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65" r:id="rId4"/>
    <p:sldId id="264"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124359-63C5-47C3-1720-236D3358E9CF}" v="49" dt="2026-04-15T11:37:15.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4/15/2026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t>4/15/2026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4/15/2026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4/15/2026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Niti</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Threads</a:t>
            </a:r>
          </a:p>
        </p:txBody>
      </p:sp>
    </p:spTree>
    <p:extLst>
      <p:ext uri="{BB962C8B-B14F-4D97-AF65-F5344CB8AC3E}">
        <p14:creationId xmlns:p14="http://schemas.microsoft.com/office/powerpoint/2010/main" val="3856144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Šta</a:t>
            </a:r>
            <a:r>
              <a:rPr lang="en-US" dirty="0"/>
              <a:t> je NIT?</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dirty="0" err="1"/>
              <a:t>Osnovna</a:t>
            </a:r>
            <a:r>
              <a:rPr lang="en-US" dirty="0"/>
              <a:t> </a:t>
            </a:r>
            <a:r>
              <a:rPr lang="en-US" dirty="0" err="1"/>
              <a:t>jedinica</a:t>
            </a:r>
            <a:r>
              <a:rPr lang="en-US" dirty="0"/>
              <a:t> </a:t>
            </a:r>
            <a:r>
              <a:rPr lang="en-US" dirty="0" err="1"/>
              <a:t>iskorišćenosti</a:t>
            </a:r>
            <a:r>
              <a:rPr lang="en-US" dirty="0"/>
              <a:t> </a:t>
            </a:r>
            <a:r>
              <a:rPr lang="en-US" dirty="0" err="1"/>
              <a:t>procesora</a:t>
            </a:r>
          </a:p>
          <a:p>
            <a:r>
              <a:rPr lang="en-US" err="1"/>
              <a:t>Sadrži</a:t>
            </a:r>
            <a:r>
              <a:rPr lang="en-US" dirty="0"/>
              <a:t> ID </a:t>
            </a:r>
            <a:r>
              <a:rPr lang="en-US" err="1"/>
              <a:t>niti</a:t>
            </a:r>
            <a:r>
              <a:rPr lang="en-US" dirty="0"/>
              <a:t>, </a:t>
            </a:r>
            <a:r>
              <a:rPr lang="en-US" err="1"/>
              <a:t>programski</a:t>
            </a:r>
            <a:r>
              <a:rPr lang="en-US" dirty="0"/>
              <a:t> </a:t>
            </a:r>
            <a:r>
              <a:rPr lang="en-US" err="1"/>
              <a:t>brojač</a:t>
            </a:r>
            <a:r>
              <a:rPr lang="en-US" dirty="0"/>
              <a:t>, </a:t>
            </a:r>
            <a:r>
              <a:rPr lang="en-US" err="1"/>
              <a:t>skup</a:t>
            </a:r>
            <a:r>
              <a:rPr lang="en-US" dirty="0"/>
              <a:t> </a:t>
            </a:r>
            <a:r>
              <a:rPr lang="en-US"/>
              <a:t>registara i </a:t>
            </a:r>
            <a:r>
              <a:rPr lang="en-US" dirty="0"/>
              <a:t>stek</a:t>
            </a:r>
          </a:p>
          <a:p>
            <a:r>
              <a:rPr lang="en-US">
                <a:ea typeface="+mn-lt"/>
                <a:cs typeface="+mn-lt"/>
              </a:rPr>
              <a:t>Sa drugim nitima koje pripadaju istom procesu dele sekciju sa kodom, podacima i druge resurse operativnog sistema, kao što su otvorene datoteke i signali</a:t>
            </a:r>
            <a:endParaRPr lang="en-US"/>
          </a:p>
          <a:p>
            <a:r>
              <a:rPr lang="en-US"/>
              <a:t>Proces mora imati barem jednu nit izvršavanja, ali ih može imati više</a:t>
            </a:r>
            <a:endParaRPr lang="en-US" dirty="0"/>
          </a:p>
          <a:p>
            <a:endParaRPr lang="en-US" dirty="0"/>
          </a:p>
        </p:txBody>
      </p:sp>
    </p:spTree>
    <p:extLst>
      <p:ext uri="{BB962C8B-B14F-4D97-AF65-F5344CB8AC3E}">
        <p14:creationId xmlns:p14="http://schemas.microsoft.com/office/powerpoint/2010/main" val="2438163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Koliko niti u procesu?</a:t>
            </a: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A screenshot of a computer&#10;&#10;AI-generated content may be incorrect.">
            <a:extLst>
              <a:ext uri="{FF2B5EF4-FFF2-40B4-BE49-F238E27FC236}">
                <a16:creationId xmlns:a16="http://schemas.microsoft.com/office/drawing/2014/main" id="{206881E0-9E71-2AFD-84BA-B885BF14B861}"/>
              </a:ext>
            </a:extLst>
          </p:cNvPr>
          <p:cNvPicPr>
            <a:picLocks noGrp="1" noChangeAspect="1"/>
          </p:cNvPicPr>
          <p:nvPr>
            <p:ph idx="1"/>
          </p:nvPr>
        </p:nvPicPr>
        <p:blipFill>
          <a:blip r:embed="rId3"/>
          <a:stretch>
            <a:fillRect/>
          </a:stretch>
        </p:blipFill>
        <p:spPr>
          <a:xfrm>
            <a:off x="1031272" y="1832370"/>
            <a:ext cx="6282822" cy="3700776"/>
          </a:xfrm>
          <a:prstGeom prst="rect">
            <a:avLst/>
          </a:prstGeom>
        </p:spPr>
      </p:pic>
    </p:spTree>
    <p:extLst>
      <p:ext uri="{BB962C8B-B14F-4D97-AF65-F5344CB8AC3E}">
        <p14:creationId xmlns:p14="http://schemas.microsoft.com/office/powerpoint/2010/main" val="397231027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motivacija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Većina softverskih aplikacija koje rade na savremenim računarima izvršavaju se u višestrukim nitima (primer: web pretraživač, program za obradu teksta)</a:t>
            </a:r>
            <a:endParaRPr lang="en-US"/>
          </a:p>
          <a:p>
            <a:r>
              <a:rPr lang="en-US">
                <a:ea typeface="+mn-lt"/>
                <a:cs typeface="+mn-lt"/>
              </a:rPr>
              <a:t>Aplikacije se, takođe, mogu projektovati tako da se iskoriste maksimalno prednosti obrade na višejezgarnim sistemima </a:t>
            </a:r>
            <a:endParaRPr lang="en-US" dirty="0">
              <a:ea typeface="+mn-lt"/>
              <a:cs typeface="+mn-lt"/>
            </a:endParaRPr>
          </a:p>
          <a:p>
            <a:r>
              <a:rPr lang="en-US">
                <a:ea typeface="+mn-lt"/>
                <a:cs typeface="+mn-lt"/>
              </a:rPr>
              <a:t>Takve aplikacije mogu da izvršavaju istovremeno nekolicinu intenzivnih zadataka u paraleli, pri čemu se svaki izvršava na zasebnom CPU jezgru </a:t>
            </a:r>
            <a:endParaRPr lang="en-US"/>
          </a:p>
          <a:p>
            <a:endParaRPr lang="en-US" dirty="0"/>
          </a:p>
          <a:p>
            <a:endParaRPr lang="en-US" dirty="0"/>
          </a:p>
        </p:txBody>
      </p:sp>
    </p:spTree>
    <p:extLst>
      <p:ext uri="{BB962C8B-B14F-4D97-AF65-F5344CB8AC3E}">
        <p14:creationId xmlns:p14="http://schemas.microsoft.com/office/powerpoint/2010/main" val="3625117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motivacija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U određenim situacijama može se od jedne aplikacije zahtevati izvršavanje nekoliko sličnih zadataka</a:t>
            </a:r>
            <a:endParaRPr lang="en-US" dirty="0"/>
          </a:p>
          <a:p>
            <a:r>
              <a:rPr lang="en-US"/>
              <a:t>Jedno rešenje ovoga problema je kreiranje novog procesa za svaki od zadataka (primer: web server za svakog povezanog klijenta)</a:t>
            </a:r>
            <a:endParaRPr lang="en-US" dirty="0"/>
          </a:p>
          <a:p>
            <a:r>
              <a:rPr lang="en-US"/>
              <a:t>ALI, stvaranje procesa zahteva mnogo vremena i resursa</a:t>
            </a:r>
            <a:endParaRPr lang="en-US" dirty="0"/>
          </a:p>
          <a:p>
            <a:endParaRPr lang="en-US" dirty="0"/>
          </a:p>
        </p:txBody>
      </p:sp>
    </p:spTree>
    <p:extLst>
      <p:ext uri="{BB962C8B-B14F-4D97-AF65-F5344CB8AC3E}">
        <p14:creationId xmlns:p14="http://schemas.microsoft.com/office/powerpoint/2010/main" val="14486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motivacija</a:t>
            </a: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screenshot of a cell phone&#10;&#10;Description generated with very high confidence">
            <a:extLst>
              <a:ext uri="{FF2B5EF4-FFF2-40B4-BE49-F238E27FC236}">
                <a16:creationId xmlns:a16="http://schemas.microsoft.com/office/drawing/2014/main" id="{F36DA1D7-6498-4E97-8B5B-4C05D8BB6CCE}"/>
              </a:ext>
            </a:extLst>
          </p:cNvPr>
          <p:cNvPicPr>
            <a:picLocks noChangeAspect="1"/>
          </p:cNvPicPr>
          <p:nvPr/>
        </p:nvPicPr>
        <p:blipFill>
          <a:blip r:embed="rId3"/>
          <a:stretch>
            <a:fillRect/>
          </a:stretch>
        </p:blipFill>
        <p:spPr>
          <a:xfrm>
            <a:off x="1118988" y="2287838"/>
            <a:ext cx="6112382" cy="2276862"/>
          </a:xfrm>
          <a:prstGeom prst="rect">
            <a:avLst/>
          </a:prstGeom>
        </p:spPr>
      </p:pic>
      <p:sp>
        <p:nvSpPr>
          <p:cNvPr id="8" name="Content Placeholder 7">
            <a:extLst>
              <a:ext uri="{FF2B5EF4-FFF2-40B4-BE49-F238E27FC236}">
                <a16:creationId xmlns:a16="http://schemas.microsoft.com/office/drawing/2014/main" id="{6BC23D68-54BF-4E44-8AF0-4A2C7AA7A006}"/>
              </a:ext>
            </a:extLst>
          </p:cNvPr>
          <p:cNvSpPr>
            <a:spLocks noGrp="1"/>
          </p:cNvSpPr>
          <p:nvPr>
            <p:ph idx="1"/>
          </p:nvPr>
        </p:nvSpPr>
        <p:spPr>
          <a:xfrm>
            <a:off x="8036041" y="2249487"/>
            <a:ext cx="3281004" cy="3541714"/>
          </a:xfrm>
        </p:spPr>
        <p:txBody>
          <a:bodyPr vert="horz" lIns="91440" tIns="45720" rIns="91440" bIns="45720" rtlCol="0" anchor="t">
            <a:normAutofit/>
          </a:bodyPr>
          <a:lstStyle/>
          <a:p>
            <a:r>
              <a:rPr lang="en-US" sz="1800">
                <a:ea typeface="+mn-lt"/>
                <a:cs typeface="+mn-lt"/>
              </a:rPr>
              <a:t>Pošto novi proces treba da obavlja iste zadatke kao prvobitni, zašto ne zadržati jedan proces, koji će pokretati više niti izvršavanja</a:t>
            </a:r>
            <a:endParaRPr lang="en-US" sz="1800" dirty="0">
              <a:ea typeface="+mn-lt"/>
              <a:cs typeface="+mn-lt"/>
            </a:endParaRPr>
          </a:p>
          <a:p>
            <a:endParaRPr lang="en-US" sz="1800" dirty="0">
              <a:ea typeface="+mn-lt"/>
              <a:cs typeface="+mn-lt"/>
            </a:endParaRPr>
          </a:p>
          <a:p>
            <a:endParaRPr lang="en-US" sz="1800" dirty="0">
              <a:solidFill>
                <a:srgbClr val="FFFFFF"/>
              </a:solidFill>
            </a:endParaRPr>
          </a:p>
        </p:txBody>
      </p:sp>
    </p:spTree>
    <p:extLst>
      <p:ext uri="{BB962C8B-B14F-4D97-AF65-F5344CB8AC3E}">
        <p14:creationId xmlns:p14="http://schemas.microsoft.com/office/powerpoint/2010/main" val="331375664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Upotreba niti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r>
              <a:rPr lang="en-US">
                <a:ea typeface="+mn-lt"/>
                <a:cs typeface="+mn-lt"/>
              </a:rPr>
              <a:t>RPC serveri su obično implementirani u više niti izvršavanja </a:t>
            </a:r>
            <a:endParaRPr lang="en-US" dirty="0">
              <a:ea typeface="+mn-lt"/>
              <a:cs typeface="+mn-lt"/>
            </a:endParaRPr>
          </a:p>
          <a:p>
            <a:r>
              <a:rPr lang="en-US">
                <a:ea typeface="+mn-lt"/>
                <a:cs typeface="+mn-lt"/>
              </a:rPr>
              <a:t>Kada server primi poruku, on je servisira u okviru zasebne niti, što omogućava serveru da istovremeno servisira nekoliko zahteva</a:t>
            </a:r>
            <a:endParaRPr lang="en-US"/>
          </a:p>
          <a:p>
            <a:r>
              <a:rPr lang="en-US"/>
              <a:t>Većina kernela operativnog sistema </a:t>
            </a:r>
            <a:r>
              <a:rPr lang="en-US">
                <a:ea typeface="+mn-lt"/>
                <a:cs typeface="+mn-lt"/>
              </a:rPr>
              <a:t>je implementirana u više niti izvršavanja (multithreaded kernel)</a:t>
            </a:r>
            <a:endParaRPr lang="en-US" dirty="0"/>
          </a:p>
          <a:p>
            <a:r>
              <a:rPr lang="en-US"/>
              <a:t>Svaka ima svoju ulogu: upravljanje uređajima, upravljanje memorijom, opsluživanjem prekida,… (Linux ima nit za upravljanje količinom slobodne memorije u sistemu)</a:t>
            </a:r>
            <a:endParaRPr lang="en-US" dirty="0"/>
          </a:p>
          <a:p>
            <a:endParaRPr lang="en-US" dirty="0"/>
          </a:p>
        </p:txBody>
      </p:sp>
    </p:spTree>
    <p:extLst>
      <p:ext uri="{BB962C8B-B14F-4D97-AF65-F5344CB8AC3E}">
        <p14:creationId xmlns:p14="http://schemas.microsoft.com/office/powerpoint/2010/main" val="766592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Prednosti korišćenja niti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Odzivnost (Responsiveness) - izuzetno značajno za dizajn korisničkog interfejsa</a:t>
            </a:r>
            <a:endParaRPr lang="en-US"/>
          </a:p>
          <a:p>
            <a:r>
              <a:rPr lang="en-US"/>
              <a:t>Deljenje resursa – mnogo lakše nego u slučaju više procesa</a:t>
            </a:r>
            <a:endParaRPr lang="en-US" dirty="0"/>
          </a:p>
          <a:p>
            <a:r>
              <a:rPr lang="en-US"/>
              <a:t>Ekonomičnost - niti dele resurse procesa kojem pripadaju</a:t>
            </a:r>
            <a:endParaRPr lang="en-US" dirty="0"/>
          </a:p>
          <a:p>
            <a:r>
              <a:rPr lang="en-US"/>
              <a:t>Skalabilnost - korišćenje višestrukih niti na multiprocesorskim arhitekturama, gde se svaka nit izvršava na različitom CPU jezgru</a:t>
            </a:r>
            <a:endParaRPr lang="en-US" dirty="0"/>
          </a:p>
          <a:p>
            <a:endParaRPr lang="en-US" dirty="0"/>
          </a:p>
        </p:txBody>
      </p:sp>
    </p:spTree>
    <p:extLst>
      <p:ext uri="{BB962C8B-B14F-4D97-AF65-F5344CB8AC3E}">
        <p14:creationId xmlns:p14="http://schemas.microsoft.com/office/powerpoint/2010/main" val="2867384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1141413" y="618518"/>
            <a:ext cx="9905998" cy="1478570"/>
          </a:xfrm>
        </p:spPr>
        <p:txBody>
          <a:bodyPr>
            <a:normAutofit/>
          </a:bodyPr>
          <a:lstStyle/>
          <a:p>
            <a:r>
              <a:rPr lang="en-US" sz="3600"/>
              <a:t>Višejezgarno programiranje</a:t>
            </a:r>
          </a:p>
        </p:txBody>
      </p:sp>
      <p:pic>
        <p:nvPicPr>
          <p:cNvPr id="6" name="Picture 6" descr="A close up of a keyboard&#10;&#10;Description generated with high confidence">
            <a:extLst>
              <a:ext uri="{FF2B5EF4-FFF2-40B4-BE49-F238E27FC236}">
                <a16:creationId xmlns:a16="http://schemas.microsoft.com/office/drawing/2014/main" id="{A707647A-A3E4-499D-9CE3-82F9E708EC71}"/>
              </a:ext>
            </a:extLst>
          </p:cNvPr>
          <p:cNvPicPr>
            <a:picLocks noChangeAspect="1"/>
          </p:cNvPicPr>
          <p:nvPr/>
        </p:nvPicPr>
        <p:blipFill>
          <a:blip r:embed="rId3"/>
          <a:stretch>
            <a:fillRect/>
          </a:stretch>
        </p:blipFill>
        <p:spPr>
          <a:xfrm>
            <a:off x="1193603" y="3933200"/>
            <a:ext cx="3494597" cy="1310473"/>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pic>
        <p:nvPicPr>
          <p:cNvPr id="4" name="Picture 4" descr="A picture containing clock&#10;&#10;Description generated with very high confidence">
            <a:extLst>
              <a:ext uri="{FF2B5EF4-FFF2-40B4-BE49-F238E27FC236}">
                <a16:creationId xmlns:a16="http://schemas.microsoft.com/office/drawing/2014/main" id="{A610B8CE-F5AE-4EA2-8A5B-24C6DD962033}"/>
              </a:ext>
            </a:extLst>
          </p:cNvPr>
          <p:cNvPicPr>
            <a:picLocks noChangeAspect="1"/>
          </p:cNvPicPr>
          <p:nvPr/>
        </p:nvPicPr>
        <p:blipFill>
          <a:blip r:embed="rId4"/>
          <a:stretch>
            <a:fillRect/>
          </a:stretch>
        </p:blipFill>
        <p:spPr>
          <a:xfrm>
            <a:off x="1193602" y="2447495"/>
            <a:ext cx="3494597" cy="480506"/>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a:xfrm>
            <a:off x="5034579" y="2249487"/>
            <a:ext cx="6012832" cy="3541714"/>
          </a:xfrm>
        </p:spPr>
        <p:txBody>
          <a:bodyPr vert="horz" lIns="91440" tIns="45720" rIns="91440" bIns="45720" rtlCol="0">
            <a:normAutofit/>
          </a:bodyPr>
          <a:lstStyle/>
          <a:p>
            <a:r>
              <a:rPr lang="en-US" sz="2400">
                <a:ea typeface="+mn-lt"/>
                <a:cs typeface="+mn-lt"/>
              </a:rPr>
              <a:t>Evolucija -&gt; jednoprocesorski sistem, multiprocesorski sistem, višejezgarne arhitekture na jednom čipu</a:t>
            </a:r>
            <a:endParaRPr lang="en-US" sz="2400"/>
          </a:p>
          <a:p>
            <a:r>
              <a:rPr lang="en-US" sz="2400"/>
              <a:t>Višejezgarno programiranje </a:t>
            </a:r>
            <a:r>
              <a:rPr lang="en-US" sz="2400">
                <a:ea typeface="+mn-lt"/>
                <a:cs typeface="+mn-lt"/>
              </a:rPr>
              <a:t>pruža mehanizam za efikasniju upotrebu ovih višejezgarnih arhitektura i poboljšanu konkurentnost (</a:t>
            </a:r>
            <a:r>
              <a:rPr lang="en-US" sz="2400" i="1">
                <a:ea typeface="+mn-lt"/>
                <a:cs typeface="+mn-lt"/>
              </a:rPr>
              <a:t>concurrency</a:t>
            </a:r>
            <a:r>
              <a:rPr lang="en-US" sz="2400">
                <a:ea typeface="+mn-lt"/>
                <a:cs typeface="+mn-lt"/>
              </a:rPr>
              <a:t>)</a:t>
            </a:r>
            <a:endParaRPr lang="en-US" sz="2400"/>
          </a:p>
          <a:p>
            <a:endParaRPr lang="en-US" sz="2400"/>
          </a:p>
        </p:txBody>
      </p:sp>
    </p:spTree>
    <p:extLst>
      <p:ext uri="{BB962C8B-B14F-4D97-AF65-F5344CB8AC3E}">
        <p14:creationId xmlns:p14="http://schemas.microsoft.com/office/powerpoint/2010/main" val="1498575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Paralelni I konkurentni sistemi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r>
              <a:rPr lang="en-US">
                <a:ea typeface="+mn-lt"/>
                <a:cs typeface="+mn-lt"/>
              </a:rPr>
              <a:t>Sistem je </a:t>
            </a:r>
            <a:r>
              <a:rPr lang="en-US" i="1">
                <a:ea typeface="+mn-lt"/>
                <a:cs typeface="+mn-lt"/>
              </a:rPr>
              <a:t>paralelan</a:t>
            </a:r>
            <a:r>
              <a:rPr lang="en-US">
                <a:ea typeface="+mn-lt"/>
                <a:cs typeface="+mn-lt"/>
              </a:rPr>
              <a:t> ako može istovremeno da obavlja više zadataka </a:t>
            </a:r>
            <a:endParaRPr lang="en-US" dirty="0">
              <a:ea typeface="+mn-lt"/>
              <a:cs typeface="+mn-lt"/>
            </a:endParaRPr>
          </a:p>
          <a:p>
            <a:r>
              <a:rPr lang="en-US">
                <a:ea typeface="+mn-lt"/>
                <a:cs typeface="+mn-lt"/>
              </a:rPr>
              <a:t>Suprotno tome, </a:t>
            </a:r>
            <a:r>
              <a:rPr lang="en-US" i="1">
                <a:ea typeface="+mn-lt"/>
                <a:cs typeface="+mn-lt"/>
              </a:rPr>
              <a:t>konkurentni</a:t>
            </a:r>
            <a:r>
              <a:rPr lang="en-US">
                <a:ea typeface="+mn-lt"/>
                <a:cs typeface="+mn-lt"/>
              </a:rPr>
              <a:t> sistem podržava više zadataka, omogućavajući svim zadacima da napreduju, ali ne nužno istovremeno </a:t>
            </a:r>
          </a:p>
          <a:p>
            <a:r>
              <a:rPr lang="en-US">
                <a:ea typeface="+mn-lt"/>
                <a:cs typeface="+mn-lt"/>
              </a:rPr>
              <a:t>Dakle, moguće je imati </a:t>
            </a:r>
            <a:r>
              <a:rPr lang="en-US" i="1">
                <a:ea typeface="+mn-lt"/>
                <a:cs typeface="+mn-lt"/>
              </a:rPr>
              <a:t>konkurentnost</a:t>
            </a:r>
            <a:r>
              <a:rPr lang="en-US">
                <a:ea typeface="+mn-lt"/>
                <a:cs typeface="+mn-lt"/>
              </a:rPr>
              <a:t> bez </a:t>
            </a:r>
            <a:r>
              <a:rPr lang="en-US" i="1">
                <a:ea typeface="+mn-lt"/>
                <a:cs typeface="+mn-lt"/>
              </a:rPr>
              <a:t>paralelizma</a:t>
            </a:r>
            <a:r>
              <a:rPr lang="en-US" dirty="0">
                <a:ea typeface="+mn-lt"/>
                <a:cs typeface="+mn-lt"/>
              </a:rPr>
              <a:t> </a:t>
            </a:r>
          </a:p>
          <a:p>
            <a:r>
              <a:rPr lang="en-US">
                <a:ea typeface="+mn-lt"/>
                <a:cs typeface="+mn-lt"/>
              </a:rPr>
              <a:t>Pre pojave SMP i multijezgarnih arhitektura -iluziju paralelizma brzim prebacivanjem između procesa u sistemu, omogućavajući tako svakom procesu da napreduje </a:t>
            </a:r>
          </a:p>
          <a:p>
            <a:r>
              <a:rPr lang="en-US">
                <a:ea typeface="+mn-lt"/>
                <a:cs typeface="+mn-lt"/>
              </a:rPr>
              <a:t>Takvi procesi su se odvijali </a:t>
            </a:r>
            <a:r>
              <a:rPr lang="en-US" i="1">
                <a:ea typeface="+mn-lt"/>
                <a:cs typeface="+mn-lt"/>
              </a:rPr>
              <a:t>konkurentno</a:t>
            </a:r>
            <a:r>
              <a:rPr lang="en-US">
                <a:ea typeface="+mn-lt"/>
                <a:cs typeface="+mn-lt"/>
              </a:rPr>
              <a:t>, ali ne </a:t>
            </a:r>
            <a:r>
              <a:rPr lang="en-US" i="1">
                <a:ea typeface="+mn-lt"/>
                <a:cs typeface="+mn-lt"/>
              </a:rPr>
              <a:t>paralelno</a:t>
            </a:r>
            <a:r>
              <a:rPr lang="en-US" dirty="0">
                <a:ea typeface="+mn-lt"/>
                <a:cs typeface="+mn-lt"/>
              </a:rPr>
              <a:t> </a:t>
            </a:r>
          </a:p>
          <a:p>
            <a:pPr marL="0" indent="0">
              <a:buNone/>
            </a:pPr>
            <a:endParaRPr lang="en-US" dirty="0"/>
          </a:p>
        </p:txBody>
      </p:sp>
    </p:spTree>
    <p:extLst>
      <p:ext uri="{BB962C8B-B14F-4D97-AF65-F5344CB8AC3E}">
        <p14:creationId xmlns:p14="http://schemas.microsoft.com/office/powerpoint/2010/main" val="648437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Amdalov zakon (Ahmdal's law)</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Formula koja definiše potencijalno poboljšanje performansi usled dodavanja jezgara za procesiranje, aplikaciji koja ima kako sekvencijalne (serijske, ne-paralelne) blokove koda, tako i blokove koda koji se mogu paralelizovati</a:t>
            </a:r>
            <a:endParaRPr lang="en-US" dirty="0">
              <a:ea typeface="+mn-lt"/>
              <a:cs typeface="+mn-lt"/>
            </a:endParaRPr>
          </a:p>
          <a:p>
            <a:r>
              <a:rPr lang="en-US">
                <a:ea typeface="+mn-lt"/>
                <a:cs typeface="+mn-lt"/>
              </a:rPr>
              <a:t>Ako je S deo aplikacije koji se mora izvršavati sekvencijalno na sistemu sa N jezgara, ubrzanje se definiše kao</a:t>
            </a:r>
            <a:endParaRPr lang="en-US" dirty="0">
              <a:ea typeface="+mn-lt"/>
              <a:cs typeface="+mn-lt"/>
            </a:endParaRPr>
          </a:p>
          <a:p>
            <a:endParaRPr lang="en-US" dirty="0">
              <a:ea typeface="+mn-lt"/>
              <a:cs typeface="+mn-lt"/>
            </a:endParaRPr>
          </a:p>
        </p:txBody>
      </p:sp>
      <p:pic>
        <p:nvPicPr>
          <p:cNvPr id="4" name="Picture 4" descr="A picture containing object, clock&#10;&#10;Description generated with very high confidence">
            <a:extLst>
              <a:ext uri="{FF2B5EF4-FFF2-40B4-BE49-F238E27FC236}">
                <a16:creationId xmlns:a16="http://schemas.microsoft.com/office/drawing/2014/main" id="{29B3F947-4ABB-4501-A7A6-A867127DAD99}"/>
              </a:ext>
            </a:extLst>
          </p:cNvPr>
          <p:cNvPicPr>
            <a:picLocks noChangeAspect="1"/>
          </p:cNvPicPr>
          <p:nvPr/>
        </p:nvPicPr>
        <p:blipFill>
          <a:blip r:embed="rId2"/>
          <a:stretch>
            <a:fillRect/>
          </a:stretch>
        </p:blipFill>
        <p:spPr>
          <a:xfrm>
            <a:off x="4672208" y="4841713"/>
            <a:ext cx="2743200" cy="911506"/>
          </a:xfrm>
          <a:prstGeom prst="rect">
            <a:avLst/>
          </a:prstGeom>
        </p:spPr>
      </p:pic>
    </p:spTree>
    <p:extLst>
      <p:ext uri="{BB962C8B-B14F-4D97-AF65-F5344CB8AC3E}">
        <p14:creationId xmlns:p14="http://schemas.microsoft.com/office/powerpoint/2010/main" val="2913629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Amdalov zakon (Ahmdal's law)</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Za S=25%, N=2 ubrzanje je 1.6 puta</a:t>
            </a:r>
            <a:endParaRPr lang="en-US" dirty="0">
              <a:ea typeface="+mn-lt"/>
              <a:cs typeface="+mn-lt"/>
            </a:endParaRPr>
          </a:p>
          <a:p>
            <a:r>
              <a:rPr lang="en-US">
                <a:ea typeface="+mn-lt"/>
                <a:cs typeface="+mn-lt"/>
              </a:rPr>
              <a:t>Za S=25%, N=4 ubrzanje je 2.28 puta</a:t>
            </a:r>
            <a:endParaRPr lang="en-US" dirty="0">
              <a:ea typeface="+mn-lt"/>
              <a:cs typeface="+mn-lt"/>
            </a:endParaRPr>
          </a:p>
          <a:p>
            <a:r>
              <a:rPr lang="en-US">
                <a:ea typeface="+mn-lt"/>
                <a:cs typeface="+mn-lt"/>
              </a:rPr>
              <a:t>Šta ako N teži ka beskonačno? </a:t>
            </a:r>
            <a:endParaRPr lang="en-US" dirty="0">
              <a:ea typeface="+mn-lt"/>
              <a:cs typeface="+mn-lt"/>
            </a:endParaRPr>
          </a:p>
          <a:p>
            <a:r>
              <a:rPr lang="en-US">
                <a:ea typeface="+mn-lt"/>
                <a:cs typeface="+mn-lt"/>
              </a:rPr>
              <a:t>Granica ubrzanja određena je sa 1/S, što za primer od gore daje maksimalno ubrzanje 4 puta, bez obzira koliko jezgara dodali u sistemu</a:t>
            </a:r>
            <a:endParaRPr lang="en-US" dirty="0">
              <a:ea typeface="+mn-lt"/>
              <a:cs typeface="+mn-lt"/>
            </a:endParaRPr>
          </a:p>
          <a:p>
            <a:endParaRPr lang="en-US" dirty="0">
              <a:ea typeface="+mn-lt"/>
              <a:cs typeface="+mn-lt"/>
            </a:endParaRPr>
          </a:p>
        </p:txBody>
      </p:sp>
    </p:spTree>
    <p:extLst>
      <p:ext uri="{BB962C8B-B14F-4D97-AF65-F5344CB8AC3E}">
        <p14:creationId xmlns:p14="http://schemas.microsoft.com/office/powerpoint/2010/main" val="1448446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Izazovi kod višejezgarnog programiranja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Pet oblasti koje predstavljaju izazove u programiranju višejezgarnih sistema:</a:t>
            </a:r>
            <a:endParaRPr lang="en-US" dirty="0">
              <a:ea typeface="+mn-lt"/>
              <a:cs typeface="+mn-lt"/>
            </a:endParaRPr>
          </a:p>
          <a:p>
            <a:pPr lvl="1"/>
            <a:r>
              <a:rPr lang="en-US">
                <a:ea typeface="+mn-lt"/>
                <a:cs typeface="+mn-lt"/>
              </a:rPr>
              <a:t>Prepoznavanje zadataka</a:t>
            </a:r>
          </a:p>
          <a:p>
            <a:pPr lvl="1"/>
            <a:r>
              <a:rPr lang="en-US">
                <a:ea typeface="+mn-lt"/>
                <a:cs typeface="+mn-lt"/>
              </a:rPr>
              <a:t>Balans</a:t>
            </a:r>
          </a:p>
          <a:p>
            <a:pPr lvl="1"/>
            <a:r>
              <a:rPr lang="en-US">
                <a:ea typeface="+mn-lt"/>
                <a:cs typeface="+mn-lt"/>
              </a:rPr>
              <a:t>Raspodela podataka</a:t>
            </a:r>
          </a:p>
          <a:p>
            <a:pPr lvl="1"/>
            <a:r>
              <a:rPr lang="en-US">
                <a:ea typeface="+mn-lt"/>
                <a:cs typeface="+mn-lt"/>
              </a:rPr>
              <a:t>Zavisnost od podataka</a:t>
            </a:r>
          </a:p>
          <a:p>
            <a:pPr lvl="1"/>
            <a:r>
              <a:rPr lang="en-US">
                <a:ea typeface="+mn-lt"/>
                <a:cs typeface="+mn-lt"/>
              </a:rPr>
              <a:t>Testiranje i uklanjanje grešaka</a:t>
            </a:r>
          </a:p>
        </p:txBody>
      </p:sp>
      <p:sp>
        <p:nvSpPr>
          <p:cNvPr id="4" name="Rectangle: Rounded Corners 3">
            <a:extLst>
              <a:ext uri="{FF2B5EF4-FFF2-40B4-BE49-F238E27FC236}">
                <a16:creationId xmlns:a16="http://schemas.microsoft.com/office/drawing/2014/main" id="{40A1EE10-850E-C9DA-1CD1-09B8F85B50D2}"/>
              </a:ext>
            </a:extLst>
          </p:cNvPr>
          <p:cNvSpPr/>
          <p:nvPr/>
        </p:nvSpPr>
        <p:spPr bwMode="auto">
          <a:xfrm>
            <a:off x="11176220" y="61726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1</a:t>
            </a:r>
            <a:endParaRPr lang="en-US" dirty="0">
              <a:latin typeface="Arial"/>
              <a:cs typeface="Arial"/>
            </a:endParaRPr>
          </a:p>
        </p:txBody>
      </p:sp>
    </p:spTree>
    <p:extLst>
      <p:ext uri="{BB962C8B-B14F-4D97-AF65-F5344CB8AC3E}">
        <p14:creationId xmlns:p14="http://schemas.microsoft.com/office/powerpoint/2010/main" val="9697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a:t>TIPOVI </a:t>
            </a:r>
            <a:r>
              <a:rPr lang="en-US" dirty="0" err="1"/>
              <a:t>Paralelizma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dirty="0" err="1">
                <a:ea typeface="+mn-lt"/>
                <a:cs typeface="+mn-lt"/>
              </a:rPr>
              <a:t>Postoje</a:t>
            </a:r>
            <a:r>
              <a:rPr lang="en-US" dirty="0">
                <a:ea typeface="+mn-lt"/>
                <a:cs typeface="+mn-lt"/>
              </a:rPr>
              <a:t> </a:t>
            </a:r>
            <a:r>
              <a:rPr lang="en-US" dirty="0" err="1">
                <a:ea typeface="+mn-lt"/>
                <a:cs typeface="+mn-lt"/>
              </a:rPr>
              <a:t>dva</a:t>
            </a:r>
            <a:r>
              <a:rPr lang="en-US" dirty="0">
                <a:ea typeface="+mn-lt"/>
                <a:cs typeface="+mn-lt"/>
              </a:rPr>
              <a:t> </a:t>
            </a:r>
            <a:r>
              <a:rPr lang="en-US" dirty="0" err="1">
                <a:ea typeface="+mn-lt"/>
                <a:cs typeface="+mn-lt"/>
              </a:rPr>
              <a:t>tipa</a:t>
            </a:r>
            <a:r>
              <a:rPr lang="en-US" dirty="0">
                <a:ea typeface="+mn-lt"/>
                <a:cs typeface="+mn-lt"/>
              </a:rPr>
              <a:t> </a:t>
            </a:r>
            <a:r>
              <a:rPr lang="en-US" dirty="0" err="1">
                <a:ea typeface="+mn-lt"/>
                <a:cs typeface="+mn-lt"/>
              </a:rPr>
              <a:t>paralelizma</a:t>
            </a:r>
            <a:r>
              <a:rPr lang="en-US" dirty="0">
                <a:ea typeface="+mn-lt"/>
                <a:cs typeface="+mn-lt"/>
              </a:rPr>
              <a:t>:</a:t>
            </a:r>
          </a:p>
          <a:p>
            <a:pPr lvl="1"/>
            <a:r>
              <a:rPr lang="en-US" b="1" dirty="0" err="1">
                <a:ea typeface="+mn-lt"/>
                <a:cs typeface="+mn-lt"/>
              </a:rPr>
              <a:t>Paralelizam</a:t>
            </a:r>
            <a:r>
              <a:rPr lang="en-US" b="1" dirty="0">
                <a:ea typeface="+mn-lt"/>
                <a:cs typeface="+mn-lt"/>
              </a:rPr>
              <a:t> </a:t>
            </a:r>
            <a:r>
              <a:rPr lang="en-US" b="1" dirty="0" err="1">
                <a:ea typeface="+mn-lt"/>
                <a:cs typeface="+mn-lt"/>
              </a:rPr>
              <a:t>podataka</a:t>
            </a:r>
            <a:r>
              <a:rPr lang="en-US" dirty="0">
                <a:ea typeface="+mn-lt"/>
                <a:cs typeface="+mn-lt"/>
              </a:rPr>
              <a:t> </a:t>
            </a:r>
            <a:r>
              <a:rPr lang="en-US" dirty="0" err="1">
                <a:ea typeface="+mn-lt"/>
                <a:cs typeface="+mn-lt"/>
              </a:rPr>
              <a:t>predstavlja</a:t>
            </a:r>
            <a:r>
              <a:rPr lang="en-US" dirty="0">
                <a:ea typeface="+mn-lt"/>
                <a:cs typeface="+mn-lt"/>
              </a:rPr>
              <a:t> </a:t>
            </a:r>
            <a:r>
              <a:rPr lang="en-US" dirty="0" err="1">
                <a:ea typeface="+mn-lt"/>
                <a:cs typeface="+mn-lt"/>
              </a:rPr>
              <a:t>distribuciju</a:t>
            </a:r>
            <a:r>
              <a:rPr lang="en-US" dirty="0">
                <a:ea typeface="+mn-lt"/>
                <a:cs typeface="+mn-lt"/>
              </a:rPr>
              <a:t> </a:t>
            </a:r>
            <a:r>
              <a:rPr lang="en-US" dirty="0" err="1">
                <a:ea typeface="+mn-lt"/>
                <a:cs typeface="+mn-lt"/>
              </a:rPr>
              <a:t>podskupova</a:t>
            </a:r>
            <a:r>
              <a:rPr lang="en-US" dirty="0">
                <a:ea typeface="+mn-lt"/>
                <a:cs typeface="+mn-lt"/>
              </a:rPr>
              <a:t> </a:t>
            </a:r>
            <a:r>
              <a:rPr lang="en-US" dirty="0" err="1">
                <a:ea typeface="+mn-lt"/>
                <a:cs typeface="+mn-lt"/>
              </a:rPr>
              <a:t>datog</a:t>
            </a:r>
            <a:r>
              <a:rPr lang="en-US" dirty="0">
                <a:ea typeface="+mn-lt"/>
                <a:cs typeface="+mn-lt"/>
              </a:rPr>
              <a:t> </a:t>
            </a:r>
            <a:r>
              <a:rPr lang="en-US" dirty="0" err="1">
                <a:ea typeface="+mn-lt"/>
                <a:cs typeface="+mn-lt"/>
              </a:rPr>
              <a:t>skupa</a:t>
            </a:r>
            <a:r>
              <a:rPr lang="en-US" dirty="0">
                <a:ea typeface="+mn-lt"/>
                <a:cs typeface="+mn-lt"/>
              </a:rPr>
              <a:t> </a:t>
            </a:r>
            <a:r>
              <a:rPr lang="en-US" dirty="0" err="1">
                <a:ea typeface="+mn-lt"/>
                <a:cs typeface="+mn-lt"/>
              </a:rPr>
              <a:t>podataka</a:t>
            </a:r>
            <a:r>
              <a:rPr lang="en-US" dirty="0">
                <a:ea typeface="+mn-lt"/>
                <a:cs typeface="+mn-lt"/>
              </a:rPr>
              <a:t> </a:t>
            </a:r>
            <a:r>
              <a:rPr lang="en-US" dirty="0" err="1">
                <a:ea typeface="+mn-lt"/>
                <a:cs typeface="+mn-lt"/>
              </a:rPr>
              <a:t>na</a:t>
            </a:r>
            <a:r>
              <a:rPr lang="en-US" dirty="0">
                <a:ea typeface="+mn-lt"/>
                <a:cs typeface="+mn-lt"/>
              </a:rPr>
              <a:t> </a:t>
            </a:r>
            <a:r>
              <a:rPr lang="en-US" dirty="0" err="1">
                <a:ea typeface="+mn-lt"/>
                <a:cs typeface="+mn-lt"/>
              </a:rPr>
              <a:t>više</a:t>
            </a:r>
            <a:r>
              <a:rPr lang="en-US" dirty="0">
                <a:ea typeface="+mn-lt"/>
                <a:cs typeface="+mn-lt"/>
              </a:rPr>
              <a:t> </a:t>
            </a:r>
            <a:r>
              <a:rPr lang="en-US" dirty="0" err="1">
                <a:ea typeface="+mn-lt"/>
                <a:cs typeface="+mn-lt"/>
              </a:rPr>
              <a:t>računarskih</a:t>
            </a:r>
            <a:r>
              <a:rPr lang="en-US" dirty="0">
                <a:ea typeface="+mn-lt"/>
                <a:cs typeface="+mn-lt"/>
              </a:rPr>
              <a:t> </a:t>
            </a:r>
            <a:r>
              <a:rPr lang="en-US" dirty="0" err="1">
                <a:ea typeface="+mn-lt"/>
                <a:cs typeface="+mn-lt"/>
              </a:rPr>
              <a:t>jezgara</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obavljanje</a:t>
            </a:r>
            <a:r>
              <a:rPr lang="en-US" dirty="0">
                <a:ea typeface="+mn-lt"/>
                <a:cs typeface="+mn-lt"/>
              </a:rPr>
              <a:t> </a:t>
            </a:r>
            <a:r>
              <a:rPr lang="en-US" dirty="0" err="1">
                <a:ea typeface="+mn-lt"/>
                <a:cs typeface="+mn-lt"/>
              </a:rPr>
              <a:t>iste</a:t>
            </a:r>
            <a:r>
              <a:rPr lang="en-US" dirty="0">
                <a:ea typeface="+mn-lt"/>
                <a:cs typeface="+mn-lt"/>
              </a:rPr>
              <a:t> </a:t>
            </a:r>
            <a:r>
              <a:rPr lang="en-US" dirty="0" err="1">
                <a:ea typeface="+mn-lt"/>
                <a:cs typeface="+mn-lt"/>
              </a:rPr>
              <a:t>operacije</a:t>
            </a:r>
            <a:r>
              <a:rPr lang="en-US" dirty="0">
                <a:ea typeface="+mn-lt"/>
                <a:cs typeface="+mn-lt"/>
              </a:rPr>
              <a:t> </a:t>
            </a:r>
            <a:r>
              <a:rPr lang="en-US" dirty="0" err="1">
                <a:ea typeface="+mn-lt"/>
                <a:cs typeface="+mn-lt"/>
              </a:rPr>
              <a:t>na</a:t>
            </a:r>
            <a:r>
              <a:rPr lang="en-US" dirty="0">
                <a:ea typeface="+mn-lt"/>
                <a:cs typeface="+mn-lt"/>
              </a:rPr>
              <a:t> </a:t>
            </a:r>
            <a:r>
              <a:rPr lang="en-US" dirty="0" err="1">
                <a:ea typeface="+mn-lt"/>
                <a:cs typeface="+mn-lt"/>
              </a:rPr>
              <a:t>svakom</a:t>
            </a:r>
            <a:r>
              <a:rPr lang="en-US" dirty="0">
                <a:ea typeface="+mn-lt"/>
                <a:cs typeface="+mn-lt"/>
              </a:rPr>
              <a:t> </a:t>
            </a:r>
            <a:r>
              <a:rPr lang="en-US" dirty="0" err="1">
                <a:ea typeface="+mn-lt"/>
                <a:cs typeface="+mn-lt"/>
              </a:rPr>
              <a:t>jezgru</a:t>
            </a:r>
            <a:endParaRPr lang="en-US" dirty="0">
              <a:ea typeface="+mn-lt"/>
              <a:cs typeface="+mn-lt"/>
            </a:endParaRPr>
          </a:p>
          <a:p>
            <a:pPr lvl="1"/>
            <a:r>
              <a:rPr lang="en-US" b="1" dirty="0" err="1">
                <a:ea typeface="+mn-lt"/>
                <a:cs typeface="+mn-lt"/>
              </a:rPr>
              <a:t>Paralelizam</a:t>
            </a:r>
            <a:r>
              <a:rPr lang="en-US" b="1" dirty="0">
                <a:ea typeface="+mn-lt"/>
                <a:cs typeface="+mn-lt"/>
              </a:rPr>
              <a:t> </a:t>
            </a:r>
            <a:r>
              <a:rPr lang="en-US" b="1" dirty="0" err="1">
                <a:ea typeface="+mn-lt"/>
                <a:cs typeface="+mn-lt"/>
              </a:rPr>
              <a:t>zadataka</a:t>
            </a:r>
            <a:r>
              <a:rPr lang="en-US" dirty="0">
                <a:ea typeface="+mn-lt"/>
                <a:cs typeface="+mn-lt"/>
              </a:rPr>
              <a:t> </a:t>
            </a:r>
            <a:r>
              <a:rPr lang="en-US" dirty="0" err="1">
                <a:ea typeface="+mn-lt"/>
                <a:cs typeface="+mn-lt"/>
              </a:rPr>
              <a:t>podrazumeva</a:t>
            </a:r>
            <a:r>
              <a:rPr lang="en-US" dirty="0">
                <a:ea typeface="+mn-lt"/>
                <a:cs typeface="+mn-lt"/>
              </a:rPr>
              <a:t> </a:t>
            </a:r>
            <a:r>
              <a:rPr lang="en-US" dirty="0" err="1">
                <a:ea typeface="+mn-lt"/>
                <a:cs typeface="+mn-lt"/>
              </a:rPr>
              <a:t>distribuciju</a:t>
            </a:r>
            <a:r>
              <a:rPr lang="en-US" dirty="0">
                <a:ea typeface="+mn-lt"/>
                <a:cs typeface="+mn-lt"/>
              </a:rPr>
              <a:t> </a:t>
            </a:r>
            <a:r>
              <a:rPr lang="en-US" dirty="0" err="1">
                <a:ea typeface="+mn-lt"/>
                <a:cs typeface="+mn-lt"/>
              </a:rPr>
              <a:t>zadataka</a:t>
            </a:r>
            <a:r>
              <a:rPr lang="en-US" dirty="0">
                <a:ea typeface="+mn-lt"/>
                <a:cs typeface="+mn-lt"/>
              </a:rPr>
              <a:t> (</a:t>
            </a:r>
            <a:r>
              <a:rPr lang="en-US" dirty="0" err="1">
                <a:ea typeface="+mn-lt"/>
                <a:cs typeface="+mn-lt"/>
              </a:rPr>
              <a:t>niti</a:t>
            </a:r>
            <a:r>
              <a:rPr lang="en-US" dirty="0">
                <a:ea typeface="+mn-lt"/>
                <a:cs typeface="+mn-lt"/>
              </a:rPr>
              <a:t>) </a:t>
            </a:r>
            <a:r>
              <a:rPr lang="en-US" dirty="0" err="1">
                <a:ea typeface="+mn-lt"/>
                <a:cs typeface="+mn-lt"/>
              </a:rPr>
              <a:t>na</a:t>
            </a:r>
            <a:r>
              <a:rPr lang="en-US" dirty="0">
                <a:ea typeface="+mn-lt"/>
                <a:cs typeface="+mn-lt"/>
              </a:rPr>
              <a:t> </a:t>
            </a:r>
            <a:r>
              <a:rPr lang="en-US" dirty="0" err="1">
                <a:ea typeface="+mn-lt"/>
                <a:cs typeface="+mn-lt"/>
              </a:rPr>
              <a:t>više</a:t>
            </a:r>
            <a:r>
              <a:rPr lang="en-US" dirty="0">
                <a:ea typeface="+mn-lt"/>
                <a:cs typeface="+mn-lt"/>
              </a:rPr>
              <a:t> </a:t>
            </a:r>
            <a:r>
              <a:rPr lang="en-US" dirty="0" err="1">
                <a:ea typeface="+mn-lt"/>
                <a:cs typeface="+mn-lt"/>
              </a:rPr>
              <a:t>jezgara</a:t>
            </a:r>
            <a:r>
              <a:rPr lang="en-US" dirty="0">
                <a:ea typeface="+mn-lt"/>
                <a:cs typeface="+mn-lt"/>
              </a:rPr>
              <a:t>, </a:t>
            </a:r>
            <a:r>
              <a:rPr lang="en-US" dirty="0" err="1">
                <a:ea typeface="+mn-lt"/>
                <a:cs typeface="+mn-lt"/>
              </a:rPr>
              <a:t>pri</a:t>
            </a:r>
            <a:r>
              <a:rPr lang="en-US" dirty="0">
                <a:ea typeface="+mn-lt"/>
                <a:cs typeface="+mn-lt"/>
              </a:rPr>
              <a:t> </a:t>
            </a:r>
            <a:r>
              <a:rPr lang="en-US" dirty="0" err="1">
                <a:ea typeface="+mn-lt"/>
                <a:cs typeface="+mn-lt"/>
              </a:rPr>
              <a:t>čemu</a:t>
            </a:r>
            <a:r>
              <a:rPr lang="en-US" dirty="0">
                <a:ea typeface="+mn-lt"/>
                <a:cs typeface="+mn-lt"/>
              </a:rPr>
              <a:t> </a:t>
            </a:r>
            <a:r>
              <a:rPr lang="en-US" dirty="0" err="1">
                <a:ea typeface="+mn-lt"/>
                <a:cs typeface="+mn-lt"/>
              </a:rPr>
              <a:t>različite</a:t>
            </a:r>
            <a:r>
              <a:rPr lang="en-US" dirty="0">
                <a:ea typeface="+mn-lt"/>
                <a:cs typeface="+mn-lt"/>
              </a:rPr>
              <a:t> </a:t>
            </a:r>
            <a:r>
              <a:rPr lang="en-US" dirty="0" err="1">
                <a:ea typeface="+mn-lt"/>
                <a:cs typeface="+mn-lt"/>
              </a:rPr>
              <a:t>niti</a:t>
            </a:r>
            <a:r>
              <a:rPr lang="en-US" dirty="0">
                <a:ea typeface="+mn-lt"/>
                <a:cs typeface="+mn-lt"/>
              </a:rPr>
              <a:t> </a:t>
            </a:r>
            <a:r>
              <a:rPr lang="en-US" dirty="0" err="1">
                <a:ea typeface="+mn-lt"/>
                <a:cs typeface="+mn-lt"/>
              </a:rPr>
              <a:t>mogu</a:t>
            </a:r>
            <a:r>
              <a:rPr lang="en-US" dirty="0">
                <a:ea typeface="+mn-lt"/>
                <a:cs typeface="+mn-lt"/>
              </a:rPr>
              <a:t> </a:t>
            </a:r>
            <a:r>
              <a:rPr lang="en-US" dirty="0" err="1">
                <a:ea typeface="+mn-lt"/>
                <a:cs typeface="+mn-lt"/>
              </a:rPr>
              <a:t>raditi</a:t>
            </a:r>
            <a:r>
              <a:rPr lang="en-US" dirty="0">
                <a:ea typeface="+mn-lt"/>
                <a:cs typeface="+mn-lt"/>
              </a:rPr>
              <a:t> </a:t>
            </a:r>
            <a:r>
              <a:rPr lang="en-US" dirty="0" err="1">
                <a:ea typeface="+mn-lt"/>
                <a:cs typeface="+mn-lt"/>
              </a:rPr>
              <a:t>na</a:t>
            </a:r>
            <a:r>
              <a:rPr lang="en-US" dirty="0">
                <a:ea typeface="+mn-lt"/>
                <a:cs typeface="+mn-lt"/>
              </a:rPr>
              <a:t> </a:t>
            </a:r>
            <a:r>
              <a:rPr lang="en-US" dirty="0" err="1">
                <a:ea typeface="+mn-lt"/>
                <a:cs typeface="+mn-lt"/>
              </a:rPr>
              <a:t>različitim</a:t>
            </a:r>
            <a:r>
              <a:rPr lang="en-US" dirty="0">
                <a:ea typeface="+mn-lt"/>
                <a:cs typeface="+mn-lt"/>
              </a:rPr>
              <a:t> </a:t>
            </a:r>
            <a:r>
              <a:rPr lang="en-US" dirty="0" err="1">
                <a:ea typeface="+mn-lt"/>
                <a:cs typeface="+mn-lt"/>
              </a:rPr>
              <a:t>ili</a:t>
            </a:r>
            <a:r>
              <a:rPr lang="en-US" dirty="0">
                <a:ea typeface="+mn-lt"/>
                <a:cs typeface="+mn-lt"/>
              </a:rPr>
              <a:t> </a:t>
            </a:r>
            <a:r>
              <a:rPr lang="en-US" dirty="0" err="1">
                <a:ea typeface="+mn-lt"/>
                <a:cs typeface="+mn-lt"/>
              </a:rPr>
              <a:t>istim</a:t>
            </a:r>
            <a:r>
              <a:rPr lang="en-US" dirty="0">
                <a:ea typeface="+mn-lt"/>
                <a:cs typeface="+mn-lt"/>
              </a:rPr>
              <a:t> </a:t>
            </a:r>
            <a:r>
              <a:rPr lang="en-US" dirty="0" err="1">
                <a:ea typeface="+mn-lt"/>
                <a:cs typeface="+mn-lt"/>
              </a:rPr>
              <a:t>podacima</a:t>
            </a:r>
            <a:endParaRPr lang="en-US" dirty="0">
              <a:ea typeface="+mn-lt"/>
              <a:cs typeface="+mn-lt"/>
            </a:endParaRPr>
          </a:p>
          <a:p>
            <a:r>
              <a:rPr lang="en-US" dirty="0">
                <a:ea typeface="+mn-lt"/>
                <a:cs typeface="+mn-lt"/>
              </a:rPr>
              <a:t>U </a:t>
            </a:r>
            <a:r>
              <a:rPr lang="en-US" dirty="0" err="1">
                <a:ea typeface="+mn-lt"/>
                <a:cs typeface="+mn-lt"/>
              </a:rPr>
              <a:t>većini</a:t>
            </a:r>
            <a:r>
              <a:rPr lang="en-US" dirty="0">
                <a:ea typeface="+mn-lt"/>
                <a:cs typeface="+mn-lt"/>
              </a:rPr>
              <a:t> </a:t>
            </a:r>
            <a:r>
              <a:rPr lang="en-US" dirty="0" err="1">
                <a:ea typeface="+mn-lt"/>
                <a:cs typeface="+mn-lt"/>
              </a:rPr>
              <a:t>slučajeva</a:t>
            </a:r>
            <a:r>
              <a:rPr lang="en-US" dirty="0">
                <a:ea typeface="+mn-lt"/>
                <a:cs typeface="+mn-lt"/>
              </a:rPr>
              <a:t> </a:t>
            </a:r>
            <a:r>
              <a:rPr lang="en-US" dirty="0" err="1">
                <a:ea typeface="+mn-lt"/>
                <a:cs typeface="+mn-lt"/>
              </a:rPr>
              <a:t>aplikacije</a:t>
            </a:r>
            <a:r>
              <a:rPr lang="en-US" dirty="0">
                <a:ea typeface="+mn-lt"/>
                <a:cs typeface="+mn-lt"/>
              </a:rPr>
              <a:t> </a:t>
            </a:r>
            <a:r>
              <a:rPr lang="en-US" dirty="0" err="1">
                <a:ea typeface="+mn-lt"/>
                <a:cs typeface="+mn-lt"/>
              </a:rPr>
              <a:t>koriste</a:t>
            </a:r>
            <a:r>
              <a:rPr lang="en-US" dirty="0">
                <a:ea typeface="+mn-lt"/>
                <a:cs typeface="+mn-lt"/>
              </a:rPr>
              <a:t> </a:t>
            </a:r>
            <a:r>
              <a:rPr lang="en-US" dirty="0" err="1">
                <a:ea typeface="+mn-lt"/>
                <a:cs typeface="+mn-lt"/>
              </a:rPr>
              <a:t>hibrid</a:t>
            </a:r>
            <a:r>
              <a:rPr lang="en-US" dirty="0">
                <a:ea typeface="+mn-lt"/>
                <a:cs typeface="+mn-lt"/>
              </a:rPr>
              <a:t> ova </a:t>
            </a:r>
            <a:r>
              <a:rPr lang="en-US" dirty="0" err="1">
                <a:ea typeface="+mn-lt"/>
                <a:cs typeface="+mn-lt"/>
              </a:rPr>
              <a:t>dva</a:t>
            </a:r>
            <a:r>
              <a:rPr lang="en-US" dirty="0">
                <a:ea typeface="+mn-lt"/>
                <a:cs typeface="+mn-lt"/>
              </a:rPr>
              <a:t> </a:t>
            </a:r>
            <a:r>
              <a:rPr lang="en-US" dirty="0" err="1">
                <a:ea typeface="+mn-lt"/>
                <a:cs typeface="+mn-lt"/>
              </a:rPr>
              <a:t>pristupa</a:t>
            </a:r>
          </a:p>
        </p:txBody>
      </p:sp>
    </p:spTree>
    <p:extLst>
      <p:ext uri="{BB962C8B-B14F-4D97-AF65-F5344CB8AC3E}">
        <p14:creationId xmlns:p14="http://schemas.microsoft.com/office/powerpoint/2010/main" val="3838537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Modeli</a:t>
            </a:r>
            <a:r>
              <a:rPr lang="en-US" dirty="0"/>
              <a:t> </a:t>
            </a:r>
            <a:r>
              <a:rPr lang="en-US" dirty="0" err="1"/>
              <a:t>višestrukih</a:t>
            </a:r>
            <a:r>
              <a:rPr lang="en-US" dirty="0"/>
              <a:t> </a:t>
            </a:r>
            <a:r>
              <a:rPr lang="en-US" dirty="0" err="1"/>
              <a:t>niti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dirty="0" err="1">
                <a:ea typeface="+mn-lt"/>
                <a:cs typeface="+mn-lt"/>
              </a:rPr>
              <a:t>Podrška</a:t>
            </a:r>
            <a:r>
              <a:rPr lang="en-US" dirty="0">
                <a:ea typeface="+mn-lt"/>
                <a:cs typeface="+mn-lt"/>
              </a:rPr>
              <a:t> za </a:t>
            </a:r>
            <a:r>
              <a:rPr lang="en-US" dirty="0" err="1">
                <a:ea typeface="+mn-lt"/>
                <a:cs typeface="+mn-lt"/>
              </a:rPr>
              <a:t>niti</a:t>
            </a:r>
            <a:r>
              <a:rPr lang="en-US" dirty="0">
                <a:ea typeface="+mn-lt"/>
                <a:cs typeface="+mn-lt"/>
              </a:rPr>
              <a:t> </a:t>
            </a:r>
            <a:r>
              <a:rPr lang="en-US" dirty="0" err="1">
                <a:ea typeface="+mn-lt"/>
                <a:cs typeface="+mn-lt"/>
              </a:rPr>
              <a:t>može</a:t>
            </a:r>
            <a:r>
              <a:rPr lang="en-US" dirty="0">
                <a:ea typeface="+mn-lt"/>
                <a:cs typeface="+mn-lt"/>
              </a:rPr>
              <a:t> se </a:t>
            </a:r>
            <a:r>
              <a:rPr lang="en-US" dirty="0" err="1">
                <a:ea typeface="+mn-lt"/>
                <a:cs typeface="+mn-lt"/>
              </a:rPr>
              <a:t>omogućiti</a:t>
            </a:r>
            <a:r>
              <a:rPr lang="en-US" dirty="0">
                <a:ea typeface="+mn-lt"/>
                <a:cs typeface="+mn-lt"/>
              </a:rPr>
              <a:t> </a:t>
            </a:r>
            <a:r>
              <a:rPr lang="en-US" dirty="0" err="1">
                <a:ea typeface="+mn-lt"/>
                <a:cs typeface="+mn-lt"/>
              </a:rPr>
              <a:t>kako</a:t>
            </a:r>
            <a:r>
              <a:rPr lang="en-US" dirty="0">
                <a:ea typeface="+mn-lt"/>
                <a:cs typeface="+mn-lt"/>
              </a:rPr>
              <a:t> </a:t>
            </a:r>
            <a:r>
              <a:rPr lang="en-US" dirty="0" err="1">
                <a:ea typeface="+mn-lt"/>
                <a:cs typeface="+mn-lt"/>
              </a:rPr>
              <a:t>na</a:t>
            </a:r>
            <a:r>
              <a:rPr lang="en-US" dirty="0">
                <a:ea typeface="+mn-lt"/>
                <a:cs typeface="+mn-lt"/>
              </a:rPr>
              <a:t> </a:t>
            </a:r>
            <a:r>
              <a:rPr lang="en-US" dirty="0" err="1">
                <a:ea typeface="+mn-lt"/>
                <a:cs typeface="+mn-lt"/>
              </a:rPr>
              <a:t>korisničkom</a:t>
            </a:r>
            <a:r>
              <a:rPr lang="en-US" dirty="0">
                <a:ea typeface="+mn-lt"/>
                <a:cs typeface="+mn-lt"/>
              </a:rPr>
              <a:t> </a:t>
            </a:r>
            <a:r>
              <a:rPr lang="en-US" dirty="0" err="1">
                <a:ea typeface="+mn-lt"/>
                <a:cs typeface="+mn-lt"/>
              </a:rPr>
              <a:t>nivou</a:t>
            </a:r>
            <a:r>
              <a:rPr lang="en-US" dirty="0">
                <a:ea typeface="+mn-lt"/>
                <a:cs typeface="+mn-lt"/>
              </a:rPr>
              <a:t>, za </a:t>
            </a:r>
            <a:r>
              <a:rPr lang="en-US" dirty="0" err="1">
                <a:ea typeface="+mn-lt"/>
                <a:cs typeface="+mn-lt"/>
              </a:rPr>
              <a:t>korisničke</a:t>
            </a:r>
            <a:r>
              <a:rPr lang="en-US" dirty="0">
                <a:ea typeface="+mn-lt"/>
                <a:cs typeface="+mn-lt"/>
              </a:rPr>
              <a:t> </a:t>
            </a:r>
            <a:r>
              <a:rPr lang="en-US" dirty="0" err="1">
                <a:ea typeface="+mn-lt"/>
                <a:cs typeface="+mn-lt"/>
              </a:rPr>
              <a:t>niti</a:t>
            </a:r>
            <a:r>
              <a:rPr lang="en-US" dirty="0">
                <a:ea typeface="+mn-lt"/>
                <a:cs typeface="+mn-lt"/>
              </a:rPr>
              <a:t>, </a:t>
            </a:r>
            <a:r>
              <a:rPr lang="en-US" dirty="0" err="1">
                <a:ea typeface="+mn-lt"/>
                <a:cs typeface="+mn-lt"/>
              </a:rPr>
              <a:t>tako</a:t>
            </a:r>
            <a:r>
              <a:rPr lang="en-US" dirty="0">
                <a:ea typeface="+mn-lt"/>
                <a:cs typeface="+mn-lt"/>
              </a:rPr>
              <a:t> </a:t>
            </a:r>
            <a:r>
              <a:rPr lang="en-US" dirty="0" err="1">
                <a:ea typeface="+mn-lt"/>
                <a:cs typeface="+mn-lt"/>
              </a:rPr>
              <a:t>i</a:t>
            </a:r>
            <a:r>
              <a:rPr lang="en-US" dirty="0">
                <a:ea typeface="+mn-lt"/>
                <a:cs typeface="+mn-lt"/>
              </a:rPr>
              <a:t> u </a:t>
            </a:r>
            <a:r>
              <a:rPr lang="en-US" dirty="0" err="1">
                <a:ea typeface="+mn-lt"/>
                <a:cs typeface="+mn-lt"/>
              </a:rPr>
              <a:t>okviru</a:t>
            </a:r>
            <a:r>
              <a:rPr lang="en-US" dirty="0">
                <a:ea typeface="+mn-lt"/>
                <a:cs typeface="+mn-lt"/>
              </a:rPr>
              <a:t> </a:t>
            </a:r>
            <a:r>
              <a:rPr lang="en-US" dirty="0" err="1">
                <a:ea typeface="+mn-lt"/>
                <a:cs typeface="+mn-lt"/>
              </a:rPr>
              <a:t>kernela</a:t>
            </a:r>
            <a:r>
              <a:rPr lang="en-US" dirty="0">
                <a:ea typeface="+mn-lt"/>
                <a:cs typeface="+mn-lt"/>
              </a:rPr>
              <a:t>, za kernel </a:t>
            </a:r>
            <a:r>
              <a:rPr lang="en-US" dirty="0" err="1">
                <a:ea typeface="+mn-lt"/>
                <a:cs typeface="+mn-lt"/>
              </a:rPr>
              <a:t>niti</a:t>
            </a:r>
            <a:r>
              <a:rPr lang="en-US" dirty="0">
                <a:ea typeface="+mn-lt"/>
                <a:cs typeface="+mn-lt"/>
              </a:rPr>
              <a:t> </a:t>
            </a:r>
            <a:endParaRPr lang="en-US" dirty="0" err="1">
              <a:ea typeface="+mn-lt"/>
              <a:cs typeface="+mn-lt"/>
            </a:endParaRPr>
          </a:p>
          <a:p>
            <a:r>
              <a:rPr lang="en-US" dirty="0">
                <a:ea typeface="+mn-lt"/>
                <a:cs typeface="+mn-lt"/>
              </a:rPr>
              <a:t>Kernel </a:t>
            </a:r>
            <a:r>
              <a:rPr lang="en-US" dirty="0" err="1">
                <a:ea typeface="+mn-lt"/>
                <a:cs typeface="+mn-lt"/>
              </a:rPr>
              <a:t>niti</a:t>
            </a:r>
            <a:r>
              <a:rPr lang="en-US" dirty="0">
                <a:ea typeface="+mn-lt"/>
                <a:cs typeface="+mn-lt"/>
              </a:rPr>
              <a:t> </a:t>
            </a:r>
            <a:r>
              <a:rPr lang="en-US" dirty="0" err="1">
                <a:ea typeface="+mn-lt"/>
                <a:cs typeface="+mn-lt"/>
              </a:rPr>
              <a:t>podržava</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direktno</a:t>
            </a:r>
            <a:r>
              <a:rPr lang="en-US" dirty="0">
                <a:ea typeface="+mn-lt"/>
                <a:cs typeface="+mn-lt"/>
              </a:rPr>
              <a:t> </a:t>
            </a:r>
            <a:r>
              <a:rPr lang="en-US" dirty="0" err="1">
                <a:ea typeface="+mn-lt"/>
                <a:cs typeface="+mn-lt"/>
              </a:rPr>
              <a:t>njima</a:t>
            </a:r>
            <a:r>
              <a:rPr lang="en-US" dirty="0">
                <a:ea typeface="+mn-lt"/>
                <a:cs typeface="+mn-lt"/>
              </a:rPr>
              <a:t> </a:t>
            </a:r>
            <a:r>
              <a:rPr lang="en-US" dirty="0" err="1">
                <a:ea typeface="+mn-lt"/>
                <a:cs typeface="+mn-lt"/>
              </a:rPr>
              <a:t>upravlja</a:t>
            </a:r>
            <a:r>
              <a:rPr lang="en-US" dirty="0">
                <a:ea typeface="+mn-lt"/>
                <a:cs typeface="+mn-lt"/>
              </a:rPr>
              <a:t> </a:t>
            </a:r>
            <a:r>
              <a:rPr lang="en-US" dirty="0" err="1">
                <a:ea typeface="+mn-lt"/>
                <a:cs typeface="+mn-lt"/>
              </a:rPr>
              <a:t>operativni</a:t>
            </a:r>
            <a:r>
              <a:rPr lang="en-US" dirty="0">
                <a:ea typeface="+mn-lt"/>
                <a:cs typeface="+mn-lt"/>
              </a:rPr>
              <a:t> </a:t>
            </a:r>
            <a:r>
              <a:rPr lang="en-US" dirty="0" err="1">
                <a:ea typeface="+mn-lt"/>
                <a:cs typeface="+mn-lt"/>
              </a:rPr>
              <a:t>sistem</a:t>
            </a:r>
            <a:endParaRPr lang="en-US" dirty="0" err="1"/>
          </a:p>
          <a:p>
            <a:r>
              <a:rPr lang="en-US" dirty="0" err="1">
                <a:ea typeface="+mn-lt"/>
                <a:cs typeface="+mn-lt"/>
              </a:rPr>
              <a:t>Gotovo</a:t>
            </a:r>
            <a:r>
              <a:rPr lang="en-US" dirty="0">
                <a:ea typeface="+mn-lt"/>
                <a:cs typeface="+mn-lt"/>
              </a:rPr>
              <a:t> </a:t>
            </a:r>
            <a:r>
              <a:rPr lang="en-US" dirty="0" err="1">
                <a:ea typeface="+mn-lt"/>
                <a:cs typeface="+mn-lt"/>
              </a:rPr>
              <a:t>svi</a:t>
            </a:r>
            <a:r>
              <a:rPr lang="en-US" dirty="0">
                <a:ea typeface="+mn-lt"/>
                <a:cs typeface="+mn-lt"/>
              </a:rPr>
              <a:t> </a:t>
            </a:r>
            <a:r>
              <a:rPr lang="en-US" dirty="0" err="1">
                <a:ea typeface="+mn-lt"/>
                <a:cs typeface="+mn-lt"/>
              </a:rPr>
              <a:t>savremeni</a:t>
            </a:r>
            <a:r>
              <a:rPr lang="en-US" dirty="0">
                <a:ea typeface="+mn-lt"/>
                <a:cs typeface="+mn-lt"/>
              </a:rPr>
              <a:t> </a:t>
            </a:r>
            <a:r>
              <a:rPr lang="en-US" dirty="0" err="1">
                <a:ea typeface="+mn-lt"/>
                <a:cs typeface="+mn-lt"/>
              </a:rPr>
              <a:t>operativni</a:t>
            </a:r>
            <a:r>
              <a:rPr lang="en-US" dirty="0">
                <a:ea typeface="+mn-lt"/>
                <a:cs typeface="+mn-lt"/>
              </a:rPr>
              <a:t> </a:t>
            </a:r>
            <a:r>
              <a:rPr lang="en-US" dirty="0" err="1">
                <a:ea typeface="+mn-lt"/>
                <a:cs typeface="+mn-lt"/>
              </a:rPr>
              <a:t>sistemi</a:t>
            </a:r>
            <a:r>
              <a:rPr lang="en-US" dirty="0">
                <a:ea typeface="+mn-lt"/>
                <a:cs typeface="+mn-lt"/>
              </a:rPr>
              <a:t> </a:t>
            </a:r>
            <a:r>
              <a:rPr lang="en-US" dirty="0" err="1">
                <a:ea typeface="+mn-lt"/>
                <a:cs typeface="+mn-lt"/>
              </a:rPr>
              <a:t>uključujući</a:t>
            </a:r>
            <a:r>
              <a:rPr lang="en-US" dirty="0">
                <a:ea typeface="+mn-lt"/>
                <a:cs typeface="+mn-lt"/>
              </a:rPr>
              <a:t> Windows, Linux, Mac OS X </a:t>
            </a:r>
            <a:r>
              <a:rPr lang="en-US" dirty="0" err="1">
                <a:ea typeface="+mn-lt"/>
                <a:cs typeface="+mn-lt"/>
              </a:rPr>
              <a:t>i</a:t>
            </a:r>
            <a:r>
              <a:rPr lang="en-US" dirty="0">
                <a:ea typeface="+mn-lt"/>
                <a:cs typeface="+mn-lt"/>
              </a:rPr>
              <a:t> Solaris </a:t>
            </a:r>
            <a:r>
              <a:rPr lang="en-US" dirty="0" err="1">
                <a:ea typeface="+mn-lt"/>
                <a:cs typeface="+mn-lt"/>
              </a:rPr>
              <a:t>podržavaju</a:t>
            </a:r>
            <a:r>
              <a:rPr lang="en-US" dirty="0">
                <a:ea typeface="+mn-lt"/>
                <a:cs typeface="+mn-lt"/>
              </a:rPr>
              <a:t> kernel </a:t>
            </a:r>
            <a:r>
              <a:rPr lang="en-US" dirty="0" err="1">
                <a:ea typeface="+mn-lt"/>
                <a:cs typeface="+mn-lt"/>
              </a:rPr>
              <a:t>niti</a:t>
            </a:r>
            <a:endParaRPr lang="en-US" dirty="0">
              <a:ea typeface="+mn-lt"/>
              <a:cs typeface="+mn-lt"/>
            </a:endParaRPr>
          </a:p>
          <a:p>
            <a:r>
              <a:rPr lang="en-US" dirty="0" err="1"/>
              <a:t>Veza</a:t>
            </a:r>
            <a:r>
              <a:rPr lang="en-US" dirty="0"/>
              <a:t> </a:t>
            </a:r>
            <a:r>
              <a:rPr lang="en-US" dirty="0" err="1"/>
              <a:t>između</a:t>
            </a:r>
            <a:r>
              <a:rPr lang="en-US" dirty="0"/>
              <a:t> </a:t>
            </a:r>
            <a:r>
              <a:rPr lang="en-US" dirty="0" err="1"/>
              <a:t>korisničkih</a:t>
            </a:r>
            <a:r>
              <a:rPr lang="en-US" dirty="0"/>
              <a:t> </a:t>
            </a:r>
            <a:r>
              <a:rPr lang="en-US" dirty="0" err="1"/>
              <a:t>i</a:t>
            </a:r>
            <a:r>
              <a:rPr lang="en-US" dirty="0"/>
              <a:t> kernel </a:t>
            </a:r>
            <a:r>
              <a:rPr lang="en-US" dirty="0" err="1"/>
              <a:t>niti</a:t>
            </a:r>
            <a:r>
              <a:rPr lang="en-US" dirty="0"/>
              <a:t> mora </a:t>
            </a:r>
            <a:r>
              <a:rPr lang="en-US" dirty="0" err="1"/>
              <a:t>postojati</a:t>
            </a:r>
            <a:r>
              <a:rPr lang="en-US" dirty="0"/>
              <a:t> </a:t>
            </a:r>
            <a:r>
              <a:rPr lang="en-US" dirty="0" err="1"/>
              <a:t>i</a:t>
            </a:r>
            <a:r>
              <a:rPr lang="en-US" dirty="0"/>
              <a:t> </a:t>
            </a:r>
            <a:r>
              <a:rPr lang="en-US" dirty="0" err="1"/>
              <a:t>ovde</a:t>
            </a:r>
            <a:r>
              <a:rPr lang="en-US" dirty="0"/>
              <a:t> </a:t>
            </a:r>
            <a:r>
              <a:rPr lang="en-US" dirty="0" err="1"/>
              <a:t>ćemo</a:t>
            </a:r>
            <a:r>
              <a:rPr lang="en-US" dirty="0"/>
              <a:t> </a:t>
            </a:r>
            <a:r>
              <a:rPr lang="en-US" dirty="0" err="1"/>
              <a:t>prikazati</a:t>
            </a:r>
            <a:r>
              <a:rPr lang="en-US" dirty="0"/>
              <a:t> tri </a:t>
            </a:r>
            <a:r>
              <a:rPr lang="en-US" dirty="0" err="1"/>
              <a:t>uobičajena</a:t>
            </a:r>
            <a:r>
              <a:rPr lang="en-US" dirty="0"/>
              <a:t> </a:t>
            </a:r>
            <a:r>
              <a:rPr lang="en-US" dirty="0" err="1"/>
              <a:t>načina</a:t>
            </a:r>
            <a:r>
              <a:rPr lang="en-US" dirty="0"/>
              <a:t> za </a:t>
            </a:r>
            <a:r>
              <a:rPr lang="en-US" dirty="0" err="1"/>
              <a:t>njihovo</a:t>
            </a:r>
            <a:r>
              <a:rPr lang="en-US" dirty="0"/>
              <a:t> </a:t>
            </a:r>
            <a:r>
              <a:rPr lang="en-US" dirty="0" err="1"/>
              <a:t>povezivanje</a:t>
            </a:r>
            <a:endParaRPr lang="en-US" dirty="0"/>
          </a:p>
        </p:txBody>
      </p:sp>
    </p:spTree>
    <p:extLst>
      <p:ext uri="{BB962C8B-B14F-4D97-AF65-F5344CB8AC3E}">
        <p14:creationId xmlns:p14="http://schemas.microsoft.com/office/powerpoint/2010/main" val="3825915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Model "Više na jedan"</a:t>
            </a: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17D80CDC-C251-4DEA-B9D3-47E5FE1D2DDD}"/>
              </a:ext>
            </a:extLst>
          </p:cNvPr>
          <p:cNvSpPr>
            <a:spLocks noGrp="1"/>
          </p:cNvSpPr>
          <p:nvPr>
            <p:ph idx="1"/>
          </p:nvPr>
        </p:nvSpPr>
        <p:spPr>
          <a:xfrm>
            <a:off x="8036041" y="2249487"/>
            <a:ext cx="3281004" cy="3541714"/>
          </a:xfrm>
        </p:spPr>
        <p:txBody>
          <a:bodyPr vert="horz" lIns="91440" tIns="45720" rIns="91440" bIns="45720" rtlCol="0" anchor="t">
            <a:normAutofit/>
          </a:bodyPr>
          <a:lstStyle/>
          <a:p>
            <a:r>
              <a:rPr lang="en-US" sz="1800" dirty="0" err="1">
                <a:solidFill>
                  <a:srgbClr val="FFFFFF"/>
                </a:solidFill>
              </a:rPr>
              <a:t>Više</a:t>
            </a:r>
            <a:r>
              <a:rPr lang="en-US" sz="1800" dirty="0">
                <a:solidFill>
                  <a:srgbClr val="FFFFFF"/>
                </a:solidFill>
              </a:rPr>
              <a:t> </a:t>
            </a:r>
            <a:r>
              <a:rPr lang="en-US" sz="1800" dirty="0" err="1">
                <a:solidFill>
                  <a:srgbClr val="FFFFFF"/>
                </a:solidFill>
              </a:rPr>
              <a:t>korisničkih</a:t>
            </a:r>
            <a:r>
              <a:rPr lang="en-US" sz="1800" dirty="0">
                <a:solidFill>
                  <a:srgbClr val="FFFFFF"/>
                </a:solidFill>
              </a:rPr>
              <a:t> </a:t>
            </a:r>
            <a:r>
              <a:rPr lang="en-US" sz="1800" dirty="0" err="1">
                <a:solidFill>
                  <a:srgbClr val="FFFFFF"/>
                </a:solidFill>
              </a:rPr>
              <a:t>niti</a:t>
            </a:r>
            <a:r>
              <a:rPr lang="en-US" sz="1800" dirty="0">
                <a:solidFill>
                  <a:srgbClr val="FFFFFF"/>
                </a:solidFill>
              </a:rPr>
              <a:t> je </a:t>
            </a:r>
            <a:r>
              <a:rPr lang="en-US" sz="1800" dirty="0" err="1">
                <a:solidFill>
                  <a:srgbClr val="FFFFFF"/>
                </a:solidFill>
              </a:rPr>
              <a:t>mapirano</a:t>
            </a:r>
            <a:r>
              <a:rPr lang="en-US" sz="1800" dirty="0">
                <a:solidFill>
                  <a:srgbClr val="FFFFFF"/>
                </a:solidFill>
              </a:rPr>
              <a:t> </a:t>
            </a:r>
            <a:r>
              <a:rPr lang="en-US" sz="1800" dirty="0" err="1">
                <a:solidFill>
                  <a:srgbClr val="FFFFFF"/>
                </a:solidFill>
              </a:rPr>
              <a:t>na</a:t>
            </a:r>
            <a:r>
              <a:rPr lang="en-US" sz="1800" dirty="0">
                <a:solidFill>
                  <a:srgbClr val="FFFFFF"/>
                </a:solidFill>
              </a:rPr>
              <a:t> </a:t>
            </a:r>
            <a:r>
              <a:rPr lang="en-US" sz="1800" dirty="0" err="1">
                <a:solidFill>
                  <a:srgbClr val="FFFFFF"/>
                </a:solidFill>
              </a:rPr>
              <a:t>jednu</a:t>
            </a:r>
            <a:r>
              <a:rPr lang="en-US" sz="1800" dirty="0">
                <a:solidFill>
                  <a:srgbClr val="FFFFFF"/>
                </a:solidFill>
              </a:rPr>
              <a:t> kernel nit</a:t>
            </a:r>
          </a:p>
          <a:p>
            <a:r>
              <a:rPr lang="en-US" sz="1800" dirty="0">
                <a:solidFill>
                  <a:srgbClr val="FFFFFF"/>
                </a:solidFill>
              </a:rPr>
              <a:t>Ceo </a:t>
            </a:r>
            <a:r>
              <a:rPr lang="en-US" sz="1800" dirty="0" err="1">
                <a:solidFill>
                  <a:srgbClr val="FFFFFF"/>
                </a:solidFill>
              </a:rPr>
              <a:t>proces</a:t>
            </a:r>
            <a:r>
              <a:rPr lang="en-US" sz="1800" dirty="0">
                <a:solidFill>
                  <a:srgbClr val="FFFFFF"/>
                </a:solidFill>
              </a:rPr>
              <a:t> se </a:t>
            </a:r>
            <a:r>
              <a:rPr lang="en-US" sz="1800" dirty="0" err="1">
                <a:solidFill>
                  <a:srgbClr val="FFFFFF"/>
                </a:solidFill>
              </a:rPr>
              <a:t>blokira</a:t>
            </a:r>
            <a:r>
              <a:rPr lang="en-US" sz="1800" dirty="0">
                <a:solidFill>
                  <a:srgbClr val="FFFFFF"/>
                </a:solidFill>
              </a:rPr>
              <a:t> </a:t>
            </a:r>
            <a:r>
              <a:rPr lang="en-US" sz="1800" dirty="0" err="1">
                <a:solidFill>
                  <a:srgbClr val="FFFFFF"/>
                </a:solidFill>
              </a:rPr>
              <a:t>ako</a:t>
            </a:r>
            <a:r>
              <a:rPr lang="en-US" sz="1800" dirty="0">
                <a:solidFill>
                  <a:srgbClr val="FFFFFF"/>
                </a:solidFill>
              </a:rPr>
              <a:t> nit </a:t>
            </a:r>
            <a:r>
              <a:rPr lang="en-US" sz="1800" dirty="0" err="1">
                <a:solidFill>
                  <a:srgbClr val="FFFFFF"/>
                </a:solidFill>
              </a:rPr>
              <a:t>pozove</a:t>
            </a:r>
            <a:r>
              <a:rPr lang="en-US" sz="1800" dirty="0">
                <a:solidFill>
                  <a:srgbClr val="FFFFFF"/>
                </a:solidFill>
              </a:rPr>
              <a:t> </a:t>
            </a:r>
            <a:r>
              <a:rPr lang="en-US" sz="1800" dirty="0" err="1">
                <a:solidFill>
                  <a:srgbClr val="FFFFFF"/>
                </a:solidFill>
              </a:rPr>
              <a:t>blokirajući</a:t>
            </a:r>
            <a:r>
              <a:rPr lang="en-US" sz="1800" dirty="0">
                <a:solidFill>
                  <a:srgbClr val="FFFFFF"/>
                </a:solidFill>
              </a:rPr>
              <a:t> </a:t>
            </a:r>
            <a:r>
              <a:rPr lang="en-US" sz="1800" dirty="0" err="1">
                <a:solidFill>
                  <a:srgbClr val="FFFFFF"/>
                </a:solidFill>
              </a:rPr>
              <a:t>sistemski</a:t>
            </a:r>
            <a:r>
              <a:rPr lang="en-US" sz="1800" dirty="0">
                <a:solidFill>
                  <a:srgbClr val="FFFFFF"/>
                </a:solidFill>
              </a:rPr>
              <a:t> </a:t>
            </a:r>
            <a:r>
              <a:rPr lang="en-US" sz="1800" dirty="0" err="1">
                <a:solidFill>
                  <a:srgbClr val="FFFFFF"/>
                </a:solidFill>
              </a:rPr>
              <a:t>poziv</a:t>
            </a:r>
          </a:p>
          <a:p>
            <a:r>
              <a:rPr lang="en-US" sz="1800" dirty="0" err="1">
                <a:solidFill>
                  <a:srgbClr val="FFFFFF"/>
                </a:solidFill>
              </a:rPr>
              <a:t>Više</a:t>
            </a:r>
            <a:r>
              <a:rPr lang="en-US" sz="1800" dirty="0">
                <a:solidFill>
                  <a:srgbClr val="FFFFFF"/>
                </a:solidFill>
              </a:rPr>
              <a:t> </a:t>
            </a:r>
            <a:r>
              <a:rPr lang="en-US" sz="1800" dirty="0" err="1">
                <a:solidFill>
                  <a:srgbClr val="FFFFFF"/>
                </a:solidFill>
              </a:rPr>
              <a:t>niti</a:t>
            </a:r>
            <a:r>
              <a:rPr lang="en-US" sz="1800" dirty="0">
                <a:solidFill>
                  <a:srgbClr val="FFFFFF"/>
                </a:solidFill>
              </a:rPr>
              <a:t> se ne </a:t>
            </a:r>
            <a:r>
              <a:rPr lang="en-US" sz="1800" dirty="0" err="1">
                <a:solidFill>
                  <a:srgbClr val="FFFFFF"/>
                </a:solidFill>
              </a:rPr>
              <a:t>može</a:t>
            </a:r>
            <a:r>
              <a:rPr lang="en-US" sz="1800" dirty="0">
                <a:solidFill>
                  <a:srgbClr val="FFFFFF"/>
                </a:solidFill>
              </a:rPr>
              <a:t> </a:t>
            </a:r>
            <a:r>
              <a:rPr lang="en-US" sz="1800" dirty="0" err="1">
                <a:solidFill>
                  <a:srgbClr val="FFFFFF"/>
                </a:solidFill>
              </a:rPr>
              <a:t>paralelno</a:t>
            </a:r>
            <a:r>
              <a:rPr lang="en-US" sz="1800" dirty="0">
                <a:solidFill>
                  <a:srgbClr val="FFFFFF"/>
                </a:solidFill>
              </a:rPr>
              <a:t> </a:t>
            </a:r>
            <a:r>
              <a:rPr lang="en-US" sz="1800" dirty="0" err="1">
                <a:solidFill>
                  <a:srgbClr val="FFFFFF"/>
                </a:solidFill>
              </a:rPr>
              <a:t>izvršavati</a:t>
            </a:r>
            <a:r>
              <a:rPr lang="en-US" sz="1800" dirty="0">
                <a:solidFill>
                  <a:srgbClr val="FFFFFF"/>
                </a:solidFill>
              </a:rPr>
              <a:t> </a:t>
            </a:r>
            <a:r>
              <a:rPr lang="en-US" sz="1800" dirty="0" err="1">
                <a:solidFill>
                  <a:srgbClr val="FFFFFF"/>
                </a:solidFill>
              </a:rPr>
              <a:t>čak</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ako</a:t>
            </a:r>
            <a:r>
              <a:rPr lang="en-US" sz="1800" dirty="0">
                <a:solidFill>
                  <a:srgbClr val="FFFFFF"/>
                </a:solidFill>
              </a:rPr>
              <a:t> </a:t>
            </a:r>
            <a:r>
              <a:rPr lang="en-US" sz="1800" dirty="0" err="1">
                <a:solidFill>
                  <a:srgbClr val="FFFFFF"/>
                </a:solidFill>
              </a:rPr>
              <a:t>ima</a:t>
            </a:r>
            <a:r>
              <a:rPr lang="en-US" sz="1800" dirty="0">
                <a:solidFill>
                  <a:srgbClr val="FFFFFF"/>
                </a:solidFill>
              </a:rPr>
              <a:t> </a:t>
            </a:r>
            <a:r>
              <a:rPr lang="en-US" sz="1800" dirty="0" err="1">
                <a:solidFill>
                  <a:srgbClr val="FFFFFF"/>
                </a:solidFill>
              </a:rPr>
              <a:t>više</a:t>
            </a:r>
            <a:r>
              <a:rPr lang="en-US" sz="1800" dirty="0">
                <a:solidFill>
                  <a:srgbClr val="FFFFFF"/>
                </a:solidFill>
              </a:rPr>
              <a:t> </a:t>
            </a:r>
            <a:r>
              <a:rPr lang="en-US" sz="1800" dirty="0" err="1">
                <a:solidFill>
                  <a:srgbClr val="FFFFFF"/>
                </a:solidFill>
              </a:rPr>
              <a:t>jezgara</a:t>
            </a:r>
          </a:p>
          <a:p>
            <a:r>
              <a:rPr lang="en-US" sz="1800" dirty="0" err="1">
                <a:solidFill>
                  <a:srgbClr val="FFFFFF"/>
                </a:solidFill>
              </a:rPr>
              <a:t>Retko</a:t>
            </a:r>
            <a:r>
              <a:rPr lang="en-US" sz="1800" dirty="0">
                <a:solidFill>
                  <a:srgbClr val="FFFFFF"/>
                </a:solidFill>
              </a:rPr>
              <a:t> se </a:t>
            </a:r>
            <a:r>
              <a:rPr lang="en-US" sz="1800" dirty="0" err="1">
                <a:solidFill>
                  <a:srgbClr val="FFFFFF"/>
                </a:solidFill>
              </a:rPr>
              <a:t>koristi</a:t>
            </a:r>
          </a:p>
        </p:txBody>
      </p:sp>
      <p:pic>
        <p:nvPicPr>
          <p:cNvPr id="3" name="Picture 2" descr="A diagram of a circle with blue lines and a circle with blue lines&#10;&#10;AI-generated content may be incorrect.">
            <a:extLst>
              <a:ext uri="{FF2B5EF4-FFF2-40B4-BE49-F238E27FC236}">
                <a16:creationId xmlns:a16="http://schemas.microsoft.com/office/drawing/2014/main" id="{FFF13118-0A96-822C-7F0C-852AB1D01F7B}"/>
              </a:ext>
            </a:extLst>
          </p:cNvPr>
          <p:cNvPicPr>
            <a:picLocks noChangeAspect="1"/>
          </p:cNvPicPr>
          <p:nvPr/>
        </p:nvPicPr>
        <p:blipFill>
          <a:blip r:embed="rId3"/>
          <a:stretch>
            <a:fillRect/>
          </a:stretch>
        </p:blipFill>
        <p:spPr>
          <a:xfrm>
            <a:off x="1674855" y="1185862"/>
            <a:ext cx="4991100" cy="4486275"/>
          </a:xfrm>
          <a:prstGeom prst="rect">
            <a:avLst/>
          </a:prstGeom>
        </p:spPr>
      </p:pic>
    </p:spTree>
    <p:extLst>
      <p:ext uri="{BB962C8B-B14F-4D97-AF65-F5344CB8AC3E}">
        <p14:creationId xmlns:p14="http://schemas.microsoft.com/office/powerpoint/2010/main" val="3204910379"/>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dirty="0">
                <a:solidFill>
                  <a:srgbClr val="FFFFFF"/>
                </a:solidFill>
              </a:rPr>
              <a:t>Model "</a:t>
            </a:r>
            <a:r>
              <a:rPr lang="en-US" sz="2800" dirty="0" err="1">
                <a:solidFill>
                  <a:srgbClr val="FFFFFF"/>
                </a:solidFill>
              </a:rPr>
              <a:t>jedan</a:t>
            </a:r>
            <a:r>
              <a:rPr lang="en-US" sz="2800" dirty="0">
                <a:solidFill>
                  <a:srgbClr val="FFFFFF"/>
                </a:solidFill>
              </a:rPr>
              <a:t> </a:t>
            </a:r>
            <a:r>
              <a:rPr lang="en-US" sz="2800" dirty="0" err="1">
                <a:solidFill>
                  <a:srgbClr val="FFFFFF"/>
                </a:solidFill>
              </a:rPr>
              <a:t>na</a:t>
            </a:r>
            <a:r>
              <a:rPr lang="en-US" sz="2800" dirty="0">
                <a:solidFill>
                  <a:srgbClr val="FFFFFF"/>
                </a:solidFill>
              </a:rPr>
              <a:t> </a:t>
            </a:r>
            <a:r>
              <a:rPr lang="en-US" sz="2800" dirty="0" err="1">
                <a:solidFill>
                  <a:srgbClr val="FFFFFF"/>
                </a:solidFill>
              </a:rPr>
              <a:t>jedan</a:t>
            </a:r>
            <a:r>
              <a:rPr lang="en-US" sz="2800" dirty="0">
                <a:solidFill>
                  <a:srgbClr val="FFFFFF"/>
                </a:solidFill>
              </a:rPr>
              <a:t>"</a:t>
            </a: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17D80CDC-C251-4DEA-B9D3-47E5FE1D2DDD}"/>
              </a:ext>
            </a:extLst>
          </p:cNvPr>
          <p:cNvSpPr>
            <a:spLocks noGrp="1"/>
          </p:cNvSpPr>
          <p:nvPr>
            <p:ph idx="1"/>
          </p:nvPr>
        </p:nvSpPr>
        <p:spPr>
          <a:xfrm>
            <a:off x="8036041" y="2249487"/>
            <a:ext cx="3281004" cy="3541714"/>
          </a:xfrm>
        </p:spPr>
        <p:txBody>
          <a:bodyPr vert="horz" lIns="91440" tIns="45720" rIns="91440" bIns="45720" rtlCol="0" anchor="t">
            <a:normAutofit/>
          </a:bodyPr>
          <a:lstStyle/>
          <a:p>
            <a:r>
              <a:rPr lang="en-US" sz="1800" dirty="0" err="1">
                <a:solidFill>
                  <a:srgbClr val="FFFFFF"/>
                </a:solidFill>
              </a:rPr>
              <a:t>Svaka</a:t>
            </a:r>
            <a:r>
              <a:rPr lang="en-US" sz="1800" dirty="0">
                <a:solidFill>
                  <a:srgbClr val="FFFFFF"/>
                </a:solidFill>
              </a:rPr>
              <a:t> </a:t>
            </a:r>
            <a:r>
              <a:rPr lang="en-US" sz="1800" dirty="0" err="1">
                <a:solidFill>
                  <a:srgbClr val="FFFFFF"/>
                </a:solidFill>
              </a:rPr>
              <a:t>korisnička</a:t>
            </a:r>
            <a:r>
              <a:rPr lang="en-US" sz="1800" dirty="0">
                <a:solidFill>
                  <a:srgbClr val="FFFFFF"/>
                </a:solidFill>
              </a:rPr>
              <a:t> nit se </a:t>
            </a:r>
            <a:r>
              <a:rPr lang="en-US" sz="1800" dirty="0" err="1">
                <a:solidFill>
                  <a:srgbClr val="FFFFFF"/>
                </a:solidFill>
              </a:rPr>
              <a:t>mapira</a:t>
            </a:r>
            <a:r>
              <a:rPr lang="en-US" sz="1800" dirty="0">
                <a:solidFill>
                  <a:srgbClr val="FFFFFF"/>
                </a:solidFill>
              </a:rPr>
              <a:t> </a:t>
            </a:r>
            <a:r>
              <a:rPr lang="en-US" sz="1800" dirty="0" err="1">
                <a:solidFill>
                  <a:srgbClr val="FFFFFF"/>
                </a:solidFill>
              </a:rPr>
              <a:t>na</a:t>
            </a:r>
            <a:r>
              <a:rPr lang="en-US" sz="1800" dirty="0">
                <a:solidFill>
                  <a:srgbClr val="FFFFFF"/>
                </a:solidFill>
              </a:rPr>
              <a:t> </a:t>
            </a:r>
            <a:r>
              <a:rPr lang="en-US" sz="1800" dirty="0" err="1">
                <a:solidFill>
                  <a:srgbClr val="FFFFFF"/>
                </a:solidFill>
              </a:rPr>
              <a:t>odgovarajuću</a:t>
            </a:r>
            <a:r>
              <a:rPr lang="en-US" sz="1800" dirty="0">
                <a:solidFill>
                  <a:srgbClr val="FFFFFF"/>
                </a:solidFill>
              </a:rPr>
              <a:t> kernel nit</a:t>
            </a:r>
          </a:p>
          <a:p>
            <a:r>
              <a:rPr lang="en-US" sz="1800" dirty="0" err="1">
                <a:solidFill>
                  <a:srgbClr val="FFFFFF"/>
                </a:solidFill>
              </a:rPr>
              <a:t>Omogućava</a:t>
            </a:r>
            <a:r>
              <a:rPr lang="en-US" sz="1800" dirty="0">
                <a:solidFill>
                  <a:srgbClr val="FFFFFF"/>
                </a:solidFill>
              </a:rPr>
              <a:t> </a:t>
            </a:r>
            <a:r>
              <a:rPr lang="en-US" sz="1800" dirty="0" err="1">
                <a:solidFill>
                  <a:srgbClr val="FFFFFF"/>
                </a:solidFill>
              </a:rPr>
              <a:t>znatno</a:t>
            </a:r>
            <a:r>
              <a:rPr lang="en-US" sz="1800" dirty="0">
                <a:solidFill>
                  <a:srgbClr val="FFFFFF"/>
                </a:solidFill>
              </a:rPr>
              <a:t> </a:t>
            </a:r>
            <a:r>
              <a:rPr lang="en-US" sz="1800" dirty="0" err="1">
                <a:solidFill>
                  <a:srgbClr val="FFFFFF"/>
                </a:solidFill>
              </a:rPr>
              <a:t>više</a:t>
            </a:r>
            <a:r>
              <a:rPr lang="en-US" sz="1800" dirty="0">
                <a:solidFill>
                  <a:srgbClr val="FFFFFF"/>
                </a:solidFill>
              </a:rPr>
              <a:t> </a:t>
            </a:r>
            <a:r>
              <a:rPr lang="en-US" sz="1800" dirty="0" err="1">
                <a:solidFill>
                  <a:srgbClr val="FFFFFF"/>
                </a:solidFill>
              </a:rPr>
              <a:t>konkurentnosti</a:t>
            </a:r>
            <a:r>
              <a:rPr lang="en-US" sz="1800" dirty="0">
                <a:solidFill>
                  <a:srgbClr val="FFFFFF"/>
                </a:solidFill>
              </a:rPr>
              <a:t> </a:t>
            </a:r>
            <a:r>
              <a:rPr lang="en-US" sz="1800" dirty="0" err="1">
                <a:solidFill>
                  <a:srgbClr val="FFFFFF"/>
                </a:solidFill>
              </a:rPr>
              <a:t>nego</a:t>
            </a:r>
            <a:r>
              <a:rPr lang="en-US" sz="1800" dirty="0">
                <a:solidFill>
                  <a:srgbClr val="FFFFFF"/>
                </a:solidFill>
              </a:rPr>
              <a:t> </a:t>
            </a:r>
            <a:r>
              <a:rPr lang="en-US" sz="1800" dirty="0" err="1">
                <a:solidFill>
                  <a:srgbClr val="FFFFFF"/>
                </a:solidFill>
              </a:rPr>
              <a:t>prethodno</a:t>
            </a:r>
            <a:r>
              <a:rPr lang="en-US" sz="1800" dirty="0">
                <a:solidFill>
                  <a:srgbClr val="FFFFFF"/>
                </a:solidFill>
              </a:rPr>
              <a:t> </a:t>
            </a:r>
            <a:r>
              <a:rPr lang="en-US" sz="1800" dirty="0" err="1">
                <a:solidFill>
                  <a:srgbClr val="FFFFFF"/>
                </a:solidFill>
              </a:rPr>
              <a:t>opisani</a:t>
            </a:r>
            <a:r>
              <a:rPr lang="en-US" sz="1800" dirty="0">
                <a:solidFill>
                  <a:srgbClr val="FFFFFF"/>
                </a:solidFill>
              </a:rPr>
              <a:t> model </a:t>
            </a:r>
          </a:p>
          <a:p>
            <a:r>
              <a:rPr lang="en-US" sz="1800" dirty="0">
                <a:solidFill>
                  <a:srgbClr val="FFFFFF"/>
                </a:solidFill>
              </a:rPr>
              <a:t>Problem "overhead" </a:t>
            </a:r>
            <a:r>
              <a:rPr lang="en-US" sz="1800" dirty="0" err="1">
                <a:solidFill>
                  <a:srgbClr val="FFFFFF"/>
                </a:solidFill>
              </a:rPr>
              <a:t>usled</a:t>
            </a:r>
            <a:r>
              <a:rPr lang="en-US" sz="1800" dirty="0">
                <a:solidFill>
                  <a:srgbClr val="FFFFFF"/>
                </a:solidFill>
              </a:rPr>
              <a:t> </a:t>
            </a:r>
            <a:r>
              <a:rPr lang="en-US" sz="1800" dirty="0" err="1">
                <a:solidFill>
                  <a:srgbClr val="FFFFFF"/>
                </a:solidFill>
              </a:rPr>
              <a:t>kreiranja</a:t>
            </a:r>
            <a:r>
              <a:rPr lang="en-US" sz="1800" dirty="0">
                <a:solidFill>
                  <a:srgbClr val="FFFFFF"/>
                </a:solidFill>
              </a:rPr>
              <a:t> kernel </a:t>
            </a:r>
            <a:r>
              <a:rPr lang="en-US" sz="1800" dirty="0" err="1">
                <a:solidFill>
                  <a:srgbClr val="FFFFFF"/>
                </a:solidFill>
              </a:rPr>
              <a:t>niti</a:t>
            </a:r>
          </a:p>
          <a:p>
            <a:r>
              <a:rPr lang="en-US" sz="1800" dirty="0">
                <a:solidFill>
                  <a:srgbClr val="FFFFFF"/>
                </a:solidFill>
              </a:rPr>
              <a:t>Linux </a:t>
            </a:r>
            <a:r>
              <a:rPr lang="en-US" sz="1800" dirty="0" err="1">
                <a:solidFill>
                  <a:srgbClr val="FFFFFF"/>
                </a:solidFill>
              </a:rPr>
              <a:t>i</a:t>
            </a:r>
            <a:r>
              <a:rPr lang="en-US" sz="1800" dirty="0">
                <a:solidFill>
                  <a:srgbClr val="FFFFFF"/>
                </a:solidFill>
              </a:rPr>
              <a:t> Windows </a:t>
            </a:r>
            <a:r>
              <a:rPr lang="en-US" sz="1800" dirty="0" err="1">
                <a:solidFill>
                  <a:srgbClr val="FFFFFF"/>
                </a:solidFill>
              </a:rPr>
              <a:t>koriste</a:t>
            </a:r>
            <a:r>
              <a:rPr lang="en-US" sz="1800" dirty="0">
                <a:solidFill>
                  <a:srgbClr val="FFFFFF"/>
                </a:solidFill>
              </a:rPr>
              <a:t> </a:t>
            </a:r>
            <a:r>
              <a:rPr lang="en-US" sz="1800" dirty="0" err="1">
                <a:solidFill>
                  <a:srgbClr val="FFFFFF"/>
                </a:solidFill>
              </a:rPr>
              <a:t>ovaj</a:t>
            </a:r>
            <a:r>
              <a:rPr lang="en-US" sz="1800" dirty="0">
                <a:solidFill>
                  <a:srgbClr val="FFFFFF"/>
                </a:solidFill>
              </a:rPr>
              <a:t> model </a:t>
            </a:r>
          </a:p>
        </p:txBody>
      </p:sp>
      <p:pic>
        <p:nvPicPr>
          <p:cNvPr id="3" name="Picture 2">
            <a:extLst>
              <a:ext uri="{FF2B5EF4-FFF2-40B4-BE49-F238E27FC236}">
                <a16:creationId xmlns:a16="http://schemas.microsoft.com/office/drawing/2014/main" id="{E19F11E4-FE40-BFE4-F278-7C9F348E8409}"/>
              </a:ext>
            </a:extLst>
          </p:cNvPr>
          <p:cNvPicPr>
            <a:picLocks noChangeAspect="1"/>
          </p:cNvPicPr>
          <p:nvPr/>
        </p:nvPicPr>
        <p:blipFill>
          <a:blip r:embed="rId3"/>
          <a:stretch>
            <a:fillRect/>
          </a:stretch>
        </p:blipFill>
        <p:spPr>
          <a:xfrm>
            <a:off x="1117745" y="2252086"/>
            <a:ext cx="6319693" cy="2630919"/>
          </a:xfrm>
          <a:prstGeom prst="rect">
            <a:avLst/>
          </a:prstGeom>
        </p:spPr>
      </p:pic>
    </p:spTree>
    <p:extLst>
      <p:ext uri="{BB962C8B-B14F-4D97-AF65-F5344CB8AC3E}">
        <p14:creationId xmlns:p14="http://schemas.microsoft.com/office/powerpoint/2010/main" val="1698341864"/>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dirty="0">
                <a:solidFill>
                  <a:srgbClr val="FFFFFF"/>
                </a:solidFill>
              </a:rPr>
              <a:t>Model "</a:t>
            </a:r>
            <a:r>
              <a:rPr lang="en-US" sz="2800" dirty="0" err="1">
                <a:solidFill>
                  <a:srgbClr val="FFFFFF"/>
                </a:solidFill>
              </a:rPr>
              <a:t>više</a:t>
            </a:r>
            <a:r>
              <a:rPr lang="en-US" sz="2800" dirty="0">
                <a:solidFill>
                  <a:srgbClr val="FFFFFF"/>
                </a:solidFill>
              </a:rPr>
              <a:t> </a:t>
            </a:r>
            <a:r>
              <a:rPr lang="en-US" sz="2800" dirty="0" err="1">
                <a:solidFill>
                  <a:srgbClr val="FFFFFF"/>
                </a:solidFill>
              </a:rPr>
              <a:t>na</a:t>
            </a:r>
            <a:r>
              <a:rPr lang="en-US" sz="2800" dirty="0">
                <a:solidFill>
                  <a:srgbClr val="FFFFFF"/>
                </a:solidFill>
              </a:rPr>
              <a:t> </a:t>
            </a:r>
            <a:r>
              <a:rPr lang="en-US" sz="2800" dirty="0" err="1">
                <a:solidFill>
                  <a:srgbClr val="FFFFFF"/>
                </a:solidFill>
              </a:rPr>
              <a:t>više</a:t>
            </a:r>
            <a:r>
              <a:rPr lang="en-US" sz="2800" dirty="0">
                <a:solidFill>
                  <a:srgbClr val="FFFFFF"/>
                </a:solidFill>
              </a:rPr>
              <a:t>"</a:t>
            </a: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17D80CDC-C251-4DEA-B9D3-47E5FE1D2DDD}"/>
              </a:ext>
            </a:extLst>
          </p:cNvPr>
          <p:cNvSpPr>
            <a:spLocks noGrp="1"/>
          </p:cNvSpPr>
          <p:nvPr>
            <p:ph idx="1"/>
          </p:nvPr>
        </p:nvSpPr>
        <p:spPr>
          <a:xfrm>
            <a:off x="8036041" y="2249487"/>
            <a:ext cx="3281004" cy="3541714"/>
          </a:xfrm>
        </p:spPr>
        <p:txBody>
          <a:bodyPr vert="horz" lIns="91440" tIns="45720" rIns="91440" bIns="45720" rtlCol="0" anchor="t">
            <a:normAutofit/>
          </a:bodyPr>
          <a:lstStyle/>
          <a:p>
            <a:r>
              <a:rPr lang="en-US" sz="1800" dirty="0" err="1">
                <a:solidFill>
                  <a:srgbClr val="FFFFFF"/>
                </a:solidFill>
              </a:rPr>
              <a:t>Multipleksira</a:t>
            </a:r>
            <a:r>
              <a:rPr lang="en-US" sz="1800" dirty="0">
                <a:solidFill>
                  <a:srgbClr val="FFFFFF"/>
                </a:solidFill>
              </a:rPr>
              <a:t> </a:t>
            </a:r>
            <a:r>
              <a:rPr lang="en-US" sz="1800" dirty="0" err="1">
                <a:solidFill>
                  <a:srgbClr val="FFFFFF"/>
                </a:solidFill>
              </a:rPr>
              <a:t>više</a:t>
            </a:r>
            <a:r>
              <a:rPr lang="en-US" sz="1800" dirty="0">
                <a:solidFill>
                  <a:srgbClr val="FFFFFF"/>
                </a:solidFill>
              </a:rPr>
              <a:t> </a:t>
            </a:r>
            <a:r>
              <a:rPr lang="en-US" sz="1800" dirty="0" err="1">
                <a:solidFill>
                  <a:srgbClr val="FFFFFF"/>
                </a:solidFill>
              </a:rPr>
              <a:t>korisničkih</a:t>
            </a:r>
            <a:r>
              <a:rPr lang="en-US" sz="1800" dirty="0">
                <a:solidFill>
                  <a:srgbClr val="FFFFFF"/>
                </a:solidFill>
              </a:rPr>
              <a:t> </a:t>
            </a:r>
            <a:r>
              <a:rPr lang="en-US" sz="1800" dirty="0" err="1">
                <a:solidFill>
                  <a:srgbClr val="FFFFFF"/>
                </a:solidFill>
              </a:rPr>
              <a:t>niti</a:t>
            </a:r>
            <a:r>
              <a:rPr lang="en-US" sz="1800" dirty="0">
                <a:solidFill>
                  <a:srgbClr val="FFFFFF"/>
                </a:solidFill>
              </a:rPr>
              <a:t> </a:t>
            </a:r>
            <a:r>
              <a:rPr lang="en-US" sz="1800" dirty="0" err="1">
                <a:solidFill>
                  <a:srgbClr val="FFFFFF"/>
                </a:solidFill>
              </a:rPr>
              <a:t>na</a:t>
            </a:r>
            <a:r>
              <a:rPr lang="en-US" sz="1800" dirty="0">
                <a:solidFill>
                  <a:srgbClr val="FFFFFF"/>
                </a:solidFill>
              </a:rPr>
              <a:t> </a:t>
            </a:r>
            <a:r>
              <a:rPr lang="en-US" sz="1800" dirty="0" err="1">
                <a:solidFill>
                  <a:srgbClr val="FFFFFF"/>
                </a:solidFill>
              </a:rPr>
              <a:t>manji</a:t>
            </a:r>
            <a:r>
              <a:rPr lang="en-US" sz="1800" dirty="0">
                <a:solidFill>
                  <a:srgbClr val="FFFFFF"/>
                </a:solidFill>
              </a:rPr>
              <a:t> </a:t>
            </a:r>
            <a:r>
              <a:rPr lang="en-US" sz="1800" dirty="0" err="1">
                <a:solidFill>
                  <a:srgbClr val="FFFFFF"/>
                </a:solidFill>
              </a:rPr>
              <a:t>ili</a:t>
            </a:r>
            <a:r>
              <a:rPr lang="en-US" sz="1800" dirty="0">
                <a:solidFill>
                  <a:srgbClr val="FFFFFF"/>
                </a:solidFill>
              </a:rPr>
              <a:t> </a:t>
            </a:r>
            <a:r>
              <a:rPr lang="en-US" sz="1800" dirty="0" err="1">
                <a:solidFill>
                  <a:srgbClr val="FFFFFF"/>
                </a:solidFill>
              </a:rPr>
              <a:t>jednak</a:t>
            </a:r>
            <a:r>
              <a:rPr lang="en-US" sz="1800" dirty="0">
                <a:solidFill>
                  <a:srgbClr val="FFFFFF"/>
                </a:solidFill>
              </a:rPr>
              <a:t> </a:t>
            </a:r>
            <a:r>
              <a:rPr lang="en-US" sz="1800" dirty="0" err="1">
                <a:solidFill>
                  <a:srgbClr val="FFFFFF"/>
                </a:solidFill>
              </a:rPr>
              <a:t>broj</a:t>
            </a:r>
            <a:r>
              <a:rPr lang="en-US" sz="1800" dirty="0">
                <a:solidFill>
                  <a:srgbClr val="FFFFFF"/>
                </a:solidFill>
              </a:rPr>
              <a:t> kernel </a:t>
            </a:r>
            <a:r>
              <a:rPr lang="en-US" sz="1800" dirty="0" err="1">
                <a:solidFill>
                  <a:srgbClr val="FFFFFF"/>
                </a:solidFill>
              </a:rPr>
              <a:t>niti</a:t>
            </a:r>
          </a:p>
          <a:p>
            <a:r>
              <a:rPr lang="en-US" sz="1800" dirty="0" err="1">
                <a:solidFill>
                  <a:srgbClr val="FFFFFF"/>
                </a:solidFill>
              </a:rPr>
              <a:t>Nije</a:t>
            </a:r>
            <a:r>
              <a:rPr lang="en-US" sz="1800" dirty="0">
                <a:solidFill>
                  <a:srgbClr val="FFFFFF"/>
                </a:solidFill>
              </a:rPr>
              <a:t> </a:t>
            </a:r>
            <a:r>
              <a:rPr lang="en-US" sz="1800" dirty="0" err="1">
                <a:solidFill>
                  <a:srgbClr val="FFFFFF"/>
                </a:solidFill>
              </a:rPr>
              <a:t>pogođen</a:t>
            </a:r>
            <a:r>
              <a:rPr lang="en-US" sz="1800" dirty="0">
                <a:solidFill>
                  <a:srgbClr val="FFFFFF"/>
                </a:solidFill>
              </a:rPr>
              <a:t> </a:t>
            </a:r>
            <a:r>
              <a:rPr lang="en-US" sz="1800" dirty="0" err="1">
                <a:solidFill>
                  <a:srgbClr val="FFFFFF"/>
                </a:solidFill>
              </a:rPr>
              <a:t>problemima</a:t>
            </a:r>
            <a:r>
              <a:rPr lang="en-US" sz="1800" dirty="0">
                <a:solidFill>
                  <a:srgbClr val="FFFFFF"/>
                </a:solidFill>
              </a:rPr>
              <a:t> </a:t>
            </a:r>
            <a:r>
              <a:rPr lang="en-US" sz="1800" dirty="0" err="1">
                <a:solidFill>
                  <a:srgbClr val="FFFFFF"/>
                </a:solidFill>
              </a:rPr>
              <a:t>koje</a:t>
            </a:r>
            <a:r>
              <a:rPr lang="en-US" sz="1800" dirty="0">
                <a:solidFill>
                  <a:srgbClr val="FFFFFF"/>
                </a:solidFill>
              </a:rPr>
              <a:t> </a:t>
            </a:r>
            <a:r>
              <a:rPr lang="en-US" sz="1800" dirty="0" err="1">
                <a:solidFill>
                  <a:srgbClr val="FFFFFF"/>
                </a:solidFill>
              </a:rPr>
              <a:t>imaju</a:t>
            </a:r>
            <a:r>
              <a:rPr lang="en-US" sz="1800" dirty="0">
                <a:solidFill>
                  <a:srgbClr val="FFFFFF"/>
                </a:solidFill>
              </a:rPr>
              <a:t> </a:t>
            </a:r>
            <a:r>
              <a:rPr lang="en-US" sz="1800" dirty="0" err="1">
                <a:solidFill>
                  <a:srgbClr val="FFFFFF"/>
                </a:solidFill>
              </a:rPr>
              <a:t>prethodna</a:t>
            </a:r>
            <a:r>
              <a:rPr lang="en-US" sz="1800" dirty="0">
                <a:solidFill>
                  <a:srgbClr val="FFFFFF"/>
                </a:solidFill>
              </a:rPr>
              <a:t> </a:t>
            </a:r>
            <a:r>
              <a:rPr lang="en-US" sz="1800" dirty="0" err="1">
                <a:solidFill>
                  <a:srgbClr val="FFFFFF"/>
                </a:solidFill>
              </a:rPr>
              <a:t>dva</a:t>
            </a:r>
            <a:r>
              <a:rPr lang="en-US" sz="1800" dirty="0">
                <a:solidFill>
                  <a:srgbClr val="FFFFFF"/>
                </a:solidFill>
              </a:rPr>
              <a:t> </a:t>
            </a:r>
            <a:r>
              <a:rPr lang="en-US" sz="1800" dirty="0" err="1">
                <a:solidFill>
                  <a:srgbClr val="FFFFFF"/>
                </a:solidFill>
              </a:rPr>
              <a:t>pristupa</a:t>
            </a:r>
            <a:endParaRPr lang="en-US" sz="1800" dirty="0">
              <a:solidFill>
                <a:srgbClr val="FFFFFF"/>
              </a:solidFill>
            </a:endParaRPr>
          </a:p>
          <a:p>
            <a:r>
              <a:rPr lang="en-US" sz="1800" dirty="0" err="1">
                <a:solidFill>
                  <a:srgbClr val="FFFFFF"/>
                </a:solidFill>
              </a:rPr>
              <a:t>Varijacija</a:t>
            </a:r>
            <a:r>
              <a:rPr lang="en-US" sz="1800" dirty="0">
                <a:solidFill>
                  <a:srgbClr val="FFFFFF"/>
                </a:solidFill>
              </a:rPr>
              <a:t> </a:t>
            </a:r>
            <a:r>
              <a:rPr lang="en-US" sz="1800" dirty="0" err="1">
                <a:solidFill>
                  <a:srgbClr val="FFFFFF"/>
                </a:solidFill>
              </a:rPr>
              <a:t>ovog</a:t>
            </a:r>
            <a:r>
              <a:rPr lang="en-US" sz="1800" dirty="0">
                <a:solidFill>
                  <a:srgbClr val="FFFFFF"/>
                </a:solidFill>
              </a:rPr>
              <a:t> </a:t>
            </a:r>
            <a:r>
              <a:rPr lang="en-US" sz="1800" dirty="0" err="1">
                <a:solidFill>
                  <a:srgbClr val="FFFFFF"/>
                </a:solidFill>
              </a:rPr>
              <a:t>modela</a:t>
            </a:r>
            <a:r>
              <a:rPr lang="en-US" sz="1800" dirty="0">
                <a:solidFill>
                  <a:srgbClr val="FFFFFF"/>
                </a:solidFill>
              </a:rPr>
              <a:t> </a:t>
            </a:r>
            <a:r>
              <a:rPr lang="en-US" sz="1800" dirty="0" err="1">
                <a:solidFill>
                  <a:srgbClr val="FFFFFF"/>
                </a:solidFill>
              </a:rPr>
              <a:t>omogućava</a:t>
            </a:r>
            <a:r>
              <a:rPr lang="en-US" sz="1800" dirty="0">
                <a:solidFill>
                  <a:srgbClr val="FFFFFF"/>
                </a:solidFill>
              </a:rPr>
              <a:t> da se </a:t>
            </a:r>
            <a:r>
              <a:rPr lang="en-US" sz="1800" dirty="0" err="1">
                <a:solidFill>
                  <a:srgbClr val="FFFFFF"/>
                </a:solidFill>
              </a:rPr>
              <a:t>neke</a:t>
            </a:r>
            <a:r>
              <a:rPr lang="en-US" sz="1800" dirty="0">
                <a:solidFill>
                  <a:srgbClr val="FFFFFF"/>
                </a:solidFill>
              </a:rPr>
              <a:t> </a:t>
            </a:r>
            <a:r>
              <a:rPr lang="en-US" sz="1800" dirty="0" err="1">
                <a:solidFill>
                  <a:srgbClr val="FFFFFF"/>
                </a:solidFill>
              </a:rPr>
              <a:t>korisničke</a:t>
            </a:r>
            <a:r>
              <a:rPr lang="en-US" sz="1800" dirty="0">
                <a:solidFill>
                  <a:srgbClr val="FFFFFF"/>
                </a:solidFill>
              </a:rPr>
              <a:t> </a:t>
            </a:r>
            <a:r>
              <a:rPr lang="en-US" sz="1800" dirty="0" err="1">
                <a:solidFill>
                  <a:srgbClr val="FFFFFF"/>
                </a:solidFill>
              </a:rPr>
              <a:t>niti</a:t>
            </a:r>
            <a:r>
              <a:rPr lang="en-US" sz="1800" dirty="0">
                <a:solidFill>
                  <a:srgbClr val="FFFFFF"/>
                </a:solidFill>
              </a:rPr>
              <a:t> </a:t>
            </a:r>
            <a:r>
              <a:rPr lang="en-US" sz="1800" dirty="0" err="1">
                <a:solidFill>
                  <a:srgbClr val="FFFFFF"/>
                </a:solidFill>
              </a:rPr>
              <a:t>mapiraju</a:t>
            </a:r>
            <a:r>
              <a:rPr lang="en-US" sz="1800" dirty="0">
                <a:solidFill>
                  <a:srgbClr val="FFFFFF"/>
                </a:solidFill>
              </a:rPr>
              <a:t> </a:t>
            </a:r>
            <a:r>
              <a:rPr lang="en-US" sz="1800" dirty="0" err="1">
                <a:solidFill>
                  <a:srgbClr val="FFFFFF"/>
                </a:solidFill>
              </a:rPr>
              <a:t>na</a:t>
            </a:r>
            <a:r>
              <a:rPr lang="en-US" sz="1800" dirty="0">
                <a:solidFill>
                  <a:srgbClr val="FFFFFF"/>
                </a:solidFill>
              </a:rPr>
              <a:t> </a:t>
            </a:r>
            <a:r>
              <a:rPr lang="en-US" sz="1800" dirty="0" err="1">
                <a:solidFill>
                  <a:srgbClr val="FFFFFF"/>
                </a:solidFill>
              </a:rPr>
              <a:t>zasebne</a:t>
            </a:r>
            <a:r>
              <a:rPr lang="en-US" sz="1800" dirty="0">
                <a:solidFill>
                  <a:srgbClr val="FFFFFF"/>
                </a:solidFill>
              </a:rPr>
              <a:t> kernel </a:t>
            </a:r>
            <a:r>
              <a:rPr lang="en-US" sz="1800" dirty="0" err="1">
                <a:solidFill>
                  <a:srgbClr val="FFFFFF"/>
                </a:solidFill>
              </a:rPr>
              <a:t>niti</a:t>
            </a:r>
          </a:p>
        </p:txBody>
      </p:sp>
      <p:pic>
        <p:nvPicPr>
          <p:cNvPr id="5" name="Picture 4" descr="A diagram of a diagram&#10;&#10;AI-generated content may be incorrect.">
            <a:extLst>
              <a:ext uri="{FF2B5EF4-FFF2-40B4-BE49-F238E27FC236}">
                <a16:creationId xmlns:a16="http://schemas.microsoft.com/office/drawing/2014/main" id="{5C1B6825-A7DF-6A14-021C-255A1262E082}"/>
              </a:ext>
            </a:extLst>
          </p:cNvPr>
          <p:cNvPicPr>
            <a:picLocks noChangeAspect="1"/>
          </p:cNvPicPr>
          <p:nvPr/>
        </p:nvPicPr>
        <p:blipFill>
          <a:blip r:embed="rId3"/>
          <a:stretch>
            <a:fillRect/>
          </a:stretch>
        </p:blipFill>
        <p:spPr>
          <a:xfrm>
            <a:off x="968375" y="925080"/>
            <a:ext cx="3362615" cy="2756479"/>
          </a:xfrm>
          <a:prstGeom prst="rect">
            <a:avLst/>
          </a:prstGeom>
        </p:spPr>
      </p:pic>
      <p:pic>
        <p:nvPicPr>
          <p:cNvPr id="6" name="Picture 5">
            <a:extLst>
              <a:ext uri="{FF2B5EF4-FFF2-40B4-BE49-F238E27FC236}">
                <a16:creationId xmlns:a16="http://schemas.microsoft.com/office/drawing/2014/main" id="{DBFE3DF3-C748-50A2-994E-61D8266B7C85}"/>
              </a:ext>
            </a:extLst>
          </p:cNvPr>
          <p:cNvPicPr>
            <a:picLocks noChangeAspect="1"/>
          </p:cNvPicPr>
          <p:nvPr/>
        </p:nvPicPr>
        <p:blipFill>
          <a:blip r:embed="rId4"/>
          <a:stretch>
            <a:fillRect/>
          </a:stretch>
        </p:blipFill>
        <p:spPr>
          <a:xfrm>
            <a:off x="3608100" y="3683722"/>
            <a:ext cx="3451802" cy="2353830"/>
          </a:xfrm>
          <a:prstGeom prst="rect">
            <a:avLst/>
          </a:prstGeom>
        </p:spPr>
      </p:pic>
    </p:spTree>
    <p:extLst>
      <p:ext uri="{BB962C8B-B14F-4D97-AF65-F5344CB8AC3E}">
        <p14:creationId xmlns:p14="http://schemas.microsoft.com/office/powerpoint/2010/main" val="1683705789"/>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err="1"/>
              <a:t>Biblioteke</a:t>
            </a:r>
            <a:r>
              <a:rPr lang="en-US"/>
              <a:t> za podršku nitima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Ove biblioteke pružaju programeru API (Application Programming Interface) za kreiranje i upravljanje nitima</a:t>
            </a:r>
          </a:p>
          <a:p>
            <a:r>
              <a:rPr lang="en-US"/>
              <a:t>Postoje tri glavne biblioteke za podršku radu sa nitima:</a:t>
            </a:r>
          </a:p>
          <a:p>
            <a:pPr lvl="1"/>
            <a:r>
              <a:rPr lang="en-US">
                <a:ea typeface="+mn-lt"/>
                <a:cs typeface="+mn-lt"/>
              </a:rPr>
              <a:t>POSIX Pthreads (kernel ili u koriničkom prostoru)</a:t>
            </a:r>
            <a:endParaRPr lang="en-US" dirty="0">
              <a:ea typeface="+mn-lt"/>
              <a:cs typeface="+mn-lt"/>
            </a:endParaRPr>
          </a:p>
          <a:p>
            <a:pPr lvl="1"/>
            <a:r>
              <a:rPr lang="en-US">
                <a:ea typeface="+mn-lt"/>
                <a:cs typeface="+mn-lt"/>
              </a:rPr>
              <a:t>Windows  (kernel – dostupna isključivo na Windows sistemima)</a:t>
            </a:r>
          </a:p>
          <a:p>
            <a:pPr lvl="1"/>
            <a:r>
              <a:rPr lang="en-US">
                <a:ea typeface="+mn-lt"/>
                <a:cs typeface="+mn-lt"/>
              </a:rPr>
              <a:t>Java (obično implementiran koristeći biblioteku dostupnu u okviru sistema – Windows API na Windows-u odnosno Posix na Unix/Linux sistemima) </a:t>
            </a:r>
            <a:endParaRPr lang="en-US"/>
          </a:p>
        </p:txBody>
      </p:sp>
      <p:sp>
        <p:nvSpPr>
          <p:cNvPr id="5" name="Rectangle: Rounded Corners 4">
            <a:extLst>
              <a:ext uri="{FF2B5EF4-FFF2-40B4-BE49-F238E27FC236}">
                <a16:creationId xmlns:a16="http://schemas.microsoft.com/office/drawing/2014/main" id="{CA2E30C8-CD18-17AB-FD68-31B29686D7EF}"/>
              </a:ext>
            </a:extLst>
          </p:cNvPr>
          <p:cNvSpPr/>
          <p:nvPr/>
        </p:nvSpPr>
        <p:spPr bwMode="auto">
          <a:xfrm>
            <a:off x="11176220" y="61726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2</a:t>
            </a:r>
            <a:endParaRPr lang="en-US" dirty="0">
              <a:latin typeface="Arial"/>
              <a:cs typeface="Arial"/>
            </a:endParaRPr>
          </a:p>
        </p:txBody>
      </p:sp>
    </p:spTree>
    <p:extLst>
      <p:ext uri="{BB962C8B-B14F-4D97-AF65-F5344CB8AC3E}">
        <p14:creationId xmlns:p14="http://schemas.microsoft.com/office/powerpoint/2010/main" val="3335340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podaci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Za POSIX i Windows niti, svi podaci deklarisani globalno (tj. deklarisani izvan bilo koje funkcije) dele se između svih niti koje pripadaju istom procesu </a:t>
            </a:r>
          </a:p>
          <a:p>
            <a:r>
              <a:rPr lang="en-US">
                <a:ea typeface="+mn-lt"/>
                <a:cs typeface="+mn-lt"/>
              </a:rPr>
              <a:t>Pošto u Javi ne postoji svest o globalnim podacima, pristup deljenim podacima mora biti eksplicitno dogovoren između niti </a:t>
            </a:r>
          </a:p>
          <a:p>
            <a:r>
              <a:rPr lang="en-US">
                <a:ea typeface="+mn-lt"/>
                <a:cs typeface="+mn-lt"/>
              </a:rPr>
              <a:t>Podaci deklarisani kao lokalni za funkciju obično se čuvaju na steku - pošto svaka nit ima svoj stek, svaka nit ima svoju kopiju lokalnih podataka</a:t>
            </a:r>
            <a:endParaRPr lang="en-US"/>
          </a:p>
        </p:txBody>
      </p:sp>
    </p:spTree>
    <p:extLst>
      <p:ext uri="{BB962C8B-B14F-4D97-AF65-F5344CB8AC3E}">
        <p14:creationId xmlns:p14="http://schemas.microsoft.com/office/powerpoint/2010/main" val="1490378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primer</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Posmatraćemo primer rada sa nitima korišćenjem POSIX Pthreads biblioteke I JAVA Threads API biblioteke</a:t>
            </a:r>
          </a:p>
          <a:p>
            <a:r>
              <a:rPr lang="en-US"/>
              <a:t>Dizajniramo program koji vrši sabiranje </a:t>
            </a:r>
            <a:r>
              <a:rPr lang="en-US" i="1"/>
              <a:t>N</a:t>
            </a:r>
            <a:r>
              <a:rPr lang="en-US"/>
              <a:t> ne-negativnih celih brojeva</a:t>
            </a:r>
          </a:p>
          <a:p>
            <a:r>
              <a:rPr lang="en-US"/>
              <a:t>Ako je N=5 program treba da vrati zbir brojeva 0-5 što je jednako 15</a:t>
            </a:r>
          </a:p>
          <a:p>
            <a:r>
              <a:rPr lang="en-US"/>
              <a:t>Slično, ukoliko je N=8 program treba da vrati zbir brojeva 0-8</a:t>
            </a:r>
          </a:p>
          <a:p>
            <a:r>
              <a:rPr lang="en-US"/>
              <a:t>Pre nego pogledamo primer pogledaćemo dve strategije kod kreiranja niti</a:t>
            </a:r>
            <a:endParaRPr lang="en-US" dirty="0"/>
          </a:p>
        </p:txBody>
      </p:sp>
    </p:spTree>
    <p:extLst>
      <p:ext uri="{BB962C8B-B14F-4D97-AF65-F5344CB8AC3E}">
        <p14:creationId xmlns:p14="http://schemas.microsoft.com/office/powerpoint/2010/main" val="1324079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Strategije za kreiranje niti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en-US">
                <a:ea typeface="+mn-lt"/>
                <a:cs typeface="+mn-lt"/>
              </a:rPr>
              <a:t>Postoje dva pristupa:</a:t>
            </a:r>
          </a:p>
          <a:p>
            <a:pPr lvl="1"/>
            <a:r>
              <a:rPr lang="en-US"/>
              <a:t>Asinhrone niti - </a:t>
            </a:r>
            <a:r>
              <a:rPr lang="en-US">
                <a:ea typeface="+mn-lt"/>
                <a:cs typeface="+mn-lt"/>
              </a:rPr>
              <a:t>nakon što roditelj stvori nit, roditelj nastavlja svoje izvršavanje, tako da se roditelj i dete izvršavaju istovremeno. Roditeljska nit ne mora znati kada se njegovo dete nit završava. Pošto su niti nezavisne, imamo malo ili nimalo deljenja podataka između samih niti</a:t>
            </a:r>
          </a:p>
          <a:p>
            <a:pPr lvl="1"/>
            <a:r>
              <a:rPr lang="en-US">
                <a:ea typeface="+mn-lt"/>
                <a:cs typeface="+mn-lt"/>
              </a:rPr>
              <a:t>Sinhrone</a:t>
            </a:r>
            <a:r>
              <a:rPr lang="en-US"/>
              <a:t> niti - </a:t>
            </a:r>
            <a:r>
              <a:rPr lang="en-US">
                <a:ea typeface="+mn-lt"/>
                <a:cs typeface="+mn-lt"/>
              </a:rPr>
              <a:t> roditeljska nit stvori jedno ili više dece niti, nakon čega mora čekati da se sva deca završe pre nego što nastavi sa izvršavanjem. Sinhrone niti uključuju značajno deljenje podataka između samih niti, na primer, roditeljska nit, da bi uopšte nastavila sa radom, mora koristiti povratne vrednosti koje su izračunali i vratili deca niti</a:t>
            </a:r>
          </a:p>
        </p:txBody>
      </p:sp>
    </p:spTree>
    <p:extLst>
      <p:ext uri="{BB962C8B-B14F-4D97-AF65-F5344CB8AC3E}">
        <p14:creationId xmlns:p14="http://schemas.microsoft.com/office/powerpoint/2010/main" val="2520282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Primeri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Pthreads API</a:t>
            </a:r>
          </a:p>
          <a:p>
            <a:r>
              <a:rPr lang="en-US"/>
              <a:t>JAVA Threads API</a:t>
            </a:r>
            <a:endParaRPr lang="en-US" dirty="0"/>
          </a:p>
        </p:txBody>
      </p:sp>
    </p:spTree>
    <p:extLst>
      <p:ext uri="{BB962C8B-B14F-4D97-AF65-F5344CB8AC3E}">
        <p14:creationId xmlns:p14="http://schemas.microsoft.com/office/powerpoint/2010/main" val="1473891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Problemi u radu sa višestrukim nitima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Fork() i Exec() sistemski pozivi</a:t>
            </a:r>
          </a:p>
          <a:p>
            <a:r>
              <a:rPr lang="en-US">
                <a:ea typeface="+mn-lt"/>
                <a:cs typeface="+mn-lt"/>
              </a:rPr>
              <a:t>Rukovanje signalima</a:t>
            </a:r>
          </a:p>
          <a:p>
            <a:r>
              <a:rPr lang="en-US">
                <a:ea typeface="+mn-lt"/>
                <a:cs typeface="+mn-lt"/>
              </a:rPr>
              <a:t>Otkazivanje niti (Thread Cancellation)</a:t>
            </a:r>
          </a:p>
          <a:p>
            <a:r>
              <a:rPr lang="en-US">
                <a:ea typeface="+mn-lt"/>
                <a:cs typeface="+mn-lt"/>
              </a:rPr>
              <a:t>Lokalno skladište niti</a:t>
            </a:r>
          </a:p>
          <a:p>
            <a:r>
              <a:rPr lang="en-US">
                <a:ea typeface="+mn-lt"/>
                <a:cs typeface="+mn-lt"/>
              </a:rPr>
              <a:t>Aktivacija planera</a:t>
            </a:r>
            <a:endParaRPr lang="en-US" dirty="0"/>
          </a:p>
        </p:txBody>
      </p:sp>
    </p:spTree>
    <p:extLst>
      <p:ext uri="{BB962C8B-B14F-4D97-AF65-F5344CB8AC3E}">
        <p14:creationId xmlns:p14="http://schemas.microsoft.com/office/powerpoint/2010/main" val="3977299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Fork() i Exec() sistemski pozivi</a:t>
            </a:r>
          </a:p>
          <a:p>
            <a:endParaRPr lang="en-US" dirty="0"/>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20000"/>
          </a:bodyPr>
          <a:lstStyle/>
          <a:p>
            <a:r>
              <a:rPr lang="en-US">
                <a:ea typeface="+mn-lt"/>
                <a:cs typeface="+mn-lt"/>
              </a:rPr>
              <a:t>Šta se dešava ako nit u okviru procesa poziva fork() i exec()?</a:t>
            </a:r>
            <a:endParaRPr lang="en-US"/>
          </a:p>
          <a:p>
            <a:r>
              <a:rPr lang="en-US">
                <a:ea typeface="+mn-lt"/>
                <a:cs typeface="+mn-lt"/>
              </a:rPr>
              <a:t>Na Unix sistemima postoje dve verzije fork() sistemskog poziva:</a:t>
            </a:r>
            <a:endParaRPr lang="en-US" dirty="0">
              <a:ea typeface="+mn-lt"/>
              <a:cs typeface="+mn-lt"/>
            </a:endParaRPr>
          </a:p>
          <a:p>
            <a:pPr lvl="1"/>
            <a:r>
              <a:rPr lang="en-US">
                <a:ea typeface="+mn-lt"/>
                <a:cs typeface="+mn-lt"/>
              </a:rPr>
              <a:t>Varijanta u kojoj se dupliraju sve niti</a:t>
            </a:r>
            <a:endParaRPr lang="en-US" dirty="0">
              <a:ea typeface="+mn-lt"/>
              <a:cs typeface="+mn-lt"/>
            </a:endParaRPr>
          </a:p>
          <a:p>
            <a:pPr lvl="1"/>
            <a:r>
              <a:rPr lang="en-US">
                <a:ea typeface="+mn-lt"/>
                <a:cs typeface="+mn-lt"/>
              </a:rPr>
              <a:t>Varijanta u kojoj se duplira samo nit koja je pozvala sistemski poziv fork()</a:t>
            </a:r>
            <a:endParaRPr lang="en-US" dirty="0">
              <a:ea typeface="+mn-lt"/>
              <a:cs typeface="+mn-lt"/>
            </a:endParaRPr>
          </a:p>
          <a:p>
            <a:r>
              <a:rPr lang="en-US"/>
              <a:t>Koji od dve varijante koristiti zavisi od aplikacije: ako se exec() poziva odmah nakon grananja, nepotrebno je duplirati sve niti, dok ukoliko se to ne dešava dupliranje svih niti ima smisla</a:t>
            </a:r>
            <a:endParaRPr lang="en-US" dirty="0"/>
          </a:p>
          <a:p>
            <a:r>
              <a:rPr lang="en-US"/>
              <a:t>Ako nit poziva exec(), program naveden u parametru poziva zameniće ceo proces, uključujući I sve niti</a:t>
            </a:r>
          </a:p>
        </p:txBody>
      </p:sp>
    </p:spTree>
    <p:extLst>
      <p:ext uri="{BB962C8B-B14F-4D97-AF65-F5344CB8AC3E}">
        <p14:creationId xmlns:p14="http://schemas.microsoft.com/office/powerpoint/2010/main" val="1023620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RUKOVANJE signalima</a:t>
            </a:r>
            <a:endParaRPr lang="en-US"/>
          </a:p>
          <a:p>
            <a:endParaRPr lang="en-US" dirty="0"/>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Signali se koriste kako bi se obavestio proces o događaju koji se desio, a on se može primati </a:t>
            </a:r>
            <a:r>
              <a:rPr lang="en-US" i="1">
                <a:ea typeface="+mn-lt"/>
                <a:cs typeface="+mn-lt"/>
              </a:rPr>
              <a:t>sinhrono</a:t>
            </a:r>
            <a:r>
              <a:rPr lang="en-US">
                <a:ea typeface="+mn-lt"/>
                <a:cs typeface="+mn-lt"/>
              </a:rPr>
              <a:t> i </a:t>
            </a:r>
            <a:r>
              <a:rPr lang="en-US" i="1">
                <a:ea typeface="+mn-lt"/>
                <a:cs typeface="+mn-lt"/>
              </a:rPr>
              <a:t>asinhrono</a:t>
            </a:r>
          </a:p>
          <a:p>
            <a:r>
              <a:rPr lang="en-US"/>
              <a:t>Primer sinhronog signala je ilegalni pristup memoriji ili deljenje broja sa nulom i tada se signali dostavljaju procesu koji je izveo tu operaciju</a:t>
            </a:r>
          </a:p>
          <a:p>
            <a:r>
              <a:rPr lang="en-US"/>
              <a:t>Asinhroni signal je generisan događajem izvan procesa koji će ga prihvatiti (primer: terminiranje procesa pomoću CTRL+c)</a:t>
            </a:r>
            <a:endParaRPr lang="en-US" dirty="0"/>
          </a:p>
        </p:txBody>
      </p:sp>
    </p:spTree>
    <p:extLst>
      <p:ext uri="{BB962C8B-B14F-4D97-AF65-F5344CB8AC3E}">
        <p14:creationId xmlns:p14="http://schemas.microsoft.com/office/powerpoint/2010/main" val="2253150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Upravljanje signalima</a:t>
            </a:r>
            <a:endParaRPr lang="en-US"/>
          </a:p>
          <a:p>
            <a:endParaRPr lang="en-US" dirty="0"/>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Signalom se može upravljati na jedan od dva moguća načina: </a:t>
            </a:r>
            <a:endParaRPr lang="en-US" i="1" dirty="0"/>
          </a:p>
          <a:p>
            <a:pPr marL="914400" lvl="1" indent="-457200">
              <a:buAutoNum type="arabicPeriod"/>
            </a:pPr>
            <a:r>
              <a:rPr lang="en-US">
                <a:ea typeface="+mn-lt"/>
                <a:cs typeface="+mn-lt"/>
              </a:rPr>
              <a:t>Podrazumevana rutina za obradu signala;</a:t>
            </a:r>
            <a:endParaRPr lang="en-US"/>
          </a:p>
          <a:p>
            <a:pPr marL="914400" lvl="1" indent="-457200">
              <a:buAutoNum type="arabicPeriod"/>
            </a:pPr>
            <a:r>
              <a:rPr lang="en-US">
                <a:ea typeface="+mn-lt"/>
                <a:cs typeface="+mn-lt"/>
              </a:rPr>
              <a:t>Korisnički definisana rutina za obradu signala </a:t>
            </a:r>
            <a:endParaRPr lang="en-US"/>
          </a:p>
          <a:p>
            <a:r>
              <a:rPr lang="en-US"/>
              <a:t>Za svaki </a:t>
            </a:r>
            <a:r>
              <a:rPr lang="en-US">
                <a:ea typeface="+mn-lt"/>
                <a:cs typeface="+mn-lt"/>
              </a:rPr>
              <a:t>signal postoji podrazumevana rutina za njegovu obradu, koju može zameniti korisnički definisana rutina za obradu signala</a:t>
            </a:r>
          </a:p>
          <a:p>
            <a:r>
              <a:rPr lang="en-US"/>
              <a:t>Kome dostaviti signal u slučaju programa sa više niti izvršavanja?</a:t>
            </a:r>
            <a:endParaRPr lang="en-US" dirty="0"/>
          </a:p>
          <a:p>
            <a:endParaRPr lang="en-US" i="1" dirty="0"/>
          </a:p>
        </p:txBody>
      </p:sp>
    </p:spTree>
    <p:extLst>
      <p:ext uri="{BB962C8B-B14F-4D97-AF65-F5344CB8AC3E}">
        <p14:creationId xmlns:p14="http://schemas.microsoft.com/office/powerpoint/2010/main" val="1619884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Upravljanje signalima kod programa sa više niti izvršavanja </a:t>
            </a:r>
            <a:endParaRPr lang="en-US"/>
          </a:p>
          <a:p>
            <a:endParaRPr lang="en-US" dirty="0"/>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en-US"/>
              <a:t>Postoje sledeće mogućnosti:</a:t>
            </a:r>
            <a:endParaRPr lang="en-US" u="sng" dirty="0"/>
          </a:p>
          <a:p>
            <a:pPr lvl="1" indent="-457200"/>
            <a:r>
              <a:rPr lang="en-US">
                <a:ea typeface="+mn-lt"/>
                <a:cs typeface="+mn-lt"/>
              </a:rPr>
              <a:t>Dostaviti signal niti na koju se signal odnosi</a:t>
            </a:r>
            <a:endParaRPr lang="en-US"/>
          </a:p>
          <a:p>
            <a:pPr lvl="1" indent="-457200"/>
            <a:r>
              <a:rPr lang="en-US">
                <a:ea typeface="+mn-lt"/>
                <a:cs typeface="+mn-lt"/>
              </a:rPr>
              <a:t>Dostaviti signal svakoj niti u okviru procesa </a:t>
            </a:r>
            <a:endParaRPr lang="en-US"/>
          </a:p>
          <a:p>
            <a:pPr lvl="1" indent="-457200"/>
            <a:r>
              <a:rPr lang="en-US">
                <a:ea typeface="+mn-lt"/>
                <a:cs typeface="+mn-lt"/>
              </a:rPr>
              <a:t>Dostaviti signal određenim nitima u okviru procesa</a:t>
            </a:r>
            <a:endParaRPr lang="en-US"/>
          </a:p>
          <a:p>
            <a:pPr lvl="1" indent="-457200"/>
            <a:r>
              <a:rPr lang="en-US">
                <a:ea typeface="+mn-lt"/>
                <a:cs typeface="+mn-lt"/>
              </a:rPr>
              <a:t>Postaviti određenu nit da prima sve signale za taj proces</a:t>
            </a:r>
            <a:endParaRPr lang="en-US"/>
          </a:p>
          <a:p>
            <a:r>
              <a:rPr lang="en-US"/>
              <a:t>Sinhroni signali se isporučuju nitima koje su uzrokovale signal dok se neki asinhroni signali šalju svim nitima u okviru procesa (npr. signal za terminiranje procesa)</a:t>
            </a:r>
            <a:endParaRPr lang="en-US" dirty="0"/>
          </a:p>
          <a:p>
            <a:pPr lvl="1" indent="-457200"/>
            <a:endParaRPr lang="en-US" dirty="0"/>
          </a:p>
        </p:txBody>
      </p:sp>
    </p:spTree>
    <p:extLst>
      <p:ext uri="{BB962C8B-B14F-4D97-AF65-F5344CB8AC3E}">
        <p14:creationId xmlns:p14="http://schemas.microsoft.com/office/powerpoint/2010/main" val="3245340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signali u Linux-u </a:t>
            </a:r>
            <a:endParaRPr lang="en-US"/>
          </a:p>
          <a:p>
            <a:endParaRPr lang="en-US" dirty="0"/>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Standardna funkcija za isporuku signala je:</a:t>
            </a:r>
            <a:endParaRPr lang="en-US" u="sng"/>
          </a:p>
          <a:p>
            <a:pPr marL="457200" lvl="1" indent="0">
              <a:buNone/>
            </a:pPr>
            <a:r>
              <a:rPr lang="en-US"/>
              <a:t>kill (pid_t pid, int signal)</a:t>
            </a:r>
            <a:endParaRPr lang="en-US" dirty="0"/>
          </a:p>
          <a:p>
            <a:r>
              <a:rPr lang="en-US"/>
              <a:t>Svaka pojedinačna nit može da odredi koje signale prihvata a koje ne, pa se asinhroni signal u nekim slučajevima prosleđuje samo nitima koje ga ne blokiraju, a pošto treba sa se obradi samo jednom, često je to prva takva nit</a:t>
            </a:r>
            <a:endParaRPr lang="en-US" dirty="0"/>
          </a:p>
          <a:p>
            <a:r>
              <a:rPr lang="en-US"/>
              <a:t>POSIX Pthreads funkcija koja omogućava dostavljanje signala određenoj niti:</a:t>
            </a:r>
            <a:endParaRPr lang="en-US" dirty="0"/>
          </a:p>
          <a:p>
            <a:pPr marL="457200" lvl="1" indent="0">
              <a:buNone/>
            </a:pPr>
            <a:r>
              <a:rPr lang="en-US"/>
              <a:t>pthread_kil (pthread_id tid, int signal)</a:t>
            </a:r>
            <a:endParaRPr lang="en-US" dirty="0"/>
          </a:p>
          <a:p>
            <a:pPr lvl="1" indent="-457200"/>
            <a:endParaRPr lang="en-US" dirty="0"/>
          </a:p>
        </p:txBody>
      </p:sp>
    </p:spTree>
    <p:extLst>
      <p:ext uri="{BB962C8B-B14F-4D97-AF65-F5344CB8AC3E}">
        <p14:creationId xmlns:p14="http://schemas.microsoft.com/office/powerpoint/2010/main" val="1394066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Otkazivanje niti (Thread cancellation)</a:t>
            </a:r>
            <a:endParaRPr lang="en-US"/>
          </a:p>
          <a:p>
            <a:endParaRPr lang="en-US" dirty="0"/>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Ovo podrazumeva zaustavljanje i terminiranje niti pre nego što se ona izvrši</a:t>
            </a:r>
            <a:endParaRPr lang="en-US" u="sng"/>
          </a:p>
          <a:p>
            <a:r>
              <a:rPr lang="en-US"/>
              <a:t>Nit koja se otkazuje naziva se ciljna nit (target thread) i može se otkazati:</a:t>
            </a:r>
            <a:endParaRPr lang="en-US" dirty="0"/>
          </a:p>
          <a:p>
            <a:pPr lvl="1" indent="-457200"/>
            <a:r>
              <a:rPr lang="en-US"/>
              <a:t>Asinhrono – gde druga nit trenutno prekida ciljnu nit</a:t>
            </a:r>
            <a:endParaRPr lang="en-US" dirty="0"/>
          </a:p>
          <a:p>
            <a:pPr lvl="1" indent="-457200"/>
            <a:r>
              <a:rPr lang="en-US"/>
              <a:t>Odloženo - gde ciljna nit proverava prethodno da li je bezbedno da se prekine</a:t>
            </a:r>
            <a:endParaRPr lang="en-US" dirty="0"/>
          </a:p>
          <a:p>
            <a:r>
              <a:rPr lang="en-US"/>
              <a:t>Pthreads biblioteka obezbeđuje metodu pthread_cancel(tid) u ovu svrhu</a:t>
            </a:r>
            <a:endParaRPr lang="en-US" dirty="0"/>
          </a:p>
          <a:p>
            <a:r>
              <a:rPr lang="en-US"/>
              <a:t>Stvarno otkazivanje zavisi od toga na koji način je ciljna nit podešena (onemogućeno prekidanje, omogućeno asinhrono, omogućeno odloženo)</a:t>
            </a:r>
            <a:endParaRPr lang="en-US" dirty="0"/>
          </a:p>
          <a:p>
            <a:pPr lvl="1" indent="-457200"/>
            <a:endParaRPr lang="en-US" dirty="0"/>
          </a:p>
        </p:txBody>
      </p:sp>
      <p:sp>
        <p:nvSpPr>
          <p:cNvPr id="5" name="Rectangle: Rounded Corners 4">
            <a:extLst>
              <a:ext uri="{FF2B5EF4-FFF2-40B4-BE49-F238E27FC236}">
                <a16:creationId xmlns:a16="http://schemas.microsoft.com/office/drawing/2014/main" id="{0A93CFA9-0802-D1BD-2D76-04D6CF61CDF5}"/>
              </a:ext>
            </a:extLst>
          </p:cNvPr>
          <p:cNvSpPr/>
          <p:nvPr/>
        </p:nvSpPr>
        <p:spPr bwMode="auto">
          <a:xfrm>
            <a:off x="11176220" y="61726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3</a:t>
            </a:r>
            <a:endParaRPr lang="en-US" dirty="0">
              <a:latin typeface="Arial"/>
              <a:cs typeface="Arial"/>
            </a:endParaRPr>
          </a:p>
        </p:txBody>
      </p:sp>
    </p:spTree>
    <p:extLst>
      <p:ext uri="{BB962C8B-B14F-4D97-AF65-F5344CB8AC3E}">
        <p14:creationId xmlns:p14="http://schemas.microsoft.com/office/powerpoint/2010/main" val="4166184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Podrazumevano Otkazivanje niti </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en-US"/>
              <a:t>Stanje i tip se mogu postaviti pomoću API-ja predviđenog u tu svrhu</a:t>
            </a:r>
            <a:endParaRPr lang="en-US" dirty="0"/>
          </a:p>
          <a:p>
            <a:r>
              <a:rPr lang="en-US"/>
              <a:t>Zahtev za otkazivanje ostaje aktivan i ukoliko se onemogući prekidanje od strane ciljne niti</a:t>
            </a:r>
            <a:endParaRPr lang="en-US" dirty="0"/>
          </a:p>
          <a:p>
            <a:r>
              <a:rPr lang="en-US"/>
              <a:t>Podrazumevani tip otkazivanja je odloženo otkazivanje</a:t>
            </a:r>
            <a:endParaRPr lang="en-US" dirty="0"/>
          </a:p>
          <a:p>
            <a:r>
              <a:rPr lang="en-US"/>
              <a:t>Tačka otkazivanja postavlja se pomoću pthread_testcancel() funkcije: ako zahtev za otkazivanje čeka oslobađaju se svi resursi koji su bili zauzeti, u suprotnom ovaj poziv nema nikakvog efekta</a:t>
            </a:r>
            <a:endParaRPr lang="en-US" dirty="0"/>
          </a:p>
          <a:p>
            <a:pPr lvl="1" indent="-457200"/>
            <a:endParaRPr lang="en-US" dirty="0"/>
          </a:p>
        </p:txBody>
      </p:sp>
    </p:spTree>
    <p:extLst>
      <p:ext uri="{BB962C8B-B14F-4D97-AF65-F5344CB8AC3E}">
        <p14:creationId xmlns:p14="http://schemas.microsoft.com/office/powerpoint/2010/main" val="2861712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ea typeface="+mj-lt"/>
                <a:cs typeface="+mj-lt"/>
              </a:rPr>
              <a:t>Lokalno</a:t>
            </a:r>
            <a:r>
              <a:rPr lang="en-US" dirty="0">
                <a:ea typeface="+mj-lt"/>
                <a:cs typeface="+mj-lt"/>
              </a:rPr>
              <a:t> </a:t>
            </a:r>
            <a:r>
              <a:rPr lang="en-US" dirty="0" err="1">
                <a:ea typeface="+mj-lt"/>
                <a:cs typeface="+mj-lt"/>
              </a:rPr>
              <a:t>skladište</a:t>
            </a:r>
            <a:r>
              <a:rPr lang="en-US" dirty="0">
                <a:ea typeface="+mj-lt"/>
                <a:cs typeface="+mj-lt"/>
              </a:rPr>
              <a:t> </a:t>
            </a:r>
            <a:r>
              <a:rPr lang="en-US" dirty="0" err="1">
                <a:ea typeface="+mj-lt"/>
                <a:cs typeface="+mj-lt"/>
              </a:rPr>
              <a:t>niti</a:t>
            </a:r>
            <a:endParaRPr lang="en-US" dirty="0" err="1"/>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85000" lnSpcReduction="10000"/>
          </a:bodyPr>
          <a:lstStyle/>
          <a:p>
            <a:r>
              <a:rPr lang="en-US">
                <a:ea typeface="+mn-lt"/>
                <a:cs typeface="+mn-lt"/>
              </a:rPr>
              <a:t>Niti koje pripadaju procesu dele podatke i memorijski prostor sa procesom u okviru kojeg su kreirane, što je jedna od prednosti programiranja sa višestrukim nitima </a:t>
            </a:r>
            <a:endParaRPr lang="en-US" dirty="0">
              <a:ea typeface="+mn-lt"/>
              <a:cs typeface="+mn-lt"/>
            </a:endParaRPr>
          </a:p>
          <a:p>
            <a:r>
              <a:rPr lang="en-US">
                <a:ea typeface="+mn-lt"/>
                <a:cs typeface="+mn-lt"/>
              </a:rPr>
              <a:t>Međutim, u nekim situacijama, svaka pojedinačna nit će, imati potrebu za svojom lokalnom kopijom određenih podataka - </a:t>
            </a:r>
            <a:r>
              <a:rPr lang="en-US" i="1">
                <a:ea typeface="+mn-lt"/>
                <a:cs typeface="+mn-lt"/>
              </a:rPr>
              <a:t>lokalno skladište niti </a:t>
            </a:r>
            <a:r>
              <a:rPr lang="en-US">
                <a:ea typeface="+mn-lt"/>
                <a:cs typeface="+mn-lt"/>
              </a:rPr>
              <a:t>(</a:t>
            </a:r>
            <a:r>
              <a:rPr lang="en-US" i="1">
                <a:ea typeface="+mn-lt"/>
                <a:cs typeface="+mn-lt"/>
              </a:rPr>
              <a:t>Thread Local Storage - TLS</a:t>
            </a:r>
            <a:r>
              <a:rPr lang="en-US">
                <a:ea typeface="+mn-lt"/>
                <a:cs typeface="+mn-lt"/>
              </a:rPr>
              <a:t>)</a:t>
            </a:r>
          </a:p>
          <a:p>
            <a:r>
              <a:rPr lang="en-US">
                <a:ea typeface="+mn-lt"/>
                <a:cs typeface="+mn-lt"/>
              </a:rPr>
              <a:t>Iako postoji izvesna sličnost između TLS i lokalnih promenljivih, lokalne promenljive su vidljive samo tokom jednog poziva funkcije koja se izvršava u okviru niti, dok su TLS podaci perzistentni i vidljivi kroz više sukcesivnih poziva funkcija (slično kao static promenljive)</a:t>
            </a:r>
          </a:p>
          <a:p>
            <a:r>
              <a:rPr lang="en-US">
                <a:ea typeface="+mn-lt"/>
                <a:cs typeface="+mn-lt"/>
              </a:rPr>
              <a:t>Većina biblioteka za podršku radu sa nitima, uključujući Windows, Pthreads i Java Thread biblioteku, pruža neku vrstu podrške za </a:t>
            </a:r>
            <a:r>
              <a:rPr lang="en-US" i="1">
                <a:ea typeface="+mn-lt"/>
                <a:cs typeface="+mn-lt"/>
              </a:rPr>
              <a:t>lokalno skladište niti</a:t>
            </a:r>
            <a:endParaRPr lang="en-US"/>
          </a:p>
          <a:p>
            <a:pPr lvl="1" indent="-457200"/>
            <a:endParaRPr lang="en-US" dirty="0"/>
          </a:p>
        </p:txBody>
      </p:sp>
    </p:spTree>
    <p:extLst>
      <p:ext uri="{BB962C8B-B14F-4D97-AF65-F5344CB8AC3E}">
        <p14:creationId xmlns:p14="http://schemas.microsoft.com/office/powerpoint/2010/main" val="1620274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dirty="0">
                <a:solidFill>
                  <a:srgbClr val="FFFFFF"/>
                </a:solidFill>
                <a:ea typeface="+mj-lt"/>
                <a:cs typeface="+mj-lt"/>
              </a:rPr>
              <a:t>Lagani proces </a:t>
            </a:r>
            <a:r>
              <a:rPr lang="en-US" sz="2800">
                <a:solidFill>
                  <a:srgbClr val="FFFFFF"/>
                </a:solidFill>
                <a:ea typeface="+mj-lt"/>
                <a:cs typeface="+mj-lt"/>
              </a:rPr>
              <a:t>(LWP)</a:t>
            </a:r>
            <a:endParaRPr lang="en-US" sz="2800">
              <a:solidFill>
                <a:srgbClr val="FFFFFF"/>
              </a:solidFill>
            </a:endParaRP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06173B5F-035E-4B12-A666-61F6AE516383}"/>
              </a:ext>
            </a:extLst>
          </p:cNvPr>
          <p:cNvSpPr>
            <a:spLocks noGrp="1"/>
          </p:cNvSpPr>
          <p:nvPr>
            <p:ph idx="1"/>
          </p:nvPr>
        </p:nvSpPr>
        <p:spPr>
          <a:xfrm>
            <a:off x="8036041" y="2249487"/>
            <a:ext cx="3281004" cy="3541714"/>
          </a:xfrm>
        </p:spPr>
        <p:txBody>
          <a:bodyPr vert="horz" lIns="91440" tIns="45720" rIns="91440" bIns="45720" rtlCol="0" anchor="t">
            <a:normAutofit fontScale="92500"/>
          </a:bodyPr>
          <a:lstStyle/>
          <a:p>
            <a:r>
              <a:rPr lang="en-US" sz="1800">
                <a:solidFill>
                  <a:srgbClr val="FFFFFF"/>
                </a:solidFill>
              </a:rPr>
              <a:t>Sistemi koji implementiraju model "više na više" ili dvostepeni, koriste LWP strukturu</a:t>
            </a:r>
          </a:p>
          <a:p>
            <a:r>
              <a:rPr lang="en-US" sz="1800">
                <a:solidFill>
                  <a:srgbClr val="FFFFFF"/>
                </a:solidFill>
              </a:rPr>
              <a:t>LWP predstavlja virtualni procesor na kojem aplikacija može rasporediti korisničku nit za izvršavanje</a:t>
            </a:r>
          </a:p>
          <a:p>
            <a:r>
              <a:rPr lang="en-US" sz="1800">
                <a:solidFill>
                  <a:srgbClr val="FFFFFF"/>
                </a:solidFill>
              </a:rPr>
              <a:t>Svaki LWP je vezan za kernel nit, a kernel niti se izvršavaju na fizičkim procesorima</a:t>
            </a:r>
            <a:endParaRPr lang="en-US" sz="1800" dirty="0">
              <a:solidFill>
                <a:srgbClr val="FFFFFF"/>
              </a:solidFill>
            </a:endParaRPr>
          </a:p>
        </p:txBody>
      </p:sp>
      <p:pic>
        <p:nvPicPr>
          <p:cNvPr id="3" name="Picture 2" descr="A diagram of a process&#10;&#10;AI-generated content may be incorrect.">
            <a:extLst>
              <a:ext uri="{FF2B5EF4-FFF2-40B4-BE49-F238E27FC236}">
                <a16:creationId xmlns:a16="http://schemas.microsoft.com/office/drawing/2014/main" id="{5A71B5C1-719B-FAFF-56C4-7641812E926D}"/>
              </a:ext>
            </a:extLst>
          </p:cNvPr>
          <p:cNvPicPr>
            <a:picLocks noChangeAspect="1"/>
          </p:cNvPicPr>
          <p:nvPr/>
        </p:nvPicPr>
        <p:blipFill>
          <a:blip r:embed="rId3"/>
          <a:stretch>
            <a:fillRect/>
          </a:stretch>
        </p:blipFill>
        <p:spPr>
          <a:xfrm>
            <a:off x="1085706" y="1197119"/>
            <a:ext cx="6187497" cy="4463761"/>
          </a:xfrm>
          <a:prstGeom prst="rect">
            <a:avLst/>
          </a:prstGeom>
        </p:spPr>
      </p:pic>
    </p:spTree>
    <p:extLst>
      <p:ext uri="{BB962C8B-B14F-4D97-AF65-F5344CB8AC3E}">
        <p14:creationId xmlns:p14="http://schemas.microsoft.com/office/powerpoint/2010/main" val="1158288064"/>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Koliko lwp-ova je potrebno?</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pPr marL="1371600" lvl="1" indent="-457200"/>
            <a:endParaRPr lang="en-US" dirty="0">
              <a:ea typeface="+mn-lt"/>
              <a:cs typeface="+mn-lt"/>
            </a:endParaRPr>
          </a:p>
          <a:p>
            <a:pPr marL="914400"/>
            <a:r>
              <a:rPr lang="en-US">
                <a:ea typeface="+mn-lt"/>
                <a:cs typeface="+mn-lt"/>
              </a:rPr>
              <a:t>Aplikacija može zahtevati proizvoljan broj LWP-a kako bi bila efikasna</a:t>
            </a:r>
          </a:p>
          <a:p>
            <a:pPr marL="914400"/>
            <a:r>
              <a:rPr lang="en-US">
                <a:ea typeface="+mn-lt"/>
                <a:cs typeface="+mn-lt"/>
              </a:rPr>
              <a:t>Aplikaciju koja je CPU-kontrolisana i koja se izvršava na jednom procesoru, zahteva jedan LWP </a:t>
            </a:r>
          </a:p>
          <a:p>
            <a:pPr marL="914400"/>
            <a:r>
              <a:rPr lang="en-US">
                <a:ea typeface="+mn-lt"/>
                <a:cs typeface="+mn-lt"/>
              </a:rPr>
              <a:t>Međutim, aplikacija koja je U/I-kontrolisana može zahtevati više LWP-ova da bi se efikasnije izvršavala - obično je potreban poseban LWP za svaki konkurentni blokirajući sistemski poziv </a:t>
            </a:r>
            <a:endParaRPr lang="en-US"/>
          </a:p>
        </p:txBody>
      </p:sp>
    </p:spTree>
    <p:extLst>
      <p:ext uri="{BB962C8B-B14F-4D97-AF65-F5344CB8AC3E}">
        <p14:creationId xmlns:p14="http://schemas.microsoft.com/office/powerpoint/2010/main" val="15636415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Aktivacija planera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pPr marL="800100" indent="-342900"/>
            <a:r>
              <a:rPr lang="en-US">
                <a:ea typeface="+mn-lt"/>
                <a:cs typeface="+mn-lt"/>
              </a:rPr>
              <a:t>Predstavlja šemu komunikacije između korisničke biblioteke za rad sa nitima i kernela</a:t>
            </a:r>
            <a:endParaRPr lang="en-US" dirty="0">
              <a:ea typeface="+mn-lt"/>
              <a:cs typeface="+mn-lt"/>
            </a:endParaRPr>
          </a:p>
          <a:p>
            <a:pPr marL="800100" indent="-342900"/>
            <a:r>
              <a:rPr lang="en-US">
                <a:ea typeface="+mn-lt"/>
                <a:cs typeface="+mn-lt"/>
              </a:rPr>
              <a:t>Kernel obezbeđuje aplikaciji skup LWP-ova (virt. proc.) a aplikacija može rasporediti korisničke niti na dostupnim LWP-ovima</a:t>
            </a:r>
          </a:p>
          <a:p>
            <a:pPr marL="800100" indent="-342900"/>
            <a:r>
              <a:rPr lang="en-US">
                <a:ea typeface="+mn-lt"/>
                <a:cs typeface="+mn-lt"/>
              </a:rPr>
              <a:t>Dodatno, kada kernel mora obavestiti aplikaciju o određenim događajima, to se vrši </a:t>
            </a:r>
            <a:r>
              <a:rPr lang="en-US" i="1">
                <a:ea typeface="+mn-lt"/>
                <a:cs typeface="+mn-lt"/>
              </a:rPr>
              <a:t>pozivima na gore </a:t>
            </a:r>
            <a:r>
              <a:rPr lang="en-US">
                <a:ea typeface="+mn-lt"/>
                <a:cs typeface="+mn-lt"/>
              </a:rPr>
              <a:t>(upcall) koji se obrađuju od</a:t>
            </a:r>
            <a:r>
              <a:rPr lang="en-US" dirty="0">
                <a:ea typeface="+mn-lt"/>
                <a:cs typeface="+mn-lt"/>
              </a:rPr>
              <a:t> </a:t>
            </a:r>
            <a:r>
              <a:rPr lang="en-US">
                <a:ea typeface="+mn-lt"/>
                <a:cs typeface="+mn-lt"/>
              </a:rPr>
              <a:t>strane biblioteke kroz specijalne rutine za obradu poziva na gore, a koje se izvršavaju na virtualnom procesoru</a:t>
            </a:r>
            <a:endParaRPr lang="en-US" dirty="0">
              <a:ea typeface="+mn-lt"/>
              <a:cs typeface="+mn-lt"/>
            </a:endParaRPr>
          </a:p>
        </p:txBody>
      </p:sp>
    </p:spTree>
    <p:extLst>
      <p:ext uri="{BB962C8B-B14F-4D97-AF65-F5344CB8AC3E}">
        <p14:creationId xmlns:p14="http://schemas.microsoft.com/office/powerpoint/2010/main" val="23633784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Aktivacija planera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10000"/>
          </a:bodyPr>
          <a:lstStyle/>
          <a:p>
            <a:pPr marL="800100" indent="-342900"/>
            <a:r>
              <a:rPr lang="en-US">
                <a:ea typeface="+mn-lt"/>
                <a:cs typeface="+mn-lt"/>
              </a:rPr>
              <a:t>Jedan od ovih događaja je kada nit u sklopu aplikacije treba da bude blokirana</a:t>
            </a:r>
          </a:p>
          <a:p>
            <a:pPr marL="800100" indent="-342900"/>
            <a:r>
              <a:rPr lang="en-US">
                <a:ea typeface="+mn-lt"/>
                <a:cs typeface="+mn-lt"/>
              </a:rPr>
              <a:t>Kernel šalje informaciju aplikaciji i dodeljuje joj novi virtualni procesor</a:t>
            </a:r>
          </a:p>
          <a:p>
            <a:pPr marL="800100" indent="-342900"/>
            <a:r>
              <a:rPr lang="en-US">
                <a:ea typeface="+mn-lt"/>
                <a:cs typeface="+mn-lt"/>
              </a:rPr>
              <a:t>Na njemu aplikacija pokreće rutinu za obradu poziva na gore, što rezultuje čuvanjem stanja niti koja će se blokirati i oslobađanjem virtualnog procesora na kojem se ona izvršavala </a:t>
            </a:r>
            <a:endParaRPr lang="en-US" dirty="0">
              <a:ea typeface="+mn-lt"/>
              <a:cs typeface="+mn-lt"/>
            </a:endParaRPr>
          </a:p>
          <a:p>
            <a:pPr marL="800100" indent="-342900"/>
            <a:r>
              <a:rPr lang="en-US">
                <a:ea typeface="+mn-lt"/>
                <a:cs typeface="+mn-lt"/>
              </a:rPr>
              <a:t>Rutina za obradu poziva na gore tada raspoređuje drugu nit koja ispunjava uslove za pokretanje na novo dostupnom virtualnom procesoru</a:t>
            </a:r>
          </a:p>
          <a:p>
            <a:pPr marL="800100" indent="-342900"/>
            <a:endParaRPr lang="en-US" dirty="0">
              <a:ea typeface="+mn-lt"/>
              <a:cs typeface="+mn-lt"/>
            </a:endParaRPr>
          </a:p>
        </p:txBody>
      </p:sp>
    </p:spTree>
    <p:extLst>
      <p:ext uri="{BB962C8B-B14F-4D97-AF65-F5344CB8AC3E}">
        <p14:creationId xmlns:p14="http://schemas.microsoft.com/office/powerpoint/2010/main" val="3469268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Aktivacija planera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20000"/>
          </a:bodyPr>
          <a:lstStyle/>
          <a:p>
            <a:pPr marL="800100" indent="-342900"/>
            <a:r>
              <a:rPr lang="en-US">
                <a:ea typeface="+mn-lt"/>
                <a:cs typeface="+mn-lt"/>
              </a:rPr>
              <a:t>Kada se desi događaj na koji je blokirana nit čekala, kernel vrši ponovni poziv na gore kako bi obavestio biblioteku za rad sa nitima da je prethodno blokirana nit sada spremna za izvršavanje </a:t>
            </a:r>
            <a:endParaRPr lang="en-US" dirty="0">
              <a:ea typeface="+mn-lt"/>
              <a:cs typeface="+mn-lt"/>
            </a:endParaRPr>
          </a:p>
          <a:p>
            <a:pPr marL="800100" indent="-342900"/>
            <a:r>
              <a:rPr lang="en-US">
                <a:ea typeface="+mn-lt"/>
                <a:cs typeface="+mn-lt"/>
              </a:rPr>
              <a:t>Rutina za obradu ovog poziva na gore takođe zahteva virtualni procesor, a kernel u tu svrhu može dodeliti ili novi virtualni procesor ili može prekinuti neku od korisničkih niti koja se izvršava pa pokrenuti rutinu na tom virtualnom procesoru </a:t>
            </a:r>
          </a:p>
          <a:p>
            <a:pPr marL="800100" indent="-342900"/>
            <a:r>
              <a:rPr lang="en-US">
                <a:ea typeface="+mn-lt"/>
                <a:cs typeface="+mn-lt"/>
              </a:rPr>
              <a:t>Nakon što je odblokirana nit označena kao spremna za izvršavanje, aplikacija raspoređuje spremnu nit za izvršavanje na dostupnom virtualnom procesoru</a:t>
            </a:r>
            <a:endParaRPr lang="en-US"/>
          </a:p>
          <a:p>
            <a:pPr marL="800100" indent="-342900"/>
            <a:endParaRPr lang="en-US" dirty="0">
              <a:ea typeface="+mn-lt"/>
              <a:cs typeface="+mn-lt"/>
            </a:endParaRPr>
          </a:p>
        </p:txBody>
      </p:sp>
      <p:sp>
        <p:nvSpPr>
          <p:cNvPr id="5" name="Rectangle: Rounded Corners 4">
            <a:extLst>
              <a:ext uri="{FF2B5EF4-FFF2-40B4-BE49-F238E27FC236}">
                <a16:creationId xmlns:a16="http://schemas.microsoft.com/office/drawing/2014/main" id="{89030095-51CB-2DB9-62BC-D7C8ABEC486B}"/>
              </a:ext>
            </a:extLst>
          </p:cNvPr>
          <p:cNvSpPr/>
          <p:nvPr/>
        </p:nvSpPr>
        <p:spPr bwMode="auto">
          <a:xfrm>
            <a:off x="11176220" y="6172675"/>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4</a:t>
            </a:r>
            <a:endParaRPr lang="en-US" dirty="0">
              <a:latin typeface="Arial"/>
              <a:cs typeface="Arial"/>
            </a:endParaRPr>
          </a:p>
        </p:txBody>
      </p:sp>
    </p:spTree>
    <p:extLst>
      <p:ext uri="{BB962C8B-B14F-4D97-AF65-F5344CB8AC3E}">
        <p14:creationId xmlns:p14="http://schemas.microsoft.com/office/powerpoint/2010/main" val="6681922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Application>Microsoft Office PowerPoint</Application>
  <PresentationFormat>Widescreen</PresentationFormat>
  <Slides>37</Slides>
  <Notes>0</Notes>
  <HiddenSlides>0</HiddenSlide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Circuit</vt:lpstr>
      <vt:lpstr>Niti</vt:lpstr>
      <vt:lpstr>Šta je NIT?</vt:lpstr>
      <vt:lpstr>Koliko niti u procesu?</vt:lpstr>
      <vt:lpstr>motivacija</vt:lpstr>
      <vt:lpstr>motivacija</vt:lpstr>
      <vt:lpstr>motivacija</vt:lpstr>
      <vt:lpstr>Upotreba niti</vt:lpstr>
      <vt:lpstr>Prednosti korišćenja niti</vt:lpstr>
      <vt:lpstr>Višejezgarno programiranje</vt:lpstr>
      <vt:lpstr>Paralelni I konkurentni sistemi</vt:lpstr>
      <vt:lpstr>Amdalov zakon (Ahmdal's law)</vt:lpstr>
      <vt:lpstr>Amdalov zakon (Ahmdal's law)</vt:lpstr>
      <vt:lpstr>Izazovi kod višejezgarnog programiranja</vt:lpstr>
      <vt:lpstr>TIPOVI Paralelizma</vt:lpstr>
      <vt:lpstr>Modeli višestrukih niti</vt:lpstr>
      <vt:lpstr>Model "Više na jedan"</vt:lpstr>
      <vt:lpstr>Model "jedan na jedan"</vt:lpstr>
      <vt:lpstr>Model "više na više"</vt:lpstr>
      <vt:lpstr>Biblioteke za podršku nitima</vt:lpstr>
      <vt:lpstr>podaci</vt:lpstr>
      <vt:lpstr>primer</vt:lpstr>
      <vt:lpstr>Strategije za kreiranje niti</vt:lpstr>
      <vt:lpstr>Primeri</vt:lpstr>
      <vt:lpstr>Problemi u radu sa višestrukim nitima</vt:lpstr>
      <vt:lpstr>Fork() i Exec() sistemski pozivi </vt:lpstr>
      <vt:lpstr>RUKOVANJE signalima </vt:lpstr>
      <vt:lpstr>Upravljanje signalima </vt:lpstr>
      <vt:lpstr>Upravljanje signalima kod programa sa više niti izvršavanja  </vt:lpstr>
      <vt:lpstr>signali u Linux-u  </vt:lpstr>
      <vt:lpstr>Otkazivanje niti (Thread cancellation) </vt:lpstr>
      <vt:lpstr>Podrazumevano Otkazivanje niti </vt:lpstr>
      <vt:lpstr>Lokalno skladište niti</vt:lpstr>
      <vt:lpstr>Lagani proces (LWP)</vt:lpstr>
      <vt:lpstr>Koliko lwp-ova je potrebno?</vt:lpstr>
      <vt:lpstr>Aktivacija planera</vt:lpstr>
      <vt:lpstr>Aktivacija planera</vt:lpstr>
      <vt:lpstr>Aktivacija planera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1534</cp:revision>
  <dcterms:created xsi:type="dcterms:W3CDTF">2014-08-26T23:43:54Z</dcterms:created>
  <dcterms:modified xsi:type="dcterms:W3CDTF">2026-04-15T11:37:32Z</dcterms:modified>
</cp:coreProperties>
</file>