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4" r:id="rId3"/>
    <p:sldId id="257" r:id="rId4"/>
    <p:sldId id="265" r:id="rId5"/>
    <p:sldId id="266" r:id="rId6"/>
    <p:sldId id="267" r:id="rId7"/>
    <p:sldId id="268" r:id="rId8"/>
    <p:sldId id="269" r:id="rId9"/>
    <p:sldId id="270" r:id="rId10"/>
    <p:sldId id="273" r:id="rId11"/>
    <p:sldId id="271" r:id="rId12"/>
    <p:sldId id="274" r:id="rId13"/>
    <p:sldId id="275" r:id="rId14"/>
    <p:sldId id="276" r:id="rId15"/>
    <p:sldId id="277" r:id="rId16"/>
    <p:sldId id="278" r:id="rId17"/>
    <p:sldId id="279" r:id="rId18"/>
    <p:sldId id="283" r:id="rId19"/>
    <p:sldId id="281" r:id="rId20"/>
    <p:sldId id="282"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335" r:id="rId35"/>
    <p:sldId id="297" r:id="rId36"/>
    <p:sldId id="298" r:id="rId37"/>
    <p:sldId id="299" r:id="rId38"/>
    <p:sldId id="300" r:id="rId39"/>
    <p:sldId id="301" r:id="rId40"/>
    <p:sldId id="302" r:id="rId41"/>
    <p:sldId id="303" r:id="rId42"/>
    <p:sldId id="304" r:id="rId43"/>
    <p:sldId id="305" r:id="rId44"/>
    <p:sldId id="306" r:id="rId45"/>
    <p:sldId id="307" r:id="rId46"/>
    <p:sldId id="336" r:id="rId47"/>
    <p:sldId id="337" r:id="rId48"/>
    <p:sldId id="308" r:id="rId49"/>
    <p:sldId id="309" r:id="rId50"/>
    <p:sldId id="310" r:id="rId51"/>
    <p:sldId id="311" r:id="rId52"/>
    <p:sldId id="312" r:id="rId53"/>
    <p:sldId id="313" r:id="rId54"/>
    <p:sldId id="314" r:id="rId55"/>
    <p:sldId id="315" r:id="rId56"/>
    <p:sldId id="316" r:id="rId57"/>
    <p:sldId id="317" r:id="rId58"/>
    <p:sldId id="318" r:id="rId59"/>
    <p:sldId id="320" r:id="rId60"/>
    <p:sldId id="319"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1DEDF4-B95C-753D-349A-E31F31BF8515}" v="52" dt="2026-04-08T10:43:08.351"/>
    <p1510:client id="{9E24D348-F134-A8E0-BD5A-B71EC0AD9F74}" v="42" dt="2026-04-08T11:19:35.564"/>
    <p1510:client id="{AAC183AE-BB9A-EB70-1A8D-558951AA1680}" v="20" dt="2026-04-08T10:57:25.1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4/8/2026</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dirty="0"/>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dirty="0"/>
              <a:t>4/8/2026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4/8/2026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4/8/2026</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err="1"/>
              <a:t>procesi</a:t>
            </a:r>
          </a:p>
        </p:txBody>
      </p:sp>
      <p:sp>
        <p:nvSpPr>
          <p:cNvPr id="3" name="Subtitle 2"/>
          <p:cNvSpPr>
            <a:spLocks noGrp="1"/>
          </p:cNvSpPr>
          <p:nvPr>
            <p:ph type="subTitle" idx="1"/>
          </p:nvPr>
        </p:nvSpPr>
        <p:spPr/>
        <p:txBody>
          <a:bodyPr vert="horz" lIns="91440" tIns="45720" rIns="91440" bIns="45720" rtlCol="0" anchor="t">
            <a:normAutofit/>
          </a:bodyPr>
          <a:lstStyle/>
          <a:p>
            <a:endParaRPr lang="en-US"/>
          </a:p>
        </p:txBody>
      </p:sp>
    </p:spTree>
    <p:extLst>
      <p:ext uri="{BB962C8B-B14F-4D97-AF65-F5344CB8AC3E}">
        <p14:creationId xmlns:p14="http://schemas.microsoft.com/office/powerpoint/2010/main" val="3856144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Šta</a:t>
            </a:r>
            <a:r>
              <a:rPr lang="en-US"/>
              <a:t> je </a:t>
            </a:r>
            <a:r>
              <a:rPr lang="en-US" err="1"/>
              <a:t>proces</a:t>
            </a:r>
            <a:r>
              <a:rPr lang="en-US"/>
              <a:t>?</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Program </a:t>
            </a:r>
            <a:r>
              <a:rPr lang="en-US" err="1"/>
              <a:t>koji</a:t>
            </a:r>
            <a:r>
              <a:rPr lang="en-US"/>
              <a:t> se </a:t>
            </a:r>
            <a:r>
              <a:rPr lang="en-US" err="1"/>
              <a:t>izvršava</a:t>
            </a:r>
            <a:endParaRPr lang="en-US"/>
          </a:p>
          <a:p>
            <a:r>
              <a:rPr lang="en-US" err="1"/>
              <a:t>Potrebni</a:t>
            </a:r>
            <a:r>
              <a:rPr lang="en-US"/>
              <a:t> </a:t>
            </a:r>
            <a:r>
              <a:rPr lang="en-US" err="1"/>
              <a:t>su</a:t>
            </a:r>
            <a:r>
              <a:rPr lang="en-US"/>
              <a:t> mu CPU, </a:t>
            </a:r>
            <a:r>
              <a:rPr lang="en-US" err="1"/>
              <a:t>memorija</a:t>
            </a:r>
            <a:r>
              <a:rPr lang="en-US"/>
              <a:t>, </a:t>
            </a:r>
            <a:r>
              <a:rPr lang="en-US" err="1"/>
              <a:t>datoteke</a:t>
            </a:r>
            <a:r>
              <a:rPr lang="en-US"/>
              <a:t> </a:t>
            </a:r>
            <a:r>
              <a:rPr lang="en-US" err="1"/>
              <a:t>i</a:t>
            </a:r>
            <a:r>
              <a:rPr lang="en-US"/>
              <a:t> U/I </a:t>
            </a:r>
            <a:r>
              <a:rPr lang="en-US" err="1"/>
              <a:t>uređaji</a:t>
            </a:r>
            <a:r>
              <a:rPr lang="en-US"/>
              <a:t>, </a:t>
            </a:r>
            <a:r>
              <a:rPr lang="en-US" err="1"/>
              <a:t>koji</a:t>
            </a:r>
            <a:r>
              <a:rPr lang="en-US"/>
              <a:t> mu se </a:t>
            </a:r>
            <a:r>
              <a:rPr lang="en-US" err="1"/>
              <a:t>dodeljuju</a:t>
            </a:r>
            <a:r>
              <a:rPr lang="en-US"/>
              <a:t> u </a:t>
            </a:r>
            <a:r>
              <a:rPr lang="en-US" err="1"/>
              <a:t>momentu</a:t>
            </a:r>
            <a:r>
              <a:rPr lang="en-US"/>
              <a:t> </a:t>
            </a:r>
            <a:r>
              <a:rPr lang="en-US" err="1"/>
              <a:t>kada</a:t>
            </a:r>
            <a:r>
              <a:rPr lang="en-US"/>
              <a:t> se </a:t>
            </a:r>
            <a:r>
              <a:rPr lang="en-US" err="1"/>
              <a:t>proces</a:t>
            </a:r>
            <a:r>
              <a:rPr lang="en-US"/>
              <a:t> </a:t>
            </a:r>
            <a:r>
              <a:rPr lang="en-US" err="1"/>
              <a:t>kreira</a:t>
            </a:r>
            <a:r>
              <a:rPr lang="en-US"/>
              <a:t> </a:t>
            </a:r>
            <a:r>
              <a:rPr lang="en-US" err="1"/>
              <a:t>ili</a:t>
            </a:r>
            <a:r>
              <a:rPr lang="en-US"/>
              <a:t> </a:t>
            </a:r>
            <a:r>
              <a:rPr lang="en-US" err="1"/>
              <a:t>kada</a:t>
            </a:r>
            <a:r>
              <a:rPr lang="en-US"/>
              <a:t> se </a:t>
            </a:r>
            <a:r>
              <a:rPr lang="en-US" err="1"/>
              <a:t>izvršava</a:t>
            </a:r>
          </a:p>
          <a:p>
            <a:r>
              <a:rPr lang="en-US" err="1"/>
              <a:t>Tradicionalno</a:t>
            </a:r>
            <a:r>
              <a:rPr lang="en-US"/>
              <a:t>, </a:t>
            </a:r>
            <a:r>
              <a:rPr lang="en-US" err="1"/>
              <a:t>procesi</a:t>
            </a:r>
            <a:r>
              <a:rPr lang="en-US"/>
              <a:t> </a:t>
            </a:r>
            <a:r>
              <a:rPr lang="en-US" err="1"/>
              <a:t>su</a:t>
            </a:r>
            <a:r>
              <a:rPr lang="en-US"/>
              <a:t> </a:t>
            </a:r>
            <a:r>
              <a:rPr lang="en-US" err="1"/>
              <a:t>sadržali</a:t>
            </a:r>
            <a:r>
              <a:rPr lang="en-US"/>
              <a:t> </a:t>
            </a:r>
            <a:r>
              <a:rPr lang="en-US" err="1"/>
              <a:t>jednu</a:t>
            </a:r>
            <a:r>
              <a:rPr lang="en-US"/>
              <a:t> nit </a:t>
            </a:r>
            <a:r>
              <a:rPr lang="en-US" err="1"/>
              <a:t>izvršavanja</a:t>
            </a:r>
            <a:r>
              <a:rPr lang="en-US"/>
              <a:t>, </a:t>
            </a:r>
            <a:r>
              <a:rPr lang="en-US" err="1"/>
              <a:t>danas</a:t>
            </a:r>
            <a:r>
              <a:rPr lang="en-US"/>
              <a:t> </a:t>
            </a:r>
            <a:r>
              <a:rPr lang="en-US" err="1"/>
              <a:t>obično</a:t>
            </a:r>
            <a:r>
              <a:rPr lang="en-US"/>
              <a:t> </a:t>
            </a:r>
            <a:r>
              <a:rPr lang="en-US" err="1"/>
              <a:t>nije</a:t>
            </a:r>
            <a:r>
              <a:rPr lang="en-US"/>
              <a:t> </a:t>
            </a:r>
            <a:r>
              <a:rPr lang="en-US" err="1"/>
              <a:t>tako</a:t>
            </a:r>
            <a:r>
              <a:rPr lang="en-US"/>
              <a:t>, </a:t>
            </a:r>
            <a:r>
              <a:rPr lang="en-US" err="1"/>
              <a:t>ali</a:t>
            </a:r>
            <a:r>
              <a:rPr lang="en-US"/>
              <a:t> o </a:t>
            </a:r>
            <a:r>
              <a:rPr lang="en-US" err="1"/>
              <a:t>nitima</a:t>
            </a:r>
            <a:r>
              <a:rPr lang="en-US"/>
              <a:t> </a:t>
            </a:r>
            <a:r>
              <a:rPr lang="en-US" err="1"/>
              <a:t>ćemo</a:t>
            </a:r>
            <a:r>
              <a:rPr lang="en-US"/>
              <a:t> </a:t>
            </a:r>
            <a:r>
              <a:rPr lang="en-US" err="1"/>
              <a:t>pričati</a:t>
            </a:r>
            <a:r>
              <a:rPr lang="en-US"/>
              <a:t> </a:t>
            </a:r>
            <a:r>
              <a:rPr lang="en-US" err="1"/>
              <a:t>celo</a:t>
            </a:r>
            <a:r>
              <a:rPr lang="en-US"/>
              <a:t> </a:t>
            </a:r>
            <a:r>
              <a:rPr lang="en-US" err="1"/>
              <a:t>naredno</a:t>
            </a:r>
            <a:r>
              <a:rPr lang="en-US"/>
              <a:t> </a:t>
            </a:r>
            <a:r>
              <a:rPr lang="en-US" err="1"/>
              <a:t>predavanje</a:t>
            </a:r>
          </a:p>
          <a:p>
            <a:pPr marL="0" indent="0">
              <a:buNone/>
            </a:pPr>
            <a:endParaRPr lang="en-US"/>
          </a:p>
          <a:p>
            <a:endParaRPr lang="en-US"/>
          </a:p>
        </p:txBody>
      </p:sp>
    </p:spTree>
    <p:extLst>
      <p:ext uri="{BB962C8B-B14F-4D97-AF65-F5344CB8AC3E}">
        <p14:creationId xmlns:p14="http://schemas.microsoft.com/office/powerpoint/2010/main" val="3625117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Uloga</a:t>
            </a:r>
            <a:r>
              <a:rPr lang="en-US"/>
              <a:t> OS u </a:t>
            </a:r>
            <a:r>
              <a:rPr lang="en-US" err="1"/>
              <a:t>vezi</a:t>
            </a:r>
            <a:r>
              <a:rPr lang="en-US"/>
              <a:t> sa </a:t>
            </a:r>
            <a:r>
              <a:rPr lang="en-US" err="1"/>
              <a:t>procesima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OS je odgovoran za nekoliko važnih aspekata u vezi sa procesima:</a:t>
            </a:r>
          </a:p>
          <a:p>
            <a:pPr lvl="1"/>
            <a:r>
              <a:rPr lang="sr-Latn-RS"/>
              <a:t>Stvaranje i brisanje kako korisničkih tako i sistemskih procesa</a:t>
            </a:r>
          </a:p>
          <a:p>
            <a:pPr lvl="1"/>
            <a:r>
              <a:rPr lang="sr-Latn-RS"/>
              <a:t>Raspoređivanje (</a:t>
            </a:r>
            <a:r>
              <a:rPr lang="sr-Latn-RS" err="1"/>
              <a:t>scheduling</a:t>
            </a:r>
            <a:r>
              <a:rPr lang="sr-Latn-RS"/>
              <a:t>) procesa</a:t>
            </a:r>
          </a:p>
          <a:p>
            <a:pPr lvl="1"/>
            <a:r>
              <a:rPr lang="sr-Latn-RS"/>
              <a:t>Obezbeđivanje mehanizama za sinhronizaciju, komunikaciju i razrešavanje mrtve petlje za procese</a:t>
            </a:r>
          </a:p>
          <a:p>
            <a:pPr lvl="1"/>
            <a:endParaRPr lang="sr-Latn-RS"/>
          </a:p>
        </p:txBody>
      </p:sp>
    </p:spTree>
    <p:extLst>
      <p:ext uri="{BB962C8B-B14F-4D97-AF65-F5344CB8AC3E}">
        <p14:creationId xmlns:p14="http://schemas.microsoft.com/office/powerpoint/2010/main" val="1360940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Nekad</a:t>
            </a:r>
            <a:r>
              <a:rPr lang="en-US"/>
              <a:t> I sad</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Prvobitni računari samo jedan program, potpuna kontrola nad sistemom i resursima</a:t>
            </a:r>
            <a:endParaRPr lang="en-US"/>
          </a:p>
          <a:p>
            <a:r>
              <a:rPr lang="sr-Latn-RS"/>
              <a:t>Danas, omogućeno učitavanje više programa u memoriju i istovremeno izvršavanje</a:t>
            </a:r>
          </a:p>
          <a:p>
            <a:r>
              <a:rPr lang="sr-Latn-RS"/>
              <a:t>Ovo zahteva unapređenu kontrolu i omogućavanje protoka informacija između programa – kao rezultat nastaje proces kao elementarna jedinica rada u savremenom multitasking sistemu</a:t>
            </a:r>
          </a:p>
          <a:p>
            <a:pPr lvl="1"/>
            <a:endParaRPr lang="sr-Latn-RS"/>
          </a:p>
        </p:txBody>
      </p:sp>
    </p:spTree>
    <p:extLst>
      <p:ext uri="{BB962C8B-B14F-4D97-AF65-F5344CB8AC3E}">
        <p14:creationId xmlns:p14="http://schemas.microsoft.com/office/powerpoint/2010/main" val="1257516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Kakvi</a:t>
            </a:r>
            <a:r>
              <a:rPr lang="en-US"/>
              <a:t> </a:t>
            </a:r>
            <a:r>
              <a:rPr lang="en-US" err="1"/>
              <a:t>procesi</a:t>
            </a:r>
            <a:r>
              <a:rPr lang="en-US"/>
              <a:t> </a:t>
            </a:r>
            <a:r>
              <a:rPr lang="en-US" err="1"/>
              <a:t>postoje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Glavna briga OS-a je izvršavanje korisničkih programa, ali takođe on vodi računa i o raznim sistemskim zadacima koji su iz raznih razloga izdvojeni iz </a:t>
            </a:r>
            <a:r>
              <a:rPr lang="sr-Latn-RS" err="1"/>
              <a:t>kernela</a:t>
            </a:r>
          </a:p>
          <a:p>
            <a:r>
              <a:rPr lang="sr-Latn-RS"/>
              <a:t>Samim tim, OS se sastoji iz skupa sistemskih i korisničkih procesa</a:t>
            </a:r>
          </a:p>
          <a:p>
            <a:r>
              <a:rPr lang="sr-Latn-RS"/>
              <a:t>Svi oni se, potencijalno, mogu istovremeno izvršavati a CPU (ili više njih) se dele među njima, čime se OS čini produktivnijim</a:t>
            </a:r>
          </a:p>
        </p:txBody>
      </p:sp>
    </p:spTree>
    <p:extLst>
      <p:ext uri="{BB962C8B-B14F-4D97-AF65-F5344CB8AC3E}">
        <p14:creationId xmlns:p14="http://schemas.microsoft.com/office/powerpoint/2010/main" val="2786255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Terminologija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U različitim OS-ima osnovne aktivnosti se drugačije nazivaju</a:t>
            </a:r>
            <a:endParaRPr lang="en-US"/>
          </a:p>
          <a:p>
            <a:r>
              <a:rPr lang="sr-Latn-RS"/>
              <a:t>Mi ćemo uglavnom koristiti termin proces, nekada </a:t>
            </a:r>
            <a:r>
              <a:rPr lang="sr-Latn-RS" i="1"/>
              <a:t>zadatak </a:t>
            </a:r>
            <a:r>
              <a:rPr lang="sr-Latn-RS"/>
              <a:t>jer je veliki deo </a:t>
            </a:r>
            <a:r>
              <a:rPr lang="sr-Latn-RS">
                <a:ea typeface="+mn-lt"/>
                <a:cs typeface="+mn-lt"/>
              </a:rPr>
              <a:t>teorije i terminologije operativnog sistema je razvijen u vreme kada je glavna aktivnost operativnih sistema bila obrada zadataka</a:t>
            </a:r>
          </a:p>
          <a:p>
            <a:r>
              <a:rPr lang="sr-Latn-RS"/>
              <a:t>Kako god da ga zovemo, postavlja se pitanje da li je to samo program koji se izvršava?</a:t>
            </a:r>
          </a:p>
          <a:p>
            <a:endParaRPr lang="sr-Latn-RS"/>
          </a:p>
          <a:p>
            <a:endParaRPr lang="sr-Latn-RS" i="1"/>
          </a:p>
        </p:txBody>
      </p:sp>
    </p:spTree>
    <p:extLst>
      <p:ext uri="{BB962C8B-B14F-4D97-AF65-F5344CB8AC3E}">
        <p14:creationId xmlns:p14="http://schemas.microsoft.com/office/powerpoint/2010/main" val="1315368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Struktura</a:t>
            </a:r>
            <a:r>
              <a:rPr lang="en-US"/>
              <a:t> </a:t>
            </a:r>
            <a:r>
              <a:rPr lang="en-US" err="1"/>
              <a:t>procesa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Proces je znatno više od samog programskog koda (sekcija teksta –</a:t>
            </a:r>
            <a:r>
              <a:rPr lang="sr-Latn-RS" err="1"/>
              <a:t>text</a:t>
            </a:r>
            <a:r>
              <a:rPr lang="sr-Latn-RS"/>
              <a:t> </a:t>
            </a:r>
            <a:r>
              <a:rPr lang="sr-Latn-RS" err="1"/>
              <a:t>section</a:t>
            </a:r>
            <a:r>
              <a:rPr lang="sr-Latn-RS"/>
              <a:t>)</a:t>
            </a:r>
          </a:p>
          <a:p>
            <a:r>
              <a:rPr lang="sr-Latn-RS"/>
              <a:t>On uključuje takođe i </a:t>
            </a:r>
          </a:p>
          <a:p>
            <a:pPr lvl="1"/>
            <a:r>
              <a:rPr lang="sr-Latn-RS"/>
              <a:t>trenutno stanje izvršavanje programa (PC, SP i registri)</a:t>
            </a:r>
          </a:p>
          <a:p>
            <a:pPr lvl="1"/>
            <a:r>
              <a:rPr lang="sr-Latn-RS" err="1"/>
              <a:t>Stek</a:t>
            </a:r>
            <a:r>
              <a:rPr lang="sr-Latn-RS"/>
              <a:t> koji sadrži privremene podatke (parametri funkcija, povratne adrese i </a:t>
            </a:r>
            <a:r>
              <a:rPr lang="sr-Latn-RS" err="1"/>
              <a:t>lok</a:t>
            </a:r>
            <a:r>
              <a:rPr lang="sr-Latn-RS"/>
              <a:t>. </a:t>
            </a:r>
            <a:r>
              <a:rPr lang="sr-Latn-RS" err="1"/>
              <a:t>prom</a:t>
            </a:r>
            <a:r>
              <a:rPr lang="sr-Latn-RS"/>
              <a:t>.)</a:t>
            </a:r>
          </a:p>
          <a:p>
            <a:pPr lvl="1"/>
            <a:r>
              <a:rPr lang="sr-Latn-RS"/>
              <a:t>Sekciju sa podacima (data </a:t>
            </a:r>
            <a:r>
              <a:rPr lang="sr-Latn-RS" err="1"/>
              <a:t>section</a:t>
            </a:r>
            <a:r>
              <a:rPr lang="sr-Latn-RS"/>
              <a:t>) koja sadrži globalne promenljive</a:t>
            </a:r>
          </a:p>
          <a:p>
            <a:pPr lvl="1"/>
            <a:r>
              <a:rPr lang="sr-Latn-RS" err="1"/>
              <a:t>Heap</a:t>
            </a:r>
            <a:r>
              <a:rPr lang="sr-Latn-RS"/>
              <a:t> memoriju koja se dinamički dodeljuje tokom izvršavanja procesa</a:t>
            </a:r>
          </a:p>
          <a:p>
            <a:endParaRPr lang="sr-Latn-RS"/>
          </a:p>
          <a:p>
            <a:endParaRPr lang="sr-Latn-RS"/>
          </a:p>
          <a:p>
            <a:endParaRPr lang="sr-Latn-RS" i="1"/>
          </a:p>
        </p:txBody>
      </p:sp>
    </p:spTree>
    <p:extLst>
      <p:ext uri="{BB962C8B-B14F-4D97-AF65-F5344CB8AC3E}">
        <p14:creationId xmlns:p14="http://schemas.microsoft.com/office/powerpoint/2010/main" val="2179994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046B922C-5BA7-4973-B12F-71A509E4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7" name="Group 10">
            <a:extLst>
              <a:ext uri="{FF2B5EF4-FFF2-40B4-BE49-F238E27FC236}">
                <a16:creationId xmlns:a16="http://schemas.microsoft.com/office/drawing/2014/main" id="{96D34D8D-9EE9-4659-8C22-7551A95F9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2" name="Group 11">
              <a:extLst>
                <a:ext uri="{FF2B5EF4-FFF2-40B4-BE49-F238E27FC236}">
                  <a16:creationId xmlns:a16="http://schemas.microsoft.com/office/drawing/2014/main" id="{3CA93C16-1147-4EB3-B4E7-3C43102494D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4" name="Rectangle 5">
                <a:extLst>
                  <a:ext uri="{FF2B5EF4-FFF2-40B4-BE49-F238E27FC236}">
                    <a16:creationId xmlns:a16="http://schemas.microsoft.com/office/drawing/2014/main" id="{C4779968-92AF-4B85-8C27-EBBFE1D6990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5" name="Freeform 6">
                <a:extLst>
                  <a:ext uri="{FF2B5EF4-FFF2-40B4-BE49-F238E27FC236}">
                    <a16:creationId xmlns:a16="http://schemas.microsoft.com/office/drawing/2014/main" id="{2C43E18D-7024-4F17-A664-E23BFBC12B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 name="Freeform 7">
                <a:extLst>
                  <a:ext uri="{FF2B5EF4-FFF2-40B4-BE49-F238E27FC236}">
                    <a16:creationId xmlns:a16="http://schemas.microsoft.com/office/drawing/2014/main" id="{CA2ACEBA-081B-4B0B-AFB1-C596B834FD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Freeform 8">
                <a:extLst>
                  <a:ext uri="{FF2B5EF4-FFF2-40B4-BE49-F238E27FC236}">
                    <a16:creationId xmlns:a16="http://schemas.microsoft.com/office/drawing/2014/main" id="{2AFBB163-514B-493A-983F-8BE96848F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9">
                <a:extLst>
                  <a:ext uri="{FF2B5EF4-FFF2-40B4-BE49-F238E27FC236}">
                    <a16:creationId xmlns:a16="http://schemas.microsoft.com/office/drawing/2014/main" id="{7720326C-7DB1-4745-9015-3FA6990855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10">
                <a:extLst>
                  <a:ext uri="{FF2B5EF4-FFF2-40B4-BE49-F238E27FC236}">
                    <a16:creationId xmlns:a16="http://schemas.microsoft.com/office/drawing/2014/main" id="{01D5FBDC-A284-440B-8D5F-84287B0A25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11">
                <a:extLst>
                  <a:ext uri="{FF2B5EF4-FFF2-40B4-BE49-F238E27FC236}">
                    <a16:creationId xmlns:a16="http://schemas.microsoft.com/office/drawing/2014/main" id="{517CE611-1CB0-442B-8998-98487209B0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12">
                <a:extLst>
                  <a:ext uri="{FF2B5EF4-FFF2-40B4-BE49-F238E27FC236}">
                    <a16:creationId xmlns:a16="http://schemas.microsoft.com/office/drawing/2014/main" id="{EF0F0E46-9222-4FCF-A79E-9B4953C6F0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13">
                <a:extLst>
                  <a:ext uri="{FF2B5EF4-FFF2-40B4-BE49-F238E27FC236}">
                    <a16:creationId xmlns:a16="http://schemas.microsoft.com/office/drawing/2014/main" id="{371A87C3-0804-4AB9-8EAD-FBFF597ED8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14">
                <a:extLst>
                  <a:ext uri="{FF2B5EF4-FFF2-40B4-BE49-F238E27FC236}">
                    <a16:creationId xmlns:a16="http://schemas.microsoft.com/office/drawing/2014/main" id="{89F39433-8BC3-48D6-B705-F951DBD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15">
                <a:extLst>
                  <a:ext uri="{FF2B5EF4-FFF2-40B4-BE49-F238E27FC236}">
                    <a16:creationId xmlns:a16="http://schemas.microsoft.com/office/drawing/2014/main" id="{AE671C9D-E91C-4143-A422-273B2F53F6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Line 16">
                <a:extLst>
                  <a:ext uri="{FF2B5EF4-FFF2-40B4-BE49-F238E27FC236}">
                    <a16:creationId xmlns:a16="http://schemas.microsoft.com/office/drawing/2014/main" id="{83A72EA3-8833-41C6-9333-6A04C1C08DF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6" name="Freeform 17">
                <a:extLst>
                  <a:ext uri="{FF2B5EF4-FFF2-40B4-BE49-F238E27FC236}">
                    <a16:creationId xmlns:a16="http://schemas.microsoft.com/office/drawing/2014/main" id="{2C0D7AAB-DC9C-4B37-A50E-A7185DE92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Freeform 18">
                <a:extLst>
                  <a:ext uri="{FF2B5EF4-FFF2-40B4-BE49-F238E27FC236}">
                    <a16:creationId xmlns:a16="http://schemas.microsoft.com/office/drawing/2014/main" id="{6E7D9D6B-3455-4363-934B-FA2D6829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8" name="Freeform 19">
                <a:extLst>
                  <a:ext uri="{FF2B5EF4-FFF2-40B4-BE49-F238E27FC236}">
                    <a16:creationId xmlns:a16="http://schemas.microsoft.com/office/drawing/2014/main" id="{FFFFCA54-2217-4DAE-B791-4A6CA7DE0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20">
                <a:extLst>
                  <a:ext uri="{FF2B5EF4-FFF2-40B4-BE49-F238E27FC236}">
                    <a16:creationId xmlns:a16="http://schemas.microsoft.com/office/drawing/2014/main" id="{BAE43BA5-C104-4FBB-B1C6-C210D3CC53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0" name="Rectangle 21">
                <a:extLst>
                  <a:ext uri="{FF2B5EF4-FFF2-40B4-BE49-F238E27FC236}">
                    <a16:creationId xmlns:a16="http://schemas.microsoft.com/office/drawing/2014/main" id="{3BDB2330-DF01-460D-83FB-00C37965CD5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41" name="Freeform 22">
                <a:extLst>
                  <a:ext uri="{FF2B5EF4-FFF2-40B4-BE49-F238E27FC236}">
                    <a16:creationId xmlns:a16="http://schemas.microsoft.com/office/drawing/2014/main" id="{51261093-9B7F-4406-B2F8-0F5BE7676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2" name="Freeform 23">
                <a:extLst>
                  <a:ext uri="{FF2B5EF4-FFF2-40B4-BE49-F238E27FC236}">
                    <a16:creationId xmlns:a16="http://schemas.microsoft.com/office/drawing/2014/main" id="{9971E195-2AB6-4CB6-9BD7-A8407B5C80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24">
                <a:extLst>
                  <a:ext uri="{FF2B5EF4-FFF2-40B4-BE49-F238E27FC236}">
                    <a16:creationId xmlns:a16="http://schemas.microsoft.com/office/drawing/2014/main" id="{A3D843E7-8A86-4676-9C98-DECE0DFF67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25">
                <a:extLst>
                  <a:ext uri="{FF2B5EF4-FFF2-40B4-BE49-F238E27FC236}">
                    <a16:creationId xmlns:a16="http://schemas.microsoft.com/office/drawing/2014/main" id="{FAF42817-AB3E-40FA-997F-EAC1411F46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26">
                <a:extLst>
                  <a:ext uri="{FF2B5EF4-FFF2-40B4-BE49-F238E27FC236}">
                    <a16:creationId xmlns:a16="http://schemas.microsoft.com/office/drawing/2014/main" id="{50ED3298-A6DC-4825-93B1-68DB8CB62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27">
                <a:extLst>
                  <a:ext uri="{FF2B5EF4-FFF2-40B4-BE49-F238E27FC236}">
                    <a16:creationId xmlns:a16="http://schemas.microsoft.com/office/drawing/2014/main" id="{2B951778-3B6B-4BB9-9D89-2ED650C820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28">
                <a:extLst>
                  <a:ext uri="{FF2B5EF4-FFF2-40B4-BE49-F238E27FC236}">
                    <a16:creationId xmlns:a16="http://schemas.microsoft.com/office/drawing/2014/main" id="{8F3ED9A8-A83F-463A-8C2E-E83977D9A9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29">
                <a:extLst>
                  <a:ext uri="{FF2B5EF4-FFF2-40B4-BE49-F238E27FC236}">
                    <a16:creationId xmlns:a16="http://schemas.microsoft.com/office/drawing/2014/main" id="{9A0C113E-781D-4083-86C0-EC936092D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30">
                <a:extLst>
                  <a:ext uri="{FF2B5EF4-FFF2-40B4-BE49-F238E27FC236}">
                    <a16:creationId xmlns:a16="http://schemas.microsoft.com/office/drawing/2014/main" id="{B63D60EF-1E99-4D4C-BF11-AAF8ABEB86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31">
                <a:extLst>
                  <a:ext uri="{FF2B5EF4-FFF2-40B4-BE49-F238E27FC236}">
                    <a16:creationId xmlns:a16="http://schemas.microsoft.com/office/drawing/2014/main" id="{50403E41-7079-49EA-8D0B-4F678552D9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8" name="Group 12">
              <a:extLst>
                <a:ext uri="{FF2B5EF4-FFF2-40B4-BE49-F238E27FC236}">
                  <a16:creationId xmlns:a16="http://schemas.microsoft.com/office/drawing/2014/main" id="{E3B2C458-4D37-49A0-A94E-D516E05C3CC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4" name="Freeform 32">
                <a:extLst>
                  <a:ext uri="{FF2B5EF4-FFF2-40B4-BE49-F238E27FC236}">
                    <a16:creationId xmlns:a16="http://schemas.microsoft.com/office/drawing/2014/main" id="{C1B10016-E0C4-4526-A466-9911541D2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 name="Freeform 33">
                <a:extLst>
                  <a:ext uri="{FF2B5EF4-FFF2-40B4-BE49-F238E27FC236}">
                    <a16:creationId xmlns:a16="http://schemas.microsoft.com/office/drawing/2014/main" id="{D574C3F0-FC2B-43A3-94B2-75D305FBF7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 name="Freeform 34">
                <a:extLst>
                  <a:ext uri="{FF2B5EF4-FFF2-40B4-BE49-F238E27FC236}">
                    <a16:creationId xmlns:a16="http://schemas.microsoft.com/office/drawing/2014/main" id="{D92A5F66-F404-433B-BDBE-5E0DFF40D6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Freeform 35">
                <a:extLst>
                  <a:ext uri="{FF2B5EF4-FFF2-40B4-BE49-F238E27FC236}">
                    <a16:creationId xmlns:a16="http://schemas.microsoft.com/office/drawing/2014/main" id="{0A0BDF81-64CC-431D-81B1-A21938C05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36">
                <a:extLst>
                  <a:ext uri="{FF2B5EF4-FFF2-40B4-BE49-F238E27FC236}">
                    <a16:creationId xmlns:a16="http://schemas.microsoft.com/office/drawing/2014/main" id="{42871530-50EC-42C2-879A-AE8154DADC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37">
                <a:extLst>
                  <a:ext uri="{FF2B5EF4-FFF2-40B4-BE49-F238E27FC236}">
                    <a16:creationId xmlns:a16="http://schemas.microsoft.com/office/drawing/2014/main" id="{53AF2F2A-B148-4906-B90D-6E2223978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38">
                <a:extLst>
                  <a:ext uri="{FF2B5EF4-FFF2-40B4-BE49-F238E27FC236}">
                    <a16:creationId xmlns:a16="http://schemas.microsoft.com/office/drawing/2014/main" id="{9A79EAA4-6F5D-4A2C-B688-CD29C2217C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39">
                <a:extLst>
                  <a:ext uri="{FF2B5EF4-FFF2-40B4-BE49-F238E27FC236}">
                    <a16:creationId xmlns:a16="http://schemas.microsoft.com/office/drawing/2014/main" id="{B9CE5833-22CF-4408-9338-4B7749FEA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40">
                <a:extLst>
                  <a:ext uri="{FF2B5EF4-FFF2-40B4-BE49-F238E27FC236}">
                    <a16:creationId xmlns:a16="http://schemas.microsoft.com/office/drawing/2014/main" id="{316A985A-7ADD-4BEE-A7B6-E5B49E1839E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Rectangle 41">
                <a:extLst>
                  <a:ext uri="{FF2B5EF4-FFF2-40B4-BE49-F238E27FC236}">
                    <a16:creationId xmlns:a16="http://schemas.microsoft.com/office/drawing/2014/main" id="{352CFA3F-5CFE-412E-9196-C966F34579D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pic>
        <p:nvPicPr>
          <p:cNvPr id="52" name="Picture 2">
            <a:extLst>
              <a:ext uri="{FF2B5EF4-FFF2-40B4-BE49-F238E27FC236}">
                <a16:creationId xmlns:a16="http://schemas.microsoft.com/office/drawing/2014/main" id="{2FB01CCF-839B-4126-9BF9-132C64D8A1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5128643" y="618518"/>
            <a:ext cx="6188402" cy="1478570"/>
          </a:xfrm>
        </p:spPr>
        <p:txBody>
          <a:bodyPr>
            <a:normAutofit/>
          </a:bodyPr>
          <a:lstStyle/>
          <a:p>
            <a:r>
              <a:rPr lang="en-US">
                <a:solidFill>
                  <a:srgbClr val="FFFFFF"/>
                </a:solidFill>
              </a:rPr>
              <a:t>Struktura procesa</a:t>
            </a:r>
          </a:p>
        </p:txBody>
      </p:sp>
      <p:sp useBgFill="1">
        <p:nvSpPr>
          <p:cNvPr id="54" name="Round Diagonal Corner Rectangle 6">
            <a:extLst>
              <a:ext uri="{FF2B5EF4-FFF2-40B4-BE49-F238E27FC236}">
                <a16:creationId xmlns:a16="http://schemas.microsoft.com/office/drawing/2014/main" id="{F2B1468C-8227-4785-8776-7BDBDDF08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579" y="808057"/>
            <a:ext cx="3821429" cy="5234394"/>
          </a:xfrm>
          <a:prstGeom prst="round2DiagRect">
            <a:avLst>
              <a:gd name="adj1" fmla="val 11323"/>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Diagram, box and whisker chart&#10;&#10;Description automatically generated">
            <a:extLst>
              <a:ext uri="{FF2B5EF4-FFF2-40B4-BE49-F238E27FC236}">
                <a16:creationId xmlns:a16="http://schemas.microsoft.com/office/drawing/2014/main" id="{59554CEA-B396-4F18-B793-F176ED97F7F2}"/>
              </a:ext>
            </a:extLst>
          </p:cNvPr>
          <p:cNvPicPr>
            <a:picLocks noChangeAspect="1"/>
          </p:cNvPicPr>
          <p:nvPr/>
        </p:nvPicPr>
        <p:blipFill>
          <a:blip r:embed="rId3"/>
          <a:stretch>
            <a:fillRect/>
          </a:stretch>
        </p:blipFill>
        <p:spPr>
          <a:xfrm>
            <a:off x="1127073" y="1433393"/>
            <a:ext cx="3177725" cy="3985753"/>
          </a:xfrm>
          <a:prstGeom prst="rect">
            <a:avLst/>
          </a:prstGeom>
        </p:spPr>
      </p:pic>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a:xfrm>
            <a:off x="5128643" y="2249487"/>
            <a:ext cx="6188402" cy="3541714"/>
          </a:xfrm>
        </p:spPr>
        <p:txBody>
          <a:bodyPr vert="horz" lIns="91440" tIns="45720" rIns="91440" bIns="45720" rtlCol="0">
            <a:normAutofit/>
          </a:bodyPr>
          <a:lstStyle/>
          <a:p>
            <a:endParaRPr lang="sr-Latn-RS">
              <a:solidFill>
                <a:srgbClr val="FFFFFF"/>
              </a:solidFill>
            </a:endParaRPr>
          </a:p>
          <a:p>
            <a:endParaRPr lang="sr-Latn-RS" i="1">
              <a:solidFill>
                <a:srgbClr val="FFFFFF"/>
              </a:solidFill>
            </a:endParaRPr>
          </a:p>
        </p:txBody>
      </p:sp>
    </p:spTree>
    <p:extLst>
      <p:ext uri="{BB962C8B-B14F-4D97-AF65-F5344CB8AC3E}">
        <p14:creationId xmlns:p14="http://schemas.microsoft.com/office/powerpoint/2010/main" val="906853623"/>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Program vs </a:t>
            </a:r>
            <a:r>
              <a:rPr lang="en-US" err="1"/>
              <a:t>proces</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Očigledno da program nije proces, program je pasivan entitet, kao datoteka koja sadrži spisak instrukcija sačuvanih na disku (izvršna datoteka)</a:t>
            </a:r>
            <a:endParaRPr lang="en-US"/>
          </a:p>
          <a:p>
            <a:r>
              <a:rPr lang="sr-Latn-RS"/>
              <a:t>Proces je aktivan entitet, jer uključuje i PC i skup pridruženih resursa</a:t>
            </a:r>
          </a:p>
          <a:p>
            <a:r>
              <a:rPr lang="sr-Latn-RS"/>
              <a:t>Program postaje proces kada se izvršna datoteka učita u memoriju:</a:t>
            </a:r>
          </a:p>
          <a:p>
            <a:pPr lvl="1"/>
            <a:r>
              <a:rPr lang="sr-Latn-RS"/>
              <a:t>Dvostrukim klikom na ikonicu koja predstavlja izvršnu datoteku</a:t>
            </a:r>
          </a:p>
          <a:p>
            <a:pPr lvl="1"/>
            <a:r>
              <a:rPr lang="sr-Latn-RS"/>
              <a:t>Unošenjem imena izvršne datoteke u komandnu liniju (prog.exe ili </a:t>
            </a:r>
            <a:r>
              <a:rPr lang="sr-Latn-RS" err="1"/>
              <a:t>a.out</a:t>
            </a:r>
            <a:r>
              <a:rPr lang="sr-Latn-RS"/>
              <a:t>)</a:t>
            </a:r>
          </a:p>
          <a:p>
            <a:endParaRPr lang="sr-Latn-RS"/>
          </a:p>
          <a:p>
            <a:endParaRPr lang="sr-Latn-RS" i="1"/>
          </a:p>
        </p:txBody>
      </p:sp>
    </p:spTree>
    <p:extLst>
      <p:ext uri="{BB962C8B-B14F-4D97-AF65-F5344CB8AC3E}">
        <p14:creationId xmlns:p14="http://schemas.microsoft.com/office/powerpoint/2010/main" val="2744734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Proces</a:t>
            </a:r>
            <a:r>
              <a:rPr lang="en-US"/>
              <a:t> u </a:t>
            </a:r>
            <a:r>
              <a:rPr lang="en-US" err="1"/>
              <a:t>širem</a:t>
            </a:r>
            <a:r>
              <a:rPr lang="en-US"/>
              <a:t> </a:t>
            </a:r>
            <a:r>
              <a:rPr lang="en-US" err="1"/>
              <a:t>kontekstu</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ea typeface="+mn-lt"/>
                <a:cs typeface="+mn-lt"/>
              </a:rPr>
              <a:t>Uobičajeno je proces može da pokreće druge procese dok se izvršava, a o ovome ćemo pričati mnogo detaljnije u nastavku</a:t>
            </a:r>
            <a:endParaRPr lang="sr-Latn-RS"/>
          </a:p>
          <a:p>
            <a:r>
              <a:rPr lang="sr-Latn-RS">
                <a:ea typeface="+mn-lt"/>
                <a:cs typeface="+mn-lt"/>
              </a:rPr>
              <a:t>Treba imati na umu da sam proces može biti okruženje u kojem se izvršava drugi kod (Java)</a:t>
            </a:r>
          </a:p>
          <a:p>
            <a:r>
              <a:rPr lang="sr-Latn-RS">
                <a:ea typeface="+mn-lt"/>
                <a:cs typeface="+mn-lt"/>
              </a:rPr>
              <a:t>Java program se izvršava u okviru Java virtuelne mašine (JVM) koja je ništa drugo do proces koji interpretira učitani Java kod i korišćenjem dostupnih instrukcija na datoj platformi, preduzima potrebne akcije</a:t>
            </a:r>
          </a:p>
        </p:txBody>
      </p:sp>
    </p:spTree>
    <p:extLst>
      <p:ext uri="{BB962C8B-B14F-4D97-AF65-F5344CB8AC3E}">
        <p14:creationId xmlns:p14="http://schemas.microsoft.com/office/powerpoint/2010/main" val="1023322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Primer</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java Student</a:t>
            </a:r>
          </a:p>
          <a:p>
            <a:r>
              <a:rPr lang="sr-Latn-RS"/>
              <a:t>Komanda java pokreće JVM kao običan proces, koji izvršava Java program </a:t>
            </a:r>
            <a:r>
              <a:rPr lang="sr-Latn-RS" err="1"/>
              <a:t>Student.class</a:t>
            </a:r>
            <a:r>
              <a:rPr lang="sr-Latn-RS"/>
              <a:t> (dobijen kompajliranjem java izvorne datoteke)</a:t>
            </a:r>
          </a:p>
          <a:p>
            <a:r>
              <a:rPr lang="sr-Latn-RS"/>
              <a:t>Koncept je isti kao kod simulacije, samo što je za pisanje koda, umesto drugog </a:t>
            </a:r>
            <a:r>
              <a:rPr lang="sr-Latn-RS" err="1"/>
              <a:t>instrukcijskog</a:t>
            </a:r>
            <a:r>
              <a:rPr lang="sr-Latn-RS"/>
              <a:t> seta, korišćen Java programski jezik</a:t>
            </a:r>
          </a:p>
          <a:p>
            <a:endParaRPr lang="sr-Latn-RS"/>
          </a:p>
          <a:p>
            <a:endParaRPr lang="sr-Latn-RS" i="1"/>
          </a:p>
        </p:txBody>
      </p:sp>
    </p:spTree>
    <p:extLst>
      <p:ext uri="{BB962C8B-B14F-4D97-AF65-F5344CB8AC3E}">
        <p14:creationId xmlns:p14="http://schemas.microsoft.com/office/powerpoint/2010/main" val="1010380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stanja</a:t>
            </a:r>
            <a:r>
              <a:rPr lang="en-US"/>
              <a:t> </a:t>
            </a:r>
            <a:r>
              <a:rPr lang="en-US" err="1"/>
              <a:t>procesa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Proces tokom izvršavanja menja svoje stanje, koje je definisano samom aktivnošću procesa. Može biti u jednom od sledećih stanja:</a:t>
            </a:r>
            <a:endParaRPr lang="en-US"/>
          </a:p>
          <a:p>
            <a:pPr lvl="1"/>
            <a:r>
              <a:rPr lang="sr-Latn-RS"/>
              <a:t>Nov (New) - upravo kreiran</a:t>
            </a:r>
          </a:p>
          <a:p>
            <a:pPr lvl="1"/>
            <a:r>
              <a:rPr lang="sr-Latn-RS"/>
              <a:t>Izvršavanje (</a:t>
            </a:r>
            <a:r>
              <a:rPr lang="sr-Latn-RS" err="1"/>
              <a:t>Running</a:t>
            </a:r>
            <a:r>
              <a:rPr lang="sr-Latn-RS"/>
              <a:t>) - instrukcije se izvršavaju</a:t>
            </a:r>
          </a:p>
          <a:p>
            <a:pPr lvl="1"/>
            <a:r>
              <a:rPr lang="sr-Latn-RS"/>
              <a:t>Čekanje (</a:t>
            </a:r>
            <a:r>
              <a:rPr lang="sr-Latn-RS" err="1"/>
              <a:t>Waiting</a:t>
            </a:r>
            <a:r>
              <a:rPr lang="sr-Latn-RS"/>
              <a:t>) - čeka da se dogodi neki događaj (završi U/I ili primi signal)</a:t>
            </a:r>
          </a:p>
          <a:p>
            <a:pPr lvl="1"/>
            <a:r>
              <a:rPr lang="sr-Latn-RS"/>
              <a:t>Spreman (</a:t>
            </a:r>
            <a:r>
              <a:rPr lang="sr-Latn-RS" err="1"/>
              <a:t>Ready</a:t>
            </a:r>
            <a:r>
              <a:rPr lang="sr-Latn-RS"/>
              <a:t>) - čeka da bude dodeljen procesoru</a:t>
            </a:r>
          </a:p>
          <a:p>
            <a:pPr lvl="1"/>
            <a:r>
              <a:rPr lang="sr-Latn-RS"/>
              <a:t>Terminiran (</a:t>
            </a:r>
            <a:r>
              <a:rPr lang="sr-Latn-RS" err="1"/>
              <a:t>Terminated</a:t>
            </a:r>
            <a:r>
              <a:rPr lang="sr-Latn-RS"/>
              <a:t>) - prekinut i više se neće izvršavati</a:t>
            </a:r>
          </a:p>
          <a:p>
            <a:endParaRPr lang="sr-Latn-RS"/>
          </a:p>
          <a:p>
            <a:endParaRPr lang="sr-Latn-RS" i="1"/>
          </a:p>
        </p:txBody>
      </p:sp>
      <p:sp>
        <p:nvSpPr>
          <p:cNvPr id="4" name="Rectangle: Rounded Corners 3">
            <a:extLst>
              <a:ext uri="{FF2B5EF4-FFF2-40B4-BE49-F238E27FC236}">
                <a16:creationId xmlns:a16="http://schemas.microsoft.com/office/drawing/2014/main" id="{40A1EE10-850E-C9DA-1CD1-09B8F85B50D2}"/>
              </a:ext>
            </a:extLst>
          </p:cNvPr>
          <p:cNvSpPr/>
          <p:nvPr/>
        </p:nvSpPr>
        <p:spPr bwMode="auto">
          <a:xfrm>
            <a:off x="11176220" y="6172675"/>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r>
              <a:rPr lang="en-US">
                <a:latin typeface="Arial"/>
                <a:cs typeface="Arial"/>
              </a:rPr>
              <a:t>1</a:t>
            </a:r>
            <a:endParaRPr lang="en-US" dirty="0">
              <a:latin typeface="Arial"/>
              <a:cs typeface="Arial"/>
            </a:endParaRPr>
          </a:p>
        </p:txBody>
      </p:sp>
    </p:spTree>
    <p:extLst>
      <p:ext uri="{BB962C8B-B14F-4D97-AF65-F5344CB8AC3E}">
        <p14:creationId xmlns:p14="http://schemas.microsoft.com/office/powerpoint/2010/main" val="1076672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10">
            <a:extLst>
              <a:ext uri="{FF2B5EF4-FFF2-40B4-BE49-F238E27FC236}">
                <a16:creationId xmlns:a16="http://schemas.microsoft.com/office/drawing/2014/main" id="{9775AF3B-5284-4B97-9BB7-55C6FB369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9" name="Group 12">
            <a:extLst>
              <a:ext uri="{FF2B5EF4-FFF2-40B4-BE49-F238E27FC236}">
                <a16:creationId xmlns:a16="http://schemas.microsoft.com/office/drawing/2014/main" id="{A0F1F7ED-DA39-478F-85DA-317DE08941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1DAE5903-52E8-4F25-8473-93EF483776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894835C1-32DE-4571-AD10-28D58CB8CFD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7" name="Freeform 6">
                <a:extLst>
                  <a:ext uri="{FF2B5EF4-FFF2-40B4-BE49-F238E27FC236}">
                    <a16:creationId xmlns:a16="http://schemas.microsoft.com/office/drawing/2014/main" id="{097A5B92-0B48-4251-9764-D34DF88920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7">
                <a:extLst>
                  <a:ext uri="{FF2B5EF4-FFF2-40B4-BE49-F238E27FC236}">
                    <a16:creationId xmlns:a16="http://schemas.microsoft.com/office/drawing/2014/main" id="{E222BF19-57E7-43F3-A2B9-2398BEF966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8">
                <a:extLst>
                  <a:ext uri="{FF2B5EF4-FFF2-40B4-BE49-F238E27FC236}">
                    <a16:creationId xmlns:a16="http://schemas.microsoft.com/office/drawing/2014/main" id="{60C8836E-B7D9-48A9-8FD9-4CC52AF44D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9">
                <a:extLst>
                  <a:ext uri="{FF2B5EF4-FFF2-40B4-BE49-F238E27FC236}">
                    <a16:creationId xmlns:a16="http://schemas.microsoft.com/office/drawing/2014/main" id="{8504740E-456D-4FB9-9520-4317CCFA71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10">
                <a:extLst>
                  <a:ext uri="{FF2B5EF4-FFF2-40B4-BE49-F238E27FC236}">
                    <a16:creationId xmlns:a16="http://schemas.microsoft.com/office/drawing/2014/main" id="{1563A7B4-B1D5-4F93-AFF9-2EB78655F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11">
                <a:extLst>
                  <a:ext uri="{FF2B5EF4-FFF2-40B4-BE49-F238E27FC236}">
                    <a16:creationId xmlns:a16="http://schemas.microsoft.com/office/drawing/2014/main" id="{D139ED24-FA37-4470-8B42-D0D00EDE1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12">
                <a:extLst>
                  <a:ext uri="{FF2B5EF4-FFF2-40B4-BE49-F238E27FC236}">
                    <a16:creationId xmlns:a16="http://schemas.microsoft.com/office/drawing/2014/main" id="{48825AA7-BB26-45C2-93A2-1AD8D9A232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13">
                <a:extLst>
                  <a:ext uri="{FF2B5EF4-FFF2-40B4-BE49-F238E27FC236}">
                    <a16:creationId xmlns:a16="http://schemas.microsoft.com/office/drawing/2014/main" id="{A98D0B91-D4E4-402D-8234-E96987219E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14">
                <a:extLst>
                  <a:ext uri="{FF2B5EF4-FFF2-40B4-BE49-F238E27FC236}">
                    <a16:creationId xmlns:a16="http://schemas.microsoft.com/office/drawing/2014/main" id="{94F1DB97-3769-4DA5-9F45-47132C312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15">
                <a:extLst>
                  <a:ext uri="{FF2B5EF4-FFF2-40B4-BE49-F238E27FC236}">
                    <a16:creationId xmlns:a16="http://schemas.microsoft.com/office/drawing/2014/main" id="{A9BC86E2-B185-4D80-81B5-A8D387E67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Line 16">
                <a:extLst>
                  <a:ext uri="{FF2B5EF4-FFF2-40B4-BE49-F238E27FC236}">
                    <a16:creationId xmlns:a16="http://schemas.microsoft.com/office/drawing/2014/main" id="{FA773F49-8CD0-46DC-B986-F2DB57BD72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8C55A009-3401-4888-93C7-4ED51CBC6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18">
                <a:extLst>
                  <a:ext uri="{FF2B5EF4-FFF2-40B4-BE49-F238E27FC236}">
                    <a16:creationId xmlns:a16="http://schemas.microsoft.com/office/drawing/2014/main" id="{10B44829-5BB5-48C5-8492-699971FE7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0" name="Freeform 19">
                <a:extLst>
                  <a:ext uri="{FF2B5EF4-FFF2-40B4-BE49-F238E27FC236}">
                    <a16:creationId xmlns:a16="http://schemas.microsoft.com/office/drawing/2014/main" id="{30C1F9A0-4FA6-4F6F-B2D0-A1BBA41DF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 name="Freeform 20">
                <a:extLst>
                  <a:ext uri="{FF2B5EF4-FFF2-40B4-BE49-F238E27FC236}">
                    <a16:creationId xmlns:a16="http://schemas.microsoft.com/office/drawing/2014/main" id="{01BF274F-C7B8-44B4-A183-307D8619D2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2" name="Rectangle 21">
                <a:extLst>
                  <a:ext uri="{FF2B5EF4-FFF2-40B4-BE49-F238E27FC236}">
                    <a16:creationId xmlns:a16="http://schemas.microsoft.com/office/drawing/2014/main" id="{037E8930-0F22-4558-9432-F18953E32A0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43" name="Freeform 22">
                <a:extLst>
                  <a:ext uri="{FF2B5EF4-FFF2-40B4-BE49-F238E27FC236}">
                    <a16:creationId xmlns:a16="http://schemas.microsoft.com/office/drawing/2014/main" id="{9AFC3429-FF29-47FF-A4A8-317A979DB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23">
                <a:extLst>
                  <a:ext uri="{FF2B5EF4-FFF2-40B4-BE49-F238E27FC236}">
                    <a16:creationId xmlns:a16="http://schemas.microsoft.com/office/drawing/2014/main" id="{91D48543-2C05-4768-80B1-ECA6F8850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24">
                <a:extLst>
                  <a:ext uri="{FF2B5EF4-FFF2-40B4-BE49-F238E27FC236}">
                    <a16:creationId xmlns:a16="http://schemas.microsoft.com/office/drawing/2014/main" id="{3AC527CC-154C-4370-A25B-74AC5B4A6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25">
                <a:extLst>
                  <a:ext uri="{FF2B5EF4-FFF2-40B4-BE49-F238E27FC236}">
                    <a16:creationId xmlns:a16="http://schemas.microsoft.com/office/drawing/2014/main" id="{798B18F5-51C9-4E50-95C5-A850EF5398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26">
                <a:extLst>
                  <a:ext uri="{FF2B5EF4-FFF2-40B4-BE49-F238E27FC236}">
                    <a16:creationId xmlns:a16="http://schemas.microsoft.com/office/drawing/2014/main" id="{15B4CF27-638C-4979-B0FD-6263E130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27">
                <a:extLst>
                  <a:ext uri="{FF2B5EF4-FFF2-40B4-BE49-F238E27FC236}">
                    <a16:creationId xmlns:a16="http://schemas.microsoft.com/office/drawing/2014/main" id="{236C6A22-48A2-4442-B82D-30DB498272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28">
                <a:extLst>
                  <a:ext uri="{FF2B5EF4-FFF2-40B4-BE49-F238E27FC236}">
                    <a16:creationId xmlns:a16="http://schemas.microsoft.com/office/drawing/2014/main" id="{1BB7BCE1-0D99-412E-ABA6-81412638E9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29">
                <a:extLst>
                  <a:ext uri="{FF2B5EF4-FFF2-40B4-BE49-F238E27FC236}">
                    <a16:creationId xmlns:a16="http://schemas.microsoft.com/office/drawing/2014/main" id="{C20E57E0-0912-44F2-93DA-75E4D13F3B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Freeform 30">
                <a:extLst>
                  <a:ext uri="{FF2B5EF4-FFF2-40B4-BE49-F238E27FC236}">
                    <a16:creationId xmlns:a16="http://schemas.microsoft.com/office/drawing/2014/main" id="{DF059390-54ED-44F4-983F-92FF36AD9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2" name="Freeform 31">
                <a:extLst>
                  <a:ext uri="{FF2B5EF4-FFF2-40B4-BE49-F238E27FC236}">
                    <a16:creationId xmlns:a16="http://schemas.microsoft.com/office/drawing/2014/main" id="{42D5E9ED-595D-443D-8CDC-D8FCD4021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15" name="Group 14">
              <a:extLst>
                <a:ext uri="{FF2B5EF4-FFF2-40B4-BE49-F238E27FC236}">
                  <a16:creationId xmlns:a16="http://schemas.microsoft.com/office/drawing/2014/main" id="{DB14A457-C54A-4F1E-91FB-0FEE49877D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791F3E2E-D393-464E-84B4-9B30D071AD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33">
                <a:extLst>
                  <a:ext uri="{FF2B5EF4-FFF2-40B4-BE49-F238E27FC236}">
                    <a16:creationId xmlns:a16="http://schemas.microsoft.com/office/drawing/2014/main" id="{EBEEAD6F-6425-4F85-A8A8-4FF19A909B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34">
                <a:extLst>
                  <a:ext uri="{FF2B5EF4-FFF2-40B4-BE49-F238E27FC236}">
                    <a16:creationId xmlns:a16="http://schemas.microsoft.com/office/drawing/2014/main" id="{8AACA44E-9D6C-4708-8D61-D767B6620B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35">
                <a:extLst>
                  <a:ext uri="{FF2B5EF4-FFF2-40B4-BE49-F238E27FC236}">
                    <a16:creationId xmlns:a16="http://schemas.microsoft.com/office/drawing/2014/main" id="{B6E3525F-9937-463E-872C-8EB7C62D1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36">
                <a:extLst>
                  <a:ext uri="{FF2B5EF4-FFF2-40B4-BE49-F238E27FC236}">
                    <a16:creationId xmlns:a16="http://schemas.microsoft.com/office/drawing/2014/main" id="{BE829B0B-C602-40F1-81D1-A55332343D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37">
                <a:extLst>
                  <a:ext uri="{FF2B5EF4-FFF2-40B4-BE49-F238E27FC236}">
                    <a16:creationId xmlns:a16="http://schemas.microsoft.com/office/drawing/2014/main" id="{92660531-24B5-4B97-A4A2-64686E235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38">
                <a:extLst>
                  <a:ext uri="{FF2B5EF4-FFF2-40B4-BE49-F238E27FC236}">
                    <a16:creationId xmlns:a16="http://schemas.microsoft.com/office/drawing/2014/main" id="{6242D0CE-6FFD-4D17-AC26-BD3E481195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39">
                <a:extLst>
                  <a:ext uri="{FF2B5EF4-FFF2-40B4-BE49-F238E27FC236}">
                    <a16:creationId xmlns:a16="http://schemas.microsoft.com/office/drawing/2014/main" id="{61631F37-AF37-4DB9-8D98-A08586C76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Freeform 40">
                <a:extLst>
                  <a:ext uri="{FF2B5EF4-FFF2-40B4-BE49-F238E27FC236}">
                    <a16:creationId xmlns:a16="http://schemas.microsoft.com/office/drawing/2014/main" id="{2A2597FF-2F22-40BB-A7B3-19C4DFCFFA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 name="Rectangle 41">
                <a:extLst>
                  <a:ext uri="{FF2B5EF4-FFF2-40B4-BE49-F238E27FC236}">
                    <a16:creationId xmlns:a16="http://schemas.microsoft.com/office/drawing/2014/main" id="{DCC8773C-0113-4046-B222-C8F4080AF38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pic>
        <p:nvPicPr>
          <p:cNvPr id="10" name="Picture 2">
            <a:extLst>
              <a:ext uri="{FF2B5EF4-FFF2-40B4-BE49-F238E27FC236}">
                <a16:creationId xmlns:a16="http://schemas.microsoft.com/office/drawing/2014/main" id="{1B17CCE2-CEEF-40CA-8C4D-0DC2DCA78A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6569957" y="618518"/>
            <a:ext cx="4747088" cy="1478570"/>
          </a:xfrm>
        </p:spPr>
        <p:txBody>
          <a:bodyPr>
            <a:normAutofit/>
          </a:bodyPr>
          <a:lstStyle/>
          <a:p>
            <a:r>
              <a:rPr lang="en-US">
                <a:solidFill>
                  <a:srgbClr val="FFFFFF"/>
                </a:solidFill>
              </a:rPr>
              <a:t>stanja procesa</a:t>
            </a:r>
          </a:p>
        </p:txBody>
      </p:sp>
      <p:sp useBgFill="1">
        <p:nvSpPr>
          <p:cNvPr id="12" name="Round Diagonal Corner Rectangle 9">
            <a:extLst>
              <a:ext uri="{FF2B5EF4-FFF2-40B4-BE49-F238E27FC236}">
                <a16:creationId xmlns:a16="http://schemas.microsoft.com/office/drawing/2014/main" id="{66D4F5BA-1D71-49B2-8A7F-6B4EB94D7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Diagram&#10;&#10;Description automatically generated">
            <a:extLst>
              <a:ext uri="{FF2B5EF4-FFF2-40B4-BE49-F238E27FC236}">
                <a16:creationId xmlns:a16="http://schemas.microsoft.com/office/drawing/2014/main" id="{8ABF8A3F-24B9-47C1-8327-27CA2746CC3E}"/>
              </a:ext>
            </a:extLst>
          </p:cNvPr>
          <p:cNvPicPr>
            <a:picLocks noChangeAspect="1"/>
          </p:cNvPicPr>
          <p:nvPr/>
        </p:nvPicPr>
        <p:blipFill>
          <a:blip r:embed="rId3"/>
          <a:stretch>
            <a:fillRect/>
          </a:stretch>
        </p:blipFill>
        <p:spPr>
          <a:xfrm>
            <a:off x="1118988" y="2493319"/>
            <a:ext cx="4635583" cy="1875424"/>
          </a:xfrm>
          <a:prstGeom prst="rect">
            <a:avLst/>
          </a:prstGeom>
        </p:spPr>
      </p:pic>
      <p:sp>
        <p:nvSpPr>
          <p:cNvPr id="53" name="Content Placeholder 7">
            <a:extLst>
              <a:ext uri="{FF2B5EF4-FFF2-40B4-BE49-F238E27FC236}">
                <a16:creationId xmlns:a16="http://schemas.microsoft.com/office/drawing/2014/main" id="{F5485201-965A-48F9-B424-D6AC09F077C7}"/>
              </a:ext>
            </a:extLst>
          </p:cNvPr>
          <p:cNvSpPr>
            <a:spLocks noGrp="1"/>
          </p:cNvSpPr>
          <p:nvPr>
            <p:ph idx="1"/>
          </p:nvPr>
        </p:nvSpPr>
        <p:spPr>
          <a:xfrm>
            <a:off x="6569957" y="2249487"/>
            <a:ext cx="4747087" cy="3541714"/>
          </a:xfrm>
        </p:spPr>
        <p:txBody>
          <a:bodyPr vert="horz" lIns="91440" tIns="45720" rIns="91440" bIns="45720" rtlCol="0" anchor="t">
            <a:normAutofit/>
          </a:bodyPr>
          <a:lstStyle/>
          <a:p>
            <a:r>
              <a:rPr lang="en-US" err="1">
                <a:solidFill>
                  <a:srgbClr val="FFFFFF"/>
                </a:solidFill>
              </a:rPr>
              <a:t>Proces</a:t>
            </a:r>
            <a:r>
              <a:rPr lang="en-US">
                <a:solidFill>
                  <a:srgbClr val="FFFFFF"/>
                </a:solidFill>
              </a:rPr>
              <a:t> </a:t>
            </a:r>
            <a:r>
              <a:rPr lang="en-US" err="1">
                <a:solidFill>
                  <a:srgbClr val="FFFFFF"/>
                </a:solidFill>
              </a:rPr>
              <a:t>koji</a:t>
            </a:r>
            <a:r>
              <a:rPr lang="en-US">
                <a:solidFill>
                  <a:srgbClr val="FFFFFF"/>
                </a:solidFill>
              </a:rPr>
              <a:t> se </a:t>
            </a:r>
            <a:r>
              <a:rPr lang="en-US" err="1">
                <a:solidFill>
                  <a:srgbClr val="FFFFFF"/>
                </a:solidFill>
              </a:rPr>
              <a:t>izvršava</a:t>
            </a:r>
            <a:r>
              <a:rPr lang="en-US">
                <a:solidFill>
                  <a:srgbClr val="FFFFFF"/>
                </a:solidFill>
              </a:rPr>
              <a:t> </a:t>
            </a:r>
            <a:r>
              <a:rPr lang="en-US" err="1">
                <a:solidFill>
                  <a:srgbClr val="FFFFFF"/>
                </a:solidFill>
              </a:rPr>
              <a:t>može</a:t>
            </a:r>
            <a:r>
              <a:rPr lang="en-US">
                <a:solidFill>
                  <a:srgbClr val="FFFFFF"/>
                </a:solidFill>
              </a:rPr>
              <a:t> </a:t>
            </a:r>
            <a:r>
              <a:rPr lang="en-US" err="1">
                <a:solidFill>
                  <a:srgbClr val="FFFFFF"/>
                </a:solidFill>
              </a:rPr>
              <a:t>biti</a:t>
            </a:r>
            <a:r>
              <a:rPr lang="en-US">
                <a:solidFill>
                  <a:srgbClr val="FFFFFF"/>
                </a:solidFill>
              </a:rPr>
              <a:t> </a:t>
            </a:r>
            <a:r>
              <a:rPr lang="en-US" err="1">
                <a:solidFill>
                  <a:srgbClr val="FFFFFF"/>
                </a:solidFill>
              </a:rPr>
              <a:t>terminiran</a:t>
            </a:r>
            <a:r>
              <a:rPr lang="en-US">
                <a:solidFill>
                  <a:srgbClr val="FFFFFF"/>
                </a:solidFill>
              </a:rPr>
              <a:t>, </a:t>
            </a:r>
            <a:r>
              <a:rPr lang="en-US" err="1">
                <a:solidFill>
                  <a:srgbClr val="FFFFFF"/>
                </a:solidFill>
              </a:rPr>
              <a:t>preći</a:t>
            </a:r>
            <a:r>
              <a:rPr lang="en-US">
                <a:solidFill>
                  <a:srgbClr val="FFFFFF"/>
                </a:solidFill>
              </a:rPr>
              <a:t> u </a:t>
            </a:r>
            <a:r>
              <a:rPr lang="en-US" err="1">
                <a:solidFill>
                  <a:srgbClr val="FFFFFF"/>
                </a:solidFill>
              </a:rPr>
              <a:t>stanje</a:t>
            </a:r>
            <a:r>
              <a:rPr lang="en-US">
                <a:solidFill>
                  <a:srgbClr val="FFFFFF"/>
                </a:solidFill>
              </a:rPr>
              <a:t> </a:t>
            </a:r>
            <a:r>
              <a:rPr lang="en-US" err="1">
                <a:solidFill>
                  <a:srgbClr val="FFFFFF"/>
                </a:solidFill>
              </a:rPr>
              <a:t>čekanja</a:t>
            </a:r>
            <a:r>
              <a:rPr lang="en-US">
                <a:solidFill>
                  <a:srgbClr val="FFFFFF"/>
                </a:solidFill>
              </a:rPr>
              <a:t> </a:t>
            </a:r>
            <a:r>
              <a:rPr lang="en-US" err="1">
                <a:solidFill>
                  <a:srgbClr val="FFFFFF"/>
                </a:solidFill>
              </a:rPr>
              <a:t>na</a:t>
            </a:r>
            <a:r>
              <a:rPr lang="en-US">
                <a:solidFill>
                  <a:srgbClr val="FFFFFF"/>
                </a:solidFill>
              </a:rPr>
              <a:t> </a:t>
            </a:r>
            <a:r>
              <a:rPr lang="en-US" err="1">
                <a:solidFill>
                  <a:srgbClr val="FFFFFF"/>
                </a:solidFill>
              </a:rPr>
              <a:t>neki</a:t>
            </a:r>
            <a:r>
              <a:rPr lang="en-US">
                <a:solidFill>
                  <a:srgbClr val="FFFFFF"/>
                </a:solidFill>
              </a:rPr>
              <a:t> </a:t>
            </a:r>
            <a:r>
              <a:rPr lang="en-US" err="1">
                <a:solidFill>
                  <a:srgbClr val="FFFFFF"/>
                </a:solidFill>
              </a:rPr>
              <a:t>događaj</a:t>
            </a:r>
            <a:r>
              <a:rPr lang="en-US">
                <a:solidFill>
                  <a:srgbClr val="FFFFFF"/>
                </a:solidFill>
              </a:rPr>
              <a:t> </a:t>
            </a:r>
            <a:r>
              <a:rPr lang="en-US" err="1">
                <a:solidFill>
                  <a:srgbClr val="FFFFFF"/>
                </a:solidFill>
              </a:rPr>
              <a:t>ili</a:t>
            </a:r>
            <a:r>
              <a:rPr lang="en-US">
                <a:solidFill>
                  <a:srgbClr val="FFFFFF"/>
                </a:solidFill>
              </a:rPr>
              <a:t> </a:t>
            </a:r>
            <a:r>
              <a:rPr lang="en-US" err="1">
                <a:solidFill>
                  <a:srgbClr val="FFFFFF"/>
                </a:solidFill>
              </a:rPr>
              <a:t>postati</a:t>
            </a:r>
            <a:r>
              <a:rPr lang="en-US">
                <a:solidFill>
                  <a:srgbClr val="FFFFFF"/>
                </a:solidFill>
              </a:rPr>
              <a:t> </a:t>
            </a:r>
            <a:r>
              <a:rPr lang="en-US" err="1">
                <a:solidFill>
                  <a:srgbClr val="FFFFFF"/>
                </a:solidFill>
              </a:rPr>
              <a:t>spreman</a:t>
            </a:r>
          </a:p>
          <a:p>
            <a:r>
              <a:rPr lang="en-US" err="1">
                <a:solidFill>
                  <a:srgbClr val="FFFFFF"/>
                </a:solidFill>
              </a:rPr>
              <a:t>Nakon</a:t>
            </a:r>
            <a:r>
              <a:rPr lang="en-US">
                <a:solidFill>
                  <a:srgbClr val="FFFFFF"/>
                </a:solidFill>
              </a:rPr>
              <a:t> </a:t>
            </a:r>
            <a:r>
              <a:rPr lang="en-US" err="1">
                <a:solidFill>
                  <a:srgbClr val="FFFFFF"/>
                </a:solidFill>
              </a:rPr>
              <a:t>čekanja</a:t>
            </a:r>
            <a:r>
              <a:rPr lang="en-US">
                <a:solidFill>
                  <a:srgbClr val="FFFFFF"/>
                </a:solidFill>
              </a:rPr>
              <a:t>, </a:t>
            </a:r>
            <a:r>
              <a:rPr lang="en-US" err="1">
                <a:solidFill>
                  <a:srgbClr val="FFFFFF"/>
                </a:solidFill>
              </a:rPr>
              <a:t>može</a:t>
            </a:r>
            <a:r>
              <a:rPr lang="en-US">
                <a:solidFill>
                  <a:srgbClr val="FFFFFF"/>
                </a:solidFill>
              </a:rPr>
              <a:t> </a:t>
            </a:r>
            <a:r>
              <a:rPr lang="en-US" err="1">
                <a:solidFill>
                  <a:srgbClr val="FFFFFF"/>
                </a:solidFill>
              </a:rPr>
              <a:t>jedino</a:t>
            </a:r>
            <a:r>
              <a:rPr lang="en-US">
                <a:solidFill>
                  <a:srgbClr val="FFFFFF"/>
                </a:solidFill>
              </a:rPr>
              <a:t> </a:t>
            </a:r>
            <a:r>
              <a:rPr lang="en-US" err="1">
                <a:solidFill>
                  <a:srgbClr val="FFFFFF"/>
                </a:solidFill>
              </a:rPr>
              <a:t>postati</a:t>
            </a:r>
            <a:r>
              <a:rPr lang="en-US">
                <a:solidFill>
                  <a:srgbClr val="FFFFFF"/>
                </a:solidFill>
              </a:rPr>
              <a:t> </a:t>
            </a:r>
            <a:r>
              <a:rPr lang="en-US" err="1">
                <a:solidFill>
                  <a:srgbClr val="FFFFFF"/>
                </a:solidFill>
              </a:rPr>
              <a:t>spreman</a:t>
            </a:r>
            <a:r>
              <a:rPr lang="en-US">
                <a:solidFill>
                  <a:srgbClr val="FFFFFF"/>
                </a:solidFill>
              </a:rPr>
              <a:t>, a </a:t>
            </a:r>
            <a:r>
              <a:rPr lang="en-US" err="1">
                <a:solidFill>
                  <a:srgbClr val="FFFFFF"/>
                </a:solidFill>
              </a:rPr>
              <a:t>spreman</a:t>
            </a:r>
            <a:r>
              <a:rPr lang="en-US">
                <a:solidFill>
                  <a:srgbClr val="FFFFFF"/>
                </a:solidFill>
              </a:rPr>
              <a:t> se </a:t>
            </a:r>
            <a:r>
              <a:rPr lang="en-US" err="1">
                <a:solidFill>
                  <a:srgbClr val="FFFFFF"/>
                </a:solidFill>
              </a:rPr>
              <a:t>izvršava</a:t>
            </a:r>
            <a:r>
              <a:rPr lang="en-US">
                <a:solidFill>
                  <a:srgbClr val="FFFFFF"/>
                </a:solidFill>
              </a:rPr>
              <a:t> </a:t>
            </a:r>
            <a:r>
              <a:rPr lang="en-US" err="1">
                <a:solidFill>
                  <a:srgbClr val="FFFFFF"/>
                </a:solidFill>
              </a:rPr>
              <a:t>kada</a:t>
            </a:r>
            <a:r>
              <a:rPr lang="en-US">
                <a:solidFill>
                  <a:srgbClr val="FFFFFF"/>
                </a:solidFill>
              </a:rPr>
              <a:t> </a:t>
            </a:r>
            <a:r>
              <a:rPr lang="en-US" err="1">
                <a:solidFill>
                  <a:srgbClr val="FFFFFF"/>
                </a:solidFill>
              </a:rPr>
              <a:t>ga</a:t>
            </a:r>
            <a:r>
              <a:rPr lang="en-US">
                <a:solidFill>
                  <a:srgbClr val="FFFFFF"/>
                </a:solidFill>
              </a:rPr>
              <a:t> OS </a:t>
            </a:r>
            <a:r>
              <a:rPr lang="en-US" err="1">
                <a:solidFill>
                  <a:srgbClr val="FFFFFF"/>
                </a:solidFill>
              </a:rPr>
              <a:t>odabere</a:t>
            </a:r>
            <a:r>
              <a:rPr lang="en-US">
                <a:solidFill>
                  <a:srgbClr val="FFFFFF"/>
                </a:solidFill>
              </a:rPr>
              <a:t> za </a:t>
            </a:r>
            <a:r>
              <a:rPr lang="en-US" err="1">
                <a:solidFill>
                  <a:srgbClr val="FFFFFF"/>
                </a:solidFill>
              </a:rPr>
              <a:t>izvršavanje</a:t>
            </a:r>
          </a:p>
        </p:txBody>
      </p:sp>
    </p:spTree>
    <p:extLst>
      <p:ext uri="{BB962C8B-B14F-4D97-AF65-F5344CB8AC3E}">
        <p14:creationId xmlns:p14="http://schemas.microsoft.com/office/powerpoint/2010/main" val="3249234185"/>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Kontrolni</a:t>
            </a:r>
            <a:r>
              <a:rPr lang="en-US"/>
              <a:t> </a:t>
            </a:r>
            <a:r>
              <a:rPr lang="en-US" err="1"/>
              <a:t>blok</a:t>
            </a:r>
            <a:r>
              <a:rPr lang="en-US"/>
              <a:t> </a:t>
            </a:r>
            <a:r>
              <a:rPr lang="en-US" err="1"/>
              <a:t>procesa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20000"/>
          </a:bodyPr>
          <a:lstStyle/>
          <a:p>
            <a:r>
              <a:rPr lang="sr-Latn-RS"/>
              <a:t>Proces je u OS-u predstavljen </a:t>
            </a:r>
            <a:r>
              <a:rPr lang="sr-Latn-RS" b="1" i="1"/>
              <a:t>kontrolnim blokom procesa</a:t>
            </a:r>
            <a:r>
              <a:rPr lang="sr-Latn-RS"/>
              <a:t> (PCB)</a:t>
            </a:r>
            <a:endParaRPr lang="en-US"/>
          </a:p>
          <a:p>
            <a:r>
              <a:rPr lang="sr-Latn-RS"/>
              <a:t>PCB sadrži mnoge informacije uključujući:</a:t>
            </a:r>
          </a:p>
          <a:p>
            <a:pPr lvl="1"/>
            <a:r>
              <a:rPr lang="sr-Latn-RS"/>
              <a:t>Stanje procesa</a:t>
            </a:r>
          </a:p>
          <a:p>
            <a:pPr lvl="1"/>
            <a:r>
              <a:rPr lang="sr-Latn-RS"/>
              <a:t>Programski brojač</a:t>
            </a:r>
          </a:p>
          <a:p>
            <a:pPr lvl="1"/>
            <a:r>
              <a:rPr lang="sr-Latn-RS"/>
              <a:t>Registre CPU-a</a:t>
            </a:r>
          </a:p>
          <a:p>
            <a:pPr lvl="1"/>
            <a:r>
              <a:rPr lang="sr-Latn-RS"/>
              <a:t>Informacije o raspoređivanju (prioriteti, pokazatelji na redove čekanja, …)</a:t>
            </a:r>
          </a:p>
          <a:p>
            <a:pPr lvl="1"/>
            <a:r>
              <a:rPr lang="sr-Latn-RS"/>
              <a:t>Informacije u vezi sa upravljanjem memorijom (tabela stranica kod VM)</a:t>
            </a:r>
          </a:p>
          <a:p>
            <a:pPr lvl="1"/>
            <a:r>
              <a:rPr lang="sr-Latn-RS"/>
              <a:t>Podaci o praćenju rada (</a:t>
            </a:r>
            <a:r>
              <a:rPr lang="sr-Latn-RS" err="1"/>
              <a:t>pid</a:t>
            </a:r>
            <a:r>
              <a:rPr lang="sr-Latn-RS"/>
              <a:t>, rokove, korišćeno CPU i realno vreme)</a:t>
            </a:r>
          </a:p>
          <a:p>
            <a:pPr lvl="1"/>
            <a:r>
              <a:rPr lang="sr-Latn-RS"/>
              <a:t>Informacije o U/I statusu (lista U/I uređaja dodeljenih procesu, spisak otvorenih datoteka,…)</a:t>
            </a:r>
          </a:p>
          <a:p>
            <a:endParaRPr lang="sr-Latn-RS"/>
          </a:p>
          <a:p>
            <a:endParaRPr lang="sr-Latn-RS"/>
          </a:p>
          <a:p>
            <a:endParaRPr lang="sr-Latn-RS" i="1"/>
          </a:p>
        </p:txBody>
      </p:sp>
    </p:spTree>
    <p:extLst>
      <p:ext uri="{BB962C8B-B14F-4D97-AF65-F5344CB8AC3E}">
        <p14:creationId xmlns:p14="http://schemas.microsoft.com/office/powerpoint/2010/main" val="2610250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Raspoređivanje procesa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sr-Latn-RS"/>
              <a:t>Kako procesi dospevaju u sistem, postavljaju se u redove procesa</a:t>
            </a:r>
            <a:endParaRPr lang="en-US"/>
          </a:p>
          <a:p>
            <a:r>
              <a:rPr lang="sr-Latn-RS"/>
              <a:t>Red spremnih procesa sačinjavaju procesi koji su u glavnoj memoriji, spremni su i čekaju da se odaberu za izvršavanje - obično povezana lista (zaglavlje sadrži pokazivače na prvi i poslednji,a svaki PCB sadrži pokazivač na sledeći)</a:t>
            </a:r>
          </a:p>
          <a:p>
            <a:r>
              <a:rPr lang="sr-Latn-RS"/>
              <a:t>Osim njega postoje i drugi redovi čekanja</a:t>
            </a:r>
          </a:p>
          <a:p>
            <a:r>
              <a:rPr lang="sr-Latn-RS"/>
              <a:t>Red uređaja (</a:t>
            </a:r>
            <a:r>
              <a:rPr lang="sr-Latn-RS" i="1"/>
              <a:t>device queue</a:t>
            </a:r>
            <a:r>
              <a:rPr lang="sr-Latn-RS"/>
              <a:t>) predstavljaju svi procesi koji čekaju na neki U/I uređaj - svaki uređaj ima svoj red uređaja</a:t>
            </a:r>
          </a:p>
          <a:p>
            <a:endParaRPr lang="sr-Latn-RS"/>
          </a:p>
          <a:p>
            <a:endParaRPr lang="sr-Latn-RS"/>
          </a:p>
          <a:p>
            <a:endParaRPr lang="sr-Latn-RS" i="1"/>
          </a:p>
        </p:txBody>
      </p:sp>
    </p:spTree>
    <p:extLst>
      <p:ext uri="{BB962C8B-B14F-4D97-AF65-F5344CB8AC3E}">
        <p14:creationId xmlns:p14="http://schemas.microsoft.com/office/powerpoint/2010/main" val="3621171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2" name="Group 11">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4"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5"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6"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8"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1"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3" name="Group 12">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4"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2"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a:solidFill>
                  <a:srgbClr val="FFFFFF"/>
                </a:solidFill>
              </a:rPr>
              <a:t>Redovi uređaja</a:t>
            </a:r>
          </a:p>
        </p:txBody>
      </p:sp>
      <p:sp useBgFill="1">
        <p:nvSpPr>
          <p:cNvPr id="54"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Diagram&#10;&#10;Description automatically generated">
            <a:extLst>
              <a:ext uri="{FF2B5EF4-FFF2-40B4-BE49-F238E27FC236}">
                <a16:creationId xmlns:a16="http://schemas.microsoft.com/office/drawing/2014/main" id="{E924F601-F200-4C55-821C-FC8F54F937DE}"/>
              </a:ext>
            </a:extLst>
          </p:cNvPr>
          <p:cNvPicPr>
            <a:picLocks noChangeAspect="1"/>
          </p:cNvPicPr>
          <p:nvPr/>
        </p:nvPicPr>
        <p:blipFill>
          <a:blip r:embed="rId3"/>
          <a:stretch>
            <a:fillRect/>
          </a:stretch>
        </p:blipFill>
        <p:spPr>
          <a:xfrm>
            <a:off x="1574442" y="1139846"/>
            <a:ext cx="5201474" cy="4572846"/>
          </a:xfrm>
          <a:prstGeom prst="rect">
            <a:avLst/>
          </a:prstGeom>
        </p:spPr>
      </p:pic>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a:xfrm>
            <a:off x="8036041" y="2249487"/>
            <a:ext cx="3281004" cy="3541714"/>
          </a:xfrm>
        </p:spPr>
        <p:txBody>
          <a:bodyPr vert="horz" lIns="91440" tIns="45720" rIns="91440" bIns="45720" rtlCol="0">
            <a:normAutofit/>
          </a:bodyPr>
          <a:lstStyle/>
          <a:p>
            <a:endParaRPr lang="sr-Latn-RS" sz="1800">
              <a:solidFill>
                <a:srgbClr val="FFFFFF"/>
              </a:solidFill>
            </a:endParaRPr>
          </a:p>
          <a:p>
            <a:endParaRPr lang="sr-Latn-RS" sz="1800" i="1">
              <a:solidFill>
                <a:srgbClr val="FFFFFF"/>
              </a:solidFill>
            </a:endParaRPr>
          </a:p>
        </p:txBody>
      </p:sp>
    </p:spTree>
    <p:extLst>
      <p:ext uri="{BB962C8B-B14F-4D97-AF65-F5344CB8AC3E}">
        <p14:creationId xmlns:p14="http://schemas.microsoft.com/office/powerpoint/2010/main" val="963163878"/>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Dijagram čekanja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Uobičajen prikaz raspoređivanja procesa, gde svaki pravougaonik predstavlja red</a:t>
            </a:r>
            <a:endParaRPr lang="en-US"/>
          </a:p>
          <a:p>
            <a:r>
              <a:rPr lang="sr-Latn-RS"/>
              <a:t>Postoje dva reda čekanja: red spremnih procesa i skup redova uređaja</a:t>
            </a:r>
          </a:p>
          <a:p>
            <a:r>
              <a:rPr lang="sr-Latn-RS"/>
              <a:t>Krugovi predstavljaju resurse koji opslužuju redove a strelice označavaju tok procesa u sistemu</a:t>
            </a:r>
          </a:p>
          <a:p>
            <a:r>
              <a:rPr lang="sr-Latn-RS"/>
              <a:t>Novi proces se u početku postavlja u red spremnih procesa</a:t>
            </a:r>
          </a:p>
          <a:p>
            <a:endParaRPr lang="sr-Latn-RS"/>
          </a:p>
          <a:p>
            <a:endParaRPr lang="sr-Latn-RS" i="1"/>
          </a:p>
        </p:txBody>
      </p:sp>
    </p:spTree>
    <p:extLst>
      <p:ext uri="{BB962C8B-B14F-4D97-AF65-F5344CB8AC3E}">
        <p14:creationId xmlns:p14="http://schemas.microsoft.com/office/powerpoint/2010/main" val="3855979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Dijagram čekanja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85000" lnSpcReduction="20000"/>
          </a:bodyPr>
          <a:lstStyle/>
          <a:p>
            <a:r>
              <a:rPr lang="sr-Latn-RS"/>
              <a:t>Kada krene da se izvršava postoji nekoliko scenarija:</a:t>
            </a:r>
            <a:endParaRPr lang="en-US"/>
          </a:p>
          <a:p>
            <a:pPr lvl="1"/>
            <a:r>
              <a:rPr lang="sr-Latn-RS"/>
              <a:t>Proces kreira U/I zahtev i premešta se u red uređaja (za datu periferiju)</a:t>
            </a:r>
          </a:p>
          <a:p>
            <a:pPr lvl="1"/>
            <a:r>
              <a:rPr lang="sr-Latn-RS"/>
              <a:t>Proces stvara novi proces dete i čeka da dete završi sa izvršavanjem</a:t>
            </a:r>
          </a:p>
          <a:p>
            <a:pPr lvl="1"/>
            <a:r>
              <a:rPr lang="sr-Latn-RS">
                <a:ea typeface="+mn-lt"/>
                <a:cs typeface="+mn-lt"/>
              </a:rPr>
              <a:t>Proces se može prisilno ukloniti iz CPU-a, kao posledica isteka vremena izvršavanja merenog od strane tajmera</a:t>
            </a:r>
            <a:endParaRPr lang="sr-Latn-RS"/>
          </a:p>
          <a:p>
            <a:pPr lvl="1"/>
            <a:r>
              <a:rPr lang="sr-Latn-RS">
                <a:ea typeface="+mn-lt"/>
                <a:cs typeface="+mn-lt"/>
              </a:rPr>
              <a:t>Proces može čekati na prekid, a nakon što se prekid desi, proces će biti vraćen u red spremnih procesa. </a:t>
            </a:r>
            <a:endParaRPr lang="sr-Latn-RS"/>
          </a:p>
          <a:p>
            <a:r>
              <a:rPr lang="sr-Latn-RS"/>
              <a:t>U prva dva slučaja proces prelazi iz stanja čekanja u stanje spreman i vraća se u red spremnih procesa</a:t>
            </a:r>
          </a:p>
          <a:p>
            <a:r>
              <a:rPr lang="sr-Latn-RS"/>
              <a:t>Ciklus se nastavlja sve dok proces ne bude terminiran (uklonjen iz svih redova, oslobađa svoj PCB i prethodno alocirane resurse)</a:t>
            </a:r>
          </a:p>
          <a:p>
            <a:endParaRPr lang="sr-Latn-RS"/>
          </a:p>
          <a:p>
            <a:endParaRPr lang="sr-Latn-RS" i="1"/>
          </a:p>
        </p:txBody>
      </p:sp>
    </p:spTree>
    <p:extLst>
      <p:ext uri="{BB962C8B-B14F-4D97-AF65-F5344CB8AC3E}">
        <p14:creationId xmlns:p14="http://schemas.microsoft.com/office/powerpoint/2010/main" val="2049472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775AF3B-5284-4B97-9BB7-55C6FB369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0F1F7ED-DA39-478F-85DA-317DE08941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2" name="Group 11">
              <a:extLst>
                <a:ext uri="{FF2B5EF4-FFF2-40B4-BE49-F238E27FC236}">
                  <a16:creationId xmlns:a16="http://schemas.microsoft.com/office/drawing/2014/main" id="{1DAE5903-52E8-4F25-8473-93EF483776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4" name="Rectangle 5">
                <a:extLst>
                  <a:ext uri="{FF2B5EF4-FFF2-40B4-BE49-F238E27FC236}">
                    <a16:creationId xmlns:a16="http://schemas.microsoft.com/office/drawing/2014/main" id="{894835C1-32DE-4571-AD10-28D58CB8CFD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5" name="Freeform 6">
                <a:extLst>
                  <a:ext uri="{FF2B5EF4-FFF2-40B4-BE49-F238E27FC236}">
                    <a16:creationId xmlns:a16="http://schemas.microsoft.com/office/drawing/2014/main" id="{097A5B92-0B48-4251-9764-D34DF88920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7">
                <a:extLst>
                  <a:ext uri="{FF2B5EF4-FFF2-40B4-BE49-F238E27FC236}">
                    <a16:creationId xmlns:a16="http://schemas.microsoft.com/office/drawing/2014/main" id="{E222BF19-57E7-43F3-A2B9-2398BEF966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Freeform 8">
                <a:extLst>
                  <a:ext uri="{FF2B5EF4-FFF2-40B4-BE49-F238E27FC236}">
                    <a16:creationId xmlns:a16="http://schemas.microsoft.com/office/drawing/2014/main" id="{60C8836E-B7D9-48A9-8FD9-4CC52AF44D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9">
                <a:extLst>
                  <a:ext uri="{FF2B5EF4-FFF2-40B4-BE49-F238E27FC236}">
                    <a16:creationId xmlns:a16="http://schemas.microsoft.com/office/drawing/2014/main" id="{8504740E-456D-4FB9-9520-4317CCFA71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10">
                <a:extLst>
                  <a:ext uri="{FF2B5EF4-FFF2-40B4-BE49-F238E27FC236}">
                    <a16:creationId xmlns:a16="http://schemas.microsoft.com/office/drawing/2014/main" id="{1563A7B4-B1D5-4F93-AFF9-2EB78655F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11">
                <a:extLst>
                  <a:ext uri="{FF2B5EF4-FFF2-40B4-BE49-F238E27FC236}">
                    <a16:creationId xmlns:a16="http://schemas.microsoft.com/office/drawing/2014/main" id="{D139ED24-FA37-4470-8B42-D0D00EDE1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2">
                <a:extLst>
                  <a:ext uri="{FF2B5EF4-FFF2-40B4-BE49-F238E27FC236}">
                    <a16:creationId xmlns:a16="http://schemas.microsoft.com/office/drawing/2014/main" id="{48825AA7-BB26-45C2-93A2-1AD8D9A232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3">
                <a:extLst>
                  <a:ext uri="{FF2B5EF4-FFF2-40B4-BE49-F238E27FC236}">
                    <a16:creationId xmlns:a16="http://schemas.microsoft.com/office/drawing/2014/main" id="{A98D0B91-D4E4-402D-8234-E96987219E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4">
                <a:extLst>
                  <a:ext uri="{FF2B5EF4-FFF2-40B4-BE49-F238E27FC236}">
                    <a16:creationId xmlns:a16="http://schemas.microsoft.com/office/drawing/2014/main" id="{94F1DB97-3769-4DA5-9F45-47132C312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5">
                <a:extLst>
                  <a:ext uri="{FF2B5EF4-FFF2-40B4-BE49-F238E27FC236}">
                    <a16:creationId xmlns:a16="http://schemas.microsoft.com/office/drawing/2014/main" id="{A9BC86E2-B185-4D80-81B5-A8D387E67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Line 16">
                <a:extLst>
                  <a:ext uri="{FF2B5EF4-FFF2-40B4-BE49-F238E27FC236}">
                    <a16:creationId xmlns:a16="http://schemas.microsoft.com/office/drawing/2014/main" id="{FA773F49-8CD0-46DC-B986-F2DB57BD72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6" name="Freeform 17">
                <a:extLst>
                  <a:ext uri="{FF2B5EF4-FFF2-40B4-BE49-F238E27FC236}">
                    <a16:creationId xmlns:a16="http://schemas.microsoft.com/office/drawing/2014/main" id="{8C55A009-3401-4888-93C7-4ED51CBC6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18">
                <a:extLst>
                  <a:ext uri="{FF2B5EF4-FFF2-40B4-BE49-F238E27FC236}">
                    <a16:creationId xmlns:a16="http://schemas.microsoft.com/office/drawing/2014/main" id="{10B44829-5BB5-48C5-8492-699971FE7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8" name="Freeform 19">
                <a:extLst>
                  <a:ext uri="{FF2B5EF4-FFF2-40B4-BE49-F238E27FC236}">
                    <a16:creationId xmlns:a16="http://schemas.microsoft.com/office/drawing/2014/main" id="{30C1F9A0-4FA6-4F6F-B2D0-A1BBA41DF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20">
                <a:extLst>
                  <a:ext uri="{FF2B5EF4-FFF2-40B4-BE49-F238E27FC236}">
                    <a16:creationId xmlns:a16="http://schemas.microsoft.com/office/drawing/2014/main" id="{01BF274F-C7B8-44B4-A183-307D8619D2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Rectangle 21">
                <a:extLst>
                  <a:ext uri="{FF2B5EF4-FFF2-40B4-BE49-F238E27FC236}">
                    <a16:creationId xmlns:a16="http://schemas.microsoft.com/office/drawing/2014/main" id="{037E8930-0F22-4558-9432-F18953E32A0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1" name="Freeform 22">
                <a:extLst>
                  <a:ext uri="{FF2B5EF4-FFF2-40B4-BE49-F238E27FC236}">
                    <a16:creationId xmlns:a16="http://schemas.microsoft.com/office/drawing/2014/main" id="{9AFC3429-FF29-47FF-A4A8-317A979DB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Freeform 23">
                <a:extLst>
                  <a:ext uri="{FF2B5EF4-FFF2-40B4-BE49-F238E27FC236}">
                    <a16:creationId xmlns:a16="http://schemas.microsoft.com/office/drawing/2014/main" id="{91D48543-2C05-4768-80B1-ECA6F8850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Freeform 24">
                <a:extLst>
                  <a:ext uri="{FF2B5EF4-FFF2-40B4-BE49-F238E27FC236}">
                    <a16:creationId xmlns:a16="http://schemas.microsoft.com/office/drawing/2014/main" id="{3AC527CC-154C-4370-A25B-74AC5B4A6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5">
                <a:extLst>
                  <a:ext uri="{FF2B5EF4-FFF2-40B4-BE49-F238E27FC236}">
                    <a16:creationId xmlns:a16="http://schemas.microsoft.com/office/drawing/2014/main" id="{798B18F5-51C9-4E50-95C5-A850EF5398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6">
                <a:extLst>
                  <a:ext uri="{FF2B5EF4-FFF2-40B4-BE49-F238E27FC236}">
                    <a16:creationId xmlns:a16="http://schemas.microsoft.com/office/drawing/2014/main" id="{15B4CF27-638C-4979-B0FD-6263E130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7">
                <a:extLst>
                  <a:ext uri="{FF2B5EF4-FFF2-40B4-BE49-F238E27FC236}">
                    <a16:creationId xmlns:a16="http://schemas.microsoft.com/office/drawing/2014/main" id="{236C6A22-48A2-4442-B82D-30DB498272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8">
                <a:extLst>
                  <a:ext uri="{FF2B5EF4-FFF2-40B4-BE49-F238E27FC236}">
                    <a16:creationId xmlns:a16="http://schemas.microsoft.com/office/drawing/2014/main" id="{1BB7BCE1-0D99-412E-ABA6-81412638E9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9">
                <a:extLst>
                  <a:ext uri="{FF2B5EF4-FFF2-40B4-BE49-F238E27FC236}">
                    <a16:creationId xmlns:a16="http://schemas.microsoft.com/office/drawing/2014/main" id="{C20E57E0-0912-44F2-93DA-75E4D13F3B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30">
                <a:extLst>
                  <a:ext uri="{FF2B5EF4-FFF2-40B4-BE49-F238E27FC236}">
                    <a16:creationId xmlns:a16="http://schemas.microsoft.com/office/drawing/2014/main" id="{DF059390-54ED-44F4-983F-92FF36AD9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31">
                <a:extLst>
                  <a:ext uri="{FF2B5EF4-FFF2-40B4-BE49-F238E27FC236}">
                    <a16:creationId xmlns:a16="http://schemas.microsoft.com/office/drawing/2014/main" id="{42D5E9ED-595D-443D-8CDC-D8FCD4021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3" name="Group 12">
              <a:extLst>
                <a:ext uri="{FF2B5EF4-FFF2-40B4-BE49-F238E27FC236}">
                  <a16:creationId xmlns:a16="http://schemas.microsoft.com/office/drawing/2014/main" id="{DB14A457-C54A-4F1E-91FB-0FEE49877D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4" name="Freeform 32">
                <a:extLst>
                  <a:ext uri="{FF2B5EF4-FFF2-40B4-BE49-F238E27FC236}">
                    <a16:creationId xmlns:a16="http://schemas.microsoft.com/office/drawing/2014/main" id="{791F3E2E-D393-464E-84B4-9B30D071AD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 name="Freeform 33">
                <a:extLst>
                  <a:ext uri="{FF2B5EF4-FFF2-40B4-BE49-F238E27FC236}">
                    <a16:creationId xmlns:a16="http://schemas.microsoft.com/office/drawing/2014/main" id="{EBEEAD6F-6425-4F85-A8A8-4FF19A909B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 name="Freeform 34">
                <a:extLst>
                  <a:ext uri="{FF2B5EF4-FFF2-40B4-BE49-F238E27FC236}">
                    <a16:creationId xmlns:a16="http://schemas.microsoft.com/office/drawing/2014/main" id="{8AACA44E-9D6C-4708-8D61-D767B6620B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5">
                <a:extLst>
                  <a:ext uri="{FF2B5EF4-FFF2-40B4-BE49-F238E27FC236}">
                    <a16:creationId xmlns:a16="http://schemas.microsoft.com/office/drawing/2014/main" id="{B6E3525F-9937-463E-872C-8EB7C62D1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6">
                <a:extLst>
                  <a:ext uri="{FF2B5EF4-FFF2-40B4-BE49-F238E27FC236}">
                    <a16:creationId xmlns:a16="http://schemas.microsoft.com/office/drawing/2014/main" id="{BE829B0B-C602-40F1-81D1-A55332343D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7">
                <a:extLst>
                  <a:ext uri="{FF2B5EF4-FFF2-40B4-BE49-F238E27FC236}">
                    <a16:creationId xmlns:a16="http://schemas.microsoft.com/office/drawing/2014/main" id="{92660531-24B5-4B97-A4A2-64686E235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8">
                <a:extLst>
                  <a:ext uri="{FF2B5EF4-FFF2-40B4-BE49-F238E27FC236}">
                    <a16:creationId xmlns:a16="http://schemas.microsoft.com/office/drawing/2014/main" id="{6242D0CE-6FFD-4D17-AC26-BD3E481195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9">
                <a:extLst>
                  <a:ext uri="{FF2B5EF4-FFF2-40B4-BE49-F238E27FC236}">
                    <a16:creationId xmlns:a16="http://schemas.microsoft.com/office/drawing/2014/main" id="{61631F37-AF37-4DB9-8D98-A08586C76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40">
                <a:extLst>
                  <a:ext uri="{FF2B5EF4-FFF2-40B4-BE49-F238E27FC236}">
                    <a16:creationId xmlns:a16="http://schemas.microsoft.com/office/drawing/2014/main" id="{2A2597FF-2F22-40BB-A7B3-19C4DFCFFA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Rectangle 41">
                <a:extLst>
                  <a:ext uri="{FF2B5EF4-FFF2-40B4-BE49-F238E27FC236}">
                    <a16:creationId xmlns:a16="http://schemas.microsoft.com/office/drawing/2014/main" id="{DCC8773C-0113-4046-B222-C8F4080AF38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2" name="Picture 2">
            <a:extLst>
              <a:ext uri="{FF2B5EF4-FFF2-40B4-BE49-F238E27FC236}">
                <a16:creationId xmlns:a16="http://schemas.microsoft.com/office/drawing/2014/main" id="{1B17CCE2-CEEF-40CA-8C4D-0DC2DCA78A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6569957" y="618518"/>
            <a:ext cx="4747088" cy="1478570"/>
          </a:xfrm>
        </p:spPr>
        <p:txBody>
          <a:bodyPr>
            <a:normAutofit/>
          </a:bodyPr>
          <a:lstStyle/>
          <a:p>
            <a:r>
              <a:rPr lang="en-US">
                <a:solidFill>
                  <a:srgbClr val="FFFFFF"/>
                </a:solidFill>
              </a:rPr>
              <a:t>Dijagram čekanja</a:t>
            </a:r>
          </a:p>
        </p:txBody>
      </p:sp>
      <p:sp useBgFill="1">
        <p:nvSpPr>
          <p:cNvPr id="54" name="Round Diagonal Corner Rectangle 9">
            <a:extLst>
              <a:ext uri="{FF2B5EF4-FFF2-40B4-BE49-F238E27FC236}">
                <a16:creationId xmlns:a16="http://schemas.microsoft.com/office/drawing/2014/main" id="{66D4F5BA-1D71-49B2-8A7F-6B4EB94D7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Diagram&#10;&#10;Description automatically generated">
            <a:extLst>
              <a:ext uri="{FF2B5EF4-FFF2-40B4-BE49-F238E27FC236}">
                <a16:creationId xmlns:a16="http://schemas.microsoft.com/office/drawing/2014/main" id="{B7C2DDEA-43A2-483E-8B3D-04B39B177F89}"/>
              </a:ext>
            </a:extLst>
          </p:cNvPr>
          <p:cNvPicPr>
            <a:picLocks noChangeAspect="1"/>
          </p:cNvPicPr>
          <p:nvPr/>
        </p:nvPicPr>
        <p:blipFill>
          <a:blip r:embed="rId3"/>
          <a:stretch>
            <a:fillRect/>
          </a:stretch>
        </p:blipFill>
        <p:spPr>
          <a:xfrm>
            <a:off x="1118988" y="2100072"/>
            <a:ext cx="4635583" cy="2661917"/>
          </a:xfrm>
          <a:prstGeom prst="rect">
            <a:avLst/>
          </a:prstGeom>
        </p:spPr>
      </p:pic>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a:xfrm>
            <a:off x="6569957" y="2249487"/>
            <a:ext cx="4747087" cy="3541714"/>
          </a:xfrm>
        </p:spPr>
        <p:txBody>
          <a:bodyPr vert="horz" lIns="91440" tIns="45720" rIns="91440" bIns="45720" rtlCol="0">
            <a:normAutofit/>
          </a:bodyPr>
          <a:lstStyle/>
          <a:p>
            <a:endParaRPr lang="sr-Latn-RS">
              <a:solidFill>
                <a:srgbClr val="FFFFFF"/>
              </a:solidFill>
            </a:endParaRPr>
          </a:p>
          <a:p>
            <a:endParaRPr lang="sr-Latn-RS" i="1">
              <a:solidFill>
                <a:srgbClr val="FFFFFF"/>
              </a:solidFill>
            </a:endParaRPr>
          </a:p>
        </p:txBody>
      </p:sp>
    </p:spTree>
    <p:extLst>
      <p:ext uri="{BB962C8B-B14F-4D97-AF65-F5344CB8AC3E}">
        <p14:creationId xmlns:p14="http://schemas.microsoft.com/office/powerpoint/2010/main" val="3572503432"/>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planeri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a:bodyPr>
          <a:lstStyle/>
          <a:p>
            <a:r>
              <a:rPr lang="sr-Latn-RS"/>
              <a:t>Tokom svog životnog veka proces migrira među različitim redovima raspoređivanja</a:t>
            </a:r>
          </a:p>
          <a:p>
            <a:r>
              <a:rPr lang="sr-Latn-RS"/>
              <a:t>Postupak odabira procesa iz reda procesa sprovodi odgovarajući </a:t>
            </a:r>
            <a:r>
              <a:rPr lang="sr-Latn-RS" i="1"/>
              <a:t>planer</a:t>
            </a:r>
          </a:p>
          <a:p>
            <a:r>
              <a:rPr lang="sr-Latn-RS"/>
              <a:t>Ako postoji više procesa nego što ih se može izvršavati, višak procesa se prebacuje u masovnu memoriju (hard disk) gde se čuvaju za kasnije izvršavanje</a:t>
            </a:r>
          </a:p>
          <a:p>
            <a:r>
              <a:rPr lang="sr-Latn-RS"/>
              <a:t>Dugoročni planer bira procese izv ovog skupa i učitava ih u memoriju</a:t>
            </a:r>
          </a:p>
          <a:p>
            <a:r>
              <a:rPr lang="sr-Latn-RS"/>
              <a:t>Kratkoročni (CPU) planer bira između spremnih procesa i dodeljuje CPU jednom od njih</a:t>
            </a:r>
          </a:p>
          <a:p>
            <a:endParaRPr lang="sr-Latn-RS" i="1"/>
          </a:p>
        </p:txBody>
      </p:sp>
      <p:sp>
        <p:nvSpPr>
          <p:cNvPr id="6" name="Rectangle: Rounded Corners 5">
            <a:extLst>
              <a:ext uri="{FF2B5EF4-FFF2-40B4-BE49-F238E27FC236}">
                <a16:creationId xmlns:a16="http://schemas.microsoft.com/office/drawing/2014/main" id="{430875CE-4AC2-0EAF-3263-D5A739B0F45F}"/>
              </a:ext>
            </a:extLst>
          </p:cNvPr>
          <p:cNvSpPr/>
          <p:nvPr/>
        </p:nvSpPr>
        <p:spPr bwMode="auto">
          <a:xfrm>
            <a:off x="11176220" y="6172675"/>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r>
              <a:rPr lang="en-US">
                <a:latin typeface="Arial"/>
                <a:cs typeface="Arial"/>
              </a:rPr>
              <a:t>2</a:t>
            </a:r>
            <a:endParaRPr lang="en-US" dirty="0">
              <a:latin typeface="Arial"/>
              <a:cs typeface="Arial"/>
            </a:endParaRPr>
          </a:p>
        </p:txBody>
      </p:sp>
    </p:spTree>
    <p:extLst>
      <p:ext uri="{BB962C8B-B14F-4D97-AF65-F5344CB8AC3E}">
        <p14:creationId xmlns:p14="http://schemas.microsoft.com/office/powerpoint/2010/main" val="4283366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Kratkoročni I dugoročni planer</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Ključna razlika dva planera je u učestanosti izvršavanja: </a:t>
            </a:r>
          </a:p>
          <a:p>
            <a:pPr lvl="1"/>
            <a:r>
              <a:rPr lang="sr-Latn-RS"/>
              <a:t>kratkoročni mora veoma često birati novi proces i mora biti izuzetno brz (~ms)</a:t>
            </a:r>
          </a:p>
          <a:p>
            <a:pPr lvl="1"/>
            <a:r>
              <a:rPr lang="sr-Latn-RS"/>
              <a:t>Dugoročni planer se izvršava mnogo ređe i on kontroliše stepen multi-programiranja (broj procesa u memoriji)</a:t>
            </a:r>
          </a:p>
          <a:p>
            <a:r>
              <a:rPr lang="sr-Latn-RS"/>
              <a:t>Za stabilan stepen multiprogramiranja, prosečna stopa stvaranja procesa mora biti jednaka prosečnoj stopi terminiranja</a:t>
            </a:r>
          </a:p>
          <a:p>
            <a:r>
              <a:rPr lang="sr-Latn-RS"/>
              <a:t>Tada će se dugoročni planer pozvati samo kada se proces terminira</a:t>
            </a:r>
          </a:p>
          <a:p>
            <a:pPr lvl="1"/>
            <a:endParaRPr lang="sr-Latn-RS"/>
          </a:p>
          <a:p>
            <a:pPr marL="0" indent="0">
              <a:buNone/>
            </a:pPr>
            <a:endParaRPr lang="sr-Latn-RS"/>
          </a:p>
        </p:txBody>
      </p:sp>
    </p:spTree>
    <p:extLst>
      <p:ext uri="{BB962C8B-B14F-4D97-AF65-F5344CB8AC3E}">
        <p14:creationId xmlns:p14="http://schemas.microsoft.com/office/powerpoint/2010/main" val="2729638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Tipovi procesa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ea typeface="+mn-lt"/>
                <a:cs typeface="+mn-lt"/>
              </a:rPr>
              <a:t>Uopšteno, većina procesa može se opisati kao U/I kontrolisan ili CPU kontrolisan proces (</a:t>
            </a:r>
            <a:r>
              <a:rPr lang="sr-Latn-RS" i="1">
                <a:ea typeface="+mn-lt"/>
                <a:cs typeface="+mn-lt"/>
              </a:rPr>
              <a:t>I/O bound</a:t>
            </a:r>
            <a:r>
              <a:rPr lang="sr-Latn-RS">
                <a:ea typeface="+mn-lt"/>
                <a:cs typeface="+mn-lt"/>
              </a:rPr>
              <a:t> i </a:t>
            </a:r>
            <a:r>
              <a:rPr lang="sr-Latn-RS" i="1">
                <a:ea typeface="+mn-lt"/>
                <a:cs typeface="+mn-lt"/>
              </a:rPr>
              <a:t>CPU bound</a:t>
            </a:r>
            <a:r>
              <a:rPr lang="sr-Latn-RS">
                <a:ea typeface="+mn-lt"/>
                <a:cs typeface="+mn-lt"/>
              </a:rPr>
              <a:t>)</a:t>
            </a:r>
            <a:endParaRPr lang="en-US">
              <a:ea typeface="+mn-lt"/>
              <a:cs typeface="+mn-lt"/>
            </a:endParaRPr>
          </a:p>
          <a:p>
            <a:r>
              <a:rPr lang="sr-Latn-RS">
                <a:ea typeface="+mn-lt"/>
                <a:cs typeface="+mn-lt"/>
              </a:rPr>
              <a:t> U/I kontrolisan proces je onaj koji troši više svog vremena radeći sa ulazno/izlaznim uređajima, nego što troši na računanje </a:t>
            </a:r>
            <a:endParaRPr lang="en-US">
              <a:ea typeface="+mn-lt"/>
              <a:cs typeface="+mn-lt"/>
            </a:endParaRPr>
          </a:p>
          <a:p>
            <a:r>
              <a:rPr lang="sr-Latn-RS">
                <a:ea typeface="+mn-lt"/>
                <a:cs typeface="+mn-lt"/>
              </a:rPr>
              <a:t>Proces koji je CPU kontrolisan, nasuprot tome, generiše U/I zahteve retko, koristeći više svog vremena radeći računanja </a:t>
            </a:r>
            <a:endParaRPr lang="en-US">
              <a:ea typeface="+mn-lt"/>
              <a:cs typeface="+mn-lt"/>
            </a:endParaRPr>
          </a:p>
          <a:p>
            <a:pPr marL="0" indent="0">
              <a:buNone/>
            </a:pPr>
            <a:endParaRPr lang="sr-Latn-RS"/>
          </a:p>
        </p:txBody>
      </p:sp>
    </p:spTree>
    <p:extLst>
      <p:ext uri="{BB962C8B-B14F-4D97-AF65-F5344CB8AC3E}">
        <p14:creationId xmlns:p14="http://schemas.microsoft.com/office/powerpoint/2010/main" val="3936639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Tipovi procesa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20000"/>
          </a:bodyPr>
          <a:lstStyle/>
          <a:p>
            <a:r>
              <a:rPr lang="sr-Latn-RS">
                <a:ea typeface="+mn-lt"/>
                <a:cs typeface="+mn-lt"/>
              </a:rPr>
              <a:t>Važno je da dugoročni planer izabere dobru mešavinu U/I konrolisanih i CPU kontrolisanih procesa </a:t>
            </a:r>
            <a:endParaRPr lang="en-US">
              <a:ea typeface="+mn-lt"/>
              <a:cs typeface="+mn-lt"/>
            </a:endParaRPr>
          </a:p>
          <a:p>
            <a:r>
              <a:rPr lang="sr-Latn-RS">
                <a:ea typeface="+mn-lt"/>
                <a:cs typeface="+mn-lt"/>
              </a:rPr>
              <a:t>Ako su svi procesi odabrani od strane dugoročnog planera U/I kontrolisani, red spremnih procesa će gotovo uvek biti prazan, a kratkoročni planer će imati malo posla </a:t>
            </a:r>
            <a:endParaRPr lang="en-US">
              <a:ea typeface="+mn-lt"/>
              <a:cs typeface="+mn-lt"/>
            </a:endParaRPr>
          </a:p>
          <a:p>
            <a:r>
              <a:rPr lang="sr-Latn-RS">
                <a:ea typeface="+mn-lt"/>
                <a:cs typeface="+mn-lt"/>
              </a:rPr>
              <a:t>Ako su svi procesi CPU kontrolisani, red čekanja za U/I gotovo uvek će biti prazan, uređaji će ostati neiskorišćeni, a sistem će ponovo biti neuravnotežen </a:t>
            </a:r>
            <a:endParaRPr lang="en-US">
              <a:ea typeface="+mn-lt"/>
              <a:cs typeface="+mn-lt"/>
            </a:endParaRPr>
          </a:p>
          <a:p>
            <a:r>
              <a:rPr lang="sr-Latn-RS">
                <a:ea typeface="+mn-lt"/>
                <a:cs typeface="+mn-lt"/>
              </a:rPr>
              <a:t>Sistem sa najboljim performansama imaće, dakle, kombinaciju procesa CPU kontrolisani i U/I kontrolisani </a:t>
            </a:r>
            <a:endParaRPr lang="en-US"/>
          </a:p>
          <a:p>
            <a:endParaRPr lang="sr-Latn-RS"/>
          </a:p>
          <a:p>
            <a:pPr marL="0" indent="0">
              <a:buNone/>
            </a:pPr>
            <a:endParaRPr lang="sr-Latn-RS"/>
          </a:p>
        </p:txBody>
      </p:sp>
    </p:spTree>
    <p:extLst>
      <p:ext uri="{BB962C8B-B14F-4D97-AF65-F5344CB8AC3E}">
        <p14:creationId xmlns:p14="http://schemas.microsoft.com/office/powerpoint/2010/main" val="2809984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Srednjeročno raspoređivanje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ea typeface="+mn-lt"/>
                <a:cs typeface="+mn-lt"/>
              </a:rPr>
              <a:t>Neki multitasking operativni sistemi uvode ovo dodatno raspoređivanje</a:t>
            </a:r>
            <a:endParaRPr lang="en-US"/>
          </a:p>
          <a:p>
            <a:r>
              <a:rPr lang="sr-Latn-RS"/>
              <a:t>Ideja je da ponekad može biti korisno uklanjanje procesa iz memorije kako bi se smanjio stepen multi-programiranja</a:t>
            </a:r>
          </a:p>
          <a:p>
            <a:r>
              <a:rPr lang="sr-Latn-RS"/>
              <a:t>Kasnije se proces može ponovo vratiti u memoriju, a njegovo izvršavanje nastaviti gde se prethodno stalo</a:t>
            </a:r>
          </a:p>
          <a:p>
            <a:r>
              <a:rPr lang="sr-Latn-RS"/>
              <a:t>Ova šema naziva se </a:t>
            </a:r>
            <a:r>
              <a:rPr lang="sr-Latn-RS" b="1" i="1"/>
              <a:t>zamena</a:t>
            </a:r>
            <a:r>
              <a:rPr lang="sr-Latn-RS"/>
              <a:t> (swapping)</a:t>
            </a:r>
          </a:p>
          <a:p>
            <a:endParaRPr lang="sr-Latn-RS"/>
          </a:p>
          <a:p>
            <a:pPr marL="0" indent="0">
              <a:buNone/>
            </a:pPr>
            <a:endParaRPr lang="sr-Latn-RS"/>
          </a:p>
        </p:txBody>
      </p:sp>
    </p:spTree>
    <p:extLst>
      <p:ext uri="{BB962C8B-B14F-4D97-AF65-F5344CB8AC3E}">
        <p14:creationId xmlns:p14="http://schemas.microsoft.com/office/powerpoint/2010/main" val="4254285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1141413" y="618518"/>
            <a:ext cx="9905998" cy="1478570"/>
          </a:xfrm>
        </p:spPr>
        <p:txBody>
          <a:bodyPr>
            <a:normAutofit/>
          </a:bodyPr>
          <a:lstStyle/>
          <a:p>
            <a:r>
              <a:rPr lang="en-US"/>
              <a:t>Zamena (SWAPPING)</a:t>
            </a:r>
          </a:p>
        </p:txBody>
      </p:sp>
      <p:pic>
        <p:nvPicPr>
          <p:cNvPr id="4" name="Picture 4" descr="Diagram&#10;&#10;Description automatically generated">
            <a:extLst>
              <a:ext uri="{FF2B5EF4-FFF2-40B4-BE49-F238E27FC236}">
                <a16:creationId xmlns:a16="http://schemas.microsoft.com/office/drawing/2014/main" id="{C2DDC7DB-66BA-4F19-A2E6-5BA7E17B4706}"/>
              </a:ext>
            </a:extLst>
          </p:cNvPr>
          <p:cNvPicPr>
            <a:picLocks noChangeAspect="1"/>
          </p:cNvPicPr>
          <p:nvPr/>
        </p:nvPicPr>
        <p:blipFill>
          <a:blip r:embed="rId3"/>
          <a:srcRect l="56" r="56"/>
          <a:stretch>
            <a:fillRect/>
          </a:stretch>
        </p:blipFill>
        <p:spPr>
          <a:xfrm>
            <a:off x="1141411" y="3191973"/>
            <a:ext cx="4689234" cy="1664678"/>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a:xfrm>
            <a:off x="6336727" y="2249487"/>
            <a:ext cx="4710683" cy="3541714"/>
          </a:xfrm>
        </p:spPr>
        <p:txBody>
          <a:bodyPr vert="horz" lIns="91440" tIns="45720" rIns="91440" bIns="45720" rtlCol="0" anchor="t">
            <a:normAutofit lnSpcReduction="10000"/>
          </a:bodyPr>
          <a:lstStyle/>
          <a:p>
            <a:pPr>
              <a:lnSpc>
                <a:spcPct val="110000"/>
              </a:lnSpc>
            </a:pPr>
            <a:r>
              <a:rPr lang="sr-Latn-RS" sz="2000">
                <a:ea typeface="+mn-lt"/>
                <a:cs typeface="+mn-lt"/>
              </a:rPr>
              <a:t>Proces se zamenjuje iz memorije i kasnije vraća u memoriju od strane srednjeročnog planera</a:t>
            </a:r>
            <a:endParaRPr lang="en-US" sz="2000">
              <a:ea typeface="+mn-lt"/>
              <a:cs typeface="+mn-lt"/>
            </a:endParaRPr>
          </a:p>
          <a:p>
            <a:pPr>
              <a:lnSpc>
                <a:spcPct val="110000"/>
              </a:lnSpc>
            </a:pPr>
            <a:r>
              <a:rPr lang="sr-Latn-RS" sz="2000"/>
              <a:t>Zamena može biti potrebna kako bi se poboljšala kombinacija procesa (U/I i CPU kontrolisani)</a:t>
            </a:r>
          </a:p>
          <a:p>
            <a:pPr>
              <a:lnSpc>
                <a:spcPct val="110000"/>
              </a:lnSpc>
            </a:pPr>
            <a:r>
              <a:rPr lang="sr-Latn-RS" sz="2000"/>
              <a:t>Takođe, zamena se može vršiti i jer je došlo do promene u zahtevima za memorijskim resursima, te se popunila dostupna memorija</a:t>
            </a:r>
          </a:p>
          <a:p>
            <a:pPr>
              <a:lnSpc>
                <a:spcPct val="110000"/>
              </a:lnSpc>
            </a:pPr>
            <a:endParaRPr lang="sr-Latn-RS" sz="2000"/>
          </a:p>
          <a:p>
            <a:pPr marL="0" indent="0">
              <a:lnSpc>
                <a:spcPct val="110000"/>
              </a:lnSpc>
              <a:buNone/>
            </a:pPr>
            <a:endParaRPr lang="sr-Latn-RS" sz="2000"/>
          </a:p>
        </p:txBody>
      </p:sp>
    </p:spTree>
    <p:extLst>
      <p:ext uri="{BB962C8B-B14F-4D97-AF65-F5344CB8AC3E}">
        <p14:creationId xmlns:p14="http://schemas.microsoft.com/office/powerpoint/2010/main" val="679837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Zamena konteksta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dirty="0"/>
              <a:t>Prekidi ili sistemski pozivi uzrokuju da </a:t>
            </a:r>
            <a:r>
              <a:rPr lang="sr-Latn-RS" dirty="0">
                <a:ea typeface="+mn-lt"/>
                <a:cs typeface="+mn-lt"/>
              </a:rPr>
              <a:t>operativni sistem oduzme CPU procesu koji se trenutno izvršava i pokrene </a:t>
            </a:r>
            <a:r>
              <a:rPr lang="sr-Latn-RS" dirty="0" err="1">
                <a:ea typeface="+mn-lt"/>
                <a:cs typeface="+mn-lt"/>
              </a:rPr>
              <a:t>kernel</a:t>
            </a:r>
            <a:r>
              <a:rPr lang="sr-Latn-RS" dirty="0">
                <a:ea typeface="+mn-lt"/>
                <a:cs typeface="+mn-lt"/>
              </a:rPr>
              <a:t> rutinu</a:t>
            </a:r>
            <a:endParaRPr lang="sr-Latn-RS" dirty="0"/>
          </a:p>
          <a:p>
            <a:r>
              <a:rPr lang="sr-Latn-RS" dirty="0"/>
              <a:t>Kada dođe do prekida (ili sistemskog poziva), sistem treba da sačuva trenutni kontekst procesa koji se izvršava na CPU-u, kako bi mogao kasnije da nastavi sa njegovim izvršavanjem</a:t>
            </a:r>
          </a:p>
          <a:p>
            <a:r>
              <a:rPr lang="sr-Latn-RS" dirty="0"/>
              <a:t>Kontekst procesa je predstavljen u kontrolnom bloku procesa (PCB): uključuje vrednost registara CPU, stanje procesa i informacije o upravljanju memorijom</a:t>
            </a:r>
          </a:p>
          <a:p>
            <a:pPr marL="0" indent="0">
              <a:buNone/>
            </a:pPr>
            <a:endParaRPr lang="sr-Latn-RS"/>
          </a:p>
        </p:txBody>
      </p:sp>
    </p:spTree>
    <p:extLst>
      <p:ext uri="{BB962C8B-B14F-4D97-AF65-F5344CB8AC3E}">
        <p14:creationId xmlns:p14="http://schemas.microsoft.com/office/powerpoint/2010/main" val="4035879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Zamena konteksta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dirty="0"/>
              <a:t>Međutim, nakon obrade prekida ili sistemskog poziva, nije nužno da kratkoročni (CPU) planer, vrati CPU prethodno prekinutom procesu</a:t>
            </a:r>
          </a:p>
          <a:p>
            <a:r>
              <a:rPr lang="sr-Latn-RS" dirty="0"/>
              <a:t>Prebacivanje CPU-a drugom procesu zahteva čuvanje stanja trenutnog procesa i rekonstruisanje stanja drugog procesa</a:t>
            </a:r>
          </a:p>
          <a:p>
            <a:r>
              <a:rPr lang="sr-Latn-RS" dirty="0"/>
              <a:t>Ovaj postupak je poznat kao </a:t>
            </a:r>
            <a:r>
              <a:rPr lang="sr-Latn-RS" b="1" i="1" dirty="0"/>
              <a:t>zamena konteksta</a:t>
            </a:r>
          </a:p>
          <a:p>
            <a:r>
              <a:rPr lang="sr-Latn-RS" dirty="0"/>
              <a:t>Iako neophodno, vreme zamene konteksta je uzaludno iskorišćeno vreme u sistemu, jer se on ne korisni efikasno tokom zamene</a:t>
            </a:r>
          </a:p>
        </p:txBody>
      </p:sp>
    </p:spTree>
    <p:extLst>
      <p:ext uri="{BB962C8B-B14F-4D97-AF65-F5344CB8AC3E}">
        <p14:creationId xmlns:p14="http://schemas.microsoft.com/office/powerpoint/2010/main" val="2354525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Vreme Zamene konteksta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Što je OS složeniji, veća je količina posla koju treba uraditi tokom zamene konteksta</a:t>
            </a:r>
          </a:p>
          <a:p>
            <a:r>
              <a:rPr lang="sr-Latn-RS"/>
              <a:t>Na primer, adresni prostor tekućeg procesa mora biti sačuvan zbog upravljanja memorijom</a:t>
            </a:r>
          </a:p>
          <a:p>
            <a:r>
              <a:rPr lang="sr-Latn-RS"/>
              <a:t>Kako će se sačuvati adresni prostor i koja količina posla je potrebna za to, zavisi od načina upravljanja memorijom u OS-u</a:t>
            </a:r>
          </a:p>
        </p:txBody>
      </p:sp>
    </p:spTree>
    <p:extLst>
      <p:ext uri="{BB962C8B-B14F-4D97-AF65-F5344CB8AC3E}">
        <p14:creationId xmlns:p14="http://schemas.microsoft.com/office/powerpoint/2010/main" val="1802178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7"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9"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a:solidFill>
                  <a:srgbClr val="FFFFFF"/>
                </a:solidFill>
              </a:rPr>
              <a:t>Zamena konteksta</a:t>
            </a:r>
          </a:p>
        </p:txBody>
      </p:sp>
      <p:sp useBgFill="1">
        <p:nvSpPr>
          <p:cNvPr id="10"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Diagram&#10;&#10;Description automatically generated">
            <a:extLst>
              <a:ext uri="{FF2B5EF4-FFF2-40B4-BE49-F238E27FC236}">
                <a16:creationId xmlns:a16="http://schemas.microsoft.com/office/drawing/2014/main" id="{FA0BC420-65FE-473F-94AE-B2A5C5608E15}"/>
              </a:ext>
            </a:extLst>
          </p:cNvPr>
          <p:cNvPicPr>
            <a:picLocks noChangeAspect="1"/>
          </p:cNvPicPr>
          <p:nvPr/>
        </p:nvPicPr>
        <p:blipFill>
          <a:blip r:embed="rId3"/>
          <a:stretch>
            <a:fillRect/>
          </a:stretch>
        </p:blipFill>
        <p:spPr>
          <a:xfrm>
            <a:off x="1332137" y="1140311"/>
            <a:ext cx="5686083" cy="4571917"/>
          </a:xfrm>
          <a:prstGeom prst="rect">
            <a:avLst/>
          </a:prstGeom>
        </p:spPr>
      </p:pic>
      <p:sp>
        <p:nvSpPr>
          <p:cNvPr id="12" name="Content Placeholder 7">
            <a:extLst>
              <a:ext uri="{FF2B5EF4-FFF2-40B4-BE49-F238E27FC236}">
                <a16:creationId xmlns:a16="http://schemas.microsoft.com/office/drawing/2014/main" id="{FECD06A6-AF3D-4675-81FF-0B24F708BE73}"/>
              </a:ext>
            </a:extLst>
          </p:cNvPr>
          <p:cNvSpPr>
            <a:spLocks noGrp="1"/>
          </p:cNvSpPr>
          <p:nvPr>
            <p:ph idx="1"/>
          </p:nvPr>
        </p:nvSpPr>
        <p:spPr>
          <a:xfrm>
            <a:off x="8036041" y="2249487"/>
            <a:ext cx="3281004" cy="3541714"/>
          </a:xfrm>
        </p:spPr>
        <p:txBody>
          <a:bodyPr>
            <a:normAutofit/>
          </a:bodyPr>
          <a:lstStyle/>
          <a:p>
            <a:endParaRPr lang="en-US" sz="1800">
              <a:solidFill>
                <a:srgbClr val="FFFFFF"/>
              </a:solidFill>
            </a:endParaRPr>
          </a:p>
        </p:txBody>
      </p:sp>
    </p:spTree>
    <p:extLst>
      <p:ext uri="{BB962C8B-B14F-4D97-AF65-F5344CB8AC3E}">
        <p14:creationId xmlns:p14="http://schemas.microsoft.com/office/powerpoint/2010/main" val="1079048856"/>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Kreiranje I terminiranje procesa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Tokom izvršavanja proces može stvoriti mnoštvo novih procesa</a:t>
            </a:r>
          </a:p>
          <a:p>
            <a:r>
              <a:rPr lang="sr-Latn-RS"/>
              <a:t>Proces koji kreira proces zove se roditelj proces, a kreiran proces dete proces</a:t>
            </a:r>
          </a:p>
          <a:p>
            <a:r>
              <a:rPr lang="sr-Latn-RS"/>
              <a:t>Stablo procesa nastaje na ovaj način</a:t>
            </a:r>
          </a:p>
          <a:p>
            <a:r>
              <a:rPr lang="sr-Latn-RS"/>
              <a:t>Većina OS-a identifikuje procese prema jedinstvenom identifikatoru procesa (pid – process id)</a:t>
            </a:r>
          </a:p>
        </p:txBody>
      </p:sp>
      <p:sp>
        <p:nvSpPr>
          <p:cNvPr id="5" name="Rectangle: Rounded Corners 4">
            <a:extLst>
              <a:ext uri="{FF2B5EF4-FFF2-40B4-BE49-F238E27FC236}">
                <a16:creationId xmlns:a16="http://schemas.microsoft.com/office/drawing/2014/main" id="{4A8B2464-4641-8BDB-C464-EFC6894B1CFA}"/>
              </a:ext>
            </a:extLst>
          </p:cNvPr>
          <p:cNvSpPr/>
          <p:nvPr/>
        </p:nvSpPr>
        <p:spPr bwMode="auto">
          <a:xfrm>
            <a:off x="11176220" y="6172675"/>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r>
              <a:rPr lang="en-US">
                <a:latin typeface="Arial"/>
                <a:cs typeface="Arial"/>
              </a:rPr>
              <a:t>3</a:t>
            </a:r>
            <a:endParaRPr lang="en-US" dirty="0">
              <a:latin typeface="Arial"/>
              <a:cs typeface="Arial"/>
            </a:endParaRPr>
          </a:p>
        </p:txBody>
      </p:sp>
    </p:spTree>
    <p:extLst>
      <p:ext uri="{BB962C8B-B14F-4D97-AF65-F5344CB8AC3E}">
        <p14:creationId xmlns:p14="http://schemas.microsoft.com/office/powerpoint/2010/main" val="1962750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a:solidFill>
                  <a:srgbClr val="FFFFFF"/>
                </a:solidFill>
              </a:rPr>
              <a:t>Stablo procesa na linuxu</a:t>
            </a: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close up of a map&#10;&#10;Description generated with high confidence">
            <a:extLst>
              <a:ext uri="{FF2B5EF4-FFF2-40B4-BE49-F238E27FC236}">
                <a16:creationId xmlns:a16="http://schemas.microsoft.com/office/drawing/2014/main" id="{32D12FDA-180E-43A9-BB50-A00BA9E5145C}"/>
              </a:ext>
            </a:extLst>
          </p:cNvPr>
          <p:cNvPicPr>
            <a:picLocks noChangeAspect="1"/>
          </p:cNvPicPr>
          <p:nvPr/>
        </p:nvPicPr>
        <p:blipFill>
          <a:blip r:embed="rId3"/>
          <a:stretch>
            <a:fillRect/>
          </a:stretch>
        </p:blipFill>
        <p:spPr>
          <a:xfrm>
            <a:off x="1118988" y="1951657"/>
            <a:ext cx="6112382" cy="2949224"/>
          </a:xfrm>
          <a:prstGeom prst="rect">
            <a:avLst/>
          </a:prstGeom>
        </p:spPr>
      </p:pic>
      <p:sp>
        <p:nvSpPr>
          <p:cNvPr id="8" name="Content Placeholder 7">
            <a:extLst>
              <a:ext uri="{FF2B5EF4-FFF2-40B4-BE49-F238E27FC236}">
                <a16:creationId xmlns:a16="http://schemas.microsoft.com/office/drawing/2014/main" id="{7DA27DE3-6440-45E9-83FA-B7BE2CDB86DC}"/>
              </a:ext>
            </a:extLst>
          </p:cNvPr>
          <p:cNvSpPr>
            <a:spLocks noGrp="1"/>
          </p:cNvSpPr>
          <p:nvPr>
            <p:ph idx="1"/>
          </p:nvPr>
        </p:nvSpPr>
        <p:spPr>
          <a:xfrm>
            <a:off x="8036041" y="2249487"/>
            <a:ext cx="3281004" cy="3541714"/>
          </a:xfrm>
        </p:spPr>
        <p:txBody>
          <a:bodyPr vert="horz" lIns="91440" tIns="45720" rIns="91440" bIns="45720" rtlCol="0" anchor="t">
            <a:normAutofit lnSpcReduction="10000"/>
          </a:bodyPr>
          <a:lstStyle/>
          <a:p>
            <a:r>
              <a:rPr lang="en-US" sz="1800" dirty="0">
                <a:solidFill>
                  <a:srgbClr val="FFFFFF"/>
                </a:solidFill>
              </a:rPr>
              <a:t>Init </a:t>
            </a:r>
            <a:r>
              <a:rPr lang="en-US" sz="1800" dirty="0" err="1">
                <a:solidFill>
                  <a:srgbClr val="FFFFFF"/>
                </a:solidFill>
              </a:rPr>
              <a:t>proces</a:t>
            </a:r>
            <a:r>
              <a:rPr lang="en-US" sz="1800" dirty="0">
                <a:solidFill>
                  <a:srgbClr val="FFFFFF"/>
                </a:solidFill>
              </a:rPr>
              <a:t> </a:t>
            </a:r>
            <a:r>
              <a:rPr lang="en-US" sz="1800" dirty="0" err="1">
                <a:solidFill>
                  <a:srgbClr val="FFFFFF"/>
                </a:solidFill>
              </a:rPr>
              <a:t>uvek</a:t>
            </a:r>
            <a:r>
              <a:rPr lang="en-US" sz="1800" dirty="0">
                <a:solidFill>
                  <a:srgbClr val="FFFFFF"/>
                </a:solidFill>
              </a:rPr>
              <a:t> </a:t>
            </a:r>
            <a:r>
              <a:rPr lang="en-US" sz="1800" dirty="0" err="1">
                <a:solidFill>
                  <a:srgbClr val="FFFFFF"/>
                </a:solidFill>
              </a:rPr>
              <a:t>ima</a:t>
            </a:r>
            <a:r>
              <a:rPr lang="en-US" sz="1800" dirty="0">
                <a:solidFill>
                  <a:srgbClr val="FFFFFF"/>
                </a:solidFill>
              </a:rPr>
              <a:t> </a:t>
            </a:r>
            <a:r>
              <a:rPr lang="en-US" sz="1800" dirty="0" err="1">
                <a:solidFill>
                  <a:srgbClr val="FFFFFF"/>
                </a:solidFill>
              </a:rPr>
              <a:t>pid</a:t>
            </a:r>
            <a:r>
              <a:rPr lang="en-US" sz="1800" dirty="0">
                <a:solidFill>
                  <a:srgbClr val="FFFFFF"/>
                </a:solidFill>
              </a:rPr>
              <a:t> 1</a:t>
            </a:r>
          </a:p>
          <a:p>
            <a:r>
              <a:rPr lang="en-US" sz="1800" dirty="0" err="1">
                <a:solidFill>
                  <a:srgbClr val="FFFFFF"/>
                </a:solidFill>
              </a:rPr>
              <a:t>Nakon</a:t>
            </a:r>
            <a:r>
              <a:rPr lang="en-US" sz="1800" dirty="0">
                <a:solidFill>
                  <a:srgbClr val="FFFFFF"/>
                </a:solidFill>
              </a:rPr>
              <a:t> </a:t>
            </a:r>
            <a:r>
              <a:rPr lang="en-US" sz="1800" dirty="0" err="1">
                <a:solidFill>
                  <a:srgbClr val="FFFFFF"/>
                </a:solidFill>
              </a:rPr>
              <a:t>pokretanja</a:t>
            </a:r>
            <a:r>
              <a:rPr lang="en-US" sz="1800" dirty="0">
                <a:solidFill>
                  <a:srgbClr val="FFFFFF"/>
                </a:solidFill>
              </a:rPr>
              <a:t> </a:t>
            </a:r>
            <a:r>
              <a:rPr lang="en-US" sz="1800" dirty="0" err="1">
                <a:solidFill>
                  <a:srgbClr val="FFFFFF"/>
                </a:solidFill>
              </a:rPr>
              <a:t>sistema</a:t>
            </a:r>
            <a:r>
              <a:rPr lang="en-US" sz="1800" dirty="0">
                <a:solidFill>
                  <a:srgbClr val="FFFFFF"/>
                </a:solidFill>
              </a:rPr>
              <a:t> </a:t>
            </a:r>
            <a:r>
              <a:rPr lang="en-US" sz="1800" dirty="0" err="1">
                <a:solidFill>
                  <a:srgbClr val="FFFFFF"/>
                </a:solidFill>
              </a:rPr>
              <a:t>init</a:t>
            </a:r>
            <a:r>
              <a:rPr lang="en-US" sz="1800" dirty="0">
                <a:solidFill>
                  <a:srgbClr val="FFFFFF"/>
                </a:solidFill>
              </a:rPr>
              <a:t> </a:t>
            </a:r>
            <a:r>
              <a:rPr lang="en-US" sz="1800" dirty="0" err="1">
                <a:solidFill>
                  <a:srgbClr val="FFFFFF"/>
                </a:solidFill>
              </a:rPr>
              <a:t>kreira</a:t>
            </a:r>
            <a:r>
              <a:rPr lang="en-US" sz="1800" dirty="0">
                <a:solidFill>
                  <a:srgbClr val="FFFFFF"/>
                </a:solidFill>
              </a:rPr>
              <a:t> </a:t>
            </a:r>
            <a:r>
              <a:rPr lang="en-US" sz="1800" dirty="0" err="1">
                <a:solidFill>
                  <a:srgbClr val="FFFFFF"/>
                </a:solidFill>
              </a:rPr>
              <a:t>mnogobrojne</a:t>
            </a:r>
            <a:r>
              <a:rPr lang="en-US" sz="1800" dirty="0">
                <a:solidFill>
                  <a:srgbClr val="FFFFFF"/>
                </a:solidFill>
              </a:rPr>
              <a:t> </a:t>
            </a:r>
            <a:r>
              <a:rPr lang="en-US" sz="1800" dirty="0" err="1">
                <a:solidFill>
                  <a:srgbClr val="FFFFFF"/>
                </a:solidFill>
              </a:rPr>
              <a:t>korisničke</a:t>
            </a:r>
            <a:r>
              <a:rPr lang="en-US" sz="1800" dirty="0">
                <a:solidFill>
                  <a:srgbClr val="FFFFFF"/>
                </a:solidFill>
              </a:rPr>
              <a:t> </a:t>
            </a:r>
            <a:r>
              <a:rPr lang="en-US" sz="1800" dirty="0" err="1">
                <a:solidFill>
                  <a:srgbClr val="FFFFFF"/>
                </a:solidFill>
              </a:rPr>
              <a:t>procese</a:t>
            </a:r>
            <a:endParaRPr lang="en-US" sz="1800" dirty="0">
              <a:solidFill>
                <a:srgbClr val="FFFFFF"/>
              </a:solidFill>
            </a:endParaRPr>
          </a:p>
          <a:p>
            <a:r>
              <a:rPr lang="en-US" sz="1800" dirty="0" err="1">
                <a:solidFill>
                  <a:srgbClr val="FFFFFF"/>
                </a:solidFill>
              </a:rPr>
              <a:t>Kthreadd</a:t>
            </a:r>
            <a:r>
              <a:rPr lang="en-US" sz="1800" dirty="0">
                <a:solidFill>
                  <a:srgbClr val="FFFFFF"/>
                </a:solidFill>
              </a:rPr>
              <a:t> je </a:t>
            </a:r>
            <a:r>
              <a:rPr lang="en-US" sz="1800" dirty="0" err="1">
                <a:solidFill>
                  <a:srgbClr val="FFFFFF"/>
                </a:solidFill>
              </a:rPr>
              <a:t>odgovoran</a:t>
            </a:r>
            <a:r>
              <a:rPr lang="en-US" sz="1800" dirty="0">
                <a:solidFill>
                  <a:srgbClr val="FFFFFF"/>
                </a:solidFill>
              </a:rPr>
              <a:t> za </a:t>
            </a:r>
            <a:r>
              <a:rPr lang="en-US" sz="1800" dirty="0" err="1">
                <a:solidFill>
                  <a:srgbClr val="FFFFFF"/>
                </a:solidFill>
              </a:rPr>
              <a:t>stvaranje</a:t>
            </a:r>
            <a:r>
              <a:rPr lang="en-US" sz="1800" dirty="0">
                <a:solidFill>
                  <a:srgbClr val="FFFFFF"/>
                </a:solidFill>
              </a:rPr>
              <a:t> </a:t>
            </a:r>
            <a:r>
              <a:rPr lang="en-US" sz="1800" dirty="0" err="1">
                <a:solidFill>
                  <a:srgbClr val="FFFFFF"/>
                </a:solidFill>
              </a:rPr>
              <a:t>novih</a:t>
            </a:r>
            <a:r>
              <a:rPr lang="en-US" sz="1800" dirty="0">
                <a:solidFill>
                  <a:srgbClr val="FFFFFF"/>
                </a:solidFill>
              </a:rPr>
              <a:t> </a:t>
            </a:r>
            <a:r>
              <a:rPr lang="en-US" sz="1800" dirty="0" err="1">
                <a:solidFill>
                  <a:srgbClr val="FFFFFF"/>
                </a:solidFill>
              </a:rPr>
              <a:t>procesa</a:t>
            </a:r>
            <a:r>
              <a:rPr lang="en-US" sz="1800" dirty="0">
                <a:solidFill>
                  <a:srgbClr val="FFFFFF"/>
                </a:solidFill>
              </a:rPr>
              <a:t> </a:t>
            </a:r>
            <a:r>
              <a:rPr lang="en-US" sz="1800" dirty="0" err="1">
                <a:solidFill>
                  <a:srgbClr val="FFFFFF"/>
                </a:solidFill>
              </a:rPr>
              <a:t>koji</a:t>
            </a:r>
            <a:r>
              <a:rPr lang="en-US" sz="1800" dirty="0">
                <a:solidFill>
                  <a:srgbClr val="FFFFFF"/>
                </a:solidFill>
              </a:rPr>
              <a:t> </a:t>
            </a:r>
            <a:r>
              <a:rPr lang="en-US" sz="1800" dirty="0" err="1">
                <a:solidFill>
                  <a:srgbClr val="FFFFFF"/>
                </a:solidFill>
              </a:rPr>
              <a:t>izvršavaju</a:t>
            </a:r>
            <a:r>
              <a:rPr lang="en-US" sz="1800" dirty="0">
                <a:solidFill>
                  <a:srgbClr val="FFFFFF"/>
                </a:solidFill>
              </a:rPr>
              <a:t> </a:t>
            </a:r>
            <a:r>
              <a:rPr lang="en-US" sz="1800" dirty="0" err="1">
                <a:solidFill>
                  <a:srgbClr val="FFFFFF"/>
                </a:solidFill>
              </a:rPr>
              <a:t>zadatke</a:t>
            </a:r>
            <a:r>
              <a:rPr lang="en-US" sz="1800" dirty="0">
                <a:solidFill>
                  <a:srgbClr val="FFFFFF"/>
                </a:solidFill>
              </a:rPr>
              <a:t> u </a:t>
            </a:r>
            <a:r>
              <a:rPr lang="en-US" sz="1800" dirty="0" err="1">
                <a:solidFill>
                  <a:srgbClr val="FFFFFF"/>
                </a:solidFill>
              </a:rPr>
              <a:t>ime</a:t>
            </a:r>
            <a:r>
              <a:rPr lang="en-US" sz="1800" dirty="0">
                <a:solidFill>
                  <a:srgbClr val="FFFFFF"/>
                </a:solidFill>
              </a:rPr>
              <a:t> </a:t>
            </a:r>
            <a:r>
              <a:rPr lang="en-US" sz="1800" dirty="0" err="1">
                <a:solidFill>
                  <a:srgbClr val="FFFFFF"/>
                </a:solidFill>
              </a:rPr>
              <a:t>kernela</a:t>
            </a:r>
          </a:p>
          <a:p>
            <a:r>
              <a:rPr lang="en-US" sz="1800" dirty="0" err="1">
                <a:solidFill>
                  <a:srgbClr val="FFFFFF"/>
                </a:solidFill>
              </a:rPr>
              <a:t>Sshd</a:t>
            </a:r>
            <a:r>
              <a:rPr lang="en-US" sz="1800" dirty="0">
                <a:solidFill>
                  <a:srgbClr val="FFFFFF"/>
                </a:solidFill>
              </a:rPr>
              <a:t> je </a:t>
            </a:r>
            <a:r>
              <a:rPr lang="en-US" sz="1800" dirty="0" err="1">
                <a:solidFill>
                  <a:srgbClr val="FFFFFF"/>
                </a:solidFill>
              </a:rPr>
              <a:t>odgovoran</a:t>
            </a:r>
            <a:r>
              <a:rPr lang="en-US" sz="1800" dirty="0">
                <a:solidFill>
                  <a:srgbClr val="FFFFFF"/>
                </a:solidFill>
              </a:rPr>
              <a:t> za </a:t>
            </a:r>
            <a:r>
              <a:rPr lang="en-US" sz="1800" dirty="0" err="1">
                <a:solidFill>
                  <a:srgbClr val="FFFFFF"/>
                </a:solidFill>
              </a:rPr>
              <a:t>upravljanje</a:t>
            </a:r>
            <a:r>
              <a:rPr lang="en-US" sz="1800" dirty="0">
                <a:solidFill>
                  <a:srgbClr val="FFFFFF"/>
                </a:solidFill>
              </a:rPr>
              <a:t> </a:t>
            </a:r>
            <a:r>
              <a:rPr lang="en-US" sz="1800" dirty="0" err="1">
                <a:solidFill>
                  <a:srgbClr val="FFFFFF"/>
                </a:solidFill>
              </a:rPr>
              <a:t>klijentima</a:t>
            </a:r>
            <a:r>
              <a:rPr lang="en-US" sz="1800" dirty="0">
                <a:solidFill>
                  <a:srgbClr val="FFFFFF"/>
                </a:solidFill>
              </a:rPr>
              <a:t> </a:t>
            </a:r>
            <a:r>
              <a:rPr lang="en-US" sz="1800" dirty="0" err="1">
                <a:solidFill>
                  <a:srgbClr val="FFFFFF"/>
                </a:solidFill>
              </a:rPr>
              <a:t>preko</a:t>
            </a:r>
            <a:r>
              <a:rPr lang="en-US" sz="1800" dirty="0">
                <a:solidFill>
                  <a:srgbClr val="FFFFFF"/>
                </a:solidFill>
              </a:rPr>
              <a:t> </a:t>
            </a:r>
            <a:r>
              <a:rPr lang="en-US" sz="1800" dirty="0" err="1">
                <a:solidFill>
                  <a:srgbClr val="FFFFFF"/>
                </a:solidFill>
              </a:rPr>
              <a:t>ssh</a:t>
            </a:r>
          </a:p>
        </p:txBody>
      </p:sp>
    </p:spTree>
    <p:extLst>
      <p:ext uri="{BB962C8B-B14F-4D97-AF65-F5344CB8AC3E}">
        <p14:creationId xmlns:p14="http://schemas.microsoft.com/office/powerpoint/2010/main" val="4163722013"/>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Nakon kreiranja procesa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Kada proces kreira novi proces postoje dva scenarija za nastavak:</a:t>
            </a:r>
          </a:p>
          <a:p>
            <a:pPr lvl="1"/>
            <a:r>
              <a:rPr lang="sr-Latn-RS"/>
              <a:t>Roditelj proces nastavlja da se izvršava u paraleli sa kreiranim procesom</a:t>
            </a:r>
          </a:p>
          <a:p>
            <a:pPr lvl="1"/>
            <a:r>
              <a:rPr lang="sr-Latn-RS"/>
              <a:t>Roditelj proces čeka dok se neki ili sva deca procesi ne terminiraju</a:t>
            </a:r>
          </a:p>
          <a:p>
            <a:r>
              <a:rPr lang="sr-Latn-RS">
                <a:ea typeface="+mn-lt"/>
                <a:cs typeface="+mn-lt"/>
              </a:rPr>
              <a:t>Takođe, postoje dve mogućnosti u vezi sa adresnim prostorom kreiranog procesa:</a:t>
            </a:r>
            <a:endParaRPr lang="sr-Latn-RS"/>
          </a:p>
          <a:p>
            <a:pPr lvl="1"/>
            <a:r>
              <a:rPr lang="sr-Latn-RS">
                <a:ea typeface="+mn-lt"/>
                <a:cs typeface="+mn-lt"/>
              </a:rPr>
              <a:t>Dete proces je duplikat roditeljskog procesa (koristi isti program i podatke kao i roditelj)</a:t>
            </a:r>
            <a:endParaRPr lang="sr-Latn-RS"/>
          </a:p>
          <a:p>
            <a:pPr lvl="1"/>
            <a:r>
              <a:rPr lang="sr-Latn-RS">
                <a:ea typeface="+mn-lt"/>
                <a:cs typeface="+mn-lt"/>
              </a:rPr>
              <a:t>Dete proces ima novi program koji koristi i koji je učitan u njega</a:t>
            </a:r>
            <a:endParaRPr lang="sr-Latn-RS"/>
          </a:p>
          <a:p>
            <a:endParaRPr lang="sr-Latn-RS"/>
          </a:p>
        </p:txBody>
      </p:sp>
    </p:spTree>
    <p:extLst>
      <p:ext uri="{BB962C8B-B14F-4D97-AF65-F5344CB8AC3E}">
        <p14:creationId xmlns:p14="http://schemas.microsoft.com/office/powerpoint/2010/main" val="2163999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kreiranja</a:t>
            </a:r>
            <a:r>
              <a:rPr lang="en-US"/>
              <a:t> </a:t>
            </a:r>
            <a:r>
              <a:rPr lang="en-US" err="1"/>
              <a:t>procesa</a:t>
            </a:r>
            <a:r>
              <a:rPr lang="en-US"/>
              <a:t> u </a:t>
            </a:r>
            <a:r>
              <a:rPr lang="en-US" err="1"/>
              <a:t>LInUx</a:t>
            </a:r>
            <a:r>
              <a:rPr lang="en-US"/>
              <a:t> OS-u</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Novi</a:t>
            </a:r>
            <a:r>
              <a:rPr lang="sr-Latn-RS">
                <a:ea typeface="+mn-lt"/>
                <a:cs typeface="+mn-lt"/>
              </a:rPr>
              <a:t> proces se stvara sistemskim pozivom </a:t>
            </a:r>
            <a:r>
              <a:rPr lang="sr-Latn-RS" b="1" err="1">
                <a:ea typeface="+mn-lt"/>
                <a:cs typeface="+mn-lt"/>
              </a:rPr>
              <a:t>fork</a:t>
            </a:r>
            <a:r>
              <a:rPr lang="sr-Latn-RS">
                <a:ea typeface="+mn-lt"/>
                <a:cs typeface="+mn-lt"/>
              </a:rPr>
              <a:t>()</a:t>
            </a:r>
          </a:p>
          <a:p>
            <a:r>
              <a:rPr lang="sr-Latn-RS"/>
              <a:t>Novi proces se sastoji od kopije adresnog prostora originalnog procesa, što omogućava roditelj procesu da lako komunicira sa procesom detetom</a:t>
            </a:r>
          </a:p>
          <a:p>
            <a:r>
              <a:rPr lang="sr-Latn-RS"/>
              <a:t>Oba procesa nastavljaju izvršavanje sa instrukcijom koja sledi nakon </a:t>
            </a:r>
            <a:r>
              <a:rPr lang="sr-Latn-RS" err="1"/>
              <a:t>fork</a:t>
            </a:r>
            <a:r>
              <a:rPr lang="sr-Latn-RS"/>
              <a:t>() sa jednom razlikom: povratni kod sistemskog poziva </a:t>
            </a:r>
            <a:r>
              <a:rPr lang="sr-Latn-RS" err="1"/>
              <a:t>fork</a:t>
            </a:r>
            <a:r>
              <a:rPr lang="sr-Latn-RS"/>
              <a:t> će biti 0 kod dete procesa, a ne-nulta vrednost (zapravo PID novo kreiranog dete procesa) kod roditelj procesa</a:t>
            </a:r>
          </a:p>
        </p:txBody>
      </p:sp>
    </p:spTree>
    <p:extLst>
      <p:ext uri="{BB962C8B-B14F-4D97-AF65-F5344CB8AC3E}">
        <p14:creationId xmlns:p14="http://schemas.microsoft.com/office/powerpoint/2010/main" val="2786304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8E215-9404-1B3C-C092-6E14CEE808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CC08A1-CAB9-76F7-ABAF-7CAF845E3A61}"/>
              </a:ext>
            </a:extLst>
          </p:cNvPr>
          <p:cNvSpPr>
            <a:spLocks noGrp="1"/>
          </p:cNvSpPr>
          <p:nvPr>
            <p:ph type="title"/>
          </p:nvPr>
        </p:nvSpPr>
        <p:spPr>
          <a:xfrm>
            <a:off x="1245797" y="232299"/>
            <a:ext cx="9905998" cy="1478570"/>
          </a:xfrm>
        </p:spPr>
        <p:txBody>
          <a:bodyPr/>
          <a:lstStyle/>
          <a:p>
            <a:r>
              <a:rPr lang="en-US" dirty="0" err="1"/>
              <a:t>kreiranjE</a:t>
            </a:r>
            <a:r>
              <a:rPr lang="en-US" dirty="0"/>
              <a:t> </a:t>
            </a:r>
            <a:r>
              <a:rPr lang="en-US" dirty="0" err="1"/>
              <a:t>procesa</a:t>
            </a:r>
            <a:r>
              <a:rPr lang="en-US" dirty="0"/>
              <a:t> u </a:t>
            </a:r>
            <a:r>
              <a:rPr lang="en-US" dirty="0" err="1"/>
              <a:t>LInUx</a:t>
            </a:r>
            <a:r>
              <a:rPr lang="en-US" dirty="0"/>
              <a:t> OS-u</a:t>
            </a:r>
          </a:p>
        </p:txBody>
      </p:sp>
      <p:pic>
        <p:nvPicPr>
          <p:cNvPr id="4" name="Picture 3">
            <a:extLst>
              <a:ext uri="{FF2B5EF4-FFF2-40B4-BE49-F238E27FC236}">
                <a16:creationId xmlns:a16="http://schemas.microsoft.com/office/drawing/2014/main" id="{BE2E950B-8B0A-99AA-E91A-2CC6D167F373}"/>
              </a:ext>
            </a:extLst>
          </p:cNvPr>
          <p:cNvPicPr>
            <a:picLocks noChangeAspect="1"/>
          </p:cNvPicPr>
          <p:nvPr/>
        </p:nvPicPr>
        <p:blipFill>
          <a:blip r:embed="rId2"/>
          <a:stretch>
            <a:fillRect/>
          </a:stretch>
        </p:blipFill>
        <p:spPr>
          <a:xfrm>
            <a:off x="1790700" y="1459348"/>
            <a:ext cx="8610600" cy="5400675"/>
          </a:xfrm>
          <a:prstGeom prst="rect">
            <a:avLst/>
          </a:prstGeom>
        </p:spPr>
      </p:pic>
      <p:sp>
        <p:nvSpPr>
          <p:cNvPr id="6" name="Content Placeholder 5">
            <a:extLst>
              <a:ext uri="{FF2B5EF4-FFF2-40B4-BE49-F238E27FC236}">
                <a16:creationId xmlns:a16="http://schemas.microsoft.com/office/drawing/2014/main" id="{347C12FF-6BB8-1255-EF69-961DCBC3E98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03159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NAKON </a:t>
            </a:r>
            <a:r>
              <a:rPr lang="en-US" err="1"/>
              <a:t>kreiranja</a:t>
            </a:r>
            <a:r>
              <a:rPr lang="en-US"/>
              <a:t> </a:t>
            </a:r>
            <a:r>
              <a:rPr lang="en-US" err="1"/>
              <a:t>procesa</a:t>
            </a:r>
            <a:r>
              <a:rPr lang="en-US"/>
              <a:t> – EXEC()</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10000"/>
          </a:bodyPr>
          <a:lstStyle/>
          <a:p>
            <a:r>
              <a:rPr lang="sr-Latn-RS"/>
              <a:t>Jedan od procesa će, tipično, koristiti sistemski poziv </a:t>
            </a:r>
            <a:r>
              <a:rPr lang="sr-Latn-RS" b="1" i="1" err="1"/>
              <a:t>exec</a:t>
            </a:r>
            <a:r>
              <a:rPr lang="sr-Latn-RS"/>
              <a:t>() u cilju zamene memorijskog prostora procesa novim programom</a:t>
            </a:r>
          </a:p>
          <a:p>
            <a:r>
              <a:rPr lang="sr-Latn-RS" err="1"/>
              <a:t>Exec</a:t>
            </a:r>
            <a:r>
              <a:rPr lang="sr-Latn-RS"/>
              <a:t>() sistemski poziv učitava binarnu datoteku u memoriju (prepisujući memorijski sadržaj programa koji je pozvao sistemski poziv) i započinje njegovo izvršavanje</a:t>
            </a:r>
          </a:p>
          <a:p>
            <a:r>
              <a:rPr lang="sr-Latn-RS"/>
              <a:t>Ovo omogućava inicijalnu komunikaciju dva procesa nakon čega svaki nastavlja svojim putem</a:t>
            </a:r>
          </a:p>
          <a:p>
            <a:r>
              <a:rPr lang="sr-Latn-RS">
                <a:ea typeface="+mn-lt"/>
                <a:cs typeface="+mn-lt"/>
              </a:rPr>
              <a:t>Budući da poziv </a:t>
            </a:r>
            <a:r>
              <a:rPr lang="sr-Latn-RS" err="1">
                <a:ea typeface="+mn-lt"/>
                <a:cs typeface="+mn-lt"/>
              </a:rPr>
              <a:t>exec</a:t>
            </a:r>
            <a:r>
              <a:rPr lang="sr-Latn-RS">
                <a:ea typeface="+mn-lt"/>
                <a:cs typeface="+mn-lt"/>
              </a:rPr>
              <a:t>() prepisuje adresni prostor procesa novim programom, poziv </a:t>
            </a:r>
            <a:r>
              <a:rPr lang="sr-Latn-RS" err="1">
                <a:ea typeface="+mn-lt"/>
                <a:cs typeface="+mn-lt"/>
              </a:rPr>
              <a:t>exec</a:t>
            </a:r>
            <a:r>
              <a:rPr lang="sr-Latn-RS">
                <a:ea typeface="+mn-lt"/>
                <a:cs typeface="+mn-lt"/>
              </a:rPr>
              <a:t>() ne vraća kontrolu nazad, osim ako se ne dogodi greška</a:t>
            </a:r>
          </a:p>
          <a:p>
            <a:endParaRPr lang="sr-Latn-RS"/>
          </a:p>
        </p:txBody>
      </p:sp>
    </p:spTree>
    <p:extLst>
      <p:ext uri="{BB962C8B-B14F-4D97-AF65-F5344CB8AC3E}">
        <p14:creationId xmlns:p14="http://schemas.microsoft.com/office/powerpoint/2010/main" val="2284515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SISTemski</a:t>
            </a:r>
            <a:r>
              <a:rPr lang="en-US"/>
              <a:t> </a:t>
            </a:r>
            <a:r>
              <a:rPr lang="en-US" err="1"/>
              <a:t>poziv</a:t>
            </a:r>
            <a:r>
              <a:rPr lang="en-US"/>
              <a:t> wait()</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a:xfrm>
            <a:off x="1141412" y="2249487"/>
            <a:ext cx="9709727" cy="3253078"/>
          </a:xfrm>
        </p:spPr>
        <p:txBody>
          <a:bodyPr vert="horz" lIns="91440" tIns="45720" rIns="91440" bIns="45720" rtlCol="0" anchor="t">
            <a:normAutofit lnSpcReduction="10000"/>
          </a:bodyPr>
          <a:lstStyle/>
          <a:p>
            <a:r>
              <a:rPr lang="sr-Latn-RS">
                <a:ea typeface="+mn-lt"/>
                <a:cs typeface="+mn-lt"/>
              </a:rPr>
              <a:t>Roditelj proces može stvoriti više dece na ovaj način, i svaki od dece procesa može da stvara nove procese </a:t>
            </a:r>
          </a:p>
          <a:p>
            <a:r>
              <a:rPr lang="sr-Latn-RS">
                <a:ea typeface="+mn-lt"/>
                <a:cs typeface="+mn-lt"/>
              </a:rPr>
              <a:t>Ako više nema šta da radi dok se dete izvršava, roditelj može da pozove sistemski poziv </a:t>
            </a:r>
            <a:r>
              <a:rPr lang="sr-Latn-RS" b="1" i="1" err="1">
                <a:ea typeface="+mn-lt"/>
                <a:cs typeface="+mn-lt"/>
              </a:rPr>
              <a:t>wait</a:t>
            </a:r>
            <a:r>
              <a:rPr lang="sr-Latn-RS" b="1">
                <a:ea typeface="+mn-lt"/>
                <a:cs typeface="+mn-lt"/>
              </a:rPr>
              <a:t>()</a:t>
            </a:r>
            <a:r>
              <a:rPr lang="sr-Latn-RS">
                <a:ea typeface="+mn-lt"/>
                <a:cs typeface="+mn-lt"/>
              </a:rPr>
              <a:t>, kako bi sam sebe uklonio iz reda spremnih procesa do </a:t>
            </a:r>
            <a:r>
              <a:rPr lang="sr-Latn-RS" err="1">
                <a:ea typeface="+mn-lt"/>
                <a:cs typeface="+mn-lt"/>
              </a:rPr>
              <a:t>terminiranja</a:t>
            </a:r>
            <a:r>
              <a:rPr lang="sr-Latn-RS">
                <a:ea typeface="+mn-lt"/>
                <a:cs typeface="+mn-lt"/>
              </a:rPr>
              <a:t> deteta procesa </a:t>
            </a:r>
          </a:p>
          <a:p>
            <a:r>
              <a:rPr lang="sr-Latn-RS"/>
              <a:t>Tada će roditelj proces biti u stanju čekanja sve dok se ne terminira dete proces, nakon čega će se ponovo vratiti u red spremnih procesa</a:t>
            </a:r>
          </a:p>
          <a:p>
            <a:pPr marL="0" indent="0">
              <a:buNone/>
            </a:pPr>
            <a:endParaRPr lang="sr-Latn-RS"/>
          </a:p>
        </p:txBody>
      </p:sp>
      <p:pic>
        <p:nvPicPr>
          <p:cNvPr id="5" name="Picture 4" descr="Diagram&#10;&#10;Description automatically generated">
            <a:extLst>
              <a:ext uri="{FF2B5EF4-FFF2-40B4-BE49-F238E27FC236}">
                <a16:creationId xmlns:a16="http://schemas.microsoft.com/office/drawing/2014/main" id="{4F51CA41-B22C-A59E-E248-F5B350283F22}"/>
              </a:ext>
            </a:extLst>
          </p:cNvPr>
          <p:cNvPicPr>
            <a:picLocks noChangeAspect="1"/>
          </p:cNvPicPr>
          <p:nvPr/>
        </p:nvPicPr>
        <p:blipFill>
          <a:blip r:embed="rId2"/>
          <a:stretch>
            <a:fillRect/>
          </a:stretch>
        </p:blipFill>
        <p:spPr>
          <a:xfrm>
            <a:off x="7613069" y="420762"/>
            <a:ext cx="2903765" cy="1669008"/>
          </a:xfrm>
          <a:prstGeom prst="rect">
            <a:avLst/>
          </a:prstGeom>
        </p:spPr>
      </p:pic>
    </p:spTree>
    <p:extLst>
      <p:ext uri="{BB962C8B-B14F-4D97-AF65-F5344CB8AC3E}">
        <p14:creationId xmlns:p14="http://schemas.microsoft.com/office/powerpoint/2010/main" val="3750425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Primer </a:t>
            </a:r>
            <a:r>
              <a:rPr lang="en-US" err="1"/>
              <a:t>kreiranja</a:t>
            </a:r>
            <a:r>
              <a:rPr lang="en-US"/>
              <a:t> </a:t>
            </a:r>
            <a:r>
              <a:rPr lang="en-US" err="1"/>
              <a:t>novog</a:t>
            </a:r>
            <a:r>
              <a:rPr lang="en-US"/>
              <a:t> </a:t>
            </a:r>
            <a:r>
              <a:rPr lang="en-US" err="1"/>
              <a:t>procesa</a:t>
            </a:r>
          </a:p>
        </p:txBody>
      </p:sp>
      <p:pic>
        <p:nvPicPr>
          <p:cNvPr id="4" name="Picture 4" descr="Diagram&#10;&#10;Description automatically generated">
            <a:extLst>
              <a:ext uri="{FF2B5EF4-FFF2-40B4-BE49-F238E27FC236}">
                <a16:creationId xmlns:a16="http://schemas.microsoft.com/office/drawing/2014/main" id="{6EA9AACF-EF37-4DF1-BAA8-06F291D0EF06}"/>
              </a:ext>
            </a:extLst>
          </p:cNvPr>
          <p:cNvPicPr>
            <a:picLocks noGrp="1" noChangeAspect="1"/>
          </p:cNvPicPr>
          <p:nvPr>
            <p:ph idx="1"/>
          </p:nvPr>
        </p:nvPicPr>
        <p:blipFill>
          <a:blip r:embed="rId2"/>
          <a:stretch>
            <a:fillRect/>
          </a:stretch>
        </p:blipFill>
        <p:spPr>
          <a:xfrm>
            <a:off x="1141412" y="3070196"/>
            <a:ext cx="9905999" cy="1900295"/>
          </a:xfrm>
        </p:spPr>
      </p:pic>
    </p:spTree>
    <p:extLst>
      <p:ext uri="{BB962C8B-B14F-4D97-AF65-F5344CB8AC3E}">
        <p14:creationId xmlns:p14="http://schemas.microsoft.com/office/powerpoint/2010/main" val="3645031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Terminiranje</a:t>
            </a:r>
            <a:r>
              <a:rPr lang="en-US"/>
              <a:t> </a:t>
            </a:r>
            <a:r>
              <a:rPr lang="en-US" err="1"/>
              <a:t>procesa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ea typeface="+mn-lt"/>
                <a:cs typeface="+mn-lt"/>
              </a:rPr>
              <a:t>Proces se završava kada završi izvršavanje svoje poslednje instrukcije i zatraži od operativnog sistema da ga izbriše korišćenjem </a:t>
            </a:r>
            <a:r>
              <a:rPr lang="sr-Latn-RS" err="1">
                <a:ea typeface="+mn-lt"/>
                <a:cs typeface="+mn-lt"/>
              </a:rPr>
              <a:t>exit</a:t>
            </a:r>
            <a:r>
              <a:rPr lang="sr-Latn-RS">
                <a:ea typeface="+mn-lt"/>
                <a:cs typeface="+mn-lt"/>
              </a:rPr>
              <a:t>() sistemskog poziva</a:t>
            </a:r>
          </a:p>
          <a:p>
            <a:r>
              <a:rPr lang="sr-Latn-RS">
                <a:ea typeface="+mn-lt"/>
                <a:cs typeface="+mn-lt"/>
              </a:rPr>
              <a:t>Proces može vratiti statusnu vrednost svom roditelj procesu koji će tu vrednost dobiti pozivanjem sistemskog poziva </a:t>
            </a:r>
            <a:r>
              <a:rPr lang="sr-Latn-RS" err="1">
                <a:ea typeface="+mn-lt"/>
                <a:cs typeface="+mn-lt"/>
              </a:rPr>
              <a:t>wait</a:t>
            </a:r>
            <a:r>
              <a:rPr lang="sr-Latn-RS">
                <a:ea typeface="+mn-lt"/>
                <a:cs typeface="+mn-lt"/>
              </a:rPr>
              <a:t>() </a:t>
            </a:r>
          </a:p>
          <a:p>
            <a:r>
              <a:rPr lang="sr-Latn-RS">
                <a:ea typeface="+mn-lt"/>
                <a:cs typeface="+mn-lt"/>
              </a:rPr>
              <a:t>Operativni sistem oslobađa (</a:t>
            </a:r>
            <a:r>
              <a:rPr lang="sr-Latn-RS" err="1">
                <a:ea typeface="+mn-lt"/>
                <a:cs typeface="+mn-lt"/>
              </a:rPr>
              <a:t>dealocira</a:t>
            </a:r>
            <a:r>
              <a:rPr lang="sr-Latn-RS">
                <a:ea typeface="+mn-lt"/>
                <a:cs typeface="+mn-lt"/>
              </a:rPr>
              <a:t>) sve resurse procesa - uključujući fizičku i virtualnu memoriju, otvorene datoteke i U/I bafere</a:t>
            </a:r>
            <a:endParaRPr lang="sr-Latn-RS"/>
          </a:p>
          <a:p>
            <a:endParaRPr lang="sr-Latn-RS"/>
          </a:p>
        </p:txBody>
      </p:sp>
      <p:pic>
        <p:nvPicPr>
          <p:cNvPr id="4" name="Picture 3" descr="A black and white text&#10;&#10;AI-generated content may be incorrect.">
            <a:extLst>
              <a:ext uri="{FF2B5EF4-FFF2-40B4-BE49-F238E27FC236}">
                <a16:creationId xmlns:a16="http://schemas.microsoft.com/office/drawing/2014/main" id="{F51BD8A2-66C4-7D0D-3222-0705FC13C068}"/>
              </a:ext>
            </a:extLst>
          </p:cNvPr>
          <p:cNvPicPr>
            <a:picLocks noChangeAspect="1"/>
          </p:cNvPicPr>
          <p:nvPr/>
        </p:nvPicPr>
        <p:blipFill>
          <a:blip r:embed="rId2"/>
          <a:stretch>
            <a:fillRect/>
          </a:stretch>
        </p:blipFill>
        <p:spPr>
          <a:xfrm>
            <a:off x="6839961" y="614795"/>
            <a:ext cx="3476625" cy="571500"/>
          </a:xfrm>
          <a:prstGeom prst="rect">
            <a:avLst/>
          </a:prstGeom>
        </p:spPr>
      </p:pic>
      <p:pic>
        <p:nvPicPr>
          <p:cNvPr id="5" name="Picture 4" descr="A close-up of words&#10;&#10;AI-generated content may be incorrect.">
            <a:extLst>
              <a:ext uri="{FF2B5EF4-FFF2-40B4-BE49-F238E27FC236}">
                <a16:creationId xmlns:a16="http://schemas.microsoft.com/office/drawing/2014/main" id="{9F8B2D2D-AC54-B72C-C33F-95823AE5BED6}"/>
              </a:ext>
            </a:extLst>
          </p:cNvPr>
          <p:cNvPicPr>
            <a:picLocks noChangeAspect="1"/>
          </p:cNvPicPr>
          <p:nvPr/>
        </p:nvPicPr>
        <p:blipFill>
          <a:blip r:embed="rId3"/>
          <a:stretch>
            <a:fillRect/>
          </a:stretch>
        </p:blipFill>
        <p:spPr>
          <a:xfrm>
            <a:off x="6835198" y="1207943"/>
            <a:ext cx="2724150" cy="1047750"/>
          </a:xfrm>
          <a:prstGeom prst="rect">
            <a:avLst/>
          </a:prstGeom>
        </p:spPr>
      </p:pic>
    </p:spTree>
    <p:extLst>
      <p:ext uri="{BB962C8B-B14F-4D97-AF65-F5344CB8AC3E}">
        <p14:creationId xmlns:p14="http://schemas.microsoft.com/office/powerpoint/2010/main" val="3553267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Terminiranje</a:t>
            </a:r>
            <a:r>
              <a:rPr lang="en-US"/>
              <a:t> </a:t>
            </a:r>
            <a:r>
              <a:rPr lang="en-US" err="1"/>
              <a:t>procesa</a:t>
            </a:r>
            <a:r>
              <a:rPr lang="en-US"/>
              <a:t> … </a:t>
            </a:r>
            <a:r>
              <a:rPr lang="en-US" err="1"/>
              <a:t>nastavak</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ea typeface="+mn-lt"/>
                <a:cs typeface="+mn-lt"/>
              </a:rPr>
              <a:t>Samo roditelj proces može terminirati proces u sledećim situacijama:</a:t>
            </a:r>
            <a:endParaRPr lang="en-US">
              <a:ea typeface="+mn-lt"/>
              <a:cs typeface="+mn-lt"/>
            </a:endParaRPr>
          </a:p>
          <a:p>
            <a:pPr lvl="1"/>
            <a:r>
              <a:rPr lang="sr-Latn-RS">
                <a:ea typeface="+mn-lt"/>
                <a:cs typeface="+mn-lt"/>
              </a:rPr>
              <a:t>Dete proces je prekoračilo sa upotrebom nekih resursa koji su mu dodeljeni (Da bi utvrdio da li se ovo dogodilo, roditelj mora imati mehanizam za inspekciju stanja svoje dece-procesa)</a:t>
            </a:r>
            <a:endParaRPr lang="sr-Latn-RS"/>
          </a:p>
          <a:p>
            <a:pPr lvl="1"/>
            <a:r>
              <a:rPr lang="sr-Latn-RS">
                <a:ea typeface="+mn-lt"/>
                <a:cs typeface="+mn-lt"/>
              </a:rPr>
              <a:t>Zadatak dodeljen detetu više nije potreban da se izvršava</a:t>
            </a:r>
            <a:endParaRPr lang="sr-Latn-RS"/>
          </a:p>
          <a:p>
            <a:pPr lvl="1"/>
            <a:r>
              <a:rPr lang="sr-Latn-RS">
                <a:ea typeface="+mn-lt"/>
                <a:cs typeface="+mn-lt"/>
              </a:rPr>
              <a:t>Roditelj proces se terminira, a operativni sistem ne dozvoljava detetu-procesu da nastavi ako je roditelj terminiran</a:t>
            </a:r>
            <a:endParaRPr lang="sr-Latn-RS"/>
          </a:p>
          <a:p>
            <a:pPr lvl="1"/>
            <a:endParaRPr lang="sr-Latn-RS"/>
          </a:p>
          <a:p>
            <a:endParaRPr lang="sr-Latn-RS"/>
          </a:p>
        </p:txBody>
      </p:sp>
    </p:spTree>
    <p:extLst>
      <p:ext uri="{BB962C8B-B14F-4D97-AF65-F5344CB8AC3E}">
        <p14:creationId xmlns:p14="http://schemas.microsoft.com/office/powerpoint/2010/main" val="28159151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Terminiranje</a:t>
            </a:r>
            <a:r>
              <a:rPr lang="en-US"/>
              <a:t> </a:t>
            </a:r>
            <a:r>
              <a:rPr lang="en-US" err="1"/>
              <a:t>procesa</a:t>
            </a:r>
            <a:r>
              <a:rPr lang="en-US"/>
              <a:t> … </a:t>
            </a:r>
            <a:r>
              <a:rPr lang="en-US" err="1"/>
              <a:t>nastavak</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sr-Latn-RS" dirty="0"/>
              <a:t>Iako se resursi </a:t>
            </a:r>
            <a:r>
              <a:rPr lang="sr-Latn-RS" dirty="0">
                <a:ea typeface="+mn-lt"/>
                <a:cs typeface="+mn-lt"/>
              </a:rPr>
              <a:t>dete procesa </a:t>
            </a:r>
            <a:r>
              <a:rPr lang="sr-Latn-RS" dirty="0" err="1"/>
              <a:t>dealociraju</a:t>
            </a:r>
            <a:r>
              <a:rPr lang="sr-Latn-RS" dirty="0"/>
              <a:t> i vraćaju OS-u prilikom </a:t>
            </a:r>
            <a:r>
              <a:rPr lang="sr-Latn-RS" dirty="0" err="1"/>
              <a:t>terminiranja</a:t>
            </a:r>
            <a:r>
              <a:rPr lang="sr-Latn-RS" dirty="0"/>
              <a:t>, </a:t>
            </a:r>
            <a:r>
              <a:rPr lang="sr-Latn-RS" dirty="0">
                <a:ea typeface="+mn-lt"/>
                <a:cs typeface="+mn-lt"/>
              </a:rPr>
              <a:t>tek kada roditelj pozove </a:t>
            </a:r>
            <a:r>
              <a:rPr lang="sr-Latn-RS" dirty="0" err="1">
                <a:ea typeface="+mn-lt"/>
                <a:cs typeface="+mn-lt"/>
              </a:rPr>
              <a:t>wait</a:t>
            </a:r>
            <a:r>
              <a:rPr lang="sr-Latn-RS" dirty="0">
                <a:ea typeface="+mn-lt"/>
                <a:cs typeface="+mn-lt"/>
              </a:rPr>
              <a:t> unos u tabeli procesa će se ukloniti </a:t>
            </a:r>
            <a:endParaRPr lang="sr-Latn-RS" dirty="0"/>
          </a:p>
          <a:p>
            <a:r>
              <a:rPr lang="sr-Latn-RS" dirty="0"/>
              <a:t>Zombi proces je proces koji je terminiran a njegov roditelj nije pozvao </a:t>
            </a:r>
            <a:r>
              <a:rPr lang="sr-Latn-RS" dirty="0" err="1"/>
              <a:t>wait</a:t>
            </a:r>
            <a:r>
              <a:rPr lang="sr-Latn-RS" dirty="0"/>
              <a:t>()</a:t>
            </a:r>
          </a:p>
          <a:p>
            <a:r>
              <a:rPr lang="sr-Latn-RS" dirty="0"/>
              <a:t>Napušteni proces (</a:t>
            </a:r>
            <a:r>
              <a:rPr lang="sr-Latn-RS" dirty="0" err="1"/>
              <a:t>orphan</a:t>
            </a:r>
            <a:r>
              <a:rPr lang="sr-Latn-RS" dirty="0"/>
              <a:t>) nastaje kada se roditelj terminira pre nego što se deca procesi terminiraju</a:t>
            </a:r>
          </a:p>
          <a:p>
            <a:r>
              <a:rPr lang="sr-Latn-RS" dirty="0" err="1"/>
              <a:t>Linux</a:t>
            </a:r>
            <a:r>
              <a:rPr lang="sr-Latn-RS" dirty="0"/>
              <a:t> ovaj problem rešava dodeljivanjem novog roditelj procesa (</a:t>
            </a:r>
            <a:r>
              <a:rPr lang="sr-Latn-RS" dirty="0" err="1"/>
              <a:t>init</a:t>
            </a:r>
            <a:r>
              <a:rPr lang="sr-Latn-RS" dirty="0"/>
              <a:t>) koji periodično poziva </a:t>
            </a:r>
            <a:r>
              <a:rPr lang="sr-Latn-RS" dirty="0" err="1"/>
              <a:t>wait</a:t>
            </a:r>
          </a:p>
          <a:p>
            <a:endParaRPr lang="sr-Latn-RS"/>
          </a:p>
        </p:txBody>
      </p:sp>
    </p:spTree>
    <p:extLst>
      <p:ext uri="{BB962C8B-B14F-4D97-AF65-F5344CB8AC3E}">
        <p14:creationId xmlns:p14="http://schemas.microsoft.com/office/powerpoint/2010/main" val="4143047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Interprocesna komunikacija (IPC)</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77500" lnSpcReduction="20000"/>
          </a:bodyPr>
          <a:lstStyle/>
          <a:p>
            <a:r>
              <a:rPr lang="sr-Latn-RS"/>
              <a:t>Procesi nezavisni ili kooperativni (oni koji međusobno sarađuju)</a:t>
            </a:r>
          </a:p>
          <a:p>
            <a:r>
              <a:rPr lang="sr-Latn-RS"/>
              <a:t>Kooperativni procesi mogu biti interesantni zbog:</a:t>
            </a:r>
          </a:p>
          <a:p>
            <a:pPr lvl="1"/>
            <a:r>
              <a:rPr lang="sr-Latn-RS">
                <a:ea typeface="+mn-lt"/>
                <a:cs typeface="+mn-lt"/>
              </a:rPr>
              <a:t>Deljenje informacija: Pošto je nekoliko korisnika možda zainteresovano za isti podatak (na primer, deljenu datoteku), moramo obezbediti okruženje koje će omogućiti istovremeni pristup takvim informacijama</a:t>
            </a:r>
          </a:p>
          <a:p>
            <a:pPr lvl="1"/>
            <a:r>
              <a:rPr lang="sr-Latn-RS">
                <a:ea typeface="+mn-lt"/>
                <a:cs typeface="+mn-lt"/>
              </a:rPr>
              <a:t>Ubrzano računanje: Ako želimo da se određeni zadatak brže izvrši, moramo ga razdvojiti na podzadatke, od kojih će se svaki izvršavati paralelno sa ostalim. Primetite da se takvo ubrzanje može postići samo ako računar ima više jezgara koji mogu da se koriste za obradu</a:t>
            </a:r>
            <a:endParaRPr lang="sr-Latn-RS"/>
          </a:p>
          <a:p>
            <a:pPr lvl="1"/>
            <a:r>
              <a:rPr lang="sr-Latn-RS">
                <a:ea typeface="+mn-lt"/>
                <a:cs typeface="+mn-lt"/>
              </a:rPr>
              <a:t>Modularnost: Često je efikasnije konstruisati sistem na modularan način, deleći sistemske funkcije na odvojene procese ili niti</a:t>
            </a:r>
            <a:endParaRPr lang="sr-Latn-RS"/>
          </a:p>
          <a:p>
            <a:pPr lvl="1"/>
            <a:r>
              <a:rPr lang="sr-Latn-RS">
                <a:ea typeface="+mn-lt"/>
                <a:cs typeface="+mn-lt"/>
              </a:rPr>
              <a:t>Pogodnost: Svaki pojedinačni korisnik može raditi na višestrukim zadacima, koji su na neki način funkcionalno povezani, u isto vreme</a:t>
            </a:r>
            <a:endParaRPr lang="sr-Latn-RS"/>
          </a:p>
          <a:p>
            <a:endParaRPr lang="sr-Latn-RS"/>
          </a:p>
        </p:txBody>
      </p:sp>
      <p:sp>
        <p:nvSpPr>
          <p:cNvPr id="4" name="Rectangle: Rounded Corners 3">
            <a:extLst>
              <a:ext uri="{FF2B5EF4-FFF2-40B4-BE49-F238E27FC236}">
                <a16:creationId xmlns:a16="http://schemas.microsoft.com/office/drawing/2014/main" id="{D5174EED-A051-CEE1-6257-4B6BE5F64FAB}"/>
              </a:ext>
            </a:extLst>
          </p:cNvPr>
          <p:cNvSpPr/>
          <p:nvPr/>
        </p:nvSpPr>
        <p:spPr bwMode="auto">
          <a:xfrm>
            <a:off x="11176220" y="6172675"/>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4</a:t>
            </a:r>
            <a:endParaRPr lang="en-US" dirty="0">
              <a:latin typeface="Arial"/>
              <a:cs typeface="Arial"/>
            </a:endParaRPr>
          </a:p>
        </p:txBody>
      </p:sp>
    </p:spTree>
    <p:extLst>
      <p:ext uri="{BB962C8B-B14F-4D97-AF65-F5344CB8AC3E}">
        <p14:creationId xmlns:p14="http://schemas.microsoft.com/office/powerpoint/2010/main" val="38796436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2" name="Group 11">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4"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5"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9"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0"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1"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2"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3"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4"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5"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6"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7"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0"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41"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2"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3"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4"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5"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6"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7"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8"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9"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grpSp>
          <p:nvGrpSpPr>
            <p:cNvPr id="13" name="Group 12">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4"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grpSp>
      </p:grpSp>
      <p:pic>
        <p:nvPicPr>
          <p:cNvPr id="52"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a:solidFill>
                  <a:srgbClr val="FFFFFF"/>
                </a:solidFill>
              </a:rPr>
              <a:t>Interprocesna komunikacija (IPC)</a:t>
            </a:r>
          </a:p>
        </p:txBody>
      </p:sp>
      <p:sp useBgFill="1">
        <p:nvSpPr>
          <p:cNvPr id="54"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Diagram&#10;&#10;Description automatically generated">
            <a:extLst>
              <a:ext uri="{FF2B5EF4-FFF2-40B4-BE49-F238E27FC236}">
                <a16:creationId xmlns:a16="http://schemas.microsoft.com/office/drawing/2014/main" id="{A615E35A-C6F4-4ABC-A136-731751E7EF7B}"/>
              </a:ext>
            </a:extLst>
          </p:cNvPr>
          <p:cNvPicPr>
            <a:picLocks noChangeAspect="1"/>
          </p:cNvPicPr>
          <p:nvPr/>
        </p:nvPicPr>
        <p:blipFill>
          <a:blip r:embed="rId3"/>
          <a:stretch>
            <a:fillRect/>
          </a:stretch>
        </p:blipFill>
        <p:spPr>
          <a:xfrm>
            <a:off x="1120233" y="1539072"/>
            <a:ext cx="6109892" cy="3774395"/>
          </a:xfrm>
          <a:prstGeom prst="rect">
            <a:avLst/>
          </a:prstGeom>
        </p:spPr>
      </p:pic>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a:xfrm>
            <a:off x="8036041" y="2249487"/>
            <a:ext cx="3457564" cy="3541714"/>
          </a:xfrm>
        </p:spPr>
        <p:txBody>
          <a:bodyPr vert="horz" lIns="91440" tIns="45720" rIns="91440" bIns="45720" rtlCol="0" anchor="t">
            <a:normAutofit lnSpcReduction="10000"/>
          </a:bodyPr>
          <a:lstStyle/>
          <a:p>
            <a:r>
              <a:rPr lang="sr-Latn-RS" sz="1800">
                <a:solidFill>
                  <a:srgbClr val="FFFFFF"/>
                </a:solidFill>
              </a:rPr>
              <a:t>Dva osnovna modela IPC:</a:t>
            </a:r>
            <a:endParaRPr lang="en-US" sz="1800">
              <a:solidFill>
                <a:srgbClr val="FFFFFF"/>
              </a:solidFill>
            </a:endParaRPr>
          </a:p>
          <a:p>
            <a:pPr lvl="1"/>
            <a:r>
              <a:rPr lang="sr-Latn-RS" sz="1800">
                <a:solidFill>
                  <a:srgbClr val="FFFFFF"/>
                </a:solidFill>
              </a:rPr>
              <a:t>Deljena memorija (</a:t>
            </a:r>
            <a:r>
              <a:rPr lang="sr-Latn-RS" sz="1800" i="1">
                <a:solidFill>
                  <a:srgbClr val="FFFFFF"/>
                </a:solidFill>
              </a:rPr>
              <a:t>shared memory</a:t>
            </a:r>
            <a:r>
              <a:rPr lang="sr-Latn-RS" sz="1800">
                <a:solidFill>
                  <a:srgbClr val="FFFFFF"/>
                </a:solidFill>
              </a:rPr>
              <a:t>)</a:t>
            </a:r>
          </a:p>
          <a:p>
            <a:pPr lvl="1"/>
            <a:r>
              <a:rPr lang="sr-Latn-RS" sz="1800">
                <a:solidFill>
                  <a:srgbClr val="FFFFFF"/>
                </a:solidFill>
              </a:rPr>
              <a:t>Prenošenje poruka (</a:t>
            </a:r>
            <a:r>
              <a:rPr lang="sr-Latn-RS" sz="1800" i="1">
                <a:solidFill>
                  <a:srgbClr val="FFFFFF"/>
                </a:solidFill>
              </a:rPr>
              <a:t>message passing</a:t>
            </a:r>
            <a:r>
              <a:rPr lang="sr-Latn-RS" sz="1800">
                <a:solidFill>
                  <a:srgbClr val="FFFFFF"/>
                </a:solidFill>
              </a:rPr>
              <a:t>)</a:t>
            </a:r>
          </a:p>
          <a:p>
            <a:r>
              <a:rPr lang="sr-Latn-RS" sz="2200">
                <a:solidFill>
                  <a:srgbClr val="FFFFFF"/>
                </a:solidFill>
              </a:rPr>
              <a:t>Prenošenje poruka za manje količine podataka i u distribuiranim sistemima</a:t>
            </a:r>
          </a:p>
          <a:p>
            <a:r>
              <a:rPr lang="sr-Latn-RS" sz="2200">
                <a:solidFill>
                  <a:srgbClr val="FFFFFF"/>
                </a:solidFill>
              </a:rPr>
              <a:t>Deljena memorija brža</a:t>
            </a:r>
          </a:p>
        </p:txBody>
      </p:sp>
    </p:spTree>
    <p:extLst>
      <p:ext uri="{BB962C8B-B14F-4D97-AF65-F5344CB8AC3E}">
        <p14:creationId xmlns:p14="http://schemas.microsoft.com/office/powerpoint/2010/main" val="2047859793"/>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Deljena memorija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Oblast deljene memorije nalazi se u memorijskom prostoru procesa koji kreira deljenu memoriju</a:t>
            </a:r>
          </a:p>
          <a:p>
            <a:r>
              <a:rPr lang="sr-Latn-RS"/>
              <a:t>Ostali procesi moraju pripojiti ovu oblast svom adresnom prostoru</a:t>
            </a:r>
          </a:p>
          <a:p>
            <a:r>
              <a:rPr lang="sr-Latn-RS"/>
              <a:t>Nakon kreiranja, struktura podataka i lokacija određeni su ovim procesima i nisu pod kontrolom OS-a. Procesi takođe moraju da obezbede da ne pristupaju deljenoj memoriji istovremeno jer to nije uloga OS-a</a:t>
            </a:r>
          </a:p>
        </p:txBody>
      </p:sp>
    </p:spTree>
    <p:extLst>
      <p:ext uri="{BB962C8B-B14F-4D97-AF65-F5344CB8AC3E}">
        <p14:creationId xmlns:p14="http://schemas.microsoft.com/office/powerpoint/2010/main" val="26455755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Proizvođač potrošač</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Uobičajena paradigma kod kooperativnih procesa</a:t>
            </a:r>
          </a:p>
          <a:p>
            <a:r>
              <a:rPr lang="sr-Latn-RS"/>
              <a:t>Metafora za klijent server paradigmu, gde je server proizvođač a klijent potrošač</a:t>
            </a:r>
          </a:p>
          <a:p>
            <a:r>
              <a:rPr lang="sr-Latn-RS"/>
              <a:t>Jedno rešenje koristi deljenu memoriju:</a:t>
            </a:r>
          </a:p>
          <a:p>
            <a:pPr lvl="1"/>
            <a:r>
              <a:rPr lang="sr-Latn-RS"/>
              <a:t>Bafer koji popunjava proizvođač a troši potrošač</a:t>
            </a:r>
          </a:p>
          <a:p>
            <a:pPr lvl="1"/>
            <a:r>
              <a:rPr lang="sr-Latn-RS"/>
              <a:t>Proizvođač proizvodi jedan, dok potrošač troši drugi podatak</a:t>
            </a:r>
          </a:p>
          <a:p>
            <a:pPr lvl="1"/>
            <a:r>
              <a:rPr lang="sr-Latn-RS"/>
              <a:t>Neophodna je sinhronizacija proizvođača i potrošača</a:t>
            </a:r>
          </a:p>
        </p:txBody>
      </p:sp>
    </p:spTree>
    <p:extLst>
      <p:ext uri="{BB962C8B-B14F-4D97-AF65-F5344CB8AC3E}">
        <p14:creationId xmlns:p14="http://schemas.microsoft.com/office/powerpoint/2010/main" val="8027989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Ograničeni bafer </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Fiksna veličina bafera</a:t>
            </a:r>
          </a:p>
          <a:p>
            <a:r>
              <a:rPr lang="sr-Latn-RS"/>
              <a:t>Potrošač mora sačekati ukoliko je bafer prazan, a proizvođač mora da sačeka ako je bafer pun</a:t>
            </a:r>
          </a:p>
          <a:p>
            <a:r>
              <a:rPr lang="sr-Latn-RS"/>
              <a:t>Pogledajmo primer kako se ograničeni bafer ilustruje IPC koristeći deljenu memoriju</a:t>
            </a:r>
          </a:p>
        </p:txBody>
      </p:sp>
    </p:spTree>
    <p:extLst>
      <p:ext uri="{BB962C8B-B14F-4D97-AF65-F5344CB8AC3E}">
        <p14:creationId xmlns:p14="http://schemas.microsoft.com/office/powerpoint/2010/main" val="3788513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A37E4-17A7-EE72-863F-88BC2A46D1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033D1-DBFC-EC5A-F1EE-5D837AA863A8}"/>
              </a:ext>
            </a:extLst>
          </p:cNvPr>
          <p:cNvSpPr>
            <a:spLocks noGrp="1"/>
          </p:cNvSpPr>
          <p:nvPr>
            <p:ph type="title"/>
          </p:nvPr>
        </p:nvSpPr>
        <p:spPr/>
        <p:txBody>
          <a:bodyPr/>
          <a:lstStyle/>
          <a:p>
            <a:r>
              <a:rPr lang="en-US"/>
              <a:t>Primer (zajednička struktura I proizvođač)</a:t>
            </a:r>
          </a:p>
        </p:txBody>
      </p:sp>
      <p:pic>
        <p:nvPicPr>
          <p:cNvPr id="6" name="Content Placeholder 5">
            <a:extLst>
              <a:ext uri="{FF2B5EF4-FFF2-40B4-BE49-F238E27FC236}">
                <a16:creationId xmlns:a16="http://schemas.microsoft.com/office/drawing/2014/main" id="{CA490B0A-5950-16B2-F937-D8A44F15C064}"/>
              </a:ext>
            </a:extLst>
          </p:cNvPr>
          <p:cNvPicPr>
            <a:picLocks noGrp="1" noChangeAspect="1"/>
          </p:cNvPicPr>
          <p:nvPr>
            <p:ph idx="1"/>
          </p:nvPr>
        </p:nvPicPr>
        <p:blipFill>
          <a:blip r:embed="rId2"/>
          <a:stretch>
            <a:fillRect/>
          </a:stretch>
        </p:blipFill>
        <p:spPr>
          <a:xfrm>
            <a:off x="1136506" y="1818553"/>
            <a:ext cx="3476625" cy="1743075"/>
          </a:xfrm>
          <a:prstGeom prst="rect">
            <a:avLst/>
          </a:prstGeom>
        </p:spPr>
      </p:pic>
      <p:pic>
        <p:nvPicPr>
          <p:cNvPr id="7" name="Picture 6">
            <a:extLst>
              <a:ext uri="{FF2B5EF4-FFF2-40B4-BE49-F238E27FC236}">
                <a16:creationId xmlns:a16="http://schemas.microsoft.com/office/drawing/2014/main" id="{AA6C610F-5FF0-19A8-AB75-CDA31AC1E021}"/>
              </a:ext>
            </a:extLst>
          </p:cNvPr>
          <p:cNvPicPr>
            <a:picLocks noChangeAspect="1"/>
          </p:cNvPicPr>
          <p:nvPr/>
        </p:nvPicPr>
        <p:blipFill>
          <a:blip r:embed="rId3"/>
          <a:stretch>
            <a:fillRect/>
          </a:stretch>
        </p:blipFill>
        <p:spPr>
          <a:xfrm>
            <a:off x="5529263" y="1819131"/>
            <a:ext cx="1133475" cy="333375"/>
          </a:xfrm>
          <a:prstGeom prst="rect">
            <a:avLst/>
          </a:prstGeom>
        </p:spPr>
      </p:pic>
      <p:pic>
        <p:nvPicPr>
          <p:cNvPr id="8" name="Picture 7">
            <a:extLst>
              <a:ext uri="{FF2B5EF4-FFF2-40B4-BE49-F238E27FC236}">
                <a16:creationId xmlns:a16="http://schemas.microsoft.com/office/drawing/2014/main" id="{9ED5D276-2487-66CD-7654-0CDFA14544DE}"/>
              </a:ext>
            </a:extLst>
          </p:cNvPr>
          <p:cNvPicPr>
            <a:picLocks noChangeAspect="1"/>
          </p:cNvPicPr>
          <p:nvPr/>
        </p:nvPicPr>
        <p:blipFill>
          <a:blip r:embed="rId4"/>
          <a:stretch>
            <a:fillRect/>
          </a:stretch>
        </p:blipFill>
        <p:spPr>
          <a:xfrm>
            <a:off x="6983413" y="1817688"/>
            <a:ext cx="4067175" cy="428625"/>
          </a:xfrm>
          <a:prstGeom prst="rect">
            <a:avLst/>
          </a:prstGeom>
        </p:spPr>
      </p:pic>
      <p:pic>
        <p:nvPicPr>
          <p:cNvPr id="9" name="Picture 8">
            <a:extLst>
              <a:ext uri="{FF2B5EF4-FFF2-40B4-BE49-F238E27FC236}">
                <a16:creationId xmlns:a16="http://schemas.microsoft.com/office/drawing/2014/main" id="{5F25364F-91C6-F354-3F2C-0EF67728A51A}"/>
              </a:ext>
            </a:extLst>
          </p:cNvPr>
          <p:cNvPicPr>
            <a:picLocks noChangeAspect="1"/>
          </p:cNvPicPr>
          <p:nvPr/>
        </p:nvPicPr>
        <p:blipFill>
          <a:blip r:embed="rId5"/>
          <a:stretch>
            <a:fillRect/>
          </a:stretch>
        </p:blipFill>
        <p:spPr>
          <a:xfrm>
            <a:off x="1242147" y="3888365"/>
            <a:ext cx="8391525" cy="1990725"/>
          </a:xfrm>
          <a:prstGeom prst="rect">
            <a:avLst/>
          </a:prstGeom>
        </p:spPr>
      </p:pic>
      <p:sp>
        <p:nvSpPr>
          <p:cNvPr id="3" name="Arrow: Up 2">
            <a:extLst>
              <a:ext uri="{FF2B5EF4-FFF2-40B4-BE49-F238E27FC236}">
                <a16:creationId xmlns:a16="http://schemas.microsoft.com/office/drawing/2014/main" id="{1728673E-241F-3C7D-E3C2-B825853EDAFA}"/>
              </a:ext>
            </a:extLst>
          </p:cNvPr>
          <p:cNvSpPr/>
          <p:nvPr/>
        </p:nvSpPr>
        <p:spPr>
          <a:xfrm>
            <a:off x="5823857" y="2272392"/>
            <a:ext cx="544285" cy="83003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Up 4">
            <a:extLst>
              <a:ext uri="{FF2B5EF4-FFF2-40B4-BE49-F238E27FC236}">
                <a16:creationId xmlns:a16="http://schemas.microsoft.com/office/drawing/2014/main" id="{7CF314E2-0B54-9848-82AF-66C13BB17100}"/>
              </a:ext>
            </a:extLst>
          </p:cNvPr>
          <p:cNvSpPr/>
          <p:nvPr/>
        </p:nvSpPr>
        <p:spPr>
          <a:xfrm>
            <a:off x="8654142" y="2313214"/>
            <a:ext cx="449035" cy="639535"/>
          </a:xfrm>
          <a:prstGeom prst="up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98BEB66D-2650-43AD-B47E-97335DF0FD7F}"/>
              </a:ext>
            </a:extLst>
          </p:cNvPr>
          <p:cNvSpPr>
            <a:spLocks noGrp="1"/>
          </p:cNvSpPr>
          <p:nvPr/>
        </p:nvSpPr>
        <p:spPr>
          <a:xfrm>
            <a:off x="5295877" y="3094993"/>
            <a:ext cx="4718136" cy="47283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sr-Latn-RS"/>
              <a:t>Bafer prazan                Bafer pun</a:t>
            </a:r>
            <a:endParaRPr lang="sr-Latn-RS" dirty="0"/>
          </a:p>
        </p:txBody>
      </p:sp>
    </p:spTree>
    <p:extLst>
      <p:ext uri="{BB962C8B-B14F-4D97-AF65-F5344CB8AC3E}">
        <p14:creationId xmlns:p14="http://schemas.microsoft.com/office/powerpoint/2010/main" val="4948745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6F4A5-7302-0A97-7CD4-708743E2F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AD185-58A2-92C1-4FCE-C009C54D2AC3}"/>
              </a:ext>
            </a:extLst>
          </p:cNvPr>
          <p:cNvSpPr>
            <a:spLocks noGrp="1"/>
          </p:cNvSpPr>
          <p:nvPr>
            <p:ph type="title"/>
          </p:nvPr>
        </p:nvSpPr>
        <p:spPr/>
        <p:txBody>
          <a:bodyPr/>
          <a:lstStyle/>
          <a:p>
            <a:r>
              <a:rPr lang="en-US"/>
              <a:t>Primer (zajednička struktura I potrošač)</a:t>
            </a:r>
          </a:p>
        </p:txBody>
      </p:sp>
      <p:pic>
        <p:nvPicPr>
          <p:cNvPr id="6" name="Content Placeholder 5">
            <a:extLst>
              <a:ext uri="{FF2B5EF4-FFF2-40B4-BE49-F238E27FC236}">
                <a16:creationId xmlns:a16="http://schemas.microsoft.com/office/drawing/2014/main" id="{2FCE3A36-C184-76DA-CC7B-1B05D4000577}"/>
              </a:ext>
            </a:extLst>
          </p:cNvPr>
          <p:cNvPicPr>
            <a:picLocks noGrp="1" noChangeAspect="1"/>
          </p:cNvPicPr>
          <p:nvPr>
            <p:ph idx="1"/>
          </p:nvPr>
        </p:nvPicPr>
        <p:blipFill>
          <a:blip r:embed="rId2"/>
          <a:stretch>
            <a:fillRect/>
          </a:stretch>
        </p:blipFill>
        <p:spPr>
          <a:xfrm>
            <a:off x="1136506" y="1818553"/>
            <a:ext cx="3476625" cy="1743075"/>
          </a:xfrm>
          <a:prstGeom prst="rect">
            <a:avLst/>
          </a:prstGeom>
        </p:spPr>
      </p:pic>
      <p:pic>
        <p:nvPicPr>
          <p:cNvPr id="7" name="Picture 6">
            <a:extLst>
              <a:ext uri="{FF2B5EF4-FFF2-40B4-BE49-F238E27FC236}">
                <a16:creationId xmlns:a16="http://schemas.microsoft.com/office/drawing/2014/main" id="{551EADD3-C6D0-D210-325C-532A2500C1EA}"/>
              </a:ext>
            </a:extLst>
          </p:cNvPr>
          <p:cNvPicPr>
            <a:picLocks noChangeAspect="1"/>
          </p:cNvPicPr>
          <p:nvPr/>
        </p:nvPicPr>
        <p:blipFill>
          <a:blip r:embed="rId3"/>
          <a:stretch>
            <a:fillRect/>
          </a:stretch>
        </p:blipFill>
        <p:spPr>
          <a:xfrm>
            <a:off x="5529263" y="1819131"/>
            <a:ext cx="1133475" cy="333375"/>
          </a:xfrm>
          <a:prstGeom prst="rect">
            <a:avLst/>
          </a:prstGeom>
        </p:spPr>
      </p:pic>
      <p:pic>
        <p:nvPicPr>
          <p:cNvPr id="8" name="Picture 7">
            <a:extLst>
              <a:ext uri="{FF2B5EF4-FFF2-40B4-BE49-F238E27FC236}">
                <a16:creationId xmlns:a16="http://schemas.microsoft.com/office/drawing/2014/main" id="{8E9B1D66-664C-A592-D002-B2030C910AC2}"/>
              </a:ext>
            </a:extLst>
          </p:cNvPr>
          <p:cNvPicPr>
            <a:picLocks noChangeAspect="1"/>
          </p:cNvPicPr>
          <p:nvPr/>
        </p:nvPicPr>
        <p:blipFill>
          <a:blip r:embed="rId4"/>
          <a:stretch>
            <a:fillRect/>
          </a:stretch>
        </p:blipFill>
        <p:spPr>
          <a:xfrm>
            <a:off x="6983413" y="1817688"/>
            <a:ext cx="4067175" cy="428625"/>
          </a:xfrm>
          <a:prstGeom prst="rect">
            <a:avLst/>
          </a:prstGeom>
        </p:spPr>
      </p:pic>
      <p:pic>
        <p:nvPicPr>
          <p:cNvPr id="3" name="Picture 2" descr="A white background with black text&#10;&#10;AI-generated content may be incorrect.">
            <a:extLst>
              <a:ext uri="{FF2B5EF4-FFF2-40B4-BE49-F238E27FC236}">
                <a16:creationId xmlns:a16="http://schemas.microsoft.com/office/drawing/2014/main" id="{973D8690-BEFC-AE85-FDB7-941807F4805A}"/>
              </a:ext>
            </a:extLst>
          </p:cNvPr>
          <p:cNvPicPr>
            <a:picLocks noChangeAspect="1"/>
          </p:cNvPicPr>
          <p:nvPr/>
        </p:nvPicPr>
        <p:blipFill>
          <a:blip r:embed="rId5"/>
          <a:stretch>
            <a:fillRect/>
          </a:stretch>
        </p:blipFill>
        <p:spPr>
          <a:xfrm>
            <a:off x="1136196" y="3808639"/>
            <a:ext cx="7307035" cy="2266950"/>
          </a:xfrm>
          <a:prstGeom prst="rect">
            <a:avLst/>
          </a:prstGeom>
        </p:spPr>
      </p:pic>
    </p:spTree>
    <p:extLst>
      <p:ext uri="{BB962C8B-B14F-4D97-AF65-F5344CB8AC3E}">
        <p14:creationId xmlns:p14="http://schemas.microsoft.com/office/powerpoint/2010/main" val="30831998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Prenošenje poruka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20000"/>
          </a:bodyPr>
          <a:lstStyle/>
          <a:p>
            <a:r>
              <a:rPr lang="sr-Latn-RS"/>
              <a:t>Kod deljene memorije, kooperativni procesi dele region memorije i sav kod za pristup i manipulisanje zajedničkom memorijom mora biti napisan od strane programera</a:t>
            </a:r>
          </a:p>
          <a:p>
            <a:r>
              <a:rPr lang="sr-Latn-RS"/>
              <a:t>Ovo nije slučaj kod prenošenja poruka, koje je posebno korisno u distribuiranim okruženjima gde se komunicirajući procesi nalaze na različitim računarima u okviru mreže</a:t>
            </a:r>
          </a:p>
          <a:p>
            <a:r>
              <a:rPr lang="sr-Latn-RS"/>
              <a:t>Najmanje dve operacije:</a:t>
            </a:r>
          </a:p>
          <a:p>
            <a:pPr lvl="1"/>
            <a:r>
              <a:rPr lang="sr-Latn-RS"/>
              <a:t>Pošalji (send) poruku</a:t>
            </a:r>
          </a:p>
          <a:p>
            <a:pPr lvl="1"/>
            <a:r>
              <a:rPr lang="sr-Latn-RS"/>
              <a:t>Primi (Receive) poruku</a:t>
            </a:r>
          </a:p>
        </p:txBody>
      </p:sp>
      <p:sp>
        <p:nvSpPr>
          <p:cNvPr id="5" name="Rectangle: Rounded Corners 4">
            <a:extLst>
              <a:ext uri="{FF2B5EF4-FFF2-40B4-BE49-F238E27FC236}">
                <a16:creationId xmlns:a16="http://schemas.microsoft.com/office/drawing/2014/main" id="{ABE6016D-0CE0-8DC7-8BDD-9BF5E8251C10}"/>
              </a:ext>
            </a:extLst>
          </p:cNvPr>
          <p:cNvSpPr/>
          <p:nvPr/>
        </p:nvSpPr>
        <p:spPr bwMode="auto">
          <a:xfrm>
            <a:off x="11176220" y="6172675"/>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4</a:t>
            </a:r>
            <a:endParaRPr lang="en-US" dirty="0">
              <a:latin typeface="Arial"/>
              <a:cs typeface="Arial"/>
            </a:endParaRPr>
          </a:p>
        </p:txBody>
      </p:sp>
      <p:sp>
        <p:nvSpPr>
          <p:cNvPr id="6" name="Rectangle: Rounded Corners 5">
            <a:extLst>
              <a:ext uri="{FF2B5EF4-FFF2-40B4-BE49-F238E27FC236}">
                <a16:creationId xmlns:a16="http://schemas.microsoft.com/office/drawing/2014/main" id="{18924784-5F18-75B0-782A-036F2C0FEF28}"/>
              </a:ext>
            </a:extLst>
          </p:cNvPr>
          <p:cNvSpPr/>
          <p:nvPr/>
        </p:nvSpPr>
        <p:spPr bwMode="auto">
          <a:xfrm>
            <a:off x="11328620" y="6325075"/>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5</a:t>
            </a:r>
          </a:p>
        </p:txBody>
      </p:sp>
    </p:spTree>
    <p:extLst>
      <p:ext uri="{BB962C8B-B14F-4D97-AF65-F5344CB8AC3E}">
        <p14:creationId xmlns:p14="http://schemas.microsoft.com/office/powerpoint/2010/main" val="26675441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Metode za logičku implementaciju</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ea typeface="+mn-lt"/>
                <a:cs typeface="+mn-lt"/>
              </a:rPr>
              <a:t>Evo nekoliko metoda za logičku implementaciju veze i operacije send()/receive(): </a:t>
            </a:r>
            <a:endParaRPr lang="sr-Latn-RS"/>
          </a:p>
          <a:p>
            <a:pPr lvl="1"/>
            <a:r>
              <a:rPr lang="sr-Latn-RS">
                <a:ea typeface="+mn-lt"/>
                <a:cs typeface="+mn-lt"/>
              </a:rPr>
              <a:t>Direktna ili indirektna komunikacija</a:t>
            </a:r>
            <a:endParaRPr lang="sr-Latn-RS"/>
          </a:p>
          <a:p>
            <a:pPr lvl="1"/>
            <a:r>
              <a:rPr lang="sr-Latn-RS">
                <a:ea typeface="+mn-lt"/>
                <a:cs typeface="+mn-lt"/>
              </a:rPr>
              <a:t>Sinhrona ili asinhrona komunikacija </a:t>
            </a:r>
            <a:endParaRPr lang="sr-Latn-RS"/>
          </a:p>
          <a:p>
            <a:pPr lvl="1"/>
            <a:r>
              <a:rPr lang="sr-Latn-RS">
                <a:ea typeface="+mn-lt"/>
                <a:cs typeface="+mn-lt"/>
              </a:rPr>
              <a:t>Automatsko ili eksplicitno baferovanje </a:t>
            </a:r>
            <a:endParaRPr lang="sr-Latn-RS"/>
          </a:p>
          <a:p>
            <a:endParaRPr lang="sr-Latn-RS"/>
          </a:p>
        </p:txBody>
      </p:sp>
    </p:spTree>
    <p:extLst>
      <p:ext uri="{BB962C8B-B14F-4D97-AF65-F5344CB8AC3E}">
        <p14:creationId xmlns:p14="http://schemas.microsoft.com/office/powerpoint/2010/main" val="13353662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Direktna komunikacija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85000" lnSpcReduction="20000"/>
          </a:bodyPr>
          <a:lstStyle/>
          <a:p>
            <a:r>
              <a:rPr lang="sr-Latn-RS">
                <a:ea typeface="+mn-lt"/>
                <a:cs typeface="+mn-lt"/>
              </a:rPr>
              <a:t>Svaki proces koji želi komunicirati mora izričito imenovati bilo primaoca, bilo pošiljaoca sa kojim planira da komunicira</a:t>
            </a:r>
          </a:p>
          <a:p>
            <a:r>
              <a:rPr lang="sr-Latn-RS">
                <a:ea typeface="+mn-lt"/>
                <a:cs typeface="+mn-lt"/>
              </a:rPr>
              <a:t>U ovom modelu komunikacije, primitive za slanje i prijem su definisane kao:</a:t>
            </a:r>
            <a:endParaRPr lang="sr-Latn-RS"/>
          </a:p>
          <a:p>
            <a:pPr lvl="1"/>
            <a:r>
              <a:rPr lang="sr-Latn-RS">
                <a:ea typeface="+mn-lt"/>
                <a:cs typeface="+mn-lt"/>
              </a:rPr>
              <a:t>send(P, poruka) - Pošalji poruku za proces P;</a:t>
            </a:r>
            <a:endParaRPr lang="sr-Latn-RS"/>
          </a:p>
          <a:p>
            <a:pPr lvl="1"/>
            <a:r>
              <a:rPr lang="sr-Latn-RS">
                <a:ea typeface="+mn-lt"/>
                <a:cs typeface="+mn-lt"/>
              </a:rPr>
              <a:t>receive(K, poruka) - Primi poruku od procesa K</a:t>
            </a:r>
            <a:endParaRPr lang="sr-Latn-RS"/>
          </a:p>
          <a:p>
            <a:r>
              <a:rPr lang="sr-Latn-RS"/>
              <a:t>Karakteristike komunikacione veze u ovom slučaju:</a:t>
            </a:r>
          </a:p>
          <a:p>
            <a:pPr lvl="1"/>
            <a:r>
              <a:rPr lang="sr-Latn-RS">
                <a:ea typeface="+mn-lt"/>
                <a:cs typeface="+mn-lt"/>
              </a:rPr>
              <a:t>Veza se uspostavlja automatski između svakog para procesa koji žele komunicirati</a:t>
            </a:r>
            <a:endParaRPr lang="sr-Latn-RS"/>
          </a:p>
          <a:p>
            <a:pPr lvl="1"/>
            <a:r>
              <a:rPr lang="sr-Latn-RS">
                <a:ea typeface="+mn-lt"/>
                <a:cs typeface="+mn-lt"/>
              </a:rPr>
              <a:t>Procesi moraju da znaju samo identitet drugog da bi mogli komunicirati</a:t>
            </a:r>
          </a:p>
          <a:p>
            <a:pPr lvl="1"/>
            <a:r>
              <a:rPr lang="sr-Latn-RS">
                <a:ea typeface="+mn-lt"/>
                <a:cs typeface="+mn-lt"/>
              </a:rPr>
              <a:t>Veza povezuje tačno dva procesa</a:t>
            </a:r>
            <a:endParaRPr lang="sr-Latn-RS"/>
          </a:p>
          <a:p>
            <a:pPr lvl="1"/>
            <a:r>
              <a:rPr lang="sr-Latn-RS">
                <a:ea typeface="+mn-lt"/>
                <a:cs typeface="+mn-lt"/>
              </a:rPr>
              <a:t>Između svakog para procesa postoji tačno jedna veza</a:t>
            </a:r>
            <a:endParaRPr lang="sr-Latn-RS"/>
          </a:p>
          <a:p>
            <a:pPr lvl="1"/>
            <a:endParaRPr lang="sr-Latn-RS"/>
          </a:p>
          <a:p>
            <a:endParaRPr lang="sr-Latn-RS"/>
          </a:p>
          <a:p>
            <a:endParaRPr lang="sr-Latn-RS"/>
          </a:p>
        </p:txBody>
      </p:sp>
    </p:spTree>
    <p:extLst>
      <p:ext uri="{BB962C8B-B14F-4D97-AF65-F5344CB8AC3E}">
        <p14:creationId xmlns:p14="http://schemas.microsoft.com/office/powerpoint/2010/main" val="3090103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Varijanta Direktne komunikacije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ea typeface="+mn-lt"/>
                <a:cs typeface="+mn-lt"/>
              </a:rPr>
              <a:t>Direktna komunikacija zahteva simetriju u adresiranju (i proces pošiljaoc i proces prijemnik moraju imenovati onog drugog da bi mogli komunicirati)</a:t>
            </a:r>
            <a:endParaRPr lang="en-US">
              <a:ea typeface="+mn-lt"/>
              <a:cs typeface="+mn-lt"/>
            </a:endParaRPr>
          </a:p>
          <a:p>
            <a:r>
              <a:rPr lang="sr-Latn-RS"/>
              <a:t>Varijanta koristi asimetriju u adresiranju gde samo pošiljalac imenuje primaoca, dok primalac nije dužan da imenuje pošiljaoca:</a:t>
            </a:r>
          </a:p>
          <a:p>
            <a:pPr lvl="1"/>
            <a:r>
              <a:rPr lang="sr-Latn-RS">
                <a:ea typeface="+mn-lt"/>
                <a:cs typeface="+mn-lt"/>
              </a:rPr>
              <a:t>send(P, poruka) - Pošalji poruku procesu </a:t>
            </a:r>
            <a:r>
              <a:rPr lang="sr-Latn-RS" i="1">
                <a:ea typeface="+mn-lt"/>
                <a:cs typeface="+mn-lt"/>
              </a:rPr>
              <a:t>P</a:t>
            </a:r>
            <a:endParaRPr lang="sr-Latn-RS"/>
          </a:p>
          <a:p>
            <a:pPr lvl="1"/>
            <a:r>
              <a:rPr lang="sr-Latn-RS">
                <a:ea typeface="+mn-lt"/>
                <a:cs typeface="+mn-lt"/>
              </a:rPr>
              <a:t>receive (id, poruka) - Primi poruku od bilo kojeg procesa, promenjiva </a:t>
            </a:r>
            <a:r>
              <a:rPr lang="sr-Latn-RS" i="1">
                <a:ea typeface="+mn-lt"/>
                <a:cs typeface="+mn-lt"/>
              </a:rPr>
              <a:t>id</a:t>
            </a:r>
            <a:r>
              <a:rPr lang="sr-Latn-RS">
                <a:ea typeface="+mn-lt"/>
                <a:cs typeface="+mn-lt"/>
              </a:rPr>
              <a:t> će biti postavljena na ime procesa od koga je poruka primljena</a:t>
            </a:r>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10789048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InDirektna komunikacija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10000"/>
          </a:bodyPr>
          <a:lstStyle/>
          <a:p>
            <a:r>
              <a:rPr lang="sr-Latn-RS">
                <a:ea typeface="+mn-lt"/>
                <a:cs typeface="+mn-lt"/>
              </a:rPr>
              <a:t>Mana kod obe varijante je korišćenje identifikatora procesa, jer promena identifikatora procesa obavezno zahteva ažuriranje referenci kod svih ostalih procesa</a:t>
            </a:r>
            <a:endParaRPr lang="en-US">
              <a:ea typeface="+mn-lt"/>
              <a:cs typeface="+mn-lt"/>
            </a:endParaRPr>
          </a:p>
          <a:p>
            <a:r>
              <a:rPr lang="sr-Latn-RS">
                <a:ea typeface="+mn-lt"/>
                <a:cs typeface="+mn-lt"/>
              </a:rPr>
              <a:t>Kod indirektne komunikacije poruke se šalju i primaju iz poštanskih sandučića (</a:t>
            </a:r>
            <a:r>
              <a:rPr lang="sr-Latn-RS" i="1">
                <a:ea typeface="+mn-lt"/>
                <a:cs typeface="+mn-lt"/>
              </a:rPr>
              <a:t>mailbox</a:t>
            </a:r>
            <a:r>
              <a:rPr lang="sr-Latn-RS">
                <a:ea typeface="+mn-lt"/>
                <a:cs typeface="+mn-lt"/>
              </a:rPr>
              <a:t>)</a:t>
            </a:r>
            <a:endParaRPr lang="sr-Latn-RS"/>
          </a:p>
          <a:p>
            <a:r>
              <a:rPr lang="sr-Latn-RS">
                <a:ea typeface="+mn-lt"/>
                <a:cs typeface="+mn-lt"/>
              </a:rPr>
              <a:t>Svako poštansko sanduče ima jedinstvenu identifikaciju na nivou sistema (na primer, </a:t>
            </a:r>
            <a:r>
              <a:rPr lang="sr-Latn-RS" i="1">
                <a:ea typeface="+mn-lt"/>
                <a:cs typeface="+mn-lt"/>
              </a:rPr>
              <a:t>redovi poruka</a:t>
            </a:r>
            <a:r>
              <a:rPr lang="sr-Latn-RS">
                <a:ea typeface="+mn-lt"/>
                <a:cs typeface="+mn-lt"/>
              </a:rPr>
              <a:t> (message queues) u Linux operativnom sistemu koriste celobrojnu vrednost za identifikaciju poštanskog sandučeta) </a:t>
            </a:r>
            <a:endParaRPr lang="sr-Latn-RS"/>
          </a:p>
          <a:p>
            <a:endParaRPr lang="sr-Latn-RS"/>
          </a:p>
          <a:p>
            <a:endParaRPr lang="sr-Latn-RS"/>
          </a:p>
          <a:p>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24523657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InDirektna komunikacija..nastavak</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ea typeface="+mn-lt"/>
                <a:cs typeface="+mn-lt"/>
              </a:rPr>
              <a:t>Proces može da komunicira sa drugim procesom preko više različitih poštanskih sandučića, ali dva procesa mogu komunicirati samo ako imaju deljeno poštansko sanduče</a:t>
            </a:r>
          </a:p>
          <a:p>
            <a:r>
              <a:rPr lang="sr-Latn-RS">
                <a:ea typeface="+mn-lt"/>
                <a:cs typeface="+mn-lt"/>
              </a:rPr>
              <a:t> Primitive za slanje i prijem, ovde su definisane na sledeći način: </a:t>
            </a:r>
            <a:endParaRPr lang="sr-Latn-RS"/>
          </a:p>
          <a:p>
            <a:pPr lvl="1"/>
            <a:r>
              <a:rPr lang="sr-Latn-RS">
                <a:ea typeface="+mn-lt"/>
                <a:cs typeface="+mn-lt"/>
              </a:rPr>
              <a:t>send(A, poruka) - Pošalji poruku u poštansko sanduče A</a:t>
            </a:r>
          </a:p>
          <a:p>
            <a:pPr lvl="1"/>
            <a:r>
              <a:rPr lang="sr-Latn-RS">
                <a:ea typeface="+mn-lt"/>
                <a:cs typeface="+mn-lt"/>
              </a:rPr>
              <a:t>receive(A, poruka) - Primi poruku iz poštanskog sandučeta A</a:t>
            </a:r>
            <a:endParaRPr lang="sr-Latn-RS"/>
          </a:p>
          <a:p>
            <a:endParaRPr lang="sr-Latn-RS"/>
          </a:p>
          <a:p>
            <a:endParaRPr lang="sr-Latn-RS"/>
          </a:p>
          <a:p>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13603488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InDirektna komunikacija</a:t>
            </a:r>
            <a:r>
              <a:rPr lang="en-US">
                <a:ea typeface="+mj-lt"/>
                <a:cs typeface="+mj-lt"/>
              </a:rPr>
              <a:t>..nastavak</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ea typeface="+mn-lt"/>
                <a:cs typeface="+mn-lt"/>
              </a:rPr>
              <a:t>U ovoj šemi, komunikaciona veza ima sledeća svojstva:</a:t>
            </a:r>
            <a:endParaRPr lang="sr-Latn-RS"/>
          </a:p>
          <a:p>
            <a:pPr lvl="1"/>
            <a:r>
              <a:rPr lang="sr-Latn-RS">
                <a:ea typeface="+mn-lt"/>
                <a:cs typeface="+mn-lt"/>
              </a:rPr>
              <a:t>Uspostavlja se veza između para procesa samo ako oba člana para imaju zajedničko poštansko sanduče</a:t>
            </a:r>
            <a:endParaRPr lang="sr-Latn-RS"/>
          </a:p>
          <a:p>
            <a:pPr lvl="1"/>
            <a:r>
              <a:rPr lang="sr-Latn-RS">
                <a:ea typeface="+mn-lt"/>
                <a:cs typeface="+mn-lt"/>
              </a:rPr>
              <a:t>Veza može povezivati više od dva procesa</a:t>
            </a:r>
            <a:endParaRPr lang="sr-Latn-RS"/>
          </a:p>
          <a:p>
            <a:pPr lvl="1"/>
            <a:r>
              <a:rPr lang="sr-Latn-RS">
                <a:ea typeface="+mn-lt"/>
                <a:cs typeface="+mn-lt"/>
              </a:rPr>
              <a:t>Između svakog para procesa koji komuniciraju može postojati više različitih veza, pri čemu svaka veza odgovara jednom poštanskom sandučiću</a:t>
            </a:r>
            <a:endParaRPr lang="sr-Latn-RS"/>
          </a:p>
          <a:p>
            <a:endParaRPr lang="sr-Latn-RS"/>
          </a:p>
          <a:p>
            <a:endParaRPr lang="sr-Latn-RS"/>
          </a:p>
          <a:p>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17914772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Proces kao vlasnik poštanskog sandučeta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85000" lnSpcReduction="10000"/>
          </a:bodyPr>
          <a:lstStyle/>
          <a:p>
            <a:r>
              <a:rPr lang="sr-Latn-RS">
                <a:ea typeface="+mn-lt"/>
                <a:cs typeface="+mn-lt"/>
              </a:rPr>
              <a:t>Poštansko sanduče može biti u vlasništvu bilo procesa bilo operativnog sistema </a:t>
            </a:r>
            <a:endParaRPr lang="en-US"/>
          </a:p>
          <a:p>
            <a:r>
              <a:rPr lang="sr-Latn-RS">
                <a:ea typeface="+mn-lt"/>
                <a:cs typeface="+mn-lt"/>
              </a:rPr>
              <a:t>Ako je poštanski sandučić u vlasništvu procesa (poštanski sandučić je deo adresnog prostora procesa), tada razlikujemo vlasnika (koji može samo primati poruke putem ovog poštanskog sandučeta) i korisnika(koji može samo slati poruke do poštanskog sandučeta) </a:t>
            </a:r>
          </a:p>
          <a:p>
            <a:r>
              <a:rPr lang="sr-Latn-RS">
                <a:ea typeface="+mn-lt"/>
                <a:cs typeface="+mn-lt"/>
              </a:rPr>
              <a:t>Pošto svaki poštanski sandučić ima jedinstvenog vlasnika, ne može doći do nesporazuma u vezi sa procesom koji treba da primi poruku poslatu u ovaj poštanski sandučić </a:t>
            </a:r>
          </a:p>
          <a:p>
            <a:r>
              <a:rPr lang="sr-Latn-RS">
                <a:ea typeface="+mn-lt"/>
                <a:cs typeface="+mn-lt"/>
              </a:rPr>
              <a:t>Kada se proces koji je vlasnik poštanskog sandučeta terminira, poštansko sanduče nije više dostupno i svaki proces koji naknadno pošalje poruku ovom poštanskom sandučetu mora biti obavešten o tome</a:t>
            </a:r>
            <a:endParaRPr lang="sr-Latn-RS"/>
          </a:p>
          <a:p>
            <a:pPr marL="0" indent="0">
              <a:buNone/>
            </a:pPr>
            <a:endParaRPr lang="sr-Latn-RS"/>
          </a:p>
          <a:p>
            <a:endParaRPr lang="sr-Latn-RS"/>
          </a:p>
          <a:p>
            <a:endParaRPr lang="sr-Latn-RS"/>
          </a:p>
          <a:p>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39422137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OS kao vlasnik poštanskog sandučeta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77500" lnSpcReduction="20000"/>
          </a:bodyPr>
          <a:lstStyle/>
          <a:p>
            <a:r>
              <a:rPr lang="sr-Latn-RS">
                <a:ea typeface="+mn-lt"/>
                <a:cs typeface="+mn-lt"/>
              </a:rPr>
              <a:t>Suprotno tome, poštansko sanduče koje je u vlasništvu operativnog sistema je nezavisno i nije vezano ni za jedan određeni proces. Operativni sistem tada mora da obezbedi mehanizam koji procesu omogućava sledeće: </a:t>
            </a:r>
            <a:endParaRPr lang="sr-Latn-RS"/>
          </a:p>
          <a:p>
            <a:pPr lvl="1"/>
            <a:r>
              <a:rPr lang="sr-Latn-RS">
                <a:ea typeface="+mn-lt"/>
                <a:cs typeface="+mn-lt"/>
              </a:rPr>
              <a:t>Kreiranje novog poštanskog sandučeta</a:t>
            </a:r>
          </a:p>
          <a:p>
            <a:pPr lvl="1"/>
            <a:r>
              <a:rPr lang="sr-Latn-RS">
                <a:ea typeface="+mn-lt"/>
                <a:cs typeface="+mn-lt"/>
              </a:rPr>
              <a:t>Slanje i primanje poruka preko poštanskog sandučeta</a:t>
            </a:r>
            <a:endParaRPr lang="sr-Latn-RS"/>
          </a:p>
          <a:p>
            <a:pPr lvl="1"/>
            <a:r>
              <a:rPr lang="sr-Latn-RS">
                <a:ea typeface="+mn-lt"/>
                <a:cs typeface="+mn-lt"/>
              </a:rPr>
              <a:t>Brisanje poštanskog sandučeta</a:t>
            </a:r>
            <a:endParaRPr lang="sr-Latn-RS"/>
          </a:p>
          <a:p>
            <a:r>
              <a:rPr lang="sr-Latn-RS">
                <a:ea typeface="+mn-lt"/>
                <a:cs typeface="+mn-lt"/>
              </a:rPr>
              <a:t>Proces koji kreira novo poštansko sanduče je podrazumevano vlasnik tog poštanskog sandučeta</a:t>
            </a:r>
          </a:p>
          <a:p>
            <a:r>
              <a:rPr lang="sr-Latn-RS">
                <a:ea typeface="+mn-lt"/>
                <a:cs typeface="+mn-lt"/>
              </a:rPr>
              <a:t>Inicijalno je vlasnik jedini proces koji može primati poruke putem ovog poštanskog sandučeta, međutim, privilegija vlasništva i primanja poruka može se preneti na druge procese putem odgovarajućih sistemskih poziva </a:t>
            </a:r>
            <a:endParaRPr lang="sr-Latn-RS"/>
          </a:p>
          <a:p>
            <a:pPr marL="0" indent="0">
              <a:buNone/>
            </a:pPr>
            <a:endParaRPr lang="sr-Latn-RS"/>
          </a:p>
          <a:p>
            <a:endParaRPr lang="sr-Latn-RS"/>
          </a:p>
          <a:p>
            <a:endParaRPr lang="sr-Latn-RS"/>
          </a:p>
          <a:p>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25112464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sinhronizacija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85000" lnSpcReduction="10000"/>
          </a:bodyPr>
          <a:lstStyle/>
          <a:p>
            <a:r>
              <a:rPr lang="sr-Latn-RS" dirty="0">
                <a:ea typeface="+mn-lt"/>
                <a:cs typeface="+mn-lt"/>
              </a:rPr>
              <a:t>Komunikacija između procesa odvija se korišćenjem </a:t>
            </a:r>
            <a:r>
              <a:rPr lang="sr-Latn-RS" dirty="0" err="1">
                <a:ea typeface="+mn-lt"/>
                <a:cs typeface="+mn-lt"/>
              </a:rPr>
              <a:t>primitiva</a:t>
            </a:r>
            <a:r>
              <a:rPr lang="sr-Latn-RS" dirty="0">
                <a:ea typeface="+mn-lt"/>
                <a:cs typeface="+mn-lt"/>
              </a:rPr>
              <a:t> </a:t>
            </a:r>
            <a:r>
              <a:rPr lang="sr-Latn-RS" dirty="0" err="1">
                <a:ea typeface="+mn-lt"/>
                <a:cs typeface="+mn-lt"/>
              </a:rPr>
              <a:t>send</a:t>
            </a:r>
            <a:r>
              <a:rPr lang="sr-Latn-RS" dirty="0">
                <a:ea typeface="+mn-lt"/>
                <a:cs typeface="+mn-lt"/>
              </a:rPr>
              <a:t>() i </a:t>
            </a:r>
            <a:r>
              <a:rPr lang="sr-Latn-RS" dirty="0" err="1">
                <a:ea typeface="+mn-lt"/>
                <a:cs typeface="+mn-lt"/>
              </a:rPr>
              <a:t>receive</a:t>
            </a:r>
            <a:r>
              <a:rPr lang="sr-Latn-RS" dirty="0">
                <a:ea typeface="+mn-lt"/>
                <a:cs typeface="+mn-lt"/>
              </a:rPr>
              <a:t>(), ali postoje različite mogućnosti dizajniranja i implementacije svake od </a:t>
            </a:r>
            <a:r>
              <a:rPr lang="sr-Latn-RS" dirty="0" err="1">
                <a:ea typeface="+mn-lt"/>
                <a:cs typeface="+mn-lt"/>
              </a:rPr>
              <a:t>primitiva</a:t>
            </a:r>
            <a:endParaRPr lang="sr-Latn-RS" dirty="0" err="1"/>
          </a:p>
          <a:p>
            <a:r>
              <a:rPr lang="sr-Latn-RS" dirty="0">
                <a:ea typeface="+mn-lt"/>
                <a:cs typeface="+mn-lt"/>
              </a:rPr>
              <a:t>Slanje poruka može biti ili </a:t>
            </a:r>
            <a:r>
              <a:rPr lang="sr-Latn-RS" i="1" dirty="0">
                <a:ea typeface="+mn-lt"/>
                <a:cs typeface="+mn-lt"/>
              </a:rPr>
              <a:t>blokirajuće</a:t>
            </a:r>
            <a:r>
              <a:rPr lang="sr-Latn-RS" dirty="0">
                <a:ea typeface="+mn-lt"/>
                <a:cs typeface="+mn-lt"/>
              </a:rPr>
              <a:t> ili </a:t>
            </a:r>
            <a:r>
              <a:rPr lang="sr-Latn-RS" i="1" dirty="0" err="1">
                <a:ea typeface="+mn-lt"/>
                <a:cs typeface="+mn-lt"/>
              </a:rPr>
              <a:t>neblokirajuće</a:t>
            </a:r>
            <a:r>
              <a:rPr lang="sr-Latn-RS" dirty="0">
                <a:ea typeface="+mn-lt"/>
                <a:cs typeface="+mn-lt"/>
              </a:rPr>
              <a:t> - takođe poznato kao </a:t>
            </a:r>
            <a:r>
              <a:rPr lang="sr-Latn-RS" i="1" dirty="0">
                <a:ea typeface="+mn-lt"/>
                <a:cs typeface="+mn-lt"/>
              </a:rPr>
              <a:t>sinhrono</a:t>
            </a:r>
            <a:r>
              <a:rPr lang="sr-Latn-RS" dirty="0">
                <a:ea typeface="+mn-lt"/>
                <a:cs typeface="+mn-lt"/>
              </a:rPr>
              <a:t> i </a:t>
            </a:r>
            <a:r>
              <a:rPr lang="sr-Latn-RS" i="1" dirty="0">
                <a:ea typeface="+mn-lt"/>
                <a:cs typeface="+mn-lt"/>
              </a:rPr>
              <a:t>asinhrono</a:t>
            </a:r>
            <a:r>
              <a:rPr lang="sr-Latn-RS" dirty="0">
                <a:ea typeface="+mn-lt"/>
                <a:cs typeface="+mn-lt"/>
              </a:rPr>
              <a:t>: </a:t>
            </a:r>
            <a:endParaRPr lang="sr-Latn-RS"/>
          </a:p>
          <a:p>
            <a:pPr lvl="1"/>
            <a:r>
              <a:rPr lang="sr-Latn-RS" dirty="0">
                <a:ea typeface="+mn-lt"/>
                <a:cs typeface="+mn-lt"/>
              </a:rPr>
              <a:t>Blokirajuće slanje: Proces pošiljalac je blokiran dok poruka ne bude primljena od strane prijemnog procesa ili poštanskog sandučeta</a:t>
            </a:r>
          </a:p>
          <a:p>
            <a:pPr lvl="1"/>
            <a:r>
              <a:rPr lang="sr-Latn-RS" dirty="0" err="1">
                <a:ea typeface="+mn-lt"/>
                <a:cs typeface="+mn-lt"/>
              </a:rPr>
              <a:t>Neblokirajuće</a:t>
            </a:r>
            <a:r>
              <a:rPr lang="sr-Latn-RS" dirty="0">
                <a:ea typeface="+mn-lt"/>
                <a:cs typeface="+mn-lt"/>
              </a:rPr>
              <a:t> slanje: Proces pošiljalac šalje poruku i nastavlja sa radom</a:t>
            </a:r>
            <a:endParaRPr lang="sr-Latn-RS" dirty="0"/>
          </a:p>
          <a:p>
            <a:pPr lvl="1"/>
            <a:r>
              <a:rPr lang="sr-Latn-RS" dirty="0">
                <a:ea typeface="+mn-lt"/>
                <a:cs typeface="+mn-lt"/>
              </a:rPr>
              <a:t>Blokirajući prijem: Proces primalac blokira dok nije dostupna poruka</a:t>
            </a:r>
            <a:endParaRPr lang="sr-Latn-RS" dirty="0"/>
          </a:p>
          <a:p>
            <a:pPr lvl="1"/>
            <a:r>
              <a:rPr lang="sr-Latn-RS" dirty="0" err="1">
                <a:ea typeface="+mn-lt"/>
                <a:cs typeface="+mn-lt"/>
              </a:rPr>
              <a:t>Neblokirajući</a:t>
            </a:r>
            <a:r>
              <a:rPr lang="sr-Latn-RS" dirty="0">
                <a:ea typeface="+mn-lt"/>
                <a:cs typeface="+mn-lt"/>
              </a:rPr>
              <a:t> prijem: Proces primalac preuzima pristiglu poruku ili dobija informaciju da ona nije pristigla</a:t>
            </a:r>
            <a:endParaRPr lang="sr-Latn-RS" dirty="0"/>
          </a:p>
          <a:p>
            <a:pPr lvl="1"/>
            <a:endParaRPr lang="sr-Latn-RS"/>
          </a:p>
          <a:p>
            <a:pPr lvl="1"/>
            <a:endParaRPr lang="sr-Latn-RS"/>
          </a:p>
          <a:p>
            <a:endParaRPr lang="sr-Latn-RS"/>
          </a:p>
          <a:p>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20606883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Blokirajući prijem I slanje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a:xfrm>
            <a:off x="1141412" y="1884145"/>
            <a:ext cx="9905999" cy="3541714"/>
          </a:xfrm>
        </p:spPr>
        <p:txBody>
          <a:bodyPr vert="horz" lIns="91440" tIns="45720" rIns="91440" bIns="45720" rtlCol="0" anchor="t">
            <a:normAutofit/>
          </a:bodyPr>
          <a:lstStyle/>
          <a:p>
            <a:r>
              <a:rPr lang="sr-Latn-RS"/>
              <a:t>Zove se sastanak (randevouz) između primaoca i pošiljaoca</a:t>
            </a:r>
            <a:endParaRPr lang="en-US"/>
          </a:p>
          <a:p>
            <a:r>
              <a:rPr lang="sr-Latn-RS"/>
              <a:t>Obezbeđuje trivijalno rešenje proizvođač-potrošač problema</a:t>
            </a:r>
          </a:p>
          <a:p>
            <a:r>
              <a:rPr lang="sr-Latn-RS"/>
              <a:t>Proizvođač samo poziva blokirajuće slanje i čeka da se poruka isporuči</a:t>
            </a:r>
          </a:p>
          <a:p>
            <a:r>
              <a:rPr lang="sr-Latn-RS"/>
              <a:t>Potrošač samo poziva prijem i blokira se dok poruka nije dostupna</a:t>
            </a:r>
          </a:p>
          <a:p>
            <a:pPr marL="0" indent="0">
              <a:buNone/>
            </a:pPr>
            <a:endParaRPr lang="sr-Latn-RS" dirty="0"/>
          </a:p>
          <a:p>
            <a:pPr lvl="1"/>
            <a:endParaRPr lang="sr-Latn-RS"/>
          </a:p>
          <a:p>
            <a:endParaRPr lang="sr-Latn-RS"/>
          </a:p>
          <a:p>
            <a:endParaRPr lang="sr-Latn-RS"/>
          </a:p>
          <a:p>
            <a:endParaRPr lang="sr-Latn-RS"/>
          </a:p>
          <a:p>
            <a:endParaRPr lang="sr-Latn-RS"/>
          </a:p>
          <a:p>
            <a:pPr lvl="1"/>
            <a:endParaRPr lang="sr-Latn-RS"/>
          </a:p>
          <a:p>
            <a:endParaRPr lang="sr-Latn-RS"/>
          </a:p>
          <a:p>
            <a:endParaRPr lang="sr-Latn-RS"/>
          </a:p>
        </p:txBody>
      </p:sp>
      <p:pic>
        <p:nvPicPr>
          <p:cNvPr id="4" name="Picture 3" descr="A black text on a white background&#10;&#10;AI-generated content may be incorrect.">
            <a:extLst>
              <a:ext uri="{FF2B5EF4-FFF2-40B4-BE49-F238E27FC236}">
                <a16:creationId xmlns:a16="http://schemas.microsoft.com/office/drawing/2014/main" id="{DC99CB9D-3A9A-29E7-9D22-360159DC916A}"/>
              </a:ext>
            </a:extLst>
          </p:cNvPr>
          <p:cNvPicPr>
            <a:picLocks noChangeAspect="1"/>
          </p:cNvPicPr>
          <p:nvPr/>
        </p:nvPicPr>
        <p:blipFill>
          <a:blip r:embed="rId2"/>
          <a:stretch>
            <a:fillRect/>
          </a:stretch>
        </p:blipFill>
        <p:spPr>
          <a:xfrm>
            <a:off x="512915" y="4117410"/>
            <a:ext cx="6343650" cy="1295400"/>
          </a:xfrm>
          <a:prstGeom prst="rect">
            <a:avLst/>
          </a:prstGeom>
        </p:spPr>
      </p:pic>
      <p:pic>
        <p:nvPicPr>
          <p:cNvPr id="5" name="Picture 4" descr="A black text on a white background&#10;&#10;AI-generated content may be incorrect.">
            <a:extLst>
              <a:ext uri="{FF2B5EF4-FFF2-40B4-BE49-F238E27FC236}">
                <a16:creationId xmlns:a16="http://schemas.microsoft.com/office/drawing/2014/main" id="{D74EA758-3615-5CB6-398F-0E92270BDD98}"/>
              </a:ext>
            </a:extLst>
          </p:cNvPr>
          <p:cNvPicPr>
            <a:picLocks noChangeAspect="1"/>
          </p:cNvPicPr>
          <p:nvPr/>
        </p:nvPicPr>
        <p:blipFill>
          <a:blip r:embed="rId3"/>
          <a:stretch>
            <a:fillRect/>
          </a:stretch>
        </p:blipFill>
        <p:spPr>
          <a:xfrm>
            <a:off x="5189494" y="5521108"/>
            <a:ext cx="6238875" cy="1181100"/>
          </a:xfrm>
          <a:prstGeom prst="rect">
            <a:avLst/>
          </a:prstGeom>
        </p:spPr>
      </p:pic>
    </p:spTree>
    <p:extLst>
      <p:ext uri="{BB962C8B-B14F-4D97-AF65-F5344CB8AC3E}">
        <p14:creationId xmlns:p14="http://schemas.microsoft.com/office/powerpoint/2010/main" val="2304342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baferovanje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77500" lnSpcReduction="20000"/>
          </a:bodyPr>
          <a:lstStyle/>
          <a:p>
            <a:r>
              <a:rPr lang="sr-Latn-RS">
                <a:ea typeface="+mn-lt"/>
                <a:cs typeface="+mn-lt"/>
              </a:rPr>
              <a:t>Bez obzira da li je komunikacija direktna ili indirektna, poruke koje se razmenjuju između komunicirajućih procesa nalaze se u </a:t>
            </a:r>
            <a:r>
              <a:rPr lang="sr-Latn-RS" i="1">
                <a:ea typeface="+mn-lt"/>
                <a:cs typeface="+mn-lt"/>
              </a:rPr>
              <a:t>redu čekanja</a:t>
            </a:r>
            <a:r>
              <a:rPr lang="sr-Latn-RS">
                <a:ea typeface="+mn-lt"/>
                <a:cs typeface="+mn-lt"/>
              </a:rPr>
              <a:t>, koji se mogu implementirati na tri načina: </a:t>
            </a:r>
          </a:p>
          <a:p>
            <a:pPr lvl="1"/>
            <a:r>
              <a:rPr lang="sr-Latn-RS">
                <a:ea typeface="+mn-lt"/>
                <a:cs typeface="+mn-lt"/>
              </a:rPr>
              <a:t>Nulti kapacitet: Red čekanja ima maksimalnu dužinu nula - na taj način, veza ne može da čuva nijednu poruku u okviru sebe. U ovom slučaju, pošiljalac se mora blokirati dok primalac ne primi poruku</a:t>
            </a:r>
          </a:p>
          <a:p>
            <a:pPr lvl="1"/>
            <a:r>
              <a:rPr lang="sr-Latn-RS">
                <a:ea typeface="+mn-lt"/>
                <a:cs typeface="+mn-lt"/>
              </a:rPr>
              <a:t>Ograničeni kapacitet: Red ima konačnu dužinu </a:t>
            </a:r>
            <a:r>
              <a:rPr lang="sr-Latn-RS" i="1">
                <a:ea typeface="+mn-lt"/>
                <a:cs typeface="+mn-lt"/>
              </a:rPr>
              <a:t>n.</a:t>
            </a:r>
            <a:r>
              <a:rPr lang="sr-Latn-RS">
                <a:ea typeface="+mn-lt"/>
                <a:cs typeface="+mn-lt"/>
              </a:rPr>
              <a:t> Na taj način, najviše </a:t>
            </a:r>
            <a:r>
              <a:rPr lang="sr-Latn-RS" i="1">
                <a:ea typeface="+mn-lt"/>
                <a:cs typeface="+mn-lt"/>
              </a:rPr>
              <a:t>n</a:t>
            </a:r>
            <a:r>
              <a:rPr lang="sr-Latn-RS">
                <a:ea typeface="+mn-lt"/>
                <a:cs typeface="+mn-lt"/>
              </a:rPr>
              <a:t> poruka može da boravi u njemu. Ako red poruka nije ispunjen prilikom slanja nove poruke, poruka se postavlja u red (ili je poruka kopirana ili se kopira pokazivač na poruku), a pošiljalac može nastaviti sa svojim izvršavanjem bez čekanja. Međutim, ako je red poruka popunjen, pošiljalac se mora blokirati dok u redu čekanja nije dostupan prostor </a:t>
            </a:r>
          </a:p>
          <a:p>
            <a:pPr lvl="1"/>
            <a:r>
              <a:rPr lang="sr-Latn-RS">
                <a:ea typeface="+mn-lt"/>
                <a:cs typeface="+mn-lt"/>
              </a:rPr>
              <a:t>Neograničeni kapacitet: Dužina reda poruka je potencijalno beskonačna - na taj način, bilo koji broj poruka može da čeka u njemu. Pošiljalac se nikad ne blokira </a:t>
            </a:r>
          </a:p>
          <a:p>
            <a:r>
              <a:rPr lang="sr-Latn-RS">
                <a:ea typeface="+mn-lt"/>
                <a:cs typeface="+mn-lt"/>
              </a:rPr>
              <a:t>Implementacija sa redom poruka nultog kapaciteta se ponekad naziva </a:t>
            </a:r>
            <a:r>
              <a:rPr lang="sr-Latn-RS" i="1">
                <a:ea typeface="+mn-lt"/>
                <a:cs typeface="+mn-lt"/>
              </a:rPr>
              <a:t>sistem poruka bez baferovanja</a:t>
            </a:r>
            <a:r>
              <a:rPr lang="sr-Latn-RS">
                <a:ea typeface="+mn-lt"/>
                <a:cs typeface="+mn-lt"/>
              </a:rPr>
              <a:t>, dok se ostale implementacije nazivaju </a:t>
            </a:r>
            <a:r>
              <a:rPr lang="sr-Latn-RS" i="1">
                <a:ea typeface="+mn-lt"/>
                <a:cs typeface="+mn-lt"/>
              </a:rPr>
              <a:t>sistem sa automatskim baferovanjem</a:t>
            </a:r>
          </a:p>
          <a:p>
            <a:endParaRPr lang="sr-Latn-RS"/>
          </a:p>
          <a:p>
            <a:endParaRPr lang="sr-Latn-RS"/>
          </a:p>
          <a:p>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41246432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Klijent/server sistemi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Obe prethodne tehnike mogu biti korišćene u cilju komunikacije u server/klijent sistemima</a:t>
            </a:r>
          </a:p>
          <a:p>
            <a:r>
              <a:rPr lang="sr-Latn-RS"/>
              <a:t>Ovde ćemo pomenuti i druge strategije koje se koriste u tu svrhu:</a:t>
            </a:r>
          </a:p>
          <a:p>
            <a:pPr lvl="1"/>
            <a:r>
              <a:rPr lang="sr-Latn-RS"/>
              <a:t>Utičnice (sockets)</a:t>
            </a:r>
          </a:p>
          <a:p>
            <a:pPr lvl="1"/>
            <a:r>
              <a:rPr lang="sr-Latn-RS"/>
              <a:t>Poziv udaljenih procedura (Remote Procedure Calls)</a:t>
            </a:r>
          </a:p>
          <a:p>
            <a:pPr lvl="1"/>
            <a:r>
              <a:rPr lang="sr-Latn-RS"/>
              <a:t>Cevi (pipes)</a:t>
            </a:r>
          </a:p>
          <a:p>
            <a:endParaRPr lang="sr-Latn-RS"/>
          </a:p>
          <a:p>
            <a:endParaRPr lang="sr-Latn-RS"/>
          </a:p>
          <a:p>
            <a:endParaRPr lang="sr-Latn-RS"/>
          </a:p>
          <a:p>
            <a:endParaRPr lang="sr-Latn-RS"/>
          </a:p>
          <a:p>
            <a:pPr lvl="1"/>
            <a:endParaRPr lang="sr-Latn-RS"/>
          </a:p>
          <a:p>
            <a:endParaRPr lang="sr-Latn-RS"/>
          </a:p>
          <a:p>
            <a:endParaRPr lang="sr-Latn-RS"/>
          </a:p>
        </p:txBody>
      </p:sp>
      <p:sp>
        <p:nvSpPr>
          <p:cNvPr id="5" name="Rectangle: Rounded Corners 4">
            <a:extLst>
              <a:ext uri="{FF2B5EF4-FFF2-40B4-BE49-F238E27FC236}">
                <a16:creationId xmlns:a16="http://schemas.microsoft.com/office/drawing/2014/main" id="{94C1CA9F-E47E-7361-B1C0-2A3CAAF64971}"/>
              </a:ext>
            </a:extLst>
          </p:cNvPr>
          <p:cNvSpPr/>
          <p:nvPr/>
        </p:nvSpPr>
        <p:spPr bwMode="auto">
          <a:xfrm>
            <a:off x="10817141" y="6116308"/>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6</a:t>
            </a:r>
            <a:endParaRPr lang="en-US"/>
          </a:p>
        </p:txBody>
      </p:sp>
    </p:spTree>
    <p:extLst>
      <p:ext uri="{BB962C8B-B14F-4D97-AF65-F5344CB8AC3E}">
        <p14:creationId xmlns:p14="http://schemas.microsoft.com/office/powerpoint/2010/main" val="24810504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utičnice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a:t>Par procesa koji komunicira preko mreže koristi par utičnica, po jedan za svaki proces</a:t>
            </a:r>
          </a:p>
          <a:p>
            <a:r>
              <a:rPr lang="sr-Latn-RS"/>
              <a:t>Utičnica je određena </a:t>
            </a:r>
            <a:r>
              <a:rPr lang="sr-Latn-RS" i="1"/>
              <a:t>IP adresom </a:t>
            </a:r>
            <a:r>
              <a:rPr lang="sr-Latn-RS"/>
              <a:t>povezanom sa brojem </a:t>
            </a:r>
            <a:r>
              <a:rPr lang="sr-Latn-RS" i="1"/>
              <a:t>porta</a:t>
            </a:r>
          </a:p>
          <a:p>
            <a:r>
              <a:rPr lang="sr-Latn-RS"/>
              <a:t>Svi portovi ispod 1024 su poznati i standardni (FTP 21, SSH 22, HTTP 80, ...)</a:t>
            </a:r>
          </a:p>
          <a:p>
            <a:r>
              <a:rPr lang="sr-Latn-RS"/>
              <a:t>Portovi na klijentskoj i serverskoj mašini ne moraju biti isti</a:t>
            </a:r>
          </a:p>
          <a:p>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18426023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2" name="Group 11">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4"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5"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6"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8"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1"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3" name="Group 12">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4"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2"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a:solidFill>
                  <a:srgbClr val="FFFFFF"/>
                </a:solidFill>
              </a:rPr>
              <a:t>utičnice</a:t>
            </a:r>
          </a:p>
        </p:txBody>
      </p:sp>
      <p:sp useBgFill="1">
        <p:nvSpPr>
          <p:cNvPr id="54"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Diagram&#10;&#10;Description automatically generated">
            <a:extLst>
              <a:ext uri="{FF2B5EF4-FFF2-40B4-BE49-F238E27FC236}">
                <a16:creationId xmlns:a16="http://schemas.microsoft.com/office/drawing/2014/main" id="{3B463115-B0C5-477F-BCE0-4956A9407910}"/>
              </a:ext>
            </a:extLst>
          </p:cNvPr>
          <p:cNvPicPr>
            <a:picLocks noChangeAspect="1"/>
          </p:cNvPicPr>
          <p:nvPr/>
        </p:nvPicPr>
        <p:blipFill>
          <a:blip r:embed="rId3"/>
          <a:stretch>
            <a:fillRect/>
          </a:stretch>
        </p:blipFill>
        <p:spPr>
          <a:xfrm>
            <a:off x="1118988" y="1532942"/>
            <a:ext cx="6112382" cy="3786654"/>
          </a:xfrm>
          <a:prstGeom prst="rect">
            <a:avLst/>
          </a:prstGeom>
        </p:spPr>
      </p:pic>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a:xfrm>
            <a:off x="8036041" y="2249487"/>
            <a:ext cx="3281004" cy="3541714"/>
          </a:xfrm>
        </p:spPr>
        <p:txBody>
          <a:bodyPr vert="horz" lIns="91440" tIns="45720" rIns="91440" bIns="45720" rtlCol="0">
            <a:normAutofit/>
          </a:bodyPr>
          <a:lstStyle/>
          <a:p>
            <a:endParaRPr lang="sr-Latn-RS" sz="1800">
              <a:solidFill>
                <a:srgbClr val="FFFFFF"/>
              </a:solidFill>
            </a:endParaRPr>
          </a:p>
          <a:p>
            <a:endParaRPr lang="sr-Latn-RS" sz="1800">
              <a:solidFill>
                <a:srgbClr val="FFFFFF"/>
              </a:solidFill>
            </a:endParaRPr>
          </a:p>
          <a:p>
            <a:endParaRPr lang="sr-Latn-RS" sz="1800">
              <a:solidFill>
                <a:srgbClr val="FFFFFF"/>
              </a:solidFill>
            </a:endParaRPr>
          </a:p>
          <a:p>
            <a:pPr lvl="1"/>
            <a:endParaRPr lang="sr-Latn-RS" sz="1800">
              <a:solidFill>
                <a:srgbClr val="FFFFFF"/>
              </a:solidFill>
            </a:endParaRPr>
          </a:p>
          <a:p>
            <a:endParaRPr lang="sr-Latn-RS" sz="1800">
              <a:solidFill>
                <a:srgbClr val="FFFFFF"/>
              </a:solidFill>
            </a:endParaRPr>
          </a:p>
          <a:p>
            <a:endParaRPr lang="sr-Latn-RS" sz="1800">
              <a:solidFill>
                <a:srgbClr val="FFFFFF"/>
              </a:solidFill>
            </a:endParaRPr>
          </a:p>
        </p:txBody>
      </p:sp>
    </p:spTree>
    <p:extLst>
      <p:ext uri="{BB962C8B-B14F-4D97-AF65-F5344CB8AC3E}">
        <p14:creationId xmlns:p14="http://schemas.microsoft.com/office/powerpoint/2010/main" val="649399893"/>
      </p:ext>
    </p:extLst>
  </p:cSld>
  <p:clrMapOvr>
    <a:overrideClrMapping bg1="lt1" tx1="dk1" bg2="lt2" tx2="dk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utičnice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sr-Latn-RS"/>
              <a:t>Paketi putuju između računara i isporučuju se odgovarajućem procesu na osnovu odredišnog porta</a:t>
            </a:r>
            <a:endParaRPr lang="en-US"/>
          </a:p>
          <a:p>
            <a:r>
              <a:rPr lang="sr-Latn-RS"/>
              <a:t>To znači da više procesa može da egzistira na istoj mašini i da svaki koristi svoju utičnicu kako bi komunicirao sa udaljenom mašinom</a:t>
            </a:r>
          </a:p>
          <a:p>
            <a:r>
              <a:rPr lang="sr-Latn-RS"/>
              <a:t>Veze moraju biti jedinstvene: ako bi drugi proces na mašini X želeo da uspostavi vezu sa istim web serverom, morao bi koristiti port koji nije 1625</a:t>
            </a:r>
          </a:p>
          <a:p>
            <a:r>
              <a:rPr lang="sr-Latn-RS"/>
              <a:t>Ilustrovaćemo primer rada sa utičnicama na Java programskom jeziku</a:t>
            </a:r>
          </a:p>
          <a:p>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3836765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Java utičnice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dirty="0"/>
              <a:t>Java nudi tri vrste utičnica: </a:t>
            </a:r>
            <a:endParaRPr lang="en-US"/>
          </a:p>
          <a:p>
            <a:pPr lvl="1"/>
            <a:r>
              <a:rPr lang="sr-Latn-RS" dirty="0"/>
              <a:t>Orijentisane konekcijom (TCP) - klasa </a:t>
            </a:r>
            <a:r>
              <a:rPr lang="sr-Latn-RS" dirty="0" err="1"/>
              <a:t>Socket</a:t>
            </a:r>
            <a:endParaRPr lang="en-US" dirty="0" err="1"/>
          </a:p>
          <a:p>
            <a:pPr lvl="1"/>
            <a:r>
              <a:rPr lang="sr-Latn-RS" dirty="0"/>
              <a:t>Bez konekcije (UDP) - klasa </a:t>
            </a:r>
            <a:r>
              <a:rPr lang="sr-Latn-RS" dirty="0" err="1"/>
              <a:t>DatagramSocket</a:t>
            </a:r>
          </a:p>
          <a:p>
            <a:pPr lvl="1"/>
            <a:r>
              <a:rPr lang="sr-Latn-RS" dirty="0"/>
              <a:t>Slanje podataka ka više primalaca – klasa </a:t>
            </a:r>
            <a:r>
              <a:rPr lang="sr-Latn-RS" dirty="0" err="1"/>
              <a:t>MulticastSocket</a:t>
            </a:r>
            <a:endParaRPr lang="sr-Latn-RS" dirty="0"/>
          </a:p>
          <a:p>
            <a:r>
              <a:rPr lang="sr-Latn-RS" dirty="0"/>
              <a:t>Primer koji gledamo opisuje server datuma koji koristi TCP</a:t>
            </a:r>
          </a:p>
          <a:p>
            <a:r>
              <a:rPr lang="sr-Latn-RS" dirty="0"/>
              <a:t>Klijentima je omogućeno da zatraže trenutni datum i vreme od servera</a:t>
            </a:r>
          </a:p>
          <a:p>
            <a:pPr lvl="1"/>
            <a:endParaRPr lang="sr-Latn-RS" dirty="0"/>
          </a:p>
          <a:p>
            <a:endParaRPr lang="sr-Latn-RS" dirty="0"/>
          </a:p>
          <a:p>
            <a:endParaRPr lang="sr-Latn-RS"/>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17136261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Poziv</a:t>
            </a:r>
            <a:r>
              <a:rPr lang="en-US" dirty="0"/>
              <a:t> </a:t>
            </a:r>
            <a:r>
              <a:rPr lang="en-US" dirty="0" err="1"/>
              <a:t>udaljenih</a:t>
            </a:r>
            <a:r>
              <a:rPr lang="en-US" dirty="0"/>
              <a:t> </a:t>
            </a:r>
            <a:r>
              <a:rPr lang="en-US" dirty="0" err="1"/>
              <a:t>procedura</a:t>
            </a:r>
            <a:r>
              <a:rPr lang="en-US" dirty="0"/>
              <a:t> (RPC)</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sr-Latn-RS" dirty="0"/>
              <a:t>Jedan od najčešćih oblika izvršavanja udaljenih servisa</a:t>
            </a:r>
            <a:endParaRPr lang="en-US" dirty="0"/>
          </a:p>
          <a:p>
            <a:r>
              <a:rPr lang="sr-Latn-RS" dirty="0"/>
              <a:t>Omogućava povezivanje između sistema korišćenjem mrežnih konekcija</a:t>
            </a:r>
          </a:p>
          <a:p>
            <a:r>
              <a:rPr lang="sr-Latn-RS" dirty="0"/>
              <a:t>Obzirom na to, moramo koristiti komunikaciju zasnovanu na porukama</a:t>
            </a:r>
          </a:p>
          <a:p>
            <a:r>
              <a:rPr lang="sr-Latn-RS" dirty="0"/>
              <a:t>Poruke u RPC su dobro struktuirane, a ne samo paketi podataka</a:t>
            </a:r>
          </a:p>
          <a:p>
            <a:r>
              <a:rPr lang="sr-Latn-RS" dirty="0"/>
              <a:t>Poruka (sa identifikatorom funkcije i parametrima) se upućuje RPC demonu koji osluškuje određeni port, funkcija se izvršava i vraća rezultat nazad procesu koji je zahtevao RPC u zasebnoj poruci</a:t>
            </a:r>
          </a:p>
          <a:p>
            <a:endParaRPr lang="sr-Latn-RS"/>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26867772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Komunikacija</a:t>
            </a:r>
            <a:r>
              <a:rPr lang="en-US" dirty="0"/>
              <a:t> </a:t>
            </a:r>
            <a:r>
              <a:rPr lang="en-US" dirty="0" err="1"/>
              <a:t>putem</a:t>
            </a:r>
            <a:r>
              <a:rPr lang="en-US" dirty="0"/>
              <a:t> </a:t>
            </a:r>
            <a:r>
              <a:rPr lang="en-US" dirty="0" err="1"/>
              <a:t>posrednika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20000"/>
          </a:bodyPr>
          <a:lstStyle/>
          <a:p>
            <a:r>
              <a:rPr lang="sr-Latn-RS" dirty="0"/>
              <a:t>Dva posrednika (</a:t>
            </a:r>
            <a:r>
              <a:rPr lang="sr-Latn-RS" i="1" dirty="0"/>
              <a:t>stub</a:t>
            </a:r>
            <a:r>
              <a:rPr lang="sr-Latn-RS" dirty="0"/>
              <a:t>) za svaki RPC komuniciraju jedan sa drugim, a jedan sa klijentom (misli da poziva server), drugi sa serverom (misli da je pozvan od strane klijenta)</a:t>
            </a:r>
            <a:endParaRPr lang="en-US" dirty="0"/>
          </a:p>
          <a:p>
            <a:r>
              <a:rPr lang="sr-Latn-RS" dirty="0"/>
              <a:t>Posredniku su prosleđeni parametri od strane klijenta, on locira port na serveru i organizuje parametre (prilagođava ih za slanje preko mreže)</a:t>
            </a:r>
          </a:p>
          <a:p>
            <a:r>
              <a:rPr lang="sr-Latn-RS" dirty="0"/>
              <a:t>Posrednik zatim šalje poruku serverskom posredniku</a:t>
            </a:r>
          </a:p>
          <a:p>
            <a:r>
              <a:rPr lang="sr-Latn-RS" dirty="0"/>
              <a:t>Povratne vrednosti se šalju na isti način u obrnutom smeru</a:t>
            </a:r>
          </a:p>
          <a:p>
            <a:r>
              <a:rPr lang="sr-Latn-RS" dirty="0" err="1"/>
              <a:t>Little</a:t>
            </a:r>
            <a:r>
              <a:rPr lang="sr-Latn-RS" dirty="0"/>
              <a:t> </a:t>
            </a:r>
            <a:r>
              <a:rPr lang="sr-Latn-RS" dirty="0" err="1"/>
              <a:t>Endian</a:t>
            </a:r>
            <a:r>
              <a:rPr lang="sr-Latn-RS" dirty="0"/>
              <a:t> </a:t>
            </a:r>
            <a:r>
              <a:rPr lang="sr-Latn-RS" dirty="0" err="1"/>
              <a:t>vs</a:t>
            </a:r>
            <a:r>
              <a:rPr lang="sr-Latn-RS" dirty="0"/>
              <a:t> </a:t>
            </a:r>
            <a:r>
              <a:rPr lang="sr-Latn-RS" dirty="0" err="1"/>
              <a:t>Big</a:t>
            </a:r>
            <a:r>
              <a:rPr lang="sr-Latn-RS" dirty="0"/>
              <a:t> </a:t>
            </a:r>
            <a:r>
              <a:rPr lang="sr-Latn-RS" dirty="0" err="1"/>
              <a:t>Endian</a:t>
            </a:r>
            <a:r>
              <a:rPr lang="sr-Latn-RS" dirty="0"/>
              <a:t> </a:t>
            </a:r>
            <a:r>
              <a:rPr lang="sr-Latn-RS" dirty="0" err="1"/>
              <a:t>vs</a:t>
            </a:r>
            <a:r>
              <a:rPr lang="sr-Latn-RS" dirty="0"/>
              <a:t> XDR (</a:t>
            </a:r>
            <a:r>
              <a:rPr lang="sr-Latn-RS" dirty="0" err="1"/>
              <a:t>eXternal</a:t>
            </a:r>
            <a:r>
              <a:rPr lang="sr-Latn-RS" dirty="0"/>
              <a:t> Data </a:t>
            </a:r>
            <a:r>
              <a:rPr lang="sr-Latn-RS" dirty="0" err="1"/>
              <a:t>Representation</a:t>
            </a:r>
            <a:r>
              <a:rPr lang="sr-Latn-RS" dirty="0"/>
              <a:t>)</a:t>
            </a:r>
          </a:p>
          <a:p>
            <a:endParaRPr lang="sr-Latn-RS"/>
          </a:p>
          <a:p>
            <a:pPr lvl="1"/>
            <a:endParaRPr lang="sr-Latn-RS"/>
          </a:p>
          <a:p>
            <a:endParaRPr lang="sr-Latn-RS"/>
          </a:p>
          <a:p>
            <a:endParaRPr lang="sr-Latn-RS"/>
          </a:p>
        </p:txBody>
      </p:sp>
    </p:spTree>
    <p:extLst>
      <p:ext uri="{BB962C8B-B14F-4D97-AF65-F5344CB8AC3E}">
        <p14:creationId xmlns:p14="http://schemas.microsoft.com/office/powerpoint/2010/main" val="11741847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Semantika</a:t>
            </a:r>
            <a:r>
              <a:rPr lang="en-US" dirty="0"/>
              <a:t> RPC </a:t>
            </a:r>
            <a:r>
              <a:rPr lang="en-US" dirty="0" err="1"/>
              <a:t>poziva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10000"/>
          </a:bodyPr>
          <a:lstStyle/>
          <a:p>
            <a:r>
              <a:rPr lang="sr-Latn-RS" dirty="0"/>
              <a:t>Pozivi lokalnih procedura ne uspevaju samo u ekstremnim okolnostima, ali RPC može da ne uspe ili da se </a:t>
            </a:r>
            <a:r>
              <a:rPr lang="sr-Latn-RS" dirty="0" err="1"/>
              <a:t>duplicira</a:t>
            </a:r>
            <a:r>
              <a:rPr lang="sr-Latn-RS" dirty="0"/>
              <a:t> i izvrši više nego jednom (mreža)</a:t>
            </a:r>
            <a:endParaRPr lang="en-US"/>
          </a:p>
          <a:p>
            <a:r>
              <a:rPr lang="sr-Latn-RS" dirty="0"/>
              <a:t>Rešenje se odnosi na osiguravanje OS da se pozivi izvrše "tačno jednom" umesto "najviše jednom", što je teže implementirati u RPC, u odnosu na lokalne</a:t>
            </a:r>
          </a:p>
          <a:p>
            <a:r>
              <a:rPr lang="sr-Latn-RS" dirty="0"/>
              <a:t>"Najviše jednom" se može implementirati dodavanjem vremenske oznake u svakoj poruci – server čuva istoriju svih vremenskih oznaka poruka koje je odradio, tako da se dolazne poruke koje imaju prepoznatu vremensku oznaku u listi odrađenih poruka jednostavno ignorišu</a:t>
            </a:r>
          </a:p>
          <a:p>
            <a:pPr lvl="1"/>
            <a:endParaRPr lang="sr-Latn-RS"/>
          </a:p>
          <a:p>
            <a:endParaRPr lang="sr-Latn-RS"/>
          </a:p>
          <a:p>
            <a:endParaRPr lang="sr-Latn-RS"/>
          </a:p>
        </p:txBody>
      </p:sp>
    </p:spTree>
    <p:extLst>
      <p:ext uri="{BB962C8B-B14F-4D97-AF65-F5344CB8AC3E}">
        <p14:creationId xmlns:p14="http://schemas.microsoft.com/office/powerpoint/2010/main" val="38302068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Semantika</a:t>
            </a:r>
            <a:r>
              <a:rPr lang="en-US" dirty="0"/>
              <a:t> RPC </a:t>
            </a:r>
            <a:r>
              <a:rPr lang="en-US" dirty="0" err="1"/>
              <a:t>poziva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dirty="0"/>
              <a:t>Kod "najviše jednom" klijent može poslati poruku jednom ili više puta i biti uveren da će ona biti izvršena samo jednom</a:t>
            </a:r>
            <a:endParaRPr lang="en-US" dirty="0"/>
          </a:p>
          <a:p>
            <a:r>
              <a:rPr lang="sr-Latn-RS" dirty="0"/>
              <a:t>Za "tačno jednom" moramo ukloniti rizik da server nikada neće primiti zahtev</a:t>
            </a:r>
          </a:p>
          <a:p>
            <a:r>
              <a:rPr lang="sr-Latn-RS" dirty="0"/>
              <a:t>Da bi se to omogućilo, pored "najviše jednom" server mora potvrditi klijentu da je RPC poziv primljen i izvršen korišćenjem ACK  (</a:t>
            </a:r>
            <a:r>
              <a:rPr lang="sr-Latn-RS" i="1" dirty="0" err="1"/>
              <a:t>Acknowledge</a:t>
            </a:r>
            <a:r>
              <a:rPr lang="sr-Latn-RS" dirty="0"/>
              <a:t>) poruka</a:t>
            </a:r>
          </a:p>
          <a:p>
            <a:r>
              <a:rPr lang="sr-Latn-RS" dirty="0"/>
              <a:t>Klijent tada šalje RPC zahtev sve dok ne dobije ACK potvrdu od servera</a:t>
            </a:r>
          </a:p>
          <a:p>
            <a:pPr lvl="1"/>
            <a:endParaRPr lang="sr-Latn-RS"/>
          </a:p>
          <a:p>
            <a:endParaRPr lang="sr-Latn-RS"/>
          </a:p>
          <a:p>
            <a:endParaRPr lang="sr-Latn-RS"/>
          </a:p>
        </p:txBody>
      </p:sp>
    </p:spTree>
    <p:extLst>
      <p:ext uri="{BB962C8B-B14F-4D97-AF65-F5344CB8AC3E}">
        <p14:creationId xmlns:p14="http://schemas.microsoft.com/office/powerpoint/2010/main" val="16303106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Broj</a:t>
            </a:r>
            <a:r>
              <a:rPr lang="en-US" dirty="0"/>
              <a:t> porta </a:t>
            </a:r>
            <a:r>
              <a:rPr lang="en-US" dirty="0" err="1"/>
              <a:t>na</a:t>
            </a:r>
            <a:r>
              <a:rPr lang="en-US" dirty="0"/>
              <a:t> </a:t>
            </a:r>
            <a:r>
              <a:rPr lang="en-US" dirty="0" err="1"/>
              <a:t>serveru</a:t>
            </a:r>
            <a:r>
              <a:rPr lang="en-US" dirty="0"/>
              <a:t>?</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sr-Latn-RS" dirty="0"/>
              <a:t>Kod poziva lokalne procedure, ime procedure se zamenjuje memorijskom adresom na kojoj počinje procedura</a:t>
            </a:r>
            <a:endParaRPr lang="en-US" dirty="0"/>
          </a:p>
          <a:p>
            <a:r>
              <a:rPr lang="sr-Latn-RS" dirty="0"/>
              <a:t>Kako da klijent zna port na kojem treba da se obrati serveru?</a:t>
            </a:r>
          </a:p>
          <a:p>
            <a:r>
              <a:rPr lang="sr-Latn-RS" dirty="0"/>
              <a:t>Uobičajena su dva pristupa:</a:t>
            </a:r>
          </a:p>
          <a:p>
            <a:pPr lvl="1"/>
            <a:r>
              <a:rPr lang="sr-Latn-RS" dirty="0"/>
              <a:t>Fiksna adresa porta, RPC poziv je dobija u trenutku kompajliranja</a:t>
            </a:r>
          </a:p>
          <a:p>
            <a:pPr lvl="1"/>
            <a:r>
              <a:rPr lang="sr-Latn-RS" dirty="0"/>
              <a:t>Dinamičko povezivanje pomoću </a:t>
            </a:r>
            <a:r>
              <a:rPr lang="sr-Latn-RS" i="1" dirty="0" err="1"/>
              <a:t>randevouz</a:t>
            </a:r>
            <a:r>
              <a:rPr lang="sr-Latn-RS" i="1" dirty="0"/>
              <a:t> </a:t>
            </a:r>
            <a:r>
              <a:rPr lang="sr-Latn-RS" dirty="0"/>
              <a:t>mehanizma gde OS obezbeđuje </a:t>
            </a:r>
            <a:r>
              <a:rPr lang="sr-Latn-RS" i="1" dirty="0" err="1"/>
              <a:t>randevouz</a:t>
            </a:r>
            <a:r>
              <a:rPr lang="sr-Latn-RS" i="1" dirty="0"/>
              <a:t> demon </a:t>
            </a:r>
            <a:r>
              <a:rPr lang="sr-Latn-RS" dirty="0"/>
              <a:t>(zove se i </a:t>
            </a:r>
            <a:r>
              <a:rPr lang="sr-Latn-RS" i="1" dirty="0" err="1"/>
              <a:t>matchmaker</a:t>
            </a:r>
            <a:r>
              <a:rPr lang="sr-Latn-RS" dirty="0"/>
              <a:t>)</a:t>
            </a:r>
            <a:r>
              <a:rPr lang="sr-Latn-RS" i="1" dirty="0"/>
              <a:t> </a:t>
            </a:r>
            <a:r>
              <a:rPr lang="sr-Latn-RS" dirty="0"/>
              <a:t>na fiksnom RPC portu. Klijent šalje poruku sa imenom RPC procedure ka njemu zahtevajući broj porta za RPC koji želi da izvrši</a:t>
            </a:r>
          </a:p>
          <a:p>
            <a:pPr lvl="1"/>
            <a:endParaRPr lang="sr-Latn-RS"/>
          </a:p>
          <a:p>
            <a:endParaRPr lang="sr-Latn-RS"/>
          </a:p>
          <a:p>
            <a:endParaRPr lang="sr-Latn-RS"/>
          </a:p>
        </p:txBody>
      </p:sp>
    </p:spTree>
    <p:extLst>
      <p:ext uri="{BB962C8B-B14F-4D97-AF65-F5344CB8AC3E}">
        <p14:creationId xmlns:p14="http://schemas.microsoft.com/office/powerpoint/2010/main" val="40973978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775AF3B-5284-4B97-9BB7-55C6FB369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0F1F7ED-DA39-478F-85DA-317DE08941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2" name="Group 11">
              <a:extLst>
                <a:ext uri="{FF2B5EF4-FFF2-40B4-BE49-F238E27FC236}">
                  <a16:creationId xmlns:a16="http://schemas.microsoft.com/office/drawing/2014/main" id="{1DAE5903-52E8-4F25-8473-93EF483776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4" name="Rectangle 5">
                <a:extLst>
                  <a:ext uri="{FF2B5EF4-FFF2-40B4-BE49-F238E27FC236}">
                    <a16:creationId xmlns:a16="http://schemas.microsoft.com/office/drawing/2014/main" id="{894835C1-32DE-4571-AD10-28D58CB8CFD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5" name="Freeform 6">
                <a:extLst>
                  <a:ext uri="{FF2B5EF4-FFF2-40B4-BE49-F238E27FC236}">
                    <a16:creationId xmlns:a16="http://schemas.microsoft.com/office/drawing/2014/main" id="{097A5B92-0B48-4251-9764-D34DF88920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7">
                <a:extLst>
                  <a:ext uri="{FF2B5EF4-FFF2-40B4-BE49-F238E27FC236}">
                    <a16:creationId xmlns:a16="http://schemas.microsoft.com/office/drawing/2014/main" id="{E222BF19-57E7-43F3-A2B9-2398BEF966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Freeform 8">
                <a:extLst>
                  <a:ext uri="{FF2B5EF4-FFF2-40B4-BE49-F238E27FC236}">
                    <a16:creationId xmlns:a16="http://schemas.microsoft.com/office/drawing/2014/main" id="{60C8836E-B7D9-48A9-8FD9-4CC52AF44D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9">
                <a:extLst>
                  <a:ext uri="{FF2B5EF4-FFF2-40B4-BE49-F238E27FC236}">
                    <a16:creationId xmlns:a16="http://schemas.microsoft.com/office/drawing/2014/main" id="{8504740E-456D-4FB9-9520-4317CCFA71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10">
                <a:extLst>
                  <a:ext uri="{FF2B5EF4-FFF2-40B4-BE49-F238E27FC236}">
                    <a16:creationId xmlns:a16="http://schemas.microsoft.com/office/drawing/2014/main" id="{1563A7B4-B1D5-4F93-AFF9-2EB78655F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11">
                <a:extLst>
                  <a:ext uri="{FF2B5EF4-FFF2-40B4-BE49-F238E27FC236}">
                    <a16:creationId xmlns:a16="http://schemas.microsoft.com/office/drawing/2014/main" id="{D139ED24-FA37-4470-8B42-D0D00EDE1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2">
                <a:extLst>
                  <a:ext uri="{FF2B5EF4-FFF2-40B4-BE49-F238E27FC236}">
                    <a16:creationId xmlns:a16="http://schemas.microsoft.com/office/drawing/2014/main" id="{48825AA7-BB26-45C2-93A2-1AD8D9A232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3">
                <a:extLst>
                  <a:ext uri="{FF2B5EF4-FFF2-40B4-BE49-F238E27FC236}">
                    <a16:creationId xmlns:a16="http://schemas.microsoft.com/office/drawing/2014/main" id="{A98D0B91-D4E4-402D-8234-E96987219E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4">
                <a:extLst>
                  <a:ext uri="{FF2B5EF4-FFF2-40B4-BE49-F238E27FC236}">
                    <a16:creationId xmlns:a16="http://schemas.microsoft.com/office/drawing/2014/main" id="{94F1DB97-3769-4DA5-9F45-47132C312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5">
                <a:extLst>
                  <a:ext uri="{FF2B5EF4-FFF2-40B4-BE49-F238E27FC236}">
                    <a16:creationId xmlns:a16="http://schemas.microsoft.com/office/drawing/2014/main" id="{A9BC86E2-B185-4D80-81B5-A8D387E67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Line 16">
                <a:extLst>
                  <a:ext uri="{FF2B5EF4-FFF2-40B4-BE49-F238E27FC236}">
                    <a16:creationId xmlns:a16="http://schemas.microsoft.com/office/drawing/2014/main" id="{FA773F49-8CD0-46DC-B986-F2DB57BD72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6" name="Freeform 17">
                <a:extLst>
                  <a:ext uri="{FF2B5EF4-FFF2-40B4-BE49-F238E27FC236}">
                    <a16:creationId xmlns:a16="http://schemas.microsoft.com/office/drawing/2014/main" id="{8C55A009-3401-4888-93C7-4ED51CBC6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18">
                <a:extLst>
                  <a:ext uri="{FF2B5EF4-FFF2-40B4-BE49-F238E27FC236}">
                    <a16:creationId xmlns:a16="http://schemas.microsoft.com/office/drawing/2014/main" id="{10B44829-5BB5-48C5-8492-699971FE7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8" name="Freeform 19">
                <a:extLst>
                  <a:ext uri="{FF2B5EF4-FFF2-40B4-BE49-F238E27FC236}">
                    <a16:creationId xmlns:a16="http://schemas.microsoft.com/office/drawing/2014/main" id="{30C1F9A0-4FA6-4F6F-B2D0-A1BBA41DF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20">
                <a:extLst>
                  <a:ext uri="{FF2B5EF4-FFF2-40B4-BE49-F238E27FC236}">
                    <a16:creationId xmlns:a16="http://schemas.microsoft.com/office/drawing/2014/main" id="{01BF274F-C7B8-44B4-A183-307D8619D2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Rectangle 21">
                <a:extLst>
                  <a:ext uri="{FF2B5EF4-FFF2-40B4-BE49-F238E27FC236}">
                    <a16:creationId xmlns:a16="http://schemas.microsoft.com/office/drawing/2014/main" id="{037E8930-0F22-4558-9432-F18953E32A0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1" name="Freeform 22">
                <a:extLst>
                  <a:ext uri="{FF2B5EF4-FFF2-40B4-BE49-F238E27FC236}">
                    <a16:creationId xmlns:a16="http://schemas.microsoft.com/office/drawing/2014/main" id="{9AFC3429-FF29-47FF-A4A8-317A979DB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Freeform 23">
                <a:extLst>
                  <a:ext uri="{FF2B5EF4-FFF2-40B4-BE49-F238E27FC236}">
                    <a16:creationId xmlns:a16="http://schemas.microsoft.com/office/drawing/2014/main" id="{91D48543-2C05-4768-80B1-ECA6F8850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Freeform 24">
                <a:extLst>
                  <a:ext uri="{FF2B5EF4-FFF2-40B4-BE49-F238E27FC236}">
                    <a16:creationId xmlns:a16="http://schemas.microsoft.com/office/drawing/2014/main" id="{3AC527CC-154C-4370-A25B-74AC5B4A6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5">
                <a:extLst>
                  <a:ext uri="{FF2B5EF4-FFF2-40B4-BE49-F238E27FC236}">
                    <a16:creationId xmlns:a16="http://schemas.microsoft.com/office/drawing/2014/main" id="{798B18F5-51C9-4E50-95C5-A850EF5398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6">
                <a:extLst>
                  <a:ext uri="{FF2B5EF4-FFF2-40B4-BE49-F238E27FC236}">
                    <a16:creationId xmlns:a16="http://schemas.microsoft.com/office/drawing/2014/main" id="{15B4CF27-638C-4979-B0FD-6263E130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7">
                <a:extLst>
                  <a:ext uri="{FF2B5EF4-FFF2-40B4-BE49-F238E27FC236}">
                    <a16:creationId xmlns:a16="http://schemas.microsoft.com/office/drawing/2014/main" id="{236C6A22-48A2-4442-B82D-30DB498272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8">
                <a:extLst>
                  <a:ext uri="{FF2B5EF4-FFF2-40B4-BE49-F238E27FC236}">
                    <a16:creationId xmlns:a16="http://schemas.microsoft.com/office/drawing/2014/main" id="{1BB7BCE1-0D99-412E-ABA6-81412638E9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9">
                <a:extLst>
                  <a:ext uri="{FF2B5EF4-FFF2-40B4-BE49-F238E27FC236}">
                    <a16:creationId xmlns:a16="http://schemas.microsoft.com/office/drawing/2014/main" id="{C20E57E0-0912-44F2-93DA-75E4D13F3B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30">
                <a:extLst>
                  <a:ext uri="{FF2B5EF4-FFF2-40B4-BE49-F238E27FC236}">
                    <a16:creationId xmlns:a16="http://schemas.microsoft.com/office/drawing/2014/main" id="{DF059390-54ED-44F4-983F-92FF36AD9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31">
                <a:extLst>
                  <a:ext uri="{FF2B5EF4-FFF2-40B4-BE49-F238E27FC236}">
                    <a16:creationId xmlns:a16="http://schemas.microsoft.com/office/drawing/2014/main" id="{42D5E9ED-595D-443D-8CDC-D8FCD4021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3" name="Group 12">
              <a:extLst>
                <a:ext uri="{FF2B5EF4-FFF2-40B4-BE49-F238E27FC236}">
                  <a16:creationId xmlns:a16="http://schemas.microsoft.com/office/drawing/2014/main" id="{DB14A457-C54A-4F1E-91FB-0FEE49877D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4" name="Freeform 32">
                <a:extLst>
                  <a:ext uri="{FF2B5EF4-FFF2-40B4-BE49-F238E27FC236}">
                    <a16:creationId xmlns:a16="http://schemas.microsoft.com/office/drawing/2014/main" id="{791F3E2E-D393-464E-84B4-9B30D071AD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 name="Freeform 33">
                <a:extLst>
                  <a:ext uri="{FF2B5EF4-FFF2-40B4-BE49-F238E27FC236}">
                    <a16:creationId xmlns:a16="http://schemas.microsoft.com/office/drawing/2014/main" id="{EBEEAD6F-6425-4F85-A8A8-4FF19A909B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 name="Freeform 34">
                <a:extLst>
                  <a:ext uri="{FF2B5EF4-FFF2-40B4-BE49-F238E27FC236}">
                    <a16:creationId xmlns:a16="http://schemas.microsoft.com/office/drawing/2014/main" id="{8AACA44E-9D6C-4708-8D61-D767B6620B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5">
                <a:extLst>
                  <a:ext uri="{FF2B5EF4-FFF2-40B4-BE49-F238E27FC236}">
                    <a16:creationId xmlns:a16="http://schemas.microsoft.com/office/drawing/2014/main" id="{B6E3525F-9937-463E-872C-8EB7C62D1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6">
                <a:extLst>
                  <a:ext uri="{FF2B5EF4-FFF2-40B4-BE49-F238E27FC236}">
                    <a16:creationId xmlns:a16="http://schemas.microsoft.com/office/drawing/2014/main" id="{BE829B0B-C602-40F1-81D1-A55332343D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7">
                <a:extLst>
                  <a:ext uri="{FF2B5EF4-FFF2-40B4-BE49-F238E27FC236}">
                    <a16:creationId xmlns:a16="http://schemas.microsoft.com/office/drawing/2014/main" id="{92660531-24B5-4B97-A4A2-64686E235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8">
                <a:extLst>
                  <a:ext uri="{FF2B5EF4-FFF2-40B4-BE49-F238E27FC236}">
                    <a16:creationId xmlns:a16="http://schemas.microsoft.com/office/drawing/2014/main" id="{6242D0CE-6FFD-4D17-AC26-BD3E481195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9">
                <a:extLst>
                  <a:ext uri="{FF2B5EF4-FFF2-40B4-BE49-F238E27FC236}">
                    <a16:creationId xmlns:a16="http://schemas.microsoft.com/office/drawing/2014/main" id="{61631F37-AF37-4DB9-8D98-A08586C76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40">
                <a:extLst>
                  <a:ext uri="{FF2B5EF4-FFF2-40B4-BE49-F238E27FC236}">
                    <a16:creationId xmlns:a16="http://schemas.microsoft.com/office/drawing/2014/main" id="{2A2597FF-2F22-40BB-A7B3-19C4DFCFFA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Rectangle 41">
                <a:extLst>
                  <a:ext uri="{FF2B5EF4-FFF2-40B4-BE49-F238E27FC236}">
                    <a16:creationId xmlns:a16="http://schemas.microsoft.com/office/drawing/2014/main" id="{DCC8773C-0113-4046-B222-C8F4080AF38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2" name="Picture 2">
            <a:extLst>
              <a:ext uri="{FF2B5EF4-FFF2-40B4-BE49-F238E27FC236}">
                <a16:creationId xmlns:a16="http://schemas.microsoft.com/office/drawing/2014/main" id="{1B17CCE2-CEEF-40CA-8C4D-0DC2DCA78A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6569957" y="618518"/>
            <a:ext cx="4747088" cy="1478570"/>
          </a:xfrm>
        </p:spPr>
        <p:txBody>
          <a:bodyPr>
            <a:normAutofit/>
          </a:bodyPr>
          <a:lstStyle/>
          <a:p>
            <a:r>
              <a:rPr lang="en-US">
                <a:solidFill>
                  <a:srgbClr val="FFFFFF"/>
                </a:solidFill>
              </a:rPr>
              <a:t>Broj porta na serveru?</a:t>
            </a:r>
          </a:p>
        </p:txBody>
      </p:sp>
      <p:sp useBgFill="1">
        <p:nvSpPr>
          <p:cNvPr id="54" name="Round Diagonal Corner Rectangle 9">
            <a:extLst>
              <a:ext uri="{FF2B5EF4-FFF2-40B4-BE49-F238E27FC236}">
                <a16:creationId xmlns:a16="http://schemas.microsoft.com/office/drawing/2014/main" id="{66D4F5BA-1D71-49B2-8A7F-6B4EB94D7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Diagram&#10;&#10;Description automatically generated">
            <a:extLst>
              <a:ext uri="{FF2B5EF4-FFF2-40B4-BE49-F238E27FC236}">
                <a16:creationId xmlns:a16="http://schemas.microsoft.com/office/drawing/2014/main" id="{36313F20-A5E2-4C94-9C24-6DF0E2ADE7E9}"/>
              </a:ext>
            </a:extLst>
          </p:cNvPr>
          <p:cNvPicPr>
            <a:picLocks noChangeAspect="1"/>
          </p:cNvPicPr>
          <p:nvPr/>
        </p:nvPicPr>
        <p:blipFill>
          <a:blip r:embed="rId3"/>
          <a:stretch>
            <a:fillRect/>
          </a:stretch>
        </p:blipFill>
        <p:spPr>
          <a:xfrm>
            <a:off x="1332021" y="1147145"/>
            <a:ext cx="4209516" cy="4567773"/>
          </a:xfrm>
          <a:prstGeom prst="rect">
            <a:avLst/>
          </a:prstGeom>
        </p:spPr>
      </p:pic>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a:xfrm>
            <a:off x="6569957" y="2249487"/>
            <a:ext cx="4747087" cy="3541714"/>
          </a:xfrm>
        </p:spPr>
        <p:txBody>
          <a:bodyPr vert="horz" lIns="91440" tIns="45720" rIns="91440" bIns="45720" rtlCol="0">
            <a:normAutofit/>
          </a:bodyPr>
          <a:lstStyle/>
          <a:p>
            <a:pPr lvl="1"/>
            <a:endParaRPr lang="sr-Latn-RS">
              <a:solidFill>
                <a:srgbClr val="FFFFFF"/>
              </a:solidFill>
            </a:endParaRPr>
          </a:p>
          <a:p>
            <a:endParaRPr lang="sr-Latn-RS">
              <a:solidFill>
                <a:srgbClr val="FFFFFF"/>
              </a:solidFill>
            </a:endParaRPr>
          </a:p>
          <a:p>
            <a:endParaRPr lang="sr-Latn-RS">
              <a:solidFill>
                <a:srgbClr val="FFFFFF"/>
              </a:solidFill>
            </a:endParaRPr>
          </a:p>
        </p:txBody>
      </p:sp>
    </p:spTree>
    <p:extLst>
      <p:ext uri="{BB962C8B-B14F-4D97-AF65-F5344CB8AC3E}">
        <p14:creationId xmlns:p14="http://schemas.microsoft.com/office/powerpoint/2010/main" val="3209701020"/>
      </p:ext>
    </p:extLst>
  </p:cSld>
  <p:clrMapOvr>
    <a:overrideClrMapping bg1="lt1" tx1="dk1" bg2="lt2" tx2="dk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Cevi</a:t>
            </a:r>
            <a:r>
              <a:rPr lang="en-US" dirty="0"/>
              <a:t> (pipes)</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85000" lnSpcReduction="10000"/>
          </a:bodyPr>
          <a:lstStyle/>
          <a:p>
            <a:r>
              <a:rPr lang="sr-Latn-RS" dirty="0">
                <a:ea typeface="+mn-lt"/>
                <a:cs typeface="+mn-lt"/>
              </a:rPr>
              <a:t>Cev je komunikacioni kanal koji omogućava komunikaciju između dva procesa</a:t>
            </a:r>
            <a:endParaRPr lang="en-US" dirty="0">
              <a:ea typeface="+mn-lt"/>
              <a:cs typeface="+mn-lt"/>
            </a:endParaRPr>
          </a:p>
          <a:p>
            <a:r>
              <a:rPr lang="sr-Latn-RS" dirty="0">
                <a:ea typeface="+mn-lt"/>
                <a:cs typeface="+mn-lt"/>
              </a:rPr>
              <a:t>Cevi pružaju jedan od jednostavnijih načina za komunikaciju, iako imaju i određena ograničenja </a:t>
            </a:r>
            <a:endParaRPr lang="en-US">
              <a:ea typeface="+mn-lt"/>
              <a:cs typeface="+mn-lt"/>
            </a:endParaRPr>
          </a:p>
          <a:p>
            <a:r>
              <a:rPr lang="sr-Latn-RS" dirty="0">
                <a:ea typeface="+mn-lt"/>
                <a:cs typeface="+mn-lt"/>
              </a:rPr>
              <a:t>U implementaciji cevi moraju se uzeti u obzir četiri pitanja: </a:t>
            </a:r>
            <a:endParaRPr lang="en-US"/>
          </a:p>
          <a:p>
            <a:pPr lvl="1"/>
            <a:r>
              <a:rPr lang="sr-Latn-RS" dirty="0">
                <a:ea typeface="+mn-lt"/>
                <a:cs typeface="+mn-lt"/>
              </a:rPr>
              <a:t>Da li cev omogućava dvosmernu komunikaciju ili je komunikacija jednosmerna? </a:t>
            </a:r>
            <a:endParaRPr lang="sr-Latn-RS">
              <a:ea typeface="+mn-lt"/>
              <a:cs typeface="+mn-lt"/>
            </a:endParaRPr>
          </a:p>
          <a:p>
            <a:pPr lvl="1"/>
            <a:r>
              <a:rPr lang="sr-Latn-RS" dirty="0">
                <a:ea typeface="+mn-lt"/>
                <a:cs typeface="+mn-lt"/>
              </a:rPr>
              <a:t>Ako je dvosmerna komunikacija dozvoljena, da li je </a:t>
            </a:r>
            <a:r>
              <a:rPr lang="sr-Latn-RS" i="1" dirty="0">
                <a:ea typeface="+mn-lt"/>
                <a:cs typeface="+mn-lt"/>
              </a:rPr>
              <a:t>half-</a:t>
            </a:r>
            <a:r>
              <a:rPr lang="sr-Latn-RS" i="1" dirty="0" err="1">
                <a:ea typeface="+mn-lt"/>
                <a:cs typeface="+mn-lt"/>
              </a:rPr>
              <a:t>duplex</a:t>
            </a:r>
            <a:r>
              <a:rPr lang="sr-Latn-RS" dirty="0">
                <a:ea typeface="+mn-lt"/>
                <a:cs typeface="+mn-lt"/>
              </a:rPr>
              <a:t> (podaci se mogu slati samo u jednom smeru u datom trenutku) ili </a:t>
            </a:r>
            <a:r>
              <a:rPr lang="sr-Latn-RS" dirty="0" err="1">
                <a:ea typeface="+mn-lt"/>
                <a:cs typeface="+mn-lt"/>
              </a:rPr>
              <a:t>full-duplex</a:t>
            </a:r>
            <a:r>
              <a:rPr lang="sr-Latn-RS" dirty="0">
                <a:ea typeface="+mn-lt"/>
                <a:cs typeface="+mn-lt"/>
              </a:rPr>
              <a:t>(podaci mogu da se šalju u oba smera istovremeno)? </a:t>
            </a:r>
            <a:endParaRPr lang="sr-Latn-RS"/>
          </a:p>
          <a:p>
            <a:pPr lvl="1"/>
            <a:r>
              <a:rPr lang="sr-Latn-RS" dirty="0">
                <a:ea typeface="+mn-lt"/>
                <a:cs typeface="+mn-lt"/>
              </a:rPr>
              <a:t>Mora li postojati odnos (poput roditelja i deteta) između komunikacionih procesa? </a:t>
            </a:r>
            <a:endParaRPr lang="sr-Latn-RS"/>
          </a:p>
          <a:p>
            <a:pPr lvl="1"/>
            <a:r>
              <a:rPr lang="sr-Latn-RS" dirty="0">
                <a:ea typeface="+mn-lt"/>
                <a:cs typeface="+mn-lt"/>
              </a:rPr>
              <a:t>Mogu li cevi komunicirati preko mreže ili moraju komunikacioni procesi da se nalaze na istoj mašini? </a:t>
            </a:r>
            <a:endParaRPr lang="sr-Latn-RS" dirty="0"/>
          </a:p>
          <a:p>
            <a:endParaRPr lang="sr-Latn-RS" dirty="0"/>
          </a:p>
          <a:p>
            <a:endParaRPr lang="sr-Latn-RS"/>
          </a:p>
          <a:p>
            <a:endParaRPr lang="sr-Latn-RS"/>
          </a:p>
        </p:txBody>
      </p:sp>
    </p:spTree>
    <p:extLst>
      <p:ext uri="{BB962C8B-B14F-4D97-AF65-F5344CB8AC3E}">
        <p14:creationId xmlns:p14="http://schemas.microsoft.com/office/powerpoint/2010/main" val="25914873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Neimenovane</a:t>
            </a:r>
            <a:r>
              <a:rPr lang="en-US" dirty="0"/>
              <a:t> (</a:t>
            </a:r>
            <a:r>
              <a:rPr lang="en-US" dirty="0" err="1"/>
              <a:t>obične</a:t>
            </a:r>
            <a:r>
              <a:rPr lang="en-US" dirty="0"/>
              <a:t>) </a:t>
            </a:r>
            <a:r>
              <a:rPr lang="en-US" dirty="0" err="1"/>
              <a:t>Cevi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a:bodyPr>
          <a:lstStyle/>
          <a:p>
            <a:r>
              <a:rPr lang="sr-Latn-RS" dirty="0">
                <a:ea typeface="+mn-lt"/>
                <a:cs typeface="+mn-lt"/>
              </a:rPr>
              <a:t>Omogućavaju komunikaciju dva procesa na standardni proizvođač - potrošač način: proizvođač podatka upisuje na jedan kraj cevi (kraj za „upis“), a potrošač podatka čita s drugog kraja (kraj za „čitanje“)</a:t>
            </a:r>
            <a:endParaRPr lang="sr-Latn-RS" dirty="0"/>
          </a:p>
          <a:p>
            <a:r>
              <a:rPr lang="sr-Latn-RS" dirty="0"/>
              <a:t>Omogućuju samo jednosmernu komunikaciju, za dvosmernu se moraju koristiti dve cevi</a:t>
            </a:r>
          </a:p>
          <a:p>
            <a:r>
              <a:rPr lang="sr-Latn-RS" dirty="0"/>
              <a:t>Zahtevaju odnos roditelj dete – mogu se koristiti samo za komunikaciju između procesa na istoj fizičkoj mašini</a:t>
            </a:r>
          </a:p>
          <a:p>
            <a:r>
              <a:rPr lang="sr-Latn-RS" dirty="0"/>
              <a:t>Pogledaćemo konstrukciju i korišćenje običnih cevi na </a:t>
            </a:r>
            <a:r>
              <a:rPr lang="sr-Latn-RS" dirty="0" err="1"/>
              <a:t>Linux</a:t>
            </a:r>
            <a:r>
              <a:rPr lang="sr-Latn-RS" dirty="0"/>
              <a:t> OS-u</a:t>
            </a:r>
          </a:p>
          <a:p>
            <a:endParaRPr lang="sr-Latn-RS" dirty="0"/>
          </a:p>
          <a:p>
            <a:endParaRPr lang="sr-Latn-RS"/>
          </a:p>
          <a:p>
            <a:endParaRPr lang="sr-Latn-RS"/>
          </a:p>
        </p:txBody>
      </p:sp>
    </p:spTree>
    <p:extLst>
      <p:ext uri="{BB962C8B-B14F-4D97-AF65-F5344CB8AC3E}">
        <p14:creationId xmlns:p14="http://schemas.microsoft.com/office/powerpoint/2010/main" val="35053120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imenovane</a:t>
            </a:r>
            <a:r>
              <a:rPr lang="en-US" dirty="0"/>
              <a:t> </a:t>
            </a:r>
            <a:r>
              <a:rPr lang="en-US" dirty="0" err="1"/>
              <a:t>Cevi</a:t>
            </a:r>
            <a:r>
              <a:rPr lang="en-US" dirty="0"/>
              <a:t> (named pipes)</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sr-Latn-RS" dirty="0">
                <a:ea typeface="+mn-lt"/>
                <a:cs typeface="+mn-lt"/>
              </a:rPr>
              <a:t>Obične cevi postoje samo dok procesi komuniciraju međusobno</a:t>
            </a:r>
            <a:endParaRPr lang="sr-Latn-RS" dirty="0"/>
          </a:p>
          <a:p>
            <a:r>
              <a:rPr lang="sr-Latn-RS" dirty="0"/>
              <a:t>Imenovane cevi pružaju mnogo moćniji mehanizam komunikacije: komunikacija može biti dvosmerna i nije potreban roditelj-dete odnos između procesa koji komuniciraju</a:t>
            </a:r>
          </a:p>
          <a:p>
            <a:r>
              <a:rPr lang="sr-Latn-RS" dirty="0"/>
              <a:t>Imenovana cev postoji i nakon </a:t>
            </a:r>
            <a:r>
              <a:rPr lang="sr-Latn-RS" dirty="0" err="1"/>
              <a:t>terminiranja</a:t>
            </a:r>
            <a:r>
              <a:rPr lang="sr-Latn-RS" dirty="0"/>
              <a:t> procesa koji komuniciraju</a:t>
            </a:r>
          </a:p>
          <a:p>
            <a:endParaRPr lang="sr-Latn-RS"/>
          </a:p>
        </p:txBody>
      </p:sp>
    </p:spTree>
    <p:extLst>
      <p:ext uri="{BB962C8B-B14F-4D97-AF65-F5344CB8AC3E}">
        <p14:creationId xmlns:p14="http://schemas.microsoft.com/office/powerpoint/2010/main" val="20929087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a:t>Linux vs windows</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sr-Latn-RS" dirty="0"/>
              <a:t>U </a:t>
            </a:r>
            <a:r>
              <a:rPr lang="sr-Latn-RS" dirty="0" err="1"/>
              <a:t>Linux</a:t>
            </a:r>
            <a:r>
              <a:rPr lang="sr-Latn-RS" dirty="0"/>
              <a:t>-u </a:t>
            </a:r>
            <a:endParaRPr lang="en-US" dirty="0"/>
          </a:p>
          <a:p>
            <a:pPr lvl="1"/>
            <a:r>
              <a:rPr lang="sr-Latn-RS" dirty="0"/>
              <a:t>cevi nazivaju i FIFO a jednom kreirane pojaviće se u fajl sistemu kao i bilo koja druga datoteka, sve dok se eksplicitno ne obrišu</a:t>
            </a:r>
            <a:endParaRPr lang="en-US"/>
          </a:p>
          <a:p>
            <a:pPr lvl="1"/>
            <a:r>
              <a:rPr lang="sr-Latn-RS" dirty="0"/>
              <a:t>Omogućavaju dvosmernu komunikaciju ali samo kao polu-dupleks</a:t>
            </a:r>
          </a:p>
          <a:p>
            <a:pPr lvl="1"/>
            <a:r>
              <a:rPr lang="sr-Latn-RS" dirty="0"/>
              <a:t>Procesi koji komuniciraju se moraju nalaziti na istoj mašini </a:t>
            </a:r>
          </a:p>
          <a:p>
            <a:r>
              <a:rPr lang="sr-Latn-RS" dirty="0"/>
              <a:t>U Windows-u:</a:t>
            </a:r>
          </a:p>
          <a:p>
            <a:pPr lvl="1"/>
            <a:r>
              <a:rPr lang="sr-Latn-RS" dirty="0"/>
              <a:t>Dozvoljena je dupleks komunikacija, procesi mogu biti i na različitim mašinama</a:t>
            </a:r>
          </a:p>
          <a:p>
            <a:pPr lvl="1"/>
            <a:r>
              <a:rPr lang="sr-Latn-RS" dirty="0"/>
              <a:t>Omogućava prenos struktuiranih podataka</a:t>
            </a:r>
          </a:p>
          <a:p>
            <a:endParaRPr lang="sr-Latn-RS" dirty="0"/>
          </a:p>
          <a:p>
            <a:endParaRPr lang="sr-Latn-RS"/>
          </a:p>
          <a:p>
            <a:endParaRPr lang="sr-Latn-RS"/>
          </a:p>
        </p:txBody>
      </p:sp>
      <p:sp>
        <p:nvSpPr>
          <p:cNvPr id="5" name="Rectangle: Rounded Corners 4">
            <a:extLst>
              <a:ext uri="{FF2B5EF4-FFF2-40B4-BE49-F238E27FC236}">
                <a16:creationId xmlns:a16="http://schemas.microsoft.com/office/drawing/2014/main" id="{FD217FD1-ABB2-A2B3-4E85-E95831791533}"/>
              </a:ext>
            </a:extLst>
          </p:cNvPr>
          <p:cNvSpPr/>
          <p:nvPr/>
        </p:nvSpPr>
        <p:spPr bwMode="auto">
          <a:xfrm>
            <a:off x="10817141" y="6116308"/>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7</a:t>
            </a:r>
            <a:endParaRPr lang="en-US">
              <a:cs typeface="Arial"/>
            </a:endParaRPr>
          </a:p>
        </p:txBody>
      </p:sp>
    </p:spTree>
    <p:extLst>
      <p:ext uri="{BB962C8B-B14F-4D97-AF65-F5344CB8AC3E}">
        <p14:creationId xmlns:p14="http://schemas.microsoft.com/office/powerpoint/2010/main" val="42180983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Application>Microsoft Office PowerPoint</Application>
  <PresentationFormat>Widescreen</PresentationFormat>
  <Slides>74</Slides>
  <Notes>0</Notes>
  <HiddenSlides>0</HiddenSlide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Circuit</vt:lpstr>
      <vt:lpstr>procesi</vt:lpstr>
      <vt:lpstr>Šta je proces?</vt:lpstr>
      <vt:lpstr>Uloga OS u vezi sa procesima</vt:lpstr>
      <vt:lpstr>Nekad I sad</vt:lpstr>
      <vt:lpstr>Kakvi procesi postoje</vt:lpstr>
      <vt:lpstr>Terminologija</vt:lpstr>
      <vt:lpstr>Struktura procesa</vt:lpstr>
      <vt:lpstr>Struktura procesa</vt:lpstr>
      <vt:lpstr>Program vs proces</vt:lpstr>
      <vt:lpstr>Proces u širem kontekstu</vt:lpstr>
      <vt:lpstr>Primer</vt:lpstr>
      <vt:lpstr>stanja procesa</vt:lpstr>
      <vt:lpstr>stanja procesa</vt:lpstr>
      <vt:lpstr>Kontrolni blok procesa</vt:lpstr>
      <vt:lpstr>Raspoređivanje procesa</vt:lpstr>
      <vt:lpstr>Redovi uređaja</vt:lpstr>
      <vt:lpstr>Dijagram čekanja</vt:lpstr>
      <vt:lpstr>Dijagram čekanja</vt:lpstr>
      <vt:lpstr>Dijagram čekanja</vt:lpstr>
      <vt:lpstr>planeri</vt:lpstr>
      <vt:lpstr>Kratkoročni I dugoročni planer</vt:lpstr>
      <vt:lpstr>Tipovi procesa</vt:lpstr>
      <vt:lpstr>Tipovi procesa</vt:lpstr>
      <vt:lpstr>Srednjeročno raspoređivanje</vt:lpstr>
      <vt:lpstr>Zamena (SWAPPING)</vt:lpstr>
      <vt:lpstr>Zamena konteksta</vt:lpstr>
      <vt:lpstr>Zamena konteksta</vt:lpstr>
      <vt:lpstr>Vreme Zamene konteksta</vt:lpstr>
      <vt:lpstr>Zamena konteksta</vt:lpstr>
      <vt:lpstr>Kreiranje I terminiranje procesa</vt:lpstr>
      <vt:lpstr>Stablo procesa na linuxu</vt:lpstr>
      <vt:lpstr>Nakon kreiranja procesa</vt:lpstr>
      <vt:lpstr>kreiranja procesa u LInUx OS-u</vt:lpstr>
      <vt:lpstr>kreiranjE procesa u LInUx OS-u</vt:lpstr>
      <vt:lpstr>NAKON kreiranja procesa – EXEC()</vt:lpstr>
      <vt:lpstr>SISTemski poziv wait()</vt:lpstr>
      <vt:lpstr>Primer kreiranja novog procesa</vt:lpstr>
      <vt:lpstr>Terminiranje procesa</vt:lpstr>
      <vt:lpstr>Terminiranje procesa … nastavak</vt:lpstr>
      <vt:lpstr>Terminiranje procesa … nastavak</vt:lpstr>
      <vt:lpstr>Interprocesna komunikacija (IPC)</vt:lpstr>
      <vt:lpstr>Interprocesna komunikacija (IPC)</vt:lpstr>
      <vt:lpstr>Deljena memorija</vt:lpstr>
      <vt:lpstr>Proizvođač potrošač</vt:lpstr>
      <vt:lpstr>Ograničeni bafer </vt:lpstr>
      <vt:lpstr>Primer (zajednička struktura I proizvođač)</vt:lpstr>
      <vt:lpstr>Primer (zajednička struktura I potrošač)</vt:lpstr>
      <vt:lpstr>Prenošenje poruka</vt:lpstr>
      <vt:lpstr>Metode za logičku implementaciju</vt:lpstr>
      <vt:lpstr>Direktna komunikacija</vt:lpstr>
      <vt:lpstr>Varijanta Direktne komunikacije</vt:lpstr>
      <vt:lpstr>InDirektna komunikacija</vt:lpstr>
      <vt:lpstr>InDirektna komunikacija..nastavak</vt:lpstr>
      <vt:lpstr>InDirektna komunikacija..nastavak</vt:lpstr>
      <vt:lpstr>Proces kao vlasnik poštanskog sandučeta</vt:lpstr>
      <vt:lpstr>OS kao vlasnik poštanskog sandučeta</vt:lpstr>
      <vt:lpstr>sinhronizacija</vt:lpstr>
      <vt:lpstr>Blokirajući prijem I slanje</vt:lpstr>
      <vt:lpstr>baferovanje</vt:lpstr>
      <vt:lpstr>Klijent/server sistemi</vt:lpstr>
      <vt:lpstr>utičnice</vt:lpstr>
      <vt:lpstr>utičnice</vt:lpstr>
      <vt:lpstr>utičnice</vt:lpstr>
      <vt:lpstr>Java utičnice</vt:lpstr>
      <vt:lpstr>Poziv udaljenih procedura (RPC)</vt:lpstr>
      <vt:lpstr>Komunikacija putem posrednika</vt:lpstr>
      <vt:lpstr>Semantika RPC poziva</vt:lpstr>
      <vt:lpstr>Semantika RPC poziva</vt:lpstr>
      <vt:lpstr>Broj porta na serveru?</vt:lpstr>
      <vt:lpstr>Broj porta na serveru?</vt:lpstr>
      <vt:lpstr>Cevi (pipes)</vt:lpstr>
      <vt:lpstr>Neimenovane (obične) Cevi</vt:lpstr>
      <vt:lpstr>imenovane Cevi (named pipes)</vt:lpstr>
      <vt:lpstr>Linux vs windows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555</cp:revision>
  <dcterms:created xsi:type="dcterms:W3CDTF">2014-08-26T23:43:54Z</dcterms:created>
  <dcterms:modified xsi:type="dcterms:W3CDTF">2026-04-08T11:19:45Z</dcterms:modified>
</cp:coreProperties>
</file>