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6"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89" r:id="rId26"/>
    <p:sldId id="290" r:id="rId27"/>
    <p:sldId id="291" r:id="rId28"/>
    <p:sldId id="292" r:id="rId29"/>
    <p:sldId id="293" r:id="rId30"/>
    <p:sldId id="294" r:id="rId31"/>
    <p:sldId id="295" r:id="rId32"/>
    <p:sldId id="296" r:id="rId33"/>
    <p:sldId id="297" r:id="rId34"/>
    <p:sldId id="298" r:id="rId35"/>
    <p:sldId id="299" r:id="rId36"/>
    <p:sldId id="300" r:id="rId37"/>
    <p:sldId id="301" r:id="rId38"/>
    <p:sldId id="302" r:id="rId39"/>
    <p:sldId id="303" r:id="rId40"/>
    <p:sldId id="304" r:id="rId41"/>
    <p:sldId id="305" r:id="rId42"/>
    <p:sldId id="306" r:id="rId43"/>
    <p:sldId id="307" r:id="rId44"/>
    <p:sldId id="308" r:id="rId45"/>
    <p:sldId id="309" r:id="rId46"/>
    <p:sldId id="310" r:id="rId47"/>
    <p:sldId id="311" r:id="rId48"/>
    <p:sldId id="312" r:id="rId49"/>
    <p:sldId id="313" r:id="rId50"/>
    <p:sldId id="314" r:id="rId51"/>
    <p:sldId id="315" r:id="rId52"/>
    <p:sldId id="316" r:id="rId53"/>
    <p:sldId id="317" r:id="rId54"/>
    <p:sldId id="318" r:id="rId55"/>
    <p:sldId id="319" r:id="rId5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F0D816-50CA-0D5A-B942-343D606D86E7}" v="45" dt="2026-04-29T09:57:54.8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61"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4/29/2026</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A87A34-81AB-432B-8DAE-1953F412C126}" type="datetimeFigureOut">
              <a:rPr lang="en-US" dirty="0"/>
              <a:t>4/29/2026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dirty="0"/>
              <a:t>4/29/2026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dirty="0"/>
              <a:t>4/29/2026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4/29/2026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4/29/2026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4/29/2026</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a:t>Sinhronizacija</a:t>
            </a:r>
            <a:r>
              <a:rPr lang="en-US" dirty="0"/>
              <a:t> </a:t>
            </a:r>
            <a:r>
              <a:rPr lang="en-US" dirty="0" err="1"/>
              <a:t>procesa</a:t>
            </a:r>
          </a:p>
        </p:txBody>
      </p:sp>
      <p:sp>
        <p:nvSpPr>
          <p:cNvPr id="3" name="Subtitle 2"/>
          <p:cNvSpPr>
            <a:spLocks noGrp="1"/>
          </p:cNvSpPr>
          <p:nvPr>
            <p:ph type="subTitle" idx="1"/>
          </p:nvPr>
        </p:nvSpPr>
        <p:spPr/>
        <p:txBody>
          <a:bodyPr vert="horz" lIns="91440" tIns="45720" rIns="91440" bIns="45720" rtlCol="0" anchor="t">
            <a:normAutofit/>
          </a:bodyPr>
          <a:lstStyle/>
          <a:p>
            <a:endParaRPr lang="en-US" dirty="0"/>
          </a:p>
        </p:txBody>
      </p:sp>
    </p:spTree>
    <p:extLst>
      <p:ext uri="{BB962C8B-B14F-4D97-AF65-F5344CB8AC3E}">
        <p14:creationId xmlns:p14="http://schemas.microsoft.com/office/powerpoint/2010/main" val="3856144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dirty="0" err="1"/>
              <a:t>uvod</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err="1"/>
              <a:t>Cilj</a:t>
            </a:r>
            <a:r>
              <a:rPr lang="en-US" dirty="0"/>
              <a:t> je da </a:t>
            </a:r>
            <a:r>
              <a:rPr lang="en-US" err="1"/>
              <a:t>analiziramo</a:t>
            </a:r>
            <a:r>
              <a:rPr lang="en-US" dirty="0"/>
              <a:t> </a:t>
            </a:r>
            <a:r>
              <a:rPr lang="en-US" err="1"/>
              <a:t>i</a:t>
            </a:r>
            <a:r>
              <a:rPr lang="en-US" dirty="0"/>
              <a:t> </a:t>
            </a:r>
            <a:r>
              <a:rPr lang="en-US" err="1"/>
              <a:t>objasnimo</a:t>
            </a:r>
            <a:r>
              <a:rPr lang="en-US" dirty="0"/>
              <a:t> </a:t>
            </a:r>
            <a:r>
              <a:rPr lang="en-US" err="1"/>
              <a:t>kako</a:t>
            </a:r>
            <a:r>
              <a:rPr lang="en-US" dirty="0"/>
              <a:t> </a:t>
            </a:r>
            <a:r>
              <a:rPr lang="en-US" err="1"/>
              <a:t>konkurentno</a:t>
            </a:r>
            <a:r>
              <a:rPr lang="en-US" dirty="0"/>
              <a:t> </a:t>
            </a:r>
            <a:r>
              <a:rPr lang="en-US" err="1"/>
              <a:t>ili</a:t>
            </a:r>
            <a:r>
              <a:rPr lang="en-US" dirty="0"/>
              <a:t> </a:t>
            </a:r>
            <a:r>
              <a:rPr lang="en-US" err="1"/>
              <a:t>paralelno</a:t>
            </a:r>
            <a:r>
              <a:rPr lang="en-US" dirty="0"/>
              <a:t> </a:t>
            </a:r>
            <a:r>
              <a:rPr lang="en-US" err="1"/>
              <a:t>izvršavanje</a:t>
            </a:r>
            <a:r>
              <a:rPr lang="en-US" dirty="0"/>
              <a:t> </a:t>
            </a:r>
            <a:r>
              <a:rPr lang="en-US" err="1"/>
              <a:t>može</a:t>
            </a:r>
            <a:r>
              <a:rPr lang="en-US" dirty="0"/>
              <a:t> </a:t>
            </a:r>
            <a:r>
              <a:rPr lang="en-US" err="1"/>
              <a:t>doprineti</a:t>
            </a:r>
            <a:r>
              <a:rPr lang="en-US" dirty="0"/>
              <a:t> </a:t>
            </a:r>
            <a:r>
              <a:rPr lang="en-US" err="1"/>
              <a:t>problemima</a:t>
            </a:r>
            <a:r>
              <a:rPr lang="en-US" dirty="0"/>
              <a:t> </a:t>
            </a:r>
            <a:r>
              <a:rPr lang="en-US" err="1"/>
              <a:t>koji</a:t>
            </a:r>
            <a:r>
              <a:rPr lang="en-US" dirty="0"/>
              <a:t> </a:t>
            </a:r>
            <a:r>
              <a:rPr lang="en-US" err="1"/>
              <a:t>uključuju</a:t>
            </a:r>
            <a:r>
              <a:rPr lang="en-US" dirty="0"/>
              <a:t> </a:t>
            </a:r>
            <a:r>
              <a:rPr lang="en-US" err="1"/>
              <a:t>integritet</a:t>
            </a:r>
            <a:r>
              <a:rPr lang="en-US" dirty="0"/>
              <a:t> </a:t>
            </a:r>
            <a:r>
              <a:rPr lang="en-US" err="1"/>
              <a:t>podataka</a:t>
            </a:r>
            <a:r>
              <a:rPr lang="en-US" dirty="0"/>
              <a:t> </a:t>
            </a:r>
            <a:r>
              <a:rPr lang="en-US" err="1"/>
              <a:t>koji</a:t>
            </a:r>
            <a:r>
              <a:rPr lang="en-US" dirty="0"/>
              <a:t> se dele u </a:t>
            </a:r>
            <a:r>
              <a:rPr lang="en-US" err="1"/>
              <a:t>nekoliko</a:t>
            </a:r>
            <a:r>
              <a:rPr lang="en-US" dirty="0"/>
              <a:t> </a:t>
            </a:r>
            <a:r>
              <a:rPr lang="en-US" err="1"/>
              <a:t>procesa</a:t>
            </a:r>
            <a:endParaRPr lang="en-US"/>
          </a:p>
          <a:p>
            <a:r>
              <a:rPr lang="en-US"/>
              <a:t>Najpre ćemo razmatrati primer kako uopšte može doći do problema ove vrste, analizirajući prethodno definisan problem proizvođač-potrošač </a:t>
            </a:r>
            <a:endParaRPr lang="en-US" dirty="0"/>
          </a:p>
          <a:p>
            <a:r>
              <a:rPr lang="en-US"/>
              <a:t>Pretpostavljamo da želimo da izmenimo algoritam, kako bismo omogućili upis BUFFER_SIZE, a ne BUFFER_SIZE-1 elemenata u bafer</a:t>
            </a:r>
            <a:endParaRPr lang="en-US" dirty="0"/>
          </a:p>
        </p:txBody>
      </p:sp>
    </p:spTree>
    <p:extLst>
      <p:ext uri="{BB962C8B-B14F-4D97-AF65-F5344CB8AC3E}">
        <p14:creationId xmlns:p14="http://schemas.microsoft.com/office/powerpoint/2010/main" val="2438163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dirty="0" err="1"/>
              <a:t>uvod</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t>Ovaj brojač će se uvećavati svaki put kada dodamo novu stavku u bafer i smanjivati svaki put kada uklanjamo stavku iz bafera</a:t>
            </a:r>
          </a:p>
          <a:p>
            <a:r>
              <a:rPr lang="en-US"/>
              <a:t>Modifikovaćemo pseudo kod za proces proizvođača i potrošača kako bismo koristili ovaj brojač umesto prethodne provere korišćenjem pokazivača </a:t>
            </a:r>
            <a:r>
              <a:rPr lang="en-US" i="1"/>
              <a:t>in</a:t>
            </a:r>
            <a:r>
              <a:rPr lang="en-US"/>
              <a:t> i </a:t>
            </a:r>
            <a:r>
              <a:rPr lang="en-US" i="1"/>
              <a:t>out</a:t>
            </a:r>
          </a:p>
          <a:p>
            <a:r>
              <a:rPr lang="en-US"/>
              <a:t>Videćemo kako, iako su obe rutine korektne kada se posmatraju odvojeno, moguće je (veoma) da one neće raditi očekivano kada se budu izvršavale konkurentno</a:t>
            </a:r>
            <a:endParaRPr lang="en-US" u="sng" dirty="0"/>
          </a:p>
        </p:txBody>
      </p:sp>
    </p:spTree>
    <p:extLst>
      <p:ext uri="{BB962C8B-B14F-4D97-AF65-F5344CB8AC3E}">
        <p14:creationId xmlns:p14="http://schemas.microsoft.com/office/powerpoint/2010/main" val="2801058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proizvođač</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70000" lnSpcReduction="20000"/>
          </a:bodyPr>
          <a:lstStyle/>
          <a:p>
            <a:pPr>
              <a:buNone/>
            </a:pPr>
            <a:r>
              <a:rPr lang="en-US">
                <a:ea typeface="+mn-lt"/>
                <a:cs typeface="+mn-lt"/>
              </a:rPr>
              <a:t>item next_produced ;</a:t>
            </a:r>
            <a:endParaRPr lang="en-US"/>
          </a:p>
          <a:p>
            <a:pPr>
              <a:buNone/>
            </a:pPr>
            <a:r>
              <a:rPr lang="en-US">
                <a:ea typeface="+mn-lt"/>
                <a:cs typeface="+mn-lt"/>
              </a:rPr>
              <a:t>while ( true ) {</a:t>
            </a:r>
            <a:endParaRPr lang="en-US"/>
          </a:p>
          <a:p>
            <a:pPr>
              <a:buNone/>
            </a:pPr>
            <a:r>
              <a:rPr lang="en-US">
                <a:ea typeface="+mn-lt"/>
                <a:cs typeface="+mn-lt"/>
              </a:rPr>
              <a:t>    /* popuni podatak next_produced sa željenim informacijama */</a:t>
            </a:r>
            <a:endParaRPr lang="en-US"/>
          </a:p>
          <a:p>
            <a:pPr>
              <a:buNone/>
            </a:pPr>
            <a:r>
              <a:rPr lang="en-US">
                <a:ea typeface="+mn-lt"/>
                <a:cs typeface="+mn-lt"/>
              </a:rPr>
              <a:t>    while ( counter == BUFFER SIZE )</a:t>
            </a:r>
            <a:endParaRPr lang="en-US"/>
          </a:p>
          <a:p>
            <a:pPr>
              <a:buNone/>
            </a:pPr>
            <a:r>
              <a:rPr lang="en-US">
                <a:ea typeface="+mn-lt"/>
                <a:cs typeface="+mn-lt"/>
              </a:rPr>
              <a:t>        ; /* ne radi ni2ta , £ekaj da se bafer isprazni */</a:t>
            </a:r>
            <a:endParaRPr lang="en-US"/>
          </a:p>
          <a:p>
            <a:pPr>
              <a:buNone/>
            </a:pPr>
            <a:r>
              <a:rPr lang="en-US">
                <a:ea typeface="+mn-lt"/>
                <a:cs typeface="+mn-lt"/>
              </a:rPr>
              <a:t>    buffer [ in ] = next_produced ;</a:t>
            </a:r>
            <a:endParaRPr lang="en-US"/>
          </a:p>
          <a:p>
            <a:pPr>
              <a:buNone/>
            </a:pPr>
            <a:r>
              <a:rPr lang="en-US">
                <a:ea typeface="+mn-lt"/>
                <a:cs typeface="+mn-lt"/>
              </a:rPr>
              <a:t>    in = ( in + 1) % BUFFER SIZE ;</a:t>
            </a:r>
            <a:endParaRPr lang="en-US"/>
          </a:p>
          <a:p>
            <a:pPr>
              <a:buNone/>
            </a:pPr>
            <a:r>
              <a:rPr lang="en-US">
                <a:ea typeface="+mn-lt"/>
                <a:cs typeface="+mn-lt"/>
              </a:rPr>
              <a:t>    counter ++;</a:t>
            </a:r>
            <a:endParaRPr lang="en-US"/>
          </a:p>
          <a:p>
            <a:pPr marL="0" indent="0">
              <a:buNone/>
            </a:pPr>
            <a:r>
              <a:rPr lang="en-US">
                <a:ea typeface="+mn-lt"/>
                <a:cs typeface="+mn-lt"/>
              </a:rPr>
              <a:t>}</a:t>
            </a:r>
            <a:endParaRPr lang="en-US"/>
          </a:p>
        </p:txBody>
      </p:sp>
    </p:spTree>
    <p:extLst>
      <p:ext uri="{BB962C8B-B14F-4D97-AF65-F5344CB8AC3E}">
        <p14:creationId xmlns:p14="http://schemas.microsoft.com/office/powerpoint/2010/main" val="1475090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potrošač</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70000" lnSpcReduction="20000"/>
          </a:bodyPr>
          <a:lstStyle/>
          <a:p>
            <a:pPr>
              <a:buNone/>
            </a:pPr>
            <a:r>
              <a:rPr lang="en-US">
                <a:ea typeface="+mn-lt"/>
                <a:cs typeface="+mn-lt"/>
              </a:rPr>
              <a:t>item next_consumed ;</a:t>
            </a:r>
          </a:p>
          <a:p>
            <a:pPr>
              <a:buNone/>
            </a:pPr>
            <a:r>
              <a:rPr lang="en-US">
                <a:ea typeface="+mn-lt"/>
                <a:cs typeface="+mn-lt"/>
              </a:rPr>
              <a:t>while ( true ) {</a:t>
            </a:r>
          </a:p>
          <a:p>
            <a:pPr>
              <a:buNone/>
            </a:pPr>
            <a:r>
              <a:rPr lang="en-US">
                <a:ea typeface="+mn-lt"/>
                <a:cs typeface="+mn-lt"/>
              </a:rPr>
              <a:t>    while ( counter == 0)</a:t>
            </a:r>
          </a:p>
          <a:p>
            <a:pPr>
              <a:buNone/>
            </a:pPr>
            <a:r>
              <a:rPr lang="en-US">
                <a:ea typeface="+mn-lt"/>
                <a:cs typeface="+mn-lt"/>
              </a:rPr>
              <a:t>        ; /* bafer prazan , ne radi ni2ta */</a:t>
            </a:r>
          </a:p>
          <a:p>
            <a:pPr>
              <a:buNone/>
            </a:pPr>
            <a:r>
              <a:rPr lang="en-US">
                <a:ea typeface="+mn-lt"/>
                <a:cs typeface="+mn-lt"/>
              </a:rPr>
              <a:t>    next_consumed = buffer [ out ];</a:t>
            </a:r>
            <a:endParaRPr lang="en-US"/>
          </a:p>
          <a:p>
            <a:pPr>
              <a:buNone/>
            </a:pPr>
            <a:r>
              <a:rPr lang="en-US">
                <a:ea typeface="+mn-lt"/>
                <a:cs typeface="+mn-lt"/>
              </a:rPr>
              <a:t>    out = ( out + 1) % BUFFER SIZE ;</a:t>
            </a:r>
          </a:p>
          <a:p>
            <a:pPr>
              <a:buNone/>
            </a:pPr>
            <a:r>
              <a:rPr lang="en-US">
                <a:ea typeface="+mn-lt"/>
                <a:cs typeface="+mn-lt"/>
              </a:rPr>
              <a:t>    counter - -;</a:t>
            </a:r>
            <a:endParaRPr lang="en-US"/>
          </a:p>
          <a:p>
            <a:pPr>
              <a:buNone/>
            </a:pPr>
            <a:r>
              <a:rPr lang="en-US">
                <a:ea typeface="+mn-lt"/>
                <a:cs typeface="+mn-lt"/>
              </a:rPr>
              <a:t>    /* iskoristi podatak dobijen kroz next_consumed */</a:t>
            </a:r>
          </a:p>
          <a:p>
            <a:pPr>
              <a:buNone/>
            </a:pPr>
            <a:r>
              <a:rPr lang="en-US">
                <a:ea typeface="+mn-lt"/>
                <a:cs typeface="+mn-lt"/>
              </a:rPr>
              <a:t>}</a:t>
            </a:r>
          </a:p>
        </p:txBody>
      </p:sp>
    </p:spTree>
    <p:extLst>
      <p:ext uri="{BB962C8B-B14F-4D97-AF65-F5344CB8AC3E}">
        <p14:creationId xmlns:p14="http://schemas.microsoft.com/office/powerpoint/2010/main" val="1996728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Analiza problema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t>Pretpostavimo da je vrednost brojača </a:t>
            </a:r>
            <a:r>
              <a:rPr lang="en-US" i="1"/>
              <a:t>counter </a:t>
            </a:r>
            <a:r>
              <a:rPr lang="en-US"/>
              <a:t>trenutno 5</a:t>
            </a:r>
          </a:p>
          <a:p>
            <a:r>
              <a:rPr lang="en-US"/>
              <a:t>Takođe, pretpostavljamo da proizvođač i potrošač konkurentno izvršavaju linije </a:t>
            </a:r>
            <a:r>
              <a:rPr lang="en-US" i="1"/>
              <a:t>counter</a:t>
            </a:r>
            <a:r>
              <a:rPr lang="en-US"/>
              <a:t>++ i </a:t>
            </a:r>
            <a:r>
              <a:rPr lang="en-US" i="1"/>
              <a:t>counter</a:t>
            </a:r>
            <a:r>
              <a:rPr lang="en-US"/>
              <a:t>--, respektivno</a:t>
            </a:r>
          </a:p>
          <a:p>
            <a:r>
              <a:rPr lang="en-US"/>
              <a:t>Kao rezultat, dobijaćemo da vrednost brojača </a:t>
            </a:r>
            <a:r>
              <a:rPr lang="en-US" i="1"/>
              <a:t>counter</a:t>
            </a:r>
            <a:r>
              <a:rPr lang="en-US"/>
              <a:t> može biti 4, 5 ili </a:t>
            </a:r>
            <a:r>
              <a:rPr lang="en-US" dirty="0"/>
              <a:t>6!</a:t>
            </a:r>
            <a:endParaRPr lang="en-US"/>
          </a:p>
          <a:p>
            <a:r>
              <a:rPr lang="en-US"/>
              <a:t>Korektan rezultat </a:t>
            </a:r>
            <a:r>
              <a:rPr lang="en-US" i="1"/>
              <a:t>counter</a:t>
            </a:r>
            <a:r>
              <a:rPr lang="en-US"/>
              <a:t>==5 dobija se kada se oba procesa izvršavaju samostalno, ali kako je moguće da se dobijaju pogrešne vrednosti?</a:t>
            </a:r>
            <a:endParaRPr lang="en-US" dirty="0"/>
          </a:p>
        </p:txBody>
      </p:sp>
    </p:spTree>
    <p:extLst>
      <p:ext uri="{BB962C8B-B14F-4D97-AF65-F5344CB8AC3E}">
        <p14:creationId xmlns:p14="http://schemas.microsoft.com/office/powerpoint/2010/main" val="3771110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Šta se krije iza counter++ I counter--?</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92500"/>
          </a:bodyPr>
          <a:lstStyle/>
          <a:p>
            <a:r>
              <a:rPr lang="en-US"/>
              <a:t>Na mašinskom jeziku, ova linija je zapravo (</a:t>
            </a:r>
            <a:r>
              <a:rPr lang="en-US">
                <a:ea typeface="+mn-lt"/>
                <a:cs typeface="+mn-lt"/>
              </a:rPr>
              <a:t>reg1 je jedan od lokalnih CPU registara</a:t>
            </a:r>
            <a:r>
              <a:rPr lang="en-US"/>
              <a:t>):</a:t>
            </a:r>
            <a:endParaRPr lang="en-US" dirty="0"/>
          </a:p>
          <a:p>
            <a:pPr marL="457200" lvl="1" indent="0">
              <a:buNone/>
            </a:pPr>
            <a:r>
              <a:rPr lang="en-US" b="1"/>
              <a:t>reg1=counter</a:t>
            </a:r>
          </a:p>
          <a:p>
            <a:pPr marL="457200" lvl="1" indent="0">
              <a:buNone/>
            </a:pPr>
            <a:r>
              <a:rPr lang="en-US" b="1"/>
              <a:t>reg1 = reg1 + 1</a:t>
            </a:r>
          </a:p>
          <a:p>
            <a:pPr marL="457200" lvl="1" indent="0">
              <a:buNone/>
            </a:pPr>
            <a:r>
              <a:rPr lang="en-US" b="1"/>
              <a:t>counter = reg1</a:t>
            </a:r>
          </a:p>
          <a:p>
            <a:r>
              <a:rPr lang="en-US"/>
              <a:t>Slično, linija </a:t>
            </a:r>
            <a:r>
              <a:rPr lang="en-US" i="1"/>
              <a:t>counter</a:t>
            </a:r>
            <a:r>
              <a:rPr lang="en-US"/>
              <a:t>-- će biti prevedena na: </a:t>
            </a:r>
          </a:p>
          <a:p>
            <a:pPr marL="457200" lvl="1" indent="0">
              <a:buNone/>
            </a:pPr>
            <a:r>
              <a:rPr lang="en-US" b="1">
                <a:ea typeface="+mn-lt"/>
                <a:cs typeface="+mn-lt"/>
              </a:rPr>
              <a:t>reg2=counter</a:t>
            </a:r>
            <a:endParaRPr lang="en-US">
              <a:ea typeface="+mn-lt"/>
              <a:cs typeface="+mn-lt"/>
            </a:endParaRPr>
          </a:p>
          <a:p>
            <a:pPr marL="457200" lvl="1" indent="0">
              <a:buNone/>
            </a:pPr>
            <a:r>
              <a:rPr lang="en-US" b="1">
                <a:ea typeface="+mn-lt"/>
                <a:cs typeface="+mn-lt"/>
              </a:rPr>
              <a:t>reg2 = reg2 - 1</a:t>
            </a:r>
            <a:endParaRPr lang="en-US">
              <a:ea typeface="+mn-lt"/>
              <a:cs typeface="+mn-lt"/>
            </a:endParaRPr>
          </a:p>
          <a:p>
            <a:pPr marL="457200" lvl="1" indent="0">
              <a:buNone/>
            </a:pPr>
            <a:r>
              <a:rPr lang="en-US" b="1">
                <a:ea typeface="+mn-lt"/>
                <a:cs typeface="+mn-lt"/>
              </a:rPr>
              <a:t>counter = reg2</a:t>
            </a:r>
            <a:endParaRPr lang="en-US">
              <a:ea typeface="+mn-lt"/>
              <a:cs typeface="+mn-lt"/>
            </a:endParaRPr>
          </a:p>
          <a:p>
            <a:pPr marL="0" indent="0">
              <a:buNone/>
            </a:pPr>
            <a:endParaRPr lang="en-US" dirty="0"/>
          </a:p>
        </p:txBody>
      </p:sp>
    </p:spTree>
    <p:extLst>
      <p:ext uri="{BB962C8B-B14F-4D97-AF65-F5344CB8AC3E}">
        <p14:creationId xmlns:p14="http://schemas.microsoft.com/office/powerpoint/2010/main" val="3644776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registri komplikuju stvari</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t>Čak iako su reg1 i reg2 zapravo isti registar, kao što smo već pričali, njihov sadržaj će biti sačuvan i rekonstruisan prilikom zamene konteksta</a:t>
            </a:r>
          </a:p>
          <a:p>
            <a:r>
              <a:rPr lang="en-US"/>
              <a:t>Problem nastaje usled činjenice da</a:t>
            </a:r>
            <a:r>
              <a:rPr lang="en-US">
                <a:ea typeface="+mn-lt"/>
                <a:cs typeface="+mn-lt"/>
              </a:rPr>
              <a:t> je konkurentno izvršavanje ove dve naredbe ekvivalentno sekvencijalnom izvršavanju u kojem su instrukcije na niskom nivou prepletene u nekom proizvoljnom redosledu </a:t>
            </a:r>
          </a:p>
          <a:p>
            <a:r>
              <a:rPr lang="en-US">
                <a:ea typeface="+mn-lt"/>
                <a:cs typeface="+mn-lt"/>
              </a:rPr>
              <a:t>Jedan od njih ćemo prikazati na narednom slajdu</a:t>
            </a:r>
            <a:endParaRPr lang="en-US"/>
          </a:p>
          <a:p>
            <a:pPr marL="0" indent="0">
              <a:buNone/>
            </a:pPr>
            <a:endParaRPr lang="en-US" dirty="0"/>
          </a:p>
        </p:txBody>
      </p:sp>
    </p:spTree>
    <p:extLst>
      <p:ext uri="{BB962C8B-B14F-4D97-AF65-F5344CB8AC3E}">
        <p14:creationId xmlns:p14="http://schemas.microsoft.com/office/powerpoint/2010/main" val="37845887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Sekvenca isprepletanih instrukcija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pPr>
              <a:buNone/>
            </a:pPr>
            <a:r>
              <a:rPr lang="en-US">
                <a:ea typeface="+mn-lt"/>
                <a:cs typeface="+mn-lt"/>
              </a:rPr>
              <a:t>T0 : proizvođač izvršava </a:t>
            </a:r>
            <a:r>
              <a:rPr lang="en-US" b="1">
                <a:ea typeface="+mn-lt"/>
                <a:cs typeface="+mn-lt"/>
              </a:rPr>
              <a:t>reg1 = counter </a:t>
            </a:r>
            <a:r>
              <a:rPr lang="en-US">
                <a:ea typeface="+mn-lt"/>
                <a:cs typeface="+mn-lt"/>
              </a:rPr>
              <a:t>{ reg1 = 5}</a:t>
            </a:r>
          </a:p>
          <a:p>
            <a:pPr>
              <a:buNone/>
            </a:pPr>
            <a:r>
              <a:rPr lang="en-US">
                <a:ea typeface="+mn-lt"/>
                <a:cs typeface="+mn-lt"/>
              </a:rPr>
              <a:t>T1 : proizvođač izvršava </a:t>
            </a:r>
            <a:r>
              <a:rPr lang="en-US" b="1">
                <a:ea typeface="+mn-lt"/>
                <a:cs typeface="+mn-lt"/>
              </a:rPr>
              <a:t>reg1 = reg1 + 1</a:t>
            </a:r>
            <a:r>
              <a:rPr lang="en-US">
                <a:ea typeface="+mn-lt"/>
                <a:cs typeface="+mn-lt"/>
              </a:rPr>
              <a:t> { reg1 = 6}</a:t>
            </a:r>
          </a:p>
          <a:p>
            <a:pPr>
              <a:buNone/>
            </a:pPr>
            <a:r>
              <a:rPr lang="en-US">
                <a:ea typeface="+mn-lt"/>
                <a:cs typeface="+mn-lt"/>
              </a:rPr>
              <a:t>T2 : potrošač izvršava </a:t>
            </a:r>
            <a:r>
              <a:rPr lang="en-US" b="1">
                <a:ea typeface="+mn-lt"/>
                <a:cs typeface="+mn-lt"/>
              </a:rPr>
              <a:t>reg2 = counter</a:t>
            </a:r>
            <a:r>
              <a:rPr lang="en-US">
                <a:ea typeface="+mn-lt"/>
                <a:cs typeface="+mn-lt"/>
              </a:rPr>
              <a:t> { reg2 = 5}</a:t>
            </a:r>
          </a:p>
          <a:p>
            <a:pPr>
              <a:buNone/>
            </a:pPr>
            <a:r>
              <a:rPr lang="en-US">
                <a:ea typeface="+mn-lt"/>
                <a:cs typeface="+mn-lt"/>
              </a:rPr>
              <a:t>T3 : potrošač izvršava </a:t>
            </a:r>
            <a:r>
              <a:rPr lang="en-US" b="1">
                <a:ea typeface="+mn-lt"/>
                <a:cs typeface="+mn-lt"/>
              </a:rPr>
              <a:t>reg2 = reg2 - 1</a:t>
            </a:r>
            <a:r>
              <a:rPr lang="en-US">
                <a:ea typeface="+mn-lt"/>
                <a:cs typeface="+mn-lt"/>
              </a:rPr>
              <a:t> { reg2 = 4}</a:t>
            </a:r>
          </a:p>
          <a:p>
            <a:pPr>
              <a:buNone/>
            </a:pPr>
            <a:r>
              <a:rPr lang="en-US">
                <a:ea typeface="+mn-lt"/>
                <a:cs typeface="+mn-lt"/>
              </a:rPr>
              <a:t>T4 : proizvođač izvršava </a:t>
            </a:r>
            <a:r>
              <a:rPr lang="en-US" b="1">
                <a:ea typeface="+mn-lt"/>
                <a:cs typeface="+mn-lt"/>
              </a:rPr>
              <a:t>counter =</a:t>
            </a:r>
            <a:r>
              <a:rPr lang="en-US">
                <a:ea typeface="+mn-lt"/>
                <a:cs typeface="+mn-lt"/>
              </a:rPr>
              <a:t> </a:t>
            </a:r>
            <a:r>
              <a:rPr lang="en-US" b="1">
                <a:ea typeface="+mn-lt"/>
                <a:cs typeface="+mn-lt"/>
              </a:rPr>
              <a:t>reg1</a:t>
            </a:r>
            <a:r>
              <a:rPr lang="en-US">
                <a:ea typeface="+mn-lt"/>
                <a:cs typeface="+mn-lt"/>
              </a:rPr>
              <a:t> { counter = 6}</a:t>
            </a:r>
          </a:p>
          <a:p>
            <a:pPr>
              <a:buNone/>
            </a:pPr>
            <a:r>
              <a:rPr lang="en-US">
                <a:ea typeface="+mn-lt"/>
                <a:cs typeface="+mn-lt"/>
              </a:rPr>
              <a:t>T5 : potrošač izvršava </a:t>
            </a:r>
            <a:r>
              <a:rPr lang="en-US" b="1">
                <a:ea typeface="+mn-lt"/>
                <a:cs typeface="+mn-lt"/>
              </a:rPr>
              <a:t>counter = reg2</a:t>
            </a:r>
            <a:r>
              <a:rPr lang="en-US">
                <a:ea typeface="+mn-lt"/>
                <a:cs typeface="+mn-lt"/>
              </a:rPr>
              <a:t> { counter = 4}</a:t>
            </a:r>
          </a:p>
          <a:p>
            <a:pPr>
              <a:buNone/>
            </a:pPr>
            <a:endParaRPr lang="en-US" dirty="0"/>
          </a:p>
          <a:p>
            <a:pPr marL="0" indent="0">
              <a:buNone/>
            </a:pPr>
            <a:endParaRPr lang="en-US" dirty="0"/>
          </a:p>
        </p:txBody>
      </p:sp>
    </p:spTree>
    <p:extLst>
      <p:ext uri="{BB962C8B-B14F-4D97-AF65-F5344CB8AC3E}">
        <p14:creationId xmlns:p14="http://schemas.microsoft.com/office/powerpoint/2010/main" val="775734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Sekvenca isprepletanih instrukcija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t>Očigledno dobijamo pogrešno stanje brojača koje indicira da se u baferu nalaze 4 elementa kada zapravo imamo 5 upisanih elemenata</a:t>
            </a:r>
            <a:endParaRPr lang="en-US" dirty="0"/>
          </a:p>
          <a:p>
            <a:r>
              <a:rPr lang="en-US"/>
              <a:t>Zamena redosleda izvršavanja T4 i T5 dovodi do takođe pogrešnog stanja u kojem će vrednost brojača biti </a:t>
            </a:r>
            <a:r>
              <a:rPr lang="en-US" i="1"/>
              <a:t>counter</a:t>
            </a:r>
            <a:r>
              <a:rPr lang="en-US"/>
              <a:t>==6</a:t>
            </a:r>
            <a:endParaRPr lang="en-US" dirty="0"/>
          </a:p>
          <a:p>
            <a:r>
              <a:rPr lang="en-US">
                <a:ea typeface="+mn-lt"/>
                <a:cs typeface="+mn-lt"/>
              </a:rPr>
              <a:t>Ovakva situacija, u kojoj više procesa pristupa istim podacima i istovremeno manipuliše istim podacima, a ishod izvršenja zavisi od određenog redosleda u kojem se taj pristup dešava, naziva se </a:t>
            </a:r>
            <a:r>
              <a:rPr lang="en-US" b="1" i="1">
                <a:ea typeface="+mn-lt"/>
                <a:cs typeface="+mn-lt"/>
              </a:rPr>
              <a:t>stanje utrkivanja</a:t>
            </a:r>
            <a:r>
              <a:rPr lang="en-US" b="1" dirty="0">
                <a:ea typeface="+mn-lt"/>
                <a:cs typeface="+mn-lt"/>
              </a:rPr>
              <a:t> </a:t>
            </a:r>
            <a:r>
              <a:rPr lang="en-US">
                <a:ea typeface="+mn-lt"/>
                <a:cs typeface="+mn-lt"/>
              </a:rPr>
              <a:t>(</a:t>
            </a:r>
            <a:r>
              <a:rPr lang="en-US" i="1">
                <a:ea typeface="+mn-lt"/>
                <a:cs typeface="+mn-lt"/>
              </a:rPr>
              <a:t>race condition</a:t>
            </a:r>
            <a:r>
              <a:rPr lang="en-US">
                <a:ea typeface="+mn-lt"/>
                <a:cs typeface="+mn-lt"/>
              </a:rPr>
              <a:t>)</a:t>
            </a:r>
            <a:endParaRPr lang="en-US" dirty="0"/>
          </a:p>
          <a:p>
            <a:endParaRPr lang="en-US" dirty="0"/>
          </a:p>
          <a:p>
            <a:pPr marL="0" indent="0">
              <a:buNone/>
            </a:pPr>
            <a:endParaRPr lang="en-US" dirty="0"/>
          </a:p>
        </p:txBody>
      </p:sp>
    </p:spTree>
    <p:extLst>
      <p:ext uri="{BB962C8B-B14F-4D97-AF65-F5344CB8AC3E}">
        <p14:creationId xmlns:p14="http://schemas.microsoft.com/office/powerpoint/2010/main" val="3372511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Stanje utrkivanja</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92500" lnSpcReduction="10000"/>
          </a:bodyPr>
          <a:lstStyle/>
          <a:p>
            <a:r>
              <a:rPr lang="en-US">
                <a:ea typeface="+mn-lt"/>
                <a:cs typeface="+mn-lt"/>
              </a:rPr>
              <a:t>Da bismo se zaštitili od </a:t>
            </a:r>
            <a:r>
              <a:rPr lang="en-US" i="1">
                <a:ea typeface="+mn-lt"/>
                <a:cs typeface="+mn-lt"/>
              </a:rPr>
              <a:t>stanja utrkivanja</a:t>
            </a:r>
            <a:r>
              <a:rPr lang="en-US">
                <a:ea typeface="+mn-lt"/>
                <a:cs typeface="+mn-lt"/>
              </a:rPr>
              <a:t>, moramo osigurati da samo jedan proces u datom trenutku može manipulisati promenljivom </a:t>
            </a:r>
            <a:r>
              <a:rPr lang="en-US" i="1">
                <a:ea typeface="+mn-lt"/>
                <a:cs typeface="+mn-lt"/>
              </a:rPr>
              <a:t>counter</a:t>
            </a:r>
            <a:r>
              <a:rPr lang="en-US" dirty="0">
                <a:ea typeface="+mn-lt"/>
                <a:cs typeface="+mn-lt"/>
              </a:rPr>
              <a:t> </a:t>
            </a:r>
          </a:p>
          <a:p>
            <a:r>
              <a:rPr lang="en-US">
                <a:ea typeface="+mn-lt"/>
                <a:cs typeface="+mn-lt"/>
              </a:rPr>
              <a:t>Da bismo tako nešto obezbedili, zahtevamo da se procesi na neki način </a:t>
            </a:r>
            <a:r>
              <a:rPr lang="en-US" i="1">
                <a:ea typeface="+mn-lt"/>
                <a:cs typeface="+mn-lt"/>
              </a:rPr>
              <a:t>sinhronizuju</a:t>
            </a:r>
            <a:r>
              <a:rPr lang="en-US" dirty="0">
                <a:ea typeface="+mn-lt"/>
                <a:cs typeface="+mn-lt"/>
              </a:rPr>
              <a:t> </a:t>
            </a:r>
            <a:endParaRPr lang="en-US" dirty="0"/>
          </a:p>
          <a:p>
            <a:r>
              <a:rPr lang="en-US">
                <a:ea typeface="+mn-lt"/>
                <a:cs typeface="+mn-lt"/>
              </a:rPr>
              <a:t>Situacije poput ove često se javljaju u operativnim sistemima jer različiti delovi sistema manipulišu resursima </a:t>
            </a:r>
          </a:p>
          <a:p>
            <a:r>
              <a:rPr lang="en-US">
                <a:ea typeface="+mn-lt"/>
                <a:cs typeface="+mn-lt"/>
              </a:rPr>
              <a:t>Dodatno, kod aplikacija u višestrukim nitima izvršavanja, niti koje veoma verovatno dele podatke među sobom, pokreću se paralelno na različitim jezgrima što izaziva probleme iste vrste</a:t>
            </a:r>
            <a:endParaRPr lang="en-US"/>
          </a:p>
          <a:p>
            <a:pPr marL="0" indent="0">
              <a:buNone/>
            </a:pPr>
            <a:endParaRPr lang="en-US" dirty="0"/>
          </a:p>
        </p:txBody>
      </p:sp>
    </p:spTree>
    <p:extLst>
      <p:ext uri="{BB962C8B-B14F-4D97-AF65-F5344CB8AC3E}">
        <p14:creationId xmlns:p14="http://schemas.microsoft.com/office/powerpoint/2010/main" val="4003199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Problem kritične sekcije</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t>Razmatramo sistem koji se sastoji od </a:t>
            </a:r>
            <a:r>
              <a:rPr lang="en-US" i="1"/>
              <a:t>n</a:t>
            </a:r>
            <a:r>
              <a:rPr lang="en-US"/>
              <a:t> procesa P</a:t>
            </a:r>
            <a:r>
              <a:rPr lang="en-US" baseline="-25000"/>
              <a:t>0</a:t>
            </a:r>
            <a:r>
              <a:rPr lang="en-US"/>
              <a:t>,P</a:t>
            </a:r>
            <a:r>
              <a:rPr lang="en-US" baseline="-25000"/>
              <a:t>1</a:t>
            </a:r>
            <a:r>
              <a:rPr lang="en-US"/>
              <a:t>, … P</a:t>
            </a:r>
            <a:r>
              <a:rPr lang="en-US" baseline="-25000"/>
              <a:t>n-1</a:t>
            </a:r>
          </a:p>
          <a:p>
            <a:r>
              <a:rPr lang="en-US"/>
              <a:t>Svaki od njih ima segment koda koji se naziva </a:t>
            </a:r>
            <a:r>
              <a:rPr lang="en-US" i="1"/>
              <a:t>kritična sekcija </a:t>
            </a:r>
            <a:r>
              <a:rPr lang="en-US"/>
              <a:t>u kojem proces može menjati zajedničke promenljive, ažurirati tabelu, upisivati u datoteku itd</a:t>
            </a:r>
          </a:p>
          <a:p>
            <a:r>
              <a:rPr lang="en-US"/>
              <a:t>Kada jedan proces izvršava svoju kritičnu sekciju, nije dozvoljeno nijednom drugom procesu da se izvršava u svojoj kritičnoj sekciji</a:t>
            </a:r>
          </a:p>
          <a:p>
            <a:r>
              <a:rPr lang="en-US"/>
              <a:t>Svaki proces mora zatražiti dozvolu za ulazak u svoju kritičnu sekciju</a:t>
            </a:r>
            <a:endParaRPr lang="en-US" dirty="0"/>
          </a:p>
        </p:txBody>
      </p:sp>
    </p:spTree>
    <p:extLst>
      <p:ext uri="{BB962C8B-B14F-4D97-AF65-F5344CB8AC3E}">
        <p14:creationId xmlns:p14="http://schemas.microsoft.com/office/powerpoint/2010/main" val="963033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CBA50DB-DBC7-4B6E-B3C1-8FF1EA519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1DED8FB6-AF8D-4D98-913D-E6486FEC10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902285" cy="6858001"/>
            <a:chOff x="0" y="0"/>
            <a:chExt cx="11902285" cy="6858001"/>
          </a:xfrm>
        </p:grpSpPr>
        <p:grpSp>
          <p:nvGrpSpPr>
            <p:cNvPr id="14" name="Group 13">
              <a:extLst>
                <a:ext uri="{FF2B5EF4-FFF2-40B4-BE49-F238E27FC236}">
                  <a16:creationId xmlns:a16="http://schemas.microsoft.com/office/drawing/2014/main" id="{0A805ED2-113B-4584-8827-567B5792F1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6" name="Rectangle 5">
                <a:extLst>
                  <a:ext uri="{FF2B5EF4-FFF2-40B4-BE49-F238E27FC236}">
                    <a16:creationId xmlns:a16="http://schemas.microsoft.com/office/drawing/2014/main" id="{C6CF21D8-CC72-4F35-A29E-3AF9E6DA130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27" name="Freeform 6">
                <a:extLst>
                  <a:ext uri="{FF2B5EF4-FFF2-40B4-BE49-F238E27FC236}">
                    <a16:creationId xmlns:a16="http://schemas.microsoft.com/office/drawing/2014/main" id="{8E60A7C3-087D-47B4-AB5A-C8B1042FD2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8" name="Freeform 7">
                <a:extLst>
                  <a:ext uri="{FF2B5EF4-FFF2-40B4-BE49-F238E27FC236}">
                    <a16:creationId xmlns:a16="http://schemas.microsoft.com/office/drawing/2014/main" id="{1885EECE-F6D9-4128-BC90-01583BF269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9" name="Freeform 8">
                <a:extLst>
                  <a:ext uri="{FF2B5EF4-FFF2-40B4-BE49-F238E27FC236}">
                    <a16:creationId xmlns:a16="http://schemas.microsoft.com/office/drawing/2014/main" id="{F44AA128-AA96-4FF2-A1C3-F9D2E7FD38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0" name="Freeform 9">
                <a:extLst>
                  <a:ext uri="{FF2B5EF4-FFF2-40B4-BE49-F238E27FC236}">
                    <a16:creationId xmlns:a16="http://schemas.microsoft.com/office/drawing/2014/main" id="{7E52DC12-230B-4892-B284-F2FE9DE16A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1" name="Freeform 10">
                <a:extLst>
                  <a:ext uri="{FF2B5EF4-FFF2-40B4-BE49-F238E27FC236}">
                    <a16:creationId xmlns:a16="http://schemas.microsoft.com/office/drawing/2014/main" id="{A68FBF9E-B81A-41D0-8A03-6CFC30811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2" name="Freeform 11">
                <a:extLst>
                  <a:ext uri="{FF2B5EF4-FFF2-40B4-BE49-F238E27FC236}">
                    <a16:creationId xmlns:a16="http://schemas.microsoft.com/office/drawing/2014/main" id="{B0047F84-8480-494F-9241-39FF17CFF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3" name="Freeform 12">
                <a:extLst>
                  <a:ext uri="{FF2B5EF4-FFF2-40B4-BE49-F238E27FC236}">
                    <a16:creationId xmlns:a16="http://schemas.microsoft.com/office/drawing/2014/main" id="{8CAF76D8-4B95-4A8E-9EE5-8CCC0A7AD2C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4" name="Freeform 13">
                <a:extLst>
                  <a:ext uri="{FF2B5EF4-FFF2-40B4-BE49-F238E27FC236}">
                    <a16:creationId xmlns:a16="http://schemas.microsoft.com/office/drawing/2014/main" id="{792F82F3-05A8-4A55-8C5B-81F6678B59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5" name="Freeform 14">
                <a:extLst>
                  <a:ext uri="{FF2B5EF4-FFF2-40B4-BE49-F238E27FC236}">
                    <a16:creationId xmlns:a16="http://schemas.microsoft.com/office/drawing/2014/main" id="{B8472536-021A-4E59-BD59-DDC090A18A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6" name="Freeform 15">
                <a:extLst>
                  <a:ext uri="{FF2B5EF4-FFF2-40B4-BE49-F238E27FC236}">
                    <a16:creationId xmlns:a16="http://schemas.microsoft.com/office/drawing/2014/main" id="{AEBEF646-3C12-469F-B194-A161A7A95D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7" name="Line 16">
                <a:extLst>
                  <a:ext uri="{FF2B5EF4-FFF2-40B4-BE49-F238E27FC236}">
                    <a16:creationId xmlns:a16="http://schemas.microsoft.com/office/drawing/2014/main" id="{D4501159-D7AC-4307-9DFC-C8F3A94341D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38" name="Freeform 17">
                <a:extLst>
                  <a:ext uri="{FF2B5EF4-FFF2-40B4-BE49-F238E27FC236}">
                    <a16:creationId xmlns:a16="http://schemas.microsoft.com/office/drawing/2014/main" id="{B5244C41-454C-47D8-A6A9-C17EC2A36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9" name="Freeform 18">
                <a:extLst>
                  <a:ext uri="{FF2B5EF4-FFF2-40B4-BE49-F238E27FC236}">
                    <a16:creationId xmlns:a16="http://schemas.microsoft.com/office/drawing/2014/main" id="{8FA883B8-99FB-4540-B573-F0674BFB1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0" name="Freeform 19">
                <a:extLst>
                  <a:ext uri="{FF2B5EF4-FFF2-40B4-BE49-F238E27FC236}">
                    <a16:creationId xmlns:a16="http://schemas.microsoft.com/office/drawing/2014/main" id="{F1178B7C-5A00-4E5B-9010-B1477621E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1" name="Freeform 20">
                <a:extLst>
                  <a:ext uri="{FF2B5EF4-FFF2-40B4-BE49-F238E27FC236}">
                    <a16:creationId xmlns:a16="http://schemas.microsoft.com/office/drawing/2014/main" id="{E359D5D8-EE2E-4714-A40A-C3A6D91F98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2" name="Rectangle 21">
                <a:extLst>
                  <a:ext uri="{FF2B5EF4-FFF2-40B4-BE49-F238E27FC236}">
                    <a16:creationId xmlns:a16="http://schemas.microsoft.com/office/drawing/2014/main" id="{8A89C2E5-F892-4666-85FB-995578FBC73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43" name="Freeform 22">
                <a:extLst>
                  <a:ext uri="{FF2B5EF4-FFF2-40B4-BE49-F238E27FC236}">
                    <a16:creationId xmlns:a16="http://schemas.microsoft.com/office/drawing/2014/main" id="{6DC6174B-0EC3-4A81-A0D1-D10DBB869A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4" name="Freeform 23">
                <a:extLst>
                  <a:ext uri="{FF2B5EF4-FFF2-40B4-BE49-F238E27FC236}">
                    <a16:creationId xmlns:a16="http://schemas.microsoft.com/office/drawing/2014/main" id="{2CB96070-0553-4F79-984C-8DABB1CD5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5" name="Freeform 24">
                <a:extLst>
                  <a:ext uri="{FF2B5EF4-FFF2-40B4-BE49-F238E27FC236}">
                    <a16:creationId xmlns:a16="http://schemas.microsoft.com/office/drawing/2014/main" id="{BA23B6E2-3718-4009-B80E-9279154B19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6" name="Freeform 25">
                <a:extLst>
                  <a:ext uri="{FF2B5EF4-FFF2-40B4-BE49-F238E27FC236}">
                    <a16:creationId xmlns:a16="http://schemas.microsoft.com/office/drawing/2014/main" id="{CAFB32D5-E528-419B-80EE-1475633970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7" name="Freeform 26">
                <a:extLst>
                  <a:ext uri="{FF2B5EF4-FFF2-40B4-BE49-F238E27FC236}">
                    <a16:creationId xmlns:a16="http://schemas.microsoft.com/office/drawing/2014/main" id="{A68ADD35-4FEA-404D-B2F3-23556E6E8F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8" name="Freeform 27">
                <a:extLst>
                  <a:ext uri="{FF2B5EF4-FFF2-40B4-BE49-F238E27FC236}">
                    <a16:creationId xmlns:a16="http://schemas.microsoft.com/office/drawing/2014/main" id="{89CF17CA-49E3-4B4A-836A-4FD55C67B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9" name="Freeform 28">
                <a:extLst>
                  <a:ext uri="{FF2B5EF4-FFF2-40B4-BE49-F238E27FC236}">
                    <a16:creationId xmlns:a16="http://schemas.microsoft.com/office/drawing/2014/main" id="{AB394F2E-F3E7-4CED-84A9-35C47AB287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0" name="Freeform 29">
                <a:extLst>
                  <a:ext uri="{FF2B5EF4-FFF2-40B4-BE49-F238E27FC236}">
                    <a16:creationId xmlns:a16="http://schemas.microsoft.com/office/drawing/2014/main" id="{FF816C2F-3999-4A9F-8395-5D68ED33A4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1" name="Freeform 30">
                <a:extLst>
                  <a:ext uri="{FF2B5EF4-FFF2-40B4-BE49-F238E27FC236}">
                    <a16:creationId xmlns:a16="http://schemas.microsoft.com/office/drawing/2014/main" id="{82AD6AC6-71D5-4BD8-9185-D3062968B5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2" name="Freeform 31">
                <a:extLst>
                  <a:ext uri="{FF2B5EF4-FFF2-40B4-BE49-F238E27FC236}">
                    <a16:creationId xmlns:a16="http://schemas.microsoft.com/office/drawing/2014/main" id="{743A50C2-65CF-4F4C-B412-6149A93ACF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grpSp>
          <p:nvGrpSpPr>
            <p:cNvPr id="15" name="Group 14">
              <a:extLst>
                <a:ext uri="{FF2B5EF4-FFF2-40B4-BE49-F238E27FC236}">
                  <a16:creationId xmlns:a16="http://schemas.microsoft.com/office/drawing/2014/main" id="{6C0E7A88-FEDF-4C4F-A6B4-F7DDE9DE926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16" name="Freeform 32">
                <a:extLst>
                  <a:ext uri="{FF2B5EF4-FFF2-40B4-BE49-F238E27FC236}">
                    <a16:creationId xmlns:a16="http://schemas.microsoft.com/office/drawing/2014/main" id="{AE94B3EE-D5C0-4BDE-B6AA-7599F0486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 name="Freeform 33">
                <a:extLst>
                  <a:ext uri="{FF2B5EF4-FFF2-40B4-BE49-F238E27FC236}">
                    <a16:creationId xmlns:a16="http://schemas.microsoft.com/office/drawing/2014/main" id="{5EF110E8-C00D-454E-8F3A-ECF2D356676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 name="Freeform 34">
                <a:extLst>
                  <a:ext uri="{FF2B5EF4-FFF2-40B4-BE49-F238E27FC236}">
                    <a16:creationId xmlns:a16="http://schemas.microsoft.com/office/drawing/2014/main" id="{BFC5F327-6927-4F35-9AF6-C45527BB45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 name="Freeform 35">
                <a:extLst>
                  <a:ext uri="{FF2B5EF4-FFF2-40B4-BE49-F238E27FC236}">
                    <a16:creationId xmlns:a16="http://schemas.microsoft.com/office/drawing/2014/main" id="{BF2D314D-AEDE-418D-9702-D3CDB98C3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 name="Freeform 36">
                <a:extLst>
                  <a:ext uri="{FF2B5EF4-FFF2-40B4-BE49-F238E27FC236}">
                    <a16:creationId xmlns:a16="http://schemas.microsoft.com/office/drawing/2014/main" id="{64FD07F8-3CA6-4209-9A9E-30609FE9A3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 name="Freeform 37">
                <a:extLst>
                  <a:ext uri="{FF2B5EF4-FFF2-40B4-BE49-F238E27FC236}">
                    <a16:creationId xmlns:a16="http://schemas.microsoft.com/office/drawing/2014/main" id="{AB0AE24D-CD49-4B57-82E0-780F62AE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 name="Freeform 38">
                <a:extLst>
                  <a:ext uri="{FF2B5EF4-FFF2-40B4-BE49-F238E27FC236}">
                    <a16:creationId xmlns:a16="http://schemas.microsoft.com/office/drawing/2014/main" id="{66803AF8-6368-45E6-A0B7-C0C4CFFEEB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 name="Freeform 39">
                <a:extLst>
                  <a:ext uri="{FF2B5EF4-FFF2-40B4-BE49-F238E27FC236}">
                    <a16:creationId xmlns:a16="http://schemas.microsoft.com/office/drawing/2014/main" id="{B4761E05-2792-472B-A814-9616151CF3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 name="Freeform 40">
                <a:extLst>
                  <a:ext uri="{FF2B5EF4-FFF2-40B4-BE49-F238E27FC236}">
                    <a16:creationId xmlns:a16="http://schemas.microsoft.com/office/drawing/2014/main" id="{40B6A261-9427-4E70-9564-048AD009B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 name="Rectangle 41">
                <a:extLst>
                  <a:ext uri="{FF2B5EF4-FFF2-40B4-BE49-F238E27FC236}">
                    <a16:creationId xmlns:a16="http://schemas.microsoft.com/office/drawing/2014/main" id="{68BFDFBE-2286-4123-9436-E1DF84AF494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grpSp>
      </p:grpSp>
      <p:pic>
        <p:nvPicPr>
          <p:cNvPr id="54" name="Picture 2">
            <a:extLst>
              <a:ext uri="{FF2B5EF4-FFF2-40B4-BE49-F238E27FC236}">
                <a16:creationId xmlns:a16="http://schemas.microsoft.com/office/drawing/2014/main" id="{5B3DE270-418F-47A7-B311-C4D876041D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a:xfrm>
            <a:off x="8036041" y="618518"/>
            <a:ext cx="3281003" cy="1478570"/>
          </a:xfrm>
        </p:spPr>
        <p:txBody>
          <a:bodyPr anchor="b">
            <a:normAutofit/>
          </a:bodyPr>
          <a:lstStyle/>
          <a:p>
            <a:r>
              <a:rPr lang="en-US" sz="2800">
                <a:solidFill>
                  <a:srgbClr val="FFFFFF"/>
                </a:solidFill>
              </a:rPr>
              <a:t>Problem kritične sekcije</a:t>
            </a:r>
          </a:p>
        </p:txBody>
      </p:sp>
      <p:sp useBgFill="1">
        <p:nvSpPr>
          <p:cNvPr id="56" name="Round Diagonal Corner Rectangle 11">
            <a:extLst>
              <a:ext uri="{FF2B5EF4-FFF2-40B4-BE49-F238E27FC236}">
                <a16:creationId xmlns:a16="http://schemas.microsoft.com/office/drawing/2014/main" id="{A1351C6B-7343-451F-AB4A-1CE294A4E9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49" y="808057"/>
            <a:ext cx="6752461"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6125266B-E6AE-43D2-B59D-FFCA5EBDAAEE}"/>
              </a:ext>
            </a:extLst>
          </p:cNvPr>
          <p:cNvSpPr>
            <a:spLocks noGrp="1"/>
          </p:cNvSpPr>
          <p:nvPr>
            <p:ph idx="1"/>
          </p:nvPr>
        </p:nvSpPr>
        <p:spPr>
          <a:xfrm>
            <a:off x="8036041" y="2249487"/>
            <a:ext cx="3281004" cy="3541714"/>
          </a:xfrm>
        </p:spPr>
        <p:txBody>
          <a:bodyPr vert="horz" lIns="91440" tIns="45720" rIns="91440" bIns="45720" rtlCol="0" anchor="t">
            <a:normAutofit/>
          </a:bodyPr>
          <a:lstStyle/>
          <a:p>
            <a:r>
              <a:rPr lang="en-US" sz="1800" i="1">
                <a:solidFill>
                  <a:srgbClr val="FFFFFF"/>
                </a:solidFill>
              </a:rPr>
              <a:t>Ulazna sekcija</a:t>
            </a:r>
            <a:r>
              <a:rPr lang="en-US" sz="1800">
                <a:solidFill>
                  <a:srgbClr val="FFFFFF"/>
                </a:solidFill>
              </a:rPr>
              <a:t> odnosi se na deo procesa u kojem se traži dozvola za ulazak u </a:t>
            </a:r>
            <a:r>
              <a:rPr lang="en-US" sz="1800" i="1">
                <a:solidFill>
                  <a:srgbClr val="FFFFFF"/>
                </a:solidFill>
              </a:rPr>
              <a:t>kritičnu sekciju</a:t>
            </a:r>
          </a:p>
          <a:p>
            <a:r>
              <a:rPr lang="en-US" sz="1800">
                <a:solidFill>
                  <a:srgbClr val="FFFFFF"/>
                </a:solidFill>
              </a:rPr>
              <a:t>Osim ulazne i kritične sekcije, postoje još i </a:t>
            </a:r>
            <a:r>
              <a:rPr lang="en-US" sz="1800" i="1">
                <a:solidFill>
                  <a:srgbClr val="FFFFFF"/>
                </a:solidFill>
              </a:rPr>
              <a:t>izlazna sekcija</a:t>
            </a:r>
            <a:r>
              <a:rPr lang="en-US" sz="1800">
                <a:solidFill>
                  <a:srgbClr val="FFFFFF"/>
                </a:solidFill>
              </a:rPr>
              <a:t> I </a:t>
            </a:r>
            <a:r>
              <a:rPr lang="en-US" sz="1800" i="1">
                <a:solidFill>
                  <a:srgbClr val="FFFFFF"/>
                </a:solidFill>
              </a:rPr>
              <a:t>preostala sekcija</a:t>
            </a:r>
            <a:endParaRPr lang="en-US" sz="1800" i="1" dirty="0">
              <a:solidFill>
                <a:srgbClr val="FFFFFF"/>
              </a:solidFill>
            </a:endParaRPr>
          </a:p>
        </p:txBody>
      </p:sp>
      <p:pic>
        <p:nvPicPr>
          <p:cNvPr id="3" name="Picture 2" descr="A white background with black text&#10;&#10;AI-generated content may be incorrect.">
            <a:extLst>
              <a:ext uri="{FF2B5EF4-FFF2-40B4-BE49-F238E27FC236}">
                <a16:creationId xmlns:a16="http://schemas.microsoft.com/office/drawing/2014/main" id="{E624BFDB-798D-2F70-B5C1-958787C77BED}"/>
              </a:ext>
            </a:extLst>
          </p:cNvPr>
          <p:cNvPicPr>
            <a:picLocks noChangeAspect="1"/>
          </p:cNvPicPr>
          <p:nvPr/>
        </p:nvPicPr>
        <p:blipFill>
          <a:blip r:embed="rId3"/>
          <a:stretch>
            <a:fillRect/>
          </a:stretch>
        </p:blipFill>
        <p:spPr>
          <a:xfrm>
            <a:off x="1753122" y="1340925"/>
            <a:ext cx="5140036" cy="4383809"/>
          </a:xfrm>
          <a:prstGeom prst="rect">
            <a:avLst/>
          </a:prstGeom>
        </p:spPr>
      </p:pic>
    </p:spTree>
    <p:extLst>
      <p:ext uri="{BB962C8B-B14F-4D97-AF65-F5344CB8AC3E}">
        <p14:creationId xmlns:p14="http://schemas.microsoft.com/office/powerpoint/2010/main" val="1829278540"/>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Problem kritične sekcije</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dirty="0" err="1"/>
              <a:t>Međusobna</a:t>
            </a:r>
            <a:r>
              <a:rPr lang="en-US" dirty="0"/>
              <a:t> (</a:t>
            </a:r>
            <a:r>
              <a:rPr lang="en-US" dirty="0" err="1"/>
              <a:t>uzajamna</a:t>
            </a:r>
            <a:r>
              <a:rPr lang="en-US" dirty="0"/>
              <a:t>) </a:t>
            </a:r>
            <a:r>
              <a:rPr lang="en-US" dirty="0" err="1"/>
              <a:t>isključivost</a:t>
            </a:r>
            <a:r>
              <a:rPr lang="en-US" dirty="0"/>
              <a:t> (</a:t>
            </a:r>
            <a:r>
              <a:rPr lang="en-US" i="1" dirty="0"/>
              <a:t>Mutual Exclusion</a:t>
            </a:r>
            <a:r>
              <a:rPr lang="en-US" dirty="0"/>
              <a:t>) </a:t>
            </a:r>
            <a:r>
              <a:rPr lang="en-US" dirty="0" err="1"/>
              <a:t>podrazumeva</a:t>
            </a:r>
            <a:r>
              <a:rPr lang="en-US" dirty="0"/>
              <a:t> da </a:t>
            </a:r>
            <a:r>
              <a:rPr lang="en-US" dirty="0" err="1"/>
              <a:t>ako</a:t>
            </a:r>
            <a:r>
              <a:rPr lang="en-US" dirty="0"/>
              <a:t> se </a:t>
            </a:r>
            <a:r>
              <a:rPr lang="en-US" dirty="0" err="1"/>
              <a:t>proces</a:t>
            </a:r>
            <a:r>
              <a:rPr lang="en-US" dirty="0"/>
              <a:t> P</a:t>
            </a:r>
            <a:r>
              <a:rPr lang="en-US" baseline="-25000" dirty="0"/>
              <a:t>i</a:t>
            </a:r>
            <a:r>
              <a:rPr lang="en-US" dirty="0"/>
              <a:t> </a:t>
            </a:r>
            <a:r>
              <a:rPr lang="en-US" dirty="0" err="1"/>
              <a:t>izvršava</a:t>
            </a:r>
            <a:r>
              <a:rPr lang="en-US" dirty="0"/>
              <a:t> u </a:t>
            </a:r>
            <a:r>
              <a:rPr lang="en-US" dirty="0" err="1"/>
              <a:t>kritičnoj</a:t>
            </a:r>
            <a:r>
              <a:rPr lang="en-US" dirty="0"/>
              <a:t> </a:t>
            </a:r>
            <a:r>
              <a:rPr lang="en-US" dirty="0" err="1"/>
              <a:t>sekciji</a:t>
            </a:r>
            <a:r>
              <a:rPr lang="en-US" dirty="0"/>
              <a:t>, on je </a:t>
            </a:r>
            <a:r>
              <a:rPr lang="en-US" dirty="0" err="1"/>
              <a:t>jedini</a:t>
            </a:r>
            <a:r>
              <a:rPr lang="en-US" dirty="0"/>
              <a:t> </a:t>
            </a:r>
            <a:r>
              <a:rPr lang="en-US" dirty="0" err="1"/>
              <a:t>takav</a:t>
            </a:r>
            <a:endParaRPr lang="en-US" dirty="0"/>
          </a:p>
          <a:p>
            <a:r>
              <a:rPr lang="en-US" dirty="0" err="1"/>
              <a:t>Napredak</a:t>
            </a:r>
            <a:r>
              <a:rPr lang="en-US" dirty="0"/>
              <a:t> (</a:t>
            </a:r>
            <a:r>
              <a:rPr lang="en-US" i="1" dirty="0"/>
              <a:t>progress</a:t>
            </a:r>
            <a:r>
              <a:rPr lang="en-US" dirty="0"/>
              <a:t>) - </a:t>
            </a:r>
            <a:r>
              <a:rPr lang="en-US" dirty="0" err="1"/>
              <a:t>ako</a:t>
            </a:r>
            <a:r>
              <a:rPr lang="en-US" dirty="0"/>
              <a:t> se </a:t>
            </a:r>
            <a:r>
              <a:rPr lang="en-US" dirty="0" err="1"/>
              <a:t>nijedan</a:t>
            </a:r>
            <a:r>
              <a:rPr lang="en-US" dirty="0"/>
              <a:t> ne </a:t>
            </a:r>
            <a:r>
              <a:rPr lang="en-US" dirty="0" err="1"/>
              <a:t>izvršava</a:t>
            </a:r>
            <a:r>
              <a:rPr lang="en-US" dirty="0"/>
              <a:t> u KS, </a:t>
            </a:r>
            <a:r>
              <a:rPr lang="en-US" dirty="0" err="1"/>
              <a:t>samo</a:t>
            </a:r>
            <a:r>
              <a:rPr lang="en-US" dirty="0"/>
              <a:t> </a:t>
            </a:r>
            <a:r>
              <a:rPr lang="en-US" dirty="0" err="1"/>
              <a:t>oni</a:t>
            </a:r>
            <a:r>
              <a:rPr lang="en-US" dirty="0"/>
              <a:t> </a:t>
            </a:r>
            <a:r>
              <a:rPr lang="en-US" dirty="0" err="1"/>
              <a:t>koji</a:t>
            </a:r>
            <a:r>
              <a:rPr lang="en-US" dirty="0"/>
              <a:t> </a:t>
            </a:r>
            <a:r>
              <a:rPr lang="en-US" dirty="0" err="1"/>
              <a:t>žele</a:t>
            </a:r>
            <a:r>
              <a:rPr lang="en-US" dirty="0"/>
              <a:t> da </a:t>
            </a:r>
            <a:r>
              <a:rPr lang="en-US" dirty="0" err="1"/>
              <a:t>uđu</a:t>
            </a:r>
            <a:r>
              <a:rPr lang="en-US" dirty="0"/>
              <a:t> u </a:t>
            </a:r>
            <a:r>
              <a:rPr lang="en-US" dirty="0" err="1"/>
              <a:t>svoju</a:t>
            </a:r>
            <a:r>
              <a:rPr lang="en-US" dirty="0"/>
              <a:t> KS </a:t>
            </a:r>
            <a:r>
              <a:rPr lang="en-US" dirty="0" err="1"/>
              <a:t>su</a:t>
            </a:r>
            <a:r>
              <a:rPr lang="en-US" dirty="0"/>
              <a:t> </a:t>
            </a:r>
            <a:r>
              <a:rPr lang="en-US" dirty="0" err="1"/>
              <a:t>kandidati</a:t>
            </a:r>
            <a:r>
              <a:rPr lang="en-US" dirty="0"/>
              <a:t>, </a:t>
            </a:r>
            <a:r>
              <a:rPr lang="en-US" dirty="0" err="1"/>
              <a:t>izbor</a:t>
            </a:r>
            <a:r>
              <a:rPr lang="en-US" dirty="0"/>
              <a:t> se mora </a:t>
            </a:r>
            <a:r>
              <a:rPr lang="en-US" dirty="0" err="1"/>
              <a:t>obaviti</a:t>
            </a:r>
            <a:r>
              <a:rPr lang="en-US" dirty="0"/>
              <a:t> </a:t>
            </a:r>
            <a:r>
              <a:rPr lang="en-US" dirty="0" err="1"/>
              <a:t>brzo</a:t>
            </a:r>
            <a:r>
              <a:rPr lang="en-US" dirty="0"/>
              <a:t>, bez </a:t>
            </a:r>
            <a:r>
              <a:rPr lang="en-US" dirty="0" err="1"/>
              <a:t>odlaganja</a:t>
            </a:r>
          </a:p>
          <a:p>
            <a:r>
              <a:rPr lang="en-US" dirty="0" err="1"/>
              <a:t>Ograničeno</a:t>
            </a:r>
            <a:r>
              <a:rPr lang="en-US" dirty="0"/>
              <a:t> </a:t>
            </a:r>
            <a:r>
              <a:rPr lang="en-US" dirty="0" err="1"/>
              <a:t>čekanje</a:t>
            </a:r>
            <a:r>
              <a:rPr lang="en-US" dirty="0"/>
              <a:t> (</a:t>
            </a:r>
            <a:r>
              <a:rPr lang="en-US" i="1" dirty="0"/>
              <a:t>bounded waiting</a:t>
            </a:r>
            <a:r>
              <a:rPr lang="en-US" dirty="0"/>
              <a:t>) </a:t>
            </a:r>
            <a:r>
              <a:rPr lang="en-US" dirty="0" err="1"/>
              <a:t>definiše</a:t>
            </a:r>
            <a:r>
              <a:rPr lang="en-US" dirty="0"/>
              <a:t> </a:t>
            </a:r>
            <a:r>
              <a:rPr lang="en-US" dirty="0" err="1"/>
              <a:t>ograničenje</a:t>
            </a:r>
            <a:r>
              <a:rPr lang="en-US" dirty="0"/>
              <a:t> </a:t>
            </a:r>
            <a:r>
              <a:rPr lang="en-US" dirty="0" err="1"/>
              <a:t>na</a:t>
            </a:r>
            <a:r>
              <a:rPr lang="en-US" dirty="0"/>
              <a:t> </a:t>
            </a:r>
            <a:r>
              <a:rPr lang="en-US" dirty="0" err="1"/>
              <a:t>broj</a:t>
            </a:r>
            <a:r>
              <a:rPr lang="en-US" dirty="0"/>
              <a:t> puta </a:t>
            </a:r>
            <a:r>
              <a:rPr lang="en-US" dirty="0" err="1"/>
              <a:t>koliko</a:t>
            </a:r>
            <a:r>
              <a:rPr lang="en-US" dirty="0"/>
              <a:t> je </a:t>
            </a:r>
            <a:r>
              <a:rPr lang="en-US" dirty="0" err="1"/>
              <a:t>ostalim</a:t>
            </a:r>
            <a:r>
              <a:rPr lang="en-US" dirty="0"/>
              <a:t> </a:t>
            </a:r>
            <a:r>
              <a:rPr lang="en-US" dirty="0" err="1"/>
              <a:t>procesima</a:t>
            </a:r>
            <a:r>
              <a:rPr lang="en-US" dirty="0"/>
              <a:t> </a:t>
            </a:r>
            <a:r>
              <a:rPr lang="en-US" dirty="0" err="1"/>
              <a:t>odzvoljeno</a:t>
            </a:r>
            <a:r>
              <a:rPr lang="en-US" dirty="0"/>
              <a:t> da </a:t>
            </a:r>
            <a:r>
              <a:rPr lang="en-US" dirty="0" err="1"/>
              <a:t>uđu</a:t>
            </a:r>
            <a:r>
              <a:rPr lang="en-US" dirty="0"/>
              <a:t> u </a:t>
            </a:r>
            <a:r>
              <a:rPr lang="en-US" dirty="0" err="1"/>
              <a:t>njihove</a:t>
            </a:r>
            <a:r>
              <a:rPr lang="en-US" dirty="0"/>
              <a:t> KS, </a:t>
            </a:r>
            <a:r>
              <a:rPr lang="en-US" dirty="0" err="1"/>
              <a:t>nakon</a:t>
            </a:r>
            <a:r>
              <a:rPr lang="en-US" dirty="0"/>
              <a:t> </a:t>
            </a:r>
            <a:r>
              <a:rPr lang="en-US" dirty="0" err="1"/>
              <a:t>što</a:t>
            </a:r>
            <a:r>
              <a:rPr lang="en-US" dirty="0"/>
              <a:t> je </a:t>
            </a:r>
            <a:r>
              <a:rPr lang="en-US" dirty="0" err="1"/>
              <a:t>proces</a:t>
            </a:r>
            <a:r>
              <a:rPr lang="en-US" dirty="0"/>
              <a:t> </a:t>
            </a:r>
            <a:r>
              <a:rPr lang="en-US" dirty="0" err="1"/>
              <a:t>podneo</a:t>
            </a:r>
            <a:r>
              <a:rPr lang="en-US" dirty="0"/>
              <a:t> </a:t>
            </a:r>
            <a:r>
              <a:rPr lang="en-US" dirty="0" err="1"/>
              <a:t>zahtev</a:t>
            </a:r>
            <a:r>
              <a:rPr lang="en-US" dirty="0"/>
              <a:t> za </a:t>
            </a:r>
            <a:r>
              <a:rPr lang="en-US" dirty="0" err="1"/>
              <a:t>ulazak</a:t>
            </a:r>
            <a:r>
              <a:rPr lang="en-US" dirty="0"/>
              <a:t> u </a:t>
            </a:r>
            <a:r>
              <a:rPr lang="en-US" dirty="0" err="1"/>
              <a:t>njegovu</a:t>
            </a:r>
            <a:r>
              <a:rPr lang="en-US" dirty="0"/>
              <a:t> KS, a pre </a:t>
            </a:r>
            <a:r>
              <a:rPr lang="en-US" dirty="0" err="1"/>
              <a:t>nego</a:t>
            </a:r>
            <a:r>
              <a:rPr lang="en-US" dirty="0"/>
              <a:t> </a:t>
            </a:r>
            <a:r>
              <a:rPr lang="en-US" dirty="0" err="1"/>
              <a:t>što</a:t>
            </a:r>
            <a:r>
              <a:rPr lang="en-US" dirty="0"/>
              <a:t> je on </a:t>
            </a:r>
            <a:r>
              <a:rPr lang="en-US" dirty="0" err="1"/>
              <a:t>odobren</a:t>
            </a:r>
          </a:p>
        </p:txBody>
      </p:sp>
    </p:spTree>
    <p:extLst>
      <p:ext uri="{BB962C8B-B14F-4D97-AF65-F5344CB8AC3E}">
        <p14:creationId xmlns:p14="http://schemas.microsoft.com/office/powerpoint/2010/main" val="3908887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dirty="0" err="1"/>
              <a:t>Prisvojivi</a:t>
            </a:r>
            <a:r>
              <a:rPr lang="en-US" dirty="0"/>
              <a:t> I </a:t>
            </a:r>
            <a:r>
              <a:rPr lang="en-US" dirty="0" err="1"/>
              <a:t>neprisvojivi</a:t>
            </a:r>
            <a:r>
              <a:rPr lang="en-US" dirty="0"/>
              <a:t> kernel</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92500"/>
          </a:bodyPr>
          <a:lstStyle/>
          <a:p>
            <a:r>
              <a:rPr lang="en-US" dirty="0" err="1"/>
              <a:t>Kod</a:t>
            </a:r>
            <a:r>
              <a:rPr lang="en-US" dirty="0"/>
              <a:t> </a:t>
            </a:r>
            <a:r>
              <a:rPr lang="en-US" dirty="0" err="1"/>
              <a:t>obrade</a:t>
            </a:r>
            <a:r>
              <a:rPr lang="en-US" dirty="0"/>
              <a:t> </a:t>
            </a:r>
            <a:r>
              <a:rPr lang="en-US" dirty="0" err="1"/>
              <a:t>kritičnih</a:t>
            </a:r>
            <a:r>
              <a:rPr lang="en-US" dirty="0"/>
              <a:t> </a:t>
            </a:r>
            <a:r>
              <a:rPr lang="en-US" dirty="0" err="1"/>
              <a:t>sekcija</a:t>
            </a:r>
            <a:r>
              <a:rPr lang="en-US" dirty="0"/>
              <a:t> u </a:t>
            </a:r>
            <a:r>
              <a:rPr lang="en-US" dirty="0" err="1"/>
              <a:t>operativnim</a:t>
            </a:r>
            <a:r>
              <a:rPr lang="en-US" dirty="0"/>
              <a:t> </a:t>
            </a:r>
            <a:r>
              <a:rPr lang="en-US" dirty="0" err="1"/>
              <a:t>sistemima</a:t>
            </a:r>
            <a:r>
              <a:rPr lang="en-US" dirty="0"/>
              <a:t> </a:t>
            </a:r>
            <a:r>
              <a:rPr lang="en-US" dirty="0" err="1"/>
              <a:t>koriste</a:t>
            </a:r>
            <a:r>
              <a:rPr lang="en-US" dirty="0"/>
              <a:t> se ova </a:t>
            </a:r>
            <a:r>
              <a:rPr lang="en-US" dirty="0" err="1"/>
              <a:t>dva</a:t>
            </a:r>
            <a:r>
              <a:rPr lang="en-US" dirty="0"/>
              <a:t> </a:t>
            </a:r>
            <a:r>
              <a:rPr lang="en-US" dirty="0" err="1"/>
              <a:t>pristupa</a:t>
            </a:r>
            <a:r>
              <a:rPr lang="en-US" dirty="0"/>
              <a:t>: </a:t>
            </a:r>
            <a:r>
              <a:rPr lang="en-US" dirty="0" err="1"/>
              <a:t>prisvojivi</a:t>
            </a:r>
            <a:r>
              <a:rPr lang="en-US" dirty="0"/>
              <a:t> (</a:t>
            </a:r>
            <a:r>
              <a:rPr lang="en-US" i="1" dirty="0"/>
              <a:t>preemptive</a:t>
            </a:r>
            <a:r>
              <a:rPr lang="en-US" dirty="0"/>
              <a:t>) </a:t>
            </a:r>
            <a:r>
              <a:rPr lang="en-US" dirty="0" err="1"/>
              <a:t>i</a:t>
            </a:r>
            <a:r>
              <a:rPr lang="en-US" dirty="0"/>
              <a:t> </a:t>
            </a:r>
            <a:r>
              <a:rPr lang="en-US" dirty="0" err="1"/>
              <a:t>neprisvojivi</a:t>
            </a:r>
            <a:r>
              <a:rPr lang="en-US" dirty="0"/>
              <a:t> (</a:t>
            </a:r>
            <a:r>
              <a:rPr lang="en-US" i="1" dirty="0"/>
              <a:t>non</a:t>
            </a:r>
            <a:r>
              <a:rPr lang="en-US" dirty="0"/>
              <a:t>-</a:t>
            </a:r>
            <a:r>
              <a:rPr lang="en-US" i="1" dirty="0"/>
              <a:t>preemptive</a:t>
            </a:r>
            <a:r>
              <a:rPr lang="en-US" dirty="0"/>
              <a:t>) </a:t>
            </a:r>
            <a:r>
              <a:rPr lang="en-US" dirty="0" err="1"/>
              <a:t>kerneli</a:t>
            </a:r>
            <a:endParaRPr lang="en-US" dirty="0"/>
          </a:p>
          <a:p>
            <a:r>
              <a:rPr lang="en-US" dirty="0" err="1"/>
              <a:t>Prisvojivi</a:t>
            </a:r>
            <a:r>
              <a:rPr lang="en-US" dirty="0"/>
              <a:t> </a:t>
            </a:r>
            <a:r>
              <a:rPr lang="en-US" dirty="0" err="1"/>
              <a:t>omogućava</a:t>
            </a:r>
            <a:r>
              <a:rPr lang="en-US" dirty="0"/>
              <a:t> </a:t>
            </a:r>
            <a:r>
              <a:rPr lang="en-US" dirty="0" err="1"/>
              <a:t>prekidanje</a:t>
            </a:r>
            <a:r>
              <a:rPr lang="en-US" dirty="0"/>
              <a:t> </a:t>
            </a:r>
            <a:r>
              <a:rPr lang="en-US" dirty="0" err="1"/>
              <a:t>izvršenja</a:t>
            </a:r>
            <a:r>
              <a:rPr lang="en-US" dirty="0"/>
              <a:t> </a:t>
            </a:r>
            <a:r>
              <a:rPr lang="en-US" dirty="0" err="1"/>
              <a:t>procesa</a:t>
            </a:r>
            <a:r>
              <a:rPr lang="en-US" dirty="0"/>
              <a:t> </a:t>
            </a:r>
            <a:r>
              <a:rPr lang="en-US" dirty="0" err="1"/>
              <a:t>dok</a:t>
            </a:r>
            <a:r>
              <a:rPr lang="en-US" dirty="0"/>
              <a:t> se </a:t>
            </a:r>
            <a:r>
              <a:rPr lang="en-US" dirty="0" err="1"/>
              <a:t>izvršava</a:t>
            </a:r>
            <a:r>
              <a:rPr lang="en-US" dirty="0"/>
              <a:t> u </a:t>
            </a:r>
            <a:r>
              <a:rPr lang="en-US" dirty="0" err="1"/>
              <a:t>režimu</a:t>
            </a:r>
            <a:r>
              <a:rPr lang="en-US" dirty="0"/>
              <a:t> </a:t>
            </a:r>
            <a:r>
              <a:rPr lang="en-US" dirty="0" err="1"/>
              <a:t>kernela</a:t>
            </a:r>
            <a:r>
              <a:rPr lang="en-US" dirty="0"/>
              <a:t>, </a:t>
            </a:r>
            <a:r>
              <a:rPr lang="en-US" dirty="0" err="1"/>
              <a:t>dok</a:t>
            </a:r>
            <a:r>
              <a:rPr lang="en-US" dirty="0"/>
              <a:t> </a:t>
            </a:r>
            <a:r>
              <a:rPr lang="en-US" dirty="0" err="1"/>
              <a:t>neprisvojivi</a:t>
            </a:r>
            <a:r>
              <a:rPr lang="en-US" dirty="0"/>
              <a:t> ne </a:t>
            </a:r>
            <a:r>
              <a:rPr lang="en-US" dirty="0" err="1"/>
              <a:t>dozvoljava</a:t>
            </a:r>
            <a:r>
              <a:rPr lang="en-US" dirty="0"/>
              <a:t> </a:t>
            </a:r>
            <a:r>
              <a:rPr lang="en-US" dirty="0" err="1"/>
              <a:t>procesu</a:t>
            </a:r>
            <a:r>
              <a:rPr lang="en-US" dirty="0"/>
              <a:t> da </a:t>
            </a:r>
            <a:r>
              <a:rPr lang="en-US" dirty="0" err="1"/>
              <a:t>bude</a:t>
            </a:r>
            <a:r>
              <a:rPr lang="en-US" dirty="0"/>
              <a:t> </a:t>
            </a:r>
            <a:r>
              <a:rPr lang="en-US" dirty="0" err="1"/>
              <a:t>prekinut</a:t>
            </a:r>
            <a:r>
              <a:rPr lang="en-US" dirty="0"/>
              <a:t> </a:t>
            </a:r>
            <a:r>
              <a:rPr lang="en-US" dirty="0" err="1"/>
              <a:t>dok</a:t>
            </a:r>
            <a:r>
              <a:rPr lang="en-US" dirty="0"/>
              <a:t> se </a:t>
            </a:r>
            <a:r>
              <a:rPr lang="en-US" dirty="0" err="1"/>
              <a:t>izvršava</a:t>
            </a:r>
            <a:r>
              <a:rPr lang="en-US" dirty="0"/>
              <a:t> u </a:t>
            </a:r>
            <a:r>
              <a:rPr lang="en-US" dirty="0" err="1"/>
              <a:t>režimu</a:t>
            </a:r>
            <a:r>
              <a:rPr lang="en-US" dirty="0"/>
              <a:t> </a:t>
            </a:r>
            <a:r>
              <a:rPr lang="en-US" dirty="0" err="1"/>
              <a:t>kernela</a:t>
            </a:r>
          </a:p>
          <a:p>
            <a:r>
              <a:rPr lang="en-US" dirty="0" err="1"/>
              <a:t>Kod</a:t>
            </a:r>
            <a:r>
              <a:rPr lang="en-US" dirty="0"/>
              <a:t> </a:t>
            </a:r>
            <a:r>
              <a:rPr lang="en-US" dirty="0" err="1"/>
              <a:t>neprisvojivih</a:t>
            </a:r>
            <a:r>
              <a:rPr lang="en-US" dirty="0"/>
              <a:t>, </a:t>
            </a:r>
            <a:r>
              <a:rPr lang="en-US" dirty="0" err="1"/>
              <a:t>samim</a:t>
            </a:r>
            <a:r>
              <a:rPr lang="en-US" dirty="0"/>
              <a:t> </a:t>
            </a:r>
            <a:r>
              <a:rPr lang="en-US" dirty="0" err="1"/>
              <a:t>tim</a:t>
            </a:r>
            <a:r>
              <a:rPr lang="en-US" dirty="0"/>
              <a:t>, ne </a:t>
            </a:r>
            <a:r>
              <a:rPr lang="en-US" dirty="0" err="1"/>
              <a:t>omogućava</a:t>
            </a:r>
            <a:r>
              <a:rPr lang="en-US" dirty="0"/>
              <a:t> </a:t>
            </a:r>
            <a:r>
              <a:rPr lang="en-US" dirty="0" err="1"/>
              <a:t>nastajanje</a:t>
            </a:r>
            <a:r>
              <a:rPr lang="en-US" dirty="0"/>
              <a:t> </a:t>
            </a:r>
            <a:r>
              <a:rPr lang="en-US" dirty="0" err="1"/>
              <a:t>stanja</a:t>
            </a:r>
            <a:r>
              <a:rPr lang="en-US" dirty="0"/>
              <a:t> </a:t>
            </a:r>
            <a:r>
              <a:rPr lang="en-US" dirty="0" err="1"/>
              <a:t>utrkivanja</a:t>
            </a:r>
            <a:r>
              <a:rPr lang="en-US" dirty="0"/>
              <a:t> u </a:t>
            </a:r>
            <a:r>
              <a:rPr lang="en-US" dirty="0" err="1"/>
              <a:t>radu</a:t>
            </a:r>
            <a:r>
              <a:rPr lang="en-US" dirty="0"/>
              <a:t> sa kernel </a:t>
            </a:r>
            <a:r>
              <a:rPr lang="en-US" dirty="0" err="1"/>
              <a:t>strukturama</a:t>
            </a:r>
            <a:r>
              <a:rPr lang="en-US" dirty="0"/>
              <a:t> </a:t>
            </a:r>
            <a:r>
              <a:rPr lang="en-US" dirty="0" err="1"/>
              <a:t>podataka</a:t>
            </a:r>
            <a:r>
              <a:rPr lang="en-US" dirty="0"/>
              <a:t>, </a:t>
            </a:r>
            <a:r>
              <a:rPr lang="en-US" dirty="0" err="1"/>
              <a:t>što</a:t>
            </a:r>
            <a:r>
              <a:rPr lang="en-US" dirty="0"/>
              <a:t> ne </a:t>
            </a:r>
            <a:r>
              <a:rPr lang="en-US" dirty="0" err="1"/>
              <a:t>važi</a:t>
            </a:r>
            <a:r>
              <a:rPr lang="en-US" dirty="0"/>
              <a:t> za </a:t>
            </a:r>
            <a:r>
              <a:rPr lang="en-US" dirty="0" err="1"/>
              <a:t>prisvojive</a:t>
            </a:r>
            <a:r>
              <a:rPr lang="en-US" dirty="0"/>
              <a:t> </a:t>
            </a:r>
            <a:r>
              <a:rPr lang="en-US" dirty="0" err="1"/>
              <a:t>kernele</a:t>
            </a:r>
            <a:r>
              <a:rPr lang="en-US" dirty="0"/>
              <a:t> (</a:t>
            </a:r>
            <a:r>
              <a:rPr lang="en-US" dirty="0" err="1"/>
              <a:t>ipak</a:t>
            </a:r>
            <a:r>
              <a:rPr lang="en-US" dirty="0"/>
              <a:t> </a:t>
            </a:r>
            <a:r>
              <a:rPr lang="en-US" dirty="0" err="1"/>
              <a:t>atraktivni</a:t>
            </a:r>
            <a:r>
              <a:rPr lang="en-US" dirty="0"/>
              <a:t> </a:t>
            </a:r>
            <a:r>
              <a:rPr lang="en-US" dirty="0" err="1"/>
              <a:t>zbog</a:t>
            </a:r>
            <a:r>
              <a:rPr lang="en-US" dirty="0"/>
              <a:t> </a:t>
            </a:r>
            <a:r>
              <a:rPr lang="en-US" dirty="0" err="1"/>
              <a:t>bolje</a:t>
            </a:r>
            <a:r>
              <a:rPr lang="en-US" dirty="0"/>
              <a:t> </a:t>
            </a:r>
            <a:r>
              <a:rPr lang="en-US" dirty="0" err="1"/>
              <a:t>odzivnosti</a:t>
            </a:r>
            <a:r>
              <a:rPr lang="en-US" dirty="0"/>
              <a:t>)</a:t>
            </a:r>
          </a:p>
        </p:txBody>
      </p:sp>
      <p:sp>
        <p:nvSpPr>
          <p:cNvPr id="4" name="Rectangle: Rounded Corners 3">
            <a:extLst>
              <a:ext uri="{FF2B5EF4-FFF2-40B4-BE49-F238E27FC236}">
                <a16:creationId xmlns:a16="http://schemas.microsoft.com/office/drawing/2014/main" id="{7A505E4F-528D-F1B1-01C8-EF354C88E3FF}"/>
              </a:ext>
            </a:extLst>
          </p:cNvPr>
          <p:cNvSpPr/>
          <p:nvPr/>
        </p:nvSpPr>
        <p:spPr bwMode="auto">
          <a:xfrm>
            <a:off x="10818311" y="376857"/>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marL="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1pPr>
            <a:lvl2pPr marL="4572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2pPr>
            <a:lvl3pPr marL="9144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3pPr>
            <a:lvl4pPr marL="1371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4pPr>
            <a:lvl5pPr marL="18288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5pPr>
            <a:lvl6pPr marL="2286000" algn="l" defTabSz="914400" rtl="0" eaLnBrk="1" latinLnBrk="0" hangingPunct="1">
              <a:defRPr sz="1800" kern="1200">
                <a:solidFill>
                  <a:schemeClr val="tx1"/>
                </a:solidFill>
                <a:latin typeface="Arial" panose="020B0604020202020204" pitchFamily="34" charset="0"/>
                <a:ea typeface="+mn-ea"/>
                <a:cs typeface="+mn-cs"/>
              </a:defRPr>
            </a:lvl6pPr>
            <a:lvl7pPr marL="2743200" algn="l" defTabSz="914400" rtl="0" eaLnBrk="1" latinLnBrk="0" hangingPunct="1">
              <a:defRPr sz="1800" kern="1200">
                <a:solidFill>
                  <a:schemeClr val="tx1"/>
                </a:solidFill>
                <a:latin typeface="Arial" panose="020B0604020202020204" pitchFamily="34" charset="0"/>
                <a:ea typeface="+mn-ea"/>
                <a:cs typeface="+mn-cs"/>
              </a:defRPr>
            </a:lvl7pPr>
            <a:lvl8pPr marL="3200400" algn="l" defTabSz="914400" rtl="0" eaLnBrk="1" latinLnBrk="0" hangingPunct="1">
              <a:defRPr sz="1800" kern="1200">
                <a:solidFill>
                  <a:schemeClr val="tx1"/>
                </a:solidFill>
                <a:latin typeface="Arial" panose="020B0604020202020204" pitchFamily="34" charset="0"/>
                <a:ea typeface="+mn-ea"/>
                <a:cs typeface="+mn-cs"/>
              </a:defRPr>
            </a:lvl8pPr>
            <a:lvl9pPr marL="3657600" algn="l" defTabSz="914400" rtl="0" eaLnBrk="1" latinLnBrk="0" hangingPunct="1">
              <a:defRPr sz="1800" kern="1200">
                <a:solidFill>
                  <a:schemeClr val="tx1"/>
                </a:solidFill>
                <a:latin typeface="Arial" panose="020B0604020202020204" pitchFamily="34" charset="0"/>
                <a:ea typeface="+mn-ea"/>
                <a:cs typeface="+mn-cs"/>
              </a:defRPr>
            </a:lvl9pPr>
          </a:lstStyle>
          <a:p>
            <a:pPr algn="ctr"/>
            <a:r>
              <a:rPr lang="en-US">
                <a:latin typeface="Arial"/>
                <a:cs typeface="Arial"/>
              </a:rPr>
              <a:t>1</a:t>
            </a:r>
            <a:endParaRPr lang="en-US" dirty="0">
              <a:latin typeface="Arial"/>
              <a:cs typeface="Arial"/>
            </a:endParaRPr>
          </a:p>
        </p:txBody>
      </p:sp>
    </p:spTree>
    <p:extLst>
      <p:ext uri="{BB962C8B-B14F-4D97-AF65-F5344CB8AC3E}">
        <p14:creationId xmlns:p14="http://schemas.microsoft.com/office/powerpoint/2010/main" val="1399187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dirty="0" err="1"/>
              <a:t>Patersonov</a:t>
            </a:r>
            <a:r>
              <a:rPr lang="en-US" dirty="0"/>
              <a:t> </a:t>
            </a:r>
            <a:r>
              <a:rPr lang="en-US" dirty="0" err="1"/>
              <a:t>algoritam</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dirty="0" err="1"/>
              <a:t>Predstavlja</a:t>
            </a:r>
            <a:r>
              <a:rPr lang="en-US" dirty="0"/>
              <a:t> </a:t>
            </a:r>
            <a:r>
              <a:rPr lang="en-US" dirty="0" err="1"/>
              <a:t>klasično</a:t>
            </a:r>
            <a:r>
              <a:rPr lang="en-US" dirty="0"/>
              <a:t> </a:t>
            </a:r>
            <a:r>
              <a:rPr lang="en-US" dirty="0" err="1"/>
              <a:t>softversko</a:t>
            </a:r>
            <a:r>
              <a:rPr lang="en-US" dirty="0"/>
              <a:t> </a:t>
            </a:r>
            <a:r>
              <a:rPr lang="en-US" dirty="0" err="1"/>
              <a:t>rešenje</a:t>
            </a:r>
            <a:r>
              <a:rPr lang="en-US" dirty="0"/>
              <a:t> </a:t>
            </a:r>
            <a:r>
              <a:rPr lang="en-US" dirty="0" err="1"/>
              <a:t>problema</a:t>
            </a:r>
            <a:r>
              <a:rPr lang="en-US" dirty="0"/>
              <a:t> </a:t>
            </a:r>
            <a:r>
              <a:rPr lang="en-US" dirty="0" err="1"/>
              <a:t>kritične</a:t>
            </a:r>
            <a:r>
              <a:rPr lang="en-US" dirty="0"/>
              <a:t> </a:t>
            </a:r>
            <a:r>
              <a:rPr lang="en-US" dirty="0" err="1"/>
              <a:t>sekcije</a:t>
            </a:r>
          </a:p>
          <a:p>
            <a:r>
              <a:rPr lang="en-US" dirty="0" err="1"/>
              <a:t>Iako</a:t>
            </a:r>
            <a:r>
              <a:rPr lang="en-US" dirty="0"/>
              <a:t> </a:t>
            </a:r>
            <a:r>
              <a:rPr lang="en-US" dirty="0" err="1"/>
              <a:t>postoji</a:t>
            </a:r>
            <a:r>
              <a:rPr lang="en-US" dirty="0"/>
              <a:t> </a:t>
            </a:r>
            <a:r>
              <a:rPr lang="en-US" dirty="0" err="1"/>
              <a:t>verzija</a:t>
            </a:r>
            <a:r>
              <a:rPr lang="en-US" dirty="0"/>
              <a:t> </a:t>
            </a:r>
            <a:r>
              <a:rPr lang="en-US" dirty="0" err="1"/>
              <a:t>Patersonovog</a:t>
            </a:r>
            <a:r>
              <a:rPr lang="en-US" dirty="0"/>
              <a:t> </a:t>
            </a:r>
            <a:r>
              <a:rPr lang="en-US" dirty="0" err="1"/>
              <a:t>algoritma</a:t>
            </a:r>
            <a:r>
              <a:rPr lang="en-US" dirty="0"/>
              <a:t> sa </a:t>
            </a:r>
            <a:r>
              <a:rPr lang="en-US" dirty="0" err="1"/>
              <a:t>više</a:t>
            </a:r>
            <a:r>
              <a:rPr lang="en-US" dirty="0"/>
              <a:t> </a:t>
            </a:r>
            <a:r>
              <a:rPr lang="en-US" dirty="0" err="1"/>
              <a:t>procesa</a:t>
            </a:r>
            <a:r>
              <a:rPr lang="en-US" dirty="0"/>
              <a:t>, </a:t>
            </a:r>
            <a:r>
              <a:rPr lang="en-US" dirty="0" err="1"/>
              <a:t>ovde</a:t>
            </a:r>
            <a:r>
              <a:rPr lang="en-US" dirty="0"/>
              <a:t> se </a:t>
            </a:r>
            <a:r>
              <a:rPr lang="en-US" dirty="0" err="1"/>
              <a:t>ograničavamo</a:t>
            </a:r>
            <a:r>
              <a:rPr lang="en-US" dirty="0"/>
              <a:t> </a:t>
            </a:r>
            <a:r>
              <a:rPr lang="en-US" dirty="0" err="1"/>
              <a:t>na</a:t>
            </a:r>
            <a:r>
              <a:rPr lang="en-US" dirty="0"/>
              <a:t> </a:t>
            </a:r>
            <a:r>
              <a:rPr lang="en-US" dirty="0" err="1"/>
              <a:t>dva</a:t>
            </a:r>
            <a:r>
              <a:rPr lang="en-US" dirty="0"/>
              <a:t> </a:t>
            </a:r>
            <a:r>
              <a:rPr lang="en-US" dirty="0" err="1"/>
              <a:t>procesa</a:t>
            </a:r>
            <a:r>
              <a:rPr lang="en-US" dirty="0"/>
              <a:t> (P</a:t>
            </a:r>
            <a:r>
              <a:rPr lang="en-US" baseline="-25000" dirty="0"/>
              <a:t>i</a:t>
            </a:r>
            <a:r>
              <a:rPr lang="en-US" dirty="0"/>
              <a:t> </a:t>
            </a:r>
            <a:r>
              <a:rPr lang="en-US" dirty="0" err="1"/>
              <a:t>i</a:t>
            </a:r>
            <a:r>
              <a:rPr lang="en-US" dirty="0"/>
              <a:t> </a:t>
            </a:r>
            <a:r>
              <a:rPr lang="en-US" dirty="0" err="1"/>
              <a:t>P</a:t>
            </a:r>
            <a:r>
              <a:rPr lang="en-US" baseline="-25000" dirty="0" err="1"/>
              <a:t>j</a:t>
            </a:r>
            <a:r>
              <a:rPr lang="en-US" dirty="0"/>
              <a:t>) </a:t>
            </a:r>
            <a:r>
              <a:rPr lang="en-US" dirty="0" err="1"/>
              <a:t>koji</a:t>
            </a:r>
            <a:r>
              <a:rPr lang="en-US" dirty="0"/>
              <a:t> </a:t>
            </a:r>
            <a:r>
              <a:rPr lang="en-US" dirty="0" err="1"/>
              <a:t>naizmenično</a:t>
            </a:r>
            <a:r>
              <a:rPr lang="en-US" dirty="0"/>
              <a:t> </a:t>
            </a:r>
            <a:r>
              <a:rPr lang="en-US" dirty="0" err="1"/>
              <a:t>izvršavaju</a:t>
            </a:r>
            <a:r>
              <a:rPr lang="en-US" dirty="0"/>
              <a:t> </a:t>
            </a:r>
            <a:r>
              <a:rPr lang="en-US" dirty="0" err="1"/>
              <a:t>svoje</a:t>
            </a:r>
            <a:r>
              <a:rPr lang="en-US" dirty="0"/>
              <a:t> </a:t>
            </a:r>
            <a:r>
              <a:rPr lang="en-US" dirty="0" err="1"/>
              <a:t>kritične</a:t>
            </a:r>
            <a:r>
              <a:rPr lang="en-US" dirty="0"/>
              <a:t> </a:t>
            </a:r>
            <a:r>
              <a:rPr lang="en-US" dirty="0" err="1"/>
              <a:t>sekcije</a:t>
            </a:r>
            <a:r>
              <a:rPr lang="en-US" dirty="0"/>
              <a:t> </a:t>
            </a:r>
            <a:r>
              <a:rPr lang="en-US" dirty="0" err="1"/>
              <a:t>i</a:t>
            </a:r>
            <a:r>
              <a:rPr lang="en-US" dirty="0"/>
              <a:t> </a:t>
            </a:r>
            <a:r>
              <a:rPr lang="en-US" dirty="0" err="1"/>
              <a:t>preostale</a:t>
            </a:r>
            <a:r>
              <a:rPr lang="en-US" dirty="0"/>
              <a:t> </a:t>
            </a:r>
            <a:r>
              <a:rPr lang="en-US" dirty="0" err="1"/>
              <a:t>sekcije</a:t>
            </a:r>
            <a:endParaRPr lang="en-US" err="1"/>
          </a:p>
          <a:p>
            <a:r>
              <a:rPr lang="en-US" dirty="0" err="1"/>
              <a:t>Procesi</a:t>
            </a:r>
            <a:r>
              <a:rPr lang="en-US" dirty="0"/>
              <a:t> dele </a:t>
            </a:r>
            <a:r>
              <a:rPr lang="en-US" dirty="0" err="1"/>
              <a:t>dve</a:t>
            </a:r>
            <a:r>
              <a:rPr lang="en-US" dirty="0"/>
              <a:t> </a:t>
            </a:r>
            <a:r>
              <a:rPr lang="en-US" dirty="0" err="1"/>
              <a:t>promenljive</a:t>
            </a:r>
            <a:r>
              <a:rPr lang="en-US" dirty="0"/>
              <a:t> </a:t>
            </a:r>
          </a:p>
          <a:p>
            <a:pPr marL="457200" lvl="1" indent="0">
              <a:buNone/>
            </a:pPr>
            <a:r>
              <a:rPr lang="en-US" dirty="0"/>
              <a:t>    int turn;</a:t>
            </a:r>
          </a:p>
          <a:p>
            <a:pPr marL="457200" lvl="1" indent="0">
              <a:buNone/>
            </a:pPr>
            <a:r>
              <a:rPr lang="en-US" dirty="0"/>
              <a:t>    </a:t>
            </a:r>
            <a:r>
              <a:rPr lang="en-US" dirty="0" err="1"/>
              <a:t>boolean</a:t>
            </a:r>
            <a:r>
              <a:rPr lang="en-US" dirty="0"/>
              <a:t> flag[2];</a:t>
            </a:r>
          </a:p>
        </p:txBody>
      </p:sp>
    </p:spTree>
    <p:extLst>
      <p:ext uri="{BB962C8B-B14F-4D97-AF65-F5344CB8AC3E}">
        <p14:creationId xmlns:p14="http://schemas.microsoft.com/office/powerpoint/2010/main" val="41880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CBA50DB-DBC7-4B6E-B3C1-8FF1EA519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1DED8FB6-AF8D-4D98-913D-E6486FEC10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902285" cy="6858001"/>
            <a:chOff x="0" y="0"/>
            <a:chExt cx="11902285" cy="6858001"/>
          </a:xfrm>
        </p:grpSpPr>
        <p:grpSp>
          <p:nvGrpSpPr>
            <p:cNvPr id="14" name="Group 13">
              <a:extLst>
                <a:ext uri="{FF2B5EF4-FFF2-40B4-BE49-F238E27FC236}">
                  <a16:creationId xmlns:a16="http://schemas.microsoft.com/office/drawing/2014/main" id="{0A805ED2-113B-4584-8827-567B5792F1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6" name="Rectangle 5">
                <a:extLst>
                  <a:ext uri="{FF2B5EF4-FFF2-40B4-BE49-F238E27FC236}">
                    <a16:creationId xmlns:a16="http://schemas.microsoft.com/office/drawing/2014/main" id="{C6CF21D8-CC72-4F35-A29E-3AF9E6DA130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27" name="Freeform 6">
                <a:extLst>
                  <a:ext uri="{FF2B5EF4-FFF2-40B4-BE49-F238E27FC236}">
                    <a16:creationId xmlns:a16="http://schemas.microsoft.com/office/drawing/2014/main" id="{8E60A7C3-087D-47B4-AB5A-C8B1042FD2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8" name="Freeform 7">
                <a:extLst>
                  <a:ext uri="{FF2B5EF4-FFF2-40B4-BE49-F238E27FC236}">
                    <a16:creationId xmlns:a16="http://schemas.microsoft.com/office/drawing/2014/main" id="{1885EECE-F6D9-4128-BC90-01583BF269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9" name="Freeform 8">
                <a:extLst>
                  <a:ext uri="{FF2B5EF4-FFF2-40B4-BE49-F238E27FC236}">
                    <a16:creationId xmlns:a16="http://schemas.microsoft.com/office/drawing/2014/main" id="{F44AA128-AA96-4FF2-A1C3-F9D2E7FD38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0" name="Freeform 9">
                <a:extLst>
                  <a:ext uri="{FF2B5EF4-FFF2-40B4-BE49-F238E27FC236}">
                    <a16:creationId xmlns:a16="http://schemas.microsoft.com/office/drawing/2014/main" id="{7E52DC12-230B-4892-B284-F2FE9DE16A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1" name="Freeform 10">
                <a:extLst>
                  <a:ext uri="{FF2B5EF4-FFF2-40B4-BE49-F238E27FC236}">
                    <a16:creationId xmlns:a16="http://schemas.microsoft.com/office/drawing/2014/main" id="{A68FBF9E-B81A-41D0-8A03-6CFC30811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2" name="Freeform 11">
                <a:extLst>
                  <a:ext uri="{FF2B5EF4-FFF2-40B4-BE49-F238E27FC236}">
                    <a16:creationId xmlns:a16="http://schemas.microsoft.com/office/drawing/2014/main" id="{B0047F84-8480-494F-9241-39FF17CFF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3" name="Freeform 12">
                <a:extLst>
                  <a:ext uri="{FF2B5EF4-FFF2-40B4-BE49-F238E27FC236}">
                    <a16:creationId xmlns:a16="http://schemas.microsoft.com/office/drawing/2014/main" id="{8CAF76D8-4B95-4A8E-9EE5-8CCC0A7AD2C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4" name="Freeform 13">
                <a:extLst>
                  <a:ext uri="{FF2B5EF4-FFF2-40B4-BE49-F238E27FC236}">
                    <a16:creationId xmlns:a16="http://schemas.microsoft.com/office/drawing/2014/main" id="{792F82F3-05A8-4A55-8C5B-81F6678B59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5" name="Freeform 14">
                <a:extLst>
                  <a:ext uri="{FF2B5EF4-FFF2-40B4-BE49-F238E27FC236}">
                    <a16:creationId xmlns:a16="http://schemas.microsoft.com/office/drawing/2014/main" id="{B8472536-021A-4E59-BD59-DDC090A18A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6" name="Freeform 15">
                <a:extLst>
                  <a:ext uri="{FF2B5EF4-FFF2-40B4-BE49-F238E27FC236}">
                    <a16:creationId xmlns:a16="http://schemas.microsoft.com/office/drawing/2014/main" id="{AEBEF646-3C12-469F-B194-A161A7A95D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7" name="Line 16">
                <a:extLst>
                  <a:ext uri="{FF2B5EF4-FFF2-40B4-BE49-F238E27FC236}">
                    <a16:creationId xmlns:a16="http://schemas.microsoft.com/office/drawing/2014/main" id="{D4501159-D7AC-4307-9DFC-C8F3A94341D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38" name="Freeform 17">
                <a:extLst>
                  <a:ext uri="{FF2B5EF4-FFF2-40B4-BE49-F238E27FC236}">
                    <a16:creationId xmlns:a16="http://schemas.microsoft.com/office/drawing/2014/main" id="{B5244C41-454C-47D8-A6A9-C17EC2A36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9" name="Freeform 18">
                <a:extLst>
                  <a:ext uri="{FF2B5EF4-FFF2-40B4-BE49-F238E27FC236}">
                    <a16:creationId xmlns:a16="http://schemas.microsoft.com/office/drawing/2014/main" id="{8FA883B8-99FB-4540-B573-F0674BFB1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0" name="Freeform 19">
                <a:extLst>
                  <a:ext uri="{FF2B5EF4-FFF2-40B4-BE49-F238E27FC236}">
                    <a16:creationId xmlns:a16="http://schemas.microsoft.com/office/drawing/2014/main" id="{F1178B7C-5A00-4E5B-9010-B1477621E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1" name="Freeform 20">
                <a:extLst>
                  <a:ext uri="{FF2B5EF4-FFF2-40B4-BE49-F238E27FC236}">
                    <a16:creationId xmlns:a16="http://schemas.microsoft.com/office/drawing/2014/main" id="{E359D5D8-EE2E-4714-A40A-C3A6D91F98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2" name="Rectangle 21">
                <a:extLst>
                  <a:ext uri="{FF2B5EF4-FFF2-40B4-BE49-F238E27FC236}">
                    <a16:creationId xmlns:a16="http://schemas.microsoft.com/office/drawing/2014/main" id="{8A89C2E5-F892-4666-85FB-995578FBC73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43" name="Freeform 22">
                <a:extLst>
                  <a:ext uri="{FF2B5EF4-FFF2-40B4-BE49-F238E27FC236}">
                    <a16:creationId xmlns:a16="http://schemas.microsoft.com/office/drawing/2014/main" id="{6DC6174B-0EC3-4A81-A0D1-D10DBB869A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4" name="Freeform 23">
                <a:extLst>
                  <a:ext uri="{FF2B5EF4-FFF2-40B4-BE49-F238E27FC236}">
                    <a16:creationId xmlns:a16="http://schemas.microsoft.com/office/drawing/2014/main" id="{2CB96070-0553-4F79-984C-8DABB1CD5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5" name="Freeform 24">
                <a:extLst>
                  <a:ext uri="{FF2B5EF4-FFF2-40B4-BE49-F238E27FC236}">
                    <a16:creationId xmlns:a16="http://schemas.microsoft.com/office/drawing/2014/main" id="{BA23B6E2-3718-4009-B80E-9279154B19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6" name="Freeform 25">
                <a:extLst>
                  <a:ext uri="{FF2B5EF4-FFF2-40B4-BE49-F238E27FC236}">
                    <a16:creationId xmlns:a16="http://schemas.microsoft.com/office/drawing/2014/main" id="{CAFB32D5-E528-419B-80EE-1475633970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7" name="Freeform 26">
                <a:extLst>
                  <a:ext uri="{FF2B5EF4-FFF2-40B4-BE49-F238E27FC236}">
                    <a16:creationId xmlns:a16="http://schemas.microsoft.com/office/drawing/2014/main" id="{A68ADD35-4FEA-404D-B2F3-23556E6E8F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8" name="Freeform 27">
                <a:extLst>
                  <a:ext uri="{FF2B5EF4-FFF2-40B4-BE49-F238E27FC236}">
                    <a16:creationId xmlns:a16="http://schemas.microsoft.com/office/drawing/2014/main" id="{89CF17CA-49E3-4B4A-836A-4FD55C67B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9" name="Freeform 28">
                <a:extLst>
                  <a:ext uri="{FF2B5EF4-FFF2-40B4-BE49-F238E27FC236}">
                    <a16:creationId xmlns:a16="http://schemas.microsoft.com/office/drawing/2014/main" id="{AB394F2E-F3E7-4CED-84A9-35C47AB287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0" name="Freeform 29">
                <a:extLst>
                  <a:ext uri="{FF2B5EF4-FFF2-40B4-BE49-F238E27FC236}">
                    <a16:creationId xmlns:a16="http://schemas.microsoft.com/office/drawing/2014/main" id="{FF816C2F-3999-4A9F-8395-5D68ED33A4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1" name="Freeform 30">
                <a:extLst>
                  <a:ext uri="{FF2B5EF4-FFF2-40B4-BE49-F238E27FC236}">
                    <a16:creationId xmlns:a16="http://schemas.microsoft.com/office/drawing/2014/main" id="{82AD6AC6-71D5-4BD8-9185-D3062968B5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2" name="Freeform 31">
                <a:extLst>
                  <a:ext uri="{FF2B5EF4-FFF2-40B4-BE49-F238E27FC236}">
                    <a16:creationId xmlns:a16="http://schemas.microsoft.com/office/drawing/2014/main" id="{743A50C2-65CF-4F4C-B412-6149A93ACF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grpSp>
          <p:nvGrpSpPr>
            <p:cNvPr id="15" name="Group 14">
              <a:extLst>
                <a:ext uri="{FF2B5EF4-FFF2-40B4-BE49-F238E27FC236}">
                  <a16:creationId xmlns:a16="http://schemas.microsoft.com/office/drawing/2014/main" id="{6C0E7A88-FEDF-4C4F-A6B4-F7DDE9DE926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16" name="Freeform 32">
                <a:extLst>
                  <a:ext uri="{FF2B5EF4-FFF2-40B4-BE49-F238E27FC236}">
                    <a16:creationId xmlns:a16="http://schemas.microsoft.com/office/drawing/2014/main" id="{AE94B3EE-D5C0-4BDE-B6AA-7599F0486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 name="Freeform 33">
                <a:extLst>
                  <a:ext uri="{FF2B5EF4-FFF2-40B4-BE49-F238E27FC236}">
                    <a16:creationId xmlns:a16="http://schemas.microsoft.com/office/drawing/2014/main" id="{5EF110E8-C00D-454E-8F3A-ECF2D356676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 name="Freeform 34">
                <a:extLst>
                  <a:ext uri="{FF2B5EF4-FFF2-40B4-BE49-F238E27FC236}">
                    <a16:creationId xmlns:a16="http://schemas.microsoft.com/office/drawing/2014/main" id="{BFC5F327-6927-4F35-9AF6-C45527BB45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 name="Freeform 35">
                <a:extLst>
                  <a:ext uri="{FF2B5EF4-FFF2-40B4-BE49-F238E27FC236}">
                    <a16:creationId xmlns:a16="http://schemas.microsoft.com/office/drawing/2014/main" id="{BF2D314D-AEDE-418D-9702-D3CDB98C3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0" name="Freeform 36">
                <a:extLst>
                  <a:ext uri="{FF2B5EF4-FFF2-40B4-BE49-F238E27FC236}">
                    <a16:creationId xmlns:a16="http://schemas.microsoft.com/office/drawing/2014/main" id="{64FD07F8-3CA6-4209-9A9E-30609FE9A3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1" name="Freeform 37">
                <a:extLst>
                  <a:ext uri="{FF2B5EF4-FFF2-40B4-BE49-F238E27FC236}">
                    <a16:creationId xmlns:a16="http://schemas.microsoft.com/office/drawing/2014/main" id="{AB0AE24D-CD49-4B57-82E0-780F62AE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2" name="Freeform 38">
                <a:extLst>
                  <a:ext uri="{FF2B5EF4-FFF2-40B4-BE49-F238E27FC236}">
                    <a16:creationId xmlns:a16="http://schemas.microsoft.com/office/drawing/2014/main" id="{66803AF8-6368-45E6-A0B7-C0C4CFFEEB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3" name="Freeform 39">
                <a:extLst>
                  <a:ext uri="{FF2B5EF4-FFF2-40B4-BE49-F238E27FC236}">
                    <a16:creationId xmlns:a16="http://schemas.microsoft.com/office/drawing/2014/main" id="{B4761E05-2792-472B-A814-9616151CF3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4" name="Freeform 40">
                <a:extLst>
                  <a:ext uri="{FF2B5EF4-FFF2-40B4-BE49-F238E27FC236}">
                    <a16:creationId xmlns:a16="http://schemas.microsoft.com/office/drawing/2014/main" id="{40B6A261-9427-4E70-9564-048AD009B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5" name="Rectangle 41">
                <a:extLst>
                  <a:ext uri="{FF2B5EF4-FFF2-40B4-BE49-F238E27FC236}">
                    <a16:creationId xmlns:a16="http://schemas.microsoft.com/office/drawing/2014/main" id="{68BFDFBE-2286-4123-9436-E1DF84AF494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grpSp>
      </p:grpSp>
      <p:pic>
        <p:nvPicPr>
          <p:cNvPr id="54" name="Picture 2">
            <a:extLst>
              <a:ext uri="{FF2B5EF4-FFF2-40B4-BE49-F238E27FC236}">
                <a16:creationId xmlns:a16="http://schemas.microsoft.com/office/drawing/2014/main" id="{5B3DE270-418F-47A7-B311-C4D876041D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a:xfrm>
            <a:off x="8036041" y="618518"/>
            <a:ext cx="3281003" cy="1478570"/>
          </a:xfrm>
        </p:spPr>
        <p:txBody>
          <a:bodyPr anchor="b">
            <a:normAutofit/>
          </a:bodyPr>
          <a:lstStyle/>
          <a:p>
            <a:r>
              <a:rPr lang="en-US" sz="2800">
                <a:solidFill>
                  <a:srgbClr val="FFFFFF"/>
                </a:solidFill>
              </a:rPr>
              <a:t>Patersonov algoritam</a:t>
            </a:r>
          </a:p>
        </p:txBody>
      </p:sp>
      <p:sp useBgFill="1">
        <p:nvSpPr>
          <p:cNvPr id="56" name="Round Diagonal Corner Rectangle 11">
            <a:extLst>
              <a:ext uri="{FF2B5EF4-FFF2-40B4-BE49-F238E27FC236}">
                <a16:creationId xmlns:a16="http://schemas.microsoft.com/office/drawing/2014/main" id="{A1351C6B-7343-451F-AB4A-1CE294A4E9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49" y="808057"/>
            <a:ext cx="6752461"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AD840764-8815-40D2-868C-253CD34E9EFB}"/>
              </a:ext>
            </a:extLst>
          </p:cNvPr>
          <p:cNvSpPr>
            <a:spLocks noGrp="1"/>
          </p:cNvSpPr>
          <p:nvPr>
            <p:ph idx="1"/>
          </p:nvPr>
        </p:nvSpPr>
        <p:spPr>
          <a:xfrm>
            <a:off x="8036041" y="2249487"/>
            <a:ext cx="3281004" cy="3541714"/>
          </a:xfrm>
        </p:spPr>
        <p:txBody>
          <a:bodyPr vert="horz" lIns="91440" tIns="45720" rIns="91440" bIns="45720" rtlCol="0" anchor="t">
            <a:normAutofit/>
          </a:bodyPr>
          <a:lstStyle/>
          <a:p>
            <a:r>
              <a:rPr lang="en-US" sz="1800" i="1" dirty="0">
                <a:solidFill>
                  <a:srgbClr val="FFFFFF"/>
                </a:solidFill>
              </a:rPr>
              <a:t>turn</a:t>
            </a:r>
            <a:r>
              <a:rPr lang="en-US" sz="1800" dirty="0">
                <a:solidFill>
                  <a:srgbClr val="FFFFFF"/>
                </a:solidFill>
              </a:rPr>
              <a:t> </a:t>
            </a:r>
            <a:r>
              <a:rPr lang="en-US" sz="1800" dirty="0" err="1">
                <a:solidFill>
                  <a:srgbClr val="FFFFFF"/>
                </a:solidFill>
              </a:rPr>
              <a:t>pokazuje</a:t>
            </a:r>
            <a:r>
              <a:rPr lang="en-US" sz="1800" dirty="0">
                <a:solidFill>
                  <a:srgbClr val="FFFFFF"/>
                </a:solidFill>
              </a:rPr>
              <a:t> </a:t>
            </a:r>
            <a:r>
              <a:rPr lang="en-US" sz="1800" dirty="0" err="1">
                <a:solidFill>
                  <a:srgbClr val="FFFFFF"/>
                </a:solidFill>
              </a:rPr>
              <a:t>čiji</a:t>
            </a:r>
            <a:r>
              <a:rPr lang="en-US" sz="1800" dirty="0">
                <a:solidFill>
                  <a:srgbClr val="FFFFFF"/>
                </a:solidFill>
              </a:rPr>
              <a:t> je red da </a:t>
            </a:r>
            <a:r>
              <a:rPr lang="en-US" sz="1800" dirty="0" err="1">
                <a:solidFill>
                  <a:srgbClr val="FFFFFF"/>
                </a:solidFill>
              </a:rPr>
              <a:t>uđe</a:t>
            </a:r>
            <a:r>
              <a:rPr lang="en-US" sz="1800" dirty="0">
                <a:solidFill>
                  <a:srgbClr val="FFFFFF"/>
                </a:solidFill>
              </a:rPr>
              <a:t> u </a:t>
            </a:r>
            <a:r>
              <a:rPr lang="en-US" sz="1800" dirty="0" err="1">
                <a:solidFill>
                  <a:srgbClr val="FFFFFF"/>
                </a:solidFill>
              </a:rPr>
              <a:t>kritičnu</a:t>
            </a:r>
            <a:r>
              <a:rPr lang="en-US" sz="1800" dirty="0">
                <a:solidFill>
                  <a:srgbClr val="FFFFFF"/>
                </a:solidFill>
              </a:rPr>
              <a:t> </a:t>
            </a:r>
            <a:r>
              <a:rPr lang="en-US" sz="1800" dirty="0" err="1">
                <a:solidFill>
                  <a:srgbClr val="FFFFFF"/>
                </a:solidFill>
              </a:rPr>
              <a:t>sekciju</a:t>
            </a:r>
            <a:endParaRPr lang="en-US" sz="1800">
              <a:solidFill>
                <a:srgbClr val="FFFFFF"/>
              </a:solidFill>
            </a:endParaRPr>
          </a:p>
          <a:p>
            <a:r>
              <a:rPr lang="en-US" sz="1800" dirty="0" err="1">
                <a:solidFill>
                  <a:srgbClr val="FFFFFF"/>
                </a:solidFill>
              </a:rPr>
              <a:t>Niz</a:t>
            </a:r>
            <a:r>
              <a:rPr lang="en-US" sz="1800" dirty="0">
                <a:solidFill>
                  <a:srgbClr val="FFFFFF"/>
                </a:solidFill>
              </a:rPr>
              <a:t> </a:t>
            </a:r>
            <a:r>
              <a:rPr lang="en-US" sz="1800" i="1" dirty="0">
                <a:solidFill>
                  <a:srgbClr val="FFFFFF"/>
                </a:solidFill>
              </a:rPr>
              <a:t>flag </a:t>
            </a:r>
            <a:r>
              <a:rPr lang="en-US" sz="1800" dirty="0">
                <a:solidFill>
                  <a:srgbClr val="FFFFFF"/>
                </a:solidFill>
              </a:rPr>
              <a:t>se </a:t>
            </a:r>
            <a:r>
              <a:rPr lang="en-US" sz="1800" dirty="0" err="1">
                <a:solidFill>
                  <a:srgbClr val="FFFFFF"/>
                </a:solidFill>
              </a:rPr>
              <a:t>koristi</a:t>
            </a:r>
            <a:r>
              <a:rPr lang="en-US" sz="1800" dirty="0">
                <a:solidFill>
                  <a:srgbClr val="FFFFFF"/>
                </a:solidFill>
              </a:rPr>
              <a:t> za </a:t>
            </a:r>
            <a:r>
              <a:rPr lang="en-US" sz="1800" dirty="0" err="1">
                <a:solidFill>
                  <a:srgbClr val="FFFFFF"/>
                </a:solidFill>
              </a:rPr>
              <a:t>označavanje</a:t>
            </a:r>
            <a:r>
              <a:rPr lang="en-US" sz="1800" dirty="0">
                <a:solidFill>
                  <a:srgbClr val="FFFFFF"/>
                </a:solidFill>
              </a:rPr>
              <a:t> da li je </a:t>
            </a:r>
            <a:r>
              <a:rPr lang="en-US" sz="1800" dirty="0" err="1">
                <a:solidFill>
                  <a:srgbClr val="FFFFFF"/>
                </a:solidFill>
              </a:rPr>
              <a:t>proces</a:t>
            </a:r>
            <a:r>
              <a:rPr lang="en-US" sz="1800" dirty="0">
                <a:solidFill>
                  <a:srgbClr val="FFFFFF"/>
                </a:solidFill>
              </a:rPr>
              <a:t> </a:t>
            </a:r>
            <a:r>
              <a:rPr lang="en-US" sz="1800" dirty="0" err="1">
                <a:solidFill>
                  <a:srgbClr val="FFFFFF"/>
                </a:solidFill>
              </a:rPr>
              <a:t>spreman</a:t>
            </a:r>
            <a:r>
              <a:rPr lang="en-US" sz="1800" dirty="0">
                <a:solidFill>
                  <a:srgbClr val="FFFFFF"/>
                </a:solidFill>
              </a:rPr>
              <a:t> da </a:t>
            </a:r>
            <a:r>
              <a:rPr lang="en-US" sz="1800" dirty="0" err="1">
                <a:solidFill>
                  <a:srgbClr val="FFFFFF"/>
                </a:solidFill>
              </a:rPr>
              <a:t>uđe</a:t>
            </a:r>
            <a:r>
              <a:rPr lang="en-US" sz="1800" dirty="0">
                <a:solidFill>
                  <a:srgbClr val="FFFFFF"/>
                </a:solidFill>
              </a:rPr>
              <a:t> u </a:t>
            </a:r>
            <a:r>
              <a:rPr lang="en-US" sz="1800" dirty="0" err="1">
                <a:solidFill>
                  <a:srgbClr val="FFFFFF"/>
                </a:solidFill>
              </a:rPr>
              <a:t>svoju</a:t>
            </a:r>
            <a:r>
              <a:rPr lang="en-US" sz="1800" dirty="0">
                <a:solidFill>
                  <a:srgbClr val="FFFFFF"/>
                </a:solidFill>
              </a:rPr>
              <a:t> </a:t>
            </a:r>
            <a:r>
              <a:rPr lang="en-US" sz="1800" dirty="0" err="1">
                <a:solidFill>
                  <a:srgbClr val="FFFFFF"/>
                </a:solidFill>
              </a:rPr>
              <a:t>kritičnu</a:t>
            </a:r>
            <a:r>
              <a:rPr lang="en-US" sz="1800" dirty="0">
                <a:solidFill>
                  <a:srgbClr val="FFFFFF"/>
                </a:solidFill>
              </a:rPr>
              <a:t> </a:t>
            </a:r>
            <a:r>
              <a:rPr lang="en-US" sz="1800" dirty="0" err="1">
                <a:solidFill>
                  <a:srgbClr val="FFFFFF"/>
                </a:solidFill>
              </a:rPr>
              <a:t>sekciju</a:t>
            </a:r>
            <a:endParaRPr lang="en-US" sz="1800">
              <a:solidFill>
                <a:srgbClr val="FFFFFF"/>
              </a:solidFill>
            </a:endParaRPr>
          </a:p>
        </p:txBody>
      </p:sp>
      <p:pic>
        <p:nvPicPr>
          <p:cNvPr id="3" name="Picture 2" descr="A computer code with black text&#10;&#10;AI-generated content may be incorrect.">
            <a:extLst>
              <a:ext uri="{FF2B5EF4-FFF2-40B4-BE49-F238E27FC236}">
                <a16:creationId xmlns:a16="http://schemas.microsoft.com/office/drawing/2014/main" id="{14FBE44D-9CF4-32A3-9541-A345AB57DE85}"/>
              </a:ext>
            </a:extLst>
          </p:cNvPr>
          <p:cNvPicPr>
            <a:picLocks noChangeAspect="1"/>
          </p:cNvPicPr>
          <p:nvPr/>
        </p:nvPicPr>
        <p:blipFill>
          <a:blip r:embed="rId3"/>
          <a:stretch>
            <a:fillRect/>
          </a:stretch>
        </p:blipFill>
        <p:spPr>
          <a:xfrm>
            <a:off x="908479" y="1228725"/>
            <a:ext cx="6303240" cy="4550640"/>
          </a:xfrm>
          <a:prstGeom prst="rect">
            <a:avLst/>
          </a:prstGeom>
        </p:spPr>
      </p:pic>
    </p:spTree>
    <p:extLst>
      <p:ext uri="{BB962C8B-B14F-4D97-AF65-F5344CB8AC3E}">
        <p14:creationId xmlns:p14="http://schemas.microsoft.com/office/powerpoint/2010/main" val="1328497683"/>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dirty="0" err="1"/>
              <a:t>Patersonov</a:t>
            </a:r>
            <a:r>
              <a:rPr lang="en-US" dirty="0"/>
              <a:t> </a:t>
            </a:r>
            <a:r>
              <a:rPr lang="en-US" dirty="0" err="1"/>
              <a:t>algoritam</a:t>
            </a:r>
            <a:r>
              <a:rPr lang="en-US" dirty="0"/>
              <a:t> – </a:t>
            </a:r>
            <a:r>
              <a:rPr lang="en-US" dirty="0" err="1"/>
              <a:t>dokaz</a:t>
            </a:r>
            <a:r>
              <a:rPr lang="en-US" dirty="0"/>
              <a:t> 1. </a:t>
            </a:r>
            <a:r>
              <a:rPr lang="en-US" dirty="0" err="1"/>
              <a:t>osobine</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dirty="0" err="1"/>
              <a:t>Svaki</a:t>
            </a:r>
            <a:r>
              <a:rPr lang="en-US" dirty="0"/>
              <a:t> P</a:t>
            </a:r>
            <a:r>
              <a:rPr lang="en-US" baseline="-25000" dirty="0"/>
              <a:t>i</a:t>
            </a:r>
            <a:r>
              <a:rPr lang="en-US" dirty="0"/>
              <a:t> </a:t>
            </a:r>
            <a:r>
              <a:rPr lang="en-US" dirty="0" err="1"/>
              <a:t>ulazi</a:t>
            </a:r>
            <a:r>
              <a:rPr lang="en-US" dirty="0"/>
              <a:t> u </a:t>
            </a:r>
            <a:r>
              <a:rPr lang="en-US" dirty="0" err="1"/>
              <a:t>svoju</a:t>
            </a:r>
            <a:r>
              <a:rPr lang="en-US" dirty="0"/>
              <a:t> </a:t>
            </a:r>
            <a:r>
              <a:rPr lang="en-US" dirty="0" err="1"/>
              <a:t>kritičnu</a:t>
            </a:r>
            <a:r>
              <a:rPr lang="en-US" dirty="0"/>
              <a:t> </a:t>
            </a:r>
            <a:r>
              <a:rPr lang="en-US" dirty="0" err="1"/>
              <a:t>sekciju</a:t>
            </a:r>
            <a:r>
              <a:rPr lang="en-US" dirty="0"/>
              <a:t> </a:t>
            </a:r>
            <a:r>
              <a:rPr lang="en-US" dirty="0" err="1"/>
              <a:t>samo</a:t>
            </a:r>
            <a:r>
              <a:rPr lang="en-US" dirty="0"/>
              <a:t> </a:t>
            </a:r>
            <a:r>
              <a:rPr lang="en-US" dirty="0" err="1"/>
              <a:t>ako</a:t>
            </a:r>
            <a:r>
              <a:rPr lang="en-US" dirty="0"/>
              <a:t> je </a:t>
            </a:r>
            <a:r>
              <a:rPr lang="en-US" dirty="0" err="1"/>
              <a:t>zadovoljeno</a:t>
            </a:r>
            <a:r>
              <a:rPr lang="en-US" dirty="0"/>
              <a:t> </a:t>
            </a:r>
            <a:r>
              <a:rPr lang="en-US" i="1" dirty="0"/>
              <a:t>flag</a:t>
            </a:r>
            <a:r>
              <a:rPr lang="en-US" dirty="0"/>
              <a:t>[</a:t>
            </a:r>
            <a:r>
              <a:rPr lang="en-US" i="1" dirty="0"/>
              <a:t>j</a:t>
            </a:r>
            <a:r>
              <a:rPr lang="en-US" dirty="0"/>
              <a:t>]==false </a:t>
            </a:r>
            <a:r>
              <a:rPr lang="en-US" dirty="0" err="1"/>
              <a:t>i</a:t>
            </a:r>
            <a:r>
              <a:rPr lang="en-US" dirty="0"/>
              <a:t> </a:t>
            </a:r>
            <a:r>
              <a:rPr lang="en-US" i="1" dirty="0"/>
              <a:t>turn</a:t>
            </a:r>
            <a:r>
              <a:rPr lang="en-US" dirty="0"/>
              <a:t>==</a:t>
            </a:r>
            <a:r>
              <a:rPr lang="en-US" i="1" dirty="0" err="1"/>
              <a:t>i</a:t>
            </a:r>
            <a:endParaRPr lang="en-US" i="1" dirty="0"/>
          </a:p>
          <a:p>
            <a:r>
              <a:rPr lang="en-US" dirty="0"/>
              <a:t>Ako </a:t>
            </a:r>
            <a:r>
              <a:rPr lang="en-US" dirty="0" err="1"/>
              <a:t>oba</a:t>
            </a:r>
            <a:r>
              <a:rPr lang="en-US" dirty="0"/>
              <a:t> </a:t>
            </a:r>
            <a:r>
              <a:rPr lang="en-US" dirty="0" err="1"/>
              <a:t>procesa</a:t>
            </a:r>
            <a:r>
              <a:rPr lang="en-US" dirty="0"/>
              <a:t> </a:t>
            </a:r>
            <a:r>
              <a:rPr lang="en-US" dirty="0" err="1"/>
              <a:t>žele</a:t>
            </a:r>
            <a:r>
              <a:rPr lang="en-US" dirty="0"/>
              <a:t> da </a:t>
            </a:r>
            <a:r>
              <a:rPr lang="en-US" dirty="0" err="1"/>
              <a:t>uđu</a:t>
            </a:r>
            <a:r>
              <a:rPr lang="en-US" dirty="0"/>
              <a:t> u KS </a:t>
            </a:r>
            <a:r>
              <a:rPr lang="en-US" dirty="0" err="1"/>
              <a:t>biće</a:t>
            </a:r>
            <a:r>
              <a:rPr lang="en-US" dirty="0"/>
              <a:t> </a:t>
            </a:r>
            <a:r>
              <a:rPr lang="en-US" dirty="0" err="1"/>
              <a:t>oba</a:t>
            </a:r>
            <a:r>
              <a:rPr lang="en-US" dirty="0"/>
              <a:t> </a:t>
            </a:r>
            <a:r>
              <a:rPr lang="en-US" i="1" dirty="0"/>
              <a:t>flag</a:t>
            </a:r>
            <a:r>
              <a:rPr lang="en-US" dirty="0"/>
              <a:t>-a </a:t>
            </a:r>
            <a:r>
              <a:rPr lang="en-US" dirty="0" err="1"/>
              <a:t>postavljeni</a:t>
            </a:r>
            <a:r>
              <a:rPr lang="en-US" dirty="0"/>
              <a:t> </a:t>
            </a:r>
            <a:r>
              <a:rPr lang="en-US" dirty="0" err="1"/>
              <a:t>na</a:t>
            </a:r>
            <a:r>
              <a:rPr lang="en-US" dirty="0"/>
              <a:t> true</a:t>
            </a:r>
          </a:p>
          <a:p>
            <a:r>
              <a:rPr lang="en-US" dirty="0" err="1"/>
              <a:t>Ovo</a:t>
            </a:r>
            <a:r>
              <a:rPr lang="en-US" dirty="0"/>
              <a:t> </a:t>
            </a:r>
            <a:r>
              <a:rPr lang="en-US" dirty="0" err="1"/>
              <a:t>implicira</a:t>
            </a:r>
            <a:r>
              <a:rPr lang="en-US" dirty="0"/>
              <a:t> da P</a:t>
            </a:r>
            <a:r>
              <a:rPr lang="en-US" baseline="-25000" dirty="0"/>
              <a:t>i</a:t>
            </a:r>
            <a:r>
              <a:rPr lang="en-US" dirty="0"/>
              <a:t> </a:t>
            </a:r>
            <a:r>
              <a:rPr lang="en-US" dirty="0" err="1"/>
              <a:t>i</a:t>
            </a:r>
            <a:r>
              <a:rPr lang="en-US" dirty="0"/>
              <a:t> </a:t>
            </a:r>
            <a:r>
              <a:rPr lang="en-US" dirty="0" err="1"/>
              <a:t>P</a:t>
            </a:r>
            <a:r>
              <a:rPr lang="en-US" baseline="-25000" dirty="0" err="1"/>
              <a:t>j</a:t>
            </a:r>
            <a:r>
              <a:rPr lang="en-US" dirty="0"/>
              <a:t> ne </a:t>
            </a:r>
            <a:r>
              <a:rPr lang="en-US" dirty="0" err="1"/>
              <a:t>mogu</a:t>
            </a:r>
            <a:r>
              <a:rPr lang="en-US" dirty="0"/>
              <a:t> </a:t>
            </a:r>
            <a:r>
              <a:rPr lang="en-US" dirty="0" err="1"/>
              <a:t>izaći</a:t>
            </a:r>
            <a:r>
              <a:rPr lang="en-US" dirty="0"/>
              <a:t> </a:t>
            </a:r>
            <a:r>
              <a:rPr lang="en-US" dirty="0" err="1"/>
              <a:t>iz</a:t>
            </a:r>
            <a:r>
              <a:rPr lang="en-US" dirty="0"/>
              <a:t> </a:t>
            </a:r>
            <a:r>
              <a:rPr lang="en-US" dirty="0" err="1"/>
              <a:t>svojih</a:t>
            </a:r>
            <a:r>
              <a:rPr lang="en-US" dirty="0"/>
              <a:t> while </a:t>
            </a:r>
            <a:r>
              <a:rPr lang="en-US" dirty="0" err="1"/>
              <a:t>petlji</a:t>
            </a:r>
            <a:r>
              <a:rPr lang="en-US" dirty="0"/>
              <a:t> </a:t>
            </a:r>
            <a:r>
              <a:rPr lang="en-US" dirty="0" err="1"/>
              <a:t>istovremeno</a:t>
            </a:r>
            <a:r>
              <a:rPr lang="en-US" dirty="0"/>
              <a:t> </a:t>
            </a:r>
            <a:r>
              <a:rPr lang="en-US" dirty="0" err="1"/>
              <a:t>jer</a:t>
            </a:r>
            <a:r>
              <a:rPr lang="en-US" dirty="0"/>
              <a:t> </a:t>
            </a:r>
            <a:r>
              <a:rPr lang="en-US" dirty="0" err="1"/>
              <a:t>vrednost</a:t>
            </a:r>
            <a:r>
              <a:rPr lang="en-US" dirty="0"/>
              <a:t> </a:t>
            </a:r>
            <a:r>
              <a:rPr lang="en-US" i="1" dirty="0"/>
              <a:t>turn </a:t>
            </a:r>
            <a:r>
              <a:rPr lang="en-US" dirty="0" err="1"/>
              <a:t>može</a:t>
            </a:r>
            <a:r>
              <a:rPr lang="en-US" dirty="0"/>
              <a:t> </a:t>
            </a:r>
            <a:r>
              <a:rPr lang="en-US" dirty="0" err="1"/>
              <a:t>biti</a:t>
            </a:r>
            <a:r>
              <a:rPr lang="en-US" dirty="0"/>
              <a:t> </a:t>
            </a:r>
            <a:r>
              <a:rPr lang="en-US" dirty="0" err="1"/>
              <a:t>ili</a:t>
            </a:r>
            <a:r>
              <a:rPr lang="en-US" dirty="0"/>
              <a:t> 0 </a:t>
            </a:r>
            <a:r>
              <a:rPr lang="en-US" dirty="0" err="1"/>
              <a:t>ili</a:t>
            </a:r>
            <a:r>
              <a:rPr lang="en-US" dirty="0"/>
              <a:t> 1</a:t>
            </a:r>
          </a:p>
          <a:p>
            <a:r>
              <a:rPr lang="en-US" dirty="0"/>
              <a:t>Kao </a:t>
            </a:r>
            <a:r>
              <a:rPr lang="en-US" dirty="0" err="1"/>
              <a:t>rezultat</a:t>
            </a:r>
            <a:r>
              <a:rPr lang="en-US" dirty="0"/>
              <a:t>, </a:t>
            </a:r>
            <a:r>
              <a:rPr lang="en-US" dirty="0" err="1"/>
              <a:t>samo</a:t>
            </a:r>
            <a:r>
              <a:rPr lang="en-US" dirty="0"/>
              <a:t> </a:t>
            </a:r>
            <a:r>
              <a:rPr lang="en-US" dirty="0" err="1"/>
              <a:t>jedan</a:t>
            </a:r>
            <a:r>
              <a:rPr lang="en-US" dirty="0"/>
              <a:t> od </a:t>
            </a:r>
            <a:r>
              <a:rPr lang="en-US" dirty="0" err="1"/>
              <a:t>njih</a:t>
            </a:r>
            <a:r>
              <a:rPr lang="en-US" dirty="0"/>
              <a:t> </a:t>
            </a:r>
            <a:r>
              <a:rPr lang="en-US" dirty="0" err="1"/>
              <a:t>izlazi</a:t>
            </a:r>
            <a:r>
              <a:rPr lang="en-US" dirty="0"/>
              <a:t> </a:t>
            </a:r>
            <a:r>
              <a:rPr lang="en-US" dirty="0" err="1"/>
              <a:t>iz</a:t>
            </a:r>
            <a:r>
              <a:rPr lang="en-US" dirty="0"/>
              <a:t> </a:t>
            </a:r>
            <a:r>
              <a:rPr lang="en-US" dirty="0" err="1"/>
              <a:t>petlje</a:t>
            </a:r>
            <a:r>
              <a:rPr lang="en-US" dirty="0"/>
              <a:t> (</a:t>
            </a:r>
            <a:r>
              <a:rPr lang="en-US" dirty="0" err="1"/>
              <a:t>npr</a:t>
            </a:r>
            <a:r>
              <a:rPr lang="en-US" dirty="0"/>
              <a:t> P</a:t>
            </a:r>
            <a:r>
              <a:rPr lang="en-US" baseline="-25000" dirty="0"/>
              <a:t>i</a:t>
            </a:r>
            <a:r>
              <a:rPr lang="en-US" dirty="0"/>
              <a:t>) </a:t>
            </a:r>
            <a:r>
              <a:rPr lang="en-US" dirty="0" err="1"/>
              <a:t>dok</a:t>
            </a:r>
            <a:r>
              <a:rPr lang="en-US" dirty="0"/>
              <a:t> </a:t>
            </a:r>
            <a:r>
              <a:rPr lang="en-US" dirty="0" err="1"/>
              <a:t>ovaj</a:t>
            </a:r>
            <a:r>
              <a:rPr lang="en-US" dirty="0"/>
              <a:t> </a:t>
            </a:r>
            <a:r>
              <a:rPr lang="en-US" dirty="0" err="1"/>
              <a:t>drugi</a:t>
            </a:r>
            <a:r>
              <a:rPr lang="en-US" dirty="0"/>
              <a:t> (</a:t>
            </a:r>
            <a:r>
              <a:rPr lang="en-US" dirty="0" err="1"/>
              <a:t>P</a:t>
            </a:r>
            <a:r>
              <a:rPr lang="en-US" baseline="-25000" dirty="0" err="1"/>
              <a:t>j</a:t>
            </a:r>
            <a:r>
              <a:rPr lang="en-US" dirty="0"/>
              <a:t>) </a:t>
            </a:r>
            <a:r>
              <a:rPr lang="en-US" dirty="0" err="1"/>
              <a:t>ostaje</a:t>
            </a:r>
            <a:r>
              <a:rPr lang="en-US" dirty="0"/>
              <a:t> u </a:t>
            </a:r>
            <a:r>
              <a:rPr lang="en-US" dirty="0" err="1"/>
              <a:t>petlji</a:t>
            </a:r>
            <a:r>
              <a:rPr lang="en-US" dirty="0"/>
              <a:t> </a:t>
            </a:r>
            <a:r>
              <a:rPr lang="en-US" dirty="0" err="1"/>
              <a:t>sve</a:t>
            </a:r>
            <a:r>
              <a:rPr lang="en-US" dirty="0"/>
              <a:t> </a:t>
            </a:r>
            <a:r>
              <a:rPr lang="en-US" dirty="0" err="1"/>
              <a:t>dok</a:t>
            </a:r>
            <a:r>
              <a:rPr lang="en-US" dirty="0"/>
              <a:t> P</a:t>
            </a:r>
            <a:r>
              <a:rPr lang="en-US" baseline="-25000" dirty="0"/>
              <a:t>i</a:t>
            </a:r>
            <a:r>
              <a:rPr lang="en-US" dirty="0"/>
              <a:t> ne </a:t>
            </a:r>
            <a:r>
              <a:rPr lang="en-US" dirty="0" err="1"/>
              <a:t>izađe</a:t>
            </a:r>
            <a:r>
              <a:rPr lang="en-US" dirty="0"/>
              <a:t> </a:t>
            </a:r>
            <a:r>
              <a:rPr lang="en-US" dirty="0" err="1"/>
              <a:t>iz</a:t>
            </a:r>
            <a:r>
              <a:rPr lang="en-US" dirty="0"/>
              <a:t> </a:t>
            </a:r>
            <a:r>
              <a:rPr lang="en-US" dirty="0" err="1"/>
              <a:t>svoje</a:t>
            </a:r>
            <a:r>
              <a:rPr lang="en-US" dirty="0"/>
              <a:t> </a:t>
            </a:r>
            <a:r>
              <a:rPr lang="en-US" dirty="0" err="1"/>
              <a:t>kritične</a:t>
            </a:r>
            <a:r>
              <a:rPr lang="en-US" dirty="0"/>
              <a:t> </a:t>
            </a:r>
            <a:r>
              <a:rPr lang="en-US" dirty="0" err="1"/>
              <a:t>sekcije</a:t>
            </a:r>
          </a:p>
        </p:txBody>
      </p:sp>
    </p:spTree>
    <p:extLst>
      <p:ext uri="{BB962C8B-B14F-4D97-AF65-F5344CB8AC3E}">
        <p14:creationId xmlns:p14="http://schemas.microsoft.com/office/powerpoint/2010/main" val="14457552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dirty="0" err="1"/>
              <a:t>Patersonov</a:t>
            </a:r>
            <a:r>
              <a:rPr lang="en-US" dirty="0"/>
              <a:t> </a:t>
            </a:r>
            <a:r>
              <a:rPr lang="en-US" dirty="0" err="1"/>
              <a:t>algoritam</a:t>
            </a:r>
            <a:r>
              <a:rPr lang="en-US" dirty="0"/>
              <a:t> – </a:t>
            </a:r>
            <a:r>
              <a:rPr lang="en-US" dirty="0" err="1"/>
              <a:t>dokaz</a:t>
            </a:r>
            <a:r>
              <a:rPr lang="en-US" dirty="0"/>
              <a:t> 2. I 3. </a:t>
            </a:r>
            <a:r>
              <a:rPr lang="en-US" dirty="0" err="1"/>
              <a:t>osobine</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dirty="0" err="1"/>
              <a:t>Proces</a:t>
            </a:r>
            <a:r>
              <a:rPr lang="en-US" dirty="0"/>
              <a:t> P</a:t>
            </a:r>
            <a:r>
              <a:rPr lang="en-US" baseline="-25000" dirty="0"/>
              <a:t>i</a:t>
            </a:r>
            <a:r>
              <a:rPr lang="en-US" dirty="0"/>
              <a:t> </a:t>
            </a:r>
            <a:r>
              <a:rPr lang="en-US" dirty="0" err="1"/>
              <a:t>može</a:t>
            </a:r>
            <a:r>
              <a:rPr lang="en-US" dirty="0"/>
              <a:t> </a:t>
            </a:r>
            <a:r>
              <a:rPr lang="en-US" dirty="0" err="1"/>
              <a:t>biti</a:t>
            </a:r>
            <a:r>
              <a:rPr lang="en-US" dirty="0"/>
              <a:t> </a:t>
            </a:r>
            <a:r>
              <a:rPr lang="en-US" dirty="0" err="1"/>
              <a:t>spreče</a:t>
            </a:r>
            <a:r>
              <a:rPr lang="en-US" dirty="0"/>
              <a:t> da </a:t>
            </a:r>
            <a:r>
              <a:rPr lang="en-US" dirty="0" err="1"/>
              <a:t>uđe</a:t>
            </a:r>
            <a:r>
              <a:rPr lang="en-US" dirty="0"/>
              <a:t> u KS </a:t>
            </a:r>
            <a:r>
              <a:rPr lang="en-US" dirty="0" err="1"/>
              <a:t>samo</a:t>
            </a:r>
            <a:r>
              <a:rPr lang="en-US" dirty="0"/>
              <a:t> </a:t>
            </a:r>
            <a:r>
              <a:rPr lang="en-US" dirty="0" err="1"/>
              <a:t>ako</a:t>
            </a:r>
            <a:r>
              <a:rPr lang="en-US" dirty="0"/>
              <a:t> je </a:t>
            </a:r>
            <a:r>
              <a:rPr lang="en-US" i="1" dirty="0"/>
              <a:t>flag</a:t>
            </a:r>
            <a:r>
              <a:rPr lang="en-US" dirty="0"/>
              <a:t>[</a:t>
            </a:r>
            <a:r>
              <a:rPr lang="en-US" i="1" dirty="0"/>
              <a:t>j</a:t>
            </a:r>
            <a:r>
              <a:rPr lang="en-US" dirty="0"/>
              <a:t>]==true </a:t>
            </a:r>
            <a:r>
              <a:rPr lang="en-US" dirty="0" err="1"/>
              <a:t>i</a:t>
            </a:r>
            <a:r>
              <a:rPr lang="en-US" dirty="0"/>
              <a:t> </a:t>
            </a:r>
            <a:r>
              <a:rPr lang="en-US" i="1" dirty="0"/>
              <a:t>turn </a:t>
            </a:r>
            <a:r>
              <a:rPr lang="en-US" dirty="0"/>
              <a:t>== </a:t>
            </a:r>
            <a:r>
              <a:rPr lang="en-US" i="1" dirty="0"/>
              <a:t>j</a:t>
            </a:r>
          </a:p>
          <a:p>
            <a:r>
              <a:rPr lang="en-US" dirty="0"/>
              <a:t>Ako </a:t>
            </a:r>
            <a:r>
              <a:rPr lang="en-US" dirty="0" err="1"/>
              <a:t>P</a:t>
            </a:r>
            <a:r>
              <a:rPr lang="en-US" baseline="-25000" dirty="0" err="1"/>
              <a:t>j</a:t>
            </a:r>
            <a:r>
              <a:rPr lang="en-US" baseline="-25000" dirty="0"/>
              <a:t> </a:t>
            </a:r>
            <a:r>
              <a:rPr lang="en-US" dirty="0" err="1"/>
              <a:t>nije</a:t>
            </a:r>
            <a:r>
              <a:rPr lang="en-US" dirty="0"/>
              <a:t> </a:t>
            </a:r>
            <a:r>
              <a:rPr lang="en-US" dirty="0" err="1"/>
              <a:t>spreman</a:t>
            </a:r>
            <a:r>
              <a:rPr lang="en-US" dirty="0"/>
              <a:t> za </a:t>
            </a:r>
            <a:r>
              <a:rPr lang="en-US" dirty="0" err="1"/>
              <a:t>ulazak</a:t>
            </a:r>
            <a:r>
              <a:rPr lang="en-US" dirty="0"/>
              <a:t> u KS </a:t>
            </a:r>
            <a:r>
              <a:rPr lang="en-US" i="1" dirty="0"/>
              <a:t>flag</a:t>
            </a:r>
            <a:r>
              <a:rPr lang="en-US" dirty="0"/>
              <a:t>[</a:t>
            </a:r>
            <a:r>
              <a:rPr lang="en-US" i="1" dirty="0"/>
              <a:t>j</a:t>
            </a:r>
            <a:r>
              <a:rPr lang="en-US" dirty="0"/>
              <a:t>]==false, </a:t>
            </a:r>
            <a:r>
              <a:rPr lang="en-US" dirty="0" err="1"/>
              <a:t>te</a:t>
            </a:r>
            <a:r>
              <a:rPr lang="en-US" dirty="0"/>
              <a:t> P</a:t>
            </a:r>
            <a:r>
              <a:rPr lang="en-US" baseline="-25000" dirty="0"/>
              <a:t>i</a:t>
            </a:r>
            <a:r>
              <a:rPr lang="en-US" dirty="0"/>
              <a:t> </a:t>
            </a:r>
            <a:r>
              <a:rPr lang="en-US" dirty="0" err="1"/>
              <a:t>može</a:t>
            </a:r>
            <a:r>
              <a:rPr lang="en-US" dirty="0"/>
              <a:t> </a:t>
            </a:r>
            <a:r>
              <a:rPr lang="en-US" dirty="0" err="1"/>
              <a:t>ući</a:t>
            </a:r>
            <a:r>
              <a:rPr lang="en-US" dirty="0"/>
              <a:t> u KS</a:t>
            </a:r>
          </a:p>
          <a:p>
            <a:r>
              <a:rPr lang="en-US" dirty="0"/>
              <a:t>Ako </a:t>
            </a:r>
            <a:r>
              <a:rPr lang="en-US" dirty="0" err="1"/>
              <a:t>P</a:t>
            </a:r>
            <a:r>
              <a:rPr lang="en-US" baseline="-25000" dirty="0" err="1"/>
              <a:t>j</a:t>
            </a:r>
            <a:r>
              <a:rPr lang="en-US" dirty="0"/>
              <a:t> </a:t>
            </a:r>
            <a:r>
              <a:rPr lang="en-US" dirty="0" err="1"/>
              <a:t>postavi</a:t>
            </a:r>
            <a:r>
              <a:rPr lang="en-US" dirty="0"/>
              <a:t> </a:t>
            </a:r>
            <a:r>
              <a:rPr lang="en-US" i="1" dirty="0">
                <a:ea typeface="+mn-lt"/>
                <a:cs typeface="+mn-lt"/>
              </a:rPr>
              <a:t>flag</a:t>
            </a:r>
            <a:r>
              <a:rPr lang="en-US" dirty="0">
                <a:ea typeface="+mn-lt"/>
                <a:cs typeface="+mn-lt"/>
              </a:rPr>
              <a:t>[</a:t>
            </a:r>
            <a:r>
              <a:rPr lang="en-US" i="1" dirty="0">
                <a:ea typeface="+mn-lt"/>
                <a:cs typeface="+mn-lt"/>
              </a:rPr>
              <a:t>j</a:t>
            </a:r>
            <a:r>
              <a:rPr lang="en-US" dirty="0">
                <a:ea typeface="+mn-lt"/>
                <a:cs typeface="+mn-lt"/>
              </a:rPr>
              <a:t>] </a:t>
            </a:r>
            <a:r>
              <a:rPr lang="en-US" dirty="0" err="1">
                <a:ea typeface="+mn-lt"/>
                <a:cs typeface="+mn-lt"/>
              </a:rPr>
              <a:t>na</a:t>
            </a:r>
            <a:r>
              <a:rPr lang="en-US" dirty="0">
                <a:ea typeface="+mn-lt"/>
                <a:cs typeface="+mn-lt"/>
              </a:rPr>
              <a:t> true, on </a:t>
            </a:r>
            <a:r>
              <a:rPr lang="en-US" dirty="0" err="1">
                <a:ea typeface="+mn-lt"/>
                <a:cs typeface="+mn-lt"/>
              </a:rPr>
              <a:t>dolazi</a:t>
            </a:r>
            <a:r>
              <a:rPr lang="en-US" dirty="0">
                <a:ea typeface="+mn-lt"/>
                <a:cs typeface="+mn-lt"/>
              </a:rPr>
              <a:t> do </a:t>
            </a:r>
            <a:r>
              <a:rPr lang="en-US" dirty="0" err="1">
                <a:ea typeface="+mn-lt"/>
                <a:cs typeface="+mn-lt"/>
              </a:rPr>
              <a:t>svoje</a:t>
            </a:r>
            <a:r>
              <a:rPr lang="en-US" dirty="0">
                <a:ea typeface="+mn-lt"/>
                <a:cs typeface="+mn-lt"/>
              </a:rPr>
              <a:t> while </a:t>
            </a:r>
            <a:r>
              <a:rPr lang="en-US" dirty="0" err="1">
                <a:ea typeface="+mn-lt"/>
                <a:cs typeface="+mn-lt"/>
              </a:rPr>
              <a:t>petlje</a:t>
            </a:r>
            <a:r>
              <a:rPr lang="en-US" dirty="0">
                <a:ea typeface="+mn-lt"/>
                <a:cs typeface="+mn-lt"/>
              </a:rPr>
              <a:t> </a:t>
            </a:r>
            <a:r>
              <a:rPr lang="en-US" dirty="0" err="1">
                <a:ea typeface="+mn-lt"/>
                <a:cs typeface="+mn-lt"/>
              </a:rPr>
              <a:t>i</a:t>
            </a:r>
            <a:r>
              <a:rPr lang="en-US" dirty="0">
                <a:ea typeface="+mn-lt"/>
                <a:cs typeface="+mn-lt"/>
              </a:rPr>
              <a:t> </a:t>
            </a:r>
            <a:r>
              <a:rPr lang="en-US" i="1" dirty="0">
                <a:ea typeface="+mn-lt"/>
                <a:cs typeface="+mn-lt"/>
              </a:rPr>
              <a:t>turn</a:t>
            </a:r>
            <a:r>
              <a:rPr lang="en-US" dirty="0">
                <a:ea typeface="+mn-lt"/>
                <a:cs typeface="+mn-lt"/>
              </a:rPr>
              <a:t> je </a:t>
            </a:r>
            <a:r>
              <a:rPr lang="en-US" dirty="0" err="1">
                <a:ea typeface="+mn-lt"/>
                <a:cs typeface="+mn-lt"/>
              </a:rPr>
              <a:t>tada</a:t>
            </a:r>
            <a:r>
              <a:rPr lang="en-US" dirty="0">
                <a:ea typeface="+mn-lt"/>
                <a:cs typeface="+mn-lt"/>
              </a:rPr>
              <a:t> </a:t>
            </a:r>
            <a:r>
              <a:rPr lang="en-US" dirty="0" err="1">
                <a:ea typeface="+mn-lt"/>
                <a:cs typeface="+mn-lt"/>
              </a:rPr>
              <a:t>ili</a:t>
            </a:r>
            <a:r>
              <a:rPr lang="en-US" dirty="0">
                <a:ea typeface="+mn-lt"/>
                <a:cs typeface="+mn-lt"/>
              </a:rPr>
              <a:t> </a:t>
            </a:r>
            <a:r>
              <a:rPr lang="en-US" i="1" dirty="0" err="1">
                <a:ea typeface="+mn-lt"/>
                <a:cs typeface="+mn-lt"/>
              </a:rPr>
              <a:t>i</a:t>
            </a:r>
            <a:r>
              <a:rPr lang="en-US" dirty="0">
                <a:ea typeface="+mn-lt"/>
                <a:cs typeface="+mn-lt"/>
              </a:rPr>
              <a:t> </a:t>
            </a:r>
            <a:r>
              <a:rPr lang="en-US" dirty="0" err="1">
                <a:ea typeface="+mn-lt"/>
                <a:cs typeface="+mn-lt"/>
              </a:rPr>
              <a:t>ili</a:t>
            </a:r>
            <a:r>
              <a:rPr lang="en-US" dirty="0">
                <a:ea typeface="+mn-lt"/>
                <a:cs typeface="+mn-lt"/>
              </a:rPr>
              <a:t> </a:t>
            </a:r>
            <a:r>
              <a:rPr lang="en-US" i="1" dirty="0">
                <a:ea typeface="+mn-lt"/>
                <a:cs typeface="+mn-lt"/>
              </a:rPr>
              <a:t>j</a:t>
            </a:r>
            <a:endParaRPr lang="en-US" dirty="0">
              <a:ea typeface="+mn-lt"/>
              <a:cs typeface="+mn-lt"/>
            </a:endParaRPr>
          </a:p>
        </p:txBody>
      </p:sp>
    </p:spTree>
    <p:extLst>
      <p:ext uri="{BB962C8B-B14F-4D97-AF65-F5344CB8AC3E}">
        <p14:creationId xmlns:p14="http://schemas.microsoft.com/office/powerpoint/2010/main" val="3548971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dirty="0" err="1"/>
              <a:t>Patersonov</a:t>
            </a:r>
            <a:r>
              <a:rPr lang="en-US" dirty="0"/>
              <a:t> </a:t>
            </a:r>
            <a:r>
              <a:rPr lang="en-US" dirty="0" err="1"/>
              <a:t>algoritam</a:t>
            </a:r>
            <a:r>
              <a:rPr lang="en-US" dirty="0"/>
              <a:t> – </a:t>
            </a:r>
            <a:r>
              <a:rPr lang="en-US" dirty="0" err="1"/>
              <a:t>dokaz</a:t>
            </a:r>
            <a:r>
              <a:rPr lang="en-US" dirty="0"/>
              <a:t> 2. I 3. </a:t>
            </a:r>
            <a:r>
              <a:rPr lang="en-US" dirty="0" err="1"/>
              <a:t>osobine</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92500"/>
          </a:bodyPr>
          <a:lstStyle/>
          <a:p>
            <a:r>
              <a:rPr lang="en-US" dirty="0">
                <a:ea typeface="+mn-lt"/>
                <a:cs typeface="+mn-lt"/>
              </a:rPr>
              <a:t> Ako je </a:t>
            </a:r>
            <a:r>
              <a:rPr lang="en-US" i="1" dirty="0" err="1">
                <a:ea typeface="+mn-lt"/>
                <a:cs typeface="+mn-lt"/>
              </a:rPr>
              <a:t>i</a:t>
            </a:r>
            <a:r>
              <a:rPr lang="en-US" dirty="0">
                <a:ea typeface="+mn-lt"/>
                <a:cs typeface="+mn-lt"/>
              </a:rPr>
              <a:t>,  P</a:t>
            </a:r>
            <a:r>
              <a:rPr lang="en-US" baseline="-25000" dirty="0">
                <a:ea typeface="+mn-lt"/>
                <a:cs typeface="+mn-lt"/>
              </a:rPr>
              <a:t>i</a:t>
            </a:r>
            <a:r>
              <a:rPr lang="en-US" dirty="0">
                <a:ea typeface="+mn-lt"/>
                <a:cs typeface="+mn-lt"/>
              </a:rPr>
              <a:t> </a:t>
            </a:r>
            <a:r>
              <a:rPr lang="en-US" dirty="0" err="1">
                <a:ea typeface="+mn-lt"/>
                <a:cs typeface="+mn-lt"/>
              </a:rPr>
              <a:t>ulazi</a:t>
            </a:r>
            <a:r>
              <a:rPr lang="en-US" dirty="0">
                <a:ea typeface="+mn-lt"/>
                <a:cs typeface="+mn-lt"/>
              </a:rPr>
              <a:t> u KS, a </a:t>
            </a:r>
            <a:r>
              <a:rPr lang="en-US" dirty="0" err="1">
                <a:ea typeface="+mn-lt"/>
                <a:cs typeface="+mn-lt"/>
              </a:rPr>
              <a:t>ako</a:t>
            </a:r>
            <a:r>
              <a:rPr lang="en-US" dirty="0">
                <a:ea typeface="+mn-lt"/>
                <a:cs typeface="+mn-lt"/>
              </a:rPr>
              <a:t> je </a:t>
            </a:r>
            <a:r>
              <a:rPr lang="en-US" i="1" dirty="0">
                <a:ea typeface="+mn-lt"/>
                <a:cs typeface="+mn-lt"/>
              </a:rPr>
              <a:t>j</a:t>
            </a:r>
            <a:r>
              <a:rPr lang="en-US" dirty="0">
                <a:ea typeface="+mn-lt"/>
                <a:cs typeface="+mn-lt"/>
              </a:rPr>
              <a:t> </a:t>
            </a:r>
            <a:r>
              <a:rPr lang="en-US" dirty="0" err="1">
                <a:ea typeface="+mn-lt"/>
                <a:cs typeface="+mn-lt"/>
              </a:rPr>
              <a:t>ulazi</a:t>
            </a:r>
            <a:r>
              <a:rPr lang="en-US" dirty="0">
                <a:ea typeface="+mn-lt"/>
                <a:cs typeface="+mn-lt"/>
              </a:rPr>
              <a:t> </a:t>
            </a:r>
            <a:r>
              <a:rPr lang="en-US" dirty="0" err="1">
                <a:ea typeface="+mn-lt"/>
                <a:cs typeface="+mn-lt"/>
              </a:rPr>
              <a:t>P</a:t>
            </a:r>
            <a:r>
              <a:rPr lang="en-US" baseline="-25000" dirty="0" err="1">
                <a:ea typeface="+mn-lt"/>
                <a:cs typeface="+mn-lt"/>
              </a:rPr>
              <a:t>j</a:t>
            </a:r>
            <a:r>
              <a:rPr lang="en-US" dirty="0">
                <a:ea typeface="+mn-lt"/>
                <a:cs typeface="+mn-lt"/>
              </a:rPr>
              <a:t>, </a:t>
            </a:r>
            <a:r>
              <a:rPr lang="en-US" dirty="0" err="1">
                <a:ea typeface="+mn-lt"/>
                <a:cs typeface="+mn-lt"/>
              </a:rPr>
              <a:t>ali</a:t>
            </a:r>
            <a:r>
              <a:rPr lang="en-US" dirty="0">
                <a:ea typeface="+mn-lt"/>
                <a:cs typeface="+mn-lt"/>
              </a:rPr>
              <a:t> </a:t>
            </a:r>
            <a:r>
              <a:rPr lang="en-US" dirty="0" err="1">
                <a:ea typeface="+mn-lt"/>
                <a:cs typeface="+mn-lt"/>
              </a:rPr>
              <a:t>čim</a:t>
            </a:r>
            <a:r>
              <a:rPr lang="en-US" dirty="0">
                <a:ea typeface="+mn-lt"/>
                <a:cs typeface="+mn-lt"/>
              </a:rPr>
              <a:t> </a:t>
            </a:r>
            <a:r>
              <a:rPr lang="en-US" dirty="0" err="1">
                <a:ea typeface="+mn-lt"/>
                <a:cs typeface="+mn-lt"/>
              </a:rPr>
              <a:t>završi</a:t>
            </a:r>
            <a:r>
              <a:rPr lang="en-US" dirty="0">
                <a:ea typeface="+mn-lt"/>
                <a:cs typeface="+mn-lt"/>
              </a:rPr>
              <a:t> </a:t>
            </a:r>
            <a:r>
              <a:rPr lang="en-US" dirty="0" err="1">
                <a:ea typeface="+mn-lt"/>
                <a:cs typeface="+mn-lt"/>
              </a:rPr>
              <a:t>postaviće</a:t>
            </a:r>
            <a:r>
              <a:rPr lang="en-US" dirty="0">
                <a:ea typeface="+mn-lt"/>
                <a:cs typeface="+mn-lt"/>
              </a:rPr>
              <a:t> </a:t>
            </a:r>
            <a:r>
              <a:rPr lang="en-US" i="1" dirty="0">
                <a:ea typeface="+mn-lt"/>
                <a:cs typeface="+mn-lt"/>
              </a:rPr>
              <a:t>flag</a:t>
            </a:r>
            <a:r>
              <a:rPr lang="en-US" dirty="0">
                <a:ea typeface="+mn-lt"/>
                <a:cs typeface="+mn-lt"/>
              </a:rPr>
              <a:t>[</a:t>
            </a:r>
            <a:r>
              <a:rPr lang="en-US" i="1" dirty="0">
                <a:ea typeface="+mn-lt"/>
                <a:cs typeface="+mn-lt"/>
              </a:rPr>
              <a:t>j</a:t>
            </a:r>
            <a:r>
              <a:rPr lang="en-US" dirty="0">
                <a:ea typeface="+mn-lt"/>
                <a:cs typeface="+mn-lt"/>
              </a:rPr>
              <a:t>] </a:t>
            </a:r>
            <a:r>
              <a:rPr lang="en-US" dirty="0" err="1">
                <a:ea typeface="+mn-lt"/>
                <a:cs typeface="+mn-lt"/>
              </a:rPr>
              <a:t>na</a:t>
            </a:r>
            <a:r>
              <a:rPr lang="en-US">
                <a:ea typeface="+mn-lt"/>
                <a:cs typeface="+mn-lt"/>
              </a:rPr>
              <a:t>  false, </a:t>
            </a:r>
            <a:r>
              <a:rPr lang="en-US" dirty="0">
                <a:ea typeface="+mn-lt"/>
                <a:cs typeface="+mn-lt"/>
              </a:rPr>
              <a:t>omogućavajući P</a:t>
            </a:r>
            <a:r>
              <a:rPr lang="en-US" baseline="-25000" dirty="0">
                <a:ea typeface="+mn-lt"/>
                <a:cs typeface="+mn-lt"/>
              </a:rPr>
              <a:t>i</a:t>
            </a:r>
            <a:r>
              <a:rPr lang="en-US" dirty="0">
                <a:ea typeface="+mn-lt"/>
                <a:cs typeface="+mn-lt"/>
              </a:rPr>
              <a:t> da </a:t>
            </a:r>
            <a:r>
              <a:rPr lang="en-US" dirty="0" err="1">
                <a:ea typeface="+mn-lt"/>
                <a:cs typeface="+mn-lt"/>
              </a:rPr>
              <a:t>uđe</a:t>
            </a:r>
            <a:r>
              <a:rPr lang="en-US" dirty="0">
                <a:ea typeface="+mn-lt"/>
                <a:cs typeface="+mn-lt"/>
              </a:rPr>
              <a:t> u KS</a:t>
            </a:r>
          </a:p>
          <a:p>
            <a:r>
              <a:rPr lang="en-US" dirty="0" err="1">
                <a:ea typeface="+mn-lt"/>
                <a:cs typeface="+mn-lt"/>
              </a:rPr>
              <a:t>Čak</a:t>
            </a:r>
            <a:r>
              <a:rPr lang="en-US" dirty="0">
                <a:ea typeface="+mn-lt"/>
                <a:cs typeface="+mn-lt"/>
              </a:rPr>
              <a:t> </a:t>
            </a:r>
            <a:r>
              <a:rPr lang="en-US" dirty="0" err="1">
                <a:ea typeface="+mn-lt"/>
                <a:cs typeface="+mn-lt"/>
              </a:rPr>
              <a:t>i</a:t>
            </a:r>
            <a:r>
              <a:rPr lang="en-US" dirty="0">
                <a:ea typeface="+mn-lt"/>
                <a:cs typeface="+mn-lt"/>
              </a:rPr>
              <a:t> </a:t>
            </a:r>
            <a:r>
              <a:rPr lang="en-US" dirty="0" err="1">
                <a:ea typeface="+mn-lt"/>
                <a:cs typeface="+mn-lt"/>
              </a:rPr>
              <a:t>ako</a:t>
            </a:r>
            <a:r>
              <a:rPr lang="en-US" dirty="0">
                <a:ea typeface="+mn-lt"/>
                <a:cs typeface="+mn-lt"/>
              </a:rPr>
              <a:t> </a:t>
            </a:r>
            <a:r>
              <a:rPr lang="en-US" dirty="0" err="1">
                <a:ea typeface="+mn-lt"/>
                <a:cs typeface="+mn-lt"/>
              </a:rPr>
              <a:t>ponovo</a:t>
            </a:r>
            <a:r>
              <a:rPr lang="en-US" dirty="0">
                <a:ea typeface="+mn-lt"/>
                <a:cs typeface="+mn-lt"/>
              </a:rPr>
              <a:t> </a:t>
            </a:r>
            <a:r>
              <a:rPr lang="en-US" dirty="0" err="1">
                <a:ea typeface="+mn-lt"/>
                <a:cs typeface="+mn-lt"/>
              </a:rPr>
              <a:t>postavi</a:t>
            </a:r>
            <a:r>
              <a:rPr lang="en-US" dirty="0">
                <a:ea typeface="+mn-lt"/>
                <a:cs typeface="+mn-lt"/>
              </a:rPr>
              <a:t> </a:t>
            </a:r>
            <a:r>
              <a:rPr lang="en-US" i="1" dirty="0">
                <a:ea typeface="+mn-lt"/>
                <a:cs typeface="+mn-lt"/>
              </a:rPr>
              <a:t>flag</a:t>
            </a:r>
            <a:r>
              <a:rPr lang="en-US" dirty="0">
                <a:ea typeface="+mn-lt"/>
                <a:cs typeface="+mn-lt"/>
              </a:rPr>
              <a:t>[</a:t>
            </a:r>
            <a:r>
              <a:rPr lang="en-US" i="1" dirty="0">
                <a:ea typeface="+mn-lt"/>
                <a:cs typeface="+mn-lt"/>
              </a:rPr>
              <a:t>j</a:t>
            </a:r>
            <a:r>
              <a:rPr lang="en-US" dirty="0">
                <a:ea typeface="+mn-lt"/>
                <a:cs typeface="+mn-lt"/>
              </a:rPr>
              <a:t>] </a:t>
            </a:r>
            <a:r>
              <a:rPr lang="en-US" dirty="0" err="1">
                <a:ea typeface="+mn-lt"/>
                <a:cs typeface="+mn-lt"/>
              </a:rPr>
              <a:t>na</a:t>
            </a:r>
            <a:r>
              <a:rPr lang="en-US" dirty="0">
                <a:ea typeface="+mn-lt"/>
                <a:cs typeface="+mn-lt"/>
              </a:rPr>
              <a:t> true pre </a:t>
            </a:r>
            <a:r>
              <a:rPr lang="en-US" dirty="0" err="1">
                <a:ea typeface="+mn-lt"/>
                <a:cs typeface="+mn-lt"/>
              </a:rPr>
              <a:t>nego</a:t>
            </a:r>
            <a:r>
              <a:rPr lang="en-US" dirty="0">
                <a:ea typeface="+mn-lt"/>
                <a:cs typeface="+mn-lt"/>
              </a:rPr>
              <a:t> </a:t>
            </a:r>
            <a:r>
              <a:rPr lang="en-US" dirty="0" err="1">
                <a:ea typeface="+mn-lt"/>
                <a:cs typeface="+mn-lt"/>
              </a:rPr>
              <a:t>što</a:t>
            </a:r>
            <a:r>
              <a:rPr lang="en-US" dirty="0">
                <a:ea typeface="+mn-lt"/>
                <a:cs typeface="+mn-lt"/>
              </a:rPr>
              <a:t> P</a:t>
            </a:r>
            <a:r>
              <a:rPr lang="en-US" baseline="-25000" dirty="0">
                <a:ea typeface="+mn-lt"/>
                <a:cs typeface="+mn-lt"/>
              </a:rPr>
              <a:t>i</a:t>
            </a:r>
            <a:r>
              <a:rPr lang="en-US" dirty="0">
                <a:ea typeface="+mn-lt"/>
                <a:cs typeface="+mn-lt"/>
              </a:rPr>
              <a:t> </a:t>
            </a:r>
            <a:r>
              <a:rPr lang="en-US" dirty="0" err="1">
                <a:ea typeface="+mn-lt"/>
                <a:cs typeface="+mn-lt"/>
              </a:rPr>
              <a:t>stigne</a:t>
            </a:r>
            <a:r>
              <a:rPr lang="en-US" dirty="0">
                <a:ea typeface="+mn-lt"/>
                <a:cs typeface="+mn-lt"/>
              </a:rPr>
              <a:t> da </a:t>
            </a:r>
            <a:r>
              <a:rPr lang="en-US" dirty="0" err="1">
                <a:ea typeface="+mn-lt"/>
                <a:cs typeface="+mn-lt"/>
              </a:rPr>
              <a:t>proveri</a:t>
            </a:r>
            <a:r>
              <a:rPr lang="en-US" dirty="0">
                <a:ea typeface="+mn-lt"/>
                <a:cs typeface="+mn-lt"/>
              </a:rPr>
              <a:t> </a:t>
            </a:r>
            <a:r>
              <a:rPr lang="en-US" dirty="0" err="1">
                <a:ea typeface="+mn-lt"/>
                <a:cs typeface="+mn-lt"/>
              </a:rPr>
              <a:t>novi</a:t>
            </a:r>
            <a:r>
              <a:rPr lang="en-US" dirty="0">
                <a:ea typeface="+mn-lt"/>
                <a:cs typeface="+mn-lt"/>
              </a:rPr>
              <a:t> </a:t>
            </a:r>
            <a:r>
              <a:rPr lang="en-US" dirty="0" err="1">
                <a:ea typeface="+mn-lt"/>
                <a:cs typeface="+mn-lt"/>
              </a:rPr>
              <a:t>uslov</a:t>
            </a:r>
            <a:r>
              <a:rPr lang="en-US" dirty="0">
                <a:ea typeface="+mn-lt"/>
                <a:cs typeface="+mn-lt"/>
              </a:rPr>
              <a:t>, mora </a:t>
            </a:r>
            <a:r>
              <a:rPr lang="en-US" dirty="0" err="1">
                <a:ea typeface="+mn-lt"/>
                <a:cs typeface="+mn-lt"/>
              </a:rPr>
              <a:t>istovremeno</a:t>
            </a:r>
            <a:r>
              <a:rPr lang="en-US" dirty="0">
                <a:ea typeface="+mn-lt"/>
                <a:cs typeface="+mn-lt"/>
              </a:rPr>
              <a:t> </a:t>
            </a:r>
            <a:r>
              <a:rPr lang="en-US" dirty="0" err="1">
                <a:ea typeface="+mn-lt"/>
                <a:cs typeface="+mn-lt"/>
              </a:rPr>
              <a:t>promeniti</a:t>
            </a:r>
            <a:r>
              <a:rPr lang="en-US" dirty="0">
                <a:ea typeface="+mn-lt"/>
                <a:cs typeface="+mn-lt"/>
              </a:rPr>
              <a:t> </a:t>
            </a:r>
            <a:r>
              <a:rPr lang="en-US" dirty="0" err="1">
                <a:ea typeface="+mn-lt"/>
                <a:cs typeface="+mn-lt"/>
              </a:rPr>
              <a:t>i</a:t>
            </a:r>
            <a:r>
              <a:rPr lang="en-US" dirty="0">
                <a:ea typeface="+mn-lt"/>
                <a:cs typeface="+mn-lt"/>
              </a:rPr>
              <a:t> </a:t>
            </a:r>
            <a:r>
              <a:rPr lang="en-US" i="1" dirty="0">
                <a:ea typeface="+mn-lt"/>
                <a:cs typeface="+mn-lt"/>
              </a:rPr>
              <a:t>turn </a:t>
            </a:r>
            <a:r>
              <a:rPr lang="en-US" dirty="0">
                <a:ea typeface="+mn-lt"/>
                <a:cs typeface="+mn-lt"/>
              </a:rPr>
              <a:t>== </a:t>
            </a:r>
            <a:r>
              <a:rPr lang="en-US" i="1" dirty="0" err="1">
                <a:ea typeface="+mn-lt"/>
                <a:cs typeface="+mn-lt"/>
              </a:rPr>
              <a:t>i</a:t>
            </a:r>
            <a:r>
              <a:rPr lang="en-US" dirty="0">
                <a:ea typeface="+mn-lt"/>
                <a:cs typeface="+mn-lt"/>
              </a:rPr>
              <a:t>, </a:t>
            </a:r>
            <a:r>
              <a:rPr lang="en-US" dirty="0" err="1">
                <a:ea typeface="+mn-lt"/>
                <a:cs typeface="+mn-lt"/>
              </a:rPr>
              <a:t>što</a:t>
            </a:r>
            <a:r>
              <a:rPr lang="en-US" dirty="0">
                <a:ea typeface="+mn-lt"/>
                <a:cs typeface="+mn-lt"/>
              </a:rPr>
              <a:t> </a:t>
            </a:r>
            <a:r>
              <a:rPr lang="en-US" dirty="0" err="1">
                <a:ea typeface="+mn-lt"/>
                <a:cs typeface="+mn-lt"/>
              </a:rPr>
              <a:t>onda</a:t>
            </a:r>
            <a:r>
              <a:rPr lang="en-US" dirty="0">
                <a:ea typeface="+mn-lt"/>
                <a:cs typeface="+mn-lt"/>
              </a:rPr>
              <a:t> </a:t>
            </a:r>
            <a:r>
              <a:rPr lang="en-US" dirty="0" err="1">
                <a:ea typeface="+mn-lt"/>
                <a:cs typeface="+mn-lt"/>
              </a:rPr>
              <a:t>daje</a:t>
            </a:r>
            <a:r>
              <a:rPr lang="en-US" dirty="0">
                <a:ea typeface="+mn-lt"/>
                <a:cs typeface="+mn-lt"/>
              </a:rPr>
              <a:t> </a:t>
            </a:r>
            <a:r>
              <a:rPr lang="en-US" dirty="0" err="1">
                <a:ea typeface="+mn-lt"/>
                <a:cs typeface="+mn-lt"/>
              </a:rPr>
              <a:t>isti</a:t>
            </a:r>
            <a:r>
              <a:rPr lang="en-US" dirty="0">
                <a:ea typeface="+mn-lt"/>
                <a:cs typeface="+mn-lt"/>
              </a:rPr>
              <a:t> </a:t>
            </a:r>
            <a:r>
              <a:rPr lang="en-US" dirty="0" err="1">
                <a:ea typeface="+mn-lt"/>
                <a:cs typeface="+mn-lt"/>
              </a:rPr>
              <a:t>rezultat</a:t>
            </a:r>
            <a:endParaRPr lang="en-US">
              <a:ea typeface="+mn-lt"/>
              <a:cs typeface="+mn-lt"/>
            </a:endParaRPr>
          </a:p>
          <a:p>
            <a:r>
              <a:rPr lang="en-US" dirty="0" err="1">
                <a:ea typeface="+mn-lt"/>
                <a:cs typeface="+mn-lt"/>
              </a:rPr>
              <a:t>Dakle</a:t>
            </a:r>
            <a:r>
              <a:rPr lang="en-US" dirty="0">
                <a:ea typeface="+mn-lt"/>
                <a:cs typeface="+mn-lt"/>
              </a:rPr>
              <a:t>, </a:t>
            </a:r>
            <a:r>
              <a:rPr lang="en-US" dirty="0" err="1">
                <a:ea typeface="+mn-lt"/>
                <a:cs typeface="+mn-lt"/>
              </a:rPr>
              <a:t>pošto</a:t>
            </a:r>
            <a:r>
              <a:rPr lang="en-US" dirty="0">
                <a:ea typeface="+mn-lt"/>
                <a:cs typeface="+mn-lt"/>
              </a:rPr>
              <a:t> P</a:t>
            </a:r>
            <a:r>
              <a:rPr lang="en-US" baseline="-25000" dirty="0">
                <a:ea typeface="+mn-lt"/>
                <a:cs typeface="+mn-lt"/>
              </a:rPr>
              <a:t>i</a:t>
            </a:r>
            <a:r>
              <a:rPr lang="en-US" dirty="0">
                <a:ea typeface="+mn-lt"/>
                <a:cs typeface="+mn-lt"/>
              </a:rPr>
              <a:t> ne </a:t>
            </a:r>
            <a:r>
              <a:rPr lang="en-US" dirty="0" err="1">
                <a:ea typeface="+mn-lt"/>
                <a:cs typeface="+mn-lt"/>
              </a:rPr>
              <a:t>menja</a:t>
            </a:r>
            <a:r>
              <a:rPr lang="en-US" dirty="0">
                <a:ea typeface="+mn-lt"/>
                <a:cs typeface="+mn-lt"/>
              </a:rPr>
              <a:t> </a:t>
            </a:r>
            <a:r>
              <a:rPr lang="en-US" dirty="0" err="1">
                <a:ea typeface="+mn-lt"/>
                <a:cs typeface="+mn-lt"/>
              </a:rPr>
              <a:t>vrednost</a:t>
            </a:r>
            <a:r>
              <a:rPr lang="en-US" dirty="0">
                <a:ea typeface="+mn-lt"/>
                <a:cs typeface="+mn-lt"/>
              </a:rPr>
              <a:t> </a:t>
            </a:r>
            <a:r>
              <a:rPr lang="en-US" dirty="0" err="1">
                <a:ea typeface="+mn-lt"/>
                <a:cs typeface="+mn-lt"/>
              </a:rPr>
              <a:t>promenljive</a:t>
            </a:r>
            <a:r>
              <a:rPr lang="en-US" dirty="0">
                <a:ea typeface="+mn-lt"/>
                <a:cs typeface="+mn-lt"/>
              </a:rPr>
              <a:t> </a:t>
            </a:r>
            <a:r>
              <a:rPr lang="en-US" i="1" dirty="0">
                <a:ea typeface="+mn-lt"/>
                <a:cs typeface="+mn-lt"/>
              </a:rPr>
              <a:t>turn</a:t>
            </a:r>
            <a:r>
              <a:rPr lang="en-US" dirty="0">
                <a:ea typeface="+mn-lt"/>
                <a:cs typeface="+mn-lt"/>
              </a:rPr>
              <a:t> </a:t>
            </a:r>
            <a:r>
              <a:rPr lang="en-US" dirty="0" err="1">
                <a:ea typeface="+mn-lt"/>
                <a:cs typeface="+mn-lt"/>
              </a:rPr>
              <a:t>prilikom</a:t>
            </a:r>
            <a:r>
              <a:rPr lang="en-US" dirty="0">
                <a:ea typeface="+mn-lt"/>
                <a:cs typeface="+mn-lt"/>
              </a:rPr>
              <a:t> </a:t>
            </a:r>
            <a:r>
              <a:rPr lang="en-US" dirty="0" err="1">
                <a:ea typeface="+mn-lt"/>
                <a:cs typeface="+mn-lt"/>
              </a:rPr>
              <a:t>izvršavanja</a:t>
            </a:r>
            <a:r>
              <a:rPr lang="en-US" dirty="0">
                <a:ea typeface="+mn-lt"/>
                <a:cs typeface="+mn-lt"/>
              </a:rPr>
              <a:t> while </a:t>
            </a:r>
            <a:r>
              <a:rPr lang="en-US" dirty="0" err="1">
                <a:ea typeface="+mn-lt"/>
                <a:cs typeface="+mn-lt"/>
              </a:rPr>
              <a:t>petlje</a:t>
            </a:r>
            <a:r>
              <a:rPr lang="en-US" dirty="0">
                <a:ea typeface="+mn-lt"/>
                <a:cs typeface="+mn-lt"/>
              </a:rPr>
              <a:t>, P</a:t>
            </a:r>
            <a:r>
              <a:rPr lang="en-US" baseline="-25000" dirty="0">
                <a:ea typeface="+mn-lt"/>
                <a:cs typeface="+mn-lt"/>
              </a:rPr>
              <a:t>i</a:t>
            </a:r>
            <a:r>
              <a:rPr lang="en-US" dirty="0">
                <a:ea typeface="+mn-lt"/>
                <a:cs typeface="+mn-lt"/>
              </a:rPr>
              <a:t> </a:t>
            </a:r>
            <a:r>
              <a:rPr lang="en-US" dirty="0" err="1">
                <a:ea typeface="+mn-lt"/>
                <a:cs typeface="+mn-lt"/>
              </a:rPr>
              <a:t>će</a:t>
            </a:r>
            <a:r>
              <a:rPr lang="en-US" dirty="0">
                <a:ea typeface="+mn-lt"/>
                <a:cs typeface="+mn-lt"/>
              </a:rPr>
              <a:t> </a:t>
            </a:r>
            <a:r>
              <a:rPr lang="en-US" dirty="0" err="1">
                <a:ea typeface="+mn-lt"/>
                <a:cs typeface="+mn-lt"/>
              </a:rPr>
              <a:t>ući</a:t>
            </a:r>
            <a:r>
              <a:rPr lang="en-US" dirty="0">
                <a:ea typeface="+mn-lt"/>
                <a:cs typeface="+mn-lt"/>
              </a:rPr>
              <a:t> u </a:t>
            </a:r>
            <a:r>
              <a:rPr lang="en-US" dirty="0" err="1">
                <a:ea typeface="+mn-lt"/>
                <a:cs typeface="+mn-lt"/>
              </a:rPr>
              <a:t>kritičnu</a:t>
            </a:r>
            <a:r>
              <a:rPr lang="en-US" dirty="0">
                <a:ea typeface="+mn-lt"/>
                <a:cs typeface="+mn-lt"/>
              </a:rPr>
              <a:t> </a:t>
            </a:r>
            <a:r>
              <a:rPr lang="en-US" dirty="0" err="1">
                <a:ea typeface="+mn-lt"/>
                <a:cs typeface="+mn-lt"/>
              </a:rPr>
              <a:t>sekciju</a:t>
            </a:r>
            <a:r>
              <a:rPr lang="en-US" dirty="0">
                <a:ea typeface="+mn-lt"/>
                <a:cs typeface="+mn-lt"/>
              </a:rPr>
              <a:t> (2. </a:t>
            </a:r>
            <a:r>
              <a:rPr lang="en-US" dirty="0" err="1">
                <a:ea typeface="+mn-lt"/>
                <a:cs typeface="+mn-lt"/>
              </a:rPr>
              <a:t>osobina</a:t>
            </a:r>
            <a:r>
              <a:rPr lang="en-US" dirty="0">
                <a:ea typeface="+mn-lt"/>
                <a:cs typeface="+mn-lt"/>
              </a:rPr>
              <a:t> - </a:t>
            </a:r>
            <a:r>
              <a:rPr lang="en-US" i="1" dirty="0" err="1">
                <a:ea typeface="+mn-lt"/>
                <a:cs typeface="+mn-lt"/>
              </a:rPr>
              <a:t>napredak</a:t>
            </a:r>
            <a:r>
              <a:rPr lang="en-US" dirty="0">
                <a:ea typeface="+mn-lt"/>
                <a:cs typeface="+mn-lt"/>
              </a:rPr>
              <a:t>) </a:t>
            </a:r>
            <a:r>
              <a:rPr lang="en-US" dirty="0" err="1">
                <a:ea typeface="+mn-lt"/>
                <a:cs typeface="+mn-lt"/>
              </a:rPr>
              <a:t>nakon</a:t>
            </a:r>
            <a:r>
              <a:rPr lang="en-US" dirty="0">
                <a:ea typeface="+mn-lt"/>
                <a:cs typeface="+mn-lt"/>
              </a:rPr>
              <a:t> </a:t>
            </a:r>
            <a:r>
              <a:rPr lang="en-US" dirty="0" err="1">
                <a:ea typeface="+mn-lt"/>
                <a:cs typeface="+mn-lt"/>
              </a:rPr>
              <a:t>najviše</a:t>
            </a:r>
            <a:r>
              <a:rPr lang="en-US" dirty="0">
                <a:ea typeface="+mn-lt"/>
                <a:cs typeface="+mn-lt"/>
              </a:rPr>
              <a:t> </a:t>
            </a:r>
            <a:r>
              <a:rPr lang="en-US" dirty="0" err="1">
                <a:ea typeface="+mn-lt"/>
                <a:cs typeface="+mn-lt"/>
              </a:rPr>
              <a:t>jednog</a:t>
            </a:r>
            <a:r>
              <a:rPr lang="en-US" dirty="0">
                <a:ea typeface="+mn-lt"/>
                <a:cs typeface="+mn-lt"/>
              </a:rPr>
              <a:t> </a:t>
            </a:r>
            <a:r>
              <a:rPr lang="en-US" dirty="0" err="1">
                <a:ea typeface="+mn-lt"/>
                <a:cs typeface="+mn-lt"/>
              </a:rPr>
              <a:t>ulaska</a:t>
            </a:r>
            <a:r>
              <a:rPr lang="en-US" dirty="0">
                <a:ea typeface="+mn-lt"/>
                <a:cs typeface="+mn-lt"/>
              </a:rPr>
              <a:t> od </a:t>
            </a:r>
            <a:r>
              <a:rPr lang="en-US" dirty="0" err="1">
                <a:ea typeface="+mn-lt"/>
                <a:cs typeface="+mn-lt"/>
              </a:rPr>
              <a:t>strane</a:t>
            </a:r>
            <a:r>
              <a:rPr lang="en-US" dirty="0">
                <a:ea typeface="+mn-lt"/>
                <a:cs typeface="+mn-lt"/>
              </a:rPr>
              <a:t> </a:t>
            </a:r>
            <a:r>
              <a:rPr lang="en-US" dirty="0" err="1">
                <a:ea typeface="+mn-lt"/>
                <a:cs typeface="+mn-lt"/>
              </a:rPr>
              <a:t>P</a:t>
            </a:r>
            <a:r>
              <a:rPr lang="en-US" baseline="-25000" dirty="0" err="1">
                <a:ea typeface="+mn-lt"/>
                <a:cs typeface="+mn-lt"/>
              </a:rPr>
              <a:t>j</a:t>
            </a:r>
            <a:r>
              <a:rPr lang="en-US" dirty="0">
                <a:ea typeface="+mn-lt"/>
                <a:cs typeface="+mn-lt"/>
              </a:rPr>
              <a:t> (3. </a:t>
            </a:r>
            <a:r>
              <a:rPr lang="en-US" dirty="0" err="1">
                <a:ea typeface="+mn-lt"/>
                <a:cs typeface="+mn-lt"/>
              </a:rPr>
              <a:t>osobina</a:t>
            </a:r>
            <a:r>
              <a:rPr lang="en-US" dirty="0">
                <a:ea typeface="+mn-lt"/>
                <a:cs typeface="+mn-lt"/>
              </a:rPr>
              <a:t> - </a:t>
            </a:r>
            <a:r>
              <a:rPr lang="en-US" i="1" dirty="0" err="1">
                <a:ea typeface="+mn-lt"/>
                <a:cs typeface="+mn-lt"/>
              </a:rPr>
              <a:t>ograničeno</a:t>
            </a:r>
            <a:r>
              <a:rPr lang="en-US" i="1" dirty="0">
                <a:ea typeface="+mn-lt"/>
                <a:cs typeface="+mn-lt"/>
              </a:rPr>
              <a:t> </a:t>
            </a:r>
            <a:r>
              <a:rPr lang="en-US" i="1" dirty="0" err="1">
                <a:ea typeface="+mn-lt"/>
                <a:cs typeface="+mn-lt"/>
              </a:rPr>
              <a:t>čekanje</a:t>
            </a:r>
            <a:r>
              <a:rPr lang="en-US" dirty="0">
                <a:ea typeface="+mn-lt"/>
                <a:cs typeface="+mn-lt"/>
              </a:rPr>
              <a:t>)</a:t>
            </a:r>
            <a:endParaRPr lang="en-US"/>
          </a:p>
          <a:p>
            <a:endParaRPr lang="en-US" dirty="0">
              <a:ea typeface="+mn-lt"/>
              <a:cs typeface="+mn-lt"/>
            </a:endParaRPr>
          </a:p>
        </p:txBody>
      </p:sp>
    </p:spTree>
    <p:extLst>
      <p:ext uri="{BB962C8B-B14F-4D97-AF65-F5344CB8AC3E}">
        <p14:creationId xmlns:p14="http://schemas.microsoft.com/office/powerpoint/2010/main" val="7732991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HW podrška za sinhronizaciju</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ea typeface="+mn-lt"/>
                <a:cs typeface="+mn-lt"/>
              </a:rPr>
              <a:t>HW instrukcije koje se mogu efikasno koristiti u rešavanju problema sa kritičnim sekcijama</a:t>
            </a:r>
          </a:p>
          <a:p>
            <a:r>
              <a:rPr lang="en-US">
                <a:ea typeface="+mn-lt"/>
                <a:cs typeface="+mn-lt"/>
              </a:rPr>
              <a:t>U okruženju sa jednim procesorom, rešenje je jednostavno i podrazumeva zabranu prekida dok se pristupa deljenoj promenljivoj</a:t>
            </a:r>
          </a:p>
          <a:p>
            <a:r>
              <a:rPr lang="en-US">
                <a:ea typeface="+mn-lt"/>
                <a:cs typeface="+mn-lt"/>
              </a:rPr>
              <a:t>Na višejezgarnim platformama, ovakav pristup je izuzetno neefikasan – poruka koja se prosleđuje svim procesorima odlaže ulazak u svaku kritičnu sekciju </a:t>
            </a:r>
            <a:endParaRPr lang="en-US" dirty="0">
              <a:ea typeface="+mn-lt"/>
              <a:cs typeface="+mn-lt"/>
            </a:endParaRPr>
          </a:p>
        </p:txBody>
      </p:sp>
      <p:sp>
        <p:nvSpPr>
          <p:cNvPr id="5" name="Rectangle: Rounded Corners 4">
            <a:extLst>
              <a:ext uri="{FF2B5EF4-FFF2-40B4-BE49-F238E27FC236}">
                <a16:creationId xmlns:a16="http://schemas.microsoft.com/office/drawing/2014/main" id="{8CEE1037-E78F-CEEC-0996-7C462A7428A3}"/>
              </a:ext>
            </a:extLst>
          </p:cNvPr>
          <p:cNvSpPr/>
          <p:nvPr/>
        </p:nvSpPr>
        <p:spPr bwMode="auto">
          <a:xfrm>
            <a:off x="10818311" y="376857"/>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marL="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1pPr>
            <a:lvl2pPr marL="4572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2pPr>
            <a:lvl3pPr marL="9144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3pPr>
            <a:lvl4pPr marL="1371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4pPr>
            <a:lvl5pPr marL="18288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5pPr>
            <a:lvl6pPr marL="2286000" algn="l" defTabSz="914400" rtl="0" eaLnBrk="1" latinLnBrk="0" hangingPunct="1">
              <a:defRPr sz="1800" kern="1200">
                <a:solidFill>
                  <a:schemeClr val="tx1"/>
                </a:solidFill>
                <a:latin typeface="Arial" panose="020B0604020202020204" pitchFamily="34" charset="0"/>
                <a:ea typeface="+mn-ea"/>
                <a:cs typeface="+mn-cs"/>
              </a:defRPr>
            </a:lvl6pPr>
            <a:lvl7pPr marL="2743200" algn="l" defTabSz="914400" rtl="0" eaLnBrk="1" latinLnBrk="0" hangingPunct="1">
              <a:defRPr sz="1800" kern="1200">
                <a:solidFill>
                  <a:schemeClr val="tx1"/>
                </a:solidFill>
                <a:latin typeface="Arial" panose="020B0604020202020204" pitchFamily="34" charset="0"/>
                <a:ea typeface="+mn-ea"/>
                <a:cs typeface="+mn-cs"/>
              </a:defRPr>
            </a:lvl7pPr>
            <a:lvl8pPr marL="3200400" algn="l" defTabSz="914400" rtl="0" eaLnBrk="1" latinLnBrk="0" hangingPunct="1">
              <a:defRPr sz="1800" kern="1200">
                <a:solidFill>
                  <a:schemeClr val="tx1"/>
                </a:solidFill>
                <a:latin typeface="Arial" panose="020B0604020202020204" pitchFamily="34" charset="0"/>
                <a:ea typeface="+mn-ea"/>
                <a:cs typeface="+mn-cs"/>
              </a:defRPr>
            </a:lvl8pPr>
            <a:lvl9pPr marL="3657600" algn="l" defTabSz="914400" rtl="0" eaLnBrk="1" latinLnBrk="0" hangingPunct="1">
              <a:defRPr sz="1800" kern="1200">
                <a:solidFill>
                  <a:schemeClr val="tx1"/>
                </a:solidFill>
                <a:latin typeface="Arial" panose="020B0604020202020204" pitchFamily="34" charset="0"/>
                <a:ea typeface="+mn-ea"/>
                <a:cs typeface="+mn-cs"/>
              </a:defRPr>
            </a:lvl9pPr>
          </a:lstStyle>
          <a:p>
            <a:pPr algn="ctr"/>
            <a:r>
              <a:rPr lang="en-US">
                <a:latin typeface="Arial"/>
                <a:cs typeface="Arial"/>
              </a:rPr>
              <a:t>2</a:t>
            </a:r>
            <a:endParaRPr lang="en-US" dirty="0">
              <a:latin typeface="Arial"/>
              <a:cs typeface="Arial"/>
            </a:endParaRPr>
          </a:p>
        </p:txBody>
      </p:sp>
    </p:spTree>
    <p:extLst>
      <p:ext uri="{BB962C8B-B14F-4D97-AF65-F5344CB8AC3E}">
        <p14:creationId xmlns:p14="http://schemas.microsoft.com/office/powerpoint/2010/main" val="17512369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HW podrška za sinhronizaciju</a:t>
            </a:r>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ea typeface="+mn-lt"/>
                <a:cs typeface="+mn-lt"/>
              </a:rPr>
              <a:t>HW instrukcije koje omogućavaju proveru i modifikaciju sadržaja memorijske reči, ili zamenu sadržaja dve memorijske reči, na atomički način</a:t>
            </a:r>
          </a:p>
          <a:p>
            <a:r>
              <a:rPr lang="en-US">
                <a:ea typeface="+mn-lt"/>
                <a:cs typeface="+mn-lt"/>
              </a:rPr>
              <a:t>Ovakve instrukcije možemo koristiti za rešavanje problema kritičnih sekcija</a:t>
            </a:r>
          </a:p>
          <a:p>
            <a:r>
              <a:rPr lang="en-US">
                <a:ea typeface="+mn-lt"/>
                <a:cs typeface="+mn-lt"/>
              </a:rPr>
              <a:t>Dve instrukcije postoje:</a:t>
            </a:r>
          </a:p>
          <a:p>
            <a:pPr lvl="1"/>
            <a:r>
              <a:rPr lang="en-US">
                <a:ea typeface="+mn-lt"/>
                <a:cs typeface="+mn-lt"/>
              </a:rPr>
              <a:t>test_and_set()</a:t>
            </a:r>
          </a:p>
          <a:p>
            <a:pPr lvl="1"/>
            <a:r>
              <a:rPr lang="en-US">
                <a:ea typeface="+mn-lt"/>
                <a:cs typeface="+mn-lt"/>
              </a:rPr>
              <a:t>compare_and_swap()</a:t>
            </a:r>
            <a:endParaRPr lang="en-US" dirty="0">
              <a:ea typeface="+mn-lt"/>
              <a:cs typeface="+mn-lt"/>
            </a:endParaRPr>
          </a:p>
        </p:txBody>
      </p:sp>
    </p:spTree>
    <p:extLst>
      <p:ext uri="{BB962C8B-B14F-4D97-AF65-F5344CB8AC3E}">
        <p14:creationId xmlns:p14="http://schemas.microsoft.com/office/powerpoint/2010/main" val="20201499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Hw instrukcija za proveru i modifikaciju</a:t>
            </a:r>
          </a:p>
        </p:txBody>
      </p:sp>
      <p:pic>
        <p:nvPicPr>
          <p:cNvPr id="4" name="Picture 4" descr="A picture containing bird&#10;&#10;Description generated with very high confidence">
            <a:extLst>
              <a:ext uri="{FF2B5EF4-FFF2-40B4-BE49-F238E27FC236}">
                <a16:creationId xmlns:a16="http://schemas.microsoft.com/office/drawing/2014/main" id="{B247BAA2-10CA-4625-BA8D-98449F50BF87}"/>
              </a:ext>
            </a:extLst>
          </p:cNvPr>
          <p:cNvPicPr>
            <a:picLocks noGrp="1" noChangeAspect="1"/>
          </p:cNvPicPr>
          <p:nvPr>
            <p:ph idx="1"/>
          </p:nvPr>
        </p:nvPicPr>
        <p:blipFill>
          <a:blip r:embed="rId2"/>
          <a:stretch>
            <a:fillRect/>
          </a:stretch>
        </p:blipFill>
        <p:spPr>
          <a:xfrm>
            <a:off x="1622489" y="2403899"/>
            <a:ext cx="7722556" cy="2481327"/>
          </a:xfrm>
        </p:spPr>
      </p:pic>
    </p:spTree>
    <p:extLst>
      <p:ext uri="{BB962C8B-B14F-4D97-AF65-F5344CB8AC3E}">
        <p14:creationId xmlns:p14="http://schemas.microsoft.com/office/powerpoint/2010/main" val="6409428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ea typeface="+mj-lt"/>
                <a:cs typeface="+mj-lt"/>
              </a:rPr>
              <a:t>Hw instrukcija za proveru i modifikaciju</a:t>
            </a:r>
            <a:endParaRPr lang="en-US"/>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ea typeface="+mn-lt"/>
                <a:cs typeface="+mn-lt"/>
              </a:rPr>
              <a:t>Izvodi se atomički, čak I ako se dve izvršavaju na različitim procesorima, one će se izvršavati sekvencijalno, jedna posle druge, proizvoljnim redosledom</a:t>
            </a:r>
          </a:p>
          <a:p>
            <a:r>
              <a:rPr lang="en-US"/>
              <a:t>Ako mašina podržava test_and_set() instrukciju, međusobna isključivost može biti implementirana deklaracijom boolean promenljive lock, inicijalizovane na false vrednost</a:t>
            </a:r>
            <a:endParaRPr lang="en-US" dirty="0"/>
          </a:p>
        </p:txBody>
      </p:sp>
    </p:spTree>
    <p:extLst>
      <p:ext uri="{BB962C8B-B14F-4D97-AF65-F5344CB8AC3E}">
        <p14:creationId xmlns:p14="http://schemas.microsoft.com/office/powerpoint/2010/main" val="34584757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Test_and_set mutex</a:t>
            </a:r>
          </a:p>
        </p:txBody>
      </p:sp>
      <p:pic>
        <p:nvPicPr>
          <p:cNvPr id="6" name="Content Placeholder 5" descr="A computer code with black text&#10;&#10;AI-generated content may be incorrect.">
            <a:extLst>
              <a:ext uri="{FF2B5EF4-FFF2-40B4-BE49-F238E27FC236}">
                <a16:creationId xmlns:a16="http://schemas.microsoft.com/office/drawing/2014/main" id="{AB6D4D5B-9178-9DCB-E79D-108B6EABA3BD}"/>
              </a:ext>
            </a:extLst>
          </p:cNvPr>
          <p:cNvPicPr>
            <a:picLocks noGrp="1" noChangeAspect="1"/>
          </p:cNvPicPr>
          <p:nvPr>
            <p:ph idx="1"/>
          </p:nvPr>
        </p:nvPicPr>
        <p:blipFill>
          <a:blip r:embed="rId2"/>
          <a:stretch>
            <a:fillRect/>
          </a:stretch>
        </p:blipFill>
        <p:spPr>
          <a:xfrm>
            <a:off x="2692399" y="2093264"/>
            <a:ext cx="6827115" cy="3923433"/>
          </a:xfrm>
          <a:prstGeom prst="rect">
            <a:avLst/>
          </a:prstGeom>
        </p:spPr>
      </p:pic>
    </p:spTree>
    <p:extLst>
      <p:ext uri="{BB962C8B-B14F-4D97-AF65-F5344CB8AC3E}">
        <p14:creationId xmlns:p14="http://schemas.microsoft.com/office/powerpoint/2010/main" val="11684058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Compare_and_swap</a:t>
            </a:r>
            <a:endParaRPr lang="en-US" dirty="0"/>
          </a:p>
        </p:txBody>
      </p:sp>
      <p:pic>
        <p:nvPicPr>
          <p:cNvPr id="4" name="Picture 4" descr="A screenshot of a tree&#10;&#10;Description generated with high confidence">
            <a:extLst>
              <a:ext uri="{FF2B5EF4-FFF2-40B4-BE49-F238E27FC236}">
                <a16:creationId xmlns:a16="http://schemas.microsoft.com/office/drawing/2014/main" id="{5EE748D9-88DD-40A8-AACB-B9E65B28955B}"/>
              </a:ext>
            </a:extLst>
          </p:cNvPr>
          <p:cNvPicPr>
            <a:picLocks noGrp="1" noChangeAspect="1"/>
          </p:cNvPicPr>
          <p:nvPr>
            <p:ph idx="1"/>
          </p:nvPr>
        </p:nvPicPr>
        <p:blipFill>
          <a:blip r:embed="rId2"/>
          <a:stretch>
            <a:fillRect/>
          </a:stretch>
        </p:blipFill>
        <p:spPr>
          <a:xfrm>
            <a:off x="1373600" y="2587158"/>
            <a:ext cx="8669184" cy="2636728"/>
          </a:xfrm>
        </p:spPr>
      </p:pic>
    </p:spTree>
    <p:extLst>
      <p:ext uri="{BB962C8B-B14F-4D97-AF65-F5344CB8AC3E}">
        <p14:creationId xmlns:p14="http://schemas.microsoft.com/office/powerpoint/2010/main" val="22703027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ea typeface="+mj-lt"/>
                <a:cs typeface="+mj-lt"/>
              </a:rPr>
              <a:t>Compare_AND_SWAP instrukcija</a:t>
            </a:r>
            <a:endParaRPr lang="en-US"/>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ea typeface="+mn-lt"/>
                <a:cs typeface="+mn-lt"/>
              </a:rPr>
              <a:t>Operand </a:t>
            </a:r>
            <a:r>
              <a:rPr lang="en-US" i="1">
                <a:ea typeface="+mn-lt"/>
                <a:cs typeface="+mn-lt"/>
              </a:rPr>
              <a:t>value</a:t>
            </a:r>
            <a:r>
              <a:rPr lang="en-US">
                <a:ea typeface="+mn-lt"/>
                <a:cs typeface="+mn-lt"/>
              </a:rPr>
              <a:t> biće postavljen na </a:t>
            </a:r>
            <a:r>
              <a:rPr lang="en-US" i="1">
                <a:ea typeface="+mn-lt"/>
                <a:cs typeface="+mn-lt"/>
              </a:rPr>
              <a:t>new_value</a:t>
            </a:r>
            <a:r>
              <a:rPr lang="en-US">
                <a:ea typeface="+mn-lt"/>
                <a:cs typeface="+mn-lt"/>
              </a:rPr>
              <a:t> samo ako je *</a:t>
            </a:r>
            <a:r>
              <a:rPr lang="en-US" i="1">
                <a:ea typeface="+mn-lt"/>
                <a:cs typeface="+mn-lt"/>
              </a:rPr>
              <a:t>value</a:t>
            </a:r>
            <a:r>
              <a:rPr lang="en-US">
                <a:ea typeface="+mn-lt"/>
                <a:cs typeface="+mn-lt"/>
              </a:rPr>
              <a:t>==</a:t>
            </a:r>
            <a:r>
              <a:rPr lang="en-US" i="1">
                <a:ea typeface="+mn-lt"/>
                <a:cs typeface="+mn-lt"/>
              </a:rPr>
              <a:t>expected</a:t>
            </a:r>
          </a:p>
          <a:p>
            <a:r>
              <a:rPr lang="en-US"/>
              <a:t>Bez obzira da li se promena vrednosti desila ili ne, instrukcija uvek vraća originalnu vrednost promenljive </a:t>
            </a:r>
            <a:r>
              <a:rPr lang="en-US" i="1"/>
              <a:t>value</a:t>
            </a:r>
          </a:p>
          <a:p>
            <a:r>
              <a:rPr lang="en-US"/>
              <a:t>Kao i prethodna, uvek se izvršava na atomički način</a:t>
            </a:r>
          </a:p>
          <a:p>
            <a:r>
              <a:rPr lang="en-US"/>
              <a:t>Na sledećem slajdu videćemo kako se uzajamnja isključivost može implementirati korišćenjem ove instrukcije (globalna promenljiva lock je deklarisana i inicijalizovana na 0)</a:t>
            </a:r>
            <a:endParaRPr lang="en-US" dirty="0"/>
          </a:p>
        </p:txBody>
      </p:sp>
    </p:spTree>
    <p:extLst>
      <p:ext uri="{BB962C8B-B14F-4D97-AF65-F5344CB8AC3E}">
        <p14:creationId xmlns:p14="http://schemas.microsoft.com/office/powerpoint/2010/main" val="41537433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t>compare_and_swap mutex</a:t>
            </a:r>
          </a:p>
        </p:txBody>
      </p:sp>
      <p:pic>
        <p:nvPicPr>
          <p:cNvPr id="6" name="Content Placeholder 5" descr="A white background with black text&#10;&#10;AI-generated content may be incorrect.">
            <a:extLst>
              <a:ext uri="{FF2B5EF4-FFF2-40B4-BE49-F238E27FC236}">
                <a16:creationId xmlns:a16="http://schemas.microsoft.com/office/drawing/2014/main" id="{AAA43B89-8F22-DF5D-D300-98616D5DDA30}"/>
              </a:ext>
            </a:extLst>
          </p:cNvPr>
          <p:cNvPicPr>
            <a:picLocks noGrp="1" noChangeAspect="1"/>
          </p:cNvPicPr>
          <p:nvPr>
            <p:ph idx="1"/>
          </p:nvPr>
        </p:nvPicPr>
        <p:blipFill>
          <a:blip r:embed="rId2"/>
          <a:stretch>
            <a:fillRect/>
          </a:stretch>
        </p:blipFill>
        <p:spPr>
          <a:xfrm>
            <a:off x="1878012" y="2099470"/>
            <a:ext cx="8074890" cy="3633930"/>
          </a:xfrm>
          <a:prstGeom prst="rect">
            <a:avLst/>
          </a:prstGeom>
        </p:spPr>
      </p:pic>
    </p:spTree>
    <p:extLst>
      <p:ext uri="{BB962C8B-B14F-4D97-AF65-F5344CB8AC3E}">
        <p14:creationId xmlns:p14="http://schemas.microsoft.com/office/powerpoint/2010/main" val="24673060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dirty="0">
                <a:ea typeface="+mj-lt"/>
                <a:cs typeface="+mj-lt"/>
              </a:rPr>
              <a:t>Kako rešiti preostale uslove za rešavanje </a:t>
            </a:r>
            <a:r>
              <a:rPr lang="en-US">
                <a:ea typeface="+mj-lt"/>
                <a:cs typeface="+mj-lt"/>
              </a:rPr>
              <a:t>problema kritične sekcije?</a:t>
            </a:r>
            <a:endParaRPr lang="en-US"/>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ea typeface="+mn-lt"/>
                <a:cs typeface="+mn-lt"/>
              </a:rPr>
              <a:t>Prethodni algoritmi ne zadovoljavaju uslov ograničenog čekanja</a:t>
            </a:r>
          </a:p>
          <a:p>
            <a:r>
              <a:rPr lang="en-US"/>
              <a:t>Na sledećem slajdu prokazaćemo drugi algoritam koji koristi instrukciju </a:t>
            </a:r>
            <a:r>
              <a:rPr lang="en-US" i="1"/>
              <a:t>test_and_set</a:t>
            </a:r>
            <a:r>
              <a:rPr lang="en-US"/>
              <a:t>() i koji zadovoljava sve zahteve u vezi sa problemom KS</a:t>
            </a:r>
          </a:p>
          <a:p>
            <a:r>
              <a:rPr lang="en-US"/>
              <a:t>Zajedničke korišćene strukture su </a:t>
            </a:r>
          </a:p>
          <a:p>
            <a:pPr marL="457200" lvl="1" indent="0">
              <a:buNone/>
            </a:pPr>
            <a:r>
              <a:rPr lang="en-US"/>
              <a:t>boolean waiting[n]</a:t>
            </a:r>
          </a:p>
          <a:p>
            <a:pPr marL="457200" lvl="1" indent="0">
              <a:buNone/>
            </a:pPr>
            <a:r>
              <a:rPr lang="en-US"/>
              <a:t>boolean lock</a:t>
            </a:r>
          </a:p>
          <a:p>
            <a:pPr marL="457200" lvl="1" indent="0">
              <a:buNone/>
            </a:pPr>
            <a:r>
              <a:rPr lang="en-US"/>
              <a:t>i inicijalizovane su na false</a:t>
            </a:r>
            <a:endParaRPr lang="en-US" dirty="0"/>
          </a:p>
        </p:txBody>
      </p:sp>
    </p:spTree>
    <p:extLst>
      <p:ext uri="{BB962C8B-B14F-4D97-AF65-F5344CB8AC3E}">
        <p14:creationId xmlns:p14="http://schemas.microsoft.com/office/powerpoint/2010/main" val="29107859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CBA50DB-DBC7-4B6E-B3C1-8FF1EA519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1DED8FB6-AF8D-4D98-913D-E6486FEC10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902285" cy="6858001"/>
            <a:chOff x="0" y="0"/>
            <a:chExt cx="11902285" cy="6858001"/>
          </a:xfrm>
        </p:grpSpPr>
        <p:grpSp>
          <p:nvGrpSpPr>
            <p:cNvPr id="14" name="Group 13">
              <a:extLst>
                <a:ext uri="{FF2B5EF4-FFF2-40B4-BE49-F238E27FC236}">
                  <a16:creationId xmlns:a16="http://schemas.microsoft.com/office/drawing/2014/main" id="{0A805ED2-113B-4584-8827-567B5792F1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6" name="Rectangle 5">
                <a:extLst>
                  <a:ext uri="{FF2B5EF4-FFF2-40B4-BE49-F238E27FC236}">
                    <a16:creationId xmlns:a16="http://schemas.microsoft.com/office/drawing/2014/main" id="{C6CF21D8-CC72-4F35-A29E-3AF9E6DA130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27" name="Freeform 6">
                <a:extLst>
                  <a:ext uri="{FF2B5EF4-FFF2-40B4-BE49-F238E27FC236}">
                    <a16:creationId xmlns:a16="http://schemas.microsoft.com/office/drawing/2014/main" id="{8E60A7C3-087D-47B4-AB5A-C8B1042FD2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8" name="Freeform 7">
                <a:extLst>
                  <a:ext uri="{FF2B5EF4-FFF2-40B4-BE49-F238E27FC236}">
                    <a16:creationId xmlns:a16="http://schemas.microsoft.com/office/drawing/2014/main" id="{1885EECE-F6D9-4128-BC90-01583BF269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9" name="Freeform 8">
                <a:extLst>
                  <a:ext uri="{FF2B5EF4-FFF2-40B4-BE49-F238E27FC236}">
                    <a16:creationId xmlns:a16="http://schemas.microsoft.com/office/drawing/2014/main" id="{F44AA128-AA96-4FF2-A1C3-F9D2E7FD38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0" name="Freeform 9">
                <a:extLst>
                  <a:ext uri="{FF2B5EF4-FFF2-40B4-BE49-F238E27FC236}">
                    <a16:creationId xmlns:a16="http://schemas.microsoft.com/office/drawing/2014/main" id="{7E52DC12-230B-4892-B284-F2FE9DE16A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1" name="Freeform 10">
                <a:extLst>
                  <a:ext uri="{FF2B5EF4-FFF2-40B4-BE49-F238E27FC236}">
                    <a16:creationId xmlns:a16="http://schemas.microsoft.com/office/drawing/2014/main" id="{A68FBF9E-B81A-41D0-8A03-6CFC30811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2" name="Freeform 11">
                <a:extLst>
                  <a:ext uri="{FF2B5EF4-FFF2-40B4-BE49-F238E27FC236}">
                    <a16:creationId xmlns:a16="http://schemas.microsoft.com/office/drawing/2014/main" id="{B0047F84-8480-494F-9241-39FF17CFF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3" name="Freeform 12">
                <a:extLst>
                  <a:ext uri="{FF2B5EF4-FFF2-40B4-BE49-F238E27FC236}">
                    <a16:creationId xmlns:a16="http://schemas.microsoft.com/office/drawing/2014/main" id="{8CAF76D8-4B95-4A8E-9EE5-8CCC0A7AD2C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4" name="Freeform 13">
                <a:extLst>
                  <a:ext uri="{FF2B5EF4-FFF2-40B4-BE49-F238E27FC236}">
                    <a16:creationId xmlns:a16="http://schemas.microsoft.com/office/drawing/2014/main" id="{792F82F3-05A8-4A55-8C5B-81F6678B59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5" name="Freeform 14">
                <a:extLst>
                  <a:ext uri="{FF2B5EF4-FFF2-40B4-BE49-F238E27FC236}">
                    <a16:creationId xmlns:a16="http://schemas.microsoft.com/office/drawing/2014/main" id="{B8472536-021A-4E59-BD59-DDC090A18A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6" name="Freeform 15">
                <a:extLst>
                  <a:ext uri="{FF2B5EF4-FFF2-40B4-BE49-F238E27FC236}">
                    <a16:creationId xmlns:a16="http://schemas.microsoft.com/office/drawing/2014/main" id="{AEBEF646-3C12-469F-B194-A161A7A95D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7" name="Line 16">
                <a:extLst>
                  <a:ext uri="{FF2B5EF4-FFF2-40B4-BE49-F238E27FC236}">
                    <a16:creationId xmlns:a16="http://schemas.microsoft.com/office/drawing/2014/main" id="{D4501159-D7AC-4307-9DFC-C8F3A94341D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38" name="Freeform 17">
                <a:extLst>
                  <a:ext uri="{FF2B5EF4-FFF2-40B4-BE49-F238E27FC236}">
                    <a16:creationId xmlns:a16="http://schemas.microsoft.com/office/drawing/2014/main" id="{B5244C41-454C-47D8-A6A9-C17EC2A36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39" name="Freeform 18">
                <a:extLst>
                  <a:ext uri="{FF2B5EF4-FFF2-40B4-BE49-F238E27FC236}">
                    <a16:creationId xmlns:a16="http://schemas.microsoft.com/office/drawing/2014/main" id="{8FA883B8-99FB-4540-B573-F0674BFB1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0" name="Freeform 19">
                <a:extLst>
                  <a:ext uri="{FF2B5EF4-FFF2-40B4-BE49-F238E27FC236}">
                    <a16:creationId xmlns:a16="http://schemas.microsoft.com/office/drawing/2014/main" id="{F1178B7C-5A00-4E5B-9010-B1477621E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1" name="Freeform 20">
                <a:extLst>
                  <a:ext uri="{FF2B5EF4-FFF2-40B4-BE49-F238E27FC236}">
                    <a16:creationId xmlns:a16="http://schemas.microsoft.com/office/drawing/2014/main" id="{E359D5D8-EE2E-4714-A40A-C3A6D91F98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2" name="Rectangle 21">
                <a:extLst>
                  <a:ext uri="{FF2B5EF4-FFF2-40B4-BE49-F238E27FC236}">
                    <a16:creationId xmlns:a16="http://schemas.microsoft.com/office/drawing/2014/main" id="{8A89C2E5-F892-4666-85FB-995578FBC73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sp>
            <p:nvSpPr>
              <p:cNvPr id="43" name="Freeform 22">
                <a:extLst>
                  <a:ext uri="{FF2B5EF4-FFF2-40B4-BE49-F238E27FC236}">
                    <a16:creationId xmlns:a16="http://schemas.microsoft.com/office/drawing/2014/main" id="{6DC6174B-0EC3-4A81-A0D1-D10DBB869A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4" name="Freeform 23">
                <a:extLst>
                  <a:ext uri="{FF2B5EF4-FFF2-40B4-BE49-F238E27FC236}">
                    <a16:creationId xmlns:a16="http://schemas.microsoft.com/office/drawing/2014/main" id="{2CB96070-0553-4F79-984C-8DABB1CD5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5" name="Freeform 24">
                <a:extLst>
                  <a:ext uri="{FF2B5EF4-FFF2-40B4-BE49-F238E27FC236}">
                    <a16:creationId xmlns:a16="http://schemas.microsoft.com/office/drawing/2014/main" id="{BA23B6E2-3718-4009-B80E-9279154B19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6" name="Freeform 25">
                <a:extLst>
                  <a:ext uri="{FF2B5EF4-FFF2-40B4-BE49-F238E27FC236}">
                    <a16:creationId xmlns:a16="http://schemas.microsoft.com/office/drawing/2014/main" id="{CAFB32D5-E528-419B-80EE-1475633970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7" name="Freeform 26">
                <a:extLst>
                  <a:ext uri="{FF2B5EF4-FFF2-40B4-BE49-F238E27FC236}">
                    <a16:creationId xmlns:a16="http://schemas.microsoft.com/office/drawing/2014/main" id="{A68ADD35-4FEA-404D-B2F3-23556E6E8F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8" name="Freeform 27">
                <a:extLst>
                  <a:ext uri="{FF2B5EF4-FFF2-40B4-BE49-F238E27FC236}">
                    <a16:creationId xmlns:a16="http://schemas.microsoft.com/office/drawing/2014/main" id="{89CF17CA-49E3-4B4A-836A-4FD55C67B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49" name="Freeform 28">
                <a:extLst>
                  <a:ext uri="{FF2B5EF4-FFF2-40B4-BE49-F238E27FC236}">
                    <a16:creationId xmlns:a16="http://schemas.microsoft.com/office/drawing/2014/main" id="{AB394F2E-F3E7-4CED-84A9-35C47AB287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0" name="Freeform 29">
                <a:extLst>
                  <a:ext uri="{FF2B5EF4-FFF2-40B4-BE49-F238E27FC236}">
                    <a16:creationId xmlns:a16="http://schemas.microsoft.com/office/drawing/2014/main" id="{FF816C2F-3999-4A9F-8395-5D68ED33A4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1" name="Freeform 30">
                <a:extLst>
                  <a:ext uri="{FF2B5EF4-FFF2-40B4-BE49-F238E27FC236}">
                    <a16:creationId xmlns:a16="http://schemas.microsoft.com/office/drawing/2014/main" id="{82AD6AC6-71D5-4BD8-9185-D3062968B5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52" name="Freeform 31">
                <a:extLst>
                  <a:ext uri="{FF2B5EF4-FFF2-40B4-BE49-F238E27FC236}">
                    <a16:creationId xmlns:a16="http://schemas.microsoft.com/office/drawing/2014/main" id="{743A50C2-65CF-4F4C-B412-6149A93ACF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grpSp>
        <p:grpSp>
          <p:nvGrpSpPr>
            <p:cNvPr id="15" name="Group 14">
              <a:extLst>
                <a:ext uri="{FF2B5EF4-FFF2-40B4-BE49-F238E27FC236}">
                  <a16:creationId xmlns:a16="http://schemas.microsoft.com/office/drawing/2014/main" id="{6C0E7A88-FEDF-4C4F-A6B4-F7DDE9DE926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16" name="Freeform 32">
                <a:extLst>
                  <a:ext uri="{FF2B5EF4-FFF2-40B4-BE49-F238E27FC236}">
                    <a16:creationId xmlns:a16="http://schemas.microsoft.com/office/drawing/2014/main" id="{AE94B3EE-D5C0-4BDE-B6AA-7599F0486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7" name="Freeform 33">
                <a:extLst>
                  <a:ext uri="{FF2B5EF4-FFF2-40B4-BE49-F238E27FC236}">
                    <a16:creationId xmlns:a16="http://schemas.microsoft.com/office/drawing/2014/main" id="{5EF110E8-C00D-454E-8F3A-ECF2D356676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8" name="Freeform 34">
                <a:extLst>
                  <a:ext uri="{FF2B5EF4-FFF2-40B4-BE49-F238E27FC236}">
                    <a16:creationId xmlns:a16="http://schemas.microsoft.com/office/drawing/2014/main" id="{BFC5F327-6927-4F35-9AF6-C45527BB45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19" name="Freeform 35">
                <a:extLst>
                  <a:ext uri="{FF2B5EF4-FFF2-40B4-BE49-F238E27FC236}">
                    <a16:creationId xmlns:a16="http://schemas.microsoft.com/office/drawing/2014/main" id="{BF2D314D-AEDE-418D-9702-D3CDB98C3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0" name="Freeform 36">
                <a:extLst>
                  <a:ext uri="{FF2B5EF4-FFF2-40B4-BE49-F238E27FC236}">
                    <a16:creationId xmlns:a16="http://schemas.microsoft.com/office/drawing/2014/main" id="{64FD07F8-3CA6-4209-9A9E-30609FE9A3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1" name="Freeform 37">
                <a:extLst>
                  <a:ext uri="{FF2B5EF4-FFF2-40B4-BE49-F238E27FC236}">
                    <a16:creationId xmlns:a16="http://schemas.microsoft.com/office/drawing/2014/main" id="{AB0AE24D-CD49-4B57-82E0-780F62AE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2" name="Freeform 38">
                <a:extLst>
                  <a:ext uri="{FF2B5EF4-FFF2-40B4-BE49-F238E27FC236}">
                    <a16:creationId xmlns:a16="http://schemas.microsoft.com/office/drawing/2014/main" id="{66803AF8-6368-45E6-A0B7-C0C4CFFEEB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3" name="Freeform 39">
                <a:extLst>
                  <a:ext uri="{FF2B5EF4-FFF2-40B4-BE49-F238E27FC236}">
                    <a16:creationId xmlns:a16="http://schemas.microsoft.com/office/drawing/2014/main" id="{B4761E05-2792-472B-A814-9616151CF3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4" name="Freeform 40">
                <a:extLst>
                  <a:ext uri="{FF2B5EF4-FFF2-40B4-BE49-F238E27FC236}">
                    <a16:creationId xmlns:a16="http://schemas.microsoft.com/office/drawing/2014/main" id="{40B6A261-9427-4E70-9564-048AD009B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p>
          <p:sp>
            <p:nvSpPr>
              <p:cNvPr id="25" name="Rectangle 41">
                <a:extLst>
                  <a:ext uri="{FF2B5EF4-FFF2-40B4-BE49-F238E27FC236}">
                    <a16:creationId xmlns:a16="http://schemas.microsoft.com/office/drawing/2014/main" id="{68BFDFBE-2286-4123-9436-E1DF84AF494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sp>
        </p:grpSp>
      </p:grpSp>
      <p:pic>
        <p:nvPicPr>
          <p:cNvPr id="54" name="Picture 2">
            <a:extLst>
              <a:ext uri="{FF2B5EF4-FFF2-40B4-BE49-F238E27FC236}">
                <a16:creationId xmlns:a16="http://schemas.microsoft.com/office/drawing/2014/main" id="{5B3DE270-418F-47A7-B311-C4D876041D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pic>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a:xfrm>
            <a:off x="8036041" y="618518"/>
            <a:ext cx="3281003" cy="1478570"/>
          </a:xfrm>
        </p:spPr>
        <p:txBody>
          <a:bodyPr anchor="b">
            <a:normAutofit/>
          </a:bodyPr>
          <a:lstStyle/>
          <a:p>
            <a:r>
              <a:rPr lang="en-US" sz="2400">
                <a:solidFill>
                  <a:srgbClr val="FFFFFF"/>
                </a:solidFill>
                <a:ea typeface="+mj-lt"/>
                <a:cs typeface="+mj-lt"/>
              </a:rPr>
              <a:t>Kako rešiti preostale uslove za rešavanje problema kritične sekcije?</a:t>
            </a:r>
            <a:endParaRPr lang="en-US" sz="2400">
              <a:solidFill>
                <a:srgbClr val="FFFFFF"/>
              </a:solidFill>
            </a:endParaRPr>
          </a:p>
        </p:txBody>
      </p:sp>
      <p:sp useBgFill="1">
        <p:nvSpPr>
          <p:cNvPr id="56" name="Round Diagonal Corner Rectangle 11">
            <a:extLst>
              <a:ext uri="{FF2B5EF4-FFF2-40B4-BE49-F238E27FC236}">
                <a16:creationId xmlns:a16="http://schemas.microsoft.com/office/drawing/2014/main" id="{A1351C6B-7343-451F-AB4A-1CE294A4E9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49" y="808057"/>
            <a:ext cx="6752461"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AD9F73F0-0BF7-4933-BCDC-97E77FE62B3A}"/>
              </a:ext>
            </a:extLst>
          </p:cNvPr>
          <p:cNvSpPr>
            <a:spLocks noGrp="1"/>
          </p:cNvSpPr>
          <p:nvPr>
            <p:ph idx="1"/>
          </p:nvPr>
        </p:nvSpPr>
        <p:spPr>
          <a:xfrm>
            <a:off x="8036041" y="2249487"/>
            <a:ext cx="3281004" cy="3541714"/>
          </a:xfrm>
        </p:spPr>
        <p:txBody>
          <a:bodyPr vert="horz" lIns="91440" tIns="45720" rIns="91440" bIns="45720" rtlCol="0" anchor="t">
            <a:normAutofit lnSpcReduction="10000"/>
          </a:bodyPr>
          <a:lstStyle/>
          <a:p>
            <a:r>
              <a:rPr lang="en-US" sz="1800">
                <a:solidFill>
                  <a:srgbClr val="FFFFFF"/>
                </a:solidFill>
              </a:rPr>
              <a:t>P</a:t>
            </a:r>
            <a:r>
              <a:rPr lang="en-US" sz="1800" baseline="-25000">
                <a:solidFill>
                  <a:srgbClr val="FFFFFF"/>
                </a:solidFill>
              </a:rPr>
              <a:t>i </a:t>
            </a:r>
            <a:r>
              <a:rPr lang="en-US" sz="1800">
                <a:solidFill>
                  <a:srgbClr val="FFFFFF"/>
                </a:solidFill>
              </a:rPr>
              <a:t>može ući u KS samo ako je waiting[i]==false i key==false</a:t>
            </a:r>
          </a:p>
          <a:p>
            <a:r>
              <a:rPr lang="en-US" sz="1800">
                <a:solidFill>
                  <a:srgbClr val="FFFFFF"/>
                </a:solidFill>
              </a:rPr>
              <a:t>Vrednost key može postati false samo ako se izvrši t&amp;s</a:t>
            </a:r>
          </a:p>
          <a:p>
            <a:r>
              <a:rPr lang="en-US" sz="1800">
                <a:solidFill>
                  <a:srgbClr val="FFFFFF"/>
                </a:solidFill>
              </a:rPr>
              <a:t>Samo prvi proces koji izvrši t&amp;s će videti key==false, ostali će morati da čekaju</a:t>
            </a:r>
          </a:p>
          <a:p>
            <a:r>
              <a:rPr lang="en-US" sz="1800">
                <a:solidFill>
                  <a:srgbClr val="FFFFFF"/>
                </a:solidFill>
              </a:rPr>
              <a:t>waiting</a:t>
            </a:r>
            <a:r>
              <a:rPr lang="en-US" sz="1800">
                <a:solidFill>
                  <a:srgbClr val="FFFFFF"/>
                </a:solidFill>
                <a:ea typeface="+mn-lt"/>
                <a:cs typeface="+mn-lt"/>
              </a:rPr>
              <a:t>[i]==false samo ako neki drugi napusti KS – samo jedno waiting[i] može biti false </a:t>
            </a:r>
            <a:endParaRPr lang="en-US" sz="1800">
              <a:solidFill>
                <a:srgbClr val="000000"/>
              </a:solidFill>
            </a:endParaRPr>
          </a:p>
        </p:txBody>
      </p:sp>
      <p:pic>
        <p:nvPicPr>
          <p:cNvPr id="3" name="Picture 2" descr="A white paper with black text&#10;&#10;AI-generated content may be incorrect.">
            <a:extLst>
              <a:ext uri="{FF2B5EF4-FFF2-40B4-BE49-F238E27FC236}">
                <a16:creationId xmlns:a16="http://schemas.microsoft.com/office/drawing/2014/main" id="{B65FFCB6-FC7A-5120-611A-1AD60FCB1AAE}"/>
              </a:ext>
            </a:extLst>
          </p:cNvPr>
          <p:cNvPicPr>
            <a:picLocks noChangeAspect="1"/>
          </p:cNvPicPr>
          <p:nvPr/>
        </p:nvPicPr>
        <p:blipFill>
          <a:blip r:embed="rId3"/>
          <a:stretch>
            <a:fillRect/>
          </a:stretch>
        </p:blipFill>
        <p:spPr>
          <a:xfrm>
            <a:off x="1910052" y="996373"/>
            <a:ext cx="4515715" cy="4853709"/>
          </a:xfrm>
          <a:prstGeom prst="rect">
            <a:avLst/>
          </a:prstGeom>
        </p:spPr>
      </p:pic>
    </p:spTree>
    <p:extLst>
      <p:ext uri="{BB962C8B-B14F-4D97-AF65-F5344CB8AC3E}">
        <p14:creationId xmlns:p14="http://schemas.microsoft.com/office/powerpoint/2010/main" val="2586887212"/>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CBA50DB-DBC7-4B6E-B3C1-8FF1EA519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1DED8FB6-AF8D-4D98-913D-E6486FEC10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902285" cy="6858001"/>
            <a:chOff x="0" y="0"/>
            <a:chExt cx="11902285" cy="6858001"/>
          </a:xfrm>
        </p:grpSpPr>
        <p:grpSp>
          <p:nvGrpSpPr>
            <p:cNvPr id="14" name="Group 13">
              <a:extLst>
                <a:ext uri="{FF2B5EF4-FFF2-40B4-BE49-F238E27FC236}">
                  <a16:creationId xmlns:a16="http://schemas.microsoft.com/office/drawing/2014/main" id="{0A805ED2-113B-4584-8827-567B5792F1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20788" cy="6858001"/>
              <a:chOff x="-14288" y="0"/>
              <a:chExt cx="1220788" cy="6858001"/>
            </a:xfrm>
            <a:gradFill flip="none" rotWithShape="1">
              <a:gsLst>
                <a:gs pos="0">
                  <a:schemeClr val="bg2"/>
                </a:gs>
                <a:gs pos="100000">
                  <a:schemeClr val="tx2">
                    <a:lumMod val="60000"/>
                    <a:lumOff val="40000"/>
                  </a:schemeClr>
                </a:gs>
              </a:gsLst>
              <a:lin ang="5400000" scaled="0"/>
              <a:tileRect/>
            </a:gradFill>
          </p:grpSpPr>
          <p:sp>
            <p:nvSpPr>
              <p:cNvPr id="26" name="Rectangle 5">
                <a:extLst>
                  <a:ext uri="{FF2B5EF4-FFF2-40B4-BE49-F238E27FC236}">
                    <a16:creationId xmlns:a16="http://schemas.microsoft.com/office/drawing/2014/main" id="{C6CF21D8-CC72-4F35-A29E-3AF9E6DA1302}"/>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4300" y="4763"/>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27" name="Freeform 6">
                <a:extLst>
                  <a:ext uri="{FF2B5EF4-FFF2-40B4-BE49-F238E27FC236}">
                    <a16:creationId xmlns:a16="http://schemas.microsoft.com/office/drawing/2014/main" id="{8E60A7C3-087D-47B4-AB5A-C8B1042FD2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8" name="Freeform 7">
                <a:extLst>
                  <a:ext uri="{FF2B5EF4-FFF2-40B4-BE49-F238E27FC236}">
                    <a16:creationId xmlns:a16="http://schemas.microsoft.com/office/drawing/2014/main" id="{1885EECE-F6D9-4128-BC90-01583BF2699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9" name="Freeform 8">
                <a:extLst>
                  <a:ext uri="{FF2B5EF4-FFF2-40B4-BE49-F238E27FC236}">
                    <a16:creationId xmlns:a16="http://schemas.microsoft.com/office/drawing/2014/main" id="{F44AA128-AA96-4FF2-A1C3-F9D2E7FD38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0" name="Freeform 9">
                <a:extLst>
                  <a:ext uri="{FF2B5EF4-FFF2-40B4-BE49-F238E27FC236}">
                    <a16:creationId xmlns:a16="http://schemas.microsoft.com/office/drawing/2014/main" id="{7E52DC12-230B-4892-B284-F2FE9DE16A7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1" name="Freeform 10">
                <a:extLst>
                  <a:ext uri="{FF2B5EF4-FFF2-40B4-BE49-F238E27FC236}">
                    <a16:creationId xmlns:a16="http://schemas.microsoft.com/office/drawing/2014/main" id="{A68FBF9E-B81A-41D0-8A03-6CFC30811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2" name="Freeform 11">
                <a:extLst>
                  <a:ext uri="{FF2B5EF4-FFF2-40B4-BE49-F238E27FC236}">
                    <a16:creationId xmlns:a16="http://schemas.microsoft.com/office/drawing/2014/main" id="{B0047F84-8480-494F-9241-39FF17CFFF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3" name="Freeform 12">
                <a:extLst>
                  <a:ext uri="{FF2B5EF4-FFF2-40B4-BE49-F238E27FC236}">
                    <a16:creationId xmlns:a16="http://schemas.microsoft.com/office/drawing/2014/main" id="{8CAF76D8-4B95-4A8E-9EE5-8CCC0A7AD2C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4" name="Freeform 13">
                <a:extLst>
                  <a:ext uri="{FF2B5EF4-FFF2-40B4-BE49-F238E27FC236}">
                    <a16:creationId xmlns:a16="http://schemas.microsoft.com/office/drawing/2014/main" id="{792F82F3-05A8-4A55-8C5B-81F6678B595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5" name="Freeform 14">
                <a:extLst>
                  <a:ext uri="{FF2B5EF4-FFF2-40B4-BE49-F238E27FC236}">
                    <a16:creationId xmlns:a16="http://schemas.microsoft.com/office/drawing/2014/main" id="{B8472536-021A-4E59-BD59-DDC090A18A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6" name="Freeform 15">
                <a:extLst>
                  <a:ext uri="{FF2B5EF4-FFF2-40B4-BE49-F238E27FC236}">
                    <a16:creationId xmlns:a16="http://schemas.microsoft.com/office/drawing/2014/main" id="{AEBEF646-3C12-469F-B194-A161A7A95D2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7" name="Line 16">
                <a:extLst>
                  <a:ext uri="{FF2B5EF4-FFF2-40B4-BE49-F238E27FC236}">
                    <a16:creationId xmlns:a16="http://schemas.microsoft.com/office/drawing/2014/main" id="{D4501159-D7AC-4307-9DFC-C8F3A94341D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4763" y="9525"/>
                <a:ext cx="0" cy="0"/>
              </a:xfrm>
              <a:prstGeom prst="line">
                <a:avLst/>
              </a:prstGeom>
              <a:grpFill/>
              <a:ln w="15" cap="flat">
                <a:solidFill>
                  <a:srgbClr val="FFFFFF"/>
                </a:solidFill>
                <a:prstDash val="solid"/>
                <a:miter lim="800000"/>
                <a:headEnd/>
                <a:tailEnd/>
              </a:ln>
            </p:spPr>
          </p:sp>
          <p:sp>
            <p:nvSpPr>
              <p:cNvPr id="38" name="Freeform 17">
                <a:extLst>
                  <a:ext uri="{FF2B5EF4-FFF2-40B4-BE49-F238E27FC236}">
                    <a16:creationId xmlns:a16="http://schemas.microsoft.com/office/drawing/2014/main" id="{B5244C41-454C-47D8-A6A9-C17EC2A36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39" name="Freeform 18">
                <a:extLst>
                  <a:ext uri="{FF2B5EF4-FFF2-40B4-BE49-F238E27FC236}">
                    <a16:creationId xmlns:a16="http://schemas.microsoft.com/office/drawing/2014/main" id="{8FA883B8-99FB-4540-B573-F0674BFB1C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0" name="Freeform 19">
                <a:extLst>
                  <a:ext uri="{FF2B5EF4-FFF2-40B4-BE49-F238E27FC236}">
                    <a16:creationId xmlns:a16="http://schemas.microsoft.com/office/drawing/2014/main" id="{F1178B7C-5A00-4E5B-9010-B1477621E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1" name="Freeform 20">
                <a:extLst>
                  <a:ext uri="{FF2B5EF4-FFF2-40B4-BE49-F238E27FC236}">
                    <a16:creationId xmlns:a16="http://schemas.microsoft.com/office/drawing/2014/main" id="{E359D5D8-EE2E-4714-A40A-C3A6D91F989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2" name="Rectangle 21">
                <a:extLst>
                  <a:ext uri="{FF2B5EF4-FFF2-40B4-BE49-F238E27FC236}">
                    <a16:creationId xmlns:a16="http://schemas.microsoft.com/office/drawing/2014/main" id="{8A89C2E5-F892-4666-85FB-995578FBC739}"/>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33350" y="4662488"/>
                <a:ext cx="23813" cy="2181225"/>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sp>
            <p:nvSpPr>
              <p:cNvPr id="43" name="Freeform 22">
                <a:extLst>
                  <a:ext uri="{FF2B5EF4-FFF2-40B4-BE49-F238E27FC236}">
                    <a16:creationId xmlns:a16="http://schemas.microsoft.com/office/drawing/2014/main" id="{6DC6174B-0EC3-4A81-A0D1-D10DBB869A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4" name="Freeform 23">
                <a:extLst>
                  <a:ext uri="{FF2B5EF4-FFF2-40B4-BE49-F238E27FC236}">
                    <a16:creationId xmlns:a16="http://schemas.microsoft.com/office/drawing/2014/main" id="{2CB96070-0553-4F79-984C-8DABB1CD5DB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5" name="Freeform 24">
                <a:extLst>
                  <a:ext uri="{FF2B5EF4-FFF2-40B4-BE49-F238E27FC236}">
                    <a16:creationId xmlns:a16="http://schemas.microsoft.com/office/drawing/2014/main" id="{BA23B6E2-3718-4009-B80E-9279154B19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6" name="Freeform 25">
                <a:extLst>
                  <a:ext uri="{FF2B5EF4-FFF2-40B4-BE49-F238E27FC236}">
                    <a16:creationId xmlns:a16="http://schemas.microsoft.com/office/drawing/2014/main" id="{CAFB32D5-E528-419B-80EE-1475633970A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7" name="Freeform 26">
                <a:extLst>
                  <a:ext uri="{FF2B5EF4-FFF2-40B4-BE49-F238E27FC236}">
                    <a16:creationId xmlns:a16="http://schemas.microsoft.com/office/drawing/2014/main" id="{A68ADD35-4FEA-404D-B2F3-23556E6E8F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8" name="Freeform 27">
                <a:extLst>
                  <a:ext uri="{FF2B5EF4-FFF2-40B4-BE49-F238E27FC236}">
                    <a16:creationId xmlns:a16="http://schemas.microsoft.com/office/drawing/2014/main" id="{89CF17CA-49E3-4B4A-836A-4FD55C67BE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49" name="Freeform 28">
                <a:extLst>
                  <a:ext uri="{FF2B5EF4-FFF2-40B4-BE49-F238E27FC236}">
                    <a16:creationId xmlns:a16="http://schemas.microsoft.com/office/drawing/2014/main" id="{AB394F2E-F3E7-4CED-84A9-35C47AB287C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0" name="Freeform 29">
                <a:extLst>
                  <a:ext uri="{FF2B5EF4-FFF2-40B4-BE49-F238E27FC236}">
                    <a16:creationId xmlns:a16="http://schemas.microsoft.com/office/drawing/2014/main" id="{FF816C2F-3999-4A9F-8395-5D68ED33A41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1" name="Freeform 30">
                <a:extLst>
                  <a:ext uri="{FF2B5EF4-FFF2-40B4-BE49-F238E27FC236}">
                    <a16:creationId xmlns:a16="http://schemas.microsoft.com/office/drawing/2014/main" id="{82AD6AC6-71D5-4BD8-9185-D3062968B5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52" name="Freeform 31">
                <a:extLst>
                  <a:ext uri="{FF2B5EF4-FFF2-40B4-BE49-F238E27FC236}">
                    <a16:creationId xmlns:a16="http://schemas.microsoft.com/office/drawing/2014/main" id="{743A50C2-65CF-4F4C-B412-6149A93ACFE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grpSp>
        <p:grpSp>
          <p:nvGrpSpPr>
            <p:cNvPr id="15" name="Group 14">
              <a:extLst>
                <a:ext uri="{FF2B5EF4-FFF2-40B4-BE49-F238E27FC236}">
                  <a16:creationId xmlns:a16="http://schemas.microsoft.com/office/drawing/2014/main" id="{6C0E7A88-FEDF-4C4F-A6B4-F7DDE9DE926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1227597" y="0"/>
              <a:ext cx="674688" cy="6848476"/>
              <a:chOff x="11364912" y="0"/>
              <a:chExt cx="674688" cy="6848476"/>
            </a:xfrm>
            <a:gradFill flip="none" rotWithShape="1">
              <a:gsLst>
                <a:gs pos="0">
                  <a:schemeClr val="bg2"/>
                </a:gs>
                <a:gs pos="100000">
                  <a:schemeClr val="tx2">
                    <a:lumMod val="60000"/>
                    <a:lumOff val="40000"/>
                  </a:schemeClr>
                </a:gs>
              </a:gsLst>
              <a:lin ang="5400000" scaled="0"/>
              <a:tileRect/>
            </a:gradFill>
          </p:grpSpPr>
          <p:sp>
            <p:nvSpPr>
              <p:cNvPr id="16" name="Freeform 32">
                <a:extLst>
                  <a:ext uri="{FF2B5EF4-FFF2-40B4-BE49-F238E27FC236}">
                    <a16:creationId xmlns:a16="http://schemas.microsoft.com/office/drawing/2014/main" id="{AE94B3EE-D5C0-4BDE-B6AA-7599F0486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7" name="Freeform 33">
                <a:extLst>
                  <a:ext uri="{FF2B5EF4-FFF2-40B4-BE49-F238E27FC236}">
                    <a16:creationId xmlns:a16="http://schemas.microsoft.com/office/drawing/2014/main" id="{5EF110E8-C00D-454E-8F3A-ECF2D356676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8" name="Freeform 34">
                <a:extLst>
                  <a:ext uri="{FF2B5EF4-FFF2-40B4-BE49-F238E27FC236}">
                    <a16:creationId xmlns:a16="http://schemas.microsoft.com/office/drawing/2014/main" id="{BFC5F327-6927-4F35-9AF6-C45527BB45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19" name="Freeform 35">
                <a:extLst>
                  <a:ext uri="{FF2B5EF4-FFF2-40B4-BE49-F238E27FC236}">
                    <a16:creationId xmlns:a16="http://schemas.microsoft.com/office/drawing/2014/main" id="{BF2D314D-AEDE-418D-9702-D3CDB98C30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0" name="Freeform 36">
                <a:extLst>
                  <a:ext uri="{FF2B5EF4-FFF2-40B4-BE49-F238E27FC236}">
                    <a16:creationId xmlns:a16="http://schemas.microsoft.com/office/drawing/2014/main" id="{64FD07F8-3CA6-4209-9A9E-30609FE9A3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1" name="Freeform 37">
                <a:extLst>
                  <a:ext uri="{FF2B5EF4-FFF2-40B4-BE49-F238E27FC236}">
                    <a16:creationId xmlns:a16="http://schemas.microsoft.com/office/drawing/2014/main" id="{AB0AE24D-CD49-4B57-82E0-780F62AE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2" name="Freeform 38">
                <a:extLst>
                  <a:ext uri="{FF2B5EF4-FFF2-40B4-BE49-F238E27FC236}">
                    <a16:creationId xmlns:a16="http://schemas.microsoft.com/office/drawing/2014/main" id="{66803AF8-6368-45E6-A0B7-C0C4CFFEEB5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3" name="Freeform 39">
                <a:extLst>
                  <a:ext uri="{FF2B5EF4-FFF2-40B4-BE49-F238E27FC236}">
                    <a16:creationId xmlns:a16="http://schemas.microsoft.com/office/drawing/2014/main" id="{B4761E05-2792-472B-A814-9616151CF3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4" name="Freeform 40">
                <a:extLst>
                  <a:ext uri="{FF2B5EF4-FFF2-40B4-BE49-F238E27FC236}">
                    <a16:creationId xmlns:a16="http://schemas.microsoft.com/office/drawing/2014/main" id="{40B6A261-9427-4E70-9564-048AD009BD8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round/>
                    <a:headEnd/>
                    <a:tailEnd/>
                  </a14:hiddenLine>
                </a:ext>
              </a:extLst>
            </p:spPr>
          </p:sp>
          <p:sp>
            <p:nvSpPr>
              <p:cNvPr id="25" name="Rectangle 41">
                <a:extLst>
                  <a:ext uri="{FF2B5EF4-FFF2-40B4-BE49-F238E27FC236}">
                    <a16:creationId xmlns:a16="http://schemas.microsoft.com/office/drawing/2014/main" id="{68BFDFBE-2286-4123-9436-E1DF84AF494F}"/>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1939587" y="6596063"/>
                <a:ext cx="23813" cy="252413"/>
              </a:xfrm>
              <a:prstGeom prst="rect">
                <a:avLst/>
              </a:prstGeom>
              <a:grpFill/>
              <a:ln>
                <a:noFill/>
              </a:ln>
              <a:extLst>
                <a:ext uri="{91240B29-F687-4f45-9708-019B960494DF}">
                  <a14:hiddenLine xmlns="" xmlns:a16="http://schemas.microsoft.com/office/drawing/2014/main" xmlns:p14="http://schemas.microsoft.com/office/powerpoint/2010/main" xmlns:a14="http://schemas.microsoft.com/office/drawing/2010/main" w="9525">
                    <a:solidFill>
                      <a:srgbClr val="000000"/>
                    </a:solidFill>
                    <a:miter lim="800000"/>
                    <a:headEnd/>
                    <a:tailEnd/>
                  </a14:hiddenLine>
                </a:ext>
              </a:extLst>
            </p:spPr>
          </p:sp>
        </p:grpSp>
      </p:grpSp>
      <p:pic>
        <p:nvPicPr>
          <p:cNvPr id="54" name="Picture 2">
            <a:extLst>
              <a:ext uri="{FF2B5EF4-FFF2-40B4-BE49-F238E27FC236}">
                <a16:creationId xmlns:a16="http://schemas.microsoft.com/office/drawing/2014/main" id="{5B3DE270-418F-47A7-B311-C4D876041D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 xmlns:a16="http://schemas.microsoft.com/office/drawing/2014/main" xmlns:p14="http://schemas.microsoft.com/office/powerpoint/2010/main"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a:xfrm>
            <a:off x="8036041" y="618518"/>
            <a:ext cx="3281003" cy="1478570"/>
          </a:xfrm>
        </p:spPr>
        <p:txBody>
          <a:bodyPr anchor="b">
            <a:normAutofit/>
          </a:bodyPr>
          <a:lstStyle/>
          <a:p>
            <a:r>
              <a:rPr lang="en-US" sz="2400">
                <a:solidFill>
                  <a:srgbClr val="FFFFFF"/>
                </a:solidFill>
                <a:ea typeface="+mj-lt"/>
                <a:cs typeface="+mj-lt"/>
              </a:rPr>
              <a:t>Kako rešiti preostale uslove za rešavanje problema kritične sekcije?</a:t>
            </a:r>
            <a:endParaRPr lang="en-US" sz="2400">
              <a:solidFill>
                <a:srgbClr val="FFFFFF"/>
              </a:solidFill>
            </a:endParaRPr>
          </a:p>
        </p:txBody>
      </p:sp>
      <p:sp useBgFill="1">
        <p:nvSpPr>
          <p:cNvPr id="56" name="Round Diagonal Corner Rectangle 11">
            <a:extLst>
              <a:ext uri="{FF2B5EF4-FFF2-40B4-BE49-F238E27FC236}">
                <a16:creationId xmlns:a16="http://schemas.microsoft.com/office/drawing/2014/main" id="{A1351C6B-7343-451F-AB4A-1CE294A4E9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949" y="808057"/>
            <a:ext cx="6752461" cy="5234394"/>
          </a:xfrm>
          <a:prstGeom prst="round2DiagRect">
            <a:avLst>
              <a:gd name="adj1" fmla="val 741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AD9F73F0-0BF7-4933-BCDC-97E77FE62B3A}"/>
              </a:ext>
            </a:extLst>
          </p:cNvPr>
          <p:cNvSpPr>
            <a:spLocks noGrp="1"/>
          </p:cNvSpPr>
          <p:nvPr>
            <p:ph idx="1"/>
          </p:nvPr>
        </p:nvSpPr>
        <p:spPr>
          <a:xfrm>
            <a:off x="8036041" y="2249487"/>
            <a:ext cx="3281004" cy="3541714"/>
          </a:xfrm>
        </p:spPr>
        <p:txBody>
          <a:bodyPr vert="horz" lIns="91440" tIns="45720" rIns="91440" bIns="45720" rtlCol="0" anchor="t">
            <a:normAutofit lnSpcReduction="10000"/>
          </a:bodyPr>
          <a:lstStyle/>
          <a:p>
            <a:r>
              <a:rPr lang="en-US" sz="1800">
                <a:solidFill>
                  <a:srgbClr val="FFFFFF"/>
                </a:solidFill>
              </a:rPr>
              <a:t>Što se tiče napredovanja, proces koji izlazi iz KS postavlja ili </a:t>
            </a:r>
            <a:r>
              <a:rPr lang="en-US" sz="1800" i="1">
                <a:solidFill>
                  <a:srgbClr val="FFFFFF"/>
                </a:solidFill>
              </a:rPr>
              <a:t>lock</a:t>
            </a:r>
            <a:r>
              <a:rPr lang="en-US" sz="1800">
                <a:solidFill>
                  <a:srgbClr val="FFFFFF"/>
                </a:solidFill>
              </a:rPr>
              <a:t> na false ili </a:t>
            </a:r>
            <a:r>
              <a:rPr lang="en-US" sz="1800" i="1">
                <a:solidFill>
                  <a:srgbClr val="FFFFFF"/>
                </a:solidFill>
              </a:rPr>
              <a:t>waiting</a:t>
            </a:r>
            <a:r>
              <a:rPr lang="en-US" sz="1800">
                <a:solidFill>
                  <a:srgbClr val="FFFFFF"/>
                </a:solidFill>
                <a:ea typeface="+mn-lt"/>
                <a:cs typeface="+mn-lt"/>
              </a:rPr>
              <a:t>[</a:t>
            </a:r>
            <a:r>
              <a:rPr lang="en-US" sz="1800" i="1">
                <a:solidFill>
                  <a:srgbClr val="FFFFFF"/>
                </a:solidFill>
                <a:ea typeface="+mn-lt"/>
                <a:cs typeface="+mn-lt"/>
              </a:rPr>
              <a:t>i</a:t>
            </a:r>
            <a:r>
              <a:rPr lang="en-US" sz="1800">
                <a:solidFill>
                  <a:srgbClr val="FFFFFF"/>
                </a:solidFill>
                <a:ea typeface="+mn-lt"/>
                <a:cs typeface="+mn-lt"/>
              </a:rPr>
              <a:t>] na false, što omogućava da se nastavi proces koji čeka</a:t>
            </a:r>
          </a:p>
          <a:p>
            <a:r>
              <a:rPr lang="en-US" sz="1800">
                <a:solidFill>
                  <a:srgbClr val="FFFFFF"/>
                </a:solidFill>
              </a:rPr>
              <a:t>Svaki proces koji čeka na ulaz u KS će to uraditi najkasnije nakon n-1 cikusa što obezbeđuje ograničeno čekanje</a:t>
            </a:r>
            <a:endParaRPr lang="en-US" sz="1800" dirty="0">
              <a:solidFill>
                <a:srgbClr val="FFFFFF"/>
              </a:solidFill>
            </a:endParaRPr>
          </a:p>
        </p:txBody>
      </p:sp>
      <p:pic>
        <p:nvPicPr>
          <p:cNvPr id="5" name="Picture 4" descr="A white paper with black text&#10;&#10;AI-generated content may be incorrect.">
            <a:extLst>
              <a:ext uri="{FF2B5EF4-FFF2-40B4-BE49-F238E27FC236}">
                <a16:creationId xmlns:a16="http://schemas.microsoft.com/office/drawing/2014/main" id="{E2DEDAEB-5383-1778-6F6D-AAD3EFCC2781}"/>
              </a:ext>
            </a:extLst>
          </p:cNvPr>
          <p:cNvPicPr>
            <a:picLocks noChangeAspect="1"/>
          </p:cNvPicPr>
          <p:nvPr/>
        </p:nvPicPr>
        <p:blipFill>
          <a:blip r:embed="rId3"/>
          <a:stretch>
            <a:fillRect/>
          </a:stretch>
        </p:blipFill>
        <p:spPr>
          <a:xfrm>
            <a:off x="1910052" y="996373"/>
            <a:ext cx="4515715" cy="4853709"/>
          </a:xfrm>
          <a:prstGeom prst="rect">
            <a:avLst/>
          </a:prstGeom>
        </p:spPr>
      </p:pic>
    </p:spTree>
    <p:extLst>
      <p:ext uri="{BB962C8B-B14F-4D97-AF65-F5344CB8AC3E}">
        <p14:creationId xmlns:p14="http://schemas.microsoft.com/office/powerpoint/2010/main" val="2359215940"/>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ea typeface="+mj-lt"/>
                <a:cs typeface="+mj-lt"/>
              </a:rPr>
              <a:t>muteksi</a:t>
            </a:r>
            <a:endParaRPr lang="en-US"/>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ea typeface="+mn-lt"/>
                <a:cs typeface="+mn-lt"/>
              </a:rPr>
              <a:t>Hardverska rešenja problema sa kritičnim sekcijama su komplikovana, i uglavnom nedostupna programerima </a:t>
            </a:r>
            <a:endParaRPr lang="en-US" dirty="0">
              <a:ea typeface="+mn-lt"/>
              <a:cs typeface="+mn-lt"/>
            </a:endParaRPr>
          </a:p>
          <a:p>
            <a:r>
              <a:rPr lang="en-US">
                <a:ea typeface="+mn-lt"/>
                <a:cs typeface="+mn-lt"/>
              </a:rPr>
              <a:t>Umesto toga, dizajneri operativnih sistema su kreirali softverske alate za rešavanje problema kritičnih sekcija </a:t>
            </a:r>
          </a:p>
          <a:p>
            <a:r>
              <a:rPr lang="en-US">
                <a:ea typeface="+mn-lt"/>
                <a:cs typeface="+mn-lt"/>
              </a:rPr>
              <a:t>Najjednostavniji od ovih alata je </a:t>
            </a:r>
            <a:r>
              <a:rPr lang="en-US" i="1">
                <a:ea typeface="+mn-lt"/>
                <a:cs typeface="+mn-lt"/>
              </a:rPr>
              <a:t>muteks zaključavanje</a:t>
            </a:r>
            <a:r>
              <a:rPr lang="en-US">
                <a:ea typeface="+mn-lt"/>
                <a:cs typeface="+mn-lt"/>
              </a:rPr>
              <a:t> (izraz </a:t>
            </a:r>
            <a:r>
              <a:rPr lang="en-US" i="1">
                <a:ea typeface="+mn-lt"/>
                <a:cs typeface="+mn-lt"/>
              </a:rPr>
              <a:t>muteks</a:t>
            </a:r>
            <a:r>
              <a:rPr lang="en-US">
                <a:ea typeface="+mn-lt"/>
                <a:cs typeface="+mn-lt"/>
              </a:rPr>
              <a:t> kao skraćenica za međusobnu isključivost - MUTual EXclusion)</a:t>
            </a:r>
            <a:endParaRPr lang="en-US"/>
          </a:p>
          <a:p>
            <a:endParaRPr lang="en-US" dirty="0"/>
          </a:p>
        </p:txBody>
      </p:sp>
      <p:sp>
        <p:nvSpPr>
          <p:cNvPr id="5" name="Rectangle: Rounded Corners 4">
            <a:extLst>
              <a:ext uri="{FF2B5EF4-FFF2-40B4-BE49-F238E27FC236}">
                <a16:creationId xmlns:a16="http://schemas.microsoft.com/office/drawing/2014/main" id="{318E6325-B4AE-14CD-A488-FA24E41E2180}"/>
              </a:ext>
            </a:extLst>
          </p:cNvPr>
          <p:cNvSpPr/>
          <p:nvPr/>
        </p:nvSpPr>
        <p:spPr bwMode="auto">
          <a:xfrm>
            <a:off x="10818311" y="376857"/>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marL="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1pPr>
            <a:lvl2pPr marL="4572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2pPr>
            <a:lvl3pPr marL="9144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3pPr>
            <a:lvl4pPr marL="1371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4pPr>
            <a:lvl5pPr marL="18288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5pPr>
            <a:lvl6pPr marL="2286000" algn="l" defTabSz="914400" rtl="0" eaLnBrk="1" latinLnBrk="0" hangingPunct="1">
              <a:defRPr sz="1800" kern="1200">
                <a:solidFill>
                  <a:schemeClr val="tx1"/>
                </a:solidFill>
                <a:latin typeface="Arial" panose="020B0604020202020204" pitchFamily="34" charset="0"/>
                <a:ea typeface="+mn-ea"/>
                <a:cs typeface="+mn-cs"/>
              </a:defRPr>
            </a:lvl6pPr>
            <a:lvl7pPr marL="2743200" algn="l" defTabSz="914400" rtl="0" eaLnBrk="1" latinLnBrk="0" hangingPunct="1">
              <a:defRPr sz="1800" kern="1200">
                <a:solidFill>
                  <a:schemeClr val="tx1"/>
                </a:solidFill>
                <a:latin typeface="Arial" panose="020B0604020202020204" pitchFamily="34" charset="0"/>
                <a:ea typeface="+mn-ea"/>
                <a:cs typeface="+mn-cs"/>
              </a:defRPr>
            </a:lvl7pPr>
            <a:lvl8pPr marL="3200400" algn="l" defTabSz="914400" rtl="0" eaLnBrk="1" latinLnBrk="0" hangingPunct="1">
              <a:defRPr sz="1800" kern="1200">
                <a:solidFill>
                  <a:schemeClr val="tx1"/>
                </a:solidFill>
                <a:latin typeface="Arial" panose="020B0604020202020204" pitchFamily="34" charset="0"/>
                <a:ea typeface="+mn-ea"/>
                <a:cs typeface="+mn-cs"/>
              </a:defRPr>
            </a:lvl8pPr>
            <a:lvl9pPr marL="3657600" algn="l" defTabSz="914400" rtl="0" eaLnBrk="1" latinLnBrk="0" hangingPunct="1">
              <a:defRPr sz="1800" kern="1200">
                <a:solidFill>
                  <a:schemeClr val="tx1"/>
                </a:solidFill>
                <a:latin typeface="Arial" panose="020B0604020202020204" pitchFamily="34" charset="0"/>
                <a:ea typeface="+mn-ea"/>
                <a:cs typeface="+mn-cs"/>
              </a:defRPr>
            </a:lvl9pPr>
          </a:lstStyle>
          <a:p>
            <a:pPr algn="ctr"/>
            <a:r>
              <a:rPr lang="en-US">
                <a:latin typeface="Arial"/>
                <a:cs typeface="Arial"/>
              </a:rPr>
              <a:t>3</a:t>
            </a:r>
            <a:endParaRPr lang="en-US" dirty="0">
              <a:latin typeface="Arial"/>
              <a:cs typeface="Arial"/>
            </a:endParaRPr>
          </a:p>
        </p:txBody>
      </p:sp>
    </p:spTree>
    <p:extLst>
      <p:ext uri="{BB962C8B-B14F-4D97-AF65-F5344CB8AC3E}">
        <p14:creationId xmlns:p14="http://schemas.microsoft.com/office/powerpoint/2010/main" val="25056616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ea typeface="+mj-lt"/>
                <a:cs typeface="+mj-lt"/>
              </a:rPr>
              <a:t>muteksi</a:t>
            </a:r>
            <a:endParaRPr lang="en-US"/>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92500" lnSpcReduction="20000"/>
          </a:bodyPr>
          <a:lstStyle/>
          <a:p>
            <a:r>
              <a:rPr lang="en-US"/>
              <a:t>Da bi ušao u KS proces mora </a:t>
            </a:r>
            <a:r>
              <a:rPr lang="en-US" i="1"/>
              <a:t>prisvojiti</a:t>
            </a:r>
            <a:r>
              <a:rPr lang="en-US"/>
              <a:t> (aquire) muteks, često se kaže i zaključati</a:t>
            </a:r>
          </a:p>
          <a:p>
            <a:r>
              <a:rPr lang="en-US"/>
              <a:t>Kad napušta kritičnu sekciju on ga oslobađa (release, kaže se i otključava)</a:t>
            </a:r>
            <a:endParaRPr lang="en-US" dirty="0"/>
          </a:p>
          <a:p>
            <a:r>
              <a:rPr lang="en-US"/>
              <a:t>OS obezbeđuje posebne funkcije za ove dve operacije:</a:t>
            </a:r>
          </a:p>
          <a:p>
            <a:pPr lvl="1">
              <a:buNone/>
            </a:pPr>
            <a:r>
              <a:rPr lang="en-US">
                <a:ea typeface="+mn-lt"/>
                <a:cs typeface="+mn-lt"/>
              </a:rPr>
              <a:t>do { </a:t>
            </a:r>
            <a:endParaRPr lang="en-US"/>
          </a:p>
          <a:p>
            <a:pPr lvl="2">
              <a:buNone/>
            </a:pPr>
            <a:r>
              <a:rPr lang="en-US">
                <a:ea typeface="+mn-lt"/>
                <a:cs typeface="+mn-lt"/>
              </a:rPr>
              <a:t>Acquire (prisvoji muteks)</a:t>
            </a:r>
            <a:endParaRPr lang="en-US"/>
          </a:p>
          <a:p>
            <a:pPr lvl="2">
              <a:buNone/>
            </a:pPr>
            <a:r>
              <a:rPr lang="en-US">
                <a:ea typeface="+mn-lt"/>
                <a:cs typeface="+mn-lt"/>
              </a:rPr>
              <a:t>kritična sekcija </a:t>
            </a:r>
            <a:endParaRPr lang="en-US"/>
          </a:p>
          <a:p>
            <a:pPr lvl="2">
              <a:buNone/>
            </a:pPr>
            <a:r>
              <a:rPr lang="en-US">
                <a:ea typeface="+mn-lt"/>
                <a:cs typeface="+mn-lt"/>
              </a:rPr>
              <a:t>Release (oslobodi muteks)</a:t>
            </a:r>
            <a:endParaRPr lang="en-US"/>
          </a:p>
          <a:p>
            <a:pPr lvl="2">
              <a:buNone/>
            </a:pPr>
            <a:r>
              <a:rPr lang="en-US">
                <a:ea typeface="+mn-lt"/>
                <a:cs typeface="+mn-lt"/>
              </a:rPr>
              <a:t>preostala sekcija </a:t>
            </a:r>
            <a:endParaRPr lang="en-US"/>
          </a:p>
          <a:p>
            <a:pPr lvl="1">
              <a:buNone/>
            </a:pPr>
            <a:r>
              <a:rPr lang="en-US">
                <a:ea typeface="+mn-lt"/>
                <a:cs typeface="+mn-lt"/>
              </a:rPr>
              <a:t>} while (true);</a:t>
            </a:r>
            <a:endParaRPr lang="en-US"/>
          </a:p>
          <a:p>
            <a:pPr marL="457200" lvl="1" indent="0">
              <a:buNone/>
            </a:pPr>
            <a:endParaRPr lang="en-US" dirty="0"/>
          </a:p>
        </p:txBody>
      </p:sp>
    </p:spTree>
    <p:extLst>
      <p:ext uri="{BB962C8B-B14F-4D97-AF65-F5344CB8AC3E}">
        <p14:creationId xmlns:p14="http://schemas.microsoft.com/office/powerpoint/2010/main" val="16118979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ea typeface="+mj-lt"/>
                <a:cs typeface="+mj-lt"/>
              </a:rPr>
              <a:t>muteksi</a:t>
            </a:r>
            <a:endParaRPr lang="en-US"/>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t>Muteks se sastoji od logičke promenljive čija vrednost daje indikaciju da li je muteks dostupan ili ne</a:t>
            </a:r>
          </a:p>
          <a:p>
            <a:r>
              <a:rPr lang="en-US"/>
              <a:t>Ako je moguće prisvojiti muteks, sistemski poziv Aquire() uspeva, nakon čega je muteks nedostupan, a proces koji pokuša da ga prisvoji biće blokiran sve dok se ne oslobodi</a:t>
            </a:r>
            <a:endParaRPr lang="en-US" dirty="0"/>
          </a:p>
          <a:p>
            <a:pPr marL="457200" lvl="1" indent="0">
              <a:buNone/>
            </a:pPr>
            <a:endParaRPr lang="en-US" dirty="0"/>
          </a:p>
        </p:txBody>
      </p:sp>
    </p:spTree>
    <p:extLst>
      <p:ext uri="{BB962C8B-B14F-4D97-AF65-F5344CB8AC3E}">
        <p14:creationId xmlns:p14="http://schemas.microsoft.com/office/powerpoint/2010/main" val="13340696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ea typeface="+mj-lt"/>
                <a:cs typeface="+mj-lt"/>
              </a:rPr>
              <a:t>Aquire I release</a:t>
            </a:r>
            <a:endParaRPr lang="en-US"/>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92500" lnSpcReduction="10000"/>
          </a:bodyPr>
          <a:lstStyle/>
          <a:p>
            <a:r>
              <a:rPr lang="en-US"/>
              <a:t>Definicija sistemskog poziva aquire je:</a:t>
            </a:r>
          </a:p>
          <a:p>
            <a:pPr lvl="1">
              <a:buNone/>
            </a:pPr>
            <a:r>
              <a:rPr lang="en-US">
                <a:ea typeface="+mn-lt"/>
                <a:cs typeface="+mn-lt"/>
              </a:rPr>
              <a:t>acquire() { </a:t>
            </a:r>
            <a:endParaRPr lang="en-US"/>
          </a:p>
          <a:p>
            <a:pPr lvl="2">
              <a:buNone/>
            </a:pPr>
            <a:r>
              <a:rPr lang="en-US">
                <a:ea typeface="+mn-lt"/>
                <a:cs typeface="+mn-lt"/>
              </a:rPr>
              <a:t>while (!available);</a:t>
            </a:r>
            <a:endParaRPr lang="en-US"/>
          </a:p>
          <a:p>
            <a:pPr lvl="2">
              <a:buNone/>
            </a:pPr>
            <a:r>
              <a:rPr lang="en-US">
                <a:ea typeface="+mn-lt"/>
                <a:cs typeface="+mn-lt"/>
              </a:rPr>
              <a:t>/* busy wait */ </a:t>
            </a:r>
            <a:endParaRPr lang="en-US"/>
          </a:p>
          <a:p>
            <a:pPr lvl="2">
              <a:buNone/>
            </a:pPr>
            <a:r>
              <a:rPr lang="en-US">
                <a:ea typeface="+mn-lt"/>
                <a:cs typeface="+mn-lt"/>
              </a:rPr>
              <a:t>available = false; }</a:t>
            </a:r>
            <a:endParaRPr lang="en-US"/>
          </a:p>
          <a:p>
            <a:r>
              <a:rPr lang="en-US"/>
              <a:t>A sistemskog poziva release:</a:t>
            </a:r>
            <a:endParaRPr lang="en-US" dirty="0"/>
          </a:p>
          <a:p>
            <a:pPr lvl="1">
              <a:buNone/>
            </a:pPr>
            <a:r>
              <a:rPr lang="en-US">
                <a:ea typeface="+mn-lt"/>
                <a:cs typeface="+mn-lt"/>
              </a:rPr>
              <a:t>release(){ </a:t>
            </a:r>
            <a:endParaRPr lang="en-US"/>
          </a:p>
          <a:p>
            <a:pPr lvl="2">
              <a:buNone/>
            </a:pPr>
            <a:r>
              <a:rPr lang="en-US">
                <a:ea typeface="+mn-lt"/>
                <a:cs typeface="+mn-lt"/>
              </a:rPr>
              <a:t>available = true;</a:t>
            </a:r>
            <a:endParaRPr lang="en-US"/>
          </a:p>
          <a:p>
            <a:pPr lvl="1">
              <a:buNone/>
            </a:pPr>
            <a:r>
              <a:rPr lang="en-US">
                <a:ea typeface="+mn-lt"/>
                <a:cs typeface="+mn-lt"/>
              </a:rPr>
              <a:t>}</a:t>
            </a:r>
            <a:endParaRPr lang="en-US"/>
          </a:p>
          <a:p>
            <a:pPr marL="457200" lvl="1" indent="0">
              <a:buNone/>
            </a:pPr>
            <a:endParaRPr lang="en-US" dirty="0"/>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29749110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ea typeface="+mj-lt"/>
                <a:cs typeface="+mj-lt"/>
              </a:rPr>
              <a:t>karakteristike</a:t>
            </a:r>
            <a:endParaRPr lang="en-US"/>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85000" lnSpcReduction="20000"/>
          </a:bodyPr>
          <a:lstStyle/>
          <a:p>
            <a:r>
              <a:rPr lang="en-US"/>
              <a:t>Oba</a:t>
            </a:r>
            <a:r>
              <a:rPr lang="en-US">
                <a:ea typeface="+mn-lt"/>
                <a:cs typeface="+mn-lt"/>
              </a:rPr>
              <a:t> sistemska poziva se moraju obavljati na atomički način</a:t>
            </a:r>
            <a:endParaRPr lang="en-US"/>
          </a:p>
          <a:p>
            <a:r>
              <a:rPr lang="en-US"/>
              <a:t>Glavni nedostatak implementacije leži u činjenici da se čeka u petlji (busy wait) prilikom prisvajanja muteksa</a:t>
            </a:r>
            <a:endParaRPr lang="en-US" dirty="0"/>
          </a:p>
          <a:p>
            <a:r>
              <a:rPr lang="en-US"/>
              <a:t>Zbog toga se ova vrsta zaključavanja muteksa naziva i </a:t>
            </a:r>
            <a:r>
              <a:rPr lang="en-US" i="1"/>
              <a:t>spinlock</a:t>
            </a:r>
            <a:endParaRPr lang="en-US" i="1" dirty="0"/>
          </a:p>
          <a:p>
            <a:r>
              <a:rPr lang="en-US"/>
              <a:t>Čekanje na ovaj način troši CPU cikluse koje bi neki drugi proces mogao produktivnije iskoristiti</a:t>
            </a:r>
            <a:endParaRPr lang="en-US" i="1" dirty="0"/>
          </a:p>
          <a:p>
            <a:r>
              <a:rPr lang="en-US"/>
              <a:t>Sa druge strane, kada se drže na kratko su efikasni jer nije potrebna zamena konteksta kada proces čeka na zaključavanje muteksa - često se koriste na multiprocesorskim sistemima gde jedna nit može da se "zavrti" na jednom procesoru dok druga izvršava KS na drugom</a:t>
            </a:r>
            <a:endParaRPr lang="en-US" dirty="0"/>
          </a:p>
          <a:p>
            <a:pPr marL="457200" lvl="1" indent="0">
              <a:buNone/>
            </a:pPr>
            <a:endParaRPr lang="en-US" dirty="0"/>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30535663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ea typeface="+mj-lt"/>
                <a:cs typeface="+mj-lt"/>
              </a:rPr>
              <a:t>semafori</a:t>
            </a:r>
            <a:endParaRPr lang="en-US"/>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92500"/>
          </a:bodyPr>
          <a:lstStyle/>
          <a:p>
            <a:r>
              <a:rPr lang="en-US"/>
              <a:t>Pružaju sofisticiranije načine na koje procesi mogu sinhronizovati svoje aktivnosti</a:t>
            </a:r>
          </a:p>
          <a:p>
            <a:r>
              <a:rPr lang="en-US"/>
              <a:t>Semafor S je celobrojna promenljiva koja, sa izuzetkom inicijalizacije, omogućava pristup samo kroz dve standardne atomičke operacije: wait i signal</a:t>
            </a:r>
          </a:p>
          <a:p>
            <a:r>
              <a:rPr lang="en-US"/>
              <a:t>Sve modifikacije celobrojne vrednosti moraju se vršiti atomički</a:t>
            </a:r>
            <a:endParaRPr lang="en-US" dirty="0"/>
          </a:p>
          <a:p>
            <a:r>
              <a:rPr lang="en-US"/>
              <a:t>Dodatno, provera vrednosti S (S&lt;=0) i eventualna modifikacija (S--) mora se obaviti bez prekida</a:t>
            </a:r>
            <a:endParaRPr lang="en-US" dirty="0"/>
          </a:p>
          <a:p>
            <a:endParaRPr lang="en-US" dirty="0"/>
          </a:p>
        </p:txBody>
      </p:sp>
    </p:spTree>
    <p:extLst>
      <p:ext uri="{BB962C8B-B14F-4D97-AF65-F5344CB8AC3E}">
        <p14:creationId xmlns:p14="http://schemas.microsoft.com/office/powerpoint/2010/main" val="16596101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ea typeface="+mj-lt"/>
                <a:cs typeface="+mj-lt"/>
              </a:rPr>
              <a:t>Definicije wait i signal operacija</a:t>
            </a:r>
            <a:endParaRPr lang="en-US"/>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92500" lnSpcReduction="10000"/>
          </a:bodyPr>
          <a:lstStyle/>
          <a:p>
            <a:r>
              <a:rPr lang="en-US"/>
              <a:t>Definicija wait operacije je:</a:t>
            </a:r>
          </a:p>
          <a:p>
            <a:pPr lvl="1">
              <a:buNone/>
            </a:pPr>
            <a:r>
              <a:rPr lang="en-US">
                <a:ea typeface="+mn-lt"/>
                <a:cs typeface="+mn-lt"/>
              </a:rPr>
              <a:t>wait(S) { </a:t>
            </a:r>
            <a:endParaRPr lang="en-US"/>
          </a:p>
          <a:p>
            <a:pPr lvl="2">
              <a:buNone/>
            </a:pPr>
            <a:r>
              <a:rPr lang="en-US">
                <a:ea typeface="+mn-lt"/>
                <a:cs typeface="+mn-lt"/>
              </a:rPr>
              <a:t>while (S &lt;= 0 ) </a:t>
            </a:r>
          </a:p>
          <a:p>
            <a:pPr lvl="2">
              <a:buNone/>
            </a:pPr>
            <a:r>
              <a:rPr lang="en-US">
                <a:ea typeface="+mn-lt"/>
                <a:cs typeface="+mn-lt"/>
              </a:rPr>
              <a:t>; // busy wait </a:t>
            </a:r>
            <a:endParaRPr lang="en-US"/>
          </a:p>
          <a:p>
            <a:pPr lvl="2">
              <a:buNone/>
            </a:pPr>
            <a:r>
              <a:rPr lang="en-US">
                <a:ea typeface="+mn-lt"/>
                <a:cs typeface="+mn-lt"/>
              </a:rPr>
              <a:t>S--; }</a:t>
            </a:r>
            <a:endParaRPr lang="en-US"/>
          </a:p>
          <a:p>
            <a:r>
              <a:rPr lang="en-US"/>
              <a:t>Definicija signal operacije je:</a:t>
            </a:r>
            <a:endParaRPr lang="en-US" dirty="0"/>
          </a:p>
          <a:p>
            <a:pPr lvl="1">
              <a:buNone/>
            </a:pPr>
            <a:r>
              <a:rPr lang="en-US">
                <a:ea typeface="+mn-lt"/>
                <a:cs typeface="+mn-lt"/>
              </a:rPr>
              <a:t>signal(S){ </a:t>
            </a:r>
            <a:endParaRPr lang="en-US"/>
          </a:p>
          <a:p>
            <a:pPr lvl="2">
              <a:buNone/>
            </a:pPr>
            <a:r>
              <a:rPr lang="en-US">
                <a:ea typeface="+mn-lt"/>
                <a:cs typeface="+mn-lt"/>
              </a:rPr>
              <a:t>S++;</a:t>
            </a:r>
            <a:endParaRPr lang="en-US"/>
          </a:p>
          <a:p>
            <a:pPr lvl="1">
              <a:buNone/>
            </a:pPr>
            <a:r>
              <a:rPr lang="en-US">
                <a:ea typeface="+mn-lt"/>
                <a:cs typeface="+mn-lt"/>
              </a:rPr>
              <a:t>}</a:t>
            </a:r>
            <a:endParaRPr lang="en-US"/>
          </a:p>
          <a:p>
            <a:pPr lvl="1">
              <a:buNone/>
            </a:pPr>
            <a:endParaRPr lang="en-US" dirty="0"/>
          </a:p>
          <a:p>
            <a:endParaRPr lang="en-US" dirty="0"/>
          </a:p>
        </p:txBody>
      </p:sp>
    </p:spTree>
    <p:extLst>
      <p:ext uri="{BB962C8B-B14F-4D97-AF65-F5344CB8AC3E}">
        <p14:creationId xmlns:p14="http://schemas.microsoft.com/office/powerpoint/2010/main" val="24292129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ea typeface="+mj-lt"/>
                <a:cs typeface="+mj-lt"/>
              </a:rPr>
              <a:t>Korišćenje semafora</a:t>
            </a:r>
            <a:endParaRPr lang="en-US"/>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lnSpcReduction="10000"/>
          </a:bodyPr>
          <a:lstStyle/>
          <a:p>
            <a:r>
              <a:rPr lang="en-US"/>
              <a:t>Binarni i brojački semafori</a:t>
            </a:r>
          </a:p>
          <a:p>
            <a:r>
              <a:rPr lang="en-US"/>
              <a:t>Rešavanje problema sa sinhronizacijom - dva procesa P1 i P2 sa iskazima S1 I S2 gde zahtevamo da se S2 izvrši tek nakon završetka S1:</a:t>
            </a:r>
            <a:endParaRPr lang="en-US" dirty="0"/>
          </a:p>
          <a:p>
            <a:pPr marL="457200" lvl="1" indent="0">
              <a:buNone/>
            </a:pPr>
            <a:r>
              <a:rPr lang="en-US"/>
              <a:t>S1;</a:t>
            </a:r>
            <a:endParaRPr lang="en-US" dirty="0"/>
          </a:p>
          <a:p>
            <a:pPr marL="457200" lvl="1" indent="0">
              <a:buNone/>
            </a:pPr>
            <a:r>
              <a:rPr lang="en-US"/>
              <a:t>signal(synch)</a:t>
            </a:r>
            <a:endParaRPr lang="en-US" dirty="0"/>
          </a:p>
          <a:p>
            <a:pPr marL="457200" lvl="1" indent="0">
              <a:buNone/>
            </a:pPr>
            <a:r>
              <a:rPr lang="en-US"/>
              <a:t>---------------</a:t>
            </a:r>
            <a:endParaRPr lang="en-US" dirty="0"/>
          </a:p>
          <a:p>
            <a:pPr marL="457200" lvl="1" indent="0">
              <a:buNone/>
            </a:pPr>
            <a:r>
              <a:rPr lang="en-US"/>
              <a:t>wait(synch)</a:t>
            </a:r>
            <a:endParaRPr lang="en-US" dirty="0"/>
          </a:p>
          <a:p>
            <a:pPr marL="457200" lvl="1" indent="0">
              <a:buNone/>
            </a:pPr>
            <a:r>
              <a:rPr lang="en-US"/>
              <a:t>S2;</a:t>
            </a:r>
            <a:endParaRPr lang="en-US" dirty="0"/>
          </a:p>
          <a:p>
            <a:endParaRPr lang="en-US" dirty="0"/>
          </a:p>
        </p:txBody>
      </p:sp>
    </p:spTree>
    <p:extLst>
      <p:ext uri="{BB962C8B-B14F-4D97-AF65-F5344CB8AC3E}">
        <p14:creationId xmlns:p14="http://schemas.microsoft.com/office/powerpoint/2010/main" val="29099902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ea typeface="+mj-lt"/>
                <a:cs typeface="+mj-lt"/>
              </a:rPr>
              <a:t>implementacija semafora</a:t>
            </a:r>
            <a:endParaRPr lang="en-US"/>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92500"/>
          </a:bodyPr>
          <a:lstStyle/>
          <a:p>
            <a:r>
              <a:rPr lang="en-US"/>
              <a:t>Prethodno opisane wait i signal operacije nisu rešile problem čekanja u petlji</a:t>
            </a:r>
          </a:p>
          <a:p>
            <a:r>
              <a:rPr lang="en-US"/>
              <a:t>Umesto da čeka u petlji, proces će se blokirati, a operacija blokiranja postavlja proces u red čekanja semafora, dok se stanje procesa menja u stanje </a:t>
            </a:r>
            <a:r>
              <a:rPr lang="en-US" i="1"/>
              <a:t>čekanja</a:t>
            </a:r>
            <a:endParaRPr lang="en-US" i="1" dirty="0"/>
          </a:p>
          <a:p>
            <a:r>
              <a:rPr lang="en-US"/>
              <a:t>Kontrola se nakon toga prenosi planeru, koji odabira sledeći proces za izvršavanje</a:t>
            </a:r>
            <a:endParaRPr lang="en-US" i="1" dirty="0"/>
          </a:p>
          <a:p>
            <a:r>
              <a:rPr lang="en-US"/>
              <a:t>Prethodno prekinut proces treba pokrenuti kada neki drugi proces pozove signal operaciju na semaforu S</a:t>
            </a:r>
            <a:endParaRPr lang="en-US" dirty="0"/>
          </a:p>
          <a:p>
            <a:endParaRPr lang="en-US" dirty="0"/>
          </a:p>
        </p:txBody>
      </p:sp>
    </p:spTree>
    <p:extLst>
      <p:ext uri="{BB962C8B-B14F-4D97-AF65-F5344CB8AC3E}">
        <p14:creationId xmlns:p14="http://schemas.microsoft.com/office/powerpoint/2010/main" val="3416873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ea typeface="+mj-lt"/>
                <a:cs typeface="+mj-lt"/>
              </a:rPr>
              <a:t>implementacija semafora</a:t>
            </a:r>
            <a:endParaRPr lang="en-US"/>
          </a:p>
        </p:txBody>
      </p:sp>
      <p:sp>
        <p:nvSpPr>
          <p:cNvPr id="4" name="TextBox 3">
            <a:extLst>
              <a:ext uri="{FF2B5EF4-FFF2-40B4-BE49-F238E27FC236}">
                <a16:creationId xmlns:a16="http://schemas.microsoft.com/office/drawing/2014/main" id="{5A08541A-0691-49D5-84A1-A848E90A77A4}"/>
              </a:ext>
            </a:extLst>
          </p:cNvPr>
          <p:cNvSpPr txBox="1"/>
          <p:nvPr/>
        </p:nvSpPr>
        <p:spPr>
          <a:xfrm>
            <a:off x="2730675" y="3200400"/>
            <a:ext cx="2743199"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typedef struct </a:t>
            </a:r>
            <a:endParaRPr lang="en-US"/>
          </a:p>
          <a:p>
            <a:r>
              <a:rPr lang="en-US">
                <a:ea typeface="+mn-lt"/>
                <a:cs typeface="+mn-lt"/>
              </a:rPr>
              <a:t>{ </a:t>
            </a:r>
            <a:endParaRPr lang="en-US"/>
          </a:p>
          <a:p>
            <a:r>
              <a:rPr lang="en-US">
                <a:ea typeface="+mn-lt"/>
                <a:cs typeface="+mn-lt"/>
              </a:rPr>
              <a:t>    int value;</a:t>
            </a:r>
            <a:endParaRPr lang="en-US"/>
          </a:p>
          <a:p>
            <a:r>
              <a:rPr lang="en-US">
                <a:ea typeface="+mn-lt"/>
                <a:cs typeface="+mn-lt"/>
              </a:rPr>
              <a:t>    struct process *list;</a:t>
            </a:r>
            <a:endParaRPr lang="en-US"/>
          </a:p>
          <a:p>
            <a:r>
              <a:rPr lang="en-US">
                <a:ea typeface="+mn-lt"/>
                <a:cs typeface="+mn-lt"/>
              </a:rPr>
              <a:t>} semaphore ;</a:t>
            </a:r>
            <a:endParaRPr lang="en-US"/>
          </a:p>
          <a:p>
            <a:pPr algn="l"/>
            <a:endParaRPr lang="en-US" dirty="0"/>
          </a:p>
        </p:txBody>
      </p:sp>
      <p:sp>
        <p:nvSpPr>
          <p:cNvPr id="5" name="TextBox 4">
            <a:extLst>
              <a:ext uri="{FF2B5EF4-FFF2-40B4-BE49-F238E27FC236}">
                <a16:creationId xmlns:a16="http://schemas.microsoft.com/office/drawing/2014/main" id="{89D3AF0B-FA70-4672-A2C1-DE3687D98838}"/>
              </a:ext>
            </a:extLst>
          </p:cNvPr>
          <p:cNvSpPr txBox="1"/>
          <p:nvPr/>
        </p:nvSpPr>
        <p:spPr>
          <a:xfrm>
            <a:off x="6258838" y="3951962"/>
            <a:ext cx="4559472"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signal(semaphore *S) { </a:t>
            </a:r>
          </a:p>
          <a:p>
            <a:r>
              <a:rPr lang="en-US">
                <a:ea typeface="+mn-lt"/>
                <a:cs typeface="+mn-lt"/>
              </a:rPr>
              <a:t>    S-&gt;value++;</a:t>
            </a:r>
            <a:endParaRPr lang="en-US"/>
          </a:p>
          <a:p>
            <a:r>
              <a:rPr lang="en-US">
                <a:ea typeface="+mn-lt"/>
                <a:cs typeface="+mn-lt"/>
              </a:rPr>
              <a:t>    if (S-&gt;value &lt;= 0) { </a:t>
            </a:r>
            <a:endParaRPr lang="en-US"/>
          </a:p>
          <a:p>
            <a:r>
              <a:rPr lang="en-US">
                <a:ea typeface="+mn-lt"/>
                <a:cs typeface="+mn-lt"/>
              </a:rPr>
              <a:t>        remove a process P from S-&gt;list;</a:t>
            </a:r>
          </a:p>
          <a:p>
            <a:r>
              <a:rPr lang="en-US">
                <a:ea typeface="+mn-lt"/>
                <a:cs typeface="+mn-lt"/>
              </a:rPr>
              <a:t>        wakeup(P);</a:t>
            </a:r>
            <a:endParaRPr lang="en-US"/>
          </a:p>
          <a:p>
            <a:r>
              <a:rPr lang="en-US">
                <a:ea typeface="+mn-lt"/>
                <a:cs typeface="+mn-lt"/>
              </a:rPr>
              <a:t>    }</a:t>
            </a:r>
            <a:endParaRPr lang="en-US"/>
          </a:p>
          <a:p>
            <a:r>
              <a:rPr lang="en-US">
                <a:ea typeface="+mn-lt"/>
                <a:cs typeface="+mn-lt"/>
              </a:rPr>
              <a:t>}</a:t>
            </a:r>
          </a:p>
          <a:p>
            <a:pPr algn="l"/>
            <a:endParaRPr lang="en-US" dirty="0"/>
          </a:p>
        </p:txBody>
      </p:sp>
      <p:sp>
        <p:nvSpPr>
          <p:cNvPr id="6" name="TextBox 5">
            <a:extLst>
              <a:ext uri="{FF2B5EF4-FFF2-40B4-BE49-F238E27FC236}">
                <a16:creationId xmlns:a16="http://schemas.microsoft.com/office/drawing/2014/main" id="{18EDBDB0-4212-4986-B9D3-D64D483AAC96}"/>
              </a:ext>
            </a:extLst>
          </p:cNvPr>
          <p:cNvSpPr txBox="1"/>
          <p:nvPr/>
        </p:nvSpPr>
        <p:spPr>
          <a:xfrm>
            <a:off x="6091826" y="1906044"/>
            <a:ext cx="4006240"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wait(semaphore *S){ </a:t>
            </a:r>
          </a:p>
          <a:p>
            <a:r>
              <a:rPr lang="en-US">
                <a:ea typeface="+mn-lt"/>
                <a:cs typeface="+mn-lt"/>
              </a:rPr>
              <a:t>    S-&gt;value--;</a:t>
            </a:r>
            <a:endParaRPr lang="en-US"/>
          </a:p>
          <a:p>
            <a:r>
              <a:rPr lang="en-US">
                <a:ea typeface="+mn-lt"/>
                <a:cs typeface="+mn-lt"/>
              </a:rPr>
              <a:t>    if (S-&gt;value &lt; 0) { </a:t>
            </a:r>
            <a:endParaRPr lang="en-US"/>
          </a:p>
          <a:p>
            <a:r>
              <a:rPr lang="en-US">
                <a:ea typeface="+mn-lt"/>
                <a:cs typeface="+mn-lt"/>
              </a:rPr>
              <a:t>        add this process to S-&gt;list;</a:t>
            </a:r>
          </a:p>
          <a:p>
            <a:r>
              <a:rPr lang="en-US">
                <a:ea typeface="+mn-lt"/>
                <a:cs typeface="+mn-lt"/>
              </a:rPr>
              <a:t>        block();</a:t>
            </a:r>
            <a:endParaRPr lang="en-US"/>
          </a:p>
          <a:p>
            <a:r>
              <a:rPr lang="en-US">
                <a:ea typeface="+mn-lt"/>
                <a:cs typeface="+mn-lt"/>
              </a:rPr>
              <a:t>    } </a:t>
            </a:r>
          </a:p>
          <a:p>
            <a:r>
              <a:rPr lang="en-US">
                <a:ea typeface="+mn-lt"/>
                <a:cs typeface="+mn-lt"/>
              </a:rPr>
              <a:t>}</a:t>
            </a:r>
            <a:endParaRPr lang="en-US"/>
          </a:p>
          <a:p>
            <a:pPr algn="l"/>
            <a:endParaRPr lang="en-US" dirty="0"/>
          </a:p>
        </p:txBody>
      </p:sp>
    </p:spTree>
    <p:extLst>
      <p:ext uri="{BB962C8B-B14F-4D97-AF65-F5344CB8AC3E}">
        <p14:creationId xmlns:p14="http://schemas.microsoft.com/office/powerpoint/2010/main" val="25162359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ea typeface="+mj-lt"/>
                <a:cs typeface="+mj-lt"/>
              </a:rPr>
              <a:t>implementacija semafora</a:t>
            </a:r>
            <a:endParaRPr lang="en-US"/>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t>Block i wakeup su sistemski pozivi obezbeđeni od strane OS</a:t>
            </a:r>
          </a:p>
          <a:p>
            <a:r>
              <a:rPr lang="en-US"/>
              <a:t>Vrednost semafora može biti negativna, a ako je negativna njena apsolutna vrednost predstavlja broj procesa koji čekaju na taj semafor</a:t>
            </a:r>
          </a:p>
          <a:p>
            <a:r>
              <a:rPr lang="en-US"/>
              <a:t>Sama lista procesa može se lako implementirati povezivanjem kontrolnih blokova procesa (PCB)</a:t>
            </a:r>
          </a:p>
          <a:p>
            <a:r>
              <a:rPr lang="en-US"/>
              <a:t>Ograničeno čekanje je obezbeđeno FIFO redom čekanja, gde semafor sadrži pokazivače na početak i na kraj reda, iako je bilo koja strategija validna</a:t>
            </a:r>
            <a:endParaRPr lang="en-US" dirty="0"/>
          </a:p>
        </p:txBody>
      </p:sp>
    </p:spTree>
    <p:extLst>
      <p:ext uri="{BB962C8B-B14F-4D97-AF65-F5344CB8AC3E}">
        <p14:creationId xmlns:p14="http://schemas.microsoft.com/office/powerpoint/2010/main" val="29843910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ea typeface="+mj-lt"/>
                <a:cs typeface="+mj-lt"/>
              </a:rPr>
              <a:t>Atomičko izvršavanje ključno</a:t>
            </a:r>
            <a:endParaRPr lang="en-US"/>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92500" lnSpcReduction="10000"/>
          </a:bodyPr>
          <a:lstStyle/>
          <a:p>
            <a:r>
              <a:rPr lang="en-US"/>
              <a:t>Sve operacije nad semaforom moraju biti izvedene na atomički način -nijedna dva procesa ne mogu istovremeno izvršavati wait i signal na istom semaforu</a:t>
            </a:r>
          </a:p>
          <a:p>
            <a:r>
              <a:rPr lang="en-US"/>
              <a:t>U okruženju sa jednim procesorom ovo rešavamo zabranom prekida</a:t>
            </a:r>
          </a:p>
          <a:p>
            <a:r>
              <a:rPr lang="en-US"/>
              <a:t>U SMP sistemima se moraju obezbediti alternativne tehnike zaključavanja, kao što su </a:t>
            </a:r>
            <a:r>
              <a:rPr lang="en-US" i="1"/>
              <a:t>compare_and_swap</a:t>
            </a:r>
            <a:r>
              <a:rPr lang="en-US"/>
              <a:t> ili spinlock-ovi da bi se osiguralo atomičko wait/signal izvršavanje</a:t>
            </a:r>
          </a:p>
          <a:p>
            <a:r>
              <a:rPr lang="en-US"/>
              <a:t>Zbog ovoga je čekanje u petlji samo odloženo u modifikovanoj implementaciji ove dve operacije </a:t>
            </a:r>
            <a:endParaRPr lang="en-US" dirty="0"/>
          </a:p>
        </p:txBody>
      </p:sp>
    </p:spTree>
    <p:extLst>
      <p:ext uri="{BB962C8B-B14F-4D97-AF65-F5344CB8AC3E}">
        <p14:creationId xmlns:p14="http://schemas.microsoft.com/office/powerpoint/2010/main" val="1812268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a:xfrm>
            <a:off x="1141413" y="618518"/>
            <a:ext cx="9905998" cy="1478570"/>
          </a:xfrm>
        </p:spPr>
        <p:txBody>
          <a:bodyPr>
            <a:normAutofit/>
          </a:bodyPr>
          <a:lstStyle/>
          <a:p>
            <a:pPr algn="ctr"/>
            <a:r>
              <a:rPr lang="en-US">
                <a:ea typeface="+mj-lt"/>
                <a:cs typeface="+mj-lt"/>
              </a:rPr>
              <a:t>Mrtve petlje I izgladnjivanje</a:t>
            </a:r>
            <a:endParaRPr lang="en-US"/>
          </a:p>
        </p:txBody>
      </p:sp>
      <p:sp>
        <p:nvSpPr>
          <p:cNvPr id="10" name="Content Placeholder 7">
            <a:extLst>
              <a:ext uri="{FF2B5EF4-FFF2-40B4-BE49-F238E27FC236}">
                <a16:creationId xmlns:a16="http://schemas.microsoft.com/office/drawing/2014/main" id="{D26C184C-4F02-412E-B94E-8D7D8DE011AB}"/>
              </a:ext>
            </a:extLst>
          </p:cNvPr>
          <p:cNvSpPr>
            <a:spLocks noGrp="1"/>
          </p:cNvSpPr>
          <p:nvPr>
            <p:ph idx="1"/>
          </p:nvPr>
        </p:nvSpPr>
        <p:spPr>
          <a:xfrm>
            <a:off x="1141412" y="2249487"/>
            <a:ext cx="4844521" cy="3541714"/>
          </a:xfrm>
        </p:spPr>
        <p:txBody>
          <a:bodyPr anchor="ctr">
            <a:normAutofit fontScale="92500"/>
          </a:bodyPr>
          <a:lstStyle/>
          <a:p>
            <a:r>
              <a:rPr lang="en-US"/>
              <a:t>Skup procesa je u mrtvoj petlji kada svaki proces u skupu čeka na događaj koji može biti prouzrokovati samo drugi proces iz skupa</a:t>
            </a:r>
          </a:p>
          <a:p>
            <a:r>
              <a:rPr lang="en-US"/>
              <a:t>Neodređeno blokiranje ili izgladnjivanje je kada se procesi iz liste čekanja na semafor uklanjaju u LIFO maniru</a:t>
            </a:r>
            <a:endParaRPr lang="en-US" dirty="0"/>
          </a:p>
        </p:txBody>
      </p:sp>
      <p:pic>
        <p:nvPicPr>
          <p:cNvPr id="4" name="Picture 4" descr="A close up of text on a white background&#10;&#10;Description generated with very high confidence">
            <a:extLst>
              <a:ext uri="{FF2B5EF4-FFF2-40B4-BE49-F238E27FC236}">
                <a16:creationId xmlns:a16="http://schemas.microsoft.com/office/drawing/2014/main" id="{2AE76280-AF85-4166-AC6E-E7C680AA3B14}"/>
              </a:ext>
            </a:extLst>
          </p:cNvPr>
          <p:cNvPicPr>
            <a:picLocks noChangeAspect="1"/>
          </p:cNvPicPr>
          <p:nvPr/>
        </p:nvPicPr>
        <p:blipFill rotWithShape="1">
          <a:blip r:embed="rId3"/>
          <a:srcRect t="6832" r="-4" b="-4"/>
          <a:stretch/>
        </p:blipFill>
        <p:spPr>
          <a:xfrm>
            <a:off x="6392335" y="2497720"/>
            <a:ext cx="4655075" cy="3047892"/>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
        <p:nvSpPr>
          <p:cNvPr id="5" name="Rectangle: Rounded Corners 4">
            <a:extLst>
              <a:ext uri="{FF2B5EF4-FFF2-40B4-BE49-F238E27FC236}">
                <a16:creationId xmlns:a16="http://schemas.microsoft.com/office/drawing/2014/main" id="{A8CD100D-8A30-DDAD-FECE-627A95A59ABC}"/>
              </a:ext>
            </a:extLst>
          </p:cNvPr>
          <p:cNvSpPr/>
          <p:nvPr/>
        </p:nvSpPr>
        <p:spPr bwMode="auto">
          <a:xfrm>
            <a:off x="10818311" y="376857"/>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marL="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1pPr>
            <a:lvl2pPr marL="4572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2pPr>
            <a:lvl3pPr marL="9144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3pPr>
            <a:lvl4pPr marL="1371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4pPr>
            <a:lvl5pPr marL="18288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5pPr>
            <a:lvl6pPr marL="2286000" algn="l" defTabSz="914400" rtl="0" eaLnBrk="1" latinLnBrk="0" hangingPunct="1">
              <a:defRPr sz="1800" kern="1200">
                <a:solidFill>
                  <a:schemeClr val="tx1"/>
                </a:solidFill>
                <a:latin typeface="Arial" panose="020B0604020202020204" pitchFamily="34" charset="0"/>
                <a:ea typeface="+mn-ea"/>
                <a:cs typeface="+mn-cs"/>
              </a:defRPr>
            </a:lvl6pPr>
            <a:lvl7pPr marL="2743200" algn="l" defTabSz="914400" rtl="0" eaLnBrk="1" latinLnBrk="0" hangingPunct="1">
              <a:defRPr sz="1800" kern="1200">
                <a:solidFill>
                  <a:schemeClr val="tx1"/>
                </a:solidFill>
                <a:latin typeface="Arial" panose="020B0604020202020204" pitchFamily="34" charset="0"/>
                <a:ea typeface="+mn-ea"/>
                <a:cs typeface="+mn-cs"/>
              </a:defRPr>
            </a:lvl7pPr>
            <a:lvl8pPr marL="3200400" algn="l" defTabSz="914400" rtl="0" eaLnBrk="1" latinLnBrk="0" hangingPunct="1">
              <a:defRPr sz="1800" kern="1200">
                <a:solidFill>
                  <a:schemeClr val="tx1"/>
                </a:solidFill>
                <a:latin typeface="Arial" panose="020B0604020202020204" pitchFamily="34" charset="0"/>
                <a:ea typeface="+mn-ea"/>
                <a:cs typeface="+mn-cs"/>
              </a:defRPr>
            </a:lvl8pPr>
            <a:lvl9pPr marL="3657600" algn="l" defTabSz="914400" rtl="0" eaLnBrk="1" latinLnBrk="0" hangingPunct="1">
              <a:defRPr sz="1800" kern="1200">
                <a:solidFill>
                  <a:schemeClr val="tx1"/>
                </a:solidFill>
                <a:latin typeface="Arial" panose="020B0604020202020204" pitchFamily="34" charset="0"/>
                <a:ea typeface="+mn-ea"/>
                <a:cs typeface="+mn-cs"/>
              </a:defRPr>
            </a:lvl9pPr>
          </a:lstStyle>
          <a:p>
            <a:pPr algn="ctr"/>
            <a:r>
              <a:rPr lang="en-US">
                <a:latin typeface="Arial"/>
                <a:cs typeface="Arial"/>
              </a:rPr>
              <a:t>4</a:t>
            </a:r>
            <a:endParaRPr lang="en-US" dirty="0">
              <a:latin typeface="Arial"/>
              <a:cs typeface="Arial"/>
            </a:endParaRPr>
          </a:p>
        </p:txBody>
      </p:sp>
    </p:spTree>
    <p:extLst>
      <p:ext uri="{BB962C8B-B14F-4D97-AF65-F5344CB8AC3E}">
        <p14:creationId xmlns:p14="http://schemas.microsoft.com/office/powerpoint/2010/main" val="37334680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a:xfrm>
            <a:off x="1141413" y="618518"/>
            <a:ext cx="9905998" cy="1478570"/>
          </a:xfrm>
        </p:spPr>
        <p:txBody>
          <a:bodyPr>
            <a:normAutofit/>
          </a:bodyPr>
          <a:lstStyle/>
          <a:p>
            <a:pPr algn="ctr"/>
            <a:r>
              <a:rPr lang="en-US">
                <a:ea typeface="+mj-lt"/>
                <a:cs typeface="+mj-lt"/>
              </a:rPr>
              <a:t>Inverzija prioriteta</a:t>
            </a:r>
            <a:endParaRPr lang="en-US"/>
          </a:p>
        </p:txBody>
      </p:sp>
      <p:sp>
        <p:nvSpPr>
          <p:cNvPr id="10" name="Content Placeholder 7">
            <a:extLst>
              <a:ext uri="{FF2B5EF4-FFF2-40B4-BE49-F238E27FC236}">
                <a16:creationId xmlns:a16="http://schemas.microsoft.com/office/drawing/2014/main" id="{D26C184C-4F02-412E-B94E-8D7D8DE011AB}"/>
              </a:ext>
            </a:extLst>
          </p:cNvPr>
          <p:cNvSpPr>
            <a:spLocks noGrp="1"/>
          </p:cNvSpPr>
          <p:nvPr>
            <p:ph idx="1"/>
          </p:nvPr>
        </p:nvSpPr>
        <p:spPr>
          <a:xfrm>
            <a:off x="1141412" y="2249487"/>
            <a:ext cx="9875808" cy="3541714"/>
          </a:xfrm>
        </p:spPr>
        <p:txBody>
          <a:bodyPr anchor="ctr">
            <a:normAutofit fontScale="92500"/>
          </a:bodyPr>
          <a:lstStyle/>
          <a:p>
            <a:r>
              <a:rPr lang="en-US">
                <a:ea typeface="+mn-lt"/>
                <a:cs typeface="+mn-lt"/>
              </a:rPr>
              <a:t>Pretpostavimo da imamo tri procesa L, M i H - čiji prioriteti su L &lt;M &lt;H</a:t>
            </a:r>
            <a:endParaRPr lang="en-US" dirty="0">
              <a:ea typeface="+mn-lt"/>
              <a:cs typeface="+mn-lt"/>
            </a:endParaRPr>
          </a:p>
          <a:p>
            <a:r>
              <a:rPr lang="en-US">
                <a:ea typeface="+mn-lt"/>
                <a:cs typeface="+mn-lt"/>
              </a:rPr>
              <a:t>Pretpostavimo da je procesu H potreban resurs R, kojem trenutno pristupa proces L </a:t>
            </a:r>
          </a:p>
          <a:p>
            <a:r>
              <a:rPr lang="en-US">
                <a:ea typeface="+mn-lt"/>
                <a:cs typeface="+mn-lt"/>
              </a:rPr>
              <a:t>Obično, proces H čeka da L završi sa korišćenjem resursa R</a:t>
            </a:r>
          </a:p>
          <a:p>
            <a:r>
              <a:rPr lang="en-US">
                <a:ea typeface="+mn-lt"/>
                <a:cs typeface="+mn-lt"/>
              </a:rPr>
              <a:t>Međutim, ako proces M postane izvršan (promeni mu se stanje u stanje izvršavanja), to će blokirati proces L </a:t>
            </a:r>
          </a:p>
          <a:p>
            <a:r>
              <a:rPr lang="en-US">
                <a:ea typeface="+mn-lt"/>
                <a:cs typeface="+mn-lt"/>
              </a:rPr>
              <a:t>Indirektno, proces sa nižim prioritetom (proces M), uticaće na to koliko dugo proces H mora da čeka da L završi sa korišćenjem resursa R </a:t>
            </a:r>
            <a:endParaRPr lang="en-US"/>
          </a:p>
          <a:p>
            <a:endParaRPr lang="en-US" dirty="0"/>
          </a:p>
        </p:txBody>
      </p:sp>
    </p:spTree>
    <p:extLst>
      <p:ext uri="{BB962C8B-B14F-4D97-AF65-F5344CB8AC3E}">
        <p14:creationId xmlns:p14="http://schemas.microsoft.com/office/powerpoint/2010/main" val="6257989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a:xfrm>
            <a:off x="1141413" y="618518"/>
            <a:ext cx="9905998" cy="1478570"/>
          </a:xfrm>
        </p:spPr>
        <p:txBody>
          <a:bodyPr>
            <a:normAutofit/>
          </a:bodyPr>
          <a:lstStyle/>
          <a:p>
            <a:pPr algn="ctr"/>
            <a:r>
              <a:rPr lang="en-US">
                <a:ea typeface="+mj-lt"/>
                <a:cs typeface="+mj-lt"/>
              </a:rPr>
              <a:t>Inverzija prioriteta</a:t>
            </a:r>
            <a:endParaRPr lang="en-US"/>
          </a:p>
        </p:txBody>
      </p:sp>
      <p:sp>
        <p:nvSpPr>
          <p:cNvPr id="10" name="Content Placeholder 7">
            <a:extLst>
              <a:ext uri="{FF2B5EF4-FFF2-40B4-BE49-F238E27FC236}">
                <a16:creationId xmlns:a16="http://schemas.microsoft.com/office/drawing/2014/main" id="{D26C184C-4F02-412E-B94E-8D7D8DE011AB}"/>
              </a:ext>
            </a:extLst>
          </p:cNvPr>
          <p:cNvSpPr>
            <a:spLocks noGrp="1"/>
          </p:cNvSpPr>
          <p:nvPr>
            <p:ph idx="1"/>
          </p:nvPr>
        </p:nvSpPr>
        <p:spPr>
          <a:xfrm>
            <a:off x="1141412" y="2249487"/>
            <a:ext cx="9875808" cy="3541714"/>
          </a:xfrm>
        </p:spPr>
        <p:txBody>
          <a:bodyPr anchor="ctr">
            <a:normAutofit/>
          </a:bodyPr>
          <a:lstStyle/>
          <a:p>
            <a:r>
              <a:rPr lang="en-US">
                <a:ea typeface="+mn-lt"/>
                <a:cs typeface="+mn-lt"/>
              </a:rPr>
              <a:t>Ovaj problem se javlja kod sistema sa više od dva nivoa prioriteta</a:t>
            </a:r>
          </a:p>
          <a:p>
            <a:r>
              <a:rPr lang="en-US"/>
              <a:t>Jedno rešenje je ograničavanje na maksimalno dva nivoa prioriteta</a:t>
            </a:r>
          </a:p>
          <a:p>
            <a:r>
              <a:rPr lang="en-US"/>
              <a:t>Bolje rešenje je primena protokola o nasleđivanju prioriteta: svi procesi koji pristupaju resursima potrebnim procesu višeg prioriteta nasleđuju veći prioritet sve dok ne završe sa dotičnim resursima, nakon čega se prioritet vraća na prvobitni, originalni prioritet (L nasleđuje prioritet procesa H)</a:t>
            </a:r>
            <a:endParaRPr lang="en-US" dirty="0"/>
          </a:p>
        </p:txBody>
      </p:sp>
    </p:spTree>
    <p:extLst>
      <p:ext uri="{BB962C8B-B14F-4D97-AF65-F5344CB8AC3E}">
        <p14:creationId xmlns:p14="http://schemas.microsoft.com/office/powerpoint/2010/main" val="41535380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2">
            <a:duotone>
              <a:schemeClr val="bg2">
                <a:shade val="88000"/>
                <a:hueMod val="106000"/>
                <a:satMod val="140000"/>
                <a:lumMod val="54000"/>
              </a:schemeClr>
              <a:schemeClr val="bg2">
                <a:tint val="98000"/>
                <a:hueMod val="90000"/>
                <a:satMod val="150000"/>
                <a:lumMod val="16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a:xfrm>
            <a:off x="1141413" y="618518"/>
            <a:ext cx="9905998" cy="1478570"/>
          </a:xfrm>
        </p:spPr>
        <p:txBody>
          <a:bodyPr>
            <a:normAutofit/>
          </a:bodyPr>
          <a:lstStyle/>
          <a:p>
            <a:pPr algn="ctr"/>
            <a:r>
              <a:rPr lang="en-US">
                <a:ea typeface="+mj-lt"/>
                <a:cs typeface="+mj-lt"/>
              </a:rPr>
              <a:t>Klasični problemi sa sinhronizacijom</a:t>
            </a:r>
            <a:endParaRPr lang="en-US"/>
          </a:p>
        </p:txBody>
      </p:sp>
      <p:sp>
        <p:nvSpPr>
          <p:cNvPr id="10" name="Content Placeholder 7">
            <a:extLst>
              <a:ext uri="{FF2B5EF4-FFF2-40B4-BE49-F238E27FC236}">
                <a16:creationId xmlns:a16="http://schemas.microsoft.com/office/drawing/2014/main" id="{D26C184C-4F02-412E-B94E-8D7D8DE011AB}"/>
              </a:ext>
            </a:extLst>
          </p:cNvPr>
          <p:cNvSpPr>
            <a:spLocks noGrp="1"/>
          </p:cNvSpPr>
          <p:nvPr>
            <p:ph idx="1"/>
          </p:nvPr>
        </p:nvSpPr>
        <p:spPr>
          <a:xfrm>
            <a:off x="1141412" y="2249487"/>
            <a:ext cx="9875808" cy="3541714"/>
          </a:xfrm>
        </p:spPr>
        <p:txBody>
          <a:bodyPr anchor="ctr">
            <a:normAutofit/>
          </a:bodyPr>
          <a:lstStyle/>
          <a:p>
            <a:r>
              <a:rPr lang="en-US">
                <a:ea typeface="+mn-lt"/>
                <a:cs typeface="+mn-lt"/>
              </a:rPr>
              <a:t>Posmatraćemo</a:t>
            </a:r>
            <a:r>
              <a:rPr lang="en-US"/>
              <a:t> dva problema koji se mogu pojaviti:</a:t>
            </a:r>
          </a:p>
          <a:p>
            <a:pPr lvl="1"/>
            <a:r>
              <a:rPr lang="en-US"/>
              <a:t>Problem sa ograničenim baferom</a:t>
            </a:r>
          </a:p>
          <a:p>
            <a:pPr lvl="1"/>
            <a:r>
              <a:rPr lang="en-US"/>
              <a:t>Problem sa čitačima i pisačima (readers/writers problem)</a:t>
            </a:r>
            <a:endParaRPr lang="en-US" dirty="0"/>
          </a:p>
        </p:txBody>
      </p:sp>
    </p:spTree>
    <p:extLst>
      <p:ext uri="{BB962C8B-B14F-4D97-AF65-F5344CB8AC3E}">
        <p14:creationId xmlns:p14="http://schemas.microsoft.com/office/powerpoint/2010/main" val="5096439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ea typeface="+mj-lt"/>
                <a:cs typeface="+mj-lt"/>
              </a:rPr>
              <a:t>Problem sa ograničenim baferom</a:t>
            </a:r>
            <a:endParaRPr lang="en-US"/>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t>Pretpostavljamo da imamo na raspolaganju n bafera, gde je svaki dovoljno velik da skladišti jednu poruku</a:t>
            </a:r>
          </a:p>
          <a:p>
            <a:r>
              <a:rPr lang="en-US"/>
              <a:t>mutex semafor obezbeđuje uzajamnu isključivost prilikom pristupa skupu bafera i inicijalizovan je na vrednost 1</a:t>
            </a:r>
          </a:p>
          <a:p>
            <a:r>
              <a:rPr lang="en-US"/>
              <a:t>empty i full semafori broje koliko ima slobodnih i zauzetih bafera: empty je inicijalizovan na </a:t>
            </a:r>
            <a:r>
              <a:rPr lang="en-US" i="1"/>
              <a:t>n</a:t>
            </a:r>
            <a:r>
              <a:rPr lang="en-US"/>
              <a:t>, dok je full inicijalizovan na vrednost 0</a:t>
            </a:r>
            <a:endParaRPr lang="en-US" dirty="0"/>
          </a:p>
        </p:txBody>
      </p:sp>
    </p:spTree>
    <p:extLst>
      <p:ext uri="{BB962C8B-B14F-4D97-AF65-F5344CB8AC3E}">
        <p14:creationId xmlns:p14="http://schemas.microsoft.com/office/powerpoint/2010/main" val="33701346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ea typeface="+mj-lt"/>
                <a:cs typeface="+mj-lt"/>
              </a:rPr>
              <a:t>kod proizvođač procesa</a:t>
            </a:r>
            <a:endParaRPr lang="en-US"/>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70000" lnSpcReduction="20000"/>
          </a:bodyPr>
          <a:lstStyle/>
          <a:p>
            <a:pPr>
              <a:buNone/>
            </a:pPr>
            <a:r>
              <a:rPr lang="en-US">
                <a:ea typeface="+mn-lt"/>
                <a:cs typeface="+mn-lt"/>
              </a:rPr>
              <a:t>do  { </a:t>
            </a:r>
            <a:endParaRPr lang="en-US"/>
          </a:p>
          <a:p>
            <a:pPr lvl="1">
              <a:buNone/>
            </a:pPr>
            <a:r>
              <a:rPr lang="en-US">
                <a:ea typeface="+mn-lt"/>
                <a:cs typeface="+mn-lt"/>
              </a:rPr>
              <a:t>. . . </a:t>
            </a:r>
          </a:p>
          <a:p>
            <a:pPr lvl="1">
              <a:buNone/>
            </a:pPr>
            <a:r>
              <a:rPr lang="en-US">
                <a:ea typeface="+mn-lt"/>
                <a:cs typeface="+mn-lt"/>
              </a:rPr>
              <a:t>/* produce an item in next_produced */ </a:t>
            </a:r>
          </a:p>
          <a:p>
            <a:pPr lvl="1">
              <a:buNone/>
            </a:pPr>
            <a:r>
              <a:rPr lang="en-US">
                <a:ea typeface="+mn-lt"/>
                <a:cs typeface="+mn-lt"/>
              </a:rPr>
              <a:t>. . . </a:t>
            </a:r>
          </a:p>
          <a:p>
            <a:pPr lvl="1">
              <a:buNone/>
            </a:pPr>
            <a:r>
              <a:rPr lang="en-US">
                <a:ea typeface="+mn-lt"/>
                <a:cs typeface="+mn-lt"/>
              </a:rPr>
              <a:t>wait(empty);</a:t>
            </a:r>
          </a:p>
          <a:p>
            <a:pPr lvl="1">
              <a:buNone/>
            </a:pPr>
            <a:r>
              <a:rPr lang="en-US">
                <a:ea typeface="+mn-lt"/>
                <a:cs typeface="+mn-lt"/>
              </a:rPr>
              <a:t>wait(mutex);</a:t>
            </a:r>
          </a:p>
          <a:p>
            <a:pPr lvl="1">
              <a:buNone/>
            </a:pPr>
            <a:r>
              <a:rPr lang="en-US">
                <a:ea typeface="+mn-lt"/>
                <a:cs typeface="+mn-lt"/>
              </a:rPr>
              <a:t>. . . </a:t>
            </a:r>
          </a:p>
          <a:p>
            <a:pPr lvl="1">
              <a:buNone/>
            </a:pPr>
            <a:r>
              <a:rPr lang="en-US">
                <a:ea typeface="+mn-lt"/>
                <a:cs typeface="+mn-lt"/>
              </a:rPr>
              <a:t>/* add next_produced to the buffer */ </a:t>
            </a:r>
          </a:p>
          <a:p>
            <a:pPr lvl="1">
              <a:buNone/>
            </a:pPr>
            <a:r>
              <a:rPr lang="en-US">
                <a:ea typeface="+mn-lt"/>
                <a:cs typeface="+mn-lt"/>
              </a:rPr>
              <a:t>. . .</a:t>
            </a:r>
          </a:p>
          <a:p>
            <a:pPr lvl="1">
              <a:buNone/>
            </a:pPr>
            <a:r>
              <a:rPr lang="en-US">
                <a:ea typeface="+mn-lt"/>
                <a:cs typeface="+mn-lt"/>
              </a:rPr>
              <a:t>signal(mutex);</a:t>
            </a:r>
          </a:p>
          <a:p>
            <a:pPr lvl="1">
              <a:buNone/>
            </a:pPr>
            <a:r>
              <a:rPr lang="en-US">
                <a:ea typeface="+mn-lt"/>
                <a:cs typeface="+mn-lt"/>
              </a:rPr>
              <a:t>signal(full);</a:t>
            </a:r>
          </a:p>
          <a:p>
            <a:pPr>
              <a:buNone/>
            </a:pPr>
            <a:r>
              <a:rPr lang="en-US">
                <a:ea typeface="+mn-lt"/>
                <a:cs typeface="+mn-lt"/>
              </a:rPr>
              <a:t>} while (true);</a:t>
            </a:r>
          </a:p>
          <a:p>
            <a:pPr marL="0" indent="0">
              <a:buNone/>
            </a:pPr>
            <a:endParaRPr lang="en-US" dirty="0"/>
          </a:p>
        </p:txBody>
      </p:sp>
    </p:spTree>
    <p:extLst>
      <p:ext uri="{BB962C8B-B14F-4D97-AF65-F5344CB8AC3E}">
        <p14:creationId xmlns:p14="http://schemas.microsoft.com/office/powerpoint/2010/main" val="28072515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ea typeface="+mj-lt"/>
                <a:cs typeface="+mj-lt"/>
              </a:rPr>
              <a:t>kod potrošač procesa</a:t>
            </a:r>
            <a:endParaRPr lang="en-US"/>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70000" lnSpcReduction="20000"/>
          </a:bodyPr>
          <a:lstStyle/>
          <a:p>
            <a:pPr>
              <a:buNone/>
            </a:pPr>
            <a:r>
              <a:rPr lang="en-US">
                <a:ea typeface="+mn-lt"/>
                <a:cs typeface="+mn-lt"/>
              </a:rPr>
              <a:t>do { </a:t>
            </a:r>
            <a:endParaRPr lang="en-US"/>
          </a:p>
          <a:p>
            <a:pPr lvl="1">
              <a:buNone/>
            </a:pPr>
            <a:r>
              <a:rPr lang="en-US">
                <a:ea typeface="+mn-lt"/>
                <a:cs typeface="+mn-lt"/>
              </a:rPr>
              <a:t>wait(full);</a:t>
            </a:r>
            <a:endParaRPr lang="en-US"/>
          </a:p>
          <a:p>
            <a:pPr lvl="1">
              <a:buNone/>
            </a:pPr>
            <a:r>
              <a:rPr lang="en-US">
                <a:ea typeface="+mn-lt"/>
                <a:cs typeface="+mn-lt"/>
              </a:rPr>
              <a:t>wait(mutex);</a:t>
            </a:r>
            <a:endParaRPr lang="en-US"/>
          </a:p>
          <a:p>
            <a:pPr lvl="1">
              <a:buNone/>
            </a:pPr>
            <a:r>
              <a:rPr lang="en-US">
                <a:ea typeface="+mn-lt"/>
                <a:cs typeface="+mn-lt"/>
              </a:rPr>
              <a:t>. . . </a:t>
            </a:r>
          </a:p>
          <a:p>
            <a:pPr lvl="1">
              <a:buNone/>
            </a:pPr>
            <a:r>
              <a:rPr lang="en-US">
                <a:ea typeface="+mn-lt"/>
                <a:cs typeface="+mn-lt"/>
              </a:rPr>
              <a:t>/* remove an item from buffer to next_consumed */ </a:t>
            </a:r>
            <a:endParaRPr lang="en-US"/>
          </a:p>
          <a:p>
            <a:pPr lvl="1">
              <a:buNone/>
            </a:pPr>
            <a:r>
              <a:rPr lang="en-US">
                <a:ea typeface="+mn-lt"/>
                <a:cs typeface="+mn-lt"/>
              </a:rPr>
              <a:t>. . . </a:t>
            </a:r>
            <a:endParaRPr lang="en-US"/>
          </a:p>
          <a:p>
            <a:pPr lvl="1">
              <a:buNone/>
            </a:pPr>
            <a:r>
              <a:rPr lang="en-US">
                <a:ea typeface="+mn-lt"/>
                <a:cs typeface="+mn-lt"/>
              </a:rPr>
              <a:t>signal(mutex); </a:t>
            </a:r>
            <a:endParaRPr lang="en-US"/>
          </a:p>
          <a:p>
            <a:pPr lvl="1">
              <a:buNone/>
            </a:pPr>
            <a:r>
              <a:rPr lang="en-US">
                <a:ea typeface="+mn-lt"/>
                <a:cs typeface="+mn-lt"/>
              </a:rPr>
              <a:t>signal(empty); </a:t>
            </a:r>
            <a:endParaRPr lang="en-US"/>
          </a:p>
          <a:p>
            <a:pPr lvl="1">
              <a:buNone/>
            </a:pPr>
            <a:r>
              <a:rPr lang="en-US">
                <a:ea typeface="+mn-lt"/>
                <a:cs typeface="+mn-lt"/>
              </a:rPr>
              <a:t>. . . </a:t>
            </a:r>
            <a:endParaRPr lang="en-US"/>
          </a:p>
          <a:p>
            <a:pPr lvl="1">
              <a:buNone/>
            </a:pPr>
            <a:r>
              <a:rPr lang="en-US">
                <a:ea typeface="+mn-lt"/>
                <a:cs typeface="+mn-lt"/>
              </a:rPr>
              <a:t>/* consume the item in next_consumed */ </a:t>
            </a:r>
            <a:endParaRPr lang="en-US"/>
          </a:p>
          <a:p>
            <a:pPr lvl="1">
              <a:buNone/>
            </a:pPr>
            <a:r>
              <a:rPr lang="en-US">
                <a:ea typeface="+mn-lt"/>
                <a:cs typeface="+mn-lt"/>
              </a:rPr>
              <a:t>. . .</a:t>
            </a:r>
          </a:p>
          <a:p>
            <a:pPr>
              <a:buNone/>
            </a:pPr>
            <a:r>
              <a:rPr lang="en-US">
                <a:ea typeface="+mn-lt"/>
                <a:cs typeface="+mn-lt"/>
              </a:rPr>
              <a:t>} while (true);</a:t>
            </a:r>
          </a:p>
          <a:p>
            <a:pPr>
              <a:buNone/>
            </a:pPr>
            <a:endParaRPr lang="en-US" dirty="0">
              <a:ea typeface="+mn-lt"/>
              <a:cs typeface="+mn-lt"/>
            </a:endParaRPr>
          </a:p>
          <a:p>
            <a:pPr marL="0" indent="0">
              <a:buNone/>
            </a:pPr>
            <a:endParaRPr lang="en-US" dirty="0"/>
          </a:p>
        </p:txBody>
      </p:sp>
    </p:spTree>
    <p:extLst>
      <p:ext uri="{BB962C8B-B14F-4D97-AF65-F5344CB8AC3E}">
        <p14:creationId xmlns:p14="http://schemas.microsoft.com/office/powerpoint/2010/main" val="11610223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ea typeface="+mj-lt"/>
                <a:cs typeface="+mj-lt"/>
              </a:rPr>
              <a:t>Problem sa čitačima i pisačima</a:t>
            </a:r>
            <a:endParaRPr lang="en-US"/>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lnSpcReduction="10000"/>
          </a:bodyPr>
          <a:lstStyle/>
          <a:p>
            <a:r>
              <a:rPr lang="en-US"/>
              <a:t>Kada se podaci dele između više konkurentnih procesa, procesi koji samo čitaju podatke zovu se čitači (readers), a procesi koji mogu i da ažuriraju podatke zovu se pisači (writers)</a:t>
            </a:r>
          </a:p>
          <a:p>
            <a:r>
              <a:rPr lang="en-US"/>
              <a:t>Ima nekoliko varijacija ovoga problema, npr:</a:t>
            </a:r>
          </a:p>
          <a:p>
            <a:pPr lvl="1"/>
            <a:r>
              <a:rPr lang="en-US"/>
              <a:t>Nijedan čitač ne može čekati osim ukoliko je pisač već dobio dozvolu za korišćenje deljenog objekta</a:t>
            </a:r>
            <a:endParaRPr lang="en-US" dirty="0"/>
          </a:p>
          <a:p>
            <a:pPr lvl="1"/>
            <a:r>
              <a:rPr lang="en-US"/>
              <a:t>Kada je pisač spreman, pisač vrši upisivanje što je pre moguće tj. ako pisač čeka, novi čitači ne mogu početi da čitaju</a:t>
            </a:r>
            <a:endParaRPr lang="en-US" dirty="0"/>
          </a:p>
          <a:p>
            <a:endParaRPr lang="en-US" dirty="0"/>
          </a:p>
        </p:txBody>
      </p:sp>
    </p:spTree>
    <p:extLst>
      <p:ext uri="{BB962C8B-B14F-4D97-AF65-F5344CB8AC3E}">
        <p14:creationId xmlns:p14="http://schemas.microsoft.com/office/powerpoint/2010/main" val="42244518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ea typeface="+mj-lt"/>
                <a:cs typeface="+mj-lt"/>
              </a:rPr>
              <a:t>Problem sa čitačima i pisačima</a:t>
            </a:r>
            <a:endParaRPr lang="en-US"/>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92500" lnSpcReduction="20000"/>
          </a:bodyPr>
          <a:lstStyle/>
          <a:p>
            <a:r>
              <a:rPr lang="en-US" dirty="0"/>
              <a:t>U </a:t>
            </a:r>
            <a:r>
              <a:rPr lang="en-US" dirty="0" err="1"/>
              <a:t>oba</a:t>
            </a:r>
            <a:r>
              <a:rPr lang="en-US" dirty="0"/>
              <a:t> </a:t>
            </a:r>
            <a:r>
              <a:rPr lang="en-US" dirty="0" err="1"/>
              <a:t>slučaja</a:t>
            </a:r>
            <a:r>
              <a:rPr lang="en-US" dirty="0"/>
              <a:t> </a:t>
            </a:r>
            <a:r>
              <a:rPr lang="en-US" dirty="0" err="1"/>
              <a:t>može</a:t>
            </a:r>
            <a:r>
              <a:rPr lang="en-US" dirty="0"/>
              <a:t> </a:t>
            </a:r>
            <a:r>
              <a:rPr lang="en-US" dirty="0" err="1"/>
              <a:t>doći</a:t>
            </a:r>
            <a:r>
              <a:rPr lang="en-US" dirty="0"/>
              <a:t> do </a:t>
            </a:r>
            <a:r>
              <a:rPr lang="en-US" i="1" dirty="0" err="1"/>
              <a:t>izgladnjivanja</a:t>
            </a:r>
            <a:r>
              <a:rPr lang="en-US" i="1" dirty="0"/>
              <a:t> </a:t>
            </a:r>
          </a:p>
          <a:p>
            <a:r>
              <a:rPr lang="en-US"/>
              <a:t>U prvoj varijanti to su pisači koji mogu biti na neodređenom čekanju</a:t>
            </a:r>
          </a:p>
          <a:p>
            <a:r>
              <a:rPr lang="en-US" dirty="0"/>
              <a:t>U </a:t>
            </a:r>
            <a:r>
              <a:rPr lang="en-US" dirty="0" err="1"/>
              <a:t>drugoj</a:t>
            </a:r>
            <a:r>
              <a:rPr lang="en-US" dirty="0"/>
              <a:t> </a:t>
            </a:r>
            <a:r>
              <a:rPr lang="en-US" dirty="0" err="1"/>
              <a:t>varijanti</a:t>
            </a:r>
            <a:r>
              <a:rPr lang="en-US" dirty="0"/>
              <a:t> to </a:t>
            </a:r>
            <a:r>
              <a:rPr lang="en-US" dirty="0" err="1"/>
              <a:t>su</a:t>
            </a:r>
            <a:r>
              <a:rPr lang="en-US" dirty="0"/>
              <a:t> </a:t>
            </a:r>
            <a:r>
              <a:rPr lang="en-US" dirty="0" err="1"/>
              <a:t>čitači</a:t>
            </a:r>
            <a:endParaRPr lang="en-US" dirty="0"/>
          </a:p>
          <a:p>
            <a:r>
              <a:rPr lang="en-US" dirty="0" err="1"/>
              <a:t>Predstavićemo</a:t>
            </a:r>
            <a:r>
              <a:rPr lang="en-US" dirty="0"/>
              <a:t> </a:t>
            </a:r>
            <a:r>
              <a:rPr lang="en-US" dirty="0" err="1"/>
              <a:t>ovde</a:t>
            </a:r>
            <a:r>
              <a:rPr lang="en-US" dirty="0"/>
              <a:t> </a:t>
            </a:r>
            <a:r>
              <a:rPr lang="en-US" dirty="0" err="1"/>
              <a:t>rešenje</a:t>
            </a:r>
            <a:r>
              <a:rPr lang="en-US" dirty="0"/>
              <a:t> </a:t>
            </a:r>
            <a:r>
              <a:rPr lang="en-US" dirty="0" err="1"/>
              <a:t>prve</a:t>
            </a:r>
            <a:r>
              <a:rPr lang="en-US" dirty="0"/>
              <a:t> </a:t>
            </a:r>
            <a:r>
              <a:rPr lang="en-US" dirty="0" err="1"/>
              <a:t>varijacije</a:t>
            </a:r>
            <a:r>
              <a:rPr lang="en-US" dirty="0"/>
              <a:t> </a:t>
            </a:r>
            <a:r>
              <a:rPr lang="en-US" dirty="0" err="1"/>
              <a:t>problema</a:t>
            </a:r>
          </a:p>
          <a:p>
            <a:r>
              <a:rPr lang="en-US" dirty="0" err="1"/>
              <a:t>Korišćene</a:t>
            </a:r>
            <a:r>
              <a:rPr lang="en-US" dirty="0"/>
              <a:t> </a:t>
            </a:r>
            <a:r>
              <a:rPr lang="en-US" dirty="0" err="1"/>
              <a:t>strukture</a:t>
            </a:r>
            <a:r>
              <a:rPr lang="en-US" dirty="0"/>
              <a:t> </a:t>
            </a:r>
            <a:r>
              <a:rPr lang="en-US" dirty="0" err="1"/>
              <a:t>su</a:t>
            </a:r>
            <a:r>
              <a:rPr lang="en-US" dirty="0"/>
              <a:t>:</a:t>
            </a:r>
          </a:p>
          <a:p>
            <a:pPr lvl="1">
              <a:buNone/>
            </a:pPr>
            <a:r>
              <a:rPr lang="en-US" dirty="0">
                <a:ea typeface="+mn-lt"/>
                <a:cs typeface="+mn-lt"/>
              </a:rPr>
              <a:t>semaphore </a:t>
            </a:r>
            <a:r>
              <a:rPr lang="en-US" dirty="0" err="1">
                <a:ea typeface="+mn-lt"/>
                <a:cs typeface="+mn-lt"/>
              </a:rPr>
              <a:t>rw_mutex</a:t>
            </a:r>
            <a:r>
              <a:rPr lang="en-US" dirty="0">
                <a:ea typeface="+mn-lt"/>
                <a:cs typeface="+mn-lt"/>
              </a:rPr>
              <a:t> = 1; </a:t>
            </a:r>
            <a:endParaRPr lang="en-US" dirty="0"/>
          </a:p>
          <a:p>
            <a:pPr lvl="1">
              <a:buNone/>
            </a:pPr>
            <a:r>
              <a:rPr lang="en-US" dirty="0">
                <a:ea typeface="+mn-lt"/>
                <a:cs typeface="+mn-lt"/>
              </a:rPr>
              <a:t>semaphore mutex = 1; </a:t>
            </a:r>
            <a:endParaRPr lang="en-US" dirty="0"/>
          </a:p>
          <a:p>
            <a:pPr lvl="1">
              <a:buNone/>
            </a:pPr>
            <a:r>
              <a:rPr lang="en-US" dirty="0">
                <a:ea typeface="+mn-lt"/>
                <a:cs typeface="+mn-lt"/>
              </a:rPr>
              <a:t>int </a:t>
            </a:r>
            <a:r>
              <a:rPr lang="en-US" dirty="0" err="1">
                <a:ea typeface="+mn-lt"/>
                <a:cs typeface="+mn-lt"/>
              </a:rPr>
              <a:t>read_count</a:t>
            </a:r>
            <a:r>
              <a:rPr lang="en-US" dirty="0">
                <a:ea typeface="+mn-lt"/>
                <a:cs typeface="+mn-lt"/>
              </a:rPr>
              <a:t> = 0;</a:t>
            </a:r>
            <a:endParaRPr lang="en-US" dirty="0"/>
          </a:p>
          <a:p>
            <a:pPr marL="457200" lvl="1" indent="0">
              <a:buNone/>
            </a:pPr>
            <a:endParaRPr lang="en-US" dirty="0"/>
          </a:p>
        </p:txBody>
      </p:sp>
    </p:spTree>
    <p:extLst>
      <p:ext uri="{BB962C8B-B14F-4D97-AF65-F5344CB8AC3E}">
        <p14:creationId xmlns:p14="http://schemas.microsoft.com/office/powerpoint/2010/main" val="1820651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dirty="0">
                <a:ea typeface="+mj-lt"/>
                <a:cs typeface="+mj-lt"/>
              </a:rPr>
              <a:t>Pseudo </a:t>
            </a:r>
            <a:r>
              <a:rPr lang="en-US" dirty="0" err="1">
                <a:ea typeface="+mj-lt"/>
                <a:cs typeface="+mj-lt"/>
              </a:rPr>
              <a:t>kod</a:t>
            </a:r>
            <a:r>
              <a:rPr lang="en-US" dirty="0">
                <a:ea typeface="+mj-lt"/>
                <a:cs typeface="+mj-lt"/>
              </a:rPr>
              <a:t> </a:t>
            </a:r>
            <a:r>
              <a:rPr lang="en-US" dirty="0" err="1">
                <a:ea typeface="+mj-lt"/>
                <a:cs typeface="+mj-lt"/>
              </a:rPr>
              <a:t>PISača</a:t>
            </a:r>
            <a:endParaRPr lang="en-US" err="1"/>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pPr lvl="1">
              <a:buNone/>
            </a:pPr>
            <a:r>
              <a:rPr lang="en-US">
                <a:ea typeface="+mn-lt"/>
                <a:cs typeface="+mn-lt"/>
              </a:rPr>
              <a:t>do { </a:t>
            </a:r>
            <a:endParaRPr lang="en-US"/>
          </a:p>
          <a:p>
            <a:pPr lvl="2">
              <a:buNone/>
            </a:pPr>
            <a:r>
              <a:rPr lang="en-US">
                <a:ea typeface="+mn-lt"/>
                <a:cs typeface="+mn-lt"/>
              </a:rPr>
              <a:t>wait(rw_mutex); </a:t>
            </a:r>
            <a:endParaRPr lang="en-US"/>
          </a:p>
          <a:p>
            <a:pPr lvl="2">
              <a:buNone/>
            </a:pPr>
            <a:r>
              <a:rPr lang="en-US">
                <a:ea typeface="+mn-lt"/>
                <a:cs typeface="+mn-lt"/>
              </a:rPr>
              <a:t>. . .</a:t>
            </a:r>
            <a:endParaRPr lang="en-US"/>
          </a:p>
          <a:p>
            <a:pPr lvl="2">
              <a:buNone/>
            </a:pPr>
            <a:r>
              <a:rPr lang="en-US">
                <a:ea typeface="+mn-lt"/>
                <a:cs typeface="+mn-lt"/>
              </a:rPr>
              <a:t>/* writing is performed */ </a:t>
            </a:r>
            <a:endParaRPr lang="en-US"/>
          </a:p>
          <a:p>
            <a:pPr lvl="2">
              <a:buNone/>
            </a:pPr>
            <a:r>
              <a:rPr lang="en-US">
                <a:ea typeface="+mn-lt"/>
                <a:cs typeface="+mn-lt"/>
              </a:rPr>
              <a:t>. . . </a:t>
            </a:r>
            <a:endParaRPr lang="en-US"/>
          </a:p>
          <a:p>
            <a:pPr lvl="2">
              <a:buNone/>
            </a:pPr>
            <a:r>
              <a:rPr lang="en-US">
                <a:ea typeface="+mn-lt"/>
                <a:cs typeface="+mn-lt"/>
              </a:rPr>
              <a:t>signal(rw_mutex);</a:t>
            </a:r>
            <a:endParaRPr lang="en-US"/>
          </a:p>
          <a:p>
            <a:pPr lvl="1">
              <a:buNone/>
            </a:pPr>
            <a:r>
              <a:rPr lang="en-US">
                <a:ea typeface="+mn-lt"/>
                <a:cs typeface="+mn-lt"/>
              </a:rPr>
              <a:t>} while (true);</a:t>
            </a:r>
            <a:endParaRPr lang="en-US"/>
          </a:p>
          <a:p>
            <a:pPr marL="457200" lvl="1" indent="0">
              <a:buNone/>
            </a:pPr>
            <a:endParaRPr lang="en-US" dirty="0"/>
          </a:p>
        </p:txBody>
      </p:sp>
    </p:spTree>
    <p:extLst>
      <p:ext uri="{BB962C8B-B14F-4D97-AF65-F5344CB8AC3E}">
        <p14:creationId xmlns:p14="http://schemas.microsoft.com/office/powerpoint/2010/main" val="23642901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dirty="0">
                <a:ea typeface="+mj-lt"/>
                <a:cs typeface="+mj-lt"/>
              </a:rPr>
              <a:t>Pseudo </a:t>
            </a:r>
            <a:r>
              <a:rPr lang="en-US" dirty="0" err="1">
                <a:ea typeface="+mj-lt"/>
                <a:cs typeface="+mj-lt"/>
              </a:rPr>
              <a:t>kod</a:t>
            </a:r>
            <a:r>
              <a:rPr lang="en-US" dirty="0">
                <a:ea typeface="+mj-lt"/>
                <a:cs typeface="+mj-lt"/>
              </a:rPr>
              <a:t> </a:t>
            </a:r>
            <a:r>
              <a:rPr lang="en-US" dirty="0" err="1">
                <a:ea typeface="+mj-lt"/>
                <a:cs typeface="+mj-lt"/>
              </a:rPr>
              <a:t>ČITAča</a:t>
            </a:r>
            <a:endParaRPr lang="en-US" dirty="0" err="1"/>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fontScale="70000" lnSpcReduction="20000"/>
          </a:bodyPr>
          <a:lstStyle/>
          <a:p>
            <a:pPr lvl="1">
              <a:buNone/>
            </a:pPr>
            <a:r>
              <a:rPr lang="en-US">
                <a:ea typeface="+mn-lt"/>
                <a:cs typeface="+mn-lt"/>
              </a:rPr>
              <a:t>do  { </a:t>
            </a:r>
            <a:endParaRPr lang="en-US"/>
          </a:p>
          <a:p>
            <a:pPr lvl="2">
              <a:buNone/>
            </a:pPr>
            <a:r>
              <a:rPr lang="en-US">
                <a:ea typeface="+mn-lt"/>
                <a:cs typeface="+mn-lt"/>
              </a:rPr>
              <a:t>wait(mutex); </a:t>
            </a:r>
            <a:endParaRPr lang="en-US"/>
          </a:p>
          <a:p>
            <a:pPr lvl="2">
              <a:buNone/>
            </a:pPr>
            <a:r>
              <a:rPr lang="en-US">
                <a:ea typeface="+mn-lt"/>
                <a:cs typeface="+mn-lt"/>
              </a:rPr>
              <a:t>read_count++;</a:t>
            </a:r>
            <a:endParaRPr lang="en-US"/>
          </a:p>
          <a:p>
            <a:pPr lvl="2">
              <a:buNone/>
            </a:pPr>
            <a:r>
              <a:rPr lang="en-US">
                <a:ea typeface="+mn-lt"/>
                <a:cs typeface="+mn-lt"/>
              </a:rPr>
              <a:t>if (read_count == 1)  wait(rw_mutex);</a:t>
            </a:r>
          </a:p>
          <a:p>
            <a:pPr lvl="2">
              <a:buNone/>
            </a:pPr>
            <a:r>
              <a:rPr lang="en-US">
                <a:ea typeface="+mn-lt"/>
                <a:cs typeface="+mn-lt"/>
              </a:rPr>
              <a:t>signal(mutex); </a:t>
            </a:r>
            <a:endParaRPr lang="en-US"/>
          </a:p>
          <a:p>
            <a:pPr lvl="2">
              <a:buNone/>
            </a:pPr>
            <a:r>
              <a:rPr lang="en-US">
                <a:ea typeface="+mn-lt"/>
                <a:cs typeface="+mn-lt"/>
              </a:rPr>
              <a:t>. . .</a:t>
            </a:r>
          </a:p>
          <a:p>
            <a:pPr lvl="2">
              <a:buNone/>
            </a:pPr>
            <a:r>
              <a:rPr lang="en-US">
                <a:ea typeface="+mn-lt"/>
                <a:cs typeface="+mn-lt"/>
              </a:rPr>
              <a:t>/* reading is performed */</a:t>
            </a:r>
          </a:p>
          <a:p>
            <a:pPr lvl="2">
              <a:buNone/>
            </a:pPr>
            <a:r>
              <a:rPr lang="en-US">
                <a:ea typeface="+mn-lt"/>
                <a:cs typeface="+mn-lt"/>
              </a:rPr>
              <a:t>. . .</a:t>
            </a:r>
          </a:p>
          <a:p>
            <a:pPr lvl="2">
              <a:buNone/>
            </a:pPr>
            <a:r>
              <a:rPr lang="en-US">
                <a:ea typeface="+mn-lt"/>
                <a:cs typeface="+mn-lt"/>
              </a:rPr>
              <a:t>wait(mutex);</a:t>
            </a:r>
            <a:endParaRPr lang="en-US"/>
          </a:p>
          <a:p>
            <a:pPr lvl="2">
              <a:buNone/>
            </a:pPr>
            <a:r>
              <a:rPr lang="en-US">
                <a:ea typeface="+mn-lt"/>
                <a:cs typeface="+mn-lt"/>
              </a:rPr>
              <a:t>read_count--; </a:t>
            </a:r>
            <a:endParaRPr lang="en-US"/>
          </a:p>
          <a:p>
            <a:pPr lvl="2">
              <a:buNone/>
            </a:pPr>
            <a:r>
              <a:rPr lang="en-US">
                <a:ea typeface="+mn-lt"/>
                <a:cs typeface="+mn-lt"/>
              </a:rPr>
              <a:t>if (read_count == 0)  signal(rw_mutex); </a:t>
            </a:r>
          </a:p>
          <a:p>
            <a:pPr lvl="2">
              <a:buNone/>
            </a:pPr>
            <a:r>
              <a:rPr lang="en-US">
                <a:ea typeface="+mn-lt"/>
                <a:cs typeface="+mn-lt"/>
              </a:rPr>
              <a:t>signal(mutex);</a:t>
            </a:r>
            <a:endParaRPr lang="en-US"/>
          </a:p>
          <a:p>
            <a:pPr lvl="1">
              <a:buNone/>
            </a:pPr>
            <a:r>
              <a:rPr lang="en-US">
                <a:ea typeface="+mn-lt"/>
                <a:cs typeface="+mn-lt"/>
              </a:rPr>
              <a:t>} while (true);</a:t>
            </a:r>
          </a:p>
          <a:p>
            <a:pPr lvl="1">
              <a:buNone/>
            </a:pPr>
            <a:endParaRPr lang="en-US" dirty="0"/>
          </a:p>
          <a:p>
            <a:pPr marL="457200" lvl="1" indent="0">
              <a:buNone/>
            </a:pPr>
            <a:endParaRPr lang="en-US" dirty="0"/>
          </a:p>
        </p:txBody>
      </p:sp>
    </p:spTree>
    <p:extLst>
      <p:ext uri="{BB962C8B-B14F-4D97-AF65-F5344CB8AC3E}">
        <p14:creationId xmlns:p14="http://schemas.microsoft.com/office/powerpoint/2010/main" val="277277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5294B-9C79-4CCC-9329-D3C9141EAADF}"/>
              </a:ext>
            </a:extLst>
          </p:cNvPr>
          <p:cNvSpPr>
            <a:spLocks noGrp="1"/>
          </p:cNvSpPr>
          <p:nvPr>
            <p:ph type="title"/>
          </p:nvPr>
        </p:nvSpPr>
        <p:spPr/>
        <p:txBody>
          <a:bodyPr/>
          <a:lstStyle/>
          <a:p>
            <a:r>
              <a:rPr lang="en-US">
                <a:ea typeface="+mj-lt"/>
                <a:cs typeface="+mj-lt"/>
              </a:rPr>
              <a:t>Čitač/pisač zaključavanje</a:t>
            </a:r>
            <a:endParaRPr lang="en-US"/>
          </a:p>
        </p:txBody>
      </p:sp>
      <p:sp>
        <p:nvSpPr>
          <p:cNvPr id="3" name="Content Placeholder 2">
            <a:extLst>
              <a:ext uri="{FF2B5EF4-FFF2-40B4-BE49-F238E27FC236}">
                <a16:creationId xmlns:a16="http://schemas.microsoft.com/office/drawing/2014/main" id="{98BEB66D-2650-43AD-B47E-97335DF0FD7F}"/>
              </a:ext>
            </a:extLst>
          </p:cNvPr>
          <p:cNvSpPr>
            <a:spLocks noGrp="1"/>
          </p:cNvSpPr>
          <p:nvPr>
            <p:ph idx="1"/>
          </p:nvPr>
        </p:nvSpPr>
        <p:spPr/>
        <p:txBody>
          <a:bodyPr vert="horz" lIns="91440" tIns="45720" rIns="91440" bIns="45720" rtlCol="0" anchor="t">
            <a:normAutofit/>
          </a:bodyPr>
          <a:lstStyle/>
          <a:p>
            <a:r>
              <a:rPr lang="en-US"/>
              <a:t>Generalizacija specijalno za rešavanje ovog problema</a:t>
            </a:r>
          </a:p>
          <a:p>
            <a:r>
              <a:rPr lang="en-US"/>
              <a:t>Prilikom zaključavanja potrebno je navesti način zaključavanja: čitanje (višestruko zaključavanje moguće) ili pisanje (moguće samo jednom)</a:t>
            </a:r>
            <a:endParaRPr lang="en-US" dirty="0"/>
          </a:p>
          <a:p>
            <a:r>
              <a:rPr lang="en-US"/>
              <a:t>Korisno u sledećim situacijama:</a:t>
            </a:r>
            <a:endParaRPr lang="en-US" dirty="0"/>
          </a:p>
          <a:p>
            <a:pPr lvl="1"/>
            <a:r>
              <a:rPr lang="en-US"/>
              <a:t>kad je lako identifikovati koji procesi samo čitaju a koji pišu u oblasti deljenih podataka</a:t>
            </a:r>
            <a:endParaRPr lang="en-US" dirty="0"/>
          </a:p>
          <a:p>
            <a:pPr lvl="1"/>
            <a:r>
              <a:rPr lang="en-US"/>
              <a:t>Kada ima više čitača nego pisača - dodatna cena korišćenja ovakvog zaključavanja u odnosu na semafore ili mutekse se isplaćuje kroz povećanu konkurentnost čitanja</a:t>
            </a:r>
            <a:endParaRPr lang="en-US" dirty="0"/>
          </a:p>
          <a:p>
            <a:pPr marL="457200" lvl="1" indent="0">
              <a:buNone/>
            </a:pPr>
            <a:endParaRPr lang="en-US" dirty="0"/>
          </a:p>
        </p:txBody>
      </p:sp>
      <p:sp>
        <p:nvSpPr>
          <p:cNvPr id="5" name="Rectangle: Rounded Corners 4">
            <a:extLst>
              <a:ext uri="{FF2B5EF4-FFF2-40B4-BE49-F238E27FC236}">
                <a16:creationId xmlns:a16="http://schemas.microsoft.com/office/drawing/2014/main" id="{F437CAA5-F151-A0BD-2908-EC4AB6D95E24}"/>
              </a:ext>
            </a:extLst>
          </p:cNvPr>
          <p:cNvSpPr/>
          <p:nvPr/>
        </p:nvSpPr>
        <p:spPr bwMode="auto">
          <a:xfrm>
            <a:off x="10818311" y="376857"/>
            <a:ext cx="459270" cy="479958"/>
          </a:xfrm>
          <a:prstGeom prst="roundRect">
            <a:avLst/>
          </a:prstGeom>
          <a:solidFill>
            <a:srgbClr val="FF0000"/>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defPPr>
              <a:defRPr lang="de-DE"/>
            </a:defPPr>
            <a:lvl1pPr marL="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1pPr>
            <a:lvl2pPr marL="4572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2pPr>
            <a:lvl3pPr marL="9144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3pPr>
            <a:lvl4pPr marL="13716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4pPr>
            <a:lvl5pPr marL="1828800" algn="l" defTabSz="457200" rtl="0" eaLnBrk="0" fontAlgn="base" latinLnBrk="0" hangingPunct="0">
              <a:spcBef>
                <a:spcPct val="0"/>
              </a:spcBef>
              <a:spcAft>
                <a:spcPct val="0"/>
              </a:spcAft>
              <a:defRPr sz="1800" kern="1200">
                <a:solidFill>
                  <a:schemeClr val="tx1"/>
                </a:solidFill>
                <a:latin typeface="Arial" panose="020B0604020202020204" pitchFamily="34" charset="0"/>
                <a:ea typeface="+mn-ea"/>
                <a:cs typeface="+mn-cs"/>
              </a:defRPr>
            </a:lvl5pPr>
            <a:lvl6pPr marL="2286000" algn="l" defTabSz="914400" rtl="0" eaLnBrk="1" latinLnBrk="0" hangingPunct="1">
              <a:defRPr sz="1800" kern="1200">
                <a:solidFill>
                  <a:schemeClr val="tx1"/>
                </a:solidFill>
                <a:latin typeface="Arial" panose="020B0604020202020204" pitchFamily="34" charset="0"/>
                <a:ea typeface="+mn-ea"/>
                <a:cs typeface="+mn-cs"/>
              </a:defRPr>
            </a:lvl6pPr>
            <a:lvl7pPr marL="2743200" algn="l" defTabSz="914400" rtl="0" eaLnBrk="1" latinLnBrk="0" hangingPunct="1">
              <a:defRPr sz="1800" kern="1200">
                <a:solidFill>
                  <a:schemeClr val="tx1"/>
                </a:solidFill>
                <a:latin typeface="Arial" panose="020B0604020202020204" pitchFamily="34" charset="0"/>
                <a:ea typeface="+mn-ea"/>
                <a:cs typeface="+mn-cs"/>
              </a:defRPr>
            </a:lvl7pPr>
            <a:lvl8pPr marL="3200400" algn="l" defTabSz="914400" rtl="0" eaLnBrk="1" latinLnBrk="0" hangingPunct="1">
              <a:defRPr sz="1800" kern="1200">
                <a:solidFill>
                  <a:schemeClr val="tx1"/>
                </a:solidFill>
                <a:latin typeface="Arial" panose="020B0604020202020204" pitchFamily="34" charset="0"/>
                <a:ea typeface="+mn-ea"/>
                <a:cs typeface="+mn-cs"/>
              </a:defRPr>
            </a:lvl8pPr>
            <a:lvl9pPr marL="3657600" algn="l" defTabSz="914400" rtl="0" eaLnBrk="1" latinLnBrk="0" hangingPunct="1">
              <a:defRPr sz="1800" kern="1200">
                <a:solidFill>
                  <a:schemeClr val="tx1"/>
                </a:solidFill>
                <a:latin typeface="Arial" panose="020B0604020202020204" pitchFamily="34" charset="0"/>
                <a:ea typeface="+mn-ea"/>
                <a:cs typeface="+mn-cs"/>
              </a:defRPr>
            </a:lvl9pPr>
          </a:lstStyle>
          <a:p>
            <a:pPr algn="ctr"/>
            <a:r>
              <a:rPr lang="en-US">
                <a:latin typeface="Arial"/>
                <a:cs typeface="Arial"/>
              </a:rPr>
              <a:t>5</a:t>
            </a:r>
            <a:endParaRPr lang="en-US" dirty="0">
              <a:latin typeface="Arial"/>
              <a:cs typeface="Arial"/>
            </a:endParaRPr>
          </a:p>
        </p:txBody>
      </p:sp>
    </p:spTree>
    <p:extLst>
      <p:ext uri="{BB962C8B-B14F-4D97-AF65-F5344CB8AC3E}">
        <p14:creationId xmlns:p14="http://schemas.microsoft.com/office/powerpoint/2010/main" val="25534976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Circuit</Template>
  <Application>Microsoft Office PowerPoint</Application>
  <PresentationFormat>Widescreen</PresentationFormat>
  <Slides>55</Slides>
  <Notes>0</Notes>
  <HiddenSlides>0</HiddenSlide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Circuit</vt:lpstr>
      <vt:lpstr>Sinhronizacija procesa</vt:lpstr>
      <vt:lpstr>uvod</vt:lpstr>
      <vt:lpstr>uvod</vt:lpstr>
      <vt:lpstr>proizvođač</vt:lpstr>
      <vt:lpstr>potrošač</vt:lpstr>
      <vt:lpstr>Analiza problema</vt:lpstr>
      <vt:lpstr>Šta se krije iza counter++ I counter--?</vt:lpstr>
      <vt:lpstr>registri komplikuju stvari</vt:lpstr>
      <vt:lpstr>Sekvenca isprepletanih instrukcija</vt:lpstr>
      <vt:lpstr>Sekvenca isprepletanih instrukcija</vt:lpstr>
      <vt:lpstr>Stanje utrkivanja</vt:lpstr>
      <vt:lpstr>Problem kritične sekcije</vt:lpstr>
      <vt:lpstr>Problem kritične sekcije</vt:lpstr>
      <vt:lpstr>Problem kritične sekcije</vt:lpstr>
      <vt:lpstr>Prisvojivi I neprisvojivi kernel</vt:lpstr>
      <vt:lpstr>Patersonov algoritam</vt:lpstr>
      <vt:lpstr>Patersonov algoritam</vt:lpstr>
      <vt:lpstr>Patersonov algoritam – dokaz 1. osobine</vt:lpstr>
      <vt:lpstr>Patersonov algoritam – dokaz 2. I 3. osobine</vt:lpstr>
      <vt:lpstr>Patersonov algoritam – dokaz 2. I 3. osobine</vt:lpstr>
      <vt:lpstr>HW podrška za sinhronizaciju</vt:lpstr>
      <vt:lpstr>HW podrška za sinhronizaciju</vt:lpstr>
      <vt:lpstr>Hw instrukcija za proveru i modifikaciju</vt:lpstr>
      <vt:lpstr>Hw instrukcija za proveru i modifikaciju</vt:lpstr>
      <vt:lpstr>Test_and_set mutex</vt:lpstr>
      <vt:lpstr>Compare_and_swap</vt:lpstr>
      <vt:lpstr>Compare_AND_SWAP instrukcija</vt:lpstr>
      <vt:lpstr>compare_and_swap mutex</vt:lpstr>
      <vt:lpstr>Kako rešiti preostale uslove za rešavanje problema kritične sekcije?</vt:lpstr>
      <vt:lpstr>Kako rešiti preostale uslove za rešavanje problema kritične sekcije?</vt:lpstr>
      <vt:lpstr>Kako rešiti preostale uslove za rešavanje problema kritične sekcije?</vt:lpstr>
      <vt:lpstr>muteksi</vt:lpstr>
      <vt:lpstr>muteksi</vt:lpstr>
      <vt:lpstr>muteksi</vt:lpstr>
      <vt:lpstr>Aquire I release</vt:lpstr>
      <vt:lpstr>karakteristike</vt:lpstr>
      <vt:lpstr>semafori</vt:lpstr>
      <vt:lpstr>Definicije wait i signal operacija</vt:lpstr>
      <vt:lpstr>Korišćenje semafora</vt:lpstr>
      <vt:lpstr>implementacija semafora</vt:lpstr>
      <vt:lpstr>implementacija semafora</vt:lpstr>
      <vt:lpstr>implementacija semafora</vt:lpstr>
      <vt:lpstr>Atomičko izvršavanje ključno</vt:lpstr>
      <vt:lpstr>Mrtve petlje I izgladnjivanje</vt:lpstr>
      <vt:lpstr>Inverzija prioriteta</vt:lpstr>
      <vt:lpstr>Inverzija prioriteta</vt:lpstr>
      <vt:lpstr>Klasični problemi sa sinhronizacijom</vt:lpstr>
      <vt:lpstr>Problem sa ograničenim baferom</vt:lpstr>
      <vt:lpstr>kod proizvođač procesa</vt:lpstr>
      <vt:lpstr>kod potrošač procesa</vt:lpstr>
      <vt:lpstr>Problem sa čitačima i pisačima</vt:lpstr>
      <vt:lpstr>Problem sa čitačima i pisačima</vt:lpstr>
      <vt:lpstr>Pseudo kod PISača</vt:lpstr>
      <vt:lpstr>Pseudo kod ČITAča</vt:lpstr>
      <vt:lpstr>Čitač/pisač zaključavanje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3479</cp:revision>
  <dcterms:created xsi:type="dcterms:W3CDTF">2014-08-26T23:43:54Z</dcterms:created>
  <dcterms:modified xsi:type="dcterms:W3CDTF">2026-04-29T09:58:17Z</dcterms:modified>
</cp:coreProperties>
</file>