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304" r:id="rId32"/>
    <p:sldId id="305" r:id="rId33"/>
    <p:sldId id="306" r:id="rId34"/>
    <p:sldId id="310" r:id="rId35"/>
    <p:sldId id="311" r:id="rId36"/>
    <p:sldId id="312" r:id="rId37"/>
    <p:sldId id="313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13C71D-7464-599B-3C8E-2D5356DFD629}" v="22" dt="2026-06-16T22:49:40.7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virtualna</a:t>
            </a:r>
            <a:r>
              <a:rPr lang="en-US" dirty="0"/>
              <a:t> </a:t>
            </a:r>
            <a:r>
              <a:rPr lang="en-US" dirty="0" err="1"/>
              <a:t>memorija</a:t>
            </a:r>
            <a:endParaRPr lang="en-US" err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44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uvod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prethodne</a:t>
            </a:r>
            <a:r>
              <a:rPr lang="en-US" dirty="0"/>
              <a:t> </a:t>
            </a:r>
            <a:r>
              <a:rPr lang="en-US" dirty="0" err="1"/>
              <a:t>strategije</a:t>
            </a:r>
            <a:r>
              <a:rPr lang="en-US" dirty="0"/>
              <a:t> </a:t>
            </a:r>
            <a:r>
              <a:rPr lang="en-US" dirty="0" err="1"/>
              <a:t>zahtevaju</a:t>
            </a:r>
            <a:r>
              <a:rPr lang="en-US" dirty="0"/>
              <a:t> da </a:t>
            </a:r>
            <a:r>
              <a:rPr lang="en-US" dirty="0" err="1"/>
              <a:t>čitav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 </a:t>
            </a:r>
            <a:r>
              <a:rPr lang="en-US" dirty="0" err="1"/>
              <a:t>bude</a:t>
            </a:r>
            <a:r>
              <a:rPr lang="en-US" dirty="0"/>
              <a:t> u </a:t>
            </a:r>
            <a:r>
              <a:rPr lang="en-US" dirty="0" err="1"/>
              <a:t>memoriji</a:t>
            </a:r>
            <a:r>
              <a:rPr lang="en-US" dirty="0"/>
              <a:t> da bi se </a:t>
            </a:r>
            <a:r>
              <a:rPr lang="en-US" dirty="0" err="1"/>
              <a:t>mogao</a:t>
            </a:r>
            <a:r>
              <a:rPr lang="en-US" dirty="0"/>
              <a:t> </a:t>
            </a:r>
            <a:r>
              <a:rPr lang="en-US" dirty="0" err="1"/>
              <a:t>izvršavati</a:t>
            </a:r>
          </a:p>
          <a:p>
            <a:r>
              <a:rPr lang="en-US" dirty="0" err="1"/>
              <a:t>Virtualna</a:t>
            </a:r>
            <a:r>
              <a:rPr lang="en-US" dirty="0"/>
              <a:t> </a:t>
            </a:r>
            <a:r>
              <a:rPr lang="en-US" dirty="0" err="1"/>
              <a:t>memorija</a:t>
            </a:r>
            <a:r>
              <a:rPr lang="en-US" dirty="0"/>
              <a:t> </a:t>
            </a:r>
            <a:r>
              <a:rPr lang="en-US" dirty="0" err="1"/>
              <a:t>omogućava</a:t>
            </a:r>
            <a:r>
              <a:rPr lang="en-US" dirty="0"/>
              <a:t> </a:t>
            </a:r>
            <a:r>
              <a:rPr lang="en-US" dirty="0" err="1"/>
              <a:t>izvršavanje</a:t>
            </a:r>
            <a:r>
              <a:rPr lang="en-US" dirty="0"/>
              <a:t> </a:t>
            </a:r>
            <a:r>
              <a:rPr lang="en-US" dirty="0" err="1"/>
              <a:t>procesa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nisu</a:t>
            </a:r>
            <a:r>
              <a:rPr lang="en-US" dirty="0"/>
              <a:t> u </a:t>
            </a:r>
            <a:r>
              <a:rPr lang="en-US" dirty="0" err="1"/>
              <a:t>potpunosti</a:t>
            </a:r>
            <a:r>
              <a:rPr lang="en-US" dirty="0"/>
              <a:t> u </a:t>
            </a:r>
            <a:r>
              <a:rPr lang="en-US" dirty="0" err="1"/>
              <a:t>memoriji</a:t>
            </a:r>
            <a:r>
              <a:rPr lang="en-US" dirty="0"/>
              <a:t>, </a:t>
            </a:r>
            <a:r>
              <a:rPr lang="en-US" dirty="0" err="1"/>
              <a:t>mogu</a:t>
            </a:r>
            <a:r>
              <a:rPr lang="en-US" dirty="0"/>
              <a:t> </a:t>
            </a:r>
            <a:r>
              <a:rPr lang="en-US" dirty="0" err="1"/>
              <a:t>čak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veći</a:t>
            </a:r>
            <a:r>
              <a:rPr lang="en-US" dirty="0"/>
              <a:t> od </a:t>
            </a:r>
            <a:r>
              <a:rPr lang="en-US" dirty="0" err="1"/>
              <a:t>raspoložive</a:t>
            </a:r>
            <a:r>
              <a:rPr lang="en-US" dirty="0"/>
              <a:t> </a:t>
            </a:r>
            <a:r>
              <a:rPr lang="en-US" dirty="0" err="1"/>
              <a:t>fizičke</a:t>
            </a:r>
            <a:r>
              <a:rPr lang="en-US" dirty="0"/>
              <a:t> </a:t>
            </a:r>
            <a:r>
              <a:rPr lang="en-US" dirty="0" err="1"/>
              <a:t>memorije</a:t>
            </a:r>
            <a:endParaRPr lang="en-US" dirty="0"/>
          </a:p>
          <a:p>
            <a:r>
              <a:rPr lang="en-US" dirty="0" err="1"/>
              <a:t>Takođe</a:t>
            </a:r>
            <a:r>
              <a:rPr lang="en-US" dirty="0"/>
              <a:t> </a:t>
            </a:r>
            <a:r>
              <a:rPr lang="en-US" dirty="0" err="1"/>
              <a:t>omogućava</a:t>
            </a:r>
            <a:r>
              <a:rPr lang="en-US" dirty="0"/>
              <a:t> </a:t>
            </a:r>
            <a:r>
              <a:rPr lang="en-US" dirty="0" err="1"/>
              <a:t>procesima</a:t>
            </a:r>
            <a:r>
              <a:rPr lang="en-US" dirty="0"/>
              <a:t> da </a:t>
            </a:r>
            <a:r>
              <a:rPr lang="en-US" dirty="0" err="1"/>
              <a:t>lako</a:t>
            </a:r>
            <a:r>
              <a:rPr lang="en-US" dirty="0"/>
              <a:t> dele </a:t>
            </a:r>
            <a:r>
              <a:rPr lang="en-US" dirty="0" err="1"/>
              <a:t>datoteke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implementiraju</a:t>
            </a:r>
            <a:r>
              <a:rPr lang="en-US" dirty="0"/>
              <a:t> </a:t>
            </a:r>
            <a:r>
              <a:rPr lang="en-US" dirty="0" err="1"/>
              <a:t>deljenu</a:t>
            </a:r>
            <a:r>
              <a:rPr lang="en-US" dirty="0"/>
              <a:t> </a:t>
            </a:r>
            <a:r>
              <a:rPr lang="en-US" dirty="0" err="1"/>
              <a:t>memoriju</a:t>
            </a:r>
          </a:p>
        </p:txBody>
      </p:sp>
    </p:spTree>
    <p:extLst>
      <p:ext uri="{BB962C8B-B14F-4D97-AF65-F5344CB8AC3E}">
        <p14:creationId xmlns:p14="http://schemas.microsoft.com/office/powerpoint/2010/main" val="2438163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uvod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U </a:t>
            </a:r>
            <a:r>
              <a:rPr lang="en-US" dirty="0" err="1"/>
              <a:t>mnogim</a:t>
            </a:r>
            <a:r>
              <a:rPr lang="en-US" dirty="0"/>
              <a:t> </a:t>
            </a:r>
            <a:r>
              <a:rPr lang="en-US" dirty="0" err="1"/>
              <a:t>slučajevima</a:t>
            </a:r>
            <a:r>
              <a:rPr lang="en-US" dirty="0"/>
              <a:t> </a:t>
            </a:r>
            <a:r>
              <a:rPr lang="en-US" dirty="0" err="1">
                <a:ea typeface="+mn-lt"/>
                <a:cs typeface="+mn-lt"/>
              </a:rPr>
              <a:t>nije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neophodno</a:t>
            </a:r>
            <a:r>
              <a:rPr lang="en-US" dirty="0">
                <a:ea typeface="+mn-lt"/>
                <a:cs typeface="+mn-lt"/>
              </a:rPr>
              <a:t> da </a:t>
            </a:r>
            <a:r>
              <a:rPr lang="en-US" dirty="0" err="1">
                <a:ea typeface="+mn-lt"/>
                <a:cs typeface="+mn-lt"/>
              </a:rPr>
              <a:t>celokupan</a:t>
            </a:r>
            <a:r>
              <a:rPr lang="en-US" dirty="0"/>
              <a:t> program </a:t>
            </a:r>
            <a:r>
              <a:rPr lang="en-US" dirty="0" err="1"/>
              <a:t>bude</a:t>
            </a:r>
            <a:r>
              <a:rPr lang="en-US" dirty="0"/>
              <a:t> u </a:t>
            </a:r>
            <a:r>
              <a:rPr lang="en-US" dirty="0" err="1"/>
              <a:t>fizičkoj</a:t>
            </a:r>
            <a:r>
              <a:rPr lang="en-US" dirty="0"/>
              <a:t> </a:t>
            </a:r>
            <a:r>
              <a:rPr lang="en-US" dirty="0" err="1"/>
              <a:t>memoriji</a:t>
            </a:r>
            <a:r>
              <a:rPr lang="en-US" dirty="0"/>
              <a:t> (deo </a:t>
            </a:r>
            <a:r>
              <a:rPr lang="en-US" dirty="0" err="1"/>
              <a:t>koda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manipuliše</a:t>
            </a:r>
            <a:r>
              <a:rPr lang="en-US" dirty="0"/>
              <a:t> </a:t>
            </a:r>
            <a:r>
              <a:rPr lang="en-US" dirty="0" err="1"/>
              <a:t>greškama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nikad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retko</a:t>
            </a:r>
            <a:r>
              <a:rPr lang="en-US" dirty="0"/>
              <a:t> </a:t>
            </a:r>
            <a:r>
              <a:rPr lang="en-US" dirty="0" err="1"/>
              <a:t>pojavljuju</a:t>
            </a:r>
            <a:r>
              <a:rPr lang="en-US" dirty="0"/>
              <a:t>, </a:t>
            </a:r>
            <a:r>
              <a:rPr lang="en-US" dirty="0" err="1"/>
              <a:t>nizovi</a:t>
            </a:r>
            <a:r>
              <a:rPr lang="en-US" dirty="0"/>
              <a:t>, </a:t>
            </a:r>
            <a:r>
              <a:rPr lang="en-US" dirty="0" err="1"/>
              <a:t>liste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tabele</a:t>
            </a:r>
            <a:r>
              <a:rPr lang="en-US" dirty="0"/>
              <a:t> </a:t>
            </a:r>
            <a:r>
              <a:rPr lang="en-US" dirty="0" err="1"/>
              <a:t>kojima</a:t>
            </a:r>
            <a:r>
              <a:rPr lang="en-US" dirty="0"/>
              <a:t> je </a:t>
            </a:r>
            <a:r>
              <a:rPr lang="en-US" dirty="0" err="1"/>
              <a:t>dodeljeno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prostora</a:t>
            </a:r>
            <a:r>
              <a:rPr lang="en-US" dirty="0"/>
              <a:t>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zaista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..)</a:t>
            </a:r>
          </a:p>
          <a:p>
            <a:r>
              <a:rPr lang="en-US" dirty="0" err="1"/>
              <a:t>Čak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slučajevima</a:t>
            </a:r>
            <a:r>
              <a:rPr lang="en-US" dirty="0"/>
              <a:t> da je </a:t>
            </a:r>
            <a:r>
              <a:rPr lang="en-US" dirty="0" err="1"/>
              <a:t>potreban</a:t>
            </a:r>
            <a:r>
              <a:rPr lang="en-US" dirty="0"/>
              <a:t> </a:t>
            </a:r>
            <a:r>
              <a:rPr lang="en-US" dirty="0" err="1"/>
              <a:t>ceo</a:t>
            </a:r>
            <a:r>
              <a:rPr lang="en-US" dirty="0"/>
              <a:t> program, </a:t>
            </a:r>
            <a:r>
              <a:rPr lang="en-US" dirty="0" err="1"/>
              <a:t>možda</a:t>
            </a:r>
            <a:r>
              <a:rPr lang="en-US" dirty="0"/>
              <a:t> ne </a:t>
            </a:r>
            <a:r>
              <a:rPr lang="en-US" dirty="0" err="1"/>
              <a:t>moraju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delovi</a:t>
            </a:r>
            <a:r>
              <a:rPr lang="en-US" dirty="0"/>
              <a:t> </a:t>
            </a:r>
            <a:r>
              <a:rPr lang="en-US" dirty="0" err="1"/>
              <a:t>odjednom</a:t>
            </a:r>
            <a:r>
              <a:rPr lang="en-US" dirty="0"/>
              <a:t> da </a:t>
            </a:r>
            <a:r>
              <a:rPr lang="en-US" dirty="0" err="1"/>
              <a:t>budu</a:t>
            </a:r>
            <a:r>
              <a:rPr lang="en-US" dirty="0"/>
              <a:t> </a:t>
            </a:r>
            <a:r>
              <a:rPr lang="en-US" dirty="0" err="1"/>
              <a:t>prisutni</a:t>
            </a:r>
          </a:p>
          <a:p>
            <a:r>
              <a:rPr lang="en-US" dirty="0" err="1"/>
              <a:t>Postoje</a:t>
            </a:r>
            <a:r>
              <a:rPr lang="en-US" dirty="0"/>
              <a:t> </a:t>
            </a:r>
            <a:r>
              <a:rPr lang="en-US" dirty="0" err="1"/>
              <a:t>brojne</a:t>
            </a:r>
            <a:r>
              <a:rPr lang="en-US" dirty="0"/>
              <a:t> </a:t>
            </a:r>
            <a:r>
              <a:rPr lang="en-US" dirty="0" err="1"/>
              <a:t>prednosti</a:t>
            </a:r>
            <a:r>
              <a:rPr lang="en-US" dirty="0"/>
              <a:t> </a:t>
            </a:r>
            <a:r>
              <a:rPr lang="en-US" dirty="0" err="1"/>
              <a:t>izvršavanja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je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delimično</a:t>
            </a:r>
            <a:r>
              <a:rPr lang="en-US" dirty="0"/>
              <a:t> u </a:t>
            </a:r>
            <a:r>
              <a:rPr lang="en-US" dirty="0" err="1"/>
              <a:t>memoriji</a:t>
            </a:r>
          </a:p>
        </p:txBody>
      </p:sp>
    </p:spTree>
    <p:extLst>
      <p:ext uri="{BB962C8B-B14F-4D97-AF65-F5344CB8AC3E}">
        <p14:creationId xmlns:p14="http://schemas.microsoft.com/office/powerpoint/2010/main" val="1939725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Prednosti</a:t>
            </a:r>
            <a:r>
              <a:rPr lang="en-US" dirty="0"/>
              <a:t> </a:t>
            </a:r>
            <a:r>
              <a:rPr lang="en-US" dirty="0" err="1"/>
              <a:t>smeštanja</a:t>
            </a:r>
            <a:r>
              <a:rPr lang="en-US" dirty="0"/>
              <a:t> </a:t>
            </a:r>
            <a:r>
              <a:rPr lang="en-US" dirty="0" err="1"/>
              <a:t>dela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/>
              <a:t> u </a:t>
            </a:r>
            <a:r>
              <a:rPr lang="en-US" dirty="0" err="1"/>
              <a:t>memoriju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Prednosti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Program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ograničen</a:t>
            </a:r>
            <a:r>
              <a:rPr lang="en-US" dirty="0"/>
              <a:t> </a:t>
            </a:r>
            <a:r>
              <a:rPr lang="en-US" dirty="0" err="1"/>
              <a:t>količinom</a:t>
            </a:r>
            <a:r>
              <a:rPr lang="en-US" dirty="0"/>
              <a:t> </a:t>
            </a:r>
            <a:r>
              <a:rPr lang="en-US" dirty="0" err="1"/>
              <a:t>dostupne</a:t>
            </a:r>
            <a:r>
              <a:rPr lang="en-US" dirty="0"/>
              <a:t> </a:t>
            </a:r>
            <a:r>
              <a:rPr lang="en-US" dirty="0" err="1"/>
              <a:t>fizičke</a:t>
            </a:r>
            <a:r>
              <a:rPr lang="en-US" dirty="0"/>
              <a:t> </a:t>
            </a:r>
            <a:r>
              <a:rPr lang="en-US" dirty="0" err="1"/>
              <a:t>memorije</a:t>
            </a:r>
          </a:p>
          <a:p>
            <a:pPr lvl="1"/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istovremeno</a:t>
            </a:r>
            <a:r>
              <a:rPr lang="en-US" dirty="0"/>
              <a:t> da se </a:t>
            </a:r>
            <a:r>
              <a:rPr lang="en-US" dirty="0" err="1"/>
              <a:t>pokrene</a:t>
            </a:r>
            <a:r>
              <a:rPr lang="en-US" dirty="0"/>
              <a:t>,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rezultuje</a:t>
            </a:r>
            <a:r>
              <a:rPr lang="en-US" dirty="0"/>
              <a:t> </a:t>
            </a:r>
            <a:r>
              <a:rPr lang="en-US" dirty="0" err="1"/>
              <a:t>uvećanjem</a:t>
            </a:r>
            <a:r>
              <a:rPr lang="en-US" dirty="0"/>
              <a:t> </a:t>
            </a:r>
            <a:r>
              <a:rPr lang="en-US" dirty="0" err="1"/>
              <a:t>iskorišćenosti</a:t>
            </a:r>
            <a:r>
              <a:rPr lang="en-US" dirty="0"/>
              <a:t> CPU,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ali</a:t>
            </a:r>
            <a:r>
              <a:rPr lang="en-US" dirty="0">
                <a:ea typeface="+mn-lt"/>
                <a:cs typeface="+mn-lt"/>
              </a:rPr>
              <a:t> bez </a:t>
            </a:r>
            <a:r>
              <a:rPr lang="en-US" dirty="0" err="1">
                <a:ea typeface="+mn-lt"/>
                <a:cs typeface="+mn-lt"/>
              </a:rPr>
              <a:t>povećanja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vremena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odziva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ili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ukupnog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vremena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izvršavanja</a:t>
            </a:r>
          </a:p>
          <a:p>
            <a:pPr lvl="1"/>
            <a:r>
              <a:rPr lang="en-US" dirty="0" err="1"/>
              <a:t>Bilo</a:t>
            </a:r>
            <a:r>
              <a:rPr lang="en-US" dirty="0"/>
              <a:t> bi </a:t>
            </a:r>
            <a:r>
              <a:rPr lang="en-US" dirty="0" err="1"/>
              <a:t>potrebno</a:t>
            </a:r>
            <a:r>
              <a:rPr lang="en-US" dirty="0"/>
              <a:t> </a:t>
            </a:r>
            <a:r>
              <a:rPr lang="en-US" dirty="0" err="1"/>
              <a:t>manje</a:t>
            </a:r>
            <a:r>
              <a:rPr lang="en-US" dirty="0"/>
              <a:t> U/I </a:t>
            </a:r>
            <a:r>
              <a:rPr lang="en-US" dirty="0" err="1"/>
              <a:t>operacija</a:t>
            </a:r>
            <a:r>
              <a:rPr lang="en-US" dirty="0"/>
              <a:t> za </a:t>
            </a:r>
            <a:r>
              <a:rPr lang="en-US" dirty="0" err="1"/>
              <a:t>učitavanje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zamenu</a:t>
            </a:r>
            <a:r>
              <a:rPr lang="en-US" dirty="0"/>
              <a:t> </a:t>
            </a:r>
            <a:r>
              <a:rPr lang="en-US" dirty="0" err="1"/>
              <a:t>korisničkih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/>
              <a:t> u </a:t>
            </a:r>
            <a:r>
              <a:rPr lang="en-US" dirty="0" err="1"/>
              <a:t>memoriju</a:t>
            </a:r>
            <a:r>
              <a:rPr lang="en-US" dirty="0"/>
              <a:t>, </a:t>
            </a:r>
            <a:r>
              <a:rPr lang="en-US" dirty="0" err="1"/>
              <a:t>tako</a:t>
            </a:r>
            <a:r>
              <a:rPr lang="en-US" dirty="0"/>
              <a:t> da bi </a:t>
            </a:r>
            <a:r>
              <a:rPr lang="en-US" dirty="0" err="1"/>
              <a:t>svaki</a:t>
            </a:r>
            <a:r>
              <a:rPr lang="en-US" dirty="0"/>
              <a:t> program radio </a:t>
            </a:r>
            <a:r>
              <a:rPr lang="en-US" dirty="0" err="1"/>
              <a:t>brže</a:t>
            </a:r>
            <a:r>
              <a:rPr lang="en-US" dirty="0"/>
              <a:t>, </a:t>
            </a:r>
            <a:r>
              <a:rPr lang="en-US" dirty="0" err="1"/>
              <a:t>generalno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814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/>
              <a:t>Virtualni adresni prostor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F248CAC-FEC8-4835-BCDB-7BF32D134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5891847" cy="396504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000" dirty="0" err="1">
                <a:ea typeface="+mn-lt"/>
                <a:cs typeface="+mn-lt"/>
              </a:rPr>
              <a:t>Tipično</a:t>
            </a:r>
            <a:r>
              <a:rPr lang="en-US" sz="2000" dirty="0">
                <a:ea typeface="+mn-lt"/>
                <a:cs typeface="+mn-lt"/>
              </a:rPr>
              <a:t>, </a:t>
            </a:r>
            <a:r>
              <a:rPr lang="en-US" sz="2000" dirty="0" err="1">
                <a:ea typeface="+mn-lt"/>
                <a:cs typeface="+mn-lt"/>
              </a:rPr>
              <a:t>proces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počinje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na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logičkoj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adresi</a:t>
            </a:r>
            <a:r>
              <a:rPr lang="en-US" sz="2000" dirty="0">
                <a:ea typeface="+mn-lt"/>
                <a:cs typeface="+mn-lt"/>
              </a:rPr>
              <a:t> 0 </a:t>
            </a:r>
            <a:r>
              <a:rPr lang="en-US" sz="2000" dirty="0" err="1">
                <a:ea typeface="+mn-lt"/>
                <a:cs typeface="+mn-lt"/>
              </a:rPr>
              <a:t>i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zauzima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kontinualne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memorijske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lokacije</a:t>
            </a:r>
            <a:r>
              <a:rPr lang="en-US" sz="2000" dirty="0">
                <a:ea typeface="+mn-lt"/>
                <a:cs typeface="+mn-lt"/>
              </a:rPr>
              <a:t> u </a:t>
            </a:r>
            <a:r>
              <a:rPr lang="en-US" sz="2000" dirty="0" err="1">
                <a:ea typeface="+mn-lt"/>
                <a:cs typeface="+mn-lt"/>
              </a:rPr>
              <a:t>virtualnom</a:t>
            </a:r>
            <a:r>
              <a:rPr lang="en-US" sz="2000" dirty="0">
                <a:ea typeface="+mn-lt"/>
                <a:cs typeface="+mn-lt"/>
              </a:rPr>
              <a:t>  </a:t>
            </a:r>
            <a:r>
              <a:rPr lang="en-US" sz="2000" dirty="0" err="1">
                <a:ea typeface="+mn-lt"/>
                <a:cs typeface="+mn-lt"/>
              </a:rPr>
              <a:t>adresnom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prostoru</a:t>
            </a:r>
            <a:endParaRPr lang="en-US" sz="2000">
              <a:ea typeface="+mn-lt"/>
              <a:cs typeface="+mn-lt"/>
            </a:endParaRPr>
          </a:p>
          <a:p>
            <a:r>
              <a:rPr lang="en-US" sz="2000" dirty="0" err="1">
                <a:ea typeface="+mn-lt"/>
                <a:cs typeface="+mn-lt"/>
              </a:rPr>
              <a:t>Međutim</a:t>
            </a:r>
            <a:r>
              <a:rPr lang="en-US" sz="2000" dirty="0">
                <a:ea typeface="+mn-lt"/>
                <a:cs typeface="+mn-lt"/>
              </a:rPr>
              <a:t>, </a:t>
            </a:r>
            <a:r>
              <a:rPr lang="en-US" sz="2000" dirty="0" err="1">
                <a:ea typeface="+mn-lt"/>
                <a:cs typeface="+mn-lt"/>
              </a:rPr>
              <a:t>fizički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okviri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dodeljeni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procesu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uopšte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nisu</a:t>
            </a:r>
            <a:r>
              <a:rPr lang="en-US" sz="2000" dirty="0">
                <a:ea typeface="+mn-lt"/>
                <a:cs typeface="+mn-lt"/>
              </a:rPr>
              <a:t>  </a:t>
            </a:r>
            <a:r>
              <a:rPr lang="en-US" sz="2000" dirty="0" err="1">
                <a:ea typeface="+mn-lt"/>
                <a:cs typeface="+mn-lt"/>
              </a:rPr>
              <a:t>kontinualni</a:t>
            </a:r>
            <a:r>
              <a:rPr lang="en-US" sz="2000" dirty="0">
                <a:ea typeface="+mn-lt"/>
                <a:cs typeface="+mn-lt"/>
              </a:rPr>
              <a:t>, a </a:t>
            </a:r>
            <a:r>
              <a:rPr lang="en-US" sz="2000" dirty="0" err="1">
                <a:ea typeface="+mn-lt"/>
                <a:cs typeface="+mn-lt"/>
              </a:rPr>
              <a:t>uloga</a:t>
            </a:r>
            <a:r>
              <a:rPr lang="en-US" sz="2000" dirty="0">
                <a:ea typeface="+mn-lt"/>
                <a:cs typeface="+mn-lt"/>
              </a:rPr>
              <a:t> MMU </a:t>
            </a:r>
            <a:r>
              <a:rPr lang="en-US" sz="2000" dirty="0" err="1">
                <a:ea typeface="+mn-lt"/>
                <a:cs typeface="+mn-lt"/>
              </a:rPr>
              <a:t>jeste</a:t>
            </a:r>
            <a:r>
              <a:rPr lang="en-US" sz="2000" dirty="0">
                <a:ea typeface="+mn-lt"/>
                <a:cs typeface="+mn-lt"/>
              </a:rPr>
              <a:t> da </a:t>
            </a:r>
            <a:r>
              <a:rPr lang="en-US" sz="2000" dirty="0" err="1">
                <a:ea typeface="+mn-lt"/>
                <a:cs typeface="+mn-lt"/>
              </a:rPr>
              <a:t>mapira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logičke</a:t>
            </a:r>
            <a:r>
              <a:rPr lang="en-US" sz="2000" dirty="0">
                <a:ea typeface="+mn-lt"/>
                <a:cs typeface="+mn-lt"/>
              </a:rPr>
              <a:t>  </a:t>
            </a:r>
            <a:r>
              <a:rPr lang="en-US" sz="2000" dirty="0" err="1">
                <a:ea typeface="+mn-lt"/>
                <a:cs typeface="+mn-lt"/>
              </a:rPr>
              <a:t>stranice</a:t>
            </a:r>
            <a:r>
              <a:rPr lang="en-US" sz="2000" dirty="0">
                <a:ea typeface="+mn-lt"/>
                <a:cs typeface="+mn-lt"/>
              </a:rPr>
              <a:t> u </a:t>
            </a:r>
            <a:r>
              <a:rPr lang="en-US" sz="2000" dirty="0" err="1">
                <a:ea typeface="+mn-lt"/>
                <a:cs typeface="+mn-lt"/>
              </a:rPr>
              <a:t>fizičke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okvire</a:t>
            </a:r>
            <a:endParaRPr lang="en-US" sz="2000">
              <a:ea typeface="+mn-lt"/>
              <a:cs typeface="+mn-lt"/>
            </a:endParaRPr>
          </a:p>
          <a:p>
            <a:r>
              <a:rPr lang="en-US" sz="2000" dirty="0" err="1"/>
              <a:t>Šupljina</a:t>
            </a:r>
            <a:r>
              <a:rPr lang="en-US" sz="2000" dirty="0"/>
              <a:t> </a:t>
            </a:r>
            <a:r>
              <a:rPr lang="en-US" sz="2000" dirty="0" err="1"/>
              <a:t>između</a:t>
            </a:r>
            <a:r>
              <a:rPr lang="en-US" sz="2000" dirty="0"/>
              <a:t> heap </a:t>
            </a:r>
            <a:r>
              <a:rPr lang="en-US" sz="2000" dirty="0" err="1"/>
              <a:t>i</a:t>
            </a:r>
            <a:r>
              <a:rPr lang="en-US" sz="2000" dirty="0"/>
              <a:t> </a:t>
            </a:r>
            <a:r>
              <a:rPr lang="en-US" sz="2000" dirty="0" err="1"/>
              <a:t>stek</a:t>
            </a:r>
            <a:r>
              <a:rPr lang="en-US" sz="2000" dirty="0"/>
              <a:t> </a:t>
            </a:r>
            <a:r>
              <a:rPr lang="en-US" sz="2000" dirty="0" err="1"/>
              <a:t>memorije</a:t>
            </a:r>
            <a:r>
              <a:rPr lang="en-US" sz="2000" dirty="0"/>
              <a:t> </a:t>
            </a:r>
            <a:r>
              <a:rPr lang="en-US" sz="2000" dirty="0" err="1"/>
              <a:t>će</a:t>
            </a:r>
            <a:r>
              <a:rPr lang="en-US" sz="2000" dirty="0"/>
              <a:t> </a:t>
            </a:r>
            <a:r>
              <a:rPr lang="en-US" sz="2000" dirty="0" err="1"/>
              <a:t>trebati</a:t>
            </a:r>
            <a:r>
              <a:rPr lang="en-US" sz="2000" dirty="0"/>
              <a:t> </a:t>
            </a:r>
            <a:r>
              <a:rPr lang="en-US" sz="2000" dirty="0" err="1"/>
              <a:t>stvarne</a:t>
            </a:r>
            <a:r>
              <a:rPr lang="en-US" sz="2000" dirty="0"/>
              <a:t> </a:t>
            </a:r>
            <a:r>
              <a:rPr lang="en-US" sz="2000" dirty="0" err="1"/>
              <a:t>okvire</a:t>
            </a:r>
            <a:r>
              <a:rPr lang="en-US" sz="2000" dirty="0"/>
              <a:t> </a:t>
            </a:r>
            <a:r>
              <a:rPr lang="en-US" sz="2000" dirty="0" err="1"/>
              <a:t>samo</a:t>
            </a:r>
            <a:r>
              <a:rPr lang="en-US" sz="2000" dirty="0"/>
              <a:t> </a:t>
            </a:r>
            <a:r>
              <a:rPr lang="en-US" sz="2000" dirty="0" err="1"/>
              <a:t>ako</a:t>
            </a:r>
            <a:r>
              <a:rPr lang="en-US" sz="2000" dirty="0"/>
              <a:t> se heap </a:t>
            </a:r>
            <a:r>
              <a:rPr lang="en-US" sz="2000" dirty="0" err="1"/>
              <a:t>i</a:t>
            </a:r>
            <a:r>
              <a:rPr lang="en-US" sz="2000" dirty="0"/>
              <a:t> </a:t>
            </a:r>
            <a:r>
              <a:rPr lang="en-US" sz="2000" dirty="0" err="1"/>
              <a:t>stek</a:t>
            </a:r>
            <a:r>
              <a:rPr lang="en-US" sz="2000" dirty="0"/>
              <a:t> </a:t>
            </a:r>
            <a:r>
              <a:rPr lang="en-US" sz="2000" dirty="0" err="1"/>
              <a:t>budu</a:t>
            </a:r>
            <a:r>
              <a:rPr lang="en-US" sz="2000" dirty="0"/>
              <a:t> </a:t>
            </a:r>
            <a:r>
              <a:rPr lang="en-US" sz="2000" dirty="0" err="1"/>
              <a:t>širili</a:t>
            </a:r>
            <a:endParaRPr lang="en-US" sz="2000" dirty="0"/>
          </a:p>
          <a:p>
            <a:r>
              <a:rPr lang="en-US" sz="2000" dirty="0" err="1"/>
              <a:t>Proređeni</a:t>
            </a:r>
            <a:r>
              <a:rPr lang="en-US" sz="2000" dirty="0"/>
              <a:t> </a:t>
            </a:r>
            <a:r>
              <a:rPr lang="en-US" sz="2000" dirty="0" err="1"/>
              <a:t>adresni</a:t>
            </a:r>
            <a:r>
              <a:rPr lang="en-US" sz="2000" dirty="0"/>
              <a:t> </a:t>
            </a:r>
            <a:r>
              <a:rPr lang="en-US" sz="2000" dirty="0" err="1"/>
              <a:t>prostori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koristni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 </a:t>
            </a:r>
            <a:r>
              <a:rPr lang="en-US" sz="2000" dirty="0" err="1"/>
              <a:t>zbog</a:t>
            </a:r>
            <a:r>
              <a:rPr lang="en-US" sz="2000" dirty="0"/>
              <a:t> </a:t>
            </a:r>
            <a:r>
              <a:rPr lang="en-US" sz="2000" dirty="0" err="1"/>
              <a:t>mogućnosti</a:t>
            </a:r>
            <a:r>
              <a:rPr lang="en-US" sz="2000" dirty="0"/>
              <a:t> da </a:t>
            </a:r>
            <a:r>
              <a:rPr lang="en-US" sz="2000" dirty="0" err="1"/>
              <a:t>dinamički</a:t>
            </a:r>
            <a:r>
              <a:rPr lang="en-US" sz="2000" dirty="0"/>
              <a:t> </a:t>
            </a:r>
            <a:r>
              <a:rPr lang="en-US" sz="2000" dirty="0" err="1"/>
              <a:t>povezujemo</a:t>
            </a:r>
            <a:r>
              <a:rPr lang="en-US" sz="2000" dirty="0"/>
              <a:t> </a:t>
            </a:r>
            <a:r>
              <a:rPr lang="en-US" sz="2000" dirty="0" err="1"/>
              <a:t>biblioteke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4" descr="A picture containing clock&#10;&#10;Description generated with very high confidence">
            <a:extLst>
              <a:ext uri="{FF2B5EF4-FFF2-40B4-BE49-F238E27FC236}">
                <a16:creationId xmlns:a16="http://schemas.microsoft.com/office/drawing/2014/main" id="{99F7C190-A1F0-4FE8-B073-127576162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2047" y="618518"/>
            <a:ext cx="2804184" cy="5596015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563097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/>
              <a:t>Virtualni adresni prostor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F248CAC-FEC8-4835-BCDB-7BF32D134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700" dirty="0" err="1"/>
              <a:t>Prednosti</a:t>
            </a:r>
            <a:r>
              <a:rPr lang="en-US" sz="1700" dirty="0"/>
              <a:t> </a:t>
            </a:r>
            <a:r>
              <a:rPr lang="en-US" sz="1700" dirty="0" err="1"/>
              <a:t>deljenja</a:t>
            </a:r>
            <a:r>
              <a:rPr lang="en-US" sz="1700" dirty="0"/>
              <a:t> </a:t>
            </a:r>
            <a:r>
              <a:rPr lang="en-US" sz="1700" dirty="0" err="1"/>
              <a:t>datoteka</a:t>
            </a:r>
            <a:r>
              <a:rPr lang="en-US" sz="1700" dirty="0"/>
              <a:t> </a:t>
            </a:r>
            <a:r>
              <a:rPr lang="en-US" sz="1700" dirty="0" err="1"/>
              <a:t>i</a:t>
            </a:r>
            <a:r>
              <a:rPr lang="en-US" sz="1700" dirty="0"/>
              <a:t> </a:t>
            </a:r>
            <a:r>
              <a:rPr lang="en-US" sz="1700" dirty="0" err="1"/>
              <a:t>memorije</a:t>
            </a:r>
            <a:r>
              <a:rPr lang="en-US" sz="1700" dirty="0"/>
              <a:t>:</a:t>
            </a:r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en-US" sz="1700" dirty="0" err="1"/>
              <a:t>Sistemske</a:t>
            </a:r>
            <a:r>
              <a:rPr lang="en-US" sz="1700" dirty="0"/>
              <a:t> </a:t>
            </a:r>
            <a:r>
              <a:rPr lang="en-US" sz="1700" dirty="0" err="1"/>
              <a:t>biblioteke</a:t>
            </a:r>
            <a:r>
              <a:rPr lang="en-US" sz="1700" dirty="0"/>
              <a:t> </a:t>
            </a:r>
            <a:r>
              <a:rPr lang="en-US" sz="1700" dirty="0" err="1"/>
              <a:t>mogu</a:t>
            </a:r>
            <a:r>
              <a:rPr lang="en-US" sz="1700" dirty="0"/>
              <a:t> se </a:t>
            </a:r>
            <a:r>
              <a:rPr lang="en-US" sz="1700" dirty="0" err="1"/>
              <a:t>deliti</a:t>
            </a:r>
            <a:r>
              <a:rPr lang="en-US" sz="1700" dirty="0"/>
              <a:t> </a:t>
            </a:r>
            <a:r>
              <a:rPr lang="en-US" sz="1700" dirty="0" err="1"/>
              <a:t>mapiranjem</a:t>
            </a:r>
            <a:r>
              <a:rPr lang="en-US" sz="1700" dirty="0"/>
              <a:t> </a:t>
            </a:r>
            <a:r>
              <a:rPr lang="en-US" sz="1700" dirty="0" err="1"/>
              <a:t>deljenog</a:t>
            </a:r>
            <a:r>
              <a:rPr lang="en-US" sz="1700" dirty="0"/>
              <a:t> </a:t>
            </a:r>
            <a:r>
              <a:rPr lang="en-US" sz="1700" dirty="0" err="1"/>
              <a:t>objekta</a:t>
            </a:r>
            <a:r>
              <a:rPr lang="en-US" sz="1700" dirty="0"/>
              <a:t> u </a:t>
            </a:r>
            <a:r>
              <a:rPr lang="en-US" sz="1700" dirty="0" err="1"/>
              <a:t>virtualni</a:t>
            </a:r>
            <a:r>
              <a:rPr lang="en-US" sz="1700" dirty="0"/>
              <a:t> </a:t>
            </a:r>
            <a:r>
              <a:rPr lang="en-US" sz="1700" dirty="0" err="1"/>
              <a:t>adresni</a:t>
            </a:r>
            <a:r>
              <a:rPr lang="en-US" sz="1700" dirty="0"/>
              <a:t> </a:t>
            </a:r>
            <a:r>
              <a:rPr lang="en-US" sz="1700" dirty="0" err="1"/>
              <a:t>prostor</a:t>
            </a:r>
            <a:r>
              <a:rPr lang="en-US" sz="1700" dirty="0"/>
              <a:t> </a:t>
            </a:r>
            <a:r>
              <a:rPr lang="en-US" sz="1700" dirty="0" err="1"/>
              <a:t>svakog</a:t>
            </a:r>
            <a:r>
              <a:rPr lang="en-US" sz="1700" dirty="0"/>
              <a:t> od </a:t>
            </a:r>
            <a:r>
              <a:rPr lang="en-US" sz="1700" dirty="0" err="1"/>
              <a:t>procesa</a:t>
            </a:r>
            <a:endParaRPr lang="en-US" sz="1700" dirty="0"/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en-US" sz="1700" dirty="0" err="1"/>
              <a:t>Slično</a:t>
            </a:r>
            <a:r>
              <a:rPr lang="en-US" sz="1700" dirty="0"/>
              <a:t> </a:t>
            </a:r>
            <a:r>
              <a:rPr lang="en-US" sz="1700" dirty="0" err="1"/>
              <a:t>kao</a:t>
            </a:r>
            <a:r>
              <a:rPr lang="en-US" sz="1700" dirty="0"/>
              <a:t> gore, </a:t>
            </a:r>
            <a:r>
              <a:rPr lang="en-US" sz="1700" dirty="0" err="1"/>
              <a:t>procesi</a:t>
            </a:r>
            <a:r>
              <a:rPr lang="en-US" sz="1700" dirty="0"/>
              <a:t> </a:t>
            </a:r>
            <a:r>
              <a:rPr lang="en-US" sz="1700" dirty="0" err="1"/>
              <a:t>mogu</a:t>
            </a:r>
            <a:r>
              <a:rPr lang="en-US" sz="1700" dirty="0"/>
              <a:t> da dele </a:t>
            </a:r>
            <a:r>
              <a:rPr lang="en-US" sz="1700" dirty="0" err="1"/>
              <a:t>memoriju</a:t>
            </a:r>
            <a:endParaRPr lang="en-US" sz="1700" dirty="0"/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en-US" sz="1700" dirty="0" err="1"/>
              <a:t>Stranice</a:t>
            </a:r>
            <a:r>
              <a:rPr lang="en-US" sz="1700" dirty="0"/>
              <a:t> se </a:t>
            </a:r>
            <a:r>
              <a:rPr lang="en-US" sz="1700" dirty="0" err="1"/>
              <a:t>mogu</a:t>
            </a:r>
            <a:r>
              <a:rPr lang="en-US" sz="1700" dirty="0"/>
              <a:t> </a:t>
            </a:r>
            <a:r>
              <a:rPr lang="en-US" sz="1700" dirty="0" err="1"/>
              <a:t>deliti</a:t>
            </a:r>
            <a:r>
              <a:rPr lang="en-US" sz="1700" dirty="0"/>
              <a:t> </a:t>
            </a:r>
            <a:r>
              <a:rPr lang="en-US" sz="1700" dirty="0" err="1"/>
              <a:t>tokom</a:t>
            </a:r>
            <a:r>
              <a:rPr lang="en-US" sz="1700" dirty="0"/>
              <a:t> </a:t>
            </a:r>
            <a:r>
              <a:rPr lang="en-US" sz="1700" dirty="0" err="1"/>
              <a:t>kreiranja</a:t>
            </a:r>
            <a:r>
              <a:rPr lang="en-US" sz="1700" dirty="0"/>
              <a:t> </a:t>
            </a:r>
            <a:r>
              <a:rPr lang="en-US" sz="1700" dirty="0" err="1"/>
              <a:t>procesa</a:t>
            </a:r>
            <a:r>
              <a:rPr lang="en-US" sz="1700" dirty="0"/>
              <a:t> </a:t>
            </a:r>
            <a:r>
              <a:rPr lang="en-US" sz="1700" dirty="0" err="1"/>
              <a:t>sistemskim</a:t>
            </a:r>
            <a:r>
              <a:rPr lang="en-US" sz="1700" dirty="0"/>
              <a:t> </a:t>
            </a:r>
            <a:r>
              <a:rPr lang="en-US" sz="1700" dirty="0" err="1"/>
              <a:t>pozivom</a:t>
            </a:r>
            <a:r>
              <a:rPr lang="en-US" sz="1700" dirty="0"/>
              <a:t> fork() </a:t>
            </a:r>
            <a:r>
              <a:rPr lang="en-US" sz="1700" dirty="0" err="1"/>
              <a:t>što</a:t>
            </a:r>
            <a:r>
              <a:rPr lang="en-US" sz="1700" dirty="0"/>
              <a:t> </a:t>
            </a:r>
            <a:r>
              <a:rPr lang="en-US" sz="1700" dirty="0" err="1"/>
              <a:t>ubrzava</a:t>
            </a:r>
            <a:r>
              <a:rPr lang="en-US" sz="1700" dirty="0"/>
              <a:t> </a:t>
            </a:r>
            <a:r>
              <a:rPr lang="en-US" sz="1700" dirty="0" err="1"/>
              <a:t>kreiranje</a:t>
            </a:r>
            <a:r>
              <a:rPr lang="en-US" sz="1700" dirty="0"/>
              <a:t> </a:t>
            </a:r>
            <a:r>
              <a:rPr lang="en-US" sz="1700" dirty="0" err="1"/>
              <a:t>procesa</a:t>
            </a:r>
            <a:endParaRPr lang="en-US" sz="1700" dirty="0"/>
          </a:p>
        </p:txBody>
      </p:sp>
      <p:pic>
        <p:nvPicPr>
          <p:cNvPr id="4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99F7C190-A1F0-4FE8-B073-127576162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633568"/>
            <a:ext cx="5456279" cy="3565914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52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64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9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833961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 err="1"/>
              <a:t>Stranice</a:t>
            </a:r>
            <a:r>
              <a:rPr lang="en-US" sz="3200" dirty="0"/>
              <a:t> </a:t>
            </a:r>
            <a:r>
              <a:rPr lang="en-US" sz="3200" dirty="0" err="1"/>
              <a:t>na</a:t>
            </a:r>
            <a:r>
              <a:rPr lang="en-US" sz="3200" dirty="0"/>
              <a:t> </a:t>
            </a:r>
            <a:r>
              <a:rPr lang="en-US" sz="3200" dirty="0" err="1"/>
              <a:t>zahtev</a:t>
            </a:r>
            <a:r>
              <a:rPr lang="en-US" sz="3200" dirty="0"/>
              <a:t> (demand paging)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F248CAC-FEC8-4835-BCDB-7BF32D134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5038407" cy="396504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700" dirty="0"/>
              <a:t>Kako se program </a:t>
            </a:r>
            <a:r>
              <a:rPr lang="en-US" sz="1700" dirty="0" err="1"/>
              <a:t>učitava</a:t>
            </a:r>
            <a:r>
              <a:rPr lang="en-US" sz="1700" dirty="0"/>
              <a:t> u </a:t>
            </a:r>
            <a:r>
              <a:rPr lang="en-US" sz="1700" dirty="0" err="1"/>
              <a:t>memoriju</a:t>
            </a:r>
            <a:endParaRPr lang="en-US" sz="1700" dirty="0"/>
          </a:p>
          <a:p>
            <a:pPr>
              <a:lnSpc>
                <a:spcPct val="110000"/>
              </a:lnSpc>
            </a:pPr>
            <a:r>
              <a:rPr lang="en-US" sz="1700" dirty="0" err="1"/>
              <a:t>Može</a:t>
            </a:r>
            <a:r>
              <a:rPr lang="en-US" sz="1700" dirty="0"/>
              <a:t> </a:t>
            </a:r>
            <a:r>
              <a:rPr lang="en-US" sz="1700" dirty="0" err="1"/>
              <a:t>ceo</a:t>
            </a:r>
            <a:r>
              <a:rPr lang="en-US" sz="1700" dirty="0"/>
              <a:t>, </a:t>
            </a:r>
            <a:r>
              <a:rPr lang="en-US" sz="1700" dirty="0" err="1"/>
              <a:t>ali</a:t>
            </a:r>
            <a:r>
              <a:rPr lang="en-US" sz="1700" dirty="0"/>
              <a:t> </a:t>
            </a:r>
            <a:r>
              <a:rPr lang="en-US" sz="1700" dirty="0" err="1"/>
              <a:t>možda</a:t>
            </a:r>
            <a:r>
              <a:rPr lang="en-US" sz="1700" dirty="0"/>
              <a:t> </a:t>
            </a:r>
            <a:r>
              <a:rPr lang="en-US" sz="1700" dirty="0" err="1"/>
              <a:t>nam</a:t>
            </a:r>
            <a:r>
              <a:rPr lang="en-US" sz="1700" dirty="0"/>
              <a:t> </a:t>
            </a:r>
            <a:r>
              <a:rPr lang="en-US" sz="1700" dirty="0" err="1"/>
              <a:t>nije</a:t>
            </a:r>
            <a:r>
              <a:rPr lang="en-US" sz="1700" dirty="0"/>
              <a:t> </a:t>
            </a:r>
            <a:r>
              <a:rPr lang="en-US" sz="1700" dirty="0" err="1"/>
              <a:t>potreban</a:t>
            </a:r>
            <a:r>
              <a:rPr lang="en-US" sz="1700" dirty="0"/>
              <a:t> </a:t>
            </a:r>
            <a:r>
              <a:rPr lang="en-US" sz="1700" dirty="0" err="1"/>
              <a:t>ceo</a:t>
            </a:r>
            <a:r>
              <a:rPr lang="en-US" sz="1700" dirty="0"/>
              <a:t> u </a:t>
            </a:r>
            <a:r>
              <a:rPr lang="en-US" sz="1700" dirty="0" err="1"/>
              <a:t>memoriji</a:t>
            </a:r>
            <a:r>
              <a:rPr lang="en-US" sz="1700" dirty="0"/>
              <a:t> </a:t>
            </a:r>
            <a:r>
              <a:rPr lang="en-US" sz="1700" dirty="0" err="1"/>
              <a:t>odmah</a:t>
            </a:r>
            <a:r>
              <a:rPr lang="en-US" sz="1700" dirty="0"/>
              <a:t> u </a:t>
            </a:r>
            <a:r>
              <a:rPr lang="en-US" sz="1700" dirty="0" err="1"/>
              <a:t>početku</a:t>
            </a:r>
            <a:r>
              <a:rPr lang="en-US" sz="1700" dirty="0"/>
              <a:t> (</a:t>
            </a:r>
            <a:r>
              <a:rPr lang="en-US" sz="1700" dirty="0" err="1"/>
              <a:t>lista</a:t>
            </a:r>
            <a:r>
              <a:rPr lang="en-US" sz="1700" dirty="0"/>
              <a:t> </a:t>
            </a:r>
            <a:r>
              <a:rPr lang="en-US" sz="1700" dirty="0" err="1"/>
              <a:t>opcija</a:t>
            </a:r>
            <a:r>
              <a:rPr lang="en-US" sz="1700" dirty="0"/>
              <a:t> od </a:t>
            </a:r>
            <a:r>
              <a:rPr lang="en-US" sz="1700" dirty="0" err="1"/>
              <a:t>kojih</a:t>
            </a:r>
            <a:r>
              <a:rPr lang="en-US" sz="1700" dirty="0"/>
              <a:t> se </a:t>
            </a:r>
            <a:r>
              <a:rPr lang="en-US" sz="1700" dirty="0" err="1"/>
              <a:t>bira</a:t>
            </a:r>
            <a:r>
              <a:rPr lang="en-US" sz="1700" dirty="0"/>
              <a:t> </a:t>
            </a:r>
            <a:r>
              <a:rPr lang="en-US" sz="1700" dirty="0" err="1"/>
              <a:t>jedna</a:t>
            </a:r>
            <a:r>
              <a:rPr lang="en-US" sz="1700" dirty="0"/>
              <a:t>..)</a:t>
            </a:r>
          </a:p>
          <a:p>
            <a:pPr>
              <a:lnSpc>
                <a:spcPct val="110000"/>
              </a:lnSpc>
            </a:pPr>
            <a:r>
              <a:rPr lang="en-US" sz="1700" dirty="0" err="1"/>
              <a:t>Alternativa</a:t>
            </a:r>
            <a:r>
              <a:rPr lang="en-US" sz="1700" dirty="0"/>
              <a:t> je </a:t>
            </a:r>
            <a:r>
              <a:rPr lang="en-US" sz="1700" dirty="0" err="1"/>
              <a:t>učitati</a:t>
            </a:r>
            <a:r>
              <a:rPr lang="en-US" sz="1700" dirty="0"/>
              <a:t> </a:t>
            </a:r>
            <a:r>
              <a:rPr lang="en-US" sz="1700" dirty="0" err="1"/>
              <a:t>stranice</a:t>
            </a:r>
            <a:r>
              <a:rPr lang="en-US" sz="1700" dirty="0"/>
              <a:t> </a:t>
            </a:r>
            <a:r>
              <a:rPr lang="en-US" sz="1700" dirty="0" err="1"/>
              <a:t>samo</a:t>
            </a:r>
            <a:r>
              <a:rPr lang="en-US" sz="1700" dirty="0"/>
              <a:t> </a:t>
            </a:r>
            <a:r>
              <a:rPr lang="en-US" sz="1700" dirty="0" err="1"/>
              <a:t>onda</a:t>
            </a:r>
            <a:r>
              <a:rPr lang="en-US" sz="1700" dirty="0"/>
              <a:t> </a:t>
            </a:r>
            <a:r>
              <a:rPr lang="en-US" sz="1700" dirty="0" err="1"/>
              <a:t>kada</a:t>
            </a:r>
            <a:r>
              <a:rPr lang="en-US" sz="1700" dirty="0"/>
              <a:t> </a:t>
            </a:r>
            <a:r>
              <a:rPr lang="en-US" sz="1700" dirty="0" err="1"/>
              <a:t>su</a:t>
            </a:r>
            <a:r>
              <a:rPr lang="en-US" sz="1700" dirty="0"/>
              <a:t> one </a:t>
            </a:r>
            <a:r>
              <a:rPr lang="en-US" sz="1700" dirty="0" err="1"/>
              <a:t>zaista</a:t>
            </a:r>
            <a:r>
              <a:rPr lang="en-US" sz="1700" dirty="0"/>
              <a:t> </a:t>
            </a:r>
            <a:r>
              <a:rPr lang="en-US" sz="1700" dirty="0" err="1"/>
              <a:t>potrebne</a:t>
            </a:r>
            <a:r>
              <a:rPr lang="en-US" sz="1700" dirty="0"/>
              <a:t> – </a:t>
            </a:r>
            <a:r>
              <a:rPr lang="en-US" sz="1700" dirty="0" err="1"/>
              <a:t>stranice</a:t>
            </a:r>
            <a:r>
              <a:rPr lang="en-US" sz="1700" dirty="0"/>
              <a:t> </a:t>
            </a:r>
            <a:r>
              <a:rPr lang="en-US" sz="1700" dirty="0" err="1"/>
              <a:t>na</a:t>
            </a:r>
            <a:r>
              <a:rPr lang="en-US" sz="1700" dirty="0"/>
              <a:t> </a:t>
            </a:r>
            <a:r>
              <a:rPr lang="en-US" sz="1700" dirty="0" err="1"/>
              <a:t>zahtev</a:t>
            </a:r>
            <a:endParaRPr lang="en-US" sz="1700" dirty="0"/>
          </a:p>
          <a:p>
            <a:pPr>
              <a:lnSpc>
                <a:spcPct val="110000"/>
              </a:lnSpc>
            </a:pPr>
            <a:r>
              <a:rPr lang="en-US" sz="1700" dirty="0" err="1"/>
              <a:t>Stranice</a:t>
            </a:r>
            <a:r>
              <a:rPr lang="en-US" sz="1700" dirty="0"/>
              <a:t> </a:t>
            </a:r>
            <a:r>
              <a:rPr lang="en-US" sz="1700" dirty="0" err="1"/>
              <a:t>kojima</a:t>
            </a:r>
            <a:r>
              <a:rPr lang="en-US" sz="1700" dirty="0"/>
              <a:t> se </a:t>
            </a:r>
            <a:r>
              <a:rPr lang="en-US" sz="1700" dirty="0" err="1"/>
              <a:t>nikada</a:t>
            </a:r>
            <a:r>
              <a:rPr lang="en-US" sz="1700" dirty="0"/>
              <a:t> ne </a:t>
            </a:r>
            <a:r>
              <a:rPr lang="en-US" sz="1700" dirty="0" err="1"/>
              <a:t>pristupa</a:t>
            </a:r>
            <a:r>
              <a:rPr lang="en-US" sz="1700" dirty="0"/>
              <a:t> </a:t>
            </a:r>
            <a:r>
              <a:rPr lang="en-US" sz="1700" dirty="0" err="1"/>
              <a:t>neće</a:t>
            </a:r>
            <a:r>
              <a:rPr lang="en-US" sz="1700" dirty="0"/>
              <a:t> se </a:t>
            </a:r>
            <a:r>
              <a:rPr lang="en-US" sz="1700" dirty="0" err="1"/>
              <a:t>nikad</a:t>
            </a:r>
            <a:r>
              <a:rPr lang="en-US" sz="1700" dirty="0"/>
              <a:t> </a:t>
            </a:r>
            <a:r>
              <a:rPr lang="en-US" sz="1700" dirty="0" err="1"/>
              <a:t>ni</a:t>
            </a:r>
            <a:r>
              <a:rPr lang="en-US" sz="1700" dirty="0"/>
              <a:t> </a:t>
            </a:r>
            <a:r>
              <a:rPr lang="en-US" sz="1700" dirty="0" err="1"/>
              <a:t>učitati</a:t>
            </a:r>
            <a:r>
              <a:rPr lang="en-US" sz="1700" dirty="0"/>
              <a:t> u </a:t>
            </a:r>
            <a:r>
              <a:rPr lang="en-US" sz="1700" dirty="0" err="1"/>
              <a:t>memoriju</a:t>
            </a:r>
            <a:r>
              <a:rPr lang="en-US" sz="1700" dirty="0"/>
              <a:t>, </a:t>
            </a:r>
            <a:r>
              <a:rPr lang="en-US" sz="1700" dirty="0" err="1"/>
              <a:t>što</a:t>
            </a:r>
            <a:r>
              <a:rPr lang="en-US" sz="1700" dirty="0"/>
              <a:t> </a:t>
            </a:r>
            <a:r>
              <a:rPr lang="en-US" sz="1700" dirty="0" err="1"/>
              <a:t>može</a:t>
            </a:r>
            <a:r>
              <a:rPr lang="en-US" sz="1700" dirty="0"/>
              <a:t> </a:t>
            </a:r>
            <a:r>
              <a:rPr lang="en-US" sz="1700" dirty="0" err="1"/>
              <a:t>biti</a:t>
            </a:r>
            <a:r>
              <a:rPr lang="en-US" sz="1700" dirty="0"/>
              <a:t> </a:t>
            </a:r>
            <a:r>
              <a:rPr lang="en-US" sz="1700" dirty="0" err="1"/>
              <a:t>značajna</a:t>
            </a:r>
            <a:r>
              <a:rPr lang="en-US" sz="1700" dirty="0"/>
              <a:t> </a:t>
            </a:r>
            <a:r>
              <a:rPr lang="en-US" sz="1700" dirty="0" err="1"/>
              <a:t>ušteda</a:t>
            </a:r>
            <a:endParaRPr lang="en-US" sz="1700" dirty="0"/>
          </a:p>
          <a:p>
            <a:pPr>
              <a:lnSpc>
                <a:spcPct val="110000"/>
              </a:lnSpc>
            </a:pPr>
            <a:r>
              <a:rPr lang="en-US" sz="1700" dirty="0" err="1"/>
              <a:t>Zamena</a:t>
            </a:r>
            <a:r>
              <a:rPr lang="en-US" sz="1700" dirty="0"/>
              <a:t> </a:t>
            </a:r>
            <a:r>
              <a:rPr lang="en-US" sz="1700" dirty="0" err="1"/>
              <a:t>procesa</a:t>
            </a:r>
            <a:r>
              <a:rPr lang="en-US" sz="1700" dirty="0"/>
              <a:t> u </a:t>
            </a:r>
            <a:r>
              <a:rPr lang="en-US" sz="1700" dirty="0" err="1"/>
              <a:t>memoriju</a:t>
            </a:r>
            <a:r>
              <a:rPr lang="en-US" sz="1700" dirty="0"/>
              <a:t> </a:t>
            </a:r>
            <a:r>
              <a:rPr lang="en-US" sz="1700" dirty="0" err="1"/>
              <a:t>takođe</a:t>
            </a:r>
            <a:r>
              <a:rPr lang="en-US" sz="1700" dirty="0"/>
              <a:t> </a:t>
            </a:r>
            <a:r>
              <a:rPr lang="en-US" sz="1700" dirty="0" err="1"/>
              <a:t>zahteva</a:t>
            </a:r>
            <a:r>
              <a:rPr lang="en-US" sz="1700" dirty="0"/>
              <a:t> </a:t>
            </a:r>
            <a:r>
              <a:rPr lang="en-US" sz="1700" dirty="0" err="1"/>
              <a:t>samo</a:t>
            </a:r>
            <a:r>
              <a:rPr lang="en-US" sz="1700" dirty="0"/>
              <a:t> </a:t>
            </a:r>
            <a:r>
              <a:rPr lang="en-US" sz="1700" i="1" dirty="0" err="1"/>
              <a:t>delimičnu</a:t>
            </a:r>
            <a:r>
              <a:rPr lang="en-US" sz="1700" i="1" dirty="0"/>
              <a:t> </a:t>
            </a:r>
            <a:r>
              <a:rPr lang="en-US" sz="1700" i="1" dirty="0" err="1"/>
              <a:t>zamenu</a:t>
            </a:r>
            <a:r>
              <a:rPr lang="en-US" sz="1700" i="1" dirty="0"/>
              <a:t> – </a:t>
            </a:r>
            <a:r>
              <a:rPr lang="en-US" sz="1700" dirty="0"/>
              <a:t>ne </a:t>
            </a:r>
            <a:r>
              <a:rPr lang="en-US" sz="1700" dirty="0" err="1"/>
              <a:t>prebacuj</a:t>
            </a:r>
            <a:r>
              <a:rPr lang="en-US" sz="1700" dirty="0"/>
              <a:t> </a:t>
            </a:r>
            <a:r>
              <a:rPr lang="en-US" sz="1700" dirty="0" err="1"/>
              <a:t>stranicu</a:t>
            </a:r>
            <a:r>
              <a:rPr lang="en-US" sz="1700" dirty="0"/>
              <a:t> </a:t>
            </a:r>
            <a:r>
              <a:rPr lang="en-US" sz="1700" dirty="0" err="1"/>
              <a:t>koja</a:t>
            </a:r>
            <a:r>
              <a:rPr lang="en-US" sz="1700" dirty="0"/>
              <a:t> </a:t>
            </a:r>
            <a:r>
              <a:rPr lang="en-US" sz="1700" dirty="0" err="1"/>
              <a:t>nije</a:t>
            </a:r>
            <a:r>
              <a:rPr lang="en-US" sz="1700" dirty="0"/>
              <a:t> </a:t>
            </a:r>
            <a:r>
              <a:rPr lang="en-US" sz="1700" dirty="0" err="1"/>
              <a:t>potrebna</a:t>
            </a:r>
          </a:p>
        </p:txBody>
      </p:sp>
      <p:pic>
        <p:nvPicPr>
          <p:cNvPr id="4" name="Picture 4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99F7C190-A1F0-4FE8-B073-127576162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027" y="1633568"/>
            <a:ext cx="3974224" cy="3565914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52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64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9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0E902EC-76E8-CB60-6126-DE2FF313F9A1}"/>
              </a:ext>
            </a:extLst>
          </p:cNvPr>
          <p:cNvSpPr/>
          <p:nvPr/>
        </p:nvSpPr>
        <p:spPr bwMode="auto">
          <a:xfrm>
            <a:off x="10357240" y="289262"/>
            <a:ext cx="459270" cy="479958"/>
          </a:xfrm>
          <a:prstGeom prst="round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indent="0" algn="ctr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/>
            </a:pPr>
            <a:r>
              <a:rPr lang="en-US">
                <a:latin typeface="Arial"/>
                <a:cs typeface="Arial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33137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/>
              <a:t>Stranice</a:t>
            </a:r>
            <a:r>
              <a:rPr lang="en-US" sz="3200" dirty="0"/>
              <a:t> </a:t>
            </a:r>
            <a:r>
              <a:rPr lang="en-US" sz="3200"/>
              <a:t>na</a:t>
            </a:r>
            <a:r>
              <a:rPr lang="en-US" sz="3200" dirty="0"/>
              <a:t> </a:t>
            </a:r>
            <a:r>
              <a:rPr lang="en-US" sz="3200"/>
              <a:t>zahtev</a:t>
            </a:r>
            <a:r>
              <a:rPr lang="en-US" sz="3200" dirty="0"/>
              <a:t> </a:t>
            </a:r>
            <a:r>
              <a:rPr lang="en-US" sz="3200"/>
              <a:t>osnovni</a:t>
            </a:r>
            <a:r>
              <a:rPr lang="en-US" sz="3200" dirty="0"/>
              <a:t> </a:t>
            </a:r>
            <a:r>
              <a:rPr lang="en-US" sz="3200"/>
              <a:t>koncept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F248CAC-FEC8-4835-BCDB-7BF32D134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Na </a:t>
            </a:r>
            <a:r>
              <a:rPr lang="en-US" sz="1600" dirty="0" err="1"/>
              <a:t>početku</a:t>
            </a:r>
            <a:r>
              <a:rPr lang="en-US" sz="1600" dirty="0"/>
              <a:t> se </a:t>
            </a:r>
            <a:r>
              <a:rPr lang="en-US" sz="1600" dirty="0" err="1"/>
              <a:t>pretpostavlja</a:t>
            </a:r>
            <a:r>
              <a:rPr lang="en-US" sz="1600" dirty="0"/>
              <a:t> </a:t>
            </a:r>
            <a:r>
              <a:rPr lang="en-US" sz="1600" dirty="0" err="1"/>
              <a:t>koje</a:t>
            </a:r>
            <a:r>
              <a:rPr lang="en-US" sz="1600" dirty="0"/>
              <a:t> </a:t>
            </a:r>
            <a:r>
              <a:rPr lang="en-US" sz="1600" dirty="0" err="1"/>
              <a:t>će</a:t>
            </a:r>
            <a:r>
              <a:rPr lang="en-US" sz="1600" dirty="0"/>
              <a:t> se </a:t>
            </a:r>
            <a:r>
              <a:rPr lang="en-US" sz="1600" dirty="0" err="1"/>
              <a:t>stranice</a:t>
            </a:r>
            <a:r>
              <a:rPr lang="en-US" sz="1600" dirty="0"/>
              <a:t> </a:t>
            </a:r>
            <a:r>
              <a:rPr lang="en-US" sz="1600" dirty="0" err="1"/>
              <a:t>koristiti</a:t>
            </a:r>
            <a:r>
              <a:rPr lang="en-US" sz="1600" dirty="0"/>
              <a:t> pre </a:t>
            </a:r>
            <a:r>
              <a:rPr lang="en-US" sz="1600" dirty="0" err="1"/>
              <a:t>nego</a:t>
            </a:r>
            <a:r>
              <a:rPr lang="en-US" sz="1600" dirty="0"/>
              <a:t> </a:t>
            </a:r>
            <a:r>
              <a:rPr lang="en-US" sz="1600" dirty="0" err="1"/>
              <a:t>što</a:t>
            </a:r>
            <a:r>
              <a:rPr lang="en-US" sz="1600" dirty="0"/>
              <a:t> se </a:t>
            </a:r>
            <a:r>
              <a:rPr lang="en-US" sz="1600" dirty="0" err="1"/>
              <a:t>zameni</a:t>
            </a:r>
            <a:r>
              <a:rPr lang="en-US" sz="1600" dirty="0"/>
              <a:t> </a:t>
            </a:r>
            <a:r>
              <a:rPr lang="en-US" sz="1600" dirty="0" err="1"/>
              <a:t>nazad</a:t>
            </a:r>
            <a:r>
              <a:rPr lang="en-US" sz="1600" dirty="0"/>
              <a:t> u </a:t>
            </a:r>
            <a:r>
              <a:rPr lang="en-US" sz="1600" dirty="0" err="1"/>
              <a:t>memoriju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Da bi </a:t>
            </a:r>
            <a:r>
              <a:rPr lang="en-US" sz="1600" dirty="0" err="1"/>
              <a:t>radilo</a:t>
            </a:r>
            <a:r>
              <a:rPr lang="en-US" sz="1600" dirty="0"/>
              <a:t> </a:t>
            </a:r>
            <a:r>
              <a:rPr lang="en-US" sz="1600" dirty="0" err="1"/>
              <a:t>treba</a:t>
            </a:r>
            <a:r>
              <a:rPr lang="en-US" sz="1600" dirty="0"/>
              <a:t> </a:t>
            </a:r>
            <a:r>
              <a:rPr lang="en-US" sz="1600" dirty="0" err="1"/>
              <a:t>nam</a:t>
            </a:r>
            <a:r>
              <a:rPr lang="en-US" sz="1600" dirty="0"/>
              <a:t> HW </a:t>
            </a:r>
            <a:r>
              <a:rPr lang="en-US" sz="1600" dirty="0" err="1"/>
              <a:t>podrška</a:t>
            </a:r>
            <a:r>
              <a:rPr lang="en-US" sz="1600" dirty="0"/>
              <a:t> </a:t>
            </a:r>
            <a:r>
              <a:rPr lang="en-US" sz="1600" dirty="0" err="1"/>
              <a:t>kako</a:t>
            </a:r>
            <a:r>
              <a:rPr lang="en-US" sz="1600" dirty="0"/>
              <a:t> </a:t>
            </a:r>
            <a:r>
              <a:rPr lang="en-US" sz="1600" dirty="0" err="1"/>
              <a:t>bismo</a:t>
            </a:r>
            <a:r>
              <a:rPr lang="en-US" sz="1600" dirty="0"/>
              <a:t> </a:t>
            </a:r>
            <a:r>
              <a:rPr lang="en-US" sz="1600" dirty="0" err="1"/>
              <a:t>razlikovali</a:t>
            </a:r>
            <a:r>
              <a:rPr lang="en-US" sz="1600" dirty="0"/>
              <a:t> </a:t>
            </a:r>
            <a:r>
              <a:rPr lang="en-US" sz="1600" dirty="0" err="1"/>
              <a:t>stranice</a:t>
            </a:r>
            <a:r>
              <a:rPr lang="en-US" sz="1600" dirty="0"/>
              <a:t> </a:t>
            </a:r>
            <a:r>
              <a:rPr lang="en-US" sz="1600" dirty="0" err="1"/>
              <a:t>koje</a:t>
            </a:r>
            <a:r>
              <a:rPr lang="en-US" sz="1600" dirty="0"/>
              <a:t> se </a:t>
            </a:r>
            <a:r>
              <a:rPr lang="en-US" sz="1600" dirty="0" err="1"/>
              <a:t>nalaze</a:t>
            </a:r>
            <a:r>
              <a:rPr lang="en-US" sz="1600" dirty="0"/>
              <a:t> </a:t>
            </a:r>
            <a:r>
              <a:rPr lang="en-US" sz="1600" dirty="0" err="1"/>
              <a:t>na</a:t>
            </a:r>
            <a:r>
              <a:rPr lang="en-US" sz="1600" dirty="0"/>
              <a:t> </a:t>
            </a:r>
            <a:r>
              <a:rPr lang="en-US" sz="1600" dirty="0" err="1"/>
              <a:t>disku</a:t>
            </a:r>
            <a:r>
              <a:rPr lang="en-US" sz="1600" dirty="0"/>
              <a:t> 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Bit </a:t>
            </a:r>
            <a:r>
              <a:rPr lang="en-US" sz="1600" dirty="0" err="1"/>
              <a:t>validnosti</a:t>
            </a:r>
            <a:r>
              <a:rPr lang="en-US" sz="1600" dirty="0"/>
              <a:t> </a:t>
            </a:r>
            <a:r>
              <a:rPr lang="en-US" sz="1600" dirty="0" err="1"/>
              <a:t>može</a:t>
            </a:r>
            <a:r>
              <a:rPr lang="en-US" sz="1600" dirty="0"/>
              <a:t> da </a:t>
            </a:r>
            <a:r>
              <a:rPr lang="en-US" sz="1600" dirty="0" err="1"/>
              <a:t>posluži</a:t>
            </a:r>
            <a:r>
              <a:rPr lang="en-US" sz="1600" dirty="0"/>
              <a:t> u </a:t>
            </a:r>
            <a:r>
              <a:rPr lang="en-US" sz="1600" dirty="0" err="1"/>
              <a:t>tu</a:t>
            </a:r>
            <a:r>
              <a:rPr lang="en-US" sz="1600" dirty="0"/>
              <a:t> </a:t>
            </a:r>
            <a:r>
              <a:rPr lang="en-US" sz="1600" dirty="0" err="1"/>
              <a:t>svrhu</a:t>
            </a:r>
            <a:r>
              <a:rPr lang="en-US" sz="1600" dirty="0"/>
              <a:t>: Ako je </a:t>
            </a:r>
            <a:r>
              <a:rPr lang="en-US" sz="1600" dirty="0" err="1"/>
              <a:t>postavljen</a:t>
            </a:r>
            <a:r>
              <a:rPr lang="en-US" sz="1600" dirty="0"/>
              <a:t> </a:t>
            </a:r>
            <a:r>
              <a:rPr lang="en-US" sz="1600" dirty="0" err="1"/>
              <a:t>na</a:t>
            </a:r>
            <a:r>
              <a:rPr lang="en-US" sz="1600" dirty="0"/>
              <a:t> </a:t>
            </a:r>
            <a:r>
              <a:rPr lang="en-US" sz="1600" dirty="0" err="1"/>
              <a:t>validno</a:t>
            </a:r>
            <a:r>
              <a:rPr lang="en-US" sz="1600" dirty="0"/>
              <a:t> </a:t>
            </a:r>
            <a:r>
              <a:rPr lang="en-US" sz="1600" dirty="0" err="1"/>
              <a:t>stranica</a:t>
            </a:r>
            <a:r>
              <a:rPr lang="en-US" sz="1600" dirty="0"/>
              <a:t> je </a:t>
            </a:r>
            <a:r>
              <a:rPr lang="en-US" sz="1600" dirty="0" err="1"/>
              <a:t>validna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 </a:t>
            </a:r>
            <a:r>
              <a:rPr lang="en-US" sz="1600" dirty="0" err="1"/>
              <a:t>rezidentna</a:t>
            </a:r>
            <a:r>
              <a:rPr lang="en-US" sz="1600" dirty="0"/>
              <a:t> u </a:t>
            </a:r>
            <a:r>
              <a:rPr lang="en-US" sz="1600" dirty="0" err="1"/>
              <a:t>memoriji</a:t>
            </a:r>
            <a:r>
              <a:rPr lang="en-US" sz="1600" dirty="0"/>
              <a:t>, u </a:t>
            </a:r>
            <a:r>
              <a:rPr lang="en-US" sz="1600" dirty="0" err="1"/>
              <a:t>suprotnom</a:t>
            </a:r>
            <a:r>
              <a:rPr lang="en-US" sz="1600" dirty="0"/>
              <a:t> </a:t>
            </a:r>
            <a:r>
              <a:rPr lang="en-US" sz="1600" dirty="0" err="1"/>
              <a:t>ili</a:t>
            </a:r>
            <a:r>
              <a:rPr lang="en-US" sz="1600" dirty="0"/>
              <a:t> </a:t>
            </a:r>
            <a:r>
              <a:rPr lang="en-US" sz="1600" dirty="0" err="1"/>
              <a:t>nije</a:t>
            </a:r>
            <a:r>
              <a:rPr lang="en-US" sz="1600" dirty="0"/>
              <a:t> u </a:t>
            </a:r>
            <a:r>
              <a:rPr lang="en-US" sz="1600" dirty="0" err="1"/>
              <a:t>logičkom</a:t>
            </a:r>
            <a:r>
              <a:rPr lang="en-US" sz="1600" dirty="0"/>
              <a:t> </a:t>
            </a:r>
            <a:r>
              <a:rPr lang="en-US" sz="1600" dirty="0" err="1"/>
              <a:t>adresnom</a:t>
            </a:r>
            <a:r>
              <a:rPr lang="en-US" sz="1600" dirty="0"/>
              <a:t> </a:t>
            </a:r>
            <a:r>
              <a:rPr lang="en-US" sz="1600" dirty="0" err="1"/>
              <a:t>prostoru</a:t>
            </a:r>
            <a:r>
              <a:rPr lang="en-US" sz="1600" dirty="0"/>
              <a:t> </a:t>
            </a:r>
            <a:r>
              <a:rPr lang="en-US" sz="1600" dirty="0" err="1"/>
              <a:t>procesa</a:t>
            </a:r>
            <a:r>
              <a:rPr lang="en-US" sz="1600" dirty="0"/>
              <a:t>, </a:t>
            </a:r>
            <a:r>
              <a:rPr lang="en-US" sz="1600" dirty="0" err="1"/>
              <a:t>ili</a:t>
            </a:r>
            <a:r>
              <a:rPr lang="en-US" sz="1600" dirty="0"/>
              <a:t> </a:t>
            </a:r>
            <a:r>
              <a:rPr lang="en-US" sz="1600" dirty="0" err="1"/>
              <a:t>nije</a:t>
            </a:r>
            <a:r>
              <a:rPr lang="en-US" sz="1600" dirty="0"/>
              <a:t> u </a:t>
            </a:r>
            <a:r>
              <a:rPr lang="en-US" sz="1600" dirty="0" err="1"/>
              <a:t>memoriji</a:t>
            </a:r>
            <a:r>
              <a:rPr lang="en-US" sz="1600" dirty="0"/>
              <a:t> </a:t>
            </a:r>
            <a:r>
              <a:rPr lang="en-US" sz="1600" dirty="0" err="1"/>
              <a:t>nego</a:t>
            </a:r>
            <a:r>
              <a:rPr lang="en-US" sz="1600" dirty="0"/>
              <a:t> </a:t>
            </a:r>
            <a:r>
              <a:rPr lang="en-US" sz="1600" dirty="0" err="1"/>
              <a:t>na</a:t>
            </a:r>
            <a:r>
              <a:rPr lang="en-US" sz="1600" dirty="0"/>
              <a:t> </a:t>
            </a:r>
            <a:r>
              <a:rPr lang="en-US" sz="1600" dirty="0" err="1"/>
              <a:t>disku</a:t>
            </a:r>
          </a:p>
          <a:p>
            <a:pPr>
              <a:lnSpc>
                <a:spcPct val="110000"/>
              </a:lnSpc>
            </a:pPr>
            <a:r>
              <a:rPr lang="en-US" sz="1600" dirty="0" err="1"/>
              <a:t>Posebna</a:t>
            </a:r>
            <a:r>
              <a:rPr lang="en-US" sz="1600" dirty="0"/>
              <a:t> </a:t>
            </a:r>
            <a:r>
              <a:rPr lang="en-US" sz="1600" dirty="0" err="1"/>
              <a:t>interna</a:t>
            </a:r>
            <a:r>
              <a:rPr lang="en-US" sz="1600" dirty="0"/>
              <a:t> </a:t>
            </a:r>
            <a:r>
              <a:rPr lang="en-US" sz="1600" dirty="0" err="1">
                <a:ea typeface="+mn-lt"/>
                <a:cs typeface="+mn-lt"/>
              </a:rPr>
              <a:t>tabela</a:t>
            </a:r>
            <a:r>
              <a:rPr lang="en-US" sz="1600" dirty="0">
                <a:ea typeface="+mn-lt"/>
                <a:cs typeface="+mn-lt"/>
              </a:rPr>
              <a:t> u </a:t>
            </a:r>
            <a:r>
              <a:rPr lang="en-US" sz="1600" dirty="0" err="1">
                <a:ea typeface="+mn-lt"/>
                <a:cs typeface="+mn-lt"/>
              </a:rPr>
              <a:t>kojoj</a:t>
            </a:r>
            <a:r>
              <a:rPr lang="en-US" sz="1600" dirty="0">
                <a:ea typeface="+mn-lt"/>
                <a:cs typeface="+mn-lt"/>
              </a:rPr>
              <a:t> se </a:t>
            </a:r>
            <a:r>
              <a:rPr lang="en-US" sz="1600" dirty="0" err="1">
                <a:ea typeface="+mn-lt"/>
                <a:cs typeface="+mn-lt"/>
              </a:rPr>
              <a:t>nalaze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sve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stranice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koje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su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dodeljene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datom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procesu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kako</a:t>
            </a:r>
            <a:r>
              <a:rPr lang="en-US" sz="1600" dirty="0">
                <a:ea typeface="+mn-lt"/>
                <a:cs typeface="+mn-lt"/>
              </a:rPr>
              <a:t> bi se u </a:t>
            </a:r>
            <a:r>
              <a:rPr lang="en-US" sz="1600" dirty="0" err="1">
                <a:ea typeface="+mn-lt"/>
                <a:cs typeface="+mn-lt"/>
              </a:rPr>
              <a:t>slučaju</a:t>
            </a:r>
            <a:r>
              <a:rPr lang="en-US" sz="1600" dirty="0">
                <a:ea typeface="+mn-lt"/>
                <a:cs typeface="+mn-lt"/>
              </a:rPr>
              <a:t> da je bit </a:t>
            </a:r>
            <a:r>
              <a:rPr lang="en-US" sz="1600" dirty="0" err="1">
                <a:ea typeface="+mn-lt"/>
                <a:cs typeface="+mn-lt"/>
              </a:rPr>
              <a:t>validnosti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postavljen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na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vrednost</a:t>
            </a:r>
            <a:r>
              <a:rPr lang="en-US" sz="1600" dirty="0">
                <a:ea typeface="+mn-lt"/>
                <a:cs typeface="+mn-lt"/>
              </a:rPr>
              <a:t> ne-</a:t>
            </a:r>
            <a:r>
              <a:rPr lang="en-US" sz="1600" dirty="0" err="1">
                <a:ea typeface="+mn-lt"/>
                <a:cs typeface="+mn-lt"/>
              </a:rPr>
              <a:t>validna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moglo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utvrditi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koji</a:t>
            </a:r>
            <a:r>
              <a:rPr lang="en-US" sz="1600" dirty="0">
                <a:ea typeface="+mn-lt"/>
                <a:cs typeface="+mn-lt"/>
              </a:rPr>
              <a:t> je </a:t>
            </a:r>
            <a:r>
              <a:rPr lang="en-US" sz="1600" dirty="0" err="1">
                <a:ea typeface="+mn-lt"/>
                <a:cs typeface="+mn-lt"/>
              </a:rPr>
              <a:t>razlog</a:t>
            </a:r>
            <a:r>
              <a:rPr lang="en-US" sz="1600" dirty="0">
                <a:ea typeface="+mn-lt"/>
                <a:cs typeface="+mn-lt"/>
              </a:rPr>
              <a:t> za to</a:t>
            </a:r>
            <a:endParaRPr lang="en-US" sz="1600" dirty="0"/>
          </a:p>
          <a:p>
            <a:pPr>
              <a:lnSpc>
                <a:spcPct val="110000"/>
              </a:lnSpc>
            </a:pPr>
            <a:endParaRPr lang="en-US" sz="1600" dirty="0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9F7C190-A1F0-4FE8-B073-127576162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714002"/>
            <a:ext cx="5456279" cy="5405046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8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0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997974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Greška</a:t>
            </a:r>
            <a:r>
              <a:rPr lang="en-US" dirty="0"/>
              <a:t> </a:t>
            </a:r>
            <a:r>
              <a:rPr lang="en-US" dirty="0" err="1"/>
              <a:t>stranice</a:t>
            </a:r>
            <a:r>
              <a:rPr lang="en-US" dirty="0"/>
              <a:t> (PAGE fault)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dirty="0" err="1"/>
              <a:t>Šta</a:t>
            </a:r>
            <a:r>
              <a:rPr lang="en-US" dirty="0"/>
              <a:t> se </a:t>
            </a:r>
            <a:r>
              <a:rPr lang="en-US" dirty="0" err="1"/>
              <a:t>dešava</a:t>
            </a:r>
            <a:r>
              <a:rPr lang="en-US" dirty="0"/>
              <a:t> </a:t>
            </a:r>
            <a:r>
              <a:rPr lang="en-US" dirty="0" err="1"/>
              <a:t>ako</a:t>
            </a:r>
            <a:r>
              <a:rPr lang="en-US" dirty="0"/>
              <a:t> </a:t>
            </a:r>
            <a:r>
              <a:rPr lang="en-US" dirty="0" err="1"/>
              <a:t>proces</a:t>
            </a:r>
            <a:r>
              <a:rPr lang="en-US" dirty="0"/>
              <a:t> </a:t>
            </a:r>
            <a:r>
              <a:rPr lang="en-US" dirty="0" err="1"/>
              <a:t>pokuša</a:t>
            </a:r>
            <a:r>
              <a:rPr lang="en-US" dirty="0"/>
              <a:t> </a:t>
            </a:r>
            <a:r>
              <a:rPr lang="en-US" dirty="0" err="1"/>
              <a:t>pristupiti</a:t>
            </a:r>
            <a:r>
              <a:rPr lang="en-US" dirty="0"/>
              <a:t> </a:t>
            </a:r>
            <a:r>
              <a:rPr lang="en-US" dirty="0" err="1"/>
              <a:t>stranici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u </a:t>
            </a:r>
            <a:r>
              <a:rPr lang="en-US" dirty="0" err="1"/>
              <a:t>memoriji</a:t>
            </a:r>
            <a:r>
              <a:rPr lang="en-US" dirty="0"/>
              <a:t>?</a:t>
            </a:r>
          </a:p>
          <a:p>
            <a:r>
              <a:rPr lang="en-US" dirty="0"/>
              <a:t>HW za </a:t>
            </a:r>
            <a:r>
              <a:rPr lang="en-US" dirty="0" err="1"/>
              <a:t>transliranje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bita</a:t>
            </a:r>
            <a:r>
              <a:rPr lang="en-US" dirty="0"/>
              <a:t> </a:t>
            </a:r>
            <a:r>
              <a:rPr lang="en-US" dirty="0" err="1"/>
              <a:t>validnosti</a:t>
            </a:r>
            <a:r>
              <a:rPr lang="en-US" dirty="0"/>
              <a:t> </a:t>
            </a:r>
            <a:r>
              <a:rPr lang="en-US" dirty="0" err="1"/>
              <a:t>generiše</a:t>
            </a:r>
            <a:r>
              <a:rPr lang="en-US" dirty="0"/>
              <a:t> </a:t>
            </a:r>
            <a:r>
              <a:rPr lang="en-US" dirty="0" err="1"/>
              <a:t>izuzetak</a:t>
            </a:r>
            <a:endParaRPr lang="en-US" dirty="0"/>
          </a:p>
          <a:p>
            <a:r>
              <a:rPr lang="en-US" dirty="0" err="1"/>
              <a:t>Rutina</a:t>
            </a:r>
            <a:r>
              <a:rPr lang="en-US" dirty="0"/>
              <a:t> za </a:t>
            </a:r>
            <a:r>
              <a:rPr lang="en-US" dirty="0" err="1"/>
              <a:t>obradu</a:t>
            </a:r>
            <a:r>
              <a:rPr lang="en-US" dirty="0"/>
              <a:t> </a:t>
            </a:r>
            <a:r>
              <a:rPr lang="en-US" dirty="0" err="1"/>
              <a:t>izuzetka</a:t>
            </a:r>
            <a:r>
              <a:rPr lang="en-US" dirty="0"/>
              <a:t> je:</a:t>
            </a:r>
          </a:p>
          <a:p>
            <a:pPr marL="914400" lvl="1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Proveravamo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internu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tabelu</a:t>
            </a:r>
            <a:r>
              <a:rPr lang="en-US" dirty="0">
                <a:ea typeface="+mn-lt"/>
                <a:cs typeface="+mn-lt"/>
              </a:rPr>
              <a:t> (</a:t>
            </a:r>
            <a:r>
              <a:rPr lang="en-US" dirty="0" err="1">
                <a:ea typeface="+mn-lt"/>
                <a:cs typeface="+mn-lt"/>
              </a:rPr>
              <a:t>koja</a:t>
            </a:r>
            <a:r>
              <a:rPr lang="en-US" dirty="0">
                <a:ea typeface="+mn-lt"/>
                <a:cs typeface="+mn-lt"/>
              </a:rPr>
              <a:t> se </a:t>
            </a:r>
            <a:r>
              <a:rPr lang="en-US" dirty="0" err="1">
                <a:ea typeface="+mn-lt"/>
                <a:cs typeface="+mn-lt"/>
              </a:rPr>
              <a:t>obično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čuva</a:t>
            </a:r>
            <a:r>
              <a:rPr lang="en-US" dirty="0">
                <a:ea typeface="+mn-lt"/>
                <a:cs typeface="+mn-lt"/>
              </a:rPr>
              <a:t> sa </a:t>
            </a:r>
            <a:r>
              <a:rPr lang="en-US" dirty="0" err="1">
                <a:ea typeface="+mn-lt"/>
                <a:cs typeface="+mn-lt"/>
              </a:rPr>
              <a:t>kontrolnim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blokom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procesa</a:t>
            </a:r>
            <a:r>
              <a:rPr lang="en-US" dirty="0">
                <a:ea typeface="+mn-lt"/>
                <a:cs typeface="+mn-lt"/>
              </a:rPr>
              <a:t>) da </a:t>
            </a:r>
            <a:r>
              <a:rPr lang="en-US" dirty="0" err="1">
                <a:ea typeface="+mn-lt"/>
                <a:cs typeface="+mn-lt"/>
              </a:rPr>
              <a:t>bismo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utvrdili</a:t>
            </a:r>
            <a:r>
              <a:rPr lang="en-US" dirty="0">
                <a:ea typeface="+mn-lt"/>
                <a:cs typeface="+mn-lt"/>
              </a:rPr>
              <a:t> da li </a:t>
            </a:r>
            <a:r>
              <a:rPr lang="en-US" dirty="0" err="1">
                <a:ea typeface="+mn-lt"/>
                <a:cs typeface="+mn-lt"/>
              </a:rPr>
              <a:t>referencirana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memorija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uopšte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pripada</a:t>
            </a:r>
            <a:r>
              <a:rPr lang="en-US" dirty="0">
                <a:ea typeface="+mn-lt"/>
                <a:cs typeface="+mn-lt"/>
              </a:rPr>
              <a:t> tom </a:t>
            </a:r>
            <a:r>
              <a:rPr lang="en-US" dirty="0" err="1">
                <a:ea typeface="+mn-lt"/>
                <a:cs typeface="+mn-lt"/>
              </a:rPr>
              <a:t>procesu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ili</a:t>
            </a:r>
            <a:r>
              <a:rPr lang="en-US" dirty="0">
                <a:ea typeface="+mn-lt"/>
                <a:cs typeface="+mn-lt"/>
              </a:rPr>
              <a:t> je u </a:t>
            </a:r>
            <a:r>
              <a:rPr lang="en-US" dirty="0" err="1">
                <a:ea typeface="+mn-lt"/>
                <a:cs typeface="+mn-lt"/>
              </a:rPr>
              <a:t>pitanju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ilegalan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pristup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memoriji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drugog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procesa</a:t>
            </a:r>
            <a:endParaRPr lang="en-US" err="1"/>
          </a:p>
          <a:p>
            <a:pPr marL="914400" lvl="1" indent="-457200">
              <a:buAutoNum type="arabicPeriod"/>
            </a:pPr>
            <a:r>
              <a:rPr lang="en-US" dirty="0">
                <a:ea typeface="+mn-lt"/>
                <a:cs typeface="+mn-lt"/>
              </a:rPr>
              <a:t>Ako </a:t>
            </a:r>
            <a:r>
              <a:rPr lang="en-US" dirty="0" err="1">
                <a:ea typeface="+mn-lt"/>
                <a:cs typeface="+mn-lt"/>
              </a:rPr>
              <a:t>referenca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ilegalna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prekinemo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proces</a:t>
            </a:r>
            <a:r>
              <a:rPr lang="en-US" dirty="0">
                <a:ea typeface="+mn-lt"/>
                <a:cs typeface="+mn-lt"/>
              </a:rPr>
              <a:t>. Ako </a:t>
            </a:r>
            <a:r>
              <a:rPr lang="en-US" dirty="0" err="1">
                <a:ea typeface="+mn-lt"/>
                <a:cs typeface="+mn-lt"/>
              </a:rPr>
              <a:t>nije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ali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još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tražena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stranica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nije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učitana</a:t>
            </a:r>
            <a:r>
              <a:rPr lang="en-US" dirty="0">
                <a:ea typeface="+mn-lt"/>
                <a:cs typeface="+mn-lt"/>
              </a:rPr>
              <a:t> u </a:t>
            </a:r>
            <a:r>
              <a:rPr lang="en-US" dirty="0" err="1">
                <a:ea typeface="+mn-lt"/>
                <a:cs typeface="+mn-lt"/>
              </a:rPr>
              <a:t>memoriju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učitaj</a:t>
            </a:r>
            <a:r>
              <a:rPr lang="en-US" dirty="0">
                <a:ea typeface="+mn-lt"/>
                <a:cs typeface="+mn-lt"/>
              </a:rPr>
              <a:t> je</a:t>
            </a:r>
            <a:endParaRPr lang="en-US"/>
          </a:p>
          <a:p>
            <a:pPr marL="914400" lvl="1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Pronalazimo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slobodan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okvir</a:t>
            </a:r>
            <a:r>
              <a:rPr lang="en-US" dirty="0">
                <a:ea typeface="+mn-lt"/>
                <a:cs typeface="+mn-lt"/>
              </a:rPr>
              <a:t> u </a:t>
            </a:r>
            <a:r>
              <a:rPr lang="en-US" dirty="0" err="1">
                <a:ea typeface="+mn-lt"/>
                <a:cs typeface="+mn-lt"/>
              </a:rPr>
              <a:t>osnovnoj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memoriji</a:t>
            </a:r>
            <a:r>
              <a:rPr lang="en-US" dirty="0">
                <a:ea typeface="+mn-lt"/>
                <a:cs typeface="+mn-lt"/>
              </a:rPr>
              <a:t> (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primer, </a:t>
            </a:r>
            <a:r>
              <a:rPr lang="en-US" dirty="0" err="1">
                <a:ea typeface="+mn-lt"/>
                <a:cs typeface="+mn-lt"/>
              </a:rPr>
              <a:t>uzimanjem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jednog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liste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slobodnih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okvira</a:t>
            </a:r>
            <a:r>
              <a:rPr lang="en-US" dirty="0">
                <a:ea typeface="+mn-lt"/>
                <a:cs typeface="+mn-lt"/>
              </a:rPr>
              <a:t>) </a:t>
            </a:r>
          </a:p>
          <a:p>
            <a:pPr marL="914400" lvl="1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Zakazujemo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operaciju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pristupa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disku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kako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bismo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učitali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željenu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stranicu</a:t>
            </a:r>
            <a:r>
              <a:rPr lang="en-US" dirty="0">
                <a:ea typeface="+mn-lt"/>
                <a:cs typeface="+mn-lt"/>
              </a:rPr>
              <a:t> u novo-</a:t>
            </a:r>
            <a:r>
              <a:rPr lang="en-US" dirty="0" err="1">
                <a:ea typeface="+mn-lt"/>
                <a:cs typeface="+mn-lt"/>
              </a:rPr>
              <a:t>dodeljeni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okvir</a:t>
            </a:r>
            <a:r>
              <a:rPr lang="en-US" dirty="0">
                <a:ea typeface="+mn-lt"/>
                <a:cs typeface="+mn-lt"/>
              </a:rPr>
              <a:t> </a:t>
            </a:r>
            <a:endParaRPr lang="en-US" dirty="0"/>
          </a:p>
          <a:p>
            <a:pPr marL="914400" lvl="1" indent="-457200">
              <a:buAutoNum type="arabicPeriod"/>
            </a:pPr>
            <a:r>
              <a:rPr lang="en-US" dirty="0">
                <a:ea typeface="+mn-lt"/>
                <a:cs typeface="+mn-lt"/>
              </a:rPr>
              <a:t>Kada je </a:t>
            </a:r>
            <a:r>
              <a:rPr lang="en-US" dirty="0" err="1">
                <a:ea typeface="+mn-lt"/>
                <a:cs typeface="+mn-lt"/>
              </a:rPr>
              <a:t>čitanje</a:t>
            </a:r>
            <a:r>
              <a:rPr lang="en-US" dirty="0">
                <a:ea typeface="+mn-lt"/>
                <a:cs typeface="+mn-lt"/>
              </a:rPr>
              <a:t> sa </a:t>
            </a:r>
            <a:r>
              <a:rPr lang="en-US" dirty="0" err="1">
                <a:ea typeface="+mn-lt"/>
                <a:cs typeface="+mn-lt"/>
              </a:rPr>
              <a:t>diska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završeno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ažuriramo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internu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tabelu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tabelu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stranica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kako</a:t>
            </a:r>
            <a:r>
              <a:rPr lang="en-US" dirty="0">
                <a:ea typeface="+mn-lt"/>
                <a:cs typeface="+mn-lt"/>
              </a:rPr>
              <a:t> bi </a:t>
            </a:r>
            <a:r>
              <a:rPr lang="en-US" dirty="0" err="1">
                <a:ea typeface="+mn-lt"/>
                <a:cs typeface="+mn-lt"/>
              </a:rPr>
              <a:t>označili</a:t>
            </a:r>
            <a:r>
              <a:rPr lang="en-US" dirty="0">
                <a:ea typeface="+mn-lt"/>
                <a:cs typeface="+mn-lt"/>
              </a:rPr>
              <a:t> da je </a:t>
            </a:r>
            <a:r>
              <a:rPr lang="en-US" dirty="0" err="1">
                <a:ea typeface="+mn-lt"/>
                <a:cs typeface="+mn-lt"/>
              </a:rPr>
              <a:t>stranica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sada</a:t>
            </a:r>
            <a:r>
              <a:rPr lang="en-US" dirty="0">
                <a:ea typeface="+mn-lt"/>
                <a:cs typeface="+mn-lt"/>
              </a:rPr>
              <a:t> u </a:t>
            </a:r>
            <a:r>
              <a:rPr lang="en-US" dirty="0" err="1">
                <a:ea typeface="+mn-lt"/>
                <a:cs typeface="+mn-lt"/>
              </a:rPr>
              <a:t>memoriji</a:t>
            </a:r>
            <a:r>
              <a:rPr lang="en-US" dirty="0">
                <a:ea typeface="+mn-lt"/>
                <a:cs typeface="+mn-lt"/>
              </a:rPr>
              <a:t> </a:t>
            </a:r>
            <a:endParaRPr lang="en-US"/>
          </a:p>
          <a:p>
            <a:pPr marL="914400" lvl="1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Ponovo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pokrećemo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instrukciju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koja</a:t>
            </a:r>
            <a:r>
              <a:rPr lang="en-US" dirty="0">
                <a:ea typeface="+mn-lt"/>
                <a:cs typeface="+mn-lt"/>
              </a:rPr>
              <a:t> je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generisala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izuzetak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dirty="0" err="1">
                <a:ea typeface="+mn-lt"/>
                <a:cs typeface="+mn-lt"/>
              </a:rPr>
              <a:t>Proces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sada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može</a:t>
            </a:r>
            <a:r>
              <a:rPr lang="en-US" dirty="0">
                <a:ea typeface="+mn-lt"/>
                <a:cs typeface="+mn-lt"/>
              </a:rPr>
              <a:t> da </a:t>
            </a:r>
            <a:r>
              <a:rPr lang="en-US" dirty="0" err="1">
                <a:ea typeface="+mn-lt"/>
                <a:cs typeface="+mn-lt"/>
              </a:rPr>
              <a:t>pristupi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stranici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kao</a:t>
            </a:r>
            <a:r>
              <a:rPr lang="en-US" dirty="0">
                <a:ea typeface="+mn-lt"/>
                <a:cs typeface="+mn-lt"/>
              </a:rPr>
              <a:t> da je </a:t>
            </a:r>
            <a:r>
              <a:rPr lang="en-US" dirty="0" err="1">
                <a:ea typeface="+mn-lt"/>
                <a:cs typeface="+mn-lt"/>
              </a:rPr>
              <a:t>ona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sve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vreme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bila</a:t>
            </a:r>
            <a:r>
              <a:rPr lang="en-US" dirty="0">
                <a:ea typeface="+mn-lt"/>
                <a:cs typeface="+mn-lt"/>
              </a:rPr>
              <a:t> u </a:t>
            </a:r>
            <a:r>
              <a:rPr lang="en-US" dirty="0" err="1">
                <a:ea typeface="+mn-lt"/>
                <a:cs typeface="+mn-lt"/>
              </a:rPr>
              <a:t>memoriji</a:t>
            </a:r>
            <a:endParaRPr lang="en-US" dirty="0" err="1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829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Stranice</a:t>
            </a:r>
            <a:r>
              <a:rPr lang="en-US" dirty="0"/>
              <a:t> </a:t>
            </a:r>
            <a:r>
              <a:rPr lang="en-US" dirty="0" err="1"/>
              <a:t>isključivo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zahtev</a:t>
            </a:r>
            <a:r>
              <a:rPr lang="en-US" dirty="0"/>
              <a:t> (PURE DP)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U </a:t>
            </a:r>
            <a:r>
              <a:rPr lang="en-US" dirty="0" err="1"/>
              <a:t>ekstremnom</a:t>
            </a:r>
            <a:r>
              <a:rPr lang="en-US" dirty="0"/>
              <a:t> </a:t>
            </a:r>
            <a:r>
              <a:rPr lang="en-US" dirty="0" err="1"/>
              <a:t>slučaju</a:t>
            </a:r>
            <a:r>
              <a:rPr lang="en-US" dirty="0"/>
              <a:t> </a:t>
            </a:r>
            <a:r>
              <a:rPr lang="en-US" dirty="0" err="1"/>
              <a:t>možemo</a:t>
            </a:r>
            <a:r>
              <a:rPr lang="en-US" dirty="0"/>
              <a:t> </a:t>
            </a:r>
            <a:r>
              <a:rPr lang="en-US" dirty="0" err="1"/>
              <a:t>započeti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 bez </a:t>
            </a:r>
            <a:r>
              <a:rPr lang="en-US" dirty="0" err="1"/>
              <a:t>ijedne</a:t>
            </a:r>
            <a:r>
              <a:rPr lang="en-US" dirty="0"/>
              <a:t> </a:t>
            </a:r>
            <a:r>
              <a:rPr lang="en-US" dirty="0" err="1"/>
              <a:t>stranice</a:t>
            </a:r>
            <a:r>
              <a:rPr lang="en-US" dirty="0"/>
              <a:t> u </a:t>
            </a:r>
            <a:r>
              <a:rPr lang="en-US" dirty="0" err="1"/>
              <a:t>memoriji</a:t>
            </a:r>
          </a:p>
          <a:p>
            <a:r>
              <a:rPr lang="en-US" dirty="0"/>
              <a:t>U </a:t>
            </a:r>
            <a:r>
              <a:rPr lang="en-US" dirty="0" err="1"/>
              <a:t>početku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 </a:t>
            </a:r>
            <a:r>
              <a:rPr lang="en-US" dirty="0" err="1"/>
              <a:t>generiše</a:t>
            </a:r>
            <a:r>
              <a:rPr lang="en-US" dirty="0"/>
              <a:t> </a:t>
            </a:r>
            <a:r>
              <a:rPr lang="en-US" dirty="0" err="1"/>
              <a:t>brojne</a:t>
            </a:r>
            <a:r>
              <a:rPr lang="en-US" dirty="0"/>
              <a:t> </a:t>
            </a:r>
            <a:r>
              <a:rPr lang="en-US" dirty="0" err="1"/>
              <a:t>greške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(</a:t>
            </a:r>
            <a:r>
              <a:rPr lang="en-US" dirty="0" err="1"/>
              <a:t>prvu</a:t>
            </a:r>
            <a:r>
              <a:rPr lang="en-US" dirty="0"/>
              <a:t> 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pokušaja</a:t>
            </a:r>
            <a:r>
              <a:rPr lang="en-US" dirty="0"/>
              <a:t> </a:t>
            </a:r>
            <a:r>
              <a:rPr lang="en-US" dirty="0" err="1"/>
              <a:t>izvršenja</a:t>
            </a:r>
            <a:r>
              <a:rPr lang="en-US" dirty="0"/>
              <a:t> </a:t>
            </a:r>
            <a:r>
              <a:rPr lang="en-US" dirty="0" err="1"/>
              <a:t>prve</a:t>
            </a:r>
            <a:r>
              <a:rPr lang="en-US" dirty="0"/>
              <a:t> </a:t>
            </a:r>
            <a:r>
              <a:rPr lang="en-US" dirty="0" err="1"/>
              <a:t>instrukcije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u </a:t>
            </a:r>
            <a:r>
              <a:rPr lang="en-US" dirty="0" err="1"/>
              <a:t>memoriji</a:t>
            </a:r>
            <a:r>
              <a:rPr lang="en-US" dirty="0"/>
              <a:t>), </a:t>
            </a:r>
            <a:r>
              <a:rPr lang="en-US" dirty="0" err="1"/>
              <a:t>dok</a:t>
            </a:r>
            <a:r>
              <a:rPr lang="en-US" dirty="0"/>
              <a:t> se ne </a:t>
            </a:r>
            <a:r>
              <a:rPr lang="en-US" dirty="0" err="1"/>
              <a:t>učita</a:t>
            </a:r>
            <a:r>
              <a:rPr lang="en-US" dirty="0"/>
              <a:t> one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koristi</a:t>
            </a:r>
            <a:endParaRPr lang="en-US" dirty="0"/>
          </a:p>
          <a:p>
            <a:r>
              <a:rPr lang="en-US" dirty="0"/>
              <a:t>HW za </a:t>
            </a:r>
            <a:r>
              <a:rPr lang="en-US" dirty="0" err="1"/>
              <a:t>podršku</a:t>
            </a:r>
            <a:r>
              <a:rPr lang="en-US" dirty="0"/>
              <a:t> </a:t>
            </a:r>
            <a:r>
              <a:rPr lang="en-US" dirty="0" err="1"/>
              <a:t>stranicama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zahtev</a:t>
            </a:r>
            <a:r>
              <a:rPr lang="en-US" dirty="0"/>
              <a:t> je </a:t>
            </a:r>
            <a:r>
              <a:rPr lang="en-US" dirty="0" err="1"/>
              <a:t>isti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HW za </a:t>
            </a:r>
            <a:r>
              <a:rPr lang="en-US" dirty="0" err="1"/>
              <a:t>straničenje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zamenu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Tabela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- </a:t>
            </a:r>
            <a:r>
              <a:rPr lang="en-US" dirty="0" err="1"/>
              <a:t>mogućnost</a:t>
            </a:r>
            <a:r>
              <a:rPr lang="en-US" dirty="0"/>
              <a:t> </a:t>
            </a:r>
            <a:r>
              <a:rPr lang="en-US" dirty="0" err="1"/>
              <a:t>označavanja</a:t>
            </a:r>
            <a:r>
              <a:rPr lang="en-US" dirty="0"/>
              <a:t> </a:t>
            </a:r>
            <a:r>
              <a:rPr lang="en-US" dirty="0" err="1"/>
              <a:t>unosa</a:t>
            </a:r>
            <a:r>
              <a:rPr lang="en-US" dirty="0"/>
              <a:t> ne-</a:t>
            </a:r>
            <a:r>
              <a:rPr lang="en-US" dirty="0" err="1"/>
              <a:t>validnim</a:t>
            </a:r>
          </a:p>
          <a:p>
            <a:pPr lvl="1"/>
            <a:r>
              <a:rPr lang="en-US" dirty="0" err="1"/>
              <a:t>Sekundarna</a:t>
            </a:r>
            <a:r>
              <a:rPr lang="en-US" dirty="0"/>
              <a:t> </a:t>
            </a:r>
            <a:r>
              <a:rPr lang="en-US" dirty="0" err="1"/>
              <a:t>memorija</a:t>
            </a:r>
            <a:r>
              <a:rPr lang="en-US" dirty="0"/>
              <a:t> - </a:t>
            </a:r>
            <a:r>
              <a:rPr lang="en-US" dirty="0" err="1"/>
              <a:t>sadrži</a:t>
            </a:r>
            <a:r>
              <a:rPr lang="en-US" dirty="0"/>
              <a:t> </a:t>
            </a:r>
            <a:r>
              <a:rPr lang="en-US" dirty="0" err="1"/>
              <a:t>stranice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nisu</a:t>
            </a:r>
            <a:r>
              <a:rPr lang="en-US" dirty="0"/>
              <a:t> u </a:t>
            </a:r>
            <a:r>
              <a:rPr lang="en-US" dirty="0" err="1"/>
              <a:t>memoriji</a:t>
            </a:r>
            <a:r>
              <a:rPr lang="en-US" dirty="0"/>
              <a:t>. </a:t>
            </a:r>
            <a:r>
              <a:rPr lang="en-US" dirty="0" err="1"/>
              <a:t>Obično</a:t>
            </a:r>
            <a:r>
              <a:rPr lang="en-US" dirty="0"/>
              <a:t> je to disk </a:t>
            </a:r>
            <a:r>
              <a:rPr lang="en-US" dirty="0" err="1"/>
              <a:t>velike</a:t>
            </a:r>
            <a:r>
              <a:rPr lang="en-US" dirty="0"/>
              <a:t> </a:t>
            </a:r>
            <a:r>
              <a:rPr lang="en-US" dirty="0" err="1"/>
              <a:t>brzine</a:t>
            </a:r>
            <a:r>
              <a:rPr lang="en-US" dirty="0"/>
              <a:t>, deo </a:t>
            </a:r>
            <a:r>
              <a:rPr lang="en-US" dirty="0" err="1"/>
              <a:t>diska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koristi</a:t>
            </a:r>
            <a:r>
              <a:rPr lang="en-US" dirty="0"/>
              <a:t> za </a:t>
            </a:r>
            <a:r>
              <a:rPr lang="en-US" dirty="0" err="1"/>
              <a:t>zamenu</a:t>
            </a:r>
            <a:r>
              <a:rPr lang="en-US" dirty="0"/>
              <a:t> je </a:t>
            </a:r>
            <a:r>
              <a:rPr lang="en-US" i="1" dirty="0" err="1"/>
              <a:t>prostor</a:t>
            </a:r>
            <a:r>
              <a:rPr lang="en-US" i="1" dirty="0"/>
              <a:t> za </a:t>
            </a:r>
            <a:r>
              <a:rPr lang="en-US" i="1" dirty="0" err="1"/>
              <a:t>zamenu</a:t>
            </a:r>
            <a:r>
              <a:rPr lang="en-US" dirty="0"/>
              <a:t>(swap space)</a:t>
            </a:r>
          </a:p>
        </p:txBody>
      </p:sp>
    </p:spTree>
    <p:extLst>
      <p:ext uri="{BB962C8B-B14F-4D97-AF65-F5344CB8AC3E}">
        <p14:creationId xmlns:p14="http://schemas.microsoft.com/office/powerpoint/2010/main" val="127302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Performanse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zahtev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Vreme</a:t>
            </a:r>
            <a:r>
              <a:rPr lang="en-US" dirty="0"/>
              <a:t> </a:t>
            </a:r>
            <a:r>
              <a:rPr lang="en-US" dirty="0" err="1"/>
              <a:t>pristupa</a:t>
            </a:r>
            <a:r>
              <a:rPr lang="en-US" dirty="0"/>
              <a:t> </a:t>
            </a:r>
            <a:r>
              <a:rPr lang="en-US" dirty="0" err="1"/>
              <a:t>memoriji</a:t>
            </a:r>
            <a:r>
              <a:rPr lang="en-US" dirty="0"/>
              <a:t> (</a:t>
            </a:r>
            <a:r>
              <a:rPr lang="en-US" i="1" dirty="0"/>
              <a:t>ma</a:t>
            </a:r>
            <a:r>
              <a:rPr lang="en-US" dirty="0"/>
              <a:t>) je </a:t>
            </a:r>
            <a:r>
              <a:rPr lang="en-US" dirty="0" err="1"/>
              <a:t>tipično</a:t>
            </a:r>
            <a:r>
              <a:rPr lang="en-US" dirty="0"/>
              <a:t> 10 do 200ns</a:t>
            </a:r>
          </a:p>
          <a:p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dok</a:t>
            </a:r>
            <a:r>
              <a:rPr lang="en-US" dirty="0"/>
              <a:t> </a:t>
            </a:r>
            <a:r>
              <a:rPr lang="en-US" dirty="0" err="1"/>
              <a:t>nemamo</a:t>
            </a:r>
            <a:r>
              <a:rPr lang="en-US" dirty="0"/>
              <a:t> </a:t>
            </a:r>
            <a:r>
              <a:rPr lang="en-US" dirty="0" err="1"/>
              <a:t>greške</a:t>
            </a:r>
            <a:r>
              <a:rPr lang="en-US" dirty="0"/>
              <a:t> </a:t>
            </a:r>
            <a:r>
              <a:rPr lang="en-US" dirty="0" err="1"/>
              <a:t>stranice</a:t>
            </a:r>
            <a:r>
              <a:rPr lang="en-US" dirty="0"/>
              <a:t>, </a:t>
            </a:r>
            <a:r>
              <a:rPr lang="en-US" dirty="0" err="1"/>
              <a:t>efektivno</a:t>
            </a:r>
            <a:r>
              <a:rPr lang="en-US" dirty="0"/>
              <a:t> </a:t>
            </a:r>
            <a:r>
              <a:rPr lang="en-US" dirty="0" err="1"/>
              <a:t>vreme</a:t>
            </a:r>
            <a:r>
              <a:rPr lang="en-US" dirty="0"/>
              <a:t> </a:t>
            </a:r>
            <a:r>
              <a:rPr lang="en-US" dirty="0" err="1"/>
              <a:t>pristupa</a:t>
            </a:r>
            <a:r>
              <a:rPr lang="en-US" dirty="0"/>
              <a:t> </a:t>
            </a:r>
            <a:r>
              <a:rPr lang="en-US" dirty="0" err="1"/>
              <a:t>memoriji</a:t>
            </a:r>
            <a:r>
              <a:rPr lang="en-US" dirty="0"/>
              <a:t> je </a:t>
            </a:r>
            <a:r>
              <a:rPr lang="en-US" dirty="0" err="1"/>
              <a:t>jednako</a:t>
            </a:r>
            <a:r>
              <a:rPr lang="en-US" dirty="0"/>
              <a:t> </a:t>
            </a:r>
            <a:r>
              <a:rPr lang="en-US" i="1" dirty="0"/>
              <a:t>ma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se </a:t>
            </a:r>
            <a:r>
              <a:rPr lang="en-US" dirty="0" err="1"/>
              <a:t>dogodi</a:t>
            </a:r>
            <a:r>
              <a:rPr lang="en-US" dirty="0"/>
              <a:t> </a:t>
            </a:r>
            <a:r>
              <a:rPr lang="en-US" dirty="0" err="1"/>
              <a:t>greška</a:t>
            </a:r>
            <a:r>
              <a:rPr lang="en-US" dirty="0"/>
              <a:t> </a:t>
            </a:r>
            <a:r>
              <a:rPr lang="en-US" dirty="0" err="1"/>
              <a:t>stranice</a:t>
            </a:r>
            <a:r>
              <a:rPr lang="en-US" dirty="0"/>
              <a:t>, </a:t>
            </a:r>
            <a:r>
              <a:rPr lang="en-US" dirty="0" err="1"/>
              <a:t>prvo</a:t>
            </a:r>
            <a:r>
              <a:rPr lang="en-US" dirty="0"/>
              <a:t> </a:t>
            </a:r>
            <a:r>
              <a:rPr lang="en-US" dirty="0" err="1"/>
              <a:t>moramo</a:t>
            </a:r>
            <a:r>
              <a:rPr lang="en-US" dirty="0"/>
              <a:t> </a:t>
            </a:r>
            <a:r>
              <a:rPr lang="en-US" dirty="0" err="1"/>
              <a:t>nju</a:t>
            </a:r>
            <a:r>
              <a:rPr lang="en-US" dirty="0"/>
              <a:t> </a:t>
            </a:r>
            <a:r>
              <a:rPr lang="en-US" dirty="0" err="1"/>
              <a:t>učitati</a:t>
            </a:r>
            <a:r>
              <a:rPr lang="en-US" dirty="0"/>
              <a:t> u </a:t>
            </a:r>
            <a:r>
              <a:rPr lang="en-US" dirty="0" err="1"/>
              <a:t>memoriju</a:t>
            </a:r>
            <a:r>
              <a:rPr lang="en-US" dirty="0"/>
              <a:t> a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err="1"/>
              <a:t>onda</a:t>
            </a:r>
            <a:r>
              <a:rPr lang="en-US" dirty="0"/>
              <a:t> </a:t>
            </a:r>
            <a:r>
              <a:rPr lang="en-US" dirty="0" err="1"/>
              <a:t>pristupiti</a:t>
            </a:r>
            <a:r>
              <a:rPr lang="en-US" dirty="0"/>
              <a:t> </a:t>
            </a:r>
            <a:r>
              <a:rPr lang="en-US" dirty="0" err="1"/>
              <a:t>željenoj</a:t>
            </a:r>
            <a:r>
              <a:rPr lang="en-US" dirty="0"/>
              <a:t> </a:t>
            </a:r>
            <a:r>
              <a:rPr lang="en-US" dirty="0" err="1"/>
              <a:t>lokaciji</a:t>
            </a:r>
            <a:endParaRPr lang="en-US" dirty="0"/>
          </a:p>
          <a:p>
            <a:r>
              <a:rPr lang="en-US" dirty="0"/>
              <a:t>Ako je p </a:t>
            </a:r>
            <a:r>
              <a:rPr lang="en-US" dirty="0" err="1"/>
              <a:t>verovatnoća</a:t>
            </a:r>
            <a:r>
              <a:rPr lang="en-US" dirty="0"/>
              <a:t> </a:t>
            </a:r>
            <a:r>
              <a:rPr lang="en-US" dirty="0" err="1"/>
              <a:t>greške</a:t>
            </a:r>
            <a:r>
              <a:rPr lang="en-US" dirty="0"/>
              <a:t> </a:t>
            </a:r>
            <a:r>
              <a:rPr lang="en-US" dirty="0" err="1"/>
              <a:t>stranice</a:t>
            </a:r>
            <a:r>
              <a:rPr lang="en-US" dirty="0"/>
              <a:t> </a:t>
            </a:r>
            <a:r>
              <a:rPr lang="en-US" dirty="0" err="1"/>
              <a:t>efektivno</a:t>
            </a:r>
            <a:r>
              <a:rPr lang="en-US" dirty="0"/>
              <a:t> </a:t>
            </a:r>
            <a:r>
              <a:rPr lang="en-US" dirty="0" err="1"/>
              <a:t>vreme</a:t>
            </a:r>
            <a:r>
              <a:rPr lang="en-US" dirty="0"/>
              <a:t> </a:t>
            </a:r>
            <a:r>
              <a:rPr lang="en-US" dirty="0" err="1"/>
              <a:t>pristupa</a:t>
            </a:r>
            <a:r>
              <a:rPr lang="en-US" dirty="0"/>
              <a:t> </a:t>
            </a:r>
            <a:r>
              <a:rPr lang="en-US" dirty="0" err="1"/>
              <a:t>memoriji</a:t>
            </a:r>
            <a:r>
              <a:rPr lang="en-US" dirty="0"/>
              <a:t> je:</a:t>
            </a:r>
          </a:p>
          <a:p>
            <a:pPr lvl="1" algn="ctr">
              <a:buNone/>
            </a:pPr>
            <a:r>
              <a:rPr lang="en-US" dirty="0" err="1">
                <a:ea typeface="+mn-lt"/>
                <a:cs typeface="+mn-lt"/>
              </a:rPr>
              <a:t>efektivno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vreme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pristupa</a:t>
            </a:r>
            <a:r>
              <a:rPr lang="en-US" dirty="0">
                <a:ea typeface="+mn-lt"/>
                <a:cs typeface="+mn-lt"/>
              </a:rPr>
              <a:t> = (1 - </a:t>
            </a:r>
            <a:r>
              <a:rPr lang="en-US" i="1" dirty="0">
                <a:ea typeface="+mn-lt"/>
                <a:cs typeface="+mn-lt"/>
              </a:rPr>
              <a:t>p</a:t>
            </a:r>
            <a:r>
              <a:rPr lang="en-US" dirty="0">
                <a:ea typeface="+mn-lt"/>
                <a:cs typeface="+mn-lt"/>
              </a:rPr>
              <a:t>) × </a:t>
            </a:r>
            <a:r>
              <a:rPr lang="en-US" i="1" dirty="0">
                <a:ea typeface="+mn-lt"/>
                <a:cs typeface="+mn-lt"/>
              </a:rPr>
              <a:t>ma</a:t>
            </a:r>
            <a:r>
              <a:rPr lang="en-US" dirty="0">
                <a:ea typeface="+mn-lt"/>
                <a:cs typeface="+mn-lt"/>
              </a:rPr>
              <a:t> + </a:t>
            </a:r>
            <a:r>
              <a:rPr lang="en-US" i="1" dirty="0">
                <a:ea typeface="+mn-lt"/>
                <a:cs typeface="+mn-lt"/>
              </a:rPr>
              <a:t>p</a:t>
            </a:r>
            <a:r>
              <a:rPr lang="en-US" dirty="0">
                <a:ea typeface="+mn-lt"/>
                <a:cs typeface="+mn-lt"/>
              </a:rPr>
              <a:t> × </a:t>
            </a:r>
            <a:r>
              <a:rPr lang="en-US" dirty="0" err="1">
                <a:ea typeface="+mn-lt"/>
                <a:cs typeface="+mn-lt"/>
              </a:rPr>
              <a:t>vreme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greške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stranice</a:t>
            </a:r>
            <a:endParaRPr lang="en-US" dirty="0" err="1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961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Koraci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greške</a:t>
            </a:r>
            <a:r>
              <a:rPr lang="en-US" dirty="0"/>
              <a:t> </a:t>
            </a:r>
            <a:r>
              <a:rPr lang="en-US" dirty="0" err="1"/>
              <a:t>stranice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40000" lnSpcReduction="20000"/>
          </a:bodyPr>
          <a:lstStyle/>
          <a:p>
            <a:pPr marL="457200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Izuzetak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operativnog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sistema</a:t>
            </a:r>
            <a:r>
              <a:rPr lang="en-US" dirty="0">
                <a:ea typeface="+mn-lt"/>
                <a:cs typeface="+mn-lt"/>
              </a:rPr>
              <a:t>;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Sačuvati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korisničke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registre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stanje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procesa</a:t>
            </a:r>
            <a:r>
              <a:rPr lang="en-US" dirty="0">
                <a:ea typeface="+mn-lt"/>
                <a:cs typeface="+mn-lt"/>
              </a:rPr>
              <a:t>; </a:t>
            </a:r>
            <a:endParaRPr lang="en-US"/>
          </a:p>
          <a:p>
            <a:pPr marL="457200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Utvrditi</a:t>
            </a:r>
            <a:r>
              <a:rPr lang="en-US" dirty="0">
                <a:ea typeface="+mn-lt"/>
                <a:cs typeface="+mn-lt"/>
              </a:rPr>
              <a:t> da je </a:t>
            </a:r>
            <a:r>
              <a:rPr lang="en-US" dirty="0" err="1">
                <a:ea typeface="+mn-lt"/>
                <a:cs typeface="+mn-lt"/>
              </a:rPr>
              <a:t>uzrok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izuzetka</a:t>
            </a:r>
            <a:r>
              <a:rPr lang="en-US" dirty="0">
                <a:ea typeface="+mn-lt"/>
                <a:cs typeface="+mn-lt"/>
              </a:rPr>
              <a:t> bio </a:t>
            </a:r>
            <a:r>
              <a:rPr lang="en-US" dirty="0" err="1">
                <a:ea typeface="+mn-lt"/>
                <a:cs typeface="+mn-lt"/>
              </a:rPr>
              <a:t>greška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stranice</a:t>
            </a:r>
            <a:r>
              <a:rPr lang="en-US" dirty="0">
                <a:ea typeface="+mn-lt"/>
                <a:cs typeface="+mn-lt"/>
              </a:rPr>
              <a:t>; </a:t>
            </a:r>
            <a:endParaRPr lang="en-US"/>
          </a:p>
          <a:p>
            <a:pPr marL="457200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Proveriti</a:t>
            </a:r>
            <a:r>
              <a:rPr lang="en-US" dirty="0">
                <a:ea typeface="+mn-lt"/>
                <a:cs typeface="+mn-lt"/>
              </a:rPr>
              <a:t> da li je </a:t>
            </a:r>
            <a:r>
              <a:rPr lang="en-US" dirty="0" err="1">
                <a:ea typeface="+mn-lt"/>
                <a:cs typeface="+mn-lt"/>
              </a:rPr>
              <a:t>referenca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stranice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legalna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utvrditi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lokaciju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stranice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disku</a:t>
            </a:r>
            <a:r>
              <a:rPr lang="en-US" dirty="0">
                <a:ea typeface="+mn-lt"/>
                <a:cs typeface="+mn-lt"/>
              </a:rPr>
              <a:t>; </a:t>
            </a:r>
            <a:endParaRPr lang="en-US"/>
          </a:p>
          <a:p>
            <a:pPr marL="457200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Zahtevati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učitavanje</a:t>
            </a:r>
            <a:r>
              <a:rPr lang="en-US" dirty="0">
                <a:ea typeface="+mn-lt"/>
                <a:cs typeface="+mn-lt"/>
              </a:rPr>
              <a:t> sa </a:t>
            </a:r>
            <a:r>
              <a:rPr lang="en-US" dirty="0" err="1">
                <a:ea typeface="+mn-lt"/>
                <a:cs typeface="+mn-lt"/>
              </a:rPr>
              <a:t>diska</a:t>
            </a:r>
            <a:r>
              <a:rPr lang="en-US" dirty="0">
                <a:ea typeface="+mn-lt"/>
                <a:cs typeface="+mn-lt"/>
              </a:rPr>
              <a:t> u </a:t>
            </a:r>
            <a:r>
              <a:rPr lang="en-US" dirty="0" err="1">
                <a:ea typeface="+mn-lt"/>
                <a:cs typeface="+mn-lt"/>
              </a:rPr>
              <a:t>slobodni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okvir</a:t>
            </a:r>
            <a:r>
              <a:rPr lang="en-US" dirty="0">
                <a:ea typeface="+mn-lt"/>
                <a:cs typeface="+mn-lt"/>
              </a:rPr>
              <a:t> a)</a:t>
            </a:r>
            <a:r>
              <a:rPr lang="en-US" dirty="0" err="1">
                <a:ea typeface="+mn-lt"/>
                <a:cs typeface="+mn-lt"/>
              </a:rPr>
              <a:t>Sačekati</a:t>
            </a:r>
            <a:r>
              <a:rPr lang="en-US" dirty="0">
                <a:ea typeface="+mn-lt"/>
                <a:cs typeface="+mn-lt"/>
              </a:rPr>
              <a:t> u </a:t>
            </a:r>
            <a:r>
              <a:rPr lang="en-US" dirty="0" err="1">
                <a:ea typeface="+mn-lt"/>
                <a:cs typeface="+mn-lt"/>
              </a:rPr>
              <a:t>redu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čekanja</a:t>
            </a:r>
            <a:r>
              <a:rPr lang="en-US" dirty="0">
                <a:ea typeface="+mn-lt"/>
                <a:cs typeface="+mn-lt"/>
              </a:rPr>
              <a:t> za </a:t>
            </a:r>
            <a:r>
              <a:rPr lang="en-US" dirty="0" err="1">
                <a:ea typeface="+mn-lt"/>
                <a:cs typeface="+mn-lt"/>
              </a:rPr>
              <a:t>ovaj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uređaj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dok</a:t>
            </a:r>
            <a:r>
              <a:rPr lang="en-US" dirty="0">
                <a:ea typeface="+mn-lt"/>
                <a:cs typeface="+mn-lt"/>
              </a:rPr>
              <a:t> se </a:t>
            </a:r>
            <a:r>
              <a:rPr lang="en-US" dirty="0" err="1">
                <a:ea typeface="+mn-lt"/>
                <a:cs typeface="+mn-lt"/>
              </a:rPr>
              <a:t>zahtev</a:t>
            </a:r>
            <a:r>
              <a:rPr lang="en-US" dirty="0">
                <a:ea typeface="+mn-lt"/>
                <a:cs typeface="+mn-lt"/>
              </a:rPr>
              <a:t> za </a:t>
            </a:r>
            <a:r>
              <a:rPr lang="en-US" dirty="0" err="1">
                <a:ea typeface="+mn-lt"/>
                <a:cs typeface="+mn-lt"/>
              </a:rPr>
              <a:t>čitanje</a:t>
            </a:r>
            <a:r>
              <a:rPr lang="en-US" dirty="0">
                <a:ea typeface="+mn-lt"/>
                <a:cs typeface="+mn-lt"/>
              </a:rPr>
              <a:t> ne </a:t>
            </a:r>
            <a:r>
              <a:rPr lang="en-US" dirty="0" err="1">
                <a:ea typeface="+mn-lt"/>
                <a:cs typeface="+mn-lt"/>
              </a:rPr>
              <a:t>servisira</a:t>
            </a:r>
            <a:r>
              <a:rPr lang="en-US" dirty="0">
                <a:ea typeface="+mn-lt"/>
                <a:cs typeface="+mn-lt"/>
              </a:rPr>
              <a:t> b)</a:t>
            </a:r>
            <a:r>
              <a:rPr lang="en-US" dirty="0" err="1">
                <a:ea typeface="+mn-lt"/>
                <a:cs typeface="+mn-lt"/>
              </a:rPr>
              <a:t>Sačekati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vreme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potrebno</a:t>
            </a:r>
            <a:r>
              <a:rPr lang="en-US" dirty="0">
                <a:ea typeface="+mn-lt"/>
                <a:cs typeface="+mn-lt"/>
              </a:rPr>
              <a:t> da </a:t>
            </a:r>
            <a:r>
              <a:rPr lang="en-US" dirty="0" err="1">
                <a:ea typeface="+mn-lt"/>
                <a:cs typeface="+mn-lt"/>
              </a:rPr>
              <a:t>uređaj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pronađe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željene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podatke</a:t>
            </a:r>
            <a:r>
              <a:rPr lang="en-US" dirty="0">
                <a:ea typeface="+mn-lt"/>
                <a:cs typeface="+mn-lt"/>
              </a:rPr>
              <a:t> c)</a:t>
            </a:r>
            <a:r>
              <a:rPr lang="en-US" dirty="0" err="1">
                <a:ea typeface="+mn-lt"/>
                <a:cs typeface="+mn-lt"/>
              </a:rPr>
              <a:t>Započeti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prenos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stranice</a:t>
            </a:r>
            <a:r>
              <a:rPr lang="en-US" dirty="0">
                <a:ea typeface="+mn-lt"/>
                <a:cs typeface="+mn-lt"/>
              </a:rPr>
              <a:t> u </a:t>
            </a:r>
            <a:r>
              <a:rPr lang="en-US" dirty="0" err="1">
                <a:ea typeface="+mn-lt"/>
                <a:cs typeface="+mn-lt"/>
              </a:rPr>
              <a:t>slobodni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okvir</a:t>
            </a:r>
            <a:r>
              <a:rPr lang="en-US" dirty="0">
                <a:ea typeface="+mn-lt"/>
                <a:cs typeface="+mn-lt"/>
              </a:rPr>
              <a:t> 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>
                <a:ea typeface="+mn-lt"/>
                <a:cs typeface="+mn-lt"/>
              </a:rPr>
              <a:t>Dok se </a:t>
            </a:r>
            <a:r>
              <a:rPr lang="en-US" dirty="0" err="1">
                <a:ea typeface="+mn-lt"/>
                <a:cs typeface="+mn-lt"/>
              </a:rPr>
              <a:t>čeka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dodeliti</a:t>
            </a:r>
            <a:r>
              <a:rPr lang="en-US" dirty="0">
                <a:ea typeface="+mn-lt"/>
                <a:cs typeface="+mn-lt"/>
              </a:rPr>
              <a:t> CPU </a:t>
            </a:r>
            <a:r>
              <a:rPr lang="en-US" dirty="0" err="1">
                <a:ea typeface="+mn-lt"/>
                <a:cs typeface="+mn-lt"/>
              </a:rPr>
              <a:t>nekom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drugom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korisniku</a:t>
            </a:r>
            <a:r>
              <a:rPr lang="en-US" dirty="0">
                <a:ea typeface="+mn-lt"/>
                <a:cs typeface="+mn-lt"/>
              </a:rPr>
              <a:t> (</a:t>
            </a:r>
            <a:r>
              <a:rPr lang="en-US" dirty="0" err="1">
                <a:ea typeface="+mn-lt"/>
                <a:cs typeface="+mn-lt"/>
              </a:rPr>
              <a:t>raspoređivanje</a:t>
            </a:r>
            <a:r>
              <a:rPr lang="en-US" dirty="0">
                <a:ea typeface="+mn-lt"/>
                <a:cs typeface="+mn-lt"/>
              </a:rPr>
              <a:t> CPU-a, </a:t>
            </a:r>
            <a:r>
              <a:rPr lang="en-US" dirty="0" err="1">
                <a:ea typeface="+mn-lt"/>
                <a:cs typeface="+mn-lt"/>
              </a:rPr>
              <a:t>opciono</a:t>
            </a:r>
            <a:r>
              <a:rPr lang="en-US" dirty="0">
                <a:ea typeface="+mn-lt"/>
                <a:cs typeface="+mn-lt"/>
              </a:rPr>
              <a:t>); </a:t>
            </a:r>
            <a:endParaRPr lang="en-US"/>
          </a:p>
          <a:p>
            <a:pPr marL="457200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Primiti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prekid</a:t>
            </a:r>
            <a:r>
              <a:rPr lang="en-US" dirty="0">
                <a:ea typeface="+mn-lt"/>
                <a:cs typeface="+mn-lt"/>
              </a:rPr>
              <a:t> od </a:t>
            </a:r>
            <a:r>
              <a:rPr lang="en-US" dirty="0" err="1">
                <a:ea typeface="+mn-lt"/>
                <a:cs typeface="+mn-lt"/>
              </a:rPr>
              <a:t>strane</a:t>
            </a:r>
            <a:r>
              <a:rPr lang="en-US" dirty="0">
                <a:ea typeface="+mn-lt"/>
                <a:cs typeface="+mn-lt"/>
              </a:rPr>
              <a:t> U/I </a:t>
            </a:r>
            <a:r>
              <a:rPr lang="en-US" dirty="0" err="1">
                <a:ea typeface="+mn-lt"/>
                <a:cs typeface="+mn-lt"/>
              </a:rPr>
              <a:t>podsistema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diska</a:t>
            </a:r>
            <a:r>
              <a:rPr lang="en-US" dirty="0">
                <a:ea typeface="+mn-lt"/>
                <a:cs typeface="+mn-lt"/>
              </a:rPr>
              <a:t> (U/I </a:t>
            </a:r>
            <a:r>
              <a:rPr lang="en-US" dirty="0" err="1">
                <a:ea typeface="+mn-lt"/>
                <a:cs typeface="+mn-lt"/>
              </a:rPr>
              <a:t>operacija</a:t>
            </a:r>
            <a:r>
              <a:rPr lang="en-US" dirty="0">
                <a:ea typeface="+mn-lt"/>
                <a:cs typeface="+mn-lt"/>
              </a:rPr>
              <a:t> je </a:t>
            </a:r>
            <a:r>
              <a:rPr lang="en-US" dirty="0" err="1">
                <a:ea typeface="+mn-lt"/>
                <a:cs typeface="+mn-lt"/>
              </a:rPr>
              <a:t>završena</a:t>
            </a:r>
            <a:r>
              <a:rPr lang="en-US" dirty="0">
                <a:ea typeface="+mn-lt"/>
                <a:cs typeface="+mn-lt"/>
              </a:rPr>
              <a:t>); </a:t>
            </a:r>
            <a:endParaRPr lang="en-US"/>
          </a:p>
          <a:p>
            <a:pPr marL="457200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Sačuvati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registre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stanje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procesa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drugog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korisnika</a:t>
            </a:r>
            <a:r>
              <a:rPr lang="en-US" dirty="0">
                <a:ea typeface="+mn-lt"/>
                <a:cs typeface="+mn-lt"/>
              </a:rPr>
              <a:t> (</a:t>
            </a:r>
            <a:r>
              <a:rPr lang="en-US" dirty="0" err="1">
                <a:ea typeface="+mn-lt"/>
                <a:cs typeface="+mn-lt"/>
              </a:rPr>
              <a:t>ako</a:t>
            </a:r>
            <a:r>
              <a:rPr lang="en-US" dirty="0">
                <a:ea typeface="+mn-lt"/>
                <a:cs typeface="+mn-lt"/>
              </a:rPr>
              <a:t> je </a:t>
            </a:r>
            <a:r>
              <a:rPr lang="en-US" dirty="0" err="1">
                <a:ea typeface="+mn-lt"/>
                <a:cs typeface="+mn-lt"/>
              </a:rPr>
              <a:t>izvršen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korak</a:t>
            </a:r>
            <a:r>
              <a:rPr lang="en-US" dirty="0">
                <a:ea typeface="+mn-lt"/>
                <a:cs typeface="+mn-lt"/>
              </a:rPr>
              <a:t> 6);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Utvrditi</a:t>
            </a:r>
            <a:r>
              <a:rPr lang="en-US" dirty="0">
                <a:ea typeface="+mn-lt"/>
                <a:cs typeface="+mn-lt"/>
              </a:rPr>
              <a:t> da je </a:t>
            </a:r>
            <a:r>
              <a:rPr lang="en-US" dirty="0" err="1">
                <a:ea typeface="+mn-lt"/>
                <a:cs typeface="+mn-lt"/>
              </a:rPr>
              <a:t>izvor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prekida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prekid</a:t>
            </a:r>
            <a:r>
              <a:rPr lang="en-US" dirty="0">
                <a:ea typeface="+mn-lt"/>
                <a:cs typeface="+mn-lt"/>
              </a:rPr>
              <a:t> U/I </a:t>
            </a:r>
            <a:r>
              <a:rPr lang="en-US" dirty="0" err="1">
                <a:ea typeface="+mn-lt"/>
                <a:cs typeface="+mn-lt"/>
              </a:rPr>
              <a:t>podsistem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diska</a:t>
            </a:r>
            <a:r>
              <a:rPr lang="en-US" dirty="0">
                <a:ea typeface="+mn-lt"/>
                <a:cs typeface="+mn-lt"/>
              </a:rPr>
              <a:t>; </a:t>
            </a:r>
            <a:endParaRPr lang="en-US"/>
          </a:p>
          <a:p>
            <a:pPr marL="457200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Ažurirati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tabelu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stranica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internu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tabelu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kako</a:t>
            </a:r>
            <a:r>
              <a:rPr lang="en-US" dirty="0">
                <a:ea typeface="+mn-lt"/>
                <a:cs typeface="+mn-lt"/>
              </a:rPr>
              <a:t> bi se </a:t>
            </a:r>
            <a:r>
              <a:rPr lang="en-US" dirty="0" err="1">
                <a:ea typeface="+mn-lt"/>
                <a:cs typeface="+mn-lt"/>
              </a:rPr>
              <a:t>jasno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objavilo</a:t>
            </a:r>
            <a:r>
              <a:rPr lang="en-US" dirty="0">
                <a:ea typeface="+mn-lt"/>
                <a:cs typeface="+mn-lt"/>
              </a:rPr>
              <a:t> da je </a:t>
            </a:r>
            <a:r>
              <a:rPr lang="en-US" dirty="0" err="1">
                <a:ea typeface="+mn-lt"/>
                <a:cs typeface="+mn-lt"/>
              </a:rPr>
              <a:t>željena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stranica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sada</a:t>
            </a:r>
            <a:r>
              <a:rPr lang="en-US" dirty="0">
                <a:ea typeface="+mn-lt"/>
                <a:cs typeface="+mn-lt"/>
              </a:rPr>
              <a:t> u </a:t>
            </a:r>
            <a:r>
              <a:rPr lang="en-US" dirty="0" err="1">
                <a:ea typeface="+mn-lt"/>
                <a:cs typeface="+mn-lt"/>
              </a:rPr>
              <a:t>memoriji</a:t>
            </a:r>
            <a:r>
              <a:rPr lang="en-US" dirty="0">
                <a:ea typeface="+mn-lt"/>
                <a:cs typeface="+mn-lt"/>
              </a:rPr>
              <a:t>;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Sačekati</a:t>
            </a:r>
            <a:r>
              <a:rPr lang="en-US" dirty="0">
                <a:ea typeface="+mn-lt"/>
                <a:cs typeface="+mn-lt"/>
              </a:rPr>
              <a:t> da se </a:t>
            </a:r>
            <a:r>
              <a:rPr lang="en-US" dirty="0" err="1">
                <a:ea typeface="+mn-lt"/>
                <a:cs typeface="+mn-lt"/>
              </a:rPr>
              <a:t>procesor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ponovo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dodeli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ovom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procesu</a:t>
            </a:r>
            <a:r>
              <a:rPr lang="en-US" dirty="0">
                <a:ea typeface="+mn-lt"/>
                <a:cs typeface="+mn-lt"/>
              </a:rPr>
              <a:t>;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Vratiti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korisničke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registre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stanje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procesa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novu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tabelu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stranica</a:t>
            </a:r>
            <a:r>
              <a:rPr lang="en-US" dirty="0">
                <a:ea typeface="+mn-lt"/>
                <a:cs typeface="+mn-lt"/>
              </a:rPr>
              <a:t>, a </a:t>
            </a:r>
            <a:r>
              <a:rPr lang="en-US" dirty="0" err="1">
                <a:ea typeface="+mn-lt"/>
                <a:cs typeface="+mn-lt"/>
              </a:rPr>
              <a:t>zatim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nastaviti</a:t>
            </a:r>
            <a:r>
              <a:rPr lang="en-US" dirty="0">
                <a:ea typeface="+mn-lt"/>
                <a:cs typeface="+mn-lt"/>
              </a:rPr>
              <a:t> sa </a:t>
            </a:r>
            <a:r>
              <a:rPr lang="en-US" dirty="0" err="1">
                <a:ea typeface="+mn-lt"/>
                <a:cs typeface="+mn-lt"/>
              </a:rPr>
              <a:t>izvršavanjem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prekinute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instrukcije</a:t>
            </a:r>
            <a:r>
              <a:rPr lang="en-US" dirty="0">
                <a:ea typeface="+mn-lt"/>
                <a:cs typeface="+mn-lt"/>
              </a:rPr>
              <a:t>. </a:t>
            </a: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86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Koraci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greške</a:t>
            </a:r>
            <a:r>
              <a:rPr lang="en-US" dirty="0"/>
              <a:t> </a:t>
            </a:r>
            <a:r>
              <a:rPr lang="en-US" dirty="0" err="1"/>
              <a:t>stranice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457200" indent="-457200"/>
            <a:r>
              <a:rPr lang="en-US" dirty="0" err="1"/>
              <a:t>Nisu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neophodni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 u </a:t>
            </a:r>
            <a:r>
              <a:rPr lang="en-US" dirty="0" err="1"/>
              <a:t>svakom</a:t>
            </a:r>
            <a:r>
              <a:rPr lang="en-US" dirty="0"/>
              <a:t> </a:t>
            </a:r>
            <a:r>
              <a:rPr lang="en-US" dirty="0" err="1"/>
              <a:t>slučaju</a:t>
            </a:r>
            <a:r>
              <a:rPr lang="en-US" dirty="0"/>
              <a:t> tri </a:t>
            </a:r>
            <a:r>
              <a:rPr lang="en-US" dirty="0" err="1"/>
              <a:t>osnovne</a:t>
            </a:r>
            <a:r>
              <a:rPr lang="en-US" dirty="0"/>
              <a:t> </a:t>
            </a:r>
            <a:r>
              <a:rPr lang="en-US" dirty="0" err="1"/>
              <a:t>komponente</a:t>
            </a:r>
            <a:r>
              <a:rPr lang="en-US" dirty="0"/>
              <a:t> </a:t>
            </a:r>
            <a:r>
              <a:rPr lang="en-US" dirty="0" err="1"/>
              <a:t>vremena</a:t>
            </a:r>
            <a:r>
              <a:rPr lang="en-US" dirty="0"/>
              <a:t> </a:t>
            </a:r>
            <a:r>
              <a:rPr lang="en-US" dirty="0" err="1"/>
              <a:t>servisiranja</a:t>
            </a:r>
            <a:r>
              <a:rPr lang="en-US" dirty="0"/>
              <a:t> </a:t>
            </a:r>
            <a:r>
              <a:rPr lang="en-US" dirty="0" err="1"/>
              <a:t>greške</a:t>
            </a:r>
            <a:r>
              <a:rPr lang="en-US" dirty="0"/>
              <a:t> </a:t>
            </a:r>
            <a:r>
              <a:rPr lang="en-US" dirty="0" err="1"/>
              <a:t>stranice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:</a:t>
            </a:r>
          </a:p>
          <a:p>
            <a:pPr marL="1371600" lvl="2">
              <a:buAutoNum type="arabicPeriod"/>
            </a:pPr>
            <a:r>
              <a:rPr lang="en-US" dirty="0" err="1"/>
              <a:t>Servisirati</a:t>
            </a:r>
            <a:r>
              <a:rPr lang="en-US" dirty="0"/>
              <a:t> </a:t>
            </a:r>
            <a:r>
              <a:rPr lang="en-US" dirty="0" err="1"/>
              <a:t>izuzetak</a:t>
            </a:r>
            <a:r>
              <a:rPr lang="en-US" dirty="0"/>
              <a:t> </a:t>
            </a:r>
            <a:r>
              <a:rPr lang="en-US" dirty="0" err="1"/>
              <a:t>greške</a:t>
            </a:r>
            <a:r>
              <a:rPr lang="en-US" dirty="0"/>
              <a:t> </a:t>
            </a:r>
            <a:r>
              <a:rPr lang="en-US" dirty="0" err="1"/>
              <a:t>stranice</a:t>
            </a:r>
            <a:endParaRPr lang="en-US" dirty="0"/>
          </a:p>
          <a:p>
            <a:pPr marL="1371600" lvl="2">
              <a:buAutoNum type="arabicPeriod"/>
            </a:pPr>
            <a:r>
              <a:rPr lang="en-US" dirty="0" err="1"/>
              <a:t>Učitati</a:t>
            </a:r>
            <a:r>
              <a:rPr lang="en-US" dirty="0"/>
              <a:t> </a:t>
            </a:r>
            <a:r>
              <a:rPr lang="en-US" dirty="0" err="1"/>
              <a:t>stranicu</a:t>
            </a:r>
            <a:endParaRPr lang="en-US" dirty="0"/>
          </a:p>
          <a:p>
            <a:pPr marL="1371600" lvl="2">
              <a:buAutoNum type="arabicPeriod"/>
            </a:pPr>
            <a:r>
              <a:rPr lang="en-US" dirty="0" err="1"/>
              <a:t>Ponovo</a:t>
            </a:r>
            <a:r>
              <a:rPr lang="en-US" dirty="0"/>
              <a:t> </a:t>
            </a:r>
            <a:r>
              <a:rPr lang="en-US" dirty="0" err="1"/>
              <a:t>pokrenuti</a:t>
            </a:r>
            <a:r>
              <a:rPr lang="en-US" dirty="0"/>
              <a:t> </a:t>
            </a:r>
            <a:r>
              <a:rPr lang="en-US" dirty="0" err="1"/>
              <a:t>proces</a:t>
            </a:r>
            <a:endParaRPr lang="en-US"/>
          </a:p>
          <a:p>
            <a:pPr marL="457200" indent="-457200"/>
            <a:r>
              <a:rPr lang="en-US" dirty="0" err="1"/>
              <a:t>Prvi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treći</a:t>
            </a:r>
            <a:r>
              <a:rPr lang="en-US" dirty="0"/>
              <a:t> se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pažljivim</a:t>
            </a:r>
            <a:r>
              <a:rPr lang="en-US" dirty="0"/>
              <a:t> </a:t>
            </a:r>
            <a:r>
              <a:rPr lang="en-US" dirty="0" err="1"/>
              <a:t>kodiranjem</a:t>
            </a:r>
            <a:r>
              <a:rPr lang="en-US" dirty="0"/>
              <a:t> </a:t>
            </a:r>
            <a:r>
              <a:rPr lang="en-US" dirty="0" err="1"/>
              <a:t>svesti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nekoliko</a:t>
            </a:r>
            <a:r>
              <a:rPr lang="en-US" dirty="0"/>
              <a:t> </a:t>
            </a:r>
            <a:r>
              <a:rPr lang="en-US" dirty="0" err="1"/>
              <a:t>stotina</a:t>
            </a:r>
            <a:r>
              <a:rPr lang="en-US" dirty="0"/>
              <a:t> </a:t>
            </a:r>
            <a:r>
              <a:rPr lang="en-US" dirty="0" err="1"/>
              <a:t>instrukcija</a:t>
            </a:r>
            <a:r>
              <a:rPr lang="en-US" dirty="0"/>
              <a:t> (1 do 100mikrosekundi),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vreme</a:t>
            </a:r>
            <a:r>
              <a:rPr lang="en-US" dirty="0"/>
              <a:t> </a:t>
            </a:r>
            <a:r>
              <a:rPr lang="en-US" dirty="0" err="1"/>
              <a:t>učitavanja</a:t>
            </a:r>
            <a:r>
              <a:rPr lang="en-US" dirty="0"/>
              <a:t> je </a:t>
            </a:r>
            <a:r>
              <a:rPr lang="en-US" dirty="0" err="1"/>
              <a:t>oko</a:t>
            </a:r>
            <a:r>
              <a:rPr lang="en-US" dirty="0"/>
              <a:t> 8ms</a:t>
            </a:r>
          </a:p>
          <a:p>
            <a:pPr marL="457200" lvl="1" indent="0">
              <a:buNone/>
            </a:pPr>
            <a:r>
              <a:rPr lang="en-US" dirty="0" err="1">
                <a:ea typeface="+mn-lt"/>
                <a:cs typeface="+mn-lt"/>
              </a:rPr>
              <a:t>efektivno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vreme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pristupa</a:t>
            </a:r>
            <a:r>
              <a:rPr lang="en-US" dirty="0">
                <a:ea typeface="+mn-lt"/>
                <a:cs typeface="+mn-lt"/>
              </a:rPr>
              <a:t> = (1 - </a:t>
            </a:r>
            <a:r>
              <a:rPr lang="en-US" i="1" dirty="0">
                <a:ea typeface="+mn-lt"/>
                <a:cs typeface="+mn-lt"/>
              </a:rPr>
              <a:t>p</a:t>
            </a:r>
            <a:r>
              <a:rPr lang="en-US" dirty="0">
                <a:ea typeface="+mn-lt"/>
                <a:cs typeface="+mn-lt"/>
              </a:rPr>
              <a:t>) × 200 + </a:t>
            </a:r>
            <a:r>
              <a:rPr lang="en-US" i="1" dirty="0">
                <a:ea typeface="+mn-lt"/>
                <a:cs typeface="+mn-lt"/>
              </a:rPr>
              <a:t>p</a:t>
            </a:r>
            <a:r>
              <a:rPr lang="en-US" dirty="0">
                <a:ea typeface="+mn-lt"/>
                <a:cs typeface="+mn-lt"/>
              </a:rPr>
              <a:t> × 8.000.000 = 200 + 7,999,800 × </a:t>
            </a:r>
            <a:r>
              <a:rPr lang="en-US" i="1" dirty="0">
                <a:ea typeface="+mn-lt"/>
                <a:cs typeface="+mn-lt"/>
              </a:rPr>
              <a:t>p</a:t>
            </a:r>
            <a:endParaRPr lang="en-US" dirty="0"/>
          </a:p>
          <a:p>
            <a:pPr marL="457200" indent="-457200"/>
            <a:endParaRPr lang="en-US" dirty="0"/>
          </a:p>
          <a:p>
            <a:pPr marL="457200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199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Koraci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greške</a:t>
            </a:r>
            <a:r>
              <a:rPr lang="en-US" dirty="0"/>
              <a:t> </a:t>
            </a:r>
            <a:r>
              <a:rPr lang="en-US" dirty="0" err="1"/>
              <a:t>stranice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lvl="1" indent="-457200">
              <a:buNone/>
            </a:pPr>
            <a:r>
              <a:rPr lang="en-US" dirty="0" err="1">
                <a:ea typeface="+mn-lt"/>
                <a:cs typeface="+mn-lt"/>
              </a:rPr>
              <a:t>efektivno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vreme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pristupa</a:t>
            </a:r>
            <a:r>
              <a:rPr lang="en-US" dirty="0">
                <a:ea typeface="+mn-lt"/>
                <a:cs typeface="+mn-lt"/>
              </a:rPr>
              <a:t> = (1 - </a:t>
            </a:r>
            <a:r>
              <a:rPr lang="en-US" i="1" dirty="0">
                <a:ea typeface="+mn-lt"/>
                <a:cs typeface="+mn-lt"/>
              </a:rPr>
              <a:t>p</a:t>
            </a:r>
            <a:r>
              <a:rPr lang="en-US" dirty="0">
                <a:ea typeface="+mn-lt"/>
                <a:cs typeface="+mn-lt"/>
              </a:rPr>
              <a:t>) × 200 + </a:t>
            </a:r>
            <a:r>
              <a:rPr lang="en-US" i="1" dirty="0">
                <a:ea typeface="+mn-lt"/>
                <a:cs typeface="+mn-lt"/>
              </a:rPr>
              <a:t>p</a:t>
            </a:r>
            <a:r>
              <a:rPr lang="en-US" dirty="0">
                <a:ea typeface="+mn-lt"/>
                <a:cs typeface="+mn-lt"/>
              </a:rPr>
              <a:t> × 8.000.000 = 200 + 7,999,800 × </a:t>
            </a:r>
            <a:r>
              <a:rPr lang="en-US" i="1" dirty="0">
                <a:ea typeface="+mn-lt"/>
                <a:cs typeface="+mn-lt"/>
              </a:rPr>
              <a:t>p</a:t>
            </a:r>
            <a:endParaRPr lang="en-US"/>
          </a:p>
          <a:p>
            <a:pPr marL="0" indent="0"/>
            <a:r>
              <a:rPr lang="en-US" dirty="0"/>
              <a:t> Da bi </a:t>
            </a:r>
            <a:r>
              <a:rPr lang="en-US" dirty="0" err="1"/>
              <a:t>degradacija</a:t>
            </a:r>
            <a:r>
              <a:rPr lang="en-US" dirty="0"/>
              <a:t> </a:t>
            </a:r>
            <a:r>
              <a:rPr lang="en-US" dirty="0" err="1"/>
              <a:t>pefrormansi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ispod</a:t>
            </a:r>
            <a:r>
              <a:rPr lang="en-US" dirty="0"/>
              <a:t> 10% ne </a:t>
            </a:r>
            <a:r>
              <a:rPr lang="en-US" dirty="0" err="1"/>
              <a:t>smemo</a:t>
            </a:r>
            <a:r>
              <a:rPr lang="en-US" dirty="0"/>
              <a:t> </a:t>
            </a:r>
            <a:r>
              <a:rPr lang="en-US" dirty="0" err="1"/>
              <a:t>dozvoliti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od </a:t>
            </a:r>
            <a:r>
              <a:rPr lang="en-US" dirty="0" err="1"/>
              <a:t>jedne</a:t>
            </a:r>
            <a:r>
              <a:rPr lang="en-US" dirty="0"/>
              <a:t> </a:t>
            </a:r>
            <a:r>
              <a:rPr lang="en-US" dirty="0" err="1"/>
              <a:t>greške</a:t>
            </a:r>
            <a:r>
              <a:rPr lang="en-US" dirty="0"/>
              <a:t> </a:t>
            </a:r>
            <a:r>
              <a:rPr lang="en-US" dirty="0" err="1"/>
              <a:t>stranice</a:t>
            </a:r>
            <a:r>
              <a:rPr lang="en-US" dirty="0"/>
              <a:t> u 399.990 </a:t>
            </a:r>
            <a:r>
              <a:rPr lang="en-US" dirty="0" err="1"/>
              <a:t>pristupa</a:t>
            </a:r>
            <a:r>
              <a:rPr lang="en-US" dirty="0"/>
              <a:t> </a:t>
            </a:r>
            <a:r>
              <a:rPr lang="en-US" dirty="0" err="1"/>
              <a:t>memoriji</a:t>
            </a:r>
            <a:endParaRPr lang="en-US" dirty="0"/>
          </a:p>
          <a:p>
            <a:pPr marL="0" indent="0"/>
            <a:r>
              <a:rPr lang="en-US" dirty="0" err="1"/>
              <a:t>Prostor</a:t>
            </a:r>
            <a:r>
              <a:rPr lang="en-US" dirty="0"/>
              <a:t> za </a:t>
            </a:r>
            <a:r>
              <a:rPr lang="en-US" dirty="0" err="1"/>
              <a:t>zamenu</a:t>
            </a:r>
            <a:r>
              <a:rPr lang="en-US" dirty="0"/>
              <a:t> je </a:t>
            </a:r>
            <a:r>
              <a:rPr lang="en-US" dirty="0" err="1"/>
              <a:t>brži</a:t>
            </a:r>
            <a:r>
              <a:rPr lang="en-US" dirty="0"/>
              <a:t> od </a:t>
            </a:r>
            <a:r>
              <a:rPr lang="en-US" dirty="0" err="1"/>
              <a:t>fajl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 (</a:t>
            </a:r>
            <a:r>
              <a:rPr lang="en-US" dirty="0" err="1"/>
              <a:t>drugačije</a:t>
            </a:r>
            <a:r>
              <a:rPr lang="en-US" dirty="0"/>
              <a:t> </a:t>
            </a:r>
            <a:r>
              <a:rPr lang="en-US" dirty="0" err="1"/>
              <a:t>formatiranje</a:t>
            </a:r>
            <a:r>
              <a:rPr lang="en-US" dirty="0"/>
              <a:t>) pa </a:t>
            </a:r>
            <a:r>
              <a:rPr lang="en-US" dirty="0" err="1"/>
              <a:t>možemo</a:t>
            </a:r>
            <a:r>
              <a:rPr lang="en-US" dirty="0"/>
              <a:t>:</a:t>
            </a:r>
          </a:p>
          <a:p>
            <a:pPr marL="457200" lvl="1" indent="0"/>
            <a:r>
              <a:rPr lang="en-US" dirty="0" err="1"/>
              <a:t>Učitati</a:t>
            </a:r>
            <a:r>
              <a:rPr lang="en-US" dirty="0"/>
              <a:t> </a:t>
            </a:r>
            <a:r>
              <a:rPr lang="en-US" dirty="0" err="1"/>
              <a:t>izvršnu</a:t>
            </a:r>
            <a:r>
              <a:rPr lang="en-US" dirty="0"/>
              <a:t> </a:t>
            </a:r>
            <a:r>
              <a:rPr lang="en-US" dirty="0" err="1"/>
              <a:t>datoteku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početku</a:t>
            </a:r>
            <a:r>
              <a:rPr lang="en-US" dirty="0"/>
              <a:t> u </a:t>
            </a:r>
            <a:r>
              <a:rPr lang="en-US" dirty="0" err="1"/>
              <a:t>prostor</a:t>
            </a:r>
            <a:r>
              <a:rPr lang="en-US" dirty="0"/>
              <a:t> za </a:t>
            </a:r>
            <a:r>
              <a:rPr lang="en-US" dirty="0" err="1"/>
              <a:t>zamenu</a:t>
            </a:r>
            <a:r>
              <a:rPr lang="en-US" dirty="0"/>
              <a:t> pa </a:t>
            </a:r>
            <a:r>
              <a:rPr lang="en-US" dirty="0" err="1"/>
              <a:t>odatle</a:t>
            </a:r>
            <a:r>
              <a:rPr lang="en-US" dirty="0"/>
              <a:t> </a:t>
            </a:r>
            <a:r>
              <a:rPr lang="en-US" dirty="0" err="1"/>
              <a:t>vršiti</a:t>
            </a:r>
            <a:r>
              <a:rPr lang="en-US" dirty="0"/>
              <a:t> </a:t>
            </a:r>
            <a:r>
              <a:rPr lang="en-US" dirty="0" err="1"/>
              <a:t>stranice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zahtev</a:t>
            </a:r>
            <a:endParaRPr lang="en-US" dirty="0"/>
          </a:p>
          <a:p>
            <a:pPr marL="457200" lvl="1" indent="0"/>
            <a:r>
              <a:rPr lang="en-US" dirty="0"/>
              <a:t>Druga </a:t>
            </a:r>
            <a:r>
              <a:rPr lang="en-US" dirty="0" err="1"/>
              <a:t>opcija</a:t>
            </a:r>
            <a:r>
              <a:rPr lang="en-US" dirty="0"/>
              <a:t> da se </a:t>
            </a:r>
            <a:r>
              <a:rPr lang="en-US" dirty="0" err="1"/>
              <a:t>stranice</a:t>
            </a:r>
            <a:r>
              <a:rPr lang="en-US" dirty="0"/>
              <a:t> </a:t>
            </a:r>
            <a:r>
              <a:rPr lang="en-US" dirty="0" err="1"/>
              <a:t>zahtevaju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fajl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početku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da se </a:t>
            </a:r>
            <a:r>
              <a:rPr lang="en-US" dirty="0" err="1"/>
              <a:t>kasnije</a:t>
            </a:r>
            <a:r>
              <a:rPr lang="en-US" dirty="0"/>
              <a:t> </a:t>
            </a:r>
            <a:r>
              <a:rPr lang="en-US" dirty="0" err="1"/>
              <a:t>upisuju</a:t>
            </a:r>
            <a:r>
              <a:rPr lang="en-US" dirty="0"/>
              <a:t> u </a:t>
            </a:r>
            <a:r>
              <a:rPr lang="en-US" dirty="0" err="1"/>
              <a:t>prostor</a:t>
            </a:r>
            <a:r>
              <a:rPr lang="en-US" dirty="0"/>
              <a:t> za </a:t>
            </a:r>
            <a:r>
              <a:rPr lang="en-US" dirty="0" err="1"/>
              <a:t>zamenu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došlo</a:t>
            </a:r>
            <a:r>
              <a:rPr lang="en-US" dirty="0"/>
              <a:t> do </a:t>
            </a:r>
            <a:r>
              <a:rPr lang="en-US" dirty="0" err="1"/>
              <a:t>zamene</a:t>
            </a:r>
          </a:p>
          <a:p>
            <a:pPr marL="457200" lvl="1" indent="0"/>
            <a:endParaRPr lang="en-US" dirty="0"/>
          </a:p>
          <a:p>
            <a:pPr marL="457200" indent="-457200"/>
            <a:endParaRPr lang="en-US" dirty="0"/>
          </a:p>
          <a:p>
            <a:pPr marL="457200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756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 err="1"/>
              <a:t>Kopiranje</a:t>
            </a:r>
            <a:r>
              <a:rPr lang="en-US" sz="3200" dirty="0"/>
              <a:t> </a:t>
            </a:r>
            <a:r>
              <a:rPr lang="en-US" sz="3200" dirty="0" err="1"/>
              <a:t>pri</a:t>
            </a:r>
            <a:r>
              <a:rPr lang="en-US" sz="3200" dirty="0"/>
              <a:t> </a:t>
            </a:r>
            <a:r>
              <a:rPr lang="en-US" sz="3200" dirty="0" err="1"/>
              <a:t>upisu</a:t>
            </a:r>
            <a:r>
              <a:rPr lang="en-US" sz="3200" dirty="0"/>
              <a:t> (copy-on-write)</a:t>
            </a:r>
            <a:endParaRPr lang="en-US" dirty="0" err="1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F248CAC-FEC8-4835-BCDB-7BF32D134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812" y="2229167"/>
            <a:ext cx="5068887" cy="398536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600" dirty="0" err="1"/>
              <a:t>Kreiranje</a:t>
            </a:r>
            <a:r>
              <a:rPr lang="en-US" sz="1600" dirty="0"/>
              <a:t> </a:t>
            </a:r>
            <a:r>
              <a:rPr lang="en-US" sz="1600" dirty="0" err="1"/>
              <a:t>procesa</a:t>
            </a:r>
            <a:r>
              <a:rPr lang="en-US" sz="1600" dirty="0"/>
              <a:t> fork() </a:t>
            </a:r>
            <a:r>
              <a:rPr lang="en-US" sz="1600" dirty="0" err="1"/>
              <a:t>sistemskim</a:t>
            </a:r>
            <a:r>
              <a:rPr lang="en-US" sz="1600" dirty="0"/>
              <a:t> </a:t>
            </a:r>
            <a:r>
              <a:rPr lang="en-US" sz="1600" dirty="0" err="1"/>
              <a:t>pozivom</a:t>
            </a:r>
            <a:r>
              <a:rPr lang="en-US" sz="1600" dirty="0"/>
              <a:t> </a:t>
            </a:r>
            <a:r>
              <a:rPr lang="en-US" sz="1600" dirty="0" err="1"/>
              <a:t>može</a:t>
            </a:r>
            <a:r>
              <a:rPr lang="en-US" sz="1600" dirty="0"/>
              <a:t> </a:t>
            </a:r>
            <a:r>
              <a:rPr lang="en-US" sz="1600" dirty="0" err="1"/>
              <a:t>izbeći</a:t>
            </a:r>
            <a:r>
              <a:rPr lang="en-US" sz="1600" dirty="0"/>
              <a:t> </a:t>
            </a:r>
            <a:r>
              <a:rPr lang="en-US" sz="1600" dirty="0" err="1"/>
              <a:t>potrebu</a:t>
            </a:r>
            <a:r>
              <a:rPr lang="en-US" sz="1600" dirty="0"/>
              <a:t> za </a:t>
            </a:r>
            <a:r>
              <a:rPr lang="en-US" sz="1600" dirty="0" err="1"/>
              <a:t>stranicama</a:t>
            </a:r>
            <a:r>
              <a:rPr lang="en-US" sz="1600" dirty="0"/>
              <a:t> </a:t>
            </a:r>
            <a:r>
              <a:rPr lang="en-US" sz="1600" dirty="0" err="1"/>
              <a:t>na</a:t>
            </a:r>
            <a:r>
              <a:rPr lang="en-US" sz="1600" dirty="0"/>
              <a:t> </a:t>
            </a:r>
            <a:r>
              <a:rPr lang="en-US" sz="1600" dirty="0" err="1"/>
              <a:t>zahtev</a:t>
            </a:r>
            <a:endParaRPr lang="en-US" sz="1600"/>
          </a:p>
          <a:p>
            <a:pPr>
              <a:lnSpc>
                <a:spcPct val="110000"/>
              </a:lnSpc>
            </a:pPr>
            <a:r>
              <a:rPr lang="en-US" sz="1600" dirty="0" err="1"/>
              <a:t>Kopiranje</a:t>
            </a:r>
            <a:r>
              <a:rPr lang="en-US" sz="1600" dirty="0"/>
              <a:t> </a:t>
            </a:r>
            <a:r>
              <a:rPr lang="en-US" sz="1600" dirty="0" err="1"/>
              <a:t>pri</a:t>
            </a:r>
            <a:r>
              <a:rPr lang="en-US" sz="1600" dirty="0"/>
              <a:t> </a:t>
            </a:r>
            <a:r>
              <a:rPr lang="en-US" sz="1600" dirty="0" err="1"/>
              <a:t>upisu</a:t>
            </a:r>
            <a:r>
              <a:rPr lang="en-US" sz="1600" dirty="0"/>
              <a:t> </a:t>
            </a:r>
            <a:r>
              <a:rPr lang="en-US" sz="1600" dirty="0" err="1"/>
              <a:t>dozvoljava</a:t>
            </a:r>
            <a:r>
              <a:rPr lang="en-US" sz="1600" dirty="0"/>
              <a:t> </a:t>
            </a:r>
            <a:r>
              <a:rPr lang="en-US" sz="1600" dirty="0" err="1"/>
              <a:t>roditelj</a:t>
            </a:r>
            <a:r>
              <a:rPr lang="en-US" sz="1600" dirty="0"/>
              <a:t> </a:t>
            </a:r>
            <a:r>
              <a:rPr lang="en-US" sz="1600" dirty="0" err="1"/>
              <a:t>i</a:t>
            </a:r>
            <a:r>
              <a:rPr lang="en-US" sz="1600" dirty="0"/>
              <a:t> </a:t>
            </a:r>
            <a:r>
              <a:rPr lang="en-US" sz="1600" dirty="0" err="1"/>
              <a:t>dete</a:t>
            </a:r>
            <a:r>
              <a:rPr lang="en-US" sz="1600" dirty="0"/>
              <a:t> </a:t>
            </a:r>
            <a:r>
              <a:rPr lang="en-US" sz="1600" dirty="0" err="1"/>
              <a:t>procesu</a:t>
            </a:r>
            <a:r>
              <a:rPr lang="en-US" sz="1600" dirty="0"/>
              <a:t> da dele </a:t>
            </a:r>
            <a:r>
              <a:rPr lang="en-US" sz="1600" dirty="0" err="1"/>
              <a:t>iste</a:t>
            </a:r>
            <a:r>
              <a:rPr lang="en-US" sz="1600" dirty="0"/>
              <a:t> </a:t>
            </a:r>
            <a:r>
              <a:rPr lang="en-US" sz="1600" dirty="0" err="1"/>
              <a:t>stranice</a:t>
            </a:r>
            <a:r>
              <a:rPr lang="en-US" sz="1600" dirty="0"/>
              <a:t> </a:t>
            </a:r>
            <a:r>
              <a:rPr lang="en-US" sz="1600" dirty="0" err="1"/>
              <a:t>na</a:t>
            </a:r>
            <a:r>
              <a:rPr lang="en-US" sz="1600" dirty="0"/>
              <a:t> </a:t>
            </a:r>
            <a:r>
              <a:rPr lang="en-US" sz="1600" dirty="0" err="1"/>
              <a:t>početku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1600" dirty="0"/>
              <a:t>Ove </a:t>
            </a:r>
            <a:r>
              <a:rPr lang="en-US" sz="1600" dirty="0" err="1"/>
              <a:t>zajedničke</a:t>
            </a:r>
            <a:r>
              <a:rPr lang="en-US" sz="1600" dirty="0"/>
              <a:t> </a:t>
            </a:r>
            <a:r>
              <a:rPr lang="en-US" sz="1600" dirty="0" err="1"/>
              <a:t>stranice</a:t>
            </a:r>
            <a:r>
              <a:rPr lang="en-US" sz="1600" dirty="0"/>
              <a:t> </a:t>
            </a:r>
            <a:r>
              <a:rPr lang="en-US" sz="1600" dirty="0" err="1"/>
              <a:t>su</a:t>
            </a:r>
            <a:r>
              <a:rPr lang="en-US" sz="1600" dirty="0"/>
              <a:t> </a:t>
            </a:r>
            <a:r>
              <a:rPr lang="en-US" sz="1600" dirty="0" err="1"/>
              <a:t>označene</a:t>
            </a:r>
            <a:r>
              <a:rPr lang="en-US" sz="1600" dirty="0"/>
              <a:t> </a:t>
            </a:r>
            <a:r>
              <a:rPr lang="en-US" sz="1600" dirty="0" err="1"/>
              <a:t>kao</a:t>
            </a:r>
            <a:r>
              <a:rPr lang="en-US" sz="1600" dirty="0"/>
              <a:t> copy-on-write </a:t>
            </a:r>
            <a:r>
              <a:rPr lang="en-US" sz="1600" dirty="0" err="1"/>
              <a:t>tako</a:t>
            </a:r>
            <a:r>
              <a:rPr lang="en-US" sz="1600" dirty="0"/>
              <a:t> da </a:t>
            </a:r>
            <a:r>
              <a:rPr lang="en-US" sz="1600" dirty="0" err="1"/>
              <a:t>ako</a:t>
            </a:r>
            <a:r>
              <a:rPr lang="en-US" sz="1600" dirty="0"/>
              <a:t> </a:t>
            </a:r>
            <a:r>
              <a:rPr lang="en-US" sz="1600" dirty="0" err="1"/>
              <a:t>bilo</a:t>
            </a:r>
            <a:r>
              <a:rPr lang="en-US" sz="1600" dirty="0"/>
              <a:t> </a:t>
            </a:r>
            <a:r>
              <a:rPr lang="en-US" sz="1600" dirty="0" err="1"/>
              <a:t>koji</a:t>
            </a:r>
            <a:r>
              <a:rPr lang="en-US" sz="1600" dirty="0"/>
              <a:t> </a:t>
            </a:r>
            <a:r>
              <a:rPr lang="en-US" sz="1600" dirty="0" err="1"/>
              <a:t>proces</a:t>
            </a:r>
            <a:r>
              <a:rPr lang="en-US" sz="1600" dirty="0"/>
              <a:t> </a:t>
            </a:r>
            <a:r>
              <a:rPr lang="en-US" sz="1600" dirty="0" err="1"/>
              <a:t>izvrši</a:t>
            </a:r>
            <a:r>
              <a:rPr lang="en-US" sz="1600" dirty="0"/>
              <a:t> </a:t>
            </a:r>
            <a:r>
              <a:rPr lang="en-US" sz="1600" dirty="0" err="1"/>
              <a:t>upis</a:t>
            </a:r>
            <a:r>
              <a:rPr lang="en-US" sz="1600" dirty="0"/>
              <a:t> u </a:t>
            </a:r>
            <a:r>
              <a:rPr lang="en-US" sz="1600" dirty="0" err="1"/>
              <a:t>njih</a:t>
            </a:r>
            <a:r>
              <a:rPr lang="en-US" sz="1600" dirty="0"/>
              <a:t>, </a:t>
            </a:r>
            <a:r>
              <a:rPr lang="en-US" sz="1600" dirty="0" err="1"/>
              <a:t>pravi</a:t>
            </a:r>
            <a:r>
              <a:rPr lang="en-US" sz="1600" dirty="0"/>
              <a:t> se </a:t>
            </a:r>
            <a:r>
              <a:rPr lang="en-US" sz="1600" dirty="0" err="1"/>
              <a:t>kopija</a:t>
            </a:r>
            <a:r>
              <a:rPr lang="en-US" sz="1600" dirty="0"/>
              <a:t> </a:t>
            </a:r>
            <a:r>
              <a:rPr lang="en-US" sz="1600" dirty="0" err="1"/>
              <a:t>te</a:t>
            </a:r>
            <a:r>
              <a:rPr lang="en-US" sz="1600" dirty="0"/>
              <a:t> </a:t>
            </a:r>
            <a:r>
              <a:rPr lang="en-US" sz="1600" dirty="0" err="1"/>
              <a:t>stranice</a:t>
            </a:r>
          </a:p>
          <a:p>
            <a:pPr>
              <a:lnSpc>
                <a:spcPct val="110000"/>
              </a:lnSpc>
            </a:pPr>
            <a:endParaRPr lang="en-US" sz="1600" dirty="0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9F7C190-A1F0-4FE8-B073-127576162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227745"/>
            <a:ext cx="5456279" cy="2377560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8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0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7C3A042-9F2D-2759-4E4D-C4C6941421F7}"/>
              </a:ext>
            </a:extLst>
          </p:cNvPr>
          <p:cNvSpPr/>
          <p:nvPr/>
        </p:nvSpPr>
        <p:spPr bwMode="auto">
          <a:xfrm>
            <a:off x="10357240" y="289262"/>
            <a:ext cx="459270" cy="479958"/>
          </a:xfrm>
          <a:prstGeom prst="round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indent="0" algn="ctr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/>
            </a:pPr>
            <a:r>
              <a:rPr lang="en-US">
                <a:latin typeface="Arial"/>
                <a:cs typeface="Arial"/>
              </a:rPr>
              <a:t>2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3997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5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 err="1"/>
              <a:t>Kopiranje</a:t>
            </a:r>
            <a:r>
              <a:rPr lang="en-US" sz="3200" dirty="0"/>
              <a:t> </a:t>
            </a:r>
            <a:r>
              <a:rPr lang="en-US" sz="3200" dirty="0" err="1"/>
              <a:t>pri</a:t>
            </a:r>
            <a:r>
              <a:rPr lang="en-US" sz="3200" dirty="0"/>
              <a:t> </a:t>
            </a:r>
            <a:r>
              <a:rPr lang="en-US" sz="3200" dirty="0" err="1"/>
              <a:t>upisu</a:t>
            </a:r>
            <a:r>
              <a:rPr lang="en-US" sz="3200" dirty="0"/>
              <a:t> (copy-on-write)</a:t>
            </a:r>
            <a:endParaRPr lang="en-US" dirty="0" err="1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F248CAC-FEC8-4835-BCDB-7BF32D134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812" y="2229167"/>
            <a:ext cx="5068887" cy="398536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600" dirty="0" err="1"/>
              <a:t>Kod</a:t>
            </a:r>
            <a:r>
              <a:rPr lang="en-US" sz="1600" dirty="0"/>
              <a:t> </a:t>
            </a:r>
            <a:r>
              <a:rPr lang="en-US" sz="1600" dirty="0" err="1"/>
              <a:t>ove</a:t>
            </a:r>
            <a:r>
              <a:rPr lang="en-US" sz="1600" dirty="0"/>
              <a:t> </a:t>
            </a:r>
            <a:r>
              <a:rPr lang="en-US" sz="1600" dirty="0" err="1"/>
              <a:t>tehnike</a:t>
            </a:r>
            <a:r>
              <a:rPr lang="en-US" sz="1600" dirty="0"/>
              <a:t> </a:t>
            </a:r>
            <a:r>
              <a:rPr lang="en-US" sz="1600" dirty="0" err="1"/>
              <a:t>kopiraju</a:t>
            </a:r>
            <a:r>
              <a:rPr lang="en-US" sz="1600" dirty="0"/>
              <a:t> se </a:t>
            </a:r>
            <a:r>
              <a:rPr lang="en-US" sz="1600" dirty="0" err="1"/>
              <a:t>samo</a:t>
            </a:r>
            <a:r>
              <a:rPr lang="en-US" sz="1600" dirty="0"/>
              <a:t> </a:t>
            </a:r>
            <a:r>
              <a:rPr lang="en-US" sz="1600" dirty="0" err="1"/>
              <a:t>stranice</a:t>
            </a:r>
            <a:r>
              <a:rPr lang="en-US" sz="1600" dirty="0"/>
              <a:t> </a:t>
            </a:r>
            <a:r>
              <a:rPr lang="en-US" sz="1600" dirty="0" err="1"/>
              <a:t>koje</a:t>
            </a:r>
            <a:r>
              <a:rPr lang="en-US" sz="1600" dirty="0"/>
              <a:t> </a:t>
            </a:r>
            <a:r>
              <a:rPr lang="en-US" sz="1600" dirty="0" err="1"/>
              <a:t>su</a:t>
            </a:r>
            <a:r>
              <a:rPr lang="en-US" sz="1600" dirty="0"/>
              <a:t> </a:t>
            </a:r>
            <a:r>
              <a:rPr lang="en-US" sz="1600" dirty="0" err="1"/>
              <a:t>modifikovane</a:t>
            </a:r>
            <a:r>
              <a:rPr lang="en-US" sz="1600" dirty="0"/>
              <a:t>, </a:t>
            </a:r>
            <a:r>
              <a:rPr lang="en-US" sz="1600" dirty="0" err="1"/>
              <a:t>sve</a:t>
            </a:r>
            <a:r>
              <a:rPr lang="en-US" sz="1600" dirty="0"/>
              <a:t> </a:t>
            </a:r>
            <a:r>
              <a:rPr lang="en-US" sz="1600" dirty="0" err="1"/>
              <a:t>ostale</a:t>
            </a:r>
            <a:r>
              <a:rPr lang="en-US" sz="1600" dirty="0"/>
              <a:t> se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dalje</a:t>
            </a:r>
            <a:r>
              <a:rPr lang="en-US" sz="1600" dirty="0"/>
              <a:t> dele </a:t>
            </a:r>
            <a:r>
              <a:rPr lang="en-US" sz="1600" dirty="0" err="1"/>
              <a:t>između</a:t>
            </a:r>
            <a:r>
              <a:rPr lang="en-US" sz="1600" dirty="0"/>
              <a:t> </a:t>
            </a:r>
            <a:r>
              <a:rPr lang="en-US" sz="1600" dirty="0" err="1"/>
              <a:t>procesa</a:t>
            </a:r>
            <a:endParaRPr lang="en-US" sz="1600"/>
          </a:p>
          <a:p>
            <a:pPr>
              <a:lnSpc>
                <a:spcPct val="110000"/>
              </a:lnSpc>
            </a:pPr>
            <a:r>
              <a:rPr lang="en-US" sz="1600" dirty="0" err="1"/>
              <a:t>Stranice</a:t>
            </a:r>
            <a:r>
              <a:rPr lang="en-US" sz="1600" dirty="0"/>
              <a:t> </a:t>
            </a:r>
            <a:r>
              <a:rPr lang="en-US" sz="1600" dirty="0" err="1"/>
              <a:t>koje</a:t>
            </a:r>
            <a:r>
              <a:rPr lang="en-US" sz="1600" dirty="0"/>
              <a:t> se </a:t>
            </a:r>
            <a:r>
              <a:rPr lang="en-US" sz="1600" dirty="0" err="1"/>
              <a:t>koriste</a:t>
            </a:r>
            <a:r>
              <a:rPr lang="en-US" sz="1600" dirty="0"/>
              <a:t> se </a:t>
            </a:r>
            <a:r>
              <a:rPr lang="en-US" sz="1600" dirty="0" err="1"/>
              <a:t>dodeljuju</a:t>
            </a:r>
            <a:r>
              <a:rPr lang="en-US" sz="1600" dirty="0"/>
              <a:t> </a:t>
            </a:r>
            <a:r>
              <a:rPr lang="en-US" sz="1600" dirty="0" err="1"/>
              <a:t>iz</a:t>
            </a:r>
            <a:r>
              <a:rPr lang="en-US" sz="1600" dirty="0"/>
              <a:t> </a:t>
            </a:r>
            <a:r>
              <a:rPr lang="en-US" sz="1600" dirty="0" err="1"/>
              <a:t>specijalnog</a:t>
            </a:r>
            <a:r>
              <a:rPr lang="en-US" sz="1600" dirty="0"/>
              <a:t> </a:t>
            </a:r>
            <a:r>
              <a:rPr lang="en-US" sz="1600" dirty="0" err="1"/>
              <a:t>domena</a:t>
            </a:r>
            <a:r>
              <a:rPr lang="en-US" sz="1600" dirty="0"/>
              <a:t> </a:t>
            </a:r>
            <a:r>
              <a:rPr lang="en-US" sz="1600" dirty="0" err="1"/>
              <a:t>stranica</a:t>
            </a:r>
            <a:r>
              <a:rPr lang="en-US" sz="1600" dirty="0"/>
              <a:t> </a:t>
            </a:r>
            <a:r>
              <a:rPr lang="en-US" sz="1600" dirty="0" err="1"/>
              <a:t>koje</a:t>
            </a:r>
            <a:r>
              <a:rPr lang="en-US" sz="1600" dirty="0"/>
              <a:t> se </a:t>
            </a:r>
            <a:r>
              <a:rPr lang="en-US" sz="1600" dirty="0" err="1"/>
              <a:t>koriste</a:t>
            </a:r>
            <a:r>
              <a:rPr lang="en-US" sz="1600" dirty="0"/>
              <a:t> u </a:t>
            </a:r>
            <a:r>
              <a:rPr lang="en-US" sz="1600" dirty="0" err="1"/>
              <a:t>slučaju</a:t>
            </a:r>
            <a:r>
              <a:rPr lang="en-US" sz="1600" dirty="0"/>
              <a:t> </a:t>
            </a:r>
            <a:r>
              <a:rPr lang="en-US" sz="1600" dirty="0" err="1"/>
              <a:t>proširivanja</a:t>
            </a:r>
            <a:r>
              <a:rPr lang="en-US" sz="1600" dirty="0"/>
              <a:t> </a:t>
            </a:r>
            <a:r>
              <a:rPr lang="en-US" sz="1600" dirty="0" err="1"/>
              <a:t>steka</a:t>
            </a:r>
            <a:r>
              <a:rPr lang="en-US" sz="1600" dirty="0"/>
              <a:t>, heap-a </a:t>
            </a:r>
            <a:r>
              <a:rPr lang="en-US" sz="1600" dirty="0" err="1"/>
              <a:t>ili</a:t>
            </a:r>
            <a:r>
              <a:rPr lang="en-US" sz="1600" dirty="0"/>
              <a:t> </a:t>
            </a:r>
            <a:r>
              <a:rPr lang="en-US" sz="1600" dirty="0" err="1"/>
              <a:t>kada</a:t>
            </a:r>
            <a:r>
              <a:rPr lang="en-US" sz="1600" dirty="0"/>
              <a:t> </a:t>
            </a:r>
            <a:r>
              <a:rPr lang="en-US" sz="1600" dirty="0" err="1"/>
              <a:t>postoje</a:t>
            </a:r>
            <a:r>
              <a:rPr lang="en-US" sz="1600" dirty="0"/>
              <a:t> </a:t>
            </a:r>
            <a:r>
              <a:rPr lang="en-US" sz="1600" dirty="0" err="1"/>
              <a:t>stranice</a:t>
            </a:r>
            <a:r>
              <a:rPr lang="en-US" sz="1600" dirty="0"/>
              <a:t> </a:t>
            </a:r>
            <a:r>
              <a:rPr lang="en-US" sz="1600" dirty="0" err="1"/>
              <a:t>označene</a:t>
            </a:r>
            <a:r>
              <a:rPr lang="en-US" sz="1600" dirty="0"/>
              <a:t> za </a:t>
            </a:r>
            <a:r>
              <a:rPr lang="en-US" sz="1600" dirty="0" err="1"/>
              <a:t>kopiranje</a:t>
            </a:r>
            <a:r>
              <a:rPr lang="en-US" sz="1600" dirty="0"/>
              <a:t> </a:t>
            </a:r>
            <a:r>
              <a:rPr lang="en-US" sz="1600" dirty="0" err="1"/>
              <a:t>pri</a:t>
            </a:r>
            <a:r>
              <a:rPr lang="en-US" sz="1600" dirty="0"/>
              <a:t> </a:t>
            </a:r>
            <a:r>
              <a:rPr lang="en-US" sz="1600" dirty="0" err="1"/>
              <a:t>upisu</a:t>
            </a:r>
            <a:endParaRPr lang="en-US" sz="1600"/>
          </a:p>
          <a:p>
            <a:pPr>
              <a:lnSpc>
                <a:spcPct val="110000"/>
              </a:lnSpc>
            </a:pPr>
            <a:endParaRPr lang="en-US" sz="1600" dirty="0"/>
          </a:p>
        </p:txBody>
      </p:sp>
      <p:pic>
        <p:nvPicPr>
          <p:cNvPr id="4" name="Picture 4" descr="A picture containing screenshot&#10;&#10;Description generated with very high confidence">
            <a:extLst>
              <a:ext uri="{FF2B5EF4-FFF2-40B4-BE49-F238E27FC236}">
                <a16:creationId xmlns:a16="http://schemas.microsoft.com/office/drawing/2014/main" id="{99F7C190-A1F0-4FE8-B073-127576162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802" y="2227745"/>
            <a:ext cx="4856674" cy="2377560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88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9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00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5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2476015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/>
              <a:t>Zamena stranica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indent="0"/>
            <a:r>
              <a:rPr lang="en-US" sz="2000" dirty="0">
                <a:ea typeface="+mn-lt"/>
                <a:cs typeface="+mn-lt"/>
              </a:rPr>
              <a:t>Ako </a:t>
            </a:r>
            <a:r>
              <a:rPr lang="en-US" sz="2000" dirty="0" err="1">
                <a:ea typeface="+mn-lt"/>
                <a:cs typeface="+mn-lt"/>
              </a:rPr>
              <a:t>proces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veličine</a:t>
            </a:r>
            <a:r>
              <a:rPr lang="en-US" sz="2000" dirty="0">
                <a:ea typeface="+mn-lt"/>
                <a:cs typeface="+mn-lt"/>
              </a:rPr>
              <a:t> 10 </a:t>
            </a:r>
            <a:r>
              <a:rPr lang="en-US" sz="2000" dirty="0" err="1">
                <a:ea typeface="+mn-lt"/>
                <a:cs typeface="+mn-lt"/>
              </a:rPr>
              <a:t>stranica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koristi</a:t>
            </a:r>
            <a:r>
              <a:rPr lang="en-US" sz="2000" dirty="0">
                <a:ea typeface="+mn-lt"/>
                <a:cs typeface="+mn-lt"/>
              </a:rPr>
              <a:t>  </a:t>
            </a:r>
            <a:r>
              <a:rPr lang="en-US" sz="2000" dirty="0" err="1">
                <a:ea typeface="+mn-lt"/>
                <a:cs typeface="+mn-lt"/>
              </a:rPr>
              <a:t>samo</a:t>
            </a:r>
            <a:r>
              <a:rPr lang="en-US" sz="2000" dirty="0">
                <a:ea typeface="+mn-lt"/>
                <a:cs typeface="+mn-lt"/>
              </a:rPr>
              <a:t> 5, </a:t>
            </a:r>
            <a:r>
              <a:rPr lang="en-US" sz="2000" dirty="0" err="1">
                <a:ea typeface="+mn-lt"/>
                <a:cs typeface="+mn-lt"/>
              </a:rPr>
              <a:t>štede</a:t>
            </a:r>
            <a:r>
              <a:rPr lang="en-US" sz="2000" dirty="0">
                <a:ea typeface="+mn-lt"/>
                <a:cs typeface="+mn-lt"/>
              </a:rPr>
              <a:t> se U/I </a:t>
            </a:r>
            <a:r>
              <a:rPr lang="en-US" sz="2000" dirty="0" err="1">
                <a:ea typeface="+mn-lt"/>
                <a:cs typeface="+mn-lt"/>
              </a:rPr>
              <a:t>operacije</a:t>
            </a:r>
            <a:r>
              <a:rPr lang="en-US" sz="2000" dirty="0">
                <a:ea typeface="+mn-lt"/>
                <a:cs typeface="+mn-lt"/>
              </a:rPr>
              <a:t> za  </a:t>
            </a:r>
            <a:r>
              <a:rPr lang="en-US" sz="2000" dirty="0" err="1">
                <a:ea typeface="+mn-lt"/>
                <a:cs typeface="+mn-lt"/>
              </a:rPr>
              <a:t>učitavanje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dodatnih</a:t>
            </a:r>
            <a:r>
              <a:rPr lang="en-US" sz="2000" dirty="0">
                <a:ea typeface="+mn-lt"/>
                <a:cs typeface="+mn-lt"/>
              </a:rPr>
              <a:t> 5, </a:t>
            </a:r>
            <a:r>
              <a:rPr lang="en-US" sz="2000" dirty="0" err="1">
                <a:ea typeface="+mn-lt"/>
                <a:cs typeface="+mn-lt"/>
              </a:rPr>
              <a:t>te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možemo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povećati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stepen</a:t>
            </a:r>
            <a:r>
              <a:rPr lang="en-US" sz="2000" dirty="0">
                <a:ea typeface="+mn-lt"/>
                <a:cs typeface="+mn-lt"/>
              </a:rPr>
              <a:t> multi-</a:t>
            </a:r>
            <a:r>
              <a:rPr lang="en-US" sz="2000" dirty="0" err="1">
                <a:ea typeface="+mn-lt"/>
                <a:cs typeface="+mn-lt"/>
              </a:rPr>
              <a:t>programiranja</a:t>
            </a:r>
            <a:r>
              <a:rPr lang="en-US" sz="2000" dirty="0">
                <a:ea typeface="+mn-lt"/>
                <a:cs typeface="+mn-lt"/>
              </a:rPr>
              <a:t> </a:t>
            </a:r>
          </a:p>
          <a:p>
            <a:pPr indent="0"/>
            <a:r>
              <a:rPr lang="en-US" sz="2000" dirty="0">
                <a:ea typeface="+mn-lt"/>
                <a:cs typeface="+mn-lt"/>
              </a:rPr>
              <a:t> Sa 40 </a:t>
            </a:r>
            <a:r>
              <a:rPr lang="en-US" sz="2000" dirty="0" err="1">
                <a:ea typeface="+mn-lt"/>
                <a:cs typeface="+mn-lt"/>
              </a:rPr>
              <a:t>okvira</a:t>
            </a:r>
            <a:r>
              <a:rPr lang="en-US" sz="2000" dirty="0">
                <a:ea typeface="+mn-lt"/>
                <a:cs typeface="+mn-lt"/>
              </a:rPr>
              <a:t>, </a:t>
            </a:r>
            <a:r>
              <a:rPr lang="en-US" sz="2000" dirty="0" err="1">
                <a:ea typeface="+mn-lt"/>
                <a:cs typeface="+mn-lt"/>
              </a:rPr>
              <a:t>možemo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pokrenuti</a:t>
            </a:r>
            <a:r>
              <a:rPr lang="en-US" sz="2000" dirty="0">
                <a:ea typeface="+mn-lt"/>
                <a:cs typeface="+mn-lt"/>
              </a:rPr>
              <a:t> 8  </a:t>
            </a:r>
            <a:r>
              <a:rPr lang="en-US" sz="2000" dirty="0" err="1">
                <a:ea typeface="+mn-lt"/>
                <a:cs typeface="+mn-lt"/>
              </a:rPr>
              <a:t>procesa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umesto</a:t>
            </a:r>
            <a:r>
              <a:rPr lang="en-US" sz="2000" dirty="0">
                <a:ea typeface="+mn-lt"/>
                <a:cs typeface="+mn-lt"/>
              </a:rPr>
              <a:t> 4 </a:t>
            </a:r>
            <a:r>
              <a:rPr lang="en-US" sz="2000" dirty="0" err="1">
                <a:ea typeface="+mn-lt"/>
                <a:cs typeface="+mn-lt"/>
              </a:rPr>
              <a:t>kada</a:t>
            </a:r>
            <a:r>
              <a:rPr lang="en-US" sz="2000" dirty="0">
                <a:ea typeface="+mn-lt"/>
                <a:cs typeface="+mn-lt"/>
              </a:rPr>
              <a:t> bi </a:t>
            </a:r>
            <a:r>
              <a:rPr lang="en-US" sz="2000" dirty="0" err="1">
                <a:ea typeface="+mn-lt"/>
                <a:cs typeface="+mn-lt"/>
              </a:rPr>
              <a:t>svi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koristili</a:t>
            </a:r>
            <a:r>
              <a:rPr lang="en-US" sz="2000" dirty="0">
                <a:ea typeface="+mn-lt"/>
                <a:cs typeface="+mn-lt"/>
              </a:rPr>
              <a:t>  </a:t>
            </a:r>
            <a:r>
              <a:rPr lang="en-US" sz="2000" dirty="0" err="1">
                <a:ea typeface="+mn-lt"/>
                <a:cs typeface="+mn-lt"/>
              </a:rPr>
              <a:t>sve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stranice</a:t>
            </a:r>
            <a:r>
              <a:rPr lang="en-US" sz="2000" dirty="0">
                <a:ea typeface="+mn-lt"/>
                <a:cs typeface="+mn-lt"/>
              </a:rPr>
              <a:t>, </a:t>
            </a:r>
            <a:r>
              <a:rPr lang="en-US" sz="2000" dirty="0" err="1">
                <a:ea typeface="+mn-lt"/>
                <a:cs typeface="+mn-lt"/>
              </a:rPr>
              <a:t>ali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imamo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prekomerno</a:t>
            </a:r>
            <a:r>
              <a:rPr lang="en-US" sz="2000" dirty="0">
                <a:ea typeface="+mn-lt"/>
                <a:cs typeface="+mn-lt"/>
              </a:rPr>
              <a:t>  </a:t>
            </a:r>
            <a:r>
              <a:rPr lang="en-US" sz="2000" dirty="0" err="1">
                <a:ea typeface="+mn-lt"/>
                <a:cs typeface="+mn-lt"/>
              </a:rPr>
              <a:t>alociranje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ako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neki</a:t>
            </a:r>
            <a:r>
              <a:rPr lang="en-US" sz="2000" dirty="0">
                <a:ea typeface="+mn-lt"/>
                <a:cs typeface="+mn-lt"/>
              </a:rPr>
              <a:t> od </a:t>
            </a:r>
            <a:r>
              <a:rPr lang="en-US" sz="2000" dirty="0" err="1">
                <a:ea typeface="+mn-lt"/>
                <a:cs typeface="+mn-lt"/>
              </a:rPr>
              <a:t>njih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pošalje</a:t>
            </a:r>
            <a:r>
              <a:rPr lang="en-US" sz="2000" dirty="0">
                <a:ea typeface="+mn-lt"/>
                <a:cs typeface="+mn-lt"/>
              </a:rPr>
              <a:t>  </a:t>
            </a:r>
            <a:r>
              <a:rPr lang="en-US" sz="2000" dirty="0" err="1">
                <a:ea typeface="+mn-lt"/>
                <a:cs typeface="+mn-lt"/>
              </a:rPr>
              <a:t>zahtev</a:t>
            </a:r>
            <a:r>
              <a:rPr lang="en-US" sz="2000" dirty="0">
                <a:ea typeface="+mn-lt"/>
                <a:cs typeface="+mn-lt"/>
              </a:rPr>
              <a:t> za </a:t>
            </a:r>
            <a:r>
              <a:rPr lang="en-US" sz="2000" dirty="0" err="1">
                <a:ea typeface="+mn-lt"/>
                <a:cs typeface="+mn-lt"/>
              </a:rPr>
              <a:t>dodatnim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stranicama</a:t>
            </a:r>
          </a:p>
          <a:p>
            <a:endParaRPr lang="en-US" sz="2000" dirty="0"/>
          </a:p>
          <a:p>
            <a:endParaRPr lang="en-US" sz="2000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BD93F03-D897-4731-89A5-7D6814AA5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469779"/>
            <a:ext cx="5456279" cy="3893492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363976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/>
              <a:t>Zamena stranica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0"/>
            <a:r>
              <a:rPr lang="en-US" sz="2000" dirty="0" err="1">
                <a:ea typeface="+mn-lt"/>
                <a:cs typeface="+mn-lt"/>
              </a:rPr>
              <a:t>Prekomerna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alokacija</a:t>
            </a:r>
            <a:r>
              <a:rPr lang="en-US" sz="2000" dirty="0">
                <a:ea typeface="+mn-lt"/>
                <a:cs typeface="+mn-lt"/>
              </a:rPr>
              <a:t> se </a:t>
            </a:r>
            <a:r>
              <a:rPr lang="en-US" sz="2000" dirty="0" err="1">
                <a:ea typeface="+mn-lt"/>
                <a:cs typeface="+mn-lt"/>
              </a:rPr>
              <a:t>manifestuje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na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sledeći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način</a:t>
            </a:r>
            <a:r>
              <a:rPr lang="en-US" sz="2000" dirty="0">
                <a:ea typeface="+mn-lt"/>
                <a:cs typeface="+mn-lt"/>
              </a:rPr>
              <a:t>:</a:t>
            </a:r>
            <a:endParaRPr lang="en-US" dirty="0"/>
          </a:p>
          <a:p>
            <a:pPr lvl="1" indent="0"/>
            <a:r>
              <a:rPr lang="en-US" dirty="0"/>
              <a:t> </a:t>
            </a:r>
            <a:r>
              <a:rPr lang="en-US" sz="1600" dirty="0"/>
              <a:t>Dok se program </a:t>
            </a:r>
            <a:r>
              <a:rPr lang="en-US" sz="1600" dirty="0" err="1"/>
              <a:t>izvršava</a:t>
            </a:r>
            <a:r>
              <a:rPr lang="en-US" sz="1600" dirty="0"/>
              <a:t> </a:t>
            </a:r>
            <a:r>
              <a:rPr lang="en-US" sz="1600" dirty="0" err="1"/>
              <a:t>dolazi</a:t>
            </a:r>
            <a:r>
              <a:rPr lang="en-US" sz="1600" dirty="0"/>
              <a:t> do </a:t>
            </a:r>
            <a:r>
              <a:rPr lang="en-US" sz="1600" dirty="0" err="1"/>
              <a:t>greške</a:t>
            </a:r>
            <a:r>
              <a:rPr lang="en-US" sz="1600" dirty="0"/>
              <a:t> </a:t>
            </a:r>
            <a:r>
              <a:rPr lang="en-US" sz="1600" dirty="0" err="1"/>
              <a:t>stranice</a:t>
            </a:r>
          </a:p>
          <a:p>
            <a:pPr lvl="1" indent="0"/>
            <a:r>
              <a:rPr lang="en-US" sz="1600" dirty="0"/>
              <a:t> </a:t>
            </a:r>
            <a:r>
              <a:rPr lang="en-US" sz="1600" dirty="0" err="1"/>
              <a:t>Operativni</a:t>
            </a:r>
            <a:r>
              <a:rPr lang="en-US" sz="1600" dirty="0"/>
              <a:t> </a:t>
            </a:r>
            <a:r>
              <a:rPr lang="en-US" sz="1600" dirty="0" err="1"/>
              <a:t>sistem</a:t>
            </a:r>
            <a:r>
              <a:rPr lang="en-US" sz="1600" dirty="0"/>
              <a:t> </a:t>
            </a:r>
            <a:r>
              <a:rPr lang="en-US" sz="1600" dirty="0" err="1">
                <a:ea typeface="+mn-lt"/>
                <a:cs typeface="+mn-lt"/>
              </a:rPr>
              <a:t>određuje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gde</a:t>
            </a:r>
            <a:r>
              <a:rPr lang="en-US" sz="1600" dirty="0">
                <a:ea typeface="+mn-lt"/>
                <a:cs typeface="+mn-lt"/>
              </a:rPr>
              <a:t> se </a:t>
            </a:r>
            <a:r>
              <a:rPr lang="en-US" sz="1600" dirty="0" err="1">
                <a:ea typeface="+mn-lt"/>
                <a:cs typeface="+mn-lt"/>
              </a:rPr>
              <a:t>na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disku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nalazi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željena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stranica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ali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utvrđuje</a:t>
            </a:r>
            <a:r>
              <a:rPr lang="en-US" sz="1600" dirty="0">
                <a:ea typeface="+mn-lt"/>
                <a:cs typeface="+mn-lt"/>
              </a:rPr>
              <a:t> da u </a:t>
            </a:r>
            <a:r>
              <a:rPr lang="en-US" sz="1600" dirty="0" err="1">
                <a:ea typeface="+mn-lt"/>
                <a:cs typeface="+mn-lt"/>
              </a:rPr>
              <a:t>listi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slobodnih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okvira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nema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slobodnih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okvira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jer</a:t>
            </a:r>
            <a:r>
              <a:rPr lang="en-US" sz="1600" dirty="0">
                <a:ea typeface="+mn-lt"/>
                <a:cs typeface="+mn-lt"/>
              </a:rPr>
              <a:t> je </a:t>
            </a:r>
            <a:r>
              <a:rPr lang="en-US" sz="1600" dirty="0" err="1">
                <a:ea typeface="+mn-lt"/>
                <a:cs typeface="+mn-lt"/>
              </a:rPr>
              <a:t>čitava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memorija</a:t>
            </a:r>
            <a:r>
              <a:rPr lang="en-US" sz="1600" dirty="0">
                <a:ea typeface="+mn-lt"/>
                <a:cs typeface="+mn-lt"/>
              </a:rPr>
              <a:t> je u </a:t>
            </a:r>
            <a:r>
              <a:rPr lang="en-US" sz="1600" dirty="0" err="1">
                <a:ea typeface="+mn-lt"/>
                <a:cs typeface="+mn-lt"/>
              </a:rPr>
              <a:t>upotrebi</a:t>
            </a:r>
            <a:endParaRPr lang="en-US" sz="1600" dirty="0">
              <a:ea typeface="+mn-lt"/>
              <a:cs typeface="+mn-lt"/>
            </a:endParaRPr>
          </a:p>
          <a:p>
            <a:pPr lvl="1" indent="0"/>
            <a:r>
              <a:rPr lang="en-US" sz="1600" dirty="0"/>
              <a:t>Tada </a:t>
            </a:r>
            <a:r>
              <a:rPr lang="en-US" sz="1600" dirty="0" err="1"/>
              <a:t>može</a:t>
            </a:r>
            <a:r>
              <a:rPr lang="en-US" sz="1600" dirty="0"/>
              <a:t> da </a:t>
            </a:r>
            <a:r>
              <a:rPr lang="en-US" sz="1600" dirty="0" err="1"/>
              <a:t>terminira</a:t>
            </a:r>
            <a:r>
              <a:rPr lang="en-US" sz="1600" dirty="0"/>
              <a:t> </a:t>
            </a:r>
            <a:r>
              <a:rPr lang="en-US" sz="1600" dirty="0" err="1"/>
              <a:t>proces</a:t>
            </a:r>
            <a:r>
              <a:rPr lang="en-US" sz="1600" dirty="0"/>
              <a:t> </a:t>
            </a:r>
            <a:r>
              <a:rPr lang="en-US" sz="1600" dirty="0" err="1"/>
              <a:t>ili</a:t>
            </a:r>
            <a:r>
              <a:rPr lang="en-US" sz="1600" dirty="0"/>
              <a:t> da </a:t>
            </a:r>
            <a:r>
              <a:rPr lang="en-US" sz="1600" dirty="0" err="1"/>
              <a:t>zameni</a:t>
            </a:r>
            <a:r>
              <a:rPr lang="en-US" sz="1600" dirty="0"/>
              <a:t> </a:t>
            </a:r>
            <a:r>
              <a:rPr lang="en-US" sz="1600" dirty="0" err="1"/>
              <a:t>proces</a:t>
            </a:r>
            <a:r>
              <a:rPr lang="en-US" sz="1600" dirty="0"/>
              <a:t> </a:t>
            </a:r>
            <a:r>
              <a:rPr lang="en-US" sz="1600" dirty="0" err="1"/>
              <a:t>iz</a:t>
            </a:r>
            <a:r>
              <a:rPr lang="en-US" sz="1600" dirty="0"/>
              <a:t> </a:t>
            </a:r>
            <a:r>
              <a:rPr lang="en-US" sz="1600" dirty="0" err="1"/>
              <a:t>memorije</a:t>
            </a:r>
            <a:r>
              <a:rPr lang="en-US" sz="1600" dirty="0"/>
              <a:t> (</a:t>
            </a:r>
            <a:r>
              <a:rPr lang="en-US" sz="1600" i="1" dirty="0"/>
              <a:t>swap out</a:t>
            </a:r>
            <a:r>
              <a:rPr lang="en-US" sz="1600" dirty="0"/>
              <a:t>)</a:t>
            </a:r>
          </a:p>
          <a:p>
            <a:pPr lvl="1" indent="0"/>
            <a:endParaRPr lang="en-US" sz="1600" dirty="0"/>
          </a:p>
          <a:p>
            <a:pPr lvl="1" indent="0"/>
            <a:endParaRPr lang="en-US" sz="2000" dirty="0"/>
          </a:p>
          <a:p>
            <a:endParaRPr lang="en-US" sz="2000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BD93F03-D897-4731-89A5-7D6814AA5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469779"/>
            <a:ext cx="5456279" cy="3893492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441304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 err="1"/>
              <a:t>Osnovna</a:t>
            </a:r>
            <a:r>
              <a:rPr lang="en-US" sz="3200" dirty="0"/>
              <a:t> </a:t>
            </a:r>
            <a:r>
              <a:rPr lang="en-US" sz="3200" dirty="0" err="1"/>
              <a:t>Zamena</a:t>
            </a:r>
            <a:r>
              <a:rPr lang="en-US" sz="3200" dirty="0"/>
              <a:t> </a:t>
            </a:r>
            <a:r>
              <a:rPr lang="en-US" sz="3200" dirty="0" err="1"/>
              <a:t>stranica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0"/>
            <a:r>
              <a:rPr lang="en-US" sz="2000" dirty="0">
                <a:ea typeface="+mn-lt"/>
                <a:cs typeface="+mn-lt"/>
              </a:rPr>
              <a:t>Ako </a:t>
            </a:r>
            <a:r>
              <a:rPr lang="en-US" sz="2000" dirty="0" err="1">
                <a:ea typeface="+mn-lt"/>
                <a:cs typeface="+mn-lt"/>
              </a:rPr>
              <a:t>nijedan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okvir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nije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slobodan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pronalazimo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onaj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koji</a:t>
            </a:r>
            <a:r>
              <a:rPr lang="en-US" sz="2000" dirty="0">
                <a:ea typeface="+mn-lt"/>
                <a:cs typeface="+mn-lt"/>
              </a:rPr>
              <a:t> se </a:t>
            </a:r>
            <a:r>
              <a:rPr lang="en-US" sz="2000" dirty="0" err="1">
                <a:ea typeface="+mn-lt"/>
                <a:cs typeface="+mn-lt"/>
              </a:rPr>
              <a:t>trenutno</a:t>
            </a:r>
            <a:r>
              <a:rPr lang="en-US" sz="2000" dirty="0">
                <a:ea typeface="+mn-lt"/>
                <a:cs typeface="+mn-lt"/>
              </a:rPr>
              <a:t> ne </a:t>
            </a:r>
            <a:r>
              <a:rPr lang="en-US" sz="2000" dirty="0" err="1">
                <a:ea typeface="+mn-lt"/>
                <a:cs typeface="+mn-lt"/>
              </a:rPr>
              <a:t>koristi</a:t>
            </a:r>
            <a:r>
              <a:rPr lang="en-US" sz="2000" dirty="0">
                <a:ea typeface="+mn-lt"/>
                <a:cs typeface="+mn-lt"/>
              </a:rPr>
              <a:t> I </a:t>
            </a:r>
            <a:r>
              <a:rPr lang="en-US" sz="2000" dirty="0" err="1">
                <a:ea typeface="+mn-lt"/>
                <a:cs typeface="+mn-lt"/>
              </a:rPr>
              <a:t>oslobađamo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ga</a:t>
            </a:r>
            <a:endParaRPr lang="en-US" dirty="0" err="1"/>
          </a:p>
          <a:p>
            <a:pPr indent="0"/>
            <a:r>
              <a:rPr lang="en-US" sz="2000" dirty="0"/>
              <a:t>Pre </a:t>
            </a:r>
            <a:r>
              <a:rPr lang="en-US" sz="2000" dirty="0" err="1"/>
              <a:t>oslobađanja</a:t>
            </a:r>
            <a:r>
              <a:rPr lang="en-US" sz="2000" dirty="0"/>
              <a:t>, </a:t>
            </a:r>
            <a:r>
              <a:rPr lang="en-US" sz="2000" dirty="0" err="1"/>
              <a:t>njegov</a:t>
            </a:r>
            <a:r>
              <a:rPr lang="en-US" sz="2000" dirty="0"/>
              <a:t> </a:t>
            </a:r>
            <a:r>
              <a:rPr lang="en-US" sz="2000" dirty="0" err="1"/>
              <a:t>sadržaj</a:t>
            </a:r>
            <a:r>
              <a:rPr lang="en-US" sz="2000" dirty="0"/>
              <a:t> </a:t>
            </a:r>
            <a:r>
              <a:rPr lang="en-US" sz="2000" dirty="0" err="1"/>
              <a:t>prepišemo</a:t>
            </a:r>
            <a:r>
              <a:rPr lang="en-US" sz="2000" dirty="0"/>
              <a:t> u </a:t>
            </a:r>
            <a:r>
              <a:rPr lang="en-US" sz="2000" i="1" dirty="0" err="1"/>
              <a:t>prostor</a:t>
            </a:r>
            <a:r>
              <a:rPr lang="en-US" sz="2000" i="1" dirty="0"/>
              <a:t> za </a:t>
            </a:r>
            <a:r>
              <a:rPr lang="en-US" sz="2000" i="1" dirty="0" err="1"/>
              <a:t>zamenu</a:t>
            </a:r>
            <a:r>
              <a:rPr lang="en-US" sz="2000" i="1" dirty="0"/>
              <a:t> 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ažuriramo</a:t>
            </a:r>
            <a:r>
              <a:rPr lang="en-US" sz="2000" dirty="0"/>
              <a:t> </a:t>
            </a:r>
            <a:r>
              <a:rPr lang="en-US" sz="2000" dirty="0" err="1"/>
              <a:t>tabelu</a:t>
            </a:r>
            <a:r>
              <a:rPr lang="en-US" sz="2000" dirty="0"/>
              <a:t> </a:t>
            </a:r>
            <a:r>
              <a:rPr lang="en-US" sz="2000" dirty="0" err="1"/>
              <a:t>stranica</a:t>
            </a:r>
            <a:r>
              <a:rPr lang="en-US" sz="2000" dirty="0"/>
              <a:t> (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ostale</a:t>
            </a:r>
            <a:r>
              <a:rPr lang="en-US" sz="2000" dirty="0"/>
              <a:t>)</a:t>
            </a:r>
          </a:p>
          <a:p>
            <a:pPr indent="0"/>
            <a:r>
              <a:rPr lang="en-US" sz="2000" dirty="0"/>
              <a:t>Tada </a:t>
            </a:r>
            <a:r>
              <a:rPr lang="en-US" sz="2000" dirty="0" err="1"/>
              <a:t>oslobođeni</a:t>
            </a:r>
            <a:r>
              <a:rPr lang="en-US" sz="2000" dirty="0"/>
              <a:t> </a:t>
            </a:r>
            <a:r>
              <a:rPr lang="en-US" sz="2000" dirty="0" err="1"/>
              <a:t>okvir</a:t>
            </a:r>
            <a:r>
              <a:rPr lang="en-US" sz="2000" dirty="0"/>
              <a:t> </a:t>
            </a:r>
            <a:r>
              <a:rPr lang="en-US" sz="2000" dirty="0" err="1"/>
              <a:t>možemo</a:t>
            </a:r>
            <a:r>
              <a:rPr lang="en-US" sz="2000" dirty="0"/>
              <a:t> </a:t>
            </a:r>
            <a:r>
              <a:rPr lang="en-US" sz="2000" dirty="0" err="1"/>
              <a:t>koristiti</a:t>
            </a:r>
            <a:r>
              <a:rPr lang="en-US" sz="2000" dirty="0"/>
              <a:t> da </a:t>
            </a:r>
            <a:r>
              <a:rPr lang="en-US" sz="2000" dirty="0" err="1"/>
              <a:t>smestimo</a:t>
            </a:r>
            <a:r>
              <a:rPr lang="en-US" sz="2000" dirty="0"/>
              <a:t> </a:t>
            </a:r>
            <a:r>
              <a:rPr lang="en-US" sz="2000" dirty="0" err="1"/>
              <a:t>željenu</a:t>
            </a:r>
            <a:r>
              <a:rPr lang="en-US" sz="2000" dirty="0"/>
              <a:t> </a:t>
            </a:r>
            <a:r>
              <a:rPr lang="en-US" sz="2000" dirty="0" err="1"/>
              <a:t>stranicu</a:t>
            </a:r>
          </a:p>
          <a:p>
            <a:pPr lvl="1" indent="0"/>
            <a:endParaRPr lang="en-US" sz="1600" dirty="0"/>
          </a:p>
          <a:p>
            <a:pPr lvl="1" indent="0"/>
            <a:endParaRPr lang="en-US" sz="2000" dirty="0"/>
          </a:p>
          <a:p>
            <a:endParaRPr lang="en-US" sz="2000"/>
          </a:p>
        </p:txBody>
      </p:sp>
      <p:pic>
        <p:nvPicPr>
          <p:cNvPr id="4" name="Picture 4" descr="A close up of a device&#10;&#10;Description generated with high confidence">
            <a:extLst>
              <a:ext uri="{FF2B5EF4-FFF2-40B4-BE49-F238E27FC236}">
                <a16:creationId xmlns:a16="http://schemas.microsoft.com/office/drawing/2014/main" id="{8BD93F03-D897-4731-89A5-7D6814AA5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8982" y="1469779"/>
            <a:ext cx="5250314" cy="3893492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091443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 dirty="0" err="1"/>
              <a:t>Rutina</a:t>
            </a:r>
            <a:r>
              <a:rPr lang="en-US" sz="3200" dirty="0"/>
              <a:t> za </a:t>
            </a:r>
            <a:r>
              <a:rPr lang="en-US" sz="3200" dirty="0" err="1"/>
              <a:t>obradu</a:t>
            </a:r>
            <a:r>
              <a:rPr lang="en-US" sz="3200" dirty="0"/>
              <a:t> </a:t>
            </a:r>
            <a:r>
              <a:rPr lang="en-US" sz="3200" dirty="0" err="1"/>
              <a:t>greške</a:t>
            </a:r>
            <a:r>
              <a:rPr lang="en-US" sz="3200" dirty="0"/>
              <a:t> </a:t>
            </a:r>
            <a:r>
              <a:rPr lang="en-US" sz="3200" dirty="0" err="1"/>
              <a:t>stranice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457200" indent="-457200">
              <a:buAutoNum type="arabicPeriod"/>
            </a:pPr>
            <a:r>
              <a:rPr lang="en-US" sz="2000" dirty="0" err="1">
                <a:ea typeface="+mn-lt"/>
                <a:cs typeface="+mn-lt"/>
              </a:rPr>
              <a:t>Pronađi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lokaciju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željene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stranice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na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disku</a:t>
            </a:r>
            <a:r>
              <a:rPr lang="en-US" sz="2000" dirty="0">
                <a:ea typeface="+mn-lt"/>
                <a:cs typeface="+mn-lt"/>
              </a:rPr>
              <a:t>;</a:t>
            </a:r>
            <a:endParaRPr lang="en-US" dirty="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r>
              <a:rPr lang="en-US" sz="2000" dirty="0" err="1">
                <a:ea typeface="+mn-lt"/>
                <a:cs typeface="+mn-lt"/>
              </a:rPr>
              <a:t>Pronađi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slobodni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okvir</a:t>
            </a:r>
            <a:r>
              <a:rPr lang="en-US" sz="2000" dirty="0">
                <a:ea typeface="+mn-lt"/>
                <a:cs typeface="+mn-lt"/>
              </a:rPr>
              <a:t>: </a:t>
            </a:r>
            <a:endParaRPr lang="en-US" dirty="0"/>
          </a:p>
          <a:p>
            <a:pPr marL="914400" lvl="1" indent="-457200">
              <a:buAutoNum type="alphaLcParenR"/>
            </a:pPr>
            <a:r>
              <a:rPr lang="en-US" sz="2000" dirty="0">
                <a:ea typeface="+mn-lt"/>
                <a:cs typeface="+mn-lt"/>
              </a:rPr>
              <a:t>Ako </a:t>
            </a:r>
            <a:r>
              <a:rPr lang="en-US" dirty="0" err="1">
                <a:ea typeface="+mn-lt"/>
                <a:cs typeface="+mn-lt"/>
              </a:rPr>
              <a:t>postoji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slobodni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okvir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koristi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ga</a:t>
            </a:r>
            <a:r>
              <a:rPr lang="en-US" dirty="0" err="1">
                <a:ea typeface="+mn-lt"/>
                <a:cs typeface="+mn-lt"/>
              </a:rPr>
              <a:t>.</a:t>
            </a:r>
            <a:r>
              <a:rPr lang="en-US" dirty="0">
                <a:ea typeface="+mn-lt"/>
                <a:cs typeface="+mn-lt"/>
              </a:rPr>
              <a:t> </a:t>
            </a:r>
            <a:endParaRPr lang="en-US" dirty="0"/>
          </a:p>
          <a:p>
            <a:pPr marL="914400" lvl="1" indent="-457200">
              <a:buAutoNum type="alphaLcParenR"/>
            </a:pPr>
            <a:r>
              <a:rPr lang="en-US" dirty="0">
                <a:ea typeface="+mn-lt"/>
                <a:cs typeface="+mn-lt"/>
              </a:rPr>
              <a:t>Ako </a:t>
            </a:r>
            <a:r>
              <a:rPr lang="en-US" dirty="0" err="1">
                <a:ea typeface="+mn-lt"/>
                <a:cs typeface="+mn-lt"/>
              </a:rPr>
              <a:t>nema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slobodnog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okvira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koristi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algoritam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zamene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stranice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kako</a:t>
            </a:r>
            <a:r>
              <a:rPr lang="en-US" dirty="0">
                <a:ea typeface="+mn-lt"/>
                <a:cs typeface="+mn-lt"/>
              </a:rPr>
              <a:t> bi </a:t>
            </a:r>
            <a:r>
              <a:rPr lang="en-US" dirty="0" err="1">
                <a:ea typeface="+mn-lt"/>
                <a:cs typeface="+mn-lt"/>
              </a:rPr>
              <a:t>odabrao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takav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okvir</a:t>
            </a:r>
            <a:r>
              <a:rPr lang="en-US" dirty="0">
                <a:ea typeface="+mn-lt"/>
                <a:cs typeface="+mn-lt"/>
              </a:rPr>
              <a:t> (</a:t>
            </a:r>
            <a:r>
              <a:rPr lang="en-US" i="1" dirty="0" err="1">
                <a:ea typeface="+mn-lt"/>
                <a:cs typeface="+mn-lt"/>
              </a:rPr>
              <a:t>okvir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žrtvu</a:t>
            </a:r>
            <a:r>
              <a:rPr lang="en-US" dirty="0">
                <a:ea typeface="+mn-lt"/>
                <a:cs typeface="+mn-lt"/>
              </a:rPr>
              <a:t> - </a:t>
            </a:r>
            <a:r>
              <a:rPr lang="en-US" dirty="0" err="1">
                <a:ea typeface="+mn-lt"/>
                <a:cs typeface="+mn-lt"/>
              </a:rPr>
              <a:t>eng.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i="1" dirty="0">
                <a:ea typeface="+mn-lt"/>
                <a:cs typeface="+mn-lt"/>
              </a:rPr>
              <a:t>victim frame</a:t>
            </a:r>
            <a:r>
              <a:rPr lang="en-US" dirty="0">
                <a:ea typeface="+mn-lt"/>
                <a:cs typeface="+mn-lt"/>
              </a:rPr>
              <a:t>)</a:t>
            </a:r>
            <a:endParaRPr lang="en-US" dirty="0"/>
          </a:p>
          <a:p>
            <a:pPr marL="914400" lvl="1" indent="-457200">
              <a:buAutoNum type="alphaLcParenR"/>
            </a:pPr>
            <a:r>
              <a:rPr lang="en-US" dirty="0" err="1">
                <a:ea typeface="+mn-lt"/>
                <a:cs typeface="+mn-lt"/>
              </a:rPr>
              <a:t>Upiši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okvir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žrtve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disk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dirty="0">
                <a:ea typeface="+mn-lt"/>
                <a:cs typeface="+mn-lt"/>
              </a:rPr>
              <a:t>a </a:t>
            </a:r>
            <a:r>
              <a:rPr lang="en-US" sz="2000" dirty="0">
                <a:ea typeface="+mn-lt"/>
                <a:cs typeface="+mn-lt"/>
              </a:rPr>
              <a:t>u </a:t>
            </a:r>
            <a:r>
              <a:rPr lang="en-US" dirty="0" err="1">
                <a:ea typeface="+mn-lt"/>
                <a:cs typeface="+mn-lt"/>
              </a:rPr>
              <a:t>skladu</a:t>
            </a:r>
            <a:r>
              <a:rPr lang="en-US" dirty="0">
                <a:ea typeface="+mn-lt"/>
                <a:cs typeface="+mn-lt"/>
              </a:rPr>
              <a:t> sa </a:t>
            </a:r>
            <a:r>
              <a:rPr lang="en-US" dirty="0" err="1">
                <a:ea typeface="+mn-lt"/>
                <a:cs typeface="+mn-lt"/>
              </a:rPr>
              <a:t>tim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promeni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tabelu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stranica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okvira</a:t>
            </a:r>
            <a:r>
              <a:rPr lang="en-US" dirty="0">
                <a:ea typeface="+mn-lt"/>
                <a:cs typeface="+mn-lt"/>
              </a:rPr>
              <a:t> </a:t>
            </a:r>
            <a:endParaRPr lang="en-US"/>
          </a:p>
          <a:p>
            <a:pPr marL="457200" indent="-457200">
              <a:buAutoNum type="arabicPeriod"/>
            </a:pPr>
            <a:r>
              <a:rPr lang="en-US" sz="2000" dirty="0" err="1">
                <a:ea typeface="+mn-lt"/>
                <a:cs typeface="+mn-lt"/>
              </a:rPr>
              <a:t>Učitaj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željenu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stranicu</a:t>
            </a:r>
            <a:r>
              <a:rPr lang="en-US" sz="2000" dirty="0">
                <a:ea typeface="+mn-lt"/>
                <a:cs typeface="+mn-lt"/>
              </a:rPr>
              <a:t> u novo-</a:t>
            </a:r>
            <a:r>
              <a:rPr lang="en-US" sz="2000" dirty="0" err="1">
                <a:ea typeface="+mn-lt"/>
                <a:cs typeface="+mn-lt"/>
              </a:rPr>
              <a:t>oslobođeni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okvir</a:t>
            </a:r>
            <a:r>
              <a:rPr lang="en-US" sz="2000" dirty="0">
                <a:ea typeface="+mn-lt"/>
                <a:cs typeface="+mn-lt"/>
              </a:rPr>
              <a:t>, a </a:t>
            </a:r>
            <a:r>
              <a:rPr lang="en-US" sz="2000" dirty="0" err="1">
                <a:ea typeface="+mn-lt"/>
                <a:cs typeface="+mn-lt"/>
              </a:rPr>
              <a:t>promeni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tabelu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stranica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okvira</a:t>
            </a:r>
            <a:r>
              <a:rPr lang="en-US" sz="2000" dirty="0">
                <a:ea typeface="+mn-lt"/>
                <a:cs typeface="+mn-lt"/>
              </a:rPr>
              <a:t>;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sz="2000" dirty="0" err="1">
                <a:ea typeface="+mn-lt"/>
                <a:cs typeface="+mn-lt"/>
              </a:rPr>
              <a:t>Nastavi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korisnički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proces</a:t>
            </a:r>
            <a:r>
              <a:rPr lang="en-US" sz="2000" dirty="0">
                <a:ea typeface="+mn-lt"/>
                <a:cs typeface="+mn-lt"/>
              </a:rPr>
              <a:t> sa </a:t>
            </a:r>
            <a:r>
              <a:rPr lang="en-US" sz="2000" dirty="0" err="1">
                <a:ea typeface="+mn-lt"/>
                <a:cs typeface="+mn-lt"/>
              </a:rPr>
              <a:t>mesta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gde</a:t>
            </a:r>
            <a:r>
              <a:rPr lang="en-US" sz="2000" dirty="0">
                <a:ea typeface="+mn-lt"/>
                <a:cs typeface="+mn-lt"/>
              </a:rPr>
              <a:t> se </a:t>
            </a:r>
            <a:r>
              <a:rPr lang="en-US" sz="2000" dirty="0" err="1">
                <a:ea typeface="+mn-lt"/>
                <a:cs typeface="+mn-lt"/>
              </a:rPr>
              <a:t>dogodila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greška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stranice</a:t>
            </a:r>
            <a:r>
              <a:rPr lang="en-US" sz="2000" dirty="0">
                <a:ea typeface="+mn-lt"/>
                <a:cs typeface="+mn-lt"/>
              </a:rPr>
              <a:t>. </a:t>
            </a:r>
            <a:endParaRPr lang="en-US" dirty="0"/>
          </a:p>
          <a:p>
            <a:pPr marL="685800" indent="-457200">
              <a:buAutoNum type="arabicPeriod"/>
            </a:pPr>
            <a:endParaRPr lang="en-US" sz="2000" dirty="0"/>
          </a:p>
          <a:p>
            <a:pPr lvl="1" indent="0"/>
            <a:endParaRPr lang="en-US" sz="1600" dirty="0"/>
          </a:p>
          <a:p>
            <a:pPr lvl="1" indent="0"/>
            <a:endParaRPr lang="en-US" sz="2000" dirty="0"/>
          </a:p>
          <a:p>
            <a:endParaRPr lang="en-US" sz="2000"/>
          </a:p>
        </p:txBody>
      </p:sp>
      <p:pic>
        <p:nvPicPr>
          <p:cNvPr id="4" name="Picture 4" descr="A close up of a device&#10;&#10;Description generated with high confidence">
            <a:extLst>
              <a:ext uri="{FF2B5EF4-FFF2-40B4-BE49-F238E27FC236}">
                <a16:creationId xmlns:a16="http://schemas.microsoft.com/office/drawing/2014/main" id="{8BD93F03-D897-4731-89A5-7D6814AA5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8982" y="1469779"/>
            <a:ext cx="5250314" cy="3893492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2760254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Efikasnija</a:t>
            </a:r>
            <a:r>
              <a:rPr lang="en-US" dirty="0"/>
              <a:t> </a:t>
            </a:r>
            <a:r>
              <a:rPr lang="en-US" dirty="0" err="1"/>
              <a:t>zamena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/>
            <a:r>
              <a:rPr lang="en-US" dirty="0"/>
              <a:t> 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greške</a:t>
            </a:r>
            <a:r>
              <a:rPr lang="en-US" dirty="0"/>
              <a:t> </a:t>
            </a:r>
            <a:r>
              <a:rPr lang="en-US" dirty="0" err="1"/>
              <a:t>stranice</a:t>
            </a:r>
            <a:r>
              <a:rPr lang="en-US" dirty="0"/>
              <a:t>, </a:t>
            </a:r>
            <a:r>
              <a:rPr lang="en-US" dirty="0" err="1"/>
              <a:t>potrebna</a:t>
            </a:r>
            <a:r>
              <a:rPr lang="en-US" dirty="0"/>
              <a:t> 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prenosa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(</a:t>
            </a:r>
            <a:r>
              <a:rPr lang="en-US" dirty="0" err="1"/>
              <a:t>iz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memoriju</a:t>
            </a:r>
            <a:r>
              <a:rPr lang="en-US" dirty="0"/>
              <a:t>)</a:t>
            </a:r>
          </a:p>
          <a:p>
            <a:pPr marL="0" indent="0"/>
            <a:r>
              <a:rPr lang="en-US" dirty="0"/>
              <a:t> </a:t>
            </a:r>
            <a:r>
              <a:rPr lang="en-US" dirty="0" err="1"/>
              <a:t>Ovo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smanjiti</a:t>
            </a:r>
            <a:r>
              <a:rPr lang="en-US" dirty="0"/>
              <a:t> </a:t>
            </a:r>
            <a:r>
              <a:rPr lang="en-US" dirty="0" err="1"/>
              <a:t>dodavanjem</a:t>
            </a:r>
            <a:r>
              <a:rPr lang="en-US" dirty="0"/>
              <a:t> </a:t>
            </a:r>
            <a:r>
              <a:rPr lang="en-US" i="1" dirty="0" err="1"/>
              <a:t>bita</a:t>
            </a:r>
            <a:r>
              <a:rPr lang="en-US" i="1" dirty="0"/>
              <a:t> </a:t>
            </a:r>
            <a:r>
              <a:rPr lang="en-US" i="1" dirty="0" err="1"/>
              <a:t>modifikacije</a:t>
            </a:r>
            <a:r>
              <a:rPr lang="en-US" i="1" dirty="0"/>
              <a:t> </a:t>
            </a:r>
            <a:r>
              <a:rPr lang="en-US" dirty="0"/>
              <a:t>(</a:t>
            </a:r>
            <a:r>
              <a:rPr lang="en-US" dirty="0" err="1"/>
              <a:t>zove</a:t>
            </a:r>
            <a:r>
              <a:rPr lang="en-US" dirty="0"/>
              <a:t> se </a:t>
            </a:r>
            <a:r>
              <a:rPr lang="en-US" dirty="0" err="1"/>
              <a:t>i</a:t>
            </a:r>
            <a:r>
              <a:rPr lang="en-US" dirty="0"/>
              <a:t> dirty bit)</a:t>
            </a:r>
          </a:p>
          <a:p>
            <a:pPr marL="0" indent="0"/>
            <a:r>
              <a:rPr lang="en-US" dirty="0"/>
              <a:t> HW </a:t>
            </a:r>
            <a:r>
              <a:rPr lang="en-US" dirty="0" err="1"/>
              <a:t>postavlja</a:t>
            </a:r>
            <a:r>
              <a:rPr lang="en-US" dirty="0"/>
              <a:t> bit </a:t>
            </a:r>
            <a:r>
              <a:rPr lang="en-US" dirty="0" err="1"/>
              <a:t>modifikacije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1 </a:t>
            </a:r>
            <a:r>
              <a:rPr lang="en-US" dirty="0" err="1"/>
              <a:t>svaki</a:t>
            </a:r>
            <a:r>
              <a:rPr lang="en-US" dirty="0"/>
              <a:t> put </a:t>
            </a:r>
            <a:r>
              <a:rPr lang="en-US" dirty="0" err="1"/>
              <a:t>kada</a:t>
            </a:r>
            <a:r>
              <a:rPr lang="en-US" dirty="0"/>
              <a:t> se </a:t>
            </a:r>
            <a:r>
              <a:rPr lang="en-US" dirty="0" err="1"/>
              <a:t>upiše</a:t>
            </a:r>
            <a:r>
              <a:rPr lang="en-US" dirty="0"/>
              <a:t> </a:t>
            </a:r>
            <a:r>
              <a:rPr lang="en-US" dirty="0" err="1"/>
              <a:t>bilo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bajt</a:t>
            </a:r>
          </a:p>
          <a:p>
            <a:pPr marL="0" indent="0"/>
            <a:r>
              <a:rPr lang="en-US" dirty="0"/>
              <a:t> Kada </a:t>
            </a:r>
            <a:r>
              <a:rPr lang="en-US" dirty="0" err="1"/>
              <a:t>odaberemo</a:t>
            </a:r>
            <a:r>
              <a:rPr lang="en-US" dirty="0"/>
              <a:t> </a:t>
            </a:r>
            <a:r>
              <a:rPr lang="en-US" dirty="0" err="1"/>
              <a:t>stranicu</a:t>
            </a:r>
            <a:r>
              <a:rPr lang="en-US" dirty="0"/>
              <a:t> za </a:t>
            </a:r>
            <a:r>
              <a:rPr lang="en-US" dirty="0" err="1"/>
              <a:t>zamenu</a:t>
            </a:r>
            <a:r>
              <a:rPr lang="en-US" dirty="0"/>
              <a:t>, </a:t>
            </a:r>
            <a:r>
              <a:rPr lang="en-US" dirty="0" err="1"/>
              <a:t>proveravamo</a:t>
            </a:r>
            <a:r>
              <a:rPr lang="en-US" dirty="0"/>
              <a:t> bit </a:t>
            </a:r>
            <a:r>
              <a:rPr lang="en-US" dirty="0" err="1"/>
              <a:t>modifikacije</a:t>
            </a:r>
            <a:r>
              <a:rPr lang="en-US" dirty="0"/>
              <a:t>: </a:t>
            </a:r>
            <a:r>
              <a:rPr lang="en-US" dirty="0" err="1"/>
              <a:t>ako</a:t>
            </a:r>
            <a:r>
              <a:rPr lang="en-US" dirty="0"/>
              <a:t> je 1 </a:t>
            </a:r>
            <a:r>
              <a:rPr lang="en-US" dirty="0" err="1"/>
              <a:t>tada</a:t>
            </a:r>
            <a:r>
              <a:rPr lang="en-US" dirty="0"/>
              <a:t> </a:t>
            </a:r>
            <a:r>
              <a:rPr lang="en-US" dirty="0" err="1"/>
              <a:t>upisujemo</a:t>
            </a:r>
            <a:r>
              <a:rPr lang="en-US" dirty="0"/>
              <a:t> </a:t>
            </a:r>
            <a:r>
              <a:rPr lang="en-US" dirty="0" err="1"/>
              <a:t>stranicu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disk, u </a:t>
            </a:r>
            <a:r>
              <a:rPr lang="en-US" dirty="0" err="1"/>
              <a:t>suprotnom</a:t>
            </a:r>
            <a:r>
              <a:rPr lang="en-US" dirty="0"/>
              <a:t> </a:t>
            </a:r>
            <a:r>
              <a:rPr lang="en-US" dirty="0" err="1"/>
              <a:t>preskačemo</a:t>
            </a:r>
            <a:r>
              <a:rPr lang="en-US" dirty="0"/>
              <a:t> </a:t>
            </a:r>
            <a:r>
              <a:rPr lang="en-US" dirty="0" err="1"/>
              <a:t>taj</a:t>
            </a:r>
            <a:r>
              <a:rPr lang="en-US" dirty="0"/>
              <a:t> </a:t>
            </a:r>
            <a:r>
              <a:rPr lang="en-US" dirty="0" err="1"/>
              <a:t>korak</a:t>
            </a:r>
          </a:p>
          <a:p>
            <a:pPr marL="0" indent="0"/>
            <a:r>
              <a:rPr lang="en-US" dirty="0"/>
              <a:t> </a:t>
            </a:r>
            <a:r>
              <a:rPr lang="en-US" dirty="0" err="1"/>
              <a:t>Ovakav</a:t>
            </a:r>
            <a:r>
              <a:rPr lang="en-US" dirty="0"/>
              <a:t> </a:t>
            </a:r>
            <a:r>
              <a:rPr lang="en-US" dirty="0" err="1"/>
              <a:t>pristup</a:t>
            </a:r>
            <a:r>
              <a:rPr lang="en-US" dirty="0"/>
              <a:t> se </a:t>
            </a:r>
            <a:r>
              <a:rPr lang="en-US" dirty="0" err="1"/>
              <a:t>koristi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i="1" dirty="0"/>
              <a:t>read-only</a:t>
            </a:r>
            <a:r>
              <a:rPr lang="en-US" dirty="0"/>
              <a:t> </a:t>
            </a:r>
            <a:r>
              <a:rPr lang="en-US" dirty="0" err="1"/>
              <a:t>stranica</a:t>
            </a:r>
            <a:endParaRPr lang="en-US" dirty="0"/>
          </a:p>
          <a:p>
            <a:pPr marL="457200" lvl="1" indent="0"/>
            <a:endParaRPr lang="en-US" dirty="0"/>
          </a:p>
          <a:p>
            <a:pPr marL="457200" indent="-457200"/>
            <a:endParaRPr lang="en-US" dirty="0"/>
          </a:p>
          <a:p>
            <a:pPr marL="457200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5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Implementacija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zahtev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/>
            <a:r>
              <a:rPr lang="en-US" dirty="0"/>
              <a:t> Da </a:t>
            </a:r>
            <a:r>
              <a:rPr lang="en-US" dirty="0" err="1"/>
              <a:t>bismo</a:t>
            </a:r>
            <a:r>
              <a:rPr lang="en-US" dirty="0"/>
              <a:t> </a:t>
            </a:r>
            <a:r>
              <a:rPr lang="en-US" dirty="0" err="1"/>
              <a:t>implementirali</a:t>
            </a:r>
            <a:r>
              <a:rPr lang="en-US" dirty="0"/>
              <a:t> </a:t>
            </a:r>
            <a:r>
              <a:rPr lang="en-US" dirty="0" err="1"/>
              <a:t>stranice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zahtev</a:t>
            </a:r>
            <a:r>
              <a:rPr lang="en-US" dirty="0"/>
              <a:t>, </a:t>
            </a:r>
            <a:r>
              <a:rPr lang="en-US" dirty="0" err="1"/>
              <a:t>moramo</a:t>
            </a:r>
            <a:r>
              <a:rPr lang="en-US" dirty="0"/>
              <a:t> </a:t>
            </a:r>
            <a:r>
              <a:rPr lang="en-US" dirty="0" err="1"/>
              <a:t>rešiti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osnovna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:</a:t>
            </a:r>
          </a:p>
          <a:p>
            <a:pPr marL="457200" lvl="1" indent="0"/>
            <a:r>
              <a:rPr lang="en-US" dirty="0"/>
              <a:t> </a:t>
            </a:r>
            <a:r>
              <a:rPr lang="en-US" dirty="0" err="1"/>
              <a:t>Razviti</a:t>
            </a:r>
            <a:r>
              <a:rPr lang="en-US" dirty="0"/>
              <a:t> </a:t>
            </a:r>
            <a:r>
              <a:rPr lang="en-US" dirty="0" err="1"/>
              <a:t>algoritam</a:t>
            </a:r>
            <a:r>
              <a:rPr lang="en-US" dirty="0"/>
              <a:t> za </a:t>
            </a:r>
            <a:r>
              <a:rPr lang="en-US" dirty="0" err="1"/>
              <a:t>raspoređivanje</a:t>
            </a:r>
            <a:r>
              <a:rPr lang="en-US" dirty="0"/>
              <a:t> </a:t>
            </a:r>
            <a:r>
              <a:rPr lang="en-US" dirty="0" err="1"/>
              <a:t>okvira</a:t>
            </a:r>
            <a:r>
              <a:rPr lang="en-US" dirty="0"/>
              <a:t> (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imamo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procesa</a:t>
            </a:r>
            <a:r>
              <a:rPr lang="en-US" dirty="0"/>
              <a:t>, </a:t>
            </a:r>
            <a:r>
              <a:rPr lang="en-US" dirty="0" err="1"/>
              <a:t>moramo</a:t>
            </a:r>
            <a:r>
              <a:rPr lang="en-US" dirty="0"/>
              <a:t> </a:t>
            </a:r>
            <a:r>
              <a:rPr lang="en-US" dirty="0" err="1"/>
              <a:t>odlučiti</a:t>
            </a:r>
            <a:r>
              <a:rPr lang="en-US" dirty="0"/>
              <a:t> </a:t>
            </a:r>
            <a:r>
              <a:rPr lang="en-US" dirty="0" err="1"/>
              <a:t>kojem</a:t>
            </a:r>
            <a:r>
              <a:rPr lang="en-US" dirty="0"/>
              <a:t> </a:t>
            </a:r>
            <a:r>
              <a:rPr lang="en-US" dirty="0" err="1"/>
              <a:t>procesu</a:t>
            </a:r>
            <a:r>
              <a:rPr lang="en-US" dirty="0"/>
              <a:t> </a:t>
            </a:r>
            <a:r>
              <a:rPr lang="en-US" dirty="0" err="1"/>
              <a:t>dodeliti</a:t>
            </a:r>
            <a:r>
              <a:rPr lang="en-US" dirty="0"/>
              <a:t> </a:t>
            </a:r>
            <a:r>
              <a:rPr lang="en-US" dirty="0" err="1"/>
              <a:t>koliko</a:t>
            </a:r>
            <a:r>
              <a:rPr lang="en-US" dirty="0"/>
              <a:t> </a:t>
            </a:r>
            <a:r>
              <a:rPr lang="en-US" dirty="0" err="1"/>
              <a:t>okvira</a:t>
            </a:r>
            <a:r>
              <a:rPr lang="en-US" dirty="0"/>
              <a:t>)</a:t>
            </a:r>
          </a:p>
          <a:p>
            <a:pPr marL="457200" lvl="1" indent="0"/>
            <a:r>
              <a:rPr lang="en-US" dirty="0"/>
              <a:t> </a:t>
            </a:r>
            <a:r>
              <a:rPr lang="en-US" dirty="0" err="1"/>
              <a:t>Razviti</a:t>
            </a:r>
            <a:r>
              <a:rPr lang="en-US" dirty="0"/>
              <a:t> </a:t>
            </a:r>
            <a:r>
              <a:rPr lang="en-US" dirty="0" err="1"/>
              <a:t>algoritam</a:t>
            </a:r>
            <a:r>
              <a:rPr lang="en-US" dirty="0"/>
              <a:t> za </a:t>
            </a:r>
            <a:r>
              <a:rPr lang="en-US" dirty="0" err="1"/>
              <a:t>zamenu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(</a:t>
            </a:r>
            <a:r>
              <a:rPr lang="en-US" dirty="0" err="1"/>
              <a:t>kada</a:t>
            </a:r>
            <a:r>
              <a:rPr lang="en-US" dirty="0"/>
              <a:t> je </a:t>
            </a:r>
            <a:r>
              <a:rPr lang="en-US" dirty="0" err="1"/>
              <a:t>potrebna</a:t>
            </a:r>
            <a:r>
              <a:rPr lang="en-US" dirty="0"/>
              <a:t> </a:t>
            </a:r>
            <a:r>
              <a:rPr lang="en-US" dirty="0" err="1"/>
              <a:t>zamena</a:t>
            </a:r>
            <a:r>
              <a:rPr lang="en-US" dirty="0"/>
              <a:t> </a:t>
            </a:r>
            <a:r>
              <a:rPr lang="en-US" dirty="0" err="1"/>
              <a:t>stranice</a:t>
            </a:r>
            <a:r>
              <a:rPr lang="en-US" dirty="0"/>
              <a:t>, </a:t>
            </a:r>
            <a:r>
              <a:rPr lang="en-US" dirty="0" err="1"/>
              <a:t>moramo</a:t>
            </a:r>
            <a:r>
              <a:rPr lang="en-US" dirty="0"/>
              <a:t> </a:t>
            </a:r>
            <a:r>
              <a:rPr lang="en-US" dirty="0" err="1"/>
              <a:t>odabrati</a:t>
            </a:r>
            <a:r>
              <a:rPr lang="en-US" dirty="0"/>
              <a:t> </a:t>
            </a:r>
            <a:r>
              <a:rPr lang="en-US" dirty="0" err="1"/>
              <a:t>okvire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zameniti</a:t>
            </a:r>
            <a:r>
              <a:rPr lang="en-US" dirty="0"/>
              <a:t>)</a:t>
            </a:r>
          </a:p>
          <a:p>
            <a:pPr marL="342900" indent="-342900"/>
            <a:r>
              <a:rPr lang="en-US" dirty="0" err="1"/>
              <a:t>Čak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mala </a:t>
            </a:r>
            <a:r>
              <a:rPr lang="en-US" dirty="0" err="1"/>
              <a:t>poboljšanja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značajno</a:t>
            </a:r>
            <a:r>
              <a:rPr lang="en-US" dirty="0"/>
              <a:t> </a:t>
            </a:r>
            <a:r>
              <a:rPr lang="en-US" dirty="0" err="1"/>
              <a:t>poboljšati</a:t>
            </a:r>
            <a:r>
              <a:rPr lang="en-US" dirty="0"/>
              <a:t> </a:t>
            </a:r>
            <a:r>
              <a:rPr lang="en-US" dirty="0" err="1"/>
              <a:t>performanse</a:t>
            </a:r>
            <a:r>
              <a:rPr lang="en-US" dirty="0"/>
              <a:t> </a:t>
            </a:r>
            <a:r>
              <a:rPr lang="en-US" dirty="0" err="1"/>
              <a:t>sistema</a:t>
            </a:r>
            <a:endParaRPr lang="en-US" dirty="0"/>
          </a:p>
          <a:p>
            <a:pPr marL="457200" indent="-457200"/>
            <a:endParaRPr lang="en-US" dirty="0"/>
          </a:p>
          <a:p>
            <a:pPr marL="457200" indent="-457200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2A8D75F-7E57-A79E-2D68-123421D61A4C}"/>
              </a:ext>
            </a:extLst>
          </p:cNvPr>
          <p:cNvSpPr/>
          <p:nvPr/>
        </p:nvSpPr>
        <p:spPr bwMode="auto">
          <a:xfrm>
            <a:off x="10357240" y="289262"/>
            <a:ext cx="459270" cy="479958"/>
          </a:xfrm>
          <a:prstGeom prst="round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indent="0" algn="ctr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/>
            </a:pPr>
            <a:r>
              <a:rPr lang="en-US">
                <a:latin typeface="Arial"/>
                <a:cs typeface="Arial"/>
              </a:rPr>
              <a:t>3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2787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Algoritam</a:t>
            </a:r>
            <a:r>
              <a:rPr lang="en-US" dirty="0"/>
              <a:t> </a:t>
            </a:r>
            <a:r>
              <a:rPr lang="en-US" dirty="0" err="1"/>
              <a:t>zamene</a:t>
            </a:r>
            <a:r>
              <a:rPr lang="en-US" dirty="0"/>
              <a:t> </a:t>
            </a:r>
            <a:r>
              <a:rPr lang="en-US" dirty="0" err="1"/>
              <a:t>stranica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/>
            <a:r>
              <a:rPr lang="en-US" dirty="0"/>
              <a:t> </a:t>
            </a:r>
            <a:r>
              <a:rPr lang="en-US" dirty="0" err="1"/>
              <a:t>Želimo</a:t>
            </a:r>
            <a:r>
              <a:rPr lang="en-US" dirty="0"/>
              <a:t> </a:t>
            </a:r>
            <a:r>
              <a:rPr lang="en-US" dirty="0" err="1"/>
              <a:t>algoritam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 </a:t>
            </a:r>
            <a:r>
              <a:rPr lang="en-US" dirty="0" err="1"/>
              <a:t>obezbeđuje</a:t>
            </a:r>
            <a:r>
              <a:rPr lang="en-US" dirty="0"/>
              <a:t> </a:t>
            </a:r>
            <a:r>
              <a:rPr lang="en-US" dirty="0" err="1"/>
              <a:t>najnižu</a:t>
            </a:r>
            <a:r>
              <a:rPr lang="en-US" dirty="0"/>
              <a:t> </a:t>
            </a:r>
            <a:r>
              <a:rPr lang="en-US" dirty="0" err="1"/>
              <a:t>stopu</a:t>
            </a:r>
            <a:r>
              <a:rPr lang="en-US" dirty="0"/>
              <a:t> </a:t>
            </a:r>
            <a:r>
              <a:rPr lang="en-US" dirty="0" err="1"/>
              <a:t>greške</a:t>
            </a:r>
            <a:r>
              <a:rPr lang="en-US" dirty="0"/>
              <a:t> </a:t>
            </a:r>
            <a:r>
              <a:rPr lang="en-US" dirty="0" err="1"/>
              <a:t>stranica</a:t>
            </a:r>
          </a:p>
          <a:p>
            <a:pPr marL="0" indent="0"/>
            <a:r>
              <a:rPr lang="en-US" dirty="0"/>
              <a:t> </a:t>
            </a:r>
            <a:r>
              <a:rPr lang="en-US" dirty="0" err="1"/>
              <a:t>Procenjujemo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izvršavamo</a:t>
            </a:r>
            <a:r>
              <a:rPr lang="en-US" dirty="0"/>
              <a:t> </a:t>
            </a:r>
            <a:r>
              <a:rPr lang="en-US" dirty="0" err="1"/>
              <a:t>algoritam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nizu</a:t>
            </a:r>
            <a:r>
              <a:rPr lang="en-US" dirty="0"/>
              <a:t> </a:t>
            </a:r>
            <a:r>
              <a:rPr lang="en-US" dirty="0" err="1"/>
              <a:t>referenci</a:t>
            </a:r>
            <a:r>
              <a:rPr lang="en-US" dirty="0"/>
              <a:t> </a:t>
            </a:r>
            <a:r>
              <a:rPr lang="en-US" dirty="0" err="1"/>
              <a:t>memorije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izračunavamo</a:t>
            </a:r>
            <a:r>
              <a:rPr lang="en-US" dirty="0"/>
              <a:t>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grešaka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– </a:t>
            </a:r>
            <a:r>
              <a:rPr lang="en-US" i="1" dirty="0" err="1"/>
              <a:t>referentni</a:t>
            </a:r>
            <a:r>
              <a:rPr lang="en-US" i="1" dirty="0"/>
              <a:t> </a:t>
            </a:r>
            <a:r>
              <a:rPr lang="en-US" i="1" dirty="0" err="1"/>
              <a:t>niz</a:t>
            </a:r>
          </a:p>
          <a:p>
            <a:pPr marL="0" indent="0"/>
            <a:r>
              <a:rPr lang="en-US" dirty="0"/>
              <a:t> Za </a:t>
            </a:r>
            <a:r>
              <a:rPr lang="en-US" dirty="0" err="1"/>
              <a:t>određenu</a:t>
            </a:r>
            <a:r>
              <a:rPr lang="en-US" dirty="0"/>
              <a:t> </a:t>
            </a:r>
            <a:r>
              <a:rPr lang="en-US" dirty="0" err="1"/>
              <a:t>veličinu</a:t>
            </a:r>
            <a:r>
              <a:rPr lang="en-US" dirty="0"/>
              <a:t> </a:t>
            </a:r>
            <a:r>
              <a:rPr lang="en-US" dirty="0" err="1"/>
              <a:t>stranice</a:t>
            </a:r>
            <a:r>
              <a:rPr lang="en-US" dirty="0"/>
              <a:t> (</a:t>
            </a:r>
            <a:r>
              <a:rPr lang="en-US" dirty="0" err="1"/>
              <a:t>određena</a:t>
            </a:r>
            <a:r>
              <a:rPr lang="en-US" dirty="0"/>
              <a:t> </a:t>
            </a:r>
            <a:r>
              <a:rPr lang="en-US" dirty="0" err="1"/>
              <a:t>bilo</a:t>
            </a:r>
            <a:r>
              <a:rPr lang="en-US" dirty="0"/>
              <a:t> </a:t>
            </a:r>
            <a:r>
              <a:rPr lang="en-US" dirty="0" err="1"/>
              <a:t>hardverom</a:t>
            </a:r>
            <a:r>
              <a:rPr lang="en-US" dirty="0"/>
              <a:t> </a:t>
            </a:r>
            <a:r>
              <a:rPr lang="en-US" dirty="0" err="1"/>
              <a:t>bilo</a:t>
            </a:r>
            <a:r>
              <a:rPr lang="en-US" dirty="0"/>
              <a:t> od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), </a:t>
            </a:r>
            <a:r>
              <a:rPr lang="en-US" dirty="0" err="1"/>
              <a:t>uzimamo</a:t>
            </a:r>
            <a:r>
              <a:rPr lang="en-US" dirty="0"/>
              <a:t> u </a:t>
            </a:r>
            <a:r>
              <a:rPr lang="en-US" dirty="0" err="1"/>
              <a:t>obzir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stranice</a:t>
            </a:r>
            <a:r>
              <a:rPr lang="en-US" dirty="0"/>
              <a:t>, a ne </a:t>
            </a:r>
            <a:r>
              <a:rPr lang="en-US" dirty="0" err="1"/>
              <a:t>celu</a:t>
            </a:r>
            <a:r>
              <a:rPr lang="en-US" dirty="0"/>
              <a:t> </a:t>
            </a:r>
            <a:r>
              <a:rPr lang="en-US" dirty="0" err="1"/>
              <a:t>adresu</a:t>
            </a:r>
          </a:p>
          <a:p>
            <a:pPr marL="0" indent="0"/>
            <a:r>
              <a:rPr lang="en-US" dirty="0"/>
              <a:t> Ako </a:t>
            </a:r>
            <a:r>
              <a:rPr lang="en-US" dirty="0" err="1"/>
              <a:t>imamo</a:t>
            </a:r>
            <a:r>
              <a:rPr lang="en-US" dirty="0"/>
              <a:t> </a:t>
            </a:r>
            <a:r>
              <a:rPr lang="en-US" dirty="0" err="1"/>
              <a:t>referencu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stranicu</a:t>
            </a:r>
            <a:r>
              <a:rPr lang="en-US" dirty="0"/>
              <a:t> </a:t>
            </a:r>
            <a:r>
              <a:rPr lang="en-US" i="1" dirty="0"/>
              <a:t>p</a:t>
            </a:r>
            <a:r>
              <a:rPr lang="en-US" dirty="0"/>
              <a:t>, </a:t>
            </a:r>
            <a:r>
              <a:rPr lang="en-US" dirty="0" err="1"/>
              <a:t>tada</a:t>
            </a:r>
            <a:r>
              <a:rPr lang="en-US" dirty="0"/>
              <a:t> </a:t>
            </a:r>
            <a:r>
              <a:rPr lang="en-US" dirty="0" err="1"/>
              <a:t>svaka</a:t>
            </a:r>
            <a:r>
              <a:rPr lang="en-US" dirty="0"/>
              <a:t> </a:t>
            </a:r>
            <a:r>
              <a:rPr lang="en-US" dirty="0" err="1"/>
              <a:t>referenca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stranicu</a:t>
            </a:r>
            <a:r>
              <a:rPr lang="en-US" dirty="0"/>
              <a:t> </a:t>
            </a:r>
            <a:r>
              <a:rPr lang="en-US" i="1" dirty="0"/>
              <a:t>p</a:t>
            </a:r>
            <a:r>
              <a:rPr lang="en-US" dirty="0"/>
              <a:t>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nje</a:t>
            </a:r>
            <a:r>
              <a:rPr lang="en-US" dirty="0"/>
              <a:t> ne </a:t>
            </a:r>
            <a:r>
              <a:rPr lang="en-US" dirty="0" err="1"/>
              <a:t>može</a:t>
            </a:r>
            <a:r>
              <a:rPr lang="en-US" dirty="0"/>
              <a:t> </a:t>
            </a:r>
            <a:r>
              <a:rPr lang="en-US" dirty="0" err="1"/>
              <a:t>dovesti</a:t>
            </a:r>
            <a:r>
              <a:rPr lang="en-US" dirty="0"/>
              <a:t> do </a:t>
            </a:r>
            <a:r>
              <a:rPr lang="en-US" dirty="0" err="1"/>
              <a:t>greške</a:t>
            </a:r>
            <a:r>
              <a:rPr lang="en-US" dirty="0"/>
              <a:t> </a:t>
            </a:r>
            <a:r>
              <a:rPr lang="en-US" dirty="0" err="1"/>
              <a:t>stranice</a:t>
            </a:r>
            <a:r>
              <a:rPr lang="en-US" dirty="0"/>
              <a:t> (</a:t>
            </a:r>
            <a:r>
              <a:rPr lang="en-US" dirty="0" err="1"/>
              <a:t>već</a:t>
            </a:r>
            <a:r>
              <a:rPr lang="en-US" dirty="0"/>
              <a:t> je u </a:t>
            </a:r>
            <a:r>
              <a:rPr lang="en-US" dirty="0" err="1"/>
              <a:t>memoriji</a:t>
            </a:r>
            <a:r>
              <a:rPr lang="en-US" dirty="0"/>
              <a:t>)</a:t>
            </a:r>
          </a:p>
          <a:p>
            <a:pPr marL="457200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5248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Fifo </a:t>
            </a:r>
            <a:r>
              <a:rPr lang="en-US" dirty="0" err="1"/>
              <a:t>Algoritam</a:t>
            </a:r>
            <a:r>
              <a:rPr lang="en-US" dirty="0"/>
              <a:t> </a:t>
            </a:r>
            <a:r>
              <a:rPr lang="en-US" dirty="0" err="1"/>
              <a:t>zamene</a:t>
            </a:r>
            <a:r>
              <a:rPr lang="en-US" dirty="0"/>
              <a:t> </a:t>
            </a:r>
            <a:r>
              <a:rPr lang="en-US" dirty="0" err="1"/>
              <a:t>stranica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6244682" cy="35417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/>
            <a:r>
              <a:rPr lang="en-US" dirty="0" err="1"/>
              <a:t>Najjednostavniji</a:t>
            </a:r>
            <a:r>
              <a:rPr lang="en-US" dirty="0"/>
              <a:t> </a:t>
            </a:r>
            <a:r>
              <a:rPr lang="en-US" dirty="0" err="1"/>
              <a:t>algoritam</a:t>
            </a:r>
            <a:r>
              <a:rPr lang="en-US" dirty="0"/>
              <a:t> za </a:t>
            </a:r>
            <a:r>
              <a:rPr lang="en-US" dirty="0" err="1"/>
              <a:t>zamenu</a:t>
            </a:r>
            <a:endParaRPr lang="en-US" dirty="0"/>
          </a:p>
          <a:p>
            <a:pPr marL="0" indent="0"/>
            <a:r>
              <a:rPr lang="en-US" dirty="0"/>
              <a:t>Kada se </a:t>
            </a:r>
            <a:r>
              <a:rPr lang="en-US" dirty="0" err="1"/>
              <a:t>vrši</a:t>
            </a:r>
            <a:r>
              <a:rPr lang="en-US" dirty="0"/>
              <a:t> </a:t>
            </a:r>
            <a:r>
              <a:rPr lang="en-US" dirty="0" err="1"/>
              <a:t>zamena</a:t>
            </a:r>
            <a:r>
              <a:rPr lang="en-US" dirty="0"/>
              <a:t> </a:t>
            </a:r>
            <a:r>
              <a:rPr lang="en-US" dirty="0" err="1"/>
              <a:t>uzimamo</a:t>
            </a:r>
            <a:r>
              <a:rPr lang="en-US" dirty="0"/>
              <a:t> </a:t>
            </a:r>
            <a:r>
              <a:rPr lang="en-US" dirty="0" err="1"/>
              <a:t>stranicu</a:t>
            </a:r>
            <a:r>
              <a:rPr lang="en-US" dirty="0"/>
              <a:t> sa </a:t>
            </a:r>
            <a:r>
              <a:rPr lang="en-US" dirty="0" err="1"/>
              <a:t>početka</a:t>
            </a:r>
            <a:r>
              <a:rPr lang="en-US" dirty="0"/>
              <a:t> </a:t>
            </a:r>
            <a:r>
              <a:rPr lang="en-US" dirty="0" err="1"/>
              <a:t>reda</a:t>
            </a:r>
          </a:p>
          <a:p>
            <a:pPr marL="0" indent="0"/>
            <a:r>
              <a:rPr lang="en-US" dirty="0"/>
              <a:t>Kada se </a:t>
            </a:r>
            <a:r>
              <a:rPr lang="en-US" dirty="0" err="1"/>
              <a:t>stranica</a:t>
            </a:r>
            <a:r>
              <a:rPr lang="en-US" dirty="0"/>
              <a:t> </a:t>
            </a:r>
            <a:r>
              <a:rPr lang="en-US" dirty="0" err="1"/>
              <a:t>učitava</a:t>
            </a:r>
            <a:r>
              <a:rPr lang="en-US" dirty="0"/>
              <a:t> u </a:t>
            </a:r>
            <a:r>
              <a:rPr lang="en-US" dirty="0" err="1"/>
              <a:t>memoriju</a:t>
            </a:r>
            <a:r>
              <a:rPr lang="en-US" dirty="0"/>
              <a:t>, </a:t>
            </a:r>
            <a:r>
              <a:rPr lang="en-US" dirty="0" err="1"/>
              <a:t>ubacujemo</a:t>
            </a:r>
            <a:r>
              <a:rPr lang="en-US" dirty="0"/>
              <a:t> je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kraj</a:t>
            </a:r>
            <a:r>
              <a:rPr lang="en-US" dirty="0"/>
              <a:t> </a:t>
            </a:r>
            <a:r>
              <a:rPr lang="en-US" dirty="0" err="1"/>
              <a:t>reda</a:t>
            </a:r>
            <a:endParaRPr lang="en-US" dirty="0"/>
          </a:p>
          <a:p>
            <a:pPr marL="0" indent="0"/>
            <a:r>
              <a:rPr lang="en-US" dirty="0" err="1"/>
              <a:t>Performanse</a:t>
            </a:r>
            <a:r>
              <a:rPr lang="en-US" dirty="0"/>
              <a:t> </a:t>
            </a:r>
            <a:r>
              <a:rPr lang="en-US" dirty="0" err="1"/>
              <a:t>nisu</a:t>
            </a:r>
            <a:r>
              <a:rPr lang="en-US" dirty="0"/>
              <a:t> </a:t>
            </a:r>
            <a:r>
              <a:rPr lang="en-US" dirty="0" err="1"/>
              <a:t>uvek</a:t>
            </a:r>
            <a:r>
              <a:rPr lang="en-US" dirty="0"/>
              <a:t> </a:t>
            </a:r>
            <a:r>
              <a:rPr lang="en-US" dirty="0" err="1"/>
              <a:t>dobre</a:t>
            </a:r>
            <a:r>
              <a:rPr lang="en-US" dirty="0"/>
              <a:t> (</a:t>
            </a:r>
            <a:r>
              <a:rPr lang="en-US" dirty="0" err="1"/>
              <a:t>modul</a:t>
            </a:r>
            <a:r>
              <a:rPr lang="en-US" dirty="0"/>
              <a:t> za </a:t>
            </a:r>
            <a:r>
              <a:rPr lang="en-US" dirty="0" err="1"/>
              <a:t>inicijalizaciju</a:t>
            </a:r>
            <a:r>
              <a:rPr lang="en-US" dirty="0"/>
              <a:t> </a:t>
            </a:r>
            <a:r>
              <a:rPr lang="en-US" dirty="0" err="1"/>
              <a:t>nasuprot</a:t>
            </a:r>
            <a:r>
              <a:rPr lang="en-US" dirty="0"/>
              <a:t> </a:t>
            </a:r>
            <a:r>
              <a:rPr lang="en-US" dirty="0" err="1"/>
              <a:t>rano</a:t>
            </a:r>
            <a:r>
              <a:rPr lang="en-US" dirty="0"/>
              <a:t> </a:t>
            </a:r>
            <a:r>
              <a:rPr lang="en-US" dirty="0" err="1"/>
              <a:t>inicijalizovane</a:t>
            </a:r>
            <a:r>
              <a:rPr lang="en-US" dirty="0"/>
              <a:t> prom.)</a:t>
            </a:r>
          </a:p>
        </p:txBody>
      </p:sp>
      <p:pic>
        <p:nvPicPr>
          <p:cNvPr id="4" name="Picture 4" descr="A close up of a keyboard&#10;&#10;Description generated with high confidence">
            <a:extLst>
              <a:ext uri="{FF2B5EF4-FFF2-40B4-BE49-F238E27FC236}">
                <a16:creationId xmlns:a16="http://schemas.microsoft.com/office/drawing/2014/main" id="{D730D03D-D2A5-4150-A0D0-71E69FF80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2302" y="2980023"/>
            <a:ext cx="4220736" cy="117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706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Fifo </a:t>
            </a:r>
            <a:r>
              <a:rPr lang="en-US" dirty="0" err="1"/>
              <a:t>Algoritam</a:t>
            </a:r>
            <a:r>
              <a:rPr lang="en-US" dirty="0"/>
              <a:t> </a:t>
            </a:r>
            <a:r>
              <a:rPr lang="en-US" dirty="0" err="1"/>
              <a:t>zamene</a:t>
            </a:r>
            <a:r>
              <a:rPr lang="en-US" dirty="0"/>
              <a:t> </a:t>
            </a:r>
            <a:r>
              <a:rPr lang="en-US" dirty="0" err="1"/>
              <a:t>stranica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844521" cy="3541714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lnSpc>
                <a:spcPct val="110000"/>
              </a:lnSpc>
            </a:pPr>
            <a:r>
              <a:rPr lang="en-US" dirty="0" err="1"/>
              <a:t>Čak</a:t>
            </a:r>
            <a:r>
              <a:rPr lang="en-US" dirty="0"/>
              <a:t> </a:t>
            </a:r>
            <a:r>
              <a:rPr lang="en-US" dirty="0" err="1"/>
              <a:t>iako</a:t>
            </a:r>
            <a:r>
              <a:rPr lang="en-US" dirty="0"/>
              <a:t> </a:t>
            </a:r>
            <a:r>
              <a:rPr lang="en-US" dirty="0" err="1"/>
              <a:t>odaberemo</a:t>
            </a:r>
            <a:r>
              <a:rPr lang="en-US" dirty="0"/>
              <a:t> za </a:t>
            </a:r>
            <a:r>
              <a:rPr lang="en-US" dirty="0" err="1"/>
              <a:t>zamenu</a:t>
            </a:r>
            <a:r>
              <a:rPr lang="en-US" dirty="0"/>
              <a:t> </a:t>
            </a:r>
            <a:r>
              <a:rPr lang="en-US" dirty="0" err="1"/>
              <a:t>stranicu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je </a:t>
            </a:r>
            <a:r>
              <a:rPr lang="en-US" dirty="0" err="1"/>
              <a:t>aktivna</a:t>
            </a:r>
            <a:r>
              <a:rPr lang="en-US" dirty="0"/>
              <a:t>,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da </a:t>
            </a:r>
            <a:r>
              <a:rPr lang="en-US" dirty="0" err="1"/>
              <a:t>radi</a:t>
            </a:r>
            <a:r>
              <a:rPr lang="en-US" dirty="0"/>
              <a:t>,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odmah</a:t>
            </a:r>
            <a:r>
              <a:rPr lang="en-US" dirty="0"/>
              <a:t> </a:t>
            </a:r>
            <a:r>
              <a:rPr lang="en-US" dirty="0" err="1"/>
              <a:t>doći</a:t>
            </a:r>
            <a:r>
              <a:rPr lang="en-US" dirty="0"/>
              <a:t> do </a:t>
            </a:r>
            <a:r>
              <a:rPr lang="en-US" dirty="0" err="1"/>
              <a:t>nove</a:t>
            </a:r>
            <a:r>
              <a:rPr lang="en-US" dirty="0"/>
              <a:t> </a:t>
            </a:r>
            <a:r>
              <a:rPr lang="en-US" dirty="0" err="1"/>
              <a:t>greške</a:t>
            </a:r>
            <a:r>
              <a:rPr lang="en-US" dirty="0"/>
              <a:t> </a:t>
            </a:r>
            <a:r>
              <a:rPr lang="en-US" dirty="0" err="1"/>
              <a:t>stranice</a:t>
            </a:r>
            <a:r>
              <a:rPr lang="en-US" dirty="0"/>
              <a:t> (</a:t>
            </a:r>
            <a:r>
              <a:rPr lang="en-US" dirty="0" err="1"/>
              <a:t>povećava</a:t>
            </a:r>
            <a:r>
              <a:rPr lang="en-US" dirty="0"/>
              <a:t> se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grešaka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</a:t>
            </a:r>
            <a:r>
              <a:rPr lang="en-US" dirty="0" err="1"/>
              <a:t>lošim</a:t>
            </a:r>
            <a:r>
              <a:rPr lang="en-US" dirty="0"/>
              <a:t> </a:t>
            </a:r>
            <a:r>
              <a:rPr lang="en-US" dirty="0" err="1"/>
              <a:t>algoritmom</a:t>
            </a:r>
            <a:r>
              <a:rPr lang="en-US" dirty="0"/>
              <a:t> </a:t>
            </a:r>
            <a:r>
              <a:rPr lang="en-US" dirty="0" err="1"/>
              <a:t>zamene</a:t>
            </a:r>
            <a:r>
              <a:rPr lang="en-US" dirty="0"/>
              <a:t>)</a:t>
            </a:r>
            <a:endParaRPr lang="en-US"/>
          </a:p>
          <a:p>
            <a:pPr marL="0" indent="0">
              <a:lnSpc>
                <a:spcPct val="110000"/>
              </a:lnSpc>
            </a:pPr>
            <a:r>
              <a:rPr lang="en-US" dirty="0"/>
              <a:t>FIFO </a:t>
            </a:r>
            <a:r>
              <a:rPr lang="en-US" dirty="0" err="1"/>
              <a:t>algoritam</a:t>
            </a:r>
            <a:r>
              <a:rPr lang="en-US" dirty="0"/>
              <a:t> </a:t>
            </a:r>
            <a:r>
              <a:rPr lang="en-US" dirty="0" err="1"/>
              <a:t>pokazuje</a:t>
            </a:r>
            <a:r>
              <a:rPr lang="en-US" dirty="0"/>
              <a:t> </a:t>
            </a:r>
            <a:r>
              <a:rPr lang="en-US" dirty="0" err="1"/>
              <a:t>Baladijevu</a:t>
            </a:r>
            <a:r>
              <a:rPr lang="en-US" dirty="0"/>
              <a:t> </a:t>
            </a:r>
            <a:r>
              <a:rPr lang="en-US" dirty="0" err="1"/>
              <a:t>anomaliju</a:t>
            </a:r>
            <a:r>
              <a:rPr lang="en-US" dirty="0"/>
              <a:t> (</a:t>
            </a:r>
            <a:r>
              <a:rPr lang="en-US" dirty="0" err="1"/>
              <a:t>stopa</a:t>
            </a:r>
            <a:r>
              <a:rPr lang="en-US" dirty="0"/>
              <a:t> </a:t>
            </a:r>
            <a:r>
              <a:rPr lang="en-US" dirty="0" err="1"/>
              <a:t>grešaka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uvećati</a:t>
            </a:r>
            <a:r>
              <a:rPr lang="en-US" dirty="0"/>
              <a:t> </a:t>
            </a:r>
            <a:r>
              <a:rPr lang="en-US" dirty="0" err="1"/>
              <a:t>povećanjem</a:t>
            </a:r>
            <a:r>
              <a:rPr lang="en-US" dirty="0"/>
              <a:t> </a:t>
            </a:r>
            <a:r>
              <a:rPr lang="en-US" dirty="0" err="1"/>
              <a:t>okvira</a:t>
            </a:r>
            <a:r>
              <a:rPr lang="en-US" dirty="0"/>
              <a:t>)</a:t>
            </a:r>
            <a:endParaRPr lang="en-US" dirty="0" err="1"/>
          </a:p>
        </p:txBody>
      </p:sp>
      <p:pic>
        <p:nvPicPr>
          <p:cNvPr id="4" name="Picture 4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D730D03D-D2A5-4150-A0D0-71E69FF809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492" b="-5"/>
          <a:stretch/>
        </p:blipFill>
        <p:spPr>
          <a:xfrm>
            <a:off x="6392335" y="2497720"/>
            <a:ext cx="4655075" cy="3047892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49274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optimalan</a:t>
            </a:r>
            <a:r>
              <a:rPr lang="en-US" dirty="0"/>
              <a:t> </a:t>
            </a:r>
            <a:r>
              <a:rPr lang="en-US" dirty="0" err="1"/>
              <a:t>Algoritam</a:t>
            </a:r>
            <a:r>
              <a:rPr lang="en-US" dirty="0"/>
              <a:t> </a:t>
            </a:r>
            <a:r>
              <a:rPr lang="en-US" dirty="0" err="1"/>
              <a:t>zamene</a:t>
            </a:r>
            <a:r>
              <a:rPr lang="en-US" dirty="0"/>
              <a:t> </a:t>
            </a:r>
            <a:r>
              <a:rPr lang="en-US" dirty="0" err="1"/>
              <a:t>stranica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6244682" cy="35417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 </a:t>
            </a:r>
            <a:r>
              <a:rPr lang="en-US" dirty="0" err="1"/>
              <a:t>Zameni</a:t>
            </a:r>
            <a:r>
              <a:rPr lang="en-US" dirty="0"/>
              <a:t> </a:t>
            </a:r>
            <a:r>
              <a:rPr lang="en-US" dirty="0" err="1">
                <a:ea typeface="+mn-lt"/>
                <a:cs typeface="+mn-lt"/>
              </a:rPr>
              <a:t>stranicu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koja</a:t>
            </a:r>
            <a:r>
              <a:rPr lang="en-US" dirty="0">
                <a:ea typeface="+mn-lt"/>
                <a:cs typeface="+mn-lt"/>
              </a:rPr>
              <a:t> se </a:t>
            </a:r>
            <a:r>
              <a:rPr lang="en-US" dirty="0" err="1">
                <a:ea typeface="+mn-lt"/>
                <a:cs typeface="+mn-lt"/>
              </a:rPr>
              <a:t>neće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koristiti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najduže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vremena</a:t>
            </a:r>
            <a:r>
              <a:rPr lang="en-US" dirty="0">
                <a:ea typeface="+mn-lt"/>
                <a:cs typeface="+mn-lt"/>
              </a:rPr>
              <a:t> </a:t>
            </a:r>
            <a:endParaRPr lang="en-US" dirty="0"/>
          </a:p>
          <a:p>
            <a:r>
              <a:rPr lang="en-US" dirty="0" err="1"/>
              <a:t>Ovaj</a:t>
            </a:r>
            <a:r>
              <a:rPr lang="en-US" dirty="0"/>
              <a:t> </a:t>
            </a:r>
            <a:r>
              <a:rPr lang="en-US" dirty="0" err="1"/>
              <a:t>algoritam</a:t>
            </a:r>
            <a:r>
              <a:rPr lang="en-US" dirty="0"/>
              <a:t> </a:t>
            </a:r>
            <a:r>
              <a:rPr lang="en-US" dirty="0" err="1"/>
              <a:t>garantuje</a:t>
            </a:r>
            <a:r>
              <a:rPr lang="en-US" dirty="0"/>
              <a:t> </a:t>
            </a:r>
            <a:r>
              <a:rPr lang="en-US" dirty="0" err="1"/>
              <a:t>najmanju</a:t>
            </a:r>
            <a:r>
              <a:rPr lang="en-US" dirty="0"/>
              <a:t> </a:t>
            </a:r>
            <a:r>
              <a:rPr lang="en-US" dirty="0" err="1"/>
              <a:t>moguću</a:t>
            </a:r>
            <a:r>
              <a:rPr lang="en-US" dirty="0"/>
              <a:t> </a:t>
            </a:r>
            <a:r>
              <a:rPr lang="en-US" dirty="0" err="1"/>
              <a:t>stopu</a:t>
            </a:r>
            <a:r>
              <a:rPr lang="en-US" dirty="0"/>
              <a:t> </a:t>
            </a:r>
            <a:r>
              <a:rPr lang="en-US" dirty="0" err="1"/>
              <a:t>greške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za </a:t>
            </a:r>
            <a:r>
              <a:rPr lang="en-US" dirty="0" err="1"/>
              <a:t>fiksni</a:t>
            </a:r>
            <a:r>
              <a:rPr lang="en-US" dirty="0"/>
              <a:t>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okvira</a:t>
            </a:r>
            <a:endParaRPr lang="en-US" dirty="0"/>
          </a:p>
          <a:p>
            <a:r>
              <a:rPr lang="en-US" dirty="0" err="1"/>
              <a:t>Iako</a:t>
            </a:r>
            <a:r>
              <a:rPr lang="en-US" dirty="0"/>
              <a:t> </a:t>
            </a:r>
            <a:r>
              <a:rPr lang="en-US" dirty="0" err="1"/>
              <a:t>optimalan</a:t>
            </a:r>
            <a:r>
              <a:rPr lang="en-US" dirty="0"/>
              <a:t>, </a:t>
            </a:r>
            <a:r>
              <a:rPr lang="en-US" dirty="0" err="1"/>
              <a:t>teško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je </a:t>
            </a:r>
            <a:r>
              <a:rPr lang="en-US" dirty="0" err="1"/>
              <a:t>implementirati</a:t>
            </a:r>
            <a:r>
              <a:rPr lang="en-US" dirty="0"/>
              <a:t> 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zahteva</a:t>
            </a:r>
            <a:r>
              <a:rPr lang="en-US" dirty="0"/>
              <a:t> </a:t>
            </a:r>
            <a:r>
              <a:rPr lang="en-US" dirty="0" err="1"/>
              <a:t>poznavanje</a:t>
            </a:r>
            <a:r>
              <a:rPr lang="en-US" dirty="0"/>
              <a:t> </a:t>
            </a:r>
            <a:r>
              <a:rPr lang="en-US" dirty="0" err="1"/>
              <a:t>budućeg</a:t>
            </a:r>
            <a:r>
              <a:rPr lang="en-US" dirty="0"/>
              <a:t> </a:t>
            </a:r>
            <a:r>
              <a:rPr lang="en-US" dirty="0" err="1"/>
              <a:t>referentnog</a:t>
            </a:r>
            <a:r>
              <a:rPr lang="en-US" dirty="0"/>
              <a:t> </a:t>
            </a:r>
            <a:r>
              <a:rPr lang="en-US" dirty="0" err="1"/>
              <a:t>niza</a:t>
            </a:r>
          </a:p>
          <a:p>
            <a:pPr marL="0" indent="0"/>
            <a:endParaRPr lang="en-US" dirty="0"/>
          </a:p>
        </p:txBody>
      </p:sp>
      <p:pic>
        <p:nvPicPr>
          <p:cNvPr id="4" name="Picture 4" descr="A picture containing clock&#10;&#10;Description generated with very high confidence">
            <a:extLst>
              <a:ext uri="{FF2B5EF4-FFF2-40B4-BE49-F238E27FC236}">
                <a16:creationId xmlns:a16="http://schemas.microsoft.com/office/drawing/2014/main" id="{D730D03D-D2A5-4150-A0D0-71E69FF80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774" y="2980023"/>
            <a:ext cx="4035791" cy="117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9071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Lru</a:t>
            </a:r>
            <a:r>
              <a:rPr lang="en-US" dirty="0"/>
              <a:t> </a:t>
            </a:r>
            <a:r>
              <a:rPr lang="en-US" dirty="0" err="1"/>
              <a:t>Algoritam</a:t>
            </a:r>
            <a:r>
              <a:rPr lang="en-US" dirty="0"/>
              <a:t> </a:t>
            </a:r>
            <a:r>
              <a:rPr lang="en-US" dirty="0" err="1"/>
              <a:t>zamene</a:t>
            </a:r>
            <a:r>
              <a:rPr lang="en-US" dirty="0"/>
              <a:t> </a:t>
            </a:r>
            <a:r>
              <a:rPr lang="en-US" dirty="0" err="1"/>
              <a:t>stranica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6244682" cy="354171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 </a:t>
            </a:r>
            <a:r>
              <a:rPr lang="en-US" dirty="0" err="1"/>
              <a:t>Zameni</a:t>
            </a:r>
            <a:r>
              <a:rPr lang="en-US" dirty="0"/>
              <a:t> </a:t>
            </a:r>
            <a:r>
              <a:rPr lang="en-US" dirty="0" err="1">
                <a:ea typeface="+mn-lt"/>
                <a:cs typeface="+mn-lt"/>
              </a:rPr>
              <a:t>stranicu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koja</a:t>
            </a:r>
            <a:r>
              <a:rPr lang="en-US" dirty="0">
                <a:ea typeface="+mn-lt"/>
                <a:cs typeface="+mn-lt"/>
              </a:rPr>
              <a:t> se </a:t>
            </a:r>
            <a:r>
              <a:rPr lang="en-US" dirty="0" err="1">
                <a:ea typeface="+mn-lt"/>
                <a:cs typeface="+mn-lt"/>
              </a:rPr>
              <a:t>nije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koristila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najduže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vremena</a:t>
            </a:r>
            <a:r>
              <a:rPr lang="en-US" dirty="0">
                <a:ea typeface="+mn-lt"/>
                <a:cs typeface="+mn-lt"/>
              </a:rPr>
              <a:t> – </a:t>
            </a:r>
            <a:r>
              <a:rPr lang="en-US" dirty="0" err="1">
                <a:ea typeface="+mn-lt"/>
                <a:cs typeface="+mn-lt"/>
              </a:rPr>
              <a:t>algoritam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najduže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nekorišćene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stranice</a:t>
            </a:r>
            <a:endParaRPr lang="en-US" i="1" dirty="0" err="1"/>
          </a:p>
          <a:p>
            <a:r>
              <a:rPr lang="en-US" dirty="0"/>
              <a:t>Problem </a:t>
            </a:r>
            <a:r>
              <a:rPr lang="en-US" dirty="0" err="1"/>
              <a:t>implementacija</a:t>
            </a:r>
            <a:r>
              <a:rPr lang="en-US" dirty="0"/>
              <a:t>:</a:t>
            </a:r>
          </a:p>
          <a:p>
            <a:pPr lvl="1" indent="-285750"/>
            <a:r>
              <a:rPr lang="en-US" dirty="0" err="1"/>
              <a:t>Brojači</a:t>
            </a:r>
            <a:r>
              <a:rPr lang="en-US" dirty="0"/>
              <a:t> - </a:t>
            </a:r>
            <a:r>
              <a:rPr lang="en-US" dirty="0" err="1">
                <a:ea typeface="+mn-lt"/>
                <a:cs typeface="+mn-lt"/>
              </a:rPr>
              <a:t>svakom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unosu</a:t>
            </a:r>
            <a:r>
              <a:rPr lang="en-US" dirty="0">
                <a:ea typeface="+mn-lt"/>
                <a:cs typeface="+mn-lt"/>
              </a:rPr>
              <a:t> u </a:t>
            </a:r>
            <a:r>
              <a:rPr lang="en-US" dirty="0" err="1">
                <a:ea typeface="+mn-lt"/>
                <a:cs typeface="+mn-lt"/>
              </a:rPr>
              <a:t>tabelu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stranica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pridružujemo</a:t>
            </a:r>
            <a:r>
              <a:rPr lang="en-US" dirty="0">
                <a:ea typeface="+mn-lt"/>
                <a:cs typeface="+mn-lt"/>
              </a:rPr>
              <a:t> polje </a:t>
            </a:r>
            <a:r>
              <a:rPr lang="en-US" i="1" dirty="0" err="1">
                <a:ea typeface="+mn-lt"/>
                <a:cs typeface="+mn-lt"/>
              </a:rPr>
              <a:t>vreme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korišćenja</a:t>
            </a:r>
          </a:p>
          <a:p>
            <a:pPr lvl="1" indent="-285750"/>
            <a:r>
              <a:rPr lang="en-US" dirty="0" err="1">
                <a:ea typeface="+mn-lt"/>
                <a:cs typeface="+mn-lt"/>
              </a:rPr>
              <a:t>Stek</a:t>
            </a:r>
            <a:r>
              <a:rPr lang="en-US" dirty="0"/>
              <a:t> - 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Kad</a:t>
            </a:r>
            <a:r>
              <a:rPr lang="en-US" dirty="0">
                <a:ea typeface="+mn-lt"/>
                <a:cs typeface="+mn-lt"/>
              </a:rPr>
              <a:t> god se </a:t>
            </a:r>
            <a:r>
              <a:rPr lang="en-US" dirty="0" err="1">
                <a:ea typeface="+mn-lt"/>
                <a:cs typeface="+mn-lt"/>
              </a:rPr>
              <a:t>stranica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referencira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ona</a:t>
            </a:r>
            <a:r>
              <a:rPr lang="en-US" dirty="0">
                <a:ea typeface="+mn-lt"/>
                <a:cs typeface="+mn-lt"/>
              </a:rPr>
              <a:t> se </a:t>
            </a:r>
            <a:r>
              <a:rPr lang="en-US" dirty="0" err="1">
                <a:ea typeface="+mn-lt"/>
                <a:cs typeface="+mn-lt"/>
              </a:rPr>
              <a:t>uklanja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steka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stavlja</a:t>
            </a:r>
            <a:r>
              <a:rPr lang="en-US" dirty="0">
                <a:ea typeface="+mn-lt"/>
                <a:cs typeface="+mn-lt"/>
              </a:rPr>
              <a:t> se 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njegov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vrh</a:t>
            </a:r>
            <a:r>
              <a:rPr lang="en-US" dirty="0">
                <a:ea typeface="+mn-lt"/>
                <a:cs typeface="+mn-lt"/>
              </a:rPr>
              <a:t> – </a:t>
            </a:r>
            <a:r>
              <a:rPr lang="en-US" dirty="0" err="1">
                <a:ea typeface="+mn-lt"/>
                <a:cs typeface="+mn-lt"/>
              </a:rPr>
              <a:t>najskorije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referencirana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stranica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uvek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vrhu</a:t>
            </a:r>
            <a:r>
              <a:rPr lang="en-US" dirty="0">
                <a:ea typeface="+mn-lt"/>
                <a:cs typeface="+mn-lt"/>
              </a:rPr>
              <a:t> a </a:t>
            </a:r>
            <a:r>
              <a:rPr lang="en-US" dirty="0" err="1">
                <a:ea typeface="+mn-lt"/>
                <a:cs typeface="+mn-lt"/>
              </a:rPr>
              <a:t>najduže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nekorišćena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uvek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dnu</a:t>
            </a:r>
            <a:endParaRPr lang="en-US" dirty="0">
              <a:ea typeface="+mn-lt"/>
              <a:cs typeface="+mn-lt"/>
            </a:endParaRPr>
          </a:p>
          <a:p>
            <a:pPr lvl="1" indent="-285750"/>
            <a:endParaRPr lang="en-US" dirty="0"/>
          </a:p>
        </p:txBody>
      </p:sp>
      <p:pic>
        <p:nvPicPr>
          <p:cNvPr id="4" name="Picture 4" descr="A picture containing clock&#10;&#10;Description generated with very high confidence">
            <a:extLst>
              <a:ext uri="{FF2B5EF4-FFF2-40B4-BE49-F238E27FC236}">
                <a16:creationId xmlns:a16="http://schemas.microsoft.com/office/drawing/2014/main" id="{D730D03D-D2A5-4150-A0D0-71E69FF80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869" y="2980023"/>
            <a:ext cx="3893601" cy="117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8441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Aproksimacija</a:t>
            </a:r>
            <a:r>
              <a:rPr lang="en-US" dirty="0"/>
              <a:t> </a:t>
            </a:r>
            <a:r>
              <a:rPr lang="en-US" dirty="0" err="1"/>
              <a:t>lru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/>
            <a:r>
              <a:rPr lang="en-US" dirty="0"/>
              <a:t> </a:t>
            </a:r>
            <a:r>
              <a:rPr lang="en-US" dirty="0" err="1"/>
              <a:t>Ažuriranje</a:t>
            </a:r>
            <a:r>
              <a:rPr lang="en-US" dirty="0"/>
              <a:t> </a:t>
            </a:r>
            <a:r>
              <a:rPr lang="en-US" dirty="0" err="1"/>
              <a:t>vremena</a:t>
            </a:r>
            <a:r>
              <a:rPr lang="en-US" dirty="0"/>
              <a:t> </a:t>
            </a:r>
            <a:r>
              <a:rPr lang="en-US" dirty="0" err="1"/>
              <a:t>korišćenja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steka</a:t>
            </a:r>
            <a:r>
              <a:rPr lang="en-US" dirty="0"/>
              <a:t> mora se </a:t>
            </a:r>
            <a:r>
              <a:rPr lang="en-US" dirty="0" err="1"/>
              <a:t>izvršiti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svake</a:t>
            </a:r>
            <a:r>
              <a:rPr lang="en-US" dirty="0"/>
              <a:t> reference?!?</a:t>
            </a:r>
          </a:p>
          <a:p>
            <a:pPr marL="0" indent="0"/>
            <a:r>
              <a:rPr lang="en-US" dirty="0"/>
              <a:t> Ako bi se </a:t>
            </a:r>
            <a:r>
              <a:rPr lang="en-US" dirty="0" err="1"/>
              <a:t>prekid</a:t>
            </a:r>
            <a:r>
              <a:rPr lang="en-US" dirty="0"/>
              <a:t> </a:t>
            </a:r>
            <a:r>
              <a:rPr lang="en-US" dirty="0" err="1"/>
              <a:t>koristio</a:t>
            </a:r>
            <a:r>
              <a:rPr lang="en-US" dirty="0"/>
              <a:t> u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svrhu</a:t>
            </a:r>
            <a:r>
              <a:rPr lang="en-US" dirty="0"/>
              <a:t>, to bi </a:t>
            </a:r>
            <a:r>
              <a:rPr lang="en-US" dirty="0" err="1"/>
              <a:t>značajno</a:t>
            </a:r>
            <a:r>
              <a:rPr lang="en-US" dirty="0"/>
              <a:t> </a:t>
            </a:r>
            <a:r>
              <a:rPr lang="en-US" dirty="0" err="1"/>
              <a:t>usporilo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(</a:t>
            </a:r>
            <a:r>
              <a:rPr lang="en-US" dirty="0" err="1"/>
              <a:t>najmanje</a:t>
            </a:r>
            <a:r>
              <a:rPr lang="en-US" dirty="0"/>
              <a:t> 10 puta)</a:t>
            </a:r>
          </a:p>
          <a:p>
            <a:pPr marL="0" indent="0"/>
            <a:r>
              <a:rPr lang="en-US" dirty="0"/>
              <a:t> </a:t>
            </a:r>
            <a:r>
              <a:rPr lang="en-US" i="1" dirty="0"/>
              <a:t>Bit reference</a:t>
            </a:r>
            <a:r>
              <a:rPr lang="en-US" dirty="0"/>
              <a:t> </a:t>
            </a:r>
            <a:r>
              <a:rPr lang="en-US" dirty="0" err="1"/>
              <a:t>dodeljen</a:t>
            </a:r>
            <a:r>
              <a:rPr lang="en-US" dirty="0"/>
              <a:t> je </a:t>
            </a:r>
            <a:r>
              <a:rPr lang="en-US" dirty="0" err="1"/>
              <a:t>svakom</a:t>
            </a:r>
            <a:r>
              <a:rPr lang="en-US" dirty="0"/>
              <a:t> </a:t>
            </a:r>
            <a:r>
              <a:rPr lang="en-US" dirty="0" err="1"/>
              <a:t>unosu</a:t>
            </a:r>
            <a:r>
              <a:rPr lang="en-US" dirty="0"/>
              <a:t> u </a:t>
            </a:r>
            <a:r>
              <a:rPr lang="en-US" dirty="0" err="1"/>
              <a:t>tabeli</a:t>
            </a:r>
            <a:r>
              <a:rPr lang="en-US" dirty="0"/>
              <a:t> </a:t>
            </a:r>
            <a:r>
              <a:rPr lang="en-US" dirty="0" err="1"/>
              <a:t>stranica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postavlja</a:t>
            </a:r>
            <a:r>
              <a:rPr lang="en-US" dirty="0"/>
              <a:t> se od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hardvera</a:t>
            </a:r>
            <a:r>
              <a:rPr lang="en-US" dirty="0"/>
              <a:t> </a:t>
            </a:r>
            <a:r>
              <a:rPr lang="en-US" dirty="0" err="1"/>
              <a:t>uvek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se ta </a:t>
            </a:r>
            <a:r>
              <a:rPr lang="en-US" dirty="0" err="1"/>
              <a:t>stranica</a:t>
            </a:r>
            <a:r>
              <a:rPr lang="en-US" dirty="0"/>
              <a:t> </a:t>
            </a:r>
            <a:r>
              <a:rPr lang="en-US" dirty="0" err="1"/>
              <a:t>referencira</a:t>
            </a:r>
          </a:p>
          <a:p>
            <a:pPr marL="457200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8266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Aproksimacija</a:t>
            </a:r>
            <a:r>
              <a:rPr lang="en-US" dirty="0"/>
              <a:t> </a:t>
            </a:r>
            <a:r>
              <a:rPr lang="en-US" dirty="0" err="1"/>
              <a:t>lru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/>
            <a:r>
              <a:rPr lang="en-US" dirty="0"/>
              <a:t> </a:t>
            </a:r>
            <a:r>
              <a:rPr lang="en-US" dirty="0" err="1"/>
              <a:t>Algoritmi</a:t>
            </a:r>
            <a:r>
              <a:rPr lang="en-US" dirty="0"/>
              <a:t> </a:t>
            </a:r>
            <a:r>
              <a:rPr lang="en-US" dirty="0" err="1"/>
              <a:t>aproksimacije</a:t>
            </a:r>
            <a:r>
              <a:rPr lang="en-US" dirty="0"/>
              <a:t> LRU:</a:t>
            </a:r>
          </a:p>
          <a:p>
            <a:pPr marL="457200" lvl="1" indent="0"/>
            <a:r>
              <a:rPr lang="en-US" dirty="0"/>
              <a:t> </a:t>
            </a:r>
            <a:r>
              <a:rPr lang="en-US" dirty="0" err="1"/>
              <a:t>Algoritam</a:t>
            </a:r>
            <a:r>
              <a:rPr lang="en-US" dirty="0"/>
              <a:t> </a:t>
            </a:r>
            <a:r>
              <a:rPr lang="en-US" dirty="0" err="1"/>
              <a:t>višestrukih</a:t>
            </a:r>
            <a:r>
              <a:rPr lang="en-US" dirty="0"/>
              <a:t> </a:t>
            </a:r>
            <a:r>
              <a:rPr lang="en-US" dirty="0" err="1"/>
              <a:t>bita</a:t>
            </a:r>
            <a:r>
              <a:rPr lang="en-US" dirty="0"/>
              <a:t> reference - </a:t>
            </a:r>
            <a:r>
              <a:rPr lang="en-US" dirty="0" err="1"/>
              <a:t>pomerački</a:t>
            </a:r>
            <a:r>
              <a:rPr lang="en-US" dirty="0"/>
              <a:t> </a:t>
            </a:r>
            <a:r>
              <a:rPr lang="en-US" dirty="0" err="1"/>
              <a:t>registar</a:t>
            </a:r>
            <a:r>
              <a:rPr lang="en-US" dirty="0"/>
              <a:t> u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upisuju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referenci</a:t>
            </a:r>
            <a:r>
              <a:rPr lang="en-US" dirty="0"/>
              <a:t> 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periodičnih</a:t>
            </a:r>
            <a:r>
              <a:rPr lang="en-US" dirty="0"/>
              <a:t> </a:t>
            </a:r>
            <a:r>
              <a:rPr lang="en-US" dirty="0" err="1"/>
              <a:t>intervala</a:t>
            </a:r>
            <a:r>
              <a:rPr lang="en-US" dirty="0"/>
              <a:t> </a:t>
            </a:r>
            <a:r>
              <a:rPr lang="en-US" dirty="0" err="1"/>
              <a:t>vremena</a:t>
            </a:r>
          </a:p>
          <a:p>
            <a:pPr marL="457200" lvl="1" indent="0"/>
            <a:r>
              <a:rPr lang="en-US" dirty="0"/>
              <a:t> </a:t>
            </a:r>
            <a:r>
              <a:rPr lang="en-US" dirty="0" err="1"/>
              <a:t>Algoritam</a:t>
            </a:r>
            <a:r>
              <a:rPr lang="en-US" dirty="0"/>
              <a:t> </a:t>
            </a:r>
            <a:r>
              <a:rPr lang="en-US" dirty="0" err="1"/>
              <a:t>zamene</a:t>
            </a:r>
            <a:r>
              <a:rPr lang="en-US" dirty="0"/>
              <a:t> sa </a:t>
            </a:r>
            <a:r>
              <a:rPr lang="en-US" dirty="0" err="1"/>
              <a:t>dvostrukom</a:t>
            </a:r>
            <a:r>
              <a:rPr lang="en-US" dirty="0"/>
              <a:t> </a:t>
            </a:r>
            <a:r>
              <a:rPr lang="en-US" dirty="0" err="1"/>
              <a:t>šansom</a:t>
            </a:r>
            <a:r>
              <a:rPr lang="en-US" dirty="0"/>
              <a:t> - </a:t>
            </a:r>
            <a:r>
              <a:rPr lang="en-US" dirty="0" err="1"/>
              <a:t>ako</a:t>
            </a:r>
            <a:r>
              <a:rPr lang="en-US" dirty="0"/>
              <a:t> je 0 </a:t>
            </a:r>
            <a:r>
              <a:rPr lang="en-US" dirty="0" err="1"/>
              <a:t>zamenjujemo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stranicu</a:t>
            </a:r>
            <a:r>
              <a:rPr lang="en-US" dirty="0"/>
              <a:t>, </a:t>
            </a:r>
            <a:r>
              <a:rPr lang="en-US" dirty="0" err="1"/>
              <a:t>ako</a:t>
            </a:r>
            <a:r>
              <a:rPr lang="en-US" dirty="0"/>
              <a:t> je 1 </a:t>
            </a:r>
            <a:r>
              <a:rPr lang="en-US" dirty="0" err="1"/>
              <a:t>promeni</a:t>
            </a:r>
            <a:r>
              <a:rPr lang="en-US" dirty="0"/>
              <a:t> se bit reference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ažurira</a:t>
            </a:r>
            <a:r>
              <a:rPr lang="en-US" dirty="0"/>
              <a:t> </a:t>
            </a:r>
            <a:r>
              <a:rPr lang="en-US" i="1" dirty="0" err="1"/>
              <a:t>vreme</a:t>
            </a:r>
            <a:r>
              <a:rPr lang="en-US" i="1" dirty="0"/>
              <a:t> </a:t>
            </a:r>
            <a:r>
              <a:rPr lang="en-US" i="1" dirty="0" err="1"/>
              <a:t>pristizanja</a:t>
            </a:r>
            <a:endParaRPr lang="en-US" i="1"/>
          </a:p>
          <a:p>
            <a:pPr marL="457200" lvl="1" indent="0"/>
            <a:r>
              <a:rPr lang="en-US" dirty="0"/>
              <a:t> </a:t>
            </a:r>
            <a:r>
              <a:rPr lang="en-US" dirty="0" err="1"/>
              <a:t>Poboljšan</a:t>
            </a:r>
            <a:r>
              <a:rPr lang="en-US" dirty="0"/>
              <a:t> </a:t>
            </a:r>
            <a:r>
              <a:rPr lang="en-US" dirty="0" err="1"/>
              <a:t>algoritam</a:t>
            </a:r>
            <a:r>
              <a:rPr lang="en-US" dirty="0"/>
              <a:t> </a:t>
            </a:r>
            <a:r>
              <a:rPr lang="en-US" dirty="0" err="1"/>
              <a:t>zamene</a:t>
            </a:r>
            <a:r>
              <a:rPr lang="en-US" dirty="0"/>
              <a:t> sa </a:t>
            </a:r>
            <a:r>
              <a:rPr lang="en-US" dirty="0" err="1"/>
              <a:t>dvostrukom</a:t>
            </a:r>
            <a:r>
              <a:rPr lang="en-US" dirty="0"/>
              <a:t> </a:t>
            </a:r>
            <a:r>
              <a:rPr lang="en-US" dirty="0" err="1"/>
              <a:t>šansom</a:t>
            </a:r>
            <a:r>
              <a:rPr lang="en-US" dirty="0"/>
              <a:t> - </a:t>
            </a:r>
            <a:r>
              <a:rPr lang="en-US" dirty="0" err="1"/>
              <a:t>slično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prethodni</a:t>
            </a:r>
            <a:r>
              <a:rPr lang="en-US" dirty="0"/>
              <a:t> </a:t>
            </a:r>
            <a:r>
              <a:rPr lang="en-US" dirty="0" err="1"/>
              <a:t>ali</a:t>
            </a:r>
            <a:r>
              <a:rPr lang="en-US" dirty="0"/>
              <a:t> se </a:t>
            </a:r>
            <a:r>
              <a:rPr lang="en-US" dirty="0" err="1"/>
              <a:t>osim</a:t>
            </a:r>
            <a:r>
              <a:rPr lang="en-US" dirty="0"/>
              <a:t> </a:t>
            </a:r>
            <a:r>
              <a:rPr lang="en-US" dirty="0" err="1"/>
              <a:t>bita</a:t>
            </a:r>
            <a:r>
              <a:rPr lang="en-US" dirty="0"/>
              <a:t> reference </a:t>
            </a:r>
            <a:r>
              <a:rPr lang="en-US" dirty="0" err="1"/>
              <a:t>gleda</a:t>
            </a:r>
            <a:r>
              <a:rPr lang="en-US" dirty="0"/>
              <a:t> </a:t>
            </a:r>
            <a:r>
              <a:rPr lang="en-US" dirty="0" err="1"/>
              <a:t>i</a:t>
            </a:r>
            <a:r>
              <a:rPr lang="en-US" dirty="0"/>
              <a:t> bit </a:t>
            </a:r>
            <a:r>
              <a:rPr lang="en-US" dirty="0" err="1"/>
              <a:t>modifikacije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4665CC5-F785-3658-9CB7-CA2C6C6024CF}"/>
              </a:ext>
            </a:extLst>
          </p:cNvPr>
          <p:cNvSpPr/>
          <p:nvPr/>
        </p:nvSpPr>
        <p:spPr bwMode="auto">
          <a:xfrm>
            <a:off x="10357240" y="289262"/>
            <a:ext cx="459270" cy="479958"/>
          </a:xfrm>
          <a:prstGeom prst="round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indent="0" algn="ctr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/>
            </a:pPr>
            <a:r>
              <a:rPr lang="en-US">
                <a:latin typeface="Arial"/>
                <a:cs typeface="Arial"/>
              </a:rPr>
              <a:t>4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9596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Poboljšan</a:t>
            </a:r>
            <a:r>
              <a:rPr lang="en-US" dirty="0"/>
              <a:t> </a:t>
            </a:r>
            <a:r>
              <a:rPr lang="en-US" dirty="0" err="1"/>
              <a:t>algoritam</a:t>
            </a:r>
            <a:r>
              <a:rPr lang="en-US" dirty="0"/>
              <a:t> </a:t>
            </a:r>
            <a:r>
              <a:rPr lang="en-US" dirty="0" err="1"/>
              <a:t>zamene</a:t>
            </a:r>
            <a:r>
              <a:rPr lang="en-US" dirty="0"/>
              <a:t> sa </a:t>
            </a:r>
            <a:r>
              <a:rPr lang="en-US" dirty="0" err="1"/>
              <a:t>dvostrukom</a:t>
            </a:r>
            <a:r>
              <a:rPr lang="en-US" dirty="0"/>
              <a:t> </a:t>
            </a:r>
            <a:r>
              <a:rPr lang="en-US" dirty="0" err="1"/>
              <a:t>šansom</a:t>
            </a:r>
            <a:r>
              <a:rPr lang="en-US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/>
            <a:r>
              <a:rPr lang="en-US" dirty="0"/>
              <a:t> </a:t>
            </a:r>
            <a:r>
              <a:rPr lang="en-US" dirty="0" err="1"/>
              <a:t>Koraci</a:t>
            </a:r>
            <a:r>
              <a:rPr lang="en-US" dirty="0"/>
              <a:t>:</a:t>
            </a:r>
          </a:p>
          <a:p>
            <a:pPr marL="914400" lvl="1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proći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kroz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cirkularni</a:t>
            </a:r>
            <a:r>
              <a:rPr lang="en-US" dirty="0">
                <a:ea typeface="+mn-lt"/>
                <a:cs typeface="+mn-lt"/>
              </a:rPr>
              <a:t> red u </a:t>
            </a:r>
            <a:r>
              <a:rPr lang="en-US" dirty="0" err="1">
                <a:ea typeface="+mn-lt"/>
                <a:cs typeface="+mn-lt"/>
              </a:rPr>
              <a:t>potrazi</a:t>
            </a:r>
            <a:r>
              <a:rPr lang="en-US" dirty="0">
                <a:ea typeface="+mn-lt"/>
                <a:cs typeface="+mn-lt"/>
              </a:rPr>
              <a:t> za </a:t>
            </a:r>
            <a:r>
              <a:rPr lang="en-US" dirty="0" err="1">
                <a:ea typeface="+mn-lt"/>
                <a:cs typeface="+mn-lt"/>
              </a:rPr>
              <a:t>stranicom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klase</a:t>
            </a:r>
            <a:r>
              <a:rPr lang="en-US" dirty="0">
                <a:ea typeface="+mn-lt"/>
                <a:cs typeface="+mn-lt"/>
              </a:rPr>
              <a:t> (0,0). Ako je </a:t>
            </a:r>
            <a:r>
              <a:rPr lang="en-US" dirty="0" err="1">
                <a:ea typeface="+mn-lt"/>
                <a:cs typeface="+mn-lt"/>
              </a:rPr>
              <a:t>nađemo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nju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odabiramo</a:t>
            </a:r>
            <a:r>
              <a:rPr lang="en-US" dirty="0">
                <a:ea typeface="+mn-lt"/>
                <a:cs typeface="+mn-lt"/>
              </a:rPr>
              <a:t> za </a:t>
            </a:r>
            <a:r>
              <a:rPr lang="en-US" dirty="0" err="1">
                <a:ea typeface="+mn-lt"/>
                <a:cs typeface="+mn-lt"/>
              </a:rPr>
              <a:t>zamenu</a:t>
            </a:r>
            <a:r>
              <a:rPr lang="en-US" dirty="0">
                <a:ea typeface="+mn-lt"/>
                <a:cs typeface="+mn-lt"/>
              </a:rPr>
              <a:t>;</a:t>
            </a:r>
            <a:endParaRPr lang="en-US" dirty="0"/>
          </a:p>
          <a:p>
            <a:pPr marL="914400" lvl="1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ako</a:t>
            </a:r>
            <a:r>
              <a:rPr lang="en-US" dirty="0">
                <a:ea typeface="+mn-lt"/>
                <a:cs typeface="+mn-lt"/>
              </a:rPr>
              <a:t> je </a:t>
            </a:r>
            <a:r>
              <a:rPr lang="en-US" dirty="0" err="1">
                <a:ea typeface="+mn-lt"/>
                <a:cs typeface="+mn-lt"/>
              </a:rPr>
              <a:t>prvi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prolaz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kroz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petlju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neuspešan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prolazimo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drugi</a:t>
            </a:r>
            <a:r>
              <a:rPr lang="en-US" dirty="0">
                <a:ea typeface="+mn-lt"/>
                <a:cs typeface="+mn-lt"/>
              </a:rPr>
              <a:t> put </a:t>
            </a:r>
            <a:r>
              <a:rPr lang="en-US" dirty="0" err="1">
                <a:ea typeface="+mn-lt"/>
                <a:cs typeface="+mn-lt"/>
              </a:rPr>
              <a:t>kroz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petlju</a:t>
            </a:r>
            <a:r>
              <a:rPr lang="en-US" dirty="0">
                <a:ea typeface="+mn-lt"/>
                <a:cs typeface="+mn-lt"/>
              </a:rPr>
              <a:t> u </a:t>
            </a:r>
            <a:r>
              <a:rPr lang="en-US" dirty="0" err="1">
                <a:ea typeface="+mn-lt"/>
                <a:cs typeface="+mn-lt"/>
              </a:rPr>
              <a:t>potrazi</a:t>
            </a:r>
            <a:r>
              <a:rPr lang="en-US" dirty="0">
                <a:ea typeface="+mn-lt"/>
                <a:cs typeface="+mn-lt"/>
              </a:rPr>
              <a:t> za </a:t>
            </a:r>
            <a:r>
              <a:rPr lang="en-US" dirty="0" err="1">
                <a:ea typeface="+mn-lt"/>
                <a:cs typeface="+mn-lt"/>
              </a:rPr>
              <a:t>stranicom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klase</a:t>
            </a:r>
            <a:r>
              <a:rPr lang="en-US" dirty="0">
                <a:ea typeface="+mn-lt"/>
                <a:cs typeface="+mn-lt"/>
              </a:rPr>
              <a:t> (0,1). U </a:t>
            </a:r>
            <a:r>
              <a:rPr lang="en-US" dirty="0" err="1">
                <a:ea typeface="+mn-lt"/>
                <a:cs typeface="+mn-lt"/>
              </a:rPr>
              <a:t>ovom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prolasku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svim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stranicama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koje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obiđemo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stavljamo</a:t>
            </a:r>
            <a:r>
              <a:rPr lang="en-US" dirty="0">
                <a:ea typeface="+mn-lt"/>
                <a:cs typeface="+mn-lt"/>
              </a:rPr>
              <a:t> bit </a:t>
            </a:r>
            <a:r>
              <a:rPr lang="en-US" dirty="0" err="1">
                <a:ea typeface="+mn-lt"/>
                <a:cs typeface="+mn-lt"/>
              </a:rPr>
              <a:t>referenci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0;</a:t>
            </a:r>
            <a:endParaRPr lang="en-US" dirty="0"/>
          </a:p>
          <a:p>
            <a:pPr marL="914400" lvl="1" indent="-457200">
              <a:buAutoNum type="arabicPeriod"/>
            </a:pPr>
            <a:r>
              <a:rPr lang="en-US" dirty="0" err="1">
                <a:ea typeface="+mn-lt"/>
                <a:cs typeface="+mn-lt"/>
              </a:rPr>
              <a:t>ako</a:t>
            </a:r>
            <a:r>
              <a:rPr lang="en-US" dirty="0">
                <a:ea typeface="+mn-lt"/>
                <a:cs typeface="+mn-lt"/>
              </a:rPr>
              <a:t> je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drugi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prolaz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neuspešan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vraćamo</a:t>
            </a:r>
            <a:r>
              <a:rPr lang="en-US" dirty="0">
                <a:ea typeface="+mn-lt"/>
                <a:cs typeface="+mn-lt"/>
              </a:rPr>
              <a:t> se 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korak</a:t>
            </a:r>
            <a:r>
              <a:rPr lang="en-US" dirty="0">
                <a:ea typeface="+mn-lt"/>
                <a:cs typeface="+mn-lt"/>
              </a:rPr>
              <a:t> 1 (</a:t>
            </a:r>
            <a:r>
              <a:rPr lang="en-US" dirty="0" err="1">
                <a:ea typeface="+mn-lt"/>
                <a:cs typeface="+mn-lt"/>
              </a:rPr>
              <a:t>eventualno</a:t>
            </a:r>
            <a:r>
              <a:rPr lang="en-US" dirty="0">
                <a:ea typeface="+mn-lt"/>
                <a:cs typeface="+mn-lt"/>
              </a:rPr>
              <a:t> 2 </a:t>
            </a:r>
            <a:r>
              <a:rPr lang="en-US" dirty="0" err="1">
                <a:ea typeface="+mn-lt"/>
                <a:cs typeface="+mn-lt"/>
              </a:rPr>
              <a:t>posle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njega</a:t>
            </a:r>
            <a:r>
              <a:rPr lang="en-US" dirty="0">
                <a:ea typeface="+mn-lt"/>
                <a:cs typeface="+mn-lt"/>
              </a:rPr>
              <a:t>), </a:t>
            </a:r>
            <a:r>
              <a:rPr lang="en-US" dirty="0" err="1">
                <a:ea typeface="+mn-lt"/>
                <a:cs typeface="+mn-lt"/>
              </a:rPr>
              <a:t>znajući</a:t>
            </a:r>
            <a:r>
              <a:rPr lang="en-US" dirty="0">
                <a:ea typeface="+mn-lt"/>
                <a:cs typeface="+mn-lt"/>
              </a:rPr>
              <a:t> da </a:t>
            </a:r>
            <a:r>
              <a:rPr lang="en-US" dirty="0" err="1">
                <a:ea typeface="+mn-lt"/>
                <a:cs typeface="+mn-lt"/>
              </a:rPr>
              <a:t>će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sada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jedan</a:t>
            </a:r>
            <a:r>
              <a:rPr lang="en-US" dirty="0">
                <a:ea typeface="+mn-lt"/>
                <a:cs typeface="+mn-lt"/>
              </a:rPr>
              <a:t> od ta </a:t>
            </a:r>
            <a:r>
              <a:rPr lang="en-US" dirty="0" err="1">
                <a:ea typeface="+mn-lt"/>
                <a:cs typeface="+mn-lt"/>
              </a:rPr>
              <a:t>dva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biti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uspešan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  <a:p>
            <a:pPr marL="457200" lvl="1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5987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Memorijski mapirane datoteke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Memorijsko mapiranje datoteka vrši se preslikavanjem bloka diska na stranicu (ili više njih)</a:t>
            </a:r>
          </a:p>
          <a:p>
            <a:r>
              <a:rPr lang="en-US"/>
              <a:t>Na ovaj način se pojednostavljuje i ubrzava pristup i upotreba datoteka</a:t>
            </a:r>
            <a:endParaRPr lang="en-US" dirty="0"/>
          </a:p>
          <a:p>
            <a:r>
              <a:rPr lang="en-US"/>
              <a:t>Pri tome, upisivanje u memorijski mapiranu datoteku ne zahteva nužno istovremeno (sinhrono) upisivanje na disk – najkasnije kada se datoteka zatvara to mora biti urađeno</a:t>
            </a:r>
            <a:endParaRPr lang="en-US" dirty="0"/>
          </a:p>
          <a:p>
            <a:r>
              <a:rPr lang="en-US"/>
              <a:t>Mmap je sistemski poziv koji omogućava memorijsko mapiranje datoteka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2696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4459286" cy="1478570"/>
          </a:xfrm>
        </p:spPr>
        <p:txBody>
          <a:bodyPr>
            <a:normAutofit/>
          </a:bodyPr>
          <a:lstStyle/>
          <a:p>
            <a:r>
              <a:rPr lang="en-US" sz="3200"/>
              <a:t>Memorijski mapirane datoteke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000"/>
              <a:t>Ovo omogućava da više procesa istovremeno mapiraju istu datoteku u cilju deljenja podataka</a:t>
            </a:r>
          </a:p>
          <a:p>
            <a:r>
              <a:rPr lang="en-US" sz="2000">
                <a:ea typeface="+mn-lt"/>
                <a:cs typeface="+mn-lt"/>
              </a:rPr>
              <a:t>Sistemski pozivi za memorijsko mapiranje mogu takođe podržavati funkciju kopiranja pri upisu, omogućujući procesima da dele datoteku u režimu čitanja, ali da imaju sopstvene kopije podataka koje modifikuju </a:t>
            </a:r>
            <a:endParaRPr lang="en-US">
              <a:ea typeface="+mn-lt"/>
              <a:cs typeface="+mn-lt"/>
            </a:endParaRPr>
          </a:p>
          <a:p>
            <a:r>
              <a:rPr lang="en-US" sz="2000">
                <a:ea typeface="+mn-lt"/>
                <a:cs typeface="+mn-lt"/>
              </a:rPr>
              <a:t>Deljena memorija se, često, implementira korišćenjem memorijski mapiranih datoteka</a:t>
            </a:r>
            <a:endParaRPr lang="en-US" sz="2000"/>
          </a:p>
        </p:txBody>
      </p:sp>
      <p:pic>
        <p:nvPicPr>
          <p:cNvPr id="4" name="Picture 4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F39CA2A8-67C0-426C-A02F-DFF5A737B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204709"/>
            <a:ext cx="5456279" cy="4423632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0167140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Memorijski mapiran u/I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U slučaju U/I, svaki U/I kontroler sadrži registre za smeštanje naredbi i podataka koji se prenose ka uređaju</a:t>
            </a:r>
            <a:endParaRPr lang="en-US"/>
          </a:p>
          <a:p>
            <a:r>
              <a:rPr lang="en-US"/>
              <a:t>U cilju pogodnijeg pristupa periferijama, mnoge računarske arhitekture obezbeđuju memorijski mapiran U/I</a:t>
            </a:r>
            <a:endParaRPr lang="en-US" dirty="0"/>
          </a:p>
          <a:p>
            <a:r>
              <a:rPr lang="en-US"/>
              <a:t>Opseg memorijskih adresa se rezerviše i preslikava u registre kontrolera</a:t>
            </a:r>
            <a:endParaRPr lang="en-US" dirty="0"/>
          </a:p>
          <a:p>
            <a:r>
              <a:rPr lang="en-US"/>
              <a:t>I dalje se kontrola uređaja može vršiti </a:t>
            </a:r>
            <a:r>
              <a:rPr lang="en-US" i="1"/>
              <a:t>prozivanjem</a:t>
            </a:r>
            <a:r>
              <a:rPr lang="en-US"/>
              <a:t> ili korišćenjem prekida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8894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053372" cy="1478570"/>
          </a:xfrm>
        </p:spPr>
        <p:txBody>
          <a:bodyPr>
            <a:normAutofit/>
          </a:bodyPr>
          <a:lstStyle/>
          <a:p>
            <a:r>
              <a:rPr lang="en-US" sz="3200" dirty="0" err="1"/>
              <a:t>Keširanje</a:t>
            </a:r>
            <a:r>
              <a:rPr lang="en-US" sz="3200" dirty="0"/>
              <a:t> sa </a:t>
            </a:r>
            <a:r>
              <a:rPr lang="en-US" sz="3200" dirty="0" err="1"/>
              <a:t>virtualnom</a:t>
            </a:r>
            <a:r>
              <a:rPr lang="en-US" sz="3200" dirty="0"/>
              <a:t> </a:t>
            </a:r>
            <a:r>
              <a:rPr lang="en-US" sz="3200" dirty="0" err="1"/>
              <a:t>memorijom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 indent="-457200"/>
            <a:r>
              <a:rPr lang="en-US" dirty="0"/>
              <a:t>U </a:t>
            </a:r>
            <a:r>
              <a:rPr lang="en-US" dirty="0" err="1"/>
              <a:t>prvoj</a:t>
            </a:r>
            <a:r>
              <a:rPr lang="en-US" dirty="0"/>
              <a:t> </a:t>
            </a:r>
            <a:r>
              <a:rPr lang="en-US" dirty="0" err="1"/>
              <a:t>varijanti</a:t>
            </a:r>
            <a:r>
              <a:rPr lang="en-US" dirty="0"/>
              <a:t> </a:t>
            </a:r>
            <a:r>
              <a:rPr lang="en-US" dirty="0" err="1"/>
              <a:t>keš</a:t>
            </a:r>
            <a:r>
              <a:rPr lang="en-US" dirty="0"/>
              <a:t> ide </a:t>
            </a:r>
            <a:r>
              <a:rPr lang="en-US" dirty="0" err="1"/>
              <a:t>između</a:t>
            </a:r>
            <a:r>
              <a:rPr lang="en-US" dirty="0"/>
              <a:t> CPU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bafera</a:t>
            </a:r>
            <a:r>
              <a:rPr lang="en-US" dirty="0"/>
              <a:t> za </a:t>
            </a:r>
            <a:r>
              <a:rPr lang="en-US" dirty="0" err="1"/>
              <a:t>keširanje</a:t>
            </a:r>
            <a:r>
              <a:rPr lang="en-US" dirty="0"/>
              <a:t> </a:t>
            </a:r>
            <a:r>
              <a:rPr lang="en-US" err="1"/>
              <a:t>translacija</a:t>
            </a:r>
            <a:endParaRPr lang="en-US" dirty="0"/>
          </a:p>
          <a:p>
            <a:pPr lvl="1" indent="-457200"/>
            <a:r>
              <a:rPr lang="en-US" dirty="0" err="1"/>
              <a:t>Prednost</a:t>
            </a:r>
            <a:r>
              <a:rPr lang="en-US" dirty="0"/>
              <a:t> </a:t>
            </a:r>
            <a:r>
              <a:rPr lang="en-US" dirty="0" err="1"/>
              <a:t>ovog</a:t>
            </a:r>
            <a:r>
              <a:rPr lang="en-US" dirty="0"/>
              <a:t> </a:t>
            </a:r>
            <a:r>
              <a:rPr lang="en-US" dirty="0" err="1"/>
              <a:t>pristupa</a:t>
            </a:r>
            <a:r>
              <a:rPr lang="en-US" dirty="0"/>
              <a:t> je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brz</a:t>
            </a:r>
            <a:r>
              <a:rPr lang="en-US" dirty="0"/>
              <a:t>,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translacija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virtualnih</a:t>
            </a:r>
            <a:r>
              <a:rPr lang="en-US" dirty="0"/>
              <a:t> </a:t>
            </a:r>
            <a:r>
              <a:rPr lang="en-US" dirty="0" err="1"/>
              <a:t>adresa</a:t>
            </a:r>
            <a:r>
              <a:rPr lang="en-US" dirty="0"/>
              <a:t> u </a:t>
            </a:r>
            <a:r>
              <a:rPr lang="en-US" dirty="0" err="1"/>
              <a:t>fizičke</a:t>
            </a:r>
            <a:r>
              <a:rPr lang="en-US" dirty="0"/>
              <a:t> u </a:t>
            </a:r>
            <a:r>
              <a:rPr lang="en-US" dirty="0" err="1"/>
              <a:t>slučaju</a:t>
            </a:r>
            <a:r>
              <a:rPr lang="en-US" dirty="0"/>
              <a:t> </a:t>
            </a:r>
            <a:r>
              <a:rPr lang="en-US" dirty="0" err="1"/>
              <a:t>keš</a:t>
            </a:r>
            <a:r>
              <a:rPr lang="en-US" dirty="0"/>
              <a:t> </a:t>
            </a:r>
            <a:r>
              <a:rPr lang="en-US" dirty="0" err="1"/>
              <a:t>pogotka</a:t>
            </a:r>
          </a:p>
          <a:p>
            <a:pPr lvl="1" indent="-457200"/>
            <a:r>
              <a:rPr lang="en-US" dirty="0"/>
              <a:t>Problem: mora se </a:t>
            </a:r>
            <a:r>
              <a:rPr lang="en-US" dirty="0" err="1"/>
              <a:t>ažurirati</a:t>
            </a:r>
            <a:r>
              <a:rPr lang="en-US" dirty="0"/>
              <a:t> </a:t>
            </a:r>
            <a:r>
              <a:rPr lang="en-US" dirty="0" err="1"/>
              <a:t>keš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svake</a:t>
            </a:r>
            <a:r>
              <a:rPr lang="en-US" dirty="0"/>
              <a:t> </a:t>
            </a:r>
            <a:r>
              <a:rPr lang="en-US" dirty="0" err="1"/>
              <a:t>zamene</a:t>
            </a:r>
            <a:r>
              <a:rPr lang="en-US" dirty="0"/>
              <a:t> </a:t>
            </a:r>
            <a:r>
              <a:rPr lang="en-US" dirty="0" err="1"/>
              <a:t>konteksta</a:t>
            </a:r>
          </a:p>
        </p:txBody>
      </p:sp>
      <p:pic>
        <p:nvPicPr>
          <p:cNvPr id="4" name="Picture 4" descr="A picture containing drawing, clock&#10;&#10;Description generated with very high confidence">
            <a:extLst>
              <a:ext uri="{FF2B5EF4-FFF2-40B4-BE49-F238E27FC236}">
                <a16:creationId xmlns:a16="http://schemas.microsoft.com/office/drawing/2014/main" id="{4D66CD47-8E59-4FD6-B901-11E86310B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828719"/>
            <a:ext cx="5456279" cy="1175612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828639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053372" cy="1478570"/>
          </a:xfrm>
        </p:spPr>
        <p:txBody>
          <a:bodyPr>
            <a:normAutofit/>
          </a:bodyPr>
          <a:lstStyle/>
          <a:p>
            <a:r>
              <a:rPr lang="en-US" sz="3200" dirty="0" err="1"/>
              <a:t>Keširanje</a:t>
            </a:r>
            <a:r>
              <a:rPr lang="en-US" sz="3200" dirty="0"/>
              <a:t> sa </a:t>
            </a:r>
            <a:r>
              <a:rPr lang="en-US" sz="3200" dirty="0" err="1"/>
              <a:t>virtualnom</a:t>
            </a:r>
            <a:r>
              <a:rPr lang="en-US" sz="3200" dirty="0"/>
              <a:t> </a:t>
            </a:r>
            <a:r>
              <a:rPr lang="en-US" sz="3200" dirty="0" err="1"/>
              <a:t>memorijom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 indent="-457200"/>
            <a:r>
              <a:rPr lang="en-US" dirty="0"/>
              <a:t>U </a:t>
            </a:r>
            <a:r>
              <a:rPr lang="en-US" dirty="0" err="1"/>
              <a:t>drugoj</a:t>
            </a:r>
            <a:r>
              <a:rPr lang="en-US" dirty="0"/>
              <a:t> </a:t>
            </a:r>
            <a:r>
              <a:rPr lang="en-US" dirty="0" err="1"/>
              <a:t>varijanti</a:t>
            </a:r>
            <a:r>
              <a:rPr lang="en-US" dirty="0"/>
              <a:t> CPU </a:t>
            </a:r>
            <a:r>
              <a:rPr lang="en-US" dirty="0" err="1"/>
              <a:t>adrese</a:t>
            </a:r>
            <a:r>
              <a:rPr lang="en-US" dirty="0"/>
              <a:t> </a:t>
            </a:r>
            <a:r>
              <a:rPr lang="en-US" dirty="0" err="1"/>
              <a:t>najpre</a:t>
            </a:r>
            <a:r>
              <a:rPr lang="en-US" dirty="0"/>
              <a:t> </a:t>
            </a:r>
            <a:r>
              <a:rPr lang="en-US" dirty="0" err="1"/>
              <a:t>idu</a:t>
            </a:r>
            <a:r>
              <a:rPr lang="en-US" dirty="0"/>
              <a:t> u TLB, a </a:t>
            </a:r>
            <a:r>
              <a:rPr lang="en-US" dirty="0" err="1"/>
              <a:t>keš</a:t>
            </a:r>
            <a:r>
              <a:rPr lang="en-US" dirty="0"/>
              <a:t> se </a:t>
            </a:r>
            <a:r>
              <a:rPr lang="en-US" dirty="0" err="1"/>
              <a:t>nalazi</a:t>
            </a:r>
            <a:r>
              <a:rPr lang="en-US" dirty="0"/>
              <a:t> </a:t>
            </a:r>
            <a:r>
              <a:rPr lang="en-US" dirty="0" err="1"/>
              <a:t>iza</a:t>
            </a:r>
            <a:r>
              <a:rPr lang="en-US" dirty="0"/>
              <a:t> </a:t>
            </a:r>
            <a:r>
              <a:rPr lang="en-US" dirty="0" err="1"/>
              <a:t>njega</a:t>
            </a:r>
          </a:p>
          <a:p>
            <a:pPr lvl="1" indent="-457200"/>
            <a:r>
              <a:rPr lang="en-US" dirty="0" err="1"/>
              <a:t>Prednost</a:t>
            </a:r>
            <a:r>
              <a:rPr lang="en-US" dirty="0"/>
              <a:t>: </a:t>
            </a:r>
            <a:r>
              <a:rPr lang="en-US" dirty="0" err="1"/>
              <a:t>izbegava</a:t>
            </a:r>
            <a:r>
              <a:rPr lang="en-US" dirty="0"/>
              <a:t> se problem u </a:t>
            </a:r>
            <a:r>
              <a:rPr lang="en-US" dirty="0" err="1"/>
              <a:t>vezi</a:t>
            </a:r>
            <a:r>
              <a:rPr lang="en-US" dirty="0"/>
              <a:t> sa </a:t>
            </a:r>
            <a:r>
              <a:rPr lang="en-US" dirty="0" err="1"/>
              <a:t>zastarelim</a:t>
            </a:r>
            <a:r>
              <a:rPr lang="en-US" dirty="0"/>
              <a:t> </a:t>
            </a:r>
            <a:r>
              <a:rPr lang="en-US" dirty="0" err="1"/>
              <a:t>keš</a:t>
            </a:r>
            <a:r>
              <a:rPr lang="en-US" dirty="0"/>
              <a:t> </a:t>
            </a:r>
            <a:r>
              <a:rPr lang="en-US" dirty="0" err="1"/>
              <a:t>podacima</a:t>
            </a:r>
            <a:r>
              <a:rPr lang="en-US" dirty="0"/>
              <a:t>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zamene</a:t>
            </a:r>
            <a:r>
              <a:rPr lang="en-US" dirty="0"/>
              <a:t> </a:t>
            </a:r>
            <a:r>
              <a:rPr lang="en-US" dirty="0" err="1"/>
              <a:t>konteksta</a:t>
            </a:r>
            <a:endParaRPr lang="en-US" dirty="0"/>
          </a:p>
          <a:p>
            <a:pPr lvl="1" indent="-457200"/>
            <a:r>
              <a:rPr lang="en-US" dirty="0"/>
              <a:t>Problem: </a:t>
            </a:r>
            <a:r>
              <a:rPr lang="en-US" dirty="0" err="1"/>
              <a:t>spor</a:t>
            </a:r>
            <a:r>
              <a:rPr lang="en-US" dirty="0"/>
              <a:t> </a:t>
            </a:r>
            <a:r>
              <a:rPr lang="en-US" dirty="0" err="1"/>
              <a:t>pristup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 je </a:t>
            </a:r>
            <a:r>
              <a:rPr lang="en-US" dirty="0" err="1"/>
              <a:t>neophodno</a:t>
            </a:r>
            <a:r>
              <a:rPr lang="en-US" dirty="0"/>
              <a:t> </a:t>
            </a:r>
            <a:r>
              <a:rPr lang="en-US" dirty="0" err="1"/>
              <a:t>uraditi</a:t>
            </a:r>
            <a:r>
              <a:rPr lang="en-US" dirty="0"/>
              <a:t> </a:t>
            </a:r>
            <a:r>
              <a:rPr lang="en-US" dirty="0" err="1"/>
              <a:t>translaciju</a:t>
            </a:r>
            <a:r>
              <a:rPr lang="en-US" dirty="0"/>
              <a:t> </a:t>
            </a:r>
            <a:r>
              <a:rPr lang="en-US" dirty="0" err="1"/>
              <a:t>virtualne</a:t>
            </a:r>
            <a:r>
              <a:rPr lang="en-US" dirty="0"/>
              <a:t> </a:t>
            </a:r>
            <a:r>
              <a:rPr lang="en-US" dirty="0" err="1"/>
              <a:t>adrese</a:t>
            </a:r>
            <a:r>
              <a:rPr lang="en-US" dirty="0"/>
              <a:t> u </a:t>
            </a:r>
            <a:r>
              <a:rPr lang="en-US" dirty="0" err="1"/>
              <a:t>fizičku</a:t>
            </a:r>
            <a:r>
              <a:rPr lang="en-US" dirty="0"/>
              <a:t> pre </a:t>
            </a:r>
            <a:r>
              <a:rPr lang="en-US" dirty="0" err="1"/>
              <a:t>svakog</a:t>
            </a:r>
            <a:r>
              <a:rPr lang="en-US" dirty="0"/>
              <a:t> </a:t>
            </a:r>
            <a:r>
              <a:rPr lang="en-US" dirty="0" err="1"/>
              <a:t>pristupa</a:t>
            </a:r>
            <a:r>
              <a:rPr lang="en-US" dirty="0"/>
              <a:t> </a:t>
            </a:r>
            <a:r>
              <a:rPr lang="en-US" dirty="0" err="1"/>
              <a:t>keš</a:t>
            </a:r>
            <a:r>
              <a:rPr lang="en-US" dirty="0"/>
              <a:t> </a:t>
            </a:r>
            <a:r>
              <a:rPr lang="en-US" dirty="0" err="1"/>
              <a:t>memoriji</a:t>
            </a:r>
          </a:p>
        </p:txBody>
      </p:sp>
      <p:pic>
        <p:nvPicPr>
          <p:cNvPr id="4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4D66CD47-8E59-4FD6-B901-11E86310B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837138"/>
            <a:ext cx="5456279" cy="1158774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2003930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C2E4E997-8672-4FFD-B8EC-9932A8E47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2">
            <a:extLst>
              <a:ext uri="{FF2B5EF4-FFF2-40B4-BE49-F238E27FC236}">
                <a16:creationId xmlns:a16="http://schemas.microsoft.com/office/drawing/2014/main" id="{FE6BA9E6-1D9E-4D30-B528-D49FA1342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65294B-9C79-4CCC-9329-D3C9141EA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10334415" cy="1478570"/>
          </a:xfrm>
        </p:spPr>
        <p:txBody>
          <a:bodyPr>
            <a:normAutofit/>
          </a:bodyPr>
          <a:lstStyle/>
          <a:p>
            <a:r>
              <a:rPr lang="en-US" sz="3200"/>
              <a:t>Rešenje</a:t>
            </a:r>
            <a:r>
              <a:rPr lang="en-US" sz="3200" dirty="0"/>
              <a:t>: </a:t>
            </a:r>
            <a:r>
              <a:rPr lang="en-US" sz="3200"/>
              <a:t>virtualno-indeksirani</a:t>
            </a:r>
            <a:r>
              <a:rPr lang="en-US" sz="3200" dirty="0"/>
              <a:t> </a:t>
            </a:r>
            <a:r>
              <a:rPr lang="en-US" sz="3200"/>
              <a:t>fizički</a:t>
            </a:r>
            <a:r>
              <a:rPr lang="en-US" sz="3200" dirty="0"/>
              <a:t>- </a:t>
            </a:r>
            <a:r>
              <a:rPr lang="en-US" sz="3200"/>
              <a:t>tagovani</a:t>
            </a:r>
            <a:r>
              <a:rPr lang="en-US" sz="3200" dirty="0"/>
              <a:t> </a:t>
            </a:r>
            <a:r>
              <a:rPr lang="en-US" sz="3200"/>
              <a:t>keš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EB66D-2650-43AD-B47E-97335DF0F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4459287" cy="3965046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lvl="1" indent="-457200"/>
            <a:r>
              <a:rPr lang="en-US" dirty="0" err="1"/>
              <a:t>Indeks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za </a:t>
            </a:r>
            <a:r>
              <a:rPr lang="en-US" dirty="0" err="1"/>
              <a:t>keš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podskup</a:t>
            </a:r>
            <a:r>
              <a:rPr lang="en-US" dirty="0"/>
              <a:t> </a:t>
            </a:r>
            <a:r>
              <a:rPr lang="en-US" dirty="0" err="1"/>
              <a:t>ofset</a:t>
            </a:r>
            <a:r>
              <a:rPr lang="en-US" dirty="0"/>
              <a:t> </a:t>
            </a:r>
            <a:r>
              <a:rPr lang="en-US" dirty="0" err="1"/>
              <a:t>bita</a:t>
            </a:r>
            <a:r>
              <a:rPr lang="en-US" dirty="0"/>
              <a:t> u </a:t>
            </a:r>
            <a:r>
              <a:rPr lang="en-US" dirty="0" err="1"/>
              <a:t>okviru</a:t>
            </a:r>
            <a:r>
              <a:rPr lang="en-US" dirty="0"/>
              <a:t> </a:t>
            </a:r>
            <a:r>
              <a:rPr lang="en-US" dirty="0" err="1"/>
              <a:t>virtualne</a:t>
            </a:r>
            <a:r>
              <a:rPr lang="en-US" dirty="0"/>
              <a:t> </a:t>
            </a:r>
            <a:r>
              <a:rPr lang="en-US" dirty="0" err="1"/>
              <a:t>adrese</a:t>
            </a:r>
          </a:p>
          <a:p>
            <a:pPr lvl="1" indent="-457200"/>
            <a:r>
              <a:rPr lang="en-US" dirty="0" err="1"/>
              <a:t>Pristup</a:t>
            </a:r>
            <a:r>
              <a:rPr lang="en-US" dirty="0"/>
              <a:t> </a:t>
            </a:r>
            <a:r>
              <a:rPr lang="en-US" dirty="0" err="1"/>
              <a:t>keš</a:t>
            </a:r>
            <a:r>
              <a:rPr lang="en-US" dirty="0"/>
              <a:t> </a:t>
            </a:r>
            <a:r>
              <a:rPr lang="en-US" dirty="0" err="1"/>
              <a:t>tagovima</a:t>
            </a:r>
            <a:r>
              <a:rPr lang="en-US" dirty="0"/>
              <a:t> u </a:t>
            </a:r>
            <a:r>
              <a:rPr lang="en-US" dirty="0" err="1"/>
              <a:t>fizičkom</a:t>
            </a:r>
            <a:r>
              <a:rPr lang="en-US" dirty="0"/>
              <a:t> </a:t>
            </a:r>
            <a:r>
              <a:rPr lang="en-US" dirty="0" err="1"/>
              <a:t>kešu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se </a:t>
            </a:r>
            <a:r>
              <a:rPr lang="en-US" dirty="0" err="1"/>
              <a:t>vršiti</a:t>
            </a:r>
            <a:r>
              <a:rPr lang="en-US" dirty="0"/>
              <a:t> u </a:t>
            </a:r>
            <a:r>
              <a:rPr lang="en-US" dirty="0" err="1"/>
              <a:t>paraleli</a:t>
            </a:r>
            <a:r>
              <a:rPr lang="en-US" dirty="0"/>
              <a:t> sa TLB </a:t>
            </a:r>
            <a:r>
              <a:rPr lang="en-US" dirty="0" err="1"/>
              <a:t>pristupom</a:t>
            </a:r>
            <a:r>
              <a:rPr lang="en-US" dirty="0"/>
              <a:t> </a:t>
            </a:r>
          </a:p>
          <a:p>
            <a:pPr lvl="1" indent="-457200"/>
            <a:r>
              <a:rPr lang="en-US" dirty="0"/>
              <a:t>Tag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keš</a:t>
            </a:r>
            <a:r>
              <a:rPr lang="en-US" dirty="0"/>
              <a:t> </a:t>
            </a:r>
            <a:r>
              <a:rPr lang="en-US" dirty="0" err="1"/>
              <a:t>memorije</a:t>
            </a:r>
            <a:r>
              <a:rPr lang="en-US" dirty="0"/>
              <a:t> se </a:t>
            </a:r>
            <a:r>
              <a:rPr lang="en-US" dirty="0" err="1"/>
              <a:t>poredi</a:t>
            </a:r>
            <a:r>
              <a:rPr lang="en-US" dirty="0"/>
              <a:t> sa </a:t>
            </a:r>
            <a:r>
              <a:rPr lang="en-US" dirty="0" err="1"/>
              <a:t>fizičkom</a:t>
            </a:r>
            <a:r>
              <a:rPr lang="en-US" dirty="0"/>
              <a:t> </a:t>
            </a:r>
            <a:r>
              <a:rPr lang="en-US" dirty="0" err="1"/>
              <a:t>adresom</a:t>
            </a:r>
            <a:r>
              <a:rPr lang="en-US" dirty="0"/>
              <a:t> </a:t>
            </a:r>
            <a:r>
              <a:rPr lang="en-US" dirty="0" err="1"/>
              <a:t>stranice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TLB-a </a:t>
            </a:r>
            <a:r>
              <a:rPr lang="en-US" dirty="0" err="1"/>
              <a:t>kako</a:t>
            </a:r>
            <a:r>
              <a:rPr lang="en-US" dirty="0"/>
              <a:t> bi se </a:t>
            </a:r>
            <a:r>
              <a:rPr lang="en-US" dirty="0" err="1"/>
              <a:t>odredio</a:t>
            </a:r>
            <a:r>
              <a:rPr lang="en-US" dirty="0"/>
              <a:t> da li </a:t>
            </a:r>
            <a:r>
              <a:rPr lang="en-US" dirty="0" err="1"/>
              <a:t>imamo</a:t>
            </a:r>
            <a:r>
              <a:rPr lang="en-US" dirty="0"/>
              <a:t> </a:t>
            </a:r>
            <a:r>
              <a:rPr lang="en-US" dirty="0" err="1"/>
              <a:t>pogodak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 </a:t>
            </a:r>
            <a:r>
              <a:rPr lang="en-US" dirty="0" err="1"/>
              <a:t>promašaj</a:t>
            </a:r>
          </a:p>
          <a:p>
            <a:pPr lvl="1" indent="-457200"/>
            <a:r>
              <a:rPr lang="en-US" dirty="0"/>
              <a:t>Problem: </a:t>
            </a:r>
            <a:r>
              <a:rPr lang="en-US" dirty="0" err="1"/>
              <a:t>limitiran</a:t>
            </a:r>
            <a:r>
              <a:rPr lang="en-US" dirty="0"/>
              <a:t>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bita</a:t>
            </a:r>
            <a:r>
              <a:rPr lang="en-US" dirty="0"/>
              <a:t> za </a:t>
            </a:r>
            <a:r>
              <a:rPr lang="en-US" dirty="0" err="1"/>
              <a:t>indeksiranje</a:t>
            </a:r>
            <a:r>
              <a:rPr lang="en-US" dirty="0"/>
              <a:t> </a:t>
            </a:r>
            <a:r>
              <a:rPr lang="en-US" dirty="0" err="1"/>
              <a:t>keša</a:t>
            </a:r>
            <a:r>
              <a:rPr lang="en-US" dirty="0"/>
              <a:t> - </a:t>
            </a:r>
            <a:r>
              <a:rPr lang="en-US" dirty="0" err="1"/>
              <a:t>povećanje</a:t>
            </a:r>
            <a:r>
              <a:rPr lang="en-US" dirty="0"/>
              <a:t> </a:t>
            </a:r>
            <a:r>
              <a:rPr lang="en-US" dirty="0" err="1"/>
              <a:t>kapaciteta</a:t>
            </a:r>
            <a:r>
              <a:rPr lang="en-US" dirty="0"/>
              <a:t> </a:t>
            </a:r>
            <a:r>
              <a:rPr lang="en-US" dirty="0" err="1"/>
              <a:t>keša</a:t>
            </a:r>
            <a:r>
              <a:rPr lang="en-US" dirty="0"/>
              <a:t> </a:t>
            </a:r>
            <a:r>
              <a:rPr lang="en-US" dirty="0" err="1"/>
              <a:t>moguće</a:t>
            </a:r>
            <a:r>
              <a:rPr lang="en-US" dirty="0"/>
              <a:t> </a:t>
            </a:r>
            <a:r>
              <a:rPr lang="en-US" dirty="0" err="1"/>
              <a:t>jedino</a:t>
            </a:r>
            <a:r>
              <a:rPr lang="en-US" dirty="0"/>
              <a:t> </a:t>
            </a:r>
            <a:r>
              <a:rPr lang="en-US" dirty="0" err="1"/>
              <a:t>povećanjem</a:t>
            </a:r>
            <a:r>
              <a:rPr lang="en-US" dirty="0"/>
              <a:t> </a:t>
            </a:r>
            <a:r>
              <a:rPr lang="en-US" dirty="0" err="1"/>
              <a:t>asocijativnosti</a:t>
            </a:r>
            <a:r>
              <a:rPr lang="en-US" dirty="0"/>
              <a:t> </a:t>
            </a:r>
            <a:r>
              <a:rPr lang="en-US" dirty="0" err="1"/>
              <a:t>keša</a:t>
            </a:r>
            <a:endParaRPr lang="en-US" dirty="0"/>
          </a:p>
        </p:txBody>
      </p:sp>
      <p:pic>
        <p:nvPicPr>
          <p:cNvPr id="4" name="Picture 4" descr="A picture containing clock&#10;&#10;Description generated with very high confidence">
            <a:extLst>
              <a:ext uri="{FF2B5EF4-FFF2-40B4-BE49-F238E27FC236}">
                <a16:creationId xmlns:a16="http://schemas.microsoft.com/office/drawing/2014/main" id="{4D66CD47-8E59-4FD6-B901-11E86310B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021417"/>
            <a:ext cx="5456279" cy="2790216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453E4DEE-E996-40F8-8635-0FF43D7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50" name="Rectangle 5">
              <a:extLst>
                <a:ext uri="{FF2B5EF4-FFF2-40B4-BE49-F238E27FC236}">
                  <a16:creationId xmlns:a16="http://schemas.microsoft.com/office/drawing/2014/main" id="{08BD1D3E-43CE-49EB-A424-0738950C6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E9182037-E3FA-489A-95D5-29E424842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id="{E8864E76-AD7F-4BEE-B3F6-A78FA42AE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8">
              <a:extLst>
                <a:ext uri="{FF2B5EF4-FFF2-40B4-BE49-F238E27FC236}">
                  <a16:creationId xmlns:a16="http://schemas.microsoft.com/office/drawing/2014/main" id="{8AD071B3-046D-4479-91FE-01E9AD7C8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91D776F5-E902-4A4D-A75D-A46E063C9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id="{EBED8F24-A998-4952-AB68-E2074F074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id="{74D7A646-8CDC-49B3-9C44-3EF38DB426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12">
              <a:extLst>
                <a:ext uri="{FF2B5EF4-FFF2-40B4-BE49-F238E27FC236}">
                  <a16:creationId xmlns:a16="http://schemas.microsoft.com/office/drawing/2014/main" id="{D4E99D14-E4F4-419B-9AAF-8D1CEAB28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13">
              <a:extLst>
                <a:ext uri="{FF2B5EF4-FFF2-40B4-BE49-F238E27FC236}">
                  <a16:creationId xmlns:a16="http://schemas.microsoft.com/office/drawing/2014/main" id="{377E106C-5445-4A52-9F7E-DA1738744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14">
              <a:extLst>
                <a:ext uri="{FF2B5EF4-FFF2-40B4-BE49-F238E27FC236}">
                  <a16:creationId xmlns:a16="http://schemas.microsoft.com/office/drawing/2014/main" id="{752BFE96-D378-4BAE-A64B-F851A34C4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15">
              <a:extLst>
                <a:ext uri="{FF2B5EF4-FFF2-40B4-BE49-F238E27FC236}">
                  <a16:creationId xmlns:a16="http://schemas.microsoft.com/office/drawing/2014/main" id="{B88FFB19-5A5E-4078-B467-9D4ABD21B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Line 16">
              <a:extLst>
                <a:ext uri="{FF2B5EF4-FFF2-40B4-BE49-F238E27FC236}">
                  <a16:creationId xmlns:a16="http://schemas.microsoft.com/office/drawing/2014/main" id="{11042975-3D19-4728-BCDA-D3F5CD633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62" name="Freeform 17">
              <a:extLst>
                <a:ext uri="{FF2B5EF4-FFF2-40B4-BE49-F238E27FC236}">
                  <a16:creationId xmlns:a16="http://schemas.microsoft.com/office/drawing/2014/main" id="{A28972BD-D2E1-4DCA-A907-2E3B6F606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18">
              <a:extLst>
                <a:ext uri="{FF2B5EF4-FFF2-40B4-BE49-F238E27FC236}">
                  <a16:creationId xmlns:a16="http://schemas.microsoft.com/office/drawing/2014/main" id="{1C806824-5C2D-4747-B038-69EE4074B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19">
              <a:extLst>
                <a:ext uri="{FF2B5EF4-FFF2-40B4-BE49-F238E27FC236}">
                  <a16:creationId xmlns:a16="http://schemas.microsoft.com/office/drawing/2014/main" id="{3B33F710-16D7-4F48-BFCA-66C9CA23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20">
              <a:extLst>
                <a:ext uri="{FF2B5EF4-FFF2-40B4-BE49-F238E27FC236}">
                  <a16:creationId xmlns:a16="http://schemas.microsoft.com/office/drawing/2014/main" id="{6C8C8ED4-90FA-4E97-AAF0-D5D51E6A9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Rectangle 21">
              <a:extLst>
                <a:ext uri="{FF2B5EF4-FFF2-40B4-BE49-F238E27FC236}">
                  <a16:creationId xmlns:a16="http://schemas.microsoft.com/office/drawing/2014/main" id="{6C5EB9C1-B25F-4172-8A96-5950ECC82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7" name="Freeform 22">
              <a:extLst>
                <a:ext uri="{FF2B5EF4-FFF2-40B4-BE49-F238E27FC236}">
                  <a16:creationId xmlns:a16="http://schemas.microsoft.com/office/drawing/2014/main" id="{097E6E8A-9373-4655-882B-21715CCE9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23">
              <a:extLst>
                <a:ext uri="{FF2B5EF4-FFF2-40B4-BE49-F238E27FC236}">
                  <a16:creationId xmlns:a16="http://schemas.microsoft.com/office/drawing/2014/main" id="{EB8CC766-1206-4372-ACAF-8230AF4D5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24">
              <a:extLst>
                <a:ext uri="{FF2B5EF4-FFF2-40B4-BE49-F238E27FC236}">
                  <a16:creationId xmlns:a16="http://schemas.microsoft.com/office/drawing/2014/main" id="{1C8E2511-2489-47B2-9C19-C410910DD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25">
              <a:extLst>
                <a:ext uri="{FF2B5EF4-FFF2-40B4-BE49-F238E27FC236}">
                  <a16:creationId xmlns:a16="http://schemas.microsoft.com/office/drawing/2014/main" id="{D7820196-0A47-47EF-832C-A688E897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26">
              <a:extLst>
                <a:ext uri="{FF2B5EF4-FFF2-40B4-BE49-F238E27FC236}">
                  <a16:creationId xmlns:a16="http://schemas.microsoft.com/office/drawing/2014/main" id="{4982E0BF-34AE-48A3-AD6B-E0F3CD05DB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27">
              <a:extLst>
                <a:ext uri="{FF2B5EF4-FFF2-40B4-BE49-F238E27FC236}">
                  <a16:creationId xmlns:a16="http://schemas.microsoft.com/office/drawing/2014/main" id="{CD34643B-9DF2-4310-8868-48252C339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28">
              <a:extLst>
                <a:ext uri="{FF2B5EF4-FFF2-40B4-BE49-F238E27FC236}">
                  <a16:creationId xmlns:a16="http://schemas.microsoft.com/office/drawing/2014/main" id="{4E020C4E-AF64-44A8-B830-779541D8D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9">
              <a:extLst>
                <a:ext uri="{FF2B5EF4-FFF2-40B4-BE49-F238E27FC236}">
                  <a16:creationId xmlns:a16="http://schemas.microsoft.com/office/drawing/2014/main" id="{D97BC3D3-B1B3-4825-9169-BBEF1DBCF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30">
              <a:extLst>
                <a:ext uri="{FF2B5EF4-FFF2-40B4-BE49-F238E27FC236}">
                  <a16:creationId xmlns:a16="http://schemas.microsoft.com/office/drawing/2014/main" id="{A750DC4F-1DAF-470E-98C6-6C68DEB93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31">
              <a:extLst>
                <a:ext uri="{FF2B5EF4-FFF2-40B4-BE49-F238E27FC236}">
                  <a16:creationId xmlns:a16="http://schemas.microsoft.com/office/drawing/2014/main" id="{2F99594A-5BBD-4E10-A818-8BE52B7D9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23201794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71A2D-858B-2C61-9816-332A4919E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1E50E-6338-0EAD-775C-AACF5A970C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Kraj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C90C05-B4BB-6036-54E0-D5AB8B29C4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1087FA1-32D9-ABD4-CCC1-C5CF5289AFEB}"/>
              </a:ext>
            </a:extLst>
          </p:cNvPr>
          <p:cNvSpPr/>
          <p:nvPr/>
        </p:nvSpPr>
        <p:spPr bwMode="auto">
          <a:xfrm>
            <a:off x="10357240" y="289262"/>
            <a:ext cx="459270" cy="479958"/>
          </a:xfrm>
          <a:prstGeom prst="round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indent="0" algn="ctr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/>
            </a:pPr>
            <a:r>
              <a:rPr lang="en-US">
                <a:latin typeface="Arial"/>
                <a:cs typeface="Arial"/>
              </a:rPr>
              <a:t>5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26915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Application>Microsoft Office PowerPoint</Application>
  <PresentationFormat>Widescreen</PresentationFormat>
  <Slides>37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Circuit</vt:lpstr>
      <vt:lpstr>virtualna memorija</vt:lpstr>
      <vt:lpstr>uvod</vt:lpstr>
      <vt:lpstr>uvod</vt:lpstr>
      <vt:lpstr>Prednosti smeštanja dela programa u memoriju</vt:lpstr>
      <vt:lpstr>Virtualni adresni prostor</vt:lpstr>
      <vt:lpstr>Virtualni adresni prostor</vt:lpstr>
      <vt:lpstr>Stranice na zahtev (demand paging)</vt:lpstr>
      <vt:lpstr>Stranice na zahtev osnovni koncept</vt:lpstr>
      <vt:lpstr>Greška stranice (PAGE fault)</vt:lpstr>
      <vt:lpstr>Stranice isključivo na zahtev (PURE DP)</vt:lpstr>
      <vt:lpstr>Performanse stranica na zahtev</vt:lpstr>
      <vt:lpstr>Koraci kod greške stranice</vt:lpstr>
      <vt:lpstr>Koraci kod greške stranice</vt:lpstr>
      <vt:lpstr>Koraci kod greške stranice</vt:lpstr>
      <vt:lpstr>Kopiranje pri upisu (copy-on-write)</vt:lpstr>
      <vt:lpstr>Kopiranje pri upisu (copy-on-write)</vt:lpstr>
      <vt:lpstr>Zamena stranica</vt:lpstr>
      <vt:lpstr>Zamena stranica</vt:lpstr>
      <vt:lpstr>Osnovna Zamena stranica</vt:lpstr>
      <vt:lpstr>Rutina za obradu greške stranice</vt:lpstr>
      <vt:lpstr>Efikasnija zamena</vt:lpstr>
      <vt:lpstr>Implementacija stranica na zahtev</vt:lpstr>
      <vt:lpstr>Algoritam zamene stranica</vt:lpstr>
      <vt:lpstr>Fifo Algoritam zamene stranica</vt:lpstr>
      <vt:lpstr>Fifo Algoritam zamene stranica</vt:lpstr>
      <vt:lpstr>optimalan Algoritam zamene stranica</vt:lpstr>
      <vt:lpstr>Lru Algoritam zamene stranica</vt:lpstr>
      <vt:lpstr>Aproksimacija lru algoritma </vt:lpstr>
      <vt:lpstr>Aproksimacija lru algoritma </vt:lpstr>
      <vt:lpstr>Poboljšan algoritam zamene sa dvostrukom šansom </vt:lpstr>
      <vt:lpstr>Memorijski mapirane datoteke</vt:lpstr>
      <vt:lpstr>Memorijski mapirane datoteke</vt:lpstr>
      <vt:lpstr>Memorijski mapiran u/I</vt:lpstr>
      <vt:lpstr>Keširanje sa virtualnom memorijom</vt:lpstr>
      <vt:lpstr>Keširanje sa virtualnom memorijom</vt:lpstr>
      <vt:lpstr>Rešenje: virtualno-indeksirani fizički- tagovani keš</vt:lpstr>
      <vt:lpstr>Kraj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2234</cp:revision>
  <dcterms:created xsi:type="dcterms:W3CDTF">2014-08-26T23:43:54Z</dcterms:created>
  <dcterms:modified xsi:type="dcterms:W3CDTF">2026-06-16T22:50:08Z</dcterms:modified>
</cp:coreProperties>
</file>