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80"/>
  </p:notesMasterIdLst>
  <p:handoutMasterIdLst>
    <p:handoutMasterId r:id="rId81"/>
  </p:handoutMasterIdLst>
  <p:sldIdLst>
    <p:sldId id="485" r:id="rId2"/>
    <p:sldId id="594" r:id="rId3"/>
    <p:sldId id="595" r:id="rId4"/>
    <p:sldId id="643" r:id="rId5"/>
    <p:sldId id="720" r:id="rId6"/>
    <p:sldId id="661" r:id="rId7"/>
    <p:sldId id="644" r:id="rId8"/>
    <p:sldId id="645" r:id="rId9"/>
    <p:sldId id="729" r:id="rId10"/>
    <p:sldId id="730" r:id="rId11"/>
    <p:sldId id="646" r:id="rId12"/>
    <p:sldId id="662" r:id="rId13"/>
    <p:sldId id="647" r:id="rId14"/>
    <p:sldId id="741" r:id="rId15"/>
    <p:sldId id="721" r:id="rId16"/>
    <p:sldId id="722" r:id="rId17"/>
    <p:sldId id="648" r:id="rId18"/>
    <p:sldId id="742" r:id="rId19"/>
    <p:sldId id="649" r:id="rId20"/>
    <p:sldId id="665" r:id="rId21"/>
    <p:sldId id="651" r:id="rId22"/>
    <p:sldId id="652" r:id="rId23"/>
    <p:sldId id="653" r:id="rId24"/>
    <p:sldId id="654" r:id="rId25"/>
    <p:sldId id="655" r:id="rId26"/>
    <p:sldId id="656" r:id="rId27"/>
    <p:sldId id="657" r:id="rId28"/>
    <p:sldId id="658" r:id="rId29"/>
    <p:sldId id="659" r:id="rId30"/>
    <p:sldId id="668" r:id="rId31"/>
    <p:sldId id="723" r:id="rId32"/>
    <p:sldId id="669" r:id="rId33"/>
    <p:sldId id="670" r:id="rId34"/>
    <p:sldId id="671" r:id="rId35"/>
    <p:sldId id="672" r:id="rId36"/>
    <p:sldId id="673" r:id="rId37"/>
    <p:sldId id="674" r:id="rId38"/>
    <p:sldId id="675" r:id="rId39"/>
    <p:sldId id="676" r:id="rId40"/>
    <p:sldId id="677" r:id="rId41"/>
    <p:sldId id="678" r:id="rId42"/>
    <p:sldId id="679" r:id="rId43"/>
    <p:sldId id="680" r:id="rId44"/>
    <p:sldId id="731" r:id="rId45"/>
    <p:sldId id="732" r:id="rId46"/>
    <p:sldId id="744" r:id="rId47"/>
    <p:sldId id="681" r:id="rId48"/>
    <p:sldId id="733" r:id="rId49"/>
    <p:sldId id="745" r:id="rId50"/>
    <p:sldId id="746" r:id="rId51"/>
    <p:sldId id="724" r:id="rId52"/>
    <p:sldId id="735" r:id="rId53"/>
    <p:sldId id="737" r:id="rId54"/>
    <p:sldId id="738" r:id="rId55"/>
    <p:sldId id="682" r:id="rId56"/>
    <p:sldId id="688" r:id="rId57"/>
    <p:sldId id="689" r:id="rId58"/>
    <p:sldId id="690" r:id="rId59"/>
    <p:sldId id="725" r:id="rId60"/>
    <p:sldId id="726" r:id="rId61"/>
    <p:sldId id="739" r:id="rId62"/>
    <p:sldId id="727" r:id="rId63"/>
    <p:sldId id="691" r:id="rId64"/>
    <p:sldId id="692" r:id="rId65"/>
    <p:sldId id="693" r:id="rId66"/>
    <p:sldId id="694" r:id="rId67"/>
    <p:sldId id="695" r:id="rId68"/>
    <p:sldId id="696" r:id="rId69"/>
    <p:sldId id="697" r:id="rId70"/>
    <p:sldId id="698" r:id="rId71"/>
    <p:sldId id="754" r:id="rId72"/>
    <p:sldId id="747" r:id="rId73"/>
    <p:sldId id="748" r:id="rId74"/>
    <p:sldId id="749" r:id="rId75"/>
    <p:sldId id="750" r:id="rId76"/>
    <p:sldId id="751" r:id="rId77"/>
    <p:sldId id="752" r:id="rId78"/>
    <p:sldId id="753" r:id="rId79"/>
  </p:sldIdLst>
  <p:sldSz cx="9144000" cy="6858000" type="screen4x3"/>
  <p:notesSz cx="7099300" cy="10234613"/>
  <p:custDataLst>
    <p:tags r:id="rId82"/>
  </p:custDataLst>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322">
          <p15:clr>
            <a:srgbClr val="A4A3A4"/>
          </p15:clr>
        </p15:guide>
        <p15:guide id="2" pos="235">
          <p15:clr>
            <a:srgbClr val="A4A3A4"/>
          </p15:clr>
        </p15:guide>
        <p15:guide id="3" pos="1932">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6D4DAD-8CDF-579D-C736-132B90CAB53C}" v="307" dt="2026-03-25T12:05:29.056"/>
    <p1510:client id="{C487CDBE-9818-4FDE-CAA5-0098DEED8423}" v="485" dt="2026-03-25T09:40:15.1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5" autoAdjust="0"/>
    <p:restoredTop sz="72426" autoAdjust="0"/>
  </p:normalViewPr>
  <p:slideViewPr>
    <p:cSldViewPr snapToGrid="0">
      <p:cViewPr varScale="1">
        <p:scale>
          <a:sx n="81" d="100"/>
          <a:sy n="81" d="100"/>
        </p:scale>
        <p:origin x="-2124" y="-84"/>
      </p:cViewPr>
      <p:guideLst>
        <p:guide orient="horz" pos="3322"/>
        <p:guide pos="235"/>
        <p:guide pos="1932"/>
      </p:guideLst>
    </p:cSldViewPr>
  </p:slideViewPr>
  <p:notesTextViewPr>
    <p:cViewPr>
      <p:scale>
        <a:sx n="100" d="100"/>
        <a:sy n="100" d="100"/>
      </p:scale>
      <p:origin x="0" y="0"/>
    </p:cViewPr>
  </p:notesTextViewPr>
  <p:sorterViewPr>
    <p:cViewPr>
      <p:scale>
        <a:sx n="100" d="100"/>
        <a:sy n="100" d="100"/>
      </p:scale>
      <p:origin x="0" y="19734"/>
    </p:cViewPr>
  </p:sorterViewPr>
  <p:notesViewPr>
    <p:cSldViewPr snapToGrid="0">
      <p:cViewPr varScale="1">
        <p:scale>
          <a:sx n="79" d="100"/>
          <a:sy n="79" d="100"/>
        </p:scale>
        <p:origin x="-2700" y="-10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9106" name="Rectangle 2">
            <a:extLst>
              <a:ext uri="{FF2B5EF4-FFF2-40B4-BE49-F238E27FC236}">
                <a16:creationId xmlns:a16="http://schemas.microsoft.com/office/drawing/2014/main" id="{A68BDDF9-A475-D1D3-875C-DC5A83DDA90E}"/>
              </a:ext>
            </a:extLst>
          </p:cNvPr>
          <p:cNvSpPr>
            <a:spLocks noGrp="1" noChangeArrowheads="1"/>
          </p:cNvSpPr>
          <p:nvPr>
            <p:ph type="hdr" sz="quarter"/>
          </p:nvPr>
        </p:nvSpPr>
        <p:spPr bwMode="auto">
          <a:xfrm>
            <a:off x="0" y="0"/>
            <a:ext cx="3049588"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6" tIns="46697" rIns="93396" bIns="46697" numCol="1" anchor="t" anchorCtr="0" compatLnSpc="1">
            <a:prstTxWarp prst="textNoShape">
              <a:avLst/>
            </a:prstTxWarp>
          </a:bodyPr>
          <a:lstStyle>
            <a:lvl1pPr defTabSz="931863" eaLnBrk="1" hangingPunct="1">
              <a:defRPr sz="1300">
                <a:latin typeface="Arial" charset="0"/>
              </a:defRPr>
            </a:lvl1pPr>
          </a:lstStyle>
          <a:p>
            <a:pPr>
              <a:defRPr/>
            </a:pPr>
            <a:endParaRPr lang="en-GB"/>
          </a:p>
        </p:txBody>
      </p:sp>
      <p:sp>
        <p:nvSpPr>
          <p:cNvPr id="559107" name="Rectangle 3">
            <a:extLst>
              <a:ext uri="{FF2B5EF4-FFF2-40B4-BE49-F238E27FC236}">
                <a16:creationId xmlns:a16="http://schemas.microsoft.com/office/drawing/2014/main" id="{F689A195-B39D-361D-7A63-E4F3B74B6AC8}"/>
              </a:ext>
            </a:extLst>
          </p:cNvPr>
          <p:cNvSpPr>
            <a:spLocks noGrp="1" noChangeArrowheads="1"/>
          </p:cNvSpPr>
          <p:nvPr>
            <p:ph type="dt" sz="quarter" idx="1"/>
          </p:nvPr>
        </p:nvSpPr>
        <p:spPr bwMode="auto">
          <a:xfrm>
            <a:off x="3987800" y="0"/>
            <a:ext cx="3128963"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6" tIns="46697" rIns="93396" bIns="46697" numCol="1" anchor="t" anchorCtr="0" compatLnSpc="1">
            <a:prstTxWarp prst="textNoShape">
              <a:avLst/>
            </a:prstTxWarp>
          </a:bodyPr>
          <a:lstStyle>
            <a:lvl1pPr algn="r" defTabSz="931863" eaLnBrk="1" hangingPunct="1">
              <a:defRPr sz="1300">
                <a:latin typeface="Arial" charset="0"/>
              </a:defRPr>
            </a:lvl1pPr>
          </a:lstStyle>
          <a:p>
            <a:pPr>
              <a:defRPr/>
            </a:pPr>
            <a:endParaRPr lang="en-GB"/>
          </a:p>
        </p:txBody>
      </p:sp>
      <p:sp>
        <p:nvSpPr>
          <p:cNvPr id="559108" name="Rectangle 4">
            <a:extLst>
              <a:ext uri="{FF2B5EF4-FFF2-40B4-BE49-F238E27FC236}">
                <a16:creationId xmlns:a16="http://schemas.microsoft.com/office/drawing/2014/main" id="{078C6240-A6D3-3B63-5930-E2D343B641AF}"/>
              </a:ext>
            </a:extLst>
          </p:cNvPr>
          <p:cNvSpPr>
            <a:spLocks noGrp="1" noChangeArrowheads="1"/>
          </p:cNvSpPr>
          <p:nvPr>
            <p:ph type="ftr" sz="quarter" idx="2"/>
          </p:nvPr>
        </p:nvSpPr>
        <p:spPr bwMode="auto">
          <a:xfrm>
            <a:off x="0" y="9701213"/>
            <a:ext cx="3049588"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6" tIns="46697" rIns="93396" bIns="46697" numCol="1" anchor="b" anchorCtr="0" compatLnSpc="1">
            <a:prstTxWarp prst="textNoShape">
              <a:avLst/>
            </a:prstTxWarp>
          </a:bodyPr>
          <a:lstStyle>
            <a:lvl1pPr defTabSz="931863" eaLnBrk="1" hangingPunct="1">
              <a:defRPr sz="1300">
                <a:latin typeface="Arial" charset="0"/>
              </a:defRPr>
            </a:lvl1pPr>
          </a:lstStyle>
          <a:p>
            <a:pPr>
              <a:defRPr/>
            </a:pPr>
            <a:endParaRPr lang="en-GB"/>
          </a:p>
        </p:txBody>
      </p:sp>
      <p:sp>
        <p:nvSpPr>
          <p:cNvPr id="559109" name="Rectangle 5">
            <a:extLst>
              <a:ext uri="{FF2B5EF4-FFF2-40B4-BE49-F238E27FC236}">
                <a16:creationId xmlns:a16="http://schemas.microsoft.com/office/drawing/2014/main" id="{81EBCEE0-9821-8E57-8201-0298C9BCD7A6}"/>
              </a:ext>
            </a:extLst>
          </p:cNvPr>
          <p:cNvSpPr>
            <a:spLocks noGrp="1" noChangeArrowheads="1"/>
          </p:cNvSpPr>
          <p:nvPr>
            <p:ph type="sldNum" sz="quarter" idx="3"/>
          </p:nvPr>
        </p:nvSpPr>
        <p:spPr bwMode="auto">
          <a:xfrm>
            <a:off x="3987800" y="9701213"/>
            <a:ext cx="3128963"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6" tIns="46697" rIns="93396" bIns="46697" numCol="1" anchor="b" anchorCtr="0" compatLnSpc="1">
            <a:prstTxWarp prst="textNoShape">
              <a:avLst/>
            </a:prstTxWarp>
          </a:bodyPr>
          <a:lstStyle>
            <a:lvl1pPr algn="r" defTabSz="931863" eaLnBrk="1" hangingPunct="1">
              <a:defRPr sz="1300"/>
            </a:lvl1pPr>
          </a:lstStyle>
          <a:p>
            <a:fld id="{3E37F086-3F5D-41EF-A24E-2409DABFA874}"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888DA62-FDC7-5989-324B-6627986BB1FF}"/>
              </a:ext>
            </a:extLst>
          </p:cNvPr>
          <p:cNvSpPr>
            <a:spLocks noGrp="1" noChangeArrowheads="1"/>
          </p:cNvSpPr>
          <p:nvPr>
            <p:ph type="hdr" sz="quarter"/>
          </p:nvPr>
        </p:nvSpPr>
        <p:spPr bwMode="auto">
          <a:xfrm>
            <a:off x="0" y="0"/>
            <a:ext cx="30749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29" tIns="49516" rIns="99029" bIns="49516" numCol="1" anchor="t" anchorCtr="0" compatLnSpc="1">
            <a:prstTxWarp prst="textNoShape">
              <a:avLst/>
            </a:prstTxWarp>
          </a:bodyPr>
          <a:lstStyle>
            <a:lvl1pPr defTabSz="989013" eaLnBrk="1" hangingPunct="1">
              <a:defRPr sz="1400">
                <a:latin typeface="Arial" charset="0"/>
              </a:defRPr>
            </a:lvl1pPr>
          </a:lstStyle>
          <a:p>
            <a:pPr>
              <a:defRPr/>
            </a:pPr>
            <a:endParaRPr lang="en-GB"/>
          </a:p>
        </p:txBody>
      </p:sp>
      <p:sp>
        <p:nvSpPr>
          <p:cNvPr id="6147" name="Rectangle 3">
            <a:extLst>
              <a:ext uri="{FF2B5EF4-FFF2-40B4-BE49-F238E27FC236}">
                <a16:creationId xmlns:a16="http://schemas.microsoft.com/office/drawing/2014/main" id="{603B37D9-04CF-089A-E3AB-46EFD346EB4A}"/>
              </a:ext>
            </a:extLst>
          </p:cNvPr>
          <p:cNvSpPr>
            <a:spLocks noGrp="1" noChangeArrowheads="1"/>
          </p:cNvSpPr>
          <p:nvPr>
            <p:ph type="dt" idx="1"/>
          </p:nvPr>
        </p:nvSpPr>
        <p:spPr bwMode="auto">
          <a:xfrm>
            <a:off x="4024313" y="0"/>
            <a:ext cx="3074987"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29" tIns="49516" rIns="99029" bIns="49516" numCol="1" anchor="t" anchorCtr="0" compatLnSpc="1">
            <a:prstTxWarp prst="textNoShape">
              <a:avLst/>
            </a:prstTxWarp>
          </a:bodyPr>
          <a:lstStyle>
            <a:lvl1pPr algn="r" defTabSz="989013" eaLnBrk="1" hangingPunct="1">
              <a:defRPr sz="1400">
                <a:latin typeface="Arial" charset="0"/>
              </a:defRPr>
            </a:lvl1pPr>
          </a:lstStyle>
          <a:p>
            <a:pPr>
              <a:defRPr/>
            </a:pPr>
            <a:endParaRPr lang="en-GB"/>
          </a:p>
        </p:txBody>
      </p:sp>
      <p:sp>
        <p:nvSpPr>
          <p:cNvPr id="70660" name="Rectangle 4">
            <a:extLst>
              <a:ext uri="{FF2B5EF4-FFF2-40B4-BE49-F238E27FC236}">
                <a16:creationId xmlns:a16="http://schemas.microsoft.com/office/drawing/2014/main" id="{46A359CD-8076-D790-EAE1-4D4A6DD4D8B5}"/>
              </a:ext>
            </a:extLst>
          </p:cNvPr>
          <p:cNvSpPr>
            <a:spLocks noGrp="1" noRot="1" noChangeAspect="1" noChangeArrowheads="1" noTextEdit="1"/>
          </p:cNvSpPr>
          <p:nvPr>
            <p:ph type="sldImg" idx="2"/>
          </p:nvPr>
        </p:nvSpPr>
        <p:spPr bwMode="auto">
          <a:xfrm>
            <a:off x="992188" y="768350"/>
            <a:ext cx="5118100" cy="3838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3EA58310-EF1A-3FE9-CC51-1357DB276730}"/>
              </a:ext>
            </a:extLst>
          </p:cNvPr>
          <p:cNvSpPr>
            <a:spLocks noGrp="1" noChangeArrowheads="1"/>
          </p:cNvSpPr>
          <p:nvPr>
            <p:ph type="body" sz="quarter" idx="3"/>
          </p:nvPr>
        </p:nvSpPr>
        <p:spPr bwMode="auto">
          <a:xfrm>
            <a:off x="947738" y="4860925"/>
            <a:ext cx="520382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29" tIns="49516" rIns="99029" bIns="49516" numCol="1" anchor="t" anchorCtr="0" compatLnSpc="1">
            <a:prstTxWarp prst="textNoShape">
              <a:avLst/>
            </a:prstTxWarp>
          </a:bodyPr>
          <a:lstStyle/>
          <a:p>
            <a:pPr lvl="0"/>
            <a:r>
              <a:rPr lang="en-GB" noProof="0"/>
              <a:t>Klicken Sie, um die Formate des Vorlagentextes zu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6150" name="Rectangle 6">
            <a:extLst>
              <a:ext uri="{FF2B5EF4-FFF2-40B4-BE49-F238E27FC236}">
                <a16:creationId xmlns:a16="http://schemas.microsoft.com/office/drawing/2014/main" id="{0371F8FD-BE22-798A-8C0D-28DDEEF69831}"/>
              </a:ext>
            </a:extLst>
          </p:cNvPr>
          <p:cNvSpPr>
            <a:spLocks noGrp="1" noChangeArrowheads="1"/>
          </p:cNvSpPr>
          <p:nvPr>
            <p:ph type="ftr" sz="quarter" idx="4"/>
          </p:nvPr>
        </p:nvSpPr>
        <p:spPr bwMode="auto">
          <a:xfrm>
            <a:off x="0" y="9723438"/>
            <a:ext cx="3074988"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29" tIns="49516" rIns="99029" bIns="49516" numCol="1" anchor="b" anchorCtr="0" compatLnSpc="1">
            <a:prstTxWarp prst="textNoShape">
              <a:avLst/>
            </a:prstTxWarp>
          </a:bodyPr>
          <a:lstStyle>
            <a:lvl1pPr defTabSz="989013" eaLnBrk="1" hangingPunct="1">
              <a:defRPr sz="1400">
                <a:latin typeface="Arial" charset="0"/>
              </a:defRPr>
            </a:lvl1pPr>
          </a:lstStyle>
          <a:p>
            <a:pPr>
              <a:defRPr/>
            </a:pPr>
            <a:endParaRPr lang="en-GB"/>
          </a:p>
        </p:txBody>
      </p:sp>
      <p:sp>
        <p:nvSpPr>
          <p:cNvPr id="6151" name="Rectangle 7">
            <a:extLst>
              <a:ext uri="{FF2B5EF4-FFF2-40B4-BE49-F238E27FC236}">
                <a16:creationId xmlns:a16="http://schemas.microsoft.com/office/drawing/2014/main" id="{46F85CEB-6BCF-D408-5D73-4E30D11CCA60}"/>
              </a:ext>
            </a:extLst>
          </p:cNvPr>
          <p:cNvSpPr>
            <a:spLocks noGrp="1" noChangeArrowheads="1"/>
          </p:cNvSpPr>
          <p:nvPr>
            <p:ph type="sldNum" sz="quarter" idx="5"/>
          </p:nvPr>
        </p:nvSpPr>
        <p:spPr bwMode="auto">
          <a:xfrm>
            <a:off x="4024313" y="9723438"/>
            <a:ext cx="3074987"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29" tIns="49516" rIns="99029" bIns="49516" numCol="1" anchor="b" anchorCtr="0" compatLnSpc="1">
            <a:prstTxWarp prst="textNoShape">
              <a:avLst/>
            </a:prstTxWarp>
          </a:bodyPr>
          <a:lstStyle>
            <a:lvl1pPr algn="r" defTabSz="989013" eaLnBrk="1" hangingPunct="1">
              <a:defRPr sz="1400"/>
            </a:lvl1pPr>
          </a:lstStyle>
          <a:p>
            <a:fld id="{C768DD11-5411-436D-A9B3-91334D4BB1D3}"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just" rtl="0" eaLnBrk="0" fontAlgn="base" hangingPunct="0">
      <a:spcBef>
        <a:spcPct val="30000"/>
      </a:spcBef>
      <a:spcAft>
        <a:spcPct val="0"/>
      </a:spcAft>
      <a:defRPr sz="800" kern="1200">
        <a:solidFill>
          <a:schemeClr val="tx1"/>
        </a:solidFill>
        <a:latin typeface="Times New Roman" pitchFamily="18" charset="0"/>
        <a:ea typeface="+mn-ea"/>
        <a:cs typeface="+mn-cs"/>
      </a:defRPr>
    </a:lvl1pPr>
    <a:lvl2pPr marL="457200" algn="just" rtl="0" eaLnBrk="0" fontAlgn="base" hangingPunct="0">
      <a:spcBef>
        <a:spcPct val="30000"/>
      </a:spcBef>
      <a:spcAft>
        <a:spcPct val="0"/>
      </a:spcAft>
      <a:defRPr sz="800" kern="1200">
        <a:solidFill>
          <a:schemeClr val="tx1"/>
        </a:solidFill>
        <a:latin typeface="Times New Roman" pitchFamily="18" charset="0"/>
        <a:ea typeface="+mn-ea"/>
        <a:cs typeface="+mn-cs"/>
      </a:defRPr>
    </a:lvl2pPr>
    <a:lvl3pPr marL="914400" algn="just" rtl="0" eaLnBrk="0" fontAlgn="base" hangingPunct="0">
      <a:spcBef>
        <a:spcPct val="30000"/>
      </a:spcBef>
      <a:spcAft>
        <a:spcPct val="0"/>
      </a:spcAft>
      <a:defRPr sz="800" kern="1200">
        <a:solidFill>
          <a:schemeClr val="tx1"/>
        </a:solidFill>
        <a:latin typeface="Times New Roman" pitchFamily="18" charset="0"/>
        <a:ea typeface="+mn-ea"/>
        <a:cs typeface="+mn-cs"/>
      </a:defRPr>
    </a:lvl3pPr>
    <a:lvl4pPr marL="1371600" algn="just" rtl="0" eaLnBrk="0" fontAlgn="base" hangingPunct="0">
      <a:spcBef>
        <a:spcPct val="30000"/>
      </a:spcBef>
      <a:spcAft>
        <a:spcPct val="0"/>
      </a:spcAft>
      <a:defRPr sz="800" kern="1200">
        <a:solidFill>
          <a:schemeClr val="tx1"/>
        </a:solidFill>
        <a:latin typeface="Times New Roman" pitchFamily="18" charset="0"/>
        <a:ea typeface="+mn-ea"/>
        <a:cs typeface="+mn-cs"/>
      </a:defRPr>
    </a:lvl4pPr>
    <a:lvl5pPr marL="1828800" algn="just" rtl="0" eaLnBrk="0" fontAlgn="base" hangingPunct="0">
      <a:spcBef>
        <a:spcPct val="30000"/>
      </a:spcBef>
      <a:spcAft>
        <a:spcPct val="0"/>
      </a:spcAft>
      <a:defRPr sz="8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9D15563F-95F6-FF39-BA0F-735514B0D421}"/>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07157EF3-615B-45CC-BABC-7FAA741365DD}" type="slidenum">
              <a:rPr lang="en-GB" altLang="en-US"/>
              <a:pPr/>
              <a:t>1</a:t>
            </a:fld>
            <a:endParaRPr lang="en-GB" altLang="en-US"/>
          </a:p>
        </p:txBody>
      </p:sp>
      <p:sp>
        <p:nvSpPr>
          <p:cNvPr id="71683" name="Rectangle 1026">
            <a:extLst>
              <a:ext uri="{FF2B5EF4-FFF2-40B4-BE49-F238E27FC236}">
                <a16:creationId xmlns:a16="http://schemas.microsoft.com/office/drawing/2014/main" id="{E13CDA4F-946B-B3ED-D2C2-F77C5630EBDF}"/>
              </a:ext>
            </a:extLst>
          </p:cNvPr>
          <p:cNvSpPr>
            <a:spLocks noGrp="1" noChangeArrowheads="1"/>
          </p:cNvSpPr>
          <p:nvPr>
            <p:ph type="body" idx="1"/>
          </p:nvPr>
        </p:nvSpPr>
        <p:spPr>
          <a:xfrm>
            <a:off x="257175" y="5465763"/>
            <a:ext cx="6657975" cy="4214812"/>
          </a:xfrm>
          <a:noFill/>
        </p:spPr>
        <p:txBody>
          <a:bodyPr lIns="93692" tIns="46848" rIns="93692" bIns="46848"/>
          <a:lstStyle/>
          <a:p>
            <a:pPr eaLnBrk="1" hangingPunct="1"/>
            <a:endParaRPr lang="en-GB" altLang="en-US"/>
          </a:p>
        </p:txBody>
      </p:sp>
      <p:sp>
        <p:nvSpPr>
          <p:cNvPr id="71684" name="Rectangle 1027">
            <a:extLst>
              <a:ext uri="{FF2B5EF4-FFF2-40B4-BE49-F238E27FC236}">
                <a16:creationId xmlns:a16="http://schemas.microsoft.com/office/drawing/2014/main" id="{5695D734-4D21-682D-7D1E-8C498FEC7BB0}"/>
              </a:ext>
            </a:extLst>
          </p:cNvPr>
          <p:cNvSpPr>
            <a:spLocks noGrp="1" noRot="1" noChangeAspect="1" noChangeArrowheads="1" noTextEdit="1"/>
          </p:cNvSpPr>
          <p:nvPr>
            <p:ph type="sldImg"/>
          </p:nvPr>
        </p:nvSpPr>
        <p:spPr>
          <a:xfrm>
            <a:off x="65088" y="0"/>
            <a:ext cx="6969125" cy="5226050"/>
          </a:xfr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DE10CDB0-5D4A-8CEA-4FE3-CAD549803BB3}"/>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321CE2A3-115A-453D-BD0A-FF66773F6642}" type="slidenum">
              <a:rPr lang="en-GB" altLang="en-US"/>
              <a:pPr/>
              <a:t>10</a:t>
            </a:fld>
            <a:endParaRPr lang="en-GB" altLang="en-US"/>
          </a:p>
        </p:txBody>
      </p:sp>
      <p:sp>
        <p:nvSpPr>
          <p:cNvPr id="78851" name="Rectangle 2">
            <a:extLst>
              <a:ext uri="{FF2B5EF4-FFF2-40B4-BE49-F238E27FC236}">
                <a16:creationId xmlns:a16="http://schemas.microsoft.com/office/drawing/2014/main" id="{43680498-736D-BFD6-AE29-645545F69FAB}"/>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AA5FA083-B4C1-6883-BC0E-AB07D0F75523}"/>
              </a:ext>
            </a:extLst>
          </p:cNvPr>
          <p:cNvSpPr>
            <a:spLocks noGrp="1" noChangeArrowheads="1"/>
          </p:cNvSpPr>
          <p:nvPr>
            <p:ph type="body" idx="1"/>
          </p:nvPr>
        </p:nvSpPr>
        <p:spPr>
          <a:noFill/>
        </p:spPr>
        <p:txBody>
          <a:bodyPr/>
          <a:lstStyle/>
          <a:p>
            <a:pPr eaLnBrk="1" hangingPunct="1"/>
            <a:r>
              <a:rPr lang="en-US" altLang="en-US"/>
              <a:t>The scale of the state space is the first verification challenge. Typically, HDL contains thousands of latches, large arrays (RAM), and combinatorial logic, all of which control the behavior of the chip. The chip inputs manipulate the internal logic, causing it to act on the applied stimulus. These inputs transform the current state of the chip, defined by the stored values in the latches and arrays, into the next and future states of the chip. At a given point in time, a chip can be in any one of an enormous number of possible current states (The number of possible states is 2</a:t>
            </a:r>
            <a:r>
              <a:rPr lang="en-US" altLang="en-US" i="1" baseline="30000"/>
              <a:t>n</a:t>
            </a:r>
            <a:r>
              <a:rPr lang="en-US" altLang="en-US"/>
              <a:t>, where </a:t>
            </a:r>
            <a:r>
              <a:rPr lang="en-US" altLang="en-US" i="1"/>
              <a:t>n </a:t>
            </a:r>
            <a:r>
              <a:rPr lang="en-US" altLang="en-US"/>
              <a:t>is the total number of bits of latches and arrays.). Furthermore, the next state of the chip, determined by the current state and the current inputs, can be any of the possible states. To verify exhaustively that a chip is functionally correct, the verification engineer would have the daunting task of checking that each possible current state and each possible input combination yields the correct next state.</a:t>
            </a:r>
          </a:p>
          <a:p>
            <a:pPr eaLnBrk="1" hangingPunct="1"/>
            <a:r>
              <a:rPr lang="en-US" altLang="en-US"/>
              <a:t>To combat state space explosion, verification engineers break the problem down into smaller pieces. A typical chip may have 100,000 latches, imbedded arrays, and hundreds of input pins. Rather than verify the entire chip at once, the verification team will carve out subcomponents of the design and verify these pieces separately. Once the smaller, more manageable pieces are verified, the team stitches the chip subcomponents back together and ensures that they work. </a:t>
            </a:r>
          </a:p>
          <a:p>
            <a:pPr eaLnBrk="1" hangingPunct="1"/>
            <a:r>
              <a:rPr lang="en-US" altLang="en-US"/>
              <a:t>Furthermore, many of the possible states of the chip and many of the possible input combinations are defined as </a:t>
            </a:r>
            <a:r>
              <a:rPr lang="en-US" altLang="en-US" i="1"/>
              <a:t>illegal </a:t>
            </a:r>
            <a:r>
              <a:rPr lang="en-US" altLang="en-US"/>
              <a:t>based on design specifications. An illegal state is a state that the design should never enter. Illegal states cut down the size of the current states that must be evaluated by the verification engineer.</a:t>
            </a:r>
          </a:p>
          <a:p>
            <a:pPr eaLnBrk="1" hangingPunct="1"/>
            <a:r>
              <a:rPr lang="en-US" altLang="en-US"/>
              <a:t>But, the verification engineers cannot ignore illegal states in certain chip designs, specifically those chips that must be tolerant of errors. Illegal states can occur because of many factors, including erroneous input, alpha particles flipping a latch, or circuit failures. The verification task may require ensuring that the hardware can recover from these unexpected conditions.</a:t>
            </a:r>
          </a:p>
        </p:txBody>
      </p:sp>
    </p:spTree>
    <p:extLst>
      <p:ext uri="{BB962C8B-B14F-4D97-AF65-F5344CB8AC3E}">
        <p14:creationId xmlns:p14="http://schemas.microsoft.com/office/powerpoint/2010/main" val="4209004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673B1613-00C2-E656-59EC-2FA79E0EB3F3}"/>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AB1FC394-8085-4D40-A5C3-235FDB23E6EF}" type="slidenum">
              <a:rPr lang="en-GB" altLang="en-US"/>
              <a:pPr/>
              <a:t>11</a:t>
            </a:fld>
            <a:endParaRPr lang="en-GB" altLang="en-US"/>
          </a:p>
        </p:txBody>
      </p:sp>
      <p:sp>
        <p:nvSpPr>
          <p:cNvPr id="79875" name="Rectangle 2">
            <a:extLst>
              <a:ext uri="{FF2B5EF4-FFF2-40B4-BE49-F238E27FC236}">
                <a16:creationId xmlns:a16="http://schemas.microsoft.com/office/drawing/2014/main" id="{F4C30BE8-374D-FA22-641B-C803E3B95301}"/>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C9096A09-9210-B63B-42F5-0D3665D40D1E}"/>
              </a:ext>
            </a:extLst>
          </p:cNvPr>
          <p:cNvSpPr>
            <a:spLocks noGrp="1" noChangeArrowheads="1"/>
          </p:cNvSpPr>
          <p:nvPr>
            <p:ph type="body" idx="1"/>
          </p:nvPr>
        </p:nvSpPr>
        <p:spPr>
          <a:noFill/>
        </p:spPr>
        <p:txBody>
          <a:bodyPr/>
          <a:lstStyle/>
          <a:p>
            <a:pPr eaLnBrk="1" hangingPunct="1"/>
            <a:r>
              <a:rPr lang="en-US" altLang="en-US"/>
              <a:t>The second verification challenge is detecting when the design violates the expected behavior or specification. With all of the possible transitions from one state to the next, the verification engineer must be able to identify whether or not the design acted correctly based on the current state and input.</a:t>
            </a:r>
          </a:p>
          <a:p>
            <a:pPr eaLnBrk="1" hangingPunct="1"/>
            <a:r>
              <a:rPr lang="en-US" altLang="en-US"/>
              <a:t>Rather than focusing on each of the possible states of the hardware, verification engineers validate the logic at a higher level of abstraction: inputs are grouped into valid command and data sets, and the verification engineer concentrates on the behavior of the design based on the functional input stimulus.</a:t>
            </a:r>
          </a:p>
          <a:p>
            <a:pPr eaLnBrk="1" hangingPunct="1"/>
            <a:r>
              <a:rPr lang="en-US" altLang="en-US"/>
              <a:t>In simplest terms, then, the verification challenge comes down to two fundamentals:</a:t>
            </a:r>
          </a:p>
          <a:p>
            <a:pPr lvl="1" eaLnBrk="1" hangingPunct="1"/>
            <a:r>
              <a:rPr lang="en-US" altLang="en-US"/>
              <a:t>1. Drive the state transitions and input scenarios</a:t>
            </a:r>
          </a:p>
          <a:p>
            <a:pPr lvl="1" eaLnBrk="1" hangingPunct="1"/>
            <a:r>
              <a:rPr lang="en-US" altLang="en-US"/>
              <a:t>2. Flag any incorrect behavior exhibited by the design</a:t>
            </a:r>
          </a:p>
          <a:p>
            <a:pPr eaLnBrk="1" hangingPunct="1"/>
            <a:endParaRPr lang="en-US" altLang="en-US"/>
          </a:p>
          <a:p>
            <a:pPr eaLnBrk="1" hangingPunct="1"/>
            <a:r>
              <a:rPr lang="en-US" altLang="en-US"/>
              <a:t>Verification engineers attack the challenge by using two fundamental methods: (1) </a:t>
            </a:r>
            <a:r>
              <a:rPr lang="en-US" altLang="en-US" i="1"/>
              <a:t>simulation-based verification </a:t>
            </a:r>
            <a:r>
              <a:rPr lang="en-US" altLang="en-US"/>
              <a:t>and (2) </a:t>
            </a:r>
            <a:r>
              <a:rPr lang="en-US" altLang="en-US" i="1"/>
              <a:t>formal verification</a:t>
            </a:r>
            <a:r>
              <a:rPr lang="en-US" altLang="en-US"/>
              <a:t>, or verifying the design adheres to protocols by using formal proof engines.</a:t>
            </a:r>
          </a:p>
          <a:p>
            <a:pPr eaLnBrk="1" hangingPunct="1"/>
            <a:r>
              <a:rPr lang="en-US" altLang="en-US"/>
              <a:t>In simulation-based verification, the verification engineer applies stimulus to a software model of the design. The </a:t>
            </a:r>
            <a:r>
              <a:rPr lang="en-US" altLang="en-US" i="1"/>
              <a:t>sim model </a:t>
            </a:r>
            <a:r>
              <a:rPr lang="en-US" altLang="en-US"/>
              <a:t>runs in conjunction with a simulation engine, which accurately reflects the behavior of the design. As inputs are applied, the simulation engine evaluates the design’s reaction to the specific inputs on the current state, and updates the internal state of the design accordingly. The simulation engine is often run on a desk-side workstation (a general purpose computer), and the verification engineer uses the user interface to query the behavior of the model to check for results and to flag incorrect behavior.</a:t>
            </a:r>
          </a:p>
          <a:p>
            <a:pPr eaLnBrk="1" hangingPunct="1"/>
            <a:r>
              <a:rPr lang="en-US" altLang="en-US"/>
              <a:t>Formal verification, a newer technique, is a great complement to simulation. Rather than verifying possible input sequences and internal-state machine values individually or in sequence, formal verification proves that a protocol, assertion, or design rule holds true for all possible cases in the design. The major drawback of formal verification is that it can only verify a limited size design. Because all possible values in a design are checked, formal verification engines can consume enormous amounts of computer resources, even on small designs. For this reason, formal verification most often is applied to portions of the entire design rather than the whole so the engine can digest the design and return results in a reasonable timeframe.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3B1FE19F-C555-94FA-72AC-7E2365320C3B}"/>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E685BCB6-B834-427D-9082-146CA18F48D5}" type="slidenum">
              <a:rPr lang="en-GB" altLang="en-US"/>
              <a:pPr/>
              <a:t>12</a:t>
            </a:fld>
            <a:endParaRPr lang="en-GB" altLang="en-US"/>
          </a:p>
        </p:txBody>
      </p:sp>
      <p:sp>
        <p:nvSpPr>
          <p:cNvPr id="80899" name="Rectangle 2">
            <a:extLst>
              <a:ext uri="{FF2B5EF4-FFF2-40B4-BE49-F238E27FC236}">
                <a16:creationId xmlns:a16="http://schemas.microsoft.com/office/drawing/2014/main" id="{D6C9412F-41CC-E1E8-9B9D-1993B3348FCF}"/>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F798DCEE-1F17-1939-6E45-36137A6384A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A9711F22-7018-2E1F-7452-385367D5AFD9}"/>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819ADB5F-E7F7-42D2-B61D-85D58AF16485}" type="slidenum">
              <a:rPr lang="en-GB" altLang="en-US"/>
              <a:pPr/>
              <a:t>13</a:t>
            </a:fld>
            <a:endParaRPr lang="en-GB" altLang="en-US"/>
          </a:p>
        </p:txBody>
      </p:sp>
      <p:sp>
        <p:nvSpPr>
          <p:cNvPr id="81923" name="Rectangle 2">
            <a:extLst>
              <a:ext uri="{FF2B5EF4-FFF2-40B4-BE49-F238E27FC236}">
                <a16:creationId xmlns:a16="http://schemas.microsoft.com/office/drawing/2014/main" id="{4F2974BE-E018-D355-05B3-37B0EEFD5487}"/>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93A36CB7-42F5-7D66-C73F-7EA120F0AD54}"/>
              </a:ext>
            </a:extLst>
          </p:cNvPr>
          <p:cNvSpPr>
            <a:spLocks noGrp="1" noChangeArrowheads="1"/>
          </p:cNvSpPr>
          <p:nvPr>
            <p:ph type="body" idx="1"/>
          </p:nvPr>
        </p:nvSpPr>
        <p:spPr>
          <a:noFill/>
        </p:spPr>
        <p:txBody>
          <a:bodyPr/>
          <a:lstStyle/>
          <a:p>
            <a:pPr eaLnBrk="1" hangingPunct="1"/>
            <a:r>
              <a:rPr lang="en-US" altLang="en-US"/>
              <a:t>Design teams manage the process of developing computer hardware by balancing </a:t>
            </a:r>
            <a:r>
              <a:rPr lang="en-US" altLang="en-US" i="1"/>
              <a:t>the triple constraints</a:t>
            </a:r>
            <a:r>
              <a:rPr lang="en-US" altLang="en-US"/>
              <a:t>:</a:t>
            </a:r>
          </a:p>
          <a:p>
            <a:pPr eaLnBrk="1" hangingPunct="1"/>
            <a:r>
              <a:rPr lang="en-US" altLang="en-US" b="1"/>
              <a:t>Schedule: </a:t>
            </a:r>
            <a:r>
              <a:rPr lang="en-US" altLang="en-US"/>
              <a:t>Computer product success depends heavily on hitting the marketplace at the right time. Delays in getting products to market can be deadly for a company, as, more than in any other industry, a disproportionate amount of revenue goes to the product that gets to market first.</a:t>
            </a:r>
          </a:p>
          <a:p>
            <a:pPr eaLnBrk="1" hangingPunct="1"/>
            <a:r>
              <a:rPr lang="en-US" altLang="en-US" b="1"/>
              <a:t>Cost: </a:t>
            </a:r>
            <a:r>
              <a:rPr lang="en-US" altLang="en-US"/>
              <a:t>At the same time, a company must endeavor to maximize the profit created by a digital hardware product. A key profit lever is to keep the manufacturing and development expense for a product at a minimum. An expanded look at the verification cycle, as pictured in the figure, shows that after silicon fabrication, engineers perform testing on the entire system using fabricated hardware running end-user applications. Frequently, bugs missed by verification are discovered by engineers during this </a:t>
            </a:r>
            <a:r>
              <a:rPr lang="en-US" altLang="en-US" i="1"/>
              <a:t>systems testing</a:t>
            </a:r>
            <a:r>
              <a:rPr lang="en-US" altLang="en-US"/>
              <a:t>, causing design updates and re-fabrication of the hardware. These changes costs money and time, as fabrication facilities charge additional money for re-doing a chip, and some chips, depending on the technology used, may take up to 2 months to process. After a completed systems test, the company manufactures the product and ships it to customers. Customers provide the company with feedback about the product, which, in turn, feeds the requirements for follow-up products. Examples of customer feedback include requests for new features or higher quality.</a:t>
            </a:r>
          </a:p>
          <a:p>
            <a:pPr eaLnBrk="1" hangingPunct="1"/>
            <a:r>
              <a:rPr lang="en-US" altLang="en-US" b="1"/>
              <a:t>Quality: </a:t>
            </a:r>
            <a:r>
              <a:rPr lang="en-US" altLang="en-US"/>
              <a:t>Customers expect that delivered products will meet quality standards. Component failures invoke warranty costs, which affect the company’s bottom-line. Furthermore, if the marketplace perceives that a product is of poor quality, it can have a devastating effect on the company.</a:t>
            </a:r>
          </a:p>
          <a:p>
            <a:pPr eaLnBrk="1" hangingPunct="1"/>
            <a:r>
              <a:rPr lang="en-US" altLang="en-US"/>
              <a:t>Finding the correct balance of schedule, cost, and quality will depend on the product. However, the balancing act is tricky, as optimizing for two of the constraints will often hurt the third. For example, maximizing quality while minimizing schedule often inflates product cost.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0B7D6-D6A5-2D59-11CA-AFAA546424D2}"/>
            </a:ext>
          </a:extLst>
        </p:cNvPr>
        <p:cNvGrpSpPr/>
        <p:nvPr/>
      </p:nvGrpSpPr>
      <p:grpSpPr>
        <a:xfrm>
          <a:off x="0" y="0"/>
          <a:ext cx="0" cy="0"/>
          <a:chOff x="0" y="0"/>
          <a:chExt cx="0" cy="0"/>
        </a:xfrm>
      </p:grpSpPr>
      <p:sp>
        <p:nvSpPr>
          <p:cNvPr id="80898" name="Rectangle 7">
            <a:extLst>
              <a:ext uri="{FF2B5EF4-FFF2-40B4-BE49-F238E27FC236}">
                <a16:creationId xmlns:a16="http://schemas.microsoft.com/office/drawing/2014/main" id="{9EC4A831-B0D0-7BB2-5832-191124D9531A}"/>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E685BCB6-B834-427D-9082-146CA18F48D5}" type="slidenum">
              <a:rPr lang="en-GB" altLang="en-US"/>
              <a:pPr/>
              <a:t>14</a:t>
            </a:fld>
            <a:endParaRPr lang="en-GB" altLang="en-US"/>
          </a:p>
        </p:txBody>
      </p:sp>
      <p:sp>
        <p:nvSpPr>
          <p:cNvPr id="80899" name="Rectangle 2">
            <a:extLst>
              <a:ext uri="{FF2B5EF4-FFF2-40B4-BE49-F238E27FC236}">
                <a16:creationId xmlns:a16="http://schemas.microsoft.com/office/drawing/2014/main" id="{BF147CD6-A8C1-26D5-BBBF-0D60BA422F8C}"/>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53D6596E-A270-362E-3B92-5F24CE1496DF}"/>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833410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BB0F497C-CC25-AACB-D842-872B7BAEB784}"/>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AE844D4E-5F38-4F16-94D0-F0241D1A97E2}" type="slidenum">
              <a:rPr lang="en-GB" altLang="en-US"/>
              <a:pPr/>
              <a:t>15</a:t>
            </a:fld>
            <a:endParaRPr lang="en-GB" altLang="en-US"/>
          </a:p>
        </p:txBody>
      </p:sp>
      <p:sp>
        <p:nvSpPr>
          <p:cNvPr id="82947" name="Rectangle 2">
            <a:extLst>
              <a:ext uri="{FF2B5EF4-FFF2-40B4-BE49-F238E27FC236}">
                <a16:creationId xmlns:a16="http://schemas.microsoft.com/office/drawing/2014/main" id="{C3D620AE-0454-C7B9-FA36-D631C1F79BAC}"/>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22105204-2706-E937-C593-786C051CB996}"/>
              </a:ext>
            </a:extLst>
          </p:cNvPr>
          <p:cNvSpPr>
            <a:spLocks noGrp="1" noChangeArrowheads="1"/>
          </p:cNvSpPr>
          <p:nvPr>
            <p:ph type="body" idx="1"/>
          </p:nvPr>
        </p:nvSpPr>
        <p:spPr>
          <a:noFill/>
        </p:spPr>
        <p:txBody>
          <a:bodyPr/>
          <a:lstStyle/>
          <a:p>
            <a:pPr eaLnBrk="1" hangingPunct="1"/>
            <a:r>
              <a:rPr lang="en-US" altLang="en-US"/>
              <a:t>Figure shows how the costs of undetected bugs grow over time. If a bug is uncovered early during verification, it costs little to fix: the designer reworks the HDL and the verification team shows that the update fixed the original problem. A bug found in a systems test, however, may cost hundreds of thousands of dollars: hardware must be re-fabricated and there is additional time-to-market. Finally, and most costly, a customer discovering a bug not only invokes warranty replacement or upgrades but may tarnish the image of the company or brand of products - a problem from which the company may never recover.</a:t>
            </a:r>
          </a:p>
          <a:p>
            <a:pPr eaLnBrk="1" hangingPunct="1"/>
            <a:r>
              <a:rPr lang="en-US" altLang="en-US"/>
              <a:t>Verification is the single biggest lever that affects all three of the triple constraints. A chip can be fabricated sooner rather than later if the verification team is able to remove errors quickly and efficiently. Furthermore, costs of re-fabricating a chip multiple times (“re-spins”) can drive development expenses to an unacceptable level and negatively affect the product schedule. A solid verification effort reduces the number of re-spins and removes latent problems, which, if not discovered by verification and a systems test, can show up in customer environments and cause quality problems.</a:t>
            </a:r>
          </a:p>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C19903E1-47A1-631E-9D45-5A34F4FF4FE4}"/>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384D6A6F-7210-4D79-9896-C9EC25C37170}" type="slidenum">
              <a:rPr lang="en-GB" altLang="en-US"/>
              <a:pPr/>
              <a:t>16</a:t>
            </a:fld>
            <a:endParaRPr lang="en-GB" altLang="en-US"/>
          </a:p>
        </p:txBody>
      </p:sp>
      <p:sp>
        <p:nvSpPr>
          <p:cNvPr id="83971" name="Rectangle 2">
            <a:extLst>
              <a:ext uri="{FF2B5EF4-FFF2-40B4-BE49-F238E27FC236}">
                <a16:creationId xmlns:a16="http://schemas.microsoft.com/office/drawing/2014/main" id="{CB8F757E-9CD0-93EF-97D5-D52AE84560C8}"/>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0C5A82DA-44C8-D5CD-1E96-D0A08132B1A8}"/>
              </a:ext>
            </a:extLst>
          </p:cNvPr>
          <p:cNvSpPr>
            <a:spLocks noGrp="1" noChangeArrowheads="1"/>
          </p:cNvSpPr>
          <p:nvPr>
            <p:ph type="body" idx="1"/>
          </p:nvPr>
        </p:nvSpPr>
        <p:spPr>
          <a:noFill/>
        </p:spPr>
        <p:txBody>
          <a:bodyPr/>
          <a:lstStyle/>
          <a:p>
            <a:pPr eaLnBrk="1" hangingPunct="1"/>
            <a:r>
              <a:rPr lang="en-US" altLang="en-US"/>
              <a:t>Because verification has such a strong effect on the triple constraints, it is prudent to track verification productivity. The design team measures verification productivity by two factors: schedule time and quality of bugs found.</a:t>
            </a:r>
          </a:p>
          <a:p>
            <a:pPr eaLnBrk="1" hangingPunct="1"/>
            <a:r>
              <a:rPr lang="en-US" altLang="en-US"/>
              <a:t>Project teams track productivity with respect to schedule time by measuring the steepness of the “bug curve”, as shown in the figure. An efficient verification team with a robust process will remove bugs at a faster pace than will a less effective team and process. Therefore, it is a good practice to maintain a history of bug curve rates from each project to track improvements in verification productivity.</a:t>
            </a:r>
          </a:p>
          <a:p>
            <a:pPr eaLnBrk="1" hangingPunct="1"/>
            <a:r>
              <a:rPr lang="en-US" altLang="en-US"/>
              <a:t>The second measure of verification productivity, quality of bugs found, is a more qualitative evaluation than is measuring bug curve rates. The verification team measures the quality of a bug by analyzing the scenario and test case that uncovered the design flaw: the more difficult, esoteric, or complex the scenario, the higher the quality of bug. A productive verification team should find any “easy” or low-quality bugs early in the verification schedule. Throughout the process, the average complexity of the design flaws that the verification team uncovers should grow. Simple bugs found late in the verification cycle signal that the verification environment and test plans need to be analyzed.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5AF137E6-00F4-B68A-D7A3-5D0F473C3A92}"/>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F4A04077-97B1-4CC4-AD63-C87B0869650F}" type="slidenum">
              <a:rPr lang="en-GB" altLang="en-US"/>
              <a:pPr/>
              <a:t>17</a:t>
            </a:fld>
            <a:endParaRPr lang="en-GB" altLang="en-US"/>
          </a:p>
        </p:txBody>
      </p:sp>
      <p:sp>
        <p:nvSpPr>
          <p:cNvPr id="84995" name="Rectangle 2">
            <a:extLst>
              <a:ext uri="{FF2B5EF4-FFF2-40B4-BE49-F238E27FC236}">
                <a16:creationId xmlns:a16="http://schemas.microsoft.com/office/drawing/2014/main" id="{289D7B6C-694B-D2F0-F92E-A6C06512A599}"/>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44472ADF-9655-BB8D-530A-68DA8CBDB11E}"/>
              </a:ext>
            </a:extLst>
          </p:cNvPr>
          <p:cNvSpPr>
            <a:spLocks noGrp="1" noChangeArrowheads="1"/>
          </p:cNvSpPr>
          <p:nvPr>
            <p:ph type="body" idx="1"/>
          </p:nvPr>
        </p:nvSpPr>
        <p:spPr>
          <a:xfrm>
            <a:off x="947738" y="4752975"/>
            <a:ext cx="5203825" cy="4603750"/>
          </a:xfrm>
          <a:noFill/>
        </p:spPr>
        <p:txBody>
          <a:bodyPr/>
          <a:lstStyle/>
          <a:p>
            <a:pPr eaLnBrk="1" hangingPunct="1"/>
            <a:r>
              <a:rPr lang="en-US" altLang="en-US"/>
              <a:t>Verification requires detailed knowledge of the design that is being verified (the </a:t>
            </a:r>
            <a:r>
              <a:rPr lang="en-US" altLang="en-US" i="1"/>
              <a:t>design under verification</a:t>
            </a:r>
            <a:r>
              <a:rPr lang="en-US" altLang="en-US"/>
              <a:t>, or </a:t>
            </a:r>
            <a:r>
              <a:rPr lang="en-US" altLang="en-US" i="1"/>
              <a:t>DUV</a:t>
            </a:r>
            <a:r>
              <a:rPr lang="en-US" altLang="en-US"/>
              <a:t>). Understanding of the design comes at two levels: the specification level and the implementation level.</a:t>
            </a:r>
          </a:p>
          <a:p>
            <a:pPr eaLnBrk="1" hangingPunct="1"/>
            <a:r>
              <a:rPr lang="en-US" altLang="en-US"/>
              <a:t>The specification dictates the overall function of the design. It includes the </a:t>
            </a:r>
            <a:r>
              <a:rPr lang="en-US" altLang="en-US" i="1"/>
              <a:t>architecture</a:t>
            </a:r>
            <a:r>
              <a:rPr lang="en-US" altLang="en-US"/>
              <a:t>, the inputs and outputs, and the performance requirements. The architecture is the main specification of the device: for a microprocessor, this is the instruction set and definitions; for an I/O device, this is the protocols. The architecture is well documented and often globally published. The inputs and outputs of the DUV define the chip or system pins and include the required timings and protocols. The performance requirements of the DUV include the desired throughput of the design, processing speed, and bandwidth, as well as associative cache size and cache.</a:t>
            </a:r>
          </a:p>
          <a:p>
            <a:pPr eaLnBrk="1" hangingPunct="1"/>
            <a:r>
              <a:rPr lang="en-US" altLang="en-US"/>
              <a:t>The implementation of the design deals with the internal constructs used to perform the specification. This is known as the </a:t>
            </a:r>
            <a:r>
              <a:rPr lang="en-US" altLang="en-US" i="1"/>
              <a:t>microarchitecture </a:t>
            </a:r>
            <a:r>
              <a:rPr lang="en-US" altLang="en-US"/>
              <a:t>of the design. Implementation components include the following:</a:t>
            </a:r>
          </a:p>
          <a:p>
            <a:pPr lvl="1" eaLnBrk="1" hangingPunct="1"/>
            <a:r>
              <a:rPr lang="en-US" altLang="en-US"/>
              <a:t>Queues and buffers that hold data and commands</a:t>
            </a:r>
          </a:p>
          <a:p>
            <a:pPr lvl="1" eaLnBrk="1" hangingPunct="1"/>
            <a:r>
              <a:rPr lang="en-US" altLang="en-US"/>
              <a:t>Internal state machines</a:t>
            </a:r>
          </a:p>
          <a:p>
            <a:pPr lvl="1" eaLnBrk="1" hangingPunct="1"/>
            <a:r>
              <a:rPr lang="en-US" altLang="en-US"/>
              <a:t>Pipelines</a:t>
            </a:r>
          </a:p>
          <a:p>
            <a:pPr lvl="1" eaLnBrk="1" hangingPunct="1"/>
            <a:r>
              <a:rPr lang="en-US" altLang="en-US"/>
              <a:t>Data and control flows</a:t>
            </a:r>
          </a:p>
          <a:p>
            <a:pPr eaLnBrk="1" hangingPunct="1"/>
            <a:endParaRPr lang="en-US" altLang="en-US"/>
          </a:p>
          <a:p>
            <a:pPr eaLnBrk="1" hangingPunct="1"/>
            <a:r>
              <a:rPr lang="en-US" altLang="en-US"/>
              <a:t>Designers or system-level architects (in the company or in industry) write the specifications of the design, documents that are available for the verification engineer to study and are the arbiter when design questions arise. Less formal documentation exists for implementation details, and this information must come from the designers. If necessary, verification engineers must extract the implementation details by interviewing the designers. These implementation details are needed so appropriate verification tests that stress the many structures within the design can be created.</a:t>
            </a:r>
          </a:p>
          <a:p>
            <a:pPr eaLnBrk="1" hangingPunct="1"/>
            <a:r>
              <a:rPr lang="en-US" altLang="en-US"/>
              <a:t>Throughout a project, the verification engineer must have a strong relationship with the designer team. This does take some finesse, as it is the verification engineer’s role to find a designer’s mistakes and oversights.</a:t>
            </a:r>
          </a:p>
          <a:p>
            <a:pPr eaLnBrk="1" hangingPunct="1"/>
            <a:r>
              <a:rPr lang="en-US" altLang="en-US"/>
              <a:t>With the wealth of techniques available for verification, it is important for a verification engineer to understand the strengths and weaknesses of each method. Some methods may be very effective on small portions of the design but not on large chips (e.g., formal verification). Other methods might require long lead times to create the code necessary for the environment. A verification engineer must also understand the tools that assist in gauging the state space covered by the testing. Each of these tools must be evaluated for</a:t>
            </a:r>
          </a:p>
          <a:p>
            <a:pPr lvl="1" eaLnBrk="1" hangingPunct="1"/>
            <a:r>
              <a:rPr lang="en-US" altLang="en-US"/>
              <a:t>	Effectiveness of approach for this design implementation</a:t>
            </a:r>
          </a:p>
          <a:p>
            <a:pPr lvl="1" eaLnBrk="1" hangingPunct="1"/>
            <a:r>
              <a:rPr lang="en-US" altLang="en-US"/>
              <a:t>	Effect of the approach on simulation throughput</a:t>
            </a:r>
          </a:p>
          <a:p>
            <a:pPr lvl="1" eaLnBrk="1" hangingPunct="1"/>
            <a:r>
              <a:rPr lang="en-US" altLang="en-US"/>
              <a:t>	Amount of time required to create the verification environment</a:t>
            </a:r>
          </a:p>
          <a:p>
            <a:pPr eaLnBrk="1" hangingPunct="1"/>
            <a:endParaRPr lang="en-US" altLang="en-US"/>
          </a:p>
          <a:p>
            <a:pPr eaLnBrk="1" hangingPunct="1"/>
            <a:r>
              <a:rPr lang="en-US" altLang="en-US"/>
              <a:t>Finally, when a verification approach is selected, the verification engineer must be able to create the verification environment, ensuring that the required functional test scenarios occur and that the checking is complete. This requires proficiency in multiple verification techniques, all of which rely on the verification engineer’s knack for sniffing out bugs in the design.</a:t>
            </a:r>
          </a:p>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484EB-B067-A290-059D-C71FAA53D6CE}"/>
            </a:ext>
          </a:extLst>
        </p:cNvPr>
        <p:cNvGrpSpPr/>
        <p:nvPr/>
      </p:nvGrpSpPr>
      <p:grpSpPr>
        <a:xfrm>
          <a:off x="0" y="0"/>
          <a:ext cx="0" cy="0"/>
          <a:chOff x="0" y="0"/>
          <a:chExt cx="0" cy="0"/>
        </a:xfrm>
      </p:grpSpPr>
      <p:sp>
        <p:nvSpPr>
          <p:cNvPr id="80898" name="Rectangle 7">
            <a:extLst>
              <a:ext uri="{FF2B5EF4-FFF2-40B4-BE49-F238E27FC236}">
                <a16:creationId xmlns:a16="http://schemas.microsoft.com/office/drawing/2014/main" id="{09AC1D1B-A6B2-8EFF-93F8-21753A233DBE}"/>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E685BCB6-B834-427D-9082-146CA18F48D5}" type="slidenum">
              <a:rPr lang="en-GB" altLang="en-US"/>
              <a:pPr/>
              <a:t>18</a:t>
            </a:fld>
            <a:endParaRPr lang="en-GB" altLang="en-US"/>
          </a:p>
        </p:txBody>
      </p:sp>
      <p:sp>
        <p:nvSpPr>
          <p:cNvPr id="80899" name="Rectangle 2">
            <a:extLst>
              <a:ext uri="{FF2B5EF4-FFF2-40B4-BE49-F238E27FC236}">
                <a16:creationId xmlns:a16="http://schemas.microsoft.com/office/drawing/2014/main" id="{897C735C-400E-D3EA-9CBE-92FE90520383}"/>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9F097ACA-9485-A09D-8A34-7FBF8E28ED3B}"/>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445678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E2C4281C-602C-F74F-08C9-BE94D1AC38CE}"/>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BDFE041-3526-4372-AB3C-A964C830BBE4}" type="slidenum">
              <a:rPr lang="en-GB" altLang="en-US"/>
              <a:pPr/>
              <a:t>19</a:t>
            </a:fld>
            <a:endParaRPr lang="en-GB" altLang="en-US"/>
          </a:p>
        </p:txBody>
      </p:sp>
      <p:sp>
        <p:nvSpPr>
          <p:cNvPr id="87043" name="Rectangle 2">
            <a:extLst>
              <a:ext uri="{FF2B5EF4-FFF2-40B4-BE49-F238E27FC236}">
                <a16:creationId xmlns:a16="http://schemas.microsoft.com/office/drawing/2014/main" id="{0E6321EC-496C-20B9-897C-463E0B4DA4A6}"/>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ABC6F0C2-BBB7-C81D-17E4-244E5F1C24EE}"/>
              </a:ext>
            </a:extLst>
          </p:cNvPr>
          <p:cNvSpPr>
            <a:spLocks noGrp="1" noChangeArrowheads="1"/>
          </p:cNvSpPr>
          <p:nvPr>
            <p:ph type="body" idx="1"/>
          </p:nvPr>
        </p:nvSpPr>
        <p:spPr>
          <a:noFill/>
        </p:spPr>
        <p:txBody>
          <a:bodyPr/>
          <a:lstStyle/>
          <a:p>
            <a:pPr eaLnBrk="1" hangingPunct="1"/>
            <a:r>
              <a:rPr lang="en-US" altLang="en-US"/>
              <a:t>Verification engineering cost is a measure of the number of people performing verification. Some design teams employ separate verification engineers, whereas other teams use their logic designers to perform verification after writing their HDL. However, there are clear advantages to using an independent verification team and not having the design team play a dual role. Some of these advantages are listed here.</a:t>
            </a:r>
          </a:p>
          <a:p>
            <a:pPr eaLnBrk="1" hangingPunct="1"/>
            <a:r>
              <a:rPr lang="en-US" altLang="en-US"/>
              <a:t>Verification is a separate vocation that requires different skills than does logic design. The ability to create the scenarios and checkers needed to find bugs is detective work unlike the skills needed to create HDL that meets logical and physical requirements. A second reason for an independent verification team is these verification engineers will not be biased by the thought process that goes into the design. If a designer overlooked a case while creating the logic, the same designer should not be expected to write a test scenario for that missed case. Finally, when creating logic, a designer makes assumptions about the design. It is the verification engineer’s job to judge separately the verification environment requirements without the bias of the designer’s assumptions.</a:t>
            </a:r>
          </a:p>
          <a:p>
            <a:pPr eaLnBrk="1" hangingPunct="1"/>
            <a:r>
              <a:rPr lang="en-US" altLang="en-US"/>
              <a:t>However, for many reasons, the design team is crucial to the verification effort. First, designers are the initial line of defense against bugs. Designers should perform a suite of verification tests that ensures a level of quality before delivering HDL to the verification team. Designers also have keen insight into tricky areas of the logic. The designer should highlight these areas of the design to the verification team as potential sources of bugs. A final key element for designers to assist in the verification effort is through accurate and timely documentation. This information guides the verification team in creating complete test plans and executing their work.</a:t>
            </a:r>
          </a:p>
          <a:p>
            <a:pPr eaLnBrk="1" hangingPunct="1"/>
            <a:r>
              <a:rPr lang="en-US" altLang="en-US"/>
              <a:t>The basic building blocks of DA tools for verification are simulation engines and formal verification engines. Other DA tools build on the two basic engines. Software includes: “Coverage” tools that assist in evaluating the effectiveness of the scenarios driven into the logic during simulation; Trace viewers that show graphical (waveform) representations of the scenarios and the values of the latches, arrays, and wires in the HDL; High-level verification languages that assist the verification engineer in writing complex simulation environments; Test case generation software that can create multiple simulation test cases based on abstract templates; Simulation farm control software that allows simulation jobs to be run across multiple workstations simultaneously and collects the test scenario results; Assertion-based tools that assist in debug, allowing a bug to be flagged at the moment it occurs and enabling the engineer to know exactly where the HDL failed. </a:t>
            </a:r>
            <a:r>
              <a:rPr lang="en-US" altLang="en-US" i="1"/>
              <a:t>Electronic DA </a:t>
            </a:r>
            <a:r>
              <a:rPr lang="en-US" altLang="en-US"/>
              <a:t>(EDA) vendors supply these tools to the industry. DA software costs generally are based on licensing fees.</a:t>
            </a:r>
          </a:p>
          <a:p>
            <a:pPr eaLnBrk="1" hangingPunct="1"/>
            <a:r>
              <a:rPr lang="en-US" altLang="en-US"/>
              <a:t>The amount of time spent on verification is key in the overall cost equation. Design teams must balance engineering costs and DA software licensing with schedule time. If a design team has an aggressive schedule (based on fabrication passes, experience, and industry benchmarks), then more verification skills and software will be required to meet the goals. If the verification team is not allocated enough resources for the allotted schedule, either the schedule will slip or the results seen in the fabricated hardware will be poor. Time is money in the equation.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50852CC9-BBEE-0DC3-5AAE-A5ED5EAFD057}"/>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9A6406EC-AE4C-45D9-ACDB-50A8F5D09BA9}" type="slidenum">
              <a:rPr lang="en-GB" altLang="en-US"/>
              <a:pPr/>
              <a:t>2</a:t>
            </a:fld>
            <a:endParaRPr lang="en-GB" altLang="en-US"/>
          </a:p>
        </p:txBody>
      </p:sp>
      <p:sp>
        <p:nvSpPr>
          <p:cNvPr id="72707" name="Rectangle 2">
            <a:extLst>
              <a:ext uri="{FF2B5EF4-FFF2-40B4-BE49-F238E27FC236}">
                <a16:creationId xmlns:a16="http://schemas.microsoft.com/office/drawing/2014/main" id="{7B827DA3-B639-8EBD-926C-B8649B913012}"/>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5AC2D200-BE04-0E4A-93C0-CD5FFB99D81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4F4B728E-6C53-0EFA-0AD2-5B2C41D6A49C}"/>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0FF9BAAC-7DAD-45F8-BB61-3DA64B17A126}" type="slidenum">
              <a:rPr lang="en-GB" altLang="en-US"/>
              <a:pPr/>
              <a:t>20</a:t>
            </a:fld>
            <a:endParaRPr lang="en-GB" altLang="en-US"/>
          </a:p>
        </p:txBody>
      </p:sp>
      <p:sp>
        <p:nvSpPr>
          <p:cNvPr id="88067" name="Rectangle 2">
            <a:extLst>
              <a:ext uri="{FF2B5EF4-FFF2-40B4-BE49-F238E27FC236}">
                <a16:creationId xmlns:a16="http://schemas.microsoft.com/office/drawing/2014/main" id="{CB8D2132-2312-F0E0-6E36-C6FFCE7746CE}"/>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61D3D2C8-6885-41D6-71CF-60E7A4E68A1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BD5155EB-644B-C97D-4B4D-3DB9CE6D3ADA}"/>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5C3EECF6-0F2B-4A8E-BDBD-574BC6C6DAB9}" type="slidenum">
              <a:rPr lang="en-GB" altLang="en-US"/>
              <a:pPr/>
              <a:t>21</a:t>
            </a:fld>
            <a:endParaRPr lang="en-GB" altLang="en-US"/>
          </a:p>
        </p:txBody>
      </p:sp>
      <p:sp>
        <p:nvSpPr>
          <p:cNvPr id="89091" name="Rectangle 2">
            <a:extLst>
              <a:ext uri="{FF2B5EF4-FFF2-40B4-BE49-F238E27FC236}">
                <a16:creationId xmlns:a16="http://schemas.microsoft.com/office/drawing/2014/main" id="{4E9F71B1-3CA3-A73F-5D10-CAD79E1B44E5}"/>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9C62E536-FA31-E969-88E6-3EF95FFC0BA6}"/>
              </a:ext>
            </a:extLst>
          </p:cNvPr>
          <p:cNvSpPr>
            <a:spLocks noGrp="1" noChangeArrowheads="1"/>
          </p:cNvSpPr>
          <p:nvPr>
            <p:ph type="body" idx="1"/>
          </p:nvPr>
        </p:nvSpPr>
        <p:spPr>
          <a:noFill/>
        </p:spPr>
        <p:txBody>
          <a:bodyPr/>
          <a:lstStyle/>
          <a:p>
            <a:pPr eaLnBrk="1" hangingPunct="1"/>
            <a:r>
              <a:rPr lang="en-US" altLang="en-US"/>
              <a:t>Structure is necessary in any complex field. In verification, structure comes from a well-defined process. The verification process identifies the required steps toward developing a bug-free chip release. Because the verification team enhances their environment based on previous experiences, the process is called the </a:t>
            </a:r>
            <a:r>
              <a:rPr lang="en-US" altLang="en-US" b="1"/>
              <a:t>verification</a:t>
            </a:r>
            <a:r>
              <a:rPr lang="en-US" altLang="en-US"/>
              <a:t> </a:t>
            </a:r>
            <a:r>
              <a:rPr lang="en-US" altLang="en-US" b="1"/>
              <a:t>cycle</a:t>
            </a:r>
            <a:r>
              <a:rPr lang="en-US" altLang="en-US"/>
              <a:t>.</a:t>
            </a:r>
          </a:p>
          <a:p>
            <a:pPr eaLnBrk="1" hangingPunct="1"/>
            <a:r>
              <a:rPr lang="en-US" altLang="en-US"/>
              <a:t>Generally, verification teams stay together across multiple products. The verification cycle shadows the product cycle, allowing verification engineers to incorporate enhancements into the methodology continuously. Verification engineers gain experience through multiple passes of this cycle.</a:t>
            </a:r>
          </a:p>
          <a:p>
            <a:pPr eaLnBrk="1" hangingPunct="1"/>
            <a:r>
              <a:rPr lang="en-US" altLang="en-US"/>
              <a:t>Figure shows the stages of the verification cycle. The cycle proceeds in a clockwise direction, starting from the functional specification, a key delivery to both the design and verification teams. As the team starts development of the verification environment, they reach the </a:t>
            </a:r>
            <a:r>
              <a:rPr lang="en-US" altLang="en-US" b="1"/>
              <a:t>first</a:t>
            </a:r>
            <a:r>
              <a:rPr lang="en-US" altLang="en-US"/>
              <a:t> </a:t>
            </a:r>
            <a:r>
              <a:rPr lang="en-US" altLang="en-US" b="1"/>
              <a:t>checkpoint</a:t>
            </a:r>
            <a:r>
              <a:rPr lang="en-US" altLang="en-US"/>
              <a:t>. After completing the </a:t>
            </a:r>
            <a:r>
              <a:rPr lang="en-US" altLang="en-US" b="1"/>
              <a:t>verification</a:t>
            </a:r>
            <a:r>
              <a:rPr lang="en-US" altLang="en-US"/>
              <a:t> </a:t>
            </a:r>
            <a:r>
              <a:rPr lang="en-US" altLang="en-US" b="1"/>
              <a:t>plan</a:t>
            </a:r>
            <a:r>
              <a:rPr lang="en-US" altLang="en-US"/>
              <a:t> based on the specifications, the entire engineering team reviews the plan to look for enhancements.</a:t>
            </a:r>
          </a:p>
          <a:p>
            <a:pPr eaLnBrk="1" hangingPunct="1"/>
            <a:r>
              <a:rPr lang="en-US" altLang="en-US"/>
              <a:t>Two stages in the process provide feedback to previous stages. These stages are the </a:t>
            </a:r>
            <a:r>
              <a:rPr lang="en-US" altLang="en-US" b="1"/>
              <a:t>debug</a:t>
            </a:r>
            <a:r>
              <a:rPr lang="en-US" altLang="en-US"/>
              <a:t> and </a:t>
            </a:r>
            <a:r>
              <a:rPr lang="en-US" altLang="en-US" b="1"/>
              <a:t>regression</a:t>
            </a:r>
            <a:r>
              <a:rPr lang="en-US" altLang="en-US"/>
              <a:t> stages in which the verification team detects problems either in the HDL or in their environment code. As regression winds down, the team prepares the product for fabrication. This is the </a:t>
            </a:r>
            <a:r>
              <a:rPr lang="en-US" altLang="en-US" b="1"/>
              <a:t>second</a:t>
            </a:r>
            <a:r>
              <a:rPr lang="en-US" altLang="en-US"/>
              <a:t> </a:t>
            </a:r>
            <a:r>
              <a:rPr lang="en-US" altLang="en-US" b="1"/>
              <a:t>checkpoint</a:t>
            </a:r>
            <a:r>
              <a:rPr lang="en-US" altLang="en-US"/>
              <a:t> in the cycle, when the design and verification teams review all of the verification work against the tape-out criteria.</a:t>
            </a:r>
          </a:p>
          <a:p>
            <a:pPr eaLnBrk="1" hangingPunct="1"/>
            <a:r>
              <a:rPr lang="en-US" altLang="en-US"/>
              <a:t>The cycle proceeds through the manufacturing and </a:t>
            </a:r>
            <a:r>
              <a:rPr lang="en-US" altLang="en-US" b="1"/>
              <a:t>systems</a:t>
            </a:r>
            <a:r>
              <a:rPr lang="en-US" altLang="en-US"/>
              <a:t> </a:t>
            </a:r>
            <a:r>
              <a:rPr lang="en-US" altLang="en-US" b="1"/>
              <a:t>test</a:t>
            </a:r>
            <a:r>
              <a:rPr lang="en-US" altLang="en-US"/>
              <a:t>. Once the team receives fabricated hardware, they evaluate the quality of their verification effort through </a:t>
            </a:r>
            <a:r>
              <a:rPr lang="en-US" altLang="en-US" b="1"/>
              <a:t>escape</a:t>
            </a:r>
            <a:r>
              <a:rPr lang="en-US" altLang="en-US"/>
              <a:t> </a:t>
            </a:r>
            <a:r>
              <a:rPr lang="en-US" altLang="en-US" b="1"/>
              <a:t>analysis</a:t>
            </a:r>
            <a:r>
              <a:rPr lang="en-US" altLang="en-US"/>
              <a:t>, which provides feedback into the process to plug holes in the verification environment. The </a:t>
            </a:r>
            <a:r>
              <a:rPr lang="en-US" altLang="en-US" b="1"/>
              <a:t>final</a:t>
            </a:r>
            <a:r>
              <a:rPr lang="en-US" altLang="en-US"/>
              <a:t> </a:t>
            </a:r>
            <a:r>
              <a:rPr lang="en-US" altLang="en-US" b="1"/>
              <a:t>checkpoint</a:t>
            </a:r>
            <a:r>
              <a:rPr lang="en-US" altLang="en-US"/>
              <a:t> in the cycle, lessons learned, uses escape analysis and the entire verification cycle experience to compile a list of items to improve on as they start the cycle again.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11F7F37B-A365-686D-B400-C15AFB5BA56C}"/>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0012BE7A-6822-4A5C-AB00-6A27DC8E26FE}" type="slidenum">
              <a:rPr lang="en-GB" altLang="en-US"/>
              <a:pPr/>
              <a:t>22</a:t>
            </a:fld>
            <a:endParaRPr lang="en-GB" altLang="en-US"/>
          </a:p>
        </p:txBody>
      </p:sp>
      <p:sp>
        <p:nvSpPr>
          <p:cNvPr id="90115" name="Rectangle 2">
            <a:extLst>
              <a:ext uri="{FF2B5EF4-FFF2-40B4-BE49-F238E27FC236}">
                <a16:creationId xmlns:a16="http://schemas.microsoft.com/office/drawing/2014/main" id="{DB5EA13B-5514-3E70-F7EC-78B8BB41AE30}"/>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87FC8F0C-5ED0-4CCD-1F45-8749F1D0110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C538F126-EF36-897E-0D40-E23913ED8811}"/>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7019E233-C144-4A1B-BA53-B8CEF3036253}" type="slidenum">
              <a:rPr lang="en-GB" altLang="en-US"/>
              <a:pPr/>
              <a:t>23</a:t>
            </a:fld>
            <a:endParaRPr lang="en-GB" altLang="en-US"/>
          </a:p>
        </p:txBody>
      </p:sp>
      <p:sp>
        <p:nvSpPr>
          <p:cNvPr id="91139" name="Rectangle 2">
            <a:extLst>
              <a:ext uri="{FF2B5EF4-FFF2-40B4-BE49-F238E27FC236}">
                <a16:creationId xmlns:a16="http://schemas.microsoft.com/office/drawing/2014/main" id="{C0C3EB4C-0EAB-7385-C2E0-2C6AD5E3F7D6}"/>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79410299-CE08-542F-591C-AF88408B6BA9}"/>
              </a:ext>
            </a:extLst>
          </p:cNvPr>
          <p:cNvSpPr>
            <a:spLocks noGrp="1" noChangeArrowheads="1"/>
          </p:cNvSpPr>
          <p:nvPr>
            <p:ph type="body" idx="1"/>
          </p:nvPr>
        </p:nvSpPr>
        <p:spPr>
          <a:noFill/>
        </p:spPr>
        <p:txBody>
          <a:bodyPr/>
          <a:lstStyle/>
          <a:p>
            <a:pPr eaLnBrk="1" hangingPunct="1"/>
            <a:r>
              <a:rPr lang="en-US" altLang="en-US"/>
              <a:t>A verification plan is crucial because it presents a detailed description of the verification effort. It answers the questions “what am I verifying?” and “how am I going to verify it?”</a:t>
            </a:r>
          </a:p>
          <a:p>
            <a:pPr eaLnBrk="1" hangingPunct="1"/>
            <a:r>
              <a:rPr lang="en-US" altLang="en-US"/>
              <a:t>The verification leaders write the verification plan, using the logic designers and system architects as consultants during the process.</a:t>
            </a:r>
          </a:p>
          <a:p>
            <a:pPr eaLnBrk="1" hangingPunct="1"/>
            <a:r>
              <a:rPr lang="en-US" altLang="en-US"/>
              <a:t>Unless the design is simple, a hierarchical approach to verification is required. This approach allows the verification engineer to work on smaller components before building up to the system level. The verification plan contains sections for each component at each level of the hierarchy.</a:t>
            </a:r>
          </a:p>
          <a:p>
            <a:pPr eaLnBrk="1" hangingPunct="1"/>
            <a:r>
              <a:rPr lang="en-US" altLang="en-US"/>
              <a:t>Verification plans include many of the following elements:</a:t>
            </a:r>
          </a:p>
          <a:p>
            <a:pPr lvl="1" eaLnBrk="1" hangingPunct="1"/>
            <a:r>
              <a:rPr lang="en-US" altLang="en-US"/>
              <a:t>Specific tests and methods—define the type of environment that the verification engineers will create.</a:t>
            </a:r>
          </a:p>
          <a:p>
            <a:pPr lvl="1" eaLnBrk="1" hangingPunct="1"/>
            <a:r>
              <a:rPr lang="en-US" altLang="en-US"/>
              <a:t>Required tools—list the software necessary to support the described environment. This list may drive requirements on the software procurement team or on internal software development teams.</a:t>
            </a:r>
          </a:p>
          <a:p>
            <a:pPr lvl="1" eaLnBrk="1" hangingPunct="1"/>
            <a:r>
              <a:rPr lang="en-US" altLang="en-US"/>
              <a:t>Completion criteria—define the measurements that indicate that verification is complete.</a:t>
            </a:r>
          </a:p>
          <a:p>
            <a:pPr lvl="1" eaLnBrk="1" hangingPunct="1"/>
            <a:r>
              <a:rPr lang="en-US" altLang="en-US"/>
              <a:t>Resources (people, hardware, and software) required and schedule details—tie plan to program management by estimating the cost of verification.</a:t>
            </a:r>
          </a:p>
          <a:p>
            <a:pPr lvl="1" eaLnBrk="1" hangingPunct="1"/>
            <a:r>
              <a:rPr lang="en-US" altLang="en-US"/>
              <a:t>Functions to be verified—list the functions that will be verified at this level of verification.</a:t>
            </a:r>
          </a:p>
          <a:p>
            <a:pPr lvl="1" eaLnBrk="1" hangingPunct="1"/>
            <a:r>
              <a:rPr lang="en-US" altLang="en-US"/>
              <a:t>Functions not covered—describe any functions that must be verified at a different level of the hierarchy. The verification of these functions will be specified in a different section of the verification plan.</a:t>
            </a:r>
          </a:p>
          <a:p>
            <a:pPr eaLnBrk="1" hangingPunct="1"/>
            <a:endParaRPr lang="en-US" altLang="en-US"/>
          </a:p>
          <a:p>
            <a:pPr eaLnBrk="1" hangingPunct="1"/>
            <a:r>
              <a:rPr lang="en-US" altLang="en-US"/>
              <a:t>The team reviews the final verification plans with the architects and designers. This is the first checkpoint in the cycle. The designers and architects compare the verification plans with the design specification and internal structures, suggesting enhancements and modifications to the verification environment plans.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7393CC2A-265C-FD55-5B4A-72E67D05A5FA}"/>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CC2C6A30-17CB-484D-B8E7-0E375442AC5B}" type="slidenum">
              <a:rPr lang="en-GB" altLang="en-US"/>
              <a:pPr/>
              <a:t>24</a:t>
            </a:fld>
            <a:endParaRPr lang="en-GB" altLang="en-US"/>
          </a:p>
        </p:txBody>
      </p:sp>
      <p:sp>
        <p:nvSpPr>
          <p:cNvPr id="92163" name="Rectangle 2">
            <a:extLst>
              <a:ext uri="{FF2B5EF4-FFF2-40B4-BE49-F238E27FC236}">
                <a16:creationId xmlns:a16="http://schemas.microsoft.com/office/drawing/2014/main" id="{DFDF311B-ED68-EDCA-A064-F34A4E431E49}"/>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77E38E61-6EAF-6A6D-AE50-CB583480B7DD}"/>
              </a:ext>
            </a:extLst>
          </p:cNvPr>
          <p:cNvSpPr>
            <a:spLocks noGrp="1" noChangeArrowheads="1"/>
          </p:cNvSpPr>
          <p:nvPr>
            <p:ph type="body" idx="1"/>
          </p:nvPr>
        </p:nvSpPr>
        <p:spPr>
          <a:noFill/>
        </p:spPr>
        <p:txBody>
          <a:bodyPr/>
          <a:lstStyle/>
          <a:p>
            <a:pPr eaLnBrk="1" hangingPunct="1"/>
            <a:r>
              <a:rPr lang="en-US" altLang="en-US"/>
              <a:t>Once the verification plan is in place, construction of the verification environment begins. Verification engineers spend the majority of their time on this stage of the cycle. As such, much of this course describes methods for developing verification environments. Major components in the verification environment are stimuli and checking for simulation-based environments, as well as rules generation for formal verification environments.</a:t>
            </a:r>
          </a:p>
          <a:p>
            <a:pPr eaLnBrk="1" hangingPunct="1"/>
            <a:r>
              <a:rPr lang="en-US" altLang="en-US"/>
              <a:t>The verification environment is the set of software code and tools that enable the verification engineer to identify flaws in the design. The software code tends to be specific to the design, whereas the tools are more generic and are used across multiple verification projects.</a:t>
            </a:r>
          </a:p>
          <a:p>
            <a:pPr eaLnBrk="1" hangingPunct="1"/>
            <a:r>
              <a:rPr lang="en-US" altLang="en-US"/>
              <a:t>There are many different types of environments, including deterministic, random based, formal based, and test case generators. Each of these environments has different mechanisms to create stimuli and check results against the DUV. In all cases, a reference model cross-checks the behavior against the design intent. The verification team creates the reference model to implement independently the design specification. A reference model makes a prediction of the test case results based on the test case stimulus. The verification team builds the knowledge of the function and design into the reference model. The reference model provides the checking components with the predicted data. The checking components compare the predicted data to the actual data from the DUV. </a:t>
            </a:r>
          </a:p>
          <a:p>
            <a:pPr eaLnBrk="1" hangingPunct="1"/>
            <a:r>
              <a:rPr lang="en-US" altLang="en-US"/>
              <a:t>The environment is continually refined throughout the verification cycle. Refinements include fixes and additions to the software code.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6A10609A-CCE0-59C1-5634-8ED0E2E67A6B}"/>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03816684-7EF4-4846-826E-DD6EE26181C5}" type="slidenum">
              <a:rPr lang="en-GB" altLang="en-US"/>
              <a:pPr/>
              <a:t>25</a:t>
            </a:fld>
            <a:endParaRPr lang="en-GB" altLang="en-US"/>
          </a:p>
        </p:txBody>
      </p:sp>
      <p:sp>
        <p:nvSpPr>
          <p:cNvPr id="93187" name="Rectangle 2">
            <a:extLst>
              <a:ext uri="{FF2B5EF4-FFF2-40B4-BE49-F238E27FC236}">
                <a16:creationId xmlns:a16="http://schemas.microsoft.com/office/drawing/2014/main" id="{91E7BDFE-7117-69BF-FC6B-EF53297B70D8}"/>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CAEDDA9F-E880-12F3-F771-211F5B20ECDD}"/>
              </a:ext>
            </a:extLst>
          </p:cNvPr>
          <p:cNvSpPr>
            <a:spLocks noGrp="1" noChangeArrowheads="1"/>
          </p:cNvSpPr>
          <p:nvPr>
            <p:ph type="body" idx="1"/>
          </p:nvPr>
        </p:nvSpPr>
        <p:spPr>
          <a:noFill/>
        </p:spPr>
        <p:txBody>
          <a:bodyPr/>
          <a:lstStyle/>
          <a:p>
            <a:pPr eaLnBrk="1" hangingPunct="1"/>
            <a:r>
              <a:rPr lang="en-US" altLang="en-US"/>
              <a:t>The next step of the verification cycle integrates the verification environment with the HDL. This is when verification engineers begin to debug the hardware by running tests. As these tests run, verification engineers find anomalies and examine them. Examination reveals the failure source, which will be either in the verification environment or in the HDL design. The anomaly occurs because the verification environment has predicted different behavior than has the HDL. This is the payoff of the redundant path in the cycle.</a:t>
            </a:r>
          </a:p>
          <a:p>
            <a:pPr eaLnBrk="1" hangingPunct="1"/>
            <a:r>
              <a:rPr lang="en-US" altLang="en-US"/>
              <a:t>If the error is in the verification environment, the verification engineer updates the software to correct the predicted behavior. Otherwise, the HDL has a bug that the design team must correct. Once fixed, the verification engineer reruns the exact same test. This ensures that the update corrects the original anomaly and does not introduce new ones. The team applies this iterative approach until all tests pass.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DBB56069-7503-EFE6-C9B0-09EFB4F6D78D}"/>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8C3D8425-8649-4F6A-BDBC-E43A64F4DF8C}" type="slidenum">
              <a:rPr lang="en-GB" altLang="en-US"/>
              <a:pPr/>
              <a:t>26</a:t>
            </a:fld>
            <a:endParaRPr lang="en-GB" altLang="en-US"/>
          </a:p>
        </p:txBody>
      </p:sp>
      <p:sp>
        <p:nvSpPr>
          <p:cNvPr id="94211" name="Rectangle 2">
            <a:extLst>
              <a:ext uri="{FF2B5EF4-FFF2-40B4-BE49-F238E27FC236}">
                <a16:creationId xmlns:a16="http://schemas.microsoft.com/office/drawing/2014/main" id="{41328DAD-2E90-93AF-80F4-522D5B49FE9E}"/>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DF994ED0-FFF2-ADE6-02FC-6AF2349B7DA4}"/>
              </a:ext>
            </a:extLst>
          </p:cNvPr>
          <p:cNvSpPr>
            <a:spLocks noGrp="1" noChangeArrowheads="1"/>
          </p:cNvSpPr>
          <p:nvPr>
            <p:ph type="body" idx="1"/>
          </p:nvPr>
        </p:nvSpPr>
        <p:spPr>
          <a:noFill/>
        </p:spPr>
        <p:txBody>
          <a:bodyPr/>
          <a:lstStyle/>
          <a:p>
            <a:pPr eaLnBrk="1" hangingPunct="1"/>
            <a:r>
              <a:rPr lang="en-US" altLang="en-US"/>
              <a:t>Regression is the continuous running of the tests defined in the verification plan. This is a required step in the verification cycle for two main reasons. The first reason is that verification environments often have elements of randomization, which drive different input scenarios each time the team runs the test. The second reason is that the team must repeat all tests after fixes have been applied to the design.</a:t>
            </a:r>
          </a:p>
          <a:p>
            <a:pPr eaLnBrk="1" hangingPunct="1"/>
            <a:r>
              <a:rPr lang="en-US" altLang="en-US"/>
              <a:t>The failure occurrence rate drops as the verification cycle reaches the regression stage. To uncover hard-to-find bugs, verification teams leverage large workstation pools, or “farms,” to run an ever-increasing number of verification jobs. The randomization built into the environment enables new test scenarios on each of the jobs.</a:t>
            </a:r>
          </a:p>
          <a:p>
            <a:pPr eaLnBrk="1" hangingPunct="1"/>
            <a:r>
              <a:rPr lang="en-US" altLang="en-US"/>
              <a:t>When the team finds a bug during regression, they use the same process as during HDL and environment debug. The bug is isolated and fixed, and then the verification team re-runs the exact same test.</a:t>
            </a:r>
          </a:p>
          <a:p>
            <a:pPr eaLnBrk="1" hangingPunct="1"/>
            <a:r>
              <a:rPr lang="en-US" altLang="en-US"/>
              <a:t>With chip fabrication on the horizon, the verification team must reflect on the environment to ensure that they have applied all valid scenarios to the design and performed all pertinent checks. This is the tape-out readiness checkpoint.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762D35F4-39E4-AEA0-6F18-CA35F90E7D70}"/>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86D73D4B-B97A-431A-92A5-5CEF5F6FE3B6}" type="slidenum">
              <a:rPr lang="en-GB" altLang="en-US"/>
              <a:pPr/>
              <a:t>27</a:t>
            </a:fld>
            <a:endParaRPr lang="en-GB" altLang="en-US"/>
          </a:p>
        </p:txBody>
      </p:sp>
      <p:sp>
        <p:nvSpPr>
          <p:cNvPr id="95235" name="Rectangle 2">
            <a:extLst>
              <a:ext uri="{FF2B5EF4-FFF2-40B4-BE49-F238E27FC236}">
                <a16:creationId xmlns:a16="http://schemas.microsoft.com/office/drawing/2014/main" id="{408936F8-0126-B825-63C4-7BA4BFD0F381}"/>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C2F4CA05-5B14-8EC0-2B23-023E43E8444D}"/>
              </a:ext>
            </a:extLst>
          </p:cNvPr>
          <p:cNvSpPr>
            <a:spLocks noGrp="1" noChangeArrowheads="1"/>
          </p:cNvSpPr>
          <p:nvPr>
            <p:ph type="body" idx="1"/>
          </p:nvPr>
        </p:nvSpPr>
        <p:spPr>
          <a:noFill/>
        </p:spPr>
        <p:txBody>
          <a:bodyPr/>
          <a:lstStyle/>
          <a:p>
            <a:pPr eaLnBrk="1" hangingPunct="1"/>
            <a:r>
              <a:rPr lang="en-US" altLang="en-US"/>
              <a:t>At this point, the failure occurrence rate in the regression stage has dropped to near zero, indicating that the verification environments have exhausted their bug-finding capability. However, environments that include randomization parameters continue in the regression stage after the design is sent to manufacturing. During the time between tape-out and receiving parts back from manufacturing (about 2 months’ duration), continued regression using randomization parameters may uncover further logical bugs. In complex designs, random-based verification environments continually create logical states in the design or scenarios that were never encountered before tape-out. Occasionally, one of these new states yields a bug, making the continued regression worthwhile. Designers integrate fixes for bugs found after the initial tape-out into revised HDL code, which will also contain fixes for any problems found during the hardware debug of the systems test.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9234565E-3C5C-0B7A-4DBF-23D651A80C71}"/>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3BB2145C-15EF-40C8-A621-58F5CC3351BF}" type="slidenum">
              <a:rPr lang="en-GB" altLang="en-US"/>
              <a:pPr/>
              <a:t>28</a:t>
            </a:fld>
            <a:endParaRPr lang="en-GB" altLang="en-US"/>
          </a:p>
        </p:txBody>
      </p:sp>
      <p:sp>
        <p:nvSpPr>
          <p:cNvPr id="96259" name="Rectangle 2">
            <a:extLst>
              <a:ext uri="{FF2B5EF4-FFF2-40B4-BE49-F238E27FC236}">
                <a16:creationId xmlns:a16="http://schemas.microsoft.com/office/drawing/2014/main" id="{97AE5B6C-2D99-F880-92B6-ED7E2A9AF87B}"/>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905C2BCC-1660-26F0-685B-65AB2AA1218F}"/>
              </a:ext>
            </a:extLst>
          </p:cNvPr>
          <p:cNvSpPr>
            <a:spLocks noGrp="1" noChangeArrowheads="1"/>
          </p:cNvSpPr>
          <p:nvPr>
            <p:ph type="body" idx="1"/>
          </p:nvPr>
        </p:nvSpPr>
        <p:spPr>
          <a:noFill/>
        </p:spPr>
        <p:txBody>
          <a:bodyPr/>
          <a:lstStyle/>
          <a:p>
            <a:pPr eaLnBrk="1" hangingPunct="1"/>
            <a:r>
              <a:rPr lang="en-US" altLang="en-US"/>
              <a:t>Again, the design and verification teams must investigate these anomalies. The overall verification goal is to avoid finding bugs on the real hardware, as it is very expensive. Debugging on the real hardware is much more difficult than in a verification environment, mainly because the real hardware does not provide the full tracing capabilities of the verification environment. If an anomaly is determined to be a functional bug, the design team must fix it. There may be multiple options for fixing the bug, which include using system microcode to avoid the failing condition. However, if the fix must be made in the hardware, re-fabrication is required.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FBA8EE40-7C55-5B07-C5E1-B2A0BB5D59A5}"/>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0DC614C8-00DA-4E6F-8BF2-3D55098DC3B3}" type="slidenum">
              <a:rPr lang="en-GB" altLang="en-US"/>
              <a:pPr/>
              <a:t>29</a:t>
            </a:fld>
            <a:endParaRPr lang="en-GB" altLang="en-US"/>
          </a:p>
        </p:txBody>
      </p:sp>
      <p:sp>
        <p:nvSpPr>
          <p:cNvPr id="97283" name="Rectangle 2">
            <a:extLst>
              <a:ext uri="{FF2B5EF4-FFF2-40B4-BE49-F238E27FC236}">
                <a16:creationId xmlns:a16="http://schemas.microsoft.com/office/drawing/2014/main" id="{96BF3B69-C7CE-8BFE-4238-66AF819F05B5}"/>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85BC0A47-9191-136E-3580-812DDCC9BA7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C14E4514-FF60-9C8E-AA82-07176A8FCAB2}"/>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5AE24835-C9FE-493C-BE8B-D4C51DB68D41}" type="slidenum">
              <a:rPr lang="en-GB" altLang="en-US"/>
              <a:pPr/>
              <a:t>3</a:t>
            </a:fld>
            <a:endParaRPr lang="en-GB" altLang="en-US"/>
          </a:p>
        </p:txBody>
      </p:sp>
      <p:sp>
        <p:nvSpPr>
          <p:cNvPr id="73731" name="Rectangle 2">
            <a:extLst>
              <a:ext uri="{FF2B5EF4-FFF2-40B4-BE49-F238E27FC236}">
                <a16:creationId xmlns:a16="http://schemas.microsoft.com/office/drawing/2014/main" id="{F144C686-301F-84D6-6F03-E788DA44FCA4}"/>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1A94A55D-173C-FA78-0CFE-6BA7C193F67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B049839C-728F-FCF0-8C3A-81125A9AAF3C}"/>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155206B2-68EF-4622-8DB0-DB56C5E5BA3C}" type="slidenum">
              <a:rPr lang="en-GB" altLang="en-US"/>
              <a:pPr/>
              <a:t>32</a:t>
            </a:fld>
            <a:endParaRPr lang="en-GB" altLang="en-US"/>
          </a:p>
        </p:txBody>
      </p:sp>
      <p:sp>
        <p:nvSpPr>
          <p:cNvPr id="98307" name="Rectangle 2">
            <a:extLst>
              <a:ext uri="{FF2B5EF4-FFF2-40B4-BE49-F238E27FC236}">
                <a16:creationId xmlns:a16="http://schemas.microsoft.com/office/drawing/2014/main" id="{230029DB-6E1B-BB72-E9DF-B068B8C09E9C}"/>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196F5FF7-4C33-A52C-D720-2A09B989F6B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A2AE8B30-BB26-D0F9-F545-29716255E123}"/>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B216C297-1FFD-4087-869E-29C32488DDEA}" type="slidenum">
              <a:rPr lang="en-GB" altLang="en-US"/>
              <a:pPr/>
              <a:t>33</a:t>
            </a:fld>
            <a:endParaRPr lang="en-GB" altLang="en-US"/>
          </a:p>
        </p:txBody>
      </p:sp>
      <p:sp>
        <p:nvSpPr>
          <p:cNvPr id="99331" name="Rectangle 2">
            <a:extLst>
              <a:ext uri="{FF2B5EF4-FFF2-40B4-BE49-F238E27FC236}">
                <a16:creationId xmlns:a16="http://schemas.microsoft.com/office/drawing/2014/main" id="{A821768F-B2AA-E841-38E0-CCDDC3701A4F}"/>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3AE6F579-C81B-F93A-E9F2-C2888AA2B2EB}"/>
              </a:ext>
            </a:extLst>
          </p:cNvPr>
          <p:cNvSpPr>
            <a:spLocks noGrp="1" noChangeArrowheads="1"/>
          </p:cNvSpPr>
          <p:nvPr>
            <p:ph type="body" idx="1"/>
          </p:nvPr>
        </p:nvSpPr>
        <p:spPr>
          <a:noFill/>
        </p:spPr>
        <p:txBody>
          <a:bodyPr/>
          <a:lstStyle/>
          <a:p>
            <a:pPr eaLnBrk="1" hangingPunct="1"/>
            <a:r>
              <a:rPr lang="en-US" altLang="en-US"/>
              <a:t>Each of these levels of verification has strengths and weaknesses. Although most projects do not require all of these levels, complex designs need at least two levels of verification. Verification teams choose levels based on their unique design features and the complexity of the logic within the hierarchy.</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4B096722-D94D-2EDB-8ECC-0499BA49E826}"/>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B7B49210-394D-4E5D-B928-E7A8CE73C092}" type="slidenum">
              <a:rPr lang="en-GB" altLang="en-US"/>
              <a:pPr/>
              <a:t>36</a:t>
            </a:fld>
            <a:endParaRPr lang="en-GB" altLang="en-US"/>
          </a:p>
        </p:txBody>
      </p:sp>
      <p:sp>
        <p:nvSpPr>
          <p:cNvPr id="100355" name="Rectangle 2">
            <a:extLst>
              <a:ext uri="{FF2B5EF4-FFF2-40B4-BE49-F238E27FC236}">
                <a16:creationId xmlns:a16="http://schemas.microsoft.com/office/drawing/2014/main" id="{9CE6CD45-809B-CA55-368D-87BD617FC1CC}"/>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E5590677-64A0-8BA5-E271-D371F4E556BB}"/>
              </a:ext>
            </a:extLst>
          </p:cNvPr>
          <p:cNvSpPr>
            <a:spLocks noGrp="1" noChangeArrowheads="1"/>
          </p:cNvSpPr>
          <p:nvPr>
            <p:ph type="body" idx="1"/>
          </p:nvPr>
        </p:nvSpPr>
        <p:spPr>
          <a:noFill/>
        </p:spPr>
        <p:txBody>
          <a:bodyPr/>
          <a:lstStyle/>
          <a:p>
            <a:pPr eaLnBrk="1" hangingPunct="1"/>
            <a:r>
              <a:rPr lang="en-US" altLang="en-US" dirty="0"/>
              <a:t>A core is a special, reusable unit which requires a complete functional specification with stable interfaces. Designers may use a core multiple times within a system and across multiple systems. They may create the core internally, or obtain it from an external source.</a:t>
            </a:r>
          </a:p>
          <a:p>
            <a:pPr eaLnBrk="1" hangingPunct="1"/>
            <a:r>
              <a:rPr lang="en-US" altLang="en-US" dirty="0"/>
              <a:t>The verification of a core is a double-edged sword. The positive is that once verified, reusing a core should not add a burden to the verification effort. For example, a core that the engineering team reuses 10 times in a design needs just one strong verification effort, saving the need to verify it nine other times. The drawback to core-level verification is that because designers may use cores in many different applications across a system or multiple systems, the usage of each instance may be different. This drives a broader verification effort because the verification team may not know all of the actual interface and application parameters in which the design team will place the core. Engineers can be very creative when it comes to using a core, exercising it in ways different from the primary intentions. Therefore, the verification team must think outside the box when verifying a core, allowing for a broader range of input scenarios than the core’s initial use. Thus, the bounds in which the verification team works on a core are less defined and put a bigger burden on the team to verify the core in a more aggressive manner, as they must dream of “weird” scenarios.</a:t>
            </a:r>
          </a:p>
          <a:p>
            <a:pPr eaLnBrk="1" hangingPunct="1"/>
            <a:r>
              <a:rPr lang="en-US" altLang="en-US" dirty="0"/>
              <a:t>When the core will be used by outside design teams, the verification team must employ a well-defined process, as engineers shy away from cores they do not trust. The key question when designing and verifying a core that other design teams will use is, “How do I gain my customers’ confidence?” This is where a well-defined process helps. The verification cycle for a reusable core includes a regression suite, well-documented specification (functions and interfaces), coverage items (to help indicate what has been verified), and possibly verification scenarios (these scenarios are the ones in the regression suite). The well-documented specification teaches the end-user about the core, and the verification scenarios indicate the bounds and depth of the core verification effort. The regression suite exists for when designers make changes to the core. When this occurs, the verification team runs this suite of verification tests to ensure that this fix or enhancement did not cause any other problems within the core.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E2425204-FF94-82C3-3635-677DDE6E2428}"/>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FA017747-E4FB-49C7-88E1-13F86F1B166E}" type="slidenum">
              <a:rPr lang="en-GB" altLang="en-US"/>
              <a:pPr/>
              <a:t>39</a:t>
            </a:fld>
            <a:endParaRPr lang="en-GB" altLang="en-US"/>
          </a:p>
        </p:txBody>
      </p:sp>
      <p:sp>
        <p:nvSpPr>
          <p:cNvPr id="101379" name="Rectangle 2">
            <a:extLst>
              <a:ext uri="{FF2B5EF4-FFF2-40B4-BE49-F238E27FC236}">
                <a16:creationId xmlns:a16="http://schemas.microsoft.com/office/drawing/2014/main" id="{ACE62973-B2FE-258F-D22A-A9FA52AA8052}"/>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268553AD-6896-2E61-28A7-6153234B1833}"/>
              </a:ext>
            </a:extLst>
          </p:cNvPr>
          <p:cNvSpPr>
            <a:spLocks noGrp="1" noChangeArrowheads="1"/>
          </p:cNvSpPr>
          <p:nvPr>
            <p:ph type="body" idx="1"/>
          </p:nvPr>
        </p:nvSpPr>
        <p:spPr>
          <a:noFill/>
        </p:spPr>
        <p:txBody>
          <a:bodyPr/>
          <a:lstStyle/>
          <a:p>
            <a:pPr eaLnBrk="1" hangingPunct="1"/>
            <a:r>
              <a:rPr lang="en-US" altLang="en-US" dirty="0"/>
              <a:t>Choosing which verification levels to use is not as easy as it may seem. Although six levels of hardware verification were described above, most verification projects will use an appropriate subset of these levels based on the design details. A single system on chip (SoC) may need unit-level verification on certain new blocks, followed by a chip/system-level effort. On the other hand, a complex server would need verification at the designer, unit, chip, system, and </a:t>
            </a:r>
            <a:r>
              <a:rPr lang="en-US" altLang="en-US" dirty="0" err="1"/>
              <a:t>coverification</a:t>
            </a:r>
            <a:r>
              <a:rPr lang="en-US" altLang="en-US" dirty="0"/>
              <a:t> levels.</a:t>
            </a:r>
          </a:p>
          <a:p>
            <a:pPr eaLnBrk="1" hangingPunct="1"/>
            <a:r>
              <a:rPr lang="en-US" altLang="en-US"/>
              <a:t>There are technical factors that help teams decide which levels to choose for a given design. These factors are highlighted here.</a:t>
            </a:r>
          </a:p>
          <a:p>
            <a:pPr eaLnBrk="1" hangingPunct="1"/>
            <a:r>
              <a:rPr lang="en-US" altLang="en-US" i="1" dirty="0"/>
              <a:t>Always choose the lowest level that completely contains the targeted function. </a:t>
            </a:r>
            <a:r>
              <a:rPr lang="en-US" altLang="en-US" dirty="0"/>
              <a:t>The smaller the model, the more direct control the verification engineer has over creating the required test scenarios. A test that exercises the board in the previous does not need a system-level model containing the node and the backplane. These extra design pieces have a negative effect on simulation engine performance without providing any benefit to the test.</a:t>
            </a:r>
          </a:p>
          <a:p>
            <a:pPr eaLnBrk="1" hangingPunct="1"/>
            <a:r>
              <a:rPr lang="en-US" altLang="en-US" i="1"/>
              <a:t>Each verifiable piece should have its own specification document. </a:t>
            </a:r>
            <a:r>
              <a:rPr lang="en-US" altLang="en-US"/>
              <a:t>This helps keep interfaces and the function more stable, as well as allows everyone on the team to be “reading from the same sheet of music.” If functions and interfaces change often, then verification environments must change as well (with recoding each time).</a:t>
            </a:r>
          </a:p>
          <a:p>
            <a:pPr eaLnBrk="1" hangingPunct="1"/>
            <a:r>
              <a:rPr lang="en-US" altLang="en-US" i="1" dirty="0"/>
              <a:t>New or complex components need focus. </a:t>
            </a:r>
            <a:r>
              <a:rPr lang="en-US" altLang="en-US" dirty="0"/>
              <a:t>If a portion of function is new (versus function inherited from previous designs) or complex, then the verification team should isolate this function and create an environment to test it. Complex functions often have arbitration logic or multiple requestors vying for a single resource. This type of function lends itself to creation of robust, focused verification environments.</a:t>
            </a:r>
          </a:p>
          <a:p>
            <a:pPr eaLnBrk="1" hangingPunct="1"/>
            <a:r>
              <a:rPr lang="en-US" altLang="en-US" i="1" dirty="0"/>
              <a:t>The appropriate level of control and observability drives decisions on which levels to verify. </a:t>
            </a:r>
            <a:r>
              <a:rPr lang="en-US" altLang="en-US" dirty="0"/>
              <a:t>The lower the verification level, the more control the verification engineer has on the interface inputs, and the more observability on the outputs. This comes at a price of additional effort. Robust designer-level verification on all </a:t>
            </a:r>
            <a:r>
              <a:rPr lang="en-US" altLang="en-US" dirty="0" err="1"/>
              <a:t>macrocomponents</a:t>
            </a:r>
            <a:r>
              <a:rPr lang="en-US" altLang="en-US" dirty="0"/>
              <a:t> in a large system is not realistic, as more effort is required to construct each environment for each macro. Instead, only the complex macros have individual verification, leaving the less risky components to the higher levels. When dealing with higher levels of verification (chip, board, system), the team implicitly verifies the smaller components at the cost of lower control and observability.</a:t>
            </a:r>
          </a:p>
          <a:p>
            <a:pPr eaLnBrk="1" hangingPunct="1"/>
            <a:r>
              <a:rPr lang="en-US" altLang="en-US" i="1" dirty="0"/>
              <a:t>Function may dictate verification levels. </a:t>
            </a:r>
            <a:r>
              <a:rPr lang="en-US" altLang="en-US" dirty="0"/>
              <a:t>Verification engineers cannot verify certain functions at the lower levels. Often, this is because a function spans multiple components. Although the verification environment can test each component individually, the environment can prove only portions of the whole function. At a higher level, the team assembles all of the components and verifies the entire function.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B2C3530F-3115-9768-3090-9B13B04D1E24}"/>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6BAED83A-7A8B-4AB3-805E-22AF8B5BE3E8}" type="slidenum">
              <a:rPr lang="en-GB" altLang="en-US"/>
              <a:pPr/>
              <a:t>40</a:t>
            </a:fld>
            <a:endParaRPr lang="en-GB" altLang="en-US"/>
          </a:p>
        </p:txBody>
      </p:sp>
      <p:sp>
        <p:nvSpPr>
          <p:cNvPr id="102403" name="Rectangle 2">
            <a:extLst>
              <a:ext uri="{FF2B5EF4-FFF2-40B4-BE49-F238E27FC236}">
                <a16:creationId xmlns:a16="http://schemas.microsoft.com/office/drawing/2014/main" id="{DF14B233-ADAF-507E-C787-FC828284DE3F}"/>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2B7E3FC8-12AE-7421-7DC0-311E25B54CA7}"/>
              </a:ext>
            </a:extLst>
          </p:cNvPr>
          <p:cNvSpPr>
            <a:spLocks noGrp="1" noChangeArrowheads="1"/>
          </p:cNvSpPr>
          <p:nvPr>
            <p:ph type="body" idx="1"/>
          </p:nvPr>
        </p:nvSpPr>
        <p:spPr>
          <a:noFill/>
        </p:spPr>
        <p:txBody>
          <a:bodyPr/>
          <a:lstStyle/>
          <a:p>
            <a:pPr eaLnBrk="1" hangingPunct="1"/>
            <a:r>
              <a:rPr lang="en-US" altLang="en-US" dirty="0"/>
              <a:t>The amount of </a:t>
            </a:r>
            <a:r>
              <a:rPr lang="en-US" altLang="en-US" b="1" dirty="0"/>
              <a:t>controllability</a:t>
            </a:r>
            <a:r>
              <a:rPr lang="en-US" altLang="en-US" dirty="0"/>
              <a:t> and </a:t>
            </a:r>
            <a:r>
              <a:rPr lang="en-US" altLang="en-US" b="1" dirty="0"/>
              <a:t>observability</a:t>
            </a:r>
            <a:r>
              <a:rPr lang="en-US" altLang="en-US" dirty="0"/>
              <a:t> that the verification engineer has directly correlates to the ability to find bugs in the design. </a:t>
            </a:r>
            <a:r>
              <a:rPr lang="en-US" altLang="en-US" b="1" dirty="0"/>
              <a:t>Controllability</a:t>
            </a:r>
            <a:r>
              <a:rPr lang="en-US" altLang="en-US" dirty="0"/>
              <a:t> indicates the ease at which the verification engineer creates the specific scenarios that are of interest. If a design contains a bug but the input scenario conditions that create the bug never occur, the verification engineer will not discover the bug in simulation. </a:t>
            </a:r>
            <a:r>
              <a:rPr lang="en-US" altLang="en-US" i="1" dirty="0"/>
              <a:t>Controllability and the verification level of hierarchy are closely related. </a:t>
            </a:r>
            <a:r>
              <a:rPr lang="en-US" altLang="en-US" dirty="0"/>
              <a:t>The higher the level of the hierarchy, the less controllability the verification engineer has. Verification engineers have greater controllability at lower levels because there are fewer dependencies on the surrounding units to cause the scenario.</a:t>
            </a:r>
          </a:p>
          <a:p>
            <a:pPr eaLnBrk="1" hangingPunct="1"/>
            <a:r>
              <a:rPr lang="en-US" altLang="en-US" dirty="0"/>
              <a:t>As an example, a verification engineer wants to create a buffer-full condition in a macro within a core. If the level of hierarchy is the designer level, in which just the macro exists in the simulation environment, the verification engineer simply controls the input signals by pushing data into the buffer without ever popping the data. However, at the higher core level of verification, it is much harder to create this condition because the core level inputs are further from the buffer, and the behavior of the surrounding macros and units may continuously pop data from the buffer unless a very specific core level event occurs. This makes it difficult to fill the buffer. Top figure depicts these two cases: in Figure (a), the verification engineer can directly control the state of the buffer; in Figure (b), the control is indirect because of all of the surrounding logic.</a:t>
            </a:r>
          </a:p>
          <a:p>
            <a:pPr eaLnBrk="1" hangingPunct="1"/>
            <a:r>
              <a:rPr lang="en-US" altLang="en-US" dirty="0"/>
              <a:t>Observability is the other aspect in discovering bugs. </a:t>
            </a:r>
            <a:r>
              <a:rPr lang="en-US" altLang="en-US" b="1" dirty="0"/>
              <a:t>Observability</a:t>
            </a:r>
            <a:r>
              <a:rPr lang="en-US" altLang="en-US" dirty="0"/>
              <a:t> indicates the ease with which the verification engineer can identify when the design acts appropriately versus when it demonstrates incorrect behavior. Lower levels of verification are conducive to observability because bugs are more likely to manifest themselves on the outputs. At the higher levels, it is often harder to observe interesting bugs without internal observation points. </a:t>
            </a:r>
          </a:p>
          <a:p>
            <a:pPr eaLnBrk="1" hangingPunct="1"/>
            <a:r>
              <a:rPr lang="en-US" altLang="en-US"/>
              <a:t>The increased ability to find bugs at the lower levels fit nicely with the design cycle as well. Each designer on the team works at a different rate and pace. Therefore, not all macros in a project are ready for verification simultaneously. Designer- or unit-level verification may be available on early blocks long before an entire chip is ready for verification. As a result, it is good practice to progress the verification focus from the lower levels to the higher levels over time. This practice typically yields bug rates and trends as shown in the bottom figure. It is an efficient practice to wait until the bug rate begins to drop in a lower level before moving to the next level.</a:t>
            </a:r>
          </a:p>
          <a:p>
            <a:pPr eaLnBrk="1" hangingPunct="1"/>
            <a:endParaRPr lang="en-US" altLang="en-US"/>
          </a:p>
          <a:p>
            <a:pPr eaLnBrk="1" hangingPunct="1"/>
            <a:r>
              <a:rPr lang="en-US" altLang="en-US"/>
              <a:t>Cost of Bugs</a:t>
            </a:r>
          </a:p>
          <a:p>
            <a:pPr eaLnBrk="1" hangingPunct="1"/>
            <a:r>
              <a:rPr lang="en-US" altLang="en-US" dirty="0"/>
              <a:t>A bug found at the designer level has little cost. The designer has the algorithms and decision process of the HDL fresh in his or her mind, and finding a bug quickly may drive the designer to implement the function differently, long before physical design or timing of the macro occurs. That same bug found at chip or system level has moderate cost because it will require more problem isolation and debug time. Furthermore, the designer may no longer be able to re-implement the function in a more effective manner because the required rework of physical design on this and other macros would break the schedule.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AF90B5E9-9DAB-2639-E543-998551534983}"/>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42901EBF-C5DE-4991-93EF-4845FADD71F5}" type="slidenum">
              <a:rPr lang="en-GB" altLang="en-US"/>
              <a:pPr/>
              <a:t>43</a:t>
            </a:fld>
            <a:endParaRPr lang="en-GB" altLang="en-US"/>
          </a:p>
        </p:txBody>
      </p:sp>
      <p:sp>
        <p:nvSpPr>
          <p:cNvPr id="103427" name="Rectangle 2">
            <a:extLst>
              <a:ext uri="{FF2B5EF4-FFF2-40B4-BE49-F238E27FC236}">
                <a16:creationId xmlns:a16="http://schemas.microsoft.com/office/drawing/2014/main" id="{E24A8888-8A3A-0809-A91A-73962DE3EBB0}"/>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C4A763A7-F575-799A-9EC3-6CE8BE97B8E3}"/>
              </a:ext>
            </a:extLst>
          </p:cNvPr>
          <p:cNvSpPr>
            <a:spLocks noGrp="1" noChangeArrowheads="1"/>
          </p:cNvSpPr>
          <p:nvPr>
            <p:ph type="body" idx="1"/>
          </p:nvPr>
        </p:nvSpPr>
        <p:spPr>
          <a:noFill/>
        </p:spPr>
        <p:txBody>
          <a:bodyPr/>
          <a:lstStyle/>
          <a:p>
            <a:pPr eaLnBrk="1" hangingPunct="1"/>
            <a:r>
              <a:rPr lang="en-US" altLang="en-US" dirty="0"/>
              <a:t>What does it mean to “drive all possible input scenarios”? Although driving all possible input scenarios is trivial with a two-latch design, it is very hard to gauge completeness of input scenarios in a complex design. And what does it mean to “know when it fails”? How can we know if a complete set of checkers are in place?</a:t>
            </a:r>
          </a:p>
          <a:p>
            <a:pPr eaLnBrk="1" hangingPunct="1"/>
            <a:r>
              <a:rPr lang="en-US" altLang="en-US"/>
              <a:t>To analyze these questions, first look at the “black box”. The black box is a piece of HDL, which is called a black box because verification engineers do not look inside the design implementation. The verification engineer does look at its inputs and outputs, their definitions, and their functions. The actual behavior of the black box and its outputs will depend on the inputs supplied to it over time and the function it performs. Given a set of input stimuli, the function of the black box will yield specific, predictable values over one or more machine cycles. </a:t>
            </a:r>
          </a:p>
          <a:p>
            <a:pPr eaLnBrk="1" hangingPunct="1"/>
            <a:r>
              <a:rPr lang="en-US" altLang="en-US" dirty="0"/>
              <a:t>The black box may have complete documentation, or not. The amount of documentation required and the quality of documentation varies by the designer, the company policy, and the size of the black box. Larger pieces of design (which are higher in the design’s hierarchy) tend to have more documentation. Smaller portions of HDL (lowest levels of the hierarchy) tend to have embedded documentation but not separate functional descriptions.</a:t>
            </a:r>
          </a:p>
          <a:p>
            <a:pPr eaLnBrk="1" hangingPunct="1"/>
            <a:r>
              <a:rPr lang="en-US" altLang="en-US"/>
              <a:t>When charged with verifying a piece of design, the verification engineer should first read whatever documentation exists for that design. The first task is to understand all input and output lines. The verification engineer must then understand the design’s function and thereby be able to predict the outputs based on the inputs. This is the design’s specification.</a:t>
            </a:r>
          </a:p>
          <a:p>
            <a:pPr eaLnBrk="1" hangingPunct="1"/>
            <a:r>
              <a:rPr lang="en-US" altLang="en-US" dirty="0"/>
              <a:t>It is important that the verification engineer obtain the input descriptions from a source other than the author of the HDL under test. This source might be an industry standard specification (such as a Peripheral Component Interconnect (PCI) protocol) or another designer whose HDL outputs are the inputs to the HDL under test. This is significant because the verification engineer must maintain independence in understanding the design inputs in order to break the redundancy path. If the DUV designer authors the input specification, the verification engineer would duplicate any incorrect input understanding that the DUV designer has and bugs may be missed. If the interface specification must come from the designer whose logic is under test, the verification engineer should ensure that other designers sign off on the contents as matching their expectations of what their logic will drive into the DUV.</a:t>
            </a:r>
          </a:p>
          <a:p>
            <a:pPr eaLnBrk="1" hangingPunct="1"/>
            <a:r>
              <a:rPr lang="en-US" altLang="en-US" dirty="0"/>
              <a:t>With the input definitions understood, the verification engineer begins to plan a stimulus strategy. Often, a design has a large number of input signals. In this case, the verification engineer will group multiple signals together based on their logical function. For example, a memory design’s command and address busses function hand in hand to access or store data at the intended memory location. Other memory DUV input signals might support different functions such as resetting the design. Grouping signals and busses together is important because the verification engineer will develop separate driving strategies for each set of grouped input signals.</a:t>
            </a:r>
          </a:p>
          <a:p>
            <a:pPr eaLnBrk="1" hangingPunct="1"/>
            <a:r>
              <a:rPr lang="en-US" altLang="en-US" dirty="0"/>
              <a:t>In developing a stimulus strategy, the verification engineer must always remember the goal is to maximize the scenarios that the verification environment creates. For control signals, this means ensuring that the environment exercises all possible commands and modifiers. For data busses, the environment should create a wide assortment of possible data patterns. It is especially important for the environment to exercise </a:t>
            </a:r>
            <a:r>
              <a:rPr lang="en-US" altLang="en-US" i="1" dirty="0"/>
              <a:t>edge </a:t>
            </a:r>
            <a:r>
              <a:rPr lang="en-US" altLang="en-US" dirty="0"/>
              <a:t>cases when data patterns are </a:t>
            </a:r>
            <a:r>
              <a:rPr lang="en-US" altLang="en-US" dirty="0" err="1"/>
              <a:t>choosen</a:t>
            </a:r>
            <a:r>
              <a:rPr lang="en-US" altLang="en-US" dirty="0"/>
              <a:t>. Edge cases create odd, exception, or end conditions in the design such as storing to the last address in memory or causing an overflow in an adder.</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AF90B5E9-9DAB-2639-E543-998551534983}"/>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42901EBF-C5DE-4991-93EF-4845FADD71F5}" type="slidenum">
              <a:rPr lang="en-GB" altLang="en-US"/>
              <a:pPr/>
              <a:t>44</a:t>
            </a:fld>
            <a:endParaRPr lang="en-GB" altLang="en-US"/>
          </a:p>
        </p:txBody>
      </p:sp>
      <p:sp>
        <p:nvSpPr>
          <p:cNvPr id="103427" name="Rectangle 2">
            <a:extLst>
              <a:ext uri="{FF2B5EF4-FFF2-40B4-BE49-F238E27FC236}">
                <a16:creationId xmlns:a16="http://schemas.microsoft.com/office/drawing/2014/main" id="{E24A8888-8A3A-0809-A91A-73962DE3EBB0}"/>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C4A763A7-F575-799A-9EC3-6CE8BE97B8E3}"/>
              </a:ext>
            </a:extLst>
          </p:cNvPr>
          <p:cNvSpPr>
            <a:spLocks noGrp="1" noChangeArrowheads="1"/>
          </p:cNvSpPr>
          <p:nvPr>
            <p:ph type="body" idx="1"/>
          </p:nvPr>
        </p:nvSpPr>
        <p:spPr>
          <a:noFill/>
        </p:spPr>
        <p:txBody>
          <a:bodyPr/>
          <a:lstStyle/>
          <a:p>
            <a:pPr eaLnBrk="1" hangingPunct="1"/>
            <a:r>
              <a:rPr lang="en-US" altLang="en-US" dirty="0"/>
              <a:t>What does it mean to “drive all possible input scenarios”? Although driving all possible input scenarios is trivial with a two-latch design, it is very hard to gauge completeness of input scenarios in a complex design. And what does it mean to “know when it fails”? How can we know if a complete set of checkers are in place?</a:t>
            </a:r>
          </a:p>
          <a:p>
            <a:pPr eaLnBrk="1" hangingPunct="1"/>
            <a:r>
              <a:rPr lang="en-US" altLang="en-US"/>
              <a:t>To analyze these questions, first look at the “black box”. The black box is a piece of HDL, which is called a black box because verification engineers do not look inside the design implementation. The verification engineer does look at its inputs and outputs, their definitions, and their functions. The actual behavior of the black box and its outputs will depend on the inputs supplied to it over time and the function it performs. Given a set of input stimuli, the function of the black box will yield specific, predictable values over one or more machine cycles. </a:t>
            </a:r>
          </a:p>
          <a:p>
            <a:pPr eaLnBrk="1" hangingPunct="1"/>
            <a:r>
              <a:rPr lang="en-US" altLang="en-US" dirty="0"/>
              <a:t>The black box may have complete documentation, or not. The amount of documentation required and the quality of documentation varies by the designer, the company policy, and the size of the black box. Larger pieces of design (which are higher in the design’s hierarchy) tend to have more documentation. Smaller portions of HDL (lowest levels of the hierarchy) tend to have embedded documentation but not separate functional descriptions.</a:t>
            </a:r>
          </a:p>
          <a:p>
            <a:pPr eaLnBrk="1" hangingPunct="1"/>
            <a:r>
              <a:rPr lang="en-US" altLang="en-US"/>
              <a:t>When charged with verifying a piece of design, the verification engineer should first read whatever documentation exists for that design. The first task is to understand all input and output lines. The verification engineer must then understand the design’s function and thereby be able to predict the outputs based on the inputs. This is the design’s specification.</a:t>
            </a:r>
          </a:p>
          <a:p>
            <a:pPr eaLnBrk="1" hangingPunct="1"/>
            <a:r>
              <a:rPr lang="en-US" altLang="en-US" dirty="0"/>
              <a:t>It is important that the verification engineer obtain the input descriptions from a source other than the author of the HDL under test. This source might be an industry standard specification (such as a Peripheral Component Interconnect (PCI) protocol) or another designer whose HDL outputs are the inputs to the HDL under test. This is significant because the verification engineer must maintain independence in understanding the design inputs in order to break the redundancy path. If the DUV designer authors the input specification, the verification engineer would duplicate any incorrect input understanding that the DUV designer has and bugs may be missed. If the interface specification must come from the designer whose logic is under test, the verification engineer should ensure that other designers sign off on the contents as matching their expectations of what their logic will drive into the DUV.</a:t>
            </a:r>
          </a:p>
          <a:p>
            <a:pPr eaLnBrk="1" hangingPunct="1"/>
            <a:r>
              <a:rPr lang="en-US" altLang="en-US" dirty="0"/>
              <a:t>With the input definitions understood, the verification engineer begins to plan a stimulus strategy. Often, a design has a large number of input signals. In this case, the verification engineer will group multiple signals together based on their logical function. For example, a memory design’s command and address busses function hand in hand to access or store data at the intended memory location. Other memory DUV input signals might support different functions such as resetting the design. Grouping signals and busses together is important because the verification engineer will develop separate driving strategies for each set of grouped input signals.</a:t>
            </a:r>
          </a:p>
          <a:p>
            <a:pPr eaLnBrk="1" hangingPunct="1"/>
            <a:r>
              <a:rPr lang="en-US" altLang="en-US" dirty="0"/>
              <a:t>In developing a stimulus strategy, the verification engineer must always remember the goal is to maximize the scenarios that the verification environment creates. For control signals, this means ensuring that the environment exercises all possible commands and modifiers. For data busses, the environment should create a wide assortment of possible data patterns. It is especially important for the environment to exercise </a:t>
            </a:r>
            <a:r>
              <a:rPr lang="en-US" altLang="en-US" i="1" dirty="0"/>
              <a:t>edge </a:t>
            </a:r>
            <a:r>
              <a:rPr lang="en-US" altLang="en-US" dirty="0"/>
              <a:t>cases when data patterns are </a:t>
            </a:r>
            <a:r>
              <a:rPr lang="en-US" altLang="en-US" dirty="0" err="1"/>
              <a:t>choosen</a:t>
            </a:r>
            <a:r>
              <a:rPr lang="en-US" altLang="en-US" dirty="0"/>
              <a:t>. Edge cases create odd, exception, or end conditions in the design such as storing to the last address in memory or causing an overflow in an adder.</a:t>
            </a:r>
          </a:p>
        </p:txBody>
      </p:sp>
    </p:spTree>
    <p:extLst>
      <p:ext uri="{BB962C8B-B14F-4D97-AF65-F5344CB8AC3E}">
        <p14:creationId xmlns:p14="http://schemas.microsoft.com/office/powerpoint/2010/main" val="28127313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AF90B5E9-9DAB-2639-E543-998551534983}"/>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42901EBF-C5DE-4991-93EF-4845FADD71F5}" type="slidenum">
              <a:rPr lang="en-GB" altLang="en-US"/>
              <a:pPr/>
              <a:t>45</a:t>
            </a:fld>
            <a:endParaRPr lang="en-GB" altLang="en-US"/>
          </a:p>
        </p:txBody>
      </p:sp>
      <p:sp>
        <p:nvSpPr>
          <p:cNvPr id="103427" name="Rectangle 2">
            <a:extLst>
              <a:ext uri="{FF2B5EF4-FFF2-40B4-BE49-F238E27FC236}">
                <a16:creationId xmlns:a16="http://schemas.microsoft.com/office/drawing/2014/main" id="{E24A8888-8A3A-0809-A91A-73962DE3EBB0}"/>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C4A763A7-F575-799A-9EC3-6CE8BE97B8E3}"/>
              </a:ext>
            </a:extLst>
          </p:cNvPr>
          <p:cNvSpPr>
            <a:spLocks noGrp="1" noChangeArrowheads="1"/>
          </p:cNvSpPr>
          <p:nvPr>
            <p:ph type="body" idx="1"/>
          </p:nvPr>
        </p:nvSpPr>
        <p:spPr>
          <a:noFill/>
        </p:spPr>
        <p:txBody>
          <a:bodyPr/>
          <a:lstStyle/>
          <a:p>
            <a:pPr eaLnBrk="1" hangingPunct="1"/>
            <a:r>
              <a:rPr lang="en-US" altLang="en-US"/>
              <a:t>What does it mean to “drive all possible input scenarios”? Although driving all possible input scenarios is trivial with a two-latch design, it is very hard to gauge completeness of input scenarios in a complex design. And what does it mean to “know when it fails”? How can we know if a complete set of checkers are in place?</a:t>
            </a:r>
          </a:p>
          <a:p>
            <a:pPr eaLnBrk="1" hangingPunct="1"/>
            <a:r>
              <a:rPr lang="en-US" altLang="en-US"/>
              <a:t>To analyze these questions, first look at the “black box”. The black box is a piece of HDL, which is called a black box because verification engineers do not look inside the design implementation. The verification engineer does look at its inputs and outputs, their definitions, and their functions. The actual behavior of the black box and its outputs will depend on the inputs supplied to it over time and the function it performs. Given a set of input stimuli, the function of the black box will yield specific, predictable values over one or more machine cycles. </a:t>
            </a:r>
          </a:p>
          <a:p>
            <a:pPr eaLnBrk="1" hangingPunct="1"/>
            <a:r>
              <a:rPr lang="en-US" altLang="en-US"/>
              <a:t>The black box may have complete documentation, or not. The amount of documentation required and the quality of documentation varies by the designer, the company policy, and the size of the black box. Larger pieces of design (which are higher in the design’s hierarchy) tend to have more documentation. Smaller portions of HDL (lowest levels of the hierarchy) tend to have embedded documentation but not separate functional descriptions.</a:t>
            </a:r>
          </a:p>
          <a:p>
            <a:pPr eaLnBrk="1" hangingPunct="1"/>
            <a:r>
              <a:rPr lang="en-US" altLang="en-US"/>
              <a:t>When charged with verifying a piece of design, the verification engineer should first read whatever documentation exists for that design. The first task is to understand all input and output lines. The verification engineer must then understand the design’s function and thereby be able to predict the outputs based on the inputs. This is the design’s specification.</a:t>
            </a:r>
          </a:p>
          <a:p>
            <a:pPr eaLnBrk="1" hangingPunct="1"/>
            <a:r>
              <a:rPr lang="en-US" altLang="en-US"/>
              <a:t>It is important that the verification engineer obtain the input descriptions from a source other than the author of the HDL under test. This source might be an industry standard specification (such as a Peripheral Component Interconnect (PCI) protocol) or another designer whose HDL outputs are the inputs to the HDL under test. This is significant because the verification engineer must maintain independence in understanding the design inputs in order to break the redundancy path. If the DUV designer authors the input specification, the verification engineer would duplicate any incorrect input understanding that the DUV designer has and bugs may be missed. If the interface specification must come from the designer whose logic is under test, the verification engineer should ensure that other designers sign off on the contents as matching their expectations of what their logic will drive into the DUV.</a:t>
            </a:r>
          </a:p>
          <a:p>
            <a:pPr eaLnBrk="1" hangingPunct="1"/>
            <a:r>
              <a:rPr lang="en-US" altLang="en-US"/>
              <a:t>With the input definitions understood, the verification engineer begins to plan a stimulus strategy. Often, a design has a large number of input signals. In this case, the verification engineer will group multiple signals together based on their logical function. For example, a memory design’s command and address busses function hand in hand to access or store data at the intended memory location. Other memory DUV input signals might support different functions such as resetting the design. Grouping signals and busses together is important because the verification engineer will develop separate driving strategies for each set of grouped input signals.</a:t>
            </a:r>
          </a:p>
          <a:p>
            <a:pPr eaLnBrk="1" hangingPunct="1"/>
            <a:r>
              <a:rPr lang="en-US" altLang="en-US"/>
              <a:t>In developing a stimulus strategy, the verification engineer must always remember the goal is to maximize the scenarios that the verification environment creates. For control signals, this means ensuring that the environment exercises all possible commands and modifiers. For data busses, the environment should create a wide assortment of possible data patterns. It is especially important for the environment to exercise </a:t>
            </a:r>
            <a:r>
              <a:rPr lang="en-US" altLang="en-US" i="1"/>
              <a:t>edge </a:t>
            </a:r>
            <a:r>
              <a:rPr lang="en-US" altLang="en-US"/>
              <a:t>cases when data patterns are choosen. Edge cases create odd, exception, or end conditions in the design such as storing to the last address in memory or causing an overflow in an adder.</a:t>
            </a:r>
          </a:p>
        </p:txBody>
      </p:sp>
    </p:spTree>
    <p:extLst>
      <p:ext uri="{BB962C8B-B14F-4D97-AF65-F5344CB8AC3E}">
        <p14:creationId xmlns:p14="http://schemas.microsoft.com/office/powerpoint/2010/main" val="14303253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64BB5-A71F-E260-34D2-9B20D482B279}"/>
            </a:ext>
          </a:extLst>
        </p:cNvPr>
        <p:cNvGrpSpPr/>
        <p:nvPr/>
      </p:nvGrpSpPr>
      <p:grpSpPr>
        <a:xfrm>
          <a:off x="0" y="0"/>
          <a:ext cx="0" cy="0"/>
          <a:chOff x="0" y="0"/>
          <a:chExt cx="0" cy="0"/>
        </a:xfrm>
      </p:grpSpPr>
      <p:sp>
        <p:nvSpPr>
          <p:cNvPr id="103426" name="Rectangle 7">
            <a:extLst>
              <a:ext uri="{FF2B5EF4-FFF2-40B4-BE49-F238E27FC236}">
                <a16:creationId xmlns:a16="http://schemas.microsoft.com/office/drawing/2014/main" id="{C829EC42-6D27-96FF-AE96-0A568B763B9D}"/>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42901EBF-C5DE-4991-93EF-4845FADD71F5}" type="slidenum">
              <a:rPr lang="en-GB" altLang="en-US"/>
              <a:pPr/>
              <a:t>46</a:t>
            </a:fld>
            <a:endParaRPr lang="en-GB" altLang="en-US"/>
          </a:p>
        </p:txBody>
      </p:sp>
      <p:sp>
        <p:nvSpPr>
          <p:cNvPr id="103427" name="Rectangle 2">
            <a:extLst>
              <a:ext uri="{FF2B5EF4-FFF2-40B4-BE49-F238E27FC236}">
                <a16:creationId xmlns:a16="http://schemas.microsoft.com/office/drawing/2014/main" id="{9A819B05-3F29-46F5-9B01-1C17A18A59EC}"/>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24D2BC56-89B4-CA4E-6A45-416268547980}"/>
              </a:ext>
            </a:extLst>
          </p:cNvPr>
          <p:cNvSpPr>
            <a:spLocks noGrp="1" noChangeArrowheads="1"/>
          </p:cNvSpPr>
          <p:nvPr>
            <p:ph type="body" idx="1"/>
          </p:nvPr>
        </p:nvSpPr>
        <p:spPr>
          <a:noFill/>
        </p:spPr>
        <p:txBody>
          <a:bodyPr/>
          <a:lstStyle/>
          <a:p>
            <a:pPr eaLnBrk="1" hangingPunct="1"/>
            <a:r>
              <a:rPr lang="en-US" altLang="en-US"/>
              <a:t>What does it mean to “drive all possible input scenarios”? Although driving all possible input scenarios is trivial with a two-latch design, it is very hard to gauge completeness of input scenarios in a complex design. And what does it mean to “know when it fails”? How can we know if a complete set of checkers are in place?</a:t>
            </a:r>
          </a:p>
          <a:p>
            <a:pPr eaLnBrk="1" hangingPunct="1"/>
            <a:r>
              <a:rPr lang="en-US" altLang="en-US"/>
              <a:t>To analyze these questions, first look at the “black box”. The black box is a piece of HDL, which is called a black box because verification engineers do not look inside the design implementation. The verification engineer does look at its inputs and outputs, their definitions, and their functions. The actual behavior of the black box and its outputs will depend on the inputs supplied to it over time and the function it performs. Given a set of input stimuli, the function of the black box will yield specific, predictable values over one or more machine cycles. </a:t>
            </a:r>
          </a:p>
          <a:p>
            <a:pPr eaLnBrk="1" hangingPunct="1"/>
            <a:r>
              <a:rPr lang="en-US" altLang="en-US"/>
              <a:t>The black box may have complete documentation, or not. The amount of documentation required and the quality of documentation varies by the designer, the company policy, and the size of the black box. Larger pieces of design (which are higher in the design’s hierarchy) tend to have more documentation. Smaller portions of HDL (lowest levels of the hierarchy) tend to have embedded documentation but not separate functional descriptions.</a:t>
            </a:r>
          </a:p>
          <a:p>
            <a:pPr eaLnBrk="1" hangingPunct="1"/>
            <a:r>
              <a:rPr lang="en-US" altLang="en-US"/>
              <a:t>When charged with verifying a piece of design, the verification engineer should first read whatever documentation exists for that design. The first task is to understand all input and output lines. The verification engineer must then understand the design’s function and thereby be able to predict the outputs based on the inputs. This is the design’s specification.</a:t>
            </a:r>
          </a:p>
          <a:p>
            <a:pPr eaLnBrk="1" hangingPunct="1"/>
            <a:r>
              <a:rPr lang="en-US" altLang="en-US"/>
              <a:t>It is important that the verification engineer obtain the input descriptions from a source other than the author of the HDL under test. This source might be an industry standard specification (such as a Peripheral Component Interconnect (PCI) protocol) or another designer whose HDL outputs are the inputs to the HDL under test. This is significant because the verification engineer must maintain independence in understanding the design inputs in order to break the redundancy path. If the DUV designer authors the input specification, the verification engineer would duplicate any incorrect input understanding that the DUV designer has and bugs may be missed. If the interface specification must come from the designer whose logic is under test, the verification engineer should ensure that other designers sign off on the contents as matching their expectations of what their logic will drive into the DUV.</a:t>
            </a:r>
          </a:p>
          <a:p>
            <a:pPr eaLnBrk="1" hangingPunct="1"/>
            <a:r>
              <a:rPr lang="en-US" altLang="en-US"/>
              <a:t>With the input definitions understood, the verification engineer begins to plan a stimulus strategy. Often, a design has a large number of input signals. In this case, the verification engineer will group multiple signals together based on their logical function. For example, a memory design’s command and address busses function hand in hand to access or store data at the intended memory location. Other memory DUV input signals might support different functions such as resetting the design. Grouping signals and busses together is important because the verification engineer will develop separate driving strategies for each set of grouped input signals.</a:t>
            </a:r>
          </a:p>
          <a:p>
            <a:pPr eaLnBrk="1" hangingPunct="1"/>
            <a:r>
              <a:rPr lang="en-US" altLang="en-US"/>
              <a:t>In developing a stimulus strategy, the verification engineer must always remember the goal is to maximize the scenarios that the verification environment creates. For control signals, this means ensuring that the environment exercises all possible commands and modifiers. For data busses, the environment should create a wide assortment of possible data patterns. It is especially important for the environment to exercise </a:t>
            </a:r>
            <a:r>
              <a:rPr lang="en-US" altLang="en-US" i="1"/>
              <a:t>edge </a:t>
            </a:r>
            <a:r>
              <a:rPr lang="en-US" altLang="en-US"/>
              <a:t>cases when data patterns are choosen. Edge cases create odd, exception, or end conditions in the design such as storing to the last address in memory or causing an overflow in an adder.</a:t>
            </a:r>
          </a:p>
        </p:txBody>
      </p:sp>
    </p:spTree>
    <p:extLst>
      <p:ext uri="{BB962C8B-B14F-4D97-AF65-F5344CB8AC3E}">
        <p14:creationId xmlns:p14="http://schemas.microsoft.com/office/powerpoint/2010/main" val="1953348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88A9967F-E3D1-4AA5-3E8A-7DB4C564E122}"/>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D95A72D3-A50A-416E-9020-8A7FF209BD55}" type="slidenum">
              <a:rPr lang="en-GB" altLang="en-US"/>
              <a:pPr/>
              <a:t>47</a:t>
            </a:fld>
            <a:endParaRPr lang="en-GB" altLang="en-US"/>
          </a:p>
        </p:txBody>
      </p:sp>
      <p:sp>
        <p:nvSpPr>
          <p:cNvPr id="104451" name="Rectangle 2">
            <a:extLst>
              <a:ext uri="{FF2B5EF4-FFF2-40B4-BE49-F238E27FC236}">
                <a16:creationId xmlns:a16="http://schemas.microsoft.com/office/drawing/2014/main" id="{B4FE100A-E57F-B720-0812-7B052B32E3C0}"/>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D3AE57D3-4832-8ED0-7EE3-028E25BE95AC}"/>
              </a:ext>
            </a:extLst>
          </p:cNvPr>
          <p:cNvSpPr>
            <a:spLocks noGrp="1" noChangeArrowheads="1"/>
          </p:cNvSpPr>
          <p:nvPr>
            <p:ph type="body" idx="1"/>
          </p:nvPr>
        </p:nvSpPr>
        <p:spPr>
          <a:noFill/>
        </p:spPr>
        <p:txBody>
          <a:bodyPr/>
          <a:lstStyle/>
          <a:p>
            <a:pPr eaLnBrk="1" hangingPunct="1"/>
            <a:r>
              <a:rPr lang="en-US" altLang="en-US" dirty="0"/>
              <a:t>A fundamental source of checkers is the outputs of the DUV because any bug in the design will at some point manifest itself at the outputs of the design. With robust drivers, most bugs will show up as a </a:t>
            </a:r>
            <a:r>
              <a:rPr lang="en-US" altLang="en-US" i="1" dirty="0" err="1"/>
              <a:t>miscompare</a:t>
            </a:r>
            <a:r>
              <a:rPr lang="en-US" altLang="en-US" i="1" dirty="0"/>
              <a:t> </a:t>
            </a:r>
            <a:r>
              <a:rPr lang="en-US" altLang="en-US" dirty="0"/>
              <a:t>on an output of the design. A </a:t>
            </a:r>
            <a:r>
              <a:rPr lang="en-US" altLang="en-US" b="1" dirty="0" err="1"/>
              <a:t>miscompare</a:t>
            </a:r>
            <a:r>
              <a:rPr lang="en-US" altLang="en-US" dirty="0"/>
              <a:t> occurs when the actual DUV data does not match the expected data from the checker.</a:t>
            </a:r>
          </a:p>
          <a:p>
            <a:pPr eaLnBrk="1" hangingPunct="1"/>
            <a:r>
              <a:rPr lang="en-US" altLang="en-US" dirty="0"/>
              <a:t>When verifying HDL at the lower levels of the design hierarchy, it is important for the verification engineer to understand the design’s higher level functionality, or design context. A verification engineer must understand the big picture, even when focusing on a specific portion of the design.</a:t>
            </a:r>
          </a:p>
          <a:p>
            <a:pPr eaLnBrk="1" hangingPunct="1"/>
            <a:r>
              <a:rPr lang="en-US" altLang="en-US"/>
              <a:t>Verification teams derive many checkers from properties based on the </a:t>
            </a:r>
            <a:r>
              <a:rPr lang="en-US" altLang="en-US" b="1"/>
              <a:t>microarchitecture</a:t>
            </a:r>
            <a:r>
              <a:rPr lang="en-US" altLang="en-US"/>
              <a:t>, or internal structures of the design, so verification engineers must understand the internals of the design.</a:t>
            </a:r>
          </a:p>
          <a:p>
            <a:pPr eaLnBrk="1" hangingPunct="1"/>
            <a:r>
              <a:rPr lang="en-US" altLang="en-US"/>
              <a:t>Most verification checkers have their roots in the design </a:t>
            </a:r>
            <a:r>
              <a:rPr lang="en-US" altLang="en-US" b="1"/>
              <a:t>architecture</a:t>
            </a:r>
            <a:r>
              <a:rPr lang="en-US" altLang="en-US"/>
              <a:t>. Although the microarchitecture defines the structures that compose the design, the architecture dictates how the design must act. Industry standards groups and companies publish architecture specifications for public protocols, programmable processing units, and system structures. Hardware designs must abide by these specifications. The architecture lends itself to being the verification engineer’s main source of checkers because of the strict requirements on documenting the architecture.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7A1F292D-3848-8DEA-FD27-770E66D6AC4B}"/>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75CDE691-E682-41D8-8732-58804CFA2BA7}" type="slidenum">
              <a:rPr lang="en-GB" altLang="en-US"/>
              <a:pPr/>
              <a:t>4</a:t>
            </a:fld>
            <a:endParaRPr lang="en-GB" altLang="en-US"/>
          </a:p>
        </p:txBody>
      </p:sp>
      <p:sp>
        <p:nvSpPr>
          <p:cNvPr id="74755" name="Rectangle 2">
            <a:extLst>
              <a:ext uri="{FF2B5EF4-FFF2-40B4-BE49-F238E27FC236}">
                <a16:creationId xmlns:a16="http://schemas.microsoft.com/office/drawing/2014/main" id="{B828B1B3-BA56-E1D1-30F1-4A504E6E674E}"/>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5C086D3F-8D2E-45B9-CB65-63C94CE99389}"/>
              </a:ext>
            </a:extLst>
          </p:cNvPr>
          <p:cNvSpPr>
            <a:spLocks noGrp="1" noChangeArrowheads="1"/>
          </p:cNvSpPr>
          <p:nvPr>
            <p:ph type="body" idx="1"/>
          </p:nvPr>
        </p:nvSpPr>
        <p:spPr>
          <a:noFill/>
        </p:spPr>
        <p:txBody>
          <a:bodyPr/>
          <a:lstStyle/>
          <a:p>
            <a:pPr eaLnBrk="1" hangingPunct="1"/>
            <a:r>
              <a:rPr lang="en-US" altLang="en-US"/>
              <a:t>Silicon chip technology powers many of today’s innovations and newest products. Rapid technology advancement fuels ever-increasing chip complexity, which in turn enables the latest round of amazing products. These chips touch many aspects of our everyday life, from the pocket-sized combination cell phone, pager, and digital camera to the high-end server that searches an online bookseller’s database, verifies credit card funds, and sends the order to the warehouse for immediate delivery. Expectations for these chips grow at an equal rate, despite the additional complexity. For example, consumers do not expect the chips that monitor safety processes in our cars to fail during the normal life of the vehicle. Nor is it acceptable to be denied access to our on-line brokerage accounts because the server is down. Thus, it has become a major engineering feat to design these silicon chips correctly.</a:t>
            </a:r>
          </a:p>
          <a:p>
            <a:pPr eaLnBrk="1" hangingPunct="1"/>
            <a:r>
              <a:rPr lang="en-US" altLang="en-US"/>
              <a:t>An enormous amount of engineering goes into each of these chips, whether it is a microprocessor, memory device, or entire system on a chip (</a:t>
            </a:r>
            <a:r>
              <a:rPr lang="en-US" altLang="en-US" i="1"/>
              <a:t>SoC</a:t>
            </a:r>
            <a:r>
              <a:rPr lang="en-US" altLang="en-US"/>
              <a:t>). All types of chips have a set of challenges that the engineers must solve for the final product to be successful in the marketplace.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88A9967F-E3D1-4AA5-3E8A-7DB4C564E122}"/>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D95A72D3-A50A-416E-9020-8A7FF209BD55}" type="slidenum">
              <a:rPr lang="en-GB" altLang="en-US"/>
              <a:pPr/>
              <a:t>48</a:t>
            </a:fld>
            <a:endParaRPr lang="en-GB" altLang="en-US"/>
          </a:p>
        </p:txBody>
      </p:sp>
      <p:sp>
        <p:nvSpPr>
          <p:cNvPr id="104451" name="Rectangle 2">
            <a:extLst>
              <a:ext uri="{FF2B5EF4-FFF2-40B4-BE49-F238E27FC236}">
                <a16:creationId xmlns:a16="http://schemas.microsoft.com/office/drawing/2014/main" id="{B4FE100A-E57F-B720-0812-7B052B32E3C0}"/>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D3AE57D3-4832-8ED0-7EE3-028E25BE95AC}"/>
              </a:ext>
            </a:extLst>
          </p:cNvPr>
          <p:cNvSpPr>
            <a:spLocks noGrp="1" noChangeArrowheads="1"/>
          </p:cNvSpPr>
          <p:nvPr>
            <p:ph type="body" idx="1"/>
          </p:nvPr>
        </p:nvSpPr>
        <p:spPr>
          <a:noFill/>
        </p:spPr>
        <p:txBody>
          <a:bodyPr/>
          <a:lstStyle/>
          <a:p>
            <a:pPr eaLnBrk="1" hangingPunct="1"/>
            <a:r>
              <a:rPr lang="en-US" altLang="en-US" dirty="0"/>
              <a:t>A fundamental source of checkers is the outputs of the DUV because any bug in the design will at some point manifest itself at the outputs of the design. With robust drivers, most bugs will show up as a </a:t>
            </a:r>
            <a:r>
              <a:rPr lang="en-US" altLang="en-US" i="1" dirty="0" err="1"/>
              <a:t>miscompare</a:t>
            </a:r>
            <a:r>
              <a:rPr lang="en-US" altLang="en-US" i="1" dirty="0"/>
              <a:t> </a:t>
            </a:r>
            <a:r>
              <a:rPr lang="en-US" altLang="en-US" dirty="0"/>
              <a:t>on an output of the design. A </a:t>
            </a:r>
            <a:r>
              <a:rPr lang="en-US" altLang="en-US" b="1" dirty="0" err="1"/>
              <a:t>miscompare</a:t>
            </a:r>
            <a:r>
              <a:rPr lang="en-US" altLang="en-US" dirty="0"/>
              <a:t> occurs when the actual DUV data does not match the expected data from the checker.</a:t>
            </a:r>
          </a:p>
          <a:p>
            <a:pPr eaLnBrk="1" hangingPunct="1"/>
            <a:r>
              <a:rPr lang="en-US" altLang="en-US" dirty="0"/>
              <a:t>When verifying HDL at the lower levels of the design hierarchy, it is important for the verification engineer to understand the design’s higher level functionality, or design context. A verification engineer must understand the big picture, even when focusing on a specific portion of the design.</a:t>
            </a:r>
          </a:p>
          <a:p>
            <a:pPr eaLnBrk="1" hangingPunct="1"/>
            <a:r>
              <a:rPr lang="en-US" altLang="en-US"/>
              <a:t>Verification teams derive many checkers from properties based on the </a:t>
            </a:r>
            <a:r>
              <a:rPr lang="en-US" altLang="en-US" b="1"/>
              <a:t>microarchitecture</a:t>
            </a:r>
            <a:r>
              <a:rPr lang="en-US" altLang="en-US"/>
              <a:t>, or internal structures of the design, so verification engineers must understand the internals of the design.</a:t>
            </a:r>
          </a:p>
          <a:p>
            <a:pPr eaLnBrk="1" hangingPunct="1"/>
            <a:r>
              <a:rPr lang="en-US" altLang="en-US"/>
              <a:t>Most verification checkers have their roots in the design </a:t>
            </a:r>
            <a:r>
              <a:rPr lang="en-US" altLang="en-US" b="1"/>
              <a:t>architecture</a:t>
            </a:r>
            <a:r>
              <a:rPr lang="en-US" altLang="en-US"/>
              <a:t>. Although the microarchitecture defines the structures that compose the design, the architecture dictates how the design must act. Industry standards groups and companies publish architecture specifications for public protocols, programmable processing units, and system structures. Hardware designs must abide by these specifications. The architecture lends itself to being the verification engineer’s main source of checkers because of the strict requirements on documenting the architecture.</a:t>
            </a:r>
          </a:p>
        </p:txBody>
      </p:sp>
    </p:spTree>
    <p:extLst>
      <p:ext uri="{BB962C8B-B14F-4D97-AF65-F5344CB8AC3E}">
        <p14:creationId xmlns:p14="http://schemas.microsoft.com/office/powerpoint/2010/main" val="36446572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D3DC6-C759-D821-A46D-FB2984693FA1}"/>
            </a:ext>
          </a:extLst>
        </p:cNvPr>
        <p:cNvGrpSpPr/>
        <p:nvPr/>
      </p:nvGrpSpPr>
      <p:grpSpPr>
        <a:xfrm>
          <a:off x="0" y="0"/>
          <a:ext cx="0" cy="0"/>
          <a:chOff x="0" y="0"/>
          <a:chExt cx="0" cy="0"/>
        </a:xfrm>
      </p:grpSpPr>
      <p:sp>
        <p:nvSpPr>
          <p:cNvPr id="103426" name="Rectangle 7">
            <a:extLst>
              <a:ext uri="{FF2B5EF4-FFF2-40B4-BE49-F238E27FC236}">
                <a16:creationId xmlns:a16="http://schemas.microsoft.com/office/drawing/2014/main" id="{B60C4DC2-C6F1-3E18-4E37-352784D8043F}"/>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42901EBF-C5DE-4991-93EF-4845FADD71F5}" type="slidenum">
              <a:rPr lang="en-GB" altLang="en-US"/>
              <a:pPr/>
              <a:t>49</a:t>
            </a:fld>
            <a:endParaRPr lang="en-GB" altLang="en-US"/>
          </a:p>
        </p:txBody>
      </p:sp>
      <p:sp>
        <p:nvSpPr>
          <p:cNvPr id="103427" name="Rectangle 2">
            <a:extLst>
              <a:ext uri="{FF2B5EF4-FFF2-40B4-BE49-F238E27FC236}">
                <a16:creationId xmlns:a16="http://schemas.microsoft.com/office/drawing/2014/main" id="{D407D420-CA9F-94B4-2C04-7EB17FD4A203}"/>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AA686DFC-6406-8515-A24A-C78B06BE2A2D}"/>
              </a:ext>
            </a:extLst>
          </p:cNvPr>
          <p:cNvSpPr>
            <a:spLocks noGrp="1" noChangeArrowheads="1"/>
          </p:cNvSpPr>
          <p:nvPr>
            <p:ph type="body" idx="1"/>
          </p:nvPr>
        </p:nvSpPr>
        <p:spPr>
          <a:noFill/>
        </p:spPr>
        <p:txBody>
          <a:bodyPr/>
          <a:lstStyle/>
          <a:p>
            <a:pPr eaLnBrk="1" hangingPunct="1"/>
            <a:r>
              <a:rPr lang="en-US" altLang="en-US"/>
              <a:t>What does it mean to “drive all possible input scenarios”? Although driving all possible input scenarios is trivial with a two-latch design, it is very hard to gauge completeness of input scenarios in a complex design. And what does it mean to “know when it fails”? How can we know if a complete set of checkers are in place?</a:t>
            </a:r>
          </a:p>
          <a:p>
            <a:pPr eaLnBrk="1" hangingPunct="1"/>
            <a:r>
              <a:rPr lang="en-US" altLang="en-US"/>
              <a:t>To analyze these questions, first look at the “black box”. The black box is a piece of HDL, which is called a black box because verification engineers do not look inside the design implementation. The verification engineer does look at its inputs and outputs, their definitions, and their functions. The actual behavior of the black box and its outputs will depend on the inputs supplied to it over time and the function it performs. Given a set of input stimuli, the function of the black box will yield specific, predictable values over one or more machine cycles. </a:t>
            </a:r>
          </a:p>
          <a:p>
            <a:pPr eaLnBrk="1" hangingPunct="1"/>
            <a:r>
              <a:rPr lang="en-US" altLang="en-US"/>
              <a:t>The black box may have complete documentation, or not. The amount of documentation required and the quality of documentation varies by the designer, the company policy, and the size of the black box. Larger pieces of design (which are higher in the design’s hierarchy) tend to have more documentation. Smaller portions of HDL (lowest levels of the hierarchy) tend to have embedded documentation but not separate functional descriptions.</a:t>
            </a:r>
          </a:p>
          <a:p>
            <a:pPr eaLnBrk="1" hangingPunct="1"/>
            <a:r>
              <a:rPr lang="en-US" altLang="en-US"/>
              <a:t>When charged with verifying a piece of design, the verification engineer should first read whatever documentation exists for that design. The first task is to understand all input and output lines. The verification engineer must then understand the design’s function and thereby be able to predict the outputs based on the inputs. This is the design’s specification.</a:t>
            </a:r>
          </a:p>
          <a:p>
            <a:pPr eaLnBrk="1" hangingPunct="1"/>
            <a:r>
              <a:rPr lang="en-US" altLang="en-US"/>
              <a:t>It is important that the verification engineer obtain the input descriptions from a source other than the author of the HDL under test. This source might be an industry standard specification (such as a Peripheral Component Interconnect (PCI) protocol) or another designer whose HDL outputs are the inputs to the HDL under test. This is significant because the verification engineer must maintain independence in understanding the design inputs in order to break the redundancy path. If the DUV designer authors the input specification, the verification engineer would duplicate any incorrect input understanding that the DUV designer has and bugs may be missed. If the interface specification must come from the designer whose logic is under test, the verification engineer should ensure that other designers sign off on the contents as matching their expectations of what their logic will drive into the DUV.</a:t>
            </a:r>
          </a:p>
          <a:p>
            <a:pPr eaLnBrk="1" hangingPunct="1"/>
            <a:r>
              <a:rPr lang="en-US" altLang="en-US"/>
              <a:t>With the input definitions understood, the verification engineer begins to plan a stimulus strategy. Often, a design has a large number of input signals. In this case, the verification engineer will group multiple signals together based on their logical function. For example, a memory design’s command and address busses function hand in hand to access or store data at the intended memory location. Other memory DUV input signals might support different functions such as resetting the design. Grouping signals and busses together is important because the verification engineer will develop separate driving strategies for each set of grouped input signals.</a:t>
            </a:r>
          </a:p>
          <a:p>
            <a:pPr eaLnBrk="1" hangingPunct="1"/>
            <a:r>
              <a:rPr lang="en-US" altLang="en-US"/>
              <a:t>In developing a stimulus strategy, the verification engineer must always remember the goal is to maximize the scenarios that the verification environment creates. For control signals, this means ensuring that the environment exercises all possible commands and modifiers. For data busses, the environment should create a wide assortment of possible data patterns. It is especially important for the environment to exercise </a:t>
            </a:r>
            <a:r>
              <a:rPr lang="en-US" altLang="en-US" i="1"/>
              <a:t>edge </a:t>
            </a:r>
            <a:r>
              <a:rPr lang="en-US" altLang="en-US"/>
              <a:t>cases when data patterns are choosen. Edge cases create odd, exception, or end conditions in the design such as storing to the last address in memory or causing an overflow in an adder.</a:t>
            </a:r>
          </a:p>
        </p:txBody>
      </p:sp>
    </p:spTree>
    <p:extLst>
      <p:ext uri="{BB962C8B-B14F-4D97-AF65-F5344CB8AC3E}">
        <p14:creationId xmlns:p14="http://schemas.microsoft.com/office/powerpoint/2010/main" val="17389968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E8088-2328-115E-E631-C6E56895A5F7}"/>
            </a:ext>
          </a:extLst>
        </p:cNvPr>
        <p:cNvGrpSpPr/>
        <p:nvPr/>
      </p:nvGrpSpPr>
      <p:grpSpPr>
        <a:xfrm>
          <a:off x="0" y="0"/>
          <a:ext cx="0" cy="0"/>
          <a:chOff x="0" y="0"/>
          <a:chExt cx="0" cy="0"/>
        </a:xfrm>
      </p:grpSpPr>
      <p:sp>
        <p:nvSpPr>
          <p:cNvPr id="103426" name="Rectangle 7">
            <a:extLst>
              <a:ext uri="{FF2B5EF4-FFF2-40B4-BE49-F238E27FC236}">
                <a16:creationId xmlns:a16="http://schemas.microsoft.com/office/drawing/2014/main" id="{00B34555-68D4-2E56-DC48-43327AEB61FD}"/>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42901EBF-C5DE-4991-93EF-4845FADD71F5}" type="slidenum">
              <a:rPr lang="en-GB" altLang="en-US"/>
              <a:pPr/>
              <a:t>50</a:t>
            </a:fld>
            <a:endParaRPr lang="en-GB" altLang="en-US"/>
          </a:p>
        </p:txBody>
      </p:sp>
      <p:sp>
        <p:nvSpPr>
          <p:cNvPr id="103427" name="Rectangle 2">
            <a:extLst>
              <a:ext uri="{FF2B5EF4-FFF2-40B4-BE49-F238E27FC236}">
                <a16:creationId xmlns:a16="http://schemas.microsoft.com/office/drawing/2014/main" id="{47A033F1-1FB3-6E5F-291A-B4F681FA86BC}"/>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1A852662-0535-80DF-22D3-B1BF0A40D343}"/>
              </a:ext>
            </a:extLst>
          </p:cNvPr>
          <p:cNvSpPr>
            <a:spLocks noGrp="1" noChangeArrowheads="1"/>
          </p:cNvSpPr>
          <p:nvPr>
            <p:ph type="body" idx="1"/>
          </p:nvPr>
        </p:nvSpPr>
        <p:spPr>
          <a:noFill/>
        </p:spPr>
        <p:txBody>
          <a:bodyPr/>
          <a:lstStyle/>
          <a:p>
            <a:pPr eaLnBrk="1" hangingPunct="1"/>
            <a:r>
              <a:rPr lang="en-US" altLang="en-US"/>
              <a:t>What does it mean to “drive all possible input scenarios”? Although driving all possible input scenarios is trivial with a two-latch design, it is very hard to gauge completeness of input scenarios in a complex design. And what does it mean to “know when it fails”? How can we know if a complete set of checkers are in place?</a:t>
            </a:r>
          </a:p>
          <a:p>
            <a:pPr eaLnBrk="1" hangingPunct="1"/>
            <a:r>
              <a:rPr lang="en-US" altLang="en-US"/>
              <a:t>To analyze these questions, first look at the “black box”. The black box is a piece of HDL, which is called a black box because verification engineers do not look inside the design implementation. The verification engineer does look at its inputs and outputs, their definitions, and their functions. The actual behavior of the black box and its outputs will depend on the inputs supplied to it over time and the function it performs. Given a set of input stimuli, the function of the black box will yield specific, predictable values over one or more machine cycles. </a:t>
            </a:r>
          </a:p>
          <a:p>
            <a:pPr eaLnBrk="1" hangingPunct="1"/>
            <a:r>
              <a:rPr lang="en-US" altLang="en-US"/>
              <a:t>The black box may have complete documentation, or not. The amount of documentation required and the quality of documentation varies by the designer, the company policy, and the size of the black box. Larger pieces of design (which are higher in the design’s hierarchy) tend to have more documentation. Smaller portions of HDL (lowest levels of the hierarchy) tend to have embedded documentation but not separate functional descriptions.</a:t>
            </a:r>
          </a:p>
          <a:p>
            <a:pPr eaLnBrk="1" hangingPunct="1"/>
            <a:r>
              <a:rPr lang="en-US" altLang="en-US"/>
              <a:t>When charged with verifying a piece of design, the verification engineer should first read whatever documentation exists for that design. The first task is to understand all input and output lines. The verification engineer must then understand the design’s function and thereby be able to predict the outputs based on the inputs. This is the design’s specification.</a:t>
            </a:r>
          </a:p>
          <a:p>
            <a:pPr eaLnBrk="1" hangingPunct="1"/>
            <a:r>
              <a:rPr lang="en-US" altLang="en-US"/>
              <a:t>It is important that the verification engineer obtain the input descriptions from a source other than the author of the HDL under test. This source might be an industry standard specification (such as a Peripheral Component Interconnect (PCI) protocol) or another designer whose HDL outputs are the inputs to the HDL under test. This is significant because the verification engineer must maintain independence in understanding the design inputs in order to break the redundancy path. If the DUV designer authors the input specification, the verification engineer would duplicate any incorrect input understanding that the DUV designer has and bugs may be missed. If the interface specification must come from the designer whose logic is under test, the verification engineer should ensure that other designers sign off on the contents as matching their expectations of what their logic will drive into the DUV.</a:t>
            </a:r>
          </a:p>
          <a:p>
            <a:pPr eaLnBrk="1" hangingPunct="1"/>
            <a:r>
              <a:rPr lang="en-US" altLang="en-US"/>
              <a:t>With the input definitions understood, the verification engineer begins to plan a stimulus strategy. Often, a design has a large number of input signals. In this case, the verification engineer will group multiple signals together based on their logical function. For example, a memory design’s command and address busses function hand in hand to access or store data at the intended memory location. Other memory DUV input signals might support different functions such as resetting the design. Grouping signals and busses together is important because the verification engineer will develop separate driving strategies for each set of grouped input signals.</a:t>
            </a:r>
          </a:p>
          <a:p>
            <a:pPr eaLnBrk="1" hangingPunct="1"/>
            <a:r>
              <a:rPr lang="en-US" altLang="en-US"/>
              <a:t>In developing a stimulus strategy, the verification engineer must always remember the goal is to maximize the scenarios that the verification environment creates. For control signals, this means ensuring that the environment exercises all possible commands and modifiers. For data busses, the environment should create a wide assortment of possible data patterns. It is especially important for the environment to exercise </a:t>
            </a:r>
            <a:r>
              <a:rPr lang="en-US" altLang="en-US" i="1"/>
              <a:t>edge </a:t>
            </a:r>
            <a:r>
              <a:rPr lang="en-US" altLang="en-US"/>
              <a:t>cases when data patterns are choosen. Edge cases create odd, exception, or end conditions in the design such as storing to the last address in memory or causing an overflow in an adder.</a:t>
            </a:r>
          </a:p>
        </p:txBody>
      </p:sp>
    </p:spTree>
    <p:extLst>
      <p:ext uri="{BB962C8B-B14F-4D97-AF65-F5344CB8AC3E}">
        <p14:creationId xmlns:p14="http://schemas.microsoft.com/office/powerpoint/2010/main" val="11220494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88A9967F-E3D1-4AA5-3E8A-7DB4C564E122}"/>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D95A72D3-A50A-416E-9020-8A7FF209BD55}" type="slidenum">
              <a:rPr lang="en-GB" altLang="en-US"/>
              <a:pPr/>
              <a:t>53</a:t>
            </a:fld>
            <a:endParaRPr lang="en-GB" altLang="en-US"/>
          </a:p>
        </p:txBody>
      </p:sp>
      <p:sp>
        <p:nvSpPr>
          <p:cNvPr id="104451" name="Rectangle 2">
            <a:extLst>
              <a:ext uri="{FF2B5EF4-FFF2-40B4-BE49-F238E27FC236}">
                <a16:creationId xmlns:a16="http://schemas.microsoft.com/office/drawing/2014/main" id="{B4FE100A-E57F-B720-0812-7B052B32E3C0}"/>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D3AE57D3-4832-8ED0-7EE3-028E25BE95AC}"/>
              </a:ext>
            </a:extLst>
          </p:cNvPr>
          <p:cNvSpPr>
            <a:spLocks noGrp="1" noChangeArrowheads="1"/>
          </p:cNvSpPr>
          <p:nvPr>
            <p:ph type="body" idx="1"/>
          </p:nvPr>
        </p:nvSpPr>
        <p:spPr>
          <a:noFill/>
        </p:spPr>
        <p:txBody>
          <a:bodyPr/>
          <a:lstStyle/>
          <a:p>
            <a:pPr eaLnBrk="1" hangingPunct="1"/>
            <a:r>
              <a:rPr lang="en-US" altLang="en-US" dirty="0"/>
              <a:t>A fundamental source of checkers is the outputs of the DUV because any bug in the design will at some point manifest itself at the outputs of the design. With robust drivers, most bugs will show up as a </a:t>
            </a:r>
            <a:r>
              <a:rPr lang="en-US" altLang="en-US" i="1" dirty="0" err="1"/>
              <a:t>miscompare</a:t>
            </a:r>
            <a:r>
              <a:rPr lang="en-US" altLang="en-US" i="1" dirty="0"/>
              <a:t> </a:t>
            </a:r>
            <a:r>
              <a:rPr lang="en-US" altLang="en-US" dirty="0"/>
              <a:t>on an output of the design. A </a:t>
            </a:r>
            <a:r>
              <a:rPr lang="en-US" altLang="en-US" b="1" dirty="0" err="1"/>
              <a:t>miscompare</a:t>
            </a:r>
            <a:r>
              <a:rPr lang="en-US" altLang="en-US" dirty="0"/>
              <a:t> occurs when the actual DUV data does not match the expected data from the checker.</a:t>
            </a:r>
          </a:p>
          <a:p>
            <a:pPr eaLnBrk="1" hangingPunct="1"/>
            <a:r>
              <a:rPr lang="en-US" altLang="en-US" dirty="0"/>
              <a:t>When verifying HDL at the lower levels of the design hierarchy, it is important for the verification engineer to understand the design’s higher level functionality, or design context. A verification engineer must understand the big picture, even when focusing on a specific portion of the design.</a:t>
            </a:r>
          </a:p>
          <a:p>
            <a:pPr eaLnBrk="1" hangingPunct="1"/>
            <a:r>
              <a:rPr lang="en-US" altLang="en-US"/>
              <a:t>Verification teams derive many checkers from properties based on the </a:t>
            </a:r>
            <a:r>
              <a:rPr lang="en-US" altLang="en-US" b="1"/>
              <a:t>microarchitecture</a:t>
            </a:r>
            <a:r>
              <a:rPr lang="en-US" altLang="en-US"/>
              <a:t>, or internal structures of the design, so verification engineers must understand the internals of the design.</a:t>
            </a:r>
          </a:p>
          <a:p>
            <a:pPr eaLnBrk="1" hangingPunct="1"/>
            <a:r>
              <a:rPr lang="en-US" altLang="en-US"/>
              <a:t>Most verification checkers have their roots in the design </a:t>
            </a:r>
            <a:r>
              <a:rPr lang="en-US" altLang="en-US" b="1"/>
              <a:t>architecture</a:t>
            </a:r>
            <a:r>
              <a:rPr lang="en-US" altLang="en-US"/>
              <a:t>. Although the microarchitecture defines the structures that compose the design, the architecture dictates how the design must act. Industry standards groups and companies publish architecture specifications for public protocols, programmable processing units, and system structures. Hardware designs must abide by these specifications. The architecture lends itself to being the verification engineer’s main source of checkers because of the strict requirements on documenting the architecture.</a:t>
            </a:r>
          </a:p>
        </p:txBody>
      </p:sp>
    </p:spTree>
    <p:extLst>
      <p:ext uri="{BB962C8B-B14F-4D97-AF65-F5344CB8AC3E}">
        <p14:creationId xmlns:p14="http://schemas.microsoft.com/office/powerpoint/2010/main" val="763937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88A9967F-E3D1-4AA5-3E8A-7DB4C564E122}"/>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D95A72D3-A50A-416E-9020-8A7FF209BD55}" type="slidenum">
              <a:rPr lang="en-GB" altLang="en-US"/>
              <a:pPr/>
              <a:t>54</a:t>
            </a:fld>
            <a:endParaRPr lang="en-GB" altLang="en-US"/>
          </a:p>
        </p:txBody>
      </p:sp>
      <p:sp>
        <p:nvSpPr>
          <p:cNvPr id="104451" name="Rectangle 2">
            <a:extLst>
              <a:ext uri="{FF2B5EF4-FFF2-40B4-BE49-F238E27FC236}">
                <a16:creationId xmlns:a16="http://schemas.microsoft.com/office/drawing/2014/main" id="{B4FE100A-E57F-B720-0812-7B052B32E3C0}"/>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D3AE57D3-4832-8ED0-7EE3-028E25BE95AC}"/>
              </a:ext>
            </a:extLst>
          </p:cNvPr>
          <p:cNvSpPr>
            <a:spLocks noGrp="1" noChangeArrowheads="1"/>
          </p:cNvSpPr>
          <p:nvPr>
            <p:ph type="body" idx="1"/>
          </p:nvPr>
        </p:nvSpPr>
        <p:spPr>
          <a:noFill/>
        </p:spPr>
        <p:txBody>
          <a:bodyPr/>
          <a:lstStyle/>
          <a:p>
            <a:pPr eaLnBrk="1" hangingPunct="1"/>
            <a:r>
              <a:rPr lang="en-US" altLang="en-US" dirty="0"/>
              <a:t>A fundamental source of checkers is the outputs of the DUV because any bug in the design will at some point manifest itself at the outputs of the design. With robust drivers, most bugs will show up as a </a:t>
            </a:r>
            <a:r>
              <a:rPr lang="en-US" altLang="en-US" i="1" dirty="0" err="1"/>
              <a:t>miscompare</a:t>
            </a:r>
            <a:r>
              <a:rPr lang="en-US" altLang="en-US" i="1" dirty="0"/>
              <a:t> </a:t>
            </a:r>
            <a:r>
              <a:rPr lang="en-US" altLang="en-US" dirty="0"/>
              <a:t>on an output of the design. A </a:t>
            </a:r>
            <a:r>
              <a:rPr lang="en-US" altLang="en-US" b="1" dirty="0" err="1"/>
              <a:t>miscompare</a:t>
            </a:r>
            <a:r>
              <a:rPr lang="en-US" altLang="en-US" dirty="0"/>
              <a:t> occurs when the actual DUV data does not match the expected data from the checker.</a:t>
            </a:r>
          </a:p>
          <a:p>
            <a:pPr eaLnBrk="1" hangingPunct="1"/>
            <a:r>
              <a:rPr lang="en-US" altLang="en-US" dirty="0"/>
              <a:t>When verifying HDL at the lower levels of the design hierarchy, it is important for the verification engineer to understand the design’s higher level functionality, or design context. A verification engineer must understand the big picture, even when focusing on a specific portion of the design.</a:t>
            </a:r>
          </a:p>
          <a:p>
            <a:pPr eaLnBrk="1" hangingPunct="1"/>
            <a:r>
              <a:rPr lang="en-US" altLang="en-US"/>
              <a:t>Verification teams derive many checkers from properties based on the </a:t>
            </a:r>
            <a:r>
              <a:rPr lang="en-US" altLang="en-US" b="1"/>
              <a:t>microarchitecture</a:t>
            </a:r>
            <a:r>
              <a:rPr lang="en-US" altLang="en-US"/>
              <a:t>, or internal structures of the design, so verification engineers must understand the internals of the design.</a:t>
            </a:r>
          </a:p>
          <a:p>
            <a:pPr eaLnBrk="1" hangingPunct="1"/>
            <a:r>
              <a:rPr lang="en-US" altLang="en-US"/>
              <a:t>Most verification checkers have their roots in the design </a:t>
            </a:r>
            <a:r>
              <a:rPr lang="en-US" altLang="en-US" b="1"/>
              <a:t>architecture</a:t>
            </a:r>
            <a:r>
              <a:rPr lang="en-US" altLang="en-US"/>
              <a:t>. Although the microarchitecture defines the structures that compose the design, the architecture dictates how the design must act. Industry standards groups and companies publish architecture specifications for public protocols, programmable processing units, and system structures. Hardware designs must abide by these specifications. The architecture lends itself to being the verification engineer’s main source of checkers because of the strict requirements on documenting the architecture.</a:t>
            </a:r>
          </a:p>
        </p:txBody>
      </p:sp>
    </p:spTree>
    <p:extLst>
      <p:ext uri="{BB962C8B-B14F-4D97-AF65-F5344CB8AC3E}">
        <p14:creationId xmlns:p14="http://schemas.microsoft.com/office/powerpoint/2010/main" val="15771863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E7CB4969-9CAD-1BD5-6D4A-6EDA30981C7A}"/>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F44D2860-9A89-4EB4-9664-BFB32BE0CD00}" type="slidenum">
              <a:rPr lang="en-GB" altLang="en-US"/>
              <a:pPr/>
              <a:t>57</a:t>
            </a:fld>
            <a:endParaRPr lang="en-GB" altLang="en-US"/>
          </a:p>
        </p:txBody>
      </p:sp>
      <p:sp>
        <p:nvSpPr>
          <p:cNvPr id="106499" name="Rectangle 2">
            <a:extLst>
              <a:ext uri="{FF2B5EF4-FFF2-40B4-BE49-F238E27FC236}">
                <a16:creationId xmlns:a16="http://schemas.microsoft.com/office/drawing/2014/main" id="{809D340C-0259-57F2-9627-973D2A14F0C3}"/>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3CBAD768-1B7D-6207-69E9-8CC969A3DD46}"/>
              </a:ext>
            </a:extLst>
          </p:cNvPr>
          <p:cNvSpPr>
            <a:spLocks noGrp="1" noChangeArrowheads="1"/>
          </p:cNvSpPr>
          <p:nvPr>
            <p:ph type="body" idx="1"/>
          </p:nvPr>
        </p:nvSpPr>
        <p:spPr>
          <a:noFill/>
        </p:spPr>
        <p:txBody>
          <a:bodyPr/>
          <a:lstStyle/>
          <a:p>
            <a:pPr eaLnBrk="1" hangingPunct="1"/>
            <a:r>
              <a:rPr lang="en-US" altLang="en-US"/>
              <a:t>The verification environment models the universe for the design and must support all actions that can happen to the design. The basic environment consists of the design or logic that is being verified, stimulus components, monitor components, checking components, and scoreboard components (some environments may not include a scoreboard). Figure on the right shows a diagram of a basic verification environment.</a:t>
            </a:r>
          </a:p>
          <a:p>
            <a:pPr eaLnBrk="1" hangingPunct="1"/>
            <a:r>
              <a:rPr lang="en-US" altLang="en-US"/>
              <a:t>This environment is referred to as a </a:t>
            </a:r>
            <a:r>
              <a:rPr lang="en-US" altLang="en-US" i="1"/>
              <a:t>test bench</a:t>
            </a:r>
            <a:r>
              <a:rPr lang="en-US" altLang="en-US"/>
              <a:t>. In general, a test bench is all the code used to create, observe, and check a pre-determined (“deterministic”) input sequence to the design. This pre-determined input sequence may be generated in a direct approach or by a random method. The test bench, or environment, is a closed system, meaning that the top level of the test bench has no inputs or outputs. It is effectively a model of the universe from the design-under-verification (DUV) standpoint.</a:t>
            </a:r>
          </a:p>
          <a:p>
            <a:pPr eaLnBrk="1" hangingPunct="1"/>
            <a:r>
              <a:rPr lang="en-US" altLang="en-US"/>
              <a:t>The verification engineer must create the code for the components of this test bench universe, and the logic designer creates the hardware description language (HDL) for the DUV. These components can be written in the HDL itself, in a language that was designed for verification (HVL, a high-level verification language), or in a general-purpose programming language such as C/C++. In the case of an HVL or programming language, the code communicates to the simulation engine through an application programming interface (API). Occasionally, it is necessary to mix and match the languages in which the components are written. An outside customer’s model may even be required in the verification environment.</a:t>
            </a:r>
          </a:p>
          <a:p>
            <a:pPr eaLnBrk="1" hangingPunct="1"/>
            <a:r>
              <a:rPr lang="en-US" altLang="en-US"/>
              <a:t>The challenge for a verification engineer is to create a test bench that stimulates the design with interesting input patterns (ideally, these patterns should cover all the functionality of the design if possible, or at least as much as possible) and calculates the expected responses for the outputs based on those input patterns. The design can be said to be functioning as intended by exercising all the functionality and by predicting and checking all responses.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0768D8C6-7E0C-76A4-6017-17BEF64CCB51}"/>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04CB43FA-CE1E-4EF1-B275-ADD2EE706BDB}" type="slidenum">
              <a:rPr lang="en-GB" altLang="en-US"/>
              <a:pPr/>
              <a:t>58</a:t>
            </a:fld>
            <a:endParaRPr lang="en-GB" altLang="en-US"/>
          </a:p>
        </p:txBody>
      </p:sp>
      <p:sp>
        <p:nvSpPr>
          <p:cNvPr id="107523" name="Rectangle 2">
            <a:extLst>
              <a:ext uri="{FF2B5EF4-FFF2-40B4-BE49-F238E27FC236}">
                <a16:creationId xmlns:a16="http://schemas.microsoft.com/office/drawing/2014/main" id="{1B759466-9162-03BE-1958-66F32EDC866B}"/>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DC88CF24-1206-F9B9-A183-5DEA692A8472}"/>
              </a:ext>
            </a:extLst>
          </p:cNvPr>
          <p:cNvSpPr>
            <a:spLocks noGrp="1" noChangeArrowheads="1"/>
          </p:cNvSpPr>
          <p:nvPr>
            <p:ph type="body" idx="1"/>
          </p:nvPr>
        </p:nvSpPr>
        <p:spPr>
          <a:noFill/>
        </p:spPr>
        <p:txBody>
          <a:bodyPr/>
          <a:lstStyle/>
          <a:p>
            <a:pPr eaLnBrk="1" hangingPunct="1"/>
            <a:r>
              <a:rPr lang="en-US" altLang="en-US"/>
              <a:t>The </a:t>
            </a:r>
            <a:r>
              <a:rPr lang="en-US" altLang="en-US" b="1"/>
              <a:t>stimulus</a:t>
            </a:r>
            <a:r>
              <a:rPr lang="en-US" altLang="en-US" i="1"/>
              <a:t> </a:t>
            </a:r>
            <a:r>
              <a:rPr lang="en-US" altLang="en-US" b="1"/>
              <a:t>component</a:t>
            </a:r>
            <a:r>
              <a:rPr lang="en-US" altLang="en-US" i="1"/>
              <a:t> </a:t>
            </a:r>
            <a:r>
              <a:rPr lang="en-US" altLang="en-US"/>
              <a:t>manipulates inputs to the DUV. Stimulus models are also known as drivers, behaviorals, agitators, irritators, or generators. Typically, the stimulus component code mimics the behavior of a neighboring design entity or entities. In creating the stimulus component, the verification engineer should not model the entire behavior of the neighboring design component; instead, the stimulus component should only mimic the interface inputs to the DUV. This not only makes the simulation code easier to maintain but also allows the stimulus engine to drive the interfaces free of the burden of the realities of the neighboring design component it is mimicking. The stimulus component only needs to concern itself with the behavior of the inputs that affect the DUV.</a:t>
            </a:r>
          </a:p>
          <a:p>
            <a:pPr eaLnBrk="1" hangingPunct="1"/>
            <a:r>
              <a:rPr lang="en-US" altLang="en-US"/>
              <a:t>For example, the real design component may have an eight-deep queue that, when full, inhibits sending a control signal to the DUV, even if the DUV could accept the control signal. The stimulus component only concerns itself with the availability of the DUV to accept the control signal, not whether the real design component’s queue is full.</a:t>
            </a:r>
          </a:p>
          <a:p>
            <a:pPr eaLnBrk="1" hangingPunct="1"/>
            <a:r>
              <a:rPr lang="en-US" altLang="en-US"/>
              <a:t>This is a key concept in verification. The stimulus engine must drive what the DUV is capable of accepting and not restrict itself to what the real neighboring design component might send. This allows the verification engineer to exert a maximum amount of stress on the DUV. If possible, this stress level should exceed that which will ever occur in a customer environment. By exceeding the limits of the design, the verification engineer is more likely to encounter seldom seen occurrences, called </a:t>
            </a:r>
            <a:r>
              <a:rPr lang="en-US" altLang="en-US" b="1"/>
              <a:t>corner</a:t>
            </a:r>
            <a:r>
              <a:rPr lang="en-US" altLang="en-US" i="1"/>
              <a:t> </a:t>
            </a:r>
            <a:r>
              <a:rPr lang="en-US" altLang="en-US" b="1"/>
              <a:t>cases</a:t>
            </a:r>
            <a:r>
              <a:rPr lang="en-US" altLang="en-US"/>
              <a:t>, in the DUV. These corner cases otherwise might never be seen until hundreds of trillions of cycles of hardware test. This concept of “over-stressing” the DUV allows the verification engineer to compete with the relatively infinite number of cycles run in fabricated hardware.</a:t>
            </a:r>
          </a:p>
          <a:p>
            <a:pPr eaLnBrk="1" hangingPunct="1"/>
            <a:r>
              <a:rPr lang="en-US" altLang="en-US"/>
              <a:t>All stimulus components must understand the complete interface protocol; that is, they must be capable of mimicking all possible variations of the protocol. This must occur so that the DUV is stimulated in all possible ways. Without full protocol stimulus capability, the model is incomplete.</a:t>
            </a:r>
          </a:p>
          <a:p>
            <a:pPr eaLnBrk="1" hangingPunct="1"/>
            <a:r>
              <a:rPr lang="en-US" altLang="en-US"/>
              <a:t>Sometimes these verification components have configuration settings that allow the model to work in different environments or levels. These settings indicate to the stimulus component how it should behave. </a:t>
            </a:r>
          </a:p>
          <a:p>
            <a:pPr eaLnBrk="1" hangingPunct="1"/>
            <a:r>
              <a:rPr lang="en-US" altLang="en-US"/>
              <a:t>It is also interesting to place a model in a mode in which all it does is generate bus traffic that is not used. This just irritates the system with “noise.” Then when real bus commands are performed, different results occur because the irritator is running.</a:t>
            </a:r>
          </a:p>
          <a:p>
            <a:pPr eaLnBrk="1" hangingPunct="1"/>
            <a:r>
              <a:rPr lang="en-US" altLang="en-US"/>
              <a:t>A final job of the stimulus component is to track its activity for possible post-simulation analysis of the test case. The stimulus components should record events into a file used for initial test case debugging.</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04EE9D35-3069-4D86-C712-43E1F8FA64C4}"/>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5135188B-A48B-4909-B596-3D27F8EDFDF4}" type="slidenum">
              <a:rPr lang="en-GB" altLang="en-US"/>
              <a:pPr/>
              <a:t>59</a:t>
            </a:fld>
            <a:endParaRPr lang="en-GB" altLang="en-US"/>
          </a:p>
        </p:txBody>
      </p:sp>
      <p:sp>
        <p:nvSpPr>
          <p:cNvPr id="108547" name="Rectangle 2">
            <a:extLst>
              <a:ext uri="{FF2B5EF4-FFF2-40B4-BE49-F238E27FC236}">
                <a16:creationId xmlns:a16="http://schemas.microsoft.com/office/drawing/2014/main" id="{384D1852-D686-E0E6-21D7-51B547A0CA9D}"/>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2186C044-CEE7-0B0B-1660-224D7479753E}"/>
              </a:ext>
            </a:extLst>
          </p:cNvPr>
          <p:cNvSpPr>
            <a:spLocks noGrp="1" noChangeArrowheads="1"/>
          </p:cNvSpPr>
          <p:nvPr>
            <p:ph type="body" idx="1"/>
          </p:nvPr>
        </p:nvSpPr>
        <p:spPr>
          <a:noFill/>
        </p:spPr>
        <p:txBody>
          <a:bodyPr/>
          <a:lstStyle/>
          <a:p>
            <a:pPr eaLnBrk="1" hangingPunct="1"/>
            <a:r>
              <a:rPr lang="en-US" altLang="en-US"/>
              <a:t>The verification engineer should use the design specification when deciding on what to model from a behavioral standpoint. If the DUV does not have a specification, the verification engineer should interview the designer of the neighboring design component to understand the protocols. This provides a cross-check of the DUV designer’s assumptions. At this level, the verification team should find miscommunications between designers.</a:t>
            </a:r>
          </a:p>
          <a:p>
            <a:pPr eaLnBrk="1" hangingPunct="1"/>
            <a:r>
              <a:rPr lang="en-US" altLang="en-US"/>
              <a:t>The verification engineer should not rely on the DUV designer for interface protocol specification because this breaks the redundancy model built into the verification cycle. The designer could misunderstand a part of the agreed on communications scheme and thus bias the stimulus model such that both the HDL and the stimulus component code the incorrect or incomplete behavior. A second concern with receiving input definitions from the designer of the DUV is that the designer may bias the verification engineer about what will occur on the interface. This could lead the verification engineer to miss stimulating certain boundary conditions.</a:t>
            </a:r>
          </a:p>
          <a:p>
            <a:pPr eaLnBrk="1" hangingPunct="1"/>
            <a:r>
              <a:rPr lang="en-US" altLang="en-US"/>
              <a:t>The deterministic test bench stimulus component mainly has outputs that drive the DUV. The only inputs to these stimulus components will be those necessary for their behavior, such as a clock or reset signal. However, more complex stimulus generation components will have inputs that control the stimulus generation.</a:t>
            </a:r>
          </a:p>
          <a:p>
            <a:pPr eaLnBrk="1" hangingPunct="1"/>
            <a:r>
              <a:rPr lang="en-US" altLang="en-US"/>
              <a:t>There are two types of stimulus models: </a:t>
            </a:r>
            <a:r>
              <a:rPr lang="en-US" altLang="en-US" b="1"/>
              <a:t>initiators</a:t>
            </a:r>
            <a:r>
              <a:rPr lang="en-US" altLang="en-US" i="1"/>
              <a:t> </a:t>
            </a:r>
            <a:r>
              <a:rPr lang="en-US" altLang="en-US"/>
              <a:t>and </a:t>
            </a:r>
            <a:r>
              <a:rPr lang="en-US" altLang="en-US" b="1"/>
              <a:t>responders</a:t>
            </a:r>
            <a:r>
              <a:rPr lang="en-US" altLang="en-US"/>
              <a:t>. An </a:t>
            </a:r>
            <a:r>
              <a:rPr lang="en-US" altLang="en-US" b="1"/>
              <a:t>initiator</a:t>
            </a:r>
            <a:r>
              <a:rPr lang="en-US" altLang="en-US" i="1"/>
              <a:t> </a:t>
            </a:r>
            <a:r>
              <a:rPr lang="en-US" altLang="en-US"/>
              <a:t>is a stimulus model that will initiate a transaction or transactions to the DUV; a responder reacts to outputs from the DUV and feeds stimulus back into the DUV.</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CD8F5F5F-25AB-01A8-EC81-F93715216CF1}"/>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E8D21E7F-6E5E-4052-AA33-A826CE4FF89D}" type="slidenum">
              <a:rPr lang="en-GB" altLang="en-US"/>
              <a:pPr/>
              <a:t>60</a:t>
            </a:fld>
            <a:endParaRPr lang="en-GB" altLang="en-US"/>
          </a:p>
        </p:txBody>
      </p:sp>
      <p:sp>
        <p:nvSpPr>
          <p:cNvPr id="109571" name="Rectangle 2">
            <a:extLst>
              <a:ext uri="{FF2B5EF4-FFF2-40B4-BE49-F238E27FC236}">
                <a16:creationId xmlns:a16="http://schemas.microsoft.com/office/drawing/2014/main" id="{8D41009D-6C78-690F-BF7C-CEF0532FA469}"/>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7229B366-4289-CE81-9E94-F2C60447C943}"/>
              </a:ext>
            </a:extLst>
          </p:cNvPr>
          <p:cNvSpPr>
            <a:spLocks noGrp="1" noChangeArrowheads="1"/>
          </p:cNvSpPr>
          <p:nvPr>
            <p:ph type="body" idx="1"/>
          </p:nvPr>
        </p:nvSpPr>
        <p:spPr>
          <a:noFill/>
        </p:spPr>
        <p:txBody>
          <a:bodyPr/>
          <a:lstStyle/>
          <a:p>
            <a:pPr eaLnBrk="1" hangingPunct="1"/>
            <a:r>
              <a:rPr lang="en-US" altLang="en-US"/>
              <a:t>An </a:t>
            </a:r>
            <a:r>
              <a:rPr lang="en-US" altLang="en-US" b="1"/>
              <a:t>initiator</a:t>
            </a:r>
            <a:r>
              <a:rPr lang="en-US" altLang="en-US" i="1"/>
              <a:t> </a:t>
            </a:r>
            <a:r>
              <a:rPr lang="en-US" altLang="en-US"/>
              <a:t>is a stimulus model that will initiate a transaction or transactions to the DUV.</a:t>
            </a:r>
          </a:p>
          <a:p>
            <a:pPr eaLnBrk="1" hangingPunct="1"/>
            <a:r>
              <a:rPr lang="en-US" altLang="en-US"/>
              <a:t>All verification environments, simple simulation based or advanced, require driving the bit-level stimulus into the DUV as defined by the protocols. This portion of the environment requires the verification engineer to have detailed knowledge of the complete interface definition. This is the </a:t>
            </a:r>
            <a:r>
              <a:rPr lang="en-US" altLang="en-US" b="1"/>
              <a:t>protocol</a:t>
            </a:r>
            <a:r>
              <a:rPr lang="en-US" altLang="en-US"/>
              <a:t> </a:t>
            </a:r>
            <a:r>
              <a:rPr lang="en-US" altLang="en-US" b="1"/>
              <a:t>component</a:t>
            </a:r>
            <a:r>
              <a:rPr lang="en-US" altLang="en-US"/>
              <a:t> of the initiator. The protocol component acts as a slave to the generation component. Although the protocol component handles low-level bit manipulation into the DUV, it is the role of the </a:t>
            </a:r>
            <a:r>
              <a:rPr lang="en-US" altLang="en-US" b="1"/>
              <a:t>generation</a:t>
            </a:r>
            <a:r>
              <a:rPr lang="en-US" altLang="en-US"/>
              <a:t> </a:t>
            </a:r>
            <a:r>
              <a:rPr lang="en-US" altLang="en-US" b="1"/>
              <a:t>component</a:t>
            </a:r>
            <a:r>
              <a:rPr lang="en-US" altLang="en-US"/>
              <a:t> to supply the higher-level request. As an example, let us consider the cache design that needs to be verified. Figure on the bottom shows that the protocol component needs to drive five separate signals and buses comprising 77 total bits. </a:t>
            </a:r>
          </a:p>
          <a:p>
            <a:pPr eaLnBrk="1" hangingPunct="1"/>
            <a:r>
              <a:rPr lang="en-US" altLang="en-US"/>
              <a:t>The microarchitecture of the DUV will dictate how the generation component knows when it is legal to supply a new command to the DUV. Invariably there are two ways that any design communicates availability of its resources to a requestor. The two choices are as follows:</a:t>
            </a:r>
          </a:p>
          <a:p>
            <a:pPr lvl="1" eaLnBrk="1" hangingPunct="1"/>
            <a:r>
              <a:rPr lang="en-US" altLang="en-US"/>
              <a:t>1. The requestor knows the depth of the resource and keeps track of it.</a:t>
            </a:r>
          </a:p>
          <a:p>
            <a:pPr lvl="1" eaLnBrk="1" hangingPunct="1"/>
            <a:r>
              <a:rPr lang="en-US" altLang="en-US"/>
              <a:t>2. The owner of the resource supplies an “available” signal to the requestor.</a:t>
            </a:r>
          </a:p>
          <a:p>
            <a:pPr eaLnBrk="1" hangingPunct="1"/>
            <a:endParaRPr lang="en-US" altLang="en-US"/>
          </a:p>
          <a:p>
            <a:pPr eaLnBrk="1" hangingPunct="1"/>
            <a:r>
              <a:rPr lang="en-US" altLang="en-US"/>
              <a:t>To illustrate this, suppose that the microarchitecture of the cache example contains a buffer than can hold up to eight fetch requests concurrently. If at any time during the test case, the generation component (requestor) sends a request to the DUV such that the cache had nine outstanding fetch requests, then an illegal test case with an overwrite condition occurs. Therefore, the generation component must implement the same resource availability determination as the microarchitecture. Either the generation component must keep count of the number of outstanding fetches in the cache (number of fetches sent minus the number of fetches completed), or the cache must supply a signal indicating that the buffer is full.</a:t>
            </a:r>
          </a:p>
          <a:p>
            <a:pPr eaLnBrk="1" hangingPunct="1"/>
            <a:r>
              <a:rPr lang="en-US" altLang="en-US"/>
              <a:t>The separation of the generation and protocol components is important. Most interfaces are not as trivial as this cache example and have multiple concurrent or overlapping interactions and many more control and data signals. Breaking these components apart simplifies the coding of the environment. This structure has other benefits as well: a separate protocol component allows the test case writer to think more about the transactions rather than focus on the bit-level manipulations, and furthermore, a well-defined interface between the generation component and the protocol component allows for substitution of generation components. Simple test bench environments often precede complex random environments. The verification team avoids redundant work by creating stand-alone protocol components, allowing current and future generation components to plug into them. The stand-alone protocol component is also referred to as a </a:t>
            </a:r>
            <a:r>
              <a:rPr lang="en-US" altLang="en-US" i="1"/>
              <a:t>Bus Functional Model </a:t>
            </a:r>
            <a:r>
              <a:rPr lang="en-US" altLang="en-US"/>
              <a:t>(BFM), a model that performs the bus function.</a:t>
            </a:r>
          </a:p>
          <a:p>
            <a:pPr eaLnBrk="1" hangingPunct="1"/>
            <a:r>
              <a:rPr lang="en-US" altLang="en-US"/>
              <a:t>This type of stimulation of the DUV is called “transaction-based” verification. The basis for the simulation is all types of transactions, generated in a random or directed fashion.</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CD8F5F5F-25AB-01A8-EC81-F93715216CF1}"/>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E8D21E7F-6E5E-4052-AA33-A826CE4FF89D}" type="slidenum">
              <a:rPr lang="en-GB" altLang="en-US"/>
              <a:pPr/>
              <a:t>61</a:t>
            </a:fld>
            <a:endParaRPr lang="en-GB" altLang="en-US"/>
          </a:p>
        </p:txBody>
      </p:sp>
      <p:sp>
        <p:nvSpPr>
          <p:cNvPr id="109571" name="Rectangle 2">
            <a:extLst>
              <a:ext uri="{FF2B5EF4-FFF2-40B4-BE49-F238E27FC236}">
                <a16:creationId xmlns:a16="http://schemas.microsoft.com/office/drawing/2014/main" id="{8D41009D-6C78-690F-BF7C-CEF0532FA469}"/>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7229B366-4289-CE81-9E94-F2C60447C943}"/>
              </a:ext>
            </a:extLst>
          </p:cNvPr>
          <p:cNvSpPr>
            <a:spLocks noGrp="1" noChangeArrowheads="1"/>
          </p:cNvSpPr>
          <p:nvPr>
            <p:ph type="body" idx="1"/>
          </p:nvPr>
        </p:nvSpPr>
        <p:spPr>
          <a:noFill/>
        </p:spPr>
        <p:txBody>
          <a:bodyPr/>
          <a:lstStyle/>
          <a:p>
            <a:pPr eaLnBrk="1" hangingPunct="1"/>
            <a:r>
              <a:rPr lang="en-US" altLang="en-US"/>
              <a:t>An </a:t>
            </a:r>
            <a:r>
              <a:rPr lang="en-US" altLang="en-US" b="1"/>
              <a:t>initiator</a:t>
            </a:r>
            <a:r>
              <a:rPr lang="en-US" altLang="en-US" i="1"/>
              <a:t> </a:t>
            </a:r>
            <a:r>
              <a:rPr lang="en-US" altLang="en-US"/>
              <a:t>is a stimulus model that will initiate a transaction or transactions to the DUV.</a:t>
            </a:r>
          </a:p>
          <a:p>
            <a:pPr eaLnBrk="1" hangingPunct="1"/>
            <a:r>
              <a:rPr lang="en-US" altLang="en-US"/>
              <a:t>All verification environments, simple simulation based or advanced, require driving the bit-level stimulus into the DUV as defined by the protocols. This portion of the environment requires the verification engineer to have detailed knowledge of the complete interface definition. This is the </a:t>
            </a:r>
            <a:r>
              <a:rPr lang="en-US" altLang="en-US" b="1"/>
              <a:t>protocol</a:t>
            </a:r>
            <a:r>
              <a:rPr lang="en-US" altLang="en-US"/>
              <a:t> </a:t>
            </a:r>
            <a:r>
              <a:rPr lang="en-US" altLang="en-US" b="1"/>
              <a:t>component</a:t>
            </a:r>
            <a:r>
              <a:rPr lang="en-US" altLang="en-US"/>
              <a:t> of the initiator. The protocol component acts as a slave to the generation component. Although the protocol component handles low-level bit manipulation into the DUV, it is the role of the </a:t>
            </a:r>
            <a:r>
              <a:rPr lang="en-US" altLang="en-US" b="1"/>
              <a:t>generation</a:t>
            </a:r>
            <a:r>
              <a:rPr lang="en-US" altLang="en-US"/>
              <a:t> </a:t>
            </a:r>
            <a:r>
              <a:rPr lang="en-US" altLang="en-US" b="1"/>
              <a:t>component</a:t>
            </a:r>
            <a:r>
              <a:rPr lang="en-US" altLang="en-US"/>
              <a:t> to supply the higher-level request. As an example, let us consider the cache design that needs to be verified. Figure on the bottom shows that the protocol component needs to drive five separate signals and buses comprising 77 total bits. </a:t>
            </a:r>
          </a:p>
          <a:p>
            <a:pPr eaLnBrk="1" hangingPunct="1"/>
            <a:r>
              <a:rPr lang="en-US" altLang="en-US"/>
              <a:t>The microarchitecture of the DUV will dictate how the generation component knows when it is legal to supply a new command to the DUV. Invariably there are two ways that any design communicates availability of its resources to a requestor. The two choices are as follows:</a:t>
            </a:r>
          </a:p>
          <a:p>
            <a:pPr lvl="1" eaLnBrk="1" hangingPunct="1"/>
            <a:r>
              <a:rPr lang="en-US" altLang="en-US"/>
              <a:t>1. The requestor knows the depth of the resource and keeps track of it.</a:t>
            </a:r>
          </a:p>
          <a:p>
            <a:pPr lvl="1" eaLnBrk="1" hangingPunct="1"/>
            <a:r>
              <a:rPr lang="en-US" altLang="en-US"/>
              <a:t>2. The owner of the resource supplies an “available” signal to the requestor.</a:t>
            </a:r>
          </a:p>
          <a:p>
            <a:pPr eaLnBrk="1" hangingPunct="1"/>
            <a:endParaRPr lang="en-US" altLang="en-US"/>
          </a:p>
          <a:p>
            <a:pPr eaLnBrk="1" hangingPunct="1"/>
            <a:r>
              <a:rPr lang="en-US" altLang="en-US"/>
              <a:t>To illustrate this, suppose that the microarchitecture of the cache example contains a buffer than can hold up to eight fetch requests concurrently. If at any time during the test case, the generation component (requestor) sends a request to the DUV such that the cache had nine outstanding fetch requests, then an illegal test case with an overwrite condition occurs. Therefore, the generation component must implement the same resource availability determination as the microarchitecture. Either the generation component must keep count of the number of outstanding fetches in the cache (number of fetches sent minus the number of fetches completed), or the cache must supply a signal indicating that the buffer is full.</a:t>
            </a:r>
          </a:p>
          <a:p>
            <a:pPr eaLnBrk="1" hangingPunct="1"/>
            <a:r>
              <a:rPr lang="en-US" altLang="en-US"/>
              <a:t>The separation of the generation and protocol components is important. Most interfaces are not as trivial as this cache example and have multiple concurrent or overlapping interactions and many more control and data signals. Breaking these components apart simplifies the coding of the environment. This structure has other benefits as well: a separate protocol component allows the test case writer to think more about the transactions rather than focus on the bit-level manipulations, and furthermore, a well-defined interface between the generation component and the protocol component allows for substitution of generation components. Simple test bench environments often precede complex random environments. The verification team avoids redundant work by creating stand-alone protocol components, allowing current and future generation components to plug into them. The stand-alone protocol component is also referred to as a </a:t>
            </a:r>
            <a:r>
              <a:rPr lang="en-US" altLang="en-US" i="1"/>
              <a:t>Bus Functional Model </a:t>
            </a:r>
            <a:r>
              <a:rPr lang="en-US" altLang="en-US"/>
              <a:t>(BFM), a model that performs the bus function.</a:t>
            </a:r>
          </a:p>
          <a:p>
            <a:pPr eaLnBrk="1" hangingPunct="1"/>
            <a:r>
              <a:rPr lang="en-US" altLang="en-US"/>
              <a:t>This type of stimulation of the DUV is called “transaction-based” verification. The basis for the simulation is all types of transactions, generated in a random or directed fashion.</a:t>
            </a:r>
          </a:p>
        </p:txBody>
      </p:sp>
    </p:spTree>
    <p:extLst>
      <p:ext uri="{BB962C8B-B14F-4D97-AF65-F5344CB8AC3E}">
        <p14:creationId xmlns:p14="http://schemas.microsoft.com/office/powerpoint/2010/main" val="1605402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312EB6EF-EF3D-FE45-95F7-62D4863E0396}"/>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68133608-3A89-42F5-B8F1-BEBCBCAD1EC4}" type="slidenum">
              <a:rPr lang="en-GB" altLang="en-US"/>
              <a:pPr/>
              <a:t>5</a:t>
            </a:fld>
            <a:endParaRPr lang="en-GB" altLang="en-US"/>
          </a:p>
        </p:txBody>
      </p:sp>
      <p:sp>
        <p:nvSpPr>
          <p:cNvPr id="75779" name="Rectangle 2">
            <a:extLst>
              <a:ext uri="{FF2B5EF4-FFF2-40B4-BE49-F238E27FC236}">
                <a16:creationId xmlns:a16="http://schemas.microsoft.com/office/drawing/2014/main" id="{882DC916-6AC6-B56F-F717-EFE534CB221B}"/>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DEB79D82-10CD-23BD-C1BE-A77D4EAB165B}"/>
              </a:ext>
            </a:extLst>
          </p:cNvPr>
          <p:cNvSpPr>
            <a:spLocks noGrp="1" noChangeArrowheads="1"/>
          </p:cNvSpPr>
          <p:nvPr>
            <p:ph type="body" idx="1"/>
          </p:nvPr>
        </p:nvSpPr>
        <p:spPr>
          <a:noFill/>
        </p:spPr>
        <p:txBody>
          <a:bodyPr/>
          <a:lstStyle/>
          <a:p>
            <a:pPr eaLnBrk="1" hangingPunct="1"/>
            <a:r>
              <a:rPr lang="en-US" altLang="en-US"/>
              <a:t>Figure shows a chip’s design flow, which starts with the customer’s requirements. Those requirements include (but are not limited to) function, chip size, chip power consumption, and processing speed. Requirements are compiled and prioritized during the concept and high-level design phase, in which designers architect the chip’s main internal components and goals. As the chip design process progresses, engineers face challenges to balance goals that often conflict: higher chip performance may require faster cycle times, but that will raise power consumption; faster cycle times may require adding more stages in the logic, but that increases chip complexity and area.</a:t>
            </a:r>
          </a:p>
          <a:p>
            <a:pPr eaLnBrk="1" hangingPunct="1"/>
            <a:r>
              <a:rPr lang="en-US" altLang="en-US"/>
              <a:t>Throughout the chip design process, </a:t>
            </a:r>
            <a:r>
              <a:rPr lang="en-US" altLang="en-US" i="1"/>
              <a:t>design automation </a:t>
            </a:r>
            <a:r>
              <a:rPr lang="en-US" altLang="en-US"/>
              <a:t>(DA) tools accurately predict chip area, timing, and power aid the engineers. After an engineer creates logic, written in a </a:t>
            </a:r>
            <a:r>
              <a:rPr lang="en-US" altLang="en-US" i="1"/>
              <a:t>hardware description language </a:t>
            </a:r>
            <a:r>
              <a:rPr lang="en-US" altLang="en-US"/>
              <a:t>(HDL), DA tools can synthesize that logic into appropriate gates that correspond to the original design. Verilog and VHDL are the two most common HDLs. But two questions remain: (1) what if the HDL did not express the correct function in the first place, and (2) what if the designer missed a critical corner condition? Detecting incorrect function has become one of the trickiest challenges in the entire chip design process. This is the challenge of functional verification.</a:t>
            </a:r>
          </a:p>
          <a:p>
            <a:pPr eaLnBrk="1" hangingPunct="1"/>
            <a:r>
              <a:rPr lang="en-US" altLang="en-US"/>
              <a:t>Functional verification ensures that the design performs the tasks as intended by the overall system architecture. It differs from circuit level validation in multiple ways. First, verification engineers work predominantly on the </a:t>
            </a:r>
            <a:r>
              <a:rPr lang="en-US" altLang="en-US" i="1"/>
              <a:t>register transfer level </a:t>
            </a:r>
            <a:r>
              <a:rPr lang="en-US" altLang="en-US"/>
              <a:t>(RTL) of the design rather than on the gate level. RTL is a more abstract way to specify the logic design than are the low-level ANDs and ORs of the gate level. RTL languages (HDLs) allow the designer to specify the behavior by using higher-level constructs such as Boolean equations and IF-THEN-ELSE structures. Second, although the main challenge for the circuit designers is to fit the gates into the available chip area and ensure that timing goals are met, it is the verification engineer’s role to ensure that the design is functionally correct in the first place.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DA0F4783-8B88-8E6C-FEA0-21EAB459546A}"/>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1110FD25-37BA-4667-9FB5-20640123F704}" type="slidenum">
              <a:rPr lang="en-GB" altLang="en-US"/>
              <a:pPr/>
              <a:t>62</a:t>
            </a:fld>
            <a:endParaRPr lang="en-GB" altLang="en-US"/>
          </a:p>
        </p:txBody>
      </p:sp>
      <p:sp>
        <p:nvSpPr>
          <p:cNvPr id="110595" name="Rectangle 2">
            <a:extLst>
              <a:ext uri="{FF2B5EF4-FFF2-40B4-BE49-F238E27FC236}">
                <a16:creationId xmlns:a16="http://schemas.microsoft.com/office/drawing/2014/main" id="{C26A3BBA-23F4-D46B-6B46-330C3A6B1FE9}"/>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E1E82236-F529-53A0-42A1-1BD738FC6B6A}"/>
              </a:ext>
            </a:extLst>
          </p:cNvPr>
          <p:cNvSpPr>
            <a:spLocks noGrp="1" noChangeArrowheads="1"/>
          </p:cNvSpPr>
          <p:nvPr>
            <p:ph type="body" idx="1"/>
          </p:nvPr>
        </p:nvSpPr>
        <p:spPr>
          <a:noFill/>
        </p:spPr>
        <p:txBody>
          <a:bodyPr/>
          <a:lstStyle/>
          <a:p>
            <a:pPr eaLnBrk="1" hangingPunct="1"/>
            <a:r>
              <a:rPr lang="en-US" altLang="en-US"/>
              <a:t>The second type of stimulus component, </a:t>
            </a:r>
            <a:r>
              <a:rPr lang="en-US" altLang="en-US" b="1"/>
              <a:t>responders</a:t>
            </a:r>
            <a:r>
              <a:rPr lang="en-US" altLang="en-US"/>
              <a:t>, reacts to outputs from the DUV and feeds stimulus back into the DUV. The difference between an initiator and a responder is that the responder acts as a slave to the DUV. It will only send stimulus back into the DUV as a result of a request, command, or other demand from the DUV.</a:t>
            </a:r>
          </a:p>
          <a:p>
            <a:pPr eaLnBrk="1" hangingPunct="1"/>
            <a:r>
              <a:rPr lang="en-US" altLang="en-US"/>
              <a:t>Continuing with the cache example, figure below shows a main storage memory component that communicates with the cache. The memory receives either a store or fetch command from the cache and must act on that request. The memory itself never initiates communication. For verification of the cache, the memory is replaced by a main store responder stimulus component. When receiving a store command along with an address and data, the main store will react at the appropriate time with a response. For a fetch command, the main store component will return both a response and the requested data. </a:t>
            </a:r>
          </a:p>
          <a:p>
            <a:pPr eaLnBrk="1" hangingPunct="1"/>
            <a:r>
              <a:rPr lang="en-US" altLang="en-US"/>
              <a:t>Variability is allowed in the sequence with the responder. In the cache to main store example, there can be variability in the response (successful completion or failure) and in the number of cycles between command and response (if the timing is not fixed allows). However, in simple simulation environments, the test case writer pre-determines the timings and values.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B10322A7-FFFC-03DC-A39F-1A601A43EB15}"/>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FDFA9A54-C8CD-4962-A3AE-6480E3298827}" type="slidenum">
              <a:rPr lang="en-GB" altLang="en-US"/>
              <a:pPr/>
              <a:t>63</a:t>
            </a:fld>
            <a:endParaRPr lang="en-GB" altLang="en-US"/>
          </a:p>
        </p:txBody>
      </p:sp>
      <p:sp>
        <p:nvSpPr>
          <p:cNvPr id="111619" name="Rectangle 2">
            <a:extLst>
              <a:ext uri="{FF2B5EF4-FFF2-40B4-BE49-F238E27FC236}">
                <a16:creationId xmlns:a16="http://schemas.microsoft.com/office/drawing/2014/main" id="{ACD17824-6718-5798-782A-801B96FE327E}"/>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C161C61F-7A8F-4F65-26E1-4E1C11DE8CB1}"/>
              </a:ext>
            </a:extLst>
          </p:cNvPr>
          <p:cNvSpPr>
            <a:spLocks noGrp="1" noChangeArrowheads="1"/>
          </p:cNvSpPr>
          <p:nvPr>
            <p:ph type="body" idx="1"/>
          </p:nvPr>
        </p:nvSpPr>
        <p:spPr>
          <a:xfrm>
            <a:off x="947738" y="4689475"/>
            <a:ext cx="5203825" cy="4605338"/>
          </a:xfrm>
          <a:noFill/>
        </p:spPr>
        <p:txBody>
          <a:bodyPr/>
          <a:lstStyle/>
          <a:p>
            <a:pPr eaLnBrk="1" hangingPunct="1"/>
            <a:r>
              <a:rPr lang="en-US" altLang="en-US"/>
              <a:t>A monitor is a model that observes different aspects of the environment. Monitors are self-contained components that observe</a:t>
            </a:r>
          </a:p>
          <a:p>
            <a:pPr lvl="1" eaLnBrk="1" hangingPunct="1"/>
            <a:r>
              <a:rPr lang="en-US" altLang="en-US"/>
              <a:t>Outputs of the DUV for protocol adherence</a:t>
            </a:r>
          </a:p>
          <a:p>
            <a:pPr lvl="1" eaLnBrk="1" hangingPunct="1"/>
            <a:r>
              <a:rPr lang="en-US" altLang="en-US"/>
              <a:t>Inputs to the DUV for functional coverage analysis and scoreboard updates</a:t>
            </a:r>
          </a:p>
          <a:p>
            <a:pPr lvl="1" eaLnBrk="1" hangingPunct="1"/>
            <a:r>
              <a:rPr lang="en-US" altLang="en-US"/>
              <a:t>Internals of the DUV for events of interest to the environment</a:t>
            </a:r>
          </a:p>
          <a:p>
            <a:pPr eaLnBrk="1" hangingPunct="1"/>
            <a:endParaRPr lang="en-US" altLang="en-US" sz="400"/>
          </a:p>
          <a:p>
            <a:pPr eaLnBrk="1" hangingPunct="1"/>
            <a:r>
              <a:rPr lang="en-US" altLang="en-US"/>
              <a:t>At a minimum, the monitor must observe the outputs of the DUV. If the DUV does not adhere to the protocol, then the monitor must return an error. The monitor does not drive any signals or wires into the DUV; it only receives inputs and/or callbacks to it. By developing a monitor in this fashion, the verification engineer ensures it is reusable at other levels.</a:t>
            </a:r>
          </a:p>
          <a:p>
            <a:pPr eaLnBrk="1" hangingPunct="1"/>
            <a:r>
              <a:rPr lang="en-US" altLang="en-US"/>
              <a:t>Figure shows the monitor added to the cache environment. The monitor verifies that the DUV obeys the output protocols at all times. In this case, the monitor must check the following:</a:t>
            </a:r>
          </a:p>
          <a:p>
            <a:pPr lvl="1" eaLnBrk="1" hangingPunct="1"/>
            <a:r>
              <a:rPr lang="en-US" altLang="en-US"/>
              <a:t>RSP_VLD(0) (the response valid signal) always accompanies a valid response.</a:t>
            </a:r>
          </a:p>
          <a:p>
            <a:pPr lvl="1" eaLnBrk="1" hangingPunct="1"/>
            <a:r>
              <a:rPr lang="en-US" altLang="en-US"/>
              <a:t>The RSP(0:2) signal, when accompanied by the valid signal, has legal values (e.g., 001 = success; 010 = parity error; 011 = retry due to busy; 100 = illegal command sent; all others are illegal response decodes).</a:t>
            </a:r>
          </a:p>
          <a:p>
            <a:pPr eaLnBrk="1" hangingPunct="1"/>
            <a:endParaRPr lang="en-US" altLang="en-US" sz="400"/>
          </a:p>
          <a:p>
            <a:pPr eaLnBrk="1" hangingPunct="1"/>
            <a:r>
              <a:rPr lang="en-US" altLang="en-US"/>
              <a:t>In addition, the monitor may check for the following, depending on the environment and protocols:</a:t>
            </a:r>
          </a:p>
          <a:p>
            <a:pPr lvl="1" eaLnBrk="1" hangingPunct="1"/>
            <a:r>
              <a:rPr lang="en-US" altLang="en-US"/>
              <a:t>The RSP(0:2) signal never is on in the absence of the RSP_VLD(0) signal. Depending on the protocol, the outputs may be required to be zero unless a valid response is being sent.</a:t>
            </a:r>
          </a:p>
          <a:p>
            <a:pPr lvl="1" eaLnBrk="1" hangingPunct="1"/>
            <a:r>
              <a:rPr lang="en-US" altLang="en-US"/>
              <a:t>The tag is correct; that is, it matches with a tag sent previously by the initiator component.</a:t>
            </a:r>
          </a:p>
          <a:p>
            <a:pPr eaLnBrk="1" hangingPunct="1"/>
            <a:endParaRPr lang="en-US" altLang="en-US" sz="400"/>
          </a:p>
          <a:p>
            <a:pPr eaLnBrk="1" hangingPunct="1"/>
            <a:r>
              <a:rPr lang="en-US" altLang="en-US"/>
              <a:t>When deciding on how to monitor the outputs for protocol adherence, the verification engineer should refer to the specification. Similar to the stimulus model, if the DUV does not have a specification, then at a minimum, the verification engineer should communicate with the architect and the designer of the piece of logic on the receiving side of the DUV. The independence of the verification engineer is lost if information on how the monitor should work is obtained from the designer, who could misunderstand a part of the correct communication and protocol scheme and thus bias the verification checking.</a:t>
            </a:r>
          </a:p>
          <a:p>
            <a:pPr eaLnBrk="1" hangingPunct="1"/>
            <a:r>
              <a:rPr lang="en-US" altLang="en-US"/>
              <a:t>However, the monitor may need to probe internals of the DUV to collect information to pass on to the checker or scoreboard components. In this case, the verification engineer should limit the internal probes and beware of breaking the redundancy path by relying on the design for too much information.</a:t>
            </a:r>
          </a:p>
          <a:p>
            <a:pPr eaLnBrk="1" hangingPunct="1"/>
            <a:r>
              <a:rPr lang="en-US" altLang="en-US"/>
              <a:t>In all the above scenarios, the monitor can use this information to generate functional coverage data. In sophisticated environments, the stimulus components may use coverage information (either from internal DUV probes or from DUV inputs) collected by the monitor to adapt the stimulus for a more stressful or diverse DUV simulation. This is called coverage directed generation.</a:t>
            </a:r>
          </a:p>
          <a:p>
            <a:pPr eaLnBrk="1" hangingPunct="1"/>
            <a:r>
              <a:rPr lang="en-US" altLang="en-US"/>
              <a:t>A final job of the monitor is to provide post-simulation information to the verification engineer. The monitor should be able to record interface events to a runtime file, formatting it for readability and debugging assistance.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0D5AD7AE-2FC3-9115-E295-B1214762BF09}"/>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0F457ABA-4533-4794-8EE9-7C541FAAD8B6}" type="slidenum">
              <a:rPr lang="en-GB" altLang="en-US"/>
              <a:pPr/>
              <a:t>64</a:t>
            </a:fld>
            <a:endParaRPr lang="en-GB" altLang="en-US"/>
          </a:p>
        </p:txBody>
      </p:sp>
      <p:sp>
        <p:nvSpPr>
          <p:cNvPr id="112643" name="Rectangle 2">
            <a:extLst>
              <a:ext uri="{FF2B5EF4-FFF2-40B4-BE49-F238E27FC236}">
                <a16:creationId xmlns:a16="http://schemas.microsoft.com/office/drawing/2014/main" id="{A1E9BD93-C4C7-1DC4-8147-53F1E7CDE501}"/>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0BD2914C-71B1-5B72-2E6F-FBCE6ACF6D44}"/>
              </a:ext>
            </a:extLst>
          </p:cNvPr>
          <p:cNvSpPr>
            <a:spLocks noGrp="1" noChangeArrowheads="1"/>
          </p:cNvSpPr>
          <p:nvPr>
            <p:ph type="body" idx="1"/>
          </p:nvPr>
        </p:nvSpPr>
        <p:spPr>
          <a:noFill/>
        </p:spPr>
        <p:txBody>
          <a:bodyPr/>
          <a:lstStyle/>
          <a:p>
            <a:pPr eaLnBrk="1" hangingPunct="1"/>
            <a:r>
              <a:rPr lang="en-US" altLang="en-US"/>
              <a:t>A checker is a special type of monitor that only collects DUV outputs. However, it validates that the design is working as intended from a functional standpoint, not just from a protocol standpoint.</a:t>
            </a:r>
          </a:p>
          <a:p>
            <a:pPr eaLnBrk="1" hangingPunct="1"/>
            <a:r>
              <a:rPr lang="en-US" altLang="en-US"/>
              <a:t>The checker tends to be one of the harder components in the environment to get correct, as the verification engineer must implement many functional checks within the component. It is not only challenging to get individual checkers working correctly for all cases but also imperative that the verification engineer conceive of all the required checking. This is fundamental to the question, “How will I know if the design has a flaw?”</a:t>
            </a:r>
          </a:p>
          <a:p>
            <a:pPr eaLnBrk="1" hangingPunct="1"/>
            <a:r>
              <a:rPr lang="en-US" altLang="en-US"/>
              <a:t>In the past, verification engineers performed the functional checking by reviewing the test case traces by hand and looking for specific results on the DUV outputs. Often, the reference model for the DUV was in the verification engineer’s head. Although this was an arduous process, the designs were simpler and contained fewer corner conditions and complex interactions. As design complexity increased, verification engineers transferred the intelligence behind the checking from their own knowledge to automated software checker components.</a:t>
            </a:r>
          </a:p>
          <a:p>
            <a:pPr eaLnBrk="1" hangingPunct="1"/>
            <a:r>
              <a:rPr lang="en-US" altLang="en-US"/>
              <a:t>The checker may need knowledge from a monitor or scoreboard to accomplish its task. The checker needs to understand what stimulus has occurred in order to independently predict functional results. Because there may be multiple requests and interaction stimulus in a single test case, the checker needs to correlate input requests with output responses. The checker code compares these expected results against actual outputs of the DUV. If the results match, the test case continues or completes successfully. If the results miscompare, the checker will write a failure message to a debug file, noting the actual and expected results along with other information needed to understand the failure.</a:t>
            </a:r>
          </a:p>
          <a:p>
            <a:pPr eaLnBrk="1" hangingPunct="1"/>
            <a:r>
              <a:rPr lang="en-US" altLang="en-US"/>
              <a:t>Checkers monitor for various types of error types:</a:t>
            </a:r>
          </a:p>
          <a:p>
            <a:pPr lvl="1" eaLnBrk="1" hangingPunct="1"/>
            <a:r>
              <a:rPr lang="en-US" altLang="en-US"/>
              <a:t>All requests receive responses (no lost data, commands, packets, etc.)</a:t>
            </a:r>
          </a:p>
          <a:p>
            <a:pPr lvl="1" eaLnBrk="1" hangingPunct="1"/>
            <a:r>
              <a:rPr lang="en-US" altLang="en-US"/>
              <a:t>All outputs match predicted values (response codes, data, packets, etc.)</a:t>
            </a:r>
          </a:p>
          <a:p>
            <a:pPr lvl="1" eaLnBrk="1" hangingPunct="1"/>
            <a:r>
              <a:rPr lang="en-US" altLang="en-US"/>
              <a:t>No superfluous output activity (outputs that do not correspond to any stimulus)</a:t>
            </a:r>
          </a:p>
          <a:p>
            <a:pPr eaLnBrk="1" hangingPunct="1"/>
            <a:endParaRPr lang="en-US" altLang="en-US"/>
          </a:p>
          <a:p>
            <a:pPr eaLnBrk="1" hangingPunct="1"/>
            <a:r>
              <a:rPr lang="en-US" altLang="en-US"/>
              <a:t>Remember, the monitor component performs checks that are more mundane:</a:t>
            </a:r>
          </a:p>
          <a:p>
            <a:pPr lvl="1" eaLnBrk="1" hangingPunct="1"/>
            <a:r>
              <a:rPr lang="en-US" altLang="en-US"/>
              <a:t>Parity and check-bit correctness</a:t>
            </a:r>
          </a:p>
          <a:p>
            <a:pPr lvl="1" eaLnBrk="1" hangingPunct="1"/>
            <a:r>
              <a:rPr lang="en-US" altLang="en-US"/>
              <a:t>Actual data transfer length corresponds to header transfer length</a:t>
            </a:r>
          </a:p>
          <a:p>
            <a:pPr lvl="1" eaLnBrk="1" hangingPunct="1"/>
            <a:r>
              <a:rPr lang="en-US" altLang="en-US"/>
              <a:t>Other checking that does not require knowledge from the stimulus components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20F623AD-12C1-45F6-593D-44AC49F7EA30}"/>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DAFD8062-051E-46D4-8E6A-8B6E1CB10227}" type="slidenum">
              <a:rPr lang="en-GB" altLang="en-US"/>
              <a:pPr/>
              <a:t>65</a:t>
            </a:fld>
            <a:endParaRPr lang="en-GB" altLang="en-US"/>
          </a:p>
        </p:txBody>
      </p:sp>
      <p:sp>
        <p:nvSpPr>
          <p:cNvPr id="113667" name="Rectangle 2">
            <a:extLst>
              <a:ext uri="{FF2B5EF4-FFF2-40B4-BE49-F238E27FC236}">
                <a16:creationId xmlns:a16="http://schemas.microsoft.com/office/drawing/2014/main" id="{93C81A70-81C3-A95F-2A3C-8D035C478EAD}"/>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32E3623C-68DB-A7DF-DB65-137B657750BC}"/>
              </a:ext>
            </a:extLst>
          </p:cNvPr>
          <p:cNvSpPr>
            <a:spLocks noGrp="1" noChangeArrowheads="1"/>
          </p:cNvSpPr>
          <p:nvPr>
            <p:ph type="body" idx="1"/>
          </p:nvPr>
        </p:nvSpPr>
        <p:spPr>
          <a:noFill/>
        </p:spPr>
        <p:txBody>
          <a:bodyPr/>
          <a:lstStyle/>
          <a:p>
            <a:pPr eaLnBrk="1" hangingPunct="1"/>
            <a:r>
              <a:rPr lang="en-US" altLang="en-US"/>
              <a:t>A scoreboard is a relatively new term, although the concept has been around for a long time. In the simplest terms, a scoreboard is a temporary holding location for information the checker will require.</a:t>
            </a:r>
          </a:p>
          <a:p>
            <a:pPr eaLnBrk="1" hangingPunct="1"/>
            <a:r>
              <a:rPr lang="en-US" altLang="en-US"/>
              <a:t>A checker can use a scoreboard in two ways. The main difference between the two methods centers on which component does the translation from inputs and expected outputs. The component that performs this function acts as the DUV reference model and contains the checking intelligence.</a:t>
            </a:r>
          </a:p>
          <a:p>
            <a:pPr eaLnBrk="1" hangingPunct="1"/>
            <a:r>
              <a:rPr lang="en-US" altLang="en-US"/>
              <a:t>In the first method, the checker component contains the reference model. The scoreboard’s role is to examine the inputs for transactions to occur, capture pertinent information, and store the information for later use. Then when the checker observes some condition on the outputs of the DUV, it makes a call to the scoreboard to get the data (referred to as a </a:t>
            </a:r>
            <a:r>
              <a:rPr lang="en-US" altLang="en-US" i="1"/>
              <a:t>callback</a:t>
            </a:r>
            <a:r>
              <a:rPr lang="en-US" altLang="en-US"/>
              <a:t>).</a:t>
            </a:r>
          </a:p>
          <a:p>
            <a:pPr eaLnBrk="1" hangingPunct="1"/>
            <a:r>
              <a:rPr lang="en-US" altLang="en-US"/>
              <a:t>The scoreboard implementation depends on the functionality that is contained in the DUV. If the DUV has a simple first in, first out (FIFO) protocol, then the scoreboard would also contain a simple FIFO, and the data returned would be from a callback such as “pop expect from port 1.” Or if the DUV had a complex queuing algorithm, then a much more complex function such as a search based on port number would need to be performed in the scoreboard in order to return the correct data. Once the scoreboard returns the data, the reference model in the checker “transforms the data” into expected results and then compares those results to the actual DUV output signals.</a:t>
            </a:r>
          </a:p>
          <a:p>
            <a:pPr eaLnBrk="1" hangingPunct="1"/>
            <a:r>
              <a:rPr lang="en-US" altLang="en-US"/>
              <a:t>In the second method, the scoreboard is the reference model and does the expected result calculation based on the input stimulus it observes. When the checker observes DUV output events, it then queries the scoreboard for the expected data and performs the compare.</a:t>
            </a:r>
          </a:p>
          <a:p>
            <a:pPr eaLnBrk="1" hangingPunct="1"/>
            <a:r>
              <a:rPr lang="en-US" altLang="en-US"/>
              <a:t>Either of the above divisions of work between scoreboard and checker is acceptable. However, it is important that the choice of reference model placement remains consistent. The same paradigm should be followed for all DUV checking throughout the environment.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E3D7163F-3C78-9B37-FCDB-8FB2679CCD55}"/>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BAC28707-4F6D-4B5F-8781-034EEDB0460B}" type="slidenum">
              <a:rPr lang="en-GB" altLang="en-US"/>
              <a:pPr/>
              <a:t>66</a:t>
            </a:fld>
            <a:endParaRPr lang="en-GB" altLang="en-US"/>
          </a:p>
        </p:txBody>
      </p:sp>
      <p:sp>
        <p:nvSpPr>
          <p:cNvPr id="114691" name="Rectangle 2">
            <a:extLst>
              <a:ext uri="{FF2B5EF4-FFF2-40B4-BE49-F238E27FC236}">
                <a16:creationId xmlns:a16="http://schemas.microsoft.com/office/drawing/2014/main" id="{A912EDF8-4A59-A46A-3DBC-FAE2686E30CC}"/>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1D4BA4E7-6334-352C-6738-B81AD185CBC4}"/>
              </a:ext>
            </a:extLst>
          </p:cNvPr>
          <p:cNvSpPr>
            <a:spLocks noGrp="1" noChangeArrowheads="1"/>
          </p:cNvSpPr>
          <p:nvPr>
            <p:ph type="body" idx="1"/>
          </p:nvPr>
        </p:nvSpPr>
        <p:spPr>
          <a:noFill/>
        </p:spPr>
        <p:txBody>
          <a:bodyPr/>
          <a:lstStyle/>
          <a:p>
            <a:pPr eaLnBrk="1" hangingPunct="1"/>
            <a:r>
              <a:rPr lang="en-US" altLang="en-US"/>
              <a:t>The last component, the DUV, is the center of the verification environment and is also known as the </a:t>
            </a:r>
            <a:r>
              <a:rPr lang="en-US" altLang="en-US" b="1"/>
              <a:t>unit</a:t>
            </a:r>
            <a:r>
              <a:rPr lang="en-US" altLang="en-US" i="1"/>
              <a:t> </a:t>
            </a:r>
            <a:r>
              <a:rPr lang="en-US" altLang="en-US" b="1"/>
              <a:t>under</a:t>
            </a:r>
            <a:r>
              <a:rPr lang="en-US" altLang="en-US" i="1"/>
              <a:t> </a:t>
            </a:r>
            <a:r>
              <a:rPr lang="en-US" altLang="en-US" b="1"/>
              <a:t>test</a:t>
            </a:r>
            <a:r>
              <a:rPr lang="en-US" altLang="en-US" i="1"/>
              <a:t> </a:t>
            </a:r>
            <a:r>
              <a:rPr lang="en-US" altLang="en-US"/>
              <a:t>(</a:t>
            </a:r>
            <a:r>
              <a:rPr lang="en-US" altLang="en-US" b="1"/>
              <a:t>UUT</a:t>
            </a:r>
            <a:r>
              <a:rPr lang="en-US" altLang="en-US"/>
              <a:t>) or the </a:t>
            </a:r>
            <a:r>
              <a:rPr lang="en-US" altLang="en-US" b="1"/>
              <a:t>device</a:t>
            </a:r>
            <a:r>
              <a:rPr lang="en-US" altLang="en-US" i="1"/>
              <a:t> </a:t>
            </a:r>
            <a:r>
              <a:rPr lang="en-US" altLang="en-US" b="1"/>
              <a:t>under</a:t>
            </a:r>
            <a:r>
              <a:rPr lang="en-US" altLang="en-US" i="1"/>
              <a:t> </a:t>
            </a:r>
            <a:r>
              <a:rPr lang="en-US" altLang="en-US" b="1"/>
              <a:t>test</a:t>
            </a:r>
            <a:r>
              <a:rPr lang="en-US" altLang="en-US" i="1"/>
              <a:t> </a:t>
            </a:r>
            <a:r>
              <a:rPr lang="en-US" altLang="en-US"/>
              <a:t>(</a:t>
            </a:r>
            <a:r>
              <a:rPr lang="en-US" altLang="en-US" b="1"/>
              <a:t>DUT</a:t>
            </a:r>
            <a:r>
              <a:rPr lang="en-US" altLang="en-US"/>
              <a:t>). Most of the other components interact with the DUV. If there are bugs in the DUV, the verification team must find them.</a:t>
            </a:r>
          </a:p>
          <a:p>
            <a:pPr eaLnBrk="1" hangingPunct="1"/>
            <a:r>
              <a:rPr lang="en-US" altLang="en-US"/>
              <a:t>The DUV source is the HDL itself. Whether running a simulation or formal verification, the source HDL gets interpreted or compiled into the DUV model (depending on the tools and HDL source used), which the verification team uses for its simulation. The specific interpreter or compiler differs depending on the electronic design automation vendor, but in all cases, the DUV is an accurate representation of the HDL.</a:t>
            </a:r>
          </a:p>
          <a:p>
            <a:pPr eaLnBrk="1" hangingPunct="1"/>
            <a:r>
              <a:rPr lang="en-US" altLang="en-US"/>
              <a:t>The DUV can be from any level of the hierarchy. The DUV in the previous figures can represent a sole designer macro, a logical unit, a chip, or an entire system. Regardless of the level, the verification engineer must customize stimulus and checking components, scoreboards, and monitors to exercise and validate the particular DUV.</a:t>
            </a:r>
          </a:p>
          <a:p>
            <a:pPr eaLnBrk="1" hangingPunct="1"/>
            <a:r>
              <a:rPr lang="en-US" altLang="en-US"/>
              <a:t>The abstraction level at which the DUV is described can be different as well. The source HDL may describe the function at the RTL level, gate level, transistor level, or even behavioral level (non-synthesisable). </a:t>
            </a:r>
          </a:p>
          <a:p>
            <a:pPr eaLnBrk="1" hangingPunct="1"/>
            <a:r>
              <a:rPr lang="en-US" altLang="en-US"/>
              <a:t>The DUV interacts directly with the stimulus and checking components. The stimulus component manipulates the DUV’s inputs, and the monitor and checking components observe its outputs. In some situations, monitors and checkers may reside inside the DUV, which could be attributed to the need for additional observation or checking points.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77854B5D-6024-1933-7FDF-23DF695A9E21}"/>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8E56A75-C38B-4AF5-ADFE-B2685433D1FA}" type="slidenum">
              <a:rPr lang="en-GB" altLang="en-US"/>
              <a:pPr/>
              <a:t>68</a:t>
            </a:fld>
            <a:endParaRPr lang="en-GB" altLang="en-US"/>
          </a:p>
        </p:txBody>
      </p:sp>
      <p:sp>
        <p:nvSpPr>
          <p:cNvPr id="115715" name="Rectangle 2">
            <a:extLst>
              <a:ext uri="{FF2B5EF4-FFF2-40B4-BE49-F238E27FC236}">
                <a16:creationId xmlns:a16="http://schemas.microsoft.com/office/drawing/2014/main" id="{CFA5852A-6EF7-1E11-42EF-8AF23D5F781E}"/>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D293EA3A-06DA-5F19-B041-320291E24530}"/>
              </a:ext>
            </a:extLst>
          </p:cNvPr>
          <p:cNvSpPr>
            <a:spLocks noGrp="1" noChangeArrowheads="1"/>
          </p:cNvSpPr>
          <p:nvPr>
            <p:ph type="body" idx="1"/>
          </p:nvPr>
        </p:nvSpPr>
        <p:spPr>
          <a:noFill/>
        </p:spPr>
        <p:txBody>
          <a:bodyPr/>
          <a:lstStyle/>
          <a:p>
            <a:pPr eaLnBrk="1" hangingPunct="1"/>
            <a:r>
              <a:rPr lang="en-US" altLang="en-US"/>
              <a:t>When all of the verification code is restricted to interfacing with external interfaces of the DUV, this is known as black box verification, because the verification environment is “in the dark” about internal details of the DUV.</a:t>
            </a:r>
          </a:p>
          <a:p>
            <a:pPr eaLnBrk="1" hangingPunct="1"/>
            <a:r>
              <a:rPr lang="en-US" altLang="en-US"/>
              <a:t>Most simulation-based environments begin as black box environments. The verification engineers begin reading a specification of the DUV that contains the function and the definition of the external interfaces. As the team writes the verification code, the drivers, monitors, checkers, and scoreboard use only the external interfaces as defined by the specification. The internal signals and constructs remain in the dark.</a:t>
            </a:r>
          </a:p>
          <a:p>
            <a:pPr eaLnBrk="1" hangingPunct="1"/>
            <a:r>
              <a:rPr lang="en-US" altLang="en-US"/>
              <a:t>The key to black box verification is the ability to predict the outputs based on the inputs. To do this, the specification must clearly explain the function of the DUV.</a:t>
            </a:r>
          </a:p>
          <a:p>
            <a:pPr eaLnBrk="1" hangingPunct="1"/>
            <a:r>
              <a:rPr lang="en-US" altLang="en-US"/>
              <a:t>The black box environment has pros and cons. The good points are that structural changes inside the DUV have little impact on the verification code, as the function is independent of implementation. If an internal pipeline had to change because of a timing constraint, there is little to no impact on the verification environment. Furthermore, the ability to predict functional results based on inputs alone ensures that the reference model remains independent from the DUV algorithms.</a:t>
            </a:r>
          </a:p>
          <a:p>
            <a:pPr eaLnBrk="1" hangingPunct="1"/>
            <a:r>
              <a:rPr lang="en-US" altLang="en-US"/>
              <a:t>On the other hand, because the black box environment can only control the inputs and observe the outputs, it lacks control and observation points. There are many cases in which a verification environment can be more robust just by keying off internal signals in the DUV. Similarly, checking ambiguous cases becomes trivial if the scoreboard component monitors internal signals. By using internal signals, the verification engineers can shed some light on the black box.</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D9A5987E-4902-B217-83CC-28A2E4C56D29}"/>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0DCA1CEB-9AE8-4E9E-AD50-6CA7854DA37C}" type="slidenum">
              <a:rPr lang="en-GB" altLang="en-US"/>
              <a:pPr/>
              <a:t>69</a:t>
            </a:fld>
            <a:endParaRPr lang="en-GB" altLang="en-US"/>
          </a:p>
        </p:txBody>
      </p:sp>
      <p:sp>
        <p:nvSpPr>
          <p:cNvPr id="116739" name="Rectangle 2">
            <a:extLst>
              <a:ext uri="{FF2B5EF4-FFF2-40B4-BE49-F238E27FC236}">
                <a16:creationId xmlns:a16="http://schemas.microsoft.com/office/drawing/2014/main" id="{BD8AF384-E3C0-5D2E-2CA0-80EF9224D6AA}"/>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830BA1D4-8740-95F1-E2A9-BB5D7CE8953B}"/>
              </a:ext>
            </a:extLst>
          </p:cNvPr>
          <p:cNvSpPr>
            <a:spLocks noGrp="1" noChangeArrowheads="1"/>
          </p:cNvSpPr>
          <p:nvPr>
            <p:ph type="body" idx="1"/>
          </p:nvPr>
        </p:nvSpPr>
        <p:spPr>
          <a:noFill/>
        </p:spPr>
        <p:txBody>
          <a:bodyPr/>
          <a:lstStyle/>
          <a:p>
            <a:pPr eaLnBrk="1" hangingPunct="1"/>
            <a:r>
              <a:rPr lang="en-US" altLang="en-US"/>
              <a:t>The advantages and disadvantages of black box testing are reversed in the white box environment, which provides a full understanding of the internal structures of the DUV. The verification engineer observes and places checking on internal signals, as well as models and predicts the behavior of internal queues, pipelines, state machines, and other portions of the microarchitecture.</a:t>
            </a:r>
          </a:p>
          <a:p>
            <a:pPr eaLnBrk="1" hangingPunct="1"/>
            <a:r>
              <a:rPr lang="en-US" altLang="en-US"/>
              <a:t>The white box environment contrasts with the black box environment through its direct measurement of the DUV. A white box environment will flag a bug at its source, whereas the black box environment captures a failure indirectly as its symptoms appear on the DUV output. More details of the cache design described above can illustrate the white box methods.</a:t>
            </a:r>
          </a:p>
          <a:p>
            <a:pPr eaLnBrk="1" hangingPunct="1"/>
            <a:r>
              <a:rPr lang="en-US" altLang="en-US"/>
              <a:t>Figure shows that the incoming command, tag, and address are placed into an eight-deep command queue. In the white box environment, the verification engineer might keep a reference model of the command queue and use that model to constantly check the contents of the queue. If the design has a bug such that a valid entry in the queue was dropped or overwritten, the white box environment checker would immediately flag the flaw. This is a direct capture of the failure where valid data is destroyed. The black box environment would also flag this bug, as the cache design would never give a response to a command that was recorded in the scoreboard. In this case, the checker is indirect, detecting the symptoms (a lost command). Both paradigms are successful. </a:t>
            </a:r>
          </a:p>
          <a:p>
            <a:pPr eaLnBrk="1" hangingPunct="1"/>
            <a:r>
              <a:rPr lang="en-US" altLang="en-US"/>
              <a:t>White box verification has its drawbacks in the amount of maintenance required on the environment. The problem is that the environment is tightly integrated with the implementation: if a signal name changes, the white box checker component must change as well, which can become a maintenance nightmare. Therefore, this type of verification is typically done only at the low levels of the hierarchy.</a:t>
            </a:r>
          </a:p>
          <a:p>
            <a:pPr eaLnBrk="1" hangingPunct="1"/>
            <a:r>
              <a:rPr lang="en-US" altLang="en-US"/>
              <a:t>Verification environments coded in a white box paradigm must also take care to remain independent of the DUV. Despite knowledge of the internal microarchitecture, the verification engineer must not use the HDL algorithms as a source of checking. This would break the redundancy path required to find bugs in the design.</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C9AA3FB1-9830-BF33-4069-A3EBBB8AD70D}"/>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9A000247-32F6-43C9-8626-83BC5D7BFE8B}" type="slidenum">
              <a:rPr lang="en-GB" altLang="en-US"/>
              <a:pPr/>
              <a:t>70</a:t>
            </a:fld>
            <a:endParaRPr lang="en-GB" altLang="en-US"/>
          </a:p>
        </p:txBody>
      </p:sp>
      <p:sp>
        <p:nvSpPr>
          <p:cNvPr id="117763" name="Rectangle 2">
            <a:extLst>
              <a:ext uri="{FF2B5EF4-FFF2-40B4-BE49-F238E27FC236}">
                <a16:creationId xmlns:a16="http://schemas.microsoft.com/office/drawing/2014/main" id="{0E26A790-B4D1-593C-EB43-B567BBAF8081}"/>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0F4D3BC6-A978-AB01-A7F3-A17C8A34848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22360696-8EE7-E25A-EAC2-33B3B90D9ED7}"/>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0EF4173F-5EEF-4922-B590-82B192A3920F}" type="slidenum">
              <a:rPr lang="en-GB" altLang="en-US"/>
              <a:pPr/>
              <a:t>73</a:t>
            </a:fld>
            <a:endParaRPr lang="en-GB" altLang="en-US"/>
          </a:p>
        </p:txBody>
      </p:sp>
      <p:sp>
        <p:nvSpPr>
          <p:cNvPr id="118787" name="Rectangle 2">
            <a:extLst>
              <a:ext uri="{FF2B5EF4-FFF2-40B4-BE49-F238E27FC236}">
                <a16:creationId xmlns:a16="http://schemas.microsoft.com/office/drawing/2014/main" id="{5E319745-2F31-9116-790A-0FC76B924E2C}"/>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2638454D-D23D-0A45-EAAC-1089689C861A}"/>
              </a:ext>
            </a:extLst>
          </p:cNvPr>
          <p:cNvSpPr>
            <a:spLocks noGrp="1" noChangeArrowheads="1"/>
          </p:cNvSpPr>
          <p:nvPr>
            <p:ph type="body" idx="1"/>
          </p:nvPr>
        </p:nvSpPr>
        <p:spPr>
          <a:noFill/>
        </p:spPr>
        <p:txBody>
          <a:bodyPr/>
          <a:lstStyle/>
          <a:p>
            <a:pPr eaLnBrk="1" hangingPunct="1"/>
            <a:r>
              <a:rPr lang="en-US" altLang="en-US"/>
              <a:t>Verification teams use deterministic test cases predominantly early in the verification cycle to prove basic DUV functionality. Here, the verification engineer looks to the specification for guidance on the basic commands and protocols to test and monitor, creates deterministic test cases to pinpoint specific points of contention in the DUV specification, and relies in part on the design engineers for advice on scenarios to exercise.</a:t>
            </a:r>
          </a:p>
          <a:p>
            <a:pPr eaLnBrk="1" hangingPunct="1"/>
            <a:r>
              <a:rPr lang="en-US" altLang="en-US"/>
              <a:t>A very simple example is a “two-input AND gate.” There are four deterministic tests for the DUV. A verification engineer charged with verifying this two-input AND gate could create four individual deterministic test cases. Alternatively, the verification engineer could decide that the four scenarios are simplistic enough to merge into a single deterministic test case that drives the four scenarios in sequence.</a:t>
            </a:r>
          </a:p>
          <a:p>
            <a:pPr eaLnBrk="1" hangingPunct="1"/>
            <a:r>
              <a:rPr lang="en-US" altLang="en-US"/>
              <a:t>A more interesting deterministic test case involving the cache design would be to ensure that particular sequences of operations maintain data coherency. Coherency dictates that data requestors </a:t>
            </a:r>
            <a:r>
              <a:rPr lang="en-US" altLang="en-US" i="1"/>
              <a:t>always </a:t>
            </a:r>
            <a:r>
              <a:rPr lang="en-US" altLang="en-US"/>
              <a:t>get the latest copy of the data. This inherently implies that for every address in the system, there is only one current data value associated with that address. In this cache design, a fetch cannot return data that does not represent the latest value for that address. A verification engineer could write many deterministic test cases to verify coherency. One such case is described here.</a:t>
            </a:r>
          </a:p>
          <a:p>
            <a:pPr eaLnBrk="1" hangingPunct="1"/>
            <a:r>
              <a:rPr lang="en-US" altLang="en-US"/>
              <a:t>Figure shows a decode mux in front of separate store and fetch queues in the cache design. As commands enter the cache DUV, the design directs the address, tag, and the data (for stores) toward the appropriate logic based on the type of command.</a:t>
            </a:r>
          </a:p>
          <a:p>
            <a:pPr eaLnBrk="1" hangingPunct="1"/>
            <a:r>
              <a:rPr lang="en-US" altLang="en-US"/>
              <a:t>A deterministic sequence to verify coherency might consist of the following inputs:</a:t>
            </a:r>
          </a:p>
          <a:p>
            <a:pPr lvl="1" eaLnBrk="1" hangingPunct="1"/>
            <a:r>
              <a:rPr lang="en-US" altLang="en-US"/>
              <a:t>Three store commands to various addresses are sent. These commands initially fill three of the four positions in the store queue.</a:t>
            </a:r>
          </a:p>
          <a:p>
            <a:pPr lvl="1" eaLnBrk="1" hangingPunct="1"/>
            <a:r>
              <a:rPr lang="en-US" altLang="en-US"/>
              <a:t>A fourth store request to address X is sent. This store request is the last in line to be executed</a:t>
            </a:r>
          </a:p>
          <a:p>
            <a:pPr lvl="1" eaLnBrk="1" hangingPunct="1"/>
            <a:r>
              <a:rPr lang="en-US" altLang="en-US"/>
              <a:t>A fetch request to address X is sent.</a:t>
            </a:r>
          </a:p>
          <a:p>
            <a:pPr eaLnBrk="1" hangingPunct="1"/>
            <a:endParaRPr lang="en-US" altLang="en-US"/>
          </a:p>
          <a:p>
            <a:pPr eaLnBrk="1" hangingPunct="1"/>
            <a:r>
              <a:rPr lang="en-US" altLang="en-US"/>
              <a:t>Because the fetch request is at the top of the queue and a previous store request is buried in the store queue, this test case is designed to uncover a design flaw that would return fetch data other than that in the store queue. Coherency requires that the fetch request return the latest data, which may be in the store queue rather than in the cache or main memory. The cache design must deal with this case by one of these means:</a:t>
            </a:r>
          </a:p>
          <a:p>
            <a:pPr lvl="1" eaLnBrk="1" hangingPunct="1"/>
            <a:r>
              <a:rPr lang="en-US" altLang="en-US"/>
              <a:t>Give stores higher priority than that of fetches, allowing the store queue to drain before processing fetches.</a:t>
            </a:r>
          </a:p>
          <a:p>
            <a:pPr lvl="1" eaLnBrk="1" hangingPunct="1"/>
            <a:r>
              <a:rPr lang="en-US" altLang="en-US"/>
              <a:t>Do an address comparison of all stores addresses pending based on the fetch address and block the fetch.</a:t>
            </a:r>
          </a:p>
          <a:p>
            <a:pPr lvl="1" eaLnBrk="1" hangingPunct="1"/>
            <a:r>
              <a:rPr lang="en-US" altLang="en-US"/>
              <a:t>Do an address comparison of all stores addresses pending based on the fetch address and provide a cache and main store bypass by the store queue data that would feed the fetch response data.</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22360696-8EE7-E25A-EAC2-33B3B90D9ED7}"/>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0EF4173F-5EEF-4922-B590-82B192A3920F}" type="slidenum">
              <a:rPr lang="en-GB" altLang="en-US"/>
              <a:pPr/>
              <a:t>74</a:t>
            </a:fld>
            <a:endParaRPr lang="en-GB" altLang="en-US"/>
          </a:p>
        </p:txBody>
      </p:sp>
      <p:sp>
        <p:nvSpPr>
          <p:cNvPr id="118787" name="Rectangle 2">
            <a:extLst>
              <a:ext uri="{FF2B5EF4-FFF2-40B4-BE49-F238E27FC236}">
                <a16:creationId xmlns:a16="http://schemas.microsoft.com/office/drawing/2014/main" id="{5E319745-2F31-9116-790A-0FC76B924E2C}"/>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2638454D-D23D-0A45-EAAC-1089689C861A}"/>
              </a:ext>
            </a:extLst>
          </p:cNvPr>
          <p:cNvSpPr>
            <a:spLocks noGrp="1" noChangeArrowheads="1"/>
          </p:cNvSpPr>
          <p:nvPr>
            <p:ph type="body" idx="1"/>
          </p:nvPr>
        </p:nvSpPr>
        <p:spPr>
          <a:noFill/>
        </p:spPr>
        <p:txBody>
          <a:bodyPr/>
          <a:lstStyle/>
          <a:p>
            <a:pPr eaLnBrk="1" hangingPunct="1"/>
            <a:r>
              <a:rPr lang="en-US" altLang="en-US"/>
              <a:t>Verification teams use deterministic test cases predominantly early in the verification cycle to prove basic DUV functionality. Here, the verification engineer looks to the specification for guidance on the basic commands and protocols to test and monitor, creates deterministic test cases to pinpoint specific points of contention in the DUV specification, and relies in part on the design engineers for advice on scenarios to exercise.</a:t>
            </a:r>
          </a:p>
          <a:p>
            <a:pPr eaLnBrk="1" hangingPunct="1"/>
            <a:r>
              <a:rPr lang="en-US" altLang="en-US"/>
              <a:t>A very simple example is a “two-input AND gate.” There are four deterministic tests for the DUV. A verification engineer charged with verifying this two-input AND gate could create four individual deterministic test cases. Alternatively, the verification engineer could decide that the four scenarios are simplistic enough to merge into a single deterministic test case that drives the four scenarios in sequence.</a:t>
            </a:r>
          </a:p>
          <a:p>
            <a:pPr eaLnBrk="1" hangingPunct="1"/>
            <a:r>
              <a:rPr lang="en-US" altLang="en-US"/>
              <a:t>A more interesting deterministic test case involving the cache design would be to ensure that particular sequences of operations maintain data coherency. Coherency dictates that data requestors </a:t>
            </a:r>
            <a:r>
              <a:rPr lang="en-US" altLang="en-US" i="1"/>
              <a:t>always </a:t>
            </a:r>
            <a:r>
              <a:rPr lang="en-US" altLang="en-US"/>
              <a:t>get the latest copy of the data. This inherently implies that for every address in the system, there is only one current data value associated with that address. In this cache design, a fetch cannot return data that does not represent the latest value for that address. A verification engineer could write many deterministic test cases to verify coherency. One such case is described here.</a:t>
            </a:r>
          </a:p>
          <a:p>
            <a:pPr eaLnBrk="1" hangingPunct="1"/>
            <a:r>
              <a:rPr lang="en-US" altLang="en-US"/>
              <a:t>Figure shows a decode mux in front of separate store and fetch queues in the cache design. As commands enter the cache DUV, the design directs the address, tag, and the data (for stores) toward the appropriate logic based on the type of command.</a:t>
            </a:r>
          </a:p>
          <a:p>
            <a:pPr eaLnBrk="1" hangingPunct="1"/>
            <a:r>
              <a:rPr lang="en-US" altLang="en-US"/>
              <a:t>A deterministic sequence to verify coherency might consist of the following inputs:</a:t>
            </a:r>
          </a:p>
          <a:p>
            <a:pPr lvl="1" eaLnBrk="1" hangingPunct="1"/>
            <a:r>
              <a:rPr lang="en-US" altLang="en-US"/>
              <a:t>Three store commands to various addresses are sent. These commands initially fill three of the four positions in the store queue.</a:t>
            </a:r>
          </a:p>
          <a:p>
            <a:pPr lvl="1" eaLnBrk="1" hangingPunct="1"/>
            <a:r>
              <a:rPr lang="en-US" altLang="en-US"/>
              <a:t>A fourth store request to address X is sent. This store request is the last in line to be executed</a:t>
            </a:r>
          </a:p>
          <a:p>
            <a:pPr lvl="1" eaLnBrk="1" hangingPunct="1"/>
            <a:r>
              <a:rPr lang="en-US" altLang="en-US"/>
              <a:t>A fetch request to address X is sent.</a:t>
            </a:r>
          </a:p>
          <a:p>
            <a:pPr eaLnBrk="1" hangingPunct="1"/>
            <a:endParaRPr lang="en-US" altLang="en-US"/>
          </a:p>
          <a:p>
            <a:pPr eaLnBrk="1" hangingPunct="1"/>
            <a:r>
              <a:rPr lang="en-US" altLang="en-US"/>
              <a:t>Because the fetch request is at the top of the queue and a previous store request is buried in the store queue, this test case is designed to uncover a design flaw that would return fetch data other than that in the store queue. Coherency requires that the fetch request return the latest data, which may be in the store queue rather than in the cache or main memory. The cache design must deal with this case by one of these means:</a:t>
            </a:r>
          </a:p>
          <a:p>
            <a:pPr lvl="1" eaLnBrk="1" hangingPunct="1"/>
            <a:r>
              <a:rPr lang="en-US" altLang="en-US"/>
              <a:t>Give stores higher priority than that of fetches, allowing the store queue to drain before processing fetches.</a:t>
            </a:r>
          </a:p>
          <a:p>
            <a:pPr lvl="1" eaLnBrk="1" hangingPunct="1"/>
            <a:r>
              <a:rPr lang="en-US" altLang="en-US"/>
              <a:t>Do an address comparison of all stores addresses pending based on the fetch address and block the fetch.</a:t>
            </a:r>
          </a:p>
          <a:p>
            <a:pPr lvl="1" eaLnBrk="1" hangingPunct="1"/>
            <a:r>
              <a:rPr lang="en-US" altLang="en-US"/>
              <a:t>Do an address comparison of all stores addresses pending based on the fetch address and provide a cache and main store bypass by the store queue data that would feed the fetch response data.</a:t>
            </a:r>
          </a:p>
        </p:txBody>
      </p:sp>
    </p:spTree>
    <p:extLst>
      <p:ext uri="{BB962C8B-B14F-4D97-AF65-F5344CB8AC3E}">
        <p14:creationId xmlns:p14="http://schemas.microsoft.com/office/powerpoint/2010/main" val="1311788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5986A166-23AF-BEEF-9C54-FAA4D14BAFD0}"/>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09F055D-54F6-4437-A8A5-B258CFDA48E3}" type="slidenum">
              <a:rPr lang="en-GB" altLang="en-US"/>
              <a:pPr/>
              <a:t>6</a:t>
            </a:fld>
            <a:endParaRPr lang="en-GB" altLang="en-US"/>
          </a:p>
        </p:txBody>
      </p:sp>
      <p:sp>
        <p:nvSpPr>
          <p:cNvPr id="76803" name="Rectangle 2">
            <a:extLst>
              <a:ext uri="{FF2B5EF4-FFF2-40B4-BE49-F238E27FC236}">
                <a16:creationId xmlns:a16="http://schemas.microsoft.com/office/drawing/2014/main" id="{87AB061D-95D5-77F7-FEEC-A35E66403F06}"/>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F56698B7-E635-FA7D-1288-6BD2DD67D5A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16333DC1-B062-29C0-70E0-89B8D7F3A5A6}"/>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69161840-6C2E-4A86-B560-9262C7A7FE26}" type="slidenum">
              <a:rPr lang="en-GB" altLang="en-US"/>
              <a:pPr/>
              <a:t>75</a:t>
            </a:fld>
            <a:endParaRPr lang="en-GB" altLang="en-US"/>
          </a:p>
        </p:txBody>
      </p:sp>
      <p:sp>
        <p:nvSpPr>
          <p:cNvPr id="119811" name="Rectangle 2">
            <a:extLst>
              <a:ext uri="{FF2B5EF4-FFF2-40B4-BE49-F238E27FC236}">
                <a16:creationId xmlns:a16="http://schemas.microsoft.com/office/drawing/2014/main" id="{AD0DE70C-C2D0-FC49-F1CB-1F1E003C74E8}"/>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95A2E888-81B1-5434-E18F-24839E77117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D37CA182-6B4A-B7AE-8395-083955FDA9C3}"/>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5C25594F-4500-43D5-A0E2-7CD267B7CFC8}" type="slidenum">
              <a:rPr lang="en-GB" altLang="en-US"/>
              <a:pPr/>
              <a:t>76</a:t>
            </a:fld>
            <a:endParaRPr lang="en-GB" altLang="en-US"/>
          </a:p>
        </p:txBody>
      </p:sp>
      <p:sp>
        <p:nvSpPr>
          <p:cNvPr id="120835" name="Rectangle 2">
            <a:extLst>
              <a:ext uri="{FF2B5EF4-FFF2-40B4-BE49-F238E27FC236}">
                <a16:creationId xmlns:a16="http://schemas.microsoft.com/office/drawing/2014/main" id="{498FA2C0-4683-24B1-B632-A49B1D2CD252}"/>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C1DE2810-694F-99A0-D173-FF95E5113593}"/>
              </a:ext>
            </a:extLst>
          </p:cNvPr>
          <p:cNvSpPr>
            <a:spLocks noGrp="1" noChangeArrowheads="1"/>
          </p:cNvSpPr>
          <p:nvPr>
            <p:ph type="body" idx="1"/>
          </p:nvPr>
        </p:nvSpPr>
        <p:spPr>
          <a:noFill/>
        </p:spPr>
        <p:txBody>
          <a:bodyPr/>
          <a:lstStyle/>
          <a:p>
            <a:pPr eaLnBrk="1" hangingPunct="1"/>
            <a:r>
              <a:rPr lang="en-US" altLang="en-US"/>
              <a:t>A golden vectors environment is a simple environment in which some knowledge base of valid output vectors is stored in the scoreboard. The checking component compares the DUV results to this knowledge base by calling the scoreboard and requesting the expected vectors. This can be done either for every cycle or for every transaction (based on the functions). In most cases, the scoreboard is loaded (via a file or some other mechanism) at the beginning of the test with a known set of valid expect traces that correspond to what the stimulus will be generating. The output checker compares the actual DUV results to the golden vector predicted results. The verification engineer either generates these valid traces manually or generates them by using an external program. Figure shows a diagram of this type of environment.</a:t>
            </a:r>
          </a:p>
          <a:p>
            <a:pPr eaLnBrk="1" hangingPunct="1"/>
            <a:r>
              <a:rPr lang="en-US" altLang="en-US"/>
              <a:t>The advantage to this mechanism of checking is that the verification engineer can check all of the predicted result traces before running the simulation. Another advantage is that when the verification team runs a regression, all the vectors that need to be verified already exist.</a:t>
            </a:r>
          </a:p>
          <a:p>
            <a:pPr eaLnBrk="1" hangingPunct="1"/>
            <a:r>
              <a:rPr lang="en-US" altLang="en-US"/>
              <a:t>A disadvantage to this type of verification is twofold: the creation and the maintenance of the golden vectors. Manual creation of golden vectors is tedious. If a program creates the golden vectors, then that program will require knowledge about the DUV. (The reference model environment explained next tackles this by placing the knowledge directly into the simulation environment). The maintenance challenge is keeping the golden vectors and stimulus generation synchronized. If the DUV rules change, the verification team must update all of the test cases and golden vectors to reflect the change.</a:t>
            </a:r>
          </a:p>
          <a:p>
            <a:pPr eaLnBrk="1" hangingPunct="1"/>
            <a:r>
              <a:rPr lang="en-US" altLang="en-US"/>
              <a:t>Golden vector checking is best suited for DUVs that have sporadic outputs that correspond closely to the inputs. DUVs that handle just one concurrent command are ripe for golden vector checking as the output is usually easy to predict.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64FE3450-987C-7C24-3406-6C8F3BE4F3FC}"/>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7C3E6423-6604-4E8B-885F-C5D05910A651}" type="slidenum">
              <a:rPr lang="en-GB" altLang="en-US"/>
              <a:pPr/>
              <a:t>77</a:t>
            </a:fld>
            <a:endParaRPr lang="en-GB" altLang="en-US"/>
          </a:p>
        </p:txBody>
      </p:sp>
      <p:sp>
        <p:nvSpPr>
          <p:cNvPr id="121859" name="Rectangle 2">
            <a:extLst>
              <a:ext uri="{FF2B5EF4-FFF2-40B4-BE49-F238E27FC236}">
                <a16:creationId xmlns:a16="http://schemas.microsoft.com/office/drawing/2014/main" id="{A21A188F-8AC4-895C-0C8A-7EC7D8DC2756}"/>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264EED37-2BA3-30CA-7A4C-AF14010E2A4A}"/>
              </a:ext>
            </a:extLst>
          </p:cNvPr>
          <p:cNvSpPr>
            <a:spLocks noGrp="1" noChangeArrowheads="1"/>
          </p:cNvSpPr>
          <p:nvPr>
            <p:ph type="body" idx="1"/>
          </p:nvPr>
        </p:nvSpPr>
        <p:spPr>
          <a:noFill/>
        </p:spPr>
        <p:txBody>
          <a:bodyPr/>
          <a:lstStyle/>
          <a:p>
            <a:pPr eaLnBrk="1" hangingPunct="1"/>
            <a:r>
              <a:rPr lang="en-US" altLang="en-US"/>
              <a:t>The reference model calculates all expected outputs based on the input stimulus. The reference model re-implements the function of the DUV, usually in a high level programming language or an HVL. Because the reference model calculates the results for each cycle, it is also known as a cycle accurate model.</a:t>
            </a:r>
          </a:p>
          <a:p>
            <a:pPr eaLnBrk="1" hangingPunct="1"/>
            <a:r>
              <a:rPr lang="en-US" altLang="en-US"/>
              <a:t>Unlike the golden vectors approach, the checker component does not request information from the reference model. Instead, the reference model sends information to the checker every cycle based on the program calculations. It is the checker’s job to compare this information to the DUV outputs and decide if the output signals match the expected results.</a:t>
            </a:r>
          </a:p>
          <a:p>
            <a:pPr eaLnBrk="1" hangingPunct="1"/>
            <a:r>
              <a:rPr lang="en-US" altLang="en-US"/>
              <a:t>The main advantage to the reference model is the level of checking accuracy. Once the reference model is correct (and debugged), the verification team knows that the DUV is correct for every cycle. This comes at a price, as this method has a maintenance overhead. The reference model must know the exact internal timing implementation of the DUV, which is very similar to white box verification except that the reference model has no probes into the design.</a:t>
            </a:r>
          </a:p>
          <a:p>
            <a:pPr eaLnBrk="1" hangingPunct="1"/>
            <a:r>
              <a:rPr lang="en-US" altLang="en-US"/>
              <a:t>Verification teams should chose reference models for checking DUVs that have high activity on the outputs. DUVs with multiple concurrent inputs or internal priority logic to process stimulus are candidates for reference model checking because the prediction of the outputs depends highly on the stimulus sequence. Furthermore, if the internal timings of the DUV changes, it is easier to update the reference model once than to edit all of the golden vector test cases.</a:t>
            </a:r>
          </a:p>
          <a:p>
            <a:pPr eaLnBrk="1" hangingPunct="1"/>
            <a:r>
              <a:rPr lang="en-US" altLang="en-US"/>
              <a:t>A variation of the reference model checker is one that is not accurate for every cycle but instead is checked at key points in time. For example, consider an ALU that contains a pipeline with a depth of five. Five cycles after receiving input stimulus to the ALU, the reference model sends predicted outputs to the checker component. This also helps alleviate potential performance disadvantages because the reference model does not have to keep up with all the details, but the reference model does have to know that the pipeline depth is five.</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9C8903C1-834A-431C-5C83-AD1DF61A27B2}"/>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C7369A42-CF9C-45D8-A61C-94B2FCD16D77}" type="slidenum">
              <a:rPr lang="en-GB" altLang="en-US"/>
              <a:pPr/>
              <a:t>78</a:t>
            </a:fld>
            <a:endParaRPr lang="en-GB" altLang="en-US"/>
          </a:p>
        </p:txBody>
      </p:sp>
      <p:sp>
        <p:nvSpPr>
          <p:cNvPr id="122883" name="Rectangle 2">
            <a:extLst>
              <a:ext uri="{FF2B5EF4-FFF2-40B4-BE49-F238E27FC236}">
                <a16:creationId xmlns:a16="http://schemas.microsoft.com/office/drawing/2014/main" id="{DA7D1039-05E9-B39F-63BD-78E14BE24A0A}"/>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14E7E4BF-0EC3-3864-104C-50A5473FD801}"/>
              </a:ext>
            </a:extLst>
          </p:cNvPr>
          <p:cNvSpPr>
            <a:spLocks noGrp="1" noChangeArrowheads="1"/>
          </p:cNvSpPr>
          <p:nvPr>
            <p:ph type="body" idx="1"/>
          </p:nvPr>
        </p:nvSpPr>
        <p:spPr>
          <a:noFill/>
        </p:spPr>
        <p:txBody>
          <a:bodyPr/>
          <a:lstStyle/>
          <a:p>
            <a:pPr eaLnBrk="1" hangingPunct="1"/>
            <a:r>
              <a:rPr lang="en-US" altLang="en-US"/>
              <a:t>A transaction-based environment is used for DUVs that have identifiable transactions in which commands and data are acted on and forwarded to appropriate output signals. This allows the verification engineer to structure the environment based on the transaction nature of the DUV. Caches, which act on commands and data, are one example. Many input/output (IO) protocol devices (such as Ethernet and PCI) that forward and route packets of data should use transaction-based checking.</a:t>
            </a:r>
          </a:p>
          <a:p>
            <a:pPr eaLnBrk="1" hangingPunct="1"/>
            <a:r>
              <a:rPr lang="en-US" altLang="en-US"/>
              <a:t>This type of checking environment uses a scoreboard to track commands and data driven on the inputs of the DUV. In this environment, the DUV processes the commands and associated data before forwarding the transactions on the outputs. The DUV may reformat the command and data before forwarding it. Figure shows the transaction-based environment.</a:t>
            </a:r>
          </a:p>
          <a:p>
            <a:pPr eaLnBrk="1" hangingPunct="1"/>
            <a:r>
              <a:rPr lang="en-US" altLang="en-US"/>
              <a:t>The scoreboard keeps a record of all “current” transactions that have entered the DUV but have not been completed (or forwarded). The scoreboard must also perform any data reformatting. On observing output signals, the checker component queries the scoreboard, usually with a transaction identifier, and receives the expected data. The checker flags an error if the identifier does not match an outstanding transaction or if the command or data are not as predicted by the scoreboard.</a:t>
            </a:r>
          </a:p>
          <a:p>
            <a:pPr eaLnBrk="1" hangingPunct="1"/>
            <a:r>
              <a:rPr lang="en-US" altLang="en-US"/>
              <a:t>The key in the transaction-based environment is the abstraction level of the command and data. Often, this is simple, as in the Ethernet packet protocol or PCI bus commands. However, DUVs may allow transactions to be spread across many cycles or have other transactions intermixed. It is the scoreboard’s job to package the abstracted transactions into predictable outputs.</a:t>
            </a:r>
          </a:p>
          <a:p>
            <a:pPr eaLnBrk="1" hangingPunct="1"/>
            <a:r>
              <a:rPr lang="en-US" altLang="en-US"/>
              <a:t>The only disadvantage and difficulty to this type of environment is deciding the correct level of abstraction, which is an important decision as it influences both the effectiveness and efficiency of the verification environment. The team should base this decision on the functional stimulus injected into the DUV. When the team defines the right level of abstraction, it becomes easy to define interesting test cases by using sequences of these abstract items, as well as to generate meaningful tests, and it is easier to analyze the test results by looking at the abstract items for debug.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71264433-F047-3F6A-984D-5895F2202538}"/>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91F8A20C-9D8E-4A8D-877C-FEA36B887286}" type="slidenum">
              <a:rPr lang="en-GB" altLang="en-US"/>
              <a:pPr/>
              <a:t>7</a:t>
            </a:fld>
            <a:endParaRPr lang="en-GB" altLang="en-US"/>
          </a:p>
        </p:txBody>
      </p:sp>
      <p:sp>
        <p:nvSpPr>
          <p:cNvPr id="77827" name="Rectangle 2">
            <a:extLst>
              <a:ext uri="{FF2B5EF4-FFF2-40B4-BE49-F238E27FC236}">
                <a16:creationId xmlns:a16="http://schemas.microsoft.com/office/drawing/2014/main" id="{945573A8-E505-175D-088E-6A901E8CBD0E}"/>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5D93C245-2590-1352-1776-A2CB2F0DD0F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DE10CDB0-5D4A-8CEA-4FE3-CAD549803BB3}"/>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321CE2A3-115A-453D-BD0A-FF66773F6642}" type="slidenum">
              <a:rPr lang="en-GB" altLang="en-US"/>
              <a:pPr/>
              <a:t>8</a:t>
            </a:fld>
            <a:endParaRPr lang="en-GB" altLang="en-US"/>
          </a:p>
        </p:txBody>
      </p:sp>
      <p:sp>
        <p:nvSpPr>
          <p:cNvPr id="78851" name="Rectangle 2">
            <a:extLst>
              <a:ext uri="{FF2B5EF4-FFF2-40B4-BE49-F238E27FC236}">
                <a16:creationId xmlns:a16="http://schemas.microsoft.com/office/drawing/2014/main" id="{43680498-736D-BFD6-AE29-645545F69FAB}"/>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AA5FA083-B4C1-6883-BC0E-AB07D0F75523}"/>
              </a:ext>
            </a:extLst>
          </p:cNvPr>
          <p:cNvSpPr>
            <a:spLocks noGrp="1" noChangeArrowheads="1"/>
          </p:cNvSpPr>
          <p:nvPr>
            <p:ph type="body" idx="1"/>
          </p:nvPr>
        </p:nvSpPr>
        <p:spPr>
          <a:noFill/>
        </p:spPr>
        <p:txBody>
          <a:bodyPr/>
          <a:lstStyle/>
          <a:p>
            <a:pPr eaLnBrk="1" hangingPunct="1"/>
            <a:r>
              <a:rPr lang="en-US" altLang="en-US"/>
              <a:t>The scale of the state space is the first verification challenge. Typically, HDL contains thousands of latches, large arrays (RAM), and combinatorial logic, all of which control the behavior of the chip. The chip inputs manipulate the internal logic, causing it to act on the applied stimulus. These inputs transform the current state of the chip, defined by the stored values in the latches and arrays, into the next and future states of the chip. At a given point in time, a chip can be in any one of an enormous number of possible current states (The number of possible states is 2</a:t>
            </a:r>
            <a:r>
              <a:rPr lang="en-US" altLang="en-US" i="1" baseline="30000"/>
              <a:t>n</a:t>
            </a:r>
            <a:r>
              <a:rPr lang="en-US" altLang="en-US"/>
              <a:t>, where </a:t>
            </a:r>
            <a:r>
              <a:rPr lang="en-US" altLang="en-US" i="1"/>
              <a:t>n </a:t>
            </a:r>
            <a:r>
              <a:rPr lang="en-US" altLang="en-US"/>
              <a:t>is the total number of bits of latches and arrays.). Furthermore, the next state of the chip, determined by the current state and the current inputs, can be any of the possible states. To verify exhaustively that a chip is functionally correct, the verification engineer would have the daunting task of checking that each possible current state and each possible input combination yields the correct next state.</a:t>
            </a:r>
          </a:p>
          <a:p>
            <a:pPr eaLnBrk="1" hangingPunct="1"/>
            <a:r>
              <a:rPr lang="en-US" altLang="en-US"/>
              <a:t>To combat state space explosion, verification engineers break the problem down into smaller pieces. A typical chip may have 100,000 latches, imbedded arrays, and hundreds of input pins. Rather than verify the entire chip at once, the verification team will carve out subcomponents of the design and verify these pieces separately. Once the smaller, more manageable pieces are verified, the team stitches the chip subcomponents back together and ensures that they work. </a:t>
            </a:r>
          </a:p>
          <a:p>
            <a:pPr eaLnBrk="1" hangingPunct="1"/>
            <a:r>
              <a:rPr lang="en-US" altLang="en-US"/>
              <a:t>Furthermore, many of the possible states of the chip and many of the possible input combinations are defined as </a:t>
            </a:r>
            <a:r>
              <a:rPr lang="en-US" altLang="en-US" i="1"/>
              <a:t>illegal </a:t>
            </a:r>
            <a:r>
              <a:rPr lang="en-US" altLang="en-US"/>
              <a:t>based on design specifications. An illegal state is a state that the design should never enter. Illegal states cut down the size of the current states that must be evaluated by the verification engineer.</a:t>
            </a:r>
          </a:p>
          <a:p>
            <a:pPr eaLnBrk="1" hangingPunct="1"/>
            <a:r>
              <a:rPr lang="en-US" altLang="en-US"/>
              <a:t>But, the verification engineers cannot ignore illegal states in certain chip designs, specifically those chips that must be tolerant of errors. Illegal states can occur because of many factors, including erroneous input, alpha particles flipping a latch, or circuit failures. The verification task may require ensuring that the hardware can recover from these unexpected conditions.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DE10CDB0-5D4A-8CEA-4FE3-CAD549803BB3}"/>
              </a:ext>
            </a:extLst>
          </p:cNvPr>
          <p:cNvSpPr>
            <a:spLocks noGrp="1" noChangeArrowheads="1"/>
          </p:cNvSpPr>
          <p:nvPr>
            <p:ph type="sldNum" sz="quarter" idx="5"/>
          </p:nvPr>
        </p:nvSpPr>
        <p:spPr>
          <a:noFill/>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321CE2A3-115A-453D-BD0A-FF66773F6642}" type="slidenum">
              <a:rPr lang="en-GB" altLang="en-US"/>
              <a:pPr/>
              <a:t>9</a:t>
            </a:fld>
            <a:endParaRPr lang="en-GB" altLang="en-US"/>
          </a:p>
        </p:txBody>
      </p:sp>
      <p:sp>
        <p:nvSpPr>
          <p:cNvPr id="78851" name="Rectangle 2">
            <a:extLst>
              <a:ext uri="{FF2B5EF4-FFF2-40B4-BE49-F238E27FC236}">
                <a16:creationId xmlns:a16="http://schemas.microsoft.com/office/drawing/2014/main" id="{43680498-736D-BFD6-AE29-645545F69FAB}"/>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AA5FA083-B4C1-6883-BC0E-AB07D0F75523}"/>
              </a:ext>
            </a:extLst>
          </p:cNvPr>
          <p:cNvSpPr>
            <a:spLocks noGrp="1" noChangeArrowheads="1"/>
          </p:cNvSpPr>
          <p:nvPr>
            <p:ph type="body" idx="1"/>
          </p:nvPr>
        </p:nvSpPr>
        <p:spPr>
          <a:noFill/>
        </p:spPr>
        <p:txBody>
          <a:bodyPr/>
          <a:lstStyle/>
          <a:p>
            <a:pPr eaLnBrk="1" hangingPunct="1"/>
            <a:r>
              <a:rPr lang="en-US" altLang="en-US"/>
              <a:t>The scale of the state space is the first verification challenge. Typically, HDL contains thousands of latches, large arrays (RAM), and combinatorial logic, all of which control the behavior of the chip. The chip inputs manipulate the internal logic, causing it to act on the applied stimulus. These inputs transform the current state of the chip, defined by the stored values in the latches and arrays, into the next and future states of the chip. At a given point in time, a chip can be in any one of an enormous number of possible current states (The number of possible states is 2</a:t>
            </a:r>
            <a:r>
              <a:rPr lang="en-US" altLang="en-US" i="1" baseline="30000"/>
              <a:t>n</a:t>
            </a:r>
            <a:r>
              <a:rPr lang="en-US" altLang="en-US"/>
              <a:t>, where </a:t>
            </a:r>
            <a:r>
              <a:rPr lang="en-US" altLang="en-US" i="1"/>
              <a:t>n </a:t>
            </a:r>
            <a:r>
              <a:rPr lang="en-US" altLang="en-US"/>
              <a:t>is the total number of bits of latches and arrays.). Furthermore, the next state of the chip, determined by the current state and the current inputs, can be any of the possible states. To verify exhaustively that a chip is functionally correct, the verification engineer would have the daunting task of checking that each possible current state and each possible input combination yields the correct next state.</a:t>
            </a:r>
          </a:p>
          <a:p>
            <a:pPr eaLnBrk="1" hangingPunct="1"/>
            <a:r>
              <a:rPr lang="en-US" altLang="en-US"/>
              <a:t>To combat state space explosion, verification engineers break the problem down into smaller pieces. A typical chip may have 100,000 latches, imbedded arrays, and hundreds of input pins. Rather than verify the entire chip at once, the verification team will carve out subcomponents of the design and verify these pieces separately. Once the smaller, more manageable pieces are verified, the team stitches the chip subcomponents back together and ensures that they work. </a:t>
            </a:r>
          </a:p>
          <a:p>
            <a:pPr eaLnBrk="1" hangingPunct="1"/>
            <a:r>
              <a:rPr lang="en-US" altLang="en-US"/>
              <a:t>Furthermore, many of the possible states of the chip and many of the possible input combinations are defined as </a:t>
            </a:r>
            <a:r>
              <a:rPr lang="en-US" altLang="en-US" i="1"/>
              <a:t>illegal </a:t>
            </a:r>
            <a:r>
              <a:rPr lang="en-US" altLang="en-US"/>
              <a:t>based on design specifications. An illegal state is a state that the design should never enter. Illegal states cut down the size of the current states that must be evaluated by the verification engineer.</a:t>
            </a:r>
          </a:p>
          <a:p>
            <a:pPr eaLnBrk="1" hangingPunct="1"/>
            <a:r>
              <a:rPr lang="en-US" altLang="en-US"/>
              <a:t>But, the verification engineers cannot ignore illegal states in certain chip designs, specifically those chips that must be tolerant of errors. Illegal states can occur because of many factors, including erroneous input, alpha particles flipping a latch, or circuit failures. The verification task may require ensuring that the hardware can recover from these unexpected conditions.</a:t>
            </a:r>
          </a:p>
        </p:txBody>
      </p:sp>
    </p:spTree>
    <p:extLst>
      <p:ext uri="{BB962C8B-B14F-4D97-AF65-F5344CB8AC3E}">
        <p14:creationId xmlns:p14="http://schemas.microsoft.com/office/powerpoint/2010/main" val="1435743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FD98D3D0-E2C2-5499-180B-2861E8AAB688}"/>
              </a:ext>
            </a:extLst>
          </p:cNvPr>
          <p:cNvSpPr>
            <a:spLocks noChangeArrowheads="1"/>
          </p:cNvSpPr>
          <p:nvPr userDrawn="1"/>
        </p:nvSpPr>
        <p:spPr bwMode="auto">
          <a:xfrm>
            <a:off x="0" y="2162175"/>
            <a:ext cx="9144000" cy="2220913"/>
          </a:xfrm>
          <a:prstGeom prst="rect">
            <a:avLst/>
          </a:prstGeom>
          <a:solidFill>
            <a:schemeClr val="bg1">
              <a:alpha val="2196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45506" name="Rectangle 2"/>
          <p:cNvSpPr>
            <a:spLocks noGrp="1" noChangeArrowheads="1"/>
          </p:cNvSpPr>
          <p:nvPr>
            <p:ph type="ctrTitle" sz="quarter"/>
          </p:nvPr>
        </p:nvSpPr>
        <p:spPr>
          <a:xfrm>
            <a:off x="3730625" y="2274888"/>
            <a:ext cx="5067300" cy="1143000"/>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anchor="b"/>
          <a:lstStyle>
            <a:lvl1pPr>
              <a:defRPr sz="3200"/>
            </a:lvl1pPr>
          </a:lstStyle>
          <a:p>
            <a:pPr lvl="0"/>
            <a:r>
              <a:rPr lang="en-US" noProof="0"/>
              <a:t>Click to edit Master title style</a:t>
            </a:r>
            <a:endParaRPr lang="de-DE" noProof="0"/>
          </a:p>
        </p:txBody>
      </p:sp>
      <p:sp>
        <p:nvSpPr>
          <p:cNvPr id="1045507" name="Rectangle 3"/>
          <p:cNvSpPr>
            <a:spLocks noGrp="1" noChangeArrowheads="1"/>
          </p:cNvSpPr>
          <p:nvPr>
            <p:ph type="subTitle" sz="quarter" idx="1"/>
          </p:nvPr>
        </p:nvSpPr>
        <p:spPr>
          <a:xfrm>
            <a:off x="3730625" y="3586163"/>
            <a:ext cx="5072063" cy="1049337"/>
          </a:xfrm>
        </p:spPr>
        <p:txBody>
          <a:bodyPr lIns="91440" rIns="91440"/>
          <a:lstStyle>
            <a:lvl1pPr marL="0" indent="0">
              <a:buFont typeface="Wingdings" pitchFamily="2" charset="2"/>
              <a:buNone/>
              <a:defRPr sz="2200" b="1">
                <a:solidFill>
                  <a:schemeClr val="folHlink"/>
                </a:solidFill>
              </a:defRPr>
            </a:lvl1pPr>
          </a:lstStyle>
          <a:p>
            <a:pPr lvl="0"/>
            <a:r>
              <a:rPr lang="en-US" noProof="0"/>
              <a:t>Click to edit Master text styles</a:t>
            </a:r>
          </a:p>
        </p:txBody>
      </p:sp>
    </p:spTree>
    <p:extLst>
      <p:ext uri="{BB962C8B-B14F-4D97-AF65-F5344CB8AC3E}">
        <p14:creationId xmlns:p14="http://schemas.microsoft.com/office/powerpoint/2010/main" val="2822168999"/>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74A2C350-0AD1-4796-7E38-40A394D8B8B2}"/>
              </a:ext>
            </a:extLst>
          </p:cNvPr>
          <p:cNvSpPr>
            <a:spLocks noGrp="1" noChangeArrowheads="1"/>
          </p:cNvSpPr>
          <p:nvPr>
            <p:ph type="ftr" sz="quarter" idx="10"/>
          </p:nvPr>
        </p:nvSpPr>
        <p:spPr>
          <a:ln/>
        </p:spPr>
        <p:txBody>
          <a:bodyPr/>
          <a:lstStyle>
            <a:lvl1pPr>
              <a:defRPr/>
            </a:lvl1pPr>
          </a:lstStyle>
          <a:p>
            <a:fld id="{DD4DB848-E614-4F6E-B23B-D21FB8BEC3FE}" type="slidenum">
              <a:rPr lang="de-DE" altLang="en-US"/>
              <a:pPr/>
              <a:t>‹#›</a:t>
            </a:fld>
            <a:endParaRPr lang="de-DE" altLang="en-US"/>
          </a:p>
        </p:txBody>
      </p:sp>
    </p:spTree>
    <p:extLst>
      <p:ext uri="{BB962C8B-B14F-4D97-AF65-F5344CB8AC3E}">
        <p14:creationId xmlns:p14="http://schemas.microsoft.com/office/powerpoint/2010/main" val="1014043450"/>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1950" y="9525"/>
            <a:ext cx="2132013" cy="4679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4325" y="9525"/>
            <a:ext cx="6245225" cy="4679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A96917AA-B4CC-F7ED-38BE-6DFD74ECAC72}"/>
              </a:ext>
            </a:extLst>
          </p:cNvPr>
          <p:cNvSpPr>
            <a:spLocks noGrp="1" noChangeArrowheads="1"/>
          </p:cNvSpPr>
          <p:nvPr>
            <p:ph type="ftr" sz="quarter" idx="10"/>
          </p:nvPr>
        </p:nvSpPr>
        <p:spPr>
          <a:ln/>
        </p:spPr>
        <p:txBody>
          <a:bodyPr/>
          <a:lstStyle>
            <a:lvl1pPr>
              <a:defRPr/>
            </a:lvl1pPr>
          </a:lstStyle>
          <a:p>
            <a:fld id="{B52F2835-C909-490E-A8F0-C282B6FA02B8}" type="slidenum">
              <a:rPr lang="de-DE" altLang="en-US"/>
              <a:pPr/>
              <a:t>‹#›</a:t>
            </a:fld>
            <a:endParaRPr lang="de-DE" altLang="en-US"/>
          </a:p>
        </p:txBody>
      </p:sp>
    </p:spTree>
    <p:extLst>
      <p:ext uri="{BB962C8B-B14F-4D97-AF65-F5344CB8AC3E}">
        <p14:creationId xmlns:p14="http://schemas.microsoft.com/office/powerpoint/2010/main" val="1959414359"/>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9525"/>
            <a:ext cx="8515350" cy="600075"/>
          </a:xfrm>
        </p:spPr>
        <p:txBody>
          <a:bodyPr/>
          <a:lstStyle/>
          <a:p>
            <a:r>
              <a:rPr lang="en-US"/>
              <a:t>Click to edit Master title style</a:t>
            </a:r>
          </a:p>
        </p:txBody>
      </p:sp>
      <p:sp>
        <p:nvSpPr>
          <p:cNvPr id="3" name="Text Placeholder 2"/>
          <p:cNvSpPr>
            <a:spLocks noGrp="1"/>
          </p:cNvSpPr>
          <p:nvPr>
            <p:ph type="body" sz="half" idx="1"/>
          </p:nvPr>
        </p:nvSpPr>
        <p:spPr>
          <a:xfrm>
            <a:off x="319088" y="863600"/>
            <a:ext cx="4186237" cy="382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7725" y="863600"/>
            <a:ext cx="4186238" cy="382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D6C47953-0A99-5AA7-7AD5-763DB3B46183}"/>
              </a:ext>
            </a:extLst>
          </p:cNvPr>
          <p:cNvSpPr>
            <a:spLocks noGrp="1" noChangeArrowheads="1"/>
          </p:cNvSpPr>
          <p:nvPr>
            <p:ph type="ftr" sz="quarter" idx="10"/>
          </p:nvPr>
        </p:nvSpPr>
        <p:spPr>
          <a:ln/>
        </p:spPr>
        <p:txBody>
          <a:bodyPr/>
          <a:lstStyle>
            <a:lvl1pPr>
              <a:defRPr/>
            </a:lvl1pPr>
          </a:lstStyle>
          <a:p>
            <a:fld id="{FA979DEC-63D3-4F44-AD10-2BAB9F61B0D8}" type="slidenum">
              <a:rPr lang="de-DE" altLang="en-US"/>
              <a:pPr/>
              <a:t>‹#›</a:t>
            </a:fld>
            <a:endParaRPr lang="de-DE" altLang="en-US"/>
          </a:p>
        </p:txBody>
      </p:sp>
    </p:spTree>
    <p:extLst>
      <p:ext uri="{BB962C8B-B14F-4D97-AF65-F5344CB8AC3E}">
        <p14:creationId xmlns:p14="http://schemas.microsoft.com/office/powerpoint/2010/main" val="889702260"/>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9525"/>
            <a:ext cx="8515350" cy="600075"/>
          </a:xfrm>
        </p:spPr>
        <p:txBody>
          <a:bodyPr/>
          <a:lstStyle/>
          <a:p>
            <a:r>
              <a:rPr lang="en-US"/>
              <a:t>Click to edit Master title style</a:t>
            </a:r>
          </a:p>
        </p:txBody>
      </p:sp>
      <p:sp>
        <p:nvSpPr>
          <p:cNvPr id="3" name="Text Placeholder 2"/>
          <p:cNvSpPr>
            <a:spLocks noGrp="1"/>
          </p:cNvSpPr>
          <p:nvPr>
            <p:ph type="body" sz="half" idx="1"/>
          </p:nvPr>
        </p:nvSpPr>
        <p:spPr>
          <a:xfrm>
            <a:off x="319088" y="863600"/>
            <a:ext cx="4186237" cy="382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57725" y="863600"/>
            <a:ext cx="4186238" cy="183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57725" y="2852738"/>
            <a:ext cx="4186238" cy="1836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3D3E1DE-C5DC-3906-EA18-82067446C884}"/>
              </a:ext>
            </a:extLst>
          </p:cNvPr>
          <p:cNvSpPr>
            <a:spLocks noGrp="1" noChangeArrowheads="1"/>
          </p:cNvSpPr>
          <p:nvPr>
            <p:ph type="ftr" sz="quarter" idx="10"/>
          </p:nvPr>
        </p:nvSpPr>
        <p:spPr>
          <a:ln/>
        </p:spPr>
        <p:txBody>
          <a:bodyPr/>
          <a:lstStyle>
            <a:lvl1pPr>
              <a:defRPr/>
            </a:lvl1pPr>
          </a:lstStyle>
          <a:p>
            <a:fld id="{0736ED2E-4718-4963-90CD-916EE9B6D256}" type="slidenum">
              <a:rPr lang="de-DE" altLang="en-US"/>
              <a:pPr/>
              <a:t>‹#›</a:t>
            </a:fld>
            <a:endParaRPr lang="de-DE" altLang="en-US"/>
          </a:p>
        </p:txBody>
      </p:sp>
    </p:spTree>
    <p:extLst>
      <p:ext uri="{BB962C8B-B14F-4D97-AF65-F5344CB8AC3E}">
        <p14:creationId xmlns:p14="http://schemas.microsoft.com/office/powerpoint/2010/main" val="1274908470"/>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14325" y="9525"/>
            <a:ext cx="8515350" cy="600075"/>
          </a:xfrm>
        </p:spPr>
        <p:txBody>
          <a:bodyPr/>
          <a:lstStyle/>
          <a:p>
            <a:r>
              <a:rPr lang="en-US"/>
              <a:t>Click to edit Master title style</a:t>
            </a:r>
          </a:p>
        </p:txBody>
      </p:sp>
      <p:sp>
        <p:nvSpPr>
          <p:cNvPr id="3" name="Content Placeholder 2"/>
          <p:cNvSpPr>
            <a:spLocks noGrp="1"/>
          </p:cNvSpPr>
          <p:nvPr>
            <p:ph sz="half" idx="1"/>
          </p:nvPr>
        </p:nvSpPr>
        <p:spPr>
          <a:xfrm>
            <a:off x="319088" y="863600"/>
            <a:ext cx="8524875" cy="183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19088" y="2852738"/>
            <a:ext cx="8524875" cy="1836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298BF087-9544-241D-D348-7F1862230F8D}"/>
              </a:ext>
            </a:extLst>
          </p:cNvPr>
          <p:cNvSpPr>
            <a:spLocks noGrp="1" noChangeArrowheads="1"/>
          </p:cNvSpPr>
          <p:nvPr>
            <p:ph type="ftr" sz="quarter" idx="10"/>
          </p:nvPr>
        </p:nvSpPr>
        <p:spPr>
          <a:ln/>
        </p:spPr>
        <p:txBody>
          <a:bodyPr/>
          <a:lstStyle>
            <a:lvl1pPr>
              <a:defRPr/>
            </a:lvl1pPr>
          </a:lstStyle>
          <a:p>
            <a:fld id="{8965CB31-C377-4066-9C7D-DF69FA0E7DA7}" type="slidenum">
              <a:rPr lang="de-DE" altLang="en-US"/>
              <a:pPr/>
              <a:t>‹#›</a:t>
            </a:fld>
            <a:endParaRPr lang="de-DE" altLang="en-US"/>
          </a:p>
        </p:txBody>
      </p:sp>
    </p:spTree>
    <p:extLst>
      <p:ext uri="{BB962C8B-B14F-4D97-AF65-F5344CB8AC3E}">
        <p14:creationId xmlns:p14="http://schemas.microsoft.com/office/powerpoint/2010/main" val="882809514"/>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9525"/>
            <a:ext cx="8515350" cy="600075"/>
          </a:xfrm>
        </p:spPr>
        <p:txBody>
          <a:bodyPr/>
          <a:lstStyle/>
          <a:p>
            <a:r>
              <a:rPr lang="en-US"/>
              <a:t>Click to edit Master title style</a:t>
            </a:r>
          </a:p>
        </p:txBody>
      </p:sp>
      <p:sp>
        <p:nvSpPr>
          <p:cNvPr id="3" name="Text Placeholder 2"/>
          <p:cNvSpPr>
            <a:spLocks noGrp="1"/>
          </p:cNvSpPr>
          <p:nvPr>
            <p:ph type="body" sz="half" idx="1"/>
          </p:nvPr>
        </p:nvSpPr>
        <p:spPr>
          <a:xfrm>
            <a:off x="319088" y="863600"/>
            <a:ext cx="8524875" cy="183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9088" y="2852738"/>
            <a:ext cx="8524875" cy="1836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4144B88A-97FB-C308-1501-673ADE0407C2}"/>
              </a:ext>
            </a:extLst>
          </p:cNvPr>
          <p:cNvSpPr>
            <a:spLocks noGrp="1" noChangeArrowheads="1"/>
          </p:cNvSpPr>
          <p:nvPr>
            <p:ph type="ftr" sz="quarter" idx="10"/>
          </p:nvPr>
        </p:nvSpPr>
        <p:spPr>
          <a:ln/>
        </p:spPr>
        <p:txBody>
          <a:bodyPr/>
          <a:lstStyle>
            <a:lvl1pPr>
              <a:defRPr/>
            </a:lvl1pPr>
          </a:lstStyle>
          <a:p>
            <a:fld id="{45A99837-CEE8-40AC-8FDA-77FF472901A7}" type="slidenum">
              <a:rPr lang="de-DE" altLang="en-US"/>
              <a:pPr/>
              <a:t>‹#›</a:t>
            </a:fld>
            <a:endParaRPr lang="de-DE" altLang="en-US"/>
          </a:p>
        </p:txBody>
      </p:sp>
    </p:spTree>
    <p:extLst>
      <p:ext uri="{BB962C8B-B14F-4D97-AF65-F5344CB8AC3E}">
        <p14:creationId xmlns:p14="http://schemas.microsoft.com/office/powerpoint/2010/main" val="3200352448"/>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5BF1B421-BBC9-83C7-49E7-36930A8D045E}"/>
              </a:ext>
            </a:extLst>
          </p:cNvPr>
          <p:cNvSpPr>
            <a:spLocks noGrp="1" noChangeArrowheads="1"/>
          </p:cNvSpPr>
          <p:nvPr>
            <p:ph type="ftr" sz="quarter" idx="10"/>
          </p:nvPr>
        </p:nvSpPr>
        <p:spPr>
          <a:ln/>
        </p:spPr>
        <p:txBody>
          <a:bodyPr/>
          <a:lstStyle>
            <a:lvl1pPr>
              <a:defRPr/>
            </a:lvl1pPr>
          </a:lstStyle>
          <a:p>
            <a:fld id="{56650372-49C5-446D-B151-02A95FADC66D}" type="slidenum">
              <a:rPr lang="de-DE" altLang="en-US"/>
              <a:pPr/>
              <a:t>‹#›</a:t>
            </a:fld>
            <a:endParaRPr lang="de-DE" altLang="en-US"/>
          </a:p>
        </p:txBody>
      </p:sp>
    </p:spTree>
    <p:extLst>
      <p:ext uri="{BB962C8B-B14F-4D97-AF65-F5344CB8AC3E}">
        <p14:creationId xmlns:p14="http://schemas.microsoft.com/office/powerpoint/2010/main" val="983506526"/>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80B5B306-8429-3E57-1A1A-2C612DEEF7CD}"/>
              </a:ext>
            </a:extLst>
          </p:cNvPr>
          <p:cNvSpPr>
            <a:spLocks noGrp="1" noChangeArrowheads="1"/>
          </p:cNvSpPr>
          <p:nvPr>
            <p:ph type="ftr" sz="quarter" idx="10"/>
          </p:nvPr>
        </p:nvSpPr>
        <p:spPr>
          <a:ln/>
        </p:spPr>
        <p:txBody>
          <a:bodyPr/>
          <a:lstStyle>
            <a:lvl1pPr>
              <a:defRPr/>
            </a:lvl1pPr>
          </a:lstStyle>
          <a:p>
            <a:fld id="{E19A85F3-3376-4736-8561-6F4CC6D503E3}" type="slidenum">
              <a:rPr lang="de-DE" altLang="en-US"/>
              <a:pPr/>
              <a:t>‹#›</a:t>
            </a:fld>
            <a:endParaRPr lang="de-DE" altLang="en-US"/>
          </a:p>
        </p:txBody>
      </p:sp>
    </p:spTree>
    <p:extLst>
      <p:ext uri="{BB962C8B-B14F-4D97-AF65-F5344CB8AC3E}">
        <p14:creationId xmlns:p14="http://schemas.microsoft.com/office/powerpoint/2010/main" val="2854919903"/>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9088" y="863600"/>
            <a:ext cx="4186237" cy="382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7725" y="863600"/>
            <a:ext cx="4186238" cy="382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9CB8A440-94A4-E0F3-95E1-900E8014ACE8}"/>
              </a:ext>
            </a:extLst>
          </p:cNvPr>
          <p:cNvSpPr>
            <a:spLocks noGrp="1" noChangeArrowheads="1"/>
          </p:cNvSpPr>
          <p:nvPr>
            <p:ph type="ftr" sz="quarter" idx="10"/>
          </p:nvPr>
        </p:nvSpPr>
        <p:spPr>
          <a:ln/>
        </p:spPr>
        <p:txBody>
          <a:bodyPr/>
          <a:lstStyle>
            <a:lvl1pPr>
              <a:defRPr/>
            </a:lvl1pPr>
          </a:lstStyle>
          <a:p>
            <a:fld id="{4083C950-3D16-4063-91A6-309E8BBE1A26}" type="slidenum">
              <a:rPr lang="de-DE" altLang="en-US"/>
              <a:pPr/>
              <a:t>‹#›</a:t>
            </a:fld>
            <a:endParaRPr lang="de-DE" altLang="en-US"/>
          </a:p>
        </p:txBody>
      </p:sp>
    </p:spTree>
    <p:extLst>
      <p:ext uri="{BB962C8B-B14F-4D97-AF65-F5344CB8AC3E}">
        <p14:creationId xmlns:p14="http://schemas.microsoft.com/office/powerpoint/2010/main" val="2530663487"/>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804321BC-A087-8C8D-F5B7-3D44251FEF51}"/>
              </a:ext>
            </a:extLst>
          </p:cNvPr>
          <p:cNvSpPr>
            <a:spLocks noGrp="1" noChangeArrowheads="1"/>
          </p:cNvSpPr>
          <p:nvPr>
            <p:ph type="ftr" sz="quarter" idx="10"/>
          </p:nvPr>
        </p:nvSpPr>
        <p:spPr>
          <a:ln/>
        </p:spPr>
        <p:txBody>
          <a:bodyPr/>
          <a:lstStyle>
            <a:lvl1pPr>
              <a:defRPr/>
            </a:lvl1pPr>
          </a:lstStyle>
          <a:p>
            <a:fld id="{955145EB-0F54-404A-9101-0DDB4C58AF01}" type="slidenum">
              <a:rPr lang="de-DE" altLang="en-US"/>
              <a:pPr/>
              <a:t>‹#›</a:t>
            </a:fld>
            <a:endParaRPr lang="de-DE" altLang="en-US"/>
          </a:p>
        </p:txBody>
      </p:sp>
    </p:spTree>
    <p:extLst>
      <p:ext uri="{BB962C8B-B14F-4D97-AF65-F5344CB8AC3E}">
        <p14:creationId xmlns:p14="http://schemas.microsoft.com/office/powerpoint/2010/main" val="3077622522"/>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204B00D-0DEF-034D-9D4B-39D44A25ED48}"/>
              </a:ext>
            </a:extLst>
          </p:cNvPr>
          <p:cNvSpPr>
            <a:spLocks noGrp="1" noChangeArrowheads="1"/>
          </p:cNvSpPr>
          <p:nvPr>
            <p:ph type="ftr" sz="quarter" idx="10"/>
          </p:nvPr>
        </p:nvSpPr>
        <p:spPr>
          <a:ln/>
        </p:spPr>
        <p:txBody>
          <a:bodyPr/>
          <a:lstStyle>
            <a:lvl1pPr>
              <a:defRPr/>
            </a:lvl1pPr>
          </a:lstStyle>
          <a:p>
            <a:fld id="{927B315B-C261-4F11-A111-C15E4F3A5AA6}" type="slidenum">
              <a:rPr lang="de-DE" altLang="en-US"/>
              <a:pPr/>
              <a:t>‹#›</a:t>
            </a:fld>
            <a:endParaRPr lang="de-DE" altLang="en-US"/>
          </a:p>
        </p:txBody>
      </p:sp>
    </p:spTree>
    <p:extLst>
      <p:ext uri="{BB962C8B-B14F-4D97-AF65-F5344CB8AC3E}">
        <p14:creationId xmlns:p14="http://schemas.microsoft.com/office/powerpoint/2010/main" val="2824038995"/>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10F73613-EA16-E501-915E-678909AB2035}"/>
              </a:ext>
            </a:extLst>
          </p:cNvPr>
          <p:cNvSpPr>
            <a:spLocks noGrp="1" noChangeArrowheads="1"/>
          </p:cNvSpPr>
          <p:nvPr>
            <p:ph type="ftr" sz="quarter" idx="10"/>
          </p:nvPr>
        </p:nvSpPr>
        <p:spPr>
          <a:ln/>
        </p:spPr>
        <p:txBody>
          <a:bodyPr/>
          <a:lstStyle>
            <a:lvl1pPr>
              <a:defRPr/>
            </a:lvl1pPr>
          </a:lstStyle>
          <a:p>
            <a:fld id="{5D71A429-ABC8-4D25-8928-E031692DD789}" type="slidenum">
              <a:rPr lang="de-DE" altLang="en-US"/>
              <a:pPr/>
              <a:t>‹#›</a:t>
            </a:fld>
            <a:endParaRPr lang="de-DE" altLang="en-US"/>
          </a:p>
        </p:txBody>
      </p:sp>
    </p:spTree>
    <p:extLst>
      <p:ext uri="{BB962C8B-B14F-4D97-AF65-F5344CB8AC3E}">
        <p14:creationId xmlns:p14="http://schemas.microsoft.com/office/powerpoint/2010/main" val="4003690928"/>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66DDBE4-B6D3-0F0C-C41A-3FABEDE15CF9}"/>
              </a:ext>
            </a:extLst>
          </p:cNvPr>
          <p:cNvSpPr>
            <a:spLocks noGrp="1" noChangeArrowheads="1"/>
          </p:cNvSpPr>
          <p:nvPr>
            <p:ph type="ftr" sz="quarter" idx="10"/>
          </p:nvPr>
        </p:nvSpPr>
        <p:spPr>
          <a:ln/>
        </p:spPr>
        <p:txBody>
          <a:bodyPr/>
          <a:lstStyle>
            <a:lvl1pPr>
              <a:defRPr/>
            </a:lvl1pPr>
          </a:lstStyle>
          <a:p>
            <a:fld id="{0128FDD3-ECE8-4568-A38E-DFF3FCBA3FBD}" type="slidenum">
              <a:rPr lang="de-DE" altLang="en-US"/>
              <a:pPr/>
              <a:t>‹#›</a:t>
            </a:fld>
            <a:endParaRPr lang="de-DE" altLang="en-US"/>
          </a:p>
        </p:txBody>
      </p:sp>
    </p:spTree>
    <p:extLst>
      <p:ext uri="{BB962C8B-B14F-4D97-AF65-F5344CB8AC3E}">
        <p14:creationId xmlns:p14="http://schemas.microsoft.com/office/powerpoint/2010/main" val="219586545"/>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8381E727-F02B-E52A-F5DF-B74BA6E655EF}"/>
              </a:ext>
            </a:extLst>
          </p:cNvPr>
          <p:cNvSpPr>
            <a:spLocks noGrp="1" noChangeArrowheads="1"/>
          </p:cNvSpPr>
          <p:nvPr>
            <p:ph type="ftr" sz="quarter" idx="10"/>
          </p:nvPr>
        </p:nvSpPr>
        <p:spPr>
          <a:ln/>
        </p:spPr>
        <p:txBody>
          <a:bodyPr/>
          <a:lstStyle>
            <a:lvl1pPr>
              <a:defRPr/>
            </a:lvl1pPr>
          </a:lstStyle>
          <a:p>
            <a:fld id="{8C3FCDB6-D018-4139-B37D-D2CBD9A29363}" type="slidenum">
              <a:rPr lang="de-DE" altLang="en-US"/>
              <a:pPr/>
              <a:t>‹#›</a:t>
            </a:fld>
            <a:endParaRPr lang="de-DE" altLang="en-US"/>
          </a:p>
        </p:txBody>
      </p:sp>
    </p:spTree>
    <p:extLst>
      <p:ext uri="{BB962C8B-B14F-4D97-AF65-F5344CB8AC3E}">
        <p14:creationId xmlns:p14="http://schemas.microsoft.com/office/powerpoint/2010/main" val="3668685209"/>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35E3067-AD1B-73C1-A0F1-1B60AFB4327D}"/>
              </a:ext>
            </a:extLst>
          </p:cNvPr>
          <p:cNvSpPr>
            <a:spLocks noGrp="1" noChangeArrowheads="1"/>
          </p:cNvSpPr>
          <p:nvPr>
            <p:ph type="title"/>
          </p:nvPr>
        </p:nvSpPr>
        <p:spPr bwMode="auto">
          <a:xfrm>
            <a:off x="314325" y="9525"/>
            <a:ext cx="8515350" cy="600075"/>
          </a:xfrm>
          <a:prstGeom prst="rect">
            <a:avLst/>
          </a:prstGeom>
          <a:noFill/>
          <a:ln>
            <a:noFill/>
          </a:ln>
          <a:effectLst>
            <a:outerShdw dist="35921" dir="2700000"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ltLang="en-US"/>
              <a:t>Click to edit Master title style</a:t>
            </a:r>
            <a:endParaRPr lang="de-DE" altLang="en-US"/>
          </a:p>
        </p:txBody>
      </p:sp>
      <p:sp>
        <p:nvSpPr>
          <p:cNvPr id="1027" name="Rectangle 3">
            <a:extLst>
              <a:ext uri="{FF2B5EF4-FFF2-40B4-BE49-F238E27FC236}">
                <a16:creationId xmlns:a16="http://schemas.microsoft.com/office/drawing/2014/main" id="{41EC0724-1696-0112-DA5D-EF7726A39362}"/>
              </a:ext>
            </a:extLst>
          </p:cNvPr>
          <p:cNvSpPr>
            <a:spLocks noGrp="1" noChangeArrowheads="1"/>
          </p:cNvSpPr>
          <p:nvPr>
            <p:ph type="body" idx="1"/>
          </p:nvPr>
        </p:nvSpPr>
        <p:spPr bwMode="auto">
          <a:xfrm>
            <a:off x="319088" y="863600"/>
            <a:ext cx="8524875" cy="382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4485" name="Rectangle 5">
            <a:extLst>
              <a:ext uri="{FF2B5EF4-FFF2-40B4-BE49-F238E27FC236}">
                <a16:creationId xmlns:a16="http://schemas.microsoft.com/office/drawing/2014/main" id="{5B5568F0-F7E5-FF6D-A673-7C77F2B15360}"/>
              </a:ext>
            </a:extLst>
          </p:cNvPr>
          <p:cNvSpPr>
            <a:spLocks noGrp="1" noChangeArrowheads="1"/>
          </p:cNvSpPr>
          <p:nvPr>
            <p:ph type="ftr" sz="quarter" idx="3"/>
          </p:nvPr>
        </p:nvSpPr>
        <p:spPr bwMode="auto">
          <a:xfrm>
            <a:off x="4321175" y="6408738"/>
            <a:ext cx="4064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chemeClr val="bg1"/>
                </a:solidFill>
              </a:defRPr>
            </a:lvl1pPr>
          </a:lstStyle>
          <a:p>
            <a:fld id="{F35014CA-7B58-4376-B618-E6BE231F2580}" type="slidenum">
              <a:rPr lang="de-DE" altLang="en-US"/>
              <a:pPr/>
              <a:t>‹#›</a:t>
            </a:fld>
            <a:endParaRPr lang="de-DE" altLang="en-US"/>
          </a:p>
        </p:txBody>
      </p:sp>
    </p:spTree>
  </p:cSld>
  <p:clrMap bg1="lt1" tx1="dk1" bg2="lt2" tx2="dk2" accent1="accent1" accent2="accent2" accent3="accent3" accent4="accent4" accent5="accent5" accent6="accent6" hlink="hlink" folHlink="folHlink"/>
  <p:sldLayoutIdLst>
    <p:sldLayoutId id="2147483756"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Lst>
  <p:transition spd="med">
    <p:wipe dir="r"/>
  </p:transition>
  <p:hf sldNum="0" hdr="0" dt="0"/>
  <p:txStyles>
    <p:titleStyle>
      <a:lvl1pPr algn="l" rtl="0" eaLnBrk="0" fontAlgn="base" hangingPunct="0">
        <a:spcBef>
          <a:spcPct val="0"/>
        </a:spcBef>
        <a:spcAft>
          <a:spcPct val="0"/>
        </a:spcAft>
        <a:defRPr sz="2600" b="1">
          <a:solidFill>
            <a:schemeClr val="bg1"/>
          </a:solidFill>
          <a:latin typeface="+mj-lt"/>
          <a:ea typeface="+mj-ea"/>
          <a:cs typeface="+mj-cs"/>
        </a:defRPr>
      </a:lvl1pPr>
      <a:lvl2pPr algn="l" rtl="0" eaLnBrk="0" fontAlgn="base" hangingPunct="0">
        <a:spcBef>
          <a:spcPct val="0"/>
        </a:spcBef>
        <a:spcAft>
          <a:spcPct val="0"/>
        </a:spcAft>
        <a:defRPr sz="2600" b="1">
          <a:solidFill>
            <a:schemeClr val="bg1"/>
          </a:solidFill>
          <a:latin typeface="Arial" charset="0"/>
        </a:defRPr>
      </a:lvl2pPr>
      <a:lvl3pPr algn="l" rtl="0" eaLnBrk="0" fontAlgn="base" hangingPunct="0">
        <a:spcBef>
          <a:spcPct val="0"/>
        </a:spcBef>
        <a:spcAft>
          <a:spcPct val="0"/>
        </a:spcAft>
        <a:defRPr sz="2600" b="1">
          <a:solidFill>
            <a:schemeClr val="bg1"/>
          </a:solidFill>
          <a:latin typeface="Arial" charset="0"/>
        </a:defRPr>
      </a:lvl3pPr>
      <a:lvl4pPr algn="l" rtl="0" eaLnBrk="0" fontAlgn="base" hangingPunct="0">
        <a:spcBef>
          <a:spcPct val="0"/>
        </a:spcBef>
        <a:spcAft>
          <a:spcPct val="0"/>
        </a:spcAft>
        <a:defRPr sz="2600" b="1">
          <a:solidFill>
            <a:schemeClr val="bg1"/>
          </a:solidFill>
          <a:latin typeface="Arial" charset="0"/>
        </a:defRPr>
      </a:lvl4pPr>
      <a:lvl5pPr algn="l" rtl="0" eaLnBrk="0" fontAlgn="base" hangingPunct="0">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marL="190500" indent="-1905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cs typeface="+mn-cs"/>
        </a:defRPr>
      </a:lvl1pPr>
      <a:lvl2pPr marL="381000" indent="-188913" algn="l" rtl="0" eaLnBrk="0" fontAlgn="base" hangingPunct="0">
        <a:spcBef>
          <a:spcPct val="20000"/>
        </a:spcBef>
        <a:spcAft>
          <a:spcPct val="0"/>
        </a:spcAft>
        <a:buClr>
          <a:schemeClr val="accent1"/>
        </a:buClr>
        <a:buChar char="-"/>
        <a:defRPr>
          <a:solidFill>
            <a:schemeClr val="tx1"/>
          </a:solidFill>
          <a:latin typeface="+mn-lt"/>
        </a:defRPr>
      </a:lvl2pPr>
      <a:lvl3pPr marL="561975" indent="-179388" algn="l" rtl="0" eaLnBrk="0" fontAlgn="base" hangingPunct="0">
        <a:spcBef>
          <a:spcPct val="20000"/>
        </a:spcBef>
        <a:spcAft>
          <a:spcPct val="0"/>
        </a:spcAft>
        <a:buClr>
          <a:schemeClr val="accent1"/>
        </a:buClr>
        <a:buChar char="-"/>
        <a:defRPr sz="1600">
          <a:solidFill>
            <a:schemeClr val="tx1"/>
          </a:solidFill>
          <a:latin typeface="+mn-lt"/>
        </a:defRPr>
      </a:lvl3pPr>
      <a:lvl4pPr marL="752475" indent="-188913" algn="l" rtl="0" eaLnBrk="0" fontAlgn="base" hangingPunct="0">
        <a:spcBef>
          <a:spcPct val="20000"/>
        </a:spcBef>
        <a:spcAft>
          <a:spcPct val="0"/>
        </a:spcAft>
        <a:buClr>
          <a:schemeClr val="accent1"/>
        </a:buClr>
        <a:buChar char="-"/>
        <a:defRPr sz="1400">
          <a:solidFill>
            <a:schemeClr val="tx1"/>
          </a:solidFill>
          <a:latin typeface="+mn-lt"/>
        </a:defRPr>
      </a:lvl4pPr>
      <a:lvl5pPr marL="962025" indent="-207963" algn="l" rtl="0" eaLnBrk="0" fontAlgn="base" hangingPunct="0">
        <a:spcBef>
          <a:spcPct val="20000"/>
        </a:spcBef>
        <a:spcAft>
          <a:spcPct val="0"/>
        </a:spcAft>
        <a:buClr>
          <a:schemeClr val="accent1"/>
        </a:buClr>
        <a:buFont typeface="Wingdings" panose="05000000000000000000" pitchFamily="2" charset="2"/>
        <a:buChar char="§"/>
        <a:defRPr sz="1200">
          <a:solidFill>
            <a:schemeClr val="tx1"/>
          </a:solidFill>
          <a:latin typeface="+mn-lt"/>
        </a:defRPr>
      </a:lvl5pPr>
      <a:lvl6pPr marL="14192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6pPr>
      <a:lvl7pPr marL="18764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7pPr>
      <a:lvl8pPr marL="23336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8pPr>
      <a:lvl9pPr marL="27908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17">
            <a:extLst>
              <a:ext uri="{FF2B5EF4-FFF2-40B4-BE49-F238E27FC236}">
                <a16:creationId xmlns:a16="http://schemas.microsoft.com/office/drawing/2014/main" id="{09875BB7-5958-1477-A872-7CA097237382}"/>
              </a:ext>
            </a:extLst>
          </p:cNvPr>
          <p:cNvSpPr>
            <a:spLocks noGrp="1" noChangeArrowheads="1"/>
          </p:cNvSpPr>
          <p:nvPr>
            <p:ph type="ctrTitle"/>
          </p:nvPr>
        </p:nvSpPr>
        <p:spPr/>
        <p:txBody>
          <a:bodyPr/>
          <a:lstStyle/>
          <a:p>
            <a:pPr eaLnBrk="1" hangingPunct="1"/>
            <a:r>
              <a:rPr lang="en-US" altLang="en-US"/>
              <a:t>Funkcionalna verifikacija hardvera</a:t>
            </a:r>
            <a:endParaRPr lang="de-DE" altLang="en-US"/>
          </a:p>
        </p:txBody>
      </p:sp>
      <p:sp>
        <p:nvSpPr>
          <p:cNvPr id="3075" name="Rectangle 18">
            <a:extLst>
              <a:ext uri="{FF2B5EF4-FFF2-40B4-BE49-F238E27FC236}">
                <a16:creationId xmlns:a16="http://schemas.microsoft.com/office/drawing/2014/main" id="{FF290857-F4B7-6BC3-C7B9-47EFD23B95C9}"/>
              </a:ext>
            </a:extLst>
          </p:cNvPr>
          <p:cNvSpPr>
            <a:spLocks noGrp="1" noChangeArrowheads="1"/>
          </p:cNvSpPr>
          <p:nvPr>
            <p:ph type="subTitle" idx="1"/>
          </p:nvPr>
        </p:nvSpPr>
        <p:spPr/>
        <p:txBody>
          <a:bodyPr/>
          <a:lstStyle/>
          <a:p>
            <a:pPr eaLnBrk="1" hangingPunct="1"/>
            <a:r>
              <a:rPr lang="sr-Latn-CS" altLang="en-US"/>
              <a:t>Predavanje </a:t>
            </a:r>
            <a:r>
              <a:rPr lang="en-US" altLang="en-US"/>
              <a:t>I-II</a:t>
            </a:r>
            <a:endParaRPr lang="de-DE" altLang="en-US"/>
          </a:p>
        </p:txBody>
      </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a:extLst>
              <a:ext uri="{FF2B5EF4-FFF2-40B4-BE49-F238E27FC236}">
                <a16:creationId xmlns:a16="http://schemas.microsoft.com/office/drawing/2014/main" id="{841FF899-D07F-8A5C-B48E-EA021ECA61A9}"/>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5363D4B-D83F-4C9A-B311-C8F36EFBDA1A}" type="slidenum">
              <a:rPr lang="de-DE" altLang="en-US">
                <a:solidFill>
                  <a:schemeClr val="bg1"/>
                </a:solidFill>
              </a:rPr>
              <a:pPr/>
              <a:t>10</a:t>
            </a:fld>
            <a:endParaRPr lang="de-DE" altLang="en-US">
              <a:solidFill>
                <a:schemeClr val="bg1"/>
              </a:solidFill>
            </a:endParaRPr>
          </a:p>
        </p:txBody>
      </p:sp>
      <p:sp>
        <p:nvSpPr>
          <p:cNvPr id="10243" name="Rectangle 2">
            <a:extLst>
              <a:ext uri="{FF2B5EF4-FFF2-40B4-BE49-F238E27FC236}">
                <a16:creationId xmlns:a16="http://schemas.microsoft.com/office/drawing/2014/main" id="{6E59AEB5-0E25-391D-15A8-90581FCEC4CE}"/>
              </a:ext>
            </a:extLst>
          </p:cNvPr>
          <p:cNvSpPr>
            <a:spLocks noGrp="1" noChangeArrowheads="1"/>
          </p:cNvSpPr>
          <p:nvPr>
            <p:ph type="title"/>
          </p:nvPr>
        </p:nvSpPr>
        <p:spPr/>
        <p:txBody>
          <a:bodyPr/>
          <a:lstStyle/>
          <a:p>
            <a:r>
              <a:rPr lang="en-US" dirty="0" err="1"/>
              <a:t>Izazov</a:t>
            </a:r>
            <a:r>
              <a:rPr lang="en-US" dirty="0"/>
              <a:t> "</a:t>
            </a:r>
            <a:r>
              <a:rPr lang="en-US" dirty="0" err="1"/>
              <a:t>eksplozije</a:t>
            </a:r>
            <a:r>
              <a:rPr lang="en-US" dirty="0"/>
              <a:t>" </a:t>
            </a:r>
            <a:r>
              <a:rPr lang="en-US" dirty="0" err="1"/>
              <a:t>prostora</a:t>
            </a:r>
            <a:r>
              <a:rPr lang="en-US" dirty="0"/>
              <a:t> </a:t>
            </a:r>
            <a:r>
              <a:rPr lang="en-US" dirty="0" err="1"/>
              <a:t>stanja</a:t>
            </a:r>
            <a:r>
              <a:rPr lang="en-US" altLang="en-US" dirty="0"/>
              <a:t> III</a:t>
            </a:r>
            <a:endParaRPr lang="en-US" dirty="0"/>
          </a:p>
        </p:txBody>
      </p:sp>
      <p:sp>
        <p:nvSpPr>
          <p:cNvPr id="10244" name="Rectangle 3">
            <a:extLst>
              <a:ext uri="{FF2B5EF4-FFF2-40B4-BE49-F238E27FC236}">
                <a16:creationId xmlns:a16="http://schemas.microsoft.com/office/drawing/2014/main" id="{FBE5924B-6F9C-F41B-915C-E304691C294F}"/>
              </a:ext>
            </a:extLst>
          </p:cNvPr>
          <p:cNvSpPr>
            <a:spLocks noGrp="1" noChangeArrowheads="1"/>
          </p:cNvSpPr>
          <p:nvPr>
            <p:ph type="body" idx="1"/>
          </p:nvPr>
        </p:nvSpPr>
        <p:spPr/>
        <p:txBody>
          <a:bodyPr/>
          <a:lstStyle/>
          <a:p>
            <a:pPr eaLnBrk="1" hangingPunct="1"/>
            <a:endParaRPr lang="en-US" altLang="en-US" sz="1600">
              <a:cs typeface="Arial"/>
            </a:endParaRPr>
          </a:p>
          <a:p>
            <a:pPr eaLnBrk="1" hangingPunct="1"/>
            <a:r>
              <a:rPr lang="en-US" altLang="en-US" sz="1600" dirty="0"/>
              <a:t>Da bi se </a:t>
            </a:r>
            <a:r>
              <a:rPr lang="en-US" altLang="en-US" sz="1600" dirty="0" err="1"/>
              <a:t>izborio</a:t>
            </a:r>
            <a:r>
              <a:rPr lang="en-US" altLang="en-US" sz="1600" dirty="0"/>
              <a:t> </a:t>
            </a:r>
            <a:r>
              <a:rPr lang="en-US" altLang="en-US" sz="1600" dirty="0" err="1"/>
              <a:t>sa</a:t>
            </a:r>
            <a:r>
              <a:rPr lang="en-US" altLang="en-US" sz="1600" dirty="0"/>
              <a:t> </a:t>
            </a:r>
            <a:r>
              <a:rPr lang="en-US" altLang="en-US" sz="1600" dirty="0" err="1"/>
              <a:t>takvom</a:t>
            </a:r>
            <a:r>
              <a:rPr lang="en-US" altLang="en-US" sz="1600" dirty="0"/>
              <a:t> </a:t>
            </a:r>
            <a:r>
              <a:rPr lang="en-US" altLang="en-US" sz="1600" dirty="0" err="1"/>
              <a:t>eksplozijom</a:t>
            </a:r>
            <a:r>
              <a:rPr lang="en-US" altLang="en-US" sz="1600" dirty="0"/>
              <a:t> </a:t>
            </a:r>
            <a:r>
              <a:rPr lang="en-US" altLang="en-US" sz="1600" dirty="0" err="1"/>
              <a:t>prostora</a:t>
            </a:r>
            <a:r>
              <a:rPr lang="en-US" altLang="en-US" sz="1600" dirty="0"/>
              <a:t> </a:t>
            </a:r>
            <a:r>
              <a:rPr lang="en-US" altLang="en-US" sz="1600" dirty="0" err="1"/>
              <a:t>stanja</a:t>
            </a:r>
            <a:r>
              <a:rPr lang="en-US" altLang="en-US" sz="1600" dirty="0"/>
              <a:t>, </a:t>
            </a:r>
            <a:r>
              <a:rPr lang="en-US" altLang="en-US" sz="1600" dirty="0" err="1"/>
              <a:t>verifikacioni</a:t>
            </a:r>
            <a:r>
              <a:rPr lang="en-US" altLang="en-US" sz="1600" dirty="0"/>
              <a:t> </a:t>
            </a:r>
            <a:r>
              <a:rPr lang="en-US" altLang="en-US" sz="1600" dirty="0" err="1"/>
              <a:t>inženjer</a:t>
            </a:r>
            <a:r>
              <a:rPr lang="en-US" altLang="en-US" sz="1600" dirty="0"/>
              <a:t> "</a:t>
            </a:r>
            <a:r>
              <a:rPr lang="en-US" altLang="en-US" sz="1600" dirty="0" err="1"/>
              <a:t>razbija</a:t>
            </a:r>
            <a:r>
              <a:rPr lang="en-US" altLang="en-US" sz="1600" dirty="0"/>
              <a:t>" problem </a:t>
            </a:r>
            <a:r>
              <a:rPr lang="en-US" altLang="en-US" sz="1600" dirty="0" err="1"/>
              <a:t>na</a:t>
            </a:r>
            <a:r>
              <a:rPr lang="en-US" altLang="en-US" sz="1600" dirty="0"/>
              <a:t> </a:t>
            </a:r>
            <a:r>
              <a:rPr lang="en-US" altLang="en-US" sz="1600" dirty="0" err="1"/>
              <a:t>niz</a:t>
            </a:r>
            <a:r>
              <a:rPr lang="en-US" altLang="en-US" sz="1600" dirty="0"/>
              <a:t> </a:t>
            </a:r>
            <a:r>
              <a:rPr lang="en-US" altLang="en-US" sz="1600" dirty="0" err="1"/>
              <a:t>manjih</a:t>
            </a:r>
            <a:r>
              <a:rPr lang="en-US" altLang="en-US" sz="1600" dirty="0"/>
              <a:t> </a:t>
            </a:r>
            <a:r>
              <a:rPr lang="en-US" altLang="en-US" sz="1600" dirty="0" err="1"/>
              <a:t>problema</a:t>
            </a:r>
            <a:r>
              <a:rPr lang="en-US" altLang="en-US" sz="1600" dirty="0"/>
              <a:t> </a:t>
            </a:r>
            <a:r>
              <a:rPr lang="en-US" altLang="en-US" sz="1600" dirty="0" err="1"/>
              <a:t>sa</a:t>
            </a:r>
            <a:r>
              <a:rPr lang="en-US" altLang="en-US" sz="1600" dirty="0"/>
              <a:t> </a:t>
            </a:r>
            <a:r>
              <a:rPr lang="en-US" altLang="en-US" sz="1600" dirty="0" err="1"/>
              <a:t>kojima</a:t>
            </a:r>
            <a:r>
              <a:rPr lang="en-US" altLang="en-US" sz="1600" dirty="0"/>
              <a:t> </a:t>
            </a:r>
            <a:r>
              <a:rPr lang="en-US" altLang="en-US" sz="1600" dirty="0" err="1"/>
              <a:t>će</a:t>
            </a:r>
            <a:r>
              <a:rPr lang="en-US" altLang="en-US" sz="1600" dirty="0"/>
              <a:t> </a:t>
            </a:r>
            <a:r>
              <a:rPr lang="en-US" altLang="en-US" sz="1600" dirty="0" err="1"/>
              <a:t>moći</a:t>
            </a:r>
            <a:r>
              <a:rPr lang="en-US" altLang="en-US" sz="1600" dirty="0"/>
              <a:t> da se </a:t>
            </a:r>
            <a:r>
              <a:rPr lang="en-US" altLang="en-US" sz="1600" dirty="0" err="1"/>
              <a:t>nosi</a:t>
            </a:r>
            <a:endParaRPr lang="en-US" altLang="en-US" sz="1600" dirty="0" err="1">
              <a:cs typeface="Arial"/>
            </a:endParaRPr>
          </a:p>
          <a:p>
            <a:endParaRPr lang="en-US" altLang="en-US" sz="1600" dirty="0"/>
          </a:p>
          <a:p>
            <a:pPr eaLnBrk="1" hangingPunct="1"/>
            <a:r>
              <a:rPr lang="en-US" altLang="en-US" sz="1600" dirty="0"/>
              <a:t>Naime, </a:t>
            </a:r>
            <a:r>
              <a:rPr lang="en-US" altLang="en-US" sz="1600" dirty="0" err="1"/>
              <a:t>umesto</a:t>
            </a:r>
            <a:r>
              <a:rPr lang="en-US" altLang="en-US" sz="1600" dirty="0"/>
              <a:t> </a:t>
            </a:r>
            <a:r>
              <a:rPr lang="en-US" altLang="en-US" sz="1600" dirty="0" err="1"/>
              <a:t>verifikacije</a:t>
            </a:r>
            <a:r>
              <a:rPr lang="en-US" altLang="en-US" sz="1600" dirty="0"/>
              <a:t> </a:t>
            </a:r>
            <a:r>
              <a:rPr lang="en-US" altLang="en-US" sz="1600" dirty="0" err="1"/>
              <a:t>kompletnog</a:t>
            </a:r>
            <a:r>
              <a:rPr lang="en-US" altLang="en-US" sz="1600" dirty="0"/>
              <a:t> </a:t>
            </a:r>
            <a:r>
              <a:rPr lang="en-US" altLang="en-US" sz="1600" dirty="0" err="1"/>
              <a:t>čipa</a:t>
            </a:r>
            <a:r>
              <a:rPr lang="en-US" altLang="en-US" sz="1600" dirty="0"/>
              <a:t> </a:t>
            </a:r>
            <a:r>
              <a:rPr lang="en-US" altLang="en-US" sz="1600" dirty="0" err="1"/>
              <a:t>odjednom</a:t>
            </a:r>
            <a:r>
              <a:rPr lang="en-US" altLang="en-US" sz="1600" dirty="0"/>
              <a:t>, </a:t>
            </a:r>
            <a:r>
              <a:rPr lang="en-US" altLang="en-US" sz="1600" dirty="0" err="1"/>
              <a:t>verifikacioni</a:t>
            </a:r>
            <a:r>
              <a:rPr lang="en-US" altLang="en-US" sz="1600" dirty="0"/>
              <a:t> </a:t>
            </a:r>
            <a:r>
              <a:rPr lang="en-US" altLang="en-US" sz="1600" dirty="0" err="1"/>
              <a:t>tim</a:t>
            </a:r>
            <a:r>
              <a:rPr lang="en-US" altLang="en-US" sz="1600" dirty="0"/>
              <a:t> </a:t>
            </a:r>
            <a:r>
              <a:rPr lang="en-US" altLang="en-US" sz="1600" dirty="0" err="1"/>
              <a:t>će</a:t>
            </a:r>
            <a:r>
              <a:rPr lang="en-US" altLang="en-US" sz="1600" dirty="0"/>
              <a:t> </a:t>
            </a:r>
            <a:r>
              <a:rPr lang="en-US" altLang="en-US" sz="1600" dirty="0" err="1"/>
              <a:t>prepoznati</a:t>
            </a:r>
            <a:r>
              <a:rPr lang="en-US" altLang="en-US" sz="1600" dirty="0"/>
              <a:t> </a:t>
            </a:r>
            <a:r>
              <a:rPr lang="en-US" altLang="en-US" sz="1600" dirty="0" err="1"/>
              <a:t>sve</a:t>
            </a:r>
            <a:r>
              <a:rPr lang="en-US" altLang="en-US" sz="1600" dirty="0"/>
              <a:t> </a:t>
            </a:r>
            <a:r>
              <a:rPr lang="en-US" altLang="en-US" sz="1600" dirty="0" err="1"/>
              <a:t>komponente</a:t>
            </a:r>
            <a:r>
              <a:rPr lang="en-US" altLang="en-US" sz="1600" dirty="0"/>
              <a:t> </a:t>
            </a:r>
            <a:r>
              <a:rPr lang="en-US" altLang="en-US" sz="1600" dirty="0" err="1"/>
              <a:t>dizajna</a:t>
            </a:r>
            <a:r>
              <a:rPr lang="en-US" altLang="en-US" sz="1600" dirty="0"/>
              <a:t> </a:t>
            </a:r>
            <a:r>
              <a:rPr lang="en-US" altLang="en-US" sz="1600" dirty="0" err="1"/>
              <a:t>i</a:t>
            </a:r>
            <a:r>
              <a:rPr lang="en-US" altLang="en-US" sz="1600" dirty="0"/>
              <a:t> </a:t>
            </a:r>
            <a:r>
              <a:rPr lang="en-US" altLang="en-US" sz="1600" dirty="0" err="1"/>
              <a:t>verifikovati</a:t>
            </a:r>
            <a:r>
              <a:rPr lang="en-US" altLang="en-US" sz="1600" dirty="0"/>
              <a:t> </a:t>
            </a:r>
            <a:r>
              <a:rPr lang="en-US" altLang="en-US" sz="1600" dirty="0" err="1"/>
              <a:t>svaku</a:t>
            </a:r>
            <a:r>
              <a:rPr lang="en-US" altLang="en-US" sz="1600" dirty="0"/>
              <a:t> od </a:t>
            </a:r>
            <a:r>
              <a:rPr lang="en-US" altLang="en-US" sz="1600" dirty="0" err="1"/>
              <a:t>njih</a:t>
            </a:r>
            <a:r>
              <a:rPr lang="en-US" altLang="en-US" sz="1600" dirty="0"/>
              <a:t> </a:t>
            </a:r>
            <a:r>
              <a:rPr lang="en-US" altLang="en-US" sz="1600" dirty="0" err="1"/>
              <a:t>pojedinačno</a:t>
            </a:r>
            <a:endParaRPr lang="en-US" altLang="en-US" sz="1600" dirty="0" err="1">
              <a:cs typeface="Arial"/>
            </a:endParaRPr>
          </a:p>
          <a:p>
            <a:pPr eaLnBrk="1" hangingPunct="1"/>
            <a:endParaRPr lang="en-US" altLang="en-US" sz="1600" dirty="0"/>
          </a:p>
          <a:p>
            <a:r>
              <a:rPr lang="en-US" altLang="en-US" sz="1600" dirty="0"/>
              <a:t>Tek </a:t>
            </a:r>
            <a:r>
              <a:rPr lang="en-US" altLang="en-US" sz="1600" dirty="0" err="1"/>
              <a:t>kada</a:t>
            </a:r>
            <a:r>
              <a:rPr lang="en-US" altLang="en-US" sz="1600" dirty="0"/>
              <a:t> </a:t>
            </a:r>
            <a:r>
              <a:rPr lang="en-US" altLang="en-US" sz="1600" dirty="0" err="1"/>
              <a:t>su</a:t>
            </a:r>
            <a:r>
              <a:rPr lang="en-US" altLang="en-US" sz="1600" dirty="0"/>
              <a:t> </a:t>
            </a:r>
            <a:r>
              <a:rPr lang="en-US" altLang="en-US" sz="1600" dirty="0" err="1"/>
              <a:t>ti</a:t>
            </a:r>
            <a:r>
              <a:rPr lang="en-US" altLang="en-US" sz="1600" dirty="0"/>
              <a:t> </a:t>
            </a:r>
            <a:r>
              <a:rPr lang="en-US" altLang="en-US" sz="1600" dirty="0" err="1"/>
              <a:t>manji</a:t>
            </a:r>
            <a:r>
              <a:rPr lang="en-US" altLang="en-US" sz="1600" dirty="0"/>
              <a:t> </a:t>
            </a:r>
            <a:r>
              <a:rPr lang="en-US" altLang="en-US" sz="1600" dirty="0" err="1"/>
              <a:t>blokovi</a:t>
            </a:r>
            <a:r>
              <a:rPr lang="en-US" altLang="en-US" sz="1600" dirty="0"/>
              <a:t>, </a:t>
            </a:r>
            <a:r>
              <a:rPr lang="en-US" altLang="en-US" sz="1600" dirty="0" err="1"/>
              <a:t>adekvatniji</a:t>
            </a:r>
            <a:r>
              <a:rPr lang="en-US" altLang="en-US" sz="1600" dirty="0"/>
              <a:t> za </a:t>
            </a:r>
            <a:r>
              <a:rPr lang="en-US" altLang="en-US" sz="1600" dirty="0" err="1"/>
              <a:t>verifikaciju</a:t>
            </a:r>
            <a:r>
              <a:rPr lang="en-US" altLang="en-US" sz="1600" dirty="0"/>
              <a:t>, </a:t>
            </a:r>
            <a:r>
              <a:rPr lang="en-US" altLang="en-US" sz="1600" dirty="0" err="1"/>
              <a:t>detaljno</a:t>
            </a:r>
            <a:r>
              <a:rPr lang="en-US" altLang="en-US" sz="1600" dirty="0"/>
              <a:t> </a:t>
            </a:r>
            <a:r>
              <a:rPr lang="en-US" altLang="en-US" sz="1600" dirty="0" err="1"/>
              <a:t>testirani</a:t>
            </a:r>
            <a:r>
              <a:rPr lang="en-US" altLang="en-US" sz="1600" dirty="0"/>
              <a:t>, </a:t>
            </a:r>
            <a:r>
              <a:rPr lang="en-US" altLang="en-US" sz="1600" dirty="0" err="1"/>
              <a:t>verifikacioni</a:t>
            </a:r>
            <a:r>
              <a:rPr lang="en-US" altLang="en-US" sz="1600" dirty="0"/>
              <a:t> </a:t>
            </a:r>
            <a:r>
              <a:rPr lang="en-US" altLang="en-US" sz="1600" dirty="0" err="1"/>
              <a:t>tim</a:t>
            </a:r>
            <a:r>
              <a:rPr lang="en-US" altLang="en-US" sz="1600" dirty="0"/>
              <a:t> </a:t>
            </a:r>
            <a:r>
              <a:rPr lang="en-US" altLang="en-US" sz="1600" dirty="0" err="1"/>
              <a:t>ponovo</a:t>
            </a:r>
            <a:r>
              <a:rPr lang="en-US" altLang="en-US" sz="1600" dirty="0"/>
              <a:t> </a:t>
            </a:r>
            <a:r>
              <a:rPr lang="en-US" altLang="en-US" sz="1600" dirty="0" err="1"/>
              <a:t>sastavlja</a:t>
            </a:r>
            <a:r>
              <a:rPr lang="en-US" altLang="en-US" sz="1600" dirty="0"/>
              <a:t> </a:t>
            </a:r>
            <a:r>
              <a:rPr lang="en-US" altLang="en-US" sz="1600" dirty="0" err="1"/>
              <a:t>čip</a:t>
            </a:r>
            <a:r>
              <a:rPr lang="en-US" altLang="en-US" sz="1600" dirty="0"/>
              <a:t> </a:t>
            </a:r>
            <a:r>
              <a:rPr lang="en-US" altLang="en-US" sz="1600" dirty="0" err="1"/>
              <a:t>koristeći</a:t>
            </a:r>
            <a:r>
              <a:rPr lang="en-US" altLang="en-US" sz="1600" dirty="0"/>
              <a:t> </a:t>
            </a:r>
            <a:r>
              <a:rPr lang="en-US" altLang="en-US" sz="1600" dirty="0" err="1"/>
              <a:t>njegove</a:t>
            </a:r>
            <a:r>
              <a:rPr lang="en-US" altLang="en-US" sz="1600" dirty="0"/>
              <a:t> </a:t>
            </a:r>
            <a:r>
              <a:rPr lang="en-US" altLang="en-US" sz="1600" dirty="0" err="1"/>
              <a:t>verifikovane</a:t>
            </a:r>
            <a:r>
              <a:rPr lang="en-US" altLang="en-US" sz="1600" dirty="0"/>
              <a:t> pod-</a:t>
            </a:r>
            <a:r>
              <a:rPr lang="en-US" altLang="en-US" sz="1600" dirty="0" err="1"/>
              <a:t>komponente</a:t>
            </a:r>
            <a:r>
              <a:rPr lang="en-US" altLang="en-US" sz="1600" dirty="0"/>
              <a:t> </a:t>
            </a:r>
            <a:r>
              <a:rPr lang="en-US" altLang="en-US" sz="1600" dirty="0" err="1"/>
              <a:t>i</a:t>
            </a:r>
            <a:r>
              <a:rPr lang="en-US" altLang="en-US" sz="1600" dirty="0"/>
              <a:t> </a:t>
            </a:r>
            <a:r>
              <a:rPr lang="en-US" altLang="en-US" sz="1600" dirty="0" err="1"/>
              <a:t>proverava</a:t>
            </a:r>
            <a:r>
              <a:rPr lang="en-US" altLang="en-US" sz="1600" dirty="0"/>
              <a:t> da </a:t>
            </a:r>
            <a:r>
              <a:rPr lang="en-US" altLang="en-US" sz="1600" dirty="0" err="1"/>
              <a:t>i</a:t>
            </a:r>
            <a:r>
              <a:rPr lang="en-US" altLang="en-US" sz="1600" dirty="0"/>
              <a:t> </a:t>
            </a:r>
            <a:r>
              <a:rPr lang="en-US" altLang="en-US" sz="1600" dirty="0" err="1"/>
              <a:t>dalje</a:t>
            </a:r>
            <a:r>
              <a:rPr lang="en-US" altLang="en-US" sz="1600" dirty="0"/>
              <a:t> </a:t>
            </a:r>
            <a:r>
              <a:rPr lang="en-US" altLang="en-US" sz="1600" dirty="0" err="1"/>
              <a:t>sve</a:t>
            </a:r>
            <a:r>
              <a:rPr lang="en-US" altLang="en-US" sz="1600" dirty="0"/>
              <a:t> </a:t>
            </a:r>
            <a:r>
              <a:rPr lang="en-US" altLang="en-US" sz="1600" dirty="0" err="1"/>
              <a:t>funkcioniše</a:t>
            </a:r>
            <a:r>
              <a:rPr lang="en-US" altLang="en-US" sz="1600" dirty="0"/>
              <a:t> </a:t>
            </a:r>
            <a:r>
              <a:rPr lang="en-US" altLang="en-US" sz="1600" dirty="0" err="1"/>
              <a:t>kako</a:t>
            </a:r>
            <a:r>
              <a:rPr lang="en-US" altLang="en-US" sz="1600" dirty="0"/>
              <a:t> </a:t>
            </a:r>
            <a:r>
              <a:rPr lang="en-US" altLang="en-US" sz="1600" dirty="0" err="1"/>
              <a:t>treba</a:t>
            </a:r>
            <a:endParaRPr lang="en-US" altLang="en-US" sz="1600" dirty="0" err="1">
              <a:cs typeface="Arial"/>
            </a:endParaRPr>
          </a:p>
        </p:txBody>
      </p:sp>
    </p:spTree>
    <p:extLst>
      <p:ext uri="{BB962C8B-B14F-4D97-AF65-F5344CB8AC3E}">
        <p14:creationId xmlns:p14="http://schemas.microsoft.com/office/powerpoint/2010/main" val="1582222097"/>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a:extLst>
              <a:ext uri="{FF2B5EF4-FFF2-40B4-BE49-F238E27FC236}">
                <a16:creationId xmlns:a16="http://schemas.microsoft.com/office/drawing/2014/main" id="{59F6DA9B-B31B-3CB0-8254-37A0BFC4FED3}"/>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840364-B6F3-4CD9-AEA9-EF2B9EDE6949}" type="slidenum">
              <a:rPr lang="de-DE" altLang="en-US">
                <a:solidFill>
                  <a:schemeClr val="bg1"/>
                </a:solidFill>
              </a:rPr>
              <a:pPr/>
              <a:t>11</a:t>
            </a:fld>
            <a:endParaRPr lang="de-DE" altLang="en-US">
              <a:solidFill>
                <a:schemeClr val="bg1"/>
              </a:solidFill>
            </a:endParaRPr>
          </a:p>
        </p:txBody>
      </p:sp>
      <p:sp>
        <p:nvSpPr>
          <p:cNvPr id="11267" name="Rectangle 2">
            <a:extLst>
              <a:ext uri="{FF2B5EF4-FFF2-40B4-BE49-F238E27FC236}">
                <a16:creationId xmlns:a16="http://schemas.microsoft.com/office/drawing/2014/main" id="{F3D1DB24-E5F7-CC5F-0349-578BACA22285}"/>
              </a:ext>
            </a:extLst>
          </p:cNvPr>
          <p:cNvSpPr>
            <a:spLocks noGrp="1" noChangeArrowheads="1"/>
          </p:cNvSpPr>
          <p:nvPr>
            <p:ph type="title"/>
          </p:nvPr>
        </p:nvSpPr>
        <p:spPr/>
        <p:txBody>
          <a:bodyPr/>
          <a:lstStyle/>
          <a:p>
            <a:pPr eaLnBrk="1" hangingPunct="1"/>
            <a:r>
              <a:rPr lang="en-US" altLang="en-US" dirty="0" err="1"/>
              <a:t>Detektovanje</a:t>
            </a:r>
            <a:r>
              <a:rPr lang="en-US" altLang="en-US" dirty="0"/>
              <a:t> </a:t>
            </a:r>
            <a:r>
              <a:rPr lang="en-US" altLang="en-US" dirty="0" err="1"/>
              <a:t>nekorektnog</a:t>
            </a:r>
            <a:r>
              <a:rPr lang="en-US" altLang="en-US" dirty="0"/>
              <a:t> </a:t>
            </a:r>
            <a:r>
              <a:rPr lang="en-US" altLang="en-US" dirty="0" err="1"/>
              <a:t>ponašanja</a:t>
            </a:r>
          </a:p>
        </p:txBody>
      </p:sp>
      <p:sp>
        <p:nvSpPr>
          <p:cNvPr id="11268" name="Rectangle 3">
            <a:extLst>
              <a:ext uri="{FF2B5EF4-FFF2-40B4-BE49-F238E27FC236}">
                <a16:creationId xmlns:a16="http://schemas.microsoft.com/office/drawing/2014/main" id="{7571EC10-CE7A-A3AB-01C1-F84C8CF8517D}"/>
              </a:ext>
            </a:extLst>
          </p:cNvPr>
          <p:cNvSpPr>
            <a:spLocks noGrp="1" noChangeArrowheads="1"/>
          </p:cNvSpPr>
          <p:nvPr>
            <p:ph type="body" idx="1"/>
          </p:nvPr>
        </p:nvSpPr>
        <p:spPr/>
        <p:txBody>
          <a:bodyPr/>
          <a:lstStyle/>
          <a:p>
            <a:pPr eaLnBrk="1" hangingPunct="1"/>
            <a:r>
              <a:rPr lang="en-US" altLang="en-US" sz="1600" dirty="0"/>
              <a:t>Drugi </a:t>
            </a:r>
            <a:r>
              <a:rPr lang="en-US" altLang="en-US" sz="1600" dirty="0" err="1"/>
              <a:t>izazov</a:t>
            </a:r>
            <a:r>
              <a:rPr lang="en-US" altLang="en-US" sz="1600" dirty="0"/>
              <a:t> se </a:t>
            </a:r>
            <a:r>
              <a:rPr lang="en-US" altLang="en-US" sz="1600" dirty="0" err="1"/>
              <a:t>odnosi</a:t>
            </a:r>
            <a:r>
              <a:rPr lang="en-US" altLang="en-US" sz="1600" dirty="0"/>
              <a:t> </a:t>
            </a:r>
            <a:r>
              <a:rPr lang="en-US" altLang="en-US" sz="1600" dirty="0" err="1"/>
              <a:t>na</a:t>
            </a:r>
            <a:r>
              <a:rPr lang="en-US" altLang="en-US" sz="1600" dirty="0"/>
              <a:t> </a:t>
            </a:r>
            <a:r>
              <a:rPr lang="en-US" altLang="en-US" sz="1600" dirty="0" err="1"/>
              <a:t>samo</a:t>
            </a:r>
            <a:r>
              <a:rPr lang="en-US" altLang="en-US" sz="1600" dirty="0"/>
              <a:t> </a:t>
            </a:r>
            <a:r>
              <a:rPr lang="en-US" altLang="en-US" sz="1600" dirty="0" err="1"/>
              <a:t>detektovanje</a:t>
            </a:r>
            <a:r>
              <a:rPr lang="en-US" altLang="en-US" sz="1600" dirty="0"/>
              <a:t> </a:t>
            </a:r>
            <a:r>
              <a:rPr lang="en-US" altLang="en-US" sz="1600" dirty="0" err="1"/>
              <a:t>situacije</a:t>
            </a:r>
            <a:r>
              <a:rPr lang="en-US" altLang="en-US" sz="1600" dirty="0"/>
              <a:t> u </a:t>
            </a:r>
            <a:r>
              <a:rPr lang="en-US" altLang="en-US" sz="1600" dirty="0" err="1"/>
              <a:t>kojoj</a:t>
            </a:r>
            <a:r>
              <a:rPr lang="en-US" altLang="en-US" sz="1600" dirty="0"/>
              <a:t> </a:t>
            </a:r>
            <a:r>
              <a:rPr lang="en-US" altLang="en-US" sz="1600" dirty="0" err="1"/>
              <a:t>ponašanje</a:t>
            </a:r>
            <a:r>
              <a:rPr lang="en-US" altLang="en-US" sz="1600" dirty="0"/>
              <a:t> </a:t>
            </a:r>
            <a:r>
              <a:rPr lang="en-US" altLang="en-US" sz="1600" dirty="0" err="1"/>
              <a:t>dizajna</a:t>
            </a:r>
            <a:r>
              <a:rPr lang="en-US" altLang="en-US" sz="1600" dirty="0"/>
              <a:t> </a:t>
            </a:r>
            <a:r>
              <a:rPr lang="en-US" altLang="en-US" sz="1600" dirty="0" err="1"/>
              <a:t>odstupa</a:t>
            </a:r>
            <a:r>
              <a:rPr lang="en-US" altLang="en-US" sz="1600" dirty="0"/>
              <a:t> od </a:t>
            </a:r>
            <a:r>
              <a:rPr lang="en-US" altLang="en-US" sz="1600" dirty="0" err="1"/>
              <a:t>očekivanog</a:t>
            </a:r>
            <a:r>
              <a:rPr lang="en-US" altLang="en-US" sz="1600" dirty="0"/>
              <a:t> </a:t>
            </a:r>
            <a:r>
              <a:rPr lang="en-US" altLang="en-US" sz="1600" dirty="0" err="1"/>
              <a:t>ponašanja</a:t>
            </a:r>
            <a:r>
              <a:rPr lang="en-US" altLang="en-US" sz="1600" dirty="0"/>
              <a:t>, </a:t>
            </a:r>
            <a:r>
              <a:rPr lang="en-US" altLang="en-US" sz="1600" dirty="0" err="1"/>
              <a:t>predviđenog</a:t>
            </a:r>
            <a:r>
              <a:rPr lang="en-US" altLang="en-US" sz="1600" dirty="0"/>
              <a:t> </a:t>
            </a:r>
            <a:r>
              <a:rPr lang="en-US" altLang="en-US" sz="1600" dirty="0" err="1"/>
              <a:t>specifikacijom</a:t>
            </a:r>
          </a:p>
          <a:p>
            <a:pPr eaLnBrk="1" hangingPunct="1"/>
            <a:endParaRPr lang="en-US" altLang="en-US" sz="1600"/>
          </a:p>
          <a:p>
            <a:pPr eaLnBrk="1" hangingPunct="1"/>
            <a:r>
              <a:rPr lang="en-US" altLang="en-US" sz="1600" dirty="0"/>
              <a:t>Sa </a:t>
            </a:r>
            <a:r>
              <a:rPr lang="en-US" altLang="en-US" sz="1600" dirty="0" err="1"/>
              <a:t>svim</a:t>
            </a:r>
            <a:r>
              <a:rPr lang="en-US" altLang="en-US" sz="1600" dirty="0"/>
              <a:t> </a:t>
            </a:r>
            <a:r>
              <a:rPr lang="en-US" altLang="en-US" sz="1600" dirty="0" err="1"/>
              <a:t>mogućim</a:t>
            </a:r>
            <a:r>
              <a:rPr lang="en-US" altLang="en-US" sz="1600" dirty="0"/>
              <a:t> </a:t>
            </a:r>
            <a:r>
              <a:rPr lang="en-US" altLang="en-US" sz="1600" dirty="0" err="1"/>
              <a:t>tranzicijama</a:t>
            </a:r>
            <a:r>
              <a:rPr lang="en-US" altLang="en-US" sz="1600" dirty="0"/>
              <a:t> </a:t>
            </a:r>
            <a:r>
              <a:rPr lang="en-US" altLang="en-US" sz="1600" dirty="0" err="1"/>
              <a:t>iz</a:t>
            </a:r>
            <a:r>
              <a:rPr lang="en-US" altLang="en-US" sz="1600" dirty="0"/>
              <a:t> </a:t>
            </a:r>
            <a:r>
              <a:rPr lang="en-US" altLang="en-US" sz="1600" dirty="0" err="1"/>
              <a:t>trenutnog</a:t>
            </a:r>
            <a:r>
              <a:rPr lang="en-US" altLang="en-US" sz="1600" dirty="0"/>
              <a:t> </a:t>
            </a:r>
            <a:r>
              <a:rPr lang="en-US" altLang="en-US" sz="1600" dirty="0" err="1"/>
              <a:t>stanja</a:t>
            </a:r>
            <a:r>
              <a:rPr lang="en-US" altLang="en-US" sz="1600" dirty="0"/>
              <a:t> u </a:t>
            </a:r>
            <a:r>
              <a:rPr lang="en-US" altLang="en-US" sz="1600" dirty="0" err="1"/>
              <a:t>naredno</a:t>
            </a:r>
            <a:r>
              <a:rPr lang="en-US" altLang="en-US" sz="1600" dirty="0"/>
              <a:t>, </a:t>
            </a:r>
            <a:r>
              <a:rPr lang="en-US" altLang="en-US" sz="1600" dirty="0" err="1"/>
              <a:t>verifikacioni</a:t>
            </a:r>
            <a:r>
              <a:rPr lang="en-US" altLang="en-US" sz="1600" dirty="0"/>
              <a:t> </a:t>
            </a:r>
            <a:r>
              <a:rPr lang="en-US" altLang="en-US" sz="1600" dirty="0" err="1"/>
              <a:t>inženjer</a:t>
            </a:r>
            <a:r>
              <a:rPr lang="en-US" altLang="en-US" sz="1600" dirty="0"/>
              <a:t> mora </a:t>
            </a:r>
            <a:r>
              <a:rPr lang="en-US" altLang="en-US" sz="1600" dirty="0" err="1"/>
              <a:t>biti</a:t>
            </a:r>
            <a:r>
              <a:rPr lang="en-US" altLang="en-US" sz="1600" dirty="0"/>
              <a:t> u </a:t>
            </a:r>
            <a:r>
              <a:rPr lang="en-US" altLang="en-US" sz="1600" dirty="0" err="1"/>
              <a:t>stanju</a:t>
            </a:r>
            <a:r>
              <a:rPr lang="en-US" altLang="en-US" sz="1600" dirty="0"/>
              <a:t> da </a:t>
            </a:r>
            <a:r>
              <a:rPr lang="en-US" altLang="en-US" sz="1600" dirty="0" err="1"/>
              <a:t>identifikuje</a:t>
            </a:r>
            <a:r>
              <a:rPr lang="en-US" altLang="en-US" sz="1600" dirty="0"/>
              <a:t> da li se </a:t>
            </a:r>
            <a:r>
              <a:rPr lang="en-US" altLang="en-US" sz="1600" dirty="0" err="1"/>
              <a:t>dizajn</a:t>
            </a:r>
            <a:r>
              <a:rPr lang="en-US" altLang="en-US" sz="1600" dirty="0"/>
              <a:t> </a:t>
            </a:r>
            <a:r>
              <a:rPr lang="en-US" altLang="en-US" sz="1600" dirty="0" err="1"/>
              <a:t>ponaša</a:t>
            </a:r>
            <a:r>
              <a:rPr lang="en-US" altLang="en-US" sz="1600" dirty="0"/>
              <a:t> </a:t>
            </a:r>
            <a:r>
              <a:rPr lang="en-US" altLang="en-US" sz="1600" dirty="0" err="1"/>
              <a:t>adekvatno</a:t>
            </a:r>
            <a:r>
              <a:rPr lang="en-US" altLang="en-US" sz="1600" dirty="0"/>
              <a:t> za </a:t>
            </a:r>
            <a:r>
              <a:rPr lang="en-US" altLang="en-US" sz="1600" dirty="0" err="1"/>
              <a:t>dato</a:t>
            </a:r>
            <a:r>
              <a:rPr lang="en-US" altLang="en-US" sz="1600" dirty="0"/>
              <a:t> </a:t>
            </a:r>
            <a:r>
              <a:rPr lang="en-US" altLang="en-US" sz="1600" dirty="0" err="1"/>
              <a:t>trenutno</a:t>
            </a:r>
            <a:r>
              <a:rPr lang="en-US" altLang="en-US" sz="1600" dirty="0"/>
              <a:t> </a:t>
            </a:r>
            <a:r>
              <a:rPr lang="en-US" altLang="en-US" sz="1600" dirty="0" err="1"/>
              <a:t>stanje</a:t>
            </a:r>
            <a:r>
              <a:rPr lang="en-US" altLang="en-US" sz="1600" dirty="0"/>
              <a:t> </a:t>
            </a:r>
            <a:r>
              <a:rPr lang="en-US" altLang="en-US" sz="1600" dirty="0" err="1"/>
              <a:t>i</a:t>
            </a:r>
            <a:r>
              <a:rPr lang="en-US" altLang="en-US" sz="1600" dirty="0"/>
              <a:t> </a:t>
            </a:r>
            <a:r>
              <a:rPr lang="en-US" altLang="en-US" sz="1600" dirty="0" err="1"/>
              <a:t>trenutne</a:t>
            </a:r>
            <a:r>
              <a:rPr lang="en-US" altLang="en-US" sz="1600" dirty="0"/>
              <a:t> </a:t>
            </a:r>
            <a:r>
              <a:rPr lang="en-US" altLang="en-US" sz="1600" dirty="0" err="1"/>
              <a:t>ulaze</a:t>
            </a:r>
            <a:r>
              <a:rPr lang="en-US" altLang="en-US" sz="1600" dirty="0"/>
              <a:t> </a:t>
            </a:r>
            <a:r>
              <a:rPr lang="en-US" altLang="en-US" sz="1600" dirty="0" err="1"/>
              <a:t>sistema</a:t>
            </a:r>
            <a:endParaRPr lang="en-US" altLang="en-US" sz="1600" dirty="0" err="1">
              <a:cs typeface="Arial"/>
            </a:endParaRPr>
          </a:p>
          <a:p>
            <a:pPr eaLnBrk="1" hangingPunct="1"/>
            <a:endParaRPr lang="en-US" altLang="en-US" sz="1600" dirty="0"/>
          </a:p>
          <a:p>
            <a:r>
              <a:rPr lang="en-US" altLang="en-US" sz="1600" dirty="0"/>
              <a:t>U </a:t>
            </a:r>
            <a:r>
              <a:rPr lang="en-US" altLang="en-US" sz="1600" dirty="0" err="1"/>
              <a:t>najjednostavnijoj</a:t>
            </a:r>
            <a:r>
              <a:rPr lang="en-US" altLang="en-US" sz="1600" dirty="0"/>
              <a:t> </a:t>
            </a:r>
            <a:r>
              <a:rPr lang="en-US" altLang="en-US" sz="1600" dirty="0" err="1"/>
              <a:t>formi</a:t>
            </a:r>
            <a:r>
              <a:rPr lang="en-US" altLang="en-US" sz="1600" dirty="0"/>
              <a:t>, </a:t>
            </a:r>
            <a:r>
              <a:rPr lang="en-US" altLang="en-US" sz="1600" dirty="0" err="1"/>
              <a:t>dakle</a:t>
            </a:r>
            <a:r>
              <a:rPr lang="en-US" altLang="en-US" sz="1600" dirty="0"/>
              <a:t>, </a:t>
            </a:r>
            <a:r>
              <a:rPr lang="en-US" altLang="en-US" sz="1600" dirty="0" err="1"/>
              <a:t>verifikacion</a:t>
            </a:r>
            <a:r>
              <a:rPr lang="en-US" altLang="en-US" sz="1600" dirty="0"/>
              <a:t>i </a:t>
            </a:r>
            <a:r>
              <a:rPr lang="en-US" altLang="en-US" sz="1600" dirty="0" err="1"/>
              <a:t>izazov</a:t>
            </a:r>
            <a:r>
              <a:rPr lang="en-US" altLang="en-US" sz="1600" dirty="0"/>
              <a:t> se </a:t>
            </a:r>
            <a:r>
              <a:rPr lang="en-US" altLang="en-US" sz="1600" dirty="0" err="1"/>
              <a:t>svodi</a:t>
            </a:r>
            <a:r>
              <a:rPr lang="en-US" altLang="en-US" sz="1600" dirty="0"/>
              <a:t> </a:t>
            </a:r>
            <a:r>
              <a:rPr lang="en-US" altLang="en-US" sz="1600" dirty="0" err="1"/>
              <a:t>na</a:t>
            </a:r>
            <a:r>
              <a:rPr lang="en-US" altLang="en-US" sz="1600" dirty="0"/>
              <a:t> </a:t>
            </a:r>
            <a:r>
              <a:rPr lang="en-US" altLang="en-US" sz="1600" dirty="0" err="1"/>
              <a:t>dva</a:t>
            </a:r>
            <a:r>
              <a:rPr lang="en-US" altLang="en-US" sz="1600" dirty="0"/>
              <a:t> </a:t>
            </a:r>
            <a:r>
              <a:rPr lang="en-US" altLang="en-US" sz="1600" dirty="0" err="1"/>
              <a:t>elementa</a:t>
            </a:r>
            <a:r>
              <a:rPr lang="en-US" altLang="en-US" sz="1600" dirty="0"/>
              <a:t>:</a:t>
            </a:r>
            <a:endParaRPr lang="en-US" dirty="0"/>
          </a:p>
          <a:p>
            <a:pPr lvl="1" indent="-188595" eaLnBrk="1" hangingPunct="1"/>
            <a:r>
              <a:rPr lang="en-US" altLang="en-US" sz="1400" dirty="0" err="1"/>
              <a:t>Obezbedi</a:t>
            </a:r>
            <a:r>
              <a:rPr lang="en-US" altLang="en-US" sz="1400" dirty="0"/>
              <a:t> </a:t>
            </a:r>
            <a:r>
              <a:rPr lang="en-US" altLang="en-US" sz="1400" dirty="0" err="1"/>
              <a:t>odgovarajuće</a:t>
            </a:r>
            <a:r>
              <a:rPr lang="en-US" altLang="en-US" sz="1400" dirty="0"/>
              <a:t> </a:t>
            </a:r>
            <a:r>
              <a:rPr lang="en-US" altLang="en-US" sz="1400" dirty="0" err="1"/>
              <a:t>tranzicije</a:t>
            </a:r>
            <a:r>
              <a:rPr lang="en-US" altLang="en-US" sz="1400" dirty="0"/>
              <a:t> </a:t>
            </a:r>
            <a:r>
              <a:rPr lang="en-US" altLang="en-US" sz="1400" dirty="0" err="1"/>
              <a:t>stanja</a:t>
            </a:r>
            <a:r>
              <a:rPr lang="en-US" altLang="en-US" sz="1400" dirty="0"/>
              <a:t> </a:t>
            </a:r>
            <a:r>
              <a:rPr lang="en-US" altLang="en-US" sz="1400" dirty="0" err="1"/>
              <a:t>i</a:t>
            </a:r>
            <a:r>
              <a:rPr lang="en-US" altLang="en-US" sz="1400" dirty="0"/>
              <a:t> </a:t>
            </a:r>
            <a:r>
              <a:rPr lang="en-US" altLang="en-US" sz="1400" dirty="0" err="1"/>
              <a:t>adekvatne</a:t>
            </a:r>
            <a:r>
              <a:rPr lang="en-US" altLang="en-US" sz="1400" dirty="0"/>
              <a:t> </a:t>
            </a:r>
            <a:r>
              <a:rPr lang="en-US" altLang="en-US" sz="1400" dirty="0" err="1"/>
              <a:t>ulazne</a:t>
            </a:r>
            <a:r>
              <a:rPr lang="en-US" altLang="en-US" sz="1400" dirty="0"/>
              <a:t> </a:t>
            </a:r>
            <a:r>
              <a:rPr lang="en-US" altLang="en-US" sz="1400" dirty="0" err="1"/>
              <a:t>scenarije</a:t>
            </a:r>
            <a:r>
              <a:rPr lang="en-US" altLang="en-US" sz="1400" dirty="0"/>
              <a:t> </a:t>
            </a:r>
          </a:p>
          <a:p>
            <a:pPr lvl="1" indent="-188595"/>
            <a:r>
              <a:rPr lang="en-US" altLang="en-US" sz="1400" dirty="0" err="1"/>
              <a:t>Prepoznaj</a:t>
            </a:r>
            <a:r>
              <a:rPr lang="en-US" altLang="en-US" sz="1400" dirty="0"/>
              <a:t> </a:t>
            </a:r>
            <a:r>
              <a:rPr lang="en-US" altLang="en-US" sz="1400" dirty="0" err="1"/>
              <a:t>i</a:t>
            </a:r>
            <a:r>
              <a:rPr lang="en-US" altLang="en-US" sz="1400" dirty="0"/>
              <a:t> </a:t>
            </a:r>
            <a:r>
              <a:rPr lang="en-US" altLang="en-US" sz="1400" dirty="0" err="1"/>
              <a:t>označi</a:t>
            </a:r>
            <a:r>
              <a:rPr lang="en-US" altLang="en-US" sz="1400" dirty="0"/>
              <a:t> </a:t>
            </a:r>
            <a:r>
              <a:rPr lang="en-US" altLang="en-US" sz="1400" dirty="0" err="1"/>
              <a:t>sva</a:t>
            </a:r>
            <a:r>
              <a:rPr lang="en-US" altLang="en-US" sz="1400" dirty="0"/>
              <a:t> </a:t>
            </a:r>
            <a:r>
              <a:rPr lang="en-US" altLang="en-US" sz="1400" dirty="0" err="1"/>
              <a:t>nekorentna</a:t>
            </a:r>
            <a:r>
              <a:rPr lang="en-US" altLang="en-US" sz="1400" dirty="0"/>
              <a:t> </a:t>
            </a:r>
            <a:r>
              <a:rPr lang="en-US" altLang="en-US" sz="1400" dirty="0" err="1"/>
              <a:t>ponašanja</a:t>
            </a:r>
            <a:r>
              <a:rPr lang="en-US" altLang="en-US" sz="1400" dirty="0"/>
              <a:t> od </a:t>
            </a:r>
            <a:r>
              <a:rPr lang="en-US" altLang="en-US" sz="1400" dirty="0" err="1"/>
              <a:t>strane</a:t>
            </a:r>
            <a:r>
              <a:rPr lang="en-US" altLang="en-US" sz="1400" dirty="0"/>
              <a:t> </a:t>
            </a:r>
            <a:r>
              <a:rPr lang="en-US" altLang="en-US" sz="1400" dirty="0" err="1"/>
              <a:t>dizajna</a:t>
            </a:r>
            <a:r>
              <a:rPr lang="en-US" altLang="en-US" sz="1400" dirty="0"/>
              <a:t> </a:t>
            </a:r>
            <a:endParaRPr lang="en-US" altLang="en-US" sz="1400" dirty="0">
              <a:cs typeface="Arial"/>
            </a:endParaRPr>
          </a:p>
          <a:p>
            <a:pPr lvl="1" indent="-188595"/>
            <a:endParaRPr lang="en-US" altLang="en-US" sz="1400" dirty="0"/>
          </a:p>
          <a:p>
            <a:pPr eaLnBrk="1" hangingPunct="1"/>
            <a:r>
              <a:rPr lang="en-US" altLang="en-US" sz="1600" dirty="0" err="1"/>
              <a:t>Verifikacioni</a:t>
            </a:r>
            <a:r>
              <a:rPr lang="en-US" altLang="en-US" sz="1600" dirty="0"/>
              <a:t> </a:t>
            </a:r>
            <a:r>
              <a:rPr lang="en-US" altLang="en-US" sz="1600" dirty="0" err="1"/>
              <a:t>inženjeri</a:t>
            </a:r>
            <a:r>
              <a:rPr lang="en-US" altLang="en-US" sz="1600" dirty="0"/>
              <a:t> nose se </a:t>
            </a:r>
            <a:r>
              <a:rPr lang="en-US" altLang="en-US" sz="1600" dirty="0" err="1"/>
              <a:t>sa</a:t>
            </a:r>
            <a:r>
              <a:rPr lang="en-US" altLang="en-US" sz="1600" dirty="0"/>
              <a:t> </a:t>
            </a:r>
            <a:r>
              <a:rPr lang="en-US" altLang="en-US" sz="1600" dirty="0" err="1"/>
              <a:t>ovim</a:t>
            </a:r>
            <a:r>
              <a:rPr lang="en-US" altLang="en-US" sz="1600" dirty="0"/>
              <a:t> </a:t>
            </a:r>
            <a:r>
              <a:rPr lang="en-US" altLang="en-US" sz="1600" dirty="0" err="1"/>
              <a:t>izazovom</a:t>
            </a:r>
            <a:r>
              <a:rPr lang="en-US" altLang="en-US" sz="1600" dirty="0"/>
              <a:t> </a:t>
            </a:r>
            <a:r>
              <a:rPr lang="en-US" altLang="en-US" sz="1600" dirty="0" err="1"/>
              <a:t>kroz</a:t>
            </a:r>
            <a:r>
              <a:rPr lang="en-US" altLang="en-US" sz="1600" dirty="0"/>
              <a:t> </a:t>
            </a:r>
            <a:r>
              <a:rPr lang="en-US" altLang="en-US" sz="1600" dirty="0" err="1"/>
              <a:t>dve</a:t>
            </a:r>
            <a:r>
              <a:rPr lang="en-US" altLang="en-US" sz="1600" dirty="0"/>
              <a:t> </a:t>
            </a:r>
            <a:r>
              <a:rPr lang="en-US" altLang="en-US" sz="1600" dirty="0" err="1"/>
              <a:t>fundamentalne</a:t>
            </a:r>
            <a:r>
              <a:rPr lang="en-US" altLang="en-US" sz="1600" dirty="0"/>
              <a:t> </a:t>
            </a:r>
            <a:r>
              <a:rPr lang="en-US" altLang="en-US" sz="1600" dirty="0" err="1"/>
              <a:t>metode</a:t>
            </a:r>
            <a:r>
              <a:rPr lang="en-US" altLang="en-US" sz="1600" dirty="0"/>
              <a:t>: </a:t>
            </a:r>
            <a:endParaRPr lang="en-US" altLang="en-US" sz="1600" dirty="0">
              <a:cs typeface="Arial"/>
            </a:endParaRPr>
          </a:p>
          <a:p>
            <a:pPr lvl="1" indent="-188595" eaLnBrk="1" hangingPunct="1"/>
            <a:r>
              <a:rPr lang="en-US" altLang="en-US" sz="1400" b="1" dirty="0" err="1"/>
              <a:t>Verifikacija</a:t>
            </a:r>
            <a:r>
              <a:rPr lang="en-US" altLang="en-US" sz="1400" b="1" dirty="0"/>
              <a:t> </a:t>
            </a:r>
            <a:r>
              <a:rPr lang="en-US" altLang="en-US" sz="1400" b="1" dirty="0" err="1"/>
              <a:t>bazirana</a:t>
            </a:r>
            <a:r>
              <a:rPr lang="en-US" altLang="en-US" sz="1400" b="1" dirty="0"/>
              <a:t> </a:t>
            </a:r>
            <a:r>
              <a:rPr lang="en-US" altLang="en-US" sz="1400" b="1" dirty="0" err="1"/>
              <a:t>na</a:t>
            </a:r>
            <a:r>
              <a:rPr lang="en-US" altLang="en-US" sz="1400" b="1" dirty="0"/>
              <a:t> </a:t>
            </a:r>
            <a:r>
              <a:rPr lang="en-US" altLang="en-US" sz="1400" b="1" dirty="0" err="1"/>
              <a:t>simulaciji</a:t>
            </a:r>
            <a:r>
              <a:rPr lang="en-US" altLang="en-US" sz="1400" b="1" dirty="0"/>
              <a:t> </a:t>
            </a:r>
            <a:r>
              <a:rPr lang="en-US" altLang="en-US" sz="1400" dirty="0" err="1"/>
              <a:t>i</a:t>
            </a:r>
            <a:r>
              <a:rPr lang="en-US" altLang="en-US" sz="1400" b="1" dirty="0"/>
              <a:t> </a:t>
            </a:r>
            <a:endParaRPr lang="en-US" altLang="en-US" sz="1400" b="1" dirty="0">
              <a:cs typeface="Arial"/>
            </a:endParaRPr>
          </a:p>
          <a:p>
            <a:pPr lvl="1" indent="-188595" eaLnBrk="1" hangingPunct="1"/>
            <a:r>
              <a:rPr lang="en-US" altLang="en-US" sz="1400" b="1" dirty="0" err="1"/>
              <a:t>Formalna</a:t>
            </a:r>
            <a:r>
              <a:rPr lang="en-US" altLang="en-US" sz="1400" b="1" dirty="0"/>
              <a:t> </a:t>
            </a:r>
            <a:r>
              <a:rPr lang="en-US" altLang="en-US" sz="1400" b="1" dirty="0" err="1"/>
              <a:t>verifikacija</a:t>
            </a:r>
            <a:endParaRPr lang="en-US" altLang="en-US" sz="1400" b="1" dirty="0" err="1">
              <a:cs typeface="Arial"/>
            </a:endParaRPr>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583E4E9C-6DBE-DA6E-19DA-26846145ECEC}"/>
              </a:ext>
            </a:extLst>
          </p:cNvPr>
          <p:cNvSpPr>
            <a:spLocks noGrp="1" noChangeArrowheads="1"/>
          </p:cNvSpPr>
          <p:nvPr>
            <p:ph type="ctrTitle"/>
          </p:nvPr>
        </p:nvSpPr>
        <p:spPr/>
        <p:txBody>
          <a:bodyPr/>
          <a:lstStyle/>
          <a:p>
            <a:r>
              <a:rPr lang="en-US" dirty="0" err="1"/>
              <a:t>Uvod</a:t>
            </a:r>
            <a:r>
              <a:rPr lang="en-US" dirty="0"/>
              <a:t> u </a:t>
            </a:r>
            <a:r>
              <a:rPr lang="en-US" dirty="0" err="1"/>
              <a:t>verifikaciju</a:t>
            </a:r>
            <a:endParaRPr lang="en-US" b="0" dirty="0" err="1">
              <a:solidFill>
                <a:srgbClr val="000000"/>
              </a:solidFill>
            </a:endParaRPr>
          </a:p>
        </p:txBody>
      </p:sp>
      <p:sp>
        <p:nvSpPr>
          <p:cNvPr id="12291" name="Rectangle 5">
            <a:extLst>
              <a:ext uri="{FF2B5EF4-FFF2-40B4-BE49-F238E27FC236}">
                <a16:creationId xmlns:a16="http://schemas.microsoft.com/office/drawing/2014/main" id="{12CF6DCA-8582-344D-7E63-2B6FD6E74471}"/>
              </a:ext>
            </a:extLst>
          </p:cNvPr>
          <p:cNvSpPr>
            <a:spLocks noGrp="1" noChangeArrowheads="1"/>
          </p:cNvSpPr>
          <p:nvPr>
            <p:ph type="subTitle" idx="1"/>
          </p:nvPr>
        </p:nvSpPr>
        <p:spPr/>
        <p:txBody>
          <a:bodyPr/>
          <a:lstStyle/>
          <a:p>
            <a:pPr eaLnBrk="1" hangingPunct="1"/>
            <a:r>
              <a:rPr lang="en-US" altLang="en-US" dirty="0" err="1"/>
              <a:t>Misija</a:t>
            </a:r>
            <a:r>
              <a:rPr lang="en-US" altLang="en-US" dirty="0"/>
              <a:t> </a:t>
            </a:r>
            <a:r>
              <a:rPr lang="en-US" altLang="en-US" dirty="0" err="1"/>
              <a:t>i</a:t>
            </a:r>
            <a:r>
              <a:rPr lang="en-US" altLang="en-US" dirty="0"/>
              <a:t> </a:t>
            </a:r>
            <a:r>
              <a:rPr lang="en-US" altLang="en-US" dirty="0" err="1"/>
              <a:t>ciljevi</a:t>
            </a:r>
            <a:r>
              <a:rPr lang="en-US" altLang="en-US" dirty="0"/>
              <a:t> </a:t>
            </a:r>
            <a:r>
              <a:rPr lang="en-US" altLang="en-US" dirty="0" err="1"/>
              <a:t>verifikacije</a:t>
            </a:r>
            <a:endParaRPr lang="en-US" altLang="en-US" dirty="0" err="1">
              <a:cs typeface="Arial"/>
            </a:endParaRPr>
          </a:p>
        </p:txBody>
      </p:sp>
      <p:sp>
        <p:nvSpPr>
          <p:cNvPr id="2" name="Rectangle: Rounded Corners 1">
            <a:extLst>
              <a:ext uri="{FF2B5EF4-FFF2-40B4-BE49-F238E27FC236}">
                <a16:creationId xmlns:a16="http://schemas.microsoft.com/office/drawing/2014/main" id="{D28867FC-0D7B-9AB3-9931-C671A1EE0820}"/>
              </a:ext>
            </a:extLst>
          </p:cNvPr>
          <p:cNvSpPr/>
          <p:nvPr/>
        </p:nvSpPr>
        <p:spPr bwMode="auto">
          <a:xfrm>
            <a:off x="8345450" y="6095654"/>
            <a:ext cx="459270" cy="479958"/>
          </a:xfrm>
          <a:prstGeom prst="roundRect">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a:lnSpc>
                <a:spcPct val="100000"/>
              </a:lnSpc>
              <a:spcBef>
                <a:spcPct val="0"/>
              </a:spcBef>
              <a:spcAft>
                <a:spcPct val="0"/>
              </a:spcAft>
              <a:buNone/>
              <a:tabLst/>
            </a:pPr>
            <a:r>
              <a:rPr lang="en-US">
                <a:solidFill>
                  <a:schemeClr val="bg1"/>
                </a:solidFill>
                <a:latin typeface="Arial"/>
                <a:cs typeface="Arial"/>
              </a:rPr>
              <a:t>1</a:t>
            </a:r>
          </a:p>
        </p:txBody>
      </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a:extLst>
              <a:ext uri="{FF2B5EF4-FFF2-40B4-BE49-F238E27FC236}">
                <a16:creationId xmlns:a16="http://schemas.microsoft.com/office/drawing/2014/main" id="{5FEEC81C-F544-3726-0ECE-7ED9F2461188}"/>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2E066FB-988C-4584-A73F-3048930BDC34}" type="slidenum">
              <a:rPr lang="de-DE" altLang="en-US">
                <a:solidFill>
                  <a:schemeClr val="bg1"/>
                </a:solidFill>
              </a:rPr>
              <a:pPr/>
              <a:t>13</a:t>
            </a:fld>
            <a:endParaRPr lang="de-DE" altLang="en-US">
              <a:solidFill>
                <a:schemeClr val="bg1"/>
              </a:solidFill>
            </a:endParaRPr>
          </a:p>
        </p:txBody>
      </p:sp>
      <p:sp>
        <p:nvSpPr>
          <p:cNvPr id="13315" name="Rectangle 2">
            <a:extLst>
              <a:ext uri="{FF2B5EF4-FFF2-40B4-BE49-F238E27FC236}">
                <a16:creationId xmlns:a16="http://schemas.microsoft.com/office/drawing/2014/main" id="{99FA092E-21B2-56A7-0CD0-96416F0F6081}"/>
              </a:ext>
            </a:extLst>
          </p:cNvPr>
          <p:cNvSpPr>
            <a:spLocks noGrp="1" noChangeArrowheads="1"/>
          </p:cNvSpPr>
          <p:nvPr>
            <p:ph type="title"/>
          </p:nvPr>
        </p:nvSpPr>
        <p:spPr/>
        <p:txBody>
          <a:bodyPr/>
          <a:lstStyle/>
          <a:p>
            <a:pPr eaLnBrk="1" hangingPunct="1"/>
            <a:r>
              <a:rPr lang="en-US" altLang="en-US" dirty="0" err="1"/>
              <a:t>Misija</a:t>
            </a:r>
            <a:r>
              <a:rPr lang="en-US" altLang="en-US" dirty="0"/>
              <a:t> </a:t>
            </a:r>
            <a:r>
              <a:rPr lang="en-US" altLang="en-US" dirty="0" err="1"/>
              <a:t>i</a:t>
            </a:r>
            <a:r>
              <a:rPr lang="en-US" altLang="en-US" dirty="0"/>
              <a:t> </a:t>
            </a:r>
            <a:r>
              <a:rPr lang="en-US" altLang="en-US" dirty="0" err="1"/>
              <a:t>ciljevi</a:t>
            </a:r>
            <a:r>
              <a:rPr lang="en-US" altLang="en-US" dirty="0"/>
              <a:t> </a:t>
            </a:r>
            <a:r>
              <a:rPr lang="en-US" altLang="en-US" dirty="0" err="1"/>
              <a:t>verifikacije</a:t>
            </a:r>
            <a:endParaRPr lang="en-US" altLang="en-US" dirty="0" err="1">
              <a:cs typeface="Arial"/>
            </a:endParaRPr>
          </a:p>
        </p:txBody>
      </p:sp>
      <p:sp>
        <p:nvSpPr>
          <p:cNvPr id="13316" name="Rectangle 4">
            <a:extLst>
              <a:ext uri="{FF2B5EF4-FFF2-40B4-BE49-F238E27FC236}">
                <a16:creationId xmlns:a16="http://schemas.microsoft.com/office/drawing/2014/main" id="{4ED0172D-8473-3661-201C-2DABD0D9F963}"/>
              </a:ext>
            </a:extLst>
          </p:cNvPr>
          <p:cNvSpPr>
            <a:spLocks noGrp="1" noChangeArrowheads="1"/>
          </p:cNvSpPr>
          <p:nvPr>
            <p:ph type="body" sz="half" idx="1"/>
          </p:nvPr>
        </p:nvSpPr>
        <p:spPr/>
        <p:txBody>
          <a:bodyPr/>
          <a:lstStyle/>
          <a:p>
            <a:r>
              <a:rPr lang="en-US" altLang="en-US" sz="1400" dirty="0" err="1"/>
              <a:t>Dizajnerski</a:t>
            </a:r>
            <a:r>
              <a:rPr lang="en-US" altLang="en-US" sz="1400" dirty="0"/>
              <a:t> </a:t>
            </a:r>
            <a:r>
              <a:rPr lang="en-US" altLang="en-US" sz="1400" dirty="0" err="1"/>
              <a:t>timovi</a:t>
            </a:r>
            <a:r>
              <a:rPr lang="en-US" altLang="en-US" sz="1400" dirty="0"/>
              <a:t> </a:t>
            </a:r>
            <a:r>
              <a:rPr lang="en-US" altLang="en-US" sz="1400" dirty="0" err="1"/>
              <a:t>upravljaju</a:t>
            </a:r>
            <a:r>
              <a:rPr lang="en-US" altLang="en-US" sz="1400" dirty="0"/>
              <a:t> </a:t>
            </a:r>
            <a:r>
              <a:rPr lang="en-US" altLang="en-US" sz="1400" dirty="0" err="1"/>
              <a:t>procesom</a:t>
            </a:r>
            <a:r>
              <a:rPr lang="en-US" altLang="en-US" sz="1400" dirty="0"/>
              <a:t> </a:t>
            </a:r>
            <a:r>
              <a:rPr lang="en-US" altLang="en-US" sz="1400" dirty="0" err="1"/>
              <a:t>razvoja</a:t>
            </a:r>
            <a:r>
              <a:rPr lang="en-US" altLang="en-US" sz="1400" dirty="0"/>
              <a:t>
</a:t>
            </a:r>
            <a:r>
              <a:rPr lang="en-US" altLang="en-US" sz="1400" dirty="0" err="1"/>
              <a:t>hardvera</a:t>
            </a:r>
            <a:r>
              <a:rPr lang="en-US" altLang="en-US" sz="1400" dirty="0"/>
              <a:t> </a:t>
            </a:r>
            <a:r>
              <a:rPr lang="en-US" altLang="en-US" sz="1400" dirty="0" err="1"/>
              <a:t>balansirajući</a:t>
            </a:r>
            <a:r>
              <a:rPr lang="en-US" altLang="en-US" sz="1400" dirty="0"/>
              <a:t> </a:t>
            </a:r>
            <a:r>
              <a:rPr lang="en-US" altLang="en-US" sz="1400" dirty="0" err="1"/>
              <a:t>ograničenja</a:t>
            </a:r>
            <a:r>
              <a:rPr lang="en-US" altLang="en-US" sz="1400" dirty="0"/>
              <a:t> </a:t>
            </a:r>
            <a:r>
              <a:rPr lang="en-US" altLang="en-US" sz="1400" dirty="0" err="1"/>
              <a:t>na</a:t>
            </a:r>
            <a:r>
              <a:rPr lang="en-US" altLang="en-US" sz="1400" dirty="0"/>
              <a:t> tri </a:t>
            </a:r>
            <a:r>
              <a:rPr lang="en-US" altLang="en-US" sz="1400" dirty="0" err="1"/>
              <a:t>polja</a:t>
            </a:r>
            <a:r>
              <a:rPr lang="en-US" altLang="en-US" sz="1400" dirty="0"/>
              <a:t>:</a:t>
            </a:r>
            <a:endParaRPr lang="en-US" dirty="0"/>
          </a:p>
          <a:p>
            <a:pPr lvl="1" indent="-188595" eaLnBrk="1" hangingPunct="1"/>
            <a:r>
              <a:rPr lang="en-US" altLang="en-US" sz="1200" b="1" dirty="0" err="1"/>
              <a:t>Raspored</a:t>
            </a:r>
            <a:r>
              <a:rPr lang="en-US" altLang="en-US" sz="1200" b="1" dirty="0"/>
              <a:t>: </a:t>
            </a:r>
            <a:r>
              <a:rPr lang="en-US" altLang="en-US" sz="1200" dirty="0" err="1"/>
              <a:t>Uspeh</a:t>
            </a:r>
            <a:r>
              <a:rPr lang="en-US" altLang="en-US" sz="1200" dirty="0"/>
              <a:t> </a:t>
            </a:r>
            <a:r>
              <a:rPr lang="en-US" altLang="en-US" sz="1200" dirty="0" err="1"/>
              <a:t>proizvoda</a:t>
            </a:r>
            <a:r>
              <a:rPr lang="en-US" altLang="en-US" sz="1200" dirty="0"/>
              <a:t> u </a:t>
            </a:r>
            <a:r>
              <a:rPr lang="en-US" altLang="en-US" sz="1200" dirty="0" err="1"/>
              <a:t>poluprovodničkoj</a:t>
            </a:r>
            <a:r>
              <a:rPr lang="en-US" altLang="en-US" sz="1200" dirty="0"/>
              <a:t> </a:t>
            </a:r>
            <a:r>
              <a:rPr lang="en-US" altLang="en-US" sz="1200" dirty="0" err="1"/>
              <a:t>industriji</a:t>
            </a:r>
            <a:r>
              <a:rPr lang="en-US" altLang="en-US" sz="1200" dirty="0"/>
              <a:t> </a:t>
            </a:r>
            <a:r>
              <a:rPr lang="en-US" altLang="en-US" sz="1200" dirty="0" err="1"/>
              <a:t>umnogome</a:t>
            </a:r>
            <a:r>
              <a:rPr lang="en-US" altLang="en-US" sz="1200" dirty="0"/>
              <a:t> </a:t>
            </a:r>
            <a:r>
              <a:rPr lang="en-US" altLang="en-US" sz="1200" dirty="0" err="1"/>
              <a:t>zavisi</a:t>
            </a:r>
            <a:r>
              <a:rPr lang="en-US" altLang="en-US" sz="1200" dirty="0"/>
              <a:t> od </a:t>
            </a:r>
            <a:r>
              <a:rPr lang="en-US" altLang="en-US" sz="1200" dirty="0" err="1"/>
              <a:t>pojavljivanja</a:t>
            </a:r>
            <a:r>
              <a:rPr lang="en-US" altLang="en-US" sz="1200" dirty="0"/>
              <a:t> </a:t>
            </a:r>
            <a:r>
              <a:rPr lang="en-US" altLang="en-US" sz="1200" dirty="0" err="1"/>
              <a:t>na</a:t>
            </a:r>
            <a:r>
              <a:rPr lang="en-US" altLang="en-US" sz="1200" dirty="0"/>
              <a:t> </a:t>
            </a:r>
            <a:r>
              <a:rPr lang="en-US" altLang="en-US" sz="1200" dirty="0" err="1"/>
              <a:t>tržištu</a:t>
            </a:r>
            <a:r>
              <a:rPr lang="en-US" altLang="en-US" sz="1200" dirty="0"/>
              <a:t> u </a:t>
            </a:r>
            <a:r>
              <a:rPr lang="en-US" altLang="en-US" sz="1200" dirty="0" err="1"/>
              <a:t>pravom</a:t>
            </a:r>
            <a:r>
              <a:rPr lang="en-US" altLang="en-US" sz="1200" dirty="0"/>
              <a:t> </a:t>
            </a:r>
            <a:r>
              <a:rPr lang="en-US" altLang="en-US" sz="1200" dirty="0" err="1"/>
              <a:t>trenutku</a:t>
            </a:r>
            <a:endParaRPr lang="en-US" altLang="en-US" sz="1200" dirty="0" err="1">
              <a:cs typeface="Arial"/>
            </a:endParaRPr>
          </a:p>
          <a:p>
            <a:pPr lvl="1" indent="-188595"/>
            <a:endParaRPr lang="en-US" altLang="en-US" sz="1200" dirty="0"/>
          </a:p>
          <a:p>
            <a:pPr lvl="1" indent="-188595" eaLnBrk="1" hangingPunct="1"/>
            <a:r>
              <a:rPr lang="en-US" altLang="en-US" sz="1200" b="1" dirty="0" err="1"/>
              <a:t>Troškovi</a:t>
            </a:r>
            <a:r>
              <a:rPr lang="en-US" altLang="en-US" sz="1200" b="1" dirty="0"/>
              <a:t>: </a:t>
            </a:r>
            <a:r>
              <a:rPr lang="en-US" altLang="en-US" sz="1200" dirty="0" err="1"/>
              <a:t>Istovremeno</a:t>
            </a:r>
            <a:r>
              <a:rPr lang="en-US" altLang="en-US" sz="1200" dirty="0"/>
              <a:t>, </a:t>
            </a:r>
            <a:r>
              <a:rPr lang="en-US" altLang="en-US" sz="1200" dirty="0" err="1"/>
              <a:t>kompanija</a:t>
            </a:r>
            <a:r>
              <a:rPr lang="en-US" altLang="en-US" sz="1200" dirty="0"/>
              <a:t> mora </a:t>
            </a:r>
            <a:r>
              <a:rPr lang="en-US" altLang="en-US" sz="1200" dirty="0" err="1"/>
              <a:t>nastojati da</a:t>
            </a:r>
            <a:r>
              <a:rPr lang="en-US" altLang="en-US" sz="1200" dirty="0"/>
              <a:t>
</a:t>
            </a:r>
            <a:r>
              <a:rPr lang="en-US" altLang="en-US" sz="1200" dirty="0" err="1"/>
              <a:t>maksimizira</a:t>
            </a:r>
            <a:r>
              <a:rPr lang="en-US" altLang="en-US" sz="1200" dirty="0"/>
              <a:t> profit u tom </a:t>
            </a:r>
            <a:r>
              <a:rPr lang="en-US" altLang="en-US" sz="1200" dirty="0" err="1"/>
              <a:t>procesu</a:t>
            </a:r>
            <a:r>
              <a:rPr lang="en-US" altLang="en-US" sz="1200" dirty="0"/>
              <a:t>, a </a:t>
            </a:r>
            <a:r>
              <a:rPr lang="en-US" altLang="en-US" sz="1200" dirty="0" err="1"/>
              <a:t>ključna</a:t>
            </a:r>
            <a:r>
              <a:rPr lang="en-US" altLang="en-US" sz="1200" dirty="0"/>
              <a:t> </a:t>
            </a:r>
            <a:r>
              <a:rPr lang="en-US" altLang="en-US" sz="1200" dirty="0" err="1"/>
              <a:t>stavka</a:t>
            </a:r>
            <a:r>
              <a:rPr lang="en-US" altLang="en-US" sz="1200" dirty="0"/>
              <a:t> u </a:t>
            </a:r>
            <a:r>
              <a:rPr lang="en-US" altLang="en-US" sz="1200" dirty="0" err="1"/>
              <a:t>vezi</a:t>
            </a:r>
            <a:r>
              <a:rPr lang="en-US" altLang="en-US" sz="1200" dirty="0"/>
              <a:t> </a:t>
            </a:r>
            <a:r>
              <a:rPr lang="en-US" altLang="en-US" sz="1200" dirty="0" err="1"/>
              <a:t>profita</a:t>
            </a:r>
            <a:r>
              <a:rPr lang="en-US" altLang="en-US" sz="1200" dirty="0"/>
              <a:t> je da se </a:t>
            </a:r>
            <a:r>
              <a:rPr lang="en-US" altLang="en-US" sz="1200" dirty="0" err="1"/>
              <a:t>troškovi</a:t>
            </a:r>
            <a:r>
              <a:rPr lang="en-US" altLang="en-US" sz="1200" dirty="0"/>
              <a:t> </a:t>
            </a:r>
            <a:r>
              <a:rPr lang="en-US" altLang="en-US" sz="1200" dirty="0" err="1"/>
              <a:t>proizvodnje</a:t>
            </a:r>
            <a:r>
              <a:rPr lang="en-US" altLang="en-US" sz="1200" dirty="0"/>
              <a:t> </a:t>
            </a:r>
            <a:r>
              <a:rPr lang="en-US" altLang="en-US" sz="1200" dirty="0" err="1"/>
              <a:t>i</a:t>
            </a:r>
            <a:r>
              <a:rPr lang="en-US" altLang="en-US" sz="1200" dirty="0"/>
              <a:t> </a:t>
            </a:r>
            <a:r>
              <a:rPr lang="en-US" altLang="en-US" sz="1200" dirty="0" err="1"/>
              <a:t>razvoja</a:t>
            </a:r>
            <a:r>
              <a:rPr lang="en-US" altLang="en-US" sz="1200" dirty="0"/>
              <a:t> </a:t>
            </a:r>
            <a:r>
              <a:rPr lang="en-US" altLang="en-US" sz="1200" dirty="0" err="1"/>
              <a:t>proizvoda</a:t>
            </a:r>
            <a:r>
              <a:rPr lang="en-US" altLang="en-US" sz="1200" dirty="0"/>
              <a:t> </a:t>
            </a:r>
            <a:r>
              <a:rPr lang="en-US" altLang="en-US" sz="1200" dirty="0" err="1"/>
              <a:t>održe</a:t>
            </a:r>
            <a:r>
              <a:rPr lang="en-US" altLang="en-US" sz="1200" dirty="0"/>
              <a:t> </a:t>
            </a:r>
            <a:r>
              <a:rPr lang="en-US" altLang="en-US" sz="1200" dirty="0" err="1"/>
              <a:t>na</a:t>
            </a:r>
            <a:r>
              <a:rPr lang="en-US" altLang="en-US" sz="1200" dirty="0"/>
              <a:t> </a:t>
            </a:r>
            <a:r>
              <a:rPr lang="en-US" altLang="en-US" sz="1200" dirty="0" err="1"/>
              <a:t>minimumu</a:t>
            </a:r>
            <a:endParaRPr lang="en-US" altLang="en-US" sz="1200" dirty="0" err="1">
              <a:cs typeface="Arial"/>
            </a:endParaRPr>
          </a:p>
          <a:p>
            <a:pPr lvl="1" eaLnBrk="1" hangingPunct="1"/>
            <a:endParaRPr lang="en-US" altLang="en-US" sz="1200" b="1"/>
          </a:p>
          <a:p>
            <a:pPr lvl="1" indent="-188595" eaLnBrk="1" hangingPunct="1"/>
            <a:r>
              <a:rPr lang="en-US" altLang="en-US" sz="1200" b="1" dirty="0" err="1"/>
              <a:t>Kvalitet</a:t>
            </a:r>
            <a:r>
              <a:rPr lang="en-US" altLang="en-US" sz="1200" b="1" dirty="0"/>
              <a:t>: </a:t>
            </a:r>
            <a:r>
              <a:rPr lang="en-US" altLang="en-US" sz="1200" dirty="0" err="1"/>
              <a:t>Budući</a:t>
            </a:r>
            <a:r>
              <a:rPr lang="en-US" altLang="en-US" sz="1200" dirty="0"/>
              <a:t> </a:t>
            </a:r>
            <a:r>
              <a:rPr lang="en-US" altLang="en-US" sz="1200" dirty="0" err="1"/>
              <a:t>kupci</a:t>
            </a:r>
            <a:r>
              <a:rPr lang="en-US" altLang="en-US" sz="1200" dirty="0"/>
              <a:t> </a:t>
            </a:r>
            <a:r>
              <a:rPr lang="en-US" altLang="en-US" sz="1200" dirty="0" err="1"/>
              <a:t>očekuju</a:t>
            </a:r>
            <a:r>
              <a:rPr lang="en-US" altLang="en-US" sz="1200" dirty="0"/>
              <a:t> da </a:t>
            </a:r>
            <a:r>
              <a:rPr lang="en-US" altLang="en-US" sz="1200" dirty="0" err="1"/>
              <a:t>će</a:t>
            </a:r>
            <a:r>
              <a:rPr lang="en-US" altLang="en-US" sz="1200" dirty="0"/>
              <a:t> </a:t>
            </a:r>
            <a:r>
              <a:rPr lang="en-US" altLang="en-US" sz="1200" dirty="0" err="1"/>
              <a:t>isporučeni</a:t>
            </a:r>
            <a:r>
              <a:rPr lang="en-US" altLang="en-US" sz="1200" dirty="0"/>
              <a:t> </a:t>
            </a:r>
            <a:r>
              <a:rPr lang="en-US" altLang="en-US" sz="1200" dirty="0" err="1"/>
              <a:t>proizvodi</a:t>
            </a:r>
            <a:r>
              <a:rPr lang="en-US" altLang="en-US" sz="1200" dirty="0"/>
              <a:t> </a:t>
            </a:r>
            <a:r>
              <a:rPr lang="en-US" altLang="en-US" sz="1200" dirty="0" err="1"/>
              <a:t>ispunjavati</a:t>
            </a:r>
            <a:r>
              <a:rPr lang="en-US" altLang="en-US" sz="1200" dirty="0"/>
              <a:t> </a:t>
            </a:r>
            <a:r>
              <a:rPr lang="en-US" altLang="en-US" sz="1200" dirty="0" err="1"/>
              <a:t>odgovarajuće</a:t>
            </a:r>
            <a:r>
              <a:rPr lang="en-US" altLang="en-US" sz="1200" dirty="0"/>
              <a:t> </a:t>
            </a:r>
            <a:r>
              <a:rPr lang="en-US" altLang="en-US" sz="1200" dirty="0" err="1"/>
              <a:t>standarde</a:t>
            </a:r>
            <a:r>
              <a:rPr lang="en-US" altLang="en-US" sz="1200" dirty="0"/>
              <a:t> </a:t>
            </a:r>
            <a:r>
              <a:rPr lang="en-US" altLang="en-US" sz="1200" dirty="0" err="1"/>
              <a:t>kvaliteta</a:t>
            </a:r>
            <a:endParaRPr lang="en-US" altLang="en-US" sz="1200" dirty="0" err="1">
              <a:cs typeface="Arial"/>
            </a:endParaRPr>
          </a:p>
          <a:p>
            <a:pPr eaLnBrk="1" hangingPunct="1"/>
            <a:endParaRPr lang="en-US" altLang="en-US" sz="1400" dirty="0">
              <a:solidFill>
                <a:srgbClr val="000000"/>
              </a:solidFill>
              <a:latin typeface="Arial"/>
              <a:cs typeface="Arial"/>
            </a:endParaRPr>
          </a:p>
          <a:p>
            <a:r>
              <a:rPr lang="en-US" altLang="en-US" sz="1400" dirty="0" err="1">
                <a:solidFill>
                  <a:srgbClr val="000000"/>
                </a:solidFill>
                <a:latin typeface="Arial"/>
                <a:cs typeface="Arial"/>
              </a:rPr>
              <a:t>Pronalaženje</a:t>
            </a:r>
            <a:r>
              <a:rPr lang="en-US" altLang="en-US" sz="1400" dirty="0">
                <a:solidFill>
                  <a:srgbClr val="000000"/>
                </a:solidFill>
                <a:latin typeface="Arial"/>
                <a:cs typeface="Arial"/>
              </a:rPr>
              <a:t> </a:t>
            </a:r>
            <a:r>
              <a:rPr lang="en-US" altLang="en-US" sz="1400" dirty="0" err="1">
                <a:solidFill>
                  <a:srgbClr val="000000"/>
                </a:solidFill>
                <a:latin typeface="Arial"/>
                <a:cs typeface="Arial"/>
              </a:rPr>
              <a:t>zadovoljavajuće</a:t>
            </a:r>
            <a:r>
              <a:rPr lang="en-US" altLang="en-US" sz="1400" dirty="0">
                <a:solidFill>
                  <a:srgbClr val="000000"/>
                </a:solidFill>
                <a:latin typeface="Arial"/>
                <a:cs typeface="Arial"/>
              </a:rPr>
              <a:t> </a:t>
            </a:r>
            <a:r>
              <a:rPr lang="en-US" altLang="en-US" sz="1400" dirty="0" err="1">
                <a:solidFill>
                  <a:srgbClr val="000000"/>
                </a:solidFill>
                <a:latin typeface="Arial"/>
                <a:cs typeface="Arial"/>
              </a:rPr>
              <a:t>ravnoteže</a:t>
            </a:r>
            <a:r>
              <a:rPr lang="en-US" altLang="en-US" sz="1400" dirty="0">
                <a:solidFill>
                  <a:srgbClr val="000000"/>
                </a:solidFill>
                <a:latin typeface="Arial"/>
                <a:cs typeface="Arial"/>
              </a:rPr>
              <a:t> </a:t>
            </a:r>
            <a:r>
              <a:rPr lang="en-US" altLang="en-US" sz="1400" dirty="0" err="1">
                <a:solidFill>
                  <a:srgbClr val="000000"/>
                </a:solidFill>
                <a:latin typeface="Arial"/>
                <a:cs typeface="Arial"/>
              </a:rPr>
              <a:t>između</a:t>
            </a:r>
            <a:r>
              <a:rPr lang="en-US" altLang="en-US" sz="1400" dirty="0">
                <a:solidFill>
                  <a:srgbClr val="000000"/>
                </a:solidFill>
                <a:latin typeface="Arial"/>
                <a:cs typeface="Arial"/>
              </a:rPr>
              <a:t> </a:t>
            </a:r>
            <a:r>
              <a:rPr lang="en-US" altLang="en-US" sz="1400" dirty="0" err="1">
                <a:solidFill>
                  <a:srgbClr val="000000"/>
                </a:solidFill>
                <a:latin typeface="Arial"/>
                <a:cs typeface="Arial"/>
              </a:rPr>
              <a:t>rasporeda</a:t>
            </a:r>
            <a:r>
              <a:rPr lang="en-US" altLang="en-US" sz="1400" dirty="0">
                <a:solidFill>
                  <a:srgbClr val="000000"/>
                </a:solidFill>
                <a:latin typeface="Arial"/>
                <a:cs typeface="Arial"/>
              </a:rPr>
              <a:t>, </a:t>
            </a:r>
            <a:r>
              <a:rPr lang="en-US" altLang="en-US" sz="1400" dirty="0" err="1">
                <a:solidFill>
                  <a:srgbClr val="000000"/>
                </a:solidFill>
                <a:latin typeface="Arial"/>
                <a:cs typeface="Arial"/>
              </a:rPr>
              <a:t>troškova</a:t>
            </a:r>
            <a:r>
              <a:rPr lang="en-US" altLang="en-US" sz="1400" dirty="0">
                <a:solidFill>
                  <a:srgbClr val="000000"/>
                </a:solidFill>
                <a:latin typeface="Arial"/>
                <a:cs typeface="Arial"/>
              </a:rPr>
              <a:t> </a:t>
            </a:r>
            <a:r>
              <a:rPr lang="en-US" altLang="en-US" sz="1400" dirty="0" err="1">
                <a:solidFill>
                  <a:srgbClr val="000000"/>
                </a:solidFill>
                <a:latin typeface="Arial"/>
                <a:cs typeface="Arial"/>
              </a:rPr>
              <a:t>i</a:t>
            </a:r>
            <a:r>
              <a:rPr lang="en-US" altLang="en-US" sz="1400" dirty="0">
                <a:solidFill>
                  <a:srgbClr val="000000"/>
                </a:solidFill>
                <a:latin typeface="Arial"/>
                <a:cs typeface="Arial"/>
              </a:rPr>
              <a:t> </a:t>
            </a:r>
            <a:r>
              <a:rPr lang="en-US" altLang="en-US" sz="1400" dirty="0" err="1">
                <a:solidFill>
                  <a:srgbClr val="000000"/>
                </a:solidFill>
                <a:latin typeface="Arial"/>
                <a:cs typeface="Arial"/>
              </a:rPr>
              <a:t>kvaliteta</a:t>
            </a:r>
            <a:r>
              <a:rPr lang="en-US" altLang="en-US" sz="1400" dirty="0">
                <a:solidFill>
                  <a:srgbClr val="000000"/>
                </a:solidFill>
                <a:latin typeface="Arial"/>
                <a:cs typeface="Arial"/>
              </a:rPr>
              <a:t> </a:t>
            </a:r>
            <a:r>
              <a:rPr lang="en-US" altLang="en-US" sz="1400" dirty="0" err="1">
                <a:solidFill>
                  <a:srgbClr val="000000"/>
                </a:solidFill>
                <a:latin typeface="Arial"/>
                <a:cs typeface="Arial"/>
              </a:rPr>
              <a:t>zavisiće</a:t>
            </a:r>
            <a:r>
              <a:rPr lang="en-US" altLang="en-US" sz="1400" dirty="0">
                <a:solidFill>
                  <a:srgbClr val="000000"/>
                </a:solidFill>
                <a:latin typeface="Arial"/>
                <a:cs typeface="Arial"/>
              </a:rPr>
              <a:t> od </a:t>
            </a:r>
            <a:r>
              <a:rPr lang="en-US" altLang="en-US" sz="1400" dirty="0" err="1">
                <a:solidFill>
                  <a:srgbClr val="000000"/>
                </a:solidFill>
                <a:latin typeface="Arial"/>
                <a:cs typeface="Arial"/>
              </a:rPr>
              <a:t>proizvoda</a:t>
            </a:r>
            <a:r>
              <a:rPr lang="en-US" altLang="en-US" sz="1400" dirty="0"/>
              <a:t> do </a:t>
            </a:r>
            <a:r>
              <a:rPr lang="en-US" altLang="en-US" sz="1400" dirty="0" err="1"/>
              <a:t>proizvoda</a:t>
            </a:r>
            <a:endParaRPr lang="en-US" altLang="en-US" sz="1400" dirty="0" err="1">
              <a:cs typeface="Arial"/>
            </a:endParaRPr>
          </a:p>
          <a:p>
            <a:pPr eaLnBrk="1" hangingPunct="1"/>
            <a:endParaRPr lang="en-US" altLang="en-US" sz="1400"/>
          </a:p>
          <a:p>
            <a:pPr eaLnBrk="1" hangingPunct="1"/>
            <a:r>
              <a:rPr lang="en-US" altLang="en-US" sz="1400" dirty="0" err="1"/>
              <a:t>Ipak</a:t>
            </a:r>
            <a:r>
              <a:rPr lang="en-US" altLang="en-US" sz="1400" dirty="0"/>
              <a:t>, </a:t>
            </a:r>
            <a:r>
              <a:rPr lang="en-US" altLang="en-US" sz="1400" dirty="0" err="1"/>
              <a:t>samo</a:t>
            </a:r>
            <a:r>
              <a:rPr lang="en-US" altLang="en-US" sz="1400" dirty="0"/>
              <a:t> </a:t>
            </a:r>
            <a:r>
              <a:rPr lang="en-US" altLang="en-US" sz="1400" dirty="0" err="1"/>
              <a:t>balansiranje</a:t>
            </a:r>
            <a:r>
              <a:rPr lang="en-US" altLang="en-US" sz="1400" dirty="0"/>
              <a:t> je </a:t>
            </a:r>
            <a:r>
              <a:rPr lang="en-US" altLang="en-US" sz="1400" dirty="0" err="1"/>
              <a:t>problematično</a:t>
            </a:r>
            <a:r>
              <a:rPr lang="en-US" altLang="en-US" sz="1400" dirty="0"/>
              <a:t> </a:t>
            </a:r>
            <a:r>
              <a:rPr lang="en-US" altLang="en-US" sz="1400" dirty="0" err="1"/>
              <a:t>jer</a:t>
            </a:r>
            <a:r>
              <a:rPr lang="en-US" altLang="en-US" sz="1400" dirty="0"/>
              <a:t> </a:t>
            </a:r>
            <a:r>
              <a:rPr lang="en-US" altLang="en-US" sz="1400" dirty="0" err="1"/>
              <a:t>optimizacija</a:t>
            </a:r>
            <a:r>
              <a:rPr lang="en-US" altLang="en-US" sz="1400" dirty="0"/>
              <a:t> u </a:t>
            </a:r>
            <a:r>
              <a:rPr lang="en-US" altLang="en-US" sz="1400" dirty="0" err="1"/>
              <a:t>dva</a:t>
            </a:r>
            <a:r>
              <a:rPr lang="en-US" altLang="en-US" sz="1400" dirty="0"/>
              <a:t> </a:t>
            </a:r>
            <a:r>
              <a:rPr lang="en-US" altLang="en-US" sz="1400" dirty="0" err="1"/>
              <a:t>pravca</a:t>
            </a:r>
            <a:r>
              <a:rPr lang="en-US" altLang="en-US" sz="1400" dirty="0"/>
              <a:t> </a:t>
            </a:r>
            <a:r>
              <a:rPr lang="en-US" altLang="en-US" sz="1400" dirty="0" err="1"/>
              <a:t>uvek</a:t>
            </a:r>
            <a:r>
              <a:rPr lang="en-US" altLang="en-US" sz="1400" dirty="0"/>
              <a:t> </a:t>
            </a:r>
            <a:r>
              <a:rPr lang="en-US" altLang="en-US" sz="1400" dirty="0" err="1"/>
              <a:t>negativno</a:t>
            </a:r>
            <a:r>
              <a:rPr lang="en-US" altLang="en-US" sz="1400" dirty="0"/>
              <a:t> </a:t>
            </a:r>
            <a:r>
              <a:rPr lang="en-US" altLang="en-US" sz="1400" dirty="0" err="1"/>
              <a:t>utiče</a:t>
            </a:r>
            <a:r>
              <a:rPr lang="en-US" altLang="en-US" sz="1400" dirty="0"/>
              <a:t> u </a:t>
            </a:r>
            <a:r>
              <a:rPr lang="en-US" altLang="en-US" sz="1400" dirty="0" err="1"/>
              <a:t>pravcu</a:t>
            </a:r>
            <a:r>
              <a:rPr lang="en-US" altLang="en-US" sz="1400" dirty="0"/>
              <a:t> </a:t>
            </a:r>
            <a:r>
              <a:rPr lang="en-US" altLang="en-US" sz="1400" dirty="0" err="1"/>
              <a:t>trećeg</a:t>
            </a:r>
            <a:r>
              <a:rPr lang="en-US" altLang="en-US" sz="1400" dirty="0"/>
              <a:t> - </a:t>
            </a:r>
            <a:r>
              <a:rPr lang="en-US" altLang="en-US" sz="1400" dirty="0" err="1"/>
              <a:t>na</a:t>
            </a:r>
            <a:r>
              <a:rPr lang="en-US" altLang="en-US" sz="1400" dirty="0"/>
              <a:t> primer: </a:t>
            </a:r>
            <a:r>
              <a:rPr lang="en-US" altLang="en-US" sz="1400" dirty="0" err="1"/>
              <a:t>poboljšanje</a:t>
            </a:r>
            <a:r>
              <a:rPr lang="en-US" altLang="en-US" sz="1400" dirty="0"/>
              <a:t> </a:t>
            </a:r>
            <a:r>
              <a:rPr lang="en-US" altLang="en-US" sz="1400" dirty="0" err="1"/>
              <a:t>kvaliteta</a:t>
            </a:r>
            <a:r>
              <a:rPr lang="en-US" altLang="en-US" sz="1400" dirty="0"/>
              <a:t> </a:t>
            </a:r>
            <a:r>
              <a:rPr lang="en-US" altLang="en-US" sz="1400" dirty="0" err="1"/>
              <a:t>uz</a:t>
            </a:r>
            <a:r>
              <a:rPr lang="en-US" altLang="en-US" sz="1400" dirty="0"/>
              <a:t> </a:t>
            </a:r>
            <a:r>
              <a:rPr lang="en-US" altLang="en-US" sz="1400" dirty="0" err="1"/>
              <a:t>skraćenje</a:t>
            </a:r>
            <a:r>
              <a:rPr lang="en-US" altLang="en-US" sz="1400" dirty="0"/>
              <a:t> </a:t>
            </a:r>
            <a:r>
              <a:rPr lang="en-US" altLang="en-US" sz="1400" dirty="0" err="1"/>
              <a:t>rokova</a:t>
            </a:r>
            <a:r>
              <a:rPr lang="en-US" altLang="en-US" sz="1400" dirty="0"/>
              <a:t> </a:t>
            </a:r>
            <a:r>
              <a:rPr lang="en-US" altLang="en-US" sz="1400" dirty="0" err="1"/>
              <a:t>tipično</a:t>
            </a:r>
            <a:r>
              <a:rPr lang="en-US" altLang="en-US" sz="1400" dirty="0"/>
              <a:t> </a:t>
            </a:r>
            <a:r>
              <a:rPr lang="en-US" altLang="en-US" sz="1400" dirty="0" err="1"/>
              <a:t>znatno</a:t>
            </a:r>
            <a:r>
              <a:rPr lang="en-US" altLang="en-US" sz="1400" dirty="0"/>
              <a:t> </a:t>
            </a:r>
            <a:r>
              <a:rPr lang="en-US" altLang="en-US" sz="1400" dirty="0" err="1"/>
              <a:t>podiže</a:t>
            </a:r>
            <a:r>
              <a:rPr lang="en-US" altLang="en-US" sz="1400" dirty="0"/>
              <a:t> </a:t>
            </a:r>
            <a:r>
              <a:rPr lang="en-US" altLang="en-US" sz="1400" dirty="0" err="1"/>
              <a:t>cenu</a:t>
            </a:r>
            <a:r>
              <a:rPr lang="en-US" altLang="en-US" sz="1400" dirty="0"/>
              <a:t> </a:t>
            </a:r>
            <a:r>
              <a:rPr lang="en-US" altLang="en-US" sz="1400" dirty="0" err="1"/>
              <a:t>proizvoda</a:t>
            </a:r>
            <a:r>
              <a:rPr lang="en-US" altLang="en-US" sz="1400" dirty="0"/>
              <a:t> </a:t>
            </a:r>
            <a:r>
              <a:rPr lang="en-US" altLang="en-US" sz="1400" dirty="0" err="1"/>
              <a:t>i</a:t>
            </a:r>
            <a:r>
              <a:rPr lang="en-US" altLang="en-US" sz="1400" dirty="0"/>
              <a:t> </a:t>
            </a:r>
            <a:r>
              <a:rPr lang="en-US" altLang="en-US" sz="1400" dirty="0" err="1"/>
              <a:t>troškove</a:t>
            </a:r>
            <a:endParaRPr lang="en-US" altLang="en-US" sz="1400" dirty="0" err="1">
              <a:cs typeface="Arial"/>
            </a:endParaRPr>
          </a:p>
          <a:p>
            <a:pPr marL="0" indent="0" eaLnBrk="1" hangingPunct="1">
              <a:buNone/>
            </a:pPr>
            <a:endParaRPr lang="en-US" altLang="en-US" sz="1400">
              <a:cs typeface="Arial"/>
            </a:endParaRPr>
          </a:p>
        </p:txBody>
      </p:sp>
      <p:pic>
        <p:nvPicPr>
          <p:cNvPr id="13317" name="Picture 6">
            <a:extLst>
              <a:ext uri="{FF2B5EF4-FFF2-40B4-BE49-F238E27FC236}">
                <a16:creationId xmlns:a16="http://schemas.microsoft.com/office/drawing/2014/main" id="{BC630A0E-81B3-EA90-BE89-AB659B2564E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7725" y="859399"/>
            <a:ext cx="4428285" cy="4047843"/>
          </a:xfrm>
          <a:noFill/>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5C98B-430B-F3BC-7643-9B4278A6D206}"/>
            </a:ext>
          </a:extLst>
        </p:cNvPr>
        <p:cNvGrpSpPr/>
        <p:nvPr/>
      </p:nvGrpSpPr>
      <p:grpSpPr>
        <a:xfrm>
          <a:off x="0" y="0"/>
          <a:ext cx="0" cy="0"/>
          <a:chOff x="0" y="0"/>
          <a:chExt cx="0" cy="0"/>
        </a:xfrm>
      </p:grpSpPr>
      <p:sp>
        <p:nvSpPr>
          <p:cNvPr id="12290" name="Rectangle 4">
            <a:extLst>
              <a:ext uri="{FF2B5EF4-FFF2-40B4-BE49-F238E27FC236}">
                <a16:creationId xmlns:a16="http://schemas.microsoft.com/office/drawing/2014/main" id="{00D4AD39-2F32-4F54-45CC-DE6165677E83}"/>
              </a:ext>
            </a:extLst>
          </p:cNvPr>
          <p:cNvSpPr>
            <a:spLocks noGrp="1" noChangeArrowheads="1"/>
          </p:cNvSpPr>
          <p:nvPr>
            <p:ph type="ctrTitle"/>
          </p:nvPr>
        </p:nvSpPr>
        <p:spPr/>
        <p:txBody>
          <a:bodyPr/>
          <a:lstStyle/>
          <a:p>
            <a:r>
              <a:rPr lang="en-US" dirty="0" err="1"/>
              <a:t>Uvod</a:t>
            </a:r>
            <a:r>
              <a:rPr lang="en-US" dirty="0"/>
              <a:t> u </a:t>
            </a:r>
            <a:r>
              <a:rPr lang="en-US" dirty="0" err="1"/>
              <a:t>verifikaciju</a:t>
            </a:r>
            <a:endParaRPr lang="en-US" b="0" dirty="0" err="1">
              <a:solidFill>
                <a:srgbClr val="000000"/>
              </a:solidFill>
            </a:endParaRPr>
          </a:p>
        </p:txBody>
      </p:sp>
      <p:sp>
        <p:nvSpPr>
          <p:cNvPr id="12291" name="Rectangle 5">
            <a:extLst>
              <a:ext uri="{FF2B5EF4-FFF2-40B4-BE49-F238E27FC236}">
                <a16:creationId xmlns:a16="http://schemas.microsoft.com/office/drawing/2014/main" id="{2F43F5C4-C8EB-4430-C0E7-F3402DD34C5A}"/>
              </a:ext>
            </a:extLst>
          </p:cNvPr>
          <p:cNvSpPr>
            <a:spLocks noGrp="1" noChangeArrowheads="1"/>
          </p:cNvSpPr>
          <p:nvPr>
            <p:ph type="subTitle" idx="1"/>
          </p:nvPr>
        </p:nvSpPr>
        <p:spPr/>
        <p:txBody>
          <a:bodyPr/>
          <a:lstStyle/>
          <a:p>
            <a:r>
              <a:rPr lang="en-US" altLang="en-US" dirty="0"/>
              <a:t>Cena </a:t>
            </a:r>
            <a:r>
              <a:rPr lang="en-US" altLang="en-US" dirty="0" err="1"/>
              <a:t>neotkrivenih</a:t>
            </a:r>
            <a:r>
              <a:rPr lang="en-US" altLang="en-US" dirty="0"/>
              <a:t> </a:t>
            </a:r>
            <a:r>
              <a:rPr lang="en-US" altLang="en-US" dirty="0" err="1"/>
              <a:t>bagova</a:t>
            </a:r>
            <a:endParaRPr lang="en-US" dirty="0" err="1"/>
          </a:p>
        </p:txBody>
      </p:sp>
    </p:spTree>
    <p:extLst>
      <p:ext uri="{BB962C8B-B14F-4D97-AF65-F5344CB8AC3E}">
        <p14:creationId xmlns:p14="http://schemas.microsoft.com/office/powerpoint/2010/main" val="2282155969"/>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a:extLst>
              <a:ext uri="{FF2B5EF4-FFF2-40B4-BE49-F238E27FC236}">
                <a16:creationId xmlns:a16="http://schemas.microsoft.com/office/drawing/2014/main" id="{8524E556-3372-7E2B-4E3C-3BA5A976D1E8}"/>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0C27D5-F451-4792-AC83-618A244DAA83}" type="slidenum">
              <a:rPr lang="de-DE" altLang="en-US">
                <a:solidFill>
                  <a:schemeClr val="bg1"/>
                </a:solidFill>
              </a:rPr>
              <a:pPr/>
              <a:t>15</a:t>
            </a:fld>
            <a:endParaRPr lang="de-DE" altLang="en-US">
              <a:solidFill>
                <a:schemeClr val="bg1"/>
              </a:solidFill>
            </a:endParaRPr>
          </a:p>
        </p:txBody>
      </p:sp>
      <p:sp>
        <p:nvSpPr>
          <p:cNvPr id="14339" name="Rectangle 2">
            <a:extLst>
              <a:ext uri="{FF2B5EF4-FFF2-40B4-BE49-F238E27FC236}">
                <a16:creationId xmlns:a16="http://schemas.microsoft.com/office/drawing/2014/main" id="{ADC66EAB-A7B5-2784-0C0A-1F24155C3565}"/>
              </a:ext>
            </a:extLst>
          </p:cNvPr>
          <p:cNvSpPr>
            <a:spLocks noGrp="1" noChangeArrowheads="1"/>
          </p:cNvSpPr>
          <p:nvPr>
            <p:ph type="title"/>
          </p:nvPr>
        </p:nvSpPr>
        <p:spPr/>
        <p:txBody>
          <a:bodyPr/>
          <a:lstStyle/>
          <a:p>
            <a:r>
              <a:rPr lang="en-US" altLang="en-US" dirty="0"/>
              <a:t>Cena </a:t>
            </a:r>
            <a:r>
              <a:rPr lang="en-US" altLang="en-US"/>
              <a:t>neotkrivenih</a:t>
            </a:r>
            <a:r>
              <a:rPr lang="en-US" altLang="en-US" dirty="0"/>
              <a:t> </a:t>
            </a:r>
            <a:r>
              <a:rPr lang="en-US" altLang="en-US" dirty="0" err="1"/>
              <a:t>bagova</a:t>
            </a:r>
            <a:r>
              <a:rPr lang="en-US" altLang="en-US" dirty="0"/>
              <a:t> u </a:t>
            </a:r>
            <a:r>
              <a:rPr lang="en-US" altLang="en-US" dirty="0" err="1"/>
              <a:t>dizajnu</a:t>
            </a:r>
            <a:endParaRPr lang="en-US" dirty="0" err="1"/>
          </a:p>
        </p:txBody>
      </p:sp>
      <p:sp>
        <p:nvSpPr>
          <p:cNvPr id="14340" name="Rectangle 4">
            <a:extLst>
              <a:ext uri="{FF2B5EF4-FFF2-40B4-BE49-F238E27FC236}">
                <a16:creationId xmlns:a16="http://schemas.microsoft.com/office/drawing/2014/main" id="{CCC9D4C2-8477-D408-61B4-6B047C407B22}"/>
              </a:ext>
            </a:extLst>
          </p:cNvPr>
          <p:cNvSpPr>
            <a:spLocks noGrp="1" noChangeArrowheads="1"/>
          </p:cNvSpPr>
          <p:nvPr>
            <p:ph type="body" sz="half" idx="1"/>
          </p:nvPr>
        </p:nvSpPr>
        <p:spPr/>
        <p:txBody>
          <a:bodyPr/>
          <a:lstStyle/>
          <a:p>
            <a:pPr eaLnBrk="1" hangingPunct="1"/>
            <a:r>
              <a:rPr lang="en-US" altLang="en-US" sz="1400" dirty="0" err="1"/>
              <a:t>Slika</a:t>
            </a:r>
            <a:r>
              <a:rPr lang="en-US" altLang="en-US" sz="1400" dirty="0"/>
              <a:t> </a:t>
            </a:r>
            <a:r>
              <a:rPr lang="en-US" altLang="en-US" sz="1400" dirty="0" err="1"/>
              <a:t>desno</a:t>
            </a:r>
            <a:r>
              <a:rPr lang="en-US" altLang="en-US" sz="1400" dirty="0"/>
              <a:t> </a:t>
            </a:r>
            <a:r>
              <a:rPr lang="en-US" altLang="en-US" sz="1400" dirty="0" err="1"/>
              <a:t>ilustruje</a:t>
            </a:r>
            <a:r>
              <a:rPr lang="en-US" altLang="en-US" sz="1400" dirty="0"/>
              <a:t> </a:t>
            </a:r>
            <a:r>
              <a:rPr lang="en-US" altLang="en-US" sz="1400" dirty="0" err="1"/>
              <a:t>kako</a:t>
            </a:r>
            <a:r>
              <a:rPr lang="en-US" altLang="en-US" sz="1400" dirty="0"/>
              <a:t> se </a:t>
            </a:r>
            <a:r>
              <a:rPr lang="en-US" altLang="en-US" sz="1400" dirty="0" err="1"/>
              <a:t>cena</a:t>
            </a:r>
            <a:r>
              <a:rPr lang="en-US" altLang="en-US" sz="1400" dirty="0"/>
              <a:t> </a:t>
            </a:r>
            <a:r>
              <a:rPr lang="en-US" altLang="en-US" sz="1400" dirty="0" err="1"/>
              <a:t>neotrkrivenog</a:t>
            </a:r>
            <a:r>
              <a:rPr lang="en-US" altLang="en-US" sz="1400" dirty="0"/>
              <a:t> </a:t>
            </a:r>
            <a:r>
              <a:rPr lang="en-US" altLang="en-US" sz="1400" dirty="0" err="1"/>
              <a:t>baga</a:t>
            </a:r>
            <a:r>
              <a:rPr lang="en-US" altLang="en-US" sz="1400" dirty="0"/>
              <a:t> </a:t>
            </a:r>
            <a:r>
              <a:rPr lang="en-US" altLang="en-US" sz="1400" dirty="0" err="1"/>
              <a:t>uvećava</a:t>
            </a:r>
            <a:r>
              <a:rPr lang="en-US" altLang="en-US" sz="1400" dirty="0"/>
              <a:t> </a:t>
            </a:r>
            <a:r>
              <a:rPr lang="en-US" altLang="en-US" sz="1400" dirty="0" err="1"/>
              <a:t>tokom</a:t>
            </a:r>
            <a:r>
              <a:rPr lang="en-US" altLang="en-US" sz="1400" dirty="0"/>
              <a:t> </a:t>
            </a:r>
            <a:r>
              <a:rPr lang="en-US" altLang="en-US" sz="1400" dirty="0" err="1"/>
              <a:t>vremena</a:t>
            </a:r>
            <a:endParaRPr lang="en-US" altLang="en-US" sz="1400" dirty="0" err="1">
              <a:cs typeface="Arial"/>
            </a:endParaRPr>
          </a:p>
          <a:p>
            <a:pPr eaLnBrk="1" hangingPunct="1"/>
            <a:endParaRPr lang="en-US" altLang="en-US" sz="1400" dirty="0"/>
          </a:p>
          <a:p>
            <a:r>
              <a:rPr lang="en-US" altLang="en-US" sz="1400" dirty="0" err="1"/>
              <a:t>Ukoliko</a:t>
            </a:r>
            <a:r>
              <a:rPr lang="en-US" altLang="en-US" sz="1400" dirty="0"/>
              <a:t> je bag </a:t>
            </a:r>
            <a:r>
              <a:rPr lang="en-US" altLang="en-US" sz="1400" dirty="0" err="1"/>
              <a:t>primećen</a:t>
            </a:r>
            <a:r>
              <a:rPr lang="en-US" altLang="en-US" sz="1400" dirty="0"/>
              <a:t> </a:t>
            </a:r>
            <a:r>
              <a:rPr lang="en-US" altLang="en-US" sz="1400" b="1" dirty="0" err="1"/>
              <a:t>rano</a:t>
            </a:r>
            <a:r>
              <a:rPr lang="en-US" altLang="en-US" sz="1400" b="1" dirty="0"/>
              <a:t> </a:t>
            </a:r>
            <a:r>
              <a:rPr lang="en-US" altLang="en-US" sz="1400" dirty="0" err="1"/>
              <a:t>tokom</a:t>
            </a:r>
            <a:r>
              <a:rPr lang="en-US" altLang="en-US" sz="1400" dirty="0"/>
              <a:t> </a:t>
            </a:r>
            <a:r>
              <a:rPr lang="en-US" altLang="en-US" sz="1400" dirty="0" err="1"/>
              <a:t>verifikacije</a:t>
            </a:r>
            <a:r>
              <a:rPr lang="en-US" altLang="en-US" sz="1400" dirty="0"/>
              <a:t>, </a:t>
            </a:r>
            <a:r>
              <a:rPr lang="en-US" altLang="en-US" sz="1400" dirty="0" err="1"/>
              <a:t>njegovo</a:t>
            </a:r>
            <a:r>
              <a:rPr lang="en-US" altLang="en-US" sz="1400" dirty="0"/>
              <a:t> </a:t>
            </a:r>
            <a:r>
              <a:rPr lang="en-US" altLang="en-US" sz="1400" dirty="0" err="1"/>
              <a:t>otklanjanje</a:t>
            </a:r>
            <a:r>
              <a:rPr lang="en-US" altLang="en-US" sz="1400" dirty="0"/>
              <a:t> je </a:t>
            </a:r>
            <a:r>
              <a:rPr lang="en-US" altLang="en-US" sz="1400" dirty="0" err="1"/>
              <a:t>veoma</a:t>
            </a:r>
            <a:r>
              <a:rPr lang="en-US" altLang="en-US" sz="1400" dirty="0"/>
              <a:t> "</a:t>
            </a:r>
            <a:r>
              <a:rPr lang="en-US" altLang="en-US" sz="1400" dirty="0" err="1"/>
              <a:t>jeftino</a:t>
            </a:r>
            <a:r>
              <a:rPr lang="en-US" altLang="en-US" sz="1400" dirty="0"/>
              <a:t>": </a:t>
            </a:r>
            <a:r>
              <a:rPr lang="en-US" altLang="en-US" sz="1400" dirty="0" err="1"/>
              <a:t>dizajner</a:t>
            </a:r>
            <a:r>
              <a:rPr lang="en-US" altLang="en-US" sz="1400" dirty="0"/>
              <a:t> </a:t>
            </a:r>
            <a:r>
              <a:rPr lang="en-US" altLang="en-US" sz="1400" dirty="0" err="1"/>
              <a:t>ispravlja</a:t>
            </a:r>
            <a:r>
              <a:rPr lang="en-US" altLang="en-US" sz="1400" dirty="0"/>
              <a:t> HDL model, </a:t>
            </a:r>
            <a:r>
              <a:rPr lang="en-US" altLang="en-US" sz="1400" dirty="0" err="1"/>
              <a:t>nakon</a:t>
            </a:r>
            <a:r>
              <a:rPr lang="en-US" altLang="en-US" sz="1400" dirty="0"/>
              <a:t> </a:t>
            </a:r>
            <a:r>
              <a:rPr lang="en-US" altLang="en-US" sz="1400" dirty="0" err="1"/>
              <a:t>čega</a:t>
            </a:r>
            <a:r>
              <a:rPr lang="en-US" altLang="en-US" sz="1400" dirty="0"/>
              <a:t> </a:t>
            </a:r>
            <a:r>
              <a:rPr lang="en-US" altLang="en-US" sz="1400" dirty="0" err="1"/>
              <a:t>verifikacioni</a:t>
            </a:r>
            <a:r>
              <a:rPr lang="en-US" altLang="en-US" sz="1400" dirty="0"/>
              <a:t> </a:t>
            </a:r>
            <a:r>
              <a:rPr lang="en-US" altLang="en-US" sz="1400" dirty="0" err="1"/>
              <a:t>tim</a:t>
            </a:r>
            <a:r>
              <a:rPr lang="en-US" altLang="en-US" sz="1400" dirty="0"/>
              <a:t> </a:t>
            </a:r>
            <a:r>
              <a:rPr lang="en-US" altLang="en-US" sz="1400" dirty="0" err="1"/>
              <a:t>potvrđuje</a:t>
            </a:r>
            <a:r>
              <a:rPr lang="en-US" altLang="en-US" sz="1400" dirty="0"/>
              <a:t> da </a:t>
            </a:r>
            <a:r>
              <a:rPr lang="en-US" altLang="en-US" sz="1400" dirty="0" err="1"/>
              <a:t>originalni</a:t>
            </a:r>
            <a:r>
              <a:rPr lang="en-US" altLang="en-US" sz="1400" dirty="0"/>
              <a:t> problem </a:t>
            </a:r>
            <a:r>
              <a:rPr lang="en-US" altLang="en-US" sz="1400" dirty="0" err="1"/>
              <a:t>više</a:t>
            </a:r>
            <a:r>
              <a:rPr lang="en-US" altLang="en-US" sz="1400" dirty="0"/>
              <a:t> ne </a:t>
            </a:r>
            <a:r>
              <a:rPr lang="en-US" altLang="en-US" sz="1400" dirty="0" err="1"/>
              <a:t>postoji</a:t>
            </a:r>
            <a:endParaRPr lang="en-US" altLang="en-US" sz="1400" dirty="0" err="1">
              <a:cs typeface="Arial"/>
            </a:endParaRPr>
          </a:p>
          <a:p>
            <a:endParaRPr lang="en-US" altLang="en-US" sz="1400" dirty="0"/>
          </a:p>
          <a:p>
            <a:r>
              <a:rPr lang="en-US" altLang="en-US" sz="1400" dirty="0"/>
              <a:t>Bag </a:t>
            </a:r>
            <a:r>
              <a:rPr lang="en-US" altLang="en-US" sz="1400" dirty="0" err="1"/>
              <a:t>pronađen</a:t>
            </a:r>
            <a:r>
              <a:rPr lang="en-US" altLang="en-US" sz="1400" dirty="0"/>
              <a:t> </a:t>
            </a:r>
            <a:r>
              <a:rPr lang="en-US" altLang="en-US" sz="1400" dirty="0" err="1"/>
              <a:t>tokom</a:t>
            </a:r>
            <a:r>
              <a:rPr lang="en-US" altLang="en-US" sz="1400" dirty="0"/>
              <a:t> </a:t>
            </a:r>
            <a:r>
              <a:rPr lang="en-US" altLang="en-US" sz="1400" b="1" dirty="0" err="1"/>
              <a:t>sistemskih</a:t>
            </a:r>
            <a:r>
              <a:rPr lang="en-US" altLang="en-US" sz="1400" b="1" dirty="0"/>
              <a:t> </a:t>
            </a:r>
            <a:r>
              <a:rPr lang="en-US" altLang="en-US" sz="1400" b="1" dirty="0" err="1"/>
              <a:t>testova</a:t>
            </a:r>
            <a:r>
              <a:rPr lang="en-US" altLang="en-US" sz="1400" dirty="0"/>
              <a:t>, </a:t>
            </a:r>
            <a:r>
              <a:rPr lang="en-US" altLang="en-US" sz="1400" dirty="0" err="1"/>
              <a:t>sa</a:t>
            </a:r>
            <a:r>
              <a:rPr lang="en-US" altLang="en-US" sz="1400" dirty="0"/>
              <a:t> </a:t>
            </a:r>
            <a:r>
              <a:rPr lang="en-US" altLang="en-US" sz="1400" dirty="0" err="1"/>
              <a:t>druge</a:t>
            </a:r>
            <a:r>
              <a:rPr lang="en-US" altLang="en-US" sz="1400" dirty="0"/>
              <a:t> </a:t>
            </a:r>
            <a:r>
              <a:rPr lang="en-US" altLang="en-US" sz="1400" dirty="0" err="1"/>
              <a:t>strane</a:t>
            </a:r>
            <a:r>
              <a:rPr lang="en-US" altLang="en-US" sz="1400" dirty="0"/>
              <a:t>, </a:t>
            </a:r>
            <a:r>
              <a:rPr lang="en-US" altLang="en-US" sz="1400" dirty="0" err="1"/>
              <a:t>može</a:t>
            </a:r>
            <a:r>
              <a:rPr lang="en-US" altLang="en-US" sz="1400" dirty="0"/>
              <a:t> </a:t>
            </a:r>
            <a:r>
              <a:rPr lang="en-US" altLang="en-US" sz="1400" dirty="0" err="1"/>
              <a:t>koštati</a:t>
            </a:r>
            <a:r>
              <a:rPr lang="en-US" altLang="en-US" sz="1400" dirty="0"/>
              <a:t> </a:t>
            </a:r>
            <a:r>
              <a:rPr lang="en-US" altLang="en-US" sz="1400" dirty="0" err="1"/>
              <a:t>i</a:t>
            </a:r>
            <a:r>
              <a:rPr lang="en-US" altLang="en-US" sz="1400" dirty="0"/>
              <a:t> </a:t>
            </a:r>
            <a:r>
              <a:rPr lang="en-US" altLang="en-US" sz="1400" dirty="0" err="1"/>
              <a:t>nekoliko</a:t>
            </a:r>
            <a:r>
              <a:rPr lang="en-US" altLang="en-US" sz="1400" dirty="0"/>
              <a:t> </a:t>
            </a:r>
            <a:r>
              <a:rPr lang="en-US" altLang="en-US" sz="1400" dirty="0" err="1"/>
              <a:t>stotina</a:t>
            </a:r>
            <a:r>
              <a:rPr lang="en-US" altLang="en-US" sz="1400" dirty="0"/>
              <a:t> </a:t>
            </a:r>
            <a:r>
              <a:rPr lang="en-US" altLang="en-US" sz="1400" dirty="0" err="1"/>
              <a:t>hiljada</a:t>
            </a:r>
            <a:r>
              <a:rPr lang="en-US" altLang="en-US" sz="1400" dirty="0"/>
              <a:t> </a:t>
            </a:r>
            <a:r>
              <a:rPr lang="en-US" altLang="en-US" sz="1400" dirty="0" err="1"/>
              <a:t>dolara</a:t>
            </a:r>
            <a:r>
              <a:rPr lang="en-US" altLang="en-US" sz="1400" dirty="0"/>
              <a:t>: </a:t>
            </a:r>
            <a:r>
              <a:rPr lang="en-US" altLang="en-US" sz="1400" dirty="0" err="1"/>
              <a:t>hardver</a:t>
            </a:r>
            <a:r>
              <a:rPr lang="en-US" altLang="en-US" sz="1400" dirty="0"/>
              <a:t> se mora </a:t>
            </a:r>
            <a:r>
              <a:rPr lang="en-US" altLang="en-US" sz="1400" dirty="0" err="1"/>
              <a:t>ponovo</a:t>
            </a:r>
            <a:r>
              <a:rPr lang="en-US" altLang="en-US" sz="1400" dirty="0"/>
              <a:t> </a:t>
            </a:r>
            <a:r>
              <a:rPr lang="en-US" altLang="en-US" sz="1400" dirty="0" err="1"/>
              <a:t>fabrikovati</a:t>
            </a:r>
            <a:r>
              <a:rPr lang="en-US" altLang="en-US" sz="1400" dirty="0"/>
              <a:t> </a:t>
            </a:r>
            <a:r>
              <a:rPr lang="en-US" altLang="en-US" sz="1400" dirty="0" err="1"/>
              <a:t>što</a:t>
            </a:r>
            <a:r>
              <a:rPr lang="en-US" altLang="en-US" sz="1400" dirty="0"/>
              <a:t> </a:t>
            </a:r>
            <a:r>
              <a:rPr lang="en-US" altLang="en-US" sz="1400" dirty="0" err="1"/>
              <a:t>prouzrokuje</a:t>
            </a:r>
            <a:r>
              <a:rPr lang="en-US" altLang="en-US" sz="1400" dirty="0"/>
              <a:t> </a:t>
            </a:r>
            <a:r>
              <a:rPr lang="en-US" altLang="en-US" sz="1400" dirty="0" err="1"/>
              <a:t>dodatno</a:t>
            </a:r>
            <a:r>
              <a:rPr lang="en-US" altLang="en-US" sz="1400" dirty="0"/>
              <a:t> </a:t>
            </a:r>
            <a:r>
              <a:rPr lang="en-US" altLang="en-US" sz="1400" dirty="0" err="1"/>
              <a:t>kašnjenje</a:t>
            </a:r>
            <a:r>
              <a:rPr lang="en-US" altLang="en-US" sz="1400" dirty="0"/>
              <a:t> </a:t>
            </a:r>
            <a:r>
              <a:rPr lang="en-US" altLang="en-US" sz="1400" dirty="0" err="1"/>
              <a:t>izlaska</a:t>
            </a:r>
            <a:r>
              <a:rPr lang="en-US" altLang="en-US" sz="1400" dirty="0"/>
              <a:t> </a:t>
            </a:r>
            <a:r>
              <a:rPr lang="en-US" altLang="en-US" sz="1400" dirty="0" err="1"/>
              <a:t>proizvoda</a:t>
            </a:r>
            <a:r>
              <a:rPr lang="en-US" altLang="en-US" sz="1400" dirty="0"/>
              <a:t> </a:t>
            </a:r>
            <a:r>
              <a:rPr lang="en-US" altLang="en-US" sz="1400" dirty="0" err="1"/>
              <a:t>na</a:t>
            </a:r>
            <a:r>
              <a:rPr lang="en-US" altLang="en-US" sz="1400" dirty="0"/>
              <a:t> </a:t>
            </a:r>
            <a:r>
              <a:rPr lang="en-US" altLang="en-US" sz="1400" dirty="0" err="1"/>
              <a:t>tržište</a:t>
            </a:r>
            <a:r>
              <a:rPr lang="en-US" altLang="en-US" sz="1400" dirty="0"/>
              <a:t> (</a:t>
            </a:r>
            <a:r>
              <a:rPr lang="en-US" altLang="en-US" sz="1400" dirty="0" err="1"/>
              <a:t>tzv</a:t>
            </a:r>
            <a:r>
              <a:rPr lang="en-US" altLang="en-US" sz="1400" dirty="0"/>
              <a:t>. </a:t>
            </a:r>
            <a:r>
              <a:rPr lang="en-US" altLang="en-US" sz="1400" i="1" dirty="0"/>
              <a:t>Time-to-market</a:t>
            </a:r>
            <a:r>
              <a:rPr lang="en-US" altLang="en-US" sz="1400" dirty="0"/>
              <a:t>)</a:t>
            </a:r>
            <a:endParaRPr lang="en-US" altLang="en-US" sz="1400" dirty="0">
              <a:cs typeface="Arial"/>
            </a:endParaRPr>
          </a:p>
          <a:p>
            <a:endParaRPr lang="en-US" altLang="en-US" sz="1400" dirty="0"/>
          </a:p>
          <a:p>
            <a:pPr eaLnBrk="1" hangingPunct="1"/>
            <a:r>
              <a:rPr lang="en-US" altLang="en-US" sz="1400" dirty="0" err="1"/>
              <a:t>Konačno</a:t>
            </a:r>
            <a:r>
              <a:rPr lang="en-US" altLang="en-US" sz="1400" dirty="0"/>
              <a:t>, </a:t>
            </a:r>
            <a:r>
              <a:rPr lang="en-US" altLang="en-US" sz="1400" dirty="0" err="1"/>
              <a:t>najskuplji</a:t>
            </a:r>
            <a:r>
              <a:rPr lang="en-US" altLang="en-US" sz="1400" dirty="0"/>
              <a:t> scenario se </a:t>
            </a:r>
            <a:r>
              <a:rPr lang="en-US" altLang="en-US" sz="1400" dirty="0" err="1"/>
              <a:t>dešava</a:t>
            </a:r>
            <a:r>
              <a:rPr lang="en-US" altLang="en-US" sz="1400" dirty="0"/>
              <a:t> </a:t>
            </a:r>
            <a:r>
              <a:rPr lang="en-US" altLang="en-US" sz="1400" dirty="0" err="1"/>
              <a:t>kada</a:t>
            </a:r>
            <a:r>
              <a:rPr lang="en-US" altLang="en-US" sz="1400" dirty="0"/>
              <a:t> </a:t>
            </a:r>
            <a:r>
              <a:rPr lang="en-US" altLang="en-US" sz="1400" b="1" dirty="0" err="1"/>
              <a:t>klijent</a:t>
            </a:r>
            <a:r>
              <a:rPr lang="en-US" altLang="en-US" sz="1400" b="1" dirty="0"/>
              <a:t> </a:t>
            </a:r>
            <a:r>
              <a:rPr lang="en-US" altLang="en-US" sz="1400" dirty="0" err="1"/>
              <a:t>otkrije</a:t>
            </a:r>
            <a:r>
              <a:rPr lang="en-US" altLang="en-US" sz="1400" dirty="0"/>
              <a:t> bag: u tom </a:t>
            </a:r>
            <a:r>
              <a:rPr lang="en-US" altLang="en-US" sz="1400" dirty="0" err="1"/>
              <a:t>slučaju</a:t>
            </a:r>
            <a:r>
              <a:rPr lang="en-US" altLang="en-US" sz="1400" dirty="0"/>
              <a:t> problem ne </a:t>
            </a:r>
            <a:r>
              <a:rPr lang="en-US" altLang="en-US" sz="1400" dirty="0" err="1"/>
              <a:t>predstavlja</a:t>
            </a:r>
            <a:r>
              <a:rPr lang="en-US" altLang="en-US" sz="1400" dirty="0"/>
              <a:t> </a:t>
            </a:r>
            <a:r>
              <a:rPr lang="en-US" altLang="en-US" sz="1400" dirty="0" err="1"/>
              <a:t>samo</a:t>
            </a:r>
            <a:r>
              <a:rPr lang="en-US" altLang="en-US" sz="1400" dirty="0"/>
              <a:t> </a:t>
            </a:r>
            <a:r>
              <a:rPr lang="en-US" altLang="en-US" sz="1400" dirty="0" err="1"/>
              <a:t>garancija</a:t>
            </a:r>
            <a:r>
              <a:rPr lang="en-US" altLang="en-US" sz="1400" dirty="0"/>
              <a:t> </a:t>
            </a:r>
            <a:r>
              <a:rPr lang="en-US" altLang="en-US" sz="1400" dirty="0" err="1"/>
              <a:t>koja</a:t>
            </a:r>
            <a:r>
              <a:rPr lang="en-US" altLang="en-US" sz="1400" dirty="0"/>
              <a:t> </a:t>
            </a:r>
            <a:r>
              <a:rPr lang="en-US" altLang="en-US" sz="1400" dirty="0" err="1"/>
              <a:t>rezultuje</a:t>
            </a:r>
            <a:r>
              <a:rPr lang="en-US" altLang="en-US" sz="1400" dirty="0"/>
              <a:t> </a:t>
            </a:r>
            <a:r>
              <a:rPr lang="en-US" altLang="en-US" sz="1400" dirty="0" err="1"/>
              <a:t>zamenom</a:t>
            </a:r>
            <a:r>
              <a:rPr lang="en-US" altLang="en-US" sz="1400" dirty="0"/>
              <a:t> </a:t>
            </a:r>
            <a:r>
              <a:rPr lang="en-US" altLang="en-US" sz="1400" dirty="0" err="1"/>
              <a:t>ili</a:t>
            </a:r>
            <a:r>
              <a:rPr lang="en-US" altLang="en-US" sz="1400" dirty="0"/>
              <a:t> </a:t>
            </a:r>
            <a:r>
              <a:rPr lang="en-US" altLang="en-US" sz="1400" dirty="0" err="1"/>
              <a:t>ažuriranjem</a:t>
            </a:r>
            <a:r>
              <a:rPr lang="en-US" altLang="en-US" sz="1400" dirty="0"/>
              <a:t> </a:t>
            </a:r>
            <a:r>
              <a:rPr lang="en-US" altLang="en-US" sz="1400" dirty="0" err="1"/>
              <a:t>proizvoda</a:t>
            </a:r>
            <a:r>
              <a:rPr lang="en-US" altLang="en-US" sz="1400" dirty="0"/>
              <a:t>, </a:t>
            </a:r>
            <a:r>
              <a:rPr lang="en-US" altLang="en-US" sz="1400" dirty="0" err="1"/>
              <a:t>već</a:t>
            </a:r>
            <a:r>
              <a:rPr lang="en-US" altLang="en-US" sz="1400" dirty="0"/>
              <a:t> se </a:t>
            </a:r>
            <a:r>
              <a:rPr lang="en-US" altLang="en-US" sz="1400" dirty="0" err="1"/>
              <a:t>dodatno</a:t>
            </a:r>
            <a:r>
              <a:rPr lang="en-US" altLang="en-US" sz="1400" dirty="0"/>
              <a:t> </a:t>
            </a:r>
            <a:r>
              <a:rPr lang="en-US" altLang="en-US" sz="1400" dirty="0" err="1"/>
              <a:t>urušava</a:t>
            </a:r>
            <a:r>
              <a:rPr lang="en-US" altLang="en-US" sz="1400" dirty="0"/>
              <a:t> </a:t>
            </a:r>
            <a:r>
              <a:rPr lang="en-US" altLang="en-US" sz="1400" dirty="0" err="1"/>
              <a:t>ugled</a:t>
            </a:r>
            <a:r>
              <a:rPr lang="en-US" altLang="en-US" sz="1400" dirty="0"/>
              <a:t> </a:t>
            </a:r>
            <a:r>
              <a:rPr lang="en-US" altLang="en-US" sz="1400" dirty="0" err="1"/>
              <a:t>kompanije</a:t>
            </a:r>
            <a:r>
              <a:rPr lang="en-US" altLang="en-US" sz="1400" dirty="0"/>
              <a:t> </a:t>
            </a:r>
            <a:r>
              <a:rPr lang="en-US" altLang="en-US" sz="1400" dirty="0" err="1"/>
              <a:t>i</a:t>
            </a:r>
            <a:r>
              <a:rPr lang="en-US" altLang="en-US" sz="1400" dirty="0"/>
              <a:t> </a:t>
            </a:r>
            <a:r>
              <a:rPr lang="en-US" altLang="en-US" sz="1400" dirty="0" err="1"/>
              <a:t>brenda</a:t>
            </a:r>
            <a:r>
              <a:rPr lang="en-US" altLang="en-US" sz="1400" dirty="0"/>
              <a:t> </a:t>
            </a:r>
            <a:r>
              <a:rPr lang="en-US" altLang="en-US" sz="1400" dirty="0" err="1"/>
              <a:t>što</a:t>
            </a:r>
            <a:r>
              <a:rPr lang="en-US" altLang="en-US" sz="1400" dirty="0"/>
              <a:t> je </a:t>
            </a:r>
            <a:r>
              <a:rPr lang="en-US" altLang="en-US" sz="1400" dirty="0" err="1"/>
              <a:t>udarac</a:t>
            </a:r>
            <a:r>
              <a:rPr lang="en-US" altLang="en-US" sz="1400" dirty="0"/>
              <a:t> od </a:t>
            </a:r>
            <a:r>
              <a:rPr lang="en-US" altLang="en-US" sz="1400" dirty="0" err="1"/>
              <a:t>koga</a:t>
            </a:r>
            <a:r>
              <a:rPr lang="en-US" altLang="en-US" sz="1400" dirty="0"/>
              <a:t> se </a:t>
            </a:r>
            <a:r>
              <a:rPr lang="en-US" altLang="en-US" sz="1400" dirty="0" err="1"/>
              <a:t>sama</a:t>
            </a:r>
            <a:r>
              <a:rPr lang="en-US" altLang="en-US" sz="1400" dirty="0"/>
              <a:t> </a:t>
            </a:r>
            <a:r>
              <a:rPr lang="en-US" altLang="en-US" sz="1400" dirty="0" err="1"/>
              <a:t>kompanija</a:t>
            </a:r>
            <a:r>
              <a:rPr lang="en-US" altLang="en-US" sz="1400" dirty="0"/>
              <a:t> </a:t>
            </a:r>
            <a:r>
              <a:rPr lang="en-US" altLang="en-US" sz="1400" dirty="0" err="1"/>
              <a:t>možda</a:t>
            </a:r>
            <a:r>
              <a:rPr lang="en-US" altLang="en-US" sz="1400" dirty="0"/>
              <a:t> </a:t>
            </a:r>
            <a:r>
              <a:rPr lang="en-US" altLang="en-US" sz="1400" dirty="0" err="1"/>
              <a:t>nikada</a:t>
            </a:r>
            <a:r>
              <a:rPr lang="en-US" altLang="en-US" sz="1400" dirty="0"/>
              <a:t> </a:t>
            </a:r>
            <a:r>
              <a:rPr lang="en-US" altLang="en-US" sz="1400" dirty="0" err="1"/>
              <a:t>neće</a:t>
            </a:r>
            <a:r>
              <a:rPr lang="en-US" altLang="en-US" sz="1400" dirty="0"/>
              <a:t> </a:t>
            </a:r>
            <a:r>
              <a:rPr lang="en-US" altLang="en-US" sz="1400" dirty="0" err="1"/>
              <a:t>oporaviti</a:t>
            </a:r>
            <a:endParaRPr lang="en-US" altLang="en-US" sz="1400" dirty="0" err="1">
              <a:cs typeface="Arial"/>
            </a:endParaRPr>
          </a:p>
        </p:txBody>
      </p:sp>
      <p:pic>
        <p:nvPicPr>
          <p:cNvPr id="14341" name="Picture 6">
            <a:extLst>
              <a:ext uri="{FF2B5EF4-FFF2-40B4-BE49-F238E27FC236}">
                <a16:creationId xmlns:a16="http://schemas.microsoft.com/office/drawing/2014/main" id="{C2412210-D68D-B228-F872-82C77076E57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7725" y="1166813"/>
            <a:ext cx="4186238" cy="3217862"/>
          </a:xfrm>
          <a:noFill/>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a:extLst>
              <a:ext uri="{FF2B5EF4-FFF2-40B4-BE49-F238E27FC236}">
                <a16:creationId xmlns:a16="http://schemas.microsoft.com/office/drawing/2014/main" id="{86978F24-3628-EDE8-E359-608CB910AAD9}"/>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B27EF7-FBF3-4231-B34F-CDE2DB467C6F}" type="slidenum">
              <a:rPr lang="de-DE" altLang="en-US">
                <a:solidFill>
                  <a:schemeClr val="bg1"/>
                </a:solidFill>
              </a:rPr>
              <a:pPr/>
              <a:t>16</a:t>
            </a:fld>
            <a:endParaRPr lang="de-DE" altLang="en-US">
              <a:solidFill>
                <a:schemeClr val="bg1"/>
              </a:solidFill>
            </a:endParaRPr>
          </a:p>
        </p:txBody>
      </p:sp>
      <p:sp>
        <p:nvSpPr>
          <p:cNvPr id="15363" name="Rectangle 2">
            <a:extLst>
              <a:ext uri="{FF2B5EF4-FFF2-40B4-BE49-F238E27FC236}">
                <a16:creationId xmlns:a16="http://schemas.microsoft.com/office/drawing/2014/main" id="{8B3C5004-34DF-B44E-8296-0945D95E5EE8}"/>
              </a:ext>
            </a:extLst>
          </p:cNvPr>
          <p:cNvSpPr>
            <a:spLocks noGrp="1" noChangeArrowheads="1"/>
          </p:cNvSpPr>
          <p:nvPr>
            <p:ph type="title"/>
          </p:nvPr>
        </p:nvSpPr>
        <p:spPr/>
        <p:txBody>
          <a:bodyPr/>
          <a:lstStyle/>
          <a:p>
            <a:pPr eaLnBrk="1" hangingPunct="1"/>
            <a:r>
              <a:rPr lang="en-US" altLang="en-US" dirty="0" err="1"/>
              <a:t>Poboljšanje</a:t>
            </a:r>
            <a:r>
              <a:rPr lang="en-US" altLang="en-US" dirty="0"/>
              <a:t> </a:t>
            </a:r>
            <a:r>
              <a:rPr lang="en-US" altLang="en-US" dirty="0" err="1"/>
              <a:t>verifikacione</a:t>
            </a:r>
            <a:r>
              <a:rPr lang="en-US" altLang="en-US" dirty="0"/>
              <a:t> </a:t>
            </a:r>
            <a:r>
              <a:rPr lang="en-US" altLang="en-US" dirty="0" err="1"/>
              <a:t>produktivnosti</a:t>
            </a:r>
            <a:endParaRPr lang="en-US" altLang="en-US" dirty="0" err="1">
              <a:cs typeface="Arial"/>
            </a:endParaRPr>
          </a:p>
        </p:txBody>
      </p:sp>
      <p:sp>
        <p:nvSpPr>
          <p:cNvPr id="15364" name="Rectangle 4">
            <a:extLst>
              <a:ext uri="{FF2B5EF4-FFF2-40B4-BE49-F238E27FC236}">
                <a16:creationId xmlns:a16="http://schemas.microsoft.com/office/drawing/2014/main" id="{32631EEC-06B9-04F5-F47E-5406D37AD2D5}"/>
              </a:ext>
            </a:extLst>
          </p:cNvPr>
          <p:cNvSpPr>
            <a:spLocks noGrp="1" noChangeArrowheads="1"/>
          </p:cNvSpPr>
          <p:nvPr>
            <p:ph type="body" sz="half" idx="1"/>
          </p:nvPr>
        </p:nvSpPr>
        <p:spPr/>
        <p:txBody>
          <a:bodyPr/>
          <a:lstStyle/>
          <a:p>
            <a:pPr eaLnBrk="1" hangingPunct="1"/>
            <a:r>
              <a:rPr lang="en-US" altLang="en-US" sz="1400" dirty="0" err="1"/>
              <a:t>Pošto</a:t>
            </a:r>
            <a:r>
              <a:rPr lang="en-US" altLang="en-US" sz="1400" dirty="0"/>
              <a:t> </a:t>
            </a:r>
            <a:r>
              <a:rPr lang="en-US" altLang="en-US" sz="1400" dirty="0" err="1"/>
              <a:t>verifikacija</a:t>
            </a:r>
            <a:r>
              <a:rPr lang="en-US" altLang="en-US" sz="1400" dirty="0"/>
              <a:t> </a:t>
            </a:r>
            <a:r>
              <a:rPr lang="en-US" altLang="en-US" sz="1400" dirty="0" err="1"/>
              <a:t>ima</a:t>
            </a:r>
            <a:r>
              <a:rPr lang="en-US" altLang="en-US" sz="1400" dirty="0"/>
              <a:t> </a:t>
            </a:r>
            <a:r>
              <a:rPr lang="en-US" altLang="en-US" sz="1400" dirty="0" err="1"/>
              <a:t>tako</a:t>
            </a:r>
            <a:r>
              <a:rPr lang="en-US" altLang="en-US" sz="1400" dirty="0"/>
              <a:t> jak </a:t>
            </a:r>
            <a:r>
              <a:rPr lang="en-US" altLang="en-US" sz="1400" dirty="0" err="1"/>
              <a:t>uticaj</a:t>
            </a:r>
            <a:r>
              <a:rPr lang="en-US" altLang="en-US" sz="1400" dirty="0"/>
              <a:t> </a:t>
            </a:r>
            <a:r>
              <a:rPr lang="en-US" altLang="en-US" sz="1400" dirty="0" err="1"/>
              <a:t>na</a:t>
            </a:r>
            <a:r>
              <a:rPr lang="en-US" altLang="en-US" sz="1400" dirty="0"/>
              <a:t>
</a:t>
            </a:r>
            <a:r>
              <a:rPr lang="en-US" altLang="en-US" sz="1400" dirty="0" err="1"/>
              <a:t>rokove</a:t>
            </a:r>
            <a:r>
              <a:rPr lang="en-US" altLang="en-US" sz="1400" dirty="0"/>
              <a:t>, </a:t>
            </a:r>
            <a:r>
              <a:rPr lang="en-US" altLang="en-US" sz="1400" dirty="0" err="1"/>
              <a:t>troškove</a:t>
            </a:r>
            <a:r>
              <a:rPr lang="en-US" altLang="en-US" sz="1400" dirty="0"/>
              <a:t> </a:t>
            </a:r>
            <a:r>
              <a:rPr lang="en-US" altLang="en-US" sz="1400" dirty="0" err="1"/>
              <a:t>i</a:t>
            </a:r>
            <a:r>
              <a:rPr lang="en-US" altLang="en-US" sz="1400" dirty="0"/>
              <a:t> </a:t>
            </a:r>
            <a:r>
              <a:rPr lang="en-US" altLang="en-US" sz="1400" dirty="0" err="1"/>
              <a:t>kvalitet</a:t>
            </a:r>
            <a:r>
              <a:rPr lang="en-US" altLang="en-US" sz="1400" dirty="0"/>
              <a:t>, </a:t>
            </a:r>
            <a:r>
              <a:rPr lang="en-US" altLang="en-US" sz="1400" dirty="0" err="1"/>
              <a:t>neophodno</a:t>
            </a:r>
            <a:r>
              <a:rPr lang="en-US" altLang="en-US" sz="1400" dirty="0"/>
              <a:t> je </a:t>
            </a:r>
            <a:r>
              <a:rPr lang="en-US" altLang="en-US" sz="1400" dirty="0" err="1"/>
              <a:t>pratiti</a:t>
            </a:r>
            <a:r>
              <a:rPr lang="en-US" altLang="en-US" sz="1400" dirty="0"/>
              <a:t> </a:t>
            </a:r>
            <a:r>
              <a:rPr lang="en-US" altLang="en-US" sz="1400" dirty="0" err="1"/>
              <a:t>produktivnost</a:t>
            </a:r>
            <a:r>
              <a:rPr lang="en-US" altLang="en-US" sz="1400" dirty="0"/>
              <a:t> </a:t>
            </a:r>
            <a:r>
              <a:rPr lang="en-US" altLang="en-US" sz="1400" dirty="0" err="1"/>
              <a:t>verifikacionog</a:t>
            </a:r>
            <a:r>
              <a:rPr lang="en-US" altLang="en-US" sz="1400" dirty="0"/>
              <a:t> </a:t>
            </a:r>
            <a:r>
              <a:rPr lang="en-US" altLang="en-US" sz="1400" dirty="0" err="1"/>
              <a:t>procesa</a:t>
            </a:r>
            <a:endParaRPr lang="en-US" altLang="en-US" sz="1400" dirty="0" err="1">
              <a:cs typeface="Arial"/>
            </a:endParaRPr>
          </a:p>
          <a:p>
            <a:pPr eaLnBrk="1" hangingPunct="1"/>
            <a:endParaRPr lang="en-US" altLang="en-US" sz="1400"/>
          </a:p>
          <a:p>
            <a:pPr eaLnBrk="1" hangingPunct="1"/>
            <a:r>
              <a:rPr lang="en-US" altLang="en-US" sz="1400" dirty="0" err="1"/>
              <a:t>Metrika</a:t>
            </a:r>
            <a:r>
              <a:rPr lang="en-US" altLang="en-US" sz="1400" dirty="0"/>
              <a:t> </a:t>
            </a:r>
            <a:r>
              <a:rPr lang="en-US" altLang="en-US" sz="1400" dirty="0" err="1"/>
              <a:t>koju</a:t>
            </a:r>
            <a:r>
              <a:rPr lang="en-US" altLang="en-US" sz="1400" dirty="0"/>
              <a:t> </a:t>
            </a:r>
            <a:r>
              <a:rPr lang="en-US" altLang="en-US" sz="1400" dirty="0" err="1"/>
              <a:t>dizajn</a:t>
            </a:r>
            <a:r>
              <a:rPr lang="en-US" altLang="en-US" sz="1400" dirty="0"/>
              <a:t> </a:t>
            </a:r>
            <a:r>
              <a:rPr lang="en-US" altLang="en-US" sz="1400" dirty="0" err="1"/>
              <a:t>tim</a:t>
            </a:r>
            <a:r>
              <a:rPr lang="en-US" altLang="en-US" sz="1400" dirty="0"/>
              <a:t> </a:t>
            </a:r>
            <a:r>
              <a:rPr lang="en-US" altLang="en-US" sz="1400" dirty="0" err="1"/>
              <a:t>koristi</a:t>
            </a:r>
            <a:r>
              <a:rPr lang="en-US" altLang="en-US" sz="1400" dirty="0"/>
              <a:t> u </a:t>
            </a:r>
            <a:r>
              <a:rPr lang="en-US" altLang="en-US" sz="1400" dirty="0" err="1"/>
              <a:t>tu</a:t>
            </a:r>
            <a:r>
              <a:rPr lang="en-US" altLang="en-US" sz="1400" dirty="0"/>
              <a:t> </a:t>
            </a:r>
            <a:r>
              <a:rPr lang="en-US" altLang="en-US" sz="1400" dirty="0" err="1"/>
              <a:t>svrhu</a:t>
            </a:r>
            <a:r>
              <a:rPr lang="en-US" altLang="en-US" sz="1400" dirty="0"/>
              <a:t> </a:t>
            </a:r>
            <a:r>
              <a:rPr lang="en-US" altLang="en-US" sz="1400" dirty="0" err="1"/>
              <a:t>uzima</a:t>
            </a:r>
            <a:r>
              <a:rPr lang="en-US" altLang="en-US" sz="1400" dirty="0"/>
              <a:t> u </a:t>
            </a:r>
            <a:r>
              <a:rPr lang="en-US" altLang="en-US" sz="1400" dirty="0" err="1"/>
              <a:t>obzir</a:t>
            </a:r>
            <a:r>
              <a:rPr lang="en-US" altLang="en-US" sz="1400" dirty="0"/>
              <a:t> </a:t>
            </a:r>
            <a:r>
              <a:rPr lang="en-US" altLang="en-US" sz="1400" dirty="0" err="1"/>
              <a:t>dva</a:t>
            </a:r>
            <a:r>
              <a:rPr lang="en-US" altLang="en-US" sz="1400" dirty="0"/>
              <a:t> </a:t>
            </a:r>
            <a:r>
              <a:rPr lang="en-US" altLang="en-US" sz="1400" dirty="0" err="1"/>
              <a:t>faktora</a:t>
            </a:r>
            <a:r>
              <a:rPr lang="en-US" altLang="en-US" sz="1400" dirty="0"/>
              <a:t>: </a:t>
            </a:r>
            <a:endParaRPr lang="en-US" altLang="en-US" sz="1400" dirty="0">
              <a:cs typeface="Arial"/>
            </a:endParaRPr>
          </a:p>
          <a:p>
            <a:pPr lvl="1" indent="-188595" eaLnBrk="1" hangingPunct="1"/>
            <a:r>
              <a:rPr lang="en-US" altLang="en-US" sz="1200" dirty="0" err="1"/>
              <a:t>Raspored</a:t>
            </a:r>
            <a:r>
              <a:rPr lang="en-US" altLang="en-US" sz="1200" dirty="0"/>
              <a:t> </a:t>
            </a:r>
            <a:r>
              <a:rPr lang="en-US" altLang="en-US" sz="1200" dirty="0" err="1"/>
              <a:t>i</a:t>
            </a:r>
            <a:r>
              <a:rPr lang="en-US" altLang="en-US" sz="1200" dirty="0"/>
              <a:t> </a:t>
            </a:r>
            <a:endParaRPr lang="en-US" altLang="en-US" sz="1200" dirty="0">
              <a:cs typeface="Arial"/>
            </a:endParaRPr>
          </a:p>
          <a:p>
            <a:pPr lvl="1" indent="-188595" eaLnBrk="1" hangingPunct="1"/>
            <a:r>
              <a:rPr lang="en-US" altLang="en-US" sz="1200" dirty="0" err="1"/>
              <a:t>Kvalitet</a:t>
            </a:r>
            <a:r>
              <a:rPr lang="en-US" altLang="en-US" sz="1200" dirty="0"/>
              <a:t> </a:t>
            </a:r>
            <a:r>
              <a:rPr lang="en-US" altLang="en-US" sz="1200" dirty="0" err="1"/>
              <a:t>otkrivenih</a:t>
            </a:r>
            <a:r>
              <a:rPr lang="en-US" altLang="en-US" sz="1200" dirty="0"/>
              <a:t> </a:t>
            </a:r>
            <a:r>
              <a:rPr lang="en-US" altLang="en-US" sz="1200" dirty="0" err="1"/>
              <a:t>bagova</a:t>
            </a:r>
            <a:endParaRPr lang="en-US" altLang="en-US" sz="1200" dirty="0" err="1">
              <a:cs typeface="Arial"/>
            </a:endParaRPr>
          </a:p>
          <a:p>
            <a:pPr lvl="1" indent="-188595"/>
            <a:endParaRPr lang="en-US" altLang="en-US" sz="1200" dirty="0"/>
          </a:p>
          <a:p>
            <a:pPr eaLnBrk="1" hangingPunct="1"/>
            <a:r>
              <a:rPr lang="en-US" altLang="en-US" sz="1400" dirty="0" err="1"/>
              <a:t>Poboljšanje</a:t>
            </a:r>
            <a:r>
              <a:rPr lang="en-US" altLang="en-US" sz="1400" dirty="0"/>
              <a:t> </a:t>
            </a:r>
            <a:r>
              <a:rPr lang="en-US" altLang="en-US" sz="1400" dirty="0" err="1"/>
              <a:t>verifikacione</a:t>
            </a:r>
            <a:r>
              <a:rPr lang="en-US" altLang="en-US" sz="1400" dirty="0"/>
              <a:t> </a:t>
            </a:r>
            <a:r>
              <a:rPr lang="en-US" altLang="en-US" sz="1400" dirty="0" err="1"/>
              <a:t>produktivnosti</a:t>
            </a:r>
            <a:r>
              <a:rPr lang="en-US" altLang="en-US" sz="1400" dirty="0"/>
              <a:t> </a:t>
            </a:r>
            <a:r>
              <a:rPr lang="en-US" altLang="en-US" sz="1400" dirty="0" err="1"/>
              <a:t>vodi</a:t>
            </a:r>
            <a:r>
              <a:rPr lang="en-US" altLang="en-US" sz="1400" dirty="0"/>
              <a:t> ka </a:t>
            </a:r>
            <a:r>
              <a:rPr lang="en-US" altLang="en-US" sz="1400" dirty="0" err="1"/>
              <a:t>skraćenju</a:t>
            </a:r>
            <a:r>
              <a:rPr lang="en-US" altLang="en-US" sz="1400" dirty="0"/>
              <a:t> </a:t>
            </a:r>
            <a:r>
              <a:rPr lang="en-US" altLang="en-US" sz="1400" dirty="0" err="1"/>
              <a:t>rokova</a:t>
            </a:r>
            <a:r>
              <a:rPr lang="en-US" altLang="en-US" sz="1400" dirty="0"/>
              <a:t> </a:t>
            </a:r>
            <a:r>
              <a:rPr lang="en-US" altLang="en-US" sz="1400" dirty="0" err="1"/>
              <a:t>i</a:t>
            </a:r>
            <a:r>
              <a:rPr lang="en-US" altLang="en-US" sz="1400" dirty="0"/>
              <a:t> </a:t>
            </a:r>
            <a:r>
              <a:rPr lang="en-US" altLang="en-US" sz="1400" dirty="0" err="1"/>
              <a:t>smanjenju</a:t>
            </a:r>
            <a:r>
              <a:rPr lang="en-US" altLang="en-US" sz="1400" dirty="0"/>
              <a:t> </a:t>
            </a:r>
            <a:r>
              <a:rPr lang="en-US" altLang="en-US" sz="1400" dirty="0" err="1"/>
              <a:t>troškova</a:t>
            </a:r>
            <a:r>
              <a:rPr lang="en-US" altLang="en-US" sz="1400" dirty="0"/>
              <a:t>. </a:t>
            </a:r>
            <a:r>
              <a:rPr lang="en-US" altLang="en-US" sz="1400" dirty="0" err="1"/>
              <a:t>Slika</a:t>
            </a:r>
            <a:r>
              <a:rPr lang="en-US" altLang="en-US" sz="1400" dirty="0"/>
              <a:t> </a:t>
            </a:r>
            <a:r>
              <a:rPr lang="en-US" altLang="en-US" sz="1400" dirty="0" err="1"/>
              <a:t>sa</a:t>
            </a:r>
            <a:r>
              <a:rPr lang="en-US" altLang="en-US" sz="1400" dirty="0"/>
              <a:t> </a:t>
            </a:r>
            <a:r>
              <a:rPr lang="en-US" altLang="en-US" sz="1400" dirty="0" err="1"/>
              <a:t>strane</a:t>
            </a:r>
            <a:r>
              <a:rPr lang="en-US" altLang="en-US" sz="1400" dirty="0"/>
              <a:t> </a:t>
            </a:r>
            <a:r>
              <a:rPr lang="en-US" altLang="en-US" sz="1400" dirty="0" err="1"/>
              <a:t>prikazuje</a:t>
            </a:r>
            <a:r>
              <a:rPr lang="en-US" altLang="en-US" sz="1400" dirty="0"/>
              <a:t> tri </a:t>
            </a:r>
            <a:r>
              <a:rPr lang="en-US" altLang="en-US" sz="1400" dirty="0" err="1"/>
              <a:t>moguće</a:t>
            </a:r>
            <a:r>
              <a:rPr lang="en-US" altLang="en-US" sz="1400" dirty="0"/>
              <a:t> "</a:t>
            </a:r>
            <a:r>
              <a:rPr lang="en-US" altLang="en-US" sz="1400" dirty="0" err="1"/>
              <a:t>krive</a:t>
            </a:r>
            <a:r>
              <a:rPr lang="en-US" altLang="en-US" sz="1400" dirty="0"/>
              <a:t> </a:t>
            </a:r>
            <a:r>
              <a:rPr lang="en-US" altLang="en-US" sz="1400" dirty="0" err="1"/>
              <a:t>otkrića</a:t>
            </a:r>
            <a:r>
              <a:rPr lang="en-US" altLang="en-US" sz="1400" dirty="0"/>
              <a:t> </a:t>
            </a:r>
            <a:r>
              <a:rPr lang="en-US" altLang="en-US" sz="1400" dirty="0" err="1"/>
              <a:t>bagova</a:t>
            </a:r>
            <a:r>
              <a:rPr lang="en-US" altLang="en-US" sz="1400" dirty="0"/>
              <a:t>” </a:t>
            </a:r>
            <a:endParaRPr lang="en-US" altLang="en-US" sz="1400" dirty="0">
              <a:cs typeface="Arial"/>
            </a:endParaRPr>
          </a:p>
          <a:p>
            <a:pPr eaLnBrk="1" hangingPunct="1"/>
            <a:endParaRPr lang="en-US" altLang="en-US" sz="1400"/>
          </a:p>
          <a:p>
            <a:pPr eaLnBrk="1" hangingPunct="1"/>
            <a:r>
              <a:rPr lang="en-US" altLang="en-US" sz="1400" dirty="0" err="1"/>
              <a:t>Najduža</a:t>
            </a:r>
            <a:r>
              <a:rPr lang="en-US" altLang="en-US" sz="1400" dirty="0"/>
              <a:t> </a:t>
            </a:r>
            <a:r>
              <a:rPr lang="en-US" altLang="en-US" sz="1400" dirty="0" err="1"/>
              <a:t>kriva</a:t>
            </a:r>
            <a:r>
              <a:rPr lang="en-US" altLang="en-US" sz="1400" dirty="0"/>
              <a:t> se </a:t>
            </a:r>
            <a:r>
              <a:rPr lang="en-US" altLang="en-US" sz="1400" dirty="0" err="1"/>
              <a:t>proteže</a:t>
            </a:r>
            <a:r>
              <a:rPr lang="en-US" altLang="en-US" sz="1400" dirty="0"/>
              <a:t> u region </a:t>
            </a:r>
            <a:r>
              <a:rPr lang="en-US" altLang="en-US" sz="1400" dirty="0" err="1"/>
              <a:t>sistemskih</a:t>
            </a:r>
            <a:r>
              <a:rPr lang="en-US" altLang="en-US" sz="1400" dirty="0"/>
              <a:t> </a:t>
            </a:r>
            <a:r>
              <a:rPr lang="en-US" altLang="en-US" sz="1400" dirty="0" err="1"/>
              <a:t>testova</a:t>
            </a:r>
            <a:r>
              <a:rPr lang="en-US" altLang="en-US" sz="1400" dirty="0"/>
              <a:t>, </a:t>
            </a:r>
            <a:r>
              <a:rPr lang="en-US" altLang="en-US" sz="1400" dirty="0" err="1"/>
              <a:t>kada</a:t>
            </a:r>
            <a:r>
              <a:rPr lang="en-US" altLang="en-US" sz="1400" dirty="0"/>
              <a:t> </a:t>
            </a:r>
            <a:r>
              <a:rPr lang="en-US" altLang="en-US" sz="1400" dirty="0" err="1"/>
              <a:t>inženjeri</a:t>
            </a:r>
            <a:r>
              <a:rPr lang="en-US" altLang="en-US" sz="1400" dirty="0"/>
              <a:t> </a:t>
            </a:r>
            <a:r>
              <a:rPr lang="en-US" altLang="en-US" sz="1400" dirty="0" err="1"/>
              <a:t>pronalaze</a:t>
            </a:r>
            <a:r>
              <a:rPr lang="en-US" altLang="en-US" sz="1400" dirty="0"/>
              <a:t> </a:t>
            </a:r>
            <a:r>
              <a:rPr lang="en-US" altLang="en-US" sz="1400" dirty="0" err="1"/>
              <a:t>poslednje</a:t>
            </a:r>
            <a:r>
              <a:rPr lang="en-US" altLang="en-US" sz="1400" dirty="0"/>
              <a:t> </a:t>
            </a:r>
            <a:r>
              <a:rPr lang="en-US" altLang="en-US" sz="1400" dirty="0" err="1"/>
              <a:t>bagove</a:t>
            </a:r>
            <a:r>
              <a:rPr lang="en-US" altLang="en-US" sz="1400" dirty="0"/>
              <a:t> u </a:t>
            </a:r>
            <a:r>
              <a:rPr lang="en-US" altLang="en-US" sz="1400" dirty="0" err="1"/>
              <a:t>hardveru</a:t>
            </a:r>
            <a:endParaRPr lang="en-US" altLang="en-US" sz="1400" dirty="0" err="1">
              <a:cs typeface="Arial"/>
            </a:endParaRPr>
          </a:p>
          <a:p>
            <a:endParaRPr lang="en-US" altLang="en-US" sz="1400" dirty="0"/>
          </a:p>
          <a:p>
            <a:pPr eaLnBrk="1" hangingPunct="1"/>
            <a:r>
              <a:rPr lang="en-US" altLang="en-US" sz="1400" dirty="0" err="1"/>
              <a:t>Poboljšanje</a:t>
            </a:r>
            <a:r>
              <a:rPr lang="en-US" altLang="en-US" sz="1400" dirty="0"/>
              <a:t> </a:t>
            </a:r>
            <a:r>
              <a:rPr lang="en-US" altLang="en-US" sz="1400" dirty="0" err="1"/>
              <a:t>verifikacije</a:t>
            </a:r>
            <a:r>
              <a:rPr lang="en-US" altLang="en-US" sz="1400" dirty="0"/>
              <a:t>, </a:t>
            </a:r>
            <a:r>
              <a:rPr lang="en-US" altLang="en-US" sz="1400" dirty="0" err="1"/>
              <a:t>prikazano</a:t>
            </a:r>
            <a:r>
              <a:rPr lang="en-US" altLang="en-US" sz="1400" dirty="0"/>
              <a:t> </a:t>
            </a:r>
            <a:r>
              <a:rPr lang="en-US" altLang="en-US" sz="1400" dirty="0" err="1"/>
              <a:t>na</a:t>
            </a:r>
            <a:r>
              <a:rPr lang="en-US" altLang="en-US" sz="1400" dirty="0"/>
              <a:t> </a:t>
            </a:r>
            <a:r>
              <a:rPr lang="en-US" altLang="en-US" sz="1400" dirty="0" err="1"/>
              <a:t>druge</a:t>
            </a:r>
            <a:r>
              <a:rPr lang="en-US" altLang="en-US" sz="1400" dirty="0"/>
              <a:t> </a:t>
            </a:r>
            <a:r>
              <a:rPr lang="en-US" altLang="en-US" sz="1400" dirty="0" err="1"/>
              <a:t>dve</a:t>
            </a:r>
            <a:r>
              <a:rPr lang="en-US" altLang="en-US" sz="1400" dirty="0"/>
              <a:t> </a:t>
            </a:r>
            <a:r>
              <a:rPr lang="en-US" altLang="en-US" sz="1400" dirty="0" err="1"/>
              <a:t>krive</a:t>
            </a:r>
            <a:r>
              <a:rPr lang="en-US" altLang="en-US" sz="1400" dirty="0"/>
              <a:t>, </a:t>
            </a:r>
            <a:r>
              <a:rPr lang="en-US" altLang="en-US" sz="1400" dirty="0" err="1"/>
              <a:t>rezultuje</a:t>
            </a:r>
            <a:r>
              <a:rPr lang="en-US" altLang="en-US" sz="1400" dirty="0"/>
              <a:t> </a:t>
            </a:r>
            <a:r>
              <a:rPr lang="en-US" altLang="en-US" sz="1400" dirty="0" err="1"/>
              <a:t>otkrivanjem</a:t>
            </a:r>
            <a:r>
              <a:rPr lang="en-US" altLang="en-US" sz="1400" dirty="0"/>
              <a:t> </a:t>
            </a:r>
            <a:r>
              <a:rPr lang="en-US" altLang="en-US" sz="1400" dirty="0" err="1"/>
              <a:t>bagova</a:t>
            </a:r>
            <a:r>
              <a:rPr lang="en-US" altLang="en-US" sz="1400" dirty="0"/>
              <a:t> </a:t>
            </a:r>
            <a:r>
              <a:rPr lang="en-US" altLang="en-US" sz="1400" dirty="0" err="1"/>
              <a:t>ranije</a:t>
            </a:r>
            <a:r>
              <a:rPr lang="en-US" altLang="en-US" sz="1400" dirty="0"/>
              <a:t>, </a:t>
            </a:r>
            <a:r>
              <a:rPr lang="en-US" altLang="en-US" sz="1400" dirty="0" err="1"/>
              <a:t>što</a:t>
            </a:r>
            <a:r>
              <a:rPr lang="en-US" altLang="en-US" sz="1400" dirty="0"/>
              <a:t> </a:t>
            </a:r>
            <a:r>
              <a:rPr lang="en-US" altLang="en-US" sz="1400" dirty="0" err="1"/>
              <a:t>će</a:t>
            </a:r>
            <a:r>
              <a:rPr lang="en-US" altLang="en-US" sz="1400" dirty="0"/>
              <a:t> </a:t>
            </a:r>
            <a:r>
              <a:rPr lang="en-US" altLang="en-US" sz="1400" dirty="0" err="1"/>
              <a:t>pozitivno</a:t>
            </a:r>
            <a:r>
              <a:rPr lang="en-US" altLang="en-US" sz="1400" dirty="0"/>
              <a:t> </a:t>
            </a:r>
            <a:r>
              <a:rPr lang="en-US" altLang="en-US" sz="1400" dirty="0" err="1"/>
              <a:t>uticati</a:t>
            </a:r>
            <a:r>
              <a:rPr lang="en-US" altLang="en-US" sz="1400" dirty="0"/>
              <a:t> </a:t>
            </a:r>
            <a:r>
              <a:rPr lang="en-US" altLang="en-US" sz="1400" dirty="0" err="1"/>
              <a:t>na</a:t>
            </a:r>
            <a:r>
              <a:rPr lang="en-US" altLang="en-US" sz="1400" dirty="0"/>
              <a:t> </a:t>
            </a:r>
            <a:r>
              <a:rPr lang="en-US" altLang="en-US" sz="1400" dirty="0" err="1"/>
              <a:t>rokove</a:t>
            </a:r>
            <a:r>
              <a:rPr lang="en-US" altLang="en-US" sz="1400" dirty="0"/>
              <a:t>, </a:t>
            </a:r>
            <a:r>
              <a:rPr lang="en-US" altLang="en-US" sz="1400" dirty="0" err="1"/>
              <a:t>troškove</a:t>
            </a:r>
            <a:r>
              <a:rPr lang="en-US" altLang="en-US" sz="1400" dirty="0"/>
              <a:t> (</a:t>
            </a:r>
            <a:r>
              <a:rPr lang="en-US" altLang="en-US" sz="1400" dirty="0" err="1"/>
              <a:t>i</a:t>
            </a:r>
            <a:r>
              <a:rPr lang="en-US" altLang="en-US" sz="1400" dirty="0"/>
              <a:t> </a:t>
            </a:r>
            <a:r>
              <a:rPr lang="en-US" altLang="en-US" sz="1400" dirty="0" err="1"/>
              <a:t>samim</a:t>
            </a:r>
            <a:r>
              <a:rPr lang="en-US" altLang="en-US" sz="1400" dirty="0"/>
              <a:t> </a:t>
            </a:r>
            <a:r>
              <a:rPr lang="en-US" altLang="en-US" sz="1400" dirty="0" err="1"/>
              <a:t>tim</a:t>
            </a:r>
            <a:r>
              <a:rPr lang="en-US" altLang="en-US" sz="1400" dirty="0"/>
              <a:t> </a:t>
            </a:r>
            <a:r>
              <a:rPr lang="en-US" altLang="en-US" sz="1400" dirty="0" err="1"/>
              <a:t>zaradu</a:t>
            </a:r>
            <a:r>
              <a:rPr lang="en-US" altLang="en-US" sz="1400" dirty="0"/>
              <a:t>)</a:t>
            </a:r>
            <a:endParaRPr lang="en-US" altLang="en-US" sz="1400" dirty="0">
              <a:cs typeface="Arial"/>
            </a:endParaRPr>
          </a:p>
        </p:txBody>
      </p:sp>
      <p:pic>
        <p:nvPicPr>
          <p:cNvPr id="15365" name="Picture 6">
            <a:extLst>
              <a:ext uri="{FF2B5EF4-FFF2-40B4-BE49-F238E27FC236}">
                <a16:creationId xmlns:a16="http://schemas.microsoft.com/office/drawing/2014/main" id="{A08EFBB1-561A-3C3D-5719-24A1895F998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7725" y="1514475"/>
            <a:ext cx="4186238" cy="2524125"/>
          </a:xfrm>
          <a:noFill/>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a:extLst>
              <a:ext uri="{FF2B5EF4-FFF2-40B4-BE49-F238E27FC236}">
                <a16:creationId xmlns:a16="http://schemas.microsoft.com/office/drawing/2014/main" id="{E0A702E2-2830-8F97-9DC6-5908C92D7CB9}"/>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F630D7-1468-454A-96CE-4C67DEE44594}" type="slidenum">
              <a:rPr lang="de-DE" altLang="en-US">
                <a:solidFill>
                  <a:schemeClr val="bg1"/>
                </a:solidFill>
              </a:rPr>
              <a:pPr/>
              <a:t>17</a:t>
            </a:fld>
            <a:endParaRPr lang="de-DE" altLang="en-US">
              <a:solidFill>
                <a:schemeClr val="bg1"/>
              </a:solidFill>
            </a:endParaRPr>
          </a:p>
        </p:txBody>
      </p:sp>
      <p:sp>
        <p:nvSpPr>
          <p:cNvPr id="16387" name="Rectangle 2">
            <a:extLst>
              <a:ext uri="{FF2B5EF4-FFF2-40B4-BE49-F238E27FC236}">
                <a16:creationId xmlns:a16="http://schemas.microsoft.com/office/drawing/2014/main" id="{920DB4DD-6A66-4129-7C48-137C21366EC3}"/>
              </a:ext>
            </a:extLst>
          </p:cNvPr>
          <p:cNvSpPr>
            <a:spLocks noGrp="1" noChangeArrowheads="1"/>
          </p:cNvSpPr>
          <p:nvPr>
            <p:ph type="title"/>
          </p:nvPr>
        </p:nvSpPr>
        <p:spPr/>
        <p:txBody>
          <a:bodyPr/>
          <a:lstStyle/>
          <a:p>
            <a:pPr eaLnBrk="1" hangingPunct="1"/>
            <a:r>
              <a:rPr lang="en-US" altLang="en-US" dirty="0" err="1"/>
              <a:t>Verifikacioni</a:t>
            </a:r>
            <a:r>
              <a:rPr lang="en-US" altLang="en-US" dirty="0"/>
              <a:t> </a:t>
            </a:r>
            <a:r>
              <a:rPr lang="en-US" altLang="en-US" dirty="0" err="1"/>
              <a:t>inženjer</a:t>
            </a:r>
            <a:r>
              <a:rPr lang="en-US" altLang="en-US" dirty="0"/>
              <a:t> “MORA”</a:t>
            </a:r>
          </a:p>
        </p:txBody>
      </p:sp>
      <p:sp>
        <p:nvSpPr>
          <p:cNvPr id="16388" name="Rectangle 3">
            <a:extLst>
              <a:ext uri="{FF2B5EF4-FFF2-40B4-BE49-F238E27FC236}">
                <a16:creationId xmlns:a16="http://schemas.microsoft.com/office/drawing/2014/main" id="{1B7BDDA6-B72D-FFFC-D1D4-2391C45612FE}"/>
              </a:ext>
            </a:extLst>
          </p:cNvPr>
          <p:cNvSpPr>
            <a:spLocks noGrp="1" noChangeArrowheads="1"/>
          </p:cNvSpPr>
          <p:nvPr>
            <p:ph type="body" idx="1"/>
          </p:nvPr>
        </p:nvSpPr>
        <p:spPr/>
        <p:txBody>
          <a:bodyPr/>
          <a:lstStyle/>
          <a:p>
            <a:pPr eaLnBrk="1" hangingPunct="1"/>
            <a:r>
              <a:rPr lang="en-US" altLang="en-US" dirty="0"/>
              <a:t>Jak </a:t>
            </a:r>
            <a:r>
              <a:rPr lang="en-US" altLang="en-US" dirty="0" err="1"/>
              <a:t>tim</a:t>
            </a:r>
            <a:r>
              <a:rPr lang="en-US" altLang="en-US" dirty="0"/>
              <a:t> za </a:t>
            </a:r>
            <a:r>
              <a:rPr lang="en-US" altLang="en-US" dirty="0" err="1"/>
              <a:t>verifikaciju</a:t>
            </a:r>
            <a:r>
              <a:rPr lang="en-US" altLang="en-US" dirty="0"/>
              <a:t> je </a:t>
            </a:r>
            <a:r>
              <a:rPr lang="en-US" altLang="en-US" dirty="0" err="1"/>
              <a:t>neprocenjiva</a:t>
            </a:r>
            <a:r>
              <a:rPr lang="en-US" altLang="en-US" dirty="0"/>
              <a:t> </a:t>
            </a:r>
            <a:r>
              <a:rPr lang="en-US" altLang="en-US" dirty="0" err="1"/>
              <a:t>prednost</a:t>
            </a:r>
            <a:r>
              <a:rPr lang="en-US" altLang="en-US" dirty="0"/>
              <a:t> za </a:t>
            </a:r>
            <a:r>
              <a:rPr lang="en-US" altLang="en-US" dirty="0" err="1"/>
              <a:t>kompaniju</a:t>
            </a:r>
            <a:r>
              <a:rPr lang="en-US" altLang="en-US" dirty="0"/>
              <a:t> </a:t>
            </a:r>
            <a:r>
              <a:rPr lang="en-US" altLang="en-US" dirty="0" err="1"/>
              <a:t>koja</a:t>
            </a:r>
            <a:r>
              <a:rPr lang="en-US" altLang="en-US" dirty="0"/>
              <a:t>
</a:t>
            </a:r>
            <a:r>
              <a:rPr lang="en-US" altLang="en-US" dirty="0" err="1"/>
              <a:t>razvija</a:t>
            </a:r>
            <a:r>
              <a:rPr lang="en-US" altLang="en-US" dirty="0"/>
              <a:t> </a:t>
            </a:r>
            <a:r>
              <a:rPr lang="en-US" altLang="en-US" dirty="0" err="1"/>
              <a:t>hardver</a:t>
            </a:r>
            <a:r>
              <a:rPr lang="en-US" altLang="en-US" dirty="0"/>
              <a:t> </a:t>
            </a:r>
          </a:p>
          <a:p>
            <a:pPr eaLnBrk="1" hangingPunct="1"/>
            <a:endParaRPr lang="en-US" altLang="en-US"/>
          </a:p>
          <a:p>
            <a:pPr eaLnBrk="1" hangingPunct="1"/>
            <a:r>
              <a:rPr lang="en-US" altLang="en-US" dirty="0" err="1"/>
              <a:t>Misija</a:t>
            </a:r>
            <a:r>
              <a:rPr lang="en-US" altLang="en-US" dirty="0"/>
              <a:t> </a:t>
            </a:r>
            <a:r>
              <a:rPr lang="en-US" altLang="en-US" dirty="0" err="1"/>
              <a:t>tima</a:t>
            </a:r>
            <a:r>
              <a:rPr lang="en-US" altLang="en-US" dirty="0"/>
              <a:t> za </a:t>
            </a:r>
            <a:r>
              <a:rPr lang="en-US" altLang="en-US" dirty="0" err="1"/>
              <a:t>verifikaciju</a:t>
            </a:r>
            <a:r>
              <a:rPr lang="en-US" altLang="en-US" dirty="0"/>
              <a:t> je da </a:t>
            </a:r>
            <a:r>
              <a:rPr lang="en-US" altLang="en-US" dirty="0" err="1"/>
              <a:t>što</a:t>
            </a:r>
            <a:r>
              <a:rPr lang="en-US" altLang="en-US" dirty="0"/>
              <a:t> </a:t>
            </a:r>
            <a:r>
              <a:rPr lang="en-US" altLang="en-US" dirty="0" err="1"/>
              <a:t>brže</a:t>
            </a:r>
            <a:r>
              <a:rPr lang="en-US" altLang="en-US" dirty="0"/>
              <a:t> </a:t>
            </a:r>
            <a:r>
              <a:rPr lang="en-US" altLang="en-US" dirty="0" err="1"/>
              <a:t>otkloni</a:t>
            </a:r>
            <a:r>
              <a:rPr lang="en-US" altLang="en-US" dirty="0"/>
              <a:t> </a:t>
            </a:r>
            <a:r>
              <a:rPr lang="en-US" altLang="en-US" dirty="0" err="1"/>
              <a:t>sve</a:t>
            </a:r>
            <a:r>
              <a:rPr lang="en-US" altLang="en-US" dirty="0"/>
              <a:t> </a:t>
            </a:r>
            <a:r>
              <a:rPr lang="en-US" altLang="en-US" dirty="0" err="1"/>
              <a:t>funkcionalne</a:t>
            </a:r>
            <a:r>
              <a:rPr lang="en-US" altLang="en-US" dirty="0"/>
              <a:t>
</a:t>
            </a:r>
            <a:r>
              <a:rPr lang="en-US" altLang="en-US" dirty="0" err="1"/>
              <a:t>probleme</a:t>
            </a:r>
            <a:r>
              <a:rPr lang="en-US" altLang="en-US" dirty="0"/>
              <a:t> u </a:t>
            </a:r>
            <a:r>
              <a:rPr lang="en-US" altLang="en-US" dirty="0" err="1"/>
              <a:t>dizajnu</a:t>
            </a:r>
            <a:r>
              <a:rPr lang="en-US" altLang="en-US" dirty="0"/>
              <a:t> </a:t>
            </a:r>
            <a:endParaRPr lang="en-US" altLang="en-US" dirty="0">
              <a:cs typeface="Arial"/>
            </a:endParaRPr>
          </a:p>
          <a:p>
            <a:pPr eaLnBrk="1" hangingPunct="1"/>
            <a:endParaRPr lang="en-US" altLang="en-US"/>
          </a:p>
          <a:p>
            <a:r>
              <a:rPr lang="en-US" altLang="en-US" dirty="0"/>
              <a:t>Da bi u tome </a:t>
            </a:r>
            <a:r>
              <a:rPr lang="en-US" altLang="en-US" dirty="0" err="1"/>
              <a:t>bili</a:t>
            </a:r>
            <a:r>
              <a:rPr lang="en-US" altLang="en-US" dirty="0"/>
              <a:t> </a:t>
            </a:r>
            <a:r>
              <a:rPr lang="en-US" altLang="en-US" dirty="0" err="1"/>
              <a:t>uspešni</a:t>
            </a:r>
            <a:r>
              <a:rPr lang="en-US" altLang="en-US" dirty="0"/>
              <a:t>, </a:t>
            </a:r>
            <a:r>
              <a:rPr lang="en-US" altLang="en-US" dirty="0" err="1"/>
              <a:t>verifikacioni</a:t>
            </a:r>
            <a:r>
              <a:rPr lang="en-US" altLang="en-US" dirty="0"/>
              <a:t> </a:t>
            </a:r>
            <a:r>
              <a:rPr lang="en-US" dirty="0" err="1"/>
              <a:t>inženjeri</a:t>
            </a:r>
            <a:r>
              <a:rPr lang="en-US" dirty="0"/>
              <a:t> </a:t>
            </a:r>
            <a:r>
              <a:rPr lang="en-US" altLang="en-US" dirty="0" err="1"/>
              <a:t>moraju</a:t>
            </a:r>
            <a:r>
              <a:rPr lang="en-US" altLang="en-US" dirty="0"/>
              <a:t> </a:t>
            </a:r>
            <a:r>
              <a:rPr lang="en-US" altLang="en-US" dirty="0" err="1"/>
              <a:t>steći</a:t>
            </a:r>
            <a:r>
              <a:rPr lang="en-US" altLang="en-US" dirty="0"/>
              <a:t> </a:t>
            </a:r>
            <a:r>
              <a:rPr lang="en-US" altLang="en-US" dirty="0" err="1"/>
              <a:t>specifične</a:t>
            </a:r>
            <a:r>
              <a:rPr lang="en-US" altLang="en-US" dirty="0"/>
              <a:t> </a:t>
            </a:r>
            <a:r>
              <a:rPr lang="en-US" altLang="en-US" dirty="0" err="1"/>
              <a:t>veštine</a:t>
            </a:r>
            <a:r>
              <a:rPr lang="en-US" altLang="en-US" dirty="0"/>
              <a:t>: </a:t>
            </a:r>
            <a:endParaRPr lang="en-US" altLang="en-US" dirty="0">
              <a:cs typeface="Arial"/>
            </a:endParaRPr>
          </a:p>
          <a:p>
            <a:pPr lvl="1" indent="-188595"/>
            <a:r>
              <a:rPr lang="en-US" altLang="en-US" sz="1600" dirty="0" err="1"/>
              <a:t>Moraju</a:t>
            </a:r>
            <a:r>
              <a:rPr lang="en-US" altLang="en-US" sz="1600" dirty="0"/>
              <a:t> </a:t>
            </a:r>
            <a:r>
              <a:rPr lang="en-US" altLang="en-US" sz="1600" dirty="0" err="1"/>
              <a:t>razumevati</a:t>
            </a:r>
            <a:r>
              <a:rPr lang="en-US" altLang="en-US" sz="1600" dirty="0"/>
              <a:t> </a:t>
            </a:r>
            <a:r>
              <a:rPr lang="en-US" altLang="en-US" sz="1600" dirty="0" err="1"/>
              <a:t>dizajn</a:t>
            </a:r>
            <a:r>
              <a:rPr lang="en-US" altLang="en-US" sz="1600" dirty="0"/>
              <a:t> (</a:t>
            </a:r>
            <a:r>
              <a:rPr lang="en-US" altLang="en-US" sz="1600" dirty="0" err="1"/>
              <a:t>na</a:t>
            </a:r>
            <a:r>
              <a:rPr lang="en-US" altLang="en-US" sz="1600" dirty="0"/>
              <a:t> </a:t>
            </a:r>
            <a:r>
              <a:rPr lang="en-US" altLang="en-US" sz="1600" dirty="0" err="1"/>
              <a:t>nivou</a:t>
            </a:r>
            <a:r>
              <a:rPr lang="en-US" altLang="en-US" sz="1600" dirty="0"/>
              <a:t> </a:t>
            </a:r>
            <a:r>
              <a:rPr lang="en-US" altLang="en-US" sz="1600" dirty="0" err="1"/>
              <a:t>specifikacije</a:t>
            </a:r>
            <a:r>
              <a:rPr lang="en-US" altLang="en-US" sz="1600" dirty="0"/>
              <a:t>, </a:t>
            </a:r>
            <a:r>
              <a:rPr lang="en-US" altLang="en-US" sz="1600" dirty="0" err="1"/>
              <a:t>ali</a:t>
            </a:r>
            <a:r>
              <a:rPr lang="en-US" altLang="en-US" sz="1600" dirty="0"/>
              <a:t> </a:t>
            </a:r>
            <a:r>
              <a:rPr lang="en-US" altLang="en-US" sz="1600" dirty="0" err="1"/>
              <a:t>i</a:t>
            </a:r>
            <a:r>
              <a:rPr lang="en-US" altLang="en-US" sz="1600" dirty="0"/>
              <a:t> </a:t>
            </a:r>
            <a:r>
              <a:rPr lang="en-US" altLang="en-US" sz="1600" dirty="0" err="1"/>
              <a:t>implementacije</a:t>
            </a:r>
            <a:r>
              <a:rPr lang="en-US" altLang="en-US" sz="1600" dirty="0"/>
              <a:t>), </a:t>
            </a:r>
            <a:endParaRPr lang="en-US" altLang="en-US" sz="1600" dirty="0">
              <a:cs typeface="Arial"/>
            </a:endParaRPr>
          </a:p>
          <a:p>
            <a:pPr lvl="1" indent="-188595" eaLnBrk="1" hangingPunct="1"/>
            <a:r>
              <a:rPr lang="en-US" altLang="en-US" sz="1600" dirty="0" err="1"/>
              <a:t>Moraju</a:t>
            </a:r>
            <a:r>
              <a:rPr lang="en-US" altLang="en-US" sz="1600" dirty="0"/>
              <a:t> </a:t>
            </a:r>
            <a:r>
              <a:rPr lang="en-US" altLang="en-US" sz="1600" dirty="0" err="1"/>
              <a:t>biti</a:t>
            </a:r>
            <a:r>
              <a:rPr lang="en-US" altLang="en-US" sz="1600" dirty="0"/>
              <a:t> u </a:t>
            </a:r>
            <a:r>
              <a:rPr lang="en-US" altLang="en-US" sz="1600" dirty="0" err="1"/>
              <a:t>stanju</a:t>
            </a:r>
            <a:r>
              <a:rPr lang="en-US" altLang="en-US" sz="1600" dirty="0"/>
              <a:t> da </a:t>
            </a:r>
            <a:r>
              <a:rPr lang="en-US" altLang="en-US" sz="1600" dirty="0" err="1"/>
              <a:t>usko</a:t>
            </a:r>
            <a:r>
              <a:rPr lang="en-US" altLang="en-US" sz="1600" dirty="0"/>
              <a:t> </a:t>
            </a:r>
            <a:r>
              <a:rPr lang="en-US" altLang="en-US" sz="1600" dirty="0" err="1"/>
              <a:t>sarađuju</a:t>
            </a:r>
            <a:r>
              <a:rPr lang="en-US" altLang="en-US" sz="1600" dirty="0"/>
              <a:t> </a:t>
            </a:r>
            <a:r>
              <a:rPr lang="en-US" altLang="en-US" sz="1600" dirty="0" err="1"/>
              <a:t>sa</a:t>
            </a:r>
            <a:r>
              <a:rPr lang="en-US" altLang="en-US" sz="1600" dirty="0"/>
              <a:t> </a:t>
            </a:r>
            <a:r>
              <a:rPr lang="en-US" altLang="en-US" sz="1600" dirty="0" err="1"/>
              <a:t>dizajnerima</a:t>
            </a:r>
            <a:r>
              <a:rPr lang="en-US" altLang="en-US" sz="1600" dirty="0"/>
              <a:t>, </a:t>
            </a:r>
            <a:endParaRPr lang="en-US" altLang="en-US" sz="1600" dirty="0">
              <a:cs typeface="Arial"/>
            </a:endParaRPr>
          </a:p>
          <a:p>
            <a:pPr lvl="1" indent="-188595" eaLnBrk="1" hangingPunct="1"/>
            <a:r>
              <a:rPr lang="en-US" altLang="en-US" sz="1600" dirty="0" err="1"/>
              <a:t>Moraju</a:t>
            </a:r>
            <a:r>
              <a:rPr lang="en-US" altLang="en-US" sz="1600" dirty="0"/>
              <a:t> </a:t>
            </a:r>
            <a:r>
              <a:rPr lang="en-US" altLang="en-US" sz="1600" dirty="0" err="1"/>
              <a:t>razumeti</a:t>
            </a:r>
            <a:r>
              <a:rPr lang="en-US" altLang="en-US" sz="1600" dirty="0"/>
              <a:t> </a:t>
            </a:r>
            <a:r>
              <a:rPr lang="en-US" altLang="en-US" sz="1600" dirty="0" err="1"/>
              <a:t>prednosti</a:t>
            </a:r>
            <a:r>
              <a:rPr lang="en-US" altLang="en-US" sz="1600" dirty="0"/>
              <a:t> </a:t>
            </a:r>
            <a:r>
              <a:rPr lang="en-US" altLang="en-US" sz="1600" dirty="0" err="1"/>
              <a:t>i</a:t>
            </a:r>
            <a:r>
              <a:rPr lang="en-US" altLang="en-US" sz="1600" dirty="0"/>
              <a:t> mane </a:t>
            </a:r>
            <a:r>
              <a:rPr lang="en-US" altLang="en-US" sz="1600" dirty="0" err="1"/>
              <a:t>različitih</a:t>
            </a:r>
            <a:r>
              <a:rPr lang="en-US" altLang="en-US" sz="1600" dirty="0"/>
              <a:t> </a:t>
            </a:r>
            <a:r>
              <a:rPr lang="en-US" altLang="en-US" sz="1600" dirty="0" err="1"/>
              <a:t>verifikacionih</a:t>
            </a:r>
            <a:r>
              <a:rPr lang="en-US" altLang="en-US" sz="1600" dirty="0"/>
              <a:t> </a:t>
            </a:r>
            <a:r>
              <a:rPr lang="en-US" altLang="en-US" sz="1600" dirty="0" err="1"/>
              <a:t>metoda</a:t>
            </a:r>
            <a:r>
              <a:rPr lang="en-US" altLang="en-US" sz="1600" dirty="0"/>
              <a:t> </a:t>
            </a:r>
            <a:r>
              <a:rPr lang="en-US" altLang="en-US" sz="1600" dirty="0" err="1"/>
              <a:t>i</a:t>
            </a:r>
            <a:r>
              <a:rPr lang="en-US" altLang="en-US" sz="1600" dirty="0"/>
              <a:t> alata koji </a:t>
            </a:r>
            <a:r>
              <a:rPr lang="en-US" altLang="en-US" sz="1600" dirty="0" err="1"/>
              <a:t>omogućavaju</a:t>
            </a:r>
            <a:r>
              <a:rPr lang="en-US" altLang="en-US" sz="1600" dirty="0"/>
              <a:t> </a:t>
            </a:r>
            <a:r>
              <a:rPr lang="en-US" altLang="en-US" sz="1600" dirty="0" err="1"/>
              <a:t>praćenje</a:t>
            </a:r>
            <a:r>
              <a:rPr lang="en-US" altLang="en-US" sz="1600" dirty="0"/>
              <a:t> </a:t>
            </a:r>
            <a:r>
              <a:rPr lang="en-US" altLang="en-US" sz="1600" dirty="0" err="1"/>
              <a:t>pokrivenosti</a:t>
            </a:r>
            <a:r>
              <a:rPr lang="en-US" altLang="en-US" sz="1600" dirty="0"/>
              <a:t> </a:t>
            </a:r>
            <a:r>
              <a:rPr lang="en-US" altLang="en-US" sz="1600" dirty="0" err="1"/>
              <a:t>prostora</a:t>
            </a:r>
            <a:r>
              <a:rPr lang="en-US" altLang="en-US" sz="1600" dirty="0"/>
              <a:t> </a:t>
            </a:r>
            <a:r>
              <a:rPr lang="en-US" altLang="en-US" sz="1600" dirty="0" err="1"/>
              <a:t>stanja</a:t>
            </a:r>
            <a:r>
              <a:rPr lang="en-US" altLang="en-US" sz="1600" dirty="0"/>
              <a:t> od </a:t>
            </a:r>
            <a:r>
              <a:rPr lang="en-US" altLang="en-US" sz="1600" dirty="0" err="1"/>
              <a:t>strane</a:t>
            </a:r>
            <a:r>
              <a:rPr lang="en-US" altLang="en-US" sz="1600" dirty="0"/>
              <a:t> </a:t>
            </a:r>
            <a:r>
              <a:rPr lang="en-US" altLang="en-US" sz="1600" dirty="0" err="1"/>
              <a:t>testova</a:t>
            </a:r>
            <a:r>
              <a:rPr lang="en-US" altLang="en-US" sz="1600" dirty="0"/>
              <a:t>, </a:t>
            </a:r>
            <a:r>
              <a:rPr lang="en-US" altLang="en-US" sz="1600" dirty="0" err="1"/>
              <a:t>i</a:t>
            </a:r>
            <a:r>
              <a:rPr lang="en-US" altLang="en-US" sz="1600" dirty="0"/>
              <a:t> </a:t>
            </a:r>
            <a:endParaRPr lang="en-US" altLang="en-US" sz="1600" dirty="0">
              <a:cs typeface="Arial"/>
            </a:endParaRPr>
          </a:p>
          <a:p>
            <a:pPr lvl="1" indent="-188595" eaLnBrk="1" hangingPunct="1"/>
            <a:r>
              <a:rPr lang="en-US" altLang="en-US" sz="1600" dirty="0" err="1"/>
              <a:t>Moraju</a:t>
            </a:r>
            <a:r>
              <a:rPr lang="en-US" altLang="en-US" sz="1600" dirty="0"/>
              <a:t> </a:t>
            </a:r>
            <a:r>
              <a:rPr lang="en-US" altLang="en-US" sz="1600" dirty="0" err="1"/>
              <a:t>biti</a:t>
            </a:r>
            <a:r>
              <a:rPr lang="en-US" altLang="en-US" sz="1600" dirty="0"/>
              <a:t> u </a:t>
            </a:r>
            <a:r>
              <a:rPr lang="en-US" altLang="en-US" sz="1600" dirty="0" err="1"/>
              <a:t>stanju</a:t>
            </a:r>
            <a:r>
              <a:rPr lang="en-US" altLang="en-US" sz="1600" dirty="0"/>
              <a:t> da </a:t>
            </a:r>
            <a:r>
              <a:rPr lang="en-US" altLang="en-US" sz="1600" dirty="0" err="1"/>
              <a:t>koriste</a:t>
            </a:r>
            <a:r>
              <a:rPr lang="en-US" altLang="en-US" sz="1600" dirty="0"/>
              <a:t> </a:t>
            </a:r>
            <a:r>
              <a:rPr lang="en-US" altLang="en-US" sz="1600" dirty="0" err="1"/>
              <a:t>te</a:t>
            </a:r>
            <a:r>
              <a:rPr lang="en-US" altLang="en-US" sz="1600" dirty="0"/>
              <a:t> alate </a:t>
            </a:r>
            <a:r>
              <a:rPr lang="en-US" altLang="en-US" sz="1600" dirty="0" err="1"/>
              <a:t>efikasno</a:t>
            </a:r>
            <a:r>
              <a:rPr lang="en-US" altLang="en-US" sz="1600" dirty="0"/>
              <a:t> </a:t>
            </a:r>
            <a:r>
              <a:rPr lang="en-US" altLang="en-US" sz="1600" dirty="0" err="1"/>
              <a:t>kako</a:t>
            </a:r>
            <a:r>
              <a:rPr lang="en-US" altLang="en-US" sz="1600" dirty="0"/>
              <a:t> bi </a:t>
            </a:r>
            <a:r>
              <a:rPr lang="en-US" altLang="en-US" sz="1600" dirty="0" err="1"/>
              <a:t>razvili</a:t>
            </a:r>
            <a:r>
              <a:rPr lang="en-US" altLang="en-US" sz="1600" dirty="0"/>
              <a:t> </a:t>
            </a:r>
            <a:r>
              <a:rPr lang="en-US" altLang="en-US" sz="1600" dirty="0" err="1"/>
              <a:t>verifikaciono</a:t>
            </a:r>
            <a:r>
              <a:rPr lang="en-US" altLang="en-US" sz="1600" dirty="0"/>
              <a:t> </a:t>
            </a:r>
            <a:r>
              <a:rPr lang="en-US" altLang="en-US" sz="1600" dirty="0" err="1"/>
              <a:t>okruženje</a:t>
            </a:r>
            <a:r>
              <a:rPr lang="en-US" altLang="en-US" sz="1600" dirty="0"/>
              <a:t>, </a:t>
            </a:r>
            <a:r>
              <a:rPr lang="en-US" altLang="en-US" sz="1600" dirty="0" err="1"/>
              <a:t>obezbedili</a:t>
            </a:r>
            <a:r>
              <a:rPr lang="en-US" altLang="en-US" sz="1600" dirty="0"/>
              <a:t> da se </a:t>
            </a:r>
            <a:r>
              <a:rPr lang="en-US" sz="1600" dirty="0" err="1"/>
              <a:t>dešavaju</a:t>
            </a:r>
            <a:r>
              <a:rPr lang="en-US" sz="1600" dirty="0"/>
              <a:t> </a:t>
            </a:r>
            <a:r>
              <a:rPr lang="en-US" altLang="en-US" sz="1600" dirty="0" err="1"/>
              <a:t>zahtevani</a:t>
            </a:r>
            <a:r>
              <a:rPr lang="en-US" altLang="en-US" sz="1600" dirty="0"/>
              <a:t> test </a:t>
            </a:r>
            <a:r>
              <a:rPr lang="en-US" altLang="en-US" sz="1600" dirty="0" err="1"/>
              <a:t>scenariji</a:t>
            </a:r>
            <a:r>
              <a:rPr lang="en-US" altLang="en-US" sz="1600" dirty="0"/>
              <a:t>, </a:t>
            </a:r>
            <a:r>
              <a:rPr lang="en-US" altLang="en-US" sz="1600" dirty="0" err="1"/>
              <a:t>ali</a:t>
            </a:r>
            <a:r>
              <a:rPr lang="en-US" altLang="en-US" sz="1600" dirty="0"/>
              <a:t> </a:t>
            </a:r>
            <a:r>
              <a:rPr lang="en-US" altLang="en-US" sz="1600" dirty="0" err="1"/>
              <a:t>i</a:t>
            </a:r>
            <a:r>
              <a:rPr lang="en-US" altLang="en-US" sz="1600" dirty="0"/>
              <a:t> </a:t>
            </a:r>
            <a:r>
              <a:rPr lang="en-US" altLang="en-US" sz="1600" dirty="0" err="1"/>
              <a:t>adekvatna</a:t>
            </a:r>
            <a:r>
              <a:rPr lang="en-US" altLang="en-US" sz="1600" dirty="0"/>
              <a:t> </a:t>
            </a:r>
            <a:r>
              <a:rPr lang="en-US" altLang="en-US" sz="1600" dirty="0" err="1"/>
              <a:t>provera</a:t>
            </a:r>
            <a:r>
              <a:rPr lang="en-US" altLang="en-US" sz="1600" dirty="0"/>
              <a:t> </a:t>
            </a:r>
            <a:r>
              <a:rPr lang="en-US" altLang="en-US" sz="1600" dirty="0" err="1"/>
              <a:t>rezultata</a:t>
            </a:r>
            <a:r>
              <a:rPr lang="en-US" altLang="en-US" sz="1600" dirty="0"/>
              <a:t> </a:t>
            </a:r>
            <a:r>
              <a:rPr lang="en-US" altLang="en-US" sz="1600" dirty="0" err="1"/>
              <a:t>i</a:t>
            </a:r>
            <a:r>
              <a:rPr lang="en-US" altLang="en-US" sz="1600" dirty="0"/>
              <a:t> </a:t>
            </a:r>
            <a:r>
              <a:rPr lang="en-US" altLang="en-US" sz="1600" dirty="0" err="1"/>
              <a:t>funkcionalnosti</a:t>
            </a:r>
            <a:r>
              <a:rPr lang="en-US" altLang="en-US" sz="1600" dirty="0"/>
              <a:t> </a:t>
            </a:r>
            <a:r>
              <a:rPr lang="en-US" altLang="en-US" sz="1600" dirty="0" err="1"/>
              <a:t>dizajna</a:t>
            </a:r>
            <a:endParaRPr lang="en-US" altLang="en-US" sz="1600" dirty="0" err="1">
              <a:cs typeface="Arial"/>
            </a:endParaRPr>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E1C74-A988-469C-F6A5-3AF6055FF3E1}"/>
            </a:ext>
          </a:extLst>
        </p:cNvPr>
        <p:cNvGrpSpPr/>
        <p:nvPr/>
      </p:nvGrpSpPr>
      <p:grpSpPr>
        <a:xfrm>
          <a:off x="0" y="0"/>
          <a:ext cx="0" cy="0"/>
          <a:chOff x="0" y="0"/>
          <a:chExt cx="0" cy="0"/>
        </a:xfrm>
      </p:grpSpPr>
      <p:sp>
        <p:nvSpPr>
          <p:cNvPr id="12290" name="Rectangle 4">
            <a:extLst>
              <a:ext uri="{FF2B5EF4-FFF2-40B4-BE49-F238E27FC236}">
                <a16:creationId xmlns:a16="http://schemas.microsoft.com/office/drawing/2014/main" id="{337A4F47-9DFE-5A4D-2185-152F0315414C}"/>
              </a:ext>
            </a:extLst>
          </p:cNvPr>
          <p:cNvSpPr>
            <a:spLocks noGrp="1" noChangeArrowheads="1"/>
          </p:cNvSpPr>
          <p:nvPr>
            <p:ph type="ctrTitle"/>
          </p:nvPr>
        </p:nvSpPr>
        <p:spPr/>
        <p:txBody>
          <a:bodyPr/>
          <a:lstStyle/>
          <a:p>
            <a:r>
              <a:rPr lang="en-US" dirty="0" err="1"/>
              <a:t>Uvod</a:t>
            </a:r>
            <a:r>
              <a:rPr lang="en-US" dirty="0"/>
              <a:t> u </a:t>
            </a:r>
            <a:r>
              <a:rPr lang="en-US" dirty="0" err="1"/>
              <a:t>verifikaciju</a:t>
            </a:r>
            <a:endParaRPr lang="en-US" b="0" dirty="0" err="1">
              <a:solidFill>
                <a:srgbClr val="000000"/>
              </a:solidFill>
            </a:endParaRPr>
          </a:p>
        </p:txBody>
      </p:sp>
      <p:sp>
        <p:nvSpPr>
          <p:cNvPr id="12291" name="Rectangle 5">
            <a:extLst>
              <a:ext uri="{FF2B5EF4-FFF2-40B4-BE49-F238E27FC236}">
                <a16:creationId xmlns:a16="http://schemas.microsoft.com/office/drawing/2014/main" id="{C4C29A44-46BD-26A8-0D88-3F2EECFB7A66}"/>
              </a:ext>
            </a:extLst>
          </p:cNvPr>
          <p:cNvSpPr>
            <a:spLocks noGrp="1" noChangeArrowheads="1"/>
          </p:cNvSpPr>
          <p:nvPr>
            <p:ph type="subTitle" idx="1"/>
          </p:nvPr>
        </p:nvSpPr>
        <p:spPr/>
        <p:txBody>
          <a:bodyPr/>
          <a:lstStyle/>
          <a:p>
            <a:r>
              <a:rPr lang="en-US" altLang="en-US" dirty="0"/>
              <a:t>Cena </a:t>
            </a:r>
            <a:r>
              <a:rPr lang="en-US" altLang="en-US" dirty="0" err="1"/>
              <a:t>verifikacije</a:t>
            </a:r>
            <a:endParaRPr lang="en-US" dirty="0" err="1"/>
          </a:p>
        </p:txBody>
      </p:sp>
    </p:spTree>
    <p:extLst>
      <p:ext uri="{BB962C8B-B14F-4D97-AF65-F5344CB8AC3E}">
        <p14:creationId xmlns:p14="http://schemas.microsoft.com/office/powerpoint/2010/main" val="552656042"/>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a:extLst>
              <a:ext uri="{FF2B5EF4-FFF2-40B4-BE49-F238E27FC236}">
                <a16:creationId xmlns:a16="http://schemas.microsoft.com/office/drawing/2014/main" id="{46B0484A-7803-199A-BA9A-F1FD719FD8F8}"/>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5FC16F-0459-4122-8ED5-CA97684F673E}" type="slidenum">
              <a:rPr lang="de-DE" altLang="en-US">
                <a:solidFill>
                  <a:schemeClr val="bg1"/>
                </a:solidFill>
              </a:rPr>
              <a:pPr/>
              <a:t>19</a:t>
            </a:fld>
            <a:endParaRPr lang="de-DE" altLang="en-US">
              <a:solidFill>
                <a:schemeClr val="bg1"/>
              </a:solidFill>
            </a:endParaRPr>
          </a:p>
        </p:txBody>
      </p:sp>
      <p:sp>
        <p:nvSpPr>
          <p:cNvPr id="18435" name="Rectangle 2">
            <a:extLst>
              <a:ext uri="{FF2B5EF4-FFF2-40B4-BE49-F238E27FC236}">
                <a16:creationId xmlns:a16="http://schemas.microsoft.com/office/drawing/2014/main" id="{4CEE8FDB-2BAE-70C7-35E2-B0783E5E1C42}"/>
              </a:ext>
            </a:extLst>
          </p:cNvPr>
          <p:cNvSpPr>
            <a:spLocks noGrp="1" noChangeArrowheads="1"/>
          </p:cNvSpPr>
          <p:nvPr>
            <p:ph type="title"/>
          </p:nvPr>
        </p:nvSpPr>
        <p:spPr/>
        <p:txBody>
          <a:bodyPr/>
          <a:lstStyle/>
          <a:p>
            <a:pPr eaLnBrk="1" hangingPunct="1"/>
            <a:r>
              <a:rPr lang="en-US" altLang="en-US" dirty="0"/>
              <a:t>Cena </a:t>
            </a:r>
            <a:r>
              <a:rPr lang="en-US" altLang="en-US" dirty="0" err="1"/>
              <a:t>verifikacije</a:t>
            </a:r>
          </a:p>
        </p:txBody>
      </p:sp>
      <p:sp>
        <p:nvSpPr>
          <p:cNvPr id="18436" name="Rectangle 3">
            <a:extLst>
              <a:ext uri="{FF2B5EF4-FFF2-40B4-BE49-F238E27FC236}">
                <a16:creationId xmlns:a16="http://schemas.microsoft.com/office/drawing/2014/main" id="{62147800-C23D-ADE5-8399-A979A7CB4E4D}"/>
              </a:ext>
            </a:extLst>
          </p:cNvPr>
          <p:cNvSpPr>
            <a:spLocks noGrp="1" noChangeArrowheads="1"/>
          </p:cNvSpPr>
          <p:nvPr>
            <p:ph type="body" idx="1"/>
          </p:nvPr>
        </p:nvSpPr>
        <p:spPr/>
        <p:txBody>
          <a:bodyPr/>
          <a:lstStyle/>
          <a:p>
            <a:r>
              <a:rPr lang="en-US" altLang="en-US" sz="1600" dirty="0" err="1"/>
              <a:t>Funkcionalna</a:t>
            </a:r>
            <a:r>
              <a:rPr lang="en-US" altLang="en-US" sz="1600" dirty="0"/>
              <a:t> </a:t>
            </a:r>
            <a:r>
              <a:rPr lang="en-US" altLang="en-US" sz="1600" dirty="0" err="1"/>
              <a:t>verifikacija</a:t>
            </a:r>
            <a:r>
              <a:rPr lang="en-US" altLang="en-US" sz="1600" dirty="0"/>
              <a:t> je </a:t>
            </a:r>
            <a:r>
              <a:rPr lang="en-US" altLang="en-US" sz="1600" dirty="0" err="1"/>
              <a:t>neophodna</a:t>
            </a:r>
            <a:r>
              <a:rPr lang="en-US" altLang="en-US" sz="1600" dirty="0"/>
              <a:t> za </a:t>
            </a:r>
            <a:r>
              <a:rPr lang="en-US" altLang="en-US" sz="1600" dirty="0" err="1"/>
              <a:t>proces</a:t>
            </a:r>
            <a:r>
              <a:rPr lang="en-US" altLang="en-US" sz="1600" dirty="0"/>
              <a:t> </a:t>
            </a:r>
            <a:r>
              <a:rPr lang="en-US" altLang="en-US" sz="1600" dirty="0" err="1"/>
              <a:t>dizajniranja</a:t>
            </a:r>
            <a:r>
              <a:rPr lang="en-US" altLang="en-US" sz="1600" dirty="0"/>
              <a:t> </a:t>
            </a:r>
            <a:r>
              <a:rPr lang="en-US" altLang="en-US" sz="1600" dirty="0" err="1"/>
              <a:t>hardvera</a:t>
            </a:r>
            <a:endParaRPr lang="en-US" altLang="en-US" sz="1600" dirty="0" err="1">
              <a:cs typeface="Arial"/>
            </a:endParaRPr>
          </a:p>
          <a:p>
            <a:pPr eaLnBrk="1" hangingPunct="1"/>
            <a:endParaRPr lang="en-US" altLang="en-US" sz="1600"/>
          </a:p>
          <a:p>
            <a:r>
              <a:rPr lang="en-US" altLang="en-US" sz="1600" dirty="0"/>
              <a:t>Kako </a:t>
            </a:r>
            <a:r>
              <a:rPr lang="en-US" altLang="en-US" sz="1600" dirty="0" err="1"/>
              <a:t>razvojni</a:t>
            </a:r>
            <a:r>
              <a:rPr lang="en-US" altLang="en-US" sz="1600" dirty="0"/>
              <a:t> </a:t>
            </a:r>
            <a:r>
              <a:rPr lang="en-US" altLang="en-US" sz="1600" dirty="0" err="1"/>
              <a:t>tim</a:t>
            </a:r>
            <a:r>
              <a:rPr lang="en-US" altLang="en-US" sz="1600" dirty="0"/>
              <a:t> </a:t>
            </a:r>
            <a:r>
              <a:rPr lang="en-US" altLang="en-US" sz="1600" dirty="0" err="1"/>
              <a:t>procenjuje</a:t>
            </a:r>
            <a:r>
              <a:rPr lang="en-US" altLang="en-US" sz="1600" dirty="0"/>
              <a:t> </a:t>
            </a:r>
            <a:r>
              <a:rPr lang="en-US" altLang="en-US" sz="1600" dirty="0" err="1"/>
              <a:t>koliko</a:t>
            </a:r>
            <a:r>
              <a:rPr lang="en-US" altLang="en-US" sz="1600" dirty="0"/>
              <a:t> </a:t>
            </a:r>
            <a:r>
              <a:rPr lang="en-US" altLang="en-US" sz="1600" dirty="0" err="1"/>
              <a:t>resursa</a:t>
            </a:r>
            <a:r>
              <a:rPr lang="en-US" altLang="en-US" sz="1600" dirty="0"/>
              <a:t> </a:t>
            </a:r>
            <a:r>
              <a:rPr lang="en-US" altLang="en-US" sz="1600" dirty="0" err="1"/>
              <a:t>treba</a:t>
            </a:r>
            <a:r>
              <a:rPr lang="en-US" altLang="en-US" sz="1600" dirty="0"/>
              <a:t> </a:t>
            </a:r>
            <a:r>
              <a:rPr lang="en-US" altLang="en-US" sz="1600" dirty="0" err="1"/>
              <a:t>uložiti</a:t>
            </a:r>
            <a:r>
              <a:rPr lang="en-US" altLang="en-US" sz="1600" dirty="0"/>
              <a:t> u </a:t>
            </a:r>
            <a:r>
              <a:rPr lang="en-US" altLang="en-US" sz="1600" dirty="0" err="1"/>
              <a:t>verifikaciju</a:t>
            </a:r>
            <a:r>
              <a:rPr lang="en-US" altLang="en-US" sz="1600" dirty="0"/>
              <a:t>?</a:t>
            </a:r>
            <a:endParaRPr lang="en-US" altLang="en-US" sz="1600" dirty="0">
              <a:cs typeface="Arial"/>
            </a:endParaRPr>
          </a:p>
          <a:p>
            <a:pPr eaLnBrk="1" hangingPunct="1"/>
            <a:endParaRPr lang="en-US" altLang="en-US" sz="1600"/>
          </a:p>
          <a:p>
            <a:pPr eaLnBrk="1" hangingPunct="1"/>
            <a:r>
              <a:rPr lang="en-US" altLang="en-US" sz="1600" dirty="0"/>
              <a:t>Uz </a:t>
            </a:r>
            <a:r>
              <a:rPr lang="en-US" altLang="en-US" sz="1600" dirty="0" err="1"/>
              <a:t>premalo</a:t>
            </a:r>
            <a:r>
              <a:rPr lang="en-US" altLang="en-US" sz="1600" dirty="0"/>
              <a:t> </a:t>
            </a:r>
            <a:r>
              <a:rPr lang="en-US" altLang="en-US" sz="1600" dirty="0" err="1"/>
              <a:t>resursa</a:t>
            </a:r>
            <a:r>
              <a:rPr lang="en-US" altLang="en-US" sz="1600" dirty="0"/>
              <a:t>, </a:t>
            </a:r>
            <a:r>
              <a:rPr lang="en-US" altLang="en-US" sz="1600" dirty="0" err="1"/>
              <a:t>hardver</a:t>
            </a:r>
            <a:r>
              <a:rPr lang="en-US" altLang="en-US" sz="1600" dirty="0"/>
              <a:t> </a:t>
            </a:r>
            <a:r>
              <a:rPr lang="en-US" altLang="en-US" sz="1600" dirty="0" err="1"/>
              <a:t>će</a:t>
            </a:r>
            <a:r>
              <a:rPr lang="en-US" altLang="en-US" sz="1600" dirty="0"/>
              <a:t> </a:t>
            </a:r>
            <a:r>
              <a:rPr lang="en-US" altLang="en-US" sz="1600" dirty="0" err="1"/>
              <a:t>zahtevati</a:t>
            </a:r>
            <a:r>
              <a:rPr lang="en-US" altLang="en-US" sz="1600" dirty="0"/>
              <a:t> </a:t>
            </a:r>
            <a:r>
              <a:rPr lang="en-US" altLang="en-US" sz="1600" dirty="0" err="1"/>
              <a:t>nekoliko</a:t>
            </a:r>
            <a:r>
              <a:rPr lang="en-US" altLang="en-US" sz="1600" dirty="0"/>
              <a:t> </a:t>
            </a:r>
            <a:r>
              <a:rPr lang="en-US" altLang="en-US" sz="1600" dirty="0" err="1"/>
              <a:t>prolaza</a:t>
            </a:r>
            <a:r>
              <a:rPr lang="en-US" altLang="en-US" sz="1600" dirty="0"/>
              <a:t> </a:t>
            </a:r>
            <a:r>
              <a:rPr lang="en-US" altLang="en-US" sz="1600" dirty="0" err="1"/>
              <a:t>kroz</a:t>
            </a:r>
            <a:r>
              <a:rPr lang="en-US" altLang="en-US" sz="1600" dirty="0"/>
              <a:t> </a:t>
            </a:r>
            <a:r>
              <a:rPr lang="en-US" altLang="en-US" sz="1600" dirty="0" err="1"/>
              <a:t>proces</a:t>
            </a:r>
            <a:r>
              <a:rPr lang="en-US" altLang="en-US" sz="1600" dirty="0"/>
              <a:t> </a:t>
            </a:r>
            <a:r>
              <a:rPr lang="en-US" altLang="en-US" sz="1600" dirty="0" err="1"/>
              <a:t>fabrikacije,</a:t>
            </a:r>
            <a:r>
              <a:rPr lang="en-US" altLang="en-US" sz="1600" dirty="0"/>
              <a:t>
</a:t>
            </a:r>
            <a:r>
              <a:rPr lang="en-US" altLang="en-US" sz="1600" dirty="0" err="1"/>
              <a:t>što</a:t>
            </a:r>
            <a:r>
              <a:rPr lang="en-US" altLang="en-US" sz="1600" dirty="0"/>
              <a:t> je </a:t>
            </a:r>
            <a:r>
              <a:rPr lang="en-US" altLang="en-US" sz="1600" dirty="0" err="1"/>
              <a:t>znatno</a:t>
            </a:r>
            <a:r>
              <a:rPr lang="en-US" altLang="en-US" sz="1600" dirty="0"/>
              <a:t> </a:t>
            </a:r>
            <a:r>
              <a:rPr lang="en-US" altLang="en-US" sz="1600" dirty="0" err="1"/>
              <a:t>skuplje</a:t>
            </a:r>
            <a:r>
              <a:rPr lang="en-US" altLang="en-US" sz="1600" dirty="0"/>
              <a:t> </a:t>
            </a:r>
            <a:r>
              <a:rPr lang="en-US" altLang="en-US" sz="1600" dirty="0" err="1"/>
              <a:t>kako</a:t>
            </a:r>
            <a:r>
              <a:rPr lang="en-US" altLang="en-US" sz="1600" dirty="0"/>
              <a:t> u </a:t>
            </a:r>
            <a:r>
              <a:rPr lang="en-US" altLang="en-US" sz="1600" dirty="0" err="1"/>
              <a:t>pogledu</a:t>
            </a:r>
            <a:r>
              <a:rPr lang="en-US" altLang="en-US" sz="1600" dirty="0"/>
              <a:t> </a:t>
            </a:r>
            <a:r>
              <a:rPr lang="en-US" altLang="en-US" sz="1600" dirty="0" err="1"/>
              <a:t>troškova</a:t>
            </a:r>
            <a:r>
              <a:rPr lang="en-US" altLang="en-US" sz="1600" dirty="0"/>
              <a:t> </a:t>
            </a:r>
            <a:r>
              <a:rPr lang="en-US" altLang="en-US" sz="1600" dirty="0" err="1"/>
              <a:t>samog</a:t>
            </a:r>
            <a:r>
              <a:rPr lang="en-US" altLang="en-US" sz="1600" dirty="0"/>
              <a:t> </a:t>
            </a:r>
            <a:r>
              <a:rPr lang="en-US" altLang="en-US" sz="1600" dirty="0" err="1"/>
              <a:t>procesa</a:t>
            </a:r>
            <a:r>
              <a:rPr lang="en-US" altLang="en-US" sz="1600" dirty="0"/>
              <a:t>, a </a:t>
            </a:r>
            <a:r>
              <a:rPr lang="en-US" altLang="en-US" sz="1600" dirty="0" err="1"/>
              <a:t>posebno</a:t>
            </a:r>
            <a:r>
              <a:rPr lang="en-US" altLang="en-US" sz="1600" dirty="0"/>
              <a:t> u </a:t>
            </a:r>
            <a:r>
              <a:rPr lang="en-US" altLang="en-US" sz="1600" dirty="0" err="1"/>
              <a:t>pogledu</a:t>
            </a:r>
            <a:r>
              <a:rPr lang="en-US" altLang="en-US" sz="1600" dirty="0"/>
              <a:t> </a:t>
            </a:r>
            <a:r>
              <a:rPr lang="en-US" altLang="en-US" sz="1600" i="1" dirty="0"/>
              <a:t>time-to-market</a:t>
            </a:r>
            <a:r>
              <a:rPr lang="en-US" altLang="en-US" sz="1600" dirty="0"/>
              <a:t> </a:t>
            </a:r>
            <a:r>
              <a:rPr lang="en-US" altLang="en-US" sz="1600" dirty="0" err="1"/>
              <a:t>gubitaka</a:t>
            </a:r>
            <a:r>
              <a:rPr lang="en-US" altLang="en-US" sz="1600" dirty="0"/>
              <a:t>, u </a:t>
            </a:r>
            <a:r>
              <a:rPr lang="en-US" altLang="en-US" sz="1600" dirty="0" err="1"/>
              <a:t>poređenju</a:t>
            </a:r>
            <a:r>
              <a:rPr lang="en-US" altLang="en-US" sz="1600" dirty="0"/>
              <a:t> </a:t>
            </a:r>
            <a:r>
              <a:rPr lang="en-US" altLang="en-US" sz="1600" dirty="0" err="1"/>
              <a:t>sa</a:t>
            </a:r>
            <a:r>
              <a:rPr lang="en-US" altLang="en-US" sz="1600" dirty="0"/>
              <a:t> </a:t>
            </a:r>
            <a:r>
              <a:rPr lang="en-US" altLang="en-US" sz="1600" dirty="0" err="1"/>
              <a:t>alokacijom</a:t>
            </a:r>
            <a:r>
              <a:rPr lang="en-US" altLang="en-US" sz="1600" dirty="0"/>
              <a:t> </a:t>
            </a:r>
            <a:r>
              <a:rPr lang="en-US" altLang="en-US" sz="1600" dirty="0" err="1"/>
              <a:t>dovoljnih</a:t>
            </a:r>
            <a:r>
              <a:rPr lang="en-US" altLang="en-US" sz="1600" dirty="0"/>
              <a:t> </a:t>
            </a:r>
            <a:r>
              <a:rPr lang="en-US" altLang="en-US" sz="1600" dirty="0" err="1"/>
              <a:t>resursa</a:t>
            </a:r>
            <a:r>
              <a:rPr lang="en-US" altLang="en-US" sz="1600" dirty="0"/>
              <a:t> za </a:t>
            </a:r>
            <a:r>
              <a:rPr lang="en-US" altLang="en-US" sz="1600" dirty="0" err="1"/>
              <a:t>verifikaciju</a:t>
            </a:r>
            <a:r>
              <a:rPr lang="en-US" altLang="en-US" sz="1600" dirty="0"/>
              <a:t> </a:t>
            </a:r>
            <a:endParaRPr lang="en-US" altLang="en-US" sz="1600" dirty="0">
              <a:cs typeface="Arial"/>
            </a:endParaRPr>
          </a:p>
          <a:p>
            <a:endParaRPr lang="en-US" altLang="en-US" sz="1600" dirty="0"/>
          </a:p>
          <a:p>
            <a:r>
              <a:rPr lang="en-US" altLang="en-US" sz="1600" dirty="0" err="1"/>
              <a:t>Istovremeno</a:t>
            </a:r>
            <a:r>
              <a:rPr lang="en-US" altLang="en-US" sz="1600" dirty="0"/>
              <a:t>, </a:t>
            </a:r>
            <a:r>
              <a:rPr lang="en-US" altLang="en-US" sz="1600" dirty="0" err="1"/>
              <a:t>dizajnerski</a:t>
            </a:r>
            <a:r>
              <a:rPr lang="en-US" altLang="en-US" sz="1600" dirty="0"/>
              <a:t> </a:t>
            </a:r>
            <a:r>
              <a:rPr lang="en-US" altLang="en-US" sz="1600" dirty="0" err="1"/>
              <a:t>tim</a:t>
            </a:r>
            <a:r>
              <a:rPr lang="en-US" altLang="en-US" sz="1600" dirty="0"/>
              <a:t> ne </a:t>
            </a:r>
            <a:r>
              <a:rPr lang="en-US" altLang="en-US" sz="1600" dirty="0" err="1"/>
              <a:t>želi</a:t>
            </a:r>
            <a:r>
              <a:rPr lang="en-US" altLang="en-US" sz="1600" dirty="0"/>
              <a:t> da </a:t>
            </a:r>
            <a:r>
              <a:rPr lang="en-US" altLang="en-US" sz="1600" dirty="0" err="1"/>
              <a:t>previše</a:t>
            </a:r>
            <a:r>
              <a:rPr lang="en-US" altLang="en-US" sz="1600" dirty="0"/>
              <a:t> </a:t>
            </a:r>
            <a:r>
              <a:rPr lang="en-US" altLang="en-US" sz="1600" dirty="0" err="1"/>
              <a:t>investira</a:t>
            </a:r>
            <a:r>
              <a:rPr lang="en-US" altLang="en-US" sz="1600" dirty="0"/>
              <a:t> </a:t>
            </a:r>
            <a:r>
              <a:rPr lang="en-US" altLang="en-US" sz="1600" dirty="0" err="1"/>
              <a:t>ni</a:t>
            </a:r>
            <a:r>
              <a:rPr lang="en-US" altLang="en-US" sz="1600" dirty="0"/>
              <a:t> u </a:t>
            </a:r>
            <a:r>
              <a:rPr lang="en-US" altLang="en-US" sz="1600" dirty="0" err="1"/>
              <a:t>jednu</a:t>
            </a:r>
            <a:r>
              <a:rPr lang="en-US" altLang="en-US" sz="1600" dirty="0"/>
              <a:t> oblast, </a:t>
            </a:r>
            <a:r>
              <a:rPr lang="en-US" altLang="en-US" sz="1600" dirty="0" err="1"/>
              <a:t>uključujući</a:t>
            </a:r>
            <a:r>
              <a:rPr lang="en-US" altLang="en-US" sz="1600" dirty="0"/>
              <a:t>
</a:t>
            </a:r>
            <a:r>
              <a:rPr lang="en-US" altLang="en-US" sz="1600" dirty="0" err="1"/>
              <a:t>verifikaciju</a:t>
            </a:r>
            <a:r>
              <a:rPr lang="en-US" altLang="en-US" sz="1600" dirty="0"/>
              <a:t>, </a:t>
            </a:r>
            <a:r>
              <a:rPr lang="en-US" altLang="en-US" sz="1600" dirty="0" err="1"/>
              <a:t>jer</a:t>
            </a:r>
            <a:r>
              <a:rPr lang="en-US" altLang="en-US" sz="1600" dirty="0"/>
              <a:t> bi </a:t>
            </a:r>
            <a:r>
              <a:rPr lang="en-US" altLang="en-US" sz="1600" dirty="0" err="1"/>
              <a:t>prekomerno</a:t>
            </a:r>
            <a:r>
              <a:rPr lang="en-US" altLang="en-US" sz="1600" dirty="0"/>
              <a:t> </a:t>
            </a:r>
            <a:r>
              <a:rPr lang="en-US" altLang="en-US" sz="1600" dirty="0" err="1"/>
              <a:t>investiranje</a:t>
            </a:r>
            <a:r>
              <a:rPr lang="en-US" altLang="en-US" sz="1600" dirty="0"/>
              <a:t> </a:t>
            </a:r>
            <a:r>
              <a:rPr lang="en-US" altLang="en-US" sz="1600" dirty="0" err="1"/>
              <a:t>vodilo</a:t>
            </a:r>
            <a:r>
              <a:rPr lang="en-US" altLang="en-US" sz="1600" dirty="0"/>
              <a:t> ka </a:t>
            </a:r>
            <a:r>
              <a:rPr lang="en-US" altLang="en-US" sz="1600" dirty="0" err="1"/>
              <a:t>redundantnim</a:t>
            </a:r>
            <a:r>
              <a:rPr lang="en-US" altLang="en-US" sz="1600" dirty="0"/>
              <a:t> </a:t>
            </a:r>
            <a:r>
              <a:rPr lang="en-US" altLang="en-US" sz="1600" dirty="0" err="1"/>
              <a:t>troškovima</a:t>
            </a:r>
            <a:r>
              <a:rPr lang="en-US" altLang="en-US" sz="1600" dirty="0"/>
              <a:t> </a:t>
            </a:r>
            <a:endParaRPr lang="en-US" altLang="en-US" sz="1600" dirty="0">
              <a:cs typeface="Arial"/>
            </a:endParaRPr>
          </a:p>
          <a:p>
            <a:endParaRPr lang="en-US" altLang="en-US" sz="1600" dirty="0"/>
          </a:p>
          <a:p>
            <a:pPr eaLnBrk="1" hangingPunct="1"/>
            <a:r>
              <a:rPr lang="en-US" altLang="en-US" sz="1600" dirty="0" err="1"/>
              <a:t>Stoga</a:t>
            </a:r>
            <a:r>
              <a:rPr lang="en-US" altLang="en-US" sz="1600" dirty="0"/>
              <a:t>, </a:t>
            </a:r>
            <a:r>
              <a:rPr lang="en-US" altLang="en-US" sz="1600" dirty="0" err="1"/>
              <a:t>razvojni</a:t>
            </a:r>
            <a:r>
              <a:rPr lang="en-US" altLang="en-US" sz="1600" dirty="0"/>
              <a:t> </a:t>
            </a:r>
            <a:r>
              <a:rPr lang="en-US" altLang="en-US" sz="1600" dirty="0" err="1"/>
              <a:t>tim</a:t>
            </a:r>
            <a:r>
              <a:rPr lang="en-US" altLang="en-US" sz="1600" dirty="0"/>
              <a:t> </a:t>
            </a:r>
            <a:r>
              <a:rPr lang="en-US" altLang="en-US" sz="1600" dirty="0" err="1"/>
              <a:t>teži</a:t>
            </a:r>
            <a:r>
              <a:rPr lang="en-US" altLang="en-US" sz="1600" dirty="0"/>
              <a:t> </a:t>
            </a:r>
            <a:r>
              <a:rPr lang="en-US" altLang="en-US" sz="1600" dirty="0" err="1"/>
              <a:t>balansiranju</a:t>
            </a:r>
            <a:r>
              <a:rPr lang="en-US" altLang="en-US" sz="1600" dirty="0"/>
              <a:t> </a:t>
            </a:r>
            <a:r>
              <a:rPr lang="en-US" altLang="en-US" sz="1600" dirty="0" err="1"/>
              <a:t>svih</a:t>
            </a:r>
            <a:r>
              <a:rPr lang="en-US" altLang="en-US" sz="1600" dirty="0"/>
              <a:t> </a:t>
            </a:r>
            <a:r>
              <a:rPr lang="en-US" altLang="en-US" sz="1600" dirty="0" err="1"/>
              <a:t>troškova</a:t>
            </a:r>
            <a:r>
              <a:rPr lang="en-US" altLang="en-US" sz="1600" dirty="0"/>
              <a:t> koji se </a:t>
            </a:r>
            <a:r>
              <a:rPr lang="en-US" altLang="en-US" sz="1600" dirty="0" err="1"/>
              <a:t>mogu</a:t>
            </a:r>
            <a:r>
              <a:rPr lang="en-US" altLang="en-US" sz="1600" dirty="0"/>
              <a:t> </a:t>
            </a:r>
            <a:r>
              <a:rPr lang="en-US" altLang="en-US" sz="1600" dirty="0" err="1"/>
              <a:t>smestiti</a:t>
            </a:r>
            <a:r>
              <a:rPr lang="en-US" altLang="en-US" sz="1600" dirty="0"/>
              <a:t> u tri </a:t>
            </a:r>
            <a:r>
              <a:rPr lang="en-US" altLang="en-US" sz="1600" dirty="0" err="1"/>
              <a:t>kategorije</a:t>
            </a:r>
            <a:r>
              <a:rPr lang="en-US" altLang="en-US" sz="1600" dirty="0"/>
              <a:t>:</a:t>
            </a:r>
            <a:endParaRPr lang="en-US" altLang="en-US" sz="1600" dirty="0">
              <a:cs typeface="Arial"/>
            </a:endParaRPr>
          </a:p>
          <a:p>
            <a:pPr lvl="1" indent="-188595" eaLnBrk="1" hangingPunct="1"/>
            <a:r>
              <a:rPr lang="en-US" altLang="en-US" sz="1400" dirty="0" err="1"/>
              <a:t>Inženjerski</a:t>
            </a:r>
            <a:r>
              <a:rPr lang="en-US" altLang="en-US" sz="1400" dirty="0"/>
              <a:t> </a:t>
            </a:r>
            <a:r>
              <a:rPr lang="en-US" altLang="en-US" sz="1400" dirty="0" err="1"/>
              <a:t>troškovi</a:t>
            </a:r>
            <a:r>
              <a:rPr lang="en-US" altLang="en-US" sz="1400" dirty="0"/>
              <a:t> (</a:t>
            </a:r>
            <a:r>
              <a:rPr lang="en-US" altLang="en-US" sz="1400" dirty="0" err="1"/>
              <a:t>odvojen</a:t>
            </a:r>
            <a:r>
              <a:rPr lang="en-US" altLang="en-US" sz="1400" dirty="0"/>
              <a:t> </a:t>
            </a:r>
            <a:r>
              <a:rPr lang="en-US" altLang="en-US" sz="1400" dirty="0" err="1"/>
              <a:t>verifikacioni</a:t>
            </a:r>
            <a:r>
              <a:rPr lang="en-US" altLang="en-US" sz="1400" dirty="0"/>
              <a:t> </a:t>
            </a:r>
            <a:r>
              <a:rPr lang="en-US" altLang="en-US" sz="1400" dirty="0" err="1"/>
              <a:t>tim</a:t>
            </a:r>
            <a:r>
              <a:rPr lang="en-US" altLang="en-US" sz="1400" dirty="0"/>
              <a:t>, </a:t>
            </a:r>
            <a:r>
              <a:rPr lang="en-US" altLang="en-US" sz="1400" dirty="0" err="1"/>
              <a:t>ali</a:t>
            </a:r>
            <a:r>
              <a:rPr lang="en-US" altLang="en-US" sz="1400" dirty="0"/>
              <a:t> </a:t>
            </a:r>
            <a:r>
              <a:rPr lang="en-US" altLang="en-US" sz="1400" dirty="0" err="1"/>
              <a:t>dizajneri</a:t>
            </a:r>
            <a:r>
              <a:rPr lang="en-US" altLang="en-US" sz="1400" dirty="0"/>
              <a:t> </a:t>
            </a:r>
            <a:r>
              <a:rPr lang="en-US" altLang="en-US" sz="1400" dirty="0" err="1"/>
              <a:t>takođe</a:t>
            </a:r>
            <a:r>
              <a:rPr lang="en-US" altLang="en-US" sz="1400" dirty="0"/>
              <a:t> </a:t>
            </a:r>
            <a:r>
              <a:rPr lang="en-US" altLang="en-US" sz="1400" dirty="0" err="1"/>
              <a:t>vrše</a:t>
            </a:r>
            <a:r>
              <a:rPr lang="en-US" altLang="en-US" sz="1400" dirty="0"/>
              <a:t> </a:t>
            </a:r>
            <a:r>
              <a:rPr lang="en-US" altLang="en-US" sz="1400" dirty="0" err="1"/>
              <a:t>inicijalne</a:t>
            </a:r>
            <a:r>
              <a:rPr lang="en-US" altLang="en-US" sz="1400" dirty="0"/>
              <a:t> </a:t>
            </a:r>
            <a:r>
              <a:rPr lang="en-US" altLang="en-US" sz="1400" dirty="0" err="1"/>
              <a:t>testove</a:t>
            </a:r>
            <a:r>
              <a:rPr lang="en-US" altLang="en-US" sz="1400" dirty="0"/>
              <a:t>, </a:t>
            </a:r>
            <a:r>
              <a:rPr lang="en-US" altLang="en-US" sz="1400" dirty="0" err="1"/>
              <a:t>odnos</a:t>
            </a:r>
            <a:r>
              <a:rPr lang="en-US" altLang="en-US" sz="1400" dirty="0"/>
              <a:t> </a:t>
            </a:r>
            <a:r>
              <a:rPr lang="en-US" altLang="en-US" sz="1400" dirty="0" err="1"/>
              <a:t>dizajnera</a:t>
            </a:r>
            <a:r>
              <a:rPr lang="en-US" altLang="en-US" sz="1400" dirty="0"/>
              <a:t> </a:t>
            </a:r>
            <a:r>
              <a:rPr lang="en-US" altLang="en-US" sz="1400" dirty="0" err="1"/>
              <a:t>i</a:t>
            </a:r>
            <a:r>
              <a:rPr lang="en-US" altLang="en-US" sz="1400" dirty="0"/>
              <a:t> </a:t>
            </a:r>
            <a:r>
              <a:rPr lang="en-US" altLang="en-US" sz="1400" dirty="0" err="1"/>
              <a:t>verifikacionih</a:t>
            </a:r>
            <a:r>
              <a:rPr lang="en-US" altLang="en-US" sz="1400" dirty="0"/>
              <a:t> </a:t>
            </a:r>
            <a:r>
              <a:rPr lang="en-US" altLang="en-US" sz="1400" dirty="0" err="1"/>
              <a:t>inženjera</a:t>
            </a:r>
            <a:r>
              <a:rPr lang="en-US" altLang="en-US" sz="1400" dirty="0"/>
              <a:t> 1:1 do 1:4) </a:t>
            </a:r>
            <a:endParaRPr lang="en-US" altLang="en-US" sz="1400" dirty="0">
              <a:cs typeface="Arial"/>
            </a:endParaRPr>
          </a:p>
          <a:p>
            <a:pPr lvl="1" indent="-188595" eaLnBrk="1" hangingPunct="1"/>
            <a:r>
              <a:rPr lang="en-US" altLang="en-US" sz="1400" dirty="0"/>
              <a:t>Alati (</a:t>
            </a:r>
            <a:r>
              <a:rPr lang="en-US" altLang="en-US" sz="1400" dirty="0" err="1"/>
              <a:t>simulatori</a:t>
            </a:r>
            <a:r>
              <a:rPr lang="en-US" altLang="en-US" sz="1400" dirty="0"/>
              <a:t>, </a:t>
            </a:r>
            <a:r>
              <a:rPr lang="en-US" altLang="en-US" sz="1400" dirty="0" err="1"/>
              <a:t>alati</a:t>
            </a:r>
            <a:r>
              <a:rPr lang="en-US" altLang="en-US" sz="1400" dirty="0"/>
              <a:t> za </a:t>
            </a:r>
            <a:r>
              <a:rPr lang="en-US" altLang="en-US" sz="1400" dirty="0" err="1"/>
              <a:t>formalnu</a:t>
            </a:r>
            <a:r>
              <a:rPr lang="en-US" altLang="en-US" sz="1400" dirty="0"/>
              <a:t> </a:t>
            </a:r>
            <a:r>
              <a:rPr lang="en-US" altLang="en-US" sz="1400" dirty="0" err="1"/>
              <a:t>verifikaciju</a:t>
            </a:r>
            <a:r>
              <a:rPr lang="en-US" altLang="en-US" sz="1400" dirty="0"/>
              <a:t>, </a:t>
            </a:r>
            <a:r>
              <a:rPr lang="en-US" altLang="en-US" sz="1400" dirty="0" err="1"/>
              <a:t>pokrivenost</a:t>
            </a:r>
            <a:r>
              <a:rPr lang="en-US" altLang="en-US" sz="1400" dirty="0"/>
              <a:t>, "trace viewers", ...), </a:t>
            </a:r>
            <a:r>
              <a:rPr lang="en-US" altLang="en-US" sz="1400" dirty="0" err="1"/>
              <a:t>i</a:t>
            </a:r>
            <a:r>
              <a:rPr lang="en-US" altLang="en-US" sz="1400" dirty="0"/>
              <a:t> </a:t>
            </a:r>
            <a:endParaRPr lang="en-US" altLang="en-US" sz="1400" dirty="0">
              <a:cs typeface="Arial"/>
            </a:endParaRPr>
          </a:p>
          <a:p>
            <a:pPr lvl="1" indent="-188595" eaLnBrk="1" hangingPunct="1"/>
            <a:r>
              <a:rPr lang="en-US" altLang="en-US" sz="1400" dirty="0"/>
              <a:t>Vreme (</a:t>
            </a:r>
            <a:r>
              <a:rPr lang="en-US" altLang="en-US" sz="1400" b="1" i="1" dirty="0" err="1"/>
              <a:t>posvećenost</a:t>
            </a:r>
            <a:r>
              <a:rPr lang="en-US" altLang="en-US" sz="1400" b="1" i="1" dirty="0"/>
              <a:t> </a:t>
            </a:r>
            <a:r>
              <a:rPr lang="en-US" altLang="en-US" sz="1400" dirty="0" err="1"/>
              <a:t>kao</a:t>
            </a:r>
            <a:r>
              <a:rPr lang="en-US" altLang="en-US" sz="1400" dirty="0"/>
              <a:t> </a:t>
            </a:r>
            <a:r>
              <a:rPr lang="en-US" altLang="en-US" sz="1400" dirty="0" err="1"/>
              <a:t>ključni</a:t>
            </a:r>
            <a:r>
              <a:rPr lang="en-US" altLang="en-US" sz="1400" dirty="0"/>
              <a:t> element </a:t>
            </a:r>
            <a:r>
              <a:rPr lang="en-US" altLang="en-US" sz="1400" dirty="0" err="1"/>
              <a:t>uspešne</a:t>
            </a:r>
            <a:r>
              <a:rPr lang="en-US" altLang="en-US" sz="1400" dirty="0"/>
              <a:t> </a:t>
            </a:r>
            <a:r>
              <a:rPr lang="en-US" altLang="en-US" sz="1400" dirty="0" err="1"/>
              <a:t>verifikacije</a:t>
            </a:r>
            <a:r>
              <a:rPr lang="en-US" altLang="en-US" sz="1400" dirty="0"/>
              <a:t>). </a:t>
            </a:r>
            <a:endParaRPr lang="en-US" altLang="en-US" sz="1400" dirty="0">
              <a:cs typeface="Arial"/>
            </a:endParaRPr>
          </a:p>
          <a:p>
            <a:pPr eaLnBrk="1" hangingPunct="1"/>
            <a:endParaRPr lang="en-US" altLang="en-US" sz="1600"/>
          </a:p>
          <a:p>
            <a:pPr eaLnBrk="1" hangingPunct="1"/>
            <a:r>
              <a:rPr lang="en-US" altLang="en-US" sz="1600" dirty="0" err="1"/>
              <a:t>Uspešna</a:t>
            </a:r>
            <a:r>
              <a:rPr lang="en-US" altLang="en-US" sz="1600" dirty="0"/>
              <a:t> </a:t>
            </a:r>
            <a:r>
              <a:rPr lang="en-US" altLang="en-US" sz="1600" dirty="0" err="1"/>
              <a:t>verifikacija</a:t>
            </a:r>
            <a:r>
              <a:rPr lang="en-US" altLang="en-US" sz="1600" dirty="0"/>
              <a:t> </a:t>
            </a:r>
            <a:r>
              <a:rPr lang="en-US" altLang="en-US" sz="1600" dirty="0" err="1"/>
              <a:t>podrazumeva</a:t>
            </a:r>
            <a:r>
              <a:rPr lang="en-US" altLang="en-US" sz="1600" dirty="0"/>
              <a:t> </a:t>
            </a:r>
            <a:r>
              <a:rPr lang="en-US" altLang="en-US" sz="1600" dirty="0" err="1"/>
              <a:t>odgovarajuće</a:t>
            </a:r>
            <a:r>
              <a:rPr lang="en-US" altLang="en-US" sz="1600" dirty="0"/>
              <a:t> </a:t>
            </a:r>
            <a:r>
              <a:rPr lang="en-US" altLang="en-US" sz="1600" dirty="0" err="1"/>
              <a:t>investiranje</a:t>
            </a:r>
            <a:r>
              <a:rPr lang="en-US" altLang="en-US" sz="1600" dirty="0"/>
              <a:t> u </a:t>
            </a:r>
            <a:r>
              <a:rPr lang="en-US" altLang="en-US" sz="1600" dirty="0" err="1"/>
              <a:t>sve</a:t>
            </a:r>
            <a:r>
              <a:rPr lang="en-US" altLang="en-US" sz="1600" dirty="0"/>
              <a:t> tri </a:t>
            </a:r>
            <a:r>
              <a:rPr lang="en-US" altLang="en-US" sz="1600" dirty="0" err="1"/>
              <a:t>kategorije</a:t>
            </a:r>
            <a:r>
              <a:rPr lang="en-US" altLang="en-US" sz="1600" dirty="0"/>
              <a:t> od gore</a:t>
            </a:r>
            <a:endParaRPr lang="en-US" altLang="en-US" sz="1600" dirty="0">
              <a:cs typeface="Arial"/>
            </a:endParaRPr>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a:extLst>
              <a:ext uri="{FF2B5EF4-FFF2-40B4-BE49-F238E27FC236}">
                <a16:creationId xmlns:a16="http://schemas.microsoft.com/office/drawing/2014/main" id="{F749A07C-4168-BFEC-3758-10C877800FC3}"/>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0C7F1C-F384-4348-9B92-F3214B31A238}" type="slidenum">
              <a:rPr lang="de-DE" altLang="en-US">
                <a:solidFill>
                  <a:schemeClr val="bg1"/>
                </a:solidFill>
              </a:rPr>
              <a:pPr/>
              <a:t>2</a:t>
            </a:fld>
            <a:endParaRPr lang="de-DE" altLang="en-US">
              <a:solidFill>
                <a:schemeClr val="bg1"/>
              </a:solidFill>
            </a:endParaRPr>
          </a:p>
        </p:txBody>
      </p:sp>
      <p:sp>
        <p:nvSpPr>
          <p:cNvPr id="4099" name="Rectangle 2">
            <a:extLst>
              <a:ext uri="{FF2B5EF4-FFF2-40B4-BE49-F238E27FC236}">
                <a16:creationId xmlns:a16="http://schemas.microsoft.com/office/drawing/2014/main" id="{FB05E7AA-29CF-0D9F-C627-8FC1A33A612C}"/>
              </a:ext>
            </a:extLst>
          </p:cNvPr>
          <p:cNvSpPr>
            <a:spLocks noGrp="1" noChangeArrowheads="1"/>
          </p:cNvSpPr>
          <p:nvPr>
            <p:ph type="title"/>
          </p:nvPr>
        </p:nvSpPr>
        <p:spPr/>
        <p:txBody>
          <a:bodyPr/>
          <a:lstStyle/>
          <a:p>
            <a:r>
              <a:rPr lang="en-US" altLang="en-US" dirty="0" err="1"/>
              <a:t>Sadržaj</a:t>
            </a:r>
            <a:r>
              <a:rPr lang="en-US" altLang="en-US" dirty="0"/>
              <a:t> </a:t>
            </a:r>
            <a:r>
              <a:rPr lang="en-US" altLang="en-US" dirty="0" err="1"/>
              <a:t>lekcije</a:t>
            </a:r>
            <a:endParaRPr lang="en-US" dirty="0" err="1"/>
          </a:p>
        </p:txBody>
      </p:sp>
      <p:sp>
        <p:nvSpPr>
          <p:cNvPr id="4100" name="Rectangle 3">
            <a:extLst>
              <a:ext uri="{FF2B5EF4-FFF2-40B4-BE49-F238E27FC236}">
                <a16:creationId xmlns:a16="http://schemas.microsoft.com/office/drawing/2014/main" id="{36064A8C-A313-E10C-26F6-ACF44D10C298}"/>
              </a:ext>
            </a:extLst>
          </p:cNvPr>
          <p:cNvSpPr>
            <a:spLocks noGrp="1" noChangeArrowheads="1"/>
          </p:cNvSpPr>
          <p:nvPr>
            <p:ph type="body" idx="1"/>
          </p:nvPr>
        </p:nvSpPr>
        <p:spPr/>
        <p:txBody>
          <a:bodyPr/>
          <a:lstStyle/>
          <a:p>
            <a:pPr eaLnBrk="1" hangingPunct="1"/>
            <a:r>
              <a:rPr lang="en-US" altLang="en-US" dirty="0" err="1"/>
              <a:t>Uvod</a:t>
            </a:r>
            <a:r>
              <a:rPr lang="en-US" altLang="en-US" dirty="0"/>
              <a:t> u </a:t>
            </a:r>
            <a:r>
              <a:rPr lang="en-US" altLang="en-US" dirty="0" err="1"/>
              <a:t>verifikaciju</a:t>
            </a:r>
            <a:endParaRPr lang="en-US" altLang="en-US" dirty="0" err="1">
              <a:cs typeface="Arial"/>
            </a:endParaRPr>
          </a:p>
          <a:p>
            <a:pPr lvl="1" indent="-188595" eaLnBrk="1" hangingPunct="1"/>
            <a:r>
              <a:rPr lang="en-US" altLang="en-US" dirty="0" err="1"/>
              <a:t>Izazovi</a:t>
            </a:r>
            <a:r>
              <a:rPr lang="en-US" altLang="en-US" dirty="0"/>
              <a:t> </a:t>
            </a:r>
            <a:r>
              <a:rPr lang="en-US" altLang="en-US" dirty="0" err="1"/>
              <a:t>prilikom</a:t>
            </a:r>
            <a:r>
              <a:rPr lang="en-US" altLang="en-US" dirty="0"/>
              <a:t> </a:t>
            </a:r>
            <a:r>
              <a:rPr lang="en-US" altLang="en-US" dirty="0" err="1"/>
              <a:t>verifikacije</a:t>
            </a:r>
            <a:r>
              <a:rPr lang="en-US" altLang="en-US" dirty="0"/>
              <a:t> </a:t>
            </a:r>
            <a:r>
              <a:rPr lang="en-US" altLang="en-US" dirty="0" err="1"/>
              <a:t>dizajna</a:t>
            </a:r>
            <a:endParaRPr lang="en-US" altLang="en-US" dirty="0" err="1">
              <a:cs typeface="Arial"/>
            </a:endParaRPr>
          </a:p>
          <a:p>
            <a:pPr lvl="1" indent="-188595" eaLnBrk="1" hangingPunct="1"/>
            <a:r>
              <a:rPr lang="en-US" altLang="en-US" dirty="0" err="1"/>
              <a:t>Misija</a:t>
            </a:r>
            <a:r>
              <a:rPr lang="en-US" altLang="en-US" dirty="0"/>
              <a:t> </a:t>
            </a:r>
            <a:r>
              <a:rPr lang="en-US" altLang="en-US" dirty="0" err="1"/>
              <a:t>i</a:t>
            </a:r>
            <a:r>
              <a:rPr lang="en-US" altLang="en-US" dirty="0"/>
              <a:t> </a:t>
            </a:r>
            <a:r>
              <a:rPr lang="en-US" altLang="en-US" dirty="0" err="1"/>
              <a:t>ciljevi</a:t>
            </a:r>
            <a:r>
              <a:rPr lang="en-US" altLang="en-US" dirty="0"/>
              <a:t> </a:t>
            </a:r>
            <a:r>
              <a:rPr lang="en-US" altLang="en-US" dirty="0" err="1"/>
              <a:t>verifikacije</a:t>
            </a:r>
            <a:endParaRPr lang="en-US" altLang="en-US" dirty="0" err="1">
              <a:cs typeface="Arial"/>
            </a:endParaRPr>
          </a:p>
          <a:p>
            <a:pPr lvl="1" indent="-188595" eaLnBrk="1" hangingPunct="1"/>
            <a:r>
              <a:rPr lang="en-US" altLang="en-US" dirty="0"/>
              <a:t>Cena </a:t>
            </a:r>
            <a:r>
              <a:rPr lang="en-US" altLang="en-US" dirty="0" err="1"/>
              <a:t>neotkrivenih</a:t>
            </a:r>
            <a:r>
              <a:rPr lang="en-US" altLang="en-US" dirty="0"/>
              <a:t> </a:t>
            </a:r>
            <a:r>
              <a:rPr lang="en-US" altLang="en-US" dirty="0" err="1"/>
              <a:t>bagova</a:t>
            </a:r>
            <a:r>
              <a:rPr lang="en-US" altLang="en-US" dirty="0"/>
              <a:t> u </a:t>
            </a:r>
            <a:r>
              <a:rPr lang="en-US" altLang="en-US" dirty="0" err="1"/>
              <a:t>dizajnu</a:t>
            </a:r>
            <a:endParaRPr lang="en-US" altLang="en-US" dirty="0" err="1">
              <a:cs typeface="Arial"/>
            </a:endParaRPr>
          </a:p>
          <a:p>
            <a:pPr lvl="1" indent="-188595" eaLnBrk="1" hangingPunct="1"/>
            <a:r>
              <a:rPr lang="en-US" altLang="en-US" dirty="0" err="1"/>
              <a:t>Verifikacioni</a:t>
            </a:r>
            <a:r>
              <a:rPr lang="en-US" altLang="en-US" dirty="0"/>
              <a:t> </a:t>
            </a:r>
            <a:r>
              <a:rPr lang="en-US" altLang="en-US" dirty="0" err="1"/>
              <a:t>ciklus</a:t>
            </a:r>
            <a:endParaRPr lang="en-US" altLang="en-US" dirty="0" err="1">
              <a:cs typeface="Arial"/>
            </a:endParaRPr>
          </a:p>
          <a:p>
            <a:pPr eaLnBrk="1" hangingPunct="1"/>
            <a:endParaRPr lang="en-US" altLang="en-US" sz="1000"/>
          </a:p>
          <a:p>
            <a:r>
              <a:rPr lang="en-US" altLang="en-US" dirty="0"/>
              <a:t>Tok </a:t>
            </a:r>
            <a:r>
              <a:rPr lang="en-US" altLang="en-US" dirty="0" err="1"/>
              <a:t>verifikacije</a:t>
            </a:r>
            <a:endParaRPr lang="en-US" altLang="en-US" dirty="0" err="1">
              <a:cs typeface="Arial"/>
            </a:endParaRPr>
          </a:p>
          <a:p>
            <a:pPr lvl="1" indent="-188595"/>
            <a:r>
              <a:rPr lang="en-US" altLang="en-US" dirty="0" err="1"/>
              <a:t>Verifikaciona</a:t>
            </a:r>
            <a:r>
              <a:rPr lang="en-US" altLang="en-US" dirty="0"/>
              <a:t> </a:t>
            </a:r>
            <a:r>
              <a:rPr lang="en-US" altLang="en-US" dirty="0" err="1"/>
              <a:t>hijerarhija</a:t>
            </a:r>
            <a:endParaRPr lang="en-US" altLang="en-US" dirty="0" err="1">
              <a:cs typeface="Arial"/>
            </a:endParaRPr>
          </a:p>
          <a:p>
            <a:pPr lvl="1" indent="-188595"/>
            <a:r>
              <a:rPr lang="en-US" altLang="en-US" dirty="0" err="1"/>
              <a:t>Strategije</a:t>
            </a:r>
            <a:r>
              <a:rPr lang="en-US" altLang="en-US" dirty="0"/>
              <a:t> </a:t>
            </a:r>
            <a:r>
              <a:rPr lang="en-US" altLang="en-US" dirty="0" err="1"/>
              <a:t>verifikacije</a:t>
            </a:r>
            <a:endParaRPr lang="en-US" altLang="en-US" dirty="0" err="1">
              <a:cs typeface="Arial"/>
            </a:endParaRPr>
          </a:p>
          <a:p>
            <a:endParaRPr lang="en-US" altLang="en-US" sz="1000"/>
          </a:p>
          <a:p>
            <a:r>
              <a:rPr lang="en-US" altLang="en-US" dirty="0" err="1"/>
              <a:t>Osnovne</a:t>
            </a:r>
            <a:r>
              <a:rPr lang="en-US" altLang="en-US" dirty="0"/>
              <a:t> </a:t>
            </a:r>
            <a:r>
              <a:rPr lang="en-US" altLang="en-US" dirty="0" err="1"/>
              <a:t>komponente</a:t>
            </a:r>
            <a:r>
              <a:rPr lang="en-US" altLang="en-US" dirty="0"/>
              <a:t> </a:t>
            </a:r>
            <a:r>
              <a:rPr lang="en-US" altLang="en-US" dirty="0" err="1"/>
              <a:t>verifikacionog</a:t>
            </a:r>
            <a:r>
              <a:rPr lang="en-US" altLang="en-US" dirty="0"/>
              <a:t> </a:t>
            </a:r>
            <a:r>
              <a:rPr lang="en-US" altLang="en-US" dirty="0" err="1"/>
              <a:t>okruženja</a:t>
            </a:r>
            <a:r>
              <a:rPr lang="en-US" altLang="en-US" dirty="0"/>
              <a:t> </a:t>
            </a:r>
            <a:r>
              <a:rPr lang="en-US" altLang="en-US" dirty="0" err="1"/>
              <a:t>baziranog</a:t>
            </a:r>
            <a:r>
              <a:rPr lang="en-US" altLang="en-US" dirty="0"/>
              <a:t> </a:t>
            </a:r>
            <a:r>
              <a:rPr lang="en-US" altLang="en-US" dirty="0" err="1"/>
              <a:t>na</a:t>
            </a:r>
            <a:r>
              <a:rPr lang="en-US" altLang="en-US" dirty="0"/>
              <a:t> </a:t>
            </a:r>
            <a:r>
              <a:rPr lang="en-US" altLang="en-US" dirty="0" err="1"/>
              <a:t>simulaciji</a:t>
            </a:r>
            <a:endParaRPr lang="en-US" altLang="en-US" dirty="0" err="1">
              <a:cs typeface="Arial"/>
            </a:endParaRPr>
          </a:p>
          <a:p>
            <a:pPr lvl="1" indent="-188595"/>
            <a:r>
              <a:rPr lang="en-US" altLang="en-US" dirty="0" err="1"/>
              <a:t>Osnovno</a:t>
            </a:r>
            <a:r>
              <a:rPr lang="en-US" altLang="en-US" dirty="0"/>
              <a:t> </a:t>
            </a:r>
            <a:r>
              <a:rPr lang="en-US" altLang="en-US" dirty="0" err="1"/>
              <a:t>verifikaciono</a:t>
            </a:r>
            <a:r>
              <a:rPr lang="en-US" altLang="en-US" dirty="0"/>
              <a:t> </a:t>
            </a:r>
            <a:r>
              <a:rPr lang="en-US" altLang="en-US" dirty="0" err="1"/>
              <a:t>okruženje</a:t>
            </a:r>
            <a:r>
              <a:rPr lang="en-US" altLang="en-US" dirty="0"/>
              <a:t>: </a:t>
            </a:r>
            <a:r>
              <a:rPr lang="en-US" altLang="en-US" dirty="0" err="1"/>
              <a:t>testno</a:t>
            </a:r>
            <a:r>
              <a:rPr lang="en-US" altLang="en-US" dirty="0"/>
              <a:t> </a:t>
            </a:r>
            <a:r>
              <a:rPr lang="en-US" altLang="en-US" dirty="0" err="1"/>
              <a:t>okruženje</a:t>
            </a:r>
            <a:r>
              <a:rPr lang="en-US" altLang="en-US" dirty="0"/>
              <a:t> (</a:t>
            </a:r>
            <a:r>
              <a:rPr lang="en-US" altLang="en-US" dirty="0" err="1"/>
              <a:t>eng.</a:t>
            </a:r>
            <a:r>
              <a:rPr lang="en-US" altLang="en-US" dirty="0"/>
              <a:t> </a:t>
            </a:r>
            <a:r>
              <a:rPr lang="en-US" altLang="en-US" i="1" dirty="0"/>
              <a:t>Testbench</a:t>
            </a:r>
            <a:r>
              <a:rPr lang="en-US" altLang="en-US" dirty="0"/>
              <a:t>)</a:t>
            </a:r>
            <a:endParaRPr lang="en-US" altLang="en-US" dirty="0" err="1">
              <a:cs typeface="Arial"/>
            </a:endParaRPr>
          </a:p>
          <a:p>
            <a:pPr lvl="1" indent="-188595"/>
            <a:r>
              <a:rPr lang="en-US" altLang="en-US" dirty="0" err="1"/>
              <a:t>Tačke</a:t>
            </a:r>
            <a:r>
              <a:rPr lang="en-US" altLang="en-US" dirty="0"/>
              <a:t> </a:t>
            </a:r>
            <a:r>
              <a:rPr lang="en-US" altLang="en-US" dirty="0" err="1"/>
              <a:t>opservacije</a:t>
            </a:r>
            <a:endParaRPr lang="en-US" dirty="0" err="1"/>
          </a:p>
          <a:p>
            <a:pPr lvl="1" indent="-188595"/>
            <a:r>
              <a:rPr lang="en-US" altLang="en-US" dirty="0" err="1"/>
              <a:t>Testna</a:t>
            </a:r>
            <a:r>
              <a:rPr lang="en-US" altLang="en-US" dirty="0"/>
              <a:t> </a:t>
            </a:r>
            <a:r>
              <a:rPr lang="en-US" altLang="en-US" dirty="0" err="1"/>
              <a:t>okruženja</a:t>
            </a:r>
            <a:r>
              <a:rPr lang="en-US" altLang="en-US" dirty="0"/>
              <a:t> </a:t>
            </a:r>
            <a:r>
              <a:rPr lang="en-US" altLang="en-US" dirty="0" err="1"/>
              <a:t>i</a:t>
            </a:r>
            <a:r>
              <a:rPr lang="en-US" altLang="en-US" dirty="0"/>
              <a:t> </a:t>
            </a:r>
            <a:r>
              <a:rPr lang="en-US" altLang="en-US" dirty="0" err="1"/>
              <a:t>strategije</a:t>
            </a:r>
            <a:r>
              <a:rPr lang="en-US" altLang="en-US" dirty="0"/>
              <a:t> </a:t>
            </a:r>
            <a:r>
              <a:rPr lang="en-US" altLang="en-US" dirty="0" err="1"/>
              <a:t>testiranja</a:t>
            </a:r>
            <a:endParaRPr lang="en-US" altLang="en-US" dirty="0" err="1">
              <a:cs typeface="Arial"/>
            </a:endParaRPr>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FDD596BC-3414-0A37-6127-657F806990EB}"/>
              </a:ext>
            </a:extLst>
          </p:cNvPr>
          <p:cNvSpPr>
            <a:spLocks noGrp="1" noChangeArrowheads="1"/>
          </p:cNvSpPr>
          <p:nvPr>
            <p:ph type="ctrTitle"/>
          </p:nvPr>
        </p:nvSpPr>
        <p:spPr/>
        <p:txBody>
          <a:bodyPr/>
          <a:lstStyle/>
          <a:p>
            <a:r>
              <a:rPr lang="en-US" dirty="0" err="1"/>
              <a:t>Uvod</a:t>
            </a:r>
            <a:r>
              <a:rPr lang="en-US" dirty="0"/>
              <a:t> u </a:t>
            </a:r>
            <a:r>
              <a:rPr lang="en-US" dirty="0" err="1"/>
              <a:t>verifikaciju</a:t>
            </a:r>
            <a:endParaRPr lang="en-US" b="0" dirty="0" err="1">
              <a:solidFill>
                <a:srgbClr val="000000"/>
              </a:solidFill>
            </a:endParaRPr>
          </a:p>
          <a:p>
            <a:endParaRPr lang="en-US" altLang="en-US" dirty="0">
              <a:cs typeface="Arial"/>
            </a:endParaRPr>
          </a:p>
        </p:txBody>
      </p:sp>
      <p:sp>
        <p:nvSpPr>
          <p:cNvPr id="19459" name="Rectangle 5">
            <a:extLst>
              <a:ext uri="{FF2B5EF4-FFF2-40B4-BE49-F238E27FC236}">
                <a16:creationId xmlns:a16="http://schemas.microsoft.com/office/drawing/2014/main" id="{394D30D0-245E-FBC2-5FB0-82B131D67CE4}"/>
              </a:ext>
            </a:extLst>
          </p:cNvPr>
          <p:cNvSpPr>
            <a:spLocks noGrp="1" noChangeArrowheads="1"/>
          </p:cNvSpPr>
          <p:nvPr>
            <p:ph type="subTitle" idx="1"/>
          </p:nvPr>
        </p:nvSpPr>
        <p:spPr/>
        <p:txBody>
          <a:bodyPr/>
          <a:lstStyle/>
          <a:p>
            <a:r>
              <a:rPr lang="en-US" altLang="en-US" dirty="0" err="1"/>
              <a:t>Verifikacioni</a:t>
            </a:r>
            <a:r>
              <a:rPr lang="en-US" altLang="en-US" dirty="0"/>
              <a:t> ciklus</a:t>
            </a:r>
            <a:endParaRPr lang="en-US" dirty="0"/>
          </a:p>
        </p:txBody>
      </p:sp>
      <p:sp>
        <p:nvSpPr>
          <p:cNvPr id="3" name="Rectangle: Rounded Corners 2">
            <a:extLst>
              <a:ext uri="{FF2B5EF4-FFF2-40B4-BE49-F238E27FC236}">
                <a16:creationId xmlns:a16="http://schemas.microsoft.com/office/drawing/2014/main" id="{28B4FB60-9184-1E7E-B9BE-EDE67DD0261E}"/>
              </a:ext>
            </a:extLst>
          </p:cNvPr>
          <p:cNvSpPr/>
          <p:nvPr/>
        </p:nvSpPr>
        <p:spPr bwMode="auto">
          <a:xfrm>
            <a:off x="8345450" y="6095654"/>
            <a:ext cx="459270" cy="479958"/>
          </a:xfrm>
          <a:prstGeom prst="roundRect">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a:lnSpc>
                <a:spcPct val="100000"/>
              </a:lnSpc>
              <a:spcBef>
                <a:spcPct val="0"/>
              </a:spcBef>
              <a:spcAft>
                <a:spcPct val="0"/>
              </a:spcAft>
              <a:buNone/>
              <a:tabLst/>
            </a:pPr>
            <a:r>
              <a:rPr lang="en-US">
                <a:solidFill>
                  <a:schemeClr val="bg1"/>
                </a:solidFill>
                <a:latin typeface="Arial"/>
                <a:cs typeface="Arial"/>
              </a:rPr>
              <a:t>2</a:t>
            </a:r>
          </a:p>
        </p:txBody>
      </p:sp>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a:extLst>
              <a:ext uri="{FF2B5EF4-FFF2-40B4-BE49-F238E27FC236}">
                <a16:creationId xmlns:a16="http://schemas.microsoft.com/office/drawing/2014/main" id="{CE9D3B0E-B78A-B6E3-3FC5-50A10DCCC619}"/>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D45CB7-83C0-42AB-AC91-C6F9562A6962}" type="slidenum">
              <a:rPr lang="de-DE" altLang="en-US">
                <a:solidFill>
                  <a:schemeClr val="bg1"/>
                </a:solidFill>
              </a:rPr>
              <a:pPr/>
              <a:t>21</a:t>
            </a:fld>
            <a:endParaRPr lang="de-DE" altLang="en-US">
              <a:solidFill>
                <a:schemeClr val="bg1"/>
              </a:solidFill>
            </a:endParaRPr>
          </a:p>
        </p:txBody>
      </p:sp>
      <p:sp>
        <p:nvSpPr>
          <p:cNvPr id="20483" name="Rectangle 2">
            <a:extLst>
              <a:ext uri="{FF2B5EF4-FFF2-40B4-BE49-F238E27FC236}">
                <a16:creationId xmlns:a16="http://schemas.microsoft.com/office/drawing/2014/main" id="{3BA35588-13DF-42FB-A3E7-E66556BF1789}"/>
              </a:ext>
            </a:extLst>
          </p:cNvPr>
          <p:cNvSpPr>
            <a:spLocks noGrp="1" noChangeArrowheads="1"/>
          </p:cNvSpPr>
          <p:nvPr>
            <p:ph type="title"/>
          </p:nvPr>
        </p:nvSpPr>
        <p:spPr/>
        <p:txBody>
          <a:bodyPr/>
          <a:lstStyle/>
          <a:p>
            <a:r>
              <a:rPr lang="en-US" altLang="en-US" dirty="0" err="1"/>
              <a:t>Verifikacioni</a:t>
            </a:r>
            <a:r>
              <a:rPr lang="en-US" altLang="en-US" dirty="0"/>
              <a:t> </a:t>
            </a:r>
            <a:r>
              <a:rPr lang="en-US" altLang="en-US" dirty="0" err="1"/>
              <a:t>cik</a:t>
            </a:r>
            <a:r>
              <a:rPr lang="en-US" altLang="en-US" dirty="0"/>
              <a:t>lus</a:t>
            </a:r>
            <a:endParaRPr lang="en-US" dirty="0"/>
          </a:p>
        </p:txBody>
      </p:sp>
      <p:sp>
        <p:nvSpPr>
          <p:cNvPr id="20484" name="Rectangle 4">
            <a:extLst>
              <a:ext uri="{FF2B5EF4-FFF2-40B4-BE49-F238E27FC236}">
                <a16:creationId xmlns:a16="http://schemas.microsoft.com/office/drawing/2014/main" id="{29B4CD68-D5F9-4F79-8F37-C086EE9747E6}"/>
              </a:ext>
            </a:extLst>
          </p:cNvPr>
          <p:cNvSpPr>
            <a:spLocks noGrp="1" noChangeArrowheads="1"/>
          </p:cNvSpPr>
          <p:nvPr>
            <p:ph type="body" sz="half" idx="1"/>
          </p:nvPr>
        </p:nvSpPr>
        <p:spPr>
          <a:xfrm>
            <a:off x="319088" y="863600"/>
            <a:ext cx="4300019" cy="3825875"/>
          </a:xfrm>
        </p:spPr>
        <p:txBody>
          <a:bodyPr/>
          <a:lstStyle/>
          <a:p>
            <a:pPr eaLnBrk="1" hangingPunct="1"/>
            <a:r>
              <a:rPr lang="en-US" altLang="en-US" sz="1400" dirty="0" err="1"/>
              <a:t>Verifikacioni</a:t>
            </a:r>
            <a:r>
              <a:rPr lang="en-US" altLang="en-US" sz="1400" dirty="0"/>
              <a:t> </a:t>
            </a:r>
            <a:r>
              <a:rPr lang="en-US" altLang="en-US" sz="1400" dirty="0" err="1"/>
              <a:t>ciklus</a:t>
            </a:r>
            <a:r>
              <a:rPr lang="en-US" altLang="en-US" sz="1400" dirty="0"/>
              <a:t> </a:t>
            </a:r>
            <a:r>
              <a:rPr lang="en-US" altLang="en-US" sz="1400" dirty="0">
                <a:solidFill>
                  <a:srgbClr val="000000"/>
                </a:solidFill>
                <a:latin typeface="Arial"/>
                <a:cs typeface="Arial"/>
              </a:rPr>
              <a:t>se </a:t>
            </a:r>
            <a:r>
              <a:rPr lang="en-US" altLang="en-US" sz="1400" dirty="0" err="1">
                <a:solidFill>
                  <a:srgbClr val="000000"/>
                </a:solidFill>
                <a:latin typeface="Arial"/>
                <a:cs typeface="Arial"/>
              </a:rPr>
              <a:t>odvija</a:t>
            </a:r>
            <a:r>
              <a:rPr lang="en-US" altLang="en-US" sz="1400" dirty="0">
                <a:solidFill>
                  <a:srgbClr val="000000"/>
                </a:solidFill>
                <a:latin typeface="Arial"/>
                <a:cs typeface="Arial"/>
              </a:rPr>
              <a:t> u </a:t>
            </a:r>
            <a:r>
              <a:rPr lang="en-US" altLang="en-US" sz="1400" dirty="0" err="1">
                <a:solidFill>
                  <a:srgbClr val="000000"/>
                </a:solidFill>
                <a:latin typeface="Arial"/>
                <a:cs typeface="Arial"/>
              </a:rPr>
              <a:t>smeru</a:t>
            </a:r>
            <a:r>
              <a:rPr lang="en-US" altLang="en-US" sz="1400" dirty="0">
                <a:solidFill>
                  <a:srgbClr val="000000"/>
                </a:solidFill>
                <a:latin typeface="Arial"/>
                <a:cs typeface="Arial"/>
              </a:rPr>
              <a:t> </a:t>
            </a:r>
            <a:r>
              <a:rPr lang="en-US" altLang="en-US" sz="1400" dirty="0" err="1">
                <a:solidFill>
                  <a:srgbClr val="000000"/>
                </a:solidFill>
                <a:latin typeface="Arial"/>
                <a:cs typeface="Arial"/>
              </a:rPr>
              <a:t>kazaljke</a:t>
            </a:r>
            <a:r>
              <a:rPr lang="en-US" altLang="en-US" sz="1400" dirty="0">
                <a:solidFill>
                  <a:srgbClr val="000000"/>
                </a:solidFill>
                <a:latin typeface="Arial"/>
                <a:cs typeface="Arial"/>
              </a:rPr>
              <a:t> </a:t>
            </a:r>
            <a:r>
              <a:rPr lang="en-US" altLang="en-US" sz="1400" dirty="0" err="1">
                <a:solidFill>
                  <a:srgbClr val="000000"/>
                </a:solidFill>
                <a:latin typeface="Arial"/>
                <a:cs typeface="Arial"/>
              </a:rPr>
              <a:t>na</a:t>
            </a:r>
            <a:r>
              <a:rPr lang="en-US" altLang="en-US" sz="1400" dirty="0">
                <a:solidFill>
                  <a:srgbClr val="000000"/>
                </a:solidFill>
                <a:latin typeface="Arial"/>
                <a:cs typeface="Arial"/>
              </a:rPr>
              <a:t> </a:t>
            </a:r>
            <a:r>
              <a:rPr lang="en-US" altLang="en-US" sz="1400" dirty="0" err="1">
                <a:solidFill>
                  <a:srgbClr val="000000"/>
                </a:solidFill>
                <a:latin typeface="Arial"/>
                <a:cs typeface="Arial"/>
              </a:rPr>
              <a:t>satu</a:t>
            </a:r>
            <a:r>
              <a:rPr lang="en-US" altLang="en-US" sz="1400" dirty="0">
                <a:solidFill>
                  <a:srgbClr val="000000"/>
                </a:solidFill>
                <a:latin typeface="Arial"/>
                <a:cs typeface="Arial"/>
              </a:rPr>
              <a:t>, </a:t>
            </a:r>
            <a:r>
              <a:rPr lang="en-US" altLang="en-US" sz="1400" dirty="0" err="1">
                <a:solidFill>
                  <a:srgbClr val="000000"/>
                </a:solidFill>
                <a:latin typeface="Arial"/>
                <a:cs typeface="Arial"/>
              </a:rPr>
              <a:t>počevši</a:t>
            </a:r>
            <a:r>
              <a:rPr lang="en-US" altLang="en-US" sz="1400" dirty="0">
                <a:solidFill>
                  <a:srgbClr val="000000"/>
                </a:solidFill>
                <a:latin typeface="Arial"/>
                <a:cs typeface="Arial"/>
              </a:rPr>
              <a:t> od </a:t>
            </a:r>
            <a:r>
              <a:rPr lang="en-US" altLang="en-US" sz="1400" b="1" dirty="0" err="1">
                <a:solidFill>
                  <a:srgbClr val="000000"/>
                </a:solidFill>
                <a:latin typeface="Arial"/>
                <a:cs typeface="Arial"/>
              </a:rPr>
              <a:t>funkcionalne</a:t>
            </a:r>
            <a:r>
              <a:rPr lang="en-US" altLang="en-US" sz="1400" b="1" dirty="0">
                <a:solidFill>
                  <a:srgbClr val="000000"/>
                </a:solidFill>
                <a:latin typeface="Arial"/>
                <a:cs typeface="Arial"/>
              </a:rPr>
              <a:t>
</a:t>
            </a:r>
            <a:r>
              <a:rPr lang="en-US" altLang="en-US" sz="1400" b="1" dirty="0" err="1">
                <a:solidFill>
                  <a:srgbClr val="000000"/>
                </a:solidFill>
                <a:latin typeface="Arial"/>
                <a:cs typeface="Arial"/>
              </a:rPr>
              <a:t>specifikacije</a:t>
            </a:r>
            <a:r>
              <a:rPr lang="en-US" altLang="en-US" sz="1400" dirty="0">
                <a:solidFill>
                  <a:srgbClr val="000000"/>
                </a:solidFill>
                <a:latin typeface="Arial"/>
                <a:cs typeface="Arial"/>
              </a:rPr>
              <a:t>, </a:t>
            </a:r>
            <a:r>
              <a:rPr lang="en-US" altLang="en-US" sz="1400" dirty="0" err="1">
                <a:solidFill>
                  <a:srgbClr val="000000"/>
                </a:solidFill>
                <a:latin typeface="Arial"/>
                <a:cs typeface="Arial"/>
              </a:rPr>
              <a:t>ključne</a:t>
            </a:r>
            <a:r>
              <a:rPr lang="en-US" altLang="en-US" sz="1400" dirty="0">
                <a:solidFill>
                  <a:srgbClr val="000000"/>
                </a:solidFill>
                <a:latin typeface="Arial"/>
                <a:cs typeface="Arial"/>
              </a:rPr>
              <a:t> </a:t>
            </a:r>
            <a:r>
              <a:rPr lang="en-US" altLang="en-US" sz="1400" dirty="0" err="1">
                <a:solidFill>
                  <a:srgbClr val="000000"/>
                </a:solidFill>
                <a:latin typeface="Arial"/>
                <a:cs typeface="Arial"/>
              </a:rPr>
              <a:t>isporuke</a:t>
            </a:r>
            <a:r>
              <a:rPr lang="en-US" altLang="en-US" sz="1400" dirty="0">
                <a:solidFill>
                  <a:srgbClr val="000000"/>
                </a:solidFill>
                <a:latin typeface="Arial"/>
                <a:cs typeface="Arial"/>
              </a:rPr>
              <a:t> </a:t>
            </a:r>
            <a:r>
              <a:rPr lang="en-US" altLang="en-US" sz="1400" dirty="0" err="1">
                <a:solidFill>
                  <a:srgbClr val="000000"/>
                </a:solidFill>
                <a:latin typeface="Arial"/>
                <a:cs typeface="Arial"/>
              </a:rPr>
              <a:t>kako</a:t>
            </a:r>
            <a:r>
              <a:rPr lang="en-US" altLang="en-US" sz="1400" dirty="0">
                <a:solidFill>
                  <a:srgbClr val="000000"/>
                </a:solidFill>
                <a:latin typeface="Arial"/>
                <a:cs typeface="Arial"/>
              </a:rPr>
              <a:t> </a:t>
            </a:r>
            <a:r>
              <a:rPr lang="en-US" altLang="en-US" sz="1400" dirty="0" err="1">
                <a:solidFill>
                  <a:srgbClr val="000000"/>
                </a:solidFill>
                <a:latin typeface="Arial"/>
                <a:cs typeface="Arial"/>
              </a:rPr>
              <a:t>timu</a:t>
            </a:r>
            <a:r>
              <a:rPr lang="en-US" altLang="en-US" sz="1400" dirty="0">
                <a:solidFill>
                  <a:srgbClr val="000000"/>
                </a:solidFill>
                <a:latin typeface="Arial"/>
                <a:cs typeface="Arial"/>
              </a:rPr>
              <a:t> za </a:t>
            </a:r>
            <a:r>
              <a:rPr lang="en-US" altLang="en-US" sz="1400" dirty="0" err="1">
                <a:solidFill>
                  <a:srgbClr val="000000"/>
                </a:solidFill>
                <a:latin typeface="Arial"/>
                <a:cs typeface="Arial"/>
              </a:rPr>
              <a:t>dizajn</a:t>
            </a:r>
            <a:r>
              <a:rPr lang="en-US" altLang="en-US" sz="1400" dirty="0">
                <a:solidFill>
                  <a:srgbClr val="000000"/>
                </a:solidFill>
                <a:latin typeface="Arial"/>
                <a:cs typeface="Arial"/>
              </a:rPr>
              <a:t>
</a:t>
            </a:r>
            <a:r>
              <a:rPr lang="en-US" altLang="en-US" sz="1400" dirty="0" err="1">
                <a:solidFill>
                  <a:srgbClr val="000000"/>
                </a:solidFill>
                <a:latin typeface="Arial"/>
                <a:cs typeface="Arial"/>
              </a:rPr>
              <a:t>tako</a:t>
            </a:r>
            <a:r>
              <a:rPr lang="en-US" altLang="en-US" sz="1400" dirty="0">
                <a:solidFill>
                  <a:srgbClr val="000000"/>
                </a:solidFill>
                <a:latin typeface="Arial"/>
                <a:cs typeface="Arial"/>
              </a:rPr>
              <a:t> </a:t>
            </a:r>
            <a:r>
              <a:rPr lang="en-US" altLang="en-US" sz="1400" dirty="0" err="1">
                <a:solidFill>
                  <a:srgbClr val="000000"/>
                </a:solidFill>
                <a:latin typeface="Arial"/>
                <a:cs typeface="Arial"/>
              </a:rPr>
              <a:t>i</a:t>
            </a:r>
            <a:r>
              <a:rPr lang="en-US" altLang="en-US" sz="1400" dirty="0">
                <a:solidFill>
                  <a:srgbClr val="000000"/>
                </a:solidFill>
                <a:latin typeface="Arial"/>
                <a:cs typeface="Arial"/>
              </a:rPr>
              <a:t> </a:t>
            </a:r>
            <a:r>
              <a:rPr lang="en-US" altLang="en-US" sz="1400" dirty="0" err="1">
                <a:solidFill>
                  <a:srgbClr val="000000"/>
                </a:solidFill>
                <a:latin typeface="Arial"/>
                <a:cs typeface="Arial"/>
              </a:rPr>
              <a:t>timu</a:t>
            </a:r>
            <a:r>
              <a:rPr lang="en-US" altLang="en-US" sz="1400" dirty="0">
                <a:solidFill>
                  <a:srgbClr val="000000"/>
                </a:solidFill>
                <a:latin typeface="Arial"/>
                <a:cs typeface="Arial"/>
              </a:rPr>
              <a:t> za </a:t>
            </a:r>
            <a:r>
              <a:rPr lang="en-US" altLang="en-US" sz="1400" dirty="0" err="1">
                <a:solidFill>
                  <a:srgbClr val="000000"/>
                </a:solidFill>
                <a:latin typeface="Arial"/>
                <a:cs typeface="Arial"/>
              </a:rPr>
              <a:t>verifikaciju</a:t>
            </a:r>
            <a:endParaRPr lang="en-US" altLang="en-US" sz="1400" dirty="0" err="1"/>
          </a:p>
          <a:p>
            <a:pPr eaLnBrk="1" hangingPunct="1"/>
            <a:endParaRPr lang="en-US" altLang="en-US" sz="1400"/>
          </a:p>
          <a:p>
            <a:pPr eaLnBrk="1" hangingPunct="1"/>
            <a:r>
              <a:rPr lang="en-US" sz="1400" dirty="0" err="1">
                <a:ea typeface="+mn-lt"/>
                <a:cs typeface="+mn-lt"/>
              </a:rPr>
              <a:t>Nakon</a:t>
            </a:r>
            <a:r>
              <a:rPr lang="en-US" sz="1400" dirty="0">
                <a:ea typeface="+mn-lt"/>
                <a:cs typeface="+mn-lt"/>
              </a:rPr>
              <a:t> </a:t>
            </a:r>
            <a:r>
              <a:rPr lang="en-US" sz="1400" dirty="0" err="1">
                <a:ea typeface="+mn-lt"/>
                <a:cs typeface="+mn-lt"/>
              </a:rPr>
              <a:t>završetka</a:t>
            </a:r>
            <a:r>
              <a:rPr lang="en-US" sz="1400" dirty="0">
                <a:ea typeface="+mn-lt"/>
                <a:cs typeface="+mn-lt"/>
              </a:rPr>
              <a:t> </a:t>
            </a:r>
            <a:r>
              <a:rPr lang="en-US" sz="1400" b="1" dirty="0" err="1">
                <a:ea typeface="+mn-lt"/>
                <a:cs typeface="+mn-lt"/>
              </a:rPr>
              <a:t>verifikacionog</a:t>
            </a:r>
            <a:r>
              <a:rPr lang="en-US" sz="1400" b="1" dirty="0">
                <a:ea typeface="+mn-lt"/>
                <a:cs typeface="+mn-lt"/>
              </a:rPr>
              <a:t> plana</a:t>
            </a:r>
            <a:r>
              <a:rPr lang="en-US" sz="1400" dirty="0">
                <a:ea typeface="+mn-lt"/>
                <a:cs typeface="+mn-lt"/>
              </a:rPr>
              <a:t> </a:t>
            </a:r>
            <a:r>
              <a:rPr lang="en-US" sz="1400" dirty="0" err="1">
                <a:ea typeface="+mn-lt"/>
                <a:cs typeface="+mn-lt"/>
              </a:rPr>
              <a:t>na</a:t>
            </a:r>
            <a:r>
              <a:rPr lang="en-US" sz="1400" dirty="0">
                <a:ea typeface="+mn-lt"/>
                <a:cs typeface="+mn-lt"/>
              </a:rPr>
              <a:t> </a:t>
            </a:r>
            <a:r>
              <a:rPr lang="en-US" sz="1400" dirty="0" err="1">
                <a:ea typeface="+mn-lt"/>
                <a:cs typeface="+mn-lt"/>
              </a:rPr>
              <a:t>osnovu</a:t>
            </a:r>
            <a:r>
              <a:rPr lang="en-US" sz="1400" dirty="0">
                <a:ea typeface="+mn-lt"/>
                <a:cs typeface="+mn-lt"/>
              </a:rPr>
              <a:t> </a:t>
            </a:r>
            <a:r>
              <a:rPr lang="en-US" sz="1400" dirty="0" err="1">
                <a:ea typeface="+mn-lt"/>
                <a:cs typeface="+mn-lt"/>
              </a:rPr>
              <a:t>specifikacije</a:t>
            </a:r>
            <a:r>
              <a:rPr lang="en-US" sz="1400" dirty="0">
                <a:ea typeface="+mn-lt"/>
                <a:cs typeface="+mn-lt"/>
              </a:rPr>
              <a:t>, </a:t>
            </a:r>
            <a:r>
              <a:rPr lang="en-US" sz="1400" dirty="0" err="1">
                <a:ea typeface="+mn-lt"/>
                <a:cs typeface="+mn-lt"/>
              </a:rPr>
              <a:t>ceo</a:t>
            </a:r>
            <a:r>
              <a:rPr lang="en-US" sz="1400" dirty="0">
                <a:ea typeface="+mn-lt"/>
                <a:cs typeface="+mn-lt"/>
              </a:rPr>
              <a:t> </a:t>
            </a:r>
            <a:r>
              <a:rPr lang="en-US" sz="1400" dirty="0" err="1">
                <a:ea typeface="+mn-lt"/>
                <a:cs typeface="+mn-lt"/>
              </a:rPr>
              <a:t>inženjerski</a:t>
            </a:r>
            <a:r>
              <a:rPr lang="en-US" sz="1400" dirty="0">
                <a:ea typeface="+mn-lt"/>
                <a:cs typeface="+mn-lt"/>
              </a:rPr>
              <a:t> </a:t>
            </a:r>
            <a:r>
              <a:rPr lang="en-US" sz="1400" dirty="0" err="1">
                <a:ea typeface="+mn-lt"/>
                <a:cs typeface="+mn-lt"/>
              </a:rPr>
              <a:t>tim</a:t>
            </a:r>
            <a:r>
              <a:rPr lang="en-US" sz="1400" dirty="0">
                <a:ea typeface="+mn-lt"/>
                <a:cs typeface="+mn-lt"/>
              </a:rPr>
              <a:t> </a:t>
            </a:r>
            <a:r>
              <a:rPr lang="en-US" sz="1400" dirty="0" err="1">
                <a:ea typeface="+mn-lt"/>
                <a:cs typeface="+mn-lt"/>
              </a:rPr>
              <a:t>pregleda</a:t>
            </a:r>
            <a:r>
              <a:rPr lang="en-US" sz="1400" dirty="0">
                <a:ea typeface="+mn-lt"/>
                <a:cs typeface="+mn-lt"/>
              </a:rPr>
              <a:t> plan </a:t>
            </a:r>
            <a:r>
              <a:rPr lang="en-US" sz="1400" dirty="0" err="1">
                <a:ea typeface="+mn-lt"/>
                <a:cs typeface="+mn-lt"/>
              </a:rPr>
              <a:t>kako</a:t>
            </a:r>
            <a:r>
              <a:rPr lang="en-US" sz="1400" dirty="0">
                <a:ea typeface="+mn-lt"/>
                <a:cs typeface="+mn-lt"/>
              </a:rPr>
              <a:t> bi </a:t>
            </a:r>
            <a:r>
              <a:rPr lang="en-US" sz="1400" dirty="0" err="1">
                <a:ea typeface="+mn-lt"/>
                <a:cs typeface="+mn-lt"/>
              </a:rPr>
              <a:t>pronašao</a:t>
            </a:r>
            <a:r>
              <a:rPr lang="en-US" sz="1400" dirty="0">
                <a:ea typeface="+mn-lt"/>
                <a:cs typeface="+mn-lt"/>
              </a:rPr>
              <a:t> </a:t>
            </a:r>
            <a:r>
              <a:rPr lang="en-US" sz="1400" dirty="0" err="1">
                <a:ea typeface="+mn-lt"/>
                <a:cs typeface="+mn-lt"/>
              </a:rPr>
              <a:t>eventualna</a:t>
            </a:r>
            <a:r>
              <a:rPr lang="en-US" sz="1400" dirty="0">
                <a:ea typeface="+mn-lt"/>
                <a:cs typeface="+mn-lt"/>
              </a:rPr>
              <a:t> </a:t>
            </a:r>
            <a:r>
              <a:rPr lang="en-US" sz="1400" dirty="0" err="1">
                <a:ea typeface="+mn-lt"/>
                <a:cs typeface="+mn-lt"/>
              </a:rPr>
              <a:t>poboljšanja</a:t>
            </a:r>
            <a:endParaRPr lang="en-US" dirty="0" err="1">
              <a:cs typeface="Arial"/>
            </a:endParaRPr>
          </a:p>
          <a:p>
            <a:pPr eaLnBrk="1" hangingPunct="1"/>
            <a:endParaRPr lang="en-US" altLang="en-US" sz="1400"/>
          </a:p>
          <a:p>
            <a:pPr eaLnBrk="1" hangingPunct="1"/>
            <a:r>
              <a:rPr lang="en-US" sz="1400" dirty="0" err="1">
                <a:ea typeface="+mn-lt"/>
                <a:cs typeface="+mn-lt"/>
              </a:rPr>
              <a:t>Dve</a:t>
            </a:r>
            <a:r>
              <a:rPr lang="en-US" sz="1400" dirty="0">
                <a:ea typeface="+mn-lt"/>
                <a:cs typeface="+mn-lt"/>
              </a:rPr>
              <a:t> faze u </a:t>
            </a:r>
            <a:r>
              <a:rPr lang="en-US" sz="1400" dirty="0" err="1">
                <a:ea typeface="+mn-lt"/>
                <a:cs typeface="+mn-lt"/>
              </a:rPr>
              <a:t>ciklusu</a:t>
            </a:r>
            <a:r>
              <a:rPr lang="en-US" sz="1400" dirty="0">
                <a:ea typeface="+mn-lt"/>
                <a:cs typeface="+mn-lt"/>
              </a:rPr>
              <a:t> </a:t>
            </a:r>
            <a:r>
              <a:rPr lang="en-US" sz="1400" dirty="0" err="1">
                <a:ea typeface="+mn-lt"/>
                <a:cs typeface="+mn-lt"/>
              </a:rPr>
              <a:t>pružaju</a:t>
            </a:r>
            <a:r>
              <a:rPr lang="en-US" sz="1400" dirty="0">
                <a:ea typeface="+mn-lt"/>
                <a:cs typeface="+mn-lt"/>
              </a:rPr>
              <a:t> </a:t>
            </a:r>
            <a:r>
              <a:rPr lang="en-US" sz="1400" dirty="0" err="1">
                <a:ea typeface="+mn-lt"/>
                <a:cs typeface="+mn-lt"/>
              </a:rPr>
              <a:t>povratne</a:t>
            </a:r>
            <a:r>
              <a:rPr lang="en-US" sz="1400" dirty="0">
                <a:ea typeface="+mn-lt"/>
                <a:cs typeface="+mn-lt"/>
              </a:rPr>
              <a:t> </a:t>
            </a:r>
            <a:r>
              <a:rPr lang="en-US" sz="1400" dirty="0" err="1">
                <a:ea typeface="+mn-lt"/>
                <a:cs typeface="+mn-lt"/>
              </a:rPr>
              <a:t>informacije</a:t>
            </a:r>
            <a:r>
              <a:rPr lang="en-US" sz="1400" dirty="0">
                <a:ea typeface="+mn-lt"/>
                <a:cs typeface="+mn-lt"/>
              </a:rPr>
              <a:t> </a:t>
            </a:r>
            <a:r>
              <a:rPr lang="en-US" sz="1400" dirty="0" err="1">
                <a:ea typeface="+mn-lt"/>
                <a:cs typeface="+mn-lt"/>
              </a:rPr>
              <a:t>prethodnim</a:t>
            </a:r>
            <a:r>
              <a:rPr lang="en-US" sz="1400" dirty="0">
                <a:ea typeface="+mn-lt"/>
                <a:cs typeface="+mn-lt"/>
              </a:rPr>
              <a:t> </a:t>
            </a:r>
            <a:r>
              <a:rPr lang="en-US" sz="1400" dirty="0" err="1">
                <a:ea typeface="+mn-lt"/>
                <a:cs typeface="+mn-lt"/>
              </a:rPr>
              <a:t>fazama</a:t>
            </a:r>
            <a:r>
              <a:rPr lang="en-US" sz="1400" dirty="0">
                <a:ea typeface="+mn-lt"/>
                <a:cs typeface="+mn-lt"/>
              </a:rPr>
              <a:t>: </a:t>
            </a:r>
            <a:r>
              <a:rPr lang="en-US" sz="1400" dirty="0" err="1">
                <a:ea typeface="+mn-lt"/>
                <a:cs typeface="+mn-lt"/>
              </a:rPr>
              <a:t>faza</a:t>
            </a:r>
            <a:r>
              <a:rPr lang="en-US" sz="1400" dirty="0">
                <a:ea typeface="+mn-lt"/>
                <a:cs typeface="+mn-lt"/>
              </a:rPr>
              <a:t> </a:t>
            </a:r>
            <a:r>
              <a:rPr lang="en-US" sz="1400" dirty="0" err="1">
                <a:ea typeface="+mn-lt"/>
                <a:cs typeface="+mn-lt"/>
              </a:rPr>
              <a:t>debagovanja</a:t>
            </a:r>
            <a:r>
              <a:rPr lang="en-US" sz="1400" dirty="0">
                <a:ea typeface="+mn-lt"/>
                <a:cs typeface="+mn-lt"/>
              </a:rPr>
              <a:t> </a:t>
            </a:r>
            <a:r>
              <a:rPr lang="en-US" sz="1400" dirty="0" err="1">
                <a:ea typeface="+mn-lt"/>
                <a:cs typeface="+mn-lt"/>
              </a:rPr>
              <a:t>i</a:t>
            </a:r>
            <a:r>
              <a:rPr lang="en-US" sz="1400" dirty="0">
                <a:ea typeface="+mn-lt"/>
                <a:cs typeface="+mn-lt"/>
              </a:rPr>
              <a:t> </a:t>
            </a:r>
            <a:r>
              <a:rPr lang="en-US" sz="1400" dirty="0" err="1">
                <a:ea typeface="+mn-lt"/>
                <a:cs typeface="+mn-lt"/>
              </a:rPr>
              <a:t>faza</a:t>
            </a:r>
            <a:r>
              <a:rPr lang="en-US" sz="1400" dirty="0">
                <a:ea typeface="+mn-lt"/>
                <a:cs typeface="+mn-lt"/>
              </a:rPr>
              <a:t> </a:t>
            </a:r>
            <a:r>
              <a:rPr lang="en-US" sz="1400" dirty="0" err="1">
                <a:ea typeface="+mn-lt"/>
                <a:cs typeface="+mn-lt"/>
              </a:rPr>
              <a:t>regresije</a:t>
            </a:r>
            <a:r>
              <a:rPr lang="en-US" sz="1400" dirty="0">
                <a:ea typeface="+mn-lt"/>
                <a:cs typeface="+mn-lt"/>
              </a:rPr>
              <a:t> - u </a:t>
            </a:r>
            <a:r>
              <a:rPr lang="en-US" sz="1400" dirty="0" err="1">
                <a:ea typeface="+mn-lt"/>
                <a:cs typeface="+mn-lt"/>
              </a:rPr>
              <a:t>njima</a:t>
            </a:r>
            <a:r>
              <a:rPr lang="en-US" sz="1400" dirty="0">
                <a:ea typeface="+mn-lt"/>
                <a:cs typeface="+mn-lt"/>
              </a:rPr>
              <a:t>  </a:t>
            </a:r>
            <a:r>
              <a:rPr lang="en-US" sz="1400" dirty="0" err="1">
                <a:ea typeface="+mn-lt"/>
                <a:cs typeface="+mn-lt"/>
              </a:rPr>
              <a:t>tim</a:t>
            </a:r>
            <a:r>
              <a:rPr lang="en-US" sz="1400" dirty="0">
                <a:ea typeface="+mn-lt"/>
                <a:cs typeface="+mn-lt"/>
              </a:rPr>
              <a:t> za </a:t>
            </a:r>
            <a:r>
              <a:rPr lang="en-US" sz="1400" dirty="0" err="1">
                <a:ea typeface="+mn-lt"/>
                <a:cs typeface="+mn-lt"/>
              </a:rPr>
              <a:t>verifikaciju</a:t>
            </a:r>
            <a:r>
              <a:rPr lang="en-US" sz="1400" dirty="0">
                <a:ea typeface="+mn-lt"/>
                <a:cs typeface="+mn-lt"/>
              </a:rPr>
              <a:t> </a:t>
            </a:r>
            <a:r>
              <a:rPr lang="en-US" sz="1400" dirty="0" err="1">
                <a:ea typeface="+mn-lt"/>
                <a:cs typeface="+mn-lt"/>
              </a:rPr>
              <a:t>detektuje</a:t>
            </a:r>
            <a:r>
              <a:rPr lang="en-US" sz="1400" dirty="0">
                <a:ea typeface="+mn-lt"/>
                <a:cs typeface="+mn-lt"/>
              </a:rPr>
              <a:t> </a:t>
            </a:r>
            <a:r>
              <a:rPr lang="en-US" sz="1400" dirty="0" err="1">
                <a:ea typeface="+mn-lt"/>
                <a:cs typeface="+mn-lt"/>
              </a:rPr>
              <a:t>probleme</a:t>
            </a:r>
            <a:r>
              <a:rPr lang="en-US" sz="1400" dirty="0">
                <a:ea typeface="+mn-lt"/>
                <a:cs typeface="+mn-lt"/>
              </a:rPr>
              <a:t> </a:t>
            </a:r>
            <a:r>
              <a:rPr lang="en-US" sz="1400" dirty="0" err="1">
                <a:ea typeface="+mn-lt"/>
                <a:cs typeface="+mn-lt"/>
              </a:rPr>
              <a:t>ili</a:t>
            </a:r>
            <a:r>
              <a:rPr lang="en-US" sz="1400" dirty="0">
                <a:ea typeface="+mn-lt"/>
                <a:cs typeface="+mn-lt"/>
              </a:rPr>
              <a:t> u HDL-u </a:t>
            </a:r>
            <a:r>
              <a:rPr lang="en-US" sz="1400" dirty="0" err="1">
                <a:ea typeface="+mn-lt"/>
                <a:cs typeface="+mn-lt"/>
              </a:rPr>
              <a:t>ili</a:t>
            </a:r>
            <a:r>
              <a:rPr lang="en-US" sz="1400" dirty="0">
                <a:ea typeface="+mn-lt"/>
                <a:cs typeface="+mn-lt"/>
              </a:rPr>
              <a:t> u </a:t>
            </a:r>
            <a:r>
              <a:rPr lang="en-US" sz="1400" dirty="0" err="1">
                <a:ea typeface="+mn-lt"/>
                <a:cs typeface="+mn-lt"/>
              </a:rPr>
              <a:t>svom</a:t>
            </a:r>
            <a:r>
              <a:rPr lang="en-US" sz="1400" dirty="0">
                <a:ea typeface="+mn-lt"/>
                <a:cs typeface="+mn-lt"/>
              </a:rPr>
              <a:t> </a:t>
            </a:r>
            <a:r>
              <a:rPr lang="en-US" sz="1400" dirty="0" err="1">
                <a:ea typeface="+mn-lt"/>
                <a:cs typeface="+mn-lt"/>
              </a:rPr>
              <a:t>kodu</a:t>
            </a:r>
            <a:r>
              <a:rPr lang="en-US" sz="1400" dirty="0">
                <a:ea typeface="+mn-lt"/>
                <a:cs typeface="+mn-lt"/>
              </a:rPr>
              <a:t> </a:t>
            </a:r>
            <a:r>
              <a:rPr lang="en-US" sz="1400" dirty="0" err="1">
                <a:ea typeface="+mn-lt"/>
                <a:cs typeface="+mn-lt"/>
              </a:rPr>
              <a:t>verifikacionog</a:t>
            </a:r>
            <a:r>
              <a:rPr lang="en-US" sz="1400" dirty="0">
                <a:ea typeface="+mn-lt"/>
                <a:cs typeface="+mn-lt"/>
              </a:rPr>
              <a:t> </a:t>
            </a:r>
            <a:r>
              <a:rPr lang="en-US" sz="1400" dirty="0" err="1">
                <a:ea typeface="+mn-lt"/>
                <a:cs typeface="+mn-lt"/>
              </a:rPr>
              <a:t>okruženja</a:t>
            </a:r>
            <a:endParaRPr lang="en-US" err="1">
              <a:cs typeface="Arial"/>
            </a:endParaRPr>
          </a:p>
          <a:p>
            <a:pPr eaLnBrk="1" hangingPunct="1"/>
            <a:endParaRPr lang="en-US" altLang="en-US" sz="1400"/>
          </a:p>
          <a:p>
            <a:pPr eaLnBrk="1" hangingPunct="1"/>
            <a:r>
              <a:rPr lang="en-US" altLang="en-US" sz="1400" dirty="0" err="1"/>
              <a:t>Nakon</a:t>
            </a:r>
            <a:r>
              <a:rPr lang="en-US" altLang="en-US" sz="1400" dirty="0"/>
              <a:t> </a:t>
            </a:r>
            <a:r>
              <a:rPr lang="en-US" altLang="en-US" sz="1400" dirty="0" err="1"/>
              <a:t>regresije</a:t>
            </a:r>
            <a:r>
              <a:rPr lang="en-US" altLang="en-US" sz="1400" dirty="0"/>
              <a:t>, </a:t>
            </a:r>
            <a:r>
              <a:rPr lang="en-US" altLang="en-US" sz="1400" dirty="0" err="1"/>
              <a:t>ciklus</a:t>
            </a:r>
            <a:r>
              <a:rPr lang="en-US" altLang="en-US" sz="1400" dirty="0"/>
              <a:t> se </a:t>
            </a:r>
            <a:r>
              <a:rPr lang="en-US" altLang="en-US" sz="1400" dirty="0" err="1"/>
              <a:t>nastavlja</a:t>
            </a:r>
            <a:r>
              <a:rPr lang="en-US" altLang="en-US" sz="1400" dirty="0"/>
              <a:t> </a:t>
            </a:r>
            <a:r>
              <a:rPr lang="en-US" altLang="en-US" sz="1400" dirty="0" err="1"/>
              <a:t>kroz</a:t>
            </a:r>
            <a:r>
              <a:rPr lang="en-US" altLang="en-US" sz="1400" dirty="0"/>
              <a:t> </a:t>
            </a:r>
            <a:r>
              <a:rPr lang="en-US" altLang="en-US" sz="1400" dirty="0" err="1"/>
              <a:t>fabrikaciju</a:t>
            </a:r>
            <a:r>
              <a:rPr lang="en-US" altLang="en-US" sz="1400" dirty="0"/>
              <a:t> </a:t>
            </a:r>
            <a:r>
              <a:rPr lang="en-US" altLang="en-US" sz="1400" dirty="0" err="1"/>
              <a:t>čipa</a:t>
            </a:r>
            <a:r>
              <a:rPr lang="en-US" altLang="en-US" sz="1400" dirty="0"/>
              <a:t> </a:t>
            </a:r>
            <a:r>
              <a:rPr lang="en-US" altLang="en-US" sz="1400" dirty="0" err="1"/>
              <a:t>i</a:t>
            </a:r>
            <a:r>
              <a:rPr lang="en-US" altLang="en-US" sz="1400" dirty="0"/>
              <a:t> </a:t>
            </a:r>
            <a:r>
              <a:rPr lang="en-US" altLang="en-US" sz="1400" b="1" dirty="0" err="1"/>
              <a:t>sistemske</a:t>
            </a:r>
            <a:r>
              <a:rPr lang="en-US" altLang="en-US" sz="1400" b="1" dirty="0"/>
              <a:t> </a:t>
            </a:r>
            <a:r>
              <a:rPr lang="en-US" altLang="en-US" sz="1400" b="1" dirty="0" err="1"/>
              <a:t>testove</a:t>
            </a:r>
            <a:endParaRPr lang="en-US" altLang="en-US" sz="1400" dirty="0">
              <a:cs typeface="Arial"/>
            </a:endParaRPr>
          </a:p>
          <a:p>
            <a:pPr eaLnBrk="1" hangingPunct="1"/>
            <a:endParaRPr lang="en-US" altLang="en-US" sz="1400"/>
          </a:p>
          <a:p>
            <a:pPr eaLnBrk="1" hangingPunct="1"/>
            <a:r>
              <a:rPr lang="en-US" altLang="en-US" sz="1400" dirty="0" err="1"/>
              <a:t>Nakon</a:t>
            </a:r>
            <a:r>
              <a:rPr lang="en-US" altLang="en-US" sz="1400" dirty="0"/>
              <a:t> </a:t>
            </a:r>
            <a:r>
              <a:rPr lang="en-US" altLang="en-US" sz="1400" dirty="0" err="1"/>
              <a:t>što</a:t>
            </a:r>
            <a:r>
              <a:rPr lang="en-US" altLang="en-US" sz="1400" dirty="0"/>
              <a:t> </a:t>
            </a:r>
            <a:r>
              <a:rPr lang="en-US" altLang="en-US" sz="1400" dirty="0" err="1"/>
              <a:t>tim</a:t>
            </a:r>
            <a:r>
              <a:rPr lang="en-US" altLang="en-US" sz="1400" dirty="0"/>
              <a:t> </a:t>
            </a:r>
            <a:r>
              <a:rPr lang="en-US" altLang="en-US" sz="1400" dirty="0" err="1"/>
              <a:t>dobije</a:t>
            </a:r>
            <a:r>
              <a:rPr lang="en-US" altLang="en-US" sz="1400" dirty="0"/>
              <a:t> </a:t>
            </a:r>
            <a:r>
              <a:rPr lang="en-US" altLang="en-US" sz="1400" dirty="0" err="1"/>
              <a:t>fabrikovani</a:t>
            </a:r>
            <a:r>
              <a:rPr lang="en-US" altLang="en-US" sz="1400" dirty="0"/>
              <a:t> </a:t>
            </a:r>
            <a:r>
              <a:rPr lang="en-US" altLang="en-US" sz="1400" dirty="0" err="1"/>
              <a:t>čip</a:t>
            </a:r>
            <a:r>
              <a:rPr lang="en-US" altLang="en-US" sz="1400" dirty="0"/>
              <a:t>, </a:t>
            </a:r>
            <a:r>
              <a:rPr lang="en-US" altLang="en-US" sz="1400" dirty="0" err="1"/>
              <a:t>evaluira</a:t>
            </a:r>
            <a:r>
              <a:rPr lang="en-US" altLang="en-US" sz="1400" dirty="0"/>
              <a:t> se </a:t>
            </a:r>
            <a:r>
              <a:rPr lang="en-US" altLang="en-US" sz="1400" dirty="0" err="1"/>
              <a:t>kvalitet</a:t>
            </a:r>
            <a:r>
              <a:rPr lang="en-US" altLang="en-US" sz="1400" dirty="0"/>
              <a:t> </a:t>
            </a:r>
            <a:r>
              <a:rPr lang="en-US" altLang="en-US" sz="1400" dirty="0" err="1"/>
              <a:t>verifikacije</a:t>
            </a:r>
            <a:r>
              <a:rPr lang="en-US" altLang="en-US" sz="1400" dirty="0"/>
              <a:t> </a:t>
            </a:r>
            <a:r>
              <a:rPr lang="en-US" altLang="en-US" sz="1400" dirty="0" err="1"/>
              <a:t>kroz</a:t>
            </a:r>
            <a:r>
              <a:rPr lang="en-US" altLang="en-US" sz="1400" dirty="0"/>
              <a:t> </a:t>
            </a:r>
            <a:r>
              <a:rPr lang="en-US" altLang="en-US" sz="1400" dirty="0" err="1"/>
              <a:t>tzv</a:t>
            </a:r>
            <a:r>
              <a:rPr lang="en-US" altLang="en-US" sz="1400" dirty="0"/>
              <a:t> </a:t>
            </a:r>
            <a:r>
              <a:rPr lang="en-US" altLang="en-US" sz="1400" b="1" dirty="0" err="1"/>
              <a:t>analizu</a:t>
            </a:r>
            <a:r>
              <a:rPr lang="en-US" altLang="en-US" sz="1400" b="1" dirty="0"/>
              <a:t> </a:t>
            </a:r>
            <a:r>
              <a:rPr lang="en-US" altLang="en-US" sz="1400" b="1" dirty="0" err="1"/>
              <a:t>propusta</a:t>
            </a:r>
            <a:r>
              <a:rPr lang="en-US" altLang="en-US" sz="1400" dirty="0"/>
              <a:t> (</a:t>
            </a:r>
            <a:r>
              <a:rPr lang="en-US" altLang="en-US" sz="1400" dirty="0" err="1"/>
              <a:t>eng.</a:t>
            </a:r>
            <a:r>
              <a:rPr lang="en-US" altLang="en-US" sz="1400" dirty="0"/>
              <a:t> </a:t>
            </a:r>
            <a:r>
              <a:rPr lang="en-US" altLang="en-US" sz="1400" i="1" dirty="0"/>
              <a:t>escape analysis</a:t>
            </a:r>
            <a:r>
              <a:rPr lang="en-US" altLang="en-US" sz="1400" dirty="0"/>
              <a:t>), </a:t>
            </a:r>
            <a:r>
              <a:rPr lang="en-US" altLang="en-US" sz="1400" dirty="0" err="1"/>
              <a:t>koja</a:t>
            </a:r>
            <a:r>
              <a:rPr lang="en-US" altLang="en-US" sz="1400" dirty="0"/>
              <a:t> </a:t>
            </a:r>
            <a:r>
              <a:rPr lang="en-US" altLang="en-US" sz="1400" dirty="0" err="1"/>
              <a:t>daje</a:t>
            </a:r>
            <a:r>
              <a:rPr lang="en-US" altLang="en-US" sz="1400" dirty="0"/>
              <a:t> </a:t>
            </a:r>
            <a:r>
              <a:rPr lang="en-US" altLang="en-US" sz="1400" dirty="0" err="1"/>
              <a:t>povratne</a:t>
            </a:r>
            <a:r>
              <a:rPr lang="en-US" altLang="en-US" sz="1400" dirty="0"/>
              <a:t> </a:t>
            </a:r>
            <a:r>
              <a:rPr lang="en-US" altLang="en-US" sz="1400" dirty="0" err="1"/>
              <a:t>informacije</a:t>
            </a:r>
            <a:r>
              <a:rPr lang="en-US" altLang="en-US" sz="1400" dirty="0"/>
              <a:t> </a:t>
            </a:r>
            <a:r>
              <a:rPr lang="en-US" altLang="en-US" sz="1400" dirty="0" err="1"/>
              <a:t>pomoću</a:t>
            </a:r>
            <a:r>
              <a:rPr lang="en-US" altLang="en-US" sz="1400" dirty="0"/>
              <a:t> </a:t>
            </a:r>
            <a:r>
              <a:rPr lang="en-US" altLang="en-US" sz="1400" dirty="0" err="1"/>
              <a:t>kojih</a:t>
            </a:r>
            <a:r>
              <a:rPr lang="en-US" altLang="en-US" sz="1400" dirty="0"/>
              <a:t> bi se </a:t>
            </a:r>
            <a:r>
              <a:rPr lang="en-US" altLang="en-US" sz="1400" dirty="0" err="1"/>
              <a:t>trebalo</a:t>
            </a:r>
            <a:r>
              <a:rPr lang="en-US" altLang="en-US" sz="1400" dirty="0"/>
              <a:t> </a:t>
            </a:r>
            <a:r>
              <a:rPr lang="en-US" altLang="en-US" sz="1400" dirty="0" err="1"/>
              <a:t>poboljšati</a:t>
            </a:r>
            <a:r>
              <a:rPr lang="en-US" altLang="en-US" sz="1400" dirty="0"/>
              <a:t> </a:t>
            </a:r>
            <a:r>
              <a:rPr lang="en-US" altLang="en-US" sz="1400" dirty="0" err="1"/>
              <a:t>verifikaciono</a:t>
            </a:r>
            <a:r>
              <a:rPr lang="en-US" altLang="en-US" sz="1400" dirty="0"/>
              <a:t> </a:t>
            </a:r>
            <a:r>
              <a:rPr lang="en-US" altLang="en-US" sz="1400" dirty="0" err="1"/>
              <a:t>okruženje</a:t>
            </a:r>
            <a:endParaRPr lang="en-US" altLang="en-US" sz="1400" dirty="0" err="1">
              <a:cs typeface="Arial"/>
            </a:endParaRPr>
          </a:p>
        </p:txBody>
      </p:sp>
      <p:pic>
        <p:nvPicPr>
          <p:cNvPr id="20485" name="Picture 6">
            <a:extLst>
              <a:ext uri="{FF2B5EF4-FFF2-40B4-BE49-F238E27FC236}">
                <a16:creationId xmlns:a16="http://schemas.microsoft.com/office/drawing/2014/main" id="{D6A0C2EF-86A0-A9C4-0971-6280184F62E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78363" y="863600"/>
            <a:ext cx="4311650" cy="4702175"/>
          </a:xfrm>
          <a:noFill/>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a:extLst>
              <a:ext uri="{FF2B5EF4-FFF2-40B4-BE49-F238E27FC236}">
                <a16:creationId xmlns:a16="http://schemas.microsoft.com/office/drawing/2014/main" id="{F5656E2B-195C-A784-726D-29C451B87C71}"/>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1252F3-8E22-4951-8653-1690C4390153}" type="slidenum">
              <a:rPr lang="de-DE" altLang="en-US">
                <a:solidFill>
                  <a:schemeClr val="bg1"/>
                </a:solidFill>
              </a:rPr>
              <a:pPr/>
              <a:t>22</a:t>
            </a:fld>
            <a:endParaRPr lang="de-DE" altLang="en-US">
              <a:solidFill>
                <a:schemeClr val="bg1"/>
              </a:solidFill>
            </a:endParaRPr>
          </a:p>
        </p:txBody>
      </p:sp>
      <p:sp>
        <p:nvSpPr>
          <p:cNvPr id="21507" name="Rectangle 3">
            <a:extLst>
              <a:ext uri="{FF2B5EF4-FFF2-40B4-BE49-F238E27FC236}">
                <a16:creationId xmlns:a16="http://schemas.microsoft.com/office/drawing/2014/main" id="{3B06CBA9-40D0-22F9-E06A-B7EA70E2E114}"/>
              </a:ext>
            </a:extLst>
          </p:cNvPr>
          <p:cNvSpPr>
            <a:spLocks noGrp="1" noChangeArrowheads="1"/>
          </p:cNvSpPr>
          <p:nvPr>
            <p:ph type="body" idx="1"/>
          </p:nvPr>
        </p:nvSpPr>
        <p:spPr/>
        <p:txBody>
          <a:bodyPr/>
          <a:lstStyle/>
          <a:p>
            <a:r>
              <a:rPr lang="en-US" sz="1600" dirty="0" err="1">
                <a:ea typeface="+mn-lt"/>
                <a:cs typeface="+mn-lt"/>
              </a:rPr>
              <a:t>Funkcionalna</a:t>
            </a:r>
            <a:r>
              <a:rPr lang="en-US" sz="1600" dirty="0">
                <a:ea typeface="+mn-lt"/>
                <a:cs typeface="+mn-lt"/>
              </a:rPr>
              <a:t> </a:t>
            </a:r>
            <a:r>
              <a:rPr lang="en-US" sz="1600" dirty="0" err="1">
                <a:ea typeface="+mn-lt"/>
                <a:cs typeface="+mn-lt"/>
              </a:rPr>
              <a:t>specifikacija</a:t>
            </a:r>
            <a:r>
              <a:rPr lang="en-US" sz="1600" dirty="0">
                <a:ea typeface="+mn-lt"/>
                <a:cs typeface="+mn-lt"/>
              </a:rPr>
              <a:t> </a:t>
            </a:r>
            <a:r>
              <a:rPr lang="en-US" sz="1600" dirty="0" err="1">
                <a:ea typeface="+mn-lt"/>
                <a:cs typeface="+mn-lt"/>
              </a:rPr>
              <a:t>opisuje</a:t>
            </a:r>
            <a:r>
              <a:rPr lang="en-US" sz="1600" dirty="0">
                <a:ea typeface="+mn-lt"/>
                <a:cs typeface="+mn-lt"/>
              </a:rPr>
              <a:t> </a:t>
            </a:r>
            <a:r>
              <a:rPr lang="en-US" sz="1600" dirty="0" err="1">
                <a:ea typeface="+mn-lt"/>
                <a:cs typeface="+mn-lt"/>
              </a:rPr>
              <a:t>željeni</a:t>
            </a:r>
            <a:r>
              <a:rPr lang="en-US" sz="1600" dirty="0">
                <a:ea typeface="+mn-lt"/>
                <a:cs typeface="+mn-lt"/>
              </a:rPr>
              <a:t> </a:t>
            </a:r>
            <a:r>
              <a:rPr lang="en-US" sz="1600" dirty="0" err="1">
                <a:ea typeface="+mn-lt"/>
                <a:cs typeface="+mn-lt"/>
              </a:rPr>
              <a:t>proizvod</a:t>
            </a:r>
            <a:r>
              <a:rPr lang="en-US" sz="1600" dirty="0">
                <a:ea typeface="+mn-lt"/>
                <a:cs typeface="+mn-lt"/>
              </a:rPr>
              <a:t>. </a:t>
            </a:r>
            <a:r>
              <a:rPr lang="en-US" sz="1600" dirty="0" err="1">
                <a:ea typeface="+mn-lt"/>
                <a:cs typeface="+mn-lt"/>
              </a:rPr>
              <a:t>Sadrži</a:t>
            </a:r>
            <a:r>
              <a:rPr lang="en-US" sz="1600" dirty="0">
                <a:ea typeface="+mn-lt"/>
                <a:cs typeface="+mn-lt"/>
              </a:rPr>
              <a:t> </a:t>
            </a:r>
            <a:r>
              <a:rPr lang="en-US" sz="1600" dirty="0" err="1">
                <a:ea typeface="+mn-lt"/>
                <a:cs typeface="+mn-lt"/>
              </a:rPr>
              <a:t>specifikaciju</a:t>
            </a:r>
            <a:r>
              <a:rPr lang="en-US" sz="1600" dirty="0">
                <a:ea typeface="+mn-lt"/>
                <a:cs typeface="+mn-lt"/>
              </a:rPr>
              <a:t> </a:t>
            </a:r>
            <a:r>
              <a:rPr lang="en-US" sz="1600" dirty="0" err="1">
                <a:ea typeface="+mn-lt"/>
                <a:cs typeface="+mn-lt"/>
              </a:rPr>
              <a:t>interfejsa</a:t>
            </a:r>
            <a:r>
              <a:rPr lang="en-US" sz="1600" dirty="0">
                <a:ea typeface="+mn-lt"/>
                <a:cs typeface="+mn-lt"/>
              </a:rPr>
              <a:t> </a:t>
            </a:r>
            <a:r>
              <a:rPr lang="en-US" sz="1600" dirty="0" err="1">
                <a:ea typeface="+mn-lt"/>
                <a:cs typeface="+mn-lt"/>
              </a:rPr>
              <a:t>putem</a:t>
            </a:r>
            <a:r>
              <a:rPr lang="en-US" sz="1600" dirty="0">
                <a:ea typeface="+mn-lt"/>
                <a:cs typeface="+mn-lt"/>
              </a:rPr>
              <a:t> </a:t>
            </a:r>
            <a:r>
              <a:rPr lang="en-US" sz="1600" dirty="0" err="1">
                <a:ea typeface="+mn-lt"/>
                <a:cs typeface="+mn-lt"/>
              </a:rPr>
              <a:t>kojih</a:t>
            </a:r>
            <a:r>
              <a:rPr lang="en-US" sz="1600" dirty="0">
                <a:ea typeface="+mn-lt"/>
                <a:cs typeface="+mn-lt"/>
              </a:rPr>
              <a:t> se </a:t>
            </a:r>
            <a:r>
              <a:rPr lang="en-US" sz="1600" dirty="0" err="1">
                <a:ea typeface="+mn-lt"/>
                <a:cs typeface="+mn-lt"/>
              </a:rPr>
              <a:t>komunicira</a:t>
            </a:r>
            <a:r>
              <a:rPr lang="en-US" sz="1600" dirty="0">
                <a:ea typeface="+mn-lt"/>
                <a:cs typeface="+mn-lt"/>
              </a:rPr>
              <a:t>, </a:t>
            </a:r>
            <a:r>
              <a:rPr lang="en-US" sz="1600" dirty="0" err="1">
                <a:ea typeface="+mn-lt"/>
                <a:cs typeface="+mn-lt"/>
              </a:rPr>
              <a:t>funkciju</a:t>
            </a:r>
            <a:r>
              <a:rPr lang="en-US" sz="1600" dirty="0">
                <a:ea typeface="+mn-lt"/>
                <a:cs typeface="+mn-lt"/>
              </a:rPr>
              <a:t> </a:t>
            </a:r>
            <a:r>
              <a:rPr lang="en-US" sz="1600" dirty="0" err="1">
                <a:ea typeface="+mn-lt"/>
                <a:cs typeface="+mn-lt"/>
              </a:rPr>
              <a:t>koju</a:t>
            </a:r>
            <a:r>
              <a:rPr lang="en-US" sz="1600" dirty="0">
                <a:ea typeface="+mn-lt"/>
                <a:cs typeface="+mn-lt"/>
              </a:rPr>
              <a:t> </a:t>
            </a:r>
            <a:r>
              <a:rPr lang="en-US" sz="1600" dirty="0" err="1">
                <a:ea typeface="+mn-lt"/>
                <a:cs typeface="+mn-lt"/>
              </a:rPr>
              <a:t>uređaj</a:t>
            </a:r>
            <a:r>
              <a:rPr lang="en-US" sz="1600" dirty="0">
                <a:ea typeface="+mn-lt"/>
                <a:cs typeface="+mn-lt"/>
              </a:rPr>
              <a:t> mora da </a:t>
            </a:r>
            <a:r>
              <a:rPr lang="en-US" sz="1600" dirty="0" err="1">
                <a:ea typeface="+mn-lt"/>
                <a:cs typeface="+mn-lt"/>
              </a:rPr>
              <a:t>obavlja</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sve</a:t>
            </a:r>
            <a:r>
              <a:rPr lang="en-US" sz="1600" dirty="0">
                <a:ea typeface="+mn-lt"/>
                <a:cs typeface="+mn-lt"/>
              </a:rPr>
              <a:t> </a:t>
            </a:r>
            <a:r>
              <a:rPr lang="en-US" sz="1600" dirty="0" err="1">
                <a:ea typeface="+mn-lt"/>
                <a:cs typeface="+mn-lt"/>
              </a:rPr>
              <a:t>uslove</a:t>
            </a:r>
            <a:r>
              <a:rPr lang="en-US" sz="1600" dirty="0">
                <a:ea typeface="+mn-lt"/>
                <a:cs typeface="+mn-lt"/>
              </a:rPr>
              <a:t> koji </a:t>
            </a:r>
            <a:r>
              <a:rPr lang="en-US" sz="1600" dirty="0" err="1">
                <a:ea typeface="+mn-lt"/>
                <a:cs typeface="+mn-lt"/>
              </a:rPr>
              <a:t>utiču</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dizajn</a:t>
            </a:r>
            <a:endParaRPr lang="en-US" dirty="0" err="1">
              <a:cs typeface="Arial"/>
            </a:endParaRPr>
          </a:p>
          <a:p>
            <a:pPr eaLnBrk="1" hangingPunct="1"/>
            <a:endParaRPr lang="en-US" altLang="en-US" sz="1600"/>
          </a:p>
          <a:p>
            <a:r>
              <a:rPr lang="en-US" sz="1600" dirty="0" err="1">
                <a:ea typeface="+mn-lt"/>
                <a:cs typeface="+mn-lt"/>
              </a:rPr>
              <a:t>Sistemski</a:t>
            </a:r>
            <a:r>
              <a:rPr lang="en-US" sz="1600" dirty="0">
                <a:ea typeface="+mn-lt"/>
                <a:cs typeface="+mn-lt"/>
              </a:rPr>
              <a:t> </a:t>
            </a:r>
            <a:r>
              <a:rPr lang="en-US" sz="1600" dirty="0" err="1">
                <a:ea typeface="+mn-lt"/>
                <a:cs typeface="+mn-lt"/>
              </a:rPr>
              <a:t>arhitekta</a:t>
            </a:r>
            <a:r>
              <a:rPr lang="en-US" sz="1600" dirty="0">
                <a:ea typeface="+mn-lt"/>
                <a:cs typeface="+mn-lt"/>
              </a:rPr>
              <a:t> </a:t>
            </a:r>
            <a:r>
              <a:rPr lang="en-US" sz="1600" dirty="0" err="1">
                <a:ea typeface="+mn-lt"/>
                <a:cs typeface="+mn-lt"/>
              </a:rPr>
              <a:t>pravi</a:t>
            </a:r>
            <a:r>
              <a:rPr lang="en-US" sz="1600" dirty="0">
                <a:ea typeface="+mn-lt"/>
                <a:cs typeface="+mn-lt"/>
              </a:rPr>
              <a:t> </a:t>
            </a:r>
            <a:r>
              <a:rPr lang="en-US" sz="1600" dirty="0" err="1">
                <a:ea typeface="+mn-lt"/>
                <a:cs typeface="+mn-lt"/>
              </a:rPr>
              <a:t>funkcionalnu</a:t>
            </a:r>
            <a:r>
              <a:rPr lang="en-US" sz="1600" dirty="0">
                <a:ea typeface="+mn-lt"/>
                <a:cs typeface="+mn-lt"/>
              </a:rPr>
              <a:t> </a:t>
            </a:r>
            <a:r>
              <a:rPr lang="en-US" sz="1600" dirty="0" err="1">
                <a:ea typeface="+mn-lt"/>
                <a:cs typeface="+mn-lt"/>
              </a:rPr>
              <a:t>specifikaciju</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ona</a:t>
            </a:r>
            <a:r>
              <a:rPr lang="en-US" sz="1600" dirty="0">
                <a:ea typeface="+mn-lt"/>
                <a:cs typeface="+mn-lt"/>
              </a:rPr>
              <a:t> je </a:t>
            </a:r>
            <a:r>
              <a:rPr lang="en-US" sz="1600" dirty="0" err="1">
                <a:ea typeface="+mn-lt"/>
                <a:cs typeface="+mn-lt"/>
              </a:rPr>
              <a:t>osnova</a:t>
            </a:r>
            <a:r>
              <a:rPr lang="en-US" sz="1600" dirty="0">
                <a:ea typeface="+mn-lt"/>
                <a:cs typeface="+mn-lt"/>
              </a:rPr>
              <a:t> </a:t>
            </a:r>
            <a:r>
              <a:rPr lang="en-US" sz="1600" dirty="0" err="1">
                <a:ea typeface="+mn-lt"/>
                <a:cs typeface="+mn-lt"/>
              </a:rPr>
              <a:t>verifikacionog</a:t>
            </a:r>
            <a:r>
              <a:rPr lang="en-US" sz="1600" dirty="0">
                <a:ea typeface="+mn-lt"/>
                <a:cs typeface="+mn-lt"/>
              </a:rPr>
              <a:t> </a:t>
            </a:r>
            <a:r>
              <a:rPr lang="en-US" sz="1600" dirty="0" err="1">
                <a:ea typeface="+mn-lt"/>
                <a:cs typeface="+mn-lt"/>
              </a:rPr>
              <a:t>ciklusa</a:t>
            </a:r>
            <a:endParaRPr lang="en-US" dirty="0" err="1">
              <a:cs typeface="Arial"/>
            </a:endParaRPr>
          </a:p>
          <a:p>
            <a:pPr eaLnBrk="1" hangingPunct="1"/>
            <a:endParaRPr lang="en-US" altLang="en-US" sz="1600"/>
          </a:p>
          <a:p>
            <a:r>
              <a:rPr lang="en-US" sz="1600" dirty="0">
                <a:ea typeface="+mn-lt"/>
                <a:cs typeface="+mn-lt"/>
              </a:rPr>
              <a:t>Dok </a:t>
            </a:r>
            <a:r>
              <a:rPr lang="en-US" sz="1600" dirty="0" err="1">
                <a:ea typeface="+mn-lt"/>
                <a:cs typeface="+mn-lt"/>
              </a:rPr>
              <a:t>dizajneri</a:t>
            </a:r>
            <a:r>
              <a:rPr lang="en-US" sz="1600" dirty="0">
                <a:ea typeface="+mn-lt"/>
                <a:cs typeface="+mn-lt"/>
              </a:rPr>
              <a:t> </a:t>
            </a:r>
            <a:r>
              <a:rPr lang="en-US" sz="1600" dirty="0" err="1">
                <a:ea typeface="+mn-lt"/>
                <a:cs typeface="+mn-lt"/>
              </a:rPr>
              <a:t>implementiraju</a:t>
            </a:r>
            <a:r>
              <a:rPr lang="en-US" sz="1600" dirty="0">
                <a:ea typeface="+mn-lt"/>
                <a:cs typeface="+mn-lt"/>
              </a:rPr>
              <a:t> </a:t>
            </a:r>
            <a:r>
              <a:rPr lang="en-US" sz="1600" dirty="0" err="1">
                <a:ea typeface="+mn-lt"/>
                <a:cs typeface="+mn-lt"/>
              </a:rPr>
              <a:t>funkcionalnu</a:t>
            </a:r>
            <a:r>
              <a:rPr lang="en-US" sz="1600" dirty="0">
                <a:ea typeface="+mn-lt"/>
                <a:cs typeface="+mn-lt"/>
              </a:rPr>
              <a:t> </a:t>
            </a:r>
            <a:r>
              <a:rPr lang="en-US" sz="1600" dirty="0" err="1">
                <a:ea typeface="+mn-lt"/>
                <a:cs typeface="+mn-lt"/>
              </a:rPr>
              <a:t>specifikaciju</a:t>
            </a:r>
            <a:r>
              <a:rPr lang="en-US" sz="1600" dirty="0">
                <a:ea typeface="+mn-lt"/>
                <a:cs typeface="+mn-lt"/>
              </a:rPr>
              <a:t> u HDL-u, </a:t>
            </a:r>
            <a:r>
              <a:rPr lang="en-US" sz="1600" dirty="0" err="1">
                <a:ea typeface="+mn-lt"/>
                <a:cs typeface="+mn-lt"/>
              </a:rPr>
              <a:t>verifikacioni</a:t>
            </a:r>
            <a:r>
              <a:rPr lang="en-US" sz="1600" dirty="0">
                <a:ea typeface="+mn-lt"/>
                <a:cs typeface="+mn-lt"/>
              </a:rPr>
              <a:t> </a:t>
            </a:r>
            <a:r>
              <a:rPr lang="en-US" sz="1600" dirty="0" err="1">
                <a:ea typeface="+mn-lt"/>
                <a:cs typeface="+mn-lt"/>
              </a:rPr>
              <a:t>inženjeri</a:t>
            </a:r>
            <a:r>
              <a:rPr lang="en-US" sz="1600" dirty="0">
                <a:ea typeface="+mn-lt"/>
                <a:cs typeface="+mn-lt"/>
              </a:rPr>
              <a:t> </a:t>
            </a:r>
            <a:r>
              <a:rPr lang="en-US" sz="1600" dirty="0" err="1">
                <a:ea typeface="+mn-lt"/>
                <a:cs typeface="+mn-lt"/>
              </a:rPr>
              <a:t>razvijaju</a:t>
            </a:r>
            <a:r>
              <a:rPr lang="en-US" sz="1600" dirty="0">
                <a:ea typeface="+mn-lt"/>
                <a:cs typeface="+mn-lt"/>
              </a:rPr>
              <a:t> </a:t>
            </a:r>
            <a:r>
              <a:rPr lang="en-US" sz="1600" dirty="0" err="1">
                <a:ea typeface="+mn-lt"/>
                <a:cs typeface="+mn-lt"/>
              </a:rPr>
              <a:t>okruženje</a:t>
            </a:r>
            <a:r>
              <a:rPr lang="en-US" sz="1600" dirty="0">
                <a:ea typeface="+mn-lt"/>
                <a:cs typeface="+mn-lt"/>
              </a:rPr>
              <a:t> za </a:t>
            </a:r>
            <a:r>
              <a:rPr lang="en-US" sz="1600" dirty="0" err="1">
                <a:ea typeface="+mn-lt"/>
                <a:cs typeface="+mn-lt"/>
              </a:rPr>
              <a:t>verifikaciju</a:t>
            </a:r>
            <a:r>
              <a:rPr lang="en-US" sz="1600" dirty="0">
                <a:ea typeface="+mn-lt"/>
                <a:cs typeface="+mn-lt"/>
              </a:rPr>
              <a:t> u </a:t>
            </a:r>
            <a:r>
              <a:rPr lang="en-US" sz="1600" dirty="0" err="1">
                <a:ea typeface="+mn-lt"/>
                <a:cs typeface="+mn-lt"/>
              </a:rPr>
              <a:t>skladu</a:t>
            </a:r>
            <a:r>
              <a:rPr lang="en-US" sz="1600" dirty="0">
                <a:ea typeface="+mn-lt"/>
                <a:cs typeface="+mn-lt"/>
              </a:rPr>
              <a:t> </a:t>
            </a:r>
            <a:r>
              <a:rPr lang="en-US" sz="1600" dirty="0" err="1">
                <a:ea typeface="+mn-lt"/>
                <a:cs typeface="+mn-lt"/>
              </a:rPr>
              <a:t>sa</a:t>
            </a:r>
            <a:r>
              <a:rPr lang="en-US" sz="1600" dirty="0">
                <a:ea typeface="+mn-lt"/>
                <a:cs typeface="+mn-lt"/>
              </a:rPr>
              <a:t> </a:t>
            </a:r>
            <a:r>
              <a:rPr lang="en-US" sz="1600" dirty="0" err="1">
                <a:ea typeface="+mn-lt"/>
                <a:cs typeface="+mn-lt"/>
              </a:rPr>
              <a:t>funkcionalnom</a:t>
            </a:r>
            <a:r>
              <a:rPr lang="en-US" sz="1600" dirty="0">
                <a:ea typeface="+mn-lt"/>
                <a:cs typeface="+mn-lt"/>
              </a:rPr>
              <a:t> </a:t>
            </a:r>
            <a:r>
              <a:rPr lang="en-US" sz="1600" dirty="0" err="1">
                <a:ea typeface="+mn-lt"/>
                <a:cs typeface="+mn-lt"/>
              </a:rPr>
              <a:t>specifikacijom</a:t>
            </a:r>
            <a:endParaRPr lang="en-US" sz="1600">
              <a:ea typeface="+mn-lt"/>
              <a:cs typeface="+mn-lt"/>
            </a:endParaRPr>
          </a:p>
          <a:p>
            <a:pPr eaLnBrk="1" hangingPunct="1"/>
            <a:endParaRPr lang="en-US" altLang="en-US" sz="1600"/>
          </a:p>
          <a:p>
            <a:r>
              <a:rPr lang="en-US" sz="1600" dirty="0">
                <a:ea typeface="+mn-lt"/>
                <a:cs typeface="+mn-lt"/>
              </a:rPr>
              <a:t>Ovo </a:t>
            </a:r>
            <a:r>
              <a:rPr lang="en-US" sz="1600" dirty="0" err="1">
                <a:ea typeface="+mn-lt"/>
                <a:cs typeface="+mn-lt"/>
              </a:rPr>
              <a:t>može</a:t>
            </a:r>
            <a:r>
              <a:rPr lang="en-US" sz="1600" dirty="0">
                <a:ea typeface="+mn-lt"/>
                <a:cs typeface="+mn-lt"/>
              </a:rPr>
              <a:t> </a:t>
            </a:r>
            <a:r>
              <a:rPr lang="en-US" sz="1600" dirty="0" err="1">
                <a:ea typeface="+mn-lt"/>
                <a:cs typeface="+mn-lt"/>
              </a:rPr>
              <a:t>izgledati</a:t>
            </a:r>
            <a:r>
              <a:rPr lang="en-US" sz="1600" dirty="0">
                <a:ea typeface="+mn-lt"/>
                <a:cs typeface="+mn-lt"/>
              </a:rPr>
              <a:t> </a:t>
            </a:r>
            <a:r>
              <a:rPr lang="en-US" sz="1600" dirty="0" err="1">
                <a:ea typeface="+mn-lt"/>
                <a:cs typeface="+mn-lt"/>
              </a:rPr>
              <a:t>suvišno</a:t>
            </a:r>
            <a:r>
              <a:rPr lang="en-US" sz="1600" dirty="0">
                <a:ea typeface="+mn-lt"/>
                <a:cs typeface="+mn-lt"/>
              </a:rPr>
              <a:t>, </a:t>
            </a:r>
            <a:r>
              <a:rPr lang="en-US" sz="1600" dirty="0" err="1">
                <a:ea typeface="+mn-lt"/>
                <a:cs typeface="+mn-lt"/>
              </a:rPr>
              <a:t>ali</a:t>
            </a:r>
            <a:r>
              <a:rPr lang="en-US" sz="1600" dirty="0">
                <a:ea typeface="+mn-lt"/>
                <a:cs typeface="+mn-lt"/>
              </a:rPr>
              <a:t> </a:t>
            </a:r>
            <a:r>
              <a:rPr lang="en-US" sz="1600" dirty="0" err="1">
                <a:ea typeface="+mn-lt"/>
                <a:cs typeface="+mn-lt"/>
              </a:rPr>
              <a:t>ovo</a:t>
            </a:r>
            <a:r>
              <a:rPr lang="en-US" sz="1600" dirty="0">
                <a:ea typeface="+mn-lt"/>
                <a:cs typeface="+mn-lt"/>
              </a:rPr>
              <a:t> </a:t>
            </a:r>
            <a:r>
              <a:rPr lang="en-US" sz="1600" dirty="0" err="1">
                <a:ea typeface="+mn-lt"/>
                <a:cs typeface="+mn-lt"/>
              </a:rPr>
              <a:t>zapravo</a:t>
            </a:r>
            <a:r>
              <a:rPr lang="en-US" sz="1600" dirty="0">
                <a:ea typeface="+mn-lt"/>
                <a:cs typeface="+mn-lt"/>
              </a:rPr>
              <a:t> </a:t>
            </a:r>
            <a:r>
              <a:rPr lang="en-US" sz="1600" dirty="0" err="1">
                <a:ea typeface="+mn-lt"/>
                <a:cs typeface="+mn-lt"/>
              </a:rPr>
              <a:t>čini</a:t>
            </a:r>
            <a:r>
              <a:rPr lang="en-US" sz="1600" dirty="0">
                <a:ea typeface="+mn-lt"/>
                <a:cs typeface="+mn-lt"/>
              </a:rPr>
              <a:t> </a:t>
            </a:r>
            <a:r>
              <a:rPr lang="en-US" sz="1600" dirty="0" err="1">
                <a:ea typeface="+mn-lt"/>
                <a:cs typeface="+mn-lt"/>
              </a:rPr>
              <a:t>osnovu</a:t>
            </a:r>
            <a:r>
              <a:rPr lang="en-US" sz="1600" dirty="0">
                <a:ea typeface="+mn-lt"/>
                <a:cs typeface="+mn-lt"/>
              </a:rPr>
              <a:t> </a:t>
            </a:r>
            <a:r>
              <a:rPr lang="en-US" sz="1600" dirty="0" err="1">
                <a:ea typeface="+mn-lt"/>
                <a:cs typeface="+mn-lt"/>
              </a:rPr>
              <a:t>procesa</a:t>
            </a:r>
            <a:r>
              <a:rPr lang="en-US" sz="1600" dirty="0">
                <a:ea typeface="+mn-lt"/>
                <a:cs typeface="+mn-lt"/>
              </a:rPr>
              <a:t> </a:t>
            </a:r>
            <a:r>
              <a:rPr lang="en-US" sz="1600" dirty="0" err="1">
                <a:ea typeface="+mn-lt"/>
                <a:cs typeface="+mn-lt"/>
              </a:rPr>
              <a:t>verifikacije</a:t>
            </a:r>
            <a:r>
              <a:rPr lang="en-US" sz="1600" dirty="0">
                <a:ea typeface="+mn-lt"/>
                <a:cs typeface="+mn-lt"/>
              </a:rPr>
              <a:t> </a:t>
            </a:r>
            <a:endParaRPr lang="en-US" dirty="0">
              <a:ea typeface="+mn-lt"/>
              <a:cs typeface="+mn-lt"/>
            </a:endParaRPr>
          </a:p>
          <a:p>
            <a:pPr eaLnBrk="1" hangingPunct="1"/>
            <a:endParaRPr lang="en-US" altLang="en-US" sz="1600">
              <a:cs typeface="Arial"/>
            </a:endParaRPr>
          </a:p>
          <a:p>
            <a:pPr eaLnBrk="1" hangingPunct="1"/>
            <a:r>
              <a:rPr lang="en-US" altLang="en-US" sz="1600" dirty="0" err="1"/>
              <a:t>Paralelna</a:t>
            </a:r>
            <a:r>
              <a:rPr lang="en-US" altLang="en-US" sz="1600" dirty="0"/>
              <a:t> </a:t>
            </a:r>
            <a:r>
              <a:rPr lang="en-US" altLang="en-US" sz="1600" dirty="0" err="1"/>
              <a:t>implementacija</a:t>
            </a:r>
            <a:r>
              <a:rPr lang="en-US" altLang="en-US" sz="1600" dirty="0"/>
              <a:t> </a:t>
            </a:r>
            <a:r>
              <a:rPr lang="en-US" altLang="en-US" sz="1600" dirty="0" err="1"/>
              <a:t>funkcionalne</a:t>
            </a:r>
            <a:r>
              <a:rPr lang="en-US" altLang="en-US" sz="1600" dirty="0"/>
              <a:t> </a:t>
            </a:r>
            <a:r>
              <a:rPr lang="en-US" altLang="en-US" sz="1600" dirty="0" err="1"/>
              <a:t>specifikacije</a:t>
            </a:r>
            <a:r>
              <a:rPr lang="en-US" altLang="en-US" sz="1600" dirty="0"/>
              <a:t> u </a:t>
            </a:r>
            <a:r>
              <a:rPr lang="en-US" altLang="en-US" sz="1600" dirty="0" err="1"/>
              <a:t>sklopu</a:t>
            </a:r>
            <a:r>
              <a:rPr lang="en-US" altLang="en-US" sz="1600" dirty="0"/>
              <a:t> </a:t>
            </a:r>
            <a:r>
              <a:rPr lang="en-US" altLang="en-US" sz="1600" dirty="0" err="1"/>
              <a:t>verifikacionog</a:t>
            </a:r>
            <a:r>
              <a:rPr lang="en-US" altLang="en-US" sz="1600" dirty="0"/>
              <a:t> </a:t>
            </a:r>
            <a:r>
              <a:rPr lang="en-US" altLang="en-US" sz="1600" dirty="0" err="1"/>
              <a:t>okruženja</a:t>
            </a:r>
            <a:r>
              <a:rPr lang="en-US" altLang="en-US" sz="1600" dirty="0"/>
              <a:t> </a:t>
            </a:r>
            <a:r>
              <a:rPr lang="en-US" altLang="en-US" sz="1600" dirty="0" err="1"/>
              <a:t>omogućava</a:t>
            </a:r>
            <a:r>
              <a:rPr lang="en-US" altLang="en-US" sz="1600" dirty="0"/>
              <a:t> </a:t>
            </a:r>
            <a:r>
              <a:rPr lang="en-US" altLang="en-US" sz="1600" dirty="0" err="1"/>
              <a:t>kontrolnu</a:t>
            </a:r>
            <a:r>
              <a:rPr lang="en-US" altLang="en-US" sz="1600" dirty="0"/>
              <a:t> </a:t>
            </a:r>
            <a:r>
              <a:rPr lang="en-US" altLang="en-US" sz="1600" dirty="0" err="1"/>
              <a:t>tačku</a:t>
            </a:r>
            <a:r>
              <a:rPr lang="en-US" altLang="en-US" sz="1600" dirty="0"/>
              <a:t> u </a:t>
            </a:r>
            <a:r>
              <a:rPr lang="en-US" altLang="en-US" sz="1600" dirty="0" err="1"/>
              <a:t>verifikacionom</a:t>
            </a:r>
            <a:r>
              <a:rPr lang="en-US" altLang="en-US" sz="1600" dirty="0"/>
              <a:t> </a:t>
            </a:r>
            <a:r>
              <a:rPr lang="en-US" altLang="en-US" sz="1600" dirty="0" err="1"/>
              <a:t>ciklusu</a:t>
            </a:r>
            <a:r>
              <a:rPr lang="en-US" altLang="en-US" sz="1600" dirty="0"/>
              <a:t> (</a:t>
            </a:r>
            <a:r>
              <a:rPr lang="en-US" altLang="en-US" sz="1600" dirty="0" err="1"/>
              <a:t>poređenje</a:t>
            </a:r>
            <a:r>
              <a:rPr lang="en-US" altLang="en-US" sz="1600" dirty="0"/>
              <a:t> </a:t>
            </a:r>
            <a:r>
              <a:rPr lang="en-US" altLang="en-US" sz="1600" dirty="0" err="1"/>
              <a:t>sa</a:t>
            </a:r>
            <a:r>
              <a:rPr lang="en-US" altLang="en-US" sz="1600" dirty="0"/>
              <a:t> </a:t>
            </a:r>
            <a:r>
              <a:rPr lang="en-US" altLang="en-US" sz="1600" dirty="0" err="1"/>
              <a:t>impl</a:t>
            </a:r>
            <a:r>
              <a:rPr lang="en-US" altLang="en-US" sz="1600" dirty="0"/>
              <a:t>. </a:t>
            </a:r>
            <a:r>
              <a:rPr lang="en-US" altLang="en-US" sz="1600" dirty="0" err="1"/>
              <a:t>kroz</a:t>
            </a:r>
            <a:r>
              <a:rPr lang="en-US" altLang="en-US" sz="1600" dirty="0"/>
              <a:t> </a:t>
            </a:r>
            <a:r>
              <a:rPr lang="en-US" altLang="en-US" sz="1600" dirty="0" err="1"/>
              <a:t>dizajn</a:t>
            </a:r>
            <a:r>
              <a:rPr lang="en-US" altLang="en-US" sz="1600" dirty="0"/>
              <a:t>)</a:t>
            </a:r>
            <a:endParaRPr lang="en-US" altLang="en-US" sz="1600" dirty="0">
              <a:cs typeface="Arial"/>
            </a:endParaRPr>
          </a:p>
          <a:p>
            <a:endParaRPr lang="en-US" altLang="en-US" sz="1600" dirty="0"/>
          </a:p>
          <a:p>
            <a:pPr eaLnBrk="1" hangingPunct="1"/>
            <a:r>
              <a:rPr lang="en-US" altLang="en-US" sz="1600" dirty="0"/>
              <a:t>Ova </a:t>
            </a:r>
            <a:r>
              <a:rPr lang="en-US" altLang="en-US" sz="1600" dirty="0" err="1"/>
              <a:t>redundantnost</a:t>
            </a:r>
            <a:r>
              <a:rPr lang="en-US" altLang="en-US" sz="1600" dirty="0"/>
              <a:t> </a:t>
            </a:r>
            <a:r>
              <a:rPr lang="en-US" altLang="en-US" sz="1600" dirty="0" err="1"/>
              <a:t>obezbeđuje</a:t>
            </a:r>
            <a:r>
              <a:rPr lang="en-US" altLang="en-US" sz="1600" dirty="0"/>
              <a:t> da se </a:t>
            </a:r>
            <a:r>
              <a:rPr lang="en-US" altLang="en-US" sz="1600" dirty="0" err="1"/>
              <a:t>dizajnerove</a:t>
            </a:r>
            <a:r>
              <a:rPr lang="en-US" altLang="en-US" sz="1600" dirty="0"/>
              <a:t> </a:t>
            </a:r>
            <a:r>
              <a:rPr lang="en-US" altLang="en-US" sz="1600" dirty="0" err="1"/>
              <a:t>pretpostavke</a:t>
            </a:r>
            <a:r>
              <a:rPr lang="en-US" altLang="en-US" sz="1600" dirty="0"/>
              <a:t> </a:t>
            </a:r>
            <a:r>
              <a:rPr lang="en-US" altLang="en-US" sz="1600" dirty="0" err="1"/>
              <a:t>i</a:t>
            </a:r>
            <a:r>
              <a:rPr lang="en-US" altLang="en-US" sz="1600" dirty="0"/>
              <a:t> </a:t>
            </a:r>
            <a:r>
              <a:rPr lang="en-US" altLang="en-US" sz="1600" dirty="0" err="1"/>
              <a:t>implementacija</a:t>
            </a:r>
            <a:r>
              <a:rPr lang="en-US" altLang="en-US" sz="1600" dirty="0"/>
              <a:t> </a:t>
            </a:r>
            <a:r>
              <a:rPr lang="en-US" altLang="en-US" sz="1600" dirty="0" err="1"/>
              <a:t>podudaraju</a:t>
            </a:r>
            <a:r>
              <a:rPr lang="en-US" altLang="en-US" sz="1600" dirty="0"/>
              <a:t> </a:t>
            </a:r>
            <a:r>
              <a:rPr lang="en-US" altLang="en-US" sz="1600" dirty="0" err="1"/>
              <a:t>sa</a:t>
            </a:r>
            <a:r>
              <a:rPr lang="en-US" altLang="en-US" sz="1600" dirty="0"/>
              <a:t> </a:t>
            </a:r>
            <a:r>
              <a:rPr lang="en-US" altLang="en-US" sz="1600" dirty="0" err="1"/>
              <a:t>namerama</a:t>
            </a:r>
            <a:r>
              <a:rPr lang="en-US" altLang="en-US" sz="1600" dirty="0"/>
              <a:t> </a:t>
            </a:r>
            <a:r>
              <a:rPr lang="en-US" altLang="en-US" sz="1600" dirty="0" err="1"/>
              <a:t>sistemskog</a:t>
            </a:r>
            <a:r>
              <a:rPr lang="en-US" altLang="en-US" sz="1600" dirty="0"/>
              <a:t> </a:t>
            </a:r>
            <a:r>
              <a:rPr lang="en-US" altLang="en-US" sz="1600" dirty="0" err="1"/>
              <a:t>arhitekte</a:t>
            </a:r>
            <a:r>
              <a:rPr lang="en-US" altLang="en-US" sz="1600" dirty="0"/>
              <a:t>, </a:t>
            </a:r>
            <a:r>
              <a:rPr lang="en-US" altLang="en-US" sz="1600" dirty="0" err="1"/>
              <a:t>definisanim</a:t>
            </a:r>
            <a:r>
              <a:rPr lang="en-US" altLang="en-US" sz="1600" dirty="0"/>
              <a:t> </a:t>
            </a:r>
            <a:r>
              <a:rPr lang="en-US" altLang="en-US" sz="1600" dirty="0" err="1"/>
              <a:t>kroz</a:t>
            </a:r>
            <a:r>
              <a:rPr lang="en-US" altLang="en-US" sz="1600" dirty="0"/>
              <a:t> </a:t>
            </a:r>
            <a:r>
              <a:rPr lang="en-US" altLang="en-US" sz="1600" dirty="0" err="1"/>
              <a:t>funkcionalnu</a:t>
            </a:r>
            <a:r>
              <a:rPr lang="en-US" altLang="en-US" sz="1600" dirty="0"/>
              <a:t> </a:t>
            </a:r>
            <a:r>
              <a:rPr lang="en-US" altLang="en-US" sz="1600" dirty="0" err="1"/>
              <a:t>specifikaciju</a:t>
            </a:r>
            <a:endParaRPr lang="en-US" altLang="en-US" sz="1600" dirty="0" err="1">
              <a:cs typeface="Arial"/>
            </a:endParaRPr>
          </a:p>
        </p:txBody>
      </p:sp>
      <p:sp>
        <p:nvSpPr>
          <p:cNvPr id="21508" name="Rectangle 2">
            <a:extLst>
              <a:ext uri="{FF2B5EF4-FFF2-40B4-BE49-F238E27FC236}">
                <a16:creationId xmlns:a16="http://schemas.microsoft.com/office/drawing/2014/main" id="{19C7E7E0-FE05-B516-F527-65DC3D96BFF9}"/>
              </a:ext>
            </a:extLst>
          </p:cNvPr>
          <p:cNvSpPr>
            <a:spLocks noGrp="1" noChangeArrowheads="1"/>
          </p:cNvSpPr>
          <p:nvPr>
            <p:ph type="title"/>
          </p:nvPr>
        </p:nvSpPr>
        <p:spPr/>
        <p:txBody>
          <a:bodyPr/>
          <a:lstStyle/>
          <a:p>
            <a:r>
              <a:rPr lang="en-US" altLang="en-US" dirty="0" err="1"/>
              <a:t>Funkcionalna</a:t>
            </a:r>
            <a:r>
              <a:rPr lang="en-US" altLang="en-US" dirty="0"/>
              <a:t> </a:t>
            </a:r>
            <a:r>
              <a:rPr lang="en-US" altLang="en-US" dirty="0" err="1"/>
              <a:t>specifikacija</a:t>
            </a:r>
            <a:endParaRPr lang="en-US" dirty="0" err="1"/>
          </a:p>
        </p:txBody>
      </p:sp>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a:extLst>
              <a:ext uri="{FF2B5EF4-FFF2-40B4-BE49-F238E27FC236}">
                <a16:creationId xmlns:a16="http://schemas.microsoft.com/office/drawing/2014/main" id="{90CB717F-E35E-B21A-48EA-9997A30B1305}"/>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4118CC0-6AF9-4E26-AEFC-AF6DF5897A6E}" type="slidenum">
              <a:rPr lang="de-DE" altLang="en-US">
                <a:solidFill>
                  <a:schemeClr val="bg1"/>
                </a:solidFill>
              </a:rPr>
              <a:pPr/>
              <a:t>23</a:t>
            </a:fld>
            <a:endParaRPr lang="de-DE" altLang="en-US">
              <a:solidFill>
                <a:schemeClr val="bg1"/>
              </a:solidFill>
            </a:endParaRPr>
          </a:p>
        </p:txBody>
      </p:sp>
      <p:sp>
        <p:nvSpPr>
          <p:cNvPr id="22531" name="Rectangle 2">
            <a:extLst>
              <a:ext uri="{FF2B5EF4-FFF2-40B4-BE49-F238E27FC236}">
                <a16:creationId xmlns:a16="http://schemas.microsoft.com/office/drawing/2014/main" id="{5D4DA883-8050-F4BF-5C3A-774CC5993958}"/>
              </a:ext>
            </a:extLst>
          </p:cNvPr>
          <p:cNvSpPr>
            <a:spLocks noGrp="1" noChangeArrowheads="1"/>
          </p:cNvSpPr>
          <p:nvPr>
            <p:ph type="title"/>
          </p:nvPr>
        </p:nvSpPr>
        <p:spPr/>
        <p:txBody>
          <a:bodyPr/>
          <a:lstStyle/>
          <a:p>
            <a:r>
              <a:rPr lang="en-US" altLang="en-US" dirty="0" err="1"/>
              <a:t>Pravljenje</a:t>
            </a:r>
            <a:r>
              <a:rPr lang="en-US" altLang="en-US" dirty="0"/>
              <a:t> </a:t>
            </a:r>
            <a:r>
              <a:rPr lang="en-US" altLang="en-US" dirty="0" err="1"/>
              <a:t>verifikacionog</a:t>
            </a:r>
            <a:r>
              <a:rPr lang="en-US" altLang="en-US" dirty="0"/>
              <a:t> plana</a:t>
            </a:r>
            <a:endParaRPr lang="en-US" dirty="0"/>
          </a:p>
        </p:txBody>
      </p:sp>
      <p:sp>
        <p:nvSpPr>
          <p:cNvPr id="22532" name="Rectangle 3">
            <a:extLst>
              <a:ext uri="{FF2B5EF4-FFF2-40B4-BE49-F238E27FC236}">
                <a16:creationId xmlns:a16="http://schemas.microsoft.com/office/drawing/2014/main" id="{AD4EB0E8-25BC-9A2B-6996-20FE65E3040E}"/>
              </a:ext>
            </a:extLst>
          </p:cNvPr>
          <p:cNvSpPr>
            <a:spLocks noGrp="1" noChangeArrowheads="1"/>
          </p:cNvSpPr>
          <p:nvPr>
            <p:ph type="body" idx="1"/>
          </p:nvPr>
        </p:nvSpPr>
        <p:spPr>
          <a:xfrm>
            <a:off x="319088" y="863600"/>
            <a:ext cx="8638657" cy="3825875"/>
          </a:xfrm>
        </p:spPr>
        <p:txBody>
          <a:bodyPr/>
          <a:lstStyle/>
          <a:p>
            <a:r>
              <a:rPr lang="en-US" altLang="en-US" sz="1600" dirty="0"/>
              <a:t>Plan </a:t>
            </a:r>
            <a:r>
              <a:rPr lang="en-US" altLang="en-US" sz="1600" dirty="0" err="1"/>
              <a:t>verifikacije</a:t>
            </a:r>
            <a:r>
              <a:rPr lang="en-US" altLang="en-US" sz="1600" dirty="0"/>
              <a:t> je </a:t>
            </a:r>
            <a:r>
              <a:rPr lang="en-US" altLang="en-US" sz="1600" dirty="0" err="1"/>
              <a:t>ključan</a:t>
            </a:r>
            <a:r>
              <a:rPr lang="en-US" altLang="en-US" sz="1600" dirty="0"/>
              <a:t> </a:t>
            </a:r>
            <a:r>
              <a:rPr lang="en-US" altLang="en-US" sz="1600" dirty="0" err="1"/>
              <a:t>jer</a:t>
            </a:r>
            <a:r>
              <a:rPr lang="en-US" altLang="en-US" sz="1600" dirty="0"/>
              <a:t> </a:t>
            </a:r>
            <a:r>
              <a:rPr lang="en-US" altLang="en-US" sz="1600" dirty="0" err="1"/>
              <a:t>predstavlja</a:t>
            </a:r>
            <a:r>
              <a:rPr lang="en-US" altLang="en-US" sz="1600" dirty="0"/>
              <a:t> </a:t>
            </a:r>
            <a:r>
              <a:rPr lang="en-US" altLang="en-US" sz="1600" dirty="0" err="1"/>
              <a:t>detaljan</a:t>
            </a:r>
            <a:r>
              <a:rPr lang="en-US" altLang="en-US" sz="1600" dirty="0"/>
              <a:t> </a:t>
            </a:r>
            <a:r>
              <a:rPr lang="en-US" altLang="en-US" sz="1600" dirty="0" err="1"/>
              <a:t>opis</a:t>
            </a:r>
            <a:r>
              <a:rPr lang="en-US" altLang="en-US" sz="1600" dirty="0"/>
              <a:t> </a:t>
            </a:r>
            <a:r>
              <a:rPr lang="en-US" sz="1600" dirty="0" err="1"/>
              <a:t>verifikacionih</a:t>
            </a:r>
            <a:r>
              <a:rPr lang="en-US" sz="1600" dirty="0"/>
              <a:t> </a:t>
            </a:r>
            <a:r>
              <a:rPr lang="en-US" altLang="en-US" sz="1600" dirty="0" err="1"/>
              <a:t>aktivnosti</a:t>
            </a:r>
            <a:r>
              <a:rPr lang="en-US" altLang="en-US" sz="1600" dirty="0"/>
              <a:t>. On </a:t>
            </a:r>
            <a:r>
              <a:rPr lang="en-US" altLang="en-US" sz="1600" dirty="0" err="1"/>
              <a:t>odgovara</a:t>
            </a:r>
            <a:r>
              <a:rPr lang="en-US" altLang="en-US" sz="1600" dirty="0"/>
              <a:t> </a:t>
            </a:r>
            <a:r>
              <a:rPr lang="en-US" altLang="en-US" sz="1600" dirty="0" err="1"/>
              <a:t>na</a:t>
            </a:r>
            <a:r>
              <a:rPr lang="en-US" altLang="en-US" sz="1600" dirty="0"/>
              <a:t> </a:t>
            </a:r>
            <a:r>
              <a:rPr lang="en-US" altLang="en-US" sz="1600" dirty="0" err="1"/>
              <a:t>pitanja</a:t>
            </a:r>
            <a:r>
              <a:rPr lang="en-US" altLang="en-US" sz="1600" dirty="0"/>
              <a:t> „</a:t>
            </a:r>
            <a:r>
              <a:rPr lang="en-US" altLang="en-US" sz="1600" dirty="0" err="1"/>
              <a:t>šta</a:t>
            </a:r>
            <a:r>
              <a:rPr lang="en-US" altLang="en-US" sz="1600" dirty="0"/>
              <a:t> </a:t>
            </a:r>
            <a:r>
              <a:rPr lang="en-US" altLang="en-US" sz="1600" dirty="0" err="1"/>
              <a:t>verifikujem</a:t>
            </a:r>
            <a:r>
              <a:rPr lang="en-US" altLang="en-US" sz="1600" dirty="0"/>
              <a:t>?“ </a:t>
            </a:r>
            <a:r>
              <a:rPr lang="en-US" altLang="en-US" sz="1600" dirty="0" err="1"/>
              <a:t>i</a:t>
            </a:r>
            <a:r>
              <a:rPr lang="en-US" altLang="en-US" sz="1600" dirty="0"/>
              <a:t> „</a:t>
            </a:r>
            <a:r>
              <a:rPr lang="en-US" altLang="en-US" sz="1600" dirty="0" err="1"/>
              <a:t>kako</a:t>
            </a:r>
            <a:r>
              <a:rPr lang="en-US" altLang="en-US" sz="1600" dirty="0"/>
              <a:t> </a:t>
            </a:r>
            <a:r>
              <a:rPr lang="en-US" altLang="en-US" sz="1600" dirty="0" err="1"/>
              <a:t>ću</a:t>
            </a:r>
            <a:r>
              <a:rPr lang="en-US" altLang="en-US" sz="1600" dirty="0"/>
              <a:t> to </a:t>
            </a:r>
            <a:r>
              <a:rPr lang="en-US" altLang="en-US" sz="1600" dirty="0" err="1"/>
              <a:t>verifikovati</a:t>
            </a:r>
            <a:r>
              <a:rPr lang="en-US" altLang="en-US" sz="1600" dirty="0"/>
              <a:t>?“</a:t>
            </a:r>
            <a:endParaRPr lang="en-US" dirty="0"/>
          </a:p>
          <a:p>
            <a:pPr eaLnBrk="1" hangingPunct="1"/>
            <a:endParaRPr lang="en-US" altLang="en-US" sz="1600"/>
          </a:p>
          <a:p>
            <a:r>
              <a:rPr lang="en-US" sz="1600" dirty="0" err="1">
                <a:ea typeface="+mn-lt"/>
                <a:cs typeface="+mn-lt"/>
              </a:rPr>
              <a:t>Planovi</a:t>
            </a:r>
            <a:r>
              <a:rPr lang="en-US" sz="1600" dirty="0">
                <a:ea typeface="+mn-lt"/>
                <a:cs typeface="+mn-lt"/>
              </a:rPr>
              <a:t> </a:t>
            </a:r>
            <a:r>
              <a:rPr lang="en-US" sz="1600" dirty="0" err="1">
                <a:ea typeface="+mn-lt"/>
                <a:cs typeface="+mn-lt"/>
              </a:rPr>
              <a:t>verifikacije</a:t>
            </a:r>
            <a:r>
              <a:rPr lang="en-US" sz="1600" dirty="0">
                <a:ea typeface="+mn-lt"/>
                <a:cs typeface="+mn-lt"/>
              </a:rPr>
              <a:t> </a:t>
            </a:r>
            <a:r>
              <a:rPr lang="en-US" sz="1600" dirty="0" err="1">
                <a:ea typeface="+mn-lt"/>
                <a:cs typeface="+mn-lt"/>
              </a:rPr>
              <a:t>uključuju</a:t>
            </a:r>
            <a:r>
              <a:rPr lang="en-US" sz="1600" dirty="0">
                <a:ea typeface="+mn-lt"/>
                <a:cs typeface="+mn-lt"/>
              </a:rPr>
              <a:t> </a:t>
            </a:r>
            <a:r>
              <a:rPr lang="en-US" sz="1600" dirty="0" err="1">
                <a:ea typeface="+mn-lt"/>
                <a:cs typeface="+mn-lt"/>
              </a:rPr>
              <a:t>sledeće</a:t>
            </a:r>
            <a:r>
              <a:rPr lang="en-US" sz="1600" dirty="0">
                <a:ea typeface="+mn-lt"/>
                <a:cs typeface="+mn-lt"/>
              </a:rPr>
              <a:t> </a:t>
            </a:r>
            <a:r>
              <a:rPr lang="en-US" sz="1600" dirty="0" err="1">
                <a:ea typeface="+mn-lt"/>
                <a:cs typeface="+mn-lt"/>
              </a:rPr>
              <a:t>elemente</a:t>
            </a:r>
            <a:r>
              <a:rPr lang="en-US" sz="1600" dirty="0">
                <a:ea typeface="+mn-lt"/>
                <a:cs typeface="+mn-lt"/>
              </a:rPr>
              <a:t>:</a:t>
            </a:r>
            <a:endParaRPr lang="en-US" dirty="0">
              <a:ea typeface="+mn-lt"/>
              <a:cs typeface="+mn-lt"/>
            </a:endParaRPr>
          </a:p>
          <a:p>
            <a:pPr lvl="1" indent="-188595"/>
            <a:r>
              <a:rPr lang="en-US" sz="1400" b="1" dirty="0" err="1">
                <a:ea typeface="+mn-lt"/>
                <a:cs typeface="+mn-lt"/>
              </a:rPr>
              <a:t>Specifični</a:t>
            </a:r>
            <a:r>
              <a:rPr lang="en-US" sz="1400" b="1" dirty="0">
                <a:ea typeface="+mn-lt"/>
                <a:cs typeface="+mn-lt"/>
              </a:rPr>
              <a:t> </a:t>
            </a:r>
            <a:r>
              <a:rPr lang="en-US" sz="1400" b="1" dirty="0" err="1">
                <a:ea typeface="+mn-lt"/>
                <a:cs typeface="+mn-lt"/>
              </a:rPr>
              <a:t>testovi</a:t>
            </a:r>
            <a:r>
              <a:rPr lang="en-US" sz="1400" dirty="0">
                <a:ea typeface="+mn-lt"/>
                <a:cs typeface="+mn-lt"/>
              </a:rPr>
              <a:t> </a:t>
            </a:r>
            <a:r>
              <a:rPr lang="en-US" sz="1400" dirty="0" err="1">
                <a:ea typeface="+mn-lt"/>
                <a:cs typeface="+mn-lt"/>
              </a:rPr>
              <a:t>i</a:t>
            </a:r>
            <a:r>
              <a:rPr lang="en-US" sz="1400" dirty="0">
                <a:ea typeface="+mn-lt"/>
                <a:cs typeface="+mn-lt"/>
              </a:rPr>
              <a:t> </a:t>
            </a:r>
            <a:r>
              <a:rPr lang="en-US" sz="1400" b="1" dirty="0" err="1">
                <a:ea typeface="+mn-lt"/>
                <a:cs typeface="+mn-lt"/>
              </a:rPr>
              <a:t>metode</a:t>
            </a:r>
            <a:r>
              <a:rPr lang="en-US" sz="1400" b="1" dirty="0">
                <a:ea typeface="+mn-lt"/>
                <a:cs typeface="+mn-lt"/>
              </a:rPr>
              <a:t> </a:t>
            </a:r>
            <a:r>
              <a:rPr lang="en-US" sz="1400" dirty="0">
                <a:ea typeface="+mn-lt"/>
                <a:cs typeface="+mn-lt"/>
              </a:rPr>
              <a:t>- </a:t>
            </a:r>
            <a:r>
              <a:rPr lang="en-US" sz="1400" dirty="0" err="1">
                <a:ea typeface="+mn-lt"/>
                <a:cs typeface="+mn-lt"/>
              </a:rPr>
              <a:t>definišu</a:t>
            </a:r>
            <a:r>
              <a:rPr lang="en-US" sz="1400" dirty="0">
                <a:ea typeface="+mn-lt"/>
                <a:cs typeface="+mn-lt"/>
              </a:rPr>
              <a:t> tip </a:t>
            </a:r>
            <a:r>
              <a:rPr lang="en-US" sz="1400" dirty="0" err="1">
                <a:ea typeface="+mn-lt"/>
                <a:cs typeface="+mn-lt"/>
              </a:rPr>
              <a:t>okruženja</a:t>
            </a:r>
            <a:r>
              <a:rPr lang="en-US" sz="1400" dirty="0">
                <a:ea typeface="+mn-lt"/>
                <a:cs typeface="+mn-lt"/>
              </a:rPr>
              <a:t> </a:t>
            </a:r>
            <a:r>
              <a:rPr lang="en-US" sz="1400" dirty="0" err="1">
                <a:ea typeface="+mn-lt"/>
                <a:cs typeface="+mn-lt"/>
              </a:rPr>
              <a:t>koje</a:t>
            </a:r>
            <a:r>
              <a:rPr lang="en-US" sz="1400" dirty="0">
                <a:ea typeface="+mn-lt"/>
                <a:cs typeface="+mn-lt"/>
              </a:rPr>
              <a:t> </a:t>
            </a:r>
            <a:r>
              <a:rPr lang="en-US" sz="1400" dirty="0" err="1">
                <a:ea typeface="+mn-lt"/>
                <a:cs typeface="+mn-lt"/>
              </a:rPr>
              <a:t>će</a:t>
            </a:r>
            <a:r>
              <a:rPr lang="en-US" sz="1400" dirty="0">
                <a:ea typeface="+mn-lt"/>
                <a:cs typeface="+mn-lt"/>
              </a:rPr>
              <a:t> </a:t>
            </a:r>
            <a:r>
              <a:rPr lang="en-US" sz="1400" dirty="0" err="1">
                <a:ea typeface="+mn-lt"/>
                <a:cs typeface="+mn-lt"/>
              </a:rPr>
              <a:t>verifikacioni</a:t>
            </a:r>
            <a:r>
              <a:rPr lang="en-US" sz="1400" dirty="0">
                <a:ea typeface="+mn-lt"/>
                <a:cs typeface="+mn-lt"/>
              </a:rPr>
              <a:t> </a:t>
            </a:r>
            <a:r>
              <a:rPr lang="en-US" sz="1400" dirty="0" err="1">
                <a:ea typeface="+mn-lt"/>
                <a:cs typeface="+mn-lt"/>
              </a:rPr>
              <a:t>inženjeri</a:t>
            </a:r>
            <a:r>
              <a:rPr lang="en-US" sz="1400" dirty="0">
                <a:ea typeface="+mn-lt"/>
                <a:cs typeface="+mn-lt"/>
              </a:rPr>
              <a:t> </a:t>
            </a:r>
            <a:r>
              <a:rPr lang="en-US" sz="1400" dirty="0" err="1">
                <a:ea typeface="+mn-lt"/>
                <a:cs typeface="+mn-lt"/>
              </a:rPr>
              <a:t>kreirati</a:t>
            </a:r>
            <a:endParaRPr lang="en-US" dirty="0" err="1"/>
          </a:p>
          <a:p>
            <a:pPr lvl="1" eaLnBrk="1" hangingPunct="1"/>
            <a:endParaRPr lang="en-US" altLang="en-US" sz="1000"/>
          </a:p>
          <a:p>
            <a:pPr lvl="1" indent="-188595"/>
            <a:r>
              <a:rPr lang="en-US" sz="1400" b="1" dirty="0" err="1">
                <a:ea typeface="+mn-lt"/>
                <a:cs typeface="+mn-lt"/>
              </a:rPr>
              <a:t>Potrebni</a:t>
            </a:r>
            <a:r>
              <a:rPr lang="en-US" sz="1400" b="1" dirty="0">
                <a:ea typeface="+mn-lt"/>
                <a:cs typeface="+mn-lt"/>
              </a:rPr>
              <a:t> </a:t>
            </a:r>
            <a:r>
              <a:rPr lang="en-US" sz="1400" b="1" dirty="0" err="1">
                <a:ea typeface="+mn-lt"/>
                <a:cs typeface="+mn-lt"/>
              </a:rPr>
              <a:t>alati</a:t>
            </a:r>
            <a:r>
              <a:rPr lang="en-US" sz="1400" b="1" dirty="0">
                <a:ea typeface="+mn-lt"/>
                <a:cs typeface="+mn-lt"/>
              </a:rPr>
              <a:t> </a:t>
            </a:r>
            <a:r>
              <a:rPr lang="en-US" sz="1400" dirty="0">
                <a:ea typeface="+mn-lt"/>
                <a:cs typeface="+mn-lt"/>
              </a:rPr>
              <a:t>- </a:t>
            </a:r>
            <a:r>
              <a:rPr lang="en-US" sz="1400" dirty="0" err="1">
                <a:ea typeface="+mn-lt"/>
                <a:cs typeface="+mn-lt"/>
              </a:rPr>
              <a:t>definišu</a:t>
            </a:r>
            <a:r>
              <a:rPr lang="en-US" sz="1400" dirty="0">
                <a:ea typeface="+mn-lt"/>
                <a:cs typeface="+mn-lt"/>
              </a:rPr>
              <a:t> </a:t>
            </a:r>
            <a:r>
              <a:rPr lang="en-US" sz="1400" dirty="0" err="1">
                <a:ea typeface="+mn-lt"/>
                <a:cs typeface="+mn-lt"/>
              </a:rPr>
              <a:t>softver</a:t>
            </a:r>
            <a:r>
              <a:rPr lang="en-US" sz="1400" dirty="0">
                <a:ea typeface="+mn-lt"/>
                <a:cs typeface="+mn-lt"/>
              </a:rPr>
              <a:t> </a:t>
            </a:r>
            <a:r>
              <a:rPr lang="en-US" sz="1400" dirty="0" err="1">
                <a:ea typeface="+mn-lt"/>
                <a:cs typeface="+mn-lt"/>
              </a:rPr>
              <a:t>neophodan</a:t>
            </a:r>
            <a:r>
              <a:rPr lang="en-US" sz="1400" dirty="0">
                <a:ea typeface="+mn-lt"/>
                <a:cs typeface="+mn-lt"/>
              </a:rPr>
              <a:t> za </a:t>
            </a:r>
            <a:r>
              <a:rPr lang="en-US" sz="1400" dirty="0" err="1">
                <a:ea typeface="+mn-lt"/>
                <a:cs typeface="+mn-lt"/>
              </a:rPr>
              <a:t>podršku</a:t>
            </a:r>
            <a:r>
              <a:rPr lang="en-US" sz="1400" dirty="0">
                <a:ea typeface="+mn-lt"/>
                <a:cs typeface="+mn-lt"/>
              </a:rPr>
              <a:t> </a:t>
            </a:r>
            <a:r>
              <a:rPr lang="en-US" sz="1400" dirty="0" err="1">
                <a:ea typeface="+mn-lt"/>
                <a:cs typeface="+mn-lt"/>
              </a:rPr>
              <a:t>opisanom</a:t>
            </a:r>
            <a:r>
              <a:rPr lang="en-US" sz="1400" dirty="0">
                <a:ea typeface="+mn-lt"/>
                <a:cs typeface="+mn-lt"/>
              </a:rPr>
              <a:t> </a:t>
            </a:r>
            <a:r>
              <a:rPr lang="en-US" sz="1400" dirty="0" err="1">
                <a:ea typeface="+mn-lt"/>
                <a:cs typeface="+mn-lt"/>
              </a:rPr>
              <a:t>okruženju</a:t>
            </a:r>
            <a:r>
              <a:rPr lang="en-US" sz="1400" dirty="0">
                <a:ea typeface="+mn-lt"/>
                <a:cs typeface="+mn-lt"/>
              </a:rPr>
              <a:t>. Ova </a:t>
            </a:r>
            <a:r>
              <a:rPr lang="en-US" sz="1400" dirty="0" err="1">
                <a:ea typeface="+mn-lt"/>
                <a:cs typeface="+mn-lt"/>
              </a:rPr>
              <a:t>stavka</a:t>
            </a:r>
            <a:r>
              <a:rPr lang="en-US" sz="1400" dirty="0">
                <a:ea typeface="+mn-lt"/>
                <a:cs typeface="+mn-lt"/>
              </a:rPr>
              <a:t> se </a:t>
            </a:r>
            <a:r>
              <a:rPr lang="en-US" sz="1400" dirty="0" err="1">
                <a:ea typeface="+mn-lt"/>
                <a:cs typeface="+mn-lt"/>
              </a:rPr>
              <a:t>odnosi</a:t>
            </a:r>
            <a:r>
              <a:rPr lang="en-US" sz="1400" dirty="0">
                <a:ea typeface="+mn-lt"/>
                <a:cs typeface="+mn-lt"/>
              </a:rPr>
              <a:t> </a:t>
            </a:r>
            <a:r>
              <a:rPr lang="en-US" sz="1400" dirty="0" err="1">
                <a:ea typeface="+mn-lt"/>
                <a:cs typeface="+mn-lt"/>
              </a:rPr>
              <a:t>kako</a:t>
            </a:r>
            <a:r>
              <a:rPr lang="en-US" sz="1400" dirty="0">
                <a:ea typeface="+mn-lt"/>
                <a:cs typeface="+mn-lt"/>
              </a:rPr>
              <a:t> </a:t>
            </a:r>
            <a:r>
              <a:rPr lang="en-US" sz="1400" dirty="0" err="1">
                <a:ea typeface="+mn-lt"/>
                <a:cs typeface="+mn-lt"/>
              </a:rPr>
              <a:t>na</a:t>
            </a:r>
            <a:r>
              <a:rPr lang="en-US" sz="1400" dirty="0">
                <a:ea typeface="+mn-lt"/>
                <a:cs typeface="+mn-lt"/>
              </a:rPr>
              <a:t> </a:t>
            </a:r>
            <a:r>
              <a:rPr lang="en-US" sz="1400" dirty="0" err="1">
                <a:ea typeface="+mn-lt"/>
                <a:cs typeface="+mn-lt"/>
              </a:rPr>
              <a:t>nabavku</a:t>
            </a:r>
            <a:r>
              <a:rPr lang="en-US" sz="1400" dirty="0">
                <a:ea typeface="+mn-lt"/>
                <a:cs typeface="+mn-lt"/>
              </a:rPr>
              <a:t> </a:t>
            </a:r>
            <a:r>
              <a:rPr lang="en-US" sz="1400" dirty="0" err="1">
                <a:ea typeface="+mn-lt"/>
                <a:cs typeface="+mn-lt"/>
              </a:rPr>
              <a:t>softvera</a:t>
            </a:r>
            <a:r>
              <a:rPr lang="en-US" sz="1400" dirty="0">
                <a:ea typeface="+mn-lt"/>
                <a:cs typeface="+mn-lt"/>
              </a:rPr>
              <a:t>, </a:t>
            </a:r>
            <a:r>
              <a:rPr lang="en-US" sz="1400" dirty="0" err="1">
                <a:ea typeface="+mn-lt"/>
                <a:cs typeface="+mn-lt"/>
              </a:rPr>
              <a:t>tako</a:t>
            </a:r>
            <a:r>
              <a:rPr lang="en-US" sz="1400" dirty="0">
                <a:ea typeface="+mn-lt"/>
                <a:cs typeface="+mn-lt"/>
              </a:rPr>
              <a:t> </a:t>
            </a:r>
            <a:r>
              <a:rPr lang="en-US" sz="1400" dirty="0" err="1">
                <a:ea typeface="+mn-lt"/>
                <a:cs typeface="+mn-lt"/>
              </a:rPr>
              <a:t>i</a:t>
            </a:r>
            <a:r>
              <a:rPr lang="en-US" sz="1400" dirty="0">
                <a:ea typeface="+mn-lt"/>
                <a:cs typeface="+mn-lt"/>
              </a:rPr>
              <a:t> </a:t>
            </a:r>
            <a:r>
              <a:rPr lang="en-US" sz="1400" dirty="0" err="1">
                <a:ea typeface="+mn-lt"/>
                <a:cs typeface="+mn-lt"/>
              </a:rPr>
              <a:t>na</a:t>
            </a:r>
            <a:r>
              <a:rPr lang="en-US" sz="1400" dirty="0">
                <a:ea typeface="+mn-lt"/>
                <a:cs typeface="+mn-lt"/>
              </a:rPr>
              <a:t> </a:t>
            </a:r>
            <a:r>
              <a:rPr lang="en-US" sz="1400" dirty="0" err="1">
                <a:ea typeface="+mn-lt"/>
                <a:cs typeface="+mn-lt"/>
              </a:rPr>
              <a:t>formiranje</a:t>
            </a:r>
            <a:r>
              <a:rPr lang="en-US" sz="1400" dirty="0">
                <a:ea typeface="+mn-lt"/>
                <a:cs typeface="+mn-lt"/>
              </a:rPr>
              <a:t> </a:t>
            </a:r>
            <a:r>
              <a:rPr lang="en-US" sz="1400" dirty="0" err="1">
                <a:ea typeface="+mn-lt"/>
                <a:cs typeface="+mn-lt"/>
              </a:rPr>
              <a:t>tima</a:t>
            </a:r>
            <a:r>
              <a:rPr lang="en-US" sz="1400" dirty="0">
                <a:ea typeface="+mn-lt"/>
                <a:cs typeface="+mn-lt"/>
              </a:rPr>
              <a:t> za </a:t>
            </a:r>
            <a:r>
              <a:rPr lang="en-US" sz="1400" dirty="0" err="1">
                <a:ea typeface="+mn-lt"/>
                <a:cs typeface="+mn-lt"/>
              </a:rPr>
              <a:t>razvoj</a:t>
            </a:r>
            <a:r>
              <a:rPr lang="en-US" sz="1400" dirty="0">
                <a:ea typeface="+mn-lt"/>
                <a:cs typeface="+mn-lt"/>
              </a:rPr>
              <a:t> </a:t>
            </a:r>
            <a:r>
              <a:rPr lang="en-US" sz="1400" dirty="0" err="1">
                <a:ea typeface="+mn-lt"/>
                <a:cs typeface="+mn-lt"/>
              </a:rPr>
              <a:t>softvera</a:t>
            </a:r>
            <a:endParaRPr lang="en-US" dirty="0" err="1">
              <a:cs typeface="Arial"/>
            </a:endParaRPr>
          </a:p>
          <a:p>
            <a:pPr lvl="1" eaLnBrk="1" hangingPunct="1"/>
            <a:endParaRPr lang="en-US" altLang="en-US" sz="1000"/>
          </a:p>
          <a:p>
            <a:pPr lvl="1" indent="-188595"/>
            <a:r>
              <a:rPr lang="en-US" sz="1400" b="1" dirty="0" err="1">
                <a:ea typeface="+mn-lt"/>
                <a:cs typeface="+mn-lt"/>
              </a:rPr>
              <a:t>Kriterijumi</a:t>
            </a:r>
            <a:r>
              <a:rPr lang="en-US" sz="1400" b="1" dirty="0">
                <a:ea typeface="+mn-lt"/>
                <a:cs typeface="+mn-lt"/>
              </a:rPr>
              <a:t> za </a:t>
            </a:r>
            <a:r>
              <a:rPr lang="en-US" sz="1400" b="1" dirty="0" err="1">
                <a:ea typeface="+mn-lt"/>
                <a:cs typeface="+mn-lt"/>
              </a:rPr>
              <a:t>završetak</a:t>
            </a:r>
            <a:r>
              <a:rPr lang="en-US" sz="1400" dirty="0">
                <a:ea typeface="+mn-lt"/>
                <a:cs typeface="+mn-lt"/>
              </a:rPr>
              <a:t> - </a:t>
            </a:r>
            <a:r>
              <a:rPr lang="en-US" sz="1400" dirty="0" err="1">
                <a:ea typeface="+mn-lt"/>
                <a:cs typeface="+mn-lt"/>
              </a:rPr>
              <a:t>definišu</a:t>
            </a:r>
            <a:r>
              <a:rPr lang="en-US" sz="1400" dirty="0">
                <a:ea typeface="+mn-lt"/>
                <a:cs typeface="+mn-lt"/>
              </a:rPr>
              <a:t> </a:t>
            </a:r>
            <a:r>
              <a:rPr lang="en-US" sz="1400" dirty="0" err="1">
                <a:ea typeface="+mn-lt"/>
                <a:cs typeface="+mn-lt"/>
              </a:rPr>
              <a:t>metriku</a:t>
            </a:r>
            <a:r>
              <a:rPr lang="en-US" sz="1400" dirty="0">
                <a:ea typeface="+mn-lt"/>
                <a:cs typeface="+mn-lt"/>
              </a:rPr>
              <a:t> </a:t>
            </a:r>
            <a:r>
              <a:rPr lang="en-US" sz="1400" dirty="0" err="1">
                <a:ea typeface="+mn-lt"/>
                <a:cs typeface="+mn-lt"/>
              </a:rPr>
              <a:t>koja</a:t>
            </a:r>
            <a:r>
              <a:rPr lang="en-US" sz="1400" dirty="0">
                <a:ea typeface="+mn-lt"/>
                <a:cs typeface="+mn-lt"/>
              </a:rPr>
              <a:t> </a:t>
            </a:r>
            <a:r>
              <a:rPr lang="en-US" sz="1400" dirty="0" err="1">
                <a:ea typeface="+mn-lt"/>
                <a:cs typeface="+mn-lt"/>
              </a:rPr>
              <a:t>ukazuju</a:t>
            </a:r>
            <a:r>
              <a:rPr lang="en-US" sz="1400" dirty="0">
                <a:ea typeface="+mn-lt"/>
                <a:cs typeface="+mn-lt"/>
              </a:rPr>
              <a:t> </a:t>
            </a:r>
            <a:r>
              <a:rPr lang="en-US" sz="1400" dirty="0" err="1">
                <a:ea typeface="+mn-lt"/>
                <a:cs typeface="+mn-lt"/>
              </a:rPr>
              <a:t>na</a:t>
            </a:r>
            <a:r>
              <a:rPr lang="en-US" sz="1400" dirty="0">
                <a:ea typeface="+mn-lt"/>
                <a:cs typeface="+mn-lt"/>
              </a:rPr>
              <a:t> to da je </a:t>
            </a:r>
            <a:r>
              <a:rPr lang="en-US" sz="1400" dirty="0" err="1">
                <a:ea typeface="+mn-lt"/>
                <a:cs typeface="+mn-lt"/>
              </a:rPr>
              <a:t>verifikacija</a:t>
            </a:r>
            <a:r>
              <a:rPr lang="en-US" sz="1400" dirty="0">
                <a:ea typeface="+mn-lt"/>
                <a:cs typeface="+mn-lt"/>
              </a:rPr>
              <a:t> </a:t>
            </a:r>
            <a:r>
              <a:rPr lang="en-US" sz="1400" dirty="0" err="1">
                <a:ea typeface="+mn-lt"/>
                <a:cs typeface="+mn-lt"/>
              </a:rPr>
              <a:t>završena</a:t>
            </a:r>
            <a:endParaRPr lang="en-US" sz="1400" dirty="0">
              <a:ea typeface="+mn-lt"/>
              <a:cs typeface="+mn-lt"/>
            </a:endParaRPr>
          </a:p>
          <a:p>
            <a:pPr lvl="1" indent="-188595"/>
            <a:endParaRPr lang="en-US" sz="1400" dirty="0">
              <a:ea typeface="+mn-lt"/>
              <a:cs typeface="+mn-lt"/>
            </a:endParaRPr>
          </a:p>
          <a:p>
            <a:pPr lvl="1" indent="-188595"/>
            <a:r>
              <a:rPr lang="en-US" sz="1400" b="1" dirty="0" err="1">
                <a:ea typeface="+mn-lt"/>
                <a:cs typeface="+mn-lt"/>
              </a:rPr>
              <a:t>Potrebni</a:t>
            </a:r>
            <a:r>
              <a:rPr lang="en-US" sz="1400" b="1" dirty="0">
                <a:ea typeface="+mn-lt"/>
                <a:cs typeface="+mn-lt"/>
              </a:rPr>
              <a:t> </a:t>
            </a:r>
            <a:r>
              <a:rPr lang="en-US" sz="1400" b="1" dirty="0" err="1">
                <a:ea typeface="+mn-lt"/>
                <a:cs typeface="+mn-lt"/>
              </a:rPr>
              <a:t>resursi</a:t>
            </a:r>
            <a:r>
              <a:rPr lang="en-US" sz="1400" dirty="0">
                <a:ea typeface="+mn-lt"/>
                <a:cs typeface="+mn-lt"/>
              </a:rPr>
              <a:t> (</a:t>
            </a:r>
            <a:r>
              <a:rPr lang="en-US" sz="1400" dirty="0" err="1">
                <a:ea typeface="+mn-lt"/>
                <a:cs typeface="+mn-lt"/>
              </a:rPr>
              <a:t>ljudi</a:t>
            </a:r>
            <a:r>
              <a:rPr lang="en-US" sz="1400" dirty="0">
                <a:ea typeface="+mn-lt"/>
                <a:cs typeface="+mn-lt"/>
              </a:rPr>
              <a:t>, </a:t>
            </a:r>
            <a:r>
              <a:rPr lang="en-US" sz="1400" dirty="0" err="1">
                <a:ea typeface="+mn-lt"/>
                <a:cs typeface="+mn-lt"/>
              </a:rPr>
              <a:t>hardver</a:t>
            </a:r>
            <a:r>
              <a:rPr lang="en-US" sz="1400" dirty="0">
                <a:ea typeface="+mn-lt"/>
                <a:cs typeface="+mn-lt"/>
              </a:rPr>
              <a:t> </a:t>
            </a:r>
            <a:r>
              <a:rPr lang="en-US" sz="1400" dirty="0" err="1">
                <a:ea typeface="+mn-lt"/>
                <a:cs typeface="+mn-lt"/>
              </a:rPr>
              <a:t>i</a:t>
            </a:r>
            <a:r>
              <a:rPr lang="en-US" sz="1400" dirty="0">
                <a:ea typeface="+mn-lt"/>
                <a:cs typeface="+mn-lt"/>
              </a:rPr>
              <a:t> </a:t>
            </a:r>
            <a:r>
              <a:rPr lang="en-US" sz="1400" dirty="0" err="1">
                <a:ea typeface="+mn-lt"/>
                <a:cs typeface="+mn-lt"/>
              </a:rPr>
              <a:t>softver</a:t>
            </a:r>
            <a:r>
              <a:rPr lang="en-US" sz="1400" dirty="0">
                <a:ea typeface="+mn-lt"/>
                <a:cs typeface="+mn-lt"/>
              </a:rPr>
              <a:t>) </a:t>
            </a:r>
            <a:r>
              <a:rPr lang="en-US" sz="1400" dirty="0" err="1">
                <a:ea typeface="+mn-lt"/>
                <a:cs typeface="+mn-lt"/>
              </a:rPr>
              <a:t>i</a:t>
            </a:r>
            <a:r>
              <a:rPr lang="en-US" sz="1400" dirty="0">
                <a:ea typeface="+mn-lt"/>
                <a:cs typeface="+mn-lt"/>
              </a:rPr>
              <a:t> </a:t>
            </a:r>
            <a:r>
              <a:rPr lang="en-US" sz="1400" b="1" dirty="0" err="1">
                <a:ea typeface="+mn-lt"/>
                <a:cs typeface="+mn-lt"/>
              </a:rPr>
              <a:t>detalji</a:t>
            </a:r>
            <a:r>
              <a:rPr lang="en-US" sz="1400" b="1" dirty="0">
                <a:ea typeface="+mn-lt"/>
                <a:cs typeface="+mn-lt"/>
              </a:rPr>
              <a:t> </a:t>
            </a:r>
            <a:r>
              <a:rPr lang="en-US" sz="1400" b="1" dirty="0" err="1">
                <a:ea typeface="+mn-lt"/>
                <a:cs typeface="+mn-lt"/>
              </a:rPr>
              <a:t>rasporeda</a:t>
            </a:r>
            <a:r>
              <a:rPr lang="en-US" sz="1400" dirty="0">
                <a:ea typeface="+mn-lt"/>
                <a:cs typeface="+mn-lt"/>
              </a:rPr>
              <a:t> - </a:t>
            </a:r>
            <a:r>
              <a:rPr lang="en-US" sz="1400" dirty="0" err="1">
                <a:ea typeface="+mn-lt"/>
                <a:cs typeface="+mn-lt"/>
              </a:rPr>
              <a:t>povezuju</a:t>
            </a:r>
            <a:r>
              <a:rPr lang="en-US" sz="1400" dirty="0">
                <a:ea typeface="+mn-lt"/>
                <a:cs typeface="+mn-lt"/>
              </a:rPr>
              <a:t> plan </a:t>
            </a:r>
            <a:r>
              <a:rPr lang="en-US" sz="1400" dirty="0" err="1">
                <a:ea typeface="+mn-lt"/>
                <a:cs typeface="+mn-lt"/>
              </a:rPr>
              <a:t>sa</a:t>
            </a:r>
            <a:r>
              <a:rPr lang="en-US" sz="1400" dirty="0">
                <a:ea typeface="+mn-lt"/>
                <a:cs typeface="+mn-lt"/>
              </a:rPr>
              <a:t> </a:t>
            </a:r>
            <a:r>
              <a:rPr lang="en-US" sz="1400" dirty="0" err="1">
                <a:ea typeface="+mn-lt"/>
                <a:cs typeface="+mn-lt"/>
              </a:rPr>
              <a:t>menadžmentom</a:t>
            </a:r>
            <a:r>
              <a:rPr lang="en-US" sz="1400" dirty="0">
                <a:ea typeface="+mn-lt"/>
                <a:cs typeface="+mn-lt"/>
              </a:rPr>
              <a:t> </a:t>
            </a:r>
            <a:r>
              <a:rPr lang="en-US" sz="1400" dirty="0" err="1">
                <a:ea typeface="+mn-lt"/>
                <a:cs typeface="+mn-lt"/>
              </a:rPr>
              <a:t>kroz</a:t>
            </a:r>
            <a:r>
              <a:rPr lang="en-US" sz="1400" dirty="0">
                <a:ea typeface="+mn-lt"/>
                <a:cs typeface="+mn-lt"/>
              </a:rPr>
              <a:t>  </a:t>
            </a:r>
            <a:r>
              <a:rPr lang="en-US" sz="1400" dirty="0" err="1">
                <a:ea typeface="+mn-lt"/>
                <a:cs typeface="+mn-lt"/>
              </a:rPr>
              <a:t>procen</a:t>
            </a:r>
            <a:r>
              <a:rPr lang="en-US" sz="1400" dirty="0">
                <a:ea typeface="+mn-lt"/>
                <a:cs typeface="+mn-lt"/>
              </a:rPr>
              <a:t>u </a:t>
            </a:r>
            <a:r>
              <a:rPr lang="en-US" sz="1400" dirty="0" err="1">
                <a:ea typeface="+mn-lt"/>
                <a:cs typeface="+mn-lt"/>
              </a:rPr>
              <a:t>troškova</a:t>
            </a:r>
            <a:r>
              <a:rPr lang="en-US" sz="1400" dirty="0">
                <a:ea typeface="+mn-lt"/>
                <a:cs typeface="+mn-lt"/>
              </a:rPr>
              <a:t> </a:t>
            </a:r>
            <a:r>
              <a:rPr lang="en-US" sz="1400" dirty="0" err="1">
                <a:ea typeface="+mn-lt"/>
                <a:cs typeface="+mn-lt"/>
              </a:rPr>
              <a:t>verifikacije</a:t>
            </a:r>
            <a:endParaRPr lang="en-US" dirty="0">
              <a:cs typeface="Arial"/>
            </a:endParaRPr>
          </a:p>
          <a:p>
            <a:pPr lvl="1" eaLnBrk="1" hangingPunct="1"/>
            <a:endParaRPr lang="en-US" altLang="en-US" sz="1000"/>
          </a:p>
          <a:p>
            <a:pPr lvl="1" indent="-188595" eaLnBrk="1" hangingPunct="1"/>
            <a:r>
              <a:rPr lang="en-US" altLang="en-US" sz="1400" b="1" dirty="0" err="1"/>
              <a:t>Funkcije</a:t>
            </a:r>
            <a:r>
              <a:rPr lang="en-US" altLang="en-US" sz="1400" b="1" dirty="0"/>
              <a:t> </a:t>
            </a:r>
            <a:r>
              <a:rPr lang="en-US" altLang="en-US" sz="1400" b="1" dirty="0" err="1"/>
              <a:t>koje</a:t>
            </a:r>
            <a:r>
              <a:rPr lang="en-US" altLang="en-US" sz="1400" b="1" dirty="0"/>
              <a:t> se </a:t>
            </a:r>
            <a:r>
              <a:rPr lang="en-US" altLang="en-US" sz="1400" b="1" dirty="0" err="1"/>
              <a:t>verifikuju</a:t>
            </a:r>
            <a:r>
              <a:rPr lang="en-US" altLang="en-US" sz="1400" dirty="0"/>
              <a:t> - </a:t>
            </a:r>
            <a:r>
              <a:rPr lang="en-US" altLang="en-US" sz="1400" dirty="0" err="1"/>
              <a:t>lista</a:t>
            </a:r>
            <a:r>
              <a:rPr lang="en-US" altLang="en-US" sz="1400" dirty="0"/>
              <a:t> </a:t>
            </a:r>
            <a:r>
              <a:rPr lang="en-US" altLang="en-US" sz="1400" dirty="0" err="1"/>
              <a:t>svih</a:t>
            </a:r>
            <a:r>
              <a:rPr lang="en-US" altLang="en-US" sz="1400" dirty="0"/>
              <a:t> </a:t>
            </a:r>
            <a:r>
              <a:rPr lang="en-US" altLang="en-US" sz="1400" dirty="0" err="1"/>
              <a:t>funkcionalnosti</a:t>
            </a:r>
            <a:r>
              <a:rPr lang="en-US" altLang="en-US" sz="1400" dirty="0"/>
              <a:t> </a:t>
            </a:r>
            <a:r>
              <a:rPr lang="en-US" altLang="en-US" sz="1400" dirty="0" err="1"/>
              <a:t>koje</a:t>
            </a:r>
            <a:r>
              <a:rPr lang="en-US" altLang="en-US" sz="1400" dirty="0"/>
              <a:t> </a:t>
            </a:r>
            <a:r>
              <a:rPr lang="en-US" altLang="en-US" sz="1400" dirty="0" err="1"/>
              <a:t>će</a:t>
            </a:r>
            <a:r>
              <a:rPr lang="en-US" altLang="en-US" sz="1400" dirty="0"/>
              <a:t> </a:t>
            </a:r>
            <a:r>
              <a:rPr lang="en-US" altLang="en-US" sz="1400" dirty="0" err="1"/>
              <a:t>biti</a:t>
            </a:r>
            <a:r>
              <a:rPr lang="en-US" altLang="en-US" sz="1400" dirty="0"/>
              <a:t> </a:t>
            </a:r>
            <a:r>
              <a:rPr lang="en-US" altLang="en-US" sz="1400" dirty="0" err="1"/>
              <a:t>verifikovane</a:t>
            </a:r>
            <a:r>
              <a:rPr lang="en-US" altLang="en-US" sz="1400" dirty="0"/>
              <a:t> </a:t>
            </a:r>
            <a:r>
              <a:rPr lang="en-US" altLang="en-US" sz="1400" dirty="0" err="1"/>
              <a:t>na</a:t>
            </a:r>
            <a:r>
              <a:rPr lang="en-US" altLang="en-US" sz="1400" dirty="0"/>
              <a:t> </a:t>
            </a:r>
            <a:r>
              <a:rPr lang="en-US" altLang="en-US" sz="1400" dirty="0" err="1"/>
              <a:t>datom</a:t>
            </a:r>
            <a:r>
              <a:rPr lang="en-US" altLang="en-US" sz="1400" dirty="0"/>
              <a:t> </a:t>
            </a:r>
            <a:r>
              <a:rPr lang="en-US" altLang="en-US" sz="1400" dirty="0" err="1"/>
              <a:t>verifikacionom</a:t>
            </a:r>
            <a:r>
              <a:rPr lang="en-US" altLang="en-US" sz="1400" dirty="0"/>
              <a:t> </a:t>
            </a:r>
            <a:r>
              <a:rPr lang="en-US" altLang="en-US" sz="1400" dirty="0" err="1"/>
              <a:t>nivou</a:t>
            </a:r>
            <a:endParaRPr lang="en-US" altLang="en-US" sz="1400" dirty="0" err="1">
              <a:cs typeface="Arial"/>
            </a:endParaRPr>
          </a:p>
          <a:p>
            <a:pPr lvl="1" indent="-188595"/>
            <a:endParaRPr lang="en-US" altLang="en-US" sz="1400" dirty="0"/>
          </a:p>
          <a:p>
            <a:pPr lvl="1" indent="-188595" eaLnBrk="1" hangingPunct="1"/>
            <a:r>
              <a:rPr lang="en-US" altLang="en-US" sz="1400" b="1" dirty="0" err="1"/>
              <a:t>Funkcije</a:t>
            </a:r>
            <a:r>
              <a:rPr lang="en-US" altLang="en-US" sz="1400" b="1" dirty="0"/>
              <a:t> </a:t>
            </a:r>
            <a:r>
              <a:rPr lang="en-US" altLang="en-US" sz="1400" b="1" dirty="0" err="1"/>
              <a:t>koje</a:t>
            </a:r>
            <a:r>
              <a:rPr lang="en-US" altLang="en-US" sz="1400" b="1" dirty="0"/>
              <a:t> </a:t>
            </a:r>
            <a:r>
              <a:rPr lang="en-US" altLang="en-US" sz="1400" b="1" dirty="0" err="1"/>
              <a:t>nisu</a:t>
            </a:r>
            <a:r>
              <a:rPr lang="en-US" altLang="en-US" sz="1400" b="1" dirty="0"/>
              <a:t> </a:t>
            </a:r>
            <a:r>
              <a:rPr lang="en-US" altLang="en-US" sz="1400" b="1" dirty="0" err="1"/>
              <a:t>obuhvaćene</a:t>
            </a:r>
            <a:r>
              <a:rPr lang="en-US" altLang="en-US" sz="1400" b="1" dirty="0"/>
              <a:t>  </a:t>
            </a:r>
            <a:r>
              <a:rPr lang="en-US" altLang="en-US" sz="1400" dirty="0"/>
              <a:t>- </a:t>
            </a:r>
            <a:r>
              <a:rPr lang="en-US" sz="1400" dirty="0" err="1">
                <a:ea typeface="+mn-lt"/>
                <a:cs typeface="+mn-lt"/>
              </a:rPr>
              <a:t>opisuje</a:t>
            </a:r>
            <a:r>
              <a:rPr lang="en-US" sz="1400" dirty="0">
                <a:ea typeface="+mn-lt"/>
                <a:cs typeface="+mn-lt"/>
              </a:rPr>
              <a:t> </a:t>
            </a:r>
            <a:r>
              <a:rPr lang="en-US" sz="1400" dirty="0" err="1">
                <a:ea typeface="+mn-lt"/>
                <a:cs typeface="+mn-lt"/>
              </a:rPr>
              <a:t>sve</a:t>
            </a:r>
            <a:r>
              <a:rPr lang="en-US" sz="1400" dirty="0">
                <a:ea typeface="+mn-lt"/>
                <a:cs typeface="+mn-lt"/>
              </a:rPr>
              <a:t> </a:t>
            </a:r>
            <a:r>
              <a:rPr lang="en-US" sz="1400" dirty="0" err="1">
                <a:ea typeface="+mn-lt"/>
                <a:cs typeface="+mn-lt"/>
              </a:rPr>
              <a:t>funkcije</a:t>
            </a:r>
            <a:r>
              <a:rPr lang="en-US" sz="1400" dirty="0">
                <a:ea typeface="+mn-lt"/>
                <a:cs typeface="+mn-lt"/>
              </a:rPr>
              <a:t> </a:t>
            </a:r>
            <a:r>
              <a:rPr lang="en-US" sz="1400" dirty="0" err="1">
                <a:ea typeface="+mn-lt"/>
                <a:cs typeface="+mn-lt"/>
              </a:rPr>
              <a:t>koje</a:t>
            </a:r>
            <a:r>
              <a:rPr lang="en-US" sz="1400" dirty="0">
                <a:ea typeface="+mn-lt"/>
                <a:cs typeface="+mn-lt"/>
              </a:rPr>
              <a:t> </a:t>
            </a:r>
            <a:r>
              <a:rPr lang="en-US" sz="1400" dirty="0" err="1">
                <a:ea typeface="+mn-lt"/>
                <a:cs typeface="+mn-lt"/>
              </a:rPr>
              <a:t>moraju</a:t>
            </a:r>
            <a:r>
              <a:rPr lang="en-US" sz="1400" dirty="0">
                <a:ea typeface="+mn-lt"/>
                <a:cs typeface="+mn-lt"/>
              </a:rPr>
              <a:t> </a:t>
            </a:r>
            <a:r>
              <a:rPr lang="en-US" sz="1400" dirty="0" err="1">
                <a:ea typeface="+mn-lt"/>
                <a:cs typeface="+mn-lt"/>
              </a:rPr>
              <a:t>biti</a:t>
            </a:r>
            <a:r>
              <a:rPr lang="en-US" sz="1400" dirty="0">
                <a:ea typeface="+mn-lt"/>
                <a:cs typeface="+mn-lt"/>
              </a:rPr>
              <a:t> </a:t>
            </a:r>
            <a:r>
              <a:rPr lang="en-US" sz="1400" dirty="0" err="1">
                <a:ea typeface="+mn-lt"/>
                <a:cs typeface="+mn-lt"/>
              </a:rPr>
              <a:t>verifikovane</a:t>
            </a:r>
            <a:r>
              <a:rPr lang="en-US" sz="1400" dirty="0">
                <a:ea typeface="+mn-lt"/>
                <a:cs typeface="+mn-lt"/>
              </a:rPr>
              <a:t> </a:t>
            </a:r>
            <a:r>
              <a:rPr lang="en-US" sz="1400" dirty="0" err="1">
                <a:ea typeface="+mn-lt"/>
                <a:cs typeface="+mn-lt"/>
              </a:rPr>
              <a:t>na</a:t>
            </a:r>
            <a:r>
              <a:rPr lang="en-US" sz="1400" dirty="0">
                <a:ea typeface="+mn-lt"/>
                <a:cs typeface="+mn-lt"/>
              </a:rPr>
              <a:t> </a:t>
            </a:r>
            <a:r>
              <a:rPr lang="en-US" sz="1400" dirty="0" err="1">
                <a:ea typeface="+mn-lt"/>
                <a:cs typeface="+mn-lt"/>
              </a:rPr>
              <a:t>drugom</a:t>
            </a:r>
            <a:r>
              <a:rPr lang="en-US" sz="1400" dirty="0">
                <a:ea typeface="+mn-lt"/>
                <a:cs typeface="+mn-lt"/>
              </a:rPr>
              <a:t> </a:t>
            </a:r>
            <a:r>
              <a:rPr lang="en-US" sz="1400" dirty="0" err="1">
                <a:ea typeface="+mn-lt"/>
                <a:cs typeface="+mn-lt"/>
              </a:rPr>
              <a:t>nivou</a:t>
            </a:r>
            <a:r>
              <a:rPr lang="en-US" sz="1400" dirty="0">
                <a:ea typeface="+mn-lt"/>
                <a:cs typeface="+mn-lt"/>
              </a:rPr>
              <a:t> </a:t>
            </a:r>
            <a:r>
              <a:rPr lang="en-US" sz="1400" dirty="0" err="1">
                <a:ea typeface="+mn-lt"/>
                <a:cs typeface="+mn-lt"/>
              </a:rPr>
              <a:t>verifikacione</a:t>
            </a:r>
            <a:r>
              <a:rPr lang="en-US" sz="1400" dirty="0">
                <a:ea typeface="+mn-lt"/>
                <a:cs typeface="+mn-lt"/>
              </a:rPr>
              <a:t> </a:t>
            </a:r>
            <a:r>
              <a:rPr lang="en-US" sz="1400" dirty="0" err="1">
                <a:ea typeface="+mn-lt"/>
                <a:cs typeface="+mn-lt"/>
              </a:rPr>
              <a:t>hijerarhije</a:t>
            </a:r>
            <a:r>
              <a:rPr lang="en-US" sz="1400" dirty="0">
                <a:ea typeface="+mn-lt"/>
                <a:cs typeface="+mn-lt"/>
              </a:rPr>
              <a:t>. </a:t>
            </a:r>
            <a:r>
              <a:rPr lang="en-US" sz="1400" dirty="0" err="1">
                <a:ea typeface="+mn-lt"/>
                <a:cs typeface="+mn-lt"/>
              </a:rPr>
              <a:t>Verifikacija</a:t>
            </a:r>
            <a:r>
              <a:rPr lang="en-US" sz="1400" dirty="0">
                <a:ea typeface="+mn-lt"/>
                <a:cs typeface="+mn-lt"/>
              </a:rPr>
              <a:t> </a:t>
            </a:r>
            <a:r>
              <a:rPr lang="en-US" sz="1400" dirty="0" err="1">
                <a:ea typeface="+mn-lt"/>
                <a:cs typeface="+mn-lt"/>
              </a:rPr>
              <a:t>ovih</a:t>
            </a:r>
            <a:r>
              <a:rPr lang="en-US" sz="1400" dirty="0">
                <a:ea typeface="+mn-lt"/>
                <a:cs typeface="+mn-lt"/>
              </a:rPr>
              <a:t> </a:t>
            </a:r>
            <a:r>
              <a:rPr lang="en-US" sz="1400" dirty="0" err="1">
                <a:ea typeface="+mn-lt"/>
                <a:cs typeface="+mn-lt"/>
              </a:rPr>
              <a:t>funkcija</a:t>
            </a:r>
            <a:r>
              <a:rPr lang="en-US" sz="1400" dirty="0">
                <a:ea typeface="+mn-lt"/>
                <a:cs typeface="+mn-lt"/>
              </a:rPr>
              <a:t> </a:t>
            </a:r>
            <a:r>
              <a:rPr lang="en-US" sz="1400" dirty="0" err="1">
                <a:ea typeface="+mn-lt"/>
                <a:cs typeface="+mn-lt"/>
              </a:rPr>
              <a:t>biće</a:t>
            </a:r>
            <a:r>
              <a:rPr lang="en-US" sz="1400" dirty="0">
                <a:ea typeface="+mn-lt"/>
                <a:cs typeface="+mn-lt"/>
              </a:rPr>
              <a:t> </a:t>
            </a:r>
            <a:r>
              <a:rPr lang="en-US" sz="1400" dirty="0" err="1">
                <a:ea typeface="+mn-lt"/>
                <a:cs typeface="+mn-lt"/>
              </a:rPr>
              <a:t>navedena</a:t>
            </a:r>
            <a:r>
              <a:rPr lang="en-US" sz="1400" dirty="0">
                <a:ea typeface="+mn-lt"/>
                <a:cs typeface="+mn-lt"/>
              </a:rPr>
              <a:t> u </a:t>
            </a:r>
            <a:r>
              <a:rPr lang="en-US" sz="1400" dirty="0" err="1">
                <a:ea typeface="+mn-lt"/>
                <a:cs typeface="+mn-lt"/>
              </a:rPr>
              <a:t>drugom</a:t>
            </a:r>
            <a:r>
              <a:rPr lang="en-US" sz="1400" dirty="0">
                <a:ea typeface="+mn-lt"/>
                <a:cs typeface="+mn-lt"/>
              </a:rPr>
              <a:t> </a:t>
            </a:r>
            <a:r>
              <a:rPr lang="en-US" sz="1400" dirty="0" err="1">
                <a:ea typeface="+mn-lt"/>
                <a:cs typeface="+mn-lt"/>
              </a:rPr>
              <a:t>odeljku</a:t>
            </a:r>
            <a:r>
              <a:rPr lang="en-US" sz="1400" dirty="0">
                <a:ea typeface="+mn-lt"/>
                <a:cs typeface="+mn-lt"/>
              </a:rPr>
              <a:t> </a:t>
            </a:r>
            <a:r>
              <a:rPr lang="en-US" sz="1400" dirty="0" err="1">
                <a:ea typeface="+mn-lt"/>
                <a:cs typeface="+mn-lt"/>
              </a:rPr>
              <a:t>verifikacionog</a:t>
            </a:r>
            <a:r>
              <a:rPr lang="en-US" sz="1400" dirty="0">
                <a:ea typeface="+mn-lt"/>
                <a:cs typeface="+mn-lt"/>
              </a:rPr>
              <a:t> plana</a:t>
            </a:r>
            <a:endParaRPr lang="en-US" sz="1400" dirty="0">
              <a:cs typeface="Arial"/>
            </a:endParaRPr>
          </a:p>
          <a:p>
            <a:pPr eaLnBrk="1" hangingPunct="1"/>
            <a:endParaRPr lang="en-US" altLang="en-US" sz="1400"/>
          </a:p>
        </p:txBody>
      </p:sp>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a:extLst>
              <a:ext uri="{FF2B5EF4-FFF2-40B4-BE49-F238E27FC236}">
                <a16:creationId xmlns:a16="http://schemas.microsoft.com/office/drawing/2014/main" id="{40879D72-2B3F-3980-6DF7-73AF09444C95}"/>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E12D84-87F9-42F1-9D07-DE93F1276AE0}" type="slidenum">
              <a:rPr lang="de-DE" altLang="en-US">
                <a:solidFill>
                  <a:schemeClr val="bg1"/>
                </a:solidFill>
              </a:rPr>
              <a:pPr/>
              <a:t>24</a:t>
            </a:fld>
            <a:endParaRPr lang="de-DE" altLang="en-US">
              <a:solidFill>
                <a:schemeClr val="bg1"/>
              </a:solidFill>
            </a:endParaRPr>
          </a:p>
        </p:txBody>
      </p:sp>
      <p:sp>
        <p:nvSpPr>
          <p:cNvPr id="23555" name="Rectangle 2">
            <a:extLst>
              <a:ext uri="{FF2B5EF4-FFF2-40B4-BE49-F238E27FC236}">
                <a16:creationId xmlns:a16="http://schemas.microsoft.com/office/drawing/2014/main" id="{52590E31-E6CD-A51E-9556-B4BB95D5D97F}"/>
              </a:ext>
            </a:extLst>
          </p:cNvPr>
          <p:cNvSpPr>
            <a:spLocks noGrp="1" noChangeArrowheads="1"/>
          </p:cNvSpPr>
          <p:nvPr>
            <p:ph type="title"/>
          </p:nvPr>
        </p:nvSpPr>
        <p:spPr/>
        <p:txBody>
          <a:bodyPr/>
          <a:lstStyle/>
          <a:p>
            <a:r>
              <a:rPr lang="en-US" altLang="en-US" dirty="0" err="1"/>
              <a:t>Razvoj</a:t>
            </a:r>
            <a:r>
              <a:rPr lang="en-US" altLang="en-US" dirty="0"/>
              <a:t> </a:t>
            </a:r>
            <a:r>
              <a:rPr lang="en-US" altLang="en-US" dirty="0" err="1"/>
              <a:t>okruženja</a:t>
            </a:r>
            <a:endParaRPr lang="en-US" dirty="0" err="1"/>
          </a:p>
        </p:txBody>
      </p:sp>
      <p:sp>
        <p:nvSpPr>
          <p:cNvPr id="23556" name="Rectangle 3">
            <a:extLst>
              <a:ext uri="{FF2B5EF4-FFF2-40B4-BE49-F238E27FC236}">
                <a16:creationId xmlns:a16="http://schemas.microsoft.com/office/drawing/2014/main" id="{A7798730-7BF6-1CD8-2100-B3C2A05B7AD5}"/>
              </a:ext>
            </a:extLst>
          </p:cNvPr>
          <p:cNvSpPr>
            <a:spLocks noGrp="1" noChangeArrowheads="1"/>
          </p:cNvSpPr>
          <p:nvPr>
            <p:ph type="body" idx="1"/>
          </p:nvPr>
        </p:nvSpPr>
        <p:spPr/>
        <p:txBody>
          <a:bodyPr/>
          <a:lstStyle/>
          <a:p>
            <a:r>
              <a:rPr lang="en-US" sz="1600" dirty="0">
                <a:ea typeface="+mn-lt"/>
                <a:cs typeface="+mn-lt"/>
              </a:rPr>
              <a:t>Kada je </a:t>
            </a:r>
            <a:r>
              <a:rPr lang="en-US" sz="1600" dirty="0" err="1">
                <a:ea typeface="+mn-lt"/>
                <a:cs typeface="+mn-lt"/>
              </a:rPr>
              <a:t>verifikacioni</a:t>
            </a:r>
            <a:r>
              <a:rPr lang="en-US" sz="1600" dirty="0">
                <a:ea typeface="+mn-lt"/>
                <a:cs typeface="+mn-lt"/>
              </a:rPr>
              <a:t> plan </a:t>
            </a:r>
            <a:r>
              <a:rPr lang="en-US" sz="1600" dirty="0" err="1">
                <a:ea typeface="+mn-lt"/>
                <a:cs typeface="+mn-lt"/>
              </a:rPr>
              <a:t>uspostavljen</a:t>
            </a:r>
            <a:r>
              <a:rPr lang="en-US" sz="1600" dirty="0">
                <a:ea typeface="+mn-lt"/>
                <a:cs typeface="+mn-lt"/>
              </a:rPr>
              <a:t>, </a:t>
            </a:r>
            <a:r>
              <a:rPr lang="en-US" sz="1600" dirty="0" err="1">
                <a:ea typeface="+mn-lt"/>
                <a:cs typeface="+mn-lt"/>
              </a:rPr>
              <a:t>počinje</a:t>
            </a:r>
            <a:r>
              <a:rPr lang="en-US" sz="1600" dirty="0">
                <a:ea typeface="+mn-lt"/>
                <a:cs typeface="+mn-lt"/>
              </a:rPr>
              <a:t> </a:t>
            </a:r>
            <a:r>
              <a:rPr lang="en-US" sz="1600" dirty="0" err="1">
                <a:ea typeface="+mn-lt"/>
                <a:cs typeface="+mn-lt"/>
              </a:rPr>
              <a:t>razvoj</a:t>
            </a:r>
            <a:r>
              <a:rPr lang="en-US" sz="1600" dirty="0">
                <a:ea typeface="+mn-lt"/>
                <a:cs typeface="+mn-lt"/>
              </a:rPr>
              <a:t> </a:t>
            </a:r>
            <a:r>
              <a:rPr lang="en-US" sz="1600" dirty="0" err="1">
                <a:ea typeface="+mn-lt"/>
                <a:cs typeface="+mn-lt"/>
              </a:rPr>
              <a:t>okruženja</a:t>
            </a:r>
            <a:r>
              <a:rPr lang="en-US" sz="1600" dirty="0">
                <a:ea typeface="+mn-lt"/>
                <a:cs typeface="+mn-lt"/>
              </a:rPr>
              <a:t> za </a:t>
            </a:r>
            <a:r>
              <a:rPr lang="en-US" sz="1600" dirty="0" err="1">
                <a:ea typeface="+mn-lt"/>
                <a:cs typeface="+mn-lt"/>
              </a:rPr>
              <a:t>verifikaciju</a:t>
            </a:r>
            <a:endParaRPr lang="en-US" dirty="0" err="1"/>
          </a:p>
          <a:p>
            <a:pPr eaLnBrk="1" hangingPunct="1"/>
            <a:endParaRPr lang="en-US" altLang="en-US" sz="1600"/>
          </a:p>
          <a:p>
            <a:r>
              <a:rPr lang="en-US" sz="1600" dirty="0" err="1">
                <a:ea typeface="+mn-lt"/>
                <a:cs typeface="+mn-lt"/>
              </a:rPr>
              <a:t>Glavne</a:t>
            </a:r>
            <a:r>
              <a:rPr lang="en-US" sz="1600" dirty="0">
                <a:ea typeface="+mn-lt"/>
                <a:cs typeface="+mn-lt"/>
              </a:rPr>
              <a:t> </a:t>
            </a:r>
            <a:r>
              <a:rPr lang="en-US" sz="1600" dirty="0" err="1">
                <a:ea typeface="+mn-lt"/>
                <a:cs typeface="+mn-lt"/>
              </a:rPr>
              <a:t>komponente</a:t>
            </a:r>
            <a:r>
              <a:rPr lang="en-US" sz="1600" dirty="0">
                <a:ea typeface="+mn-lt"/>
                <a:cs typeface="+mn-lt"/>
              </a:rPr>
              <a:t> u </a:t>
            </a:r>
            <a:r>
              <a:rPr lang="en-US" sz="1600" dirty="0" err="1">
                <a:ea typeface="+mn-lt"/>
                <a:cs typeface="+mn-lt"/>
              </a:rPr>
              <a:t>verifikacionom</a:t>
            </a:r>
            <a:r>
              <a:rPr lang="en-US" sz="1600" dirty="0">
                <a:ea typeface="+mn-lt"/>
                <a:cs typeface="+mn-lt"/>
              </a:rPr>
              <a:t> </a:t>
            </a:r>
            <a:r>
              <a:rPr lang="en-US" sz="1600" dirty="0" err="1">
                <a:ea typeface="+mn-lt"/>
                <a:cs typeface="+mn-lt"/>
              </a:rPr>
              <a:t>okruženju</a:t>
            </a:r>
            <a:r>
              <a:rPr lang="en-US" sz="1600" dirty="0">
                <a:ea typeface="+mn-lt"/>
                <a:cs typeface="+mn-lt"/>
              </a:rPr>
              <a:t> </a:t>
            </a:r>
            <a:r>
              <a:rPr lang="en-US" sz="1600" dirty="0" err="1">
                <a:ea typeface="+mn-lt"/>
                <a:cs typeface="+mn-lt"/>
              </a:rPr>
              <a:t>su</a:t>
            </a:r>
            <a:r>
              <a:rPr lang="en-US" sz="1600" dirty="0">
                <a:ea typeface="+mn-lt"/>
                <a:cs typeface="+mn-lt"/>
              </a:rPr>
              <a:t> </a:t>
            </a:r>
            <a:r>
              <a:rPr lang="en-US" sz="1600" dirty="0" err="1">
                <a:ea typeface="+mn-lt"/>
                <a:cs typeface="+mn-lt"/>
              </a:rPr>
              <a:t>stimulusi</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provera</a:t>
            </a:r>
            <a:r>
              <a:rPr lang="en-US" sz="1600" dirty="0">
                <a:ea typeface="+mn-lt"/>
                <a:cs typeface="+mn-lt"/>
              </a:rPr>
              <a:t> (</a:t>
            </a:r>
            <a:r>
              <a:rPr lang="en-US" sz="1600" i="1" dirty="0">
                <a:ea typeface="+mn-lt"/>
                <a:cs typeface="+mn-lt"/>
              </a:rPr>
              <a:t>checking</a:t>
            </a:r>
            <a:r>
              <a:rPr lang="en-US" sz="1600" dirty="0">
                <a:ea typeface="+mn-lt"/>
                <a:cs typeface="+mn-lt"/>
              </a:rPr>
              <a:t>)</a:t>
            </a:r>
          </a:p>
          <a:p>
            <a:pPr eaLnBrk="1" hangingPunct="1"/>
            <a:endParaRPr lang="en-US" altLang="en-US" sz="1600">
              <a:cs typeface="Arial"/>
            </a:endParaRPr>
          </a:p>
          <a:p>
            <a:r>
              <a:rPr lang="en-US" sz="1600" dirty="0" err="1">
                <a:ea typeface="+mn-lt"/>
                <a:cs typeface="+mn-lt"/>
              </a:rPr>
              <a:t>Verifikaciono</a:t>
            </a:r>
            <a:r>
              <a:rPr lang="en-US" sz="1600" dirty="0">
                <a:ea typeface="+mn-lt"/>
                <a:cs typeface="+mn-lt"/>
              </a:rPr>
              <a:t> </a:t>
            </a:r>
            <a:r>
              <a:rPr lang="en-US" sz="1600" dirty="0" err="1">
                <a:ea typeface="+mn-lt"/>
                <a:cs typeface="+mn-lt"/>
              </a:rPr>
              <a:t>okruženje</a:t>
            </a:r>
            <a:r>
              <a:rPr lang="en-US" sz="1600" dirty="0">
                <a:ea typeface="+mn-lt"/>
                <a:cs typeface="+mn-lt"/>
              </a:rPr>
              <a:t> je </a:t>
            </a:r>
            <a:r>
              <a:rPr lang="en-US" sz="1600" dirty="0" err="1">
                <a:ea typeface="+mn-lt"/>
                <a:cs typeface="+mn-lt"/>
              </a:rPr>
              <a:t>skup</a:t>
            </a:r>
            <a:r>
              <a:rPr lang="en-US" sz="1600" dirty="0">
                <a:ea typeface="+mn-lt"/>
                <a:cs typeface="+mn-lt"/>
              </a:rPr>
              <a:t> </a:t>
            </a:r>
            <a:r>
              <a:rPr lang="en-US" sz="1600" dirty="0" err="1">
                <a:ea typeface="+mn-lt"/>
                <a:cs typeface="+mn-lt"/>
              </a:rPr>
              <a:t>softverskog</a:t>
            </a:r>
            <a:r>
              <a:rPr lang="en-US" sz="1600" dirty="0">
                <a:ea typeface="+mn-lt"/>
                <a:cs typeface="+mn-lt"/>
              </a:rPr>
              <a:t> </a:t>
            </a:r>
            <a:r>
              <a:rPr lang="en-US" sz="1600" dirty="0" err="1">
                <a:ea typeface="+mn-lt"/>
                <a:cs typeface="+mn-lt"/>
              </a:rPr>
              <a:t>koda</a:t>
            </a:r>
            <a:r>
              <a:rPr lang="en-US" sz="1600" dirty="0">
                <a:ea typeface="+mn-lt"/>
                <a:cs typeface="+mn-lt"/>
              </a:rPr>
              <a:t> </a:t>
            </a:r>
            <a:r>
              <a:rPr lang="en-US" sz="1600" dirty="0" err="1">
                <a:ea typeface="+mn-lt"/>
                <a:cs typeface="+mn-lt"/>
              </a:rPr>
              <a:t>i</a:t>
            </a:r>
            <a:r>
              <a:rPr lang="en-US" sz="1600" dirty="0">
                <a:ea typeface="+mn-lt"/>
                <a:cs typeface="+mn-lt"/>
              </a:rPr>
              <a:t> alata koji </a:t>
            </a:r>
            <a:r>
              <a:rPr lang="en-US" sz="1600" dirty="0" err="1">
                <a:ea typeface="+mn-lt"/>
                <a:cs typeface="+mn-lt"/>
              </a:rPr>
              <a:t>omogućavaju</a:t>
            </a:r>
            <a:r>
              <a:rPr lang="en-US" sz="1600" dirty="0">
                <a:ea typeface="+mn-lt"/>
                <a:cs typeface="+mn-lt"/>
              </a:rPr>
              <a:t> </a:t>
            </a:r>
            <a:r>
              <a:rPr lang="en-US" sz="1600" dirty="0" err="1">
                <a:ea typeface="+mn-lt"/>
                <a:cs typeface="+mn-lt"/>
              </a:rPr>
              <a:t>verifikacionom</a:t>
            </a:r>
            <a:r>
              <a:rPr lang="en-US" sz="1600" dirty="0">
                <a:ea typeface="+mn-lt"/>
                <a:cs typeface="+mn-lt"/>
              </a:rPr>
              <a:t> </a:t>
            </a:r>
            <a:r>
              <a:rPr lang="en-US" sz="1600" dirty="0" err="1">
                <a:ea typeface="+mn-lt"/>
                <a:cs typeface="+mn-lt"/>
              </a:rPr>
              <a:t>inženjeru</a:t>
            </a:r>
            <a:r>
              <a:rPr lang="en-US" sz="1600" dirty="0">
                <a:ea typeface="+mn-lt"/>
                <a:cs typeface="+mn-lt"/>
              </a:rPr>
              <a:t> da </a:t>
            </a:r>
            <a:r>
              <a:rPr lang="en-US" sz="1600" dirty="0" err="1">
                <a:ea typeface="+mn-lt"/>
                <a:cs typeface="+mn-lt"/>
              </a:rPr>
              <a:t>identifikuje</a:t>
            </a:r>
            <a:r>
              <a:rPr lang="en-US" sz="1600" dirty="0">
                <a:ea typeface="+mn-lt"/>
                <a:cs typeface="+mn-lt"/>
              </a:rPr>
              <a:t> </a:t>
            </a:r>
            <a:r>
              <a:rPr lang="en-US" sz="1600" dirty="0" err="1">
                <a:ea typeface="+mn-lt"/>
                <a:cs typeface="+mn-lt"/>
              </a:rPr>
              <a:t>nedostatke</a:t>
            </a:r>
            <a:r>
              <a:rPr lang="en-US" sz="1600" dirty="0">
                <a:ea typeface="+mn-lt"/>
                <a:cs typeface="+mn-lt"/>
              </a:rPr>
              <a:t> u </a:t>
            </a:r>
            <a:r>
              <a:rPr lang="en-US" sz="1600" dirty="0" err="1">
                <a:ea typeface="+mn-lt"/>
                <a:cs typeface="+mn-lt"/>
              </a:rPr>
              <a:t>dizajnu</a:t>
            </a:r>
            <a:endParaRPr lang="en-US" sz="1600" dirty="0" err="1">
              <a:cs typeface="Arial"/>
            </a:endParaRPr>
          </a:p>
          <a:p>
            <a:endParaRPr lang="en-US" sz="1600" dirty="0"/>
          </a:p>
          <a:p>
            <a:r>
              <a:rPr lang="en-US" sz="1600" dirty="0" err="1">
                <a:ea typeface="+mn-lt"/>
                <a:cs typeface="+mn-lt"/>
              </a:rPr>
              <a:t>Softverski</a:t>
            </a:r>
            <a:r>
              <a:rPr lang="en-US" sz="1600" dirty="0">
                <a:ea typeface="+mn-lt"/>
                <a:cs typeface="+mn-lt"/>
              </a:rPr>
              <a:t> </a:t>
            </a:r>
            <a:r>
              <a:rPr lang="en-US" sz="1600" dirty="0" err="1">
                <a:ea typeface="+mn-lt"/>
                <a:cs typeface="+mn-lt"/>
              </a:rPr>
              <a:t>kod</a:t>
            </a:r>
            <a:r>
              <a:rPr lang="en-US" sz="1600" dirty="0">
                <a:ea typeface="+mn-lt"/>
                <a:cs typeface="+mn-lt"/>
              </a:rPr>
              <a:t> je </a:t>
            </a:r>
            <a:r>
              <a:rPr lang="en-US" sz="1600" dirty="0" err="1">
                <a:ea typeface="+mn-lt"/>
                <a:cs typeface="+mn-lt"/>
              </a:rPr>
              <a:t>obično</a:t>
            </a:r>
            <a:r>
              <a:rPr lang="en-US" sz="1600" dirty="0">
                <a:ea typeface="+mn-lt"/>
                <a:cs typeface="+mn-lt"/>
              </a:rPr>
              <a:t> </a:t>
            </a:r>
            <a:r>
              <a:rPr lang="en-US" sz="1600" dirty="0" err="1">
                <a:ea typeface="+mn-lt"/>
                <a:cs typeface="+mn-lt"/>
              </a:rPr>
              <a:t>specifičan</a:t>
            </a:r>
            <a:r>
              <a:rPr lang="en-US" sz="1600" dirty="0">
                <a:ea typeface="+mn-lt"/>
                <a:cs typeface="+mn-lt"/>
              </a:rPr>
              <a:t> za </a:t>
            </a:r>
            <a:r>
              <a:rPr lang="en-US" sz="1600" dirty="0" err="1">
                <a:ea typeface="+mn-lt"/>
                <a:cs typeface="+mn-lt"/>
              </a:rPr>
              <a:t>dizajn</a:t>
            </a:r>
            <a:r>
              <a:rPr lang="en-US" sz="1600" dirty="0">
                <a:ea typeface="+mn-lt"/>
                <a:cs typeface="+mn-lt"/>
              </a:rPr>
              <a:t>, </a:t>
            </a:r>
            <a:r>
              <a:rPr lang="en-US" sz="1600" dirty="0" err="1">
                <a:ea typeface="+mn-lt"/>
                <a:cs typeface="+mn-lt"/>
              </a:rPr>
              <a:t>dok</a:t>
            </a:r>
            <a:r>
              <a:rPr lang="en-US" sz="1600" dirty="0">
                <a:ea typeface="+mn-lt"/>
                <a:cs typeface="+mn-lt"/>
              </a:rPr>
              <a:t> </a:t>
            </a:r>
            <a:r>
              <a:rPr lang="en-US" sz="1600" dirty="0" err="1">
                <a:ea typeface="+mn-lt"/>
                <a:cs typeface="+mn-lt"/>
              </a:rPr>
              <a:t>su</a:t>
            </a:r>
            <a:r>
              <a:rPr lang="en-US" sz="1600" dirty="0">
                <a:ea typeface="+mn-lt"/>
                <a:cs typeface="+mn-lt"/>
              </a:rPr>
              <a:t> </a:t>
            </a:r>
            <a:r>
              <a:rPr lang="en-US" sz="1600" dirty="0" err="1">
                <a:ea typeface="+mn-lt"/>
                <a:cs typeface="+mn-lt"/>
              </a:rPr>
              <a:t>alati</a:t>
            </a:r>
            <a:r>
              <a:rPr lang="en-US" sz="1600" dirty="0">
                <a:ea typeface="+mn-lt"/>
                <a:cs typeface="+mn-lt"/>
              </a:rPr>
              <a:t> </a:t>
            </a:r>
            <a:r>
              <a:rPr lang="en-US" sz="1600" dirty="0" err="1">
                <a:ea typeface="+mn-lt"/>
                <a:cs typeface="+mn-lt"/>
              </a:rPr>
              <a:t>tipično</a:t>
            </a:r>
            <a:r>
              <a:rPr lang="en-US" sz="1600" dirty="0">
                <a:ea typeface="+mn-lt"/>
                <a:cs typeface="+mn-lt"/>
              </a:rPr>
              <a:t> </a:t>
            </a:r>
            <a:r>
              <a:rPr lang="en-US" sz="1600" dirty="0" err="1">
                <a:ea typeface="+mn-lt"/>
                <a:cs typeface="+mn-lt"/>
              </a:rPr>
              <a:t>generički</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koriste</a:t>
            </a:r>
            <a:r>
              <a:rPr lang="en-US" sz="1600" dirty="0">
                <a:ea typeface="+mn-lt"/>
                <a:cs typeface="+mn-lt"/>
              </a:rPr>
              <a:t> se </a:t>
            </a:r>
            <a:r>
              <a:rPr lang="en-US" sz="1600" dirty="0" err="1">
                <a:ea typeface="+mn-lt"/>
                <a:cs typeface="+mn-lt"/>
              </a:rPr>
              <a:t>kroz</a:t>
            </a:r>
            <a:r>
              <a:rPr lang="en-US" sz="1600" dirty="0">
                <a:ea typeface="+mn-lt"/>
                <a:cs typeface="+mn-lt"/>
              </a:rPr>
              <a:t> </a:t>
            </a:r>
            <a:r>
              <a:rPr lang="en-US" sz="1600" dirty="0" err="1">
                <a:ea typeface="+mn-lt"/>
                <a:cs typeface="+mn-lt"/>
              </a:rPr>
              <a:t>više</a:t>
            </a:r>
            <a:r>
              <a:rPr lang="en-US" sz="1600" dirty="0">
                <a:ea typeface="+mn-lt"/>
                <a:cs typeface="+mn-lt"/>
              </a:rPr>
              <a:t> </a:t>
            </a:r>
            <a:r>
              <a:rPr lang="en-US" sz="1600" dirty="0" err="1">
                <a:ea typeface="+mn-lt"/>
                <a:cs typeface="+mn-lt"/>
              </a:rPr>
              <a:t>projekata</a:t>
            </a:r>
            <a:r>
              <a:rPr lang="en-US" sz="1600" dirty="0">
                <a:ea typeface="+mn-lt"/>
                <a:cs typeface="+mn-lt"/>
              </a:rPr>
              <a:t> </a:t>
            </a:r>
            <a:r>
              <a:rPr lang="en-US" sz="1600" dirty="0" err="1">
                <a:ea typeface="+mn-lt"/>
                <a:cs typeface="+mn-lt"/>
              </a:rPr>
              <a:t>verifikacije</a:t>
            </a:r>
            <a:endParaRPr lang="en-US" dirty="0" err="1"/>
          </a:p>
          <a:p>
            <a:pPr eaLnBrk="1" hangingPunct="1"/>
            <a:endParaRPr lang="en-US" altLang="en-US" sz="1600"/>
          </a:p>
          <a:p>
            <a:pPr eaLnBrk="1" hangingPunct="1"/>
            <a:r>
              <a:rPr lang="en-US" altLang="en-US" sz="1600" dirty="0" err="1"/>
              <a:t>Postoji</a:t>
            </a:r>
            <a:r>
              <a:rPr lang="en-US" altLang="en-US" sz="1600" dirty="0"/>
              <a:t> </a:t>
            </a:r>
            <a:r>
              <a:rPr lang="en-US" altLang="en-US" sz="1600" dirty="0" err="1"/>
              <a:t>više</a:t>
            </a:r>
            <a:r>
              <a:rPr lang="en-US" altLang="en-US" sz="1600" dirty="0"/>
              <a:t> </a:t>
            </a:r>
            <a:r>
              <a:rPr lang="en-US" altLang="en-US" sz="1600" dirty="0" err="1"/>
              <a:t>različitih</a:t>
            </a:r>
            <a:r>
              <a:rPr lang="en-US" altLang="en-US" sz="1600" dirty="0"/>
              <a:t> </a:t>
            </a:r>
            <a:r>
              <a:rPr lang="en-US" altLang="en-US" sz="1600" dirty="0" err="1"/>
              <a:t>tipova</a:t>
            </a:r>
            <a:r>
              <a:rPr lang="en-US" altLang="en-US" sz="1600" dirty="0"/>
              <a:t> </a:t>
            </a:r>
            <a:r>
              <a:rPr lang="en-US" altLang="en-US" sz="1600" dirty="0" err="1"/>
              <a:t>verifikacionog</a:t>
            </a:r>
            <a:r>
              <a:rPr lang="en-US" altLang="en-US" sz="1600" dirty="0"/>
              <a:t> </a:t>
            </a:r>
            <a:r>
              <a:rPr lang="en-US" altLang="en-US" sz="1600" dirty="0" err="1"/>
              <a:t>okruženja</a:t>
            </a:r>
            <a:r>
              <a:rPr lang="en-US" altLang="en-US" sz="1600" dirty="0"/>
              <a:t>: </a:t>
            </a:r>
            <a:endParaRPr lang="en-US" altLang="en-US" sz="1600" dirty="0">
              <a:cs typeface="Arial"/>
            </a:endParaRPr>
          </a:p>
          <a:p>
            <a:pPr lvl="1" indent="-188595" eaLnBrk="1" hangingPunct="1"/>
            <a:r>
              <a:rPr lang="en-US" altLang="en-US" sz="1400" dirty="0" err="1"/>
              <a:t>Deterministička</a:t>
            </a:r>
            <a:r>
              <a:rPr lang="en-US" altLang="en-US" sz="1400" dirty="0"/>
              <a:t>, </a:t>
            </a:r>
            <a:endParaRPr lang="en-US" altLang="en-US" sz="1400" dirty="0">
              <a:cs typeface="Arial"/>
            </a:endParaRPr>
          </a:p>
          <a:p>
            <a:pPr lvl="1" indent="-188595" eaLnBrk="1" hangingPunct="1"/>
            <a:r>
              <a:rPr lang="en-US" altLang="en-US" sz="1400" dirty="0" err="1"/>
              <a:t>Randomizovana</a:t>
            </a:r>
            <a:r>
              <a:rPr lang="en-US" altLang="en-US" sz="1400" dirty="0"/>
              <a:t> (</a:t>
            </a:r>
            <a:r>
              <a:rPr lang="en-US" altLang="en-US" sz="1400" dirty="0" err="1"/>
              <a:t>bazirana</a:t>
            </a:r>
            <a:r>
              <a:rPr lang="en-US" altLang="en-US" sz="1400" dirty="0"/>
              <a:t> </a:t>
            </a:r>
            <a:r>
              <a:rPr lang="en-US" altLang="en-US" sz="1400" dirty="0" err="1"/>
              <a:t>na</a:t>
            </a:r>
            <a:r>
              <a:rPr lang="en-US" altLang="en-US" sz="1400" dirty="0"/>
              <a:t> </a:t>
            </a:r>
            <a:r>
              <a:rPr lang="en-US" altLang="en-US" sz="1400" dirty="0" err="1"/>
              <a:t>slučajnim</a:t>
            </a:r>
            <a:r>
              <a:rPr lang="en-US" altLang="en-US" sz="1400" dirty="0"/>
              <a:t> </a:t>
            </a:r>
            <a:r>
              <a:rPr lang="en-US" altLang="en-US" sz="1400" dirty="0" err="1"/>
              <a:t>vrednostima</a:t>
            </a:r>
            <a:r>
              <a:rPr lang="en-US" altLang="en-US" sz="1400" dirty="0"/>
              <a:t>), </a:t>
            </a:r>
            <a:endParaRPr lang="en-US" altLang="en-US" sz="1400" dirty="0">
              <a:cs typeface="Arial"/>
            </a:endParaRPr>
          </a:p>
          <a:p>
            <a:pPr lvl="1" indent="-188595" eaLnBrk="1" hangingPunct="1"/>
            <a:r>
              <a:rPr lang="en-US" altLang="en-US" sz="1400" dirty="0" err="1"/>
              <a:t>Formalna</a:t>
            </a:r>
            <a:r>
              <a:rPr lang="en-US" altLang="en-US" sz="1400" dirty="0"/>
              <a:t>, </a:t>
            </a:r>
            <a:r>
              <a:rPr lang="en-US" altLang="en-US" sz="1400" dirty="0" err="1"/>
              <a:t>i</a:t>
            </a:r>
            <a:endParaRPr lang="en-US" altLang="en-US" sz="1400" dirty="0" err="1">
              <a:cs typeface="Arial"/>
            </a:endParaRPr>
          </a:p>
          <a:p>
            <a:pPr lvl="1" indent="-188595" eaLnBrk="1" hangingPunct="1"/>
            <a:r>
              <a:rPr lang="en-US" altLang="en-US" sz="1400" dirty="0" err="1"/>
              <a:t>Generatori</a:t>
            </a:r>
            <a:r>
              <a:rPr lang="en-US" altLang="en-US" sz="1400" dirty="0"/>
              <a:t> test </a:t>
            </a:r>
            <a:r>
              <a:rPr lang="en-US" altLang="en-US" sz="1400" dirty="0" err="1"/>
              <a:t>slučajeva</a:t>
            </a:r>
            <a:r>
              <a:rPr lang="en-US" altLang="en-US" sz="1400" dirty="0"/>
              <a:t> </a:t>
            </a:r>
            <a:endParaRPr lang="en-US" altLang="en-US" sz="1400" dirty="0">
              <a:cs typeface="Arial"/>
            </a:endParaRPr>
          </a:p>
          <a:p>
            <a:pPr eaLnBrk="1" hangingPunct="1"/>
            <a:endParaRPr lang="en-US" altLang="en-US" sz="1400"/>
          </a:p>
          <a:p>
            <a:r>
              <a:rPr lang="en-US" sz="1600" dirty="0" err="1">
                <a:ea typeface="+mn-lt"/>
                <a:cs typeface="+mn-lt"/>
              </a:rPr>
              <a:t>Svako</a:t>
            </a:r>
            <a:r>
              <a:rPr lang="en-US" sz="1600" dirty="0">
                <a:ea typeface="+mn-lt"/>
                <a:cs typeface="+mn-lt"/>
              </a:rPr>
              <a:t> od </a:t>
            </a:r>
            <a:r>
              <a:rPr lang="en-US" sz="1600" dirty="0" err="1">
                <a:ea typeface="+mn-lt"/>
                <a:cs typeface="+mn-lt"/>
              </a:rPr>
              <a:t>ovih</a:t>
            </a:r>
            <a:r>
              <a:rPr lang="en-US" sz="1600" dirty="0">
                <a:ea typeface="+mn-lt"/>
                <a:cs typeface="+mn-lt"/>
              </a:rPr>
              <a:t> </a:t>
            </a:r>
            <a:r>
              <a:rPr lang="en-US" sz="1600" dirty="0" err="1">
                <a:ea typeface="+mn-lt"/>
                <a:cs typeface="+mn-lt"/>
              </a:rPr>
              <a:t>okruženja</a:t>
            </a:r>
            <a:r>
              <a:rPr lang="en-US" sz="1600" dirty="0">
                <a:ea typeface="+mn-lt"/>
                <a:cs typeface="+mn-lt"/>
              </a:rPr>
              <a:t> </a:t>
            </a:r>
            <a:r>
              <a:rPr lang="en-US" sz="1600" dirty="0" err="1">
                <a:ea typeface="+mn-lt"/>
                <a:cs typeface="+mn-lt"/>
              </a:rPr>
              <a:t>ima</a:t>
            </a:r>
            <a:r>
              <a:rPr lang="en-US" sz="1600" dirty="0">
                <a:ea typeface="+mn-lt"/>
                <a:cs typeface="+mn-lt"/>
              </a:rPr>
              <a:t> </a:t>
            </a:r>
            <a:r>
              <a:rPr lang="en-US" sz="1600" dirty="0" err="1">
                <a:ea typeface="+mn-lt"/>
                <a:cs typeface="+mn-lt"/>
              </a:rPr>
              <a:t>različite</a:t>
            </a:r>
            <a:r>
              <a:rPr lang="en-US" sz="1600" dirty="0">
                <a:ea typeface="+mn-lt"/>
                <a:cs typeface="+mn-lt"/>
              </a:rPr>
              <a:t> </a:t>
            </a:r>
            <a:r>
              <a:rPr lang="en-US" sz="1600" dirty="0" err="1">
                <a:ea typeface="+mn-lt"/>
                <a:cs typeface="+mn-lt"/>
              </a:rPr>
              <a:t>mehanizme</a:t>
            </a:r>
            <a:r>
              <a:rPr lang="en-US" sz="1600" dirty="0">
                <a:ea typeface="+mn-lt"/>
                <a:cs typeface="+mn-lt"/>
              </a:rPr>
              <a:t> za </a:t>
            </a:r>
            <a:r>
              <a:rPr lang="en-US" sz="1600" dirty="0" err="1">
                <a:ea typeface="+mn-lt"/>
                <a:cs typeface="+mn-lt"/>
              </a:rPr>
              <a:t>kreiranje</a:t>
            </a:r>
            <a:r>
              <a:rPr lang="en-US" sz="1600" dirty="0">
                <a:ea typeface="+mn-lt"/>
                <a:cs typeface="+mn-lt"/>
              </a:rPr>
              <a:t> </a:t>
            </a:r>
            <a:r>
              <a:rPr lang="en-US" sz="1600" dirty="0" err="1">
                <a:ea typeface="+mn-lt"/>
                <a:cs typeface="+mn-lt"/>
              </a:rPr>
              <a:t>stimulusa</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proveru</a:t>
            </a:r>
            <a:r>
              <a:rPr lang="en-US" sz="1600" dirty="0">
                <a:ea typeface="+mn-lt"/>
                <a:cs typeface="+mn-lt"/>
              </a:rPr>
              <a:t> </a:t>
            </a:r>
            <a:r>
              <a:rPr lang="en-US" sz="1600" dirty="0" err="1">
                <a:ea typeface="+mn-lt"/>
                <a:cs typeface="+mn-lt"/>
              </a:rPr>
              <a:t>rezultata</a:t>
            </a:r>
            <a:r>
              <a:rPr lang="en-US" sz="1600" dirty="0">
                <a:ea typeface="+mn-lt"/>
                <a:cs typeface="+mn-lt"/>
              </a:rPr>
              <a:t> u </a:t>
            </a:r>
            <a:r>
              <a:rPr lang="en-US" sz="1600" dirty="0" err="1">
                <a:ea typeface="+mn-lt"/>
                <a:cs typeface="+mn-lt"/>
              </a:rPr>
              <a:t>odnosu</a:t>
            </a:r>
            <a:r>
              <a:rPr lang="en-US" sz="1600" dirty="0">
                <a:ea typeface="+mn-lt"/>
                <a:cs typeface="+mn-lt"/>
              </a:rPr>
              <a:t> </a:t>
            </a:r>
            <a:r>
              <a:rPr lang="en-US" sz="1600" dirty="0" err="1">
                <a:ea typeface="+mn-lt"/>
                <a:cs typeface="+mn-lt"/>
              </a:rPr>
              <a:t>na</a:t>
            </a:r>
            <a:r>
              <a:rPr lang="en-US" sz="1600" dirty="0">
                <a:ea typeface="+mn-lt"/>
                <a:cs typeface="+mn-lt"/>
              </a:rPr>
              <a:t> DUV (</a:t>
            </a:r>
            <a:r>
              <a:rPr lang="en-US" sz="1600" i="1" dirty="0">
                <a:ea typeface="+mn-lt"/>
                <a:cs typeface="+mn-lt"/>
              </a:rPr>
              <a:t>Design Under Verification</a:t>
            </a:r>
            <a:r>
              <a:rPr lang="en-US" sz="1600" dirty="0">
                <a:ea typeface="+mn-lt"/>
                <a:cs typeface="+mn-lt"/>
              </a:rPr>
              <a:t>)</a:t>
            </a:r>
            <a:endParaRPr lang="en-US" dirty="0">
              <a:ea typeface="+mn-lt"/>
              <a:cs typeface="+mn-lt"/>
            </a:endParaRPr>
          </a:p>
        </p:txBody>
      </p:sp>
    </p:spTree>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a:extLst>
              <a:ext uri="{FF2B5EF4-FFF2-40B4-BE49-F238E27FC236}">
                <a16:creationId xmlns:a16="http://schemas.microsoft.com/office/drawing/2014/main" id="{E7F2F396-9C0D-4C4A-F46C-3BC44C9266BA}"/>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043990B-54EE-48C4-A228-9BD5F313A8A2}" type="slidenum">
              <a:rPr lang="de-DE" altLang="en-US">
                <a:solidFill>
                  <a:schemeClr val="bg1"/>
                </a:solidFill>
              </a:rPr>
              <a:pPr/>
              <a:t>25</a:t>
            </a:fld>
            <a:endParaRPr lang="de-DE" altLang="en-US">
              <a:solidFill>
                <a:schemeClr val="bg1"/>
              </a:solidFill>
            </a:endParaRPr>
          </a:p>
        </p:txBody>
      </p:sp>
      <p:sp>
        <p:nvSpPr>
          <p:cNvPr id="24579" name="Rectangle 2">
            <a:extLst>
              <a:ext uri="{FF2B5EF4-FFF2-40B4-BE49-F238E27FC236}">
                <a16:creationId xmlns:a16="http://schemas.microsoft.com/office/drawing/2014/main" id="{AE2059CA-215D-47D0-2E16-7D4405F8FE79}"/>
              </a:ext>
            </a:extLst>
          </p:cNvPr>
          <p:cNvSpPr>
            <a:spLocks noGrp="1" noChangeArrowheads="1"/>
          </p:cNvSpPr>
          <p:nvPr>
            <p:ph type="title"/>
          </p:nvPr>
        </p:nvSpPr>
        <p:spPr/>
        <p:txBody>
          <a:bodyPr/>
          <a:lstStyle/>
          <a:p>
            <a:pPr eaLnBrk="1" hangingPunct="1"/>
            <a:r>
              <a:rPr lang="en-US" altLang="en-US" dirty="0" err="1"/>
              <a:t>Debugovanje</a:t>
            </a:r>
            <a:r>
              <a:rPr lang="en-US" altLang="en-US" dirty="0"/>
              <a:t> HDL-a </a:t>
            </a:r>
            <a:r>
              <a:rPr lang="en-US" altLang="en-US" dirty="0" err="1"/>
              <a:t>i</a:t>
            </a:r>
            <a:r>
              <a:rPr lang="en-US" altLang="en-US" dirty="0"/>
              <a:t> </a:t>
            </a:r>
            <a:r>
              <a:rPr lang="en-US" altLang="en-US" dirty="0" err="1"/>
              <a:t>verifikacionog</a:t>
            </a:r>
            <a:r>
              <a:rPr lang="en-US" altLang="en-US" dirty="0"/>
              <a:t> </a:t>
            </a:r>
            <a:r>
              <a:rPr lang="en-US" altLang="en-US" dirty="0" err="1"/>
              <a:t>okruženja</a:t>
            </a:r>
            <a:endParaRPr lang="en-US" altLang="en-US" dirty="0" err="1">
              <a:cs typeface="Arial"/>
            </a:endParaRPr>
          </a:p>
        </p:txBody>
      </p:sp>
      <p:sp>
        <p:nvSpPr>
          <p:cNvPr id="24580" name="Rectangle 3">
            <a:extLst>
              <a:ext uri="{FF2B5EF4-FFF2-40B4-BE49-F238E27FC236}">
                <a16:creationId xmlns:a16="http://schemas.microsoft.com/office/drawing/2014/main" id="{C784B53F-4B92-01D3-A415-E4CE628F9BD2}"/>
              </a:ext>
            </a:extLst>
          </p:cNvPr>
          <p:cNvSpPr>
            <a:spLocks noGrp="1" noChangeArrowheads="1"/>
          </p:cNvSpPr>
          <p:nvPr>
            <p:ph type="body" idx="1"/>
          </p:nvPr>
        </p:nvSpPr>
        <p:spPr/>
        <p:txBody>
          <a:bodyPr/>
          <a:lstStyle/>
          <a:p>
            <a:r>
              <a:rPr lang="en-US" dirty="0" err="1">
                <a:ea typeface="+mn-lt"/>
                <a:cs typeface="+mn-lt"/>
              </a:rPr>
              <a:t>Sledeći</a:t>
            </a:r>
            <a:r>
              <a:rPr lang="en-US" dirty="0">
                <a:ea typeface="+mn-lt"/>
                <a:cs typeface="+mn-lt"/>
              </a:rPr>
              <a:t> </a:t>
            </a:r>
            <a:r>
              <a:rPr lang="en-US" dirty="0" err="1">
                <a:ea typeface="+mn-lt"/>
                <a:cs typeface="+mn-lt"/>
              </a:rPr>
              <a:t>korak</a:t>
            </a:r>
            <a:r>
              <a:rPr lang="en-US" dirty="0">
                <a:ea typeface="+mn-lt"/>
                <a:cs typeface="+mn-lt"/>
              </a:rPr>
              <a:t> </a:t>
            </a:r>
            <a:r>
              <a:rPr lang="en-US" dirty="0" err="1">
                <a:ea typeface="+mn-lt"/>
                <a:cs typeface="+mn-lt"/>
              </a:rPr>
              <a:t>verifikacionog</a:t>
            </a:r>
            <a:r>
              <a:rPr lang="en-US" dirty="0">
                <a:ea typeface="+mn-lt"/>
                <a:cs typeface="+mn-lt"/>
              </a:rPr>
              <a:t> </a:t>
            </a:r>
            <a:r>
              <a:rPr lang="en-US" dirty="0" err="1">
                <a:ea typeface="+mn-lt"/>
                <a:cs typeface="+mn-lt"/>
              </a:rPr>
              <a:t>ciklusa</a:t>
            </a:r>
            <a:r>
              <a:rPr lang="en-US" dirty="0">
                <a:ea typeface="+mn-lt"/>
                <a:cs typeface="+mn-lt"/>
              </a:rPr>
              <a:t> </a:t>
            </a:r>
            <a:r>
              <a:rPr lang="en-US" dirty="0" err="1">
                <a:ea typeface="+mn-lt"/>
                <a:cs typeface="+mn-lt"/>
              </a:rPr>
              <a:t>integriše</a:t>
            </a:r>
            <a:r>
              <a:rPr lang="en-US" dirty="0">
                <a:ea typeface="+mn-lt"/>
                <a:cs typeface="+mn-lt"/>
              </a:rPr>
              <a:t> </a:t>
            </a:r>
            <a:r>
              <a:rPr lang="en-US" dirty="0" err="1">
                <a:ea typeface="+mn-lt"/>
                <a:cs typeface="+mn-lt"/>
              </a:rPr>
              <a:t>verifikaciono</a:t>
            </a:r>
            <a:r>
              <a:rPr lang="en-US" dirty="0">
                <a:ea typeface="+mn-lt"/>
                <a:cs typeface="+mn-lt"/>
              </a:rPr>
              <a:t> </a:t>
            </a:r>
            <a:r>
              <a:rPr lang="en-US" dirty="0" err="1">
                <a:ea typeface="+mn-lt"/>
                <a:cs typeface="+mn-lt"/>
              </a:rPr>
              <a:t>okruženje</a:t>
            </a:r>
            <a:r>
              <a:rPr lang="en-US" dirty="0">
                <a:ea typeface="+mn-lt"/>
                <a:cs typeface="+mn-lt"/>
              </a:rPr>
              <a:t> </a:t>
            </a:r>
            <a:r>
              <a:rPr lang="en-US" dirty="0" err="1">
                <a:ea typeface="+mn-lt"/>
                <a:cs typeface="+mn-lt"/>
              </a:rPr>
              <a:t>sa</a:t>
            </a:r>
            <a:r>
              <a:rPr lang="en-US" dirty="0">
                <a:ea typeface="+mn-lt"/>
                <a:cs typeface="+mn-lt"/>
              </a:rPr>
              <a:t> HDL-om</a:t>
            </a:r>
            <a:endParaRPr lang="en-US" dirty="0"/>
          </a:p>
          <a:p>
            <a:pPr eaLnBrk="1" hangingPunct="1"/>
            <a:endParaRPr lang="en-US" altLang="en-US"/>
          </a:p>
          <a:p>
            <a:r>
              <a:rPr lang="en-US" dirty="0">
                <a:ea typeface="+mn-lt"/>
                <a:cs typeface="+mn-lt"/>
              </a:rPr>
              <a:t>U </a:t>
            </a:r>
            <a:r>
              <a:rPr lang="en-US" dirty="0" err="1">
                <a:ea typeface="+mn-lt"/>
                <a:cs typeface="+mn-lt"/>
              </a:rPr>
              <a:t>njemu</a:t>
            </a:r>
            <a:r>
              <a:rPr lang="en-US" dirty="0">
                <a:ea typeface="+mn-lt"/>
                <a:cs typeface="+mn-lt"/>
              </a:rPr>
              <a:t> </a:t>
            </a:r>
            <a:r>
              <a:rPr lang="en-US" dirty="0" err="1">
                <a:ea typeface="+mn-lt"/>
                <a:cs typeface="+mn-lt"/>
              </a:rPr>
              <a:t>verifikacioni</a:t>
            </a:r>
            <a:r>
              <a:rPr lang="en-US" dirty="0">
                <a:ea typeface="+mn-lt"/>
                <a:cs typeface="+mn-lt"/>
              </a:rPr>
              <a:t> </a:t>
            </a:r>
            <a:r>
              <a:rPr lang="en-US" dirty="0" err="1">
                <a:ea typeface="+mn-lt"/>
                <a:cs typeface="+mn-lt"/>
              </a:rPr>
              <a:t>inženjeri</a:t>
            </a:r>
            <a:r>
              <a:rPr lang="en-US" dirty="0">
                <a:ea typeface="+mn-lt"/>
                <a:cs typeface="+mn-lt"/>
              </a:rPr>
              <a:t> </a:t>
            </a:r>
            <a:r>
              <a:rPr lang="en-US" dirty="0" err="1">
                <a:ea typeface="+mn-lt"/>
                <a:cs typeface="+mn-lt"/>
              </a:rPr>
              <a:t>otklanjaju</a:t>
            </a:r>
            <a:r>
              <a:rPr lang="en-US" dirty="0">
                <a:ea typeface="+mn-lt"/>
                <a:cs typeface="+mn-lt"/>
              </a:rPr>
              <a:t> </a:t>
            </a:r>
            <a:r>
              <a:rPr lang="en-US" dirty="0" err="1">
                <a:ea typeface="+mn-lt"/>
                <a:cs typeface="+mn-lt"/>
              </a:rPr>
              <a:t>greške</a:t>
            </a:r>
            <a:r>
              <a:rPr lang="en-US" dirty="0">
                <a:ea typeface="+mn-lt"/>
                <a:cs typeface="+mn-lt"/>
              </a:rPr>
              <a:t> u </a:t>
            </a:r>
            <a:r>
              <a:rPr lang="en-US" dirty="0" err="1">
                <a:ea typeface="+mn-lt"/>
                <a:cs typeface="+mn-lt"/>
              </a:rPr>
              <a:t>hardveru</a:t>
            </a:r>
            <a:r>
              <a:rPr lang="en-US" dirty="0">
                <a:ea typeface="+mn-lt"/>
                <a:cs typeface="+mn-lt"/>
              </a:rPr>
              <a:t> </a:t>
            </a:r>
            <a:r>
              <a:rPr lang="en-US" dirty="0" err="1">
                <a:ea typeface="+mn-lt"/>
                <a:cs typeface="+mn-lt"/>
              </a:rPr>
              <a:t>pokretanjem</a:t>
            </a:r>
            <a:r>
              <a:rPr lang="en-US" dirty="0">
                <a:ea typeface="+mn-lt"/>
                <a:cs typeface="+mn-lt"/>
              </a:rPr>
              <a:t> </a:t>
            </a:r>
            <a:r>
              <a:rPr lang="en-US" dirty="0" err="1">
                <a:ea typeface="+mn-lt"/>
                <a:cs typeface="+mn-lt"/>
              </a:rPr>
              <a:t>testova</a:t>
            </a:r>
            <a:endParaRPr lang="en-US" dirty="0" err="1"/>
          </a:p>
          <a:p>
            <a:pPr eaLnBrk="1" hangingPunct="1"/>
            <a:endParaRPr lang="en-US" altLang="en-US"/>
          </a:p>
          <a:p>
            <a:pPr eaLnBrk="1" hangingPunct="1"/>
            <a:r>
              <a:rPr lang="en-US" dirty="0">
                <a:ea typeface="+mn-lt"/>
                <a:cs typeface="+mn-lt"/>
              </a:rPr>
              <a:t>Dok se </a:t>
            </a:r>
            <a:r>
              <a:rPr lang="en-US" dirty="0" err="1">
                <a:ea typeface="+mn-lt"/>
                <a:cs typeface="+mn-lt"/>
              </a:rPr>
              <a:t>testovi</a:t>
            </a:r>
            <a:r>
              <a:rPr lang="en-US" dirty="0">
                <a:ea typeface="+mn-lt"/>
                <a:cs typeface="+mn-lt"/>
              </a:rPr>
              <a:t> </a:t>
            </a:r>
            <a:r>
              <a:rPr lang="en-US" dirty="0" err="1">
                <a:ea typeface="+mn-lt"/>
                <a:cs typeface="+mn-lt"/>
              </a:rPr>
              <a:t>izvršavaju</a:t>
            </a:r>
            <a:r>
              <a:rPr lang="en-US" dirty="0">
                <a:ea typeface="+mn-lt"/>
                <a:cs typeface="+mn-lt"/>
              </a:rPr>
              <a:t>, </a:t>
            </a:r>
            <a:r>
              <a:rPr lang="en-US" dirty="0" err="1">
                <a:ea typeface="+mn-lt"/>
                <a:cs typeface="+mn-lt"/>
              </a:rPr>
              <a:t>verifikacioni</a:t>
            </a:r>
            <a:r>
              <a:rPr lang="en-US" dirty="0">
                <a:ea typeface="+mn-lt"/>
                <a:cs typeface="+mn-lt"/>
              </a:rPr>
              <a:t> </a:t>
            </a:r>
            <a:r>
              <a:rPr lang="en-US" dirty="0" err="1">
                <a:ea typeface="+mn-lt"/>
                <a:cs typeface="+mn-lt"/>
              </a:rPr>
              <a:t>inženjeri</a:t>
            </a:r>
            <a:r>
              <a:rPr lang="en-US" dirty="0">
                <a:ea typeface="+mn-lt"/>
                <a:cs typeface="+mn-lt"/>
              </a:rPr>
              <a:t> </a:t>
            </a:r>
            <a:r>
              <a:rPr lang="en-US" dirty="0" err="1">
                <a:ea typeface="+mn-lt"/>
                <a:cs typeface="+mn-lt"/>
              </a:rPr>
              <a:t>pronalaze</a:t>
            </a:r>
            <a:r>
              <a:rPr lang="en-US" dirty="0">
                <a:ea typeface="+mn-lt"/>
                <a:cs typeface="+mn-lt"/>
              </a:rPr>
              <a:t> </a:t>
            </a:r>
            <a:r>
              <a:rPr lang="en-US" dirty="0" err="1">
                <a:ea typeface="+mn-lt"/>
                <a:cs typeface="+mn-lt"/>
              </a:rPr>
              <a:t>anomalije</a:t>
            </a:r>
            <a:r>
              <a:rPr lang="en-US" dirty="0">
                <a:ea typeface="+mn-lt"/>
                <a:cs typeface="+mn-lt"/>
              </a:rPr>
              <a:t> </a:t>
            </a:r>
            <a:r>
              <a:rPr lang="en-US" dirty="0" err="1">
                <a:ea typeface="+mn-lt"/>
                <a:cs typeface="+mn-lt"/>
              </a:rPr>
              <a:t>i</a:t>
            </a:r>
            <a:r>
              <a:rPr lang="en-US" dirty="0">
                <a:ea typeface="+mn-lt"/>
                <a:cs typeface="+mn-lt"/>
              </a:rPr>
              <a:t> </a:t>
            </a:r>
            <a:r>
              <a:rPr lang="en-US" dirty="0" err="1">
                <a:ea typeface="+mn-lt"/>
                <a:cs typeface="+mn-lt"/>
              </a:rPr>
              <a:t>ispituju</a:t>
            </a:r>
            <a:r>
              <a:rPr lang="en-US" dirty="0">
                <a:ea typeface="+mn-lt"/>
                <a:cs typeface="+mn-lt"/>
              </a:rPr>
              <a:t> </a:t>
            </a:r>
            <a:r>
              <a:rPr lang="en-US" dirty="0" err="1">
                <a:ea typeface="+mn-lt"/>
                <a:cs typeface="+mn-lt"/>
              </a:rPr>
              <a:t>ih</a:t>
            </a:r>
          </a:p>
          <a:p>
            <a:pPr eaLnBrk="1" hangingPunct="1"/>
            <a:endParaRPr lang="en-US" altLang="en-US">
              <a:cs typeface="Arial"/>
            </a:endParaRPr>
          </a:p>
          <a:p>
            <a:r>
              <a:rPr lang="en-US" dirty="0" err="1">
                <a:ea typeface="+mn-lt"/>
                <a:cs typeface="+mn-lt"/>
              </a:rPr>
              <a:t>Ispitivanje</a:t>
            </a:r>
            <a:r>
              <a:rPr lang="en-US" dirty="0">
                <a:ea typeface="+mn-lt"/>
                <a:cs typeface="+mn-lt"/>
              </a:rPr>
              <a:t> </a:t>
            </a:r>
            <a:r>
              <a:rPr lang="en-US" dirty="0" err="1">
                <a:ea typeface="+mn-lt"/>
                <a:cs typeface="+mn-lt"/>
              </a:rPr>
              <a:t>otkriva</a:t>
            </a:r>
            <a:r>
              <a:rPr lang="en-US" dirty="0">
                <a:ea typeface="+mn-lt"/>
                <a:cs typeface="+mn-lt"/>
              </a:rPr>
              <a:t> </a:t>
            </a:r>
            <a:r>
              <a:rPr lang="en-US" dirty="0" err="1">
                <a:ea typeface="+mn-lt"/>
                <a:cs typeface="+mn-lt"/>
              </a:rPr>
              <a:t>izvor</a:t>
            </a:r>
            <a:r>
              <a:rPr lang="en-US" dirty="0">
                <a:ea typeface="+mn-lt"/>
                <a:cs typeface="+mn-lt"/>
              </a:rPr>
              <a:t> </a:t>
            </a:r>
            <a:r>
              <a:rPr lang="en-US" dirty="0" err="1">
                <a:ea typeface="+mn-lt"/>
                <a:cs typeface="+mn-lt"/>
              </a:rPr>
              <a:t>greške</a:t>
            </a:r>
            <a:r>
              <a:rPr lang="en-US" dirty="0">
                <a:ea typeface="+mn-lt"/>
                <a:cs typeface="+mn-lt"/>
              </a:rPr>
              <a:t>, </a:t>
            </a:r>
            <a:r>
              <a:rPr lang="en-US" dirty="0" err="1">
                <a:ea typeface="+mn-lt"/>
                <a:cs typeface="+mn-lt"/>
              </a:rPr>
              <a:t>koja</a:t>
            </a:r>
            <a:r>
              <a:rPr lang="en-US" dirty="0">
                <a:ea typeface="+mn-lt"/>
                <a:cs typeface="+mn-lt"/>
              </a:rPr>
              <a:t> </a:t>
            </a:r>
            <a:r>
              <a:rPr lang="en-US" dirty="0" err="1">
                <a:ea typeface="+mn-lt"/>
                <a:cs typeface="+mn-lt"/>
              </a:rPr>
              <a:t>će</a:t>
            </a:r>
            <a:r>
              <a:rPr lang="en-US" dirty="0">
                <a:ea typeface="+mn-lt"/>
                <a:cs typeface="+mn-lt"/>
              </a:rPr>
              <a:t> </a:t>
            </a:r>
            <a:r>
              <a:rPr lang="en-US" dirty="0" err="1">
                <a:ea typeface="+mn-lt"/>
                <a:cs typeface="+mn-lt"/>
              </a:rPr>
              <a:t>biti</a:t>
            </a:r>
            <a:r>
              <a:rPr lang="en-US" dirty="0">
                <a:ea typeface="+mn-lt"/>
                <a:cs typeface="+mn-lt"/>
              </a:rPr>
              <a:t> </a:t>
            </a:r>
            <a:r>
              <a:rPr lang="en-US" dirty="0" err="1">
                <a:ea typeface="+mn-lt"/>
                <a:cs typeface="+mn-lt"/>
              </a:rPr>
              <a:t>ili</a:t>
            </a:r>
            <a:r>
              <a:rPr lang="en-US" dirty="0">
                <a:ea typeface="+mn-lt"/>
                <a:cs typeface="+mn-lt"/>
              </a:rPr>
              <a:t> u </a:t>
            </a:r>
            <a:r>
              <a:rPr lang="en-US" dirty="0" err="1">
                <a:ea typeface="+mn-lt"/>
                <a:cs typeface="+mn-lt"/>
              </a:rPr>
              <a:t>verifikacionom</a:t>
            </a:r>
            <a:r>
              <a:rPr lang="en-US" dirty="0">
                <a:ea typeface="+mn-lt"/>
                <a:cs typeface="+mn-lt"/>
              </a:rPr>
              <a:t> </a:t>
            </a:r>
            <a:r>
              <a:rPr lang="en-US" dirty="0" err="1">
                <a:ea typeface="+mn-lt"/>
                <a:cs typeface="+mn-lt"/>
              </a:rPr>
              <a:t>okruženju</a:t>
            </a:r>
            <a:r>
              <a:rPr lang="en-US" dirty="0">
                <a:ea typeface="+mn-lt"/>
                <a:cs typeface="+mn-lt"/>
              </a:rPr>
              <a:t> </a:t>
            </a:r>
            <a:r>
              <a:rPr lang="en-US" dirty="0" err="1">
                <a:ea typeface="+mn-lt"/>
                <a:cs typeface="+mn-lt"/>
              </a:rPr>
              <a:t>ili</a:t>
            </a:r>
            <a:r>
              <a:rPr lang="en-US" dirty="0">
                <a:ea typeface="+mn-lt"/>
                <a:cs typeface="+mn-lt"/>
              </a:rPr>
              <a:t> u HDL </a:t>
            </a:r>
            <a:r>
              <a:rPr lang="en-US" dirty="0" err="1">
                <a:ea typeface="+mn-lt"/>
                <a:cs typeface="+mn-lt"/>
              </a:rPr>
              <a:t>dizajnu</a:t>
            </a:r>
            <a:r>
              <a:rPr lang="en-US" dirty="0">
                <a:ea typeface="+mn-lt"/>
                <a:cs typeface="+mn-lt"/>
              </a:rPr>
              <a:t>. </a:t>
            </a:r>
            <a:r>
              <a:rPr lang="en-US" dirty="0" err="1">
                <a:ea typeface="+mn-lt"/>
                <a:cs typeface="+mn-lt"/>
              </a:rPr>
              <a:t>Anomalija</a:t>
            </a:r>
            <a:r>
              <a:rPr lang="en-US" dirty="0">
                <a:ea typeface="+mn-lt"/>
                <a:cs typeface="+mn-lt"/>
              </a:rPr>
              <a:t> se </a:t>
            </a:r>
            <a:r>
              <a:rPr lang="en-US" dirty="0" err="1">
                <a:ea typeface="+mn-lt"/>
                <a:cs typeface="+mn-lt"/>
              </a:rPr>
              <a:t>javlja</a:t>
            </a:r>
            <a:r>
              <a:rPr lang="en-US" dirty="0">
                <a:ea typeface="+mn-lt"/>
                <a:cs typeface="+mn-lt"/>
              </a:rPr>
              <a:t> </a:t>
            </a:r>
            <a:r>
              <a:rPr lang="en-US" dirty="0" err="1">
                <a:ea typeface="+mn-lt"/>
                <a:cs typeface="+mn-lt"/>
              </a:rPr>
              <a:t>jer</a:t>
            </a:r>
            <a:r>
              <a:rPr lang="en-US" dirty="0">
                <a:ea typeface="+mn-lt"/>
                <a:cs typeface="+mn-lt"/>
              </a:rPr>
              <a:t> je </a:t>
            </a:r>
            <a:r>
              <a:rPr lang="en-US" dirty="0" err="1">
                <a:ea typeface="+mn-lt"/>
                <a:cs typeface="+mn-lt"/>
              </a:rPr>
              <a:t>verifikaciono</a:t>
            </a:r>
            <a:r>
              <a:rPr lang="en-US" dirty="0">
                <a:ea typeface="+mn-lt"/>
                <a:cs typeface="+mn-lt"/>
              </a:rPr>
              <a:t> </a:t>
            </a:r>
            <a:r>
              <a:rPr lang="en-US" dirty="0" err="1">
                <a:ea typeface="+mn-lt"/>
                <a:cs typeface="+mn-lt"/>
              </a:rPr>
              <a:t>okruženje</a:t>
            </a:r>
            <a:r>
              <a:rPr lang="en-US" dirty="0">
                <a:ea typeface="+mn-lt"/>
                <a:cs typeface="+mn-lt"/>
              </a:rPr>
              <a:t> </a:t>
            </a:r>
            <a:r>
              <a:rPr lang="en-US" dirty="0" err="1">
                <a:ea typeface="+mn-lt"/>
                <a:cs typeface="+mn-lt"/>
              </a:rPr>
              <a:t>predvidelo</a:t>
            </a:r>
            <a:r>
              <a:rPr lang="en-US" dirty="0">
                <a:ea typeface="+mn-lt"/>
                <a:cs typeface="+mn-lt"/>
              </a:rPr>
              <a:t> </a:t>
            </a:r>
            <a:r>
              <a:rPr lang="en-US" dirty="0" err="1">
                <a:ea typeface="+mn-lt"/>
                <a:cs typeface="+mn-lt"/>
              </a:rPr>
              <a:t>drugačije</a:t>
            </a:r>
            <a:r>
              <a:rPr lang="en-US" dirty="0">
                <a:ea typeface="+mn-lt"/>
                <a:cs typeface="+mn-lt"/>
              </a:rPr>
              <a:t> </a:t>
            </a:r>
            <a:r>
              <a:rPr lang="en-US" dirty="0" err="1">
                <a:ea typeface="+mn-lt"/>
                <a:cs typeface="+mn-lt"/>
              </a:rPr>
              <a:t>ponašanje</a:t>
            </a:r>
            <a:r>
              <a:rPr lang="en-US" dirty="0">
                <a:ea typeface="+mn-lt"/>
                <a:cs typeface="+mn-lt"/>
              </a:rPr>
              <a:t> od HDL-a.</a:t>
            </a:r>
            <a:endParaRPr lang="en-US" dirty="0" err="1">
              <a:ea typeface="+mn-lt"/>
              <a:cs typeface="+mn-lt"/>
            </a:endParaRPr>
          </a:p>
          <a:p>
            <a:pPr eaLnBrk="1" hangingPunct="1"/>
            <a:endParaRPr lang="en-US" altLang="en-US"/>
          </a:p>
          <a:p>
            <a:r>
              <a:rPr lang="en-US" dirty="0">
                <a:ea typeface="+mn-lt"/>
                <a:cs typeface="+mn-lt"/>
              </a:rPr>
              <a:t>Na </a:t>
            </a:r>
            <a:r>
              <a:rPr lang="en-US" dirty="0" err="1">
                <a:ea typeface="+mn-lt"/>
                <a:cs typeface="+mn-lt"/>
              </a:rPr>
              <a:t>ovaj</a:t>
            </a:r>
            <a:r>
              <a:rPr lang="en-US" dirty="0">
                <a:ea typeface="+mn-lt"/>
                <a:cs typeface="+mn-lt"/>
              </a:rPr>
              <a:t> </a:t>
            </a:r>
            <a:r>
              <a:rPr lang="en-US" dirty="0" err="1">
                <a:ea typeface="+mn-lt"/>
                <a:cs typeface="+mn-lt"/>
              </a:rPr>
              <a:t>način</a:t>
            </a:r>
            <a:r>
              <a:rPr lang="en-US" dirty="0">
                <a:ea typeface="+mn-lt"/>
                <a:cs typeface="+mn-lt"/>
              </a:rPr>
              <a:t> se </a:t>
            </a:r>
            <a:r>
              <a:rPr lang="en-US" dirty="0" err="1">
                <a:ea typeface="+mn-lt"/>
                <a:cs typeface="+mn-lt"/>
              </a:rPr>
              <a:t>isplaćuje</a:t>
            </a:r>
            <a:r>
              <a:rPr lang="en-US" dirty="0">
                <a:ea typeface="+mn-lt"/>
                <a:cs typeface="+mn-lt"/>
              </a:rPr>
              <a:t> </a:t>
            </a:r>
            <a:r>
              <a:rPr lang="en-US" dirty="0" err="1">
                <a:ea typeface="+mn-lt"/>
                <a:cs typeface="+mn-lt"/>
              </a:rPr>
              <a:t>redundantna</a:t>
            </a:r>
            <a:r>
              <a:rPr lang="en-US" dirty="0">
                <a:ea typeface="+mn-lt"/>
                <a:cs typeface="+mn-lt"/>
              </a:rPr>
              <a:t> </a:t>
            </a:r>
            <a:r>
              <a:rPr lang="en-US" dirty="0" err="1">
                <a:ea typeface="+mn-lt"/>
                <a:cs typeface="+mn-lt"/>
              </a:rPr>
              <a:t>putanja</a:t>
            </a:r>
            <a:r>
              <a:rPr lang="en-US" dirty="0">
                <a:ea typeface="+mn-lt"/>
                <a:cs typeface="+mn-lt"/>
              </a:rPr>
              <a:t> u </a:t>
            </a:r>
            <a:r>
              <a:rPr lang="en-US" dirty="0" err="1">
                <a:ea typeface="+mn-lt"/>
                <a:cs typeface="+mn-lt"/>
              </a:rPr>
              <a:t>verifikacionom</a:t>
            </a:r>
            <a:r>
              <a:rPr lang="en-US" dirty="0">
                <a:ea typeface="+mn-lt"/>
                <a:cs typeface="+mn-lt"/>
              </a:rPr>
              <a:t> </a:t>
            </a:r>
            <a:r>
              <a:rPr lang="en-US" dirty="0" err="1">
                <a:ea typeface="+mn-lt"/>
                <a:cs typeface="+mn-lt"/>
              </a:rPr>
              <a:t>ciklusu</a:t>
            </a:r>
            <a:endParaRPr lang="en-US" dirty="0" err="1"/>
          </a:p>
          <a:p>
            <a:pPr eaLnBrk="1" hangingPunct="1"/>
            <a:endParaRPr lang="en-US" altLang="en-US"/>
          </a:p>
        </p:txBody>
      </p:sp>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a:extLst>
              <a:ext uri="{FF2B5EF4-FFF2-40B4-BE49-F238E27FC236}">
                <a16:creationId xmlns:a16="http://schemas.microsoft.com/office/drawing/2014/main" id="{A2ECA81F-E184-0C39-6635-A74EDCE44949}"/>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CF0AEE0-7C1A-410B-B741-7117B6B50148}" type="slidenum">
              <a:rPr lang="de-DE" altLang="en-US">
                <a:solidFill>
                  <a:schemeClr val="bg1"/>
                </a:solidFill>
              </a:rPr>
              <a:pPr/>
              <a:t>26</a:t>
            </a:fld>
            <a:endParaRPr lang="de-DE" altLang="en-US">
              <a:solidFill>
                <a:schemeClr val="bg1"/>
              </a:solidFill>
            </a:endParaRPr>
          </a:p>
        </p:txBody>
      </p:sp>
      <p:sp>
        <p:nvSpPr>
          <p:cNvPr id="25603" name="Rectangle 2">
            <a:extLst>
              <a:ext uri="{FF2B5EF4-FFF2-40B4-BE49-F238E27FC236}">
                <a16:creationId xmlns:a16="http://schemas.microsoft.com/office/drawing/2014/main" id="{82BD02EB-EEFA-3C8D-3570-CD9EDA6007C6}"/>
              </a:ext>
            </a:extLst>
          </p:cNvPr>
          <p:cNvSpPr>
            <a:spLocks noGrp="1" noChangeArrowheads="1"/>
          </p:cNvSpPr>
          <p:nvPr>
            <p:ph type="title"/>
          </p:nvPr>
        </p:nvSpPr>
        <p:spPr/>
        <p:txBody>
          <a:bodyPr/>
          <a:lstStyle/>
          <a:p>
            <a:r>
              <a:rPr lang="en-US" altLang="en-US" dirty="0" err="1"/>
              <a:t>Regresija</a:t>
            </a:r>
            <a:endParaRPr lang="en-US" dirty="0" err="1"/>
          </a:p>
        </p:txBody>
      </p:sp>
      <p:sp>
        <p:nvSpPr>
          <p:cNvPr id="25604" name="Rectangle 3">
            <a:extLst>
              <a:ext uri="{FF2B5EF4-FFF2-40B4-BE49-F238E27FC236}">
                <a16:creationId xmlns:a16="http://schemas.microsoft.com/office/drawing/2014/main" id="{918CE091-0615-F0FB-5D06-7C66F505B353}"/>
              </a:ext>
            </a:extLst>
          </p:cNvPr>
          <p:cNvSpPr>
            <a:spLocks noGrp="1" noChangeArrowheads="1"/>
          </p:cNvSpPr>
          <p:nvPr>
            <p:ph type="body" idx="1"/>
          </p:nvPr>
        </p:nvSpPr>
        <p:spPr/>
        <p:txBody>
          <a:bodyPr/>
          <a:lstStyle/>
          <a:p>
            <a:r>
              <a:rPr lang="en-US" sz="1600" dirty="0" err="1">
                <a:ea typeface="+mn-lt"/>
                <a:cs typeface="+mn-lt"/>
              </a:rPr>
              <a:t>Regresija</a:t>
            </a:r>
            <a:r>
              <a:rPr lang="en-US" sz="1600" dirty="0">
                <a:ea typeface="+mn-lt"/>
                <a:cs typeface="+mn-lt"/>
              </a:rPr>
              <a:t> je </a:t>
            </a:r>
            <a:r>
              <a:rPr lang="en-US" sz="1600" dirty="0" err="1">
                <a:ea typeface="+mn-lt"/>
                <a:cs typeface="+mn-lt"/>
              </a:rPr>
              <a:t>kontinuirano</a:t>
            </a:r>
            <a:r>
              <a:rPr lang="en-US" sz="1600" dirty="0">
                <a:ea typeface="+mn-lt"/>
                <a:cs typeface="+mn-lt"/>
              </a:rPr>
              <a:t> </a:t>
            </a:r>
            <a:r>
              <a:rPr lang="en-US" sz="1600" dirty="0" err="1">
                <a:ea typeface="+mn-lt"/>
                <a:cs typeface="+mn-lt"/>
              </a:rPr>
              <a:t>izvršavanje</a:t>
            </a:r>
            <a:r>
              <a:rPr lang="en-US" sz="1600" dirty="0">
                <a:ea typeface="+mn-lt"/>
                <a:cs typeface="+mn-lt"/>
              </a:rPr>
              <a:t> </a:t>
            </a:r>
            <a:r>
              <a:rPr lang="en-US" sz="1600" dirty="0" err="1">
                <a:ea typeface="+mn-lt"/>
                <a:cs typeface="+mn-lt"/>
              </a:rPr>
              <a:t>testova</a:t>
            </a:r>
            <a:r>
              <a:rPr lang="en-US" sz="1600" dirty="0">
                <a:ea typeface="+mn-lt"/>
                <a:cs typeface="+mn-lt"/>
              </a:rPr>
              <a:t> </a:t>
            </a:r>
            <a:r>
              <a:rPr lang="en-US" sz="1600" dirty="0" err="1">
                <a:ea typeface="+mn-lt"/>
                <a:cs typeface="+mn-lt"/>
              </a:rPr>
              <a:t>definisanih</a:t>
            </a:r>
            <a:r>
              <a:rPr lang="en-US" sz="1600" dirty="0">
                <a:ea typeface="+mn-lt"/>
                <a:cs typeface="+mn-lt"/>
              </a:rPr>
              <a:t> </a:t>
            </a:r>
            <a:r>
              <a:rPr lang="en-US" sz="1600" dirty="0" err="1">
                <a:ea typeface="+mn-lt"/>
                <a:cs typeface="+mn-lt"/>
              </a:rPr>
              <a:t>kroz</a:t>
            </a:r>
            <a:r>
              <a:rPr lang="en-US" sz="1600" dirty="0">
                <a:ea typeface="+mn-lt"/>
                <a:cs typeface="+mn-lt"/>
              </a:rPr>
              <a:t> </a:t>
            </a:r>
            <a:r>
              <a:rPr lang="en-US" sz="1600" dirty="0" err="1">
                <a:ea typeface="+mn-lt"/>
                <a:cs typeface="+mn-lt"/>
              </a:rPr>
              <a:t>verifikacioni</a:t>
            </a:r>
            <a:r>
              <a:rPr lang="en-US" sz="1600" dirty="0">
                <a:ea typeface="+mn-lt"/>
                <a:cs typeface="+mn-lt"/>
              </a:rPr>
              <a:t> plan</a:t>
            </a:r>
            <a:endParaRPr lang="en-US" sz="1600" dirty="0">
              <a:cs typeface="Arial"/>
            </a:endParaRPr>
          </a:p>
          <a:p>
            <a:pPr eaLnBrk="1" hangingPunct="1"/>
            <a:endParaRPr lang="en-US" altLang="en-US" sz="1600"/>
          </a:p>
          <a:p>
            <a:r>
              <a:rPr lang="en-US" sz="1600" dirty="0">
                <a:ea typeface="+mn-lt"/>
                <a:cs typeface="+mn-lt"/>
              </a:rPr>
              <a:t>Ovo je </a:t>
            </a:r>
            <a:r>
              <a:rPr lang="en-US" sz="1600" dirty="0" err="1">
                <a:ea typeface="+mn-lt"/>
                <a:cs typeface="+mn-lt"/>
              </a:rPr>
              <a:t>neophodan</a:t>
            </a:r>
            <a:r>
              <a:rPr lang="en-US" sz="1600" dirty="0">
                <a:ea typeface="+mn-lt"/>
                <a:cs typeface="+mn-lt"/>
              </a:rPr>
              <a:t> </a:t>
            </a:r>
            <a:r>
              <a:rPr lang="en-US" sz="1600" dirty="0" err="1">
                <a:ea typeface="+mn-lt"/>
                <a:cs typeface="+mn-lt"/>
              </a:rPr>
              <a:t>korak</a:t>
            </a:r>
            <a:r>
              <a:rPr lang="en-US" sz="1600" dirty="0">
                <a:ea typeface="+mn-lt"/>
                <a:cs typeface="+mn-lt"/>
              </a:rPr>
              <a:t> u </a:t>
            </a:r>
            <a:r>
              <a:rPr lang="en-US" sz="1600" dirty="0" err="1">
                <a:ea typeface="+mn-lt"/>
                <a:cs typeface="+mn-lt"/>
              </a:rPr>
              <a:t>ciklusu</a:t>
            </a:r>
            <a:r>
              <a:rPr lang="en-US" sz="1600" dirty="0">
                <a:ea typeface="+mn-lt"/>
                <a:cs typeface="+mn-lt"/>
              </a:rPr>
              <a:t> </a:t>
            </a:r>
            <a:r>
              <a:rPr lang="en-US" sz="1600" dirty="0" err="1">
                <a:ea typeface="+mn-lt"/>
                <a:cs typeface="+mn-lt"/>
              </a:rPr>
              <a:t>verifikacije</a:t>
            </a:r>
            <a:r>
              <a:rPr lang="en-US" sz="1600" dirty="0">
                <a:ea typeface="+mn-lt"/>
                <a:cs typeface="+mn-lt"/>
              </a:rPr>
              <a:t> </a:t>
            </a:r>
            <a:r>
              <a:rPr lang="en-US" sz="1600" dirty="0" err="1">
                <a:ea typeface="+mn-lt"/>
                <a:cs typeface="+mn-lt"/>
              </a:rPr>
              <a:t>iz</a:t>
            </a:r>
            <a:r>
              <a:rPr lang="en-US" sz="1600" dirty="0">
                <a:ea typeface="+mn-lt"/>
                <a:cs typeface="+mn-lt"/>
              </a:rPr>
              <a:t> </a:t>
            </a:r>
            <a:r>
              <a:rPr lang="en-US" sz="1600" dirty="0" err="1">
                <a:ea typeface="+mn-lt"/>
                <a:cs typeface="+mn-lt"/>
              </a:rPr>
              <a:t>dva</a:t>
            </a:r>
            <a:r>
              <a:rPr lang="en-US" sz="1600" dirty="0">
                <a:ea typeface="+mn-lt"/>
                <a:cs typeface="+mn-lt"/>
              </a:rPr>
              <a:t> </a:t>
            </a:r>
            <a:r>
              <a:rPr lang="en-US" sz="1600" dirty="0" err="1">
                <a:ea typeface="+mn-lt"/>
                <a:cs typeface="+mn-lt"/>
              </a:rPr>
              <a:t>glavna</a:t>
            </a:r>
            <a:r>
              <a:rPr lang="en-US" sz="1600" dirty="0">
                <a:ea typeface="+mn-lt"/>
                <a:cs typeface="+mn-lt"/>
              </a:rPr>
              <a:t> </a:t>
            </a:r>
            <a:r>
              <a:rPr lang="en-US" sz="1600" dirty="0" err="1">
                <a:ea typeface="+mn-lt"/>
                <a:cs typeface="+mn-lt"/>
              </a:rPr>
              <a:t>razloga</a:t>
            </a:r>
            <a:r>
              <a:rPr lang="en-US" sz="1600" dirty="0">
                <a:ea typeface="+mn-lt"/>
                <a:cs typeface="+mn-lt"/>
              </a:rPr>
              <a:t>:</a:t>
            </a:r>
            <a:endParaRPr lang="en-US" dirty="0"/>
          </a:p>
          <a:p>
            <a:pPr lvl="1" indent="-188595"/>
            <a:r>
              <a:rPr lang="en-US" sz="1400" dirty="0">
                <a:ea typeface="+mn-lt"/>
                <a:cs typeface="+mn-lt"/>
              </a:rPr>
              <a:t>Prvi </a:t>
            </a:r>
            <a:r>
              <a:rPr lang="en-US" sz="1400" dirty="0" err="1">
                <a:ea typeface="+mn-lt"/>
                <a:cs typeface="+mn-lt"/>
              </a:rPr>
              <a:t>razlog</a:t>
            </a:r>
            <a:r>
              <a:rPr lang="en-US" sz="1400" dirty="0">
                <a:ea typeface="+mn-lt"/>
                <a:cs typeface="+mn-lt"/>
              </a:rPr>
              <a:t> je taj </a:t>
            </a:r>
            <a:r>
              <a:rPr lang="en-US" sz="1400" dirty="0" err="1">
                <a:ea typeface="+mn-lt"/>
                <a:cs typeface="+mn-lt"/>
              </a:rPr>
              <a:t>što</a:t>
            </a:r>
            <a:r>
              <a:rPr lang="en-US" sz="1400" dirty="0">
                <a:ea typeface="+mn-lt"/>
                <a:cs typeface="+mn-lt"/>
              </a:rPr>
              <a:t> </a:t>
            </a:r>
            <a:r>
              <a:rPr lang="en-US" sz="1400" dirty="0" err="1">
                <a:ea typeface="+mn-lt"/>
                <a:cs typeface="+mn-lt"/>
              </a:rPr>
              <a:t>verifikaciona</a:t>
            </a:r>
            <a:r>
              <a:rPr lang="en-US" sz="1400" dirty="0">
                <a:ea typeface="+mn-lt"/>
                <a:cs typeface="+mn-lt"/>
              </a:rPr>
              <a:t> </a:t>
            </a:r>
            <a:r>
              <a:rPr lang="en-US" sz="1400" dirty="0" err="1">
                <a:ea typeface="+mn-lt"/>
                <a:cs typeface="+mn-lt"/>
              </a:rPr>
              <a:t>okruženja</a:t>
            </a:r>
            <a:r>
              <a:rPr lang="en-US" sz="1400" dirty="0">
                <a:ea typeface="+mn-lt"/>
                <a:cs typeface="+mn-lt"/>
              </a:rPr>
              <a:t> </a:t>
            </a:r>
            <a:r>
              <a:rPr lang="en-US" sz="1400" dirty="0" err="1">
                <a:ea typeface="+mn-lt"/>
                <a:cs typeface="+mn-lt"/>
              </a:rPr>
              <a:t>tipično</a:t>
            </a:r>
            <a:r>
              <a:rPr lang="en-US" sz="1400" dirty="0">
                <a:ea typeface="+mn-lt"/>
                <a:cs typeface="+mn-lt"/>
              </a:rPr>
              <a:t> </a:t>
            </a:r>
            <a:r>
              <a:rPr lang="en-US" sz="1400" dirty="0" err="1">
                <a:ea typeface="+mn-lt"/>
                <a:cs typeface="+mn-lt"/>
              </a:rPr>
              <a:t>imaju</a:t>
            </a:r>
            <a:r>
              <a:rPr lang="en-US" sz="1400" dirty="0">
                <a:ea typeface="+mn-lt"/>
                <a:cs typeface="+mn-lt"/>
              </a:rPr>
              <a:t> </a:t>
            </a:r>
            <a:r>
              <a:rPr lang="en-US" sz="1400" dirty="0" err="1">
                <a:ea typeface="+mn-lt"/>
                <a:cs typeface="+mn-lt"/>
              </a:rPr>
              <a:t>elemente</a:t>
            </a:r>
            <a:r>
              <a:rPr lang="en-US" sz="1400" dirty="0">
                <a:ea typeface="+mn-lt"/>
                <a:cs typeface="+mn-lt"/>
              </a:rPr>
              <a:t> </a:t>
            </a:r>
            <a:r>
              <a:rPr lang="en-US" sz="1400" dirty="0" err="1">
                <a:ea typeface="+mn-lt"/>
                <a:cs typeface="+mn-lt"/>
              </a:rPr>
              <a:t>randomizacije</a:t>
            </a:r>
            <a:r>
              <a:rPr lang="en-US" sz="1400" dirty="0">
                <a:ea typeface="+mn-lt"/>
                <a:cs typeface="+mn-lt"/>
              </a:rPr>
              <a:t>, koji </a:t>
            </a:r>
            <a:r>
              <a:rPr lang="en-US" sz="1400" dirty="0" err="1">
                <a:ea typeface="+mn-lt"/>
                <a:cs typeface="+mn-lt"/>
              </a:rPr>
              <a:t>pokreću</a:t>
            </a:r>
            <a:r>
              <a:rPr lang="en-US" sz="1400" dirty="0">
                <a:ea typeface="+mn-lt"/>
                <a:cs typeface="+mn-lt"/>
              </a:rPr>
              <a:t> </a:t>
            </a:r>
            <a:r>
              <a:rPr lang="en-US" sz="1400" dirty="0" err="1">
                <a:ea typeface="+mn-lt"/>
                <a:cs typeface="+mn-lt"/>
              </a:rPr>
              <a:t>različite</a:t>
            </a:r>
            <a:r>
              <a:rPr lang="en-US" sz="1400" dirty="0">
                <a:ea typeface="+mn-lt"/>
                <a:cs typeface="+mn-lt"/>
              </a:rPr>
              <a:t> </a:t>
            </a:r>
            <a:r>
              <a:rPr lang="en-US" sz="1400" dirty="0" err="1">
                <a:ea typeface="+mn-lt"/>
                <a:cs typeface="+mn-lt"/>
              </a:rPr>
              <a:t>scenarije</a:t>
            </a:r>
            <a:r>
              <a:rPr lang="en-US" sz="1400" dirty="0">
                <a:ea typeface="+mn-lt"/>
                <a:cs typeface="+mn-lt"/>
              </a:rPr>
              <a:t> </a:t>
            </a:r>
            <a:r>
              <a:rPr lang="en-US" sz="1400" dirty="0" err="1">
                <a:ea typeface="+mn-lt"/>
                <a:cs typeface="+mn-lt"/>
              </a:rPr>
              <a:t>ulaza</a:t>
            </a:r>
            <a:r>
              <a:rPr lang="en-US" sz="1400" dirty="0">
                <a:ea typeface="+mn-lt"/>
                <a:cs typeface="+mn-lt"/>
              </a:rPr>
              <a:t> </a:t>
            </a:r>
            <a:r>
              <a:rPr lang="en-US" sz="1400" dirty="0" err="1">
                <a:ea typeface="+mn-lt"/>
                <a:cs typeface="+mn-lt"/>
              </a:rPr>
              <a:t>svaki</a:t>
            </a:r>
            <a:r>
              <a:rPr lang="en-US" sz="1400" dirty="0">
                <a:ea typeface="+mn-lt"/>
                <a:cs typeface="+mn-lt"/>
              </a:rPr>
              <a:t> put </a:t>
            </a:r>
            <a:r>
              <a:rPr lang="en-US" sz="1400" dirty="0" err="1">
                <a:ea typeface="+mn-lt"/>
                <a:cs typeface="+mn-lt"/>
              </a:rPr>
              <a:t>kada</a:t>
            </a:r>
            <a:r>
              <a:rPr lang="en-US" sz="1400" dirty="0">
                <a:ea typeface="+mn-lt"/>
                <a:cs typeface="+mn-lt"/>
              </a:rPr>
              <a:t> se </a:t>
            </a:r>
            <a:r>
              <a:rPr lang="en-US" sz="1400" dirty="0" err="1">
                <a:ea typeface="+mn-lt"/>
                <a:cs typeface="+mn-lt"/>
              </a:rPr>
              <a:t>pokrene</a:t>
            </a:r>
            <a:r>
              <a:rPr lang="en-US" sz="1400" dirty="0">
                <a:ea typeface="+mn-lt"/>
                <a:cs typeface="+mn-lt"/>
              </a:rPr>
              <a:t> test</a:t>
            </a:r>
            <a:endParaRPr lang="en-US" dirty="0">
              <a:ea typeface="+mn-lt"/>
              <a:cs typeface="+mn-lt"/>
            </a:endParaRPr>
          </a:p>
          <a:p>
            <a:pPr lvl="1" indent="-188595"/>
            <a:r>
              <a:rPr lang="en-US" sz="1400" dirty="0">
                <a:ea typeface="+mn-lt"/>
                <a:cs typeface="+mn-lt"/>
              </a:rPr>
              <a:t>Drugi </a:t>
            </a:r>
            <a:r>
              <a:rPr lang="en-US" sz="1400" dirty="0" err="1">
                <a:ea typeface="+mn-lt"/>
                <a:cs typeface="+mn-lt"/>
              </a:rPr>
              <a:t>razlog</a:t>
            </a:r>
            <a:r>
              <a:rPr lang="en-US" sz="1400" dirty="0">
                <a:ea typeface="+mn-lt"/>
                <a:cs typeface="+mn-lt"/>
              </a:rPr>
              <a:t> je taj </a:t>
            </a:r>
            <a:r>
              <a:rPr lang="en-US" sz="1400" dirty="0" err="1">
                <a:ea typeface="+mn-lt"/>
                <a:cs typeface="+mn-lt"/>
              </a:rPr>
              <a:t>što</a:t>
            </a:r>
            <a:r>
              <a:rPr lang="en-US" sz="1400" dirty="0">
                <a:ea typeface="+mn-lt"/>
                <a:cs typeface="+mn-lt"/>
              </a:rPr>
              <a:t> je </a:t>
            </a:r>
            <a:r>
              <a:rPr lang="en-US" sz="1400" dirty="0" err="1">
                <a:ea typeface="+mn-lt"/>
                <a:cs typeface="+mn-lt"/>
              </a:rPr>
              <a:t>neophodno</a:t>
            </a:r>
            <a:r>
              <a:rPr lang="en-US" sz="1400" dirty="0">
                <a:ea typeface="+mn-lt"/>
                <a:cs typeface="+mn-lt"/>
              </a:rPr>
              <a:t> </a:t>
            </a:r>
            <a:r>
              <a:rPr lang="en-US" sz="1400" dirty="0" err="1">
                <a:ea typeface="+mn-lt"/>
                <a:cs typeface="+mn-lt"/>
              </a:rPr>
              <a:t>ponoviti</a:t>
            </a:r>
            <a:r>
              <a:rPr lang="en-US" sz="1400" dirty="0">
                <a:ea typeface="+mn-lt"/>
                <a:cs typeface="+mn-lt"/>
              </a:rPr>
              <a:t> </a:t>
            </a:r>
            <a:r>
              <a:rPr lang="en-US" sz="1400" dirty="0" err="1">
                <a:ea typeface="+mn-lt"/>
                <a:cs typeface="+mn-lt"/>
              </a:rPr>
              <a:t>sve</a:t>
            </a:r>
            <a:r>
              <a:rPr lang="en-US" sz="1400" dirty="0">
                <a:ea typeface="+mn-lt"/>
                <a:cs typeface="+mn-lt"/>
              </a:rPr>
              <a:t> </a:t>
            </a:r>
            <a:r>
              <a:rPr lang="en-US" sz="1400" dirty="0" err="1">
                <a:ea typeface="+mn-lt"/>
                <a:cs typeface="+mn-lt"/>
              </a:rPr>
              <a:t>testove</a:t>
            </a:r>
            <a:r>
              <a:rPr lang="en-US" sz="1400" dirty="0">
                <a:ea typeface="+mn-lt"/>
                <a:cs typeface="+mn-lt"/>
              </a:rPr>
              <a:t> </a:t>
            </a:r>
            <a:r>
              <a:rPr lang="en-US" sz="1400" dirty="0" err="1">
                <a:ea typeface="+mn-lt"/>
                <a:cs typeface="+mn-lt"/>
              </a:rPr>
              <a:t>nakon</a:t>
            </a:r>
            <a:r>
              <a:rPr lang="en-US" sz="1400" dirty="0">
                <a:ea typeface="+mn-lt"/>
                <a:cs typeface="+mn-lt"/>
              </a:rPr>
              <a:t> </a:t>
            </a:r>
            <a:r>
              <a:rPr lang="en-US" sz="1400" dirty="0" err="1">
                <a:ea typeface="+mn-lt"/>
                <a:cs typeface="+mn-lt"/>
              </a:rPr>
              <a:t>što</a:t>
            </a:r>
            <a:r>
              <a:rPr lang="en-US" sz="1400" dirty="0">
                <a:ea typeface="+mn-lt"/>
                <a:cs typeface="+mn-lt"/>
              </a:rPr>
              <a:t> </a:t>
            </a:r>
            <a:r>
              <a:rPr lang="en-US" sz="1400" dirty="0" err="1">
                <a:ea typeface="+mn-lt"/>
                <a:cs typeface="+mn-lt"/>
              </a:rPr>
              <a:t>su</a:t>
            </a:r>
            <a:r>
              <a:rPr lang="en-US" sz="1400" dirty="0">
                <a:ea typeface="+mn-lt"/>
                <a:cs typeface="+mn-lt"/>
              </a:rPr>
              <a:t> </a:t>
            </a:r>
            <a:r>
              <a:rPr lang="en-US" sz="1400" dirty="0" err="1">
                <a:ea typeface="+mn-lt"/>
                <a:cs typeface="+mn-lt"/>
              </a:rPr>
              <a:t>ispravke</a:t>
            </a:r>
            <a:r>
              <a:rPr lang="en-US" sz="1400" dirty="0">
                <a:ea typeface="+mn-lt"/>
                <a:cs typeface="+mn-lt"/>
              </a:rPr>
              <a:t> </a:t>
            </a:r>
            <a:r>
              <a:rPr lang="en-US" sz="1400" dirty="0" err="1">
                <a:ea typeface="+mn-lt"/>
                <a:cs typeface="+mn-lt"/>
              </a:rPr>
              <a:t>primenjene</a:t>
            </a:r>
            <a:r>
              <a:rPr lang="en-US" sz="1400" dirty="0">
                <a:ea typeface="+mn-lt"/>
                <a:cs typeface="+mn-lt"/>
              </a:rPr>
              <a:t> </a:t>
            </a:r>
            <a:r>
              <a:rPr lang="en-US" sz="1400" dirty="0" err="1">
                <a:ea typeface="+mn-lt"/>
                <a:cs typeface="+mn-lt"/>
              </a:rPr>
              <a:t>na</a:t>
            </a:r>
            <a:r>
              <a:rPr lang="en-US" sz="1400" dirty="0">
                <a:ea typeface="+mn-lt"/>
                <a:cs typeface="+mn-lt"/>
              </a:rPr>
              <a:t> </a:t>
            </a:r>
            <a:r>
              <a:rPr lang="en-US" sz="1400" dirty="0" err="1">
                <a:ea typeface="+mn-lt"/>
                <a:cs typeface="+mn-lt"/>
              </a:rPr>
              <a:t>dizajn</a:t>
            </a:r>
            <a:r>
              <a:rPr lang="en-US" sz="1400" dirty="0">
                <a:ea typeface="+mn-lt"/>
                <a:cs typeface="+mn-lt"/>
              </a:rPr>
              <a:t> (</a:t>
            </a:r>
            <a:r>
              <a:rPr lang="en-US" sz="1400" dirty="0" err="1">
                <a:ea typeface="+mn-lt"/>
                <a:cs typeface="+mn-lt"/>
              </a:rPr>
              <a:t>osim</a:t>
            </a:r>
            <a:r>
              <a:rPr lang="en-US" sz="1400" dirty="0">
                <a:ea typeface="+mn-lt"/>
                <a:cs typeface="+mn-lt"/>
              </a:rPr>
              <a:t> </a:t>
            </a:r>
            <a:r>
              <a:rPr lang="en-US" sz="1400" dirty="0" err="1">
                <a:ea typeface="+mn-lt"/>
                <a:cs typeface="+mn-lt"/>
              </a:rPr>
              <a:t>potvrde</a:t>
            </a:r>
            <a:r>
              <a:rPr lang="en-US" sz="1400" dirty="0">
                <a:ea typeface="+mn-lt"/>
                <a:cs typeface="+mn-lt"/>
              </a:rPr>
              <a:t> da je </a:t>
            </a:r>
            <a:r>
              <a:rPr lang="en-US" sz="1400" dirty="0" err="1">
                <a:ea typeface="+mn-lt"/>
                <a:cs typeface="+mn-lt"/>
              </a:rPr>
              <a:t>popravka</a:t>
            </a:r>
            <a:r>
              <a:rPr lang="en-US" sz="1400" dirty="0">
                <a:ea typeface="+mn-lt"/>
                <a:cs typeface="+mn-lt"/>
              </a:rPr>
              <a:t> </a:t>
            </a:r>
            <a:r>
              <a:rPr lang="en-US" sz="1400" dirty="0" err="1">
                <a:ea typeface="+mn-lt"/>
                <a:cs typeface="+mn-lt"/>
              </a:rPr>
              <a:t>uspešna</a:t>
            </a:r>
            <a:r>
              <a:rPr lang="en-US" sz="1400" dirty="0">
                <a:ea typeface="+mn-lt"/>
                <a:cs typeface="+mn-lt"/>
              </a:rPr>
              <a:t>, </a:t>
            </a:r>
            <a:r>
              <a:rPr lang="en-US" sz="1400" dirty="0" err="1">
                <a:ea typeface="+mn-lt"/>
                <a:cs typeface="+mn-lt"/>
              </a:rPr>
              <a:t>proveriti</a:t>
            </a:r>
            <a:r>
              <a:rPr lang="en-US" sz="1400" dirty="0">
                <a:ea typeface="+mn-lt"/>
                <a:cs typeface="+mn-lt"/>
              </a:rPr>
              <a:t> da se </a:t>
            </a:r>
            <a:r>
              <a:rPr lang="en-US" sz="1400" dirty="0" err="1">
                <a:ea typeface="+mn-lt"/>
                <a:cs typeface="+mn-lt"/>
              </a:rPr>
              <a:t>slučajno</a:t>
            </a:r>
            <a:r>
              <a:rPr lang="en-US" sz="1400" dirty="0">
                <a:ea typeface="+mn-lt"/>
                <a:cs typeface="+mn-lt"/>
              </a:rPr>
              <a:t> </a:t>
            </a:r>
            <a:r>
              <a:rPr lang="en-US" sz="1400" dirty="0" err="1">
                <a:ea typeface="+mn-lt"/>
                <a:cs typeface="+mn-lt"/>
              </a:rPr>
              <a:t>nije</a:t>
            </a:r>
            <a:r>
              <a:rPr lang="en-US" sz="1400" dirty="0">
                <a:ea typeface="+mn-lt"/>
                <a:cs typeface="+mn-lt"/>
              </a:rPr>
              <a:t> </a:t>
            </a:r>
            <a:r>
              <a:rPr lang="en-US" sz="1400" dirty="0" err="1">
                <a:ea typeface="+mn-lt"/>
                <a:cs typeface="+mn-lt"/>
              </a:rPr>
              <a:t>pojavio</a:t>
            </a:r>
            <a:r>
              <a:rPr lang="en-US" sz="1400" dirty="0">
                <a:ea typeface="+mn-lt"/>
                <a:cs typeface="+mn-lt"/>
              </a:rPr>
              <a:t> </a:t>
            </a:r>
            <a:r>
              <a:rPr lang="en-US" sz="1400" dirty="0" err="1">
                <a:ea typeface="+mn-lt"/>
                <a:cs typeface="+mn-lt"/>
              </a:rPr>
              <a:t>neki</a:t>
            </a:r>
            <a:r>
              <a:rPr lang="en-US" sz="1400" dirty="0">
                <a:ea typeface="+mn-lt"/>
                <a:cs typeface="+mn-lt"/>
              </a:rPr>
              <a:t> novi problem)</a:t>
            </a:r>
          </a:p>
          <a:p>
            <a:pPr lvl="1" indent="-188595"/>
            <a:endParaRPr lang="en-US" altLang="en-US" sz="1400" dirty="0">
              <a:solidFill>
                <a:srgbClr val="000000"/>
              </a:solidFill>
              <a:latin typeface="Arial"/>
              <a:cs typeface="Arial"/>
            </a:endParaRPr>
          </a:p>
          <a:p>
            <a:r>
              <a:rPr lang="en-US" sz="1600" dirty="0">
                <a:ea typeface="+mn-lt"/>
                <a:cs typeface="+mn-lt"/>
              </a:rPr>
              <a:t>Stopa </a:t>
            </a:r>
            <a:r>
              <a:rPr lang="en-US" sz="1600" dirty="0" err="1">
                <a:ea typeface="+mn-lt"/>
                <a:cs typeface="+mn-lt"/>
              </a:rPr>
              <a:t>pojave</a:t>
            </a:r>
            <a:r>
              <a:rPr lang="en-US" sz="1600" dirty="0">
                <a:ea typeface="+mn-lt"/>
                <a:cs typeface="+mn-lt"/>
              </a:rPr>
              <a:t> </a:t>
            </a:r>
            <a:r>
              <a:rPr lang="en-US" sz="1600" dirty="0" err="1">
                <a:ea typeface="+mn-lt"/>
                <a:cs typeface="+mn-lt"/>
              </a:rPr>
              <a:t>grešaka</a:t>
            </a:r>
            <a:r>
              <a:rPr lang="en-US" sz="1600" dirty="0">
                <a:ea typeface="+mn-lt"/>
                <a:cs typeface="+mn-lt"/>
              </a:rPr>
              <a:t> </a:t>
            </a:r>
            <a:r>
              <a:rPr lang="en-US" sz="1600" dirty="0" err="1">
                <a:ea typeface="+mn-lt"/>
                <a:cs typeface="+mn-lt"/>
              </a:rPr>
              <a:t>opada</a:t>
            </a:r>
            <a:r>
              <a:rPr lang="en-US" sz="1600" dirty="0">
                <a:ea typeface="+mn-lt"/>
                <a:cs typeface="+mn-lt"/>
              </a:rPr>
              <a:t> </a:t>
            </a:r>
            <a:r>
              <a:rPr lang="en-US" sz="1600" dirty="0" err="1">
                <a:ea typeface="+mn-lt"/>
                <a:cs typeface="+mn-lt"/>
              </a:rPr>
              <a:t>kako</a:t>
            </a:r>
            <a:r>
              <a:rPr lang="en-US" sz="1600" dirty="0">
                <a:ea typeface="+mn-lt"/>
                <a:cs typeface="+mn-lt"/>
              </a:rPr>
              <a:t> </a:t>
            </a:r>
            <a:r>
              <a:rPr lang="en-US" sz="1600" dirty="0" err="1">
                <a:ea typeface="+mn-lt"/>
                <a:cs typeface="+mn-lt"/>
              </a:rPr>
              <a:t>verifikacioni</a:t>
            </a:r>
            <a:r>
              <a:rPr lang="en-US" sz="1600" dirty="0">
                <a:ea typeface="+mn-lt"/>
                <a:cs typeface="+mn-lt"/>
              </a:rPr>
              <a:t> </a:t>
            </a:r>
            <a:r>
              <a:rPr lang="en-US" sz="1600" dirty="0" err="1">
                <a:ea typeface="+mn-lt"/>
                <a:cs typeface="+mn-lt"/>
              </a:rPr>
              <a:t>ciklus</a:t>
            </a:r>
            <a:r>
              <a:rPr lang="en-US" sz="1600" dirty="0">
                <a:ea typeface="+mn-lt"/>
                <a:cs typeface="+mn-lt"/>
              </a:rPr>
              <a:t> </a:t>
            </a:r>
            <a:r>
              <a:rPr lang="en-US" sz="1600" dirty="0" err="1">
                <a:ea typeface="+mn-lt"/>
                <a:cs typeface="+mn-lt"/>
              </a:rPr>
              <a:t>dostiže</a:t>
            </a:r>
            <a:r>
              <a:rPr lang="en-US" sz="1600" dirty="0">
                <a:ea typeface="+mn-lt"/>
                <a:cs typeface="+mn-lt"/>
              </a:rPr>
              <a:t> </a:t>
            </a:r>
            <a:r>
              <a:rPr lang="en-US" sz="1600" dirty="0" err="1">
                <a:ea typeface="+mn-lt"/>
                <a:cs typeface="+mn-lt"/>
              </a:rPr>
              <a:t>fazu</a:t>
            </a:r>
            <a:r>
              <a:rPr lang="en-US" sz="1600" dirty="0">
                <a:ea typeface="+mn-lt"/>
                <a:cs typeface="+mn-lt"/>
              </a:rPr>
              <a:t> </a:t>
            </a:r>
            <a:r>
              <a:rPr lang="en-US" sz="1600" dirty="0" err="1">
                <a:ea typeface="+mn-lt"/>
                <a:cs typeface="+mn-lt"/>
              </a:rPr>
              <a:t>regresije</a:t>
            </a:r>
            <a:endParaRPr lang="en-US" dirty="0" err="1">
              <a:cs typeface="Arial"/>
            </a:endParaRPr>
          </a:p>
          <a:p>
            <a:pPr eaLnBrk="1" hangingPunct="1"/>
            <a:endParaRPr lang="en-US" altLang="en-US" sz="1600"/>
          </a:p>
          <a:p>
            <a:r>
              <a:rPr lang="en-US" sz="1600" dirty="0">
                <a:ea typeface="+mn-lt"/>
                <a:cs typeface="+mn-lt"/>
              </a:rPr>
              <a:t>Da bi </a:t>
            </a:r>
            <a:r>
              <a:rPr lang="en-US" sz="1600" dirty="0" err="1">
                <a:ea typeface="+mn-lt"/>
                <a:cs typeface="+mn-lt"/>
              </a:rPr>
              <a:t>otkrili</a:t>
            </a:r>
            <a:r>
              <a:rPr lang="en-US" sz="1600" dirty="0">
                <a:ea typeface="+mn-lt"/>
                <a:cs typeface="+mn-lt"/>
              </a:rPr>
              <a:t> </a:t>
            </a:r>
            <a:r>
              <a:rPr lang="en-US" sz="1600" dirty="0" err="1">
                <a:ea typeface="+mn-lt"/>
                <a:cs typeface="+mn-lt"/>
              </a:rPr>
              <a:t>teško</a:t>
            </a:r>
            <a:r>
              <a:rPr lang="en-US" sz="1600" dirty="0">
                <a:ea typeface="+mn-lt"/>
                <a:cs typeface="+mn-lt"/>
              </a:rPr>
              <a:t> </a:t>
            </a:r>
            <a:r>
              <a:rPr lang="en-US" sz="1600" dirty="0" err="1">
                <a:ea typeface="+mn-lt"/>
                <a:cs typeface="+mn-lt"/>
              </a:rPr>
              <a:t>pronalažljive</a:t>
            </a:r>
            <a:r>
              <a:rPr lang="en-US" sz="1600" dirty="0">
                <a:ea typeface="+mn-lt"/>
                <a:cs typeface="+mn-lt"/>
              </a:rPr>
              <a:t> </a:t>
            </a:r>
            <a:r>
              <a:rPr lang="en-US" sz="1600" dirty="0" err="1">
                <a:ea typeface="+mn-lt"/>
                <a:cs typeface="+mn-lt"/>
              </a:rPr>
              <a:t>greške</a:t>
            </a:r>
            <a:r>
              <a:rPr lang="en-US" sz="1600" dirty="0">
                <a:ea typeface="+mn-lt"/>
                <a:cs typeface="+mn-lt"/>
              </a:rPr>
              <a:t>, </a:t>
            </a:r>
            <a:r>
              <a:rPr lang="en-US" sz="1600" dirty="0" err="1">
                <a:ea typeface="+mn-lt"/>
                <a:cs typeface="+mn-lt"/>
              </a:rPr>
              <a:t>timovi</a:t>
            </a:r>
            <a:r>
              <a:rPr lang="en-US" sz="1600" dirty="0">
                <a:ea typeface="+mn-lt"/>
                <a:cs typeface="+mn-lt"/>
              </a:rPr>
              <a:t> za </a:t>
            </a:r>
            <a:r>
              <a:rPr lang="en-US" sz="1600" dirty="0" err="1">
                <a:ea typeface="+mn-lt"/>
                <a:cs typeface="+mn-lt"/>
              </a:rPr>
              <a:t>verifikaciju</a:t>
            </a:r>
            <a:r>
              <a:rPr lang="en-US" sz="1600" dirty="0">
                <a:ea typeface="+mn-lt"/>
                <a:cs typeface="+mn-lt"/>
              </a:rPr>
              <a:t> </a:t>
            </a:r>
            <a:r>
              <a:rPr lang="en-US" sz="1600" dirty="0" err="1">
                <a:ea typeface="+mn-lt"/>
                <a:cs typeface="+mn-lt"/>
              </a:rPr>
              <a:t>koriste</a:t>
            </a:r>
            <a:r>
              <a:rPr lang="en-US" sz="1600" dirty="0">
                <a:ea typeface="+mn-lt"/>
                <a:cs typeface="+mn-lt"/>
              </a:rPr>
              <a:t> </a:t>
            </a:r>
            <a:r>
              <a:rPr lang="en-US" sz="1600" b="1" dirty="0" err="1">
                <a:ea typeface="+mn-lt"/>
                <a:cs typeface="+mn-lt"/>
              </a:rPr>
              <a:t>skupove</a:t>
            </a:r>
            <a:r>
              <a:rPr lang="en-US" sz="1600" b="1" dirty="0">
                <a:ea typeface="+mn-lt"/>
                <a:cs typeface="+mn-lt"/>
              </a:rPr>
              <a:t> </a:t>
            </a:r>
            <a:r>
              <a:rPr lang="en-US" sz="1600" b="1" dirty="0" err="1">
                <a:ea typeface="+mn-lt"/>
                <a:cs typeface="+mn-lt"/>
              </a:rPr>
              <a:t>radnih</a:t>
            </a:r>
            <a:r>
              <a:rPr lang="en-US" sz="1600" b="1" dirty="0">
                <a:ea typeface="+mn-lt"/>
                <a:cs typeface="+mn-lt"/>
              </a:rPr>
              <a:t> </a:t>
            </a:r>
            <a:r>
              <a:rPr lang="en-US" sz="1600" b="1" dirty="0" err="1">
                <a:ea typeface="+mn-lt"/>
                <a:cs typeface="+mn-lt"/>
              </a:rPr>
              <a:t>stanica</a:t>
            </a:r>
            <a:r>
              <a:rPr lang="en-US" sz="1600" b="1" dirty="0">
                <a:ea typeface="+mn-lt"/>
                <a:cs typeface="+mn-lt"/>
              </a:rPr>
              <a:t> </a:t>
            </a:r>
            <a:r>
              <a:rPr lang="en-US" sz="1600" dirty="0">
                <a:ea typeface="+mn-lt"/>
                <a:cs typeface="+mn-lt"/>
              </a:rPr>
              <a:t>(</a:t>
            </a:r>
            <a:r>
              <a:rPr lang="en-US" sz="1600" dirty="0" err="1">
                <a:ea typeface="+mn-lt"/>
                <a:cs typeface="+mn-lt"/>
              </a:rPr>
              <a:t>eng.</a:t>
            </a:r>
            <a:r>
              <a:rPr lang="en-US" sz="1600" dirty="0">
                <a:ea typeface="+mn-lt"/>
                <a:cs typeface="+mn-lt"/>
              </a:rPr>
              <a:t> Workstation pool), </a:t>
            </a:r>
            <a:r>
              <a:rPr lang="en-US" sz="1600" dirty="0" err="1">
                <a:ea typeface="+mn-lt"/>
                <a:cs typeface="+mn-lt"/>
              </a:rPr>
              <a:t>tzv</a:t>
            </a:r>
            <a:r>
              <a:rPr lang="en-US" sz="1600" dirty="0">
                <a:ea typeface="+mn-lt"/>
                <a:cs typeface="+mn-lt"/>
              </a:rPr>
              <a:t> „</a:t>
            </a:r>
            <a:r>
              <a:rPr lang="en-US" sz="1600" dirty="0" err="1">
                <a:ea typeface="+mn-lt"/>
                <a:cs typeface="+mn-lt"/>
              </a:rPr>
              <a:t>farme</a:t>
            </a:r>
            <a:r>
              <a:rPr lang="en-US" sz="1600" dirty="0">
                <a:ea typeface="+mn-lt"/>
                <a:cs typeface="+mn-lt"/>
              </a:rPr>
              <a:t>“, da bi </a:t>
            </a:r>
            <a:r>
              <a:rPr lang="en-US" sz="1600" dirty="0" err="1">
                <a:ea typeface="+mn-lt"/>
                <a:cs typeface="+mn-lt"/>
              </a:rPr>
              <a:t>pokrenuli</a:t>
            </a:r>
            <a:r>
              <a:rPr lang="en-US" sz="1600" dirty="0">
                <a:ea typeface="+mn-lt"/>
                <a:cs typeface="+mn-lt"/>
              </a:rPr>
              <a:t> </a:t>
            </a:r>
            <a:r>
              <a:rPr lang="en-US" sz="1600" dirty="0" err="1">
                <a:ea typeface="+mn-lt"/>
                <a:cs typeface="+mn-lt"/>
              </a:rPr>
              <a:t>što</a:t>
            </a:r>
            <a:r>
              <a:rPr lang="en-US" sz="1600" dirty="0">
                <a:ea typeface="+mn-lt"/>
                <a:cs typeface="+mn-lt"/>
              </a:rPr>
              <a:t> </a:t>
            </a:r>
            <a:r>
              <a:rPr lang="en-US" sz="1600" dirty="0" err="1">
                <a:ea typeface="+mn-lt"/>
                <a:cs typeface="+mn-lt"/>
              </a:rPr>
              <a:t>veći</a:t>
            </a:r>
            <a:r>
              <a:rPr lang="en-US" sz="1600" dirty="0">
                <a:ea typeface="+mn-lt"/>
                <a:cs typeface="+mn-lt"/>
              </a:rPr>
              <a:t> </a:t>
            </a:r>
            <a:r>
              <a:rPr lang="en-US" sz="1600" dirty="0" err="1">
                <a:ea typeface="+mn-lt"/>
                <a:cs typeface="+mn-lt"/>
              </a:rPr>
              <a:t>broj</a:t>
            </a:r>
            <a:r>
              <a:rPr lang="en-US" sz="1600" dirty="0">
                <a:ea typeface="+mn-lt"/>
                <a:cs typeface="+mn-lt"/>
              </a:rPr>
              <a:t> </a:t>
            </a:r>
            <a:r>
              <a:rPr lang="en-US" sz="1600" dirty="0" err="1">
                <a:ea typeface="+mn-lt"/>
                <a:cs typeface="+mn-lt"/>
              </a:rPr>
              <a:t>verifikacionih</a:t>
            </a:r>
            <a:r>
              <a:rPr lang="en-US" sz="1600" dirty="0">
                <a:ea typeface="+mn-lt"/>
                <a:cs typeface="+mn-lt"/>
              </a:rPr>
              <a:t> </a:t>
            </a:r>
            <a:r>
              <a:rPr lang="en-US" sz="1600" dirty="0" err="1">
                <a:ea typeface="+mn-lt"/>
                <a:cs typeface="+mn-lt"/>
              </a:rPr>
              <a:t>testova</a:t>
            </a:r>
            <a:endParaRPr lang="en-US" sz="1600" dirty="0" err="1">
              <a:cs typeface="Arial"/>
            </a:endParaRPr>
          </a:p>
          <a:p>
            <a:endParaRPr lang="en-US" sz="1600" dirty="0"/>
          </a:p>
          <a:p>
            <a:r>
              <a:rPr lang="en-US" sz="1600" dirty="0" err="1">
                <a:ea typeface="+mn-lt"/>
                <a:cs typeface="+mn-lt"/>
              </a:rPr>
              <a:t>Randomizacija</a:t>
            </a:r>
            <a:r>
              <a:rPr lang="en-US" sz="1600" dirty="0">
                <a:ea typeface="+mn-lt"/>
                <a:cs typeface="+mn-lt"/>
              </a:rPr>
              <a:t> </a:t>
            </a:r>
            <a:r>
              <a:rPr lang="en-US" sz="1600" dirty="0" err="1">
                <a:ea typeface="+mn-lt"/>
                <a:cs typeface="+mn-lt"/>
              </a:rPr>
              <a:t>ugrađena</a:t>
            </a:r>
            <a:r>
              <a:rPr lang="en-US" sz="1600" dirty="0">
                <a:ea typeface="+mn-lt"/>
                <a:cs typeface="+mn-lt"/>
              </a:rPr>
              <a:t> u </a:t>
            </a:r>
            <a:r>
              <a:rPr lang="en-US" sz="1600" dirty="0" err="1">
                <a:ea typeface="+mn-lt"/>
                <a:cs typeface="+mn-lt"/>
              </a:rPr>
              <a:t>okruženje</a:t>
            </a:r>
            <a:r>
              <a:rPr lang="en-US" sz="1600" dirty="0">
                <a:ea typeface="+mn-lt"/>
                <a:cs typeface="+mn-lt"/>
              </a:rPr>
              <a:t> </a:t>
            </a:r>
            <a:r>
              <a:rPr lang="en-US" sz="1600" dirty="0" err="1">
                <a:ea typeface="+mn-lt"/>
                <a:cs typeface="+mn-lt"/>
              </a:rPr>
              <a:t>omogućava</a:t>
            </a:r>
            <a:r>
              <a:rPr lang="en-US" sz="1600" dirty="0">
                <a:ea typeface="+mn-lt"/>
                <a:cs typeface="+mn-lt"/>
              </a:rPr>
              <a:t> </a:t>
            </a:r>
            <a:r>
              <a:rPr lang="en-US" sz="1600" dirty="0" err="1">
                <a:ea typeface="+mn-lt"/>
                <a:cs typeface="+mn-lt"/>
              </a:rPr>
              <a:t>nove</a:t>
            </a:r>
            <a:r>
              <a:rPr lang="en-US" sz="1600" dirty="0">
                <a:ea typeface="+mn-lt"/>
                <a:cs typeface="+mn-lt"/>
              </a:rPr>
              <a:t> </a:t>
            </a:r>
            <a:r>
              <a:rPr lang="en-US" sz="1600" dirty="0" err="1">
                <a:ea typeface="+mn-lt"/>
                <a:cs typeface="+mn-lt"/>
              </a:rPr>
              <a:t>scenarije</a:t>
            </a:r>
            <a:r>
              <a:rPr lang="en-US" sz="1600" dirty="0">
                <a:ea typeface="+mn-lt"/>
                <a:cs typeface="+mn-lt"/>
              </a:rPr>
              <a:t> </a:t>
            </a:r>
            <a:r>
              <a:rPr lang="en-US" sz="1600" dirty="0" err="1">
                <a:ea typeface="+mn-lt"/>
                <a:cs typeface="+mn-lt"/>
              </a:rPr>
              <a:t>testiranja</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svakom</a:t>
            </a:r>
            <a:r>
              <a:rPr lang="en-US" sz="1600" dirty="0">
                <a:ea typeface="+mn-lt"/>
                <a:cs typeface="+mn-lt"/>
              </a:rPr>
              <a:t> od </a:t>
            </a:r>
            <a:r>
              <a:rPr lang="en-US" sz="1600" dirty="0" err="1">
                <a:ea typeface="+mn-lt"/>
                <a:cs typeface="+mn-lt"/>
              </a:rPr>
              <a:t>testova</a:t>
            </a:r>
            <a:endParaRPr lang="en-US" sz="1600" dirty="0">
              <a:ea typeface="+mn-lt"/>
              <a:cs typeface="+mn-lt"/>
            </a:endParaRPr>
          </a:p>
          <a:p>
            <a:pPr eaLnBrk="1" hangingPunct="1"/>
            <a:endParaRPr lang="en-US" altLang="en-US" sz="1600"/>
          </a:p>
        </p:txBody>
      </p:sp>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a:extLst>
              <a:ext uri="{FF2B5EF4-FFF2-40B4-BE49-F238E27FC236}">
                <a16:creationId xmlns:a16="http://schemas.microsoft.com/office/drawing/2014/main" id="{62FECF45-E184-D84D-50A8-736727893F82}"/>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ACD913A-5403-4E51-B5D3-552CBE32358E}" type="slidenum">
              <a:rPr lang="de-DE" altLang="en-US">
                <a:solidFill>
                  <a:schemeClr val="bg1"/>
                </a:solidFill>
              </a:rPr>
              <a:pPr/>
              <a:t>27</a:t>
            </a:fld>
            <a:endParaRPr lang="de-DE" altLang="en-US">
              <a:solidFill>
                <a:schemeClr val="bg1"/>
              </a:solidFill>
            </a:endParaRPr>
          </a:p>
        </p:txBody>
      </p:sp>
      <p:sp>
        <p:nvSpPr>
          <p:cNvPr id="26627" name="Rectangle 2">
            <a:extLst>
              <a:ext uri="{FF2B5EF4-FFF2-40B4-BE49-F238E27FC236}">
                <a16:creationId xmlns:a16="http://schemas.microsoft.com/office/drawing/2014/main" id="{3AE908F3-B32C-63E6-2B03-9CF4CF82EAE5}"/>
              </a:ext>
            </a:extLst>
          </p:cNvPr>
          <p:cNvSpPr>
            <a:spLocks noGrp="1" noChangeArrowheads="1"/>
          </p:cNvSpPr>
          <p:nvPr>
            <p:ph type="title"/>
          </p:nvPr>
        </p:nvSpPr>
        <p:spPr/>
        <p:txBody>
          <a:bodyPr/>
          <a:lstStyle/>
          <a:p>
            <a:r>
              <a:rPr lang="en-US" altLang="en-US" dirty="0" err="1"/>
              <a:t>Fabrikacija</a:t>
            </a:r>
            <a:r>
              <a:rPr lang="en-US" altLang="en-US" dirty="0"/>
              <a:t> </a:t>
            </a:r>
            <a:r>
              <a:rPr lang="en-US" altLang="en-US" dirty="0" err="1"/>
              <a:t>hardvera</a:t>
            </a:r>
            <a:endParaRPr lang="en-US" dirty="0" err="1"/>
          </a:p>
        </p:txBody>
      </p:sp>
      <p:sp>
        <p:nvSpPr>
          <p:cNvPr id="26628" name="Rectangle 3">
            <a:extLst>
              <a:ext uri="{FF2B5EF4-FFF2-40B4-BE49-F238E27FC236}">
                <a16:creationId xmlns:a16="http://schemas.microsoft.com/office/drawing/2014/main" id="{D038D5D6-B6C1-A8C8-97F8-7BE42C378143}"/>
              </a:ext>
            </a:extLst>
          </p:cNvPr>
          <p:cNvSpPr>
            <a:spLocks noGrp="1" noChangeArrowheads="1"/>
          </p:cNvSpPr>
          <p:nvPr>
            <p:ph type="body" idx="1"/>
          </p:nvPr>
        </p:nvSpPr>
        <p:spPr/>
        <p:txBody>
          <a:bodyPr/>
          <a:lstStyle/>
          <a:p>
            <a:r>
              <a:rPr lang="en-US" sz="1600" dirty="0">
                <a:ea typeface="+mn-lt"/>
                <a:cs typeface="+mn-lt"/>
              </a:rPr>
              <a:t>Tim za </a:t>
            </a:r>
            <a:r>
              <a:rPr lang="en-US" sz="1600" dirty="0" err="1">
                <a:ea typeface="+mn-lt"/>
                <a:cs typeface="+mn-lt"/>
              </a:rPr>
              <a:t>dizajn</a:t>
            </a:r>
            <a:r>
              <a:rPr lang="en-US" sz="1600" dirty="0">
                <a:ea typeface="+mn-lt"/>
                <a:cs typeface="+mn-lt"/>
              </a:rPr>
              <a:t> </a:t>
            </a:r>
            <a:r>
              <a:rPr lang="en-US" sz="1600" dirty="0" err="1">
                <a:ea typeface="+mn-lt"/>
                <a:cs typeface="+mn-lt"/>
              </a:rPr>
              <a:t>pušta</a:t>
            </a:r>
            <a:r>
              <a:rPr lang="en-US" sz="1600" dirty="0">
                <a:ea typeface="+mn-lt"/>
                <a:cs typeface="+mn-lt"/>
              </a:rPr>
              <a:t> </a:t>
            </a:r>
            <a:r>
              <a:rPr lang="en-US" sz="1600" dirty="0" err="1">
                <a:ea typeface="+mn-lt"/>
                <a:cs typeface="+mn-lt"/>
              </a:rPr>
              <a:t>hardver</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fabrikaciju</a:t>
            </a:r>
            <a:r>
              <a:rPr lang="en-US" sz="1600" dirty="0">
                <a:ea typeface="+mn-lt"/>
                <a:cs typeface="+mn-lt"/>
              </a:rPr>
              <a:t> </a:t>
            </a:r>
            <a:r>
              <a:rPr lang="en-US" sz="1600" dirty="0" err="1">
                <a:ea typeface="+mn-lt"/>
                <a:cs typeface="+mn-lt"/>
              </a:rPr>
              <a:t>kada</a:t>
            </a:r>
            <a:r>
              <a:rPr lang="en-US" sz="1600" dirty="0">
                <a:ea typeface="+mn-lt"/>
                <a:cs typeface="+mn-lt"/>
              </a:rPr>
              <a:t> se </a:t>
            </a:r>
            <a:r>
              <a:rPr lang="en-US" sz="1600" dirty="0" err="1">
                <a:ea typeface="+mn-lt"/>
                <a:cs typeface="+mn-lt"/>
              </a:rPr>
              <a:t>ispune</a:t>
            </a:r>
            <a:r>
              <a:rPr lang="en-US" sz="1600" dirty="0">
                <a:ea typeface="+mn-lt"/>
                <a:cs typeface="+mn-lt"/>
              </a:rPr>
              <a:t> </a:t>
            </a:r>
            <a:r>
              <a:rPr lang="en-US" sz="1600" dirty="0" err="1">
                <a:ea typeface="+mn-lt"/>
                <a:cs typeface="+mn-lt"/>
              </a:rPr>
              <a:t>svi</a:t>
            </a:r>
            <a:r>
              <a:rPr lang="en-US" sz="1600" dirty="0">
                <a:ea typeface="+mn-lt"/>
                <a:cs typeface="+mn-lt"/>
              </a:rPr>
              <a:t> </a:t>
            </a:r>
            <a:r>
              <a:rPr lang="en-US" sz="1600" dirty="0" err="1">
                <a:ea typeface="+mn-lt"/>
                <a:cs typeface="+mn-lt"/>
              </a:rPr>
              <a:t>kriterijumi</a:t>
            </a:r>
            <a:r>
              <a:rPr lang="en-US" sz="1600" dirty="0">
                <a:ea typeface="+mn-lt"/>
                <a:cs typeface="+mn-lt"/>
              </a:rPr>
              <a:t> za </a:t>
            </a:r>
            <a:r>
              <a:rPr lang="en-US" sz="1600" dirty="0" err="1">
                <a:ea typeface="+mn-lt"/>
                <a:cs typeface="+mn-lt"/>
              </a:rPr>
              <a:t>proizvodnju</a:t>
            </a:r>
            <a:endParaRPr lang="en-US" dirty="0" err="1">
              <a:cs typeface="Arial"/>
            </a:endParaRPr>
          </a:p>
          <a:p>
            <a:pPr eaLnBrk="1" hangingPunct="1"/>
            <a:endParaRPr lang="en-US" altLang="en-US" sz="1600"/>
          </a:p>
          <a:p>
            <a:r>
              <a:rPr lang="en-US" sz="1600" dirty="0" err="1">
                <a:ea typeface="+mn-lt"/>
                <a:cs typeface="+mn-lt"/>
              </a:rPr>
              <a:t>Slanje</a:t>
            </a:r>
            <a:r>
              <a:rPr lang="en-US" sz="1600" dirty="0">
                <a:ea typeface="+mn-lt"/>
                <a:cs typeface="+mn-lt"/>
              </a:rPr>
              <a:t> </a:t>
            </a:r>
            <a:r>
              <a:rPr lang="en-US" sz="1600" dirty="0" err="1">
                <a:ea typeface="+mn-lt"/>
                <a:cs typeface="+mn-lt"/>
              </a:rPr>
              <a:t>čipa</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fabrikaciju</a:t>
            </a:r>
            <a:r>
              <a:rPr lang="en-US" sz="1600" dirty="0">
                <a:ea typeface="+mn-lt"/>
                <a:cs typeface="+mn-lt"/>
              </a:rPr>
              <a:t>, </a:t>
            </a:r>
            <a:r>
              <a:rPr lang="en-US" sz="1600" dirty="0" err="1">
                <a:ea typeface="+mn-lt"/>
                <a:cs typeface="+mn-lt"/>
              </a:rPr>
              <a:t>poznato</a:t>
            </a:r>
            <a:r>
              <a:rPr lang="en-US" sz="1600" dirty="0">
                <a:ea typeface="+mn-lt"/>
                <a:cs typeface="+mn-lt"/>
              </a:rPr>
              <a:t> je </a:t>
            </a:r>
            <a:r>
              <a:rPr lang="en-US" sz="1600" dirty="0" err="1">
                <a:ea typeface="+mn-lt"/>
                <a:cs typeface="+mn-lt"/>
              </a:rPr>
              <a:t>i</a:t>
            </a:r>
            <a:r>
              <a:rPr lang="en-US" sz="1600" dirty="0">
                <a:ea typeface="+mn-lt"/>
                <a:cs typeface="+mn-lt"/>
              </a:rPr>
              <a:t> </a:t>
            </a:r>
            <a:r>
              <a:rPr lang="en-US" sz="1600" dirty="0" err="1">
                <a:ea typeface="+mn-lt"/>
                <a:cs typeface="+mn-lt"/>
              </a:rPr>
              <a:t>kao</a:t>
            </a:r>
            <a:r>
              <a:rPr lang="en-US" sz="1600" dirty="0">
                <a:ea typeface="+mn-lt"/>
                <a:cs typeface="+mn-lt"/>
              </a:rPr>
              <a:t> „</a:t>
            </a:r>
            <a:r>
              <a:rPr lang="en-US" sz="1600" b="1" dirty="0">
                <a:ea typeface="+mn-lt"/>
                <a:cs typeface="+mn-lt"/>
              </a:rPr>
              <a:t>tape-out</a:t>
            </a:r>
            <a:r>
              <a:rPr lang="en-US" sz="1600" dirty="0">
                <a:ea typeface="+mn-lt"/>
                <a:cs typeface="+mn-lt"/>
              </a:rPr>
              <a:t>“, </a:t>
            </a:r>
            <a:r>
              <a:rPr lang="en-US" sz="1600" dirty="0" err="1">
                <a:ea typeface="+mn-lt"/>
                <a:cs typeface="+mn-lt"/>
              </a:rPr>
              <a:t>što</a:t>
            </a:r>
            <a:r>
              <a:rPr lang="en-US" sz="1600" dirty="0">
                <a:ea typeface="+mn-lt"/>
                <a:cs typeface="+mn-lt"/>
              </a:rPr>
              <a:t> je </a:t>
            </a:r>
            <a:r>
              <a:rPr lang="en-US" sz="1600" dirty="0" err="1">
                <a:ea typeface="+mn-lt"/>
                <a:cs typeface="+mn-lt"/>
              </a:rPr>
              <a:t>termin</a:t>
            </a:r>
            <a:r>
              <a:rPr lang="en-US" sz="1600" dirty="0">
                <a:ea typeface="+mn-lt"/>
                <a:cs typeface="+mn-lt"/>
              </a:rPr>
              <a:t> </a:t>
            </a:r>
            <a:r>
              <a:rPr lang="en-US" sz="1600" dirty="0" err="1">
                <a:ea typeface="+mn-lt"/>
                <a:cs typeface="+mn-lt"/>
              </a:rPr>
              <a:t>iz</a:t>
            </a:r>
            <a:r>
              <a:rPr lang="en-US" sz="1600" dirty="0">
                <a:ea typeface="+mn-lt"/>
                <a:cs typeface="+mn-lt"/>
              </a:rPr>
              <a:t> </a:t>
            </a:r>
            <a:r>
              <a:rPr lang="en-US" sz="1600" dirty="0" err="1">
                <a:ea typeface="+mn-lt"/>
                <a:cs typeface="+mn-lt"/>
              </a:rPr>
              <a:t>prošlosti</a:t>
            </a:r>
            <a:r>
              <a:rPr lang="en-US" sz="1600" dirty="0">
                <a:ea typeface="+mn-lt"/>
                <a:cs typeface="+mn-lt"/>
              </a:rPr>
              <a:t> </a:t>
            </a:r>
            <a:r>
              <a:rPr lang="en-US" sz="1600" dirty="0" err="1">
                <a:ea typeface="+mn-lt"/>
                <a:cs typeface="+mn-lt"/>
              </a:rPr>
              <a:t>kada</a:t>
            </a:r>
            <a:r>
              <a:rPr lang="en-US" sz="1600" dirty="0">
                <a:ea typeface="+mn-lt"/>
                <a:cs typeface="+mn-lt"/>
              </a:rPr>
              <a:t> je </a:t>
            </a:r>
            <a:r>
              <a:rPr lang="en-US" sz="1600" dirty="0" err="1">
                <a:ea typeface="+mn-lt"/>
                <a:cs typeface="+mn-lt"/>
              </a:rPr>
              <a:t>dizajn</a:t>
            </a:r>
            <a:r>
              <a:rPr lang="en-US" sz="1600" dirty="0">
                <a:ea typeface="+mn-lt"/>
                <a:cs typeface="+mn-lt"/>
              </a:rPr>
              <a:t> </a:t>
            </a:r>
            <a:r>
              <a:rPr lang="en-US" sz="1600" dirty="0" err="1">
                <a:ea typeface="+mn-lt"/>
                <a:cs typeface="+mn-lt"/>
              </a:rPr>
              <a:t>tim</a:t>
            </a:r>
            <a:r>
              <a:rPr lang="en-US" sz="1600" dirty="0">
                <a:ea typeface="+mn-lt"/>
                <a:cs typeface="+mn-lt"/>
              </a:rPr>
              <a:t> </a:t>
            </a:r>
            <a:r>
              <a:rPr lang="en-US" sz="1600" dirty="0" err="1">
                <a:ea typeface="+mn-lt"/>
                <a:cs typeface="+mn-lt"/>
              </a:rPr>
              <a:t>čuvao</a:t>
            </a:r>
            <a:r>
              <a:rPr lang="en-US" sz="1600" dirty="0">
                <a:ea typeface="+mn-lt"/>
                <a:cs typeface="+mn-lt"/>
              </a:rPr>
              <a:t> </a:t>
            </a:r>
            <a:r>
              <a:rPr lang="en-US" sz="1600" dirty="0" err="1">
                <a:ea typeface="+mn-lt"/>
                <a:cs typeface="+mn-lt"/>
              </a:rPr>
              <a:t>informacije</a:t>
            </a:r>
            <a:r>
              <a:rPr lang="en-US" sz="1600" dirty="0">
                <a:ea typeface="+mn-lt"/>
                <a:cs typeface="+mn-lt"/>
              </a:rPr>
              <a:t> o </a:t>
            </a:r>
            <a:r>
              <a:rPr lang="en-US" sz="1600" dirty="0" err="1">
                <a:ea typeface="+mn-lt"/>
                <a:cs typeface="+mn-lt"/>
              </a:rPr>
              <a:t>fizičkom</a:t>
            </a:r>
            <a:r>
              <a:rPr lang="en-US" sz="1600" dirty="0">
                <a:ea typeface="+mn-lt"/>
                <a:cs typeface="+mn-lt"/>
              </a:rPr>
              <a:t> </a:t>
            </a:r>
            <a:r>
              <a:rPr lang="en-US" sz="1600" dirty="0" err="1">
                <a:ea typeface="+mn-lt"/>
                <a:cs typeface="+mn-lt"/>
              </a:rPr>
              <a:t>dizajnu</a:t>
            </a:r>
            <a:r>
              <a:rPr lang="en-US" sz="1600" dirty="0">
                <a:ea typeface="+mn-lt"/>
                <a:cs typeface="+mn-lt"/>
              </a:rPr>
              <a:t> </a:t>
            </a:r>
            <a:r>
              <a:rPr lang="en-US" sz="1600" dirty="0" err="1">
                <a:ea typeface="+mn-lt"/>
                <a:cs typeface="+mn-lt"/>
              </a:rPr>
              <a:t>čipa</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magnetnim</a:t>
            </a:r>
            <a:r>
              <a:rPr lang="en-US" sz="1600" dirty="0">
                <a:ea typeface="+mn-lt"/>
                <a:cs typeface="+mn-lt"/>
              </a:rPr>
              <a:t> </a:t>
            </a:r>
            <a:r>
              <a:rPr lang="en-US" sz="1600" dirty="0" err="1">
                <a:ea typeface="+mn-lt"/>
                <a:cs typeface="+mn-lt"/>
              </a:rPr>
              <a:t>trakama</a:t>
            </a:r>
            <a:r>
              <a:rPr lang="en-US" sz="1600" dirty="0">
                <a:ea typeface="+mn-lt"/>
                <a:cs typeface="+mn-lt"/>
              </a:rPr>
              <a:t> </a:t>
            </a:r>
            <a:r>
              <a:rPr lang="en-US" sz="1600" dirty="0" err="1">
                <a:ea typeface="+mn-lt"/>
                <a:cs typeface="+mn-lt"/>
              </a:rPr>
              <a:t>koje</a:t>
            </a:r>
            <a:r>
              <a:rPr lang="en-US" sz="1600" dirty="0">
                <a:ea typeface="+mn-lt"/>
                <a:cs typeface="+mn-lt"/>
              </a:rPr>
              <a:t> </a:t>
            </a:r>
            <a:r>
              <a:rPr lang="en-US" sz="1600" dirty="0" err="1">
                <a:ea typeface="+mn-lt"/>
                <a:cs typeface="+mn-lt"/>
              </a:rPr>
              <a:t>su</a:t>
            </a:r>
            <a:r>
              <a:rPr lang="en-US" sz="1600" dirty="0">
                <a:ea typeface="+mn-lt"/>
                <a:cs typeface="+mn-lt"/>
              </a:rPr>
              <a:t> se </a:t>
            </a:r>
            <a:r>
              <a:rPr lang="en-US" sz="1600" dirty="0" err="1">
                <a:ea typeface="+mn-lt"/>
                <a:cs typeface="+mn-lt"/>
              </a:rPr>
              <a:t>slale</a:t>
            </a:r>
            <a:r>
              <a:rPr lang="en-US" sz="1600" dirty="0">
                <a:ea typeface="+mn-lt"/>
                <a:cs typeface="+mn-lt"/>
              </a:rPr>
              <a:t> u </a:t>
            </a:r>
            <a:r>
              <a:rPr lang="en-US" sz="1600" dirty="0" err="1">
                <a:ea typeface="+mn-lt"/>
                <a:cs typeface="+mn-lt"/>
              </a:rPr>
              <a:t>proizvodni</a:t>
            </a:r>
            <a:r>
              <a:rPr lang="en-US" sz="1600" dirty="0">
                <a:ea typeface="+mn-lt"/>
                <a:cs typeface="+mn-lt"/>
              </a:rPr>
              <a:t> </a:t>
            </a:r>
            <a:r>
              <a:rPr lang="en-US" sz="1600" dirty="0" err="1">
                <a:ea typeface="+mn-lt"/>
                <a:cs typeface="+mn-lt"/>
              </a:rPr>
              <a:t>pogon</a:t>
            </a:r>
            <a:endParaRPr lang="en-US" sz="1600" dirty="0">
              <a:ea typeface="+mn-lt"/>
              <a:cs typeface="+mn-lt"/>
            </a:endParaRPr>
          </a:p>
          <a:p>
            <a:pPr eaLnBrk="1" hangingPunct="1"/>
            <a:endParaRPr lang="en-US" altLang="en-US" sz="1600"/>
          </a:p>
          <a:p>
            <a:pPr eaLnBrk="1" hangingPunct="1"/>
            <a:r>
              <a:rPr lang="en-US" sz="1600" dirty="0">
                <a:ea typeface="+mn-lt"/>
                <a:cs typeface="+mn-lt"/>
              </a:rPr>
              <a:t>Tim za </a:t>
            </a:r>
            <a:r>
              <a:rPr lang="en-US" sz="1600" dirty="0" err="1">
                <a:ea typeface="+mn-lt"/>
                <a:cs typeface="+mn-lt"/>
              </a:rPr>
              <a:t>dizajn</a:t>
            </a:r>
            <a:r>
              <a:rPr lang="en-US" sz="1600" dirty="0">
                <a:ea typeface="+mn-lt"/>
                <a:cs typeface="+mn-lt"/>
              </a:rPr>
              <a:t> </a:t>
            </a:r>
            <a:r>
              <a:rPr lang="en-US" sz="1600" dirty="0" err="1">
                <a:ea typeface="+mn-lt"/>
                <a:cs typeface="+mn-lt"/>
              </a:rPr>
              <a:t>čipa</a:t>
            </a:r>
            <a:r>
              <a:rPr lang="en-US" sz="1600" dirty="0">
                <a:ea typeface="+mn-lt"/>
                <a:cs typeface="+mn-lt"/>
              </a:rPr>
              <a:t> se </a:t>
            </a:r>
            <a:r>
              <a:rPr lang="en-US" sz="1600" dirty="0" err="1">
                <a:ea typeface="+mn-lt"/>
                <a:cs typeface="+mn-lt"/>
              </a:rPr>
              <a:t>oslanja</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listu</a:t>
            </a:r>
            <a:r>
              <a:rPr lang="en-US" sz="1600" dirty="0">
                <a:ea typeface="+mn-lt"/>
                <a:cs typeface="+mn-lt"/>
              </a:rPr>
              <a:t> </a:t>
            </a:r>
            <a:r>
              <a:rPr lang="en-US" sz="1600" dirty="0" err="1">
                <a:ea typeface="+mn-lt"/>
                <a:cs typeface="+mn-lt"/>
              </a:rPr>
              <a:t>stavki</a:t>
            </a:r>
            <a:r>
              <a:rPr lang="en-US" sz="1600" dirty="0">
                <a:ea typeface="+mn-lt"/>
                <a:cs typeface="+mn-lt"/>
              </a:rPr>
              <a:t> </a:t>
            </a:r>
            <a:r>
              <a:rPr lang="en-US" sz="1600" dirty="0" err="1">
                <a:ea typeface="+mn-lt"/>
                <a:cs typeface="+mn-lt"/>
              </a:rPr>
              <a:t>koje</a:t>
            </a:r>
            <a:r>
              <a:rPr lang="en-US" sz="1600" dirty="0">
                <a:ea typeface="+mn-lt"/>
                <a:cs typeface="+mn-lt"/>
              </a:rPr>
              <a:t> </a:t>
            </a:r>
            <a:r>
              <a:rPr lang="en-US" sz="1600" dirty="0" err="1">
                <a:ea typeface="+mn-lt"/>
                <a:cs typeface="+mn-lt"/>
              </a:rPr>
              <a:t>treba</a:t>
            </a:r>
            <a:r>
              <a:rPr lang="en-US" sz="1600" dirty="0">
                <a:ea typeface="+mn-lt"/>
                <a:cs typeface="+mn-lt"/>
              </a:rPr>
              <a:t> </a:t>
            </a:r>
            <a:r>
              <a:rPr lang="en-US" sz="1600" dirty="0" err="1">
                <a:ea typeface="+mn-lt"/>
                <a:cs typeface="+mn-lt"/>
              </a:rPr>
              <a:t>zadovoljiti</a:t>
            </a:r>
            <a:r>
              <a:rPr lang="en-US" sz="1600" dirty="0">
                <a:ea typeface="+mn-lt"/>
                <a:cs typeface="+mn-lt"/>
              </a:rPr>
              <a:t>, </a:t>
            </a:r>
            <a:r>
              <a:rPr lang="en-US" sz="1600" dirty="0" err="1">
                <a:ea typeface="+mn-lt"/>
                <a:cs typeface="+mn-lt"/>
              </a:rPr>
              <a:t>tzv</a:t>
            </a:r>
            <a:r>
              <a:rPr lang="en-US" sz="1600" dirty="0">
                <a:ea typeface="+mn-lt"/>
                <a:cs typeface="+mn-lt"/>
              </a:rPr>
              <a:t> </a:t>
            </a:r>
            <a:r>
              <a:rPr lang="en-US" sz="1600" b="1" dirty="0" err="1">
                <a:ea typeface="+mn-lt"/>
                <a:cs typeface="+mn-lt"/>
              </a:rPr>
              <a:t>kriterijum</a:t>
            </a:r>
            <a:r>
              <a:rPr lang="en-US" sz="1600" b="1" dirty="0">
                <a:ea typeface="+mn-lt"/>
                <a:cs typeface="+mn-lt"/>
              </a:rPr>
              <a:t> </a:t>
            </a:r>
            <a:r>
              <a:rPr lang="en-US" sz="1600" b="1" dirty="0" err="1">
                <a:ea typeface="+mn-lt"/>
                <a:cs typeface="+mn-lt"/>
              </a:rPr>
              <a:t>slanja</a:t>
            </a:r>
            <a:r>
              <a:rPr lang="en-US" sz="1600" b="1" dirty="0">
                <a:ea typeface="+mn-lt"/>
                <a:cs typeface="+mn-lt"/>
              </a:rPr>
              <a:t> </a:t>
            </a:r>
            <a:r>
              <a:rPr lang="en-US" sz="1600" b="1" dirty="0" err="1">
                <a:ea typeface="+mn-lt"/>
                <a:cs typeface="+mn-lt"/>
              </a:rPr>
              <a:t>na</a:t>
            </a:r>
            <a:r>
              <a:rPr lang="en-US" sz="1600" b="1" dirty="0">
                <a:ea typeface="+mn-lt"/>
                <a:cs typeface="+mn-lt"/>
              </a:rPr>
              <a:t> </a:t>
            </a:r>
            <a:r>
              <a:rPr lang="en-US" sz="1600" b="1" dirty="0" err="1">
                <a:ea typeface="+mn-lt"/>
                <a:cs typeface="+mn-lt"/>
              </a:rPr>
              <a:t>fabrikaciju</a:t>
            </a:r>
            <a:r>
              <a:rPr lang="en-US" sz="1600" dirty="0">
                <a:ea typeface="+mn-lt"/>
                <a:cs typeface="+mn-lt"/>
              </a:rPr>
              <a:t>, za </a:t>
            </a:r>
            <a:r>
              <a:rPr lang="en-US" sz="1600" dirty="0" err="1">
                <a:ea typeface="+mn-lt"/>
                <a:cs typeface="+mn-lt"/>
              </a:rPr>
              <a:t>praćenje</a:t>
            </a:r>
            <a:r>
              <a:rPr lang="en-US" sz="1600" dirty="0">
                <a:ea typeface="+mn-lt"/>
                <a:cs typeface="+mn-lt"/>
              </a:rPr>
              <a:t> </a:t>
            </a:r>
            <a:r>
              <a:rPr lang="en-US" sz="1600" dirty="0" err="1">
                <a:ea typeface="+mn-lt"/>
                <a:cs typeface="+mn-lt"/>
              </a:rPr>
              <a:t>fizičkih</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logičkih</a:t>
            </a:r>
            <a:r>
              <a:rPr lang="en-US" sz="1600" dirty="0">
                <a:ea typeface="+mn-lt"/>
                <a:cs typeface="+mn-lt"/>
              </a:rPr>
              <a:t> </a:t>
            </a:r>
            <a:r>
              <a:rPr lang="en-US" sz="1600" dirty="0" err="1">
                <a:ea typeface="+mn-lt"/>
                <a:cs typeface="+mn-lt"/>
              </a:rPr>
              <a:t>zahteva</a:t>
            </a:r>
            <a:r>
              <a:rPr lang="en-US" sz="1600" dirty="0">
                <a:ea typeface="+mn-lt"/>
                <a:cs typeface="+mn-lt"/>
              </a:rPr>
              <a:t>, koji </a:t>
            </a:r>
            <a:r>
              <a:rPr lang="en-US" sz="1600" dirty="0" err="1">
                <a:ea typeface="+mn-lt"/>
                <a:cs typeface="+mn-lt"/>
              </a:rPr>
              <a:t>moraju</a:t>
            </a:r>
            <a:r>
              <a:rPr lang="en-US" sz="1600" dirty="0">
                <a:ea typeface="+mn-lt"/>
                <a:cs typeface="+mn-lt"/>
              </a:rPr>
              <a:t> </a:t>
            </a:r>
            <a:r>
              <a:rPr lang="en-US" sz="1600" dirty="0" err="1">
                <a:ea typeface="+mn-lt"/>
                <a:cs typeface="+mn-lt"/>
              </a:rPr>
              <a:t>biti</a:t>
            </a:r>
            <a:r>
              <a:rPr lang="en-US" sz="1600" dirty="0">
                <a:ea typeface="+mn-lt"/>
                <a:cs typeface="+mn-lt"/>
              </a:rPr>
              <a:t> </a:t>
            </a:r>
            <a:r>
              <a:rPr lang="en-US" sz="1600" dirty="0" err="1">
                <a:ea typeface="+mn-lt"/>
                <a:cs typeface="+mn-lt"/>
              </a:rPr>
              <a:t>ispunjeni</a:t>
            </a:r>
            <a:r>
              <a:rPr lang="en-US" sz="1600" dirty="0">
                <a:ea typeface="+mn-lt"/>
                <a:cs typeface="+mn-lt"/>
              </a:rPr>
              <a:t> pre </a:t>
            </a:r>
            <a:r>
              <a:rPr lang="en-US" sz="1600" dirty="0" err="1">
                <a:ea typeface="+mn-lt"/>
                <a:cs typeface="+mn-lt"/>
              </a:rPr>
              <a:t>slanja</a:t>
            </a:r>
            <a:r>
              <a:rPr lang="en-US" sz="1600" dirty="0">
                <a:ea typeface="+mn-lt"/>
                <a:cs typeface="+mn-lt"/>
              </a:rPr>
              <a:t> </a:t>
            </a:r>
            <a:r>
              <a:rPr lang="en-US" sz="1600" dirty="0" err="1">
                <a:ea typeface="+mn-lt"/>
                <a:cs typeface="+mn-lt"/>
              </a:rPr>
              <a:t>dizajna</a:t>
            </a:r>
            <a:r>
              <a:rPr lang="en-US" sz="1600" dirty="0">
                <a:ea typeface="+mn-lt"/>
                <a:cs typeface="+mn-lt"/>
              </a:rPr>
              <a:t> u </a:t>
            </a:r>
            <a:r>
              <a:rPr lang="en-US" sz="1600" dirty="0" err="1">
                <a:ea typeface="+mn-lt"/>
                <a:cs typeface="+mn-lt"/>
              </a:rPr>
              <a:t>proizvodnju</a:t>
            </a:r>
            <a:r>
              <a:rPr lang="en-US" altLang="en-US" sz="1600" dirty="0"/>
              <a:t> </a:t>
            </a:r>
            <a:endParaRPr lang="en-US" dirty="0">
              <a:cs typeface="Arial"/>
            </a:endParaRPr>
          </a:p>
          <a:p>
            <a:pPr eaLnBrk="1" hangingPunct="1"/>
            <a:endParaRPr lang="en-US" altLang="en-US" sz="1600"/>
          </a:p>
          <a:p>
            <a:pPr eaLnBrk="1" hangingPunct="1"/>
            <a:r>
              <a:rPr lang="en-US" altLang="en-US" sz="1600" dirty="0" err="1"/>
              <a:t>Verifikacija</a:t>
            </a:r>
            <a:r>
              <a:rPr lang="en-US" altLang="en-US" sz="1600" dirty="0"/>
              <a:t> je </a:t>
            </a:r>
            <a:r>
              <a:rPr lang="en-US" altLang="en-US" sz="1600" dirty="0" err="1"/>
              <a:t>glavna</a:t>
            </a:r>
            <a:r>
              <a:rPr lang="en-US" altLang="en-US" sz="1600" dirty="0"/>
              <a:t> </a:t>
            </a:r>
            <a:r>
              <a:rPr lang="en-US" altLang="en-US" sz="1600" dirty="0" err="1"/>
              <a:t>komponenta</a:t>
            </a:r>
            <a:r>
              <a:rPr lang="en-US" altLang="en-US" sz="1600" dirty="0"/>
              <a:t> </a:t>
            </a:r>
            <a:r>
              <a:rPr lang="en-US" altLang="en-US" sz="1600" dirty="0" err="1"/>
              <a:t>ovog</a:t>
            </a:r>
            <a:r>
              <a:rPr lang="en-US" altLang="en-US" sz="1600" dirty="0"/>
              <a:t> </a:t>
            </a:r>
            <a:r>
              <a:rPr lang="en-US" altLang="en-US" sz="1600" dirty="0" err="1"/>
              <a:t>kriterijuma</a:t>
            </a:r>
            <a:r>
              <a:rPr lang="en-US" altLang="en-US" sz="1600" dirty="0"/>
              <a:t>, </a:t>
            </a:r>
            <a:r>
              <a:rPr lang="en-US" altLang="en-US" sz="1600" dirty="0" err="1"/>
              <a:t>obzirom</a:t>
            </a:r>
            <a:r>
              <a:rPr lang="en-US" altLang="en-US" sz="1600" dirty="0"/>
              <a:t> </a:t>
            </a:r>
            <a:r>
              <a:rPr lang="en-US" altLang="en-US" sz="1600" dirty="0" err="1"/>
              <a:t>na</a:t>
            </a:r>
            <a:r>
              <a:rPr lang="en-US" altLang="en-US" sz="1600" dirty="0"/>
              <a:t> </a:t>
            </a:r>
            <a:r>
              <a:rPr lang="en-US" altLang="en-US" sz="1600" dirty="0" err="1"/>
              <a:t>činjenicu</a:t>
            </a:r>
            <a:r>
              <a:rPr lang="en-US" altLang="en-US" sz="1600" dirty="0"/>
              <a:t> da </a:t>
            </a:r>
            <a:r>
              <a:rPr lang="en-US" altLang="en-US" sz="1600" dirty="0" err="1"/>
              <a:t>predstavlja</a:t>
            </a:r>
            <a:r>
              <a:rPr lang="en-US" altLang="en-US" sz="1600" dirty="0"/>
              <a:t> </a:t>
            </a:r>
            <a:r>
              <a:rPr lang="en-US" altLang="en-US" sz="1600" dirty="0" err="1"/>
              <a:t>nezavisnog</a:t>
            </a:r>
            <a:r>
              <a:rPr lang="en-US" altLang="en-US" sz="1600" dirty="0"/>
              <a:t> </a:t>
            </a:r>
            <a:r>
              <a:rPr lang="en-US" altLang="en-US" sz="1600" dirty="0" err="1"/>
              <a:t>sudiju</a:t>
            </a:r>
            <a:r>
              <a:rPr lang="en-US" altLang="en-US" sz="1600" dirty="0"/>
              <a:t> koji </a:t>
            </a:r>
            <a:r>
              <a:rPr lang="en-US" altLang="en-US" sz="1600" dirty="0" err="1"/>
              <a:t>objektivno</a:t>
            </a:r>
            <a:r>
              <a:rPr lang="en-US" altLang="en-US" sz="1600" dirty="0"/>
              <a:t> </a:t>
            </a:r>
            <a:r>
              <a:rPr lang="en-US" altLang="en-US" sz="1600" dirty="0" err="1"/>
              <a:t>procenjuje</a:t>
            </a:r>
            <a:r>
              <a:rPr lang="en-US" altLang="en-US" sz="1600" dirty="0"/>
              <a:t> </a:t>
            </a:r>
            <a:r>
              <a:rPr lang="en-US" altLang="en-US" sz="1600" dirty="0" err="1"/>
              <a:t>funkcionalnost</a:t>
            </a:r>
            <a:r>
              <a:rPr lang="en-US" altLang="en-US" sz="1600" dirty="0"/>
              <a:t> </a:t>
            </a:r>
            <a:r>
              <a:rPr lang="en-US" altLang="en-US" sz="1600" dirty="0" err="1"/>
              <a:t>čipa</a:t>
            </a:r>
            <a:r>
              <a:rPr lang="en-US" altLang="en-US" sz="1600" dirty="0"/>
              <a:t>  </a:t>
            </a:r>
            <a:endParaRPr lang="en-US" altLang="en-US" sz="1600" dirty="0">
              <a:cs typeface="Arial"/>
            </a:endParaRPr>
          </a:p>
          <a:p>
            <a:pPr eaLnBrk="1" hangingPunct="1"/>
            <a:endParaRPr lang="en-US" altLang="en-US" sz="1600"/>
          </a:p>
          <a:p>
            <a:r>
              <a:rPr lang="en-US" sz="1600" dirty="0" err="1">
                <a:ea typeface="+mn-lt"/>
                <a:cs typeface="+mn-lt"/>
              </a:rPr>
              <a:t>Verifikacioni</a:t>
            </a:r>
            <a:r>
              <a:rPr lang="en-US" sz="1600" dirty="0">
                <a:ea typeface="+mn-lt"/>
                <a:cs typeface="+mn-lt"/>
              </a:rPr>
              <a:t> </a:t>
            </a:r>
            <a:r>
              <a:rPr lang="en-US" sz="1600" dirty="0" err="1">
                <a:ea typeface="+mn-lt"/>
                <a:cs typeface="+mn-lt"/>
              </a:rPr>
              <a:t>tim</a:t>
            </a:r>
            <a:r>
              <a:rPr lang="en-US" sz="1600" dirty="0">
                <a:ea typeface="+mn-lt"/>
                <a:cs typeface="+mn-lt"/>
              </a:rPr>
              <a:t> </a:t>
            </a:r>
            <a:r>
              <a:rPr lang="en-US" sz="1600" dirty="0" err="1">
                <a:ea typeface="+mn-lt"/>
                <a:cs typeface="+mn-lt"/>
              </a:rPr>
              <a:t>kreira</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održava</a:t>
            </a:r>
            <a:r>
              <a:rPr lang="en-US" sz="1600" dirty="0">
                <a:ea typeface="+mn-lt"/>
                <a:cs typeface="+mn-lt"/>
              </a:rPr>
              <a:t> </a:t>
            </a:r>
            <a:r>
              <a:rPr lang="en-US" sz="1600" dirty="0" err="1">
                <a:ea typeface="+mn-lt"/>
                <a:cs typeface="+mn-lt"/>
              </a:rPr>
              <a:t>svoj</a:t>
            </a:r>
            <a:r>
              <a:rPr lang="en-US" sz="1600" dirty="0">
                <a:ea typeface="+mn-lt"/>
                <a:cs typeface="+mn-lt"/>
              </a:rPr>
              <a:t> deo </a:t>
            </a:r>
            <a:r>
              <a:rPr lang="en-US" sz="1600" dirty="0" err="1">
                <a:ea typeface="+mn-lt"/>
                <a:cs typeface="+mn-lt"/>
              </a:rPr>
              <a:t>kriterijuma</a:t>
            </a:r>
            <a:r>
              <a:rPr lang="en-US" sz="1600" dirty="0">
                <a:ea typeface="+mn-lt"/>
                <a:cs typeface="+mn-lt"/>
              </a:rPr>
              <a:t> za </a:t>
            </a:r>
            <a:r>
              <a:rPr lang="en-US" sz="1600" dirty="0" err="1">
                <a:ea typeface="+mn-lt"/>
                <a:cs typeface="+mn-lt"/>
              </a:rPr>
              <a:t>slanje</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fabrikaciju</a:t>
            </a:r>
            <a:r>
              <a:rPr lang="en-US" sz="1600" dirty="0">
                <a:ea typeface="+mn-lt"/>
                <a:cs typeface="+mn-lt"/>
              </a:rPr>
              <a:t>, </a:t>
            </a:r>
            <a:r>
              <a:rPr lang="en-US" sz="1600" dirty="0" err="1">
                <a:ea typeface="+mn-lt"/>
                <a:cs typeface="+mn-lt"/>
              </a:rPr>
              <a:t>zasnivajući</a:t>
            </a:r>
            <a:r>
              <a:rPr lang="en-US" sz="1600" dirty="0">
                <a:ea typeface="+mn-lt"/>
                <a:cs typeface="+mn-lt"/>
              </a:rPr>
              <a:t> ga </a:t>
            </a:r>
            <a:r>
              <a:rPr lang="en-US" sz="1600" dirty="0" err="1">
                <a:ea typeface="+mn-lt"/>
                <a:cs typeface="+mn-lt"/>
              </a:rPr>
              <a:t>na</a:t>
            </a:r>
            <a:r>
              <a:rPr lang="en-US" sz="1600" dirty="0">
                <a:ea typeface="+mn-lt"/>
                <a:cs typeface="+mn-lt"/>
              </a:rPr>
              <a:t> </a:t>
            </a:r>
            <a:r>
              <a:rPr lang="en-US" sz="1600" dirty="0" err="1">
                <a:ea typeface="+mn-lt"/>
                <a:cs typeface="+mn-lt"/>
              </a:rPr>
              <a:t>planu</a:t>
            </a:r>
            <a:r>
              <a:rPr lang="en-US" sz="1600" dirty="0">
                <a:ea typeface="+mn-lt"/>
                <a:cs typeface="+mn-lt"/>
              </a:rPr>
              <a:t> </a:t>
            </a:r>
            <a:r>
              <a:rPr lang="en-US" sz="1600" dirty="0" err="1">
                <a:ea typeface="+mn-lt"/>
                <a:cs typeface="+mn-lt"/>
              </a:rPr>
              <a:t>testiranja</a:t>
            </a:r>
            <a:r>
              <a:rPr lang="en-US" sz="1600" dirty="0">
                <a:ea typeface="+mn-lt"/>
                <a:cs typeface="+mn-lt"/>
              </a:rPr>
              <a:t>. </a:t>
            </a:r>
            <a:r>
              <a:rPr lang="en-US" sz="1600" dirty="0" err="1">
                <a:ea typeface="+mn-lt"/>
                <a:cs typeface="+mn-lt"/>
              </a:rPr>
              <a:t>Ovaj</a:t>
            </a:r>
            <a:r>
              <a:rPr lang="en-US" sz="1600" dirty="0">
                <a:ea typeface="+mn-lt"/>
                <a:cs typeface="+mn-lt"/>
              </a:rPr>
              <a:t> </a:t>
            </a:r>
            <a:r>
              <a:rPr lang="en-US" sz="1600" dirty="0" err="1">
                <a:ea typeface="+mn-lt"/>
                <a:cs typeface="+mn-lt"/>
              </a:rPr>
              <a:t>kriterijum</a:t>
            </a:r>
            <a:r>
              <a:rPr lang="en-US" sz="1600" dirty="0">
                <a:ea typeface="+mn-lt"/>
                <a:cs typeface="+mn-lt"/>
              </a:rPr>
              <a:t> za </a:t>
            </a:r>
            <a:r>
              <a:rPr lang="en-US" sz="1600" dirty="0" err="1">
                <a:ea typeface="+mn-lt"/>
                <a:cs typeface="+mn-lt"/>
              </a:rPr>
              <a:t>fabrikaciju</a:t>
            </a:r>
            <a:r>
              <a:rPr lang="en-US" sz="1600" dirty="0">
                <a:ea typeface="+mn-lt"/>
                <a:cs typeface="+mn-lt"/>
              </a:rPr>
              <a:t>  </a:t>
            </a:r>
            <a:r>
              <a:rPr lang="en-US" sz="1600" dirty="0" err="1">
                <a:ea typeface="+mn-lt"/>
                <a:cs typeface="+mn-lt"/>
              </a:rPr>
              <a:t>predstavlja</a:t>
            </a:r>
            <a:r>
              <a:rPr lang="en-US" sz="1600" dirty="0">
                <a:ea typeface="+mn-lt"/>
                <a:cs typeface="+mn-lt"/>
              </a:rPr>
              <a:t> </a:t>
            </a:r>
            <a:r>
              <a:rPr lang="en-US" sz="1600" dirty="0" err="1">
                <a:ea typeface="+mn-lt"/>
                <a:cs typeface="+mn-lt"/>
              </a:rPr>
              <a:t>formalizaciju</a:t>
            </a:r>
            <a:r>
              <a:rPr lang="en-US" sz="1600" dirty="0">
                <a:ea typeface="+mn-lt"/>
                <a:cs typeface="+mn-lt"/>
              </a:rPr>
              <a:t> </a:t>
            </a:r>
            <a:r>
              <a:rPr lang="en-US" sz="1600" dirty="0" err="1">
                <a:ea typeface="+mn-lt"/>
                <a:cs typeface="+mn-lt"/>
              </a:rPr>
              <a:t>zahteva</a:t>
            </a:r>
            <a:r>
              <a:rPr lang="en-US" sz="1600" dirty="0">
                <a:ea typeface="+mn-lt"/>
                <a:cs typeface="+mn-lt"/>
              </a:rPr>
              <a:t> za </a:t>
            </a:r>
            <a:r>
              <a:rPr lang="en-US" sz="1600" dirty="0" err="1">
                <a:ea typeface="+mn-lt"/>
                <a:cs typeface="+mn-lt"/>
              </a:rPr>
              <a:t>verifikacioni</a:t>
            </a:r>
            <a:r>
              <a:rPr lang="en-US" sz="1600" dirty="0">
                <a:ea typeface="+mn-lt"/>
                <a:cs typeface="+mn-lt"/>
              </a:rPr>
              <a:t> </a:t>
            </a:r>
            <a:r>
              <a:rPr lang="en-US" sz="1600" dirty="0" err="1">
                <a:ea typeface="+mn-lt"/>
                <a:cs typeface="+mn-lt"/>
              </a:rPr>
              <a:t>ciklus</a:t>
            </a:r>
            <a:endParaRPr lang="en-US" sz="1600">
              <a:ea typeface="+mn-lt"/>
              <a:cs typeface="+mn-lt"/>
            </a:endParaRPr>
          </a:p>
          <a:p>
            <a:pPr eaLnBrk="1" hangingPunct="1"/>
            <a:endParaRPr lang="en-US" altLang="en-US"/>
          </a:p>
        </p:txBody>
      </p:sp>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a:extLst>
              <a:ext uri="{FF2B5EF4-FFF2-40B4-BE49-F238E27FC236}">
                <a16:creationId xmlns:a16="http://schemas.microsoft.com/office/drawing/2014/main" id="{39F7AFD8-4FBD-C51C-608E-B5EE547AD6EA}"/>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92FA0BF-F9CA-4961-AA0E-C1334106FDB0}" type="slidenum">
              <a:rPr lang="de-DE" altLang="en-US">
                <a:solidFill>
                  <a:schemeClr val="bg1"/>
                </a:solidFill>
              </a:rPr>
              <a:pPr/>
              <a:t>28</a:t>
            </a:fld>
            <a:endParaRPr lang="de-DE" altLang="en-US">
              <a:solidFill>
                <a:schemeClr val="bg1"/>
              </a:solidFill>
            </a:endParaRPr>
          </a:p>
        </p:txBody>
      </p:sp>
      <p:sp>
        <p:nvSpPr>
          <p:cNvPr id="27651" name="Rectangle 2">
            <a:extLst>
              <a:ext uri="{FF2B5EF4-FFF2-40B4-BE49-F238E27FC236}">
                <a16:creationId xmlns:a16="http://schemas.microsoft.com/office/drawing/2014/main" id="{CD2FA23D-0714-993A-5AB0-03755C0AA29C}"/>
              </a:ext>
            </a:extLst>
          </p:cNvPr>
          <p:cNvSpPr>
            <a:spLocks noGrp="1" noChangeArrowheads="1"/>
          </p:cNvSpPr>
          <p:nvPr>
            <p:ph type="title"/>
          </p:nvPr>
        </p:nvSpPr>
        <p:spPr/>
        <p:txBody>
          <a:bodyPr/>
          <a:lstStyle/>
          <a:p>
            <a:r>
              <a:rPr lang="en-US" altLang="en-US" dirty="0" err="1"/>
              <a:t>Debagovanje</a:t>
            </a:r>
            <a:r>
              <a:rPr lang="en-US" altLang="en-US" dirty="0"/>
              <a:t> </a:t>
            </a:r>
            <a:r>
              <a:rPr lang="en-US" altLang="en-US" dirty="0" err="1"/>
              <a:t>fabrikovanog</a:t>
            </a:r>
            <a:r>
              <a:rPr lang="en-US" altLang="en-US" dirty="0"/>
              <a:t> </a:t>
            </a:r>
            <a:r>
              <a:rPr lang="en-US" altLang="en-US" dirty="0" err="1"/>
              <a:t>hardvera</a:t>
            </a:r>
            <a:endParaRPr lang="en-US" dirty="0" err="1"/>
          </a:p>
        </p:txBody>
      </p:sp>
      <p:sp>
        <p:nvSpPr>
          <p:cNvPr id="27652" name="Rectangle 3">
            <a:extLst>
              <a:ext uri="{FF2B5EF4-FFF2-40B4-BE49-F238E27FC236}">
                <a16:creationId xmlns:a16="http://schemas.microsoft.com/office/drawing/2014/main" id="{7C3A4B1D-A799-F98A-8948-4B411B30EBF9}"/>
              </a:ext>
            </a:extLst>
          </p:cNvPr>
          <p:cNvSpPr>
            <a:spLocks noGrp="1" noChangeArrowheads="1"/>
          </p:cNvSpPr>
          <p:nvPr>
            <p:ph type="body" idx="1"/>
          </p:nvPr>
        </p:nvSpPr>
        <p:spPr/>
        <p:txBody>
          <a:bodyPr/>
          <a:lstStyle/>
          <a:p>
            <a:r>
              <a:rPr lang="en-US" sz="1600" dirty="0" err="1">
                <a:ea typeface="+mn-lt"/>
                <a:cs typeface="+mn-lt"/>
              </a:rPr>
              <a:t>Dizajnerski</a:t>
            </a:r>
            <a:r>
              <a:rPr lang="en-US" sz="1600" dirty="0">
                <a:ea typeface="+mn-lt"/>
                <a:cs typeface="+mn-lt"/>
              </a:rPr>
              <a:t> </a:t>
            </a:r>
            <a:r>
              <a:rPr lang="en-US" sz="1600" dirty="0" err="1">
                <a:ea typeface="+mn-lt"/>
                <a:cs typeface="+mn-lt"/>
              </a:rPr>
              <a:t>tim</a:t>
            </a:r>
            <a:r>
              <a:rPr lang="en-US" sz="1600" dirty="0">
                <a:ea typeface="+mn-lt"/>
                <a:cs typeface="+mn-lt"/>
              </a:rPr>
              <a:t> </a:t>
            </a:r>
            <a:r>
              <a:rPr lang="en-US" sz="1600" dirty="0" err="1">
                <a:ea typeface="+mn-lt"/>
                <a:cs typeface="+mn-lt"/>
              </a:rPr>
              <a:t>dobija</a:t>
            </a:r>
            <a:r>
              <a:rPr lang="en-US" sz="1600" dirty="0">
                <a:ea typeface="+mn-lt"/>
                <a:cs typeface="+mn-lt"/>
              </a:rPr>
              <a:t> </a:t>
            </a:r>
            <a:r>
              <a:rPr lang="en-US" sz="1600" dirty="0" err="1">
                <a:ea typeface="+mn-lt"/>
                <a:cs typeface="+mn-lt"/>
              </a:rPr>
              <a:t>hardver</a:t>
            </a:r>
            <a:r>
              <a:rPr lang="en-US" sz="1600" dirty="0">
                <a:ea typeface="+mn-lt"/>
                <a:cs typeface="+mn-lt"/>
              </a:rPr>
              <a:t> </a:t>
            </a:r>
            <a:r>
              <a:rPr lang="en-US" sz="1600" dirty="0" err="1">
                <a:ea typeface="+mn-lt"/>
                <a:cs typeface="+mn-lt"/>
              </a:rPr>
              <a:t>nakon</a:t>
            </a:r>
            <a:r>
              <a:rPr lang="en-US" sz="1600" dirty="0">
                <a:ea typeface="+mn-lt"/>
                <a:cs typeface="+mn-lt"/>
              </a:rPr>
              <a:t> </a:t>
            </a:r>
            <a:r>
              <a:rPr lang="en-US" sz="1600" dirty="0" err="1">
                <a:ea typeface="+mn-lt"/>
                <a:cs typeface="+mn-lt"/>
              </a:rPr>
              <a:t>što</a:t>
            </a:r>
            <a:r>
              <a:rPr lang="en-US" sz="1600" dirty="0">
                <a:ea typeface="+mn-lt"/>
                <a:cs typeface="+mn-lt"/>
              </a:rPr>
              <a:t> se </a:t>
            </a:r>
            <a:r>
              <a:rPr lang="en-US" sz="1600" dirty="0" err="1">
                <a:ea typeface="+mn-lt"/>
                <a:cs typeface="+mn-lt"/>
              </a:rPr>
              <a:t>izradi</a:t>
            </a:r>
            <a:r>
              <a:rPr lang="en-US" sz="1600" dirty="0">
                <a:ea typeface="+mn-lt"/>
                <a:cs typeface="+mn-lt"/>
              </a:rPr>
              <a:t> </a:t>
            </a:r>
            <a:r>
              <a:rPr lang="en-US" sz="1600" dirty="0" err="1">
                <a:ea typeface="+mn-lt"/>
                <a:cs typeface="+mn-lt"/>
              </a:rPr>
              <a:t>čip</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završi</a:t>
            </a:r>
            <a:r>
              <a:rPr lang="en-US" sz="1600" dirty="0">
                <a:ea typeface="+mn-lt"/>
                <a:cs typeface="+mn-lt"/>
              </a:rPr>
              <a:t> </a:t>
            </a:r>
            <a:r>
              <a:rPr lang="en-US" sz="1600" b="1" dirty="0" err="1">
                <a:ea typeface="+mn-lt"/>
                <a:cs typeface="+mn-lt"/>
              </a:rPr>
              <a:t>proizvodni</a:t>
            </a:r>
            <a:r>
              <a:rPr lang="en-US" sz="1600" b="1" dirty="0">
                <a:ea typeface="+mn-lt"/>
                <a:cs typeface="+mn-lt"/>
              </a:rPr>
              <a:t> test</a:t>
            </a:r>
            <a:r>
              <a:rPr lang="en-US" sz="1600" dirty="0">
                <a:ea typeface="+mn-lt"/>
                <a:cs typeface="+mn-lt"/>
              </a:rPr>
              <a:t> </a:t>
            </a:r>
            <a:r>
              <a:rPr lang="en-US" sz="1600" dirty="0" err="1">
                <a:ea typeface="+mn-lt"/>
                <a:cs typeface="+mn-lt"/>
              </a:rPr>
              <a:t>čipa</a:t>
            </a:r>
            <a:r>
              <a:rPr lang="en-US" sz="1600" dirty="0">
                <a:ea typeface="+mn-lt"/>
                <a:cs typeface="+mn-lt"/>
              </a:rPr>
              <a:t>, </a:t>
            </a:r>
            <a:r>
              <a:rPr lang="en-US" sz="1600" dirty="0" err="1">
                <a:ea typeface="+mn-lt"/>
                <a:cs typeface="+mn-lt"/>
              </a:rPr>
              <a:t>eng.</a:t>
            </a:r>
            <a:r>
              <a:rPr lang="en-US" sz="1600" dirty="0">
                <a:ea typeface="+mn-lt"/>
                <a:cs typeface="+mn-lt"/>
              </a:rPr>
              <a:t> </a:t>
            </a:r>
            <a:r>
              <a:rPr lang="en-US" sz="1600" i="1" dirty="0">
                <a:ea typeface="+mn-lt"/>
                <a:cs typeface="+mn-lt"/>
              </a:rPr>
              <a:t>Production test</a:t>
            </a:r>
            <a:r>
              <a:rPr lang="en-US" sz="1600" dirty="0">
                <a:ea typeface="+mn-lt"/>
                <a:cs typeface="+mn-lt"/>
              </a:rPr>
              <a:t> (koji </a:t>
            </a:r>
            <a:r>
              <a:rPr lang="en-US" sz="1600" dirty="0" err="1">
                <a:ea typeface="+mn-lt"/>
                <a:cs typeface="+mn-lt"/>
              </a:rPr>
              <a:t>potvrđuje</a:t>
            </a:r>
            <a:r>
              <a:rPr lang="en-US" sz="1600" dirty="0">
                <a:ea typeface="+mn-lt"/>
                <a:cs typeface="+mn-lt"/>
              </a:rPr>
              <a:t> da </a:t>
            </a:r>
            <a:r>
              <a:rPr lang="en-US" sz="1600" dirty="0" err="1">
                <a:ea typeface="+mn-lt"/>
                <a:cs typeface="+mn-lt"/>
              </a:rPr>
              <a:t>nema</a:t>
            </a:r>
            <a:r>
              <a:rPr lang="en-US" sz="1600" dirty="0">
                <a:ea typeface="+mn-lt"/>
                <a:cs typeface="+mn-lt"/>
              </a:rPr>
              <a:t> </a:t>
            </a:r>
            <a:r>
              <a:rPr lang="en-US" sz="1600" dirty="0" err="1">
                <a:ea typeface="+mn-lt"/>
                <a:cs typeface="+mn-lt"/>
              </a:rPr>
              <a:t>fizičkih</a:t>
            </a:r>
            <a:r>
              <a:rPr lang="en-US" sz="1600" dirty="0">
                <a:ea typeface="+mn-lt"/>
                <a:cs typeface="+mn-lt"/>
              </a:rPr>
              <a:t> </a:t>
            </a:r>
            <a:r>
              <a:rPr lang="en-US" sz="1600" dirty="0" err="1">
                <a:ea typeface="+mn-lt"/>
                <a:cs typeface="+mn-lt"/>
              </a:rPr>
              <a:t>defekata</a:t>
            </a:r>
            <a:r>
              <a:rPr lang="en-US" sz="1600" dirty="0">
                <a:ea typeface="+mn-lt"/>
                <a:cs typeface="+mn-lt"/>
              </a:rPr>
              <a:t> koji </a:t>
            </a:r>
            <a:r>
              <a:rPr lang="en-US" sz="1600" dirty="0" err="1">
                <a:ea typeface="+mn-lt"/>
                <a:cs typeface="+mn-lt"/>
              </a:rPr>
              <a:t>mogu</a:t>
            </a:r>
            <a:r>
              <a:rPr lang="en-US" sz="1600" dirty="0">
                <a:ea typeface="+mn-lt"/>
                <a:cs typeface="+mn-lt"/>
              </a:rPr>
              <a:t> </a:t>
            </a:r>
            <a:r>
              <a:rPr lang="en-US" sz="1600" dirty="0" err="1">
                <a:ea typeface="+mn-lt"/>
                <a:cs typeface="+mn-lt"/>
              </a:rPr>
              <a:t>uticati</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funkcionalnost</a:t>
            </a:r>
            <a:r>
              <a:rPr lang="en-US" sz="1600" dirty="0">
                <a:ea typeface="+mn-lt"/>
                <a:cs typeface="+mn-lt"/>
              </a:rPr>
              <a:t>)</a:t>
            </a:r>
            <a:endParaRPr lang="en-US" dirty="0">
              <a:ea typeface="+mn-lt"/>
              <a:cs typeface="+mn-lt"/>
            </a:endParaRPr>
          </a:p>
          <a:p>
            <a:pPr eaLnBrk="1" hangingPunct="1"/>
            <a:endParaRPr lang="en-US" altLang="en-US" sz="1600">
              <a:cs typeface="Arial"/>
            </a:endParaRPr>
          </a:p>
          <a:p>
            <a:r>
              <a:rPr lang="en-US" sz="1600" dirty="0" err="1">
                <a:ea typeface="+mn-lt"/>
                <a:cs typeface="+mn-lt"/>
              </a:rPr>
              <a:t>Hardver</a:t>
            </a:r>
            <a:r>
              <a:rPr lang="en-US" sz="1600" dirty="0">
                <a:ea typeface="+mn-lt"/>
                <a:cs typeface="+mn-lt"/>
              </a:rPr>
              <a:t> se </a:t>
            </a:r>
            <a:r>
              <a:rPr lang="en-US" sz="1600" dirty="0" err="1">
                <a:ea typeface="+mn-lt"/>
                <a:cs typeface="+mn-lt"/>
              </a:rPr>
              <a:t>zatim</a:t>
            </a:r>
            <a:r>
              <a:rPr lang="en-US" sz="1600" dirty="0">
                <a:ea typeface="+mn-lt"/>
                <a:cs typeface="+mn-lt"/>
              </a:rPr>
              <a:t> </a:t>
            </a:r>
            <a:r>
              <a:rPr lang="en-US" sz="1600" dirty="0" err="1">
                <a:ea typeface="+mn-lt"/>
                <a:cs typeface="+mn-lt"/>
              </a:rPr>
              <a:t>postavlja</a:t>
            </a:r>
            <a:r>
              <a:rPr lang="en-US" sz="1600" dirty="0">
                <a:ea typeface="+mn-lt"/>
                <a:cs typeface="+mn-lt"/>
              </a:rPr>
              <a:t> u </a:t>
            </a:r>
            <a:r>
              <a:rPr lang="en-US" sz="1600" dirty="0" err="1">
                <a:ea typeface="+mn-lt"/>
                <a:cs typeface="+mn-lt"/>
              </a:rPr>
              <a:t>testno</a:t>
            </a:r>
            <a:r>
              <a:rPr lang="en-US" sz="1600" dirty="0">
                <a:ea typeface="+mn-lt"/>
                <a:cs typeface="+mn-lt"/>
              </a:rPr>
              <a:t> </a:t>
            </a:r>
            <a:r>
              <a:rPr lang="en-US" sz="1600" dirty="0" err="1">
                <a:ea typeface="+mn-lt"/>
                <a:cs typeface="+mn-lt"/>
              </a:rPr>
              <a:t>okruženje</a:t>
            </a:r>
            <a:r>
              <a:rPr lang="en-US" sz="1600" dirty="0">
                <a:ea typeface="+mn-lt"/>
                <a:cs typeface="+mn-lt"/>
              </a:rPr>
              <a:t> </a:t>
            </a:r>
            <a:r>
              <a:rPr lang="en-US" sz="1600" dirty="0" err="1">
                <a:ea typeface="+mn-lt"/>
                <a:cs typeface="+mn-lt"/>
              </a:rPr>
              <a:t>ili</a:t>
            </a:r>
            <a:r>
              <a:rPr lang="en-US" sz="1600" dirty="0">
                <a:ea typeface="+mn-lt"/>
                <a:cs typeface="+mn-lt"/>
              </a:rPr>
              <a:t> u </a:t>
            </a:r>
            <a:r>
              <a:rPr lang="en-US" sz="1600" dirty="0" err="1">
                <a:ea typeface="+mn-lt"/>
                <a:cs typeface="+mn-lt"/>
              </a:rPr>
              <a:t>sisteme</a:t>
            </a:r>
            <a:r>
              <a:rPr lang="en-US" sz="1600" dirty="0">
                <a:ea typeface="+mn-lt"/>
                <a:cs typeface="+mn-lt"/>
              </a:rPr>
              <a:t> za </a:t>
            </a:r>
            <a:r>
              <a:rPr lang="en-US" sz="1600" dirty="0" err="1">
                <a:ea typeface="+mn-lt"/>
                <a:cs typeface="+mn-lt"/>
              </a:rPr>
              <a:t>koje</a:t>
            </a:r>
            <a:r>
              <a:rPr lang="en-US" sz="1600" dirty="0">
                <a:ea typeface="+mn-lt"/>
                <a:cs typeface="+mn-lt"/>
              </a:rPr>
              <a:t> je </a:t>
            </a:r>
            <a:r>
              <a:rPr lang="en-US" sz="1600" dirty="0" err="1">
                <a:ea typeface="+mn-lt"/>
                <a:cs typeface="+mn-lt"/>
              </a:rPr>
              <a:t>čip</a:t>
            </a:r>
            <a:r>
              <a:rPr lang="en-US" sz="1600" dirty="0">
                <a:ea typeface="+mn-lt"/>
                <a:cs typeface="+mn-lt"/>
              </a:rPr>
              <a:t> </a:t>
            </a:r>
            <a:r>
              <a:rPr lang="en-US" sz="1600" dirty="0" err="1">
                <a:ea typeface="+mn-lt"/>
                <a:cs typeface="+mn-lt"/>
              </a:rPr>
              <a:t>namenjen</a:t>
            </a:r>
            <a:endParaRPr lang="en-US" sz="1600">
              <a:ea typeface="+mn-lt"/>
              <a:cs typeface="+mn-lt"/>
            </a:endParaRPr>
          </a:p>
          <a:p>
            <a:pPr eaLnBrk="1" hangingPunct="1"/>
            <a:endParaRPr lang="en-US" altLang="en-US" sz="1600"/>
          </a:p>
          <a:p>
            <a:r>
              <a:rPr lang="en-US" sz="1600" dirty="0" err="1">
                <a:ea typeface="+mn-lt"/>
                <a:cs typeface="+mn-lt"/>
              </a:rPr>
              <a:t>Zatim</a:t>
            </a:r>
            <a:r>
              <a:rPr lang="en-US" sz="1600" dirty="0">
                <a:ea typeface="+mn-lt"/>
                <a:cs typeface="+mn-lt"/>
              </a:rPr>
              <a:t>, </a:t>
            </a:r>
            <a:r>
              <a:rPr lang="en-US" sz="1600" dirty="0" err="1">
                <a:ea typeface="+mn-lt"/>
                <a:cs typeface="+mn-lt"/>
              </a:rPr>
              <a:t>tim</a:t>
            </a:r>
            <a:r>
              <a:rPr lang="en-US" sz="1600" dirty="0">
                <a:ea typeface="+mn-lt"/>
                <a:cs typeface="+mn-lt"/>
              </a:rPr>
              <a:t> za </a:t>
            </a:r>
            <a:r>
              <a:rPr lang="en-US" sz="1600" b="1" dirty="0" err="1">
                <a:ea typeface="+mn-lt"/>
                <a:cs typeface="+mn-lt"/>
              </a:rPr>
              <a:t>otklanjanje</a:t>
            </a:r>
            <a:r>
              <a:rPr lang="en-US" sz="1600" b="1" dirty="0">
                <a:ea typeface="+mn-lt"/>
                <a:cs typeface="+mn-lt"/>
              </a:rPr>
              <a:t> </a:t>
            </a:r>
            <a:r>
              <a:rPr lang="en-US" sz="1600" b="1" dirty="0" err="1">
                <a:ea typeface="+mn-lt"/>
                <a:cs typeface="+mn-lt"/>
              </a:rPr>
              <a:t>grešaka</a:t>
            </a:r>
            <a:r>
              <a:rPr lang="en-US" sz="1600" b="1" dirty="0">
                <a:ea typeface="+mn-lt"/>
                <a:cs typeface="+mn-lt"/>
              </a:rPr>
              <a:t> u </a:t>
            </a:r>
            <a:r>
              <a:rPr lang="en-US" sz="1600" b="1" dirty="0" err="1">
                <a:ea typeface="+mn-lt"/>
                <a:cs typeface="+mn-lt"/>
              </a:rPr>
              <a:t>hardveru</a:t>
            </a:r>
            <a:r>
              <a:rPr lang="en-US" sz="1600" b="1" dirty="0">
                <a:ea typeface="+mn-lt"/>
                <a:cs typeface="+mn-lt"/>
              </a:rPr>
              <a:t> </a:t>
            </a:r>
            <a:r>
              <a:rPr lang="en-US" sz="1600" dirty="0">
                <a:ea typeface="+mn-lt"/>
                <a:cs typeface="+mn-lt"/>
              </a:rPr>
              <a:t>(koji se </a:t>
            </a:r>
            <a:r>
              <a:rPr lang="en-US" sz="1600" dirty="0" err="1">
                <a:ea typeface="+mn-lt"/>
                <a:cs typeface="+mn-lt"/>
              </a:rPr>
              <a:t>sastoji</a:t>
            </a:r>
            <a:r>
              <a:rPr lang="en-US" sz="1600" dirty="0">
                <a:ea typeface="+mn-lt"/>
                <a:cs typeface="+mn-lt"/>
              </a:rPr>
              <a:t> od </a:t>
            </a:r>
            <a:r>
              <a:rPr lang="en-US" sz="1600" dirty="0" err="1">
                <a:ea typeface="+mn-lt"/>
                <a:cs typeface="+mn-lt"/>
              </a:rPr>
              <a:t>dizajnera</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verifikacionih</a:t>
            </a:r>
            <a:r>
              <a:rPr lang="en-US" sz="1600" dirty="0">
                <a:ea typeface="+mn-lt"/>
                <a:cs typeface="+mn-lt"/>
              </a:rPr>
              <a:t> </a:t>
            </a:r>
            <a:r>
              <a:rPr lang="en-US" sz="1600" dirty="0" err="1">
                <a:ea typeface="+mn-lt"/>
                <a:cs typeface="+mn-lt"/>
              </a:rPr>
              <a:t>inženjera</a:t>
            </a:r>
            <a:r>
              <a:rPr lang="en-US" sz="1600" dirty="0">
                <a:ea typeface="+mn-lt"/>
                <a:cs typeface="+mn-lt"/>
              </a:rPr>
              <a:t>) </a:t>
            </a:r>
            <a:r>
              <a:rPr lang="en-US" sz="1600" dirty="0" err="1">
                <a:ea typeface="+mn-lt"/>
                <a:cs typeface="+mn-lt"/>
              </a:rPr>
              <a:t>vrši</a:t>
            </a:r>
            <a:r>
              <a:rPr lang="en-US" sz="1600" dirty="0">
                <a:ea typeface="+mn-lt"/>
                <a:cs typeface="+mn-lt"/>
              </a:rPr>
              <a:t> </a:t>
            </a:r>
            <a:r>
              <a:rPr lang="en-US" sz="1600" dirty="0" err="1">
                <a:ea typeface="+mn-lt"/>
                <a:cs typeface="+mn-lt"/>
              </a:rPr>
              <a:t>testiranje</a:t>
            </a:r>
            <a:r>
              <a:rPr lang="en-US" sz="1600" dirty="0">
                <a:ea typeface="+mn-lt"/>
                <a:cs typeface="+mn-lt"/>
              </a:rPr>
              <a:t> </a:t>
            </a:r>
            <a:r>
              <a:rPr lang="en-US" sz="1600" dirty="0" err="1">
                <a:ea typeface="+mn-lt"/>
                <a:cs typeface="+mn-lt"/>
              </a:rPr>
              <a:t>hardvera</a:t>
            </a:r>
            <a:r>
              <a:rPr lang="en-US" sz="1600" dirty="0">
                <a:ea typeface="+mn-lt"/>
                <a:cs typeface="+mn-lt"/>
              </a:rPr>
              <a:t>.</a:t>
            </a:r>
            <a:endParaRPr lang="en-US" dirty="0">
              <a:ea typeface="+mn-lt"/>
              <a:cs typeface="+mn-lt"/>
            </a:endParaRPr>
          </a:p>
          <a:p>
            <a:pPr eaLnBrk="1" hangingPunct="1"/>
            <a:endParaRPr lang="en-US" altLang="en-US" sz="1600"/>
          </a:p>
          <a:p>
            <a:r>
              <a:rPr lang="en-US" sz="1600" dirty="0" err="1">
                <a:ea typeface="+mn-lt"/>
                <a:cs typeface="+mn-lt"/>
              </a:rPr>
              <a:t>Tokom</a:t>
            </a:r>
            <a:r>
              <a:rPr lang="en-US" sz="1600" dirty="0">
                <a:ea typeface="+mn-lt"/>
                <a:cs typeface="+mn-lt"/>
              </a:rPr>
              <a:t> </a:t>
            </a:r>
            <a:r>
              <a:rPr lang="en-US" sz="1600" dirty="0" err="1">
                <a:ea typeface="+mn-lt"/>
                <a:cs typeface="+mn-lt"/>
              </a:rPr>
              <a:t>testiranja</a:t>
            </a:r>
            <a:r>
              <a:rPr lang="en-US" sz="1600" dirty="0">
                <a:ea typeface="+mn-lt"/>
                <a:cs typeface="+mn-lt"/>
              </a:rPr>
              <a:t> </a:t>
            </a:r>
            <a:r>
              <a:rPr lang="en-US" sz="1600" dirty="0" err="1">
                <a:ea typeface="+mn-lt"/>
                <a:cs typeface="+mn-lt"/>
              </a:rPr>
              <a:t>hardvera</a:t>
            </a:r>
            <a:r>
              <a:rPr lang="en-US" sz="1600" dirty="0">
                <a:ea typeface="+mn-lt"/>
                <a:cs typeface="+mn-lt"/>
              </a:rPr>
              <a:t>, </a:t>
            </a:r>
            <a:r>
              <a:rPr lang="en-US" sz="1600" dirty="0" err="1">
                <a:ea typeface="+mn-lt"/>
                <a:cs typeface="+mn-lt"/>
              </a:rPr>
              <a:t>mogu</a:t>
            </a:r>
            <a:r>
              <a:rPr lang="en-US" sz="1600" dirty="0">
                <a:ea typeface="+mn-lt"/>
                <a:cs typeface="+mn-lt"/>
              </a:rPr>
              <a:t> se </a:t>
            </a:r>
            <a:r>
              <a:rPr lang="en-US" sz="1600" dirty="0" err="1">
                <a:ea typeface="+mn-lt"/>
                <a:cs typeface="+mn-lt"/>
              </a:rPr>
              <a:t>pojaviti</a:t>
            </a:r>
            <a:r>
              <a:rPr lang="en-US" sz="1600" dirty="0">
                <a:ea typeface="+mn-lt"/>
                <a:cs typeface="+mn-lt"/>
              </a:rPr>
              <a:t> </a:t>
            </a:r>
            <a:r>
              <a:rPr lang="en-US" sz="1600" dirty="0" err="1">
                <a:ea typeface="+mn-lt"/>
                <a:cs typeface="+mn-lt"/>
              </a:rPr>
              <a:t>nove</a:t>
            </a:r>
            <a:r>
              <a:rPr lang="en-US" sz="1600" dirty="0">
                <a:ea typeface="+mn-lt"/>
                <a:cs typeface="+mn-lt"/>
              </a:rPr>
              <a:t> </a:t>
            </a:r>
            <a:r>
              <a:rPr lang="en-US" sz="1600" dirty="0" err="1">
                <a:ea typeface="+mn-lt"/>
                <a:cs typeface="+mn-lt"/>
              </a:rPr>
              <a:t>anomalije</a:t>
            </a:r>
            <a:endParaRPr lang="en-US" sz="1600" dirty="0">
              <a:ea typeface="+mn-lt"/>
              <a:cs typeface="+mn-lt"/>
            </a:endParaRPr>
          </a:p>
          <a:p>
            <a:endParaRPr lang="en-US" altLang="en-US" sz="1600" dirty="0">
              <a:cs typeface="Arial"/>
            </a:endParaRPr>
          </a:p>
          <a:p>
            <a:r>
              <a:rPr lang="en-US" sz="1600" dirty="0" err="1">
                <a:ea typeface="+mn-lt"/>
                <a:cs typeface="+mn-lt"/>
              </a:rPr>
              <a:t>Glavni</a:t>
            </a:r>
            <a:r>
              <a:rPr lang="en-US" sz="1600" dirty="0">
                <a:ea typeface="+mn-lt"/>
                <a:cs typeface="+mn-lt"/>
              </a:rPr>
              <a:t> </a:t>
            </a:r>
            <a:r>
              <a:rPr lang="en-US" sz="1600" dirty="0" err="1">
                <a:ea typeface="+mn-lt"/>
                <a:cs typeface="+mn-lt"/>
              </a:rPr>
              <a:t>cilj</a:t>
            </a:r>
            <a:r>
              <a:rPr lang="en-US" sz="1600" dirty="0">
                <a:ea typeface="+mn-lt"/>
                <a:cs typeface="+mn-lt"/>
              </a:rPr>
              <a:t> </a:t>
            </a:r>
            <a:r>
              <a:rPr lang="en-US" sz="1600" dirty="0" err="1">
                <a:ea typeface="+mn-lt"/>
                <a:cs typeface="+mn-lt"/>
              </a:rPr>
              <a:t>verifikacije</a:t>
            </a:r>
            <a:r>
              <a:rPr lang="en-US" sz="1600" dirty="0">
                <a:ea typeface="+mn-lt"/>
                <a:cs typeface="+mn-lt"/>
              </a:rPr>
              <a:t> je da se </a:t>
            </a:r>
            <a:r>
              <a:rPr lang="en-US" sz="1600" dirty="0" err="1">
                <a:ea typeface="+mn-lt"/>
                <a:cs typeface="+mn-lt"/>
              </a:rPr>
              <a:t>izbegne</a:t>
            </a:r>
            <a:r>
              <a:rPr lang="en-US" sz="1600" dirty="0">
                <a:ea typeface="+mn-lt"/>
                <a:cs typeface="+mn-lt"/>
              </a:rPr>
              <a:t> </a:t>
            </a:r>
            <a:r>
              <a:rPr lang="en-US" sz="1600" dirty="0" err="1">
                <a:ea typeface="+mn-lt"/>
                <a:cs typeface="+mn-lt"/>
              </a:rPr>
              <a:t>pronalaženje</a:t>
            </a:r>
            <a:r>
              <a:rPr lang="en-US" sz="1600" dirty="0">
                <a:ea typeface="+mn-lt"/>
                <a:cs typeface="+mn-lt"/>
              </a:rPr>
              <a:t> </a:t>
            </a:r>
            <a:r>
              <a:rPr lang="en-US" sz="1600" dirty="0" err="1">
                <a:ea typeface="+mn-lt"/>
                <a:cs typeface="+mn-lt"/>
              </a:rPr>
              <a:t>grešaka</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hardveru</a:t>
            </a:r>
            <a:r>
              <a:rPr lang="en-US" sz="1600" dirty="0">
                <a:ea typeface="+mn-lt"/>
                <a:cs typeface="+mn-lt"/>
              </a:rPr>
              <a:t>, </a:t>
            </a:r>
            <a:r>
              <a:rPr lang="en-US" sz="1600" dirty="0" err="1">
                <a:ea typeface="+mn-lt"/>
                <a:cs typeface="+mn-lt"/>
              </a:rPr>
              <a:t>jer</a:t>
            </a:r>
            <a:r>
              <a:rPr lang="en-US" sz="1600" dirty="0">
                <a:ea typeface="+mn-lt"/>
                <a:cs typeface="+mn-lt"/>
              </a:rPr>
              <a:t> je to </a:t>
            </a:r>
            <a:r>
              <a:rPr lang="en-US" sz="1600" dirty="0" err="1">
                <a:ea typeface="+mn-lt"/>
                <a:cs typeface="+mn-lt"/>
              </a:rPr>
              <a:t>veoma</a:t>
            </a:r>
            <a:r>
              <a:rPr lang="en-US" sz="1600" dirty="0">
                <a:ea typeface="+mn-lt"/>
                <a:cs typeface="+mn-lt"/>
              </a:rPr>
              <a:t> </a:t>
            </a:r>
            <a:r>
              <a:rPr lang="en-US" sz="1600" dirty="0" err="1">
                <a:ea typeface="+mn-lt"/>
                <a:cs typeface="+mn-lt"/>
              </a:rPr>
              <a:t>skupo</a:t>
            </a:r>
            <a:r>
              <a:rPr lang="en-US" sz="1600" dirty="0">
                <a:ea typeface="+mn-lt"/>
                <a:cs typeface="+mn-lt"/>
              </a:rPr>
              <a:t> (</a:t>
            </a:r>
            <a:r>
              <a:rPr lang="en-US" sz="1600" dirty="0" err="1">
                <a:ea typeface="+mn-lt"/>
                <a:cs typeface="+mn-lt"/>
              </a:rPr>
              <a:t>znatno</a:t>
            </a:r>
            <a:r>
              <a:rPr lang="en-US" sz="1600" dirty="0">
                <a:ea typeface="+mn-lt"/>
                <a:cs typeface="+mn-lt"/>
              </a:rPr>
              <a:t> </a:t>
            </a:r>
            <a:r>
              <a:rPr lang="en-US" sz="1600" dirty="0" err="1">
                <a:ea typeface="+mn-lt"/>
                <a:cs typeface="+mn-lt"/>
              </a:rPr>
              <a:t>povećava</a:t>
            </a:r>
            <a:r>
              <a:rPr lang="en-US" sz="1600" dirty="0">
                <a:ea typeface="+mn-lt"/>
                <a:cs typeface="+mn-lt"/>
              </a:rPr>
              <a:t> </a:t>
            </a:r>
            <a:r>
              <a:rPr lang="en-US" sz="1600" dirty="0" err="1">
                <a:ea typeface="+mn-lt"/>
                <a:cs typeface="+mn-lt"/>
              </a:rPr>
              <a:t>troškove</a:t>
            </a:r>
            <a:r>
              <a:rPr lang="en-US" sz="1600" dirty="0">
                <a:ea typeface="+mn-lt"/>
                <a:cs typeface="+mn-lt"/>
              </a:rPr>
              <a:t> </a:t>
            </a:r>
            <a:r>
              <a:rPr lang="en-US" sz="1600" dirty="0" err="1">
                <a:ea typeface="+mn-lt"/>
                <a:cs typeface="+mn-lt"/>
              </a:rPr>
              <a:t>proizvodnje</a:t>
            </a:r>
            <a:r>
              <a:rPr lang="en-US" sz="1600" dirty="0">
                <a:ea typeface="+mn-lt"/>
                <a:cs typeface="+mn-lt"/>
              </a:rPr>
              <a:t>, </a:t>
            </a:r>
            <a:r>
              <a:rPr lang="en-US" sz="1600" dirty="0" err="1">
                <a:ea typeface="+mn-lt"/>
                <a:cs typeface="+mn-lt"/>
              </a:rPr>
              <a:t>kao</a:t>
            </a:r>
            <a:r>
              <a:rPr lang="en-US" sz="1600" dirty="0">
                <a:ea typeface="+mn-lt"/>
                <a:cs typeface="+mn-lt"/>
              </a:rPr>
              <a:t> </a:t>
            </a:r>
            <a:r>
              <a:rPr lang="en-US" sz="1600" dirty="0" err="1">
                <a:ea typeface="+mn-lt"/>
                <a:cs typeface="+mn-lt"/>
              </a:rPr>
              <a:t>što</a:t>
            </a:r>
            <a:r>
              <a:rPr lang="en-US" sz="1600" dirty="0">
                <a:ea typeface="+mn-lt"/>
                <a:cs typeface="+mn-lt"/>
              </a:rPr>
              <a:t> </a:t>
            </a:r>
            <a:r>
              <a:rPr lang="en-US" sz="1600" dirty="0" err="1">
                <a:ea typeface="+mn-lt"/>
                <a:cs typeface="+mn-lt"/>
              </a:rPr>
              <a:t>smo</a:t>
            </a:r>
            <a:r>
              <a:rPr lang="en-US" sz="1600" dirty="0">
                <a:ea typeface="+mn-lt"/>
                <a:cs typeface="+mn-lt"/>
              </a:rPr>
              <a:t> </a:t>
            </a:r>
            <a:r>
              <a:rPr lang="en-US" sz="1600" dirty="0" err="1">
                <a:ea typeface="+mn-lt"/>
                <a:cs typeface="+mn-lt"/>
              </a:rPr>
              <a:t>ranije</a:t>
            </a:r>
            <a:r>
              <a:rPr lang="en-US" sz="1600" dirty="0">
                <a:ea typeface="+mn-lt"/>
                <a:cs typeface="+mn-lt"/>
              </a:rPr>
              <a:t> </a:t>
            </a:r>
            <a:r>
              <a:rPr lang="en-US" sz="1600" dirty="0" err="1">
                <a:ea typeface="+mn-lt"/>
                <a:cs typeface="+mn-lt"/>
              </a:rPr>
              <a:t>već</a:t>
            </a:r>
            <a:r>
              <a:rPr lang="en-US" sz="1600" dirty="0">
                <a:ea typeface="+mn-lt"/>
                <a:cs typeface="+mn-lt"/>
              </a:rPr>
              <a:t> </a:t>
            </a:r>
            <a:r>
              <a:rPr lang="en-US" sz="1600" dirty="0" err="1">
                <a:ea typeface="+mn-lt"/>
                <a:cs typeface="+mn-lt"/>
              </a:rPr>
              <a:t>naglasili</a:t>
            </a:r>
            <a:r>
              <a:rPr lang="en-US" sz="1600" dirty="0">
                <a:ea typeface="+mn-lt"/>
                <a:cs typeface="+mn-lt"/>
              </a:rPr>
              <a:t>)</a:t>
            </a:r>
          </a:p>
          <a:p>
            <a:endParaRPr lang="en-US" altLang="en-US" sz="1600" dirty="0">
              <a:cs typeface="Arial"/>
            </a:endParaRPr>
          </a:p>
        </p:txBody>
      </p:sp>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a:extLst>
              <a:ext uri="{FF2B5EF4-FFF2-40B4-BE49-F238E27FC236}">
                <a16:creationId xmlns:a16="http://schemas.microsoft.com/office/drawing/2014/main" id="{1A30B37F-9A3C-4E7B-E769-8E116C95EE7F}"/>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2BE74E5-9F6C-4CB2-A493-2FE93EFE661B}" type="slidenum">
              <a:rPr lang="de-DE" altLang="en-US">
                <a:solidFill>
                  <a:schemeClr val="bg1"/>
                </a:solidFill>
              </a:rPr>
              <a:pPr/>
              <a:t>29</a:t>
            </a:fld>
            <a:endParaRPr lang="de-DE" altLang="en-US">
              <a:solidFill>
                <a:schemeClr val="bg1"/>
              </a:solidFill>
            </a:endParaRPr>
          </a:p>
        </p:txBody>
      </p:sp>
      <p:sp>
        <p:nvSpPr>
          <p:cNvPr id="28675" name="Rectangle 2">
            <a:extLst>
              <a:ext uri="{FF2B5EF4-FFF2-40B4-BE49-F238E27FC236}">
                <a16:creationId xmlns:a16="http://schemas.microsoft.com/office/drawing/2014/main" id="{10EBC847-14C4-2E0B-E0A5-E3F8D6D4299A}"/>
              </a:ext>
            </a:extLst>
          </p:cNvPr>
          <p:cNvSpPr>
            <a:spLocks noGrp="1" noChangeArrowheads="1"/>
          </p:cNvSpPr>
          <p:nvPr>
            <p:ph type="title"/>
          </p:nvPr>
        </p:nvSpPr>
        <p:spPr/>
        <p:txBody>
          <a:bodyPr/>
          <a:lstStyle/>
          <a:p>
            <a:pPr eaLnBrk="1" hangingPunct="1"/>
            <a:r>
              <a:rPr lang="en-US" altLang="en-US" dirty="0"/>
              <a:t>Analiza </a:t>
            </a:r>
            <a:r>
              <a:rPr lang="en-US" altLang="en-US" dirty="0" err="1"/>
              <a:t>propusta</a:t>
            </a:r>
            <a:endParaRPr lang="en-US" altLang="en-US" dirty="0" err="1">
              <a:cs typeface="Arial"/>
            </a:endParaRPr>
          </a:p>
        </p:txBody>
      </p:sp>
      <p:sp>
        <p:nvSpPr>
          <p:cNvPr id="28676" name="Rectangle 3">
            <a:extLst>
              <a:ext uri="{FF2B5EF4-FFF2-40B4-BE49-F238E27FC236}">
                <a16:creationId xmlns:a16="http://schemas.microsoft.com/office/drawing/2014/main" id="{C4D6A6C6-A1CC-C21E-9A5A-F63D05C61B10}"/>
              </a:ext>
            </a:extLst>
          </p:cNvPr>
          <p:cNvSpPr>
            <a:spLocks noGrp="1" noChangeArrowheads="1"/>
          </p:cNvSpPr>
          <p:nvPr>
            <p:ph type="body" idx="1"/>
          </p:nvPr>
        </p:nvSpPr>
        <p:spPr/>
        <p:txBody>
          <a:bodyPr/>
          <a:lstStyle/>
          <a:p>
            <a:r>
              <a:rPr lang="en-US" sz="1600" dirty="0">
                <a:ea typeface="+mn-lt"/>
                <a:cs typeface="+mn-lt"/>
              </a:rPr>
              <a:t>Ako se </a:t>
            </a:r>
            <a:r>
              <a:rPr lang="en-US" sz="1600" dirty="0" err="1">
                <a:ea typeface="+mn-lt"/>
                <a:cs typeface="+mn-lt"/>
              </a:rPr>
              <a:t>greške</a:t>
            </a:r>
            <a:r>
              <a:rPr lang="en-US" sz="1600" dirty="0">
                <a:ea typeface="+mn-lt"/>
                <a:cs typeface="+mn-lt"/>
              </a:rPr>
              <a:t> </a:t>
            </a:r>
            <a:r>
              <a:rPr lang="en-US" sz="1600" dirty="0" err="1">
                <a:ea typeface="+mn-lt"/>
                <a:cs typeface="+mn-lt"/>
              </a:rPr>
              <a:t>otkriju</a:t>
            </a:r>
            <a:r>
              <a:rPr lang="en-US" sz="1600" dirty="0">
                <a:ea typeface="+mn-lt"/>
                <a:cs typeface="+mn-lt"/>
              </a:rPr>
              <a:t> </a:t>
            </a:r>
            <a:r>
              <a:rPr lang="en-US" sz="1600" dirty="0" err="1">
                <a:ea typeface="+mn-lt"/>
                <a:cs typeface="+mn-lt"/>
              </a:rPr>
              <a:t>tokom</a:t>
            </a:r>
            <a:r>
              <a:rPr lang="en-US" sz="1600" dirty="0">
                <a:ea typeface="+mn-lt"/>
                <a:cs typeface="+mn-lt"/>
              </a:rPr>
              <a:t> </a:t>
            </a:r>
            <a:r>
              <a:rPr lang="en-US" sz="1600" dirty="0" err="1">
                <a:ea typeface="+mn-lt"/>
                <a:cs typeface="+mn-lt"/>
              </a:rPr>
              <a:t>testiranja</a:t>
            </a:r>
            <a:r>
              <a:rPr lang="en-US" sz="1600" dirty="0">
                <a:ea typeface="+mn-lt"/>
                <a:cs typeface="+mn-lt"/>
              </a:rPr>
              <a:t> </a:t>
            </a:r>
            <a:r>
              <a:rPr lang="en-US" sz="1600" dirty="0" err="1">
                <a:ea typeface="+mn-lt"/>
                <a:cs typeface="+mn-lt"/>
              </a:rPr>
              <a:t>hardvera</a:t>
            </a:r>
            <a:r>
              <a:rPr lang="en-US" sz="1600" dirty="0">
                <a:ea typeface="+mn-lt"/>
                <a:cs typeface="+mn-lt"/>
              </a:rPr>
              <a:t>, </a:t>
            </a:r>
            <a:r>
              <a:rPr lang="en-US" sz="1600" dirty="0" err="1">
                <a:ea typeface="+mn-lt"/>
                <a:cs typeface="+mn-lt"/>
              </a:rPr>
              <a:t>tim</a:t>
            </a:r>
            <a:r>
              <a:rPr lang="en-US" sz="1600" dirty="0">
                <a:ea typeface="+mn-lt"/>
                <a:cs typeface="+mn-lt"/>
              </a:rPr>
              <a:t> za </a:t>
            </a:r>
            <a:r>
              <a:rPr lang="en-US" sz="1600" dirty="0" err="1">
                <a:ea typeface="+mn-lt"/>
                <a:cs typeface="+mn-lt"/>
              </a:rPr>
              <a:t>verifikaciju</a:t>
            </a:r>
            <a:r>
              <a:rPr lang="en-US" sz="1600" dirty="0">
                <a:ea typeface="+mn-lt"/>
                <a:cs typeface="+mn-lt"/>
              </a:rPr>
              <a:t> mora da </a:t>
            </a:r>
            <a:r>
              <a:rPr lang="en-US" sz="1600" dirty="0" err="1">
                <a:ea typeface="+mn-lt"/>
                <a:cs typeface="+mn-lt"/>
              </a:rPr>
              <a:t>izvrši</a:t>
            </a:r>
            <a:r>
              <a:rPr lang="en-US" sz="1600" dirty="0">
                <a:ea typeface="+mn-lt"/>
                <a:cs typeface="+mn-lt"/>
              </a:rPr>
              <a:t> </a:t>
            </a:r>
            <a:r>
              <a:rPr lang="en-US" sz="1600" b="1" i="1" dirty="0" err="1">
                <a:ea typeface="+mn-lt"/>
                <a:cs typeface="+mn-lt"/>
              </a:rPr>
              <a:t>analizu</a:t>
            </a:r>
            <a:r>
              <a:rPr lang="en-US" sz="1600" b="1" i="1" dirty="0">
                <a:ea typeface="+mn-lt"/>
                <a:cs typeface="+mn-lt"/>
              </a:rPr>
              <a:t> </a:t>
            </a:r>
            <a:r>
              <a:rPr lang="en-US" sz="1600" b="1" i="1" dirty="0" err="1">
                <a:ea typeface="+mn-lt"/>
                <a:cs typeface="+mn-lt"/>
              </a:rPr>
              <a:t>propusta</a:t>
            </a:r>
            <a:r>
              <a:rPr lang="en-US" sz="1600" b="1" i="1" dirty="0">
                <a:ea typeface="+mn-lt"/>
                <a:cs typeface="+mn-lt"/>
              </a:rPr>
              <a:t> </a:t>
            </a:r>
            <a:r>
              <a:rPr lang="en-US" sz="1600" i="1" dirty="0">
                <a:ea typeface="+mn-lt"/>
                <a:cs typeface="+mn-lt"/>
              </a:rPr>
              <a:t>(</a:t>
            </a:r>
            <a:r>
              <a:rPr lang="en-US" sz="1600" dirty="0" err="1">
                <a:ea typeface="+mn-lt"/>
                <a:cs typeface="+mn-lt"/>
              </a:rPr>
              <a:t>eng.</a:t>
            </a:r>
            <a:r>
              <a:rPr lang="en-US" sz="1600" dirty="0">
                <a:ea typeface="+mn-lt"/>
                <a:cs typeface="+mn-lt"/>
              </a:rPr>
              <a:t> </a:t>
            </a:r>
            <a:r>
              <a:rPr lang="en-US" sz="1600" i="1" dirty="0">
                <a:ea typeface="+mn-lt"/>
                <a:cs typeface="+mn-lt"/>
              </a:rPr>
              <a:t>Escape analysis)</a:t>
            </a:r>
          </a:p>
          <a:p>
            <a:pPr eaLnBrk="1" hangingPunct="1"/>
            <a:endParaRPr lang="en-US" altLang="en-US" sz="1600">
              <a:cs typeface="Arial"/>
            </a:endParaRPr>
          </a:p>
          <a:p>
            <a:r>
              <a:rPr lang="en-US" sz="1600" dirty="0" err="1">
                <a:ea typeface="+mn-lt"/>
                <a:cs typeface="+mn-lt"/>
              </a:rPr>
              <a:t>Ovaj</a:t>
            </a:r>
            <a:r>
              <a:rPr lang="en-US" sz="1600" dirty="0">
                <a:ea typeface="+mn-lt"/>
                <a:cs typeface="+mn-lt"/>
              </a:rPr>
              <a:t>, </a:t>
            </a:r>
            <a:r>
              <a:rPr lang="en-US" sz="1600" dirty="0" err="1">
                <a:ea typeface="+mn-lt"/>
                <a:cs typeface="+mn-lt"/>
              </a:rPr>
              <a:t>često</a:t>
            </a:r>
            <a:r>
              <a:rPr lang="en-US" sz="1600" dirty="0">
                <a:ea typeface="+mn-lt"/>
                <a:cs typeface="+mn-lt"/>
              </a:rPr>
              <a:t> </a:t>
            </a:r>
            <a:r>
              <a:rPr lang="en-US" sz="1600" dirty="0" err="1">
                <a:ea typeface="+mn-lt"/>
                <a:cs typeface="+mn-lt"/>
              </a:rPr>
              <a:t>zanemaren</a:t>
            </a:r>
            <a:r>
              <a:rPr lang="en-US" sz="1600" dirty="0">
                <a:ea typeface="+mn-lt"/>
                <a:cs typeface="+mn-lt"/>
              </a:rPr>
              <a:t>, </a:t>
            </a:r>
            <a:r>
              <a:rPr lang="en-US" sz="1600" dirty="0" err="1">
                <a:ea typeface="+mn-lt"/>
                <a:cs typeface="+mn-lt"/>
              </a:rPr>
              <a:t>ali</a:t>
            </a:r>
            <a:r>
              <a:rPr lang="en-US" sz="1600" dirty="0">
                <a:ea typeface="+mn-lt"/>
                <a:cs typeface="+mn-lt"/>
              </a:rPr>
              <a:t> </a:t>
            </a:r>
            <a:r>
              <a:rPr lang="en-US" sz="1600" dirty="0" err="1">
                <a:ea typeface="+mn-lt"/>
                <a:cs typeface="+mn-lt"/>
              </a:rPr>
              <a:t>kritičan</a:t>
            </a:r>
            <a:r>
              <a:rPr lang="en-US" sz="1600" dirty="0">
                <a:ea typeface="+mn-lt"/>
                <a:cs typeface="+mn-lt"/>
              </a:rPr>
              <a:t> deo </a:t>
            </a:r>
            <a:r>
              <a:rPr lang="en-US" sz="1600" dirty="0" err="1">
                <a:ea typeface="+mn-lt"/>
                <a:cs typeface="+mn-lt"/>
              </a:rPr>
              <a:t>ciklusa</a:t>
            </a:r>
            <a:r>
              <a:rPr lang="en-US" sz="1600" dirty="0">
                <a:ea typeface="+mn-lt"/>
                <a:cs typeface="+mn-lt"/>
              </a:rPr>
              <a:t> </a:t>
            </a:r>
            <a:r>
              <a:rPr lang="en-US" sz="1600" dirty="0" err="1">
                <a:ea typeface="+mn-lt"/>
                <a:cs typeface="+mn-lt"/>
              </a:rPr>
              <a:t>verifikacije</a:t>
            </a:r>
            <a:r>
              <a:rPr lang="en-US" sz="1600" dirty="0">
                <a:ea typeface="+mn-lt"/>
                <a:cs typeface="+mn-lt"/>
              </a:rPr>
              <a:t> </a:t>
            </a:r>
            <a:r>
              <a:rPr lang="en-US" sz="1600" dirty="0" err="1">
                <a:ea typeface="+mn-lt"/>
                <a:cs typeface="+mn-lt"/>
              </a:rPr>
              <a:t>osigurava</a:t>
            </a:r>
            <a:r>
              <a:rPr lang="en-US" sz="1600" dirty="0">
                <a:ea typeface="+mn-lt"/>
                <a:cs typeface="+mn-lt"/>
              </a:rPr>
              <a:t> da </a:t>
            </a:r>
            <a:r>
              <a:rPr lang="en-US" sz="1600" dirty="0" err="1">
                <a:ea typeface="+mn-lt"/>
                <a:cs typeface="+mn-lt"/>
              </a:rPr>
              <a:t>tim</a:t>
            </a:r>
            <a:r>
              <a:rPr lang="en-US" sz="1600" dirty="0">
                <a:ea typeface="+mn-lt"/>
                <a:cs typeface="+mn-lt"/>
              </a:rPr>
              <a:t> za </a:t>
            </a:r>
            <a:r>
              <a:rPr lang="en-US" sz="1600" dirty="0" err="1">
                <a:ea typeface="+mn-lt"/>
                <a:cs typeface="+mn-lt"/>
              </a:rPr>
              <a:t>verifikaciju</a:t>
            </a:r>
            <a:r>
              <a:rPr lang="en-US" sz="1600" dirty="0">
                <a:ea typeface="+mn-lt"/>
                <a:cs typeface="+mn-lt"/>
              </a:rPr>
              <a:t> u </a:t>
            </a:r>
            <a:r>
              <a:rPr lang="en-US" sz="1600" dirty="0" err="1">
                <a:ea typeface="+mn-lt"/>
                <a:cs typeface="+mn-lt"/>
              </a:rPr>
              <a:t>potpunosti</a:t>
            </a:r>
            <a:r>
              <a:rPr lang="en-US" sz="1600" dirty="0">
                <a:ea typeface="+mn-lt"/>
                <a:cs typeface="+mn-lt"/>
              </a:rPr>
              <a:t> </a:t>
            </a:r>
            <a:r>
              <a:rPr lang="en-US" sz="1600" dirty="0" err="1">
                <a:ea typeface="+mn-lt"/>
                <a:cs typeface="+mn-lt"/>
              </a:rPr>
              <a:t>razume</a:t>
            </a:r>
            <a:r>
              <a:rPr lang="en-US" sz="1600" dirty="0">
                <a:ea typeface="+mn-lt"/>
                <a:cs typeface="+mn-lt"/>
              </a:rPr>
              <a:t> </a:t>
            </a:r>
            <a:r>
              <a:rPr lang="en-US" sz="1600" dirty="0" err="1">
                <a:ea typeface="+mn-lt"/>
                <a:cs typeface="+mn-lt"/>
              </a:rPr>
              <a:t>grešku</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razloge</a:t>
            </a:r>
            <a:r>
              <a:rPr lang="en-US" sz="1600" dirty="0">
                <a:ea typeface="+mn-lt"/>
                <a:cs typeface="+mn-lt"/>
              </a:rPr>
              <a:t> </a:t>
            </a:r>
            <a:r>
              <a:rPr lang="en-US" sz="1600" dirty="0" err="1">
                <a:ea typeface="+mn-lt"/>
                <a:cs typeface="+mn-lt"/>
              </a:rPr>
              <a:t>zašto</a:t>
            </a:r>
            <a:r>
              <a:rPr lang="en-US" sz="1600" dirty="0">
                <a:ea typeface="+mn-lt"/>
                <a:cs typeface="+mn-lt"/>
              </a:rPr>
              <a:t> </a:t>
            </a:r>
            <a:r>
              <a:rPr lang="en-US" sz="1600" dirty="0" err="1">
                <a:ea typeface="+mn-lt"/>
                <a:cs typeface="+mn-lt"/>
              </a:rPr>
              <a:t>ona</a:t>
            </a:r>
            <a:r>
              <a:rPr lang="en-US" sz="1600" dirty="0">
                <a:ea typeface="+mn-lt"/>
                <a:cs typeface="+mn-lt"/>
              </a:rPr>
              <a:t> </a:t>
            </a:r>
            <a:r>
              <a:rPr lang="en-US" sz="1600" dirty="0" err="1">
                <a:ea typeface="+mn-lt"/>
                <a:cs typeface="+mn-lt"/>
              </a:rPr>
              <a:t>nije</a:t>
            </a:r>
            <a:r>
              <a:rPr lang="en-US" sz="1600" dirty="0">
                <a:ea typeface="+mn-lt"/>
                <a:cs typeface="+mn-lt"/>
              </a:rPr>
              <a:t> </a:t>
            </a:r>
            <a:r>
              <a:rPr lang="en-US" sz="1600" dirty="0" err="1">
                <a:ea typeface="+mn-lt"/>
                <a:cs typeface="+mn-lt"/>
              </a:rPr>
              <a:t>otkrivena</a:t>
            </a:r>
            <a:r>
              <a:rPr lang="en-US" sz="1600" dirty="0">
                <a:ea typeface="+mn-lt"/>
                <a:cs typeface="+mn-lt"/>
              </a:rPr>
              <a:t> </a:t>
            </a:r>
            <a:r>
              <a:rPr lang="en-US" sz="1600" dirty="0" err="1">
                <a:ea typeface="+mn-lt"/>
                <a:cs typeface="+mn-lt"/>
              </a:rPr>
              <a:t>već</a:t>
            </a:r>
            <a:r>
              <a:rPr lang="en-US" sz="1600" dirty="0">
                <a:ea typeface="+mn-lt"/>
                <a:cs typeface="+mn-lt"/>
              </a:rPr>
              <a:t> u </a:t>
            </a:r>
            <a:r>
              <a:rPr lang="en-US" sz="1600" dirty="0" err="1">
                <a:ea typeface="+mn-lt"/>
                <a:cs typeface="+mn-lt"/>
              </a:rPr>
              <a:t>verifikacionom</a:t>
            </a:r>
            <a:r>
              <a:rPr lang="en-US" sz="1600" dirty="0">
                <a:ea typeface="+mn-lt"/>
                <a:cs typeface="+mn-lt"/>
              </a:rPr>
              <a:t> </a:t>
            </a:r>
            <a:r>
              <a:rPr lang="en-US" sz="1600" dirty="0" err="1">
                <a:ea typeface="+mn-lt"/>
                <a:cs typeface="+mn-lt"/>
              </a:rPr>
              <a:t>okruženju</a:t>
            </a:r>
            <a:endParaRPr lang="en-US" sz="1600" dirty="0" err="1">
              <a:cs typeface="Arial"/>
            </a:endParaRPr>
          </a:p>
          <a:p>
            <a:endParaRPr lang="en-US" sz="1600" dirty="0"/>
          </a:p>
          <a:p>
            <a:r>
              <a:rPr lang="en-US" sz="1600" dirty="0">
                <a:ea typeface="+mn-lt"/>
                <a:cs typeface="+mn-lt"/>
              </a:rPr>
              <a:t>Tim za </a:t>
            </a:r>
            <a:r>
              <a:rPr lang="en-US" sz="1600" dirty="0" err="1">
                <a:ea typeface="+mn-lt"/>
                <a:cs typeface="+mn-lt"/>
              </a:rPr>
              <a:t>verifikaciju</a:t>
            </a:r>
            <a:r>
              <a:rPr lang="en-US" sz="1600" dirty="0">
                <a:ea typeface="+mn-lt"/>
                <a:cs typeface="+mn-lt"/>
              </a:rPr>
              <a:t> mora da </a:t>
            </a:r>
            <a:r>
              <a:rPr lang="en-US" sz="1600" dirty="0" err="1">
                <a:ea typeface="+mn-lt"/>
                <a:cs typeface="+mn-lt"/>
              </a:rPr>
              <a:t>reprodukuje</a:t>
            </a:r>
            <a:r>
              <a:rPr lang="en-US" sz="1600" dirty="0">
                <a:ea typeface="+mn-lt"/>
                <a:cs typeface="+mn-lt"/>
              </a:rPr>
              <a:t> </a:t>
            </a:r>
            <a:r>
              <a:rPr lang="en-US" sz="1600" dirty="0" err="1">
                <a:ea typeface="+mn-lt"/>
                <a:cs typeface="+mn-lt"/>
              </a:rPr>
              <a:t>grešku</a:t>
            </a:r>
            <a:r>
              <a:rPr lang="en-US" sz="1600" dirty="0">
                <a:ea typeface="+mn-lt"/>
                <a:cs typeface="+mn-lt"/>
              </a:rPr>
              <a:t> u </a:t>
            </a:r>
            <a:r>
              <a:rPr lang="en-US" sz="1600" dirty="0" err="1">
                <a:ea typeface="+mn-lt"/>
                <a:cs typeface="+mn-lt"/>
              </a:rPr>
              <a:t>simulacionom</a:t>
            </a:r>
            <a:r>
              <a:rPr lang="en-US" sz="1600" dirty="0">
                <a:ea typeface="+mn-lt"/>
                <a:cs typeface="+mn-lt"/>
              </a:rPr>
              <a:t> </a:t>
            </a:r>
            <a:r>
              <a:rPr lang="en-US" sz="1600" dirty="0" err="1">
                <a:ea typeface="+mn-lt"/>
                <a:cs typeface="+mn-lt"/>
              </a:rPr>
              <a:t>okruženju</a:t>
            </a:r>
            <a:r>
              <a:rPr lang="en-US" sz="1600" dirty="0">
                <a:ea typeface="+mn-lt"/>
                <a:cs typeface="+mn-lt"/>
              </a:rPr>
              <a:t>, </a:t>
            </a:r>
            <a:r>
              <a:rPr lang="en-US" sz="1600" dirty="0" err="1">
                <a:ea typeface="+mn-lt"/>
                <a:cs typeface="+mn-lt"/>
              </a:rPr>
              <a:t>ako</a:t>
            </a:r>
            <a:r>
              <a:rPr lang="en-US" sz="1600" dirty="0">
                <a:ea typeface="+mn-lt"/>
                <a:cs typeface="+mn-lt"/>
              </a:rPr>
              <a:t> je </a:t>
            </a:r>
            <a:r>
              <a:rPr lang="en-US" sz="1600" dirty="0" err="1">
                <a:ea typeface="+mn-lt"/>
                <a:cs typeface="+mn-lt"/>
              </a:rPr>
              <a:t>moguće</a:t>
            </a:r>
            <a:r>
              <a:rPr lang="en-US" sz="1600" dirty="0">
                <a:ea typeface="+mn-lt"/>
                <a:cs typeface="+mn-lt"/>
              </a:rPr>
              <a:t>, </a:t>
            </a:r>
            <a:r>
              <a:rPr lang="en-US" sz="1600" dirty="0" err="1">
                <a:ea typeface="+mn-lt"/>
                <a:cs typeface="+mn-lt"/>
              </a:rPr>
              <a:t>kako</a:t>
            </a:r>
            <a:r>
              <a:rPr lang="en-US" sz="1600" dirty="0">
                <a:ea typeface="+mn-lt"/>
                <a:cs typeface="+mn-lt"/>
              </a:rPr>
              <a:t> bi </a:t>
            </a:r>
            <a:r>
              <a:rPr lang="en-US" sz="1600" dirty="0" err="1">
                <a:ea typeface="+mn-lt"/>
                <a:cs typeface="+mn-lt"/>
              </a:rPr>
              <a:t>potvrdio</a:t>
            </a:r>
            <a:r>
              <a:rPr lang="en-US" sz="1600" dirty="0">
                <a:ea typeface="+mn-lt"/>
                <a:cs typeface="+mn-lt"/>
              </a:rPr>
              <a:t> da </a:t>
            </a:r>
            <a:r>
              <a:rPr lang="en-US" sz="1600" dirty="0" err="1">
                <a:ea typeface="+mn-lt"/>
                <a:cs typeface="+mn-lt"/>
              </a:rPr>
              <a:t>razume</a:t>
            </a:r>
            <a:r>
              <a:rPr lang="en-US" sz="1600" dirty="0">
                <a:ea typeface="+mn-lt"/>
                <a:cs typeface="+mn-lt"/>
              </a:rPr>
              <a:t> </a:t>
            </a:r>
            <a:r>
              <a:rPr lang="en-US" sz="1600" dirty="0" err="1">
                <a:ea typeface="+mn-lt"/>
                <a:cs typeface="+mn-lt"/>
              </a:rPr>
              <a:t>grešku</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razume</a:t>
            </a:r>
            <a:r>
              <a:rPr lang="en-US" sz="1600" dirty="0">
                <a:ea typeface="+mn-lt"/>
                <a:cs typeface="+mn-lt"/>
              </a:rPr>
              <a:t> </a:t>
            </a:r>
            <a:r>
              <a:rPr lang="en-US" sz="1600" dirty="0" err="1">
                <a:ea typeface="+mn-lt"/>
                <a:cs typeface="+mn-lt"/>
              </a:rPr>
              <a:t>kako</a:t>
            </a:r>
            <a:r>
              <a:rPr lang="en-US" sz="1600" dirty="0">
                <a:ea typeface="+mn-lt"/>
                <a:cs typeface="+mn-lt"/>
              </a:rPr>
              <a:t> se </a:t>
            </a:r>
            <a:r>
              <a:rPr lang="en-US" sz="1600" dirty="0" err="1">
                <a:ea typeface="+mn-lt"/>
                <a:cs typeface="+mn-lt"/>
              </a:rPr>
              <a:t>greška</a:t>
            </a:r>
            <a:r>
              <a:rPr lang="en-US" sz="1600" dirty="0">
                <a:ea typeface="+mn-lt"/>
                <a:cs typeface="+mn-lt"/>
              </a:rPr>
              <a:t> "</a:t>
            </a:r>
            <a:r>
              <a:rPr lang="en-US" sz="1600" dirty="0" err="1">
                <a:ea typeface="+mn-lt"/>
                <a:cs typeface="+mn-lt"/>
              </a:rPr>
              <a:t>provukla</a:t>
            </a:r>
            <a:r>
              <a:rPr lang="en-US" sz="1600" dirty="0">
                <a:ea typeface="+mn-lt"/>
                <a:cs typeface="+mn-lt"/>
              </a:rPr>
              <a:t>" </a:t>
            </a:r>
            <a:r>
              <a:rPr lang="en-US" sz="1600" dirty="0" err="1">
                <a:ea typeface="+mn-lt"/>
                <a:cs typeface="+mn-lt"/>
              </a:rPr>
              <a:t>kroz</a:t>
            </a:r>
            <a:r>
              <a:rPr lang="en-US" sz="1600" dirty="0">
                <a:ea typeface="+mn-lt"/>
                <a:cs typeface="+mn-lt"/>
              </a:rPr>
              <a:t> </a:t>
            </a:r>
            <a:r>
              <a:rPr lang="en-US" sz="1600" dirty="0" err="1">
                <a:ea typeface="+mn-lt"/>
                <a:cs typeface="+mn-lt"/>
              </a:rPr>
              <a:t>fazu</a:t>
            </a:r>
            <a:r>
              <a:rPr lang="en-US" sz="1600" dirty="0">
                <a:ea typeface="+mn-lt"/>
                <a:cs typeface="+mn-lt"/>
              </a:rPr>
              <a:t> </a:t>
            </a:r>
            <a:r>
              <a:rPr lang="en-US" sz="1600" dirty="0" err="1">
                <a:ea typeface="+mn-lt"/>
                <a:cs typeface="+mn-lt"/>
              </a:rPr>
              <a:t>verifikacije</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došla</a:t>
            </a:r>
            <a:r>
              <a:rPr lang="en-US" sz="1600" dirty="0">
                <a:ea typeface="+mn-lt"/>
                <a:cs typeface="+mn-lt"/>
              </a:rPr>
              <a:t> do </a:t>
            </a:r>
            <a:r>
              <a:rPr lang="en-US" sz="1600" dirty="0" err="1">
                <a:ea typeface="+mn-lt"/>
                <a:cs typeface="+mn-lt"/>
              </a:rPr>
              <a:t>hardvera</a:t>
            </a:r>
            <a:endParaRPr lang="en-US" dirty="0" err="1">
              <a:cs typeface="Arial"/>
            </a:endParaRPr>
          </a:p>
          <a:p>
            <a:pPr eaLnBrk="1" hangingPunct="1"/>
            <a:endParaRPr lang="en-US" altLang="en-US" sz="1600">
              <a:cs typeface="Arial"/>
            </a:endParaRPr>
          </a:p>
          <a:p>
            <a:pPr eaLnBrk="1" hangingPunct="1"/>
            <a:r>
              <a:rPr lang="en-US" sz="1600" dirty="0">
                <a:ea typeface="+mn-lt"/>
                <a:cs typeface="+mn-lt"/>
              </a:rPr>
              <a:t>Tim ne </a:t>
            </a:r>
            <a:r>
              <a:rPr lang="en-US" sz="1600" dirty="0" err="1">
                <a:ea typeface="+mn-lt"/>
                <a:cs typeface="+mn-lt"/>
              </a:rPr>
              <a:t>može</a:t>
            </a:r>
            <a:r>
              <a:rPr lang="en-US" sz="1600" dirty="0">
                <a:ea typeface="+mn-lt"/>
                <a:cs typeface="+mn-lt"/>
              </a:rPr>
              <a:t> da </a:t>
            </a:r>
            <a:r>
              <a:rPr lang="en-US" sz="1600" dirty="0" err="1">
                <a:ea typeface="+mn-lt"/>
                <a:cs typeface="+mn-lt"/>
              </a:rPr>
              <a:t>tvrdi</a:t>
            </a:r>
            <a:r>
              <a:rPr lang="en-US" sz="1600" dirty="0">
                <a:ea typeface="+mn-lt"/>
                <a:cs typeface="+mn-lt"/>
              </a:rPr>
              <a:t> da je </a:t>
            </a:r>
            <a:r>
              <a:rPr lang="en-US" sz="1600" dirty="0" err="1">
                <a:ea typeface="+mn-lt"/>
                <a:cs typeface="+mn-lt"/>
              </a:rPr>
              <a:t>ispravka</a:t>
            </a:r>
            <a:r>
              <a:rPr lang="en-US" sz="1600" dirty="0">
                <a:ea typeface="+mn-lt"/>
                <a:cs typeface="+mn-lt"/>
              </a:rPr>
              <a:t> </a:t>
            </a:r>
            <a:r>
              <a:rPr lang="en-US" sz="1600" dirty="0" err="1">
                <a:ea typeface="+mn-lt"/>
                <a:cs typeface="+mn-lt"/>
              </a:rPr>
              <a:t>greške</a:t>
            </a:r>
            <a:r>
              <a:rPr lang="en-US" sz="1600" dirty="0">
                <a:ea typeface="+mn-lt"/>
                <a:cs typeface="+mn-lt"/>
              </a:rPr>
              <a:t> </a:t>
            </a:r>
            <a:r>
              <a:rPr lang="en-US" sz="1600" dirty="0" err="1">
                <a:ea typeface="+mn-lt"/>
                <a:cs typeface="+mn-lt"/>
              </a:rPr>
              <a:t>ispravna</a:t>
            </a:r>
            <a:r>
              <a:rPr lang="en-US" sz="1600" dirty="0">
                <a:ea typeface="+mn-lt"/>
                <a:cs typeface="+mn-lt"/>
              </a:rPr>
              <a:t> bez </a:t>
            </a:r>
            <a:r>
              <a:rPr lang="en-US" sz="1600" dirty="0" err="1">
                <a:ea typeface="+mn-lt"/>
                <a:cs typeface="+mn-lt"/>
              </a:rPr>
              <a:t>reprodukcije</a:t>
            </a:r>
            <a:r>
              <a:rPr lang="en-US" sz="1600" dirty="0">
                <a:ea typeface="+mn-lt"/>
                <a:cs typeface="+mn-lt"/>
              </a:rPr>
              <a:t> </a:t>
            </a:r>
            <a:r>
              <a:rPr lang="en-US" sz="1600" dirty="0" err="1">
                <a:ea typeface="+mn-lt"/>
                <a:cs typeface="+mn-lt"/>
              </a:rPr>
              <a:t>originalne</a:t>
            </a:r>
            <a:r>
              <a:rPr lang="en-US" sz="1600" dirty="0">
                <a:ea typeface="+mn-lt"/>
                <a:cs typeface="+mn-lt"/>
              </a:rPr>
              <a:t> </a:t>
            </a:r>
            <a:r>
              <a:rPr lang="en-US" sz="1600" dirty="0" err="1">
                <a:ea typeface="+mn-lt"/>
                <a:cs typeface="+mn-lt"/>
              </a:rPr>
              <a:t>greške</a:t>
            </a:r>
            <a:r>
              <a:rPr lang="en-US" sz="1600" dirty="0">
                <a:ea typeface="+mn-lt"/>
                <a:cs typeface="+mn-lt"/>
              </a:rPr>
              <a:t>  </a:t>
            </a:r>
            <a:r>
              <a:rPr lang="en-US" sz="1600" dirty="0" err="1">
                <a:ea typeface="+mn-lt"/>
                <a:cs typeface="+mn-lt"/>
              </a:rPr>
              <a:t>verifikacionom</a:t>
            </a:r>
            <a:r>
              <a:rPr lang="en-US" sz="1600" dirty="0">
                <a:ea typeface="+mn-lt"/>
                <a:cs typeface="+mn-lt"/>
              </a:rPr>
              <a:t> </a:t>
            </a:r>
            <a:r>
              <a:rPr lang="en-US" sz="1600" dirty="0" err="1">
                <a:ea typeface="+mn-lt"/>
                <a:cs typeface="+mn-lt"/>
              </a:rPr>
              <a:t>okruženju</a:t>
            </a:r>
            <a:endParaRPr lang="en-US" sz="1600" dirty="0">
              <a:ea typeface="+mn-lt"/>
              <a:cs typeface="+mn-lt"/>
            </a:endParaRPr>
          </a:p>
          <a:p>
            <a:pPr eaLnBrk="1" hangingPunct="1"/>
            <a:endParaRPr lang="en-US" altLang="en-US" sz="1600">
              <a:cs typeface="Arial"/>
            </a:endParaRPr>
          </a:p>
          <a:p>
            <a:pPr eaLnBrk="1" hangingPunct="1"/>
            <a:r>
              <a:rPr lang="en-US" altLang="en-US" sz="1600" dirty="0" err="1"/>
              <a:t>Rezultati</a:t>
            </a:r>
            <a:r>
              <a:rPr lang="en-US" altLang="en-US" sz="1600" dirty="0"/>
              <a:t> </a:t>
            </a:r>
            <a:r>
              <a:rPr lang="en-US" altLang="en-US" sz="1600" i="1" dirty="0" err="1"/>
              <a:t>analize</a:t>
            </a:r>
            <a:r>
              <a:rPr lang="en-US" altLang="en-US" sz="1600" i="1" dirty="0"/>
              <a:t> </a:t>
            </a:r>
            <a:r>
              <a:rPr lang="en-US" altLang="en-US" sz="1600" i="1" dirty="0" err="1"/>
              <a:t>propusta</a:t>
            </a:r>
            <a:r>
              <a:rPr lang="en-US" altLang="en-US" sz="1600" i="1" dirty="0"/>
              <a:t> </a:t>
            </a:r>
            <a:r>
              <a:rPr lang="en-US" altLang="en-US" sz="1600" dirty="0" err="1"/>
              <a:t>su</a:t>
            </a:r>
            <a:r>
              <a:rPr lang="en-US" altLang="en-US" sz="1600" dirty="0"/>
              <a:t> </a:t>
            </a:r>
            <a:r>
              <a:rPr lang="en-US" altLang="en-US" sz="1600" dirty="0" err="1"/>
              <a:t>važna</a:t>
            </a:r>
            <a:r>
              <a:rPr lang="en-US" altLang="en-US" sz="1600" dirty="0"/>
              <a:t> </a:t>
            </a:r>
            <a:r>
              <a:rPr lang="en-US" altLang="en-US" sz="1600" dirty="0" err="1"/>
              <a:t>povratna</a:t>
            </a:r>
            <a:r>
              <a:rPr lang="en-US" altLang="en-US" sz="1600" dirty="0"/>
              <a:t> </a:t>
            </a:r>
            <a:r>
              <a:rPr lang="en-US" altLang="en-US" sz="1600" dirty="0" err="1"/>
              <a:t>informacija</a:t>
            </a:r>
            <a:r>
              <a:rPr lang="en-US" altLang="en-US" sz="1600" dirty="0"/>
              <a:t> za </a:t>
            </a:r>
            <a:r>
              <a:rPr lang="en-US" altLang="en-US" sz="1600" dirty="0" err="1"/>
              <a:t>sam</a:t>
            </a:r>
            <a:r>
              <a:rPr lang="en-US" altLang="en-US" sz="1600" dirty="0"/>
              <a:t> </a:t>
            </a:r>
            <a:r>
              <a:rPr lang="en-US" altLang="en-US" sz="1600" dirty="0" err="1"/>
              <a:t>početak</a:t>
            </a:r>
            <a:r>
              <a:rPr lang="en-US" altLang="en-US" sz="1600" dirty="0"/>
              <a:t> </a:t>
            </a:r>
            <a:r>
              <a:rPr lang="en-US" altLang="en-US" sz="1600" dirty="0" err="1"/>
              <a:t>verifikacionog</a:t>
            </a:r>
            <a:r>
              <a:rPr lang="en-US" altLang="en-US" sz="1600" dirty="0"/>
              <a:t> </a:t>
            </a:r>
            <a:r>
              <a:rPr lang="en-US" altLang="en-US" sz="1600" dirty="0" err="1"/>
              <a:t>ciklusa</a:t>
            </a:r>
            <a:r>
              <a:rPr lang="en-US" altLang="en-US" sz="1600" dirty="0"/>
              <a:t>, </a:t>
            </a:r>
            <a:r>
              <a:rPr lang="en-US" altLang="en-US" sz="1600" dirty="0" err="1"/>
              <a:t>jer</a:t>
            </a:r>
            <a:r>
              <a:rPr lang="en-US" altLang="en-US" sz="1600" dirty="0"/>
              <a:t> </a:t>
            </a:r>
            <a:r>
              <a:rPr lang="en-US" altLang="en-US" sz="1600" dirty="0" err="1"/>
              <a:t>omogućava</a:t>
            </a:r>
            <a:r>
              <a:rPr lang="en-US" altLang="en-US" sz="1600" dirty="0"/>
              <a:t> </a:t>
            </a:r>
            <a:r>
              <a:rPr lang="en-US" altLang="en-US" sz="1600" dirty="0" err="1"/>
              <a:t>verifikacionom</a:t>
            </a:r>
            <a:r>
              <a:rPr lang="en-US" altLang="en-US" sz="1600" dirty="0"/>
              <a:t> </a:t>
            </a:r>
            <a:r>
              <a:rPr lang="en-US" altLang="en-US" sz="1600" dirty="0" err="1"/>
              <a:t>timu</a:t>
            </a:r>
            <a:r>
              <a:rPr lang="en-US" altLang="en-US" sz="1600" dirty="0"/>
              <a:t> da "</a:t>
            </a:r>
            <a:r>
              <a:rPr lang="en-US" altLang="en-US" sz="1600" dirty="0" err="1"/>
              <a:t>uči</a:t>
            </a:r>
            <a:r>
              <a:rPr lang="en-US" altLang="en-US" sz="1600" dirty="0"/>
              <a:t> </a:t>
            </a:r>
            <a:r>
              <a:rPr lang="en-US" altLang="en-US" sz="1600" dirty="0" err="1"/>
              <a:t>iz</a:t>
            </a:r>
            <a:r>
              <a:rPr lang="en-US" altLang="en-US" sz="1600" dirty="0"/>
              <a:t> </a:t>
            </a:r>
            <a:r>
              <a:rPr lang="en-US" altLang="en-US" sz="1600" dirty="0" err="1"/>
              <a:t>prethodnih</a:t>
            </a:r>
            <a:r>
              <a:rPr lang="en-US" altLang="en-US" sz="1600" dirty="0"/>
              <a:t> </a:t>
            </a:r>
            <a:r>
              <a:rPr lang="en-US" altLang="en-US" sz="1600" dirty="0" err="1"/>
              <a:t>grešaka</a:t>
            </a:r>
            <a:r>
              <a:rPr lang="en-US" altLang="en-US" sz="1600" dirty="0"/>
              <a:t>" </a:t>
            </a:r>
            <a:endParaRPr lang="en-US" altLang="en-US" sz="1600" dirty="0">
              <a:cs typeface="Arial"/>
            </a:endParaRPr>
          </a:p>
          <a:p>
            <a:pPr eaLnBrk="1" hangingPunct="1"/>
            <a:endParaRPr lang="en-US" altLang="en-US" sz="1600"/>
          </a:p>
          <a:p>
            <a:r>
              <a:rPr lang="en-US" sz="1600" dirty="0" err="1">
                <a:ea typeface="+mn-lt"/>
                <a:cs typeface="+mn-lt"/>
              </a:rPr>
              <a:t>Razvoj</a:t>
            </a:r>
            <a:r>
              <a:rPr lang="en-US" sz="1600" dirty="0">
                <a:ea typeface="+mn-lt"/>
                <a:cs typeface="+mn-lt"/>
              </a:rPr>
              <a:t> </a:t>
            </a:r>
            <a:r>
              <a:rPr lang="en-US" sz="1600" dirty="0" err="1">
                <a:ea typeface="+mn-lt"/>
                <a:cs typeface="+mn-lt"/>
              </a:rPr>
              <a:t>budućeg</a:t>
            </a:r>
            <a:r>
              <a:rPr lang="en-US" sz="1600" dirty="0">
                <a:ea typeface="+mn-lt"/>
                <a:cs typeface="+mn-lt"/>
              </a:rPr>
              <a:t> </a:t>
            </a:r>
            <a:r>
              <a:rPr lang="en-US" sz="1600" dirty="0" err="1">
                <a:ea typeface="+mn-lt"/>
                <a:cs typeface="+mn-lt"/>
              </a:rPr>
              <a:t>hardvera</a:t>
            </a:r>
            <a:r>
              <a:rPr lang="en-US" sz="1600" dirty="0">
                <a:ea typeface="+mn-lt"/>
                <a:cs typeface="+mn-lt"/>
              </a:rPr>
              <a:t> </a:t>
            </a:r>
            <a:r>
              <a:rPr lang="en-US" sz="1600" dirty="0" err="1">
                <a:ea typeface="+mn-lt"/>
                <a:cs typeface="+mn-lt"/>
              </a:rPr>
              <a:t>ima</a:t>
            </a:r>
            <a:r>
              <a:rPr lang="en-US" sz="1600" dirty="0">
                <a:ea typeface="+mn-lt"/>
                <a:cs typeface="+mn-lt"/>
              </a:rPr>
              <a:t> </a:t>
            </a:r>
            <a:r>
              <a:rPr lang="en-US" sz="1600" dirty="0" err="1">
                <a:ea typeface="+mn-lt"/>
                <a:cs typeface="+mn-lt"/>
              </a:rPr>
              <a:t>koristi</a:t>
            </a:r>
            <a:r>
              <a:rPr lang="en-US" sz="1600" dirty="0">
                <a:ea typeface="+mn-lt"/>
                <a:cs typeface="+mn-lt"/>
              </a:rPr>
              <a:t> od </a:t>
            </a:r>
            <a:r>
              <a:rPr lang="en-US" sz="1600" dirty="0" err="1">
                <a:ea typeface="+mn-lt"/>
                <a:cs typeface="+mn-lt"/>
              </a:rPr>
              <a:t>ovog</a:t>
            </a:r>
            <a:r>
              <a:rPr lang="en-US" sz="1600" dirty="0">
                <a:ea typeface="+mn-lt"/>
                <a:cs typeface="+mn-lt"/>
              </a:rPr>
              <a:t> </a:t>
            </a:r>
            <a:r>
              <a:rPr lang="en-US" sz="1600" dirty="0" err="1">
                <a:ea typeface="+mn-lt"/>
                <a:cs typeface="+mn-lt"/>
              </a:rPr>
              <a:t>učenja</a:t>
            </a:r>
            <a:r>
              <a:rPr lang="en-US" sz="1600" dirty="0">
                <a:ea typeface="+mn-lt"/>
                <a:cs typeface="+mn-lt"/>
              </a:rPr>
              <a:t>, </a:t>
            </a:r>
            <a:r>
              <a:rPr lang="en-US" sz="1600" dirty="0" err="1">
                <a:ea typeface="+mn-lt"/>
                <a:cs typeface="+mn-lt"/>
              </a:rPr>
              <a:t>jer</a:t>
            </a:r>
            <a:r>
              <a:rPr lang="en-US" sz="1600" dirty="0">
                <a:ea typeface="+mn-lt"/>
                <a:cs typeface="+mn-lt"/>
              </a:rPr>
              <a:t> ono </a:t>
            </a:r>
            <a:r>
              <a:rPr lang="en-US" sz="1600" dirty="0" err="1">
                <a:ea typeface="+mn-lt"/>
                <a:cs typeface="+mn-lt"/>
              </a:rPr>
              <a:t>omogućava</a:t>
            </a:r>
            <a:r>
              <a:rPr lang="en-US" sz="1600" dirty="0">
                <a:ea typeface="+mn-lt"/>
                <a:cs typeface="+mn-lt"/>
              </a:rPr>
              <a:t> da se </a:t>
            </a:r>
            <a:r>
              <a:rPr lang="en-US" sz="1600" dirty="0" err="1">
                <a:ea typeface="+mn-lt"/>
                <a:cs typeface="+mn-lt"/>
              </a:rPr>
              <a:t>verifikacioni</a:t>
            </a:r>
            <a:r>
              <a:rPr lang="en-US" sz="1600" dirty="0">
                <a:ea typeface="+mn-lt"/>
                <a:cs typeface="+mn-lt"/>
              </a:rPr>
              <a:t> </a:t>
            </a:r>
            <a:r>
              <a:rPr lang="en-US" sz="1600" dirty="0" err="1">
                <a:ea typeface="+mn-lt"/>
                <a:cs typeface="+mn-lt"/>
              </a:rPr>
              <a:t>planovi</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verifikaciona</a:t>
            </a:r>
            <a:r>
              <a:rPr lang="en-US" sz="1600" dirty="0">
                <a:ea typeface="+mn-lt"/>
                <a:cs typeface="+mn-lt"/>
              </a:rPr>
              <a:t> </a:t>
            </a:r>
            <a:r>
              <a:rPr lang="en-US" sz="1600" dirty="0" err="1">
                <a:ea typeface="+mn-lt"/>
                <a:cs typeface="+mn-lt"/>
              </a:rPr>
              <a:t>okruženja</a:t>
            </a:r>
            <a:r>
              <a:rPr lang="en-US" sz="1600" dirty="0">
                <a:ea typeface="+mn-lt"/>
                <a:cs typeface="+mn-lt"/>
              </a:rPr>
              <a:t> </a:t>
            </a:r>
            <a:r>
              <a:rPr lang="en-US" sz="1600" dirty="0" err="1">
                <a:ea typeface="+mn-lt"/>
                <a:cs typeface="+mn-lt"/>
              </a:rPr>
              <a:t>kontinuirano</a:t>
            </a:r>
            <a:r>
              <a:rPr lang="en-US" sz="1600" dirty="0">
                <a:ea typeface="+mn-lt"/>
                <a:cs typeface="+mn-lt"/>
              </a:rPr>
              <a:t> </a:t>
            </a:r>
            <a:r>
              <a:rPr lang="en-US" sz="1600" dirty="0" err="1">
                <a:ea typeface="+mn-lt"/>
                <a:cs typeface="+mn-lt"/>
              </a:rPr>
              <a:t>poboljšavaju</a:t>
            </a:r>
            <a:endParaRPr lang="en-US" sz="1600" dirty="0" err="1">
              <a:cs typeface="Arial"/>
            </a:endParaRPr>
          </a:p>
          <a:p>
            <a:pPr eaLnBrk="1" hangingPunct="1"/>
            <a:endParaRPr lang="en-US" altLang="en-US" sz="1600"/>
          </a:p>
        </p:txBody>
      </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4BEC8BB-44AA-FF2A-358F-E09894BFC42A}"/>
              </a:ext>
            </a:extLst>
          </p:cNvPr>
          <p:cNvSpPr>
            <a:spLocks noGrp="1" noChangeArrowheads="1"/>
          </p:cNvSpPr>
          <p:nvPr>
            <p:ph type="ctrTitle"/>
          </p:nvPr>
        </p:nvSpPr>
        <p:spPr/>
        <p:txBody>
          <a:bodyPr/>
          <a:lstStyle/>
          <a:p>
            <a:r>
              <a:rPr lang="en-US" altLang="en-US" dirty="0" err="1"/>
              <a:t>Uvod</a:t>
            </a:r>
            <a:r>
              <a:rPr lang="en-US" altLang="en-US" dirty="0"/>
              <a:t> u </a:t>
            </a:r>
            <a:r>
              <a:rPr lang="en-US" altLang="en-US" dirty="0" err="1"/>
              <a:t>verifikaciju</a:t>
            </a:r>
            <a:endParaRPr lang="en-US" dirty="0" err="1"/>
          </a:p>
        </p:txBody>
      </p:sp>
      <p:sp>
        <p:nvSpPr>
          <p:cNvPr id="5123" name="Rectangle 4">
            <a:extLst>
              <a:ext uri="{FF2B5EF4-FFF2-40B4-BE49-F238E27FC236}">
                <a16:creationId xmlns:a16="http://schemas.microsoft.com/office/drawing/2014/main" id="{FD8AF792-9BD8-FF4D-F7C7-B2C03890AB0D}"/>
              </a:ext>
            </a:extLst>
          </p:cNvPr>
          <p:cNvSpPr>
            <a:spLocks noGrp="1" noChangeArrowheads="1"/>
          </p:cNvSpPr>
          <p:nvPr>
            <p:ph type="subTitle" idx="1"/>
          </p:nvPr>
        </p:nvSpPr>
        <p:spPr/>
        <p:txBody>
          <a:bodyPr/>
          <a:lstStyle/>
          <a:p>
            <a:pPr eaLnBrk="1" hangingPunct="1"/>
            <a:endParaRPr lang="en-US" altLang="en-US"/>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2656FC73-744E-FA06-480E-F95E598A2F49}"/>
              </a:ext>
            </a:extLst>
          </p:cNvPr>
          <p:cNvSpPr>
            <a:spLocks noGrp="1" noChangeArrowheads="1"/>
          </p:cNvSpPr>
          <p:nvPr>
            <p:ph type="ctrTitle"/>
          </p:nvPr>
        </p:nvSpPr>
        <p:spPr/>
        <p:txBody>
          <a:bodyPr/>
          <a:lstStyle/>
          <a:p>
            <a:r>
              <a:rPr lang="en-US" altLang="en-US" dirty="0"/>
              <a:t>Tok </a:t>
            </a:r>
            <a:r>
              <a:rPr lang="en-US" altLang="en-US" dirty="0" err="1"/>
              <a:t>verifikacije</a:t>
            </a:r>
            <a:endParaRPr lang="en-US" dirty="0" err="1"/>
          </a:p>
        </p:txBody>
      </p:sp>
      <p:sp>
        <p:nvSpPr>
          <p:cNvPr id="29699" name="Rectangle 5">
            <a:extLst>
              <a:ext uri="{FF2B5EF4-FFF2-40B4-BE49-F238E27FC236}">
                <a16:creationId xmlns:a16="http://schemas.microsoft.com/office/drawing/2014/main" id="{AED3F7AF-222B-F2BE-9F3D-9378293ECD93}"/>
              </a:ext>
            </a:extLst>
          </p:cNvPr>
          <p:cNvSpPr>
            <a:spLocks noGrp="1" noChangeArrowheads="1"/>
          </p:cNvSpPr>
          <p:nvPr>
            <p:ph type="subTitle" idx="1"/>
          </p:nvPr>
        </p:nvSpPr>
        <p:spPr/>
        <p:txBody>
          <a:bodyPr/>
          <a:lstStyle/>
          <a:p>
            <a:r>
              <a:rPr lang="en-US" altLang="en-US" dirty="0" err="1"/>
              <a:t>Verifikaciona</a:t>
            </a:r>
            <a:r>
              <a:rPr lang="en-US" altLang="en-US" dirty="0"/>
              <a:t> </a:t>
            </a:r>
            <a:r>
              <a:rPr lang="en-US" altLang="en-US" dirty="0" err="1"/>
              <a:t>hijerarhija</a:t>
            </a:r>
            <a:endParaRPr lang="en-US" dirty="0" err="1"/>
          </a:p>
        </p:txBody>
      </p:sp>
      <p:sp>
        <p:nvSpPr>
          <p:cNvPr id="5" name="Rectangle: Rounded Corners 4">
            <a:extLst>
              <a:ext uri="{FF2B5EF4-FFF2-40B4-BE49-F238E27FC236}">
                <a16:creationId xmlns:a16="http://schemas.microsoft.com/office/drawing/2014/main" id="{B00BA000-5A66-3AF9-3756-80D536F0F6AD}"/>
              </a:ext>
            </a:extLst>
          </p:cNvPr>
          <p:cNvSpPr/>
          <p:nvPr/>
        </p:nvSpPr>
        <p:spPr bwMode="auto">
          <a:xfrm>
            <a:off x="8345450" y="6095654"/>
            <a:ext cx="459270" cy="479958"/>
          </a:xfrm>
          <a:prstGeom prst="roundRect">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a:lnSpc>
                <a:spcPct val="100000"/>
              </a:lnSpc>
              <a:spcBef>
                <a:spcPct val="0"/>
              </a:spcBef>
              <a:spcAft>
                <a:spcPct val="0"/>
              </a:spcAft>
              <a:buNone/>
              <a:tabLst/>
            </a:pPr>
            <a:r>
              <a:rPr lang="en-US">
                <a:solidFill>
                  <a:schemeClr val="bg1"/>
                </a:solidFill>
                <a:latin typeface="Arial"/>
                <a:cs typeface="Arial"/>
              </a:rPr>
              <a:t>3</a:t>
            </a:r>
          </a:p>
        </p:txBody>
      </p:sp>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a:extLst>
              <a:ext uri="{FF2B5EF4-FFF2-40B4-BE49-F238E27FC236}">
                <a16:creationId xmlns:a16="http://schemas.microsoft.com/office/drawing/2014/main" id="{4AABA879-B22C-7F67-5343-91DF97E6D945}"/>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82C6F4-074C-4966-9B00-DF7531BABB74}" type="slidenum">
              <a:rPr lang="de-DE" altLang="en-US">
                <a:solidFill>
                  <a:schemeClr val="bg1"/>
                </a:solidFill>
              </a:rPr>
              <a:pPr/>
              <a:t>31</a:t>
            </a:fld>
            <a:endParaRPr lang="de-DE" altLang="en-US">
              <a:solidFill>
                <a:schemeClr val="bg1"/>
              </a:solidFill>
            </a:endParaRPr>
          </a:p>
        </p:txBody>
      </p:sp>
      <p:sp>
        <p:nvSpPr>
          <p:cNvPr id="30723" name="Rectangle 2">
            <a:extLst>
              <a:ext uri="{FF2B5EF4-FFF2-40B4-BE49-F238E27FC236}">
                <a16:creationId xmlns:a16="http://schemas.microsoft.com/office/drawing/2014/main" id="{A5B04E2E-87DB-05DE-6436-C2E7AA8372E9}"/>
              </a:ext>
            </a:extLst>
          </p:cNvPr>
          <p:cNvSpPr>
            <a:spLocks noGrp="1" noChangeArrowheads="1"/>
          </p:cNvSpPr>
          <p:nvPr>
            <p:ph type="title"/>
          </p:nvPr>
        </p:nvSpPr>
        <p:spPr/>
        <p:txBody>
          <a:bodyPr/>
          <a:lstStyle/>
          <a:p>
            <a:pPr eaLnBrk="1" hangingPunct="1"/>
            <a:r>
              <a:rPr lang="en-US" altLang="en-US" dirty="0" err="1"/>
              <a:t>Uvod</a:t>
            </a:r>
            <a:endParaRPr lang="en-US" altLang="en-US" dirty="0" err="1">
              <a:cs typeface="Arial"/>
            </a:endParaRPr>
          </a:p>
        </p:txBody>
      </p:sp>
      <p:sp>
        <p:nvSpPr>
          <p:cNvPr id="30724" name="Rectangle 3">
            <a:extLst>
              <a:ext uri="{FF2B5EF4-FFF2-40B4-BE49-F238E27FC236}">
                <a16:creationId xmlns:a16="http://schemas.microsoft.com/office/drawing/2014/main" id="{543E33EF-B16F-C372-C140-F23C9DF23D3C}"/>
              </a:ext>
            </a:extLst>
          </p:cNvPr>
          <p:cNvSpPr>
            <a:spLocks noGrp="1" noChangeArrowheads="1"/>
          </p:cNvSpPr>
          <p:nvPr>
            <p:ph type="body" idx="1"/>
          </p:nvPr>
        </p:nvSpPr>
        <p:spPr/>
        <p:txBody>
          <a:bodyPr/>
          <a:lstStyle/>
          <a:p>
            <a:pPr eaLnBrk="1" hangingPunct="1"/>
            <a:r>
              <a:rPr lang="en-US" sz="1600" dirty="0">
                <a:ea typeface="+mn-lt"/>
                <a:cs typeface="+mn-lt"/>
              </a:rPr>
              <a:t>Tim za </a:t>
            </a:r>
            <a:r>
              <a:rPr lang="en-US" sz="1600" dirty="0" err="1">
                <a:ea typeface="+mn-lt"/>
                <a:cs typeface="+mn-lt"/>
              </a:rPr>
              <a:t>verifikaciju</a:t>
            </a:r>
            <a:r>
              <a:rPr lang="en-US" sz="1600" dirty="0">
                <a:ea typeface="+mn-lt"/>
                <a:cs typeface="+mn-lt"/>
              </a:rPr>
              <a:t> </a:t>
            </a:r>
            <a:r>
              <a:rPr lang="en-US" sz="1600" dirty="0" err="1">
                <a:ea typeface="+mn-lt"/>
                <a:cs typeface="+mn-lt"/>
              </a:rPr>
              <a:t>provodi</a:t>
            </a:r>
            <a:r>
              <a:rPr lang="en-US" sz="1600" dirty="0">
                <a:ea typeface="+mn-lt"/>
                <a:cs typeface="+mn-lt"/>
              </a:rPr>
              <a:t> </a:t>
            </a:r>
            <a:r>
              <a:rPr lang="en-US" sz="1600" dirty="0" err="1">
                <a:ea typeface="+mn-lt"/>
                <a:cs typeface="+mn-lt"/>
              </a:rPr>
              <a:t>većinu</a:t>
            </a:r>
            <a:r>
              <a:rPr lang="en-US" sz="1600" dirty="0">
                <a:ea typeface="+mn-lt"/>
                <a:cs typeface="+mn-lt"/>
              </a:rPr>
              <a:t> </a:t>
            </a:r>
            <a:r>
              <a:rPr lang="en-US" sz="1600" dirty="0" err="1">
                <a:ea typeface="+mn-lt"/>
                <a:cs typeface="+mn-lt"/>
              </a:rPr>
              <a:t>svog</a:t>
            </a:r>
            <a:r>
              <a:rPr lang="en-US" sz="1600" dirty="0">
                <a:ea typeface="+mn-lt"/>
                <a:cs typeface="+mn-lt"/>
              </a:rPr>
              <a:t> </a:t>
            </a:r>
            <a:r>
              <a:rPr lang="en-US" sz="1600" dirty="0" err="1">
                <a:ea typeface="+mn-lt"/>
                <a:cs typeface="+mn-lt"/>
              </a:rPr>
              <a:t>vremena</a:t>
            </a:r>
            <a:r>
              <a:rPr lang="en-US" sz="1600" dirty="0">
                <a:ea typeface="+mn-lt"/>
                <a:cs typeface="+mn-lt"/>
              </a:rPr>
              <a:t> u </a:t>
            </a:r>
            <a:r>
              <a:rPr lang="en-US" sz="1600" dirty="0" err="1">
                <a:ea typeface="+mn-lt"/>
                <a:cs typeface="+mn-lt"/>
              </a:rPr>
              <a:t>dve</a:t>
            </a:r>
            <a:r>
              <a:rPr lang="en-US" sz="1600" dirty="0">
                <a:ea typeface="+mn-lt"/>
                <a:cs typeface="+mn-lt"/>
              </a:rPr>
              <a:t> faze </a:t>
            </a:r>
            <a:r>
              <a:rPr lang="en-US" sz="1600" dirty="0" err="1">
                <a:ea typeface="+mn-lt"/>
                <a:cs typeface="+mn-lt"/>
              </a:rPr>
              <a:t>ciklusa</a:t>
            </a:r>
            <a:r>
              <a:rPr lang="en-US" sz="1600" dirty="0">
                <a:ea typeface="+mn-lt"/>
                <a:cs typeface="+mn-lt"/>
              </a:rPr>
              <a:t> </a:t>
            </a:r>
            <a:r>
              <a:rPr lang="en-US" sz="1600" dirty="0" err="1">
                <a:ea typeface="+mn-lt"/>
                <a:cs typeface="+mn-lt"/>
              </a:rPr>
              <a:t>verifikacije</a:t>
            </a:r>
            <a:r>
              <a:rPr lang="en-US" altLang="en-US" sz="1600" dirty="0"/>
              <a:t>: </a:t>
            </a:r>
          </a:p>
          <a:p>
            <a:pPr lvl="1" indent="-188595"/>
            <a:r>
              <a:rPr lang="en-US" sz="1400" dirty="0" err="1">
                <a:ea typeface="+mn-lt"/>
                <a:cs typeface="+mn-lt"/>
              </a:rPr>
              <a:t>razvoj</a:t>
            </a:r>
            <a:r>
              <a:rPr lang="en-US" sz="1400" dirty="0">
                <a:ea typeface="+mn-lt"/>
                <a:cs typeface="+mn-lt"/>
              </a:rPr>
              <a:t> </a:t>
            </a:r>
            <a:r>
              <a:rPr lang="en-US" sz="1400" dirty="0" err="1">
                <a:ea typeface="+mn-lt"/>
                <a:cs typeface="+mn-lt"/>
              </a:rPr>
              <a:t>okruženja</a:t>
            </a:r>
            <a:r>
              <a:rPr lang="en-US" sz="1400" dirty="0">
                <a:ea typeface="+mn-lt"/>
                <a:cs typeface="+mn-lt"/>
              </a:rPr>
              <a:t> za </a:t>
            </a:r>
            <a:r>
              <a:rPr lang="en-US" sz="1400" dirty="0" err="1">
                <a:ea typeface="+mn-lt"/>
                <a:cs typeface="+mn-lt"/>
              </a:rPr>
              <a:t>verifikaciju</a:t>
            </a:r>
            <a:r>
              <a:rPr lang="en-US" sz="1400" dirty="0">
                <a:ea typeface="+mn-lt"/>
                <a:cs typeface="+mn-lt"/>
              </a:rPr>
              <a:t> </a:t>
            </a:r>
            <a:r>
              <a:rPr lang="en-US" sz="1400" dirty="0" err="1">
                <a:ea typeface="+mn-lt"/>
                <a:cs typeface="+mn-lt"/>
              </a:rPr>
              <a:t>i</a:t>
            </a:r>
            <a:r>
              <a:rPr lang="en-US" sz="1400" dirty="0">
                <a:ea typeface="+mn-lt"/>
                <a:cs typeface="+mn-lt"/>
              </a:rPr>
              <a:t> </a:t>
            </a:r>
            <a:endParaRPr lang="en-US" dirty="0"/>
          </a:p>
          <a:p>
            <a:pPr lvl="1" indent="-188595"/>
            <a:r>
              <a:rPr lang="en-US" sz="1400" dirty="0" err="1">
                <a:ea typeface="+mn-lt"/>
                <a:cs typeface="+mn-lt"/>
              </a:rPr>
              <a:t>otklanjanje</a:t>
            </a:r>
            <a:r>
              <a:rPr lang="en-US" sz="1400" dirty="0">
                <a:ea typeface="+mn-lt"/>
                <a:cs typeface="+mn-lt"/>
              </a:rPr>
              <a:t> </a:t>
            </a:r>
            <a:r>
              <a:rPr lang="en-US" sz="1400" dirty="0" err="1">
                <a:ea typeface="+mn-lt"/>
                <a:cs typeface="+mn-lt"/>
              </a:rPr>
              <a:t>grešaka</a:t>
            </a:r>
            <a:r>
              <a:rPr lang="en-US" sz="1400" dirty="0">
                <a:ea typeface="+mn-lt"/>
                <a:cs typeface="+mn-lt"/>
              </a:rPr>
              <a:t> u </a:t>
            </a:r>
            <a:r>
              <a:rPr lang="en-US" sz="1400" dirty="0" err="1">
                <a:ea typeface="+mn-lt"/>
                <a:cs typeface="+mn-lt"/>
              </a:rPr>
              <a:t>jeziku</a:t>
            </a:r>
            <a:r>
              <a:rPr lang="en-US" sz="1400" dirty="0">
                <a:ea typeface="+mn-lt"/>
                <a:cs typeface="+mn-lt"/>
              </a:rPr>
              <a:t> za </a:t>
            </a:r>
            <a:r>
              <a:rPr lang="en-US" sz="1400" dirty="0" err="1">
                <a:ea typeface="+mn-lt"/>
                <a:cs typeface="+mn-lt"/>
              </a:rPr>
              <a:t>dizajn</a:t>
            </a:r>
            <a:r>
              <a:rPr lang="en-US" sz="1400" dirty="0">
                <a:ea typeface="+mn-lt"/>
                <a:cs typeface="+mn-lt"/>
              </a:rPr>
              <a:t> </a:t>
            </a:r>
            <a:r>
              <a:rPr lang="en-US" sz="1400" dirty="0" err="1">
                <a:ea typeface="+mn-lt"/>
                <a:cs typeface="+mn-lt"/>
              </a:rPr>
              <a:t>hardvera</a:t>
            </a:r>
            <a:r>
              <a:rPr lang="en-US" sz="1400" dirty="0">
                <a:ea typeface="+mn-lt"/>
                <a:cs typeface="+mn-lt"/>
              </a:rPr>
              <a:t> (HDL) </a:t>
            </a:r>
            <a:r>
              <a:rPr lang="en-US" sz="1400" dirty="0" err="1">
                <a:ea typeface="+mn-lt"/>
                <a:cs typeface="+mn-lt"/>
              </a:rPr>
              <a:t>i</a:t>
            </a:r>
            <a:r>
              <a:rPr lang="en-US" sz="1400" dirty="0">
                <a:ea typeface="+mn-lt"/>
                <a:cs typeface="+mn-lt"/>
              </a:rPr>
              <a:t> </a:t>
            </a:r>
            <a:r>
              <a:rPr lang="en-US" sz="1400" dirty="0" err="1">
                <a:ea typeface="+mn-lt"/>
                <a:cs typeface="+mn-lt"/>
              </a:rPr>
              <a:t>okruženju</a:t>
            </a:r>
            <a:endParaRPr lang="en-US" dirty="0" err="1"/>
          </a:p>
          <a:p>
            <a:pPr eaLnBrk="1" hangingPunct="1"/>
            <a:endParaRPr lang="en-US" altLang="en-US" sz="1600"/>
          </a:p>
          <a:p>
            <a:r>
              <a:rPr lang="en-US" sz="1600" dirty="0">
                <a:ea typeface="+mn-lt"/>
                <a:cs typeface="+mn-lt"/>
              </a:rPr>
              <a:t>Ove </a:t>
            </a:r>
            <a:r>
              <a:rPr lang="en-US" sz="1600" dirty="0" err="1">
                <a:ea typeface="+mn-lt"/>
                <a:cs typeface="+mn-lt"/>
              </a:rPr>
              <a:t>dve</a:t>
            </a:r>
            <a:r>
              <a:rPr lang="en-US" sz="1600" dirty="0">
                <a:ea typeface="+mn-lt"/>
                <a:cs typeface="+mn-lt"/>
              </a:rPr>
              <a:t> faze </a:t>
            </a:r>
            <a:r>
              <a:rPr lang="en-US" sz="1600" dirty="0" err="1">
                <a:ea typeface="+mn-lt"/>
                <a:cs typeface="+mn-lt"/>
              </a:rPr>
              <a:t>predstavljaju</a:t>
            </a:r>
            <a:r>
              <a:rPr lang="en-US" sz="1600" dirty="0">
                <a:ea typeface="+mn-lt"/>
                <a:cs typeface="+mn-lt"/>
              </a:rPr>
              <a:t> </a:t>
            </a:r>
            <a:r>
              <a:rPr lang="en-US" sz="1600" dirty="0" err="1">
                <a:ea typeface="+mn-lt"/>
                <a:cs typeface="+mn-lt"/>
              </a:rPr>
              <a:t>srž</a:t>
            </a:r>
            <a:r>
              <a:rPr lang="en-US" sz="1600" dirty="0">
                <a:ea typeface="+mn-lt"/>
                <a:cs typeface="+mn-lt"/>
              </a:rPr>
              <a:t> </a:t>
            </a:r>
            <a:r>
              <a:rPr lang="en-US" sz="1600" dirty="0" err="1">
                <a:ea typeface="+mn-lt"/>
                <a:cs typeface="+mn-lt"/>
              </a:rPr>
              <a:t>verifikacije</a:t>
            </a:r>
            <a:r>
              <a:rPr lang="en-US" sz="1600" dirty="0">
                <a:ea typeface="+mn-lt"/>
                <a:cs typeface="+mn-lt"/>
              </a:rPr>
              <a:t>, a u </a:t>
            </a:r>
            <a:r>
              <a:rPr lang="en-US" sz="1600" dirty="0" err="1">
                <a:ea typeface="+mn-lt"/>
                <a:cs typeface="+mn-lt"/>
              </a:rPr>
              <a:t>njihovoj</a:t>
            </a:r>
            <a:r>
              <a:rPr lang="en-US" sz="1600" dirty="0">
                <a:ea typeface="+mn-lt"/>
                <a:cs typeface="+mn-lt"/>
              </a:rPr>
              <a:t> </a:t>
            </a:r>
            <a:r>
              <a:rPr lang="en-US" sz="1600" dirty="0" err="1">
                <a:ea typeface="+mn-lt"/>
                <a:cs typeface="+mn-lt"/>
              </a:rPr>
              <a:t>osnovi</a:t>
            </a:r>
            <a:r>
              <a:rPr lang="en-US" sz="1600" dirty="0">
                <a:ea typeface="+mn-lt"/>
                <a:cs typeface="+mn-lt"/>
              </a:rPr>
              <a:t> </a:t>
            </a:r>
            <a:r>
              <a:rPr lang="en-US" sz="1600" dirty="0" err="1">
                <a:ea typeface="+mn-lt"/>
                <a:cs typeface="+mn-lt"/>
              </a:rPr>
              <a:t>su</a:t>
            </a:r>
            <a:r>
              <a:rPr lang="en-US" sz="1600" dirty="0">
                <a:ea typeface="+mn-lt"/>
                <a:cs typeface="+mn-lt"/>
              </a:rPr>
              <a:t> </a:t>
            </a:r>
            <a:r>
              <a:rPr lang="en-US" sz="1600" dirty="0" err="1">
                <a:ea typeface="+mn-lt"/>
                <a:cs typeface="+mn-lt"/>
              </a:rPr>
              <a:t>verifikaciona</a:t>
            </a:r>
            <a:r>
              <a:rPr lang="en-US" sz="1600" dirty="0">
                <a:ea typeface="+mn-lt"/>
                <a:cs typeface="+mn-lt"/>
              </a:rPr>
              <a:t> </a:t>
            </a:r>
            <a:r>
              <a:rPr lang="en-US" sz="1600" dirty="0" err="1">
                <a:ea typeface="+mn-lt"/>
                <a:cs typeface="+mn-lt"/>
              </a:rPr>
              <a:t>hijerarhija</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strategije</a:t>
            </a:r>
            <a:r>
              <a:rPr lang="en-US" sz="1600" dirty="0">
                <a:ea typeface="+mn-lt"/>
                <a:cs typeface="+mn-lt"/>
              </a:rPr>
              <a:t> za </a:t>
            </a:r>
            <a:r>
              <a:rPr lang="en-US" sz="1600" dirty="0" err="1">
                <a:ea typeface="+mn-lt"/>
                <a:cs typeface="+mn-lt"/>
              </a:rPr>
              <a:t>stimulisanje</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proveru</a:t>
            </a:r>
            <a:r>
              <a:rPr lang="en-US" sz="1600" dirty="0">
                <a:ea typeface="+mn-lt"/>
                <a:cs typeface="+mn-lt"/>
              </a:rPr>
              <a:t> </a:t>
            </a:r>
            <a:r>
              <a:rPr lang="en-US" sz="1600" dirty="0" err="1">
                <a:ea typeface="+mn-lt"/>
                <a:cs typeface="+mn-lt"/>
              </a:rPr>
              <a:t>dizajna</a:t>
            </a:r>
            <a:r>
              <a:rPr lang="en-US" sz="1600" dirty="0">
                <a:ea typeface="+mn-lt"/>
                <a:cs typeface="+mn-lt"/>
              </a:rPr>
              <a:t> koji se </a:t>
            </a:r>
            <a:r>
              <a:rPr lang="en-US" sz="1600" dirty="0" err="1">
                <a:ea typeface="+mn-lt"/>
                <a:cs typeface="+mn-lt"/>
              </a:rPr>
              <a:t>verifikuje</a:t>
            </a:r>
            <a:r>
              <a:rPr lang="en-US" sz="1600" dirty="0">
                <a:ea typeface="+mn-lt"/>
                <a:cs typeface="+mn-lt"/>
              </a:rPr>
              <a:t> (DUV)</a:t>
            </a:r>
            <a:endParaRPr lang="en-US" dirty="0" err="1">
              <a:cs typeface="Arial"/>
            </a:endParaRPr>
          </a:p>
          <a:p>
            <a:pPr eaLnBrk="1" hangingPunct="1"/>
            <a:endParaRPr lang="en-US" altLang="en-US" sz="1600"/>
          </a:p>
          <a:p>
            <a:r>
              <a:rPr lang="en-US" sz="1600" dirty="0" err="1">
                <a:ea typeface="+mn-lt"/>
                <a:cs typeface="+mn-lt"/>
              </a:rPr>
              <a:t>Osnovna</a:t>
            </a:r>
            <a:r>
              <a:rPr lang="en-US" sz="1600" dirty="0">
                <a:ea typeface="+mn-lt"/>
                <a:cs typeface="+mn-lt"/>
              </a:rPr>
              <a:t> </a:t>
            </a:r>
            <a:r>
              <a:rPr lang="en-US" sz="1600" dirty="0" err="1">
                <a:ea typeface="+mn-lt"/>
                <a:cs typeface="+mn-lt"/>
              </a:rPr>
              <a:t>praksa</a:t>
            </a:r>
            <a:r>
              <a:rPr lang="en-US" sz="1600" dirty="0">
                <a:ea typeface="+mn-lt"/>
                <a:cs typeface="+mn-lt"/>
              </a:rPr>
              <a:t> </a:t>
            </a:r>
            <a:r>
              <a:rPr lang="en-US" sz="1600" dirty="0" err="1">
                <a:ea typeface="+mn-lt"/>
                <a:cs typeface="+mn-lt"/>
              </a:rPr>
              <a:t>kod</a:t>
            </a:r>
            <a:r>
              <a:rPr lang="en-US" sz="1600" dirty="0">
                <a:ea typeface="+mn-lt"/>
                <a:cs typeface="+mn-lt"/>
              </a:rPr>
              <a:t> </a:t>
            </a:r>
            <a:r>
              <a:rPr lang="en-US" sz="1600" dirty="0" err="1">
                <a:ea typeface="+mn-lt"/>
                <a:cs typeface="+mn-lt"/>
              </a:rPr>
              <a:t>rešavanja</a:t>
            </a:r>
            <a:r>
              <a:rPr lang="en-US" sz="1600" dirty="0">
                <a:ea typeface="+mn-lt"/>
                <a:cs typeface="+mn-lt"/>
              </a:rPr>
              <a:t> </a:t>
            </a:r>
            <a:r>
              <a:rPr lang="en-US" sz="1600" dirty="0" err="1">
                <a:ea typeface="+mn-lt"/>
                <a:cs typeface="+mn-lt"/>
              </a:rPr>
              <a:t>složenog</a:t>
            </a:r>
            <a:r>
              <a:rPr lang="en-US" sz="1600" dirty="0">
                <a:ea typeface="+mn-lt"/>
                <a:cs typeface="+mn-lt"/>
              </a:rPr>
              <a:t> </a:t>
            </a:r>
            <a:r>
              <a:rPr lang="en-US" sz="1600" dirty="0" err="1">
                <a:ea typeface="+mn-lt"/>
                <a:cs typeface="+mn-lt"/>
              </a:rPr>
              <a:t>problema</a:t>
            </a:r>
            <a:r>
              <a:rPr lang="en-US" sz="1600" dirty="0">
                <a:ea typeface="+mn-lt"/>
                <a:cs typeface="+mn-lt"/>
              </a:rPr>
              <a:t> je </a:t>
            </a:r>
            <a:r>
              <a:rPr lang="en-US" sz="1600" dirty="0" err="1">
                <a:ea typeface="+mn-lt"/>
                <a:cs typeface="+mn-lt"/>
              </a:rPr>
              <a:t>razbijanje</a:t>
            </a:r>
            <a:r>
              <a:rPr lang="en-US" sz="1600" dirty="0">
                <a:ea typeface="+mn-lt"/>
                <a:cs typeface="+mn-lt"/>
              </a:rPr>
              <a:t> </a:t>
            </a:r>
            <a:r>
              <a:rPr lang="en-US" sz="1600" dirty="0" err="1">
                <a:ea typeface="+mn-lt"/>
                <a:cs typeface="+mn-lt"/>
              </a:rPr>
              <a:t>velikog</a:t>
            </a:r>
            <a:r>
              <a:rPr lang="en-US" sz="1600" dirty="0">
                <a:ea typeface="+mn-lt"/>
                <a:cs typeface="+mn-lt"/>
              </a:rPr>
              <a:t> </a:t>
            </a:r>
            <a:r>
              <a:rPr lang="en-US" sz="1600" dirty="0" err="1">
                <a:ea typeface="+mn-lt"/>
                <a:cs typeface="+mn-lt"/>
              </a:rPr>
              <a:t>problema</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manje</a:t>
            </a:r>
            <a:r>
              <a:rPr lang="en-US" sz="1600" dirty="0">
                <a:ea typeface="+mn-lt"/>
                <a:cs typeface="+mn-lt"/>
              </a:rPr>
              <a:t>, </a:t>
            </a:r>
            <a:r>
              <a:rPr lang="en-US" sz="1600" dirty="0" err="1">
                <a:ea typeface="+mn-lt"/>
                <a:cs typeface="+mn-lt"/>
              </a:rPr>
              <a:t>podprobleme</a:t>
            </a:r>
            <a:r>
              <a:rPr lang="en-US" sz="1600" dirty="0">
                <a:ea typeface="+mn-lt"/>
                <a:cs typeface="+mn-lt"/>
              </a:rPr>
              <a:t> koji se </a:t>
            </a:r>
            <a:r>
              <a:rPr lang="en-US" sz="1600" dirty="0" err="1">
                <a:ea typeface="+mn-lt"/>
                <a:cs typeface="+mn-lt"/>
              </a:rPr>
              <a:t>lakše</a:t>
            </a:r>
            <a:r>
              <a:rPr lang="en-US" sz="1600" dirty="0">
                <a:ea typeface="+mn-lt"/>
                <a:cs typeface="+mn-lt"/>
              </a:rPr>
              <a:t> </a:t>
            </a:r>
            <a:r>
              <a:rPr lang="en-US" sz="1600" dirty="0" err="1">
                <a:ea typeface="+mn-lt"/>
                <a:cs typeface="+mn-lt"/>
              </a:rPr>
              <a:t>rešavaju</a:t>
            </a:r>
            <a:r>
              <a:rPr lang="en-US" sz="1600" dirty="0">
                <a:ea typeface="+mn-lt"/>
                <a:cs typeface="+mn-lt"/>
              </a:rPr>
              <a:t>. U </a:t>
            </a:r>
            <a:r>
              <a:rPr lang="en-US" sz="1600" dirty="0" err="1">
                <a:ea typeface="+mn-lt"/>
                <a:cs typeface="+mn-lt"/>
              </a:rPr>
              <a:t>verifikaciji</a:t>
            </a:r>
            <a:r>
              <a:rPr lang="en-US" sz="1600" dirty="0">
                <a:ea typeface="+mn-lt"/>
                <a:cs typeface="+mn-lt"/>
              </a:rPr>
              <a:t> se to </a:t>
            </a:r>
            <a:r>
              <a:rPr lang="en-US" sz="1600" dirty="0" err="1">
                <a:ea typeface="+mn-lt"/>
                <a:cs typeface="+mn-lt"/>
              </a:rPr>
              <a:t>postiže</a:t>
            </a:r>
            <a:r>
              <a:rPr lang="en-US" sz="1600" dirty="0">
                <a:ea typeface="+mn-lt"/>
                <a:cs typeface="+mn-lt"/>
              </a:rPr>
              <a:t> </a:t>
            </a:r>
            <a:r>
              <a:rPr lang="en-US" sz="1600" dirty="0" err="1">
                <a:ea typeface="+mn-lt"/>
                <a:cs typeface="+mn-lt"/>
              </a:rPr>
              <a:t>korišćenjem</a:t>
            </a:r>
            <a:r>
              <a:rPr lang="en-US" sz="1600" dirty="0">
                <a:ea typeface="+mn-lt"/>
                <a:cs typeface="+mn-lt"/>
              </a:rPr>
              <a:t> </a:t>
            </a:r>
            <a:r>
              <a:rPr lang="en-US" sz="1600" dirty="0" err="1">
                <a:ea typeface="+mn-lt"/>
                <a:cs typeface="+mn-lt"/>
              </a:rPr>
              <a:t>postojeće</a:t>
            </a:r>
            <a:r>
              <a:rPr lang="en-US" sz="1600" dirty="0">
                <a:ea typeface="+mn-lt"/>
                <a:cs typeface="+mn-lt"/>
              </a:rPr>
              <a:t> </a:t>
            </a:r>
            <a:r>
              <a:rPr lang="en-US" sz="1600" dirty="0" err="1">
                <a:ea typeface="+mn-lt"/>
                <a:cs typeface="+mn-lt"/>
              </a:rPr>
              <a:t>hijerarhijske</a:t>
            </a:r>
            <a:r>
              <a:rPr lang="en-US" sz="1600" dirty="0">
                <a:ea typeface="+mn-lt"/>
                <a:cs typeface="+mn-lt"/>
              </a:rPr>
              <a:t> </a:t>
            </a:r>
            <a:r>
              <a:rPr lang="en-US" sz="1600" dirty="0" err="1">
                <a:ea typeface="+mn-lt"/>
                <a:cs typeface="+mn-lt"/>
              </a:rPr>
              <a:t>strukture</a:t>
            </a:r>
            <a:r>
              <a:rPr lang="en-US" sz="1600" dirty="0">
                <a:ea typeface="+mn-lt"/>
                <a:cs typeface="+mn-lt"/>
              </a:rPr>
              <a:t> </a:t>
            </a:r>
            <a:r>
              <a:rPr lang="en-US" sz="1600" dirty="0" err="1">
                <a:ea typeface="+mn-lt"/>
                <a:cs typeface="+mn-lt"/>
              </a:rPr>
              <a:t>dizajna</a:t>
            </a:r>
            <a:r>
              <a:rPr lang="en-US" sz="1600" dirty="0">
                <a:ea typeface="+mn-lt"/>
                <a:cs typeface="+mn-lt"/>
              </a:rPr>
              <a:t> - </a:t>
            </a:r>
            <a:r>
              <a:rPr lang="en-US" sz="1600" dirty="0" err="1">
                <a:ea typeface="+mn-lt"/>
                <a:cs typeface="+mn-lt"/>
              </a:rPr>
              <a:t>umesto</a:t>
            </a:r>
            <a:r>
              <a:rPr lang="en-US" sz="1600" dirty="0">
                <a:ea typeface="+mn-lt"/>
                <a:cs typeface="+mn-lt"/>
              </a:rPr>
              <a:t> da </a:t>
            </a:r>
            <a:r>
              <a:rPr lang="en-US" sz="1600" dirty="0" err="1">
                <a:ea typeface="+mn-lt"/>
                <a:cs typeface="+mn-lt"/>
              </a:rPr>
              <a:t>verifikuje</a:t>
            </a:r>
            <a:r>
              <a:rPr lang="en-US" sz="1600" dirty="0">
                <a:ea typeface="+mn-lt"/>
                <a:cs typeface="+mn-lt"/>
              </a:rPr>
              <a:t> </a:t>
            </a:r>
            <a:r>
              <a:rPr lang="en-US" sz="1600" dirty="0" err="1">
                <a:ea typeface="+mn-lt"/>
                <a:cs typeface="+mn-lt"/>
              </a:rPr>
              <a:t>ceo</a:t>
            </a:r>
            <a:r>
              <a:rPr lang="en-US" sz="1600" dirty="0">
                <a:ea typeface="+mn-lt"/>
                <a:cs typeface="+mn-lt"/>
              </a:rPr>
              <a:t> </a:t>
            </a:r>
            <a:r>
              <a:rPr lang="en-US" sz="1600" dirty="0" err="1">
                <a:ea typeface="+mn-lt"/>
                <a:cs typeface="+mn-lt"/>
              </a:rPr>
              <a:t>sistem</a:t>
            </a:r>
            <a:r>
              <a:rPr lang="en-US" sz="1600" dirty="0">
                <a:ea typeface="+mn-lt"/>
                <a:cs typeface="+mn-lt"/>
              </a:rPr>
              <a:t> od </a:t>
            </a:r>
            <a:r>
              <a:rPr lang="en-US" sz="1600" dirty="0" err="1">
                <a:ea typeface="+mn-lt"/>
                <a:cs typeface="+mn-lt"/>
              </a:rPr>
              <a:t>početka</a:t>
            </a:r>
            <a:r>
              <a:rPr lang="en-US" sz="1600" dirty="0">
                <a:ea typeface="+mn-lt"/>
                <a:cs typeface="+mn-lt"/>
              </a:rPr>
              <a:t>, </a:t>
            </a:r>
            <a:r>
              <a:rPr lang="en-US" sz="1600" dirty="0" err="1">
                <a:ea typeface="+mn-lt"/>
                <a:cs typeface="+mn-lt"/>
              </a:rPr>
              <a:t>tim</a:t>
            </a:r>
            <a:r>
              <a:rPr lang="en-US" sz="1600" dirty="0">
                <a:ea typeface="+mn-lt"/>
                <a:cs typeface="+mn-lt"/>
              </a:rPr>
              <a:t> za </a:t>
            </a:r>
            <a:r>
              <a:rPr lang="en-US" sz="1600" dirty="0" err="1">
                <a:ea typeface="+mn-lt"/>
                <a:cs typeface="+mn-lt"/>
              </a:rPr>
              <a:t>verifikaciju</a:t>
            </a:r>
            <a:r>
              <a:rPr lang="en-US" sz="1600" dirty="0">
                <a:ea typeface="+mn-lt"/>
                <a:cs typeface="+mn-lt"/>
              </a:rPr>
              <a:t> </a:t>
            </a:r>
            <a:r>
              <a:rPr lang="en-US" sz="1600" dirty="0" err="1">
                <a:ea typeface="+mn-lt"/>
                <a:cs typeface="+mn-lt"/>
              </a:rPr>
              <a:t>će</a:t>
            </a:r>
            <a:r>
              <a:rPr lang="en-US" sz="1600" dirty="0">
                <a:ea typeface="+mn-lt"/>
                <a:cs typeface="+mn-lt"/>
              </a:rPr>
              <a:t> </a:t>
            </a:r>
            <a:r>
              <a:rPr lang="en-US" sz="1600" dirty="0" err="1">
                <a:ea typeface="+mn-lt"/>
                <a:cs typeface="+mn-lt"/>
              </a:rPr>
              <a:t>prvo</a:t>
            </a:r>
            <a:r>
              <a:rPr lang="en-US" sz="1600" dirty="0">
                <a:ea typeface="+mn-lt"/>
                <a:cs typeface="+mn-lt"/>
              </a:rPr>
              <a:t> </a:t>
            </a:r>
            <a:r>
              <a:rPr lang="en-US" sz="1600" dirty="0" err="1">
                <a:ea typeface="+mn-lt"/>
                <a:cs typeface="+mn-lt"/>
              </a:rPr>
              <a:t>napasti</a:t>
            </a:r>
            <a:r>
              <a:rPr lang="en-US" sz="1600" dirty="0">
                <a:ea typeface="+mn-lt"/>
                <a:cs typeface="+mn-lt"/>
              </a:rPr>
              <a:t> </a:t>
            </a:r>
            <a:r>
              <a:rPr lang="en-US" sz="1600" dirty="0" err="1">
                <a:ea typeface="+mn-lt"/>
                <a:cs typeface="+mn-lt"/>
              </a:rPr>
              <a:t>manje</a:t>
            </a:r>
            <a:r>
              <a:rPr lang="en-US" sz="1600" dirty="0">
                <a:ea typeface="+mn-lt"/>
                <a:cs typeface="+mn-lt"/>
              </a:rPr>
              <a:t> </a:t>
            </a:r>
            <a:r>
              <a:rPr lang="en-US" sz="1600" dirty="0" err="1">
                <a:ea typeface="+mn-lt"/>
                <a:cs typeface="+mn-lt"/>
              </a:rPr>
              <a:t>gradivne</a:t>
            </a:r>
            <a:r>
              <a:rPr lang="en-US" sz="1600" dirty="0">
                <a:ea typeface="+mn-lt"/>
                <a:cs typeface="+mn-lt"/>
              </a:rPr>
              <a:t> </a:t>
            </a:r>
            <a:r>
              <a:rPr lang="en-US" sz="1600" dirty="0" err="1">
                <a:ea typeface="+mn-lt"/>
                <a:cs typeface="+mn-lt"/>
              </a:rPr>
              <a:t>blokove</a:t>
            </a:r>
            <a:r>
              <a:rPr lang="en-US" sz="1600" dirty="0">
                <a:ea typeface="+mn-lt"/>
                <a:cs typeface="+mn-lt"/>
              </a:rPr>
              <a:t> </a:t>
            </a:r>
            <a:r>
              <a:rPr lang="en-US" sz="1600" dirty="0" err="1">
                <a:ea typeface="+mn-lt"/>
                <a:cs typeface="+mn-lt"/>
              </a:rPr>
              <a:t>sistema</a:t>
            </a:r>
            <a:r>
              <a:rPr lang="en-US" sz="1600" dirty="0">
                <a:ea typeface="+mn-lt"/>
                <a:cs typeface="+mn-lt"/>
              </a:rPr>
              <a:t> pre </a:t>
            </a:r>
            <a:r>
              <a:rPr lang="en-US" sz="1600" dirty="0" err="1">
                <a:ea typeface="+mn-lt"/>
                <a:cs typeface="+mn-lt"/>
              </a:rPr>
              <a:t>nego</a:t>
            </a:r>
            <a:r>
              <a:rPr lang="en-US" sz="1600" dirty="0">
                <a:ea typeface="+mn-lt"/>
                <a:cs typeface="+mn-lt"/>
              </a:rPr>
              <a:t> </a:t>
            </a:r>
            <a:r>
              <a:rPr lang="en-US" sz="1600" dirty="0" err="1">
                <a:ea typeface="+mn-lt"/>
                <a:cs typeface="+mn-lt"/>
              </a:rPr>
              <a:t>što</a:t>
            </a:r>
            <a:r>
              <a:rPr lang="en-US" sz="1600" dirty="0">
                <a:ea typeface="+mn-lt"/>
                <a:cs typeface="+mn-lt"/>
              </a:rPr>
              <a:t> </a:t>
            </a:r>
            <a:r>
              <a:rPr lang="en-US" sz="1600" dirty="0" err="1">
                <a:ea typeface="+mn-lt"/>
                <a:cs typeface="+mn-lt"/>
              </a:rPr>
              <a:t>pređe</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veće</a:t>
            </a:r>
            <a:r>
              <a:rPr lang="en-US" sz="1600" dirty="0">
                <a:ea typeface="+mn-lt"/>
                <a:cs typeface="+mn-lt"/>
              </a:rPr>
              <a:t> </a:t>
            </a:r>
            <a:r>
              <a:rPr lang="en-US" sz="1600" dirty="0" err="1">
                <a:ea typeface="+mn-lt"/>
                <a:cs typeface="+mn-lt"/>
              </a:rPr>
              <a:t>delove</a:t>
            </a:r>
            <a:endParaRPr lang="en-US" sz="1600" dirty="0" err="1">
              <a:cs typeface="Arial"/>
            </a:endParaRPr>
          </a:p>
          <a:p>
            <a:pPr eaLnBrk="1" hangingPunct="1"/>
            <a:endParaRPr lang="en-US" altLang="en-US" sz="1600"/>
          </a:p>
          <a:p>
            <a:r>
              <a:rPr lang="en-US" sz="1600" dirty="0">
                <a:ea typeface="+mn-lt"/>
                <a:cs typeface="+mn-lt"/>
              </a:rPr>
              <a:t>Bez </a:t>
            </a:r>
            <a:r>
              <a:rPr lang="en-US" sz="1600" dirty="0" err="1">
                <a:ea typeface="+mn-lt"/>
                <a:cs typeface="+mn-lt"/>
              </a:rPr>
              <a:t>obzira</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kom</a:t>
            </a:r>
            <a:r>
              <a:rPr lang="en-US" sz="1600" dirty="0">
                <a:ea typeface="+mn-lt"/>
                <a:cs typeface="+mn-lt"/>
              </a:rPr>
              <a:t> </a:t>
            </a:r>
            <a:r>
              <a:rPr lang="en-US" sz="1600" dirty="0" err="1">
                <a:ea typeface="+mn-lt"/>
                <a:cs typeface="+mn-lt"/>
              </a:rPr>
              <a:t>hijerarhijskom</a:t>
            </a:r>
            <a:r>
              <a:rPr lang="en-US" sz="1600" dirty="0">
                <a:ea typeface="+mn-lt"/>
                <a:cs typeface="+mn-lt"/>
              </a:rPr>
              <a:t> </a:t>
            </a:r>
            <a:r>
              <a:rPr lang="en-US" sz="1600" dirty="0" err="1">
                <a:ea typeface="+mn-lt"/>
                <a:cs typeface="+mn-lt"/>
              </a:rPr>
              <a:t>nivou</a:t>
            </a:r>
            <a:r>
              <a:rPr lang="en-US" sz="1600" dirty="0">
                <a:ea typeface="+mn-lt"/>
                <a:cs typeface="+mn-lt"/>
              </a:rPr>
              <a:t> se </a:t>
            </a:r>
            <a:r>
              <a:rPr lang="en-US" sz="1600" dirty="0" err="1">
                <a:ea typeface="+mn-lt"/>
                <a:cs typeface="+mn-lt"/>
              </a:rPr>
              <a:t>verifikacioni</a:t>
            </a:r>
            <a:r>
              <a:rPr lang="en-US" sz="1600" dirty="0">
                <a:ea typeface="+mn-lt"/>
                <a:cs typeface="+mn-lt"/>
              </a:rPr>
              <a:t> </a:t>
            </a:r>
            <a:r>
              <a:rPr lang="en-US" sz="1600" dirty="0" err="1">
                <a:ea typeface="+mn-lt"/>
                <a:cs typeface="+mn-lt"/>
              </a:rPr>
              <a:t>inženjer</a:t>
            </a:r>
            <a:r>
              <a:rPr lang="en-US" sz="1600" dirty="0">
                <a:ea typeface="+mn-lt"/>
                <a:cs typeface="+mn-lt"/>
              </a:rPr>
              <a:t> </a:t>
            </a:r>
            <a:r>
              <a:rPr lang="en-US" sz="1600" dirty="0" err="1">
                <a:ea typeface="+mn-lt"/>
                <a:cs typeface="+mn-lt"/>
              </a:rPr>
              <a:t>nalazi</a:t>
            </a:r>
            <a:r>
              <a:rPr lang="en-US" sz="1600" dirty="0">
                <a:ea typeface="+mn-lt"/>
                <a:cs typeface="+mn-lt"/>
              </a:rPr>
              <a:t>, </a:t>
            </a:r>
            <a:r>
              <a:rPr lang="en-US" sz="1600" dirty="0" err="1">
                <a:ea typeface="+mn-lt"/>
                <a:cs typeface="+mn-lt"/>
              </a:rPr>
              <a:t>strategija</a:t>
            </a:r>
            <a:r>
              <a:rPr lang="en-US" sz="1600" dirty="0">
                <a:ea typeface="+mn-lt"/>
                <a:cs typeface="+mn-lt"/>
              </a:rPr>
              <a:t> </a:t>
            </a:r>
            <a:r>
              <a:rPr lang="en-US" sz="1600" dirty="0" err="1">
                <a:ea typeface="+mn-lt"/>
                <a:cs typeface="+mn-lt"/>
              </a:rPr>
              <a:t>generisanja</a:t>
            </a:r>
            <a:r>
              <a:rPr lang="en-US" sz="1600" dirty="0">
                <a:ea typeface="+mn-lt"/>
                <a:cs typeface="+mn-lt"/>
              </a:rPr>
              <a:t> </a:t>
            </a:r>
            <a:r>
              <a:rPr lang="en-US" sz="1600" dirty="0" err="1">
                <a:ea typeface="+mn-lt"/>
                <a:cs typeface="+mn-lt"/>
              </a:rPr>
              <a:t>stimulusa</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otkrivanja</a:t>
            </a:r>
            <a:r>
              <a:rPr lang="en-US" sz="1600" dirty="0">
                <a:ea typeface="+mn-lt"/>
                <a:cs typeface="+mn-lt"/>
              </a:rPr>
              <a:t> </a:t>
            </a:r>
            <a:r>
              <a:rPr lang="en-US" sz="1600" dirty="0" err="1">
                <a:ea typeface="+mn-lt"/>
                <a:cs typeface="+mn-lt"/>
              </a:rPr>
              <a:t>grešaka</a:t>
            </a:r>
            <a:r>
              <a:rPr lang="en-US" sz="1600" dirty="0">
                <a:ea typeface="+mn-lt"/>
                <a:cs typeface="+mn-lt"/>
              </a:rPr>
              <a:t> je od </a:t>
            </a:r>
            <a:r>
              <a:rPr lang="en-US" sz="1600" dirty="0" err="1">
                <a:ea typeface="+mn-lt"/>
                <a:cs typeface="+mn-lt"/>
              </a:rPr>
              <a:t>vitalnog</a:t>
            </a:r>
            <a:r>
              <a:rPr lang="en-US" sz="1600" dirty="0">
                <a:ea typeface="+mn-lt"/>
                <a:cs typeface="+mn-lt"/>
              </a:rPr>
              <a:t> </a:t>
            </a:r>
            <a:r>
              <a:rPr lang="en-US" sz="1600" dirty="0" err="1">
                <a:ea typeface="+mn-lt"/>
                <a:cs typeface="+mn-lt"/>
              </a:rPr>
              <a:t>značaja</a:t>
            </a:r>
            <a:r>
              <a:rPr lang="en-US" sz="1600" dirty="0">
                <a:ea typeface="+mn-lt"/>
                <a:cs typeface="+mn-lt"/>
              </a:rPr>
              <a:t> za </a:t>
            </a:r>
            <a:r>
              <a:rPr lang="en-US" sz="1600" dirty="0" err="1">
                <a:ea typeface="+mn-lt"/>
                <a:cs typeface="+mn-lt"/>
              </a:rPr>
              <a:t>verifikaciju</a:t>
            </a:r>
            <a:r>
              <a:rPr lang="en-US" sz="1600" dirty="0">
                <a:ea typeface="+mn-lt"/>
                <a:cs typeface="+mn-lt"/>
              </a:rPr>
              <a:t>. </a:t>
            </a:r>
            <a:endParaRPr lang="en-US" sz="1600" dirty="0">
              <a:cs typeface="Arial"/>
            </a:endParaRPr>
          </a:p>
        </p:txBody>
      </p:sp>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a:extLst>
              <a:ext uri="{FF2B5EF4-FFF2-40B4-BE49-F238E27FC236}">
                <a16:creationId xmlns:a16="http://schemas.microsoft.com/office/drawing/2014/main" id="{E3472494-B5F4-925F-D178-17F47F0ED00C}"/>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4812CA2-C46D-4EA5-B4AF-5E52ED43D51C}" type="slidenum">
              <a:rPr lang="de-DE" altLang="en-US">
                <a:solidFill>
                  <a:schemeClr val="bg1"/>
                </a:solidFill>
              </a:rPr>
              <a:pPr/>
              <a:t>32</a:t>
            </a:fld>
            <a:endParaRPr lang="de-DE" altLang="en-US">
              <a:solidFill>
                <a:schemeClr val="bg1"/>
              </a:solidFill>
            </a:endParaRPr>
          </a:p>
        </p:txBody>
      </p:sp>
      <p:sp>
        <p:nvSpPr>
          <p:cNvPr id="31747" name="Rectangle 2">
            <a:extLst>
              <a:ext uri="{FF2B5EF4-FFF2-40B4-BE49-F238E27FC236}">
                <a16:creationId xmlns:a16="http://schemas.microsoft.com/office/drawing/2014/main" id="{78E7868B-220E-9771-2736-5F3C33532E28}"/>
              </a:ext>
            </a:extLst>
          </p:cNvPr>
          <p:cNvSpPr>
            <a:spLocks noGrp="1" noChangeArrowheads="1"/>
          </p:cNvSpPr>
          <p:nvPr>
            <p:ph type="title"/>
          </p:nvPr>
        </p:nvSpPr>
        <p:spPr/>
        <p:txBody>
          <a:bodyPr/>
          <a:lstStyle/>
          <a:p>
            <a:r>
              <a:rPr lang="en-US" altLang="en-US" dirty="0" err="1"/>
              <a:t>Verifikaciona</a:t>
            </a:r>
            <a:r>
              <a:rPr lang="en-US" altLang="en-US" dirty="0"/>
              <a:t> </a:t>
            </a:r>
            <a:r>
              <a:rPr lang="en-US" altLang="en-US" dirty="0" err="1"/>
              <a:t>hijerarhija</a:t>
            </a:r>
            <a:endParaRPr lang="en-US" dirty="0" err="1"/>
          </a:p>
        </p:txBody>
      </p:sp>
      <p:sp>
        <p:nvSpPr>
          <p:cNvPr id="31748" name="Rectangle 4">
            <a:extLst>
              <a:ext uri="{FF2B5EF4-FFF2-40B4-BE49-F238E27FC236}">
                <a16:creationId xmlns:a16="http://schemas.microsoft.com/office/drawing/2014/main" id="{D101E749-9279-2B3C-5437-81F0653282F4}"/>
              </a:ext>
            </a:extLst>
          </p:cNvPr>
          <p:cNvSpPr>
            <a:spLocks noGrp="1" noChangeArrowheads="1"/>
          </p:cNvSpPr>
          <p:nvPr>
            <p:ph type="body" sz="half" idx="1"/>
          </p:nvPr>
        </p:nvSpPr>
        <p:spPr/>
        <p:txBody>
          <a:bodyPr/>
          <a:lstStyle/>
          <a:p>
            <a:r>
              <a:rPr lang="en-US" sz="1400" dirty="0" err="1">
                <a:ea typeface="+mn-lt"/>
                <a:cs typeface="+mn-lt"/>
              </a:rPr>
              <a:t>Dizajneri</a:t>
            </a:r>
            <a:r>
              <a:rPr lang="en-US" sz="1400" dirty="0">
                <a:ea typeface="+mn-lt"/>
                <a:cs typeface="+mn-lt"/>
              </a:rPr>
              <a:t> </a:t>
            </a:r>
            <a:r>
              <a:rPr lang="en-US" sz="1400" dirty="0" err="1">
                <a:ea typeface="+mn-lt"/>
                <a:cs typeface="+mn-lt"/>
              </a:rPr>
              <a:t>današnjih</a:t>
            </a:r>
            <a:r>
              <a:rPr lang="en-US" sz="1400" dirty="0">
                <a:ea typeface="+mn-lt"/>
                <a:cs typeface="+mn-lt"/>
              </a:rPr>
              <a:t> </a:t>
            </a:r>
            <a:r>
              <a:rPr lang="en-US" sz="1400" dirty="0" err="1">
                <a:ea typeface="+mn-lt"/>
                <a:cs typeface="+mn-lt"/>
              </a:rPr>
              <a:t>složenih</a:t>
            </a:r>
            <a:r>
              <a:rPr lang="en-US" sz="1400" dirty="0">
                <a:ea typeface="+mn-lt"/>
                <a:cs typeface="+mn-lt"/>
              </a:rPr>
              <a:t> </a:t>
            </a:r>
            <a:r>
              <a:rPr lang="en-US" sz="1400" dirty="0" err="1">
                <a:ea typeface="+mn-lt"/>
                <a:cs typeface="+mn-lt"/>
              </a:rPr>
              <a:t>čipova</a:t>
            </a:r>
            <a:r>
              <a:rPr lang="en-US" sz="1400" dirty="0">
                <a:ea typeface="+mn-lt"/>
                <a:cs typeface="+mn-lt"/>
              </a:rPr>
              <a:t> ne </a:t>
            </a:r>
            <a:r>
              <a:rPr lang="en-US" sz="1400" dirty="0" err="1">
                <a:ea typeface="+mn-lt"/>
                <a:cs typeface="+mn-lt"/>
              </a:rPr>
              <a:t>kreiraju</a:t>
            </a:r>
            <a:r>
              <a:rPr lang="en-US" sz="1400" dirty="0">
                <a:ea typeface="+mn-lt"/>
                <a:cs typeface="+mn-lt"/>
              </a:rPr>
              <a:t> HDL </a:t>
            </a:r>
            <a:r>
              <a:rPr lang="en-US" sz="1400" dirty="0" err="1">
                <a:ea typeface="+mn-lt"/>
                <a:cs typeface="+mn-lt"/>
              </a:rPr>
              <a:t>na</a:t>
            </a:r>
            <a:r>
              <a:rPr lang="en-US" sz="1400" dirty="0">
                <a:ea typeface="+mn-lt"/>
                <a:cs typeface="+mn-lt"/>
              </a:rPr>
              <a:t> </a:t>
            </a:r>
            <a:r>
              <a:rPr lang="en-US" sz="1400" dirty="0" err="1">
                <a:ea typeface="+mn-lt"/>
                <a:cs typeface="+mn-lt"/>
              </a:rPr>
              <a:t>jednom</a:t>
            </a:r>
            <a:r>
              <a:rPr lang="en-US" sz="1400" dirty="0">
                <a:ea typeface="+mn-lt"/>
                <a:cs typeface="+mn-lt"/>
              </a:rPr>
              <a:t> </a:t>
            </a:r>
            <a:r>
              <a:rPr lang="en-US" sz="1400" dirty="0" err="1">
                <a:ea typeface="+mn-lt"/>
                <a:cs typeface="+mn-lt"/>
              </a:rPr>
              <a:t>nivou</a:t>
            </a:r>
            <a:r>
              <a:rPr lang="en-US" sz="1400" dirty="0">
                <a:ea typeface="+mn-lt"/>
                <a:cs typeface="+mn-lt"/>
              </a:rPr>
              <a:t> (</a:t>
            </a:r>
            <a:r>
              <a:rPr lang="en-US" sz="1400" i="1" dirty="0">
                <a:ea typeface="+mn-lt"/>
                <a:cs typeface="+mn-lt"/>
              </a:rPr>
              <a:t>flat </a:t>
            </a:r>
            <a:r>
              <a:rPr lang="en-US" sz="1400" dirty="0">
                <a:ea typeface="+mn-lt"/>
                <a:cs typeface="+mn-lt"/>
              </a:rPr>
              <a:t>HDL). </a:t>
            </a:r>
            <a:r>
              <a:rPr lang="en-US" sz="1400" dirty="0" err="1">
                <a:ea typeface="+mn-lt"/>
                <a:cs typeface="+mn-lt"/>
              </a:rPr>
              <a:t>Umesto</a:t>
            </a:r>
            <a:r>
              <a:rPr lang="en-US" sz="1400" dirty="0">
                <a:ea typeface="+mn-lt"/>
                <a:cs typeface="+mn-lt"/>
              </a:rPr>
              <a:t> toga, </a:t>
            </a:r>
            <a:r>
              <a:rPr lang="en-US" sz="1400" dirty="0" err="1">
                <a:ea typeface="+mn-lt"/>
                <a:cs typeface="+mn-lt"/>
              </a:rPr>
              <a:t>dizajneri</a:t>
            </a:r>
            <a:r>
              <a:rPr lang="en-US" sz="1400" dirty="0">
                <a:ea typeface="+mn-lt"/>
                <a:cs typeface="+mn-lt"/>
              </a:rPr>
              <a:t> dele </a:t>
            </a:r>
            <a:r>
              <a:rPr lang="en-US" sz="1400" dirty="0" err="1">
                <a:ea typeface="+mn-lt"/>
                <a:cs typeface="+mn-lt"/>
              </a:rPr>
              <a:t>sistem</a:t>
            </a:r>
            <a:r>
              <a:rPr lang="en-US" sz="1400" dirty="0">
                <a:ea typeface="+mn-lt"/>
                <a:cs typeface="+mn-lt"/>
              </a:rPr>
              <a:t> </a:t>
            </a:r>
            <a:r>
              <a:rPr lang="en-US" sz="1400" dirty="0" err="1">
                <a:ea typeface="+mn-lt"/>
                <a:cs typeface="+mn-lt"/>
              </a:rPr>
              <a:t>i</a:t>
            </a:r>
            <a:r>
              <a:rPr lang="en-US" sz="1400" dirty="0">
                <a:ea typeface="+mn-lt"/>
                <a:cs typeface="+mn-lt"/>
              </a:rPr>
              <a:t> </a:t>
            </a:r>
            <a:r>
              <a:rPr lang="en-US" sz="1400" dirty="0" err="1">
                <a:ea typeface="+mn-lt"/>
                <a:cs typeface="+mn-lt"/>
              </a:rPr>
              <a:t>čipove</a:t>
            </a:r>
            <a:r>
              <a:rPr lang="en-US" sz="1400" dirty="0">
                <a:ea typeface="+mn-lt"/>
                <a:cs typeface="+mn-lt"/>
              </a:rPr>
              <a:t> </a:t>
            </a:r>
            <a:r>
              <a:rPr lang="en-US" sz="1400" dirty="0" err="1">
                <a:ea typeface="+mn-lt"/>
                <a:cs typeface="+mn-lt"/>
              </a:rPr>
              <a:t>na</a:t>
            </a:r>
            <a:r>
              <a:rPr lang="en-US" sz="1400" dirty="0">
                <a:ea typeface="+mn-lt"/>
                <a:cs typeface="+mn-lt"/>
              </a:rPr>
              <a:t> </a:t>
            </a:r>
            <a:r>
              <a:rPr lang="en-US" sz="1400" dirty="0" err="1">
                <a:ea typeface="+mn-lt"/>
                <a:cs typeface="+mn-lt"/>
              </a:rPr>
              <a:t>logičke</a:t>
            </a:r>
            <a:r>
              <a:rPr lang="en-US" sz="1400" dirty="0">
                <a:ea typeface="+mn-lt"/>
                <a:cs typeface="+mn-lt"/>
              </a:rPr>
              <a:t> </a:t>
            </a:r>
            <a:r>
              <a:rPr lang="en-US" sz="1400" dirty="0" err="1">
                <a:ea typeface="+mn-lt"/>
                <a:cs typeface="+mn-lt"/>
              </a:rPr>
              <a:t>jedinice</a:t>
            </a:r>
            <a:r>
              <a:rPr lang="en-US" sz="1400" dirty="0">
                <a:ea typeface="+mn-lt"/>
                <a:cs typeface="+mn-lt"/>
              </a:rPr>
              <a:t>. Ove </a:t>
            </a:r>
            <a:r>
              <a:rPr lang="en-US" sz="1400" dirty="0" err="1">
                <a:ea typeface="+mn-lt"/>
                <a:cs typeface="+mn-lt"/>
              </a:rPr>
              <a:t>logičke</a:t>
            </a:r>
            <a:r>
              <a:rPr lang="en-US" sz="1400" dirty="0">
                <a:ea typeface="+mn-lt"/>
                <a:cs typeface="+mn-lt"/>
              </a:rPr>
              <a:t> </a:t>
            </a:r>
            <a:r>
              <a:rPr lang="en-US" sz="1400" dirty="0" err="1">
                <a:ea typeface="+mn-lt"/>
                <a:cs typeface="+mn-lt"/>
              </a:rPr>
              <a:t>jedinice</a:t>
            </a:r>
            <a:r>
              <a:rPr lang="en-US" sz="1400" dirty="0">
                <a:ea typeface="+mn-lt"/>
                <a:cs typeface="+mn-lt"/>
              </a:rPr>
              <a:t> </a:t>
            </a:r>
            <a:r>
              <a:rPr lang="en-US" sz="1400" dirty="0" err="1">
                <a:ea typeface="+mn-lt"/>
                <a:cs typeface="+mn-lt"/>
              </a:rPr>
              <a:t>obično</a:t>
            </a:r>
            <a:r>
              <a:rPr lang="en-US" sz="1400" dirty="0">
                <a:ea typeface="+mn-lt"/>
                <a:cs typeface="+mn-lt"/>
              </a:rPr>
              <a:t>, </a:t>
            </a:r>
            <a:r>
              <a:rPr lang="en-US" sz="1400" dirty="0" err="1">
                <a:ea typeface="+mn-lt"/>
                <a:cs typeface="+mn-lt"/>
              </a:rPr>
              <a:t>ali</a:t>
            </a:r>
            <a:r>
              <a:rPr lang="en-US" sz="1400" dirty="0">
                <a:ea typeface="+mn-lt"/>
                <a:cs typeface="+mn-lt"/>
              </a:rPr>
              <a:t> ne </a:t>
            </a:r>
            <a:r>
              <a:rPr lang="en-US" sz="1400" dirty="0" err="1">
                <a:ea typeface="+mn-lt"/>
                <a:cs typeface="+mn-lt"/>
              </a:rPr>
              <a:t>obavezno</a:t>
            </a:r>
            <a:r>
              <a:rPr lang="en-US" sz="1400" dirty="0">
                <a:ea typeface="+mn-lt"/>
                <a:cs typeface="+mn-lt"/>
              </a:rPr>
              <a:t>, prate </a:t>
            </a:r>
            <a:r>
              <a:rPr lang="en-US" sz="1400" dirty="0" err="1">
                <a:ea typeface="+mn-lt"/>
                <a:cs typeface="+mn-lt"/>
              </a:rPr>
              <a:t>arhitekturu</a:t>
            </a:r>
            <a:r>
              <a:rPr lang="en-US" sz="1400" dirty="0">
                <a:ea typeface="+mn-lt"/>
                <a:cs typeface="+mn-lt"/>
              </a:rPr>
              <a:t> </a:t>
            </a:r>
            <a:r>
              <a:rPr lang="en-US" sz="1400" dirty="0" err="1">
                <a:ea typeface="+mn-lt"/>
                <a:cs typeface="+mn-lt"/>
              </a:rPr>
              <a:t>sistema</a:t>
            </a:r>
            <a:r>
              <a:rPr lang="en-US" sz="1400" dirty="0">
                <a:ea typeface="+mn-lt"/>
                <a:cs typeface="+mn-lt"/>
              </a:rPr>
              <a:t> </a:t>
            </a:r>
            <a:r>
              <a:rPr lang="en-US" sz="1400" dirty="0" err="1">
                <a:ea typeface="+mn-lt"/>
                <a:cs typeface="+mn-lt"/>
              </a:rPr>
              <a:t>i</a:t>
            </a:r>
            <a:r>
              <a:rPr lang="en-US" sz="1400" dirty="0">
                <a:ea typeface="+mn-lt"/>
                <a:cs typeface="+mn-lt"/>
              </a:rPr>
              <a:t> </a:t>
            </a:r>
            <a:r>
              <a:rPr lang="en-US" sz="1400" dirty="0" err="1">
                <a:ea typeface="+mn-lt"/>
                <a:cs typeface="+mn-lt"/>
              </a:rPr>
              <a:t>čipa</a:t>
            </a:r>
          </a:p>
          <a:p>
            <a:pPr eaLnBrk="1" hangingPunct="1"/>
            <a:endParaRPr lang="en-US" altLang="en-US" sz="1000"/>
          </a:p>
          <a:p>
            <a:r>
              <a:rPr lang="en-US" sz="1400" dirty="0">
                <a:ea typeface="+mn-lt"/>
                <a:cs typeface="+mn-lt"/>
              </a:rPr>
              <a:t>Ova </a:t>
            </a:r>
            <a:r>
              <a:rPr lang="en-US" sz="1400" dirty="0" err="1">
                <a:ea typeface="+mn-lt"/>
                <a:cs typeface="+mn-lt"/>
              </a:rPr>
              <a:t>uobičajena</a:t>
            </a:r>
            <a:r>
              <a:rPr lang="en-US" sz="1400" dirty="0">
                <a:ea typeface="+mn-lt"/>
                <a:cs typeface="+mn-lt"/>
              </a:rPr>
              <a:t> </a:t>
            </a:r>
            <a:r>
              <a:rPr lang="en-US" sz="1400" dirty="0" err="1">
                <a:ea typeface="+mn-lt"/>
                <a:cs typeface="+mn-lt"/>
              </a:rPr>
              <a:t>praksa</a:t>
            </a:r>
            <a:r>
              <a:rPr lang="en-US" sz="1400" dirty="0">
                <a:ea typeface="+mn-lt"/>
                <a:cs typeface="+mn-lt"/>
              </a:rPr>
              <a:t> se </a:t>
            </a:r>
            <a:r>
              <a:rPr lang="en-US" sz="1400" dirty="0" err="1">
                <a:ea typeface="+mn-lt"/>
                <a:cs typeface="+mn-lt"/>
              </a:rPr>
              <a:t>naziva</a:t>
            </a:r>
            <a:r>
              <a:rPr lang="en-US" sz="1400" dirty="0">
                <a:ea typeface="+mn-lt"/>
                <a:cs typeface="+mn-lt"/>
              </a:rPr>
              <a:t> </a:t>
            </a:r>
            <a:r>
              <a:rPr lang="en-US" sz="1400" b="1" dirty="0" err="1">
                <a:ea typeface="+mn-lt"/>
                <a:cs typeface="+mn-lt"/>
              </a:rPr>
              <a:t>hijerarhijski</a:t>
            </a:r>
            <a:r>
              <a:rPr lang="en-US" sz="1400" b="1" dirty="0">
                <a:ea typeface="+mn-lt"/>
                <a:cs typeface="+mn-lt"/>
              </a:rPr>
              <a:t> </a:t>
            </a:r>
            <a:r>
              <a:rPr lang="en-US" sz="1400" b="1" dirty="0" err="1">
                <a:ea typeface="+mn-lt"/>
                <a:cs typeface="+mn-lt"/>
              </a:rPr>
              <a:t>dizajn</a:t>
            </a:r>
            <a:endParaRPr lang="en-US" b="1" dirty="0" err="1"/>
          </a:p>
          <a:p>
            <a:pPr eaLnBrk="1" hangingPunct="1"/>
            <a:endParaRPr lang="en-US" altLang="en-US" sz="1000"/>
          </a:p>
          <a:p>
            <a:pPr eaLnBrk="1" hangingPunct="1"/>
            <a:r>
              <a:rPr lang="en-US" sz="1400" dirty="0" err="1">
                <a:ea typeface="+mn-lt"/>
                <a:cs typeface="+mn-lt"/>
              </a:rPr>
              <a:t>Hijerarhijski</a:t>
            </a:r>
            <a:r>
              <a:rPr lang="en-US" sz="1400" dirty="0">
                <a:ea typeface="+mn-lt"/>
                <a:cs typeface="+mn-lt"/>
              </a:rPr>
              <a:t> </a:t>
            </a:r>
            <a:r>
              <a:rPr lang="en-US" sz="1400" dirty="0" err="1">
                <a:ea typeface="+mn-lt"/>
                <a:cs typeface="+mn-lt"/>
              </a:rPr>
              <a:t>dizajn</a:t>
            </a:r>
            <a:r>
              <a:rPr lang="en-US" sz="1400" dirty="0">
                <a:ea typeface="+mn-lt"/>
                <a:cs typeface="+mn-lt"/>
              </a:rPr>
              <a:t> </a:t>
            </a:r>
            <a:r>
              <a:rPr lang="en-US" sz="1400" dirty="0" err="1">
                <a:ea typeface="+mn-lt"/>
                <a:cs typeface="+mn-lt"/>
              </a:rPr>
              <a:t>omogućava</a:t>
            </a:r>
            <a:r>
              <a:rPr lang="en-US" sz="1400" dirty="0">
                <a:ea typeface="+mn-lt"/>
                <a:cs typeface="+mn-lt"/>
              </a:rPr>
              <a:t> </a:t>
            </a:r>
            <a:r>
              <a:rPr lang="en-US" sz="1400" dirty="0" err="1">
                <a:ea typeface="+mn-lt"/>
                <a:cs typeface="+mn-lt"/>
              </a:rPr>
              <a:t>dizajneru</a:t>
            </a:r>
            <a:r>
              <a:rPr lang="en-US" sz="1400" dirty="0">
                <a:ea typeface="+mn-lt"/>
                <a:cs typeface="+mn-lt"/>
              </a:rPr>
              <a:t> da </a:t>
            </a:r>
            <a:r>
              <a:rPr lang="en-US" sz="1400" dirty="0" err="1">
                <a:ea typeface="+mn-lt"/>
                <a:cs typeface="+mn-lt"/>
              </a:rPr>
              <a:t>podeli</a:t>
            </a:r>
            <a:r>
              <a:rPr lang="en-US" sz="1400" dirty="0">
                <a:ea typeface="+mn-lt"/>
                <a:cs typeface="+mn-lt"/>
              </a:rPr>
              <a:t> </a:t>
            </a:r>
            <a:r>
              <a:rPr lang="en-US" sz="1400" dirty="0" err="1">
                <a:ea typeface="+mn-lt"/>
                <a:cs typeface="+mn-lt"/>
              </a:rPr>
              <a:t>složeni</a:t>
            </a:r>
            <a:r>
              <a:rPr lang="en-US" sz="1400" dirty="0">
                <a:ea typeface="+mn-lt"/>
                <a:cs typeface="+mn-lt"/>
              </a:rPr>
              <a:t> problem </a:t>
            </a:r>
            <a:r>
              <a:rPr lang="en-US" sz="1400" dirty="0" err="1">
                <a:ea typeface="+mn-lt"/>
                <a:cs typeface="+mn-lt"/>
              </a:rPr>
              <a:t>na</a:t>
            </a:r>
            <a:r>
              <a:rPr lang="en-US" sz="1400" dirty="0">
                <a:ea typeface="+mn-lt"/>
                <a:cs typeface="+mn-lt"/>
              </a:rPr>
              <a:t> </a:t>
            </a:r>
            <a:r>
              <a:rPr lang="en-US" sz="1400" dirty="0" err="1">
                <a:ea typeface="+mn-lt"/>
                <a:cs typeface="+mn-lt"/>
              </a:rPr>
              <a:t>blokove</a:t>
            </a:r>
            <a:r>
              <a:rPr lang="en-US" sz="1400" dirty="0">
                <a:ea typeface="+mn-lt"/>
                <a:cs typeface="+mn-lt"/>
              </a:rPr>
              <a:t> </a:t>
            </a:r>
            <a:r>
              <a:rPr lang="en-US" sz="1400" dirty="0" err="1">
                <a:ea typeface="+mn-lt"/>
                <a:cs typeface="+mn-lt"/>
              </a:rPr>
              <a:t>kojima</a:t>
            </a:r>
            <a:r>
              <a:rPr lang="en-US" sz="1400" dirty="0">
                <a:ea typeface="+mn-lt"/>
                <a:cs typeface="+mn-lt"/>
              </a:rPr>
              <a:t> se </a:t>
            </a:r>
            <a:r>
              <a:rPr lang="en-US" sz="1400" dirty="0" err="1">
                <a:ea typeface="+mn-lt"/>
                <a:cs typeface="+mn-lt"/>
              </a:rPr>
              <a:t>lakše</a:t>
            </a:r>
            <a:r>
              <a:rPr lang="en-US" sz="1400" dirty="0">
                <a:ea typeface="+mn-lt"/>
                <a:cs typeface="+mn-lt"/>
              </a:rPr>
              <a:t> </a:t>
            </a:r>
            <a:r>
              <a:rPr lang="en-US" sz="1400" dirty="0" err="1">
                <a:ea typeface="+mn-lt"/>
                <a:cs typeface="+mn-lt"/>
              </a:rPr>
              <a:t>upravlja</a:t>
            </a:r>
            <a:r>
              <a:rPr lang="en-US" sz="1400" dirty="0">
                <a:ea typeface="+mn-lt"/>
                <a:cs typeface="+mn-lt"/>
              </a:rPr>
              <a:t>. Tim </a:t>
            </a:r>
            <a:r>
              <a:rPr lang="en-US" sz="1400" dirty="0" err="1">
                <a:ea typeface="+mn-lt"/>
                <a:cs typeface="+mn-lt"/>
              </a:rPr>
              <a:t>dizajnera</a:t>
            </a:r>
            <a:r>
              <a:rPr lang="en-US" sz="1400" dirty="0">
                <a:ea typeface="+mn-lt"/>
                <a:cs typeface="+mn-lt"/>
              </a:rPr>
              <a:t> </a:t>
            </a:r>
            <a:r>
              <a:rPr lang="en-US" sz="1400" dirty="0" err="1">
                <a:ea typeface="+mn-lt"/>
                <a:cs typeface="+mn-lt"/>
              </a:rPr>
              <a:t>kombinuje</a:t>
            </a:r>
            <a:r>
              <a:rPr lang="en-US" sz="1400" dirty="0">
                <a:ea typeface="+mn-lt"/>
                <a:cs typeface="+mn-lt"/>
              </a:rPr>
              <a:t> </a:t>
            </a:r>
            <a:r>
              <a:rPr lang="en-US" sz="1400" dirty="0" err="1">
                <a:ea typeface="+mn-lt"/>
                <a:cs typeface="+mn-lt"/>
              </a:rPr>
              <a:t>ove</a:t>
            </a:r>
            <a:r>
              <a:rPr lang="en-US" sz="1400" dirty="0">
                <a:ea typeface="+mn-lt"/>
                <a:cs typeface="+mn-lt"/>
              </a:rPr>
              <a:t> </a:t>
            </a:r>
            <a:r>
              <a:rPr lang="en-US" sz="1400" dirty="0" err="1">
                <a:ea typeface="+mn-lt"/>
                <a:cs typeface="+mn-lt"/>
              </a:rPr>
              <a:t>blokove</a:t>
            </a:r>
            <a:r>
              <a:rPr lang="en-US" sz="1400" dirty="0">
                <a:ea typeface="+mn-lt"/>
                <a:cs typeface="+mn-lt"/>
              </a:rPr>
              <a:t> </a:t>
            </a:r>
            <a:r>
              <a:rPr lang="en-US" sz="1400" dirty="0" err="1">
                <a:ea typeface="+mn-lt"/>
                <a:cs typeface="+mn-lt"/>
              </a:rPr>
              <a:t>kojima</a:t>
            </a:r>
            <a:r>
              <a:rPr lang="en-US" sz="1400" dirty="0">
                <a:ea typeface="+mn-lt"/>
                <a:cs typeface="+mn-lt"/>
              </a:rPr>
              <a:t> se </a:t>
            </a:r>
            <a:r>
              <a:rPr lang="en-US" sz="1400" dirty="0" err="1">
                <a:ea typeface="+mn-lt"/>
                <a:cs typeface="+mn-lt"/>
              </a:rPr>
              <a:t>lakše</a:t>
            </a:r>
            <a:r>
              <a:rPr lang="en-US" sz="1400" dirty="0">
                <a:ea typeface="+mn-lt"/>
                <a:cs typeface="+mn-lt"/>
              </a:rPr>
              <a:t> </a:t>
            </a:r>
            <a:r>
              <a:rPr lang="en-US" sz="1400" dirty="0" err="1">
                <a:ea typeface="+mn-lt"/>
                <a:cs typeface="+mn-lt"/>
              </a:rPr>
              <a:t>upravlja</a:t>
            </a:r>
            <a:r>
              <a:rPr lang="en-US" sz="1400" dirty="0">
                <a:ea typeface="+mn-lt"/>
                <a:cs typeface="+mn-lt"/>
              </a:rPr>
              <a:t> da bi </a:t>
            </a:r>
            <a:r>
              <a:rPr lang="en-US" sz="1400" dirty="0" err="1">
                <a:ea typeface="+mn-lt"/>
                <a:cs typeface="+mn-lt"/>
              </a:rPr>
              <a:t>formirao</a:t>
            </a:r>
            <a:r>
              <a:rPr lang="en-US" sz="1400" dirty="0">
                <a:ea typeface="+mn-lt"/>
                <a:cs typeface="+mn-lt"/>
              </a:rPr>
              <a:t> </a:t>
            </a:r>
            <a:r>
              <a:rPr lang="en-US" sz="1400" dirty="0" err="1">
                <a:ea typeface="+mn-lt"/>
                <a:cs typeface="+mn-lt"/>
              </a:rPr>
              <a:t>veće</a:t>
            </a:r>
            <a:r>
              <a:rPr lang="en-US" sz="1400" dirty="0">
                <a:ea typeface="+mn-lt"/>
                <a:cs typeface="+mn-lt"/>
              </a:rPr>
              <a:t> </a:t>
            </a:r>
            <a:r>
              <a:rPr lang="en-US" sz="1400" dirty="0" err="1">
                <a:ea typeface="+mn-lt"/>
                <a:cs typeface="+mn-lt"/>
              </a:rPr>
              <a:t>blokove</a:t>
            </a:r>
            <a:r>
              <a:rPr lang="en-US" sz="1400" dirty="0">
                <a:ea typeface="+mn-lt"/>
                <a:cs typeface="+mn-lt"/>
              </a:rPr>
              <a:t>; </a:t>
            </a:r>
            <a:r>
              <a:rPr lang="en-US" sz="1400" dirty="0" err="1">
                <a:ea typeface="+mn-lt"/>
                <a:cs typeface="+mn-lt"/>
              </a:rPr>
              <a:t>ovi</a:t>
            </a:r>
            <a:r>
              <a:rPr lang="en-US" sz="1400" dirty="0">
                <a:ea typeface="+mn-lt"/>
                <a:cs typeface="+mn-lt"/>
              </a:rPr>
              <a:t> </a:t>
            </a:r>
            <a:r>
              <a:rPr lang="en-US" sz="1400" dirty="0" err="1">
                <a:ea typeface="+mn-lt"/>
                <a:cs typeface="+mn-lt"/>
              </a:rPr>
              <a:t>blokovi</a:t>
            </a:r>
            <a:r>
              <a:rPr lang="en-US" sz="1400" dirty="0">
                <a:ea typeface="+mn-lt"/>
                <a:cs typeface="+mn-lt"/>
              </a:rPr>
              <a:t> se </a:t>
            </a:r>
            <a:r>
              <a:rPr lang="en-US" sz="1400" dirty="0" err="1">
                <a:ea typeface="+mn-lt"/>
                <a:cs typeface="+mn-lt"/>
              </a:rPr>
              <a:t>spajaju</a:t>
            </a:r>
            <a:r>
              <a:rPr lang="en-US" sz="1400" dirty="0">
                <a:ea typeface="+mn-lt"/>
                <a:cs typeface="+mn-lt"/>
              </a:rPr>
              <a:t> </a:t>
            </a:r>
            <a:r>
              <a:rPr lang="en-US" sz="1400" dirty="0" err="1">
                <a:ea typeface="+mn-lt"/>
                <a:cs typeface="+mn-lt"/>
              </a:rPr>
              <a:t>dok</a:t>
            </a:r>
            <a:r>
              <a:rPr lang="en-US" sz="1400" dirty="0">
                <a:ea typeface="+mn-lt"/>
                <a:cs typeface="+mn-lt"/>
              </a:rPr>
              <a:t> </a:t>
            </a:r>
            <a:r>
              <a:rPr lang="en-US" sz="1400" dirty="0" err="1">
                <a:ea typeface="+mn-lt"/>
                <a:cs typeface="+mn-lt"/>
              </a:rPr>
              <a:t>čip</a:t>
            </a:r>
            <a:r>
              <a:rPr lang="en-US" sz="1400" dirty="0">
                <a:ea typeface="+mn-lt"/>
                <a:cs typeface="+mn-lt"/>
              </a:rPr>
              <a:t> </a:t>
            </a:r>
            <a:r>
              <a:rPr lang="en-US" sz="1400" dirty="0" err="1">
                <a:ea typeface="+mn-lt"/>
                <a:cs typeface="+mn-lt"/>
              </a:rPr>
              <a:t>ili</a:t>
            </a:r>
            <a:r>
              <a:rPr lang="en-US" sz="1400" dirty="0">
                <a:ea typeface="+mn-lt"/>
                <a:cs typeface="+mn-lt"/>
              </a:rPr>
              <a:t> </a:t>
            </a:r>
            <a:r>
              <a:rPr lang="en-US" sz="1400" dirty="0" err="1">
                <a:ea typeface="+mn-lt"/>
                <a:cs typeface="+mn-lt"/>
              </a:rPr>
              <a:t>sistem</a:t>
            </a:r>
            <a:r>
              <a:rPr lang="en-US" sz="1400" dirty="0">
                <a:ea typeface="+mn-lt"/>
                <a:cs typeface="+mn-lt"/>
              </a:rPr>
              <a:t> </a:t>
            </a:r>
            <a:r>
              <a:rPr lang="en-US" sz="1400" dirty="0" err="1">
                <a:ea typeface="+mn-lt"/>
                <a:cs typeface="+mn-lt"/>
              </a:rPr>
              <a:t>nisu</a:t>
            </a:r>
            <a:r>
              <a:rPr lang="en-US" sz="1400" dirty="0">
                <a:ea typeface="+mn-lt"/>
                <a:cs typeface="+mn-lt"/>
              </a:rPr>
              <a:t> </a:t>
            </a:r>
            <a:r>
              <a:rPr lang="en-US" sz="1400" dirty="0" err="1">
                <a:ea typeface="+mn-lt"/>
                <a:cs typeface="+mn-lt"/>
              </a:rPr>
              <a:t>završeni</a:t>
            </a:r>
            <a:r>
              <a:rPr lang="en-US" sz="1400" dirty="0">
                <a:ea typeface="+mn-lt"/>
                <a:cs typeface="+mn-lt"/>
              </a:rPr>
              <a:t>. </a:t>
            </a:r>
            <a:r>
              <a:rPr lang="en-US" sz="1400" dirty="0" err="1">
                <a:ea typeface="+mn-lt"/>
                <a:cs typeface="+mn-lt"/>
              </a:rPr>
              <a:t>Slika</a:t>
            </a:r>
            <a:r>
              <a:rPr lang="en-US" sz="1400" dirty="0">
                <a:ea typeface="+mn-lt"/>
                <a:cs typeface="+mn-lt"/>
              </a:rPr>
              <a:t> </a:t>
            </a:r>
            <a:r>
              <a:rPr lang="en-US" sz="1400" dirty="0" err="1">
                <a:ea typeface="+mn-lt"/>
                <a:cs typeface="+mn-lt"/>
              </a:rPr>
              <a:t>desno</a:t>
            </a:r>
            <a:r>
              <a:rPr lang="en-US" sz="1400" dirty="0">
                <a:ea typeface="+mn-lt"/>
                <a:cs typeface="+mn-lt"/>
              </a:rPr>
              <a:t> </a:t>
            </a:r>
            <a:r>
              <a:rPr lang="en-US" sz="1400" dirty="0" err="1">
                <a:ea typeface="+mn-lt"/>
                <a:cs typeface="+mn-lt"/>
              </a:rPr>
              <a:t>prikazuje</a:t>
            </a:r>
            <a:r>
              <a:rPr lang="en-US" sz="1400" dirty="0">
                <a:ea typeface="+mn-lt"/>
                <a:cs typeface="+mn-lt"/>
              </a:rPr>
              <a:t> primer </a:t>
            </a:r>
            <a:r>
              <a:rPr lang="en-US" sz="1400" dirty="0" err="1">
                <a:ea typeface="+mn-lt"/>
                <a:cs typeface="+mn-lt"/>
              </a:rPr>
              <a:t>velikog</a:t>
            </a:r>
            <a:r>
              <a:rPr lang="en-US" sz="1400" dirty="0">
                <a:ea typeface="+mn-lt"/>
                <a:cs typeface="+mn-lt"/>
              </a:rPr>
              <a:t>, </a:t>
            </a:r>
            <a:r>
              <a:rPr lang="en-US" sz="1400" dirty="0" err="1">
                <a:ea typeface="+mn-lt"/>
                <a:cs typeface="+mn-lt"/>
              </a:rPr>
              <a:t>složenog</a:t>
            </a:r>
            <a:r>
              <a:rPr lang="en-US" sz="1400" dirty="0">
                <a:ea typeface="+mn-lt"/>
                <a:cs typeface="+mn-lt"/>
              </a:rPr>
              <a:t> </a:t>
            </a:r>
            <a:r>
              <a:rPr lang="en-US" sz="1400" dirty="0" err="1">
                <a:ea typeface="+mn-lt"/>
                <a:cs typeface="+mn-lt"/>
              </a:rPr>
              <a:t>sistema</a:t>
            </a:r>
            <a:r>
              <a:rPr lang="en-US" sz="1400" dirty="0">
                <a:ea typeface="+mn-lt"/>
                <a:cs typeface="+mn-lt"/>
              </a:rPr>
              <a:t>.</a:t>
            </a:r>
            <a:endParaRPr lang="en-US" dirty="0">
              <a:ea typeface="+mn-lt"/>
              <a:cs typeface="+mn-lt"/>
            </a:endParaRPr>
          </a:p>
          <a:p>
            <a:pPr eaLnBrk="1" hangingPunct="1"/>
            <a:endParaRPr lang="en-US" altLang="en-US" sz="1000"/>
          </a:p>
          <a:p>
            <a:r>
              <a:rPr lang="en-US" sz="1400" dirty="0">
                <a:ea typeface="+mn-lt"/>
                <a:cs typeface="+mn-lt"/>
              </a:rPr>
              <a:t>Da li </a:t>
            </a:r>
            <a:r>
              <a:rPr lang="en-US" sz="1400" dirty="0" err="1">
                <a:ea typeface="+mn-lt"/>
                <a:cs typeface="+mn-lt"/>
              </a:rPr>
              <a:t>verifikacija</a:t>
            </a:r>
            <a:r>
              <a:rPr lang="en-US" sz="1400" dirty="0">
                <a:ea typeface="+mn-lt"/>
                <a:cs typeface="+mn-lt"/>
              </a:rPr>
              <a:t> </a:t>
            </a:r>
            <a:r>
              <a:rPr lang="en-US" sz="1400" dirty="0" err="1">
                <a:ea typeface="+mn-lt"/>
                <a:cs typeface="+mn-lt"/>
              </a:rPr>
              <a:t>može</a:t>
            </a:r>
            <a:r>
              <a:rPr lang="en-US" sz="1400" dirty="0">
                <a:ea typeface="+mn-lt"/>
                <a:cs typeface="+mn-lt"/>
              </a:rPr>
              <a:t> da </a:t>
            </a:r>
            <a:r>
              <a:rPr lang="en-US" sz="1400" dirty="0" err="1">
                <a:ea typeface="+mn-lt"/>
                <a:cs typeface="+mn-lt"/>
              </a:rPr>
              <a:t>iskoristi</a:t>
            </a:r>
            <a:r>
              <a:rPr lang="en-US" sz="1400" dirty="0">
                <a:ea typeface="+mn-lt"/>
                <a:cs typeface="+mn-lt"/>
              </a:rPr>
              <a:t> </a:t>
            </a:r>
            <a:r>
              <a:rPr lang="en-US" sz="1400" dirty="0" err="1">
                <a:ea typeface="+mn-lt"/>
                <a:cs typeface="+mn-lt"/>
              </a:rPr>
              <a:t>ovaj</a:t>
            </a:r>
            <a:r>
              <a:rPr lang="en-US" sz="1400" dirty="0">
                <a:ea typeface="+mn-lt"/>
                <a:cs typeface="+mn-lt"/>
              </a:rPr>
              <a:t> </a:t>
            </a:r>
            <a:r>
              <a:rPr lang="en-US" sz="1400" dirty="0" err="1">
                <a:ea typeface="+mn-lt"/>
                <a:cs typeface="+mn-lt"/>
              </a:rPr>
              <a:t>stil</a:t>
            </a:r>
            <a:r>
              <a:rPr lang="en-US" sz="1400" dirty="0">
                <a:ea typeface="+mn-lt"/>
                <a:cs typeface="+mn-lt"/>
              </a:rPr>
              <a:t> </a:t>
            </a:r>
            <a:r>
              <a:rPr lang="en-US" sz="1400" dirty="0" err="1">
                <a:ea typeface="+mn-lt"/>
                <a:cs typeface="+mn-lt"/>
              </a:rPr>
              <a:t>razvoja</a:t>
            </a:r>
            <a:r>
              <a:rPr lang="en-US" sz="1400" dirty="0">
                <a:ea typeface="+mn-lt"/>
                <a:cs typeface="+mn-lt"/>
              </a:rPr>
              <a:t> </a:t>
            </a:r>
            <a:r>
              <a:rPr lang="en-US" sz="1400" dirty="0" err="1">
                <a:ea typeface="+mn-lt"/>
                <a:cs typeface="+mn-lt"/>
              </a:rPr>
              <a:t>dizajna</a:t>
            </a:r>
            <a:r>
              <a:rPr lang="en-US" sz="1400" dirty="0">
                <a:ea typeface="+mn-lt"/>
                <a:cs typeface="+mn-lt"/>
              </a:rPr>
              <a:t>? </a:t>
            </a:r>
            <a:r>
              <a:rPr lang="en-US" sz="1400" dirty="0" err="1">
                <a:ea typeface="+mn-lt"/>
                <a:cs typeface="+mn-lt"/>
              </a:rPr>
              <a:t>Odgovor</a:t>
            </a:r>
            <a:r>
              <a:rPr lang="en-US" sz="1400" dirty="0">
                <a:ea typeface="+mn-lt"/>
                <a:cs typeface="+mn-lt"/>
              </a:rPr>
              <a:t> je „</a:t>
            </a:r>
            <a:r>
              <a:rPr lang="en-US" sz="1400" dirty="0" err="1">
                <a:ea typeface="+mn-lt"/>
                <a:cs typeface="+mn-lt"/>
              </a:rPr>
              <a:t>apsolutno</a:t>
            </a:r>
            <a:r>
              <a:rPr lang="en-US" sz="1400" dirty="0">
                <a:ea typeface="+mn-lt"/>
                <a:cs typeface="+mn-lt"/>
              </a:rPr>
              <a:t>!“</a:t>
            </a:r>
            <a:endParaRPr lang="en-US" dirty="0"/>
          </a:p>
          <a:p>
            <a:pPr eaLnBrk="1" hangingPunct="1"/>
            <a:endParaRPr lang="en-US" altLang="en-US" sz="1000"/>
          </a:p>
          <a:p>
            <a:r>
              <a:rPr lang="en-US" sz="1400" dirty="0">
                <a:ea typeface="+mn-lt"/>
                <a:cs typeface="+mn-lt"/>
              </a:rPr>
              <a:t>Isti </a:t>
            </a:r>
            <a:r>
              <a:rPr lang="en-US" sz="1400" dirty="0" err="1">
                <a:ea typeface="+mn-lt"/>
                <a:cs typeface="+mn-lt"/>
              </a:rPr>
              <a:t>faktori</a:t>
            </a:r>
            <a:r>
              <a:rPr lang="en-US" sz="1400" dirty="0">
                <a:ea typeface="+mn-lt"/>
                <a:cs typeface="+mn-lt"/>
              </a:rPr>
              <a:t> koji </a:t>
            </a:r>
            <a:r>
              <a:rPr lang="en-US" sz="1400" dirty="0" err="1">
                <a:ea typeface="+mn-lt"/>
                <a:cs typeface="+mn-lt"/>
              </a:rPr>
              <a:t>pokreću</a:t>
            </a:r>
            <a:r>
              <a:rPr lang="en-US" sz="1400" dirty="0">
                <a:ea typeface="+mn-lt"/>
                <a:cs typeface="+mn-lt"/>
              </a:rPr>
              <a:t> </a:t>
            </a:r>
            <a:r>
              <a:rPr lang="en-US" sz="1400" dirty="0" err="1">
                <a:ea typeface="+mn-lt"/>
                <a:cs typeface="+mn-lt"/>
              </a:rPr>
              <a:t>tim</a:t>
            </a:r>
            <a:r>
              <a:rPr lang="en-US" sz="1400" dirty="0">
                <a:ea typeface="+mn-lt"/>
                <a:cs typeface="+mn-lt"/>
              </a:rPr>
              <a:t> </a:t>
            </a:r>
            <a:r>
              <a:rPr lang="en-US" sz="1400" dirty="0" err="1">
                <a:ea typeface="+mn-lt"/>
                <a:cs typeface="+mn-lt"/>
              </a:rPr>
              <a:t>dizajnera</a:t>
            </a:r>
            <a:r>
              <a:rPr lang="en-US" sz="1400" dirty="0">
                <a:ea typeface="+mn-lt"/>
                <a:cs typeface="+mn-lt"/>
              </a:rPr>
              <a:t> da </a:t>
            </a:r>
            <a:r>
              <a:rPr lang="en-US" sz="1400" dirty="0" err="1">
                <a:ea typeface="+mn-lt"/>
                <a:cs typeface="+mn-lt"/>
              </a:rPr>
              <a:t>razbije</a:t>
            </a:r>
            <a:r>
              <a:rPr lang="en-US" sz="1400" dirty="0">
                <a:ea typeface="+mn-lt"/>
                <a:cs typeface="+mn-lt"/>
              </a:rPr>
              <a:t> </a:t>
            </a:r>
            <a:r>
              <a:rPr lang="en-US" sz="1400" dirty="0" err="1">
                <a:ea typeface="+mn-lt"/>
                <a:cs typeface="+mn-lt"/>
              </a:rPr>
              <a:t>složeni</a:t>
            </a:r>
            <a:r>
              <a:rPr lang="en-US" sz="1400" dirty="0">
                <a:ea typeface="+mn-lt"/>
                <a:cs typeface="+mn-lt"/>
              </a:rPr>
              <a:t> </a:t>
            </a:r>
            <a:r>
              <a:rPr lang="en-US" sz="1400" dirty="0" err="1">
                <a:ea typeface="+mn-lt"/>
                <a:cs typeface="+mn-lt"/>
              </a:rPr>
              <a:t>čip</a:t>
            </a:r>
            <a:r>
              <a:rPr lang="en-US" sz="1400" dirty="0">
                <a:ea typeface="+mn-lt"/>
                <a:cs typeface="+mn-lt"/>
              </a:rPr>
              <a:t> </a:t>
            </a:r>
            <a:r>
              <a:rPr lang="en-US" sz="1400" dirty="0" err="1">
                <a:ea typeface="+mn-lt"/>
                <a:cs typeface="+mn-lt"/>
              </a:rPr>
              <a:t>na</a:t>
            </a:r>
            <a:r>
              <a:rPr lang="en-US" sz="1400" dirty="0">
                <a:ea typeface="+mn-lt"/>
                <a:cs typeface="+mn-lt"/>
              </a:rPr>
              <a:t> </a:t>
            </a:r>
            <a:r>
              <a:rPr lang="en-US" sz="1400" dirty="0" err="1">
                <a:ea typeface="+mn-lt"/>
                <a:cs typeface="+mn-lt"/>
              </a:rPr>
              <a:t>jednostavnije</a:t>
            </a:r>
            <a:r>
              <a:rPr lang="en-US" sz="1400" dirty="0">
                <a:ea typeface="+mn-lt"/>
                <a:cs typeface="+mn-lt"/>
              </a:rPr>
              <a:t> </a:t>
            </a:r>
            <a:r>
              <a:rPr lang="en-US" sz="1400" dirty="0" err="1">
                <a:ea typeface="+mn-lt"/>
                <a:cs typeface="+mn-lt"/>
              </a:rPr>
              <a:t>komponente</a:t>
            </a:r>
            <a:r>
              <a:rPr lang="en-US" sz="1400" dirty="0">
                <a:ea typeface="+mn-lt"/>
                <a:cs typeface="+mn-lt"/>
              </a:rPr>
              <a:t> </a:t>
            </a:r>
            <a:r>
              <a:rPr lang="en-US" sz="1400" dirty="0" err="1">
                <a:ea typeface="+mn-lt"/>
                <a:cs typeface="+mn-lt"/>
              </a:rPr>
              <a:t>takođe</a:t>
            </a:r>
            <a:r>
              <a:rPr lang="en-US" sz="1400" dirty="0">
                <a:ea typeface="+mn-lt"/>
                <a:cs typeface="+mn-lt"/>
              </a:rPr>
              <a:t> </a:t>
            </a:r>
            <a:r>
              <a:rPr lang="en-US" sz="1400" dirty="0" err="1">
                <a:ea typeface="+mn-lt"/>
                <a:cs typeface="+mn-lt"/>
              </a:rPr>
              <a:t>sugerišu</a:t>
            </a:r>
            <a:r>
              <a:rPr lang="en-US" sz="1400" dirty="0">
                <a:ea typeface="+mn-lt"/>
                <a:cs typeface="+mn-lt"/>
              </a:rPr>
              <a:t> da </a:t>
            </a:r>
            <a:r>
              <a:rPr lang="en-US" sz="1400" dirty="0" err="1">
                <a:ea typeface="+mn-lt"/>
                <a:cs typeface="+mn-lt"/>
              </a:rPr>
              <a:t>timovi</a:t>
            </a:r>
            <a:r>
              <a:rPr lang="en-US" sz="1400" dirty="0">
                <a:ea typeface="+mn-lt"/>
                <a:cs typeface="+mn-lt"/>
              </a:rPr>
              <a:t> za </a:t>
            </a:r>
            <a:r>
              <a:rPr lang="en-US" sz="1400" dirty="0" err="1">
                <a:ea typeface="+mn-lt"/>
                <a:cs typeface="+mn-lt"/>
              </a:rPr>
              <a:t>verifikaciju</a:t>
            </a:r>
            <a:r>
              <a:rPr lang="en-US" sz="1400" dirty="0">
                <a:ea typeface="+mn-lt"/>
                <a:cs typeface="+mn-lt"/>
              </a:rPr>
              <a:t> </a:t>
            </a:r>
            <a:r>
              <a:rPr lang="en-US" sz="1400" dirty="0" err="1">
                <a:ea typeface="+mn-lt"/>
                <a:cs typeface="+mn-lt"/>
              </a:rPr>
              <a:t>koriste</a:t>
            </a:r>
            <a:r>
              <a:rPr lang="en-US" sz="1400" dirty="0">
                <a:ea typeface="+mn-lt"/>
                <a:cs typeface="+mn-lt"/>
              </a:rPr>
              <a:t> </a:t>
            </a:r>
            <a:r>
              <a:rPr lang="en-US" sz="1400" dirty="0" err="1">
                <a:ea typeface="+mn-lt"/>
                <a:cs typeface="+mn-lt"/>
              </a:rPr>
              <a:t>prednosti</a:t>
            </a:r>
            <a:r>
              <a:rPr lang="en-US" sz="1400" dirty="0">
                <a:ea typeface="+mn-lt"/>
                <a:cs typeface="+mn-lt"/>
              </a:rPr>
              <a:t> </a:t>
            </a:r>
            <a:r>
              <a:rPr lang="en-US" sz="1400" dirty="0" err="1">
                <a:ea typeface="+mn-lt"/>
                <a:cs typeface="+mn-lt"/>
              </a:rPr>
              <a:t>hijerarhijskog</a:t>
            </a:r>
            <a:r>
              <a:rPr lang="en-US" sz="1400" dirty="0">
                <a:ea typeface="+mn-lt"/>
                <a:cs typeface="+mn-lt"/>
              </a:rPr>
              <a:t> </a:t>
            </a:r>
            <a:r>
              <a:rPr lang="en-US" sz="1400" dirty="0" err="1">
                <a:ea typeface="+mn-lt"/>
                <a:cs typeface="+mn-lt"/>
              </a:rPr>
              <a:t>pristupa</a:t>
            </a:r>
            <a:r>
              <a:rPr lang="en-US" sz="1400" dirty="0">
                <a:ea typeface="+mn-lt"/>
                <a:cs typeface="+mn-lt"/>
              </a:rPr>
              <a:t> </a:t>
            </a:r>
            <a:r>
              <a:rPr lang="en-US" sz="1400" dirty="0" err="1">
                <a:ea typeface="+mn-lt"/>
                <a:cs typeface="+mn-lt"/>
              </a:rPr>
              <a:t>rešavanju</a:t>
            </a:r>
            <a:r>
              <a:rPr lang="en-US" sz="1400" dirty="0">
                <a:ea typeface="+mn-lt"/>
                <a:cs typeface="+mn-lt"/>
              </a:rPr>
              <a:t> </a:t>
            </a:r>
            <a:r>
              <a:rPr lang="en-US" sz="1400" dirty="0" err="1">
                <a:ea typeface="+mn-lt"/>
                <a:cs typeface="+mn-lt"/>
              </a:rPr>
              <a:t>problema</a:t>
            </a:r>
          </a:p>
        </p:txBody>
      </p:sp>
      <p:pic>
        <p:nvPicPr>
          <p:cNvPr id="31749" name="Picture 6">
            <a:extLst>
              <a:ext uri="{FF2B5EF4-FFF2-40B4-BE49-F238E27FC236}">
                <a16:creationId xmlns:a16="http://schemas.microsoft.com/office/drawing/2014/main" id="{BF2FB732-8AF1-B1DC-305B-FB3E3CF1993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7725" y="1119188"/>
            <a:ext cx="4186238" cy="3313112"/>
          </a:xfrm>
          <a:noFill/>
          <a:extLst>
            <a:ext uri="{91240B29-F687-4F45-9708-019B960494DF}">
              <a14:hiddenLine xmlns:a14="http://schemas.microsoft.com/office/drawing/2010/main" w="12700">
                <a:solidFill>
                  <a:schemeClr val="tx1"/>
                </a:solidFill>
                <a:miter lim="800000"/>
                <a:headEnd/>
                <a:tailEnd/>
              </a14:hiddenLine>
            </a:ext>
          </a:extLst>
        </p:spPr>
      </p:pic>
      <p:sp>
        <p:nvSpPr>
          <p:cNvPr id="31750" name="Rectangle 7">
            <a:extLst>
              <a:ext uri="{FF2B5EF4-FFF2-40B4-BE49-F238E27FC236}">
                <a16:creationId xmlns:a16="http://schemas.microsoft.com/office/drawing/2014/main" id="{F2FB11EE-6AAF-1128-8700-70B5A399316F}"/>
              </a:ext>
            </a:extLst>
          </p:cNvPr>
          <p:cNvSpPr>
            <a:spLocks noChangeArrowheads="1"/>
          </p:cNvSpPr>
          <p:nvPr/>
        </p:nvSpPr>
        <p:spPr bwMode="auto">
          <a:xfrm>
            <a:off x="4572000" y="4518025"/>
            <a:ext cx="457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latin typeface="Arial"/>
                <a:cs typeface="Arial"/>
              </a:rPr>
              <a:t>Blok </a:t>
            </a:r>
            <a:r>
              <a:rPr lang="en-US" altLang="en-US" sz="1200" dirty="0" err="1">
                <a:latin typeface="Arial"/>
                <a:cs typeface="Arial"/>
              </a:rPr>
              <a:t>dijagram</a:t>
            </a:r>
            <a:r>
              <a:rPr lang="en-US" altLang="en-US" sz="1200" dirty="0">
                <a:latin typeface="Arial"/>
                <a:cs typeface="Arial"/>
              </a:rPr>
              <a:t> </a:t>
            </a:r>
            <a:r>
              <a:rPr lang="en-US" altLang="en-US" sz="1200" dirty="0" err="1">
                <a:latin typeface="Arial"/>
                <a:cs typeface="Arial"/>
              </a:rPr>
              <a:t>prikazuje</a:t>
            </a:r>
            <a:r>
              <a:rPr lang="en-US" altLang="en-US" sz="1200" dirty="0">
                <a:latin typeface="Arial"/>
                <a:cs typeface="Arial"/>
              </a:rPr>
              <a:t> </a:t>
            </a:r>
            <a:r>
              <a:rPr lang="en-US" altLang="en-US" sz="1200" dirty="0" err="1">
                <a:latin typeface="Arial"/>
                <a:cs typeface="Arial"/>
              </a:rPr>
              <a:t>više</a:t>
            </a:r>
            <a:r>
              <a:rPr lang="en-US" altLang="en-US" sz="1200" dirty="0">
                <a:latin typeface="Arial"/>
                <a:cs typeface="Arial"/>
              </a:rPr>
              <a:t> </a:t>
            </a:r>
            <a:r>
              <a:rPr lang="en-US" altLang="en-US" sz="1200" dirty="0" err="1">
                <a:latin typeface="Arial"/>
                <a:cs typeface="Arial"/>
              </a:rPr>
              <a:t>komponenti</a:t>
            </a:r>
            <a:r>
              <a:rPr lang="en-US" altLang="en-US" sz="1200" dirty="0">
                <a:latin typeface="Arial"/>
                <a:cs typeface="Arial"/>
              </a:rPr>
              <a:t> u </a:t>
            </a:r>
            <a:r>
              <a:rPr lang="en-US" altLang="en-US" sz="1200" dirty="0" err="1">
                <a:latin typeface="Arial"/>
                <a:cs typeface="Arial"/>
              </a:rPr>
              <a:t>jednom</a:t>
            </a:r>
            <a:r>
              <a:rPr lang="en-US" altLang="en-US" sz="1200" dirty="0">
                <a:latin typeface="Arial"/>
                <a:cs typeface="Arial"/>
              </a:rPr>
              <a:t> </a:t>
            </a:r>
            <a:r>
              <a:rPr lang="en-US" altLang="en-US" sz="1200" dirty="0" err="1">
                <a:latin typeface="Arial"/>
                <a:cs typeface="Arial"/>
              </a:rPr>
              <a:t>složenom</a:t>
            </a:r>
            <a:r>
              <a:rPr lang="en-US" altLang="en-US" sz="1200" dirty="0">
                <a:latin typeface="Arial"/>
                <a:cs typeface="Arial"/>
              </a:rPr>
              <a:t> </a:t>
            </a:r>
            <a:r>
              <a:rPr lang="en-US" altLang="en-US" sz="1200" dirty="0" err="1">
                <a:latin typeface="Arial"/>
                <a:cs typeface="Arial"/>
              </a:rPr>
              <a:t>sistemu</a:t>
            </a:r>
            <a:r>
              <a:rPr lang="en-US" altLang="en-US" sz="1200" dirty="0">
                <a:latin typeface="Arial"/>
                <a:cs typeface="Arial"/>
              </a:rPr>
              <a:t>. </a:t>
            </a:r>
            <a:r>
              <a:rPr lang="en-US" altLang="en-US" sz="1200" dirty="0" err="1">
                <a:latin typeface="Arial"/>
                <a:cs typeface="Arial"/>
              </a:rPr>
              <a:t>Ovaj</a:t>
            </a:r>
            <a:r>
              <a:rPr lang="en-US" altLang="en-US" sz="1200" dirty="0">
                <a:latin typeface="Arial"/>
                <a:cs typeface="Arial"/>
              </a:rPr>
              <a:t> </a:t>
            </a:r>
            <a:r>
              <a:rPr lang="en-US" altLang="en-US" sz="1200" dirty="0" err="1">
                <a:latin typeface="Arial"/>
                <a:cs typeface="Arial"/>
              </a:rPr>
              <a:t>sistem</a:t>
            </a:r>
            <a:r>
              <a:rPr lang="en-US" altLang="en-US" sz="1200" dirty="0">
                <a:latin typeface="Arial"/>
                <a:cs typeface="Arial"/>
              </a:rPr>
              <a:t> </a:t>
            </a:r>
            <a:r>
              <a:rPr lang="en-US" altLang="en-US" sz="1200" dirty="0" err="1">
                <a:latin typeface="Arial"/>
                <a:cs typeface="Arial"/>
              </a:rPr>
              <a:t>sadrži</a:t>
            </a:r>
            <a:r>
              <a:rPr lang="en-US" altLang="en-US" sz="1200" dirty="0">
                <a:latin typeface="Arial"/>
                <a:cs typeface="Arial"/>
              </a:rPr>
              <a:t> </a:t>
            </a:r>
            <a:r>
              <a:rPr lang="en-US" altLang="en-US" sz="1200" dirty="0" err="1">
                <a:latin typeface="Arial"/>
                <a:cs typeface="Arial"/>
              </a:rPr>
              <a:t>nekoliko</a:t>
            </a:r>
            <a:r>
              <a:rPr lang="en-US" altLang="en-US" sz="1200" dirty="0">
                <a:latin typeface="Arial"/>
                <a:cs typeface="Arial"/>
              </a:rPr>
              <a:t> </a:t>
            </a:r>
            <a:r>
              <a:rPr lang="en-US" altLang="en-US" sz="1200" dirty="0" err="1">
                <a:latin typeface="Arial"/>
                <a:cs typeface="Arial"/>
              </a:rPr>
              <a:t>procesorskih</a:t>
            </a:r>
            <a:r>
              <a:rPr lang="en-US" altLang="en-US" sz="1200" dirty="0">
                <a:latin typeface="Arial"/>
                <a:cs typeface="Arial"/>
              </a:rPr>
              <a:t> </a:t>
            </a:r>
            <a:r>
              <a:rPr lang="en-US" altLang="en-US" sz="1200" dirty="0" err="1">
                <a:latin typeface="Arial"/>
                <a:cs typeface="Arial"/>
              </a:rPr>
              <a:t>ploča</a:t>
            </a:r>
            <a:r>
              <a:rPr lang="en-US" altLang="en-US" sz="1200" dirty="0">
                <a:latin typeface="Arial"/>
                <a:cs typeface="Arial"/>
              </a:rPr>
              <a:t>, </a:t>
            </a:r>
            <a:r>
              <a:rPr lang="en-US" altLang="en-US" sz="1200" dirty="0" err="1">
                <a:latin typeface="Arial"/>
                <a:cs typeface="Arial"/>
              </a:rPr>
              <a:t>ili</a:t>
            </a:r>
            <a:r>
              <a:rPr lang="en-US" altLang="en-US" sz="1200" dirty="0">
                <a:latin typeface="Arial"/>
                <a:cs typeface="Arial"/>
              </a:rPr>
              <a:t> </a:t>
            </a:r>
            <a:r>
              <a:rPr lang="en-US" altLang="en-US" sz="1200" dirty="0" err="1">
                <a:latin typeface="Arial"/>
                <a:cs typeface="Arial"/>
              </a:rPr>
              <a:t>čvorova</a:t>
            </a:r>
            <a:r>
              <a:rPr lang="en-US" altLang="en-US" sz="1200" dirty="0">
                <a:latin typeface="Arial"/>
                <a:cs typeface="Arial"/>
              </a:rPr>
              <a:t>, </a:t>
            </a:r>
            <a:r>
              <a:rPr lang="en-US" altLang="en-US" sz="1200" dirty="0" err="1">
                <a:latin typeface="Arial"/>
                <a:cs typeface="Arial"/>
              </a:rPr>
              <a:t>povezanih</a:t>
            </a:r>
            <a:r>
              <a:rPr lang="en-US" altLang="en-US" sz="1200" dirty="0">
                <a:latin typeface="Arial"/>
                <a:cs typeface="Arial"/>
              </a:rPr>
              <a:t> </a:t>
            </a:r>
            <a:r>
              <a:rPr lang="en-US" altLang="en-US" sz="1200" dirty="0" err="1">
                <a:latin typeface="Arial"/>
                <a:cs typeface="Arial"/>
              </a:rPr>
              <a:t>magistralom</a:t>
            </a:r>
            <a:r>
              <a:rPr lang="en-US" altLang="en-US" sz="1200" dirty="0">
                <a:latin typeface="Arial"/>
                <a:cs typeface="Arial"/>
              </a:rPr>
              <a:t> </a:t>
            </a:r>
            <a:r>
              <a:rPr lang="en-US" altLang="en-US" sz="1200" dirty="0" err="1">
                <a:latin typeface="Arial"/>
                <a:cs typeface="Arial"/>
              </a:rPr>
              <a:t>međusobno</a:t>
            </a:r>
            <a:r>
              <a:rPr lang="en-US" altLang="en-US" sz="1200" dirty="0">
                <a:latin typeface="Arial"/>
                <a:cs typeface="Arial"/>
              </a:rPr>
              <a:t> </a:t>
            </a:r>
            <a:r>
              <a:rPr lang="en-US" altLang="en-US" sz="1200" dirty="0" err="1">
                <a:latin typeface="Arial"/>
                <a:cs typeface="Arial"/>
              </a:rPr>
              <a:t>i</a:t>
            </a:r>
            <a:r>
              <a:rPr lang="en-US" altLang="en-US" sz="1200" dirty="0">
                <a:latin typeface="Arial"/>
                <a:cs typeface="Arial"/>
              </a:rPr>
              <a:t> </a:t>
            </a:r>
            <a:r>
              <a:rPr lang="en-US" altLang="en-US" sz="1200" dirty="0" err="1">
                <a:latin typeface="Arial"/>
                <a:cs typeface="Arial"/>
              </a:rPr>
              <a:t>sa</a:t>
            </a:r>
            <a:r>
              <a:rPr lang="en-US" altLang="en-US" sz="1200" dirty="0">
                <a:latin typeface="Arial"/>
                <a:cs typeface="Arial"/>
              </a:rPr>
              <a:t> </a:t>
            </a:r>
            <a:r>
              <a:rPr lang="en-US" altLang="en-US" sz="1200" dirty="0" err="1">
                <a:latin typeface="Arial"/>
                <a:cs typeface="Arial"/>
              </a:rPr>
              <a:t>sistemskom</a:t>
            </a:r>
            <a:r>
              <a:rPr lang="en-US" altLang="en-US" sz="1200" dirty="0">
                <a:latin typeface="Arial"/>
                <a:cs typeface="Arial"/>
              </a:rPr>
              <a:t> </a:t>
            </a:r>
            <a:r>
              <a:rPr lang="en-US" altLang="en-US" sz="1200" dirty="0" err="1">
                <a:latin typeface="Arial"/>
                <a:cs typeface="Arial"/>
              </a:rPr>
              <a:t>memorijom</a:t>
            </a:r>
            <a:endParaRPr lang="en-US" altLang="en-US" sz="1200" dirty="0">
              <a:latin typeface="Arial"/>
              <a:cs typeface="Arial"/>
            </a:endParaRPr>
          </a:p>
        </p:txBody>
      </p:sp>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a:extLst>
              <a:ext uri="{FF2B5EF4-FFF2-40B4-BE49-F238E27FC236}">
                <a16:creationId xmlns:a16="http://schemas.microsoft.com/office/drawing/2014/main" id="{4A2AD3D7-F412-B98E-FCB5-F375E92993AA}"/>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8ED0B5-072E-449F-B911-AA1815827DE4}" type="slidenum">
              <a:rPr lang="de-DE" altLang="en-US">
                <a:solidFill>
                  <a:schemeClr val="bg1"/>
                </a:solidFill>
              </a:rPr>
              <a:pPr/>
              <a:t>33</a:t>
            </a:fld>
            <a:endParaRPr lang="de-DE" altLang="en-US">
              <a:solidFill>
                <a:schemeClr val="bg1"/>
              </a:solidFill>
            </a:endParaRPr>
          </a:p>
        </p:txBody>
      </p:sp>
      <p:sp>
        <p:nvSpPr>
          <p:cNvPr id="32771" name="Rectangle 2">
            <a:extLst>
              <a:ext uri="{FF2B5EF4-FFF2-40B4-BE49-F238E27FC236}">
                <a16:creationId xmlns:a16="http://schemas.microsoft.com/office/drawing/2014/main" id="{9DB4E293-F9B8-3CD3-4121-9B26F1EBE2F4}"/>
              </a:ext>
            </a:extLst>
          </p:cNvPr>
          <p:cNvSpPr>
            <a:spLocks noGrp="1" noChangeArrowheads="1"/>
          </p:cNvSpPr>
          <p:nvPr>
            <p:ph type="title"/>
          </p:nvPr>
        </p:nvSpPr>
        <p:spPr/>
        <p:txBody>
          <a:bodyPr/>
          <a:lstStyle/>
          <a:p>
            <a:r>
              <a:rPr lang="en-US" altLang="en-US" dirty="0" err="1"/>
              <a:t>Hijerarhijski</a:t>
            </a:r>
            <a:r>
              <a:rPr lang="en-US" altLang="en-US" dirty="0"/>
              <a:t> </a:t>
            </a:r>
            <a:r>
              <a:rPr lang="en-US" altLang="en-US" dirty="0" err="1"/>
              <a:t>nivoi</a:t>
            </a:r>
            <a:endParaRPr lang="en-US" dirty="0" err="1"/>
          </a:p>
        </p:txBody>
      </p:sp>
      <p:sp>
        <p:nvSpPr>
          <p:cNvPr id="32772" name="Rectangle 3">
            <a:extLst>
              <a:ext uri="{FF2B5EF4-FFF2-40B4-BE49-F238E27FC236}">
                <a16:creationId xmlns:a16="http://schemas.microsoft.com/office/drawing/2014/main" id="{9BFE82A3-511B-6FE1-7876-82408F953A77}"/>
              </a:ext>
            </a:extLst>
          </p:cNvPr>
          <p:cNvSpPr>
            <a:spLocks noGrp="1" noChangeArrowheads="1"/>
          </p:cNvSpPr>
          <p:nvPr>
            <p:ph type="body" sz="half" idx="1"/>
          </p:nvPr>
        </p:nvSpPr>
        <p:spPr>
          <a:xfrm>
            <a:off x="217488" y="863600"/>
            <a:ext cx="4186237" cy="3825875"/>
          </a:xfrm>
        </p:spPr>
        <p:txBody>
          <a:bodyPr/>
          <a:lstStyle/>
          <a:p>
            <a:r>
              <a:rPr lang="en-US" sz="1400" dirty="0">
                <a:ea typeface="+mn-lt"/>
                <a:cs typeface="+mn-lt"/>
              </a:rPr>
              <a:t>Kao </a:t>
            </a:r>
            <a:r>
              <a:rPr lang="en-US" sz="1400" dirty="0" err="1">
                <a:ea typeface="+mn-lt"/>
                <a:cs typeface="+mn-lt"/>
              </a:rPr>
              <a:t>što</a:t>
            </a:r>
            <a:r>
              <a:rPr lang="en-US" sz="1400" dirty="0">
                <a:ea typeface="+mn-lt"/>
                <a:cs typeface="+mn-lt"/>
              </a:rPr>
              <a:t> </a:t>
            </a:r>
            <a:r>
              <a:rPr lang="en-US" sz="1400" dirty="0" err="1">
                <a:ea typeface="+mn-lt"/>
                <a:cs typeface="+mn-lt"/>
              </a:rPr>
              <a:t>dizajneri</a:t>
            </a:r>
            <a:r>
              <a:rPr lang="en-US" sz="1400" dirty="0">
                <a:ea typeface="+mn-lt"/>
                <a:cs typeface="+mn-lt"/>
              </a:rPr>
              <a:t> dele </a:t>
            </a:r>
            <a:r>
              <a:rPr lang="en-US" sz="1400" dirty="0" err="1">
                <a:ea typeface="+mn-lt"/>
                <a:cs typeface="+mn-lt"/>
              </a:rPr>
              <a:t>logiku</a:t>
            </a:r>
            <a:r>
              <a:rPr lang="en-US" sz="1400" dirty="0">
                <a:ea typeface="+mn-lt"/>
                <a:cs typeface="+mn-lt"/>
              </a:rPr>
              <a:t> </a:t>
            </a:r>
            <a:r>
              <a:rPr lang="en-US" sz="1400" dirty="0" err="1">
                <a:ea typeface="+mn-lt"/>
                <a:cs typeface="+mn-lt"/>
              </a:rPr>
              <a:t>na</a:t>
            </a:r>
            <a:r>
              <a:rPr lang="en-US" sz="1400" dirty="0">
                <a:ea typeface="+mn-lt"/>
                <a:cs typeface="+mn-lt"/>
              </a:rPr>
              <a:t> </a:t>
            </a:r>
            <a:r>
              <a:rPr lang="en-US" sz="1400" dirty="0" err="1">
                <a:ea typeface="+mn-lt"/>
                <a:cs typeface="+mn-lt"/>
              </a:rPr>
              <a:t>hijerarhijske</a:t>
            </a:r>
            <a:r>
              <a:rPr lang="en-US" sz="1400" dirty="0">
                <a:ea typeface="+mn-lt"/>
                <a:cs typeface="+mn-lt"/>
              </a:rPr>
              <a:t> </a:t>
            </a:r>
            <a:r>
              <a:rPr lang="en-US" sz="1400" dirty="0" err="1">
                <a:ea typeface="+mn-lt"/>
                <a:cs typeface="+mn-lt"/>
              </a:rPr>
              <a:t>komponente</a:t>
            </a:r>
            <a:r>
              <a:rPr lang="en-US" sz="1400" dirty="0">
                <a:ea typeface="+mn-lt"/>
                <a:cs typeface="+mn-lt"/>
              </a:rPr>
              <a:t>, </a:t>
            </a:r>
            <a:r>
              <a:rPr lang="en-US" sz="1400" dirty="0" err="1">
                <a:ea typeface="+mn-lt"/>
                <a:cs typeface="+mn-lt"/>
              </a:rPr>
              <a:t>verifikacija</a:t>
            </a:r>
            <a:r>
              <a:rPr lang="en-US" sz="1400" dirty="0">
                <a:ea typeface="+mn-lt"/>
                <a:cs typeface="+mn-lt"/>
              </a:rPr>
              <a:t> </a:t>
            </a:r>
            <a:r>
              <a:rPr lang="en-US" sz="1400" dirty="0" err="1">
                <a:ea typeface="+mn-lt"/>
                <a:cs typeface="+mn-lt"/>
              </a:rPr>
              <a:t>koristi</a:t>
            </a:r>
            <a:r>
              <a:rPr lang="en-US" sz="1400" dirty="0">
                <a:ea typeface="+mn-lt"/>
                <a:cs typeface="+mn-lt"/>
              </a:rPr>
              <a:t> </a:t>
            </a:r>
            <a:r>
              <a:rPr lang="en-US" sz="1400" dirty="0" err="1">
                <a:ea typeface="+mn-lt"/>
                <a:cs typeface="+mn-lt"/>
              </a:rPr>
              <a:t>prednost</a:t>
            </a:r>
            <a:r>
              <a:rPr lang="en-US" sz="1400" dirty="0">
                <a:ea typeface="+mn-lt"/>
                <a:cs typeface="+mn-lt"/>
              </a:rPr>
              <a:t> </a:t>
            </a:r>
            <a:r>
              <a:rPr lang="en-US" sz="1400" dirty="0" err="1">
                <a:ea typeface="+mn-lt"/>
                <a:cs typeface="+mn-lt"/>
              </a:rPr>
              <a:t>istih</a:t>
            </a:r>
            <a:r>
              <a:rPr lang="en-US" sz="1400" dirty="0">
                <a:ea typeface="+mn-lt"/>
                <a:cs typeface="+mn-lt"/>
              </a:rPr>
              <a:t> </a:t>
            </a:r>
            <a:r>
              <a:rPr lang="en-US" sz="1400" dirty="0" err="1">
                <a:ea typeface="+mn-lt"/>
                <a:cs typeface="+mn-lt"/>
              </a:rPr>
              <a:t>principa</a:t>
            </a:r>
            <a:r>
              <a:rPr lang="en-US" sz="1400" dirty="0">
                <a:ea typeface="+mn-lt"/>
                <a:cs typeface="+mn-lt"/>
              </a:rPr>
              <a:t> </a:t>
            </a:r>
            <a:r>
              <a:rPr lang="en-US" sz="1400" dirty="0" err="1">
                <a:ea typeface="+mn-lt"/>
                <a:cs typeface="+mn-lt"/>
              </a:rPr>
              <a:t>i</a:t>
            </a:r>
            <a:r>
              <a:rPr lang="en-US" sz="1400" dirty="0">
                <a:ea typeface="+mn-lt"/>
                <a:cs typeface="+mn-lt"/>
              </a:rPr>
              <a:t> </a:t>
            </a:r>
            <a:r>
              <a:rPr lang="en-US" sz="1400" dirty="0" err="1">
                <a:ea typeface="+mn-lt"/>
                <a:cs typeface="+mn-lt"/>
              </a:rPr>
              <a:t>hijerarhijskih</a:t>
            </a:r>
            <a:r>
              <a:rPr lang="en-US" sz="1400" dirty="0">
                <a:ea typeface="+mn-lt"/>
                <a:cs typeface="+mn-lt"/>
              </a:rPr>
              <a:t> „</a:t>
            </a:r>
            <a:r>
              <a:rPr lang="en-US" sz="1400" dirty="0" err="1">
                <a:ea typeface="+mn-lt"/>
                <a:cs typeface="+mn-lt"/>
              </a:rPr>
              <a:t>nivoa</a:t>
            </a:r>
            <a:r>
              <a:rPr lang="en-US" sz="1400" dirty="0">
                <a:ea typeface="+mn-lt"/>
                <a:cs typeface="+mn-lt"/>
              </a:rPr>
              <a:t>“.</a:t>
            </a:r>
            <a:endParaRPr lang="en-US" dirty="0" err="1">
              <a:cs typeface="Arial"/>
            </a:endParaRPr>
          </a:p>
          <a:p>
            <a:pPr eaLnBrk="1" hangingPunct="1"/>
            <a:endParaRPr lang="en-US" altLang="en-US" sz="1400"/>
          </a:p>
          <a:p>
            <a:r>
              <a:rPr lang="en-US" sz="1400" dirty="0" err="1">
                <a:ea typeface="+mn-lt"/>
                <a:cs typeface="+mn-lt"/>
              </a:rPr>
              <a:t>Može</a:t>
            </a:r>
            <a:r>
              <a:rPr lang="en-US" sz="1400" dirty="0">
                <a:ea typeface="+mn-lt"/>
                <a:cs typeface="+mn-lt"/>
              </a:rPr>
              <a:t> </a:t>
            </a:r>
            <a:r>
              <a:rPr lang="en-US" sz="1400" dirty="0" err="1">
                <a:ea typeface="+mn-lt"/>
                <a:cs typeface="+mn-lt"/>
              </a:rPr>
              <a:t>postojati</a:t>
            </a:r>
            <a:r>
              <a:rPr lang="en-US" sz="1400" dirty="0">
                <a:ea typeface="+mn-lt"/>
                <a:cs typeface="+mn-lt"/>
              </a:rPr>
              <a:t> </a:t>
            </a:r>
            <a:r>
              <a:rPr lang="en-US" sz="1400" dirty="0" err="1">
                <a:ea typeface="+mn-lt"/>
                <a:cs typeface="+mn-lt"/>
              </a:rPr>
              <a:t>mnogo</a:t>
            </a:r>
            <a:r>
              <a:rPr lang="en-US" sz="1400" dirty="0">
                <a:ea typeface="+mn-lt"/>
                <a:cs typeface="+mn-lt"/>
              </a:rPr>
              <a:t> </a:t>
            </a:r>
            <a:r>
              <a:rPr lang="en-US" sz="1400" dirty="0" err="1">
                <a:ea typeface="+mn-lt"/>
                <a:cs typeface="+mn-lt"/>
              </a:rPr>
              <a:t>nivoa</a:t>
            </a:r>
            <a:r>
              <a:rPr lang="en-US" sz="1400" dirty="0">
                <a:ea typeface="+mn-lt"/>
                <a:cs typeface="+mn-lt"/>
              </a:rPr>
              <a:t> </a:t>
            </a:r>
            <a:r>
              <a:rPr lang="en-US" sz="1400" dirty="0" err="1">
                <a:ea typeface="+mn-lt"/>
                <a:cs typeface="+mn-lt"/>
              </a:rPr>
              <a:t>verifikacije</a:t>
            </a:r>
            <a:r>
              <a:rPr lang="en-US" sz="1400" dirty="0">
                <a:ea typeface="+mn-lt"/>
                <a:cs typeface="+mn-lt"/>
              </a:rPr>
              <a:t>. Dole </a:t>
            </a:r>
            <a:r>
              <a:rPr lang="en-US" sz="1400" dirty="0" err="1">
                <a:ea typeface="+mn-lt"/>
                <a:cs typeface="+mn-lt"/>
              </a:rPr>
              <a:t>su</a:t>
            </a:r>
            <a:r>
              <a:rPr lang="en-US" sz="1400" dirty="0">
                <a:ea typeface="+mn-lt"/>
                <a:cs typeface="+mn-lt"/>
              </a:rPr>
              <a:t> </a:t>
            </a:r>
            <a:r>
              <a:rPr lang="en-US" sz="1400" dirty="0" err="1">
                <a:ea typeface="+mn-lt"/>
                <a:cs typeface="+mn-lt"/>
              </a:rPr>
              <a:t>predstavljeni</a:t>
            </a:r>
            <a:r>
              <a:rPr lang="en-US" sz="1400" dirty="0">
                <a:ea typeface="+mn-lt"/>
                <a:cs typeface="+mn-lt"/>
              </a:rPr>
              <a:t> </a:t>
            </a:r>
            <a:r>
              <a:rPr lang="en-US" sz="1400" dirty="0" err="1">
                <a:ea typeface="+mn-lt"/>
                <a:cs typeface="+mn-lt"/>
              </a:rPr>
              <a:t>neki</a:t>
            </a:r>
            <a:r>
              <a:rPr lang="en-US" sz="1400" dirty="0">
                <a:ea typeface="+mn-lt"/>
                <a:cs typeface="+mn-lt"/>
              </a:rPr>
              <a:t> </a:t>
            </a:r>
            <a:r>
              <a:rPr lang="en-US" sz="1400" dirty="0" err="1">
                <a:ea typeface="+mn-lt"/>
                <a:cs typeface="+mn-lt"/>
              </a:rPr>
              <a:t>tipični</a:t>
            </a:r>
            <a:r>
              <a:rPr lang="en-US" sz="1400" dirty="0">
                <a:ea typeface="+mn-lt"/>
                <a:cs typeface="+mn-lt"/>
              </a:rPr>
              <a:t> </a:t>
            </a:r>
            <a:r>
              <a:rPr lang="en-US" sz="1400" dirty="0" err="1">
                <a:ea typeface="+mn-lt"/>
                <a:cs typeface="+mn-lt"/>
              </a:rPr>
              <a:t>nivoi</a:t>
            </a:r>
            <a:r>
              <a:rPr lang="en-US" sz="1400" dirty="0">
                <a:ea typeface="+mn-lt"/>
                <a:cs typeface="+mn-lt"/>
              </a:rPr>
              <a:t>, </a:t>
            </a:r>
            <a:r>
              <a:rPr lang="en-US" sz="1400" dirty="0" err="1">
                <a:ea typeface="+mn-lt"/>
                <a:cs typeface="+mn-lt"/>
              </a:rPr>
              <a:t>ali</a:t>
            </a:r>
            <a:r>
              <a:rPr lang="en-US" sz="1400" dirty="0">
                <a:ea typeface="+mn-lt"/>
                <a:cs typeface="+mn-lt"/>
              </a:rPr>
              <a:t> </a:t>
            </a:r>
            <a:r>
              <a:rPr lang="en-US" sz="1400" dirty="0" err="1">
                <a:ea typeface="+mn-lt"/>
                <a:cs typeface="+mn-lt"/>
              </a:rPr>
              <a:t>stvarne</a:t>
            </a:r>
            <a:r>
              <a:rPr lang="en-US" sz="1400" dirty="0">
                <a:ea typeface="+mn-lt"/>
                <a:cs typeface="+mn-lt"/>
              </a:rPr>
              <a:t> </a:t>
            </a:r>
            <a:r>
              <a:rPr lang="en-US" sz="1400" dirty="0" err="1">
                <a:ea typeface="+mn-lt"/>
                <a:cs typeface="+mn-lt"/>
              </a:rPr>
              <a:t>implementacije</a:t>
            </a:r>
            <a:r>
              <a:rPr lang="en-US" sz="1400" dirty="0">
                <a:ea typeface="+mn-lt"/>
                <a:cs typeface="+mn-lt"/>
              </a:rPr>
              <a:t> </a:t>
            </a:r>
            <a:r>
              <a:rPr lang="en-US" sz="1400" dirty="0" err="1">
                <a:ea typeface="+mn-lt"/>
                <a:cs typeface="+mn-lt"/>
              </a:rPr>
              <a:t>mogu</a:t>
            </a:r>
            <a:r>
              <a:rPr lang="en-US" sz="1400" dirty="0">
                <a:ea typeface="+mn-lt"/>
                <a:cs typeface="+mn-lt"/>
              </a:rPr>
              <a:t> </a:t>
            </a:r>
            <a:r>
              <a:rPr lang="en-US" sz="1400" dirty="0" err="1">
                <a:ea typeface="+mn-lt"/>
                <a:cs typeface="+mn-lt"/>
              </a:rPr>
              <a:t>imati</a:t>
            </a:r>
            <a:r>
              <a:rPr lang="en-US" sz="1400" dirty="0">
                <a:ea typeface="+mn-lt"/>
                <a:cs typeface="+mn-lt"/>
              </a:rPr>
              <a:t> </a:t>
            </a:r>
            <a:r>
              <a:rPr lang="en-US" sz="1400" dirty="0" err="1">
                <a:ea typeface="+mn-lt"/>
                <a:cs typeface="+mn-lt"/>
              </a:rPr>
              <a:t>više</a:t>
            </a:r>
            <a:r>
              <a:rPr lang="en-US" sz="1400" dirty="0">
                <a:ea typeface="+mn-lt"/>
                <a:cs typeface="+mn-lt"/>
              </a:rPr>
              <a:t> </a:t>
            </a:r>
            <a:r>
              <a:rPr lang="en-US" sz="1400" dirty="0" err="1">
                <a:ea typeface="+mn-lt"/>
                <a:cs typeface="+mn-lt"/>
              </a:rPr>
              <a:t>ili</a:t>
            </a:r>
            <a:r>
              <a:rPr lang="en-US" sz="1400" dirty="0">
                <a:ea typeface="+mn-lt"/>
                <a:cs typeface="+mn-lt"/>
              </a:rPr>
              <a:t> </a:t>
            </a:r>
            <a:r>
              <a:rPr lang="en-US" sz="1400" dirty="0" err="1">
                <a:ea typeface="+mn-lt"/>
                <a:cs typeface="+mn-lt"/>
              </a:rPr>
              <a:t>manje</a:t>
            </a:r>
            <a:r>
              <a:rPr lang="en-US" sz="1400" dirty="0">
                <a:ea typeface="+mn-lt"/>
                <a:cs typeface="+mn-lt"/>
              </a:rPr>
              <a:t> </a:t>
            </a:r>
            <a:r>
              <a:rPr lang="en-US" sz="1400" dirty="0" err="1">
                <a:ea typeface="+mn-lt"/>
                <a:cs typeface="+mn-lt"/>
              </a:rPr>
              <a:t>nivoa</a:t>
            </a:r>
            <a:r>
              <a:rPr lang="en-US" sz="1400" dirty="0">
                <a:ea typeface="+mn-lt"/>
                <a:cs typeface="+mn-lt"/>
              </a:rPr>
              <a:t> u </a:t>
            </a:r>
            <a:r>
              <a:rPr lang="en-US" sz="1400" dirty="0" err="1">
                <a:ea typeface="+mn-lt"/>
                <a:cs typeface="+mn-lt"/>
              </a:rPr>
              <a:t>zavisnosti</a:t>
            </a:r>
            <a:r>
              <a:rPr lang="en-US" sz="1400" dirty="0">
                <a:ea typeface="+mn-lt"/>
                <a:cs typeface="+mn-lt"/>
              </a:rPr>
              <a:t> od </a:t>
            </a:r>
            <a:r>
              <a:rPr lang="en-US" sz="1400" dirty="0" err="1">
                <a:ea typeface="+mn-lt"/>
                <a:cs typeface="+mn-lt"/>
              </a:rPr>
              <a:t>složenosti</a:t>
            </a:r>
            <a:r>
              <a:rPr lang="en-US" sz="1400" dirty="0">
                <a:ea typeface="+mn-lt"/>
                <a:cs typeface="+mn-lt"/>
              </a:rPr>
              <a:t> </a:t>
            </a:r>
            <a:r>
              <a:rPr lang="en-US" sz="1400" dirty="0" err="1">
                <a:ea typeface="+mn-lt"/>
                <a:cs typeface="+mn-lt"/>
              </a:rPr>
              <a:t>dizajna</a:t>
            </a:r>
            <a:endParaRPr lang="en-US" sz="1400" dirty="0">
              <a:ea typeface="+mn-lt"/>
              <a:cs typeface="+mn-lt"/>
            </a:endParaRPr>
          </a:p>
          <a:p>
            <a:pPr eaLnBrk="1" hangingPunct="1"/>
            <a:endParaRPr lang="en-US" altLang="en-US" sz="1400"/>
          </a:p>
          <a:p>
            <a:pPr eaLnBrk="1" hangingPunct="1"/>
            <a:r>
              <a:rPr lang="en-US" sz="1400" dirty="0" err="1">
                <a:ea typeface="+mn-lt"/>
                <a:cs typeface="+mn-lt"/>
              </a:rPr>
              <a:t>Sledeća</a:t>
            </a:r>
            <a:r>
              <a:rPr lang="en-US" sz="1400" dirty="0">
                <a:ea typeface="+mn-lt"/>
                <a:cs typeface="+mn-lt"/>
              </a:rPr>
              <a:t> </a:t>
            </a:r>
            <a:r>
              <a:rPr lang="en-US" sz="1400" dirty="0" err="1">
                <a:ea typeface="+mn-lt"/>
                <a:cs typeface="+mn-lt"/>
              </a:rPr>
              <a:t>lista</a:t>
            </a:r>
            <a:r>
              <a:rPr lang="en-US" sz="1400" dirty="0">
                <a:ea typeface="+mn-lt"/>
                <a:cs typeface="+mn-lt"/>
              </a:rPr>
              <a:t> </a:t>
            </a:r>
            <a:r>
              <a:rPr lang="en-US" sz="1400" dirty="0" err="1">
                <a:ea typeface="+mn-lt"/>
                <a:cs typeface="+mn-lt"/>
              </a:rPr>
              <a:t>predstavlja</a:t>
            </a:r>
            <a:r>
              <a:rPr lang="en-US" sz="1400" dirty="0">
                <a:ea typeface="+mn-lt"/>
                <a:cs typeface="+mn-lt"/>
              </a:rPr>
              <a:t> </a:t>
            </a:r>
            <a:r>
              <a:rPr lang="en-US" sz="1400" dirty="0" err="1">
                <a:ea typeface="+mn-lt"/>
                <a:cs typeface="+mn-lt"/>
              </a:rPr>
              <a:t>neke</a:t>
            </a:r>
            <a:r>
              <a:rPr lang="en-US" sz="1400" dirty="0">
                <a:ea typeface="+mn-lt"/>
                <a:cs typeface="+mn-lt"/>
              </a:rPr>
              <a:t> </a:t>
            </a:r>
            <a:r>
              <a:rPr lang="en-US" sz="1400" dirty="0" err="1">
                <a:ea typeface="+mn-lt"/>
                <a:cs typeface="+mn-lt"/>
              </a:rPr>
              <a:t>potencijalne</a:t>
            </a:r>
            <a:r>
              <a:rPr lang="en-US" sz="1400" dirty="0">
                <a:ea typeface="+mn-lt"/>
                <a:cs typeface="+mn-lt"/>
              </a:rPr>
              <a:t> </a:t>
            </a:r>
            <a:r>
              <a:rPr lang="en-US" sz="1400" dirty="0" err="1">
                <a:ea typeface="+mn-lt"/>
                <a:cs typeface="+mn-lt"/>
              </a:rPr>
              <a:t>verifikacione</a:t>
            </a:r>
            <a:r>
              <a:rPr lang="en-US" sz="1400" dirty="0">
                <a:ea typeface="+mn-lt"/>
                <a:cs typeface="+mn-lt"/>
              </a:rPr>
              <a:t> </a:t>
            </a:r>
            <a:r>
              <a:rPr lang="en-US" sz="1400" dirty="0" err="1">
                <a:ea typeface="+mn-lt"/>
                <a:cs typeface="+mn-lt"/>
              </a:rPr>
              <a:t>nivoe</a:t>
            </a:r>
            <a:r>
              <a:rPr lang="en-US" sz="1400" dirty="0">
                <a:ea typeface="+mn-lt"/>
                <a:cs typeface="+mn-lt"/>
              </a:rPr>
              <a:t>, od </a:t>
            </a:r>
            <a:r>
              <a:rPr lang="en-US" sz="1400" dirty="0" err="1">
                <a:ea typeface="+mn-lt"/>
                <a:cs typeface="+mn-lt"/>
              </a:rPr>
              <a:t>najnižeg</a:t>
            </a:r>
            <a:r>
              <a:rPr lang="en-US" sz="1400" dirty="0">
                <a:ea typeface="+mn-lt"/>
                <a:cs typeface="+mn-lt"/>
              </a:rPr>
              <a:t> do </a:t>
            </a:r>
            <a:r>
              <a:rPr lang="en-US" sz="1400" dirty="0" err="1">
                <a:ea typeface="+mn-lt"/>
                <a:cs typeface="+mn-lt"/>
              </a:rPr>
              <a:t>najvišeg</a:t>
            </a:r>
            <a:r>
              <a:rPr lang="en-US" altLang="en-US" sz="1400" dirty="0"/>
              <a:t>:</a:t>
            </a:r>
            <a:endParaRPr lang="en-US" dirty="0">
              <a:cs typeface="Arial"/>
            </a:endParaRPr>
          </a:p>
          <a:p>
            <a:pPr lvl="1" indent="-188595" eaLnBrk="1" hangingPunct="1">
              <a:buFontTx/>
              <a:buNone/>
            </a:pPr>
            <a:r>
              <a:rPr lang="en-US" altLang="en-US" sz="1200" dirty="0"/>
              <a:t>1. </a:t>
            </a:r>
            <a:r>
              <a:rPr lang="en-US" altLang="en-US" sz="1200" dirty="0" err="1"/>
              <a:t>Dizajner</a:t>
            </a:r>
            <a:endParaRPr lang="en-US" altLang="en-US" sz="1200" dirty="0" err="1">
              <a:cs typeface="Arial"/>
            </a:endParaRPr>
          </a:p>
          <a:p>
            <a:pPr lvl="1" indent="-188595" eaLnBrk="1" hangingPunct="1">
              <a:buNone/>
            </a:pPr>
            <a:r>
              <a:rPr lang="en-US" altLang="en-US" sz="1200" dirty="0"/>
              <a:t>2. </a:t>
            </a:r>
            <a:r>
              <a:rPr lang="en-US" altLang="en-US" sz="1200" dirty="0" err="1"/>
              <a:t>Jedinica</a:t>
            </a:r>
            <a:r>
              <a:rPr lang="en-US" altLang="en-US" sz="1200" dirty="0"/>
              <a:t> (</a:t>
            </a:r>
            <a:r>
              <a:rPr lang="en-US" altLang="en-US" sz="1200" i="1" dirty="0"/>
              <a:t>Unit</a:t>
            </a:r>
            <a:r>
              <a:rPr lang="en-US" altLang="en-US" sz="1200" dirty="0"/>
              <a:t>)</a:t>
            </a:r>
            <a:endParaRPr lang="en-US" altLang="en-US" sz="1200" dirty="0">
              <a:cs typeface="Arial"/>
            </a:endParaRPr>
          </a:p>
          <a:p>
            <a:pPr lvl="1" indent="-188595" eaLnBrk="1" hangingPunct="1">
              <a:buNone/>
            </a:pPr>
            <a:r>
              <a:rPr lang="en-US" altLang="en-US" sz="1200" dirty="0"/>
              <a:t>3. </a:t>
            </a:r>
            <a:r>
              <a:rPr lang="en-US" altLang="en-US" sz="1200" dirty="0" err="1"/>
              <a:t>Jezgro</a:t>
            </a:r>
            <a:r>
              <a:rPr lang="en-US" altLang="en-US" sz="1200" dirty="0"/>
              <a:t> (</a:t>
            </a:r>
            <a:r>
              <a:rPr lang="en-US" altLang="en-US" sz="1200" i="1" dirty="0"/>
              <a:t>Core</a:t>
            </a:r>
            <a:r>
              <a:rPr lang="en-US" altLang="en-US" sz="1200" dirty="0"/>
              <a:t>)</a:t>
            </a:r>
            <a:endParaRPr lang="en-US" altLang="en-US" sz="1200" dirty="0">
              <a:cs typeface="Arial"/>
            </a:endParaRPr>
          </a:p>
          <a:p>
            <a:pPr lvl="1" indent="-188595" eaLnBrk="1" hangingPunct="1">
              <a:buNone/>
            </a:pPr>
            <a:r>
              <a:rPr lang="en-US" altLang="en-US" sz="1200" dirty="0"/>
              <a:t>4. </a:t>
            </a:r>
            <a:r>
              <a:rPr lang="en-US" altLang="en-US" sz="1200" dirty="0" err="1"/>
              <a:t>Čip</a:t>
            </a:r>
            <a:endParaRPr lang="en-US" altLang="en-US" sz="1200" dirty="0" err="1">
              <a:cs typeface="Arial"/>
            </a:endParaRPr>
          </a:p>
          <a:p>
            <a:pPr lvl="1" indent="-188595">
              <a:buNone/>
            </a:pPr>
            <a:r>
              <a:rPr lang="en-US" altLang="en-US" sz="1200" dirty="0"/>
              <a:t>5. </a:t>
            </a:r>
            <a:r>
              <a:rPr lang="en-US" altLang="en-US" sz="1200" dirty="0" err="1"/>
              <a:t>Ploča</a:t>
            </a:r>
            <a:r>
              <a:rPr lang="en-US" altLang="en-US" sz="1200" dirty="0"/>
              <a:t> </a:t>
            </a:r>
            <a:r>
              <a:rPr lang="en-US" altLang="en-US" sz="1200" dirty="0" err="1"/>
              <a:t>i</a:t>
            </a:r>
            <a:r>
              <a:rPr lang="en-US" altLang="en-US" sz="1200" dirty="0"/>
              <a:t> </a:t>
            </a:r>
            <a:r>
              <a:rPr lang="en-US" altLang="en-US" sz="1200" dirty="0" err="1"/>
              <a:t>sistem</a:t>
            </a:r>
            <a:r>
              <a:rPr lang="en-US" altLang="en-US" sz="1200" dirty="0"/>
              <a:t> </a:t>
            </a:r>
            <a:endParaRPr lang="en-US" altLang="en-US" sz="1200" dirty="0">
              <a:cs typeface="Arial"/>
            </a:endParaRPr>
          </a:p>
          <a:p>
            <a:pPr lvl="1" indent="-188595">
              <a:buNone/>
            </a:pPr>
            <a:r>
              <a:rPr lang="en-US" altLang="en-US" sz="1200" dirty="0"/>
              <a:t>6. Ko-</a:t>
            </a:r>
            <a:r>
              <a:rPr lang="en-US" altLang="en-US" sz="1200" dirty="0" err="1"/>
              <a:t>verifikacija</a:t>
            </a:r>
            <a:r>
              <a:rPr lang="en-US" altLang="en-US" sz="1200" dirty="0"/>
              <a:t> </a:t>
            </a:r>
            <a:r>
              <a:rPr lang="en-US" altLang="en-US" sz="1200" dirty="0" err="1"/>
              <a:t>hadrvera</a:t>
            </a:r>
            <a:r>
              <a:rPr lang="en-US" altLang="en-US" sz="1200" dirty="0"/>
              <a:t> </a:t>
            </a:r>
            <a:r>
              <a:rPr lang="en-US" altLang="en-US" sz="1200" dirty="0" err="1"/>
              <a:t>i</a:t>
            </a:r>
            <a:r>
              <a:rPr lang="en-US" altLang="en-US" sz="1200" dirty="0"/>
              <a:t> </a:t>
            </a:r>
            <a:r>
              <a:rPr lang="en-US" altLang="en-US" sz="1200" dirty="0" err="1"/>
              <a:t>softvera</a:t>
            </a:r>
            <a:endParaRPr lang="en-US" altLang="en-US" sz="1200" dirty="0" err="1">
              <a:cs typeface="Arial"/>
            </a:endParaRPr>
          </a:p>
          <a:p>
            <a:pPr lvl="1" indent="-188595">
              <a:buNone/>
            </a:pPr>
            <a:endParaRPr lang="en-US" altLang="en-US" sz="1200" dirty="0"/>
          </a:p>
          <a:p>
            <a:r>
              <a:rPr lang="en-US" sz="1400" dirty="0" err="1">
                <a:ea typeface="+mn-lt"/>
                <a:cs typeface="+mn-lt"/>
              </a:rPr>
              <a:t>Slika</a:t>
            </a:r>
            <a:r>
              <a:rPr lang="en-US" sz="1400" dirty="0">
                <a:ea typeface="+mn-lt"/>
                <a:cs typeface="+mn-lt"/>
              </a:rPr>
              <a:t> </a:t>
            </a:r>
            <a:r>
              <a:rPr lang="en-US" sz="1400" dirty="0" err="1">
                <a:ea typeface="+mn-lt"/>
                <a:cs typeface="+mn-lt"/>
              </a:rPr>
              <a:t>desno</a:t>
            </a:r>
            <a:r>
              <a:rPr lang="en-US" sz="1400" dirty="0">
                <a:ea typeface="+mn-lt"/>
                <a:cs typeface="+mn-lt"/>
              </a:rPr>
              <a:t> </a:t>
            </a:r>
            <a:r>
              <a:rPr lang="en-US" sz="1400" dirty="0" err="1">
                <a:ea typeface="+mn-lt"/>
                <a:cs typeface="+mn-lt"/>
              </a:rPr>
              <a:t>prikazuje</a:t>
            </a:r>
            <a:r>
              <a:rPr lang="en-US" sz="1400" dirty="0">
                <a:ea typeface="+mn-lt"/>
                <a:cs typeface="+mn-lt"/>
              </a:rPr>
              <a:t> </a:t>
            </a:r>
            <a:r>
              <a:rPr lang="en-US" sz="1400" dirty="0" err="1">
                <a:ea typeface="+mn-lt"/>
                <a:cs typeface="+mn-lt"/>
              </a:rPr>
              <a:t>kako</a:t>
            </a:r>
            <a:r>
              <a:rPr lang="en-US" sz="1400" dirty="0">
                <a:ea typeface="+mn-lt"/>
                <a:cs typeface="+mn-lt"/>
              </a:rPr>
              <a:t> gore </a:t>
            </a:r>
            <a:r>
              <a:rPr lang="en-US" sz="1400" dirty="0" err="1">
                <a:ea typeface="+mn-lt"/>
                <a:cs typeface="+mn-lt"/>
              </a:rPr>
              <a:t>navedeni</a:t>
            </a:r>
            <a:r>
              <a:rPr lang="en-US" sz="1400" dirty="0">
                <a:ea typeface="+mn-lt"/>
                <a:cs typeface="+mn-lt"/>
              </a:rPr>
              <a:t> </a:t>
            </a:r>
            <a:r>
              <a:rPr lang="en-US" sz="1400" dirty="0" err="1">
                <a:ea typeface="+mn-lt"/>
                <a:cs typeface="+mn-lt"/>
              </a:rPr>
              <a:t>hijerarhijski</a:t>
            </a:r>
            <a:r>
              <a:rPr lang="en-US" sz="1400" dirty="0">
                <a:ea typeface="+mn-lt"/>
                <a:cs typeface="+mn-lt"/>
              </a:rPr>
              <a:t> </a:t>
            </a:r>
            <a:r>
              <a:rPr lang="en-US" sz="1400" dirty="0" err="1">
                <a:ea typeface="+mn-lt"/>
                <a:cs typeface="+mn-lt"/>
              </a:rPr>
              <a:t>nivoi</a:t>
            </a:r>
            <a:r>
              <a:rPr lang="en-US" sz="1400" dirty="0">
                <a:ea typeface="+mn-lt"/>
                <a:cs typeface="+mn-lt"/>
              </a:rPr>
              <a:t> </a:t>
            </a:r>
            <a:r>
              <a:rPr lang="en-US" sz="1400" dirty="0" err="1">
                <a:ea typeface="+mn-lt"/>
                <a:cs typeface="+mn-lt"/>
              </a:rPr>
              <a:t>verifikacije</a:t>
            </a:r>
            <a:r>
              <a:rPr lang="en-US" sz="1400" dirty="0">
                <a:ea typeface="+mn-lt"/>
                <a:cs typeface="+mn-lt"/>
              </a:rPr>
              <a:t> </a:t>
            </a:r>
            <a:r>
              <a:rPr lang="en-US" sz="1400" dirty="0" err="1">
                <a:ea typeface="+mn-lt"/>
                <a:cs typeface="+mn-lt"/>
              </a:rPr>
              <a:t>odgovaraju</a:t>
            </a:r>
            <a:r>
              <a:rPr lang="en-US" sz="1400" dirty="0">
                <a:ea typeface="+mn-lt"/>
                <a:cs typeface="+mn-lt"/>
              </a:rPr>
              <a:t> </a:t>
            </a:r>
            <a:r>
              <a:rPr lang="en-US" sz="1400" dirty="0" err="1">
                <a:ea typeface="+mn-lt"/>
                <a:cs typeface="+mn-lt"/>
              </a:rPr>
              <a:t>velikom</a:t>
            </a:r>
            <a:r>
              <a:rPr lang="en-US" sz="1400" dirty="0">
                <a:ea typeface="+mn-lt"/>
                <a:cs typeface="+mn-lt"/>
              </a:rPr>
              <a:t>, </a:t>
            </a:r>
            <a:r>
              <a:rPr lang="en-US" sz="1400" dirty="0" err="1">
                <a:ea typeface="+mn-lt"/>
                <a:cs typeface="+mn-lt"/>
              </a:rPr>
              <a:t>složenom</a:t>
            </a:r>
            <a:r>
              <a:rPr lang="en-US" sz="1400" dirty="0">
                <a:ea typeface="+mn-lt"/>
                <a:cs typeface="+mn-lt"/>
              </a:rPr>
              <a:t> </a:t>
            </a:r>
            <a:r>
              <a:rPr lang="en-US" sz="1400" dirty="0" err="1">
                <a:ea typeface="+mn-lt"/>
                <a:cs typeface="+mn-lt"/>
              </a:rPr>
              <a:t>sistemu</a:t>
            </a:r>
            <a:r>
              <a:rPr lang="en-US" sz="1400" dirty="0">
                <a:ea typeface="+mn-lt"/>
                <a:cs typeface="+mn-lt"/>
              </a:rPr>
              <a:t> </a:t>
            </a:r>
            <a:r>
              <a:rPr lang="en-US" sz="1400" dirty="0" err="1">
                <a:ea typeface="+mn-lt"/>
                <a:cs typeface="+mn-lt"/>
              </a:rPr>
              <a:t>prikazanom</a:t>
            </a:r>
            <a:r>
              <a:rPr lang="en-US" sz="1400" dirty="0">
                <a:ea typeface="+mn-lt"/>
                <a:cs typeface="+mn-lt"/>
              </a:rPr>
              <a:t> </a:t>
            </a:r>
            <a:r>
              <a:rPr lang="en-US" sz="1400" dirty="0" err="1">
                <a:ea typeface="+mn-lt"/>
                <a:cs typeface="+mn-lt"/>
              </a:rPr>
              <a:t>na</a:t>
            </a:r>
            <a:r>
              <a:rPr lang="en-US" sz="1400" dirty="0">
                <a:ea typeface="+mn-lt"/>
                <a:cs typeface="+mn-lt"/>
              </a:rPr>
              <a:t> </a:t>
            </a:r>
            <a:r>
              <a:rPr lang="en-US" sz="1400" dirty="0" err="1">
                <a:ea typeface="+mn-lt"/>
                <a:cs typeface="+mn-lt"/>
              </a:rPr>
              <a:t>prethodnom</a:t>
            </a:r>
            <a:r>
              <a:rPr lang="en-US" sz="1400" dirty="0">
                <a:ea typeface="+mn-lt"/>
                <a:cs typeface="+mn-lt"/>
              </a:rPr>
              <a:t> </a:t>
            </a:r>
            <a:r>
              <a:rPr lang="en-US" sz="1400" dirty="0" err="1">
                <a:ea typeface="+mn-lt"/>
                <a:cs typeface="+mn-lt"/>
              </a:rPr>
              <a:t>slajdu</a:t>
            </a:r>
            <a:endParaRPr lang="en-US" dirty="0" err="1">
              <a:cs typeface="Arial"/>
            </a:endParaRPr>
          </a:p>
        </p:txBody>
      </p:sp>
      <p:pic>
        <p:nvPicPr>
          <p:cNvPr id="32773" name="Picture 5">
            <a:extLst>
              <a:ext uri="{FF2B5EF4-FFF2-40B4-BE49-F238E27FC236}">
                <a16:creationId xmlns:a16="http://schemas.microsoft.com/office/drawing/2014/main" id="{B543723B-93CF-A19B-6030-F91672DE4F0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18013" y="1384300"/>
            <a:ext cx="4700587" cy="2508250"/>
          </a:xfrm>
          <a:noFill/>
          <a:extLst>
            <a:ext uri="{91240B29-F687-4F45-9708-019B960494DF}">
              <a14:hiddenLine xmlns:a14="http://schemas.microsoft.com/office/drawing/2010/main" w="12700">
                <a:solidFill>
                  <a:schemeClr val="tx1"/>
                </a:solidFill>
                <a:miter lim="800000"/>
                <a:headEnd/>
                <a:tailEnd/>
              </a14:hiddenLine>
            </a:ext>
          </a:extLst>
        </p:spPr>
      </p:pic>
      <p:sp>
        <p:nvSpPr>
          <p:cNvPr id="32774" name="Rectangle 6">
            <a:extLst>
              <a:ext uri="{FF2B5EF4-FFF2-40B4-BE49-F238E27FC236}">
                <a16:creationId xmlns:a16="http://schemas.microsoft.com/office/drawing/2014/main" id="{E0D2ADE7-FC87-59AF-4299-5CB34DB977FD}"/>
              </a:ext>
            </a:extLst>
          </p:cNvPr>
          <p:cNvSpPr>
            <a:spLocks noChangeArrowheads="1"/>
          </p:cNvSpPr>
          <p:nvPr/>
        </p:nvSpPr>
        <p:spPr bwMode="auto">
          <a:xfrm>
            <a:off x="4572000" y="3973513"/>
            <a:ext cx="4572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1200" dirty="0" err="1">
                <a:latin typeface="Arial"/>
                <a:cs typeface="Arial"/>
              </a:rPr>
              <a:t>Hijerarhijski</a:t>
            </a:r>
            <a:r>
              <a:rPr lang="en-US" sz="1200" dirty="0">
                <a:latin typeface="Arial"/>
                <a:cs typeface="Arial"/>
              </a:rPr>
              <a:t> </a:t>
            </a:r>
            <a:r>
              <a:rPr lang="en-US" sz="1200" dirty="0" err="1">
                <a:latin typeface="Arial"/>
                <a:cs typeface="Arial"/>
              </a:rPr>
              <a:t>dijagram</a:t>
            </a:r>
            <a:r>
              <a:rPr lang="en-US" sz="1200" dirty="0">
                <a:latin typeface="Arial"/>
                <a:cs typeface="Arial"/>
              </a:rPr>
              <a:t> </a:t>
            </a:r>
            <a:r>
              <a:rPr lang="en-US" sz="1200" dirty="0" err="1">
                <a:latin typeface="Arial"/>
                <a:cs typeface="Arial"/>
              </a:rPr>
              <a:t>sistema</a:t>
            </a:r>
            <a:r>
              <a:rPr lang="en-US" sz="1200" dirty="0">
                <a:latin typeface="Arial"/>
                <a:cs typeface="Arial"/>
              </a:rPr>
              <a:t> </a:t>
            </a:r>
            <a:r>
              <a:rPr lang="en-US" sz="1200" dirty="0" err="1">
                <a:latin typeface="Arial"/>
                <a:cs typeface="Arial"/>
              </a:rPr>
              <a:t>sa</a:t>
            </a:r>
            <a:r>
              <a:rPr lang="en-US" sz="1200" dirty="0">
                <a:latin typeface="Arial"/>
                <a:cs typeface="Arial"/>
              </a:rPr>
              <a:t> </a:t>
            </a:r>
            <a:r>
              <a:rPr lang="en-US" sz="1200" dirty="0" err="1">
                <a:latin typeface="Arial"/>
                <a:cs typeface="Arial"/>
              </a:rPr>
              <a:t>više</a:t>
            </a:r>
            <a:r>
              <a:rPr lang="en-US" sz="1200" dirty="0">
                <a:latin typeface="Arial"/>
                <a:cs typeface="Arial"/>
              </a:rPr>
              <a:t> </a:t>
            </a:r>
            <a:r>
              <a:rPr lang="en-US" sz="1200" dirty="0" err="1">
                <a:latin typeface="Arial"/>
                <a:cs typeface="Arial"/>
              </a:rPr>
              <a:t>čvorova</a:t>
            </a:r>
            <a:r>
              <a:rPr lang="en-US" sz="1200" dirty="0">
                <a:latin typeface="Arial"/>
                <a:cs typeface="Arial"/>
              </a:rPr>
              <a:t> </a:t>
            </a:r>
            <a:r>
              <a:rPr lang="en-US" sz="1200" dirty="0" err="1">
                <a:latin typeface="Arial"/>
                <a:cs typeface="Arial"/>
              </a:rPr>
              <a:t>sa</a:t>
            </a:r>
            <a:r>
              <a:rPr lang="en-US" sz="1200" dirty="0">
                <a:latin typeface="Arial"/>
                <a:cs typeface="Arial"/>
              </a:rPr>
              <a:t> </a:t>
            </a:r>
            <a:r>
              <a:rPr lang="en-US" sz="1200" dirty="0" err="1">
                <a:latin typeface="Arial"/>
                <a:cs typeface="Arial"/>
              </a:rPr>
              <a:t>prethodnog</a:t>
            </a:r>
            <a:endParaRPr lang="en-US" dirty="0" err="1"/>
          </a:p>
          <a:p>
            <a:r>
              <a:rPr lang="en-US" sz="1200" dirty="0" err="1">
                <a:latin typeface="Arial"/>
                <a:cs typeface="Arial"/>
              </a:rPr>
              <a:t>slajda</a:t>
            </a:r>
            <a:r>
              <a:rPr lang="en-US" sz="1200" dirty="0">
                <a:latin typeface="Arial"/>
                <a:cs typeface="Arial"/>
              </a:rPr>
              <a:t> koji </a:t>
            </a:r>
            <a:r>
              <a:rPr lang="en-US" sz="1200" dirty="0" err="1">
                <a:latin typeface="Arial"/>
                <a:cs typeface="Arial"/>
              </a:rPr>
              <a:t>prikazuje</a:t>
            </a:r>
            <a:r>
              <a:rPr lang="en-US" sz="1200" dirty="0">
                <a:latin typeface="Arial"/>
                <a:cs typeface="Arial"/>
              </a:rPr>
              <a:t> </a:t>
            </a:r>
            <a:r>
              <a:rPr lang="en-US" sz="1200" dirty="0" err="1">
                <a:latin typeface="Arial"/>
                <a:cs typeface="Arial"/>
              </a:rPr>
              <a:t>sistem</a:t>
            </a:r>
            <a:r>
              <a:rPr lang="en-US" sz="1200" dirty="0">
                <a:latin typeface="Arial"/>
                <a:cs typeface="Arial"/>
              </a:rPr>
              <a:t> </a:t>
            </a:r>
            <a:r>
              <a:rPr lang="en-US" sz="1200" dirty="0" err="1">
                <a:latin typeface="Arial"/>
                <a:cs typeface="Arial"/>
              </a:rPr>
              <a:t>izgrađen</a:t>
            </a:r>
            <a:r>
              <a:rPr lang="en-US" sz="1200" dirty="0">
                <a:latin typeface="Arial"/>
                <a:cs typeface="Arial"/>
              </a:rPr>
              <a:t> od </a:t>
            </a:r>
            <a:r>
              <a:rPr lang="en-US" sz="1200" dirty="0" err="1">
                <a:latin typeface="Arial"/>
                <a:cs typeface="Arial"/>
              </a:rPr>
              <a:t>komponenti</a:t>
            </a:r>
            <a:r>
              <a:rPr lang="en-US" sz="1200" dirty="0">
                <a:latin typeface="Arial"/>
                <a:cs typeface="Arial"/>
              </a:rPr>
              <a:t> </a:t>
            </a:r>
            <a:r>
              <a:rPr lang="en-US" sz="1200" dirty="0" err="1">
                <a:latin typeface="Arial"/>
                <a:cs typeface="Arial"/>
              </a:rPr>
              <a:t>nižeg</a:t>
            </a:r>
            <a:r>
              <a:rPr lang="en-US" sz="1200" dirty="0">
                <a:latin typeface="Arial"/>
                <a:cs typeface="Arial"/>
              </a:rPr>
              <a:t> </a:t>
            </a:r>
            <a:r>
              <a:rPr lang="en-US" sz="1200" dirty="0" err="1">
                <a:latin typeface="Arial"/>
                <a:cs typeface="Arial"/>
              </a:rPr>
              <a:t>nivoa</a:t>
            </a:r>
            <a:r>
              <a:rPr lang="en-US" sz="1200" dirty="0">
                <a:latin typeface="Arial"/>
                <a:cs typeface="Arial"/>
              </a:rPr>
              <a:t>.</a:t>
            </a:r>
            <a:endParaRPr lang="en-US" dirty="0">
              <a:latin typeface="Arial"/>
              <a:cs typeface="Arial"/>
            </a:endParaRPr>
          </a:p>
          <a:p>
            <a:r>
              <a:rPr lang="en-US" sz="1200" dirty="0" err="1">
                <a:latin typeface="Arial"/>
                <a:cs typeface="Arial"/>
              </a:rPr>
              <a:t>Nivo</a:t>
            </a:r>
            <a:r>
              <a:rPr lang="en-US" sz="1200" dirty="0">
                <a:latin typeface="Arial"/>
                <a:cs typeface="Arial"/>
              </a:rPr>
              <a:t> </a:t>
            </a:r>
            <a:r>
              <a:rPr lang="en-US" sz="1200" dirty="0" err="1">
                <a:latin typeface="Arial"/>
                <a:cs typeface="Arial"/>
              </a:rPr>
              <a:t>dizajnera</a:t>
            </a:r>
            <a:r>
              <a:rPr lang="en-US" sz="1200" dirty="0">
                <a:latin typeface="Arial"/>
                <a:cs typeface="Arial"/>
              </a:rPr>
              <a:t> </a:t>
            </a:r>
            <a:r>
              <a:rPr lang="en-US" sz="1200" dirty="0" err="1">
                <a:latin typeface="Arial"/>
                <a:cs typeface="Arial"/>
              </a:rPr>
              <a:t>sadrži</a:t>
            </a:r>
            <a:r>
              <a:rPr lang="en-US" sz="1200" dirty="0">
                <a:latin typeface="Arial"/>
                <a:cs typeface="Arial"/>
              </a:rPr>
              <a:t> </a:t>
            </a:r>
            <a:r>
              <a:rPr lang="en-US" sz="1200" dirty="0" err="1">
                <a:latin typeface="Arial"/>
                <a:cs typeface="Arial"/>
              </a:rPr>
              <a:t>gradivne</a:t>
            </a:r>
            <a:r>
              <a:rPr lang="en-US" sz="1200" dirty="0">
                <a:latin typeface="Arial"/>
                <a:cs typeface="Arial"/>
              </a:rPr>
              <a:t> </a:t>
            </a:r>
            <a:r>
              <a:rPr lang="en-US" sz="1200" dirty="0" err="1">
                <a:latin typeface="Arial"/>
                <a:cs typeface="Arial"/>
              </a:rPr>
              <a:t>blokove</a:t>
            </a:r>
            <a:r>
              <a:rPr lang="en-US" sz="1200" dirty="0">
                <a:latin typeface="Arial"/>
                <a:cs typeface="Arial"/>
              </a:rPr>
              <a:t> HDL-a. </a:t>
            </a:r>
            <a:r>
              <a:rPr lang="en-US" sz="1200" dirty="0" err="1">
                <a:latin typeface="Arial"/>
                <a:cs typeface="Arial"/>
              </a:rPr>
              <a:t>Zbog</a:t>
            </a:r>
            <a:r>
              <a:rPr lang="en-US" sz="1200" dirty="0">
                <a:latin typeface="Arial"/>
                <a:cs typeface="Arial"/>
              </a:rPr>
              <a:t> </a:t>
            </a:r>
            <a:r>
              <a:rPr lang="en-US" sz="1200" dirty="0" err="1">
                <a:latin typeface="Arial"/>
                <a:cs typeface="Arial"/>
              </a:rPr>
              <a:t>manjka</a:t>
            </a:r>
            <a:r>
              <a:rPr lang="en-US" sz="1200" dirty="0">
                <a:latin typeface="Arial"/>
                <a:cs typeface="Arial"/>
              </a:rPr>
              <a:t> </a:t>
            </a:r>
            <a:r>
              <a:rPr lang="en-US" sz="1200" dirty="0" err="1">
                <a:latin typeface="Arial"/>
                <a:cs typeface="Arial"/>
              </a:rPr>
              <a:t>prostora</a:t>
            </a:r>
            <a:r>
              <a:rPr lang="en-US" sz="1200" dirty="0">
                <a:latin typeface="Arial"/>
                <a:cs typeface="Arial"/>
              </a:rPr>
              <a:t>, </a:t>
            </a:r>
            <a:r>
              <a:rPr lang="en-US" sz="1200" dirty="0" err="1">
                <a:latin typeface="Arial"/>
                <a:cs typeface="Arial"/>
              </a:rPr>
              <a:t>slika</a:t>
            </a:r>
            <a:r>
              <a:rPr lang="en-US" sz="1200" dirty="0">
                <a:latin typeface="Arial"/>
                <a:cs typeface="Arial"/>
              </a:rPr>
              <a:t> </a:t>
            </a:r>
            <a:r>
              <a:rPr lang="en-US" sz="1200" dirty="0" err="1">
                <a:latin typeface="Arial"/>
                <a:cs typeface="Arial"/>
              </a:rPr>
              <a:t>prikazuje</a:t>
            </a:r>
            <a:r>
              <a:rPr lang="en-US" sz="1200" dirty="0">
                <a:latin typeface="Arial"/>
                <a:cs typeface="Arial"/>
              </a:rPr>
              <a:t> </a:t>
            </a:r>
            <a:r>
              <a:rPr lang="en-US" sz="1200" dirty="0" err="1">
                <a:latin typeface="Arial"/>
                <a:cs typeface="Arial"/>
              </a:rPr>
              <a:t>samo</a:t>
            </a:r>
            <a:r>
              <a:rPr lang="en-US" sz="1200" dirty="0">
                <a:latin typeface="Arial"/>
                <a:cs typeface="Arial"/>
              </a:rPr>
              <a:t> </a:t>
            </a:r>
            <a:r>
              <a:rPr lang="en-US" sz="1200" dirty="0" err="1">
                <a:latin typeface="Arial"/>
                <a:cs typeface="Arial"/>
              </a:rPr>
              <a:t>najniži</a:t>
            </a:r>
            <a:r>
              <a:rPr lang="en-US" sz="1200" dirty="0">
                <a:latin typeface="Arial"/>
                <a:cs typeface="Arial"/>
              </a:rPr>
              <a:t> </a:t>
            </a:r>
            <a:r>
              <a:rPr lang="en-US" sz="1200" dirty="0" err="1">
                <a:latin typeface="Arial"/>
                <a:cs typeface="Arial"/>
              </a:rPr>
              <a:t>nivo</a:t>
            </a:r>
            <a:r>
              <a:rPr lang="en-US" sz="1200" dirty="0">
                <a:latin typeface="Arial"/>
                <a:cs typeface="Arial"/>
              </a:rPr>
              <a:t> </a:t>
            </a:r>
            <a:r>
              <a:rPr lang="en-US" sz="1200" dirty="0" err="1">
                <a:latin typeface="Arial"/>
                <a:cs typeface="Arial"/>
              </a:rPr>
              <a:t>keš</a:t>
            </a:r>
            <a:r>
              <a:rPr lang="en-US" sz="1200" dirty="0">
                <a:latin typeface="Arial"/>
                <a:cs typeface="Arial"/>
              </a:rPr>
              <a:t> </a:t>
            </a:r>
            <a:r>
              <a:rPr lang="en-US" sz="1200" dirty="0" err="1">
                <a:latin typeface="Arial"/>
                <a:cs typeface="Arial"/>
              </a:rPr>
              <a:t>jedinice</a:t>
            </a:r>
            <a:r>
              <a:rPr lang="en-US" sz="1200" dirty="0">
                <a:latin typeface="Arial"/>
                <a:cs typeface="Arial"/>
              </a:rPr>
              <a:t>.</a:t>
            </a:r>
            <a:endParaRPr lang="en-US" dirty="0">
              <a:latin typeface="Arial"/>
              <a:cs typeface="Arial"/>
            </a:endParaRPr>
          </a:p>
          <a:p>
            <a:r>
              <a:rPr lang="en-US" sz="1200" dirty="0" err="1">
                <a:latin typeface="Arial"/>
                <a:cs typeface="Arial"/>
              </a:rPr>
              <a:t>Međutim</a:t>
            </a:r>
            <a:r>
              <a:rPr lang="en-US" sz="1200" dirty="0">
                <a:latin typeface="Arial"/>
                <a:cs typeface="Arial"/>
              </a:rPr>
              <a:t>, </a:t>
            </a:r>
            <a:r>
              <a:rPr lang="en-US" sz="1200" dirty="0" err="1">
                <a:latin typeface="Arial"/>
                <a:cs typeface="Arial"/>
              </a:rPr>
              <a:t>svaki</a:t>
            </a:r>
            <a:r>
              <a:rPr lang="en-US" sz="1200" dirty="0">
                <a:latin typeface="Arial"/>
                <a:cs typeface="Arial"/>
              </a:rPr>
              <a:t> </a:t>
            </a:r>
            <a:r>
              <a:rPr lang="en-US" sz="1200" dirty="0" err="1">
                <a:latin typeface="Arial"/>
                <a:cs typeface="Arial"/>
              </a:rPr>
              <a:t>čip</a:t>
            </a:r>
            <a:r>
              <a:rPr lang="en-US" sz="1200" dirty="0">
                <a:latin typeface="Arial"/>
                <a:cs typeface="Arial"/>
              </a:rPr>
              <a:t> </a:t>
            </a:r>
            <a:r>
              <a:rPr lang="en-US" sz="1200" dirty="0" err="1">
                <a:latin typeface="Arial"/>
                <a:cs typeface="Arial"/>
              </a:rPr>
              <a:t>ima</a:t>
            </a:r>
            <a:r>
              <a:rPr lang="en-US" sz="1200" dirty="0">
                <a:latin typeface="Arial"/>
                <a:cs typeface="Arial"/>
              </a:rPr>
              <a:t> </a:t>
            </a:r>
            <a:r>
              <a:rPr lang="en-US" sz="1200" dirty="0" err="1">
                <a:latin typeface="Arial"/>
                <a:cs typeface="Arial"/>
              </a:rPr>
              <a:t>jedinice</a:t>
            </a:r>
            <a:r>
              <a:rPr lang="en-US" sz="1200" dirty="0">
                <a:latin typeface="Arial"/>
                <a:cs typeface="Arial"/>
              </a:rPr>
              <a:t>, a </a:t>
            </a:r>
            <a:r>
              <a:rPr lang="en-US" sz="1200" dirty="0" err="1">
                <a:latin typeface="Arial"/>
                <a:cs typeface="Arial"/>
              </a:rPr>
              <a:t>svaka</a:t>
            </a:r>
            <a:r>
              <a:rPr lang="en-US" sz="1200" dirty="0">
                <a:latin typeface="Arial"/>
                <a:cs typeface="Arial"/>
              </a:rPr>
              <a:t> </a:t>
            </a:r>
            <a:r>
              <a:rPr lang="en-US" sz="1200" dirty="0" err="1">
                <a:latin typeface="Arial"/>
                <a:cs typeface="Arial"/>
              </a:rPr>
              <a:t>jedinica</a:t>
            </a:r>
            <a:r>
              <a:rPr lang="en-US" sz="1200" dirty="0">
                <a:latin typeface="Arial"/>
                <a:cs typeface="Arial"/>
              </a:rPr>
              <a:t> </a:t>
            </a:r>
            <a:r>
              <a:rPr lang="en-US" sz="1200" dirty="0" err="1">
                <a:latin typeface="Arial"/>
                <a:cs typeface="Arial"/>
              </a:rPr>
              <a:t>ima</a:t>
            </a:r>
            <a:r>
              <a:rPr lang="en-US" sz="1200" dirty="0">
                <a:latin typeface="Arial"/>
                <a:cs typeface="Arial"/>
              </a:rPr>
              <a:t> HDL </a:t>
            </a:r>
            <a:r>
              <a:rPr lang="en-US" sz="1200" dirty="0" err="1">
                <a:latin typeface="Arial"/>
                <a:cs typeface="Arial"/>
              </a:rPr>
              <a:t>na</a:t>
            </a:r>
            <a:r>
              <a:rPr lang="en-US" sz="1200" dirty="0">
                <a:latin typeface="Arial"/>
                <a:cs typeface="Arial"/>
              </a:rPr>
              <a:t> </a:t>
            </a:r>
            <a:r>
              <a:rPr lang="en-US" sz="1200" dirty="0" err="1">
                <a:latin typeface="Arial"/>
                <a:cs typeface="Arial"/>
              </a:rPr>
              <a:t>dizajner</a:t>
            </a:r>
            <a:r>
              <a:rPr lang="en-US" sz="1200" dirty="0">
                <a:latin typeface="Arial"/>
                <a:cs typeface="Arial"/>
              </a:rPr>
              <a:t> </a:t>
            </a:r>
            <a:r>
              <a:rPr lang="en-US" sz="1200" dirty="0" err="1">
                <a:latin typeface="Arial"/>
                <a:cs typeface="Arial"/>
              </a:rPr>
              <a:t>nivou.Svaki</a:t>
            </a:r>
            <a:r>
              <a:rPr lang="en-US" sz="1200" dirty="0">
                <a:latin typeface="Arial"/>
                <a:cs typeface="Arial"/>
              </a:rPr>
              <a:t> od </a:t>
            </a:r>
            <a:r>
              <a:rPr lang="en-US" sz="1200" dirty="0" err="1">
                <a:latin typeface="Arial"/>
                <a:cs typeface="Arial"/>
              </a:rPr>
              <a:t>sledećih</a:t>
            </a:r>
            <a:r>
              <a:rPr lang="en-US" sz="1200" dirty="0">
                <a:latin typeface="Arial"/>
                <a:cs typeface="Arial"/>
              </a:rPr>
              <a:t> </a:t>
            </a:r>
            <a:r>
              <a:rPr lang="en-US" sz="1200" dirty="0" err="1">
                <a:latin typeface="Arial"/>
                <a:cs typeface="Arial"/>
              </a:rPr>
              <a:t>nivoa</a:t>
            </a:r>
            <a:r>
              <a:rPr lang="en-US" sz="1200" dirty="0">
                <a:latin typeface="Arial"/>
                <a:cs typeface="Arial"/>
              </a:rPr>
              <a:t> - </a:t>
            </a:r>
            <a:r>
              <a:rPr lang="en-US" sz="1200" dirty="0" err="1">
                <a:latin typeface="Arial"/>
                <a:cs typeface="Arial"/>
              </a:rPr>
              <a:t>jedinica</a:t>
            </a:r>
            <a:r>
              <a:rPr lang="en-US" sz="1200" dirty="0">
                <a:latin typeface="Arial"/>
                <a:cs typeface="Arial"/>
              </a:rPr>
              <a:t>, </a:t>
            </a:r>
            <a:r>
              <a:rPr lang="en-US" sz="1200" dirty="0" err="1">
                <a:latin typeface="Arial"/>
                <a:cs typeface="Arial"/>
              </a:rPr>
              <a:t>čip</a:t>
            </a:r>
            <a:r>
              <a:rPr lang="en-US" sz="1200" dirty="0">
                <a:latin typeface="Arial"/>
                <a:cs typeface="Arial"/>
              </a:rPr>
              <a:t>, </a:t>
            </a:r>
            <a:r>
              <a:rPr lang="en-US" sz="1200" dirty="0" err="1">
                <a:latin typeface="Arial"/>
                <a:cs typeface="Arial"/>
              </a:rPr>
              <a:t>ploča</a:t>
            </a:r>
            <a:r>
              <a:rPr lang="en-US" sz="1200" dirty="0">
                <a:latin typeface="Arial"/>
                <a:cs typeface="Arial"/>
              </a:rPr>
              <a:t> </a:t>
            </a:r>
            <a:r>
              <a:rPr lang="en-US" sz="1200" dirty="0" err="1">
                <a:latin typeface="Arial"/>
                <a:cs typeface="Arial"/>
              </a:rPr>
              <a:t>i</a:t>
            </a:r>
            <a:r>
              <a:rPr lang="en-US" sz="1200" dirty="0">
                <a:latin typeface="Arial"/>
                <a:cs typeface="Arial"/>
              </a:rPr>
              <a:t> </a:t>
            </a:r>
            <a:r>
              <a:rPr lang="en-US" sz="1200" dirty="0" err="1">
                <a:latin typeface="Arial"/>
                <a:cs typeface="Arial"/>
              </a:rPr>
              <a:t>sistem</a:t>
            </a:r>
            <a:r>
              <a:rPr lang="en-US" sz="1200" dirty="0">
                <a:latin typeface="Arial"/>
                <a:cs typeface="Arial"/>
              </a:rPr>
              <a:t>, </a:t>
            </a:r>
            <a:r>
              <a:rPr lang="en-US" sz="1200" dirty="0" err="1">
                <a:latin typeface="Arial"/>
                <a:cs typeface="Arial"/>
              </a:rPr>
              <a:t>spajaju</a:t>
            </a:r>
            <a:r>
              <a:rPr lang="en-US" sz="1200" dirty="0">
                <a:latin typeface="Arial"/>
                <a:cs typeface="Arial"/>
              </a:rPr>
              <a:t> </a:t>
            </a:r>
            <a:r>
              <a:rPr lang="en-US" sz="1200" dirty="0" err="1">
                <a:latin typeface="Arial"/>
                <a:cs typeface="Arial"/>
              </a:rPr>
              <a:t>više</a:t>
            </a:r>
            <a:r>
              <a:rPr lang="en-US" sz="1200" dirty="0">
                <a:latin typeface="Arial"/>
                <a:cs typeface="Arial"/>
              </a:rPr>
              <a:t> </a:t>
            </a:r>
            <a:r>
              <a:rPr lang="en-US" sz="1200" dirty="0" err="1">
                <a:latin typeface="Arial"/>
                <a:cs typeface="Arial"/>
              </a:rPr>
              <a:t>blokova</a:t>
            </a:r>
            <a:r>
              <a:rPr lang="en-US" sz="1200" dirty="0">
                <a:latin typeface="Arial"/>
                <a:cs typeface="Arial"/>
              </a:rPr>
              <a:t> </a:t>
            </a:r>
            <a:r>
              <a:rPr lang="en-US" sz="1200" dirty="0" err="1">
                <a:latin typeface="Arial"/>
                <a:cs typeface="Arial"/>
              </a:rPr>
              <a:t>sa</a:t>
            </a:r>
            <a:r>
              <a:rPr lang="en-US" sz="1200" dirty="0">
                <a:latin typeface="Arial"/>
                <a:cs typeface="Arial"/>
              </a:rPr>
              <a:t> </a:t>
            </a:r>
            <a:r>
              <a:rPr lang="en-US" sz="1200" dirty="0" err="1">
                <a:latin typeface="Arial"/>
                <a:cs typeface="Arial"/>
              </a:rPr>
              <a:t>nižeg</a:t>
            </a:r>
            <a:r>
              <a:rPr lang="en-US" sz="1200" dirty="0">
                <a:latin typeface="Arial"/>
                <a:cs typeface="Arial"/>
              </a:rPr>
              <a:t> </a:t>
            </a:r>
            <a:r>
              <a:rPr lang="en-US" sz="1200" dirty="0" err="1">
                <a:latin typeface="Arial"/>
                <a:cs typeface="Arial"/>
              </a:rPr>
              <a:t>nivoa</a:t>
            </a:r>
            <a:r>
              <a:rPr lang="en-US" sz="1200" dirty="0">
                <a:latin typeface="Arial"/>
                <a:cs typeface="Arial"/>
              </a:rPr>
              <a:t> </a:t>
            </a:r>
            <a:r>
              <a:rPr lang="en-US" sz="1200" dirty="0" err="1">
                <a:latin typeface="Arial"/>
                <a:cs typeface="Arial"/>
              </a:rPr>
              <a:t>hijerarhije</a:t>
            </a:r>
          </a:p>
        </p:txBody>
      </p:sp>
    </p:spTree>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a:extLst>
              <a:ext uri="{FF2B5EF4-FFF2-40B4-BE49-F238E27FC236}">
                <a16:creationId xmlns:a16="http://schemas.microsoft.com/office/drawing/2014/main" id="{DC0C3CA8-FC13-C89D-572B-215390E0CFEE}"/>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78E238A-1D7A-4B94-8F17-8FACDBDE1E7D}" type="slidenum">
              <a:rPr lang="de-DE" altLang="en-US">
                <a:solidFill>
                  <a:schemeClr val="bg1"/>
                </a:solidFill>
              </a:rPr>
              <a:pPr/>
              <a:t>34</a:t>
            </a:fld>
            <a:endParaRPr lang="de-DE" altLang="en-US">
              <a:solidFill>
                <a:schemeClr val="bg1"/>
              </a:solidFill>
            </a:endParaRPr>
          </a:p>
        </p:txBody>
      </p:sp>
      <p:sp>
        <p:nvSpPr>
          <p:cNvPr id="33795" name="Rectangle 2">
            <a:extLst>
              <a:ext uri="{FF2B5EF4-FFF2-40B4-BE49-F238E27FC236}">
                <a16:creationId xmlns:a16="http://schemas.microsoft.com/office/drawing/2014/main" id="{1C13CAD1-2D4B-0BC4-CF61-ED342046365B}"/>
              </a:ext>
            </a:extLst>
          </p:cNvPr>
          <p:cNvSpPr>
            <a:spLocks noGrp="1" noChangeArrowheads="1"/>
          </p:cNvSpPr>
          <p:nvPr>
            <p:ph type="title"/>
          </p:nvPr>
        </p:nvSpPr>
        <p:spPr/>
        <p:txBody>
          <a:bodyPr/>
          <a:lstStyle/>
          <a:p>
            <a:pPr eaLnBrk="1" hangingPunct="1"/>
            <a:r>
              <a:rPr lang="en-US" altLang="en-US" dirty="0" err="1"/>
              <a:t>Verifikacija</a:t>
            </a:r>
            <a:r>
              <a:rPr lang="en-US" altLang="en-US" dirty="0"/>
              <a:t> </a:t>
            </a:r>
            <a:r>
              <a:rPr lang="en-US" altLang="en-US" dirty="0" err="1"/>
              <a:t>na</a:t>
            </a:r>
            <a:r>
              <a:rPr lang="en-US" altLang="en-US" dirty="0"/>
              <a:t> "</a:t>
            </a:r>
            <a:r>
              <a:rPr lang="en-US" altLang="en-US" dirty="0" err="1"/>
              <a:t>dizajner</a:t>
            </a:r>
            <a:r>
              <a:rPr lang="en-US" altLang="en-US" dirty="0"/>
              <a:t> </a:t>
            </a:r>
            <a:r>
              <a:rPr lang="en-US" altLang="en-US" dirty="0" err="1"/>
              <a:t>nivou</a:t>
            </a:r>
            <a:r>
              <a:rPr lang="en-US" altLang="en-US" dirty="0"/>
              <a:t>"</a:t>
            </a:r>
            <a:endParaRPr lang="en-US" altLang="en-US" dirty="0">
              <a:cs typeface="Arial"/>
            </a:endParaRPr>
          </a:p>
        </p:txBody>
      </p:sp>
      <p:sp>
        <p:nvSpPr>
          <p:cNvPr id="33796" name="Rectangle 3">
            <a:extLst>
              <a:ext uri="{FF2B5EF4-FFF2-40B4-BE49-F238E27FC236}">
                <a16:creationId xmlns:a16="http://schemas.microsoft.com/office/drawing/2014/main" id="{6A0F7187-EB35-817B-59EF-5F30CD67F415}"/>
              </a:ext>
            </a:extLst>
          </p:cNvPr>
          <p:cNvSpPr>
            <a:spLocks noGrp="1" noChangeArrowheads="1"/>
          </p:cNvSpPr>
          <p:nvPr>
            <p:ph type="body" idx="1"/>
          </p:nvPr>
        </p:nvSpPr>
        <p:spPr/>
        <p:txBody>
          <a:bodyPr/>
          <a:lstStyle/>
          <a:p>
            <a:r>
              <a:rPr lang="en-US" sz="1600" dirty="0" err="1">
                <a:ea typeface="+mn-lt"/>
                <a:cs typeface="+mn-lt"/>
              </a:rPr>
              <a:t>Nivo</a:t>
            </a:r>
            <a:r>
              <a:rPr lang="en-US" sz="1600" dirty="0">
                <a:ea typeface="+mn-lt"/>
                <a:cs typeface="+mn-lt"/>
              </a:rPr>
              <a:t> </a:t>
            </a:r>
            <a:r>
              <a:rPr lang="en-US" sz="1600" dirty="0" err="1">
                <a:ea typeface="+mn-lt"/>
                <a:cs typeface="+mn-lt"/>
              </a:rPr>
              <a:t>dizajnera</a:t>
            </a:r>
            <a:r>
              <a:rPr lang="en-US" sz="1600" dirty="0">
                <a:ea typeface="+mn-lt"/>
                <a:cs typeface="+mn-lt"/>
              </a:rPr>
              <a:t> (</a:t>
            </a:r>
            <a:r>
              <a:rPr lang="en-US" sz="1600" dirty="0" err="1">
                <a:ea typeface="+mn-lt"/>
                <a:cs typeface="+mn-lt"/>
              </a:rPr>
              <a:t>takođe</a:t>
            </a:r>
            <a:r>
              <a:rPr lang="en-US" sz="1600" dirty="0">
                <a:ea typeface="+mn-lt"/>
                <a:cs typeface="+mn-lt"/>
              </a:rPr>
              <a:t> </a:t>
            </a:r>
            <a:r>
              <a:rPr lang="en-US" sz="1600" dirty="0" err="1">
                <a:ea typeface="+mn-lt"/>
                <a:cs typeface="+mn-lt"/>
              </a:rPr>
              <a:t>nazvan</a:t>
            </a:r>
            <a:r>
              <a:rPr lang="en-US" sz="1600" dirty="0">
                <a:ea typeface="+mn-lt"/>
                <a:cs typeface="+mn-lt"/>
              </a:rPr>
              <a:t> </a:t>
            </a:r>
            <a:r>
              <a:rPr lang="en-US" sz="1600" i="1" dirty="0" err="1">
                <a:ea typeface="+mn-lt"/>
                <a:cs typeface="+mn-lt"/>
              </a:rPr>
              <a:t>makro</a:t>
            </a:r>
            <a:r>
              <a:rPr lang="en-US" sz="1600" dirty="0">
                <a:ea typeface="+mn-lt"/>
                <a:cs typeface="+mn-lt"/>
              </a:rPr>
              <a:t>) je </a:t>
            </a:r>
            <a:r>
              <a:rPr lang="en-US" sz="1600" dirty="0" err="1">
                <a:ea typeface="+mn-lt"/>
                <a:cs typeface="+mn-lt"/>
              </a:rPr>
              <a:t>najniži</a:t>
            </a:r>
            <a:r>
              <a:rPr lang="en-US" sz="1600" dirty="0">
                <a:ea typeface="+mn-lt"/>
                <a:cs typeface="+mn-lt"/>
              </a:rPr>
              <a:t> </a:t>
            </a:r>
            <a:r>
              <a:rPr lang="en-US" sz="1600" dirty="0" err="1">
                <a:ea typeface="+mn-lt"/>
                <a:cs typeface="+mn-lt"/>
              </a:rPr>
              <a:t>nivo</a:t>
            </a:r>
            <a:r>
              <a:rPr lang="en-US" sz="1600" dirty="0">
                <a:ea typeface="+mn-lt"/>
                <a:cs typeface="+mn-lt"/>
              </a:rPr>
              <a:t>, koji </a:t>
            </a:r>
            <a:r>
              <a:rPr lang="en-US" sz="1600" dirty="0" err="1">
                <a:ea typeface="+mn-lt"/>
                <a:cs typeface="+mn-lt"/>
              </a:rPr>
              <a:t>često</a:t>
            </a:r>
            <a:r>
              <a:rPr lang="en-US" sz="1600" dirty="0">
                <a:ea typeface="+mn-lt"/>
                <a:cs typeface="+mn-lt"/>
              </a:rPr>
              <a:t> </a:t>
            </a:r>
            <a:r>
              <a:rPr lang="en-US" sz="1600" dirty="0" err="1">
                <a:ea typeface="+mn-lt"/>
                <a:cs typeface="+mn-lt"/>
              </a:rPr>
              <a:t>verifikuje</a:t>
            </a:r>
            <a:r>
              <a:rPr lang="en-US" sz="1600" dirty="0">
                <a:ea typeface="+mn-lt"/>
                <a:cs typeface="+mn-lt"/>
              </a:rPr>
              <a:t> </a:t>
            </a:r>
            <a:r>
              <a:rPr lang="en-US" sz="1600" dirty="0" err="1">
                <a:ea typeface="+mn-lt"/>
                <a:cs typeface="+mn-lt"/>
              </a:rPr>
              <a:t>sam</a:t>
            </a:r>
            <a:r>
              <a:rPr lang="en-US" sz="1600" dirty="0">
                <a:ea typeface="+mn-lt"/>
                <a:cs typeface="+mn-lt"/>
              </a:rPr>
              <a:t> </a:t>
            </a:r>
            <a:r>
              <a:rPr lang="en-US" sz="1600" dirty="0" err="1">
                <a:ea typeface="+mn-lt"/>
                <a:cs typeface="+mn-lt"/>
              </a:rPr>
              <a:t>dizajner</a:t>
            </a:r>
            <a:r>
              <a:rPr lang="en-US" sz="1600" dirty="0">
                <a:ea typeface="+mn-lt"/>
                <a:cs typeface="+mn-lt"/>
              </a:rPr>
              <a:t> -</a:t>
            </a:r>
            <a:r>
              <a:rPr lang="en-US" sz="1600" dirty="0" err="1">
                <a:ea typeface="+mn-lt"/>
                <a:cs typeface="+mn-lt"/>
              </a:rPr>
              <a:t>otuda</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njegovo</a:t>
            </a:r>
            <a:r>
              <a:rPr lang="en-US" sz="1600" dirty="0">
                <a:ea typeface="+mn-lt"/>
                <a:cs typeface="+mn-lt"/>
              </a:rPr>
              <a:t> </a:t>
            </a:r>
            <a:r>
              <a:rPr lang="en-US" sz="1600" dirty="0" err="1">
                <a:ea typeface="+mn-lt"/>
                <a:cs typeface="+mn-lt"/>
              </a:rPr>
              <a:t>ime</a:t>
            </a:r>
            <a:r>
              <a:rPr lang="en-US" sz="1600" dirty="0">
                <a:ea typeface="+mn-lt"/>
                <a:cs typeface="+mn-lt"/>
              </a:rPr>
              <a:t>. </a:t>
            </a:r>
            <a:r>
              <a:rPr lang="en-US" sz="1600" dirty="0" err="1">
                <a:ea typeface="+mn-lt"/>
                <a:cs typeface="+mn-lt"/>
              </a:rPr>
              <a:t>Ovaj</a:t>
            </a:r>
            <a:r>
              <a:rPr lang="en-US" sz="1600" dirty="0">
                <a:ea typeface="+mn-lt"/>
                <a:cs typeface="+mn-lt"/>
              </a:rPr>
              <a:t> </a:t>
            </a:r>
            <a:r>
              <a:rPr lang="en-US" sz="1600" dirty="0" err="1">
                <a:ea typeface="+mn-lt"/>
                <a:cs typeface="+mn-lt"/>
              </a:rPr>
              <a:t>nivo</a:t>
            </a:r>
            <a:r>
              <a:rPr lang="en-US" sz="1600" dirty="0">
                <a:ea typeface="+mn-lt"/>
                <a:cs typeface="+mn-lt"/>
              </a:rPr>
              <a:t> </a:t>
            </a:r>
            <a:r>
              <a:rPr lang="en-US" sz="1600" dirty="0" err="1">
                <a:ea typeface="+mn-lt"/>
                <a:cs typeface="+mn-lt"/>
              </a:rPr>
              <a:t>može</a:t>
            </a:r>
            <a:r>
              <a:rPr lang="en-US" sz="1600" dirty="0">
                <a:ea typeface="+mn-lt"/>
                <a:cs typeface="+mn-lt"/>
              </a:rPr>
              <a:t> </a:t>
            </a:r>
            <a:r>
              <a:rPr lang="en-US" sz="1600" dirty="0" err="1">
                <a:ea typeface="+mn-lt"/>
                <a:cs typeface="+mn-lt"/>
              </a:rPr>
              <a:t>biti</a:t>
            </a:r>
            <a:r>
              <a:rPr lang="en-US" sz="1600" dirty="0">
                <a:ea typeface="+mn-lt"/>
                <a:cs typeface="+mn-lt"/>
              </a:rPr>
              <a:t> </a:t>
            </a:r>
            <a:r>
              <a:rPr lang="en-US" sz="1600" dirty="0" err="1">
                <a:ea typeface="+mn-lt"/>
                <a:cs typeface="+mn-lt"/>
              </a:rPr>
              <a:t>jednostavni</a:t>
            </a:r>
            <a:r>
              <a:rPr lang="en-US" sz="1600" dirty="0">
                <a:ea typeface="+mn-lt"/>
                <a:cs typeface="+mn-lt"/>
              </a:rPr>
              <a:t> </a:t>
            </a:r>
            <a:r>
              <a:rPr lang="en-US" sz="1600" dirty="0" err="1">
                <a:ea typeface="+mn-lt"/>
                <a:cs typeface="+mn-lt"/>
              </a:rPr>
              <a:t>tzv</a:t>
            </a:r>
            <a:r>
              <a:rPr lang="en-US" sz="1600" dirty="0">
                <a:ea typeface="+mn-lt"/>
                <a:cs typeface="+mn-lt"/>
              </a:rPr>
              <a:t> „</a:t>
            </a:r>
            <a:r>
              <a:rPr lang="en-US" sz="1600" i="1" dirty="0">
                <a:ea typeface="+mn-lt"/>
                <a:cs typeface="+mn-lt"/>
              </a:rPr>
              <a:t>smoke test</a:t>
            </a:r>
            <a:r>
              <a:rPr lang="en-US" sz="1600" dirty="0">
                <a:ea typeface="+mn-lt"/>
                <a:cs typeface="+mn-lt"/>
              </a:rPr>
              <a:t>“ </a:t>
            </a:r>
            <a:r>
              <a:rPr lang="en-US" sz="1600" dirty="0" err="1">
                <a:ea typeface="+mn-lt"/>
                <a:cs typeface="+mn-lt"/>
              </a:rPr>
              <a:t>kojim</a:t>
            </a:r>
            <a:r>
              <a:rPr lang="en-US" sz="1600" dirty="0">
                <a:ea typeface="+mn-lt"/>
                <a:cs typeface="+mn-lt"/>
              </a:rPr>
              <a:t> </a:t>
            </a:r>
            <a:r>
              <a:rPr lang="en-US" sz="1600" dirty="0" err="1">
                <a:ea typeface="+mn-lt"/>
                <a:cs typeface="+mn-lt"/>
              </a:rPr>
              <a:t>dizajner</a:t>
            </a:r>
            <a:r>
              <a:rPr lang="en-US" sz="1600" dirty="0">
                <a:ea typeface="+mn-lt"/>
                <a:cs typeface="+mn-lt"/>
              </a:rPr>
              <a:t> </a:t>
            </a:r>
            <a:r>
              <a:rPr lang="en-US" sz="1600" dirty="0" err="1">
                <a:ea typeface="+mn-lt"/>
                <a:cs typeface="+mn-lt"/>
              </a:rPr>
              <a:t>samo</a:t>
            </a:r>
            <a:r>
              <a:rPr lang="en-US" sz="1600" dirty="0">
                <a:ea typeface="+mn-lt"/>
                <a:cs typeface="+mn-lt"/>
              </a:rPr>
              <a:t> </a:t>
            </a:r>
            <a:r>
              <a:rPr lang="en-US" sz="1600" dirty="0" err="1">
                <a:ea typeface="+mn-lt"/>
                <a:cs typeface="+mn-lt"/>
              </a:rPr>
              <a:t>proverava</a:t>
            </a:r>
            <a:r>
              <a:rPr lang="en-US" sz="1600" dirty="0">
                <a:ea typeface="+mn-lt"/>
                <a:cs typeface="+mn-lt"/>
              </a:rPr>
              <a:t> da je </a:t>
            </a:r>
            <a:r>
              <a:rPr lang="en-US" sz="1600" dirty="0" err="1">
                <a:ea typeface="+mn-lt"/>
                <a:cs typeface="+mn-lt"/>
              </a:rPr>
              <a:t>dizajn</a:t>
            </a:r>
            <a:r>
              <a:rPr lang="en-US" sz="1600" dirty="0">
                <a:ea typeface="+mn-lt"/>
                <a:cs typeface="+mn-lt"/>
              </a:rPr>
              <a:t> </a:t>
            </a:r>
            <a:r>
              <a:rPr lang="en-US" sz="1600" dirty="0" err="1">
                <a:ea typeface="+mn-lt"/>
                <a:cs typeface="+mn-lt"/>
              </a:rPr>
              <a:t>upotrebljiv</a:t>
            </a:r>
            <a:r>
              <a:rPr lang="en-US" sz="1600" dirty="0">
                <a:ea typeface="+mn-lt"/>
                <a:cs typeface="+mn-lt"/>
              </a:rPr>
              <a:t> u </a:t>
            </a:r>
            <a:r>
              <a:rPr lang="en-US" sz="1600" dirty="0" err="1">
                <a:ea typeface="+mn-lt"/>
                <a:cs typeface="+mn-lt"/>
              </a:rPr>
              <a:t>okviru</a:t>
            </a:r>
            <a:r>
              <a:rPr lang="en-US" sz="1600" dirty="0">
                <a:ea typeface="+mn-lt"/>
                <a:cs typeface="+mn-lt"/>
              </a:rPr>
              <a:t> „</a:t>
            </a:r>
            <a:r>
              <a:rPr lang="en-US" sz="1600" dirty="0" err="1">
                <a:ea typeface="+mn-lt"/>
                <a:cs typeface="+mn-lt"/>
              </a:rPr>
              <a:t>stvarnog</a:t>
            </a:r>
            <a:r>
              <a:rPr lang="en-US" sz="1600" dirty="0">
                <a:ea typeface="+mn-lt"/>
                <a:cs typeface="+mn-lt"/>
              </a:rPr>
              <a:t>“ </a:t>
            </a:r>
            <a:r>
              <a:rPr lang="en-US" sz="1600" dirty="0" err="1">
                <a:ea typeface="+mn-lt"/>
                <a:cs typeface="+mn-lt"/>
              </a:rPr>
              <a:t>verifikacionog</a:t>
            </a:r>
            <a:r>
              <a:rPr lang="en-US" sz="1600" dirty="0">
                <a:ea typeface="+mn-lt"/>
                <a:cs typeface="+mn-lt"/>
              </a:rPr>
              <a:t> </a:t>
            </a:r>
            <a:r>
              <a:rPr lang="en-US" sz="1600" dirty="0" err="1">
                <a:ea typeface="+mn-lt"/>
                <a:cs typeface="+mn-lt"/>
              </a:rPr>
              <a:t>okruženja</a:t>
            </a:r>
            <a:endParaRPr lang="en-US" altLang="en-US" sz="1600" dirty="0" err="1">
              <a:cs typeface="Arial"/>
            </a:endParaRPr>
          </a:p>
          <a:p>
            <a:pPr eaLnBrk="1" hangingPunct="1"/>
            <a:endParaRPr lang="en-US" altLang="en-US" sz="1600"/>
          </a:p>
          <a:p>
            <a:r>
              <a:rPr lang="en-US" sz="1600" dirty="0" err="1">
                <a:ea typeface="+mn-lt"/>
                <a:cs typeface="+mn-lt"/>
              </a:rPr>
              <a:t>Dizajner</a:t>
            </a:r>
            <a:r>
              <a:rPr lang="en-US" sz="1600" dirty="0">
                <a:ea typeface="+mn-lt"/>
                <a:cs typeface="+mn-lt"/>
              </a:rPr>
              <a:t> </a:t>
            </a:r>
            <a:r>
              <a:rPr lang="en-US" sz="1600" dirty="0" err="1">
                <a:ea typeface="+mn-lt"/>
                <a:cs typeface="+mn-lt"/>
              </a:rPr>
              <a:t>nivo</a:t>
            </a:r>
            <a:r>
              <a:rPr lang="en-US" sz="1600" dirty="0">
                <a:ea typeface="+mn-lt"/>
                <a:cs typeface="+mn-lt"/>
              </a:rPr>
              <a:t> </a:t>
            </a:r>
            <a:r>
              <a:rPr lang="en-US" sz="1600" dirty="0" err="1">
                <a:ea typeface="+mn-lt"/>
                <a:cs typeface="+mn-lt"/>
              </a:rPr>
              <a:t>verifikacije</a:t>
            </a:r>
            <a:r>
              <a:rPr lang="en-US" sz="1600" dirty="0">
                <a:ea typeface="+mn-lt"/>
                <a:cs typeface="+mn-lt"/>
              </a:rPr>
              <a:t> </a:t>
            </a:r>
            <a:r>
              <a:rPr lang="en-US" sz="1600" dirty="0" err="1">
                <a:ea typeface="+mn-lt"/>
                <a:cs typeface="+mn-lt"/>
              </a:rPr>
              <a:t>osigurava</a:t>
            </a:r>
            <a:r>
              <a:rPr lang="en-US" sz="1600" dirty="0">
                <a:ea typeface="+mn-lt"/>
                <a:cs typeface="+mn-lt"/>
              </a:rPr>
              <a:t> da </a:t>
            </a:r>
            <a:r>
              <a:rPr lang="en-US" sz="1600" dirty="0" err="1">
                <a:ea typeface="+mn-lt"/>
                <a:cs typeface="+mn-lt"/>
              </a:rPr>
              <a:t>će</a:t>
            </a:r>
            <a:r>
              <a:rPr lang="en-US" sz="1600" dirty="0">
                <a:ea typeface="+mn-lt"/>
                <a:cs typeface="+mn-lt"/>
              </a:rPr>
              <a:t> se </a:t>
            </a:r>
            <a:r>
              <a:rPr lang="en-US" sz="1600" dirty="0" err="1">
                <a:ea typeface="+mn-lt"/>
                <a:cs typeface="+mn-lt"/>
              </a:rPr>
              <a:t>dizajn</a:t>
            </a:r>
            <a:r>
              <a:rPr lang="en-US" sz="1600" dirty="0">
                <a:ea typeface="+mn-lt"/>
                <a:cs typeface="+mn-lt"/>
              </a:rPr>
              <a:t> </a:t>
            </a:r>
            <a:r>
              <a:rPr lang="en-US" sz="1600" dirty="0" err="1">
                <a:ea typeface="+mn-lt"/>
                <a:cs typeface="+mn-lt"/>
              </a:rPr>
              <a:t>učitati</a:t>
            </a:r>
            <a:r>
              <a:rPr lang="en-US" sz="1600" dirty="0">
                <a:ea typeface="+mn-lt"/>
                <a:cs typeface="+mn-lt"/>
              </a:rPr>
              <a:t> u </a:t>
            </a:r>
            <a:r>
              <a:rPr lang="en-US" sz="1600" dirty="0" err="1">
                <a:ea typeface="+mn-lt"/>
                <a:cs typeface="+mn-lt"/>
              </a:rPr>
              <a:t>simulacionom</a:t>
            </a:r>
            <a:r>
              <a:rPr lang="en-US" sz="1600" dirty="0">
                <a:ea typeface="+mn-lt"/>
                <a:cs typeface="+mn-lt"/>
              </a:rPr>
              <a:t> </a:t>
            </a:r>
            <a:r>
              <a:rPr lang="en-US" sz="1600" dirty="0" err="1">
                <a:ea typeface="+mn-lt"/>
                <a:cs typeface="+mn-lt"/>
              </a:rPr>
              <a:t>okruženju</a:t>
            </a:r>
            <a:r>
              <a:rPr lang="en-US" sz="1600" dirty="0">
                <a:ea typeface="+mn-lt"/>
                <a:cs typeface="+mn-lt"/>
              </a:rPr>
              <a:t> </a:t>
            </a:r>
            <a:r>
              <a:rPr lang="en-US" sz="1600" dirty="0" err="1">
                <a:ea typeface="+mn-lt"/>
                <a:cs typeface="+mn-lt"/>
              </a:rPr>
              <a:t>i</a:t>
            </a:r>
            <a:r>
              <a:rPr lang="en-US" sz="1600" dirty="0">
                <a:ea typeface="+mn-lt"/>
                <a:cs typeface="+mn-lt"/>
              </a:rPr>
              <a:t> da </a:t>
            </a:r>
            <a:r>
              <a:rPr lang="en-US" sz="1600" dirty="0" err="1">
                <a:ea typeface="+mn-lt"/>
                <a:cs typeface="+mn-lt"/>
              </a:rPr>
              <a:t>su</a:t>
            </a:r>
            <a:r>
              <a:rPr lang="en-US" sz="1600" dirty="0">
                <a:ea typeface="+mn-lt"/>
                <a:cs typeface="+mn-lt"/>
              </a:rPr>
              <a:t> </a:t>
            </a:r>
            <a:r>
              <a:rPr lang="en-US" sz="1600" dirty="0" err="1">
                <a:ea typeface="+mn-lt"/>
                <a:cs typeface="+mn-lt"/>
              </a:rPr>
              <a:t>osnovne</a:t>
            </a:r>
            <a:r>
              <a:rPr lang="en-US" sz="1600" dirty="0">
                <a:ea typeface="+mn-lt"/>
                <a:cs typeface="+mn-lt"/>
              </a:rPr>
              <a:t> </a:t>
            </a:r>
            <a:r>
              <a:rPr lang="en-US" sz="1600" dirty="0" err="1">
                <a:ea typeface="+mn-lt"/>
                <a:cs typeface="+mn-lt"/>
              </a:rPr>
              <a:t>funkcije</a:t>
            </a:r>
            <a:r>
              <a:rPr lang="en-US" sz="1600" dirty="0">
                <a:ea typeface="+mn-lt"/>
                <a:cs typeface="+mn-lt"/>
              </a:rPr>
              <a:t> </a:t>
            </a:r>
            <a:r>
              <a:rPr lang="en-US" sz="1600" dirty="0" err="1">
                <a:ea typeface="+mn-lt"/>
                <a:cs typeface="+mn-lt"/>
              </a:rPr>
              <a:t>ispravne</a:t>
            </a:r>
          </a:p>
          <a:p>
            <a:pPr eaLnBrk="1" hangingPunct="1"/>
            <a:endParaRPr lang="en-US" altLang="en-US" sz="1600">
              <a:cs typeface="Arial"/>
            </a:endParaRPr>
          </a:p>
          <a:p>
            <a:r>
              <a:rPr lang="en-US" sz="1600" dirty="0" err="1">
                <a:ea typeface="+mn-lt"/>
                <a:cs typeface="+mn-lt"/>
              </a:rPr>
              <a:t>Nivo</a:t>
            </a:r>
            <a:r>
              <a:rPr lang="en-US" sz="1600" dirty="0">
                <a:ea typeface="+mn-lt"/>
                <a:cs typeface="+mn-lt"/>
              </a:rPr>
              <a:t> </a:t>
            </a:r>
            <a:r>
              <a:rPr lang="en-US" sz="1600" dirty="0" err="1">
                <a:ea typeface="+mn-lt"/>
                <a:cs typeface="+mn-lt"/>
              </a:rPr>
              <a:t>dizajnera</a:t>
            </a:r>
            <a:r>
              <a:rPr lang="en-US" sz="1600" dirty="0">
                <a:ea typeface="+mn-lt"/>
                <a:cs typeface="+mn-lt"/>
              </a:rPr>
              <a:t> je </a:t>
            </a:r>
            <a:r>
              <a:rPr lang="en-US" sz="1600" dirty="0" err="1">
                <a:ea typeface="+mn-lt"/>
                <a:cs typeface="+mn-lt"/>
              </a:rPr>
              <a:t>obično</a:t>
            </a:r>
            <a:r>
              <a:rPr lang="en-US" sz="1600" dirty="0">
                <a:ea typeface="+mn-lt"/>
                <a:cs typeface="+mn-lt"/>
              </a:rPr>
              <a:t> </a:t>
            </a:r>
            <a:r>
              <a:rPr lang="en-US" sz="1600" dirty="0" err="1">
                <a:ea typeface="+mn-lt"/>
                <a:cs typeface="+mn-lt"/>
              </a:rPr>
              <a:t>veoma</a:t>
            </a:r>
            <a:r>
              <a:rPr lang="en-US" sz="1600" dirty="0">
                <a:ea typeface="+mn-lt"/>
                <a:cs typeface="+mn-lt"/>
              </a:rPr>
              <a:t> </a:t>
            </a:r>
            <a:r>
              <a:rPr lang="en-US" sz="1600" dirty="0" err="1">
                <a:ea typeface="+mn-lt"/>
                <a:cs typeface="+mn-lt"/>
              </a:rPr>
              <a:t>dinamičan</a:t>
            </a:r>
            <a:r>
              <a:rPr lang="en-US" sz="1600" dirty="0">
                <a:ea typeface="+mn-lt"/>
                <a:cs typeface="+mn-lt"/>
              </a:rPr>
              <a:t>, </a:t>
            </a:r>
            <a:r>
              <a:rPr lang="en-US" sz="1600" dirty="0" err="1">
                <a:ea typeface="+mn-lt"/>
                <a:cs typeface="+mn-lt"/>
              </a:rPr>
              <a:t>posebno</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početku</a:t>
            </a:r>
            <a:r>
              <a:rPr lang="en-US" sz="1600" dirty="0">
                <a:ea typeface="+mn-lt"/>
                <a:cs typeface="+mn-lt"/>
              </a:rPr>
              <a:t> </a:t>
            </a:r>
            <a:r>
              <a:rPr lang="en-US" sz="1600" dirty="0" err="1">
                <a:ea typeface="+mn-lt"/>
                <a:cs typeface="+mn-lt"/>
              </a:rPr>
              <a:t>projekta</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ovom</a:t>
            </a:r>
            <a:r>
              <a:rPr lang="en-US" sz="1600" dirty="0">
                <a:ea typeface="+mn-lt"/>
                <a:cs typeface="+mn-lt"/>
              </a:rPr>
              <a:t> </a:t>
            </a:r>
            <a:r>
              <a:rPr lang="en-US" sz="1600" dirty="0" err="1">
                <a:ea typeface="+mn-lt"/>
                <a:cs typeface="+mn-lt"/>
              </a:rPr>
              <a:t>nivou</a:t>
            </a:r>
            <a:r>
              <a:rPr lang="en-US" sz="1600" dirty="0">
                <a:ea typeface="+mn-lt"/>
                <a:cs typeface="+mn-lt"/>
              </a:rPr>
              <a:t>, </a:t>
            </a:r>
            <a:r>
              <a:rPr lang="en-US" sz="1600" dirty="0" err="1">
                <a:ea typeface="+mn-lt"/>
                <a:cs typeface="+mn-lt"/>
              </a:rPr>
              <a:t>interfejsi</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funkcionalnost</a:t>
            </a:r>
            <a:r>
              <a:rPr lang="en-US" sz="1600" dirty="0">
                <a:ea typeface="+mn-lt"/>
                <a:cs typeface="+mn-lt"/>
              </a:rPr>
              <a:t> se </a:t>
            </a:r>
            <a:r>
              <a:rPr lang="en-US" sz="1600" dirty="0" err="1">
                <a:ea typeface="+mn-lt"/>
                <a:cs typeface="+mn-lt"/>
              </a:rPr>
              <a:t>često</a:t>
            </a:r>
            <a:r>
              <a:rPr lang="en-US" sz="1600" dirty="0">
                <a:ea typeface="+mn-lt"/>
                <a:cs typeface="+mn-lt"/>
              </a:rPr>
              <a:t> </a:t>
            </a:r>
            <a:r>
              <a:rPr lang="en-US" sz="1600" dirty="0" err="1">
                <a:ea typeface="+mn-lt"/>
                <a:cs typeface="+mn-lt"/>
              </a:rPr>
              <a:t>menjaju</a:t>
            </a:r>
            <a:r>
              <a:rPr lang="en-US" sz="1600" dirty="0">
                <a:ea typeface="+mn-lt"/>
                <a:cs typeface="+mn-lt"/>
              </a:rPr>
              <a:t>. </a:t>
            </a:r>
            <a:r>
              <a:rPr lang="en-US" sz="1600" dirty="0" err="1">
                <a:ea typeface="+mn-lt"/>
                <a:cs typeface="+mn-lt"/>
              </a:rPr>
              <a:t>Tokom</a:t>
            </a:r>
            <a:r>
              <a:rPr lang="en-US" sz="1600" dirty="0">
                <a:ea typeface="+mn-lt"/>
                <a:cs typeface="+mn-lt"/>
              </a:rPr>
              <a:t> faze </a:t>
            </a:r>
            <a:r>
              <a:rPr lang="en-US" sz="1600" dirty="0" err="1">
                <a:ea typeface="+mn-lt"/>
                <a:cs typeface="+mn-lt"/>
              </a:rPr>
              <a:t>dizajniranja</a:t>
            </a:r>
            <a:r>
              <a:rPr lang="en-US" sz="1600" dirty="0">
                <a:ea typeface="+mn-lt"/>
                <a:cs typeface="+mn-lt"/>
              </a:rPr>
              <a:t>, </a:t>
            </a:r>
            <a:r>
              <a:rPr lang="en-US" sz="1600" dirty="0" err="1">
                <a:ea typeface="+mn-lt"/>
                <a:cs typeface="+mn-lt"/>
              </a:rPr>
              <a:t>inženjeri</a:t>
            </a:r>
            <a:r>
              <a:rPr lang="en-US" sz="1600" dirty="0">
                <a:ea typeface="+mn-lt"/>
                <a:cs typeface="+mn-lt"/>
              </a:rPr>
              <a:t> </a:t>
            </a:r>
            <a:r>
              <a:rPr lang="en-US" sz="1600" dirty="0" err="1">
                <a:ea typeface="+mn-lt"/>
                <a:cs typeface="+mn-lt"/>
              </a:rPr>
              <a:t>često</a:t>
            </a:r>
            <a:r>
              <a:rPr lang="en-US" sz="1600" dirty="0">
                <a:ea typeface="+mn-lt"/>
                <a:cs typeface="+mn-lt"/>
              </a:rPr>
              <a:t> </a:t>
            </a:r>
            <a:r>
              <a:rPr lang="en-US" sz="1600" dirty="0" err="1">
                <a:ea typeface="+mn-lt"/>
                <a:cs typeface="+mn-lt"/>
              </a:rPr>
              <a:t>otkrivaju</a:t>
            </a:r>
            <a:r>
              <a:rPr lang="en-US" sz="1600" dirty="0">
                <a:ea typeface="+mn-lt"/>
                <a:cs typeface="+mn-lt"/>
              </a:rPr>
              <a:t> </a:t>
            </a:r>
            <a:r>
              <a:rPr lang="en-US" sz="1600" dirty="0" err="1">
                <a:ea typeface="+mn-lt"/>
                <a:cs typeface="+mn-lt"/>
              </a:rPr>
              <a:t>probleme</a:t>
            </a:r>
            <a:r>
              <a:rPr lang="en-US" sz="1600" dirty="0">
                <a:ea typeface="+mn-lt"/>
                <a:cs typeface="+mn-lt"/>
              </a:rPr>
              <a:t> koji </a:t>
            </a:r>
            <a:r>
              <a:rPr lang="en-US" sz="1600" dirty="0" err="1">
                <a:ea typeface="+mn-lt"/>
                <a:cs typeface="+mn-lt"/>
              </a:rPr>
              <a:t>zahtevaju</a:t>
            </a:r>
            <a:r>
              <a:rPr lang="en-US" sz="1600" dirty="0">
                <a:ea typeface="+mn-lt"/>
                <a:cs typeface="+mn-lt"/>
              </a:rPr>
              <a:t> </a:t>
            </a:r>
            <a:r>
              <a:rPr lang="en-US" sz="1600" dirty="0" err="1">
                <a:ea typeface="+mn-lt"/>
                <a:cs typeface="+mn-lt"/>
              </a:rPr>
              <a:t>izmenu</a:t>
            </a:r>
            <a:r>
              <a:rPr lang="en-US" sz="1600" dirty="0">
                <a:ea typeface="+mn-lt"/>
                <a:cs typeface="+mn-lt"/>
              </a:rPr>
              <a:t> </a:t>
            </a:r>
            <a:r>
              <a:rPr lang="en-US" sz="1600" dirty="0" err="1">
                <a:ea typeface="+mn-lt"/>
                <a:cs typeface="+mn-lt"/>
              </a:rPr>
              <a:t>ili</a:t>
            </a:r>
            <a:r>
              <a:rPr lang="en-US" sz="1600" dirty="0">
                <a:ea typeface="+mn-lt"/>
                <a:cs typeface="+mn-lt"/>
              </a:rPr>
              <a:t> </a:t>
            </a:r>
            <a:r>
              <a:rPr lang="en-US" sz="1600" dirty="0" err="1">
                <a:ea typeface="+mn-lt"/>
                <a:cs typeface="+mn-lt"/>
              </a:rPr>
              <a:t>izmeštanje</a:t>
            </a:r>
            <a:r>
              <a:rPr lang="en-US" sz="1600" dirty="0">
                <a:ea typeface="+mn-lt"/>
                <a:cs typeface="+mn-lt"/>
              </a:rPr>
              <a:t> </a:t>
            </a:r>
            <a:r>
              <a:rPr lang="en-US" sz="1600" dirty="0" err="1">
                <a:ea typeface="+mn-lt"/>
                <a:cs typeface="+mn-lt"/>
              </a:rPr>
              <a:t>funkcionalnosti</a:t>
            </a:r>
            <a:r>
              <a:rPr lang="en-US" sz="1600" dirty="0">
                <a:ea typeface="+mn-lt"/>
                <a:cs typeface="+mn-lt"/>
              </a:rPr>
              <a:t> </a:t>
            </a:r>
            <a:r>
              <a:rPr lang="en-US" sz="1600" dirty="0" err="1">
                <a:ea typeface="+mn-lt"/>
                <a:cs typeface="+mn-lt"/>
              </a:rPr>
              <a:t>preko</a:t>
            </a:r>
            <a:r>
              <a:rPr lang="en-US" sz="1600" dirty="0">
                <a:ea typeface="+mn-lt"/>
                <a:cs typeface="+mn-lt"/>
              </a:rPr>
              <a:t> HDL </a:t>
            </a:r>
            <a:r>
              <a:rPr lang="en-US" sz="1600" dirty="0" err="1">
                <a:ea typeface="+mn-lt"/>
                <a:cs typeface="+mn-lt"/>
              </a:rPr>
              <a:t>makro</a:t>
            </a:r>
            <a:r>
              <a:rPr lang="en-US" sz="1600" dirty="0">
                <a:ea typeface="+mn-lt"/>
                <a:cs typeface="+mn-lt"/>
              </a:rPr>
              <a:t> </a:t>
            </a:r>
            <a:r>
              <a:rPr lang="en-US" sz="1600" dirty="0" err="1">
                <a:ea typeface="+mn-lt"/>
                <a:cs typeface="+mn-lt"/>
              </a:rPr>
              <a:t>granica</a:t>
            </a:r>
            <a:r>
              <a:rPr lang="en-US" sz="1600" dirty="0">
                <a:ea typeface="+mn-lt"/>
                <a:cs typeface="+mn-lt"/>
              </a:rPr>
              <a:t>, </a:t>
            </a:r>
            <a:r>
              <a:rPr lang="en-US" sz="1600" dirty="0" err="1">
                <a:ea typeface="+mn-lt"/>
                <a:cs typeface="+mn-lt"/>
              </a:rPr>
              <a:t>što</a:t>
            </a:r>
            <a:r>
              <a:rPr lang="en-US" sz="1600" dirty="0">
                <a:ea typeface="+mn-lt"/>
                <a:cs typeface="+mn-lt"/>
              </a:rPr>
              <a:t>, </a:t>
            </a:r>
            <a:r>
              <a:rPr lang="en-US" sz="1600" dirty="0" err="1">
                <a:ea typeface="+mn-lt"/>
                <a:cs typeface="+mn-lt"/>
              </a:rPr>
              <a:t>zauzvrat</a:t>
            </a:r>
            <a:r>
              <a:rPr lang="en-US" sz="1600" dirty="0">
                <a:ea typeface="+mn-lt"/>
                <a:cs typeface="+mn-lt"/>
              </a:rPr>
              <a:t>, </a:t>
            </a:r>
            <a:r>
              <a:rPr lang="en-US" sz="1600" dirty="0" err="1">
                <a:ea typeface="+mn-lt"/>
                <a:cs typeface="+mn-lt"/>
              </a:rPr>
              <a:t>dovodi</a:t>
            </a:r>
            <a:r>
              <a:rPr lang="en-US" sz="1600" dirty="0">
                <a:ea typeface="+mn-lt"/>
                <a:cs typeface="+mn-lt"/>
              </a:rPr>
              <a:t> do </a:t>
            </a:r>
            <a:r>
              <a:rPr lang="en-US" sz="1600" dirty="0" err="1">
                <a:ea typeface="+mn-lt"/>
                <a:cs typeface="+mn-lt"/>
              </a:rPr>
              <a:t>promene</a:t>
            </a:r>
            <a:r>
              <a:rPr lang="en-US" sz="1600" dirty="0">
                <a:ea typeface="+mn-lt"/>
                <a:cs typeface="+mn-lt"/>
              </a:rPr>
              <a:t> </a:t>
            </a:r>
            <a:r>
              <a:rPr lang="en-US" sz="1600" dirty="0" err="1">
                <a:ea typeface="+mn-lt"/>
                <a:cs typeface="+mn-lt"/>
              </a:rPr>
              <a:t>interfejsa</a:t>
            </a:r>
          </a:p>
          <a:p>
            <a:pPr eaLnBrk="1" hangingPunct="1"/>
            <a:endParaRPr lang="en-US" altLang="en-US" sz="1600">
              <a:cs typeface="Arial"/>
            </a:endParaRPr>
          </a:p>
          <a:p>
            <a:r>
              <a:rPr lang="en-US" sz="1600" dirty="0" err="1">
                <a:ea typeface="+mn-lt"/>
                <a:cs typeface="+mn-lt"/>
              </a:rPr>
              <a:t>Zbog</a:t>
            </a:r>
            <a:r>
              <a:rPr lang="en-US" sz="1600" dirty="0">
                <a:ea typeface="+mn-lt"/>
                <a:cs typeface="+mn-lt"/>
              </a:rPr>
              <a:t> </a:t>
            </a:r>
            <a:r>
              <a:rPr lang="en-US" sz="1600" dirty="0" err="1">
                <a:ea typeface="+mn-lt"/>
                <a:cs typeface="+mn-lt"/>
              </a:rPr>
              <a:t>velikog</a:t>
            </a:r>
            <a:r>
              <a:rPr lang="en-US" sz="1600" dirty="0">
                <a:ea typeface="+mn-lt"/>
                <a:cs typeface="+mn-lt"/>
              </a:rPr>
              <a:t> </a:t>
            </a:r>
            <a:r>
              <a:rPr lang="en-US" sz="1600" dirty="0" err="1">
                <a:ea typeface="+mn-lt"/>
                <a:cs typeface="+mn-lt"/>
              </a:rPr>
              <a:t>broja</a:t>
            </a:r>
            <a:r>
              <a:rPr lang="en-US" sz="1600" dirty="0">
                <a:ea typeface="+mn-lt"/>
                <a:cs typeface="+mn-lt"/>
              </a:rPr>
              <a:t> </a:t>
            </a:r>
            <a:r>
              <a:rPr lang="en-US" sz="1600" dirty="0" err="1">
                <a:ea typeface="+mn-lt"/>
                <a:cs typeface="+mn-lt"/>
              </a:rPr>
              <a:t>blokova</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nivou</a:t>
            </a:r>
            <a:r>
              <a:rPr lang="en-US" sz="1600" dirty="0">
                <a:ea typeface="+mn-lt"/>
                <a:cs typeface="+mn-lt"/>
              </a:rPr>
              <a:t> </a:t>
            </a:r>
            <a:r>
              <a:rPr lang="en-US" sz="1600" dirty="0" err="1">
                <a:ea typeface="+mn-lt"/>
                <a:cs typeface="+mn-lt"/>
              </a:rPr>
              <a:t>dizajnera</a:t>
            </a:r>
            <a:r>
              <a:rPr lang="en-US" sz="1600" dirty="0">
                <a:ea typeface="+mn-lt"/>
                <a:cs typeface="+mn-lt"/>
              </a:rPr>
              <a:t> u </a:t>
            </a:r>
            <a:r>
              <a:rPr lang="en-US" sz="1600" dirty="0" err="1">
                <a:ea typeface="+mn-lt"/>
                <a:cs typeface="+mn-lt"/>
              </a:rPr>
              <a:t>sistemu</a:t>
            </a:r>
            <a:r>
              <a:rPr lang="en-US" sz="1600" dirty="0">
                <a:ea typeface="+mn-lt"/>
                <a:cs typeface="+mn-lt"/>
              </a:rPr>
              <a:t>, </a:t>
            </a:r>
            <a:r>
              <a:rPr lang="en-US" sz="1600" dirty="0" err="1">
                <a:ea typeface="+mn-lt"/>
                <a:cs typeface="+mn-lt"/>
              </a:rPr>
              <a:t>nije</a:t>
            </a:r>
            <a:r>
              <a:rPr lang="en-US" sz="1600" dirty="0">
                <a:ea typeface="+mn-lt"/>
                <a:cs typeface="+mn-lt"/>
              </a:rPr>
              <a:t> </a:t>
            </a:r>
            <a:r>
              <a:rPr lang="en-US" sz="1600" dirty="0" err="1">
                <a:ea typeface="+mn-lt"/>
                <a:cs typeface="+mn-lt"/>
              </a:rPr>
              <a:t>izvodljivo</a:t>
            </a:r>
            <a:r>
              <a:rPr lang="en-US" sz="1600" dirty="0">
                <a:ea typeface="+mn-lt"/>
                <a:cs typeface="+mn-lt"/>
              </a:rPr>
              <a:t> da </a:t>
            </a:r>
            <a:r>
              <a:rPr lang="en-US" sz="1600" dirty="0" err="1">
                <a:ea typeface="+mn-lt"/>
                <a:cs typeface="+mn-lt"/>
              </a:rPr>
              <a:t>verifikacioni</a:t>
            </a:r>
            <a:r>
              <a:rPr lang="en-US" sz="1600" dirty="0">
                <a:ea typeface="+mn-lt"/>
                <a:cs typeface="+mn-lt"/>
              </a:rPr>
              <a:t> </a:t>
            </a:r>
            <a:r>
              <a:rPr lang="en-US" sz="1600" dirty="0" err="1">
                <a:ea typeface="+mn-lt"/>
                <a:cs typeface="+mn-lt"/>
              </a:rPr>
              <a:t>inženjer</a:t>
            </a:r>
            <a:r>
              <a:rPr lang="en-US" sz="1600" dirty="0">
                <a:ea typeface="+mn-lt"/>
                <a:cs typeface="+mn-lt"/>
              </a:rPr>
              <a:t> </a:t>
            </a:r>
            <a:r>
              <a:rPr lang="en-US" sz="1600" dirty="0" err="1">
                <a:ea typeface="+mn-lt"/>
                <a:cs typeface="+mn-lt"/>
              </a:rPr>
              <a:t>verifikuje</a:t>
            </a:r>
            <a:r>
              <a:rPr lang="en-US" sz="1600" dirty="0">
                <a:ea typeface="+mn-lt"/>
                <a:cs typeface="+mn-lt"/>
              </a:rPr>
              <a:t> </a:t>
            </a:r>
            <a:r>
              <a:rPr lang="en-US" sz="1600" dirty="0" err="1">
                <a:ea typeface="+mn-lt"/>
                <a:cs typeface="+mn-lt"/>
              </a:rPr>
              <a:t>svaki</a:t>
            </a:r>
            <a:r>
              <a:rPr lang="en-US" sz="1600" dirty="0">
                <a:ea typeface="+mn-lt"/>
                <a:cs typeface="+mn-lt"/>
              </a:rPr>
              <a:t> </a:t>
            </a:r>
            <a:r>
              <a:rPr lang="en-US" sz="1600" dirty="0" err="1">
                <a:ea typeface="+mn-lt"/>
                <a:cs typeface="+mn-lt"/>
              </a:rPr>
              <a:t>blok</a:t>
            </a:r>
            <a:r>
              <a:rPr lang="en-US" sz="1600" dirty="0">
                <a:ea typeface="+mn-lt"/>
                <a:cs typeface="+mn-lt"/>
              </a:rPr>
              <a:t> </a:t>
            </a:r>
            <a:r>
              <a:rPr lang="en-US" sz="1600" dirty="0" err="1">
                <a:ea typeface="+mn-lt"/>
                <a:cs typeface="+mn-lt"/>
              </a:rPr>
              <a:t>nezavisno</a:t>
            </a:r>
            <a:r>
              <a:rPr lang="en-US" sz="1600" dirty="0">
                <a:ea typeface="+mn-lt"/>
                <a:cs typeface="+mn-lt"/>
              </a:rPr>
              <a:t>. Sa </a:t>
            </a:r>
            <a:r>
              <a:rPr lang="en-US" sz="1600" dirty="0" err="1">
                <a:ea typeface="+mn-lt"/>
                <a:cs typeface="+mn-lt"/>
              </a:rPr>
              <a:t>druge</a:t>
            </a:r>
            <a:r>
              <a:rPr lang="en-US" sz="1600" dirty="0">
                <a:ea typeface="+mn-lt"/>
                <a:cs typeface="+mn-lt"/>
              </a:rPr>
              <a:t> </a:t>
            </a:r>
            <a:r>
              <a:rPr lang="en-US" sz="1600" dirty="0" err="1">
                <a:ea typeface="+mn-lt"/>
                <a:cs typeface="+mn-lt"/>
              </a:rPr>
              <a:t>strane</a:t>
            </a:r>
            <a:r>
              <a:rPr lang="en-US" sz="1600" dirty="0">
                <a:ea typeface="+mn-lt"/>
                <a:cs typeface="+mn-lt"/>
              </a:rPr>
              <a:t>, </a:t>
            </a:r>
            <a:r>
              <a:rPr lang="en-US" sz="1600" dirty="0" err="1">
                <a:ea typeface="+mn-lt"/>
                <a:cs typeface="+mn-lt"/>
              </a:rPr>
              <a:t>zahvaljujući</a:t>
            </a:r>
            <a:r>
              <a:rPr lang="en-US" sz="1600" dirty="0">
                <a:ea typeface="+mn-lt"/>
                <a:cs typeface="+mn-lt"/>
              </a:rPr>
              <a:t> </a:t>
            </a:r>
            <a:r>
              <a:rPr lang="en-US" sz="1600" dirty="0" err="1">
                <a:ea typeface="+mn-lt"/>
                <a:cs typeface="+mn-lt"/>
              </a:rPr>
              <a:t>maloj</a:t>
            </a:r>
            <a:r>
              <a:rPr lang="en-US" sz="1600" dirty="0">
                <a:ea typeface="+mn-lt"/>
                <a:cs typeface="+mn-lt"/>
              </a:rPr>
              <a:t> </a:t>
            </a:r>
            <a:r>
              <a:rPr lang="en-US" sz="1600" dirty="0" err="1">
                <a:ea typeface="+mn-lt"/>
                <a:cs typeface="+mn-lt"/>
              </a:rPr>
              <a:t>veličini</a:t>
            </a:r>
            <a:r>
              <a:rPr lang="en-US" sz="1600" dirty="0">
                <a:ea typeface="+mn-lt"/>
                <a:cs typeface="+mn-lt"/>
              </a:rPr>
              <a:t> </a:t>
            </a:r>
            <a:r>
              <a:rPr lang="en-US" sz="1600" dirty="0" err="1">
                <a:ea typeface="+mn-lt"/>
                <a:cs typeface="+mn-lt"/>
              </a:rPr>
              <a:t>ovih</a:t>
            </a:r>
            <a:r>
              <a:rPr lang="en-US" sz="1600" dirty="0">
                <a:ea typeface="+mn-lt"/>
                <a:cs typeface="+mn-lt"/>
              </a:rPr>
              <a:t> </a:t>
            </a:r>
            <a:r>
              <a:rPr lang="en-US" sz="1600" dirty="0" err="1">
                <a:ea typeface="+mn-lt"/>
                <a:cs typeface="+mn-lt"/>
              </a:rPr>
              <a:t>blokova</a:t>
            </a:r>
            <a:r>
              <a:rPr lang="en-US" sz="1600" dirty="0">
                <a:ea typeface="+mn-lt"/>
                <a:cs typeface="+mn-lt"/>
              </a:rPr>
              <a:t>, </a:t>
            </a:r>
            <a:r>
              <a:rPr lang="en-US" sz="1600" dirty="0" err="1">
                <a:ea typeface="+mn-lt"/>
                <a:cs typeface="+mn-lt"/>
              </a:rPr>
              <a:t>verifikacioni</a:t>
            </a:r>
            <a:r>
              <a:rPr lang="en-US" sz="1600" dirty="0">
                <a:ea typeface="+mn-lt"/>
                <a:cs typeface="+mn-lt"/>
              </a:rPr>
              <a:t> </a:t>
            </a:r>
            <a:r>
              <a:rPr lang="en-US" sz="1600" dirty="0" err="1">
                <a:ea typeface="+mn-lt"/>
                <a:cs typeface="+mn-lt"/>
              </a:rPr>
              <a:t>inženjeri</a:t>
            </a:r>
            <a:r>
              <a:rPr lang="en-US" sz="1600" dirty="0">
                <a:ea typeface="+mn-lt"/>
                <a:cs typeface="+mn-lt"/>
              </a:rPr>
              <a:t> </a:t>
            </a:r>
            <a:r>
              <a:rPr lang="en-US" sz="1600" dirty="0" err="1">
                <a:ea typeface="+mn-lt"/>
                <a:cs typeface="+mn-lt"/>
              </a:rPr>
              <a:t>često</a:t>
            </a:r>
            <a:r>
              <a:rPr lang="en-US" sz="1600" dirty="0">
                <a:ea typeface="+mn-lt"/>
                <a:cs typeface="+mn-lt"/>
              </a:rPr>
              <a:t> </a:t>
            </a:r>
            <a:r>
              <a:rPr lang="en-US" sz="1600" dirty="0" err="1">
                <a:ea typeface="+mn-lt"/>
                <a:cs typeface="+mn-lt"/>
              </a:rPr>
              <a:t>koriste</a:t>
            </a:r>
            <a:r>
              <a:rPr lang="en-US" sz="1600" dirty="0">
                <a:ea typeface="+mn-lt"/>
                <a:cs typeface="+mn-lt"/>
              </a:rPr>
              <a:t> </a:t>
            </a:r>
            <a:r>
              <a:rPr lang="en-US" sz="1600" b="1" dirty="0" err="1">
                <a:ea typeface="+mn-lt"/>
                <a:cs typeface="+mn-lt"/>
              </a:rPr>
              <a:t>formalnu</a:t>
            </a:r>
            <a:r>
              <a:rPr lang="en-US" sz="1600" b="1" dirty="0">
                <a:ea typeface="+mn-lt"/>
                <a:cs typeface="+mn-lt"/>
              </a:rPr>
              <a:t> </a:t>
            </a:r>
            <a:r>
              <a:rPr lang="en-US" sz="1600" b="1" dirty="0" err="1">
                <a:ea typeface="+mn-lt"/>
                <a:cs typeface="+mn-lt"/>
              </a:rPr>
              <a:t>verifikaciju</a:t>
            </a:r>
            <a:r>
              <a:rPr lang="en-US" sz="1600" b="1"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ovom</a:t>
            </a:r>
            <a:r>
              <a:rPr lang="en-US" sz="1600" dirty="0">
                <a:ea typeface="+mn-lt"/>
                <a:cs typeface="+mn-lt"/>
              </a:rPr>
              <a:t> </a:t>
            </a:r>
            <a:r>
              <a:rPr lang="en-US" sz="1600" dirty="0" err="1">
                <a:ea typeface="+mn-lt"/>
                <a:cs typeface="+mn-lt"/>
              </a:rPr>
              <a:t>nivou</a:t>
            </a:r>
            <a:r>
              <a:rPr lang="en-US" sz="1600" dirty="0">
                <a:ea typeface="+mn-lt"/>
                <a:cs typeface="+mn-lt"/>
              </a:rPr>
              <a:t> </a:t>
            </a:r>
            <a:r>
              <a:rPr lang="en-US" sz="1600" dirty="0" err="1">
                <a:ea typeface="+mn-lt"/>
                <a:cs typeface="+mn-lt"/>
              </a:rPr>
              <a:t>hijerarhije</a:t>
            </a:r>
          </a:p>
          <a:p>
            <a:pPr eaLnBrk="1" hangingPunct="1"/>
            <a:endParaRPr lang="en-US" altLang="en-US" sz="1600">
              <a:cs typeface="Arial"/>
            </a:endParaRPr>
          </a:p>
          <a:p>
            <a:r>
              <a:rPr lang="en-US" sz="1600" dirty="0" err="1">
                <a:ea typeface="+mn-lt"/>
                <a:cs typeface="+mn-lt"/>
              </a:rPr>
              <a:t>Međutim</a:t>
            </a:r>
            <a:r>
              <a:rPr lang="en-US" sz="1600" dirty="0">
                <a:ea typeface="+mn-lt"/>
                <a:cs typeface="+mn-lt"/>
              </a:rPr>
              <a:t>, </a:t>
            </a:r>
            <a:r>
              <a:rPr lang="en-US" sz="1600" dirty="0" err="1">
                <a:ea typeface="+mn-lt"/>
                <a:cs typeface="+mn-lt"/>
              </a:rPr>
              <a:t>blokovi</a:t>
            </a:r>
            <a:r>
              <a:rPr lang="en-US" sz="1600" dirty="0">
                <a:ea typeface="+mn-lt"/>
                <a:cs typeface="+mn-lt"/>
              </a:rPr>
              <a:t> koji </a:t>
            </a:r>
            <a:r>
              <a:rPr lang="en-US" sz="1600" dirty="0" err="1">
                <a:ea typeface="+mn-lt"/>
                <a:cs typeface="+mn-lt"/>
              </a:rPr>
              <a:t>su</a:t>
            </a:r>
            <a:r>
              <a:rPr lang="en-US" sz="1600" dirty="0">
                <a:ea typeface="+mn-lt"/>
                <a:cs typeface="+mn-lt"/>
              </a:rPr>
              <a:t> </a:t>
            </a:r>
            <a:r>
              <a:rPr lang="en-US" sz="1600" dirty="0" err="1">
                <a:ea typeface="+mn-lt"/>
                <a:cs typeface="+mn-lt"/>
              </a:rPr>
              <a:t>najviše</a:t>
            </a:r>
            <a:r>
              <a:rPr lang="en-US" sz="1600" dirty="0">
                <a:ea typeface="+mn-lt"/>
                <a:cs typeface="+mn-lt"/>
              </a:rPr>
              <a:t> </a:t>
            </a:r>
            <a:r>
              <a:rPr lang="en-US" sz="1600" dirty="0" err="1">
                <a:ea typeface="+mn-lt"/>
                <a:cs typeface="+mn-lt"/>
              </a:rPr>
              <a:t>izloženi</a:t>
            </a:r>
            <a:r>
              <a:rPr lang="en-US" sz="1600" dirty="0">
                <a:ea typeface="+mn-lt"/>
                <a:cs typeface="+mn-lt"/>
              </a:rPr>
              <a:t> </a:t>
            </a:r>
            <a:r>
              <a:rPr lang="en-US" sz="1600" dirty="0" err="1">
                <a:ea typeface="+mn-lt"/>
                <a:cs typeface="+mn-lt"/>
              </a:rPr>
              <a:t>riziku</a:t>
            </a:r>
            <a:r>
              <a:rPr lang="en-US" sz="1600" dirty="0">
                <a:ea typeface="+mn-lt"/>
                <a:cs typeface="+mn-lt"/>
              </a:rPr>
              <a:t> </a:t>
            </a:r>
            <a:r>
              <a:rPr lang="en-US" sz="1600" dirty="0" err="1">
                <a:ea typeface="+mn-lt"/>
                <a:cs typeface="+mn-lt"/>
              </a:rPr>
              <a:t>trebali</a:t>
            </a:r>
            <a:r>
              <a:rPr lang="en-US" sz="1600" dirty="0">
                <a:ea typeface="+mn-lt"/>
                <a:cs typeface="+mn-lt"/>
              </a:rPr>
              <a:t> bi </a:t>
            </a:r>
            <a:r>
              <a:rPr lang="en-US" sz="1600" dirty="0" err="1">
                <a:ea typeface="+mn-lt"/>
                <a:cs typeface="+mn-lt"/>
              </a:rPr>
              <a:t>svakako</a:t>
            </a:r>
            <a:r>
              <a:rPr lang="en-US" sz="1600" dirty="0">
                <a:ea typeface="+mn-lt"/>
                <a:cs typeface="+mn-lt"/>
              </a:rPr>
              <a:t> da </a:t>
            </a:r>
            <a:r>
              <a:rPr lang="en-US" sz="1600" dirty="0" err="1">
                <a:ea typeface="+mn-lt"/>
                <a:cs typeface="+mn-lt"/>
              </a:rPr>
              <a:t>imaju</a:t>
            </a:r>
            <a:r>
              <a:rPr lang="en-US" sz="1600" dirty="0">
                <a:ea typeface="+mn-lt"/>
                <a:cs typeface="+mn-lt"/>
              </a:rPr>
              <a:t> </a:t>
            </a:r>
            <a:r>
              <a:rPr lang="en-US" sz="1600" dirty="0" err="1">
                <a:ea typeface="+mn-lt"/>
                <a:cs typeface="+mn-lt"/>
              </a:rPr>
              <a:t>nezavisnu</a:t>
            </a:r>
            <a:r>
              <a:rPr lang="en-US" sz="1600" dirty="0">
                <a:ea typeface="+mn-lt"/>
                <a:cs typeface="+mn-lt"/>
              </a:rPr>
              <a:t> </a:t>
            </a:r>
            <a:r>
              <a:rPr lang="en-US" sz="1600" dirty="0" err="1">
                <a:ea typeface="+mn-lt"/>
                <a:cs typeface="+mn-lt"/>
              </a:rPr>
              <a:t>verifikaciju</a:t>
            </a:r>
            <a:endParaRPr lang="en-US" sz="1600" dirty="0">
              <a:ea typeface="+mn-lt"/>
              <a:cs typeface="+mn-lt"/>
            </a:endParaRPr>
          </a:p>
          <a:p>
            <a:endParaRPr lang="en-US" altLang="en-US" sz="1600" dirty="0">
              <a:cs typeface="Arial"/>
            </a:endParaRPr>
          </a:p>
        </p:txBody>
      </p:sp>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a:extLst>
              <a:ext uri="{FF2B5EF4-FFF2-40B4-BE49-F238E27FC236}">
                <a16:creationId xmlns:a16="http://schemas.microsoft.com/office/drawing/2014/main" id="{32C680CD-A67D-F2D8-768A-5DF0A8F8A8D5}"/>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5C63635-E48E-4893-A0A5-538B2519EA9E}" type="slidenum">
              <a:rPr lang="de-DE" altLang="en-US">
                <a:solidFill>
                  <a:schemeClr val="bg1"/>
                </a:solidFill>
              </a:rPr>
              <a:pPr/>
              <a:t>35</a:t>
            </a:fld>
            <a:endParaRPr lang="de-DE" altLang="en-US">
              <a:solidFill>
                <a:schemeClr val="bg1"/>
              </a:solidFill>
            </a:endParaRPr>
          </a:p>
        </p:txBody>
      </p:sp>
      <p:sp>
        <p:nvSpPr>
          <p:cNvPr id="34819" name="Rectangle 2">
            <a:extLst>
              <a:ext uri="{FF2B5EF4-FFF2-40B4-BE49-F238E27FC236}">
                <a16:creationId xmlns:a16="http://schemas.microsoft.com/office/drawing/2014/main" id="{C5BA0118-AF0F-7E2F-2D27-56A635FB71AE}"/>
              </a:ext>
            </a:extLst>
          </p:cNvPr>
          <p:cNvSpPr>
            <a:spLocks noGrp="1" noChangeArrowheads="1"/>
          </p:cNvSpPr>
          <p:nvPr>
            <p:ph type="title"/>
          </p:nvPr>
        </p:nvSpPr>
        <p:spPr/>
        <p:txBody>
          <a:bodyPr/>
          <a:lstStyle/>
          <a:p>
            <a:pPr eaLnBrk="1" hangingPunct="1"/>
            <a:r>
              <a:rPr lang="en-US" altLang="en-US" dirty="0" err="1"/>
              <a:t>Verifikacija</a:t>
            </a:r>
            <a:r>
              <a:rPr lang="en-US" altLang="en-US" dirty="0"/>
              <a:t> </a:t>
            </a:r>
            <a:r>
              <a:rPr lang="en-US" altLang="en-US" dirty="0" err="1"/>
              <a:t>na</a:t>
            </a:r>
            <a:r>
              <a:rPr lang="en-US" altLang="en-US" dirty="0"/>
              <a:t> </a:t>
            </a:r>
            <a:r>
              <a:rPr lang="en-US" altLang="en-US" dirty="0" err="1"/>
              <a:t>nivou</a:t>
            </a:r>
            <a:r>
              <a:rPr lang="en-US" altLang="en-US" dirty="0"/>
              <a:t> </a:t>
            </a:r>
            <a:r>
              <a:rPr lang="en-US" altLang="en-US" dirty="0" err="1"/>
              <a:t>jedinice</a:t>
            </a:r>
            <a:r>
              <a:rPr lang="en-US" altLang="en-US" dirty="0"/>
              <a:t> (</a:t>
            </a:r>
            <a:r>
              <a:rPr lang="en-US" altLang="en-US" i="1" dirty="0"/>
              <a:t>Unit-level</a:t>
            </a:r>
            <a:r>
              <a:rPr lang="en-US" altLang="en-US" dirty="0"/>
              <a:t>)</a:t>
            </a:r>
          </a:p>
        </p:txBody>
      </p:sp>
      <p:sp>
        <p:nvSpPr>
          <p:cNvPr id="34820" name="Rectangle 3">
            <a:extLst>
              <a:ext uri="{FF2B5EF4-FFF2-40B4-BE49-F238E27FC236}">
                <a16:creationId xmlns:a16="http://schemas.microsoft.com/office/drawing/2014/main" id="{59B856F7-2252-5861-8121-AFCBEC48DEC6}"/>
              </a:ext>
            </a:extLst>
          </p:cNvPr>
          <p:cNvSpPr>
            <a:spLocks noGrp="1" noChangeArrowheads="1"/>
          </p:cNvSpPr>
          <p:nvPr>
            <p:ph type="body" idx="1"/>
          </p:nvPr>
        </p:nvSpPr>
        <p:spPr/>
        <p:txBody>
          <a:bodyPr/>
          <a:lstStyle/>
          <a:p>
            <a:r>
              <a:rPr lang="en-US" sz="1600" dirty="0" err="1">
                <a:ea typeface="+mn-lt"/>
                <a:cs typeface="+mn-lt"/>
              </a:rPr>
              <a:t>Kod</a:t>
            </a:r>
            <a:r>
              <a:rPr lang="en-US" sz="1600" dirty="0">
                <a:ea typeface="+mn-lt"/>
                <a:cs typeface="+mn-lt"/>
              </a:rPr>
              <a:t> </a:t>
            </a:r>
            <a:r>
              <a:rPr lang="en-US" sz="1600" dirty="0" err="1">
                <a:ea typeface="+mn-lt"/>
                <a:cs typeface="+mn-lt"/>
              </a:rPr>
              <a:t>velikih</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složenih</a:t>
            </a:r>
            <a:r>
              <a:rPr lang="en-US" sz="1600" dirty="0">
                <a:ea typeface="+mn-lt"/>
                <a:cs typeface="+mn-lt"/>
              </a:rPr>
              <a:t> </a:t>
            </a:r>
            <a:r>
              <a:rPr lang="en-US" sz="1600" dirty="0" err="1">
                <a:ea typeface="+mn-lt"/>
                <a:cs typeface="+mn-lt"/>
              </a:rPr>
              <a:t>dizajna</a:t>
            </a:r>
            <a:r>
              <a:rPr lang="en-US" sz="1600" dirty="0">
                <a:ea typeface="+mn-lt"/>
                <a:cs typeface="+mn-lt"/>
              </a:rPr>
              <a:t>, </a:t>
            </a:r>
            <a:r>
              <a:rPr lang="en-US" sz="1600" dirty="0" err="1">
                <a:ea typeface="+mn-lt"/>
                <a:cs typeface="+mn-lt"/>
              </a:rPr>
              <a:t>potrebna</a:t>
            </a:r>
            <a:r>
              <a:rPr lang="en-US" sz="1600" dirty="0">
                <a:ea typeface="+mn-lt"/>
                <a:cs typeface="+mn-lt"/>
              </a:rPr>
              <a:t> je </a:t>
            </a:r>
            <a:r>
              <a:rPr lang="en-US" sz="1600" dirty="0" err="1">
                <a:ea typeface="+mn-lt"/>
                <a:cs typeface="+mn-lt"/>
              </a:rPr>
              <a:t>verifikacija</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nivou</a:t>
            </a:r>
            <a:r>
              <a:rPr lang="en-US" sz="1600" dirty="0">
                <a:ea typeface="+mn-lt"/>
                <a:cs typeface="+mn-lt"/>
              </a:rPr>
              <a:t> </a:t>
            </a:r>
            <a:r>
              <a:rPr lang="en-US" sz="1600" dirty="0" err="1">
                <a:ea typeface="+mn-lt"/>
                <a:cs typeface="+mn-lt"/>
              </a:rPr>
              <a:t>jedinica</a:t>
            </a:r>
            <a:r>
              <a:rPr lang="en-US" sz="1600" dirty="0">
                <a:ea typeface="+mn-lt"/>
                <a:cs typeface="+mn-lt"/>
              </a:rPr>
              <a:t>. </a:t>
            </a:r>
            <a:r>
              <a:rPr lang="en-US" sz="1600" dirty="0" err="1">
                <a:ea typeface="+mn-lt"/>
                <a:cs typeface="+mn-lt"/>
              </a:rPr>
              <a:t>Iz</a:t>
            </a:r>
            <a:r>
              <a:rPr lang="en-US" sz="1600" dirty="0">
                <a:ea typeface="+mn-lt"/>
                <a:cs typeface="+mn-lt"/>
              </a:rPr>
              <a:t> </a:t>
            </a:r>
            <a:r>
              <a:rPr lang="en-US" sz="1600" dirty="0" err="1">
                <a:ea typeface="+mn-lt"/>
                <a:cs typeface="+mn-lt"/>
              </a:rPr>
              <a:t>prethodnog</a:t>
            </a:r>
            <a:r>
              <a:rPr lang="en-US" sz="1600" dirty="0">
                <a:ea typeface="+mn-lt"/>
                <a:cs typeface="+mn-lt"/>
              </a:rPr>
              <a:t> </a:t>
            </a:r>
            <a:r>
              <a:rPr lang="en-US" sz="1600" dirty="0" err="1">
                <a:ea typeface="+mn-lt"/>
                <a:cs typeface="+mn-lt"/>
              </a:rPr>
              <a:t>primera</a:t>
            </a:r>
            <a:r>
              <a:rPr lang="en-US" sz="1600" dirty="0">
                <a:ea typeface="+mn-lt"/>
                <a:cs typeface="+mn-lt"/>
              </a:rPr>
              <a:t>, DMA, ALU, FPU </a:t>
            </a:r>
            <a:r>
              <a:rPr lang="en-US" sz="1600" dirty="0" err="1">
                <a:ea typeface="+mn-lt"/>
                <a:cs typeface="+mn-lt"/>
              </a:rPr>
              <a:t>i</a:t>
            </a:r>
            <a:r>
              <a:rPr lang="en-US" sz="1600" dirty="0">
                <a:ea typeface="+mn-lt"/>
                <a:cs typeface="+mn-lt"/>
              </a:rPr>
              <a:t> </a:t>
            </a:r>
            <a:r>
              <a:rPr lang="en-US" sz="1600" dirty="0" err="1">
                <a:ea typeface="+mn-lt"/>
                <a:cs typeface="+mn-lt"/>
              </a:rPr>
              <a:t>keš</a:t>
            </a:r>
            <a:r>
              <a:rPr lang="en-US" sz="1600" dirty="0">
                <a:ea typeface="+mn-lt"/>
                <a:cs typeface="+mn-lt"/>
              </a:rPr>
              <a:t> </a:t>
            </a:r>
            <a:r>
              <a:rPr lang="en-US" sz="1600" dirty="0" err="1">
                <a:ea typeface="+mn-lt"/>
                <a:cs typeface="+mn-lt"/>
              </a:rPr>
              <a:t>blokovi</a:t>
            </a:r>
            <a:r>
              <a:rPr lang="en-US" sz="1600" dirty="0">
                <a:ea typeface="+mn-lt"/>
                <a:cs typeface="+mn-lt"/>
              </a:rPr>
              <a:t> </a:t>
            </a:r>
            <a:r>
              <a:rPr lang="en-US" sz="1600" dirty="0" err="1">
                <a:ea typeface="+mn-lt"/>
                <a:cs typeface="+mn-lt"/>
              </a:rPr>
              <a:t>su</a:t>
            </a:r>
            <a:r>
              <a:rPr lang="en-US" sz="1600" dirty="0">
                <a:ea typeface="+mn-lt"/>
                <a:cs typeface="+mn-lt"/>
              </a:rPr>
              <a:t> </a:t>
            </a:r>
            <a:r>
              <a:rPr lang="en-US" sz="1600" dirty="0" err="1">
                <a:ea typeface="+mn-lt"/>
                <a:cs typeface="+mn-lt"/>
              </a:rPr>
              <a:t>jedinice</a:t>
            </a:r>
            <a:r>
              <a:rPr lang="en-US" sz="1600" dirty="0">
                <a:ea typeface="+mn-lt"/>
                <a:cs typeface="+mn-lt"/>
              </a:rPr>
              <a:t> </a:t>
            </a:r>
            <a:r>
              <a:rPr lang="en-US" sz="1600" dirty="0" err="1">
                <a:ea typeface="+mn-lt"/>
                <a:cs typeface="+mn-lt"/>
              </a:rPr>
              <a:t>koje</a:t>
            </a:r>
            <a:r>
              <a:rPr lang="en-US" sz="1600" dirty="0">
                <a:ea typeface="+mn-lt"/>
                <a:cs typeface="+mn-lt"/>
              </a:rPr>
              <a:t> se </a:t>
            </a:r>
            <a:r>
              <a:rPr lang="en-US" sz="1600" dirty="0" err="1">
                <a:ea typeface="+mn-lt"/>
                <a:cs typeface="+mn-lt"/>
              </a:rPr>
              <a:t>zasebno</a:t>
            </a:r>
            <a:r>
              <a:rPr lang="en-US" sz="1600" dirty="0">
                <a:ea typeface="+mn-lt"/>
                <a:cs typeface="+mn-lt"/>
              </a:rPr>
              <a:t> </a:t>
            </a:r>
            <a:r>
              <a:rPr lang="en-US" sz="1600" dirty="0" err="1">
                <a:ea typeface="+mn-lt"/>
                <a:cs typeface="+mn-lt"/>
              </a:rPr>
              <a:t>verifikuju</a:t>
            </a:r>
            <a:endParaRPr lang="en-US" dirty="0" err="1">
              <a:ea typeface="+mn-lt"/>
              <a:cs typeface="+mn-lt"/>
            </a:endParaRPr>
          </a:p>
          <a:p>
            <a:pPr eaLnBrk="1" hangingPunct="1"/>
            <a:endParaRPr lang="en-US" altLang="en-US" sz="1200">
              <a:cs typeface="Arial"/>
            </a:endParaRPr>
          </a:p>
          <a:p>
            <a:r>
              <a:rPr lang="en-US" sz="1600" b="1" dirty="0" err="1">
                <a:ea typeface="+mn-lt"/>
                <a:cs typeface="+mn-lt"/>
              </a:rPr>
              <a:t>Jedinica</a:t>
            </a:r>
            <a:r>
              <a:rPr lang="en-US" sz="1600" b="1" dirty="0">
                <a:ea typeface="+mn-lt"/>
                <a:cs typeface="+mn-lt"/>
              </a:rPr>
              <a:t> </a:t>
            </a:r>
            <a:r>
              <a:rPr lang="en-US" sz="1600" dirty="0" err="1">
                <a:ea typeface="+mn-lt"/>
                <a:cs typeface="+mn-lt"/>
              </a:rPr>
              <a:t>sadrži</a:t>
            </a:r>
            <a:r>
              <a:rPr lang="en-US" sz="1600" dirty="0">
                <a:ea typeface="+mn-lt"/>
                <a:cs typeface="+mn-lt"/>
              </a:rPr>
              <a:t> </a:t>
            </a:r>
            <a:r>
              <a:rPr lang="en-US" sz="1600" dirty="0" err="1">
                <a:ea typeface="+mn-lt"/>
                <a:cs typeface="+mn-lt"/>
              </a:rPr>
              <a:t>više</a:t>
            </a:r>
            <a:r>
              <a:rPr lang="en-US" sz="1600" dirty="0">
                <a:ea typeface="+mn-lt"/>
                <a:cs typeface="+mn-lt"/>
              </a:rPr>
              <a:t> </a:t>
            </a:r>
            <a:r>
              <a:rPr lang="en-US" sz="1600" dirty="0" err="1">
                <a:ea typeface="+mn-lt"/>
                <a:cs typeface="+mn-lt"/>
              </a:rPr>
              <a:t>delova</a:t>
            </a:r>
            <a:r>
              <a:rPr lang="en-US" sz="1600" dirty="0">
                <a:ea typeface="+mn-lt"/>
                <a:cs typeface="+mn-lt"/>
              </a:rPr>
              <a:t> HDL-a </a:t>
            </a:r>
            <a:r>
              <a:rPr lang="en-US" sz="1600" dirty="0" err="1">
                <a:ea typeface="+mn-lt"/>
                <a:cs typeface="+mn-lt"/>
              </a:rPr>
              <a:t>sa</a:t>
            </a:r>
            <a:r>
              <a:rPr lang="en-US" sz="1600" dirty="0">
                <a:ea typeface="+mn-lt"/>
                <a:cs typeface="+mn-lt"/>
              </a:rPr>
              <a:t> </a:t>
            </a:r>
            <a:r>
              <a:rPr lang="en-US" sz="1600" dirty="0" err="1">
                <a:ea typeface="+mn-lt"/>
                <a:cs typeface="+mn-lt"/>
              </a:rPr>
              <a:t>nivoa</a:t>
            </a:r>
            <a:r>
              <a:rPr lang="en-US" sz="1600" dirty="0">
                <a:ea typeface="+mn-lt"/>
                <a:cs typeface="+mn-lt"/>
              </a:rPr>
              <a:t> </a:t>
            </a:r>
            <a:r>
              <a:rPr lang="en-US" sz="1600" dirty="0" err="1">
                <a:ea typeface="+mn-lt"/>
                <a:cs typeface="+mn-lt"/>
              </a:rPr>
              <a:t>dizajnera</a:t>
            </a:r>
            <a:r>
              <a:rPr lang="en-US" sz="1600" dirty="0">
                <a:ea typeface="+mn-lt"/>
                <a:cs typeface="+mn-lt"/>
              </a:rPr>
              <a:t> koji </a:t>
            </a:r>
            <a:r>
              <a:rPr lang="en-US" sz="1600" dirty="0" err="1">
                <a:ea typeface="+mn-lt"/>
                <a:cs typeface="+mn-lt"/>
              </a:rPr>
              <a:t>su</a:t>
            </a:r>
            <a:r>
              <a:rPr lang="en-US" sz="1600" dirty="0">
                <a:ea typeface="+mn-lt"/>
                <a:cs typeface="+mn-lt"/>
              </a:rPr>
              <a:t> </a:t>
            </a:r>
            <a:r>
              <a:rPr lang="en-US" sz="1600" dirty="0" err="1">
                <a:ea typeface="+mn-lt"/>
                <a:cs typeface="+mn-lt"/>
              </a:rPr>
              <a:t>spojeni</a:t>
            </a:r>
            <a:r>
              <a:rPr lang="en-US" sz="1600" dirty="0">
                <a:ea typeface="+mn-lt"/>
                <a:cs typeface="+mn-lt"/>
              </a:rPr>
              <a:t> u </a:t>
            </a:r>
            <a:r>
              <a:rPr lang="en-US" sz="1600" dirty="0" err="1">
                <a:ea typeface="+mn-lt"/>
                <a:cs typeface="+mn-lt"/>
              </a:rPr>
              <a:t>jedinice</a:t>
            </a:r>
            <a:r>
              <a:rPr lang="en-US" sz="1600" dirty="0">
                <a:ea typeface="+mn-lt"/>
                <a:cs typeface="+mn-lt"/>
              </a:rPr>
              <a:t>. </a:t>
            </a:r>
            <a:r>
              <a:rPr lang="en-US" sz="1600" dirty="0" err="1">
                <a:ea typeface="+mn-lt"/>
                <a:cs typeface="+mn-lt"/>
              </a:rPr>
              <a:t>Interfejsi</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funkcije</a:t>
            </a:r>
            <a:r>
              <a:rPr lang="en-US" sz="1600" dirty="0">
                <a:ea typeface="+mn-lt"/>
                <a:cs typeface="+mn-lt"/>
              </a:rPr>
              <a:t> </a:t>
            </a:r>
            <a:r>
              <a:rPr lang="en-US" sz="1600" dirty="0" err="1">
                <a:ea typeface="+mn-lt"/>
                <a:cs typeface="+mn-lt"/>
              </a:rPr>
              <a:t>su</a:t>
            </a:r>
            <a:r>
              <a:rPr lang="en-US" sz="1600" dirty="0">
                <a:ea typeface="+mn-lt"/>
                <a:cs typeface="+mn-lt"/>
              </a:rPr>
              <a:t> </a:t>
            </a:r>
            <a:r>
              <a:rPr lang="en-US" sz="1600" dirty="0" err="1">
                <a:ea typeface="+mn-lt"/>
                <a:cs typeface="+mn-lt"/>
              </a:rPr>
              <a:t>stabilniji</a:t>
            </a:r>
            <a:r>
              <a:rPr lang="en-US" sz="1600" dirty="0">
                <a:ea typeface="+mn-lt"/>
                <a:cs typeface="+mn-lt"/>
              </a:rPr>
              <a:t> </a:t>
            </a:r>
            <a:r>
              <a:rPr lang="en-US" sz="1600" dirty="0" err="1">
                <a:ea typeface="+mn-lt"/>
                <a:cs typeface="+mn-lt"/>
              </a:rPr>
              <a:t>nego</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nivou</a:t>
            </a:r>
            <a:r>
              <a:rPr lang="en-US" sz="1600" dirty="0">
                <a:ea typeface="+mn-lt"/>
                <a:cs typeface="+mn-lt"/>
              </a:rPr>
              <a:t> </a:t>
            </a:r>
            <a:r>
              <a:rPr lang="en-US" sz="1600" dirty="0" err="1">
                <a:ea typeface="+mn-lt"/>
                <a:cs typeface="+mn-lt"/>
              </a:rPr>
              <a:t>dizajnera</a:t>
            </a:r>
            <a:r>
              <a:rPr lang="en-US" sz="1600" dirty="0">
                <a:ea typeface="+mn-lt"/>
                <a:cs typeface="+mn-lt"/>
              </a:rPr>
              <a:t>, </a:t>
            </a:r>
            <a:r>
              <a:rPr lang="en-US" sz="1600" dirty="0" err="1">
                <a:ea typeface="+mn-lt"/>
                <a:cs typeface="+mn-lt"/>
              </a:rPr>
              <a:t>jer</a:t>
            </a:r>
            <a:r>
              <a:rPr lang="en-US" sz="1600" dirty="0">
                <a:ea typeface="+mn-lt"/>
                <a:cs typeface="+mn-lt"/>
              </a:rPr>
              <a:t> </a:t>
            </a:r>
            <a:r>
              <a:rPr lang="en-US" sz="1600" dirty="0" err="1">
                <a:ea typeface="+mn-lt"/>
                <a:cs typeface="+mn-lt"/>
              </a:rPr>
              <a:t>jedinice</a:t>
            </a:r>
            <a:r>
              <a:rPr lang="en-US" sz="1600" dirty="0">
                <a:ea typeface="+mn-lt"/>
                <a:cs typeface="+mn-lt"/>
              </a:rPr>
              <a:t> </a:t>
            </a:r>
            <a:r>
              <a:rPr lang="en-US" sz="1600" dirty="0" err="1">
                <a:ea typeface="+mn-lt"/>
                <a:cs typeface="+mn-lt"/>
              </a:rPr>
              <a:t>tipično</a:t>
            </a:r>
            <a:r>
              <a:rPr lang="en-US" sz="1600" dirty="0">
                <a:ea typeface="+mn-lt"/>
                <a:cs typeface="+mn-lt"/>
              </a:rPr>
              <a:t> </a:t>
            </a:r>
            <a:r>
              <a:rPr lang="en-US" sz="1600" dirty="0" err="1">
                <a:ea typeface="+mn-lt"/>
                <a:cs typeface="+mn-lt"/>
              </a:rPr>
              <a:t>imaju</a:t>
            </a:r>
            <a:r>
              <a:rPr lang="en-US" sz="1600" dirty="0">
                <a:ea typeface="+mn-lt"/>
                <a:cs typeface="+mn-lt"/>
              </a:rPr>
              <a:t> </a:t>
            </a:r>
            <a:r>
              <a:rPr lang="en-US" sz="1600" dirty="0" err="1">
                <a:ea typeface="+mn-lt"/>
                <a:cs typeface="+mn-lt"/>
              </a:rPr>
              <a:t>formalizovane</a:t>
            </a:r>
            <a:r>
              <a:rPr lang="en-US" sz="1600" dirty="0">
                <a:ea typeface="+mn-lt"/>
                <a:cs typeface="+mn-lt"/>
              </a:rPr>
              <a:t> </a:t>
            </a:r>
            <a:r>
              <a:rPr lang="en-US" sz="1600" dirty="0" err="1">
                <a:ea typeface="+mn-lt"/>
                <a:cs typeface="+mn-lt"/>
              </a:rPr>
              <a:t>specifikacije</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fizičke</a:t>
            </a:r>
            <a:r>
              <a:rPr lang="en-US" sz="1600" dirty="0">
                <a:ea typeface="+mn-lt"/>
                <a:cs typeface="+mn-lt"/>
              </a:rPr>
              <a:t> </a:t>
            </a:r>
            <a:r>
              <a:rPr lang="en-US" sz="1600" dirty="0" err="1">
                <a:ea typeface="+mn-lt"/>
                <a:cs typeface="+mn-lt"/>
              </a:rPr>
              <a:t>ili</a:t>
            </a:r>
            <a:r>
              <a:rPr lang="en-US" sz="1600" dirty="0">
                <a:ea typeface="+mn-lt"/>
                <a:cs typeface="+mn-lt"/>
              </a:rPr>
              <a:t> </a:t>
            </a:r>
            <a:r>
              <a:rPr lang="en-US" sz="1600" dirty="0" err="1">
                <a:ea typeface="+mn-lt"/>
                <a:cs typeface="+mn-lt"/>
              </a:rPr>
              <a:t>vremenske</a:t>
            </a:r>
            <a:r>
              <a:rPr lang="en-US" sz="1600" dirty="0">
                <a:ea typeface="+mn-lt"/>
                <a:cs typeface="+mn-lt"/>
              </a:rPr>
              <a:t> </a:t>
            </a:r>
            <a:r>
              <a:rPr lang="en-US" sz="1600" dirty="0" err="1">
                <a:ea typeface="+mn-lt"/>
                <a:cs typeface="+mn-lt"/>
              </a:rPr>
              <a:t>zahteve</a:t>
            </a:r>
            <a:r>
              <a:rPr lang="en-US" sz="1600" dirty="0">
                <a:ea typeface="+mn-lt"/>
                <a:cs typeface="+mn-lt"/>
              </a:rPr>
              <a:t> </a:t>
            </a:r>
            <a:r>
              <a:rPr lang="en-US" sz="1600" dirty="0" err="1">
                <a:ea typeface="+mn-lt"/>
                <a:cs typeface="+mn-lt"/>
              </a:rPr>
              <a:t>kojih</a:t>
            </a:r>
            <a:r>
              <a:rPr lang="en-US" sz="1600" dirty="0">
                <a:ea typeface="+mn-lt"/>
                <a:cs typeface="+mn-lt"/>
              </a:rPr>
              <a:t> se </a:t>
            </a:r>
            <a:r>
              <a:rPr lang="en-US" sz="1600" dirty="0" err="1">
                <a:ea typeface="+mn-lt"/>
                <a:cs typeface="+mn-lt"/>
              </a:rPr>
              <a:t>dizajneri</a:t>
            </a:r>
            <a:r>
              <a:rPr lang="en-US" sz="1600" dirty="0">
                <a:ea typeface="+mn-lt"/>
                <a:cs typeface="+mn-lt"/>
              </a:rPr>
              <a:t> </a:t>
            </a:r>
            <a:r>
              <a:rPr lang="en-US" sz="1600" dirty="0" err="1">
                <a:ea typeface="+mn-lt"/>
                <a:cs typeface="+mn-lt"/>
              </a:rPr>
              <a:t>pridržavaju</a:t>
            </a:r>
            <a:endParaRPr lang="en-US" sz="1600" dirty="0">
              <a:ea typeface="+mn-lt"/>
              <a:cs typeface="+mn-lt"/>
            </a:endParaRPr>
          </a:p>
          <a:p>
            <a:pPr eaLnBrk="1" hangingPunct="1"/>
            <a:endParaRPr lang="en-US" altLang="en-US" sz="1200"/>
          </a:p>
          <a:p>
            <a:r>
              <a:rPr lang="en-US" sz="1600" dirty="0" err="1">
                <a:ea typeface="+mn-lt"/>
                <a:cs typeface="+mn-lt"/>
              </a:rPr>
              <a:t>Pošto</a:t>
            </a:r>
            <a:r>
              <a:rPr lang="en-US" sz="1600" dirty="0">
                <a:ea typeface="+mn-lt"/>
                <a:cs typeface="+mn-lt"/>
              </a:rPr>
              <a:t> </a:t>
            </a:r>
            <a:r>
              <a:rPr lang="en-US" sz="1600" dirty="0" err="1">
                <a:ea typeface="+mn-lt"/>
                <a:cs typeface="+mn-lt"/>
              </a:rPr>
              <a:t>su</a:t>
            </a:r>
            <a:r>
              <a:rPr lang="en-US" sz="1600" dirty="0">
                <a:ea typeface="+mn-lt"/>
                <a:cs typeface="+mn-lt"/>
              </a:rPr>
              <a:t> </a:t>
            </a:r>
            <a:r>
              <a:rPr lang="en-US" sz="1600" dirty="0" err="1">
                <a:ea typeface="+mn-lt"/>
                <a:cs typeface="+mn-lt"/>
              </a:rPr>
              <a:t>interfejsi</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specifikacije</a:t>
            </a:r>
            <a:r>
              <a:rPr lang="en-US" sz="1600" dirty="0">
                <a:ea typeface="+mn-lt"/>
                <a:cs typeface="+mn-lt"/>
              </a:rPr>
              <a:t> </a:t>
            </a:r>
            <a:r>
              <a:rPr lang="en-US" sz="1600" dirty="0" err="1">
                <a:ea typeface="+mn-lt"/>
                <a:cs typeface="+mn-lt"/>
              </a:rPr>
              <a:t>stabilniji</a:t>
            </a:r>
            <a:r>
              <a:rPr lang="en-US" sz="1600" dirty="0">
                <a:ea typeface="+mn-lt"/>
                <a:cs typeface="+mn-lt"/>
              </a:rPr>
              <a:t>, </a:t>
            </a:r>
            <a:r>
              <a:rPr lang="en-US" sz="1600" dirty="0" err="1">
                <a:ea typeface="+mn-lt"/>
                <a:cs typeface="+mn-lt"/>
              </a:rPr>
              <a:t>tim</a:t>
            </a:r>
            <a:r>
              <a:rPr lang="en-US" sz="1600" dirty="0">
                <a:ea typeface="+mn-lt"/>
                <a:cs typeface="+mn-lt"/>
              </a:rPr>
              <a:t> za </a:t>
            </a:r>
            <a:r>
              <a:rPr lang="en-US" sz="1600" dirty="0" err="1">
                <a:ea typeface="+mn-lt"/>
                <a:cs typeface="+mn-lt"/>
              </a:rPr>
              <a:t>verifikaciju</a:t>
            </a:r>
            <a:r>
              <a:rPr lang="en-US" sz="1600" dirty="0">
                <a:ea typeface="+mn-lt"/>
                <a:cs typeface="+mn-lt"/>
              </a:rPr>
              <a:t> </a:t>
            </a:r>
            <a:r>
              <a:rPr lang="en-US" sz="1600" dirty="0" err="1">
                <a:ea typeface="+mn-lt"/>
                <a:cs typeface="+mn-lt"/>
              </a:rPr>
              <a:t>može</a:t>
            </a:r>
            <a:r>
              <a:rPr lang="en-US" sz="1600" dirty="0">
                <a:ea typeface="+mn-lt"/>
                <a:cs typeface="+mn-lt"/>
              </a:rPr>
              <a:t> da </a:t>
            </a:r>
            <a:r>
              <a:rPr lang="en-US" sz="1600" dirty="0" err="1">
                <a:ea typeface="+mn-lt"/>
                <a:cs typeface="+mn-lt"/>
              </a:rPr>
              <a:t>kreira</a:t>
            </a:r>
            <a:r>
              <a:rPr lang="en-US" sz="1600" dirty="0">
                <a:ea typeface="+mn-lt"/>
                <a:cs typeface="+mn-lt"/>
              </a:rPr>
              <a:t> </a:t>
            </a:r>
            <a:r>
              <a:rPr lang="en-US" sz="1600" dirty="0" err="1">
                <a:ea typeface="+mn-lt"/>
                <a:cs typeface="+mn-lt"/>
              </a:rPr>
              <a:t>naprednije</a:t>
            </a:r>
            <a:r>
              <a:rPr lang="en-US" sz="1600" dirty="0">
                <a:ea typeface="+mn-lt"/>
                <a:cs typeface="+mn-lt"/>
              </a:rPr>
              <a:t> </a:t>
            </a:r>
            <a:r>
              <a:rPr lang="en-US" sz="1600" dirty="0" err="1">
                <a:ea typeface="+mn-lt"/>
                <a:cs typeface="+mn-lt"/>
              </a:rPr>
              <a:t>okruženje</a:t>
            </a:r>
            <a:r>
              <a:rPr lang="en-US" sz="1600" dirty="0">
                <a:ea typeface="+mn-lt"/>
                <a:cs typeface="+mn-lt"/>
              </a:rPr>
              <a:t> (</a:t>
            </a:r>
            <a:r>
              <a:rPr lang="en-US" sz="1600" dirty="0" err="1">
                <a:ea typeface="+mn-lt"/>
                <a:cs typeface="+mn-lt"/>
              </a:rPr>
              <a:t>koristeći</a:t>
            </a:r>
            <a:r>
              <a:rPr lang="en-US" sz="1600" dirty="0">
                <a:ea typeface="+mn-lt"/>
                <a:cs typeface="+mn-lt"/>
              </a:rPr>
              <a:t> </a:t>
            </a:r>
            <a:r>
              <a:rPr lang="en-US" sz="1600" dirty="0" err="1">
                <a:ea typeface="+mn-lt"/>
                <a:cs typeface="+mn-lt"/>
              </a:rPr>
              <a:t>randomizovane</a:t>
            </a:r>
            <a:r>
              <a:rPr lang="en-US" sz="1600" dirty="0">
                <a:ea typeface="+mn-lt"/>
                <a:cs typeface="+mn-lt"/>
              </a:rPr>
              <a:t> </a:t>
            </a:r>
            <a:r>
              <a:rPr lang="en-US" sz="1600" dirty="0" err="1">
                <a:ea typeface="+mn-lt"/>
                <a:cs typeface="+mn-lt"/>
              </a:rPr>
              <a:t>stimuluse</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autonomnu</a:t>
            </a:r>
            <a:r>
              <a:rPr lang="en-US" sz="1600" dirty="0">
                <a:ea typeface="+mn-lt"/>
                <a:cs typeface="+mn-lt"/>
              </a:rPr>
              <a:t> </a:t>
            </a:r>
            <a:r>
              <a:rPr lang="en-US" sz="1600" dirty="0" err="1">
                <a:ea typeface="+mn-lt"/>
                <a:cs typeface="+mn-lt"/>
              </a:rPr>
              <a:t>proveru</a:t>
            </a:r>
            <a:r>
              <a:rPr lang="en-US" sz="1600" dirty="0">
                <a:ea typeface="+mn-lt"/>
                <a:cs typeface="+mn-lt"/>
              </a:rPr>
              <a:t>)</a:t>
            </a:r>
            <a:endParaRPr lang="en-US" dirty="0">
              <a:ea typeface="+mn-lt"/>
              <a:cs typeface="+mn-lt"/>
            </a:endParaRPr>
          </a:p>
          <a:p>
            <a:pPr eaLnBrk="1" hangingPunct="1"/>
            <a:endParaRPr lang="en-US" altLang="en-US" sz="1200"/>
          </a:p>
          <a:p>
            <a:r>
              <a:rPr lang="en-US" sz="1600" dirty="0">
                <a:ea typeface="+mn-lt"/>
                <a:cs typeface="+mn-lt"/>
              </a:rPr>
              <a:t>Radi </a:t>
            </a:r>
            <a:r>
              <a:rPr lang="en-US" sz="1600" dirty="0" err="1">
                <a:ea typeface="+mn-lt"/>
                <a:cs typeface="+mn-lt"/>
              </a:rPr>
              <a:t>olakšavanja</a:t>
            </a:r>
            <a:r>
              <a:rPr lang="en-US" sz="1600" dirty="0">
                <a:ea typeface="+mn-lt"/>
                <a:cs typeface="+mn-lt"/>
              </a:rPr>
              <a:t> </a:t>
            </a:r>
            <a:r>
              <a:rPr lang="en-US" sz="1600" dirty="0" err="1">
                <a:ea typeface="+mn-lt"/>
                <a:cs typeface="+mn-lt"/>
              </a:rPr>
              <a:t>verifikacije</a:t>
            </a:r>
            <a:r>
              <a:rPr lang="en-US" sz="1600" dirty="0">
                <a:ea typeface="+mn-lt"/>
                <a:cs typeface="+mn-lt"/>
              </a:rPr>
              <a:t>, </a:t>
            </a:r>
            <a:r>
              <a:rPr lang="en-US" sz="1600" dirty="0" err="1">
                <a:ea typeface="+mn-lt"/>
                <a:cs typeface="+mn-lt"/>
              </a:rPr>
              <a:t>dizajn</a:t>
            </a:r>
            <a:r>
              <a:rPr lang="en-US" sz="1600" dirty="0">
                <a:ea typeface="+mn-lt"/>
                <a:cs typeface="+mn-lt"/>
              </a:rPr>
              <a:t> </a:t>
            </a:r>
            <a:r>
              <a:rPr lang="en-US" sz="1600" dirty="0" err="1">
                <a:ea typeface="+mn-lt"/>
                <a:cs typeface="+mn-lt"/>
              </a:rPr>
              <a:t>treba</a:t>
            </a:r>
            <a:r>
              <a:rPr lang="en-US" sz="1600" dirty="0">
                <a:ea typeface="+mn-lt"/>
                <a:cs typeface="+mn-lt"/>
              </a:rPr>
              <a:t> da </a:t>
            </a:r>
            <a:r>
              <a:rPr lang="en-US" sz="1600" dirty="0" err="1">
                <a:ea typeface="+mn-lt"/>
                <a:cs typeface="+mn-lt"/>
              </a:rPr>
              <a:t>bude</a:t>
            </a:r>
            <a:r>
              <a:rPr lang="en-US" sz="1600" dirty="0">
                <a:ea typeface="+mn-lt"/>
                <a:cs typeface="+mn-lt"/>
              </a:rPr>
              <a:t> </a:t>
            </a:r>
            <a:r>
              <a:rPr lang="en-US" sz="1600" dirty="0" err="1">
                <a:ea typeface="+mn-lt"/>
                <a:cs typeface="+mn-lt"/>
              </a:rPr>
              <a:t>podeljen</a:t>
            </a:r>
            <a:r>
              <a:rPr lang="en-US" sz="1600" dirty="0">
                <a:ea typeface="+mn-lt"/>
                <a:cs typeface="+mn-lt"/>
              </a:rPr>
              <a:t> </a:t>
            </a:r>
            <a:r>
              <a:rPr lang="en-US" sz="1600" dirty="0" err="1">
                <a:ea typeface="+mn-lt"/>
                <a:cs typeface="+mn-lt"/>
              </a:rPr>
              <a:t>tako</a:t>
            </a:r>
            <a:r>
              <a:rPr lang="en-US" sz="1600" dirty="0">
                <a:ea typeface="+mn-lt"/>
                <a:cs typeface="+mn-lt"/>
              </a:rPr>
              <a:t> da </a:t>
            </a:r>
            <a:r>
              <a:rPr lang="en-US" sz="1600" dirty="0" err="1">
                <a:ea typeface="+mn-lt"/>
                <a:cs typeface="+mn-lt"/>
              </a:rPr>
              <a:t>potpune</a:t>
            </a:r>
            <a:r>
              <a:rPr lang="en-US" sz="1600" dirty="0">
                <a:ea typeface="+mn-lt"/>
                <a:cs typeface="+mn-lt"/>
              </a:rPr>
              <a:t> </a:t>
            </a:r>
            <a:r>
              <a:rPr lang="en-US" sz="1600" dirty="0" err="1">
                <a:ea typeface="+mn-lt"/>
                <a:cs typeface="+mn-lt"/>
              </a:rPr>
              <a:t>funkcionalnosti</a:t>
            </a:r>
            <a:r>
              <a:rPr lang="en-US" sz="1600" dirty="0">
                <a:ea typeface="+mn-lt"/>
                <a:cs typeface="+mn-lt"/>
              </a:rPr>
              <a:t> </a:t>
            </a:r>
            <a:r>
              <a:rPr lang="en-US" sz="1600" dirty="0" err="1">
                <a:ea typeface="+mn-lt"/>
                <a:cs typeface="+mn-lt"/>
              </a:rPr>
              <a:t>budu</a:t>
            </a:r>
            <a:r>
              <a:rPr lang="en-US" sz="1600" dirty="0">
                <a:ea typeface="+mn-lt"/>
                <a:cs typeface="+mn-lt"/>
              </a:rPr>
              <a:t> </a:t>
            </a:r>
            <a:r>
              <a:rPr lang="en-US" sz="1600" dirty="0" err="1">
                <a:ea typeface="+mn-lt"/>
                <a:cs typeface="+mn-lt"/>
              </a:rPr>
              <a:t>sadržane</a:t>
            </a:r>
            <a:r>
              <a:rPr lang="en-US" sz="1600" dirty="0">
                <a:ea typeface="+mn-lt"/>
                <a:cs typeface="+mn-lt"/>
              </a:rPr>
              <a:t> u </a:t>
            </a:r>
            <a:r>
              <a:rPr lang="en-US" sz="1600" dirty="0" err="1">
                <a:ea typeface="+mn-lt"/>
                <a:cs typeface="+mn-lt"/>
              </a:rPr>
              <a:t>okviru</a:t>
            </a:r>
            <a:r>
              <a:rPr lang="en-US" sz="1600" dirty="0">
                <a:ea typeface="+mn-lt"/>
                <a:cs typeface="+mn-lt"/>
              </a:rPr>
              <a:t> </a:t>
            </a:r>
            <a:r>
              <a:rPr lang="en-US" sz="1600" i="1" dirty="0" err="1">
                <a:ea typeface="+mn-lt"/>
                <a:cs typeface="+mn-lt"/>
              </a:rPr>
              <a:t>jedinice</a:t>
            </a:r>
            <a:r>
              <a:rPr lang="en-US" sz="1600" dirty="0">
                <a:ea typeface="+mn-lt"/>
                <a:cs typeface="+mn-lt"/>
              </a:rPr>
              <a:t>. Ovi </a:t>
            </a:r>
            <a:r>
              <a:rPr lang="en-US" sz="1600" dirty="0" err="1">
                <a:ea typeface="+mn-lt"/>
                <a:cs typeface="+mn-lt"/>
              </a:rPr>
              <a:t>zahtevi</a:t>
            </a:r>
            <a:r>
              <a:rPr lang="en-US" sz="1600" dirty="0">
                <a:ea typeface="+mn-lt"/>
                <a:cs typeface="+mn-lt"/>
              </a:rPr>
              <a:t> za </a:t>
            </a:r>
            <a:r>
              <a:rPr lang="en-US" sz="1600" dirty="0" err="1">
                <a:ea typeface="+mn-lt"/>
                <a:cs typeface="+mn-lt"/>
              </a:rPr>
              <a:t>verifikaciju</a:t>
            </a:r>
            <a:r>
              <a:rPr lang="en-US" sz="1600" dirty="0">
                <a:ea typeface="+mn-lt"/>
                <a:cs typeface="+mn-lt"/>
              </a:rPr>
              <a:t> u </a:t>
            </a:r>
            <a:r>
              <a:rPr lang="en-US" sz="1600" dirty="0" err="1">
                <a:ea typeface="+mn-lt"/>
                <a:cs typeface="+mn-lt"/>
              </a:rPr>
              <a:t>sinergiji</a:t>
            </a:r>
            <a:r>
              <a:rPr lang="en-US" sz="1600" dirty="0">
                <a:ea typeface="+mn-lt"/>
                <a:cs typeface="+mn-lt"/>
              </a:rPr>
              <a:t> </a:t>
            </a:r>
            <a:r>
              <a:rPr lang="en-US" sz="1600" dirty="0" err="1">
                <a:ea typeface="+mn-lt"/>
                <a:cs typeface="+mn-lt"/>
              </a:rPr>
              <a:t>sa</a:t>
            </a:r>
            <a:r>
              <a:rPr lang="en-US" sz="1600" dirty="0">
                <a:ea typeface="+mn-lt"/>
                <a:cs typeface="+mn-lt"/>
              </a:rPr>
              <a:t> </a:t>
            </a:r>
            <a:r>
              <a:rPr lang="en-US" sz="1600" dirty="0" err="1">
                <a:ea typeface="+mn-lt"/>
                <a:cs typeface="+mn-lt"/>
              </a:rPr>
              <a:t>hijerarhijskom</a:t>
            </a:r>
            <a:r>
              <a:rPr lang="en-US" sz="1600" dirty="0">
                <a:ea typeface="+mn-lt"/>
                <a:cs typeface="+mn-lt"/>
              </a:rPr>
              <a:t> </a:t>
            </a:r>
            <a:r>
              <a:rPr lang="en-US" sz="1600" dirty="0" err="1">
                <a:ea typeface="+mn-lt"/>
                <a:cs typeface="+mn-lt"/>
              </a:rPr>
              <a:t>strukturom</a:t>
            </a:r>
            <a:r>
              <a:rPr lang="en-US" sz="1600" dirty="0">
                <a:ea typeface="+mn-lt"/>
                <a:cs typeface="+mn-lt"/>
              </a:rPr>
              <a:t> </a:t>
            </a:r>
            <a:r>
              <a:rPr lang="en-US" sz="1600" dirty="0" err="1">
                <a:ea typeface="+mn-lt"/>
                <a:cs typeface="+mn-lt"/>
              </a:rPr>
              <a:t>dizajna</a:t>
            </a:r>
            <a:r>
              <a:rPr lang="en-US" sz="1600" dirty="0">
                <a:ea typeface="+mn-lt"/>
                <a:cs typeface="+mn-lt"/>
              </a:rPr>
              <a:t>, </a:t>
            </a:r>
            <a:r>
              <a:rPr lang="en-US" sz="1600" dirty="0" err="1">
                <a:ea typeface="+mn-lt"/>
                <a:cs typeface="+mn-lt"/>
              </a:rPr>
              <a:t>olakšavaju</a:t>
            </a:r>
            <a:r>
              <a:rPr lang="en-US" sz="1600" dirty="0">
                <a:ea typeface="+mn-lt"/>
                <a:cs typeface="+mn-lt"/>
              </a:rPr>
              <a:t> </a:t>
            </a:r>
            <a:r>
              <a:rPr lang="en-US" sz="1600" dirty="0" err="1">
                <a:ea typeface="+mn-lt"/>
                <a:cs typeface="+mn-lt"/>
              </a:rPr>
              <a:t>projektovanje</a:t>
            </a:r>
            <a:r>
              <a:rPr lang="en-US" sz="1600" dirty="0">
                <a:ea typeface="+mn-lt"/>
                <a:cs typeface="+mn-lt"/>
              </a:rPr>
              <a:t> </a:t>
            </a:r>
            <a:r>
              <a:rPr lang="en-US" sz="1600" dirty="0" err="1">
                <a:ea typeface="+mn-lt"/>
                <a:cs typeface="+mn-lt"/>
              </a:rPr>
              <a:t>složenih</a:t>
            </a:r>
            <a:r>
              <a:rPr lang="en-US" sz="1600" dirty="0">
                <a:ea typeface="+mn-lt"/>
                <a:cs typeface="+mn-lt"/>
              </a:rPr>
              <a:t> </a:t>
            </a:r>
            <a:r>
              <a:rPr lang="en-US" sz="1600">
                <a:ea typeface="+mn-lt"/>
                <a:cs typeface="+mn-lt"/>
              </a:rPr>
              <a:t>dizajna</a:t>
            </a:r>
            <a:endParaRPr lang="en-US" sz="1600" dirty="0">
              <a:ea typeface="+mn-lt"/>
              <a:cs typeface="+mn-lt"/>
            </a:endParaRPr>
          </a:p>
          <a:p>
            <a:pPr eaLnBrk="1" hangingPunct="1"/>
            <a:endParaRPr lang="en-US" altLang="en-US" sz="1200"/>
          </a:p>
          <a:p>
            <a:r>
              <a:rPr lang="en-US" sz="1600" dirty="0" err="1">
                <a:ea typeface="+mn-lt"/>
                <a:cs typeface="+mn-lt"/>
              </a:rPr>
              <a:t>Iako</a:t>
            </a:r>
            <a:r>
              <a:rPr lang="en-US" sz="1600" dirty="0">
                <a:ea typeface="+mn-lt"/>
                <a:cs typeface="+mn-lt"/>
              </a:rPr>
              <a:t> je </a:t>
            </a:r>
            <a:r>
              <a:rPr lang="en-US" sz="1600" dirty="0" err="1">
                <a:ea typeface="+mn-lt"/>
                <a:cs typeface="+mn-lt"/>
              </a:rPr>
              <a:t>svrha</a:t>
            </a:r>
            <a:r>
              <a:rPr lang="en-US" sz="1600" dirty="0">
                <a:ea typeface="+mn-lt"/>
                <a:cs typeface="+mn-lt"/>
              </a:rPr>
              <a:t> </a:t>
            </a:r>
            <a:r>
              <a:rPr lang="en-US" sz="1600" dirty="0" err="1">
                <a:ea typeface="+mn-lt"/>
                <a:cs typeface="+mn-lt"/>
              </a:rPr>
              <a:t>nivoa</a:t>
            </a:r>
            <a:r>
              <a:rPr lang="en-US" sz="1600" dirty="0">
                <a:ea typeface="+mn-lt"/>
                <a:cs typeface="+mn-lt"/>
              </a:rPr>
              <a:t> </a:t>
            </a:r>
            <a:r>
              <a:rPr lang="en-US" sz="1600" dirty="0" err="1">
                <a:ea typeface="+mn-lt"/>
                <a:cs typeface="+mn-lt"/>
              </a:rPr>
              <a:t>jedinice</a:t>
            </a:r>
            <a:r>
              <a:rPr lang="en-US" sz="1600" dirty="0">
                <a:ea typeface="+mn-lt"/>
                <a:cs typeface="+mn-lt"/>
              </a:rPr>
              <a:t> da se u </a:t>
            </a:r>
            <a:r>
              <a:rPr lang="en-US" sz="1600" dirty="0" err="1">
                <a:ea typeface="+mn-lt"/>
                <a:cs typeface="+mn-lt"/>
              </a:rPr>
              <a:t>potpunosti</a:t>
            </a:r>
            <a:r>
              <a:rPr lang="en-US" sz="1600" dirty="0">
                <a:ea typeface="+mn-lt"/>
                <a:cs typeface="+mn-lt"/>
              </a:rPr>
              <a:t> </a:t>
            </a:r>
            <a:r>
              <a:rPr lang="en-US" sz="1600" dirty="0" err="1">
                <a:ea typeface="+mn-lt"/>
                <a:cs typeface="+mn-lt"/>
              </a:rPr>
              <a:t>proveri</a:t>
            </a:r>
            <a:r>
              <a:rPr lang="en-US" sz="1600" dirty="0">
                <a:ea typeface="+mn-lt"/>
                <a:cs typeface="+mn-lt"/>
              </a:rPr>
              <a:t> </a:t>
            </a:r>
            <a:r>
              <a:rPr lang="en-US" sz="1600" dirty="0" err="1">
                <a:ea typeface="+mn-lt"/>
                <a:cs typeface="+mn-lt"/>
              </a:rPr>
              <a:t>funkcionalnost</a:t>
            </a:r>
            <a:r>
              <a:rPr lang="en-US" sz="1600" dirty="0">
                <a:ea typeface="+mn-lt"/>
                <a:cs typeface="+mn-lt"/>
              </a:rPr>
              <a:t> </a:t>
            </a:r>
            <a:r>
              <a:rPr lang="en-US" sz="1600" dirty="0" err="1">
                <a:ea typeface="+mn-lt"/>
                <a:cs typeface="+mn-lt"/>
              </a:rPr>
              <a:t>jedinice</a:t>
            </a:r>
            <a:r>
              <a:rPr lang="en-US" sz="1600" dirty="0">
                <a:ea typeface="+mn-lt"/>
                <a:cs typeface="+mn-lt"/>
              </a:rPr>
              <a:t>, </a:t>
            </a:r>
            <a:r>
              <a:rPr lang="en-US" sz="1600" dirty="0" err="1">
                <a:ea typeface="+mn-lt"/>
                <a:cs typeface="+mn-lt"/>
              </a:rPr>
              <a:t>mogu</a:t>
            </a:r>
            <a:r>
              <a:rPr lang="en-US" sz="1600" dirty="0">
                <a:ea typeface="+mn-lt"/>
                <a:cs typeface="+mn-lt"/>
              </a:rPr>
              <a:t> </a:t>
            </a:r>
            <a:r>
              <a:rPr lang="en-US" sz="1600" dirty="0" err="1">
                <a:ea typeface="+mn-lt"/>
                <a:cs typeface="+mn-lt"/>
              </a:rPr>
              <a:t>postojati</a:t>
            </a:r>
            <a:r>
              <a:rPr lang="en-US" sz="1600" dirty="0">
                <a:ea typeface="+mn-lt"/>
                <a:cs typeface="+mn-lt"/>
              </a:rPr>
              <a:t> </a:t>
            </a:r>
            <a:r>
              <a:rPr lang="en-US" sz="1600" dirty="0" err="1">
                <a:ea typeface="+mn-lt"/>
                <a:cs typeface="+mn-lt"/>
              </a:rPr>
              <a:t>određene</a:t>
            </a:r>
            <a:r>
              <a:rPr lang="en-US" sz="1600" dirty="0">
                <a:ea typeface="+mn-lt"/>
                <a:cs typeface="+mn-lt"/>
              </a:rPr>
              <a:t> </a:t>
            </a:r>
            <a:r>
              <a:rPr lang="en-US" sz="1600" dirty="0" err="1">
                <a:ea typeface="+mn-lt"/>
                <a:cs typeface="+mn-lt"/>
              </a:rPr>
              <a:t>funkcionalnosti</a:t>
            </a:r>
            <a:r>
              <a:rPr lang="en-US" sz="1600" dirty="0">
                <a:ea typeface="+mn-lt"/>
                <a:cs typeface="+mn-lt"/>
              </a:rPr>
              <a:t> </a:t>
            </a:r>
            <a:r>
              <a:rPr lang="en-US" sz="1600" dirty="0" err="1">
                <a:ea typeface="+mn-lt"/>
                <a:cs typeface="+mn-lt"/>
              </a:rPr>
              <a:t>koje</a:t>
            </a:r>
            <a:r>
              <a:rPr lang="en-US" sz="1600" dirty="0">
                <a:ea typeface="+mn-lt"/>
                <a:cs typeface="+mn-lt"/>
              </a:rPr>
              <a:t> </a:t>
            </a:r>
            <a:r>
              <a:rPr lang="en-US" sz="1600" dirty="0" err="1">
                <a:ea typeface="+mn-lt"/>
                <a:cs typeface="+mn-lt"/>
              </a:rPr>
              <a:t>tim</a:t>
            </a:r>
            <a:r>
              <a:rPr lang="en-US" sz="1600" dirty="0">
                <a:ea typeface="+mn-lt"/>
                <a:cs typeface="+mn-lt"/>
              </a:rPr>
              <a:t> za </a:t>
            </a:r>
            <a:r>
              <a:rPr lang="en-US" sz="1600" dirty="0" err="1">
                <a:ea typeface="+mn-lt"/>
                <a:cs typeface="+mn-lt"/>
              </a:rPr>
              <a:t>verifikaciju</a:t>
            </a:r>
            <a:r>
              <a:rPr lang="en-US" sz="1600" dirty="0">
                <a:ea typeface="+mn-lt"/>
                <a:cs typeface="+mn-lt"/>
              </a:rPr>
              <a:t> ne </a:t>
            </a:r>
            <a:r>
              <a:rPr lang="en-US" sz="1600" dirty="0" err="1">
                <a:ea typeface="+mn-lt"/>
                <a:cs typeface="+mn-lt"/>
              </a:rPr>
              <a:t>može</a:t>
            </a:r>
            <a:r>
              <a:rPr lang="en-US" sz="1600" dirty="0">
                <a:ea typeface="+mn-lt"/>
                <a:cs typeface="+mn-lt"/>
              </a:rPr>
              <a:t> </a:t>
            </a:r>
            <a:r>
              <a:rPr lang="en-US" sz="1600" dirty="0" err="1">
                <a:ea typeface="+mn-lt"/>
                <a:cs typeface="+mn-lt"/>
              </a:rPr>
              <a:t>na</a:t>
            </a:r>
            <a:r>
              <a:rPr lang="en-US" sz="1600" dirty="0">
                <a:ea typeface="+mn-lt"/>
                <a:cs typeface="+mn-lt"/>
              </a:rPr>
              <a:t> tom </a:t>
            </a:r>
            <a:r>
              <a:rPr lang="en-US" sz="1600" dirty="0" err="1">
                <a:ea typeface="+mn-lt"/>
                <a:cs typeface="+mn-lt"/>
              </a:rPr>
              <a:t>nivou</a:t>
            </a:r>
            <a:r>
              <a:rPr lang="en-US" sz="1600" dirty="0">
                <a:ea typeface="+mn-lt"/>
                <a:cs typeface="+mn-lt"/>
              </a:rPr>
              <a:t> da </a:t>
            </a:r>
            <a:r>
              <a:rPr lang="en-US" sz="1600" dirty="0" err="1">
                <a:ea typeface="+mn-lt"/>
                <a:cs typeface="+mn-lt"/>
              </a:rPr>
              <a:t>proveri</a:t>
            </a:r>
            <a:r>
              <a:rPr lang="en-US" sz="1600" dirty="0">
                <a:ea typeface="+mn-lt"/>
                <a:cs typeface="+mn-lt"/>
              </a:rPr>
              <a:t>, </a:t>
            </a:r>
            <a:r>
              <a:rPr lang="en-US" sz="1600" dirty="0" err="1">
                <a:ea typeface="+mn-lt"/>
                <a:cs typeface="+mn-lt"/>
              </a:rPr>
              <a:t>kao</a:t>
            </a:r>
            <a:r>
              <a:rPr lang="en-US" sz="1600" dirty="0">
                <a:ea typeface="+mn-lt"/>
                <a:cs typeface="+mn-lt"/>
              </a:rPr>
              <a:t> </a:t>
            </a:r>
            <a:r>
              <a:rPr lang="en-US" sz="1600" dirty="0" err="1">
                <a:ea typeface="+mn-lt"/>
                <a:cs typeface="+mn-lt"/>
              </a:rPr>
              <a:t>što</a:t>
            </a:r>
            <a:r>
              <a:rPr lang="en-US" sz="1600" dirty="0">
                <a:ea typeface="+mn-lt"/>
                <a:cs typeface="+mn-lt"/>
              </a:rPr>
              <a:t> je </a:t>
            </a:r>
            <a:r>
              <a:rPr lang="en-US" sz="1600" dirty="0" err="1">
                <a:ea typeface="+mn-lt"/>
                <a:cs typeface="+mn-lt"/>
              </a:rPr>
              <a:t>funkcionalnost</a:t>
            </a:r>
            <a:r>
              <a:rPr lang="en-US" sz="1600" dirty="0">
                <a:ea typeface="+mn-lt"/>
                <a:cs typeface="+mn-lt"/>
              </a:rPr>
              <a:t> </a:t>
            </a:r>
            <a:r>
              <a:rPr lang="en-US" sz="1600" dirty="0" err="1">
                <a:ea typeface="+mn-lt"/>
                <a:cs typeface="+mn-lt"/>
              </a:rPr>
              <a:t>raspoređena</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više</a:t>
            </a:r>
            <a:r>
              <a:rPr lang="en-US" sz="1600" dirty="0">
                <a:ea typeface="+mn-lt"/>
                <a:cs typeface="+mn-lt"/>
              </a:rPr>
              <a:t> </a:t>
            </a:r>
            <a:r>
              <a:rPr lang="en-US" sz="1600">
                <a:ea typeface="+mn-lt"/>
                <a:cs typeface="+mn-lt"/>
              </a:rPr>
              <a:t>jedinica</a:t>
            </a:r>
          </a:p>
          <a:p>
            <a:pPr eaLnBrk="1" hangingPunct="1"/>
            <a:endParaRPr lang="en-US" altLang="en-US" sz="1200">
              <a:cs typeface="Arial"/>
            </a:endParaRPr>
          </a:p>
          <a:p>
            <a:r>
              <a:rPr lang="en-US" sz="1600" dirty="0">
                <a:ea typeface="+mn-lt"/>
                <a:cs typeface="+mn-lt"/>
              </a:rPr>
              <a:t>Kada se </a:t>
            </a:r>
            <a:r>
              <a:rPr lang="en-US" sz="1600" dirty="0" err="1">
                <a:ea typeface="+mn-lt"/>
                <a:cs typeface="+mn-lt"/>
              </a:rPr>
              <a:t>verifikuje</a:t>
            </a:r>
            <a:r>
              <a:rPr lang="en-US" sz="1600" dirty="0">
                <a:ea typeface="+mn-lt"/>
                <a:cs typeface="+mn-lt"/>
              </a:rPr>
              <a:t> </a:t>
            </a:r>
            <a:r>
              <a:rPr lang="en-US" sz="1600" dirty="0" err="1">
                <a:ea typeface="+mn-lt"/>
                <a:cs typeface="+mn-lt"/>
              </a:rPr>
              <a:t>nivo</a:t>
            </a:r>
            <a:r>
              <a:rPr lang="en-US" sz="1600" dirty="0">
                <a:ea typeface="+mn-lt"/>
                <a:cs typeface="+mn-lt"/>
              </a:rPr>
              <a:t> </a:t>
            </a:r>
            <a:r>
              <a:rPr lang="en-US" sz="1600" dirty="0" err="1">
                <a:ea typeface="+mn-lt"/>
                <a:cs typeface="+mn-lt"/>
              </a:rPr>
              <a:t>jedinice</a:t>
            </a:r>
            <a:r>
              <a:rPr lang="en-US" sz="1600" dirty="0">
                <a:ea typeface="+mn-lt"/>
                <a:cs typeface="+mn-lt"/>
              </a:rPr>
              <a:t>, </a:t>
            </a:r>
            <a:r>
              <a:rPr lang="en-US" sz="1600" dirty="0" err="1">
                <a:ea typeface="+mn-lt"/>
                <a:cs typeface="+mn-lt"/>
              </a:rPr>
              <a:t>verifikacioni</a:t>
            </a:r>
            <a:r>
              <a:rPr lang="en-US" sz="1600" dirty="0">
                <a:ea typeface="+mn-lt"/>
                <a:cs typeface="+mn-lt"/>
              </a:rPr>
              <a:t> </a:t>
            </a:r>
            <a:r>
              <a:rPr lang="en-US" sz="1600" dirty="0" err="1">
                <a:ea typeface="+mn-lt"/>
                <a:cs typeface="+mn-lt"/>
              </a:rPr>
              <a:t>inženjer</a:t>
            </a:r>
            <a:r>
              <a:rPr lang="en-US" sz="1600" dirty="0">
                <a:ea typeface="+mn-lt"/>
                <a:cs typeface="+mn-lt"/>
              </a:rPr>
              <a:t> </a:t>
            </a:r>
            <a:r>
              <a:rPr lang="en-US" sz="1600" dirty="0" err="1">
                <a:ea typeface="+mn-lt"/>
                <a:cs typeface="+mn-lt"/>
              </a:rPr>
              <a:t>može</a:t>
            </a:r>
            <a:r>
              <a:rPr lang="en-US" sz="1600" dirty="0">
                <a:ea typeface="+mn-lt"/>
                <a:cs typeface="+mn-lt"/>
              </a:rPr>
              <a:t> da </a:t>
            </a:r>
            <a:r>
              <a:rPr lang="en-US" sz="1600" dirty="0" err="1">
                <a:ea typeface="+mn-lt"/>
                <a:cs typeface="+mn-lt"/>
              </a:rPr>
              <a:t>pređe</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više</a:t>
            </a:r>
            <a:r>
              <a:rPr lang="en-US" sz="1600" dirty="0">
                <a:ea typeface="+mn-lt"/>
                <a:cs typeface="+mn-lt"/>
              </a:rPr>
              <a:t> </a:t>
            </a:r>
            <a:r>
              <a:rPr lang="en-US" sz="1600" dirty="0" err="1">
                <a:ea typeface="+mn-lt"/>
                <a:cs typeface="+mn-lt"/>
              </a:rPr>
              <a:t>nivoe</a:t>
            </a:r>
            <a:r>
              <a:rPr lang="en-US" sz="1600" dirty="0">
                <a:ea typeface="+mn-lt"/>
                <a:cs typeface="+mn-lt"/>
              </a:rPr>
              <a:t> </a:t>
            </a:r>
            <a:r>
              <a:rPr lang="en-US" sz="1600" dirty="0" err="1">
                <a:ea typeface="+mn-lt"/>
                <a:cs typeface="+mn-lt"/>
              </a:rPr>
              <a:t>verifikacije</a:t>
            </a:r>
            <a:r>
              <a:rPr lang="en-US" sz="1600" dirty="0">
                <a:ea typeface="+mn-lt"/>
                <a:cs typeface="+mn-lt"/>
              </a:rPr>
              <a:t>, </a:t>
            </a:r>
            <a:r>
              <a:rPr lang="en-US" sz="1600" dirty="0" err="1">
                <a:ea typeface="+mn-lt"/>
                <a:cs typeface="+mn-lt"/>
              </a:rPr>
              <a:t>znajući</a:t>
            </a:r>
            <a:r>
              <a:rPr lang="en-US" sz="1600" dirty="0">
                <a:ea typeface="+mn-lt"/>
                <a:cs typeface="+mn-lt"/>
              </a:rPr>
              <a:t> da je </a:t>
            </a:r>
            <a:r>
              <a:rPr lang="en-US" sz="1600" dirty="0" err="1">
                <a:ea typeface="+mn-lt"/>
                <a:cs typeface="+mn-lt"/>
              </a:rPr>
              <a:t>osnovna</a:t>
            </a:r>
            <a:r>
              <a:rPr lang="en-US" sz="1600" dirty="0">
                <a:ea typeface="+mn-lt"/>
                <a:cs typeface="+mn-lt"/>
              </a:rPr>
              <a:t> </a:t>
            </a:r>
            <a:r>
              <a:rPr lang="en-US" sz="1600" dirty="0" err="1">
                <a:ea typeface="+mn-lt"/>
                <a:cs typeface="+mn-lt"/>
              </a:rPr>
              <a:t>funkcionalnost</a:t>
            </a:r>
            <a:r>
              <a:rPr lang="en-US" sz="1600" dirty="0">
                <a:ea typeface="+mn-lt"/>
                <a:cs typeface="+mn-lt"/>
              </a:rPr>
              <a:t> </a:t>
            </a:r>
            <a:r>
              <a:rPr lang="en-US" sz="1600" dirty="0" err="1">
                <a:ea typeface="+mn-lt"/>
                <a:cs typeface="+mn-lt"/>
              </a:rPr>
              <a:t>jedinice</a:t>
            </a:r>
            <a:r>
              <a:rPr lang="en-US" sz="1600" dirty="0">
                <a:ea typeface="+mn-lt"/>
                <a:cs typeface="+mn-lt"/>
              </a:rPr>
              <a:t> </a:t>
            </a:r>
            <a:r>
              <a:rPr lang="en-US" sz="1600">
                <a:ea typeface="+mn-lt"/>
                <a:cs typeface="+mn-lt"/>
              </a:rPr>
              <a:t>ispravna</a:t>
            </a:r>
            <a:r>
              <a:rPr lang="en-US" sz="1600" dirty="0">
                <a:ea typeface="+mn-lt"/>
                <a:cs typeface="+mn-lt"/>
              </a:rPr>
              <a:t> </a:t>
            </a:r>
            <a:r>
              <a:rPr lang="en-US" sz="1600" dirty="0" err="1">
                <a:ea typeface="+mn-lt"/>
                <a:cs typeface="+mn-lt"/>
              </a:rPr>
              <a:t>Viši</a:t>
            </a:r>
            <a:r>
              <a:rPr lang="en-US" sz="1600" dirty="0">
                <a:ea typeface="+mn-lt"/>
                <a:cs typeface="+mn-lt"/>
              </a:rPr>
              <a:t> </a:t>
            </a:r>
            <a:r>
              <a:rPr lang="en-US" sz="1600" dirty="0" err="1">
                <a:ea typeface="+mn-lt"/>
                <a:cs typeface="+mn-lt"/>
              </a:rPr>
              <a:t>nivoi</a:t>
            </a:r>
            <a:r>
              <a:rPr lang="en-US" sz="1600" dirty="0">
                <a:ea typeface="+mn-lt"/>
                <a:cs typeface="+mn-lt"/>
              </a:rPr>
              <a:t> </a:t>
            </a:r>
            <a:r>
              <a:rPr lang="en-US" sz="1600" dirty="0" err="1">
                <a:ea typeface="+mn-lt"/>
                <a:cs typeface="+mn-lt"/>
              </a:rPr>
              <a:t>zatim</a:t>
            </a:r>
            <a:r>
              <a:rPr lang="en-US" sz="1600" dirty="0">
                <a:ea typeface="+mn-lt"/>
                <a:cs typeface="+mn-lt"/>
              </a:rPr>
              <a:t> </a:t>
            </a:r>
            <a:r>
              <a:rPr lang="en-US" sz="1600" dirty="0" err="1">
                <a:ea typeface="+mn-lt"/>
                <a:cs typeface="+mn-lt"/>
              </a:rPr>
              <a:t>moraju</a:t>
            </a:r>
            <a:r>
              <a:rPr lang="en-US" sz="1600" dirty="0">
                <a:ea typeface="+mn-lt"/>
                <a:cs typeface="+mn-lt"/>
              </a:rPr>
              <a:t> da </a:t>
            </a:r>
            <a:r>
              <a:rPr lang="en-US" sz="1600" dirty="0" err="1">
                <a:ea typeface="+mn-lt"/>
                <a:cs typeface="+mn-lt"/>
              </a:rPr>
              <a:t>provere</a:t>
            </a:r>
            <a:r>
              <a:rPr lang="en-US" sz="1600" dirty="0">
                <a:ea typeface="+mn-lt"/>
                <a:cs typeface="+mn-lt"/>
              </a:rPr>
              <a:t> da li </a:t>
            </a:r>
            <a:r>
              <a:rPr lang="en-US" sz="1600" dirty="0" err="1">
                <a:ea typeface="+mn-lt"/>
                <a:cs typeface="+mn-lt"/>
              </a:rPr>
              <a:t>su</a:t>
            </a:r>
            <a:r>
              <a:rPr lang="en-US" sz="1600" dirty="0">
                <a:ea typeface="+mn-lt"/>
                <a:cs typeface="+mn-lt"/>
              </a:rPr>
              <a:t> </a:t>
            </a:r>
            <a:r>
              <a:rPr lang="en-US" sz="1600" dirty="0" err="1">
                <a:ea typeface="+mn-lt"/>
                <a:cs typeface="+mn-lt"/>
              </a:rPr>
              <a:t>interfejsi</a:t>
            </a:r>
            <a:r>
              <a:rPr lang="en-US" sz="1600" dirty="0">
                <a:ea typeface="+mn-lt"/>
                <a:cs typeface="+mn-lt"/>
              </a:rPr>
              <a:t> ka </a:t>
            </a:r>
            <a:r>
              <a:rPr lang="en-US" sz="1600" dirty="0" err="1">
                <a:ea typeface="+mn-lt"/>
                <a:cs typeface="+mn-lt"/>
              </a:rPr>
              <a:t>i</a:t>
            </a:r>
            <a:r>
              <a:rPr lang="en-US" sz="1600" dirty="0">
                <a:ea typeface="+mn-lt"/>
                <a:cs typeface="+mn-lt"/>
              </a:rPr>
              <a:t> od </a:t>
            </a:r>
            <a:r>
              <a:rPr lang="en-US" sz="1600" dirty="0" err="1">
                <a:ea typeface="+mn-lt"/>
                <a:cs typeface="+mn-lt"/>
              </a:rPr>
              <a:t>jedinice</a:t>
            </a:r>
            <a:r>
              <a:rPr lang="en-US" sz="1600" dirty="0">
                <a:ea typeface="+mn-lt"/>
                <a:cs typeface="+mn-lt"/>
              </a:rPr>
              <a:t> </a:t>
            </a:r>
            <a:r>
              <a:rPr lang="en-US" sz="1600" dirty="0" err="1">
                <a:ea typeface="+mn-lt"/>
                <a:cs typeface="+mn-lt"/>
              </a:rPr>
              <a:t>ispravni</a:t>
            </a:r>
            <a:r>
              <a:rPr lang="en-US" sz="1600" dirty="0">
                <a:ea typeface="+mn-lt"/>
                <a:cs typeface="+mn-lt"/>
              </a:rPr>
              <a:t> </a:t>
            </a:r>
            <a:r>
              <a:rPr lang="en-US" sz="1600" dirty="0" err="1">
                <a:ea typeface="+mn-lt"/>
                <a:cs typeface="+mn-lt"/>
              </a:rPr>
              <a:t>i</a:t>
            </a:r>
            <a:r>
              <a:rPr lang="en-US" sz="1600" dirty="0">
                <a:ea typeface="+mn-lt"/>
                <a:cs typeface="+mn-lt"/>
              </a:rPr>
              <a:t> u </a:t>
            </a:r>
            <a:r>
              <a:rPr lang="en-US" sz="1600" dirty="0" err="1">
                <a:ea typeface="+mn-lt"/>
                <a:cs typeface="+mn-lt"/>
              </a:rPr>
              <a:t>skladu</a:t>
            </a:r>
            <a:r>
              <a:rPr lang="en-US" sz="1600" dirty="0">
                <a:ea typeface="+mn-lt"/>
                <a:cs typeface="+mn-lt"/>
              </a:rPr>
              <a:t> </a:t>
            </a:r>
            <a:r>
              <a:rPr lang="en-US" sz="1600" dirty="0" err="1">
                <a:ea typeface="+mn-lt"/>
                <a:cs typeface="+mn-lt"/>
              </a:rPr>
              <a:t>sa</a:t>
            </a:r>
            <a:r>
              <a:rPr lang="en-US" sz="1600" dirty="0">
                <a:ea typeface="+mn-lt"/>
                <a:cs typeface="+mn-lt"/>
              </a:rPr>
              <a:t> </a:t>
            </a:r>
            <a:r>
              <a:rPr lang="en-US" sz="1600" dirty="0" err="1">
                <a:ea typeface="+mn-lt"/>
                <a:cs typeface="+mn-lt"/>
              </a:rPr>
              <a:t>protokolom</a:t>
            </a:r>
            <a:endParaRPr lang="en-US" sz="1600" dirty="0" err="1">
              <a:cs typeface="Arial"/>
            </a:endParaRPr>
          </a:p>
        </p:txBody>
      </p:sp>
    </p:spTree>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a:extLst>
              <a:ext uri="{FF2B5EF4-FFF2-40B4-BE49-F238E27FC236}">
                <a16:creationId xmlns:a16="http://schemas.microsoft.com/office/drawing/2014/main" id="{52AC52DB-CE27-5C0A-7BEF-6BB247CB4CE1}"/>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52AE63-17CD-4D55-ABE0-2068D4355AAD}" type="slidenum">
              <a:rPr lang="de-DE" altLang="en-US">
                <a:solidFill>
                  <a:schemeClr val="bg1"/>
                </a:solidFill>
              </a:rPr>
              <a:pPr/>
              <a:t>36</a:t>
            </a:fld>
            <a:endParaRPr lang="de-DE" altLang="en-US">
              <a:solidFill>
                <a:schemeClr val="bg1"/>
              </a:solidFill>
            </a:endParaRPr>
          </a:p>
        </p:txBody>
      </p:sp>
      <p:sp>
        <p:nvSpPr>
          <p:cNvPr id="35843" name="Rectangle 2">
            <a:extLst>
              <a:ext uri="{FF2B5EF4-FFF2-40B4-BE49-F238E27FC236}">
                <a16:creationId xmlns:a16="http://schemas.microsoft.com/office/drawing/2014/main" id="{E6F63144-1C7A-B18B-E3E4-B2758ACF218C}"/>
              </a:ext>
            </a:extLst>
          </p:cNvPr>
          <p:cNvSpPr>
            <a:spLocks noGrp="1" noChangeArrowheads="1"/>
          </p:cNvSpPr>
          <p:nvPr>
            <p:ph type="title"/>
          </p:nvPr>
        </p:nvSpPr>
        <p:spPr/>
        <p:txBody>
          <a:bodyPr/>
          <a:lstStyle/>
          <a:p>
            <a:r>
              <a:rPr lang="en-US" dirty="0" err="1"/>
              <a:t>Verifikacija</a:t>
            </a:r>
            <a:r>
              <a:rPr lang="en-US" dirty="0"/>
              <a:t> </a:t>
            </a:r>
            <a:r>
              <a:rPr lang="en-US" dirty="0" err="1"/>
              <a:t>na</a:t>
            </a:r>
            <a:r>
              <a:rPr lang="en-US" dirty="0"/>
              <a:t> </a:t>
            </a:r>
            <a:r>
              <a:rPr lang="en-US" dirty="0" err="1"/>
              <a:t>nivou</a:t>
            </a:r>
            <a:r>
              <a:rPr lang="en-US" dirty="0"/>
              <a:t> </a:t>
            </a:r>
            <a:r>
              <a:rPr lang="en-US" dirty="0" err="1"/>
              <a:t>jezgra</a:t>
            </a:r>
            <a:r>
              <a:rPr lang="en-US" dirty="0"/>
              <a:t> (</a:t>
            </a:r>
            <a:r>
              <a:rPr lang="en-US" i="1" dirty="0"/>
              <a:t>Core-level</a:t>
            </a:r>
            <a:r>
              <a:rPr lang="en-US" dirty="0"/>
              <a:t>)</a:t>
            </a:r>
            <a:endParaRPr lang="en-US" b="0" dirty="0">
              <a:solidFill>
                <a:srgbClr val="000000"/>
              </a:solidFill>
            </a:endParaRPr>
          </a:p>
        </p:txBody>
      </p:sp>
      <p:sp>
        <p:nvSpPr>
          <p:cNvPr id="35844" name="Rectangle 3">
            <a:extLst>
              <a:ext uri="{FF2B5EF4-FFF2-40B4-BE49-F238E27FC236}">
                <a16:creationId xmlns:a16="http://schemas.microsoft.com/office/drawing/2014/main" id="{3CD24F24-F997-2EF2-BFE6-3BF1422463E4}"/>
              </a:ext>
            </a:extLst>
          </p:cNvPr>
          <p:cNvSpPr>
            <a:spLocks noGrp="1" noChangeArrowheads="1"/>
          </p:cNvSpPr>
          <p:nvPr>
            <p:ph type="body" idx="1"/>
          </p:nvPr>
        </p:nvSpPr>
        <p:spPr/>
        <p:txBody>
          <a:bodyPr/>
          <a:lstStyle/>
          <a:p>
            <a:r>
              <a:rPr lang="en-US" altLang="en-US" sz="1600" b="1" dirty="0" err="1">
                <a:solidFill>
                  <a:srgbClr val="000000"/>
                </a:solidFill>
                <a:latin typeface="Arial"/>
                <a:cs typeface="Arial"/>
              </a:rPr>
              <a:t>Jezgro</a:t>
            </a:r>
            <a:r>
              <a:rPr lang="en-US" altLang="en-US" sz="1600" b="1" dirty="0">
                <a:solidFill>
                  <a:srgbClr val="000000"/>
                </a:solidFill>
                <a:latin typeface="Arial"/>
                <a:cs typeface="Arial"/>
              </a:rPr>
              <a:t> </a:t>
            </a:r>
            <a:r>
              <a:rPr lang="en-US" altLang="en-US" sz="1600" dirty="0">
                <a:solidFill>
                  <a:srgbClr val="000000"/>
                </a:solidFill>
                <a:latin typeface="Arial"/>
                <a:cs typeface="Arial"/>
              </a:rPr>
              <a:t>je </a:t>
            </a:r>
            <a:r>
              <a:rPr lang="en-US" altLang="en-US" sz="1600" dirty="0" err="1">
                <a:solidFill>
                  <a:srgbClr val="000000"/>
                </a:solidFill>
                <a:latin typeface="Arial"/>
                <a:cs typeface="Arial"/>
              </a:rPr>
              <a:t>posebna</a:t>
            </a:r>
            <a:r>
              <a:rPr lang="en-US" altLang="en-US" sz="1600" dirty="0">
                <a:solidFill>
                  <a:srgbClr val="000000"/>
                </a:solidFill>
                <a:latin typeface="Arial"/>
                <a:cs typeface="Arial"/>
              </a:rPr>
              <a:t>, </a:t>
            </a:r>
            <a:r>
              <a:rPr lang="en-US" altLang="en-US" sz="1600" dirty="0" err="1">
                <a:solidFill>
                  <a:srgbClr val="000000"/>
                </a:solidFill>
                <a:latin typeface="Arial"/>
                <a:cs typeface="Arial"/>
              </a:rPr>
              <a:t>ponovo</a:t>
            </a:r>
            <a:r>
              <a:rPr lang="en-US" altLang="en-US" sz="1600" dirty="0">
                <a:solidFill>
                  <a:srgbClr val="000000"/>
                </a:solidFill>
                <a:latin typeface="Arial"/>
                <a:cs typeface="Arial"/>
              </a:rPr>
              <a:t> </a:t>
            </a:r>
            <a:r>
              <a:rPr lang="en-US" altLang="en-US" sz="1600" dirty="0" err="1">
                <a:solidFill>
                  <a:srgbClr val="000000"/>
                </a:solidFill>
                <a:latin typeface="Arial"/>
                <a:cs typeface="Arial"/>
              </a:rPr>
              <a:t>upotrebljiva</a:t>
            </a:r>
            <a:r>
              <a:rPr lang="en-US" altLang="en-US" sz="1600" dirty="0">
                <a:solidFill>
                  <a:srgbClr val="000000"/>
                </a:solidFill>
                <a:latin typeface="Arial"/>
                <a:cs typeface="Arial"/>
              </a:rPr>
              <a:t> (</a:t>
            </a:r>
            <a:r>
              <a:rPr lang="en-US" altLang="en-US" sz="1600" i="1" dirty="0">
                <a:solidFill>
                  <a:srgbClr val="000000"/>
                </a:solidFill>
                <a:latin typeface="Arial"/>
                <a:cs typeface="Arial"/>
              </a:rPr>
              <a:t>reusable</a:t>
            </a:r>
            <a:r>
              <a:rPr lang="en-US" altLang="en-US" sz="1600" dirty="0">
                <a:solidFill>
                  <a:srgbClr val="000000"/>
                </a:solidFill>
                <a:latin typeface="Arial"/>
                <a:cs typeface="Arial"/>
              </a:rPr>
              <a:t>) </a:t>
            </a:r>
            <a:r>
              <a:rPr lang="en-US" altLang="en-US" sz="1600" dirty="0" err="1">
                <a:solidFill>
                  <a:srgbClr val="000000"/>
                </a:solidFill>
                <a:latin typeface="Arial"/>
                <a:cs typeface="Arial"/>
              </a:rPr>
              <a:t>jedinica</a:t>
            </a:r>
            <a:r>
              <a:rPr lang="en-US" altLang="en-US" sz="1600" dirty="0">
                <a:solidFill>
                  <a:srgbClr val="000000"/>
                </a:solidFill>
                <a:latin typeface="Arial"/>
                <a:cs typeface="Arial"/>
              </a:rPr>
              <a:t>  </a:t>
            </a:r>
            <a:r>
              <a:rPr lang="en-US" altLang="en-US" sz="1600" dirty="0" err="1">
                <a:solidFill>
                  <a:srgbClr val="000000"/>
                </a:solidFill>
                <a:latin typeface="Arial"/>
                <a:cs typeface="Arial"/>
              </a:rPr>
              <a:t>koja</a:t>
            </a:r>
            <a:r>
              <a:rPr lang="en-US" altLang="en-US" sz="1600" dirty="0">
                <a:solidFill>
                  <a:srgbClr val="000000"/>
                </a:solidFill>
                <a:latin typeface="Arial"/>
                <a:cs typeface="Arial"/>
              </a:rPr>
              <a:t> </a:t>
            </a:r>
            <a:r>
              <a:rPr lang="en-US" altLang="en-US" sz="1600" dirty="0" err="1">
                <a:solidFill>
                  <a:srgbClr val="000000"/>
                </a:solidFill>
                <a:latin typeface="Arial"/>
                <a:cs typeface="Arial"/>
              </a:rPr>
              <a:t>zahteva</a:t>
            </a:r>
            <a:r>
              <a:rPr lang="en-US" altLang="en-US" sz="1600" dirty="0">
                <a:solidFill>
                  <a:srgbClr val="000000"/>
                </a:solidFill>
                <a:latin typeface="Arial"/>
                <a:cs typeface="Arial"/>
              </a:rPr>
              <a:t> </a:t>
            </a:r>
            <a:r>
              <a:rPr lang="en-US" altLang="en-US" sz="1600" dirty="0" err="1">
                <a:solidFill>
                  <a:srgbClr val="000000"/>
                </a:solidFill>
                <a:latin typeface="Arial"/>
                <a:cs typeface="Arial"/>
              </a:rPr>
              <a:t>kompletnu</a:t>
            </a:r>
            <a:r>
              <a:rPr lang="en-US" altLang="en-US" sz="1600" dirty="0">
                <a:solidFill>
                  <a:srgbClr val="000000"/>
                </a:solidFill>
                <a:latin typeface="Arial"/>
                <a:cs typeface="Arial"/>
              </a:rPr>
              <a:t> </a:t>
            </a:r>
            <a:r>
              <a:rPr lang="en-US" altLang="en-US" sz="1600" dirty="0" err="1">
                <a:solidFill>
                  <a:srgbClr val="000000"/>
                </a:solidFill>
                <a:latin typeface="Arial"/>
                <a:cs typeface="Arial"/>
              </a:rPr>
              <a:t>funkcionalnu</a:t>
            </a:r>
            <a:r>
              <a:rPr lang="en-US" altLang="en-US" sz="1600" dirty="0">
                <a:solidFill>
                  <a:srgbClr val="000000"/>
                </a:solidFill>
                <a:latin typeface="Arial"/>
                <a:cs typeface="Arial"/>
              </a:rPr>
              <a:t> </a:t>
            </a:r>
            <a:r>
              <a:rPr lang="en-US" altLang="en-US" sz="1600" dirty="0" err="1">
                <a:solidFill>
                  <a:srgbClr val="000000"/>
                </a:solidFill>
                <a:latin typeface="Arial"/>
                <a:cs typeface="Arial"/>
              </a:rPr>
              <a:t>specifikaciju</a:t>
            </a:r>
            <a:r>
              <a:rPr lang="en-US" altLang="en-US" sz="1600" dirty="0">
                <a:solidFill>
                  <a:srgbClr val="000000"/>
                </a:solidFill>
                <a:latin typeface="Arial"/>
                <a:cs typeface="Arial"/>
              </a:rPr>
              <a:t> </a:t>
            </a:r>
            <a:r>
              <a:rPr lang="en-US" altLang="en-US" sz="1600" dirty="0" err="1">
                <a:solidFill>
                  <a:srgbClr val="000000"/>
                </a:solidFill>
                <a:latin typeface="Arial"/>
                <a:cs typeface="Arial"/>
              </a:rPr>
              <a:t>sa</a:t>
            </a:r>
            <a:r>
              <a:rPr lang="en-US" altLang="en-US" sz="1600" dirty="0">
                <a:solidFill>
                  <a:srgbClr val="000000"/>
                </a:solidFill>
                <a:latin typeface="Arial"/>
                <a:cs typeface="Arial"/>
              </a:rPr>
              <a:t> </a:t>
            </a:r>
            <a:r>
              <a:rPr lang="en-US" altLang="en-US" sz="1600" dirty="0" err="1">
                <a:solidFill>
                  <a:srgbClr val="000000"/>
                </a:solidFill>
                <a:latin typeface="Arial"/>
                <a:cs typeface="Arial"/>
              </a:rPr>
              <a:t>stabilnim</a:t>
            </a:r>
            <a:r>
              <a:rPr lang="en-US" altLang="en-US" sz="1600" dirty="0">
                <a:solidFill>
                  <a:srgbClr val="000000"/>
                </a:solidFill>
                <a:latin typeface="Arial"/>
                <a:cs typeface="Arial"/>
              </a:rPr>
              <a:t> </a:t>
            </a:r>
            <a:r>
              <a:rPr lang="en-US" altLang="en-US" sz="1600" dirty="0" err="1">
                <a:solidFill>
                  <a:srgbClr val="000000"/>
                </a:solidFill>
                <a:latin typeface="Arial"/>
                <a:cs typeface="Arial"/>
              </a:rPr>
              <a:t>interfejsima</a:t>
            </a:r>
            <a:r>
              <a:rPr lang="en-US" altLang="en-US" sz="1600" dirty="0">
                <a:solidFill>
                  <a:srgbClr val="000000"/>
                </a:solidFill>
                <a:latin typeface="Arial"/>
                <a:cs typeface="Arial"/>
              </a:rPr>
              <a:t>. </a:t>
            </a:r>
            <a:r>
              <a:rPr lang="en-US" altLang="en-US" sz="1600" dirty="0" err="1">
                <a:solidFill>
                  <a:srgbClr val="000000"/>
                </a:solidFill>
                <a:latin typeface="Arial"/>
                <a:cs typeface="Arial"/>
              </a:rPr>
              <a:t>Dizajneri</a:t>
            </a:r>
            <a:r>
              <a:rPr lang="en-US" altLang="en-US" sz="1600" dirty="0">
                <a:solidFill>
                  <a:srgbClr val="000000"/>
                </a:solidFill>
                <a:latin typeface="Arial"/>
                <a:cs typeface="Arial"/>
              </a:rPr>
              <a:t> </a:t>
            </a:r>
            <a:r>
              <a:rPr lang="en-US" altLang="en-US" sz="1600" dirty="0" err="1">
                <a:solidFill>
                  <a:srgbClr val="000000"/>
                </a:solidFill>
                <a:latin typeface="Arial"/>
                <a:cs typeface="Arial"/>
              </a:rPr>
              <a:t>mogu</a:t>
            </a:r>
            <a:r>
              <a:rPr lang="en-US" altLang="en-US" sz="1600" dirty="0">
                <a:solidFill>
                  <a:srgbClr val="000000"/>
                </a:solidFill>
                <a:latin typeface="Arial"/>
                <a:cs typeface="Arial"/>
              </a:rPr>
              <a:t> </a:t>
            </a:r>
            <a:r>
              <a:rPr lang="en-US" altLang="en-US" sz="1600" dirty="0" err="1">
                <a:solidFill>
                  <a:srgbClr val="000000"/>
                </a:solidFill>
                <a:latin typeface="Arial"/>
                <a:cs typeface="Arial"/>
              </a:rPr>
              <a:t>koristiti</a:t>
            </a:r>
            <a:r>
              <a:rPr lang="en-US" altLang="en-US" sz="1600" dirty="0">
                <a:solidFill>
                  <a:srgbClr val="000000"/>
                </a:solidFill>
                <a:latin typeface="Arial"/>
                <a:cs typeface="Arial"/>
              </a:rPr>
              <a:t> </a:t>
            </a:r>
            <a:r>
              <a:rPr lang="en-US" altLang="en-US" sz="1600" dirty="0" err="1">
                <a:solidFill>
                  <a:srgbClr val="000000"/>
                </a:solidFill>
                <a:latin typeface="Arial"/>
                <a:cs typeface="Arial"/>
              </a:rPr>
              <a:t>jezgro</a:t>
            </a:r>
            <a:r>
              <a:rPr lang="en-US" altLang="en-US" sz="1600" dirty="0">
                <a:solidFill>
                  <a:srgbClr val="000000"/>
                </a:solidFill>
                <a:latin typeface="Arial"/>
                <a:cs typeface="Arial"/>
              </a:rPr>
              <a:t> </a:t>
            </a:r>
            <a:r>
              <a:rPr lang="en-US" altLang="en-US" sz="1600" dirty="0" err="1">
                <a:solidFill>
                  <a:srgbClr val="000000"/>
                </a:solidFill>
                <a:latin typeface="Arial"/>
                <a:cs typeface="Arial"/>
              </a:rPr>
              <a:t>više</a:t>
            </a:r>
            <a:r>
              <a:rPr lang="en-US" altLang="en-US" sz="1600" dirty="0">
                <a:solidFill>
                  <a:srgbClr val="000000"/>
                </a:solidFill>
                <a:latin typeface="Arial"/>
                <a:cs typeface="Arial"/>
              </a:rPr>
              <a:t> puta </a:t>
            </a:r>
            <a:r>
              <a:rPr lang="en-US" altLang="en-US" sz="1600" dirty="0" err="1">
                <a:solidFill>
                  <a:srgbClr val="000000"/>
                </a:solidFill>
                <a:latin typeface="Arial"/>
                <a:cs typeface="Arial"/>
              </a:rPr>
              <a:t>unutar</a:t>
            </a:r>
            <a:r>
              <a:rPr lang="en-US" altLang="en-US" sz="1600" dirty="0">
                <a:solidFill>
                  <a:srgbClr val="000000"/>
                </a:solidFill>
                <a:latin typeface="Arial"/>
                <a:cs typeface="Arial"/>
              </a:rPr>
              <a:t> </a:t>
            </a:r>
            <a:r>
              <a:rPr lang="en-US" altLang="en-US" sz="1600" dirty="0" err="1">
                <a:solidFill>
                  <a:srgbClr val="000000"/>
                </a:solidFill>
                <a:latin typeface="Arial"/>
                <a:cs typeface="Arial"/>
              </a:rPr>
              <a:t>sistema</a:t>
            </a:r>
            <a:r>
              <a:rPr lang="en-US" altLang="en-US" sz="1600" dirty="0">
                <a:solidFill>
                  <a:srgbClr val="000000"/>
                </a:solidFill>
                <a:latin typeface="Arial"/>
                <a:cs typeface="Arial"/>
              </a:rPr>
              <a:t> </a:t>
            </a:r>
            <a:r>
              <a:rPr lang="en-US" altLang="en-US" sz="1600" dirty="0" err="1">
                <a:solidFill>
                  <a:srgbClr val="000000"/>
                </a:solidFill>
                <a:latin typeface="Arial"/>
                <a:cs typeface="Arial"/>
              </a:rPr>
              <a:t>i</a:t>
            </a:r>
            <a:r>
              <a:rPr lang="en-US" altLang="en-US" sz="1600" dirty="0">
                <a:solidFill>
                  <a:srgbClr val="000000"/>
                </a:solidFill>
                <a:latin typeface="Arial"/>
                <a:cs typeface="Arial"/>
              </a:rPr>
              <a:t> </a:t>
            </a:r>
            <a:r>
              <a:rPr lang="en-US" altLang="en-US" sz="1600" dirty="0" err="1">
                <a:solidFill>
                  <a:srgbClr val="000000"/>
                </a:solidFill>
                <a:latin typeface="Arial"/>
                <a:cs typeface="Arial"/>
              </a:rPr>
              <a:t>na</a:t>
            </a:r>
            <a:r>
              <a:rPr lang="en-US" altLang="en-US" sz="1600" dirty="0">
                <a:solidFill>
                  <a:srgbClr val="000000"/>
                </a:solidFill>
                <a:latin typeface="Arial"/>
                <a:cs typeface="Arial"/>
              </a:rPr>
              <a:t> </a:t>
            </a:r>
            <a:r>
              <a:rPr lang="en-US" altLang="en-US" sz="1600" dirty="0" err="1">
                <a:solidFill>
                  <a:srgbClr val="000000"/>
                </a:solidFill>
                <a:latin typeface="Arial"/>
                <a:cs typeface="Arial"/>
              </a:rPr>
              <a:t>više</a:t>
            </a:r>
            <a:r>
              <a:rPr lang="en-US" altLang="en-US" sz="1600" dirty="0">
                <a:solidFill>
                  <a:srgbClr val="000000"/>
                </a:solidFill>
                <a:latin typeface="Arial"/>
                <a:cs typeface="Arial"/>
              </a:rPr>
              <a:t> </a:t>
            </a:r>
            <a:r>
              <a:rPr lang="en-US" altLang="en-US" sz="1600" dirty="0" err="1">
                <a:solidFill>
                  <a:srgbClr val="000000"/>
                </a:solidFill>
                <a:latin typeface="Arial"/>
                <a:cs typeface="Arial"/>
              </a:rPr>
              <a:t>sistema</a:t>
            </a:r>
            <a:r>
              <a:rPr lang="en-US" altLang="en-US" sz="1600" dirty="0">
                <a:solidFill>
                  <a:srgbClr val="000000"/>
                </a:solidFill>
                <a:latin typeface="Arial"/>
                <a:cs typeface="Arial"/>
              </a:rPr>
              <a:t>. </a:t>
            </a:r>
            <a:r>
              <a:rPr lang="en-US" altLang="en-US" sz="1600" dirty="0" err="1">
                <a:solidFill>
                  <a:srgbClr val="000000"/>
                </a:solidFill>
                <a:latin typeface="Arial"/>
                <a:cs typeface="Arial"/>
              </a:rPr>
              <a:t>Mogu</a:t>
            </a:r>
            <a:r>
              <a:rPr lang="en-US" altLang="en-US" sz="1600" dirty="0">
                <a:solidFill>
                  <a:srgbClr val="000000"/>
                </a:solidFill>
                <a:latin typeface="Arial"/>
                <a:cs typeface="Arial"/>
              </a:rPr>
              <a:t> </a:t>
            </a:r>
            <a:r>
              <a:rPr lang="en-US" altLang="en-US" sz="1600" dirty="0" err="1">
                <a:solidFill>
                  <a:srgbClr val="000000"/>
                </a:solidFill>
                <a:latin typeface="Arial"/>
                <a:cs typeface="Arial"/>
              </a:rPr>
              <a:t>kreirati</a:t>
            </a:r>
            <a:r>
              <a:rPr lang="en-US" altLang="en-US" sz="1600" dirty="0">
                <a:solidFill>
                  <a:srgbClr val="000000"/>
                </a:solidFill>
                <a:latin typeface="Arial"/>
                <a:cs typeface="Arial"/>
              </a:rPr>
              <a:t> </a:t>
            </a:r>
            <a:r>
              <a:rPr lang="en-US" altLang="en-US" sz="1600" dirty="0" err="1">
                <a:solidFill>
                  <a:srgbClr val="000000"/>
                </a:solidFill>
                <a:latin typeface="Arial"/>
                <a:cs typeface="Arial"/>
              </a:rPr>
              <a:t>jezgro</a:t>
            </a:r>
            <a:r>
              <a:rPr lang="en-US" altLang="en-US" sz="1600" dirty="0">
                <a:solidFill>
                  <a:srgbClr val="000000"/>
                </a:solidFill>
                <a:latin typeface="Arial"/>
                <a:cs typeface="Arial"/>
              </a:rPr>
              <a:t> </a:t>
            </a:r>
            <a:r>
              <a:rPr lang="en-US" altLang="en-US" sz="1600" dirty="0" err="1">
                <a:solidFill>
                  <a:srgbClr val="000000"/>
                </a:solidFill>
                <a:latin typeface="Arial"/>
                <a:cs typeface="Arial"/>
              </a:rPr>
              <a:t>interno</a:t>
            </a:r>
            <a:r>
              <a:rPr lang="en-US" altLang="en-US" sz="1600" dirty="0">
                <a:solidFill>
                  <a:srgbClr val="000000"/>
                </a:solidFill>
                <a:latin typeface="Arial"/>
                <a:cs typeface="Arial"/>
              </a:rPr>
              <a:t> </a:t>
            </a:r>
            <a:r>
              <a:rPr lang="en-US" altLang="en-US" sz="1600" dirty="0" err="1">
                <a:solidFill>
                  <a:srgbClr val="000000"/>
                </a:solidFill>
                <a:latin typeface="Arial"/>
                <a:cs typeface="Arial"/>
              </a:rPr>
              <a:t>ili</a:t>
            </a:r>
            <a:r>
              <a:rPr lang="en-US" altLang="en-US" sz="1600" dirty="0">
                <a:solidFill>
                  <a:srgbClr val="000000"/>
                </a:solidFill>
                <a:latin typeface="Arial"/>
                <a:cs typeface="Arial"/>
              </a:rPr>
              <a:t> ga </a:t>
            </a:r>
            <a:r>
              <a:rPr lang="en-US" altLang="en-US" sz="1600" dirty="0" err="1">
                <a:solidFill>
                  <a:srgbClr val="000000"/>
                </a:solidFill>
                <a:latin typeface="Arial"/>
                <a:cs typeface="Arial"/>
              </a:rPr>
              <a:t>dobiti</a:t>
            </a:r>
            <a:r>
              <a:rPr lang="en-US" altLang="en-US" sz="1600" dirty="0">
                <a:solidFill>
                  <a:srgbClr val="000000"/>
                </a:solidFill>
                <a:latin typeface="Arial"/>
                <a:cs typeface="Arial"/>
              </a:rPr>
              <a:t> </a:t>
            </a:r>
            <a:r>
              <a:rPr lang="en-US" altLang="en-US" sz="1600" dirty="0" err="1">
                <a:solidFill>
                  <a:srgbClr val="000000"/>
                </a:solidFill>
                <a:latin typeface="Arial"/>
                <a:cs typeface="Arial"/>
              </a:rPr>
              <a:t>iz</a:t>
            </a:r>
            <a:r>
              <a:rPr lang="en-US" altLang="en-US" sz="1600" dirty="0">
                <a:solidFill>
                  <a:srgbClr val="000000"/>
                </a:solidFill>
                <a:latin typeface="Arial"/>
                <a:cs typeface="Arial"/>
              </a:rPr>
              <a:t> </a:t>
            </a:r>
            <a:r>
              <a:rPr lang="en-US" altLang="en-US" sz="1600" dirty="0" err="1">
                <a:solidFill>
                  <a:srgbClr val="000000"/>
                </a:solidFill>
                <a:latin typeface="Arial"/>
                <a:cs typeface="Arial"/>
              </a:rPr>
              <a:t>eksternog</a:t>
            </a:r>
            <a:r>
              <a:rPr lang="en-US" altLang="en-US" sz="1600" dirty="0">
                <a:solidFill>
                  <a:srgbClr val="000000"/>
                </a:solidFill>
                <a:latin typeface="Arial"/>
                <a:cs typeface="Arial"/>
              </a:rPr>
              <a:t> </a:t>
            </a:r>
            <a:r>
              <a:rPr lang="en-US" altLang="en-US" sz="1600" dirty="0" err="1">
                <a:solidFill>
                  <a:srgbClr val="000000"/>
                </a:solidFill>
                <a:latin typeface="Arial"/>
                <a:cs typeface="Arial"/>
              </a:rPr>
              <a:t>izvora</a:t>
            </a:r>
            <a:r>
              <a:rPr lang="en-US" altLang="en-US" sz="1600" dirty="0">
                <a:solidFill>
                  <a:srgbClr val="000000"/>
                </a:solidFill>
                <a:latin typeface="Arial"/>
                <a:cs typeface="Arial"/>
              </a:rPr>
              <a:t>.</a:t>
            </a:r>
            <a:endParaRPr lang="en-US" altLang="en-US" sz="1600" dirty="0">
              <a:latin typeface="Arial"/>
              <a:cs typeface="Arial"/>
            </a:endParaRPr>
          </a:p>
          <a:p>
            <a:pPr eaLnBrk="1" hangingPunct="1"/>
            <a:endParaRPr lang="en-US" altLang="en-US" sz="1600"/>
          </a:p>
          <a:p>
            <a:r>
              <a:rPr lang="en-US" sz="1600" dirty="0" err="1">
                <a:ea typeface="+mn-lt"/>
                <a:cs typeface="+mn-lt"/>
              </a:rPr>
              <a:t>Verifikacija</a:t>
            </a:r>
            <a:r>
              <a:rPr lang="en-US" sz="1600" dirty="0">
                <a:ea typeface="+mn-lt"/>
                <a:cs typeface="+mn-lt"/>
              </a:rPr>
              <a:t> </a:t>
            </a:r>
            <a:r>
              <a:rPr lang="en-US" sz="1600" dirty="0" err="1">
                <a:ea typeface="+mn-lt"/>
                <a:cs typeface="+mn-lt"/>
              </a:rPr>
              <a:t>jezgra</a:t>
            </a:r>
            <a:r>
              <a:rPr lang="en-US" sz="1600" dirty="0">
                <a:ea typeface="+mn-lt"/>
                <a:cs typeface="+mn-lt"/>
              </a:rPr>
              <a:t> je </a:t>
            </a:r>
            <a:r>
              <a:rPr lang="en-US" sz="1600" dirty="0" err="1">
                <a:ea typeface="+mn-lt"/>
                <a:cs typeface="+mn-lt"/>
              </a:rPr>
              <a:t>mač</a:t>
            </a:r>
            <a:r>
              <a:rPr lang="en-US" sz="1600" dirty="0">
                <a:ea typeface="+mn-lt"/>
                <a:cs typeface="+mn-lt"/>
              </a:rPr>
              <a:t> </a:t>
            </a:r>
            <a:r>
              <a:rPr lang="en-US" sz="1600" dirty="0" err="1">
                <a:ea typeface="+mn-lt"/>
                <a:cs typeface="+mn-lt"/>
              </a:rPr>
              <a:t>sa</a:t>
            </a:r>
            <a:r>
              <a:rPr lang="en-US" sz="1600" dirty="0">
                <a:ea typeface="+mn-lt"/>
                <a:cs typeface="+mn-lt"/>
              </a:rPr>
              <a:t> </a:t>
            </a:r>
            <a:r>
              <a:rPr lang="en-US" sz="1600" dirty="0" err="1">
                <a:ea typeface="+mn-lt"/>
                <a:cs typeface="+mn-lt"/>
              </a:rPr>
              <a:t>dve</a:t>
            </a:r>
            <a:r>
              <a:rPr lang="en-US" sz="1600" dirty="0">
                <a:ea typeface="+mn-lt"/>
                <a:cs typeface="+mn-lt"/>
              </a:rPr>
              <a:t> </a:t>
            </a:r>
            <a:r>
              <a:rPr lang="en-US" sz="1600" dirty="0" err="1">
                <a:ea typeface="+mn-lt"/>
                <a:cs typeface="+mn-lt"/>
              </a:rPr>
              <a:t>oštrice</a:t>
            </a:r>
            <a:r>
              <a:rPr lang="en-US" sz="1600" dirty="0">
                <a:ea typeface="+mn-lt"/>
                <a:cs typeface="+mn-lt"/>
              </a:rPr>
              <a:t>. </a:t>
            </a:r>
            <a:r>
              <a:rPr lang="en-US" sz="1600" dirty="0" err="1">
                <a:ea typeface="+mn-lt"/>
                <a:cs typeface="+mn-lt"/>
              </a:rPr>
              <a:t>Pozitivno</a:t>
            </a:r>
            <a:r>
              <a:rPr lang="en-US" sz="1600" dirty="0">
                <a:ea typeface="+mn-lt"/>
                <a:cs typeface="+mn-lt"/>
              </a:rPr>
              <a:t> je to </a:t>
            </a:r>
            <a:r>
              <a:rPr lang="en-US" sz="1600" dirty="0" err="1">
                <a:ea typeface="+mn-lt"/>
                <a:cs typeface="+mn-lt"/>
              </a:rPr>
              <a:t>što</a:t>
            </a:r>
            <a:r>
              <a:rPr lang="en-US" sz="1600" dirty="0">
                <a:ea typeface="+mn-lt"/>
                <a:cs typeface="+mn-lt"/>
              </a:rPr>
              <a:t> </a:t>
            </a:r>
            <a:r>
              <a:rPr lang="en-US" sz="1600" dirty="0" err="1">
                <a:ea typeface="+mn-lt"/>
                <a:cs typeface="+mn-lt"/>
              </a:rPr>
              <a:t>kad</a:t>
            </a:r>
            <a:r>
              <a:rPr lang="en-US" sz="1600" dirty="0">
                <a:ea typeface="+mn-lt"/>
                <a:cs typeface="+mn-lt"/>
              </a:rPr>
              <a:t> je </a:t>
            </a:r>
            <a:r>
              <a:rPr lang="en-US" sz="1600" dirty="0" err="1">
                <a:ea typeface="+mn-lt"/>
                <a:cs typeface="+mn-lt"/>
              </a:rPr>
              <a:t>jednom</a:t>
            </a:r>
            <a:r>
              <a:rPr lang="en-US" sz="1600" dirty="0">
                <a:ea typeface="+mn-lt"/>
                <a:cs typeface="+mn-lt"/>
              </a:rPr>
              <a:t> </a:t>
            </a:r>
            <a:r>
              <a:rPr lang="en-US" sz="1600" dirty="0" err="1">
                <a:ea typeface="+mn-lt"/>
                <a:cs typeface="+mn-lt"/>
              </a:rPr>
              <a:t>verifikovano</a:t>
            </a:r>
            <a:r>
              <a:rPr lang="en-US" sz="1600" dirty="0">
                <a:ea typeface="+mn-lt"/>
                <a:cs typeface="+mn-lt"/>
              </a:rPr>
              <a:t>, </a:t>
            </a:r>
            <a:r>
              <a:rPr lang="en-US" sz="1600" dirty="0" err="1">
                <a:ea typeface="+mn-lt"/>
                <a:cs typeface="+mn-lt"/>
              </a:rPr>
              <a:t>ponovna</a:t>
            </a:r>
            <a:r>
              <a:rPr lang="en-US" sz="1600" dirty="0">
                <a:ea typeface="+mn-lt"/>
                <a:cs typeface="+mn-lt"/>
              </a:rPr>
              <a:t> </a:t>
            </a:r>
            <a:r>
              <a:rPr lang="en-US" sz="1600" dirty="0" err="1">
                <a:ea typeface="+mn-lt"/>
                <a:cs typeface="+mn-lt"/>
              </a:rPr>
              <a:t>verifikacija</a:t>
            </a:r>
            <a:r>
              <a:rPr lang="en-US" sz="1600" dirty="0">
                <a:ea typeface="+mn-lt"/>
                <a:cs typeface="+mn-lt"/>
              </a:rPr>
              <a:t> </a:t>
            </a:r>
            <a:r>
              <a:rPr lang="en-US" sz="1600" dirty="0" err="1">
                <a:ea typeface="+mn-lt"/>
                <a:cs typeface="+mn-lt"/>
              </a:rPr>
              <a:t>jezgra</a:t>
            </a:r>
            <a:r>
              <a:rPr lang="en-US" sz="1600" dirty="0">
                <a:ea typeface="+mn-lt"/>
                <a:cs typeface="+mn-lt"/>
              </a:rPr>
              <a:t> bi </a:t>
            </a:r>
            <a:r>
              <a:rPr lang="en-US" sz="1600" dirty="0" err="1">
                <a:ea typeface="+mn-lt"/>
                <a:cs typeface="+mn-lt"/>
              </a:rPr>
              <a:t>trebala</a:t>
            </a:r>
            <a:r>
              <a:rPr lang="en-US" sz="1600" dirty="0">
                <a:ea typeface="+mn-lt"/>
                <a:cs typeface="+mn-lt"/>
              </a:rPr>
              <a:t> da </a:t>
            </a:r>
            <a:r>
              <a:rPr lang="en-US" sz="1600" dirty="0" err="1">
                <a:ea typeface="+mn-lt"/>
                <a:cs typeface="+mn-lt"/>
              </a:rPr>
              <a:t>bude</a:t>
            </a:r>
            <a:r>
              <a:rPr lang="en-US" sz="1600" dirty="0">
                <a:ea typeface="+mn-lt"/>
                <a:cs typeface="+mn-lt"/>
              </a:rPr>
              <a:t> </a:t>
            </a:r>
            <a:r>
              <a:rPr lang="en-US" sz="1600" dirty="0" err="1">
                <a:ea typeface="+mn-lt"/>
                <a:cs typeface="+mn-lt"/>
              </a:rPr>
              <a:t>minimalna</a:t>
            </a:r>
            <a:r>
              <a:rPr lang="en-US" sz="1600" dirty="0">
                <a:ea typeface="+mn-lt"/>
                <a:cs typeface="+mn-lt"/>
              </a:rPr>
              <a:t>, </a:t>
            </a:r>
            <a:r>
              <a:rPr lang="en-US" sz="1600" dirty="0" err="1">
                <a:ea typeface="+mn-lt"/>
                <a:cs typeface="+mn-lt"/>
              </a:rPr>
              <a:t>ako</a:t>
            </a:r>
            <a:r>
              <a:rPr lang="en-US" sz="1600" dirty="0">
                <a:ea typeface="+mn-lt"/>
                <a:cs typeface="+mn-lt"/>
              </a:rPr>
              <a:t> je </a:t>
            </a:r>
            <a:r>
              <a:rPr lang="en-US" sz="1600" dirty="0" err="1">
                <a:ea typeface="+mn-lt"/>
                <a:cs typeface="+mn-lt"/>
              </a:rPr>
              <a:t>uopšte</a:t>
            </a:r>
            <a:r>
              <a:rPr lang="en-US" sz="1600" dirty="0">
                <a:ea typeface="+mn-lt"/>
                <a:cs typeface="+mn-lt"/>
              </a:rPr>
              <a:t> </a:t>
            </a:r>
            <a:r>
              <a:rPr lang="en-US" sz="1600" dirty="0" err="1">
                <a:ea typeface="+mn-lt"/>
                <a:cs typeface="+mn-lt"/>
              </a:rPr>
              <a:t>bude</a:t>
            </a:r>
            <a:endParaRPr lang="en-US" sz="1600" dirty="0" err="1">
              <a:cs typeface="Arial"/>
            </a:endParaRPr>
          </a:p>
          <a:p>
            <a:endParaRPr lang="en-US" sz="1600" dirty="0"/>
          </a:p>
          <a:p>
            <a:r>
              <a:rPr lang="en-US" sz="1600" dirty="0" err="1">
                <a:ea typeface="+mn-lt"/>
                <a:cs typeface="+mn-lt"/>
              </a:rPr>
              <a:t>Nedostatak</a:t>
            </a:r>
            <a:r>
              <a:rPr lang="en-US" sz="1600" dirty="0">
                <a:ea typeface="+mn-lt"/>
                <a:cs typeface="+mn-lt"/>
              </a:rPr>
              <a:t> </a:t>
            </a:r>
            <a:r>
              <a:rPr lang="en-US" sz="1600" dirty="0" err="1">
                <a:ea typeface="+mn-lt"/>
                <a:cs typeface="+mn-lt"/>
              </a:rPr>
              <a:t>verifikacije</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nivou</a:t>
            </a:r>
            <a:r>
              <a:rPr lang="en-US" sz="1600" dirty="0">
                <a:ea typeface="+mn-lt"/>
                <a:cs typeface="+mn-lt"/>
              </a:rPr>
              <a:t> </a:t>
            </a:r>
            <a:r>
              <a:rPr lang="en-US" sz="1600" dirty="0" err="1">
                <a:ea typeface="+mn-lt"/>
                <a:cs typeface="+mn-lt"/>
              </a:rPr>
              <a:t>jezgra</a:t>
            </a:r>
            <a:r>
              <a:rPr lang="en-US" sz="1600" dirty="0">
                <a:ea typeface="+mn-lt"/>
                <a:cs typeface="+mn-lt"/>
              </a:rPr>
              <a:t> je taj </a:t>
            </a:r>
            <a:r>
              <a:rPr lang="en-US" sz="1600" dirty="0" err="1">
                <a:ea typeface="+mn-lt"/>
                <a:cs typeface="+mn-lt"/>
              </a:rPr>
              <a:t>što</a:t>
            </a:r>
            <a:r>
              <a:rPr lang="en-US" sz="1600" dirty="0">
                <a:ea typeface="+mn-lt"/>
                <a:cs typeface="+mn-lt"/>
              </a:rPr>
              <a:t>, </a:t>
            </a:r>
            <a:r>
              <a:rPr lang="en-US" sz="1600" dirty="0" err="1">
                <a:ea typeface="+mn-lt"/>
                <a:cs typeface="+mn-lt"/>
              </a:rPr>
              <a:t>pošto</a:t>
            </a:r>
            <a:r>
              <a:rPr lang="en-US" sz="1600" dirty="0">
                <a:ea typeface="+mn-lt"/>
                <a:cs typeface="+mn-lt"/>
              </a:rPr>
              <a:t> </a:t>
            </a:r>
            <a:r>
              <a:rPr lang="en-US" sz="1600" dirty="0" err="1">
                <a:ea typeface="+mn-lt"/>
                <a:cs typeface="+mn-lt"/>
              </a:rPr>
              <a:t>dizajneri</a:t>
            </a:r>
            <a:r>
              <a:rPr lang="en-US" sz="1600" dirty="0">
                <a:ea typeface="+mn-lt"/>
                <a:cs typeface="+mn-lt"/>
              </a:rPr>
              <a:t> </a:t>
            </a:r>
            <a:r>
              <a:rPr lang="en-US" sz="1600" dirty="0" err="1">
                <a:ea typeface="+mn-lt"/>
                <a:cs typeface="+mn-lt"/>
              </a:rPr>
              <a:t>mogu</a:t>
            </a:r>
            <a:r>
              <a:rPr lang="en-US" sz="1600" dirty="0">
                <a:ea typeface="+mn-lt"/>
                <a:cs typeface="+mn-lt"/>
              </a:rPr>
              <a:t> </a:t>
            </a:r>
            <a:r>
              <a:rPr lang="en-US" sz="1600" dirty="0" err="1">
                <a:ea typeface="+mn-lt"/>
                <a:cs typeface="+mn-lt"/>
              </a:rPr>
              <a:t>koristiti</a:t>
            </a:r>
            <a:r>
              <a:rPr lang="en-US" sz="1600" dirty="0">
                <a:ea typeface="+mn-lt"/>
                <a:cs typeface="+mn-lt"/>
              </a:rPr>
              <a:t> </a:t>
            </a:r>
            <a:r>
              <a:rPr lang="en-US" sz="1600" dirty="0" err="1">
                <a:ea typeface="+mn-lt"/>
                <a:cs typeface="+mn-lt"/>
              </a:rPr>
              <a:t>jezgra</a:t>
            </a:r>
            <a:r>
              <a:rPr lang="en-US" sz="1600" dirty="0">
                <a:ea typeface="+mn-lt"/>
                <a:cs typeface="+mn-lt"/>
              </a:rPr>
              <a:t> u </a:t>
            </a:r>
            <a:r>
              <a:rPr lang="en-US" sz="1600" dirty="0" err="1">
                <a:ea typeface="+mn-lt"/>
                <a:cs typeface="+mn-lt"/>
              </a:rPr>
              <a:t>mnogim</a:t>
            </a:r>
            <a:r>
              <a:rPr lang="en-US" sz="1600" dirty="0">
                <a:ea typeface="+mn-lt"/>
                <a:cs typeface="+mn-lt"/>
              </a:rPr>
              <a:t> </a:t>
            </a:r>
            <a:r>
              <a:rPr lang="en-US" sz="1600" dirty="0" err="1">
                <a:ea typeface="+mn-lt"/>
                <a:cs typeface="+mn-lt"/>
              </a:rPr>
              <a:t>različitim</a:t>
            </a:r>
            <a:r>
              <a:rPr lang="en-US" sz="1600" dirty="0">
                <a:ea typeface="+mn-lt"/>
                <a:cs typeface="+mn-lt"/>
              </a:rPr>
              <a:t> </a:t>
            </a:r>
            <a:r>
              <a:rPr lang="en-US" sz="1600" dirty="0" err="1">
                <a:ea typeface="+mn-lt"/>
                <a:cs typeface="+mn-lt"/>
              </a:rPr>
              <a:t>aplikacijama</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datom</a:t>
            </a:r>
            <a:r>
              <a:rPr lang="en-US" sz="1600" dirty="0">
                <a:ea typeface="+mn-lt"/>
                <a:cs typeface="+mn-lt"/>
              </a:rPr>
              <a:t> </a:t>
            </a:r>
            <a:r>
              <a:rPr lang="en-US" sz="1600" dirty="0" err="1">
                <a:ea typeface="+mn-lt"/>
                <a:cs typeface="+mn-lt"/>
              </a:rPr>
              <a:t>sistemu</a:t>
            </a:r>
            <a:r>
              <a:rPr lang="en-US" sz="1600" dirty="0">
                <a:ea typeface="+mn-lt"/>
                <a:cs typeface="+mn-lt"/>
              </a:rPr>
              <a:t> </a:t>
            </a:r>
            <a:r>
              <a:rPr lang="en-US" sz="1600" dirty="0" err="1">
                <a:ea typeface="+mn-lt"/>
                <a:cs typeface="+mn-lt"/>
              </a:rPr>
              <a:t>ili</a:t>
            </a:r>
            <a:r>
              <a:rPr lang="en-US" sz="1600" dirty="0">
                <a:ea typeface="+mn-lt"/>
                <a:cs typeface="+mn-lt"/>
              </a:rPr>
              <a:t> </a:t>
            </a:r>
            <a:r>
              <a:rPr lang="en-US" sz="1600" dirty="0" err="1">
                <a:ea typeface="+mn-lt"/>
                <a:cs typeface="+mn-lt"/>
              </a:rPr>
              <a:t>više</a:t>
            </a:r>
            <a:r>
              <a:rPr lang="en-US" sz="1600" dirty="0">
                <a:ea typeface="+mn-lt"/>
                <a:cs typeface="+mn-lt"/>
              </a:rPr>
              <a:t> </a:t>
            </a:r>
            <a:r>
              <a:rPr lang="en-US" sz="1600" dirty="0" err="1">
                <a:ea typeface="+mn-lt"/>
                <a:cs typeface="+mn-lt"/>
              </a:rPr>
              <a:t>sistema</a:t>
            </a:r>
            <a:r>
              <a:rPr lang="en-US" sz="1600" dirty="0">
                <a:ea typeface="+mn-lt"/>
                <a:cs typeface="+mn-lt"/>
              </a:rPr>
              <a:t>, </a:t>
            </a:r>
            <a:r>
              <a:rPr lang="en-US" sz="1600" dirty="0" err="1">
                <a:ea typeface="+mn-lt"/>
                <a:cs typeface="+mn-lt"/>
              </a:rPr>
              <a:t>upotreba</a:t>
            </a:r>
            <a:r>
              <a:rPr lang="en-US" sz="1600" dirty="0">
                <a:ea typeface="+mn-lt"/>
                <a:cs typeface="+mn-lt"/>
              </a:rPr>
              <a:t> </a:t>
            </a:r>
            <a:r>
              <a:rPr lang="en-US" sz="1600" dirty="0" err="1">
                <a:ea typeface="+mn-lt"/>
                <a:cs typeface="+mn-lt"/>
              </a:rPr>
              <a:t>svake</a:t>
            </a:r>
            <a:r>
              <a:rPr lang="en-US" sz="1600" dirty="0">
                <a:ea typeface="+mn-lt"/>
                <a:cs typeface="+mn-lt"/>
              </a:rPr>
              <a:t> instance </a:t>
            </a:r>
            <a:r>
              <a:rPr lang="en-US" sz="1600" dirty="0" err="1">
                <a:ea typeface="+mn-lt"/>
                <a:cs typeface="+mn-lt"/>
              </a:rPr>
              <a:t>jezgra</a:t>
            </a:r>
            <a:r>
              <a:rPr lang="en-US" sz="1600" dirty="0">
                <a:ea typeface="+mn-lt"/>
                <a:cs typeface="+mn-lt"/>
              </a:rPr>
              <a:t> </a:t>
            </a:r>
            <a:r>
              <a:rPr lang="en-US" sz="1600" dirty="0" err="1">
                <a:ea typeface="+mn-lt"/>
                <a:cs typeface="+mn-lt"/>
              </a:rPr>
              <a:t>može</a:t>
            </a:r>
            <a:r>
              <a:rPr lang="en-US" sz="1600" dirty="0">
                <a:ea typeface="+mn-lt"/>
                <a:cs typeface="+mn-lt"/>
              </a:rPr>
              <a:t> </a:t>
            </a:r>
            <a:r>
              <a:rPr lang="en-US" sz="1600" dirty="0" err="1">
                <a:ea typeface="+mn-lt"/>
                <a:cs typeface="+mn-lt"/>
              </a:rPr>
              <a:t>biti</a:t>
            </a:r>
            <a:r>
              <a:rPr lang="en-US" sz="1600" dirty="0">
                <a:ea typeface="+mn-lt"/>
                <a:cs typeface="+mn-lt"/>
              </a:rPr>
              <a:t> </a:t>
            </a:r>
            <a:r>
              <a:rPr lang="en-US" sz="1600" dirty="0" err="1">
                <a:ea typeface="+mn-lt"/>
                <a:cs typeface="+mn-lt"/>
              </a:rPr>
              <a:t>drugačija</a:t>
            </a:r>
            <a:endParaRPr lang="en-US" dirty="0" err="1"/>
          </a:p>
          <a:p>
            <a:pPr eaLnBrk="1" hangingPunct="1"/>
            <a:endParaRPr lang="en-US" altLang="en-US" sz="1600"/>
          </a:p>
          <a:p>
            <a:r>
              <a:rPr lang="en-US" sz="1600" dirty="0">
                <a:ea typeface="+mn-lt"/>
                <a:cs typeface="+mn-lt"/>
              </a:rPr>
              <a:t>Ovo  </a:t>
            </a:r>
            <a:r>
              <a:rPr lang="en-US" sz="1600" dirty="0" err="1">
                <a:ea typeface="+mn-lt"/>
                <a:cs typeface="+mn-lt"/>
              </a:rPr>
              <a:t>može</a:t>
            </a:r>
            <a:r>
              <a:rPr lang="en-US" sz="1600" dirty="0">
                <a:ea typeface="+mn-lt"/>
                <a:cs typeface="+mn-lt"/>
              </a:rPr>
              <a:t> </a:t>
            </a:r>
            <a:r>
              <a:rPr lang="en-US" sz="1600" dirty="0" err="1">
                <a:ea typeface="+mn-lt"/>
                <a:cs typeface="+mn-lt"/>
              </a:rPr>
              <a:t>otežati</a:t>
            </a:r>
            <a:r>
              <a:rPr lang="en-US" sz="1600" dirty="0">
                <a:ea typeface="+mn-lt"/>
                <a:cs typeface="+mn-lt"/>
              </a:rPr>
              <a:t> </a:t>
            </a:r>
            <a:r>
              <a:rPr lang="en-US" sz="1600" dirty="0" err="1">
                <a:ea typeface="+mn-lt"/>
                <a:cs typeface="+mn-lt"/>
              </a:rPr>
              <a:t>verifikaciju</a:t>
            </a:r>
            <a:r>
              <a:rPr lang="en-US" sz="1600" dirty="0">
                <a:ea typeface="+mn-lt"/>
                <a:cs typeface="+mn-lt"/>
              </a:rPr>
              <a:t> </a:t>
            </a:r>
            <a:r>
              <a:rPr lang="en-US" sz="1600" dirty="0" err="1">
                <a:ea typeface="+mn-lt"/>
                <a:cs typeface="+mn-lt"/>
              </a:rPr>
              <a:t>jer</a:t>
            </a:r>
            <a:r>
              <a:rPr lang="en-US" sz="1600" dirty="0">
                <a:ea typeface="+mn-lt"/>
                <a:cs typeface="+mn-lt"/>
              </a:rPr>
              <a:t> </a:t>
            </a:r>
            <a:r>
              <a:rPr lang="en-US" sz="1600" dirty="0" err="1">
                <a:ea typeface="+mn-lt"/>
                <a:cs typeface="+mn-lt"/>
              </a:rPr>
              <a:t>tim</a:t>
            </a:r>
            <a:r>
              <a:rPr lang="en-US" sz="1600" dirty="0">
                <a:ea typeface="+mn-lt"/>
                <a:cs typeface="+mn-lt"/>
              </a:rPr>
              <a:t> za </a:t>
            </a:r>
            <a:r>
              <a:rPr lang="en-US" sz="1600" dirty="0" err="1">
                <a:ea typeface="+mn-lt"/>
                <a:cs typeface="+mn-lt"/>
              </a:rPr>
              <a:t>verifikaciju</a:t>
            </a:r>
            <a:r>
              <a:rPr lang="en-US" sz="1600" dirty="0">
                <a:ea typeface="+mn-lt"/>
                <a:cs typeface="+mn-lt"/>
              </a:rPr>
              <a:t> </a:t>
            </a:r>
            <a:r>
              <a:rPr lang="en-US" sz="1600" dirty="0" err="1">
                <a:ea typeface="+mn-lt"/>
                <a:cs typeface="+mn-lt"/>
              </a:rPr>
              <a:t>možda</a:t>
            </a:r>
            <a:r>
              <a:rPr lang="en-US" sz="1600" dirty="0">
                <a:ea typeface="+mn-lt"/>
                <a:cs typeface="+mn-lt"/>
              </a:rPr>
              <a:t> ne </a:t>
            </a:r>
            <a:r>
              <a:rPr lang="en-US" sz="1600" dirty="0" err="1">
                <a:ea typeface="+mn-lt"/>
                <a:cs typeface="+mn-lt"/>
              </a:rPr>
              <a:t>zna</a:t>
            </a:r>
            <a:r>
              <a:rPr lang="en-US" sz="1600" dirty="0">
                <a:ea typeface="+mn-lt"/>
                <a:cs typeface="+mn-lt"/>
              </a:rPr>
              <a:t> </a:t>
            </a:r>
            <a:r>
              <a:rPr lang="en-US" sz="1600" dirty="0" err="1">
                <a:ea typeface="+mn-lt"/>
                <a:cs typeface="+mn-lt"/>
              </a:rPr>
              <a:t>sve</a:t>
            </a:r>
            <a:r>
              <a:rPr lang="en-US" sz="1600" dirty="0">
                <a:ea typeface="+mn-lt"/>
                <a:cs typeface="+mn-lt"/>
              </a:rPr>
              <a:t> </a:t>
            </a:r>
            <a:r>
              <a:rPr lang="en-US" sz="1600" dirty="0" err="1">
                <a:ea typeface="+mn-lt"/>
                <a:cs typeface="+mn-lt"/>
              </a:rPr>
              <a:t>stvarne</a:t>
            </a:r>
            <a:r>
              <a:rPr lang="en-US" sz="1600" dirty="0">
                <a:ea typeface="+mn-lt"/>
                <a:cs typeface="+mn-lt"/>
              </a:rPr>
              <a:t> </a:t>
            </a:r>
            <a:r>
              <a:rPr lang="en-US" sz="1600" dirty="0" err="1">
                <a:ea typeface="+mn-lt"/>
                <a:cs typeface="+mn-lt"/>
              </a:rPr>
              <a:t>parametre</a:t>
            </a:r>
            <a:r>
              <a:rPr lang="en-US" sz="1600" dirty="0">
                <a:ea typeface="+mn-lt"/>
                <a:cs typeface="+mn-lt"/>
              </a:rPr>
              <a:t> </a:t>
            </a:r>
            <a:r>
              <a:rPr lang="en-US" sz="1600" dirty="0" err="1">
                <a:ea typeface="+mn-lt"/>
                <a:cs typeface="+mn-lt"/>
              </a:rPr>
              <a:t>interfejsa</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aplikacije</a:t>
            </a:r>
            <a:r>
              <a:rPr lang="en-US" sz="1600" dirty="0">
                <a:ea typeface="+mn-lt"/>
                <a:cs typeface="+mn-lt"/>
              </a:rPr>
              <a:t> u </a:t>
            </a:r>
            <a:r>
              <a:rPr lang="en-US" sz="1600" dirty="0" err="1">
                <a:ea typeface="+mn-lt"/>
                <a:cs typeface="+mn-lt"/>
              </a:rPr>
              <a:t>kojima</a:t>
            </a:r>
            <a:r>
              <a:rPr lang="en-US" sz="1600" dirty="0">
                <a:ea typeface="+mn-lt"/>
                <a:cs typeface="+mn-lt"/>
              </a:rPr>
              <a:t> </a:t>
            </a:r>
            <a:r>
              <a:rPr lang="en-US" sz="1600" dirty="0" err="1">
                <a:ea typeface="+mn-lt"/>
                <a:cs typeface="+mn-lt"/>
              </a:rPr>
              <a:t>će</a:t>
            </a:r>
            <a:r>
              <a:rPr lang="en-US" sz="1600" dirty="0">
                <a:ea typeface="+mn-lt"/>
                <a:cs typeface="+mn-lt"/>
              </a:rPr>
              <a:t> </a:t>
            </a:r>
            <a:r>
              <a:rPr lang="en-US" sz="1600" dirty="0" err="1">
                <a:ea typeface="+mn-lt"/>
                <a:cs typeface="+mn-lt"/>
              </a:rPr>
              <a:t>tim</a:t>
            </a:r>
            <a:r>
              <a:rPr lang="en-US" sz="1600" dirty="0">
                <a:ea typeface="+mn-lt"/>
                <a:cs typeface="+mn-lt"/>
              </a:rPr>
              <a:t> za </a:t>
            </a:r>
            <a:r>
              <a:rPr lang="en-US" sz="1600" dirty="0" err="1">
                <a:ea typeface="+mn-lt"/>
                <a:cs typeface="+mn-lt"/>
              </a:rPr>
              <a:t>dizajn</a:t>
            </a:r>
            <a:r>
              <a:rPr lang="en-US" sz="1600" dirty="0">
                <a:ea typeface="+mn-lt"/>
                <a:cs typeface="+mn-lt"/>
              </a:rPr>
              <a:t> </a:t>
            </a:r>
            <a:r>
              <a:rPr lang="en-US" sz="1600" dirty="0" err="1">
                <a:ea typeface="+mn-lt"/>
                <a:cs typeface="+mn-lt"/>
              </a:rPr>
              <a:t>koristiti</a:t>
            </a:r>
            <a:r>
              <a:rPr lang="en-US" sz="1600" dirty="0">
                <a:ea typeface="+mn-lt"/>
                <a:cs typeface="+mn-lt"/>
              </a:rPr>
              <a:t> </a:t>
            </a:r>
            <a:r>
              <a:rPr lang="en-US" sz="1600" dirty="0" err="1">
                <a:ea typeface="+mn-lt"/>
                <a:cs typeface="+mn-lt"/>
              </a:rPr>
              <a:t>dato</a:t>
            </a:r>
            <a:r>
              <a:rPr lang="en-US" sz="1600" dirty="0">
                <a:ea typeface="+mn-lt"/>
                <a:cs typeface="+mn-lt"/>
              </a:rPr>
              <a:t> </a:t>
            </a:r>
            <a:r>
              <a:rPr lang="en-US" sz="1600" dirty="0" err="1">
                <a:ea typeface="+mn-lt"/>
                <a:cs typeface="+mn-lt"/>
              </a:rPr>
              <a:t>jezgro</a:t>
            </a:r>
            <a:endParaRPr lang="en-US" sz="1600" dirty="0">
              <a:ea typeface="+mn-lt"/>
              <a:cs typeface="+mn-lt"/>
            </a:endParaRPr>
          </a:p>
          <a:p>
            <a:pPr eaLnBrk="1" hangingPunct="1"/>
            <a:endParaRPr lang="en-US" altLang="en-US" sz="1600"/>
          </a:p>
          <a:p>
            <a:r>
              <a:rPr lang="en-US" sz="1600" dirty="0" err="1">
                <a:ea typeface="+mn-lt"/>
                <a:cs typeface="+mn-lt"/>
              </a:rPr>
              <a:t>Verifikacioni</a:t>
            </a:r>
            <a:r>
              <a:rPr lang="en-US" sz="1600" dirty="0">
                <a:ea typeface="+mn-lt"/>
                <a:cs typeface="+mn-lt"/>
              </a:rPr>
              <a:t> </a:t>
            </a:r>
            <a:r>
              <a:rPr lang="en-US" sz="1600" dirty="0" err="1">
                <a:ea typeface="+mn-lt"/>
                <a:cs typeface="+mn-lt"/>
              </a:rPr>
              <a:t>ciklus</a:t>
            </a:r>
            <a:r>
              <a:rPr lang="en-US" sz="1600" dirty="0">
                <a:ea typeface="+mn-lt"/>
                <a:cs typeface="+mn-lt"/>
              </a:rPr>
              <a:t> za </a:t>
            </a:r>
            <a:r>
              <a:rPr lang="en-US" sz="1600" dirty="0" err="1">
                <a:ea typeface="+mn-lt"/>
                <a:cs typeface="+mn-lt"/>
              </a:rPr>
              <a:t>ponovo</a:t>
            </a:r>
            <a:r>
              <a:rPr lang="en-US" sz="1600" dirty="0">
                <a:ea typeface="+mn-lt"/>
                <a:cs typeface="+mn-lt"/>
              </a:rPr>
              <a:t> </a:t>
            </a:r>
            <a:r>
              <a:rPr lang="en-US" sz="1600" dirty="0" err="1">
                <a:ea typeface="+mn-lt"/>
                <a:cs typeface="+mn-lt"/>
              </a:rPr>
              <a:t>upotrebljivo</a:t>
            </a:r>
            <a:r>
              <a:rPr lang="en-US" sz="1600" dirty="0">
                <a:ea typeface="+mn-lt"/>
                <a:cs typeface="+mn-lt"/>
              </a:rPr>
              <a:t> </a:t>
            </a:r>
            <a:r>
              <a:rPr lang="en-US" sz="1600" dirty="0" err="1">
                <a:ea typeface="+mn-lt"/>
                <a:cs typeface="+mn-lt"/>
              </a:rPr>
              <a:t>jezgro</a:t>
            </a:r>
            <a:r>
              <a:rPr lang="en-US" sz="1600" dirty="0">
                <a:ea typeface="+mn-lt"/>
                <a:cs typeface="+mn-lt"/>
              </a:rPr>
              <a:t> </a:t>
            </a:r>
            <a:r>
              <a:rPr lang="en-US" sz="1600" dirty="0" err="1">
                <a:ea typeface="+mn-lt"/>
                <a:cs typeface="+mn-lt"/>
              </a:rPr>
              <a:t>uključuje</a:t>
            </a:r>
            <a:r>
              <a:rPr lang="en-US" sz="1600" dirty="0">
                <a:ea typeface="+mn-lt"/>
                <a:cs typeface="+mn-lt"/>
              </a:rPr>
              <a:t> </a:t>
            </a:r>
            <a:r>
              <a:rPr lang="en-US" sz="1600" dirty="0" err="1">
                <a:ea typeface="+mn-lt"/>
                <a:cs typeface="+mn-lt"/>
              </a:rPr>
              <a:t>skup</a:t>
            </a:r>
            <a:r>
              <a:rPr lang="en-US" sz="1600" dirty="0">
                <a:ea typeface="+mn-lt"/>
                <a:cs typeface="+mn-lt"/>
              </a:rPr>
              <a:t> </a:t>
            </a:r>
            <a:r>
              <a:rPr lang="en-US" sz="1600" dirty="0" err="1">
                <a:ea typeface="+mn-lt"/>
                <a:cs typeface="+mn-lt"/>
              </a:rPr>
              <a:t>regresionih</a:t>
            </a:r>
            <a:r>
              <a:rPr lang="en-US" sz="1600" dirty="0">
                <a:ea typeface="+mn-lt"/>
                <a:cs typeface="+mn-lt"/>
              </a:rPr>
              <a:t> </a:t>
            </a:r>
            <a:r>
              <a:rPr lang="en-US" sz="1600" dirty="0" err="1">
                <a:ea typeface="+mn-lt"/>
                <a:cs typeface="+mn-lt"/>
              </a:rPr>
              <a:t>testova</a:t>
            </a:r>
            <a:r>
              <a:rPr lang="en-US" sz="1600" dirty="0">
                <a:ea typeface="+mn-lt"/>
                <a:cs typeface="+mn-lt"/>
              </a:rPr>
              <a:t>, dobro </a:t>
            </a:r>
            <a:r>
              <a:rPr lang="en-US" sz="1600" dirty="0" err="1">
                <a:ea typeface="+mn-lt"/>
                <a:cs typeface="+mn-lt"/>
              </a:rPr>
              <a:t>dokumentovanu</a:t>
            </a:r>
            <a:r>
              <a:rPr lang="en-US" sz="1600" dirty="0">
                <a:ea typeface="+mn-lt"/>
                <a:cs typeface="+mn-lt"/>
              </a:rPr>
              <a:t> </a:t>
            </a:r>
            <a:r>
              <a:rPr lang="en-US" sz="1600" dirty="0" err="1">
                <a:ea typeface="+mn-lt"/>
                <a:cs typeface="+mn-lt"/>
              </a:rPr>
              <a:t>specifikaciju</a:t>
            </a:r>
            <a:r>
              <a:rPr lang="en-US" sz="1600" dirty="0">
                <a:ea typeface="+mn-lt"/>
                <a:cs typeface="+mn-lt"/>
              </a:rPr>
              <a:t> (</a:t>
            </a:r>
            <a:r>
              <a:rPr lang="en-US" sz="1600" dirty="0" err="1">
                <a:ea typeface="+mn-lt"/>
                <a:cs typeface="+mn-lt"/>
              </a:rPr>
              <a:t>funkcionalnosti</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interfejsa</a:t>
            </a:r>
            <a:r>
              <a:rPr lang="en-US" sz="1600" dirty="0">
                <a:ea typeface="+mn-lt"/>
                <a:cs typeface="+mn-lt"/>
              </a:rPr>
              <a:t>), </a:t>
            </a:r>
            <a:r>
              <a:rPr lang="en-US" sz="1600" dirty="0" err="1">
                <a:ea typeface="+mn-lt"/>
                <a:cs typeface="+mn-lt"/>
              </a:rPr>
              <a:t>detalje</a:t>
            </a:r>
            <a:r>
              <a:rPr lang="en-US" sz="1600" dirty="0">
                <a:ea typeface="+mn-lt"/>
                <a:cs typeface="+mn-lt"/>
              </a:rPr>
              <a:t> o </a:t>
            </a:r>
            <a:r>
              <a:rPr lang="en-US" sz="1600" dirty="0" err="1">
                <a:ea typeface="+mn-lt"/>
                <a:cs typeface="+mn-lt"/>
              </a:rPr>
              <a:t>pokrivenosti</a:t>
            </a:r>
            <a:r>
              <a:rPr lang="en-US" sz="1600" dirty="0">
                <a:ea typeface="+mn-lt"/>
                <a:cs typeface="+mn-lt"/>
              </a:rPr>
              <a:t> (da bi se </a:t>
            </a:r>
            <a:r>
              <a:rPr lang="en-US" sz="1600" dirty="0" err="1">
                <a:ea typeface="+mn-lt"/>
                <a:cs typeface="+mn-lt"/>
              </a:rPr>
              <a:t>imao</a:t>
            </a:r>
            <a:r>
              <a:rPr lang="en-US" sz="1600" dirty="0">
                <a:ea typeface="+mn-lt"/>
                <a:cs typeface="+mn-lt"/>
              </a:rPr>
              <a:t> </a:t>
            </a:r>
            <a:r>
              <a:rPr lang="en-US" sz="1600" dirty="0" err="1">
                <a:ea typeface="+mn-lt"/>
                <a:cs typeface="+mn-lt"/>
              </a:rPr>
              <a:t>jasan</a:t>
            </a:r>
            <a:r>
              <a:rPr lang="en-US" sz="1600" dirty="0">
                <a:ea typeface="+mn-lt"/>
                <a:cs typeface="+mn-lt"/>
              </a:rPr>
              <a:t> </a:t>
            </a:r>
            <a:r>
              <a:rPr lang="en-US" sz="1600" dirty="0" err="1">
                <a:ea typeface="+mn-lt"/>
                <a:cs typeface="+mn-lt"/>
              </a:rPr>
              <a:t>pregled</a:t>
            </a:r>
            <a:r>
              <a:rPr lang="en-US" sz="1600" dirty="0">
                <a:ea typeface="+mn-lt"/>
                <a:cs typeface="+mn-lt"/>
              </a:rPr>
              <a:t> </a:t>
            </a:r>
            <a:r>
              <a:rPr lang="en-US" sz="1600" dirty="0" err="1">
                <a:ea typeface="+mn-lt"/>
                <a:cs typeface="+mn-lt"/>
              </a:rPr>
              <a:t>šta</a:t>
            </a:r>
            <a:r>
              <a:rPr lang="en-US" sz="1600" dirty="0">
                <a:ea typeface="+mn-lt"/>
                <a:cs typeface="+mn-lt"/>
              </a:rPr>
              <a:t> je </a:t>
            </a:r>
            <a:r>
              <a:rPr lang="en-US" sz="1600" dirty="0" err="1">
                <a:ea typeface="+mn-lt"/>
                <a:cs typeface="+mn-lt"/>
              </a:rPr>
              <a:t>verifikovano</a:t>
            </a:r>
            <a:r>
              <a:rPr lang="en-US" sz="1600" dirty="0">
                <a:ea typeface="+mn-lt"/>
                <a:cs typeface="+mn-lt"/>
              </a:rPr>
              <a:t>) </a:t>
            </a:r>
            <a:r>
              <a:rPr lang="en-US" sz="1600" dirty="0" err="1">
                <a:ea typeface="+mn-lt"/>
                <a:cs typeface="+mn-lt"/>
              </a:rPr>
              <a:t>i</a:t>
            </a:r>
            <a:r>
              <a:rPr lang="en-US" sz="1600" dirty="0">
                <a:ea typeface="+mn-lt"/>
                <a:cs typeface="+mn-lt"/>
              </a:rPr>
              <a:t>, po </a:t>
            </a:r>
            <a:r>
              <a:rPr lang="en-US" sz="1600" dirty="0" err="1">
                <a:ea typeface="+mn-lt"/>
                <a:cs typeface="+mn-lt"/>
              </a:rPr>
              <a:t>mogućstvu</a:t>
            </a:r>
            <a:r>
              <a:rPr lang="en-US" sz="1600" dirty="0">
                <a:ea typeface="+mn-lt"/>
                <a:cs typeface="+mn-lt"/>
              </a:rPr>
              <a:t>, </a:t>
            </a:r>
            <a:r>
              <a:rPr lang="en-US" sz="1600" dirty="0" err="1">
                <a:ea typeface="+mn-lt"/>
                <a:cs typeface="+mn-lt"/>
              </a:rPr>
              <a:t>scenarije</a:t>
            </a:r>
            <a:r>
              <a:rPr lang="en-US" sz="1600" dirty="0">
                <a:ea typeface="+mn-lt"/>
                <a:cs typeface="+mn-lt"/>
              </a:rPr>
              <a:t> </a:t>
            </a:r>
            <a:r>
              <a:rPr lang="en-US" sz="1600" dirty="0" err="1">
                <a:ea typeface="+mn-lt"/>
                <a:cs typeface="+mn-lt"/>
              </a:rPr>
              <a:t>verifikacije</a:t>
            </a:r>
            <a:r>
              <a:rPr lang="en-US" sz="1600" dirty="0">
                <a:ea typeface="+mn-lt"/>
                <a:cs typeface="+mn-lt"/>
              </a:rPr>
              <a:t> (</a:t>
            </a:r>
            <a:r>
              <a:rPr lang="en-US" sz="1600" dirty="0" err="1">
                <a:ea typeface="+mn-lt"/>
                <a:cs typeface="+mn-lt"/>
              </a:rPr>
              <a:t>ovi</a:t>
            </a:r>
            <a:r>
              <a:rPr lang="en-US" sz="1600" dirty="0">
                <a:ea typeface="+mn-lt"/>
                <a:cs typeface="+mn-lt"/>
              </a:rPr>
              <a:t> </a:t>
            </a:r>
            <a:r>
              <a:rPr lang="en-US" sz="1600" dirty="0" err="1">
                <a:ea typeface="+mn-lt"/>
                <a:cs typeface="+mn-lt"/>
              </a:rPr>
              <a:t>scenariji</a:t>
            </a:r>
            <a:r>
              <a:rPr lang="en-US" sz="1600" dirty="0">
                <a:ea typeface="+mn-lt"/>
                <a:cs typeface="+mn-lt"/>
              </a:rPr>
              <a:t> </a:t>
            </a:r>
            <a:r>
              <a:rPr lang="en-US" sz="1600" dirty="0" err="1">
                <a:ea typeface="+mn-lt"/>
                <a:cs typeface="+mn-lt"/>
              </a:rPr>
              <a:t>su</a:t>
            </a:r>
            <a:r>
              <a:rPr lang="en-US" sz="1600" dirty="0">
                <a:ea typeface="+mn-lt"/>
                <a:cs typeface="+mn-lt"/>
              </a:rPr>
              <a:t> oni </a:t>
            </a:r>
            <a:r>
              <a:rPr lang="en-US" sz="1600" dirty="0" err="1">
                <a:ea typeface="+mn-lt"/>
                <a:cs typeface="+mn-lt"/>
              </a:rPr>
              <a:t>navedeni</a:t>
            </a:r>
            <a:r>
              <a:rPr lang="en-US" sz="1600" dirty="0">
                <a:ea typeface="+mn-lt"/>
                <a:cs typeface="+mn-lt"/>
              </a:rPr>
              <a:t> u </a:t>
            </a:r>
            <a:r>
              <a:rPr lang="en-US" sz="1600" dirty="0" err="1">
                <a:ea typeface="+mn-lt"/>
                <a:cs typeface="+mn-lt"/>
              </a:rPr>
              <a:t>skupu</a:t>
            </a:r>
            <a:r>
              <a:rPr lang="en-US" sz="1600" dirty="0">
                <a:ea typeface="+mn-lt"/>
                <a:cs typeface="+mn-lt"/>
              </a:rPr>
              <a:t> </a:t>
            </a:r>
            <a:r>
              <a:rPr lang="en-US" sz="1600" dirty="0" err="1">
                <a:ea typeface="+mn-lt"/>
                <a:cs typeface="+mn-lt"/>
              </a:rPr>
              <a:t>regresionih</a:t>
            </a:r>
            <a:r>
              <a:rPr lang="en-US" sz="1600" dirty="0">
                <a:ea typeface="+mn-lt"/>
                <a:cs typeface="+mn-lt"/>
              </a:rPr>
              <a:t> </a:t>
            </a:r>
            <a:r>
              <a:rPr lang="en-US" sz="1600" dirty="0" err="1">
                <a:ea typeface="+mn-lt"/>
                <a:cs typeface="+mn-lt"/>
              </a:rPr>
              <a:t>testova</a:t>
            </a:r>
            <a:r>
              <a:rPr lang="en-US" sz="1600" dirty="0">
                <a:ea typeface="+mn-lt"/>
                <a:cs typeface="+mn-lt"/>
              </a:rPr>
              <a:t>)</a:t>
            </a:r>
            <a:endParaRPr lang="en-US" dirty="0">
              <a:ea typeface="+mn-lt"/>
              <a:cs typeface="+mn-lt"/>
            </a:endParaRPr>
          </a:p>
        </p:txBody>
      </p:sp>
    </p:spTree>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a:extLst>
              <a:ext uri="{FF2B5EF4-FFF2-40B4-BE49-F238E27FC236}">
                <a16:creationId xmlns:a16="http://schemas.microsoft.com/office/drawing/2014/main" id="{3C21034A-8B70-A186-40FB-66CC496D974A}"/>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2BCD2B8-B64A-47E1-95E4-C794CBFCAD98}" type="slidenum">
              <a:rPr lang="de-DE" altLang="en-US">
                <a:solidFill>
                  <a:schemeClr val="bg1"/>
                </a:solidFill>
              </a:rPr>
              <a:pPr/>
              <a:t>37</a:t>
            </a:fld>
            <a:endParaRPr lang="de-DE" altLang="en-US">
              <a:solidFill>
                <a:schemeClr val="bg1"/>
              </a:solidFill>
            </a:endParaRPr>
          </a:p>
        </p:txBody>
      </p:sp>
      <p:sp>
        <p:nvSpPr>
          <p:cNvPr id="36867" name="Rectangle 2">
            <a:extLst>
              <a:ext uri="{FF2B5EF4-FFF2-40B4-BE49-F238E27FC236}">
                <a16:creationId xmlns:a16="http://schemas.microsoft.com/office/drawing/2014/main" id="{592F2B50-5A68-53F9-4BC4-5D92262C2F14}"/>
              </a:ext>
            </a:extLst>
          </p:cNvPr>
          <p:cNvSpPr>
            <a:spLocks noGrp="1" noChangeArrowheads="1"/>
          </p:cNvSpPr>
          <p:nvPr>
            <p:ph type="title"/>
          </p:nvPr>
        </p:nvSpPr>
        <p:spPr/>
        <p:txBody>
          <a:bodyPr/>
          <a:lstStyle/>
          <a:p>
            <a:r>
              <a:rPr lang="en-US" dirty="0" err="1"/>
              <a:t>Verifikacija</a:t>
            </a:r>
            <a:r>
              <a:rPr lang="en-US" dirty="0"/>
              <a:t> </a:t>
            </a:r>
            <a:r>
              <a:rPr lang="en-US" dirty="0" err="1"/>
              <a:t>na</a:t>
            </a:r>
            <a:r>
              <a:rPr lang="en-US" dirty="0"/>
              <a:t> </a:t>
            </a:r>
            <a:r>
              <a:rPr lang="en-US" dirty="0" err="1"/>
              <a:t>nivou</a:t>
            </a:r>
            <a:r>
              <a:rPr lang="en-US" dirty="0"/>
              <a:t> </a:t>
            </a:r>
            <a:r>
              <a:rPr lang="en-US" dirty="0" err="1"/>
              <a:t>čipa</a:t>
            </a:r>
            <a:r>
              <a:rPr lang="en-US" dirty="0"/>
              <a:t> (</a:t>
            </a:r>
            <a:r>
              <a:rPr lang="en-US" i="1" dirty="0"/>
              <a:t>Chip-level</a:t>
            </a:r>
            <a:r>
              <a:rPr lang="en-US" dirty="0"/>
              <a:t>)</a:t>
            </a:r>
            <a:endParaRPr lang="en-US" b="0" dirty="0">
              <a:solidFill>
                <a:srgbClr val="000000"/>
              </a:solidFill>
              <a:cs typeface="Arial"/>
            </a:endParaRPr>
          </a:p>
        </p:txBody>
      </p:sp>
      <p:sp>
        <p:nvSpPr>
          <p:cNvPr id="36868" name="Rectangle 3">
            <a:extLst>
              <a:ext uri="{FF2B5EF4-FFF2-40B4-BE49-F238E27FC236}">
                <a16:creationId xmlns:a16="http://schemas.microsoft.com/office/drawing/2014/main" id="{27C23004-D5C9-CE6E-9922-DD2B9F2E26FD}"/>
              </a:ext>
            </a:extLst>
          </p:cNvPr>
          <p:cNvSpPr>
            <a:spLocks noGrp="1" noChangeArrowheads="1"/>
          </p:cNvSpPr>
          <p:nvPr>
            <p:ph type="body" idx="1"/>
          </p:nvPr>
        </p:nvSpPr>
        <p:spPr/>
        <p:txBody>
          <a:bodyPr/>
          <a:lstStyle/>
          <a:p>
            <a:r>
              <a:rPr lang="en-US" sz="1600" dirty="0" err="1">
                <a:ea typeface="+mn-lt"/>
                <a:cs typeface="+mn-lt"/>
              </a:rPr>
              <a:t>Nivo</a:t>
            </a:r>
            <a:r>
              <a:rPr lang="en-US" sz="1600" dirty="0">
                <a:ea typeface="+mn-lt"/>
                <a:cs typeface="+mn-lt"/>
              </a:rPr>
              <a:t> </a:t>
            </a:r>
            <a:r>
              <a:rPr lang="en-US" sz="1600" dirty="0" err="1">
                <a:ea typeface="+mn-lt"/>
                <a:cs typeface="+mn-lt"/>
              </a:rPr>
              <a:t>čipa</a:t>
            </a:r>
            <a:r>
              <a:rPr lang="en-US" sz="1600" dirty="0">
                <a:ea typeface="+mn-lt"/>
                <a:cs typeface="+mn-lt"/>
              </a:rPr>
              <a:t> se </a:t>
            </a:r>
            <a:r>
              <a:rPr lang="en-US" sz="1600" dirty="0" err="1">
                <a:ea typeface="+mn-lt"/>
                <a:cs typeface="+mn-lt"/>
              </a:rPr>
              <a:t>sastoji</a:t>
            </a:r>
            <a:r>
              <a:rPr lang="en-US" sz="1600" dirty="0">
                <a:ea typeface="+mn-lt"/>
                <a:cs typeface="+mn-lt"/>
              </a:rPr>
              <a:t> od </a:t>
            </a:r>
            <a:r>
              <a:rPr lang="en-US" sz="1600" dirty="0" err="1">
                <a:ea typeface="+mn-lt"/>
                <a:cs typeface="+mn-lt"/>
              </a:rPr>
              <a:t>više</a:t>
            </a:r>
            <a:r>
              <a:rPr lang="en-US" sz="1600" dirty="0">
                <a:ea typeface="+mn-lt"/>
                <a:cs typeface="+mn-lt"/>
              </a:rPr>
              <a:t> </a:t>
            </a:r>
            <a:r>
              <a:rPr lang="en-US" sz="1600" dirty="0" err="1">
                <a:ea typeface="+mn-lt"/>
                <a:cs typeface="+mn-lt"/>
              </a:rPr>
              <a:t>jedinica</a:t>
            </a:r>
            <a:r>
              <a:rPr lang="en-US" sz="1600" dirty="0">
                <a:ea typeface="+mn-lt"/>
                <a:cs typeface="+mn-lt"/>
              </a:rPr>
              <a:t>, a </a:t>
            </a:r>
            <a:r>
              <a:rPr lang="en-US" sz="1600" dirty="0" err="1">
                <a:ea typeface="+mn-lt"/>
                <a:cs typeface="+mn-lt"/>
              </a:rPr>
              <a:t>na</a:t>
            </a:r>
            <a:r>
              <a:rPr lang="en-US" sz="1600" dirty="0">
                <a:ea typeface="+mn-lt"/>
                <a:cs typeface="+mn-lt"/>
              </a:rPr>
              <a:t> </a:t>
            </a:r>
            <a:r>
              <a:rPr lang="en-US" sz="1600" dirty="0" err="1">
                <a:ea typeface="+mn-lt"/>
                <a:cs typeface="+mn-lt"/>
              </a:rPr>
              <a:t>ovom</a:t>
            </a:r>
            <a:r>
              <a:rPr lang="en-US" sz="1600" dirty="0">
                <a:ea typeface="+mn-lt"/>
                <a:cs typeface="+mn-lt"/>
              </a:rPr>
              <a:t> </a:t>
            </a:r>
            <a:r>
              <a:rPr lang="en-US" sz="1600" dirty="0" err="1">
                <a:ea typeface="+mn-lt"/>
                <a:cs typeface="+mn-lt"/>
              </a:rPr>
              <a:t>nivou</a:t>
            </a:r>
            <a:r>
              <a:rPr lang="en-US" sz="1600" dirty="0">
                <a:ea typeface="+mn-lt"/>
                <a:cs typeface="+mn-lt"/>
              </a:rPr>
              <a:t> </a:t>
            </a:r>
            <a:r>
              <a:rPr lang="en-US" sz="1600" dirty="0" err="1">
                <a:ea typeface="+mn-lt"/>
                <a:cs typeface="+mn-lt"/>
              </a:rPr>
              <a:t>postoje</a:t>
            </a:r>
            <a:r>
              <a:rPr lang="en-US" sz="1600" dirty="0">
                <a:ea typeface="+mn-lt"/>
                <a:cs typeface="+mn-lt"/>
              </a:rPr>
              <a:t> </a:t>
            </a:r>
            <a:r>
              <a:rPr lang="en-US" sz="1600" dirty="0" err="1">
                <a:ea typeface="+mn-lt"/>
                <a:cs typeface="+mn-lt"/>
              </a:rPr>
              <a:t>veoma</a:t>
            </a:r>
            <a:r>
              <a:rPr lang="en-US" sz="1600" dirty="0">
                <a:ea typeface="+mn-lt"/>
                <a:cs typeface="+mn-lt"/>
              </a:rPr>
              <a:t> dobro </a:t>
            </a:r>
            <a:r>
              <a:rPr lang="en-US" sz="1600" dirty="0" err="1">
                <a:ea typeface="+mn-lt"/>
                <a:cs typeface="+mn-lt"/>
              </a:rPr>
              <a:t>definisane</a:t>
            </a:r>
            <a:r>
              <a:rPr lang="en-US" sz="1600" dirty="0">
                <a:ea typeface="+mn-lt"/>
                <a:cs typeface="+mn-lt"/>
              </a:rPr>
              <a:t> granice </a:t>
            </a:r>
            <a:r>
              <a:rPr lang="en-US" sz="1600" dirty="0" err="1">
                <a:ea typeface="+mn-lt"/>
                <a:cs typeface="+mn-lt"/>
              </a:rPr>
              <a:t>interfejsa</a:t>
            </a:r>
            <a:endParaRPr lang="en-US" dirty="0" err="1"/>
          </a:p>
          <a:p>
            <a:pPr eaLnBrk="1" hangingPunct="1"/>
            <a:endParaRPr lang="en-US" altLang="en-US" sz="1600"/>
          </a:p>
          <a:p>
            <a:r>
              <a:rPr lang="en-US" sz="1600" dirty="0">
                <a:solidFill>
                  <a:srgbClr val="000000"/>
                </a:solidFill>
                <a:ea typeface="+mn-lt"/>
                <a:cs typeface="+mn-lt"/>
              </a:rPr>
              <a:t>Svrha </a:t>
            </a:r>
            <a:r>
              <a:rPr lang="en-US" sz="1600" dirty="0" err="1">
                <a:solidFill>
                  <a:srgbClr val="000000"/>
                </a:solidFill>
                <a:ea typeface="+mn-lt"/>
                <a:cs typeface="+mn-lt"/>
              </a:rPr>
              <a:t>ove</a:t>
            </a:r>
            <a:r>
              <a:rPr lang="en-US" sz="1600" dirty="0">
                <a:solidFill>
                  <a:srgbClr val="000000"/>
                </a:solidFill>
                <a:ea typeface="+mn-lt"/>
                <a:cs typeface="+mn-lt"/>
              </a:rPr>
              <a:t> </a:t>
            </a:r>
            <a:r>
              <a:rPr lang="en-US" sz="1600" dirty="0" err="1">
                <a:solidFill>
                  <a:srgbClr val="000000"/>
                </a:solidFill>
                <a:ea typeface="+mn-lt"/>
                <a:cs typeface="+mn-lt"/>
              </a:rPr>
              <a:t>verifikacije</a:t>
            </a:r>
            <a:r>
              <a:rPr lang="en-US" sz="1600" dirty="0">
                <a:solidFill>
                  <a:srgbClr val="000000"/>
                </a:solidFill>
                <a:ea typeface="+mn-lt"/>
                <a:cs typeface="+mn-lt"/>
              </a:rPr>
              <a:t> je da se </a:t>
            </a:r>
            <a:r>
              <a:rPr lang="en-US" sz="1600" dirty="0" err="1">
                <a:solidFill>
                  <a:srgbClr val="000000"/>
                </a:solidFill>
                <a:ea typeface="+mn-lt"/>
                <a:cs typeface="+mn-lt"/>
              </a:rPr>
              <a:t>osigura</a:t>
            </a:r>
            <a:r>
              <a:rPr lang="en-US" sz="1600" dirty="0">
                <a:solidFill>
                  <a:srgbClr val="000000"/>
                </a:solidFill>
                <a:ea typeface="+mn-lt"/>
                <a:cs typeface="+mn-lt"/>
              </a:rPr>
              <a:t> da </a:t>
            </a:r>
            <a:r>
              <a:rPr lang="en-US" sz="1600" dirty="0" err="1">
                <a:solidFill>
                  <a:srgbClr val="000000"/>
                </a:solidFill>
                <a:ea typeface="+mn-lt"/>
                <a:cs typeface="+mn-lt"/>
              </a:rPr>
              <a:t>su</a:t>
            </a:r>
            <a:r>
              <a:rPr lang="en-US" sz="1600" dirty="0">
                <a:solidFill>
                  <a:srgbClr val="000000"/>
                </a:solidFill>
                <a:ea typeface="+mn-lt"/>
                <a:cs typeface="+mn-lt"/>
              </a:rPr>
              <a:t> </a:t>
            </a:r>
            <a:r>
              <a:rPr lang="en-US" sz="1600" dirty="0" err="1">
                <a:solidFill>
                  <a:srgbClr val="000000"/>
                </a:solidFill>
                <a:ea typeface="+mn-lt"/>
                <a:cs typeface="+mn-lt"/>
              </a:rPr>
              <a:t>jedinice</a:t>
            </a:r>
            <a:r>
              <a:rPr lang="en-US" sz="1600" dirty="0">
                <a:solidFill>
                  <a:srgbClr val="000000"/>
                </a:solidFill>
                <a:ea typeface="+mn-lt"/>
                <a:cs typeface="+mn-lt"/>
              </a:rPr>
              <a:t> </a:t>
            </a:r>
            <a:r>
              <a:rPr lang="en-US" sz="1600" dirty="0" err="1">
                <a:solidFill>
                  <a:srgbClr val="000000"/>
                </a:solidFill>
                <a:ea typeface="+mn-lt"/>
                <a:cs typeface="+mn-lt"/>
              </a:rPr>
              <a:t>pravilno</a:t>
            </a:r>
            <a:r>
              <a:rPr lang="en-US" sz="1600" dirty="0">
                <a:solidFill>
                  <a:srgbClr val="000000"/>
                </a:solidFill>
                <a:ea typeface="+mn-lt"/>
                <a:cs typeface="+mn-lt"/>
              </a:rPr>
              <a:t> </a:t>
            </a:r>
            <a:r>
              <a:rPr lang="en-US" sz="1600" dirty="0" err="1">
                <a:solidFill>
                  <a:srgbClr val="000000"/>
                </a:solidFill>
                <a:ea typeface="+mn-lt"/>
                <a:cs typeface="+mn-lt"/>
              </a:rPr>
              <a:t>povezane</a:t>
            </a:r>
            <a:r>
              <a:rPr lang="en-US" sz="1600" dirty="0">
                <a:solidFill>
                  <a:srgbClr val="000000"/>
                </a:solidFill>
                <a:ea typeface="+mn-lt"/>
                <a:cs typeface="+mn-lt"/>
              </a:rPr>
              <a:t> </a:t>
            </a:r>
            <a:r>
              <a:rPr lang="en-US" sz="1600" dirty="0" err="1">
                <a:solidFill>
                  <a:srgbClr val="000000"/>
                </a:solidFill>
                <a:ea typeface="+mn-lt"/>
                <a:cs typeface="+mn-lt"/>
              </a:rPr>
              <a:t>i</a:t>
            </a:r>
            <a:r>
              <a:rPr lang="en-US" sz="1600" dirty="0">
                <a:solidFill>
                  <a:srgbClr val="000000"/>
                </a:solidFill>
                <a:ea typeface="+mn-lt"/>
                <a:cs typeface="+mn-lt"/>
              </a:rPr>
              <a:t> da </a:t>
            </a:r>
            <a:r>
              <a:rPr lang="en-US" sz="1600" dirty="0" err="1">
                <a:solidFill>
                  <a:srgbClr val="000000"/>
                </a:solidFill>
                <a:ea typeface="+mn-lt"/>
                <a:cs typeface="+mn-lt"/>
              </a:rPr>
              <a:t>dizajn</a:t>
            </a:r>
            <a:r>
              <a:rPr lang="en-US" sz="1600" dirty="0">
                <a:solidFill>
                  <a:srgbClr val="000000"/>
                </a:solidFill>
                <a:ea typeface="+mn-lt"/>
                <a:cs typeface="+mn-lt"/>
              </a:rPr>
              <a:t> </a:t>
            </a:r>
            <a:r>
              <a:rPr lang="en-US" sz="1600" dirty="0" err="1">
                <a:solidFill>
                  <a:srgbClr val="000000"/>
                </a:solidFill>
                <a:ea typeface="+mn-lt"/>
                <a:cs typeface="+mn-lt"/>
              </a:rPr>
              <a:t>poštuje</a:t>
            </a:r>
            <a:r>
              <a:rPr lang="en-US" sz="1600" dirty="0">
                <a:solidFill>
                  <a:srgbClr val="000000"/>
                </a:solidFill>
                <a:ea typeface="+mn-lt"/>
                <a:cs typeface="+mn-lt"/>
              </a:rPr>
              <a:t> </a:t>
            </a:r>
            <a:r>
              <a:rPr lang="en-US" sz="1600" dirty="0" err="1">
                <a:solidFill>
                  <a:srgbClr val="000000"/>
                </a:solidFill>
                <a:ea typeface="+mn-lt"/>
                <a:cs typeface="+mn-lt"/>
              </a:rPr>
              <a:t>sve</a:t>
            </a:r>
            <a:r>
              <a:rPr lang="en-US" sz="1600" dirty="0">
                <a:solidFill>
                  <a:srgbClr val="000000"/>
                </a:solidFill>
                <a:ea typeface="+mn-lt"/>
                <a:cs typeface="+mn-lt"/>
              </a:rPr>
              <a:t> </a:t>
            </a:r>
            <a:r>
              <a:rPr lang="en-US" sz="1600" dirty="0" err="1">
                <a:solidFill>
                  <a:srgbClr val="000000"/>
                </a:solidFill>
                <a:ea typeface="+mn-lt"/>
                <a:cs typeface="+mn-lt"/>
              </a:rPr>
              <a:t>protokole</a:t>
            </a:r>
            <a:r>
              <a:rPr lang="en-US" sz="1600" dirty="0">
                <a:solidFill>
                  <a:srgbClr val="000000"/>
                </a:solidFill>
                <a:ea typeface="+mn-lt"/>
                <a:cs typeface="+mn-lt"/>
              </a:rPr>
              <a:t> </a:t>
            </a:r>
            <a:r>
              <a:rPr lang="en-US" sz="1600" dirty="0" err="1">
                <a:solidFill>
                  <a:srgbClr val="000000"/>
                </a:solidFill>
                <a:ea typeface="+mn-lt"/>
                <a:cs typeface="+mn-lt"/>
              </a:rPr>
              <a:t>interfejsa</a:t>
            </a:r>
            <a:r>
              <a:rPr lang="en-US" sz="1600" dirty="0">
                <a:solidFill>
                  <a:srgbClr val="000000"/>
                </a:solidFill>
                <a:ea typeface="+mn-lt"/>
                <a:cs typeface="+mn-lt"/>
              </a:rPr>
              <a:t> </a:t>
            </a:r>
            <a:r>
              <a:rPr lang="en-US" sz="1600" dirty="0" err="1">
                <a:solidFill>
                  <a:srgbClr val="000000"/>
                </a:solidFill>
                <a:ea typeface="+mn-lt"/>
                <a:cs typeface="+mn-lt"/>
              </a:rPr>
              <a:t>jedinice</a:t>
            </a:r>
            <a:r>
              <a:rPr lang="en-US" sz="1600" dirty="0">
                <a:solidFill>
                  <a:srgbClr val="000000"/>
                </a:solidFill>
                <a:ea typeface="+mn-lt"/>
                <a:cs typeface="+mn-lt"/>
              </a:rPr>
              <a:t> </a:t>
            </a:r>
            <a:endParaRPr lang="en-US" dirty="0">
              <a:ea typeface="+mn-lt"/>
              <a:cs typeface="+mn-lt"/>
            </a:endParaRPr>
          </a:p>
          <a:p>
            <a:pPr eaLnBrk="1" hangingPunct="1"/>
            <a:endParaRPr lang="en-US" altLang="en-US" sz="1600"/>
          </a:p>
          <a:p>
            <a:r>
              <a:rPr lang="en-US" sz="1600" dirty="0" err="1">
                <a:ea typeface="+mn-lt"/>
                <a:cs typeface="+mn-lt"/>
              </a:rPr>
              <a:t>Međutim</a:t>
            </a:r>
            <a:r>
              <a:rPr lang="en-US" sz="1600" dirty="0">
                <a:ea typeface="+mn-lt"/>
                <a:cs typeface="+mn-lt"/>
              </a:rPr>
              <a:t>, </a:t>
            </a:r>
            <a:r>
              <a:rPr lang="en-US" sz="1600" dirty="0" err="1">
                <a:ea typeface="+mn-lt"/>
                <a:cs typeface="+mn-lt"/>
              </a:rPr>
              <a:t>mogu</a:t>
            </a:r>
            <a:r>
              <a:rPr lang="en-US" sz="1600" dirty="0">
                <a:ea typeface="+mn-lt"/>
                <a:cs typeface="+mn-lt"/>
              </a:rPr>
              <a:t> </a:t>
            </a:r>
            <a:r>
              <a:rPr lang="en-US" sz="1600" dirty="0" err="1">
                <a:ea typeface="+mn-lt"/>
                <a:cs typeface="+mn-lt"/>
              </a:rPr>
              <a:t>postojati</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funkcionalnosti</a:t>
            </a:r>
            <a:r>
              <a:rPr lang="en-US" sz="1600" dirty="0">
                <a:ea typeface="+mn-lt"/>
                <a:cs typeface="+mn-lt"/>
              </a:rPr>
              <a:t> </a:t>
            </a:r>
            <a:r>
              <a:rPr lang="en-US" sz="1600" dirty="0" err="1">
                <a:ea typeface="+mn-lt"/>
                <a:cs typeface="+mn-lt"/>
              </a:rPr>
              <a:t>koje</a:t>
            </a:r>
            <a:r>
              <a:rPr lang="en-US" sz="1600" dirty="0">
                <a:ea typeface="+mn-lt"/>
                <a:cs typeface="+mn-lt"/>
              </a:rPr>
              <a:t> se ne </a:t>
            </a:r>
            <a:r>
              <a:rPr lang="en-US" sz="1600" dirty="0" err="1">
                <a:ea typeface="+mn-lt"/>
                <a:cs typeface="+mn-lt"/>
              </a:rPr>
              <a:t>mogu</a:t>
            </a:r>
            <a:r>
              <a:rPr lang="en-US" sz="1600" dirty="0">
                <a:ea typeface="+mn-lt"/>
                <a:cs typeface="+mn-lt"/>
              </a:rPr>
              <a:t> </a:t>
            </a:r>
            <a:r>
              <a:rPr lang="en-US" sz="1600" dirty="0" err="1">
                <a:ea typeface="+mn-lt"/>
                <a:cs typeface="+mn-lt"/>
              </a:rPr>
              <a:t>verifikovati</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nivou</a:t>
            </a:r>
            <a:r>
              <a:rPr lang="en-US" sz="1600" dirty="0">
                <a:ea typeface="+mn-lt"/>
                <a:cs typeface="+mn-lt"/>
              </a:rPr>
              <a:t> </a:t>
            </a:r>
            <a:r>
              <a:rPr lang="en-US" sz="1600" dirty="0" err="1">
                <a:ea typeface="+mn-lt"/>
                <a:cs typeface="+mn-lt"/>
              </a:rPr>
              <a:t>jedinice</a:t>
            </a:r>
            <a:r>
              <a:rPr lang="en-US" sz="1600" dirty="0">
                <a:ea typeface="+mn-lt"/>
                <a:cs typeface="+mn-lt"/>
              </a:rPr>
              <a:t>; </a:t>
            </a:r>
            <a:r>
              <a:rPr lang="en-US" sz="1600" dirty="0" err="1">
                <a:ea typeface="+mn-lt"/>
                <a:cs typeface="+mn-lt"/>
              </a:rPr>
              <a:t>ove</a:t>
            </a:r>
            <a:r>
              <a:rPr lang="en-US" sz="1600" dirty="0">
                <a:ea typeface="+mn-lt"/>
                <a:cs typeface="+mn-lt"/>
              </a:rPr>
              <a:t> </a:t>
            </a:r>
            <a:r>
              <a:rPr lang="en-US" sz="1600" dirty="0" err="1">
                <a:ea typeface="+mn-lt"/>
                <a:cs typeface="+mn-lt"/>
              </a:rPr>
              <a:t>funkcionalnosti</a:t>
            </a:r>
            <a:r>
              <a:rPr lang="en-US" sz="1600" dirty="0">
                <a:ea typeface="+mn-lt"/>
                <a:cs typeface="+mn-lt"/>
              </a:rPr>
              <a:t> </a:t>
            </a:r>
            <a:r>
              <a:rPr lang="en-US" sz="1600" dirty="0" err="1">
                <a:ea typeface="+mn-lt"/>
                <a:cs typeface="+mn-lt"/>
              </a:rPr>
              <a:t>zahtevaju</a:t>
            </a:r>
            <a:r>
              <a:rPr lang="en-US" sz="1600" dirty="0">
                <a:ea typeface="+mn-lt"/>
                <a:cs typeface="+mn-lt"/>
              </a:rPr>
              <a:t> </a:t>
            </a:r>
            <a:r>
              <a:rPr lang="en-US" sz="1600" dirty="0" err="1">
                <a:ea typeface="+mn-lt"/>
                <a:cs typeface="+mn-lt"/>
              </a:rPr>
              <a:t>potpuno</a:t>
            </a:r>
            <a:r>
              <a:rPr lang="en-US" sz="1600" dirty="0">
                <a:ea typeface="+mn-lt"/>
                <a:cs typeface="+mn-lt"/>
              </a:rPr>
              <a:t> </a:t>
            </a:r>
            <a:r>
              <a:rPr lang="en-US" sz="1600" dirty="0" err="1">
                <a:ea typeface="+mn-lt"/>
                <a:cs typeface="+mn-lt"/>
              </a:rPr>
              <a:t>testiranje</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nivou</a:t>
            </a:r>
            <a:r>
              <a:rPr lang="en-US" sz="1600" dirty="0">
                <a:ea typeface="+mn-lt"/>
                <a:cs typeface="+mn-lt"/>
              </a:rPr>
              <a:t> </a:t>
            </a:r>
            <a:r>
              <a:rPr lang="en-US" sz="1600" dirty="0" err="1">
                <a:ea typeface="+mn-lt"/>
                <a:cs typeface="+mn-lt"/>
              </a:rPr>
              <a:t>čipa</a:t>
            </a:r>
          </a:p>
          <a:p>
            <a:pPr eaLnBrk="1" hangingPunct="1"/>
            <a:endParaRPr lang="en-US" altLang="en-US" sz="1600"/>
          </a:p>
          <a:p>
            <a:pPr eaLnBrk="1" hangingPunct="1"/>
            <a:r>
              <a:rPr lang="en-US" sz="1600" dirty="0">
                <a:ea typeface="+mn-lt"/>
                <a:cs typeface="+mn-lt"/>
              </a:rPr>
              <a:t>Dobro </a:t>
            </a:r>
            <a:r>
              <a:rPr lang="en-US" sz="1600" dirty="0" err="1">
                <a:ea typeface="+mn-lt"/>
                <a:cs typeface="+mn-lt"/>
              </a:rPr>
              <a:t>definisan</a:t>
            </a:r>
            <a:r>
              <a:rPr lang="en-US" sz="1600" dirty="0">
                <a:ea typeface="+mn-lt"/>
                <a:cs typeface="+mn-lt"/>
              </a:rPr>
              <a:t> </a:t>
            </a:r>
            <a:r>
              <a:rPr lang="en-US" sz="1600" dirty="0" err="1">
                <a:ea typeface="+mn-lt"/>
                <a:cs typeface="+mn-lt"/>
              </a:rPr>
              <a:t>interfejs</a:t>
            </a:r>
            <a:r>
              <a:rPr lang="en-US" sz="1600" dirty="0">
                <a:ea typeface="+mn-lt"/>
                <a:cs typeface="+mn-lt"/>
              </a:rPr>
              <a:t> </a:t>
            </a:r>
            <a:r>
              <a:rPr lang="en-US" sz="1600" dirty="0" err="1">
                <a:ea typeface="+mn-lt"/>
                <a:cs typeface="+mn-lt"/>
              </a:rPr>
              <a:t>čipa</a:t>
            </a:r>
            <a:r>
              <a:rPr lang="en-US" sz="1600" dirty="0">
                <a:ea typeface="+mn-lt"/>
                <a:cs typeface="+mn-lt"/>
              </a:rPr>
              <a:t> </a:t>
            </a:r>
            <a:r>
              <a:rPr lang="en-US" sz="1600" dirty="0" err="1">
                <a:ea typeface="+mn-lt"/>
                <a:cs typeface="+mn-lt"/>
              </a:rPr>
              <a:t>stvara</a:t>
            </a:r>
            <a:r>
              <a:rPr lang="en-US" sz="1600" dirty="0">
                <a:ea typeface="+mn-lt"/>
                <a:cs typeface="+mn-lt"/>
              </a:rPr>
              <a:t> </a:t>
            </a:r>
            <a:r>
              <a:rPr lang="en-US" sz="1600" dirty="0" err="1">
                <a:ea typeface="+mn-lt"/>
                <a:cs typeface="+mn-lt"/>
              </a:rPr>
              <a:t>ogromnu</a:t>
            </a:r>
            <a:r>
              <a:rPr lang="en-US" sz="1600" dirty="0">
                <a:ea typeface="+mn-lt"/>
                <a:cs typeface="+mn-lt"/>
              </a:rPr>
              <a:t> </a:t>
            </a:r>
            <a:r>
              <a:rPr lang="en-US" sz="1600" dirty="0" err="1">
                <a:ea typeface="+mn-lt"/>
                <a:cs typeface="+mn-lt"/>
              </a:rPr>
              <a:t>prednost</a:t>
            </a:r>
            <a:r>
              <a:rPr lang="en-US" sz="1600" dirty="0">
                <a:ea typeface="+mn-lt"/>
                <a:cs typeface="+mn-lt"/>
              </a:rPr>
              <a:t> za </a:t>
            </a:r>
            <a:r>
              <a:rPr lang="en-US" sz="1600" dirty="0" err="1">
                <a:ea typeface="+mn-lt"/>
                <a:cs typeface="+mn-lt"/>
              </a:rPr>
              <a:t>tim</a:t>
            </a:r>
            <a:r>
              <a:rPr lang="en-US" sz="1600" dirty="0">
                <a:ea typeface="+mn-lt"/>
                <a:cs typeface="+mn-lt"/>
              </a:rPr>
              <a:t> za </a:t>
            </a:r>
            <a:r>
              <a:rPr lang="en-US" sz="1600" dirty="0" err="1">
                <a:ea typeface="+mn-lt"/>
                <a:cs typeface="+mn-lt"/>
              </a:rPr>
              <a:t>verifikaciju</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ovom</a:t>
            </a:r>
            <a:r>
              <a:rPr lang="en-US" sz="1600" dirty="0">
                <a:ea typeface="+mn-lt"/>
                <a:cs typeface="+mn-lt"/>
              </a:rPr>
              <a:t> </a:t>
            </a:r>
            <a:r>
              <a:rPr lang="en-US" sz="1600" dirty="0" err="1">
                <a:ea typeface="+mn-lt"/>
                <a:cs typeface="+mn-lt"/>
              </a:rPr>
              <a:t>nivou</a:t>
            </a:r>
            <a:r>
              <a:rPr lang="en-US" altLang="en-US" sz="1600" dirty="0"/>
              <a:t> </a:t>
            </a:r>
            <a:endParaRPr lang="en-US">
              <a:cs typeface="Arial"/>
            </a:endParaRPr>
          </a:p>
          <a:p>
            <a:pPr eaLnBrk="1" hangingPunct="1"/>
            <a:endParaRPr lang="en-US" altLang="en-US" sz="1600"/>
          </a:p>
          <a:p>
            <a:pPr eaLnBrk="1" hangingPunct="1"/>
            <a:r>
              <a:rPr lang="en-US" sz="1600" dirty="0" err="1">
                <a:ea typeface="+mn-lt"/>
                <a:cs typeface="+mn-lt"/>
              </a:rPr>
              <a:t>Dizajneri</a:t>
            </a:r>
            <a:r>
              <a:rPr lang="en-US" sz="1600" dirty="0">
                <a:ea typeface="+mn-lt"/>
                <a:cs typeface="+mn-lt"/>
              </a:rPr>
              <a:t> se </a:t>
            </a:r>
            <a:r>
              <a:rPr lang="en-US" sz="1600" dirty="0" err="1">
                <a:ea typeface="+mn-lt"/>
                <a:cs typeface="+mn-lt"/>
              </a:rPr>
              <a:t>moraju</a:t>
            </a:r>
            <a:r>
              <a:rPr lang="en-US" sz="1600" dirty="0">
                <a:ea typeface="+mn-lt"/>
                <a:cs typeface="+mn-lt"/>
              </a:rPr>
              <a:t> </a:t>
            </a:r>
            <a:r>
              <a:rPr lang="en-US" sz="1600" dirty="0" err="1">
                <a:ea typeface="+mn-lt"/>
                <a:cs typeface="+mn-lt"/>
              </a:rPr>
              <a:t>usaglasiti</a:t>
            </a:r>
            <a:r>
              <a:rPr lang="en-US" sz="1600" dirty="0">
                <a:ea typeface="+mn-lt"/>
                <a:cs typeface="+mn-lt"/>
              </a:rPr>
              <a:t> u </a:t>
            </a:r>
            <a:r>
              <a:rPr lang="en-US" sz="1600" dirty="0" err="1">
                <a:ea typeface="+mn-lt"/>
                <a:cs typeface="+mn-lt"/>
              </a:rPr>
              <a:t>vezi</a:t>
            </a:r>
            <a:r>
              <a:rPr lang="en-US" sz="1600" dirty="0">
                <a:ea typeface="+mn-lt"/>
                <a:cs typeface="+mn-lt"/>
              </a:rPr>
              <a:t> </a:t>
            </a:r>
            <a:r>
              <a:rPr lang="en-US" sz="1600" dirty="0" err="1">
                <a:ea typeface="+mn-lt"/>
                <a:cs typeface="+mn-lt"/>
              </a:rPr>
              <a:t>sa</a:t>
            </a:r>
            <a:r>
              <a:rPr lang="en-US" sz="1600" dirty="0">
                <a:ea typeface="+mn-lt"/>
                <a:cs typeface="+mn-lt"/>
              </a:rPr>
              <a:t> </a:t>
            </a:r>
            <a:r>
              <a:rPr lang="en-US" sz="1600" dirty="0" err="1">
                <a:ea typeface="+mn-lt"/>
                <a:cs typeface="+mn-lt"/>
              </a:rPr>
              <a:t>fizičkim</a:t>
            </a:r>
            <a:r>
              <a:rPr lang="en-US" sz="1600" dirty="0">
                <a:ea typeface="+mn-lt"/>
                <a:cs typeface="+mn-lt"/>
              </a:rPr>
              <a:t> </a:t>
            </a:r>
            <a:r>
              <a:rPr lang="en-US" sz="1600" dirty="0" err="1">
                <a:ea typeface="+mn-lt"/>
                <a:cs typeface="+mn-lt"/>
              </a:rPr>
              <a:t>definicijama</a:t>
            </a:r>
            <a:r>
              <a:rPr lang="en-US" sz="1600" dirty="0">
                <a:ea typeface="+mn-lt"/>
                <a:cs typeface="+mn-lt"/>
              </a:rPr>
              <a:t> </a:t>
            </a:r>
            <a:r>
              <a:rPr lang="en-US" sz="1600" dirty="0" err="1">
                <a:ea typeface="+mn-lt"/>
                <a:cs typeface="+mn-lt"/>
              </a:rPr>
              <a:t>pinova</a:t>
            </a:r>
            <a:r>
              <a:rPr lang="en-US" sz="1600" dirty="0">
                <a:ea typeface="+mn-lt"/>
                <a:cs typeface="+mn-lt"/>
              </a:rPr>
              <a:t> </a:t>
            </a:r>
            <a:r>
              <a:rPr lang="en-US" sz="1600" dirty="0" err="1">
                <a:ea typeface="+mn-lt"/>
                <a:cs typeface="+mn-lt"/>
              </a:rPr>
              <a:t>čipa</a:t>
            </a:r>
            <a:r>
              <a:rPr lang="en-US" sz="1600" dirty="0">
                <a:ea typeface="+mn-lt"/>
                <a:cs typeface="+mn-lt"/>
              </a:rPr>
              <a:t> </a:t>
            </a:r>
            <a:r>
              <a:rPr lang="en-US" sz="1600" dirty="0" err="1">
                <a:ea typeface="+mn-lt"/>
                <a:cs typeface="+mn-lt"/>
              </a:rPr>
              <a:t>rano</a:t>
            </a:r>
            <a:r>
              <a:rPr lang="en-US" sz="1600" dirty="0">
                <a:ea typeface="+mn-lt"/>
                <a:cs typeface="+mn-lt"/>
              </a:rPr>
              <a:t> u </a:t>
            </a:r>
            <a:r>
              <a:rPr lang="en-US" sz="1600" dirty="0" err="1">
                <a:ea typeface="+mn-lt"/>
                <a:cs typeface="+mn-lt"/>
              </a:rPr>
              <a:t>procesu</a:t>
            </a:r>
            <a:r>
              <a:rPr lang="en-US" sz="1600" dirty="0">
                <a:ea typeface="+mn-lt"/>
                <a:cs typeface="+mn-lt"/>
              </a:rPr>
              <a:t> </a:t>
            </a:r>
            <a:r>
              <a:rPr lang="en-US" sz="1600" dirty="0" err="1">
                <a:ea typeface="+mn-lt"/>
                <a:cs typeface="+mn-lt"/>
              </a:rPr>
              <a:t>dizajniranja</a:t>
            </a:r>
            <a:r>
              <a:rPr lang="en-US" sz="1600" dirty="0">
                <a:ea typeface="+mn-lt"/>
                <a:cs typeface="+mn-lt"/>
              </a:rPr>
              <a:t>, </a:t>
            </a:r>
            <a:r>
              <a:rPr lang="en-US" sz="1600" dirty="0" err="1">
                <a:ea typeface="+mn-lt"/>
                <a:cs typeface="+mn-lt"/>
              </a:rPr>
              <a:t>dajući</a:t>
            </a:r>
            <a:r>
              <a:rPr lang="en-US" sz="1600" dirty="0">
                <a:ea typeface="+mn-lt"/>
                <a:cs typeface="+mn-lt"/>
              </a:rPr>
              <a:t> </a:t>
            </a:r>
            <a:r>
              <a:rPr lang="en-US" sz="1600" dirty="0" err="1">
                <a:ea typeface="+mn-lt"/>
                <a:cs typeface="+mn-lt"/>
              </a:rPr>
              <a:t>timu</a:t>
            </a:r>
            <a:r>
              <a:rPr lang="en-US" sz="1600" dirty="0">
                <a:ea typeface="+mn-lt"/>
                <a:cs typeface="+mn-lt"/>
              </a:rPr>
              <a:t> za </a:t>
            </a:r>
            <a:r>
              <a:rPr lang="en-US" sz="1600" dirty="0" err="1">
                <a:ea typeface="+mn-lt"/>
                <a:cs typeface="+mn-lt"/>
              </a:rPr>
              <a:t>verifikaciju</a:t>
            </a:r>
            <a:r>
              <a:rPr lang="en-US" sz="1600" dirty="0">
                <a:ea typeface="+mn-lt"/>
                <a:cs typeface="+mn-lt"/>
              </a:rPr>
              <a:t> </a:t>
            </a:r>
            <a:r>
              <a:rPr lang="en-US" sz="1600" dirty="0" err="1">
                <a:ea typeface="+mn-lt"/>
                <a:cs typeface="+mn-lt"/>
              </a:rPr>
              <a:t>stabilnu</a:t>
            </a:r>
            <a:r>
              <a:rPr lang="en-US" sz="1600" dirty="0">
                <a:ea typeface="+mn-lt"/>
                <a:cs typeface="+mn-lt"/>
              </a:rPr>
              <a:t> </a:t>
            </a:r>
            <a:r>
              <a:rPr lang="en-US" sz="1600" dirty="0" err="1">
                <a:ea typeface="+mn-lt"/>
                <a:cs typeface="+mn-lt"/>
              </a:rPr>
              <a:t>osnovu</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kojoj</a:t>
            </a:r>
            <a:r>
              <a:rPr lang="en-US" sz="1600" dirty="0">
                <a:ea typeface="+mn-lt"/>
                <a:cs typeface="+mn-lt"/>
              </a:rPr>
              <a:t> </a:t>
            </a:r>
            <a:r>
              <a:rPr lang="en-US" sz="1600" dirty="0" err="1">
                <a:ea typeface="+mn-lt"/>
                <a:cs typeface="+mn-lt"/>
              </a:rPr>
              <a:t>mogu</a:t>
            </a:r>
            <a:r>
              <a:rPr lang="en-US" sz="1600" dirty="0">
                <a:ea typeface="+mn-lt"/>
                <a:cs typeface="+mn-lt"/>
              </a:rPr>
              <a:t> da </a:t>
            </a:r>
            <a:r>
              <a:rPr lang="en-US" sz="1600" dirty="0" err="1">
                <a:ea typeface="+mn-lt"/>
                <a:cs typeface="+mn-lt"/>
              </a:rPr>
              <a:t>kreiraju</a:t>
            </a:r>
            <a:r>
              <a:rPr lang="en-US" sz="1600" dirty="0">
                <a:ea typeface="+mn-lt"/>
                <a:cs typeface="+mn-lt"/>
              </a:rPr>
              <a:t> test </a:t>
            </a:r>
            <a:r>
              <a:rPr lang="en-US" sz="1600" dirty="0" err="1">
                <a:ea typeface="+mn-lt"/>
                <a:cs typeface="+mn-lt"/>
              </a:rPr>
              <a:t>pakete</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nivou</a:t>
            </a:r>
            <a:r>
              <a:rPr lang="en-US" sz="1600" dirty="0">
                <a:ea typeface="+mn-lt"/>
                <a:cs typeface="+mn-lt"/>
              </a:rPr>
              <a:t> </a:t>
            </a:r>
            <a:r>
              <a:rPr lang="en-US" sz="1600" dirty="0" err="1">
                <a:ea typeface="+mn-lt"/>
                <a:cs typeface="+mn-lt"/>
              </a:rPr>
              <a:t>čipa</a:t>
            </a:r>
            <a:endParaRPr lang="en-US" dirty="0" err="1">
              <a:cs typeface="Arial"/>
            </a:endParaRPr>
          </a:p>
          <a:p>
            <a:pPr eaLnBrk="1" hangingPunct="1"/>
            <a:endParaRPr lang="en-US" altLang="en-US" sz="1600"/>
          </a:p>
          <a:p>
            <a:r>
              <a:rPr lang="en-US" sz="1600" dirty="0" err="1">
                <a:ea typeface="+mn-lt"/>
                <a:cs typeface="+mn-lt"/>
              </a:rPr>
              <a:t>Iako</a:t>
            </a:r>
            <a:r>
              <a:rPr lang="en-US" sz="1600" dirty="0">
                <a:ea typeface="+mn-lt"/>
                <a:cs typeface="+mn-lt"/>
              </a:rPr>
              <a:t> se </a:t>
            </a:r>
            <a:r>
              <a:rPr lang="en-US" sz="1600" dirty="0" err="1">
                <a:ea typeface="+mn-lt"/>
                <a:cs typeface="+mn-lt"/>
              </a:rPr>
              <a:t>okruženja</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dizajni</a:t>
            </a:r>
            <a:r>
              <a:rPr lang="en-US" sz="1600" dirty="0">
                <a:ea typeface="+mn-lt"/>
                <a:cs typeface="+mn-lt"/>
              </a:rPr>
              <a:t> </a:t>
            </a:r>
            <a:r>
              <a:rPr lang="en-US" sz="1600" dirty="0" err="1">
                <a:ea typeface="+mn-lt"/>
                <a:cs typeface="+mn-lt"/>
              </a:rPr>
              <a:t>nižeg</a:t>
            </a:r>
            <a:r>
              <a:rPr lang="en-US" sz="1600" dirty="0">
                <a:ea typeface="+mn-lt"/>
                <a:cs typeface="+mn-lt"/>
              </a:rPr>
              <a:t> </a:t>
            </a:r>
            <a:r>
              <a:rPr lang="en-US" sz="1600" dirty="0" err="1">
                <a:ea typeface="+mn-lt"/>
                <a:cs typeface="+mn-lt"/>
              </a:rPr>
              <a:t>nivoa</a:t>
            </a:r>
            <a:r>
              <a:rPr lang="en-US" sz="1600" dirty="0">
                <a:ea typeface="+mn-lt"/>
                <a:cs typeface="+mn-lt"/>
              </a:rPr>
              <a:t> </a:t>
            </a:r>
            <a:r>
              <a:rPr lang="en-US" sz="1600" dirty="0" err="1">
                <a:ea typeface="+mn-lt"/>
                <a:cs typeface="+mn-lt"/>
              </a:rPr>
              <a:t>razvijaju</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intenzivno</a:t>
            </a:r>
            <a:r>
              <a:rPr lang="en-US" sz="1600" dirty="0">
                <a:ea typeface="+mn-lt"/>
                <a:cs typeface="+mn-lt"/>
              </a:rPr>
              <a:t> </a:t>
            </a:r>
            <a:r>
              <a:rPr lang="en-US" sz="1600" dirty="0" err="1">
                <a:ea typeface="+mn-lt"/>
                <a:cs typeface="+mn-lt"/>
              </a:rPr>
              <a:t>menjaju</a:t>
            </a:r>
            <a:r>
              <a:rPr lang="en-US" sz="1600" dirty="0">
                <a:ea typeface="+mn-lt"/>
                <a:cs typeface="+mn-lt"/>
              </a:rPr>
              <a:t> </a:t>
            </a:r>
            <a:r>
              <a:rPr lang="en-US" sz="1600" dirty="0" err="1">
                <a:ea typeface="+mn-lt"/>
                <a:cs typeface="+mn-lt"/>
              </a:rPr>
              <a:t>tokom</a:t>
            </a:r>
            <a:r>
              <a:rPr lang="en-US" sz="1600" dirty="0">
                <a:ea typeface="+mn-lt"/>
                <a:cs typeface="+mn-lt"/>
              </a:rPr>
              <a:t> </a:t>
            </a:r>
            <a:r>
              <a:rPr lang="en-US" sz="1600" dirty="0" err="1">
                <a:ea typeface="+mn-lt"/>
                <a:cs typeface="+mn-lt"/>
              </a:rPr>
              <a:t>projekta</a:t>
            </a:r>
            <a:r>
              <a:rPr lang="en-US" sz="1600" dirty="0">
                <a:ea typeface="+mn-lt"/>
                <a:cs typeface="+mn-lt"/>
              </a:rPr>
              <a:t>, </a:t>
            </a:r>
            <a:r>
              <a:rPr lang="en-US" sz="1600" dirty="0" err="1">
                <a:ea typeface="+mn-lt"/>
                <a:cs typeface="+mn-lt"/>
              </a:rPr>
              <a:t>verifikacija</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nivou</a:t>
            </a:r>
            <a:r>
              <a:rPr lang="en-US" sz="1600" dirty="0">
                <a:ea typeface="+mn-lt"/>
                <a:cs typeface="+mn-lt"/>
              </a:rPr>
              <a:t> </a:t>
            </a:r>
            <a:r>
              <a:rPr lang="en-US" sz="1600" dirty="0" err="1">
                <a:ea typeface="+mn-lt"/>
                <a:cs typeface="+mn-lt"/>
              </a:rPr>
              <a:t>čipa</a:t>
            </a:r>
            <a:r>
              <a:rPr lang="en-US" sz="1600" dirty="0">
                <a:ea typeface="+mn-lt"/>
                <a:cs typeface="+mn-lt"/>
              </a:rPr>
              <a:t> </a:t>
            </a:r>
            <a:r>
              <a:rPr lang="en-US" sz="1600" dirty="0" err="1">
                <a:ea typeface="+mn-lt"/>
                <a:cs typeface="+mn-lt"/>
              </a:rPr>
              <a:t>zahteva</a:t>
            </a:r>
            <a:r>
              <a:rPr lang="en-US" sz="1600" dirty="0">
                <a:ea typeface="+mn-lt"/>
                <a:cs typeface="+mn-lt"/>
              </a:rPr>
              <a:t> </a:t>
            </a:r>
            <a:r>
              <a:rPr lang="en-US" sz="1600" dirty="0" err="1">
                <a:ea typeface="+mn-lt"/>
                <a:cs typeface="+mn-lt"/>
              </a:rPr>
              <a:t>manje</a:t>
            </a:r>
            <a:r>
              <a:rPr lang="en-US" sz="1600" dirty="0">
                <a:ea typeface="+mn-lt"/>
                <a:cs typeface="+mn-lt"/>
              </a:rPr>
              <a:t> </a:t>
            </a:r>
            <a:r>
              <a:rPr lang="en-US" sz="1600" dirty="0" err="1">
                <a:ea typeface="+mn-lt"/>
                <a:cs typeface="+mn-lt"/>
              </a:rPr>
              <a:t>održavanja</a:t>
            </a:r>
            <a:endParaRPr lang="en-US">
              <a:cs typeface="Arial"/>
            </a:endParaRPr>
          </a:p>
        </p:txBody>
      </p:sp>
    </p:spTree>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a:extLst>
              <a:ext uri="{FF2B5EF4-FFF2-40B4-BE49-F238E27FC236}">
                <a16:creationId xmlns:a16="http://schemas.microsoft.com/office/drawing/2014/main" id="{C44DB787-7AC3-8FD0-ED7D-F1E113083B60}"/>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E903CC-B7EA-46BC-A455-05B84D5BBEE7}" type="slidenum">
              <a:rPr lang="de-DE" altLang="en-US">
                <a:solidFill>
                  <a:schemeClr val="bg1"/>
                </a:solidFill>
              </a:rPr>
              <a:pPr/>
              <a:t>38</a:t>
            </a:fld>
            <a:endParaRPr lang="de-DE" altLang="en-US">
              <a:solidFill>
                <a:schemeClr val="bg1"/>
              </a:solidFill>
            </a:endParaRPr>
          </a:p>
        </p:txBody>
      </p:sp>
      <p:sp>
        <p:nvSpPr>
          <p:cNvPr id="37891" name="Rectangle 2">
            <a:extLst>
              <a:ext uri="{FF2B5EF4-FFF2-40B4-BE49-F238E27FC236}">
                <a16:creationId xmlns:a16="http://schemas.microsoft.com/office/drawing/2014/main" id="{2B327AE4-F9BB-8FD6-2723-74C6DA8B2277}"/>
              </a:ext>
            </a:extLst>
          </p:cNvPr>
          <p:cNvSpPr>
            <a:spLocks noGrp="1" noChangeArrowheads="1"/>
          </p:cNvSpPr>
          <p:nvPr>
            <p:ph type="title"/>
          </p:nvPr>
        </p:nvSpPr>
        <p:spPr/>
        <p:txBody>
          <a:bodyPr/>
          <a:lstStyle/>
          <a:p>
            <a:r>
              <a:rPr lang="en-US" dirty="0" err="1"/>
              <a:t>Verifikacija</a:t>
            </a:r>
            <a:r>
              <a:rPr lang="en-US" dirty="0"/>
              <a:t> </a:t>
            </a:r>
            <a:r>
              <a:rPr lang="en-US" dirty="0" err="1"/>
              <a:t>na</a:t>
            </a:r>
            <a:r>
              <a:rPr lang="en-US" dirty="0"/>
              <a:t> </a:t>
            </a:r>
            <a:r>
              <a:rPr lang="en-US" dirty="0" err="1"/>
              <a:t>nivou</a:t>
            </a:r>
            <a:r>
              <a:rPr lang="en-US" dirty="0"/>
              <a:t> </a:t>
            </a:r>
            <a:r>
              <a:rPr lang="en-US" dirty="0" err="1"/>
              <a:t>ploče</a:t>
            </a:r>
            <a:r>
              <a:rPr lang="en-US" dirty="0"/>
              <a:t> </a:t>
            </a:r>
            <a:r>
              <a:rPr lang="en-US" dirty="0" err="1"/>
              <a:t>i</a:t>
            </a:r>
            <a:r>
              <a:rPr lang="en-US" dirty="0"/>
              <a:t> </a:t>
            </a:r>
            <a:r>
              <a:rPr lang="en-US" dirty="0" err="1"/>
              <a:t>sistema</a:t>
            </a:r>
            <a:r>
              <a:rPr lang="en-US" dirty="0"/>
              <a:t> </a:t>
            </a:r>
            <a:endParaRPr lang="en-US" dirty="0">
              <a:solidFill>
                <a:srgbClr val="FFFFFF"/>
              </a:solidFill>
              <a:cs typeface="Arial"/>
            </a:endParaRPr>
          </a:p>
        </p:txBody>
      </p:sp>
      <p:sp>
        <p:nvSpPr>
          <p:cNvPr id="37892" name="Rectangle 3">
            <a:extLst>
              <a:ext uri="{FF2B5EF4-FFF2-40B4-BE49-F238E27FC236}">
                <a16:creationId xmlns:a16="http://schemas.microsoft.com/office/drawing/2014/main" id="{6236BDAA-E428-CF68-317E-2C169D5E2E3C}"/>
              </a:ext>
            </a:extLst>
          </p:cNvPr>
          <p:cNvSpPr>
            <a:spLocks noGrp="1" noChangeArrowheads="1"/>
          </p:cNvSpPr>
          <p:nvPr>
            <p:ph type="body" idx="1"/>
          </p:nvPr>
        </p:nvSpPr>
        <p:spPr/>
        <p:txBody>
          <a:bodyPr/>
          <a:lstStyle/>
          <a:p>
            <a:r>
              <a:rPr lang="en-US" sz="1600" dirty="0" err="1">
                <a:ea typeface="+mn-lt"/>
                <a:cs typeface="+mn-lt"/>
              </a:rPr>
              <a:t>Ploča</a:t>
            </a:r>
            <a:r>
              <a:rPr lang="en-US" sz="1600" dirty="0">
                <a:ea typeface="+mn-lt"/>
                <a:cs typeface="+mn-lt"/>
              </a:rPr>
              <a:t> je </a:t>
            </a:r>
            <a:r>
              <a:rPr lang="en-US" sz="1600" dirty="0" err="1">
                <a:ea typeface="+mn-lt"/>
                <a:cs typeface="+mn-lt"/>
              </a:rPr>
              <a:t>skup</a:t>
            </a:r>
            <a:r>
              <a:rPr lang="en-US" sz="1600" dirty="0">
                <a:ea typeface="+mn-lt"/>
                <a:cs typeface="+mn-lt"/>
              </a:rPr>
              <a:t> </a:t>
            </a:r>
            <a:r>
              <a:rPr lang="en-US" sz="1600" dirty="0" err="1">
                <a:ea typeface="+mn-lt"/>
                <a:cs typeface="+mn-lt"/>
              </a:rPr>
              <a:t>čipova</a:t>
            </a:r>
            <a:r>
              <a:rPr lang="en-US" sz="1600" dirty="0">
                <a:ea typeface="+mn-lt"/>
                <a:cs typeface="+mn-lt"/>
              </a:rPr>
              <a:t> koji </a:t>
            </a:r>
            <a:r>
              <a:rPr lang="en-US" sz="1600" dirty="0" err="1">
                <a:ea typeface="+mn-lt"/>
                <a:cs typeface="+mn-lt"/>
              </a:rPr>
              <a:t>mogu</a:t>
            </a:r>
            <a:r>
              <a:rPr lang="en-US" sz="1600" dirty="0">
                <a:ea typeface="+mn-lt"/>
                <a:cs typeface="+mn-lt"/>
              </a:rPr>
              <a:t> da </a:t>
            </a:r>
            <a:r>
              <a:rPr lang="en-US" sz="1600" dirty="0" err="1">
                <a:ea typeface="+mn-lt"/>
                <a:cs typeface="+mn-lt"/>
              </a:rPr>
              <a:t>sadrže</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neku</a:t>
            </a:r>
            <a:r>
              <a:rPr lang="en-US" sz="1600" dirty="0">
                <a:ea typeface="+mn-lt"/>
                <a:cs typeface="+mn-lt"/>
              </a:rPr>
              <a:t> </a:t>
            </a:r>
            <a:r>
              <a:rPr lang="en-US" sz="1600" dirty="0" err="1">
                <a:ea typeface="+mn-lt"/>
                <a:cs typeface="+mn-lt"/>
              </a:rPr>
              <a:t>diskretnu</a:t>
            </a:r>
            <a:r>
              <a:rPr lang="en-US" sz="1600" dirty="0">
                <a:ea typeface="+mn-lt"/>
                <a:cs typeface="+mn-lt"/>
              </a:rPr>
              <a:t> </a:t>
            </a:r>
            <a:r>
              <a:rPr lang="en-US" sz="1600" dirty="0" err="1">
                <a:ea typeface="+mn-lt"/>
                <a:cs typeface="+mn-lt"/>
              </a:rPr>
              <a:t>logiku</a:t>
            </a:r>
            <a:r>
              <a:rPr lang="en-US" sz="1600" dirty="0">
                <a:ea typeface="+mn-lt"/>
                <a:cs typeface="+mn-lt"/>
              </a:rPr>
              <a:t> za </a:t>
            </a:r>
            <a:r>
              <a:rPr lang="en-US" sz="1600" dirty="0" err="1">
                <a:ea typeface="+mn-lt"/>
                <a:cs typeface="+mn-lt"/>
              </a:rPr>
              <a:t>povezivanje</a:t>
            </a:r>
            <a:r>
              <a:rPr lang="en-US" sz="1600" dirty="0">
                <a:ea typeface="+mn-lt"/>
                <a:cs typeface="+mn-lt"/>
              </a:rPr>
              <a:t> (I </a:t>
            </a:r>
            <a:r>
              <a:rPr lang="en-US" sz="1600" dirty="0" err="1">
                <a:ea typeface="+mn-lt"/>
                <a:cs typeface="+mn-lt"/>
              </a:rPr>
              <a:t>kapije</a:t>
            </a:r>
            <a:r>
              <a:rPr lang="en-US" sz="1600" dirty="0">
                <a:ea typeface="+mn-lt"/>
                <a:cs typeface="+mn-lt"/>
              </a:rPr>
              <a:t>, ILI </a:t>
            </a:r>
            <a:r>
              <a:rPr lang="en-US" sz="1600" dirty="0" err="1">
                <a:ea typeface="+mn-lt"/>
                <a:cs typeface="+mn-lt"/>
              </a:rPr>
              <a:t>kapije</a:t>
            </a:r>
            <a:r>
              <a:rPr lang="en-US" sz="1600" dirty="0">
                <a:ea typeface="+mn-lt"/>
                <a:cs typeface="+mn-lt"/>
              </a:rPr>
              <a:t> </a:t>
            </a:r>
            <a:r>
              <a:rPr lang="en-US" sz="1600" dirty="0" err="1">
                <a:ea typeface="+mn-lt"/>
                <a:cs typeface="+mn-lt"/>
              </a:rPr>
              <a:t>itd</a:t>
            </a:r>
            <a:r>
              <a:rPr lang="en-US" sz="1600" dirty="0">
                <a:ea typeface="+mn-lt"/>
                <a:cs typeface="+mn-lt"/>
              </a:rPr>
              <a:t>.)</a:t>
            </a:r>
            <a:endParaRPr lang="en-US" dirty="0">
              <a:ea typeface="+mn-lt"/>
              <a:cs typeface="+mn-lt"/>
            </a:endParaRPr>
          </a:p>
          <a:p>
            <a:pPr eaLnBrk="1" hangingPunct="1"/>
            <a:endParaRPr lang="en-US" altLang="en-US" sz="1600">
              <a:cs typeface="Arial"/>
            </a:endParaRPr>
          </a:p>
          <a:p>
            <a:r>
              <a:rPr lang="en-US" sz="1600" dirty="0">
                <a:ea typeface="+mn-lt"/>
                <a:cs typeface="+mn-lt"/>
              </a:rPr>
              <a:t>Svrha </a:t>
            </a:r>
            <a:r>
              <a:rPr lang="en-US" sz="1600" dirty="0" err="1">
                <a:ea typeface="+mn-lt"/>
                <a:cs typeface="+mn-lt"/>
              </a:rPr>
              <a:t>ovog</a:t>
            </a:r>
            <a:r>
              <a:rPr lang="en-US" sz="1600" dirty="0">
                <a:ea typeface="+mn-lt"/>
                <a:cs typeface="+mn-lt"/>
              </a:rPr>
              <a:t> </a:t>
            </a:r>
            <a:r>
              <a:rPr lang="en-US" sz="1600" dirty="0" err="1">
                <a:ea typeface="+mn-lt"/>
                <a:cs typeface="+mn-lt"/>
              </a:rPr>
              <a:t>nivoa</a:t>
            </a:r>
            <a:r>
              <a:rPr lang="en-US" sz="1600" dirty="0">
                <a:ea typeface="+mn-lt"/>
                <a:cs typeface="+mn-lt"/>
              </a:rPr>
              <a:t> </a:t>
            </a:r>
            <a:r>
              <a:rPr lang="en-US" sz="1600" dirty="0" err="1">
                <a:ea typeface="+mn-lt"/>
                <a:cs typeface="+mn-lt"/>
              </a:rPr>
              <a:t>verifikacije</a:t>
            </a:r>
            <a:r>
              <a:rPr lang="en-US" sz="1600" dirty="0">
                <a:ea typeface="+mn-lt"/>
                <a:cs typeface="+mn-lt"/>
              </a:rPr>
              <a:t> je da se </a:t>
            </a:r>
            <a:r>
              <a:rPr lang="en-US" sz="1600" dirty="0" err="1">
                <a:ea typeface="+mn-lt"/>
                <a:cs typeface="+mn-lt"/>
              </a:rPr>
              <a:t>validira</a:t>
            </a:r>
            <a:r>
              <a:rPr lang="en-US" sz="1600" dirty="0">
                <a:ea typeface="+mn-lt"/>
                <a:cs typeface="+mn-lt"/>
              </a:rPr>
              <a:t> </a:t>
            </a:r>
            <a:r>
              <a:rPr lang="en-US" sz="1600" dirty="0" err="1">
                <a:ea typeface="+mn-lt"/>
                <a:cs typeface="+mn-lt"/>
              </a:rPr>
              <a:t>međusobna</a:t>
            </a:r>
            <a:r>
              <a:rPr lang="en-US" sz="1600" dirty="0">
                <a:ea typeface="+mn-lt"/>
                <a:cs typeface="+mn-lt"/>
              </a:rPr>
              <a:t> </a:t>
            </a:r>
            <a:r>
              <a:rPr lang="en-US" sz="1600" dirty="0" err="1">
                <a:ea typeface="+mn-lt"/>
                <a:cs typeface="+mn-lt"/>
              </a:rPr>
              <a:t>povezanost</a:t>
            </a:r>
            <a:r>
              <a:rPr lang="en-US" sz="1600" dirty="0">
                <a:ea typeface="+mn-lt"/>
                <a:cs typeface="+mn-lt"/>
              </a:rPr>
              <a:t> </a:t>
            </a:r>
            <a:r>
              <a:rPr lang="en-US" sz="1600" dirty="0" err="1">
                <a:ea typeface="+mn-lt"/>
                <a:cs typeface="+mn-lt"/>
              </a:rPr>
              <a:t>čipova</a:t>
            </a:r>
            <a:r>
              <a:rPr lang="en-US" sz="1600" dirty="0">
                <a:ea typeface="+mn-lt"/>
                <a:cs typeface="+mn-lt"/>
              </a:rPr>
              <a:t>, </a:t>
            </a:r>
            <a:r>
              <a:rPr lang="en-US" sz="1600" dirty="0" err="1">
                <a:ea typeface="+mn-lt"/>
                <a:cs typeface="+mn-lt"/>
              </a:rPr>
              <a:t>njihova</a:t>
            </a:r>
            <a:r>
              <a:rPr lang="en-US" sz="1600" dirty="0">
                <a:ea typeface="+mn-lt"/>
                <a:cs typeface="+mn-lt"/>
              </a:rPr>
              <a:t> </a:t>
            </a:r>
            <a:r>
              <a:rPr lang="en-US" sz="1600" dirty="0" err="1">
                <a:ea typeface="+mn-lt"/>
                <a:cs typeface="+mn-lt"/>
              </a:rPr>
              <a:t>integracija</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dizajn</a:t>
            </a:r>
            <a:r>
              <a:rPr lang="en-US" sz="1600" dirty="0">
                <a:ea typeface="+mn-lt"/>
                <a:cs typeface="+mn-lt"/>
              </a:rPr>
              <a:t> </a:t>
            </a:r>
            <a:r>
              <a:rPr lang="en-US" sz="1600" dirty="0" err="1">
                <a:ea typeface="+mn-lt"/>
                <a:cs typeface="+mn-lt"/>
              </a:rPr>
              <a:t>kompletne</a:t>
            </a:r>
            <a:r>
              <a:rPr lang="en-US" sz="1600" dirty="0">
                <a:ea typeface="+mn-lt"/>
                <a:cs typeface="+mn-lt"/>
              </a:rPr>
              <a:t> </a:t>
            </a:r>
            <a:r>
              <a:rPr lang="en-US" sz="1600" dirty="0" err="1">
                <a:ea typeface="+mn-lt"/>
                <a:cs typeface="+mn-lt"/>
              </a:rPr>
              <a:t>ploče</a:t>
            </a:r>
          </a:p>
          <a:p>
            <a:pPr eaLnBrk="1" hangingPunct="1"/>
            <a:endParaRPr lang="en-US" altLang="en-US" sz="1600">
              <a:cs typeface="Arial"/>
            </a:endParaRPr>
          </a:p>
          <a:p>
            <a:r>
              <a:rPr lang="en-US" sz="1600" dirty="0" err="1">
                <a:ea typeface="+mn-lt"/>
                <a:cs typeface="+mn-lt"/>
              </a:rPr>
              <a:t>Fokus</a:t>
            </a:r>
            <a:r>
              <a:rPr lang="en-US" sz="1600" dirty="0">
                <a:ea typeface="+mn-lt"/>
                <a:cs typeface="+mn-lt"/>
              </a:rPr>
              <a:t> </a:t>
            </a:r>
            <a:r>
              <a:rPr lang="en-US" sz="1600" dirty="0" err="1">
                <a:ea typeface="+mn-lt"/>
                <a:cs typeface="+mn-lt"/>
              </a:rPr>
              <a:t>verifikacije</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nivou</a:t>
            </a:r>
            <a:r>
              <a:rPr lang="en-US" sz="1600" dirty="0">
                <a:ea typeface="+mn-lt"/>
                <a:cs typeface="+mn-lt"/>
              </a:rPr>
              <a:t> </a:t>
            </a:r>
            <a:r>
              <a:rPr lang="en-US" sz="1600" dirty="0" err="1">
                <a:ea typeface="+mn-lt"/>
                <a:cs typeface="+mn-lt"/>
              </a:rPr>
              <a:t>sistema</a:t>
            </a:r>
            <a:r>
              <a:rPr lang="en-US" sz="1600" dirty="0">
                <a:ea typeface="+mn-lt"/>
                <a:cs typeface="+mn-lt"/>
              </a:rPr>
              <a:t> je </a:t>
            </a:r>
            <a:r>
              <a:rPr lang="en-US" sz="1600" dirty="0" err="1">
                <a:ea typeface="+mn-lt"/>
                <a:cs typeface="+mn-lt"/>
              </a:rPr>
              <a:t>na</a:t>
            </a:r>
            <a:r>
              <a:rPr lang="en-US" sz="1600" dirty="0">
                <a:ea typeface="+mn-lt"/>
                <a:cs typeface="+mn-lt"/>
              </a:rPr>
              <a:t> </a:t>
            </a:r>
            <a:r>
              <a:rPr lang="en-US" sz="1600" dirty="0" err="1">
                <a:ea typeface="+mn-lt"/>
                <a:cs typeface="+mn-lt"/>
              </a:rPr>
              <a:t>interakciji</a:t>
            </a:r>
            <a:r>
              <a:rPr lang="en-US" sz="1600" dirty="0">
                <a:ea typeface="+mn-lt"/>
                <a:cs typeface="+mn-lt"/>
              </a:rPr>
              <a:t>, a ne </a:t>
            </a:r>
            <a:r>
              <a:rPr lang="en-US" sz="1600" dirty="0" err="1">
                <a:ea typeface="+mn-lt"/>
                <a:cs typeface="+mn-lt"/>
              </a:rPr>
              <a:t>na</a:t>
            </a:r>
            <a:r>
              <a:rPr lang="en-US" sz="1600" dirty="0">
                <a:ea typeface="+mn-lt"/>
                <a:cs typeface="+mn-lt"/>
              </a:rPr>
              <a:t> </a:t>
            </a:r>
            <a:r>
              <a:rPr lang="en-US" sz="1600" dirty="0" err="1">
                <a:ea typeface="+mn-lt"/>
                <a:cs typeface="+mn-lt"/>
              </a:rPr>
              <a:t>određenim</a:t>
            </a:r>
            <a:r>
              <a:rPr lang="en-US" sz="1600" dirty="0">
                <a:ea typeface="+mn-lt"/>
                <a:cs typeface="+mn-lt"/>
              </a:rPr>
              <a:t> </a:t>
            </a:r>
            <a:r>
              <a:rPr lang="en-US" sz="1600" dirty="0" err="1">
                <a:ea typeface="+mn-lt"/>
                <a:cs typeface="+mn-lt"/>
              </a:rPr>
              <a:t>funkcionalnostima</a:t>
            </a:r>
            <a:r>
              <a:rPr lang="en-US" sz="1600" dirty="0">
                <a:ea typeface="+mn-lt"/>
                <a:cs typeface="+mn-lt"/>
              </a:rPr>
              <a:t> </a:t>
            </a:r>
            <a:r>
              <a:rPr lang="en-US" sz="1600" dirty="0" err="1">
                <a:ea typeface="+mn-lt"/>
                <a:cs typeface="+mn-lt"/>
              </a:rPr>
              <a:t>implementiranim</a:t>
            </a:r>
            <a:r>
              <a:rPr lang="en-US" sz="1600" dirty="0">
                <a:ea typeface="+mn-lt"/>
                <a:cs typeface="+mn-lt"/>
              </a:rPr>
              <a:t> </a:t>
            </a:r>
            <a:r>
              <a:rPr lang="en-US" sz="1600" dirty="0" err="1">
                <a:ea typeface="+mn-lt"/>
                <a:cs typeface="+mn-lt"/>
              </a:rPr>
              <a:t>unutar</a:t>
            </a:r>
            <a:r>
              <a:rPr lang="en-US" sz="1600" dirty="0">
                <a:ea typeface="+mn-lt"/>
                <a:cs typeface="+mn-lt"/>
              </a:rPr>
              <a:t> </a:t>
            </a:r>
            <a:r>
              <a:rPr lang="en-US" sz="1600" dirty="0" err="1">
                <a:ea typeface="+mn-lt"/>
                <a:cs typeface="+mn-lt"/>
              </a:rPr>
              <a:t>čipa</a:t>
            </a:r>
            <a:r>
              <a:rPr lang="en-US" sz="1600" dirty="0">
                <a:ea typeface="+mn-lt"/>
                <a:cs typeface="+mn-lt"/>
              </a:rPr>
              <a:t> </a:t>
            </a:r>
            <a:r>
              <a:rPr lang="en-US" sz="1600" dirty="0" err="1">
                <a:ea typeface="+mn-lt"/>
                <a:cs typeface="+mn-lt"/>
              </a:rPr>
              <a:t>ili</a:t>
            </a:r>
            <a:r>
              <a:rPr lang="en-US" sz="1600" dirty="0">
                <a:ea typeface="+mn-lt"/>
                <a:cs typeface="+mn-lt"/>
              </a:rPr>
              <a:t> </a:t>
            </a:r>
            <a:r>
              <a:rPr lang="en-US" sz="1600" dirty="0" err="1">
                <a:ea typeface="+mn-lt"/>
                <a:cs typeface="+mn-lt"/>
              </a:rPr>
              <a:t>jedinice</a:t>
            </a:r>
          </a:p>
          <a:p>
            <a:pPr marL="0" indent="0">
              <a:buNone/>
            </a:pPr>
            <a:endParaRPr lang="en-US" altLang="en-US" sz="1600" dirty="0">
              <a:cs typeface="Arial"/>
            </a:endParaRPr>
          </a:p>
          <a:p>
            <a:r>
              <a:rPr lang="en-US" sz="1600" dirty="0">
                <a:ea typeface="+mn-lt"/>
                <a:cs typeface="+mn-lt"/>
              </a:rPr>
              <a:t>Kao </a:t>
            </a:r>
            <a:r>
              <a:rPr lang="en-US" sz="1600" dirty="0" err="1">
                <a:ea typeface="+mn-lt"/>
                <a:cs typeface="+mn-lt"/>
              </a:rPr>
              <a:t>rezultat</a:t>
            </a:r>
            <a:r>
              <a:rPr lang="en-US" sz="1600" dirty="0">
                <a:ea typeface="+mn-lt"/>
                <a:cs typeface="+mn-lt"/>
              </a:rPr>
              <a:t> toga, </a:t>
            </a:r>
            <a:r>
              <a:rPr lang="en-US" sz="1600" dirty="0" err="1">
                <a:ea typeface="+mn-lt"/>
                <a:cs typeface="+mn-lt"/>
              </a:rPr>
              <a:t>tim</a:t>
            </a:r>
            <a:r>
              <a:rPr lang="en-US" sz="1600" dirty="0">
                <a:ea typeface="+mn-lt"/>
                <a:cs typeface="+mn-lt"/>
              </a:rPr>
              <a:t> za </a:t>
            </a:r>
            <a:r>
              <a:rPr lang="en-US" sz="1600" dirty="0" err="1">
                <a:ea typeface="+mn-lt"/>
                <a:cs typeface="+mn-lt"/>
              </a:rPr>
              <a:t>verifikaciju</a:t>
            </a:r>
            <a:r>
              <a:rPr lang="en-US" sz="1600" dirty="0">
                <a:ea typeface="+mn-lt"/>
                <a:cs typeface="+mn-lt"/>
              </a:rPr>
              <a:t> koji </a:t>
            </a:r>
            <a:r>
              <a:rPr lang="en-US" sz="1600" dirty="0" err="1">
                <a:ea typeface="+mn-lt"/>
                <a:cs typeface="+mn-lt"/>
              </a:rPr>
              <a:t>radi</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velikom</a:t>
            </a:r>
            <a:r>
              <a:rPr lang="en-US" sz="1600" dirty="0">
                <a:ea typeface="+mn-lt"/>
                <a:cs typeface="+mn-lt"/>
              </a:rPr>
              <a:t> ASIC-u </a:t>
            </a:r>
            <a:r>
              <a:rPr lang="en-US" sz="1600" dirty="0" err="1">
                <a:ea typeface="+mn-lt"/>
                <a:cs typeface="+mn-lt"/>
              </a:rPr>
              <a:t>ili</a:t>
            </a:r>
            <a:r>
              <a:rPr lang="en-US" sz="1600" dirty="0">
                <a:ea typeface="+mn-lt"/>
                <a:cs typeface="+mn-lt"/>
              </a:rPr>
              <a:t> FPGA-u </a:t>
            </a:r>
            <a:r>
              <a:rPr lang="en-US" sz="1600" dirty="0" err="1">
                <a:ea typeface="+mn-lt"/>
                <a:cs typeface="+mn-lt"/>
              </a:rPr>
              <a:t>radi</a:t>
            </a:r>
            <a:r>
              <a:rPr lang="en-US" sz="1600" dirty="0">
                <a:ea typeface="+mn-lt"/>
                <a:cs typeface="+mn-lt"/>
              </a:rPr>
              <a:t> </a:t>
            </a:r>
            <a:r>
              <a:rPr lang="en-US" sz="1600" dirty="0" err="1">
                <a:ea typeface="+mn-lt"/>
                <a:cs typeface="+mn-lt"/>
              </a:rPr>
              <a:t>sa</a:t>
            </a:r>
            <a:r>
              <a:rPr lang="en-US" sz="1600" dirty="0">
                <a:ea typeface="+mn-lt"/>
                <a:cs typeface="+mn-lt"/>
              </a:rPr>
              <a:t> </a:t>
            </a:r>
            <a:r>
              <a:rPr lang="en-US" sz="1600" dirty="0" err="1">
                <a:ea typeface="+mn-lt"/>
                <a:cs typeface="+mn-lt"/>
              </a:rPr>
              <a:t>pretpostavkom</a:t>
            </a:r>
            <a:r>
              <a:rPr lang="en-US" sz="1600" dirty="0">
                <a:ea typeface="+mn-lt"/>
                <a:cs typeface="+mn-lt"/>
              </a:rPr>
              <a:t> da je </a:t>
            </a:r>
            <a:r>
              <a:rPr lang="en-US" sz="1600" dirty="0" err="1">
                <a:ea typeface="+mn-lt"/>
                <a:cs typeface="+mn-lt"/>
              </a:rPr>
              <a:t>prethodno</a:t>
            </a:r>
            <a:r>
              <a:rPr lang="en-US" sz="1600" dirty="0">
                <a:ea typeface="+mn-lt"/>
                <a:cs typeface="+mn-lt"/>
              </a:rPr>
              <a:t> </a:t>
            </a:r>
            <a:r>
              <a:rPr lang="en-US" sz="1600" dirty="0" err="1">
                <a:ea typeface="+mn-lt"/>
                <a:cs typeface="+mn-lt"/>
              </a:rPr>
              <a:t>specificiran</a:t>
            </a:r>
            <a:r>
              <a:rPr lang="en-US" sz="1600" dirty="0">
                <a:ea typeface="+mn-lt"/>
                <a:cs typeface="+mn-lt"/>
              </a:rPr>
              <a:t>, dobro </a:t>
            </a:r>
            <a:r>
              <a:rPr lang="en-US" sz="1600" dirty="0" err="1">
                <a:ea typeface="+mn-lt"/>
                <a:cs typeface="+mn-lt"/>
              </a:rPr>
              <a:t>dokumentovan</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potpuno</a:t>
            </a:r>
            <a:r>
              <a:rPr lang="en-US" sz="1600" dirty="0">
                <a:ea typeface="+mn-lt"/>
                <a:cs typeface="+mn-lt"/>
              </a:rPr>
              <a:t> </a:t>
            </a:r>
            <a:r>
              <a:rPr lang="en-US" sz="1600" dirty="0" err="1">
                <a:ea typeface="+mn-lt"/>
                <a:cs typeface="+mn-lt"/>
              </a:rPr>
              <a:t>verifikovan</a:t>
            </a:r>
            <a:r>
              <a:rPr lang="en-US" sz="1600" dirty="0">
                <a:ea typeface="+mn-lt"/>
                <a:cs typeface="+mn-lt"/>
              </a:rPr>
              <a:t> </a:t>
            </a:r>
            <a:r>
              <a:rPr lang="en-US" sz="1600" dirty="0" err="1">
                <a:ea typeface="+mn-lt"/>
                <a:cs typeface="+mn-lt"/>
              </a:rPr>
              <a:t>dizajn</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nivoima</a:t>
            </a:r>
            <a:r>
              <a:rPr lang="en-US" sz="1600" dirty="0">
                <a:ea typeface="+mn-lt"/>
                <a:cs typeface="+mn-lt"/>
              </a:rPr>
              <a:t> koji se </a:t>
            </a:r>
            <a:r>
              <a:rPr lang="en-US" sz="1600" dirty="0" err="1">
                <a:ea typeface="+mn-lt"/>
                <a:cs typeface="+mn-lt"/>
              </a:rPr>
              <a:t>nalaze</a:t>
            </a:r>
            <a:r>
              <a:rPr lang="en-US" sz="1600" dirty="0">
                <a:ea typeface="+mn-lt"/>
                <a:cs typeface="+mn-lt"/>
              </a:rPr>
              <a:t> </a:t>
            </a:r>
            <a:r>
              <a:rPr lang="en-US" sz="1600" dirty="0" err="1">
                <a:ea typeface="+mn-lt"/>
                <a:cs typeface="+mn-lt"/>
              </a:rPr>
              <a:t>ispod</a:t>
            </a:r>
            <a:r>
              <a:rPr lang="en-US" sz="1600" dirty="0">
                <a:ea typeface="+mn-lt"/>
                <a:cs typeface="+mn-lt"/>
              </a:rPr>
              <a:t> </a:t>
            </a:r>
            <a:r>
              <a:rPr lang="en-US" sz="1600" dirty="0" err="1">
                <a:ea typeface="+mn-lt"/>
                <a:cs typeface="+mn-lt"/>
              </a:rPr>
              <a:t>sistemskog</a:t>
            </a:r>
            <a:r>
              <a:rPr lang="en-US" sz="1600" dirty="0">
                <a:ea typeface="+mn-lt"/>
                <a:cs typeface="+mn-lt"/>
              </a:rPr>
              <a:t> </a:t>
            </a:r>
            <a:r>
              <a:rPr lang="en-US" sz="1600" dirty="0" err="1">
                <a:ea typeface="+mn-lt"/>
                <a:cs typeface="+mn-lt"/>
              </a:rPr>
              <a:t>nivoa</a:t>
            </a:r>
            <a:endParaRPr lang="en-US" sz="1600" dirty="0" err="1"/>
          </a:p>
          <a:p>
            <a:endParaRPr lang="en-US" sz="1600" dirty="0">
              <a:ea typeface="+mn-lt"/>
              <a:cs typeface="+mn-lt"/>
            </a:endParaRPr>
          </a:p>
          <a:p>
            <a:r>
              <a:rPr lang="en-US" sz="1600" dirty="0" err="1">
                <a:ea typeface="+mn-lt"/>
                <a:cs typeface="+mn-lt"/>
              </a:rPr>
              <a:t>Pošto</a:t>
            </a:r>
            <a:r>
              <a:rPr lang="en-US" sz="1600" dirty="0">
                <a:ea typeface="+mn-lt"/>
                <a:cs typeface="+mn-lt"/>
              </a:rPr>
              <a:t> je </a:t>
            </a:r>
            <a:r>
              <a:rPr lang="en-US" sz="1600" dirty="0" err="1">
                <a:ea typeface="+mn-lt"/>
                <a:cs typeface="+mn-lt"/>
              </a:rPr>
              <a:t>fokus</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interakciji</a:t>
            </a:r>
            <a:r>
              <a:rPr lang="en-US" sz="1600" dirty="0">
                <a:ea typeface="+mn-lt"/>
                <a:cs typeface="+mn-lt"/>
              </a:rPr>
              <a:t> </a:t>
            </a:r>
            <a:r>
              <a:rPr lang="en-US" sz="1600" dirty="0" err="1">
                <a:ea typeface="+mn-lt"/>
                <a:cs typeface="+mn-lt"/>
              </a:rPr>
              <a:t>komponenti</a:t>
            </a:r>
            <a:r>
              <a:rPr lang="en-US" sz="1600" dirty="0">
                <a:ea typeface="+mn-lt"/>
                <a:cs typeface="+mn-lt"/>
              </a:rPr>
              <a:t>, </a:t>
            </a:r>
            <a:r>
              <a:rPr lang="en-US" sz="1600" dirty="0" err="1">
                <a:ea typeface="+mn-lt"/>
                <a:cs typeface="+mn-lt"/>
              </a:rPr>
              <a:t>verifikacioni</a:t>
            </a:r>
            <a:r>
              <a:rPr lang="en-US" sz="1600" dirty="0">
                <a:ea typeface="+mn-lt"/>
                <a:cs typeface="+mn-lt"/>
              </a:rPr>
              <a:t> </a:t>
            </a:r>
            <a:r>
              <a:rPr lang="en-US" sz="1600" dirty="0" err="1">
                <a:ea typeface="+mn-lt"/>
                <a:cs typeface="+mn-lt"/>
              </a:rPr>
              <a:t>inženjer</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ovom</a:t>
            </a:r>
            <a:r>
              <a:rPr lang="en-US" sz="1600" dirty="0">
                <a:ea typeface="+mn-lt"/>
                <a:cs typeface="+mn-lt"/>
              </a:rPr>
              <a:t> </a:t>
            </a:r>
            <a:r>
              <a:rPr lang="en-US" sz="1600" dirty="0" err="1">
                <a:ea typeface="+mn-lt"/>
                <a:cs typeface="+mn-lt"/>
              </a:rPr>
              <a:t>nivou</a:t>
            </a:r>
            <a:r>
              <a:rPr lang="en-US" sz="1600" dirty="0">
                <a:ea typeface="+mn-lt"/>
                <a:cs typeface="+mn-lt"/>
              </a:rPr>
              <a:t> </a:t>
            </a:r>
            <a:r>
              <a:rPr lang="en-US" sz="1600" dirty="0" err="1">
                <a:ea typeface="+mn-lt"/>
                <a:cs typeface="+mn-lt"/>
              </a:rPr>
              <a:t>pretpostavlja</a:t>
            </a:r>
            <a:r>
              <a:rPr lang="en-US" sz="1600" dirty="0">
                <a:ea typeface="+mn-lt"/>
                <a:cs typeface="+mn-lt"/>
              </a:rPr>
              <a:t> da </a:t>
            </a:r>
            <a:r>
              <a:rPr lang="en-US" sz="1600" dirty="0" err="1">
                <a:ea typeface="+mn-lt"/>
                <a:cs typeface="+mn-lt"/>
              </a:rPr>
              <a:t>su</a:t>
            </a:r>
            <a:r>
              <a:rPr lang="en-US" sz="1600" dirty="0">
                <a:ea typeface="+mn-lt"/>
                <a:cs typeface="+mn-lt"/>
              </a:rPr>
              <a:t> </a:t>
            </a:r>
            <a:r>
              <a:rPr lang="en-US" sz="1600" dirty="0" err="1">
                <a:ea typeface="+mn-lt"/>
                <a:cs typeface="+mn-lt"/>
              </a:rPr>
              <a:t>pojedinačni</a:t>
            </a:r>
            <a:r>
              <a:rPr lang="en-US" sz="1600" dirty="0">
                <a:ea typeface="+mn-lt"/>
                <a:cs typeface="+mn-lt"/>
              </a:rPr>
              <a:t> </a:t>
            </a:r>
            <a:r>
              <a:rPr lang="en-US" sz="1600" dirty="0" err="1">
                <a:ea typeface="+mn-lt"/>
                <a:cs typeface="+mn-lt"/>
              </a:rPr>
              <a:t>čipovi</a:t>
            </a:r>
            <a:r>
              <a:rPr lang="en-US" sz="1600" dirty="0">
                <a:ea typeface="+mn-lt"/>
                <a:cs typeface="+mn-lt"/>
              </a:rPr>
              <a:t>, </a:t>
            </a:r>
            <a:r>
              <a:rPr lang="en-US" sz="1600" dirty="0" err="1">
                <a:ea typeface="+mn-lt"/>
                <a:cs typeface="+mn-lt"/>
              </a:rPr>
              <a:t>jezgra</a:t>
            </a:r>
            <a:r>
              <a:rPr lang="en-US" sz="1600" dirty="0">
                <a:ea typeface="+mn-lt"/>
                <a:cs typeface="+mn-lt"/>
              </a:rPr>
              <a:t> </a:t>
            </a:r>
            <a:r>
              <a:rPr lang="en-US" sz="1600" dirty="0" err="1">
                <a:ea typeface="+mn-lt"/>
                <a:cs typeface="+mn-lt"/>
              </a:rPr>
              <a:t>ili</a:t>
            </a:r>
            <a:r>
              <a:rPr lang="en-US" sz="1600" dirty="0">
                <a:ea typeface="+mn-lt"/>
                <a:cs typeface="+mn-lt"/>
              </a:rPr>
              <a:t> </a:t>
            </a:r>
            <a:r>
              <a:rPr lang="en-US" sz="1600" dirty="0" err="1">
                <a:ea typeface="+mn-lt"/>
                <a:cs typeface="+mn-lt"/>
              </a:rPr>
              <a:t>jedinice</a:t>
            </a:r>
            <a:r>
              <a:rPr lang="en-US" sz="1600" dirty="0">
                <a:ea typeface="+mn-lt"/>
                <a:cs typeface="+mn-lt"/>
              </a:rPr>
              <a:t> </a:t>
            </a:r>
            <a:r>
              <a:rPr lang="en-US" sz="1600" dirty="0" err="1">
                <a:ea typeface="+mn-lt"/>
                <a:cs typeface="+mn-lt"/>
              </a:rPr>
              <a:t>funkcionalno</a:t>
            </a:r>
            <a:r>
              <a:rPr lang="en-US" sz="1600" dirty="0">
                <a:ea typeface="+mn-lt"/>
                <a:cs typeface="+mn-lt"/>
              </a:rPr>
              <a:t> </a:t>
            </a:r>
            <a:r>
              <a:rPr lang="en-US" sz="1600" dirty="0" err="1">
                <a:ea typeface="+mn-lt"/>
                <a:cs typeface="+mn-lt"/>
              </a:rPr>
              <a:t>ispravni</a:t>
            </a:r>
            <a:endParaRPr lang="en-US" dirty="0" err="1">
              <a:cs typeface="Arial"/>
            </a:endParaRPr>
          </a:p>
        </p:txBody>
      </p:sp>
    </p:spTree>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a:extLst>
              <a:ext uri="{FF2B5EF4-FFF2-40B4-BE49-F238E27FC236}">
                <a16:creationId xmlns:a16="http://schemas.microsoft.com/office/drawing/2014/main" id="{C154CBA5-6E62-DA69-24E8-B52AC0F5F623}"/>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E4D266-2291-4C07-A861-0D0BF53C9371}" type="slidenum">
              <a:rPr lang="de-DE" altLang="en-US">
                <a:solidFill>
                  <a:schemeClr val="bg1"/>
                </a:solidFill>
              </a:rPr>
              <a:pPr/>
              <a:t>39</a:t>
            </a:fld>
            <a:endParaRPr lang="de-DE" altLang="en-US">
              <a:solidFill>
                <a:schemeClr val="bg1"/>
              </a:solidFill>
            </a:endParaRPr>
          </a:p>
        </p:txBody>
      </p:sp>
      <p:sp>
        <p:nvSpPr>
          <p:cNvPr id="38915" name="Rectangle 2">
            <a:extLst>
              <a:ext uri="{FF2B5EF4-FFF2-40B4-BE49-F238E27FC236}">
                <a16:creationId xmlns:a16="http://schemas.microsoft.com/office/drawing/2014/main" id="{1BA5C0FD-27E9-7C63-C81F-3DA9555E3BC9}"/>
              </a:ext>
            </a:extLst>
          </p:cNvPr>
          <p:cNvSpPr>
            <a:spLocks noGrp="1" noChangeArrowheads="1"/>
          </p:cNvSpPr>
          <p:nvPr>
            <p:ph type="title"/>
          </p:nvPr>
        </p:nvSpPr>
        <p:spPr/>
        <p:txBody>
          <a:bodyPr/>
          <a:lstStyle/>
          <a:p>
            <a:r>
              <a:rPr lang="en-US" altLang="en-US" dirty="0"/>
              <a:t>Koji </a:t>
            </a:r>
            <a:r>
              <a:rPr lang="en-US" altLang="en-US" dirty="0" err="1"/>
              <a:t>nivo</a:t>
            </a:r>
            <a:r>
              <a:rPr lang="en-US" altLang="en-US" dirty="0"/>
              <a:t> </a:t>
            </a:r>
            <a:r>
              <a:rPr lang="en-US" altLang="en-US" dirty="0" err="1"/>
              <a:t>odabrati</a:t>
            </a:r>
            <a:r>
              <a:rPr lang="en-US" altLang="en-US" dirty="0"/>
              <a:t>?</a:t>
            </a:r>
            <a:endParaRPr lang="en-US" dirty="0"/>
          </a:p>
        </p:txBody>
      </p:sp>
      <p:sp>
        <p:nvSpPr>
          <p:cNvPr id="38916" name="Rectangle 3">
            <a:extLst>
              <a:ext uri="{FF2B5EF4-FFF2-40B4-BE49-F238E27FC236}">
                <a16:creationId xmlns:a16="http://schemas.microsoft.com/office/drawing/2014/main" id="{39152AB4-81E7-9AD6-C098-2785915D2850}"/>
              </a:ext>
            </a:extLst>
          </p:cNvPr>
          <p:cNvSpPr>
            <a:spLocks noGrp="1" noChangeArrowheads="1"/>
          </p:cNvSpPr>
          <p:nvPr>
            <p:ph type="body" idx="1"/>
          </p:nvPr>
        </p:nvSpPr>
        <p:spPr/>
        <p:txBody>
          <a:bodyPr/>
          <a:lstStyle/>
          <a:p>
            <a:pPr eaLnBrk="1" hangingPunct="1"/>
            <a:r>
              <a:rPr lang="en-US" altLang="en-US" sz="1600" dirty="0" err="1"/>
              <a:t>Odabrati</a:t>
            </a:r>
            <a:r>
              <a:rPr lang="en-US" altLang="en-US" sz="1600" dirty="0"/>
              <a:t> koji </a:t>
            </a:r>
            <a:r>
              <a:rPr lang="en-US" altLang="en-US" sz="1600" dirty="0" err="1"/>
              <a:t>nivo</a:t>
            </a:r>
            <a:r>
              <a:rPr lang="en-US" altLang="en-US" sz="1600" dirty="0"/>
              <a:t> </a:t>
            </a:r>
            <a:r>
              <a:rPr lang="en-US" altLang="en-US" sz="1600" dirty="0" err="1"/>
              <a:t>verifikacije</a:t>
            </a:r>
            <a:r>
              <a:rPr lang="en-US" altLang="en-US" sz="1600" dirty="0"/>
              <a:t> </a:t>
            </a:r>
            <a:r>
              <a:rPr lang="en-US" altLang="en-US" sz="1600" dirty="0" err="1"/>
              <a:t>odabrati</a:t>
            </a:r>
            <a:r>
              <a:rPr lang="en-US" altLang="en-US" sz="1600" dirty="0"/>
              <a:t>, </a:t>
            </a:r>
            <a:r>
              <a:rPr lang="en-US" altLang="en-US" sz="1600" dirty="0" err="1"/>
              <a:t>ipak</a:t>
            </a:r>
            <a:r>
              <a:rPr lang="en-US" altLang="en-US" sz="1600" dirty="0"/>
              <a:t>, </a:t>
            </a:r>
            <a:r>
              <a:rPr lang="en-US" altLang="en-US" sz="1600" dirty="0" err="1"/>
              <a:t>nije</a:t>
            </a:r>
            <a:r>
              <a:rPr lang="en-US" altLang="en-US" sz="1600" dirty="0"/>
              <a:t> </a:t>
            </a:r>
            <a:r>
              <a:rPr lang="en-US" altLang="en-US" sz="1600" dirty="0" err="1"/>
              <a:t>toliko</a:t>
            </a:r>
            <a:r>
              <a:rPr lang="en-US" altLang="en-US" sz="1600" dirty="0"/>
              <a:t> </a:t>
            </a:r>
            <a:r>
              <a:rPr lang="en-US" altLang="en-US" sz="1600" dirty="0" err="1"/>
              <a:t>jednostavan</a:t>
            </a:r>
            <a:r>
              <a:rPr lang="en-US" altLang="en-US" sz="1600" dirty="0"/>
              <a:t> </a:t>
            </a:r>
            <a:r>
              <a:rPr lang="en-US" altLang="en-US" sz="1600" dirty="0" err="1"/>
              <a:t>zadatak</a:t>
            </a:r>
            <a:r>
              <a:rPr lang="en-US" altLang="en-US" sz="1600" dirty="0"/>
              <a:t> </a:t>
            </a:r>
            <a:r>
              <a:rPr lang="en-US" altLang="en-US" sz="1600" dirty="0" err="1"/>
              <a:t>kao</a:t>
            </a:r>
            <a:r>
              <a:rPr lang="en-US" altLang="en-US" sz="1600" dirty="0"/>
              <a:t> </a:t>
            </a:r>
            <a:r>
              <a:rPr lang="en-US" altLang="en-US" sz="1600" dirty="0" err="1"/>
              <a:t>što</a:t>
            </a:r>
            <a:r>
              <a:rPr lang="en-US" altLang="en-US" sz="1600" dirty="0"/>
              <a:t> </a:t>
            </a:r>
            <a:r>
              <a:rPr lang="en-US" altLang="en-US" sz="1600" dirty="0" err="1"/>
              <a:t>izgleda</a:t>
            </a:r>
            <a:endParaRPr lang="en-US" altLang="en-US" sz="1600" dirty="0" err="1">
              <a:cs typeface="Arial"/>
            </a:endParaRPr>
          </a:p>
          <a:p>
            <a:endParaRPr lang="en-US" altLang="en-US" sz="1600" dirty="0"/>
          </a:p>
          <a:p>
            <a:pPr eaLnBrk="1" hangingPunct="1"/>
            <a:r>
              <a:rPr lang="en-US" altLang="en-US" sz="1600" dirty="0" err="1"/>
              <a:t>Iako</a:t>
            </a:r>
            <a:r>
              <a:rPr lang="en-US" altLang="en-US" sz="1600" dirty="0"/>
              <a:t> </a:t>
            </a:r>
            <a:r>
              <a:rPr lang="en-US" altLang="en-US" sz="1600" dirty="0" err="1"/>
              <a:t>smo</a:t>
            </a:r>
            <a:r>
              <a:rPr lang="en-US" altLang="en-US" sz="1600" dirty="0"/>
              <a:t> </a:t>
            </a:r>
            <a:r>
              <a:rPr lang="en-US" altLang="en-US" sz="1600" dirty="0" err="1"/>
              <a:t>šest</a:t>
            </a:r>
            <a:r>
              <a:rPr lang="en-US" altLang="en-US" sz="1600" dirty="0"/>
              <a:t> </a:t>
            </a:r>
            <a:r>
              <a:rPr lang="en-US" altLang="en-US" sz="1600" dirty="0" err="1"/>
              <a:t>nivoa</a:t>
            </a:r>
            <a:r>
              <a:rPr lang="en-US" altLang="en-US" sz="1600" dirty="0"/>
              <a:t> </a:t>
            </a:r>
            <a:r>
              <a:rPr lang="en-US" altLang="en-US" sz="1600" dirty="0" err="1"/>
              <a:t>verifikacije</a:t>
            </a:r>
            <a:r>
              <a:rPr lang="en-US" altLang="en-US" sz="1600" dirty="0"/>
              <a:t> </a:t>
            </a:r>
            <a:r>
              <a:rPr lang="en-US" altLang="en-US" sz="1600" dirty="0" err="1"/>
              <a:t>opisali</a:t>
            </a:r>
            <a:r>
              <a:rPr lang="en-US" altLang="en-US" sz="1600" dirty="0"/>
              <a:t> </a:t>
            </a:r>
            <a:r>
              <a:rPr lang="en-US" altLang="en-US" sz="1600" dirty="0" err="1"/>
              <a:t>prethodno</a:t>
            </a:r>
            <a:r>
              <a:rPr lang="en-US" altLang="en-US" sz="1600" dirty="0"/>
              <a:t>, </a:t>
            </a:r>
            <a:r>
              <a:rPr lang="en-US" altLang="en-US" sz="1600" dirty="0" err="1"/>
              <a:t>većina</a:t>
            </a:r>
            <a:r>
              <a:rPr lang="en-US" altLang="en-US" sz="1600" dirty="0"/>
              <a:t> </a:t>
            </a:r>
            <a:r>
              <a:rPr lang="en-US" altLang="en-US" sz="1600" dirty="0" err="1"/>
              <a:t>projekata</a:t>
            </a:r>
            <a:r>
              <a:rPr lang="en-US" altLang="en-US" sz="1600" dirty="0"/>
              <a:t> </a:t>
            </a:r>
            <a:r>
              <a:rPr lang="en-US" altLang="en-US" sz="1600" dirty="0" err="1"/>
              <a:t>će</a:t>
            </a:r>
            <a:r>
              <a:rPr lang="en-US" altLang="en-US" sz="1600" dirty="0"/>
              <a:t> </a:t>
            </a:r>
            <a:r>
              <a:rPr lang="en-US" altLang="en-US" sz="1600" dirty="0" err="1"/>
              <a:t>sadržati</a:t>
            </a:r>
            <a:r>
              <a:rPr lang="en-US" altLang="en-US" sz="1600" dirty="0"/>
              <a:t> </a:t>
            </a:r>
            <a:r>
              <a:rPr lang="en-US" altLang="en-US" sz="1600" dirty="0" err="1"/>
              <a:t>neki</a:t>
            </a:r>
            <a:r>
              <a:rPr lang="en-US" altLang="en-US" sz="1600" dirty="0"/>
              <a:t> </a:t>
            </a:r>
            <a:r>
              <a:rPr lang="en-US" altLang="en-US" sz="1600" dirty="0" err="1"/>
              <a:t>podskup</a:t>
            </a:r>
            <a:r>
              <a:rPr lang="en-US" altLang="en-US" sz="1600" dirty="0"/>
              <a:t> gore </a:t>
            </a:r>
            <a:r>
              <a:rPr lang="en-US" altLang="en-US" sz="1600" dirty="0" err="1"/>
              <a:t>definisanih</a:t>
            </a:r>
            <a:r>
              <a:rPr lang="en-US" altLang="en-US" sz="1600" dirty="0"/>
              <a:t> </a:t>
            </a:r>
            <a:r>
              <a:rPr lang="en-US" altLang="en-US" sz="1600" dirty="0" err="1"/>
              <a:t>hijerarhijskih</a:t>
            </a:r>
            <a:r>
              <a:rPr lang="en-US" altLang="en-US" sz="1600" dirty="0"/>
              <a:t> </a:t>
            </a:r>
            <a:r>
              <a:rPr lang="en-US" altLang="en-US" sz="1600" dirty="0" err="1"/>
              <a:t>nivoa</a:t>
            </a:r>
            <a:r>
              <a:rPr lang="en-US" altLang="en-US" sz="1600" dirty="0"/>
              <a:t>, a u </a:t>
            </a:r>
            <a:r>
              <a:rPr lang="en-US" altLang="en-US" sz="1600" dirty="0" err="1"/>
              <a:t>skladu</a:t>
            </a:r>
            <a:r>
              <a:rPr lang="en-US" altLang="en-US" sz="1600" dirty="0"/>
              <a:t> </a:t>
            </a:r>
            <a:r>
              <a:rPr lang="en-US" altLang="en-US" sz="1600" dirty="0" err="1"/>
              <a:t>sa</a:t>
            </a:r>
            <a:r>
              <a:rPr lang="en-US" altLang="en-US" sz="1600" dirty="0"/>
              <a:t> </a:t>
            </a:r>
            <a:r>
              <a:rPr lang="en-US" altLang="en-US" sz="1600" dirty="0" err="1"/>
              <a:t>detaljima</a:t>
            </a:r>
            <a:r>
              <a:rPr lang="en-US" altLang="en-US" sz="1600" dirty="0"/>
              <a:t> </a:t>
            </a:r>
            <a:r>
              <a:rPr lang="en-US" altLang="en-US" sz="1600" dirty="0" err="1"/>
              <a:t>konkretnog</a:t>
            </a:r>
            <a:r>
              <a:rPr lang="en-US" altLang="en-US" sz="1600" dirty="0"/>
              <a:t> </a:t>
            </a:r>
            <a:r>
              <a:rPr lang="en-US" altLang="en-US" sz="1600" dirty="0" err="1"/>
              <a:t>dizajna</a:t>
            </a:r>
            <a:endParaRPr lang="en-US" altLang="en-US" sz="1600" dirty="0" err="1">
              <a:cs typeface="Arial"/>
            </a:endParaRPr>
          </a:p>
          <a:p>
            <a:endParaRPr lang="en-US" altLang="en-US" sz="1600" dirty="0"/>
          </a:p>
          <a:p>
            <a:pPr eaLnBrk="1" hangingPunct="1"/>
            <a:r>
              <a:rPr lang="en-US" altLang="en-US" sz="1600" dirty="0" err="1"/>
              <a:t>Postoje</a:t>
            </a:r>
            <a:r>
              <a:rPr lang="en-US" altLang="en-US" sz="1600" dirty="0"/>
              <a:t> </a:t>
            </a:r>
            <a:r>
              <a:rPr lang="en-US" altLang="en-US" sz="1600" dirty="0" err="1"/>
              <a:t>tehnički</a:t>
            </a:r>
            <a:r>
              <a:rPr lang="en-US" altLang="en-US" sz="1600" dirty="0"/>
              <a:t> </a:t>
            </a:r>
            <a:r>
              <a:rPr lang="en-US" altLang="en-US" sz="1600" dirty="0" err="1"/>
              <a:t>faktori</a:t>
            </a:r>
            <a:r>
              <a:rPr lang="en-US" altLang="en-US" sz="1600" dirty="0"/>
              <a:t> koji </a:t>
            </a:r>
            <a:r>
              <a:rPr lang="en-US" altLang="en-US" sz="1600" dirty="0" err="1"/>
              <a:t>pomažu</a:t>
            </a:r>
            <a:r>
              <a:rPr lang="en-US" altLang="en-US" sz="1600" dirty="0"/>
              <a:t> </a:t>
            </a:r>
            <a:r>
              <a:rPr lang="en-US" altLang="en-US" sz="1600" dirty="0" err="1"/>
              <a:t>timu</a:t>
            </a:r>
            <a:r>
              <a:rPr lang="en-US" altLang="en-US" sz="1600" dirty="0"/>
              <a:t> da </a:t>
            </a:r>
            <a:r>
              <a:rPr lang="en-US" altLang="en-US" sz="1600" dirty="0" err="1"/>
              <a:t>odabere</a:t>
            </a:r>
            <a:r>
              <a:rPr lang="en-US" altLang="en-US" sz="1600" dirty="0"/>
              <a:t> </a:t>
            </a:r>
            <a:r>
              <a:rPr lang="en-US" altLang="en-US" sz="1600" dirty="0" err="1"/>
              <a:t>koje</a:t>
            </a:r>
            <a:r>
              <a:rPr lang="en-US" altLang="en-US" sz="1600" dirty="0"/>
              <a:t> </a:t>
            </a:r>
            <a:r>
              <a:rPr lang="en-US" altLang="en-US" sz="1600" dirty="0" err="1"/>
              <a:t>nivoe</a:t>
            </a:r>
            <a:r>
              <a:rPr lang="en-US" altLang="en-US" sz="1600" dirty="0"/>
              <a:t> da </a:t>
            </a:r>
            <a:r>
              <a:rPr lang="en-US" altLang="en-US" sz="1600" dirty="0" err="1"/>
              <a:t>odabere</a:t>
            </a:r>
            <a:r>
              <a:rPr lang="en-US" altLang="en-US" sz="1600" dirty="0"/>
              <a:t> za </a:t>
            </a:r>
            <a:r>
              <a:rPr lang="en-US" altLang="en-US" sz="1600" dirty="0" err="1"/>
              <a:t>dati</a:t>
            </a:r>
            <a:r>
              <a:rPr lang="en-US" altLang="en-US" sz="1600" dirty="0"/>
              <a:t> </a:t>
            </a:r>
            <a:r>
              <a:rPr lang="en-US" altLang="en-US" sz="1600" dirty="0" err="1"/>
              <a:t>dizajn</a:t>
            </a:r>
            <a:r>
              <a:rPr lang="en-US" altLang="en-US" sz="1600" dirty="0"/>
              <a:t>:</a:t>
            </a:r>
          </a:p>
          <a:p>
            <a:pPr lvl="1" indent="-188595"/>
            <a:r>
              <a:rPr lang="en-US" altLang="en-US" sz="1400" i="1" dirty="0" err="1"/>
              <a:t>Uvek</a:t>
            </a:r>
            <a:r>
              <a:rPr lang="en-US" altLang="en-US" sz="1400" i="1" dirty="0"/>
              <a:t> </a:t>
            </a:r>
            <a:r>
              <a:rPr lang="en-US" altLang="en-US" sz="1400" i="1" dirty="0" err="1"/>
              <a:t>odabiraj</a:t>
            </a:r>
            <a:r>
              <a:rPr lang="en-US" altLang="en-US" sz="1400" i="1" dirty="0"/>
              <a:t> </a:t>
            </a:r>
            <a:r>
              <a:rPr lang="en-US" altLang="en-US" sz="1400" i="1" dirty="0" err="1"/>
              <a:t>najniži</a:t>
            </a:r>
            <a:r>
              <a:rPr lang="en-US" altLang="en-US" sz="1400" i="1" dirty="0"/>
              <a:t> </a:t>
            </a:r>
            <a:r>
              <a:rPr lang="en-US" altLang="en-US" sz="1400" i="1" dirty="0" err="1"/>
              <a:t>nivo</a:t>
            </a:r>
            <a:r>
              <a:rPr lang="en-US" altLang="en-US" sz="1400" i="1" dirty="0"/>
              <a:t> koji u </a:t>
            </a:r>
            <a:r>
              <a:rPr lang="en-US" altLang="en-US" sz="1400" i="1" dirty="0" err="1"/>
              <a:t>potpunosti</a:t>
            </a:r>
            <a:r>
              <a:rPr lang="en-US" altLang="en-US" sz="1400" i="1" dirty="0"/>
              <a:t> </a:t>
            </a:r>
            <a:r>
              <a:rPr lang="en-US" altLang="en-US" sz="1400" i="1" dirty="0" err="1"/>
              <a:t>sadrži</a:t>
            </a:r>
            <a:r>
              <a:rPr lang="en-US" altLang="en-US" sz="1400" i="1" dirty="0"/>
              <a:t> </a:t>
            </a:r>
            <a:r>
              <a:rPr lang="en-US" altLang="en-US" sz="1400" i="1" dirty="0" err="1"/>
              <a:t>ciljanu</a:t>
            </a:r>
            <a:r>
              <a:rPr lang="en-US" altLang="en-US" sz="1400" i="1" dirty="0"/>
              <a:t> </a:t>
            </a:r>
            <a:r>
              <a:rPr lang="en-US" altLang="en-US" sz="1400" i="1" dirty="0" err="1"/>
              <a:t>funkcionalnost</a:t>
            </a:r>
            <a:r>
              <a:rPr lang="en-US" altLang="en-US" sz="1400" i="1" dirty="0"/>
              <a:t> </a:t>
            </a:r>
            <a:r>
              <a:rPr lang="en-US" altLang="en-US" sz="1400" i="1" dirty="0" err="1"/>
              <a:t>koja</a:t>
            </a:r>
            <a:r>
              <a:rPr lang="en-US" altLang="en-US" sz="1400" i="1" dirty="0"/>
              <a:t> se </a:t>
            </a:r>
            <a:r>
              <a:rPr lang="en-US" altLang="en-US" sz="1400" i="1" dirty="0" err="1"/>
              <a:t>verifikuje</a:t>
            </a:r>
            <a:endParaRPr lang="en-US" altLang="en-US" sz="1400" i="1" dirty="0" err="1">
              <a:cs typeface="Arial"/>
            </a:endParaRPr>
          </a:p>
          <a:p>
            <a:pPr lvl="1" indent="-188595"/>
            <a:endParaRPr lang="en-US" altLang="en-US" sz="1400" i="1" dirty="0"/>
          </a:p>
          <a:p>
            <a:pPr lvl="1" indent="-188595" eaLnBrk="1" hangingPunct="1"/>
            <a:r>
              <a:rPr lang="en-US" altLang="en-US" sz="1400" i="1" dirty="0" err="1"/>
              <a:t>Svaki</a:t>
            </a:r>
            <a:r>
              <a:rPr lang="en-US" altLang="en-US" sz="1400" i="1" dirty="0"/>
              <a:t> deo koji se </a:t>
            </a:r>
            <a:r>
              <a:rPr lang="en-US" altLang="en-US" sz="1400" i="1" dirty="0" err="1"/>
              <a:t>verifikuje</a:t>
            </a:r>
            <a:r>
              <a:rPr lang="en-US" altLang="en-US" sz="1400" i="1" dirty="0"/>
              <a:t> mora </a:t>
            </a:r>
            <a:r>
              <a:rPr lang="en-US" altLang="en-US" sz="1400" i="1" dirty="0" err="1"/>
              <a:t>imati</a:t>
            </a:r>
            <a:r>
              <a:rPr lang="en-US" altLang="en-US" sz="1400" i="1" dirty="0"/>
              <a:t> </a:t>
            </a:r>
            <a:r>
              <a:rPr lang="en-US" altLang="en-US" sz="1400" i="1" dirty="0" err="1"/>
              <a:t>svoj</a:t>
            </a:r>
            <a:r>
              <a:rPr lang="en-US" altLang="en-US" sz="1400" i="1" dirty="0"/>
              <a:t> </a:t>
            </a:r>
            <a:r>
              <a:rPr lang="en-US" altLang="en-US" sz="1400" i="1" dirty="0" err="1"/>
              <a:t>supstveni</a:t>
            </a:r>
            <a:r>
              <a:rPr lang="en-US" altLang="en-US" sz="1400" i="1" dirty="0"/>
              <a:t> </a:t>
            </a:r>
            <a:r>
              <a:rPr lang="en-US" altLang="en-US" sz="1400" i="1" dirty="0" err="1"/>
              <a:t>dokument</a:t>
            </a:r>
            <a:r>
              <a:rPr lang="en-US" altLang="en-US" sz="1400" i="1" dirty="0"/>
              <a:t> </a:t>
            </a:r>
            <a:r>
              <a:rPr lang="en-US" altLang="en-US" sz="1400" i="1" dirty="0" err="1"/>
              <a:t>sa</a:t>
            </a:r>
            <a:r>
              <a:rPr lang="en-US" altLang="en-US" sz="1400" i="1" dirty="0"/>
              <a:t> </a:t>
            </a:r>
            <a:r>
              <a:rPr lang="en-US" altLang="en-US" sz="1400" i="1" dirty="0" err="1"/>
              <a:t>specifikacijom</a:t>
            </a:r>
            <a:endParaRPr lang="en-US" altLang="en-US" sz="1400" i="1" dirty="0" err="1">
              <a:cs typeface="Arial"/>
            </a:endParaRPr>
          </a:p>
          <a:p>
            <a:pPr lvl="1" indent="-188595"/>
            <a:endParaRPr lang="en-US" altLang="en-US" sz="1400" i="1" dirty="0"/>
          </a:p>
          <a:p>
            <a:pPr lvl="1" indent="-188595" eaLnBrk="1" hangingPunct="1"/>
            <a:r>
              <a:rPr lang="en-US" altLang="en-US" sz="1400" i="1" dirty="0"/>
              <a:t>Nove </a:t>
            </a:r>
            <a:r>
              <a:rPr lang="en-US" altLang="en-US" sz="1400" i="1" dirty="0" err="1"/>
              <a:t>ili</a:t>
            </a:r>
            <a:r>
              <a:rPr lang="en-US" altLang="en-US" sz="1400" i="1" dirty="0"/>
              <a:t> </a:t>
            </a:r>
            <a:r>
              <a:rPr lang="en-US" altLang="en-US" sz="1400" i="1" dirty="0" err="1"/>
              <a:t>kompleksne</a:t>
            </a:r>
            <a:r>
              <a:rPr lang="en-US" altLang="en-US" sz="1400" i="1" dirty="0"/>
              <a:t> </a:t>
            </a:r>
            <a:r>
              <a:rPr lang="en-US" altLang="en-US" sz="1400" i="1" dirty="0" err="1"/>
              <a:t>komponente</a:t>
            </a:r>
            <a:r>
              <a:rPr lang="en-US" altLang="en-US" sz="1400" i="1" dirty="0"/>
              <a:t> </a:t>
            </a:r>
            <a:r>
              <a:rPr lang="en-US" altLang="en-US" sz="1400" i="1" dirty="0" err="1"/>
              <a:t>zahtevaju</a:t>
            </a:r>
            <a:r>
              <a:rPr lang="en-US" altLang="en-US" sz="1400" i="1" dirty="0"/>
              <a:t> </a:t>
            </a:r>
            <a:r>
              <a:rPr lang="en-US" altLang="en-US" sz="1400" i="1" dirty="0" err="1"/>
              <a:t>fokus</a:t>
            </a:r>
            <a:r>
              <a:rPr lang="en-US" altLang="en-US" sz="1400" i="1" dirty="0"/>
              <a:t> (</a:t>
            </a:r>
            <a:r>
              <a:rPr lang="en-US" altLang="en-US" sz="1400" i="1" dirty="0" err="1"/>
              <a:t>verifikuju</a:t>
            </a:r>
            <a:r>
              <a:rPr lang="en-US" altLang="en-US" sz="1400" i="1" dirty="0"/>
              <a:t> se </a:t>
            </a:r>
            <a:r>
              <a:rPr lang="en-US" altLang="en-US" sz="1400" i="1" dirty="0" err="1"/>
              <a:t>zasebno</a:t>
            </a:r>
            <a:r>
              <a:rPr lang="en-US" altLang="en-US" sz="1400" i="1" dirty="0"/>
              <a:t>)</a:t>
            </a:r>
            <a:endParaRPr lang="en-US" altLang="en-US" sz="1400" i="1" dirty="0">
              <a:cs typeface="Arial"/>
            </a:endParaRPr>
          </a:p>
          <a:p>
            <a:pPr lvl="1" indent="-188595"/>
            <a:endParaRPr lang="en-US" altLang="en-US" sz="1400" i="1" dirty="0"/>
          </a:p>
          <a:p>
            <a:pPr lvl="1" indent="-188595" eaLnBrk="1" hangingPunct="1"/>
            <a:r>
              <a:rPr lang="en-US" altLang="en-US" sz="1400" i="1" dirty="0" err="1"/>
              <a:t>Odgovarajući</a:t>
            </a:r>
            <a:r>
              <a:rPr lang="en-US" altLang="en-US" sz="1400" i="1" dirty="0"/>
              <a:t> </a:t>
            </a:r>
            <a:r>
              <a:rPr lang="en-US" altLang="en-US" sz="1400" i="1" dirty="0" err="1"/>
              <a:t>nivo</a:t>
            </a:r>
            <a:r>
              <a:rPr lang="en-US" altLang="en-US" sz="1400" i="1" dirty="0"/>
              <a:t> </a:t>
            </a:r>
            <a:r>
              <a:rPr lang="en-US" altLang="en-US" sz="1400" i="1" dirty="0" err="1"/>
              <a:t>kontrole</a:t>
            </a:r>
            <a:r>
              <a:rPr lang="en-US" altLang="en-US" sz="1400" i="1" dirty="0"/>
              <a:t> </a:t>
            </a:r>
            <a:r>
              <a:rPr lang="en-US" altLang="en-US" sz="1400" i="1" dirty="0" err="1"/>
              <a:t>i</a:t>
            </a:r>
            <a:r>
              <a:rPr lang="en-US" altLang="en-US" sz="1400" i="1" dirty="0"/>
              <a:t> </a:t>
            </a:r>
            <a:r>
              <a:rPr lang="en-US" altLang="en-US" sz="1400" i="1" dirty="0" err="1"/>
              <a:t>opservabilnosti</a:t>
            </a:r>
            <a:r>
              <a:rPr lang="en-US" altLang="en-US" sz="1400" i="1" dirty="0"/>
              <a:t> </a:t>
            </a:r>
            <a:r>
              <a:rPr lang="en-US" altLang="en-US" sz="1400" i="1" dirty="0" err="1"/>
              <a:t>utiču</a:t>
            </a:r>
            <a:r>
              <a:rPr lang="en-US" altLang="en-US" sz="1400" i="1" dirty="0"/>
              <a:t> </a:t>
            </a:r>
            <a:r>
              <a:rPr lang="en-US" altLang="en-US" sz="1400" i="1" dirty="0" err="1"/>
              <a:t>na</a:t>
            </a:r>
            <a:r>
              <a:rPr lang="en-US" altLang="en-US" sz="1400" i="1" dirty="0"/>
              <a:t> </a:t>
            </a:r>
            <a:r>
              <a:rPr lang="en-US" altLang="en-US" sz="1400" i="1" dirty="0" err="1"/>
              <a:t>odluku</a:t>
            </a:r>
            <a:r>
              <a:rPr lang="en-US" altLang="en-US" sz="1400" i="1" dirty="0"/>
              <a:t> u </a:t>
            </a:r>
            <a:r>
              <a:rPr lang="en-US" altLang="en-US" sz="1400" i="1" dirty="0" err="1"/>
              <a:t>vezi</a:t>
            </a:r>
            <a:r>
              <a:rPr lang="en-US" altLang="en-US" sz="1400" i="1" dirty="0"/>
              <a:t> </a:t>
            </a:r>
            <a:r>
              <a:rPr lang="en-US" altLang="en-US" sz="1400" i="1" dirty="0" err="1"/>
              <a:t>sa</a:t>
            </a:r>
            <a:r>
              <a:rPr lang="en-US" altLang="en-US" sz="1400" i="1" dirty="0"/>
              <a:t> </a:t>
            </a:r>
            <a:r>
              <a:rPr lang="en-US" altLang="en-US" sz="1400" i="1" dirty="0" err="1"/>
              <a:t>verifikacionim</a:t>
            </a:r>
            <a:r>
              <a:rPr lang="en-US" altLang="en-US" sz="1400" i="1" dirty="0"/>
              <a:t> </a:t>
            </a:r>
            <a:r>
              <a:rPr lang="en-US" altLang="en-US" sz="1400" i="1" dirty="0" err="1"/>
              <a:t>nivoima</a:t>
            </a:r>
            <a:r>
              <a:rPr lang="en-US" altLang="en-US" sz="1400" i="1" dirty="0"/>
              <a:t> koji </a:t>
            </a:r>
            <a:r>
              <a:rPr lang="en-US" altLang="en-US" sz="1400" i="1" dirty="0" err="1"/>
              <a:t>će</a:t>
            </a:r>
            <a:r>
              <a:rPr lang="en-US" altLang="en-US" sz="1400" i="1" dirty="0"/>
              <a:t> se </a:t>
            </a:r>
            <a:r>
              <a:rPr lang="en-US" altLang="en-US" sz="1400" i="1" dirty="0" err="1"/>
              <a:t>koristiti</a:t>
            </a:r>
            <a:endParaRPr lang="en-US" altLang="en-US" sz="1400" i="1" dirty="0" err="1">
              <a:cs typeface="Arial"/>
            </a:endParaRPr>
          </a:p>
          <a:p>
            <a:pPr lvl="1" indent="-188595" eaLnBrk="1" hangingPunct="1"/>
            <a:endParaRPr lang="en-US" altLang="en-US" sz="1400" i="1" dirty="0"/>
          </a:p>
          <a:p>
            <a:pPr lvl="1" indent="-188595"/>
            <a:r>
              <a:rPr lang="en-US" altLang="en-US" sz="1400" i="1" dirty="0" err="1"/>
              <a:t>Funkcionalnost</a:t>
            </a:r>
            <a:r>
              <a:rPr lang="en-US" altLang="en-US" sz="1400" i="1" dirty="0"/>
              <a:t> </a:t>
            </a:r>
            <a:r>
              <a:rPr lang="en-US" altLang="en-US" sz="1400" i="1" dirty="0" err="1"/>
              <a:t>može</a:t>
            </a:r>
            <a:r>
              <a:rPr lang="en-US" altLang="en-US" sz="1400" i="1" dirty="0"/>
              <a:t> </a:t>
            </a:r>
            <a:r>
              <a:rPr lang="en-US" altLang="en-US" sz="1400" i="1" dirty="0" err="1"/>
              <a:t>diktirati</a:t>
            </a:r>
            <a:r>
              <a:rPr lang="en-US" altLang="en-US" sz="1400" i="1" dirty="0"/>
              <a:t> </a:t>
            </a:r>
            <a:r>
              <a:rPr lang="en-US" altLang="en-US" sz="1400" i="1" dirty="0" err="1"/>
              <a:t>verifikacione</a:t>
            </a:r>
            <a:r>
              <a:rPr lang="en-US" altLang="en-US" sz="1400" i="1" dirty="0"/>
              <a:t> </a:t>
            </a:r>
            <a:r>
              <a:rPr lang="en-US" altLang="en-US" sz="1400" i="1" dirty="0" err="1"/>
              <a:t>nivoe</a:t>
            </a:r>
            <a:endParaRPr lang="en-US" dirty="0" err="1"/>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a:extLst>
              <a:ext uri="{FF2B5EF4-FFF2-40B4-BE49-F238E27FC236}">
                <a16:creationId xmlns:a16="http://schemas.microsoft.com/office/drawing/2014/main" id="{E17130E2-C34F-59B7-AC57-CA51A3B1AD76}"/>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2FBC49E-E1B2-4C8D-891B-EEEF47415A26}" type="slidenum">
              <a:rPr lang="de-DE" altLang="en-US">
                <a:solidFill>
                  <a:schemeClr val="bg1"/>
                </a:solidFill>
              </a:rPr>
              <a:pPr/>
              <a:t>4</a:t>
            </a:fld>
            <a:endParaRPr lang="de-DE" altLang="en-US">
              <a:solidFill>
                <a:schemeClr val="bg1"/>
              </a:solidFill>
            </a:endParaRPr>
          </a:p>
        </p:txBody>
      </p:sp>
      <p:sp>
        <p:nvSpPr>
          <p:cNvPr id="6147" name="Rectangle 2">
            <a:extLst>
              <a:ext uri="{FF2B5EF4-FFF2-40B4-BE49-F238E27FC236}">
                <a16:creationId xmlns:a16="http://schemas.microsoft.com/office/drawing/2014/main" id="{206299EE-E2B0-3D2D-9E75-224777E66781}"/>
              </a:ext>
            </a:extLst>
          </p:cNvPr>
          <p:cNvSpPr>
            <a:spLocks noGrp="1" noChangeArrowheads="1"/>
          </p:cNvSpPr>
          <p:nvPr>
            <p:ph type="title"/>
          </p:nvPr>
        </p:nvSpPr>
        <p:spPr/>
        <p:txBody>
          <a:bodyPr/>
          <a:lstStyle/>
          <a:p>
            <a:pPr eaLnBrk="1" hangingPunct="1"/>
            <a:r>
              <a:rPr lang="en-US" altLang="en-US" dirty="0" err="1"/>
              <a:t>Uvod</a:t>
            </a:r>
            <a:r>
              <a:rPr lang="en-US" altLang="en-US" dirty="0"/>
              <a:t> u </a:t>
            </a:r>
            <a:r>
              <a:rPr lang="en-US" altLang="en-US" dirty="0" err="1"/>
              <a:t>funkcionalnu</a:t>
            </a:r>
            <a:r>
              <a:rPr lang="en-US" altLang="en-US" dirty="0"/>
              <a:t> </a:t>
            </a:r>
            <a:r>
              <a:rPr lang="en-US" altLang="en-US" dirty="0" err="1"/>
              <a:t>verifikaciju</a:t>
            </a:r>
            <a:r>
              <a:rPr lang="en-US" altLang="en-US" dirty="0"/>
              <a:t> I</a:t>
            </a:r>
          </a:p>
        </p:txBody>
      </p:sp>
      <p:sp>
        <p:nvSpPr>
          <p:cNvPr id="6148" name="Rectangle 3">
            <a:extLst>
              <a:ext uri="{FF2B5EF4-FFF2-40B4-BE49-F238E27FC236}">
                <a16:creationId xmlns:a16="http://schemas.microsoft.com/office/drawing/2014/main" id="{EE7B9CA0-0EFB-6103-5ABE-232F23445CC7}"/>
              </a:ext>
            </a:extLst>
          </p:cNvPr>
          <p:cNvSpPr>
            <a:spLocks noGrp="1" noChangeArrowheads="1"/>
          </p:cNvSpPr>
          <p:nvPr>
            <p:ph type="body" idx="1"/>
          </p:nvPr>
        </p:nvSpPr>
        <p:spPr/>
        <p:txBody>
          <a:bodyPr/>
          <a:lstStyle/>
          <a:p>
            <a:pPr eaLnBrk="1" hangingPunct="1"/>
            <a:r>
              <a:rPr lang="en-US" altLang="en-US" dirty="0" err="1">
                <a:solidFill>
                  <a:srgbClr val="000000"/>
                </a:solidFill>
                <a:latin typeface="Arial"/>
                <a:cs typeface="Arial"/>
              </a:rPr>
              <a:t>Funkcionalna</a:t>
            </a:r>
            <a:r>
              <a:rPr lang="en-US" altLang="en-US" dirty="0">
                <a:solidFill>
                  <a:srgbClr val="000000"/>
                </a:solidFill>
                <a:latin typeface="Arial"/>
                <a:cs typeface="Arial"/>
              </a:rPr>
              <a:t> </a:t>
            </a:r>
            <a:r>
              <a:rPr lang="en-US" altLang="en-US" dirty="0" err="1">
                <a:solidFill>
                  <a:srgbClr val="000000"/>
                </a:solidFill>
                <a:latin typeface="Arial"/>
                <a:cs typeface="Arial"/>
              </a:rPr>
              <a:t>verifikacija</a:t>
            </a:r>
            <a:r>
              <a:rPr lang="en-US" altLang="en-US" dirty="0">
                <a:solidFill>
                  <a:srgbClr val="000000"/>
                </a:solidFill>
                <a:latin typeface="Arial"/>
                <a:cs typeface="Arial"/>
              </a:rPr>
              <a:t> je </a:t>
            </a:r>
            <a:r>
              <a:rPr lang="en-US" altLang="en-US" dirty="0" err="1">
                <a:solidFill>
                  <a:srgbClr val="000000"/>
                </a:solidFill>
                <a:latin typeface="Arial"/>
                <a:cs typeface="Arial"/>
              </a:rPr>
              <a:t>postala</a:t>
            </a:r>
            <a:r>
              <a:rPr lang="en-US" altLang="en-US" dirty="0">
                <a:solidFill>
                  <a:srgbClr val="000000"/>
                </a:solidFill>
                <a:latin typeface="Arial"/>
                <a:cs typeface="Arial"/>
              </a:rPr>
              <a:t> </a:t>
            </a:r>
            <a:r>
              <a:rPr lang="en-US" altLang="en-US" dirty="0" err="1">
                <a:solidFill>
                  <a:srgbClr val="000000"/>
                </a:solidFill>
                <a:latin typeface="Arial"/>
                <a:cs typeface="Arial"/>
              </a:rPr>
              <a:t>veliki</a:t>
            </a:r>
            <a:r>
              <a:rPr lang="en-US" altLang="en-US" dirty="0">
                <a:solidFill>
                  <a:srgbClr val="000000"/>
                </a:solidFill>
                <a:latin typeface="Arial"/>
                <a:cs typeface="Arial"/>
              </a:rPr>
              <a:t> </a:t>
            </a:r>
            <a:r>
              <a:rPr lang="en-US" altLang="en-US" dirty="0" err="1">
                <a:solidFill>
                  <a:srgbClr val="000000"/>
                </a:solidFill>
                <a:latin typeface="Arial"/>
                <a:cs typeface="Arial"/>
              </a:rPr>
              <a:t>izazov</a:t>
            </a:r>
            <a:r>
              <a:rPr lang="en-US" altLang="en-US" dirty="0">
                <a:solidFill>
                  <a:srgbClr val="000000"/>
                </a:solidFill>
                <a:latin typeface="Arial"/>
                <a:cs typeface="Arial"/>
              </a:rPr>
              <a:t> u ​​</a:t>
            </a:r>
            <a:r>
              <a:rPr lang="en-US" altLang="en-US" dirty="0" err="1">
                <a:solidFill>
                  <a:srgbClr val="000000"/>
                </a:solidFill>
                <a:latin typeface="Arial"/>
                <a:cs typeface="Arial"/>
              </a:rPr>
              <a:t>oblasti</a:t>
            </a:r>
            <a:r>
              <a:rPr lang="en-US" altLang="en-US" dirty="0">
                <a:solidFill>
                  <a:srgbClr val="000000"/>
                </a:solidFill>
                <a:latin typeface="Arial"/>
                <a:cs typeface="Arial"/>
              </a:rPr>
              <a:t> </a:t>
            </a:r>
            <a:r>
              <a:rPr lang="en-US" altLang="en-US" dirty="0" err="1">
                <a:solidFill>
                  <a:srgbClr val="000000"/>
                </a:solidFill>
                <a:latin typeface="Arial"/>
                <a:cs typeface="Arial"/>
              </a:rPr>
              <a:t>dizajna</a:t>
            </a:r>
            <a:r>
              <a:rPr lang="en-US" altLang="en-US" dirty="0">
                <a:solidFill>
                  <a:srgbClr val="000000"/>
                </a:solidFill>
                <a:latin typeface="Arial"/>
                <a:cs typeface="Arial"/>
              </a:rPr>
              <a:t> </a:t>
            </a:r>
            <a:r>
              <a:rPr lang="en-US" altLang="en-US" dirty="0" err="1">
                <a:solidFill>
                  <a:srgbClr val="000000"/>
                </a:solidFill>
                <a:latin typeface="Arial"/>
                <a:cs typeface="Arial"/>
              </a:rPr>
              <a:t>čipova</a:t>
            </a:r>
            <a:r>
              <a:rPr lang="en-US" altLang="en-US" dirty="0">
                <a:solidFill>
                  <a:srgbClr val="000000"/>
                </a:solidFill>
                <a:latin typeface="Arial"/>
                <a:cs typeface="Arial"/>
              </a:rPr>
              <a:t> </a:t>
            </a:r>
            <a:r>
              <a:rPr lang="en-US" altLang="en-US" dirty="0" err="1">
                <a:solidFill>
                  <a:srgbClr val="000000"/>
                </a:solidFill>
                <a:latin typeface="Arial"/>
                <a:cs typeface="Arial"/>
              </a:rPr>
              <a:t>i</a:t>
            </a:r>
            <a:r>
              <a:rPr lang="en-US" altLang="en-US" dirty="0">
                <a:solidFill>
                  <a:srgbClr val="000000"/>
                </a:solidFill>
                <a:latin typeface="Arial"/>
                <a:cs typeface="Arial"/>
              </a:rPr>
              <a:t> </a:t>
            </a:r>
            <a:r>
              <a:rPr lang="en-US" altLang="en-US" dirty="0" err="1">
                <a:solidFill>
                  <a:srgbClr val="000000"/>
                </a:solidFill>
                <a:latin typeface="Arial"/>
                <a:cs typeface="Arial"/>
              </a:rPr>
              <a:t>sistema</a:t>
            </a:r>
            <a:r>
              <a:rPr lang="en-US" altLang="en-US" dirty="0"/>
              <a:t> </a:t>
            </a:r>
          </a:p>
          <a:p>
            <a:pPr eaLnBrk="1" hangingPunct="1"/>
            <a:endParaRPr lang="en-US" altLang="en-US"/>
          </a:p>
          <a:p>
            <a:pPr eaLnBrk="1" hangingPunct="1"/>
            <a:r>
              <a:rPr lang="en-US" altLang="en-US" dirty="0"/>
              <a:t>Kako se, </a:t>
            </a:r>
            <a:r>
              <a:rPr lang="en-US" altLang="en-US" dirty="0" err="1"/>
              <a:t>vremenom</a:t>
            </a:r>
            <a:r>
              <a:rPr lang="en-US" altLang="en-US" dirty="0"/>
              <a:t>, </a:t>
            </a:r>
            <a:r>
              <a:rPr lang="en-US" altLang="en-US" dirty="0" err="1"/>
              <a:t>sve</a:t>
            </a:r>
            <a:r>
              <a:rPr lang="en-US" altLang="en-US" dirty="0"/>
              <a:t> </a:t>
            </a:r>
            <a:r>
              <a:rPr lang="en-US" altLang="en-US" dirty="0" err="1"/>
              <a:t>više</a:t>
            </a:r>
            <a:r>
              <a:rPr lang="en-US" altLang="en-US" dirty="0"/>
              <a:t> </a:t>
            </a:r>
            <a:r>
              <a:rPr lang="en-US" altLang="en-US" dirty="0" err="1"/>
              <a:t>funkcionalnosti</a:t>
            </a:r>
            <a:r>
              <a:rPr lang="en-US" altLang="en-US" dirty="0"/>
              <a:t> </a:t>
            </a:r>
            <a:r>
              <a:rPr lang="en-US" altLang="en-US" dirty="0" err="1"/>
              <a:t>implementira</a:t>
            </a:r>
            <a:r>
              <a:rPr lang="en-US" altLang="en-US" dirty="0"/>
              <a:t> u </a:t>
            </a:r>
            <a:r>
              <a:rPr lang="en-US" altLang="en-US" dirty="0" err="1"/>
              <a:t>sve</a:t>
            </a:r>
            <a:r>
              <a:rPr lang="en-US" altLang="en-US" dirty="0"/>
              <a:t> </a:t>
            </a:r>
            <a:r>
              <a:rPr lang="en-US" altLang="en-US" dirty="0" err="1"/>
              <a:t>gušćim</a:t>
            </a:r>
            <a:r>
              <a:rPr lang="en-US" altLang="en-US" dirty="0"/>
              <a:t> </a:t>
            </a:r>
            <a:r>
              <a:rPr lang="en-US" altLang="en-US" dirty="0" err="1"/>
              <a:t>čipovima</a:t>
            </a:r>
            <a:r>
              <a:rPr lang="en-US" altLang="en-US" dirty="0"/>
              <a:t>, </a:t>
            </a:r>
            <a:r>
              <a:rPr lang="en-US" altLang="en-US" dirty="0" err="1"/>
              <a:t>bilo</a:t>
            </a:r>
            <a:r>
              <a:rPr lang="en-US" altLang="en-US" dirty="0"/>
              <a:t> je </a:t>
            </a:r>
            <a:r>
              <a:rPr lang="en-US" altLang="en-US" dirty="0" err="1"/>
              <a:t>neophodno</a:t>
            </a:r>
            <a:r>
              <a:rPr lang="en-US" altLang="en-US" dirty="0"/>
              <a:t> da </a:t>
            </a:r>
            <a:r>
              <a:rPr lang="en-US" altLang="en-US" dirty="0" err="1"/>
              <a:t>adekvatno</a:t>
            </a:r>
            <a:r>
              <a:rPr lang="en-US" altLang="en-US" dirty="0"/>
              <a:t> </a:t>
            </a:r>
            <a:r>
              <a:rPr lang="en-US" altLang="en-US" dirty="0" err="1"/>
              <a:t>napreduje</a:t>
            </a:r>
            <a:r>
              <a:rPr lang="en-US" altLang="en-US" dirty="0"/>
              <a:t> </a:t>
            </a:r>
            <a:r>
              <a:rPr lang="en-US" altLang="en-US" dirty="0" err="1"/>
              <a:t>i</a:t>
            </a:r>
            <a:r>
              <a:rPr lang="en-US" altLang="en-US" dirty="0"/>
              <a:t> </a:t>
            </a:r>
            <a:r>
              <a:rPr lang="en-US" altLang="en-US" dirty="0" err="1"/>
              <a:t>disciplina</a:t>
            </a:r>
            <a:r>
              <a:rPr lang="en-US" altLang="en-US" dirty="0"/>
              <a:t> </a:t>
            </a:r>
            <a:r>
              <a:rPr lang="en-US" altLang="en-US" dirty="0" err="1"/>
              <a:t>potrebna</a:t>
            </a:r>
            <a:r>
              <a:rPr lang="en-US" altLang="en-US" dirty="0"/>
              <a:t> za </a:t>
            </a:r>
            <a:r>
              <a:rPr lang="en-US" altLang="en-US" dirty="0" err="1"/>
              <a:t>uspešnu</a:t>
            </a:r>
            <a:r>
              <a:rPr lang="en-US" altLang="en-US" dirty="0"/>
              <a:t> </a:t>
            </a:r>
            <a:r>
              <a:rPr lang="en-US" altLang="en-US" dirty="0" err="1"/>
              <a:t>verifikaciju</a:t>
            </a:r>
            <a:r>
              <a:rPr lang="en-US" altLang="en-US" dirty="0"/>
              <a:t> </a:t>
            </a:r>
            <a:r>
              <a:rPr lang="en-US" altLang="en-US" dirty="0" err="1"/>
              <a:t>čipova</a:t>
            </a:r>
            <a:r>
              <a:rPr lang="en-US" altLang="en-US" dirty="0"/>
              <a:t> </a:t>
            </a:r>
            <a:r>
              <a:rPr lang="en-US" altLang="en-US" dirty="0" err="1"/>
              <a:t>i</a:t>
            </a:r>
            <a:r>
              <a:rPr lang="en-US" altLang="en-US" dirty="0"/>
              <a:t> </a:t>
            </a:r>
            <a:r>
              <a:rPr lang="en-US" altLang="en-US" dirty="0" err="1"/>
              <a:t>sistema</a:t>
            </a:r>
            <a:r>
              <a:rPr lang="en-US" altLang="en-US" dirty="0"/>
              <a:t> </a:t>
            </a:r>
            <a:endParaRPr lang="en-US" altLang="en-US" dirty="0">
              <a:cs typeface="Arial"/>
            </a:endParaRPr>
          </a:p>
          <a:p>
            <a:pPr eaLnBrk="1" hangingPunct="1"/>
            <a:endParaRPr lang="en-US" altLang="en-US"/>
          </a:p>
          <a:p>
            <a:pPr eaLnBrk="1" hangingPunct="1"/>
            <a:r>
              <a:rPr lang="en-US" altLang="en-US" dirty="0">
                <a:solidFill>
                  <a:srgbClr val="000000"/>
                </a:solidFill>
                <a:latin typeface="Arial"/>
                <a:cs typeface="Arial"/>
              </a:rPr>
              <a:t>Kao </a:t>
            </a:r>
            <a:r>
              <a:rPr lang="en-US" altLang="en-US" dirty="0" err="1">
                <a:solidFill>
                  <a:srgbClr val="000000"/>
                </a:solidFill>
                <a:latin typeface="Arial"/>
                <a:cs typeface="Arial"/>
              </a:rPr>
              <a:t>rezultat</a:t>
            </a:r>
            <a:r>
              <a:rPr lang="en-US" altLang="en-US" dirty="0">
                <a:solidFill>
                  <a:srgbClr val="000000"/>
                </a:solidFill>
                <a:latin typeface="Arial"/>
                <a:cs typeface="Arial"/>
              </a:rPr>
              <a:t> toga, </a:t>
            </a:r>
            <a:r>
              <a:rPr lang="en-US" altLang="en-US" dirty="0" err="1">
                <a:solidFill>
                  <a:srgbClr val="000000"/>
                </a:solidFill>
                <a:latin typeface="Arial"/>
                <a:cs typeface="Arial"/>
              </a:rPr>
              <a:t>verifikacioni</a:t>
            </a:r>
            <a:r>
              <a:rPr lang="en-US" altLang="en-US" dirty="0">
                <a:solidFill>
                  <a:srgbClr val="000000"/>
                </a:solidFill>
                <a:latin typeface="Arial"/>
                <a:cs typeface="Arial"/>
              </a:rPr>
              <a:t> </a:t>
            </a:r>
            <a:r>
              <a:rPr lang="en-US" altLang="en-US" dirty="0" err="1">
                <a:solidFill>
                  <a:srgbClr val="000000"/>
                </a:solidFill>
                <a:latin typeface="Arial"/>
                <a:cs typeface="Arial"/>
              </a:rPr>
              <a:t>inženjer</a:t>
            </a:r>
            <a:r>
              <a:rPr lang="en-US" altLang="en-US" dirty="0">
                <a:solidFill>
                  <a:srgbClr val="000000"/>
                </a:solidFill>
                <a:latin typeface="Arial"/>
                <a:cs typeface="Arial"/>
              </a:rPr>
              <a:t>, </a:t>
            </a:r>
            <a:r>
              <a:rPr lang="en-US" altLang="en-US" dirty="0" err="1">
                <a:solidFill>
                  <a:srgbClr val="000000"/>
                </a:solidFill>
                <a:latin typeface="Arial"/>
                <a:cs typeface="Arial"/>
              </a:rPr>
              <a:t>pozicija</a:t>
            </a:r>
            <a:r>
              <a:rPr lang="en-US" altLang="en-US" dirty="0">
                <a:solidFill>
                  <a:srgbClr val="000000"/>
                </a:solidFill>
                <a:latin typeface="Arial"/>
                <a:cs typeface="Arial"/>
              </a:rPr>
              <a:t> </a:t>
            </a:r>
            <a:r>
              <a:rPr lang="en-US" altLang="en-US" dirty="0" err="1">
                <a:solidFill>
                  <a:srgbClr val="000000"/>
                </a:solidFill>
                <a:latin typeface="Arial"/>
                <a:cs typeface="Arial"/>
              </a:rPr>
              <a:t>koja</a:t>
            </a:r>
            <a:r>
              <a:rPr lang="en-US" altLang="en-US" dirty="0">
                <a:solidFill>
                  <a:srgbClr val="000000"/>
                </a:solidFill>
                <a:latin typeface="Arial"/>
                <a:cs typeface="Arial"/>
              </a:rPr>
              <a:t> je </a:t>
            </a:r>
            <a:r>
              <a:rPr lang="en-US" altLang="en-US" dirty="0" err="1">
                <a:solidFill>
                  <a:srgbClr val="000000"/>
                </a:solidFill>
                <a:latin typeface="Arial"/>
                <a:cs typeface="Arial"/>
              </a:rPr>
              <a:t>bila</a:t>
            </a:r>
            <a:r>
              <a:rPr lang="en-US" altLang="en-US" dirty="0">
                <a:solidFill>
                  <a:srgbClr val="000000"/>
                </a:solidFill>
                <a:latin typeface="Arial"/>
                <a:cs typeface="Arial"/>
              </a:rPr>
              <a:t> </a:t>
            </a:r>
            <a:r>
              <a:rPr lang="en-US" altLang="en-US" dirty="0" err="1">
                <a:solidFill>
                  <a:srgbClr val="000000"/>
                </a:solidFill>
                <a:latin typeface="Arial"/>
                <a:cs typeface="Arial"/>
              </a:rPr>
              <a:t>gotovo</a:t>
            </a:r>
            <a:r>
              <a:rPr lang="en-US" altLang="en-US" dirty="0">
                <a:solidFill>
                  <a:srgbClr val="000000"/>
                </a:solidFill>
                <a:latin typeface="Arial"/>
                <a:cs typeface="Arial"/>
              </a:rPr>
              <a:t> </a:t>
            </a:r>
            <a:r>
              <a:rPr lang="en-US" altLang="en-US" dirty="0" err="1">
                <a:solidFill>
                  <a:srgbClr val="000000"/>
                </a:solidFill>
                <a:latin typeface="Arial"/>
                <a:cs typeface="Arial"/>
              </a:rPr>
              <a:t>nepoznata</a:t>
            </a:r>
            <a:r>
              <a:rPr lang="en-US" altLang="en-US" dirty="0">
                <a:solidFill>
                  <a:srgbClr val="000000"/>
                </a:solidFill>
                <a:latin typeface="Arial"/>
                <a:cs typeface="Arial"/>
              </a:rPr>
              <a:t> pre 10-tak </a:t>
            </a:r>
            <a:r>
              <a:rPr lang="en-US" altLang="en-US" dirty="0" err="1">
                <a:solidFill>
                  <a:srgbClr val="000000"/>
                </a:solidFill>
                <a:latin typeface="Arial"/>
                <a:cs typeface="Arial"/>
              </a:rPr>
              <a:t>godina</a:t>
            </a:r>
            <a:r>
              <a:rPr lang="en-US" altLang="en-US" dirty="0">
                <a:solidFill>
                  <a:srgbClr val="000000"/>
                </a:solidFill>
                <a:latin typeface="Arial"/>
                <a:cs typeface="Arial"/>
              </a:rPr>
              <a:t>, </a:t>
            </a:r>
            <a:r>
              <a:rPr lang="en-US" altLang="en-US" dirty="0" err="1">
                <a:solidFill>
                  <a:srgbClr val="000000"/>
                </a:solidFill>
                <a:latin typeface="Arial"/>
                <a:cs typeface="Arial"/>
              </a:rPr>
              <a:t>postao</a:t>
            </a:r>
            <a:r>
              <a:rPr lang="en-US" altLang="en-US" dirty="0">
                <a:solidFill>
                  <a:srgbClr val="000000"/>
                </a:solidFill>
                <a:latin typeface="Arial"/>
                <a:cs typeface="Arial"/>
              </a:rPr>
              <a:t> je </a:t>
            </a:r>
            <a:r>
              <a:rPr lang="en-US" altLang="en-US" dirty="0" err="1">
                <a:solidFill>
                  <a:srgbClr val="000000"/>
                </a:solidFill>
                <a:latin typeface="Arial"/>
                <a:cs typeface="Arial"/>
              </a:rPr>
              <a:t>nezamenjivi</a:t>
            </a:r>
            <a:r>
              <a:rPr lang="en-US" altLang="en-US" dirty="0">
                <a:solidFill>
                  <a:srgbClr val="000000"/>
                </a:solidFill>
                <a:latin typeface="Arial"/>
                <a:cs typeface="Arial"/>
              </a:rPr>
              <a:t> </a:t>
            </a:r>
            <a:r>
              <a:rPr lang="en-US" altLang="en-US" dirty="0" err="1">
                <a:solidFill>
                  <a:srgbClr val="000000"/>
                </a:solidFill>
                <a:latin typeface="Arial"/>
                <a:cs typeface="Arial"/>
              </a:rPr>
              <a:t>član</a:t>
            </a:r>
            <a:r>
              <a:rPr lang="en-US" altLang="en-US" dirty="0">
                <a:solidFill>
                  <a:srgbClr val="000000"/>
                </a:solidFill>
                <a:latin typeface="Arial"/>
                <a:cs typeface="Arial"/>
              </a:rPr>
              <a:t> </a:t>
            </a:r>
            <a:r>
              <a:rPr lang="en-US" altLang="en-US" dirty="0" err="1">
                <a:solidFill>
                  <a:srgbClr val="000000"/>
                </a:solidFill>
                <a:latin typeface="Arial"/>
                <a:cs typeface="Arial"/>
              </a:rPr>
              <a:t>dizajn</a:t>
            </a:r>
            <a:r>
              <a:rPr lang="en-US" altLang="en-US" dirty="0">
                <a:solidFill>
                  <a:srgbClr val="000000"/>
                </a:solidFill>
                <a:latin typeface="Arial"/>
                <a:cs typeface="Arial"/>
              </a:rPr>
              <a:t> </a:t>
            </a:r>
            <a:r>
              <a:rPr lang="en-US" altLang="en-US" dirty="0" err="1">
                <a:solidFill>
                  <a:srgbClr val="000000"/>
                </a:solidFill>
                <a:latin typeface="Arial"/>
                <a:cs typeface="Arial"/>
              </a:rPr>
              <a:t>tima</a:t>
            </a:r>
            <a:endParaRPr lang="en-US" altLang="en-US" dirty="0" err="1">
              <a:cs typeface="Arial"/>
            </a:endParaRPr>
          </a:p>
        </p:txBody>
      </p:sp>
    </p:spTree>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5">
            <a:extLst>
              <a:ext uri="{FF2B5EF4-FFF2-40B4-BE49-F238E27FC236}">
                <a16:creationId xmlns:a16="http://schemas.microsoft.com/office/drawing/2014/main" id="{20227671-BBD2-F230-424D-B2FC02D1A904}"/>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27F2B1F-C700-48BD-9E8F-94234F47C7CF}" type="slidenum">
              <a:rPr lang="de-DE" altLang="en-US">
                <a:solidFill>
                  <a:schemeClr val="bg1"/>
                </a:solidFill>
              </a:rPr>
              <a:pPr/>
              <a:t>40</a:t>
            </a:fld>
            <a:endParaRPr lang="de-DE" altLang="en-US">
              <a:solidFill>
                <a:schemeClr val="bg1"/>
              </a:solidFill>
            </a:endParaRPr>
          </a:p>
        </p:txBody>
      </p:sp>
      <p:sp>
        <p:nvSpPr>
          <p:cNvPr id="39939" name="Rectangle 2">
            <a:extLst>
              <a:ext uri="{FF2B5EF4-FFF2-40B4-BE49-F238E27FC236}">
                <a16:creationId xmlns:a16="http://schemas.microsoft.com/office/drawing/2014/main" id="{C3678D71-6AB9-10B8-0317-55578F6D85E2}"/>
              </a:ext>
            </a:extLst>
          </p:cNvPr>
          <p:cNvSpPr>
            <a:spLocks noGrp="1" noChangeArrowheads="1"/>
          </p:cNvSpPr>
          <p:nvPr>
            <p:ph type="title"/>
          </p:nvPr>
        </p:nvSpPr>
        <p:spPr>
          <a:xfrm>
            <a:off x="314325" y="-818"/>
            <a:ext cx="8929105" cy="610418"/>
          </a:xfrm>
        </p:spPr>
        <p:txBody>
          <a:bodyPr/>
          <a:lstStyle/>
          <a:p>
            <a:r>
              <a:rPr lang="en-US" altLang="en-US" dirty="0"/>
              <a:t>Stopa  </a:t>
            </a:r>
            <a:r>
              <a:rPr lang="en-US" altLang="en-US" dirty="0" err="1"/>
              <a:t>detekcije</a:t>
            </a:r>
            <a:r>
              <a:rPr lang="en-US" altLang="en-US" dirty="0"/>
              <a:t> </a:t>
            </a:r>
            <a:r>
              <a:rPr lang="en-US" altLang="en-US" dirty="0" err="1"/>
              <a:t>grešaka</a:t>
            </a:r>
            <a:r>
              <a:rPr lang="en-US" altLang="en-US" dirty="0"/>
              <a:t> </a:t>
            </a:r>
            <a:r>
              <a:rPr lang="en-US" altLang="en-US" dirty="0" err="1"/>
              <a:t>i</a:t>
            </a:r>
            <a:r>
              <a:rPr lang="en-US" altLang="en-US" dirty="0"/>
              <a:t> </a:t>
            </a:r>
            <a:r>
              <a:rPr lang="en-US" altLang="en-US" dirty="0" err="1"/>
              <a:t>nivoi</a:t>
            </a:r>
            <a:r>
              <a:rPr lang="en-US" altLang="en-US" dirty="0"/>
              <a:t> </a:t>
            </a:r>
            <a:r>
              <a:rPr lang="en-US" altLang="en-US" dirty="0" err="1"/>
              <a:t>na</a:t>
            </a:r>
            <a:r>
              <a:rPr lang="en-US" altLang="en-US" dirty="0"/>
              <a:t> </a:t>
            </a:r>
            <a:r>
              <a:rPr lang="en-US" altLang="en-US" dirty="0" err="1"/>
              <a:t>kojima</a:t>
            </a:r>
            <a:r>
              <a:rPr lang="en-US" altLang="en-US" dirty="0"/>
              <a:t> </a:t>
            </a:r>
            <a:r>
              <a:rPr lang="en-US" altLang="en-US" dirty="0" err="1"/>
              <a:t>su</a:t>
            </a:r>
            <a:r>
              <a:rPr lang="en-US" altLang="en-US" dirty="0"/>
              <a:t> </a:t>
            </a:r>
            <a:r>
              <a:rPr lang="en-US" altLang="en-US" dirty="0" err="1"/>
              <a:t>pronađene</a:t>
            </a:r>
            <a:endParaRPr lang="en-US" altLang="en-US" dirty="0" err="1">
              <a:cs typeface="Arial"/>
            </a:endParaRPr>
          </a:p>
        </p:txBody>
      </p:sp>
      <p:sp>
        <p:nvSpPr>
          <p:cNvPr id="39940" name="Rectangle 3">
            <a:extLst>
              <a:ext uri="{FF2B5EF4-FFF2-40B4-BE49-F238E27FC236}">
                <a16:creationId xmlns:a16="http://schemas.microsoft.com/office/drawing/2014/main" id="{9D328DA9-194F-7A58-62A0-8E7CC63A4481}"/>
              </a:ext>
            </a:extLst>
          </p:cNvPr>
          <p:cNvSpPr>
            <a:spLocks noGrp="1" noChangeArrowheads="1"/>
          </p:cNvSpPr>
          <p:nvPr>
            <p:ph type="body" sz="half" idx="1"/>
          </p:nvPr>
        </p:nvSpPr>
        <p:spPr/>
        <p:txBody>
          <a:bodyPr/>
          <a:lstStyle/>
          <a:p>
            <a:pPr eaLnBrk="1" hangingPunct="1"/>
            <a:r>
              <a:rPr lang="en-US" altLang="en-US" sz="1400" dirty="0" err="1"/>
              <a:t>Količina</a:t>
            </a:r>
            <a:r>
              <a:rPr lang="en-US" altLang="en-US" sz="1400" b="1" dirty="0"/>
              <a:t>  </a:t>
            </a:r>
            <a:r>
              <a:rPr lang="en-US" altLang="en-US" sz="1400" b="1" dirty="0" err="1"/>
              <a:t>kontrolabilnosti</a:t>
            </a:r>
            <a:r>
              <a:rPr lang="en-US" altLang="en-US" sz="1400" b="1" dirty="0"/>
              <a:t> </a:t>
            </a:r>
            <a:r>
              <a:rPr lang="en-US" altLang="en-US" sz="1400" dirty="0" err="1"/>
              <a:t>i</a:t>
            </a:r>
            <a:r>
              <a:rPr lang="en-US" altLang="en-US" sz="1400" dirty="0"/>
              <a:t> </a:t>
            </a:r>
            <a:r>
              <a:rPr lang="en-US" altLang="en-US" sz="1400" b="1" dirty="0" err="1"/>
              <a:t>opservabilnosti</a:t>
            </a:r>
            <a:r>
              <a:rPr lang="en-US" altLang="en-US" sz="1400" b="1" dirty="0"/>
              <a:t> </a:t>
            </a:r>
            <a:r>
              <a:rPr lang="en-US" altLang="en-US" sz="1400" dirty="0" err="1"/>
              <a:t>koje</a:t>
            </a:r>
            <a:r>
              <a:rPr lang="en-US" altLang="en-US" sz="1400" dirty="0"/>
              <a:t> </a:t>
            </a:r>
            <a:r>
              <a:rPr lang="en-US" altLang="en-US" sz="1400" dirty="0" err="1"/>
              <a:t>verifikacioni</a:t>
            </a:r>
            <a:r>
              <a:rPr lang="en-US" altLang="en-US" sz="1400" dirty="0"/>
              <a:t> </a:t>
            </a:r>
            <a:r>
              <a:rPr lang="en-US" altLang="en-US" sz="1400" dirty="0" err="1"/>
              <a:t>inženjer</a:t>
            </a:r>
            <a:r>
              <a:rPr lang="en-US" altLang="en-US" sz="1400" dirty="0"/>
              <a:t> </a:t>
            </a:r>
            <a:r>
              <a:rPr lang="en-US" altLang="en-US" sz="1400" dirty="0" err="1"/>
              <a:t>ima</a:t>
            </a:r>
            <a:r>
              <a:rPr lang="en-US" altLang="en-US" sz="1400" dirty="0"/>
              <a:t> je u </a:t>
            </a:r>
            <a:r>
              <a:rPr lang="en-US" altLang="en-US" sz="1400" dirty="0" err="1"/>
              <a:t>direktnoj</a:t>
            </a:r>
            <a:r>
              <a:rPr lang="en-US" altLang="en-US" sz="1400" dirty="0"/>
              <a:t> </a:t>
            </a:r>
            <a:r>
              <a:rPr lang="en-US" altLang="en-US" sz="1400" dirty="0" err="1"/>
              <a:t>korelaciji</a:t>
            </a:r>
            <a:r>
              <a:rPr lang="en-US" altLang="en-US" sz="1400" dirty="0"/>
              <a:t> </a:t>
            </a:r>
            <a:r>
              <a:rPr lang="en-US" altLang="en-US" sz="1400" dirty="0" err="1"/>
              <a:t>sa</a:t>
            </a:r>
            <a:r>
              <a:rPr lang="en-US" altLang="en-US" sz="1400" dirty="0"/>
              <a:t> </a:t>
            </a:r>
            <a:r>
              <a:rPr lang="en-US" altLang="en-US" sz="1400" dirty="0" err="1"/>
              <a:t>mogućnošću</a:t>
            </a:r>
            <a:r>
              <a:rPr lang="en-US" altLang="en-US" sz="1400" dirty="0"/>
              <a:t> </a:t>
            </a:r>
            <a:r>
              <a:rPr lang="en-US" altLang="en-US" sz="1400" dirty="0" err="1"/>
              <a:t>pronalaženja</a:t>
            </a:r>
            <a:r>
              <a:rPr lang="en-US" altLang="en-US" sz="1400" dirty="0"/>
              <a:t> </a:t>
            </a:r>
            <a:r>
              <a:rPr lang="en-US" altLang="en-US" sz="1400" dirty="0" err="1"/>
              <a:t>grešaka</a:t>
            </a:r>
            <a:r>
              <a:rPr lang="en-US" altLang="en-US" sz="1400" dirty="0"/>
              <a:t> u </a:t>
            </a:r>
            <a:r>
              <a:rPr lang="en-US" altLang="en-US" sz="1400" dirty="0" err="1"/>
              <a:t>dizajnu</a:t>
            </a:r>
            <a:endParaRPr lang="en-US" altLang="en-US" sz="1400" dirty="0" err="1">
              <a:cs typeface="Arial"/>
            </a:endParaRPr>
          </a:p>
          <a:p>
            <a:endParaRPr lang="en-US" altLang="en-US" sz="1400" dirty="0"/>
          </a:p>
          <a:p>
            <a:pPr eaLnBrk="1" hangingPunct="1"/>
            <a:r>
              <a:rPr lang="en-US" altLang="en-US" sz="1400" b="1" dirty="0" err="1"/>
              <a:t>Kontrolabilnost</a:t>
            </a:r>
            <a:r>
              <a:rPr lang="en-US" altLang="en-US" sz="1400" dirty="0"/>
              <a:t> </a:t>
            </a:r>
            <a:r>
              <a:rPr lang="en-US" altLang="en-US" sz="1400" dirty="0" err="1"/>
              <a:t>pokazuje</a:t>
            </a:r>
            <a:r>
              <a:rPr lang="en-US" altLang="en-US" sz="1400" dirty="0"/>
              <a:t> </a:t>
            </a:r>
            <a:r>
              <a:rPr lang="en-US" altLang="en-US" sz="1400" dirty="0" err="1"/>
              <a:t>koliko</a:t>
            </a:r>
            <a:r>
              <a:rPr lang="en-US" altLang="en-US" sz="1400" dirty="0"/>
              <a:t> je </a:t>
            </a:r>
            <a:r>
              <a:rPr lang="en-US" altLang="en-US" sz="1400" dirty="0" err="1"/>
              <a:t>jednostavno</a:t>
            </a:r>
            <a:r>
              <a:rPr lang="en-US" altLang="en-US" sz="1400" dirty="0"/>
              <a:t> </a:t>
            </a:r>
            <a:r>
              <a:rPr lang="en-US" altLang="en-US" sz="1400" dirty="0" err="1"/>
              <a:t>verifikacionom</a:t>
            </a:r>
            <a:r>
              <a:rPr lang="en-US" altLang="en-US" sz="1400" dirty="0"/>
              <a:t> </a:t>
            </a:r>
            <a:r>
              <a:rPr lang="en-US" altLang="en-US" sz="1400" dirty="0" err="1"/>
              <a:t>inženjeru</a:t>
            </a:r>
            <a:r>
              <a:rPr lang="en-US" altLang="en-US" sz="1400" dirty="0"/>
              <a:t> da </a:t>
            </a:r>
            <a:r>
              <a:rPr lang="en-US" altLang="en-US" sz="1400" dirty="0" err="1"/>
              <a:t>kreira</a:t>
            </a:r>
            <a:r>
              <a:rPr lang="en-US" altLang="en-US" sz="1400" dirty="0"/>
              <a:t> </a:t>
            </a:r>
            <a:r>
              <a:rPr lang="en-US" altLang="en-US" sz="1400" dirty="0" err="1"/>
              <a:t>specifične</a:t>
            </a:r>
            <a:r>
              <a:rPr lang="en-US" altLang="en-US" sz="1400" dirty="0"/>
              <a:t> </a:t>
            </a:r>
            <a:r>
              <a:rPr lang="en-US" altLang="en-US" sz="1400" dirty="0" err="1"/>
              <a:t>testove</a:t>
            </a:r>
            <a:r>
              <a:rPr lang="en-US" altLang="en-US" sz="1400" dirty="0"/>
              <a:t> koji </a:t>
            </a:r>
            <a:r>
              <a:rPr lang="en-US" altLang="en-US" sz="1400" dirty="0" err="1"/>
              <a:t>su</a:t>
            </a:r>
            <a:r>
              <a:rPr lang="en-US" altLang="en-US" sz="1400" dirty="0"/>
              <a:t> od </a:t>
            </a:r>
            <a:r>
              <a:rPr lang="en-US" altLang="en-US" sz="1400" dirty="0" err="1"/>
              <a:t>interesa</a:t>
            </a:r>
            <a:r>
              <a:rPr lang="en-US" altLang="en-US" sz="1400" dirty="0"/>
              <a:t> </a:t>
            </a:r>
            <a:r>
              <a:rPr lang="en-US" altLang="en-US" sz="1400" dirty="0" err="1"/>
              <a:t>i</a:t>
            </a:r>
            <a:r>
              <a:rPr lang="en-US" altLang="en-US" sz="1400" dirty="0"/>
              <a:t> </a:t>
            </a:r>
            <a:r>
              <a:rPr lang="en-US" altLang="en-US" sz="1400" dirty="0" err="1"/>
              <a:t>ona</a:t>
            </a:r>
            <a:r>
              <a:rPr lang="en-US" altLang="en-US" sz="1400" dirty="0"/>
              <a:t> je u </a:t>
            </a:r>
            <a:r>
              <a:rPr lang="en-US" altLang="en-US" sz="1400" dirty="0" err="1"/>
              <a:t>direktnoj</a:t>
            </a:r>
            <a:r>
              <a:rPr lang="en-US" altLang="en-US" sz="1400" dirty="0"/>
              <a:t> </a:t>
            </a:r>
            <a:r>
              <a:rPr lang="en-US" altLang="en-US" sz="1400" dirty="0" err="1"/>
              <a:t>vezi</a:t>
            </a:r>
            <a:r>
              <a:rPr lang="en-US" altLang="en-US" sz="1400" dirty="0"/>
              <a:t> </a:t>
            </a:r>
            <a:r>
              <a:rPr lang="en-US" altLang="en-US" sz="1400" dirty="0" err="1"/>
              <a:t>sa</a:t>
            </a:r>
            <a:r>
              <a:rPr lang="en-US" altLang="en-US" sz="1400" dirty="0"/>
              <a:t> </a:t>
            </a:r>
            <a:r>
              <a:rPr lang="en-US" altLang="en-US" sz="1400" dirty="0" err="1"/>
              <a:t>nivoom</a:t>
            </a:r>
            <a:r>
              <a:rPr lang="en-US" altLang="en-US" sz="1400" dirty="0"/>
              <a:t> </a:t>
            </a:r>
            <a:r>
              <a:rPr lang="en-US" altLang="en-US" sz="1400" dirty="0" err="1"/>
              <a:t>verifikacione</a:t>
            </a:r>
            <a:r>
              <a:rPr lang="en-US" altLang="en-US" sz="1400" dirty="0"/>
              <a:t> </a:t>
            </a:r>
            <a:r>
              <a:rPr lang="en-US" altLang="en-US" sz="1400" dirty="0" err="1"/>
              <a:t>hijerarhije</a:t>
            </a:r>
            <a:r>
              <a:rPr lang="en-US" altLang="en-US" sz="1400" dirty="0"/>
              <a:t> koji se </a:t>
            </a:r>
            <a:r>
              <a:rPr lang="en-US" altLang="en-US" sz="1400" dirty="0" err="1"/>
              <a:t>koristi</a:t>
            </a:r>
            <a:r>
              <a:rPr lang="en-US" altLang="en-US" sz="1400" dirty="0"/>
              <a:t>, </a:t>
            </a:r>
            <a:r>
              <a:rPr lang="en-US" altLang="en-US" sz="1400" dirty="0" err="1"/>
              <a:t>kao</a:t>
            </a:r>
            <a:r>
              <a:rPr lang="en-US" altLang="en-US" sz="1400" dirty="0"/>
              <a:t> </a:t>
            </a:r>
            <a:r>
              <a:rPr lang="en-US" altLang="en-US" sz="1400" dirty="0" err="1"/>
              <a:t>što</a:t>
            </a:r>
            <a:r>
              <a:rPr lang="en-US" altLang="en-US" sz="1400" dirty="0"/>
              <a:t> se </a:t>
            </a:r>
            <a:r>
              <a:rPr lang="en-US" altLang="en-US" sz="1400" dirty="0" err="1"/>
              <a:t>može</a:t>
            </a:r>
            <a:r>
              <a:rPr lang="en-US" altLang="en-US" sz="1400" dirty="0"/>
              <a:t> </a:t>
            </a:r>
            <a:r>
              <a:rPr lang="en-US" altLang="en-US" sz="1400" dirty="0" err="1"/>
              <a:t>videti</a:t>
            </a:r>
            <a:r>
              <a:rPr lang="en-US" altLang="en-US" sz="1400" dirty="0"/>
              <a:t> </a:t>
            </a:r>
            <a:r>
              <a:rPr lang="en-US" altLang="en-US" sz="1400" dirty="0" err="1"/>
              <a:t>na</a:t>
            </a:r>
            <a:r>
              <a:rPr lang="en-US" altLang="en-US" sz="1400" dirty="0"/>
              <a:t> </a:t>
            </a:r>
            <a:r>
              <a:rPr lang="en-US" altLang="en-US" sz="1400" dirty="0" err="1"/>
              <a:t>gornjoj</a:t>
            </a:r>
            <a:r>
              <a:rPr lang="en-US" altLang="en-US" sz="1400" dirty="0"/>
              <a:t> </a:t>
            </a:r>
            <a:r>
              <a:rPr lang="en-US" altLang="en-US" sz="1400" dirty="0" err="1"/>
              <a:t>slici</a:t>
            </a:r>
            <a:r>
              <a:rPr lang="en-US" altLang="en-US" sz="1400" dirty="0"/>
              <a:t> </a:t>
            </a:r>
            <a:r>
              <a:rPr lang="en-US" altLang="en-US" sz="1400" dirty="0" err="1"/>
              <a:t>sa</a:t>
            </a:r>
            <a:r>
              <a:rPr lang="en-US" altLang="en-US" sz="1400" dirty="0"/>
              <a:t> </a:t>
            </a:r>
            <a:r>
              <a:rPr lang="en-US" altLang="en-US" sz="1400" dirty="0" err="1"/>
              <a:t>desne</a:t>
            </a:r>
            <a:r>
              <a:rPr lang="en-US" altLang="en-US" sz="1400" dirty="0"/>
              <a:t> </a:t>
            </a:r>
            <a:r>
              <a:rPr lang="en-US" altLang="en-US" sz="1400" dirty="0" err="1"/>
              <a:t>strane</a:t>
            </a:r>
            <a:r>
              <a:rPr lang="en-US" altLang="en-US" sz="1400" dirty="0"/>
              <a:t>.</a:t>
            </a:r>
            <a:endParaRPr lang="en-US" altLang="en-US" sz="1800" i="1" dirty="0">
              <a:cs typeface="Arial"/>
            </a:endParaRPr>
          </a:p>
          <a:p>
            <a:pPr eaLnBrk="1" hangingPunct="1"/>
            <a:endParaRPr lang="en-US" altLang="en-US" sz="1400"/>
          </a:p>
          <a:p>
            <a:pPr eaLnBrk="1" hangingPunct="1"/>
            <a:r>
              <a:rPr lang="en-US" altLang="en-US" sz="1400" b="1" dirty="0" err="1"/>
              <a:t>Opservabilnost</a:t>
            </a:r>
            <a:r>
              <a:rPr lang="en-US" altLang="en-US" sz="1400" b="1" dirty="0"/>
              <a:t> </a:t>
            </a:r>
            <a:r>
              <a:rPr lang="en-US" altLang="en-US" sz="1400" dirty="0" err="1"/>
              <a:t>pokazuje</a:t>
            </a:r>
            <a:r>
              <a:rPr lang="en-US" altLang="en-US" sz="1400" dirty="0"/>
              <a:t> </a:t>
            </a:r>
            <a:r>
              <a:rPr lang="en-US" altLang="en-US" sz="1400" dirty="0" err="1"/>
              <a:t>koliko</a:t>
            </a:r>
            <a:r>
              <a:rPr lang="en-US" altLang="en-US" sz="1400" dirty="0"/>
              <a:t> je </a:t>
            </a:r>
            <a:r>
              <a:rPr lang="en-US" altLang="en-US" sz="1400" dirty="0" err="1"/>
              <a:t>jednostavno</a:t>
            </a:r>
            <a:r>
              <a:rPr lang="en-US" altLang="en-US" sz="1400" dirty="0"/>
              <a:t> </a:t>
            </a:r>
            <a:r>
              <a:rPr lang="en-US" altLang="en-US" sz="1400" dirty="0" err="1"/>
              <a:t>verifikacionom</a:t>
            </a:r>
            <a:r>
              <a:rPr lang="en-US" altLang="en-US" sz="1400" dirty="0"/>
              <a:t> </a:t>
            </a:r>
            <a:r>
              <a:rPr lang="en-US" altLang="en-US" sz="1400" dirty="0" err="1"/>
              <a:t>inženjeru</a:t>
            </a:r>
            <a:r>
              <a:rPr lang="en-US" altLang="en-US" sz="1400" dirty="0"/>
              <a:t> da </a:t>
            </a:r>
            <a:r>
              <a:rPr lang="en-US" altLang="en-US" sz="1400" dirty="0" err="1"/>
              <a:t>prepozna</a:t>
            </a:r>
            <a:r>
              <a:rPr lang="en-US" altLang="en-US" sz="1400" dirty="0"/>
              <a:t> </a:t>
            </a:r>
            <a:r>
              <a:rPr lang="en-US" altLang="en-US" sz="1400" dirty="0" err="1"/>
              <a:t>kada</a:t>
            </a:r>
            <a:r>
              <a:rPr lang="en-US" altLang="en-US" sz="1400" dirty="0"/>
              <a:t> se </a:t>
            </a:r>
            <a:r>
              <a:rPr lang="en-US" altLang="en-US" sz="1400" dirty="0" err="1"/>
              <a:t>dizajn</a:t>
            </a:r>
            <a:r>
              <a:rPr lang="en-US" altLang="en-US" sz="1400" dirty="0"/>
              <a:t> </a:t>
            </a:r>
            <a:r>
              <a:rPr lang="en-US" altLang="en-US" sz="1400" dirty="0" err="1"/>
              <a:t>ponaša</a:t>
            </a:r>
            <a:r>
              <a:rPr lang="en-US" altLang="en-US" sz="1400" dirty="0"/>
              <a:t> u </a:t>
            </a:r>
            <a:r>
              <a:rPr lang="en-US" altLang="en-US" sz="1400" dirty="0" err="1"/>
              <a:t>skladu</a:t>
            </a:r>
            <a:r>
              <a:rPr lang="en-US" altLang="en-US" sz="1400" dirty="0"/>
              <a:t> </a:t>
            </a:r>
            <a:r>
              <a:rPr lang="en-US" altLang="en-US" sz="1400" dirty="0" err="1"/>
              <a:t>sa</a:t>
            </a:r>
            <a:r>
              <a:rPr lang="en-US" altLang="en-US" sz="1400" dirty="0"/>
              <a:t> </a:t>
            </a:r>
            <a:r>
              <a:rPr lang="en-US" altLang="en-US" sz="1400" dirty="0" err="1"/>
              <a:t>očekivanjima</a:t>
            </a:r>
            <a:r>
              <a:rPr lang="en-US" altLang="en-US" sz="1400" dirty="0"/>
              <a:t>, a </a:t>
            </a:r>
            <a:r>
              <a:rPr lang="en-US" altLang="en-US" sz="1400" dirty="0" err="1"/>
              <a:t>kada</a:t>
            </a:r>
            <a:r>
              <a:rPr lang="en-US" altLang="en-US" sz="1400" dirty="0"/>
              <a:t> ne</a:t>
            </a:r>
            <a:endParaRPr lang="en-US" altLang="en-US" sz="1400" dirty="0">
              <a:cs typeface="Arial"/>
            </a:endParaRPr>
          </a:p>
          <a:p>
            <a:endParaRPr lang="en-US" altLang="en-US" sz="1400" dirty="0"/>
          </a:p>
          <a:p>
            <a:pPr eaLnBrk="1" hangingPunct="1"/>
            <a:r>
              <a:rPr lang="en-US" altLang="en-US" sz="1400" dirty="0" err="1"/>
              <a:t>Povećana</a:t>
            </a:r>
            <a:r>
              <a:rPr lang="en-US" altLang="en-US" sz="1400" dirty="0"/>
              <a:t> </a:t>
            </a:r>
            <a:r>
              <a:rPr lang="en-US" altLang="en-US" sz="1400" dirty="0" err="1"/>
              <a:t>mogućnost</a:t>
            </a:r>
            <a:r>
              <a:rPr lang="en-US" altLang="en-US" sz="1400" dirty="0"/>
              <a:t> </a:t>
            </a:r>
            <a:r>
              <a:rPr lang="en-US" altLang="en-US" sz="1400" dirty="0" err="1"/>
              <a:t>pronalaženja</a:t>
            </a:r>
            <a:r>
              <a:rPr lang="en-US" altLang="en-US" sz="1400" dirty="0"/>
              <a:t> </a:t>
            </a:r>
            <a:r>
              <a:rPr lang="en-US" altLang="en-US" sz="1400" dirty="0" err="1"/>
              <a:t>grešaka</a:t>
            </a:r>
            <a:r>
              <a:rPr lang="en-US" altLang="en-US" sz="1400" dirty="0"/>
              <a:t> </a:t>
            </a:r>
            <a:r>
              <a:rPr lang="en-US" altLang="en-US" sz="1400" dirty="0" err="1"/>
              <a:t>na</a:t>
            </a:r>
            <a:r>
              <a:rPr lang="en-US" altLang="en-US" sz="1400" dirty="0"/>
              <a:t> </a:t>
            </a:r>
            <a:r>
              <a:rPr lang="en-US" altLang="en-US" sz="1400" dirty="0" err="1"/>
              <a:t>niskom</a:t>
            </a:r>
            <a:r>
              <a:rPr lang="en-US" altLang="en-US" sz="1400" dirty="0"/>
              <a:t> </a:t>
            </a:r>
            <a:r>
              <a:rPr lang="en-US" altLang="en-US" sz="1400" dirty="0" err="1"/>
              <a:t>nivou</a:t>
            </a:r>
            <a:r>
              <a:rPr lang="en-US" altLang="en-US" sz="1400" dirty="0"/>
              <a:t> </a:t>
            </a:r>
            <a:r>
              <a:rPr lang="en-US" altLang="en-US" sz="1400" dirty="0" err="1"/>
              <a:t>takođe</a:t>
            </a:r>
            <a:r>
              <a:rPr lang="en-US" altLang="en-US" sz="1400" dirty="0"/>
              <a:t> se </a:t>
            </a:r>
            <a:r>
              <a:rPr lang="en-US" altLang="en-US" sz="1400" dirty="0" err="1"/>
              <a:t>poklada</a:t>
            </a:r>
            <a:r>
              <a:rPr lang="en-US" altLang="en-US" sz="1400" dirty="0"/>
              <a:t> </a:t>
            </a:r>
            <a:r>
              <a:rPr lang="en-US" altLang="en-US" sz="1400" dirty="0" err="1"/>
              <a:t>sa</a:t>
            </a:r>
            <a:r>
              <a:rPr lang="en-US" altLang="en-US" sz="1400" dirty="0"/>
              <a:t> </a:t>
            </a:r>
            <a:r>
              <a:rPr lang="en-US" altLang="en-US" sz="1400" dirty="0" err="1"/>
              <a:t>ciklusom</a:t>
            </a:r>
            <a:r>
              <a:rPr lang="en-US" altLang="en-US" sz="1400" dirty="0"/>
              <a:t> </a:t>
            </a:r>
            <a:r>
              <a:rPr lang="en-US" altLang="en-US" sz="1400" dirty="0" err="1"/>
              <a:t>razvoja</a:t>
            </a:r>
            <a:r>
              <a:rPr lang="en-US" altLang="en-US" sz="1400" dirty="0"/>
              <a:t> </a:t>
            </a:r>
            <a:r>
              <a:rPr lang="en-US" altLang="en-US" sz="1400" dirty="0" err="1"/>
              <a:t>dizajna</a:t>
            </a:r>
            <a:endParaRPr lang="en-US" altLang="en-US" sz="1400" dirty="0" err="1">
              <a:cs typeface="Arial"/>
            </a:endParaRPr>
          </a:p>
          <a:p>
            <a:endParaRPr lang="en-US" altLang="en-US" sz="1400" dirty="0"/>
          </a:p>
          <a:p>
            <a:pPr eaLnBrk="1" hangingPunct="1"/>
            <a:r>
              <a:rPr lang="en-US" altLang="en-US" sz="1400" dirty="0"/>
              <a:t>Dobra je </a:t>
            </a:r>
            <a:r>
              <a:rPr lang="en-US" altLang="en-US" sz="1400" dirty="0" err="1"/>
              <a:t>praksa</a:t>
            </a:r>
            <a:r>
              <a:rPr lang="en-US" altLang="en-US" sz="1400" dirty="0"/>
              <a:t> </a:t>
            </a:r>
            <a:r>
              <a:rPr lang="en-US" altLang="en-US" sz="1400" dirty="0" err="1"/>
              <a:t>prelaziti</a:t>
            </a:r>
            <a:r>
              <a:rPr lang="en-US" altLang="en-US" sz="1400" dirty="0"/>
              <a:t> </a:t>
            </a:r>
            <a:r>
              <a:rPr lang="en-US" altLang="en-US" sz="1400" dirty="0" err="1"/>
              <a:t>na</a:t>
            </a:r>
            <a:r>
              <a:rPr lang="en-US" altLang="en-US" sz="1400" dirty="0"/>
              <a:t> </a:t>
            </a:r>
            <a:r>
              <a:rPr lang="en-US" altLang="en-US" sz="1400" dirty="0" err="1"/>
              <a:t>više</a:t>
            </a:r>
            <a:r>
              <a:rPr lang="en-US" altLang="en-US" sz="1400" dirty="0"/>
              <a:t> </a:t>
            </a:r>
            <a:r>
              <a:rPr lang="en-US" altLang="en-US" sz="1400" dirty="0" err="1"/>
              <a:t>nivoe</a:t>
            </a:r>
            <a:r>
              <a:rPr lang="en-US" altLang="en-US" sz="1400" dirty="0"/>
              <a:t> </a:t>
            </a:r>
            <a:r>
              <a:rPr lang="en-US" altLang="en-US" sz="1400" dirty="0" err="1"/>
              <a:t>verifikacione</a:t>
            </a:r>
            <a:r>
              <a:rPr lang="en-US" altLang="en-US" sz="1400" dirty="0"/>
              <a:t> </a:t>
            </a:r>
            <a:r>
              <a:rPr lang="en-US" altLang="en-US" sz="1400" dirty="0" err="1"/>
              <a:t>hijerarhije</a:t>
            </a:r>
            <a:r>
              <a:rPr lang="en-US" altLang="en-US" sz="1400" dirty="0"/>
              <a:t>, u </a:t>
            </a:r>
            <a:r>
              <a:rPr lang="en-US" altLang="en-US" sz="1400" dirty="0" err="1"/>
              <a:t>skladu</a:t>
            </a:r>
            <a:r>
              <a:rPr lang="en-US" altLang="en-US" sz="1400" dirty="0"/>
              <a:t> </a:t>
            </a:r>
            <a:r>
              <a:rPr lang="en-US" altLang="en-US" sz="1400" dirty="0" err="1"/>
              <a:t>sa</a:t>
            </a:r>
            <a:r>
              <a:rPr lang="en-US" altLang="en-US" sz="1400" dirty="0"/>
              <a:t> </a:t>
            </a:r>
            <a:r>
              <a:rPr lang="en-US" altLang="en-US" sz="1400" dirty="0" err="1"/>
              <a:t>stopom</a:t>
            </a:r>
            <a:r>
              <a:rPr lang="en-US" altLang="en-US" sz="1400" dirty="0"/>
              <a:t> </a:t>
            </a:r>
            <a:r>
              <a:rPr lang="en-US" altLang="en-US" sz="1400" dirty="0" err="1"/>
              <a:t>detekcije</a:t>
            </a:r>
            <a:r>
              <a:rPr lang="en-US" altLang="en-US" sz="1400" dirty="0"/>
              <a:t> </a:t>
            </a:r>
            <a:r>
              <a:rPr lang="en-US" altLang="en-US" sz="1400" dirty="0" err="1"/>
              <a:t>grešaka</a:t>
            </a:r>
            <a:r>
              <a:rPr lang="en-US" altLang="en-US" sz="1400" dirty="0"/>
              <a:t> </a:t>
            </a:r>
            <a:r>
              <a:rPr lang="en-US" altLang="en-US" sz="1400" dirty="0" err="1"/>
              <a:t>kao</a:t>
            </a:r>
            <a:r>
              <a:rPr lang="en-US" altLang="en-US" sz="1400" dirty="0"/>
              <a:t> </a:t>
            </a:r>
            <a:r>
              <a:rPr lang="en-US" altLang="en-US" sz="1400" dirty="0" err="1"/>
              <a:t>što</a:t>
            </a:r>
            <a:r>
              <a:rPr lang="en-US" altLang="en-US" sz="1400" dirty="0"/>
              <a:t> je </a:t>
            </a:r>
            <a:r>
              <a:rPr lang="en-US" altLang="en-US" sz="1400" dirty="0" err="1"/>
              <a:t>prikazano</a:t>
            </a:r>
            <a:r>
              <a:rPr lang="en-US" altLang="en-US" sz="1400" dirty="0"/>
              <a:t> </a:t>
            </a:r>
            <a:r>
              <a:rPr lang="en-US" altLang="en-US" sz="1400" dirty="0" err="1"/>
              <a:t>na</a:t>
            </a:r>
            <a:r>
              <a:rPr lang="en-US" altLang="en-US" sz="1400" dirty="0"/>
              <a:t> </a:t>
            </a:r>
            <a:r>
              <a:rPr lang="en-US" altLang="en-US" sz="1400" dirty="0" err="1"/>
              <a:t>donjoj</a:t>
            </a:r>
            <a:r>
              <a:rPr lang="en-US" altLang="en-US" sz="1400" dirty="0"/>
              <a:t> </a:t>
            </a:r>
            <a:r>
              <a:rPr lang="en-US" altLang="en-US" sz="1400" dirty="0" err="1"/>
              <a:t>slici</a:t>
            </a:r>
            <a:endParaRPr lang="en-US" altLang="en-US" sz="1400" dirty="0" err="1">
              <a:cs typeface="Arial"/>
            </a:endParaRPr>
          </a:p>
        </p:txBody>
      </p:sp>
      <p:pic>
        <p:nvPicPr>
          <p:cNvPr id="39941" name="Picture 6">
            <a:extLst>
              <a:ext uri="{FF2B5EF4-FFF2-40B4-BE49-F238E27FC236}">
                <a16:creationId xmlns:a16="http://schemas.microsoft.com/office/drawing/2014/main" id="{832EB86E-4ECB-CAC1-64A5-AB31C764582F}"/>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6763" y="863600"/>
            <a:ext cx="4516437" cy="2281238"/>
          </a:xfrm>
          <a:noFill/>
          <a:extLst>
            <a:ext uri="{91240B29-F687-4F45-9708-019B960494DF}">
              <a14:hiddenLine xmlns:a14="http://schemas.microsoft.com/office/drawing/2010/main" w="12700">
                <a:solidFill>
                  <a:schemeClr val="tx1"/>
                </a:solidFill>
                <a:miter lim="800000"/>
                <a:headEnd/>
                <a:tailEnd/>
              </a14:hiddenLine>
            </a:ext>
          </a:extLst>
        </p:spPr>
      </p:pic>
      <p:pic>
        <p:nvPicPr>
          <p:cNvPr id="39942" name="Picture 7">
            <a:extLst>
              <a:ext uri="{FF2B5EF4-FFF2-40B4-BE49-F238E27FC236}">
                <a16:creationId xmlns:a16="http://schemas.microsoft.com/office/drawing/2014/main" id="{4AF97944-5141-EE25-EE13-6E0FED28A8CE}"/>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868863" y="3284538"/>
            <a:ext cx="3903662" cy="2633662"/>
          </a:xfrm>
          <a:noFill/>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a:extLst>
              <a:ext uri="{FF2B5EF4-FFF2-40B4-BE49-F238E27FC236}">
                <a16:creationId xmlns:a16="http://schemas.microsoft.com/office/drawing/2014/main" id="{C8E5F5E7-3D41-FA33-02FE-5324528B3C03}"/>
              </a:ext>
            </a:extLst>
          </p:cNvPr>
          <p:cNvSpPr>
            <a:spLocks noGrp="1" noChangeArrowheads="1"/>
          </p:cNvSpPr>
          <p:nvPr>
            <p:ph type="ctrTitle"/>
          </p:nvPr>
        </p:nvSpPr>
        <p:spPr/>
        <p:txBody>
          <a:bodyPr/>
          <a:lstStyle/>
          <a:p>
            <a:r>
              <a:rPr lang="en-US" altLang="en-US" dirty="0"/>
              <a:t>Tok </a:t>
            </a:r>
            <a:r>
              <a:rPr lang="en-US" altLang="en-US" dirty="0" err="1"/>
              <a:t>verifikacije</a:t>
            </a:r>
            <a:endParaRPr lang="en-US" dirty="0" err="1"/>
          </a:p>
        </p:txBody>
      </p:sp>
      <p:sp>
        <p:nvSpPr>
          <p:cNvPr id="40963" name="Rectangle 5">
            <a:extLst>
              <a:ext uri="{FF2B5EF4-FFF2-40B4-BE49-F238E27FC236}">
                <a16:creationId xmlns:a16="http://schemas.microsoft.com/office/drawing/2014/main" id="{B5FB36B0-ACE5-5364-D71F-A1898EDBEDA9}"/>
              </a:ext>
            </a:extLst>
          </p:cNvPr>
          <p:cNvSpPr>
            <a:spLocks noGrp="1" noChangeArrowheads="1"/>
          </p:cNvSpPr>
          <p:nvPr>
            <p:ph type="subTitle" idx="1"/>
          </p:nvPr>
        </p:nvSpPr>
        <p:spPr/>
        <p:txBody>
          <a:bodyPr/>
          <a:lstStyle/>
          <a:p>
            <a:pPr eaLnBrk="1" hangingPunct="1"/>
            <a:r>
              <a:rPr lang="en-US" altLang="en-US" dirty="0" err="1"/>
              <a:t>Strategije</a:t>
            </a:r>
            <a:r>
              <a:rPr lang="en-US" altLang="en-US" dirty="0"/>
              <a:t> </a:t>
            </a:r>
            <a:r>
              <a:rPr lang="en-US" altLang="en-US" dirty="0" err="1"/>
              <a:t>verifikacije</a:t>
            </a:r>
            <a:r>
              <a:rPr lang="en-US" altLang="en-US" dirty="0"/>
              <a:t> </a:t>
            </a:r>
          </a:p>
        </p:txBody>
      </p:sp>
      <p:sp>
        <p:nvSpPr>
          <p:cNvPr id="3" name="Rectangle: Rounded Corners 2">
            <a:extLst>
              <a:ext uri="{FF2B5EF4-FFF2-40B4-BE49-F238E27FC236}">
                <a16:creationId xmlns:a16="http://schemas.microsoft.com/office/drawing/2014/main" id="{DA463D64-180D-FD86-1D71-143F34EB862A}"/>
              </a:ext>
            </a:extLst>
          </p:cNvPr>
          <p:cNvSpPr/>
          <p:nvPr/>
        </p:nvSpPr>
        <p:spPr bwMode="auto">
          <a:xfrm>
            <a:off x="8345450" y="6095654"/>
            <a:ext cx="459270" cy="479958"/>
          </a:xfrm>
          <a:prstGeom prst="roundRect">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r>
              <a:rPr lang="en-US">
                <a:solidFill>
                  <a:schemeClr val="bg1"/>
                </a:solidFill>
                <a:latin typeface="Arial"/>
                <a:cs typeface="Arial"/>
              </a:rPr>
              <a:t>4 </a:t>
            </a:r>
          </a:p>
        </p:txBody>
      </p:sp>
    </p:spTree>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a:extLst>
              <a:ext uri="{FF2B5EF4-FFF2-40B4-BE49-F238E27FC236}">
                <a16:creationId xmlns:a16="http://schemas.microsoft.com/office/drawing/2014/main" id="{88952549-1859-B472-EF4A-7E9E3FFCD2A0}"/>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4A1ABF-FFFB-40C0-8B4F-AB4DB76AF489}" type="slidenum">
              <a:rPr lang="de-DE" altLang="en-US">
                <a:solidFill>
                  <a:schemeClr val="bg1"/>
                </a:solidFill>
              </a:rPr>
              <a:pPr/>
              <a:t>42</a:t>
            </a:fld>
            <a:endParaRPr lang="de-DE" altLang="en-US">
              <a:solidFill>
                <a:schemeClr val="bg1"/>
              </a:solidFill>
            </a:endParaRPr>
          </a:p>
        </p:txBody>
      </p:sp>
      <p:sp>
        <p:nvSpPr>
          <p:cNvPr id="41987" name="Rectangle 2">
            <a:extLst>
              <a:ext uri="{FF2B5EF4-FFF2-40B4-BE49-F238E27FC236}">
                <a16:creationId xmlns:a16="http://schemas.microsoft.com/office/drawing/2014/main" id="{EC523C79-F3D2-B402-A923-52B0297B91DB}"/>
              </a:ext>
            </a:extLst>
          </p:cNvPr>
          <p:cNvSpPr>
            <a:spLocks noGrp="1" noChangeArrowheads="1"/>
          </p:cNvSpPr>
          <p:nvPr>
            <p:ph type="title"/>
          </p:nvPr>
        </p:nvSpPr>
        <p:spPr/>
        <p:txBody>
          <a:bodyPr/>
          <a:lstStyle/>
          <a:p>
            <a:r>
              <a:rPr lang="en-US" altLang="en-US" dirty="0" err="1"/>
              <a:t>Strategija</a:t>
            </a:r>
            <a:r>
              <a:rPr lang="en-US" altLang="en-US" dirty="0"/>
              <a:t> </a:t>
            </a:r>
            <a:r>
              <a:rPr lang="en-US" altLang="en-US" dirty="0" err="1"/>
              <a:t>verifikacije</a:t>
            </a:r>
            <a:endParaRPr lang="en-US" dirty="0" err="1"/>
          </a:p>
        </p:txBody>
      </p:sp>
      <p:sp>
        <p:nvSpPr>
          <p:cNvPr id="41988" name="Rectangle 3">
            <a:extLst>
              <a:ext uri="{FF2B5EF4-FFF2-40B4-BE49-F238E27FC236}">
                <a16:creationId xmlns:a16="http://schemas.microsoft.com/office/drawing/2014/main" id="{F29508BA-9058-387F-D639-666A0EE2CE9F}"/>
              </a:ext>
            </a:extLst>
          </p:cNvPr>
          <p:cNvSpPr>
            <a:spLocks noGrp="1" noChangeArrowheads="1"/>
          </p:cNvSpPr>
          <p:nvPr>
            <p:ph type="body" sz="half" idx="1"/>
          </p:nvPr>
        </p:nvSpPr>
        <p:spPr>
          <a:xfrm>
            <a:off x="319088" y="863600"/>
            <a:ext cx="4620680" cy="3825875"/>
          </a:xfrm>
        </p:spPr>
        <p:txBody>
          <a:bodyPr/>
          <a:lstStyle/>
          <a:p>
            <a:pPr eaLnBrk="1" hangingPunct="1"/>
            <a:r>
              <a:rPr lang="en-US" altLang="en-US" sz="1400" dirty="0" err="1"/>
              <a:t>Prethodna</a:t>
            </a:r>
            <a:r>
              <a:rPr lang="en-US" altLang="en-US" sz="1400" dirty="0"/>
              <a:t> </a:t>
            </a:r>
            <a:r>
              <a:rPr lang="en-US" altLang="en-US" sz="1400" dirty="0" err="1"/>
              <a:t>diskusija</a:t>
            </a:r>
            <a:r>
              <a:rPr lang="en-US" altLang="en-US" sz="1400" dirty="0"/>
              <a:t> u </a:t>
            </a:r>
            <a:r>
              <a:rPr lang="en-US" altLang="en-US" sz="1400" dirty="0" err="1"/>
              <a:t>vezi</a:t>
            </a:r>
            <a:r>
              <a:rPr lang="en-US" altLang="en-US" sz="1400" dirty="0"/>
              <a:t> </a:t>
            </a:r>
            <a:r>
              <a:rPr lang="en-US" altLang="en-US" sz="1400" dirty="0" err="1"/>
              <a:t>sa</a:t>
            </a:r>
            <a:r>
              <a:rPr lang="en-US" altLang="en-US" sz="1400" dirty="0"/>
              <a:t> </a:t>
            </a:r>
            <a:r>
              <a:rPr lang="en-US" altLang="en-US" sz="1400" dirty="0" err="1"/>
              <a:t>kontrolabilnošću</a:t>
            </a:r>
            <a:r>
              <a:rPr lang="en-US" altLang="en-US" sz="1400" dirty="0"/>
              <a:t> I </a:t>
            </a:r>
            <a:r>
              <a:rPr lang="en-US" altLang="en-US" sz="1400" dirty="0" err="1"/>
              <a:t>opservabilnošću</a:t>
            </a:r>
            <a:r>
              <a:rPr lang="en-US" altLang="en-US" sz="1400" dirty="0"/>
              <a:t> </a:t>
            </a:r>
            <a:r>
              <a:rPr lang="en-US" altLang="en-US" sz="1400" dirty="0" err="1"/>
              <a:t>upućuje</a:t>
            </a:r>
            <a:r>
              <a:rPr lang="en-US" altLang="en-US" sz="1400" dirty="0"/>
              <a:t> </a:t>
            </a:r>
            <a:r>
              <a:rPr lang="en-US" altLang="en-US" sz="1400" dirty="0" err="1"/>
              <a:t>na</a:t>
            </a:r>
            <a:r>
              <a:rPr lang="en-US" altLang="en-US" sz="1400" dirty="0"/>
              <a:t> to da </a:t>
            </a:r>
            <a:r>
              <a:rPr lang="en-US" altLang="en-US" sz="1400" dirty="0" err="1"/>
              <a:t>verifikacioni</a:t>
            </a:r>
            <a:r>
              <a:rPr lang="en-US" altLang="en-US" sz="1400" dirty="0"/>
              <a:t> </a:t>
            </a:r>
            <a:r>
              <a:rPr lang="en-US" altLang="en-US" sz="1400" dirty="0" err="1"/>
              <a:t>inženjer</a:t>
            </a:r>
            <a:r>
              <a:rPr lang="en-US" altLang="en-US" sz="1400" dirty="0"/>
              <a:t> </a:t>
            </a:r>
            <a:r>
              <a:rPr lang="en-US" altLang="en-US" sz="1400" dirty="0" err="1"/>
              <a:t>ima</a:t>
            </a:r>
            <a:r>
              <a:rPr lang="en-US" altLang="en-US" sz="1400" dirty="0"/>
              <a:t> </a:t>
            </a:r>
            <a:r>
              <a:rPr lang="en-US" altLang="en-US" sz="1400" dirty="0" err="1"/>
              <a:t>dva</a:t>
            </a:r>
            <a:r>
              <a:rPr lang="en-US" altLang="en-US" sz="1400" dirty="0"/>
              <a:t> </a:t>
            </a:r>
            <a:r>
              <a:rPr lang="en-US" altLang="en-US" sz="1400" dirty="0" err="1"/>
              <a:t>osnovna</a:t>
            </a:r>
            <a:r>
              <a:rPr lang="en-US" altLang="en-US" sz="1400" dirty="0"/>
              <a:t> </a:t>
            </a:r>
            <a:r>
              <a:rPr lang="en-US" altLang="en-US" sz="1400" dirty="0" err="1"/>
              <a:t>zadatka</a:t>
            </a:r>
            <a:r>
              <a:rPr lang="en-US" altLang="en-US" sz="1400" dirty="0"/>
              <a:t>: </a:t>
            </a:r>
          </a:p>
          <a:p>
            <a:pPr lvl="1" indent="-188595" eaLnBrk="1" hangingPunct="1"/>
            <a:r>
              <a:rPr lang="en-US" altLang="en-US" sz="1200" b="1" dirty="0" err="1"/>
              <a:t>pobuda</a:t>
            </a:r>
            <a:r>
              <a:rPr lang="en-US" altLang="en-US" sz="1200" b="1" dirty="0"/>
              <a:t> </a:t>
            </a:r>
            <a:r>
              <a:rPr lang="en-US" altLang="en-US" sz="1200" dirty="0"/>
              <a:t>(</a:t>
            </a:r>
            <a:r>
              <a:rPr lang="en-US" altLang="en-US" sz="1200" dirty="0" err="1"/>
              <a:t>kontrolabilnost</a:t>
            </a:r>
            <a:r>
              <a:rPr lang="en-US" altLang="en-US" sz="1200" dirty="0"/>
              <a:t>) </a:t>
            </a:r>
            <a:r>
              <a:rPr lang="en-US" altLang="en-US" sz="1200" dirty="0" err="1"/>
              <a:t>i</a:t>
            </a:r>
            <a:r>
              <a:rPr lang="en-US" altLang="en-US" sz="1200" dirty="0"/>
              <a:t> </a:t>
            </a:r>
            <a:endParaRPr lang="en-US" altLang="en-US" sz="1200" dirty="0">
              <a:cs typeface="Arial"/>
            </a:endParaRPr>
          </a:p>
          <a:p>
            <a:pPr lvl="1" indent="-188595" eaLnBrk="1" hangingPunct="1"/>
            <a:r>
              <a:rPr lang="en-US" altLang="en-US" sz="1200" b="1" dirty="0" err="1"/>
              <a:t>provera</a:t>
            </a:r>
            <a:r>
              <a:rPr lang="en-US" altLang="en-US" sz="1200" dirty="0"/>
              <a:t> (</a:t>
            </a:r>
            <a:r>
              <a:rPr lang="en-US" altLang="en-US" sz="1200" dirty="0" err="1"/>
              <a:t>opservabilnost</a:t>
            </a:r>
            <a:r>
              <a:rPr lang="en-US" altLang="en-US" sz="1200" dirty="0"/>
              <a:t>) </a:t>
            </a:r>
            <a:r>
              <a:rPr lang="en-US" altLang="en-US" sz="1200" dirty="0" err="1"/>
              <a:t>dizajna</a:t>
            </a:r>
            <a:r>
              <a:rPr lang="en-US" altLang="en-US" sz="1200" dirty="0"/>
              <a:t> koji se </a:t>
            </a:r>
            <a:r>
              <a:rPr lang="en-US" altLang="en-US" sz="1200" dirty="0" err="1"/>
              <a:t>verifikuje</a:t>
            </a:r>
            <a:r>
              <a:rPr lang="en-US" altLang="en-US" sz="1200" dirty="0"/>
              <a:t> </a:t>
            </a:r>
            <a:endParaRPr lang="en-US" altLang="en-US" sz="1200" dirty="0">
              <a:cs typeface="Arial"/>
            </a:endParaRPr>
          </a:p>
          <a:p>
            <a:pPr eaLnBrk="1" hangingPunct="1"/>
            <a:endParaRPr lang="en-US" altLang="en-US" sz="1000"/>
          </a:p>
          <a:p>
            <a:pPr eaLnBrk="1" hangingPunct="1"/>
            <a:r>
              <a:rPr lang="en-US" altLang="en-US" sz="1400" dirty="0"/>
              <a:t>Ova </a:t>
            </a:r>
            <a:r>
              <a:rPr lang="en-US" altLang="en-US" sz="1400" dirty="0" err="1"/>
              <a:t>dve</a:t>
            </a:r>
            <a:r>
              <a:rPr lang="en-US" altLang="en-US" sz="1400" dirty="0"/>
              <a:t> </a:t>
            </a:r>
            <a:r>
              <a:rPr lang="en-US" altLang="en-US" sz="1400" dirty="0" err="1"/>
              <a:t>aktivnosti</a:t>
            </a:r>
            <a:r>
              <a:rPr lang="en-US" altLang="en-US" sz="1400" dirty="0"/>
              <a:t> </a:t>
            </a:r>
            <a:r>
              <a:rPr lang="en-US" altLang="en-US" sz="1400" dirty="0" err="1"/>
              <a:t>odgovaraju</a:t>
            </a:r>
            <a:r>
              <a:rPr lang="en-US" altLang="en-US" sz="1400" dirty="0"/>
              <a:t> </a:t>
            </a:r>
            <a:r>
              <a:rPr lang="en-US" altLang="en-US" sz="1400" dirty="0" err="1"/>
              <a:t>pitanjima</a:t>
            </a:r>
            <a:r>
              <a:rPr lang="en-US" altLang="en-US" sz="1400" dirty="0"/>
              <a:t> </a:t>
            </a:r>
            <a:r>
              <a:rPr lang="en-US" altLang="en-US" sz="1400" dirty="0" err="1"/>
              <a:t>koje</a:t>
            </a:r>
            <a:r>
              <a:rPr lang="en-US" altLang="en-US" sz="1400" dirty="0"/>
              <a:t> </a:t>
            </a:r>
            <a:r>
              <a:rPr lang="en-US" altLang="en-US" sz="1400" dirty="0" err="1"/>
              <a:t>verifikacioni</a:t>
            </a:r>
            <a:r>
              <a:rPr lang="en-US" altLang="en-US" sz="1400" dirty="0"/>
              <a:t> </a:t>
            </a:r>
            <a:r>
              <a:rPr lang="en-US" altLang="en-US" sz="1400" dirty="0" err="1"/>
              <a:t>inženjer</a:t>
            </a:r>
            <a:r>
              <a:rPr lang="en-US" altLang="en-US" sz="1400" dirty="0"/>
              <a:t> mora da </a:t>
            </a:r>
            <a:r>
              <a:rPr lang="en-US" altLang="en-US" sz="1400" dirty="0" err="1"/>
              <a:t>postavlja</a:t>
            </a:r>
            <a:r>
              <a:rPr lang="en-US" altLang="en-US" sz="1400" dirty="0"/>
              <a:t> </a:t>
            </a:r>
            <a:r>
              <a:rPr lang="en-US" altLang="en-US" sz="1400" dirty="0" err="1"/>
              <a:t>sebi</a:t>
            </a:r>
            <a:r>
              <a:rPr lang="en-US" altLang="en-US" sz="1400" dirty="0"/>
              <a:t>:</a:t>
            </a:r>
            <a:endParaRPr lang="en-US" altLang="en-US" sz="1400" dirty="0">
              <a:cs typeface="Arial"/>
            </a:endParaRPr>
          </a:p>
          <a:p>
            <a:pPr lvl="1" indent="-188595" eaLnBrk="1" hangingPunct="1">
              <a:buNone/>
            </a:pPr>
            <a:r>
              <a:rPr lang="en-US" altLang="en-US" sz="1200" dirty="0"/>
              <a:t>1. Da li </a:t>
            </a:r>
            <a:r>
              <a:rPr lang="en-US" altLang="en-US" sz="1200" dirty="0" err="1"/>
              <a:t>sam</a:t>
            </a:r>
            <a:r>
              <a:rPr lang="en-US" altLang="en-US" sz="1200" dirty="0"/>
              <a:t> </a:t>
            </a:r>
            <a:r>
              <a:rPr lang="en-US" altLang="en-US" sz="1200" dirty="0" err="1"/>
              <a:t>pobuđivao</a:t>
            </a:r>
            <a:r>
              <a:rPr lang="en-US" altLang="en-US" sz="1200" dirty="0"/>
              <a:t> </a:t>
            </a:r>
            <a:r>
              <a:rPr lang="en-US" altLang="en-US" sz="1200" dirty="0" err="1"/>
              <a:t>dizajn</a:t>
            </a:r>
            <a:r>
              <a:rPr lang="en-US" altLang="en-US" sz="1200" dirty="0"/>
              <a:t> u </a:t>
            </a:r>
            <a:r>
              <a:rPr lang="en-US" altLang="en-US" sz="1200" dirty="0" err="1"/>
              <a:t>skladu</a:t>
            </a:r>
            <a:r>
              <a:rPr lang="en-US" altLang="en-US" sz="1200" dirty="0"/>
              <a:t> </a:t>
            </a:r>
            <a:r>
              <a:rPr lang="en-US" altLang="en-US" sz="1200" dirty="0" err="1"/>
              <a:t>sa</a:t>
            </a:r>
            <a:r>
              <a:rPr lang="en-US" altLang="en-US" sz="1200" dirty="0"/>
              <a:t> </a:t>
            </a:r>
            <a:r>
              <a:rPr lang="en-US" altLang="en-US" sz="1200" dirty="0" err="1"/>
              <a:t>svim</a:t>
            </a:r>
            <a:r>
              <a:rPr lang="en-US" altLang="en-US" sz="1200" dirty="0"/>
              <a:t> </a:t>
            </a:r>
            <a:r>
              <a:rPr lang="en-US" altLang="en-US" sz="1200" dirty="0" err="1"/>
              <a:t>mogućim</a:t>
            </a:r>
            <a:r>
              <a:rPr lang="en-US" altLang="en-US" sz="1200" dirty="0"/>
              <a:t> </a:t>
            </a:r>
            <a:r>
              <a:rPr lang="en-US" altLang="en-US" sz="1200" dirty="0" err="1"/>
              <a:t>ulaznim</a:t>
            </a:r>
            <a:r>
              <a:rPr lang="en-US" altLang="en-US" sz="1200" dirty="0"/>
              <a:t> </a:t>
            </a:r>
            <a:r>
              <a:rPr lang="en-US" altLang="en-US" sz="1200" dirty="0" err="1"/>
              <a:t>scenarijima</a:t>
            </a:r>
            <a:r>
              <a:rPr lang="en-US" altLang="en-US" sz="1200" dirty="0"/>
              <a:t>?</a:t>
            </a:r>
            <a:endParaRPr lang="en-US" altLang="en-US" sz="1200" dirty="0">
              <a:cs typeface="Arial"/>
            </a:endParaRPr>
          </a:p>
          <a:p>
            <a:pPr lvl="1" indent="-188595" eaLnBrk="1" hangingPunct="1">
              <a:buNone/>
            </a:pPr>
            <a:r>
              <a:rPr lang="en-US" altLang="en-US" sz="1200" dirty="0"/>
              <a:t>2. Kako da </a:t>
            </a:r>
            <a:r>
              <a:rPr lang="en-US" altLang="en-US" sz="1200" dirty="0" err="1"/>
              <a:t>znam</a:t>
            </a:r>
            <a:r>
              <a:rPr lang="en-US" altLang="en-US" sz="1200" dirty="0"/>
              <a:t> </a:t>
            </a:r>
            <a:r>
              <a:rPr lang="en-US" altLang="en-US" sz="1200" dirty="0" err="1"/>
              <a:t>kada</a:t>
            </a:r>
            <a:r>
              <a:rPr lang="en-US" altLang="en-US" sz="1200" dirty="0"/>
              <a:t> se </a:t>
            </a:r>
            <a:r>
              <a:rPr lang="en-US" altLang="en-US" sz="1200" dirty="0" err="1"/>
              <a:t>desila</a:t>
            </a:r>
            <a:r>
              <a:rPr lang="en-US" altLang="en-US" sz="1200" dirty="0"/>
              <a:t> </a:t>
            </a:r>
            <a:r>
              <a:rPr lang="en-US" altLang="en-US" sz="1200" dirty="0" err="1"/>
              <a:t>greška</a:t>
            </a:r>
            <a:r>
              <a:rPr lang="en-US" altLang="en-US" sz="1200" dirty="0"/>
              <a:t>?</a:t>
            </a:r>
            <a:endParaRPr lang="en-US" altLang="en-US" sz="1200" dirty="0">
              <a:cs typeface="Arial"/>
            </a:endParaRPr>
          </a:p>
          <a:p>
            <a:pPr eaLnBrk="1" hangingPunct="1"/>
            <a:endParaRPr lang="en-US" altLang="en-US" sz="1000"/>
          </a:p>
          <a:p>
            <a:pPr eaLnBrk="1" hangingPunct="1"/>
            <a:r>
              <a:rPr lang="en-US" altLang="en-US" sz="1400" dirty="0"/>
              <a:t>Ova </a:t>
            </a:r>
            <a:r>
              <a:rPr lang="en-US" altLang="en-US" sz="1400" dirty="0" err="1"/>
              <a:t>dva</a:t>
            </a:r>
            <a:r>
              <a:rPr lang="en-US" altLang="en-US" sz="1400" dirty="0"/>
              <a:t> </a:t>
            </a:r>
            <a:r>
              <a:rPr lang="en-US" altLang="en-US" sz="1400" dirty="0" err="1"/>
              <a:t>zadataka</a:t>
            </a:r>
            <a:r>
              <a:rPr lang="en-US" altLang="en-US" sz="1400" dirty="0"/>
              <a:t> </a:t>
            </a:r>
            <a:r>
              <a:rPr lang="en-US" altLang="en-US" sz="1400" dirty="0" err="1"/>
              <a:t>jesu</a:t>
            </a:r>
            <a:r>
              <a:rPr lang="en-US" altLang="en-US" sz="1400" dirty="0"/>
              <a:t> </a:t>
            </a:r>
            <a:r>
              <a:rPr lang="en-US" altLang="en-US" sz="1400" dirty="0" err="1"/>
              <a:t>nezavisni</a:t>
            </a:r>
            <a:r>
              <a:rPr lang="en-US" altLang="en-US" sz="1400" dirty="0"/>
              <a:t>, </a:t>
            </a:r>
            <a:r>
              <a:rPr lang="en-US" altLang="en-US" sz="1400" dirty="0" err="1"/>
              <a:t>ali</a:t>
            </a:r>
            <a:r>
              <a:rPr lang="en-US" altLang="en-US" sz="1400" dirty="0"/>
              <a:t> se </a:t>
            </a:r>
            <a:r>
              <a:rPr lang="en-US" altLang="en-US" sz="1400" dirty="0" err="1"/>
              <a:t>moraju</a:t>
            </a:r>
            <a:r>
              <a:rPr lang="en-US" altLang="en-US" sz="1400" dirty="0"/>
              <a:t> </a:t>
            </a:r>
            <a:r>
              <a:rPr lang="en-US" altLang="en-US" sz="1400" dirty="0" err="1"/>
              <a:t>obavljati</a:t>
            </a:r>
            <a:r>
              <a:rPr lang="en-US" altLang="en-US" sz="1400" dirty="0"/>
              <a:t> </a:t>
            </a:r>
            <a:r>
              <a:rPr lang="en-US" altLang="en-US" sz="1400" dirty="0" err="1"/>
              <a:t>istovremeno</a:t>
            </a:r>
            <a:r>
              <a:rPr lang="en-US" altLang="en-US" sz="1400" dirty="0"/>
              <a:t> da bi </a:t>
            </a:r>
            <a:r>
              <a:rPr lang="en-US" altLang="en-US" sz="1400" dirty="0" err="1"/>
              <a:t>doveli</a:t>
            </a:r>
            <a:r>
              <a:rPr lang="en-US" altLang="en-US" sz="1400" dirty="0"/>
              <a:t> do </a:t>
            </a:r>
            <a:r>
              <a:rPr lang="en-US" altLang="en-US" sz="1400" dirty="0" err="1"/>
              <a:t>uspeha</a:t>
            </a:r>
            <a:r>
              <a:rPr lang="en-US" altLang="en-US" sz="1400" dirty="0"/>
              <a:t>. </a:t>
            </a:r>
            <a:r>
              <a:rPr lang="en-US" altLang="en-US" sz="1400" dirty="0" err="1"/>
              <a:t>Verifikacioni</a:t>
            </a:r>
            <a:r>
              <a:rPr lang="en-US" altLang="en-US" sz="1400" dirty="0"/>
              <a:t> </a:t>
            </a:r>
            <a:r>
              <a:rPr lang="en-US" altLang="en-US" sz="1400" dirty="0" err="1"/>
              <a:t>inženjer</a:t>
            </a:r>
            <a:r>
              <a:rPr lang="en-US" altLang="en-US" sz="1400" dirty="0"/>
              <a:t> </a:t>
            </a:r>
            <a:r>
              <a:rPr lang="en-US" altLang="en-US" sz="1400" dirty="0" err="1"/>
              <a:t>će</a:t>
            </a:r>
            <a:r>
              <a:rPr lang="en-US" altLang="en-US" sz="1400" dirty="0"/>
              <a:t> </a:t>
            </a:r>
            <a:r>
              <a:rPr lang="en-US" altLang="en-US" sz="1400" dirty="0" err="1"/>
              <a:t>uhvatiti</a:t>
            </a:r>
            <a:r>
              <a:rPr lang="en-US" altLang="en-US" sz="1400" dirty="0"/>
              <a:t> </a:t>
            </a:r>
            <a:r>
              <a:rPr lang="en-US" altLang="en-US" sz="1400" dirty="0" err="1"/>
              <a:t>grešku</a:t>
            </a:r>
            <a:r>
              <a:rPr lang="en-US" altLang="en-US" sz="1400" dirty="0"/>
              <a:t> u </a:t>
            </a:r>
            <a:r>
              <a:rPr lang="en-US" altLang="en-US" sz="1400" dirty="0" err="1"/>
              <a:t>dizajnu</a:t>
            </a:r>
            <a:r>
              <a:rPr lang="en-US" altLang="en-US" sz="1400" dirty="0"/>
              <a:t>  </a:t>
            </a:r>
            <a:r>
              <a:rPr lang="en-US" altLang="en-US" sz="1400" dirty="0" err="1"/>
              <a:t>ako</a:t>
            </a:r>
            <a:r>
              <a:rPr lang="en-US" altLang="en-US" sz="1400" dirty="0"/>
              <a:t> je </a:t>
            </a:r>
            <a:r>
              <a:rPr lang="en-US" altLang="en-US" sz="1400" dirty="0" err="1"/>
              <a:t>pobuda</a:t>
            </a:r>
            <a:r>
              <a:rPr lang="en-US" altLang="en-US" sz="1400" dirty="0"/>
              <a:t> </a:t>
            </a:r>
            <a:r>
              <a:rPr lang="en-US" altLang="en-US" sz="1400" dirty="0" err="1"/>
              <a:t>na</a:t>
            </a:r>
            <a:r>
              <a:rPr lang="en-US" altLang="en-US" sz="1400" dirty="0"/>
              <a:t> </a:t>
            </a:r>
            <a:r>
              <a:rPr lang="en-US" altLang="en-US" sz="1400" dirty="0" err="1"/>
              <a:t>ulazima</a:t>
            </a:r>
            <a:r>
              <a:rPr lang="en-US" altLang="en-US" sz="1400" dirty="0"/>
              <a:t> </a:t>
            </a:r>
            <a:r>
              <a:rPr lang="en-US" altLang="en-US" sz="1400" dirty="0" err="1"/>
              <a:t>dovela</a:t>
            </a:r>
            <a:r>
              <a:rPr lang="en-US" altLang="en-US" sz="1400" dirty="0"/>
              <a:t> </a:t>
            </a:r>
            <a:r>
              <a:rPr lang="en-US" altLang="en-US" sz="1400" dirty="0" err="1"/>
              <a:t>dizajn</a:t>
            </a:r>
            <a:r>
              <a:rPr lang="en-US" altLang="en-US" sz="1400" dirty="0"/>
              <a:t> u </a:t>
            </a:r>
            <a:r>
              <a:rPr lang="en-US" altLang="en-US" sz="1400" dirty="0" err="1"/>
              <a:t>stanje</a:t>
            </a:r>
            <a:r>
              <a:rPr lang="en-US" altLang="en-US" sz="1400" dirty="0"/>
              <a:t> u </a:t>
            </a:r>
            <a:r>
              <a:rPr lang="en-US" altLang="en-US" sz="1400" dirty="0" err="1"/>
              <a:t>kojem</a:t>
            </a:r>
            <a:r>
              <a:rPr lang="en-US" altLang="en-US" sz="1400" dirty="0"/>
              <a:t> se </a:t>
            </a:r>
            <a:r>
              <a:rPr lang="en-US" altLang="en-US" sz="1400" dirty="0" err="1"/>
              <a:t>greška</a:t>
            </a:r>
            <a:r>
              <a:rPr lang="en-US" altLang="en-US" sz="1400" dirty="0"/>
              <a:t> </a:t>
            </a:r>
            <a:r>
              <a:rPr lang="en-US" altLang="en-US" sz="1400" dirty="0" err="1"/>
              <a:t>može</a:t>
            </a:r>
            <a:r>
              <a:rPr lang="en-US" altLang="en-US" sz="1400" dirty="0"/>
              <a:t> </a:t>
            </a:r>
            <a:r>
              <a:rPr lang="en-US" altLang="en-US" sz="1400" dirty="0" err="1"/>
              <a:t>prepoznati</a:t>
            </a:r>
            <a:r>
              <a:rPr lang="en-US" altLang="en-US" sz="1400" dirty="0"/>
              <a:t> </a:t>
            </a:r>
            <a:r>
              <a:rPr lang="en-US" altLang="en-US" sz="1400" dirty="0" err="1"/>
              <a:t>i</a:t>
            </a:r>
            <a:r>
              <a:rPr lang="en-US" altLang="en-US" sz="1400" dirty="0"/>
              <a:t> </a:t>
            </a:r>
            <a:r>
              <a:rPr lang="en-US" altLang="en-US" sz="1400" dirty="0" err="1"/>
              <a:t>ako</a:t>
            </a:r>
            <a:r>
              <a:rPr lang="en-US" altLang="en-US" sz="1400" dirty="0"/>
              <a:t> se </a:t>
            </a:r>
            <a:r>
              <a:rPr lang="en-US" altLang="en-US" sz="1400" dirty="0" err="1"/>
              <a:t>ona</a:t>
            </a:r>
            <a:r>
              <a:rPr lang="en-US" altLang="en-US" sz="1400" dirty="0"/>
              <a:t> </a:t>
            </a:r>
            <a:r>
              <a:rPr lang="en-US" altLang="en-US" sz="1400" dirty="0" err="1"/>
              <a:t>prepozna</a:t>
            </a:r>
            <a:r>
              <a:rPr lang="en-US" altLang="en-US" sz="1400" dirty="0"/>
              <a:t> </a:t>
            </a:r>
            <a:r>
              <a:rPr lang="en-US" altLang="en-US" sz="1400" dirty="0" err="1"/>
              <a:t>adekvatno</a:t>
            </a:r>
            <a:r>
              <a:rPr lang="en-US" altLang="en-US" sz="1400" dirty="0"/>
              <a:t>. Ako </a:t>
            </a:r>
            <a:r>
              <a:rPr lang="en-US" altLang="en-US" sz="1400" dirty="0" err="1"/>
              <a:t>jedan</a:t>
            </a:r>
            <a:r>
              <a:rPr lang="en-US" altLang="en-US" sz="1400" dirty="0"/>
              <a:t> od </a:t>
            </a:r>
            <a:r>
              <a:rPr lang="en-US" altLang="en-US" sz="1400" dirty="0" err="1"/>
              <a:t>zadataka</a:t>
            </a:r>
            <a:r>
              <a:rPr lang="en-US" altLang="en-US" sz="1400" dirty="0"/>
              <a:t> ne </a:t>
            </a:r>
            <a:r>
              <a:rPr lang="en-US" altLang="en-US" sz="1400" dirty="0" err="1"/>
              <a:t>bude</a:t>
            </a:r>
            <a:r>
              <a:rPr lang="en-US" altLang="en-US" sz="1400" dirty="0"/>
              <a:t> </a:t>
            </a:r>
            <a:r>
              <a:rPr lang="en-US" altLang="en-US" sz="1400" dirty="0" err="1"/>
              <a:t>uspešan</a:t>
            </a:r>
            <a:r>
              <a:rPr lang="en-US" altLang="en-US" sz="1400" dirty="0"/>
              <a:t>, </a:t>
            </a:r>
            <a:r>
              <a:rPr lang="en-US" altLang="en-US" sz="1400" dirty="0" err="1"/>
              <a:t>neće</a:t>
            </a:r>
            <a:r>
              <a:rPr lang="en-US" altLang="en-US" sz="1400" dirty="0"/>
              <a:t> </a:t>
            </a:r>
            <a:r>
              <a:rPr lang="en-US" altLang="en-US" sz="1400" dirty="0" err="1"/>
              <a:t>ni</a:t>
            </a:r>
            <a:r>
              <a:rPr lang="en-US" altLang="en-US" sz="1400" dirty="0"/>
              <a:t> </a:t>
            </a:r>
            <a:r>
              <a:rPr lang="en-US" altLang="en-US" sz="1400" dirty="0" err="1"/>
              <a:t>kompletan</a:t>
            </a:r>
            <a:r>
              <a:rPr lang="en-US" altLang="en-US" sz="1400" dirty="0"/>
              <a:t> </a:t>
            </a:r>
            <a:r>
              <a:rPr lang="en-US" altLang="en-US" sz="1400" dirty="0" err="1"/>
              <a:t>proces</a:t>
            </a:r>
            <a:endParaRPr lang="en-US" altLang="en-US" sz="1400" dirty="0" err="1">
              <a:cs typeface="Arial"/>
            </a:endParaRPr>
          </a:p>
          <a:p>
            <a:pPr eaLnBrk="1" hangingPunct="1"/>
            <a:r>
              <a:rPr lang="en-US" altLang="en-US" sz="1400" dirty="0" err="1"/>
              <a:t>Pobuđivanje</a:t>
            </a:r>
            <a:r>
              <a:rPr lang="en-US" altLang="en-US" sz="1400" dirty="0"/>
              <a:t> </a:t>
            </a:r>
            <a:r>
              <a:rPr lang="en-US" altLang="en-US" sz="1400" dirty="0" err="1"/>
              <a:t>dizajna</a:t>
            </a:r>
            <a:r>
              <a:rPr lang="en-US" altLang="en-US" sz="1400" dirty="0"/>
              <a:t> </a:t>
            </a:r>
            <a:r>
              <a:rPr lang="en-US" altLang="en-US" sz="1400" dirty="0" err="1"/>
              <a:t>svim</a:t>
            </a:r>
            <a:r>
              <a:rPr lang="en-US" altLang="en-US" sz="1400" dirty="0"/>
              <a:t> </a:t>
            </a:r>
            <a:r>
              <a:rPr lang="en-US" altLang="en-US" sz="1400" dirty="0" err="1"/>
              <a:t>mogućim</a:t>
            </a:r>
            <a:r>
              <a:rPr lang="en-US" altLang="en-US" sz="1400" dirty="0"/>
              <a:t> </a:t>
            </a:r>
            <a:r>
              <a:rPr lang="en-US" altLang="en-US" sz="1400" dirty="0" err="1"/>
              <a:t>kombinacijama</a:t>
            </a:r>
            <a:r>
              <a:rPr lang="en-US" altLang="en-US" sz="1400" dirty="0"/>
              <a:t> </a:t>
            </a:r>
            <a:r>
              <a:rPr lang="en-US" altLang="en-US" sz="1400" dirty="0" err="1"/>
              <a:t>ulaza</a:t>
            </a:r>
            <a:r>
              <a:rPr lang="en-US" altLang="en-US" sz="1400" dirty="0"/>
              <a:t> </a:t>
            </a:r>
            <a:r>
              <a:rPr lang="en-US" altLang="en-US" sz="1400" dirty="0" err="1"/>
              <a:t>neće</a:t>
            </a:r>
            <a:r>
              <a:rPr lang="en-US" altLang="en-US" sz="1400" dirty="0"/>
              <a:t> </a:t>
            </a:r>
            <a:r>
              <a:rPr lang="en-US" altLang="en-US" sz="1400" dirty="0" err="1"/>
              <a:t>dovesti</a:t>
            </a:r>
            <a:r>
              <a:rPr lang="en-US" altLang="en-US" sz="1400" dirty="0"/>
              <a:t> do </a:t>
            </a:r>
            <a:r>
              <a:rPr lang="en-US" altLang="en-US" sz="1400" dirty="0" err="1"/>
              <a:t>detektovanja</a:t>
            </a:r>
            <a:r>
              <a:rPr lang="en-US" altLang="en-US" sz="1400" dirty="0"/>
              <a:t> </a:t>
            </a:r>
            <a:r>
              <a:rPr lang="en-US" altLang="en-US" sz="1400" dirty="0" err="1"/>
              <a:t>greške</a:t>
            </a:r>
            <a:r>
              <a:rPr lang="en-US" altLang="en-US" sz="1400" dirty="0"/>
              <a:t> </a:t>
            </a:r>
            <a:r>
              <a:rPr lang="en-US" altLang="en-US" sz="1400" dirty="0" err="1"/>
              <a:t>ako</a:t>
            </a:r>
            <a:r>
              <a:rPr lang="en-US" altLang="en-US" sz="1400" dirty="0"/>
              <a:t> </a:t>
            </a:r>
            <a:r>
              <a:rPr lang="en-US" altLang="en-US" sz="1400" dirty="0" err="1"/>
              <a:t>provera</a:t>
            </a:r>
            <a:r>
              <a:rPr lang="en-US" altLang="en-US" sz="1400" dirty="0"/>
              <a:t> </a:t>
            </a:r>
            <a:r>
              <a:rPr lang="en-US" altLang="en-US" sz="1400" dirty="0" err="1"/>
              <a:t>zakaže</a:t>
            </a:r>
            <a:r>
              <a:rPr lang="en-US" altLang="en-US" sz="1400" dirty="0"/>
              <a:t>. </a:t>
            </a:r>
            <a:r>
              <a:rPr lang="en-US" altLang="en-US" sz="1400" dirty="0" err="1"/>
              <a:t>Slično</a:t>
            </a:r>
            <a:r>
              <a:rPr lang="en-US" altLang="en-US" sz="1400" dirty="0"/>
              <a:t>, </a:t>
            </a:r>
            <a:r>
              <a:rPr lang="en-US" altLang="en-US" sz="1400" dirty="0" err="1"/>
              <a:t>idealna</a:t>
            </a:r>
            <a:r>
              <a:rPr lang="en-US" altLang="en-US" sz="1400" dirty="0"/>
              <a:t> </a:t>
            </a:r>
            <a:r>
              <a:rPr lang="en-US" altLang="en-US" sz="1400" dirty="0" err="1"/>
              <a:t>provera</a:t>
            </a:r>
            <a:r>
              <a:rPr lang="en-US" altLang="en-US" sz="1400" dirty="0"/>
              <a:t> </a:t>
            </a:r>
            <a:r>
              <a:rPr lang="en-US" altLang="en-US" sz="1400" dirty="0" err="1"/>
              <a:t>će</a:t>
            </a:r>
            <a:r>
              <a:rPr lang="en-US" altLang="en-US" sz="1400" dirty="0"/>
              <a:t> </a:t>
            </a:r>
            <a:r>
              <a:rPr lang="en-US" altLang="en-US" sz="1400" dirty="0" err="1"/>
              <a:t>biti</a:t>
            </a:r>
            <a:r>
              <a:rPr lang="en-US" altLang="en-US" sz="1400" dirty="0"/>
              <a:t> </a:t>
            </a:r>
            <a:r>
              <a:rPr lang="en-US" altLang="en-US" sz="1400" dirty="0" err="1"/>
              <a:t>neuspešna</a:t>
            </a:r>
            <a:r>
              <a:rPr lang="en-US" altLang="en-US" sz="1400" dirty="0"/>
              <a:t> </a:t>
            </a:r>
            <a:r>
              <a:rPr lang="en-US" altLang="en-US" sz="1400" dirty="0" err="1"/>
              <a:t>ako</a:t>
            </a:r>
            <a:r>
              <a:rPr lang="en-US" altLang="en-US" sz="1400" dirty="0"/>
              <a:t> </a:t>
            </a:r>
            <a:r>
              <a:rPr lang="en-US" altLang="en-US" sz="1400" dirty="0" err="1"/>
              <a:t>pobuda</a:t>
            </a:r>
            <a:r>
              <a:rPr lang="en-US" altLang="en-US" sz="1400" dirty="0"/>
              <a:t> ne </a:t>
            </a:r>
            <a:r>
              <a:rPr lang="en-US" altLang="en-US" sz="1400" dirty="0" err="1"/>
              <a:t>stimuliše</a:t>
            </a:r>
            <a:r>
              <a:rPr lang="en-US" altLang="en-US" sz="1400" dirty="0"/>
              <a:t> "</a:t>
            </a:r>
            <a:r>
              <a:rPr lang="en-US" altLang="en-US" sz="1400" dirty="0" err="1"/>
              <a:t>kritičan</a:t>
            </a:r>
            <a:r>
              <a:rPr lang="en-US" altLang="en-US" sz="1400" dirty="0"/>
              <a:t>" scenario. Pobuda I </a:t>
            </a:r>
            <a:r>
              <a:rPr lang="en-US" altLang="en-US" sz="1400" dirty="0" err="1"/>
              <a:t>provera</a:t>
            </a:r>
            <a:r>
              <a:rPr lang="en-US" altLang="en-US" sz="1400" dirty="0"/>
              <a:t> </a:t>
            </a:r>
            <a:r>
              <a:rPr lang="en-US" altLang="en-US" sz="1400" dirty="0" err="1"/>
              <a:t>su</a:t>
            </a:r>
            <a:r>
              <a:rPr lang="en-US" altLang="en-US" sz="1400" dirty="0"/>
              <a:t> </a:t>
            </a:r>
            <a:r>
              <a:rPr lang="en-US" altLang="en-US" sz="1400" dirty="0" err="1"/>
              <a:t>jin</a:t>
            </a:r>
            <a:r>
              <a:rPr lang="en-US" altLang="en-US" sz="1400" dirty="0"/>
              <a:t> </a:t>
            </a:r>
            <a:r>
              <a:rPr lang="en-US" altLang="en-US" sz="1400" dirty="0" err="1"/>
              <a:t>i</a:t>
            </a:r>
            <a:r>
              <a:rPr lang="en-US" altLang="en-US" sz="1400" dirty="0"/>
              <a:t> </a:t>
            </a:r>
            <a:r>
              <a:rPr lang="en-US" altLang="en-US" sz="1400" dirty="0" err="1"/>
              <a:t>jang</a:t>
            </a:r>
            <a:r>
              <a:rPr lang="en-US" altLang="en-US" sz="1400" dirty="0"/>
              <a:t> </a:t>
            </a:r>
            <a:r>
              <a:rPr lang="en-US" altLang="en-US" sz="1400" dirty="0" err="1"/>
              <a:t>verifikacije</a:t>
            </a:r>
            <a:endParaRPr lang="en-US" altLang="en-US" sz="1400" dirty="0" err="1">
              <a:cs typeface="Arial"/>
            </a:endParaRPr>
          </a:p>
        </p:txBody>
      </p:sp>
      <p:pic>
        <p:nvPicPr>
          <p:cNvPr id="41989" name="Picture 5">
            <a:extLst>
              <a:ext uri="{FF2B5EF4-FFF2-40B4-BE49-F238E27FC236}">
                <a16:creationId xmlns:a16="http://schemas.microsoft.com/office/drawing/2014/main" id="{385A020B-311F-8FEC-655F-AFC8A7ACC51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57775" y="1144588"/>
            <a:ext cx="3384550" cy="3262312"/>
          </a:xfrm>
          <a:noFill/>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a:extLst>
              <a:ext uri="{FF2B5EF4-FFF2-40B4-BE49-F238E27FC236}">
                <a16:creationId xmlns:a16="http://schemas.microsoft.com/office/drawing/2014/main" id="{D767FBDB-21C1-2BAB-0827-33E27A369022}"/>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CD9C68-0F3B-40A9-84F2-C57ECB01034C}" type="slidenum">
              <a:rPr lang="de-DE" altLang="en-US">
                <a:solidFill>
                  <a:schemeClr val="bg1"/>
                </a:solidFill>
              </a:rPr>
              <a:pPr/>
              <a:t>43</a:t>
            </a:fld>
            <a:endParaRPr lang="de-DE" altLang="en-US">
              <a:solidFill>
                <a:schemeClr val="bg1"/>
              </a:solidFill>
            </a:endParaRPr>
          </a:p>
        </p:txBody>
      </p:sp>
      <p:sp>
        <p:nvSpPr>
          <p:cNvPr id="43011" name="Rectangle 2">
            <a:extLst>
              <a:ext uri="{FF2B5EF4-FFF2-40B4-BE49-F238E27FC236}">
                <a16:creationId xmlns:a16="http://schemas.microsoft.com/office/drawing/2014/main" id="{876C3409-E2D8-D306-26E1-D2679C8B30EB}"/>
              </a:ext>
            </a:extLst>
          </p:cNvPr>
          <p:cNvSpPr>
            <a:spLocks noGrp="1" noChangeArrowheads="1"/>
          </p:cNvSpPr>
          <p:nvPr>
            <p:ph type="title"/>
          </p:nvPr>
        </p:nvSpPr>
        <p:spPr/>
        <p:txBody>
          <a:bodyPr/>
          <a:lstStyle/>
          <a:p>
            <a:pPr eaLnBrk="1" hangingPunct="1"/>
            <a:r>
              <a:rPr lang="en-US" altLang="en-US" dirty="0"/>
              <a:t>Principi </a:t>
            </a:r>
            <a:r>
              <a:rPr lang="en-US" altLang="en-US" dirty="0" err="1"/>
              <a:t>pobudjivanja</a:t>
            </a:r>
            <a:r>
              <a:rPr lang="en-US" altLang="en-US" dirty="0"/>
              <a:t> I</a:t>
            </a:r>
          </a:p>
        </p:txBody>
      </p:sp>
      <p:sp>
        <p:nvSpPr>
          <p:cNvPr id="43012" name="Rectangle 3">
            <a:extLst>
              <a:ext uri="{FF2B5EF4-FFF2-40B4-BE49-F238E27FC236}">
                <a16:creationId xmlns:a16="http://schemas.microsoft.com/office/drawing/2014/main" id="{F40099F2-7C82-E6B6-7ED2-8E711963F2EE}"/>
              </a:ext>
            </a:extLst>
          </p:cNvPr>
          <p:cNvSpPr>
            <a:spLocks noGrp="1" noChangeArrowheads="1"/>
          </p:cNvSpPr>
          <p:nvPr>
            <p:ph type="body" idx="1"/>
          </p:nvPr>
        </p:nvSpPr>
        <p:spPr/>
        <p:txBody>
          <a:bodyPr/>
          <a:lstStyle/>
          <a:p>
            <a:r>
              <a:rPr lang="en-US" sz="1600" dirty="0">
                <a:ea typeface="+mn-lt"/>
                <a:cs typeface="+mn-lt"/>
              </a:rPr>
              <a:t>Kada je </a:t>
            </a:r>
            <a:r>
              <a:rPr lang="en-US" sz="1600" dirty="0" err="1">
                <a:ea typeface="+mn-lt"/>
                <a:cs typeface="+mn-lt"/>
              </a:rPr>
              <a:t>zadužen</a:t>
            </a:r>
            <a:r>
              <a:rPr lang="en-US" sz="1600" dirty="0">
                <a:ea typeface="+mn-lt"/>
                <a:cs typeface="+mn-lt"/>
              </a:rPr>
              <a:t> za </a:t>
            </a:r>
            <a:r>
              <a:rPr lang="en-US" sz="1600" dirty="0" err="1">
                <a:ea typeface="+mn-lt"/>
                <a:cs typeface="+mn-lt"/>
              </a:rPr>
              <a:t>verifikaciju</a:t>
            </a:r>
            <a:r>
              <a:rPr lang="en-US" sz="1600" dirty="0">
                <a:ea typeface="+mn-lt"/>
                <a:cs typeface="+mn-lt"/>
              </a:rPr>
              <a:t> dela </a:t>
            </a:r>
            <a:r>
              <a:rPr lang="en-US" sz="1600" dirty="0" err="1">
                <a:ea typeface="+mn-lt"/>
                <a:cs typeface="+mn-lt"/>
              </a:rPr>
              <a:t>dizajna</a:t>
            </a:r>
            <a:r>
              <a:rPr lang="en-US" sz="1600" dirty="0">
                <a:ea typeface="+mn-lt"/>
                <a:cs typeface="+mn-lt"/>
              </a:rPr>
              <a:t>, </a:t>
            </a:r>
            <a:r>
              <a:rPr lang="en-US" sz="1600" dirty="0" err="1">
                <a:ea typeface="+mn-lt"/>
                <a:cs typeface="+mn-lt"/>
              </a:rPr>
              <a:t>verifikacioni</a:t>
            </a:r>
            <a:r>
              <a:rPr lang="en-US" sz="1600" dirty="0">
                <a:ea typeface="+mn-lt"/>
                <a:cs typeface="+mn-lt"/>
              </a:rPr>
              <a:t> </a:t>
            </a:r>
            <a:r>
              <a:rPr lang="en-US" sz="1600" dirty="0" err="1">
                <a:ea typeface="+mn-lt"/>
                <a:cs typeface="+mn-lt"/>
              </a:rPr>
              <a:t>inženjer</a:t>
            </a:r>
            <a:r>
              <a:rPr lang="en-US" sz="1600" dirty="0">
                <a:ea typeface="+mn-lt"/>
                <a:cs typeface="+mn-lt"/>
              </a:rPr>
              <a:t> </a:t>
            </a:r>
            <a:r>
              <a:rPr lang="en-US" sz="1600" dirty="0" err="1">
                <a:ea typeface="+mn-lt"/>
                <a:cs typeface="+mn-lt"/>
              </a:rPr>
              <a:t>treba</a:t>
            </a:r>
            <a:r>
              <a:rPr lang="en-US" sz="1600" dirty="0">
                <a:ea typeface="+mn-lt"/>
                <a:cs typeface="+mn-lt"/>
              </a:rPr>
              <a:t> </a:t>
            </a:r>
            <a:r>
              <a:rPr lang="en-US" sz="1600" dirty="0" err="1">
                <a:ea typeface="+mn-lt"/>
                <a:cs typeface="+mn-lt"/>
              </a:rPr>
              <a:t>prvo</a:t>
            </a:r>
            <a:r>
              <a:rPr lang="en-US" sz="1600" dirty="0">
                <a:ea typeface="+mn-lt"/>
                <a:cs typeface="+mn-lt"/>
              </a:rPr>
              <a:t> da </a:t>
            </a:r>
            <a:r>
              <a:rPr lang="en-US" sz="1600" dirty="0" err="1">
                <a:ea typeface="+mn-lt"/>
                <a:cs typeface="+mn-lt"/>
              </a:rPr>
              <a:t>pročita</a:t>
            </a:r>
            <a:r>
              <a:rPr lang="en-US" sz="1600" dirty="0">
                <a:ea typeface="+mn-lt"/>
                <a:cs typeface="+mn-lt"/>
              </a:rPr>
              <a:t> </a:t>
            </a:r>
            <a:r>
              <a:rPr lang="en-US" sz="1600" dirty="0" err="1">
                <a:ea typeface="+mn-lt"/>
                <a:cs typeface="+mn-lt"/>
              </a:rPr>
              <a:t>svu</a:t>
            </a:r>
            <a:r>
              <a:rPr lang="en-US" sz="1600" dirty="0">
                <a:ea typeface="+mn-lt"/>
                <a:cs typeface="+mn-lt"/>
              </a:rPr>
              <a:t> </a:t>
            </a:r>
            <a:r>
              <a:rPr lang="en-US" sz="1600" dirty="0" err="1">
                <a:ea typeface="+mn-lt"/>
                <a:cs typeface="+mn-lt"/>
              </a:rPr>
              <a:t>dokumentaciju</a:t>
            </a:r>
            <a:r>
              <a:rPr lang="en-US" sz="1600" dirty="0">
                <a:ea typeface="+mn-lt"/>
                <a:cs typeface="+mn-lt"/>
              </a:rPr>
              <a:t> </a:t>
            </a:r>
            <a:r>
              <a:rPr lang="en-US" sz="1600" dirty="0" err="1">
                <a:ea typeface="+mn-lt"/>
                <a:cs typeface="+mn-lt"/>
              </a:rPr>
              <a:t>koja</a:t>
            </a:r>
            <a:r>
              <a:rPr lang="en-US" sz="1600" dirty="0">
                <a:ea typeface="+mn-lt"/>
                <a:cs typeface="+mn-lt"/>
              </a:rPr>
              <a:t> </a:t>
            </a:r>
            <a:r>
              <a:rPr lang="en-US" sz="1600" dirty="0" err="1">
                <a:ea typeface="+mn-lt"/>
                <a:cs typeface="+mn-lt"/>
              </a:rPr>
              <a:t>postoji</a:t>
            </a:r>
            <a:r>
              <a:rPr lang="en-US" sz="1600" dirty="0">
                <a:ea typeface="+mn-lt"/>
                <a:cs typeface="+mn-lt"/>
              </a:rPr>
              <a:t> za taj </a:t>
            </a:r>
            <a:r>
              <a:rPr lang="en-US" sz="1600" dirty="0" err="1">
                <a:ea typeface="+mn-lt"/>
                <a:cs typeface="+mn-lt"/>
              </a:rPr>
              <a:t>dizajn</a:t>
            </a:r>
            <a:r>
              <a:rPr lang="en-US" sz="1600" dirty="0">
                <a:ea typeface="+mn-lt"/>
                <a:cs typeface="+mn-lt"/>
              </a:rPr>
              <a:t>. Prvi </a:t>
            </a:r>
            <a:r>
              <a:rPr lang="en-US" sz="1600" dirty="0" err="1">
                <a:ea typeface="+mn-lt"/>
                <a:cs typeface="+mn-lt"/>
              </a:rPr>
              <a:t>zadatak</a:t>
            </a:r>
            <a:r>
              <a:rPr lang="en-US" sz="1600" dirty="0">
                <a:ea typeface="+mn-lt"/>
                <a:cs typeface="+mn-lt"/>
              </a:rPr>
              <a:t> je da </a:t>
            </a:r>
            <a:r>
              <a:rPr lang="en-US" sz="1600" dirty="0" err="1">
                <a:ea typeface="+mn-lt"/>
                <a:cs typeface="+mn-lt"/>
              </a:rPr>
              <a:t>razume</a:t>
            </a:r>
            <a:r>
              <a:rPr lang="en-US" sz="1600" dirty="0">
                <a:ea typeface="+mn-lt"/>
                <a:cs typeface="+mn-lt"/>
              </a:rPr>
              <a:t> </a:t>
            </a:r>
            <a:r>
              <a:rPr lang="en-US" sz="1600" dirty="0" err="1">
                <a:ea typeface="+mn-lt"/>
                <a:cs typeface="+mn-lt"/>
              </a:rPr>
              <a:t>sve</a:t>
            </a:r>
            <a:r>
              <a:rPr lang="en-US" sz="1600" dirty="0">
                <a:ea typeface="+mn-lt"/>
                <a:cs typeface="+mn-lt"/>
              </a:rPr>
              <a:t> </a:t>
            </a:r>
            <a:r>
              <a:rPr lang="en-US" sz="1600" dirty="0" err="1">
                <a:ea typeface="+mn-lt"/>
                <a:cs typeface="+mn-lt"/>
              </a:rPr>
              <a:t>ulazne</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izlazne</a:t>
            </a:r>
            <a:r>
              <a:rPr lang="en-US" sz="1600" dirty="0">
                <a:ea typeface="+mn-lt"/>
                <a:cs typeface="+mn-lt"/>
              </a:rPr>
              <a:t> </a:t>
            </a:r>
            <a:r>
              <a:rPr lang="en-US" sz="1600" dirty="0" err="1">
                <a:ea typeface="+mn-lt"/>
                <a:cs typeface="+mn-lt"/>
              </a:rPr>
              <a:t>linije</a:t>
            </a:r>
            <a:r>
              <a:rPr lang="en-US" sz="1600" dirty="0">
                <a:ea typeface="+mn-lt"/>
                <a:cs typeface="+mn-lt"/>
              </a:rPr>
              <a:t>, a </a:t>
            </a:r>
            <a:r>
              <a:rPr lang="en-US" sz="1600" dirty="0" err="1">
                <a:ea typeface="+mn-lt"/>
                <a:cs typeface="+mn-lt"/>
              </a:rPr>
              <a:t>zatim</a:t>
            </a:r>
            <a:r>
              <a:rPr lang="en-US" sz="1600" dirty="0">
                <a:ea typeface="+mn-lt"/>
                <a:cs typeface="+mn-lt"/>
              </a:rPr>
              <a:t> mora da </a:t>
            </a:r>
            <a:r>
              <a:rPr lang="en-US" sz="1600" dirty="0" err="1">
                <a:ea typeface="+mn-lt"/>
                <a:cs typeface="+mn-lt"/>
              </a:rPr>
              <a:t>razume</a:t>
            </a:r>
            <a:r>
              <a:rPr lang="en-US" sz="1600" dirty="0">
                <a:ea typeface="+mn-lt"/>
                <a:cs typeface="+mn-lt"/>
              </a:rPr>
              <a:t> </a:t>
            </a:r>
            <a:r>
              <a:rPr lang="en-US" sz="1600" dirty="0" err="1">
                <a:ea typeface="+mn-lt"/>
                <a:cs typeface="+mn-lt"/>
              </a:rPr>
              <a:t>funkcionalnost</a:t>
            </a:r>
            <a:r>
              <a:rPr lang="en-US" sz="1600" dirty="0">
                <a:ea typeface="+mn-lt"/>
                <a:cs typeface="+mn-lt"/>
              </a:rPr>
              <a:t> </a:t>
            </a:r>
            <a:r>
              <a:rPr lang="en-US" sz="1600" dirty="0" err="1">
                <a:ea typeface="+mn-lt"/>
                <a:cs typeface="+mn-lt"/>
              </a:rPr>
              <a:t>dizajna</a:t>
            </a:r>
            <a:r>
              <a:rPr lang="en-US" sz="1600" dirty="0">
                <a:ea typeface="+mn-lt"/>
                <a:cs typeface="+mn-lt"/>
              </a:rPr>
              <a:t> </a:t>
            </a:r>
            <a:r>
              <a:rPr lang="en-US" sz="1600" dirty="0" err="1">
                <a:ea typeface="+mn-lt"/>
                <a:cs typeface="+mn-lt"/>
              </a:rPr>
              <a:t>kako</a:t>
            </a:r>
            <a:r>
              <a:rPr lang="en-US" sz="1600" dirty="0">
                <a:ea typeface="+mn-lt"/>
                <a:cs typeface="+mn-lt"/>
              </a:rPr>
              <a:t> bi bio u </a:t>
            </a:r>
            <a:r>
              <a:rPr lang="en-US" sz="1600" dirty="0" err="1">
                <a:ea typeface="+mn-lt"/>
                <a:cs typeface="+mn-lt"/>
              </a:rPr>
              <a:t>stanju</a:t>
            </a:r>
            <a:r>
              <a:rPr lang="en-US" sz="1600" dirty="0">
                <a:ea typeface="+mn-lt"/>
                <a:cs typeface="+mn-lt"/>
              </a:rPr>
              <a:t> da </a:t>
            </a:r>
            <a:r>
              <a:rPr lang="en-US" sz="1600" dirty="0" err="1">
                <a:ea typeface="+mn-lt"/>
                <a:cs typeface="+mn-lt"/>
              </a:rPr>
              <a:t>predvidi</a:t>
            </a:r>
            <a:r>
              <a:rPr lang="en-US" sz="1600" dirty="0">
                <a:ea typeface="+mn-lt"/>
                <a:cs typeface="+mn-lt"/>
              </a:rPr>
              <a:t> </a:t>
            </a:r>
            <a:r>
              <a:rPr lang="en-US" sz="1600" dirty="0" err="1">
                <a:ea typeface="+mn-lt"/>
                <a:cs typeface="+mn-lt"/>
              </a:rPr>
              <a:t>izlaze</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osnovu</a:t>
            </a:r>
            <a:r>
              <a:rPr lang="en-US" sz="1600" dirty="0">
                <a:ea typeface="+mn-lt"/>
                <a:cs typeface="+mn-lt"/>
              </a:rPr>
              <a:t> </a:t>
            </a:r>
            <a:r>
              <a:rPr lang="en-US" sz="1600" dirty="0" err="1">
                <a:ea typeface="+mn-lt"/>
                <a:cs typeface="+mn-lt"/>
              </a:rPr>
              <a:t>ulaza</a:t>
            </a:r>
            <a:r>
              <a:rPr lang="en-US" sz="1600" dirty="0">
                <a:ea typeface="+mn-lt"/>
                <a:cs typeface="+mn-lt"/>
              </a:rPr>
              <a:t>. </a:t>
            </a:r>
            <a:r>
              <a:rPr lang="en-US" sz="1600" b="1" dirty="0" err="1">
                <a:ea typeface="+mn-lt"/>
                <a:cs typeface="+mn-lt"/>
              </a:rPr>
              <a:t>Važno</a:t>
            </a:r>
            <a:r>
              <a:rPr lang="en-US" sz="1600" b="1" dirty="0">
                <a:ea typeface="+mn-lt"/>
                <a:cs typeface="+mn-lt"/>
              </a:rPr>
              <a:t> je da </a:t>
            </a:r>
            <a:r>
              <a:rPr lang="en-US" sz="1600" b="1" dirty="0" err="1">
                <a:ea typeface="+mn-lt"/>
                <a:cs typeface="+mn-lt"/>
              </a:rPr>
              <a:t>verifikacioni</a:t>
            </a:r>
            <a:r>
              <a:rPr lang="en-US" sz="1600" b="1" dirty="0">
                <a:ea typeface="+mn-lt"/>
                <a:cs typeface="+mn-lt"/>
              </a:rPr>
              <a:t> </a:t>
            </a:r>
            <a:r>
              <a:rPr lang="en-US" sz="1600" b="1" dirty="0" err="1">
                <a:ea typeface="+mn-lt"/>
                <a:cs typeface="+mn-lt"/>
              </a:rPr>
              <a:t>inženjer</a:t>
            </a:r>
            <a:r>
              <a:rPr lang="en-US" sz="1600" b="1" dirty="0">
                <a:ea typeface="+mn-lt"/>
                <a:cs typeface="+mn-lt"/>
              </a:rPr>
              <a:t> </a:t>
            </a:r>
            <a:r>
              <a:rPr lang="en-US" sz="1600" b="1" dirty="0" err="1">
                <a:ea typeface="+mn-lt"/>
                <a:cs typeface="+mn-lt"/>
              </a:rPr>
              <a:t>dobije</a:t>
            </a:r>
            <a:r>
              <a:rPr lang="en-US" sz="1600" b="1" dirty="0">
                <a:ea typeface="+mn-lt"/>
                <a:cs typeface="+mn-lt"/>
              </a:rPr>
              <a:t> </a:t>
            </a:r>
            <a:r>
              <a:rPr lang="en-US" sz="1600" b="1" dirty="0" err="1">
                <a:ea typeface="+mn-lt"/>
                <a:cs typeface="+mn-lt"/>
              </a:rPr>
              <a:t>opise</a:t>
            </a:r>
            <a:r>
              <a:rPr lang="en-US" sz="1600" b="1" dirty="0">
                <a:ea typeface="+mn-lt"/>
                <a:cs typeface="+mn-lt"/>
              </a:rPr>
              <a:t> </a:t>
            </a:r>
            <a:r>
              <a:rPr lang="en-US" sz="1600" b="1" dirty="0" err="1">
                <a:ea typeface="+mn-lt"/>
                <a:cs typeface="+mn-lt"/>
              </a:rPr>
              <a:t>ulaza</a:t>
            </a:r>
            <a:r>
              <a:rPr lang="en-US" sz="1600" b="1" dirty="0">
                <a:ea typeface="+mn-lt"/>
                <a:cs typeface="+mn-lt"/>
              </a:rPr>
              <a:t> od </a:t>
            </a:r>
            <a:r>
              <a:rPr lang="en-US" sz="1600" b="1" dirty="0" err="1">
                <a:ea typeface="+mn-lt"/>
                <a:cs typeface="+mn-lt"/>
              </a:rPr>
              <a:t>izvora</a:t>
            </a:r>
            <a:r>
              <a:rPr lang="en-US" sz="1600" b="1" dirty="0">
                <a:ea typeface="+mn-lt"/>
                <a:cs typeface="+mn-lt"/>
              </a:rPr>
              <a:t> koji </a:t>
            </a:r>
            <a:r>
              <a:rPr lang="en-US" sz="1600" b="1" dirty="0" err="1">
                <a:ea typeface="+mn-lt"/>
                <a:cs typeface="+mn-lt"/>
              </a:rPr>
              <a:t>nije</a:t>
            </a:r>
            <a:r>
              <a:rPr lang="en-US" sz="1600" b="1" dirty="0">
                <a:ea typeface="+mn-lt"/>
                <a:cs typeface="+mn-lt"/>
              </a:rPr>
              <a:t> </a:t>
            </a:r>
            <a:r>
              <a:rPr lang="en-US" sz="1600" b="1" dirty="0" err="1">
                <a:ea typeface="+mn-lt"/>
                <a:cs typeface="+mn-lt"/>
              </a:rPr>
              <a:t>autor</a:t>
            </a:r>
            <a:r>
              <a:rPr lang="en-US" sz="1600" b="1" dirty="0">
                <a:ea typeface="+mn-lt"/>
                <a:cs typeface="+mn-lt"/>
              </a:rPr>
              <a:t> HDL-a koji se </a:t>
            </a:r>
            <a:r>
              <a:rPr lang="en-US" sz="1600" b="1" dirty="0" err="1">
                <a:ea typeface="+mn-lt"/>
                <a:cs typeface="+mn-lt"/>
              </a:rPr>
              <a:t>testira</a:t>
            </a:r>
            <a:endParaRPr lang="en-US" sz="1600" b="1" dirty="0">
              <a:ea typeface="+mn-lt"/>
              <a:cs typeface="+mn-lt"/>
            </a:endParaRPr>
          </a:p>
          <a:p>
            <a:pPr eaLnBrk="1" hangingPunct="1"/>
            <a:endParaRPr lang="en-US" altLang="en-US" sz="1600"/>
          </a:p>
          <a:p>
            <a:r>
              <a:rPr lang="en-US" sz="1600" dirty="0">
                <a:ea typeface="+mn-lt"/>
                <a:cs typeface="+mn-lt"/>
              </a:rPr>
              <a:t>Sa </a:t>
            </a:r>
            <a:r>
              <a:rPr lang="en-US" sz="1600" dirty="0" err="1">
                <a:ea typeface="+mn-lt"/>
                <a:cs typeface="+mn-lt"/>
              </a:rPr>
              <a:t>razumevanjem</a:t>
            </a:r>
            <a:r>
              <a:rPr lang="en-US" sz="1600" dirty="0">
                <a:ea typeface="+mn-lt"/>
                <a:cs typeface="+mn-lt"/>
              </a:rPr>
              <a:t> </a:t>
            </a:r>
            <a:r>
              <a:rPr lang="en-US" sz="1600" dirty="0" err="1">
                <a:ea typeface="+mn-lt"/>
                <a:cs typeface="+mn-lt"/>
              </a:rPr>
              <a:t>definicija</a:t>
            </a:r>
            <a:r>
              <a:rPr lang="en-US" sz="1600" dirty="0">
                <a:ea typeface="+mn-lt"/>
                <a:cs typeface="+mn-lt"/>
              </a:rPr>
              <a:t> </a:t>
            </a:r>
            <a:r>
              <a:rPr lang="en-US" sz="1600" dirty="0" err="1">
                <a:ea typeface="+mn-lt"/>
                <a:cs typeface="+mn-lt"/>
              </a:rPr>
              <a:t>ulaza</a:t>
            </a:r>
            <a:r>
              <a:rPr lang="en-US" sz="1600" dirty="0">
                <a:ea typeface="+mn-lt"/>
                <a:cs typeface="+mn-lt"/>
              </a:rPr>
              <a:t>, </a:t>
            </a:r>
            <a:r>
              <a:rPr lang="en-US" sz="1600" dirty="0" err="1">
                <a:ea typeface="+mn-lt"/>
                <a:cs typeface="+mn-lt"/>
              </a:rPr>
              <a:t>verifikacioni</a:t>
            </a:r>
            <a:r>
              <a:rPr lang="en-US" sz="1600" dirty="0">
                <a:ea typeface="+mn-lt"/>
                <a:cs typeface="+mn-lt"/>
              </a:rPr>
              <a:t> </a:t>
            </a:r>
            <a:r>
              <a:rPr lang="en-US" sz="1600" dirty="0" err="1">
                <a:ea typeface="+mn-lt"/>
                <a:cs typeface="+mn-lt"/>
              </a:rPr>
              <a:t>inženjer</a:t>
            </a:r>
            <a:r>
              <a:rPr lang="en-US" sz="1600" dirty="0">
                <a:ea typeface="+mn-lt"/>
                <a:cs typeface="+mn-lt"/>
              </a:rPr>
              <a:t> </a:t>
            </a:r>
            <a:r>
              <a:rPr lang="en-US" sz="1600" dirty="0" err="1">
                <a:ea typeface="+mn-lt"/>
                <a:cs typeface="+mn-lt"/>
              </a:rPr>
              <a:t>počinje</a:t>
            </a:r>
            <a:r>
              <a:rPr lang="en-US" sz="1600" dirty="0">
                <a:ea typeface="+mn-lt"/>
                <a:cs typeface="+mn-lt"/>
              </a:rPr>
              <a:t> da </a:t>
            </a:r>
            <a:r>
              <a:rPr lang="en-US" sz="1600" dirty="0" err="1">
                <a:ea typeface="+mn-lt"/>
                <a:cs typeface="+mn-lt"/>
              </a:rPr>
              <a:t>planira</a:t>
            </a:r>
            <a:r>
              <a:rPr lang="en-US" sz="1600" dirty="0">
                <a:ea typeface="+mn-lt"/>
                <a:cs typeface="+mn-lt"/>
              </a:rPr>
              <a:t> </a:t>
            </a:r>
            <a:r>
              <a:rPr lang="en-US" sz="1600" dirty="0" err="1">
                <a:ea typeface="+mn-lt"/>
                <a:cs typeface="+mn-lt"/>
              </a:rPr>
              <a:t>strategiju</a:t>
            </a:r>
            <a:r>
              <a:rPr lang="en-US" sz="1600" dirty="0">
                <a:ea typeface="+mn-lt"/>
                <a:cs typeface="+mn-lt"/>
              </a:rPr>
              <a:t> </a:t>
            </a:r>
            <a:r>
              <a:rPr lang="en-US" sz="1600" dirty="0" err="1">
                <a:ea typeface="+mn-lt"/>
                <a:cs typeface="+mn-lt"/>
              </a:rPr>
              <a:t>stimulacije</a:t>
            </a:r>
            <a:r>
              <a:rPr lang="en-US" sz="1600" dirty="0">
                <a:ea typeface="+mn-lt"/>
                <a:cs typeface="+mn-lt"/>
              </a:rPr>
              <a:t>. On </a:t>
            </a:r>
            <a:r>
              <a:rPr lang="en-US" sz="1600" dirty="0" err="1">
                <a:ea typeface="+mn-lt"/>
                <a:cs typeface="+mn-lt"/>
              </a:rPr>
              <a:t>će</a:t>
            </a:r>
            <a:r>
              <a:rPr lang="en-US" sz="1600" dirty="0">
                <a:ea typeface="+mn-lt"/>
                <a:cs typeface="+mn-lt"/>
              </a:rPr>
              <a:t>, </a:t>
            </a:r>
            <a:r>
              <a:rPr lang="en-US" sz="1600" dirty="0" err="1">
                <a:ea typeface="+mn-lt"/>
                <a:cs typeface="+mn-lt"/>
              </a:rPr>
              <a:t>najpre</a:t>
            </a:r>
            <a:r>
              <a:rPr lang="en-US" sz="1600" dirty="0">
                <a:ea typeface="+mn-lt"/>
                <a:cs typeface="+mn-lt"/>
              </a:rPr>
              <a:t>, </a:t>
            </a:r>
            <a:r>
              <a:rPr lang="en-US" sz="1600" dirty="0" err="1">
                <a:ea typeface="+mn-lt"/>
                <a:cs typeface="+mn-lt"/>
              </a:rPr>
              <a:t>grupisati</a:t>
            </a:r>
            <a:r>
              <a:rPr lang="en-US" sz="1600" dirty="0">
                <a:ea typeface="+mn-lt"/>
                <a:cs typeface="+mn-lt"/>
              </a:rPr>
              <a:t> </a:t>
            </a:r>
            <a:r>
              <a:rPr lang="en-US" sz="1600" dirty="0" err="1">
                <a:ea typeface="+mn-lt"/>
                <a:cs typeface="+mn-lt"/>
              </a:rPr>
              <a:t>više</a:t>
            </a:r>
            <a:r>
              <a:rPr lang="en-US" sz="1600" dirty="0">
                <a:ea typeface="+mn-lt"/>
                <a:cs typeface="+mn-lt"/>
              </a:rPr>
              <a:t> </a:t>
            </a:r>
            <a:r>
              <a:rPr lang="en-US" sz="1600" dirty="0" err="1">
                <a:ea typeface="+mn-lt"/>
                <a:cs typeface="+mn-lt"/>
              </a:rPr>
              <a:t>signala</a:t>
            </a:r>
            <a:r>
              <a:rPr lang="en-US" sz="1600" dirty="0">
                <a:ea typeface="+mn-lt"/>
                <a:cs typeface="+mn-lt"/>
              </a:rPr>
              <a:t> </a:t>
            </a:r>
            <a:r>
              <a:rPr lang="en-US" sz="1600" dirty="0" err="1">
                <a:ea typeface="+mn-lt"/>
                <a:cs typeface="+mn-lt"/>
              </a:rPr>
              <a:t>zajedno</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osnovu</a:t>
            </a:r>
            <a:r>
              <a:rPr lang="en-US" sz="1600" dirty="0">
                <a:ea typeface="+mn-lt"/>
                <a:cs typeface="+mn-lt"/>
              </a:rPr>
              <a:t> </a:t>
            </a:r>
            <a:r>
              <a:rPr lang="en-US" sz="1600" dirty="0" err="1">
                <a:ea typeface="+mn-lt"/>
                <a:cs typeface="+mn-lt"/>
              </a:rPr>
              <a:t>njihove</a:t>
            </a:r>
            <a:r>
              <a:rPr lang="en-US" sz="1600" dirty="0">
                <a:ea typeface="+mn-lt"/>
                <a:cs typeface="+mn-lt"/>
              </a:rPr>
              <a:t> </a:t>
            </a:r>
            <a:r>
              <a:rPr lang="en-US" sz="1600" dirty="0" err="1">
                <a:ea typeface="+mn-lt"/>
                <a:cs typeface="+mn-lt"/>
              </a:rPr>
              <a:t>logičke</a:t>
            </a:r>
            <a:r>
              <a:rPr lang="en-US" sz="1600" dirty="0">
                <a:ea typeface="+mn-lt"/>
                <a:cs typeface="+mn-lt"/>
              </a:rPr>
              <a:t> </a:t>
            </a:r>
            <a:r>
              <a:rPr lang="en-US" sz="1600" dirty="0" err="1">
                <a:ea typeface="+mn-lt"/>
                <a:cs typeface="+mn-lt"/>
              </a:rPr>
              <a:t>funkcije</a:t>
            </a:r>
            <a:r>
              <a:rPr lang="en-US" sz="1600" dirty="0">
                <a:ea typeface="+mn-lt"/>
                <a:cs typeface="+mn-lt"/>
              </a:rPr>
              <a:t>. Ovo je </a:t>
            </a:r>
            <a:r>
              <a:rPr lang="en-US" sz="1600" dirty="0" err="1">
                <a:ea typeface="+mn-lt"/>
                <a:cs typeface="+mn-lt"/>
              </a:rPr>
              <a:t>važno</a:t>
            </a:r>
            <a:r>
              <a:rPr lang="en-US" sz="1600" dirty="0">
                <a:ea typeface="+mn-lt"/>
                <a:cs typeface="+mn-lt"/>
              </a:rPr>
              <a:t> </a:t>
            </a:r>
            <a:r>
              <a:rPr lang="en-US" sz="1600" dirty="0" err="1">
                <a:ea typeface="+mn-lt"/>
                <a:cs typeface="+mn-lt"/>
              </a:rPr>
              <a:t>jer</a:t>
            </a:r>
            <a:r>
              <a:rPr lang="en-US" sz="1600" dirty="0">
                <a:ea typeface="+mn-lt"/>
                <a:cs typeface="+mn-lt"/>
              </a:rPr>
              <a:t> </a:t>
            </a:r>
            <a:r>
              <a:rPr lang="en-US" sz="1600" dirty="0" err="1">
                <a:ea typeface="+mn-lt"/>
                <a:cs typeface="+mn-lt"/>
              </a:rPr>
              <a:t>će</a:t>
            </a:r>
            <a:r>
              <a:rPr lang="en-US" sz="1600" dirty="0">
                <a:ea typeface="+mn-lt"/>
                <a:cs typeface="+mn-lt"/>
              </a:rPr>
              <a:t> se </a:t>
            </a:r>
            <a:r>
              <a:rPr lang="en-US" sz="1600" dirty="0" err="1">
                <a:ea typeface="+mn-lt"/>
                <a:cs typeface="+mn-lt"/>
              </a:rPr>
              <a:t>razviti</a:t>
            </a:r>
            <a:r>
              <a:rPr lang="en-US" sz="1600" dirty="0">
                <a:ea typeface="+mn-lt"/>
                <a:cs typeface="+mn-lt"/>
              </a:rPr>
              <a:t> </a:t>
            </a:r>
            <a:r>
              <a:rPr lang="en-US" sz="1600" dirty="0" err="1">
                <a:ea typeface="+mn-lt"/>
                <a:cs typeface="+mn-lt"/>
              </a:rPr>
              <a:t>odvojene</a:t>
            </a:r>
            <a:r>
              <a:rPr lang="en-US" sz="1600" dirty="0">
                <a:ea typeface="+mn-lt"/>
                <a:cs typeface="+mn-lt"/>
              </a:rPr>
              <a:t> </a:t>
            </a:r>
            <a:r>
              <a:rPr lang="en-US" sz="1600" dirty="0" err="1">
                <a:ea typeface="+mn-lt"/>
                <a:cs typeface="+mn-lt"/>
              </a:rPr>
              <a:t>strategije</a:t>
            </a:r>
            <a:r>
              <a:rPr lang="en-US" sz="1600" dirty="0">
                <a:ea typeface="+mn-lt"/>
                <a:cs typeface="+mn-lt"/>
              </a:rPr>
              <a:t> </a:t>
            </a:r>
            <a:r>
              <a:rPr lang="en-US" sz="1600" dirty="0" err="1">
                <a:ea typeface="+mn-lt"/>
                <a:cs typeface="+mn-lt"/>
              </a:rPr>
              <a:t>upravljanja</a:t>
            </a:r>
            <a:r>
              <a:rPr lang="en-US" sz="1600" dirty="0">
                <a:ea typeface="+mn-lt"/>
                <a:cs typeface="+mn-lt"/>
              </a:rPr>
              <a:t> za </a:t>
            </a:r>
            <a:r>
              <a:rPr lang="en-US" sz="1600" dirty="0" err="1">
                <a:ea typeface="+mn-lt"/>
                <a:cs typeface="+mn-lt"/>
              </a:rPr>
              <a:t>svaki</a:t>
            </a:r>
            <a:r>
              <a:rPr lang="en-US" sz="1600" dirty="0">
                <a:ea typeface="+mn-lt"/>
                <a:cs typeface="+mn-lt"/>
              </a:rPr>
              <a:t> </a:t>
            </a:r>
            <a:r>
              <a:rPr lang="en-US" sz="1600" dirty="0" err="1">
                <a:ea typeface="+mn-lt"/>
                <a:cs typeface="+mn-lt"/>
              </a:rPr>
              <a:t>skup</a:t>
            </a:r>
            <a:r>
              <a:rPr lang="en-US" sz="1600" dirty="0">
                <a:ea typeface="+mn-lt"/>
                <a:cs typeface="+mn-lt"/>
              </a:rPr>
              <a:t> </a:t>
            </a:r>
            <a:r>
              <a:rPr lang="en-US" sz="1600" dirty="0" err="1">
                <a:ea typeface="+mn-lt"/>
                <a:cs typeface="+mn-lt"/>
              </a:rPr>
              <a:t>grupisanih</a:t>
            </a:r>
            <a:r>
              <a:rPr lang="en-US" sz="1600" dirty="0">
                <a:ea typeface="+mn-lt"/>
                <a:cs typeface="+mn-lt"/>
              </a:rPr>
              <a:t> </a:t>
            </a:r>
            <a:r>
              <a:rPr lang="en-US" sz="1600" dirty="0" err="1">
                <a:ea typeface="+mn-lt"/>
                <a:cs typeface="+mn-lt"/>
              </a:rPr>
              <a:t>ulaznih</a:t>
            </a:r>
            <a:r>
              <a:rPr lang="en-US" sz="1600" dirty="0">
                <a:ea typeface="+mn-lt"/>
                <a:cs typeface="+mn-lt"/>
              </a:rPr>
              <a:t> </a:t>
            </a:r>
            <a:r>
              <a:rPr lang="en-US" sz="1600" dirty="0" err="1">
                <a:ea typeface="+mn-lt"/>
                <a:cs typeface="+mn-lt"/>
              </a:rPr>
              <a:t>signala</a:t>
            </a:r>
            <a:endParaRPr lang="en-US" sz="1600" dirty="0">
              <a:ea typeface="+mn-lt"/>
              <a:cs typeface="+mn-lt"/>
            </a:endParaRPr>
          </a:p>
          <a:p>
            <a:pPr eaLnBrk="1" hangingPunct="1"/>
            <a:endParaRPr lang="en-US" altLang="en-US" sz="1600"/>
          </a:p>
          <a:p>
            <a:pPr eaLnBrk="1" hangingPunct="1"/>
            <a:r>
              <a:rPr lang="en-US" sz="1600" dirty="0" err="1">
                <a:ea typeface="+mn-lt"/>
                <a:cs typeface="+mn-lt"/>
              </a:rPr>
              <a:t>Prilikom</a:t>
            </a:r>
            <a:r>
              <a:rPr lang="en-US" sz="1600" dirty="0">
                <a:ea typeface="+mn-lt"/>
                <a:cs typeface="+mn-lt"/>
              </a:rPr>
              <a:t> </a:t>
            </a:r>
            <a:r>
              <a:rPr lang="en-US" sz="1600" dirty="0" err="1">
                <a:ea typeface="+mn-lt"/>
                <a:cs typeface="+mn-lt"/>
              </a:rPr>
              <a:t>razvoja</a:t>
            </a:r>
            <a:r>
              <a:rPr lang="en-US" sz="1600" dirty="0">
                <a:ea typeface="+mn-lt"/>
                <a:cs typeface="+mn-lt"/>
              </a:rPr>
              <a:t> </a:t>
            </a:r>
            <a:r>
              <a:rPr lang="en-US" sz="1600" dirty="0" err="1">
                <a:ea typeface="+mn-lt"/>
                <a:cs typeface="+mn-lt"/>
              </a:rPr>
              <a:t>strategije</a:t>
            </a:r>
            <a:r>
              <a:rPr lang="en-US" sz="1600" dirty="0">
                <a:ea typeface="+mn-lt"/>
                <a:cs typeface="+mn-lt"/>
              </a:rPr>
              <a:t> </a:t>
            </a:r>
            <a:r>
              <a:rPr lang="en-US" sz="1600" dirty="0" err="1">
                <a:ea typeface="+mn-lt"/>
                <a:cs typeface="+mn-lt"/>
              </a:rPr>
              <a:t>stimulacije</a:t>
            </a:r>
            <a:r>
              <a:rPr lang="en-US" sz="1600" dirty="0">
                <a:ea typeface="+mn-lt"/>
                <a:cs typeface="+mn-lt"/>
              </a:rPr>
              <a:t>, </a:t>
            </a:r>
            <a:r>
              <a:rPr lang="en-US" sz="1600" dirty="0" err="1">
                <a:ea typeface="+mn-lt"/>
                <a:cs typeface="+mn-lt"/>
              </a:rPr>
              <a:t>verifikacioni</a:t>
            </a:r>
            <a:r>
              <a:rPr lang="en-US" sz="1600" dirty="0">
                <a:ea typeface="+mn-lt"/>
                <a:cs typeface="+mn-lt"/>
              </a:rPr>
              <a:t> </a:t>
            </a:r>
            <a:r>
              <a:rPr lang="en-US" sz="1600" dirty="0" err="1">
                <a:ea typeface="+mn-lt"/>
                <a:cs typeface="+mn-lt"/>
              </a:rPr>
              <a:t>inženjer</a:t>
            </a:r>
            <a:r>
              <a:rPr lang="en-US" sz="1600" dirty="0">
                <a:ea typeface="+mn-lt"/>
                <a:cs typeface="+mn-lt"/>
              </a:rPr>
              <a:t> mora </a:t>
            </a:r>
            <a:r>
              <a:rPr lang="en-US" sz="1600" dirty="0" err="1">
                <a:ea typeface="+mn-lt"/>
                <a:cs typeface="+mn-lt"/>
              </a:rPr>
              <a:t>uvek</a:t>
            </a:r>
            <a:r>
              <a:rPr lang="en-US" sz="1600" dirty="0">
                <a:ea typeface="+mn-lt"/>
                <a:cs typeface="+mn-lt"/>
              </a:rPr>
              <a:t> </a:t>
            </a:r>
            <a:r>
              <a:rPr lang="en-US" sz="1600" dirty="0" err="1">
                <a:ea typeface="+mn-lt"/>
                <a:cs typeface="+mn-lt"/>
              </a:rPr>
              <a:t>imati</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umu</a:t>
            </a:r>
            <a:r>
              <a:rPr lang="en-US" sz="1600" dirty="0">
                <a:ea typeface="+mn-lt"/>
                <a:cs typeface="+mn-lt"/>
              </a:rPr>
              <a:t> da je </a:t>
            </a:r>
            <a:r>
              <a:rPr lang="en-US" sz="1600" dirty="0" err="1">
                <a:ea typeface="+mn-lt"/>
                <a:cs typeface="+mn-lt"/>
              </a:rPr>
              <a:t>cilj</a:t>
            </a:r>
            <a:r>
              <a:rPr lang="en-US" sz="1600" dirty="0">
                <a:ea typeface="+mn-lt"/>
                <a:cs typeface="+mn-lt"/>
              </a:rPr>
              <a:t> </a:t>
            </a:r>
            <a:r>
              <a:rPr lang="en-US" sz="1600" dirty="0" err="1">
                <a:ea typeface="+mn-lt"/>
                <a:cs typeface="+mn-lt"/>
              </a:rPr>
              <a:t>zapravo</a:t>
            </a:r>
            <a:r>
              <a:rPr lang="en-US" sz="1600" dirty="0">
                <a:ea typeface="+mn-lt"/>
                <a:cs typeface="+mn-lt"/>
              </a:rPr>
              <a:t> </a:t>
            </a:r>
            <a:r>
              <a:rPr lang="en-US" sz="1600" dirty="0" err="1">
                <a:ea typeface="+mn-lt"/>
                <a:cs typeface="+mn-lt"/>
              </a:rPr>
              <a:t>maksimizovati</a:t>
            </a:r>
            <a:r>
              <a:rPr lang="en-US" sz="1600" dirty="0">
                <a:ea typeface="+mn-lt"/>
                <a:cs typeface="+mn-lt"/>
              </a:rPr>
              <a:t> </a:t>
            </a:r>
            <a:r>
              <a:rPr lang="en-US" sz="1600" dirty="0" err="1">
                <a:ea typeface="+mn-lt"/>
                <a:cs typeface="+mn-lt"/>
              </a:rPr>
              <a:t>broj</a:t>
            </a:r>
            <a:r>
              <a:rPr lang="en-US" sz="1600" dirty="0">
                <a:ea typeface="+mn-lt"/>
                <a:cs typeface="+mn-lt"/>
              </a:rPr>
              <a:t> </a:t>
            </a:r>
            <a:r>
              <a:rPr lang="en-US" sz="1600" dirty="0" err="1">
                <a:ea typeface="+mn-lt"/>
                <a:cs typeface="+mn-lt"/>
              </a:rPr>
              <a:t>scenarija</a:t>
            </a:r>
            <a:r>
              <a:rPr lang="en-US" sz="1600" dirty="0">
                <a:ea typeface="+mn-lt"/>
                <a:cs typeface="+mn-lt"/>
              </a:rPr>
              <a:t> </a:t>
            </a:r>
            <a:r>
              <a:rPr lang="en-US" sz="1600" dirty="0" err="1">
                <a:ea typeface="+mn-lt"/>
                <a:cs typeface="+mn-lt"/>
              </a:rPr>
              <a:t>koje</a:t>
            </a:r>
            <a:r>
              <a:rPr lang="en-US" sz="1600" dirty="0">
                <a:ea typeface="+mn-lt"/>
                <a:cs typeface="+mn-lt"/>
              </a:rPr>
              <a:t> </a:t>
            </a:r>
            <a:r>
              <a:rPr lang="en-US" sz="1600" dirty="0" err="1">
                <a:ea typeface="+mn-lt"/>
                <a:cs typeface="+mn-lt"/>
              </a:rPr>
              <a:t>verifikaciono</a:t>
            </a:r>
            <a:r>
              <a:rPr lang="en-US" sz="1600" dirty="0">
                <a:ea typeface="+mn-lt"/>
                <a:cs typeface="+mn-lt"/>
              </a:rPr>
              <a:t> </a:t>
            </a:r>
            <a:r>
              <a:rPr lang="en-US" sz="1600" dirty="0" err="1">
                <a:ea typeface="+mn-lt"/>
                <a:cs typeface="+mn-lt"/>
              </a:rPr>
              <a:t>okruženje</a:t>
            </a:r>
            <a:r>
              <a:rPr lang="en-US" sz="1600" dirty="0">
                <a:ea typeface="+mn-lt"/>
                <a:cs typeface="+mn-lt"/>
              </a:rPr>
              <a:t> </a:t>
            </a:r>
            <a:r>
              <a:rPr lang="en-US" sz="1600" dirty="0" err="1">
                <a:ea typeface="+mn-lt"/>
                <a:cs typeface="+mn-lt"/>
              </a:rPr>
              <a:t>stvara</a:t>
            </a:r>
            <a:r>
              <a:rPr lang="en-US" altLang="en-US" sz="1600" dirty="0"/>
              <a:t> </a:t>
            </a:r>
            <a:endParaRPr lang="en-US" dirty="0">
              <a:cs typeface="Arial"/>
            </a:endParaRPr>
          </a:p>
          <a:p>
            <a:pPr eaLnBrk="1" hangingPunct="1"/>
            <a:endParaRPr lang="en-US" altLang="en-US" sz="1600"/>
          </a:p>
          <a:p>
            <a:pPr eaLnBrk="1" hangingPunct="1"/>
            <a:r>
              <a:rPr lang="en-US" sz="1600" dirty="0">
                <a:ea typeface="+mn-lt"/>
                <a:cs typeface="+mn-lt"/>
              </a:rPr>
              <a:t>Za </a:t>
            </a:r>
            <a:r>
              <a:rPr lang="en-US" sz="1600" dirty="0" err="1">
                <a:ea typeface="+mn-lt"/>
                <a:cs typeface="+mn-lt"/>
              </a:rPr>
              <a:t>kontrolne</a:t>
            </a:r>
            <a:r>
              <a:rPr lang="en-US" sz="1600" dirty="0">
                <a:ea typeface="+mn-lt"/>
                <a:cs typeface="+mn-lt"/>
              </a:rPr>
              <a:t> </a:t>
            </a:r>
            <a:r>
              <a:rPr lang="en-US" sz="1600" dirty="0" err="1">
                <a:ea typeface="+mn-lt"/>
                <a:cs typeface="+mn-lt"/>
              </a:rPr>
              <a:t>signale</a:t>
            </a:r>
            <a:r>
              <a:rPr lang="en-US" sz="1600" dirty="0">
                <a:ea typeface="+mn-lt"/>
                <a:cs typeface="+mn-lt"/>
              </a:rPr>
              <a:t>, to </a:t>
            </a:r>
            <a:r>
              <a:rPr lang="en-US" sz="1600" dirty="0" err="1">
                <a:ea typeface="+mn-lt"/>
                <a:cs typeface="+mn-lt"/>
              </a:rPr>
              <a:t>znači</a:t>
            </a:r>
            <a:r>
              <a:rPr lang="en-US" sz="1600" dirty="0">
                <a:ea typeface="+mn-lt"/>
                <a:cs typeface="+mn-lt"/>
              </a:rPr>
              <a:t> </a:t>
            </a:r>
            <a:r>
              <a:rPr lang="en-US" sz="1600" dirty="0" err="1">
                <a:ea typeface="+mn-lt"/>
                <a:cs typeface="+mn-lt"/>
              </a:rPr>
              <a:t>osigurati</a:t>
            </a:r>
            <a:r>
              <a:rPr lang="en-US" sz="1600" dirty="0">
                <a:ea typeface="+mn-lt"/>
                <a:cs typeface="+mn-lt"/>
              </a:rPr>
              <a:t> da </a:t>
            </a:r>
            <a:r>
              <a:rPr lang="en-US" sz="1600" dirty="0" err="1">
                <a:ea typeface="+mn-lt"/>
                <a:cs typeface="+mn-lt"/>
              </a:rPr>
              <a:t>okruženje</a:t>
            </a:r>
            <a:r>
              <a:rPr lang="en-US" sz="1600" dirty="0">
                <a:ea typeface="+mn-lt"/>
                <a:cs typeface="+mn-lt"/>
              </a:rPr>
              <a:t> </a:t>
            </a:r>
            <a:r>
              <a:rPr lang="en-US" sz="1600" dirty="0" err="1">
                <a:ea typeface="+mn-lt"/>
                <a:cs typeface="+mn-lt"/>
              </a:rPr>
              <a:t>koristi</a:t>
            </a:r>
            <a:r>
              <a:rPr lang="en-US" sz="1600" dirty="0">
                <a:ea typeface="+mn-lt"/>
                <a:cs typeface="+mn-lt"/>
              </a:rPr>
              <a:t> </a:t>
            </a:r>
            <a:r>
              <a:rPr lang="en-US" sz="1600" dirty="0" err="1">
                <a:ea typeface="+mn-lt"/>
                <a:cs typeface="+mn-lt"/>
              </a:rPr>
              <a:t>sve</a:t>
            </a:r>
            <a:r>
              <a:rPr lang="en-US" sz="1600" dirty="0">
                <a:ea typeface="+mn-lt"/>
                <a:cs typeface="+mn-lt"/>
              </a:rPr>
              <a:t> </a:t>
            </a:r>
            <a:r>
              <a:rPr lang="en-US" sz="1600" dirty="0" err="1">
                <a:ea typeface="+mn-lt"/>
                <a:cs typeface="+mn-lt"/>
              </a:rPr>
              <a:t>moguće</a:t>
            </a:r>
            <a:r>
              <a:rPr lang="en-US" sz="1600" dirty="0">
                <a:ea typeface="+mn-lt"/>
                <a:cs typeface="+mn-lt"/>
              </a:rPr>
              <a:t> </a:t>
            </a:r>
            <a:r>
              <a:rPr lang="en-US" sz="1600" dirty="0" err="1">
                <a:ea typeface="+mn-lt"/>
                <a:cs typeface="+mn-lt"/>
              </a:rPr>
              <a:t>komande</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modifikatore</a:t>
            </a:r>
            <a:r>
              <a:rPr lang="en-US" sz="1600" dirty="0">
                <a:ea typeface="+mn-lt"/>
                <a:cs typeface="+mn-lt"/>
              </a:rPr>
              <a:t>. Za </a:t>
            </a:r>
            <a:r>
              <a:rPr lang="en-US" sz="1600" dirty="0" err="1">
                <a:ea typeface="+mn-lt"/>
                <a:cs typeface="+mn-lt"/>
              </a:rPr>
              <a:t>magistrale</a:t>
            </a:r>
            <a:r>
              <a:rPr lang="en-US" sz="1600" dirty="0">
                <a:ea typeface="+mn-lt"/>
                <a:cs typeface="+mn-lt"/>
              </a:rPr>
              <a:t> </a:t>
            </a:r>
            <a:r>
              <a:rPr lang="en-US" sz="1600" dirty="0" err="1">
                <a:ea typeface="+mn-lt"/>
                <a:cs typeface="+mn-lt"/>
              </a:rPr>
              <a:t>podataka</a:t>
            </a:r>
            <a:r>
              <a:rPr lang="en-US" sz="1600" dirty="0">
                <a:ea typeface="+mn-lt"/>
                <a:cs typeface="+mn-lt"/>
              </a:rPr>
              <a:t>, </a:t>
            </a:r>
            <a:r>
              <a:rPr lang="en-US" sz="1600" dirty="0" err="1">
                <a:ea typeface="+mn-lt"/>
                <a:cs typeface="+mn-lt"/>
              </a:rPr>
              <a:t>okruženje</a:t>
            </a:r>
            <a:r>
              <a:rPr lang="en-US" sz="1600" dirty="0">
                <a:ea typeface="+mn-lt"/>
                <a:cs typeface="+mn-lt"/>
              </a:rPr>
              <a:t> </a:t>
            </a:r>
            <a:r>
              <a:rPr lang="en-US" sz="1600" dirty="0" err="1">
                <a:ea typeface="+mn-lt"/>
                <a:cs typeface="+mn-lt"/>
              </a:rPr>
              <a:t>treba</a:t>
            </a:r>
            <a:r>
              <a:rPr lang="en-US" sz="1600" dirty="0">
                <a:ea typeface="+mn-lt"/>
                <a:cs typeface="+mn-lt"/>
              </a:rPr>
              <a:t> da </a:t>
            </a:r>
            <a:r>
              <a:rPr lang="en-US" sz="1600" dirty="0" err="1">
                <a:ea typeface="+mn-lt"/>
                <a:cs typeface="+mn-lt"/>
              </a:rPr>
              <a:t>kreira</a:t>
            </a:r>
            <a:r>
              <a:rPr lang="en-US" sz="1600" dirty="0">
                <a:ea typeface="+mn-lt"/>
                <a:cs typeface="+mn-lt"/>
              </a:rPr>
              <a:t> </a:t>
            </a:r>
            <a:r>
              <a:rPr lang="en-US" sz="1600" dirty="0" err="1">
                <a:ea typeface="+mn-lt"/>
                <a:cs typeface="+mn-lt"/>
              </a:rPr>
              <a:t>širok</a:t>
            </a:r>
            <a:r>
              <a:rPr lang="en-US" sz="1600" dirty="0">
                <a:ea typeface="+mn-lt"/>
                <a:cs typeface="+mn-lt"/>
              </a:rPr>
              <a:t> </a:t>
            </a:r>
            <a:r>
              <a:rPr lang="en-US" sz="1600" dirty="0" err="1">
                <a:ea typeface="+mn-lt"/>
                <a:cs typeface="+mn-lt"/>
              </a:rPr>
              <a:t>spektar</a:t>
            </a:r>
            <a:r>
              <a:rPr lang="en-US" sz="1600" dirty="0">
                <a:ea typeface="+mn-lt"/>
                <a:cs typeface="+mn-lt"/>
              </a:rPr>
              <a:t> </a:t>
            </a:r>
            <a:r>
              <a:rPr lang="en-US" sz="1600" dirty="0" err="1">
                <a:ea typeface="+mn-lt"/>
                <a:cs typeface="+mn-lt"/>
              </a:rPr>
              <a:t>mogućih</a:t>
            </a:r>
            <a:r>
              <a:rPr lang="en-US" sz="1600" dirty="0">
                <a:ea typeface="+mn-lt"/>
                <a:cs typeface="+mn-lt"/>
              </a:rPr>
              <a:t>  </a:t>
            </a:r>
            <a:r>
              <a:rPr lang="en-US" sz="1600" dirty="0" err="1">
                <a:ea typeface="+mn-lt"/>
                <a:cs typeface="+mn-lt"/>
              </a:rPr>
              <a:t>vrednosti</a:t>
            </a:r>
            <a:r>
              <a:rPr lang="en-US" sz="1600" dirty="0">
                <a:ea typeface="+mn-lt"/>
                <a:cs typeface="+mn-lt"/>
              </a:rPr>
              <a:t> </a:t>
            </a:r>
            <a:r>
              <a:rPr lang="en-US" sz="1600" dirty="0" err="1">
                <a:ea typeface="+mn-lt"/>
                <a:cs typeface="+mn-lt"/>
              </a:rPr>
              <a:t>podataka</a:t>
            </a:r>
            <a:r>
              <a:rPr lang="en-US" sz="1600" dirty="0">
                <a:ea typeface="+mn-lt"/>
                <a:cs typeface="+mn-lt"/>
              </a:rPr>
              <a:t>. </a:t>
            </a:r>
            <a:r>
              <a:rPr lang="en-US" sz="1600" dirty="0" err="1">
                <a:ea typeface="+mn-lt"/>
                <a:cs typeface="+mn-lt"/>
              </a:rPr>
              <a:t>Posebno</a:t>
            </a:r>
            <a:r>
              <a:rPr lang="en-US" sz="1600" dirty="0">
                <a:ea typeface="+mn-lt"/>
                <a:cs typeface="+mn-lt"/>
              </a:rPr>
              <a:t> je </a:t>
            </a:r>
            <a:r>
              <a:rPr lang="en-US" sz="1600" dirty="0" err="1">
                <a:ea typeface="+mn-lt"/>
                <a:cs typeface="+mn-lt"/>
              </a:rPr>
              <a:t>važno</a:t>
            </a:r>
            <a:r>
              <a:rPr lang="en-US" sz="1600" dirty="0">
                <a:ea typeface="+mn-lt"/>
                <a:cs typeface="+mn-lt"/>
              </a:rPr>
              <a:t> za </a:t>
            </a:r>
            <a:r>
              <a:rPr lang="en-US" sz="1600" dirty="0" err="1">
                <a:ea typeface="+mn-lt"/>
                <a:cs typeface="+mn-lt"/>
              </a:rPr>
              <a:t>okruženje</a:t>
            </a:r>
            <a:r>
              <a:rPr lang="en-US" sz="1600" dirty="0">
                <a:ea typeface="+mn-lt"/>
                <a:cs typeface="+mn-lt"/>
              </a:rPr>
              <a:t> da </a:t>
            </a:r>
            <a:r>
              <a:rPr lang="en-US" sz="1600" dirty="0" err="1">
                <a:ea typeface="+mn-lt"/>
                <a:cs typeface="+mn-lt"/>
              </a:rPr>
              <a:t>testira</a:t>
            </a:r>
            <a:r>
              <a:rPr lang="en-US" sz="1600" dirty="0">
                <a:ea typeface="+mn-lt"/>
                <a:cs typeface="+mn-lt"/>
              </a:rPr>
              <a:t> </a:t>
            </a:r>
            <a:r>
              <a:rPr lang="en-US" sz="1600" b="1" dirty="0" err="1">
                <a:ea typeface="+mn-lt"/>
                <a:cs typeface="+mn-lt"/>
              </a:rPr>
              <a:t>granične</a:t>
            </a:r>
            <a:r>
              <a:rPr lang="en-US" sz="1600" b="1" dirty="0">
                <a:ea typeface="+mn-lt"/>
                <a:cs typeface="+mn-lt"/>
              </a:rPr>
              <a:t> </a:t>
            </a:r>
            <a:r>
              <a:rPr lang="en-US" sz="1600" b="1" dirty="0" err="1">
                <a:ea typeface="+mn-lt"/>
                <a:cs typeface="+mn-lt"/>
              </a:rPr>
              <a:t>slučajeve</a:t>
            </a:r>
            <a:r>
              <a:rPr lang="en-US" sz="1600" b="1" dirty="0">
                <a:ea typeface="+mn-lt"/>
                <a:cs typeface="+mn-lt"/>
              </a:rPr>
              <a:t> </a:t>
            </a:r>
            <a:r>
              <a:rPr lang="en-US" sz="1600" dirty="0" err="1">
                <a:ea typeface="+mn-lt"/>
                <a:cs typeface="+mn-lt"/>
              </a:rPr>
              <a:t>kada</a:t>
            </a:r>
            <a:r>
              <a:rPr lang="en-US" sz="1600" dirty="0">
                <a:ea typeface="+mn-lt"/>
                <a:cs typeface="+mn-lt"/>
              </a:rPr>
              <a:t> se </a:t>
            </a:r>
            <a:r>
              <a:rPr lang="en-US" sz="1600" dirty="0" err="1">
                <a:ea typeface="+mn-lt"/>
                <a:cs typeface="+mn-lt"/>
              </a:rPr>
              <a:t>biraju</a:t>
            </a:r>
            <a:r>
              <a:rPr lang="en-US" sz="1600" dirty="0">
                <a:ea typeface="+mn-lt"/>
                <a:cs typeface="+mn-lt"/>
              </a:rPr>
              <a:t> </a:t>
            </a:r>
            <a:r>
              <a:rPr lang="en-US" sz="1600" dirty="0" err="1">
                <a:ea typeface="+mn-lt"/>
                <a:cs typeface="+mn-lt"/>
              </a:rPr>
              <a:t>podaci</a:t>
            </a:r>
            <a:r>
              <a:rPr lang="en-US" sz="1600" dirty="0">
                <a:ea typeface="+mn-lt"/>
                <a:cs typeface="+mn-lt"/>
              </a:rPr>
              <a:t> koji </a:t>
            </a:r>
            <a:r>
              <a:rPr lang="en-US" sz="1600" dirty="0" err="1">
                <a:ea typeface="+mn-lt"/>
                <a:cs typeface="+mn-lt"/>
              </a:rPr>
              <a:t>će</a:t>
            </a:r>
            <a:r>
              <a:rPr lang="en-US" sz="1600" dirty="0">
                <a:ea typeface="+mn-lt"/>
                <a:cs typeface="+mn-lt"/>
              </a:rPr>
              <a:t> se </a:t>
            </a:r>
            <a:r>
              <a:rPr lang="en-US" sz="1600" dirty="0" err="1">
                <a:ea typeface="+mn-lt"/>
                <a:cs typeface="+mn-lt"/>
              </a:rPr>
              <a:t>koristiti</a:t>
            </a:r>
            <a:r>
              <a:rPr lang="en-US" sz="1600" dirty="0">
                <a:ea typeface="+mn-lt"/>
                <a:cs typeface="+mn-lt"/>
              </a:rPr>
              <a:t> u </a:t>
            </a:r>
            <a:r>
              <a:rPr lang="en-US" sz="1600" dirty="0" err="1">
                <a:ea typeface="+mn-lt"/>
                <a:cs typeface="+mn-lt"/>
              </a:rPr>
              <a:t>ovu</a:t>
            </a:r>
            <a:r>
              <a:rPr lang="en-US" sz="1600" dirty="0">
                <a:ea typeface="+mn-lt"/>
                <a:cs typeface="+mn-lt"/>
              </a:rPr>
              <a:t> </a:t>
            </a:r>
            <a:r>
              <a:rPr lang="en-US" sz="1600" dirty="0" err="1">
                <a:ea typeface="+mn-lt"/>
                <a:cs typeface="+mn-lt"/>
              </a:rPr>
              <a:t>svrhu</a:t>
            </a:r>
            <a:endParaRPr lang="en-US" dirty="0" err="1">
              <a:cs typeface="Arial"/>
            </a:endParaRPr>
          </a:p>
        </p:txBody>
      </p:sp>
    </p:spTree>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876C3409-E2D8-D306-26E1-D2679C8B30EB}"/>
              </a:ext>
            </a:extLst>
          </p:cNvPr>
          <p:cNvSpPr>
            <a:spLocks noGrp="1" noChangeArrowheads="1"/>
          </p:cNvSpPr>
          <p:nvPr>
            <p:ph type="title"/>
          </p:nvPr>
        </p:nvSpPr>
        <p:spPr/>
        <p:txBody>
          <a:bodyPr/>
          <a:lstStyle/>
          <a:p>
            <a:r>
              <a:rPr lang="en-US" dirty="0"/>
              <a:t>Principi </a:t>
            </a:r>
            <a:r>
              <a:rPr lang="en-US" dirty="0" err="1"/>
              <a:t>pobudjivanja</a:t>
            </a:r>
            <a:r>
              <a:rPr lang="en-US" altLang="en-US" dirty="0"/>
              <a:t> II</a:t>
            </a:r>
            <a:endParaRPr lang="en-US" dirty="0"/>
          </a:p>
        </p:txBody>
      </p:sp>
      <p:sp>
        <p:nvSpPr>
          <p:cNvPr id="43012" name="Rectangle 3">
            <a:extLst>
              <a:ext uri="{FF2B5EF4-FFF2-40B4-BE49-F238E27FC236}">
                <a16:creationId xmlns:a16="http://schemas.microsoft.com/office/drawing/2014/main" id="{F40099F2-7C82-E6B6-7ED2-8E711963F2EE}"/>
              </a:ext>
            </a:extLst>
          </p:cNvPr>
          <p:cNvSpPr>
            <a:spLocks noGrp="1" noChangeArrowheads="1"/>
          </p:cNvSpPr>
          <p:nvPr>
            <p:ph type="body" sz="half" idx="1"/>
          </p:nvPr>
        </p:nvSpPr>
        <p:spPr/>
        <p:txBody>
          <a:bodyPr/>
          <a:lstStyle/>
          <a:p>
            <a:r>
              <a:rPr lang="en-US" altLang="en-US" sz="1600" dirty="0" err="1"/>
              <a:t>Zamislimo</a:t>
            </a:r>
            <a:r>
              <a:rPr lang="en-US" altLang="en-US" sz="1600" dirty="0"/>
              <a:t> </a:t>
            </a:r>
            <a:r>
              <a:rPr lang="en-US" altLang="en-US" sz="1600" dirty="0" err="1"/>
              <a:t>crnu</a:t>
            </a:r>
            <a:r>
              <a:rPr lang="en-US" altLang="en-US" sz="1600" dirty="0"/>
              <a:t> </a:t>
            </a:r>
            <a:r>
              <a:rPr lang="en-US" altLang="en-US" sz="1600" dirty="0" err="1"/>
              <a:t>kutiju</a:t>
            </a:r>
            <a:r>
              <a:rPr lang="en-US" altLang="en-US" sz="1600" dirty="0"/>
              <a:t> </a:t>
            </a:r>
            <a:r>
              <a:rPr lang="en-US" altLang="en-US" sz="1600" dirty="0" err="1"/>
              <a:t>sa</a:t>
            </a:r>
            <a:r>
              <a:rPr lang="en-US" altLang="en-US" sz="1600" dirty="0"/>
              <a:t> </a:t>
            </a:r>
            <a:r>
              <a:rPr lang="en-US" altLang="en-US" sz="1600" dirty="0" err="1"/>
              <a:t>skromnim</a:t>
            </a:r>
            <a:r>
              <a:rPr lang="en-US" altLang="en-US" sz="1600" dirty="0"/>
              <a:t> </a:t>
            </a:r>
            <a:r>
              <a:rPr lang="en-US" altLang="en-US" sz="1600" dirty="0" err="1"/>
              <a:t>opisom</a:t>
            </a:r>
            <a:r>
              <a:rPr lang="en-US" altLang="en-US" sz="1600" dirty="0"/>
              <a:t> </a:t>
            </a:r>
            <a:r>
              <a:rPr lang="en-US" altLang="en-US" sz="1600" dirty="0" err="1"/>
              <a:t>četiri</a:t>
            </a:r>
            <a:r>
              <a:rPr lang="en-US" altLang="en-US" sz="1600" dirty="0"/>
              <a:t> </a:t>
            </a:r>
            <a:r>
              <a:rPr lang="en-US" altLang="en-US" sz="1600" dirty="0" err="1"/>
              <a:t>ulazne</a:t>
            </a:r>
            <a:r>
              <a:rPr lang="en-US" altLang="en-US" sz="1600" dirty="0"/>
              <a:t> </a:t>
            </a:r>
            <a:r>
              <a:rPr lang="en-US" altLang="en-US" sz="1600" dirty="0" err="1"/>
              <a:t>linije</a:t>
            </a:r>
            <a:r>
              <a:rPr lang="en-US" altLang="en-US" sz="1600" dirty="0"/>
              <a:t> </a:t>
            </a:r>
            <a:endParaRPr lang="en-US" dirty="0">
              <a:cs typeface="Arial"/>
            </a:endParaRPr>
          </a:p>
          <a:p>
            <a:r>
              <a:rPr lang="en-US" altLang="en-US" sz="1600" dirty="0" err="1">
                <a:cs typeface="Arial"/>
              </a:rPr>
              <a:t>Iz</a:t>
            </a:r>
            <a:r>
              <a:rPr lang="en-US" altLang="en-US" sz="1600" dirty="0">
                <a:cs typeface="Arial"/>
              </a:rPr>
              <a:t> </a:t>
            </a:r>
            <a:r>
              <a:rPr lang="en-US" altLang="en-US" sz="1600" dirty="0" err="1">
                <a:cs typeface="Arial"/>
              </a:rPr>
              <a:t>datih</a:t>
            </a:r>
            <a:r>
              <a:rPr lang="en-US" altLang="en-US" sz="1600" dirty="0">
                <a:cs typeface="Arial"/>
              </a:rPr>
              <a:t> </a:t>
            </a:r>
            <a:r>
              <a:rPr lang="en-US" altLang="en-US" sz="1600" dirty="0" err="1">
                <a:cs typeface="Arial"/>
              </a:rPr>
              <a:t>podataka</a:t>
            </a:r>
            <a:r>
              <a:rPr lang="en-US" altLang="en-US" sz="1600" dirty="0">
                <a:cs typeface="Arial"/>
              </a:rPr>
              <a:t>, </a:t>
            </a:r>
            <a:r>
              <a:rPr lang="en-US" altLang="en-US" sz="1600" dirty="0" err="1">
                <a:cs typeface="Arial"/>
              </a:rPr>
              <a:t>možemo</a:t>
            </a:r>
            <a:r>
              <a:rPr lang="en-US" altLang="en-US" sz="1600" dirty="0">
                <a:cs typeface="Arial"/>
              </a:rPr>
              <a:t> </a:t>
            </a:r>
            <a:r>
              <a:rPr lang="en-US" altLang="en-US" sz="1600" dirty="0" err="1">
                <a:cs typeface="Arial"/>
              </a:rPr>
              <a:t>zaključiti</a:t>
            </a:r>
            <a:r>
              <a:rPr lang="en-US" altLang="en-US" sz="1600" dirty="0">
                <a:cs typeface="Arial"/>
              </a:rPr>
              <a:t>:</a:t>
            </a:r>
            <a:endParaRPr lang="en-US" dirty="0">
              <a:cs typeface="Arial"/>
            </a:endParaRPr>
          </a:p>
          <a:p>
            <a:pPr lvl="1" indent="-188595">
              <a:buFont typeface="Courier New" panose="05000000000000000000" pitchFamily="2" charset="2"/>
              <a:buChar char="o"/>
            </a:pPr>
            <a:r>
              <a:rPr lang="en-US" altLang="en-US" sz="1200" dirty="0" err="1">
                <a:cs typeface="Arial"/>
              </a:rPr>
              <a:t>Postoji</a:t>
            </a:r>
            <a:r>
              <a:rPr lang="en-US" altLang="en-US" sz="1200" dirty="0">
                <a:cs typeface="Arial"/>
              </a:rPr>
              <a:t> </a:t>
            </a:r>
            <a:r>
              <a:rPr lang="en-US" altLang="en-US" sz="1200" dirty="0" err="1">
                <a:cs typeface="Arial"/>
              </a:rPr>
              <a:t>stek</a:t>
            </a:r>
            <a:r>
              <a:rPr lang="en-US" altLang="en-US" sz="1200" dirty="0">
                <a:cs typeface="Arial"/>
              </a:rPr>
              <a:t> u </a:t>
            </a:r>
            <a:r>
              <a:rPr lang="en-US" altLang="en-US" sz="1200" dirty="0" err="1">
                <a:cs typeface="Arial"/>
              </a:rPr>
              <a:t>okviru</a:t>
            </a:r>
            <a:r>
              <a:rPr lang="en-US" altLang="en-US" sz="1200" dirty="0">
                <a:cs typeface="Arial"/>
              </a:rPr>
              <a:t> </a:t>
            </a:r>
            <a:r>
              <a:rPr lang="en-US" altLang="en-US" sz="1200" dirty="0" err="1">
                <a:cs typeface="Arial"/>
              </a:rPr>
              <a:t>dizajna</a:t>
            </a:r>
          </a:p>
          <a:p>
            <a:pPr lvl="1" indent="-188595">
              <a:buFont typeface="Courier New" panose="05000000000000000000" pitchFamily="2" charset="2"/>
              <a:buChar char="o"/>
            </a:pPr>
            <a:r>
              <a:rPr lang="en-US" altLang="en-US" sz="1200" dirty="0">
                <a:cs typeface="Arial"/>
              </a:rPr>
              <a:t>Stek je </a:t>
            </a:r>
            <a:r>
              <a:rPr lang="en-US" altLang="en-US" sz="1200" dirty="0" err="1">
                <a:cs typeface="Arial"/>
              </a:rPr>
              <a:t>minimalne</a:t>
            </a:r>
            <a:r>
              <a:rPr lang="en-US" altLang="en-US" sz="1200" dirty="0">
                <a:cs typeface="Arial"/>
              </a:rPr>
              <a:t> </a:t>
            </a:r>
            <a:r>
              <a:rPr lang="en-US" altLang="en-US" sz="1200" dirty="0" err="1">
                <a:cs typeface="Arial"/>
              </a:rPr>
              <a:t>dubine</a:t>
            </a:r>
            <a:r>
              <a:rPr lang="en-US" altLang="en-US" sz="1200" dirty="0">
                <a:cs typeface="Arial"/>
              </a:rPr>
              <a:t> 2</a:t>
            </a:r>
            <a:endParaRPr lang="en-US" dirty="0">
              <a:cs typeface="Arial"/>
            </a:endParaRPr>
          </a:p>
          <a:p>
            <a:pPr lvl="1" indent="-188595">
              <a:buFont typeface="Courier New" panose="05000000000000000000" pitchFamily="2" charset="2"/>
              <a:buChar char="o"/>
            </a:pPr>
            <a:r>
              <a:rPr lang="en-US" altLang="en-US" sz="1200" dirty="0">
                <a:cs typeface="Arial"/>
              </a:rPr>
              <a:t>Stek je </a:t>
            </a:r>
            <a:r>
              <a:rPr lang="en-US" altLang="en-US" sz="1200" dirty="0" err="1">
                <a:cs typeface="Arial"/>
              </a:rPr>
              <a:t>širine</a:t>
            </a:r>
            <a:r>
              <a:rPr lang="en-US" altLang="en-US" sz="1200" dirty="0">
                <a:cs typeface="Arial"/>
              </a:rPr>
              <a:t> 8 </a:t>
            </a:r>
            <a:r>
              <a:rPr lang="en-US" altLang="en-US" sz="1200" dirty="0" err="1">
                <a:cs typeface="Arial"/>
              </a:rPr>
              <a:t>bita</a:t>
            </a:r>
            <a:r>
              <a:rPr lang="en-US" altLang="en-US" sz="1200" dirty="0">
                <a:cs typeface="Arial"/>
              </a:rPr>
              <a:t> </a:t>
            </a:r>
            <a:endParaRPr lang="en-US" dirty="0">
              <a:cs typeface="Arial"/>
            </a:endParaRPr>
          </a:p>
          <a:p>
            <a:pPr lvl="1" indent="-188595">
              <a:buFont typeface="Courier New" panose="05000000000000000000" pitchFamily="2" charset="2"/>
              <a:buChar char="o"/>
            </a:pPr>
            <a:r>
              <a:rPr lang="en-US" altLang="en-US" sz="1200" dirty="0">
                <a:cs typeface="Arial"/>
              </a:rPr>
              <a:t>Samo </a:t>
            </a:r>
            <a:r>
              <a:rPr lang="en-US" altLang="en-US" sz="1200" dirty="0" err="1">
                <a:cs typeface="Arial"/>
              </a:rPr>
              <a:t>jedan</a:t>
            </a:r>
            <a:r>
              <a:rPr lang="en-US" altLang="en-US" sz="1200" dirty="0">
                <a:cs typeface="Arial"/>
              </a:rPr>
              <a:t> </a:t>
            </a:r>
            <a:r>
              <a:rPr lang="en-US" altLang="en-US" sz="1200" dirty="0" err="1">
                <a:cs typeface="Arial"/>
              </a:rPr>
              <a:t>ulaz</a:t>
            </a:r>
            <a:r>
              <a:rPr lang="en-US" altLang="en-US" sz="1200" dirty="0">
                <a:cs typeface="Arial"/>
              </a:rPr>
              <a:t> je </a:t>
            </a:r>
            <a:r>
              <a:rPr lang="en-US" altLang="en-US" sz="1200" dirty="0" err="1">
                <a:cs typeface="Arial"/>
              </a:rPr>
              <a:t>moguć</a:t>
            </a:r>
            <a:r>
              <a:rPr lang="en-US" altLang="en-US" sz="1200" dirty="0">
                <a:cs typeface="Arial"/>
              </a:rPr>
              <a:t> u </a:t>
            </a:r>
            <a:r>
              <a:rPr lang="en-US" altLang="en-US" sz="1200" dirty="0" err="1">
                <a:cs typeface="Arial"/>
              </a:rPr>
              <a:t>datom</a:t>
            </a:r>
            <a:r>
              <a:rPr lang="en-US" altLang="en-US" sz="1200" dirty="0">
                <a:cs typeface="Arial"/>
              </a:rPr>
              <a:t> </a:t>
            </a:r>
            <a:r>
              <a:rPr lang="en-US" altLang="en-US" sz="1200" dirty="0" err="1">
                <a:cs typeface="Arial"/>
              </a:rPr>
              <a:t>trenutku</a:t>
            </a:r>
          </a:p>
          <a:p>
            <a:r>
              <a:rPr lang="en-US" altLang="en-US" sz="1600" dirty="0">
                <a:cs typeface="Arial"/>
              </a:rPr>
              <a:t>I </a:t>
            </a:r>
            <a:r>
              <a:rPr lang="en-US" altLang="en-US" sz="1600" dirty="0" err="1">
                <a:cs typeface="Arial"/>
              </a:rPr>
              <a:t>dalje</a:t>
            </a:r>
            <a:r>
              <a:rPr lang="en-US" altLang="en-US" sz="1600" dirty="0">
                <a:cs typeface="Arial"/>
              </a:rPr>
              <a:t> </a:t>
            </a:r>
            <a:r>
              <a:rPr lang="en-US" altLang="en-US" sz="1600" dirty="0" err="1">
                <a:cs typeface="Arial"/>
              </a:rPr>
              <a:t>ima</a:t>
            </a:r>
            <a:r>
              <a:rPr lang="en-US" altLang="en-US" sz="1600" dirty="0">
                <a:cs typeface="Arial"/>
              </a:rPr>
              <a:t> </a:t>
            </a:r>
            <a:r>
              <a:rPr lang="en-US" altLang="en-US" sz="1600" dirty="0" err="1">
                <a:cs typeface="Arial"/>
              </a:rPr>
              <a:t>dosta</a:t>
            </a:r>
            <a:r>
              <a:rPr lang="en-US" altLang="en-US" sz="1600" dirty="0">
                <a:cs typeface="Arial"/>
              </a:rPr>
              <a:t> </a:t>
            </a:r>
            <a:r>
              <a:rPr lang="en-US" altLang="en-US" sz="1600" dirty="0" err="1">
                <a:cs typeface="Arial"/>
              </a:rPr>
              <a:t>nepoznatih</a:t>
            </a:r>
            <a:r>
              <a:rPr lang="en-US" altLang="en-US" sz="1600" dirty="0">
                <a:cs typeface="Arial"/>
              </a:rPr>
              <a:t> u </a:t>
            </a:r>
            <a:r>
              <a:rPr lang="en-US" altLang="en-US" sz="1600" dirty="0" err="1">
                <a:cs typeface="Arial"/>
              </a:rPr>
              <a:t>vezi</a:t>
            </a:r>
            <a:r>
              <a:rPr lang="en-US" altLang="en-US" sz="1600" dirty="0">
                <a:cs typeface="Arial"/>
              </a:rPr>
              <a:t> </a:t>
            </a:r>
            <a:r>
              <a:rPr lang="en-US" altLang="en-US" sz="1600" dirty="0" err="1">
                <a:cs typeface="Arial"/>
              </a:rPr>
              <a:t>dizajna</a:t>
            </a:r>
            <a:r>
              <a:rPr lang="en-US" altLang="en-US" sz="1600" dirty="0">
                <a:cs typeface="Arial"/>
              </a:rPr>
              <a:t>:</a:t>
            </a:r>
            <a:endParaRPr lang="en-US" dirty="0">
              <a:cs typeface="Arial"/>
            </a:endParaRPr>
          </a:p>
          <a:p>
            <a:pPr lvl="1" indent="-188595">
              <a:buFont typeface="Courier New" panose="05000000000000000000" pitchFamily="2" charset="2"/>
              <a:buChar char="o"/>
            </a:pPr>
            <a:r>
              <a:rPr lang="en-US" altLang="en-US" sz="1200" dirty="0">
                <a:cs typeface="Arial"/>
              </a:rPr>
              <a:t>Da li je </a:t>
            </a:r>
            <a:r>
              <a:rPr lang="en-US" altLang="en-US" sz="1200" dirty="0" err="1">
                <a:cs typeface="Arial"/>
              </a:rPr>
              <a:t>stek</a:t>
            </a:r>
            <a:r>
              <a:rPr lang="en-US" altLang="en-US" sz="1200" dirty="0">
                <a:cs typeface="Arial"/>
              </a:rPr>
              <a:t> </a:t>
            </a:r>
            <a:r>
              <a:rPr lang="en-US" altLang="en-US" sz="1200" dirty="0" err="1">
                <a:cs typeface="Arial"/>
              </a:rPr>
              <a:t>tipa</a:t>
            </a:r>
            <a:r>
              <a:rPr lang="en-US" altLang="en-US" sz="1200" dirty="0">
                <a:cs typeface="Arial"/>
              </a:rPr>
              <a:t> LIFO </a:t>
            </a:r>
            <a:r>
              <a:rPr lang="en-US" altLang="en-US" sz="1200" dirty="0" err="1">
                <a:cs typeface="Arial"/>
              </a:rPr>
              <a:t>ili</a:t>
            </a:r>
            <a:r>
              <a:rPr lang="en-US" altLang="en-US" sz="1200" dirty="0">
                <a:cs typeface="Arial"/>
              </a:rPr>
              <a:t> FIFO</a:t>
            </a:r>
            <a:r>
              <a:rPr lang="en-US" sz="1200" dirty="0">
                <a:cs typeface="Arial"/>
              </a:rPr>
              <a:t>?</a:t>
            </a:r>
            <a:endParaRPr lang="en-US"/>
          </a:p>
          <a:p>
            <a:pPr lvl="1" indent="-188595">
              <a:buFont typeface="Courier New" panose="05000000000000000000" pitchFamily="2" charset="2"/>
              <a:buChar char="o"/>
            </a:pPr>
            <a:r>
              <a:rPr lang="en-US" sz="1200" dirty="0">
                <a:cs typeface="Arial"/>
              </a:rPr>
              <a:t>Kolika je </a:t>
            </a:r>
            <a:r>
              <a:rPr lang="en-US" sz="1200" dirty="0" err="1">
                <a:cs typeface="Arial"/>
              </a:rPr>
              <a:t>dubina</a:t>
            </a:r>
            <a:r>
              <a:rPr lang="en-US" sz="1200" dirty="0">
                <a:cs typeface="Arial"/>
              </a:rPr>
              <a:t> </a:t>
            </a:r>
            <a:r>
              <a:rPr lang="en-US" sz="1200" dirty="0" err="1">
                <a:cs typeface="Arial"/>
              </a:rPr>
              <a:t>steka</a:t>
            </a:r>
            <a:r>
              <a:rPr lang="en-US" sz="1200" dirty="0">
                <a:cs typeface="Arial"/>
              </a:rPr>
              <a:t>?</a:t>
            </a:r>
          </a:p>
          <a:p>
            <a:pPr lvl="1" indent="-188595">
              <a:buFont typeface="Courier New" panose="05000000000000000000" pitchFamily="2" charset="2"/>
              <a:buChar char="o"/>
            </a:pPr>
            <a:r>
              <a:rPr lang="en-US" altLang="en-US" sz="1200" dirty="0">
                <a:cs typeface="Arial"/>
              </a:rPr>
              <a:t>Koji </a:t>
            </a:r>
            <a:r>
              <a:rPr lang="en-US" altLang="en-US" sz="1200" dirty="0" err="1">
                <a:cs typeface="Arial"/>
              </a:rPr>
              <a:t>uslov</a:t>
            </a:r>
            <a:r>
              <a:rPr lang="en-US" altLang="en-US" sz="1200" dirty="0">
                <a:cs typeface="Arial"/>
              </a:rPr>
              <a:t> </a:t>
            </a:r>
            <a:r>
              <a:rPr lang="en-US" altLang="en-US" sz="1200" dirty="0" err="1">
                <a:cs typeface="Arial"/>
              </a:rPr>
              <a:t>treba</a:t>
            </a:r>
            <a:r>
              <a:rPr lang="en-US" altLang="en-US" sz="1200" dirty="0">
                <a:cs typeface="Arial"/>
              </a:rPr>
              <a:t> da </a:t>
            </a:r>
            <a:r>
              <a:rPr lang="en-US" altLang="en-US" sz="1200" dirty="0" err="1">
                <a:cs typeface="Arial"/>
              </a:rPr>
              <a:t>bude</a:t>
            </a:r>
            <a:r>
              <a:rPr lang="en-US" altLang="en-US" sz="1200" dirty="0">
                <a:cs typeface="Arial"/>
              </a:rPr>
              <a:t> </a:t>
            </a:r>
            <a:r>
              <a:rPr lang="en-US" altLang="en-US" sz="1200" dirty="0" err="1">
                <a:cs typeface="Arial"/>
              </a:rPr>
              <a:t>ispunjen</a:t>
            </a:r>
            <a:r>
              <a:rPr lang="en-US" altLang="en-US" sz="1200" dirty="0">
                <a:cs typeface="Arial"/>
              </a:rPr>
              <a:t> da bi </a:t>
            </a:r>
            <a:r>
              <a:rPr lang="en-US" altLang="en-US" sz="1200" dirty="0" err="1">
                <a:cs typeface="Arial"/>
              </a:rPr>
              <a:t>stek</a:t>
            </a:r>
            <a:r>
              <a:rPr lang="en-US" altLang="en-US" sz="1200" dirty="0">
                <a:cs typeface="Arial"/>
              </a:rPr>
              <a:t> bio pun</a:t>
            </a:r>
            <a:r>
              <a:rPr lang="en-US" sz="1200" dirty="0">
                <a:cs typeface="Arial"/>
              </a:rPr>
              <a:t>?</a:t>
            </a:r>
          </a:p>
          <a:p>
            <a:pPr lvl="1" indent="-188595">
              <a:buFont typeface="Courier New" panose="05000000000000000000" pitchFamily="2" charset="2"/>
              <a:buChar char="o"/>
            </a:pPr>
            <a:r>
              <a:rPr lang="en-US" altLang="en-US" sz="1200" dirty="0">
                <a:cs typeface="Arial"/>
              </a:rPr>
              <a:t>Kada </a:t>
            </a:r>
            <a:r>
              <a:rPr lang="en-US" altLang="en-US" sz="1200" dirty="0" err="1">
                <a:cs typeface="Arial"/>
              </a:rPr>
              <a:t>sadržaj</a:t>
            </a:r>
            <a:r>
              <a:rPr lang="en-US" altLang="en-US" sz="1200" dirty="0">
                <a:cs typeface="Arial"/>
              </a:rPr>
              <a:t> </a:t>
            </a:r>
            <a:r>
              <a:rPr lang="en-US" altLang="en-US" sz="1200" dirty="0" err="1">
                <a:cs typeface="Arial"/>
              </a:rPr>
              <a:t>steka</a:t>
            </a:r>
            <a:r>
              <a:rPr lang="en-US" altLang="en-US" sz="1200" dirty="0">
                <a:cs typeface="Arial"/>
              </a:rPr>
              <a:t> </a:t>
            </a:r>
            <a:r>
              <a:rPr lang="en-US" altLang="en-US" sz="1200" dirty="0" err="1">
                <a:cs typeface="Arial"/>
              </a:rPr>
              <a:t>postaje</a:t>
            </a:r>
            <a:r>
              <a:rPr lang="en-US" altLang="en-US" sz="1200" dirty="0">
                <a:cs typeface="Arial"/>
              </a:rPr>
              <a:t> </a:t>
            </a:r>
            <a:r>
              <a:rPr lang="en-US" altLang="en-US" sz="1200" dirty="0" err="1">
                <a:cs typeface="Arial"/>
              </a:rPr>
              <a:t>validan</a:t>
            </a:r>
            <a:r>
              <a:rPr lang="en-US" sz="1200" dirty="0">
                <a:cs typeface="Arial"/>
              </a:rPr>
              <a:t>?</a:t>
            </a:r>
            <a:endParaRPr lang="en-US" altLang="en-US" sz="1200" dirty="0">
              <a:cs typeface="Arial"/>
            </a:endParaRPr>
          </a:p>
          <a:p>
            <a:pPr lvl="1" indent="-188595">
              <a:buFont typeface="Courier New" panose="05000000000000000000" pitchFamily="2" charset="2"/>
              <a:buChar char="o"/>
            </a:pPr>
            <a:r>
              <a:rPr lang="en-US" altLang="en-US" sz="1200" dirty="0" err="1">
                <a:cs typeface="Arial"/>
              </a:rPr>
              <a:t>Koje</a:t>
            </a:r>
            <a:r>
              <a:rPr lang="en-US" altLang="en-US" sz="1200" dirty="0">
                <a:cs typeface="Arial"/>
              </a:rPr>
              <a:t> je </a:t>
            </a:r>
            <a:r>
              <a:rPr lang="en-US" altLang="en-US" sz="1200" dirty="0" err="1">
                <a:cs typeface="Arial"/>
              </a:rPr>
              <a:t>ponašanje</a:t>
            </a:r>
            <a:r>
              <a:rPr lang="en-US" altLang="en-US" sz="1200" dirty="0">
                <a:cs typeface="Arial"/>
              </a:rPr>
              <a:t> </a:t>
            </a:r>
            <a:r>
              <a:rPr lang="en-US" altLang="en-US" sz="1200" dirty="0" err="1">
                <a:cs typeface="Arial"/>
              </a:rPr>
              <a:t>ako</a:t>
            </a:r>
            <a:r>
              <a:rPr lang="en-US" altLang="en-US" sz="1200" dirty="0">
                <a:cs typeface="Arial"/>
              </a:rPr>
              <a:t> se </a:t>
            </a:r>
            <a:r>
              <a:rPr lang="en-US" altLang="en-US" sz="1200" dirty="0" err="1">
                <a:cs typeface="Arial"/>
              </a:rPr>
              <a:t>upis</a:t>
            </a:r>
            <a:r>
              <a:rPr lang="en-US" altLang="en-US" sz="1200" dirty="0">
                <a:cs typeface="Arial"/>
              </a:rPr>
              <a:t> </a:t>
            </a:r>
            <a:r>
              <a:rPr lang="en-US" altLang="en-US" sz="1200" dirty="0" err="1">
                <a:cs typeface="Arial"/>
              </a:rPr>
              <a:t>i</a:t>
            </a:r>
            <a:r>
              <a:rPr lang="en-US" altLang="en-US" sz="1200" dirty="0">
                <a:cs typeface="Arial"/>
              </a:rPr>
              <a:t> </a:t>
            </a:r>
            <a:r>
              <a:rPr lang="en-US" altLang="en-US" sz="1200" dirty="0" err="1">
                <a:cs typeface="Arial"/>
              </a:rPr>
              <a:t>čitanje</a:t>
            </a:r>
            <a:r>
              <a:rPr lang="en-US" altLang="en-US" sz="1200" dirty="0">
                <a:cs typeface="Arial"/>
              </a:rPr>
              <a:t> dese u </a:t>
            </a:r>
            <a:r>
              <a:rPr lang="en-US" altLang="en-US" sz="1200" dirty="0" err="1">
                <a:cs typeface="Arial"/>
              </a:rPr>
              <a:t>istom</a:t>
            </a:r>
            <a:r>
              <a:rPr lang="en-US" altLang="en-US" sz="1200" dirty="0">
                <a:cs typeface="Arial"/>
              </a:rPr>
              <a:t> </a:t>
            </a:r>
            <a:r>
              <a:rPr lang="en-US" altLang="en-US" sz="1200" dirty="0" err="1">
                <a:cs typeface="Arial"/>
              </a:rPr>
              <a:t>ciklusu</a:t>
            </a:r>
            <a:r>
              <a:rPr lang="en-US" altLang="en-US" sz="1200" dirty="0">
                <a:cs typeface="Arial"/>
              </a:rPr>
              <a:t>? Da li je </a:t>
            </a:r>
            <a:r>
              <a:rPr lang="en-US" altLang="en-US" sz="1200" dirty="0" err="1">
                <a:cs typeface="Arial"/>
              </a:rPr>
              <a:t>ovo</a:t>
            </a:r>
            <a:r>
              <a:rPr lang="en-US" altLang="en-US" sz="1200" dirty="0">
                <a:cs typeface="Arial"/>
              </a:rPr>
              <a:t> </a:t>
            </a:r>
            <a:r>
              <a:rPr lang="en-US" altLang="en-US" sz="1200" dirty="0" err="1">
                <a:cs typeface="Arial"/>
              </a:rPr>
              <a:t>dozvoljeno</a:t>
            </a:r>
            <a:r>
              <a:rPr lang="en-US" altLang="en-US" sz="1200" dirty="0">
                <a:cs typeface="Arial"/>
              </a:rPr>
              <a:t> </a:t>
            </a:r>
            <a:r>
              <a:rPr lang="en-US" altLang="en-US" sz="1200" dirty="0" err="1">
                <a:cs typeface="Arial"/>
              </a:rPr>
              <a:t>uopšte</a:t>
            </a:r>
            <a:r>
              <a:rPr lang="en-US" altLang="en-US" sz="1200" dirty="0">
                <a:cs typeface="Arial"/>
              </a:rPr>
              <a:t>?</a:t>
            </a:r>
          </a:p>
          <a:p>
            <a:pPr lvl="1" indent="-188595">
              <a:buFont typeface="Courier New" panose="05000000000000000000" pitchFamily="2" charset="2"/>
              <a:buChar char="o"/>
            </a:pPr>
            <a:r>
              <a:rPr lang="en-US" altLang="en-US" sz="1200" dirty="0">
                <a:cs typeface="Arial"/>
              </a:rPr>
              <a:t>Koliko je </a:t>
            </a:r>
            <a:r>
              <a:rPr lang="en-US" altLang="en-US" sz="1200" dirty="0" err="1">
                <a:cs typeface="Arial"/>
              </a:rPr>
              <a:t>vremena</a:t>
            </a:r>
            <a:r>
              <a:rPr lang="en-US" altLang="en-US" sz="1200" dirty="0">
                <a:cs typeface="Arial"/>
              </a:rPr>
              <a:t> </a:t>
            </a:r>
            <a:r>
              <a:rPr lang="en-US" altLang="en-US" sz="1200" dirty="0" err="1">
                <a:cs typeface="Arial"/>
              </a:rPr>
              <a:t>potrebno</a:t>
            </a:r>
            <a:r>
              <a:rPr lang="en-US" altLang="en-US" sz="1200" dirty="0">
                <a:cs typeface="Arial"/>
              </a:rPr>
              <a:t> da se </a:t>
            </a:r>
            <a:r>
              <a:rPr lang="en-US" altLang="en-US" sz="1200" dirty="0" err="1">
                <a:cs typeface="Arial"/>
              </a:rPr>
              <a:t>obriše</a:t>
            </a:r>
            <a:r>
              <a:rPr lang="en-US" altLang="en-US" sz="1200" dirty="0">
                <a:cs typeface="Arial"/>
              </a:rPr>
              <a:t> </a:t>
            </a:r>
            <a:r>
              <a:rPr lang="en-US" altLang="en-US" sz="1200" dirty="0" err="1">
                <a:cs typeface="Arial"/>
              </a:rPr>
              <a:t>sadržaj</a:t>
            </a:r>
            <a:r>
              <a:rPr lang="en-US" altLang="en-US" sz="1200" dirty="0">
                <a:cs typeface="Arial"/>
              </a:rPr>
              <a:t> </a:t>
            </a:r>
            <a:r>
              <a:rPr lang="en-US" altLang="en-US" sz="1200" dirty="0" err="1">
                <a:cs typeface="Arial"/>
              </a:rPr>
              <a:t>steka</a:t>
            </a:r>
            <a:r>
              <a:rPr lang="en-US" sz="1200" dirty="0">
                <a:cs typeface="Arial"/>
              </a:rPr>
              <a:t>?</a:t>
            </a:r>
            <a:endParaRPr lang="en-US" altLang="en-US" sz="1200">
              <a:cs typeface="Arial"/>
            </a:endParaRPr>
          </a:p>
          <a:p>
            <a:pPr lvl="1" indent="-188595">
              <a:buFont typeface="Courier New" panose="05000000000000000000" pitchFamily="2" charset="2"/>
              <a:buChar char="o"/>
            </a:pPr>
            <a:r>
              <a:rPr lang="en-US" sz="1200" dirty="0">
                <a:cs typeface="Arial"/>
              </a:rPr>
              <a:t>Da li se </a:t>
            </a:r>
            <a:r>
              <a:rPr lang="en-US" sz="1200" dirty="0" err="1">
                <a:cs typeface="Arial"/>
              </a:rPr>
              <a:t>tada</a:t>
            </a:r>
            <a:r>
              <a:rPr lang="en-US" sz="1200" dirty="0">
                <a:cs typeface="Arial"/>
              </a:rPr>
              <a:t> </a:t>
            </a:r>
            <a:r>
              <a:rPr lang="en-US" sz="1200" dirty="0" err="1">
                <a:cs typeface="Arial"/>
              </a:rPr>
              <a:t>upisi</a:t>
            </a:r>
            <a:r>
              <a:rPr lang="en-US" sz="1200" dirty="0">
                <a:cs typeface="Arial"/>
              </a:rPr>
              <a:t> </a:t>
            </a:r>
            <a:r>
              <a:rPr lang="en-US" sz="1200" dirty="0" err="1">
                <a:cs typeface="Arial"/>
              </a:rPr>
              <a:t>postavljaju</a:t>
            </a:r>
            <a:r>
              <a:rPr lang="en-US" sz="1200" dirty="0">
                <a:cs typeface="Arial"/>
              </a:rPr>
              <a:t> </a:t>
            </a:r>
            <a:r>
              <a:rPr lang="en-US" sz="1200" dirty="0" err="1">
                <a:cs typeface="Arial"/>
              </a:rPr>
              <a:t>na</a:t>
            </a:r>
            <a:r>
              <a:rPr lang="en-US" sz="1200" dirty="0">
                <a:cs typeface="Arial"/>
              </a:rPr>
              <a:t> </a:t>
            </a:r>
            <a:r>
              <a:rPr lang="en-US" sz="1200" dirty="0" err="1">
                <a:cs typeface="Arial"/>
              </a:rPr>
              <a:t>nulu</a:t>
            </a:r>
            <a:r>
              <a:rPr lang="en-US" sz="1200" dirty="0">
                <a:cs typeface="Arial"/>
              </a:rPr>
              <a:t> </a:t>
            </a:r>
            <a:r>
              <a:rPr lang="en-US" sz="1200" dirty="0" err="1">
                <a:cs typeface="Arial"/>
              </a:rPr>
              <a:t>ili</a:t>
            </a:r>
            <a:r>
              <a:rPr lang="en-US" sz="1200" dirty="0">
                <a:cs typeface="Arial"/>
              </a:rPr>
              <a:t> </a:t>
            </a:r>
            <a:r>
              <a:rPr lang="en-US" sz="1200" dirty="0" err="1">
                <a:cs typeface="Arial"/>
              </a:rPr>
              <a:t>samo</a:t>
            </a:r>
            <a:r>
              <a:rPr lang="en-US" sz="1200" dirty="0">
                <a:cs typeface="Arial"/>
              </a:rPr>
              <a:t> </a:t>
            </a:r>
            <a:r>
              <a:rPr lang="en-US" sz="1200" dirty="0" err="1">
                <a:cs typeface="Arial"/>
              </a:rPr>
              <a:t>označavaju</a:t>
            </a:r>
            <a:r>
              <a:rPr lang="en-US" sz="1200" dirty="0">
                <a:cs typeface="Arial"/>
              </a:rPr>
              <a:t> </a:t>
            </a:r>
            <a:r>
              <a:rPr lang="en-US" sz="1200" dirty="0" err="1">
                <a:cs typeface="Arial"/>
              </a:rPr>
              <a:t>kao</a:t>
            </a:r>
            <a:r>
              <a:rPr lang="en-US" sz="1200" dirty="0">
                <a:cs typeface="Arial"/>
              </a:rPr>
              <a:t> ne-</a:t>
            </a:r>
            <a:r>
              <a:rPr lang="en-US" sz="1200" dirty="0" err="1">
                <a:cs typeface="Arial"/>
              </a:rPr>
              <a:t>validni</a:t>
            </a:r>
            <a:r>
              <a:rPr lang="en-US" sz="1200" dirty="0">
                <a:cs typeface="Arial"/>
              </a:rPr>
              <a:t>?</a:t>
            </a:r>
          </a:p>
          <a:p>
            <a:pPr lvl="1" indent="-188595">
              <a:buFont typeface="Courier New" panose="05000000000000000000" pitchFamily="2" charset="2"/>
              <a:buChar char="o"/>
            </a:pPr>
            <a:r>
              <a:rPr lang="en-US" sz="1200" dirty="0" err="1">
                <a:cs typeface="Arial"/>
              </a:rPr>
              <a:t>Šta</a:t>
            </a:r>
            <a:r>
              <a:rPr lang="en-US" sz="1200" dirty="0">
                <a:cs typeface="Arial"/>
              </a:rPr>
              <a:t> se </a:t>
            </a:r>
            <a:r>
              <a:rPr lang="en-US" sz="1200" dirty="0" err="1">
                <a:cs typeface="Arial"/>
              </a:rPr>
              <a:t>dešava</a:t>
            </a:r>
            <a:r>
              <a:rPr lang="en-US" sz="1200" dirty="0">
                <a:cs typeface="Arial"/>
              </a:rPr>
              <a:t> </a:t>
            </a:r>
            <a:r>
              <a:rPr lang="en-US" sz="1200" dirty="0" err="1">
                <a:cs typeface="Arial"/>
              </a:rPr>
              <a:t>ako</a:t>
            </a:r>
            <a:r>
              <a:rPr lang="en-US" sz="1200" dirty="0">
                <a:cs typeface="Arial"/>
              </a:rPr>
              <a:t> se </a:t>
            </a:r>
            <a:r>
              <a:rPr lang="en-US" sz="1200" dirty="0" err="1">
                <a:cs typeface="Arial"/>
              </a:rPr>
              <a:t>operacija</a:t>
            </a:r>
            <a:r>
              <a:rPr lang="en-US" sz="1200" dirty="0">
                <a:cs typeface="Arial"/>
              </a:rPr>
              <a:t> </a:t>
            </a:r>
            <a:r>
              <a:rPr lang="en-US" sz="1200" dirty="0" err="1">
                <a:cs typeface="Arial"/>
              </a:rPr>
              <a:t>čitanja</a:t>
            </a:r>
            <a:r>
              <a:rPr lang="en-US" sz="1200" dirty="0">
                <a:cs typeface="Arial"/>
              </a:rPr>
              <a:t> </a:t>
            </a:r>
            <a:r>
              <a:rPr lang="en-US" sz="1200" dirty="0" err="1">
                <a:cs typeface="Arial"/>
              </a:rPr>
              <a:t>pozove</a:t>
            </a:r>
            <a:r>
              <a:rPr lang="en-US" sz="1200" dirty="0">
                <a:cs typeface="Arial"/>
              </a:rPr>
              <a:t> </a:t>
            </a:r>
            <a:r>
              <a:rPr lang="en-US" sz="1200" dirty="0" err="1">
                <a:cs typeface="Arial"/>
              </a:rPr>
              <a:t>na</a:t>
            </a:r>
            <a:r>
              <a:rPr lang="en-US" sz="1200" dirty="0">
                <a:cs typeface="Arial"/>
              </a:rPr>
              <a:t> </a:t>
            </a:r>
            <a:r>
              <a:rPr lang="en-US" sz="1200" dirty="0" err="1">
                <a:cs typeface="Arial"/>
              </a:rPr>
              <a:t>praznom</a:t>
            </a:r>
            <a:r>
              <a:rPr lang="en-US" sz="1200" dirty="0">
                <a:cs typeface="Arial"/>
              </a:rPr>
              <a:t> </a:t>
            </a:r>
            <a:r>
              <a:rPr lang="en-US" sz="1200" dirty="0" err="1">
                <a:cs typeface="Arial"/>
              </a:rPr>
              <a:t>steku</a:t>
            </a:r>
            <a:r>
              <a:rPr lang="en-US" sz="1200" dirty="0">
                <a:cs typeface="Arial"/>
              </a:rPr>
              <a:t>?</a:t>
            </a:r>
          </a:p>
          <a:p>
            <a:pPr lvl="1" indent="-188595">
              <a:buFont typeface="Courier New" panose="05000000000000000000" pitchFamily="2" charset="2"/>
              <a:buChar char="o"/>
            </a:pPr>
            <a:r>
              <a:rPr lang="en-US" sz="1200" dirty="0">
                <a:cs typeface="Arial"/>
              </a:rPr>
              <a:t>U </a:t>
            </a:r>
            <a:r>
              <a:rPr lang="en-US" sz="1200" dirty="0" err="1">
                <a:cs typeface="Arial"/>
              </a:rPr>
              <a:t>slučaju</a:t>
            </a:r>
            <a:r>
              <a:rPr lang="en-US" sz="1200" dirty="0">
                <a:cs typeface="Arial"/>
              </a:rPr>
              <a:t> </a:t>
            </a:r>
            <a:r>
              <a:rPr lang="en-US" sz="1200" dirty="0" err="1">
                <a:cs typeface="Arial"/>
              </a:rPr>
              <a:t>čitanja</a:t>
            </a:r>
            <a:r>
              <a:rPr lang="en-US" sz="1200" dirty="0">
                <a:cs typeface="Arial"/>
              </a:rPr>
              <a:t> </a:t>
            </a:r>
            <a:r>
              <a:rPr lang="en-US" sz="1200" dirty="0" err="1">
                <a:cs typeface="Arial"/>
              </a:rPr>
              <a:t>dva</a:t>
            </a:r>
            <a:r>
              <a:rPr lang="en-US" sz="1200" dirty="0">
                <a:cs typeface="Arial"/>
              </a:rPr>
              <a:t> </a:t>
            </a:r>
            <a:r>
              <a:rPr lang="en-US" sz="1200" dirty="0" err="1">
                <a:cs typeface="Arial"/>
              </a:rPr>
              <a:t>podatka</a:t>
            </a:r>
            <a:r>
              <a:rPr lang="en-US" sz="1200" dirty="0">
                <a:cs typeface="Arial"/>
              </a:rPr>
              <a:t>, </a:t>
            </a:r>
            <a:r>
              <a:rPr lang="en-US" sz="1200" dirty="0" err="1">
                <a:cs typeface="Arial"/>
              </a:rPr>
              <a:t>kako</a:t>
            </a:r>
            <a:r>
              <a:rPr lang="en-US" sz="1200" dirty="0">
                <a:cs typeface="Arial"/>
              </a:rPr>
              <a:t> </a:t>
            </a:r>
            <a:r>
              <a:rPr lang="en-US" sz="1200" dirty="0" err="1">
                <a:cs typeface="Arial"/>
              </a:rPr>
              <a:t>su</a:t>
            </a:r>
            <a:r>
              <a:rPr lang="en-US" sz="1200" dirty="0">
                <a:cs typeface="Arial"/>
              </a:rPr>
              <a:t> oni </a:t>
            </a:r>
            <a:r>
              <a:rPr lang="en-US" sz="1200" dirty="0" err="1">
                <a:cs typeface="Arial"/>
              </a:rPr>
              <a:t>vraćeni</a:t>
            </a:r>
            <a:r>
              <a:rPr lang="en-US" sz="1200" dirty="0">
                <a:cs typeface="Arial"/>
              </a:rPr>
              <a:t>? </a:t>
            </a:r>
            <a:r>
              <a:rPr lang="en-US" sz="1200" dirty="0" err="1">
                <a:cs typeface="Arial"/>
              </a:rPr>
              <a:t>Istovremeno</a:t>
            </a:r>
            <a:r>
              <a:rPr lang="en-US" sz="1200" dirty="0">
                <a:cs typeface="Arial"/>
              </a:rPr>
              <a:t> </a:t>
            </a:r>
            <a:r>
              <a:rPr lang="en-US" sz="1200" dirty="0" err="1">
                <a:cs typeface="Arial"/>
              </a:rPr>
              <a:t>ili</a:t>
            </a:r>
            <a:r>
              <a:rPr lang="en-US" sz="1200" dirty="0">
                <a:cs typeface="Arial"/>
              </a:rPr>
              <a:t> </a:t>
            </a:r>
            <a:r>
              <a:rPr lang="en-US" sz="1200" dirty="0" err="1">
                <a:cs typeface="Arial"/>
              </a:rPr>
              <a:t>jedan</a:t>
            </a:r>
            <a:r>
              <a:rPr lang="en-US" sz="1200" dirty="0">
                <a:cs typeface="Arial"/>
              </a:rPr>
              <a:t> za </a:t>
            </a:r>
            <a:r>
              <a:rPr lang="en-US" sz="1200" dirty="0" err="1">
                <a:cs typeface="Arial"/>
              </a:rPr>
              <a:t>drugim</a:t>
            </a:r>
            <a:r>
              <a:rPr lang="en-US" sz="1200" dirty="0">
                <a:cs typeface="Arial"/>
              </a:rPr>
              <a:t>?</a:t>
            </a:r>
          </a:p>
          <a:p>
            <a:pPr lvl="1" indent="-188595">
              <a:buFont typeface="Courier New" panose="05000000000000000000" pitchFamily="2" charset="2"/>
              <a:buChar char="o"/>
            </a:pPr>
            <a:r>
              <a:rPr lang="en-US" sz="1200" dirty="0" err="1">
                <a:cs typeface="Arial"/>
              </a:rPr>
              <a:t>Šta</a:t>
            </a:r>
            <a:r>
              <a:rPr lang="en-US" sz="1200" dirty="0">
                <a:cs typeface="Arial"/>
              </a:rPr>
              <a:t> se </a:t>
            </a:r>
            <a:r>
              <a:rPr lang="en-US" sz="1200" dirty="0" err="1">
                <a:cs typeface="Arial"/>
              </a:rPr>
              <a:t>dešava</a:t>
            </a:r>
            <a:r>
              <a:rPr lang="en-US" sz="1200" dirty="0">
                <a:cs typeface="Arial"/>
              </a:rPr>
              <a:t> </a:t>
            </a:r>
            <a:r>
              <a:rPr lang="en-US" sz="1200" dirty="0" err="1">
                <a:cs typeface="Arial"/>
              </a:rPr>
              <a:t>ako</a:t>
            </a:r>
            <a:r>
              <a:rPr lang="en-US" sz="1200" dirty="0">
                <a:cs typeface="Arial"/>
              </a:rPr>
              <a:t> se </a:t>
            </a:r>
            <a:r>
              <a:rPr lang="en-US" sz="1200" dirty="0" err="1">
                <a:cs typeface="Arial"/>
              </a:rPr>
              <a:t>pop_buf</a:t>
            </a:r>
            <a:r>
              <a:rPr lang="en-US" sz="1200" dirty="0">
                <a:cs typeface="Arial"/>
              </a:rPr>
              <a:t>(0:1) </a:t>
            </a:r>
            <a:r>
              <a:rPr lang="en-US" sz="1200" dirty="0" err="1">
                <a:cs typeface="Arial"/>
              </a:rPr>
              <a:t>postavi</a:t>
            </a:r>
            <a:r>
              <a:rPr lang="en-US" sz="1200" dirty="0">
                <a:cs typeface="Arial"/>
              </a:rPr>
              <a:t> </a:t>
            </a:r>
            <a:r>
              <a:rPr lang="en-US" sz="1200" dirty="0" err="1">
                <a:cs typeface="Arial"/>
              </a:rPr>
              <a:t>na</a:t>
            </a:r>
            <a:r>
              <a:rPr lang="en-US" sz="1200" dirty="0">
                <a:cs typeface="Arial"/>
              </a:rPr>
              <a:t> "11"b (tri </a:t>
            </a:r>
            <a:r>
              <a:rPr lang="en-US" sz="1200" dirty="0" err="1">
                <a:cs typeface="Arial"/>
              </a:rPr>
              <a:t>čitanja</a:t>
            </a:r>
            <a:r>
              <a:rPr lang="en-US" sz="1200" dirty="0">
                <a:cs typeface="Arial"/>
              </a:rPr>
              <a:t>)?</a:t>
            </a:r>
          </a:p>
          <a:p>
            <a:pPr lvl="1" indent="-188595">
              <a:buFont typeface="Courier New" panose="05000000000000000000" pitchFamily="2" charset="2"/>
              <a:buChar char="o"/>
            </a:pPr>
            <a:endParaRPr lang="en-US" altLang="en-US" sz="1200" dirty="0">
              <a:cs typeface="Arial"/>
            </a:endParaRPr>
          </a:p>
        </p:txBody>
      </p:sp>
      <p:pic>
        <p:nvPicPr>
          <p:cNvPr id="5" name="Content Placeholder 4" descr="A diagram of a computer program&#10;&#10;Description automatically generated">
            <a:extLst>
              <a:ext uri="{FF2B5EF4-FFF2-40B4-BE49-F238E27FC236}">
                <a16:creationId xmlns:a16="http://schemas.microsoft.com/office/drawing/2014/main" id="{FC81D442-E9C5-7B2E-EDE9-C1C75C302833}"/>
              </a:ext>
            </a:extLst>
          </p:cNvPr>
          <p:cNvPicPr>
            <a:picLocks noGrp="1" noChangeAspect="1"/>
          </p:cNvPicPr>
          <p:nvPr>
            <p:ph sz="half" idx="2"/>
          </p:nvPr>
        </p:nvPicPr>
        <p:blipFill>
          <a:blip r:embed="rId3"/>
          <a:stretch>
            <a:fillRect/>
          </a:stretch>
        </p:blipFill>
        <p:spPr>
          <a:xfrm>
            <a:off x="4657725" y="1328847"/>
            <a:ext cx="4186238" cy="2895381"/>
          </a:xfrm>
        </p:spPr>
      </p:pic>
      <p:sp>
        <p:nvSpPr>
          <p:cNvPr id="43010" name="Footer Placeholder 3">
            <a:extLst>
              <a:ext uri="{FF2B5EF4-FFF2-40B4-BE49-F238E27FC236}">
                <a16:creationId xmlns:a16="http://schemas.microsoft.com/office/drawing/2014/main" id="{D767FBDB-21C1-2BAB-0827-33E27A369022}"/>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CD9C68-0F3B-40A9-84F2-C57ECB01034C}" type="slidenum">
              <a:rPr lang="de-DE" altLang="en-US">
                <a:solidFill>
                  <a:schemeClr val="bg1"/>
                </a:solidFill>
              </a:rPr>
              <a:pPr/>
              <a:t>44</a:t>
            </a:fld>
            <a:endParaRPr lang="de-DE" altLang="en-US">
              <a:solidFill>
                <a:schemeClr val="bg1"/>
              </a:solidFill>
            </a:endParaRPr>
          </a:p>
        </p:txBody>
      </p:sp>
    </p:spTree>
    <p:extLst>
      <p:ext uri="{BB962C8B-B14F-4D97-AF65-F5344CB8AC3E}">
        <p14:creationId xmlns:p14="http://schemas.microsoft.com/office/powerpoint/2010/main" val="486421273"/>
      </p:ext>
    </p:extLst>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876C3409-E2D8-D306-26E1-D2679C8B30EB}"/>
              </a:ext>
            </a:extLst>
          </p:cNvPr>
          <p:cNvSpPr>
            <a:spLocks noGrp="1" noChangeArrowheads="1"/>
          </p:cNvSpPr>
          <p:nvPr>
            <p:ph type="title"/>
          </p:nvPr>
        </p:nvSpPr>
        <p:spPr/>
        <p:txBody>
          <a:bodyPr/>
          <a:lstStyle/>
          <a:p>
            <a:r>
              <a:rPr lang="en-US" dirty="0"/>
              <a:t>Principi </a:t>
            </a:r>
            <a:r>
              <a:rPr lang="en-US" dirty="0" err="1"/>
              <a:t>pobudjivanja</a:t>
            </a:r>
            <a:r>
              <a:rPr lang="en-US" altLang="en-US" dirty="0"/>
              <a:t> III – koji </a:t>
            </a:r>
            <a:r>
              <a:rPr lang="en-US" altLang="en-US" dirty="0" err="1"/>
              <a:t>testovi</a:t>
            </a:r>
            <a:r>
              <a:rPr lang="en-US" altLang="en-US" dirty="0"/>
              <a:t> </a:t>
            </a:r>
            <a:r>
              <a:rPr lang="en-US" altLang="en-US" dirty="0" err="1"/>
              <a:t>su</a:t>
            </a:r>
            <a:r>
              <a:rPr lang="en-US" altLang="en-US" dirty="0"/>
              <a:t> </a:t>
            </a:r>
            <a:r>
              <a:rPr lang="en-US" altLang="en-US" dirty="0" err="1"/>
              <a:t>potrebni</a:t>
            </a:r>
            <a:r>
              <a:rPr lang="en-US" altLang="en-US" dirty="0"/>
              <a:t>?</a:t>
            </a:r>
            <a:endParaRPr lang="en-US">
              <a:cs typeface="Arial"/>
            </a:endParaRPr>
          </a:p>
        </p:txBody>
      </p:sp>
      <p:sp>
        <p:nvSpPr>
          <p:cNvPr id="43010" name="Footer Placeholder 3">
            <a:extLst>
              <a:ext uri="{FF2B5EF4-FFF2-40B4-BE49-F238E27FC236}">
                <a16:creationId xmlns:a16="http://schemas.microsoft.com/office/drawing/2014/main" id="{D767FBDB-21C1-2BAB-0827-33E27A369022}"/>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CD9C68-0F3B-40A9-84F2-C57ECB01034C}" type="slidenum">
              <a:rPr lang="de-DE" altLang="en-US">
                <a:solidFill>
                  <a:schemeClr val="bg1"/>
                </a:solidFill>
              </a:rPr>
              <a:pPr/>
              <a:t>45</a:t>
            </a:fld>
            <a:endParaRPr lang="de-DE" altLang="en-US">
              <a:solidFill>
                <a:schemeClr val="bg1"/>
              </a:solidFill>
            </a:endParaRPr>
          </a:p>
        </p:txBody>
      </p:sp>
      <p:graphicFrame>
        <p:nvGraphicFramePr>
          <p:cNvPr id="4" name="Content Placeholder 3">
            <a:extLst>
              <a:ext uri="{FF2B5EF4-FFF2-40B4-BE49-F238E27FC236}">
                <a16:creationId xmlns:a16="http://schemas.microsoft.com/office/drawing/2014/main" id="{897B9697-6BF7-A8DE-DE39-9672D32ACA8D}"/>
              </a:ext>
            </a:extLst>
          </p:cNvPr>
          <p:cNvGraphicFramePr>
            <a:graphicFrameLocks noGrp="1"/>
          </p:cNvGraphicFramePr>
          <p:nvPr>
            <p:ph sz="half" idx="2"/>
            <p:extLst>
              <p:ext uri="{D42A27DB-BD31-4B8C-83A1-F6EECF244321}">
                <p14:modId xmlns:p14="http://schemas.microsoft.com/office/powerpoint/2010/main" val="483272335"/>
              </p:ext>
            </p:extLst>
          </p:nvPr>
        </p:nvGraphicFramePr>
        <p:xfrm>
          <a:off x="604816" y="861094"/>
          <a:ext cx="8230975" cy="4394200"/>
        </p:xfrm>
        <a:graphic>
          <a:graphicData uri="http://schemas.openxmlformats.org/drawingml/2006/table">
            <a:tbl>
              <a:tblPr firstRow="1" bandRow="1">
                <a:tableStyleId>{5C22544A-7EE6-4342-B048-85BDC9FD1C3A}</a:tableStyleId>
              </a:tblPr>
              <a:tblGrid>
                <a:gridCol w="3421311">
                  <a:extLst>
                    <a:ext uri="{9D8B030D-6E8A-4147-A177-3AD203B41FA5}">
                      <a16:colId xmlns:a16="http://schemas.microsoft.com/office/drawing/2014/main" val="1274788164"/>
                    </a:ext>
                  </a:extLst>
                </a:gridCol>
                <a:gridCol w="4809664">
                  <a:extLst>
                    <a:ext uri="{9D8B030D-6E8A-4147-A177-3AD203B41FA5}">
                      <a16:colId xmlns:a16="http://schemas.microsoft.com/office/drawing/2014/main" val="1590719023"/>
                    </a:ext>
                  </a:extLst>
                </a:gridCol>
              </a:tblGrid>
              <a:tr h="370840">
                <a:tc>
                  <a:txBody>
                    <a:bodyPr/>
                    <a:lstStyle/>
                    <a:p>
                      <a:r>
                        <a:rPr lang="en-US"/>
                        <a:t>Stimulus</a:t>
                      </a:r>
                    </a:p>
                  </a:txBody>
                  <a:tcPr/>
                </a:tc>
                <a:tc>
                  <a:txBody>
                    <a:bodyPr/>
                    <a:lstStyle/>
                    <a:p>
                      <a:r>
                        <a:rPr lang="en-US" dirty="0" err="1"/>
                        <a:t>Opis</a:t>
                      </a:r>
                    </a:p>
                  </a:txBody>
                  <a:tcPr/>
                </a:tc>
                <a:extLst>
                  <a:ext uri="{0D108BD9-81ED-4DB2-BD59-A6C34878D82A}">
                    <a16:rowId xmlns:a16="http://schemas.microsoft.com/office/drawing/2014/main" val="2771986094"/>
                  </a:ext>
                </a:extLst>
              </a:tr>
              <a:tr h="370840">
                <a:tc>
                  <a:txBody>
                    <a:bodyPr/>
                    <a:lstStyle/>
                    <a:p>
                      <a:r>
                        <a:rPr lang="en-US" dirty="0" err="1"/>
                        <a:t>Upisivanja</a:t>
                      </a:r>
                      <a:r>
                        <a:rPr lang="en-US" dirty="0"/>
                        <a:t> </a:t>
                      </a:r>
                      <a:r>
                        <a:rPr lang="en-US" dirty="0" err="1"/>
                        <a:t>i</a:t>
                      </a:r>
                      <a:r>
                        <a:rPr lang="en-US" dirty="0"/>
                        <a:t> ne </a:t>
                      </a:r>
                      <a:r>
                        <a:rPr lang="en-US" dirty="0" err="1"/>
                        <a:t>upisivanje</a:t>
                      </a:r>
                    </a:p>
                  </a:txBody>
                  <a:tcPr/>
                </a:tc>
                <a:tc>
                  <a:txBody>
                    <a:bodyPr/>
                    <a:lstStyle/>
                    <a:p>
                      <a:r>
                        <a:rPr lang="en-US" dirty="0" err="1"/>
                        <a:t>Upisivanje</a:t>
                      </a:r>
                      <a:r>
                        <a:rPr lang="en-US" dirty="0"/>
                        <a:t> u </a:t>
                      </a:r>
                      <a:r>
                        <a:rPr lang="en-US" dirty="0" err="1"/>
                        <a:t>stek</a:t>
                      </a:r>
                      <a:r>
                        <a:rPr lang="en-US" dirty="0"/>
                        <a:t> je </a:t>
                      </a:r>
                      <a:r>
                        <a:rPr lang="en-US" dirty="0" err="1"/>
                        <a:t>očigledno</a:t>
                      </a:r>
                      <a:r>
                        <a:rPr lang="en-US" dirty="0"/>
                        <a:t>. </a:t>
                      </a:r>
                      <a:r>
                        <a:rPr lang="en-US" dirty="0" err="1"/>
                        <a:t>Ipak</a:t>
                      </a:r>
                      <a:r>
                        <a:rPr lang="en-US" dirty="0"/>
                        <a:t>, </a:t>
                      </a:r>
                      <a:r>
                        <a:rPr lang="en-US" dirty="0" err="1"/>
                        <a:t>testovi</a:t>
                      </a:r>
                      <a:r>
                        <a:rPr lang="en-US" dirty="0"/>
                        <a:t> </a:t>
                      </a:r>
                      <a:r>
                        <a:rPr lang="en-US" dirty="0" err="1"/>
                        <a:t>treba</a:t>
                      </a:r>
                      <a:r>
                        <a:rPr lang="en-US" dirty="0"/>
                        <a:t> da </a:t>
                      </a:r>
                      <a:r>
                        <a:rPr lang="en-US" dirty="0" err="1"/>
                        <a:t>pokriju</a:t>
                      </a:r>
                      <a:r>
                        <a:rPr lang="en-US" dirty="0"/>
                        <a:t> scenario u </a:t>
                      </a:r>
                      <a:r>
                        <a:rPr lang="en-US" dirty="0" err="1"/>
                        <a:t>kojem</a:t>
                      </a:r>
                      <a:r>
                        <a:rPr lang="en-US" dirty="0"/>
                        <a:t> se </a:t>
                      </a:r>
                      <a:r>
                        <a:rPr lang="en-US" dirty="0" err="1"/>
                        <a:t>upis</a:t>
                      </a:r>
                      <a:r>
                        <a:rPr lang="en-US" dirty="0"/>
                        <a:t> u </a:t>
                      </a:r>
                      <a:r>
                        <a:rPr lang="en-US" dirty="0" err="1"/>
                        <a:t>stek</a:t>
                      </a:r>
                      <a:r>
                        <a:rPr lang="en-US" dirty="0"/>
                        <a:t> ne </a:t>
                      </a:r>
                      <a:r>
                        <a:rPr lang="en-US" dirty="0" err="1"/>
                        <a:t>dešava</a:t>
                      </a:r>
                      <a:r>
                        <a:rPr lang="en-US" dirty="0"/>
                        <a:t> </a:t>
                      </a:r>
                      <a:r>
                        <a:rPr lang="en-US" dirty="0" err="1"/>
                        <a:t>nekoliko</a:t>
                      </a:r>
                      <a:r>
                        <a:rPr lang="en-US" dirty="0"/>
                        <a:t> </a:t>
                      </a:r>
                      <a:r>
                        <a:rPr lang="en-US" dirty="0" err="1"/>
                        <a:t>ciklusa</a:t>
                      </a:r>
                    </a:p>
                  </a:txBody>
                  <a:tcPr/>
                </a:tc>
                <a:extLst>
                  <a:ext uri="{0D108BD9-81ED-4DB2-BD59-A6C34878D82A}">
                    <a16:rowId xmlns:a16="http://schemas.microsoft.com/office/drawing/2014/main" val="2976166836"/>
                  </a:ext>
                </a:extLst>
              </a:tr>
              <a:tr h="370840">
                <a:tc>
                  <a:txBody>
                    <a:bodyPr/>
                    <a:lstStyle/>
                    <a:p>
                      <a:r>
                        <a:rPr lang="en-US" dirty="0" err="1"/>
                        <a:t>Upis</a:t>
                      </a:r>
                      <a:r>
                        <a:rPr lang="en-US" dirty="0"/>
                        <a:t> </a:t>
                      </a:r>
                      <a:r>
                        <a:rPr lang="en-US" dirty="0" err="1"/>
                        <a:t>i</a:t>
                      </a:r>
                      <a:r>
                        <a:rPr lang="en-US" dirty="0"/>
                        <a:t> </a:t>
                      </a:r>
                      <a:r>
                        <a:rPr lang="en-US" dirty="0" err="1"/>
                        <a:t>čitanje</a:t>
                      </a:r>
                    </a:p>
                  </a:txBody>
                  <a:tcPr/>
                </a:tc>
                <a:tc>
                  <a:txBody>
                    <a:bodyPr/>
                    <a:lstStyle/>
                    <a:p>
                      <a:r>
                        <a:rPr lang="en-US" dirty="0"/>
                        <a:t>Na </a:t>
                      </a:r>
                      <a:r>
                        <a:rPr lang="en-US" dirty="0" err="1"/>
                        <a:t>osnovu</a:t>
                      </a:r>
                      <a:r>
                        <a:rPr lang="en-US" dirty="0"/>
                        <a:t> </a:t>
                      </a:r>
                      <a:r>
                        <a:rPr lang="en-US" dirty="0" err="1"/>
                        <a:t>datog</a:t>
                      </a:r>
                      <a:r>
                        <a:rPr lang="en-US" dirty="0"/>
                        <a:t> </a:t>
                      </a:r>
                      <a:r>
                        <a:rPr lang="en-US" dirty="0" err="1"/>
                        <a:t>interfejsa</a:t>
                      </a:r>
                      <a:r>
                        <a:rPr lang="en-US" dirty="0"/>
                        <a:t>, </a:t>
                      </a:r>
                      <a:r>
                        <a:rPr lang="en-US" dirty="0" err="1"/>
                        <a:t>deluje</a:t>
                      </a:r>
                      <a:r>
                        <a:rPr lang="en-US" dirty="0"/>
                        <a:t> da je </a:t>
                      </a:r>
                      <a:r>
                        <a:rPr lang="en-US" dirty="0" err="1"/>
                        <a:t>moguće</a:t>
                      </a:r>
                      <a:r>
                        <a:rPr lang="en-US" dirty="0"/>
                        <a:t> </a:t>
                      </a:r>
                      <a:r>
                        <a:rPr lang="en-US" dirty="0" err="1"/>
                        <a:t>istovremeno</a:t>
                      </a:r>
                      <a:r>
                        <a:rPr lang="en-US" dirty="0"/>
                        <a:t> </a:t>
                      </a:r>
                      <a:r>
                        <a:rPr lang="en-US" dirty="0" err="1"/>
                        <a:t>upisivati</a:t>
                      </a:r>
                      <a:r>
                        <a:rPr lang="en-US" dirty="0"/>
                        <a:t> u </a:t>
                      </a:r>
                      <a:r>
                        <a:rPr lang="en-US" dirty="0" err="1"/>
                        <a:t>stek</a:t>
                      </a:r>
                      <a:r>
                        <a:rPr lang="en-US" dirty="0"/>
                        <a:t> </a:t>
                      </a:r>
                      <a:r>
                        <a:rPr lang="en-US" dirty="0" err="1"/>
                        <a:t>i</a:t>
                      </a:r>
                      <a:r>
                        <a:rPr lang="en-US" dirty="0"/>
                        <a:t> </a:t>
                      </a:r>
                      <a:r>
                        <a:rPr lang="en-US" dirty="0" err="1"/>
                        <a:t>čitati</a:t>
                      </a:r>
                      <a:r>
                        <a:rPr lang="en-US" dirty="0"/>
                        <a:t> </a:t>
                      </a:r>
                      <a:r>
                        <a:rPr lang="en-US" dirty="0" err="1"/>
                        <a:t>sa</a:t>
                      </a:r>
                      <a:r>
                        <a:rPr lang="en-US" dirty="0"/>
                        <a:t> </a:t>
                      </a:r>
                      <a:r>
                        <a:rPr lang="en-US" dirty="0" err="1"/>
                        <a:t>steka</a:t>
                      </a:r>
                    </a:p>
                  </a:txBody>
                  <a:tcPr/>
                </a:tc>
                <a:extLst>
                  <a:ext uri="{0D108BD9-81ED-4DB2-BD59-A6C34878D82A}">
                    <a16:rowId xmlns:a16="http://schemas.microsoft.com/office/drawing/2014/main" val="2067078608"/>
                  </a:ext>
                </a:extLst>
              </a:tr>
              <a:tr h="370840">
                <a:tc>
                  <a:txBody>
                    <a:bodyPr/>
                    <a:lstStyle/>
                    <a:p>
                      <a:r>
                        <a:rPr lang="en-US" dirty="0" err="1"/>
                        <a:t>Sva</a:t>
                      </a:r>
                      <a:r>
                        <a:rPr lang="en-US" dirty="0"/>
                        <a:t> tri </a:t>
                      </a:r>
                      <a:r>
                        <a:rPr lang="en-US" dirty="0" err="1"/>
                        <a:t>čitanja</a:t>
                      </a:r>
                    </a:p>
                  </a:txBody>
                  <a:tcPr/>
                </a:tc>
                <a:tc>
                  <a:txBody>
                    <a:bodyPr/>
                    <a:lstStyle/>
                    <a:p>
                      <a:r>
                        <a:rPr lang="en-US" dirty="0" err="1"/>
                        <a:t>Postoje</a:t>
                      </a:r>
                      <a:r>
                        <a:rPr lang="en-US" dirty="0"/>
                        <a:t> tri </a:t>
                      </a:r>
                      <a:r>
                        <a:rPr lang="en-US" dirty="0" err="1"/>
                        <a:t>različite</a:t>
                      </a:r>
                      <a:r>
                        <a:rPr lang="en-US" dirty="0"/>
                        <a:t> </a:t>
                      </a:r>
                      <a:r>
                        <a:rPr lang="en-US" dirty="0" err="1"/>
                        <a:t>vrednosti</a:t>
                      </a:r>
                      <a:r>
                        <a:rPr lang="en-US" dirty="0"/>
                        <a:t> </a:t>
                      </a:r>
                      <a:r>
                        <a:rPr lang="en-US" dirty="0" err="1"/>
                        <a:t>koje</a:t>
                      </a:r>
                      <a:r>
                        <a:rPr lang="en-US" dirty="0"/>
                        <a:t> se </a:t>
                      </a:r>
                      <a:r>
                        <a:rPr lang="en-US" dirty="0" err="1"/>
                        <a:t>mogu</a:t>
                      </a:r>
                      <a:r>
                        <a:rPr lang="en-US" dirty="0"/>
                        <a:t> </a:t>
                      </a:r>
                      <a:r>
                        <a:rPr lang="en-US" dirty="0" err="1"/>
                        <a:t>dovesti</a:t>
                      </a:r>
                      <a:r>
                        <a:rPr lang="en-US" dirty="0"/>
                        <a:t> </a:t>
                      </a:r>
                      <a:r>
                        <a:rPr lang="en-US" dirty="0" err="1"/>
                        <a:t>na</a:t>
                      </a:r>
                      <a:r>
                        <a:rPr lang="en-US" dirty="0"/>
                        <a:t> </a:t>
                      </a:r>
                      <a:r>
                        <a:rPr lang="en-US" i="1" dirty="0" err="1"/>
                        <a:t>pop_buff</a:t>
                      </a:r>
                      <a:r>
                        <a:rPr lang="en-US" dirty="0"/>
                        <a:t> </a:t>
                      </a:r>
                      <a:r>
                        <a:rPr lang="en-US" dirty="0" err="1"/>
                        <a:t>ulaz</a:t>
                      </a:r>
                      <a:r>
                        <a:rPr lang="en-US" dirty="0"/>
                        <a:t> </a:t>
                      </a:r>
                      <a:r>
                        <a:rPr lang="en-US" dirty="0" err="1"/>
                        <a:t>i</a:t>
                      </a:r>
                      <a:r>
                        <a:rPr lang="en-US" dirty="0"/>
                        <a:t> </a:t>
                      </a:r>
                      <a:r>
                        <a:rPr lang="en-US" dirty="0" err="1"/>
                        <a:t>treba</a:t>
                      </a:r>
                      <a:r>
                        <a:rPr lang="en-US" dirty="0"/>
                        <a:t> </a:t>
                      </a:r>
                      <a:r>
                        <a:rPr lang="en-US" dirty="0" err="1"/>
                        <a:t>sve</a:t>
                      </a:r>
                      <a:r>
                        <a:rPr lang="en-US" dirty="0"/>
                        <a:t> </a:t>
                      </a:r>
                      <a:r>
                        <a:rPr lang="en-US" dirty="0" err="1"/>
                        <a:t>proveriti</a:t>
                      </a:r>
                    </a:p>
                  </a:txBody>
                  <a:tcPr/>
                </a:tc>
                <a:extLst>
                  <a:ext uri="{0D108BD9-81ED-4DB2-BD59-A6C34878D82A}">
                    <a16:rowId xmlns:a16="http://schemas.microsoft.com/office/drawing/2014/main" val="2378530459"/>
                  </a:ext>
                </a:extLst>
              </a:tr>
              <a:tr h="370840">
                <a:tc>
                  <a:txBody>
                    <a:bodyPr/>
                    <a:lstStyle/>
                    <a:p>
                      <a:r>
                        <a:rPr lang="en-US" dirty="0" err="1"/>
                        <a:t>Upis</a:t>
                      </a:r>
                      <a:r>
                        <a:rPr lang="en-US" dirty="0"/>
                        <a:t> </a:t>
                      </a:r>
                      <a:r>
                        <a:rPr lang="en-US" dirty="0" err="1"/>
                        <a:t>kada</a:t>
                      </a:r>
                      <a:r>
                        <a:rPr lang="en-US" dirty="0"/>
                        <a:t> je </a:t>
                      </a:r>
                      <a:r>
                        <a:rPr lang="en-US" dirty="0" err="1"/>
                        <a:t>stek</a:t>
                      </a:r>
                      <a:r>
                        <a:rPr lang="en-US" dirty="0"/>
                        <a:t> pun</a:t>
                      </a:r>
                    </a:p>
                  </a:txBody>
                  <a:tcPr/>
                </a:tc>
                <a:tc>
                  <a:txBody>
                    <a:bodyPr/>
                    <a:lstStyle/>
                    <a:p>
                      <a:r>
                        <a:rPr lang="en-US" dirty="0" err="1"/>
                        <a:t>Iako</a:t>
                      </a:r>
                      <a:r>
                        <a:rPr lang="en-US" dirty="0"/>
                        <a:t> </a:t>
                      </a:r>
                      <a:r>
                        <a:rPr lang="en-US" dirty="0" err="1"/>
                        <a:t>dubina</a:t>
                      </a:r>
                      <a:r>
                        <a:rPr lang="en-US" dirty="0"/>
                        <a:t> </a:t>
                      </a:r>
                      <a:r>
                        <a:rPr lang="en-US" dirty="0" err="1"/>
                        <a:t>steka</a:t>
                      </a:r>
                      <a:r>
                        <a:rPr lang="en-US" dirty="0"/>
                        <a:t> </a:t>
                      </a:r>
                      <a:r>
                        <a:rPr lang="en-US" dirty="0" err="1"/>
                        <a:t>niti</a:t>
                      </a:r>
                      <a:r>
                        <a:rPr lang="en-US" dirty="0"/>
                        <a:t> </a:t>
                      </a:r>
                      <a:r>
                        <a:rPr lang="en-US" dirty="0" err="1"/>
                        <a:t>ponašanje</a:t>
                      </a:r>
                      <a:r>
                        <a:rPr lang="en-US" dirty="0"/>
                        <a:t> </a:t>
                      </a:r>
                      <a:r>
                        <a:rPr lang="en-US" dirty="0" err="1"/>
                        <a:t>prilikom</a:t>
                      </a:r>
                      <a:r>
                        <a:rPr lang="en-US" dirty="0"/>
                        <a:t> </a:t>
                      </a:r>
                      <a:r>
                        <a:rPr lang="en-US" dirty="0" err="1"/>
                        <a:t>upisa</a:t>
                      </a:r>
                      <a:r>
                        <a:rPr lang="en-US" dirty="0"/>
                        <a:t> u pun </a:t>
                      </a:r>
                      <a:r>
                        <a:rPr lang="en-US" dirty="0" err="1"/>
                        <a:t>stek</a:t>
                      </a:r>
                      <a:r>
                        <a:rPr lang="en-US" dirty="0"/>
                        <a:t> </a:t>
                      </a:r>
                      <a:r>
                        <a:rPr lang="en-US" dirty="0" err="1"/>
                        <a:t>nisu</a:t>
                      </a:r>
                      <a:r>
                        <a:rPr lang="en-US" dirty="0"/>
                        <a:t> </a:t>
                      </a:r>
                      <a:r>
                        <a:rPr lang="en-US" dirty="0" err="1"/>
                        <a:t>definisani</a:t>
                      </a:r>
                      <a:r>
                        <a:rPr lang="en-US" dirty="0"/>
                        <a:t>, </a:t>
                      </a:r>
                      <a:r>
                        <a:rPr lang="en-US" dirty="0" err="1"/>
                        <a:t>ovaj</a:t>
                      </a:r>
                      <a:r>
                        <a:rPr lang="en-US" dirty="0"/>
                        <a:t> test scenario mora </a:t>
                      </a:r>
                      <a:r>
                        <a:rPr lang="en-US" dirty="0" err="1"/>
                        <a:t>biti</a:t>
                      </a:r>
                      <a:r>
                        <a:rPr lang="en-US" dirty="0"/>
                        <a:t> </a:t>
                      </a:r>
                      <a:r>
                        <a:rPr lang="en-US" dirty="0" err="1"/>
                        <a:t>pokriven</a:t>
                      </a:r>
                      <a:r>
                        <a:rPr lang="en-US" dirty="0"/>
                        <a:t>, </a:t>
                      </a:r>
                      <a:r>
                        <a:rPr lang="en-US" dirty="0" err="1"/>
                        <a:t>takođe</a:t>
                      </a:r>
                    </a:p>
                  </a:txBody>
                  <a:tcPr/>
                </a:tc>
                <a:extLst>
                  <a:ext uri="{0D108BD9-81ED-4DB2-BD59-A6C34878D82A}">
                    <a16:rowId xmlns:a16="http://schemas.microsoft.com/office/drawing/2014/main" val="2839761653"/>
                  </a:ext>
                </a:extLst>
              </a:tr>
              <a:tr h="370840">
                <a:tc>
                  <a:txBody>
                    <a:bodyPr/>
                    <a:lstStyle/>
                    <a:p>
                      <a:pPr lvl="0">
                        <a:buNone/>
                      </a:pPr>
                      <a:r>
                        <a:rPr lang="en-US" dirty="0"/>
                        <a:t>Istovremeno čitanje i resetovanje steka</a:t>
                      </a:r>
                      <a:endParaRPr lang="en-US"/>
                    </a:p>
                  </a:txBody>
                  <a:tcPr/>
                </a:tc>
                <a:tc>
                  <a:txBody>
                    <a:bodyPr/>
                    <a:lstStyle/>
                    <a:p>
                      <a:r>
                        <a:rPr lang="en-US" dirty="0" err="1"/>
                        <a:t>Konkurentne</a:t>
                      </a:r>
                      <a:r>
                        <a:rPr lang="en-US" dirty="0"/>
                        <a:t> </a:t>
                      </a:r>
                      <a:r>
                        <a:rPr lang="en-US" dirty="0" err="1"/>
                        <a:t>konfliktne</a:t>
                      </a:r>
                      <a:r>
                        <a:rPr lang="en-US" dirty="0"/>
                        <a:t> </a:t>
                      </a:r>
                      <a:r>
                        <a:rPr lang="en-US" dirty="0" err="1"/>
                        <a:t>operacije</a:t>
                      </a:r>
                      <a:r>
                        <a:rPr lang="en-US" dirty="0"/>
                        <a:t> </a:t>
                      </a:r>
                      <a:r>
                        <a:rPr lang="en-US" dirty="0" err="1"/>
                        <a:t>kao</a:t>
                      </a:r>
                      <a:r>
                        <a:rPr lang="en-US" dirty="0"/>
                        <a:t> ova </a:t>
                      </a:r>
                      <a:r>
                        <a:rPr lang="en-US" dirty="0" err="1"/>
                        <a:t>često</a:t>
                      </a:r>
                      <a:r>
                        <a:rPr lang="en-US" dirty="0"/>
                        <a:t> </a:t>
                      </a:r>
                      <a:r>
                        <a:rPr lang="en-US" dirty="0" err="1"/>
                        <a:t>vode</a:t>
                      </a:r>
                      <a:r>
                        <a:rPr lang="en-US" dirty="0"/>
                        <a:t> ka </a:t>
                      </a:r>
                      <a:r>
                        <a:rPr lang="en-US" dirty="0" err="1"/>
                        <a:t>greškama</a:t>
                      </a:r>
                      <a:r>
                        <a:rPr lang="en-US" dirty="0"/>
                        <a:t> u </a:t>
                      </a:r>
                      <a:r>
                        <a:rPr lang="en-US" dirty="0" err="1"/>
                        <a:t>dizajnu</a:t>
                      </a:r>
                      <a:r>
                        <a:rPr lang="en-US" dirty="0"/>
                        <a:t> </a:t>
                      </a:r>
                    </a:p>
                  </a:txBody>
                  <a:tcPr/>
                </a:tc>
                <a:extLst>
                  <a:ext uri="{0D108BD9-81ED-4DB2-BD59-A6C34878D82A}">
                    <a16:rowId xmlns:a16="http://schemas.microsoft.com/office/drawing/2014/main" val="1045434950"/>
                  </a:ext>
                </a:extLst>
              </a:tr>
            </a:tbl>
          </a:graphicData>
        </a:graphic>
      </p:graphicFrame>
    </p:spTree>
    <p:extLst>
      <p:ext uri="{BB962C8B-B14F-4D97-AF65-F5344CB8AC3E}">
        <p14:creationId xmlns:p14="http://schemas.microsoft.com/office/powerpoint/2010/main" val="1505534337"/>
      </p:ext>
    </p:extLst>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6DBAA-8DE4-5278-05EC-15B22215CFEB}"/>
            </a:ext>
          </a:extLst>
        </p:cNvPr>
        <p:cNvGrpSpPr/>
        <p:nvPr/>
      </p:nvGrpSpPr>
      <p:grpSpPr>
        <a:xfrm>
          <a:off x="0" y="0"/>
          <a:ext cx="0" cy="0"/>
          <a:chOff x="0" y="0"/>
          <a:chExt cx="0" cy="0"/>
        </a:xfrm>
      </p:grpSpPr>
      <p:sp>
        <p:nvSpPr>
          <p:cNvPr id="43011" name="Rectangle 2">
            <a:extLst>
              <a:ext uri="{FF2B5EF4-FFF2-40B4-BE49-F238E27FC236}">
                <a16:creationId xmlns:a16="http://schemas.microsoft.com/office/drawing/2014/main" id="{A01DD309-B6E5-4616-A8A0-BBC6D0E0C1A8}"/>
              </a:ext>
            </a:extLst>
          </p:cNvPr>
          <p:cNvSpPr>
            <a:spLocks noGrp="1" noChangeArrowheads="1"/>
          </p:cNvSpPr>
          <p:nvPr>
            <p:ph type="title"/>
          </p:nvPr>
        </p:nvSpPr>
        <p:spPr/>
        <p:txBody>
          <a:bodyPr/>
          <a:lstStyle/>
          <a:p>
            <a:r>
              <a:rPr lang="en-US" dirty="0"/>
              <a:t>Principi </a:t>
            </a:r>
            <a:r>
              <a:rPr lang="en-US" dirty="0" err="1"/>
              <a:t>pobudjivanja</a:t>
            </a:r>
            <a:r>
              <a:rPr lang="en-US" altLang="en-US" dirty="0"/>
              <a:t> IV – koji </a:t>
            </a:r>
            <a:r>
              <a:rPr lang="en-US" altLang="en-US" dirty="0" err="1"/>
              <a:t>testovi</a:t>
            </a:r>
            <a:r>
              <a:rPr lang="en-US" altLang="en-US" dirty="0"/>
              <a:t> </a:t>
            </a:r>
            <a:r>
              <a:rPr lang="en-US" altLang="en-US" dirty="0" err="1"/>
              <a:t>su</a:t>
            </a:r>
            <a:r>
              <a:rPr lang="en-US" altLang="en-US" dirty="0"/>
              <a:t> </a:t>
            </a:r>
            <a:r>
              <a:rPr lang="en-US" altLang="en-US" dirty="0" err="1"/>
              <a:t>potrebni</a:t>
            </a:r>
            <a:r>
              <a:rPr lang="en-US" altLang="en-US" dirty="0"/>
              <a:t>?</a:t>
            </a:r>
            <a:endParaRPr lang="en-US">
              <a:cs typeface="Arial"/>
            </a:endParaRPr>
          </a:p>
        </p:txBody>
      </p:sp>
      <p:sp>
        <p:nvSpPr>
          <p:cNvPr id="43010" name="Footer Placeholder 3">
            <a:extLst>
              <a:ext uri="{FF2B5EF4-FFF2-40B4-BE49-F238E27FC236}">
                <a16:creationId xmlns:a16="http://schemas.microsoft.com/office/drawing/2014/main" id="{B5993158-4D50-D37B-6D49-51F3F97FBD4A}"/>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CD9C68-0F3B-40A9-84F2-C57ECB01034C}" type="slidenum">
              <a:rPr lang="de-DE" altLang="en-US">
                <a:solidFill>
                  <a:schemeClr val="bg1"/>
                </a:solidFill>
              </a:rPr>
              <a:pPr/>
              <a:t>46</a:t>
            </a:fld>
            <a:endParaRPr lang="de-DE" altLang="en-US">
              <a:solidFill>
                <a:schemeClr val="bg1"/>
              </a:solidFill>
            </a:endParaRPr>
          </a:p>
        </p:txBody>
      </p:sp>
      <p:graphicFrame>
        <p:nvGraphicFramePr>
          <p:cNvPr id="4" name="Content Placeholder 3">
            <a:extLst>
              <a:ext uri="{FF2B5EF4-FFF2-40B4-BE49-F238E27FC236}">
                <a16:creationId xmlns:a16="http://schemas.microsoft.com/office/drawing/2014/main" id="{3CF21FD1-813C-56FF-066C-090CB71334EE}"/>
              </a:ext>
            </a:extLst>
          </p:cNvPr>
          <p:cNvGraphicFramePr>
            <a:graphicFrameLocks noGrp="1"/>
          </p:cNvGraphicFramePr>
          <p:nvPr>
            <p:ph sz="half" idx="2"/>
            <p:extLst>
              <p:ext uri="{D42A27DB-BD31-4B8C-83A1-F6EECF244321}">
                <p14:modId xmlns:p14="http://schemas.microsoft.com/office/powerpoint/2010/main" val="1193647673"/>
              </p:ext>
            </p:extLst>
          </p:nvPr>
        </p:nvGraphicFramePr>
        <p:xfrm>
          <a:off x="604816" y="861094"/>
          <a:ext cx="8230975" cy="4211320"/>
        </p:xfrm>
        <a:graphic>
          <a:graphicData uri="http://schemas.openxmlformats.org/drawingml/2006/table">
            <a:tbl>
              <a:tblPr firstRow="1" bandRow="1">
                <a:tableStyleId>{5C22544A-7EE6-4342-B048-85BDC9FD1C3A}</a:tableStyleId>
              </a:tblPr>
              <a:tblGrid>
                <a:gridCol w="3421311">
                  <a:extLst>
                    <a:ext uri="{9D8B030D-6E8A-4147-A177-3AD203B41FA5}">
                      <a16:colId xmlns:a16="http://schemas.microsoft.com/office/drawing/2014/main" val="1274788164"/>
                    </a:ext>
                  </a:extLst>
                </a:gridCol>
                <a:gridCol w="4809664">
                  <a:extLst>
                    <a:ext uri="{9D8B030D-6E8A-4147-A177-3AD203B41FA5}">
                      <a16:colId xmlns:a16="http://schemas.microsoft.com/office/drawing/2014/main" val="1590719023"/>
                    </a:ext>
                  </a:extLst>
                </a:gridCol>
              </a:tblGrid>
              <a:tr h="370840">
                <a:tc>
                  <a:txBody>
                    <a:bodyPr/>
                    <a:lstStyle/>
                    <a:p>
                      <a:r>
                        <a:rPr lang="en-US"/>
                        <a:t>Stimulus</a:t>
                      </a:r>
                    </a:p>
                  </a:txBody>
                  <a:tcPr/>
                </a:tc>
                <a:tc>
                  <a:txBody>
                    <a:bodyPr/>
                    <a:lstStyle/>
                    <a:p>
                      <a:r>
                        <a:rPr lang="en-US" dirty="0" err="1"/>
                        <a:t>Opis</a:t>
                      </a:r>
                    </a:p>
                  </a:txBody>
                  <a:tcPr/>
                </a:tc>
                <a:extLst>
                  <a:ext uri="{0D108BD9-81ED-4DB2-BD59-A6C34878D82A}">
                    <a16:rowId xmlns:a16="http://schemas.microsoft.com/office/drawing/2014/main" val="2771986094"/>
                  </a:ext>
                </a:extLst>
              </a:tr>
              <a:tr h="370839">
                <a:tc>
                  <a:txBody>
                    <a:bodyPr/>
                    <a:lstStyle/>
                    <a:p>
                      <a:pPr lvl="0" algn="l">
                        <a:lnSpc>
                          <a:spcPct val="100000"/>
                        </a:lnSpc>
                        <a:spcBef>
                          <a:spcPts val="0"/>
                        </a:spcBef>
                        <a:spcAft>
                          <a:spcPts val="0"/>
                        </a:spcAft>
                        <a:buNone/>
                      </a:pPr>
                      <a:r>
                        <a:rPr lang="en-US" sz="1800" b="0" i="0" u="none" strike="noStrike" noProof="0" dirty="0" err="1">
                          <a:solidFill>
                            <a:srgbClr val="000000"/>
                          </a:solidFill>
                          <a:latin typeface="Arial"/>
                        </a:rPr>
                        <a:t>Istovremeni</a:t>
                      </a:r>
                      <a:r>
                        <a:rPr lang="en-US" sz="1800" b="0" i="0" u="none" strike="noStrike" noProof="0" dirty="0">
                          <a:solidFill>
                            <a:srgbClr val="000000"/>
                          </a:solidFill>
                          <a:latin typeface="Arial"/>
                        </a:rPr>
                        <a:t> </a:t>
                      </a:r>
                      <a:r>
                        <a:rPr lang="en-US" sz="1800" b="0" i="0" u="none" strike="noStrike" noProof="0" dirty="0" err="1">
                          <a:solidFill>
                            <a:srgbClr val="000000"/>
                          </a:solidFill>
                          <a:latin typeface="Arial"/>
                        </a:rPr>
                        <a:t>upis</a:t>
                      </a:r>
                      <a:r>
                        <a:rPr lang="en-US" sz="1800" b="0" i="0" u="none" strike="noStrike" noProof="0" dirty="0">
                          <a:solidFill>
                            <a:srgbClr val="000000"/>
                          </a:solidFill>
                          <a:latin typeface="Arial"/>
                        </a:rPr>
                        <a:t> </a:t>
                      </a:r>
                      <a:r>
                        <a:rPr lang="en-US" sz="1800" b="0" i="0" u="none" strike="noStrike" noProof="0" dirty="0" err="1">
                          <a:solidFill>
                            <a:srgbClr val="000000"/>
                          </a:solidFill>
                          <a:latin typeface="Arial"/>
                        </a:rPr>
                        <a:t>i</a:t>
                      </a:r>
                      <a:r>
                        <a:rPr lang="en-US" sz="1800" b="0" i="0" u="none" strike="noStrike" noProof="0" dirty="0">
                          <a:solidFill>
                            <a:srgbClr val="000000"/>
                          </a:solidFill>
                          <a:latin typeface="Arial"/>
                        </a:rPr>
                        <a:t> </a:t>
                      </a:r>
                      <a:r>
                        <a:rPr lang="en-US" sz="1800" b="0" i="0" u="none" strike="noStrike" noProof="0" dirty="0" err="1">
                          <a:solidFill>
                            <a:srgbClr val="000000"/>
                          </a:solidFill>
                          <a:latin typeface="Arial"/>
                        </a:rPr>
                        <a:t>resetovanje</a:t>
                      </a:r>
                      <a:r>
                        <a:rPr lang="en-US" sz="1800" b="0" i="0" u="none" strike="noStrike" noProof="0" dirty="0">
                          <a:solidFill>
                            <a:srgbClr val="000000"/>
                          </a:solidFill>
                          <a:latin typeface="Arial"/>
                        </a:rPr>
                        <a:t> </a:t>
                      </a:r>
                      <a:r>
                        <a:rPr lang="en-US" sz="1800" b="0" i="0" u="none" strike="noStrike" noProof="0" dirty="0" err="1">
                          <a:solidFill>
                            <a:srgbClr val="000000"/>
                          </a:solidFill>
                          <a:latin typeface="Arial"/>
                        </a:rPr>
                        <a:t>steka</a:t>
                      </a:r>
                      <a:endParaRPr lang="en-US"/>
                    </a:p>
                    <a:p>
                      <a:pPr lvl="0">
                        <a:buNone/>
                      </a:pPr>
                      <a:endParaRPr lang="en-US" dirty="0"/>
                    </a:p>
                  </a:txBody>
                  <a:tcPr/>
                </a:tc>
                <a:tc>
                  <a:txBody>
                    <a:bodyPr/>
                    <a:lstStyle/>
                    <a:p>
                      <a:pPr lvl="0">
                        <a:buNone/>
                      </a:pPr>
                      <a:r>
                        <a:rPr lang="en-US" dirty="0" err="1"/>
                        <a:t>Takođe</a:t>
                      </a:r>
                      <a:r>
                        <a:rPr lang="en-US" dirty="0"/>
                        <a:t>, </a:t>
                      </a:r>
                      <a:r>
                        <a:rPr lang="en-US" dirty="0" err="1"/>
                        <a:t>kao</a:t>
                      </a:r>
                      <a:r>
                        <a:rPr lang="en-US" dirty="0"/>
                        <a:t> </a:t>
                      </a:r>
                      <a:r>
                        <a:rPr lang="en-US" dirty="0" err="1"/>
                        <a:t>i</a:t>
                      </a:r>
                      <a:r>
                        <a:rPr lang="en-US" dirty="0"/>
                        <a:t> </a:t>
                      </a:r>
                      <a:r>
                        <a:rPr lang="en-US" dirty="0" err="1"/>
                        <a:t>prethodni</a:t>
                      </a:r>
                      <a:r>
                        <a:rPr lang="en-US" dirty="0"/>
                        <a:t>, </a:t>
                      </a:r>
                      <a:r>
                        <a:rPr lang="en-US" dirty="0" err="1"/>
                        <a:t>i</a:t>
                      </a:r>
                      <a:r>
                        <a:rPr lang="en-US" dirty="0"/>
                        <a:t> </a:t>
                      </a:r>
                      <a:r>
                        <a:rPr lang="en-US" dirty="0" err="1"/>
                        <a:t>ovaj</a:t>
                      </a:r>
                      <a:r>
                        <a:rPr lang="en-US" dirty="0"/>
                        <a:t> </a:t>
                      </a:r>
                      <a:r>
                        <a:rPr lang="en-US" dirty="0" err="1"/>
                        <a:t>potencijalno</a:t>
                      </a:r>
                      <a:r>
                        <a:rPr lang="en-US" dirty="0"/>
                        <a:t> </a:t>
                      </a:r>
                      <a:r>
                        <a:rPr lang="en-US" dirty="0" err="1"/>
                        <a:t>problematičan</a:t>
                      </a:r>
                      <a:r>
                        <a:rPr lang="en-US" dirty="0"/>
                        <a:t> scenario </a:t>
                      </a:r>
                      <a:r>
                        <a:rPr lang="en-US" dirty="0" err="1"/>
                        <a:t>treba</a:t>
                      </a:r>
                      <a:r>
                        <a:rPr lang="en-US" dirty="0"/>
                        <a:t> </a:t>
                      </a:r>
                      <a:r>
                        <a:rPr lang="en-US" dirty="0" err="1"/>
                        <a:t>biti</a:t>
                      </a:r>
                      <a:r>
                        <a:rPr lang="en-US" dirty="0"/>
                        <a:t> </a:t>
                      </a:r>
                      <a:r>
                        <a:rPr lang="en-US" dirty="0" err="1"/>
                        <a:t>pokriven</a:t>
                      </a:r>
                      <a:endParaRPr lang="en-US"/>
                    </a:p>
                  </a:txBody>
                  <a:tcPr/>
                </a:tc>
                <a:extLst>
                  <a:ext uri="{0D108BD9-81ED-4DB2-BD59-A6C34878D82A}">
                    <a16:rowId xmlns:a16="http://schemas.microsoft.com/office/drawing/2014/main" val="2976166836"/>
                  </a:ext>
                </a:extLst>
              </a:tr>
              <a:tr h="370840">
                <a:tc>
                  <a:txBody>
                    <a:bodyPr/>
                    <a:lstStyle/>
                    <a:p>
                      <a:pPr lvl="0">
                        <a:buNone/>
                      </a:pPr>
                      <a:r>
                        <a:rPr lang="en-US" dirty="0"/>
                        <a:t>Svi </a:t>
                      </a:r>
                      <a:r>
                        <a:rPr lang="en-US" dirty="0" err="1"/>
                        <a:t>bitovi</a:t>
                      </a:r>
                      <a:r>
                        <a:rPr lang="en-US" dirty="0"/>
                        <a:t> </a:t>
                      </a:r>
                      <a:r>
                        <a:rPr lang="en-US" dirty="0" err="1"/>
                        <a:t>podataka</a:t>
                      </a:r>
                      <a:endParaRPr lang="en-US" dirty="0"/>
                    </a:p>
                  </a:txBody>
                  <a:tcPr/>
                </a:tc>
                <a:tc>
                  <a:txBody>
                    <a:bodyPr/>
                    <a:lstStyle/>
                    <a:p>
                      <a:pPr lvl="0">
                        <a:buNone/>
                      </a:pPr>
                      <a:r>
                        <a:rPr lang="en-US" dirty="0"/>
                        <a:t>Test plan </a:t>
                      </a:r>
                      <a:r>
                        <a:rPr lang="en-US" dirty="0" err="1"/>
                        <a:t>treba</a:t>
                      </a:r>
                      <a:r>
                        <a:rPr lang="en-US" dirty="0"/>
                        <a:t> da </a:t>
                      </a:r>
                      <a:r>
                        <a:rPr lang="en-US" dirty="0" err="1"/>
                        <a:t>obuhvati</a:t>
                      </a:r>
                      <a:r>
                        <a:rPr lang="en-US" dirty="0"/>
                        <a:t> </a:t>
                      </a:r>
                      <a:r>
                        <a:rPr lang="en-US" dirty="0" err="1"/>
                        <a:t>verifikaciju</a:t>
                      </a:r>
                      <a:r>
                        <a:rPr lang="en-US" dirty="0"/>
                        <a:t> da </a:t>
                      </a:r>
                      <a:r>
                        <a:rPr lang="en-US" dirty="0" err="1"/>
                        <a:t>svaki</a:t>
                      </a:r>
                      <a:r>
                        <a:rPr lang="en-US" dirty="0"/>
                        <a:t> bit u </a:t>
                      </a:r>
                      <a:r>
                        <a:rPr lang="en-US" dirty="0" err="1"/>
                        <a:t>sklopu</a:t>
                      </a:r>
                      <a:r>
                        <a:rPr lang="en-US" dirty="0"/>
                        <a:t> 8-bitnog </a:t>
                      </a:r>
                      <a:r>
                        <a:rPr lang="en-US" dirty="0" err="1"/>
                        <a:t>podatka</a:t>
                      </a:r>
                      <a:r>
                        <a:rPr lang="en-US" dirty="0"/>
                        <a:t> koji se </a:t>
                      </a:r>
                      <a:r>
                        <a:rPr lang="en-US" dirty="0" err="1"/>
                        <a:t>upisuje</a:t>
                      </a:r>
                      <a:r>
                        <a:rPr lang="en-US" dirty="0"/>
                        <a:t> </a:t>
                      </a:r>
                      <a:r>
                        <a:rPr lang="en-US" dirty="0" err="1"/>
                        <a:t>može</a:t>
                      </a:r>
                      <a:r>
                        <a:rPr lang="en-US" dirty="0"/>
                        <a:t> </a:t>
                      </a:r>
                      <a:r>
                        <a:rPr lang="en-US" dirty="0" err="1"/>
                        <a:t>biti</a:t>
                      </a:r>
                      <a:r>
                        <a:rPr lang="en-US" dirty="0"/>
                        <a:t> 0 </a:t>
                      </a:r>
                      <a:r>
                        <a:rPr lang="en-US" dirty="0" err="1"/>
                        <a:t>ili</a:t>
                      </a:r>
                      <a:r>
                        <a:rPr lang="en-US" dirty="0"/>
                        <a:t> 1, </a:t>
                      </a:r>
                      <a:r>
                        <a:rPr lang="en-US" dirty="0" err="1"/>
                        <a:t>kao</a:t>
                      </a:r>
                      <a:r>
                        <a:rPr lang="en-US" dirty="0"/>
                        <a:t> </a:t>
                      </a:r>
                      <a:r>
                        <a:rPr lang="en-US" dirty="0" err="1"/>
                        <a:t>i</a:t>
                      </a:r>
                      <a:r>
                        <a:rPr lang="en-US" dirty="0"/>
                        <a:t> da </a:t>
                      </a:r>
                      <a:r>
                        <a:rPr lang="en-US" dirty="0" err="1"/>
                        <a:t>svaka</a:t>
                      </a:r>
                      <a:r>
                        <a:rPr lang="en-US" dirty="0"/>
                        <a:t> </a:t>
                      </a:r>
                      <a:r>
                        <a:rPr lang="en-US" dirty="0" err="1"/>
                        <a:t>linija</a:t>
                      </a:r>
                      <a:r>
                        <a:rPr lang="en-US" dirty="0"/>
                        <a:t> </a:t>
                      </a:r>
                      <a:r>
                        <a:rPr lang="en-US" dirty="0" err="1"/>
                        <a:t>steka</a:t>
                      </a:r>
                      <a:r>
                        <a:rPr lang="en-US" dirty="0"/>
                        <a:t> </a:t>
                      </a:r>
                      <a:r>
                        <a:rPr lang="en-US" dirty="0" err="1"/>
                        <a:t>korektno</a:t>
                      </a:r>
                      <a:r>
                        <a:rPr lang="en-US" dirty="0"/>
                        <a:t> </a:t>
                      </a:r>
                      <a:r>
                        <a:rPr lang="en-US" dirty="0" err="1"/>
                        <a:t>skladišti</a:t>
                      </a:r>
                      <a:r>
                        <a:rPr lang="en-US" dirty="0"/>
                        <a:t> </a:t>
                      </a:r>
                      <a:r>
                        <a:rPr lang="en-US" dirty="0" err="1"/>
                        <a:t>upisani</a:t>
                      </a:r>
                      <a:r>
                        <a:rPr lang="en-US" dirty="0"/>
                        <a:t> </a:t>
                      </a:r>
                      <a:r>
                        <a:rPr lang="en-US" dirty="0" err="1"/>
                        <a:t>podatak</a:t>
                      </a:r>
                      <a:endParaRPr lang="en-US" dirty="0"/>
                    </a:p>
                  </a:txBody>
                  <a:tcPr/>
                </a:tc>
                <a:extLst>
                  <a:ext uri="{0D108BD9-81ED-4DB2-BD59-A6C34878D82A}">
                    <a16:rowId xmlns:a16="http://schemas.microsoft.com/office/drawing/2014/main" val="2378530459"/>
                  </a:ext>
                </a:extLst>
              </a:tr>
              <a:tr h="370840">
                <a:tc>
                  <a:txBody>
                    <a:bodyPr/>
                    <a:lstStyle/>
                    <a:p>
                      <a:pPr lvl="0">
                        <a:buNone/>
                      </a:pPr>
                      <a:r>
                        <a:rPr lang="en-US" dirty="0" err="1"/>
                        <a:t>Temporalne</a:t>
                      </a:r>
                      <a:r>
                        <a:rPr lang="en-US" dirty="0"/>
                        <a:t> </a:t>
                      </a:r>
                      <a:r>
                        <a:rPr lang="en-US" dirty="0" err="1"/>
                        <a:t>zavisnosti</a:t>
                      </a:r>
                      <a:r>
                        <a:rPr lang="en-US" dirty="0"/>
                        <a:t> </a:t>
                      </a:r>
                      <a:r>
                        <a:rPr lang="en-US" dirty="0" err="1"/>
                        <a:t>kao</a:t>
                      </a:r>
                      <a:r>
                        <a:rPr lang="en-US" dirty="0"/>
                        <a:t> </a:t>
                      </a:r>
                      <a:r>
                        <a:rPr lang="en-US" dirty="0" err="1"/>
                        <a:t>na</a:t>
                      </a:r>
                      <a:r>
                        <a:rPr lang="en-US" dirty="0"/>
                        <a:t> primer </a:t>
                      </a:r>
                      <a:r>
                        <a:rPr lang="en-US" dirty="0" err="1"/>
                        <a:t>dvostruku</a:t>
                      </a:r>
                      <a:r>
                        <a:rPr lang="en-US" dirty="0"/>
                        <a:t> </a:t>
                      </a:r>
                      <a:r>
                        <a:rPr lang="en-US" dirty="0" err="1"/>
                        <a:t>upis</a:t>
                      </a:r>
                      <a:r>
                        <a:rPr lang="en-US" dirty="0"/>
                        <a:t> </a:t>
                      </a:r>
                      <a:r>
                        <a:rPr lang="en-US" dirty="0" err="1"/>
                        <a:t>jedan</a:t>
                      </a:r>
                      <a:r>
                        <a:rPr lang="en-US" dirty="0"/>
                        <a:t> </a:t>
                      </a:r>
                      <a:r>
                        <a:rPr lang="en-US" dirty="0" err="1"/>
                        <a:t>sa</a:t>
                      </a:r>
                      <a:r>
                        <a:rPr lang="en-US" dirty="0"/>
                        <a:t> </a:t>
                      </a:r>
                      <a:r>
                        <a:rPr lang="en-US" dirty="0" err="1"/>
                        <a:t>drugim</a:t>
                      </a:r>
                      <a:r>
                        <a:rPr lang="en-US" dirty="0"/>
                        <a:t>, </a:t>
                      </a:r>
                      <a:r>
                        <a:rPr lang="en-US" dirty="0" err="1"/>
                        <a:t>uz</a:t>
                      </a:r>
                      <a:r>
                        <a:rPr lang="en-US" dirty="0"/>
                        <a:t> </a:t>
                      </a:r>
                      <a:r>
                        <a:rPr lang="en-US" dirty="0" err="1"/>
                        <a:t>istovremeno</a:t>
                      </a:r>
                      <a:r>
                        <a:rPr lang="en-US" dirty="0"/>
                        <a:t> </a:t>
                      </a:r>
                      <a:r>
                        <a:rPr lang="en-US" dirty="0" err="1"/>
                        <a:t>dvostruko</a:t>
                      </a:r>
                      <a:r>
                        <a:rPr lang="en-US" dirty="0"/>
                        <a:t> </a:t>
                      </a:r>
                      <a:r>
                        <a:rPr lang="en-US" dirty="0" err="1"/>
                        <a:t>čitanje</a:t>
                      </a:r>
                      <a:r>
                        <a:rPr lang="en-US" dirty="0"/>
                        <a:t> </a:t>
                      </a:r>
                      <a:r>
                        <a:rPr lang="en-US" dirty="0" err="1"/>
                        <a:t>tokom</a:t>
                      </a:r>
                      <a:r>
                        <a:rPr lang="en-US" dirty="0"/>
                        <a:t> </a:t>
                      </a:r>
                      <a:r>
                        <a:rPr lang="en-US" dirty="0" err="1"/>
                        <a:t>prvog</a:t>
                      </a:r>
                      <a:r>
                        <a:rPr lang="en-US" dirty="0"/>
                        <a:t> </a:t>
                      </a:r>
                      <a:r>
                        <a:rPr lang="en-US" dirty="0" err="1"/>
                        <a:t>upisa</a:t>
                      </a:r>
                      <a:r>
                        <a:rPr lang="en-US" dirty="0"/>
                        <a:t> (</a:t>
                      </a:r>
                      <a:r>
                        <a:rPr lang="en-US" dirty="0" err="1"/>
                        <a:t>počevši</a:t>
                      </a:r>
                      <a:r>
                        <a:rPr lang="en-US" dirty="0"/>
                        <a:t> </a:t>
                      </a:r>
                      <a:r>
                        <a:rPr lang="en-US" dirty="0" err="1"/>
                        <a:t>sa</a:t>
                      </a:r>
                      <a:r>
                        <a:rPr lang="en-US" dirty="0"/>
                        <a:t> </a:t>
                      </a:r>
                      <a:r>
                        <a:rPr lang="en-US" dirty="0" err="1"/>
                        <a:t>praznim</a:t>
                      </a:r>
                      <a:r>
                        <a:rPr lang="en-US" dirty="0"/>
                        <a:t> </a:t>
                      </a:r>
                      <a:r>
                        <a:rPr lang="en-US" dirty="0" err="1"/>
                        <a:t>stekom</a:t>
                      </a:r>
                      <a:r>
                        <a:rPr lang="en-US" dirty="0"/>
                        <a:t>)</a:t>
                      </a:r>
                      <a:endParaRPr lang="en-US"/>
                    </a:p>
                  </a:txBody>
                  <a:tcPr/>
                </a:tc>
                <a:tc>
                  <a:txBody>
                    <a:bodyPr/>
                    <a:lstStyle/>
                    <a:p>
                      <a:pPr lvl="0">
                        <a:buNone/>
                      </a:pPr>
                      <a:r>
                        <a:rPr lang="en-US" dirty="0" err="1"/>
                        <a:t>Temporalno</a:t>
                      </a:r>
                      <a:r>
                        <a:rPr lang="en-US" dirty="0"/>
                        <a:t> </a:t>
                      </a:r>
                      <a:r>
                        <a:rPr lang="en-US" dirty="0" err="1"/>
                        <a:t>zavisni</a:t>
                      </a:r>
                      <a:r>
                        <a:rPr lang="en-US" dirty="0"/>
                        <a:t> </a:t>
                      </a:r>
                      <a:r>
                        <a:rPr lang="en-US" dirty="0" err="1"/>
                        <a:t>stimulusi</a:t>
                      </a:r>
                      <a:r>
                        <a:rPr lang="en-US" dirty="0"/>
                        <a:t>, koji se </a:t>
                      </a:r>
                      <a:r>
                        <a:rPr lang="en-US" dirty="0" err="1"/>
                        <a:t>protežu</a:t>
                      </a:r>
                      <a:r>
                        <a:rPr lang="en-US" dirty="0"/>
                        <a:t> </a:t>
                      </a:r>
                      <a:r>
                        <a:rPr lang="en-US" dirty="0" err="1"/>
                        <a:t>na</a:t>
                      </a:r>
                      <a:r>
                        <a:rPr lang="en-US" dirty="0"/>
                        <a:t> </a:t>
                      </a:r>
                      <a:r>
                        <a:rPr lang="en-US" dirty="0" err="1"/>
                        <a:t>više</a:t>
                      </a:r>
                      <a:r>
                        <a:rPr lang="en-US" dirty="0"/>
                        <a:t> od </a:t>
                      </a:r>
                      <a:r>
                        <a:rPr lang="en-US" dirty="0" err="1"/>
                        <a:t>jednog</a:t>
                      </a:r>
                      <a:r>
                        <a:rPr lang="en-US" dirty="0"/>
                        <a:t> </a:t>
                      </a:r>
                      <a:r>
                        <a:rPr lang="en-US" dirty="0" err="1"/>
                        <a:t>ciklusa</a:t>
                      </a:r>
                      <a:r>
                        <a:rPr lang="en-US" dirty="0"/>
                        <a:t> </a:t>
                      </a:r>
                      <a:r>
                        <a:rPr lang="en-US" dirty="0" err="1"/>
                        <a:t>su</a:t>
                      </a:r>
                      <a:r>
                        <a:rPr lang="en-US" dirty="0"/>
                        <a:t>, </a:t>
                      </a:r>
                      <a:r>
                        <a:rPr lang="en-US" dirty="0" err="1"/>
                        <a:t>tipično</a:t>
                      </a:r>
                      <a:r>
                        <a:rPr lang="en-US" dirty="0"/>
                        <a:t>, </a:t>
                      </a:r>
                      <a:r>
                        <a:rPr lang="en-US" dirty="0" err="1"/>
                        <a:t>najteži</a:t>
                      </a:r>
                      <a:r>
                        <a:rPr lang="en-US" dirty="0"/>
                        <a:t> za </a:t>
                      </a:r>
                      <a:r>
                        <a:rPr lang="en-US" dirty="0" err="1"/>
                        <a:t>generisanje</a:t>
                      </a:r>
                      <a:r>
                        <a:rPr lang="en-US" dirty="0"/>
                        <a:t>, </a:t>
                      </a:r>
                      <a:r>
                        <a:rPr lang="en-US" dirty="0" err="1"/>
                        <a:t>ali</a:t>
                      </a:r>
                      <a:r>
                        <a:rPr lang="en-US" dirty="0"/>
                        <a:t>, </a:t>
                      </a:r>
                      <a:r>
                        <a:rPr lang="en-US" dirty="0" err="1"/>
                        <a:t>sa</a:t>
                      </a:r>
                      <a:r>
                        <a:rPr lang="en-US" dirty="0"/>
                        <a:t> </a:t>
                      </a:r>
                      <a:r>
                        <a:rPr lang="en-US" dirty="0" err="1"/>
                        <a:t>druge</a:t>
                      </a:r>
                      <a:r>
                        <a:rPr lang="en-US" dirty="0"/>
                        <a:t> </a:t>
                      </a:r>
                      <a:r>
                        <a:rPr lang="en-US" dirty="0" err="1"/>
                        <a:t>strane</a:t>
                      </a:r>
                      <a:r>
                        <a:rPr lang="en-US" dirty="0"/>
                        <a:t>, </a:t>
                      </a:r>
                      <a:r>
                        <a:rPr lang="en-US" dirty="0" err="1"/>
                        <a:t>najčešće</a:t>
                      </a:r>
                      <a:r>
                        <a:rPr lang="en-US" dirty="0"/>
                        <a:t> </a:t>
                      </a:r>
                      <a:r>
                        <a:rPr lang="en-US" dirty="0" err="1"/>
                        <a:t>vode</a:t>
                      </a:r>
                      <a:r>
                        <a:rPr lang="en-US" dirty="0"/>
                        <a:t> ka </a:t>
                      </a:r>
                      <a:r>
                        <a:rPr lang="en-US" dirty="0" err="1"/>
                        <a:t>pronalaženju</a:t>
                      </a:r>
                      <a:r>
                        <a:rPr lang="en-US" dirty="0"/>
                        <a:t> </a:t>
                      </a:r>
                      <a:r>
                        <a:rPr lang="en-US" dirty="0" err="1"/>
                        <a:t>grešaka</a:t>
                      </a:r>
                      <a:r>
                        <a:rPr lang="en-US" dirty="0"/>
                        <a:t> u </a:t>
                      </a:r>
                      <a:r>
                        <a:rPr lang="en-US" dirty="0" err="1"/>
                        <a:t>sistemu</a:t>
                      </a:r>
                    </a:p>
                  </a:txBody>
                  <a:tcPr/>
                </a:tc>
                <a:extLst>
                  <a:ext uri="{0D108BD9-81ED-4DB2-BD59-A6C34878D82A}">
                    <a16:rowId xmlns:a16="http://schemas.microsoft.com/office/drawing/2014/main" val="2839761653"/>
                  </a:ext>
                </a:extLst>
              </a:tr>
            </a:tbl>
          </a:graphicData>
        </a:graphic>
      </p:graphicFrame>
    </p:spTree>
    <p:extLst>
      <p:ext uri="{BB962C8B-B14F-4D97-AF65-F5344CB8AC3E}">
        <p14:creationId xmlns:p14="http://schemas.microsoft.com/office/powerpoint/2010/main" val="3632920093"/>
      </p:ext>
    </p:extLst>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a:extLst>
              <a:ext uri="{FF2B5EF4-FFF2-40B4-BE49-F238E27FC236}">
                <a16:creationId xmlns:a16="http://schemas.microsoft.com/office/drawing/2014/main" id="{8585B2BC-F0F9-F73B-2CCB-E4A3109ECEC2}"/>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D5B7D1-CA46-4F39-9F69-B62E1BFF24F9}" type="slidenum">
              <a:rPr lang="de-DE" altLang="en-US">
                <a:solidFill>
                  <a:schemeClr val="bg1"/>
                </a:solidFill>
              </a:rPr>
              <a:pPr/>
              <a:t>47</a:t>
            </a:fld>
            <a:endParaRPr lang="de-DE" altLang="en-US">
              <a:solidFill>
                <a:schemeClr val="bg1"/>
              </a:solidFill>
            </a:endParaRPr>
          </a:p>
        </p:txBody>
      </p:sp>
      <p:sp>
        <p:nvSpPr>
          <p:cNvPr id="44035" name="Rectangle 2">
            <a:extLst>
              <a:ext uri="{FF2B5EF4-FFF2-40B4-BE49-F238E27FC236}">
                <a16:creationId xmlns:a16="http://schemas.microsoft.com/office/drawing/2014/main" id="{677F5FDC-6CB6-B6A5-39D5-B2F9BC5C4C59}"/>
              </a:ext>
            </a:extLst>
          </p:cNvPr>
          <p:cNvSpPr>
            <a:spLocks noGrp="1" noChangeArrowheads="1"/>
          </p:cNvSpPr>
          <p:nvPr>
            <p:ph type="title"/>
          </p:nvPr>
        </p:nvSpPr>
        <p:spPr/>
        <p:txBody>
          <a:bodyPr/>
          <a:lstStyle/>
          <a:p>
            <a:pPr eaLnBrk="1" hangingPunct="1"/>
            <a:r>
              <a:rPr lang="en-US" altLang="en-US" dirty="0" err="1"/>
              <a:t>Strategije</a:t>
            </a:r>
            <a:r>
              <a:rPr lang="en-US" altLang="en-US" dirty="0"/>
              <a:t> provere</a:t>
            </a:r>
          </a:p>
        </p:txBody>
      </p:sp>
      <p:sp>
        <p:nvSpPr>
          <p:cNvPr id="44036" name="Rectangle 3">
            <a:extLst>
              <a:ext uri="{FF2B5EF4-FFF2-40B4-BE49-F238E27FC236}">
                <a16:creationId xmlns:a16="http://schemas.microsoft.com/office/drawing/2014/main" id="{9C2F7312-53EA-53C2-7EA5-5DCB17B135BB}"/>
              </a:ext>
            </a:extLst>
          </p:cNvPr>
          <p:cNvSpPr>
            <a:spLocks noGrp="1" noChangeArrowheads="1"/>
          </p:cNvSpPr>
          <p:nvPr>
            <p:ph type="body" idx="1"/>
          </p:nvPr>
        </p:nvSpPr>
        <p:spPr/>
        <p:txBody>
          <a:bodyPr/>
          <a:lstStyle/>
          <a:p>
            <a:pPr eaLnBrk="1" hangingPunct="1"/>
            <a:r>
              <a:rPr lang="en-US" altLang="en-US" sz="1600" dirty="0"/>
              <a:t>Pobuda </a:t>
            </a:r>
            <a:r>
              <a:rPr lang="en-US" altLang="en-US" sz="1600" dirty="0" err="1"/>
              <a:t>i</a:t>
            </a:r>
            <a:r>
              <a:rPr lang="en-US" altLang="en-US" sz="1600" dirty="0"/>
              <a:t> </a:t>
            </a:r>
            <a:r>
              <a:rPr lang="en-US" altLang="en-US" sz="1600" dirty="0" err="1"/>
              <a:t>provera</a:t>
            </a:r>
            <a:r>
              <a:rPr lang="en-US" altLang="en-US" sz="1600" dirty="0"/>
              <a:t> </a:t>
            </a:r>
            <a:r>
              <a:rPr lang="en-US" altLang="en-US" sz="1600" dirty="0" err="1"/>
              <a:t>su</a:t>
            </a:r>
            <a:r>
              <a:rPr lang="en-US" altLang="en-US" sz="1600" dirty="0"/>
              <a:t> </a:t>
            </a:r>
            <a:r>
              <a:rPr lang="en-US" altLang="en-US" sz="1600" dirty="0" err="1"/>
              <a:t>usko</a:t>
            </a:r>
            <a:r>
              <a:rPr lang="en-US" altLang="en-US" sz="1600" dirty="0"/>
              <a:t> </a:t>
            </a:r>
            <a:r>
              <a:rPr lang="en-US" altLang="en-US" sz="1600" dirty="0" err="1"/>
              <a:t>povezani</a:t>
            </a:r>
            <a:r>
              <a:rPr lang="en-US" altLang="en-US" sz="1600" dirty="0"/>
              <a:t>. Dok se stimulus </a:t>
            </a:r>
            <a:r>
              <a:rPr lang="en-US" altLang="en-US" sz="1600" dirty="0" err="1"/>
              <a:t>generatori</a:t>
            </a:r>
            <a:r>
              <a:rPr lang="en-US" altLang="en-US" sz="1600" dirty="0"/>
              <a:t> u </a:t>
            </a:r>
            <a:r>
              <a:rPr lang="en-US" altLang="en-US" sz="1600" dirty="0" err="1"/>
              <a:t>okviru</a:t>
            </a:r>
            <a:r>
              <a:rPr lang="en-US" altLang="en-US" sz="1600" dirty="0"/>
              <a:t> </a:t>
            </a:r>
            <a:r>
              <a:rPr lang="en-US" altLang="en-US" sz="1600" dirty="0" err="1"/>
              <a:t>okruženja</a:t>
            </a:r>
            <a:r>
              <a:rPr lang="en-US" altLang="en-US" sz="1600" dirty="0"/>
              <a:t> </a:t>
            </a:r>
            <a:r>
              <a:rPr lang="en-US" altLang="en-US" sz="1600" dirty="0" err="1"/>
              <a:t>koriste</a:t>
            </a:r>
            <a:r>
              <a:rPr lang="en-US" altLang="en-US" sz="1600" dirty="0"/>
              <a:t> za </a:t>
            </a:r>
            <a:r>
              <a:rPr lang="en-US" altLang="en-US" sz="1600" dirty="0" err="1"/>
              <a:t>pobudu</a:t>
            </a:r>
            <a:r>
              <a:rPr lang="en-US" altLang="en-US" sz="1600" dirty="0"/>
              <a:t> </a:t>
            </a:r>
            <a:r>
              <a:rPr lang="en-US" altLang="en-US" sz="1600" dirty="0" err="1"/>
              <a:t>ulaza</a:t>
            </a:r>
            <a:r>
              <a:rPr lang="en-US" altLang="en-US" sz="1600" dirty="0"/>
              <a:t> </a:t>
            </a:r>
            <a:r>
              <a:rPr lang="en-US" altLang="en-US" sz="1600" dirty="0" err="1"/>
              <a:t>dizajna</a:t>
            </a:r>
            <a:r>
              <a:rPr lang="en-US" altLang="en-US" sz="1600" dirty="0"/>
              <a:t> koji se </a:t>
            </a:r>
            <a:r>
              <a:rPr lang="en-US" altLang="en-US" sz="1600" dirty="0" err="1"/>
              <a:t>verifikuje</a:t>
            </a:r>
            <a:r>
              <a:rPr lang="en-US" altLang="en-US" sz="1600" dirty="0"/>
              <a:t>, </a:t>
            </a:r>
            <a:r>
              <a:rPr lang="en-US" altLang="en-US" sz="1600" dirty="0" err="1"/>
              <a:t>uloga</a:t>
            </a:r>
            <a:r>
              <a:rPr lang="en-US" altLang="en-US" sz="1600" dirty="0"/>
              <a:t> </a:t>
            </a:r>
            <a:r>
              <a:rPr lang="en-US" altLang="en-US" sz="1600" dirty="0" err="1"/>
              <a:t>komponente</a:t>
            </a:r>
            <a:r>
              <a:rPr lang="en-US" altLang="en-US" sz="1600" dirty="0"/>
              <a:t> za </a:t>
            </a:r>
            <a:r>
              <a:rPr lang="en-US" altLang="en-US" sz="1600" dirty="0" err="1"/>
              <a:t>proveru</a:t>
            </a:r>
            <a:r>
              <a:rPr lang="en-US" altLang="en-US" sz="1600" dirty="0"/>
              <a:t> (</a:t>
            </a:r>
            <a:r>
              <a:rPr lang="en-US" altLang="en-US" sz="1600" i="1" dirty="0"/>
              <a:t>checker</a:t>
            </a:r>
            <a:r>
              <a:rPr lang="en-US" altLang="en-US" sz="1600" dirty="0"/>
              <a:t>) je da </a:t>
            </a:r>
            <a:r>
              <a:rPr lang="en-US" altLang="en-US" sz="1600" dirty="0" err="1"/>
              <a:t>ispita</a:t>
            </a:r>
            <a:r>
              <a:rPr lang="en-US" altLang="en-US" sz="1600" dirty="0"/>
              <a:t> da li se DUV </a:t>
            </a:r>
            <a:r>
              <a:rPr lang="en-US" altLang="en-US" sz="1600" dirty="0" err="1"/>
              <a:t>ponaša</a:t>
            </a:r>
            <a:r>
              <a:rPr lang="en-US" altLang="en-US" sz="1600" dirty="0"/>
              <a:t> </a:t>
            </a:r>
            <a:r>
              <a:rPr lang="en-US" altLang="en-US" sz="1600" dirty="0" err="1"/>
              <a:t>ispravno</a:t>
            </a:r>
            <a:r>
              <a:rPr lang="en-US" altLang="en-US" sz="1600" dirty="0"/>
              <a:t> u </a:t>
            </a:r>
            <a:r>
              <a:rPr lang="en-US" altLang="en-US" sz="1600" dirty="0" err="1"/>
              <a:t>skladu</a:t>
            </a:r>
            <a:r>
              <a:rPr lang="en-US" altLang="en-US" sz="1600" dirty="0"/>
              <a:t> </a:t>
            </a:r>
            <a:r>
              <a:rPr lang="en-US" altLang="en-US" sz="1600" dirty="0" err="1"/>
              <a:t>sa</a:t>
            </a:r>
            <a:r>
              <a:rPr lang="en-US" altLang="en-US" sz="1600" dirty="0"/>
              <a:t> </a:t>
            </a:r>
            <a:r>
              <a:rPr lang="en-US" altLang="en-US" sz="1600" dirty="0" err="1"/>
              <a:t>generisanim</a:t>
            </a:r>
            <a:r>
              <a:rPr lang="en-US" altLang="en-US" sz="1600" dirty="0"/>
              <a:t> </a:t>
            </a:r>
            <a:r>
              <a:rPr lang="en-US" altLang="en-US" sz="1600" dirty="0" err="1"/>
              <a:t>ulazima</a:t>
            </a:r>
            <a:r>
              <a:rPr lang="en-US" altLang="en-US" sz="1600" dirty="0"/>
              <a:t> </a:t>
            </a:r>
          </a:p>
          <a:p>
            <a:pPr eaLnBrk="1" hangingPunct="1"/>
            <a:endParaRPr lang="en-US" altLang="en-US" sz="1600"/>
          </a:p>
          <a:p>
            <a:pPr eaLnBrk="1" hangingPunct="1"/>
            <a:r>
              <a:rPr lang="en-US" altLang="en-US" sz="1600" dirty="0"/>
              <a:t> DUV </a:t>
            </a:r>
            <a:r>
              <a:rPr lang="en-US" altLang="en-US" sz="1600" dirty="0" err="1"/>
              <a:t>će</a:t>
            </a:r>
            <a:r>
              <a:rPr lang="en-US" altLang="en-US" sz="1600" dirty="0"/>
              <a:t> se </a:t>
            </a:r>
            <a:r>
              <a:rPr lang="en-US" altLang="en-US" sz="1600" dirty="0" err="1"/>
              <a:t>ponašati</a:t>
            </a:r>
            <a:r>
              <a:rPr lang="en-US" altLang="en-US" sz="1600" dirty="0"/>
              <a:t> </a:t>
            </a:r>
            <a:r>
              <a:rPr lang="en-US" altLang="en-US" sz="1600" dirty="0" err="1"/>
              <a:t>ispravno</a:t>
            </a:r>
            <a:r>
              <a:rPr lang="en-US" altLang="en-US" sz="1600" dirty="0"/>
              <a:t> </a:t>
            </a:r>
            <a:r>
              <a:rPr lang="en-US" altLang="en-US" sz="1600" dirty="0" err="1"/>
              <a:t>ako</a:t>
            </a:r>
            <a:r>
              <a:rPr lang="en-US" altLang="en-US" sz="1600" dirty="0"/>
              <a:t> </a:t>
            </a:r>
            <a:r>
              <a:rPr lang="en-US" altLang="en-US" sz="1600" dirty="0" err="1"/>
              <a:t>radi</a:t>
            </a:r>
            <a:r>
              <a:rPr lang="en-US" altLang="en-US" sz="1600" dirty="0"/>
              <a:t> u </a:t>
            </a:r>
            <a:r>
              <a:rPr lang="en-US" altLang="en-US" sz="1600" dirty="0" err="1"/>
              <a:t>skladu</a:t>
            </a:r>
            <a:r>
              <a:rPr lang="en-US" altLang="en-US" sz="1600" dirty="0"/>
              <a:t> </a:t>
            </a:r>
            <a:r>
              <a:rPr lang="en-US" altLang="en-US" sz="1600" dirty="0" err="1"/>
              <a:t>sa</a:t>
            </a:r>
            <a:r>
              <a:rPr lang="en-US" altLang="en-US" sz="1600" dirty="0"/>
              <a:t> </a:t>
            </a:r>
            <a:r>
              <a:rPr lang="en-US" altLang="en-US" sz="1600" dirty="0" err="1"/>
              <a:t>specifikacijom</a:t>
            </a:r>
            <a:r>
              <a:rPr lang="en-US" altLang="en-US" sz="1600" dirty="0"/>
              <a:t> </a:t>
            </a:r>
            <a:r>
              <a:rPr lang="en-US" altLang="en-US" sz="1600" dirty="0" err="1"/>
              <a:t>dizajna</a:t>
            </a:r>
            <a:r>
              <a:rPr lang="en-US" altLang="en-US" sz="1600" dirty="0"/>
              <a:t> </a:t>
            </a:r>
            <a:r>
              <a:rPr lang="en-US" altLang="en-US" sz="1600" dirty="0" err="1"/>
              <a:t>i</a:t>
            </a:r>
            <a:r>
              <a:rPr lang="en-US" altLang="en-US" sz="1600" dirty="0"/>
              <a:t> </a:t>
            </a:r>
            <a:r>
              <a:rPr lang="en-US" altLang="en-US" sz="1600" dirty="0" err="1"/>
              <a:t>željenom</a:t>
            </a:r>
            <a:r>
              <a:rPr lang="en-US" altLang="en-US" sz="1600" dirty="0"/>
              <a:t> </a:t>
            </a:r>
            <a:r>
              <a:rPr lang="en-US" altLang="en-US" sz="1600" dirty="0" err="1"/>
              <a:t>funkcionalnosti</a:t>
            </a:r>
            <a:r>
              <a:rPr lang="en-US" altLang="en-US" sz="1600" dirty="0"/>
              <a:t> </a:t>
            </a:r>
            <a:endParaRPr lang="en-US" altLang="en-US" sz="1600" dirty="0">
              <a:cs typeface="Arial"/>
            </a:endParaRPr>
          </a:p>
          <a:p>
            <a:pPr eaLnBrk="1" hangingPunct="1"/>
            <a:endParaRPr lang="en-US" altLang="en-US" sz="1600"/>
          </a:p>
          <a:p>
            <a:pPr eaLnBrk="1" hangingPunct="1"/>
            <a:r>
              <a:rPr lang="en-US" altLang="en-US" sz="1600" dirty="0" err="1"/>
              <a:t>Postoje</a:t>
            </a:r>
            <a:r>
              <a:rPr lang="en-US" altLang="en-US" sz="1600" dirty="0"/>
              <a:t> </a:t>
            </a:r>
            <a:r>
              <a:rPr lang="en-US" altLang="en-US" sz="1600" dirty="0" err="1"/>
              <a:t>četiri</a:t>
            </a:r>
            <a:r>
              <a:rPr lang="en-US" altLang="en-US" sz="1600" dirty="0"/>
              <a:t> </a:t>
            </a:r>
            <a:r>
              <a:rPr lang="en-US" altLang="en-US" sz="1600" dirty="0" err="1"/>
              <a:t>glavna</a:t>
            </a:r>
            <a:r>
              <a:rPr lang="en-US" altLang="en-US" sz="1600" dirty="0"/>
              <a:t> </a:t>
            </a:r>
            <a:r>
              <a:rPr lang="en-US" altLang="en-US" sz="1600" dirty="0" err="1"/>
              <a:t>izvora</a:t>
            </a:r>
            <a:r>
              <a:rPr lang="en-US" altLang="en-US" sz="1600" dirty="0"/>
              <a:t> za </a:t>
            </a:r>
            <a:r>
              <a:rPr lang="en-US" altLang="en-US" sz="1600" dirty="0" err="1"/>
              <a:t>komponente</a:t>
            </a:r>
            <a:r>
              <a:rPr lang="en-US" altLang="en-US" sz="1600" dirty="0"/>
              <a:t> za </a:t>
            </a:r>
            <a:r>
              <a:rPr lang="en-US" altLang="en-US" sz="1600" dirty="0" err="1"/>
              <a:t>proveru</a:t>
            </a:r>
            <a:r>
              <a:rPr lang="en-US" altLang="en-US" sz="1600" dirty="0"/>
              <a:t>. </a:t>
            </a:r>
            <a:r>
              <a:rPr lang="en-US" altLang="en-US" sz="1600" dirty="0" err="1"/>
              <a:t>Timovi</a:t>
            </a:r>
            <a:r>
              <a:rPr lang="en-US" altLang="en-US" sz="1600" dirty="0"/>
              <a:t> </a:t>
            </a:r>
            <a:r>
              <a:rPr lang="en-US" altLang="en-US" sz="1600" dirty="0" err="1"/>
              <a:t>zaduženi</a:t>
            </a:r>
            <a:r>
              <a:rPr lang="en-US" altLang="en-US" sz="1600" dirty="0"/>
              <a:t> za </a:t>
            </a:r>
            <a:r>
              <a:rPr lang="en-US" altLang="en-US" sz="1600" dirty="0" err="1"/>
              <a:t>dizajn</a:t>
            </a:r>
            <a:r>
              <a:rPr lang="en-US" altLang="en-US" sz="1600" dirty="0"/>
              <a:t> </a:t>
            </a:r>
            <a:r>
              <a:rPr lang="en-US" altLang="en-US" sz="1600" dirty="0" err="1"/>
              <a:t>i</a:t>
            </a:r>
            <a:r>
              <a:rPr lang="en-US" altLang="en-US" sz="1600" dirty="0"/>
              <a:t> </a:t>
            </a:r>
            <a:r>
              <a:rPr lang="en-US" altLang="en-US" sz="1600" dirty="0" err="1"/>
              <a:t>arhitekturu</a:t>
            </a:r>
            <a:r>
              <a:rPr lang="en-US" altLang="en-US" sz="1600" dirty="0"/>
              <a:t> </a:t>
            </a:r>
            <a:r>
              <a:rPr lang="en-US" altLang="en-US" sz="1600" dirty="0" err="1"/>
              <a:t>dokumentuju</a:t>
            </a:r>
            <a:r>
              <a:rPr lang="en-US" altLang="en-US" sz="1600" dirty="0"/>
              <a:t> </a:t>
            </a:r>
            <a:r>
              <a:rPr lang="en-US" altLang="en-US" sz="1600" dirty="0" err="1"/>
              <a:t>te</a:t>
            </a:r>
            <a:r>
              <a:rPr lang="en-US" altLang="en-US" sz="1600" dirty="0"/>
              <a:t> </a:t>
            </a:r>
            <a:r>
              <a:rPr lang="en-US" altLang="en-US" sz="1600" dirty="0" err="1"/>
              <a:t>izvore</a:t>
            </a:r>
            <a:r>
              <a:rPr lang="en-US" altLang="en-US" sz="1600" dirty="0"/>
              <a:t> u </a:t>
            </a:r>
            <a:r>
              <a:rPr lang="en-US" altLang="en-US" sz="1600" dirty="0" err="1"/>
              <a:t>različitim</a:t>
            </a:r>
            <a:r>
              <a:rPr lang="en-US" altLang="en-US" sz="1600" dirty="0"/>
              <a:t> </a:t>
            </a:r>
            <a:r>
              <a:rPr lang="en-US" altLang="en-US" sz="1600" dirty="0" err="1"/>
              <a:t>specifikacijama</a:t>
            </a:r>
            <a:r>
              <a:rPr lang="en-US" altLang="en-US" sz="1600" dirty="0"/>
              <a:t>, </a:t>
            </a:r>
            <a:r>
              <a:rPr lang="en-US" altLang="en-US" sz="1600" dirty="0" err="1"/>
              <a:t>dok</a:t>
            </a:r>
            <a:r>
              <a:rPr lang="en-US" altLang="en-US" sz="1600" dirty="0"/>
              <a:t> </a:t>
            </a:r>
            <a:r>
              <a:rPr lang="en-US" altLang="en-US" sz="1600" dirty="0" err="1"/>
              <a:t>verifikacioni</a:t>
            </a:r>
            <a:r>
              <a:rPr lang="en-US" altLang="en-US" sz="1600" dirty="0"/>
              <a:t> </a:t>
            </a:r>
            <a:r>
              <a:rPr lang="en-US" altLang="en-US" sz="1600" dirty="0" err="1"/>
              <a:t>inženjer</a:t>
            </a:r>
            <a:r>
              <a:rPr lang="en-US" altLang="en-US" sz="1600" dirty="0"/>
              <a:t> mora da </a:t>
            </a:r>
            <a:r>
              <a:rPr lang="en-US" altLang="en-US" sz="1600" dirty="0" err="1"/>
              <a:t>razume</a:t>
            </a:r>
            <a:r>
              <a:rPr lang="en-US" altLang="en-US" sz="1600" dirty="0"/>
              <a:t> </a:t>
            </a:r>
            <a:r>
              <a:rPr lang="en-US" altLang="en-US" sz="1600" dirty="0" err="1"/>
              <a:t>svaki</a:t>
            </a:r>
            <a:r>
              <a:rPr lang="en-US" altLang="en-US" sz="1600" dirty="0"/>
              <a:t> od </a:t>
            </a:r>
            <a:r>
              <a:rPr lang="en-US" altLang="en-US" sz="1600" dirty="0" err="1"/>
              <a:t>tih</a:t>
            </a:r>
            <a:r>
              <a:rPr lang="en-US" altLang="en-US" sz="1600" dirty="0"/>
              <a:t> </a:t>
            </a:r>
            <a:r>
              <a:rPr lang="en-US" altLang="en-US" sz="1600" dirty="0" err="1"/>
              <a:t>izvora</a:t>
            </a:r>
            <a:r>
              <a:rPr lang="en-US" altLang="en-US" sz="1600" dirty="0"/>
              <a:t> </a:t>
            </a:r>
            <a:r>
              <a:rPr lang="en-US" altLang="en-US" sz="1600" dirty="0" err="1"/>
              <a:t>i</a:t>
            </a:r>
            <a:r>
              <a:rPr lang="en-US" altLang="en-US" sz="1600" dirty="0"/>
              <a:t> da </a:t>
            </a:r>
            <a:r>
              <a:rPr lang="en-US" altLang="en-US" sz="1600" dirty="0" err="1"/>
              <a:t>kreira</a:t>
            </a:r>
            <a:r>
              <a:rPr lang="en-US" altLang="en-US" sz="1600" dirty="0"/>
              <a:t> </a:t>
            </a:r>
            <a:r>
              <a:rPr lang="en-US" altLang="en-US" sz="1600" dirty="0" err="1"/>
              <a:t>okruženje</a:t>
            </a:r>
            <a:r>
              <a:rPr lang="en-US" altLang="en-US" sz="1600" dirty="0"/>
              <a:t> </a:t>
            </a:r>
            <a:r>
              <a:rPr lang="en-US" altLang="en-US" sz="1600" dirty="0" err="1"/>
              <a:t>koje</a:t>
            </a:r>
            <a:r>
              <a:rPr lang="en-US" altLang="en-US" sz="1600" dirty="0"/>
              <a:t> </a:t>
            </a:r>
            <a:r>
              <a:rPr lang="en-US" altLang="en-US" sz="1600" dirty="0" err="1"/>
              <a:t>sadrži</a:t>
            </a:r>
            <a:r>
              <a:rPr lang="en-US" altLang="en-US" sz="1600" dirty="0"/>
              <a:t> </a:t>
            </a:r>
            <a:r>
              <a:rPr lang="en-US" altLang="en-US" sz="1600" dirty="0" err="1"/>
              <a:t>kompletnu</a:t>
            </a:r>
            <a:r>
              <a:rPr lang="en-US" altLang="en-US" sz="1600" dirty="0"/>
              <a:t> </a:t>
            </a:r>
            <a:r>
              <a:rPr lang="en-US" altLang="en-US" sz="1600" dirty="0" err="1"/>
              <a:t>proveru</a:t>
            </a:r>
            <a:r>
              <a:rPr lang="en-US" altLang="en-US" sz="1600" dirty="0"/>
              <a:t> </a:t>
            </a:r>
            <a:endParaRPr lang="en-US" altLang="en-US" sz="1600" dirty="0">
              <a:cs typeface="Arial"/>
            </a:endParaRPr>
          </a:p>
          <a:p>
            <a:pPr eaLnBrk="1" hangingPunct="1"/>
            <a:endParaRPr lang="en-US" altLang="en-US" sz="1600"/>
          </a:p>
          <a:p>
            <a:pPr eaLnBrk="1" hangingPunct="1"/>
            <a:r>
              <a:rPr lang="en-US" altLang="en-US" sz="1600" dirty="0" err="1"/>
              <a:t>Četiri</a:t>
            </a:r>
            <a:r>
              <a:rPr lang="en-US" altLang="en-US" sz="1600" dirty="0"/>
              <a:t> </a:t>
            </a:r>
            <a:r>
              <a:rPr lang="en-US" altLang="en-US" sz="1600" dirty="0" err="1"/>
              <a:t>izvora</a:t>
            </a:r>
            <a:r>
              <a:rPr lang="en-US" altLang="en-US" sz="1600" dirty="0"/>
              <a:t> </a:t>
            </a:r>
            <a:r>
              <a:rPr lang="en-US" altLang="en-US" sz="1600" dirty="0" err="1"/>
              <a:t>komponente</a:t>
            </a:r>
            <a:r>
              <a:rPr lang="en-US" altLang="en-US" sz="1600" dirty="0"/>
              <a:t> za </a:t>
            </a:r>
            <a:r>
              <a:rPr lang="en-US" altLang="en-US" sz="1600" dirty="0" err="1"/>
              <a:t>proveru</a:t>
            </a:r>
            <a:r>
              <a:rPr lang="en-US" altLang="en-US" sz="1600" dirty="0"/>
              <a:t> </a:t>
            </a:r>
            <a:r>
              <a:rPr lang="en-US" altLang="en-US" sz="1600" dirty="0" err="1"/>
              <a:t>su</a:t>
            </a:r>
            <a:r>
              <a:rPr lang="en-US" altLang="en-US" sz="1600" dirty="0"/>
              <a:t>:</a:t>
            </a:r>
            <a:endParaRPr lang="en-US" altLang="en-US" sz="1600" dirty="0">
              <a:cs typeface="Arial"/>
            </a:endParaRPr>
          </a:p>
          <a:p>
            <a:pPr lvl="1" indent="-188595">
              <a:buFont typeface="Calibri"/>
            </a:pPr>
            <a:r>
              <a:rPr lang="en-US" altLang="en-US" sz="1400" dirty="0" err="1"/>
              <a:t>Ulazi</a:t>
            </a:r>
            <a:r>
              <a:rPr lang="en-US" altLang="en-US" sz="1400" dirty="0"/>
              <a:t> </a:t>
            </a:r>
            <a:r>
              <a:rPr lang="en-US" altLang="en-US" sz="1400" dirty="0" err="1"/>
              <a:t>i</a:t>
            </a:r>
            <a:r>
              <a:rPr lang="en-US" altLang="en-US" sz="1400" dirty="0"/>
              <a:t> </a:t>
            </a:r>
            <a:r>
              <a:rPr lang="en-US" altLang="en-US" sz="1400" dirty="0" err="1"/>
              <a:t>izlazi</a:t>
            </a:r>
            <a:r>
              <a:rPr lang="en-US" altLang="en-US" sz="1400" dirty="0"/>
              <a:t> </a:t>
            </a:r>
            <a:r>
              <a:rPr lang="en-US" altLang="en-US" sz="1400" dirty="0" err="1"/>
              <a:t>dizajna</a:t>
            </a:r>
            <a:endParaRPr lang="en-US" altLang="en-US" sz="1400" dirty="0" err="1">
              <a:cs typeface="Arial"/>
            </a:endParaRPr>
          </a:p>
          <a:p>
            <a:pPr lvl="1" indent="-188595" eaLnBrk="1" hangingPunct="1">
              <a:buFont typeface="Calibri"/>
            </a:pPr>
            <a:r>
              <a:rPr lang="en-US" altLang="en-US" sz="1400" dirty="0" err="1"/>
              <a:t>Kontekst</a:t>
            </a:r>
            <a:r>
              <a:rPr lang="en-US" altLang="en-US" sz="1400" dirty="0"/>
              <a:t> </a:t>
            </a:r>
            <a:r>
              <a:rPr lang="en-US" altLang="en-US" sz="1400" dirty="0" err="1"/>
              <a:t>dizajna</a:t>
            </a:r>
            <a:endParaRPr lang="en-US" altLang="en-US" sz="1400" dirty="0" err="1">
              <a:cs typeface="Arial"/>
            </a:endParaRPr>
          </a:p>
          <a:p>
            <a:pPr lvl="1" indent="-188595">
              <a:buFont typeface="Calibri"/>
            </a:pPr>
            <a:r>
              <a:rPr lang="en-US" altLang="en-US" sz="1400" dirty="0" err="1"/>
              <a:t>Mikroarhitekturna</a:t>
            </a:r>
            <a:r>
              <a:rPr lang="en-US" altLang="en-US" sz="1400" dirty="0"/>
              <a:t> </a:t>
            </a:r>
            <a:r>
              <a:rPr lang="en-US" altLang="en-US" sz="1400" dirty="0" err="1"/>
              <a:t>pravila</a:t>
            </a:r>
            <a:r>
              <a:rPr lang="en-US" altLang="en-US" sz="1400" dirty="0"/>
              <a:t> </a:t>
            </a:r>
            <a:r>
              <a:rPr lang="en-US" altLang="en-US" sz="1400" dirty="0" err="1"/>
              <a:t>dizajna</a:t>
            </a:r>
            <a:endParaRPr lang="en-US" altLang="en-US" sz="1400" dirty="0" err="1">
              <a:cs typeface="Arial"/>
            </a:endParaRPr>
          </a:p>
          <a:p>
            <a:pPr lvl="1" indent="-188595" eaLnBrk="1" hangingPunct="1">
              <a:buFont typeface="Calibri"/>
              <a:buChar char="-"/>
            </a:pPr>
            <a:r>
              <a:rPr lang="en-US" altLang="en-US" sz="1400" dirty="0" err="1"/>
              <a:t>Arhitektura</a:t>
            </a:r>
            <a:r>
              <a:rPr lang="en-US" altLang="en-US" sz="1400" dirty="0"/>
              <a:t> </a:t>
            </a:r>
            <a:r>
              <a:rPr lang="en-US" altLang="en-US" sz="1400" dirty="0" err="1"/>
              <a:t>dizajna</a:t>
            </a:r>
            <a:endParaRPr lang="en-US" altLang="en-US" sz="1400" dirty="0" err="1">
              <a:cs typeface="Arial"/>
            </a:endParaRPr>
          </a:p>
        </p:txBody>
      </p:sp>
    </p:spTree>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677F5FDC-6CB6-B6A5-39D5-B2F9BC5C4C59}"/>
              </a:ext>
            </a:extLst>
          </p:cNvPr>
          <p:cNvSpPr>
            <a:spLocks noGrp="1" noChangeArrowheads="1"/>
          </p:cNvSpPr>
          <p:nvPr>
            <p:ph type="title"/>
          </p:nvPr>
        </p:nvSpPr>
        <p:spPr/>
        <p:txBody>
          <a:bodyPr/>
          <a:lstStyle/>
          <a:p>
            <a:r>
              <a:rPr lang="en-US" altLang="en-US" dirty="0" err="1"/>
              <a:t>Komponenta</a:t>
            </a:r>
            <a:r>
              <a:rPr lang="en-US" altLang="en-US" dirty="0"/>
              <a:t> za </a:t>
            </a:r>
            <a:r>
              <a:rPr lang="en-US" altLang="en-US" dirty="0" err="1"/>
              <a:t>proveru</a:t>
            </a:r>
            <a:r>
              <a:rPr lang="en-US" altLang="en-US" dirty="0"/>
              <a:t> </a:t>
            </a:r>
            <a:r>
              <a:rPr lang="en-US" altLang="en-US" dirty="0" err="1"/>
              <a:t>crne</a:t>
            </a:r>
            <a:r>
              <a:rPr lang="en-US" altLang="en-US" dirty="0"/>
              <a:t> </a:t>
            </a:r>
            <a:r>
              <a:rPr lang="en-US" altLang="en-US" dirty="0" err="1"/>
              <a:t>kutije</a:t>
            </a:r>
            <a:r>
              <a:rPr lang="en-US" altLang="en-US" dirty="0"/>
              <a:t> I</a:t>
            </a:r>
            <a:endParaRPr lang="en-US" dirty="0"/>
          </a:p>
        </p:txBody>
      </p:sp>
      <p:sp>
        <p:nvSpPr>
          <p:cNvPr id="44036" name="Rectangle 3">
            <a:extLst>
              <a:ext uri="{FF2B5EF4-FFF2-40B4-BE49-F238E27FC236}">
                <a16:creationId xmlns:a16="http://schemas.microsoft.com/office/drawing/2014/main" id="{9C2F7312-53EA-53C2-7EA5-5DCB17B135BB}"/>
              </a:ext>
            </a:extLst>
          </p:cNvPr>
          <p:cNvSpPr>
            <a:spLocks noGrp="1" noChangeArrowheads="1"/>
          </p:cNvSpPr>
          <p:nvPr>
            <p:ph type="body" sz="half" idx="1"/>
          </p:nvPr>
        </p:nvSpPr>
        <p:spPr/>
        <p:txBody>
          <a:bodyPr/>
          <a:lstStyle/>
          <a:p>
            <a:r>
              <a:rPr lang="en-US" altLang="en-US" sz="1600" dirty="0"/>
              <a:t>Uz </a:t>
            </a:r>
            <a:r>
              <a:rPr lang="en-US" altLang="en-US" sz="1600" dirty="0" err="1"/>
              <a:t>kratke</a:t>
            </a:r>
            <a:r>
              <a:rPr lang="en-US" altLang="en-US" sz="1600" dirty="0"/>
              <a:t> </a:t>
            </a:r>
            <a:r>
              <a:rPr lang="en-US" altLang="en-US" sz="1600" dirty="0" err="1"/>
              <a:t>opise</a:t>
            </a:r>
            <a:r>
              <a:rPr lang="en-US" altLang="en-US" sz="1600" dirty="0"/>
              <a:t> </a:t>
            </a:r>
            <a:r>
              <a:rPr lang="en-US" altLang="en-US" sz="1600" dirty="0" err="1"/>
              <a:t>izlaza</a:t>
            </a:r>
            <a:r>
              <a:rPr lang="en-US" altLang="en-US" sz="1600" dirty="0"/>
              <a:t>, </a:t>
            </a:r>
            <a:r>
              <a:rPr lang="en-US" altLang="en-US" sz="1600" dirty="0" err="1"/>
              <a:t>neka</a:t>
            </a:r>
            <a:r>
              <a:rPr lang="en-US" altLang="en-US" sz="1600" dirty="0"/>
              <a:t> od </a:t>
            </a:r>
            <a:r>
              <a:rPr lang="en-US" altLang="en-US" sz="1600" dirty="0" err="1"/>
              <a:t>pitanja</a:t>
            </a:r>
            <a:r>
              <a:rPr lang="en-US" altLang="en-US" sz="1600" dirty="0"/>
              <a:t> </a:t>
            </a:r>
            <a:r>
              <a:rPr lang="en-US" altLang="en-US" sz="1600" dirty="0" err="1"/>
              <a:t>su</a:t>
            </a:r>
            <a:r>
              <a:rPr lang="en-US" altLang="en-US" sz="1600" dirty="0"/>
              <a:t> </a:t>
            </a:r>
            <a:r>
              <a:rPr lang="en-US" altLang="en-US" sz="1600" dirty="0" err="1"/>
              <a:t>dobila</a:t>
            </a:r>
            <a:r>
              <a:rPr lang="en-US" altLang="en-US" sz="1600" dirty="0"/>
              <a:t> </a:t>
            </a:r>
            <a:r>
              <a:rPr lang="en-US" altLang="en-US" sz="1600" dirty="0" err="1"/>
              <a:t>odgovore</a:t>
            </a:r>
            <a:r>
              <a:rPr lang="en-US" altLang="en-US" sz="1600" dirty="0"/>
              <a:t>:</a:t>
            </a:r>
            <a:endParaRPr lang="en-US" altLang="en-US" sz="1600" dirty="0">
              <a:cs typeface="Arial"/>
            </a:endParaRPr>
          </a:p>
          <a:p>
            <a:pPr lvl="1" indent="-188595"/>
            <a:r>
              <a:rPr lang="en-US" altLang="en-US" sz="1200" dirty="0">
                <a:cs typeface="Arial"/>
              </a:rPr>
              <a:t>U </a:t>
            </a:r>
            <a:r>
              <a:rPr lang="en-US" altLang="en-US" sz="1200" dirty="0" err="1">
                <a:cs typeface="Arial"/>
              </a:rPr>
              <a:t>slučaju</a:t>
            </a:r>
            <a:r>
              <a:rPr lang="en-US" altLang="en-US" sz="1200" dirty="0">
                <a:cs typeface="Arial"/>
              </a:rPr>
              <a:t> </a:t>
            </a:r>
            <a:r>
              <a:rPr lang="en-US" altLang="en-US" sz="1200" dirty="0" err="1">
                <a:cs typeface="Arial"/>
              </a:rPr>
              <a:t>dvostrukog</a:t>
            </a:r>
            <a:r>
              <a:rPr lang="en-US" altLang="en-US" sz="1200" dirty="0">
                <a:cs typeface="Arial"/>
              </a:rPr>
              <a:t> </a:t>
            </a:r>
            <a:r>
              <a:rPr lang="en-US" altLang="en-US" sz="1200" dirty="0" err="1">
                <a:cs typeface="Arial"/>
              </a:rPr>
              <a:t>čitanja</a:t>
            </a:r>
            <a:r>
              <a:rPr lang="en-US" altLang="en-US" sz="1200" dirty="0">
                <a:cs typeface="Arial"/>
              </a:rPr>
              <a:t>, </a:t>
            </a:r>
            <a:r>
              <a:rPr lang="en-US" altLang="en-US" sz="1200" dirty="0" err="1">
                <a:cs typeface="Arial"/>
              </a:rPr>
              <a:t>izlazi</a:t>
            </a:r>
            <a:r>
              <a:rPr lang="en-US" altLang="en-US" sz="1200" dirty="0">
                <a:cs typeface="Arial"/>
              </a:rPr>
              <a:t> se </a:t>
            </a:r>
            <a:r>
              <a:rPr lang="en-US" altLang="en-US" sz="1200" dirty="0" err="1">
                <a:cs typeface="Arial"/>
              </a:rPr>
              <a:t>dobiju</a:t>
            </a:r>
            <a:r>
              <a:rPr lang="en-US" altLang="en-US" sz="1200" dirty="0">
                <a:cs typeface="Arial"/>
              </a:rPr>
              <a:t> </a:t>
            </a:r>
            <a:r>
              <a:rPr lang="en-US" altLang="en-US" sz="1200" dirty="0" err="1">
                <a:cs typeface="Arial"/>
              </a:rPr>
              <a:t>istovremeno</a:t>
            </a:r>
            <a:endParaRPr lang="en-US" altLang="en-US" sz="1200">
              <a:cs typeface="Arial"/>
            </a:endParaRPr>
          </a:p>
          <a:p>
            <a:pPr lvl="1" indent="-188595"/>
            <a:r>
              <a:rPr lang="en-US" altLang="en-US" sz="1200" dirty="0">
                <a:cs typeface="Arial"/>
              </a:rPr>
              <a:t>Logika </a:t>
            </a:r>
            <a:r>
              <a:rPr lang="en-US" altLang="en-US" sz="1200" dirty="0" err="1">
                <a:cs typeface="Arial"/>
              </a:rPr>
              <a:t>unutar</a:t>
            </a:r>
            <a:r>
              <a:rPr lang="en-US" altLang="en-US" sz="1200" dirty="0">
                <a:cs typeface="Arial"/>
              </a:rPr>
              <a:t> </a:t>
            </a:r>
            <a:r>
              <a:rPr lang="en-US" altLang="en-US" sz="1200" dirty="0" err="1">
                <a:cs typeface="Arial"/>
              </a:rPr>
              <a:t>crne</a:t>
            </a:r>
            <a:r>
              <a:rPr lang="en-US" altLang="en-US" sz="1200" dirty="0">
                <a:cs typeface="Arial"/>
              </a:rPr>
              <a:t> </a:t>
            </a:r>
            <a:r>
              <a:rPr lang="en-US" altLang="en-US" sz="1200" dirty="0" err="1">
                <a:cs typeface="Arial"/>
              </a:rPr>
              <a:t>kutije</a:t>
            </a:r>
            <a:r>
              <a:rPr lang="en-US" altLang="en-US" sz="1200" dirty="0">
                <a:cs typeface="Arial"/>
              </a:rPr>
              <a:t> </a:t>
            </a:r>
            <a:r>
              <a:rPr lang="en-US" altLang="en-US" sz="1200" dirty="0" err="1">
                <a:cs typeface="Arial"/>
              </a:rPr>
              <a:t>daje</a:t>
            </a:r>
            <a:r>
              <a:rPr lang="en-US" altLang="en-US" sz="1200" dirty="0">
                <a:cs typeface="Arial"/>
              </a:rPr>
              <a:t> </a:t>
            </a:r>
            <a:r>
              <a:rPr lang="en-US" altLang="en-US" sz="1200" dirty="0" err="1">
                <a:cs typeface="Arial"/>
              </a:rPr>
              <a:t>indikaciju</a:t>
            </a:r>
            <a:r>
              <a:rPr lang="en-US" altLang="en-US" sz="1200" dirty="0">
                <a:cs typeface="Arial"/>
              </a:rPr>
              <a:t> </a:t>
            </a:r>
            <a:r>
              <a:rPr lang="en-US" altLang="en-US" sz="1200" dirty="0" err="1">
                <a:cs typeface="Arial"/>
              </a:rPr>
              <a:t>kada</a:t>
            </a:r>
            <a:r>
              <a:rPr lang="en-US" altLang="en-US" sz="1200" dirty="0">
                <a:cs typeface="Arial"/>
              </a:rPr>
              <a:t> je </a:t>
            </a:r>
            <a:r>
              <a:rPr lang="en-US" altLang="en-US" sz="1200" dirty="0" err="1">
                <a:cs typeface="Arial"/>
              </a:rPr>
              <a:t>stek</a:t>
            </a:r>
            <a:r>
              <a:rPr lang="en-US" altLang="en-US" sz="1200" dirty="0">
                <a:cs typeface="Arial"/>
              </a:rPr>
              <a:t> pun</a:t>
            </a:r>
            <a:endParaRPr lang="en-US" dirty="0">
              <a:cs typeface="Arial"/>
            </a:endParaRPr>
          </a:p>
          <a:p>
            <a:pPr lvl="1" indent="-188595"/>
            <a:r>
              <a:rPr lang="en-US" altLang="en-US" sz="1200" dirty="0">
                <a:cs typeface="Arial"/>
              </a:rPr>
              <a:t>Generator </a:t>
            </a:r>
            <a:r>
              <a:rPr lang="en-US" altLang="en-US" sz="1200" dirty="0" err="1">
                <a:cs typeface="Arial"/>
              </a:rPr>
              <a:t>ulaznog</a:t>
            </a:r>
            <a:r>
              <a:rPr lang="en-US" altLang="en-US" sz="1200" dirty="0">
                <a:cs typeface="Arial"/>
              </a:rPr>
              <a:t> </a:t>
            </a:r>
            <a:r>
              <a:rPr lang="en-US" altLang="en-US" sz="1200" dirty="0" err="1">
                <a:cs typeface="Arial"/>
              </a:rPr>
              <a:t>stimulusa</a:t>
            </a:r>
            <a:r>
              <a:rPr lang="en-US" altLang="en-US" sz="1200" dirty="0">
                <a:cs typeface="Arial"/>
              </a:rPr>
              <a:t> mora </a:t>
            </a:r>
            <a:r>
              <a:rPr lang="en-US" altLang="en-US" sz="1200" dirty="0" err="1">
                <a:cs typeface="Arial"/>
              </a:rPr>
              <a:t>ponoviti</a:t>
            </a:r>
            <a:r>
              <a:rPr lang="en-US" altLang="en-US" sz="1200" dirty="0">
                <a:cs typeface="Arial"/>
              </a:rPr>
              <a:t> </a:t>
            </a:r>
            <a:r>
              <a:rPr lang="en-US" altLang="en-US" sz="1200" dirty="0" err="1">
                <a:cs typeface="Arial"/>
              </a:rPr>
              <a:t>transakciju</a:t>
            </a:r>
            <a:r>
              <a:rPr lang="en-US" altLang="en-US" sz="1200" dirty="0">
                <a:cs typeface="Arial"/>
              </a:rPr>
              <a:t> </a:t>
            </a:r>
            <a:r>
              <a:rPr lang="en-US" altLang="en-US" sz="1200" dirty="0" err="1">
                <a:cs typeface="Arial"/>
              </a:rPr>
              <a:t>kada</a:t>
            </a:r>
            <a:r>
              <a:rPr lang="en-US" altLang="en-US" sz="1200" dirty="0">
                <a:cs typeface="Arial"/>
              </a:rPr>
              <a:t> se desi </a:t>
            </a:r>
            <a:r>
              <a:rPr lang="en-US" altLang="en-US" sz="1200" dirty="0" err="1">
                <a:cs typeface="Arial"/>
              </a:rPr>
              <a:t>prekoračenje</a:t>
            </a:r>
            <a:r>
              <a:rPr lang="en-US" altLang="en-US" sz="1200" dirty="0">
                <a:cs typeface="Arial"/>
              </a:rPr>
              <a:t>, </a:t>
            </a:r>
            <a:r>
              <a:rPr lang="en-US" altLang="en-US" sz="1200" dirty="0" err="1">
                <a:cs typeface="Arial"/>
              </a:rPr>
              <a:t>pošto</a:t>
            </a:r>
            <a:r>
              <a:rPr lang="en-US" altLang="en-US" sz="1200" dirty="0">
                <a:cs typeface="Arial"/>
              </a:rPr>
              <a:t> </a:t>
            </a:r>
            <a:r>
              <a:rPr lang="en-US" altLang="en-US" sz="1200" dirty="0" err="1">
                <a:cs typeface="Arial"/>
              </a:rPr>
              <a:t>će</a:t>
            </a:r>
            <a:r>
              <a:rPr lang="en-US" altLang="en-US" sz="1200" dirty="0">
                <a:cs typeface="Arial"/>
              </a:rPr>
              <a:t> </a:t>
            </a:r>
            <a:r>
              <a:rPr lang="en-US" altLang="en-US" sz="1200" dirty="0" err="1">
                <a:cs typeface="Arial"/>
              </a:rPr>
              <a:t>podaci</a:t>
            </a:r>
            <a:r>
              <a:rPr lang="en-US" altLang="en-US" sz="1200" dirty="0">
                <a:cs typeface="Arial"/>
              </a:rPr>
              <a:t> </a:t>
            </a:r>
            <a:r>
              <a:rPr lang="en-US" altLang="en-US" sz="1200" dirty="0" err="1">
                <a:cs typeface="Arial"/>
              </a:rPr>
              <a:t>biti</a:t>
            </a:r>
            <a:r>
              <a:rPr lang="en-US" altLang="en-US" sz="1200" dirty="0">
                <a:cs typeface="Arial"/>
              </a:rPr>
              <a:t> </a:t>
            </a:r>
            <a:r>
              <a:rPr lang="en-US" altLang="en-US" sz="1200" dirty="0" err="1">
                <a:cs typeface="Arial"/>
              </a:rPr>
              <a:t>odbačeni</a:t>
            </a:r>
            <a:endParaRPr lang="en-US" altLang="en-US" sz="1200">
              <a:cs typeface="Arial"/>
            </a:endParaRPr>
          </a:p>
          <a:p>
            <a:pPr>
              <a:buFont typeface="Wingdings"/>
              <a:buChar char="§"/>
            </a:pPr>
            <a:r>
              <a:rPr lang="en-US" sz="1600" dirty="0">
                <a:cs typeface="Arial"/>
              </a:rPr>
              <a:t>Tim za </a:t>
            </a:r>
            <a:r>
              <a:rPr lang="en-US" sz="1600" dirty="0" err="1">
                <a:cs typeface="Arial"/>
              </a:rPr>
              <a:t>dizajn</a:t>
            </a:r>
            <a:r>
              <a:rPr lang="en-US" sz="1600" dirty="0">
                <a:cs typeface="Arial"/>
              </a:rPr>
              <a:t> </a:t>
            </a:r>
            <a:r>
              <a:rPr lang="en-US" sz="1600" dirty="0" err="1">
                <a:cs typeface="Arial"/>
              </a:rPr>
              <a:t>i</a:t>
            </a:r>
            <a:r>
              <a:rPr lang="en-US" sz="1600" dirty="0">
                <a:cs typeface="Arial"/>
              </a:rPr>
              <a:t> </a:t>
            </a:r>
            <a:r>
              <a:rPr lang="en-US" sz="1600" dirty="0" err="1">
                <a:cs typeface="Arial"/>
              </a:rPr>
              <a:t>arhitekturu</a:t>
            </a:r>
            <a:r>
              <a:rPr lang="en-US" sz="1600" dirty="0">
                <a:cs typeface="Arial"/>
              </a:rPr>
              <a:t> </a:t>
            </a:r>
            <a:r>
              <a:rPr lang="en-US" sz="1600" dirty="0" err="1">
                <a:cs typeface="Arial"/>
              </a:rPr>
              <a:t>isporučuju</a:t>
            </a:r>
            <a:r>
              <a:rPr lang="en-US" sz="1600" dirty="0">
                <a:cs typeface="Arial"/>
              </a:rPr>
              <a:t> </a:t>
            </a:r>
            <a:r>
              <a:rPr lang="en-US" sz="1600" dirty="0" err="1">
                <a:cs typeface="Arial"/>
              </a:rPr>
              <a:t>specifkaciju</a:t>
            </a:r>
            <a:r>
              <a:rPr lang="en-US" sz="1600" dirty="0">
                <a:cs typeface="Arial"/>
              </a:rPr>
              <a:t> </a:t>
            </a:r>
            <a:r>
              <a:rPr lang="en-US" sz="1600" dirty="0" err="1">
                <a:cs typeface="Arial"/>
              </a:rPr>
              <a:t>koje</a:t>
            </a:r>
            <a:r>
              <a:rPr lang="en-US" sz="1600" dirty="0">
                <a:cs typeface="Arial"/>
              </a:rPr>
              <a:t> </a:t>
            </a:r>
            <a:r>
              <a:rPr lang="en-US" sz="1600" dirty="0" err="1">
                <a:cs typeface="Arial"/>
              </a:rPr>
              <a:t>otkriva</a:t>
            </a:r>
            <a:r>
              <a:rPr lang="en-US" sz="1600" dirty="0">
                <a:cs typeface="Arial"/>
              </a:rPr>
              <a:t> </a:t>
            </a:r>
            <a:r>
              <a:rPr lang="en-US" sz="1600" dirty="0" err="1">
                <a:cs typeface="Arial"/>
              </a:rPr>
              <a:t>sledeće</a:t>
            </a:r>
            <a:r>
              <a:rPr lang="en-US" altLang="en-US" sz="1600" dirty="0">
                <a:cs typeface="Arial"/>
              </a:rPr>
              <a:t>:</a:t>
            </a:r>
            <a:endParaRPr lang="en-US" altLang="en-US" sz="3200" dirty="0">
              <a:cs typeface="Arial"/>
            </a:endParaRPr>
          </a:p>
          <a:p>
            <a:pPr lvl="1" indent="-188595"/>
            <a:r>
              <a:rPr lang="en-US" altLang="en-US" sz="1200" dirty="0">
                <a:cs typeface="Arial"/>
              </a:rPr>
              <a:t>Stek je </a:t>
            </a:r>
            <a:r>
              <a:rPr lang="en-US" altLang="en-US" sz="1200" dirty="0" err="1">
                <a:cs typeface="Arial"/>
              </a:rPr>
              <a:t>dubine</a:t>
            </a:r>
            <a:r>
              <a:rPr lang="en-US" altLang="en-US" sz="1200" dirty="0">
                <a:cs typeface="Arial"/>
              </a:rPr>
              <a:t> 7</a:t>
            </a:r>
          </a:p>
          <a:p>
            <a:pPr lvl="1" indent="-188595"/>
            <a:r>
              <a:rPr lang="en-US" altLang="en-US" sz="1200" dirty="0">
                <a:cs typeface="Arial"/>
              </a:rPr>
              <a:t>Novi </a:t>
            </a:r>
            <a:r>
              <a:rPr lang="en-US" altLang="en-US" sz="1200" dirty="0" err="1">
                <a:cs typeface="Arial"/>
              </a:rPr>
              <a:t>upis</a:t>
            </a:r>
            <a:r>
              <a:rPr lang="en-US" altLang="en-US" sz="1200" dirty="0">
                <a:cs typeface="Arial"/>
              </a:rPr>
              <a:t> </a:t>
            </a:r>
            <a:r>
              <a:rPr lang="en-US" altLang="en-US" sz="1200" dirty="0" err="1">
                <a:cs typeface="Arial"/>
              </a:rPr>
              <a:t>na</a:t>
            </a:r>
            <a:r>
              <a:rPr lang="en-US" altLang="en-US" sz="1200" dirty="0">
                <a:cs typeface="Arial"/>
              </a:rPr>
              <a:t> </a:t>
            </a:r>
            <a:r>
              <a:rPr lang="en-US" altLang="en-US" sz="1200" dirty="0" err="1">
                <a:cs typeface="Arial"/>
              </a:rPr>
              <a:t>stek</a:t>
            </a:r>
            <a:r>
              <a:rPr lang="en-US" altLang="en-US" sz="1200" dirty="0">
                <a:cs typeface="Arial"/>
              </a:rPr>
              <a:t> je </a:t>
            </a:r>
            <a:r>
              <a:rPr lang="en-US" altLang="en-US" sz="1200" dirty="0" err="1">
                <a:cs typeface="Arial"/>
              </a:rPr>
              <a:t>validan</a:t>
            </a:r>
            <a:r>
              <a:rPr lang="en-US" altLang="en-US" sz="1200" dirty="0">
                <a:cs typeface="Arial"/>
              </a:rPr>
              <a:t> za </a:t>
            </a:r>
            <a:r>
              <a:rPr lang="en-US" altLang="en-US" sz="1200" dirty="0" err="1">
                <a:cs typeface="Arial"/>
              </a:rPr>
              <a:t>čitanje</a:t>
            </a:r>
            <a:r>
              <a:rPr lang="en-US" altLang="en-US" sz="1200" dirty="0">
                <a:cs typeface="Arial"/>
              </a:rPr>
              <a:t> u </a:t>
            </a:r>
            <a:r>
              <a:rPr lang="en-US" altLang="en-US" sz="1200" dirty="0" err="1">
                <a:cs typeface="Arial"/>
              </a:rPr>
              <a:t>sledećem</a:t>
            </a:r>
            <a:r>
              <a:rPr lang="en-US" altLang="en-US" sz="1200" dirty="0">
                <a:cs typeface="Arial"/>
              </a:rPr>
              <a:t> </a:t>
            </a:r>
            <a:r>
              <a:rPr lang="en-US" altLang="en-US" sz="1200" dirty="0" err="1">
                <a:cs typeface="Arial"/>
              </a:rPr>
              <a:t>ciklusu</a:t>
            </a:r>
            <a:endParaRPr lang="en-US" altLang="en-US" sz="1200">
              <a:cs typeface="Arial"/>
            </a:endParaRPr>
          </a:p>
          <a:p>
            <a:pPr lvl="1" indent="-188595"/>
            <a:r>
              <a:rPr lang="en-US" altLang="en-US" sz="1200" dirty="0">
                <a:cs typeface="Arial"/>
              </a:rPr>
              <a:t>Stek reset se </a:t>
            </a:r>
            <a:r>
              <a:rPr lang="en-US" altLang="en-US" sz="1200" dirty="0" err="1">
                <a:cs typeface="Arial"/>
              </a:rPr>
              <a:t>završava</a:t>
            </a:r>
            <a:r>
              <a:rPr lang="en-US" altLang="en-US" sz="1200" dirty="0">
                <a:cs typeface="Arial"/>
              </a:rPr>
              <a:t> u </a:t>
            </a:r>
            <a:r>
              <a:rPr lang="en-US" altLang="en-US" sz="1200" dirty="0" err="1">
                <a:cs typeface="Arial"/>
              </a:rPr>
              <a:t>sledećem</a:t>
            </a:r>
            <a:r>
              <a:rPr lang="en-US" altLang="en-US" sz="1200" dirty="0">
                <a:cs typeface="Arial"/>
              </a:rPr>
              <a:t> </a:t>
            </a:r>
            <a:r>
              <a:rPr lang="en-US" altLang="en-US" sz="1200" dirty="0" err="1">
                <a:cs typeface="Arial"/>
              </a:rPr>
              <a:t>ciklusu</a:t>
            </a:r>
            <a:r>
              <a:rPr lang="en-US" altLang="en-US" sz="1200" dirty="0">
                <a:cs typeface="Arial"/>
              </a:rPr>
              <a:t> </a:t>
            </a:r>
            <a:r>
              <a:rPr lang="en-US" altLang="en-US" sz="1200" dirty="0" err="1">
                <a:cs typeface="Arial"/>
              </a:rPr>
              <a:t>nakon</a:t>
            </a:r>
            <a:r>
              <a:rPr lang="en-US" altLang="en-US" sz="1200" dirty="0">
                <a:cs typeface="Arial"/>
              </a:rPr>
              <a:t> </a:t>
            </a:r>
            <a:r>
              <a:rPr lang="en-US" altLang="en-US" sz="1200" i="1" dirty="0">
                <a:cs typeface="Arial"/>
              </a:rPr>
              <a:t>clean </a:t>
            </a:r>
            <a:r>
              <a:rPr lang="en-US" altLang="en-US" sz="1200" dirty="0" err="1">
                <a:cs typeface="Arial"/>
              </a:rPr>
              <a:t>komande</a:t>
            </a:r>
            <a:r>
              <a:rPr lang="en-US" altLang="en-US" sz="1200" dirty="0">
                <a:cs typeface="Arial"/>
              </a:rPr>
              <a:t>, </a:t>
            </a:r>
            <a:r>
              <a:rPr lang="en-US" altLang="en-US" sz="1200" dirty="0" err="1">
                <a:cs typeface="Arial"/>
              </a:rPr>
              <a:t>dok</a:t>
            </a:r>
            <a:r>
              <a:rPr lang="en-US" altLang="en-US" sz="1200" dirty="0">
                <a:cs typeface="Arial"/>
              </a:rPr>
              <a:t> </a:t>
            </a:r>
            <a:r>
              <a:rPr lang="en-US" altLang="en-US" sz="1200" dirty="0" err="1">
                <a:cs typeface="Arial"/>
              </a:rPr>
              <a:t>dizajn</a:t>
            </a:r>
            <a:r>
              <a:rPr lang="en-US" altLang="en-US" sz="1200" dirty="0">
                <a:cs typeface="Arial"/>
              </a:rPr>
              <a:t> </a:t>
            </a:r>
            <a:r>
              <a:rPr lang="en-US" altLang="en-US" sz="1200" dirty="0" err="1">
                <a:cs typeface="Arial"/>
              </a:rPr>
              <a:t>ignoriše</a:t>
            </a:r>
            <a:r>
              <a:rPr lang="en-US" altLang="en-US" sz="1200" dirty="0">
                <a:cs typeface="Arial"/>
              </a:rPr>
              <a:t> </a:t>
            </a:r>
            <a:r>
              <a:rPr lang="en-US" altLang="en-US" sz="1200" dirty="0" err="1">
                <a:cs typeface="Arial"/>
              </a:rPr>
              <a:t>ulaze</a:t>
            </a:r>
            <a:r>
              <a:rPr lang="en-US" altLang="en-US" sz="1200" dirty="0">
                <a:cs typeface="Arial"/>
              </a:rPr>
              <a:t> koji </a:t>
            </a:r>
            <a:r>
              <a:rPr lang="en-US" altLang="en-US" sz="1200" dirty="0" err="1">
                <a:cs typeface="Arial"/>
              </a:rPr>
              <a:t>stižu</a:t>
            </a:r>
            <a:r>
              <a:rPr lang="en-US" altLang="en-US" sz="1200" dirty="0">
                <a:cs typeface="Arial"/>
              </a:rPr>
              <a:t> </a:t>
            </a:r>
            <a:r>
              <a:rPr lang="en-US" altLang="en-US" sz="1200" dirty="0" err="1">
                <a:cs typeface="Arial"/>
              </a:rPr>
              <a:t>istovremeno</a:t>
            </a:r>
            <a:r>
              <a:rPr lang="en-US" altLang="en-US" sz="1200" dirty="0">
                <a:cs typeface="Arial"/>
              </a:rPr>
              <a:t> </a:t>
            </a:r>
            <a:r>
              <a:rPr lang="en-US" altLang="en-US" sz="1200" dirty="0" err="1">
                <a:cs typeface="Arial"/>
              </a:rPr>
              <a:t>sa</a:t>
            </a:r>
            <a:r>
              <a:rPr lang="en-US" altLang="en-US" sz="1200" dirty="0">
                <a:cs typeface="Arial"/>
              </a:rPr>
              <a:t> </a:t>
            </a:r>
            <a:r>
              <a:rPr lang="en-US" altLang="en-US" sz="1200" i="1" dirty="0">
                <a:cs typeface="Arial"/>
              </a:rPr>
              <a:t>clean </a:t>
            </a:r>
            <a:r>
              <a:rPr lang="en-US" altLang="en-US" sz="1200" dirty="0" err="1">
                <a:cs typeface="Arial"/>
              </a:rPr>
              <a:t>komandom</a:t>
            </a:r>
            <a:endParaRPr lang="en-US" altLang="en-US" sz="1200">
              <a:cs typeface="Arial"/>
            </a:endParaRPr>
          </a:p>
          <a:p>
            <a:pPr lvl="1" indent="-188595"/>
            <a:r>
              <a:rPr lang="en-US" altLang="en-US" sz="1200" i="1" dirty="0">
                <a:cs typeface="Arial"/>
              </a:rPr>
              <a:t>Clean </a:t>
            </a:r>
            <a:r>
              <a:rPr lang="en-US" altLang="en-US" sz="1200" dirty="0" err="1">
                <a:cs typeface="Arial"/>
              </a:rPr>
              <a:t>komanda</a:t>
            </a:r>
            <a:r>
              <a:rPr lang="en-US" altLang="en-US" sz="1200" dirty="0">
                <a:cs typeface="Arial"/>
              </a:rPr>
              <a:t> </a:t>
            </a:r>
            <a:r>
              <a:rPr lang="en-US" altLang="en-US" sz="1200" dirty="0" err="1">
                <a:cs typeface="Arial"/>
              </a:rPr>
              <a:t>postavlja</a:t>
            </a:r>
            <a:r>
              <a:rPr lang="en-US" altLang="en-US" sz="1200" dirty="0">
                <a:cs typeface="Arial"/>
              </a:rPr>
              <a:t> </a:t>
            </a:r>
            <a:r>
              <a:rPr lang="en-US" altLang="en-US" sz="1200" i="1" dirty="0">
                <a:cs typeface="Arial"/>
              </a:rPr>
              <a:t>valid</a:t>
            </a:r>
            <a:r>
              <a:rPr lang="en-US" altLang="en-US" sz="1200" dirty="0">
                <a:cs typeface="Arial"/>
              </a:rPr>
              <a:t> bit </a:t>
            </a:r>
            <a:r>
              <a:rPr lang="en-US" altLang="en-US" sz="1200" dirty="0" err="1">
                <a:cs typeface="Arial"/>
              </a:rPr>
              <a:t>na</a:t>
            </a:r>
            <a:r>
              <a:rPr lang="en-US" altLang="en-US" sz="1200" dirty="0">
                <a:cs typeface="Arial"/>
              </a:rPr>
              <a:t> 0 za </a:t>
            </a:r>
            <a:r>
              <a:rPr lang="en-US" altLang="en-US" sz="1200" dirty="0" err="1">
                <a:cs typeface="Arial"/>
              </a:rPr>
              <a:t>svih</a:t>
            </a:r>
            <a:r>
              <a:rPr lang="en-US" altLang="en-US" sz="1200" dirty="0">
                <a:cs typeface="Arial"/>
              </a:rPr>
              <a:t> </a:t>
            </a:r>
            <a:r>
              <a:rPr lang="en-US" altLang="en-US" sz="1200" dirty="0" err="1">
                <a:cs typeface="Arial"/>
              </a:rPr>
              <a:t>sedam</a:t>
            </a:r>
            <a:r>
              <a:rPr lang="en-US" altLang="en-US" sz="1200" dirty="0">
                <a:cs typeface="Arial"/>
              </a:rPr>
              <a:t> </a:t>
            </a:r>
            <a:r>
              <a:rPr lang="en-US" altLang="en-US" sz="1200" dirty="0" err="1">
                <a:cs typeface="Arial"/>
              </a:rPr>
              <a:t>upisa</a:t>
            </a:r>
            <a:r>
              <a:rPr lang="en-US" altLang="en-US" sz="1200" dirty="0">
                <a:cs typeface="Arial"/>
              </a:rPr>
              <a:t> u </a:t>
            </a:r>
            <a:r>
              <a:rPr lang="en-US" altLang="en-US" sz="1200" dirty="0" err="1">
                <a:cs typeface="Arial"/>
              </a:rPr>
              <a:t>steku</a:t>
            </a:r>
            <a:endParaRPr lang="en-US" dirty="0" err="1">
              <a:cs typeface="Arial"/>
            </a:endParaRPr>
          </a:p>
          <a:p>
            <a:pPr lvl="1" indent="-188595"/>
            <a:r>
              <a:rPr lang="en-US" altLang="en-US" sz="1200" dirty="0">
                <a:cs typeface="Arial"/>
              </a:rPr>
              <a:t>Nema </a:t>
            </a:r>
            <a:r>
              <a:rPr lang="en-US" altLang="en-US" sz="1200" dirty="0" err="1">
                <a:cs typeface="Arial"/>
              </a:rPr>
              <a:t>vraćenih</a:t>
            </a:r>
            <a:r>
              <a:rPr lang="en-US" altLang="en-US" sz="1200" dirty="0">
                <a:cs typeface="Arial"/>
              </a:rPr>
              <a:t> </a:t>
            </a:r>
            <a:r>
              <a:rPr lang="en-US" altLang="en-US" sz="1200" dirty="0" err="1">
                <a:cs typeface="Arial"/>
              </a:rPr>
              <a:t>podataka</a:t>
            </a:r>
            <a:r>
              <a:rPr lang="en-US" altLang="en-US" sz="1200" dirty="0">
                <a:cs typeface="Arial"/>
              </a:rPr>
              <a:t> </a:t>
            </a:r>
            <a:r>
              <a:rPr lang="en-US" altLang="en-US" sz="1200" dirty="0" err="1">
                <a:cs typeface="Arial"/>
              </a:rPr>
              <a:t>kada</a:t>
            </a:r>
            <a:r>
              <a:rPr lang="en-US" altLang="en-US" sz="1200" dirty="0">
                <a:cs typeface="Arial"/>
              </a:rPr>
              <a:t> se </a:t>
            </a:r>
            <a:r>
              <a:rPr lang="en-US" altLang="en-US" sz="1200" dirty="0" err="1">
                <a:cs typeface="Arial"/>
              </a:rPr>
              <a:t>čitanje</a:t>
            </a:r>
            <a:r>
              <a:rPr lang="en-US" altLang="en-US" sz="1200" dirty="0">
                <a:cs typeface="Arial"/>
              </a:rPr>
              <a:t> </a:t>
            </a:r>
            <a:r>
              <a:rPr lang="en-US" altLang="en-US" sz="1200" dirty="0" err="1">
                <a:cs typeface="Arial"/>
              </a:rPr>
              <a:t>izvrši</a:t>
            </a:r>
            <a:r>
              <a:rPr lang="en-US" altLang="en-US" sz="1200" dirty="0">
                <a:cs typeface="Arial"/>
              </a:rPr>
              <a:t> </a:t>
            </a:r>
            <a:r>
              <a:rPr lang="en-US" altLang="en-US" sz="1200" dirty="0" err="1">
                <a:cs typeface="Arial"/>
              </a:rPr>
              <a:t>na</a:t>
            </a:r>
            <a:r>
              <a:rPr lang="en-US" altLang="en-US" sz="1200" dirty="0">
                <a:cs typeface="Arial"/>
              </a:rPr>
              <a:t> </a:t>
            </a:r>
            <a:r>
              <a:rPr lang="en-US" altLang="en-US" sz="1200" dirty="0" err="1">
                <a:cs typeface="Arial"/>
              </a:rPr>
              <a:t>steku</a:t>
            </a:r>
            <a:r>
              <a:rPr lang="en-US" altLang="en-US" sz="1200" dirty="0">
                <a:cs typeface="Arial"/>
              </a:rPr>
              <a:t> koji je </a:t>
            </a:r>
            <a:r>
              <a:rPr lang="en-US" altLang="en-US" sz="1200" dirty="0" err="1">
                <a:cs typeface="Arial"/>
              </a:rPr>
              <a:t>prazan</a:t>
            </a:r>
            <a:endParaRPr lang="en-US" dirty="0" err="1">
              <a:cs typeface="Arial"/>
            </a:endParaRPr>
          </a:p>
          <a:p>
            <a:pPr lvl="1" indent="-188595"/>
            <a:r>
              <a:rPr lang="en-US" altLang="en-US" sz="1200" dirty="0">
                <a:cs typeface="Arial"/>
              </a:rPr>
              <a:t>Stek je </a:t>
            </a:r>
            <a:r>
              <a:rPr lang="en-US" altLang="en-US" sz="1200" dirty="0" err="1">
                <a:cs typeface="Arial"/>
              </a:rPr>
              <a:t>tipa</a:t>
            </a:r>
            <a:r>
              <a:rPr lang="en-US" altLang="en-US" sz="1200" dirty="0">
                <a:cs typeface="Arial"/>
              </a:rPr>
              <a:t> FIFO</a:t>
            </a:r>
            <a:endParaRPr lang="en-US" dirty="0">
              <a:cs typeface="Arial"/>
            </a:endParaRPr>
          </a:p>
          <a:p>
            <a:pPr lvl="1" indent="-188595"/>
            <a:r>
              <a:rPr lang="en-US" altLang="en-US" sz="1200" i="1" dirty="0" err="1">
                <a:cs typeface="Arial"/>
              </a:rPr>
              <a:t>Buff_full</a:t>
            </a:r>
            <a:r>
              <a:rPr lang="en-US" altLang="en-US" sz="1200" i="1" dirty="0">
                <a:cs typeface="Arial"/>
              </a:rPr>
              <a:t> </a:t>
            </a:r>
            <a:r>
              <a:rPr lang="en-US" altLang="en-US" sz="1200" dirty="0" err="1">
                <a:cs typeface="Arial"/>
              </a:rPr>
              <a:t>i</a:t>
            </a:r>
            <a:r>
              <a:rPr lang="en-US" altLang="en-US" sz="1200" dirty="0">
                <a:cs typeface="Arial"/>
              </a:rPr>
              <a:t> </a:t>
            </a:r>
            <a:r>
              <a:rPr lang="en-US" altLang="en-US" sz="1200" i="1" dirty="0" err="1">
                <a:cs typeface="Arial"/>
              </a:rPr>
              <a:t>buff_overrun</a:t>
            </a:r>
            <a:r>
              <a:rPr lang="en-US" altLang="en-US" sz="1200" i="1" dirty="0">
                <a:cs typeface="Arial"/>
              </a:rPr>
              <a:t> </a:t>
            </a:r>
            <a:r>
              <a:rPr lang="en-US" altLang="en-US" sz="1200" dirty="0" err="1">
                <a:cs typeface="Arial"/>
              </a:rPr>
              <a:t>izlazi</a:t>
            </a:r>
            <a:r>
              <a:rPr lang="en-US" altLang="en-US" sz="1200" dirty="0">
                <a:cs typeface="Arial"/>
              </a:rPr>
              <a:t> </a:t>
            </a:r>
            <a:r>
              <a:rPr lang="en-US" altLang="en-US" sz="1200" dirty="0" err="1">
                <a:cs typeface="Arial"/>
              </a:rPr>
              <a:t>su</a:t>
            </a:r>
            <a:r>
              <a:rPr lang="en-US" altLang="en-US" sz="1200" dirty="0">
                <a:cs typeface="Arial"/>
              </a:rPr>
              <a:t> oba </a:t>
            </a:r>
            <a:r>
              <a:rPr lang="en-US" altLang="en-US" sz="1200" dirty="0" err="1">
                <a:cs typeface="Arial"/>
              </a:rPr>
              <a:t>neophodna</a:t>
            </a:r>
            <a:r>
              <a:rPr lang="en-US" altLang="en-US" sz="1200" dirty="0">
                <a:cs typeface="Arial"/>
              </a:rPr>
              <a:t> </a:t>
            </a:r>
            <a:r>
              <a:rPr lang="en-US" altLang="en-US" sz="1200" dirty="0" err="1">
                <a:cs typeface="Arial"/>
              </a:rPr>
              <a:t>jer</a:t>
            </a:r>
            <a:r>
              <a:rPr lang="en-US" altLang="en-US" sz="1200" dirty="0">
                <a:cs typeface="Arial"/>
              </a:rPr>
              <a:t> </a:t>
            </a:r>
            <a:r>
              <a:rPr lang="en-US" altLang="en-US" sz="1200" i="1" dirty="0" err="1">
                <a:cs typeface="Arial"/>
              </a:rPr>
              <a:t>buf_full</a:t>
            </a:r>
            <a:r>
              <a:rPr lang="en-US" altLang="en-US" sz="1200" i="1" dirty="0">
                <a:cs typeface="Arial"/>
              </a:rPr>
              <a:t> </a:t>
            </a:r>
            <a:r>
              <a:rPr lang="en-US" altLang="en-US" sz="1200" dirty="0" err="1">
                <a:cs typeface="Arial"/>
              </a:rPr>
              <a:t>postaje</a:t>
            </a:r>
            <a:r>
              <a:rPr lang="en-US" altLang="en-US" sz="1200" dirty="0">
                <a:cs typeface="Arial"/>
              </a:rPr>
              <a:t> </a:t>
            </a:r>
            <a:r>
              <a:rPr lang="en-US" altLang="en-US" sz="1200" dirty="0" err="1">
                <a:cs typeface="Arial"/>
              </a:rPr>
              <a:t>aktivan</a:t>
            </a:r>
            <a:r>
              <a:rPr lang="en-US" altLang="en-US" sz="1200" dirty="0">
                <a:cs typeface="Arial"/>
              </a:rPr>
              <a:t> </a:t>
            </a:r>
            <a:r>
              <a:rPr lang="en-US" altLang="en-US" sz="1200" dirty="0" err="1">
                <a:cs typeface="Arial"/>
              </a:rPr>
              <a:t>jedan</a:t>
            </a:r>
            <a:r>
              <a:rPr lang="en-US" altLang="en-US" sz="1200" dirty="0">
                <a:cs typeface="Arial"/>
              </a:rPr>
              <a:t> </a:t>
            </a:r>
            <a:r>
              <a:rPr lang="en-US" altLang="en-US" sz="1200" dirty="0" err="1">
                <a:cs typeface="Arial"/>
              </a:rPr>
              <a:t>ciklus</a:t>
            </a:r>
            <a:r>
              <a:rPr lang="en-US" altLang="en-US" sz="1200" dirty="0">
                <a:cs typeface="Arial"/>
              </a:rPr>
              <a:t> </a:t>
            </a:r>
            <a:r>
              <a:rPr lang="en-US" altLang="en-US" sz="1200" dirty="0" err="1">
                <a:cs typeface="Arial"/>
              </a:rPr>
              <a:t>nakon</a:t>
            </a:r>
            <a:r>
              <a:rPr lang="en-US" altLang="en-US" sz="1200" dirty="0">
                <a:cs typeface="Arial"/>
              </a:rPr>
              <a:t> </a:t>
            </a:r>
            <a:r>
              <a:rPr lang="en-US" altLang="en-US" sz="1200" dirty="0" err="1">
                <a:cs typeface="Arial"/>
              </a:rPr>
              <a:t>što</a:t>
            </a:r>
            <a:r>
              <a:rPr lang="en-US" altLang="en-US" sz="1200" dirty="0">
                <a:cs typeface="Arial"/>
              </a:rPr>
              <a:t> se </a:t>
            </a:r>
            <a:r>
              <a:rPr lang="en-US" altLang="en-US" sz="1200" dirty="0" err="1">
                <a:cs typeface="Arial"/>
              </a:rPr>
              <a:t>primi</a:t>
            </a:r>
            <a:r>
              <a:rPr lang="en-US" altLang="en-US" sz="1200" dirty="0">
                <a:cs typeface="Arial"/>
              </a:rPr>
              <a:t> </a:t>
            </a:r>
            <a:r>
              <a:rPr lang="en-US" altLang="en-US" sz="1200" dirty="0" err="1">
                <a:cs typeface="Arial"/>
              </a:rPr>
              <a:t>podatak</a:t>
            </a:r>
            <a:r>
              <a:rPr lang="en-US" altLang="en-US" sz="1200" dirty="0">
                <a:cs typeface="Arial"/>
              </a:rPr>
              <a:t> koji </a:t>
            </a:r>
            <a:r>
              <a:rPr lang="en-US" altLang="en-US" sz="1200" dirty="0" err="1">
                <a:cs typeface="Arial"/>
              </a:rPr>
              <a:t>će</a:t>
            </a:r>
            <a:r>
              <a:rPr lang="en-US" altLang="en-US" sz="1200" dirty="0">
                <a:cs typeface="Arial"/>
              </a:rPr>
              <a:t> </a:t>
            </a:r>
            <a:r>
              <a:rPr lang="en-US" altLang="en-US" sz="1200" dirty="0" err="1">
                <a:cs typeface="Arial"/>
              </a:rPr>
              <a:t>popuniti</a:t>
            </a:r>
            <a:r>
              <a:rPr lang="en-US" altLang="en-US" sz="1200" dirty="0">
                <a:cs typeface="Arial"/>
              </a:rPr>
              <a:t> </a:t>
            </a:r>
            <a:r>
              <a:rPr lang="en-US" altLang="en-US" sz="1200" dirty="0" err="1">
                <a:cs typeface="Arial"/>
              </a:rPr>
              <a:t>stek</a:t>
            </a:r>
            <a:endParaRPr lang="en-US" altLang="en-US" sz="1200">
              <a:cs typeface="Arial"/>
            </a:endParaRPr>
          </a:p>
          <a:p>
            <a:pPr marL="0" indent="0" eaLnBrk="1" hangingPunct="1">
              <a:buNone/>
            </a:pPr>
            <a:endParaRPr lang="en-US" altLang="en-US" sz="1400">
              <a:cs typeface="Arial"/>
            </a:endParaRPr>
          </a:p>
        </p:txBody>
      </p:sp>
      <p:pic>
        <p:nvPicPr>
          <p:cNvPr id="3" name="Content Placeholder 2" descr="A diagram of a computer&#10;&#10;Description automatically generated">
            <a:extLst>
              <a:ext uri="{FF2B5EF4-FFF2-40B4-BE49-F238E27FC236}">
                <a16:creationId xmlns:a16="http://schemas.microsoft.com/office/drawing/2014/main" id="{C90F8C21-796E-FA9C-064B-535326AD036B}"/>
              </a:ext>
            </a:extLst>
          </p:cNvPr>
          <p:cNvPicPr>
            <a:picLocks noGrp="1" noChangeAspect="1"/>
          </p:cNvPicPr>
          <p:nvPr>
            <p:ph sz="half" idx="2"/>
          </p:nvPr>
        </p:nvPicPr>
        <p:blipFill>
          <a:blip r:embed="rId3"/>
          <a:stretch>
            <a:fillRect/>
          </a:stretch>
        </p:blipFill>
        <p:spPr>
          <a:xfrm>
            <a:off x="4657725" y="1434459"/>
            <a:ext cx="4186238" cy="2684156"/>
          </a:xfrm>
        </p:spPr>
      </p:pic>
      <p:sp>
        <p:nvSpPr>
          <p:cNvPr id="44034" name="Footer Placeholder 3">
            <a:extLst>
              <a:ext uri="{FF2B5EF4-FFF2-40B4-BE49-F238E27FC236}">
                <a16:creationId xmlns:a16="http://schemas.microsoft.com/office/drawing/2014/main" id="{8585B2BC-F0F9-F73B-2CCB-E4A3109ECEC2}"/>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D5B7D1-CA46-4F39-9F69-B62E1BFF24F9}" type="slidenum">
              <a:rPr lang="de-DE" altLang="en-US">
                <a:solidFill>
                  <a:schemeClr val="bg1"/>
                </a:solidFill>
              </a:rPr>
              <a:pPr/>
              <a:t>48</a:t>
            </a:fld>
            <a:endParaRPr lang="de-DE" altLang="en-US">
              <a:solidFill>
                <a:schemeClr val="bg1"/>
              </a:solidFill>
            </a:endParaRPr>
          </a:p>
        </p:txBody>
      </p:sp>
    </p:spTree>
    <p:extLst>
      <p:ext uri="{BB962C8B-B14F-4D97-AF65-F5344CB8AC3E}">
        <p14:creationId xmlns:p14="http://schemas.microsoft.com/office/powerpoint/2010/main" val="4173372788"/>
      </p:ext>
    </p:extLst>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4616D-D86B-4B2D-5A85-A2B3523C171B}"/>
            </a:ext>
          </a:extLst>
        </p:cNvPr>
        <p:cNvGrpSpPr/>
        <p:nvPr/>
      </p:nvGrpSpPr>
      <p:grpSpPr>
        <a:xfrm>
          <a:off x="0" y="0"/>
          <a:ext cx="0" cy="0"/>
          <a:chOff x="0" y="0"/>
          <a:chExt cx="0" cy="0"/>
        </a:xfrm>
      </p:grpSpPr>
      <p:sp>
        <p:nvSpPr>
          <p:cNvPr id="43011" name="Rectangle 2">
            <a:extLst>
              <a:ext uri="{FF2B5EF4-FFF2-40B4-BE49-F238E27FC236}">
                <a16:creationId xmlns:a16="http://schemas.microsoft.com/office/drawing/2014/main" id="{59343953-81AC-CCBA-70C7-C49F7726A054}"/>
              </a:ext>
            </a:extLst>
          </p:cNvPr>
          <p:cNvSpPr>
            <a:spLocks noGrp="1" noChangeArrowheads="1"/>
          </p:cNvSpPr>
          <p:nvPr>
            <p:ph type="title"/>
          </p:nvPr>
        </p:nvSpPr>
        <p:spPr/>
        <p:txBody>
          <a:bodyPr/>
          <a:lstStyle/>
          <a:p>
            <a:r>
              <a:rPr lang="en-US" dirty="0" err="1"/>
              <a:t>Komponenta</a:t>
            </a:r>
            <a:r>
              <a:rPr lang="en-US" dirty="0"/>
              <a:t> za </a:t>
            </a:r>
            <a:r>
              <a:rPr lang="en-US" dirty="0" err="1"/>
              <a:t>proveru</a:t>
            </a:r>
            <a:r>
              <a:rPr lang="en-US" dirty="0"/>
              <a:t> </a:t>
            </a:r>
            <a:r>
              <a:rPr lang="en-US" dirty="0" err="1"/>
              <a:t>crne</a:t>
            </a:r>
            <a:r>
              <a:rPr lang="en-US" dirty="0"/>
              <a:t> </a:t>
            </a:r>
            <a:r>
              <a:rPr lang="en-US" dirty="0" err="1"/>
              <a:t>kutije</a:t>
            </a:r>
            <a:r>
              <a:rPr lang="en-US" dirty="0"/>
              <a:t> II</a:t>
            </a:r>
            <a:r>
              <a:rPr lang="en-US" altLang="en-US" dirty="0"/>
              <a:t> – test plan </a:t>
            </a:r>
            <a:endParaRPr lang="en-US" altLang="en-US" dirty="0">
              <a:cs typeface="Arial"/>
            </a:endParaRPr>
          </a:p>
        </p:txBody>
      </p:sp>
      <p:sp>
        <p:nvSpPr>
          <p:cNvPr id="43010" name="Footer Placeholder 3">
            <a:extLst>
              <a:ext uri="{FF2B5EF4-FFF2-40B4-BE49-F238E27FC236}">
                <a16:creationId xmlns:a16="http://schemas.microsoft.com/office/drawing/2014/main" id="{FAC3CF76-7270-8C3B-D426-1A5E4050B2F8}"/>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CD9C68-0F3B-40A9-84F2-C57ECB01034C}" type="slidenum">
              <a:rPr lang="de-DE" altLang="en-US">
                <a:solidFill>
                  <a:schemeClr val="bg1"/>
                </a:solidFill>
              </a:rPr>
              <a:pPr/>
              <a:t>49</a:t>
            </a:fld>
            <a:endParaRPr lang="de-DE" altLang="en-US">
              <a:solidFill>
                <a:schemeClr val="bg1"/>
              </a:solidFill>
            </a:endParaRPr>
          </a:p>
        </p:txBody>
      </p:sp>
      <p:graphicFrame>
        <p:nvGraphicFramePr>
          <p:cNvPr id="4" name="Content Placeholder 3">
            <a:extLst>
              <a:ext uri="{FF2B5EF4-FFF2-40B4-BE49-F238E27FC236}">
                <a16:creationId xmlns:a16="http://schemas.microsoft.com/office/drawing/2014/main" id="{6761D79B-367F-0AC3-A350-6E26AF2CD038}"/>
              </a:ext>
            </a:extLst>
          </p:cNvPr>
          <p:cNvGraphicFramePr>
            <a:graphicFrameLocks noGrp="1"/>
          </p:cNvGraphicFramePr>
          <p:nvPr>
            <p:ph sz="half" idx="2"/>
            <p:extLst>
              <p:ext uri="{D42A27DB-BD31-4B8C-83A1-F6EECF244321}">
                <p14:modId xmlns:p14="http://schemas.microsoft.com/office/powerpoint/2010/main" val="1441840356"/>
              </p:ext>
            </p:extLst>
          </p:nvPr>
        </p:nvGraphicFramePr>
        <p:xfrm>
          <a:off x="604816" y="861094"/>
          <a:ext cx="8230974" cy="3845560"/>
        </p:xfrm>
        <a:graphic>
          <a:graphicData uri="http://schemas.openxmlformats.org/drawingml/2006/table">
            <a:tbl>
              <a:tblPr firstRow="1" bandRow="1">
                <a:tableStyleId>{5C22544A-7EE6-4342-B048-85BDC9FD1C3A}</a:tableStyleId>
              </a:tblPr>
              <a:tblGrid>
                <a:gridCol w="2416755">
                  <a:extLst>
                    <a:ext uri="{9D8B030D-6E8A-4147-A177-3AD203B41FA5}">
                      <a16:colId xmlns:a16="http://schemas.microsoft.com/office/drawing/2014/main" val="1274788164"/>
                    </a:ext>
                  </a:extLst>
                </a:gridCol>
                <a:gridCol w="2416755">
                  <a:extLst>
                    <a:ext uri="{9D8B030D-6E8A-4147-A177-3AD203B41FA5}">
                      <a16:colId xmlns:a16="http://schemas.microsoft.com/office/drawing/2014/main" val="406828669"/>
                    </a:ext>
                  </a:extLst>
                </a:gridCol>
                <a:gridCol w="3397464">
                  <a:extLst>
                    <a:ext uri="{9D8B030D-6E8A-4147-A177-3AD203B41FA5}">
                      <a16:colId xmlns:a16="http://schemas.microsoft.com/office/drawing/2014/main" val="1590719023"/>
                    </a:ext>
                  </a:extLst>
                </a:gridCol>
              </a:tblGrid>
              <a:tr h="370840">
                <a:tc>
                  <a:txBody>
                    <a:bodyPr/>
                    <a:lstStyle/>
                    <a:p>
                      <a:r>
                        <a:rPr lang="en-US" dirty="0" err="1"/>
                        <a:t>Čeker</a:t>
                      </a:r>
                    </a:p>
                  </a:txBody>
                  <a:tcPr/>
                </a:tc>
                <a:tc>
                  <a:txBody>
                    <a:bodyPr/>
                    <a:lstStyle/>
                    <a:p>
                      <a:pPr lvl="0">
                        <a:buNone/>
                      </a:pPr>
                      <a:r>
                        <a:rPr lang="en-US"/>
                        <a:t>Izvor</a:t>
                      </a:r>
                      <a:endParaRPr lang="en-US" dirty="0"/>
                    </a:p>
                  </a:txBody>
                  <a:tcPr/>
                </a:tc>
                <a:tc>
                  <a:txBody>
                    <a:bodyPr/>
                    <a:lstStyle/>
                    <a:p>
                      <a:r>
                        <a:rPr lang="en-US" dirty="0" err="1"/>
                        <a:t>Opis</a:t>
                      </a:r>
                    </a:p>
                  </a:txBody>
                  <a:tcPr/>
                </a:tc>
                <a:extLst>
                  <a:ext uri="{0D108BD9-81ED-4DB2-BD59-A6C34878D82A}">
                    <a16:rowId xmlns:a16="http://schemas.microsoft.com/office/drawing/2014/main" val="2771986094"/>
                  </a:ext>
                </a:extLst>
              </a:tr>
              <a:tr h="370839">
                <a:tc>
                  <a:txBody>
                    <a:bodyPr/>
                    <a:lstStyle/>
                    <a:p>
                      <a:pPr lvl="0" algn="l">
                        <a:lnSpc>
                          <a:spcPct val="100000"/>
                        </a:lnSpc>
                        <a:spcBef>
                          <a:spcPts val="0"/>
                        </a:spcBef>
                        <a:spcAft>
                          <a:spcPts val="0"/>
                        </a:spcAft>
                        <a:buNone/>
                      </a:pPr>
                      <a:r>
                        <a:rPr lang="en-US" sz="1800" b="0" i="0" u="none" strike="noStrike" noProof="0" dirty="0" err="1">
                          <a:solidFill>
                            <a:srgbClr val="000000"/>
                          </a:solidFill>
                          <a:latin typeface="Arial"/>
                        </a:rPr>
                        <a:t>Dizajn</a:t>
                      </a:r>
                      <a:r>
                        <a:rPr lang="en-US" sz="1800" b="0" i="0" u="none" strike="noStrike" noProof="0" dirty="0">
                          <a:solidFill>
                            <a:srgbClr val="000000"/>
                          </a:solidFill>
                          <a:latin typeface="Arial"/>
                        </a:rPr>
                        <a:t> </a:t>
                      </a:r>
                      <a:r>
                        <a:rPr lang="en-US" sz="1800" b="0" i="0" u="none" strike="noStrike" noProof="0" dirty="0" err="1">
                          <a:solidFill>
                            <a:srgbClr val="000000"/>
                          </a:solidFill>
                          <a:latin typeface="Arial"/>
                        </a:rPr>
                        <a:t>vraća</a:t>
                      </a:r>
                      <a:r>
                        <a:rPr lang="en-US" sz="1800" b="0" i="0" u="none" strike="noStrike" noProof="0" dirty="0">
                          <a:solidFill>
                            <a:srgbClr val="000000"/>
                          </a:solidFill>
                          <a:latin typeface="Arial"/>
                        </a:rPr>
                        <a:t> </a:t>
                      </a:r>
                      <a:r>
                        <a:rPr lang="en-US" sz="1800" b="0" i="0" u="none" strike="noStrike" noProof="0" dirty="0" err="1">
                          <a:solidFill>
                            <a:srgbClr val="000000"/>
                          </a:solidFill>
                          <a:latin typeface="Arial"/>
                        </a:rPr>
                        <a:t>korektne</a:t>
                      </a:r>
                      <a:r>
                        <a:rPr lang="en-US" sz="1800" b="0" i="0" u="none" strike="noStrike" noProof="0" dirty="0">
                          <a:solidFill>
                            <a:srgbClr val="000000"/>
                          </a:solidFill>
                          <a:latin typeface="Arial"/>
                        </a:rPr>
                        <a:t> </a:t>
                      </a:r>
                      <a:r>
                        <a:rPr lang="en-US" sz="1800" b="0" i="0" u="none" strike="noStrike" noProof="0" dirty="0" err="1">
                          <a:solidFill>
                            <a:srgbClr val="000000"/>
                          </a:solidFill>
                          <a:latin typeface="Arial"/>
                        </a:rPr>
                        <a:t>rezultate</a:t>
                      </a:r>
                      <a:endParaRPr lang="en-US" dirty="0" err="1"/>
                    </a:p>
                    <a:p>
                      <a:pPr lvl="0">
                        <a:buNone/>
                      </a:pPr>
                      <a:endParaRPr lang="en-US" dirty="0"/>
                    </a:p>
                  </a:txBody>
                  <a:tcPr/>
                </a:tc>
                <a:tc>
                  <a:txBody>
                    <a:bodyPr/>
                    <a:lstStyle/>
                    <a:p>
                      <a:pPr lvl="0">
                        <a:buNone/>
                      </a:pPr>
                      <a:r>
                        <a:rPr lang="en-US" dirty="0" err="1"/>
                        <a:t>Ulazi</a:t>
                      </a:r>
                      <a:r>
                        <a:rPr lang="en-US" dirty="0"/>
                        <a:t> </a:t>
                      </a:r>
                      <a:r>
                        <a:rPr lang="en-US" dirty="0" err="1"/>
                        <a:t>i</a:t>
                      </a:r>
                      <a:r>
                        <a:rPr lang="en-US" dirty="0"/>
                        <a:t> </a:t>
                      </a:r>
                      <a:r>
                        <a:rPr lang="en-US" dirty="0" err="1"/>
                        <a:t>izlazi</a:t>
                      </a:r>
                      <a:r>
                        <a:rPr lang="en-US" dirty="0"/>
                        <a:t>, </a:t>
                      </a:r>
                      <a:r>
                        <a:rPr lang="en-US" dirty="0" err="1"/>
                        <a:t>arhitektura</a:t>
                      </a:r>
                    </a:p>
                  </a:txBody>
                  <a:tcPr/>
                </a:tc>
                <a:tc>
                  <a:txBody>
                    <a:bodyPr/>
                    <a:lstStyle/>
                    <a:p>
                      <a:pPr lvl="0">
                        <a:buNone/>
                      </a:pPr>
                      <a:r>
                        <a:rPr lang="en-US" dirty="0" err="1"/>
                        <a:t>Fundamentalna</a:t>
                      </a:r>
                      <a:r>
                        <a:rPr lang="en-US" dirty="0"/>
                        <a:t> </a:t>
                      </a:r>
                      <a:r>
                        <a:rPr lang="en-US" dirty="0" err="1"/>
                        <a:t>provera</a:t>
                      </a:r>
                      <a:r>
                        <a:rPr lang="en-US" dirty="0"/>
                        <a:t> </a:t>
                      </a:r>
                      <a:r>
                        <a:rPr lang="en-US" dirty="0" err="1"/>
                        <a:t>koja</a:t>
                      </a:r>
                      <a:r>
                        <a:rPr lang="en-US" dirty="0"/>
                        <a:t> </a:t>
                      </a:r>
                      <a:r>
                        <a:rPr lang="en-US" dirty="0" err="1"/>
                        <a:t>potvrđuje</a:t>
                      </a:r>
                      <a:r>
                        <a:rPr lang="en-US" dirty="0"/>
                        <a:t> da se </a:t>
                      </a:r>
                      <a:r>
                        <a:rPr lang="en-US" dirty="0" err="1"/>
                        <a:t>podaci</a:t>
                      </a:r>
                      <a:r>
                        <a:rPr lang="en-US" dirty="0"/>
                        <a:t> </a:t>
                      </a:r>
                      <a:r>
                        <a:rPr lang="en-US" dirty="0" err="1"/>
                        <a:t>na</a:t>
                      </a:r>
                      <a:r>
                        <a:rPr lang="en-US" dirty="0"/>
                        <a:t> </a:t>
                      </a:r>
                      <a:r>
                        <a:rPr lang="en-US" dirty="0" err="1"/>
                        <a:t>izlazu</a:t>
                      </a:r>
                      <a:r>
                        <a:rPr lang="en-US" dirty="0"/>
                        <a:t> </a:t>
                      </a:r>
                      <a:r>
                        <a:rPr lang="en-US" dirty="0" err="1"/>
                        <a:t>slažu</a:t>
                      </a:r>
                      <a:r>
                        <a:rPr lang="en-US" dirty="0"/>
                        <a:t> </a:t>
                      </a:r>
                      <a:r>
                        <a:rPr lang="en-US" dirty="0" err="1"/>
                        <a:t>sa</a:t>
                      </a:r>
                      <a:r>
                        <a:rPr lang="en-US" dirty="0"/>
                        <a:t> </a:t>
                      </a:r>
                      <a:r>
                        <a:rPr lang="en-US" dirty="0" err="1"/>
                        <a:t>podacima</a:t>
                      </a:r>
                      <a:r>
                        <a:rPr lang="en-US" dirty="0"/>
                        <a:t> </a:t>
                      </a:r>
                      <a:r>
                        <a:rPr lang="en-US" dirty="0" err="1"/>
                        <a:t>dovedenim</a:t>
                      </a:r>
                      <a:r>
                        <a:rPr lang="en-US" dirty="0"/>
                        <a:t> </a:t>
                      </a:r>
                      <a:r>
                        <a:rPr lang="en-US" dirty="0" err="1"/>
                        <a:t>na</a:t>
                      </a:r>
                      <a:r>
                        <a:rPr lang="en-US" dirty="0"/>
                        <a:t> </a:t>
                      </a:r>
                      <a:r>
                        <a:rPr lang="en-US" dirty="0" err="1"/>
                        <a:t>ulaze</a:t>
                      </a:r>
                      <a:r>
                        <a:rPr lang="en-US" dirty="0"/>
                        <a:t>. </a:t>
                      </a:r>
                      <a:r>
                        <a:rPr lang="en-US" dirty="0" err="1"/>
                        <a:t>Verifikacioni</a:t>
                      </a:r>
                      <a:r>
                        <a:rPr lang="en-US" dirty="0"/>
                        <a:t> </a:t>
                      </a:r>
                      <a:r>
                        <a:rPr lang="en-US" dirty="0" err="1"/>
                        <a:t>kod</a:t>
                      </a:r>
                      <a:r>
                        <a:rPr lang="en-US" dirty="0"/>
                        <a:t> mora </a:t>
                      </a:r>
                      <a:r>
                        <a:rPr lang="en-US" dirty="0" err="1"/>
                        <a:t>čuvati</a:t>
                      </a:r>
                      <a:r>
                        <a:rPr lang="en-US" dirty="0"/>
                        <a:t> </a:t>
                      </a:r>
                      <a:r>
                        <a:rPr lang="en-US" dirty="0" err="1"/>
                        <a:t>sve</a:t>
                      </a:r>
                      <a:r>
                        <a:rPr lang="en-US" dirty="0"/>
                        <a:t> </a:t>
                      </a:r>
                      <a:r>
                        <a:rPr lang="en-US" dirty="0" err="1"/>
                        <a:t>prethodne</a:t>
                      </a:r>
                      <a:r>
                        <a:rPr lang="en-US" dirty="0"/>
                        <a:t> </a:t>
                      </a:r>
                      <a:r>
                        <a:rPr lang="en-US" dirty="0" err="1"/>
                        <a:t>upise</a:t>
                      </a:r>
                      <a:r>
                        <a:rPr lang="en-US" dirty="0"/>
                        <a:t> </a:t>
                      </a:r>
                      <a:r>
                        <a:rPr lang="en-US" dirty="0" err="1"/>
                        <a:t>kako</a:t>
                      </a:r>
                      <a:r>
                        <a:rPr lang="en-US" dirty="0"/>
                        <a:t> bi </a:t>
                      </a:r>
                      <a:r>
                        <a:rPr lang="en-US" dirty="0" err="1"/>
                        <a:t>proverio</a:t>
                      </a:r>
                      <a:r>
                        <a:rPr lang="en-US" dirty="0"/>
                        <a:t> </a:t>
                      </a:r>
                      <a:r>
                        <a:rPr lang="en-US" dirty="0" err="1"/>
                        <a:t>redosled</a:t>
                      </a:r>
                      <a:r>
                        <a:rPr lang="en-US" dirty="0"/>
                        <a:t> </a:t>
                      </a:r>
                      <a:r>
                        <a:rPr lang="en-US" dirty="0" err="1"/>
                        <a:t>čitanja</a:t>
                      </a:r>
                      <a:r>
                        <a:rPr lang="en-US" dirty="0"/>
                        <a:t> </a:t>
                      </a:r>
                      <a:r>
                        <a:rPr lang="en-US" dirty="0" err="1"/>
                        <a:t>sa</a:t>
                      </a:r>
                      <a:r>
                        <a:rPr lang="en-US" dirty="0"/>
                        <a:t> </a:t>
                      </a:r>
                      <a:r>
                        <a:rPr lang="en-US" dirty="0" err="1"/>
                        <a:t>steka</a:t>
                      </a:r>
                    </a:p>
                  </a:txBody>
                  <a:tcPr/>
                </a:tc>
                <a:extLst>
                  <a:ext uri="{0D108BD9-81ED-4DB2-BD59-A6C34878D82A}">
                    <a16:rowId xmlns:a16="http://schemas.microsoft.com/office/drawing/2014/main" val="2976166836"/>
                  </a:ext>
                </a:extLst>
              </a:tr>
              <a:tr h="370840">
                <a:tc>
                  <a:txBody>
                    <a:bodyPr/>
                    <a:lstStyle/>
                    <a:p>
                      <a:pPr lvl="0">
                        <a:buNone/>
                      </a:pPr>
                      <a:r>
                        <a:rPr lang="en-US" dirty="0" err="1"/>
                        <a:t>Prekoračenje</a:t>
                      </a:r>
                      <a:r>
                        <a:rPr lang="en-US" dirty="0"/>
                        <a:t> </a:t>
                      </a:r>
                      <a:r>
                        <a:rPr lang="en-US" dirty="0" err="1"/>
                        <a:t>bafera</a:t>
                      </a:r>
                    </a:p>
                  </a:txBody>
                  <a:tcPr/>
                </a:tc>
                <a:tc>
                  <a:txBody>
                    <a:bodyPr/>
                    <a:lstStyle/>
                    <a:p>
                      <a:pPr lvl="0">
                        <a:buNone/>
                      </a:pPr>
                      <a:r>
                        <a:rPr lang="en-US" dirty="0" err="1"/>
                        <a:t>Mikroarhitektura</a:t>
                      </a:r>
                    </a:p>
                  </a:txBody>
                  <a:tcPr/>
                </a:tc>
                <a:tc>
                  <a:txBody>
                    <a:bodyPr/>
                    <a:lstStyle/>
                    <a:p>
                      <a:pPr lvl="0">
                        <a:buNone/>
                      </a:pPr>
                      <a:r>
                        <a:rPr lang="en-US" dirty="0" err="1"/>
                        <a:t>Verifikacioni</a:t>
                      </a:r>
                      <a:r>
                        <a:rPr lang="en-US" dirty="0"/>
                        <a:t> </a:t>
                      </a:r>
                      <a:r>
                        <a:rPr lang="en-US" dirty="0" err="1"/>
                        <a:t>kod</a:t>
                      </a:r>
                      <a:r>
                        <a:rPr lang="en-US" dirty="0"/>
                        <a:t> mora </a:t>
                      </a:r>
                      <a:r>
                        <a:rPr lang="en-US" dirty="0" err="1"/>
                        <a:t>čivati</a:t>
                      </a:r>
                      <a:r>
                        <a:rPr lang="en-US" dirty="0"/>
                        <a:t> </a:t>
                      </a:r>
                      <a:r>
                        <a:rPr lang="en-US" dirty="0" err="1"/>
                        <a:t>broj</a:t>
                      </a:r>
                      <a:r>
                        <a:rPr lang="en-US" dirty="0"/>
                        <a:t> </a:t>
                      </a:r>
                      <a:r>
                        <a:rPr lang="en-US" dirty="0" err="1"/>
                        <a:t>upisa</a:t>
                      </a:r>
                      <a:r>
                        <a:rPr lang="en-US" dirty="0"/>
                        <a:t> u </a:t>
                      </a:r>
                      <a:r>
                        <a:rPr lang="en-US" dirty="0" err="1"/>
                        <a:t>stek</a:t>
                      </a:r>
                      <a:r>
                        <a:rPr lang="en-US" dirty="0"/>
                        <a:t>, </a:t>
                      </a:r>
                      <a:r>
                        <a:rPr lang="en-US" dirty="0" err="1"/>
                        <a:t>kako</a:t>
                      </a:r>
                      <a:r>
                        <a:rPr lang="en-US" dirty="0"/>
                        <a:t> bi </a:t>
                      </a:r>
                      <a:r>
                        <a:rPr lang="en-US" dirty="0" err="1"/>
                        <a:t>proverio</a:t>
                      </a:r>
                      <a:r>
                        <a:rPr lang="en-US" dirty="0"/>
                        <a:t> </a:t>
                      </a:r>
                      <a:r>
                        <a:rPr lang="en-US" dirty="0" err="1"/>
                        <a:t>pojavljivanje</a:t>
                      </a:r>
                      <a:r>
                        <a:rPr lang="en-US" dirty="0"/>
                        <a:t> </a:t>
                      </a:r>
                      <a:r>
                        <a:rPr lang="en-US" dirty="0" err="1"/>
                        <a:t>izlaznih</a:t>
                      </a:r>
                      <a:r>
                        <a:rPr lang="en-US" dirty="0"/>
                        <a:t> </a:t>
                      </a:r>
                      <a:r>
                        <a:rPr lang="en-US" dirty="0" err="1"/>
                        <a:t>signala</a:t>
                      </a:r>
                      <a:r>
                        <a:rPr lang="en-US" dirty="0"/>
                        <a:t> </a:t>
                      </a:r>
                      <a:r>
                        <a:rPr lang="en-US" i="1" dirty="0" err="1"/>
                        <a:t>buff_full</a:t>
                      </a:r>
                      <a:r>
                        <a:rPr lang="en-US" dirty="0"/>
                        <a:t> </a:t>
                      </a:r>
                      <a:r>
                        <a:rPr lang="en-US" dirty="0" err="1"/>
                        <a:t>i</a:t>
                      </a:r>
                      <a:r>
                        <a:rPr lang="en-US" dirty="0"/>
                        <a:t> </a:t>
                      </a:r>
                      <a:r>
                        <a:rPr lang="en-US" i="1" dirty="0" err="1"/>
                        <a:t>buff_overrun</a:t>
                      </a:r>
                    </a:p>
                  </a:txBody>
                  <a:tcPr/>
                </a:tc>
                <a:extLst>
                  <a:ext uri="{0D108BD9-81ED-4DB2-BD59-A6C34878D82A}">
                    <a16:rowId xmlns:a16="http://schemas.microsoft.com/office/drawing/2014/main" val="2378530459"/>
                  </a:ext>
                </a:extLst>
              </a:tr>
            </a:tbl>
          </a:graphicData>
        </a:graphic>
      </p:graphicFrame>
    </p:spTree>
    <p:extLst>
      <p:ext uri="{BB962C8B-B14F-4D97-AF65-F5344CB8AC3E}">
        <p14:creationId xmlns:p14="http://schemas.microsoft.com/office/powerpoint/2010/main" val="2899028978"/>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a:extLst>
              <a:ext uri="{FF2B5EF4-FFF2-40B4-BE49-F238E27FC236}">
                <a16:creationId xmlns:a16="http://schemas.microsoft.com/office/drawing/2014/main" id="{0D32201A-D25C-C254-3221-BC05B3CB4607}"/>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F89AD5-DDA4-4101-8BA1-4B02777C8100}" type="slidenum">
              <a:rPr lang="de-DE" altLang="en-US">
                <a:solidFill>
                  <a:schemeClr val="bg1"/>
                </a:solidFill>
              </a:rPr>
              <a:pPr/>
              <a:t>5</a:t>
            </a:fld>
            <a:endParaRPr lang="de-DE" altLang="en-US">
              <a:solidFill>
                <a:schemeClr val="bg1"/>
              </a:solidFill>
            </a:endParaRPr>
          </a:p>
        </p:txBody>
      </p:sp>
      <p:sp>
        <p:nvSpPr>
          <p:cNvPr id="7171" name="Rectangle 2">
            <a:extLst>
              <a:ext uri="{FF2B5EF4-FFF2-40B4-BE49-F238E27FC236}">
                <a16:creationId xmlns:a16="http://schemas.microsoft.com/office/drawing/2014/main" id="{F4594CD1-97E9-8F41-DC52-B1F4FE06A0A7}"/>
              </a:ext>
            </a:extLst>
          </p:cNvPr>
          <p:cNvSpPr>
            <a:spLocks noGrp="1" noChangeArrowheads="1"/>
          </p:cNvSpPr>
          <p:nvPr>
            <p:ph type="title"/>
          </p:nvPr>
        </p:nvSpPr>
        <p:spPr/>
        <p:txBody>
          <a:bodyPr/>
          <a:lstStyle/>
          <a:p>
            <a:r>
              <a:rPr lang="en-US" dirty="0" err="1"/>
              <a:t>Uvod</a:t>
            </a:r>
            <a:r>
              <a:rPr lang="en-US" dirty="0"/>
              <a:t> u </a:t>
            </a:r>
            <a:r>
              <a:rPr lang="en-US" dirty="0" err="1"/>
              <a:t>funkcionalnu</a:t>
            </a:r>
            <a:r>
              <a:rPr lang="en-US" dirty="0"/>
              <a:t> </a:t>
            </a:r>
            <a:r>
              <a:rPr lang="en-US" dirty="0" err="1"/>
              <a:t>verifikaciju</a:t>
            </a:r>
            <a:r>
              <a:rPr lang="en-US" altLang="en-US" dirty="0"/>
              <a:t> II</a:t>
            </a:r>
            <a:endParaRPr lang="en-US" dirty="0"/>
          </a:p>
        </p:txBody>
      </p:sp>
      <p:sp>
        <p:nvSpPr>
          <p:cNvPr id="7172" name="Rectangle 4">
            <a:extLst>
              <a:ext uri="{FF2B5EF4-FFF2-40B4-BE49-F238E27FC236}">
                <a16:creationId xmlns:a16="http://schemas.microsoft.com/office/drawing/2014/main" id="{C5BCA2F3-4D93-A99E-8DA2-3CEAE5A2F23F}"/>
              </a:ext>
            </a:extLst>
          </p:cNvPr>
          <p:cNvSpPr>
            <a:spLocks noGrp="1" noChangeArrowheads="1"/>
          </p:cNvSpPr>
          <p:nvPr>
            <p:ph type="body" sz="half" idx="1"/>
          </p:nvPr>
        </p:nvSpPr>
        <p:spPr/>
        <p:txBody>
          <a:bodyPr/>
          <a:lstStyle/>
          <a:p>
            <a:r>
              <a:rPr lang="en-US" altLang="en-US" sz="1400" dirty="0" err="1"/>
              <a:t>Proces</a:t>
            </a:r>
            <a:r>
              <a:rPr lang="en-US" altLang="en-US" sz="1400" dirty="0"/>
              <a:t> </a:t>
            </a:r>
            <a:r>
              <a:rPr lang="en-US" altLang="en-US" sz="1400" dirty="0" err="1"/>
              <a:t>projektovanja</a:t>
            </a:r>
            <a:r>
              <a:rPr lang="en-US" altLang="en-US" sz="1400" dirty="0"/>
              <a:t> </a:t>
            </a:r>
            <a:r>
              <a:rPr lang="en-US" altLang="en-US" sz="1400" dirty="0" err="1"/>
              <a:t>čipa</a:t>
            </a:r>
            <a:r>
              <a:rPr lang="en-US" altLang="en-US" sz="1400" dirty="0"/>
              <a:t> je </a:t>
            </a:r>
            <a:r>
              <a:rPr lang="en-US" altLang="en-US" sz="1400" dirty="0" err="1"/>
              <a:t>prikazan</a:t>
            </a:r>
            <a:r>
              <a:rPr lang="en-US" altLang="en-US" sz="1400" dirty="0"/>
              <a:t> </a:t>
            </a:r>
            <a:r>
              <a:rPr lang="en-US" altLang="en-US" sz="1400" dirty="0" err="1"/>
              <a:t>na</a:t>
            </a:r>
            <a:r>
              <a:rPr lang="en-US" altLang="en-US" sz="1400" dirty="0"/>
              <a:t> </a:t>
            </a:r>
            <a:r>
              <a:rPr lang="en-US" altLang="en-US" sz="1400" dirty="0" err="1"/>
              <a:t>slici</a:t>
            </a:r>
            <a:r>
              <a:rPr lang="en-US" altLang="en-US" sz="1400" dirty="0"/>
              <a:t>
</a:t>
            </a:r>
            <a:r>
              <a:rPr lang="en-US" altLang="en-US" sz="1400" dirty="0" err="1"/>
              <a:t>desno</a:t>
            </a:r>
            <a:endParaRPr lang="en-US" dirty="0" err="1"/>
          </a:p>
          <a:p>
            <a:pPr eaLnBrk="1" hangingPunct="1"/>
            <a:endParaRPr lang="en-US" altLang="en-US" sz="1400"/>
          </a:p>
          <a:p>
            <a:pPr eaLnBrk="1" hangingPunct="1"/>
            <a:r>
              <a:rPr lang="en-US" altLang="en-US" sz="1400" dirty="0" err="1"/>
              <a:t>Svako</a:t>
            </a:r>
            <a:r>
              <a:rPr lang="en-US" altLang="en-US" sz="1400" dirty="0"/>
              <a:t> </a:t>
            </a:r>
            <a:r>
              <a:rPr lang="en-US" altLang="en-US" sz="1400" dirty="0" err="1"/>
              <a:t>projektovanje</a:t>
            </a:r>
            <a:r>
              <a:rPr lang="en-US" altLang="en-US" sz="1400" dirty="0"/>
              <a:t> </a:t>
            </a:r>
            <a:r>
              <a:rPr lang="en-US" altLang="en-US" sz="1400" dirty="0" err="1"/>
              <a:t>počinje</a:t>
            </a:r>
            <a:r>
              <a:rPr lang="en-US" altLang="en-US" sz="1400" dirty="0"/>
              <a:t> </a:t>
            </a:r>
            <a:r>
              <a:rPr lang="en-US" altLang="en-US" sz="1400" dirty="0" err="1"/>
              <a:t>zahtevima</a:t>
            </a:r>
            <a:r>
              <a:rPr lang="en-US" altLang="en-US" sz="1400" dirty="0"/>
              <a:t> </a:t>
            </a:r>
            <a:r>
              <a:rPr lang="en-US" altLang="en-US" sz="1400" dirty="0" err="1"/>
              <a:t>kupca</a:t>
            </a:r>
            <a:r>
              <a:rPr lang="en-US" altLang="en-US" sz="1400" dirty="0"/>
              <a:t>,
koji </a:t>
            </a:r>
            <a:r>
              <a:rPr lang="en-US" altLang="en-US" sz="1400" dirty="0" err="1"/>
              <a:t>predstavljaju</a:t>
            </a:r>
            <a:r>
              <a:rPr lang="en-US" altLang="en-US" sz="1400" dirty="0"/>
              <a:t> </a:t>
            </a:r>
            <a:r>
              <a:rPr lang="en-US" altLang="en-US" sz="1400" dirty="0" err="1"/>
              <a:t>polaznu</a:t>
            </a:r>
            <a:r>
              <a:rPr lang="en-US" altLang="en-US" sz="1400" dirty="0"/>
              <a:t> </a:t>
            </a:r>
            <a:r>
              <a:rPr lang="en-US" altLang="en-US" sz="1400" dirty="0" err="1"/>
              <a:t>tačku</a:t>
            </a:r>
            <a:r>
              <a:rPr lang="en-US" altLang="en-US" sz="1400" dirty="0"/>
              <a:t> za </a:t>
            </a:r>
            <a:r>
              <a:rPr lang="en-US" altLang="en-US" sz="1400" dirty="0" err="1"/>
              <a:t>specifikaciju</a:t>
            </a:r>
            <a:r>
              <a:rPr lang="en-US" altLang="en-US" sz="1400" dirty="0"/>
              <a:t> </a:t>
            </a:r>
            <a:r>
              <a:rPr lang="en-US" altLang="en-US" sz="1400" dirty="0" err="1"/>
              <a:t>i</a:t>
            </a:r>
            <a:r>
              <a:rPr lang="en-US" altLang="en-US" sz="1400" dirty="0"/>
              <a:t> </a:t>
            </a:r>
            <a:r>
              <a:rPr lang="en-US" altLang="en-US" sz="1400" dirty="0" err="1"/>
              <a:t>arhitekturu</a:t>
            </a:r>
            <a:r>
              <a:rPr lang="en-US" altLang="en-US" sz="1400" dirty="0"/>
              <a:t> </a:t>
            </a:r>
            <a:endParaRPr lang="en-US" altLang="en-US" sz="1400" dirty="0">
              <a:cs typeface="Arial"/>
            </a:endParaRPr>
          </a:p>
          <a:p>
            <a:pPr eaLnBrk="1" hangingPunct="1"/>
            <a:endParaRPr lang="en-US" altLang="en-US" sz="1400"/>
          </a:p>
          <a:p>
            <a:r>
              <a:rPr lang="en-US" altLang="en-US" sz="1400" dirty="0" err="1"/>
              <a:t>Komponente</a:t>
            </a:r>
            <a:r>
              <a:rPr lang="en-US" altLang="en-US" sz="1400" dirty="0"/>
              <a:t> </a:t>
            </a:r>
            <a:r>
              <a:rPr lang="en-US" altLang="en-US" sz="1400" dirty="0" err="1"/>
              <a:t>čipa</a:t>
            </a:r>
            <a:r>
              <a:rPr lang="en-US" altLang="en-US" sz="1400" dirty="0"/>
              <a:t> </a:t>
            </a:r>
            <a:r>
              <a:rPr lang="en-US" altLang="en-US" sz="1400" dirty="0" err="1"/>
              <a:t>zatim</a:t>
            </a:r>
            <a:r>
              <a:rPr lang="en-US" altLang="en-US" sz="1400" dirty="0"/>
              <a:t> </a:t>
            </a:r>
            <a:r>
              <a:rPr lang="en-US" altLang="en-US" sz="1400" dirty="0" err="1"/>
              <a:t>nastaju</a:t>
            </a:r>
            <a:r>
              <a:rPr lang="en-US" altLang="en-US" sz="1400" dirty="0"/>
              <a:t>  </a:t>
            </a:r>
            <a:r>
              <a:rPr lang="en-US" altLang="en-US" sz="1400" dirty="0" err="1"/>
              <a:t>tokom</a:t>
            </a:r>
            <a:r>
              <a:rPr lang="en-US" altLang="en-US" sz="1400" dirty="0"/>
              <a:t>
faze </a:t>
            </a:r>
            <a:r>
              <a:rPr lang="en-US" altLang="en-US" sz="1400" dirty="0" err="1"/>
              <a:t>projektovanja</a:t>
            </a:r>
            <a:r>
              <a:rPr lang="en-US" altLang="en-US" sz="1400" dirty="0"/>
              <a:t> </a:t>
            </a:r>
            <a:r>
              <a:rPr lang="en-US" altLang="en-US" sz="1400" dirty="0" err="1"/>
              <a:t>na</a:t>
            </a:r>
            <a:r>
              <a:rPr lang="en-US" altLang="en-US" sz="1400" dirty="0"/>
              <a:t> </a:t>
            </a:r>
            <a:r>
              <a:rPr lang="en-US" altLang="en-US" sz="1400" dirty="0" err="1"/>
              <a:t>visokom</a:t>
            </a:r>
            <a:r>
              <a:rPr lang="en-US" altLang="en-US" sz="1400" dirty="0"/>
              <a:t> </a:t>
            </a:r>
            <a:r>
              <a:rPr lang="en-US" altLang="en-US" sz="1400" dirty="0" err="1"/>
              <a:t>nivou</a:t>
            </a:r>
            <a:r>
              <a:rPr lang="en-US" altLang="en-US" sz="1400" dirty="0"/>
              <a:t>, </a:t>
            </a:r>
            <a:r>
              <a:rPr lang="en-US" altLang="en-US" sz="1400" dirty="0" err="1"/>
              <a:t>nakon</a:t>
            </a:r>
            <a:r>
              <a:rPr lang="en-US" altLang="en-US" sz="1400" dirty="0"/>
              <a:t> </a:t>
            </a:r>
            <a:r>
              <a:rPr lang="en-US" altLang="en-US" sz="1400" dirty="0" err="1"/>
              <a:t>čega</a:t>
            </a:r>
            <a:r>
              <a:rPr lang="en-US" altLang="en-US" sz="1400" dirty="0"/>
              <a:t> </a:t>
            </a:r>
            <a:r>
              <a:rPr lang="en-US" altLang="en-US" sz="1400" dirty="0" err="1"/>
              <a:t>sledi</a:t>
            </a:r>
            <a:r>
              <a:rPr lang="en-US" altLang="en-US" sz="1400" dirty="0"/>
              <a:t> RTL </a:t>
            </a:r>
            <a:r>
              <a:rPr lang="en-US" altLang="en-US" sz="1400" dirty="0" err="1"/>
              <a:t>implementacija</a:t>
            </a:r>
            <a:r>
              <a:rPr lang="en-US" altLang="en-US" sz="1400" dirty="0"/>
              <a:t> u </a:t>
            </a:r>
            <a:r>
              <a:rPr lang="en-US" altLang="en-US" sz="1400" dirty="0" err="1"/>
              <a:t>jeziku</a:t>
            </a:r>
            <a:r>
              <a:rPr lang="en-US" altLang="en-US" sz="1400" dirty="0"/>
              <a:t> za </a:t>
            </a:r>
            <a:r>
              <a:rPr lang="en-US" altLang="en-US" sz="1400" dirty="0" err="1"/>
              <a:t>opis</a:t>
            </a:r>
            <a:r>
              <a:rPr lang="en-US" altLang="en-US" sz="1400" dirty="0"/>
              <a:t> </a:t>
            </a:r>
            <a:r>
              <a:rPr lang="en-US" sz="1400" dirty="0" err="1"/>
              <a:t>hardvera</a:t>
            </a:r>
            <a:r>
              <a:rPr lang="en-US" sz="1400" dirty="0"/>
              <a:t> </a:t>
            </a:r>
            <a:r>
              <a:rPr lang="en-US" altLang="en-US" sz="1400" dirty="0"/>
              <a:t>(HDL - </a:t>
            </a:r>
            <a:r>
              <a:rPr lang="en-US" altLang="en-US" sz="1400" dirty="0" err="1"/>
              <a:t>tipično</a:t>
            </a:r>
            <a:r>
              <a:rPr lang="en-US" altLang="en-US" sz="1400" dirty="0"/>
              <a:t> Verilog </a:t>
            </a:r>
            <a:r>
              <a:rPr lang="en-US" altLang="en-US" sz="1400" dirty="0" err="1"/>
              <a:t>ili</a:t>
            </a:r>
            <a:r>
              <a:rPr lang="en-US" altLang="en-US" sz="1400" dirty="0"/>
              <a:t> VHDL)</a:t>
            </a:r>
            <a:endParaRPr lang="en-US" dirty="0"/>
          </a:p>
          <a:p>
            <a:pPr eaLnBrk="1" hangingPunct="1"/>
            <a:endParaRPr lang="en-US" altLang="en-US" sz="1400"/>
          </a:p>
          <a:p>
            <a:r>
              <a:rPr lang="en-US" altLang="en-US" sz="1400" dirty="0" err="1"/>
              <a:t>Projektovanje</a:t>
            </a:r>
            <a:r>
              <a:rPr lang="en-US" altLang="en-US" sz="1400" dirty="0"/>
              <a:t> kola </a:t>
            </a:r>
            <a:r>
              <a:rPr lang="en-US" altLang="en-US" sz="1400" dirty="0" err="1"/>
              <a:t>i</a:t>
            </a:r>
            <a:r>
              <a:rPr lang="en-US" altLang="en-US" sz="1400" dirty="0"/>
              <a:t> </a:t>
            </a:r>
            <a:r>
              <a:rPr lang="en-US" altLang="en-US" sz="1400" dirty="0" err="1"/>
              <a:t>vremenske</a:t>
            </a:r>
            <a:r>
              <a:rPr lang="en-US" altLang="en-US" sz="1400" dirty="0"/>
              <a:t> </a:t>
            </a:r>
            <a:r>
              <a:rPr lang="en-US" altLang="en-US" sz="1400" dirty="0" err="1"/>
              <a:t>analize</a:t>
            </a:r>
            <a:r>
              <a:rPr lang="en-US" altLang="en-US" sz="1400" dirty="0"/>
              <a:t> </a:t>
            </a:r>
            <a:r>
              <a:rPr lang="en-US" altLang="en-US" sz="1400" dirty="0" err="1"/>
              <a:t>zasnivaju</a:t>
            </a:r>
            <a:r>
              <a:rPr lang="en-US" altLang="en-US" sz="1400" dirty="0"/>
              <a:t> se </a:t>
            </a:r>
            <a:r>
              <a:rPr lang="en-US" altLang="en-US" sz="1400" dirty="0" err="1"/>
              <a:t>na</a:t>
            </a:r>
            <a:r>
              <a:rPr lang="en-US" altLang="en-US" sz="1400" dirty="0"/>
              <a:t> HDL </a:t>
            </a:r>
            <a:r>
              <a:rPr lang="en-US" altLang="en-US" sz="1400" dirty="0" err="1"/>
              <a:t>modelu</a:t>
            </a:r>
            <a:r>
              <a:rPr lang="en-US" altLang="en-US" sz="1400" dirty="0"/>
              <a:t>, </a:t>
            </a:r>
            <a:r>
              <a:rPr lang="en-US" altLang="en-US" sz="1400" dirty="0" err="1"/>
              <a:t>dok</a:t>
            </a:r>
            <a:r>
              <a:rPr lang="en-US" altLang="en-US" sz="1400" dirty="0"/>
              <a:t> </a:t>
            </a:r>
            <a:r>
              <a:rPr lang="en-US" altLang="en-US" sz="1400" b="1" dirty="0" err="1"/>
              <a:t>funkcionalna</a:t>
            </a:r>
            <a:r>
              <a:rPr lang="en-US" altLang="en-US" sz="1400" b="1" dirty="0"/>
              <a:t> </a:t>
            </a:r>
            <a:r>
              <a:rPr lang="en-US" altLang="en-US" sz="1400" b="1" dirty="0" err="1"/>
              <a:t>verifikacija</a:t>
            </a:r>
            <a:r>
              <a:rPr lang="en-US" altLang="en-US" sz="1400" dirty="0"/>
              <a:t> </a:t>
            </a:r>
            <a:r>
              <a:rPr lang="en-US" altLang="en-US" sz="1400" dirty="0" err="1"/>
              <a:t>istražuje</a:t>
            </a:r>
            <a:r>
              <a:rPr lang="en-US" altLang="en-US" sz="1400" dirty="0"/>
              <a:t> </a:t>
            </a:r>
            <a:r>
              <a:rPr lang="en-US" altLang="en-US" sz="1400" dirty="0" err="1"/>
              <a:t>logički</a:t>
            </a:r>
            <a:r>
              <a:rPr lang="en-US" altLang="en-US" sz="1400" dirty="0"/>
              <a:t> </a:t>
            </a:r>
            <a:r>
              <a:rPr lang="en-US" altLang="en-US" sz="1400" dirty="0" err="1"/>
              <a:t>prostor</a:t>
            </a:r>
            <a:r>
              <a:rPr lang="en-US" altLang="en-US" sz="1400" dirty="0"/>
              <a:t> </a:t>
            </a:r>
            <a:r>
              <a:rPr lang="en-US" altLang="en-US" sz="1400" dirty="0" err="1"/>
              <a:t>stanja</a:t>
            </a:r>
            <a:r>
              <a:rPr lang="en-US" altLang="en-US" sz="1400" dirty="0"/>
              <a:t> </a:t>
            </a:r>
            <a:r>
              <a:rPr lang="en-US" altLang="en-US" sz="1400" dirty="0" err="1"/>
              <a:t>dizajna</a:t>
            </a:r>
            <a:r>
              <a:rPr lang="en-US" altLang="en-US" sz="1400" dirty="0"/>
              <a:t> </a:t>
            </a:r>
            <a:r>
              <a:rPr lang="en-US" altLang="en-US" sz="1400" dirty="0" err="1"/>
              <a:t>kako</a:t>
            </a:r>
            <a:r>
              <a:rPr lang="en-US" altLang="en-US" sz="1400" dirty="0"/>
              <a:t> bi se </a:t>
            </a:r>
            <a:r>
              <a:rPr lang="en-US" altLang="en-US" sz="1400" dirty="0" err="1"/>
              <a:t>uporedila</a:t>
            </a:r>
            <a:r>
              <a:rPr lang="en-US" altLang="en-US" sz="1400" dirty="0"/>
              <a:t> </a:t>
            </a:r>
            <a:r>
              <a:rPr lang="en-US" altLang="en-US" sz="1400" dirty="0" err="1"/>
              <a:t>implementacija</a:t>
            </a:r>
            <a:r>
              <a:rPr lang="en-US" altLang="en-US" sz="1400" dirty="0"/>
              <a:t> </a:t>
            </a:r>
            <a:r>
              <a:rPr lang="en-US" altLang="en-US" sz="1400" dirty="0" err="1"/>
              <a:t>sa</a:t>
            </a:r>
            <a:r>
              <a:rPr lang="en-US" altLang="en-US" sz="1400" dirty="0"/>
              <a:t> </a:t>
            </a:r>
            <a:r>
              <a:rPr lang="en-US" altLang="en-US" sz="1400" dirty="0" err="1"/>
              <a:t>specifikacijom</a:t>
            </a:r>
            <a:r>
              <a:rPr lang="en-US" altLang="en-US" sz="1400" dirty="0"/>
              <a:t> </a:t>
            </a:r>
            <a:r>
              <a:rPr lang="en-US" altLang="en-US" sz="1400" dirty="0" err="1"/>
              <a:t>i</a:t>
            </a:r>
            <a:r>
              <a:rPr lang="en-US" altLang="en-US" sz="1400" dirty="0"/>
              <a:t> </a:t>
            </a:r>
            <a:r>
              <a:rPr lang="en-US" altLang="en-US" sz="1400" dirty="0" err="1"/>
              <a:t>željenom</a:t>
            </a:r>
            <a:r>
              <a:rPr lang="en-US" altLang="en-US" sz="1400" dirty="0"/>
              <a:t> </a:t>
            </a:r>
            <a:r>
              <a:rPr lang="en-US" altLang="en-US" sz="1400" dirty="0" err="1"/>
              <a:t>funkcionalnošću</a:t>
            </a:r>
            <a:endParaRPr lang="en-US" altLang="en-US" sz="1400" dirty="0" err="1">
              <a:cs typeface="Arial"/>
            </a:endParaRPr>
          </a:p>
        </p:txBody>
      </p:sp>
      <p:pic>
        <p:nvPicPr>
          <p:cNvPr id="7173" name="Picture 6">
            <a:extLst>
              <a:ext uri="{FF2B5EF4-FFF2-40B4-BE49-F238E27FC236}">
                <a16:creationId xmlns:a16="http://schemas.microsoft.com/office/drawing/2014/main" id="{1EBD6673-5D6F-3064-DB7A-12E32DECFED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79975" y="863600"/>
            <a:ext cx="3740150" cy="3825875"/>
          </a:xfrm>
          <a:noFill/>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2DB20-77FA-78A5-3E17-C9C3E8347C49}"/>
            </a:ext>
          </a:extLst>
        </p:cNvPr>
        <p:cNvGrpSpPr/>
        <p:nvPr/>
      </p:nvGrpSpPr>
      <p:grpSpPr>
        <a:xfrm>
          <a:off x="0" y="0"/>
          <a:ext cx="0" cy="0"/>
          <a:chOff x="0" y="0"/>
          <a:chExt cx="0" cy="0"/>
        </a:xfrm>
      </p:grpSpPr>
      <p:sp>
        <p:nvSpPr>
          <p:cNvPr id="43011" name="Rectangle 2">
            <a:extLst>
              <a:ext uri="{FF2B5EF4-FFF2-40B4-BE49-F238E27FC236}">
                <a16:creationId xmlns:a16="http://schemas.microsoft.com/office/drawing/2014/main" id="{79040307-F8B4-651C-057A-59A03238D653}"/>
              </a:ext>
            </a:extLst>
          </p:cNvPr>
          <p:cNvSpPr>
            <a:spLocks noGrp="1" noChangeArrowheads="1"/>
          </p:cNvSpPr>
          <p:nvPr>
            <p:ph type="title"/>
          </p:nvPr>
        </p:nvSpPr>
        <p:spPr/>
        <p:txBody>
          <a:bodyPr/>
          <a:lstStyle/>
          <a:p>
            <a:r>
              <a:rPr lang="en-US" dirty="0" err="1"/>
              <a:t>Komponenta</a:t>
            </a:r>
            <a:r>
              <a:rPr lang="en-US" dirty="0"/>
              <a:t> za </a:t>
            </a:r>
            <a:r>
              <a:rPr lang="en-US" dirty="0" err="1"/>
              <a:t>proveru</a:t>
            </a:r>
            <a:r>
              <a:rPr lang="en-US" dirty="0"/>
              <a:t> </a:t>
            </a:r>
            <a:r>
              <a:rPr lang="en-US" dirty="0" err="1"/>
              <a:t>crne</a:t>
            </a:r>
            <a:r>
              <a:rPr lang="en-US" dirty="0"/>
              <a:t> </a:t>
            </a:r>
            <a:r>
              <a:rPr lang="en-US" dirty="0" err="1"/>
              <a:t>kutije</a:t>
            </a:r>
            <a:r>
              <a:rPr lang="en-US" dirty="0"/>
              <a:t> III</a:t>
            </a:r>
            <a:r>
              <a:rPr lang="en-US" altLang="en-US" dirty="0"/>
              <a:t> – test plan </a:t>
            </a:r>
            <a:endParaRPr lang="en-US" altLang="en-US" dirty="0">
              <a:cs typeface="Arial"/>
            </a:endParaRPr>
          </a:p>
        </p:txBody>
      </p:sp>
      <p:sp>
        <p:nvSpPr>
          <p:cNvPr id="43010" name="Footer Placeholder 3">
            <a:extLst>
              <a:ext uri="{FF2B5EF4-FFF2-40B4-BE49-F238E27FC236}">
                <a16:creationId xmlns:a16="http://schemas.microsoft.com/office/drawing/2014/main" id="{AA4D214A-BAA9-1391-653A-6681D5EE3240}"/>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CD9C68-0F3B-40A9-84F2-C57ECB01034C}" type="slidenum">
              <a:rPr lang="de-DE" altLang="en-US">
                <a:solidFill>
                  <a:schemeClr val="bg1"/>
                </a:solidFill>
              </a:rPr>
              <a:pPr/>
              <a:t>50</a:t>
            </a:fld>
            <a:endParaRPr lang="de-DE" altLang="en-US">
              <a:solidFill>
                <a:schemeClr val="bg1"/>
              </a:solidFill>
            </a:endParaRPr>
          </a:p>
        </p:txBody>
      </p:sp>
      <p:graphicFrame>
        <p:nvGraphicFramePr>
          <p:cNvPr id="4" name="Content Placeholder 3">
            <a:extLst>
              <a:ext uri="{FF2B5EF4-FFF2-40B4-BE49-F238E27FC236}">
                <a16:creationId xmlns:a16="http://schemas.microsoft.com/office/drawing/2014/main" id="{47DA1ACF-5A6A-DB70-5DEE-B492C9815DAB}"/>
              </a:ext>
            </a:extLst>
          </p:cNvPr>
          <p:cNvGraphicFramePr>
            <a:graphicFrameLocks noGrp="1"/>
          </p:cNvGraphicFramePr>
          <p:nvPr>
            <p:ph sz="half" idx="2"/>
            <p:extLst>
              <p:ext uri="{D42A27DB-BD31-4B8C-83A1-F6EECF244321}">
                <p14:modId xmlns:p14="http://schemas.microsoft.com/office/powerpoint/2010/main" val="1780744238"/>
              </p:ext>
            </p:extLst>
          </p:nvPr>
        </p:nvGraphicFramePr>
        <p:xfrm>
          <a:off x="604816" y="861094"/>
          <a:ext cx="8230968" cy="4668520"/>
        </p:xfrm>
        <a:graphic>
          <a:graphicData uri="http://schemas.openxmlformats.org/drawingml/2006/table">
            <a:tbl>
              <a:tblPr firstRow="1" bandRow="1">
                <a:tableStyleId>{5C22544A-7EE6-4342-B048-85BDC9FD1C3A}</a:tableStyleId>
              </a:tblPr>
              <a:tblGrid>
                <a:gridCol w="1537667">
                  <a:extLst>
                    <a:ext uri="{9D8B030D-6E8A-4147-A177-3AD203B41FA5}">
                      <a16:colId xmlns:a16="http://schemas.microsoft.com/office/drawing/2014/main" val="1274788164"/>
                    </a:ext>
                  </a:extLst>
                </a:gridCol>
                <a:gridCol w="1973340">
                  <a:extLst>
                    <a:ext uri="{9D8B030D-6E8A-4147-A177-3AD203B41FA5}">
                      <a16:colId xmlns:a16="http://schemas.microsoft.com/office/drawing/2014/main" val="406828669"/>
                    </a:ext>
                  </a:extLst>
                </a:gridCol>
                <a:gridCol w="4719961">
                  <a:extLst>
                    <a:ext uri="{9D8B030D-6E8A-4147-A177-3AD203B41FA5}">
                      <a16:colId xmlns:a16="http://schemas.microsoft.com/office/drawing/2014/main" val="1590719023"/>
                    </a:ext>
                  </a:extLst>
                </a:gridCol>
              </a:tblGrid>
              <a:tr h="370840">
                <a:tc>
                  <a:txBody>
                    <a:bodyPr/>
                    <a:lstStyle/>
                    <a:p>
                      <a:r>
                        <a:rPr lang="en-US" dirty="0" err="1"/>
                        <a:t>Čeker</a:t>
                      </a:r>
                    </a:p>
                  </a:txBody>
                  <a:tcPr/>
                </a:tc>
                <a:tc>
                  <a:txBody>
                    <a:bodyPr/>
                    <a:lstStyle/>
                    <a:p>
                      <a:pPr lvl="0">
                        <a:buNone/>
                      </a:pPr>
                      <a:r>
                        <a:rPr lang="en-US"/>
                        <a:t>Izvor</a:t>
                      </a:r>
                      <a:endParaRPr lang="en-US" dirty="0"/>
                    </a:p>
                  </a:txBody>
                  <a:tcPr/>
                </a:tc>
                <a:tc>
                  <a:txBody>
                    <a:bodyPr/>
                    <a:lstStyle/>
                    <a:p>
                      <a:r>
                        <a:rPr lang="en-US" dirty="0" err="1"/>
                        <a:t>Opis</a:t>
                      </a:r>
                    </a:p>
                  </a:txBody>
                  <a:tcPr/>
                </a:tc>
                <a:extLst>
                  <a:ext uri="{0D108BD9-81ED-4DB2-BD59-A6C34878D82A}">
                    <a16:rowId xmlns:a16="http://schemas.microsoft.com/office/drawing/2014/main" val="2771986094"/>
                  </a:ext>
                </a:extLst>
              </a:tr>
              <a:tr h="370839">
                <a:tc>
                  <a:txBody>
                    <a:bodyPr/>
                    <a:lstStyle/>
                    <a:p>
                      <a:pPr lvl="0">
                        <a:buNone/>
                      </a:pPr>
                      <a:r>
                        <a:rPr lang="en-US" dirty="0"/>
                        <a:t>Stek postaje validan u pravom trenutku</a:t>
                      </a:r>
                      <a:endParaRPr lang="en-US"/>
                    </a:p>
                  </a:txBody>
                  <a:tcPr/>
                </a:tc>
                <a:tc>
                  <a:txBody>
                    <a:bodyPr/>
                    <a:lstStyle/>
                    <a:p>
                      <a:pPr lvl="0">
                        <a:buNone/>
                      </a:pPr>
                      <a:r>
                        <a:rPr lang="en-US" dirty="0"/>
                        <a:t>Mikrorarhitektura</a:t>
                      </a:r>
                      <a:endParaRPr lang="en-US"/>
                    </a:p>
                  </a:txBody>
                  <a:tcPr/>
                </a:tc>
                <a:tc>
                  <a:txBody>
                    <a:bodyPr/>
                    <a:lstStyle/>
                    <a:p>
                      <a:pPr lvl="0">
                        <a:buNone/>
                      </a:pPr>
                      <a:r>
                        <a:rPr lang="en-US" dirty="0"/>
                        <a:t>Na </a:t>
                      </a:r>
                      <a:r>
                        <a:rPr lang="en-US" dirty="0" err="1"/>
                        <a:t>osnovu</a:t>
                      </a:r>
                      <a:r>
                        <a:rPr lang="en-US" dirty="0"/>
                        <a:t> </a:t>
                      </a:r>
                      <a:r>
                        <a:rPr lang="en-US" dirty="0" err="1"/>
                        <a:t>specifikacije</a:t>
                      </a:r>
                      <a:r>
                        <a:rPr lang="en-US" dirty="0"/>
                        <a:t>, </a:t>
                      </a:r>
                      <a:r>
                        <a:rPr lang="en-US" dirty="0" err="1"/>
                        <a:t>podaci</a:t>
                      </a:r>
                      <a:r>
                        <a:rPr lang="en-US" dirty="0"/>
                        <a:t> u </a:t>
                      </a:r>
                      <a:r>
                        <a:rPr lang="en-US" dirty="0" err="1"/>
                        <a:t>steku</a:t>
                      </a:r>
                      <a:r>
                        <a:rPr lang="en-US" dirty="0"/>
                        <a:t> </a:t>
                      </a:r>
                      <a:r>
                        <a:rPr lang="en-US" dirty="0" err="1"/>
                        <a:t>su</a:t>
                      </a:r>
                      <a:r>
                        <a:rPr lang="en-US" dirty="0"/>
                        <a:t> </a:t>
                      </a:r>
                      <a:r>
                        <a:rPr lang="en-US" dirty="0" err="1"/>
                        <a:t>dostupni</a:t>
                      </a:r>
                      <a:r>
                        <a:rPr lang="en-US" dirty="0"/>
                        <a:t> </a:t>
                      </a:r>
                      <a:r>
                        <a:rPr lang="en-US" dirty="0" err="1"/>
                        <a:t>jedan</a:t>
                      </a:r>
                      <a:r>
                        <a:rPr lang="en-US" dirty="0"/>
                        <a:t> </a:t>
                      </a:r>
                      <a:r>
                        <a:rPr lang="en-US" dirty="0" err="1"/>
                        <a:t>ciklus</a:t>
                      </a:r>
                      <a:r>
                        <a:rPr lang="en-US" dirty="0"/>
                        <a:t> </a:t>
                      </a:r>
                      <a:r>
                        <a:rPr lang="en-US" dirty="0" err="1"/>
                        <a:t>nakon</a:t>
                      </a:r>
                      <a:r>
                        <a:rPr lang="en-US" dirty="0"/>
                        <a:t> </a:t>
                      </a:r>
                      <a:r>
                        <a:rPr lang="en-US" dirty="0" err="1"/>
                        <a:t>što</a:t>
                      </a:r>
                      <a:r>
                        <a:rPr lang="en-US" dirty="0"/>
                        <a:t> </a:t>
                      </a:r>
                      <a:r>
                        <a:rPr lang="en-US" dirty="0" err="1"/>
                        <a:t>su</a:t>
                      </a:r>
                      <a:r>
                        <a:rPr lang="en-US" dirty="0"/>
                        <a:t> </a:t>
                      </a:r>
                      <a:r>
                        <a:rPr lang="en-US" dirty="0" err="1"/>
                        <a:t>upisani</a:t>
                      </a:r>
                      <a:r>
                        <a:rPr lang="en-US" dirty="0"/>
                        <a:t> u </a:t>
                      </a:r>
                      <a:r>
                        <a:rPr lang="en-US" dirty="0" err="1"/>
                        <a:t>stek</a:t>
                      </a:r>
                      <a:r>
                        <a:rPr lang="en-US" dirty="0"/>
                        <a:t>. </a:t>
                      </a:r>
                      <a:r>
                        <a:rPr lang="en-US" dirty="0" err="1"/>
                        <a:t>Čeker</a:t>
                      </a:r>
                      <a:r>
                        <a:rPr lang="en-US" dirty="0"/>
                        <a:t> </a:t>
                      </a:r>
                      <a:r>
                        <a:rPr lang="en-US" dirty="0" err="1"/>
                        <a:t>onda</a:t>
                      </a:r>
                      <a:r>
                        <a:rPr lang="en-US" dirty="0"/>
                        <a:t> mora da </a:t>
                      </a:r>
                      <a:r>
                        <a:rPr lang="en-US" dirty="0" err="1"/>
                        <a:t>potvrdi</a:t>
                      </a:r>
                      <a:r>
                        <a:rPr lang="en-US" dirty="0"/>
                        <a:t> da </a:t>
                      </a:r>
                      <a:r>
                        <a:rPr lang="en-US" dirty="0" err="1"/>
                        <a:t>podaci</a:t>
                      </a:r>
                      <a:r>
                        <a:rPr lang="en-US" dirty="0"/>
                        <a:t> </a:t>
                      </a:r>
                      <a:r>
                        <a:rPr lang="en-US" dirty="0" err="1"/>
                        <a:t>nisu</a:t>
                      </a:r>
                      <a:r>
                        <a:rPr lang="en-US" dirty="0"/>
                        <a:t> </a:t>
                      </a:r>
                      <a:r>
                        <a:rPr lang="en-US" dirty="0" err="1"/>
                        <a:t>dostupni</a:t>
                      </a:r>
                      <a:r>
                        <a:rPr lang="en-US" dirty="0"/>
                        <a:t> pre </a:t>
                      </a:r>
                      <a:r>
                        <a:rPr lang="en-US" dirty="0" err="1"/>
                        <a:t>nego</a:t>
                      </a:r>
                      <a:r>
                        <a:rPr lang="en-US" dirty="0"/>
                        <a:t> </a:t>
                      </a:r>
                      <a:r>
                        <a:rPr lang="en-US" dirty="0" err="1"/>
                        <a:t>što</a:t>
                      </a:r>
                      <a:r>
                        <a:rPr lang="en-US" dirty="0"/>
                        <a:t> </a:t>
                      </a:r>
                      <a:r>
                        <a:rPr lang="en-US" dirty="0" err="1"/>
                        <a:t>treba</a:t>
                      </a:r>
                      <a:r>
                        <a:rPr lang="en-US" dirty="0"/>
                        <a:t> (u </a:t>
                      </a:r>
                      <a:r>
                        <a:rPr lang="en-US" dirty="0" err="1"/>
                        <a:t>istom</a:t>
                      </a:r>
                      <a:r>
                        <a:rPr lang="en-US" dirty="0"/>
                        <a:t> </a:t>
                      </a:r>
                      <a:r>
                        <a:rPr lang="en-US" dirty="0" err="1"/>
                        <a:t>ciklusu</a:t>
                      </a:r>
                      <a:r>
                        <a:rPr lang="en-US" dirty="0"/>
                        <a:t> </a:t>
                      </a:r>
                      <a:r>
                        <a:rPr lang="en-US" dirty="0" err="1"/>
                        <a:t>kad</a:t>
                      </a:r>
                      <a:r>
                        <a:rPr lang="en-US" dirty="0"/>
                        <a:t> se </a:t>
                      </a:r>
                      <a:r>
                        <a:rPr lang="en-US" dirty="0" err="1"/>
                        <a:t>desio</a:t>
                      </a:r>
                      <a:r>
                        <a:rPr lang="en-US" dirty="0"/>
                        <a:t> </a:t>
                      </a:r>
                      <a:r>
                        <a:rPr lang="en-US" dirty="0" err="1"/>
                        <a:t>upis</a:t>
                      </a:r>
                      <a:r>
                        <a:rPr lang="en-US" dirty="0"/>
                        <a:t>) </a:t>
                      </a:r>
                      <a:r>
                        <a:rPr lang="en-US" dirty="0" err="1"/>
                        <a:t>i</a:t>
                      </a:r>
                      <a:r>
                        <a:rPr lang="en-US" dirty="0"/>
                        <a:t> da </a:t>
                      </a:r>
                      <a:r>
                        <a:rPr lang="en-US" dirty="0" err="1"/>
                        <a:t>su</a:t>
                      </a:r>
                      <a:r>
                        <a:rPr lang="en-US" dirty="0"/>
                        <a:t> </a:t>
                      </a:r>
                      <a:r>
                        <a:rPr lang="en-US" dirty="0" err="1"/>
                        <a:t>dostupni</a:t>
                      </a:r>
                      <a:r>
                        <a:rPr lang="en-US" dirty="0"/>
                        <a:t> </a:t>
                      </a:r>
                      <a:r>
                        <a:rPr lang="en-US" dirty="0" err="1"/>
                        <a:t>jedan</a:t>
                      </a:r>
                      <a:r>
                        <a:rPr lang="en-US" dirty="0"/>
                        <a:t> </a:t>
                      </a:r>
                      <a:r>
                        <a:rPr lang="en-US" dirty="0" err="1"/>
                        <a:t>ciklus</a:t>
                      </a:r>
                      <a:r>
                        <a:rPr lang="en-US" dirty="0"/>
                        <a:t> </a:t>
                      </a:r>
                      <a:r>
                        <a:rPr lang="en-US" dirty="0" err="1"/>
                        <a:t>posle</a:t>
                      </a:r>
                      <a:r>
                        <a:rPr lang="en-US" dirty="0"/>
                        <a:t> </a:t>
                      </a:r>
                      <a:r>
                        <a:rPr lang="en-US" dirty="0" err="1"/>
                        <a:t>upisa</a:t>
                      </a:r>
                      <a:endParaRPr lang="en-US" dirty="0"/>
                    </a:p>
                  </a:txBody>
                  <a:tcPr/>
                </a:tc>
                <a:extLst>
                  <a:ext uri="{0D108BD9-81ED-4DB2-BD59-A6C34878D82A}">
                    <a16:rowId xmlns:a16="http://schemas.microsoft.com/office/drawing/2014/main" val="2839761653"/>
                  </a:ext>
                </a:extLst>
              </a:tr>
              <a:tr h="370838">
                <a:tc>
                  <a:txBody>
                    <a:bodyPr/>
                    <a:lstStyle/>
                    <a:p>
                      <a:pPr lvl="0">
                        <a:buNone/>
                      </a:pPr>
                      <a:r>
                        <a:rPr lang="en-US" dirty="0" err="1"/>
                        <a:t>Proveri</a:t>
                      </a:r>
                      <a:r>
                        <a:rPr lang="en-US" dirty="0"/>
                        <a:t> </a:t>
                      </a:r>
                      <a:r>
                        <a:rPr lang="en-US" dirty="0" err="1"/>
                        <a:t>sve</a:t>
                      </a:r>
                      <a:r>
                        <a:rPr lang="en-US" dirty="0"/>
                        <a:t> </a:t>
                      </a:r>
                      <a:r>
                        <a:rPr lang="en-US" dirty="0" err="1"/>
                        <a:t>izlaze</a:t>
                      </a:r>
                      <a:r>
                        <a:rPr lang="en-US" dirty="0"/>
                        <a:t> u </a:t>
                      </a:r>
                      <a:r>
                        <a:rPr lang="en-US" dirty="0" err="1"/>
                        <a:t>svakom</a:t>
                      </a:r>
                      <a:r>
                        <a:rPr lang="en-US" dirty="0"/>
                        <a:t> </a:t>
                      </a:r>
                      <a:r>
                        <a:rPr lang="en-US" dirty="0" err="1"/>
                        <a:t>trenutku</a:t>
                      </a:r>
                    </a:p>
                  </a:txBody>
                  <a:tcPr/>
                </a:tc>
                <a:tc>
                  <a:txBody>
                    <a:bodyPr/>
                    <a:lstStyle/>
                    <a:p>
                      <a:pPr lvl="0">
                        <a:buNone/>
                      </a:pPr>
                      <a:r>
                        <a:rPr lang="en-US" dirty="0" err="1"/>
                        <a:t>Kontekst</a:t>
                      </a:r>
                      <a:r>
                        <a:rPr lang="en-US" dirty="0"/>
                        <a:t> </a:t>
                      </a:r>
                      <a:r>
                        <a:rPr lang="en-US" dirty="0" err="1"/>
                        <a:t>dizajna</a:t>
                      </a:r>
                    </a:p>
                  </a:txBody>
                  <a:tcPr/>
                </a:tc>
                <a:tc>
                  <a:txBody>
                    <a:bodyPr/>
                    <a:lstStyle/>
                    <a:p>
                      <a:pPr lvl="0">
                        <a:buNone/>
                      </a:pPr>
                      <a:r>
                        <a:rPr lang="en-US" dirty="0" err="1"/>
                        <a:t>Nije</a:t>
                      </a:r>
                      <a:r>
                        <a:rPr lang="en-US" dirty="0"/>
                        <a:t> </a:t>
                      </a:r>
                      <a:r>
                        <a:rPr lang="en-US" dirty="0" err="1"/>
                        <a:t>dovoljno</a:t>
                      </a:r>
                      <a:r>
                        <a:rPr lang="en-US" dirty="0"/>
                        <a:t> </a:t>
                      </a:r>
                      <a:r>
                        <a:rPr lang="en-US" dirty="0" err="1"/>
                        <a:t>samo</a:t>
                      </a:r>
                      <a:r>
                        <a:rPr lang="en-US" dirty="0"/>
                        <a:t> </a:t>
                      </a:r>
                      <a:r>
                        <a:rPr lang="en-US" dirty="0" err="1"/>
                        <a:t>proveriti</a:t>
                      </a:r>
                      <a:r>
                        <a:rPr lang="en-US" dirty="0"/>
                        <a:t> </a:t>
                      </a:r>
                      <a:r>
                        <a:rPr lang="en-US" dirty="0" err="1"/>
                        <a:t>podatke</a:t>
                      </a:r>
                      <a:r>
                        <a:rPr lang="en-US" dirty="0"/>
                        <a:t> </a:t>
                      </a:r>
                      <a:r>
                        <a:rPr lang="en-US" dirty="0" err="1"/>
                        <a:t>nakon</a:t>
                      </a:r>
                      <a:r>
                        <a:rPr lang="en-US" dirty="0"/>
                        <a:t> </a:t>
                      </a:r>
                      <a:r>
                        <a:rPr lang="en-US" dirty="0" err="1"/>
                        <a:t>čitanja</a:t>
                      </a:r>
                      <a:r>
                        <a:rPr lang="en-US" dirty="0"/>
                        <a:t> </a:t>
                      </a:r>
                      <a:r>
                        <a:rPr lang="en-US" dirty="0" err="1"/>
                        <a:t>sa</a:t>
                      </a:r>
                      <a:r>
                        <a:rPr lang="en-US" dirty="0"/>
                        <a:t> </a:t>
                      </a:r>
                      <a:r>
                        <a:rPr lang="en-US" dirty="0" err="1"/>
                        <a:t>steka</a:t>
                      </a:r>
                      <a:r>
                        <a:rPr lang="en-US" dirty="0"/>
                        <a:t>, </a:t>
                      </a:r>
                      <a:r>
                        <a:rPr lang="en-US" dirty="0" err="1"/>
                        <a:t>potrebno</a:t>
                      </a:r>
                      <a:r>
                        <a:rPr lang="en-US" dirty="0"/>
                        <a:t> je </a:t>
                      </a:r>
                      <a:r>
                        <a:rPr lang="en-US" dirty="0" err="1"/>
                        <a:t>proveriti</a:t>
                      </a:r>
                      <a:r>
                        <a:rPr lang="en-US" dirty="0"/>
                        <a:t> da se </a:t>
                      </a:r>
                      <a:r>
                        <a:rPr lang="en-US" dirty="0" err="1"/>
                        <a:t>na</a:t>
                      </a:r>
                      <a:r>
                        <a:rPr lang="en-US" dirty="0"/>
                        <a:t> </a:t>
                      </a:r>
                      <a:r>
                        <a:rPr lang="en-US" dirty="0" err="1"/>
                        <a:t>linijama</a:t>
                      </a:r>
                      <a:r>
                        <a:rPr lang="en-US" dirty="0"/>
                        <a:t> out_buf_data1 I out_buf_data_2 ne </a:t>
                      </a:r>
                      <a:r>
                        <a:rPr lang="en-US" dirty="0" err="1"/>
                        <a:t>pojavljuju</a:t>
                      </a:r>
                      <a:r>
                        <a:rPr lang="en-US" dirty="0"/>
                        <a:t> </a:t>
                      </a:r>
                      <a:r>
                        <a:rPr lang="en-US" dirty="0" err="1"/>
                        <a:t>podaci</a:t>
                      </a:r>
                      <a:r>
                        <a:rPr lang="en-US" dirty="0"/>
                        <a:t> </a:t>
                      </a:r>
                      <a:r>
                        <a:rPr lang="en-US" dirty="0" err="1"/>
                        <a:t>osim</a:t>
                      </a:r>
                      <a:r>
                        <a:rPr lang="en-US" dirty="0"/>
                        <a:t> </a:t>
                      </a:r>
                      <a:r>
                        <a:rPr lang="en-US" dirty="0" err="1"/>
                        <a:t>ako</a:t>
                      </a:r>
                      <a:r>
                        <a:rPr lang="en-US" dirty="0"/>
                        <a:t> je </a:t>
                      </a:r>
                      <a:r>
                        <a:rPr lang="en-US" dirty="0" err="1"/>
                        <a:t>na</a:t>
                      </a:r>
                      <a:r>
                        <a:rPr lang="en-US" dirty="0"/>
                        <a:t> </a:t>
                      </a:r>
                      <a:r>
                        <a:rPr lang="en-US" dirty="0" err="1"/>
                        <a:t>ulazima</a:t>
                      </a:r>
                      <a:r>
                        <a:rPr lang="en-US" dirty="0"/>
                        <a:t> </a:t>
                      </a:r>
                      <a:r>
                        <a:rPr lang="en-US" dirty="0" err="1"/>
                        <a:t>inicirano</a:t>
                      </a:r>
                      <a:r>
                        <a:rPr lang="en-US" dirty="0"/>
                        <a:t> </a:t>
                      </a:r>
                      <a:r>
                        <a:rPr lang="en-US" dirty="0" err="1"/>
                        <a:t>čitanje</a:t>
                      </a:r>
                      <a:r>
                        <a:rPr lang="en-US" dirty="0"/>
                        <a:t> </a:t>
                      </a:r>
                      <a:r>
                        <a:rPr lang="en-US" dirty="0" err="1"/>
                        <a:t>i</a:t>
                      </a:r>
                      <a:r>
                        <a:rPr lang="en-US" dirty="0"/>
                        <a:t> </a:t>
                      </a:r>
                      <a:r>
                        <a:rPr lang="en-US" dirty="0" err="1"/>
                        <a:t>ako</a:t>
                      </a:r>
                      <a:r>
                        <a:rPr lang="en-US" dirty="0"/>
                        <a:t> </a:t>
                      </a:r>
                      <a:r>
                        <a:rPr lang="en-US" dirty="0" err="1"/>
                        <a:t>ima</a:t>
                      </a:r>
                      <a:r>
                        <a:rPr lang="en-US" dirty="0"/>
                        <a:t> </a:t>
                      </a:r>
                      <a:r>
                        <a:rPr lang="en-US" dirty="0" err="1"/>
                        <a:t>podataka</a:t>
                      </a:r>
                      <a:r>
                        <a:rPr lang="en-US" dirty="0"/>
                        <a:t> </a:t>
                      </a:r>
                      <a:r>
                        <a:rPr lang="en-US" dirty="0" err="1"/>
                        <a:t>upisanih</a:t>
                      </a:r>
                      <a:r>
                        <a:rPr lang="en-US" dirty="0"/>
                        <a:t> </a:t>
                      </a:r>
                      <a:r>
                        <a:rPr lang="en-US" dirty="0" err="1"/>
                        <a:t>na</a:t>
                      </a:r>
                      <a:r>
                        <a:rPr lang="en-US" dirty="0"/>
                        <a:t> </a:t>
                      </a:r>
                      <a:r>
                        <a:rPr lang="en-US" dirty="0" err="1"/>
                        <a:t>steku</a:t>
                      </a:r>
                      <a:r>
                        <a:rPr lang="en-US" dirty="0"/>
                        <a:t>. </a:t>
                      </a:r>
                      <a:r>
                        <a:rPr lang="en-US" dirty="0" err="1"/>
                        <a:t>Takođe</a:t>
                      </a:r>
                      <a:r>
                        <a:rPr lang="en-US" dirty="0"/>
                        <a:t>, </a:t>
                      </a:r>
                      <a:r>
                        <a:rPr lang="en-US" i="1" dirty="0" err="1"/>
                        <a:t>buff_full</a:t>
                      </a:r>
                      <a:r>
                        <a:rPr lang="en-US" dirty="0"/>
                        <a:t> </a:t>
                      </a:r>
                      <a:r>
                        <a:rPr lang="en-US" dirty="0" err="1"/>
                        <a:t>i</a:t>
                      </a:r>
                      <a:r>
                        <a:rPr lang="en-US" dirty="0"/>
                        <a:t> </a:t>
                      </a:r>
                      <a:r>
                        <a:rPr lang="en-US" i="1" dirty="0" err="1"/>
                        <a:t>buff_overrun</a:t>
                      </a:r>
                      <a:r>
                        <a:rPr lang="en-US" dirty="0"/>
                        <a:t> </a:t>
                      </a:r>
                      <a:r>
                        <a:rPr lang="en-US" dirty="0" err="1"/>
                        <a:t>signali</a:t>
                      </a:r>
                      <a:r>
                        <a:rPr lang="en-US" dirty="0"/>
                        <a:t> ne </a:t>
                      </a:r>
                      <a:r>
                        <a:rPr lang="en-US" dirty="0" err="1"/>
                        <a:t>trebaju</a:t>
                      </a:r>
                      <a:r>
                        <a:rPr lang="en-US" dirty="0"/>
                        <a:t> </a:t>
                      </a:r>
                      <a:r>
                        <a:rPr lang="en-US" dirty="0" err="1"/>
                        <a:t>biti</a:t>
                      </a:r>
                      <a:r>
                        <a:rPr lang="en-US" dirty="0"/>
                        <a:t> </a:t>
                      </a:r>
                      <a:r>
                        <a:rPr lang="en-US" dirty="0" err="1"/>
                        <a:t>aktivni</a:t>
                      </a:r>
                      <a:r>
                        <a:rPr lang="en-US" dirty="0"/>
                        <a:t> </a:t>
                      </a:r>
                      <a:r>
                        <a:rPr lang="en-US" dirty="0" err="1"/>
                        <a:t>osim</a:t>
                      </a:r>
                      <a:r>
                        <a:rPr lang="en-US" dirty="0"/>
                        <a:t> </a:t>
                      </a:r>
                      <a:r>
                        <a:rPr lang="en-US" dirty="0" err="1"/>
                        <a:t>kada</a:t>
                      </a:r>
                      <a:r>
                        <a:rPr lang="en-US" dirty="0"/>
                        <a:t> je </a:t>
                      </a:r>
                      <a:r>
                        <a:rPr lang="en-US" dirty="0" err="1"/>
                        <a:t>čeker</a:t>
                      </a:r>
                      <a:r>
                        <a:rPr lang="en-US" dirty="0"/>
                        <a:t> </a:t>
                      </a:r>
                      <a:r>
                        <a:rPr lang="en-US" dirty="0" err="1"/>
                        <a:t>predvideo</a:t>
                      </a:r>
                      <a:r>
                        <a:rPr lang="en-US" dirty="0"/>
                        <a:t> da </a:t>
                      </a:r>
                      <a:r>
                        <a:rPr lang="en-US" dirty="0" err="1"/>
                        <a:t>su</a:t>
                      </a:r>
                      <a:r>
                        <a:rPr lang="en-US" dirty="0"/>
                        <a:t> </a:t>
                      </a:r>
                      <a:r>
                        <a:rPr lang="en-US" dirty="0" err="1"/>
                        <a:t>ispunjeni</a:t>
                      </a:r>
                      <a:r>
                        <a:rPr lang="en-US" dirty="0"/>
                        <a:t> </a:t>
                      </a:r>
                      <a:r>
                        <a:rPr lang="en-US" dirty="0" err="1"/>
                        <a:t>odgovarajući</a:t>
                      </a:r>
                      <a:r>
                        <a:rPr lang="en-US" dirty="0"/>
                        <a:t> </a:t>
                      </a:r>
                      <a:r>
                        <a:rPr lang="en-US" dirty="0" err="1"/>
                        <a:t>uslovi</a:t>
                      </a:r>
                      <a:r>
                        <a:rPr lang="en-US" dirty="0"/>
                        <a:t> za </a:t>
                      </a:r>
                      <a:r>
                        <a:rPr lang="en-US" dirty="0" err="1"/>
                        <a:t>njihovo</a:t>
                      </a:r>
                      <a:r>
                        <a:rPr lang="en-US" dirty="0"/>
                        <a:t> </a:t>
                      </a:r>
                      <a:r>
                        <a:rPr lang="en-US" dirty="0" err="1"/>
                        <a:t>pojavljivanje</a:t>
                      </a:r>
                    </a:p>
                  </a:txBody>
                  <a:tcPr/>
                </a:tc>
                <a:extLst>
                  <a:ext uri="{0D108BD9-81ED-4DB2-BD59-A6C34878D82A}">
                    <a16:rowId xmlns:a16="http://schemas.microsoft.com/office/drawing/2014/main" val="3595395622"/>
                  </a:ext>
                </a:extLst>
              </a:tr>
            </a:tbl>
          </a:graphicData>
        </a:graphic>
      </p:graphicFrame>
    </p:spTree>
    <p:extLst>
      <p:ext uri="{BB962C8B-B14F-4D97-AF65-F5344CB8AC3E}">
        <p14:creationId xmlns:p14="http://schemas.microsoft.com/office/powerpoint/2010/main" val="1497807481"/>
      </p:ext>
    </p:extLst>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a:extLst>
              <a:ext uri="{FF2B5EF4-FFF2-40B4-BE49-F238E27FC236}">
                <a16:creationId xmlns:a16="http://schemas.microsoft.com/office/drawing/2014/main" id="{6E77F1EB-995D-AA3F-DE51-2EE5D6EF3D11}"/>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60FACF-76C3-45F4-9E68-F5BEAA75E1A1}" type="slidenum">
              <a:rPr lang="de-DE" altLang="en-US">
                <a:solidFill>
                  <a:schemeClr val="bg1"/>
                </a:solidFill>
              </a:rPr>
              <a:pPr/>
              <a:t>51</a:t>
            </a:fld>
            <a:endParaRPr lang="de-DE" altLang="en-US">
              <a:solidFill>
                <a:schemeClr val="bg1"/>
              </a:solidFill>
            </a:endParaRPr>
          </a:p>
        </p:txBody>
      </p:sp>
      <p:sp>
        <p:nvSpPr>
          <p:cNvPr id="45059" name="Rectangle 2">
            <a:extLst>
              <a:ext uri="{FF2B5EF4-FFF2-40B4-BE49-F238E27FC236}">
                <a16:creationId xmlns:a16="http://schemas.microsoft.com/office/drawing/2014/main" id="{3575B01E-05C1-ED9C-943B-042D9B180356}"/>
              </a:ext>
            </a:extLst>
          </p:cNvPr>
          <p:cNvSpPr>
            <a:spLocks noGrp="1" noChangeArrowheads="1"/>
          </p:cNvSpPr>
          <p:nvPr>
            <p:ph type="title"/>
          </p:nvPr>
        </p:nvSpPr>
        <p:spPr/>
        <p:txBody>
          <a:bodyPr/>
          <a:lstStyle/>
          <a:p>
            <a:pPr eaLnBrk="1" hangingPunct="1"/>
            <a:r>
              <a:rPr lang="en-US" altLang="en-US" sz="2400" dirty="0"/>
              <a:t>Provera u </a:t>
            </a:r>
            <a:r>
              <a:rPr lang="en-US" altLang="en-US" sz="2400" dirty="0" err="1"/>
              <a:t>verifikaciji</a:t>
            </a:r>
            <a:r>
              <a:rPr lang="en-US" altLang="en-US" sz="2400" dirty="0"/>
              <a:t> ne </a:t>
            </a:r>
            <a:r>
              <a:rPr lang="en-US" altLang="en-US" sz="2400" dirty="0" err="1"/>
              <a:t>treba</a:t>
            </a:r>
            <a:r>
              <a:rPr lang="en-US" altLang="en-US" sz="2400" dirty="0"/>
              <a:t> da re-</a:t>
            </a:r>
            <a:r>
              <a:rPr lang="en-US" altLang="en-US" sz="2400" dirty="0" err="1"/>
              <a:t>implementira</a:t>
            </a:r>
            <a:r>
              <a:rPr lang="en-US" altLang="en-US" sz="2400" dirty="0"/>
              <a:t> </a:t>
            </a:r>
            <a:r>
              <a:rPr lang="en-US" altLang="en-US" sz="2400" dirty="0" err="1"/>
              <a:t>dizajn</a:t>
            </a:r>
            <a:r>
              <a:rPr lang="en-US" altLang="en-US" sz="2400" dirty="0"/>
              <a:t>  I</a:t>
            </a:r>
            <a:endParaRPr lang="en-US" altLang="en-US" sz="2400" dirty="0">
              <a:cs typeface="Arial"/>
            </a:endParaRPr>
          </a:p>
        </p:txBody>
      </p:sp>
      <p:sp>
        <p:nvSpPr>
          <p:cNvPr id="45060" name="Rectangle 3">
            <a:extLst>
              <a:ext uri="{FF2B5EF4-FFF2-40B4-BE49-F238E27FC236}">
                <a16:creationId xmlns:a16="http://schemas.microsoft.com/office/drawing/2014/main" id="{3DB6F961-6DCE-3110-15EB-11EF2B0FA19F}"/>
              </a:ext>
            </a:extLst>
          </p:cNvPr>
          <p:cNvSpPr>
            <a:spLocks noGrp="1" noChangeArrowheads="1"/>
          </p:cNvSpPr>
          <p:nvPr>
            <p:ph type="body" idx="1"/>
          </p:nvPr>
        </p:nvSpPr>
        <p:spPr/>
        <p:txBody>
          <a:bodyPr/>
          <a:lstStyle/>
          <a:p>
            <a:r>
              <a:rPr lang="en-US" sz="1600" dirty="0" err="1">
                <a:ea typeface="+mn-lt"/>
                <a:cs typeface="+mn-lt"/>
              </a:rPr>
              <a:t>Verifikacioni</a:t>
            </a:r>
            <a:r>
              <a:rPr lang="en-US" sz="1600" dirty="0">
                <a:ea typeface="+mn-lt"/>
                <a:cs typeface="+mn-lt"/>
              </a:rPr>
              <a:t> </a:t>
            </a:r>
            <a:r>
              <a:rPr lang="en-US" sz="1600" dirty="0" err="1">
                <a:ea typeface="+mn-lt"/>
                <a:cs typeface="+mn-lt"/>
              </a:rPr>
              <a:t>inženjer</a:t>
            </a:r>
            <a:r>
              <a:rPr lang="en-US" sz="1600" dirty="0">
                <a:ea typeface="+mn-lt"/>
                <a:cs typeface="+mn-lt"/>
              </a:rPr>
              <a:t> mora </a:t>
            </a:r>
            <a:r>
              <a:rPr lang="en-US" sz="1600" dirty="0" err="1">
                <a:ea typeface="+mn-lt"/>
                <a:cs typeface="+mn-lt"/>
              </a:rPr>
              <a:t>ostati</a:t>
            </a:r>
            <a:r>
              <a:rPr lang="en-US" sz="1600" dirty="0">
                <a:ea typeface="+mn-lt"/>
                <a:cs typeface="+mn-lt"/>
              </a:rPr>
              <a:t> </a:t>
            </a:r>
            <a:r>
              <a:rPr lang="en-US" sz="1600" dirty="0" err="1">
                <a:ea typeface="+mn-lt"/>
                <a:cs typeface="+mn-lt"/>
              </a:rPr>
              <a:t>nezavisan</a:t>
            </a:r>
            <a:r>
              <a:rPr lang="en-US" sz="1600" dirty="0">
                <a:ea typeface="+mn-lt"/>
                <a:cs typeface="+mn-lt"/>
              </a:rPr>
              <a:t>, a </a:t>
            </a:r>
            <a:r>
              <a:rPr lang="en-US" sz="1600" dirty="0" err="1">
                <a:ea typeface="+mn-lt"/>
                <a:cs typeface="+mn-lt"/>
              </a:rPr>
              <a:t>istovremeno</a:t>
            </a:r>
            <a:r>
              <a:rPr lang="en-US" sz="1600" dirty="0">
                <a:ea typeface="+mn-lt"/>
                <a:cs typeface="+mn-lt"/>
              </a:rPr>
              <a:t> </a:t>
            </a:r>
            <a:r>
              <a:rPr lang="en-US" sz="1600" dirty="0" err="1">
                <a:ea typeface="+mn-lt"/>
                <a:cs typeface="+mn-lt"/>
              </a:rPr>
              <a:t>održavati</a:t>
            </a:r>
            <a:r>
              <a:rPr lang="en-US" sz="1600" dirty="0">
                <a:ea typeface="+mn-lt"/>
                <a:cs typeface="+mn-lt"/>
              </a:rPr>
              <a:t> </a:t>
            </a:r>
            <a:r>
              <a:rPr lang="en-US" sz="1600" dirty="0" err="1">
                <a:ea typeface="+mn-lt"/>
                <a:cs typeface="+mn-lt"/>
              </a:rPr>
              <a:t>blisku</a:t>
            </a:r>
            <a:r>
              <a:rPr lang="en-US" sz="1600" dirty="0">
                <a:ea typeface="+mn-lt"/>
                <a:cs typeface="+mn-lt"/>
              </a:rPr>
              <a:t> </a:t>
            </a:r>
            <a:r>
              <a:rPr lang="en-US" sz="1600" dirty="0" err="1">
                <a:ea typeface="+mn-lt"/>
                <a:cs typeface="+mn-lt"/>
              </a:rPr>
              <a:t>saradnju</a:t>
            </a:r>
            <a:r>
              <a:rPr lang="en-US" sz="1600" dirty="0">
                <a:ea typeface="+mn-lt"/>
                <a:cs typeface="+mn-lt"/>
              </a:rPr>
              <a:t> </a:t>
            </a:r>
            <a:r>
              <a:rPr lang="en-US" sz="1600" dirty="0" err="1">
                <a:ea typeface="+mn-lt"/>
                <a:cs typeface="+mn-lt"/>
              </a:rPr>
              <a:t>sa</a:t>
            </a:r>
            <a:r>
              <a:rPr lang="en-US" sz="1600" dirty="0">
                <a:ea typeface="+mn-lt"/>
                <a:cs typeface="+mn-lt"/>
              </a:rPr>
              <a:t> </a:t>
            </a:r>
            <a:r>
              <a:rPr lang="en-US" sz="1600" dirty="0" err="1">
                <a:ea typeface="+mn-lt"/>
                <a:cs typeface="+mn-lt"/>
              </a:rPr>
              <a:t>dizajnerskim</a:t>
            </a:r>
            <a:r>
              <a:rPr lang="en-US" sz="1600" dirty="0">
                <a:ea typeface="+mn-lt"/>
                <a:cs typeface="+mn-lt"/>
              </a:rPr>
              <a:t> </a:t>
            </a:r>
            <a:r>
              <a:rPr lang="en-US" sz="1600" dirty="0" err="1">
                <a:ea typeface="+mn-lt"/>
                <a:cs typeface="+mn-lt"/>
              </a:rPr>
              <a:t>timom</a:t>
            </a:r>
            <a:r>
              <a:rPr lang="en-US" sz="1600" dirty="0">
                <a:ea typeface="+mn-lt"/>
                <a:cs typeface="+mn-lt"/>
              </a:rPr>
              <a:t>.</a:t>
            </a:r>
            <a:endParaRPr lang="en-US" dirty="0">
              <a:ea typeface="+mn-lt"/>
              <a:cs typeface="+mn-lt"/>
            </a:endParaRPr>
          </a:p>
          <a:p>
            <a:pPr eaLnBrk="1" hangingPunct="1"/>
            <a:endParaRPr lang="en-US" altLang="en-US" sz="1600"/>
          </a:p>
          <a:p>
            <a:r>
              <a:rPr lang="en-US" sz="1600" dirty="0">
                <a:ea typeface="+mn-lt"/>
                <a:cs typeface="+mn-lt"/>
              </a:rPr>
              <a:t>Ovo je </a:t>
            </a:r>
            <a:r>
              <a:rPr lang="en-US" sz="1600" dirty="0" err="1">
                <a:ea typeface="+mn-lt"/>
                <a:cs typeface="+mn-lt"/>
              </a:rPr>
              <a:t>posebno</a:t>
            </a:r>
            <a:r>
              <a:rPr lang="en-US" sz="1600" dirty="0">
                <a:ea typeface="+mn-lt"/>
                <a:cs typeface="+mn-lt"/>
              </a:rPr>
              <a:t> </a:t>
            </a:r>
            <a:r>
              <a:rPr lang="en-US" sz="1600" dirty="0" err="1">
                <a:ea typeface="+mn-lt"/>
                <a:cs typeface="+mn-lt"/>
              </a:rPr>
              <a:t>važno</a:t>
            </a:r>
            <a:r>
              <a:rPr lang="en-US" sz="1600" dirty="0">
                <a:ea typeface="+mn-lt"/>
                <a:cs typeface="+mn-lt"/>
              </a:rPr>
              <a:t> </a:t>
            </a:r>
            <a:r>
              <a:rPr lang="en-US" sz="1600" dirty="0" err="1">
                <a:ea typeface="+mn-lt"/>
                <a:cs typeface="+mn-lt"/>
              </a:rPr>
              <a:t>kada</a:t>
            </a:r>
            <a:r>
              <a:rPr lang="en-US" sz="1600" dirty="0">
                <a:ea typeface="+mn-lt"/>
                <a:cs typeface="+mn-lt"/>
              </a:rPr>
              <a:t> se </a:t>
            </a:r>
            <a:r>
              <a:rPr lang="en-US" sz="1600" dirty="0" err="1">
                <a:ea typeface="+mn-lt"/>
                <a:cs typeface="+mn-lt"/>
              </a:rPr>
              <a:t>kreira</a:t>
            </a:r>
            <a:r>
              <a:rPr lang="en-US" sz="1600" dirty="0">
                <a:ea typeface="+mn-lt"/>
                <a:cs typeface="+mn-lt"/>
              </a:rPr>
              <a:t> </a:t>
            </a:r>
            <a:r>
              <a:rPr lang="en-US" sz="1600" dirty="0" err="1">
                <a:ea typeface="+mn-lt"/>
                <a:cs typeface="+mn-lt"/>
              </a:rPr>
              <a:t>kod</a:t>
            </a:r>
            <a:r>
              <a:rPr lang="en-US" sz="1600" dirty="0">
                <a:ea typeface="+mn-lt"/>
                <a:cs typeface="+mn-lt"/>
              </a:rPr>
              <a:t> za </a:t>
            </a:r>
            <a:r>
              <a:rPr lang="en-US" sz="1600" dirty="0" err="1">
                <a:ea typeface="+mn-lt"/>
                <a:cs typeface="+mn-lt"/>
              </a:rPr>
              <a:t>proveru</a:t>
            </a:r>
            <a:r>
              <a:rPr lang="en-US" sz="1600" dirty="0">
                <a:ea typeface="+mn-lt"/>
                <a:cs typeface="+mn-lt"/>
              </a:rPr>
              <a:t> </a:t>
            </a:r>
            <a:r>
              <a:rPr lang="en-US" sz="1600" dirty="0" err="1">
                <a:ea typeface="+mn-lt"/>
                <a:cs typeface="+mn-lt"/>
              </a:rPr>
              <a:t>radi</a:t>
            </a:r>
            <a:r>
              <a:rPr lang="en-US" sz="1600" dirty="0">
                <a:ea typeface="+mn-lt"/>
                <a:cs typeface="+mn-lt"/>
              </a:rPr>
              <a:t> </a:t>
            </a:r>
            <a:r>
              <a:rPr lang="en-US" sz="1600" dirty="0" err="1">
                <a:ea typeface="+mn-lt"/>
                <a:cs typeface="+mn-lt"/>
              </a:rPr>
              <a:t>verifikacije</a:t>
            </a:r>
            <a:endParaRPr lang="en-US" sz="1600" dirty="0">
              <a:ea typeface="+mn-lt"/>
              <a:cs typeface="+mn-lt"/>
            </a:endParaRPr>
          </a:p>
          <a:p>
            <a:pPr eaLnBrk="1" hangingPunct="1"/>
            <a:endParaRPr lang="en-US" altLang="en-US" sz="1600">
              <a:cs typeface="Arial"/>
            </a:endParaRPr>
          </a:p>
          <a:p>
            <a:r>
              <a:rPr lang="en-US" sz="1600" dirty="0" err="1">
                <a:ea typeface="+mn-lt"/>
                <a:cs typeface="+mn-lt"/>
              </a:rPr>
              <a:t>Iako</a:t>
            </a:r>
            <a:r>
              <a:rPr lang="en-US" sz="1600" dirty="0">
                <a:ea typeface="+mn-lt"/>
                <a:cs typeface="+mn-lt"/>
              </a:rPr>
              <a:t> je </a:t>
            </a:r>
            <a:r>
              <a:rPr lang="en-US" sz="1600" dirty="0" err="1">
                <a:ea typeface="+mn-lt"/>
                <a:cs typeface="+mn-lt"/>
              </a:rPr>
              <a:t>inženjeru</a:t>
            </a:r>
            <a:r>
              <a:rPr lang="en-US" sz="1600" dirty="0">
                <a:ea typeface="+mn-lt"/>
                <a:cs typeface="+mn-lt"/>
              </a:rPr>
              <a:t> za </a:t>
            </a:r>
            <a:r>
              <a:rPr lang="en-US" sz="1600" dirty="0" err="1">
                <a:ea typeface="+mn-lt"/>
                <a:cs typeface="+mn-lt"/>
              </a:rPr>
              <a:t>verifikaciju</a:t>
            </a:r>
            <a:r>
              <a:rPr lang="en-US" sz="1600" dirty="0">
                <a:ea typeface="+mn-lt"/>
                <a:cs typeface="+mn-lt"/>
              </a:rPr>
              <a:t> </a:t>
            </a:r>
            <a:r>
              <a:rPr lang="en-US" sz="1600" dirty="0" err="1">
                <a:ea typeface="+mn-lt"/>
                <a:cs typeface="+mn-lt"/>
              </a:rPr>
              <a:t>dozvoljeno</a:t>
            </a:r>
            <a:r>
              <a:rPr lang="en-US" sz="1600" dirty="0">
                <a:ea typeface="+mn-lt"/>
                <a:cs typeface="+mn-lt"/>
              </a:rPr>
              <a:t> da </a:t>
            </a:r>
            <a:r>
              <a:rPr lang="en-US" sz="1600" dirty="0" err="1">
                <a:ea typeface="+mn-lt"/>
                <a:cs typeface="+mn-lt"/>
              </a:rPr>
              <a:t>zna</a:t>
            </a:r>
            <a:r>
              <a:rPr lang="en-US" sz="1600" dirty="0">
                <a:ea typeface="+mn-lt"/>
                <a:cs typeface="+mn-lt"/>
              </a:rPr>
              <a:t> </a:t>
            </a:r>
            <a:r>
              <a:rPr lang="en-US" sz="1600" dirty="0" err="1">
                <a:ea typeface="+mn-lt"/>
                <a:cs typeface="+mn-lt"/>
              </a:rPr>
              <a:t>implementaciju</a:t>
            </a:r>
            <a:r>
              <a:rPr lang="en-US" sz="1600" dirty="0">
                <a:ea typeface="+mn-lt"/>
                <a:cs typeface="+mn-lt"/>
              </a:rPr>
              <a:t> </a:t>
            </a:r>
            <a:r>
              <a:rPr lang="en-US" sz="1600" dirty="0" err="1">
                <a:ea typeface="+mn-lt"/>
                <a:cs typeface="+mn-lt"/>
              </a:rPr>
              <a:t>dizajna</a:t>
            </a:r>
            <a:r>
              <a:rPr lang="en-US" sz="1600" dirty="0">
                <a:ea typeface="+mn-lt"/>
                <a:cs typeface="+mn-lt"/>
              </a:rPr>
              <a:t>, </a:t>
            </a:r>
            <a:r>
              <a:rPr lang="en-US" sz="1600" dirty="0" err="1">
                <a:ea typeface="+mn-lt"/>
                <a:cs typeface="+mn-lt"/>
              </a:rPr>
              <a:t>kod</a:t>
            </a:r>
            <a:r>
              <a:rPr lang="en-US" sz="1600" dirty="0">
                <a:ea typeface="+mn-lt"/>
                <a:cs typeface="+mn-lt"/>
              </a:rPr>
              <a:t> za </a:t>
            </a:r>
            <a:r>
              <a:rPr lang="en-US" sz="1600" dirty="0" err="1">
                <a:ea typeface="+mn-lt"/>
                <a:cs typeface="+mn-lt"/>
              </a:rPr>
              <a:t>proveru</a:t>
            </a:r>
            <a:r>
              <a:rPr lang="en-US" sz="1600" dirty="0">
                <a:ea typeface="+mn-lt"/>
                <a:cs typeface="+mn-lt"/>
              </a:rPr>
              <a:t> ne bi </a:t>
            </a:r>
            <a:r>
              <a:rPr lang="en-US" sz="1600" dirty="0" err="1">
                <a:ea typeface="+mn-lt"/>
                <a:cs typeface="+mn-lt"/>
              </a:rPr>
              <a:t>trebalo</a:t>
            </a:r>
            <a:r>
              <a:rPr lang="en-US" sz="1600" dirty="0">
                <a:ea typeface="+mn-lt"/>
                <a:cs typeface="+mn-lt"/>
              </a:rPr>
              <a:t> da </a:t>
            </a:r>
            <a:r>
              <a:rPr lang="en-US" sz="1600" dirty="0" err="1">
                <a:ea typeface="+mn-lt"/>
                <a:cs typeface="+mn-lt"/>
              </a:rPr>
              <a:t>odražava</a:t>
            </a:r>
            <a:r>
              <a:rPr lang="en-US" sz="1600" dirty="0">
                <a:ea typeface="+mn-lt"/>
                <a:cs typeface="+mn-lt"/>
              </a:rPr>
              <a:t> </a:t>
            </a:r>
            <a:r>
              <a:rPr lang="en-US" sz="1600" dirty="0" err="1">
                <a:ea typeface="+mn-lt"/>
                <a:cs typeface="+mn-lt"/>
              </a:rPr>
              <a:t>algoritam</a:t>
            </a:r>
            <a:r>
              <a:rPr lang="en-US" sz="1600" dirty="0">
                <a:ea typeface="+mn-lt"/>
                <a:cs typeface="+mn-lt"/>
              </a:rPr>
              <a:t> </a:t>
            </a:r>
            <a:r>
              <a:rPr lang="en-US" sz="1600" dirty="0" err="1">
                <a:ea typeface="+mn-lt"/>
                <a:cs typeface="+mn-lt"/>
              </a:rPr>
              <a:t>dizajna</a:t>
            </a:r>
            <a:endParaRPr lang="en-US" sz="1600" dirty="0">
              <a:ea typeface="+mn-lt"/>
              <a:cs typeface="+mn-lt"/>
            </a:endParaRPr>
          </a:p>
          <a:p>
            <a:pPr marL="0" indent="0">
              <a:buNone/>
            </a:pPr>
            <a:endParaRPr lang="en-US" altLang="en-US" sz="1600" dirty="0">
              <a:cs typeface="Arial"/>
            </a:endParaRPr>
          </a:p>
          <a:p>
            <a:r>
              <a:rPr lang="en-US" sz="1600" dirty="0" err="1">
                <a:ea typeface="+mn-lt"/>
                <a:cs typeface="+mn-lt"/>
              </a:rPr>
              <a:t>Inženjer</a:t>
            </a:r>
            <a:r>
              <a:rPr lang="en-US" sz="1600" dirty="0">
                <a:ea typeface="+mn-lt"/>
                <a:cs typeface="+mn-lt"/>
              </a:rPr>
              <a:t> za </a:t>
            </a:r>
            <a:r>
              <a:rPr lang="en-US" sz="1600" dirty="0" err="1">
                <a:ea typeface="+mn-lt"/>
                <a:cs typeface="+mn-lt"/>
              </a:rPr>
              <a:t>verifikaciju</a:t>
            </a:r>
            <a:r>
              <a:rPr lang="en-US" sz="1600" dirty="0">
                <a:ea typeface="+mn-lt"/>
                <a:cs typeface="+mn-lt"/>
              </a:rPr>
              <a:t> </a:t>
            </a:r>
            <a:r>
              <a:rPr lang="en-US" sz="1600" dirty="0" err="1">
                <a:ea typeface="+mn-lt"/>
                <a:cs typeface="+mn-lt"/>
              </a:rPr>
              <a:t>uvek</a:t>
            </a:r>
            <a:r>
              <a:rPr lang="en-US" sz="1600" dirty="0">
                <a:ea typeface="+mn-lt"/>
                <a:cs typeface="+mn-lt"/>
              </a:rPr>
              <a:t> mora </a:t>
            </a:r>
            <a:r>
              <a:rPr lang="en-US" sz="1600" dirty="0" err="1">
                <a:ea typeface="+mn-lt"/>
                <a:cs typeface="+mn-lt"/>
              </a:rPr>
              <a:t>početi</a:t>
            </a:r>
            <a:r>
              <a:rPr lang="en-US" sz="1600" dirty="0">
                <a:ea typeface="+mn-lt"/>
                <a:cs typeface="+mn-lt"/>
              </a:rPr>
              <a:t> </a:t>
            </a:r>
            <a:r>
              <a:rPr lang="en-US" sz="1600" dirty="0" err="1">
                <a:ea typeface="+mn-lt"/>
                <a:cs typeface="+mn-lt"/>
              </a:rPr>
              <a:t>sa</a:t>
            </a:r>
            <a:r>
              <a:rPr lang="en-US" sz="1600" dirty="0">
                <a:ea typeface="+mn-lt"/>
                <a:cs typeface="+mn-lt"/>
              </a:rPr>
              <a:t> </a:t>
            </a:r>
            <a:r>
              <a:rPr lang="en-US" sz="1600" dirty="0" err="1">
                <a:ea typeface="+mn-lt"/>
                <a:cs typeface="+mn-lt"/>
              </a:rPr>
              <a:t>pretpostavkom</a:t>
            </a:r>
            <a:r>
              <a:rPr lang="en-US" sz="1600" dirty="0">
                <a:ea typeface="+mn-lt"/>
                <a:cs typeface="+mn-lt"/>
              </a:rPr>
              <a:t> da je </a:t>
            </a:r>
            <a:r>
              <a:rPr lang="en-US" sz="1600" dirty="0" err="1">
                <a:ea typeface="+mn-lt"/>
                <a:cs typeface="+mn-lt"/>
              </a:rPr>
              <a:t>implementacija</a:t>
            </a:r>
            <a:r>
              <a:rPr lang="en-US" sz="1600" dirty="0">
                <a:ea typeface="+mn-lt"/>
                <a:cs typeface="+mn-lt"/>
              </a:rPr>
              <a:t> </a:t>
            </a:r>
            <a:r>
              <a:rPr lang="en-US" sz="1600" dirty="0" err="1">
                <a:ea typeface="+mn-lt"/>
                <a:cs typeface="+mn-lt"/>
              </a:rPr>
              <a:t>dizajna</a:t>
            </a:r>
            <a:r>
              <a:rPr lang="en-US" sz="1600" dirty="0">
                <a:ea typeface="+mn-lt"/>
                <a:cs typeface="+mn-lt"/>
              </a:rPr>
              <a:t> </a:t>
            </a:r>
            <a:r>
              <a:rPr lang="en-US" sz="1600" b="1" dirty="0" err="1">
                <a:ea typeface="+mn-lt"/>
                <a:cs typeface="+mn-lt"/>
              </a:rPr>
              <a:t>pogrešna</a:t>
            </a:r>
            <a:endParaRPr lang="en-US" sz="1600" b="1">
              <a:ea typeface="+mn-lt"/>
              <a:cs typeface="+mn-lt"/>
            </a:endParaRPr>
          </a:p>
          <a:p>
            <a:pPr eaLnBrk="1" hangingPunct="1"/>
            <a:endParaRPr lang="en-US" altLang="en-US" sz="1600">
              <a:cs typeface="Arial"/>
            </a:endParaRPr>
          </a:p>
          <a:p>
            <a:r>
              <a:rPr lang="en-US" sz="1600" dirty="0">
                <a:ea typeface="+mn-lt"/>
                <a:cs typeface="+mn-lt"/>
              </a:rPr>
              <a:t>Ako </a:t>
            </a:r>
            <a:r>
              <a:rPr lang="en-US" sz="1600" dirty="0" err="1">
                <a:ea typeface="+mn-lt"/>
                <a:cs typeface="+mn-lt"/>
              </a:rPr>
              <a:t>kod</a:t>
            </a:r>
            <a:r>
              <a:rPr lang="en-US" sz="1600" dirty="0">
                <a:ea typeface="+mn-lt"/>
                <a:cs typeface="+mn-lt"/>
              </a:rPr>
              <a:t> za </a:t>
            </a:r>
            <a:r>
              <a:rPr lang="en-US" sz="1600" dirty="0" err="1">
                <a:ea typeface="+mn-lt"/>
                <a:cs typeface="+mn-lt"/>
              </a:rPr>
              <a:t>proveru</a:t>
            </a:r>
            <a:r>
              <a:rPr lang="en-US" sz="1600" dirty="0">
                <a:ea typeface="+mn-lt"/>
                <a:cs typeface="+mn-lt"/>
              </a:rPr>
              <a:t> </a:t>
            </a:r>
            <a:r>
              <a:rPr lang="en-US" sz="1600" dirty="0" err="1">
                <a:ea typeface="+mn-lt"/>
                <a:cs typeface="+mn-lt"/>
              </a:rPr>
              <a:t>verodostojno</a:t>
            </a:r>
            <a:r>
              <a:rPr lang="en-US" sz="1600" dirty="0">
                <a:ea typeface="+mn-lt"/>
                <a:cs typeface="+mn-lt"/>
              </a:rPr>
              <a:t> </a:t>
            </a:r>
            <a:r>
              <a:rPr lang="en-US" sz="1600" dirty="0" err="1">
                <a:ea typeface="+mn-lt"/>
                <a:cs typeface="+mn-lt"/>
              </a:rPr>
              <a:t>odražava</a:t>
            </a:r>
            <a:r>
              <a:rPr lang="en-US" sz="1600" dirty="0">
                <a:ea typeface="+mn-lt"/>
                <a:cs typeface="+mn-lt"/>
              </a:rPr>
              <a:t> </a:t>
            </a:r>
            <a:r>
              <a:rPr lang="en-US" sz="1600" dirty="0" err="1">
                <a:ea typeface="+mn-lt"/>
                <a:cs typeface="+mn-lt"/>
              </a:rPr>
              <a:t>dizajn</a:t>
            </a:r>
            <a:r>
              <a:rPr lang="en-US" sz="1600" dirty="0">
                <a:ea typeface="+mn-lt"/>
                <a:cs typeface="+mn-lt"/>
              </a:rPr>
              <a:t>, </a:t>
            </a:r>
            <a:r>
              <a:rPr lang="en-US" sz="1600" dirty="0" err="1">
                <a:ea typeface="+mn-lt"/>
                <a:cs typeface="+mn-lt"/>
              </a:rPr>
              <a:t>postoji</a:t>
            </a:r>
            <a:r>
              <a:rPr lang="en-US" sz="1600" dirty="0">
                <a:ea typeface="+mn-lt"/>
                <a:cs typeface="+mn-lt"/>
              </a:rPr>
              <a:t> </a:t>
            </a:r>
            <a:r>
              <a:rPr lang="en-US" sz="1600" dirty="0" err="1">
                <a:ea typeface="+mn-lt"/>
                <a:cs typeface="+mn-lt"/>
              </a:rPr>
              <a:t>mogućnost</a:t>
            </a:r>
            <a:r>
              <a:rPr lang="en-US" sz="1600" dirty="0">
                <a:ea typeface="+mn-lt"/>
                <a:cs typeface="+mn-lt"/>
              </a:rPr>
              <a:t> da </a:t>
            </a:r>
            <a:r>
              <a:rPr lang="en-US" sz="1600" dirty="0" err="1">
                <a:ea typeface="+mn-lt"/>
                <a:cs typeface="+mn-lt"/>
              </a:rPr>
              <a:t>komponenta</a:t>
            </a:r>
            <a:r>
              <a:rPr lang="en-US" sz="1600" dirty="0">
                <a:ea typeface="+mn-lt"/>
                <a:cs typeface="+mn-lt"/>
              </a:rPr>
              <a:t> za </a:t>
            </a:r>
            <a:r>
              <a:rPr lang="en-US" sz="1600" dirty="0" err="1">
                <a:ea typeface="+mn-lt"/>
                <a:cs typeface="+mn-lt"/>
              </a:rPr>
              <a:t>proveru</a:t>
            </a:r>
            <a:r>
              <a:rPr lang="en-US" sz="1600" dirty="0">
                <a:ea typeface="+mn-lt"/>
                <a:cs typeface="+mn-lt"/>
              </a:rPr>
              <a:t> </a:t>
            </a:r>
            <a:r>
              <a:rPr lang="en-US" sz="1600" dirty="0" err="1">
                <a:ea typeface="+mn-lt"/>
                <a:cs typeface="+mn-lt"/>
              </a:rPr>
              <a:t>implementira</a:t>
            </a:r>
            <a:r>
              <a:rPr lang="en-US" sz="1600" dirty="0">
                <a:ea typeface="+mn-lt"/>
                <a:cs typeface="+mn-lt"/>
              </a:rPr>
              <a:t> </a:t>
            </a:r>
            <a:r>
              <a:rPr lang="en-US" sz="1600" dirty="0" err="1">
                <a:ea typeface="+mn-lt"/>
                <a:cs typeface="+mn-lt"/>
              </a:rPr>
              <a:t>grešku</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isti</a:t>
            </a:r>
            <a:r>
              <a:rPr lang="en-US" sz="1600" dirty="0">
                <a:ea typeface="+mn-lt"/>
                <a:cs typeface="+mn-lt"/>
              </a:rPr>
              <a:t> </a:t>
            </a:r>
            <a:r>
              <a:rPr lang="en-US" sz="1600" dirty="0" err="1">
                <a:ea typeface="+mn-lt"/>
                <a:cs typeface="+mn-lt"/>
              </a:rPr>
              <a:t>način</a:t>
            </a:r>
            <a:r>
              <a:rPr lang="en-US" sz="1600" dirty="0">
                <a:ea typeface="+mn-lt"/>
                <a:cs typeface="+mn-lt"/>
              </a:rPr>
              <a:t> </a:t>
            </a:r>
            <a:r>
              <a:rPr lang="en-US" sz="1600" dirty="0" err="1">
                <a:ea typeface="+mn-lt"/>
                <a:cs typeface="+mn-lt"/>
              </a:rPr>
              <a:t>kao</a:t>
            </a:r>
            <a:r>
              <a:rPr lang="en-US" sz="1600" dirty="0">
                <a:ea typeface="+mn-lt"/>
                <a:cs typeface="+mn-lt"/>
              </a:rPr>
              <a:t> </a:t>
            </a:r>
            <a:r>
              <a:rPr lang="en-US" sz="1600" dirty="0" err="1">
                <a:ea typeface="+mn-lt"/>
                <a:cs typeface="+mn-lt"/>
              </a:rPr>
              <a:t>što</a:t>
            </a:r>
            <a:r>
              <a:rPr lang="en-US" sz="1600" dirty="0">
                <a:ea typeface="+mn-lt"/>
                <a:cs typeface="+mn-lt"/>
              </a:rPr>
              <a:t> je to </a:t>
            </a:r>
            <a:r>
              <a:rPr lang="en-US" sz="1600" dirty="0" err="1">
                <a:ea typeface="+mn-lt"/>
                <a:cs typeface="+mn-lt"/>
              </a:rPr>
              <a:t>učinio</a:t>
            </a:r>
            <a:r>
              <a:rPr lang="en-US" sz="1600" dirty="0">
                <a:ea typeface="+mn-lt"/>
                <a:cs typeface="+mn-lt"/>
              </a:rPr>
              <a:t> </a:t>
            </a:r>
            <a:r>
              <a:rPr lang="en-US" sz="1600" dirty="0" err="1">
                <a:ea typeface="+mn-lt"/>
                <a:cs typeface="+mn-lt"/>
              </a:rPr>
              <a:t>dizajn</a:t>
            </a:r>
            <a:endParaRPr lang="en-US" sz="1600" dirty="0">
              <a:ea typeface="+mn-lt"/>
              <a:cs typeface="+mn-lt"/>
            </a:endParaRPr>
          </a:p>
          <a:p>
            <a:pPr eaLnBrk="1" hangingPunct="1"/>
            <a:endParaRPr lang="en-US" altLang="en-US" sz="1600">
              <a:cs typeface="Arial"/>
            </a:endParaRPr>
          </a:p>
          <a:p>
            <a:r>
              <a:rPr lang="en-US" sz="1600" dirty="0">
                <a:ea typeface="+mn-lt"/>
                <a:cs typeface="+mn-lt"/>
              </a:rPr>
              <a:t>Ovo </a:t>
            </a:r>
            <a:r>
              <a:rPr lang="en-US" sz="1600" dirty="0" err="1">
                <a:ea typeface="+mn-lt"/>
                <a:cs typeface="+mn-lt"/>
              </a:rPr>
              <a:t>prekida</a:t>
            </a:r>
            <a:r>
              <a:rPr lang="en-US" sz="1600" dirty="0">
                <a:ea typeface="+mn-lt"/>
                <a:cs typeface="+mn-lt"/>
              </a:rPr>
              <a:t> </a:t>
            </a:r>
            <a:r>
              <a:rPr lang="en-US" sz="1600" dirty="0" err="1">
                <a:ea typeface="+mn-lt"/>
                <a:cs typeface="+mn-lt"/>
              </a:rPr>
              <a:t>putanju</a:t>
            </a:r>
            <a:r>
              <a:rPr lang="en-US" sz="1600" dirty="0">
                <a:ea typeface="+mn-lt"/>
                <a:cs typeface="+mn-lt"/>
              </a:rPr>
              <a:t> </a:t>
            </a:r>
            <a:r>
              <a:rPr lang="en-US" sz="1600" dirty="0" err="1">
                <a:ea typeface="+mn-lt"/>
                <a:cs typeface="+mn-lt"/>
              </a:rPr>
              <a:t>redundantnosti</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uzrokovalo</a:t>
            </a:r>
            <a:r>
              <a:rPr lang="en-US" sz="1600" dirty="0">
                <a:ea typeface="+mn-lt"/>
                <a:cs typeface="+mn-lt"/>
              </a:rPr>
              <a:t> bi da </a:t>
            </a:r>
            <a:r>
              <a:rPr lang="en-US" sz="1600" dirty="0" err="1">
                <a:ea typeface="+mn-lt"/>
                <a:cs typeface="+mn-lt"/>
              </a:rPr>
              <a:t>greška</a:t>
            </a:r>
            <a:r>
              <a:rPr lang="en-US" sz="1600" dirty="0">
                <a:ea typeface="+mn-lt"/>
                <a:cs typeface="+mn-lt"/>
              </a:rPr>
              <a:t> </a:t>
            </a:r>
            <a:r>
              <a:rPr lang="en-US" sz="1600" dirty="0" err="1">
                <a:ea typeface="+mn-lt"/>
                <a:cs typeface="+mn-lt"/>
              </a:rPr>
              <a:t>ostane</a:t>
            </a:r>
            <a:r>
              <a:rPr lang="en-US" sz="1600" dirty="0">
                <a:ea typeface="+mn-lt"/>
                <a:cs typeface="+mn-lt"/>
              </a:rPr>
              <a:t> </a:t>
            </a:r>
            <a:r>
              <a:rPr lang="en-US" sz="1600" dirty="0" err="1">
                <a:ea typeface="+mn-lt"/>
                <a:cs typeface="+mn-lt"/>
              </a:rPr>
              <a:t>neotkrivena</a:t>
            </a:r>
            <a:r>
              <a:rPr lang="en-US" sz="1600" dirty="0">
                <a:ea typeface="+mn-lt"/>
                <a:cs typeface="+mn-lt"/>
              </a:rPr>
              <a:t>, </a:t>
            </a:r>
            <a:r>
              <a:rPr lang="en-US" sz="1600" dirty="0" err="1">
                <a:ea typeface="+mn-lt"/>
                <a:cs typeface="+mn-lt"/>
              </a:rPr>
              <a:t>jer</a:t>
            </a:r>
            <a:r>
              <a:rPr lang="en-US" sz="1600" dirty="0">
                <a:ea typeface="+mn-lt"/>
                <a:cs typeface="+mn-lt"/>
              </a:rPr>
              <a:t> se </a:t>
            </a:r>
            <a:r>
              <a:rPr lang="en-US" sz="1600" dirty="0" err="1">
                <a:ea typeface="+mn-lt"/>
                <a:cs typeface="+mn-lt"/>
              </a:rPr>
              <a:t>i</a:t>
            </a:r>
            <a:r>
              <a:rPr lang="en-US" sz="1600" dirty="0">
                <a:ea typeface="+mn-lt"/>
                <a:cs typeface="+mn-lt"/>
              </a:rPr>
              <a:t> </a:t>
            </a:r>
            <a:r>
              <a:rPr lang="en-US" sz="1600" dirty="0" err="1">
                <a:ea typeface="+mn-lt"/>
                <a:cs typeface="+mn-lt"/>
              </a:rPr>
              <a:t>rezultati</a:t>
            </a:r>
            <a:r>
              <a:rPr lang="en-US" sz="1600" dirty="0">
                <a:ea typeface="+mn-lt"/>
                <a:cs typeface="+mn-lt"/>
              </a:rPr>
              <a:t> </a:t>
            </a:r>
            <a:r>
              <a:rPr lang="en-US" sz="1600" dirty="0" err="1">
                <a:ea typeface="+mn-lt"/>
                <a:cs typeface="+mn-lt"/>
              </a:rPr>
              <a:t>dizajna</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rezultati</a:t>
            </a:r>
            <a:r>
              <a:rPr lang="en-US" sz="1600" dirty="0">
                <a:ea typeface="+mn-lt"/>
                <a:cs typeface="+mn-lt"/>
              </a:rPr>
              <a:t> </a:t>
            </a:r>
            <a:r>
              <a:rPr lang="en-US" sz="1600" dirty="0" err="1">
                <a:ea typeface="+mn-lt"/>
                <a:cs typeface="+mn-lt"/>
              </a:rPr>
              <a:t>komponente</a:t>
            </a:r>
            <a:r>
              <a:rPr lang="en-US" sz="1600" dirty="0">
                <a:ea typeface="+mn-lt"/>
                <a:cs typeface="+mn-lt"/>
              </a:rPr>
              <a:t> za </a:t>
            </a:r>
            <a:r>
              <a:rPr lang="en-US" sz="1600" dirty="0" err="1">
                <a:ea typeface="+mn-lt"/>
                <a:cs typeface="+mn-lt"/>
              </a:rPr>
              <a:t>proveru</a:t>
            </a:r>
            <a:r>
              <a:rPr lang="en-US" sz="1600" dirty="0">
                <a:ea typeface="+mn-lt"/>
                <a:cs typeface="+mn-lt"/>
              </a:rPr>
              <a:t> </a:t>
            </a:r>
            <a:r>
              <a:rPr lang="en-US" sz="1600" dirty="0" err="1">
                <a:ea typeface="+mn-lt"/>
                <a:cs typeface="+mn-lt"/>
              </a:rPr>
              <a:t>podudaraju</a:t>
            </a:r>
            <a:endParaRPr lang="en-US" dirty="0" err="1">
              <a:ea typeface="+mn-lt"/>
              <a:cs typeface="+mn-lt"/>
            </a:endParaRPr>
          </a:p>
        </p:txBody>
      </p:sp>
    </p:spTree>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3575B01E-05C1-ED9C-943B-042D9B180356}"/>
              </a:ext>
            </a:extLst>
          </p:cNvPr>
          <p:cNvSpPr>
            <a:spLocks noGrp="1" noChangeArrowheads="1"/>
          </p:cNvSpPr>
          <p:nvPr>
            <p:ph type="title"/>
          </p:nvPr>
        </p:nvSpPr>
        <p:spPr/>
        <p:txBody>
          <a:bodyPr/>
          <a:lstStyle/>
          <a:p>
            <a:r>
              <a:rPr lang="en-US" sz="2400" dirty="0">
                <a:ea typeface="+mj-lt"/>
                <a:cs typeface="+mj-lt"/>
              </a:rPr>
              <a:t>Provera u </a:t>
            </a:r>
            <a:r>
              <a:rPr lang="en-US" sz="2400" dirty="0" err="1">
                <a:ea typeface="+mj-lt"/>
                <a:cs typeface="+mj-lt"/>
              </a:rPr>
              <a:t>verifikaciji</a:t>
            </a:r>
            <a:r>
              <a:rPr lang="en-US" sz="2400" dirty="0">
                <a:ea typeface="+mj-lt"/>
                <a:cs typeface="+mj-lt"/>
              </a:rPr>
              <a:t> ne </a:t>
            </a:r>
            <a:r>
              <a:rPr lang="en-US" sz="2400" dirty="0" err="1">
                <a:ea typeface="+mj-lt"/>
                <a:cs typeface="+mj-lt"/>
              </a:rPr>
              <a:t>treba</a:t>
            </a:r>
            <a:r>
              <a:rPr lang="en-US" sz="2400" dirty="0">
                <a:ea typeface="+mj-lt"/>
                <a:cs typeface="+mj-lt"/>
              </a:rPr>
              <a:t> da re-</a:t>
            </a:r>
            <a:r>
              <a:rPr lang="en-US" sz="2400" dirty="0" err="1">
                <a:ea typeface="+mj-lt"/>
                <a:cs typeface="+mj-lt"/>
              </a:rPr>
              <a:t>implementira</a:t>
            </a:r>
            <a:r>
              <a:rPr lang="en-US" sz="2400" dirty="0">
                <a:ea typeface="+mj-lt"/>
                <a:cs typeface="+mj-lt"/>
              </a:rPr>
              <a:t> </a:t>
            </a:r>
            <a:r>
              <a:rPr lang="en-US" sz="2400" dirty="0" err="1">
                <a:ea typeface="+mj-lt"/>
                <a:cs typeface="+mj-lt"/>
              </a:rPr>
              <a:t>dizajn</a:t>
            </a:r>
            <a:r>
              <a:rPr lang="en-US" altLang="en-US" sz="2400" dirty="0"/>
              <a:t> II</a:t>
            </a:r>
            <a:endParaRPr lang="en-US" altLang="en-US" sz="2400" dirty="0">
              <a:cs typeface="Arial"/>
            </a:endParaRPr>
          </a:p>
        </p:txBody>
      </p:sp>
      <p:sp>
        <p:nvSpPr>
          <p:cNvPr id="45060" name="Rectangle 3">
            <a:extLst>
              <a:ext uri="{FF2B5EF4-FFF2-40B4-BE49-F238E27FC236}">
                <a16:creationId xmlns:a16="http://schemas.microsoft.com/office/drawing/2014/main" id="{3DB6F961-6DCE-3110-15EB-11EF2B0FA19F}"/>
              </a:ext>
            </a:extLst>
          </p:cNvPr>
          <p:cNvSpPr>
            <a:spLocks noGrp="1" noChangeArrowheads="1"/>
          </p:cNvSpPr>
          <p:nvPr>
            <p:ph type="body" sz="half" idx="1"/>
          </p:nvPr>
        </p:nvSpPr>
        <p:spPr/>
        <p:txBody>
          <a:bodyPr/>
          <a:lstStyle/>
          <a:p>
            <a:pPr eaLnBrk="1" hangingPunct="1"/>
            <a:r>
              <a:rPr lang="en-US" altLang="en-US" sz="1600" dirty="0"/>
              <a:t>Kao primer, </a:t>
            </a:r>
            <a:r>
              <a:rPr lang="en-US" altLang="en-US" sz="1600" dirty="0" err="1"/>
              <a:t>uzmimo</a:t>
            </a:r>
            <a:r>
              <a:rPr lang="en-US" altLang="en-US" sz="1600" dirty="0"/>
              <a:t> </a:t>
            </a:r>
            <a:r>
              <a:rPr lang="en-US" altLang="en-US" sz="1600" dirty="0" err="1"/>
              <a:t>implementaciju</a:t>
            </a:r>
            <a:r>
              <a:rPr lang="en-US" altLang="en-US" sz="1600" dirty="0"/>
              <a:t> </a:t>
            </a:r>
            <a:r>
              <a:rPr lang="en-US" altLang="en-US" sz="1600" dirty="0" err="1"/>
              <a:t>steka</a:t>
            </a:r>
            <a:r>
              <a:rPr lang="en-US" altLang="en-US" sz="1600" dirty="0"/>
              <a:t> </a:t>
            </a:r>
            <a:r>
              <a:rPr lang="en-US" altLang="en-US" sz="1600" dirty="0" err="1"/>
              <a:t>kao</a:t>
            </a:r>
            <a:r>
              <a:rPr lang="en-US" altLang="en-US" sz="1600" dirty="0"/>
              <a:t> </a:t>
            </a:r>
            <a:r>
              <a:rPr lang="en-US" altLang="en-US" sz="1600" dirty="0" err="1"/>
              <a:t>crne</a:t>
            </a:r>
            <a:r>
              <a:rPr lang="en-US" altLang="en-US" sz="1600" dirty="0"/>
              <a:t> </a:t>
            </a:r>
            <a:r>
              <a:rPr lang="en-US" altLang="en-US" sz="1600" dirty="0" err="1"/>
              <a:t>kutije</a:t>
            </a:r>
            <a:r>
              <a:rPr lang="en-US" altLang="en-US" sz="1600" dirty="0"/>
              <a:t>:</a:t>
            </a:r>
          </a:p>
          <a:p>
            <a:pPr lvl="1" indent="-188595">
              <a:buFont typeface="Courier New" panose="05000000000000000000" pitchFamily="2" charset="2"/>
              <a:buChar char="o"/>
            </a:pPr>
            <a:r>
              <a:rPr lang="en-US" altLang="en-US" sz="1200" i="1" dirty="0" err="1">
                <a:cs typeface="Arial"/>
              </a:rPr>
              <a:t>Next_read</a:t>
            </a:r>
            <a:r>
              <a:rPr lang="en-US" altLang="en-US" sz="1200" dirty="0">
                <a:cs typeface="Arial"/>
              </a:rPr>
              <a:t> </a:t>
            </a:r>
            <a:r>
              <a:rPr lang="en-US" altLang="en-US" sz="1200" dirty="0" err="1">
                <a:cs typeface="Arial"/>
              </a:rPr>
              <a:t>pokazivač</a:t>
            </a:r>
            <a:r>
              <a:rPr lang="en-US" altLang="en-US" sz="1200" dirty="0">
                <a:cs typeface="Arial"/>
              </a:rPr>
              <a:t>  </a:t>
            </a:r>
            <a:r>
              <a:rPr lang="en-US" altLang="en-US" sz="1200" dirty="0" err="1">
                <a:cs typeface="Arial"/>
              </a:rPr>
              <a:t>pokazuje</a:t>
            </a:r>
            <a:r>
              <a:rPr lang="en-US" altLang="en-US" sz="1200" dirty="0">
                <a:cs typeface="Arial"/>
              </a:rPr>
              <a:t> </a:t>
            </a:r>
            <a:r>
              <a:rPr lang="en-US" altLang="en-US" sz="1200" dirty="0" err="1">
                <a:cs typeface="Arial"/>
              </a:rPr>
              <a:t>na</a:t>
            </a:r>
            <a:r>
              <a:rPr lang="en-US" altLang="en-US" sz="1200" dirty="0">
                <a:cs typeface="Arial"/>
              </a:rPr>
              <a:t> </a:t>
            </a:r>
            <a:r>
              <a:rPr lang="en-US" altLang="en-US" sz="1200" dirty="0" err="1">
                <a:cs typeface="Arial"/>
              </a:rPr>
              <a:t>poziciju</a:t>
            </a:r>
            <a:r>
              <a:rPr lang="en-US" altLang="en-US" sz="1200" dirty="0">
                <a:cs typeface="Arial"/>
              </a:rPr>
              <a:t> </a:t>
            </a:r>
            <a:r>
              <a:rPr lang="en-US" altLang="en-US" sz="1200" dirty="0" err="1">
                <a:cs typeface="Arial"/>
              </a:rPr>
              <a:t>sa</a:t>
            </a:r>
            <a:r>
              <a:rPr lang="en-US" altLang="en-US" sz="1200" dirty="0">
                <a:cs typeface="Arial"/>
              </a:rPr>
              <a:t> </a:t>
            </a:r>
            <a:r>
              <a:rPr lang="en-US" altLang="en-US" sz="1200" dirty="0" err="1">
                <a:cs typeface="Arial"/>
              </a:rPr>
              <a:t>koje</a:t>
            </a:r>
            <a:r>
              <a:rPr lang="en-US" altLang="en-US" sz="1200" dirty="0">
                <a:cs typeface="Arial"/>
              </a:rPr>
              <a:t> se </a:t>
            </a:r>
            <a:r>
              <a:rPr lang="en-US" altLang="en-US" sz="1200" dirty="0" err="1">
                <a:cs typeface="Arial"/>
              </a:rPr>
              <a:t>čita</a:t>
            </a:r>
            <a:r>
              <a:rPr lang="en-US" altLang="en-US" sz="1200" dirty="0">
                <a:cs typeface="Arial"/>
              </a:rPr>
              <a:t> </a:t>
            </a:r>
            <a:r>
              <a:rPr lang="en-US" altLang="en-US" sz="1200" dirty="0" err="1">
                <a:cs typeface="Arial"/>
              </a:rPr>
              <a:t>tokom</a:t>
            </a:r>
            <a:r>
              <a:rPr lang="en-US" altLang="en-US" sz="1200" dirty="0">
                <a:cs typeface="Arial"/>
              </a:rPr>
              <a:t> </a:t>
            </a:r>
            <a:r>
              <a:rPr lang="en-US" altLang="en-US" sz="1200" dirty="0" err="1">
                <a:cs typeface="Arial"/>
              </a:rPr>
              <a:t>naredne</a:t>
            </a:r>
            <a:r>
              <a:rPr lang="en-US" altLang="en-US" sz="1200" dirty="0">
                <a:cs typeface="Arial"/>
              </a:rPr>
              <a:t> read </a:t>
            </a:r>
            <a:r>
              <a:rPr lang="en-US" altLang="en-US" sz="1200" dirty="0" err="1">
                <a:cs typeface="Arial"/>
              </a:rPr>
              <a:t>komande</a:t>
            </a:r>
            <a:endParaRPr lang="en-US" altLang="en-US" sz="1200" dirty="0">
              <a:cs typeface="Arial"/>
            </a:endParaRPr>
          </a:p>
          <a:p>
            <a:pPr lvl="1" indent="-188595">
              <a:buFont typeface="Courier New" panose="05000000000000000000" pitchFamily="2" charset="2"/>
              <a:buChar char="o"/>
            </a:pPr>
            <a:r>
              <a:rPr lang="en-US" altLang="en-US" sz="1200" i="1" dirty="0" err="1">
                <a:cs typeface="Arial"/>
              </a:rPr>
              <a:t>Next_write</a:t>
            </a:r>
            <a:r>
              <a:rPr lang="en-US" altLang="en-US" sz="1200" i="1" dirty="0">
                <a:cs typeface="Arial"/>
              </a:rPr>
              <a:t> </a:t>
            </a:r>
            <a:r>
              <a:rPr lang="en-US" altLang="en-US" sz="1200" dirty="0" err="1">
                <a:cs typeface="Arial"/>
              </a:rPr>
              <a:t>pokazivač</a:t>
            </a:r>
            <a:r>
              <a:rPr lang="en-US" altLang="en-US" sz="1200" dirty="0">
                <a:cs typeface="Arial"/>
              </a:rPr>
              <a:t>  </a:t>
            </a:r>
            <a:r>
              <a:rPr lang="en-US" altLang="en-US" sz="1200" dirty="0" err="1">
                <a:cs typeface="Arial"/>
              </a:rPr>
              <a:t>pokazuje</a:t>
            </a:r>
            <a:r>
              <a:rPr lang="en-US" altLang="en-US" sz="1200" dirty="0">
                <a:cs typeface="Arial"/>
              </a:rPr>
              <a:t> </a:t>
            </a:r>
            <a:r>
              <a:rPr lang="en-US" altLang="en-US" sz="1200" dirty="0" err="1">
                <a:cs typeface="Arial"/>
              </a:rPr>
              <a:t>na</a:t>
            </a:r>
            <a:r>
              <a:rPr lang="en-US" altLang="en-US" sz="1200" dirty="0">
                <a:cs typeface="Arial"/>
              </a:rPr>
              <a:t> </a:t>
            </a:r>
            <a:r>
              <a:rPr lang="en-US" altLang="en-US" sz="1200" dirty="0" err="1">
                <a:cs typeface="Arial"/>
              </a:rPr>
              <a:t>koju</a:t>
            </a:r>
            <a:r>
              <a:rPr lang="en-US" altLang="en-US" sz="1200" dirty="0">
                <a:cs typeface="Arial"/>
              </a:rPr>
              <a:t> </a:t>
            </a:r>
            <a:r>
              <a:rPr lang="en-US" altLang="en-US" sz="1200" dirty="0" err="1">
                <a:cs typeface="Arial"/>
              </a:rPr>
              <a:t>poziciju</a:t>
            </a:r>
            <a:r>
              <a:rPr lang="en-US" altLang="en-US" sz="1200" dirty="0">
                <a:cs typeface="Arial"/>
              </a:rPr>
              <a:t> se </a:t>
            </a:r>
            <a:r>
              <a:rPr lang="en-US" altLang="en-US" sz="1200" dirty="0" err="1">
                <a:cs typeface="Arial"/>
              </a:rPr>
              <a:t>smešta</a:t>
            </a:r>
            <a:r>
              <a:rPr lang="en-US" altLang="en-US" sz="1200" dirty="0">
                <a:cs typeface="Arial"/>
              </a:rPr>
              <a:t> </a:t>
            </a:r>
            <a:r>
              <a:rPr lang="en-US" altLang="en-US" sz="1200" dirty="0" err="1">
                <a:cs typeface="Arial"/>
              </a:rPr>
              <a:t>sledeći</a:t>
            </a:r>
            <a:r>
              <a:rPr lang="en-US" altLang="en-US" sz="1200" dirty="0">
                <a:cs typeface="Arial"/>
              </a:rPr>
              <a:t> </a:t>
            </a:r>
            <a:r>
              <a:rPr lang="en-US" altLang="en-US" sz="1200" dirty="0" err="1">
                <a:cs typeface="Arial"/>
              </a:rPr>
              <a:t>podatak</a:t>
            </a:r>
            <a:r>
              <a:rPr lang="en-US" altLang="en-US" sz="1200" dirty="0">
                <a:cs typeface="Arial"/>
              </a:rPr>
              <a:t> koji se </a:t>
            </a:r>
            <a:r>
              <a:rPr lang="en-US" altLang="en-US" sz="1200" dirty="0" err="1">
                <a:cs typeface="Arial"/>
              </a:rPr>
              <a:t>upisuje</a:t>
            </a:r>
            <a:r>
              <a:rPr lang="en-US" altLang="en-US" sz="1200" dirty="0">
                <a:cs typeface="Arial"/>
              </a:rPr>
              <a:t> </a:t>
            </a:r>
            <a:r>
              <a:rPr lang="en-US" altLang="en-US" sz="1200" dirty="0" err="1">
                <a:cs typeface="Arial"/>
              </a:rPr>
              <a:t>na</a:t>
            </a:r>
            <a:r>
              <a:rPr lang="en-US" altLang="en-US" sz="1200" dirty="0">
                <a:cs typeface="Arial"/>
              </a:rPr>
              <a:t> </a:t>
            </a:r>
            <a:r>
              <a:rPr lang="en-US" altLang="en-US" sz="1200" dirty="0" err="1">
                <a:cs typeface="Arial"/>
              </a:rPr>
              <a:t>stek</a:t>
            </a:r>
            <a:endParaRPr lang="en-US" altLang="en-US" sz="1200" dirty="0">
              <a:cs typeface="Arial"/>
            </a:endParaRPr>
          </a:p>
          <a:p>
            <a:pPr lvl="1" indent="-188595">
              <a:buFont typeface="Courier New" panose="05000000000000000000" pitchFamily="2" charset="2"/>
              <a:buChar char="o"/>
            </a:pPr>
            <a:r>
              <a:rPr lang="en-US" altLang="en-US" sz="1200" i="1" dirty="0">
                <a:cs typeface="Arial"/>
              </a:rPr>
              <a:t>V</a:t>
            </a:r>
            <a:r>
              <a:rPr lang="en-US" altLang="en-US" sz="1200" dirty="0">
                <a:cs typeface="Arial"/>
              </a:rPr>
              <a:t> je valid bit za </a:t>
            </a:r>
            <a:r>
              <a:rPr lang="en-US" altLang="en-US" sz="1200" dirty="0" err="1">
                <a:cs typeface="Arial"/>
              </a:rPr>
              <a:t>svaki</a:t>
            </a:r>
            <a:r>
              <a:rPr lang="en-US" altLang="en-US" sz="1200" dirty="0">
                <a:cs typeface="Arial"/>
              </a:rPr>
              <a:t> </a:t>
            </a:r>
            <a:r>
              <a:rPr lang="en-US" altLang="en-US" sz="1200" dirty="0" err="1">
                <a:cs typeface="Arial"/>
              </a:rPr>
              <a:t>upis</a:t>
            </a:r>
            <a:r>
              <a:rPr lang="en-US" altLang="en-US" sz="1200" dirty="0">
                <a:cs typeface="Arial"/>
              </a:rPr>
              <a:t> </a:t>
            </a:r>
            <a:r>
              <a:rPr lang="en-US" altLang="en-US" sz="1200" dirty="0" err="1">
                <a:cs typeface="Arial"/>
              </a:rPr>
              <a:t>na</a:t>
            </a:r>
            <a:r>
              <a:rPr lang="en-US" altLang="en-US" sz="1200" dirty="0">
                <a:cs typeface="Arial"/>
              </a:rPr>
              <a:t> </a:t>
            </a:r>
            <a:r>
              <a:rPr lang="en-US" altLang="en-US" sz="1200" dirty="0" err="1">
                <a:cs typeface="Arial"/>
              </a:rPr>
              <a:t>steku</a:t>
            </a:r>
          </a:p>
          <a:p>
            <a:pPr lvl="1" indent="-188595">
              <a:buFont typeface="Courier New" panose="05000000000000000000" pitchFamily="2" charset="2"/>
              <a:buChar char="o"/>
            </a:pPr>
            <a:r>
              <a:rPr lang="en-US" altLang="en-US" sz="1200" dirty="0">
                <a:cs typeface="Arial"/>
              </a:rPr>
              <a:t>Kada </a:t>
            </a:r>
            <a:r>
              <a:rPr lang="en-US" altLang="en-US" sz="1200" dirty="0" err="1">
                <a:cs typeface="Arial"/>
              </a:rPr>
              <a:t>su</a:t>
            </a:r>
            <a:r>
              <a:rPr lang="en-US" altLang="en-US" sz="1200" dirty="0">
                <a:cs typeface="Arial"/>
              </a:rPr>
              <a:t> </a:t>
            </a:r>
            <a:r>
              <a:rPr lang="en-US" altLang="en-US" sz="1200" dirty="0" err="1">
                <a:cs typeface="Arial"/>
              </a:rPr>
              <a:t>pokazivači</a:t>
            </a:r>
            <a:r>
              <a:rPr lang="en-US" altLang="en-US" sz="1200" dirty="0">
                <a:cs typeface="Arial"/>
              </a:rPr>
              <a:t> </a:t>
            </a:r>
            <a:r>
              <a:rPr lang="en-US" altLang="en-US" sz="1200" dirty="0" err="1">
                <a:cs typeface="Arial"/>
              </a:rPr>
              <a:t>isti</a:t>
            </a:r>
            <a:r>
              <a:rPr lang="en-US" altLang="en-US" sz="1200" dirty="0">
                <a:cs typeface="Arial"/>
              </a:rPr>
              <a:t> </a:t>
            </a:r>
            <a:r>
              <a:rPr lang="en-US" altLang="en-US" sz="1200" dirty="0" err="1">
                <a:cs typeface="Arial"/>
              </a:rPr>
              <a:t>stek</a:t>
            </a:r>
            <a:r>
              <a:rPr lang="en-US" altLang="en-US" sz="1200" dirty="0">
                <a:cs typeface="Arial"/>
              </a:rPr>
              <a:t> je </a:t>
            </a:r>
            <a:r>
              <a:rPr lang="en-US" altLang="en-US" sz="1200" dirty="0" err="1">
                <a:cs typeface="Arial"/>
              </a:rPr>
              <a:t>ili</a:t>
            </a:r>
            <a:r>
              <a:rPr lang="en-US" altLang="en-US" sz="1200" dirty="0">
                <a:cs typeface="Arial"/>
              </a:rPr>
              <a:t> pun </a:t>
            </a:r>
            <a:r>
              <a:rPr lang="en-US" altLang="en-US" sz="1200" dirty="0" err="1">
                <a:cs typeface="Arial"/>
              </a:rPr>
              <a:t>ili</a:t>
            </a:r>
            <a:r>
              <a:rPr lang="en-US" altLang="en-US" sz="1200" dirty="0">
                <a:cs typeface="Arial"/>
              </a:rPr>
              <a:t> </a:t>
            </a:r>
            <a:r>
              <a:rPr lang="en-US" altLang="en-US" sz="1200" dirty="0" err="1">
                <a:cs typeface="Arial"/>
              </a:rPr>
              <a:t>prazan</a:t>
            </a:r>
            <a:r>
              <a:rPr lang="en-US" altLang="en-US" sz="1200" dirty="0">
                <a:cs typeface="Arial"/>
              </a:rPr>
              <a:t>,  </a:t>
            </a:r>
            <a:r>
              <a:rPr lang="en-US" altLang="en-US" sz="1200" dirty="0" err="1">
                <a:cs typeface="Arial"/>
              </a:rPr>
              <a:t>zavisnosti</a:t>
            </a:r>
            <a:r>
              <a:rPr lang="en-US" altLang="en-US" sz="1200" dirty="0">
                <a:cs typeface="Arial"/>
              </a:rPr>
              <a:t> od </a:t>
            </a:r>
            <a:r>
              <a:rPr lang="en-US" altLang="en-US" sz="1200" dirty="0" err="1">
                <a:cs typeface="Arial"/>
              </a:rPr>
              <a:t>vrednosti</a:t>
            </a:r>
            <a:r>
              <a:rPr lang="en-US" altLang="en-US" sz="1200" dirty="0">
                <a:cs typeface="Arial"/>
              </a:rPr>
              <a:t>  </a:t>
            </a:r>
            <a:r>
              <a:rPr lang="en-US" altLang="en-US" sz="1200" i="1" dirty="0">
                <a:cs typeface="Arial"/>
              </a:rPr>
              <a:t>V</a:t>
            </a:r>
          </a:p>
          <a:p>
            <a:r>
              <a:rPr lang="en-US" altLang="en-US" sz="1600" dirty="0" err="1">
                <a:cs typeface="Arial"/>
              </a:rPr>
              <a:t>Verifikacioni</a:t>
            </a:r>
            <a:r>
              <a:rPr lang="en-US" altLang="en-US" sz="1600" dirty="0">
                <a:cs typeface="Arial"/>
              </a:rPr>
              <a:t> </a:t>
            </a:r>
            <a:r>
              <a:rPr lang="en-US" altLang="en-US" sz="1600" dirty="0" err="1">
                <a:cs typeface="Arial"/>
              </a:rPr>
              <a:t>kod</a:t>
            </a:r>
            <a:r>
              <a:rPr lang="en-US" altLang="en-US" sz="1600" dirty="0">
                <a:cs typeface="Arial"/>
              </a:rPr>
              <a:t> </a:t>
            </a:r>
            <a:r>
              <a:rPr lang="en-US" altLang="en-US" sz="1600" dirty="0" err="1">
                <a:cs typeface="Arial"/>
              </a:rPr>
              <a:t>može</a:t>
            </a:r>
            <a:r>
              <a:rPr lang="en-US" altLang="en-US" sz="1600" dirty="0">
                <a:cs typeface="Arial"/>
              </a:rPr>
              <a:t> da:</a:t>
            </a:r>
          </a:p>
          <a:p>
            <a:pPr lvl="1" indent="-188595">
              <a:buFont typeface="Courier New" panose="05000000000000000000" pitchFamily="2" charset="2"/>
              <a:buChar char="o"/>
            </a:pPr>
            <a:r>
              <a:rPr lang="en-US" altLang="en-US" sz="1200" dirty="0" err="1">
                <a:cs typeface="Arial"/>
              </a:rPr>
              <a:t>Napravi</a:t>
            </a:r>
            <a:r>
              <a:rPr lang="en-US" altLang="en-US" sz="1200" dirty="0">
                <a:cs typeface="Arial"/>
              </a:rPr>
              <a:t> </a:t>
            </a:r>
            <a:r>
              <a:rPr lang="en-US" altLang="en-US" sz="1200" dirty="0" err="1">
                <a:cs typeface="Arial"/>
              </a:rPr>
              <a:t>stek</a:t>
            </a:r>
            <a:r>
              <a:rPr lang="en-US" altLang="en-US" sz="1200" dirty="0">
                <a:cs typeface="Arial"/>
              </a:rPr>
              <a:t> </a:t>
            </a:r>
            <a:r>
              <a:rPr lang="en-US" altLang="en-US" sz="1200" dirty="0" err="1">
                <a:cs typeface="Arial"/>
              </a:rPr>
              <a:t>dubine</a:t>
            </a:r>
            <a:r>
              <a:rPr lang="en-US" altLang="en-US" sz="1200" dirty="0">
                <a:cs typeface="Arial"/>
              </a:rPr>
              <a:t> 7 </a:t>
            </a:r>
            <a:r>
              <a:rPr lang="en-US" altLang="en-US" sz="1200" dirty="0" err="1">
                <a:cs typeface="Arial"/>
              </a:rPr>
              <a:t>i</a:t>
            </a:r>
            <a:r>
              <a:rPr lang="en-US" altLang="en-US" sz="1200" dirty="0">
                <a:cs typeface="Arial"/>
              </a:rPr>
              <a:t> </a:t>
            </a:r>
            <a:r>
              <a:rPr lang="en-US" altLang="en-US" sz="1200" dirty="0" err="1">
                <a:cs typeface="Arial"/>
              </a:rPr>
              <a:t>koristi</a:t>
            </a:r>
            <a:r>
              <a:rPr lang="en-US" altLang="en-US" sz="1200" dirty="0">
                <a:cs typeface="Arial"/>
              </a:rPr>
              <a:t> </a:t>
            </a:r>
            <a:r>
              <a:rPr lang="en-US" altLang="en-US" sz="1200" dirty="0" err="1">
                <a:cs typeface="Arial"/>
              </a:rPr>
              <a:t>pointere</a:t>
            </a:r>
            <a:r>
              <a:rPr lang="en-US" altLang="en-US" sz="1200" dirty="0">
                <a:cs typeface="Arial"/>
              </a:rPr>
              <a:t> </a:t>
            </a:r>
            <a:r>
              <a:rPr lang="en-US" altLang="en-US" sz="1200" dirty="0" err="1">
                <a:cs typeface="Arial"/>
              </a:rPr>
              <a:t>na</a:t>
            </a:r>
            <a:r>
              <a:rPr lang="en-US" altLang="en-US" sz="1200" dirty="0">
                <a:cs typeface="Arial"/>
              </a:rPr>
              <a:t> </a:t>
            </a:r>
            <a:r>
              <a:rPr lang="en-US" altLang="en-US" sz="1200" dirty="0" err="1">
                <a:cs typeface="Arial"/>
              </a:rPr>
              <a:t>isti</a:t>
            </a:r>
            <a:r>
              <a:rPr lang="en-US" altLang="en-US" sz="1200" dirty="0">
                <a:cs typeface="Arial"/>
              </a:rPr>
              <a:t> </a:t>
            </a:r>
            <a:r>
              <a:rPr lang="en-US" altLang="en-US" sz="1200" dirty="0" err="1">
                <a:cs typeface="Arial"/>
              </a:rPr>
              <a:t>način</a:t>
            </a:r>
            <a:r>
              <a:rPr lang="en-US" altLang="en-US" sz="1200" dirty="0">
                <a:cs typeface="Arial"/>
              </a:rPr>
              <a:t> </a:t>
            </a:r>
            <a:r>
              <a:rPr lang="en-US" altLang="en-US" sz="1200" dirty="0" err="1">
                <a:cs typeface="Arial"/>
              </a:rPr>
              <a:t>kao</a:t>
            </a:r>
            <a:r>
              <a:rPr lang="en-US" altLang="en-US" sz="1200" dirty="0">
                <a:cs typeface="Arial"/>
              </a:rPr>
              <a:t> </a:t>
            </a:r>
            <a:r>
              <a:rPr lang="en-US" altLang="en-US" sz="1200" dirty="0" err="1">
                <a:cs typeface="Arial"/>
              </a:rPr>
              <a:t>što</a:t>
            </a:r>
            <a:r>
              <a:rPr lang="en-US" altLang="en-US" sz="1200" dirty="0">
                <a:cs typeface="Arial"/>
              </a:rPr>
              <a:t> se </a:t>
            </a:r>
            <a:r>
              <a:rPr lang="en-US" altLang="en-US" sz="1200" dirty="0" err="1">
                <a:cs typeface="Arial"/>
              </a:rPr>
              <a:t>koriste</a:t>
            </a:r>
            <a:r>
              <a:rPr lang="en-US" altLang="en-US" sz="1200" dirty="0">
                <a:cs typeface="Arial"/>
              </a:rPr>
              <a:t> u </a:t>
            </a:r>
            <a:r>
              <a:rPr lang="en-US" altLang="en-US" sz="1200" dirty="0" err="1">
                <a:cs typeface="Arial"/>
              </a:rPr>
              <a:t>dizajnu</a:t>
            </a:r>
            <a:r>
              <a:rPr lang="en-US" altLang="en-US" sz="1200" dirty="0">
                <a:cs typeface="Arial"/>
              </a:rPr>
              <a:t>, </a:t>
            </a:r>
            <a:r>
              <a:rPr lang="en-US" altLang="en-US" sz="1200" dirty="0" err="1">
                <a:cs typeface="Arial"/>
              </a:rPr>
              <a:t>ili</a:t>
            </a:r>
          </a:p>
          <a:p>
            <a:pPr lvl="1" indent="-188595">
              <a:buFont typeface="Courier New" panose="05000000000000000000" pitchFamily="2" charset="2"/>
              <a:buChar char="o"/>
            </a:pPr>
            <a:r>
              <a:rPr lang="en-US" altLang="en-US" sz="1200" dirty="0" err="1">
                <a:cs typeface="Arial"/>
              </a:rPr>
              <a:t>Napravi</a:t>
            </a:r>
            <a:r>
              <a:rPr lang="en-US" altLang="en-US" sz="1200" dirty="0">
                <a:cs typeface="Arial"/>
              </a:rPr>
              <a:t> </a:t>
            </a:r>
            <a:r>
              <a:rPr lang="en-US" altLang="en-US" sz="1200" dirty="0" err="1">
                <a:cs typeface="Arial"/>
              </a:rPr>
              <a:t>povezanu</a:t>
            </a:r>
            <a:r>
              <a:rPr lang="en-US" altLang="en-US" sz="1200" dirty="0">
                <a:cs typeface="Arial"/>
              </a:rPr>
              <a:t> </a:t>
            </a:r>
            <a:r>
              <a:rPr lang="en-US" altLang="en-US" sz="1200" dirty="0" err="1">
                <a:cs typeface="Arial"/>
              </a:rPr>
              <a:t>listu</a:t>
            </a:r>
            <a:r>
              <a:rPr lang="en-US" altLang="en-US" sz="1200" dirty="0">
                <a:cs typeface="Arial"/>
              </a:rPr>
              <a:t>, </a:t>
            </a:r>
            <a:r>
              <a:rPr lang="en-US" altLang="en-US" sz="1200" dirty="0" err="1">
                <a:cs typeface="Arial"/>
              </a:rPr>
              <a:t>strukturu</a:t>
            </a:r>
            <a:r>
              <a:rPr lang="en-US" altLang="en-US" sz="1200" dirty="0">
                <a:cs typeface="Arial"/>
              </a:rPr>
              <a:t> za </a:t>
            </a:r>
            <a:r>
              <a:rPr lang="en-US" altLang="en-US" sz="1200" dirty="0" err="1">
                <a:cs typeface="Arial"/>
              </a:rPr>
              <a:t>proveru</a:t>
            </a:r>
            <a:r>
              <a:rPr lang="en-US" altLang="en-US" sz="1200" dirty="0">
                <a:cs typeface="Arial"/>
              </a:rPr>
              <a:t> </a:t>
            </a:r>
            <a:r>
              <a:rPr lang="en-US" altLang="en-US" sz="1200" dirty="0" err="1">
                <a:cs typeface="Arial"/>
              </a:rPr>
              <a:t>sa</a:t>
            </a:r>
            <a:r>
              <a:rPr lang="en-US" altLang="en-US" sz="1200" dirty="0">
                <a:cs typeface="Arial"/>
              </a:rPr>
              <a:t> </a:t>
            </a:r>
            <a:r>
              <a:rPr lang="en-US" altLang="en-US" sz="1200" dirty="0" err="1">
                <a:cs typeface="Arial"/>
              </a:rPr>
              <a:t>različitom</a:t>
            </a:r>
            <a:r>
              <a:rPr lang="en-US" altLang="en-US" sz="1200" dirty="0">
                <a:cs typeface="Arial"/>
              </a:rPr>
              <a:t> </a:t>
            </a:r>
            <a:r>
              <a:rPr lang="en-US" altLang="en-US" sz="1200" dirty="0" err="1">
                <a:cs typeface="Arial"/>
              </a:rPr>
              <a:t>i</a:t>
            </a:r>
            <a:r>
              <a:rPr lang="en-US" altLang="en-US" sz="1200" dirty="0">
                <a:cs typeface="Arial"/>
              </a:rPr>
              <a:t> </a:t>
            </a:r>
            <a:r>
              <a:rPr lang="en-US" altLang="en-US" sz="1200" dirty="0" err="1">
                <a:cs typeface="Arial"/>
              </a:rPr>
              <a:t>nezavisnom</a:t>
            </a:r>
            <a:r>
              <a:rPr lang="en-US" altLang="en-US" sz="1200" dirty="0">
                <a:cs typeface="Arial"/>
              </a:rPr>
              <a:t> </a:t>
            </a:r>
            <a:r>
              <a:rPr lang="en-US" altLang="en-US" sz="1200" dirty="0" err="1">
                <a:cs typeface="Arial"/>
              </a:rPr>
              <a:t>implementacijom</a:t>
            </a:r>
            <a:r>
              <a:rPr lang="en-US" altLang="en-US" sz="1200" dirty="0">
                <a:cs typeface="Arial"/>
              </a:rPr>
              <a:t> (</a:t>
            </a:r>
            <a:r>
              <a:rPr lang="en-US" altLang="en-US" sz="1200" dirty="0" err="1">
                <a:cs typeface="Arial"/>
              </a:rPr>
              <a:t>uz</a:t>
            </a:r>
            <a:r>
              <a:rPr lang="en-US" altLang="en-US" sz="1200" dirty="0">
                <a:cs typeface="Arial"/>
              </a:rPr>
              <a:t> </a:t>
            </a:r>
            <a:r>
              <a:rPr lang="en-US" altLang="en-US" sz="1200" dirty="0" err="1">
                <a:cs typeface="Arial"/>
              </a:rPr>
              <a:t>dodatni</a:t>
            </a:r>
            <a:r>
              <a:rPr lang="en-US" altLang="en-US" sz="1200" dirty="0">
                <a:cs typeface="Arial"/>
              </a:rPr>
              <a:t> </a:t>
            </a:r>
            <a:r>
              <a:rPr lang="en-US" altLang="en-US" sz="1200" dirty="0" err="1">
                <a:cs typeface="Arial"/>
              </a:rPr>
              <a:t>brojač</a:t>
            </a:r>
            <a:r>
              <a:rPr lang="en-US" altLang="en-US" sz="1200" dirty="0">
                <a:cs typeface="Arial"/>
              </a:rPr>
              <a:t> koji se </a:t>
            </a:r>
            <a:r>
              <a:rPr lang="en-US" altLang="en-US" sz="1200" dirty="0" err="1">
                <a:cs typeface="Arial"/>
              </a:rPr>
              <a:t>inkrementira</a:t>
            </a:r>
            <a:r>
              <a:rPr lang="en-US" altLang="en-US" sz="1200" dirty="0">
                <a:cs typeface="Arial"/>
              </a:rPr>
              <a:t> </a:t>
            </a:r>
            <a:r>
              <a:rPr lang="en-US" altLang="en-US" sz="1200" dirty="0" err="1">
                <a:cs typeface="Arial"/>
              </a:rPr>
              <a:t>kod</a:t>
            </a:r>
            <a:r>
              <a:rPr lang="en-US" altLang="en-US" sz="1200" dirty="0">
                <a:cs typeface="Arial"/>
              </a:rPr>
              <a:t> </a:t>
            </a:r>
            <a:r>
              <a:rPr lang="en-US" altLang="en-US" sz="1200" dirty="0" err="1">
                <a:cs typeface="Arial"/>
              </a:rPr>
              <a:t>svakog</a:t>
            </a:r>
            <a:r>
              <a:rPr lang="en-US" altLang="en-US" sz="1200" dirty="0">
                <a:cs typeface="Arial"/>
              </a:rPr>
              <a:t> </a:t>
            </a:r>
            <a:r>
              <a:rPr lang="en-US" altLang="en-US" sz="1200" dirty="0" err="1">
                <a:cs typeface="Arial"/>
              </a:rPr>
              <a:t>upisa</a:t>
            </a:r>
            <a:r>
              <a:rPr lang="en-US" altLang="en-US" sz="1200" dirty="0">
                <a:cs typeface="Arial"/>
              </a:rPr>
              <a:t> </a:t>
            </a:r>
            <a:r>
              <a:rPr lang="en-US" altLang="en-US" sz="1200" dirty="0" err="1">
                <a:cs typeface="Arial"/>
              </a:rPr>
              <a:t>ili</a:t>
            </a:r>
            <a:r>
              <a:rPr lang="en-US" altLang="en-US" sz="1200" dirty="0">
                <a:cs typeface="Arial"/>
              </a:rPr>
              <a:t> </a:t>
            </a:r>
            <a:r>
              <a:rPr lang="en-US" altLang="en-US" sz="1200" dirty="0" err="1">
                <a:cs typeface="Arial"/>
              </a:rPr>
              <a:t>dekrementira</a:t>
            </a:r>
            <a:r>
              <a:rPr lang="en-US" altLang="en-US" sz="1200" dirty="0">
                <a:cs typeface="Arial"/>
              </a:rPr>
              <a:t> </a:t>
            </a:r>
            <a:r>
              <a:rPr lang="en-US" altLang="en-US" sz="1200" dirty="0" err="1">
                <a:cs typeface="Arial"/>
              </a:rPr>
              <a:t>kod</a:t>
            </a:r>
            <a:r>
              <a:rPr lang="en-US" altLang="en-US" sz="1200" dirty="0">
                <a:cs typeface="Arial"/>
              </a:rPr>
              <a:t> </a:t>
            </a:r>
            <a:r>
              <a:rPr lang="en-US" altLang="en-US" sz="1200" dirty="0" err="1">
                <a:cs typeface="Arial"/>
              </a:rPr>
              <a:t>svakog</a:t>
            </a:r>
            <a:r>
              <a:rPr lang="en-US" altLang="en-US" sz="1200" dirty="0">
                <a:cs typeface="Arial"/>
              </a:rPr>
              <a:t> </a:t>
            </a:r>
            <a:r>
              <a:rPr lang="en-US" altLang="en-US" sz="1200" dirty="0" err="1">
                <a:cs typeface="Arial"/>
              </a:rPr>
              <a:t>čitanja</a:t>
            </a:r>
            <a:r>
              <a:rPr lang="en-US" altLang="en-US" sz="1200" dirty="0">
                <a:cs typeface="Arial"/>
              </a:rPr>
              <a:t>)</a:t>
            </a:r>
          </a:p>
          <a:p>
            <a:endParaRPr lang="en-US" altLang="en-US" sz="1600" dirty="0">
              <a:cs typeface="Arial"/>
            </a:endParaRPr>
          </a:p>
          <a:p>
            <a:pPr eaLnBrk="1" hangingPunct="1"/>
            <a:endParaRPr lang="en-US" altLang="en-US" sz="1600">
              <a:cs typeface="Arial"/>
            </a:endParaRPr>
          </a:p>
          <a:p>
            <a:pPr eaLnBrk="1" hangingPunct="1"/>
            <a:endParaRPr lang="en-US" altLang="en-US" sz="1600" dirty="0">
              <a:cs typeface="Arial"/>
            </a:endParaRPr>
          </a:p>
        </p:txBody>
      </p:sp>
      <p:pic>
        <p:nvPicPr>
          <p:cNvPr id="3" name="Content Placeholder 2" descr="A diagram of a data field&#10;&#10;Description automatically generated">
            <a:extLst>
              <a:ext uri="{FF2B5EF4-FFF2-40B4-BE49-F238E27FC236}">
                <a16:creationId xmlns:a16="http://schemas.microsoft.com/office/drawing/2014/main" id="{F9ED3B9F-6633-79CC-2668-2A43FFBB6229}"/>
              </a:ext>
            </a:extLst>
          </p:cNvPr>
          <p:cNvPicPr>
            <a:picLocks noGrp="1" noChangeAspect="1"/>
          </p:cNvPicPr>
          <p:nvPr>
            <p:ph sz="half" idx="2"/>
          </p:nvPr>
        </p:nvPicPr>
        <p:blipFill>
          <a:blip r:embed="rId2"/>
          <a:stretch>
            <a:fillRect/>
          </a:stretch>
        </p:blipFill>
        <p:spPr>
          <a:xfrm>
            <a:off x="4847472" y="783161"/>
            <a:ext cx="4186238" cy="2812129"/>
          </a:xfrm>
        </p:spPr>
      </p:pic>
      <p:sp>
        <p:nvSpPr>
          <p:cNvPr id="45058" name="Footer Placeholder 3">
            <a:extLst>
              <a:ext uri="{FF2B5EF4-FFF2-40B4-BE49-F238E27FC236}">
                <a16:creationId xmlns:a16="http://schemas.microsoft.com/office/drawing/2014/main" id="{6E77F1EB-995D-AA3F-DE51-2EE5D6EF3D11}"/>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60FACF-76C3-45F4-9E68-F5BEAA75E1A1}" type="slidenum">
              <a:rPr lang="de-DE" altLang="en-US">
                <a:solidFill>
                  <a:schemeClr val="bg1"/>
                </a:solidFill>
              </a:rPr>
              <a:pPr/>
              <a:t>52</a:t>
            </a:fld>
            <a:endParaRPr lang="de-DE" altLang="en-US">
              <a:solidFill>
                <a:schemeClr val="bg1"/>
              </a:solidFill>
            </a:endParaRPr>
          </a:p>
        </p:txBody>
      </p:sp>
      <p:pic>
        <p:nvPicPr>
          <p:cNvPr id="4" name="Picture 3" descr="A diagram of a flowchart&#10;&#10;Description automatically generated">
            <a:extLst>
              <a:ext uri="{FF2B5EF4-FFF2-40B4-BE49-F238E27FC236}">
                <a16:creationId xmlns:a16="http://schemas.microsoft.com/office/drawing/2014/main" id="{EAAA47CB-E281-066C-EA10-4F92C9F57A81}"/>
              </a:ext>
            </a:extLst>
          </p:cNvPr>
          <p:cNvPicPr>
            <a:picLocks noChangeAspect="1"/>
          </p:cNvPicPr>
          <p:nvPr/>
        </p:nvPicPr>
        <p:blipFill>
          <a:blip r:embed="rId3"/>
          <a:stretch>
            <a:fillRect/>
          </a:stretch>
        </p:blipFill>
        <p:spPr>
          <a:xfrm>
            <a:off x="4847396" y="3735305"/>
            <a:ext cx="4183847" cy="2287807"/>
          </a:xfrm>
          <a:prstGeom prst="rect">
            <a:avLst/>
          </a:prstGeom>
        </p:spPr>
      </p:pic>
    </p:spTree>
    <p:extLst>
      <p:ext uri="{BB962C8B-B14F-4D97-AF65-F5344CB8AC3E}">
        <p14:creationId xmlns:p14="http://schemas.microsoft.com/office/powerpoint/2010/main" val="3311450630"/>
      </p:ext>
    </p:extLst>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677F5FDC-6CB6-B6A5-39D5-B2F9BC5C4C59}"/>
              </a:ext>
            </a:extLst>
          </p:cNvPr>
          <p:cNvSpPr>
            <a:spLocks noGrp="1" noChangeArrowheads="1"/>
          </p:cNvSpPr>
          <p:nvPr>
            <p:ph type="title"/>
          </p:nvPr>
        </p:nvSpPr>
        <p:spPr/>
        <p:txBody>
          <a:bodyPr/>
          <a:lstStyle/>
          <a:p>
            <a:r>
              <a:rPr lang="en-US" altLang="en-US" dirty="0" err="1"/>
              <a:t>Sve</a:t>
            </a:r>
            <a:r>
              <a:rPr lang="en-US" altLang="en-US" dirty="0"/>
              <a:t> </a:t>
            </a:r>
            <a:r>
              <a:rPr lang="en-US" altLang="en-US" dirty="0" err="1"/>
              <a:t>prethodno</a:t>
            </a:r>
            <a:r>
              <a:rPr lang="en-US" altLang="en-US" dirty="0"/>
              <a:t> </a:t>
            </a:r>
            <a:r>
              <a:rPr lang="en-US" altLang="en-US" dirty="0" err="1"/>
              <a:t>rečeno</a:t>
            </a:r>
            <a:r>
              <a:rPr lang="en-US" altLang="en-US" dirty="0"/>
              <a:t> – primer </a:t>
            </a:r>
            <a:r>
              <a:rPr lang="en-US" altLang="en-US" dirty="0" err="1"/>
              <a:t>kompleksne</a:t>
            </a:r>
            <a:r>
              <a:rPr lang="en-US" altLang="en-US" dirty="0"/>
              <a:t> </a:t>
            </a:r>
            <a:r>
              <a:rPr lang="en-US" altLang="en-US" dirty="0" err="1"/>
              <a:t>greške</a:t>
            </a:r>
            <a:r>
              <a:rPr lang="en-US" altLang="en-US" dirty="0"/>
              <a:t> I</a:t>
            </a:r>
            <a:endParaRPr lang="en-US" dirty="0"/>
          </a:p>
        </p:txBody>
      </p:sp>
      <p:sp>
        <p:nvSpPr>
          <p:cNvPr id="44036" name="Rectangle 3">
            <a:extLst>
              <a:ext uri="{FF2B5EF4-FFF2-40B4-BE49-F238E27FC236}">
                <a16:creationId xmlns:a16="http://schemas.microsoft.com/office/drawing/2014/main" id="{9C2F7312-53EA-53C2-7EA5-5DCB17B135BB}"/>
              </a:ext>
            </a:extLst>
          </p:cNvPr>
          <p:cNvSpPr>
            <a:spLocks noGrp="1" noChangeArrowheads="1"/>
          </p:cNvSpPr>
          <p:nvPr>
            <p:ph type="body" sz="half" idx="1"/>
          </p:nvPr>
        </p:nvSpPr>
        <p:spPr/>
        <p:txBody>
          <a:bodyPr/>
          <a:lstStyle/>
          <a:p>
            <a:r>
              <a:rPr lang="en-US" altLang="en-US" sz="1600" dirty="0" err="1"/>
              <a:t>Razmotrimo</a:t>
            </a:r>
            <a:r>
              <a:rPr lang="en-US" altLang="en-US" sz="1600" dirty="0"/>
              <a:t> </a:t>
            </a:r>
            <a:r>
              <a:rPr lang="en-US" altLang="en-US" sz="1600" dirty="0" err="1"/>
              <a:t>sledeći</a:t>
            </a:r>
            <a:r>
              <a:rPr lang="en-US" altLang="en-US" sz="1600" dirty="0"/>
              <a:t> scenario </a:t>
            </a:r>
            <a:r>
              <a:rPr lang="en-US" altLang="en-US" sz="1600" dirty="0" err="1"/>
              <a:t>greške</a:t>
            </a:r>
            <a:r>
              <a:rPr lang="en-US" altLang="en-US" sz="1600" dirty="0"/>
              <a:t>:</a:t>
            </a:r>
            <a:endParaRPr lang="en-US" altLang="en-US" sz="1600" dirty="0">
              <a:cs typeface="Arial"/>
            </a:endParaRPr>
          </a:p>
          <a:p>
            <a:pPr lvl="1" indent="-188595"/>
            <a:r>
              <a:rPr lang="en-US" altLang="en-US" sz="1200" dirty="0" err="1">
                <a:cs typeface="Arial"/>
              </a:rPr>
              <a:t>Specifikacija</a:t>
            </a:r>
            <a:r>
              <a:rPr lang="en-US" altLang="en-US" sz="1200" dirty="0">
                <a:cs typeface="Arial"/>
              </a:rPr>
              <a:t> </a:t>
            </a:r>
            <a:r>
              <a:rPr lang="en-US" altLang="en-US" sz="1200" dirty="0" err="1">
                <a:cs typeface="Arial"/>
              </a:rPr>
              <a:t>dizajna</a:t>
            </a:r>
            <a:r>
              <a:rPr lang="en-US" altLang="en-US" sz="1200" dirty="0">
                <a:cs typeface="Arial"/>
              </a:rPr>
              <a:t> </a:t>
            </a:r>
            <a:r>
              <a:rPr lang="en-US" altLang="en-US" sz="1200" dirty="0" err="1">
                <a:cs typeface="Arial"/>
              </a:rPr>
              <a:t>navodi</a:t>
            </a:r>
            <a:r>
              <a:rPr lang="en-US" altLang="en-US" sz="1200" dirty="0">
                <a:cs typeface="Arial"/>
              </a:rPr>
              <a:t> da </a:t>
            </a:r>
            <a:r>
              <a:rPr lang="en-US" altLang="en-US" sz="1200" dirty="0" err="1">
                <a:cs typeface="Arial"/>
              </a:rPr>
              <a:t>postavljanje</a:t>
            </a:r>
            <a:r>
              <a:rPr lang="en-US" altLang="en-US" sz="1200" dirty="0">
                <a:cs typeface="Arial"/>
              </a:rPr>
              <a:t> </a:t>
            </a:r>
            <a:r>
              <a:rPr lang="en-US" altLang="en-US" sz="1200" i="1" dirty="0" err="1">
                <a:cs typeface="Arial"/>
              </a:rPr>
              <a:t>clean_stack</a:t>
            </a:r>
            <a:r>
              <a:rPr lang="en-US" altLang="en-US" sz="1200" i="1" dirty="0">
                <a:cs typeface="Arial"/>
              </a:rPr>
              <a:t> </a:t>
            </a:r>
            <a:r>
              <a:rPr lang="en-US" altLang="en-US" sz="1200" dirty="0" err="1">
                <a:cs typeface="Arial"/>
              </a:rPr>
              <a:t>na</a:t>
            </a:r>
            <a:r>
              <a:rPr lang="en-US" altLang="en-US" sz="1200" dirty="0">
                <a:cs typeface="Arial"/>
              </a:rPr>
              <a:t> "1" </a:t>
            </a:r>
            <a:r>
              <a:rPr lang="en-US" altLang="en-US" sz="1200" dirty="0" err="1">
                <a:cs typeface="Arial"/>
              </a:rPr>
              <a:t>rezultuje</a:t>
            </a:r>
            <a:r>
              <a:rPr lang="en-US" altLang="en-US" sz="1200" dirty="0">
                <a:cs typeface="Arial"/>
              </a:rPr>
              <a:t> </a:t>
            </a:r>
            <a:r>
              <a:rPr lang="en-US" altLang="en-US" sz="1200" dirty="0" err="1">
                <a:cs typeface="Arial"/>
              </a:rPr>
              <a:t>brisanjem</a:t>
            </a:r>
            <a:r>
              <a:rPr lang="en-US" altLang="en-US" sz="1200" dirty="0">
                <a:cs typeface="Arial"/>
              </a:rPr>
              <a:t> </a:t>
            </a:r>
            <a:r>
              <a:rPr lang="en-US" altLang="en-US" sz="1200" dirty="0" err="1">
                <a:cs typeface="Arial"/>
              </a:rPr>
              <a:t>svih</a:t>
            </a:r>
            <a:r>
              <a:rPr lang="en-US" altLang="en-US" sz="1200" dirty="0">
                <a:cs typeface="Arial"/>
              </a:rPr>
              <a:t> valid </a:t>
            </a:r>
            <a:r>
              <a:rPr lang="en-US" altLang="en-US" sz="1200" dirty="0" err="1">
                <a:cs typeface="Arial"/>
              </a:rPr>
              <a:t>bita</a:t>
            </a:r>
            <a:r>
              <a:rPr lang="en-US" altLang="en-US" sz="1200" dirty="0">
                <a:cs typeface="Arial"/>
              </a:rPr>
              <a:t> </a:t>
            </a:r>
            <a:r>
              <a:rPr lang="en-US" altLang="en-US" sz="1200" dirty="0" err="1">
                <a:cs typeface="Arial"/>
              </a:rPr>
              <a:t>na</a:t>
            </a:r>
            <a:r>
              <a:rPr lang="en-US" altLang="en-US" sz="1200" dirty="0">
                <a:cs typeface="Arial"/>
              </a:rPr>
              <a:t> </a:t>
            </a:r>
            <a:r>
              <a:rPr lang="en-US" altLang="en-US" sz="1200" dirty="0" err="1">
                <a:cs typeface="Arial"/>
              </a:rPr>
              <a:t>steku</a:t>
            </a:r>
            <a:endParaRPr lang="en-US" dirty="0" err="1">
              <a:cs typeface="Arial"/>
            </a:endParaRPr>
          </a:p>
          <a:p>
            <a:pPr lvl="1" indent="-188595"/>
            <a:r>
              <a:rPr lang="en-US" altLang="en-US" sz="1200" dirty="0" err="1">
                <a:cs typeface="Arial"/>
              </a:rPr>
              <a:t>Pokazivači</a:t>
            </a:r>
            <a:r>
              <a:rPr lang="en-US" altLang="en-US" sz="1200" dirty="0">
                <a:cs typeface="Arial"/>
              </a:rPr>
              <a:t> </a:t>
            </a:r>
            <a:r>
              <a:rPr lang="en-US" altLang="en-US" sz="1200" i="1" dirty="0" err="1">
                <a:cs typeface="Arial"/>
              </a:rPr>
              <a:t>next_read</a:t>
            </a:r>
            <a:r>
              <a:rPr lang="en-US" altLang="en-US" sz="1200" i="1" dirty="0">
                <a:cs typeface="Arial"/>
              </a:rPr>
              <a:t> </a:t>
            </a:r>
            <a:r>
              <a:rPr lang="en-US" altLang="en-US" sz="1200" dirty="0" err="1">
                <a:cs typeface="Arial"/>
              </a:rPr>
              <a:t>i</a:t>
            </a:r>
            <a:r>
              <a:rPr lang="en-US" altLang="en-US" sz="1200" dirty="0">
                <a:cs typeface="Arial"/>
              </a:rPr>
              <a:t> </a:t>
            </a:r>
            <a:r>
              <a:rPr lang="en-US" altLang="en-US" sz="1200" i="1" dirty="0" err="1">
                <a:cs typeface="Arial"/>
              </a:rPr>
              <a:t>next_write</a:t>
            </a:r>
            <a:r>
              <a:rPr lang="en-US" altLang="en-US" sz="1200" i="1" dirty="0">
                <a:cs typeface="Arial"/>
              </a:rPr>
              <a:t> </a:t>
            </a:r>
            <a:r>
              <a:rPr lang="en-US" altLang="en-US" sz="1200" dirty="0" err="1">
                <a:cs typeface="Arial"/>
              </a:rPr>
              <a:t>biće</a:t>
            </a:r>
            <a:r>
              <a:rPr lang="en-US" altLang="en-US" sz="1200" dirty="0">
                <a:cs typeface="Arial"/>
              </a:rPr>
              <a:t> </a:t>
            </a:r>
            <a:r>
              <a:rPr lang="en-US" altLang="en-US" sz="1200" dirty="0" err="1">
                <a:cs typeface="Arial"/>
              </a:rPr>
              <a:t>postavljeni</a:t>
            </a:r>
            <a:r>
              <a:rPr lang="en-US" altLang="en-US" sz="1200" dirty="0">
                <a:cs typeface="Arial"/>
              </a:rPr>
              <a:t> </a:t>
            </a:r>
            <a:r>
              <a:rPr lang="en-US" altLang="en-US" sz="1200" dirty="0" err="1">
                <a:cs typeface="Arial"/>
              </a:rPr>
              <a:t>na</a:t>
            </a:r>
            <a:r>
              <a:rPr lang="en-US" altLang="en-US" sz="1200" dirty="0">
                <a:cs typeface="Arial"/>
              </a:rPr>
              <a:t> </a:t>
            </a:r>
            <a:r>
              <a:rPr lang="en-US" altLang="en-US" sz="1200" dirty="0" err="1">
                <a:cs typeface="Arial"/>
              </a:rPr>
              <a:t>vrh</a:t>
            </a:r>
            <a:r>
              <a:rPr lang="en-US" altLang="en-US" sz="1200" dirty="0">
                <a:cs typeface="Arial"/>
              </a:rPr>
              <a:t> </a:t>
            </a:r>
            <a:r>
              <a:rPr lang="en-US" altLang="en-US" sz="1200" dirty="0" err="1">
                <a:cs typeface="Arial"/>
              </a:rPr>
              <a:t>steka</a:t>
            </a:r>
            <a:endParaRPr lang="en-US" dirty="0" err="1">
              <a:cs typeface="Arial"/>
            </a:endParaRPr>
          </a:p>
          <a:p>
            <a:pPr lvl="1" indent="-188595"/>
            <a:r>
              <a:rPr lang="en-US" altLang="en-US" sz="1200" dirty="0">
                <a:cs typeface="Arial"/>
              </a:rPr>
              <a:t>Ako stimulus generator </a:t>
            </a:r>
            <a:r>
              <a:rPr lang="en-US" altLang="en-US" sz="1200" dirty="0" err="1">
                <a:cs typeface="Arial"/>
              </a:rPr>
              <a:t>postavi</a:t>
            </a:r>
            <a:r>
              <a:rPr lang="en-US" altLang="en-US" sz="1200" dirty="0">
                <a:cs typeface="Arial"/>
              </a:rPr>
              <a:t> </a:t>
            </a:r>
            <a:r>
              <a:rPr lang="en-US" altLang="en-US" sz="1200" i="1" dirty="0" err="1">
                <a:cs typeface="Arial"/>
              </a:rPr>
              <a:t>in_buf_valid</a:t>
            </a:r>
            <a:r>
              <a:rPr lang="en-US" altLang="en-US" sz="1200" i="1" dirty="0">
                <a:cs typeface="Arial"/>
              </a:rPr>
              <a:t> </a:t>
            </a:r>
            <a:r>
              <a:rPr lang="en-US" altLang="en-US" sz="1200" dirty="0" err="1">
                <a:cs typeface="Arial"/>
              </a:rPr>
              <a:t>na</a:t>
            </a:r>
            <a:r>
              <a:rPr lang="en-US" altLang="en-US" sz="1200" dirty="0">
                <a:cs typeface="Arial"/>
              </a:rPr>
              <a:t> "1" </a:t>
            </a:r>
            <a:r>
              <a:rPr lang="en-US" altLang="en-US" sz="1200" dirty="0" err="1">
                <a:cs typeface="Arial"/>
              </a:rPr>
              <a:t>sa</a:t>
            </a:r>
            <a:r>
              <a:rPr lang="en-US" altLang="en-US" sz="1200" dirty="0">
                <a:cs typeface="Arial"/>
              </a:rPr>
              <a:t> </a:t>
            </a:r>
            <a:r>
              <a:rPr lang="en-US" altLang="en-US" sz="1200" dirty="0" err="1">
                <a:cs typeface="Arial"/>
              </a:rPr>
              <a:t>podacima</a:t>
            </a:r>
            <a:r>
              <a:rPr lang="en-US" altLang="en-US" sz="1200" dirty="0">
                <a:cs typeface="Arial"/>
              </a:rPr>
              <a:t> u </a:t>
            </a:r>
            <a:r>
              <a:rPr lang="en-US" altLang="en-US" sz="1200" dirty="0" err="1">
                <a:cs typeface="Arial"/>
              </a:rPr>
              <a:t>istom</a:t>
            </a:r>
            <a:r>
              <a:rPr lang="en-US" altLang="en-US" sz="1200" dirty="0">
                <a:cs typeface="Arial"/>
              </a:rPr>
              <a:t> </a:t>
            </a:r>
            <a:r>
              <a:rPr lang="en-US" altLang="en-US" sz="1200" dirty="0" err="1">
                <a:cs typeface="Arial"/>
              </a:rPr>
              <a:t>ciklusu</a:t>
            </a:r>
            <a:r>
              <a:rPr lang="en-US" altLang="en-US" sz="1200" dirty="0">
                <a:cs typeface="Arial"/>
              </a:rPr>
              <a:t> </a:t>
            </a:r>
            <a:r>
              <a:rPr lang="en-US" altLang="en-US" sz="1200" dirty="0" err="1">
                <a:cs typeface="Arial"/>
              </a:rPr>
              <a:t>kad</a:t>
            </a:r>
            <a:r>
              <a:rPr lang="en-US" altLang="en-US" sz="1200" dirty="0">
                <a:cs typeface="Arial"/>
              </a:rPr>
              <a:t> se </a:t>
            </a:r>
            <a:r>
              <a:rPr lang="en-US" altLang="en-US" sz="1200" dirty="0" err="1">
                <a:cs typeface="Arial"/>
              </a:rPr>
              <a:t>postavi</a:t>
            </a:r>
            <a:r>
              <a:rPr lang="en-US" altLang="en-US" sz="1200" dirty="0">
                <a:cs typeface="Arial"/>
              </a:rPr>
              <a:t> </a:t>
            </a:r>
            <a:r>
              <a:rPr lang="en-US" altLang="en-US" sz="1200" dirty="0" err="1">
                <a:cs typeface="Arial"/>
              </a:rPr>
              <a:t>i</a:t>
            </a:r>
            <a:r>
              <a:rPr lang="en-US" altLang="en-US" sz="1200" dirty="0">
                <a:cs typeface="Arial"/>
              </a:rPr>
              <a:t> </a:t>
            </a:r>
            <a:r>
              <a:rPr lang="en-US" altLang="en-US" sz="1200" i="1" dirty="0" err="1">
                <a:cs typeface="Arial"/>
              </a:rPr>
              <a:t>clean_stack</a:t>
            </a:r>
            <a:r>
              <a:rPr lang="en-US" altLang="en-US" sz="1200" dirty="0">
                <a:cs typeface="Arial"/>
              </a:rPr>
              <a:t>, </a:t>
            </a:r>
            <a:r>
              <a:rPr lang="en-US" altLang="en-US" sz="1200" dirty="0" err="1">
                <a:cs typeface="Arial"/>
              </a:rPr>
              <a:t>logika</a:t>
            </a:r>
            <a:r>
              <a:rPr lang="en-US" altLang="en-US" sz="1200" dirty="0">
                <a:cs typeface="Arial"/>
              </a:rPr>
              <a:t> </a:t>
            </a:r>
            <a:r>
              <a:rPr lang="en-US" altLang="en-US" sz="1200" dirty="0" err="1">
                <a:cs typeface="Arial"/>
              </a:rPr>
              <a:t>resetuje</a:t>
            </a:r>
            <a:r>
              <a:rPr lang="en-US" altLang="en-US" sz="1200" dirty="0">
                <a:cs typeface="Arial"/>
              </a:rPr>
              <a:t> </a:t>
            </a:r>
            <a:r>
              <a:rPr lang="en-US" altLang="en-US" sz="1200" dirty="0" err="1">
                <a:cs typeface="Arial"/>
              </a:rPr>
              <a:t>pokazivače</a:t>
            </a:r>
            <a:r>
              <a:rPr lang="en-US" altLang="en-US" sz="1200" dirty="0">
                <a:cs typeface="Arial"/>
              </a:rPr>
              <a:t> </a:t>
            </a:r>
            <a:r>
              <a:rPr lang="en-US" altLang="en-US" sz="1200" dirty="0" err="1">
                <a:cs typeface="Arial"/>
              </a:rPr>
              <a:t>kao</a:t>
            </a:r>
            <a:r>
              <a:rPr lang="en-US" altLang="en-US" sz="1200" dirty="0">
                <a:cs typeface="Arial"/>
              </a:rPr>
              <a:t> </a:t>
            </a:r>
            <a:r>
              <a:rPr lang="en-US" altLang="en-US" sz="1200" dirty="0" err="1">
                <a:cs typeface="Arial"/>
              </a:rPr>
              <a:t>što</a:t>
            </a:r>
            <a:r>
              <a:rPr lang="en-US" altLang="en-US" sz="1200" dirty="0">
                <a:cs typeface="Arial"/>
              </a:rPr>
              <a:t> je </a:t>
            </a:r>
            <a:r>
              <a:rPr lang="en-US" altLang="en-US" sz="1200" dirty="0" err="1">
                <a:cs typeface="Arial"/>
              </a:rPr>
              <a:t>predviđeno</a:t>
            </a:r>
            <a:r>
              <a:rPr lang="en-US" altLang="en-US" sz="1200" dirty="0">
                <a:cs typeface="Arial"/>
              </a:rPr>
              <a:t> </a:t>
            </a:r>
            <a:r>
              <a:rPr lang="en-US" altLang="en-US" sz="1200" dirty="0" err="1">
                <a:cs typeface="Arial"/>
              </a:rPr>
              <a:t>ali</a:t>
            </a:r>
            <a:r>
              <a:rPr lang="en-US" altLang="en-US" sz="1200" dirty="0">
                <a:cs typeface="Arial"/>
              </a:rPr>
              <a:t> </a:t>
            </a:r>
            <a:r>
              <a:rPr lang="en-US" altLang="en-US" sz="1200" dirty="0" err="1">
                <a:cs typeface="Arial"/>
              </a:rPr>
              <a:t>greškom</a:t>
            </a:r>
            <a:r>
              <a:rPr lang="en-US" altLang="en-US" sz="1200" dirty="0">
                <a:cs typeface="Arial"/>
              </a:rPr>
              <a:t> </a:t>
            </a:r>
            <a:r>
              <a:rPr lang="en-US" altLang="en-US" sz="1200" dirty="0" err="1">
                <a:cs typeface="Arial"/>
              </a:rPr>
              <a:t>takođe</a:t>
            </a:r>
            <a:r>
              <a:rPr lang="en-US" altLang="en-US" sz="1200" dirty="0">
                <a:cs typeface="Arial"/>
              </a:rPr>
              <a:t> </a:t>
            </a:r>
            <a:r>
              <a:rPr lang="en-US" altLang="en-US" sz="1200" dirty="0" err="1">
                <a:cs typeface="Arial"/>
              </a:rPr>
              <a:t>postavlja</a:t>
            </a:r>
            <a:r>
              <a:rPr lang="en-US" altLang="en-US" sz="1200" dirty="0">
                <a:cs typeface="Arial"/>
              </a:rPr>
              <a:t> </a:t>
            </a:r>
            <a:r>
              <a:rPr lang="en-US" altLang="en-US" sz="1200" dirty="0" err="1">
                <a:cs typeface="Arial"/>
              </a:rPr>
              <a:t>poslednji</a:t>
            </a:r>
            <a:r>
              <a:rPr lang="en-US" altLang="en-US" sz="1200" dirty="0">
                <a:cs typeface="Arial"/>
              </a:rPr>
              <a:t> </a:t>
            </a:r>
            <a:r>
              <a:rPr lang="en-US" altLang="en-US" sz="1200" dirty="0" err="1">
                <a:cs typeface="Arial"/>
              </a:rPr>
              <a:t>podatak</a:t>
            </a:r>
            <a:r>
              <a:rPr lang="en-US" altLang="en-US" sz="1200" dirty="0">
                <a:cs typeface="Arial"/>
              </a:rPr>
              <a:t> </a:t>
            </a:r>
            <a:r>
              <a:rPr lang="en-US" altLang="en-US" sz="1200" dirty="0" err="1">
                <a:cs typeface="Arial"/>
              </a:rPr>
              <a:t>na</a:t>
            </a:r>
            <a:r>
              <a:rPr lang="en-US" altLang="en-US" sz="1200" dirty="0">
                <a:cs typeface="Arial"/>
              </a:rPr>
              <a:t> </a:t>
            </a:r>
            <a:r>
              <a:rPr lang="en-US" altLang="en-US" sz="1200" dirty="0" err="1">
                <a:cs typeface="Arial"/>
              </a:rPr>
              <a:t>stek</a:t>
            </a:r>
            <a:endParaRPr lang="en-US" dirty="0" err="1">
              <a:cs typeface="Arial"/>
            </a:endParaRPr>
          </a:p>
          <a:p>
            <a:pPr lvl="1" indent="-188595"/>
            <a:r>
              <a:rPr lang="en-US" altLang="en-US" sz="1200" dirty="0" err="1">
                <a:cs typeface="Arial"/>
              </a:rPr>
              <a:t>Ovaj</a:t>
            </a:r>
            <a:r>
              <a:rPr lang="en-US" altLang="en-US" sz="1200" dirty="0">
                <a:cs typeface="Arial"/>
              </a:rPr>
              <a:t> </a:t>
            </a:r>
            <a:r>
              <a:rPr lang="en-US" altLang="en-US" sz="1200" dirty="0" err="1">
                <a:cs typeface="Arial"/>
              </a:rPr>
              <a:t>slučaj</a:t>
            </a:r>
            <a:r>
              <a:rPr lang="en-US" altLang="en-US" sz="1200" dirty="0">
                <a:cs typeface="Arial"/>
              </a:rPr>
              <a:t> se </a:t>
            </a:r>
            <a:r>
              <a:rPr lang="en-US" altLang="en-US" sz="1200" dirty="0" err="1">
                <a:cs typeface="Arial"/>
              </a:rPr>
              <a:t>jedino</a:t>
            </a:r>
            <a:r>
              <a:rPr lang="en-US" altLang="en-US" sz="1200" dirty="0">
                <a:cs typeface="Arial"/>
              </a:rPr>
              <a:t> </a:t>
            </a:r>
            <a:r>
              <a:rPr lang="en-US" altLang="en-US" sz="1200" dirty="0" err="1">
                <a:cs typeface="Arial"/>
              </a:rPr>
              <a:t>dešava</a:t>
            </a:r>
            <a:r>
              <a:rPr lang="en-US" altLang="en-US" sz="1200" dirty="0">
                <a:cs typeface="Arial"/>
              </a:rPr>
              <a:t> </a:t>
            </a:r>
            <a:r>
              <a:rPr lang="en-US" altLang="en-US" sz="1200" dirty="0" err="1">
                <a:cs typeface="Arial"/>
              </a:rPr>
              <a:t>kada</a:t>
            </a:r>
            <a:r>
              <a:rPr lang="en-US" altLang="en-US" sz="1200" dirty="0">
                <a:cs typeface="Arial"/>
              </a:rPr>
              <a:t> </a:t>
            </a:r>
            <a:r>
              <a:rPr lang="en-US" altLang="en-US" sz="1200" dirty="0" err="1">
                <a:cs typeface="Arial"/>
              </a:rPr>
              <a:t>stek</a:t>
            </a:r>
            <a:r>
              <a:rPr lang="en-US" altLang="en-US" sz="1200" dirty="0">
                <a:cs typeface="Arial"/>
              </a:rPr>
              <a:t> </a:t>
            </a:r>
            <a:r>
              <a:rPr lang="en-US" altLang="en-US" sz="1200" dirty="0" err="1">
                <a:cs typeface="Arial"/>
              </a:rPr>
              <a:t>ima</a:t>
            </a:r>
            <a:r>
              <a:rPr lang="en-US" altLang="en-US" sz="1200" dirty="0">
                <a:cs typeface="Arial"/>
              </a:rPr>
              <a:t> 6 </a:t>
            </a:r>
            <a:r>
              <a:rPr lang="en-US" altLang="en-US" sz="1200" dirty="0" err="1">
                <a:cs typeface="Arial"/>
              </a:rPr>
              <a:t>validnih</a:t>
            </a:r>
            <a:r>
              <a:rPr lang="en-US" altLang="en-US" sz="1200" dirty="0">
                <a:cs typeface="Arial"/>
              </a:rPr>
              <a:t> </a:t>
            </a:r>
            <a:r>
              <a:rPr lang="en-US" altLang="en-US" sz="1200" dirty="0" err="1">
                <a:cs typeface="Arial"/>
              </a:rPr>
              <a:t>upisanih</a:t>
            </a:r>
            <a:r>
              <a:rPr lang="en-US" altLang="en-US" sz="1200" dirty="0">
                <a:cs typeface="Arial"/>
              </a:rPr>
              <a:t> </a:t>
            </a:r>
            <a:r>
              <a:rPr lang="en-US" altLang="en-US" sz="1200" dirty="0" err="1">
                <a:cs typeface="Arial"/>
              </a:rPr>
              <a:t>podataka</a:t>
            </a:r>
            <a:r>
              <a:rPr lang="en-US" altLang="en-US" sz="1200" dirty="0">
                <a:cs typeface="Arial"/>
              </a:rPr>
              <a:t> u </a:t>
            </a:r>
            <a:r>
              <a:rPr lang="en-US" altLang="en-US" sz="1200" dirty="0" err="1">
                <a:cs typeface="Arial"/>
              </a:rPr>
              <a:t>trenutku</a:t>
            </a:r>
            <a:r>
              <a:rPr lang="en-US" altLang="en-US" sz="1200" dirty="0">
                <a:cs typeface="Arial"/>
              </a:rPr>
              <a:t> </a:t>
            </a:r>
            <a:r>
              <a:rPr lang="en-US" altLang="en-US" sz="1200" dirty="0" err="1">
                <a:cs typeface="Arial"/>
              </a:rPr>
              <a:t>kada</a:t>
            </a:r>
            <a:r>
              <a:rPr lang="en-US" altLang="en-US" sz="1200" dirty="0">
                <a:cs typeface="Arial"/>
              </a:rPr>
              <a:t> se </a:t>
            </a:r>
            <a:r>
              <a:rPr lang="en-US" altLang="en-US" sz="1200" i="1" dirty="0" err="1">
                <a:cs typeface="Arial"/>
              </a:rPr>
              <a:t>clean_stack</a:t>
            </a:r>
            <a:r>
              <a:rPr lang="en-US" altLang="en-US" sz="1200" i="1" dirty="0">
                <a:cs typeface="Arial"/>
              </a:rPr>
              <a:t> </a:t>
            </a:r>
            <a:r>
              <a:rPr lang="en-US" altLang="en-US" sz="1200" dirty="0" err="1">
                <a:cs typeface="Arial"/>
              </a:rPr>
              <a:t>i</a:t>
            </a:r>
            <a:r>
              <a:rPr lang="en-US" altLang="en-US" sz="1200" dirty="0">
                <a:cs typeface="Arial"/>
              </a:rPr>
              <a:t> </a:t>
            </a:r>
            <a:r>
              <a:rPr lang="en-US" altLang="en-US" sz="1200" i="1" dirty="0" err="1">
                <a:cs typeface="Arial"/>
              </a:rPr>
              <a:t>in_buf_valid</a:t>
            </a:r>
            <a:r>
              <a:rPr lang="en-US" altLang="en-US" sz="1200" dirty="0">
                <a:cs typeface="Arial"/>
              </a:rPr>
              <a:t> </a:t>
            </a:r>
            <a:r>
              <a:rPr lang="en-US" altLang="en-US" sz="1200" dirty="0" err="1">
                <a:cs typeface="Arial"/>
              </a:rPr>
              <a:t>setuju</a:t>
            </a:r>
            <a:r>
              <a:rPr lang="en-US" altLang="en-US" sz="1200" dirty="0">
                <a:cs typeface="Arial"/>
              </a:rPr>
              <a:t>, </a:t>
            </a:r>
            <a:r>
              <a:rPr lang="en-US" altLang="en-US" sz="1200" dirty="0" err="1">
                <a:cs typeface="Arial"/>
              </a:rPr>
              <a:t>pošto</a:t>
            </a:r>
            <a:r>
              <a:rPr lang="en-US" altLang="en-US" sz="1200" dirty="0">
                <a:cs typeface="Arial"/>
              </a:rPr>
              <a:t> se bag </a:t>
            </a:r>
            <a:r>
              <a:rPr lang="en-US" altLang="en-US" sz="1200" dirty="0" err="1">
                <a:cs typeface="Arial"/>
              </a:rPr>
              <a:t>nalazi</a:t>
            </a:r>
            <a:r>
              <a:rPr lang="en-US" altLang="en-US" sz="1200" dirty="0">
                <a:cs typeface="Arial"/>
              </a:rPr>
              <a:t> u </a:t>
            </a:r>
            <a:r>
              <a:rPr lang="en-US" altLang="en-US" sz="1200" dirty="0" err="1">
                <a:cs typeface="Arial"/>
              </a:rPr>
              <a:t>logici</a:t>
            </a:r>
            <a:r>
              <a:rPr lang="en-US" altLang="en-US" sz="1200" dirty="0">
                <a:cs typeface="Arial"/>
              </a:rPr>
              <a:t> </a:t>
            </a:r>
            <a:r>
              <a:rPr lang="en-US" altLang="en-US" sz="1200" dirty="0" err="1">
                <a:cs typeface="Arial"/>
              </a:rPr>
              <a:t>koja</a:t>
            </a:r>
            <a:r>
              <a:rPr lang="en-US" altLang="en-US" sz="1200" dirty="0">
                <a:cs typeface="Arial"/>
              </a:rPr>
              <a:t> </a:t>
            </a:r>
            <a:r>
              <a:rPr lang="en-US" altLang="en-US" sz="1200" dirty="0" err="1">
                <a:cs typeface="Arial"/>
              </a:rPr>
              <a:t>pokušava</a:t>
            </a:r>
            <a:r>
              <a:rPr lang="en-US" altLang="en-US" sz="1200" dirty="0">
                <a:cs typeface="Arial"/>
              </a:rPr>
              <a:t> da </a:t>
            </a:r>
            <a:r>
              <a:rPr lang="en-US" altLang="en-US" sz="1200" dirty="0" err="1">
                <a:cs typeface="Arial"/>
              </a:rPr>
              <a:t>setuje</a:t>
            </a:r>
            <a:r>
              <a:rPr lang="en-US" altLang="en-US" sz="1200" dirty="0">
                <a:cs typeface="Arial"/>
              </a:rPr>
              <a:t> </a:t>
            </a:r>
            <a:r>
              <a:rPr lang="en-US" altLang="en-US" sz="1200" i="1" dirty="0" err="1">
                <a:cs typeface="Arial"/>
              </a:rPr>
              <a:t>buf_full</a:t>
            </a:r>
            <a:r>
              <a:rPr lang="en-US" altLang="en-US" sz="1200" i="1" dirty="0">
                <a:cs typeface="Arial"/>
              </a:rPr>
              <a:t> </a:t>
            </a:r>
            <a:r>
              <a:rPr lang="en-US" altLang="en-US" sz="1200" dirty="0" err="1">
                <a:cs typeface="Arial"/>
              </a:rPr>
              <a:t>izlaz</a:t>
            </a:r>
            <a:endParaRPr lang="en-US" dirty="0" err="1">
              <a:cs typeface="Arial"/>
            </a:endParaRPr>
          </a:p>
          <a:p>
            <a:pPr>
              <a:buFont typeface="Wingdings"/>
              <a:buChar char="§"/>
            </a:pPr>
            <a:r>
              <a:rPr lang="en-US" altLang="en-US" sz="1600" dirty="0">
                <a:cs typeface="Arial"/>
              </a:rPr>
              <a:t>Da bi </a:t>
            </a:r>
            <a:r>
              <a:rPr lang="en-US" altLang="en-US" sz="1600" dirty="0" err="1">
                <a:cs typeface="Arial"/>
              </a:rPr>
              <a:t>detektovao</a:t>
            </a:r>
            <a:r>
              <a:rPr lang="en-US" altLang="en-US" sz="1600" dirty="0">
                <a:cs typeface="Arial"/>
              </a:rPr>
              <a:t> </a:t>
            </a:r>
            <a:r>
              <a:rPr lang="en-US" altLang="en-US" sz="1600" dirty="0" err="1">
                <a:cs typeface="Arial"/>
              </a:rPr>
              <a:t>ovaj</a:t>
            </a:r>
            <a:r>
              <a:rPr lang="en-US" altLang="en-US" sz="1600" dirty="0">
                <a:cs typeface="Arial"/>
              </a:rPr>
              <a:t> bag, </a:t>
            </a:r>
            <a:r>
              <a:rPr lang="en-US" altLang="en-US" sz="1600" dirty="0" err="1">
                <a:cs typeface="Arial"/>
              </a:rPr>
              <a:t>verifikacioni</a:t>
            </a:r>
            <a:r>
              <a:rPr lang="en-US" altLang="en-US" sz="1600" dirty="0">
                <a:cs typeface="Arial"/>
              </a:rPr>
              <a:t> </a:t>
            </a:r>
            <a:r>
              <a:rPr lang="en-US" altLang="en-US" sz="1600" dirty="0" err="1">
                <a:cs typeface="Arial"/>
              </a:rPr>
              <a:t>inženjer</a:t>
            </a:r>
            <a:r>
              <a:rPr lang="en-US" altLang="en-US" sz="1600" dirty="0">
                <a:cs typeface="Arial"/>
              </a:rPr>
              <a:t> mora da:</a:t>
            </a:r>
            <a:endParaRPr lang="en-US" altLang="en-US" sz="3200" dirty="0">
              <a:cs typeface="Arial"/>
            </a:endParaRPr>
          </a:p>
          <a:p>
            <a:pPr lvl="1" indent="-188595"/>
            <a:r>
              <a:rPr lang="en-US" altLang="en-US" sz="1200" dirty="0" err="1">
                <a:cs typeface="Arial"/>
              </a:rPr>
              <a:t>Upiše</a:t>
            </a:r>
            <a:r>
              <a:rPr lang="en-US" altLang="en-US" sz="1200" dirty="0">
                <a:cs typeface="Arial"/>
              </a:rPr>
              <a:t> </a:t>
            </a:r>
            <a:r>
              <a:rPr lang="en-US" altLang="en-US" sz="1200" dirty="0" err="1">
                <a:cs typeface="Arial"/>
              </a:rPr>
              <a:t>dovoljno</a:t>
            </a:r>
            <a:r>
              <a:rPr lang="en-US" altLang="en-US" sz="1200" dirty="0">
                <a:cs typeface="Arial"/>
              </a:rPr>
              <a:t> </a:t>
            </a:r>
            <a:r>
              <a:rPr lang="en-US" altLang="en-US" sz="1200" dirty="0" err="1">
                <a:cs typeface="Arial"/>
              </a:rPr>
              <a:t>podataka</a:t>
            </a:r>
            <a:r>
              <a:rPr lang="en-US" altLang="en-US" sz="1200" dirty="0">
                <a:cs typeface="Arial"/>
              </a:rPr>
              <a:t> </a:t>
            </a:r>
            <a:r>
              <a:rPr lang="en-US" altLang="en-US" sz="1200" dirty="0" err="1">
                <a:cs typeface="Arial"/>
              </a:rPr>
              <a:t>na</a:t>
            </a:r>
            <a:r>
              <a:rPr lang="en-US" altLang="en-US" sz="1200" dirty="0">
                <a:cs typeface="Arial"/>
              </a:rPr>
              <a:t> </a:t>
            </a:r>
            <a:r>
              <a:rPr lang="en-US" altLang="en-US" sz="1200" dirty="0" err="1">
                <a:cs typeface="Arial"/>
              </a:rPr>
              <a:t>stek</a:t>
            </a:r>
            <a:r>
              <a:rPr lang="en-US" altLang="en-US" sz="1200" dirty="0">
                <a:cs typeface="Arial"/>
              </a:rPr>
              <a:t> </a:t>
            </a:r>
            <a:r>
              <a:rPr lang="en-US" altLang="en-US" sz="1200" dirty="0" err="1">
                <a:cs typeface="Arial"/>
              </a:rPr>
              <a:t>kako</a:t>
            </a:r>
            <a:r>
              <a:rPr lang="en-US" altLang="en-US" sz="1200" dirty="0">
                <a:cs typeface="Arial"/>
              </a:rPr>
              <a:t> bi </a:t>
            </a:r>
            <a:r>
              <a:rPr lang="en-US" altLang="en-US" sz="1200" dirty="0" err="1">
                <a:cs typeface="Arial"/>
              </a:rPr>
              <a:t>obezbedio</a:t>
            </a:r>
            <a:r>
              <a:rPr lang="en-US" altLang="en-US" sz="1200" dirty="0">
                <a:cs typeface="Arial"/>
              </a:rPr>
              <a:t> da je 6 </a:t>
            </a:r>
            <a:r>
              <a:rPr lang="en-US" altLang="en-US" sz="1200" dirty="0" err="1">
                <a:cs typeface="Arial"/>
              </a:rPr>
              <a:t>validnih</a:t>
            </a:r>
            <a:r>
              <a:rPr lang="en-US" altLang="en-US" sz="1200" dirty="0">
                <a:cs typeface="Arial"/>
              </a:rPr>
              <a:t> </a:t>
            </a:r>
            <a:r>
              <a:rPr lang="en-US" altLang="en-US" sz="1200" dirty="0" err="1">
                <a:cs typeface="Arial"/>
              </a:rPr>
              <a:t>podataka</a:t>
            </a:r>
            <a:r>
              <a:rPr lang="en-US" altLang="en-US" sz="1200" dirty="0">
                <a:cs typeface="Arial"/>
              </a:rPr>
              <a:t> </a:t>
            </a:r>
            <a:r>
              <a:rPr lang="en-US" altLang="en-US" sz="1200" dirty="0" err="1">
                <a:cs typeface="Arial"/>
              </a:rPr>
              <a:t>prisutno</a:t>
            </a:r>
          </a:p>
          <a:p>
            <a:pPr lvl="1" indent="-188595"/>
            <a:r>
              <a:rPr lang="en-US" altLang="en-US" sz="1200" dirty="0">
                <a:cs typeface="Arial"/>
              </a:rPr>
              <a:t>Test mora </a:t>
            </a:r>
            <a:r>
              <a:rPr lang="en-US" altLang="en-US" sz="1200" dirty="0" err="1">
                <a:cs typeface="Arial"/>
              </a:rPr>
              <a:t>postaviti</a:t>
            </a:r>
            <a:r>
              <a:rPr lang="en-US" altLang="en-US" sz="1200" dirty="0">
                <a:cs typeface="Arial"/>
              </a:rPr>
              <a:t> </a:t>
            </a:r>
            <a:r>
              <a:rPr lang="en-US" altLang="en-US" sz="1200" dirty="0" err="1">
                <a:cs typeface="Arial"/>
              </a:rPr>
              <a:t>istovremeno</a:t>
            </a:r>
            <a:r>
              <a:rPr lang="en-US" altLang="en-US" sz="1200" dirty="0">
                <a:cs typeface="Arial"/>
              </a:rPr>
              <a:t> </a:t>
            </a:r>
            <a:r>
              <a:rPr lang="en-US" altLang="en-US" sz="1200" i="1" dirty="0" err="1">
                <a:cs typeface="Arial"/>
              </a:rPr>
              <a:t>clean_stack</a:t>
            </a:r>
            <a:r>
              <a:rPr lang="en-US" altLang="en-US" sz="1200" i="1" dirty="0">
                <a:cs typeface="Arial"/>
              </a:rPr>
              <a:t> </a:t>
            </a:r>
            <a:r>
              <a:rPr lang="en-US" altLang="en-US" sz="1200" dirty="0" err="1">
                <a:cs typeface="Arial"/>
              </a:rPr>
              <a:t>i</a:t>
            </a:r>
            <a:r>
              <a:rPr lang="en-US" altLang="en-US" sz="1200" dirty="0">
                <a:cs typeface="Arial"/>
              </a:rPr>
              <a:t> </a:t>
            </a:r>
            <a:r>
              <a:rPr lang="en-US" altLang="en-US" sz="1200" i="1" dirty="0" err="1">
                <a:cs typeface="Arial"/>
              </a:rPr>
              <a:t>in_buf_valid</a:t>
            </a:r>
            <a:r>
              <a:rPr lang="en-US" altLang="en-US" sz="1200" i="1" dirty="0">
                <a:cs typeface="Arial"/>
              </a:rPr>
              <a:t> </a:t>
            </a:r>
            <a:r>
              <a:rPr lang="en-US" altLang="en-US" sz="1200" dirty="0" err="1">
                <a:cs typeface="Arial"/>
              </a:rPr>
              <a:t>na</a:t>
            </a:r>
            <a:r>
              <a:rPr lang="en-US" altLang="en-US" sz="1200" dirty="0">
                <a:cs typeface="Arial"/>
              </a:rPr>
              <a:t> "1"</a:t>
            </a:r>
            <a:endParaRPr lang="en-US" dirty="0">
              <a:cs typeface="Arial"/>
            </a:endParaRPr>
          </a:p>
          <a:p>
            <a:pPr lvl="1" indent="-188595"/>
            <a:r>
              <a:rPr lang="en-US" altLang="en-US" sz="1200" dirty="0">
                <a:cs typeface="Arial"/>
              </a:rPr>
              <a:t>U tom </a:t>
            </a:r>
            <a:r>
              <a:rPr lang="en-US" altLang="en-US" sz="1200" dirty="0" err="1">
                <a:cs typeface="Arial"/>
              </a:rPr>
              <a:t>trenutku</a:t>
            </a:r>
            <a:r>
              <a:rPr lang="en-US" altLang="en-US" sz="1200" dirty="0">
                <a:cs typeface="Arial"/>
              </a:rPr>
              <a:t> </a:t>
            </a:r>
            <a:r>
              <a:rPr lang="en-US" altLang="en-US" sz="1200" dirty="0" err="1">
                <a:cs typeface="Arial"/>
              </a:rPr>
              <a:t>stek</a:t>
            </a:r>
            <a:r>
              <a:rPr lang="en-US" altLang="en-US" sz="1200" dirty="0">
                <a:cs typeface="Arial"/>
              </a:rPr>
              <a:t> </a:t>
            </a:r>
            <a:r>
              <a:rPr lang="en-US" altLang="en-US" sz="1200" dirty="0" err="1">
                <a:cs typeface="Arial"/>
              </a:rPr>
              <a:t>ima</a:t>
            </a:r>
            <a:r>
              <a:rPr lang="en-US" altLang="en-US" sz="1200" dirty="0">
                <a:cs typeface="Arial"/>
              </a:rPr>
              <a:t> </a:t>
            </a:r>
            <a:r>
              <a:rPr lang="en-US" altLang="en-US" sz="1200" dirty="0" err="1">
                <a:cs typeface="Arial"/>
              </a:rPr>
              <a:t>upisanu</a:t>
            </a:r>
            <a:r>
              <a:rPr lang="en-US" altLang="en-US" sz="1200" dirty="0">
                <a:cs typeface="Arial"/>
              </a:rPr>
              <a:t> </a:t>
            </a:r>
            <a:r>
              <a:rPr lang="en-US" altLang="en-US" sz="1200" dirty="0" err="1">
                <a:cs typeface="Arial"/>
              </a:rPr>
              <a:t>pogrešnu</a:t>
            </a:r>
            <a:r>
              <a:rPr lang="en-US" altLang="en-US" sz="1200" dirty="0">
                <a:cs typeface="Arial"/>
              </a:rPr>
              <a:t> </a:t>
            </a:r>
            <a:r>
              <a:rPr lang="en-US" altLang="en-US" sz="1200" dirty="0" err="1">
                <a:cs typeface="Arial"/>
              </a:rPr>
              <a:t>vrednost</a:t>
            </a:r>
            <a:r>
              <a:rPr lang="en-US" altLang="en-US" sz="1200" dirty="0">
                <a:cs typeface="Arial"/>
              </a:rPr>
              <a:t>, </a:t>
            </a:r>
            <a:r>
              <a:rPr lang="en-US" altLang="en-US" sz="1200" dirty="0" err="1">
                <a:cs typeface="Arial"/>
              </a:rPr>
              <a:t>ali</a:t>
            </a:r>
            <a:r>
              <a:rPr lang="en-US" altLang="en-US" sz="1200" dirty="0">
                <a:cs typeface="Arial"/>
              </a:rPr>
              <a:t> bag se </a:t>
            </a:r>
            <a:r>
              <a:rPr lang="en-US" altLang="en-US" sz="1200" dirty="0" err="1">
                <a:cs typeface="Arial"/>
              </a:rPr>
              <a:t>neće</a:t>
            </a:r>
            <a:r>
              <a:rPr lang="en-US" altLang="en-US" sz="1200" dirty="0">
                <a:cs typeface="Arial"/>
              </a:rPr>
              <a:t> </a:t>
            </a:r>
            <a:r>
              <a:rPr lang="en-US" altLang="en-US" sz="1200" dirty="0" err="1">
                <a:cs typeface="Arial"/>
              </a:rPr>
              <a:t>nikako</a:t>
            </a:r>
            <a:r>
              <a:rPr lang="en-US" altLang="en-US" sz="1200" dirty="0">
                <a:cs typeface="Arial"/>
              </a:rPr>
              <a:t> </a:t>
            </a:r>
            <a:r>
              <a:rPr lang="en-US" altLang="en-US" sz="1200" dirty="0" err="1">
                <a:cs typeface="Arial"/>
              </a:rPr>
              <a:t>manifestovati</a:t>
            </a:r>
            <a:r>
              <a:rPr lang="en-US" altLang="en-US" sz="1200" dirty="0">
                <a:cs typeface="Arial"/>
              </a:rPr>
              <a:t> </a:t>
            </a:r>
            <a:r>
              <a:rPr lang="en-US" altLang="en-US" sz="1200" dirty="0" err="1">
                <a:cs typeface="Arial"/>
              </a:rPr>
              <a:t>na</a:t>
            </a:r>
            <a:r>
              <a:rPr lang="en-US" altLang="en-US" sz="1200" dirty="0">
                <a:cs typeface="Arial"/>
              </a:rPr>
              <a:t> </a:t>
            </a:r>
            <a:r>
              <a:rPr lang="en-US" altLang="en-US" sz="1200" dirty="0" err="1">
                <a:cs typeface="Arial"/>
              </a:rPr>
              <a:t>izlazu</a:t>
            </a:r>
            <a:endParaRPr lang="en-US" dirty="0" err="1">
              <a:cs typeface="Arial"/>
            </a:endParaRPr>
          </a:p>
          <a:p>
            <a:pPr lvl="1" indent="-188595"/>
            <a:r>
              <a:rPr lang="en-US" altLang="en-US" sz="1200" dirty="0">
                <a:cs typeface="Arial"/>
              </a:rPr>
              <a:t>Ako se </a:t>
            </a:r>
            <a:r>
              <a:rPr lang="en-US" altLang="en-US" sz="1200" dirty="0" err="1">
                <a:cs typeface="Arial"/>
              </a:rPr>
              <a:t>još</a:t>
            </a:r>
            <a:r>
              <a:rPr lang="en-US" altLang="en-US" sz="1200" dirty="0">
                <a:cs typeface="Arial"/>
              </a:rPr>
              <a:t> </a:t>
            </a:r>
            <a:r>
              <a:rPr lang="en-US" altLang="en-US" sz="1200" dirty="0" err="1">
                <a:cs typeface="Arial"/>
              </a:rPr>
              <a:t>jedan</a:t>
            </a:r>
            <a:r>
              <a:rPr lang="en-US" altLang="en-US" sz="1200" dirty="0">
                <a:cs typeface="Arial"/>
              </a:rPr>
              <a:t> </a:t>
            </a:r>
            <a:r>
              <a:rPr lang="en-US" altLang="en-US" sz="1200" i="1" dirty="0" err="1">
                <a:cs typeface="Arial"/>
              </a:rPr>
              <a:t>clean_stack</a:t>
            </a:r>
            <a:r>
              <a:rPr lang="en-US" altLang="en-US" sz="1200" dirty="0">
                <a:cs typeface="Arial"/>
              </a:rPr>
              <a:t> desi </a:t>
            </a:r>
            <a:r>
              <a:rPr lang="en-US" altLang="en-US" sz="1200" dirty="0" err="1">
                <a:cs typeface="Arial"/>
              </a:rPr>
              <a:t>tokom</a:t>
            </a:r>
            <a:r>
              <a:rPr lang="en-US" altLang="en-US" sz="1200" dirty="0">
                <a:cs typeface="Arial"/>
              </a:rPr>
              <a:t> </a:t>
            </a:r>
            <a:r>
              <a:rPr lang="en-US" altLang="en-US" sz="1200" dirty="0" err="1">
                <a:cs typeface="Arial"/>
              </a:rPr>
              <a:t>sledećih</a:t>
            </a:r>
            <a:r>
              <a:rPr lang="en-US" altLang="en-US" sz="1200" dirty="0">
                <a:cs typeface="Arial"/>
              </a:rPr>
              <a:t> </a:t>
            </a:r>
            <a:r>
              <a:rPr lang="en-US" altLang="en-US" sz="1200" dirty="0" err="1">
                <a:cs typeface="Arial"/>
              </a:rPr>
              <a:t>nekoliko</a:t>
            </a:r>
            <a:r>
              <a:rPr lang="en-US" altLang="en-US" sz="1200" dirty="0">
                <a:cs typeface="Arial"/>
              </a:rPr>
              <a:t> </a:t>
            </a:r>
            <a:r>
              <a:rPr lang="en-US" altLang="en-US" sz="1200" dirty="0" err="1">
                <a:cs typeface="Arial"/>
              </a:rPr>
              <a:t>ciklusa</a:t>
            </a:r>
            <a:r>
              <a:rPr lang="en-US" altLang="en-US" sz="1200" dirty="0">
                <a:cs typeface="Arial"/>
              </a:rPr>
              <a:t> </a:t>
            </a:r>
            <a:r>
              <a:rPr lang="en-US" altLang="en-US" sz="1200" dirty="0" err="1">
                <a:cs typeface="Arial"/>
              </a:rPr>
              <a:t>dizajn</a:t>
            </a:r>
            <a:r>
              <a:rPr lang="en-US" altLang="en-US" sz="1200" dirty="0">
                <a:cs typeface="Arial"/>
              </a:rPr>
              <a:t> </a:t>
            </a:r>
            <a:r>
              <a:rPr lang="en-US" altLang="en-US" sz="1200" dirty="0" err="1">
                <a:cs typeface="Arial"/>
              </a:rPr>
              <a:t>će</a:t>
            </a:r>
            <a:r>
              <a:rPr lang="en-US" altLang="en-US" sz="1200" dirty="0">
                <a:cs typeface="Arial"/>
              </a:rPr>
              <a:t> </a:t>
            </a:r>
            <a:r>
              <a:rPr lang="en-US" altLang="en-US" sz="1200" dirty="0" err="1">
                <a:cs typeface="Arial"/>
              </a:rPr>
              <a:t>očistiti</a:t>
            </a:r>
            <a:r>
              <a:rPr lang="en-US" altLang="en-US" sz="1200" dirty="0">
                <a:cs typeface="Arial"/>
              </a:rPr>
              <a:t> </a:t>
            </a:r>
            <a:r>
              <a:rPr lang="en-US" altLang="en-US" sz="1200" dirty="0" err="1">
                <a:cs typeface="Arial"/>
              </a:rPr>
              <a:t>pogrešan</a:t>
            </a:r>
            <a:r>
              <a:rPr lang="en-US" altLang="en-US" sz="1200" dirty="0">
                <a:cs typeface="Arial"/>
              </a:rPr>
              <a:t> </a:t>
            </a:r>
            <a:r>
              <a:rPr lang="en-US" altLang="en-US" sz="1200" dirty="0" err="1">
                <a:cs typeface="Arial"/>
              </a:rPr>
              <a:t>podatak</a:t>
            </a:r>
            <a:r>
              <a:rPr lang="en-US" altLang="en-US" sz="1200" dirty="0">
                <a:cs typeface="Arial"/>
              </a:rPr>
              <a:t> I bag </a:t>
            </a:r>
            <a:r>
              <a:rPr lang="en-US" altLang="en-US" sz="1200" dirty="0" err="1">
                <a:cs typeface="Arial"/>
              </a:rPr>
              <a:t>će</a:t>
            </a:r>
            <a:r>
              <a:rPr lang="en-US" altLang="en-US" sz="1200" dirty="0">
                <a:cs typeface="Arial"/>
              </a:rPr>
              <a:t> se "</a:t>
            </a:r>
            <a:r>
              <a:rPr lang="en-US" altLang="en-US" sz="1200" dirty="0" err="1">
                <a:cs typeface="Arial"/>
              </a:rPr>
              <a:t>provući</a:t>
            </a:r>
            <a:r>
              <a:rPr lang="en-US" altLang="en-US" sz="1200" dirty="0">
                <a:cs typeface="Arial"/>
              </a:rPr>
              <a:t>" </a:t>
            </a:r>
            <a:r>
              <a:rPr lang="en-US" altLang="en-US" sz="1200" dirty="0" err="1">
                <a:cs typeface="Arial"/>
              </a:rPr>
              <a:t>neopažen</a:t>
            </a:r>
          </a:p>
        </p:txBody>
      </p:sp>
      <p:pic>
        <p:nvPicPr>
          <p:cNvPr id="3" name="Content Placeholder 2" descr="A diagram of a computer&#10;&#10;Description automatically generated">
            <a:extLst>
              <a:ext uri="{FF2B5EF4-FFF2-40B4-BE49-F238E27FC236}">
                <a16:creationId xmlns:a16="http://schemas.microsoft.com/office/drawing/2014/main" id="{C90F8C21-796E-FA9C-064B-535326AD036B}"/>
              </a:ext>
            </a:extLst>
          </p:cNvPr>
          <p:cNvPicPr>
            <a:picLocks noGrp="1" noChangeAspect="1"/>
          </p:cNvPicPr>
          <p:nvPr>
            <p:ph sz="half" idx="2"/>
          </p:nvPr>
        </p:nvPicPr>
        <p:blipFill>
          <a:blip r:embed="rId3"/>
          <a:stretch>
            <a:fillRect/>
          </a:stretch>
        </p:blipFill>
        <p:spPr>
          <a:xfrm>
            <a:off x="5001076" y="3548783"/>
            <a:ext cx="4068776" cy="2629943"/>
          </a:xfrm>
        </p:spPr>
      </p:pic>
      <p:sp>
        <p:nvSpPr>
          <p:cNvPr id="44034" name="Footer Placeholder 3">
            <a:extLst>
              <a:ext uri="{FF2B5EF4-FFF2-40B4-BE49-F238E27FC236}">
                <a16:creationId xmlns:a16="http://schemas.microsoft.com/office/drawing/2014/main" id="{8585B2BC-F0F9-F73B-2CCB-E4A3109ECEC2}"/>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D5B7D1-CA46-4F39-9F69-B62E1BFF24F9}" type="slidenum">
              <a:rPr lang="de-DE" altLang="en-US">
                <a:solidFill>
                  <a:schemeClr val="bg1"/>
                </a:solidFill>
              </a:rPr>
              <a:pPr/>
              <a:t>53</a:t>
            </a:fld>
            <a:endParaRPr lang="de-DE" altLang="en-US">
              <a:solidFill>
                <a:schemeClr val="bg1"/>
              </a:solidFill>
            </a:endParaRPr>
          </a:p>
        </p:txBody>
      </p:sp>
      <p:pic>
        <p:nvPicPr>
          <p:cNvPr id="4" name="Content Placeholder 4" descr="A diagram of a computer program&#10;&#10;Description automatically generated">
            <a:extLst>
              <a:ext uri="{FF2B5EF4-FFF2-40B4-BE49-F238E27FC236}">
                <a16:creationId xmlns:a16="http://schemas.microsoft.com/office/drawing/2014/main" id="{8192A6D5-C100-C694-772F-75832399C92B}"/>
              </a:ext>
            </a:extLst>
          </p:cNvPr>
          <p:cNvPicPr>
            <a:picLocks noChangeAspect="1"/>
          </p:cNvPicPr>
          <p:nvPr/>
        </p:nvPicPr>
        <p:blipFill>
          <a:blip r:embed="rId4"/>
          <a:stretch>
            <a:fillRect/>
          </a:stretch>
        </p:blipFill>
        <p:spPr bwMode="auto">
          <a:xfrm>
            <a:off x="5001076" y="687321"/>
            <a:ext cx="4068776" cy="2814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0050169"/>
      </p:ext>
    </p:extLst>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677F5FDC-6CB6-B6A5-39D5-B2F9BC5C4C59}"/>
              </a:ext>
            </a:extLst>
          </p:cNvPr>
          <p:cNvSpPr>
            <a:spLocks noGrp="1" noChangeArrowheads="1"/>
          </p:cNvSpPr>
          <p:nvPr>
            <p:ph type="title"/>
          </p:nvPr>
        </p:nvSpPr>
        <p:spPr/>
        <p:txBody>
          <a:bodyPr/>
          <a:lstStyle/>
          <a:p>
            <a:r>
              <a:rPr lang="en-US" dirty="0" err="1"/>
              <a:t>Sve</a:t>
            </a:r>
            <a:r>
              <a:rPr lang="en-US" dirty="0"/>
              <a:t> </a:t>
            </a:r>
            <a:r>
              <a:rPr lang="en-US" dirty="0" err="1"/>
              <a:t>prethodno</a:t>
            </a:r>
            <a:r>
              <a:rPr lang="en-US" dirty="0"/>
              <a:t> </a:t>
            </a:r>
            <a:r>
              <a:rPr lang="en-US" dirty="0" err="1"/>
              <a:t>rečeno</a:t>
            </a:r>
            <a:r>
              <a:rPr lang="en-US" dirty="0"/>
              <a:t> – primer </a:t>
            </a:r>
            <a:r>
              <a:rPr lang="en-US" dirty="0" err="1"/>
              <a:t>kompleksne</a:t>
            </a:r>
            <a:r>
              <a:rPr lang="en-US" dirty="0"/>
              <a:t> </a:t>
            </a:r>
            <a:r>
              <a:rPr lang="en-US" dirty="0" err="1"/>
              <a:t>greške</a:t>
            </a:r>
            <a:r>
              <a:rPr lang="en-US" altLang="en-US" dirty="0"/>
              <a:t> II</a:t>
            </a:r>
            <a:endParaRPr lang="en-US" dirty="0">
              <a:cs typeface="Arial"/>
            </a:endParaRPr>
          </a:p>
        </p:txBody>
      </p:sp>
      <p:sp>
        <p:nvSpPr>
          <p:cNvPr id="44036" name="Rectangle 3">
            <a:extLst>
              <a:ext uri="{FF2B5EF4-FFF2-40B4-BE49-F238E27FC236}">
                <a16:creationId xmlns:a16="http://schemas.microsoft.com/office/drawing/2014/main" id="{9C2F7312-53EA-53C2-7EA5-5DCB17B135BB}"/>
              </a:ext>
            </a:extLst>
          </p:cNvPr>
          <p:cNvSpPr>
            <a:spLocks noGrp="1" noChangeArrowheads="1"/>
          </p:cNvSpPr>
          <p:nvPr>
            <p:ph type="body" sz="half" idx="1"/>
          </p:nvPr>
        </p:nvSpPr>
        <p:spPr/>
        <p:txBody>
          <a:bodyPr/>
          <a:lstStyle/>
          <a:p>
            <a:r>
              <a:rPr lang="en-US" altLang="en-US" sz="1600" dirty="0"/>
              <a:t>Da bi se </a:t>
            </a:r>
            <a:r>
              <a:rPr lang="en-US" altLang="en-US" sz="1600" dirty="0" err="1"/>
              <a:t>greška</a:t>
            </a:r>
            <a:r>
              <a:rPr lang="en-US" altLang="en-US" sz="1600" dirty="0"/>
              <a:t> </a:t>
            </a:r>
            <a:r>
              <a:rPr lang="en-US" altLang="en-US" sz="1600" dirty="0" err="1"/>
              <a:t>detektovala</a:t>
            </a:r>
            <a:r>
              <a:rPr lang="en-US" altLang="en-US" sz="1600" dirty="0"/>
              <a:t>, </a:t>
            </a:r>
            <a:r>
              <a:rPr lang="en-US" altLang="en-US" sz="1600" dirty="0" err="1"/>
              <a:t>komponenta</a:t>
            </a:r>
            <a:r>
              <a:rPr lang="en-US" altLang="en-US" sz="1600" dirty="0"/>
              <a:t> za </a:t>
            </a:r>
            <a:r>
              <a:rPr lang="en-US" altLang="en-US" sz="1600" dirty="0" err="1"/>
              <a:t>proveru</a:t>
            </a:r>
            <a:r>
              <a:rPr lang="en-US" altLang="en-US" sz="1600" dirty="0"/>
              <a:t> je </a:t>
            </a:r>
            <a:r>
              <a:rPr lang="en-US" altLang="en-US" sz="1600" dirty="0" err="1"/>
              <a:t>podjednako</a:t>
            </a:r>
            <a:r>
              <a:rPr lang="en-US" altLang="en-US" sz="1600" dirty="0"/>
              <a:t> </a:t>
            </a:r>
            <a:r>
              <a:rPr lang="en-US" altLang="en-US" sz="1600" dirty="0" err="1"/>
              <a:t>važna</a:t>
            </a:r>
            <a:r>
              <a:rPr lang="en-US" altLang="en-US" sz="1600" dirty="0"/>
              <a:t> </a:t>
            </a:r>
            <a:r>
              <a:rPr lang="en-US" altLang="en-US" sz="1600" dirty="0" err="1"/>
              <a:t>kao</a:t>
            </a:r>
            <a:r>
              <a:rPr lang="en-US" altLang="en-US" sz="1600" dirty="0"/>
              <a:t> </a:t>
            </a:r>
            <a:r>
              <a:rPr lang="en-US" altLang="en-US" sz="1600" dirty="0" err="1"/>
              <a:t>i</a:t>
            </a:r>
            <a:r>
              <a:rPr lang="en-US" altLang="en-US" sz="1600" dirty="0"/>
              <a:t> stimulus generator</a:t>
            </a:r>
            <a:endParaRPr lang="en-US" altLang="en-US" sz="1600" dirty="0" err="1">
              <a:cs typeface="Arial"/>
            </a:endParaRPr>
          </a:p>
          <a:p>
            <a:r>
              <a:rPr lang="en-US" altLang="en-US" sz="1600" dirty="0" err="1"/>
              <a:t>Greška</a:t>
            </a:r>
            <a:r>
              <a:rPr lang="en-US" altLang="en-US" sz="1600" dirty="0"/>
              <a:t> </a:t>
            </a:r>
            <a:r>
              <a:rPr lang="en-US" altLang="en-US" sz="1600" dirty="0" err="1"/>
              <a:t>će</a:t>
            </a:r>
            <a:r>
              <a:rPr lang="en-US" altLang="en-US" sz="1600" dirty="0"/>
              <a:t> se </a:t>
            </a:r>
            <a:r>
              <a:rPr lang="en-US" altLang="en-US" sz="1600" dirty="0" err="1"/>
              <a:t>pojaviti</a:t>
            </a:r>
            <a:r>
              <a:rPr lang="en-US" altLang="en-US" sz="1600" dirty="0"/>
              <a:t> u </a:t>
            </a:r>
            <a:r>
              <a:rPr lang="en-US" altLang="en-US" sz="1600" dirty="0" err="1"/>
              <a:t>jednom</a:t>
            </a:r>
            <a:r>
              <a:rPr lang="en-US" altLang="en-US" sz="1600" dirty="0"/>
              <a:t> od </a:t>
            </a:r>
            <a:r>
              <a:rPr lang="en-US" altLang="en-US" sz="1600" dirty="0" err="1"/>
              <a:t>sledeća</a:t>
            </a:r>
            <a:r>
              <a:rPr lang="en-US" altLang="en-US" sz="1600" dirty="0"/>
              <a:t> tri </a:t>
            </a:r>
            <a:r>
              <a:rPr lang="en-US" altLang="en-US" sz="1600" dirty="0" err="1"/>
              <a:t>slučaja</a:t>
            </a:r>
            <a:r>
              <a:rPr lang="en-US" altLang="en-US" sz="1600" dirty="0">
                <a:cs typeface="Arial"/>
              </a:rPr>
              <a:t>:</a:t>
            </a:r>
          </a:p>
          <a:p>
            <a:pPr lvl="1" indent="-188595" algn="just"/>
            <a:r>
              <a:rPr lang="en-US" altLang="en-US" sz="1200" dirty="0">
                <a:cs typeface="Arial"/>
              </a:rPr>
              <a:t>Prvi se </a:t>
            </a:r>
            <a:r>
              <a:rPr lang="en-US" altLang="en-US" sz="1200" dirty="0" err="1">
                <a:cs typeface="Arial"/>
              </a:rPr>
              <a:t>odnosi</a:t>
            </a:r>
            <a:r>
              <a:rPr lang="en-US" altLang="en-US" sz="1200" dirty="0">
                <a:cs typeface="Arial"/>
              </a:rPr>
              <a:t> </a:t>
            </a:r>
            <a:r>
              <a:rPr lang="en-US" altLang="en-US" sz="1200" dirty="0" err="1">
                <a:cs typeface="Arial"/>
              </a:rPr>
              <a:t>na</a:t>
            </a:r>
            <a:r>
              <a:rPr lang="en-US" altLang="en-US" sz="1200" dirty="0">
                <a:cs typeface="Arial"/>
              </a:rPr>
              <a:t> </a:t>
            </a:r>
            <a:r>
              <a:rPr lang="en-US" altLang="en-US" sz="1200" dirty="0" err="1">
                <a:cs typeface="Arial"/>
              </a:rPr>
              <a:t>pogrešnim</a:t>
            </a:r>
            <a:r>
              <a:rPr lang="en-US" altLang="en-US" sz="1200" dirty="0">
                <a:cs typeface="Arial"/>
              </a:rPr>
              <a:t> </a:t>
            </a:r>
            <a:r>
              <a:rPr lang="en-US" altLang="en-US" sz="1200" dirty="0" err="1">
                <a:cs typeface="Arial"/>
              </a:rPr>
              <a:t>vrednostima</a:t>
            </a:r>
            <a:r>
              <a:rPr lang="en-US" altLang="en-US" sz="1200" dirty="0">
                <a:cs typeface="Arial"/>
              </a:rPr>
              <a:t> </a:t>
            </a:r>
            <a:r>
              <a:rPr lang="en-US" altLang="en-US" sz="1200" i="1" dirty="0" err="1">
                <a:cs typeface="Arial"/>
              </a:rPr>
              <a:t>buf_full</a:t>
            </a:r>
            <a:r>
              <a:rPr lang="en-US" altLang="en-US" sz="1200" dirty="0">
                <a:cs typeface="Arial"/>
              </a:rPr>
              <a:t> </a:t>
            </a:r>
            <a:r>
              <a:rPr lang="en-US" altLang="en-US" sz="1200" dirty="0" err="1">
                <a:cs typeface="Arial"/>
              </a:rPr>
              <a:t>izlaza</a:t>
            </a:r>
            <a:r>
              <a:rPr lang="en-US" altLang="en-US" sz="1200" dirty="0">
                <a:cs typeface="Arial"/>
              </a:rPr>
              <a:t>: </a:t>
            </a:r>
            <a:r>
              <a:rPr lang="en-US" altLang="en-US" sz="1200" i="1" dirty="0" err="1">
                <a:cs typeface="Arial"/>
              </a:rPr>
              <a:t>buf_full</a:t>
            </a:r>
            <a:r>
              <a:rPr lang="en-US" altLang="en-US" sz="1200" dirty="0">
                <a:cs typeface="Arial"/>
              </a:rPr>
              <a:t> je </a:t>
            </a:r>
            <a:r>
              <a:rPr lang="en-US" altLang="en-US" sz="1200" dirty="0" err="1">
                <a:cs typeface="Arial"/>
              </a:rPr>
              <a:t>postavljen</a:t>
            </a:r>
            <a:r>
              <a:rPr lang="en-US" altLang="en-US" sz="1200" dirty="0">
                <a:cs typeface="Arial"/>
              </a:rPr>
              <a:t> </a:t>
            </a:r>
            <a:r>
              <a:rPr lang="en-US" altLang="en-US" sz="1200" dirty="0" err="1">
                <a:cs typeface="Arial"/>
              </a:rPr>
              <a:t>na</a:t>
            </a:r>
            <a:r>
              <a:rPr lang="en-US" altLang="en-US" sz="1200" dirty="0">
                <a:cs typeface="Arial"/>
              </a:rPr>
              <a:t> "1" </a:t>
            </a:r>
            <a:r>
              <a:rPr lang="en-US" altLang="en-US" sz="1200" dirty="0" err="1">
                <a:cs typeface="Arial"/>
              </a:rPr>
              <a:t>jer</a:t>
            </a:r>
            <a:r>
              <a:rPr lang="en-US" altLang="en-US" sz="1200" dirty="0">
                <a:cs typeface="Arial"/>
              </a:rPr>
              <a:t> </a:t>
            </a:r>
            <a:r>
              <a:rPr lang="en-US" altLang="en-US" sz="1200" i="1" dirty="0" err="1">
                <a:cs typeface="Arial"/>
              </a:rPr>
              <a:t>next_write</a:t>
            </a:r>
            <a:r>
              <a:rPr lang="en-US" altLang="en-US" sz="1200" i="1" dirty="0">
                <a:cs typeface="Arial"/>
              </a:rPr>
              <a:t> </a:t>
            </a:r>
            <a:r>
              <a:rPr lang="en-US" altLang="en-US" sz="1200" dirty="0" err="1">
                <a:cs typeface="Arial"/>
              </a:rPr>
              <a:t>pokazuje</a:t>
            </a:r>
            <a:r>
              <a:rPr lang="en-US" altLang="en-US" sz="1200" dirty="0">
                <a:cs typeface="Arial"/>
              </a:rPr>
              <a:t> </a:t>
            </a:r>
            <a:r>
              <a:rPr lang="en-US" altLang="en-US" sz="1200" dirty="0" err="1">
                <a:cs typeface="Arial"/>
              </a:rPr>
              <a:t>naunos</a:t>
            </a:r>
            <a:r>
              <a:rPr lang="en-US" altLang="en-US" sz="1200" dirty="0">
                <a:cs typeface="Arial"/>
              </a:rPr>
              <a:t> </a:t>
            </a:r>
            <a:r>
              <a:rPr lang="en-US" altLang="en-US" sz="1200" dirty="0" err="1">
                <a:cs typeface="Arial"/>
              </a:rPr>
              <a:t>označen</a:t>
            </a:r>
            <a:r>
              <a:rPr lang="en-US" altLang="en-US" sz="1200" dirty="0">
                <a:cs typeface="Arial"/>
              </a:rPr>
              <a:t> </a:t>
            </a:r>
            <a:r>
              <a:rPr lang="en-US" altLang="en-US" sz="1200" dirty="0" err="1">
                <a:cs typeface="Arial"/>
              </a:rPr>
              <a:t>kao</a:t>
            </a:r>
            <a:r>
              <a:rPr lang="en-US" altLang="en-US" sz="1200" dirty="0">
                <a:cs typeface="Arial"/>
              </a:rPr>
              <a:t> </a:t>
            </a:r>
            <a:r>
              <a:rPr lang="en-US" altLang="en-US" sz="1200" dirty="0" err="1">
                <a:cs typeface="Arial"/>
              </a:rPr>
              <a:t>validan</a:t>
            </a:r>
            <a:r>
              <a:rPr lang="en-US" altLang="en-US" sz="1200" dirty="0">
                <a:cs typeface="Arial"/>
              </a:rPr>
              <a:t> </a:t>
            </a:r>
            <a:r>
              <a:rPr lang="en-US" altLang="en-US" sz="1200" dirty="0" err="1">
                <a:cs typeface="Arial"/>
              </a:rPr>
              <a:t>kad</a:t>
            </a:r>
            <a:r>
              <a:rPr lang="en-US" altLang="en-US" sz="1200" dirty="0">
                <a:cs typeface="Arial"/>
              </a:rPr>
              <a:t> on ne bi </a:t>
            </a:r>
            <a:r>
              <a:rPr lang="en-US" altLang="en-US" sz="1200" dirty="0" err="1">
                <a:cs typeface="Arial"/>
              </a:rPr>
              <a:t>trebao</a:t>
            </a:r>
            <a:r>
              <a:rPr lang="en-US" altLang="en-US" sz="1200" dirty="0">
                <a:cs typeface="Arial"/>
              </a:rPr>
              <a:t> </a:t>
            </a:r>
            <a:r>
              <a:rPr lang="en-US" altLang="en-US" sz="1200" dirty="0" err="1">
                <a:cs typeface="Arial"/>
              </a:rPr>
              <a:t>biti</a:t>
            </a:r>
            <a:r>
              <a:rPr lang="en-US" altLang="en-US" sz="1200" dirty="0">
                <a:cs typeface="Arial"/>
              </a:rPr>
              <a:t> </a:t>
            </a:r>
            <a:r>
              <a:rPr lang="en-US" altLang="en-US" sz="1200" dirty="0" err="1">
                <a:cs typeface="Arial"/>
              </a:rPr>
              <a:t>validan</a:t>
            </a:r>
            <a:r>
              <a:rPr lang="en-US" altLang="en-US" sz="1200" dirty="0">
                <a:cs typeface="Arial"/>
              </a:rPr>
              <a:t>: </a:t>
            </a:r>
            <a:r>
              <a:rPr lang="en-US" altLang="en-US" sz="1200" dirty="0" err="1">
                <a:cs typeface="Arial"/>
              </a:rPr>
              <a:t>pošto</a:t>
            </a:r>
            <a:r>
              <a:rPr lang="en-US" altLang="en-US" sz="1200" dirty="0">
                <a:cs typeface="Arial"/>
              </a:rPr>
              <a:t> </a:t>
            </a:r>
            <a:r>
              <a:rPr lang="en-US" altLang="en-US" sz="1200" dirty="0" err="1">
                <a:cs typeface="Arial"/>
              </a:rPr>
              <a:t>čeker</a:t>
            </a:r>
            <a:r>
              <a:rPr lang="en-US" altLang="en-US" sz="1200" dirty="0">
                <a:cs typeface="Arial"/>
              </a:rPr>
              <a:t> </a:t>
            </a:r>
            <a:r>
              <a:rPr lang="en-US" altLang="en-US" sz="1200" dirty="0" err="1">
                <a:cs typeface="Arial"/>
              </a:rPr>
              <a:t>pretpostavlja</a:t>
            </a:r>
            <a:r>
              <a:rPr lang="en-US" altLang="en-US" sz="1200" dirty="0">
                <a:cs typeface="Arial"/>
              </a:rPr>
              <a:t> da je </a:t>
            </a:r>
            <a:r>
              <a:rPr lang="en-US" altLang="en-US" sz="1200" dirty="0" err="1">
                <a:cs typeface="Arial"/>
              </a:rPr>
              <a:t>samo</a:t>
            </a:r>
            <a:r>
              <a:rPr lang="en-US" altLang="en-US" sz="1200" dirty="0">
                <a:cs typeface="Arial"/>
              </a:rPr>
              <a:t> </a:t>
            </a:r>
            <a:r>
              <a:rPr lang="en-US" altLang="en-US" sz="1200" dirty="0" err="1">
                <a:cs typeface="Arial"/>
              </a:rPr>
              <a:t>šest</a:t>
            </a:r>
            <a:r>
              <a:rPr lang="en-US" altLang="en-US" sz="1200" dirty="0">
                <a:cs typeface="Arial"/>
              </a:rPr>
              <a:t> </a:t>
            </a:r>
            <a:r>
              <a:rPr lang="en-US" altLang="en-US" sz="1200" dirty="0" err="1">
                <a:cs typeface="Arial"/>
              </a:rPr>
              <a:t>upisa</a:t>
            </a:r>
            <a:r>
              <a:rPr lang="en-US" altLang="en-US" sz="1200" dirty="0">
                <a:cs typeface="Arial"/>
              </a:rPr>
              <a:t> </a:t>
            </a:r>
            <a:r>
              <a:rPr lang="en-US" altLang="en-US" sz="1200" dirty="0" err="1">
                <a:cs typeface="Arial"/>
              </a:rPr>
              <a:t>na</a:t>
            </a:r>
            <a:r>
              <a:rPr lang="en-US" altLang="en-US" sz="1200" dirty="0">
                <a:cs typeface="Arial"/>
              </a:rPr>
              <a:t> </a:t>
            </a:r>
            <a:r>
              <a:rPr lang="en-US" altLang="en-US" sz="1200" dirty="0" err="1">
                <a:cs typeface="Arial"/>
              </a:rPr>
              <a:t>stek</a:t>
            </a:r>
            <a:r>
              <a:rPr lang="en-US" altLang="en-US" sz="1200" dirty="0">
                <a:cs typeface="Arial"/>
              </a:rPr>
              <a:t> </a:t>
            </a:r>
            <a:r>
              <a:rPr lang="en-US" altLang="en-US" sz="1200" dirty="0" err="1">
                <a:cs typeface="Arial"/>
              </a:rPr>
              <a:t>obavljeno</a:t>
            </a:r>
            <a:r>
              <a:rPr lang="en-US" altLang="en-US" sz="1200" dirty="0">
                <a:cs typeface="Arial"/>
              </a:rPr>
              <a:t> </a:t>
            </a:r>
            <a:r>
              <a:rPr lang="en-US" altLang="en-US" sz="1200" dirty="0" err="1">
                <a:cs typeface="Arial"/>
              </a:rPr>
              <a:t>kod</a:t>
            </a:r>
            <a:r>
              <a:rPr lang="en-US" altLang="en-US" sz="1200" dirty="0">
                <a:cs typeface="Arial"/>
              </a:rPr>
              <a:t> </a:t>
            </a:r>
            <a:r>
              <a:rPr lang="en-US" altLang="en-US" sz="1200" dirty="0" err="1">
                <a:cs typeface="Arial"/>
              </a:rPr>
              <a:t>steka</a:t>
            </a:r>
            <a:r>
              <a:rPr lang="en-US" altLang="en-US" sz="1200" dirty="0">
                <a:cs typeface="Arial"/>
              </a:rPr>
              <a:t> </a:t>
            </a:r>
            <a:r>
              <a:rPr lang="en-US" altLang="en-US" sz="1200" dirty="0" err="1">
                <a:cs typeface="Arial"/>
              </a:rPr>
              <a:t>dubine</a:t>
            </a:r>
            <a:r>
              <a:rPr lang="en-US" altLang="en-US" sz="1200" dirty="0">
                <a:cs typeface="Arial"/>
              </a:rPr>
              <a:t> 7, </a:t>
            </a:r>
            <a:r>
              <a:rPr lang="en-US" altLang="en-US" sz="1200" dirty="0" err="1">
                <a:cs typeface="Arial"/>
              </a:rPr>
              <a:t>čeker</a:t>
            </a:r>
            <a:r>
              <a:rPr lang="en-US" altLang="en-US" sz="1200" dirty="0">
                <a:cs typeface="Arial"/>
              </a:rPr>
              <a:t> </a:t>
            </a:r>
            <a:r>
              <a:rPr lang="en-US" altLang="en-US" sz="1200" dirty="0" err="1">
                <a:cs typeface="Arial"/>
              </a:rPr>
              <a:t>će</a:t>
            </a:r>
            <a:r>
              <a:rPr lang="en-US" altLang="en-US" sz="1200" dirty="0">
                <a:cs typeface="Arial"/>
              </a:rPr>
              <a:t> </a:t>
            </a:r>
            <a:r>
              <a:rPr lang="en-US" altLang="en-US" sz="1200" dirty="0" err="1">
                <a:cs typeface="Arial"/>
              </a:rPr>
              <a:t>prijaviti</a:t>
            </a:r>
            <a:r>
              <a:rPr lang="en-US" altLang="en-US" sz="1200" dirty="0">
                <a:cs typeface="Arial"/>
              </a:rPr>
              <a:t> </a:t>
            </a:r>
            <a:r>
              <a:rPr lang="en-US" altLang="en-US" sz="1200" dirty="0" err="1">
                <a:cs typeface="Arial"/>
              </a:rPr>
              <a:t>grešku</a:t>
            </a:r>
            <a:r>
              <a:rPr lang="en-US" altLang="en-US" sz="1200" dirty="0">
                <a:cs typeface="Arial"/>
              </a:rPr>
              <a:t> </a:t>
            </a:r>
            <a:endParaRPr lang="en-US" dirty="0">
              <a:cs typeface="Arial"/>
            </a:endParaRPr>
          </a:p>
          <a:p>
            <a:pPr lvl="1" indent="-188595" algn="just"/>
            <a:r>
              <a:rPr lang="en-US" altLang="en-US" sz="1200" dirty="0">
                <a:cs typeface="Arial"/>
              </a:rPr>
              <a:t>Drugi se </a:t>
            </a:r>
            <a:r>
              <a:rPr lang="en-US" altLang="en-US" sz="1200" dirty="0" err="1">
                <a:cs typeface="Arial"/>
              </a:rPr>
              <a:t>dešava</a:t>
            </a:r>
            <a:r>
              <a:rPr lang="en-US" altLang="en-US" sz="1200" dirty="0">
                <a:cs typeface="Arial"/>
              </a:rPr>
              <a:t> </a:t>
            </a:r>
            <a:r>
              <a:rPr lang="en-US" altLang="en-US" sz="1200" dirty="0" err="1">
                <a:cs typeface="Arial"/>
              </a:rPr>
              <a:t>kada</a:t>
            </a:r>
            <a:r>
              <a:rPr lang="en-US" altLang="en-US" sz="1200" dirty="0">
                <a:cs typeface="Arial"/>
              </a:rPr>
              <a:t> se </a:t>
            </a:r>
            <a:r>
              <a:rPr lang="en-US" altLang="en-US" sz="1200" dirty="0" err="1">
                <a:cs typeface="Arial"/>
              </a:rPr>
              <a:t>pogrešni</a:t>
            </a:r>
            <a:r>
              <a:rPr lang="en-US" altLang="en-US" sz="1200" dirty="0">
                <a:cs typeface="Arial"/>
              </a:rPr>
              <a:t> </a:t>
            </a:r>
            <a:r>
              <a:rPr lang="en-US" altLang="en-US" sz="1200" dirty="0" err="1">
                <a:cs typeface="Arial"/>
              </a:rPr>
              <a:t>podaci</a:t>
            </a:r>
            <a:r>
              <a:rPr lang="en-US" altLang="en-US" sz="1200" dirty="0">
                <a:cs typeface="Arial"/>
              </a:rPr>
              <a:t> </a:t>
            </a:r>
            <a:r>
              <a:rPr lang="en-US" altLang="en-US" sz="1200" dirty="0" err="1">
                <a:cs typeface="Arial"/>
              </a:rPr>
              <a:t>pojave</a:t>
            </a:r>
            <a:r>
              <a:rPr lang="en-US" altLang="en-US" sz="1200" dirty="0">
                <a:cs typeface="Arial"/>
              </a:rPr>
              <a:t> </a:t>
            </a:r>
            <a:r>
              <a:rPr lang="en-US" altLang="en-US" sz="1200" dirty="0" err="1">
                <a:cs typeface="Arial"/>
              </a:rPr>
              <a:t>na</a:t>
            </a:r>
            <a:r>
              <a:rPr lang="en-US" altLang="en-US" sz="1200" dirty="0">
                <a:cs typeface="Arial"/>
              </a:rPr>
              <a:t> </a:t>
            </a:r>
            <a:r>
              <a:rPr lang="en-US" altLang="en-US" sz="1200" i="1" dirty="0">
                <a:cs typeface="Arial"/>
              </a:rPr>
              <a:t>out_buf_data1</a:t>
            </a:r>
            <a:r>
              <a:rPr lang="en-US" altLang="en-US" sz="1200" dirty="0">
                <a:cs typeface="Arial"/>
              </a:rPr>
              <a:t> </a:t>
            </a:r>
            <a:r>
              <a:rPr lang="en-US" altLang="en-US" sz="1200" dirty="0" err="1">
                <a:cs typeface="Arial"/>
              </a:rPr>
              <a:t>ili</a:t>
            </a:r>
            <a:r>
              <a:rPr lang="en-US" altLang="en-US" sz="1200" dirty="0">
                <a:cs typeface="Arial"/>
              </a:rPr>
              <a:t> </a:t>
            </a:r>
            <a:r>
              <a:rPr lang="en-US" altLang="en-US" sz="1200" i="1" dirty="0">
                <a:cs typeface="Arial"/>
              </a:rPr>
              <a:t>out_buf_data2</a:t>
            </a:r>
            <a:r>
              <a:rPr lang="en-US" altLang="en-US" sz="1200" dirty="0">
                <a:cs typeface="Arial"/>
              </a:rPr>
              <a:t>, </a:t>
            </a:r>
            <a:r>
              <a:rPr lang="en-US" altLang="en-US" sz="1200" dirty="0" err="1">
                <a:cs typeface="Arial"/>
              </a:rPr>
              <a:t>što</a:t>
            </a:r>
            <a:r>
              <a:rPr lang="en-US" altLang="en-US" sz="1200" dirty="0">
                <a:cs typeface="Arial"/>
              </a:rPr>
              <a:t> se </a:t>
            </a:r>
            <a:r>
              <a:rPr lang="en-US" altLang="en-US" sz="1200" dirty="0" err="1">
                <a:cs typeface="Arial"/>
              </a:rPr>
              <a:t>dešava</a:t>
            </a:r>
            <a:r>
              <a:rPr lang="en-US" altLang="en-US" sz="1200" dirty="0">
                <a:cs typeface="Arial"/>
              </a:rPr>
              <a:t> </a:t>
            </a:r>
            <a:r>
              <a:rPr lang="en-US" altLang="en-US" sz="1200" dirty="0" err="1">
                <a:cs typeface="Arial"/>
              </a:rPr>
              <a:t>kada</a:t>
            </a:r>
            <a:r>
              <a:rPr lang="en-US" altLang="en-US" sz="1200" dirty="0">
                <a:cs typeface="Arial"/>
              </a:rPr>
              <a:t> HDL </a:t>
            </a:r>
            <a:r>
              <a:rPr lang="en-US" altLang="en-US" sz="1200" dirty="0" err="1">
                <a:cs typeface="Arial"/>
              </a:rPr>
              <a:t>odgovara</a:t>
            </a:r>
            <a:r>
              <a:rPr lang="en-US" altLang="en-US" sz="1200" dirty="0">
                <a:cs typeface="Arial"/>
              </a:rPr>
              <a:t> </a:t>
            </a:r>
            <a:r>
              <a:rPr lang="en-US" altLang="en-US" sz="1200" dirty="0" err="1">
                <a:cs typeface="Arial"/>
              </a:rPr>
              <a:t>na</a:t>
            </a:r>
            <a:r>
              <a:rPr lang="en-US" altLang="en-US" sz="1200" dirty="0">
                <a:cs typeface="Arial"/>
              </a:rPr>
              <a:t> </a:t>
            </a:r>
            <a:r>
              <a:rPr lang="en-US" altLang="en-US" sz="1200" i="1" dirty="0">
                <a:cs typeface="Arial"/>
              </a:rPr>
              <a:t>read </a:t>
            </a:r>
            <a:r>
              <a:rPr lang="en-US" altLang="en-US" sz="1200" dirty="0" err="1">
                <a:cs typeface="Arial"/>
              </a:rPr>
              <a:t>komandu</a:t>
            </a:r>
            <a:r>
              <a:rPr lang="en-US" altLang="en-US" sz="1200" dirty="0">
                <a:cs typeface="Arial"/>
              </a:rPr>
              <a:t> </a:t>
            </a:r>
            <a:r>
              <a:rPr lang="en-US" altLang="en-US" sz="1200" dirty="0" err="1">
                <a:cs typeface="Arial"/>
              </a:rPr>
              <a:t>slanjem</a:t>
            </a:r>
            <a:r>
              <a:rPr lang="en-US" altLang="en-US" sz="1200" dirty="0">
                <a:cs typeface="Arial"/>
              </a:rPr>
              <a:t> </a:t>
            </a:r>
            <a:r>
              <a:rPr lang="en-US" altLang="en-US" sz="1200" dirty="0" err="1">
                <a:cs typeface="Arial"/>
              </a:rPr>
              <a:t>podatak</a:t>
            </a:r>
            <a:r>
              <a:rPr lang="en-US" altLang="en-US" sz="1200" dirty="0">
                <a:cs typeface="Arial"/>
              </a:rPr>
              <a:t> </a:t>
            </a:r>
            <a:r>
              <a:rPr lang="en-US" altLang="en-US" sz="1200" dirty="0" err="1">
                <a:cs typeface="Arial"/>
              </a:rPr>
              <a:t>sa</a:t>
            </a:r>
            <a:r>
              <a:rPr lang="en-US" altLang="en-US" sz="1200" dirty="0">
                <a:cs typeface="Arial"/>
              </a:rPr>
              <a:t> </a:t>
            </a:r>
            <a:r>
              <a:rPr lang="en-US" altLang="en-US" sz="1200" dirty="0" err="1">
                <a:cs typeface="Arial"/>
              </a:rPr>
              <a:t>stek</a:t>
            </a:r>
            <a:r>
              <a:rPr lang="en-US" altLang="en-US" sz="1200" dirty="0">
                <a:cs typeface="Arial"/>
              </a:rPr>
              <a:t> </a:t>
            </a:r>
            <a:r>
              <a:rPr lang="en-US" altLang="en-US" sz="1200" dirty="0" err="1">
                <a:cs typeface="Arial"/>
              </a:rPr>
              <a:t>pozicije</a:t>
            </a:r>
            <a:r>
              <a:rPr lang="en-US" altLang="en-US" sz="1200" dirty="0">
                <a:cs typeface="Arial"/>
              </a:rPr>
              <a:t> </a:t>
            </a:r>
            <a:r>
              <a:rPr lang="en-US" altLang="en-US" sz="1200" dirty="0" err="1">
                <a:cs typeface="Arial"/>
              </a:rPr>
              <a:t>na</a:t>
            </a:r>
            <a:r>
              <a:rPr lang="en-US" altLang="en-US" sz="1200" dirty="0">
                <a:cs typeface="Arial"/>
              </a:rPr>
              <a:t> </a:t>
            </a:r>
            <a:r>
              <a:rPr lang="en-US" altLang="en-US" sz="1200" dirty="0" err="1">
                <a:cs typeface="Arial"/>
              </a:rPr>
              <a:t>kojoj</a:t>
            </a:r>
            <a:r>
              <a:rPr lang="en-US" altLang="en-US" sz="1200" dirty="0">
                <a:cs typeface="Arial"/>
              </a:rPr>
              <a:t> se </a:t>
            </a:r>
            <a:r>
              <a:rPr lang="en-US" altLang="en-US" sz="1200" dirty="0" err="1">
                <a:cs typeface="Arial"/>
              </a:rPr>
              <a:t>nalazi</a:t>
            </a:r>
            <a:r>
              <a:rPr lang="en-US" altLang="en-US" sz="1200" dirty="0">
                <a:cs typeface="Arial"/>
              </a:rPr>
              <a:t> </a:t>
            </a:r>
            <a:r>
              <a:rPr lang="en-US" altLang="en-US" sz="1200" dirty="0" err="1">
                <a:cs typeface="Arial"/>
              </a:rPr>
              <a:t>greškom</a:t>
            </a:r>
            <a:r>
              <a:rPr lang="en-US" altLang="en-US" sz="1200" dirty="0">
                <a:cs typeface="Arial"/>
              </a:rPr>
              <a:t> </a:t>
            </a:r>
            <a:r>
              <a:rPr lang="en-US" altLang="en-US" sz="1200" dirty="0" err="1">
                <a:cs typeface="Arial"/>
              </a:rPr>
              <a:t>postavljen</a:t>
            </a:r>
            <a:r>
              <a:rPr lang="en-US" altLang="en-US" sz="1200" dirty="0">
                <a:cs typeface="Arial"/>
              </a:rPr>
              <a:t> valid bit: </a:t>
            </a:r>
            <a:r>
              <a:rPr lang="en-US" altLang="en-US" sz="1200" dirty="0" err="1">
                <a:cs typeface="Arial"/>
              </a:rPr>
              <a:t>čeker</a:t>
            </a:r>
            <a:r>
              <a:rPr lang="en-US" altLang="en-US" sz="1200" dirty="0">
                <a:cs typeface="Arial"/>
              </a:rPr>
              <a:t> </a:t>
            </a:r>
            <a:r>
              <a:rPr lang="en-US" altLang="en-US" sz="1200" dirty="0" err="1">
                <a:cs typeface="Arial"/>
              </a:rPr>
              <a:t>predviđa</a:t>
            </a:r>
            <a:r>
              <a:rPr lang="en-US" altLang="en-US" sz="1200" dirty="0">
                <a:cs typeface="Arial"/>
              </a:rPr>
              <a:t> da se </a:t>
            </a:r>
            <a:r>
              <a:rPr lang="en-US" altLang="en-US" sz="1200" dirty="0" err="1">
                <a:cs typeface="Arial"/>
              </a:rPr>
              <a:t>na</a:t>
            </a:r>
            <a:r>
              <a:rPr lang="en-US" altLang="en-US" sz="1200" dirty="0">
                <a:cs typeface="Arial"/>
              </a:rPr>
              <a:t> </a:t>
            </a:r>
            <a:r>
              <a:rPr lang="en-US" altLang="en-US" sz="1200" dirty="0" err="1">
                <a:cs typeface="Arial"/>
              </a:rPr>
              <a:t>izlazu</a:t>
            </a:r>
            <a:r>
              <a:rPr lang="en-US" altLang="en-US" sz="1200" dirty="0">
                <a:cs typeface="Arial"/>
              </a:rPr>
              <a:t> </a:t>
            </a:r>
            <a:r>
              <a:rPr lang="en-US" altLang="en-US" sz="1200" dirty="0" err="1">
                <a:cs typeface="Arial"/>
              </a:rPr>
              <a:t>pojave</a:t>
            </a:r>
            <a:r>
              <a:rPr lang="en-US" altLang="en-US" sz="1200" dirty="0">
                <a:cs typeface="Arial"/>
              </a:rPr>
              <a:t> </a:t>
            </a:r>
            <a:r>
              <a:rPr lang="en-US" altLang="en-US" sz="1200" dirty="0" err="1">
                <a:cs typeface="Arial"/>
              </a:rPr>
              <a:t>podaci</a:t>
            </a:r>
            <a:r>
              <a:rPr lang="en-US" altLang="en-US" sz="1200" dirty="0">
                <a:cs typeface="Arial"/>
              </a:rPr>
              <a:t> koji </a:t>
            </a:r>
            <a:r>
              <a:rPr lang="en-US" altLang="en-US" sz="1200" dirty="0" err="1">
                <a:cs typeface="Arial"/>
              </a:rPr>
              <a:t>odgovaraju</a:t>
            </a:r>
            <a:r>
              <a:rPr lang="en-US" altLang="en-US" sz="1200" dirty="0">
                <a:cs typeface="Arial"/>
              </a:rPr>
              <a:t> </a:t>
            </a:r>
            <a:r>
              <a:rPr lang="en-US" altLang="en-US" sz="1200" dirty="0" err="1">
                <a:cs typeface="Arial"/>
              </a:rPr>
              <a:t>prvom</a:t>
            </a:r>
            <a:r>
              <a:rPr lang="en-US" altLang="en-US" sz="1200" dirty="0">
                <a:cs typeface="Arial"/>
              </a:rPr>
              <a:t> </a:t>
            </a:r>
            <a:r>
              <a:rPr lang="en-US" altLang="en-US" sz="1200" dirty="0" err="1">
                <a:cs typeface="Arial"/>
              </a:rPr>
              <a:t>upisu</a:t>
            </a:r>
            <a:r>
              <a:rPr lang="en-US" altLang="en-US" sz="1200" dirty="0">
                <a:cs typeface="Arial"/>
              </a:rPr>
              <a:t> </a:t>
            </a:r>
            <a:r>
              <a:rPr lang="en-US" altLang="en-US" sz="1200" dirty="0" err="1">
                <a:cs typeface="Arial"/>
              </a:rPr>
              <a:t>nakon</a:t>
            </a:r>
            <a:r>
              <a:rPr lang="en-US" altLang="en-US" sz="1200" dirty="0">
                <a:cs typeface="Arial"/>
              </a:rPr>
              <a:t> </a:t>
            </a:r>
            <a:r>
              <a:rPr lang="en-US" altLang="en-US" sz="1200" dirty="0" err="1">
                <a:cs typeface="Arial"/>
              </a:rPr>
              <a:t>što</a:t>
            </a:r>
            <a:r>
              <a:rPr lang="en-US" altLang="en-US" sz="1200" dirty="0">
                <a:cs typeface="Arial"/>
              </a:rPr>
              <a:t> se </a:t>
            </a:r>
            <a:r>
              <a:rPr lang="en-US" altLang="en-US" sz="1200" i="1" dirty="0" err="1">
                <a:cs typeface="Arial"/>
              </a:rPr>
              <a:t>clean_stack</a:t>
            </a:r>
            <a:r>
              <a:rPr lang="en-US" altLang="en-US" sz="1200" dirty="0">
                <a:cs typeface="Arial"/>
              </a:rPr>
              <a:t> </a:t>
            </a:r>
            <a:r>
              <a:rPr lang="en-US" altLang="en-US" sz="1200" dirty="0" err="1">
                <a:cs typeface="Arial"/>
              </a:rPr>
              <a:t>pojavio</a:t>
            </a:r>
            <a:r>
              <a:rPr lang="en-US" altLang="en-US" sz="1200" dirty="0">
                <a:cs typeface="Arial"/>
              </a:rPr>
              <a:t>, </a:t>
            </a:r>
            <a:r>
              <a:rPr lang="en-US" altLang="en-US" sz="1200" dirty="0" err="1">
                <a:cs typeface="Arial"/>
              </a:rPr>
              <a:t>ali</a:t>
            </a:r>
            <a:r>
              <a:rPr lang="en-US" altLang="en-US" sz="1200" dirty="0">
                <a:cs typeface="Arial"/>
              </a:rPr>
              <a:t> HDL </a:t>
            </a:r>
            <a:r>
              <a:rPr lang="en-US" altLang="en-US" sz="1200" dirty="0" err="1">
                <a:cs typeface="Arial"/>
              </a:rPr>
              <a:t>vraća</a:t>
            </a:r>
            <a:r>
              <a:rPr lang="en-US" altLang="en-US" sz="1200" dirty="0">
                <a:cs typeface="Arial"/>
              </a:rPr>
              <a:t> </a:t>
            </a:r>
            <a:r>
              <a:rPr lang="en-US" altLang="en-US" sz="1200" dirty="0" err="1">
                <a:cs typeface="Arial"/>
              </a:rPr>
              <a:t>drugačije</a:t>
            </a:r>
            <a:r>
              <a:rPr lang="en-US" altLang="en-US" sz="1200" dirty="0">
                <a:cs typeface="Arial"/>
              </a:rPr>
              <a:t> </a:t>
            </a:r>
            <a:r>
              <a:rPr lang="en-US" altLang="en-US" sz="1200" dirty="0" err="1">
                <a:cs typeface="Arial"/>
              </a:rPr>
              <a:t>podatke</a:t>
            </a:r>
            <a:r>
              <a:rPr lang="en-US" altLang="en-US" sz="1200" dirty="0">
                <a:cs typeface="Arial"/>
              </a:rPr>
              <a:t> </a:t>
            </a:r>
            <a:r>
              <a:rPr lang="en-US" altLang="en-US" sz="1200" dirty="0" err="1">
                <a:cs typeface="Arial"/>
              </a:rPr>
              <a:t>te</a:t>
            </a:r>
            <a:r>
              <a:rPr lang="en-US" altLang="en-US" sz="1200" dirty="0">
                <a:cs typeface="Arial"/>
              </a:rPr>
              <a:t> </a:t>
            </a:r>
            <a:r>
              <a:rPr lang="en-US" altLang="en-US" sz="1200" dirty="0" err="1">
                <a:cs typeface="Arial"/>
              </a:rPr>
              <a:t>verifikaciono</a:t>
            </a:r>
            <a:r>
              <a:rPr lang="en-US" altLang="en-US" sz="1200" dirty="0">
                <a:cs typeface="Arial"/>
              </a:rPr>
              <a:t> </a:t>
            </a:r>
            <a:r>
              <a:rPr lang="en-US" altLang="en-US" sz="1200" dirty="0" err="1">
                <a:cs typeface="Arial"/>
              </a:rPr>
              <a:t>okruženje</a:t>
            </a:r>
            <a:r>
              <a:rPr lang="en-US" altLang="en-US" sz="1200" dirty="0">
                <a:cs typeface="Arial"/>
              </a:rPr>
              <a:t> </a:t>
            </a:r>
            <a:r>
              <a:rPr lang="en-US" altLang="en-US" sz="1200" dirty="0" err="1">
                <a:cs typeface="Arial"/>
              </a:rPr>
              <a:t>raportira</a:t>
            </a:r>
            <a:r>
              <a:rPr lang="en-US" altLang="en-US" sz="1200" dirty="0">
                <a:cs typeface="Arial"/>
              </a:rPr>
              <a:t> </a:t>
            </a:r>
            <a:r>
              <a:rPr lang="en-US" altLang="en-US" sz="1200" dirty="0" err="1">
                <a:cs typeface="Arial"/>
              </a:rPr>
              <a:t>grešku</a:t>
            </a:r>
            <a:endParaRPr lang="en-US" dirty="0" err="1">
              <a:cs typeface="Arial"/>
            </a:endParaRPr>
          </a:p>
          <a:p>
            <a:pPr lvl="1" indent="-188595" algn="just"/>
            <a:r>
              <a:rPr lang="en-US" altLang="en-US" sz="1200" dirty="0" err="1">
                <a:cs typeface="Arial"/>
              </a:rPr>
              <a:t>Poslednji</a:t>
            </a:r>
            <a:r>
              <a:rPr lang="en-US" altLang="en-US" sz="1200" dirty="0">
                <a:cs typeface="Arial"/>
              </a:rPr>
              <a:t> je scenario u </a:t>
            </a:r>
            <a:r>
              <a:rPr lang="en-US" altLang="en-US" sz="1200" dirty="0" err="1">
                <a:cs typeface="Arial"/>
              </a:rPr>
              <a:t>kome</a:t>
            </a:r>
            <a:r>
              <a:rPr lang="en-US" altLang="en-US" sz="1200" dirty="0">
                <a:cs typeface="Arial"/>
              </a:rPr>
              <a:t> </a:t>
            </a:r>
            <a:r>
              <a:rPr lang="en-US" altLang="en-US" sz="1200" dirty="0" err="1">
                <a:cs typeface="Arial"/>
              </a:rPr>
              <a:t>čeker</a:t>
            </a:r>
            <a:r>
              <a:rPr lang="en-US" altLang="en-US" sz="1200" dirty="0">
                <a:cs typeface="Arial"/>
              </a:rPr>
              <a:t> </a:t>
            </a:r>
            <a:r>
              <a:rPr lang="en-US" altLang="en-US" sz="1200" dirty="0" err="1">
                <a:cs typeface="Arial"/>
              </a:rPr>
              <a:t>otkriva</a:t>
            </a:r>
            <a:r>
              <a:rPr lang="en-US" altLang="en-US" sz="1200" dirty="0">
                <a:cs typeface="Arial"/>
              </a:rPr>
              <a:t> bag </a:t>
            </a:r>
            <a:r>
              <a:rPr lang="en-US" altLang="en-US" sz="1200" dirty="0" err="1">
                <a:cs typeface="Arial"/>
              </a:rPr>
              <a:t>kada</a:t>
            </a:r>
            <a:r>
              <a:rPr lang="en-US" altLang="en-US" sz="1200" dirty="0">
                <a:cs typeface="Arial"/>
              </a:rPr>
              <a:t> HDL </a:t>
            </a:r>
            <a:r>
              <a:rPr lang="en-US" altLang="en-US" sz="1200" dirty="0" err="1">
                <a:cs typeface="Arial"/>
              </a:rPr>
              <a:t>postavlja</a:t>
            </a:r>
            <a:r>
              <a:rPr lang="en-US" altLang="en-US" sz="1200" dirty="0">
                <a:cs typeface="Arial"/>
              </a:rPr>
              <a:t> </a:t>
            </a:r>
            <a:r>
              <a:rPr lang="en-US" altLang="en-US" sz="1200" i="1" dirty="0" err="1">
                <a:cs typeface="Arial"/>
              </a:rPr>
              <a:t>buf_overrun</a:t>
            </a:r>
            <a:r>
              <a:rPr lang="en-US" altLang="en-US" sz="1200" dirty="0">
                <a:cs typeface="Arial"/>
              </a:rPr>
              <a:t> </a:t>
            </a:r>
            <a:r>
              <a:rPr lang="en-US" altLang="en-US" sz="1200" dirty="0" err="1">
                <a:cs typeface="Arial"/>
              </a:rPr>
              <a:t>izlaz</a:t>
            </a:r>
            <a:r>
              <a:rPr lang="en-US" altLang="en-US" sz="1200" dirty="0">
                <a:cs typeface="Arial"/>
              </a:rPr>
              <a:t> </a:t>
            </a:r>
            <a:r>
              <a:rPr lang="en-US" altLang="en-US" sz="1200" dirty="0" err="1">
                <a:cs typeface="Arial"/>
              </a:rPr>
              <a:t>prerano</a:t>
            </a:r>
            <a:r>
              <a:rPr lang="en-US" altLang="en-US" sz="1200" dirty="0">
                <a:cs typeface="Arial"/>
              </a:rPr>
              <a:t>: </a:t>
            </a:r>
            <a:r>
              <a:rPr lang="en-US" altLang="en-US" sz="1200" dirty="0" err="1">
                <a:cs typeface="Arial"/>
              </a:rPr>
              <a:t>pokazivač</a:t>
            </a:r>
            <a:r>
              <a:rPr lang="en-US" altLang="en-US" sz="1200" dirty="0">
                <a:cs typeface="Arial"/>
              </a:rPr>
              <a:t> koji se </a:t>
            </a:r>
            <a:r>
              <a:rPr lang="en-US" altLang="en-US" sz="1200" dirty="0" err="1">
                <a:cs typeface="Arial"/>
              </a:rPr>
              <a:t>koristi</a:t>
            </a:r>
            <a:r>
              <a:rPr lang="en-US" altLang="en-US" sz="1200" dirty="0">
                <a:cs typeface="Arial"/>
              </a:rPr>
              <a:t> </a:t>
            </a:r>
            <a:r>
              <a:rPr lang="en-US" altLang="en-US" sz="1200" dirty="0" err="1">
                <a:cs typeface="Arial"/>
              </a:rPr>
              <a:t>kod</a:t>
            </a:r>
            <a:r>
              <a:rPr lang="en-US" altLang="en-US" sz="1200" dirty="0">
                <a:cs typeface="Arial"/>
              </a:rPr>
              <a:t> </a:t>
            </a:r>
            <a:r>
              <a:rPr lang="en-US" altLang="en-US" sz="1200" dirty="0" err="1">
                <a:cs typeface="Arial"/>
              </a:rPr>
              <a:t>upisa</a:t>
            </a:r>
            <a:r>
              <a:rPr lang="en-US" altLang="en-US" sz="1200" dirty="0">
                <a:cs typeface="Arial"/>
              </a:rPr>
              <a:t> </a:t>
            </a:r>
            <a:r>
              <a:rPr lang="en-US" altLang="en-US" sz="1200" dirty="0" err="1">
                <a:cs typeface="Arial"/>
              </a:rPr>
              <a:t>detektuje</a:t>
            </a:r>
            <a:r>
              <a:rPr lang="en-US" altLang="en-US" sz="1200" dirty="0">
                <a:cs typeface="Arial"/>
              </a:rPr>
              <a:t> da </a:t>
            </a:r>
            <a:r>
              <a:rPr lang="en-US" altLang="en-US" sz="1200" dirty="0" err="1">
                <a:cs typeface="Arial"/>
              </a:rPr>
              <a:t>pokazuje</a:t>
            </a:r>
            <a:r>
              <a:rPr lang="en-US" altLang="en-US" sz="1200" dirty="0">
                <a:cs typeface="Arial"/>
              </a:rPr>
              <a:t> </a:t>
            </a:r>
            <a:r>
              <a:rPr lang="en-US" altLang="en-US" sz="1200" dirty="0" err="1">
                <a:cs typeface="Arial"/>
              </a:rPr>
              <a:t>na</a:t>
            </a:r>
            <a:r>
              <a:rPr lang="en-US" altLang="en-US" sz="1200" dirty="0">
                <a:cs typeface="Arial"/>
              </a:rPr>
              <a:t> </a:t>
            </a:r>
            <a:r>
              <a:rPr lang="en-US" altLang="en-US" sz="1200" dirty="0" err="1">
                <a:cs typeface="Arial"/>
              </a:rPr>
              <a:t>validan</a:t>
            </a:r>
            <a:r>
              <a:rPr lang="en-US" altLang="en-US" sz="1200" dirty="0">
                <a:cs typeface="Arial"/>
              </a:rPr>
              <a:t> </a:t>
            </a:r>
            <a:r>
              <a:rPr lang="en-US" altLang="en-US" sz="1200" dirty="0" err="1">
                <a:cs typeface="Arial"/>
              </a:rPr>
              <a:t>upis</a:t>
            </a:r>
            <a:r>
              <a:rPr lang="en-US" altLang="en-US" sz="1200" dirty="0">
                <a:cs typeface="Arial"/>
              </a:rPr>
              <a:t> u </a:t>
            </a:r>
            <a:r>
              <a:rPr lang="en-US" altLang="en-US" sz="1200" dirty="0" err="1">
                <a:cs typeface="Arial"/>
              </a:rPr>
              <a:t>momentu</a:t>
            </a:r>
            <a:r>
              <a:rPr lang="en-US" altLang="en-US" sz="1200" dirty="0">
                <a:cs typeface="Arial"/>
              </a:rPr>
              <a:t> </a:t>
            </a:r>
            <a:r>
              <a:rPr lang="en-US" altLang="en-US" sz="1200" dirty="0" err="1">
                <a:cs typeface="Arial"/>
              </a:rPr>
              <a:t>kada</a:t>
            </a:r>
            <a:r>
              <a:rPr lang="en-US" altLang="en-US" sz="1200" dirty="0">
                <a:cs typeface="Arial"/>
              </a:rPr>
              <a:t> </a:t>
            </a:r>
            <a:r>
              <a:rPr lang="en-US" altLang="en-US" sz="1200" dirty="0" err="1">
                <a:cs typeface="Arial"/>
              </a:rPr>
              <a:t>stigne</a:t>
            </a:r>
            <a:r>
              <a:rPr lang="en-US" altLang="en-US" sz="1200" dirty="0">
                <a:cs typeface="Arial"/>
              </a:rPr>
              <a:t> </a:t>
            </a:r>
            <a:r>
              <a:rPr lang="en-US" altLang="en-US" sz="1200" dirty="0" err="1">
                <a:cs typeface="Arial"/>
              </a:rPr>
              <a:t>zahtev</a:t>
            </a:r>
            <a:r>
              <a:rPr lang="en-US" altLang="en-US" sz="1200" dirty="0">
                <a:cs typeface="Arial"/>
              </a:rPr>
              <a:t> za </a:t>
            </a:r>
            <a:r>
              <a:rPr lang="en-US" altLang="en-US" sz="1200" dirty="0" err="1">
                <a:cs typeface="Arial"/>
              </a:rPr>
              <a:t>novim</a:t>
            </a:r>
            <a:r>
              <a:rPr lang="en-US" altLang="en-US" sz="1200" dirty="0">
                <a:cs typeface="Arial"/>
              </a:rPr>
              <a:t> </a:t>
            </a:r>
            <a:r>
              <a:rPr lang="en-US" altLang="en-US" sz="1200" dirty="0" err="1">
                <a:cs typeface="Arial"/>
              </a:rPr>
              <a:t>upisom</a:t>
            </a:r>
            <a:r>
              <a:rPr lang="en-US" altLang="en-US" sz="1200" dirty="0">
                <a:cs typeface="Arial"/>
              </a:rPr>
              <a:t>, a </a:t>
            </a:r>
            <a:r>
              <a:rPr lang="en-US" altLang="en-US" sz="1200" dirty="0" err="1">
                <a:cs typeface="Arial"/>
              </a:rPr>
              <a:t>nakon</a:t>
            </a:r>
            <a:r>
              <a:rPr lang="en-US" altLang="en-US" sz="1200" dirty="0">
                <a:cs typeface="Arial"/>
              </a:rPr>
              <a:t> </a:t>
            </a:r>
            <a:r>
              <a:rPr lang="en-US" altLang="en-US" sz="1200" dirty="0" err="1">
                <a:cs typeface="Arial"/>
              </a:rPr>
              <a:t>što</a:t>
            </a:r>
            <a:r>
              <a:rPr lang="en-US" altLang="en-US" sz="1200" dirty="0">
                <a:cs typeface="Arial"/>
              </a:rPr>
              <a:t> je </a:t>
            </a:r>
            <a:r>
              <a:rPr lang="en-US" altLang="en-US" sz="1200" dirty="0" err="1">
                <a:cs typeface="Arial"/>
              </a:rPr>
              <a:t>samo</a:t>
            </a:r>
            <a:r>
              <a:rPr lang="en-US" altLang="en-US" sz="1200" dirty="0">
                <a:cs typeface="Arial"/>
              </a:rPr>
              <a:t> 6 </a:t>
            </a:r>
            <a:r>
              <a:rPr lang="en-US" altLang="en-US" sz="1200" dirty="0" err="1">
                <a:cs typeface="Arial"/>
              </a:rPr>
              <a:t>upisa</a:t>
            </a:r>
            <a:r>
              <a:rPr lang="en-US" altLang="en-US" sz="1200" dirty="0">
                <a:cs typeface="Arial"/>
              </a:rPr>
              <a:t> </a:t>
            </a:r>
            <a:r>
              <a:rPr lang="en-US" altLang="en-US" sz="1200" dirty="0" err="1">
                <a:cs typeface="Arial"/>
              </a:rPr>
              <a:t>na</a:t>
            </a:r>
            <a:r>
              <a:rPr lang="en-US" altLang="en-US" sz="1200" dirty="0">
                <a:cs typeface="Arial"/>
              </a:rPr>
              <a:t> </a:t>
            </a:r>
            <a:r>
              <a:rPr lang="en-US" altLang="en-US" sz="1200" dirty="0" err="1">
                <a:cs typeface="Arial"/>
              </a:rPr>
              <a:t>stek</a:t>
            </a:r>
            <a:r>
              <a:rPr lang="en-US" altLang="en-US" sz="1200" dirty="0">
                <a:cs typeface="Arial"/>
              </a:rPr>
              <a:t> </a:t>
            </a:r>
            <a:r>
              <a:rPr lang="en-US" altLang="en-US" sz="1200" dirty="0" err="1">
                <a:cs typeface="Arial"/>
              </a:rPr>
              <a:t>izvršeno</a:t>
            </a:r>
            <a:r>
              <a:rPr lang="en-US" altLang="en-US" sz="1200" dirty="0">
                <a:cs typeface="Arial"/>
              </a:rPr>
              <a:t>, </a:t>
            </a:r>
            <a:r>
              <a:rPr lang="en-US" altLang="en-US" sz="1200" dirty="0" err="1">
                <a:cs typeface="Arial"/>
              </a:rPr>
              <a:t>ali</a:t>
            </a:r>
            <a:r>
              <a:rPr lang="en-US" altLang="en-US" sz="1200" dirty="0">
                <a:cs typeface="Arial"/>
              </a:rPr>
              <a:t> </a:t>
            </a:r>
            <a:r>
              <a:rPr lang="en-US" altLang="en-US" sz="1200" dirty="0" err="1">
                <a:cs typeface="Arial"/>
              </a:rPr>
              <a:t>svih</a:t>
            </a:r>
            <a:r>
              <a:rPr lang="en-US" altLang="en-US" sz="1200" dirty="0">
                <a:cs typeface="Arial"/>
              </a:rPr>
              <a:t> </a:t>
            </a:r>
            <a:r>
              <a:rPr lang="en-US" altLang="en-US" sz="1200" dirty="0" err="1">
                <a:cs typeface="Arial"/>
              </a:rPr>
              <a:t>sedam</a:t>
            </a:r>
            <a:r>
              <a:rPr lang="en-US" altLang="en-US" sz="1200" dirty="0">
                <a:cs typeface="Arial"/>
              </a:rPr>
              <a:t> </a:t>
            </a:r>
            <a:r>
              <a:rPr lang="en-US" altLang="en-US" sz="1200" dirty="0" err="1">
                <a:cs typeface="Arial"/>
              </a:rPr>
              <a:t>lokacija</a:t>
            </a:r>
            <a:r>
              <a:rPr lang="en-US" altLang="en-US" sz="1200" dirty="0">
                <a:cs typeface="Arial"/>
              </a:rPr>
              <a:t> u </a:t>
            </a:r>
            <a:r>
              <a:rPr lang="en-US" altLang="en-US" sz="1200" dirty="0" err="1">
                <a:cs typeface="Arial"/>
              </a:rPr>
              <a:t>steku</a:t>
            </a:r>
            <a:r>
              <a:rPr lang="en-US" altLang="en-US" sz="1200" dirty="0">
                <a:cs typeface="Arial"/>
              </a:rPr>
              <a:t> </a:t>
            </a:r>
            <a:r>
              <a:rPr lang="en-US" altLang="en-US" sz="1200" dirty="0" err="1">
                <a:cs typeface="Arial"/>
              </a:rPr>
              <a:t>imaju</a:t>
            </a:r>
            <a:r>
              <a:rPr lang="en-US" altLang="en-US" sz="1200" dirty="0">
                <a:cs typeface="Arial"/>
              </a:rPr>
              <a:t> </a:t>
            </a:r>
            <a:r>
              <a:rPr lang="en-US" altLang="en-US" sz="1200" dirty="0" err="1">
                <a:cs typeface="Arial"/>
              </a:rPr>
              <a:t>postavljen</a:t>
            </a:r>
            <a:r>
              <a:rPr lang="en-US" altLang="en-US" sz="1200" dirty="0">
                <a:cs typeface="Arial"/>
              </a:rPr>
              <a:t> valid bit</a:t>
            </a:r>
          </a:p>
        </p:txBody>
      </p:sp>
      <p:pic>
        <p:nvPicPr>
          <p:cNvPr id="3" name="Content Placeholder 2" descr="A diagram of a computer&#10;&#10;Description automatically generated">
            <a:extLst>
              <a:ext uri="{FF2B5EF4-FFF2-40B4-BE49-F238E27FC236}">
                <a16:creationId xmlns:a16="http://schemas.microsoft.com/office/drawing/2014/main" id="{C90F8C21-796E-FA9C-064B-535326AD036B}"/>
              </a:ext>
            </a:extLst>
          </p:cNvPr>
          <p:cNvPicPr>
            <a:picLocks noGrp="1" noChangeAspect="1"/>
          </p:cNvPicPr>
          <p:nvPr>
            <p:ph sz="half" idx="2"/>
          </p:nvPr>
        </p:nvPicPr>
        <p:blipFill>
          <a:blip r:embed="rId3"/>
          <a:stretch>
            <a:fillRect/>
          </a:stretch>
        </p:blipFill>
        <p:spPr>
          <a:xfrm>
            <a:off x="5001076" y="3548783"/>
            <a:ext cx="4068776" cy="2629943"/>
          </a:xfrm>
        </p:spPr>
      </p:pic>
      <p:sp>
        <p:nvSpPr>
          <p:cNvPr id="44034" name="Footer Placeholder 3">
            <a:extLst>
              <a:ext uri="{FF2B5EF4-FFF2-40B4-BE49-F238E27FC236}">
                <a16:creationId xmlns:a16="http://schemas.microsoft.com/office/drawing/2014/main" id="{8585B2BC-F0F9-F73B-2CCB-E4A3109ECEC2}"/>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D5B7D1-CA46-4F39-9F69-B62E1BFF24F9}" type="slidenum">
              <a:rPr lang="de-DE" altLang="en-US">
                <a:solidFill>
                  <a:schemeClr val="bg1"/>
                </a:solidFill>
              </a:rPr>
              <a:pPr/>
              <a:t>54</a:t>
            </a:fld>
            <a:endParaRPr lang="de-DE" altLang="en-US">
              <a:solidFill>
                <a:schemeClr val="bg1"/>
              </a:solidFill>
            </a:endParaRPr>
          </a:p>
        </p:txBody>
      </p:sp>
      <p:pic>
        <p:nvPicPr>
          <p:cNvPr id="4" name="Content Placeholder 4" descr="A diagram of a computer program&#10;&#10;Description automatically generated">
            <a:extLst>
              <a:ext uri="{FF2B5EF4-FFF2-40B4-BE49-F238E27FC236}">
                <a16:creationId xmlns:a16="http://schemas.microsoft.com/office/drawing/2014/main" id="{8192A6D5-C100-C694-772F-75832399C92B}"/>
              </a:ext>
            </a:extLst>
          </p:cNvPr>
          <p:cNvPicPr>
            <a:picLocks noChangeAspect="1"/>
          </p:cNvPicPr>
          <p:nvPr/>
        </p:nvPicPr>
        <p:blipFill>
          <a:blip r:embed="rId4"/>
          <a:stretch>
            <a:fillRect/>
          </a:stretch>
        </p:blipFill>
        <p:spPr bwMode="auto">
          <a:xfrm>
            <a:off x="5001076" y="687321"/>
            <a:ext cx="4068776" cy="2814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4806111"/>
      </p:ext>
    </p:extLst>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a:extLst>
              <a:ext uri="{FF2B5EF4-FFF2-40B4-BE49-F238E27FC236}">
                <a16:creationId xmlns:a16="http://schemas.microsoft.com/office/drawing/2014/main" id="{C29047A1-588C-0379-8CBE-F8FD3F8D96B2}"/>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19AF5A-FA33-41E7-97A9-528BFDD62A9B}" type="slidenum">
              <a:rPr lang="de-DE" altLang="en-US">
                <a:solidFill>
                  <a:schemeClr val="bg1"/>
                </a:solidFill>
              </a:rPr>
              <a:pPr/>
              <a:t>55</a:t>
            </a:fld>
            <a:endParaRPr lang="de-DE" altLang="en-US">
              <a:solidFill>
                <a:schemeClr val="bg1"/>
              </a:solidFill>
            </a:endParaRPr>
          </a:p>
        </p:txBody>
      </p:sp>
      <p:sp>
        <p:nvSpPr>
          <p:cNvPr id="46083" name="Rectangle 2">
            <a:extLst>
              <a:ext uri="{FF2B5EF4-FFF2-40B4-BE49-F238E27FC236}">
                <a16:creationId xmlns:a16="http://schemas.microsoft.com/office/drawing/2014/main" id="{67CA9E90-43D6-F567-3D47-A40F4C1AC20F}"/>
              </a:ext>
            </a:extLst>
          </p:cNvPr>
          <p:cNvSpPr>
            <a:spLocks noGrp="1" noChangeArrowheads="1"/>
          </p:cNvSpPr>
          <p:nvPr>
            <p:ph type="title"/>
          </p:nvPr>
        </p:nvSpPr>
        <p:spPr/>
        <p:txBody>
          <a:bodyPr/>
          <a:lstStyle/>
          <a:p>
            <a:pPr eaLnBrk="1" hangingPunct="1"/>
            <a:r>
              <a:rPr lang="en-US" altLang="en-US" sz="2400" dirty="0" err="1"/>
              <a:t>Sumirano</a:t>
            </a:r>
            <a:r>
              <a:rPr lang="en-US" altLang="en-US" sz="2400" dirty="0"/>
              <a:t>  – tri </a:t>
            </a:r>
            <a:r>
              <a:rPr lang="en-US" altLang="en-US" sz="2400" dirty="0" err="1"/>
              <a:t>postulata</a:t>
            </a:r>
            <a:r>
              <a:rPr lang="en-US" altLang="en-US" sz="2400" dirty="0"/>
              <a:t> </a:t>
            </a:r>
            <a:r>
              <a:rPr lang="en-US" altLang="en-US" sz="2400" dirty="0" err="1"/>
              <a:t>simulacije</a:t>
            </a:r>
            <a:endParaRPr lang="en-US" altLang="en-US" sz="2400" dirty="0" err="1">
              <a:cs typeface="Arial"/>
            </a:endParaRPr>
          </a:p>
        </p:txBody>
      </p:sp>
      <p:sp>
        <p:nvSpPr>
          <p:cNvPr id="46084" name="Rectangle 5">
            <a:extLst>
              <a:ext uri="{FF2B5EF4-FFF2-40B4-BE49-F238E27FC236}">
                <a16:creationId xmlns:a16="http://schemas.microsoft.com/office/drawing/2014/main" id="{8DDA4EE0-FE48-8C7D-B050-A19981A2F611}"/>
              </a:ext>
            </a:extLst>
          </p:cNvPr>
          <p:cNvSpPr>
            <a:spLocks noGrp="1" noChangeArrowheads="1"/>
          </p:cNvSpPr>
          <p:nvPr>
            <p:ph type="body" sz="half" idx="2"/>
          </p:nvPr>
        </p:nvSpPr>
        <p:spPr>
          <a:xfrm>
            <a:off x="319088" y="3856038"/>
            <a:ext cx="8524875" cy="1836737"/>
          </a:xfrm>
        </p:spPr>
        <p:txBody>
          <a:bodyPr/>
          <a:lstStyle/>
          <a:p>
            <a:r>
              <a:rPr lang="en-US" sz="1600" dirty="0" err="1">
                <a:ea typeface="+mn-lt"/>
                <a:cs typeface="+mn-lt"/>
              </a:rPr>
              <a:t>Suština</a:t>
            </a:r>
            <a:r>
              <a:rPr lang="en-US" sz="1600" dirty="0">
                <a:ea typeface="+mn-lt"/>
                <a:cs typeface="+mn-lt"/>
              </a:rPr>
              <a:t> </a:t>
            </a:r>
            <a:r>
              <a:rPr lang="en-US" sz="1600" dirty="0" err="1">
                <a:ea typeface="+mn-lt"/>
                <a:cs typeface="+mn-lt"/>
              </a:rPr>
              <a:t>verifikacije</a:t>
            </a:r>
            <a:r>
              <a:rPr lang="en-US" sz="1600" dirty="0">
                <a:ea typeface="+mn-lt"/>
                <a:cs typeface="+mn-lt"/>
              </a:rPr>
              <a:t> </a:t>
            </a:r>
            <a:r>
              <a:rPr lang="en-US" sz="1600" dirty="0" err="1">
                <a:ea typeface="+mn-lt"/>
                <a:cs typeface="+mn-lt"/>
              </a:rPr>
              <a:t>leži</a:t>
            </a:r>
            <a:r>
              <a:rPr lang="en-US" sz="1600" dirty="0">
                <a:ea typeface="+mn-lt"/>
                <a:cs typeface="+mn-lt"/>
              </a:rPr>
              <a:t> u </a:t>
            </a:r>
            <a:r>
              <a:rPr lang="en-US" sz="1600" dirty="0" err="1">
                <a:ea typeface="+mn-lt"/>
                <a:cs typeface="+mn-lt"/>
              </a:rPr>
              <a:t>fundamentalnoj</a:t>
            </a:r>
            <a:r>
              <a:rPr lang="en-US" sz="1600" dirty="0">
                <a:ea typeface="+mn-lt"/>
                <a:cs typeface="+mn-lt"/>
              </a:rPr>
              <a:t> </a:t>
            </a:r>
            <a:r>
              <a:rPr lang="en-US" sz="1600" dirty="0" err="1">
                <a:ea typeface="+mn-lt"/>
                <a:cs typeface="+mn-lt"/>
              </a:rPr>
              <a:t>kompletnosti</a:t>
            </a:r>
            <a:r>
              <a:rPr lang="en-US" sz="1600" dirty="0">
                <a:ea typeface="+mn-lt"/>
                <a:cs typeface="+mn-lt"/>
              </a:rPr>
              <a:t> </a:t>
            </a:r>
            <a:r>
              <a:rPr lang="en-US" sz="1600" dirty="0" err="1">
                <a:ea typeface="+mn-lt"/>
                <a:cs typeface="+mn-lt"/>
              </a:rPr>
              <a:t>komponenti</a:t>
            </a:r>
            <a:r>
              <a:rPr lang="en-US" sz="1600" dirty="0">
                <a:ea typeface="+mn-lt"/>
                <a:cs typeface="+mn-lt"/>
              </a:rPr>
              <a:t> za </a:t>
            </a:r>
            <a:r>
              <a:rPr lang="en-US" sz="1600" dirty="0" err="1">
                <a:ea typeface="+mn-lt"/>
                <a:cs typeface="+mn-lt"/>
              </a:rPr>
              <a:t>generisanje</a:t>
            </a:r>
            <a:r>
              <a:rPr lang="en-US" sz="1600" dirty="0">
                <a:ea typeface="+mn-lt"/>
                <a:cs typeface="+mn-lt"/>
              </a:rPr>
              <a:t> </a:t>
            </a:r>
            <a:r>
              <a:rPr lang="en-US" sz="1600" dirty="0" err="1">
                <a:ea typeface="+mn-lt"/>
                <a:cs typeface="+mn-lt"/>
              </a:rPr>
              <a:t>stimulusa</a:t>
            </a:r>
            <a:r>
              <a:rPr lang="en-US" sz="1600" dirty="0">
                <a:ea typeface="+mn-lt"/>
                <a:cs typeface="+mn-lt"/>
              </a:rPr>
              <a:t> </a:t>
            </a:r>
            <a:r>
              <a:rPr lang="en-US" sz="1600" dirty="0" err="1">
                <a:ea typeface="+mn-lt"/>
                <a:cs typeface="+mn-lt"/>
              </a:rPr>
              <a:t>i</a:t>
            </a:r>
            <a:r>
              <a:rPr lang="en-US" sz="1600" dirty="0">
                <a:ea typeface="+mn-lt"/>
                <a:cs typeface="+mn-lt"/>
              </a:rPr>
              <a:t> za </a:t>
            </a:r>
            <a:r>
              <a:rPr lang="en-US" sz="1600" dirty="0" err="1">
                <a:ea typeface="+mn-lt"/>
                <a:cs typeface="+mn-lt"/>
              </a:rPr>
              <a:t>proveru</a:t>
            </a:r>
            <a:r>
              <a:rPr lang="en-US" sz="1600" dirty="0">
                <a:ea typeface="+mn-lt"/>
                <a:cs typeface="+mn-lt"/>
              </a:rPr>
              <a:t>, </a:t>
            </a:r>
            <a:r>
              <a:rPr lang="en-US" sz="1600" dirty="0" err="1">
                <a:ea typeface="+mn-lt"/>
                <a:cs typeface="+mn-lt"/>
              </a:rPr>
              <a:t>kao</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upotrebi</a:t>
            </a:r>
            <a:r>
              <a:rPr lang="en-US" sz="1600" dirty="0">
                <a:ea typeface="+mn-lt"/>
                <a:cs typeface="+mn-lt"/>
              </a:rPr>
              <a:t> </a:t>
            </a:r>
            <a:r>
              <a:rPr lang="en-US" sz="1600" dirty="0" err="1">
                <a:ea typeface="+mn-lt"/>
                <a:cs typeface="+mn-lt"/>
              </a:rPr>
              <a:t>ovih</a:t>
            </a:r>
            <a:r>
              <a:rPr lang="en-US" sz="1600" dirty="0">
                <a:ea typeface="+mn-lt"/>
                <a:cs typeface="+mn-lt"/>
              </a:rPr>
              <a:t> </a:t>
            </a:r>
            <a:r>
              <a:rPr lang="en-US" sz="1600" dirty="0" err="1">
                <a:ea typeface="+mn-lt"/>
                <a:cs typeface="+mn-lt"/>
              </a:rPr>
              <a:t>komponenti</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svim</a:t>
            </a:r>
            <a:r>
              <a:rPr lang="en-US" sz="1600" dirty="0">
                <a:ea typeface="+mn-lt"/>
                <a:cs typeface="+mn-lt"/>
              </a:rPr>
              <a:t> </a:t>
            </a:r>
            <a:r>
              <a:rPr lang="en-US" sz="1600" dirty="0" err="1">
                <a:ea typeface="+mn-lt"/>
                <a:cs typeface="+mn-lt"/>
              </a:rPr>
              <a:t>nivoima</a:t>
            </a:r>
            <a:r>
              <a:rPr lang="en-US" sz="1600" dirty="0">
                <a:ea typeface="+mn-lt"/>
                <a:cs typeface="+mn-lt"/>
              </a:rPr>
              <a:t> </a:t>
            </a:r>
            <a:r>
              <a:rPr lang="en-US" sz="1600" dirty="0" err="1">
                <a:ea typeface="+mn-lt"/>
                <a:cs typeface="+mn-lt"/>
              </a:rPr>
              <a:t>verifikacije</a:t>
            </a:r>
            <a:endParaRPr lang="en-US" dirty="0" err="1">
              <a:cs typeface="Arial"/>
            </a:endParaRPr>
          </a:p>
          <a:p>
            <a:pPr eaLnBrk="1" hangingPunct="1"/>
            <a:endParaRPr lang="en-US" altLang="en-US" sz="1600"/>
          </a:p>
          <a:p>
            <a:r>
              <a:rPr lang="en-US" sz="1600" dirty="0">
                <a:ea typeface="+mn-lt"/>
                <a:cs typeface="+mn-lt"/>
              </a:rPr>
              <a:t>U </a:t>
            </a:r>
            <a:r>
              <a:rPr lang="en-US" sz="1600" dirty="0" err="1">
                <a:ea typeface="+mn-lt"/>
                <a:cs typeface="+mn-lt"/>
              </a:rPr>
              <a:t>skladu</a:t>
            </a:r>
            <a:r>
              <a:rPr lang="en-US" sz="1600" dirty="0">
                <a:ea typeface="+mn-lt"/>
                <a:cs typeface="+mn-lt"/>
              </a:rPr>
              <a:t> </a:t>
            </a:r>
            <a:r>
              <a:rPr lang="en-US" sz="1600" dirty="0" err="1">
                <a:ea typeface="+mn-lt"/>
                <a:cs typeface="+mn-lt"/>
              </a:rPr>
              <a:t>sa</a:t>
            </a:r>
            <a:r>
              <a:rPr lang="en-US" sz="1600" dirty="0">
                <a:ea typeface="+mn-lt"/>
                <a:cs typeface="+mn-lt"/>
              </a:rPr>
              <a:t> </a:t>
            </a:r>
            <a:r>
              <a:rPr lang="en-US" sz="1600" dirty="0" err="1">
                <a:ea typeface="+mn-lt"/>
                <a:cs typeface="+mn-lt"/>
              </a:rPr>
              <a:t>tim</a:t>
            </a:r>
            <a:r>
              <a:rPr lang="en-US" sz="1600" dirty="0">
                <a:ea typeface="+mn-lt"/>
                <a:cs typeface="+mn-lt"/>
              </a:rPr>
              <a:t>, </a:t>
            </a:r>
            <a:r>
              <a:rPr lang="en-US" sz="1600" dirty="0" err="1">
                <a:ea typeface="+mn-lt"/>
                <a:cs typeface="+mn-lt"/>
              </a:rPr>
              <a:t>mogu</a:t>
            </a:r>
            <a:r>
              <a:rPr lang="en-US" sz="1600" dirty="0">
                <a:ea typeface="+mn-lt"/>
                <a:cs typeface="+mn-lt"/>
              </a:rPr>
              <a:t> se </a:t>
            </a:r>
            <a:r>
              <a:rPr lang="en-US" sz="1600" dirty="0" err="1">
                <a:ea typeface="+mn-lt"/>
                <a:cs typeface="+mn-lt"/>
              </a:rPr>
              <a:t>definisati</a:t>
            </a:r>
            <a:r>
              <a:rPr lang="en-US" sz="1600" dirty="0">
                <a:ea typeface="+mn-lt"/>
                <a:cs typeface="+mn-lt"/>
              </a:rPr>
              <a:t> tri </a:t>
            </a:r>
            <a:r>
              <a:rPr lang="en-US" sz="1600" dirty="0" err="1">
                <a:ea typeface="+mn-lt"/>
                <a:cs typeface="+mn-lt"/>
              </a:rPr>
              <a:t>osnovna</a:t>
            </a:r>
            <a:r>
              <a:rPr lang="en-US" sz="1600" dirty="0">
                <a:ea typeface="+mn-lt"/>
                <a:cs typeface="+mn-lt"/>
              </a:rPr>
              <a:t> </a:t>
            </a:r>
            <a:r>
              <a:rPr lang="en-US" sz="1600" dirty="0" err="1">
                <a:ea typeface="+mn-lt"/>
                <a:cs typeface="+mn-lt"/>
              </a:rPr>
              <a:t>postulata</a:t>
            </a:r>
            <a:r>
              <a:rPr lang="en-US" sz="1600" dirty="0">
                <a:ea typeface="+mn-lt"/>
                <a:cs typeface="+mn-lt"/>
              </a:rPr>
              <a:t> u </a:t>
            </a:r>
            <a:r>
              <a:rPr lang="en-US" sz="1600" dirty="0" err="1">
                <a:ea typeface="+mn-lt"/>
                <a:cs typeface="+mn-lt"/>
              </a:rPr>
              <a:t>vezi</a:t>
            </a:r>
            <a:r>
              <a:rPr lang="en-US" sz="1600" dirty="0">
                <a:ea typeface="+mn-lt"/>
                <a:cs typeface="+mn-lt"/>
              </a:rPr>
              <a:t> </a:t>
            </a:r>
            <a:r>
              <a:rPr lang="en-US" sz="1600" dirty="0" err="1">
                <a:ea typeface="+mn-lt"/>
                <a:cs typeface="+mn-lt"/>
              </a:rPr>
              <a:t>sa</a:t>
            </a:r>
            <a:r>
              <a:rPr lang="en-US" sz="1600" dirty="0">
                <a:ea typeface="+mn-lt"/>
                <a:cs typeface="+mn-lt"/>
              </a:rPr>
              <a:t> </a:t>
            </a:r>
            <a:r>
              <a:rPr lang="en-US" sz="1600" dirty="0" err="1">
                <a:ea typeface="+mn-lt"/>
                <a:cs typeface="+mn-lt"/>
              </a:rPr>
              <a:t>verifikacijom</a:t>
            </a:r>
            <a:r>
              <a:rPr lang="en-US" sz="1600" dirty="0">
                <a:ea typeface="+mn-lt"/>
                <a:cs typeface="+mn-lt"/>
              </a:rPr>
              <a:t> </a:t>
            </a:r>
            <a:r>
              <a:rPr lang="en-US" sz="1600" dirty="0" err="1">
                <a:ea typeface="+mn-lt"/>
                <a:cs typeface="+mn-lt"/>
              </a:rPr>
              <a:t>baziranom</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simulaciji</a:t>
            </a:r>
            <a:r>
              <a:rPr lang="en-US" sz="1600" dirty="0">
                <a:ea typeface="+mn-lt"/>
                <a:cs typeface="+mn-lt"/>
              </a:rPr>
              <a:t>, </a:t>
            </a:r>
            <a:r>
              <a:rPr lang="en-US" sz="1600" dirty="0" err="1">
                <a:ea typeface="+mn-lt"/>
                <a:cs typeface="+mn-lt"/>
              </a:rPr>
              <a:t>kao</a:t>
            </a:r>
            <a:r>
              <a:rPr lang="en-US" sz="1600" dirty="0">
                <a:ea typeface="+mn-lt"/>
                <a:cs typeface="+mn-lt"/>
              </a:rPr>
              <a:t> </a:t>
            </a:r>
            <a:r>
              <a:rPr lang="en-US" sz="1600" dirty="0" err="1">
                <a:ea typeface="+mn-lt"/>
                <a:cs typeface="+mn-lt"/>
              </a:rPr>
              <a:t>što</a:t>
            </a:r>
            <a:r>
              <a:rPr lang="en-US" sz="1600" dirty="0">
                <a:ea typeface="+mn-lt"/>
                <a:cs typeface="+mn-lt"/>
              </a:rPr>
              <a:t> je </a:t>
            </a:r>
            <a:r>
              <a:rPr lang="en-US" sz="1600" dirty="0" err="1">
                <a:ea typeface="+mn-lt"/>
                <a:cs typeface="+mn-lt"/>
              </a:rPr>
              <a:t>prikazano</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slici</a:t>
            </a:r>
            <a:endParaRPr lang="en-US" sz="1600" dirty="0">
              <a:ea typeface="+mn-lt"/>
              <a:cs typeface="+mn-lt"/>
            </a:endParaRPr>
          </a:p>
          <a:p>
            <a:pPr eaLnBrk="1" hangingPunct="1"/>
            <a:endParaRPr lang="en-US" altLang="en-US" sz="1600"/>
          </a:p>
          <a:p>
            <a:r>
              <a:rPr lang="en-US" sz="1600" dirty="0">
                <a:ea typeface="+mn-lt"/>
                <a:cs typeface="+mn-lt"/>
              </a:rPr>
              <a:t>Prva </a:t>
            </a:r>
            <a:r>
              <a:rPr lang="en-US" sz="1600" dirty="0" err="1">
                <a:ea typeface="+mn-lt"/>
                <a:cs typeface="+mn-lt"/>
              </a:rPr>
              <a:t>dva</a:t>
            </a:r>
            <a:r>
              <a:rPr lang="en-US" sz="1600" dirty="0">
                <a:ea typeface="+mn-lt"/>
                <a:cs typeface="+mn-lt"/>
              </a:rPr>
              <a:t> </a:t>
            </a:r>
            <a:r>
              <a:rPr lang="en-US" sz="1600" dirty="0" err="1">
                <a:ea typeface="+mn-lt"/>
                <a:cs typeface="+mn-lt"/>
              </a:rPr>
              <a:t>postulata</a:t>
            </a:r>
            <a:r>
              <a:rPr lang="en-US" sz="1600" dirty="0">
                <a:ea typeface="+mn-lt"/>
                <a:cs typeface="+mn-lt"/>
              </a:rPr>
              <a:t> </a:t>
            </a:r>
            <a:r>
              <a:rPr lang="en-US" sz="1600" dirty="0" err="1">
                <a:ea typeface="+mn-lt"/>
                <a:cs typeface="+mn-lt"/>
              </a:rPr>
              <a:t>zahtevaju</a:t>
            </a:r>
            <a:r>
              <a:rPr lang="en-US" sz="1600" dirty="0">
                <a:ea typeface="+mn-lt"/>
                <a:cs typeface="+mn-lt"/>
              </a:rPr>
              <a:t> </a:t>
            </a:r>
            <a:r>
              <a:rPr lang="en-US" sz="1600" dirty="0" err="1">
                <a:ea typeface="+mn-lt"/>
                <a:cs typeface="+mn-lt"/>
              </a:rPr>
              <a:t>najviši</a:t>
            </a:r>
            <a:r>
              <a:rPr lang="en-US" sz="1600" dirty="0">
                <a:ea typeface="+mn-lt"/>
                <a:cs typeface="+mn-lt"/>
              </a:rPr>
              <a:t> </a:t>
            </a:r>
            <a:r>
              <a:rPr lang="en-US" sz="1600" dirty="0" err="1">
                <a:ea typeface="+mn-lt"/>
                <a:cs typeface="+mn-lt"/>
              </a:rPr>
              <a:t>kvalitet</a:t>
            </a:r>
            <a:r>
              <a:rPr lang="en-US" sz="1600" dirty="0">
                <a:ea typeface="+mn-lt"/>
                <a:cs typeface="+mn-lt"/>
              </a:rPr>
              <a:t> </a:t>
            </a:r>
            <a:r>
              <a:rPr lang="en-US" sz="1600" dirty="0" err="1">
                <a:ea typeface="+mn-lt"/>
                <a:cs typeface="+mn-lt"/>
              </a:rPr>
              <a:t>komponenti</a:t>
            </a:r>
            <a:r>
              <a:rPr lang="en-US" sz="1600" dirty="0">
                <a:ea typeface="+mn-lt"/>
                <a:cs typeface="+mn-lt"/>
              </a:rPr>
              <a:t> </a:t>
            </a:r>
            <a:r>
              <a:rPr lang="en-US" sz="1600" dirty="0" err="1">
                <a:ea typeface="+mn-lt"/>
                <a:cs typeface="+mn-lt"/>
              </a:rPr>
              <a:t>stimulusa</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provere</a:t>
            </a:r>
            <a:r>
              <a:rPr lang="en-US" sz="1600" dirty="0">
                <a:ea typeface="+mn-lt"/>
                <a:cs typeface="+mn-lt"/>
              </a:rPr>
              <a:t>,  </a:t>
            </a:r>
            <a:r>
              <a:rPr lang="en-US" sz="1600" dirty="0" err="1">
                <a:ea typeface="+mn-lt"/>
                <a:cs typeface="+mn-lt"/>
              </a:rPr>
              <a:t>dok</a:t>
            </a:r>
            <a:r>
              <a:rPr lang="en-US" sz="1600" dirty="0">
                <a:ea typeface="+mn-lt"/>
                <a:cs typeface="+mn-lt"/>
              </a:rPr>
              <a:t> </a:t>
            </a:r>
            <a:r>
              <a:rPr lang="en-US" sz="1600" dirty="0" err="1">
                <a:ea typeface="+mn-lt"/>
                <a:cs typeface="+mn-lt"/>
              </a:rPr>
              <a:t>treći</a:t>
            </a:r>
            <a:r>
              <a:rPr lang="en-US" sz="1600" dirty="0">
                <a:ea typeface="+mn-lt"/>
                <a:cs typeface="+mn-lt"/>
              </a:rPr>
              <a:t> </a:t>
            </a:r>
            <a:r>
              <a:rPr lang="en-US" sz="1600" dirty="0" err="1">
                <a:ea typeface="+mn-lt"/>
                <a:cs typeface="+mn-lt"/>
              </a:rPr>
              <a:t>definiše</a:t>
            </a:r>
            <a:r>
              <a:rPr lang="en-US" sz="1600" dirty="0">
                <a:ea typeface="+mn-lt"/>
                <a:cs typeface="+mn-lt"/>
              </a:rPr>
              <a:t> </a:t>
            </a:r>
            <a:r>
              <a:rPr lang="en-US" sz="1600" dirty="0" err="1">
                <a:ea typeface="+mn-lt"/>
                <a:cs typeface="+mn-lt"/>
              </a:rPr>
              <a:t>odgovarajući</a:t>
            </a:r>
            <a:r>
              <a:rPr lang="en-US" sz="1600" dirty="0">
                <a:ea typeface="+mn-lt"/>
                <a:cs typeface="+mn-lt"/>
              </a:rPr>
              <a:t> </a:t>
            </a:r>
            <a:r>
              <a:rPr lang="en-US" sz="1600" dirty="0" err="1">
                <a:ea typeface="+mn-lt"/>
                <a:cs typeface="+mn-lt"/>
              </a:rPr>
              <a:t>trenutak</a:t>
            </a:r>
            <a:r>
              <a:rPr lang="en-US" sz="1600" dirty="0">
                <a:ea typeface="+mn-lt"/>
                <a:cs typeface="+mn-lt"/>
              </a:rPr>
              <a:t> za </a:t>
            </a:r>
            <a:r>
              <a:rPr lang="en-US" sz="1600" dirty="0" err="1">
                <a:ea typeface="+mn-lt"/>
                <a:cs typeface="+mn-lt"/>
              </a:rPr>
              <a:t>prelazak</a:t>
            </a:r>
            <a:r>
              <a:rPr lang="en-US" sz="1600" dirty="0">
                <a:ea typeface="+mn-lt"/>
                <a:cs typeface="+mn-lt"/>
              </a:rPr>
              <a:t> </a:t>
            </a:r>
            <a:r>
              <a:rPr lang="en-US" sz="1600" dirty="0" err="1">
                <a:ea typeface="+mn-lt"/>
                <a:cs typeface="+mn-lt"/>
              </a:rPr>
              <a:t>sa</a:t>
            </a:r>
            <a:r>
              <a:rPr lang="en-US" sz="1600" dirty="0">
                <a:ea typeface="+mn-lt"/>
                <a:cs typeface="+mn-lt"/>
              </a:rPr>
              <a:t> </a:t>
            </a:r>
            <a:r>
              <a:rPr lang="en-US" sz="1600" dirty="0" err="1">
                <a:ea typeface="+mn-lt"/>
                <a:cs typeface="+mn-lt"/>
              </a:rPr>
              <a:t>jednog</a:t>
            </a:r>
            <a:r>
              <a:rPr lang="en-US" sz="1600" dirty="0">
                <a:ea typeface="+mn-lt"/>
                <a:cs typeface="+mn-lt"/>
              </a:rPr>
              <a:t> </a:t>
            </a:r>
            <a:r>
              <a:rPr lang="en-US" sz="1600" dirty="0" err="1">
                <a:ea typeface="+mn-lt"/>
                <a:cs typeface="+mn-lt"/>
              </a:rPr>
              <a:t>nivoa</a:t>
            </a:r>
            <a:r>
              <a:rPr lang="en-US" sz="1600" dirty="0">
                <a:ea typeface="+mn-lt"/>
                <a:cs typeface="+mn-lt"/>
              </a:rPr>
              <a:t> </a:t>
            </a:r>
            <a:r>
              <a:rPr lang="en-US" sz="1600" dirty="0" err="1">
                <a:ea typeface="+mn-lt"/>
                <a:cs typeface="+mn-lt"/>
              </a:rPr>
              <a:t>verifikacije</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drugi</a:t>
            </a:r>
          </a:p>
        </p:txBody>
      </p:sp>
      <p:pic>
        <p:nvPicPr>
          <p:cNvPr id="46085" name="Picture 6">
            <a:extLst>
              <a:ext uri="{FF2B5EF4-FFF2-40B4-BE49-F238E27FC236}">
                <a16:creationId xmlns:a16="http://schemas.microsoft.com/office/drawing/2014/main" id="{07DB6902-5BAE-E2E0-3C85-B4E01C36EF0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00213" y="863600"/>
            <a:ext cx="5662612" cy="2751138"/>
          </a:xfrm>
          <a:noFill/>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a:extLst>
              <a:ext uri="{FF2B5EF4-FFF2-40B4-BE49-F238E27FC236}">
                <a16:creationId xmlns:a16="http://schemas.microsoft.com/office/drawing/2014/main" id="{9561373C-A8B4-9A1D-0679-6225326F141B}"/>
              </a:ext>
            </a:extLst>
          </p:cNvPr>
          <p:cNvSpPr>
            <a:spLocks noGrp="1" noChangeArrowheads="1"/>
          </p:cNvSpPr>
          <p:nvPr>
            <p:ph type="ctrTitle"/>
          </p:nvPr>
        </p:nvSpPr>
        <p:spPr/>
        <p:txBody>
          <a:bodyPr/>
          <a:lstStyle/>
          <a:p>
            <a:pPr eaLnBrk="1" hangingPunct="1"/>
            <a:r>
              <a:rPr lang="en-US" altLang="en-US" sz="2800" dirty="0" err="1"/>
              <a:t>Osnove</a:t>
            </a:r>
            <a:r>
              <a:rPr lang="en-US" altLang="en-US" sz="2800" dirty="0"/>
              <a:t> </a:t>
            </a:r>
            <a:r>
              <a:rPr lang="en-US" altLang="en-US" sz="2800" dirty="0" err="1"/>
              <a:t>verifikacije</a:t>
            </a:r>
            <a:r>
              <a:rPr lang="en-US" altLang="en-US" sz="2800" dirty="0"/>
              <a:t> </a:t>
            </a:r>
            <a:r>
              <a:rPr lang="en-US" altLang="en-US" sz="2800" dirty="0" err="1"/>
              <a:t>bazirane</a:t>
            </a:r>
            <a:r>
              <a:rPr lang="en-US" altLang="en-US" sz="2800" dirty="0"/>
              <a:t> </a:t>
            </a:r>
            <a:r>
              <a:rPr lang="en-US" altLang="en-US" sz="2800" dirty="0" err="1"/>
              <a:t>na</a:t>
            </a:r>
            <a:r>
              <a:rPr lang="en-US" altLang="en-US" sz="2800" dirty="0"/>
              <a:t> </a:t>
            </a:r>
            <a:r>
              <a:rPr lang="en-US" altLang="en-US" sz="2800" dirty="0" err="1"/>
              <a:t>simulaciji</a:t>
            </a:r>
            <a:endParaRPr lang="en-US" altLang="en-US" sz="2800" dirty="0" err="1">
              <a:cs typeface="Arial"/>
            </a:endParaRPr>
          </a:p>
        </p:txBody>
      </p:sp>
      <p:sp>
        <p:nvSpPr>
          <p:cNvPr id="48131" name="Rectangle 5">
            <a:extLst>
              <a:ext uri="{FF2B5EF4-FFF2-40B4-BE49-F238E27FC236}">
                <a16:creationId xmlns:a16="http://schemas.microsoft.com/office/drawing/2014/main" id="{B06B272C-F608-12E4-83AC-8E8EF8E6F4B4}"/>
              </a:ext>
            </a:extLst>
          </p:cNvPr>
          <p:cNvSpPr>
            <a:spLocks noGrp="1" noChangeArrowheads="1"/>
          </p:cNvSpPr>
          <p:nvPr>
            <p:ph type="subTitle" idx="1"/>
          </p:nvPr>
        </p:nvSpPr>
        <p:spPr/>
        <p:txBody>
          <a:bodyPr/>
          <a:lstStyle/>
          <a:p>
            <a:pPr eaLnBrk="1" hangingPunct="1"/>
            <a:r>
              <a:rPr lang="en-US" altLang="en-US" dirty="0" err="1"/>
              <a:t>Osnovno</a:t>
            </a:r>
            <a:r>
              <a:rPr lang="en-US" altLang="en-US" dirty="0"/>
              <a:t> </a:t>
            </a:r>
            <a:r>
              <a:rPr lang="en-US" altLang="en-US" dirty="0" err="1"/>
              <a:t>verifikaciono</a:t>
            </a:r>
            <a:r>
              <a:rPr lang="en-US" altLang="en-US" dirty="0"/>
              <a:t> </a:t>
            </a:r>
            <a:r>
              <a:rPr lang="en-US" altLang="en-US" dirty="0" err="1"/>
              <a:t>okruženje</a:t>
            </a:r>
            <a:r>
              <a:rPr lang="en-US" altLang="en-US" dirty="0"/>
              <a:t>: </a:t>
            </a:r>
            <a:r>
              <a:rPr lang="en-US" altLang="en-US"/>
              <a:t>Testno okruženje </a:t>
            </a:r>
            <a:endParaRPr lang="en-US" altLang="en-US" dirty="0" err="1">
              <a:cs typeface="Arial"/>
            </a:endParaRPr>
          </a:p>
        </p:txBody>
      </p:sp>
      <p:sp>
        <p:nvSpPr>
          <p:cNvPr id="3" name="Rectangle: Rounded Corners 2">
            <a:extLst>
              <a:ext uri="{FF2B5EF4-FFF2-40B4-BE49-F238E27FC236}">
                <a16:creationId xmlns:a16="http://schemas.microsoft.com/office/drawing/2014/main" id="{03261B65-2705-426A-A422-EE7F37A06A1A}"/>
              </a:ext>
            </a:extLst>
          </p:cNvPr>
          <p:cNvSpPr/>
          <p:nvPr/>
        </p:nvSpPr>
        <p:spPr bwMode="auto">
          <a:xfrm>
            <a:off x="8345450" y="6095654"/>
            <a:ext cx="459270" cy="479958"/>
          </a:xfrm>
          <a:prstGeom prst="roundRect">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r>
              <a:rPr lang="en-US">
                <a:solidFill>
                  <a:schemeClr val="bg1"/>
                </a:solidFill>
                <a:latin typeface="Arial"/>
                <a:cs typeface="Arial"/>
              </a:rPr>
              <a:t>5</a:t>
            </a:r>
          </a:p>
        </p:txBody>
      </p:sp>
    </p:spTree>
  </p:cSld>
  <p:clrMapOvr>
    <a:masterClrMapping/>
  </p:clrMapOvr>
  <p:transition spd="med">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4">
            <a:extLst>
              <a:ext uri="{FF2B5EF4-FFF2-40B4-BE49-F238E27FC236}">
                <a16:creationId xmlns:a16="http://schemas.microsoft.com/office/drawing/2014/main" id="{85EBF665-1001-2F0C-7DEE-9F8B9FC6B29A}"/>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ACAC15-E750-465E-AFD2-A88B4C24A57E}" type="slidenum">
              <a:rPr lang="de-DE" altLang="en-US">
                <a:solidFill>
                  <a:schemeClr val="bg1"/>
                </a:solidFill>
              </a:rPr>
              <a:pPr/>
              <a:t>57</a:t>
            </a:fld>
            <a:endParaRPr lang="de-DE" altLang="en-US">
              <a:solidFill>
                <a:schemeClr val="bg1"/>
              </a:solidFill>
            </a:endParaRPr>
          </a:p>
        </p:txBody>
      </p:sp>
      <p:sp>
        <p:nvSpPr>
          <p:cNvPr id="49155" name="Rectangle 2">
            <a:extLst>
              <a:ext uri="{FF2B5EF4-FFF2-40B4-BE49-F238E27FC236}">
                <a16:creationId xmlns:a16="http://schemas.microsoft.com/office/drawing/2014/main" id="{89890721-10BB-72C9-44C9-659574C232BB}"/>
              </a:ext>
            </a:extLst>
          </p:cNvPr>
          <p:cNvSpPr>
            <a:spLocks noGrp="1" noChangeArrowheads="1"/>
          </p:cNvSpPr>
          <p:nvPr>
            <p:ph type="title"/>
          </p:nvPr>
        </p:nvSpPr>
        <p:spPr/>
        <p:txBody>
          <a:bodyPr/>
          <a:lstStyle/>
          <a:p>
            <a:pPr eaLnBrk="1" hangingPunct="1"/>
            <a:r>
              <a:rPr lang="en-US" altLang="en-US" dirty="0" err="1"/>
              <a:t>Osnovno</a:t>
            </a:r>
            <a:r>
              <a:rPr lang="en-US" altLang="en-US" dirty="0"/>
              <a:t> </a:t>
            </a:r>
            <a:r>
              <a:rPr lang="en-US" altLang="en-US" dirty="0" err="1"/>
              <a:t>verifikaciono</a:t>
            </a:r>
            <a:r>
              <a:rPr lang="en-US" altLang="en-US" dirty="0"/>
              <a:t> </a:t>
            </a:r>
            <a:r>
              <a:rPr lang="en-US" altLang="en-US" dirty="0" err="1"/>
              <a:t>okruženje</a:t>
            </a:r>
            <a:r>
              <a:rPr lang="en-US" altLang="en-US" dirty="0"/>
              <a:t>: </a:t>
            </a:r>
            <a:r>
              <a:rPr lang="en-US" altLang="en-US" dirty="0" err="1"/>
              <a:t>Testno</a:t>
            </a:r>
            <a:r>
              <a:rPr lang="en-US" altLang="en-US" dirty="0"/>
              <a:t> </a:t>
            </a:r>
            <a:r>
              <a:rPr lang="en-US" altLang="en-US" dirty="0" err="1"/>
              <a:t>okruženje</a:t>
            </a:r>
            <a:endParaRPr lang="en-US" altLang="en-US" dirty="0" err="1">
              <a:cs typeface="Arial"/>
            </a:endParaRPr>
          </a:p>
        </p:txBody>
      </p:sp>
      <p:sp>
        <p:nvSpPr>
          <p:cNvPr id="49156" name="Rectangle 4">
            <a:extLst>
              <a:ext uri="{FF2B5EF4-FFF2-40B4-BE49-F238E27FC236}">
                <a16:creationId xmlns:a16="http://schemas.microsoft.com/office/drawing/2014/main" id="{B160FB54-1889-3FEC-0D97-5C18713AFDC8}"/>
              </a:ext>
            </a:extLst>
          </p:cNvPr>
          <p:cNvSpPr>
            <a:spLocks noGrp="1" noChangeArrowheads="1"/>
          </p:cNvSpPr>
          <p:nvPr>
            <p:ph type="body" sz="half" idx="1"/>
          </p:nvPr>
        </p:nvSpPr>
        <p:spPr>
          <a:xfrm>
            <a:off x="319088" y="863600"/>
            <a:ext cx="4631023" cy="3825875"/>
          </a:xfrm>
        </p:spPr>
        <p:txBody>
          <a:bodyPr/>
          <a:lstStyle/>
          <a:p>
            <a:pPr eaLnBrk="1" hangingPunct="1"/>
            <a:r>
              <a:rPr lang="en-US" altLang="en-US" sz="1400" dirty="0" err="1"/>
              <a:t>Uloga</a:t>
            </a:r>
            <a:r>
              <a:rPr lang="en-US" altLang="en-US" sz="1400" dirty="0"/>
              <a:t> </a:t>
            </a:r>
            <a:r>
              <a:rPr lang="en-US" altLang="en-US" sz="1400" dirty="0" err="1"/>
              <a:t>verifikacionog</a:t>
            </a:r>
            <a:r>
              <a:rPr lang="en-US" altLang="en-US" sz="1400" dirty="0"/>
              <a:t> </a:t>
            </a:r>
            <a:r>
              <a:rPr lang="en-US" altLang="en-US" sz="1400" dirty="0" err="1"/>
              <a:t>okruženja</a:t>
            </a:r>
            <a:r>
              <a:rPr lang="en-US" altLang="en-US" sz="1400" dirty="0"/>
              <a:t> </a:t>
            </a:r>
            <a:r>
              <a:rPr lang="en-US" altLang="en-US" sz="1400" dirty="0" err="1"/>
              <a:t>jeste</a:t>
            </a:r>
            <a:r>
              <a:rPr lang="en-US" altLang="en-US" sz="1400" dirty="0"/>
              <a:t> da </a:t>
            </a:r>
            <a:r>
              <a:rPr lang="en-US" altLang="en-US" sz="1400" dirty="0" err="1"/>
              <a:t>modeluje</a:t>
            </a:r>
            <a:r>
              <a:rPr lang="en-US" altLang="en-US" sz="1400" dirty="0"/>
              <a:t> </a:t>
            </a:r>
            <a:r>
              <a:rPr lang="en-US" altLang="en-US" sz="1400" dirty="0" err="1"/>
              <a:t>kompletan</a:t>
            </a:r>
            <a:r>
              <a:rPr lang="en-US" altLang="en-US" sz="1400" dirty="0"/>
              <a:t> "</a:t>
            </a:r>
            <a:r>
              <a:rPr lang="en-US" altLang="en-US" sz="1400" dirty="0" err="1"/>
              <a:t>univerzum</a:t>
            </a:r>
            <a:r>
              <a:rPr lang="en-US" altLang="en-US" sz="1400" dirty="0"/>
              <a:t>" </a:t>
            </a:r>
            <a:r>
              <a:rPr lang="en-US" altLang="en-US" sz="1400" dirty="0" err="1"/>
              <a:t>dizajna</a:t>
            </a:r>
            <a:r>
              <a:rPr lang="en-US" altLang="en-US" sz="1400" dirty="0"/>
              <a:t> </a:t>
            </a:r>
            <a:r>
              <a:rPr lang="en-US" altLang="en-US" sz="1400" dirty="0" err="1"/>
              <a:t>i</a:t>
            </a:r>
            <a:r>
              <a:rPr lang="en-US" altLang="en-US" sz="1400" dirty="0"/>
              <a:t> mora da </a:t>
            </a:r>
            <a:r>
              <a:rPr lang="en-US" altLang="en-US" sz="1400" dirty="0" err="1"/>
              <a:t>podrži</a:t>
            </a:r>
            <a:r>
              <a:rPr lang="en-US" altLang="en-US" sz="1400" dirty="0"/>
              <a:t> </a:t>
            </a:r>
            <a:r>
              <a:rPr lang="en-US" altLang="en-US" sz="1400" dirty="0" err="1"/>
              <a:t>sve</a:t>
            </a:r>
            <a:r>
              <a:rPr lang="en-US" altLang="en-US" sz="1400" dirty="0"/>
              <a:t> </a:t>
            </a:r>
            <a:r>
              <a:rPr lang="en-US" altLang="en-US" sz="1400" dirty="0" err="1"/>
              <a:t>aktivnosti</a:t>
            </a:r>
            <a:r>
              <a:rPr lang="en-US" altLang="en-US" sz="1400" dirty="0"/>
              <a:t> </a:t>
            </a:r>
            <a:r>
              <a:rPr lang="en-US" altLang="en-US" sz="1400" dirty="0" err="1"/>
              <a:t>koje</a:t>
            </a:r>
            <a:r>
              <a:rPr lang="en-US" altLang="en-US" sz="1400" dirty="0"/>
              <a:t> se </a:t>
            </a:r>
            <a:r>
              <a:rPr lang="en-US" altLang="en-US" sz="1400" dirty="0" err="1"/>
              <a:t>mogu</a:t>
            </a:r>
            <a:r>
              <a:rPr lang="en-US" altLang="en-US" sz="1400" dirty="0"/>
              <a:t> </a:t>
            </a:r>
            <a:r>
              <a:rPr lang="en-US" altLang="en-US" sz="1400" dirty="0" err="1"/>
              <a:t>desiti</a:t>
            </a:r>
            <a:r>
              <a:rPr lang="en-US" altLang="en-US" sz="1400" dirty="0"/>
              <a:t> u </a:t>
            </a:r>
            <a:r>
              <a:rPr lang="en-US" altLang="en-US" sz="1400" dirty="0" err="1"/>
              <a:t>njegovoj</a:t>
            </a:r>
            <a:r>
              <a:rPr lang="en-US" altLang="en-US" sz="1400" dirty="0"/>
              <a:t> </a:t>
            </a:r>
            <a:r>
              <a:rPr lang="en-US" altLang="en-US" sz="1400" dirty="0" err="1"/>
              <a:t>okolini</a:t>
            </a:r>
            <a:endParaRPr lang="en-US" dirty="0" err="1"/>
          </a:p>
          <a:p>
            <a:endParaRPr lang="en-US" altLang="en-US" sz="1400" dirty="0"/>
          </a:p>
          <a:p>
            <a:r>
              <a:rPr lang="en-US" altLang="en-US" sz="1400" dirty="0" err="1"/>
              <a:t>Osnovno</a:t>
            </a:r>
            <a:r>
              <a:rPr lang="en-US" altLang="en-US" sz="1400" dirty="0"/>
              <a:t> </a:t>
            </a:r>
            <a:r>
              <a:rPr lang="en-US" altLang="en-US" sz="1400" dirty="0" err="1"/>
              <a:t>okruženje</a:t>
            </a:r>
            <a:r>
              <a:rPr lang="en-US" altLang="en-US" sz="1400" dirty="0"/>
              <a:t>, </a:t>
            </a:r>
            <a:r>
              <a:rPr lang="en-US" altLang="en-US" sz="1400" dirty="0" err="1"/>
              <a:t>prikazano</a:t>
            </a:r>
            <a:r>
              <a:rPr lang="en-US" altLang="en-US" sz="1400" dirty="0"/>
              <a:t> </a:t>
            </a:r>
            <a:r>
              <a:rPr lang="en-US" altLang="en-US" sz="1400" dirty="0" err="1"/>
              <a:t>na</a:t>
            </a:r>
            <a:r>
              <a:rPr lang="en-US" altLang="en-US" sz="1400" dirty="0"/>
              <a:t> </a:t>
            </a:r>
            <a:r>
              <a:rPr lang="en-US" altLang="en-US" sz="1400" dirty="0" err="1"/>
              <a:t>slici</a:t>
            </a:r>
            <a:r>
              <a:rPr lang="en-US" altLang="en-US" sz="1400" dirty="0"/>
              <a:t>, </a:t>
            </a:r>
            <a:r>
              <a:rPr lang="en-US" altLang="en-US" sz="1400" dirty="0" err="1"/>
              <a:t>sastoji</a:t>
            </a:r>
            <a:r>
              <a:rPr lang="en-US" altLang="en-US" sz="1400" dirty="0"/>
              <a:t> se od </a:t>
            </a:r>
            <a:r>
              <a:rPr lang="en-US" altLang="en-US" sz="1400" dirty="0" err="1"/>
              <a:t>logike</a:t>
            </a:r>
            <a:r>
              <a:rPr lang="en-US" altLang="en-US" sz="1400" dirty="0"/>
              <a:t> </a:t>
            </a:r>
            <a:r>
              <a:rPr lang="en-US" altLang="en-US" sz="1400" dirty="0" err="1"/>
              <a:t>ili</a:t>
            </a:r>
            <a:r>
              <a:rPr lang="en-US" altLang="en-US" sz="1400" dirty="0"/>
              <a:t> </a:t>
            </a:r>
            <a:r>
              <a:rPr lang="en-US" altLang="en-US" sz="1400" dirty="0" err="1"/>
              <a:t>dizajna</a:t>
            </a:r>
            <a:r>
              <a:rPr lang="en-US" altLang="en-US" sz="1400" dirty="0"/>
              <a:t> koji se </a:t>
            </a:r>
            <a:r>
              <a:rPr lang="en-US" altLang="en-US" sz="1400" dirty="0" err="1"/>
              <a:t>verifikuje</a:t>
            </a:r>
            <a:r>
              <a:rPr lang="en-US" altLang="en-US" sz="1400" dirty="0"/>
              <a:t>, stimulus </a:t>
            </a:r>
            <a:r>
              <a:rPr lang="en-US" altLang="en-US" sz="1400" dirty="0" err="1"/>
              <a:t>komponenti</a:t>
            </a:r>
            <a:r>
              <a:rPr lang="en-US" altLang="en-US" sz="1400" dirty="0"/>
              <a:t>, </a:t>
            </a:r>
            <a:r>
              <a:rPr lang="en-US" altLang="en-US" sz="1400" dirty="0" err="1"/>
              <a:t>monitora</a:t>
            </a:r>
            <a:r>
              <a:rPr lang="en-US" altLang="en-US" sz="1400" dirty="0"/>
              <a:t>, </a:t>
            </a:r>
            <a:r>
              <a:rPr lang="en-US" altLang="en-US" sz="1400" dirty="0" err="1"/>
              <a:t>komponenti</a:t>
            </a:r>
            <a:r>
              <a:rPr lang="en-US" altLang="en-US" sz="1400" dirty="0"/>
              <a:t> za </a:t>
            </a:r>
            <a:r>
              <a:rPr lang="en-US" altLang="en-US" sz="1400" dirty="0" err="1"/>
              <a:t>proveru</a:t>
            </a:r>
            <a:r>
              <a:rPr lang="en-US" altLang="en-US" sz="1400" dirty="0"/>
              <a:t> </a:t>
            </a:r>
            <a:r>
              <a:rPr lang="en-US" altLang="en-US" sz="1400" dirty="0" err="1"/>
              <a:t>i</a:t>
            </a:r>
            <a:r>
              <a:rPr lang="en-US" altLang="en-US" sz="1400" dirty="0"/>
              <a:t> </a:t>
            </a:r>
            <a:r>
              <a:rPr lang="en-US" altLang="en-US" sz="1400" dirty="0" err="1"/>
              <a:t>tabele</a:t>
            </a:r>
            <a:r>
              <a:rPr lang="en-US" altLang="en-US" sz="1400" dirty="0"/>
              <a:t> </a:t>
            </a:r>
            <a:r>
              <a:rPr lang="en-US" altLang="en-US" sz="1400" dirty="0" err="1"/>
              <a:t>rezultata</a:t>
            </a:r>
            <a:r>
              <a:rPr lang="en-US" altLang="en-US" sz="1400" dirty="0"/>
              <a:t> </a:t>
            </a:r>
            <a:endParaRPr lang="en-US" altLang="en-US" sz="1400" dirty="0">
              <a:cs typeface="Arial"/>
            </a:endParaRPr>
          </a:p>
          <a:p>
            <a:endParaRPr lang="en-US" altLang="en-US" sz="1400" dirty="0"/>
          </a:p>
          <a:p>
            <a:pPr eaLnBrk="1" hangingPunct="1"/>
            <a:r>
              <a:rPr lang="en-US" altLang="en-US" sz="1400" dirty="0"/>
              <a:t>Ovo </a:t>
            </a:r>
            <a:r>
              <a:rPr lang="en-US" altLang="en-US" sz="1400" dirty="0" err="1"/>
              <a:t>okruženje</a:t>
            </a:r>
            <a:r>
              <a:rPr lang="en-US" altLang="en-US" sz="1400" dirty="0"/>
              <a:t>, </a:t>
            </a:r>
            <a:r>
              <a:rPr lang="en-US" altLang="en-US" sz="1400" dirty="0" err="1"/>
              <a:t>koje</a:t>
            </a:r>
            <a:r>
              <a:rPr lang="en-US" altLang="en-US" sz="1400" dirty="0"/>
              <a:t> </a:t>
            </a:r>
            <a:r>
              <a:rPr lang="en-US" altLang="en-US" sz="1400" dirty="0" err="1"/>
              <a:t>zovemo</a:t>
            </a:r>
            <a:r>
              <a:rPr lang="en-US" altLang="en-US" sz="1400" dirty="0"/>
              <a:t> </a:t>
            </a:r>
            <a:r>
              <a:rPr lang="en-US" altLang="en-US" sz="1400" b="1" dirty="0" err="1"/>
              <a:t>testno</a:t>
            </a:r>
            <a:r>
              <a:rPr lang="en-US" altLang="en-US" sz="1400" b="1" dirty="0"/>
              <a:t> </a:t>
            </a:r>
            <a:r>
              <a:rPr lang="en-US" altLang="en-US" sz="1400" b="1" dirty="0" err="1"/>
              <a:t>okruženje</a:t>
            </a:r>
            <a:r>
              <a:rPr lang="en-US" altLang="en-US" sz="1400" dirty="0"/>
              <a:t>, </a:t>
            </a:r>
            <a:r>
              <a:rPr lang="en-US" altLang="en-US" sz="1400" dirty="0" err="1"/>
              <a:t>zapravo </a:t>
            </a:r>
            <a:r>
              <a:rPr lang="en-US" altLang="en-US" sz="1400" dirty="0"/>
              <a:t>je </a:t>
            </a:r>
            <a:r>
              <a:rPr lang="en-US" altLang="en-US" sz="1400" dirty="0" err="1"/>
              <a:t>softversko</a:t>
            </a:r>
            <a:r>
              <a:rPr lang="en-US" altLang="en-US" sz="1400" dirty="0"/>
              <a:t> </a:t>
            </a:r>
            <a:r>
              <a:rPr lang="en-US" altLang="en-US" sz="1400" dirty="0" err="1"/>
              <a:t>okruženje</a:t>
            </a:r>
            <a:r>
              <a:rPr lang="en-US" altLang="en-US" sz="1400" dirty="0"/>
              <a:t> </a:t>
            </a:r>
            <a:r>
              <a:rPr lang="en-US" altLang="en-US" sz="1400" dirty="0" err="1"/>
              <a:t>koje</a:t>
            </a:r>
            <a:r>
              <a:rPr lang="en-US" altLang="en-US" sz="1400" dirty="0"/>
              <a:t> </a:t>
            </a:r>
            <a:r>
              <a:rPr lang="en-US" altLang="en-US" sz="1400" dirty="0" err="1"/>
              <a:t>služi</a:t>
            </a:r>
            <a:r>
              <a:rPr lang="en-US" altLang="en-US" sz="1400" dirty="0"/>
              <a:t> da se </a:t>
            </a:r>
            <a:r>
              <a:rPr lang="en-US" altLang="en-US" sz="1400" dirty="0" err="1"/>
              <a:t>kreira</a:t>
            </a:r>
            <a:r>
              <a:rPr lang="en-US" altLang="en-US" sz="1400" dirty="0"/>
              <a:t>,</a:t>
            </a:r>
            <a:r>
              <a:rPr lang="en-US" altLang="en-US" sz="1400" dirty="0" err="1"/>
              <a:t> deterministička</a:t>
            </a:r>
            <a:r>
              <a:rPr lang="en-US" altLang="en-US" sz="1400" dirty="0"/>
              <a:t> </a:t>
            </a:r>
            <a:r>
              <a:rPr lang="en-US" altLang="en-US" sz="1400" dirty="0" err="1"/>
              <a:t>ulazna</a:t>
            </a:r>
            <a:r>
              <a:rPr lang="en-US" altLang="en-US" sz="1400" dirty="0"/>
              <a:t> </a:t>
            </a:r>
            <a:r>
              <a:rPr lang="en-US" altLang="en-US" sz="1400" dirty="0" err="1"/>
              <a:t>sekvenca</a:t>
            </a:r>
            <a:r>
              <a:rPr lang="en-US" altLang="en-US" sz="1400" dirty="0"/>
              <a:t> za </a:t>
            </a:r>
            <a:r>
              <a:rPr lang="en-US" altLang="en-US" sz="1400" dirty="0" err="1"/>
              <a:t>dizajn</a:t>
            </a:r>
            <a:r>
              <a:rPr lang="en-US" altLang="en-US" sz="1400" dirty="0"/>
              <a:t>,</a:t>
            </a:r>
            <a:r>
              <a:rPr lang="en-US" altLang="en-US" sz="1400" dirty="0" err="1"/>
              <a:t> a </a:t>
            </a:r>
            <a:br>
              <a:rPr lang="en-US" dirty="0"/>
            </a:br>
            <a:r>
              <a:rPr lang="en-US" sz="1400" dirty="0" err="1"/>
              <a:t>nadgleda</a:t>
            </a:r>
            <a:r>
              <a:rPr lang="en-US" sz="1400" dirty="0"/>
              <a:t> </a:t>
            </a:r>
            <a:r>
              <a:rPr lang="en-US" sz="1400" dirty="0" err="1"/>
              <a:t>i</a:t>
            </a:r>
            <a:r>
              <a:rPr lang="en-US" sz="1400" dirty="0"/>
              <a:t> </a:t>
            </a:r>
            <a:r>
              <a:rPr lang="en-US" sz="1400" dirty="0" err="1"/>
              <a:t>proverava</a:t>
            </a:r>
            <a:r>
              <a:rPr lang="en-US" sz="1400" dirty="0"/>
              <a:t> </a:t>
            </a:r>
            <a:r>
              <a:rPr lang="en-US" sz="1400" dirty="0" err="1"/>
              <a:t>kompletno</a:t>
            </a:r>
            <a:r>
              <a:rPr lang="en-US" sz="1400" dirty="0"/>
              <a:t> </a:t>
            </a:r>
            <a:r>
              <a:rPr lang="en-US" sz="1400" dirty="0" err="1"/>
              <a:t>njegovo</a:t>
            </a:r>
            <a:r>
              <a:rPr lang="en-US" sz="1400" dirty="0"/>
              <a:t> </a:t>
            </a:r>
            <a:r>
              <a:rPr lang="en-US" sz="1400" dirty="0" err="1"/>
              <a:t>ponašanje</a:t>
            </a:r>
            <a:r>
              <a:rPr lang="en-US" sz="1400" dirty="0"/>
              <a:t> </a:t>
            </a:r>
            <a:endParaRPr lang="en-US" altLang="en-US" sz="1400" dirty="0">
              <a:cs typeface="Arial"/>
            </a:endParaRPr>
          </a:p>
          <a:p>
            <a:endParaRPr lang="en-US" altLang="en-US" sz="1400" dirty="0"/>
          </a:p>
          <a:p>
            <a:pPr eaLnBrk="1" hangingPunct="1"/>
            <a:r>
              <a:rPr lang="en-US" altLang="en-US" sz="1400" dirty="0" err="1"/>
              <a:t>Testno</a:t>
            </a:r>
            <a:r>
              <a:rPr lang="en-US" altLang="en-US" sz="1400" dirty="0"/>
              <a:t> </a:t>
            </a:r>
            <a:r>
              <a:rPr lang="en-US" altLang="en-US" sz="1400" dirty="0" err="1"/>
              <a:t>okruženje</a:t>
            </a:r>
            <a:r>
              <a:rPr lang="en-US" altLang="en-US" sz="1400" dirty="0"/>
              <a:t> je </a:t>
            </a:r>
            <a:r>
              <a:rPr lang="en-US" altLang="en-US" sz="1400" dirty="0" err="1"/>
              <a:t>zatvoren</a:t>
            </a:r>
            <a:r>
              <a:rPr lang="en-US" altLang="en-US" sz="1400" dirty="0"/>
              <a:t> </a:t>
            </a:r>
            <a:r>
              <a:rPr lang="en-US" altLang="en-US" sz="1400" dirty="0" err="1"/>
              <a:t>sistem</a:t>
            </a:r>
            <a:r>
              <a:rPr lang="en-US" altLang="en-US" sz="1400" dirty="0"/>
              <a:t>, </a:t>
            </a:r>
            <a:r>
              <a:rPr lang="en-US" altLang="en-US" sz="1400" dirty="0" err="1"/>
              <a:t>što</a:t>
            </a:r>
            <a:r>
              <a:rPr lang="en-US" altLang="en-US" sz="1400" dirty="0"/>
              <a:t> </a:t>
            </a:r>
            <a:r>
              <a:rPr lang="en-US" altLang="en-US" sz="1400" dirty="0" err="1"/>
              <a:t>znači</a:t>
            </a:r>
            <a:r>
              <a:rPr lang="en-US" altLang="en-US" sz="1400" dirty="0"/>
              <a:t> da </a:t>
            </a:r>
            <a:r>
              <a:rPr lang="en-US" altLang="en-US" sz="1400" dirty="0" err="1"/>
              <a:t>najviši</a:t>
            </a:r>
            <a:r>
              <a:rPr lang="en-US" altLang="en-US" sz="1400" dirty="0"/>
              <a:t> </a:t>
            </a:r>
            <a:r>
              <a:rPr lang="en-US" altLang="en-US" sz="1400" dirty="0" err="1"/>
              <a:t>nivo</a:t>
            </a:r>
            <a:r>
              <a:rPr lang="en-US" altLang="en-US" sz="1400" dirty="0"/>
              <a:t> (</a:t>
            </a:r>
            <a:r>
              <a:rPr lang="en-US" altLang="en-US" sz="1400" i="1" dirty="0"/>
              <a:t>top level</a:t>
            </a:r>
            <a:r>
              <a:rPr lang="en-US" altLang="en-US" sz="1400" dirty="0"/>
              <a:t>) </a:t>
            </a:r>
            <a:r>
              <a:rPr lang="en-US" altLang="en-US" sz="1400" dirty="0" err="1"/>
              <a:t>nema</a:t>
            </a:r>
            <a:r>
              <a:rPr lang="en-US" altLang="en-US" sz="1400" dirty="0"/>
              <a:t> </a:t>
            </a:r>
            <a:r>
              <a:rPr lang="en-US" altLang="en-US" sz="1400" dirty="0" err="1"/>
              <a:t>ulaze</a:t>
            </a:r>
            <a:r>
              <a:rPr lang="en-US" altLang="en-US" sz="1400" dirty="0"/>
              <a:t> </a:t>
            </a:r>
            <a:r>
              <a:rPr lang="en-US" altLang="en-US" sz="1400" dirty="0" err="1"/>
              <a:t>ni</a:t>
            </a:r>
            <a:r>
              <a:rPr lang="en-US" altLang="en-US" sz="1400" dirty="0"/>
              <a:t> </a:t>
            </a:r>
            <a:r>
              <a:rPr lang="en-US" altLang="en-US" sz="1400" dirty="0" err="1"/>
              <a:t>izlaze</a:t>
            </a:r>
            <a:r>
              <a:rPr lang="en-US" altLang="en-US" sz="1400" dirty="0"/>
              <a:t>. </a:t>
            </a:r>
            <a:r>
              <a:rPr lang="en-US" altLang="en-US" sz="1400" dirty="0" err="1"/>
              <a:t>Funkcionalno</a:t>
            </a:r>
            <a:r>
              <a:rPr lang="en-US" altLang="en-US" sz="1400" dirty="0"/>
              <a:t>, on je </a:t>
            </a:r>
            <a:r>
              <a:rPr lang="en-US" altLang="en-US" sz="1400" dirty="0" err="1"/>
              <a:t>zapravo</a:t>
            </a:r>
            <a:r>
              <a:rPr lang="en-US" altLang="en-US" sz="1400" dirty="0"/>
              <a:t> taj "</a:t>
            </a:r>
            <a:r>
              <a:rPr lang="en-US" altLang="en-US" sz="1400" dirty="0" err="1"/>
              <a:t>univerzum</a:t>
            </a:r>
            <a:r>
              <a:rPr lang="en-US" altLang="en-US" sz="1400" dirty="0"/>
              <a:t>" </a:t>
            </a:r>
            <a:r>
              <a:rPr lang="en-US" altLang="en-US" sz="1400" dirty="0" err="1"/>
              <a:t>sa</a:t>
            </a:r>
            <a:r>
              <a:rPr lang="en-US" altLang="en-US" sz="1400" dirty="0"/>
              <a:t> </a:t>
            </a:r>
            <a:r>
              <a:rPr lang="en-US" altLang="en-US" sz="1400" dirty="0" err="1"/>
              <a:t>stanovišta</a:t>
            </a:r>
            <a:r>
              <a:rPr lang="en-US" altLang="en-US" sz="1400" dirty="0"/>
              <a:t> </a:t>
            </a:r>
            <a:r>
              <a:rPr lang="en-US" altLang="en-US" sz="1400" dirty="0" err="1"/>
              <a:t>dizajna</a:t>
            </a:r>
            <a:r>
              <a:rPr lang="en-US" altLang="en-US" sz="1400" dirty="0"/>
              <a:t> koji se </a:t>
            </a:r>
            <a:r>
              <a:rPr lang="en-US" altLang="en-US" sz="1400" dirty="0" err="1"/>
              <a:t>verifikuje</a:t>
            </a:r>
            <a:endParaRPr lang="en-US" altLang="en-US" sz="1400" dirty="0" err="1">
              <a:cs typeface="Arial"/>
            </a:endParaRPr>
          </a:p>
          <a:p>
            <a:endParaRPr lang="en-US" altLang="en-US" sz="1400" dirty="0"/>
          </a:p>
          <a:p>
            <a:r>
              <a:rPr lang="en-US" altLang="en-US" sz="1400" dirty="0" err="1"/>
              <a:t>Svako</a:t>
            </a:r>
            <a:r>
              <a:rPr lang="en-US" altLang="en-US" sz="1400" dirty="0"/>
              <a:t> </a:t>
            </a:r>
            <a:r>
              <a:rPr lang="en-US" altLang="en-US" sz="1400" dirty="0" err="1"/>
              <a:t>komponentu</a:t>
            </a:r>
            <a:r>
              <a:rPr lang="en-US" altLang="en-US" sz="1400" dirty="0"/>
              <a:t> </a:t>
            </a:r>
            <a:r>
              <a:rPr lang="en-US" altLang="en-US" sz="1400" dirty="0" err="1"/>
              <a:t>testnog</a:t>
            </a:r>
            <a:r>
              <a:rPr lang="en-US" altLang="en-US" sz="1400" dirty="0"/>
              <a:t> </a:t>
            </a:r>
            <a:r>
              <a:rPr lang="en-US" altLang="en-US" sz="1400" dirty="0" err="1"/>
              <a:t>okruženja</a:t>
            </a:r>
            <a:r>
              <a:rPr lang="en-US" altLang="en-US" sz="1400" dirty="0"/>
              <a:t> </a:t>
            </a:r>
            <a:r>
              <a:rPr lang="en-US" altLang="en-US" sz="1400" dirty="0" err="1"/>
              <a:t>ćemo</a:t>
            </a:r>
            <a:r>
              <a:rPr lang="en-US" altLang="en-US" sz="1400" dirty="0"/>
              <a:t> </a:t>
            </a:r>
            <a:r>
              <a:rPr lang="en-US" altLang="en-US" sz="1400" dirty="0" err="1"/>
              <a:t>posebno</a:t>
            </a:r>
            <a:r>
              <a:rPr lang="en-US" altLang="en-US" sz="1400" dirty="0"/>
              <a:t> </a:t>
            </a:r>
            <a:r>
              <a:rPr lang="en-US" altLang="en-US" sz="1400" dirty="0" err="1"/>
              <a:t>razmotriti</a:t>
            </a:r>
            <a:r>
              <a:rPr lang="en-US" altLang="en-US" sz="1400" dirty="0"/>
              <a:t> </a:t>
            </a:r>
            <a:endParaRPr lang="en-US" altLang="en-US" sz="1400" dirty="0">
              <a:cs typeface="Arial"/>
            </a:endParaRPr>
          </a:p>
        </p:txBody>
      </p:sp>
      <p:pic>
        <p:nvPicPr>
          <p:cNvPr id="49157" name="Picture 6">
            <a:extLst>
              <a:ext uri="{FF2B5EF4-FFF2-40B4-BE49-F238E27FC236}">
                <a16:creationId xmlns:a16="http://schemas.microsoft.com/office/drawing/2014/main" id="{8D5B919B-AE24-D365-3799-A1E28F29E21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7698" y="1693863"/>
            <a:ext cx="4186238" cy="2165350"/>
          </a:xfrm>
          <a:noFill/>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3">
            <a:extLst>
              <a:ext uri="{FF2B5EF4-FFF2-40B4-BE49-F238E27FC236}">
                <a16:creationId xmlns:a16="http://schemas.microsoft.com/office/drawing/2014/main" id="{8A7B1663-775B-0241-7F04-182816E910CF}"/>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EE96FC0-35BB-44F1-BD16-3C1C8D371859}" type="slidenum">
              <a:rPr lang="de-DE" altLang="en-US">
                <a:solidFill>
                  <a:schemeClr val="bg1"/>
                </a:solidFill>
              </a:rPr>
              <a:pPr/>
              <a:t>58</a:t>
            </a:fld>
            <a:endParaRPr lang="de-DE" altLang="en-US">
              <a:solidFill>
                <a:schemeClr val="bg1"/>
              </a:solidFill>
            </a:endParaRPr>
          </a:p>
        </p:txBody>
      </p:sp>
      <p:sp>
        <p:nvSpPr>
          <p:cNvPr id="50179" name="Rectangle 2">
            <a:extLst>
              <a:ext uri="{FF2B5EF4-FFF2-40B4-BE49-F238E27FC236}">
                <a16:creationId xmlns:a16="http://schemas.microsoft.com/office/drawing/2014/main" id="{B9A10ED6-5741-2177-87E2-7F85568C02E9}"/>
              </a:ext>
            </a:extLst>
          </p:cNvPr>
          <p:cNvSpPr>
            <a:spLocks noGrp="1" noChangeArrowheads="1"/>
          </p:cNvSpPr>
          <p:nvPr>
            <p:ph type="title"/>
          </p:nvPr>
        </p:nvSpPr>
        <p:spPr/>
        <p:txBody>
          <a:bodyPr/>
          <a:lstStyle/>
          <a:p>
            <a:pPr eaLnBrk="1" hangingPunct="1"/>
            <a:r>
              <a:rPr lang="en-US" altLang="en-US" dirty="0"/>
              <a:t>Stimulus </a:t>
            </a:r>
            <a:r>
              <a:rPr lang="en-US" altLang="en-US" dirty="0" err="1"/>
              <a:t>komponenta</a:t>
            </a:r>
            <a:endParaRPr lang="en-US" altLang="en-US" dirty="0" err="1">
              <a:cs typeface="Arial"/>
            </a:endParaRPr>
          </a:p>
        </p:txBody>
      </p:sp>
      <p:sp>
        <p:nvSpPr>
          <p:cNvPr id="50180" name="Rectangle 3">
            <a:extLst>
              <a:ext uri="{FF2B5EF4-FFF2-40B4-BE49-F238E27FC236}">
                <a16:creationId xmlns:a16="http://schemas.microsoft.com/office/drawing/2014/main" id="{38474D6E-0409-B34D-9CF8-B6BBB101C337}"/>
              </a:ext>
            </a:extLst>
          </p:cNvPr>
          <p:cNvSpPr>
            <a:spLocks noGrp="1" noChangeArrowheads="1"/>
          </p:cNvSpPr>
          <p:nvPr>
            <p:ph type="body" idx="1"/>
          </p:nvPr>
        </p:nvSpPr>
        <p:spPr/>
        <p:txBody>
          <a:bodyPr/>
          <a:lstStyle/>
          <a:p>
            <a:pPr eaLnBrk="1" hangingPunct="1"/>
            <a:r>
              <a:rPr lang="en-US" altLang="en-US" sz="1600" b="1" dirty="0"/>
              <a:t>Stimulus</a:t>
            </a:r>
            <a:r>
              <a:rPr lang="en-US" altLang="en-US" sz="1600" i="1" dirty="0"/>
              <a:t> </a:t>
            </a:r>
            <a:r>
              <a:rPr lang="en-US" altLang="en-US" sz="1600" dirty="0" err="1"/>
              <a:t>komponenta</a:t>
            </a:r>
            <a:r>
              <a:rPr lang="en-US" altLang="en-US" sz="1600" dirty="0"/>
              <a:t> </a:t>
            </a:r>
            <a:r>
              <a:rPr lang="en-US" altLang="en-US" sz="1600" dirty="0" err="1"/>
              <a:t>manipuliše</a:t>
            </a:r>
            <a:r>
              <a:rPr lang="en-US" altLang="en-US" sz="1600" dirty="0"/>
              <a:t> </a:t>
            </a:r>
            <a:r>
              <a:rPr lang="en-US" altLang="en-US" sz="1600" dirty="0" err="1"/>
              <a:t>ulazima</a:t>
            </a:r>
            <a:r>
              <a:rPr lang="en-US" altLang="en-US" sz="1600" dirty="0"/>
              <a:t> DUV-a</a:t>
            </a:r>
          </a:p>
          <a:p>
            <a:pPr eaLnBrk="1" hangingPunct="1"/>
            <a:endParaRPr lang="en-US" altLang="en-US" sz="1600"/>
          </a:p>
          <a:p>
            <a:pPr eaLnBrk="1" hangingPunct="1"/>
            <a:r>
              <a:rPr lang="en-US" altLang="en-US" sz="1600" dirty="0" err="1"/>
              <a:t>Tipično</a:t>
            </a:r>
            <a:r>
              <a:rPr lang="en-US" altLang="en-US" sz="1600" dirty="0"/>
              <a:t>, ova </a:t>
            </a:r>
            <a:r>
              <a:rPr lang="en-US" altLang="en-US" sz="1600" dirty="0" err="1"/>
              <a:t>komponenta</a:t>
            </a:r>
            <a:r>
              <a:rPr lang="en-US" altLang="en-US" sz="1600" dirty="0"/>
              <a:t> </a:t>
            </a:r>
            <a:r>
              <a:rPr lang="en-US" altLang="en-US" sz="1600" dirty="0" err="1"/>
              <a:t>mimikuje</a:t>
            </a:r>
            <a:r>
              <a:rPr lang="en-US" altLang="en-US" sz="1600" dirty="0"/>
              <a:t> </a:t>
            </a:r>
            <a:r>
              <a:rPr lang="en-US" altLang="en-US" sz="1600" dirty="0" err="1"/>
              <a:t>ponašanje</a:t>
            </a:r>
            <a:r>
              <a:rPr lang="en-US" altLang="en-US" sz="1600" dirty="0"/>
              <a:t> </a:t>
            </a:r>
            <a:r>
              <a:rPr lang="en-US" altLang="en-US" sz="1600" dirty="0" err="1"/>
              <a:t>susednih</a:t>
            </a:r>
            <a:r>
              <a:rPr lang="en-US" altLang="en-US" sz="1600" dirty="0"/>
              <a:t> </a:t>
            </a:r>
            <a:r>
              <a:rPr lang="en-US" altLang="en-US" sz="1600" dirty="0" err="1"/>
              <a:t>komponenti</a:t>
            </a:r>
            <a:r>
              <a:rPr lang="en-US" altLang="en-US" sz="1600" dirty="0"/>
              <a:t> </a:t>
            </a:r>
            <a:r>
              <a:rPr lang="en-US" altLang="en-US" sz="1600" dirty="0" err="1"/>
              <a:t>iz</a:t>
            </a:r>
            <a:r>
              <a:rPr lang="en-US" altLang="en-US" sz="1600" dirty="0"/>
              <a:t> </a:t>
            </a:r>
            <a:r>
              <a:rPr lang="en-US" altLang="en-US" sz="1600" dirty="0" err="1"/>
              <a:t>sistema</a:t>
            </a:r>
            <a:r>
              <a:rPr lang="en-US" altLang="en-US" sz="1600" dirty="0"/>
              <a:t> u </a:t>
            </a:r>
            <a:r>
              <a:rPr lang="en-US" altLang="en-US" sz="1600" dirty="0" err="1"/>
              <a:t>kojem</a:t>
            </a:r>
            <a:r>
              <a:rPr lang="en-US" altLang="en-US" sz="1600" dirty="0"/>
              <a:t> </a:t>
            </a:r>
            <a:r>
              <a:rPr lang="en-US" altLang="en-US" sz="1600" dirty="0" err="1"/>
              <a:t>će</a:t>
            </a:r>
            <a:r>
              <a:rPr lang="en-US" altLang="en-US" sz="1600" dirty="0"/>
              <a:t> se (</a:t>
            </a:r>
            <a:r>
              <a:rPr lang="en-US" altLang="en-US" sz="1600" dirty="0" err="1"/>
              <a:t>ili</a:t>
            </a:r>
            <a:r>
              <a:rPr lang="en-US" altLang="en-US" sz="1600" dirty="0"/>
              <a:t> u </a:t>
            </a:r>
            <a:r>
              <a:rPr lang="en-US" altLang="en-US" sz="1600" dirty="0" err="1"/>
              <a:t>kojem</a:t>
            </a:r>
            <a:r>
              <a:rPr lang="en-US" altLang="en-US" sz="1600" dirty="0"/>
              <a:t> se </a:t>
            </a:r>
            <a:r>
              <a:rPr lang="en-US" altLang="en-US" sz="1600" dirty="0" err="1"/>
              <a:t>može</a:t>
            </a:r>
            <a:r>
              <a:rPr lang="en-US" altLang="en-US" sz="1600" dirty="0"/>
              <a:t>) </a:t>
            </a:r>
            <a:r>
              <a:rPr lang="en-US" altLang="en-US" sz="1600" dirty="0" err="1"/>
              <a:t>naći</a:t>
            </a:r>
            <a:r>
              <a:rPr lang="en-US" altLang="en-US" sz="1600" dirty="0"/>
              <a:t> DUV</a:t>
            </a:r>
            <a:endParaRPr lang="en-US" altLang="en-US" sz="1600" dirty="0">
              <a:cs typeface="Arial"/>
            </a:endParaRPr>
          </a:p>
          <a:p>
            <a:pPr eaLnBrk="1" hangingPunct="1"/>
            <a:endParaRPr lang="en-US" altLang="en-US" sz="1600"/>
          </a:p>
          <a:p>
            <a:pPr eaLnBrk="1" hangingPunct="1"/>
            <a:r>
              <a:rPr lang="en-US" altLang="en-US" sz="1600" dirty="0" err="1"/>
              <a:t>Prilikom</a:t>
            </a:r>
            <a:r>
              <a:rPr lang="en-US" altLang="en-US" sz="1600" dirty="0"/>
              <a:t> </a:t>
            </a:r>
            <a:r>
              <a:rPr lang="en-US" altLang="en-US" sz="1600" dirty="0" err="1"/>
              <a:t>kreiranja</a:t>
            </a:r>
            <a:r>
              <a:rPr lang="en-US" altLang="en-US" sz="1600" dirty="0"/>
              <a:t> stimulus </a:t>
            </a:r>
            <a:r>
              <a:rPr lang="en-US" altLang="en-US" sz="1600" dirty="0" err="1"/>
              <a:t>komponente</a:t>
            </a:r>
            <a:r>
              <a:rPr lang="en-US" altLang="en-US" sz="1600" dirty="0"/>
              <a:t>, </a:t>
            </a:r>
            <a:r>
              <a:rPr lang="en-US" altLang="en-US" sz="1600" dirty="0" err="1"/>
              <a:t>verifikacioni</a:t>
            </a:r>
            <a:r>
              <a:rPr lang="en-US" altLang="en-US" sz="1600" dirty="0"/>
              <a:t> </a:t>
            </a:r>
            <a:r>
              <a:rPr lang="en-US" altLang="en-US" sz="1600" dirty="0" err="1"/>
              <a:t>inženjer</a:t>
            </a:r>
            <a:r>
              <a:rPr lang="en-US" altLang="en-US" sz="1600" dirty="0"/>
              <a:t> ne </a:t>
            </a:r>
            <a:r>
              <a:rPr lang="en-US" altLang="en-US" sz="1600" dirty="0" err="1"/>
              <a:t>treba</a:t>
            </a:r>
            <a:r>
              <a:rPr lang="en-US" altLang="en-US" sz="1600" dirty="0"/>
              <a:t> da </a:t>
            </a:r>
            <a:r>
              <a:rPr lang="en-US" altLang="en-US" sz="1600" dirty="0" err="1"/>
              <a:t>modeluje</a:t>
            </a:r>
            <a:r>
              <a:rPr lang="en-US" altLang="en-US" sz="1600" dirty="0"/>
              <a:t> </a:t>
            </a:r>
            <a:r>
              <a:rPr lang="en-US" altLang="en-US" sz="1600" dirty="0" err="1"/>
              <a:t>kompletno</a:t>
            </a:r>
            <a:r>
              <a:rPr lang="en-US" altLang="en-US" sz="1600" dirty="0"/>
              <a:t> </a:t>
            </a:r>
            <a:r>
              <a:rPr lang="en-US" altLang="en-US" sz="1600" dirty="0" err="1"/>
              <a:t>ponašanje</a:t>
            </a:r>
            <a:r>
              <a:rPr lang="en-US" altLang="en-US" sz="1600" dirty="0"/>
              <a:t> </a:t>
            </a:r>
            <a:r>
              <a:rPr lang="en-US" altLang="en-US" sz="1600" dirty="0" err="1"/>
              <a:t>susednih</a:t>
            </a:r>
            <a:r>
              <a:rPr lang="en-US" altLang="en-US" sz="1600" dirty="0"/>
              <a:t> </a:t>
            </a:r>
            <a:r>
              <a:rPr lang="en-US" altLang="en-US" sz="1600" dirty="0" err="1"/>
              <a:t>komponenti</a:t>
            </a:r>
            <a:r>
              <a:rPr lang="en-US" altLang="en-US" sz="1600" dirty="0"/>
              <a:t> – </a:t>
            </a:r>
            <a:r>
              <a:rPr lang="en-US" altLang="en-US" sz="1600" dirty="0" err="1"/>
              <a:t>umesto</a:t>
            </a:r>
            <a:r>
              <a:rPr lang="en-US" altLang="en-US" sz="1600" dirty="0"/>
              <a:t> toga, stimulus </a:t>
            </a:r>
            <a:r>
              <a:rPr lang="en-US" altLang="en-US" sz="1600" dirty="0" err="1"/>
              <a:t>komponenta</a:t>
            </a:r>
            <a:r>
              <a:rPr lang="en-US" altLang="en-US" sz="1600" dirty="0"/>
              <a:t> </a:t>
            </a:r>
            <a:r>
              <a:rPr lang="en-US" altLang="en-US" sz="1600" dirty="0" err="1"/>
              <a:t>treba</a:t>
            </a:r>
            <a:r>
              <a:rPr lang="en-US" altLang="en-US" sz="1600" dirty="0"/>
              <a:t> </a:t>
            </a:r>
            <a:r>
              <a:rPr lang="en-US" altLang="en-US" sz="1600" dirty="0" err="1"/>
              <a:t>samo</a:t>
            </a:r>
            <a:r>
              <a:rPr lang="en-US" altLang="en-US" sz="1600" dirty="0"/>
              <a:t> da </a:t>
            </a:r>
            <a:r>
              <a:rPr lang="en-US" altLang="en-US" sz="1600" dirty="0" err="1"/>
              <a:t>mimikuje</a:t>
            </a:r>
            <a:r>
              <a:rPr lang="en-US" altLang="en-US" sz="1600" dirty="0"/>
              <a:t> </a:t>
            </a:r>
            <a:r>
              <a:rPr lang="en-US" altLang="en-US" sz="1600" dirty="0" err="1"/>
              <a:t>ulaze</a:t>
            </a:r>
            <a:r>
              <a:rPr lang="en-US" altLang="en-US" sz="1600" dirty="0"/>
              <a:t> </a:t>
            </a:r>
            <a:r>
              <a:rPr lang="en-US" altLang="en-US" sz="1600" dirty="0" err="1"/>
              <a:t>definisane</a:t>
            </a:r>
            <a:r>
              <a:rPr lang="en-US" altLang="en-US" sz="1600" dirty="0"/>
              <a:t> </a:t>
            </a:r>
            <a:r>
              <a:rPr lang="en-US" altLang="en-US" sz="1600" dirty="0" err="1"/>
              <a:t>interfejsom</a:t>
            </a:r>
            <a:r>
              <a:rPr lang="en-US" altLang="en-US" sz="1600" dirty="0"/>
              <a:t> DUV-a</a:t>
            </a:r>
            <a:endParaRPr lang="en-US" altLang="en-US" sz="1600" dirty="0">
              <a:cs typeface="Arial"/>
            </a:endParaRPr>
          </a:p>
          <a:p>
            <a:endParaRPr lang="en-US" altLang="en-US" sz="1600" dirty="0"/>
          </a:p>
          <a:p>
            <a:pPr eaLnBrk="1" hangingPunct="1"/>
            <a:r>
              <a:rPr lang="en-US" altLang="en-US" sz="1600" dirty="0" err="1"/>
              <a:t>Važno</a:t>
            </a:r>
            <a:r>
              <a:rPr lang="en-US" altLang="en-US" sz="1600" dirty="0"/>
              <a:t> je da generator </a:t>
            </a:r>
            <a:r>
              <a:rPr lang="en-US" altLang="en-US" sz="1600" dirty="0" err="1"/>
              <a:t>stimulusa</a:t>
            </a:r>
            <a:r>
              <a:rPr lang="en-US" altLang="en-US" sz="1600" dirty="0"/>
              <a:t> </a:t>
            </a:r>
            <a:r>
              <a:rPr lang="en-US" altLang="en-US" sz="1600" dirty="0" err="1"/>
              <a:t>prilikom</a:t>
            </a:r>
            <a:r>
              <a:rPr lang="en-US" altLang="en-US" sz="1600" dirty="0"/>
              <a:t> </a:t>
            </a:r>
            <a:r>
              <a:rPr lang="en-US" altLang="en-US" sz="1600" dirty="0" err="1"/>
              <a:t>pobuđivanja</a:t>
            </a:r>
            <a:r>
              <a:rPr lang="en-US" altLang="en-US" sz="1600" dirty="0"/>
              <a:t> DUV-a </a:t>
            </a:r>
            <a:r>
              <a:rPr lang="en-US" altLang="en-US" sz="1600" dirty="0" err="1"/>
              <a:t>generiše</a:t>
            </a:r>
            <a:r>
              <a:rPr lang="en-US" altLang="en-US" sz="1600" dirty="0"/>
              <a:t> </a:t>
            </a:r>
            <a:r>
              <a:rPr lang="en-US" altLang="en-US" sz="1600" dirty="0" err="1"/>
              <a:t>sve</a:t>
            </a:r>
            <a:r>
              <a:rPr lang="en-US" altLang="en-US" sz="1600" dirty="0"/>
              <a:t> </a:t>
            </a:r>
            <a:r>
              <a:rPr lang="en-US" altLang="en-US" sz="1600" dirty="0" err="1"/>
              <a:t>sekvence</a:t>
            </a:r>
            <a:r>
              <a:rPr lang="en-US" altLang="en-US" sz="1600" dirty="0"/>
              <a:t> </a:t>
            </a:r>
            <a:r>
              <a:rPr lang="en-US" altLang="en-US" sz="1600" dirty="0" err="1"/>
              <a:t>koje</a:t>
            </a:r>
            <a:r>
              <a:rPr lang="en-US" altLang="en-US" sz="1600" dirty="0"/>
              <a:t> </a:t>
            </a:r>
            <a:r>
              <a:rPr lang="en-US" altLang="en-US" sz="1600" dirty="0" err="1"/>
              <a:t>mogu</a:t>
            </a:r>
            <a:r>
              <a:rPr lang="en-US" altLang="en-US" sz="1600" dirty="0"/>
              <a:t> </a:t>
            </a:r>
            <a:r>
              <a:rPr lang="en-US" altLang="en-US" sz="1600" dirty="0" err="1"/>
              <a:t>uticati</a:t>
            </a:r>
            <a:r>
              <a:rPr lang="en-US" altLang="en-US" sz="1600" dirty="0"/>
              <a:t> </a:t>
            </a:r>
            <a:r>
              <a:rPr lang="en-US" altLang="en-US" sz="1600" dirty="0" err="1"/>
              <a:t>na</a:t>
            </a:r>
            <a:r>
              <a:rPr lang="en-US" altLang="en-US" sz="1600" dirty="0"/>
              <a:t> </a:t>
            </a:r>
            <a:r>
              <a:rPr lang="en-US" altLang="en-US" sz="1600" dirty="0" err="1"/>
              <a:t>ponašanje</a:t>
            </a:r>
            <a:r>
              <a:rPr lang="en-US" altLang="en-US" sz="1600" dirty="0"/>
              <a:t> DUV-a, a ne da se </a:t>
            </a:r>
            <a:r>
              <a:rPr lang="en-US" altLang="en-US" sz="1600" dirty="0" err="1"/>
              <a:t>ograničava</a:t>
            </a:r>
            <a:r>
              <a:rPr lang="en-US" altLang="en-US" sz="1600" dirty="0"/>
              <a:t> </a:t>
            </a:r>
            <a:r>
              <a:rPr lang="en-US" altLang="en-US" sz="1600" dirty="0" err="1"/>
              <a:t>samo</a:t>
            </a:r>
            <a:r>
              <a:rPr lang="en-US" altLang="en-US" sz="1600" dirty="0"/>
              <a:t> </a:t>
            </a:r>
            <a:r>
              <a:rPr lang="en-US" altLang="en-US" sz="1600" dirty="0" err="1"/>
              <a:t>na</a:t>
            </a:r>
            <a:r>
              <a:rPr lang="en-US" altLang="en-US" sz="1600" dirty="0"/>
              <a:t> </a:t>
            </a:r>
            <a:r>
              <a:rPr lang="en-US" altLang="en-US" sz="1600" dirty="0" err="1"/>
              <a:t>sekvence</a:t>
            </a:r>
            <a:r>
              <a:rPr lang="en-US" altLang="en-US" sz="1600" dirty="0"/>
              <a:t> </a:t>
            </a:r>
            <a:r>
              <a:rPr lang="en-US" altLang="en-US" sz="1600" dirty="0" err="1"/>
              <a:t>koje</a:t>
            </a:r>
            <a:r>
              <a:rPr lang="en-US" altLang="en-US" sz="1600" dirty="0"/>
              <a:t> </a:t>
            </a:r>
            <a:r>
              <a:rPr lang="en-US" altLang="en-US" sz="1600" dirty="0" err="1"/>
              <a:t>će</a:t>
            </a:r>
            <a:r>
              <a:rPr lang="en-US" altLang="en-US" sz="1600" dirty="0"/>
              <a:t> </a:t>
            </a:r>
            <a:r>
              <a:rPr lang="en-US" altLang="en-US" sz="1600" dirty="0" err="1"/>
              <a:t>stvarne</a:t>
            </a:r>
            <a:r>
              <a:rPr lang="en-US" altLang="en-US" sz="1600" dirty="0"/>
              <a:t> </a:t>
            </a:r>
            <a:r>
              <a:rPr lang="en-US" altLang="en-US" sz="1600" dirty="0" err="1"/>
              <a:t>komponente</a:t>
            </a:r>
            <a:r>
              <a:rPr lang="en-US" altLang="en-US" sz="1600" dirty="0"/>
              <a:t> </a:t>
            </a:r>
            <a:r>
              <a:rPr lang="en-US" altLang="en-US" sz="1600" dirty="0" err="1"/>
              <a:t>iz</a:t>
            </a:r>
            <a:r>
              <a:rPr lang="en-US" altLang="en-US" sz="1600" dirty="0"/>
              <a:t> </a:t>
            </a:r>
            <a:r>
              <a:rPr lang="en-US" altLang="en-US" sz="1600" dirty="0" err="1"/>
              <a:t>okruženja</a:t>
            </a:r>
            <a:r>
              <a:rPr lang="en-US" altLang="en-US" sz="1600" dirty="0"/>
              <a:t> </a:t>
            </a:r>
            <a:r>
              <a:rPr lang="en-US" altLang="en-US" sz="1600" dirty="0" err="1"/>
              <a:t>eventualno</a:t>
            </a:r>
            <a:r>
              <a:rPr lang="en-US" altLang="en-US" sz="1600" dirty="0"/>
              <a:t> </a:t>
            </a:r>
            <a:r>
              <a:rPr lang="en-US" altLang="en-US" sz="1600" dirty="0" err="1"/>
              <a:t>slati</a:t>
            </a:r>
            <a:endParaRPr lang="en-US" altLang="en-US" sz="1600" dirty="0" err="1">
              <a:cs typeface="Arial"/>
            </a:endParaRPr>
          </a:p>
          <a:p>
            <a:endParaRPr lang="en-US" altLang="en-US" sz="1600" dirty="0"/>
          </a:p>
          <a:p>
            <a:pPr eaLnBrk="1" hangingPunct="1"/>
            <a:r>
              <a:rPr lang="en-US" altLang="en-US" sz="1600" dirty="0"/>
              <a:t>Ovo </a:t>
            </a:r>
            <a:r>
              <a:rPr lang="en-US" altLang="en-US" sz="1600" dirty="0" err="1"/>
              <a:t>omogućava</a:t>
            </a:r>
            <a:r>
              <a:rPr lang="en-US" altLang="en-US" sz="1600" dirty="0"/>
              <a:t> </a:t>
            </a:r>
            <a:r>
              <a:rPr lang="en-US" altLang="en-US" sz="1600" dirty="0" err="1"/>
              <a:t>verifikacionom</a:t>
            </a:r>
            <a:r>
              <a:rPr lang="en-US" altLang="en-US" sz="1600" dirty="0"/>
              <a:t> </a:t>
            </a:r>
            <a:r>
              <a:rPr lang="en-US" altLang="en-US" sz="1600" dirty="0" err="1"/>
              <a:t>inženjeru</a:t>
            </a:r>
            <a:r>
              <a:rPr lang="en-US" altLang="en-US" sz="1600" dirty="0"/>
              <a:t> da </a:t>
            </a:r>
            <a:r>
              <a:rPr lang="en-US" altLang="en-US" sz="1600" dirty="0" err="1"/>
              <a:t>maksimalno</a:t>
            </a:r>
            <a:r>
              <a:rPr lang="en-US" altLang="en-US" sz="1600" dirty="0"/>
              <a:t> "</a:t>
            </a:r>
            <a:r>
              <a:rPr lang="en-US" altLang="en-US" sz="1600" dirty="0" err="1"/>
              <a:t>stresira</a:t>
            </a:r>
            <a:r>
              <a:rPr lang="en-US" altLang="en-US" sz="1600" dirty="0"/>
              <a:t>" DUV, po </a:t>
            </a:r>
            <a:r>
              <a:rPr lang="en-US" altLang="en-US" sz="1600" dirty="0" err="1"/>
              <a:t>mogućstvu</a:t>
            </a:r>
            <a:r>
              <a:rPr lang="en-US" altLang="en-US" sz="1600" dirty="0"/>
              <a:t> </a:t>
            </a:r>
            <a:r>
              <a:rPr lang="en-US" altLang="en-US" sz="1600" dirty="0" err="1"/>
              <a:t>i</a:t>
            </a:r>
            <a:r>
              <a:rPr lang="en-US" altLang="en-US" sz="1600" dirty="0"/>
              <a:t> </a:t>
            </a:r>
            <a:r>
              <a:rPr lang="en-US" altLang="en-US" sz="1600" dirty="0" err="1"/>
              <a:t>više</a:t>
            </a:r>
            <a:r>
              <a:rPr lang="en-US" altLang="en-US" sz="1600" dirty="0"/>
              <a:t> </a:t>
            </a:r>
            <a:r>
              <a:rPr lang="en-US" altLang="en-US" sz="1600" dirty="0" err="1"/>
              <a:t>nego</a:t>
            </a:r>
            <a:r>
              <a:rPr lang="en-US" altLang="en-US" sz="1600" dirty="0"/>
              <a:t> </a:t>
            </a:r>
            <a:r>
              <a:rPr lang="en-US" altLang="en-US" sz="1600" dirty="0" err="1"/>
              <a:t>što</a:t>
            </a:r>
            <a:r>
              <a:rPr lang="en-US" altLang="en-US" sz="1600" dirty="0"/>
              <a:t> </a:t>
            </a:r>
            <a:r>
              <a:rPr lang="en-US" altLang="en-US" sz="1600" dirty="0" err="1"/>
              <a:t>će</a:t>
            </a:r>
            <a:r>
              <a:rPr lang="en-US" altLang="en-US" sz="1600" dirty="0"/>
              <a:t> to </a:t>
            </a:r>
            <a:r>
              <a:rPr lang="en-US" altLang="en-US" sz="1600" dirty="0" err="1"/>
              <a:t>ikada</a:t>
            </a:r>
            <a:r>
              <a:rPr lang="en-US" altLang="en-US" sz="1600" dirty="0"/>
              <a:t> </a:t>
            </a:r>
            <a:r>
              <a:rPr lang="en-US" altLang="en-US" sz="1600" dirty="0" err="1"/>
              <a:t>biti</a:t>
            </a:r>
            <a:r>
              <a:rPr lang="en-US" altLang="en-US" sz="1600" dirty="0"/>
              <a:t> </a:t>
            </a:r>
            <a:r>
              <a:rPr lang="en-US" altLang="en-US" sz="1600" dirty="0" err="1"/>
              <a:t>slučaj</a:t>
            </a:r>
            <a:r>
              <a:rPr lang="en-US" altLang="en-US" sz="1600" dirty="0"/>
              <a:t> u </a:t>
            </a:r>
            <a:r>
              <a:rPr lang="en-US" altLang="en-US" sz="1600" dirty="0" err="1"/>
              <a:t>okruženjima</a:t>
            </a:r>
            <a:r>
              <a:rPr lang="en-US" altLang="en-US" sz="1600" dirty="0"/>
              <a:t> u </a:t>
            </a:r>
            <a:r>
              <a:rPr lang="en-US" altLang="en-US" sz="1600" dirty="0" err="1"/>
              <a:t>kojima</a:t>
            </a:r>
            <a:r>
              <a:rPr lang="en-US" altLang="en-US" sz="1600" dirty="0"/>
              <a:t> </a:t>
            </a:r>
            <a:r>
              <a:rPr lang="en-US" altLang="en-US" sz="1600" dirty="0" err="1"/>
              <a:t>će</a:t>
            </a:r>
            <a:r>
              <a:rPr lang="en-US" altLang="en-US" sz="1600" dirty="0"/>
              <a:t> se DUT </a:t>
            </a:r>
            <a:r>
              <a:rPr lang="en-US" altLang="en-US" sz="1600" dirty="0" err="1"/>
              <a:t>nalaziti</a:t>
            </a:r>
            <a:r>
              <a:rPr lang="en-US" altLang="en-US" sz="1600" dirty="0"/>
              <a:t> </a:t>
            </a:r>
            <a:endParaRPr lang="en-US" altLang="en-US" sz="1600" dirty="0">
              <a:cs typeface="Arial"/>
            </a:endParaRPr>
          </a:p>
          <a:p>
            <a:endParaRPr lang="en-US" altLang="en-US" sz="1600" dirty="0"/>
          </a:p>
          <a:p>
            <a:pPr eaLnBrk="1" hangingPunct="1"/>
            <a:r>
              <a:rPr lang="en-US" altLang="en-US" sz="1600" dirty="0" err="1"/>
              <a:t>Prekoračivanjem</a:t>
            </a:r>
            <a:r>
              <a:rPr lang="en-US" altLang="en-US" sz="1600" dirty="0"/>
              <a:t> </a:t>
            </a:r>
            <a:r>
              <a:rPr lang="en-US" altLang="en-US" sz="1600" dirty="0" err="1"/>
              <a:t>granica</a:t>
            </a:r>
            <a:r>
              <a:rPr lang="en-US" altLang="en-US" sz="1600" dirty="0"/>
              <a:t> </a:t>
            </a:r>
            <a:r>
              <a:rPr lang="en-US" altLang="en-US" sz="1600" dirty="0" err="1"/>
              <a:t>dizajna</a:t>
            </a:r>
            <a:r>
              <a:rPr lang="en-US" altLang="en-US" sz="1600" dirty="0"/>
              <a:t>, </a:t>
            </a:r>
            <a:r>
              <a:rPr lang="en-US" altLang="en-US" sz="1600" dirty="0" err="1"/>
              <a:t>povećava</a:t>
            </a:r>
            <a:r>
              <a:rPr lang="en-US" altLang="en-US" sz="1600" dirty="0"/>
              <a:t> se </a:t>
            </a:r>
            <a:r>
              <a:rPr lang="en-US" altLang="en-US" sz="1600" dirty="0" err="1"/>
              <a:t>verovatnoća</a:t>
            </a:r>
            <a:r>
              <a:rPr lang="en-US" altLang="en-US" sz="1600" dirty="0"/>
              <a:t> da </a:t>
            </a:r>
            <a:r>
              <a:rPr lang="en-US" altLang="en-US" sz="1600" dirty="0" err="1"/>
              <a:t>će</a:t>
            </a:r>
            <a:r>
              <a:rPr lang="en-US" altLang="en-US" sz="1600" dirty="0"/>
              <a:t> se </a:t>
            </a:r>
            <a:r>
              <a:rPr lang="en-US" altLang="en-US" sz="1600" dirty="0" err="1"/>
              <a:t>verifikacioni</a:t>
            </a:r>
            <a:r>
              <a:rPr lang="en-US" altLang="en-US" sz="1600" dirty="0"/>
              <a:t> </a:t>
            </a:r>
            <a:r>
              <a:rPr lang="en-US" altLang="en-US" sz="1600" dirty="0" err="1"/>
              <a:t>inženjer</a:t>
            </a:r>
            <a:r>
              <a:rPr lang="en-US" altLang="en-US" sz="1600" dirty="0"/>
              <a:t> </a:t>
            </a:r>
            <a:r>
              <a:rPr lang="en-US" altLang="en-US" sz="1600" dirty="0" err="1"/>
              <a:t>susresti</a:t>
            </a:r>
            <a:r>
              <a:rPr lang="en-US" altLang="en-US" sz="1600" dirty="0"/>
              <a:t> </a:t>
            </a:r>
            <a:r>
              <a:rPr lang="en-US" altLang="en-US" sz="1600" dirty="0" err="1"/>
              <a:t>sa</a:t>
            </a:r>
            <a:r>
              <a:rPr lang="en-US" altLang="en-US" sz="1600" dirty="0"/>
              <a:t> </a:t>
            </a:r>
            <a:r>
              <a:rPr lang="en-US" altLang="en-US" sz="1600" dirty="0" err="1"/>
              <a:t>retkim</a:t>
            </a:r>
            <a:r>
              <a:rPr lang="en-US" altLang="en-US" sz="1600" dirty="0"/>
              <a:t> </a:t>
            </a:r>
            <a:r>
              <a:rPr lang="en-US" altLang="en-US" sz="1600" dirty="0" err="1"/>
              <a:t>pojavama</a:t>
            </a:r>
            <a:r>
              <a:rPr lang="en-US" altLang="en-US" sz="1600" dirty="0"/>
              <a:t>, </a:t>
            </a:r>
            <a:r>
              <a:rPr lang="en-US" altLang="en-US" sz="1600" dirty="0" err="1"/>
              <a:t>poznatim</a:t>
            </a:r>
            <a:r>
              <a:rPr lang="en-US" altLang="en-US" sz="1600" dirty="0"/>
              <a:t> </a:t>
            </a:r>
            <a:r>
              <a:rPr lang="en-US" altLang="en-US" sz="1600" dirty="0" err="1"/>
              <a:t>kao</a:t>
            </a:r>
            <a:r>
              <a:rPr lang="en-US" altLang="en-US" sz="1600" dirty="0"/>
              <a:t> </a:t>
            </a:r>
            <a:r>
              <a:rPr lang="en-US" altLang="en-US" sz="1600" dirty="0" err="1"/>
              <a:t>granični</a:t>
            </a:r>
            <a:r>
              <a:rPr lang="en-US" altLang="en-US" sz="1600" dirty="0"/>
              <a:t> </a:t>
            </a:r>
            <a:r>
              <a:rPr lang="en-US" altLang="en-US" sz="1600" dirty="0" err="1"/>
              <a:t>slučajevi</a:t>
            </a:r>
            <a:r>
              <a:rPr lang="en-US" altLang="en-US" sz="1600" dirty="0"/>
              <a:t> (</a:t>
            </a:r>
            <a:r>
              <a:rPr lang="en-US" altLang="en-US" sz="1600" b="1" i="1" dirty="0"/>
              <a:t>corner</a:t>
            </a:r>
            <a:r>
              <a:rPr lang="en-US" altLang="en-US" sz="1600" i="1" dirty="0"/>
              <a:t> </a:t>
            </a:r>
            <a:r>
              <a:rPr lang="en-US" altLang="en-US" sz="1600" b="1" i="1" dirty="0"/>
              <a:t>cases</a:t>
            </a:r>
            <a:r>
              <a:rPr lang="en-US" altLang="en-US" sz="1600" dirty="0"/>
              <a:t>) DUV-a. U </a:t>
            </a:r>
            <a:r>
              <a:rPr lang="en-US" altLang="en-US" sz="1600" dirty="0" err="1"/>
              <a:t>suprotnom</a:t>
            </a:r>
            <a:r>
              <a:rPr lang="en-US" altLang="en-US" sz="1600" dirty="0"/>
              <a:t>, </a:t>
            </a:r>
            <a:r>
              <a:rPr lang="en-US" altLang="en-US" sz="1600" dirty="0" err="1"/>
              <a:t>iako</a:t>
            </a:r>
            <a:r>
              <a:rPr lang="en-US" altLang="en-US" sz="1600" dirty="0"/>
              <a:t> </a:t>
            </a:r>
            <a:r>
              <a:rPr lang="en-US" altLang="en-US" sz="1600" dirty="0" err="1"/>
              <a:t>mogu</a:t>
            </a:r>
            <a:r>
              <a:rPr lang="en-US" altLang="en-US" sz="1600" dirty="0"/>
              <a:t> </a:t>
            </a:r>
            <a:r>
              <a:rPr lang="en-US" altLang="en-US" sz="1600" dirty="0" err="1"/>
              <a:t>biti</a:t>
            </a:r>
            <a:r>
              <a:rPr lang="en-US" altLang="en-US" sz="1600" dirty="0"/>
              <a:t> </a:t>
            </a:r>
            <a:r>
              <a:rPr lang="en-US" altLang="en-US" sz="1600" dirty="0" err="1"/>
              <a:t>izuzetno</a:t>
            </a:r>
            <a:r>
              <a:rPr lang="en-US" altLang="en-US" sz="1600" dirty="0"/>
              <a:t> </a:t>
            </a:r>
            <a:r>
              <a:rPr lang="en-US" altLang="en-US" sz="1600" dirty="0" err="1"/>
              <a:t>značajni</a:t>
            </a:r>
            <a:r>
              <a:rPr lang="en-US" altLang="en-US" sz="1600" dirty="0"/>
              <a:t>, </a:t>
            </a:r>
            <a:r>
              <a:rPr lang="en-US" altLang="en-US" sz="1600" dirty="0" err="1"/>
              <a:t>moguće</a:t>
            </a:r>
            <a:r>
              <a:rPr lang="en-US" altLang="en-US" sz="1600" dirty="0"/>
              <a:t> je da se oni ne bi </a:t>
            </a:r>
            <a:r>
              <a:rPr lang="en-US" altLang="en-US" sz="1600" dirty="0" err="1"/>
              <a:t>pojavili</a:t>
            </a:r>
            <a:r>
              <a:rPr lang="en-US" altLang="en-US" sz="1600" dirty="0"/>
              <a:t> </a:t>
            </a:r>
            <a:r>
              <a:rPr lang="en-US" altLang="en-US" sz="1600" dirty="0" err="1"/>
              <a:t>ni</a:t>
            </a:r>
            <a:r>
              <a:rPr lang="en-US" altLang="en-US" sz="1600" dirty="0"/>
              <a:t> </a:t>
            </a:r>
            <a:r>
              <a:rPr lang="en-US" altLang="en-US" sz="1600" dirty="0" err="1"/>
              <a:t>nakon</a:t>
            </a:r>
            <a:r>
              <a:rPr lang="en-US" altLang="en-US" sz="1600" dirty="0"/>
              <a:t> </a:t>
            </a:r>
            <a:r>
              <a:rPr lang="en-US" altLang="en-US" sz="1600" dirty="0" err="1"/>
              <a:t>enormno</a:t>
            </a:r>
            <a:r>
              <a:rPr lang="en-US" altLang="en-US" sz="1600" dirty="0"/>
              <a:t> </a:t>
            </a:r>
            <a:r>
              <a:rPr lang="en-US" altLang="en-US" sz="1600" dirty="0" err="1"/>
              <a:t>velikog</a:t>
            </a:r>
            <a:r>
              <a:rPr lang="en-US" altLang="en-US" sz="1600" dirty="0"/>
              <a:t> </a:t>
            </a:r>
            <a:r>
              <a:rPr lang="en-US" altLang="en-US" sz="1600" dirty="0" err="1"/>
              <a:t>broja</a:t>
            </a:r>
            <a:r>
              <a:rPr lang="en-US" altLang="en-US" sz="1600" dirty="0"/>
              <a:t> </a:t>
            </a:r>
            <a:r>
              <a:rPr lang="en-US" altLang="en-US" sz="1600" dirty="0" err="1"/>
              <a:t>ciklusa</a:t>
            </a:r>
            <a:r>
              <a:rPr lang="en-US" altLang="en-US" sz="1600" dirty="0"/>
              <a:t> </a:t>
            </a:r>
            <a:r>
              <a:rPr lang="en-US" altLang="en-US" sz="1600" dirty="0" err="1"/>
              <a:t>prilikom</a:t>
            </a:r>
            <a:r>
              <a:rPr lang="en-US" altLang="en-US" sz="1600" dirty="0"/>
              <a:t> </a:t>
            </a:r>
            <a:r>
              <a:rPr lang="en-US" altLang="en-US" sz="1600" dirty="0" err="1"/>
              <a:t>testiranja</a:t>
            </a:r>
            <a:r>
              <a:rPr lang="en-US" altLang="en-US" sz="1600" dirty="0"/>
              <a:t> </a:t>
            </a:r>
            <a:r>
              <a:rPr lang="en-US" altLang="en-US" sz="1600" dirty="0" err="1"/>
              <a:t>hardvera</a:t>
            </a:r>
            <a:r>
              <a:rPr lang="en-US" altLang="en-US" sz="1600" dirty="0"/>
              <a:t> </a:t>
            </a:r>
            <a:endParaRPr lang="en-US" altLang="en-US" sz="1600" dirty="0">
              <a:cs typeface="Arial"/>
            </a:endParaRPr>
          </a:p>
        </p:txBody>
      </p:sp>
    </p:spTree>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a:extLst>
              <a:ext uri="{FF2B5EF4-FFF2-40B4-BE49-F238E27FC236}">
                <a16:creationId xmlns:a16="http://schemas.microsoft.com/office/drawing/2014/main" id="{38E37613-A37A-0C93-99FA-0429B09E6C68}"/>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0B25B6B-6884-4210-AB13-CD01FFB5DE22}" type="slidenum">
              <a:rPr lang="de-DE" altLang="en-US">
                <a:solidFill>
                  <a:schemeClr val="bg1"/>
                </a:solidFill>
              </a:rPr>
              <a:pPr/>
              <a:t>59</a:t>
            </a:fld>
            <a:endParaRPr lang="de-DE" altLang="en-US">
              <a:solidFill>
                <a:schemeClr val="bg1"/>
              </a:solidFill>
            </a:endParaRPr>
          </a:p>
        </p:txBody>
      </p:sp>
      <p:sp>
        <p:nvSpPr>
          <p:cNvPr id="51203" name="Rectangle 2">
            <a:extLst>
              <a:ext uri="{FF2B5EF4-FFF2-40B4-BE49-F238E27FC236}">
                <a16:creationId xmlns:a16="http://schemas.microsoft.com/office/drawing/2014/main" id="{F073372F-841A-04B1-01E2-1CD5D34CA116}"/>
              </a:ext>
            </a:extLst>
          </p:cNvPr>
          <p:cNvSpPr>
            <a:spLocks noGrp="1" noChangeArrowheads="1"/>
          </p:cNvSpPr>
          <p:nvPr>
            <p:ph type="title"/>
          </p:nvPr>
        </p:nvSpPr>
        <p:spPr/>
        <p:txBody>
          <a:bodyPr/>
          <a:lstStyle/>
          <a:p>
            <a:r>
              <a:rPr lang="en-US" altLang="en-US" dirty="0" err="1"/>
              <a:t>Odlučivanje</a:t>
            </a:r>
            <a:r>
              <a:rPr lang="en-US" altLang="en-US" dirty="0"/>
              <a:t> </a:t>
            </a:r>
            <a:r>
              <a:rPr lang="en-US" altLang="en-US" dirty="0" err="1"/>
              <a:t>šta</a:t>
            </a:r>
            <a:r>
              <a:rPr lang="en-US" altLang="en-US" dirty="0"/>
              <a:t> </a:t>
            </a:r>
            <a:r>
              <a:rPr lang="en-US" altLang="en-US" dirty="0" err="1"/>
              <a:t>želimo</a:t>
            </a:r>
            <a:r>
              <a:rPr lang="en-US" altLang="en-US" dirty="0"/>
              <a:t> da </a:t>
            </a:r>
            <a:r>
              <a:rPr lang="en-US" altLang="en-US" dirty="0" err="1"/>
              <a:t>modelujemo</a:t>
            </a:r>
            <a:endParaRPr lang="en-US" dirty="0" err="1"/>
          </a:p>
        </p:txBody>
      </p:sp>
      <p:sp>
        <p:nvSpPr>
          <p:cNvPr id="51204" name="Rectangle 3">
            <a:extLst>
              <a:ext uri="{FF2B5EF4-FFF2-40B4-BE49-F238E27FC236}">
                <a16:creationId xmlns:a16="http://schemas.microsoft.com/office/drawing/2014/main" id="{B9241159-FD30-6AE0-C152-E78F0B15FDBF}"/>
              </a:ext>
            </a:extLst>
          </p:cNvPr>
          <p:cNvSpPr>
            <a:spLocks noGrp="1" noChangeArrowheads="1"/>
          </p:cNvSpPr>
          <p:nvPr>
            <p:ph type="body" idx="1"/>
          </p:nvPr>
        </p:nvSpPr>
        <p:spPr/>
        <p:txBody>
          <a:bodyPr/>
          <a:lstStyle/>
          <a:p>
            <a:pPr eaLnBrk="1" hangingPunct="1"/>
            <a:r>
              <a:rPr lang="en-US" altLang="en-US" dirty="0" err="1"/>
              <a:t>Prilikom</a:t>
            </a:r>
            <a:r>
              <a:rPr lang="en-US" altLang="en-US" dirty="0"/>
              <a:t> </a:t>
            </a:r>
            <a:r>
              <a:rPr lang="en-US" altLang="en-US" dirty="0" err="1"/>
              <a:t>odabira</a:t>
            </a:r>
            <a:r>
              <a:rPr lang="en-US" altLang="en-US" dirty="0"/>
              <a:t> </a:t>
            </a:r>
            <a:r>
              <a:rPr lang="en-US" altLang="en-US" dirty="0" err="1"/>
              <a:t>šta</a:t>
            </a:r>
            <a:r>
              <a:rPr lang="en-US" altLang="en-US" dirty="0"/>
              <a:t> </a:t>
            </a:r>
            <a:r>
              <a:rPr lang="en-US" altLang="en-US" dirty="0" err="1"/>
              <a:t>će</a:t>
            </a:r>
            <a:r>
              <a:rPr lang="en-US" altLang="en-US" dirty="0"/>
              <a:t> se </a:t>
            </a:r>
            <a:r>
              <a:rPr lang="en-US" altLang="en-US" dirty="0" err="1"/>
              <a:t>modelovati</a:t>
            </a:r>
            <a:r>
              <a:rPr lang="en-US" altLang="en-US" dirty="0"/>
              <a:t>, </a:t>
            </a:r>
            <a:r>
              <a:rPr lang="en-US" altLang="en-US" dirty="0" err="1"/>
              <a:t>sa</a:t>
            </a:r>
            <a:r>
              <a:rPr lang="en-US" altLang="en-US" dirty="0"/>
              <a:t> </a:t>
            </a:r>
            <a:r>
              <a:rPr lang="en-US" altLang="en-US" dirty="0" err="1"/>
              <a:t>stanovišta</a:t>
            </a:r>
            <a:r>
              <a:rPr lang="en-US" altLang="en-US" dirty="0"/>
              <a:t> </a:t>
            </a:r>
            <a:r>
              <a:rPr lang="en-US" altLang="en-US" dirty="0" err="1"/>
              <a:t>ponašanja</a:t>
            </a:r>
            <a:r>
              <a:rPr lang="en-US" altLang="en-US" dirty="0"/>
              <a:t>, </a:t>
            </a:r>
            <a:r>
              <a:rPr lang="en-US" altLang="en-US" dirty="0" err="1"/>
              <a:t>verifikacioni</a:t>
            </a:r>
            <a:r>
              <a:rPr lang="en-US" altLang="en-US" dirty="0"/>
              <a:t> </a:t>
            </a:r>
            <a:r>
              <a:rPr lang="en-US" altLang="en-US" dirty="0" err="1"/>
              <a:t>inženjer</a:t>
            </a:r>
            <a:r>
              <a:rPr lang="en-US" altLang="en-US" dirty="0"/>
              <a:t> </a:t>
            </a:r>
            <a:r>
              <a:rPr lang="en-US" altLang="en-US" dirty="0" err="1"/>
              <a:t>treba</a:t>
            </a:r>
            <a:r>
              <a:rPr lang="en-US" altLang="en-US" dirty="0"/>
              <a:t> da se </a:t>
            </a:r>
            <a:r>
              <a:rPr lang="en-US" altLang="en-US" dirty="0" err="1"/>
              <a:t>oslanja</a:t>
            </a:r>
            <a:r>
              <a:rPr lang="en-US" altLang="en-US" dirty="0"/>
              <a:t> </a:t>
            </a:r>
            <a:r>
              <a:rPr lang="en-US" altLang="en-US" dirty="0" err="1"/>
              <a:t>na</a:t>
            </a:r>
            <a:r>
              <a:rPr lang="en-US" altLang="en-US" dirty="0"/>
              <a:t> </a:t>
            </a:r>
            <a:r>
              <a:rPr lang="en-US" altLang="en-US" dirty="0" err="1"/>
              <a:t>specifikaciju</a:t>
            </a:r>
            <a:r>
              <a:rPr lang="en-US" altLang="en-US" dirty="0"/>
              <a:t> </a:t>
            </a:r>
            <a:r>
              <a:rPr lang="en-US" altLang="en-US" dirty="0" err="1"/>
              <a:t>dizajna</a:t>
            </a:r>
            <a:r>
              <a:rPr lang="en-US" altLang="en-US" dirty="0"/>
              <a:t> </a:t>
            </a:r>
            <a:endParaRPr lang="en-US" dirty="0"/>
          </a:p>
          <a:p>
            <a:endParaRPr lang="en-US" altLang="en-US" dirty="0"/>
          </a:p>
          <a:p>
            <a:r>
              <a:rPr lang="en-US" altLang="en-US" dirty="0"/>
              <a:t>Ako ne </a:t>
            </a:r>
            <a:r>
              <a:rPr lang="en-US" altLang="en-US" dirty="0" err="1"/>
              <a:t>postoji</a:t>
            </a:r>
            <a:r>
              <a:rPr lang="en-US" altLang="en-US" dirty="0"/>
              <a:t> </a:t>
            </a:r>
            <a:r>
              <a:rPr lang="en-US" altLang="en-US" dirty="0" err="1"/>
              <a:t>specifikacija</a:t>
            </a:r>
            <a:r>
              <a:rPr lang="en-US" altLang="en-US" dirty="0"/>
              <a:t> DUV-a, </a:t>
            </a:r>
            <a:r>
              <a:rPr lang="en-US" altLang="en-US" dirty="0" err="1"/>
              <a:t>bilo</a:t>
            </a:r>
            <a:r>
              <a:rPr lang="en-US" altLang="en-US" dirty="0"/>
              <a:t> bi </a:t>
            </a:r>
            <a:r>
              <a:rPr lang="en-US" altLang="en-US" dirty="0" err="1"/>
              <a:t>poželjno</a:t>
            </a:r>
            <a:r>
              <a:rPr lang="en-US" altLang="en-US" dirty="0"/>
              <a:t> da se </a:t>
            </a:r>
            <a:r>
              <a:rPr lang="en-US" altLang="en-US" dirty="0" err="1"/>
              <a:t>informacije</a:t>
            </a:r>
            <a:r>
              <a:rPr lang="en-US" altLang="en-US" dirty="0"/>
              <a:t> </a:t>
            </a:r>
            <a:r>
              <a:rPr lang="en-US" altLang="en-US" dirty="0" err="1"/>
              <a:t>dobiju</a:t>
            </a:r>
            <a:r>
              <a:rPr lang="en-US" altLang="en-US" dirty="0"/>
              <a:t> od </a:t>
            </a:r>
            <a:r>
              <a:rPr lang="en-US" altLang="en-US" dirty="0" err="1"/>
              <a:t>dizajnera</a:t>
            </a:r>
            <a:r>
              <a:rPr lang="en-US" altLang="en-US" dirty="0"/>
              <a:t> </a:t>
            </a:r>
            <a:r>
              <a:rPr lang="en-US" altLang="en-US" dirty="0" err="1"/>
              <a:t>susednih</a:t>
            </a:r>
            <a:r>
              <a:rPr lang="en-US" altLang="en-US" dirty="0"/>
              <a:t> </a:t>
            </a:r>
            <a:r>
              <a:rPr lang="en-US" altLang="en-US" dirty="0" err="1"/>
              <a:t>komponenti</a:t>
            </a:r>
            <a:r>
              <a:rPr lang="en-US" altLang="en-US" dirty="0"/>
              <a:t> </a:t>
            </a:r>
            <a:r>
              <a:rPr lang="en-US" altLang="en-US" dirty="0" err="1"/>
              <a:t>komponente</a:t>
            </a:r>
            <a:r>
              <a:rPr lang="en-US" altLang="en-US" dirty="0"/>
              <a:t> </a:t>
            </a:r>
            <a:r>
              <a:rPr lang="en-US" altLang="en-US" dirty="0" err="1"/>
              <a:t>koja</a:t>
            </a:r>
            <a:r>
              <a:rPr lang="en-US" altLang="en-US" dirty="0"/>
              <a:t> se </a:t>
            </a:r>
            <a:r>
              <a:rPr lang="en-US" altLang="en-US" dirty="0" err="1"/>
              <a:t>verifikuje</a:t>
            </a:r>
            <a:r>
              <a:rPr lang="en-US" altLang="en-US" dirty="0"/>
              <a:t>, </a:t>
            </a:r>
            <a:r>
              <a:rPr lang="en-US" altLang="en-US" dirty="0" err="1"/>
              <a:t>kako</a:t>
            </a:r>
            <a:r>
              <a:rPr lang="en-US" altLang="en-US" dirty="0"/>
              <a:t> bi se </a:t>
            </a:r>
            <a:r>
              <a:rPr lang="en-US" altLang="en-US" dirty="0" err="1"/>
              <a:t>razumeli</a:t>
            </a:r>
            <a:r>
              <a:rPr lang="en-US" altLang="en-US" dirty="0"/>
              <a:t> </a:t>
            </a:r>
            <a:r>
              <a:rPr lang="en-US" altLang="en-US" dirty="0" err="1"/>
              <a:t>komunikacioni</a:t>
            </a:r>
            <a:r>
              <a:rPr lang="en-US" altLang="en-US" dirty="0"/>
              <a:t> </a:t>
            </a:r>
            <a:r>
              <a:rPr lang="en-US" altLang="en-US" dirty="0" err="1"/>
              <a:t>protokoli</a:t>
            </a:r>
            <a:endParaRPr lang="en-US" altLang="en-US" dirty="0" err="1">
              <a:cs typeface="Arial"/>
            </a:endParaRPr>
          </a:p>
          <a:p>
            <a:pPr eaLnBrk="1" hangingPunct="1"/>
            <a:endParaRPr lang="en-US" altLang="en-US"/>
          </a:p>
          <a:p>
            <a:pPr eaLnBrk="1" hangingPunct="1"/>
            <a:r>
              <a:rPr lang="en-US" altLang="en-US" dirty="0" err="1"/>
              <a:t>Informacije</a:t>
            </a:r>
            <a:r>
              <a:rPr lang="en-US" altLang="en-US" dirty="0"/>
              <a:t> u </a:t>
            </a:r>
            <a:r>
              <a:rPr lang="en-US" altLang="en-US" dirty="0" err="1"/>
              <a:t>vezi</a:t>
            </a:r>
            <a:r>
              <a:rPr lang="en-US" altLang="en-US" dirty="0"/>
              <a:t> </a:t>
            </a:r>
            <a:r>
              <a:rPr lang="en-US" altLang="en-US" dirty="0" err="1"/>
              <a:t>sa</a:t>
            </a:r>
            <a:r>
              <a:rPr lang="en-US" altLang="en-US" dirty="0"/>
              <a:t> </a:t>
            </a:r>
            <a:r>
              <a:rPr lang="en-US" altLang="en-US" dirty="0" err="1"/>
              <a:t>specifikacijom</a:t>
            </a:r>
            <a:r>
              <a:rPr lang="en-US" altLang="en-US" dirty="0"/>
              <a:t> </a:t>
            </a:r>
            <a:r>
              <a:rPr lang="en-US" altLang="en-US" dirty="0" err="1"/>
              <a:t>protokola</a:t>
            </a:r>
            <a:r>
              <a:rPr lang="en-US" altLang="en-US" dirty="0"/>
              <a:t> </a:t>
            </a:r>
            <a:r>
              <a:rPr lang="en-US" altLang="en-US" dirty="0" err="1"/>
              <a:t>nikako</a:t>
            </a:r>
            <a:r>
              <a:rPr lang="en-US" altLang="en-US" dirty="0"/>
              <a:t> ne bi </a:t>
            </a:r>
            <a:r>
              <a:rPr lang="en-US" altLang="en-US" dirty="0" err="1"/>
              <a:t>trebale</a:t>
            </a:r>
            <a:r>
              <a:rPr lang="en-US" altLang="en-US" dirty="0"/>
              <a:t> </a:t>
            </a:r>
            <a:r>
              <a:rPr lang="en-US" altLang="en-US" dirty="0" err="1"/>
              <a:t>biti</a:t>
            </a:r>
            <a:r>
              <a:rPr lang="en-US" altLang="en-US" dirty="0"/>
              <a:t> </a:t>
            </a:r>
            <a:r>
              <a:rPr lang="en-US" altLang="en-US" dirty="0" err="1"/>
              <a:t>sakupljene</a:t>
            </a:r>
            <a:r>
              <a:rPr lang="en-US" altLang="en-US" dirty="0"/>
              <a:t> od DUV </a:t>
            </a:r>
            <a:r>
              <a:rPr lang="en-US" altLang="en-US" dirty="0" err="1"/>
              <a:t>dizajnera</a:t>
            </a:r>
            <a:r>
              <a:rPr lang="en-US" altLang="en-US" dirty="0"/>
              <a:t>, </a:t>
            </a:r>
            <a:r>
              <a:rPr lang="en-US" altLang="en-US" dirty="0" err="1"/>
              <a:t>jer</a:t>
            </a:r>
            <a:r>
              <a:rPr lang="en-US" altLang="en-US" dirty="0"/>
              <a:t> se </a:t>
            </a:r>
            <a:r>
              <a:rPr lang="en-US" altLang="en-US" dirty="0" err="1"/>
              <a:t>na</a:t>
            </a:r>
            <a:r>
              <a:rPr lang="en-US" altLang="en-US" dirty="0"/>
              <a:t> taj </a:t>
            </a:r>
            <a:r>
              <a:rPr lang="en-US" altLang="en-US" dirty="0" err="1"/>
              <a:t>način</a:t>
            </a:r>
            <a:r>
              <a:rPr lang="en-US" altLang="en-US" dirty="0"/>
              <a:t> </a:t>
            </a:r>
            <a:r>
              <a:rPr lang="en-US" altLang="en-US" dirty="0" err="1"/>
              <a:t>prekida</a:t>
            </a:r>
            <a:r>
              <a:rPr lang="en-US" altLang="en-US" dirty="0"/>
              <a:t> </a:t>
            </a:r>
            <a:r>
              <a:rPr lang="en-US" altLang="en-US" dirty="0" err="1"/>
              <a:t>ciljano</a:t>
            </a:r>
            <a:r>
              <a:rPr lang="en-US" altLang="en-US" dirty="0"/>
              <a:t> </a:t>
            </a:r>
            <a:r>
              <a:rPr lang="en-US" altLang="en-US" dirty="0" err="1"/>
              <a:t>uspostavljena</a:t>
            </a:r>
            <a:r>
              <a:rPr lang="en-US" altLang="en-US" dirty="0"/>
              <a:t> </a:t>
            </a:r>
            <a:r>
              <a:rPr lang="en-US" altLang="en-US" dirty="0" err="1"/>
              <a:t>redundantna</a:t>
            </a:r>
            <a:r>
              <a:rPr lang="en-US" altLang="en-US" dirty="0"/>
              <a:t> </a:t>
            </a:r>
            <a:r>
              <a:rPr lang="en-US" altLang="en-US" dirty="0" err="1"/>
              <a:t>putanja</a:t>
            </a:r>
            <a:r>
              <a:rPr lang="en-US" altLang="en-US" dirty="0"/>
              <a:t> </a:t>
            </a:r>
            <a:r>
              <a:rPr lang="en-US" altLang="en-US" dirty="0" err="1"/>
              <a:t>verifikacionog</a:t>
            </a:r>
            <a:r>
              <a:rPr lang="en-US" altLang="en-US" dirty="0"/>
              <a:t> </a:t>
            </a:r>
            <a:r>
              <a:rPr lang="en-US" altLang="en-US" dirty="0" err="1"/>
              <a:t>ciklusa</a:t>
            </a:r>
            <a:endParaRPr lang="en-US" altLang="en-US" dirty="0" err="1">
              <a:cs typeface="Arial"/>
            </a:endParaRPr>
          </a:p>
          <a:p>
            <a:endParaRPr lang="en-US" altLang="en-US" dirty="0"/>
          </a:p>
          <a:p>
            <a:r>
              <a:rPr lang="en-US" dirty="0" err="1"/>
              <a:t>Postoje</a:t>
            </a:r>
            <a:r>
              <a:rPr lang="en-US" dirty="0"/>
              <a:t> </a:t>
            </a:r>
            <a:r>
              <a:rPr lang="en-US" dirty="0" err="1"/>
              <a:t>dve</a:t>
            </a:r>
            <a:r>
              <a:rPr lang="en-US" dirty="0"/>
              <a:t> </a:t>
            </a:r>
            <a:r>
              <a:rPr lang="en-US" dirty="0" err="1"/>
              <a:t>vrste</a:t>
            </a:r>
            <a:r>
              <a:rPr lang="en-US" dirty="0"/>
              <a:t> stimulus </a:t>
            </a:r>
            <a:r>
              <a:rPr lang="en-US" dirty="0" err="1"/>
              <a:t>modela</a:t>
            </a:r>
            <a:r>
              <a:rPr lang="en-US" altLang="en-US" dirty="0"/>
              <a:t>: </a:t>
            </a:r>
            <a:endParaRPr lang="en-US" altLang="en-US" dirty="0">
              <a:cs typeface="Arial"/>
            </a:endParaRPr>
          </a:p>
          <a:p>
            <a:pPr lvl="1" indent="-188595" eaLnBrk="1" hangingPunct="1"/>
            <a:r>
              <a:rPr lang="en-US" altLang="en-US" b="1" dirty="0" err="1"/>
              <a:t>Inicijatori</a:t>
            </a:r>
            <a:r>
              <a:rPr lang="en-US" altLang="en-US" i="1" dirty="0"/>
              <a:t> </a:t>
            </a:r>
            <a:r>
              <a:rPr lang="en-US" altLang="en-US" dirty="0" err="1"/>
              <a:t>i</a:t>
            </a:r>
            <a:r>
              <a:rPr lang="en-US" altLang="en-US" dirty="0"/>
              <a:t> </a:t>
            </a:r>
            <a:endParaRPr lang="en-US" altLang="en-US" dirty="0">
              <a:cs typeface="Arial"/>
            </a:endParaRPr>
          </a:p>
          <a:p>
            <a:pPr lvl="1" indent="-188595" eaLnBrk="1" hangingPunct="1"/>
            <a:r>
              <a:rPr lang="en-US" altLang="en-US" b="1" dirty="0" err="1"/>
              <a:t>Odzivnici</a:t>
            </a:r>
            <a:r>
              <a:rPr lang="en-US" altLang="en-US" b="1" dirty="0"/>
              <a:t> </a:t>
            </a:r>
            <a:r>
              <a:rPr lang="en-US" altLang="en-US" dirty="0"/>
              <a:t>(</a:t>
            </a:r>
            <a:r>
              <a:rPr lang="en-US" altLang="en-US" i="1" dirty="0"/>
              <a:t>Responders</a:t>
            </a:r>
            <a:r>
              <a:rPr lang="en-US" altLang="en-US" dirty="0"/>
              <a:t>)</a:t>
            </a:r>
            <a:endParaRPr lang="en-US" altLang="en-US" dirty="0" err="1">
              <a:cs typeface="Arial"/>
            </a:endParaRPr>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E200E337-DCCF-9439-8C60-75AEACA46228}"/>
              </a:ext>
            </a:extLst>
          </p:cNvPr>
          <p:cNvSpPr>
            <a:spLocks noGrp="1" noChangeArrowheads="1"/>
          </p:cNvSpPr>
          <p:nvPr>
            <p:ph type="ctrTitle"/>
          </p:nvPr>
        </p:nvSpPr>
        <p:spPr/>
        <p:txBody>
          <a:bodyPr/>
          <a:lstStyle/>
          <a:p>
            <a:r>
              <a:rPr lang="en-US" dirty="0" err="1"/>
              <a:t>Uvod</a:t>
            </a:r>
            <a:r>
              <a:rPr lang="en-US" dirty="0"/>
              <a:t> u </a:t>
            </a:r>
            <a:r>
              <a:rPr lang="en-US" dirty="0" err="1"/>
              <a:t>verifikaciju</a:t>
            </a:r>
            <a:endParaRPr lang="en-US" b="0" dirty="0" err="1">
              <a:solidFill>
                <a:srgbClr val="000000"/>
              </a:solidFill>
            </a:endParaRPr>
          </a:p>
        </p:txBody>
      </p:sp>
      <p:sp>
        <p:nvSpPr>
          <p:cNvPr id="8195" name="Rectangle 5">
            <a:extLst>
              <a:ext uri="{FF2B5EF4-FFF2-40B4-BE49-F238E27FC236}">
                <a16:creationId xmlns:a16="http://schemas.microsoft.com/office/drawing/2014/main" id="{BD9BB615-DD04-7D61-C38F-455C9A2941C8}"/>
              </a:ext>
            </a:extLst>
          </p:cNvPr>
          <p:cNvSpPr>
            <a:spLocks noGrp="1" noChangeArrowheads="1"/>
          </p:cNvSpPr>
          <p:nvPr>
            <p:ph type="subTitle" idx="1"/>
          </p:nvPr>
        </p:nvSpPr>
        <p:spPr/>
        <p:txBody>
          <a:bodyPr/>
          <a:lstStyle/>
          <a:p>
            <a:pPr eaLnBrk="1" hangingPunct="1"/>
            <a:r>
              <a:rPr lang="en-US" altLang="en-US" dirty="0" err="1"/>
              <a:t>Izazovi</a:t>
            </a:r>
            <a:r>
              <a:rPr lang="en-US" altLang="en-US" dirty="0"/>
              <a:t> </a:t>
            </a:r>
            <a:r>
              <a:rPr lang="en-US" altLang="en-US" dirty="0" err="1"/>
              <a:t>prilikom</a:t>
            </a:r>
            <a:r>
              <a:rPr lang="en-US" altLang="en-US" dirty="0"/>
              <a:t> </a:t>
            </a:r>
            <a:r>
              <a:rPr lang="en-US" altLang="en-US" dirty="0" err="1"/>
              <a:t>verifikacije</a:t>
            </a:r>
            <a:r>
              <a:rPr lang="en-US" altLang="en-US" dirty="0"/>
              <a:t> </a:t>
            </a:r>
            <a:r>
              <a:rPr lang="en-US" altLang="en-US" dirty="0" err="1"/>
              <a:t>dizajna</a:t>
            </a:r>
            <a:endParaRPr lang="en-US" altLang="en-US" dirty="0" err="1">
              <a:cs typeface="Arial"/>
            </a:endParaRPr>
          </a:p>
        </p:txBody>
      </p:sp>
    </p:spTree>
  </p:cSld>
  <p:clrMapOvr>
    <a:masterClrMapping/>
  </p:clrMapOvr>
  <p:transition spd="med">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4">
            <a:extLst>
              <a:ext uri="{FF2B5EF4-FFF2-40B4-BE49-F238E27FC236}">
                <a16:creationId xmlns:a16="http://schemas.microsoft.com/office/drawing/2014/main" id="{6E19247B-BB7D-4354-842E-18D67CA8AFBB}"/>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8C3C3B-4D58-4B03-BD58-FAF20ABC9FD7}" type="slidenum">
              <a:rPr lang="de-DE" altLang="en-US">
                <a:solidFill>
                  <a:schemeClr val="bg1"/>
                </a:solidFill>
              </a:rPr>
              <a:pPr/>
              <a:t>60</a:t>
            </a:fld>
            <a:endParaRPr lang="de-DE" altLang="en-US">
              <a:solidFill>
                <a:schemeClr val="bg1"/>
              </a:solidFill>
            </a:endParaRPr>
          </a:p>
        </p:txBody>
      </p:sp>
      <p:sp>
        <p:nvSpPr>
          <p:cNvPr id="52227" name="Rectangle 2">
            <a:extLst>
              <a:ext uri="{FF2B5EF4-FFF2-40B4-BE49-F238E27FC236}">
                <a16:creationId xmlns:a16="http://schemas.microsoft.com/office/drawing/2014/main" id="{8ECBE39C-5B6D-7B12-CA41-956719F3DA50}"/>
              </a:ext>
            </a:extLst>
          </p:cNvPr>
          <p:cNvSpPr>
            <a:spLocks noGrp="1" noChangeArrowheads="1"/>
          </p:cNvSpPr>
          <p:nvPr>
            <p:ph type="title"/>
          </p:nvPr>
        </p:nvSpPr>
        <p:spPr/>
        <p:txBody>
          <a:bodyPr/>
          <a:lstStyle/>
          <a:p>
            <a:pPr eaLnBrk="1" hangingPunct="1"/>
            <a:r>
              <a:rPr lang="en-US" altLang="en-US" dirty="0" err="1"/>
              <a:t>Inicijatori</a:t>
            </a:r>
            <a:r>
              <a:rPr lang="en-US" altLang="en-US" dirty="0"/>
              <a:t> I</a:t>
            </a:r>
          </a:p>
        </p:txBody>
      </p:sp>
      <p:sp>
        <p:nvSpPr>
          <p:cNvPr id="52228" name="Rectangle 3">
            <a:extLst>
              <a:ext uri="{FF2B5EF4-FFF2-40B4-BE49-F238E27FC236}">
                <a16:creationId xmlns:a16="http://schemas.microsoft.com/office/drawing/2014/main" id="{521F7F58-A103-B0A5-D101-6B9753F8B37F}"/>
              </a:ext>
            </a:extLst>
          </p:cNvPr>
          <p:cNvSpPr>
            <a:spLocks noGrp="1" noChangeArrowheads="1"/>
          </p:cNvSpPr>
          <p:nvPr>
            <p:ph type="body" sz="half" idx="1"/>
          </p:nvPr>
        </p:nvSpPr>
        <p:spPr/>
        <p:txBody>
          <a:bodyPr/>
          <a:lstStyle/>
          <a:p>
            <a:pPr eaLnBrk="1" hangingPunct="1"/>
            <a:r>
              <a:rPr lang="en-US" altLang="en-US" sz="1400" b="1" dirty="0" err="1"/>
              <a:t>Inicijator</a:t>
            </a:r>
            <a:r>
              <a:rPr lang="en-US" altLang="en-US" sz="1400" b="1" dirty="0"/>
              <a:t> </a:t>
            </a:r>
            <a:r>
              <a:rPr lang="en-US" altLang="en-US" sz="1400" dirty="0"/>
              <a:t> je stimulus model koji </a:t>
            </a:r>
            <a:r>
              <a:rPr lang="en-US" altLang="en-US" sz="1400" dirty="0" err="1"/>
              <a:t>inicira</a:t>
            </a:r>
            <a:r>
              <a:rPr lang="en-US" altLang="en-US" sz="1400" dirty="0"/>
              <a:t> </a:t>
            </a:r>
            <a:r>
              <a:rPr lang="en-US" altLang="en-US" sz="1400" dirty="0" err="1"/>
              <a:t>transakciju</a:t>
            </a:r>
            <a:r>
              <a:rPr lang="en-US" altLang="en-US" sz="1400" dirty="0"/>
              <a:t> </a:t>
            </a:r>
            <a:r>
              <a:rPr lang="en-US" altLang="en-US" sz="1400" dirty="0" err="1"/>
              <a:t>ili</a:t>
            </a:r>
            <a:r>
              <a:rPr lang="en-US" altLang="en-US" sz="1400" dirty="0"/>
              <a:t> </a:t>
            </a:r>
            <a:r>
              <a:rPr lang="en-US" altLang="en-US" sz="1400" dirty="0" err="1"/>
              <a:t>transakcije</a:t>
            </a:r>
            <a:r>
              <a:rPr lang="en-US" altLang="en-US" sz="1400" dirty="0"/>
              <a:t> ka DUV-u</a:t>
            </a:r>
          </a:p>
          <a:p>
            <a:pPr eaLnBrk="1" hangingPunct="1"/>
            <a:endParaRPr lang="en-US" altLang="en-US" sz="1400"/>
          </a:p>
          <a:p>
            <a:pPr eaLnBrk="1" hangingPunct="1"/>
            <a:r>
              <a:rPr lang="en-US" altLang="en-US" sz="1400" dirty="0" err="1"/>
              <a:t>Tipično</a:t>
            </a:r>
            <a:r>
              <a:rPr lang="en-US" altLang="en-US" sz="1400" dirty="0"/>
              <a:t>, </a:t>
            </a:r>
            <a:r>
              <a:rPr lang="en-US" altLang="en-US" sz="1400" dirty="0" err="1"/>
              <a:t>inicijator</a:t>
            </a:r>
            <a:r>
              <a:rPr lang="en-US" altLang="en-US" sz="1400" dirty="0"/>
              <a:t> se </a:t>
            </a:r>
            <a:r>
              <a:rPr lang="en-US" altLang="en-US" sz="1400" dirty="0" err="1"/>
              <a:t>sastoji</a:t>
            </a:r>
            <a:r>
              <a:rPr lang="en-US" altLang="en-US" sz="1400" dirty="0"/>
              <a:t> od </a:t>
            </a:r>
            <a:r>
              <a:rPr lang="en-US" altLang="en-US" sz="1400" dirty="0" err="1"/>
              <a:t>dve</a:t>
            </a:r>
            <a:r>
              <a:rPr lang="en-US" altLang="en-US" sz="1400" dirty="0"/>
              <a:t> </a:t>
            </a:r>
            <a:r>
              <a:rPr lang="en-US" altLang="en-US" sz="1400" dirty="0" err="1"/>
              <a:t>komponente</a:t>
            </a:r>
            <a:r>
              <a:rPr lang="en-US" altLang="en-US" sz="1400" dirty="0"/>
              <a:t>:</a:t>
            </a:r>
            <a:endParaRPr lang="en-US" altLang="en-US" sz="1400" dirty="0">
              <a:cs typeface="Arial"/>
            </a:endParaRPr>
          </a:p>
          <a:p>
            <a:pPr lvl="1" indent="-188595" eaLnBrk="1" hangingPunct="1"/>
            <a:r>
              <a:rPr lang="en-US" altLang="en-US" sz="1200" b="1" dirty="0" err="1"/>
              <a:t>protokol</a:t>
            </a:r>
            <a:r>
              <a:rPr lang="en-US" altLang="en-US" sz="1200" dirty="0"/>
              <a:t> </a:t>
            </a:r>
            <a:r>
              <a:rPr lang="en-US" altLang="en-US" sz="1200" b="1" dirty="0" err="1"/>
              <a:t>komponenta</a:t>
            </a:r>
            <a:r>
              <a:rPr lang="en-US" altLang="en-US" sz="1200" dirty="0"/>
              <a:t>, </a:t>
            </a:r>
            <a:r>
              <a:rPr lang="en-US" altLang="en-US" sz="1200" dirty="0" err="1"/>
              <a:t>koja</a:t>
            </a:r>
            <a:r>
              <a:rPr lang="en-US" altLang="en-US" sz="1200" dirty="0"/>
              <a:t> </a:t>
            </a:r>
            <a:r>
              <a:rPr lang="en-US" altLang="en-US" sz="1200" dirty="0" err="1"/>
              <a:t>vodi</a:t>
            </a:r>
            <a:r>
              <a:rPr lang="en-US" altLang="en-US" sz="1200" dirty="0"/>
              <a:t> </a:t>
            </a:r>
            <a:r>
              <a:rPr lang="en-US" altLang="en-US" sz="1200" dirty="0" err="1"/>
              <a:t>računa</a:t>
            </a:r>
            <a:r>
              <a:rPr lang="en-US" altLang="en-US" sz="1200" dirty="0"/>
              <a:t> o </a:t>
            </a:r>
            <a:r>
              <a:rPr lang="en-US" altLang="en-US" sz="1200" dirty="0" err="1"/>
              <a:t>manipulacijama</a:t>
            </a:r>
            <a:r>
              <a:rPr lang="en-US" altLang="en-US" sz="1200" dirty="0"/>
              <a:t> </a:t>
            </a:r>
            <a:r>
              <a:rPr lang="en-US" altLang="en-US" sz="1200" dirty="0" err="1"/>
              <a:t>bita</a:t>
            </a:r>
            <a:r>
              <a:rPr lang="en-US" altLang="en-US" sz="1200" dirty="0"/>
              <a:t> </a:t>
            </a:r>
            <a:r>
              <a:rPr lang="en-US" altLang="en-US" sz="1200" dirty="0" err="1"/>
              <a:t>na</a:t>
            </a:r>
            <a:r>
              <a:rPr lang="en-US" altLang="en-US" sz="1200" dirty="0"/>
              <a:t> </a:t>
            </a:r>
            <a:r>
              <a:rPr lang="en-US" altLang="en-US" sz="1200" dirty="0" err="1"/>
              <a:t>niskom</a:t>
            </a:r>
            <a:r>
              <a:rPr lang="en-US" altLang="en-US" sz="1200" dirty="0"/>
              <a:t> </a:t>
            </a:r>
            <a:r>
              <a:rPr lang="en-US" altLang="en-US" sz="1200" dirty="0" err="1"/>
              <a:t>nivou</a:t>
            </a:r>
            <a:r>
              <a:rPr lang="en-US" altLang="en-US" sz="1200" dirty="0"/>
              <a:t> </a:t>
            </a:r>
            <a:r>
              <a:rPr lang="en-US" altLang="en-US" sz="1200" dirty="0" err="1"/>
              <a:t>ulaza</a:t>
            </a:r>
            <a:r>
              <a:rPr lang="en-US" altLang="en-US" sz="1200" dirty="0"/>
              <a:t> DUV-a </a:t>
            </a:r>
            <a:r>
              <a:rPr lang="en-US" altLang="en-US" sz="1200" dirty="0" err="1"/>
              <a:t>i</a:t>
            </a:r>
            <a:endParaRPr lang="en-US" altLang="en-US" sz="1200" dirty="0" err="1">
              <a:cs typeface="Arial"/>
            </a:endParaRPr>
          </a:p>
          <a:p>
            <a:pPr lvl="1" eaLnBrk="1" hangingPunct="1"/>
            <a:endParaRPr lang="en-US" altLang="en-US" sz="1200"/>
          </a:p>
          <a:p>
            <a:pPr lvl="1" indent="-188595" eaLnBrk="1" hangingPunct="1"/>
            <a:r>
              <a:rPr lang="en-US" altLang="en-US" sz="1200" b="1" dirty="0"/>
              <a:t>generator</a:t>
            </a:r>
            <a:r>
              <a:rPr lang="en-US" altLang="en-US" sz="1200" dirty="0"/>
              <a:t> </a:t>
            </a:r>
            <a:r>
              <a:rPr lang="en-US" altLang="en-US" sz="1200" b="1" dirty="0" err="1"/>
              <a:t>komponenta</a:t>
            </a:r>
            <a:r>
              <a:rPr lang="en-US" altLang="en-US" sz="1200" dirty="0"/>
              <a:t>, </a:t>
            </a:r>
            <a:r>
              <a:rPr lang="en-US" altLang="en-US" sz="1200" dirty="0" err="1"/>
              <a:t>koja</a:t>
            </a:r>
            <a:r>
              <a:rPr lang="en-US" altLang="en-US" sz="1200" dirty="0"/>
              <a:t> </a:t>
            </a:r>
            <a:r>
              <a:rPr lang="en-US" altLang="en-US" sz="1200" dirty="0" err="1"/>
              <a:t>obezbeđuje</a:t>
            </a:r>
            <a:r>
              <a:rPr lang="en-US" altLang="en-US" sz="1200" dirty="0"/>
              <a:t> </a:t>
            </a:r>
            <a:r>
              <a:rPr lang="en-US" altLang="en-US" sz="1200" dirty="0" err="1"/>
              <a:t>detalje</a:t>
            </a:r>
            <a:r>
              <a:rPr lang="en-US" altLang="en-US" sz="1200" dirty="0"/>
              <a:t> </a:t>
            </a:r>
            <a:r>
              <a:rPr lang="en-US" altLang="en-US" sz="1200" dirty="0" err="1"/>
              <a:t>transakcije</a:t>
            </a:r>
            <a:r>
              <a:rPr lang="en-US" altLang="en-US" sz="1200" dirty="0"/>
              <a:t> </a:t>
            </a:r>
            <a:r>
              <a:rPr lang="en-US" altLang="en-US" sz="1200" dirty="0" err="1"/>
              <a:t>na</a:t>
            </a:r>
            <a:r>
              <a:rPr lang="en-US" altLang="en-US" sz="1200" dirty="0"/>
              <a:t> </a:t>
            </a:r>
            <a:r>
              <a:rPr lang="en-US" altLang="en-US" sz="1200" dirty="0" err="1"/>
              <a:t>visokom</a:t>
            </a:r>
            <a:r>
              <a:rPr lang="en-US" altLang="en-US" sz="1200" dirty="0"/>
              <a:t> </a:t>
            </a:r>
            <a:r>
              <a:rPr lang="en-US" altLang="en-US" sz="1200" dirty="0" err="1"/>
              <a:t>nivou</a:t>
            </a:r>
            <a:r>
              <a:rPr lang="en-US" altLang="en-US" sz="1200" dirty="0"/>
              <a:t> </a:t>
            </a:r>
            <a:r>
              <a:rPr lang="en-US" altLang="en-US" sz="1200" dirty="0" err="1"/>
              <a:t>apstrakcije</a:t>
            </a:r>
            <a:endParaRPr lang="en-US" altLang="en-US" sz="1200" dirty="0" err="1">
              <a:cs typeface="Arial"/>
            </a:endParaRPr>
          </a:p>
          <a:p>
            <a:pPr lvl="1" indent="-188595"/>
            <a:endParaRPr lang="en-US" altLang="en-US" sz="1200" dirty="0"/>
          </a:p>
          <a:p>
            <a:pPr eaLnBrk="1" hangingPunct="1"/>
            <a:r>
              <a:rPr lang="en-US" altLang="en-US" sz="1400" dirty="0"/>
              <a:t>Ova </a:t>
            </a:r>
            <a:r>
              <a:rPr lang="en-US" altLang="en-US" sz="1400" dirty="0" err="1"/>
              <a:t>podela</a:t>
            </a:r>
            <a:r>
              <a:rPr lang="en-US" altLang="en-US" sz="1400" dirty="0"/>
              <a:t> </a:t>
            </a:r>
            <a:r>
              <a:rPr lang="en-US" altLang="en-US" sz="1400" dirty="0" err="1"/>
              <a:t>na</a:t>
            </a:r>
            <a:r>
              <a:rPr lang="en-US" altLang="en-US" sz="1400" dirty="0"/>
              <a:t> </a:t>
            </a:r>
            <a:r>
              <a:rPr lang="en-US" altLang="en-US" sz="1400" dirty="0" err="1"/>
              <a:t>protokol</a:t>
            </a:r>
            <a:r>
              <a:rPr lang="en-US" altLang="en-US" sz="1400" dirty="0"/>
              <a:t> </a:t>
            </a:r>
            <a:r>
              <a:rPr lang="en-US" altLang="en-US" sz="1400" dirty="0" err="1"/>
              <a:t>i</a:t>
            </a:r>
            <a:r>
              <a:rPr lang="en-US" altLang="en-US" sz="1400" dirty="0"/>
              <a:t> generator </a:t>
            </a:r>
            <a:r>
              <a:rPr lang="en-US" altLang="en-US" sz="1400" dirty="0" err="1"/>
              <a:t>komponentu</a:t>
            </a:r>
            <a:r>
              <a:rPr lang="en-US" altLang="en-US" sz="1400" dirty="0"/>
              <a:t> je </a:t>
            </a:r>
            <a:r>
              <a:rPr lang="en-US" altLang="en-US" sz="1400" dirty="0" err="1"/>
              <a:t>važna</a:t>
            </a:r>
            <a:r>
              <a:rPr lang="en-US" altLang="en-US" sz="1400" dirty="0"/>
              <a:t> </a:t>
            </a:r>
            <a:r>
              <a:rPr lang="en-US" altLang="en-US" sz="1400" dirty="0" err="1"/>
              <a:t>iz</a:t>
            </a:r>
            <a:r>
              <a:rPr lang="en-US" altLang="en-US" sz="1400" dirty="0"/>
              <a:t> </a:t>
            </a:r>
            <a:r>
              <a:rPr lang="en-US" altLang="en-US" sz="1400" dirty="0" err="1"/>
              <a:t>dva</a:t>
            </a:r>
            <a:r>
              <a:rPr lang="en-US" altLang="en-US" sz="1400" dirty="0"/>
              <a:t> </a:t>
            </a:r>
            <a:r>
              <a:rPr lang="en-US" altLang="en-US" sz="1400" dirty="0" err="1"/>
              <a:t>razloga</a:t>
            </a:r>
            <a:r>
              <a:rPr lang="en-US" altLang="en-US" sz="1400" dirty="0"/>
              <a:t>:</a:t>
            </a:r>
            <a:endParaRPr lang="en-US" altLang="en-US" sz="1400" dirty="0">
              <a:cs typeface="Arial"/>
            </a:endParaRPr>
          </a:p>
          <a:p>
            <a:pPr lvl="1" indent="-188595" eaLnBrk="1" hangingPunct="1"/>
            <a:r>
              <a:rPr lang="en-US" altLang="en-US" sz="1200" dirty="0" err="1"/>
              <a:t>Zasebna</a:t>
            </a:r>
            <a:r>
              <a:rPr lang="en-US" altLang="en-US" sz="1200" dirty="0"/>
              <a:t> </a:t>
            </a:r>
            <a:r>
              <a:rPr lang="en-US" altLang="en-US" sz="1200" dirty="0" err="1"/>
              <a:t>protokol</a:t>
            </a:r>
            <a:r>
              <a:rPr lang="en-US" altLang="en-US" sz="1200" dirty="0"/>
              <a:t> </a:t>
            </a:r>
            <a:r>
              <a:rPr lang="en-US" altLang="en-US" sz="1200" dirty="0" err="1"/>
              <a:t>komponenta</a:t>
            </a:r>
            <a:r>
              <a:rPr lang="en-US" altLang="en-US" sz="1200" dirty="0"/>
              <a:t> </a:t>
            </a:r>
            <a:r>
              <a:rPr lang="en-US" altLang="en-US" sz="1200" dirty="0" err="1"/>
              <a:t>omogućava</a:t>
            </a:r>
            <a:r>
              <a:rPr lang="en-US" altLang="en-US" sz="1200" dirty="0"/>
              <a:t> </a:t>
            </a:r>
            <a:r>
              <a:rPr lang="en-US" altLang="en-US" sz="1200" dirty="0" err="1"/>
              <a:t>onome</a:t>
            </a:r>
            <a:r>
              <a:rPr lang="en-US" altLang="en-US" sz="1200" dirty="0"/>
              <a:t> ko </a:t>
            </a:r>
            <a:r>
              <a:rPr lang="en-US" altLang="en-US" sz="1200" dirty="0" err="1"/>
              <a:t>piše</a:t>
            </a:r>
            <a:r>
              <a:rPr lang="en-US" altLang="en-US" sz="1200" dirty="0"/>
              <a:t> test </a:t>
            </a:r>
            <a:r>
              <a:rPr lang="en-US" altLang="en-US" sz="1200" dirty="0" err="1"/>
              <a:t>slučajeve</a:t>
            </a:r>
            <a:r>
              <a:rPr lang="en-US" altLang="en-US" sz="1200" dirty="0"/>
              <a:t> da </a:t>
            </a:r>
            <a:r>
              <a:rPr lang="en-US" altLang="en-US" sz="1200" dirty="0" err="1"/>
              <a:t>razmišlja</a:t>
            </a:r>
            <a:r>
              <a:rPr lang="en-US" altLang="en-US" sz="1200" dirty="0"/>
              <a:t> </a:t>
            </a:r>
            <a:r>
              <a:rPr lang="en-US" altLang="en-US" sz="1200" dirty="0" err="1"/>
              <a:t>na</a:t>
            </a:r>
            <a:r>
              <a:rPr lang="en-US" altLang="en-US" sz="1200" dirty="0"/>
              <a:t> </a:t>
            </a:r>
            <a:r>
              <a:rPr lang="en-US" altLang="en-US" sz="1200" dirty="0" err="1"/>
              <a:t>nivou</a:t>
            </a:r>
            <a:r>
              <a:rPr lang="en-US" altLang="en-US" sz="1200" dirty="0"/>
              <a:t> </a:t>
            </a:r>
            <a:r>
              <a:rPr lang="en-US" altLang="en-US" sz="1200" dirty="0" err="1"/>
              <a:t>transaksije</a:t>
            </a:r>
            <a:r>
              <a:rPr lang="en-US" altLang="en-US" sz="1200" dirty="0"/>
              <a:t>, bez </a:t>
            </a:r>
            <a:r>
              <a:rPr lang="en-US" altLang="en-US" sz="1200" dirty="0" err="1"/>
              <a:t>fokusiranja</a:t>
            </a:r>
            <a:r>
              <a:rPr lang="en-US" altLang="en-US" sz="1200" dirty="0"/>
              <a:t> </a:t>
            </a:r>
            <a:r>
              <a:rPr lang="en-US" altLang="en-US" sz="1200" dirty="0" err="1"/>
              <a:t>na</a:t>
            </a:r>
            <a:r>
              <a:rPr lang="en-US" altLang="en-US" sz="1200" dirty="0"/>
              <a:t> </a:t>
            </a:r>
            <a:r>
              <a:rPr lang="en-US" altLang="en-US" sz="1200" dirty="0" err="1"/>
              <a:t>manipulacije</a:t>
            </a:r>
            <a:r>
              <a:rPr lang="en-US" altLang="en-US" sz="1200" dirty="0"/>
              <a:t> </a:t>
            </a:r>
            <a:r>
              <a:rPr lang="en-US" altLang="en-US" sz="1200" dirty="0" err="1"/>
              <a:t>pojedinačnih</a:t>
            </a:r>
            <a:r>
              <a:rPr lang="en-US" altLang="en-US" sz="1200" dirty="0"/>
              <a:t> </a:t>
            </a:r>
            <a:r>
              <a:rPr lang="en-US" altLang="en-US" sz="1200" dirty="0" err="1"/>
              <a:t>bita</a:t>
            </a:r>
            <a:r>
              <a:rPr lang="en-US" altLang="en-US" sz="1200" dirty="0"/>
              <a:t> </a:t>
            </a:r>
            <a:r>
              <a:rPr lang="en-US" altLang="en-US" sz="1200" dirty="0" err="1"/>
              <a:t>neophodne</a:t>
            </a:r>
            <a:r>
              <a:rPr lang="en-US" altLang="en-US" sz="1200" dirty="0"/>
              <a:t> da bi se ta </a:t>
            </a:r>
            <a:r>
              <a:rPr lang="en-US" altLang="en-US" sz="1200" dirty="0" err="1"/>
              <a:t>transakcija</a:t>
            </a:r>
            <a:r>
              <a:rPr lang="en-US" altLang="en-US" sz="1200" dirty="0"/>
              <a:t> </a:t>
            </a:r>
            <a:r>
              <a:rPr lang="en-US" altLang="en-US" sz="1200" dirty="0" err="1"/>
              <a:t>zapravo</a:t>
            </a:r>
            <a:r>
              <a:rPr lang="en-US" altLang="en-US" sz="1200" dirty="0"/>
              <a:t> </a:t>
            </a:r>
            <a:r>
              <a:rPr lang="en-US" altLang="en-US" sz="1200" dirty="0" err="1"/>
              <a:t>izvršila</a:t>
            </a:r>
            <a:r>
              <a:rPr lang="en-US" altLang="en-US" sz="1200" dirty="0"/>
              <a:t>, </a:t>
            </a:r>
            <a:r>
              <a:rPr lang="en-US" altLang="en-US" sz="1200" dirty="0" err="1"/>
              <a:t>i</a:t>
            </a:r>
            <a:endParaRPr lang="en-US" altLang="en-US" sz="1200" dirty="0" err="1">
              <a:cs typeface="Arial"/>
            </a:endParaRPr>
          </a:p>
          <a:p>
            <a:pPr lvl="1" eaLnBrk="1" hangingPunct="1"/>
            <a:endParaRPr lang="en-US" altLang="en-US" sz="1200"/>
          </a:p>
          <a:p>
            <a:pPr lvl="1" indent="-188595" eaLnBrk="1" hangingPunct="1"/>
            <a:r>
              <a:rPr lang="en-US" altLang="en-US" sz="1200" dirty="0"/>
              <a:t>Dobro </a:t>
            </a:r>
            <a:r>
              <a:rPr lang="en-US" altLang="en-US" sz="1200" dirty="0" err="1"/>
              <a:t>definisan</a:t>
            </a:r>
            <a:r>
              <a:rPr lang="en-US" altLang="en-US" sz="1200" dirty="0"/>
              <a:t> </a:t>
            </a:r>
            <a:r>
              <a:rPr lang="en-US" altLang="en-US" sz="1200" dirty="0" err="1"/>
              <a:t>interfejs</a:t>
            </a:r>
            <a:r>
              <a:rPr lang="en-US" altLang="en-US" sz="1200" dirty="0"/>
              <a:t> </a:t>
            </a:r>
            <a:r>
              <a:rPr lang="en-US" altLang="en-US" sz="1200" dirty="0" err="1"/>
              <a:t>između</a:t>
            </a:r>
            <a:r>
              <a:rPr lang="en-US" altLang="en-US" sz="1200" dirty="0"/>
              <a:t> </a:t>
            </a:r>
            <a:r>
              <a:rPr lang="en-US" altLang="en-US" sz="1200" dirty="0" err="1"/>
              <a:t>protokol</a:t>
            </a:r>
            <a:r>
              <a:rPr lang="en-US" altLang="en-US" sz="1200" dirty="0"/>
              <a:t> </a:t>
            </a:r>
            <a:r>
              <a:rPr lang="en-US" altLang="en-US" sz="1200" dirty="0" err="1"/>
              <a:t>i</a:t>
            </a:r>
            <a:r>
              <a:rPr lang="en-US" altLang="en-US" sz="1200" dirty="0"/>
              <a:t> generator </a:t>
            </a:r>
            <a:r>
              <a:rPr lang="en-US" altLang="en-US" sz="1200" dirty="0" err="1"/>
              <a:t>komponenti</a:t>
            </a:r>
            <a:r>
              <a:rPr lang="en-US" altLang="en-US" sz="1200" dirty="0"/>
              <a:t> </a:t>
            </a:r>
            <a:r>
              <a:rPr lang="en-US" altLang="en-US" sz="1200" dirty="0" err="1"/>
              <a:t>omogućava</a:t>
            </a:r>
            <a:r>
              <a:rPr lang="en-US" altLang="en-US" sz="1200" dirty="0"/>
              <a:t> </a:t>
            </a:r>
            <a:r>
              <a:rPr lang="en-US" altLang="en-US" sz="1200" dirty="0" err="1"/>
              <a:t>jednostavnu</a:t>
            </a:r>
            <a:r>
              <a:rPr lang="en-US" altLang="en-US" sz="1200" dirty="0"/>
              <a:t> </a:t>
            </a:r>
            <a:r>
              <a:rPr lang="en-US" altLang="en-US" sz="1200" dirty="0" err="1"/>
              <a:t>zamenu</a:t>
            </a:r>
            <a:r>
              <a:rPr lang="en-US" altLang="en-US" sz="1200" dirty="0"/>
              <a:t> generator </a:t>
            </a:r>
            <a:r>
              <a:rPr lang="en-US" altLang="en-US" sz="1200" dirty="0" err="1"/>
              <a:t>komponente</a:t>
            </a:r>
            <a:endParaRPr lang="en-US" altLang="en-US" sz="1200" dirty="0" err="1">
              <a:cs typeface="Arial"/>
            </a:endParaRPr>
          </a:p>
        </p:txBody>
      </p:sp>
      <p:pic>
        <p:nvPicPr>
          <p:cNvPr id="52229" name="Picture 5">
            <a:extLst>
              <a:ext uri="{FF2B5EF4-FFF2-40B4-BE49-F238E27FC236}">
                <a16:creationId xmlns:a16="http://schemas.microsoft.com/office/drawing/2014/main" id="{B5D83796-35F8-4AEB-3D75-6D537E2D2E0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1350" y="4046538"/>
            <a:ext cx="7880350" cy="1836737"/>
          </a:xfrm>
        </p:spPr>
      </p:pic>
    </p:spTree>
  </p:cSld>
  <p:clrMapOvr>
    <a:masterClrMapping/>
  </p:clrMapOvr>
  <p:transition spd="med">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4">
            <a:extLst>
              <a:ext uri="{FF2B5EF4-FFF2-40B4-BE49-F238E27FC236}">
                <a16:creationId xmlns:a16="http://schemas.microsoft.com/office/drawing/2014/main" id="{6E19247B-BB7D-4354-842E-18D67CA8AFBB}"/>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8C3C3B-4D58-4B03-BD58-FAF20ABC9FD7}" type="slidenum">
              <a:rPr lang="de-DE" altLang="en-US">
                <a:solidFill>
                  <a:schemeClr val="bg1"/>
                </a:solidFill>
              </a:rPr>
              <a:pPr/>
              <a:t>61</a:t>
            </a:fld>
            <a:endParaRPr lang="de-DE" altLang="en-US">
              <a:solidFill>
                <a:schemeClr val="bg1"/>
              </a:solidFill>
            </a:endParaRPr>
          </a:p>
        </p:txBody>
      </p:sp>
      <p:sp>
        <p:nvSpPr>
          <p:cNvPr id="52227" name="Rectangle 2">
            <a:extLst>
              <a:ext uri="{FF2B5EF4-FFF2-40B4-BE49-F238E27FC236}">
                <a16:creationId xmlns:a16="http://schemas.microsoft.com/office/drawing/2014/main" id="{8ECBE39C-5B6D-7B12-CA41-956719F3DA50}"/>
              </a:ext>
            </a:extLst>
          </p:cNvPr>
          <p:cNvSpPr>
            <a:spLocks noGrp="1" noChangeArrowheads="1"/>
          </p:cNvSpPr>
          <p:nvPr>
            <p:ph type="title"/>
          </p:nvPr>
        </p:nvSpPr>
        <p:spPr/>
        <p:txBody>
          <a:bodyPr/>
          <a:lstStyle/>
          <a:p>
            <a:pPr eaLnBrk="1" hangingPunct="1"/>
            <a:r>
              <a:rPr lang="en-US" altLang="en-US" dirty="0" err="1"/>
              <a:t>Inicijatori</a:t>
            </a:r>
            <a:r>
              <a:rPr lang="en-US" altLang="en-US" dirty="0"/>
              <a:t> II (</a:t>
            </a:r>
            <a:r>
              <a:rPr lang="en-US" altLang="en-US" dirty="0" err="1"/>
              <a:t>komunikacija</a:t>
            </a:r>
            <a:r>
              <a:rPr lang="en-US" altLang="en-US" dirty="0"/>
              <a:t> </a:t>
            </a:r>
            <a:r>
              <a:rPr lang="en-US" altLang="en-US" dirty="0" err="1"/>
              <a:t>sa</a:t>
            </a:r>
            <a:r>
              <a:rPr lang="en-US" altLang="en-US" dirty="0"/>
              <a:t> Cache </a:t>
            </a:r>
            <a:r>
              <a:rPr lang="en-US" altLang="en-US" dirty="0" err="1"/>
              <a:t>kontrolerom</a:t>
            </a:r>
            <a:r>
              <a:rPr lang="en-US" altLang="en-US" dirty="0"/>
              <a:t>)</a:t>
            </a:r>
            <a:endParaRPr lang="en-US" altLang="en-US" dirty="0">
              <a:cs typeface="Arial"/>
            </a:endParaRPr>
          </a:p>
        </p:txBody>
      </p:sp>
      <p:sp>
        <p:nvSpPr>
          <p:cNvPr id="52228" name="Rectangle 3">
            <a:extLst>
              <a:ext uri="{FF2B5EF4-FFF2-40B4-BE49-F238E27FC236}">
                <a16:creationId xmlns:a16="http://schemas.microsoft.com/office/drawing/2014/main" id="{521F7F58-A103-B0A5-D101-6B9753F8B37F}"/>
              </a:ext>
            </a:extLst>
          </p:cNvPr>
          <p:cNvSpPr>
            <a:spLocks noGrp="1" noChangeArrowheads="1"/>
          </p:cNvSpPr>
          <p:nvPr>
            <p:ph type="body" sz="half" idx="1"/>
          </p:nvPr>
        </p:nvSpPr>
        <p:spPr/>
        <p:txBody>
          <a:bodyPr/>
          <a:lstStyle/>
          <a:p>
            <a:r>
              <a:rPr lang="en-US" altLang="en-US" sz="1400" dirty="0"/>
              <a:t>CMD (</a:t>
            </a:r>
            <a:r>
              <a:rPr lang="en-US" altLang="en-US" sz="1400" dirty="0" err="1"/>
              <a:t>komanda</a:t>
            </a:r>
            <a:r>
              <a:rPr lang="en-US" altLang="en-US" sz="1400" dirty="0"/>
              <a:t>) za </a:t>
            </a:r>
            <a:r>
              <a:rPr lang="en-US" altLang="en-US" sz="1400" dirty="0" err="1"/>
              <a:t>skladištenje</a:t>
            </a:r>
            <a:r>
              <a:rPr lang="en-US" altLang="en-US" sz="1400" dirty="0"/>
              <a:t>  64-bitne </a:t>
            </a:r>
            <a:r>
              <a:rPr lang="en-US" altLang="en-US" sz="1400" dirty="0" err="1"/>
              <a:t>reči</a:t>
            </a:r>
            <a:r>
              <a:rPr lang="en-US" altLang="en-US" sz="1400" dirty="0"/>
              <a:t> je 0x5</a:t>
            </a:r>
            <a:endParaRPr lang="en-US" altLang="en-US" sz="1400" dirty="0">
              <a:cs typeface="Arial"/>
            </a:endParaRPr>
          </a:p>
          <a:p>
            <a:r>
              <a:rPr lang="en-US" altLang="en-US" sz="1400" dirty="0">
                <a:cs typeface="Arial"/>
              </a:rPr>
              <a:t>Bit </a:t>
            </a:r>
            <a:r>
              <a:rPr lang="en-US" altLang="en-US" sz="1400" dirty="0" err="1">
                <a:cs typeface="Arial"/>
              </a:rPr>
              <a:t>validnosti</a:t>
            </a:r>
            <a:r>
              <a:rPr lang="en-US" altLang="en-US" sz="1400" dirty="0">
                <a:cs typeface="Arial"/>
              </a:rPr>
              <a:t> CMD_VLD mora da </a:t>
            </a:r>
            <a:r>
              <a:rPr lang="en-US" altLang="en-US" sz="1400" dirty="0" err="1">
                <a:cs typeface="Arial"/>
              </a:rPr>
              <a:t>prati</a:t>
            </a:r>
            <a:r>
              <a:rPr lang="en-US" altLang="en-US" sz="1400" dirty="0">
                <a:cs typeface="Arial"/>
              </a:rPr>
              <a:t> </a:t>
            </a:r>
            <a:r>
              <a:rPr lang="en-US" altLang="en-US" sz="1400" dirty="0" err="1">
                <a:cs typeface="Arial"/>
              </a:rPr>
              <a:t>zahtev</a:t>
            </a:r>
            <a:r>
              <a:rPr lang="en-US" altLang="en-US" sz="1400" dirty="0">
                <a:cs typeface="Arial"/>
              </a:rPr>
              <a:t> </a:t>
            </a:r>
            <a:r>
              <a:rPr lang="en-US" altLang="en-US" sz="1400" dirty="0" err="1">
                <a:cs typeface="Arial"/>
              </a:rPr>
              <a:t>zajedno</a:t>
            </a:r>
            <a:r>
              <a:rPr lang="en-US" altLang="en-US" sz="1400" dirty="0">
                <a:cs typeface="Arial"/>
              </a:rPr>
              <a:t> </a:t>
            </a:r>
            <a:r>
              <a:rPr lang="en-US" altLang="en-US" sz="1400" dirty="0" err="1">
                <a:cs typeface="Arial"/>
              </a:rPr>
              <a:t>sa</a:t>
            </a:r>
            <a:r>
              <a:rPr lang="en-US" altLang="en-US" sz="1400" dirty="0">
                <a:cs typeface="Arial"/>
              </a:rPr>
              <a:t> </a:t>
            </a:r>
            <a:r>
              <a:rPr lang="en-US" altLang="en-US" sz="1400" dirty="0" err="1">
                <a:cs typeface="Arial"/>
              </a:rPr>
              <a:t>odgovarajućim</a:t>
            </a:r>
            <a:r>
              <a:rPr lang="en-US" altLang="en-US" sz="1400" dirty="0">
                <a:cs typeface="Arial"/>
              </a:rPr>
              <a:t> </a:t>
            </a:r>
            <a:r>
              <a:rPr lang="en-US" altLang="en-US" sz="1400" dirty="0" err="1">
                <a:cs typeface="Arial"/>
              </a:rPr>
              <a:t>tagom</a:t>
            </a:r>
            <a:r>
              <a:rPr lang="en-US" altLang="en-US" sz="1400" dirty="0">
                <a:cs typeface="Arial"/>
              </a:rPr>
              <a:t>, </a:t>
            </a:r>
            <a:r>
              <a:rPr lang="en-US" altLang="en-US" sz="1400" dirty="0" err="1">
                <a:cs typeface="Arial"/>
              </a:rPr>
              <a:t>adresom</a:t>
            </a:r>
            <a:r>
              <a:rPr lang="en-US" altLang="en-US" sz="1400" dirty="0">
                <a:cs typeface="Arial"/>
              </a:rPr>
              <a:t> </a:t>
            </a:r>
            <a:r>
              <a:rPr lang="en-US" altLang="en-US" sz="1400" dirty="0" err="1">
                <a:cs typeface="Arial"/>
              </a:rPr>
              <a:t>i</a:t>
            </a:r>
            <a:r>
              <a:rPr lang="en-US" altLang="en-US" sz="1400" dirty="0">
                <a:cs typeface="Arial"/>
              </a:rPr>
              <a:t> </a:t>
            </a:r>
            <a:r>
              <a:rPr lang="en-US" altLang="en-US" sz="1400" dirty="0" err="1">
                <a:cs typeface="Arial"/>
              </a:rPr>
              <a:t>prvih</a:t>
            </a:r>
            <a:r>
              <a:rPr lang="en-US" altLang="en-US" sz="1400" dirty="0">
                <a:cs typeface="Arial"/>
              </a:rPr>
              <a:t> 32 </a:t>
            </a:r>
            <a:r>
              <a:rPr lang="en-US" altLang="en-US" sz="1400" dirty="0" err="1">
                <a:cs typeface="Arial"/>
              </a:rPr>
              <a:t>bita</a:t>
            </a:r>
            <a:r>
              <a:rPr lang="en-US" altLang="en-US" sz="1400" dirty="0">
                <a:cs typeface="Arial"/>
              </a:rPr>
              <a:t> </a:t>
            </a:r>
            <a:r>
              <a:rPr lang="en-US" altLang="en-US" sz="1400" dirty="0" err="1">
                <a:cs typeface="Arial"/>
              </a:rPr>
              <a:t>podataka</a:t>
            </a:r>
            <a:endParaRPr lang="en-US" altLang="en-US" sz="1400" dirty="0">
              <a:cs typeface="Arial"/>
            </a:endParaRPr>
          </a:p>
          <a:p>
            <a:r>
              <a:rPr lang="en-US" altLang="en-US" sz="1400" dirty="0" err="1">
                <a:cs typeface="Arial"/>
              </a:rPr>
              <a:t>Sledeće</a:t>
            </a:r>
            <a:r>
              <a:rPr lang="en-US" altLang="en-US" sz="1400" dirty="0">
                <a:cs typeface="Arial"/>
              </a:rPr>
              <a:t> 32 </a:t>
            </a:r>
            <a:r>
              <a:rPr lang="en-US" altLang="en-US" sz="1400" dirty="0" err="1">
                <a:cs typeface="Arial"/>
              </a:rPr>
              <a:t>bita</a:t>
            </a:r>
            <a:r>
              <a:rPr lang="en-US" altLang="en-US" sz="1400" dirty="0">
                <a:cs typeface="Arial"/>
              </a:rPr>
              <a:t> se </a:t>
            </a:r>
            <a:r>
              <a:rPr lang="en-US" altLang="en-US" sz="1400" dirty="0" err="1">
                <a:cs typeface="Arial"/>
              </a:rPr>
              <a:t>prosleđuju</a:t>
            </a:r>
            <a:r>
              <a:rPr lang="en-US" altLang="en-US" sz="1400" dirty="0">
                <a:cs typeface="Arial"/>
              </a:rPr>
              <a:t> u </a:t>
            </a:r>
            <a:r>
              <a:rPr lang="en-US" altLang="en-US" sz="1400" dirty="0" err="1">
                <a:cs typeface="Arial"/>
              </a:rPr>
              <a:t>narednom</a:t>
            </a:r>
            <a:r>
              <a:rPr lang="en-US" altLang="en-US" sz="1400" dirty="0">
                <a:cs typeface="Arial"/>
              </a:rPr>
              <a:t> </a:t>
            </a:r>
            <a:r>
              <a:rPr lang="en-US" altLang="en-US" sz="1400" dirty="0" err="1">
                <a:cs typeface="Arial"/>
              </a:rPr>
              <a:t>ciklusu</a:t>
            </a:r>
            <a:r>
              <a:rPr lang="en-US" altLang="en-US" sz="1400" dirty="0">
                <a:cs typeface="Arial"/>
              </a:rPr>
              <a:t> </a:t>
            </a:r>
            <a:r>
              <a:rPr lang="en-US" altLang="en-US" sz="1400" dirty="0" err="1">
                <a:cs typeface="Arial"/>
              </a:rPr>
              <a:t>takta</a:t>
            </a:r>
            <a:endParaRPr lang="en-US" altLang="en-US" sz="1400" dirty="0">
              <a:cs typeface="Arial"/>
            </a:endParaRPr>
          </a:p>
          <a:p>
            <a:r>
              <a:rPr lang="en-US" altLang="en-US" sz="1400" dirty="0" err="1">
                <a:cs typeface="Arial"/>
              </a:rPr>
              <a:t>Protokol</a:t>
            </a:r>
            <a:r>
              <a:rPr lang="en-US" altLang="en-US" sz="1400" dirty="0">
                <a:cs typeface="Arial"/>
              </a:rPr>
              <a:t> </a:t>
            </a:r>
            <a:r>
              <a:rPr lang="en-US" altLang="en-US" sz="1400" dirty="0" err="1">
                <a:cs typeface="Arial"/>
              </a:rPr>
              <a:t>komponenta</a:t>
            </a:r>
            <a:r>
              <a:rPr lang="en-US" altLang="en-US" sz="1400" dirty="0">
                <a:cs typeface="Arial"/>
              </a:rPr>
              <a:t> mora </a:t>
            </a:r>
            <a:r>
              <a:rPr lang="en-US" altLang="en-US" sz="1400" dirty="0" err="1">
                <a:cs typeface="Arial"/>
              </a:rPr>
              <a:t>biti</a:t>
            </a:r>
            <a:r>
              <a:rPr lang="en-US" altLang="en-US" sz="1400" dirty="0">
                <a:cs typeface="Arial"/>
              </a:rPr>
              <a:t> u </a:t>
            </a:r>
            <a:r>
              <a:rPr lang="en-US" altLang="en-US" sz="1400" dirty="0" err="1">
                <a:cs typeface="Arial"/>
              </a:rPr>
              <a:t>stanju</a:t>
            </a:r>
            <a:r>
              <a:rPr lang="en-US" altLang="en-US" sz="1400" dirty="0">
                <a:cs typeface="Arial"/>
              </a:rPr>
              <a:t> da </a:t>
            </a:r>
            <a:r>
              <a:rPr lang="en-US" altLang="en-US" sz="1400" dirty="0" err="1">
                <a:cs typeface="Arial"/>
              </a:rPr>
              <a:t>razume</a:t>
            </a:r>
            <a:r>
              <a:rPr lang="en-US" altLang="en-US" sz="1400" dirty="0">
                <a:cs typeface="Arial"/>
              </a:rPr>
              <a:t> </a:t>
            </a:r>
            <a:r>
              <a:rPr lang="en-US" altLang="en-US" sz="1400" dirty="0" err="1">
                <a:cs typeface="Arial"/>
              </a:rPr>
              <a:t>i</a:t>
            </a:r>
            <a:r>
              <a:rPr lang="en-US" altLang="en-US" sz="1400" dirty="0">
                <a:cs typeface="Arial"/>
              </a:rPr>
              <a:t> </a:t>
            </a:r>
            <a:r>
              <a:rPr lang="en-US" altLang="en-US" sz="1400" dirty="0" err="1">
                <a:cs typeface="Arial"/>
              </a:rPr>
              <a:t>adekvatno</a:t>
            </a:r>
            <a:r>
              <a:rPr lang="en-US" altLang="en-US" sz="1400" dirty="0">
                <a:cs typeface="Arial"/>
              </a:rPr>
              <a:t> </a:t>
            </a:r>
            <a:r>
              <a:rPr lang="en-US" altLang="en-US" sz="1400" dirty="0" err="1">
                <a:cs typeface="Arial"/>
              </a:rPr>
              <a:t>dekoduje</a:t>
            </a:r>
            <a:r>
              <a:rPr lang="en-US" altLang="en-US" sz="1400" dirty="0">
                <a:cs typeface="Arial"/>
              </a:rPr>
              <a:t> </a:t>
            </a:r>
            <a:r>
              <a:rPr lang="en-US" altLang="en-US" sz="1400" dirty="0" err="1">
                <a:cs typeface="Arial"/>
              </a:rPr>
              <a:t>vrednosti</a:t>
            </a:r>
            <a:r>
              <a:rPr lang="en-US" altLang="en-US" sz="1400" dirty="0">
                <a:cs typeface="Arial"/>
              </a:rPr>
              <a:t> </a:t>
            </a:r>
            <a:r>
              <a:rPr lang="en-US" altLang="en-US" sz="1400" dirty="0" err="1">
                <a:cs typeface="Arial"/>
              </a:rPr>
              <a:t>i</a:t>
            </a:r>
            <a:r>
              <a:rPr lang="en-US" altLang="en-US" sz="1400" dirty="0">
                <a:cs typeface="Arial"/>
              </a:rPr>
              <a:t> </a:t>
            </a:r>
            <a:r>
              <a:rPr lang="en-US" altLang="en-US" sz="1400" dirty="0" err="1">
                <a:cs typeface="Arial"/>
              </a:rPr>
              <a:t>vremenske</a:t>
            </a:r>
            <a:r>
              <a:rPr lang="en-US" altLang="en-US" sz="1400" dirty="0">
                <a:cs typeface="Arial"/>
              </a:rPr>
              <a:t> </a:t>
            </a:r>
            <a:r>
              <a:rPr lang="en-US" altLang="en-US" sz="1400" dirty="0" err="1">
                <a:cs typeface="Arial"/>
              </a:rPr>
              <a:t>zahteve</a:t>
            </a:r>
            <a:r>
              <a:rPr lang="en-US" altLang="en-US" sz="1400" dirty="0">
                <a:cs typeface="Arial"/>
              </a:rPr>
              <a:t> od </a:t>
            </a:r>
            <a:r>
              <a:rPr lang="en-US" altLang="en-US" sz="1400" dirty="0" err="1">
                <a:cs typeface="Arial"/>
              </a:rPr>
              <a:t>strane</a:t>
            </a:r>
            <a:r>
              <a:rPr lang="en-US" altLang="en-US" sz="1400" dirty="0">
                <a:cs typeface="Arial"/>
              </a:rPr>
              <a:t> </a:t>
            </a:r>
            <a:r>
              <a:rPr lang="en-US" altLang="en-US" sz="1400" dirty="0" err="1">
                <a:cs typeface="Arial"/>
              </a:rPr>
              <a:t>keš</a:t>
            </a:r>
            <a:r>
              <a:rPr lang="en-US" altLang="en-US" sz="1400" dirty="0">
                <a:cs typeface="Arial"/>
              </a:rPr>
              <a:t> </a:t>
            </a:r>
            <a:r>
              <a:rPr lang="en-US" altLang="en-US" sz="1400" dirty="0" err="1">
                <a:cs typeface="Arial"/>
              </a:rPr>
              <a:t>memorije</a:t>
            </a:r>
            <a:r>
              <a:rPr lang="en-US" altLang="en-US" sz="1400" dirty="0">
                <a:cs typeface="Arial"/>
              </a:rPr>
              <a:t> </a:t>
            </a:r>
            <a:r>
              <a:rPr lang="en-US" altLang="en-US" sz="1400" dirty="0" err="1">
                <a:cs typeface="Arial"/>
              </a:rPr>
              <a:t>kako</a:t>
            </a:r>
            <a:r>
              <a:rPr lang="en-US" altLang="en-US" sz="1400" dirty="0">
                <a:cs typeface="Arial"/>
              </a:rPr>
              <a:t> bi se </a:t>
            </a:r>
            <a:r>
              <a:rPr lang="en-US" altLang="en-US" sz="1400" dirty="0" err="1">
                <a:cs typeface="Arial"/>
              </a:rPr>
              <a:t>inicirao</a:t>
            </a:r>
            <a:r>
              <a:rPr lang="en-US" altLang="en-US" sz="1400" dirty="0">
                <a:cs typeface="Arial"/>
              </a:rPr>
              <a:t> </a:t>
            </a:r>
            <a:r>
              <a:rPr lang="en-US" altLang="en-US" sz="1400" dirty="0" err="1">
                <a:cs typeface="Arial"/>
              </a:rPr>
              <a:t>validan</a:t>
            </a:r>
            <a:r>
              <a:rPr lang="en-US" altLang="en-US" sz="1400" dirty="0">
                <a:cs typeface="Arial"/>
              </a:rPr>
              <a:t> </a:t>
            </a:r>
            <a:r>
              <a:rPr lang="en-US" altLang="en-US" sz="1400" dirty="0" err="1">
                <a:cs typeface="Arial"/>
              </a:rPr>
              <a:t>zahtev</a:t>
            </a:r>
            <a:endParaRPr lang="en-US" altLang="en-US" sz="1400" dirty="0">
              <a:cs typeface="Arial"/>
            </a:endParaRPr>
          </a:p>
          <a:p>
            <a:r>
              <a:rPr lang="en-US" altLang="en-US" sz="1400" dirty="0" err="1">
                <a:cs typeface="Arial"/>
              </a:rPr>
              <a:t>Iako</a:t>
            </a:r>
            <a:r>
              <a:rPr lang="en-US" altLang="en-US" sz="1400" dirty="0">
                <a:cs typeface="Arial"/>
              </a:rPr>
              <a:t> </a:t>
            </a:r>
            <a:r>
              <a:rPr lang="en-US" altLang="en-US" sz="1400" dirty="0" err="1">
                <a:cs typeface="Arial"/>
              </a:rPr>
              <a:t>protokol</a:t>
            </a:r>
            <a:r>
              <a:rPr lang="en-US" altLang="en-US" sz="1400" dirty="0">
                <a:cs typeface="Arial"/>
              </a:rPr>
              <a:t> </a:t>
            </a:r>
            <a:r>
              <a:rPr lang="en-US" altLang="en-US" sz="1400" dirty="0" err="1">
                <a:cs typeface="Arial"/>
              </a:rPr>
              <a:t>komponenta</a:t>
            </a:r>
            <a:r>
              <a:rPr lang="en-US" altLang="en-US" sz="1400" dirty="0">
                <a:cs typeface="Arial"/>
              </a:rPr>
              <a:t> </a:t>
            </a:r>
            <a:r>
              <a:rPr lang="en-US" altLang="en-US" sz="1400" dirty="0" err="1">
                <a:cs typeface="Arial"/>
              </a:rPr>
              <a:t>vodi</a:t>
            </a:r>
            <a:r>
              <a:rPr lang="en-US" altLang="en-US" sz="1400" dirty="0">
                <a:cs typeface="Arial"/>
              </a:rPr>
              <a:t> </a:t>
            </a:r>
            <a:r>
              <a:rPr lang="en-US" altLang="en-US" sz="1400" dirty="0" err="1">
                <a:cs typeface="Arial"/>
              </a:rPr>
              <a:t>računa</a:t>
            </a:r>
            <a:r>
              <a:rPr lang="en-US" altLang="en-US" sz="1400" dirty="0">
                <a:cs typeface="Arial"/>
              </a:rPr>
              <a:t> o </a:t>
            </a:r>
            <a:r>
              <a:rPr lang="en-US" altLang="en-US" sz="1400" dirty="0" err="1">
                <a:cs typeface="Arial"/>
              </a:rPr>
              <a:t>ovim</a:t>
            </a:r>
            <a:r>
              <a:rPr lang="en-US" altLang="en-US" sz="1400" dirty="0">
                <a:cs typeface="Arial"/>
              </a:rPr>
              <a:t> </a:t>
            </a:r>
            <a:r>
              <a:rPr lang="en-US" altLang="en-US" sz="1400" dirty="0" err="1">
                <a:cs typeface="Arial"/>
              </a:rPr>
              <a:t>detaljima</a:t>
            </a:r>
            <a:r>
              <a:rPr lang="en-US" altLang="en-US" sz="1400" dirty="0">
                <a:cs typeface="Arial"/>
              </a:rPr>
              <a:t> </a:t>
            </a:r>
            <a:r>
              <a:rPr lang="en-US" altLang="en-US" sz="1400" dirty="0" err="1">
                <a:cs typeface="Arial"/>
              </a:rPr>
              <a:t>transakcije</a:t>
            </a:r>
            <a:r>
              <a:rPr lang="en-US" altLang="en-US" sz="1400" dirty="0">
                <a:cs typeface="Arial"/>
              </a:rPr>
              <a:t> </a:t>
            </a:r>
            <a:r>
              <a:rPr lang="en-US" altLang="en-US" sz="1400" dirty="0" err="1">
                <a:cs typeface="Arial"/>
              </a:rPr>
              <a:t>na</a:t>
            </a:r>
            <a:r>
              <a:rPr lang="en-US" altLang="en-US" sz="1400" dirty="0">
                <a:cs typeface="Arial"/>
              </a:rPr>
              <a:t> </a:t>
            </a:r>
            <a:r>
              <a:rPr lang="en-US" altLang="en-US" sz="1400" dirty="0" err="1">
                <a:cs typeface="Arial"/>
              </a:rPr>
              <a:t>niskom</a:t>
            </a:r>
            <a:r>
              <a:rPr lang="en-US" altLang="en-US" sz="1400" dirty="0">
                <a:cs typeface="Arial"/>
              </a:rPr>
              <a:t> </a:t>
            </a:r>
            <a:r>
              <a:rPr lang="en-US" altLang="en-US" sz="1400" dirty="0" err="1">
                <a:cs typeface="Arial"/>
              </a:rPr>
              <a:t>nivou</a:t>
            </a:r>
            <a:r>
              <a:rPr lang="en-US" altLang="en-US" sz="1400" dirty="0">
                <a:cs typeface="Arial"/>
              </a:rPr>
              <a:t>, </a:t>
            </a:r>
            <a:r>
              <a:rPr lang="en-US" altLang="en-US" sz="1400" dirty="0" err="1">
                <a:cs typeface="Arial"/>
              </a:rPr>
              <a:t>uloga</a:t>
            </a:r>
            <a:r>
              <a:rPr lang="en-US" altLang="en-US" sz="1400" dirty="0">
                <a:cs typeface="Arial"/>
              </a:rPr>
              <a:t> generator </a:t>
            </a:r>
            <a:r>
              <a:rPr lang="en-US" altLang="en-US" sz="1400" dirty="0" err="1">
                <a:cs typeface="Arial"/>
              </a:rPr>
              <a:t>komponente</a:t>
            </a:r>
            <a:r>
              <a:rPr lang="en-US" altLang="en-US" sz="1400" dirty="0">
                <a:cs typeface="Arial"/>
              </a:rPr>
              <a:t> je da </a:t>
            </a:r>
            <a:r>
              <a:rPr lang="en-US" altLang="en-US" sz="1400" dirty="0" err="1">
                <a:cs typeface="Arial"/>
              </a:rPr>
              <a:t>obezbedi</a:t>
            </a:r>
            <a:r>
              <a:rPr lang="en-US" altLang="en-US" sz="1400" dirty="0">
                <a:cs typeface="Arial"/>
              </a:rPr>
              <a:t> </a:t>
            </a:r>
            <a:r>
              <a:rPr lang="en-US" altLang="en-US" sz="1400" dirty="0" err="1">
                <a:cs typeface="Arial"/>
              </a:rPr>
              <a:t>zahtev</a:t>
            </a:r>
            <a:r>
              <a:rPr lang="en-US" altLang="en-US" sz="1400" dirty="0">
                <a:cs typeface="Arial"/>
              </a:rPr>
              <a:t> </a:t>
            </a:r>
            <a:r>
              <a:rPr lang="en-US" altLang="en-US" sz="1400" dirty="0" err="1">
                <a:cs typeface="Arial"/>
              </a:rPr>
              <a:t>na</a:t>
            </a:r>
            <a:r>
              <a:rPr lang="en-US" altLang="en-US" sz="1400" dirty="0">
                <a:cs typeface="Arial"/>
              </a:rPr>
              <a:t> </a:t>
            </a:r>
            <a:r>
              <a:rPr lang="en-US" altLang="en-US" sz="1400" dirty="0" err="1">
                <a:cs typeface="Arial"/>
              </a:rPr>
              <a:t>visokom</a:t>
            </a:r>
            <a:r>
              <a:rPr lang="en-US" altLang="en-US" sz="1400" dirty="0">
                <a:cs typeface="Arial"/>
              </a:rPr>
              <a:t> </a:t>
            </a:r>
            <a:r>
              <a:rPr lang="en-US" altLang="en-US" sz="1400" dirty="0" err="1">
                <a:cs typeface="Arial"/>
              </a:rPr>
              <a:t>nivou</a:t>
            </a:r>
            <a:r>
              <a:rPr lang="en-US" altLang="en-US" sz="1400" dirty="0">
                <a:cs typeface="Arial"/>
              </a:rPr>
              <a:t> </a:t>
            </a:r>
            <a:r>
              <a:rPr lang="en-US" altLang="en-US" sz="1400" dirty="0" err="1">
                <a:cs typeface="Arial"/>
              </a:rPr>
              <a:t>transakcije</a:t>
            </a:r>
            <a:endParaRPr lang="en-US" dirty="0" err="1">
              <a:cs typeface="Arial"/>
            </a:endParaRPr>
          </a:p>
          <a:p>
            <a:r>
              <a:rPr lang="en-US" altLang="en-US" sz="1400" dirty="0">
                <a:cs typeface="Arial"/>
              </a:rPr>
              <a:t>U </a:t>
            </a:r>
            <a:r>
              <a:rPr lang="en-US" altLang="en-US" sz="1400" dirty="0" err="1">
                <a:cs typeface="Arial"/>
              </a:rPr>
              <a:t>ovom</a:t>
            </a:r>
            <a:r>
              <a:rPr lang="en-US" altLang="en-US" sz="1400" dirty="0">
                <a:cs typeface="Arial"/>
              </a:rPr>
              <a:t> </a:t>
            </a:r>
            <a:r>
              <a:rPr lang="en-US" altLang="en-US" sz="1400" dirty="0" err="1">
                <a:cs typeface="Arial"/>
              </a:rPr>
              <a:t>primeru</a:t>
            </a:r>
            <a:r>
              <a:rPr lang="en-US" altLang="en-US" sz="1400" dirty="0">
                <a:cs typeface="Arial"/>
              </a:rPr>
              <a:t> </a:t>
            </a:r>
            <a:r>
              <a:rPr lang="en-US" altLang="en-US" sz="1400" dirty="0" err="1">
                <a:cs typeface="Arial"/>
              </a:rPr>
              <a:t>keš</a:t>
            </a:r>
            <a:r>
              <a:rPr lang="en-US" altLang="en-US" sz="1400" dirty="0">
                <a:cs typeface="Arial"/>
              </a:rPr>
              <a:t> </a:t>
            </a:r>
            <a:r>
              <a:rPr lang="en-US" altLang="en-US" sz="1400" dirty="0" err="1">
                <a:cs typeface="Arial"/>
              </a:rPr>
              <a:t>kontrolera</a:t>
            </a:r>
            <a:r>
              <a:rPr lang="en-US" altLang="en-US" sz="1400" dirty="0">
                <a:cs typeface="Arial"/>
              </a:rPr>
              <a:t>, generator </a:t>
            </a:r>
            <a:r>
              <a:rPr lang="en-US" altLang="en-US" sz="1400" dirty="0" err="1">
                <a:cs typeface="Arial"/>
              </a:rPr>
              <a:t>komponenta</a:t>
            </a:r>
            <a:r>
              <a:rPr lang="en-US" altLang="en-US" sz="1400" dirty="0">
                <a:cs typeface="Arial"/>
              </a:rPr>
              <a:t> </a:t>
            </a:r>
            <a:r>
              <a:rPr lang="en-US" altLang="en-US" sz="1400" dirty="0" err="1">
                <a:cs typeface="Arial"/>
              </a:rPr>
              <a:t>šalje</a:t>
            </a:r>
            <a:r>
              <a:rPr lang="en-US" altLang="en-US" sz="1400" dirty="0">
                <a:cs typeface="Arial"/>
              </a:rPr>
              <a:t> </a:t>
            </a:r>
            <a:r>
              <a:rPr lang="en-US" altLang="en-US" sz="1400" dirty="0" err="1">
                <a:cs typeface="Arial"/>
              </a:rPr>
              <a:t>protokol</a:t>
            </a:r>
            <a:r>
              <a:rPr lang="en-US" altLang="en-US" sz="1400" dirty="0">
                <a:cs typeface="Arial"/>
              </a:rPr>
              <a:t> </a:t>
            </a:r>
            <a:r>
              <a:rPr lang="en-US" altLang="en-US" sz="1400" dirty="0" err="1">
                <a:cs typeface="Arial"/>
              </a:rPr>
              <a:t>komponenti</a:t>
            </a:r>
            <a:r>
              <a:rPr lang="en-US" altLang="en-US" sz="1400" dirty="0">
                <a:cs typeface="Arial"/>
              </a:rPr>
              <a:t> </a:t>
            </a:r>
            <a:r>
              <a:rPr lang="en-US" altLang="en-US" sz="1400" dirty="0" err="1">
                <a:cs typeface="Arial"/>
              </a:rPr>
              <a:t>zahtev</a:t>
            </a:r>
            <a:r>
              <a:rPr lang="en-US" altLang="en-US" sz="1400" dirty="0">
                <a:cs typeface="Arial"/>
              </a:rPr>
              <a:t> za </a:t>
            </a:r>
            <a:r>
              <a:rPr lang="en-US" altLang="en-US" sz="1400" dirty="0" err="1">
                <a:cs typeface="Arial"/>
              </a:rPr>
              <a:t>slanje</a:t>
            </a:r>
            <a:r>
              <a:rPr lang="en-US" altLang="en-US" sz="1400" dirty="0">
                <a:cs typeface="Arial"/>
              </a:rPr>
              <a:t> 64-bitnog </a:t>
            </a:r>
            <a:r>
              <a:rPr lang="en-US" altLang="en-US" sz="1400" dirty="0" err="1">
                <a:cs typeface="Arial"/>
              </a:rPr>
              <a:t>podatka</a:t>
            </a:r>
            <a:r>
              <a:rPr lang="en-US" altLang="en-US" sz="1400" dirty="0">
                <a:cs typeface="Arial"/>
              </a:rPr>
              <a:t> 0x1122334455667788 </a:t>
            </a:r>
            <a:r>
              <a:rPr lang="en-US" altLang="en-US" sz="1400" dirty="0" err="1">
                <a:cs typeface="Arial"/>
              </a:rPr>
              <a:t>na</a:t>
            </a:r>
            <a:r>
              <a:rPr lang="en-US" altLang="en-US" sz="1400" dirty="0">
                <a:cs typeface="Arial"/>
              </a:rPr>
              <a:t> </a:t>
            </a:r>
            <a:r>
              <a:rPr lang="en-US" altLang="en-US" sz="1400" dirty="0" err="1">
                <a:cs typeface="Arial"/>
              </a:rPr>
              <a:t>adresu</a:t>
            </a:r>
            <a:r>
              <a:rPr lang="en-US" altLang="en-US" sz="1400" dirty="0">
                <a:cs typeface="Arial"/>
              </a:rPr>
              <a:t> 0x01357900</a:t>
            </a:r>
            <a:endParaRPr lang="en-US">
              <a:cs typeface="Arial"/>
            </a:endParaRPr>
          </a:p>
          <a:p>
            <a:pPr eaLnBrk="1" hangingPunct="1"/>
            <a:endParaRPr lang="en-US" altLang="en-US" sz="1400">
              <a:cs typeface="Arial"/>
            </a:endParaRPr>
          </a:p>
          <a:p>
            <a:pPr eaLnBrk="1" hangingPunct="1"/>
            <a:endParaRPr lang="en-US" altLang="en-US" sz="1200">
              <a:cs typeface="Arial"/>
            </a:endParaRPr>
          </a:p>
        </p:txBody>
      </p:sp>
      <p:pic>
        <p:nvPicPr>
          <p:cNvPr id="4" name="Content Placeholder 3" descr="A black lines with numbers and letters&#10;&#10;Description automatically generated">
            <a:extLst>
              <a:ext uri="{FF2B5EF4-FFF2-40B4-BE49-F238E27FC236}">
                <a16:creationId xmlns:a16="http://schemas.microsoft.com/office/drawing/2014/main" id="{BE2C0A04-1B14-E604-1958-4E3C1F69AF13}"/>
              </a:ext>
            </a:extLst>
          </p:cNvPr>
          <p:cNvPicPr>
            <a:picLocks noGrp="1" noChangeAspect="1"/>
          </p:cNvPicPr>
          <p:nvPr>
            <p:ph sz="half" idx="2"/>
          </p:nvPr>
        </p:nvPicPr>
        <p:blipFill>
          <a:blip r:embed="rId3"/>
          <a:stretch>
            <a:fillRect/>
          </a:stretch>
        </p:blipFill>
        <p:spPr>
          <a:xfrm>
            <a:off x="46345" y="3428236"/>
            <a:ext cx="9042239" cy="2575877"/>
          </a:xfrm>
        </p:spPr>
      </p:pic>
    </p:spTree>
    <p:extLst>
      <p:ext uri="{BB962C8B-B14F-4D97-AF65-F5344CB8AC3E}">
        <p14:creationId xmlns:p14="http://schemas.microsoft.com/office/powerpoint/2010/main" val="3898177256"/>
      </p:ext>
    </p:extLst>
  </p:cSld>
  <p:clrMapOvr>
    <a:masterClrMapping/>
  </p:clrMapOvr>
  <p:transition spd="med">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4">
            <a:extLst>
              <a:ext uri="{FF2B5EF4-FFF2-40B4-BE49-F238E27FC236}">
                <a16:creationId xmlns:a16="http://schemas.microsoft.com/office/drawing/2014/main" id="{7854011C-F8BD-7876-EDC4-1B8EC4C25449}"/>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5F2DC14-D958-49CD-8824-46E103C08ACA}" type="slidenum">
              <a:rPr lang="de-DE" altLang="en-US">
                <a:solidFill>
                  <a:schemeClr val="bg1"/>
                </a:solidFill>
              </a:rPr>
              <a:pPr/>
              <a:t>62</a:t>
            </a:fld>
            <a:endParaRPr lang="de-DE" altLang="en-US">
              <a:solidFill>
                <a:schemeClr val="bg1"/>
              </a:solidFill>
            </a:endParaRPr>
          </a:p>
        </p:txBody>
      </p:sp>
      <p:sp>
        <p:nvSpPr>
          <p:cNvPr id="53251" name="Rectangle 2">
            <a:extLst>
              <a:ext uri="{FF2B5EF4-FFF2-40B4-BE49-F238E27FC236}">
                <a16:creationId xmlns:a16="http://schemas.microsoft.com/office/drawing/2014/main" id="{9F1B5299-02C2-6FD7-1E90-CB4217722C88}"/>
              </a:ext>
            </a:extLst>
          </p:cNvPr>
          <p:cNvSpPr>
            <a:spLocks noGrp="1" noChangeArrowheads="1"/>
          </p:cNvSpPr>
          <p:nvPr>
            <p:ph type="title"/>
          </p:nvPr>
        </p:nvSpPr>
        <p:spPr/>
        <p:txBody>
          <a:bodyPr/>
          <a:lstStyle/>
          <a:p>
            <a:pPr eaLnBrk="1" hangingPunct="1"/>
            <a:r>
              <a:rPr lang="en-US" altLang="en-US" dirty="0" err="1"/>
              <a:t>Odzivnici</a:t>
            </a:r>
            <a:endParaRPr lang="en-US" altLang="en-US" dirty="0" err="1">
              <a:cs typeface="Arial"/>
            </a:endParaRPr>
          </a:p>
        </p:txBody>
      </p:sp>
      <p:sp>
        <p:nvSpPr>
          <p:cNvPr id="53252" name="Rectangle 4">
            <a:extLst>
              <a:ext uri="{FF2B5EF4-FFF2-40B4-BE49-F238E27FC236}">
                <a16:creationId xmlns:a16="http://schemas.microsoft.com/office/drawing/2014/main" id="{B95F5378-EC60-747D-9065-E990F3EA7BCC}"/>
              </a:ext>
            </a:extLst>
          </p:cNvPr>
          <p:cNvSpPr>
            <a:spLocks noGrp="1" noChangeArrowheads="1"/>
          </p:cNvSpPr>
          <p:nvPr>
            <p:ph type="body" sz="half" idx="1"/>
          </p:nvPr>
        </p:nvSpPr>
        <p:spPr/>
        <p:txBody>
          <a:bodyPr/>
          <a:lstStyle/>
          <a:p>
            <a:pPr eaLnBrk="1" hangingPunct="1"/>
            <a:r>
              <a:rPr lang="en-US" altLang="en-US" sz="1400" dirty="0"/>
              <a:t>Drugi tip stimulus </a:t>
            </a:r>
            <a:r>
              <a:rPr lang="en-US" altLang="en-US" sz="1400" dirty="0" err="1"/>
              <a:t>komponente</a:t>
            </a:r>
            <a:r>
              <a:rPr lang="en-US" altLang="en-US" sz="1400" dirty="0"/>
              <a:t> je </a:t>
            </a:r>
            <a:r>
              <a:rPr lang="en-US" altLang="en-US" sz="1400" b="1" dirty="0" err="1"/>
              <a:t>odzivnik</a:t>
            </a:r>
            <a:r>
              <a:rPr lang="en-US" altLang="en-US" sz="1400" dirty="0"/>
              <a:t>, koji </a:t>
            </a:r>
            <a:r>
              <a:rPr lang="en-US" altLang="en-US" sz="1400" dirty="0" err="1"/>
              <a:t>reaguje</a:t>
            </a:r>
            <a:r>
              <a:rPr lang="en-US" altLang="en-US" sz="1400" dirty="0"/>
              <a:t> </a:t>
            </a:r>
            <a:r>
              <a:rPr lang="en-US" altLang="en-US" sz="1400" dirty="0" err="1"/>
              <a:t>na</a:t>
            </a:r>
            <a:r>
              <a:rPr lang="en-US" altLang="en-US" sz="1400" dirty="0"/>
              <a:t> </a:t>
            </a:r>
            <a:r>
              <a:rPr lang="en-US" altLang="en-US" sz="1400" dirty="0" err="1"/>
              <a:t>izlaze</a:t>
            </a:r>
            <a:r>
              <a:rPr lang="en-US" altLang="en-US" sz="1400" dirty="0"/>
              <a:t> DUV-a </a:t>
            </a:r>
            <a:r>
              <a:rPr lang="en-US" altLang="en-US" sz="1400" dirty="0" err="1"/>
              <a:t>i</a:t>
            </a:r>
            <a:r>
              <a:rPr lang="en-US" altLang="en-US" sz="1400" dirty="0"/>
              <a:t> </a:t>
            </a:r>
            <a:r>
              <a:rPr lang="en-US" altLang="en-US" sz="1400" dirty="0" err="1"/>
              <a:t>vraća</a:t>
            </a:r>
            <a:r>
              <a:rPr lang="en-US" altLang="en-US" sz="1400" dirty="0"/>
              <a:t> </a:t>
            </a:r>
            <a:r>
              <a:rPr lang="en-US" altLang="en-US" sz="1400" dirty="0" err="1"/>
              <a:t>odgovor</a:t>
            </a:r>
            <a:r>
              <a:rPr lang="en-US" altLang="en-US" sz="1400" dirty="0"/>
              <a:t> </a:t>
            </a:r>
            <a:r>
              <a:rPr lang="en-US" altLang="en-US" sz="1400" dirty="0" err="1"/>
              <a:t>nazad</a:t>
            </a:r>
            <a:r>
              <a:rPr lang="en-US" altLang="en-US" sz="1400" dirty="0"/>
              <a:t> ka DUV-u</a:t>
            </a:r>
            <a:endParaRPr lang="en-US" altLang="en-US" sz="1400" dirty="0">
              <a:cs typeface="Arial"/>
            </a:endParaRPr>
          </a:p>
          <a:p>
            <a:endParaRPr lang="en-US" altLang="en-US" sz="1400" dirty="0"/>
          </a:p>
          <a:p>
            <a:pPr eaLnBrk="1" hangingPunct="1"/>
            <a:r>
              <a:rPr lang="en-US" altLang="en-US" sz="1400" dirty="0" err="1"/>
              <a:t>Razlika</a:t>
            </a:r>
            <a:r>
              <a:rPr lang="en-US" altLang="en-US" sz="1400" dirty="0"/>
              <a:t> </a:t>
            </a:r>
            <a:r>
              <a:rPr lang="en-US" altLang="en-US" sz="1400" dirty="0" err="1"/>
              <a:t>između</a:t>
            </a:r>
            <a:r>
              <a:rPr lang="en-US" altLang="en-US" sz="1400" dirty="0"/>
              <a:t> </a:t>
            </a:r>
            <a:r>
              <a:rPr lang="en-US" altLang="en-US" sz="1400" dirty="0" err="1"/>
              <a:t>inicijatora</a:t>
            </a:r>
            <a:r>
              <a:rPr lang="en-US" altLang="en-US" sz="1400" dirty="0"/>
              <a:t> </a:t>
            </a:r>
            <a:r>
              <a:rPr lang="en-US" altLang="en-US" sz="1400" dirty="0" err="1"/>
              <a:t>i</a:t>
            </a:r>
            <a:r>
              <a:rPr lang="en-US" altLang="en-US" sz="1400" dirty="0"/>
              <a:t> </a:t>
            </a:r>
            <a:r>
              <a:rPr lang="en-US" altLang="en-US" sz="1400" dirty="0" err="1"/>
              <a:t>odzivnika</a:t>
            </a:r>
            <a:r>
              <a:rPr lang="en-US" altLang="en-US" sz="1400" dirty="0"/>
              <a:t> je u tome da se </a:t>
            </a:r>
            <a:r>
              <a:rPr lang="en-US" altLang="en-US" sz="1400" dirty="0" err="1"/>
              <a:t>odzivnik</a:t>
            </a:r>
            <a:r>
              <a:rPr lang="en-US" altLang="en-US" sz="1400" dirty="0"/>
              <a:t>  </a:t>
            </a:r>
            <a:r>
              <a:rPr lang="en-US" altLang="en-US" sz="1400" dirty="0" err="1"/>
              <a:t>ponaša</a:t>
            </a:r>
            <a:r>
              <a:rPr lang="en-US" altLang="en-US" sz="1400" dirty="0"/>
              <a:t> </a:t>
            </a:r>
            <a:r>
              <a:rPr lang="en-US" altLang="en-US" sz="1400" dirty="0" err="1"/>
              <a:t>kao</a:t>
            </a:r>
            <a:r>
              <a:rPr lang="en-US" altLang="en-US" sz="1400" dirty="0"/>
              <a:t> "slave" DUV </a:t>
            </a:r>
            <a:r>
              <a:rPr lang="en-US" altLang="en-US" sz="1400" dirty="0" err="1"/>
              <a:t>komponente</a:t>
            </a:r>
            <a:endParaRPr lang="en-US" altLang="en-US" sz="1400" dirty="0" err="1">
              <a:cs typeface="Arial"/>
            </a:endParaRPr>
          </a:p>
          <a:p>
            <a:endParaRPr lang="en-US" altLang="en-US" sz="1400" dirty="0"/>
          </a:p>
          <a:p>
            <a:pPr eaLnBrk="1" hangingPunct="1"/>
            <a:r>
              <a:rPr lang="en-US" altLang="en-US" sz="1400" dirty="0"/>
              <a:t>To </a:t>
            </a:r>
            <a:r>
              <a:rPr lang="en-US" altLang="en-US" sz="1400" dirty="0" err="1"/>
              <a:t>znači</a:t>
            </a:r>
            <a:r>
              <a:rPr lang="en-US" altLang="en-US" sz="1400" dirty="0"/>
              <a:t> da </a:t>
            </a:r>
            <a:r>
              <a:rPr lang="en-US" altLang="en-US" sz="1400" dirty="0" err="1"/>
              <a:t>će</a:t>
            </a:r>
            <a:r>
              <a:rPr lang="en-US" altLang="en-US" sz="1400" dirty="0"/>
              <a:t> </a:t>
            </a:r>
            <a:r>
              <a:rPr lang="en-US" altLang="en-US" sz="1400" dirty="0" err="1"/>
              <a:t>odzivnik</a:t>
            </a:r>
            <a:r>
              <a:rPr lang="en-US" altLang="en-US" sz="1400" dirty="0"/>
              <a:t> </a:t>
            </a:r>
            <a:r>
              <a:rPr lang="en-US" altLang="en-US" sz="1400" dirty="0" err="1"/>
              <a:t>slati</a:t>
            </a:r>
            <a:r>
              <a:rPr lang="en-US" altLang="en-US" sz="1400" dirty="0"/>
              <a:t> stimulus ka DUV-u </a:t>
            </a:r>
            <a:r>
              <a:rPr lang="en-US" sz="1400" dirty="0" err="1"/>
              <a:t>jedino</a:t>
            </a:r>
            <a:r>
              <a:rPr lang="en-US" sz="1400" dirty="0"/>
              <a:t> </a:t>
            </a:r>
            <a:r>
              <a:rPr lang="en-US" altLang="en-US" sz="1400" dirty="0" err="1"/>
              <a:t>kao</a:t>
            </a:r>
            <a:r>
              <a:rPr lang="en-US" altLang="en-US" sz="1400" dirty="0"/>
              <a:t> </a:t>
            </a:r>
            <a:r>
              <a:rPr lang="en-US" altLang="en-US" sz="1400" dirty="0" err="1"/>
              <a:t>posledica</a:t>
            </a:r>
            <a:r>
              <a:rPr lang="en-US" altLang="en-US" sz="1400" dirty="0"/>
              <a:t> </a:t>
            </a:r>
            <a:r>
              <a:rPr lang="en-US" altLang="en-US" sz="1400" dirty="0" err="1"/>
              <a:t>zahteva</a:t>
            </a:r>
            <a:r>
              <a:rPr lang="en-US" altLang="en-US" sz="1400" dirty="0"/>
              <a:t> </a:t>
            </a:r>
            <a:r>
              <a:rPr lang="en-US" altLang="en-US" sz="1400" dirty="0" err="1"/>
              <a:t>ili</a:t>
            </a:r>
            <a:r>
              <a:rPr lang="en-US" altLang="en-US" sz="1400" dirty="0"/>
              <a:t> </a:t>
            </a:r>
            <a:r>
              <a:rPr lang="en-US" altLang="en-US" sz="1400" dirty="0" err="1"/>
              <a:t>komande</a:t>
            </a:r>
            <a:r>
              <a:rPr lang="en-US" altLang="en-US" sz="1400" dirty="0"/>
              <a:t> </a:t>
            </a:r>
            <a:r>
              <a:rPr lang="en-US" altLang="en-US" sz="1400" dirty="0" err="1"/>
              <a:t>pristigle</a:t>
            </a:r>
            <a:r>
              <a:rPr lang="en-US" altLang="en-US" sz="1400" dirty="0"/>
              <a:t> od </a:t>
            </a:r>
            <a:r>
              <a:rPr lang="en-US" altLang="en-US" sz="1400" dirty="0" err="1"/>
              <a:t>strane</a:t>
            </a:r>
            <a:r>
              <a:rPr lang="en-US" altLang="en-US" sz="1400" dirty="0"/>
              <a:t> DUV-a (u </a:t>
            </a:r>
            <a:r>
              <a:rPr lang="en-US" altLang="en-US" sz="1400" dirty="0" err="1"/>
              <a:t>primeru</a:t>
            </a:r>
            <a:r>
              <a:rPr lang="en-US" altLang="en-US" sz="1400" dirty="0"/>
              <a:t> </a:t>
            </a:r>
            <a:r>
              <a:rPr lang="en-US" altLang="en-US" sz="1400" dirty="0" err="1"/>
              <a:t>ispod</a:t>
            </a:r>
            <a:r>
              <a:rPr lang="en-US" altLang="en-US" sz="1400" dirty="0"/>
              <a:t>, </a:t>
            </a:r>
            <a:r>
              <a:rPr lang="en-US" altLang="en-US" sz="1400" dirty="0" err="1"/>
              <a:t>odzivnik</a:t>
            </a:r>
            <a:r>
              <a:rPr lang="en-US" altLang="en-US" sz="1400" dirty="0"/>
              <a:t> </a:t>
            </a:r>
            <a:r>
              <a:rPr lang="en-US" altLang="en-US" sz="1400" dirty="0" err="1"/>
              <a:t>mimikuje</a:t>
            </a:r>
            <a:r>
              <a:rPr lang="en-US" altLang="en-US" sz="1400" dirty="0"/>
              <a:t> </a:t>
            </a:r>
            <a:r>
              <a:rPr lang="en-US" altLang="en-US" sz="1400" dirty="0" err="1"/>
              <a:t>ponašanje</a:t>
            </a:r>
            <a:r>
              <a:rPr lang="en-US" altLang="en-US" sz="1400" dirty="0"/>
              <a:t> </a:t>
            </a:r>
            <a:r>
              <a:rPr lang="en-US" altLang="en-US" sz="1400" dirty="0" err="1"/>
              <a:t>sistemske</a:t>
            </a:r>
            <a:r>
              <a:rPr lang="en-US" altLang="en-US" sz="1400" dirty="0"/>
              <a:t> </a:t>
            </a:r>
            <a:r>
              <a:rPr lang="en-US" altLang="en-US" sz="1400" dirty="0" err="1"/>
              <a:t>memorije</a:t>
            </a:r>
            <a:r>
              <a:rPr lang="en-US" altLang="en-US" sz="1400" dirty="0"/>
              <a:t> </a:t>
            </a:r>
            <a:r>
              <a:rPr lang="en-US" altLang="en-US" sz="1400" dirty="0" err="1"/>
              <a:t>koja</a:t>
            </a:r>
            <a:r>
              <a:rPr lang="en-US" altLang="en-US" sz="1400" dirty="0"/>
              <a:t> </a:t>
            </a:r>
            <a:r>
              <a:rPr lang="en-US" altLang="en-US" sz="1400" dirty="0" err="1"/>
              <a:t>šalje</a:t>
            </a:r>
            <a:r>
              <a:rPr lang="en-US" altLang="en-US" sz="1400" dirty="0"/>
              <a:t> </a:t>
            </a:r>
            <a:r>
              <a:rPr lang="en-US" altLang="en-US" sz="1400" dirty="0" err="1"/>
              <a:t>podatke</a:t>
            </a:r>
            <a:r>
              <a:rPr lang="en-US" altLang="en-US" sz="1400" dirty="0"/>
              <a:t> ka </a:t>
            </a:r>
            <a:r>
              <a:rPr lang="en-US" altLang="en-US" sz="1400" dirty="0" err="1"/>
              <a:t>keš</a:t>
            </a:r>
            <a:r>
              <a:rPr lang="en-US" altLang="en-US" sz="1400" dirty="0"/>
              <a:t> </a:t>
            </a:r>
            <a:r>
              <a:rPr lang="en-US" altLang="en-US" sz="1400" dirty="0" err="1"/>
              <a:t>kontroleru</a:t>
            </a:r>
            <a:r>
              <a:rPr lang="en-US" altLang="en-US" sz="1400" dirty="0"/>
              <a:t> </a:t>
            </a:r>
            <a:r>
              <a:rPr lang="en-US" altLang="en-US" sz="1400" dirty="0" err="1"/>
              <a:t>jedino</a:t>
            </a:r>
            <a:r>
              <a:rPr lang="en-US" altLang="en-US" sz="1400" dirty="0"/>
              <a:t> u </a:t>
            </a:r>
            <a:r>
              <a:rPr lang="en-US" altLang="en-US" sz="1400" dirty="0" err="1"/>
              <a:t>slučaju</a:t>
            </a:r>
            <a:r>
              <a:rPr lang="en-US" altLang="en-US" sz="1400" dirty="0"/>
              <a:t> da </a:t>
            </a:r>
            <a:r>
              <a:rPr lang="en-US" altLang="en-US" sz="1400" dirty="0" err="1"/>
              <a:t>ih</a:t>
            </a:r>
            <a:r>
              <a:rPr lang="en-US" altLang="en-US" sz="1400" dirty="0"/>
              <a:t> on </a:t>
            </a:r>
            <a:r>
              <a:rPr lang="en-US" altLang="en-US" sz="1400" dirty="0" err="1"/>
              <a:t>zatraži</a:t>
            </a:r>
            <a:r>
              <a:rPr lang="en-US" altLang="en-US" sz="1400" dirty="0"/>
              <a:t>, </a:t>
            </a:r>
            <a:r>
              <a:rPr lang="en-US" altLang="en-US" sz="1400" dirty="0" err="1"/>
              <a:t>npr</a:t>
            </a:r>
            <a:r>
              <a:rPr lang="en-US" altLang="en-US" sz="1400" dirty="0"/>
              <a:t>. </a:t>
            </a:r>
            <a:r>
              <a:rPr lang="en-US" altLang="en-US" sz="1400" dirty="0" err="1"/>
              <a:t>nakon</a:t>
            </a:r>
            <a:r>
              <a:rPr lang="en-US" altLang="en-US" sz="1400" dirty="0"/>
              <a:t> </a:t>
            </a:r>
            <a:r>
              <a:rPr lang="en-US" altLang="en-US" sz="1400" dirty="0" err="1"/>
              <a:t>keš</a:t>
            </a:r>
            <a:r>
              <a:rPr lang="en-US" altLang="en-US" sz="1400" dirty="0"/>
              <a:t> </a:t>
            </a:r>
            <a:r>
              <a:rPr lang="en-US" altLang="en-US" sz="1400" dirty="0" err="1"/>
              <a:t>promašaja</a:t>
            </a:r>
            <a:r>
              <a:rPr lang="en-US" altLang="en-US" sz="1400" dirty="0"/>
              <a:t>)</a:t>
            </a:r>
            <a:endParaRPr lang="en-US" altLang="en-US" sz="1400">
              <a:cs typeface="Arial"/>
            </a:endParaRPr>
          </a:p>
          <a:p>
            <a:endParaRPr lang="en-US" altLang="en-US" sz="1400" dirty="0">
              <a:cs typeface="Arial"/>
            </a:endParaRPr>
          </a:p>
          <a:p>
            <a:pPr eaLnBrk="1" hangingPunct="1"/>
            <a:endParaRPr lang="en-US" altLang="en-US" sz="1400"/>
          </a:p>
          <a:p>
            <a:pPr eaLnBrk="1" hangingPunct="1"/>
            <a:endParaRPr lang="en-US" altLang="en-US" sz="1400">
              <a:cs typeface="Arial"/>
            </a:endParaRPr>
          </a:p>
        </p:txBody>
      </p:sp>
      <p:pic>
        <p:nvPicPr>
          <p:cNvPr id="53253" name="Picture 6">
            <a:extLst>
              <a:ext uri="{FF2B5EF4-FFF2-40B4-BE49-F238E27FC236}">
                <a16:creationId xmlns:a16="http://schemas.microsoft.com/office/drawing/2014/main" id="{895333A5-2056-EA44-4C33-E3FDD9EADEF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408113" y="3017838"/>
            <a:ext cx="6197600" cy="2992437"/>
          </a:xfrm>
          <a:noFill/>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4">
            <a:extLst>
              <a:ext uri="{FF2B5EF4-FFF2-40B4-BE49-F238E27FC236}">
                <a16:creationId xmlns:a16="http://schemas.microsoft.com/office/drawing/2014/main" id="{AC889C90-6FA4-1D4A-2395-E864B41EDBEA}"/>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737649-D622-4E65-862A-8809D33B22B6}" type="slidenum">
              <a:rPr lang="de-DE" altLang="en-US">
                <a:solidFill>
                  <a:schemeClr val="bg1"/>
                </a:solidFill>
              </a:rPr>
              <a:pPr/>
              <a:t>63</a:t>
            </a:fld>
            <a:endParaRPr lang="de-DE" altLang="en-US">
              <a:solidFill>
                <a:schemeClr val="bg1"/>
              </a:solidFill>
            </a:endParaRPr>
          </a:p>
        </p:txBody>
      </p:sp>
      <p:sp>
        <p:nvSpPr>
          <p:cNvPr id="54275" name="Rectangle 2">
            <a:extLst>
              <a:ext uri="{FF2B5EF4-FFF2-40B4-BE49-F238E27FC236}">
                <a16:creationId xmlns:a16="http://schemas.microsoft.com/office/drawing/2014/main" id="{70254EC9-1981-3D1C-998E-5A4B3AEE43BA}"/>
              </a:ext>
            </a:extLst>
          </p:cNvPr>
          <p:cNvSpPr>
            <a:spLocks noGrp="1" noChangeArrowheads="1"/>
          </p:cNvSpPr>
          <p:nvPr>
            <p:ph type="title"/>
          </p:nvPr>
        </p:nvSpPr>
        <p:spPr/>
        <p:txBody>
          <a:bodyPr/>
          <a:lstStyle/>
          <a:p>
            <a:pPr eaLnBrk="1" hangingPunct="1"/>
            <a:r>
              <a:rPr lang="en-US" altLang="en-US"/>
              <a:t>Monitor</a:t>
            </a:r>
          </a:p>
        </p:txBody>
      </p:sp>
      <p:sp>
        <p:nvSpPr>
          <p:cNvPr id="54276" name="Rectangle 4">
            <a:extLst>
              <a:ext uri="{FF2B5EF4-FFF2-40B4-BE49-F238E27FC236}">
                <a16:creationId xmlns:a16="http://schemas.microsoft.com/office/drawing/2014/main" id="{891DB26F-C74A-F0D7-9151-DBA6106A9947}"/>
              </a:ext>
            </a:extLst>
          </p:cNvPr>
          <p:cNvSpPr>
            <a:spLocks noGrp="1" noChangeArrowheads="1"/>
          </p:cNvSpPr>
          <p:nvPr>
            <p:ph type="body" sz="half" idx="1"/>
          </p:nvPr>
        </p:nvSpPr>
        <p:spPr/>
        <p:txBody>
          <a:bodyPr/>
          <a:lstStyle/>
          <a:p>
            <a:pPr eaLnBrk="1" hangingPunct="1"/>
            <a:r>
              <a:rPr lang="en-US" altLang="en-US" sz="1400" b="1" dirty="0"/>
              <a:t>Monitor</a:t>
            </a:r>
            <a:r>
              <a:rPr lang="en-US" altLang="en-US" sz="1400" dirty="0"/>
              <a:t> je model koji </a:t>
            </a:r>
            <a:r>
              <a:rPr lang="en-US" altLang="en-US" sz="1400" dirty="0" err="1"/>
              <a:t>nadgleda</a:t>
            </a:r>
            <a:r>
              <a:rPr lang="en-US" altLang="en-US" sz="1400" dirty="0"/>
              <a:t> </a:t>
            </a:r>
            <a:r>
              <a:rPr lang="en-US" altLang="en-US" sz="1400" dirty="0" err="1"/>
              <a:t>različite</a:t>
            </a:r>
            <a:r>
              <a:rPr lang="en-US" altLang="en-US" sz="1400" dirty="0"/>
              <a:t> </a:t>
            </a:r>
            <a:r>
              <a:rPr lang="en-US" altLang="en-US" sz="1400" dirty="0" err="1"/>
              <a:t>aspekte</a:t>
            </a:r>
            <a:r>
              <a:rPr lang="en-US" altLang="en-US" sz="1400" dirty="0"/>
              <a:t> u </a:t>
            </a:r>
            <a:r>
              <a:rPr lang="en-US" altLang="en-US" sz="1400" dirty="0" err="1"/>
              <a:t>okviru</a:t>
            </a:r>
            <a:r>
              <a:rPr lang="en-US" altLang="en-US" sz="1400" dirty="0"/>
              <a:t> </a:t>
            </a:r>
            <a:r>
              <a:rPr lang="en-US" altLang="en-US" sz="1400" dirty="0" err="1"/>
              <a:t>okruženja</a:t>
            </a:r>
            <a:r>
              <a:rPr lang="en-US" altLang="en-US" sz="1400" dirty="0"/>
              <a:t>. Oni </a:t>
            </a:r>
            <a:r>
              <a:rPr lang="en-US" altLang="en-US" sz="1400" dirty="0" err="1"/>
              <a:t>su</a:t>
            </a:r>
            <a:r>
              <a:rPr lang="en-US" altLang="en-US" sz="1400" dirty="0"/>
              <a:t> </a:t>
            </a:r>
            <a:r>
              <a:rPr lang="en-US" altLang="en-US" sz="1400" dirty="0" err="1"/>
              <a:t>samostalne</a:t>
            </a:r>
            <a:r>
              <a:rPr lang="en-US" altLang="en-US" sz="1400" dirty="0"/>
              <a:t> </a:t>
            </a:r>
            <a:r>
              <a:rPr lang="en-US" altLang="en-US" sz="1400" dirty="0" err="1"/>
              <a:t>komponente</a:t>
            </a:r>
            <a:r>
              <a:rPr lang="en-US" altLang="en-US" sz="1400" dirty="0"/>
              <a:t> </a:t>
            </a:r>
            <a:r>
              <a:rPr lang="en-US" altLang="en-US" sz="1400" dirty="0" err="1"/>
              <a:t>koje</a:t>
            </a:r>
            <a:r>
              <a:rPr lang="en-US" altLang="en-US" sz="1400" dirty="0"/>
              <a:t> prate: </a:t>
            </a:r>
            <a:endParaRPr lang="en-US" altLang="en-US" sz="1400" dirty="0">
              <a:cs typeface="Arial"/>
            </a:endParaRPr>
          </a:p>
          <a:p>
            <a:pPr lvl="1" indent="-188595" eaLnBrk="1" hangingPunct="1"/>
            <a:r>
              <a:rPr lang="en-US" altLang="en-US" sz="1200" dirty="0" err="1"/>
              <a:t>Izlaze</a:t>
            </a:r>
            <a:r>
              <a:rPr lang="en-US" altLang="en-US" sz="1200" dirty="0"/>
              <a:t> DUV-a </a:t>
            </a:r>
            <a:r>
              <a:rPr lang="en-US" altLang="en-US" sz="1200" dirty="0" err="1"/>
              <a:t>kako</a:t>
            </a:r>
            <a:r>
              <a:rPr lang="en-US" altLang="en-US" sz="1200" dirty="0"/>
              <a:t> bi </a:t>
            </a:r>
            <a:r>
              <a:rPr lang="en-US" altLang="en-US" sz="1200" dirty="0" err="1"/>
              <a:t>proverili</a:t>
            </a:r>
            <a:r>
              <a:rPr lang="en-US" altLang="en-US" sz="1200" dirty="0"/>
              <a:t> da li </a:t>
            </a:r>
            <a:r>
              <a:rPr lang="en-US" altLang="en-US" sz="1200" dirty="0" err="1"/>
              <a:t>su</a:t>
            </a:r>
            <a:r>
              <a:rPr lang="en-US" altLang="en-US" sz="1200" dirty="0"/>
              <a:t> oni </a:t>
            </a:r>
            <a:r>
              <a:rPr lang="en-US" altLang="en-US" sz="1200" dirty="0" err="1"/>
              <a:t>saglasni</a:t>
            </a:r>
            <a:r>
              <a:rPr lang="en-US" altLang="en-US" sz="1200" dirty="0"/>
              <a:t> </a:t>
            </a:r>
            <a:r>
              <a:rPr lang="en-US" altLang="en-US" sz="1200" dirty="0" err="1"/>
              <a:t>sa</a:t>
            </a:r>
            <a:r>
              <a:rPr lang="en-US" altLang="en-US" sz="1200" dirty="0"/>
              <a:t> </a:t>
            </a:r>
            <a:r>
              <a:rPr lang="en-US" altLang="en-US" sz="1200" dirty="0" err="1"/>
              <a:t>zahtevanim</a:t>
            </a:r>
            <a:r>
              <a:rPr lang="en-US" altLang="en-US" sz="1200" dirty="0"/>
              <a:t> </a:t>
            </a:r>
            <a:r>
              <a:rPr lang="en-US" altLang="en-US" sz="1200" dirty="0" err="1"/>
              <a:t>protokolom</a:t>
            </a:r>
            <a:endParaRPr lang="en-US" altLang="en-US" sz="1200" dirty="0" err="1">
              <a:cs typeface="Arial"/>
            </a:endParaRPr>
          </a:p>
          <a:p>
            <a:pPr lvl="1" indent="-188595"/>
            <a:r>
              <a:rPr lang="en-US" altLang="en-US" sz="1200" dirty="0" err="1"/>
              <a:t>Ulaze</a:t>
            </a:r>
            <a:r>
              <a:rPr lang="en-US" altLang="en-US" sz="1200" dirty="0"/>
              <a:t> DUV-a </a:t>
            </a:r>
            <a:r>
              <a:rPr lang="en-US" altLang="en-US" sz="1200" dirty="0" err="1"/>
              <a:t>zbog</a:t>
            </a:r>
            <a:r>
              <a:rPr lang="en-US" altLang="en-US" sz="1200" dirty="0"/>
              <a:t> </a:t>
            </a:r>
            <a:r>
              <a:rPr lang="en-US" altLang="en-US" sz="1200" dirty="0" err="1"/>
              <a:t>analize</a:t>
            </a:r>
            <a:r>
              <a:rPr lang="en-US" altLang="en-US" sz="1200" dirty="0"/>
              <a:t> </a:t>
            </a:r>
            <a:r>
              <a:rPr lang="en-US" altLang="en-US" sz="1200" dirty="0" err="1"/>
              <a:t>funkcionalne</a:t>
            </a:r>
            <a:r>
              <a:rPr lang="en-US" altLang="en-US" sz="1200" dirty="0"/>
              <a:t> </a:t>
            </a:r>
            <a:r>
              <a:rPr lang="en-US" altLang="en-US" sz="1200" dirty="0" err="1"/>
              <a:t>pokrivenosti</a:t>
            </a:r>
            <a:r>
              <a:rPr lang="en-US" altLang="en-US" sz="1200" dirty="0"/>
              <a:t> </a:t>
            </a:r>
            <a:r>
              <a:rPr lang="en-US" altLang="en-US" sz="1200" dirty="0" err="1"/>
              <a:t>i</a:t>
            </a:r>
            <a:r>
              <a:rPr lang="en-US" altLang="en-US" sz="1200" dirty="0"/>
              <a:t> </a:t>
            </a:r>
            <a:r>
              <a:rPr lang="en-US" altLang="en-US" sz="1200" dirty="0" err="1"/>
              <a:t>ažuriranja</a:t>
            </a:r>
            <a:r>
              <a:rPr lang="en-US" altLang="en-US" sz="1200" dirty="0"/>
              <a:t> </a:t>
            </a:r>
            <a:r>
              <a:rPr lang="en-US" altLang="en-US" sz="1200" dirty="0" err="1"/>
              <a:t>tabele</a:t>
            </a:r>
            <a:r>
              <a:rPr lang="en-US" altLang="en-US" sz="1200" dirty="0"/>
              <a:t> </a:t>
            </a:r>
            <a:r>
              <a:rPr lang="en-US" altLang="en-US" sz="1200" dirty="0" err="1"/>
              <a:t>rezultata</a:t>
            </a:r>
            <a:endParaRPr lang="en-US" altLang="en-US" sz="1200" dirty="0" err="1">
              <a:cs typeface="Arial"/>
            </a:endParaRPr>
          </a:p>
          <a:p>
            <a:pPr lvl="1" indent="-188595" eaLnBrk="1" hangingPunct="1"/>
            <a:r>
              <a:rPr lang="en-US" altLang="en-US" sz="1200" dirty="0"/>
              <a:t>Interne </a:t>
            </a:r>
            <a:r>
              <a:rPr lang="en-US" altLang="en-US" sz="1200" dirty="0" err="1"/>
              <a:t>signale</a:t>
            </a:r>
            <a:r>
              <a:rPr lang="en-US" altLang="en-US" sz="1200" dirty="0"/>
              <a:t> u </a:t>
            </a:r>
            <a:r>
              <a:rPr lang="en-US" altLang="en-US" sz="1200" dirty="0" err="1"/>
              <a:t>okviru</a:t>
            </a:r>
            <a:r>
              <a:rPr lang="en-US" altLang="en-US" sz="1200" dirty="0"/>
              <a:t> DUV-a </a:t>
            </a:r>
            <a:r>
              <a:rPr lang="en-US" altLang="en-US" sz="1200" dirty="0" err="1"/>
              <a:t>kako</a:t>
            </a:r>
            <a:r>
              <a:rPr lang="en-US" altLang="en-US" sz="1200" dirty="0"/>
              <a:t> bi se </a:t>
            </a:r>
            <a:r>
              <a:rPr lang="en-US" altLang="en-US" sz="1200" dirty="0" err="1"/>
              <a:t>detektovali</a:t>
            </a:r>
            <a:r>
              <a:rPr lang="en-US" altLang="en-US" sz="1200" dirty="0"/>
              <a:t> </a:t>
            </a:r>
            <a:r>
              <a:rPr lang="en-US" altLang="en-US" sz="1200" dirty="0" err="1"/>
              <a:t>događaji</a:t>
            </a:r>
            <a:r>
              <a:rPr lang="en-US" altLang="en-US" sz="1200" dirty="0"/>
              <a:t> od </a:t>
            </a:r>
            <a:r>
              <a:rPr lang="en-US" altLang="en-US" sz="1200" dirty="0" err="1"/>
              <a:t>interesa</a:t>
            </a:r>
            <a:r>
              <a:rPr lang="en-US" altLang="en-US" sz="1200" dirty="0"/>
              <a:t> za </a:t>
            </a:r>
            <a:r>
              <a:rPr lang="en-US" altLang="en-US" sz="1200" dirty="0" err="1"/>
              <a:t>okruženje</a:t>
            </a:r>
            <a:endParaRPr lang="en-US" altLang="en-US" sz="1200" dirty="0" err="1">
              <a:cs typeface="Arial"/>
            </a:endParaRPr>
          </a:p>
          <a:p>
            <a:pPr eaLnBrk="1" hangingPunct="1"/>
            <a:r>
              <a:rPr lang="en-US" altLang="en-US" sz="1400" dirty="0"/>
              <a:t>Ako </a:t>
            </a:r>
            <a:r>
              <a:rPr lang="en-US" altLang="en-US" sz="1400" dirty="0" err="1"/>
              <a:t>ništa</a:t>
            </a:r>
            <a:r>
              <a:rPr lang="en-US" altLang="en-US" sz="1400" dirty="0"/>
              <a:t> </a:t>
            </a:r>
            <a:r>
              <a:rPr lang="en-US" altLang="en-US" sz="1400" dirty="0" err="1"/>
              <a:t>drugo</a:t>
            </a:r>
            <a:r>
              <a:rPr lang="en-US" altLang="en-US" sz="1400" dirty="0"/>
              <a:t>, </a:t>
            </a:r>
            <a:r>
              <a:rPr lang="en-US" altLang="en-US" sz="1400" dirty="0" err="1"/>
              <a:t>uloga</a:t>
            </a:r>
            <a:r>
              <a:rPr lang="en-US" altLang="en-US" sz="1400" dirty="0"/>
              <a:t> </a:t>
            </a:r>
            <a:r>
              <a:rPr lang="en-US" altLang="en-US" sz="1400" dirty="0" err="1"/>
              <a:t>monitora</a:t>
            </a:r>
            <a:r>
              <a:rPr lang="en-US" altLang="en-US" sz="1400" dirty="0"/>
              <a:t> je da </a:t>
            </a:r>
            <a:r>
              <a:rPr lang="en-US" altLang="en-US" sz="1400" dirty="0" err="1"/>
              <a:t>nadgleda</a:t>
            </a:r>
            <a:r>
              <a:rPr lang="en-US" altLang="en-US" sz="1400" dirty="0"/>
              <a:t> </a:t>
            </a:r>
            <a:r>
              <a:rPr lang="en-US" altLang="en-US" sz="1400" dirty="0" err="1"/>
              <a:t>izlaze</a:t>
            </a:r>
            <a:r>
              <a:rPr lang="en-US" altLang="en-US" sz="1400" dirty="0"/>
              <a:t> DUV-a. Ako oni </a:t>
            </a:r>
            <a:r>
              <a:rPr lang="en-US" altLang="en-US" sz="1400" dirty="0" err="1"/>
              <a:t>nisu</a:t>
            </a:r>
            <a:r>
              <a:rPr lang="en-US" altLang="en-US" sz="1400" dirty="0"/>
              <a:t> u </a:t>
            </a:r>
            <a:r>
              <a:rPr lang="en-US" altLang="en-US" sz="1400" dirty="0" err="1"/>
              <a:t>skladu</a:t>
            </a:r>
            <a:r>
              <a:rPr lang="en-US" altLang="en-US" sz="1400" dirty="0"/>
              <a:t> </a:t>
            </a:r>
            <a:r>
              <a:rPr lang="en-US" altLang="en-US" sz="1400" dirty="0" err="1"/>
              <a:t>sa</a:t>
            </a:r>
            <a:r>
              <a:rPr lang="en-US" altLang="en-US" sz="1400" dirty="0"/>
              <a:t> </a:t>
            </a:r>
            <a:r>
              <a:rPr lang="en-US" altLang="en-US" sz="1400" dirty="0" err="1"/>
              <a:t>protokolom</a:t>
            </a:r>
            <a:r>
              <a:rPr lang="en-US" altLang="en-US" sz="1400" dirty="0"/>
              <a:t>, monitor mora </a:t>
            </a:r>
            <a:r>
              <a:rPr lang="en-US" altLang="en-US" sz="1400" dirty="0" err="1"/>
              <a:t>signalizirati</a:t>
            </a:r>
            <a:r>
              <a:rPr lang="en-US" altLang="en-US" sz="1400" dirty="0"/>
              <a:t> </a:t>
            </a:r>
            <a:r>
              <a:rPr lang="en-US" altLang="en-US" sz="1400" dirty="0" err="1"/>
              <a:t>grešku</a:t>
            </a:r>
            <a:r>
              <a:rPr lang="en-US" altLang="en-US" sz="1400" dirty="0"/>
              <a:t> u </a:t>
            </a:r>
            <a:r>
              <a:rPr lang="en-US" altLang="en-US" sz="1400" dirty="0" err="1"/>
              <a:t>sistemu</a:t>
            </a:r>
            <a:endParaRPr lang="en-US" altLang="en-US" sz="1400" dirty="0" err="1">
              <a:cs typeface="Arial"/>
            </a:endParaRPr>
          </a:p>
          <a:p>
            <a:pPr eaLnBrk="1" hangingPunct="1"/>
            <a:endParaRPr lang="en-US" altLang="en-US" sz="1000"/>
          </a:p>
          <a:p>
            <a:pPr eaLnBrk="1" hangingPunct="1"/>
            <a:r>
              <a:rPr lang="en-US" altLang="en-US" sz="1400" dirty="0"/>
              <a:t>Monitor </a:t>
            </a:r>
            <a:r>
              <a:rPr lang="en-US" altLang="en-US" sz="1400" dirty="0" err="1"/>
              <a:t>može</a:t>
            </a:r>
            <a:r>
              <a:rPr lang="en-US" altLang="en-US" sz="1400" dirty="0"/>
              <a:t> da </a:t>
            </a:r>
            <a:r>
              <a:rPr lang="en-US" altLang="en-US" sz="1400" dirty="0" err="1"/>
              <a:t>koristi</a:t>
            </a:r>
            <a:r>
              <a:rPr lang="en-US" altLang="en-US" sz="1400" dirty="0"/>
              <a:t> </a:t>
            </a:r>
            <a:r>
              <a:rPr lang="en-US" altLang="en-US" sz="1400" dirty="0" err="1"/>
              <a:t>prikupljene</a:t>
            </a:r>
            <a:r>
              <a:rPr lang="en-US" altLang="en-US" sz="1400" dirty="0"/>
              <a:t> </a:t>
            </a:r>
            <a:r>
              <a:rPr lang="en-US" altLang="en-US" sz="1400" dirty="0" err="1"/>
              <a:t>informacije</a:t>
            </a:r>
            <a:r>
              <a:rPr lang="en-US" altLang="en-US" sz="1400" dirty="0"/>
              <a:t> </a:t>
            </a:r>
            <a:r>
              <a:rPr lang="en-US" altLang="en-US" sz="1400" dirty="0" err="1"/>
              <a:t>kako</a:t>
            </a:r>
            <a:r>
              <a:rPr lang="en-US" altLang="en-US" sz="1400" dirty="0"/>
              <a:t> bi </a:t>
            </a:r>
            <a:r>
              <a:rPr lang="en-US" altLang="en-US" sz="1400" dirty="0" err="1"/>
              <a:t>omogućio</a:t>
            </a:r>
            <a:r>
              <a:rPr lang="en-US" altLang="en-US" sz="1400" dirty="0"/>
              <a:t> </a:t>
            </a:r>
            <a:r>
              <a:rPr lang="en-US" altLang="en-US" sz="1400" dirty="0" err="1"/>
              <a:t>praćenje</a:t>
            </a:r>
            <a:r>
              <a:rPr lang="en-US" altLang="en-US" sz="1400" dirty="0"/>
              <a:t> </a:t>
            </a:r>
            <a:r>
              <a:rPr lang="en-US" altLang="en-US" sz="1400" dirty="0" err="1"/>
              <a:t>funkcionalne</a:t>
            </a:r>
            <a:r>
              <a:rPr lang="en-US" altLang="en-US" sz="1400" dirty="0"/>
              <a:t> </a:t>
            </a:r>
            <a:r>
              <a:rPr lang="en-US" altLang="en-US" sz="1400" dirty="0" err="1"/>
              <a:t>pokrivenosti</a:t>
            </a:r>
            <a:r>
              <a:rPr lang="en-US" altLang="en-US" sz="1400" dirty="0"/>
              <a:t>. Stimulus </a:t>
            </a:r>
            <a:r>
              <a:rPr lang="en-US" altLang="en-US" sz="1400" dirty="0" err="1"/>
              <a:t>komponente</a:t>
            </a:r>
            <a:r>
              <a:rPr lang="en-US" altLang="en-US" sz="1400" dirty="0"/>
              <a:t> </a:t>
            </a:r>
            <a:r>
              <a:rPr lang="en-US" altLang="en-US" sz="1400" dirty="0" err="1"/>
              <a:t>mogu</a:t>
            </a:r>
            <a:r>
              <a:rPr lang="en-US" altLang="en-US" sz="1400" dirty="0"/>
              <a:t> </a:t>
            </a:r>
            <a:r>
              <a:rPr lang="en-US" altLang="en-US" sz="1400" dirty="0" err="1"/>
              <a:t>onda</a:t>
            </a:r>
            <a:r>
              <a:rPr lang="en-US" altLang="en-US" sz="1400" dirty="0"/>
              <a:t> da </a:t>
            </a:r>
            <a:r>
              <a:rPr lang="en-US" altLang="en-US" sz="1400" dirty="0" err="1"/>
              <a:t>koriste</a:t>
            </a:r>
            <a:r>
              <a:rPr lang="en-US" altLang="en-US" sz="1400" dirty="0"/>
              <a:t> </a:t>
            </a:r>
            <a:r>
              <a:rPr lang="en-US" altLang="en-US" sz="1400" dirty="0" err="1"/>
              <a:t>ove</a:t>
            </a:r>
            <a:r>
              <a:rPr lang="en-US" altLang="en-US" sz="1400" dirty="0"/>
              <a:t> </a:t>
            </a:r>
            <a:r>
              <a:rPr lang="en-US" altLang="en-US" sz="1400" dirty="0" err="1"/>
              <a:t>informacije</a:t>
            </a:r>
            <a:r>
              <a:rPr lang="en-US" altLang="en-US" sz="1400" dirty="0"/>
              <a:t> </a:t>
            </a:r>
            <a:r>
              <a:rPr lang="en-US" altLang="en-US" sz="1400" dirty="0" err="1"/>
              <a:t>kako</a:t>
            </a:r>
            <a:r>
              <a:rPr lang="en-US" altLang="en-US" sz="1400" dirty="0"/>
              <a:t> bi </a:t>
            </a:r>
            <a:r>
              <a:rPr lang="en-US" altLang="en-US" sz="1400" dirty="0" err="1"/>
              <a:t>prilagodile</a:t>
            </a:r>
            <a:r>
              <a:rPr lang="en-US" altLang="en-US" sz="1400" dirty="0"/>
              <a:t> stimulus u </a:t>
            </a:r>
            <a:r>
              <a:rPr lang="en-US" altLang="en-US" sz="1400" dirty="0" err="1"/>
              <a:t>cilju</a:t>
            </a:r>
            <a:r>
              <a:rPr lang="en-US" altLang="en-US" sz="1400" dirty="0"/>
              <a:t> da </a:t>
            </a:r>
            <a:r>
              <a:rPr lang="en-US" altLang="en-US" sz="1400" dirty="0" err="1"/>
              <a:t>pokriju</a:t>
            </a:r>
            <a:r>
              <a:rPr lang="en-US" altLang="en-US" sz="1400" dirty="0"/>
              <a:t> </a:t>
            </a:r>
            <a:r>
              <a:rPr lang="en-US" altLang="en-US" sz="1400" dirty="0" err="1"/>
              <a:t>ulazne</a:t>
            </a:r>
            <a:r>
              <a:rPr lang="en-US" altLang="en-US" sz="1400" dirty="0"/>
              <a:t> </a:t>
            </a:r>
            <a:r>
              <a:rPr lang="en-US" altLang="en-US" sz="1400" dirty="0" err="1"/>
              <a:t>sekvence</a:t>
            </a:r>
            <a:r>
              <a:rPr lang="en-US" altLang="en-US" sz="1400" dirty="0"/>
              <a:t> </a:t>
            </a:r>
            <a:r>
              <a:rPr lang="en-US" altLang="en-US" sz="1400" dirty="0" err="1"/>
              <a:t>koje</a:t>
            </a:r>
            <a:r>
              <a:rPr lang="en-US" altLang="en-US" sz="1400" dirty="0"/>
              <a:t> do sad </a:t>
            </a:r>
            <a:r>
              <a:rPr lang="en-US" altLang="en-US" sz="1400" dirty="0" err="1"/>
              <a:t>nisu</a:t>
            </a:r>
            <a:r>
              <a:rPr lang="en-US" altLang="en-US" sz="1400" dirty="0"/>
              <a:t> </a:t>
            </a:r>
            <a:r>
              <a:rPr lang="en-US" altLang="en-US" sz="1400" dirty="0" err="1"/>
              <a:t>testirane</a:t>
            </a:r>
            <a:endParaRPr lang="en-US" altLang="en-US" sz="1400" dirty="0" err="1">
              <a:cs typeface="Arial"/>
            </a:endParaRPr>
          </a:p>
          <a:p>
            <a:pPr eaLnBrk="1" hangingPunct="1"/>
            <a:r>
              <a:rPr lang="en-US" altLang="en-US" sz="1400" dirty="0" err="1"/>
              <a:t>Konačno</a:t>
            </a:r>
            <a:r>
              <a:rPr lang="en-US" altLang="en-US" sz="1400" dirty="0"/>
              <a:t>, </a:t>
            </a:r>
            <a:r>
              <a:rPr lang="en-US" altLang="en-US" sz="1400" dirty="0" err="1"/>
              <a:t>uloga</a:t>
            </a:r>
            <a:r>
              <a:rPr lang="en-US" altLang="en-US" sz="1400" dirty="0"/>
              <a:t> </a:t>
            </a:r>
            <a:r>
              <a:rPr lang="en-US" altLang="en-US" sz="1400" dirty="0" err="1"/>
              <a:t>monitora</a:t>
            </a:r>
            <a:r>
              <a:rPr lang="en-US" altLang="en-US" sz="1400" dirty="0"/>
              <a:t> je da </a:t>
            </a:r>
            <a:r>
              <a:rPr lang="en-US" altLang="en-US" sz="1400" dirty="0" err="1"/>
              <a:t>obezbedi</a:t>
            </a:r>
            <a:r>
              <a:rPr lang="en-US" altLang="en-US" sz="1400" dirty="0"/>
              <a:t> </a:t>
            </a:r>
            <a:r>
              <a:rPr lang="en-US" altLang="en-US" sz="1400" dirty="0" err="1"/>
              <a:t>informacije</a:t>
            </a:r>
            <a:r>
              <a:rPr lang="en-US" altLang="en-US" sz="1400" dirty="0"/>
              <a:t> za </a:t>
            </a:r>
            <a:r>
              <a:rPr lang="en-US" altLang="en-US" sz="1400" dirty="0" err="1"/>
              <a:t>obradu</a:t>
            </a:r>
            <a:r>
              <a:rPr lang="en-US" altLang="en-US" sz="1400" dirty="0"/>
              <a:t> </a:t>
            </a:r>
            <a:r>
              <a:rPr lang="en-US" altLang="en-US" sz="1400" dirty="0" err="1"/>
              <a:t>nakon</a:t>
            </a:r>
            <a:r>
              <a:rPr lang="en-US" altLang="en-US" sz="1400" dirty="0"/>
              <a:t> </a:t>
            </a:r>
            <a:r>
              <a:rPr lang="en-US" altLang="en-US" sz="1400" dirty="0" err="1"/>
              <a:t>simulacije</a:t>
            </a:r>
            <a:r>
              <a:rPr lang="en-US" altLang="en-US" sz="1400" dirty="0"/>
              <a:t>. Monitor u </a:t>
            </a:r>
            <a:r>
              <a:rPr lang="en-US" altLang="en-US" sz="1400" dirty="0" err="1"/>
              <a:t>tu</a:t>
            </a:r>
            <a:r>
              <a:rPr lang="en-US" altLang="en-US" sz="1400" dirty="0"/>
              <a:t> </a:t>
            </a:r>
            <a:r>
              <a:rPr lang="en-US" altLang="en-US" sz="1400" dirty="0" err="1"/>
              <a:t>svrhu</a:t>
            </a:r>
            <a:r>
              <a:rPr lang="en-US" altLang="en-US" sz="1400" dirty="0"/>
              <a:t> </a:t>
            </a:r>
            <a:r>
              <a:rPr lang="en-US" altLang="en-US" sz="1400" dirty="0" err="1"/>
              <a:t>može</a:t>
            </a:r>
            <a:r>
              <a:rPr lang="en-US" altLang="en-US" sz="1400" dirty="0"/>
              <a:t> da </a:t>
            </a:r>
            <a:r>
              <a:rPr lang="en-US" altLang="en-US" sz="1400" dirty="0" err="1"/>
              <a:t>skladišti</a:t>
            </a:r>
            <a:r>
              <a:rPr lang="en-US" altLang="en-US" sz="1400" dirty="0"/>
              <a:t> </a:t>
            </a:r>
            <a:r>
              <a:rPr lang="en-US" altLang="en-US" sz="1400" dirty="0" err="1"/>
              <a:t>zapise</a:t>
            </a:r>
            <a:r>
              <a:rPr lang="en-US" altLang="en-US" sz="1400" dirty="0"/>
              <a:t> o </a:t>
            </a:r>
            <a:r>
              <a:rPr lang="en-US" altLang="en-US" sz="1400" dirty="0" err="1"/>
              <a:t>događajima</a:t>
            </a:r>
            <a:r>
              <a:rPr lang="en-US" altLang="en-US" sz="1400" dirty="0"/>
              <a:t> </a:t>
            </a:r>
            <a:r>
              <a:rPr lang="en-US" altLang="en-US" sz="1400" dirty="0" err="1"/>
              <a:t>na</a:t>
            </a:r>
            <a:r>
              <a:rPr lang="en-US" altLang="en-US" sz="1400" dirty="0"/>
              <a:t> </a:t>
            </a:r>
            <a:r>
              <a:rPr lang="en-US" altLang="en-US" sz="1400" dirty="0" err="1"/>
              <a:t>interfejsu</a:t>
            </a:r>
            <a:r>
              <a:rPr lang="en-US" altLang="en-US" sz="1400" dirty="0"/>
              <a:t> u </a:t>
            </a:r>
            <a:r>
              <a:rPr lang="en-US" altLang="en-US" sz="1400" dirty="0" err="1"/>
              <a:t>zasebnim</a:t>
            </a:r>
            <a:r>
              <a:rPr lang="en-US" altLang="en-US" sz="1400" dirty="0"/>
              <a:t> </a:t>
            </a:r>
            <a:r>
              <a:rPr lang="en-US" altLang="en-US" sz="1400" dirty="0" err="1"/>
              <a:t>datotekama</a:t>
            </a:r>
            <a:r>
              <a:rPr lang="en-US" altLang="en-US" sz="1400" dirty="0"/>
              <a:t>, </a:t>
            </a:r>
            <a:r>
              <a:rPr lang="en-US" altLang="en-US" sz="1400" dirty="0" err="1"/>
              <a:t>što</a:t>
            </a:r>
            <a:r>
              <a:rPr lang="en-US" altLang="en-US" sz="1400" dirty="0"/>
              <a:t> </a:t>
            </a:r>
            <a:r>
              <a:rPr lang="en-US" altLang="en-US" sz="1400" dirty="0" err="1"/>
              <a:t>kasnije</a:t>
            </a:r>
            <a:r>
              <a:rPr lang="en-US" altLang="en-US" sz="1400" dirty="0"/>
              <a:t> </a:t>
            </a:r>
            <a:r>
              <a:rPr lang="en-US" altLang="en-US" sz="1400" dirty="0" err="1"/>
              <a:t>može</a:t>
            </a:r>
            <a:r>
              <a:rPr lang="en-US" altLang="en-US" sz="1400" dirty="0"/>
              <a:t> </a:t>
            </a:r>
            <a:r>
              <a:rPr lang="en-US" altLang="en-US" sz="1400" dirty="0" err="1"/>
              <a:t>pomoći</a:t>
            </a:r>
            <a:r>
              <a:rPr lang="en-US" altLang="en-US" sz="1400" dirty="0"/>
              <a:t> </a:t>
            </a:r>
            <a:r>
              <a:rPr lang="en-US" altLang="en-US" sz="1400" dirty="0" err="1"/>
              <a:t>prilikom</a:t>
            </a:r>
            <a:r>
              <a:rPr lang="en-US" altLang="en-US" sz="1400" dirty="0"/>
              <a:t> </a:t>
            </a:r>
            <a:r>
              <a:rPr lang="en-US" altLang="en-US" sz="1400" dirty="0" err="1"/>
              <a:t>debagovanja</a:t>
            </a:r>
            <a:endParaRPr lang="en-US" altLang="en-US" sz="1400" dirty="0" err="1">
              <a:cs typeface="Arial"/>
            </a:endParaRPr>
          </a:p>
        </p:txBody>
      </p:sp>
      <p:pic>
        <p:nvPicPr>
          <p:cNvPr id="54277" name="Picture 6">
            <a:extLst>
              <a:ext uri="{FF2B5EF4-FFF2-40B4-BE49-F238E27FC236}">
                <a16:creationId xmlns:a16="http://schemas.microsoft.com/office/drawing/2014/main" id="{15AC97D0-99A6-186D-2DAC-C8FCBA43545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178050" y="4097338"/>
            <a:ext cx="4662488" cy="2078037"/>
          </a:xfrm>
          <a:noFill/>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4">
            <a:extLst>
              <a:ext uri="{FF2B5EF4-FFF2-40B4-BE49-F238E27FC236}">
                <a16:creationId xmlns:a16="http://schemas.microsoft.com/office/drawing/2014/main" id="{646AAD05-D1E2-AB92-AF42-B98242EC2A31}"/>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60A13F0-2D99-4DF8-BA1E-DC9B4ACC1C1D}" type="slidenum">
              <a:rPr lang="de-DE" altLang="en-US">
                <a:solidFill>
                  <a:schemeClr val="bg1"/>
                </a:solidFill>
              </a:rPr>
              <a:pPr/>
              <a:t>64</a:t>
            </a:fld>
            <a:endParaRPr lang="de-DE" altLang="en-US">
              <a:solidFill>
                <a:schemeClr val="bg1"/>
              </a:solidFill>
            </a:endParaRPr>
          </a:p>
        </p:txBody>
      </p:sp>
      <p:sp>
        <p:nvSpPr>
          <p:cNvPr id="55299" name="Rectangle 2">
            <a:extLst>
              <a:ext uri="{FF2B5EF4-FFF2-40B4-BE49-F238E27FC236}">
                <a16:creationId xmlns:a16="http://schemas.microsoft.com/office/drawing/2014/main" id="{D4EBC0A9-0CBF-326F-3E3C-3EC79C00FAD8}"/>
              </a:ext>
            </a:extLst>
          </p:cNvPr>
          <p:cNvSpPr>
            <a:spLocks noGrp="1" noChangeArrowheads="1"/>
          </p:cNvSpPr>
          <p:nvPr>
            <p:ph type="title"/>
          </p:nvPr>
        </p:nvSpPr>
        <p:spPr/>
        <p:txBody>
          <a:bodyPr/>
          <a:lstStyle/>
          <a:p>
            <a:pPr eaLnBrk="1" hangingPunct="1"/>
            <a:r>
              <a:rPr lang="en-US" altLang="en-US" dirty="0" err="1"/>
              <a:t>Komponenta</a:t>
            </a:r>
            <a:r>
              <a:rPr lang="en-US" altLang="en-US" dirty="0"/>
              <a:t> </a:t>
            </a:r>
            <a:r>
              <a:rPr lang="en-US" altLang="en-US" dirty="0" err="1"/>
              <a:t>provere</a:t>
            </a:r>
            <a:endParaRPr lang="en-US" altLang="en-US" dirty="0" err="1">
              <a:cs typeface="Arial"/>
            </a:endParaRPr>
          </a:p>
        </p:txBody>
      </p:sp>
      <p:sp>
        <p:nvSpPr>
          <p:cNvPr id="55300" name="Rectangle 3">
            <a:extLst>
              <a:ext uri="{FF2B5EF4-FFF2-40B4-BE49-F238E27FC236}">
                <a16:creationId xmlns:a16="http://schemas.microsoft.com/office/drawing/2014/main" id="{399C2825-6739-D47A-0792-22AEF4FDEDB2}"/>
              </a:ext>
            </a:extLst>
          </p:cNvPr>
          <p:cNvSpPr>
            <a:spLocks noGrp="1" noChangeArrowheads="1"/>
          </p:cNvSpPr>
          <p:nvPr>
            <p:ph type="body" sz="half" idx="1"/>
          </p:nvPr>
        </p:nvSpPr>
        <p:spPr>
          <a:xfrm>
            <a:off x="319088" y="863600"/>
            <a:ext cx="4639702" cy="1867491"/>
          </a:xfrm>
        </p:spPr>
        <p:txBody>
          <a:bodyPr/>
          <a:lstStyle/>
          <a:p>
            <a:pPr eaLnBrk="1" hangingPunct="1"/>
            <a:r>
              <a:rPr lang="en-US" altLang="en-US" sz="1400" b="1" dirty="0" err="1"/>
              <a:t>Komponenta</a:t>
            </a:r>
            <a:r>
              <a:rPr lang="en-US" altLang="en-US" sz="1400" b="1" dirty="0"/>
              <a:t> </a:t>
            </a:r>
            <a:r>
              <a:rPr lang="en-US" altLang="en-US" sz="1400" b="1" dirty="0" err="1"/>
              <a:t>provere</a:t>
            </a:r>
            <a:r>
              <a:rPr lang="en-US" altLang="en-US" sz="1400" b="1" dirty="0"/>
              <a:t> </a:t>
            </a:r>
            <a:r>
              <a:rPr lang="en-US" altLang="en-US" sz="1400" dirty="0"/>
              <a:t>(</a:t>
            </a:r>
            <a:r>
              <a:rPr lang="en-US" altLang="en-US" sz="1400" i="1" dirty="0"/>
              <a:t>checker</a:t>
            </a:r>
            <a:r>
              <a:rPr lang="en-US" altLang="en-US" sz="1400" dirty="0"/>
              <a:t>) je </a:t>
            </a:r>
            <a:r>
              <a:rPr lang="en-US" altLang="en-US" sz="1400" dirty="0" err="1"/>
              <a:t>specijalan</a:t>
            </a:r>
            <a:r>
              <a:rPr lang="en-US" altLang="en-US" sz="1400" dirty="0"/>
              <a:t> tip </a:t>
            </a:r>
            <a:r>
              <a:rPr lang="en-US" altLang="en-US" sz="1400" dirty="0" err="1"/>
              <a:t>monitora</a:t>
            </a:r>
            <a:r>
              <a:rPr lang="en-US" altLang="en-US" sz="1400" dirty="0"/>
              <a:t> koji </a:t>
            </a:r>
            <a:r>
              <a:rPr lang="en-US" altLang="en-US" sz="1400" dirty="0" err="1"/>
              <a:t>jedino</a:t>
            </a:r>
            <a:r>
              <a:rPr lang="en-US" altLang="en-US" sz="1400" dirty="0"/>
              <a:t> </a:t>
            </a:r>
            <a:r>
              <a:rPr lang="en-US" altLang="en-US" sz="1400" dirty="0" err="1"/>
              <a:t>nadgleda</a:t>
            </a:r>
            <a:r>
              <a:rPr lang="en-US" altLang="en-US" sz="1400" dirty="0"/>
              <a:t> </a:t>
            </a:r>
            <a:r>
              <a:rPr lang="en-US" altLang="en-US" sz="1400" dirty="0" err="1"/>
              <a:t>izlaze</a:t>
            </a:r>
            <a:r>
              <a:rPr lang="en-US" altLang="en-US" sz="1400" dirty="0"/>
              <a:t> DUV-a. </a:t>
            </a:r>
            <a:r>
              <a:rPr lang="en-US" altLang="en-US" sz="1400" dirty="0" err="1"/>
              <a:t>Međutim</a:t>
            </a:r>
            <a:r>
              <a:rPr lang="en-US" altLang="en-US" sz="1400" dirty="0"/>
              <a:t>, on </a:t>
            </a:r>
            <a:r>
              <a:rPr lang="en-US" altLang="en-US" sz="1400" dirty="0" err="1"/>
              <a:t>ima</a:t>
            </a:r>
            <a:r>
              <a:rPr lang="en-US" altLang="en-US" sz="1400" dirty="0"/>
              <a:t> </a:t>
            </a:r>
            <a:r>
              <a:rPr lang="en-US" altLang="en-US" sz="1400" dirty="0" err="1"/>
              <a:t>ulogu</a:t>
            </a:r>
            <a:r>
              <a:rPr lang="en-US" altLang="en-US" sz="1400" dirty="0"/>
              <a:t> da </a:t>
            </a:r>
            <a:r>
              <a:rPr lang="en-US" altLang="en-US" sz="1400" dirty="0" err="1"/>
              <a:t>proverava</a:t>
            </a:r>
            <a:r>
              <a:rPr lang="en-US" altLang="en-US" sz="1400" dirty="0"/>
              <a:t> da li se </a:t>
            </a:r>
            <a:r>
              <a:rPr lang="en-US" altLang="en-US" sz="1400" dirty="0" err="1"/>
              <a:t>dizajn</a:t>
            </a:r>
            <a:r>
              <a:rPr lang="en-US" altLang="en-US" sz="1400" dirty="0"/>
              <a:t> </a:t>
            </a:r>
            <a:r>
              <a:rPr lang="en-US" altLang="en-US" sz="1400" dirty="0" err="1"/>
              <a:t>ponaša</a:t>
            </a:r>
            <a:r>
              <a:rPr lang="en-US" altLang="en-US" sz="1400" dirty="0"/>
              <a:t> </a:t>
            </a:r>
            <a:r>
              <a:rPr lang="en-US" altLang="en-US" sz="1400" dirty="0" err="1"/>
              <a:t>očekivano</a:t>
            </a:r>
            <a:r>
              <a:rPr lang="en-US" altLang="en-US" sz="1400" dirty="0"/>
              <a:t> </a:t>
            </a:r>
            <a:r>
              <a:rPr lang="en-US" altLang="en-US" sz="1400" dirty="0" err="1"/>
              <a:t>sa</a:t>
            </a:r>
            <a:r>
              <a:rPr lang="en-US" altLang="en-US" sz="1400" dirty="0"/>
              <a:t> </a:t>
            </a:r>
            <a:r>
              <a:rPr lang="en-US" altLang="en-US" sz="1400" dirty="0" err="1"/>
              <a:t>stanovišta</a:t>
            </a:r>
            <a:r>
              <a:rPr lang="en-US" altLang="en-US" sz="1400" dirty="0"/>
              <a:t> </a:t>
            </a:r>
            <a:r>
              <a:rPr lang="en-US" altLang="en-US" sz="1400" dirty="0" err="1"/>
              <a:t>željene</a:t>
            </a:r>
            <a:r>
              <a:rPr lang="en-US" altLang="en-US" sz="1400" dirty="0"/>
              <a:t> </a:t>
            </a:r>
            <a:r>
              <a:rPr lang="en-US" altLang="en-US" sz="1400" dirty="0" err="1"/>
              <a:t>funkcionalnosti</a:t>
            </a:r>
            <a:r>
              <a:rPr lang="en-US" altLang="en-US" sz="1400" dirty="0"/>
              <a:t>, a ne u </a:t>
            </a:r>
            <a:r>
              <a:rPr lang="en-US" altLang="en-US" sz="1400" dirty="0" err="1"/>
              <a:t>pogledu</a:t>
            </a:r>
            <a:r>
              <a:rPr lang="en-US" altLang="en-US" sz="1400" dirty="0"/>
              <a:t> </a:t>
            </a:r>
            <a:r>
              <a:rPr lang="en-US" altLang="en-US" sz="1400" dirty="0" err="1"/>
              <a:t>zadovoljenja</a:t>
            </a:r>
            <a:r>
              <a:rPr lang="en-US" altLang="en-US" sz="1400" dirty="0"/>
              <a:t> </a:t>
            </a:r>
            <a:r>
              <a:rPr lang="en-US" altLang="en-US" sz="1400" dirty="0" err="1"/>
              <a:t>komunikacionih</a:t>
            </a:r>
            <a:r>
              <a:rPr lang="en-US" altLang="en-US" sz="1400" dirty="0"/>
              <a:t> </a:t>
            </a:r>
            <a:r>
              <a:rPr lang="en-US" altLang="en-US" sz="1400" dirty="0" err="1"/>
              <a:t>protokola</a:t>
            </a:r>
            <a:r>
              <a:rPr lang="en-US" altLang="en-US" sz="1400" dirty="0"/>
              <a:t>. Da bi </a:t>
            </a:r>
            <a:r>
              <a:rPr lang="en-US" altLang="en-US" sz="1400" dirty="0" err="1"/>
              <a:t>obavio</a:t>
            </a:r>
            <a:r>
              <a:rPr lang="en-US" altLang="en-US" sz="1400" dirty="0"/>
              <a:t> </a:t>
            </a:r>
            <a:r>
              <a:rPr lang="en-US" altLang="en-US" sz="1400" dirty="0" err="1"/>
              <a:t>uspešno</a:t>
            </a:r>
            <a:r>
              <a:rPr lang="en-US" altLang="en-US" sz="1400" dirty="0"/>
              <a:t> </a:t>
            </a:r>
            <a:r>
              <a:rPr lang="en-US" altLang="en-US" sz="1400" dirty="0" err="1"/>
              <a:t>svoj</a:t>
            </a:r>
            <a:r>
              <a:rPr lang="en-US" altLang="en-US" sz="1400" dirty="0"/>
              <a:t> </a:t>
            </a:r>
            <a:r>
              <a:rPr lang="en-US" altLang="en-US" sz="1400" dirty="0" err="1"/>
              <a:t>posao</a:t>
            </a:r>
            <a:r>
              <a:rPr lang="en-US" altLang="en-US" sz="1400" dirty="0"/>
              <a:t>, ova </a:t>
            </a:r>
            <a:r>
              <a:rPr lang="en-US" altLang="en-US" sz="1400" dirty="0" err="1"/>
              <a:t>komponenta</a:t>
            </a:r>
            <a:r>
              <a:rPr lang="en-US" altLang="en-US" sz="1400" dirty="0"/>
              <a:t> </a:t>
            </a:r>
            <a:r>
              <a:rPr lang="en-US" altLang="en-US" sz="1400" dirty="0" err="1"/>
              <a:t>koristi</a:t>
            </a:r>
            <a:r>
              <a:rPr lang="en-US" altLang="en-US" sz="1400" dirty="0"/>
              <a:t> </a:t>
            </a:r>
            <a:r>
              <a:rPr lang="en-US" altLang="en-US" sz="1400" dirty="0" err="1"/>
              <a:t>dodatne</a:t>
            </a:r>
            <a:r>
              <a:rPr lang="en-US" altLang="en-US" sz="1400" dirty="0"/>
              <a:t> </a:t>
            </a:r>
            <a:r>
              <a:rPr lang="en-US" altLang="en-US" sz="1400" dirty="0" err="1"/>
              <a:t>informacije</a:t>
            </a:r>
            <a:r>
              <a:rPr lang="en-US" altLang="en-US" sz="1400" dirty="0"/>
              <a:t> </a:t>
            </a:r>
            <a:r>
              <a:rPr lang="en-US" altLang="en-US" sz="1400" dirty="0" err="1"/>
              <a:t>koje</a:t>
            </a:r>
            <a:r>
              <a:rPr lang="en-US" altLang="en-US" sz="1400" dirty="0"/>
              <a:t> </a:t>
            </a:r>
            <a:r>
              <a:rPr lang="en-US" altLang="en-US" sz="1400" dirty="0" err="1"/>
              <a:t>dobija</a:t>
            </a:r>
            <a:r>
              <a:rPr lang="en-US" altLang="en-US" sz="1400" dirty="0"/>
              <a:t> od </a:t>
            </a:r>
            <a:r>
              <a:rPr lang="en-US" altLang="en-US" sz="1400" dirty="0" err="1"/>
              <a:t>monitora</a:t>
            </a:r>
            <a:r>
              <a:rPr lang="en-US" altLang="en-US" sz="1400" dirty="0"/>
              <a:t> </a:t>
            </a:r>
            <a:r>
              <a:rPr lang="en-US" altLang="en-US" sz="1400" dirty="0" err="1"/>
              <a:t>ili</a:t>
            </a:r>
            <a:r>
              <a:rPr lang="en-US" altLang="en-US" sz="1400" dirty="0"/>
              <a:t> </a:t>
            </a:r>
            <a:r>
              <a:rPr lang="en-US" altLang="en-US" sz="1400" dirty="0" err="1"/>
              <a:t>tabele</a:t>
            </a:r>
            <a:r>
              <a:rPr lang="en-US" altLang="en-US" sz="1400" dirty="0"/>
              <a:t> </a:t>
            </a:r>
            <a:r>
              <a:rPr lang="en-US" altLang="en-US" sz="1400" dirty="0" err="1"/>
              <a:t>rezultata</a:t>
            </a:r>
            <a:r>
              <a:rPr lang="en-US" altLang="en-US" sz="1400" dirty="0"/>
              <a:t>  </a:t>
            </a:r>
          </a:p>
          <a:p>
            <a:pPr eaLnBrk="1" hangingPunct="1"/>
            <a:endParaRPr lang="en-US" altLang="en-US" sz="1000"/>
          </a:p>
          <a:p>
            <a:pPr eaLnBrk="1" hangingPunct="1"/>
            <a:r>
              <a:rPr lang="en-US" altLang="en-US" sz="1400" dirty="0" err="1"/>
              <a:t>Kod</a:t>
            </a:r>
            <a:r>
              <a:rPr lang="en-US" altLang="en-US" sz="1400" dirty="0"/>
              <a:t> </a:t>
            </a:r>
            <a:r>
              <a:rPr lang="en-US" altLang="en-US" sz="1400" dirty="0" err="1"/>
              <a:t>komponente</a:t>
            </a:r>
            <a:r>
              <a:rPr lang="en-US" altLang="en-US" sz="1400" dirty="0"/>
              <a:t> </a:t>
            </a:r>
            <a:r>
              <a:rPr lang="en-US" altLang="en-US" sz="1400" dirty="0" err="1"/>
              <a:t>provere</a:t>
            </a:r>
            <a:r>
              <a:rPr lang="en-US" altLang="en-US" sz="1400" dirty="0"/>
              <a:t> </a:t>
            </a:r>
            <a:r>
              <a:rPr lang="en-US" altLang="en-US" sz="1400" dirty="0" err="1"/>
              <a:t>poredi</a:t>
            </a:r>
            <a:r>
              <a:rPr lang="en-US" altLang="en-US" sz="1400" dirty="0"/>
              <a:t> </a:t>
            </a:r>
            <a:r>
              <a:rPr lang="en-US" altLang="en-US" sz="1400" dirty="0" err="1"/>
              <a:t>očekivane</a:t>
            </a:r>
            <a:r>
              <a:rPr lang="en-US" altLang="en-US" sz="1400" dirty="0"/>
              <a:t> </a:t>
            </a:r>
            <a:r>
              <a:rPr lang="en-US" altLang="en-US" sz="1400" dirty="0" err="1"/>
              <a:t>izlaze</a:t>
            </a:r>
            <a:r>
              <a:rPr lang="en-US" altLang="en-US" sz="1400" dirty="0"/>
              <a:t> </a:t>
            </a:r>
            <a:r>
              <a:rPr lang="en-US" altLang="en-US" sz="1400" dirty="0" err="1"/>
              <a:t>sa</a:t>
            </a:r>
            <a:r>
              <a:rPr lang="en-US" altLang="en-US" sz="1400" dirty="0"/>
              <a:t> </a:t>
            </a:r>
            <a:r>
              <a:rPr lang="en-US" altLang="en-US" sz="1400" dirty="0" err="1"/>
              <a:t>konkretnim</a:t>
            </a:r>
            <a:r>
              <a:rPr lang="en-US" altLang="en-US" sz="1400" dirty="0"/>
              <a:t> </a:t>
            </a:r>
            <a:r>
              <a:rPr lang="en-US" altLang="en-US" sz="1400" dirty="0" err="1"/>
              <a:t>podacima</a:t>
            </a:r>
            <a:r>
              <a:rPr lang="en-US" altLang="en-US" sz="1400" dirty="0"/>
              <a:t> </a:t>
            </a:r>
            <a:r>
              <a:rPr lang="en-US" altLang="en-US" sz="1400" dirty="0" err="1"/>
              <a:t>detektovanim</a:t>
            </a:r>
            <a:r>
              <a:rPr lang="en-US" altLang="en-US" sz="1400" dirty="0"/>
              <a:t> </a:t>
            </a:r>
            <a:r>
              <a:rPr lang="en-US" altLang="en-US" sz="1400" dirty="0" err="1"/>
              <a:t>na</a:t>
            </a:r>
            <a:r>
              <a:rPr lang="en-US" altLang="en-US" sz="1400" dirty="0"/>
              <a:t> </a:t>
            </a:r>
            <a:r>
              <a:rPr lang="en-US" altLang="en-US" sz="1400" dirty="0" err="1"/>
              <a:t>izlazu</a:t>
            </a:r>
            <a:r>
              <a:rPr lang="en-US" altLang="en-US" sz="1400" dirty="0"/>
              <a:t> DUV-a. Ako se oni </a:t>
            </a:r>
            <a:r>
              <a:rPr lang="en-US" altLang="en-US" sz="1400" dirty="0" err="1"/>
              <a:t>poklapaju</a:t>
            </a:r>
            <a:r>
              <a:rPr lang="en-US" altLang="en-US" sz="1400" dirty="0"/>
              <a:t>, test se </a:t>
            </a:r>
            <a:r>
              <a:rPr lang="en-US" altLang="en-US" sz="1400" dirty="0" err="1"/>
              <a:t>nastavlja</a:t>
            </a:r>
            <a:r>
              <a:rPr lang="en-US" altLang="en-US" sz="1400" dirty="0"/>
              <a:t> </a:t>
            </a:r>
            <a:r>
              <a:rPr lang="en-US" altLang="en-US" sz="1400" dirty="0" err="1"/>
              <a:t>ili</a:t>
            </a:r>
            <a:r>
              <a:rPr lang="en-US" altLang="en-US" sz="1400" dirty="0"/>
              <a:t> se </a:t>
            </a:r>
            <a:r>
              <a:rPr lang="en-US" altLang="en-US" sz="1400" dirty="0" err="1"/>
              <a:t>uspešno</a:t>
            </a:r>
            <a:r>
              <a:rPr lang="en-US" altLang="en-US" sz="1400" dirty="0"/>
              <a:t> </a:t>
            </a:r>
            <a:r>
              <a:rPr lang="en-US" altLang="en-US" sz="1400" dirty="0" err="1"/>
              <a:t>završava</a:t>
            </a:r>
            <a:r>
              <a:rPr lang="en-US" altLang="en-US" sz="1400" dirty="0"/>
              <a:t>. </a:t>
            </a:r>
            <a:r>
              <a:rPr lang="en-US" altLang="en-US" sz="1400" dirty="0" err="1"/>
              <a:t>Međutim</a:t>
            </a:r>
            <a:r>
              <a:rPr lang="en-US" altLang="en-US" sz="1400" dirty="0"/>
              <a:t>, </a:t>
            </a:r>
            <a:r>
              <a:rPr lang="en-US" altLang="en-US" sz="1400" dirty="0" err="1"/>
              <a:t>ako</a:t>
            </a:r>
            <a:r>
              <a:rPr lang="en-US" altLang="en-US" sz="1400" dirty="0"/>
              <a:t> se ne </a:t>
            </a:r>
            <a:r>
              <a:rPr lang="en-US" altLang="en-US" sz="1400" dirty="0" err="1"/>
              <a:t>poklapaju</a:t>
            </a:r>
            <a:r>
              <a:rPr lang="en-US" altLang="en-US" sz="1400" dirty="0"/>
              <a:t>, </a:t>
            </a:r>
            <a:r>
              <a:rPr lang="en-US" altLang="en-US" sz="1400" dirty="0" err="1"/>
              <a:t>komponenta</a:t>
            </a:r>
            <a:r>
              <a:rPr lang="en-US" altLang="en-US" sz="1400" dirty="0"/>
              <a:t> </a:t>
            </a:r>
            <a:r>
              <a:rPr lang="en-US" altLang="en-US" sz="1400" dirty="0" err="1"/>
              <a:t>provere</a:t>
            </a:r>
            <a:r>
              <a:rPr lang="en-US" altLang="en-US" sz="1400" dirty="0"/>
              <a:t> </a:t>
            </a:r>
            <a:r>
              <a:rPr lang="en-US" altLang="en-US" sz="1400" dirty="0" err="1"/>
              <a:t>tipično</a:t>
            </a:r>
            <a:r>
              <a:rPr lang="en-US" altLang="en-US" sz="1400" dirty="0"/>
              <a:t> </a:t>
            </a:r>
            <a:r>
              <a:rPr lang="en-US" altLang="en-US" sz="1400" dirty="0" err="1"/>
              <a:t>upisuje</a:t>
            </a:r>
            <a:r>
              <a:rPr lang="en-US" altLang="en-US" sz="1400" dirty="0"/>
              <a:t> </a:t>
            </a:r>
            <a:r>
              <a:rPr lang="en-US" altLang="en-US" sz="1400" dirty="0" err="1"/>
              <a:t>relevantne</a:t>
            </a:r>
            <a:r>
              <a:rPr lang="en-US" altLang="en-US" sz="1400" dirty="0"/>
              <a:t> </a:t>
            </a:r>
            <a:r>
              <a:rPr lang="en-US" altLang="en-US" sz="1400" dirty="0" err="1"/>
              <a:t>podatke</a:t>
            </a:r>
            <a:r>
              <a:rPr lang="en-US" altLang="en-US" sz="1400" dirty="0"/>
              <a:t> u </a:t>
            </a:r>
            <a:r>
              <a:rPr lang="en-US" altLang="en-US" sz="1400" dirty="0" err="1"/>
              <a:t>datoteku</a:t>
            </a:r>
            <a:r>
              <a:rPr lang="en-US" altLang="en-US" sz="1400" dirty="0"/>
              <a:t> </a:t>
            </a:r>
            <a:r>
              <a:rPr lang="en-US" altLang="en-US" sz="1400" dirty="0" err="1"/>
              <a:t>koja</a:t>
            </a:r>
            <a:r>
              <a:rPr lang="en-US" altLang="en-US" sz="1400" dirty="0"/>
              <a:t> </a:t>
            </a:r>
            <a:r>
              <a:rPr lang="en-US" altLang="en-US" sz="1400" dirty="0" err="1"/>
              <a:t>će</a:t>
            </a:r>
            <a:r>
              <a:rPr lang="en-US" altLang="en-US" sz="1400" dirty="0"/>
              <a:t> </a:t>
            </a:r>
            <a:r>
              <a:rPr lang="en-US" altLang="en-US" sz="1400" dirty="0" err="1"/>
              <a:t>pomoći</a:t>
            </a:r>
            <a:r>
              <a:rPr lang="en-US" altLang="en-US" sz="1400" dirty="0"/>
              <a:t> </a:t>
            </a:r>
            <a:r>
              <a:rPr lang="en-US" altLang="en-US" sz="1400" dirty="0" err="1"/>
              <a:t>kod</a:t>
            </a:r>
            <a:r>
              <a:rPr lang="en-US" altLang="en-US" sz="1400" dirty="0"/>
              <a:t> </a:t>
            </a:r>
            <a:r>
              <a:rPr lang="en-US" altLang="en-US" sz="1400" dirty="0" err="1"/>
              <a:t>debagovanja</a:t>
            </a:r>
            <a:r>
              <a:rPr lang="en-US" altLang="en-US" sz="1400" dirty="0"/>
              <a:t>: </a:t>
            </a:r>
            <a:r>
              <a:rPr lang="en-US" altLang="en-US" sz="1400" dirty="0" err="1"/>
              <a:t>očekivan</a:t>
            </a:r>
            <a:r>
              <a:rPr lang="en-US" altLang="en-US" sz="1400" dirty="0"/>
              <a:t> </a:t>
            </a:r>
            <a:r>
              <a:rPr lang="en-US" altLang="en-US" sz="1400" dirty="0" err="1"/>
              <a:t>izlaz</a:t>
            </a:r>
            <a:r>
              <a:rPr lang="en-US" altLang="en-US" sz="1400" dirty="0"/>
              <a:t>, </a:t>
            </a:r>
            <a:r>
              <a:rPr lang="en-US" altLang="en-US" sz="1400" dirty="0" err="1"/>
              <a:t>stvarni</a:t>
            </a:r>
            <a:r>
              <a:rPr lang="en-US" altLang="en-US" sz="1400" dirty="0"/>
              <a:t> </a:t>
            </a:r>
            <a:r>
              <a:rPr lang="en-US" altLang="en-US" sz="1400" dirty="0" err="1"/>
              <a:t>izlaz</a:t>
            </a:r>
            <a:r>
              <a:rPr lang="en-US" altLang="en-US" sz="1400" dirty="0"/>
              <a:t>, </a:t>
            </a:r>
            <a:r>
              <a:rPr lang="en-US" altLang="en-US" sz="1400" dirty="0" err="1"/>
              <a:t>kao</a:t>
            </a:r>
            <a:r>
              <a:rPr lang="en-US" altLang="en-US" sz="1400" dirty="0"/>
              <a:t> </a:t>
            </a:r>
            <a:r>
              <a:rPr lang="en-US" altLang="en-US" sz="1400" dirty="0" err="1"/>
              <a:t>i</a:t>
            </a:r>
            <a:r>
              <a:rPr lang="en-US" altLang="en-US" sz="1400" dirty="0"/>
              <a:t> </a:t>
            </a:r>
            <a:r>
              <a:rPr lang="en-US" altLang="en-US" sz="1400" dirty="0" err="1"/>
              <a:t>sve</a:t>
            </a:r>
            <a:r>
              <a:rPr lang="en-US" altLang="en-US" sz="1400" dirty="0"/>
              <a:t> </a:t>
            </a:r>
            <a:r>
              <a:rPr lang="en-US" altLang="en-US" sz="1400" dirty="0" err="1"/>
              <a:t>dodatne</a:t>
            </a:r>
            <a:r>
              <a:rPr lang="en-US" altLang="en-US" sz="1400" dirty="0"/>
              <a:t> </a:t>
            </a:r>
            <a:r>
              <a:rPr lang="en-US" altLang="en-US" sz="1400" dirty="0" err="1"/>
              <a:t>informacije</a:t>
            </a:r>
            <a:r>
              <a:rPr lang="en-US" altLang="en-US" sz="1400" dirty="0"/>
              <a:t> koji </a:t>
            </a:r>
            <a:r>
              <a:rPr lang="en-US" altLang="en-US" sz="1400" dirty="0" err="1"/>
              <a:t>će</a:t>
            </a:r>
            <a:r>
              <a:rPr lang="en-US" altLang="en-US" sz="1400" dirty="0"/>
              <a:t> </a:t>
            </a:r>
            <a:r>
              <a:rPr lang="en-US" altLang="en-US" sz="1400" dirty="0" err="1"/>
              <a:t>kasnije</a:t>
            </a:r>
            <a:r>
              <a:rPr lang="en-US" altLang="en-US" sz="1400" dirty="0"/>
              <a:t> </a:t>
            </a:r>
            <a:r>
              <a:rPr lang="en-US" altLang="en-US" sz="1400" dirty="0" err="1"/>
              <a:t>pomoći</a:t>
            </a:r>
            <a:r>
              <a:rPr lang="en-US" altLang="en-US" sz="1400" dirty="0"/>
              <a:t> da se </a:t>
            </a:r>
            <a:r>
              <a:rPr lang="en-US" altLang="en-US" sz="1400" dirty="0" err="1"/>
              <a:t>shvati</a:t>
            </a:r>
            <a:r>
              <a:rPr lang="en-US" altLang="en-US" sz="1400" dirty="0"/>
              <a:t> </a:t>
            </a:r>
            <a:r>
              <a:rPr lang="en-US" altLang="en-US" sz="1400" dirty="0" err="1"/>
              <a:t>uzrok</a:t>
            </a:r>
            <a:r>
              <a:rPr lang="en-US" altLang="en-US" sz="1400" dirty="0"/>
              <a:t> </a:t>
            </a:r>
            <a:r>
              <a:rPr lang="en-US" altLang="en-US" sz="1400" dirty="0" err="1"/>
              <a:t>greške</a:t>
            </a:r>
            <a:endParaRPr lang="en-US" altLang="en-US" sz="1400" dirty="0" err="1">
              <a:cs typeface="Arial"/>
            </a:endParaRPr>
          </a:p>
          <a:p>
            <a:pPr eaLnBrk="1" hangingPunct="1"/>
            <a:r>
              <a:rPr lang="en-US" altLang="en-US" sz="1400" dirty="0" err="1"/>
              <a:t>Komponente</a:t>
            </a:r>
            <a:r>
              <a:rPr lang="en-US" altLang="en-US" sz="1400" dirty="0"/>
              <a:t> </a:t>
            </a:r>
            <a:r>
              <a:rPr lang="en-US" altLang="en-US" sz="1400" dirty="0" err="1"/>
              <a:t>provere</a:t>
            </a:r>
            <a:r>
              <a:rPr lang="en-US" altLang="en-US" sz="1400" dirty="0"/>
              <a:t> prate </a:t>
            </a:r>
            <a:r>
              <a:rPr lang="en-US" altLang="en-US" sz="1400" dirty="0" err="1"/>
              <a:t>različite</a:t>
            </a:r>
            <a:r>
              <a:rPr lang="en-US" altLang="en-US" sz="1400" dirty="0"/>
              <a:t> </a:t>
            </a:r>
            <a:r>
              <a:rPr lang="en-US" altLang="en-US" sz="1400" dirty="0" err="1"/>
              <a:t>tipove</a:t>
            </a:r>
            <a:r>
              <a:rPr lang="en-US" altLang="en-US" sz="1400" dirty="0"/>
              <a:t> </a:t>
            </a:r>
            <a:r>
              <a:rPr lang="en-US" altLang="en-US" sz="1400" dirty="0" err="1"/>
              <a:t>grešaka</a:t>
            </a:r>
            <a:r>
              <a:rPr lang="en-US" altLang="en-US" sz="1400" dirty="0"/>
              <a:t>:</a:t>
            </a:r>
            <a:endParaRPr lang="en-US" altLang="en-US" sz="1400" dirty="0">
              <a:cs typeface="Arial"/>
            </a:endParaRPr>
          </a:p>
          <a:p>
            <a:pPr lvl="1" indent="-188595" eaLnBrk="1" hangingPunct="1"/>
            <a:r>
              <a:rPr lang="en-US" altLang="en-US" sz="1200" dirty="0"/>
              <a:t>Svi </a:t>
            </a:r>
            <a:r>
              <a:rPr lang="en-US" altLang="en-US" sz="1200" dirty="0" err="1"/>
              <a:t>zahtevi</a:t>
            </a:r>
            <a:r>
              <a:rPr lang="en-US" altLang="en-US" sz="1200" dirty="0"/>
              <a:t> </a:t>
            </a:r>
            <a:r>
              <a:rPr lang="en-US" altLang="en-US" sz="1200" dirty="0" err="1"/>
              <a:t>dobijaju</a:t>
            </a:r>
            <a:r>
              <a:rPr lang="en-US" altLang="en-US" sz="1200" dirty="0"/>
              <a:t> </a:t>
            </a:r>
            <a:r>
              <a:rPr lang="en-US" altLang="en-US" sz="1200" dirty="0" err="1"/>
              <a:t>odgovore</a:t>
            </a:r>
            <a:r>
              <a:rPr lang="en-US" altLang="en-US" sz="1200" dirty="0"/>
              <a:t> (</a:t>
            </a:r>
            <a:r>
              <a:rPr lang="en-US" altLang="en-US" sz="1200" dirty="0" err="1"/>
              <a:t>nema</a:t>
            </a:r>
            <a:r>
              <a:rPr lang="en-US" altLang="en-US" sz="1200" dirty="0"/>
              <a:t> </a:t>
            </a:r>
            <a:r>
              <a:rPr lang="en-US" altLang="en-US" sz="1200" dirty="0" err="1"/>
              <a:t>gubitka</a:t>
            </a:r>
            <a:r>
              <a:rPr lang="en-US" altLang="en-US" sz="1200" dirty="0"/>
              <a:t> </a:t>
            </a:r>
            <a:r>
              <a:rPr lang="en-US" altLang="en-US" sz="1200" dirty="0" err="1"/>
              <a:t>podataka</a:t>
            </a:r>
            <a:r>
              <a:rPr lang="en-US" altLang="en-US" sz="1200" dirty="0"/>
              <a:t>, </a:t>
            </a:r>
            <a:r>
              <a:rPr lang="en-US" altLang="en-US" sz="1200" dirty="0" err="1"/>
              <a:t>komandi</a:t>
            </a:r>
            <a:r>
              <a:rPr lang="en-US" altLang="en-US" sz="1200" dirty="0"/>
              <a:t>, </a:t>
            </a:r>
            <a:r>
              <a:rPr lang="en-US" altLang="en-US" sz="1200" dirty="0" err="1"/>
              <a:t>paketa</a:t>
            </a:r>
            <a:r>
              <a:rPr lang="en-US" altLang="en-US" sz="1200" dirty="0"/>
              <a:t>, </a:t>
            </a:r>
            <a:r>
              <a:rPr lang="en-US" altLang="en-US" sz="1200" dirty="0" err="1"/>
              <a:t>itd</a:t>
            </a:r>
            <a:r>
              <a:rPr lang="en-US" altLang="en-US" sz="1200" dirty="0"/>
              <a:t>.)</a:t>
            </a:r>
            <a:endParaRPr lang="en-US" altLang="en-US" sz="1200" dirty="0">
              <a:cs typeface="Arial"/>
            </a:endParaRPr>
          </a:p>
          <a:p>
            <a:pPr lvl="1" indent="-188595" eaLnBrk="1" hangingPunct="1"/>
            <a:r>
              <a:rPr lang="en-US" altLang="en-US" sz="1200" dirty="0"/>
              <a:t>Svi </a:t>
            </a:r>
            <a:r>
              <a:rPr lang="en-US" altLang="en-US" sz="1200" dirty="0" err="1"/>
              <a:t>izlazi</a:t>
            </a:r>
            <a:r>
              <a:rPr lang="en-US" altLang="en-US" sz="1200" dirty="0"/>
              <a:t> se </a:t>
            </a:r>
            <a:r>
              <a:rPr lang="en-US" altLang="en-US" sz="1200" dirty="0" err="1"/>
              <a:t>poklapaju</a:t>
            </a:r>
            <a:r>
              <a:rPr lang="en-US" altLang="en-US" sz="1200" dirty="0"/>
              <a:t> </a:t>
            </a:r>
            <a:r>
              <a:rPr lang="en-US" altLang="en-US" sz="1200" dirty="0" err="1"/>
              <a:t>sa</a:t>
            </a:r>
            <a:r>
              <a:rPr lang="en-US" altLang="en-US" sz="1200" dirty="0"/>
              <a:t> </a:t>
            </a:r>
            <a:r>
              <a:rPr lang="en-US" altLang="en-US" sz="1200" dirty="0" err="1"/>
              <a:t>očekivanim</a:t>
            </a:r>
            <a:r>
              <a:rPr lang="en-US" altLang="en-US" sz="1200" dirty="0"/>
              <a:t> </a:t>
            </a:r>
            <a:r>
              <a:rPr lang="en-US" altLang="en-US" sz="1200" dirty="0" err="1"/>
              <a:t>vrednostima</a:t>
            </a:r>
            <a:r>
              <a:rPr lang="en-US" altLang="en-US" sz="1200" dirty="0"/>
              <a:t> (</a:t>
            </a:r>
            <a:r>
              <a:rPr lang="en-US" altLang="en-US" sz="1200" dirty="0" err="1"/>
              <a:t>podaci</a:t>
            </a:r>
            <a:r>
              <a:rPr lang="en-US" altLang="en-US" sz="1200" dirty="0"/>
              <a:t>, </a:t>
            </a:r>
            <a:r>
              <a:rPr lang="en-US" altLang="en-US" sz="1200" dirty="0" err="1"/>
              <a:t>paketi</a:t>
            </a:r>
            <a:r>
              <a:rPr lang="en-US" altLang="en-US" sz="1200" dirty="0"/>
              <a:t>, </a:t>
            </a:r>
            <a:r>
              <a:rPr lang="en-US" altLang="en-US" sz="1200" i="1" dirty="0"/>
              <a:t>response code</a:t>
            </a:r>
            <a:r>
              <a:rPr lang="en-US" altLang="en-US" sz="1200" dirty="0"/>
              <a:t>, </a:t>
            </a:r>
            <a:r>
              <a:rPr lang="en-US" altLang="en-US" sz="1200" dirty="0" err="1"/>
              <a:t>itd</a:t>
            </a:r>
            <a:r>
              <a:rPr lang="en-US" altLang="en-US" sz="1200" dirty="0"/>
              <a:t>.)</a:t>
            </a:r>
            <a:endParaRPr lang="en-US" altLang="en-US" sz="1200" dirty="0">
              <a:cs typeface="Arial"/>
            </a:endParaRPr>
          </a:p>
          <a:p>
            <a:pPr lvl="1" indent="-188595" eaLnBrk="1" hangingPunct="1"/>
            <a:r>
              <a:rPr lang="en-US" altLang="en-US" sz="1200" dirty="0"/>
              <a:t>Nema </a:t>
            </a:r>
            <a:r>
              <a:rPr lang="en-US" altLang="en-US" sz="1200" dirty="0" err="1"/>
              <a:t>suvišnih</a:t>
            </a:r>
            <a:r>
              <a:rPr lang="en-US" altLang="en-US" sz="1200" dirty="0"/>
              <a:t> </a:t>
            </a:r>
            <a:r>
              <a:rPr lang="en-US" altLang="en-US" sz="1200" dirty="0" err="1"/>
              <a:t>izlaznih</a:t>
            </a:r>
            <a:r>
              <a:rPr lang="en-US" altLang="en-US" sz="1200" dirty="0"/>
              <a:t> </a:t>
            </a:r>
            <a:r>
              <a:rPr lang="en-US" altLang="en-US" sz="1200" dirty="0" err="1"/>
              <a:t>aktivnosti</a:t>
            </a:r>
            <a:r>
              <a:rPr lang="en-US" altLang="en-US" sz="1200" dirty="0"/>
              <a:t> (</a:t>
            </a:r>
            <a:r>
              <a:rPr lang="en-US" altLang="en-US" sz="1200" dirty="0" err="1"/>
              <a:t>izlaza</a:t>
            </a:r>
            <a:r>
              <a:rPr lang="en-US" altLang="en-US" sz="1200" dirty="0"/>
              <a:t> koji </a:t>
            </a:r>
            <a:r>
              <a:rPr lang="en-US" altLang="en-US" sz="1200" dirty="0" err="1"/>
              <a:t>nisu</a:t>
            </a:r>
            <a:r>
              <a:rPr lang="en-US" altLang="en-US" sz="1200" dirty="0"/>
              <a:t> </a:t>
            </a:r>
            <a:r>
              <a:rPr lang="en-US" altLang="en-US" sz="1200" dirty="0" err="1"/>
              <a:t>inicirani</a:t>
            </a:r>
            <a:r>
              <a:rPr lang="en-US" altLang="en-US" sz="1200" dirty="0"/>
              <a:t> </a:t>
            </a:r>
            <a:r>
              <a:rPr lang="en-US" altLang="en-US" sz="1200" dirty="0" err="1"/>
              <a:t>nekom</a:t>
            </a:r>
            <a:r>
              <a:rPr lang="en-US" altLang="en-US" sz="1200" dirty="0"/>
              <a:t> od </a:t>
            </a:r>
            <a:r>
              <a:rPr lang="en-US" altLang="en-US" sz="1200" dirty="0" err="1"/>
              <a:t>ulaznih</a:t>
            </a:r>
            <a:r>
              <a:rPr lang="en-US" altLang="en-US" sz="1200" dirty="0"/>
              <a:t> </a:t>
            </a:r>
            <a:r>
              <a:rPr lang="en-US" altLang="en-US" sz="1200" dirty="0" err="1"/>
              <a:t>pobudnih</a:t>
            </a:r>
            <a:r>
              <a:rPr lang="en-US" altLang="en-US" sz="1200" dirty="0"/>
              <a:t> </a:t>
            </a:r>
            <a:r>
              <a:rPr lang="en-US" altLang="en-US" sz="1200" dirty="0" err="1"/>
              <a:t>sekvenci</a:t>
            </a:r>
            <a:r>
              <a:rPr lang="en-US" altLang="en-US" sz="1200" dirty="0"/>
              <a:t>)</a:t>
            </a:r>
            <a:endParaRPr lang="en-US" altLang="en-US" sz="1200" dirty="0">
              <a:cs typeface="Arial"/>
            </a:endParaRPr>
          </a:p>
        </p:txBody>
      </p:sp>
      <p:pic>
        <p:nvPicPr>
          <p:cNvPr id="55301" name="Picture 5">
            <a:extLst>
              <a:ext uri="{FF2B5EF4-FFF2-40B4-BE49-F238E27FC236}">
                <a16:creationId xmlns:a16="http://schemas.microsoft.com/office/drawing/2014/main" id="{D39ED0FD-E570-4636-1F4B-89C68EAD821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65444" y="2439390"/>
            <a:ext cx="4185547" cy="2244674"/>
          </a:xfrm>
          <a:noFill/>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3">
            <a:extLst>
              <a:ext uri="{FF2B5EF4-FFF2-40B4-BE49-F238E27FC236}">
                <a16:creationId xmlns:a16="http://schemas.microsoft.com/office/drawing/2014/main" id="{B8F33A79-63E9-9385-7F18-AA8A9AA7E7C6}"/>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C12617-7E90-4688-952C-CECD0CEBFD5F}" type="slidenum">
              <a:rPr lang="de-DE" altLang="en-US">
                <a:solidFill>
                  <a:schemeClr val="bg1"/>
                </a:solidFill>
              </a:rPr>
              <a:pPr/>
              <a:t>65</a:t>
            </a:fld>
            <a:endParaRPr lang="de-DE" altLang="en-US">
              <a:solidFill>
                <a:schemeClr val="bg1"/>
              </a:solidFill>
            </a:endParaRPr>
          </a:p>
        </p:txBody>
      </p:sp>
      <p:sp>
        <p:nvSpPr>
          <p:cNvPr id="56323" name="Rectangle 2">
            <a:extLst>
              <a:ext uri="{FF2B5EF4-FFF2-40B4-BE49-F238E27FC236}">
                <a16:creationId xmlns:a16="http://schemas.microsoft.com/office/drawing/2014/main" id="{33AE68BB-9793-4972-0BA9-5173F164C223}"/>
              </a:ext>
            </a:extLst>
          </p:cNvPr>
          <p:cNvSpPr>
            <a:spLocks noGrp="1" noChangeArrowheads="1"/>
          </p:cNvSpPr>
          <p:nvPr>
            <p:ph type="title"/>
          </p:nvPr>
        </p:nvSpPr>
        <p:spPr/>
        <p:txBody>
          <a:bodyPr/>
          <a:lstStyle/>
          <a:p>
            <a:pPr eaLnBrk="1" hangingPunct="1"/>
            <a:r>
              <a:rPr lang="en-US" altLang="en-US" dirty="0" err="1"/>
              <a:t>Tabela</a:t>
            </a:r>
            <a:r>
              <a:rPr lang="en-US" altLang="en-US" dirty="0"/>
              <a:t> </a:t>
            </a:r>
            <a:r>
              <a:rPr lang="en-US" altLang="en-US"/>
              <a:t>rezultata</a:t>
            </a:r>
            <a:endParaRPr lang="en-US" altLang="en-US" dirty="0" err="1">
              <a:cs typeface="Arial"/>
            </a:endParaRPr>
          </a:p>
        </p:txBody>
      </p:sp>
      <p:sp>
        <p:nvSpPr>
          <p:cNvPr id="56324" name="Rectangle 3">
            <a:extLst>
              <a:ext uri="{FF2B5EF4-FFF2-40B4-BE49-F238E27FC236}">
                <a16:creationId xmlns:a16="http://schemas.microsoft.com/office/drawing/2014/main" id="{4AB11CD0-E8CA-9B55-C290-DFD54F7D8A93}"/>
              </a:ext>
            </a:extLst>
          </p:cNvPr>
          <p:cNvSpPr>
            <a:spLocks noGrp="1" noChangeArrowheads="1"/>
          </p:cNvSpPr>
          <p:nvPr>
            <p:ph type="body" idx="1"/>
          </p:nvPr>
        </p:nvSpPr>
        <p:spPr/>
        <p:txBody>
          <a:bodyPr/>
          <a:lstStyle/>
          <a:p>
            <a:pPr eaLnBrk="1" hangingPunct="1"/>
            <a:r>
              <a:rPr lang="en-US" altLang="en-US" sz="1600" dirty="0" err="1"/>
              <a:t>Pojednostavljeno</a:t>
            </a:r>
            <a:r>
              <a:rPr lang="en-US" altLang="en-US" sz="1600" dirty="0"/>
              <a:t>, </a:t>
            </a:r>
            <a:r>
              <a:rPr lang="en-US" altLang="en-US" sz="1600" b="1" dirty="0" err="1"/>
              <a:t>tabela</a:t>
            </a:r>
            <a:r>
              <a:rPr lang="en-US" altLang="en-US" sz="1600" b="1" dirty="0"/>
              <a:t> </a:t>
            </a:r>
            <a:r>
              <a:rPr lang="en-US" altLang="en-US" sz="1600" b="1" dirty="0" err="1"/>
              <a:t>rezultata</a:t>
            </a:r>
            <a:r>
              <a:rPr lang="en-US" altLang="en-US" sz="1600" b="1" dirty="0"/>
              <a:t> </a:t>
            </a:r>
            <a:r>
              <a:rPr lang="en-US" altLang="en-US" sz="1600" dirty="0"/>
              <a:t>(scoreboard) </a:t>
            </a:r>
            <a:r>
              <a:rPr lang="en-US" altLang="en-US" sz="1600" dirty="0" err="1"/>
              <a:t>služi</a:t>
            </a:r>
            <a:r>
              <a:rPr lang="en-US" altLang="en-US" sz="1600" dirty="0"/>
              <a:t> za </a:t>
            </a:r>
            <a:r>
              <a:rPr lang="en-US" altLang="en-US" sz="1600" dirty="0" err="1"/>
              <a:t>privremeno</a:t>
            </a:r>
            <a:r>
              <a:rPr lang="en-US" altLang="en-US" sz="1600" dirty="0"/>
              <a:t> </a:t>
            </a:r>
            <a:r>
              <a:rPr lang="en-US" altLang="en-US" sz="1600" dirty="0" err="1"/>
              <a:t>skladištenje</a:t>
            </a:r>
            <a:r>
              <a:rPr lang="en-US" altLang="en-US" sz="1600" dirty="0"/>
              <a:t> </a:t>
            </a:r>
            <a:r>
              <a:rPr lang="en-US" altLang="en-US" sz="1600" dirty="0" err="1"/>
              <a:t>podataka</a:t>
            </a:r>
            <a:r>
              <a:rPr lang="en-US" altLang="en-US" sz="1600" dirty="0"/>
              <a:t> </a:t>
            </a:r>
            <a:r>
              <a:rPr lang="en-US" altLang="en-US" sz="1600" dirty="0" err="1"/>
              <a:t>koje</a:t>
            </a:r>
            <a:r>
              <a:rPr lang="en-US" altLang="en-US" sz="1600" dirty="0"/>
              <a:t> </a:t>
            </a:r>
            <a:r>
              <a:rPr lang="en-US" altLang="en-US" sz="1600" dirty="0" err="1"/>
              <a:t>će</a:t>
            </a:r>
            <a:r>
              <a:rPr lang="en-US" altLang="en-US" sz="1600" dirty="0"/>
              <a:t> </a:t>
            </a:r>
            <a:r>
              <a:rPr lang="en-US" altLang="en-US" sz="1600" dirty="0" err="1"/>
              <a:t>trebati</a:t>
            </a:r>
            <a:r>
              <a:rPr lang="en-US" altLang="en-US" sz="1600" dirty="0"/>
              <a:t> </a:t>
            </a:r>
            <a:r>
              <a:rPr lang="en-US" altLang="en-US" sz="1600" dirty="0" err="1"/>
              <a:t>komponenti</a:t>
            </a:r>
            <a:r>
              <a:rPr lang="en-US" altLang="en-US" sz="1600" dirty="0"/>
              <a:t> </a:t>
            </a:r>
            <a:r>
              <a:rPr lang="en-US" altLang="en-US" sz="1600" dirty="0" err="1"/>
              <a:t>provere</a:t>
            </a:r>
            <a:endParaRPr lang="en-US" altLang="en-US" sz="1600" dirty="0" err="1">
              <a:cs typeface="Arial"/>
            </a:endParaRPr>
          </a:p>
          <a:p>
            <a:endParaRPr lang="en-US" altLang="en-US" sz="1600" dirty="0"/>
          </a:p>
          <a:p>
            <a:pPr eaLnBrk="1" hangingPunct="1"/>
            <a:r>
              <a:rPr lang="en-US" altLang="en-US" sz="1600" dirty="0" err="1"/>
              <a:t>Komponenta</a:t>
            </a:r>
            <a:r>
              <a:rPr lang="en-US" altLang="en-US" sz="1600" dirty="0"/>
              <a:t> </a:t>
            </a:r>
            <a:r>
              <a:rPr lang="en-US" altLang="en-US" sz="1600" dirty="0" err="1"/>
              <a:t>provere</a:t>
            </a:r>
            <a:r>
              <a:rPr lang="en-US" altLang="en-US" sz="1600" dirty="0"/>
              <a:t> </a:t>
            </a:r>
            <a:r>
              <a:rPr lang="en-US" altLang="en-US" sz="1600" dirty="0" err="1"/>
              <a:t>koristi</a:t>
            </a:r>
            <a:r>
              <a:rPr lang="en-US" altLang="en-US" sz="1600" dirty="0"/>
              <a:t> </a:t>
            </a:r>
            <a:r>
              <a:rPr lang="en-US" altLang="en-US" sz="1600" dirty="0" err="1"/>
              <a:t>tabelu</a:t>
            </a:r>
            <a:r>
              <a:rPr lang="en-US" altLang="en-US" sz="1600" dirty="0"/>
              <a:t> </a:t>
            </a:r>
            <a:r>
              <a:rPr lang="en-US" altLang="en-US" sz="1600" dirty="0" err="1"/>
              <a:t>rezultata</a:t>
            </a:r>
            <a:r>
              <a:rPr lang="en-US" altLang="en-US" sz="1600" dirty="0"/>
              <a:t> na </a:t>
            </a:r>
            <a:r>
              <a:rPr lang="en-US" altLang="en-US" sz="1600" dirty="0" err="1"/>
              <a:t>dva</a:t>
            </a:r>
            <a:r>
              <a:rPr lang="en-US" altLang="en-US" sz="1600" dirty="0"/>
              <a:t> </a:t>
            </a:r>
            <a:r>
              <a:rPr lang="en-US" altLang="en-US" sz="1600" dirty="0" err="1"/>
              <a:t>načina</a:t>
            </a:r>
            <a:r>
              <a:rPr lang="en-US" altLang="en-US" sz="1600" dirty="0"/>
              <a:t>. </a:t>
            </a:r>
            <a:r>
              <a:rPr lang="en-US" altLang="en-US" sz="1600" dirty="0" err="1"/>
              <a:t>Osnovna</a:t>
            </a:r>
            <a:r>
              <a:rPr lang="en-US" altLang="en-US" sz="1600" dirty="0"/>
              <a:t> </a:t>
            </a:r>
            <a:r>
              <a:rPr lang="en-US" altLang="en-US" sz="1600" dirty="0" err="1"/>
              <a:t>razlika</a:t>
            </a:r>
            <a:r>
              <a:rPr lang="en-US" altLang="en-US" sz="1600" dirty="0"/>
              <a:t> se </a:t>
            </a:r>
            <a:r>
              <a:rPr lang="en-US" altLang="en-US" sz="1600" dirty="0" err="1"/>
              <a:t>odnosi</a:t>
            </a:r>
            <a:r>
              <a:rPr lang="en-US" altLang="en-US" sz="1600" dirty="0"/>
              <a:t> </a:t>
            </a:r>
            <a:r>
              <a:rPr lang="en-US" altLang="en-US" sz="1600" dirty="0" err="1"/>
              <a:t>na</a:t>
            </a:r>
            <a:r>
              <a:rPr lang="en-US" altLang="en-US" sz="1600" dirty="0"/>
              <a:t> to </a:t>
            </a:r>
            <a:r>
              <a:rPr lang="en-US" altLang="en-US" sz="1600" dirty="0" err="1"/>
              <a:t>koja</a:t>
            </a:r>
            <a:r>
              <a:rPr lang="en-US" altLang="en-US" sz="1600" dirty="0"/>
              <a:t> </a:t>
            </a:r>
            <a:r>
              <a:rPr lang="en-US" altLang="en-US" sz="1600" dirty="0" err="1"/>
              <a:t>komponenta</a:t>
            </a:r>
            <a:r>
              <a:rPr lang="en-US" altLang="en-US" sz="1600" dirty="0"/>
              <a:t> </a:t>
            </a:r>
            <a:r>
              <a:rPr lang="en-US" altLang="en-US" sz="1600" dirty="0" err="1"/>
              <a:t>vrši</a:t>
            </a:r>
            <a:r>
              <a:rPr lang="en-US" altLang="en-US" sz="1600" dirty="0"/>
              <a:t> </a:t>
            </a:r>
            <a:r>
              <a:rPr lang="en-US" altLang="en-US" sz="1600" dirty="0" err="1"/>
              <a:t>translaciju</a:t>
            </a:r>
            <a:r>
              <a:rPr lang="en-US" altLang="en-US" sz="1600" dirty="0"/>
              <a:t> </a:t>
            </a:r>
            <a:r>
              <a:rPr lang="en-US" altLang="en-US" sz="1600" dirty="0" err="1"/>
              <a:t>ulaznih</a:t>
            </a:r>
            <a:r>
              <a:rPr lang="en-US" altLang="en-US" sz="1600" dirty="0"/>
              <a:t> </a:t>
            </a:r>
            <a:r>
              <a:rPr lang="en-US" altLang="en-US" sz="1600" dirty="0" err="1"/>
              <a:t>podataka</a:t>
            </a:r>
            <a:r>
              <a:rPr lang="en-US" altLang="en-US" sz="1600" dirty="0"/>
              <a:t> u </a:t>
            </a:r>
            <a:r>
              <a:rPr lang="en-US" altLang="en-US" sz="1600" dirty="0" err="1"/>
              <a:t>očekivane</a:t>
            </a:r>
            <a:r>
              <a:rPr lang="en-US" altLang="en-US" sz="1600" dirty="0"/>
              <a:t> </a:t>
            </a:r>
            <a:r>
              <a:rPr lang="en-US" altLang="en-US" sz="1600" dirty="0" err="1"/>
              <a:t>izlazne</a:t>
            </a:r>
            <a:r>
              <a:rPr lang="en-US" altLang="en-US" sz="1600" dirty="0"/>
              <a:t> </a:t>
            </a:r>
            <a:r>
              <a:rPr lang="en-US" altLang="en-US" sz="1600" dirty="0" err="1"/>
              <a:t>podatke</a:t>
            </a:r>
            <a:r>
              <a:rPr lang="en-US" altLang="en-US" sz="1600" dirty="0"/>
              <a:t>. </a:t>
            </a:r>
            <a:r>
              <a:rPr lang="en-US" altLang="en-US" sz="1600" dirty="0" err="1"/>
              <a:t>Komponenta</a:t>
            </a:r>
            <a:r>
              <a:rPr lang="en-US" altLang="en-US" sz="1600" dirty="0"/>
              <a:t> </a:t>
            </a:r>
            <a:r>
              <a:rPr lang="en-US" altLang="en-US" sz="1600" dirty="0" err="1"/>
              <a:t>koja</a:t>
            </a:r>
            <a:r>
              <a:rPr lang="en-US" altLang="en-US" sz="1600" dirty="0"/>
              <a:t> </a:t>
            </a:r>
            <a:r>
              <a:rPr lang="en-US" altLang="en-US" sz="1600" dirty="0" err="1"/>
              <a:t>obavlja</a:t>
            </a:r>
            <a:r>
              <a:rPr lang="en-US" altLang="en-US" sz="1600" dirty="0"/>
              <a:t> </a:t>
            </a:r>
            <a:r>
              <a:rPr lang="en-US" altLang="en-US" sz="1600" dirty="0" err="1"/>
              <a:t>ovu</a:t>
            </a:r>
            <a:r>
              <a:rPr lang="en-US" altLang="en-US" sz="1600" dirty="0"/>
              <a:t> </a:t>
            </a:r>
            <a:r>
              <a:rPr lang="en-US" altLang="en-US" sz="1600" dirty="0" err="1"/>
              <a:t>funkciju</a:t>
            </a:r>
            <a:r>
              <a:rPr lang="en-US" altLang="en-US" sz="1600" dirty="0"/>
              <a:t> </a:t>
            </a:r>
            <a:r>
              <a:rPr lang="en-US" altLang="en-US" sz="1600" dirty="0" err="1"/>
              <a:t>zove</a:t>
            </a:r>
            <a:r>
              <a:rPr lang="en-US" altLang="en-US" sz="1600" dirty="0"/>
              <a:t> se </a:t>
            </a:r>
            <a:r>
              <a:rPr lang="en-US" altLang="en-US" sz="1600" b="1" dirty="0" err="1"/>
              <a:t>referentni</a:t>
            </a:r>
            <a:r>
              <a:rPr lang="en-US" altLang="en-US" sz="1600" b="1" dirty="0"/>
              <a:t> model DUV-a </a:t>
            </a:r>
            <a:r>
              <a:rPr lang="en-US" altLang="en-US" sz="1600" dirty="0" err="1"/>
              <a:t>i</a:t>
            </a:r>
            <a:r>
              <a:rPr lang="en-US" altLang="en-US" sz="1600" dirty="0"/>
              <a:t> u </a:t>
            </a:r>
            <a:r>
              <a:rPr lang="en-US" altLang="en-US" sz="1600" dirty="0" err="1"/>
              <a:t>njoj</a:t>
            </a:r>
            <a:r>
              <a:rPr lang="en-US" altLang="en-US" sz="1600" dirty="0"/>
              <a:t> je </a:t>
            </a:r>
            <a:r>
              <a:rPr lang="en-US" altLang="en-US" sz="1600" dirty="0" err="1"/>
              <a:t>zapravo</a:t>
            </a:r>
            <a:r>
              <a:rPr lang="en-US" altLang="en-US" sz="1600" dirty="0"/>
              <a:t> </a:t>
            </a:r>
            <a:r>
              <a:rPr lang="en-US" altLang="en-US" sz="1600" dirty="0" err="1"/>
              <a:t>sadržana</a:t>
            </a:r>
            <a:r>
              <a:rPr lang="en-US" altLang="en-US" sz="1600" dirty="0"/>
              <a:t> </a:t>
            </a:r>
            <a:r>
              <a:rPr lang="en-US" altLang="en-US" sz="1600" dirty="0" err="1"/>
              <a:t>inteligencija</a:t>
            </a:r>
            <a:r>
              <a:rPr lang="en-US" altLang="en-US" sz="1600" dirty="0"/>
              <a:t> </a:t>
            </a:r>
            <a:r>
              <a:rPr lang="en-US" altLang="en-US" sz="1600" dirty="0" err="1"/>
              <a:t>koja</a:t>
            </a:r>
            <a:r>
              <a:rPr lang="en-US" altLang="en-US" sz="1600" dirty="0"/>
              <a:t> </a:t>
            </a:r>
            <a:r>
              <a:rPr lang="en-US" altLang="en-US" sz="1600" dirty="0" err="1"/>
              <a:t>vrši</a:t>
            </a:r>
            <a:r>
              <a:rPr lang="en-US" altLang="en-US" sz="1600" dirty="0"/>
              <a:t> </a:t>
            </a:r>
            <a:r>
              <a:rPr lang="en-US" altLang="en-US" sz="1600" dirty="0" err="1"/>
              <a:t>proveru</a:t>
            </a:r>
            <a:endParaRPr lang="en-US" altLang="en-US" sz="1600" dirty="0" err="1">
              <a:cs typeface="Arial"/>
            </a:endParaRPr>
          </a:p>
          <a:p>
            <a:pPr eaLnBrk="1" hangingPunct="1"/>
            <a:endParaRPr lang="en-US" altLang="en-US" sz="1600"/>
          </a:p>
          <a:p>
            <a:pPr eaLnBrk="1" hangingPunct="1"/>
            <a:r>
              <a:rPr lang="en-US" altLang="en-US" sz="1600" dirty="0"/>
              <a:t>U </a:t>
            </a:r>
            <a:r>
              <a:rPr lang="en-US" altLang="en-US" sz="1600" dirty="0" err="1"/>
              <a:t>prvoj</a:t>
            </a:r>
            <a:r>
              <a:rPr lang="en-US" altLang="en-US" sz="1600" dirty="0"/>
              <a:t> </a:t>
            </a:r>
            <a:r>
              <a:rPr lang="en-US" altLang="en-US" sz="1600" dirty="0" err="1"/>
              <a:t>metodi</a:t>
            </a:r>
            <a:r>
              <a:rPr lang="en-US" altLang="en-US" sz="1600" dirty="0"/>
              <a:t>, </a:t>
            </a:r>
            <a:r>
              <a:rPr lang="en-US" altLang="en-US" sz="1600" dirty="0" err="1"/>
              <a:t>komponenta</a:t>
            </a:r>
            <a:r>
              <a:rPr lang="en-US" altLang="en-US" sz="1600" dirty="0"/>
              <a:t> </a:t>
            </a:r>
            <a:r>
              <a:rPr lang="en-US" altLang="en-US" sz="1600" dirty="0" err="1"/>
              <a:t>provere</a:t>
            </a:r>
            <a:r>
              <a:rPr lang="en-US" altLang="en-US" sz="1600" dirty="0"/>
              <a:t> </a:t>
            </a:r>
            <a:r>
              <a:rPr lang="en-US" altLang="en-US" sz="1600" dirty="0" err="1"/>
              <a:t>sadrži</a:t>
            </a:r>
            <a:r>
              <a:rPr lang="en-US" altLang="en-US" sz="1600" dirty="0"/>
              <a:t> </a:t>
            </a:r>
            <a:r>
              <a:rPr lang="en-US" altLang="en-US" sz="1600" dirty="0" err="1"/>
              <a:t>referentni</a:t>
            </a:r>
            <a:r>
              <a:rPr lang="en-US" altLang="en-US" sz="1600" dirty="0"/>
              <a:t> model. </a:t>
            </a:r>
            <a:r>
              <a:rPr lang="en-US" altLang="en-US" sz="1600" dirty="0" err="1"/>
              <a:t>Uloga</a:t>
            </a:r>
            <a:r>
              <a:rPr lang="en-US" altLang="en-US" sz="1600" dirty="0"/>
              <a:t> </a:t>
            </a:r>
            <a:r>
              <a:rPr lang="en-US" altLang="en-US" sz="1600" dirty="0" err="1"/>
              <a:t>tabele</a:t>
            </a:r>
            <a:r>
              <a:rPr lang="en-US" altLang="en-US" sz="1600" dirty="0"/>
              <a:t> </a:t>
            </a:r>
            <a:r>
              <a:rPr lang="en-US" altLang="en-US" sz="1600" dirty="0" err="1"/>
              <a:t>rezultata</a:t>
            </a:r>
            <a:r>
              <a:rPr lang="en-US" altLang="en-US" sz="1600" dirty="0"/>
              <a:t> je da </a:t>
            </a:r>
            <a:r>
              <a:rPr lang="en-US" altLang="en-US" sz="1600" dirty="0" err="1"/>
              <a:t>nagleda</a:t>
            </a:r>
            <a:r>
              <a:rPr lang="en-US" altLang="en-US" sz="1600" dirty="0"/>
              <a:t> </a:t>
            </a:r>
            <a:r>
              <a:rPr lang="en-US" altLang="en-US" sz="1600" dirty="0" err="1"/>
              <a:t>ulaze</a:t>
            </a:r>
            <a:r>
              <a:rPr lang="en-US" altLang="en-US" sz="1600" dirty="0"/>
              <a:t> koji </a:t>
            </a:r>
            <a:r>
              <a:rPr lang="en-US" altLang="en-US" sz="1600" dirty="0" err="1"/>
              <a:t>su</a:t>
            </a:r>
            <a:r>
              <a:rPr lang="en-US" altLang="en-US" sz="1600" dirty="0"/>
              <a:t> </a:t>
            </a:r>
            <a:r>
              <a:rPr lang="en-US" altLang="en-US" sz="1600" dirty="0" err="1"/>
              <a:t>inicirali</a:t>
            </a:r>
            <a:r>
              <a:rPr lang="en-US" altLang="en-US" sz="1600" dirty="0"/>
              <a:t> </a:t>
            </a:r>
            <a:r>
              <a:rPr lang="en-US" altLang="en-US" sz="1600" dirty="0" err="1"/>
              <a:t>transakciju</a:t>
            </a:r>
            <a:r>
              <a:rPr lang="en-US" altLang="en-US" sz="1600" dirty="0"/>
              <a:t>, </a:t>
            </a:r>
            <a:r>
              <a:rPr lang="en-US" altLang="en-US" sz="1600" dirty="0" err="1"/>
              <a:t>čuva</a:t>
            </a:r>
            <a:r>
              <a:rPr lang="en-US" altLang="en-US" sz="1600" dirty="0"/>
              <a:t> </a:t>
            </a:r>
            <a:r>
              <a:rPr lang="en-US" altLang="en-US" sz="1600" dirty="0" err="1"/>
              <a:t>značajne</a:t>
            </a:r>
            <a:r>
              <a:rPr lang="en-US" altLang="en-US" sz="1600" dirty="0"/>
              <a:t> </a:t>
            </a:r>
            <a:r>
              <a:rPr lang="en-US" altLang="en-US" sz="1600" dirty="0" err="1"/>
              <a:t>informacije</a:t>
            </a:r>
            <a:r>
              <a:rPr lang="en-US" altLang="en-US" sz="1600" dirty="0"/>
              <a:t> </a:t>
            </a:r>
            <a:r>
              <a:rPr lang="en-US" altLang="en-US" sz="1600" dirty="0" err="1"/>
              <a:t>i</a:t>
            </a:r>
            <a:r>
              <a:rPr lang="en-US" altLang="en-US" sz="1600" dirty="0"/>
              <a:t> </a:t>
            </a:r>
            <a:r>
              <a:rPr lang="en-US" altLang="en-US" sz="1600" dirty="0" err="1"/>
              <a:t>skladišti</a:t>
            </a:r>
            <a:r>
              <a:rPr lang="en-US" altLang="en-US" sz="1600" dirty="0"/>
              <a:t> </a:t>
            </a:r>
            <a:r>
              <a:rPr lang="en-US" altLang="en-US" sz="1600" dirty="0" err="1"/>
              <a:t>ih</a:t>
            </a:r>
            <a:r>
              <a:rPr lang="en-US" altLang="en-US" sz="1600" dirty="0"/>
              <a:t> za </a:t>
            </a:r>
            <a:r>
              <a:rPr lang="en-US" altLang="en-US" sz="1600" dirty="0" err="1"/>
              <a:t>kasniju</a:t>
            </a:r>
            <a:r>
              <a:rPr lang="en-US" altLang="en-US" sz="1600" dirty="0"/>
              <a:t> </a:t>
            </a:r>
            <a:r>
              <a:rPr lang="en-US" altLang="en-US" sz="1600" dirty="0" err="1"/>
              <a:t>upotrebu</a:t>
            </a:r>
            <a:endParaRPr lang="en-US" altLang="en-US" sz="1600" dirty="0" err="1">
              <a:cs typeface="Arial"/>
            </a:endParaRPr>
          </a:p>
          <a:p>
            <a:endParaRPr lang="en-US" altLang="en-US" sz="1600" dirty="0"/>
          </a:p>
          <a:p>
            <a:pPr eaLnBrk="1" hangingPunct="1"/>
            <a:r>
              <a:rPr lang="en-US" altLang="en-US" sz="1600" dirty="0"/>
              <a:t>U </a:t>
            </a:r>
            <a:r>
              <a:rPr lang="en-US" altLang="en-US" sz="1600" dirty="0" err="1"/>
              <a:t>drugoj</a:t>
            </a:r>
            <a:r>
              <a:rPr lang="en-US" altLang="en-US" sz="1600" dirty="0"/>
              <a:t> </a:t>
            </a:r>
            <a:r>
              <a:rPr lang="en-US" altLang="en-US" sz="1600" dirty="0" err="1"/>
              <a:t>metodi</a:t>
            </a:r>
            <a:r>
              <a:rPr lang="en-US" altLang="en-US" sz="1600" dirty="0"/>
              <a:t>, </a:t>
            </a:r>
            <a:r>
              <a:rPr lang="en-US" altLang="en-US" sz="1600" dirty="0" err="1"/>
              <a:t>referentni</a:t>
            </a:r>
            <a:r>
              <a:rPr lang="en-US" altLang="en-US" sz="1600" dirty="0"/>
              <a:t> model se </a:t>
            </a:r>
            <a:r>
              <a:rPr lang="en-US" altLang="en-US" sz="1600" dirty="0" err="1"/>
              <a:t>nalazi</a:t>
            </a:r>
            <a:r>
              <a:rPr lang="en-US" altLang="en-US" sz="1600" dirty="0"/>
              <a:t> u </a:t>
            </a:r>
            <a:r>
              <a:rPr lang="en-US" altLang="en-US" sz="1600" dirty="0" err="1"/>
              <a:t>tabeli</a:t>
            </a:r>
            <a:r>
              <a:rPr lang="en-US" altLang="en-US" sz="1600" dirty="0"/>
              <a:t> </a:t>
            </a:r>
            <a:r>
              <a:rPr lang="en-US" altLang="en-US" sz="1600" dirty="0" err="1"/>
              <a:t>rezultata</a:t>
            </a:r>
            <a:r>
              <a:rPr lang="en-US" altLang="en-US" sz="1600" dirty="0"/>
              <a:t>  </a:t>
            </a:r>
            <a:r>
              <a:rPr lang="en-US" altLang="en-US" sz="1600" dirty="0" err="1"/>
              <a:t>i</a:t>
            </a:r>
            <a:r>
              <a:rPr lang="en-US" altLang="en-US" sz="1600" dirty="0"/>
              <a:t> u </a:t>
            </a:r>
            <a:r>
              <a:rPr lang="en-US" altLang="en-US" sz="1600" dirty="0" err="1"/>
              <a:t>okviru</a:t>
            </a:r>
            <a:r>
              <a:rPr lang="en-US" altLang="en-US" sz="1600" dirty="0"/>
              <a:t> </a:t>
            </a:r>
            <a:r>
              <a:rPr lang="en-US" altLang="en-US" sz="1600" dirty="0" err="1"/>
              <a:t>nje</a:t>
            </a:r>
            <a:r>
              <a:rPr lang="en-US" altLang="en-US" sz="1600" dirty="0"/>
              <a:t> se </a:t>
            </a:r>
            <a:r>
              <a:rPr lang="en-US" altLang="en-US" sz="1600" dirty="0" err="1"/>
              <a:t>vrši</a:t>
            </a:r>
            <a:r>
              <a:rPr lang="en-US" altLang="en-US" sz="1600" dirty="0"/>
              <a:t> </a:t>
            </a:r>
            <a:r>
              <a:rPr lang="en-US" altLang="en-US" sz="1600" dirty="0" err="1"/>
              <a:t>računanje</a:t>
            </a:r>
            <a:r>
              <a:rPr lang="en-US" altLang="en-US" sz="1600" dirty="0"/>
              <a:t> </a:t>
            </a:r>
            <a:r>
              <a:rPr lang="en-US" altLang="en-US" sz="1600" dirty="0" err="1"/>
              <a:t>očekivanog</a:t>
            </a:r>
            <a:r>
              <a:rPr lang="en-US" altLang="en-US" sz="1600" dirty="0"/>
              <a:t> </a:t>
            </a:r>
            <a:r>
              <a:rPr lang="en-US" altLang="en-US" sz="1600" dirty="0" err="1"/>
              <a:t>izlaza</a:t>
            </a:r>
            <a:r>
              <a:rPr lang="en-US" altLang="en-US" sz="1600" dirty="0"/>
              <a:t> za </a:t>
            </a:r>
            <a:r>
              <a:rPr lang="en-US" altLang="en-US" sz="1600" dirty="0" err="1"/>
              <a:t>dati</a:t>
            </a:r>
            <a:r>
              <a:rPr lang="en-US" altLang="en-US" sz="1600" dirty="0"/>
              <a:t> </a:t>
            </a:r>
            <a:r>
              <a:rPr lang="en-US" altLang="en-US" sz="1600" dirty="0" err="1"/>
              <a:t>ulazni</a:t>
            </a:r>
            <a:r>
              <a:rPr lang="en-US" altLang="en-US" sz="1600" dirty="0"/>
              <a:t> stimulus koji se </a:t>
            </a:r>
            <a:r>
              <a:rPr lang="en-US" altLang="en-US" sz="1600" dirty="0" err="1"/>
              <a:t>nadgleda</a:t>
            </a:r>
            <a:r>
              <a:rPr lang="en-US" altLang="en-US" sz="1600" dirty="0"/>
              <a:t>. Kad </a:t>
            </a:r>
            <a:r>
              <a:rPr lang="en-US" altLang="en-US" sz="1600" dirty="0" err="1"/>
              <a:t>komponenta</a:t>
            </a:r>
            <a:r>
              <a:rPr lang="en-US" altLang="en-US" sz="1600" dirty="0"/>
              <a:t> </a:t>
            </a:r>
            <a:r>
              <a:rPr lang="en-US" altLang="en-US" sz="1600" dirty="0" err="1"/>
              <a:t>provere</a:t>
            </a:r>
            <a:r>
              <a:rPr lang="en-US" altLang="en-US" sz="1600" dirty="0"/>
              <a:t> </a:t>
            </a:r>
            <a:r>
              <a:rPr lang="en-US" altLang="en-US" sz="1600" dirty="0" err="1"/>
              <a:t>primeti</a:t>
            </a:r>
            <a:r>
              <a:rPr lang="en-US" altLang="en-US" sz="1600" dirty="0"/>
              <a:t> </a:t>
            </a:r>
            <a:r>
              <a:rPr lang="en-US" altLang="en-US" sz="1600" dirty="0" err="1"/>
              <a:t>ciljani</a:t>
            </a:r>
            <a:r>
              <a:rPr lang="en-US" altLang="en-US" sz="1600" dirty="0"/>
              <a:t> </a:t>
            </a:r>
            <a:r>
              <a:rPr lang="en-US" altLang="en-US" sz="1600" dirty="0" err="1"/>
              <a:t>događaj</a:t>
            </a:r>
            <a:r>
              <a:rPr lang="en-US" altLang="en-US" sz="1600" dirty="0"/>
              <a:t> </a:t>
            </a:r>
            <a:r>
              <a:rPr lang="en-US" altLang="en-US" sz="1600" dirty="0" err="1"/>
              <a:t>na</a:t>
            </a:r>
            <a:r>
              <a:rPr lang="en-US" altLang="en-US" sz="1600" dirty="0"/>
              <a:t> </a:t>
            </a:r>
            <a:r>
              <a:rPr lang="en-US" altLang="en-US" sz="1600" dirty="0" err="1"/>
              <a:t>izlazima</a:t>
            </a:r>
            <a:r>
              <a:rPr lang="en-US" altLang="en-US" sz="1600" dirty="0"/>
              <a:t> DUV-a, </a:t>
            </a:r>
            <a:r>
              <a:rPr lang="en-US" altLang="en-US" sz="1600" dirty="0" err="1"/>
              <a:t>ona</a:t>
            </a:r>
            <a:r>
              <a:rPr lang="en-US" altLang="en-US" sz="1600" dirty="0"/>
              <a:t> </a:t>
            </a:r>
            <a:r>
              <a:rPr lang="en-US" altLang="en-US" sz="1600" dirty="0" err="1"/>
              <a:t>pošalje</a:t>
            </a:r>
            <a:r>
              <a:rPr lang="en-US" altLang="en-US" sz="1600" dirty="0"/>
              <a:t> </a:t>
            </a:r>
            <a:r>
              <a:rPr lang="en-US" altLang="en-US" sz="1600" dirty="0" err="1"/>
              <a:t>upit</a:t>
            </a:r>
            <a:r>
              <a:rPr lang="en-US" altLang="en-US" sz="1600" dirty="0"/>
              <a:t> </a:t>
            </a:r>
            <a:r>
              <a:rPr lang="en-US" altLang="en-US" sz="1600" dirty="0" err="1"/>
              <a:t>tabeli</a:t>
            </a:r>
            <a:r>
              <a:rPr lang="en-US" altLang="en-US" sz="1600" dirty="0"/>
              <a:t> </a:t>
            </a:r>
            <a:r>
              <a:rPr lang="en-US" altLang="en-US" sz="1600" dirty="0" err="1"/>
              <a:t>rezultata</a:t>
            </a:r>
            <a:r>
              <a:rPr lang="en-US" altLang="en-US" sz="1600" dirty="0"/>
              <a:t> </a:t>
            </a:r>
            <a:r>
              <a:rPr lang="en-US" altLang="en-US" sz="1600" dirty="0" err="1"/>
              <a:t>kako</a:t>
            </a:r>
            <a:r>
              <a:rPr lang="en-US" altLang="en-US" sz="1600" dirty="0"/>
              <a:t> bi </a:t>
            </a:r>
            <a:r>
              <a:rPr lang="en-US" altLang="en-US" sz="1600" dirty="0" err="1"/>
              <a:t>dobila</a:t>
            </a:r>
            <a:r>
              <a:rPr lang="en-US" altLang="en-US" sz="1600" dirty="0"/>
              <a:t> </a:t>
            </a:r>
            <a:r>
              <a:rPr lang="en-US" altLang="en-US" sz="1600" dirty="0" err="1"/>
              <a:t>željene</a:t>
            </a:r>
            <a:r>
              <a:rPr lang="en-US" altLang="en-US" sz="1600" dirty="0"/>
              <a:t> </a:t>
            </a:r>
            <a:r>
              <a:rPr lang="en-US" altLang="en-US" sz="1600" dirty="0" err="1"/>
              <a:t>rezultate</a:t>
            </a:r>
            <a:r>
              <a:rPr lang="en-US" altLang="en-US" sz="1600" dirty="0"/>
              <a:t> </a:t>
            </a:r>
            <a:r>
              <a:rPr lang="en-US" altLang="en-US" sz="1600" dirty="0" err="1"/>
              <a:t>i</a:t>
            </a:r>
            <a:r>
              <a:rPr lang="en-US" altLang="en-US" sz="1600" dirty="0"/>
              <a:t> </a:t>
            </a:r>
            <a:r>
              <a:rPr lang="en-US" altLang="en-US" sz="1600" dirty="0" err="1"/>
              <a:t>obavlja</a:t>
            </a:r>
            <a:r>
              <a:rPr lang="en-US" altLang="en-US" sz="1600" dirty="0"/>
              <a:t> </a:t>
            </a:r>
            <a:r>
              <a:rPr lang="en-US" altLang="en-US" sz="1600" dirty="0" err="1"/>
              <a:t>poređenje</a:t>
            </a:r>
            <a:r>
              <a:rPr lang="en-US" altLang="en-US" sz="1600" dirty="0"/>
              <a:t> </a:t>
            </a:r>
            <a:r>
              <a:rPr lang="en-US" altLang="en-US" sz="1600" dirty="0" err="1"/>
              <a:t>nakon</a:t>
            </a:r>
            <a:r>
              <a:rPr lang="en-US" altLang="en-US" sz="1600" dirty="0"/>
              <a:t> toga</a:t>
            </a:r>
            <a:endParaRPr lang="en-US" altLang="en-US" sz="1600" dirty="0">
              <a:cs typeface="Arial"/>
            </a:endParaRPr>
          </a:p>
          <a:p>
            <a:endParaRPr lang="en-US" altLang="en-US" sz="1600" dirty="0"/>
          </a:p>
          <a:p>
            <a:pPr eaLnBrk="1" hangingPunct="1"/>
            <a:r>
              <a:rPr lang="en-US" altLang="en-US" sz="1600" dirty="0"/>
              <a:t>Bilo </a:t>
            </a:r>
            <a:r>
              <a:rPr lang="en-US" altLang="en-US" sz="1600" dirty="0" err="1"/>
              <a:t>koja</a:t>
            </a:r>
            <a:r>
              <a:rPr lang="en-US" altLang="en-US" sz="1600" dirty="0"/>
              <a:t> </a:t>
            </a:r>
            <a:r>
              <a:rPr lang="en-US" altLang="en-US" sz="1600" dirty="0" err="1"/>
              <a:t>podela</a:t>
            </a:r>
            <a:r>
              <a:rPr lang="en-US" altLang="en-US" sz="1600" dirty="0"/>
              <a:t> </a:t>
            </a:r>
            <a:r>
              <a:rPr lang="en-US" altLang="en-US" sz="1600" dirty="0" err="1"/>
              <a:t>posla</a:t>
            </a:r>
            <a:r>
              <a:rPr lang="en-US" altLang="en-US" sz="1600" dirty="0"/>
              <a:t> </a:t>
            </a:r>
            <a:r>
              <a:rPr lang="en-US" altLang="en-US" sz="1600" dirty="0" err="1"/>
              <a:t>između</a:t>
            </a:r>
            <a:r>
              <a:rPr lang="en-US" altLang="en-US" sz="1600" dirty="0"/>
              <a:t> </a:t>
            </a:r>
            <a:r>
              <a:rPr lang="en-US" altLang="en-US" sz="1600" dirty="0" err="1"/>
              <a:t>ove</a:t>
            </a:r>
            <a:r>
              <a:rPr lang="en-US" altLang="en-US" sz="1600" dirty="0"/>
              <a:t> </a:t>
            </a:r>
            <a:r>
              <a:rPr lang="en-US" altLang="en-US" sz="1600" dirty="0" err="1"/>
              <a:t>dve</a:t>
            </a:r>
            <a:r>
              <a:rPr lang="en-US" altLang="en-US" sz="1600" dirty="0"/>
              <a:t> </a:t>
            </a:r>
            <a:r>
              <a:rPr lang="en-US" altLang="en-US" sz="1600" dirty="0" err="1"/>
              <a:t>komponente</a:t>
            </a:r>
            <a:r>
              <a:rPr lang="en-US" altLang="en-US" sz="1600" dirty="0"/>
              <a:t> </a:t>
            </a:r>
            <a:r>
              <a:rPr lang="en-US" altLang="en-US" sz="1600" dirty="0" err="1"/>
              <a:t>opisana</a:t>
            </a:r>
            <a:r>
              <a:rPr lang="en-US" altLang="en-US" sz="1600" dirty="0"/>
              <a:t> </a:t>
            </a:r>
            <a:r>
              <a:rPr lang="en-US" altLang="en-US" sz="1600" dirty="0" err="1"/>
              <a:t>iznad</a:t>
            </a:r>
            <a:r>
              <a:rPr lang="en-US" altLang="en-US" sz="1600" dirty="0"/>
              <a:t> je </a:t>
            </a:r>
            <a:r>
              <a:rPr lang="en-US" altLang="en-US" sz="1600" dirty="0" err="1"/>
              <a:t>prihvatljiva</a:t>
            </a:r>
            <a:r>
              <a:rPr lang="en-US" altLang="en-US" sz="1600" dirty="0"/>
              <a:t>. </a:t>
            </a:r>
            <a:r>
              <a:rPr lang="en-US" altLang="en-US" sz="1600" dirty="0" err="1"/>
              <a:t>Međutim</a:t>
            </a:r>
            <a:r>
              <a:rPr lang="en-US" altLang="en-US" sz="1600" dirty="0"/>
              <a:t>, </a:t>
            </a:r>
            <a:r>
              <a:rPr lang="en-US" altLang="en-US" sz="1600" dirty="0" err="1"/>
              <a:t>kada</a:t>
            </a:r>
            <a:r>
              <a:rPr lang="en-US" altLang="en-US" sz="1600" dirty="0"/>
              <a:t> se </a:t>
            </a:r>
            <a:r>
              <a:rPr lang="en-US" altLang="en-US" sz="1600" dirty="0" err="1"/>
              <a:t>jednom</a:t>
            </a:r>
            <a:r>
              <a:rPr lang="en-US" altLang="en-US" sz="1600" dirty="0"/>
              <a:t> </a:t>
            </a:r>
            <a:r>
              <a:rPr lang="en-US" altLang="en-US" sz="1600" dirty="0" err="1"/>
              <a:t>odabere</a:t>
            </a:r>
            <a:r>
              <a:rPr lang="en-US" altLang="en-US" sz="1600" dirty="0"/>
              <a:t> </a:t>
            </a:r>
            <a:r>
              <a:rPr lang="en-US" altLang="en-US" sz="1600" dirty="0" err="1"/>
              <a:t>pristup</a:t>
            </a:r>
            <a:r>
              <a:rPr lang="en-US" altLang="en-US" sz="1600" dirty="0"/>
              <a:t>, </a:t>
            </a:r>
            <a:r>
              <a:rPr lang="en-US" altLang="en-US" sz="1600" dirty="0" err="1"/>
              <a:t>važno</a:t>
            </a:r>
            <a:r>
              <a:rPr lang="en-US" altLang="en-US" sz="1600" dirty="0"/>
              <a:t> je da se </a:t>
            </a:r>
            <a:r>
              <a:rPr lang="en-US" altLang="en-US" sz="1600" dirty="0" err="1"/>
              <a:t>referentni</a:t>
            </a:r>
            <a:r>
              <a:rPr lang="en-US" altLang="en-US" sz="1600" dirty="0"/>
              <a:t> model </a:t>
            </a:r>
            <a:r>
              <a:rPr lang="en-US" altLang="en-US" sz="1600" dirty="0" err="1"/>
              <a:t>postavlja</a:t>
            </a:r>
            <a:r>
              <a:rPr lang="en-US" altLang="en-US" sz="1600" dirty="0"/>
              <a:t> </a:t>
            </a:r>
            <a:r>
              <a:rPr lang="en-US" altLang="en-US" sz="1600" dirty="0" err="1"/>
              <a:t>na</a:t>
            </a:r>
            <a:r>
              <a:rPr lang="en-US" altLang="en-US" sz="1600" dirty="0"/>
              <a:t> </a:t>
            </a:r>
            <a:r>
              <a:rPr lang="en-US" altLang="en-US" sz="1600" dirty="0" err="1"/>
              <a:t>konzistentan</a:t>
            </a:r>
            <a:r>
              <a:rPr lang="en-US" altLang="en-US" sz="1600" dirty="0"/>
              <a:t> </a:t>
            </a:r>
            <a:r>
              <a:rPr lang="en-US" altLang="en-US" sz="1600" dirty="0" err="1"/>
              <a:t>način</a:t>
            </a:r>
            <a:r>
              <a:rPr lang="en-US" altLang="en-US" sz="1600" dirty="0"/>
              <a:t> za </a:t>
            </a:r>
            <a:r>
              <a:rPr lang="en-US" altLang="en-US" sz="1600" dirty="0" err="1"/>
              <a:t>svaku</a:t>
            </a:r>
            <a:r>
              <a:rPr lang="en-US" altLang="en-US" sz="1600" dirty="0"/>
              <a:t> </a:t>
            </a:r>
            <a:r>
              <a:rPr lang="en-US" altLang="en-US" sz="1600" dirty="0" err="1"/>
              <a:t>proveru</a:t>
            </a:r>
            <a:r>
              <a:rPr lang="en-US" altLang="en-US" sz="1600" dirty="0"/>
              <a:t> u </a:t>
            </a:r>
            <a:r>
              <a:rPr lang="en-US" altLang="en-US" sz="1600" dirty="0" err="1"/>
              <a:t>datom</a:t>
            </a:r>
            <a:r>
              <a:rPr lang="en-US" altLang="en-US" sz="1600" dirty="0"/>
              <a:t> </a:t>
            </a:r>
            <a:r>
              <a:rPr lang="en-US" altLang="en-US" sz="1600" dirty="0" err="1"/>
              <a:t>verifikacionom</a:t>
            </a:r>
            <a:r>
              <a:rPr lang="en-US" altLang="en-US" sz="1600" dirty="0"/>
              <a:t> </a:t>
            </a:r>
            <a:r>
              <a:rPr lang="en-US" altLang="en-US" sz="1600" dirty="0" err="1"/>
              <a:t>okruženju</a:t>
            </a:r>
            <a:r>
              <a:rPr lang="en-US" altLang="en-US" sz="1600" dirty="0"/>
              <a:t> (</a:t>
            </a:r>
            <a:r>
              <a:rPr lang="en-US" altLang="en-US" sz="1600" dirty="0" err="1"/>
              <a:t>uvek</a:t>
            </a:r>
            <a:r>
              <a:rPr lang="en-US" altLang="en-US" sz="1600" dirty="0"/>
              <a:t> </a:t>
            </a:r>
            <a:r>
              <a:rPr lang="en-US" altLang="en-US" sz="1600" dirty="0" err="1"/>
              <a:t>na</a:t>
            </a:r>
            <a:r>
              <a:rPr lang="en-US" altLang="en-US" sz="1600" dirty="0"/>
              <a:t> </a:t>
            </a:r>
            <a:r>
              <a:rPr lang="en-US" altLang="en-US" sz="1600" dirty="0" err="1"/>
              <a:t>istu</a:t>
            </a:r>
            <a:r>
              <a:rPr lang="en-US" altLang="en-US" sz="1600" dirty="0"/>
              <a:t> </a:t>
            </a:r>
            <a:r>
              <a:rPr lang="en-US" altLang="en-US" sz="1600" dirty="0" err="1"/>
              <a:t>lokaciju</a:t>
            </a:r>
            <a:r>
              <a:rPr lang="en-US" altLang="en-US" sz="1600" dirty="0"/>
              <a:t>)</a:t>
            </a:r>
            <a:endParaRPr lang="en-US" altLang="en-US" sz="1600" dirty="0">
              <a:cs typeface="Arial"/>
            </a:endParaRPr>
          </a:p>
        </p:txBody>
      </p:sp>
    </p:spTree>
  </p:cSld>
  <p:clrMapOvr>
    <a:masterClrMapping/>
  </p:clrMapOvr>
  <p:transition spd="med">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3">
            <a:extLst>
              <a:ext uri="{FF2B5EF4-FFF2-40B4-BE49-F238E27FC236}">
                <a16:creationId xmlns:a16="http://schemas.microsoft.com/office/drawing/2014/main" id="{BC1C3F2E-9AB7-8F55-AA6C-970A6ABC2C98}"/>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1A8873-1367-48F3-9768-F3139E9B7A6E}" type="slidenum">
              <a:rPr lang="de-DE" altLang="en-US">
                <a:solidFill>
                  <a:schemeClr val="bg1"/>
                </a:solidFill>
              </a:rPr>
              <a:pPr/>
              <a:t>66</a:t>
            </a:fld>
            <a:endParaRPr lang="de-DE" altLang="en-US">
              <a:solidFill>
                <a:schemeClr val="bg1"/>
              </a:solidFill>
            </a:endParaRPr>
          </a:p>
        </p:txBody>
      </p:sp>
      <p:sp>
        <p:nvSpPr>
          <p:cNvPr id="57347" name="Rectangle 2">
            <a:extLst>
              <a:ext uri="{FF2B5EF4-FFF2-40B4-BE49-F238E27FC236}">
                <a16:creationId xmlns:a16="http://schemas.microsoft.com/office/drawing/2014/main" id="{715CEB29-2CF6-A2AE-F29A-BA2F107C416A}"/>
              </a:ext>
            </a:extLst>
          </p:cNvPr>
          <p:cNvSpPr>
            <a:spLocks noGrp="1" noChangeArrowheads="1"/>
          </p:cNvSpPr>
          <p:nvPr>
            <p:ph type="title"/>
          </p:nvPr>
        </p:nvSpPr>
        <p:spPr/>
        <p:txBody>
          <a:bodyPr/>
          <a:lstStyle/>
          <a:p>
            <a:r>
              <a:rPr lang="en-US" altLang="en-US" dirty="0" err="1"/>
              <a:t>Dizajn</a:t>
            </a:r>
            <a:r>
              <a:rPr lang="en-US" altLang="en-US" dirty="0"/>
              <a:t> koji se </a:t>
            </a:r>
            <a:r>
              <a:rPr lang="en-US" altLang="en-US" dirty="0" err="1"/>
              <a:t>verifikuje</a:t>
            </a:r>
            <a:endParaRPr lang="en-US" dirty="0" err="1"/>
          </a:p>
        </p:txBody>
      </p:sp>
      <p:sp>
        <p:nvSpPr>
          <p:cNvPr id="57348" name="Rectangle 3">
            <a:extLst>
              <a:ext uri="{FF2B5EF4-FFF2-40B4-BE49-F238E27FC236}">
                <a16:creationId xmlns:a16="http://schemas.microsoft.com/office/drawing/2014/main" id="{FD4A3822-FED5-824B-A297-99889CB3D5B4}"/>
              </a:ext>
            </a:extLst>
          </p:cNvPr>
          <p:cNvSpPr>
            <a:spLocks noGrp="1" noChangeArrowheads="1"/>
          </p:cNvSpPr>
          <p:nvPr>
            <p:ph type="body" idx="1"/>
          </p:nvPr>
        </p:nvSpPr>
        <p:spPr/>
        <p:txBody>
          <a:bodyPr/>
          <a:lstStyle/>
          <a:p>
            <a:pPr eaLnBrk="1" hangingPunct="1"/>
            <a:r>
              <a:rPr lang="en-US" altLang="en-US" sz="1600" dirty="0" err="1"/>
              <a:t>Poslednja</a:t>
            </a:r>
            <a:r>
              <a:rPr lang="en-US" altLang="en-US" sz="1600" dirty="0"/>
              <a:t> </a:t>
            </a:r>
            <a:r>
              <a:rPr lang="en-US" altLang="en-US" sz="1600" dirty="0" err="1"/>
              <a:t>komponenta</a:t>
            </a:r>
            <a:r>
              <a:rPr lang="en-US" altLang="en-US" sz="1600" dirty="0"/>
              <a:t>, DUV, je </a:t>
            </a:r>
            <a:r>
              <a:rPr lang="en-US" altLang="en-US" sz="1600" dirty="0" err="1"/>
              <a:t>zapravo</a:t>
            </a:r>
            <a:r>
              <a:rPr lang="en-US" altLang="en-US" sz="1600" dirty="0"/>
              <a:t> u </a:t>
            </a:r>
            <a:r>
              <a:rPr lang="en-US" altLang="en-US" sz="1600" dirty="0" err="1"/>
              <a:t>središtu</a:t>
            </a:r>
            <a:r>
              <a:rPr lang="en-US" altLang="en-US" sz="1600" dirty="0"/>
              <a:t> </a:t>
            </a:r>
            <a:r>
              <a:rPr lang="en-US" altLang="en-US" sz="1600" dirty="0" err="1"/>
              <a:t>verifikacionog</a:t>
            </a:r>
            <a:r>
              <a:rPr lang="en-US" altLang="en-US" sz="1600" dirty="0"/>
              <a:t> </a:t>
            </a:r>
            <a:r>
              <a:rPr lang="en-US" altLang="en-US" sz="1600" dirty="0" err="1"/>
              <a:t>okruženja</a:t>
            </a:r>
            <a:r>
              <a:rPr lang="en-US" altLang="en-US" sz="1600" dirty="0"/>
              <a:t> </a:t>
            </a:r>
            <a:r>
              <a:rPr lang="en-US" altLang="en-US" sz="1600" dirty="0" err="1"/>
              <a:t>i</a:t>
            </a:r>
            <a:r>
              <a:rPr lang="en-US" altLang="en-US" sz="1600" dirty="0"/>
              <a:t> </a:t>
            </a:r>
            <a:r>
              <a:rPr lang="en-US" altLang="en-US" sz="1600" dirty="0" err="1"/>
              <a:t>takođe</a:t>
            </a:r>
            <a:r>
              <a:rPr lang="en-US" altLang="en-US" sz="1600" dirty="0"/>
              <a:t> je </a:t>
            </a:r>
            <a:r>
              <a:rPr lang="en-US" altLang="en-US" sz="1600" dirty="0" err="1"/>
              <a:t>poznata</a:t>
            </a:r>
            <a:r>
              <a:rPr lang="en-US" altLang="en-US" sz="1600" dirty="0"/>
              <a:t> </a:t>
            </a:r>
            <a:r>
              <a:rPr lang="en-US" altLang="en-US" sz="1600" dirty="0" err="1"/>
              <a:t>i</a:t>
            </a:r>
            <a:r>
              <a:rPr lang="en-US" altLang="en-US" sz="1600" dirty="0"/>
              <a:t> </a:t>
            </a:r>
            <a:r>
              <a:rPr lang="en-US" altLang="en-US" sz="1600" dirty="0" err="1"/>
              <a:t>kao</a:t>
            </a:r>
            <a:r>
              <a:rPr lang="en-US" altLang="en-US" sz="1600" dirty="0"/>
              <a:t> </a:t>
            </a:r>
            <a:r>
              <a:rPr lang="en-US" altLang="en-US" sz="1600" b="1" dirty="0"/>
              <a:t>unit</a:t>
            </a:r>
            <a:r>
              <a:rPr lang="en-US" altLang="en-US" sz="1600" i="1" dirty="0"/>
              <a:t> </a:t>
            </a:r>
            <a:r>
              <a:rPr lang="en-US" altLang="en-US" sz="1600" b="1" dirty="0"/>
              <a:t>under</a:t>
            </a:r>
            <a:r>
              <a:rPr lang="en-US" altLang="en-US" sz="1600" i="1" dirty="0"/>
              <a:t> </a:t>
            </a:r>
            <a:r>
              <a:rPr lang="en-US" altLang="en-US" sz="1600" b="1" dirty="0"/>
              <a:t>test</a:t>
            </a:r>
            <a:r>
              <a:rPr lang="en-US" altLang="en-US" sz="1600" i="1" dirty="0"/>
              <a:t> </a:t>
            </a:r>
            <a:r>
              <a:rPr lang="en-US" altLang="en-US" sz="1600" dirty="0"/>
              <a:t>(</a:t>
            </a:r>
            <a:r>
              <a:rPr lang="en-US" altLang="en-US" sz="1600" b="1" dirty="0"/>
              <a:t>UUT</a:t>
            </a:r>
            <a:r>
              <a:rPr lang="en-US" altLang="en-US" sz="1600" dirty="0"/>
              <a:t>) </a:t>
            </a:r>
            <a:r>
              <a:rPr lang="en-US" altLang="en-US" sz="1600" dirty="0" err="1"/>
              <a:t>ili</a:t>
            </a:r>
            <a:r>
              <a:rPr lang="en-US" altLang="en-US" sz="1600" dirty="0"/>
              <a:t> </a:t>
            </a:r>
            <a:r>
              <a:rPr lang="en-US" altLang="en-US" sz="1600" b="1" dirty="0"/>
              <a:t>device</a:t>
            </a:r>
            <a:r>
              <a:rPr lang="en-US" altLang="en-US" sz="1600" i="1" dirty="0"/>
              <a:t> </a:t>
            </a:r>
            <a:r>
              <a:rPr lang="en-US" altLang="en-US" sz="1600" b="1" dirty="0"/>
              <a:t>under</a:t>
            </a:r>
            <a:r>
              <a:rPr lang="en-US" altLang="en-US" sz="1600" i="1" dirty="0"/>
              <a:t> </a:t>
            </a:r>
            <a:r>
              <a:rPr lang="en-US" altLang="en-US" sz="1600" b="1" dirty="0"/>
              <a:t>test</a:t>
            </a:r>
            <a:r>
              <a:rPr lang="en-US" altLang="en-US" sz="1600" i="1" dirty="0"/>
              <a:t> </a:t>
            </a:r>
            <a:r>
              <a:rPr lang="en-US" altLang="en-US" sz="1600" dirty="0"/>
              <a:t>(</a:t>
            </a:r>
            <a:r>
              <a:rPr lang="en-US" altLang="en-US" sz="1600" b="1" dirty="0"/>
              <a:t>DUT</a:t>
            </a:r>
            <a:r>
              <a:rPr lang="en-US" altLang="en-US" sz="1600" dirty="0"/>
              <a:t>).</a:t>
            </a:r>
          </a:p>
          <a:p>
            <a:pPr eaLnBrk="1" hangingPunct="1"/>
            <a:endParaRPr lang="en-US" altLang="en-US" sz="1600"/>
          </a:p>
          <a:p>
            <a:pPr eaLnBrk="1" hangingPunct="1"/>
            <a:r>
              <a:rPr lang="en-US" altLang="en-US" sz="1600" dirty="0" err="1"/>
              <a:t>Većina</a:t>
            </a:r>
            <a:r>
              <a:rPr lang="en-US" altLang="en-US" sz="1600" dirty="0"/>
              <a:t> </a:t>
            </a:r>
            <a:r>
              <a:rPr lang="en-US" altLang="en-US" sz="1600" dirty="0" err="1"/>
              <a:t>ostalih</a:t>
            </a:r>
            <a:r>
              <a:rPr lang="en-US" altLang="en-US" sz="1600" dirty="0"/>
              <a:t> </a:t>
            </a:r>
            <a:r>
              <a:rPr lang="en-US" altLang="en-US" sz="1600" dirty="0" err="1"/>
              <a:t>komponenti</a:t>
            </a:r>
            <a:r>
              <a:rPr lang="en-US" altLang="en-US" sz="1600" dirty="0"/>
              <a:t> </a:t>
            </a:r>
            <a:r>
              <a:rPr lang="en-US" altLang="en-US" sz="1600" dirty="0" err="1"/>
              <a:t>okruženja</a:t>
            </a:r>
            <a:r>
              <a:rPr lang="en-US" altLang="en-US" sz="1600" dirty="0"/>
              <a:t> </a:t>
            </a:r>
            <a:r>
              <a:rPr lang="en-US" altLang="en-US" sz="1600" dirty="0" err="1"/>
              <a:t>interaguje</a:t>
            </a:r>
            <a:r>
              <a:rPr lang="en-US" altLang="en-US" sz="1600" dirty="0"/>
              <a:t> </a:t>
            </a:r>
            <a:r>
              <a:rPr lang="en-US" altLang="en-US" sz="1600" dirty="0" err="1"/>
              <a:t>sa</a:t>
            </a:r>
            <a:r>
              <a:rPr lang="en-US" altLang="en-US" sz="1600" dirty="0"/>
              <a:t> DUV-</a:t>
            </a:r>
            <a:r>
              <a:rPr lang="en-US" altLang="en-US" sz="1600" dirty="0" err="1"/>
              <a:t>om.</a:t>
            </a:r>
            <a:r>
              <a:rPr lang="en-US" altLang="en-US" sz="1600" dirty="0"/>
              <a:t> Ako </a:t>
            </a:r>
            <a:r>
              <a:rPr lang="en-US" altLang="en-US" sz="1600" dirty="0" err="1"/>
              <a:t>postoji</a:t>
            </a:r>
            <a:r>
              <a:rPr lang="en-US" altLang="en-US" sz="1600" dirty="0"/>
              <a:t> bag u </a:t>
            </a:r>
            <a:r>
              <a:rPr lang="en-US" altLang="en-US" sz="1600" dirty="0" err="1"/>
              <a:t>okviru</a:t>
            </a:r>
            <a:r>
              <a:rPr lang="en-US" altLang="en-US" sz="1600" dirty="0"/>
              <a:t> DUV-a, </a:t>
            </a:r>
            <a:r>
              <a:rPr lang="en-US" altLang="en-US" sz="1600" dirty="0" err="1"/>
              <a:t>zadatak</a:t>
            </a:r>
            <a:r>
              <a:rPr lang="en-US" altLang="en-US" sz="1600" dirty="0"/>
              <a:t> </a:t>
            </a:r>
            <a:r>
              <a:rPr lang="en-US" altLang="en-US" sz="1600" dirty="0" err="1"/>
              <a:t>komponenti</a:t>
            </a:r>
            <a:r>
              <a:rPr lang="en-US" altLang="en-US" sz="1600" dirty="0"/>
              <a:t> </a:t>
            </a:r>
            <a:r>
              <a:rPr lang="en-US" altLang="en-US" sz="1600" dirty="0" err="1"/>
              <a:t>unutar</a:t>
            </a:r>
            <a:r>
              <a:rPr lang="en-US" altLang="en-US" sz="1600" dirty="0"/>
              <a:t> </a:t>
            </a:r>
            <a:r>
              <a:rPr lang="en-US" altLang="en-US" sz="1600" dirty="0" err="1"/>
              <a:t>verifikacionog</a:t>
            </a:r>
            <a:r>
              <a:rPr lang="en-US" altLang="en-US" sz="1600" dirty="0"/>
              <a:t> </a:t>
            </a:r>
            <a:r>
              <a:rPr lang="en-US" altLang="en-US" sz="1600" dirty="0" err="1"/>
              <a:t>okruženja</a:t>
            </a:r>
            <a:r>
              <a:rPr lang="en-US" altLang="en-US" sz="1600" dirty="0"/>
              <a:t> </a:t>
            </a:r>
            <a:r>
              <a:rPr lang="en-US" altLang="en-US" sz="1600" dirty="0" err="1"/>
              <a:t>jeste</a:t>
            </a:r>
            <a:r>
              <a:rPr lang="en-US" altLang="en-US" sz="1600" dirty="0"/>
              <a:t> da ga </a:t>
            </a:r>
            <a:r>
              <a:rPr lang="en-US" altLang="en-US" sz="1600" dirty="0" err="1"/>
              <a:t>prepoznaju</a:t>
            </a:r>
            <a:endParaRPr lang="en-US" altLang="en-US" sz="1600" dirty="0" err="1">
              <a:cs typeface="Arial"/>
            </a:endParaRPr>
          </a:p>
          <a:p>
            <a:endParaRPr lang="en-US" altLang="en-US" sz="1600" dirty="0"/>
          </a:p>
          <a:p>
            <a:pPr eaLnBrk="1" hangingPunct="1"/>
            <a:r>
              <a:rPr lang="en-US" altLang="en-US" sz="1600" dirty="0" err="1"/>
              <a:t>Izvorni</a:t>
            </a:r>
            <a:r>
              <a:rPr lang="en-US" altLang="en-US" sz="1600" dirty="0"/>
              <a:t> </a:t>
            </a:r>
            <a:r>
              <a:rPr lang="en-US" altLang="en-US" sz="1600" dirty="0" err="1"/>
              <a:t>kod</a:t>
            </a:r>
            <a:r>
              <a:rPr lang="en-US" altLang="en-US" sz="1600" dirty="0"/>
              <a:t> DUV-a je HDL model. On se </a:t>
            </a:r>
            <a:r>
              <a:rPr lang="en-US" altLang="en-US" sz="1600" dirty="0" err="1"/>
              <a:t>interpretira</a:t>
            </a:r>
            <a:r>
              <a:rPr lang="en-US" altLang="en-US" sz="1600" dirty="0"/>
              <a:t> </a:t>
            </a:r>
            <a:r>
              <a:rPr lang="en-US" altLang="en-US" sz="1600" dirty="0" err="1"/>
              <a:t>ili</a:t>
            </a:r>
            <a:r>
              <a:rPr lang="en-US" altLang="en-US" sz="1600" dirty="0"/>
              <a:t> </a:t>
            </a:r>
            <a:r>
              <a:rPr lang="en-US" altLang="en-US" sz="1600" dirty="0" err="1"/>
              <a:t>kompajlira</a:t>
            </a:r>
            <a:r>
              <a:rPr lang="en-US" altLang="en-US" sz="1600" dirty="0"/>
              <a:t> u DUV model (u </a:t>
            </a:r>
            <a:r>
              <a:rPr lang="en-US" altLang="en-US" sz="1600" dirty="0" err="1"/>
              <a:t>zavisnosti</a:t>
            </a:r>
            <a:r>
              <a:rPr lang="en-US" altLang="en-US" sz="1600" dirty="0"/>
              <a:t> od alata </a:t>
            </a:r>
            <a:r>
              <a:rPr lang="en-US" altLang="en-US" sz="1600" dirty="0" err="1"/>
              <a:t>i</a:t>
            </a:r>
            <a:r>
              <a:rPr lang="en-US" altLang="en-US" sz="1600" dirty="0"/>
              <a:t> </a:t>
            </a:r>
            <a:r>
              <a:rPr lang="en-US" altLang="en-US" sz="1600" dirty="0" err="1"/>
              <a:t>korišćenog</a:t>
            </a:r>
            <a:r>
              <a:rPr lang="en-US" altLang="en-US" sz="1600" dirty="0"/>
              <a:t> HDL </a:t>
            </a:r>
            <a:r>
              <a:rPr lang="en-US" altLang="en-US" sz="1600" dirty="0" err="1"/>
              <a:t>modela</a:t>
            </a:r>
            <a:r>
              <a:rPr lang="en-US" altLang="en-US" sz="1600" dirty="0"/>
              <a:t>), koji </a:t>
            </a:r>
            <a:r>
              <a:rPr lang="en-US" altLang="en-US" sz="1600" dirty="0" err="1"/>
              <a:t>verifikacioni</a:t>
            </a:r>
            <a:r>
              <a:rPr lang="en-US" altLang="en-US" sz="1600" dirty="0"/>
              <a:t> </a:t>
            </a:r>
            <a:r>
              <a:rPr lang="en-US" altLang="en-US" sz="1600" dirty="0" err="1"/>
              <a:t>tim</a:t>
            </a:r>
            <a:r>
              <a:rPr lang="en-US" altLang="en-US" sz="1600" dirty="0"/>
              <a:t> </a:t>
            </a:r>
            <a:r>
              <a:rPr lang="en-US" altLang="en-US" sz="1600" dirty="0" err="1"/>
              <a:t>onda</a:t>
            </a:r>
            <a:r>
              <a:rPr lang="en-US" altLang="en-US" sz="1600" dirty="0"/>
              <a:t> </a:t>
            </a:r>
            <a:r>
              <a:rPr lang="en-US" altLang="en-US" sz="1600" dirty="0" err="1"/>
              <a:t>koristi</a:t>
            </a:r>
            <a:r>
              <a:rPr lang="en-US" altLang="en-US" sz="1600" dirty="0"/>
              <a:t> u </a:t>
            </a:r>
            <a:r>
              <a:rPr lang="en-US" altLang="en-US" sz="1600" dirty="0" err="1"/>
              <a:t>simulacijama</a:t>
            </a:r>
            <a:r>
              <a:rPr lang="en-US" altLang="en-US" sz="1600" dirty="0"/>
              <a:t> </a:t>
            </a:r>
            <a:endParaRPr lang="en-US" altLang="en-US" sz="1600">
              <a:cs typeface="Arial"/>
            </a:endParaRPr>
          </a:p>
          <a:p>
            <a:pPr eaLnBrk="1" hangingPunct="1"/>
            <a:endParaRPr lang="en-US" altLang="en-US" sz="1600"/>
          </a:p>
          <a:p>
            <a:pPr eaLnBrk="1" hangingPunct="1"/>
            <a:r>
              <a:rPr lang="en-US" altLang="en-US" sz="1600" dirty="0"/>
              <a:t>DUV </a:t>
            </a:r>
            <a:r>
              <a:rPr lang="en-US" altLang="en-US" sz="1600" dirty="0" err="1"/>
              <a:t>može</a:t>
            </a:r>
            <a:r>
              <a:rPr lang="en-US" altLang="en-US" sz="1600" dirty="0"/>
              <a:t> da </a:t>
            </a:r>
            <a:r>
              <a:rPr lang="en-US" altLang="en-US" sz="1600" dirty="0" err="1"/>
              <a:t>predstavlja</a:t>
            </a:r>
            <a:r>
              <a:rPr lang="en-US" altLang="en-US" sz="1600" dirty="0"/>
              <a:t> </a:t>
            </a:r>
            <a:r>
              <a:rPr lang="en-US" altLang="en-US" sz="1600" dirty="0" err="1"/>
              <a:t>makro</a:t>
            </a:r>
            <a:r>
              <a:rPr lang="en-US" altLang="en-US" sz="1600" dirty="0"/>
              <a:t> </a:t>
            </a:r>
            <a:r>
              <a:rPr lang="en-US" altLang="en-US" sz="1600" dirty="0" err="1"/>
              <a:t>na</a:t>
            </a:r>
            <a:r>
              <a:rPr lang="en-US" altLang="en-US" sz="1600" dirty="0"/>
              <a:t> </a:t>
            </a:r>
            <a:r>
              <a:rPr lang="en-US" altLang="en-US" sz="1600" dirty="0" err="1"/>
              <a:t>dizajner</a:t>
            </a:r>
            <a:r>
              <a:rPr lang="en-US" altLang="en-US" sz="1600" dirty="0"/>
              <a:t> </a:t>
            </a:r>
            <a:r>
              <a:rPr lang="en-US" altLang="en-US" sz="1600" dirty="0" err="1"/>
              <a:t>nivou</a:t>
            </a:r>
            <a:r>
              <a:rPr lang="en-US" altLang="en-US" sz="1600" dirty="0"/>
              <a:t>, </a:t>
            </a:r>
            <a:r>
              <a:rPr lang="en-US" altLang="en-US" sz="1600" dirty="0" err="1"/>
              <a:t>logičku</a:t>
            </a:r>
            <a:r>
              <a:rPr lang="en-US" altLang="en-US" sz="1600" dirty="0"/>
              <a:t> </a:t>
            </a:r>
            <a:r>
              <a:rPr lang="en-US" altLang="en-US" sz="1600" dirty="0" err="1"/>
              <a:t>jedinicu</a:t>
            </a:r>
            <a:r>
              <a:rPr lang="en-US" altLang="en-US" sz="1600" dirty="0"/>
              <a:t>, </a:t>
            </a:r>
            <a:r>
              <a:rPr lang="en-US" altLang="en-US" sz="1600" dirty="0" err="1"/>
              <a:t>čip</a:t>
            </a:r>
            <a:r>
              <a:rPr lang="en-US" altLang="en-US" sz="1600" dirty="0"/>
              <a:t>, </a:t>
            </a:r>
            <a:r>
              <a:rPr lang="en-US" altLang="en-US" sz="1600" dirty="0" err="1"/>
              <a:t>ili</a:t>
            </a:r>
            <a:r>
              <a:rPr lang="en-US" altLang="en-US" sz="1600" dirty="0"/>
              <a:t> </a:t>
            </a:r>
            <a:r>
              <a:rPr lang="en-US" altLang="en-US" sz="1600" dirty="0" err="1"/>
              <a:t>kompletan</a:t>
            </a:r>
            <a:r>
              <a:rPr lang="en-US" altLang="en-US" sz="1600" dirty="0"/>
              <a:t> </a:t>
            </a:r>
            <a:r>
              <a:rPr lang="en-US" altLang="en-US" sz="1600" dirty="0" err="1"/>
              <a:t>sistem</a:t>
            </a:r>
            <a:r>
              <a:rPr lang="en-US" altLang="en-US" sz="1600" dirty="0"/>
              <a:t>. </a:t>
            </a:r>
            <a:r>
              <a:rPr lang="en-US" altLang="en-US" sz="1600" dirty="0" err="1"/>
              <a:t>Nezavisno</a:t>
            </a:r>
            <a:r>
              <a:rPr lang="en-US" altLang="en-US" sz="1600" dirty="0"/>
              <a:t> od </a:t>
            </a:r>
            <a:r>
              <a:rPr lang="en-US" altLang="en-US" sz="1600" dirty="0" err="1"/>
              <a:t>nivoa</a:t>
            </a:r>
            <a:r>
              <a:rPr lang="en-US" altLang="en-US" sz="1600" dirty="0"/>
              <a:t>, </a:t>
            </a:r>
            <a:r>
              <a:rPr lang="en-US" altLang="en-US" sz="1600" dirty="0" err="1"/>
              <a:t>verifikacioni</a:t>
            </a:r>
            <a:r>
              <a:rPr lang="en-US" altLang="en-US" sz="1600" dirty="0"/>
              <a:t> </a:t>
            </a:r>
            <a:r>
              <a:rPr lang="en-US" altLang="en-US" sz="1600" dirty="0" err="1"/>
              <a:t>inženjer</a:t>
            </a:r>
            <a:r>
              <a:rPr lang="en-US" altLang="en-US" sz="1600" dirty="0"/>
              <a:t> mora da </a:t>
            </a:r>
            <a:r>
              <a:rPr lang="en-US" altLang="en-US" sz="1600" dirty="0" err="1"/>
              <a:t>prilagodi</a:t>
            </a:r>
            <a:r>
              <a:rPr lang="en-US" altLang="en-US" sz="1600" dirty="0"/>
              <a:t> stimulus, </a:t>
            </a:r>
            <a:r>
              <a:rPr lang="en-US" altLang="en-US" sz="1600" dirty="0" err="1"/>
              <a:t>komponente</a:t>
            </a:r>
            <a:r>
              <a:rPr lang="en-US" altLang="en-US" sz="1600" dirty="0"/>
              <a:t> </a:t>
            </a:r>
            <a:r>
              <a:rPr lang="en-US" altLang="en-US" sz="1600" dirty="0" err="1"/>
              <a:t>provere</a:t>
            </a:r>
            <a:r>
              <a:rPr lang="en-US" altLang="en-US" sz="1600" dirty="0"/>
              <a:t>, </a:t>
            </a:r>
            <a:r>
              <a:rPr lang="en-US" altLang="en-US" sz="1600" dirty="0" err="1"/>
              <a:t>tabelu</a:t>
            </a:r>
            <a:r>
              <a:rPr lang="en-US" altLang="en-US" sz="1600" dirty="0"/>
              <a:t> </a:t>
            </a:r>
            <a:r>
              <a:rPr lang="en-US" altLang="en-US" sz="1600" dirty="0" err="1"/>
              <a:t>rezultata</a:t>
            </a:r>
            <a:r>
              <a:rPr lang="en-US" altLang="en-US" sz="1600" dirty="0"/>
              <a:t> </a:t>
            </a:r>
            <a:r>
              <a:rPr lang="en-US" altLang="en-US" sz="1600" dirty="0" err="1"/>
              <a:t>i</a:t>
            </a:r>
            <a:r>
              <a:rPr lang="en-US" altLang="en-US" sz="1600" dirty="0"/>
              <a:t> </a:t>
            </a:r>
            <a:r>
              <a:rPr lang="en-US" altLang="en-US" sz="1600" dirty="0" err="1"/>
              <a:t>monitore</a:t>
            </a:r>
            <a:r>
              <a:rPr lang="en-US" altLang="en-US" sz="1600" dirty="0"/>
              <a:t> </a:t>
            </a:r>
            <a:r>
              <a:rPr lang="en-US" altLang="en-US" sz="1600" dirty="0" err="1"/>
              <a:t>kako</a:t>
            </a:r>
            <a:r>
              <a:rPr lang="en-US" altLang="en-US" sz="1600" dirty="0"/>
              <a:t> bi se </a:t>
            </a:r>
            <a:r>
              <a:rPr lang="en-US" altLang="en-US" sz="1600" dirty="0" err="1"/>
              <a:t>adekvatno</a:t>
            </a:r>
            <a:r>
              <a:rPr lang="en-US" altLang="en-US" sz="1600" dirty="0"/>
              <a:t> </a:t>
            </a:r>
            <a:r>
              <a:rPr lang="en-US" altLang="en-US" sz="1600" dirty="0" err="1"/>
              <a:t>ispitalo</a:t>
            </a:r>
            <a:r>
              <a:rPr lang="en-US" altLang="en-US" sz="1600" dirty="0"/>
              <a:t> </a:t>
            </a:r>
            <a:r>
              <a:rPr lang="en-US" altLang="en-US" sz="1600" dirty="0" err="1"/>
              <a:t>ponašanje</a:t>
            </a:r>
            <a:r>
              <a:rPr lang="en-US" altLang="en-US" sz="1600" dirty="0"/>
              <a:t> </a:t>
            </a:r>
            <a:r>
              <a:rPr lang="en-US" altLang="en-US" sz="1600" dirty="0" err="1"/>
              <a:t>konkretnog</a:t>
            </a:r>
            <a:r>
              <a:rPr lang="en-US" altLang="en-US" sz="1600" dirty="0"/>
              <a:t> DUV-a</a:t>
            </a:r>
            <a:endParaRPr lang="en-US" altLang="en-US" sz="1600" dirty="0">
              <a:cs typeface="Arial"/>
            </a:endParaRPr>
          </a:p>
          <a:p>
            <a:pPr eaLnBrk="1" hangingPunct="1"/>
            <a:endParaRPr lang="en-US" altLang="en-US" sz="1600"/>
          </a:p>
          <a:p>
            <a:pPr eaLnBrk="1" hangingPunct="1"/>
            <a:r>
              <a:rPr lang="en-US" altLang="en-US" sz="1600" dirty="0" err="1"/>
              <a:t>Nivo</a:t>
            </a:r>
            <a:r>
              <a:rPr lang="en-US" altLang="en-US" sz="1600" dirty="0"/>
              <a:t> </a:t>
            </a:r>
            <a:r>
              <a:rPr lang="en-US" altLang="en-US" sz="1600" dirty="0" err="1"/>
              <a:t>apstrakcije</a:t>
            </a:r>
            <a:r>
              <a:rPr lang="en-US" altLang="en-US" sz="1600" dirty="0"/>
              <a:t> </a:t>
            </a:r>
            <a:r>
              <a:rPr lang="en-US" altLang="en-US" sz="1600" dirty="0" err="1"/>
              <a:t>na</a:t>
            </a:r>
            <a:r>
              <a:rPr lang="en-US" altLang="en-US" sz="1600" dirty="0"/>
              <a:t> </a:t>
            </a:r>
            <a:r>
              <a:rPr lang="en-US" altLang="en-US" sz="1600" dirty="0" err="1"/>
              <a:t>kojem</a:t>
            </a:r>
            <a:r>
              <a:rPr lang="en-US" altLang="en-US" sz="1600" dirty="0"/>
              <a:t> je DUV </a:t>
            </a:r>
            <a:r>
              <a:rPr lang="en-US" altLang="en-US" sz="1600" dirty="0" err="1"/>
              <a:t>opisan</a:t>
            </a:r>
            <a:r>
              <a:rPr lang="en-US" altLang="en-US" sz="1600" dirty="0"/>
              <a:t> </a:t>
            </a:r>
            <a:r>
              <a:rPr lang="en-US" altLang="en-US" sz="1600" dirty="0" err="1"/>
              <a:t>takođe</a:t>
            </a:r>
            <a:r>
              <a:rPr lang="en-US" altLang="en-US" sz="1600" dirty="0"/>
              <a:t> se </a:t>
            </a:r>
            <a:r>
              <a:rPr lang="en-US" altLang="en-US" sz="1600" dirty="0" err="1"/>
              <a:t>može</a:t>
            </a:r>
            <a:r>
              <a:rPr lang="en-US" altLang="en-US" sz="1600" dirty="0"/>
              <a:t> </a:t>
            </a:r>
            <a:r>
              <a:rPr lang="en-US" altLang="en-US" sz="1600" dirty="0" err="1"/>
              <a:t>razlikovati</a:t>
            </a:r>
            <a:r>
              <a:rPr lang="en-US" altLang="en-US" sz="1600" dirty="0"/>
              <a:t>. </a:t>
            </a:r>
            <a:r>
              <a:rPr lang="en-US" altLang="en-US" sz="1600" dirty="0" err="1"/>
              <a:t>Izvorni</a:t>
            </a:r>
            <a:r>
              <a:rPr lang="en-US" altLang="en-US" sz="1600" dirty="0"/>
              <a:t> HDL </a:t>
            </a:r>
            <a:r>
              <a:rPr lang="en-US" altLang="en-US" sz="1600" dirty="0" err="1"/>
              <a:t>može</a:t>
            </a:r>
            <a:r>
              <a:rPr lang="en-US" altLang="en-US" sz="1600" dirty="0"/>
              <a:t> </a:t>
            </a:r>
            <a:r>
              <a:rPr lang="en-US" altLang="en-US" sz="1600" dirty="0" err="1"/>
              <a:t>opisivati</a:t>
            </a:r>
            <a:r>
              <a:rPr lang="en-US" altLang="en-US" sz="1600" dirty="0"/>
              <a:t> </a:t>
            </a:r>
            <a:r>
              <a:rPr lang="en-US" altLang="en-US" sz="1600" dirty="0" err="1"/>
              <a:t>funkcionalnost</a:t>
            </a:r>
            <a:r>
              <a:rPr lang="en-US" altLang="en-US" sz="1600" dirty="0"/>
              <a:t> </a:t>
            </a:r>
            <a:r>
              <a:rPr lang="en-US" altLang="en-US" sz="1600" dirty="0" err="1"/>
              <a:t>na</a:t>
            </a:r>
            <a:r>
              <a:rPr lang="en-US" altLang="en-US" sz="1600" dirty="0"/>
              <a:t> RTL </a:t>
            </a:r>
            <a:r>
              <a:rPr lang="en-US" altLang="en-US" sz="1600" dirty="0" err="1"/>
              <a:t>nivou</a:t>
            </a:r>
            <a:r>
              <a:rPr lang="en-US" altLang="en-US" sz="1600" dirty="0"/>
              <a:t>, </a:t>
            </a:r>
            <a:r>
              <a:rPr lang="en-US" altLang="en-US" sz="1600" dirty="0" err="1"/>
              <a:t>nivou</a:t>
            </a:r>
            <a:r>
              <a:rPr lang="en-US" altLang="en-US" sz="1600" dirty="0"/>
              <a:t> </a:t>
            </a:r>
            <a:r>
              <a:rPr lang="en-US" altLang="en-US" sz="1600" dirty="0" err="1"/>
              <a:t>kapija</a:t>
            </a:r>
            <a:r>
              <a:rPr lang="en-US" altLang="en-US" sz="1600" dirty="0"/>
              <a:t> (</a:t>
            </a:r>
            <a:r>
              <a:rPr lang="en-US" altLang="en-US" sz="1600" i="1" dirty="0"/>
              <a:t>gate level</a:t>
            </a:r>
            <a:r>
              <a:rPr lang="en-US" altLang="en-US" sz="1600" dirty="0"/>
              <a:t>), </a:t>
            </a:r>
            <a:r>
              <a:rPr lang="en-US" altLang="en-US" sz="1600" dirty="0" err="1"/>
              <a:t>tranzistora</a:t>
            </a:r>
            <a:r>
              <a:rPr lang="en-US" altLang="en-US" sz="1600" dirty="0"/>
              <a:t> (</a:t>
            </a:r>
            <a:r>
              <a:rPr lang="en-US" altLang="en-US" sz="1600" i="1" dirty="0"/>
              <a:t>transistor level</a:t>
            </a:r>
            <a:r>
              <a:rPr lang="en-US" altLang="en-US" sz="1600" dirty="0"/>
              <a:t>), </a:t>
            </a:r>
            <a:r>
              <a:rPr lang="en-US" altLang="en-US" sz="1600" dirty="0" err="1"/>
              <a:t>ili</a:t>
            </a:r>
            <a:r>
              <a:rPr lang="en-US" altLang="en-US" sz="1600" dirty="0"/>
              <a:t> </a:t>
            </a:r>
            <a:r>
              <a:rPr lang="en-US" altLang="en-US" sz="1600" dirty="0" err="1"/>
              <a:t>čak</a:t>
            </a:r>
            <a:r>
              <a:rPr lang="en-US" altLang="en-US" sz="1600" dirty="0"/>
              <a:t> </a:t>
            </a:r>
            <a:r>
              <a:rPr lang="en-US" altLang="en-US" sz="1600" dirty="0" err="1"/>
              <a:t>na</a:t>
            </a:r>
            <a:r>
              <a:rPr lang="en-US" altLang="en-US" sz="1600" dirty="0"/>
              <a:t> </a:t>
            </a:r>
            <a:r>
              <a:rPr lang="en-US" altLang="en-US" sz="1600" dirty="0" err="1"/>
              <a:t>bihevioralnom</a:t>
            </a:r>
            <a:r>
              <a:rPr lang="en-US" altLang="en-US" sz="1600" dirty="0"/>
              <a:t> </a:t>
            </a:r>
            <a:r>
              <a:rPr lang="en-US" altLang="en-US" sz="1600" dirty="0" err="1"/>
              <a:t>nivou</a:t>
            </a:r>
            <a:r>
              <a:rPr lang="en-US" altLang="en-US" sz="1600" dirty="0"/>
              <a:t> koji </a:t>
            </a:r>
            <a:r>
              <a:rPr lang="en-US" altLang="en-US" sz="1600" dirty="0" err="1"/>
              <a:t>uopšte</a:t>
            </a:r>
            <a:r>
              <a:rPr lang="en-US" altLang="en-US" sz="1600" dirty="0"/>
              <a:t> </a:t>
            </a:r>
            <a:r>
              <a:rPr lang="en-US" altLang="en-US" sz="1600" dirty="0" err="1"/>
              <a:t>nije</a:t>
            </a:r>
            <a:r>
              <a:rPr lang="en-US" altLang="en-US" sz="1600" dirty="0"/>
              <a:t> </a:t>
            </a:r>
            <a:r>
              <a:rPr lang="en-US" altLang="en-US" sz="1600" dirty="0" err="1"/>
              <a:t>sintetizabilan</a:t>
            </a:r>
            <a:r>
              <a:rPr lang="en-US" altLang="en-US" sz="1600" dirty="0"/>
              <a:t> </a:t>
            </a:r>
            <a:endParaRPr lang="en-US" altLang="en-US" sz="1600" dirty="0">
              <a:cs typeface="Arial"/>
            </a:endParaRPr>
          </a:p>
        </p:txBody>
      </p:sp>
    </p:spTree>
  </p:cSld>
  <p:clrMapOvr>
    <a:masterClrMapping/>
  </p:clrMapOvr>
  <p:transition spd="med">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a:extLst>
              <a:ext uri="{FF2B5EF4-FFF2-40B4-BE49-F238E27FC236}">
                <a16:creationId xmlns:a16="http://schemas.microsoft.com/office/drawing/2014/main" id="{0C060F3C-5C50-38B2-55E4-60FF48FC0D52}"/>
              </a:ext>
            </a:extLst>
          </p:cNvPr>
          <p:cNvSpPr>
            <a:spLocks noGrp="1" noChangeArrowheads="1"/>
          </p:cNvSpPr>
          <p:nvPr>
            <p:ph type="ctrTitle"/>
          </p:nvPr>
        </p:nvSpPr>
        <p:spPr/>
        <p:txBody>
          <a:bodyPr/>
          <a:lstStyle/>
          <a:p>
            <a:r>
              <a:rPr lang="en-US" sz="2800" dirty="0" err="1"/>
              <a:t>Osnove</a:t>
            </a:r>
            <a:r>
              <a:rPr lang="en-US" sz="2800" dirty="0"/>
              <a:t> </a:t>
            </a:r>
            <a:r>
              <a:rPr lang="en-US" sz="2800" dirty="0" err="1"/>
              <a:t>verifikacije</a:t>
            </a:r>
            <a:r>
              <a:rPr lang="en-US" sz="2800" dirty="0"/>
              <a:t> </a:t>
            </a:r>
            <a:r>
              <a:rPr lang="en-US" sz="2800" dirty="0" err="1"/>
              <a:t>baziranena</a:t>
            </a:r>
            <a:r>
              <a:rPr lang="en-US" sz="2800" dirty="0"/>
              <a:t> </a:t>
            </a:r>
            <a:r>
              <a:rPr lang="en-US" sz="2800" dirty="0" err="1"/>
              <a:t>simulaciji</a:t>
            </a:r>
            <a:endParaRPr lang="en-US" sz="2800" b="0" dirty="0" err="1">
              <a:solidFill>
                <a:srgbClr val="000000"/>
              </a:solidFill>
            </a:endParaRPr>
          </a:p>
        </p:txBody>
      </p:sp>
      <p:sp>
        <p:nvSpPr>
          <p:cNvPr id="58371" name="Rectangle 5">
            <a:extLst>
              <a:ext uri="{FF2B5EF4-FFF2-40B4-BE49-F238E27FC236}">
                <a16:creationId xmlns:a16="http://schemas.microsoft.com/office/drawing/2014/main" id="{0890E77E-CAAC-A6A6-BF8E-7C694F870292}"/>
              </a:ext>
            </a:extLst>
          </p:cNvPr>
          <p:cNvSpPr>
            <a:spLocks noGrp="1" noChangeArrowheads="1"/>
          </p:cNvSpPr>
          <p:nvPr>
            <p:ph type="subTitle" idx="1"/>
          </p:nvPr>
        </p:nvSpPr>
        <p:spPr/>
        <p:txBody>
          <a:bodyPr/>
          <a:lstStyle/>
          <a:p>
            <a:pPr eaLnBrk="1" hangingPunct="1"/>
            <a:r>
              <a:rPr lang="en-US" altLang="en-US" dirty="0" err="1"/>
              <a:t>Tačke</a:t>
            </a:r>
            <a:r>
              <a:rPr lang="en-US" altLang="en-US" dirty="0"/>
              <a:t> </a:t>
            </a:r>
            <a:r>
              <a:rPr lang="en-US" altLang="en-US" dirty="0" err="1"/>
              <a:t>opservacije</a:t>
            </a:r>
            <a:endParaRPr lang="en-US" altLang="en-US" dirty="0" err="1">
              <a:cs typeface="Arial"/>
            </a:endParaRPr>
          </a:p>
        </p:txBody>
      </p:sp>
    </p:spTree>
  </p:cSld>
  <p:clrMapOvr>
    <a:masterClrMapping/>
  </p:clrMapOvr>
  <p:transition spd="med">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3">
            <a:extLst>
              <a:ext uri="{FF2B5EF4-FFF2-40B4-BE49-F238E27FC236}">
                <a16:creationId xmlns:a16="http://schemas.microsoft.com/office/drawing/2014/main" id="{ED680DAA-BC3F-66E6-DC72-1ABF458625BE}"/>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6FDF87-25A3-4491-BA3E-60FE2AFCB78D}" type="slidenum">
              <a:rPr lang="de-DE" altLang="en-US">
                <a:solidFill>
                  <a:schemeClr val="bg1"/>
                </a:solidFill>
              </a:rPr>
              <a:pPr/>
              <a:t>68</a:t>
            </a:fld>
            <a:endParaRPr lang="de-DE" altLang="en-US">
              <a:solidFill>
                <a:schemeClr val="bg1"/>
              </a:solidFill>
            </a:endParaRPr>
          </a:p>
        </p:txBody>
      </p:sp>
      <p:sp>
        <p:nvSpPr>
          <p:cNvPr id="59395" name="Rectangle 2">
            <a:extLst>
              <a:ext uri="{FF2B5EF4-FFF2-40B4-BE49-F238E27FC236}">
                <a16:creationId xmlns:a16="http://schemas.microsoft.com/office/drawing/2014/main" id="{A60C6DC9-84A5-C949-53E5-612196BCCDB5}"/>
              </a:ext>
            </a:extLst>
          </p:cNvPr>
          <p:cNvSpPr>
            <a:spLocks noGrp="1" noChangeArrowheads="1"/>
          </p:cNvSpPr>
          <p:nvPr>
            <p:ph type="title"/>
          </p:nvPr>
        </p:nvSpPr>
        <p:spPr/>
        <p:txBody>
          <a:bodyPr/>
          <a:lstStyle/>
          <a:p>
            <a:r>
              <a:rPr lang="en-US" altLang="en-US" dirty="0" err="1"/>
              <a:t>Crna</a:t>
            </a:r>
            <a:r>
              <a:rPr lang="en-US" altLang="en-US" dirty="0"/>
              <a:t> </a:t>
            </a:r>
            <a:r>
              <a:rPr lang="en-US" altLang="en-US" dirty="0" err="1"/>
              <a:t>kutija</a:t>
            </a:r>
            <a:endParaRPr lang="en-US" dirty="0" err="1"/>
          </a:p>
        </p:txBody>
      </p:sp>
      <p:sp>
        <p:nvSpPr>
          <p:cNvPr id="59396" name="Rectangle 3">
            <a:extLst>
              <a:ext uri="{FF2B5EF4-FFF2-40B4-BE49-F238E27FC236}">
                <a16:creationId xmlns:a16="http://schemas.microsoft.com/office/drawing/2014/main" id="{56096892-F176-8B95-C963-26717DA17E5F}"/>
              </a:ext>
            </a:extLst>
          </p:cNvPr>
          <p:cNvSpPr>
            <a:spLocks noGrp="1" noChangeArrowheads="1"/>
          </p:cNvSpPr>
          <p:nvPr>
            <p:ph type="body" idx="1"/>
          </p:nvPr>
        </p:nvSpPr>
        <p:spPr>
          <a:xfrm>
            <a:off x="329339" y="863600"/>
            <a:ext cx="8524875" cy="3825875"/>
          </a:xfrm>
        </p:spPr>
        <p:txBody>
          <a:bodyPr/>
          <a:lstStyle/>
          <a:p>
            <a:r>
              <a:rPr lang="en-US" sz="1600" dirty="0">
                <a:ea typeface="+mn-lt"/>
                <a:cs typeface="+mn-lt"/>
              </a:rPr>
              <a:t>Kada je </a:t>
            </a:r>
            <a:r>
              <a:rPr lang="en-US" sz="1600" dirty="0" err="1">
                <a:ea typeface="+mn-lt"/>
                <a:cs typeface="+mn-lt"/>
              </a:rPr>
              <a:t>ceo</a:t>
            </a:r>
            <a:r>
              <a:rPr lang="en-US" sz="1600" dirty="0">
                <a:ea typeface="+mn-lt"/>
                <a:cs typeface="+mn-lt"/>
              </a:rPr>
              <a:t> </a:t>
            </a:r>
            <a:r>
              <a:rPr lang="en-US" sz="1600" dirty="0" err="1">
                <a:ea typeface="+mn-lt"/>
                <a:cs typeface="+mn-lt"/>
              </a:rPr>
              <a:t>verifikacioni</a:t>
            </a:r>
            <a:r>
              <a:rPr lang="en-US" sz="1600" dirty="0">
                <a:ea typeface="+mn-lt"/>
                <a:cs typeface="+mn-lt"/>
              </a:rPr>
              <a:t> </a:t>
            </a:r>
            <a:r>
              <a:rPr lang="en-US" sz="1600" dirty="0" err="1">
                <a:ea typeface="+mn-lt"/>
                <a:cs typeface="+mn-lt"/>
              </a:rPr>
              <a:t>kod</a:t>
            </a:r>
            <a:r>
              <a:rPr lang="en-US" sz="1600" dirty="0">
                <a:ea typeface="+mn-lt"/>
                <a:cs typeface="+mn-lt"/>
              </a:rPr>
              <a:t> </a:t>
            </a:r>
            <a:r>
              <a:rPr lang="en-US" sz="1600" dirty="0" err="1">
                <a:ea typeface="+mn-lt"/>
                <a:cs typeface="+mn-lt"/>
              </a:rPr>
              <a:t>ograničen</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povezivanje</a:t>
            </a:r>
            <a:r>
              <a:rPr lang="en-US" sz="1600" dirty="0">
                <a:ea typeface="+mn-lt"/>
                <a:cs typeface="+mn-lt"/>
              </a:rPr>
              <a:t> </a:t>
            </a:r>
            <a:r>
              <a:rPr lang="en-US" sz="1600" dirty="0" err="1">
                <a:ea typeface="+mn-lt"/>
                <a:cs typeface="+mn-lt"/>
              </a:rPr>
              <a:t>sa</a:t>
            </a:r>
            <a:r>
              <a:rPr lang="en-US" sz="1600" dirty="0">
                <a:ea typeface="+mn-lt"/>
                <a:cs typeface="+mn-lt"/>
              </a:rPr>
              <a:t> </a:t>
            </a:r>
            <a:r>
              <a:rPr lang="en-US" sz="1600" dirty="0" err="1">
                <a:ea typeface="+mn-lt"/>
                <a:cs typeface="+mn-lt"/>
              </a:rPr>
              <a:t>spoljnim</a:t>
            </a:r>
            <a:r>
              <a:rPr lang="en-US" sz="1600" dirty="0">
                <a:ea typeface="+mn-lt"/>
                <a:cs typeface="+mn-lt"/>
              </a:rPr>
              <a:t> </a:t>
            </a:r>
            <a:r>
              <a:rPr lang="en-US" sz="1600" dirty="0" err="1">
                <a:ea typeface="+mn-lt"/>
                <a:cs typeface="+mn-lt"/>
              </a:rPr>
              <a:t>interfejsima</a:t>
            </a:r>
            <a:r>
              <a:rPr lang="en-US" sz="1600" dirty="0">
                <a:ea typeface="+mn-lt"/>
                <a:cs typeface="+mn-lt"/>
              </a:rPr>
              <a:t> DUV-a, </a:t>
            </a:r>
            <a:r>
              <a:rPr lang="en-US" sz="1600" dirty="0" err="1">
                <a:ea typeface="+mn-lt"/>
                <a:cs typeface="+mn-lt"/>
              </a:rPr>
              <a:t>ovo</a:t>
            </a:r>
            <a:r>
              <a:rPr lang="en-US" sz="1600" dirty="0">
                <a:ea typeface="+mn-lt"/>
                <a:cs typeface="+mn-lt"/>
              </a:rPr>
              <a:t> je </a:t>
            </a:r>
            <a:r>
              <a:rPr lang="en-US" sz="1600" dirty="0" err="1">
                <a:ea typeface="+mn-lt"/>
                <a:cs typeface="+mn-lt"/>
              </a:rPr>
              <a:t>poznato</a:t>
            </a:r>
            <a:r>
              <a:rPr lang="en-US" sz="1600" dirty="0">
                <a:ea typeface="+mn-lt"/>
                <a:cs typeface="+mn-lt"/>
              </a:rPr>
              <a:t> </a:t>
            </a:r>
            <a:r>
              <a:rPr lang="en-US" sz="1600" dirty="0" err="1">
                <a:ea typeface="+mn-lt"/>
                <a:cs typeface="+mn-lt"/>
              </a:rPr>
              <a:t>kao</a:t>
            </a:r>
            <a:r>
              <a:rPr lang="en-US" sz="1600" dirty="0">
                <a:ea typeface="+mn-lt"/>
                <a:cs typeface="+mn-lt"/>
              </a:rPr>
              <a:t> </a:t>
            </a:r>
            <a:r>
              <a:rPr lang="en-US" sz="1600" dirty="0" err="1">
                <a:ea typeface="+mn-lt"/>
                <a:cs typeface="+mn-lt"/>
              </a:rPr>
              <a:t>verifikacija</a:t>
            </a:r>
            <a:r>
              <a:rPr lang="en-US" sz="1600" dirty="0">
                <a:ea typeface="+mn-lt"/>
                <a:cs typeface="+mn-lt"/>
              </a:rPr>
              <a:t> </a:t>
            </a:r>
            <a:r>
              <a:rPr lang="en-US" sz="1600" b="1" dirty="0" err="1">
                <a:ea typeface="+mn-lt"/>
                <a:cs typeface="+mn-lt"/>
              </a:rPr>
              <a:t>crne</a:t>
            </a:r>
            <a:r>
              <a:rPr lang="en-US" sz="1600" b="1" dirty="0">
                <a:ea typeface="+mn-lt"/>
                <a:cs typeface="+mn-lt"/>
              </a:rPr>
              <a:t> </a:t>
            </a:r>
            <a:r>
              <a:rPr lang="en-US" sz="1600" b="1" dirty="0" err="1">
                <a:ea typeface="+mn-lt"/>
                <a:cs typeface="+mn-lt"/>
              </a:rPr>
              <a:t>kutije</a:t>
            </a:r>
            <a:r>
              <a:rPr lang="en-US" sz="1600" dirty="0">
                <a:ea typeface="+mn-lt"/>
                <a:cs typeface="+mn-lt"/>
              </a:rPr>
              <a:t>, </a:t>
            </a:r>
            <a:r>
              <a:rPr lang="en-US" sz="1600" dirty="0" err="1">
                <a:ea typeface="+mn-lt"/>
                <a:cs typeface="+mn-lt"/>
              </a:rPr>
              <a:t>jer</a:t>
            </a:r>
            <a:r>
              <a:rPr lang="en-US" sz="1600" dirty="0">
                <a:ea typeface="+mn-lt"/>
                <a:cs typeface="+mn-lt"/>
              </a:rPr>
              <a:t> je </a:t>
            </a:r>
            <a:r>
              <a:rPr lang="en-US" sz="1600" dirty="0" err="1">
                <a:ea typeface="+mn-lt"/>
                <a:cs typeface="+mn-lt"/>
              </a:rPr>
              <a:t>okruženje</a:t>
            </a:r>
            <a:r>
              <a:rPr lang="en-US" sz="1600" dirty="0">
                <a:ea typeface="+mn-lt"/>
                <a:cs typeface="+mn-lt"/>
              </a:rPr>
              <a:t> za </a:t>
            </a:r>
            <a:r>
              <a:rPr lang="en-US" sz="1600" dirty="0" err="1">
                <a:ea typeface="+mn-lt"/>
                <a:cs typeface="+mn-lt"/>
              </a:rPr>
              <a:t>verifikaciju</a:t>
            </a:r>
            <a:r>
              <a:rPr lang="en-US" sz="1600" dirty="0">
                <a:ea typeface="+mn-lt"/>
                <a:cs typeface="+mn-lt"/>
              </a:rPr>
              <a:t> „u </a:t>
            </a:r>
            <a:r>
              <a:rPr lang="en-US" sz="1600" dirty="0" err="1">
                <a:ea typeface="+mn-lt"/>
                <a:cs typeface="+mn-lt"/>
              </a:rPr>
              <a:t>mraku</a:t>
            </a:r>
            <a:r>
              <a:rPr lang="en-US" sz="1600" dirty="0">
                <a:ea typeface="+mn-lt"/>
                <a:cs typeface="+mn-lt"/>
              </a:rPr>
              <a:t>“ u </a:t>
            </a:r>
            <a:r>
              <a:rPr lang="en-US" sz="1600" dirty="0" err="1">
                <a:ea typeface="+mn-lt"/>
                <a:cs typeface="+mn-lt"/>
              </a:rPr>
              <a:t>vezi</a:t>
            </a:r>
            <a:r>
              <a:rPr lang="en-US" sz="1600" dirty="0">
                <a:ea typeface="+mn-lt"/>
                <a:cs typeface="+mn-lt"/>
              </a:rPr>
              <a:t> </a:t>
            </a:r>
            <a:r>
              <a:rPr lang="en-US" sz="1600" dirty="0" err="1">
                <a:ea typeface="+mn-lt"/>
                <a:cs typeface="+mn-lt"/>
              </a:rPr>
              <a:t>sa</a:t>
            </a:r>
            <a:r>
              <a:rPr lang="en-US" sz="1600" dirty="0">
                <a:ea typeface="+mn-lt"/>
                <a:cs typeface="+mn-lt"/>
              </a:rPr>
              <a:t> </a:t>
            </a:r>
            <a:r>
              <a:rPr lang="en-US" sz="1600" dirty="0" err="1">
                <a:ea typeface="+mn-lt"/>
                <a:cs typeface="+mn-lt"/>
              </a:rPr>
              <a:t>unutrašnjim</a:t>
            </a:r>
            <a:r>
              <a:rPr lang="en-US" sz="1600" dirty="0">
                <a:ea typeface="+mn-lt"/>
                <a:cs typeface="+mn-lt"/>
              </a:rPr>
              <a:t> </a:t>
            </a:r>
            <a:r>
              <a:rPr lang="en-US" sz="1600" dirty="0" err="1">
                <a:ea typeface="+mn-lt"/>
                <a:cs typeface="+mn-lt"/>
              </a:rPr>
              <a:t>detaljima</a:t>
            </a:r>
            <a:r>
              <a:rPr lang="en-US" sz="1600" dirty="0">
                <a:ea typeface="+mn-lt"/>
                <a:cs typeface="+mn-lt"/>
              </a:rPr>
              <a:t> DUV-a</a:t>
            </a:r>
            <a:endParaRPr lang="en-US" dirty="0">
              <a:ea typeface="+mn-lt"/>
              <a:cs typeface="+mn-lt"/>
            </a:endParaRPr>
          </a:p>
          <a:p>
            <a:pPr marL="0" indent="0">
              <a:buNone/>
            </a:pPr>
            <a:endParaRPr lang="en-US" altLang="en-US" sz="1600" dirty="0">
              <a:cs typeface="Arial"/>
            </a:endParaRPr>
          </a:p>
          <a:p>
            <a:r>
              <a:rPr lang="en-US" sz="1600" dirty="0" err="1">
                <a:ea typeface="+mn-lt"/>
                <a:cs typeface="+mn-lt"/>
              </a:rPr>
              <a:t>Ključ</a:t>
            </a:r>
            <a:r>
              <a:rPr lang="en-US" sz="1600" dirty="0">
                <a:ea typeface="+mn-lt"/>
                <a:cs typeface="+mn-lt"/>
              </a:rPr>
              <a:t> za </a:t>
            </a:r>
            <a:r>
              <a:rPr lang="en-US" sz="1600" dirty="0" err="1">
                <a:ea typeface="+mn-lt"/>
                <a:cs typeface="+mn-lt"/>
              </a:rPr>
              <a:t>verifikaciju</a:t>
            </a:r>
            <a:r>
              <a:rPr lang="en-US" sz="1600" dirty="0">
                <a:ea typeface="+mn-lt"/>
                <a:cs typeface="+mn-lt"/>
              </a:rPr>
              <a:t> </a:t>
            </a:r>
            <a:r>
              <a:rPr lang="en-US" sz="1600" dirty="0" err="1">
                <a:ea typeface="+mn-lt"/>
                <a:cs typeface="+mn-lt"/>
              </a:rPr>
              <a:t>crne</a:t>
            </a:r>
            <a:r>
              <a:rPr lang="en-US" sz="1600" dirty="0">
                <a:ea typeface="+mn-lt"/>
                <a:cs typeface="+mn-lt"/>
              </a:rPr>
              <a:t> </a:t>
            </a:r>
            <a:r>
              <a:rPr lang="en-US" sz="1600" dirty="0" err="1">
                <a:ea typeface="+mn-lt"/>
                <a:cs typeface="+mn-lt"/>
              </a:rPr>
              <a:t>kutije</a:t>
            </a:r>
            <a:r>
              <a:rPr lang="en-US" sz="1600" dirty="0">
                <a:ea typeface="+mn-lt"/>
                <a:cs typeface="+mn-lt"/>
              </a:rPr>
              <a:t> je </a:t>
            </a:r>
            <a:r>
              <a:rPr lang="en-US" sz="1600" dirty="0" err="1">
                <a:ea typeface="+mn-lt"/>
                <a:cs typeface="+mn-lt"/>
              </a:rPr>
              <a:t>sposobnost</a:t>
            </a:r>
            <a:r>
              <a:rPr lang="en-US" sz="1600" dirty="0">
                <a:ea typeface="+mn-lt"/>
                <a:cs typeface="+mn-lt"/>
              </a:rPr>
              <a:t> </a:t>
            </a:r>
            <a:r>
              <a:rPr lang="en-US" sz="1600" dirty="0" err="1">
                <a:ea typeface="+mn-lt"/>
                <a:cs typeface="+mn-lt"/>
              </a:rPr>
              <a:t>predviđanja</a:t>
            </a:r>
            <a:r>
              <a:rPr lang="en-US" sz="1600" dirty="0">
                <a:ea typeface="+mn-lt"/>
                <a:cs typeface="+mn-lt"/>
              </a:rPr>
              <a:t> </a:t>
            </a:r>
            <a:r>
              <a:rPr lang="en-US" sz="1600" dirty="0" err="1">
                <a:ea typeface="+mn-lt"/>
                <a:cs typeface="+mn-lt"/>
              </a:rPr>
              <a:t>izlaza</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osnovu</a:t>
            </a:r>
            <a:r>
              <a:rPr lang="en-US" sz="1600" dirty="0">
                <a:ea typeface="+mn-lt"/>
                <a:cs typeface="+mn-lt"/>
              </a:rPr>
              <a:t> </a:t>
            </a:r>
            <a:r>
              <a:rPr lang="en-US" sz="1600" dirty="0" err="1">
                <a:ea typeface="+mn-lt"/>
                <a:cs typeface="+mn-lt"/>
              </a:rPr>
              <a:t>ulaza</a:t>
            </a:r>
            <a:r>
              <a:rPr lang="en-US" sz="1600" dirty="0">
                <a:ea typeface="+mn-lt"/>
                <a:cs typeface="+mn-lt"/>
              </a:rPr>
              <a:t>. Da bi se to </a:t>
            </a:r>
            <a:r>
              <a:rPr lang="en-US" sz="1600" dirty="0" err="1">
                <a:ea typeface="+mn-lt"/>
                <a:cs typeface="+mn-lt"/>
              </a:rPr>
              <a:t>postiglo</a:t>
            </a:r>
            <a:r>
              <a:rPr lang="en-US" sz="1600" dirty="0">
                <a:ea typeface="+mn-lt"/>
                <a:cs typeface="+mn-lt"/>
              </a:rPr>
              <a:t>, </a:t>
            </a:r>
            <a:r>
              <a:rPr lang="en-US" sz="1600" dirty="0" err="1">
                <a:ea typeface="+mn-lt"/>
                <a:cs typeface="+mn-lt"/>
              </a:rPr>
              <a:t>specifikacija</a:t>
            </a:r>
            <a:r>
              <a:rPr lang="en-US" sz="1600" dirty="0">
                <a:ea typeface="+mn-lt"/>
                <a:cs typeface="+mn-lt"/>
              </a:rPr>
              <a:t> mora </a:t>
            </a:r>
            <a:r>
              <a:rPr lang="en-US" sz="1600" dirty="0" err="1">
                <a:ea typeface="+mn-lt"/>
                <a:cs typeface="+mn-lt"/>
              </a:rPr>
              <a:t>jasno</a:t>
            </a:r>
            <a:r>
              <a:rPr lang="en-US" sz="1600" dirty="0">
                <a:ea typeface="+mn-lt"/>
                <a:cs typeface="+mn-lt"/>
              </a:rPr>
              <a:t> </a:t>
            </a:r>
            <a:r>
              <a:rPr lang="en-US" sz="1600" dirty="0" err="1">
                <a:ea typeface="+mn-lt"/>
                <a:cs typeface="+mn-lt"/>
              </a:rPr>
              <a:t>objasniti</a:t>
            </a:r>
            <a:r>
              <a:rPr lang="en-US" sz="1600" dirty="0">
                <a:ea typeface="+mn-lt"/>
                <a:cs typeface="+mn-lt"/>
              </a:rPr>
              <a:t> </a:t>
            </a:r>
            <a:r>
              <a:rPr lang="en-US" sz="1600" dirty="0" err="1">
                <a:ea typeface="+mn-lt"/>
                <a:cs typeface="+mn-lt"/>
              </a:rPr>
              <a:t>funkcionalnost</a:t>
            </a:r>
            <a:r>
              <a:rPr lang="en-US" sz="1600" dirty="0">
                <a:ea typeface="+mn-lt"/>
                <a:cs typeface="+mn-lt"/>
              </a:rPr>
              <a:t> DUV-a</a:t>
            </a:r>
            <a:endParaRPr lang="en-US" dirty="0">
              <a:ea typeface="+mn-lt"/>
              <a:cs typeface="+mn-lt"/>
            </a:endParaRPr>
          </a:p>
          <a:p>
            <a:pPr eaLnBrk="1" hangingPunct="1"/>
            <a:endParaRPr lang="en-US" altLang="en-US" sz="1600">
              <a:cs typeface="Arial"/>
            </a:endParaRPr>
          </a:p>
          <a:p>
            <a:r>
              <a:rPr lang="en-US" sz="1600" dirty="0" err="1">
                <a:ea typeface="+mn-lt"/>
                <a:cs typeface="+mn-lt"/>
              </a:rPr>
              <a:t>Okruženje</a:t>
            </a:r>
            <a:r>
              <a:rPr lang="en-US" sz="1600" dirty="0">
                <a:ea typeface="+mn-lt"/>
                <a:cs typeface="+mn-lt"/>
              </a:rPr>
              <a:t> </a:t>
            </a:r>
            <a:r>
              <a:rPr lang="en-US" sz="1600" dirty="0" err="1">
                <a:ea typeface="+mn-lt"/>
                <a:cs typeface="+mn-lt"/>
              </a:rPr>
              <a:t>crne</a:t>
            </a:r>
            <a:r>
              <a:rPr lang="en-US" sz="1600" dirty="0">
                <a:ea typeface="+mn-lt"/>
                <a:cs typeface="+mn-lt"/>
              </a:rPr>
              <a:t> </a:t>
            </a:r>
            <a:r>
              <a:rPr lang="en-US" sz="1600" dirty="0" err="1">
                <a:ea typeface="+mn-lt"/>
                <a:cs typeface="+mn-lt"/>
              </a:rPr>
              <a:t>kutije</a:t>
            </a:r>
            <a:r>
              <a:rPr lang="en-US" sz="1600" dirty="0">
                <a:ea typeface="+mn-lt"/>
                <a:cs typeface="+mn-lt"/>
              </a:rPr>
              <a:t> </a:t>
            </a:r>
            <a:r>
              <a:rPr lang="en-US" sz="1600" dirty="0" err="1">
                <a:ea typeface="+mn-lt"/>
                <a:cs typeface="+mn-lt"/>
              </a:rPr>
              <a:t>ima</a:t>
            </a:r>
            <a:r>
              <a:rPr lang="en-US" sz="1600" dirty="0">
                <a:ea typeface="+mn-lt"/>
                <a:cs typeface="+mn-lt"/>
              </a:rPr>
              <a:t> </a:t>
            </a:r>
            <a:r>
              <a:rPr lang="en-US" sz="1600" dirty="0" err="1">
                <a:ea typeface="+mn-lt"/>
                <a:cs typeface="+mn-lt"/>
              </a:rPr>
              <a:t>prednosti</a:t>
            </a:r>
            <a:r>
              <a:rPr lang="en-US" sz="1600" dirty="0">
                <a:ea typeface="+mn-lt"/>
                <a:cs typeface="+mn-lt"/>
              </a:rPr>
              <a:t> </a:t>
            </a:r>
            <a:r>
              <a:rPr lang="en-US" sz="1600" dirty="0" err="1">
                <a:ea typeface="+mn-lt"/>
                <a:cs typeface="+mn-lt"/>
              </a:rPr>
              <a:t>i</a:t>
            </a:r>
            <a:r>
              <a:rPr lang="en-US" sz="1600" dirty="0">
                <a:ea typeface="+mn-lt"/>
                <a:cs typeface="+mn-lt"/>
              </a:rPr>
              <a:t> mane:</a:t>
            </a:r>
            <a:endParaRPr lang="en-US" dirty="0">
              <a:ea typeface="+mn-lt"/>
              <a:cs typeface="+mn-lt"/>
            </a:endParaRPr>
          </a:p>
          <a:p>
            <a:pPr lvl="1" indent="-188595"/>
            <a:r>
              <a:rPr lang="en-US" sz="1400" dirty="0">
                <a:ea typeface="+mn-lt"/>
                <a:cs typeface="+mn-lt"/>
              </a:rPr>
              <a:t>Dobre </a:t>
            </a:r>
            <a:r>
              <a:rPr lang="en-US" sz="1400" dirty="0" err="1">
                <a:ea typeface="+mn-lt"/>
                <a:cs typeface="+mn-lt"/>
              </a:rPr>
              <a:t>strane</a:t>
            </a:r>
            <a:r>
              <a:rPr lang="en-US" sz="1400" dirty="0">
                <a:ea typeface="+mn-lt"/>
                <a:cs typeface="+mn-lt"/>
              </a:rPr>
              <a:t> </a:t>
            </a:r>
            <a:r>
              <a:rPr lang="en-US" sz="1400" dirty="0" err="1">
                <a:ea typeface="+mn-lt"/>
                <a:cs typeface="+mn-lt"/>
              </a:rPr>
              <a:t>su</a:t>
            </a:r>
            <a:r>
              <a:rPr lang="en-US" sz="1400" dirty="0">
                <a:ea typeface="+mn-lt"/>
                <a:cs typeface="+mn-lt"/>
              </a:rPr>
              <a:t> da </a:t>
            </a:r>
            <a:r>
              <a:rPr lang="en-US" sz="1400" dirty="0" err="1">
                <a:ea typeface="+mn-lt"/>
                <a:cs typeface="+mn-lt"/>
              </a:rPr>
              <a:t>strukturne</a:t>
            </a:r>
            <a:r>
              <a:rPr lang="en-US" sz="1400" dirty="0">
                <a:ea typeface="+mn-lt"/>
                <a:cs typeface="+mn-lt"/>
              </a:rPr>
              <a:t> </a:t>
            </a:r>
            <a:r>
              <a:rPr lang="en-US" sz="1400" dirty="0" err="1">
                <a:ea typeface="+mn-lt"/>
                <a:cs typeface="+mn-lt"/>
              </a:rPr>
              <a:t>promene</a:t>
            </a:r>
            <a:r>
              <a:rPr lang="en-US" sz="1400" dirty="0">
                <a:ea typeface="+mn-lt"/>
                <a:cs typeface="+mn-lt"/>
              </a:rPr>
              <a:t> </a:t>
            </a:r>
            <a:r>
              <a:rPr lang="en-US" sz="1400" dirty="0" err="1">
                <a:ea typeface="+mn-lt"/>
                <a:cs typeface="+mn-lt"/>
              </a:rPr>
              <a:t>unutar</a:t>
            </a:r>
            <a:r>
              <a:rPr lang="en-US" sz="1400" dirty="0">
                <a:ea typeface="+mn-lt"/>
                <a:cs typeface="+mn-lt"/>
              </a:rPr>
              <a:t> DUV-a </a:t>
            </a:r>
            <a:r>
              <a:rPr lang="en-US" sz="1400" dirty="0" err="1">
                <a:ea typeface="+mn-lt"/>
                <a:cs typeface="+mn-lt"/>
              </a:rPr>
              <a:t>imaju</a:t>
            </a:r>
            <a:r>
              <a:rPr lang="en-US" sz="1400" dirty="0">
                <a:ea typeface="+mn-lt"/>
                <a:cs typeface="+mn-lt"/>
              </a:rPr>
              <a:t> </a:t>
            </a:r>
            <a:r>
              <a:rPr lang="en-US" sz="1400" dirty="0" err="1">
                <a:ea typeface="+mn-lt"/>
                <a:cs typeface="+mn-lt"/>
              </a:rPr>
              <a:t>mali</a:t>
            </a:r>
            <a:r>
              <a:rPr lang="en-US" sz="1400" dirty="0">
                <a:ea typeface="+mn-lt"/>
                <a:cs typeface="+mn-lt"/>
              </a:rPr>
              <a:t> </a:t>
            </a:r>
            <a:r>
              <a:rPr lang="en-US" sz="1400" dirty="0" err="1">
                <a:ea typeface="+mn-lt"/>
                <a:cs typeface="+mn-lt"/>
              </a:rPr>
              <a:t>uticaj</a:t>
            </a:r>
            <a:r>
              <a:rPr lang="en-US" sz="1400" dirty="0">
                <a:ea typeface="+mn-lt"/>
                <a:cs typeface="+mn-lt"/>
              </a:rPr>
              <a:t> </a:t>
            </a:r>
            <a:r>
              <a:rPr lang="en-US" sz="1400" dirty="0" err="1">
                <a:ea typeface="+mn-lt"/>
                <a:cs typeface="+mn-lt"/>
              </a:rPr>
              <a:t>na</a:t>
            </a:r>
            <a:r>
              <a:rPr lang="en-US" sz="1400" dirty="0">
                <a:ea typeface="+mn-lt"/>
                <a:cs typeface="+mn-lt"/>
              </a:rPr>
              <a:t> </a:t>
            </a:r>
            <a:r>
              <a:rPr lang="en-US" sz="1400" dirty="0" err="1">
                <a:ea typeface="+mn-lt"/>
                <a:cs typeface="+mn-lt"/>
              </a:rPr>
              <a:t>verifikacioni</a:t>
            </a:r>
            <a:r>
              <a:rPr lang="en-US" sz="1400" dirty="0">
                <a:ea typeface="+mn-lt"/>
                <a:cs typeface="+mn-lt"/>
              </a:rPr>
              <a:t> </a:t>
            </a:r>
            <a:r>
              <a:rPr lang="en-US" sz="1400" dirty="0" err="1">
                <a:ea typeface="+mn-lt"/>
                <a:cs typeface="+mn-lt"/>
              </a:rPr>
              <a:t>kod</a:t>
            </a:r>
            <a:r>
              <a:rPr lang="en-US" sz="1400" dirty="0">
                <a:ea typeface="+mn-lt"/>
                <a:cs typeface="+mn-lt"/>
              </a:rPr>
              <a:t>, </a:t>
            </a:r>
            <a:r>
              <a:rPr lang="en-US" sz="1400" dirty="0" err="1">
                <a:ea typeface="+mn-lt"/>
                <a:cs typeface="+mn-lt"/>
              </a:rPr>
              <a:t>jer</a:t>
            </a:r>
            <a:r>
              <a:rPr lang="en-US" sz="1400" dirty="0">
                <a:ea typeface="+mn-lt"/>
                <a:cs typeface="+mn-lt"/>
              </a:rPr>
              <a:t> je </a:t>
            </a:r>
            <a:r>
              <a:rPr lang="en-US" sz="1400" dirty="0" err="1">
                <a:ea typeface="+mn-lt"/>
                <a:cs typeface="+mn-lt"/>
              </a:rPr>
              <a:t>funkcionalnost</a:t>
            </a:r>
            <a:r>
              <a:rPr lang="en-US" sz="1400" dirty="0">
                <a:ea typeface="+mn-lt"/>
                <a:cs typeface="+mn-lt"/>
              </a:rPr>
              <a:t> </a:t>
            </a:r>
            <a:r>
              <a:rPr lang="en-US" sz="1400" dirty="0" err="1">
                <a:ea typeface="+mn-lt"/>
                <a:cs typeface="+mn-lt"/>
              </a:rPr>
              <a:t>nezavisna</a:t>
            </a:r>
            <a:r>
              <a:rPr lang="en-US" sz="1400" dirty="0">
                <a:ea typeface="+mn-lt"/>
                <a:cs typeface="+mn-lt"/>
              </a:rPr>
              <a:t> od </a:t>
            </a:r>
            <a:r>
              <a:rPr lang="en-US" sz="1400" dirty="0" err="1">
                <a:ea typeface="+mn-lt"/>
                <a:cs typeface="+mn-lt"/>
              </a:rPr>
              <a:t>implementacije</a:t>
            </a:r>
            <a:endParaRPr lang="en-US" dirty="0" err="1">
              <a:cs typeface="Arial"/>
            </a:endParaRPr>
          </a:p>
          <a:p>
            <a:pPr lvl="1" indent="-188595"/>
            <a:endParaRPr lang="en-US" altLang="en-US" sz="1400" dirty="0">
              <a:ea typeface="+mn-lt"/>
              <a:cs typeface="+mn-lt"/>
            </a:endParaRPr>
          </a:p>
          <a:p>
            <a:pPr lvl="1" indent="-188595"/>
            <a:r>
              <a:rPr lang="en-US" sz="1400" dirty="0" err="1">
                <a:ea typeface="+mn-lt"/>
                <a:cs typeface="+mn-lt"/>
              </a:rPr>
              <a:t>Štaviše</a:t>
            </a:r>
            <a:r>
              <a:rPr lang="en-US" sz="1400" dirty="0">
                <a:ea typeface="+mn-lt"/>
                <a:cs typeface="+mn-lt"/>
              </a:rPr>
              <a:t>, </a:t>
            </a:r>
            <a:r>
              <a:rPr lang="en-US" sz="1400" dirty="0" err="1">
                <a:ea typeface="+mn-lt"/>
                <a:cs typeface="+mn-lt"/>
              </a:rPr>
              <a:t>sposobnost</a:t>
            </a:r>
            <a:r>
              <a:rPr lang="en-US" sz="1400" dirty="0">
                <a:ea typeface="+mn-lt"/>
                <a:cs typeface="+mn-lt"/>
              </a:rPr>
              <a:t> </a:t>
            </a:r>
            <a:r>
              <a:rPr lang="en-US" sz="1400" dirty="0" err="1">
                <a:ea typeface="+mn-lt"/>
                <a:cs typeface="+mn-lt"/>
              </a:rPr>
              <a:t>predviđanja</a:t>
            </a:r>
            <a:r>
              <a:rPr lang="en-US" sz="1400" dirty="0">
                <a:ea typeface="+mn-lt"/>
                <a:cs typeface="+mn-lt"/>
              </a:rPr>
              <a:t> </a:t>
            </a:r>
            <a:r>
              <a:rPr lang="en-US" sz="1400" dirty="0" err="1">
                <a:ea typeface="+mn-lt"/>
                <a:cs typeface="+mn-lt"/>
              </a:rPr>
              <a:t>funkcionalnih</a:t>
            </a:r>
            <a:r>
              <a:rPr lang="en-US" sz="1400" dirty="0">
                <a:ea typeface="+mn-lt"/>
                <a:cs typeface="+mn-lt"/>
              </a:rPr>
              <a:t> </a:t>
            </a:r>
            <a:r>
              <a:rPr lang="en-US" sz="1400" dirty="0" err="1">
                <a:ea typeface="+mn-lt"/>
                <a:cs typeface="+mn-lt"/>
              </a:rPr>
              <a:t>rezultata</a:t>
            </a:r>
            <a:r>
              <a:rPr lang="en-US" sz="1400" dirty="0">
                <a:ea typeface="+mn-lt"/>
                <a:cs typeface="+mn-lt"/>
              </a:rPr>
              <a:t> </a:t>
            </a:r>
            <a:r>
              <a:rPr lang="en-US" sz="1400" dirty="0" err="1">
                <a:ea typeface="+mn-lt"/>
                <a:cs typeface="+mn-lt"/>
              </a:rPr>
              <a:t>samo</a:t>
            </a:r>
            <a:r>
              <a:rPr lang="en-US" sz="1400" dirty="0">
                <a:ea typeface="+mn-lt"/>
                <a:cs typeface="+mn-lt"/>
              </a:rPr>
              <a:t> </a:t>
            </a:r>
            <a:r>
              <a:rPr lang="en-US" sz="1400" dirty="0" err="1">
                <a:ea typeface="+mn-lt"/>
                <a:cs typeface="+mn-lt"/>
              </a:rPr>
              <a:t>na</a:t>
            </a:r>
            <a:r>
              <a:rPr lang="en-US" sz="1400" dirty="0">
                <a:ea typeface="+mn-lt"/>
                <a:cs typeface="+mn-lt"/>
              </a:rPr>
              <a:t> </a:t>
            </a:r>
            <a:r>
              <a:rPr lang="en-US" sz="1400" dirty="0" err="1">
                <a:ea typeface="+mn-lt"/>
                <a:cs typeface="+mn-lt"/>
              </a:rPr>
              <a:t>osnovu</a:t>
            </a:r>
            <a:r>
              <a:rPr lang="en-US" sz="1400" dirty="0">
                <a:ea typeface="+mn-lt"/>
                <a:cs typeface="+mn-lt"/>
              </a:rPr>
              <a:t> </a:t>
            </a:r>
            <a:r>
              <a:rPr lang="en-US" sz="1400" dirty="0" err="1">
                <a:ea typeface="+mn-lt"/>
                <a:cs typeface="+mn-lt"/>
              </a:rPr>
              <a:t>ulaza</a:t>
            </a:r>
            <a:r>
              <a:rPr lang="en-US" sz="1400" dirty="0">
                <a:ea typeface="+mn-lt"/>
                <a:cs typeface="+mn-lt"/>
              </a:rPr>
              <a:t> </a:t>
            </a:r>
            <a:r>
              <a:rPr lang="en-US" sz="1400" dirty="0" err="1">
                <a:ea typeface="+mn-lt"/>
                <a:cs typeface="+mn-lt"/>
              </a:rPr>
              <a:t>osigurava</a:t>
            </a:r>
            <a:r>
              <a:rPr lang="en-US" sz="1400" dirty="0">
                <a:ea typeface="+mn-lt"/>
                <a:cs typeface="+mn-lt"/>
              </a:rPr>
              <a:t> da </a:t>
            </a:r>
            <a:r>
              <a:rPr lang="en-US" sz="1400" dirty="0" err="1">
                <a:ea typeface="+mn-lt"/>
                <a:cs typeface="+mn-lt"/>
              </a:rPr>
              <a:t>referentni</a:t>
            </a:r>
            <a:r>
              <a:rPr lang="en-US" sz="1400" dirty="0">
                <a:ea typeface="+mn-lt"/>
                <a:cs typeface="+mn-lt"/>
              </a:rPr>
              <a:t> model </a:t>
            </a:r>
            <a:r>
              <a:rPr lang="en-US" sz="1400" dirty="0" err="1">
                <a:ea typeface="+mn-lt"/>
                <a:cs typeface="+mn-lt"/>
              </a:rPr>
              <a:t>ostane</a:t>
            </a:r>
            <a:r>
              <a:rPr lang="en-US" sz="1400" dirty="0">
                <a:ea typeface="+mn-lt"/>
                <a:cs typeface="+mn-lt"/>
              </a:rPr>
              <a:t> </a:t>
            </a:r>
            <a:r>
              <a:rPr lang="en-US" sz="1400" dirty="0" err="1">
                <a:ea typeface="+mn-lt"/>
                <a:cs typeface="+mn-lt"/>
              </a:rPr>
              <a:t>nezavisan</a:t>
            </a:r>
            <a:r>
              <a:rPr lang="en-US" sz="1400" dirty="0">
                <a:ea typeface="+mn-lt"/>
                <a:cs typeface="+mn-lt"/>
              </a:rPr>
              <a:t> od DUV </a:t>
            </a:r>
            <a:r>
              <a:rPr lang="en-US" sz="1400" dirty="0" err="1">
                <a:ea typeface="+mn-lt"/>
                <a:cs typeface="+mn-lt"/>
              </a:rPr>
              <a:t>algoritama</a:t>
            </a:r>
            <a:endParaRPr lang="en-US" sz="1400" dirty="0">
              <a:ea typeface="+mn-lt"/>
              <a:cs typeface="+mn-lt"/>
            </a:endParaRPr>
          </a:p>
          <a:p>
            <a:pPr lvl="1" indent="-188595"/>
            <a:endParaRPr lang="en-US" sz="1400" dirty="0">
              <a:ea typeface="+mn-lt"/>
              <a:cs typeface="+mn-lt"/>
            </a:endParaRPr>
          </a:p>
          <a:p>
            <a:pPr lvl="1" indent="-188595"/>
            <a:r>
              <a:rPr lang="en-US" sz="1400" dirty="0">
                <a:ea typeface="+mn-lt"/>
                <a:cs typeface="+mn-lt"/>
              </a:rPr>
              <a:t>S </a:t>
            </a:r>
            <a:r>
              <a:rPr lang="en-US" sz="1400" dirty="0" err="1">
                <a:ea typeface="+mn-lt"/>
                <a:cs typeface="+mn-lt"/>
              </a:rPr>
              <a:t>druge</a:t>
            </a:r>
            <a:r>
              <a:rPr lang="en-US" sz="1400" dirty="0">
                <a:ea typeface="+mn-lt"/>
                <a:cs typeface="+mn-lt"/>
              </a:rPr>
              <a:t> </a:t>
            </a:r>
            <a:r>
              <a:rPr lang="en-US" sz="1400" dirty="0" err="1">
                <a:ea typeface="+mn-lt"/>
                <a:cs typeface="+mn-lt"/>
              </a:rPr>
              <a:t>strane</a:t>
            </a:r>
            <a:r>
              <a:rPr lang="en-US" sz="1400" dirty="0">
                <a:ea typeface="+mn-lt"/>
                <a:cs typeface="+mn-lt"/>
              </a:rPr>
              <a:t>, </a:t>
            </a:r>
            <a:r>
              <a:rPr lang="en-US" sz="1400" dirty="0" err="1">
                <a:ea typeface="+mn-lt"/>
                <a:cs typeface="+mn-lt"/>
              </a:rPr>
              <a:t>pošto</a:t>
            </a:r>
            <a:r>
              <a:rPr lang="en-US" sz="1400" dirty="0">
                <a:ea typeface="+mn-lt"/>
                <a:cs typeface="+mn-lt"/>
              </a:rPr>
              <a:t> </a:t>
            </a:r>
            <a:r>
              <a:rPr lang="en-US" sz="1400" dirty="0" err="1">
                <a:ea typeface="+mn-lt"/>
                <a:cs typeface="+mn-lt"/>
              </a:rPr>
              <a:t>okruženje</a:t>
            </a:r>
            <a:r>
              <a:rPr lang="en-US" sz="1400" dirty="0">
                <a:ea typeface="+mn-lt"/>
                <a:cs typeface="+mn-lt"/>
              </a:rPr>
              <a:t> </a:t>
            </a:r>
            <a:r>
              <a:rPr lang="en-US" sz="1400" dirty="0" err="1">
                <a:ea typeface="+mn-lt"/>
                <a:cs typeface="+mn-lt"/>
              </a:rPr>
              <a:t>crne</a:t>
            </a:r>
            <a:r>
              <a:rPr lang="en-US" sz="1400" dirty="0">
                <a:ea typeface="+mn-lt"/>
                <a:cs typeface="+mn-lt"/>
              </a:rPr>
              <a:t> </a:t>
            </a:r>
            <a:r>
              <a:rPr lang="en-US" sz="1400" dirty="0" err="1">
                <a:ea typeface="+mn-lt"/>
                <a:cs typeface="+mn-lt"/>
              </a:rPr>
              <a:t>kutije</a:t>
            </a:r>
            <a:r>
              <a:rPr lang="en-US" sz="1400" dirty="0">
                <a:ea typeface="+mn-lt"/>
                <a:cs typeface="+mn-lt"/>
              </a:rPr>
              <a:t> </a:t>
            </a:r>
            <a:r>
              <a:rPr lang="en-US" sz="1400" dirty="0" err="1">
                <a:ea typeface="+mn-lt"/>
                <a:cs typeface="+mn-lt"/>
              </a:rPr>
              <a:t>može</a:t>
            </a:r>
            <a:r>
              <a:rPr lang="en-US" sz="1400" dirty="0">
                <a:ea typeface="+mn-lt"/>
                <a:cs typeface="+mn-lt"/>
              </a:rPr>
              <a:t> </a:t>
            </a:r>
            <a:r>
              <a:rPr lang="en-US" sz="1400" dirty="0" err="1">
                <a:ea typeface="+mn-lt"/>
                <a:cs typeface="+mn-lt"/>
              </a:rPr>
              <a:t>samo</a:t>
            </a:r>
            <a:r>
              <a:rPr lang="en-US" sz="1400" dirty="0">
                <a:ea typeface="+mn-lt"/>
                <a:cs typeface="+mn-lt"/>
              </a:rPr>
              <a:t> da </a:t>
            </a:r>
            <a:r>
              <a:rPr lang="en-US" sz="1400" dirty="0" err="1">
                <a:ea typeface="+mn-lt"/>
                <a:cs typeface="+mn-lt"/>
              </a:rPr>
              <a:t>kontroliše</a:t>
            </a:r>
            <a:r>
              <a:rPr lang="en-US" sz="1400" dirty="0">
                <a:ea typeface="+mn-lt"/>
                <a:cs typeface="+mn-lt"/>
              </a:rPr>
              <a:t> </a:t>
            </a:r>
            <a:r>
              <a:rPr lang="en-US" sz="1400" dirty="0" err="1">
                <a:ea typeface="+mn-lt"/>
                <a:cs typeface="+mn-lt"/>
              </a:rPr>
              <a:t>ulaze</a:t>
            </a:r>
            <a:r>
              <a:rPr lang="en-US" sz="1400" dirty="0">
                <a:ea typeface="+mn-lt"/>
                <a:cs typeface="+mn-lt"/>
              </a:rPr>
              <a:t> </a:t>
            </a:r>
            <a:r>
              <a:rPr lang="en-US" sz="1400" dirty="0" err="1">
                <a:ea typeface="+mn-lt"/>
                <a:cs typeface="+mn-lt"/>
              </a:rPr>
              <a:t>i</a:t>
            </a:r>
            <a:r>
              <a:rPr lang="en-US" sz="1400" dirty="0">
                <a:ea typeface="+mn-lt"/>
                <a:cs typeface="+mn-lt"/>
              </a:rPr>
              <a:t> </a:t>
            </a:r>
            <a:r>
              <a:rPr lang="en-US" sz="1400" dirty="0" err="1">
                <a:ea typeface="+mn-lt"/>
                <a:cs typeface="+mn-lt"/>
              </a:rPr>
              <a:t>posmatra</a:t>
            </a:r>
            <a:r>
              <a:rPr lang="en-US" sz="1400" dirty="0">
                <a:ea typeface="+mn-lt"/>
                <a:cs typeface="+mn-lt"/>
              </a:rPr>
              <a:t> </a:t>
            </a:r>
            <a:r>
              <a:rPr lang="en-US" sz="1400" dirty="0" err="1">
                <a:ea typeface="+mn-lt"/>
                <a:cs typeface="+mn-lt"/>
              </a:rPr>
              <a:t>izlaze</a:t>
            </a:r>
            <a:r>
              <a:rPr lang="en-US" sz="1400" dirty="0">
                <a:ea typeface="+mn-lt"/>
                <a:cs typeface="+mn-lt"/>
              </a:rPr>
              <a:t>, </a:t>
            </a:r>
            <a:r>
              <a:rPr lang="en-US" sz="1400" dirty="0" err="1">
                <a:ea typeface="+mn-lt"/>
                <a:cs typeface="+mn-lt"/>
              </a:rPr>
              <a:t>nedostaju</a:t>
            </a:r>
            <a:r>
              <a:rPr lang="en-US" sz="1400" dirty="0">
                <a:ea typeface="+mn-lt"/>
                <a:cs typeface="+mn-lt"/>
              </a:rPr>
              <a:t> mu </a:t>
            </a:r>
            <a:r>
              <a:rPr lang="en-US" sz="1400" dirty="0" err="1">
                <a:ea typeface="+mn-lt"/>
                <a:cs typeface="+mn-lt"/>
              </a:rPr>
              <a:t>kontrolne</a:t>
            </a:r>
            <a:r>
              <a:rPr lang="en-US" sz="1400" dirty="0">
                <a:ea typeface="+mn-lt"/>
                <a:cs typeface="+mn-lt"/>
              </a:rPr>
              <a:t> </a:t>
            </a:r>
            <a:r>
              <a:rPr lang="en-US" sz="1400" dirty="0" err="1">
                <a:ea typeface="+mn-lt"/>
                <a:cs typeface="+mn-lt"/>
              </a:rPr>
              <a:t>tačke</a:t>
            </a:r>
            <a:r>
              <a:rPr lang="en-US" sz="1400" dirty="0">
                <a:ea typeface="+mn-lt"/>
                <a:cs typeface="+mn-lt"/>
              </a:rPr>
              <a:t> </a:t>
            </a:r>
            <a:r>
              <a:rPr lang="en-US" sz="1400" dirty="0" err="1">
                <a:ea typeface="+mn-lt"/>
                <a:cs typeface="+mn-lt"/>
              </a:rPr>
              <a:t>i</a:t>
            </a:r>
            <a:r>
              <a:rPr lang="en-US" sz="1400" dirty="0">
                <a:ea typeface="+mn-lt"/>
                <a:cs typeface="+mn-lt"/>
              </a:rPr>
              <a:t> </a:t>
            </a:r>
            <a:r>
              <a:rPr lang="en-US" sz="1400" dirty="0" err="1">
                <a:ea typeface="+mn-lt"/>
                <a:cs typeface="+mn-lt"/>
              </a:rPr>
              <a:t>tačke</a:t>
            </a:r>
            <a:r>
              <a:rPr lang="en-US" sz="1400" dirty="0">
                <a:ea typeface="+mn-lt"/>
                <a:cs typeface="+mn-lt"/>
              </a:rPr>
              <a:t> </a:t>
            </a:r>
            <a:r>
              <a:rPr lang="en-US" sz="1400" dirty="0" err="1">
                <a:ea typeface="+mn-lt"/>
                <a:cs typeface="+mn-lt"/>
              </a:rPr>
              <a:t>opservacije</a:t>
            </a:r>
            <a:endParaRPr lang="en-US" sz="1400" dirty="0" err="1">
              <a:cs typeface="Arial"/>
            </a:endParaRPr>
          </a:p>
        </p:txBody>
      </p:sp>
    </p:spTree>
  </p:cSld>
  <p:clrMapOvr>
    <a:masterClrMapping/>
  </p:clrMapOvr>
  <p:transition spd="med">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4">
            <a:extLst>
              <a:ext uri="{FF2B5EF4-FFF2-40B4-BE49-F238E27FC236}">
                <a16:creationId xmlns:a16="http://schemas.microsoft.com/office/drawing/2014/main" id="{623D4888-5686-727D-62BE-F3BA64FC3CD6}"/>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1A5E199-4CA9-4152-AD50-D64E69CAC22D}" type="slidenum">
              <a:rPr lang="de-DE" altLang="en-US">
                <a:solidFill>
                  <a:schemeClr val="bg1"/>
                </a:solidFill>
              </a:rPr>
              <a:pPr/>
              <a:t>69</a:t>
            </a:fld>
            <a:endParaRPr lang="de-DE" altLang="en-US">
              <a:solidFill>
                <a:schemeClr val="bg1"/>
              </a:solidFill>
            </a:endParaRPr>
          </a:p>
        </p:txBody>
      </p:sp>
      <p:sp>
        <p:nvSpPr>
          <p:cNvPr id="60419" name="Rectangle 2">
            <a:extLst>
              <a:ext uri="{FF2B5EF4-FFF2-40B4-BE49-F238E27FC236}">
                <a16:creationId xmlns:a16="http://schemas.microsoft.com/office/drawing/2014/main" id="{55061F66-6850-701A-EF74-ADA0EF8E966A}"/>
              </a:ext>
            </a:extLst>
          </p:cNvPr>
          <p:cNvSpPr>
            <a:spLocks noGrp="1" noChangeArrowheads="1"/>
          </p:cNvSpPr>
          <p:nvPr>
            <p:ph type="title"/>
          </p:nvPr>
        </p:nvSpPr>
        <p:spPr/>
        <p:txBody>
          <a:bodyPr/>
          <a:lstStyle/>
          <a:p>
            <a:r>
              <a:rPr lang="en-US" altLang="en-US" dirty="0"/>
              <a:t>Bela </a:t>
            </a:r>
            <a:r>
              <a:rPr lang="en-US" altLang="en-US" dirty="0" err="1"/>
              <a:t>kutija</a:t>
            </a:r>
            <a:endParaRPr lang="en-US" dirty="0" err="1"/>
          </a:p>
        </p:txBody>
      </p:sp>
      <p:sp>
        <p:nvSpPr>
          <p:cNvPr id="60420" name="Rectangle 3">
            <a:extLst>
              <a:ext uri="{FF2B5EF4-FFF2-40B4-BE49-F238E27FC236}">
                <a16:creationId xmlns:a16="http://schemas.microsoft.com/office/drawing/2014/main" id="{BA4A8EFF-5051-4065-5242-36FDDCCF77CC}"/>
              </a:ext>
            </a:extLst>
          </p:cNvPr>
          <p:cNvSpPr>
            <a:spLocks noGrp="1" noChangeArrowheads="1"/>
          </p:cNvSpPr>
          <p:nvPr>
            <p:ph type="body" sz="half" idx="1"/>
          </p:nvPr>
        </p:nvSpPr>
        <p:spPr/>
        <p:txBody>
          <a:bodyPr/>
          <a:lstStyle/>
          <a:p>
            <a:r>
              <a:rPr lang="en-US" sz="1400" dirty="0" err="1">
                <a:ea typeface="+mn-lt"/>
                <a:cs typeface="+mn-lt"/>
              </a:rPr>
              <a:t>Prednosti</a:t>
            </a:r>
            <a:r>
              <a:rPr lang="en-US" sz="1400" dirty="0">
                <a:ea typeface="+mn-lt"/>
                <a:cs typeface="+mn-lt"/>
              </a:rPr>
              <a:t> </a:t>
            </a:r>
            <a:r>
              <a:rPr lang="en-US" sz="1400" dirty="0" err="1">
                <a:ea typeface="+mn-lt"/>
                <a:cs typeface="+mn-lt"/>
              </a:rPr>
              <a:t>i</a:t>
            </a:r>
            <a:r>
              <a:rPr lang="en-US" sz="1400" dirty="0">
                <a:ea typeface="+mn-lt"/>
                <a:cs typeface="+mn-lt"/>
              </a:rPr>
              <a:t> mane </a:t>
            </a:r>
            <a:r>
              <a:rPr lang="en-US" sz="1400" dirty="0" err="1">
                <a:ea typeface="+mn-lt"/>
                <a:cs typeface="+mn-lt"/>
              </a:rPr>
              <a:t>testiranja</a:t>
            </a:r>
            <a:r>
              <a:rPr lang="en-US" sz="1400" dirty="0">
                <a:ea typeface="+mn-lt"/>
                <a:cs typeface="+mn-lt"/>
              </a:rPr>
              <a:t> </a:t>
            </a:r>
            <a:r>
              <a:rPr lang="en-US" sz="1400" dirty="0" err="1">
                <a:ea typeface="+mn-lt"/>
                <a:cs typeface="+mn-lt"/>
              </a:rPr>
              <a:t>crne</a:t>
            </a:r>
            <a:r>
              <a:rPr lang="en-US" sz="1400" dirty="0">
                <a:ea typeface="+mn-lt"/>
                <a:cs typeface="+mn-lt"/>
              </a:rPr>
              <a:t> </a:t>
            </a:r>
            <a:r>
              <a:rPr lang="en-US" sz="1400" dirty="0" err="1">
                <a:ea typeface="+mn-lt"/>
                <a:cs typeface="+mn-lt"/>
              </a:rPr>
              <a:t>su</a:t>
            </a:r>
            <a:r>
              <a:rPr lang="en-US" sz="1400" dirty="0">
                <a:ea typeface="+mn-lt"/>
                <a:cs typeface="+mn-lt"/>
              </a:rPr>
              <a:t> </a:t>
            </a:r>
            <a:r>
              <a:rPr lang="en-US" sz="1400" dirty="0" err="1">
                <a:ea typeface="+mn-lt"/>
                <a:cs typeface="+mn-lt"/>
              </a:rPr>
              <a:t>suprotne</a:t>
            </a:r>
            <a:r>
              <a:rPr lang="en-US" sz="1400" dirty="0">
                <a:ea typeface="+mn-lt"/>
                <a:cs typeface="+mn-lt"/>
              </a:rPr>
              <a:t> u </a:t>
            </a:r>
            <a:r>
              <a:rPr lang="en-US" sz="1400" dirty="0" err="1">
                <a:ea typeface="+mn-lt"/>
                <a:cs typeface="+mn-lt"/>
              </a:rPr>
              <a:t>slučaju</a:t>
            </a:r>
            <a:r>
              <a:rPr lang="en-US" sz="1400" dirty="0">
                <a:ea typeface="+mn-lt"/>
                <a:cs typeface="+mn-lt"/>
              </a:rPr>
              <a:t> </a:t>
            </a:r>
            <a:r>
              <a:rPr lang="en-US" sz="1400" dirty="0" err="1">
                <a:ea typeface="+mn-lt"/>
                <a:cs typeface="+mn-lt"/>
              </a:rPr>
              <a:t>testiranja</a:t>
            </a:r>
            <a:r>
              <a:rPr lang="en-US" sz="1400" dirty="0">
                <a:ea typeface="+mn-lt"/>
                <a:cs typeface="+mn-lt"/>
              </a:rPr>
              <a:t> u </a:t>
            </a:r>
            <a:r>
              <a:rPr lang="en-US" sz="1400" dirty="0" err="1">
                <a:ea typeface="+mn-lt"/>
                <a:cs typeface="+mn-lt"/>
              </a:rPr>
              <a:t>okruženju</a:t>
            </a:r>
            <a:r>
              <a:rPr lang="en-US" sz="1400" dirty="0">
                <a:ea typeface="+mn-lt"/>
                <a:cs typeface="+mn-lt"/>
              </a:rPr>
              <a:t> </a:t>
            </a:r>
            <a:r>
              <a:rPr lang="en-US" sz="1400" dirty="0" err="1">
                <a:ea typeface="+mn-lt"/>
                <a:cs typeface="+mn-lt"/>
              </a:rPr>
              <a:t>bele</a:t>
            </a:r>
            <a:r>
              <a:rPr lang="en-US" sz="1400" dirty="0">
                <a:ea typeface="+mn-lt"/>
                <a:cs typeface="+mn-lt"/>
              </a:rPr>
              <a:t> </a:t>
            </a:r>
            <a:r>
              <a:rPr lang="en-US" sz="1400" dirty="0" err="1">
                <a:ea typeface="+mn-lt"/>
                <a:cs typeface="+mn-lt"/>
              </a:rPr>
              <a:t>kutije</a:t>
            </a:r>
            <a:r>
              <a:rPr lang="en-US" sz="1400" dirty="0">
                <a:ea typeface="+mn-lt"/>
                <a:cs typeface="+mn-lt"/>
              </a:rPr>
              <a:t>, </a:t>
            </a:r>
            <a:r>
              <a:rPr lang="en-US" sz="1400" dirty="0" err="1">
                <a:ea typeface="+mn-lt"/>
                <a:cs typeface="+mn-lt"/>
              </a:rPr>
              <a:t>koje</a:t>
            </a:r>
            <a:r>
              <a:rPr lang="en-US" sz="1400" dirty="0">
                <a:ea typeface="+mn-lt"/>
                <a:cs typeface="+mn-lt"/>
              </a:rPr>
              <a:t> </a:t>
            </a:r>
            <a:r>
              <a:rPr lang="en-US" sz="1400" dirty="0" err="1">
                <a:ea typeface="+mn-lt"/>
                <a:cs typeface="+mn-lt"/>
              </a:rPr>
              <a:t>pruža</a:t>
            </a:r>
            <a:r>
              <a:rPr lang="en-US" sz="1400" dirty="0">
                <a:ea typeface="+mn-lt"/>
                <a:cs typeface="+mn-lt"/>
              </a:rPr>
              <a:t> </a:t>
            </a:r>
            <a:r>
              <a:rPr lang="en-US" sz="1400" dirty="0" err="1">
                <a:ea typeface="+mn-lt"/>
                <a:cs typeface="+mn-lt"/>
              </a:rPr>
              <a:t>potpunir</a:t>
            </a:r>
            <a:r>
              <a:rPr lang="en-US" sz="1400" dirty="0">
                <a:ea typeface="+mn-lt"/>
                <a:cs typeface="+mn-lt"/>
              </a:rPr>
              <a:t> </a:t>
            </a:r>
            <a:r>
              <a:rPr lang="en-US" sz="1400" dirty="0" err="1">
                <a:ea typeface="+mn-lt"/>
                <a:cs typeface="+mn-lt"/>
              </a:rPr>
              <a:t>uvid</a:t>
            </a:r>
            <a:r>
              <a:rPr lang="en-US" sz="1400" dirty="0">
                <a:ea typeface="+mn-lt"/>
                <a:cs typeface="+mn-lt"/>
              </a:rPr>
              <a:t> u </a:t>
            </a:r>
            <a:r>
              <a:rPr lang="en-US" sz="1400" dirty="0" err="1">
                <a:ea typeface="+mn-lt"/>
                <a:cs typeface="+mn-lt"/>
              </a:rPr>
              <a:t>unutrašnje</a:t>
            </a:r>
            <a:r>
              <a:rPr lang="en-US" sz="1400" dirty="0">
                <a:ea typeface="+mn-lt"/>
                <a:cs typeface="+mn-lt"/>
              </a:rPr>
              <a:t> </a:t>
            </a:r>
            <a:r>
              <a:rPr lang="en-US" sz="1400" dirty="0" err="1">
                <a:ea typeface="+mn-lt"/>
                <a:cs typeface="+mn-lt"/>
              </a:rPr>
              <a:t>strukture</a:t>
            </a:r>
            <a:r>
              <a:rPr lang="en-US" sz="1400" dirty="0">
                <a:ea typeface="+mn-lt"/>
                <a:cs typeface="+mn-lt"/>
              </a:rPr>
              <a:t> DUV-a</a:t>
            </a:r>
            <a:endParaRPr lang="en-US" dirty="0"/>
          </a:p>
          <a:p>
            <a:pPr eaLnBrk="1" hangingPunct="1"/>
            <a:endParaRPr lang="en-US" altLang="en-US" sz="1000"/>
          </a:p>
          <a:p>
            <a:r>
              <a:rPr lang="en-US" sz="1400" dirty="0" err="1">
                <a:ea typeface="+mn-lt"/>
                <a:cs typeface="+mn-lt"/>
              </a:rPr>
              <a:t>Verifikacioni</a:t>
            </a:r>
            <a:r>
              <a:rPr lang="en-US" sz="1400" dirty="0">
                <a:ea typeface="+mn-lt"/>
                <a:cs typeface="+mn-lt"/>
              </a:rPr>
              <a:t> </a:t>
            </a:r>
            <a:r>
              <a:rPr lang="en-US" sz="1400" dirty="0" err="1">
                <a:ea typeface="+mn-lt"/>
                <a:cs typeface="+mn-lt"/>
              </a:rPr>
              <a:t>inženjer</a:t>
            </a:r>
            <a:r>
              <a:rPr lang="en-US" sz="1400" dirty="0">
                <a:ea typeface="+mn-lt"/>
                <a:cs typeface="+mn-lt"/>
              </a:rPr>
              <a:t> </a:t>
            </a:r>
            <a:r>
              <a:rPr lang="en-US" sz="1400" dirty="0" err="1">
                <a:ea typeface="+mn-lt"/>
                <a:cs typeface="+mn-lt"/>
              </a:rPr>
              <a:t>ima</a:t>
            </a:r>
            <a:r>
              <a:rPr lang="en-US" sz="1400" dirty="0">
                <a:ea typeface="+mn-lt"/>
                <a:cs typeface="+mn-lt"/>
              </a:rPr>
              <a:t> </a:t>
            </a:r>
            <a:r>
              <a:rPr lang="en-US" sz="1400" dirty="0" err="1">
                <a:ea typeface="+mn-lt"/>
                <a:cs typeface="+mn-lt"/>
              </a:rPr>
              <a:t>mogućnost</a:t>
            </a:r>
            <a:r>
              <a:rPr lang="en-US" sz="1400" dirty="0">
                <a:ea typeface="+mn-lt"/>
                <a:cs typeface="+mn-lt"/>
              </a:rPr>
              <a:t> da </a:t>
            </a:r>
            <a:r>
              <a:rPr lang="en-US" sz="1400" dirty="0" err="1">
                <a:ea typeface="+mn-lt"/>
                <a:cs typeface="+mn-lt"/>
              </a:rPr>
              <a:t>posmatra</a:t>
            </a:r>
            <a:r>
              <a:rPr lang="en-US" sz="1400" dirty="0">
                <a:ea typeface="+mn-lt"/>
                <a:cs typeface="+mn-lt"/>
              </a:rPr>
              <a:t> </a:t>
            </a:r>
            <a:r>
              <a:rPr lang="en-US" sz="1400" dirty="0" err="1">
                <a:ea typeface="+mn-lt"/>
                <a:cs typeface="+mn-lt"/>
              </a:rPr>
              <a:t>i</a:t>
            </a:r>
            <a:r>
              <a:rPr lang="en-US" sz="1400" dirty="0">
                <a:ea typeface="+mn-lt"/>
                <a:cs typeface="+mn-lt"/>
              </a:rPr>
              <a:t> </a:t>
            </a:r>
            <a:r>
              <a:rPr lang="en-US" sz="1400" dirty="0" err="1">
                <a:ea typeface="+mn-lt"/>
                <a:cs typeface="+mn-lt"/>
              </a:rPr>
              <a:t>postavlja</a:t>
            </a:r>
            <a:r>
              <a:rPr lang="en-US" sz="1400" dirty="0">
                <a:ea typeface="+mn-lt"/>
                <a:cs typeface="+mn-lt"/>
              </a:rPr>
              <a:t> </a:t>
            </a:r>
            <a:r>
              <a:rPr lang="en-US" sz="1400" dirty="0" err="1">
                <a:ea typeface="+mn-lt"/>
                <a:cs typeface="+mn-lt"/>
              </a:rPr>
              <a:t>čekere</a:t>
            </a:r>
            <a:r>
              <a:rPr lang="en-US" sz="1400" dirty="0">
                <a:ea typeface="+mn-lt"/>
                <a:cs typeface="+mn-lt"/>
              </a:rPr>
              <a:t>  </a:t>
            </a:r>
            <a:r>
              <a:rPr lang="en-US" sz="1400" dirty="0" err="1">
                <a:ea typeface="+mn-lt"/>
                <a:cs typeface="+mn-lt"/>
              </a:rPr>
              <a:t>na</a:t>
            </a:r>
            <a:r>
              <a:rPr lang="en-US" sz="1400" dirty="0">
                <a:ea typeface="+mn-lt"/>
                <a:cs typeface="+mn-lt"/>
              </a:rPr>
              <a:t> interne </a:t>
            </a:r>
            <a:r>
              <a:rPr lang="en-US" sz="1400" dirty="0" err="1">
                <a:ea typeface="+mn-lt"/>
                <a:cs typeface="+mn-lt"/>
              </a:rPr>
              <a:t>signale</a:t>
            </a:r>
            <a:r>
              <a:rPr lang="en-US" sz="1400" dirty="0">
                <a:ea typeface="+mn-lt"/>
                <a:cs typeface="+mn-lt"/>
              </a:rPr>
              <a:t>, </a:t>
            </a:r>
            <a:r>
              <a:rPr lang="en-US" sz="1400" dirty="0" err="1">
                <a:ea typeface="+mn-lt"/>
                <a:cs typeface="+mn-lt"/>
              </a:rPr>
              <a:t>kao</a:t>
            </a:r>
            <a:r>
              <a:rPr lang="en-US" sz="1400" dirty="0">
                <a:ea typeface="+mn-lt"/>
                <a:cs typeface="+mn-lt"/>
              </a:rPr>
              <a:t> </a:t>
            </a:r>
            <a:r>
              <a:rPr lang="en-US" sz="1400" dirty="0" err="1">
                <a:ea typeface="+mn-lt"/>
                <a:cs typeface="+mn-lt"/>
              </a:rPr>
              <a:t>i</a:t>
            </a:r>
            <a:r>
              <a:rPr lang="en-US" sz="1400" dirty="0">
                <a:ea typeface="+mn-lt"/>
                <a:cs typeface="+mn-lt"/>
              </a:rPr>
              <a:t> da </a:t>
            </a:r>
            <a:r>
              <a:rPr lang="en-US" sz="1400" dirty="0" err="1">
                <a:ea typeface="+mn-lt"/>
                <a:cs typeface="+mn-lt"/>
              </a:rPr>
              <a:t>modeluje</a:t>
            </a:r>
            <a:r>
              <a:rPr lang="en-US" sz="1400" dirty="0">
                <a:ea typeface="+mn-lt"/>
                <a:cs typeface="+mn-lt"/>
              </a:rPr>
              <a:t> </a:t>
            </a:r>
            <a:r>
              <a:rPr lang="en-US" sz="1400" dirty="0" err="1">
                <a:ea typeface="+mn-lt"/>
                <a:cs typeface="+mn-lt"/>
              </a:rPr>
              <a:t>i</a:t>
            </a:r>
            <a:r>
              <a:rPr lang="en-US" sz="1400" dirty="0">
                <a:ea typeface="+mn-lt"/>
                <a:cs typeface="+mn-lt"/>
              </a:rPr>
              <a:t> </a:t>
            </a:r>
            <a:r>
              <a:rPr lang="en-US" sz="1400" dirty="0" err="1">
                <a:ea typeface="+mn-lt"/>
                <a:cs typeface="+mn-lt"/>
              </a:rPr>
              <a:t>predviđa</a:t>
            </a:r>
            <a:r>
              <a:rPr lang="en-US" sz="1400" dirty="0">
                <a:ea typeface="+mn-lt"/>
                <a:cs typeface="+mn-lt"/>
              </a:rPr>
              <a:t> </a:t>
            </a:r>
            <a:r>
              <a:rPr lang="en-US" sz="1400" dirty="0" err="1">
                <a:ea typeface="+mn-lt"/>
                <a:cs typeface="+mn-lt"/>
              </a:rPr>
              <a:t>ponašanje</a:t>
            </a:r>
            <a:r>
              <a:rPr lang="en-US" sz="1400" dirty="0">
                <a:ea typeface="+mn-lt"/>
                <a:cs typeface="+mn-lt"/>
              </a:rPr>
              <a:t> </a:t>
            </a:r>
            <a:r>
              <a:rPr lang="en-US" sz="1400" dirty="0" err="1">
                <a:ea typeface="+mn-lt"/>
                <a:cs typeface="+mn-lt"/>
              </a:rPr>
              <a:t>internih</a:t>
            </a:r>
            <a:r>
              <a:rPr lang="en-US" sz="1400" dirty="0">
                <a:ea typeface="+mn-lt"/>
                <a:cs typeface="+mn-lt"/>
              </a:rPr>
              <a:t> </a:t>
            </a:r>
            <a:r>
              <a:rPr lang="en-US" sz="1400" dirty="0" err="1">
                <a:ea typeface="+mn-lt"/>
                <a:cs typeface="+mn-lt"/>
              </a:rPr>
              <a:t>redova</a:t>
            </a:r>
            <a:r>
              <a:rPr lang="en-US" sz="1400" dirty="0">
                <a:ea typeface="+mn-lt"/>
                <a:cs typeface="+mn-lt"/>
              </a:rPr>
              <a:t>, </a:t>
            </a:r>
            <a:r>
              <a:rPr lang="en-US" sz="1400" dirty="0" err="1">
                <a:ea typeface="+mn-lt"/>
                <a:cs typeface="+mn-lt"/>
              </a:rPr>
              <a:t>mašina</a:t>
            </a:r>
            <a:r>
              <a:rPr lang="en-US" sz="1400" dirty="0">
                <a:ea typeface="+mn-lt"/>
                <a:cs typeface="+mn-lt"/>
              </a:rPr>
              <a:t> </a:t>
            </a:r>
            <a:r>
              <a:rPr lang="en-US" sz="1400" dirty="0" err="1">
                <a:ea typeface="+mn-lt"/>
                <a:cs typeface="+mn-lt"/>
              </a:rPr>
              <a:t>stanja</a:t>
            </a:r>
            <a:r>
              <a:rPr lang="en-US" sz="1400" dirty="0">
                <a:ea typeface="+mn-lt"/>
                <a:cs typeface="+mn-lt"/>
              </a:rPr>
              <a:t> </a:t>
            </a:r>
            <a:r>
              <a:rPr lang="en-US" sz="1400" dirty="0" err="1">
                <a:ea typeface="+mn-lt"/>
                <a:cs typeface="+mn-lt"/>
              </a:rPr>
              <a:t>i</a:t>
            </a:r>
            <a:r>
              <a:rPr lang="en-US" sz="1400" dirty="0">
                <a:ea typeface="+mn-lt"/>
                <a:cs typeface="+mn-lt"/>
              </a:rPr>
              <a:t> </a:t>
            </a:r>
            <a:r>
              <a:rPr lang="en-US" sz="1400" dirty="0" err="1">
                <a:ea typeface="+mn-lt"/>
                <a:cs typeface="+mn-lt"/>
              </a:rPr>
              <a:t>drugih</a:t>
            </a:r>
            <a:r>
              <a:rPr lang="en-US" sz="1400" dirty="0">
                <a:ea typeface="+mn-lt"/>
                <a:cs typeface="+mn-lt"/>
              </a:rPr>
              <a:t> </a:t>
            </a:r>
            <a:r>
              <a:rPr lang="en-US" sz="1400" dirty="0" err="1">
                <a:ea typeface="+mn-lt"/>
                <a:cs typeface="+mn-lt"/>
              </a:rPr>
              <a:t>delova</a:t>
            </a:r>
            <a:r>
              <a:rPr lang="en-US" sz="1400" dirty="0">
                <a:ea typeface="+mn-lt"/>
                <a:cs typeface="+mn-lt"/>
              </a:rPr>
              <a:t> </a:t>
            </a:r>
            <a:r>
              <a:rPr lang="en-US" sz="1400" dirty="0" err="1">
                <a:ea typeface="+mn-lt"/>
                <a:cs typeface="+mn-lt"/>
              </a:rPr>
              <a:t>mikroarhitekture</a:t>
            </a:r>
            <a:endParaRPr lang="en-US" dirty="0" err="1"/>
          </a:p>
          <a:p>
            <a:pPr eaLnBrk="1" hangingPunct="1"/>
            <a:endParaRPr lang="en-US" altLang="en-US" sz="1000"/>
          </a:p>
          <a:p>
            <a:r>
              <a:rPr lang="en-US" sz="1400" dirty="0">
                <a:ea typeface="+mn-lt"/>
                <a:cs typeface="+mn-lt"/>
              </a:rPr>
              <a:t>U </a:t>
            </a:r>
            <a:r>
              <a:rPr lang="en-US" sz="1400" dirty="0" err="1">
                <a:ea typeface="+mn-lt"/>
                <a:cs typeface="+mn-lt"/>
              </a:rPr>
              <a:t>okruženje</a:t>
            </a:r>
            <a:r>
              <a:rPr lang="en-US" sz="1400" dirty="0">
                <a:ea typeface="+mn-lt"/>
                <a:cs typeface="+mn-lt"/>
              </a:rPr>
              <a:t> </a:t>
            </a:r>
            <a:r>
              <a:rPr lang="en-US" sz="1400" dirty="0" err="1">
                <a:ea typeface="+mn-lt"/>
                <a:cs typeface="+mn-lt"/>
              </a:rPr>
              <a:t>sa</a:t>
            </a:r>
            <a:r>
              <a:rPr lang="en-US" sz="1400" dirty="0">
                <a:ea typeface="+mn-lt"/>
                <a:cs typeface="+mn-lt"/>
              </a:rPr>
              <a:t> </a:t>
            </a:r>
            <a:r>
              <a:rPr lang="en-US" sz="1400" dirty="0" err="1">
                <a:ea typeface="+mn-lt"/>
                <a:cs typeface="+mn-lt"/>
              </a:rPr>
              <a:t>belom</a:t>
            </a:r>
            <a:r>
              <a:rPr lang="en-US" sz="1400" dirty="0">
                <a:ea typeface="+mn-lt"/>
                <a:cs typeface="+mn-lt"/>
              </a:rPr>
              <a:t> </a:t>
            </a:r>
            <a:r>
              <a:rPr lang="en-US" sz="1400" dirty="0" err="1">
                <a:ea typeface="+mn-lt"/>
                <a:cs typeface="+mn-lt"/>
              </a:rPr>
              <a:t>kutijom</a:t>
            </a:r>
            <a:r>
              <a:rPr lang="en-US" sz="1400" dirty="0">
                <a:ea typeface="+mn-lt"/>
                <a:cs typeface="+mn-lt"/>
              </a:rPr>
              <a:t> </a:t>
            </a:r>
            <a:r>
              <a:rPr lang="en-US" sz="1400" dirty="0" err="1">
                <a:ea typeface="+mn-lt"/>
                <a:cs typeface="+mn-lt"/>
              </a:rPr>
              <a:t>greška</a:t>
            </a:r>
            <a:r>
              <a:rPr lang="en-US" sz="1400" dirty="0">
                <a:ea typeface="+mn-lt"/>
                <a:cs typeface="+mn-lt"/>
              </a:rPr>
              <a:t> </a:t>
            </a:r>
            <a:r>
              <a:rPr lang="en-US" sz="1400" dirty="0" err="1">
                <a:ea typeface="+mn-lt"/>
                <a:cs typeface="+mn-lt"/>
              </a:rPr>
              <a:t>može</a:t>
            </a:r>
            <a:r>
              <a:rPr lang="en-US" sz="1400" dirty="0">
                <a:ea typeface="+mn-lt"/>
                <a:cs typeface="+mn-lt"/>
              </a:rPr>
              <a:t> </a:t>
            </a:r>
            <a:r>
              <a:rPr lang="en-US" sz="1400" dirty="0" err="1">
                <a:ea typeface="+mn-lt"/>
                <a:cs typeface="+mn-lt"/>
              </a:rPr>
              <a:t>biti</a:t>
            </a:r>
            <a:r>
              <a:rPr lang="en-US" sz="1400" dirty="0">
                <a:ea typeface="+mn-lt"/>
                <a:cs typeface="+mn-lt"/>
              </a:rPr>
              <a:t> </a:t>
            </a:r>
            <a:r>
              <a:rPr lang="en-US" sz="1400" dirty="0" err="1">
                <a:ea typeface="+mn-lt"/>
                <a:cs typeface="+mn-lt"/>
              </a:rPr>
              <a:t>detektovana</a:t>
            </a:r>
            <a:r>
              <a:rPr lang="en-US" sz="1400" dirty="0">
                <a:ea typeface="+mn-lt"/>
                <a:cs typeface="+mn-lt"/>
              </a:rPr>
              <a:t> </a:t>
            </a:r>
            <a:r>
              <a:rPr lang="en-US" sz="1400" dirty="0" err="1">
                <a:ea typeface="+mn-lt"/>
                <a:cs typeface="+mn-lt"/>
              </a:rPr>
              <a:t>direktno</a:t>
            </a:r>
            <a:r>
              <a:rPr lang="en-US" sz="1400" dirty="0">
                <a:ea typeface="+mn-lt"/>
                <a:cs typeface="+mn-lt"/>
              </a:rPr>
              <a:t> </a:t>
            </a:r>
            <a:r>
              <a:rPr lang="en-US" sz="1400" dirty="0" err="1">
                <a:ea typeface="+mn-lt"/>
                <a:cs typeface="+mn-lt"/>
              </a:rPr>
              <a:t>na</a:t>
            </a:r>
            <a:r>
              <a:rPr lang="en-US" sz="1400" dirty="0">
                <a:ea typeface="+mn-lt"/>
                <a:cs typeface="+mn-lt"/>
              </a:rPr>
              <a:t> </a:t>
            </a:r>
            <a:r>
              <a:rPr lang="en-US" sz="1400" dirty="0" err="1">
                <a:ea typeface="+mn-lt"/>
                <a:cs typeface="+mn-lt"/>
              </a:rPr>
              <a:t>izvornom</a:t>
            </a:r>
            <a:r>
              <a:rPr lang="en-US" sz="1400" dirty="0">
                <a:ea typeface="+mn-lt"/>
                <a:cs typeface="+mn-lt"/>
              </a:rPr>
              <a:t> </a:t>
            </a:r>
            <a:r>
              <a:rPr lang="en-US" sz="1400" dirty="0" err="1">
                <a:ea typeface="+mn-lt"/>
                <a:cs typeface="+mn-lt"/>
              </a:rPr>
              <a:t>mestu</a:t>
            </a:r>
            <a:r>
              <a:rPr lang="en-US" sz="1400" dirty="0">
                <a:ea typeface="+mn-lt"/>
                <a:cs typeface="+mn-lt"/>
              </a:rPr>
              <a:t>, </a:t>
            </a:r>
            <a:r>
              <a:rPr lang="en-US" sz="1400" dirty="0" err="1">
                <a:ea typeface="+mn-lt"/>
                <a:cs typeface="+mn-lt"/>
              </a:rPr>
              <a:t>dok</a:t>
            </a:r>
            <a:r>
              <a:rPr lang="en-US" sz="1400" dirty="0">
                <a:ea typeface="+mn-lt"/>
                <a:cs typeface="+mn-lt"/>
              </a:rPr>
              <a:t> </a:t>
            </a:r>
            <a:r>
              <a:rPr lang="en-US" sz="1400" dirty="0" err="1">
                <a:ea typeface="+mn-lt"/>
                <a:cs typeface="+mn-lt"/>
              </a:rPr>
              <a:t>okruženje</a:t>
            </a:r>
            <a:r>
              <a:rPr lang="en-US" sz="1400" dirty="0">
                <a:ea typeface="+mn-lt"/>
                <a:cs typeface="+mn-lt"/>
              </a:rPr>
              <a:t> </a:t>
            </a:r>
            <a:r>
              <a:rPr lang="en-US" sz="1400" dirty="0" err="1">
                <a:ea typeface="+mn-lt"/>
                <a:cs typeface="+mn-lt"/>
              </a:rPr>
              <a:t>crne</a:t>
            </a:r>
            <a:r>
              <a:rPr lang="en-US" sz="1400" dirty="0">
                <a:ea typeface="+mn-lt"/>
                <a:cs typeface="+mn-lt"/>
              </a:rPr>
              <a:t> </a:t>
            </a:r>
            <a:r>
              <a:rPr lang="en-US" sz="1400" dirty="0" err="1">
                <a:ea typeface="+mn-lt"/>
                <a:cs typeface="+mn-lt"/>
              </a:rPr>
              <a:t>kutije</a:t>
            </a:r>
            <a:r>
              <a:rPr lang="en-US" sz="1400" dirty="0">
                <a:ea typeface="+mn-lt"/>
                <a:cs typeface="+mn-lt"/>
              </a:rPr>
              <a:t> </a:t>
            </a:r>
            <a:r>
              <a:rPr lang="en-US" sz="1400" dirty="0" err="1">
                <a:ea typeface="+mn-lt"/>
                <a:cs typeface="+mn-lt"/>
              </a:rPr>
              <a:t>indirektno</a:t>
            </a:r>
            <a:r>
              <a:rPr lang="en-US" sz="1400" dirty="0">
                <a:ea typeface="+mn-lt"/>
                <a:cs typeface="+mn-lt"/>
              </a:rPr>
              <a:t> </a:t>
            </a:r>
            <a:r>
              <a:rPr lang="en-US" sz="1400" dirty="0" err="1">
                <a:ea typeface="+mn-lt"/>
                <a:cs typeface="+mn-lt"/>
              </a:rPr>
              <a:t>registruje</a:t>
            </a:r>
            <a:r>
              <a:rPr lang="en-US" sz="1400" dirty="0">
                <a:ea typeface="+mn-lt"/>
                <a:cs typeface="+mn-lt"/>
              </a:rPr>
              <a:t> </a:t>
            </a:r>
            <a:r>
              <a:rPr lang="en-US" sz="1400" dirty="0" err="1">
                <a:ea typeface="+mn-lt"/>
                <a:cs typeface="+mn-lt"/>
              </a:rPr>
              <a:t>pojavu</a:t>
            </a:r>
            <a:r>
              <a:rPr lang="en-US" sz="1400" dirty="0">
                <a:ea typeface="+mn-lt"/>
                <a:cs typeface="+mn-lt"/>
              </a:rPr>
              <a:t> </a:t>
            </a:r>
            <a:r>
              <a:rPr lang="en-US" sz="1400" dirty="0" err="1">
                <a:ea typeface="+mn-lt"/>
                <a:cs typeface="+mn-lt"/>
              </a:rPr>
              <a:t>greške</a:t>
            </a:r>
            <a:r>
              <a:rPr lang="en-US" sz="1400" dirty="0">
                <a:ea typeface="+mn-lt"/>
                <a:cs typeface="+mn-lt"/>
              </a:rPr>
              <a:t> </a:t>
            </a:r>
            <a:r>
              <a:rPr lang="en-US" sz="1400" dirty="0" err="1">
                <a:ea typeface="+mn-lt"/>
                <a:cs typeface="+mn-lt"/>
              </a:rPr>
              <a:t>čiji</a:t>
            </a:r>
            <a:r>
              <a:rPr lang="en-US" sz="1400" dirty="0">
                <a:ea typeface="+mn-lt"/>
                <a:cs typeface="+mn-lt"/>
              </a:rPr>
              <a:t> se </a:t>
            </a:r>
            <a:r>
              <a:rPr lang="en-US" sz="1400" dirty="0" err="1">
                <a:ea typeface="+mn-lt"/>
                <a:cs typeface="+mn-lt"/>
              </a:rPr>
              <a:t>simptomi</a:t>
            </a:r>
            <a:r>
              <a:rPr lang="en-US" sz="1400" dirty="0">
                <a:ea typeface="+mn-lt"/>
                <a:cs typeface="+mn-lt"/>
              </a:rPr>
              <a:t> </a:t>
            </a:r>
            <a:r>
              <a:rPr lang="en-US" sz="1400" dirty="0" err="1">
                <a:ea typeface="+mn-lt"/>
                <a:cs typeface="+mn-lt"/>
              </a:rPr>
              <a:t>pojavljuju</a:t>
            </a:r>
            <a:r>
              <a:rPr lang="en-US" sz="1400" dirty="0">
                <a:ea typeface="+mn-lt"/>
                <a:cs typeface="+mn-lt"/>
              </a:rPr>
              <a:t> </a:t>
            </a:r>
            <a:r>
              <a:rPr lang="en-US" sz="1400" dirty="0" err="1">
                <a:ea typeface="+mn-lt"/>
                <a:cs typeface="+mn-lt"/>
              </a:rPr>
              <a:t>na</a:t>
            </a:r>
            <a:r>
              <a:rPr lang="en-US" sz="1400" dirty="0">
                <a:ea typeface="+mn-lt"/>
                <a:cs typeface="+mn-lt"/>
              </a:rPr>
              <a:t> </a:t>
            </a:r>
            <a:r>
              <a:rPr lang="en-US" sz="1400" dirty="0" err="1">
                <a:ea typeface="+mn-lt"/>
                <a:cs typeface="+mn-lt"/>
              </a:rPr>
              <a:t>izlazu</a:t>
            </a:r>
            <a:r>
              <a:rPr lang="en-US" sz="1400" dirty="0">
                <a:ea typeface="+mn-lt"/>
                <a:cs typeface="+mn-lt"/>
              </a:rPr>
              <a:t> DUV-a</a:t>
            </a:r>
            <a:endParaRPr lang="en-US" dirty="0"/>
          </a:p>
          <a:p>
            <a:pPr eaLnBrk="1" hangingPunct="1"/>
            <a:endParaRPr lang="en-US" altLang="en-US" sz="1000"/>
          </a:p>
          <a:p>
            <a:r>
              <a:rPr lang="en-US" sz="1400" dirty="0" err="1">
                <a:ea typeface="+mn-lt"/>
                <a:cs typeface="+mn-lt"/>
              </a:rPr>
              <a:t>Verifikacija</a:t>
            </a:r>
            <a:r>
              <a:rPr lang="en-US" sz="1400" dirty="0">
                <a:ea typeface="+mn-lt"/>
                <a:cs typeface="+mn-lt"/>
              </a:rPr>
              <a:t> </a:t>
            </a:r>
            <a:r>
              <a:rPr lang="en-US" sz="1400" dirty="0" err="1">
                <a:ea typeface="+mn-lt"/>
                <a:cs typeface="+mn-lt"/>
              </a:rPr>
              <a:t>bele</a:t>
            </a:r>
            <a:r>
              <a:rPr lang="en-US" sz="1400" dirty="0">
                <a:ea typeface="+mn-lt"/>
                <a:cs typeface="+mn-lt"/>
              </a:rPr>
              <a:t> </a:t>
            </a:r>
            <a:r>
              <a:rPr lang="en-US" sz="1400" dirty="0" err="1">
                <a:ea typeface="+mn-lt"/>
                <a:cs typeface="+mn-lt"/>
              </a:rPr>
              <a:t>kutije</a:t>
            </a:r>
            <a:r>
              <a:rPr lang="en-US" sz="1400" dirty="0">
                <a:ea typeface="+mn-lt"/>
                <a:cs typeface="+mn-lt"/>
              </a:rPr>
              <a:t> </a:t>
            </a:r>
            <a:r>
              <a:rPr lang="en-US" sz="1400" dirty="0" err="1">
                <a:ea typeface="+mn-lt"/>
                <a:cs typeface="+mn-lt"/>
              </a:rPr>
              <a:t>ima</a:t>
            </a:r>
            <a:r>
              <a:rPr lang="en-US" sz="1400" dirty="0">
                <a:ea typeface="+mn-lt"/>
                <a:cs typeface="+mn-lt"/>
              </a:rPr>
              <a:t> </a:t>
            </a:r>
            <a:r>
              <a:rPr lang="en-US" sz="1400" dirty="0" err="1">
                <a:ea typeface="+mn-lt"/>
                <a:cs typeface="+mn-lt"/>
              </a:rPr>
              <a:t>svoje</a:t>
            </a:r>
            <a:r>
              <a:rPr lang="en-US" sz="1400" dirty="0">
                <a:ea typeface="+mn-lt"/>
                <a:cs typeface="+mn-lt"/>
              </a:rPr>
              <a:t> </a:t>
            </a:r>
            <a:r>
              <a:rPr lang="en-US" sz="1400" dirty="0" err="1">
                <a:ea typeface="+mn-lt"/>
                <a:cs typeface="+mn-lt"/>
              </a:rPr>
              <a:t>nedostatke</a:t>
            </a:r>
            <a:r>
              <a:rPr lang="en-US" sz="1400" dirty="0">
                <a:ea typeface="+mn-lt"/>
                <a:cs typeface="+mn-lt"/>
              </a:rPr>
              <a:t> u </a:t>
            </a:r>
            <a:r>
              <a:rPr lang="en-US" sz="1400" dirty="0" err="1">
                <a:ea typeface="+mn-lt"/>
                <a:cs typeface="+mn-lt"/>
              </a:rPr>
              <a:t>smislu</a:t>
            </a:r>
            <a:r>
              <a:rPr lang="en-US" sz="1400" dirty="0">
                <a:ea typeface="+mn-lt"/>
                <a:cs typeface="+mn-lt"/>
              </a:rPr>
              <a:t> </a:t>
            </a:r>
            <a:r>
              <a:rPr lang="en-US" sz="1400" dirty="0" err="1">
                <a:ea typeface="+mn-lt"/>
                <a:cs typeface="+mn-lt"/>
              </a:rPr>
              <a:t>održavanja</a:t>
            </a:r>
            <a:r>
              <a:rPr lang="en-US" sz="1400" dirty="0">
                <a:ea typeface="+mn-lt"/>
                <a:cs typeface="+mn-lt"/>
              </a:rPr>
              <a:t> </a:t>
            </a:r>
            <a:r>
              <a:rPr lang="en-US" sz="1400" dirty="0" err="1">
                <a:ea typeface="+mn-lt"/>
                <a:cs typeface="+mn-lt"/>
              </a:rPr>
              <a:t>koda</a:t>
            </a:r>
            <a:r>
              <a:rPr lang="en-US" sz="1400" dirty="0">
                <a:ea typeface="+mn-lt"/>
                <a:cs typeface="+mn-lt"/>
              </a:rPr>
              <a:t> u </a:t>
            </a:r>
            <a:r>
              <a:rPr lang="en-US" sz="1400" dirty="0" err="1">
                <a:ea typeface="+mn-lt"/>
                <a:cs typeface="+mn-lt"/>
              </a:rPr>
              <a:t>skladu</a:t>
            </a:r>
            <a:r>
              <a:rPr lang="en-US" sz="1400" dirty="0">
                <a:ea typeface="+mn-lt"/>
                <a:cs typeface="+mn-lt"/>
              </a:rPr>
              <a:t> </a:t>
            </a:r>
            <a:r>
              <a:rPr lang="en-US" sz="1400" dirty="0" err="1">
                <a:ea typeface="+mn-lt"/>
                <a:cs typeface="+mn-lt"/>
              </a:rPr>
              <a:t>sa</a:t>
            </a:r>
            <a:r>
              <a:rPr lang="en-US" sz="1400" dirty="0">
                <a:ea typeface="+mn-lt"/>
                <a:cs typeface="+mn-lt"/>
              </a:rPr>
              <a:t> </a:t>
            </a:r>
            <a:r>
              <a:rPr lang="en-US" sz="1400" dirty="0" err="1">
                <a:ea typeface="+mn-lt"/>
                <a:cs typeface="+mn-lt"/>
              </a:rPr>
              <a:t>promenama</a:t>
            </a:r>
            <a:r>
              <a:rPr lang="en-US" sz="1400" dirty="0">
                <a:ea typeface="+mn-lt"/>
                <a:cs typeface="+mn-lt"/>
              </a:rPr>
              <a:t> </a:t>
            </a:r>
            <a:r>
              <a:rPr lang="en-US" sz="1400" dirty="0" err="1">
                <a:ea typeface="+mn-lt"/>
                <a:cs typeface="+mn-lt"/>
              </a:rPr>
              <a:t>okruženja</a:t>
            </a:r>
            <a:endParaRPr lang="en-US" dirty="0" err="1"/>
          </a:p>
          <a:p>
            <a:pPr eaLnBrk="1" hangingPunct="1"/>
            <a:endParaRPr lang="en-US" altLang="en-US" sz="1000"/>
          </a:p>
          <a:p>
            <a:pPr eaLnBrk="1" hangingPunct="1"/>
            <a:r>
              <a:rPr lang="en-US" altLang="en-US" sz="1400" dirty="0" err="1"/>
              <a:t>Verifikaciona</a:t>
            </a:r>
            <a:r>
              <a:rPr lang="en-US" altLang="en-US" sz="1400" dirty="0"/>
              <a:t> </a:t>
            </a:r>
            <a:r>
              <a:rPr lang="en-US" altLang="en-US" sz="1400" dirty="0" err="1"/>
              <a:t>okruženja</a:t>
            </a:r>
            <a:r>
              <a:rPr lang="en-US" altLang="en-US" sz="1400" dirty="0"/>
              <a:t> </a:t>
            </a:r>
            <a:r>
              <a:rPr lang="en-US" altLang="en-US" sz="1400" dirty="0" err="1"/>
              <a:t>koja</a:t>
            </a:r>
            <a:r>
              <a:rPr lang="en-US" altLang="en-US" sz="1400" dirty="0"/>
              <a:t> </a:t>
            </a:r>
            <a:r>
              <a:rPr lang="en-US" altLang="en-US" sz="1400" dirty="0" err="1"/>
              <a:t>koriste</a:t>
            </a:r>
            <a:r>
              <a:rPr lang="en-US" altLang="en-US" sz="1400" dirty="0"/>
              <a:t> </a:t>
            </a:r>
            <a:r>
              <a:rPr lang="en-US" altLang="en-US" sz="1400" dirty="0" err="1"/>
              <a:t>paradigmu</a:t>
            </a:r>
            <a:r>
              <a:rPr lang="en-US" altLang="en-US" sz="1400" dirty="0"/>
              <a:t> </a:t>
            </a:r>
            <a:r>
              <a:rPr lang="en-US" altLang="en-US" sz="1400" dirty="0" err="1"/>
              <a:t>bele</a:t>
            </a:r>
            <a:r>
              <a:rPr lang="en-US" altLang="en-US" sz="1400" dirty="0"/>
              <a:t> </a:t>
            </a:r>
            <a:r>
              <a:rPr lang="en-US" altLang="en-US" sz="1400" dirty="0" err="1"/>
              <a:t>kutije</a:t>
            </a:r>
            <a:r>
              <a:rPr lang="en-US" altLang="en-US" sz="1400" dirty="0"/>
              <a:t> </a:t>
            </a:r>
            <a:r>
              <a:rPr lang="en-US" altLang="en-US" sz="1400" dirty="0" err="1"/>
              <a:t>moraju</a:t>
            </a:r>
            <a:r>
              <a:rPr lang="en-US" altLang="en-US" sz="1400" dirty="0"/>
              <a:t>, </a:t>
            </a:r>
            <a:r>
              <a:rPr lang="en-US" altLang="en-US" sz="1400" dirty="0" err="1"/>
              <a:t>takođe</a:t>
            </a:r>
            <a:r>
              <a:rPr lang="en-US" altLang="en-US" sz="1400" dirty="0"/>
              <a:t>, </a:t>
            </a:r>
            <a:r>
              <a:rPr lang="en-US" altLang="en-US" sz="1400" dirty="0" err="1"/>
              <a:t>voditi</a:t>
            </a:r>
            <a:r>
              <a:rPr lang="en-US" altLang="en-US" sz="1400" dirty="0"/>
              <a:t> </a:t>
            </a:r>
            <a:r>
              <a:rPr lang="en-US" altLang="en-US" sz="1400" dirty="0" err="1"/>
              <a:t>računa</a:t>
            </a:r>
            <a:r>
              <a:rPr lang="en-US" altLang="en-US" sz="1400" dirty="0"/>
              <a:t> da </a:t>
            </a:r>
            <a:r>
              <a:rPr lang="en-US" altLang="en-US" sz="1400" dirty="0" err="1"/>
              <a:t>ostanu</a:t>
            </a:r>
            <a:r>
              <a:rPr lang="en-US" altLang="en-US" sz="1400" dirty="0"/>
              <a:t> </a:t>
            </a:r>
            <a:r>
              <a:rPr lang="en-US" altLang="en-US" sz="1400" dirty="0" err="1"/>
              <a:t>nezavisna</a:t>
            </a:r>
            <a:r>
              <a:rPr lang="en-US" altLang="en-US" sz="1400" dirty="0"/>
              <a:t> od </a:t>
            </a:r>
            <a:r>
              <a:rPr lang="en-US" altLang="en-US" sz="1400" dirty="0" err="1"/>
              <a:t>samog</a:t>
            </a:r>
            <a:r>
              <a:rPr lang="en-US" altLang="en-US" sz="1400" dirty="0"/>
              <a:t> DUV-a</a:t>
            </a:r>
            <a:endParaRPr lang="en-US" altLang="en-US" sz="1400" dirty="0">
              <a:cs typeface="Arial"/>
            </a:endParaRPr>
          </a:p>
        </p:txBody>
      </p:sp>
      <p:pic>
        <p:nvPicPr>
          <p:cNvPr id="60421" name="Picture 6">
            <a:extLst>
              <a:ext uri="{FF2B5EF4-FFF2-40B4-BE49-F238E27FC236}">
                <a16:creationId xmlns:a16="http://schemas.microsoft.com/office/drawing/2014/main" id="{8701BFC9-91E2-9C93-9F3F-A3FB8310A6F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630488" y="4021138"/>
            <a:ext cx="3759200" cy="2065337"/>
          </a:xfrm>
          <a:noFill/>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3">
            <a:extLst>
              <a:ext uri="{FF2B5EF4-FFF2-40B4-BE49-F238E27FC236}">
                <a16:creationId xmlns:a16="http://schemas.microsoft.com/office/drawing/2014/main" id="{82C00E87-234B-F7CB-4478-724B1CA09B6B}"/>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BE78EC8-533A-462B-9726-C2721D237928}" type="slidenum">
              <a:rPr lang="de-DE" altLang="en-US">
                <a:solidFill>
                  <a:schemeClr val="bg1"/>
                </a:solidFill>
              </a:rPr>
              <a:pPr/>
              <a:t>7</a:t>
            </a:fld>
            <a:endParaRPr lang="de-DE" altLang="en-US">
              <a:solidFill>
                <a:schemeClr val="bg1"/>
              </a:solidFill>
            </a:endParaRPr>
          </a:p>
        </p:txBody>
      </p:sp>
      <p:sp>
        <p:nvSpPr>
          <p:cNvPr id="9219" name="Rectangle 2">
            <a:extLst>
              <a:ext uri="{FF2B5EF4-FFF2-40B4-BE49-F238E27FC236}">
                <a16:creationId xmlns:a16="http://schemas.microsoft.com/office/drawing/2014/main" id="{8F06FBD7-FE23-FCBB-E151-5D9759CA785B}"/>
              </a:ext>
            </a:extLst>
          </p:cNvPr>
          <p:cNvSpPr>
            <a:spLocks noGrp="1" noChangeArrowheads="1"/>
          </p:cNvSpPr>
          <p:nvPr>
            <p:ph type="title"/>
          </p:nvPr>
        </p:nvSpPr>
        <p:spPr/>
        <p:txBody>
          <a:bodyPr/>
          <a:lstStyle/>
          <a:p>
            <a:r>
              <a:rPr lang="en-US" altLang="en-US" dirty="0" err="1"/>
              <a:t>Izazovi</a:t>
            </a:r>
            <a:r>
              <a:rPr lang="en-US" altLang="en-US" dirty="0"/>
              <a:t> </a:t>
            </a:r>
            <a:r>
              <a:rPr lang="en-US" altLang="en-US" dirty="0" err="1"/>
              <a:t>prilikom</a:t>
            </a:r>
            <a:r>
              <a:rPr lang="en-US" altLang="en-US" dirty="0"/>
              <a:t> </a:t>
            </a:r>
            <a:r>
              <a:rPr lang="en-US" altLang="en-US" dirty="0" err="1"/>
              <a:t>verifikacije</a:t>
            </a:r>
            <a:r>
              <a:rPr lang="en-US" altLang="en-US" dirty="0"/>
              <a:t> </a:t>
            </a:r>
            <a:r>
              <a:rPr lang="en-US" altLang="en-US" dirty="0" err="1"/>
              <a:t>dizajna</a:t>
            </a:r>
            <a:endParaRPr lang="en-US" dirty="0" err="1"/>
          </a:p>
        </p:txBody>
      </p:sp>
      <p:sp>
        <p:nvSpPr>
          <p:cNvPr id="9220" name="Rectangle 3">
            <a:extLst>
              <a:ext uri="{FF2B5EF4-FFF2-40B4-BE49-F238E27FC236}">
                <a16:creationId xmlns:a16="http://schemas.microsoft.com/office/drawing/2014/main" id="{A1AB10BB-431F-9E14-F4BD-11CEF2BF8936}"/>
              </a:ext>
            </a:extLst>
          </p:cNvPr>
          <p:cNvSpPr>
            <a:spLocks noGrp="1" noChangeArrowheads="1"/>
          </p:cNvSpPr>
          <p:nvPr>
            <p:ph type="body" idx="1"/>
          </p:nvPr>
        </p:nvSpPr>
        <p:spPr>
          <a:xfrm>
            <a:off x="319088" y="863600"/>
            <a:ext cx="8524875" cy="4508571"/>
          </a:xfrm>
        </p:spPr>
        <p:txBody>
          <a:bodyPr/>
          <a:lstStyle/>
          <a:p>
            <a:r>
              <a:rPr lang="en-US" altLang="en-US" dirty="0" err="1"/>
              <a:t>Dizajn</a:t>
            </a:r>
            <a:r>
              <a:rPr lang="en-US" altLang="en-US" dirty="0"/>
              <a:t> </a:t>
            </a:r>
            <a:r>
              <a:rPr lang="en-US" altLang="en-US" dirty="0" err="1"/>
              <a:t>složenih</a:t>
            </a:r>
            <a:r>
              <a:rPr lang="en-US" altLang="en-US" dirty="0"/>
              <a:t> </a:t>
            </a:r>
            <a:r>
              <a:rPr lang="en-US" altLang="en-US" dirty="0" err="1"/>
              <a:t>čipova</a:t>
            </a:r>
            <a:r>
              <a:rPr lang="en-US" altLang="en-US" dirty="0"/>
              <a:t> </a:t>
            </a:r>
            <a:r>
              <a:rPr lang="en-US" altLang="en-US" dirty="0" err="1"/>
              <a:t>danas</a:t>
            </a:r>
            <a:r>
              <a:rPr lang="en-US" altLang="en-US" dirty="0"/>
              <a:t> se, </a:t>
            </a:r>
            <a:r>
              <a:rPr lang="en-US" altLang="en-US" dirty="0" err="1"/>
              <a:t>tipično</a:t>
            </a:r>
            <a:r>
              <a:rPr lang="en-US" altLang="en-US" dirty="0"/>
              <a:t>, </a:t>
            </a:r>
            <a:r>
              <a:rPr lang="en-US" altLang="en-US" dirty="0" err="1"/>
              <a:t>sastoji</a:t>
            </a:r>
            <a:r>
              <a:rPr lang="en-US" altLang="en-US" dirty="0"/>
              <a:t> od </a:t>
            </a:r>
            <a:r>
              <a:rPr lang="en-US" altLang="en-US" dirty="0" err="1"/>
              <a:t>stotina</a:t>
            </a:r>
            <a:r>
              <a:rPr lang="en-US" altLang="en-US" dirty="0"/>
              <a:t> </a:t>
            </a:r>
            <a:r>
              <a:rPr lang="en-US" altLang="en-US" dirty="0" err="1"/>
              <a:t>hiljada</a:t>
            </a:r>
            <a:r>
              <a:rPr lang="en-US" altLang="en-US" dirty="0"/>
              <a:t> </a:t>
            </a:r>
            <a:r>
              <a:rPr lang="en-US" altLang="en-US" dirty="0" err="1"/>
              <a:t>linija</a:t>
            </a:r>
            <a:r>
              <a:rPr lang="en-US" altLang="en-US" dirty="0"/>
              <a:t> HDL </a:t>
            </a:r>
            <a:r>
              <a:rPr lang="en-US" altLang="en-US" dirty="0" err="1"/>
              <a:t>koda</a:t>
            </a:r>
            <a:endParaRPr lang="en-US" dirty="0" err="1"/>
          </a:p>
          <a:p>
            <a:pPr eaLnBrk="1" hangingPunct="1"/>
            <a:endParaRPr lang="en-US" altLang="en-US"/>
          </a:p>
          <a:p>
            <a:pPr eaLnBrk="1" hangingPunct="1"/>
            <a:r>
              <a:rPr lang="en-US" altLang="en-US" dirty="0">
                <a:solidFill>
                  <a:srgbClr val="000000"/>
                </a:solidFill>
                <a:latin typeface="Arial"/>
                <a:cs typeface="Arial"/>
              </a:rPr>
              <a:t>Posao </a:t>
            </a:r>
            <a:r>
              <a:rPr lang="en-US" altLang="en-US" dirty="0" err="1">
                <a:solidFill>
                  <a:srgbClr val="000000"/>
                </a:solidFill>
                <a:latin typeface="Arial"/>
                <a:cs typeface="Arial"/>
              </a:rPr>
              <a:t>inženjera</a:t>
            </a:r>
            <a:r>
              <a:rPr lang="en-US" altLang="en-US" dirty="0">
                <a:solidFill>
                  <a:srgbClr val="000000"/>
                </a:solidFill>
                <a:latin typeface="Arial"/>
                <a:cs typeface="Arial"/>
              </a:rPr>
              <a:t> za </a:t>
            </a:r>
            <a:r>
              <a:rPr lang="en-US" altLang="en-US" dirty="0" err="1">
                <a:solidFill>
                  <a:srgbClr val="000000"/>
                </a:solidFill>
                <a:latin typeface="Arial"/>
                <a:cs typeface="Arial"/>
              </a:rPr>
              <a:t>verifikaciju</a:t>
            </a:r>
            <a:r>
              <a:rPr lang="en-US" altLang="en-US" dirty="0">
                <a:solidFill>
                  <a:srgbClr val="000000"/>
                </a:solidFill>
                <a:latin typeface="Arial"/>
                <a:cs typeface="Arial"/>
              </a:rPr>
              <a:t> je da </a:t>
            </a:r>
            <a:r>
              <a:rPr lang="en-US" altLang="en-US" dirty="0" err="1">
                <a:solidFill>
                  <a:srgbClr val="000000"/>
                </a:solidFill>
                <a:latin typeface="Arial"/>
                <a:cs typeface="Arial"/>
              </a:rPr>
              <a:t>traži</a:t>
            </a:r>
            <a:r>
              <a:rPr lang="en-US" altLang="en-US" dirty="0">
                <a:solidFill>
                  <a:srgbClr val="000000"/>
                </a:solidFill>
                <a:latin typeface="Arial"/>
                <a:cs typeface="Arial"/>
              </a:rPr>
              <a:t> </a:t>
            </a:r>
            <a:r>
              <a:rPr lang="en-US" altLang="en-US" dirty="0" err="1">
                <a:solidFill>
                  <a:srgbClr val="000000"/>
                </a:solidFill>
                <a:latin typeface="Arial"/>
                <a:cs typeface="Arial"/>
              </a:rPr>
              <a:t>greške</a:t>
            </a:r>
            <a:r>
              <a:rPr lang="en-US" altLang="en-US" dirty="0">
                <a:solidFill>
                  <a:srgbClr val="000000"/>
                </a:solidFill>
                <a:latin typeface="Arial"/>
                <a:cs typeface="Arial"/>
              </a:rPr>
              <a:t> u HDL </a:t>
            </a:r>
            <a:r>
              <a:rPr lang="en-US" altLang="en-US" dirty="0" err="1">
                <a:solidFill>
                  <a:srgbClr val="000000"/>
                </a:solidFill>
                <a:latin typeface="Arial"/>
                <a:cs typeface="Arial"/>
              </a:rPr>
              <a:t>implementaciji</a:t>
            </a:r>
            <a:r>
              <a:rPr lang="en-US" altLang="en-US" dirty="0">
                <a:solidFill>
                  <a:srgbClr val="000000"/>
                </a:solidFill>
                <a:latin typeface="Arial"/>
                <a:cs typeface="Arial"/>
              </a:rPr>
              <a:t>, </a:t>
            </a:r>
            <a:r>
              <a:rPr lang="en-US" altLang="en-US" dirty="0" err="1">
                <a:solidFill>
                  <a:srgbClr val="000000"/>
                </a:solidFill>
                <a:latin typeface="Arial"/>
                <a:cs typeface="Arial"/>
              </a:rPr>
              <a:t>pronalazeći</a:t>
            </a:r>
            <a:r>
              <a:rPr lang="en-US" altLang="en-US" dirty="0">
                <a:solidFill>
                  <a:srgbClr val="000000"/>
                </a:solidFill>
                <a:latin typeface="Arial"/>
                <a:cs typeface="Arial"/>
              </a:rPr>
              <a:t> </a:t>
            </a:r>
            <a:r>
              <a:rPr lang="en-US" altLang="en-US" dirty="0" err="1">
                <a:solidFill>
                  <a:srgbClr val="000000"/>
                </a:solidFill>
                <a:latin typeface="Arial"/>
                <a:cs typeface="Arial"/>
              </a:rPr>
              <a:t>scenarije</a:t>
            </a:r>
            <a:r>
              <a:rPr lang="en-US" altLang="en-US" dirty="0">
                <a:solidFill>
                  <a:srgbClr val="000000"/>
                </a:solidFill>
                <a:latin typeface="Arial"/>
                <a:cs typeface="Arial"/>
              </a:rPr>
              <a:t> u </a:t>
            </a:r>
            <a:r>
              <a:rPr lang="en-US" altLang="en-US" dirty="0" err="1">
                <a:solidFill>
                  <a:srgbClr val="000000"/>
                </a:solidFill>
                <a:latin typeface="Arial"/>
                <a:cs typeface="Arial"/>
              </a:rPr>
              <a:t>kojima</a:t>
            </a:r>
            <a:r>
              <a:rPr lang="en-US" altLang="en-US" dirty="0">
                <a:solidFill>
                  <a:srgbClr val="000000"/>
                </a:solidFill>
                <a:latin typeface="Arial"/>
                <a:cs typeface="Arial"/>
              </a:rPr>
              <a:t> se HDL model ne </a:t>
            </a:r>
            <a:r>
              <a:rPr lang="en-US" altLang="en-US" dirty="0" err="1">
                <a:solidFill>
                  <a:srgbClr val="000000"/>
                </a:solidFill>
                <a:latin typeface="Arial"/>
                <a:cs typeface="Arial"/>
              </a:rPr>
              <a:t>ponaša</a:t>
            </a:r>
            <a:r>
              <a:rPr lang="en-US" altLang="en-US" dirty="0">
                <a:solidFill>
                  <a:srgbClr val="000000"/>
                </a:solidFill>
                <a:latin typeface="Arial"/>
                <a:cs typeface="Arial"/>
              </a:rPr>
              <a:t> u </a:t>
            </a:r>
            <a:r>
              <a:rPr lang="en-US" altLang="en-US" dirty="0" err="1">
                <a:solidFill>
                  <a:srgbClr val="000000"/>
                </a:solidFill>
                <a:latin typeface="Arial"/>
                <a:cs typeface="Arial"/>
              </a:rPr>
              <a:t>skladu</a:t>
            </a:r>
            <a:r>
              <a:rPr lang="en-US" altLang="en-US" dirty="0">
                <a:solidFill>
                  <a:srgbClr val="000000"/>
                </a:solidFill>
                <a:latin typeface="Arial"/>
                <a:cs typeface="Arial"/>
              </a:rPr>
              <a:t> </a:t>
            </a:r>
            <a:r>
              <a:rPr lang="en-US" altLang="en-US" dirty="0" err="1">
                <a:solidFill>
                  <a:srgbClr val="000000"/>
                </a:solidFill>
                <a:latin typeface="Arial"/>
                <a:cs typeface="Arial"/>
              </a:rPr>
              <a:t>sa</a:t>
            </a:r>
            <a:r>
              <a:rPr lang="en-US" altLang="en-US" dirty="0">
                <a:solidFill>
                  <a:srgbClr val="000000"/>
                </a:solidFill>
                <a:latin typeface="Arial"/>
                <a:cs typeface="Arial"/>
              </a:rPr>
              <a:t> </a:t>
            </a:r>
            <a:r>
              <a:rPr lang="en-US" altLang="en-US" dirty="0" err="1">
                <a:solidFill>
                  <a:srgbClr val="000000"/>
                </a:solidFill>
                <a:latin typeface="Arial"/>
                <a:cs typeface="Arial"/>
              </a:rPr>
              <a:t>specifikacijama</a:t>
            </a:r>
            <a:endParaRPr lang="en-US" altLang="en-US" dirty="0">
              <a:solidFill>
                <a:srgbClr val="000000"/>
              </a:solidFill>
              <a:latin typeface="Arial"/>
              <a:cs typeface="Arial"/>
            </a:endParaRPr>
          </a:p>
          <a:p>
            <a:pPr eaLnBrk="1" hangingPunct="1"/>
            <a:endParaRPr lang="en-US" altLang="en-US"/>
          </a:p>
          <a:p>
            <a:pPr eaLnBrk="1" hangingPunct="1"/>
            <a:r>
              <a:rPr lang="en-US" altLang="en-US" dirty="0"/>
              <a:t> </a:t>
            </a:r>
            <a:r>
              <a:rPr lang="en-US" altLang="en-US" dirty="0" err="1"/>
              <a:t>Inženjer</a:t>
            </a:r>
            <a:r>
              <a:rPr lang="en-US" altLang="en-US" dirty="0"/>
              <a:t> za </a:t>
            </a:r>
            <a:r>
              <a:rPr lang="en-US" altLang="en-US" dirty="0" err="1"/>
              <a:t>verifikaciju</a:t>
            </a:r>
            <a:r>
              <a:rPr lang="en-US" altLang="en-US" dirty="0"/>
              <a:t> </a:t>
            </a:r>
            <a:r>
              <a:rPr lang="en-US" altLang="en-US" dirty="0" err="1"/>
              <a:t>otkriva</a:t>
            </a:r>
            <a:r>
              <a:rPr lang="en-US" altLang="en-US" dirty="0"/>
              <a:t> </a:t>
            </a:r>
            <a:r>
              <a:rPr lang="en-US" altLang="en-US" dirty="0" err="1"/>
              <a:t>ove</a:t>
            </a:r>
            <a:r>
              <a:rPr lang="en-US" altLang="en-US" dirty="0"/>
              <a:t> </a:t>
            </a:r>
            <a:r>
              <a:rPr lang="en-US" altLang="en-US" dirty="0" err="1"/>
              <a:t>greške</a:t>
            </a:r>
            <a:r>
              <a:rPr lang="en-US" altLang="en-US" dirty="0"/>
              <a:t> </a:t>
            </a:r>
            <a:r>
              <a:rPr lang="en-US" altLang="en-US" dirty="0" err="1"/>
              <a:t>pokretanjem</a:t>
            </a:r>
            <a:r>
              <a:rPr lang="en-US" altLang="en-US" dirty="0"/>
              <a:t> </a:t>
            </a:r>
            <a:r>
              <a:rPr lang="en-US" altLang="en-US" dirty="0" err="1"/>
              <a:t>složenih</a:t>
            </a:r>
            <a:r>
              <a:rPr lang="en-US" altLang="en-US" dirty="0"/>
              <a:t> </a:t>
            </a:r>
            <a:r>
              <a:rPr lang="en-US" altLang="en-US" dirty="0" err="1"/>
              <a:t>simulacija</a:t>
            </a:r>
            <a:r>
              <a:rPr lang="en-US" altLang="en-US" dirty="0"/>
              <a:t> </a:t>
            </a:r>
            <a:r>
              <a:rPr lang="en-US" altLang="en-US" dirty="0" err="1"/>
              <a:t>na</a:t>
            </a:r>
            <a:r>
              <a:rPr lang="en-US" altLang="en-US" dirty="0"/>
              <a:t> </a:t>
            </a:r>
            <a:r>
              <a:rPr lang="en-US" altLang="en-US" dirty="0" err="1"/>
              <a:t>dizajnu</a:t>
            </a:r>
            <a:r>
              <a:rPr lang="en-US" altLang="en-US" dirty="0"/>
              <a:t>, </a:t>
            </a:r>
            <a:r>
              <a:rPr lang="en-US" altLang="en-US" dirty="0" err="1"/>
              <a:t>pri</a:t>
            </a:r>
            <a:r>
              <a:rPr lang="en-US" altLang="en-US" dirty="0"/>
              <a:t> </a:t>
            </a:r>
            <a:r>
              <a:rPr lang="en-US" altLang="en-US" dirty="0" err="1"/>
              <a:t>čemu</a:t>
            </a:r>
            <a:r>
              <a:rPr lang="en-US" altLang="en-US" dirty="0"/>
              <a:t> se </a:t>
            </a:r>
            <a:r>
              <a:rPr lang="en-US" altLang="en-US" dirty="0" err="1"/>
              <a:t>susreće</a:t>
            </a:r>
            <a:r>
              <a:rPr lang="en-US" altLang="en-US" dirty="0"/>
              <a:t> </a:t>
            </a:r>
            <a:r>
              <a:rPr lang="en-US" altLang="en-US" dirty="0" err="1"/>
              <a:t>sa</a:t>
            </a:r>
            <a:r>
              <a:rPr lang="en-US" altLang="en-US" dirty="0"/>
              <a:t> </a:t>
            </a:r>
            <a:r>
              <a:rPr lang="en-US" altLang="en-US" dirty="0" err="1"/>
              <a:t>dva</a:t>
            </a:r>
            <a:r>
              <a:rPr lang="en-US" altLang="en-US" dirty="0"/>
              <a:t> </a:t>
            </a:r>
            <a:r>
              <a:rPr lang="en-US" altLang="en-US" dirty="0" err="1"/>
              <a:t>osnovna</a:t>
            </a:r>
            <a:r>
              <a:rPr lang="en-US" altLang="en-US" dirty="0"/>
              <a:t> </a:t>
            </a:r>
            <a:r>
              <a:rPr lang="en-US" altLang="en-US" dirty="0" err="1"/>
              <a:t>izazova</a:t>
            </a:r>
            <a:endParaRPr lang="en-US" altLang="en-US" dirty="0" err="1">
              <a:cs typeface="Arial"/>
            </a:endParaRPr>
          </a:p>
          <a:p>
            <a:pPr lvl="1" indent="-188595"/>
            <a:r>
              <a:rPr lang="en-US" altLang="en-US" sz="1600" dirty="0" err="1">
                <a:cs typeface="Arial"/>
              </a:rPr>
              <a:t>Suočavanje</a:t>
            </a:r>
            <a:r>
              <a:rPr lang="en-US" altLang="en-US" sz="1600" dirty="0">
                <a:cs typeface="Arial"/>
              </a:rPr>
              <a:t> </a:t>
            </a:r>
            <a:r>
              <a:rPr lang="en-US" altLang="en-US" sz="1600" dirty="0" err="1">
                <a:cs typeface="Arial"/>
              </a:rPr>
              <a:t>sa</a:t>
            </a:r>
            <a:r>
              <a:rPr lang="en-US" altLang="en-US" sz="1600" dirty="0">
                <a:cs typeface="Arial"/>
              </a:rPr>
              <a:t> </a:t>
            </a:r>
            <a:r>
              <a:rPr lang="en-US" altLang="en-US" sz="1600" dirty="0" err="1">
                <a:cs typeface="Arial"/>
              </a:rPr>
              <a:t>ogromnim</a:t>
            </a:r>
            <a:r>
              <a:rPr lang="en-US" altLang="en-US" sz="1600" dirty="0">
                <a:cs typeface="Arial"/>
              </a:rPr>
              <a:t> </a:t>
            </a:r>
            <a:r>
              <a:rPr lang="en-US" altLang="en-US" sz="1600" dirty="0" err="1">
                <a:cs typeface="Arial"/>
              </a:rPr>
              <a:t>prostorom</a:t>
            </a:r>
            <a:r>
              <a:rPr lang="en-US" altLang="en-US" sz="1600" dirty="0">
                <a:cs typeface="Arial"/>
              </a:rPr>
              <a:t> </a:t>
            </a:r>
            <a:r>
              <a:rPr lang="en-US" altLang="en-US" sz="1600" dirty="0" err="1">
                <a:cs typeface="Arial"/>
              </a:rPr>
              <a:t>stanja</a:t>
            </a:r>
            <a:r>
              <a:rPr lang="en-US" altLang="en-US" sz="1600" dirty="0">
                <a:cs typeface="Arial"/>
              </a:rPr>
              <a:t> u </a:t>
            </a:r>
            <a:r>
              <a:rPr lang="en-US" altLang="en-US" sz="1600" dirty="0" err="1">
                <a:cs typeface="Arial"/>
              </a:rPr>
              <a:t>kojima</a:t>
            </a:r>
            <a:r>
              <a:rPr lang="en-US" altLang="en-US" sz="1600" dirty="0">
                <a:cs typeface="Arial"/>
              </a:rPr>
              <a:t> se </a:t>
            </a:r>
            <a:r>
              <a:rPr lang="en-US" altLang="en-US" sz="1600" dirty="0" err="1">
                <a:cs typeface="Arial"/>
              </a:rPr>
              <a:t>može</a:t>
            </a:r>
            <a:r>
              <a:rPr lang="en-US" altLang="en-US" sz="1600" dirty="0">
                <a:cs typeface="Arial"/>
              </a:rPr>
              <a:t> </a:t>
            </a:r>
            <a:r>
              <a:rPr lang="en-US" altLang="en-US" sz="1600" dirty="0" err="1">
                <a:cs typeface="Arial"/>
              </a:rPr>
              <a:t>naći</a:t>
            </a:r>
            <a:r>
              <a:rPr lang="en-US" altLang="en-US" sz="1600" dirty="0">
                <a:cs typeface="Arial"/>
              </a:rPr>
              <a:t> </a:t>
            </a:r>
            <a:r>
              <a:rPr lang="en-US" altLang="en-US" sz="1600" dirty="0" err="1">
                <a:cs typeface="Arial"/>
              </a:rPr>
              <a:t>dizajn</a:t>
            </a:r>
            <a:endParaRPr lang="en-US" altLang="en-US" sz="1600" dirty="0">
              <a:cs typeface="Arial"/>
            </a:endParaRPr>
          </a:p>
          <a:p>
            <a:pPr lvl="1" indent="-188595"/>
            <a:r>
              <a:rPr lang="en-US" altLang="en-US" sz="1600" dirty="0" err="1">
                <a:cs typeface="Arial"/>
              </a:rPr>
              <a:t>Detektovanje</a:t>
            </a:r>
            <a:r>
              <a:rPr lang="en-US" altLang="en-US" sz="1600" dirty="0">
                <a:cs typeface="Arial"/>
              </a:rPr>
              <a:t> </a:t>
            </a:r>
            <a:r>
              <a:rPr lang="en-US" altLang="en-US" sz="1600" dirty="0" err="1">
                <a:cs typeface="Arial"/>
              </a:rPr>
              <a:t>nekorektnog</a:t>
            </a:r>
            <a:r>
              <a:rPr lang="en-US" altLang="en-US" sz="1600" dirty="0">
                <a:cs typeface="Arial"/>
              </a:rPr>
              <a:t> </a:t>
            </a:r>
            <a:r>
              <a:rPr lang="en-US" altLang="en-US" sz="1600" dirty="0" err="1">
                <a:cs typeface="Arial"/>
              </a:rPr>
              <a:t>ponašanja</a:t>
            </a:r>
          </a:p>
          <a:p>
            <a:pPr eaLnBrk="1" hangingPunct="1"/>
            <a:endParaRPr lang="en-US" altLang="en-US"/>
          </a:p>
          <a:p>
            <a:pPr marL="0" indent="0" eaLnBrk="1" hangingPunct="1">
              <a:buNone/>
            </a:pPr>
            <a:endParaRPr lang="en-US" altLang="en-US" dirty="0">
              <a:cs typeface="Arial"/>
            </a:endParaRPr>
          </a:p>
          <a:p>
            <a:pPr eaLnBrk="1" hangingPunct="1"/>
            <a:endParaRPr lang="en-US" altLang="en-US"/>
          </a:p>
        </p:txBody>
      </p:sp>
    </p:spTree>
  </p:cSld>
  <p:clrMapOvr>
    <a:masterClrMapping/>
  </p:clrMapOvr>
  <p:transition spd="med">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3">
            <a:extLst>
              <a:ext uri="{FF2B5EF4-FFF2-40B4-BE49-F238E27FC236}">
                <a16:creationId xmlns:a16="http://schemas.microsoft.com/office/drawing/2014/main" id="{81F036D8-B7AF-7226-6CA4-25D3418FF252}"/>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BD8207-4A61-44A4-8AC8-0A72C8CC7FE8}" type="slidenum">
              <a:rPr lang="de-DE" altLang="en-US">
                <a:solidFill>
                  <a:schemeClr val="bg1"/>
                </a:solidFill>
              </a:rPr>
              <a:pPr/>
              <a:t>70</a:t>
            </a:fld>
            <a:endParaRPr lang="de-DE" altLang="en-US">
              <a:solidFill>
                <a:schemeClr val="bg1"/>
              </a:solidFill>
            </a:endParaRPr>
          </a:p>
        </p:txBody>
      </p:sp>
      <p:sp>
        <p:nvSpPr>
          <p:cNvPr id="61443" name="Rectangle 2">
            <a:extLst>
              <a:ext uri="{FF2B5EF4-FFF2-40B4-BE49-F238E27FC236}">
                <a16:creationId xmlns:a16="http://schemas.microsoft.com/office/drawing/2014/main" id="{D3009E95-DD3E-C665-2563-FCB30B760B86}"/>
              </a:ext>
            </a:extLst>
          </p:cNvPr>
          <p:cNvSpPr>
            <a:spLocks noGrp="1" noChangeArrowheads="1"/>
          </p:cNvSpPr>
          <p:nvPr>
            <p:ph type="title"/>
          </p:nvPr>
        </p:nvSpPr>
        <p:spPr/>
        <p:txBody>
          <a:bodyPr/>
          <a:lstStyle/>
          <a:p>
            <a:r>
              <a:rPr lang="en-US" altLang="en-US" dirty="0"/>
              <a:t>Siva </a:t>
            </a:r>
            <a:r>
              <a:rPr lang="en-US" altLang="en-US" dirty="0" err="1"/>
              <a:t>kutija</a:t>
            </a:r>
            <a:endParaRPr lang="en-US" dirty="0" err="1"/>
          </a:p>
        </p:txBody>
      </p:sp>
      <p:sp>
        <p:nvSpPr>
          <p:cNvPr id="61444" name="Rectangle 3">
            <a:extLst>
              <a:ext uri="{FF2B5EF4-FFF2-40B4-BE49-F238E27FC236}">
                <a16:creationId xmlns:a16="http://schemas.microsoft.com/office/drawing/2014/main" id="{E2BBB51D-1070-6B5C-C361-5D47DDF94AEC}"/>
              </a:ext>
            </a:extLst>
          </p:cNvPr>
          <p:cNvSpPr>
            <a:spLocks noGrp="1" noChangeArrowheads="1"/>
          </p:cNvSpPr>
          <p:nvPr>
            <p:ph type="body" idx="1"/>
          </p:nvPr>
        </p:nvSpPr>
        <p:spPr/>
        <p:txBody>
          <a:bodyPr/>
          <a:lstStyle/>
          <a:p>
            <a:pPr eaLnBrk="1" hangingPunct="1"/>
            <a:r>
              <a:rPr lang="en-US" altLang="en-US" sz="1600" dirty="0" err="1"/>
              <a:t>Verifikacija</a:t>
            </a:r>
            <a:r>
              <a:rPr lang="en-US" altLang="en-US" sz="1600" dirty="0"/>
              <a:t> </a:t>
            </a:r>
            <a:r>
              <a:rPr lang="en-US" altLang="en-US" sz="1600" b="1" dirty="0"/>
              <a:t>Sive </a:t>
            </a:r>
            <a:r>
              <a:rPr lang="en-US" altLang="en-US" sz="1600" b="1" dirty="0" err="1"/>
              <a:t>kutije</a:t>
            </a:r>
            <a:r>
              <a:rPr lang="en-US" altLang="en-US" sz="1600" b="1" dirty="0"/>
              <a:t> </a:t>
            </a:r>
            <a:r>
              <a:rPr lang="en-US" altLang="en-US" sz="1600" dirty="0"/>
              <a:t>je </a:t>
            </a:r>
            <a:r>
              <a:rPr lang="en-US" altLang="en-US" sz="1600" dirty="0" err="1"/>
              <a:t>kombinacija</a:t>
            </a:r>
            <a:r>
              <a:rPr lang="en-US" altLang="en-US" sz="1600" dirty="0"/>
              <a:t> </a:t>
            </a:r>
            <a:r>
              <a:rPr lang="en-US" altLang="en-US" sz="1600" dirty="0" err="1"/>
              <a:t>prethodne</a:t>
            </a:r>
            <a:r>
              <a:rPr lang="en-US" altLang="en-US" sz="1600" dirty="0"/>
              <a:t> </a:t>
            </a:r>
            <a:r>
              <a:rPr lang="en-US" altLang="en-US" sz="1600" dirty="0" err="1"/>
              <a:t>dve</a:t>
            </a:r>
            <a:r>
              <a:rPr lang="en-US" altLang="en-US" sz="1600" dirty="0"/>
              <a:t>  </a:t>
            </a:r>
          </a:p>
          <a:p>
            <a:pPr eaLnBrk="1" hangingPunct="1"/>
            <a:endParaRPr lang="en-US" altLang="en-US" sz="1600"/>
          </a:p>
          <a:p>
            <a:r>
              <a:rPr lang="en-US" sz="1600" dirty="0">
                <a:ea typeface="+mn-lt"/>
                <a:cs typeface="+mn-lt"/>
              </a:rPr>
              <a:t>U </a:t>
            </a:r>
            <a:r>
              <a:rPr lang="en-US" sz="1600" dirty="0" err="1">
                <a:ea typeface="+mn-lt"/>
                <a:cs typeface="+mn-lt"/>
              </a:rPr>
              <a:t>okruženju</a:t>
            </a:r>
            <a:r>
              <a:rPr lang="en-US" sz="1600" dirty="0">
                <a:ea typeface="+mn-lt"/>
                <a:cs typeface="+mn-lt"/>
              </a:rPr>
              <a:t> </a:t>
            </a:r>
            <a:r>
              <a:rPr lang="en-US" sz="1600" dirty="0" err="1">
                <a:ea typeface="+mn-lt"/>
                <a:cs typeface="+mn-lt"/>
              </a:rPr>
              <a:t>sive</a:t>
            </a:r>
            <a:r>
              <a:rPr lang="en-US" sz="1600" dirty="0">
                <a:ea typeface="+mn-lt"/>
                <a:cs typeface="+mn-lt"/>
              </a:rPr>
              <a:t> </a:t>
            </a:r>
            <a:r>
              <a:rPr lang="en-US" sz="1600" dirty="0" err="1">
                <a:ea typeface="+mn-lt"/>
                <a:cs typeface="+mn-lt"/>
              </a:rPr>
              <a:t>kutije</a:t>
            </a:r>
            <a:r>
              <a:rPr lang="en-US" sz="1600" dirty="0">
                <a:ea typeface="+mn-lt"/>
                <a:cs typeface="+mn-lt"/>
              </a:rPr>
              <a:t>, </a:t>
            </a:r>
            <a:r>
              <a:rPr lang="en-US" sz="1600" dirty="0" err="1">
                <a:ea typeface="+mn-lt"/>
                <a:cs typeface="+mn-lt"/>
              </a:rPr>
              <a:t>verifikacioni</a:t>
            </a:r>
            <a:r>
              <a:rPr lang="en-US" sz="1600" dirty="0">
                <a:ea typeface="+mn-lt"/>
                <a:cs typeface="+mn-lt"/>
              </a:rPr>
              <a:t> </a:t>
            </a:r>
            <a:r>
              <a:rPr lang="en-US" sz="1600" dirty="0" err="1">
                <a:ea typeface="+mn-lt"/>
                <a:cs typeface="+mn-lt"/>
              </a:rPr>
              <a:t>inženjer</a:t>
            </a:r>
            <a:r>
              <a:rPr lang="en-US" sz="1600" dirty="0">
                <a:ea typeface="+mn-lt"/>
                <a:cs typeface="+mn-lt"/>
              </a:rPr>
              <a:t> </a:t>
            </a:r>
            <a:r>
              <a:rPr lang="en-US" sz="1600" dirty="0" err="1">
                <a:ea typeface="+mn-lt"/>
                <a:cs typeface="+mn-lt"/>
              </a:rPr>
              <a:t>prati</a:t>
            </a:r>
            <a:r>
              <a:rPr lang="en-US" sz="1600" dirty="0">
                <a:ea typeface="+mn-lt"/>
                <a:cs typeface="+mn-lt"/>
              </a:rPr>
              <a:t> </a:t>
            </a:r>
            <a:r>
              <a:rPr lang="en-US" sz="1600" dirty="0" err="1">
                <a:ea typeface="+mn-lt"/>
                <a:cs typeface="+mn-lt"/>
              </a:rPr>
              <a:t>ili</a:t>
            </a:r>
            <a:r>
              <a:rPr lang="en-US" sz="1600" dirty="0">
                <a:ea typeface="+mn-lt"/>
                <a:cs typeface="+mn-lt"/>
              </a:rPr>
              <a:t> </a:t>
            </a:r>
            <a:r>
              <a:rPr lang="en-US" sz="1600" dirty="0" err="1">
                <a:ea typeface="+mn-lt"/>
                <a:cs typeface="+mn-lt"/>
              </a:rPr>
              <a:t>posmatra</a:t>
            </a:r>
            <a:r>
              <a:rPr lang="en-US" sz="1600" dirty="0">
                <a:ea typeface="+mn-lt"/>
                <a:cs typeface="+mn-lt"/>
              </a:rPr>
              <a:t> </a:t>
            </a:r>
            <a:r>
              <a:rPr lang="en-US" sz="1600" dirty="0" err="1">
                <a:ea typeface="+mn-lt"/>
                <a:cs typeface="+mn-lt"/>
              </a:rPr>
              <a:t>neke</a:t>
            </a:r>
            <a:r>
              <a:rPr lang="en-US" sz="1600" dirty="0">
                <a:ea typeface="+mn-lt"/>
                <a:cs typeface="+mn-lt"/>
              </a:rPr>
              <a:t> interne </a:t>
            </a:r>
            <a:r>
              <a:rPr lang="en-US" sz="1600" dirty="0" err="1">
                <a:ea typeface="+mn-lt"/>
                <a:cs typeface="+mn-lt"/>
              </a:rPr>
              <a:t>signale</a:t>
            </a:r>
            <a:r>
              <a:rPr lang="en-US" sz="1600" dirty="0">
                <a:ea typeface="+mn-lt"/>
                <a:cs typeface="+mn-lt"/>
              </a:rPr>
              <a:t>, koji </a:t>
            </a:r>
            <a:r>
              <a:rPr lang="en-US" sz="1600" dirty="0" err="1">
                <a:ea typeface="+mn-lt"/>
                <a:cs typeface="+mn-lt"/>
              </a:rPr>
              <a:t>pomažu</a:t>
            </a:r>
            <a:r>
              <a:rPr lang="en-US" sz="1600" dirty="0">
                <a:ea typeface="+mn-lt"/>
                <a:cs typeface="+mn-lt"/>
              </a:rPr>
              <a:t> u </a:t>
            </a:r>
            <a:r>
              <a:rPr lang="en-US" sz="1600" dirty="0" err="1">
                <a:ea typeface="+mn-lt"/>
                <a:cs typeface="+mn-lt"/>
              </a:rPr>
              <a:t>validaciji</a:t>
            </a:r>
            <a:r>
              <a:rPr lang="en-US" sz="1600" dirty="0">
                <a:ea typeface="+mn-lt"/>
                <a:cs typeface="+mn-lt"/>
              </a:rPr>
              <a:t> </a:t>
            </a:r>
            <a:r>
              <a:rPr lang="en-US" sz="1600" dirty="0" err="1">
                <a:ea typeface="+mn-lt"/>
                <a:cs typeface="+mn-lt"/>
              </a:rPr>
              <a:t>funkcionalne</a:t>
            </a:r>
            <a:r>
              <a:rPr lang="en-US" sz="1600" dirty="0">
                <a:ea typeface="+mn-lt"/>
                <a:cs typeface="+mn-lt"/>
              </a:rPr>
              <a:t> </a:t>
            </a:r>
            <a:r>
              <a:rPr lang="en-US" sz="1600" dirty="0" err="1">
                <a:ea typeface="+mn-lt"/>
                <a:cs typeface="+mn-lt"/>
              </a:rPr>
              <a:t>specifikacije</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nivou</a:t>
            </a:r>
            <a:r>
              <a:rPr lang="en-US" sz="1600" dirty="0">
                <a:ea typeface="+mn-lt"/>
                <a:cs typeface="+mn-lt"/>
              </a:rPr>
              <a:t> </a:t>
            </a:r>
            <a:r>
              <a:rPr lang="en-US" sz="1600" dirty="0" err="1">
                <a:ea typeface="+mn-lt"/>
                <a:cs typeface="+mn-lt"/>
              </a:rPr>
              <a:t>crne</a:t>
            </a:r>
            <a:r>
              <a:rPr lang="en-US" sz="1600" dirty="0">
                <a:ea typeface="+mn-lt"/>
                <a:cs typeface="+mn-lt"/>
              </a:rPr>
              <a:t> </a:t>
            </a:r>
            <a:r>
              <a:rPr lang="en-US" sz="1600" dirty="0" err="1">
                <a:ea typeface="+mn-lt"/>
                <a:cs typeface="+mn-lt"/>
              </a:rPr>
              <a:t>kutije</a:t>
            </a:r>
            <a:r>
              <a:rPr lang="en-US" sz="1600" dirty="0">
                <a:ea typeface="+mn-lt"/>
                <a:cs typeface="+mn-lt"/>
              </a:rPr>
              <a:t>, </a:t>
            </a:r>
            <a:r>
              <a:rPr lang="en-US" sz="1600" dirty="0" err="1">
                <a:ea typeface="+mn-lt"/>
                <a:cs typeface="+mn-lt"/>
              </a:rPr>
              <a:t>dok</a:t>
            </a:r>
            <a:r>
              <a:rPr lang="en-US" sz="1600" dirty="0">
                <a:ea typeface="+mn-lt"/>
                <a:cs typeface="+mn-lt"/>
              </a:rPr>
              <a:t> </a:t>
            </a:r>
            <a:r>
              <a:rPr lang="en-US" sz="1600" dirty="0" err="1">
                <a:ea typeface="+mn-lt"/>
                <a:cs typeface="+mn-lt"/>
              </a:rPr>
              <a:t>ostatak</a:t>
            </a:r>
            <a:r>
              <a:rPr lang="en-US" sz="1600" dirty="0">
                <a:ea typeface="+mn-lt"/>
                <a:cs typeface="+mn-lt"/>
              </a:rPr>
              <a:t> DUV-a </a:t>
            </a:r>
            <a:r>
              <a:rPr lang="en-US" sz="1600" dirty="0" err="1">
                <a:ea typeface="+mn-lt"/>
                <a:cs typeface="+mn-lt"/>
              </a:rPr>
              <a:t>ostaje</a:t>
            </a:r>
            <a:r>
              <a:rPr lang="en-US" sz="1600" dirty="0">
                <a:ea typeface="+mn-lt"/>
                <a:cs typeface="+mn-lt"/>
              </a:rPr>
              <a:t> „u </a:t>
            </a:r>
            <a:r>
              <a:rPr lang="en-US" sz="1600" dirty="0" err="1">
                <a:ea typeface="+mn-lt"/>
                <a:cs typeface="+mn-lt"/>
              </a:rPr>
              <a:t>mraku</a:t>
            </a:r>
            <a:r>
              <a:rPr lang="en-US" sz="1600" dirty="0">
                <a:ea typeface="+mn-lt"/>
                <a:cs typeface="+mn-lt"/>
              </a:rPr>
              <a:t>“</a:t>
            </a:r>
            <a:endParaRPr lang="en-US" dirty="0">
              <a:cs typeface="Arial"/>
            </a:endParaRPr>
          </a:p>
          <a:p>
            <a:pPr eaLnBrk="1" hangingPunct="1"/>
            <a:endParaRPr lang="en-US" altLang="en-US" sz="1600">
              <a:cs typeface="Arial"/>
            </a:endParaRPr>
          </a:p>
          <a:p>
            <a:r>
              <a:rPr lang="en-US" sz="1600" dirty="0">
                <a:ea typeface="+mn-lt"/>
                <a:cs typeface="+mn-lt"/>
              </a:rPr>
              <a:t>Siva </a:t>
            </a:r>
            <a:r>
              <a:rPr lang="en-US" sz="1600" dirty="0" err="1">
                <a:ea typeface="+mn-lt"/>
                <a:cs typeface="+mn-lt"/>
              </a:rPr>
              <a:t>kutija</a:t>
            </a:r>
            <a:r>
              <a:rPr lang="en-US" sz="1600" dirty="0">
                <a:ea typeface="+mn-lt"/>
                <a:cs typeface="+mn-lt"/>
              </a:rPr>
              <a:t> je </a:t>
            </a:r>
            <a:r>
              <a:rPr lang="en-US" sz="1600" dirty="0" err="1">
                <a:ea typeface="+mn-lt"/>
                <a:cs typeface="+mn-lt"/>
              </a:rPr>
              <a:t>tipično</a:t>
            </a:r>
            <a:r>
              <a:rPr lang="en-US" sz="1600" dirty="0">
                <a:ea typeface="+mn-lt"/>
                <a:cs typeface="+mn-lt"/>
              </a:rPr>
              <a:t> model koji se </a:t>
            </a:r>
            <a:r>
              <a:rPr lang="en-US" sz="1600" dirty="0" err="1">
                <a:ea typeface="+mn-lt"/>
                <a:cs typeface="+mn-lt"/>
              </a:rPr>
              <a:t>koristi</a:t>
            </a:r>
            <a:r>
              <a:rPr lang="en-US" sz="1600" dirty="0">
                <a:ea typeface="+mn-lt"/>
                <a:cs typeface="+mn-lt"/>
              </a:rPr>
              <a:t> za </a:t>
            </a:r>
            <a:r>
              <a:rPr lang="en-US" sz="1600" dirty="0" err="1">
                <a:ea typeface="+mn-lt"/>
                <a:cs typeface="+mn-lt"/>
              </a:rPr>
              <a:t>većinu</a:t>
            </a:r>
            <a:r>
              <a:rPr lang="en-US" sz="1600" dirty="0">
                <a:ea typeface="+mn-lt"/>
                <a:cs typeface="+mn-lt"/>
              </a:rPr>
              <a:t> </a:t>
            </a:r>
            <a:r>
              <a:rPr lang="en-US" sz="1600" dirty="0" err="1">
                <a:ea typeface="+mn-lt"/>
                <a:cs typeface="+mn-lt"/>
              </a:rPr>
              <a:t>okruženja</a:t>
            </a:r>
            <a:r>
              <a:rPr lang="en-US" sz="1600" dirty="0">
                <a:ea typeface="+mn-lt"/>
                <a:cs typeface="+mn-lt"/>
              </a:rPr>
              <a:t>, </a:t>
            </a:r>
            <a:r>
              <a:rPr lang="en-US" sz="1600" dirty="0" err="1">
                <a:ea typeface="+mn-lt"/>
                <a:cs typeface="+mn-lt"/>
              </a:rPr>
              <a:t>uglavnom</a:t>
            </a:r>
            <a:r>
              <a:rPr lang="en-US" sz="1600" dirty="0">
                <a:ea typeface="+mn-lt"/>
                <a:cs typeface="+mn-lt"/>
              </a:rPr>
              <a:t> </a:t>
            </a:r>
            <a:r>
              <a:rPr lang="en-US" sz="1600" dirty="0" err="1">
                <a:ea typeface="+mn-lt"/>
                <a:cs typeface="+mn-lt"/>
              </a:rPr>
              <a:t>zato</a:t>
            </a:r>
            <a:r>
              <a:rPr lang="en-US" sz="1600" dirty="0">
                <a:ea typeface="+mn-lt"/>
                <a:cs typeface="+mn-lt"/>
              </a:rPr>
              <a:t> </a:t>
            </a:r>
            <a:r>
              <a:rPr lang="en-US" sz="1600" dirty="0" err="1">
                <a:ea typeface="+mn-lt"/>
                <a:cs typeface="+mn-lt"/>
              </a:rPr>
              <a:t>što</a:t>
            </a:r>
            <a:r>
              <a:rPr lang="en-US" sz="1600" dirty="0">
                <a:ea typeface="+mn-lt"/>
                <a:cs typeface="+mn-lt"/>
              </a:rPr>
              <a:t> je </a:t>
            </a:r>
            <a:r>
              <a:rPr lang="en-US" sz="1600" dirty="0" err="1">
                <a:ea typeface="+mn-lt"/>
                <a:cs typeface="+mn-lt"/>
              </a:rPr>
              <a:t>bilo</a:t>
            </a:r>
            <a:r>
              <a:rPr lang="en-US" sz="1600" dirty="0">
                <a:ea typeface="+mn-lt"/>
                <a:cs typeface="+mn-lt"/>
              </a:rPr>
              <a:t> </a:t>
            </a:r>
            <a:r>
              <a:rPr lang="en-US" sz="1600" dirty="0" err="1">
                <a:ea typeface="+mn-lt"/>
                <a:cs typeface="+mn-lt"/>
              </a:rPr>
              <a:t>kakvo</a:t>
            </a:r>
            <a:r>
              <a:rPr lang="en-US" sz="1600" dirty="0">
                <a:ea typeface="+mn-lt"/>
                <a:cs typeface="+mn-lt"/>
              </a:rPr>
              <a:t>  </a:t>
            </a:r>
            <a:r>
              <a:rPr lang="en-US" sz="1600" dirty="0" err="1">
                <a:ea typeface="+mn-lt"/>
                <a:cs typeface="+mn-lt"/>
              </a:rPr>
              <a:t>predviđanje</a:t>
            </a:r>
            <a:r>
              <a:rPr lang="en-US" sz="1600" dirty="0">
                <a:ea typeface="+mn-lt"/>
                <a:cs typeface="+mn-lt"/>
              </a:rPr>
              <a:t> </a:t>
            </a:r>
            <a:r>
              <a:rPr lang="en-US" sz="1600" dirty="0" err="1">
                <a:ea typeface="+mn-lt"/>
                <a:cs typeface="+mn-lt"/>
              </a:rPr>
              <a:t>rezultata</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nivou</a:t>
            </a:r>
            <a:r>
              <a:rPr lang="en-US" sz="1600" dirty="0">
                <a:ea typeface="+mn-lt"/>
                <a:cs typeface="+mn-lt"/>
              </a:rPr>
              <a:t> </a:t>
            </a:r>
            <a:r>
              <a:rPr lang="en-US" sz="1600" dirty="0" err="1">
                <a:ea typeface="+mn-lt"/>
                <a:cs typeface="+mn-lt"/>
              </a:rPr>
              <a:t>interfejsa</a:t>
            </a:r>
            <a:r>
              <a:rPr lang="en-US" sz="1600" dirty="0">
                <a:ea typeface="+mn-lt"/>
                <a:cs typeface="+mn-lt"/>
              </a:rPr>
              <a:t> </a:t>
            </a:r>
            <a:r>
              <a:rPr lang="en-US" sz="1600" dirty="0" err="1">
                <a:ea typeface="+mn-lt"/>
                <a:cs typeface="+mn-lt"/>
              </a:rPr>
              <a:t>gotovo</a:t>
            </a:r>
            <a:r>
              <a:rPr lang="en-US" sz="1600" dirty="0">
                <a:ea typeface="+mn-lt"/>
                <a:cs typeface="+mn-lt"/>
              </a:rPr>
              <a:t> </a:t>
            </a:r>
            <a:r>
              <a:rPr lang="en-US" sz="1600" dirty="0" err="1">
                <a:ea typeface="+mn-lt"/>
                <a:cs typeface="+mn-lt"/>
              </a:rPr>
              <a:t>nemoguće</a:t>
            </a:r>
            <a:r>
              <a:rPr lang="en-US" sz="1600" dirty="0">
                <a:ea typeface="+mn-lt"/>
                <a:cs typeface="+mn-lt"/>
              </a:rPr>
              <a:t> bez </a:t>
            </a:r>
            <a:r>
              <a:rPr lang="en-US" sz="1600" dirty="0" err="1">
                <a:ea typeface="+mn-lt"/>
                <a:cs typeface="+mn-lt"/>
              </a:rPr>
              <a:t>posmatranja</a:t>
            </a:r>
            <a:r>
              <a:rPr lang="en-US" sz="1600" dirty="0">
                <a:ea typeface="+mn-lt"/>
                <a:cs typeface="+mn-lt"/>
              </a:rPr>
              <a:t> </a:t>
            </a:r>
            <a:r>
              <a:rPr lang="en-US" sz="1600" dirty="0" err="1">
                <a:ea typeface="+mn-lt"/>
                <a:cs typeface="+mn-lt"/>
              </a:rPr>
              <a:t>nekog</a:t>
            </a:r>
            <a:r>
              <a:rPr lang="en-US" sz="1600" dirty="0">
                <a:ea typeface="+mn-lt"/>
                <a:cs typeface="+mn-lt"/>
              </a:rPr>
              <a:t> </a:t>
            </a:r>
            <a:r>
              <a:rPr lang="en-US" sz="1600" dirty="0" err="1">
                <a:ea typeface="+mn-lt"/>
                <a:cs typeface="+mn-lt"/>
              </a:rPr>
              <a:t>internog</a:t>
            </a:r>
            <a:r>
              <a:rPr lang="en-US" sz="1600" dirty="0">
                <a:ea typeface="+mn-lt"/>
                <a:cs typeface="+mn-lt"/>
              </a:rPr>
              <a:t> </a:t>
            </a:r>
            <a:r>
              <a:rPr lang="en-US" sz="1600" dirty="0" err="1">
                <a:ea typeface="+mn-lt"/>
                <a:cs typeface="+mn-lt"/>
              </a:rPr>
              <a:t>signala</a:t>
            </a:r>
            <a:endParaRPr lang="en-US" dirty="0" err="1"/>
          </a:p>
          <a:p>
            <a:pPr eaLnBrk="1" hangingPunct="1"/>
            <a:endParaRPr lang="en-US" altLang="en-US" sz="1600"/>
          </a:p>
          <a:p>
            <a:pPr eaLnBrk="1" hangingPunct="1"/>
            <a:r>
              <a:rPr lang="en-US" sz="1600" dirty="0" err="1">
                <a:ea typeface="+mn-lt"/>
                <a:cs typeface="+mn-lt"/>
              </a:rPr>
              <a:t>Postoje</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određeni</a:t>
            </a:r>
            <a:r>
              <a:rPr lang="en-US" sz="1600" dirty="0">
                <a:ea typeface="+mn-lt"/>
                <a:cs typeface="+mn-lt"/>
              </a:rPr>
              <a:t> </a:t>
            </a:r>
            <a:r>
              <a:rPr lang="en-US" sz="1600" dirty="0" err="1">
                <a:ea typeface="+mn-lt"/>
                <a:cs typeface="+mn-lt"/>
              </a:rPr>
              <a:t>scenariji</a:t>
            </a:r>
            <a:r>
              <a:rPr lang="en-US" sz="1600" dirty="0">
                <a:ea typeface="+mn-lt"/>
                <a:cs typeface="+mn-lt"/>
              </a:rPr>
              <a:t> </a:t>
            </a:r>
            <a:r>
              <a:rPr lang="en-US" sz="1600" dirty="0" err="1">
                <a:ea typeface="+mn-lt"/>
                <a:cs typeface="+mn-lt"/>
              </a:rPr>
              <a:t>testiranja</a:t>
            </a:r>
            <a:r>
              <a:rPr lang="en-US" sz="1600" dirty="0">
                <a:ea typeface="+mn-lt"/>
                <a:cs typeface="+mn-lt"/>
              </a:rPr>
              <a:t> koji </a:t>
            </a:r>
            <a:r>
              <a:rPr lang="en-US" sz="1600" dirty="0" err="1">
                <a:ea typeface="+mn-lt"/>
                <a:cs typeface="+mn-lt"/>
              </a:rPr>
              <a:t>su</a:t>
            </a:r>
            <a:r>
              <a:rPr lang="en-US" sz="1600" dirty="0">
                <a:ea typeface="+mn-lt"/>
                <a:cs typeface="+mn-lt"/>
              </a:rPr>
              <a:t> </a:t>
            </a:r>
            <a:r>
              <a:rPr lang="en-US" sz="1600" dirty="0" err="1">
                <a:ea typeface="+mn-lt"/>
                <a:cs typeface="+mn-lt"/>
              </a:rPr>
              <a:t>poželjni</a:t>
            </a:r>
            <a:r>
              <a:rPr lang="en-US" sz="1600" dirty="0">
                <a:ea typeface="+mn-lt"/>
                <a:cs typeface="+mn-lt"/>
              </a:rPr>
              <a:t>, </a:t>
            </a:r>
            <a:r>
              <a:rPr lang="en-US" sz="1600" dirty="0" err="1">
                <a:ea typeface="+mn-lt"/>
                <a:cs typeface="+mn-lt"/>
              </a:rPr>
              <a:t>ali</a:t>
            </a:r>
            <a:r>
              <a:rPr lang="en-US" sz="1600" dirty="0">
                <a:ea typeface="+mn-lt"/>
                <a:cs typeface="+mn-lt"/>
              </a:rPr>
              <a:t> </a:t>
            </a:r>
            <a:r>
              <a:rPr lang="en-US" sz="1600" dirty="0" err="1">
                <a:ea typeface="+mn-lt"/>
                <a:cs typeface="+mn-lt"/>
              </a:rPr>
              <a:t>ih</a:t>
            </a:r>
            <a:r>
              <a:rPr lang="en-US" sz="1600" dirty="0">
                <a:ea typeface="+mn-lt"/>
                <a:cs typeface="+mn-lt"/>
              </a:rPr>
              <a:t> je </a:t>
            </a:r>
            <a:r>
              <a:rPr lang="en-US" sz="1600" dirty="0" err="1">
                <a:ea typeface="+mn-lt"/>
                <a:cs typeface="+mn-lt"/>
              </a:rPr>
              <a:t>gotovo</a:t>
            </a:r>
            <a:r>
              <a:rPr lang="en-US" sz="1600" dirty="0">
                <a:ea typeface="+mn-lt"/>
                <a:cs typeface="+mn-lt"/>
              </a:rPr>
              <a:t> </a:t>
            </a:r>
            <a:r>
              <a:rPr lang="en-US" sz="1600" dirty="0" err="1">
                <a:ea typeface="+mn-lt"/>
                <a:cs typeface="+mn-lt"/>
              </a:rPr>
              <a:t>nemoguće</a:t>
            </a:r>
            <a:r>
              <a:rPr lang="en-US" sz="1600" dirty="0">
                <a:ea typeface="+mn-lt"/>
                <a:cs typeface="+mn-lt"/>
              </a:rPr>
              <a:t> </a:t>
            </a:r>
            <a:r>
              <a:rPr lang="en-US" sz="1600" dirty="0" err="1">
                <a:ea typeface="+mn-lt"/>
                <a:cs typeface="+mn-lt"/>
              </a:rPr>
              <a:t>sprovesti</a:t>
            </a:r>
            <a:r>
              <a:rPr lang="en-US" sz="1600" dirty="0">
                <a:ea typeface="+mn-lt"/>
                <a:cs typeface="+mn-lt"/>
              </a:rPr>
              <a:t> bez </a:t>
            </a:r>
            <a:r>
              <a:rPr lang="en-US" sz="1600" dirty="0" err="1">
                <a:ea typeface="+mn-lt"/>
                <a:cs typeface="+mn-lt"/>
              </a:rPr>
              <a:t>verifikacije</a:t>
            </a:r>
            <a:r>
              <a:rPr lang="en-US" sz="1600" dirty="0">
                <a:ea typeface="+mn-lt"/>
                <a:cs typeface="+mn-lt"/>
              </a:rPr>
              <a:t> </a:t>
            </a:r>
            <a:r>
              <a:rPr lang="en-US" sz="1600" dirty="0" err="1">
                <a:ea typeface="+mn-lt"/>
                <a:cs typeface="+mn-lt"/>
              </a:rPr>
              <a:t>koja</a:t>
            </a:r>
            <a:r>
              <a:rPr lang="en-US" sz="1600" dirty="0">
                <a:ea typeface="+mn-lt"/>
                <a:cs typeface="+mn-lt"/>
              </a:rPr>
              <a:t> </a:t>
            </a:r>
            <a:r>
              <a:rPr lang="en-US" sz="1600" dirty="0" err="1">
                <a:ea typeface="+mn-lt"/>
                <a:cs typeface="+mn-lt"/>
              </a:rPr>
              <a:t>zadire</a:t>
            </a:r>
            <a:r>
              <a:rPr lang="en-US" sz="1600" dirty="0">
                <a:ea typeface="+mn-lt"/>
                <a:cs typeface="+mn-lt"/>
              </a:rPr>
              <a:t> u </a:t>
            </a:r>
            <a:r>
              <a:rPr lang="en-US" sz="1600" dirty="0" err="1">
                <a:ea typeface="+mn-lt"/>
                <a:cs typeface="+mn-lt"/>
              </a:rPr>
              <a:t>unutrašnj</a:t>
            </a:r>
            <a:r>
              <a:rPr lang="en-US" sz="1600" dirty="0">
                <a:ea typeface="+mn-lt"/>
                <a:cs typeface="+mn-lt"/>
              </a:rPr>
              <a:t>u </a:t>
            </a:r>
            <a:r>
              <a:rPr lang="en-US" sz="1600" dirty="0" err="1">
                <a:ea typeface="+mn-lt"/>
                <a:cs typeface="+mn-lt"/>
              </a:rPr>
              <a:t>struktura</a:t>
            </a:r>
            <a:r>
              <a:rPr lang="en-US" sz="1600" dirty="0">
                <a:ea typeface="+mn-lt"/>
                <a:cs typeface="+mn-lt"/>
              </a:rPr>
              <a:t> DUV-a</a:t>
            </a:r>
            <a:r>
              <a:rPr lang="en-US" altLang="en-US" sz="1600" dirty="0"/>
              <a:t> </a:t>
            </a:r>
            <a:endParaRPr lang="en-US" dirty="0">
              <a:cs typeface="Arial"/>
            </a:endParaRPr>
          </a:p>
          <a:p>
            <a:pPr eaLnBrk="1" hangingPunct="1"/>
            <a:endParaRPr lang="en-US" altLang="en-US" sz="1600"/>
          </a:p>
          <a:p>
            <a:r>
              <a:rPr lang="en-US" sz="1600" dirty="0">
                <a:ea typeface="+mn-lt"/>
                <a:cs typeface="+mn-lt"/>
              </a:rPr>
              <a:t>Na primer, </a:t>
            </a:r>
            <a:r>
              <a:rPr lang="en-US" sz="1600" dirty="0" err="1">
                <a:ea typeface="+mn-lt"/>
                <a:cs typeface="+mn-lt"/>
              </a:rPr>
              <a:t>često</a:t>
            </a:r>
            <a:r>
              <a:rPr lang="en-US" sz="1600" dirty="0">
                <a:ea typeface="+mn-lt"/>
                <a:cs typeface="+mn-lt"/>
              </a:rPr>
              <a:t> </a:t>
            </a:r>
            <a:r>
              <a:rPr lang="en-US" sz="1600" dirty="0" err="1">
                <a:ea typeface="+mn-lt"/>
                <a:cs typeface="+mn-lt"/>
              </a:rPr>
              <a:t>dizajni</a:t>
            </a:r>
            <a:r>
              <a:rPr lang="en-US" sz="1600" dirty="0">
                <a:ea typeface="+mn-lt"/>
                <a:cs typeface="+mn-lt"/>
              </a:rPr>
              <a:t> </a:t>
            </a:r>
            <a:r>
              <a:rPr lang="en-US" sz="1600" dirty="0" err="1">
                <a:ea typeface="+mn-lt"/>
                <a:cs typeface="+mn-lt"/>
              </a:rPr>
              <a:t>koriste</a:t>
            </a:r>
            <a:r>
              <a:rPr lang="en-US" sz="1600" dirty="0">
                <a:ea typeface="+mn-lt"/>
                <a:cs typeface="+mn-lt"/>
              </a:rPr>
              <a:t> </a:t>
            </a:r>
            <a:r>
              <a:rPr lang="en-US" sz="1600" dirty="0" err="1">
                <a:ea typeface="+mn-lt"/>
                <a:cs typeface="+mn-lt"/>
              </a:rPr>
              <a:t>brojače</a:t>
            </a:r>
            <a:r>
              <a:rPr lang="en-US" sz="1600" dirty="0">
                <a:ea typeface="+mn-lt"/>
                <a:cs typeface="+mn-lt"/>
              </a:rPr>
              <a:t> koji </a:t>
            </a:r>
            <a:r>
              <a:rPr lang="en-US" sz="1600" dirty="0" err="1">
                <a:ea typeface="+mn-lt"/>
                <a:cs typeface="+mn-lt"/>
              </a:rPr>
              <a:t>služe</a:t>
            </a:r>
            <a:r>
              <a:rPr lang="en-US" sz="1600" dirty="0">
                <a:ea typeface="+mn-lt"/>
                <a:cs typeface="+mn-lt"/>
              </a:rPr>
              <a:t> za </a:t>
            </a:r>
            <a:r>
              <a:rPr lang="en-US" sz="1600" dirty="0" err="1">
                <a:ea typeface="+mn-lt"/>
                <a:cs typeface="+mn-lt"/>
              </a:rPr>
              <a:t>repetitivno</a:t>
            </a:r>
            <a:r>
              <a:rPr lang="en-US" sz="1600" dirty="0">
                <a:ea typeface="+mn-lt"/>
                <a:cs typeface="+mn-lt"/>
              </a:rPr>
              <a:t> </a:t>
            </a:r>
            <a:r>
              <a:rPr lang="en-US" sz="1600" dirty="0" err="1">
                <a:ea typeface="+mn-lt"/>
                <a:cs typeface="+mn-lt"/>
              </a:rPr>
              <a:t>izvršavanje</a:t>
            </a:r>
            <a:r>
              <a:rPr lang="en-US" sz="1600" dirty="0">
                <a:ea typeface="+mn-lt"/>
                <a:cs typeface="+mn-lt"/>
              </a:rPr>
              <a:t> </a:t>
            </a:r>
            <a:r>
              <a:rPr lang="en-US" sz="1600" dirty="0" err="1">
                <a:ea typeface="+mn-lt"/>
                <a:cs typeface="+mn-lt"/>
              </a:rPr>
              <a:t>određene</a:t>
            </a:r>
            <a:r>
              <a:rPr lang="en-US" sz="1600" dirty="0">
                <a:ea typeface="+mn-lt"/>
                <a:cs typeface="+mn-lt"/>
              </a:rPr>
              <a:t> </a:t>
            </a:r>
            <a:r>
              <a:rPr lang="en-US" sz="1600" dirty="0" err="1">
                <a:ea typeface="+mn-lt"/>
                <a:cs typeface="+mn-lt"/>
              </a:rPr>
              <a:t>funkcionalnosti</a:t>
            </a:r>
            <a:r>
              <a:rPr lang="en-US" sz="1600" dirty="0">
                <a:ea typeface="+mn-lt"/>
                <a:cs typeface="+mn-lt"/>
              </a:rPr>
              <a:t>. U </a:t>
            </a:r>
            <a:r>
              <a:rPr lang="en-US" sz="1600" dirty="0" err="1">
                <a:ea typeface="+mn-lt"/>
                <a:cs typeface="+mn-lt"/>
              </a:rPr>
              <a:t>mnogim</a:t>
            </a:r>
            <a:r>
              <a:rPr lang="en-US" sz="1600" dirty="0">
                <a:ea typeface="+mn-lt"/>
                <a:cs typeface="+mn-lt"/>
              </a:rPr>
              <a:t> </a:t>
            </a:r>
            <a:r>
              <a:rPr lang="en-US" sz="1600" dirty="0" err="1">
                <a:ea typeface="+mn-lt"/>
                <a:cs typeface="+mn-lt"/>
              </a:rPr>
              <a:t>slučajevima</a:t>
            </a:r>
            <a:r>
              <a:rPr lang="en-US" sz="1600" dirty="0">
                <a:ea typeface="+mn-lt"/>
                <a:cs typeface="+mn-lt"/>
              </a:rPr>
              <a:t>, </a:t>
            </a:r>
            <a:r>
              <a:rPr lang="en-US" sz="1600" dirty="0" err="1">
                <a:ea typeface="+mn-lt"/>
                <a:cs typeface="+mn-lt"/>
              </a:rPr>
              <a:t>dolazi</a:t>
            </a:r>
            <a:r>
              <a:rPr lang="en-US" sz="1600" dirty="0">
                <a:ea typeface="+mn-lt"/>
                <a:cs typeface="+mn-lt"/>
              </a:rPr>
              <a:t> do </a:t>
            </a:r>
            <a:r>
              <a:rPr lang="en-US" sz="1600" dirty="0" err="1">
                <a:ea typeface="+mn-lt"/>
                <a:cs typeface="+mn-lt"/>
              </a:rPr>
              <a:t>prekoračenja</a:t>
            </a:r>
            <a:r>
              <a:rPr lang="en-US" sz="1600" dirty="0">
                <a:ea typeface="+mn-lt"/>
                <a:cs typeface="+mn-lt"/>
              </a:rPr>
              <a:t> </a:t>
            </a:r>
            <a:r>
              <a:rPr lang="en-US" sz="1600" dirty="0" err="1">
                <a:ea typeface="+mn-lt"/>
                <a:cs typeface="+mn-lt"/>
              </a:rPr>
              <a:t>opsega</a:t>
            </a:r>
            <a:r>
              <a:rPr lang="en-US" sz="1600" dirty="0">
                <a:ea typeface="+mn-lt"/>
                <a:cs typeface="+mn-lt"/>
              </a:rPr>
              <a:t> </a:t>
            </a:r>
            <a:r>
              <a:rPr lang="en-US" sz="1600" dirty="0" err="1">
                <a:ea typeface="+mn-lt"/>
                <a:cs typeface="+mn-lt"/>
              </a:rPr>
              <a:t>ovih</a:t>
            </a:r>
            <a:r>
              <a:rPr lang="en-US" sz="1600" dirty="0">
                <a:ea typeface="+mn-lt"/>
                <a:cs typeface="+mn-lt"/>
              </a:rPr>
              <a:t> </a:t>
            </a:r>
            <a:r>
              <a:rPr lang="en-US" sz="1600" dirty="0" err="1">
                <a:ea typeface="+mn-lt"/>
                <a:cs typeface="+mn-lt"/>
              </a:rPr>
              <a:t>brojača</a:t>
            </a:r>
            <a:r>
              <a:rPr lang="en-US" sz="1600" dirty="0">
                <a:ea typeface="+mn-lt"/>
                <a:cs typeface="+mn-lt"/>
              </a:rPr>
              <a:t> </a:t>
            </a:r>
            <a:r>
              <a:rPr lang="en-US" sz="1600" dirty="0" err="1">
                <a:ea typeface="+mn-lt"/>
                <a:cs typeface="+mn-lt"/>
              </a:rPr>
              <a:t>nakon</a:t>
            </a:r>
            <a:r>
              <a:rPr lang="en-US" sz="1600" dirty="0">
                <a:ea typeface="+mn-lt"/>
                <a:cs typeface="+mn-lt"/>
              </a:rPr>
              <a:t> </a:t>
            </a:r>
            <a:r>
              <a:rPr lang="en-US" sz="1600" dirty="0" err="1">
                <a:ea typeface="+mn-lt"/>
                <a:cs typeface="+mn-lt"/>
              </a:rPr>
              <a:t>nekoliko</a:t>
            </a:r>
            <a:r>
              <a:rPr lang="en-US" sz="1600" dirty="0">
                <a:ea typeface="+mn-lt"/>
                <a:cs typeface="+mn-lt"/>
              </a:rPr>
              <a:t> </a:t>
            </a:r>
            <a:r>
              <a:rPr lang="en-US" sz="1600" dirty="0" err="1">
                <a:ea typeface="+mn-lt"/>
                <a:cs typeface="+mn-lt"/>
              </a:rPr>
              <a:t>hiljada</a:t>
            </a:r>
            <a:r>
              <a:rPr lang="en-US" sz="1600" dirty="0">
                <a:ea typeface="+mn-lt"/>
                <a:cs typeface="+mn-lt"/>
              </a:rPr>
              <a:t> </a:t>
            </a:r>
            <a:r>
              <a:rPr lang="en-US" sz="1600" dirty="0" err="1">
                <a:ea typeface="+mn-lt"/>
                <a:cs typeface="+mn-lt"/>
              </a:rPr>
              <a:t>ili</a:t>
            </a:r>
            <a:r>
              <a:rPr lang="en-US" sz="1600" dirty="0">
                <a:ea typeface="+mn-lt"/>
                <a:cs typeface="+mn-lt"/>
              </a:rPr>
              <a:t> </a:t>
            </a:r>
            <a:r>
              <a:rPr lang="en-US" sz="1600" dirty="0" err="1">
                <a:ea typeface="+mn-lt"/>
                <a:cs typeface="+mn-lt"/>
              </a:rPr>
              <a:t>čak</a:t>
            </a:r>
            <a:r>
              <a:rPr lang="en-US" sz="1600" dirty="0">
                <a:ea typeface="+mn-lt"/>
                <a:cs typeface="+mn-lt"/>
              </a:rPr>
              <a:t> </a:t>
            </a:r>
            <a:r>
              <a:rPr lang="en-US" sz="1600" dirty="0" err="1">
                <a:ea typeface="+mn-lt"/>
                <a:cs typeface="+mn-lt"/>
              </a:rPr>
              <a:t>miliona</a:t>
            </a:r>
            <a:r>
              <a:rPr lang="en-US" sz="1600" dirty="0">
                <a:ea typeface="+mn-lt"/>
                <a:cs typeface="+mn-lt"/>
              </a:rPr>
              <a:t> </a:t>
            </a:r>
            <a:r>
              <a:rPr lang="en-US" sz="1600" dirty="0" err="1">
                <a:ea typeface="+mn-lt"/>
                <a:cs typeface="+mn-lt"/>
              </a:rPr>
              <a:t>mašinskih</a:t>
            </a:r>
            <a:r>
              <a:rPr lang="en-US" sz="1600" dirty="0">
                <a:ea typeface="+mn-lt"/>
                <a:cs typeface="+mn-lt"/>
              </a:rPr>
              <a:t> </a:t>
            </a:r>
            <a:r>
              <a:rPr lang="en-US" sz="1600" dirty="0" err="1">
                <a:ea typeface="+mn-lt"/>
                <a:cs typeface="+mn-lt"/>
              </a:rPr>
              <a:t>ciklusa</a:t>
            </a:r>
            <a:r>
              <a:rPr lang="en-US" sz="1600" dirty="0">
                <a:ea typeface="+mn-lt"/>
                <a:cs typeface="+mn-lt"/>
              </a:rPr>
              <a:t>. </a:t>
            </a:r>
            <a:r>
              <a:rPr lang="en-US" sz="1600" dirty="0" err="1">
                <a:ea typeface="+mn-lt"/>
                <a:cs typeface="+mn-lt"/>
              </a:rPr>
              <a:t>Iako</a:t>
            </a:r>
            <a:r>
              <a:rPr lang="en-US" sz="1600" dirty="0">
                <a:ea typeface="+mn-lt"/>
                <a:cs typeface="+mn-lt"/>
              </a:rPr>
              <a:t> </a:t>
            </a:r>
            <a:r>
              <a:rPr lang="en-US" sz="1600" dirty="0" err="1">
                <a:ea typeface="+mn-lt"/>
                <a:cs typeface="+mn-lt"/>
              </a:rPr>
              <a:t>ovo</a:t>
            </a:r>
            <a:r>
              <a:rPr lang="en-US" sz="1600" dirty="0">
                <a:ea typeface="+mn-lt"/>
                <a:cs typeface="+mn-lt"/>
              </a:rPr>
              <a:t> </a:t>
            </a:r>
            <a:r>
              <a:rPr lang="en-US" sz="1600" dirty="0" err="1">
                <a:ea typeface="+mn-lt"/>
                <a:cs typeface="+mn-lt"/>
              </a:rPr>
              <a:t>može</a:t>
            </a:r>
            <a:r>
              <a:rPr lang="en-US" sz="1600" dirty="0">
                <a:ea typeface="+mn-lt"/>
                <a:cs typeface="+mn-lt"/>
              </a:rPr>
              <a:t> </a:t>
            </a:r>
            <a:r>
              <a:rPr lang="en-US" sz="1600" dirty="0" err="1">
                <a:ea typeface="+mn-lt"/>
                <a:cs typeface="+mn-lt"/>
              </a:rPr>
              <a:t>biti</a:t>
            </a:r>
            <a:r>
              <a:rPr lang="en-US" sz="1600" dirty="0">
                <a:ea typeface="+mn-lt"/>
                <a:cs typeface="+mn-lt"/>
              </a:rPr>
              <a:t> </a:t>
            </a:r>
            <a:r>
              <a:rPr lang="en-US" sz="1600" dirty="0" err="1">
                <a:ea typeface="+mn-lt"/>
                <a:cs typeface="+mn-lt"/>
              </a:rPr>
              <a:t>samo</a:t>
            </a:r>
            <a:r>
              <a:rPr lang="en-US" sz="1600" dirty="0">
                <a:ea typeface="+mn-lt"/>
                <a:cs typeface="+mn-lt"/>
              </a:rPr>
              <a:t> </a:t>
            </a:r>
            <a:r>
              <a:rPr lang="en-US" sz="1600" dirty="0" err="1">
                <a:ea typeface="+mn-lt"/>
                <a:cs typeface="+mn-lt"/>
              </a:rPr>
              <a:t>milisekunde</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stvarnom</a:t>
            </a:r>
            <a:r>
              <a:rPr lang="en-US" sz="1600" dirty="0">
                <a:ea typeface="+mn-lt"/>
                <a:cs typeface="+mn-lt"/>
              </a:rPr>
              <a:t> </a:t>
            </a:r>
            <a:r>
              <a:rPr lang="en-US" sz="1600" dirty="0" err="1">
                <a:ea typeface="+mn-lt"/>
                <a:cs typeface="+mn-lt"/>
              </a:rPr>
              <a:t>hardveru</a:t>
            </a:r>
            <a:r>
              <a:rPr lang="en-US" sz="1600" dirty="0">
                <a:ea typeface="+mn-lt"/>
                <a:cs typeface="+mn-lt"/>
              </a:rPr>
              <a:t>, u </a:t>
            </a:r>
            <a:r>
              <a:rPr lang="en-US" sz="1600" dirty="0" err="1">
                <a:ea typeface="+mn-lt"/>
                <a:cs typeface="+mn-lt"/>
              </a:rPr>
              <a:t>simulacionim</a:t>
            </a:r>
            <a:r>
              <a:rPr lang="en-US" sz="1600" dirty="0">
                <a:ea typeface="+mn-lt"/>
                <a:cs typeface="+mn-lt"/>
              </a:rPr>
              <a:t> </a:t>
            </a:r>
            <a:r>
              <a:rPr lang="en-US" sz="1600" dirty="0" err="1">
                <a:ea typeface="+mn-lt"/>
                <a:cs typeface="+mn-lt"/>
              </a:rPr>
              <a:t>ciklusima</a:t>
            </a:r>
            <a:r>
              <a:rPr lang="en-US" sz="1600" dirty="0">
                <a:ea typeface="+mn-lt"/>
                <a:cs typeface="+mn-lt"/>
              </a:rPr>
              <a:t> </a:t>
            </a:r>
            <a:r>
              <a:rPr lang="en-US" sz="1600" dirty="0" err="1">
                <a:ea typeface="+mn-lt"/>
                <a:cs typeface="+mn-lt"/>
              </a:rPr>
              <a:t>ovaj</a:t>
            </a:r>
            <a:r>
              <a:rPr lang="en-US" sz="1600" dirty="0">
                <a:ea typeface="+mn-lt"/>
                <a:cs typeface="+mn-lt"/>
              </a:rPr>
              <a:t> period je </a:t>
            </a:r>
            <a:r>
              <a:rPr lang="en-US" sz="1600" dirty="0" err="1">
                <a:ea typeface="+mn-lt"/>
                <a:cs typeface="+mn-lt"/>
              </a:rPr>
              <a:t>čitava</a:t>
            </a:r>
            <a:r>
              <a:rPr lang="en-US" sz="1600" dirty="0">
                <a:ea typeface="+mn-lt"/>
                <a:cs typeface="+mn-lt"/>
              </a:rPr>
              <a:t> </a:t>
            </a:r>
            <a:r>
              <a:rPr lang="en-US" sz="1600" dirty="0" err="1">
                <a:ea typeface="+mn-lt"/>
                <a:cs typeface="+mn-lt"/>
              </a:rPr>
              <a:t>večnost</a:t>
            </a:r>
            <a:r>
              <a:rPr lang="en-US" sz="1600" dirty="0">
                <a:ea typeface="+mn-lt"/>
                <a:cs typeface="+mn-lt"/>
              </a:rPr>
              <a:t>. Da bi </a:t>
            </a:r>
            <a:r>
              <a:rPr lang="en-US" sz="1600" dirty="0" err="1">
                <a:ea typeface="+mn-lt"/>
                <a:cs typeface="+mn-lt"/>
              </a:rPr>
              <a:t>izazvao</a:t>
            </a:r>
            <a:r>
              <a:rPr lang="en-US" sz="1600" dirty="0">
                <a:ea typeface="+mn-lt"/>
                <a:cs typeface="+mn-lt"/>
              </a:rPr>
              <a:t> </a:t>
            </a:r>
            <a:r>
              <a:rPr lang="en-US" sz="1600" dirty="0" err="1">
                <a:ea typeface="+mn-lt"/>
                <a:cs typeface="+mn-lt"/>
              </a:rPr>
              <a:t>događaj</a:t>
            </a:r>
            <a:r>
              <a:rPr lang="en-US" sz="1600" dirty="0">
                <a:ea typeface="+mn-lt"/>
                <a:cs typeface="+mn-lt"/>
              </a:rPr>
              <a:t> koji je </a:t>
            </a:r>
            <a:r>
              <a:rPr lang="en-US" sz="1600" dirty="0" err="1">
                <a:ea typeface="+mn-lt"/>
                <a:cs typeface="+mn-lt"/>
              </a:rPr>
              <a:t>doveo</a:t>
            </a:r>
            <a:r>
              <a:rPr lang="en-US" sz="1600" dirty="0">
                <a:ea typeface="+mn-lt"/>
                <a:cs typeface="+mn-lt"/>
              </a:rPr>
              <a:t> do </a:t>
            </a:r>
            <a:r>
              <a:rPr lang="en-US" sz="1600" dirty="0" err="1">
                <a:ea typeface="+mn-lt"/>
                <a:cs typeface="+mn-lt"/>
              </a:rPr>
              <a:t>prekoračenja</a:t>
            </a:r>
            <a:r>
              <a:rPr lang="en-US" sz="1600" dirty="0">
                <a:ea typeface="+mn-lt"/>
                <a:cs typeface="+mn-lt"/>
              </a:rPr>
              <a:t> </a:t>
            </a:r>
            <a:r>
              <a:rPr lang="en-US" sz="1600" dirty="0" err="1">
                <a:ea typeface="+mn-lt"/>
                <a:cs typeface="+mn-lt"/>
              </a:rPr>
              <a:t>brojača</a:t>
            </a:r>
            <a:r>
              <a:rPr lang="en-US" sz="1600" dirty="0">
                <a:ea typeface="+mn-lt"/>
                <a:cs typeface="+mn-lt"/>
              </a:rPr>
              <a:t> </a:t>
            </a:r>
            <a:r>
              <a:rPr lang="en-US" sz="1600" dirty="0" err="1">
                <a:ea typeface="+mn-lt"/>
                <a:cs typeface="+mn-lt"/>
              </a:rPr>
              <a:t>više</a:t>
            </a:r>
            <a:r>
              <a:rPr lang="en-US" sz="1600" dirty="0">
                <a:ea typeface="+mn-lt"/>
                <a:cs typeface="+mn-lt"/>
              </a:rPr>
              <a:t> puta u </a:t>
            </a:r>
            <a:r>
              <a:rPr lang="en-US" sz="1600" dirty="0" err="1">
                <a:ea typeface="+mn-lt"/>
                <a:cs typeface="+mn-lt"/>
              </a:rPr>
              <a:t>jednom</a:t>
            </a:r>
            <a:r>
              <a:rPr lang="en-US" sz="1600" dirty="0">
                <a:ea typeface="+mn-lt"/>
                <a:cs typeface="+mn-lt"/>
              </a:rPr>
              <a:t> test </a:t>
            </a:r>
            <a:r>
              <a:rPr lang="en-US" sz="1600" dirty="0" err="1">
                <a:ea typeface="+mn-lt"/>
                <a:cs typeface="+mn-lt"/>
              </a:rPr>
              <a:t>slučaju</a:t>
            </a:r>
            <a:r>
              <a:rPr lang="en-US" sz="1600" dirty="0">
                <a:ea typeface="+mn-lt"/>
                <a:cs typeface="+mn-lt"/>
              </a:rPr>
              <a:t>, </a:t>
            </a:r>
            <a:r>
              <a:rPr lang="en-US" sz="1600" dirty="0" err="1">
                <a:ea typeface="+mn-lt"/>
                <a:cs typeface="+mn-lt"/>
              </a:rPr>
              <a:t>verifikacioni</a:t>
            </a:r>
            <a:r>
              <a:rPr lang="en-US" sz="1600" dirty="0">
                <a:ea typeface="+mn-lt"/>
                <a:cs typeface="+mn-lt"/>
              </a:rPr>
              <a:t> </a:t>
            </a:r>
            <a:r>
              <a:rPr lang="en-US" sz="1600" dirty="0" err="1">
                <a:ea typeface="+mn-lt"/>
                <a:cs typeface="+mn-lt"/>
              </a:rPr>
              <a:t>inženjer</a:t>
            </a:r>
            <a:r>
              <a:rPr lang="en-US" sz="1600" dirty="0">
                <a:ea typeface="+mn-lt"/>
                <a:cs typeface="+mn-lt"/>
              </a:rPr>
              <a:t> </a:t>
            </a:r>
            <a:r>
              <a:rPr lang="en-US" sz="1600" dirty="0" err="1">
                <a:ea typeface="+mn-lt"/>
                <a:cs typeface="+mn-lt"/>
              </a:rPr>
              <a:t>menja</a:t>
            </a:r>
            <a:r>
              <a:rPr lang="en-US" sz="1600" dirty="0">
                <a:ea typeface="+mn-lt"/>
                <a:cs typeface="+mn-lt"/>
              </a:rPr>
              <a:t> </a:t>
            </a:r>
            <a:r>
              <a:rPr lang="en-US" sz="1600" dirty="0" err="1">
                <a:ea typeface="+mn-lt"/>
                <a:cs typeface="+mn-lt"/>
              </a:rPr>
              <a:t>vrednost</a:t>
            </a:r>
            <a:r>
              <a:rPr lang="en-US" sz="1600" dirty="0">
                <a:ea typeface="+mn-lt"/>
                <a:cs typeface="+mn-lt"/>
              </a:rPr>
              <a:t> </a:t>
            </a:r>
            <a:r>
              <a:rPr lang="en-US" sz="1600" dirty="0" err="1">
                <a:ea typeface="+mn-lt"/>
                <a:cs typeface="+mn-lt"/>
              </a:rPr>
              <a:t>brojača</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vrednost</a:t>
            </a:r>
            <a:r>
              <a:rPr lang="en-US" sz="1600" dirty="0">
                <a:ea typeface="+mn-lt"/>
                <a:cs typeface="+mn-lt"/>
              </a:rPr>
              <a:t> </a:t>
            </a:r>
            <a:r>
              <a:rPr lang="en-US" sz="1600" dirty="0" err="1">
                <a:ea typeface="+mn-lt"/>
                <a:cs typeface="+mn-lt"/>
              </a:rPr>
              <a:t>blizu</a:t>
            </a:r>
            <a:r>
              <a:rPr lang="en-US" sz="1600" dirty="0">
                <a:ea typeface="+mn-lt"/>
                <a:cs typeface="+mn-lt"/>
              </a:rPr>
              <a:t> </a:t>
            </a:r>
            <a:r>
              <a:rPr lang="en-US" sz="1600" dirty="0" err="1">
                <a:ea typeface="+mn-lt"/>
                <a:cs typeface="+mn-lt"/>
              </a:rPr>
              <a:t>njegove</a:t>
            </a:r>
            <a:r>
              <a:rPr lang="en-US" sz="1600" dirty="0">
                <a:ea typeface="+mn-lt"/>
                <a:cs typeface="+mn-lt"/>
              </a:rPr>
              <a:t> </a:t>
            </a:r>
            <a:r>
              <a:rPr lang="en-US" sz="1600" dirty="0" err="1">
                <a:ea typeface="+mn-lt"/>
                <a:cs typeface="+mn-lt"/>
              </a:rPr>
              <a:t>granice</a:t>
            </a:r>
            <a:r>
              <a:rPr lang="en-US" sz="1600" dirty="0">
                <a:ea typeface="+mn-lt"/>
                <a:cs typeface="+mn-lt"/>
              </a:rPr>
              <a:t>, </a:t>
            </a:r>
            <a:r>
              <a:rPr lang="en-US" sz="1600" dirty="0" err="1">
                <a:ea typeface="+mn-lt"/>
                <a:cs typeface="+mn-lt"/>
              </a:rPr>
              <a:t>što</a:t>
            </a:r>
            <a:r>
              <a:rPr lang="en-US" sz="1600" dirty="0">
                <a:ea typeface="+mn-lt"/>
                <a:cs typeface="+mn-lt"/>
              </a:rPr>
              <a:t> bi </a:t>
            </a:r>
            <a:r>
              <a:rPr lang="en-US" sz="1600" dirty="0" err="1">
                <a:ea typeface="+mn-lt"/>
                <a:cs typeface="+mn-lt"/>
              </a:rPr>
              <a:t>bilo</a:t>
            </a:r>
            <a:r>
              <a:rPr lang="en-US" sz="1600" dirty="0">
                <a:ea typeface="+mn-lt"/>
                <a:cs typeface="+mn-lt"/>
              </a:rPr>
              <a:t> </a:t>
            </a:r>
            <a:r>
              <a:rPr lang="en-US" sz="1600" dirty="0" err="1">
                <a:ea typeface="+mn-lt"/>
                <a:cs typeface="+mn-lt"/>
              </a:rPr>
              <a:t>nemoguće</a:t>
            </a:r>
            <a:r>
              <a:rPr lang="en-US" sz="1600" dirty="0">
                <a:ea typeface="+mn-lt"/>
                <a:cs typeface="+mn-lt"/>
              </a:rPr>
              <a:t> </a:t>
            </a:r>
            <a:r>
              <a:rPr lang="en-US" sz="1600" dirty="0" err="1">
                <a:ea typeface="+mn-lt"/>
                <a:cs typeface="+mn-lt"/>
              </a:rPr>
              <a:t>uraditi</a:t>
            </a:r>
            <a:r>
              <a:rPr lang="en-US" sz="1600" dirty="0">
                <a:ea typeface="+mn-lt"/>
                <a:cs typeface="+mn-lt"/>
              </a:rPr>
              <a:t> bez </a:t>
            </a:r>
            <a:r>
              <a:rPr lang="en-US" sz="1600" dirty="0" err="1">
                <a:ea typeface="+mn-lt"/>
                <a:cs typeface="+mn-lt"/>
              </a:rPr>
              <a:t>korišćenja</a:t>
            </a:r>
            <a:r>
              <a:rPr lang="en-US" sz="1600" dirty="0">
                <a:ea typeface="+mn-lt"/>
                <a:cs typeface="+mn-lt"/>
              </a:rPr>
              <a:t> </a:t>
            </a:r>
            <a:r>
              <a:rPr lang="en-US" sz="1600" dirty="0" err="1">
                <a:ea typeface="+mn-lt"/>
                <a:cs typeface="+mn-lt"/>
              </a:rPr>
              <a:t>metode</a:t>
            </a:r>
            <a:r>
              <a:rPr lang="en-US" sz="1600" dirty="0">
                <a:ea typeface="+mn-lt"/>
                <a:cs typeface="+mn-lt"/>
              </a:rPr>
              <a:t> </a:t>
            </a:r>
            <a:r>
              <a:rPr lang="en-US" sz="1600" dirty="0" err="1">
                <a:ea typeface="+mn-lt"/>
                <a:cs typeface="+mn-lt"/>
              </a:rPr>
              <a:t>verifikacije</a:t>
            </a:r>
            <a:r>
              <a:rPr lang="en-US" sz="1600" dirty="0">
                <a:ea typeface="+mn-lt"/>
                <a:cs typeface="+mn-lt"/>
              </a:rPr>
              <a:t> </a:t>
            </a:r>
            <a:r>
              <a:rPr lang="en-US" sz="1600" dirty="0" err="1">
                <a:ea typeface="+mn-lt"/>
                <a:cs typeface="+mn-lt"/>
              </a:rPr>
              <a:t>sive</a:t>
            </a:r>
            <a:r>
              <a:rPr lang="en-US" sz="1600" dirty="0">
                <a:ea typeface="+mn-lt"/>
                <a:cs typeface="+mn-lt"/>
              </a:rPr>
              <a:t> </a:t>
            </a:r>
            <a:r>
              <a:rPr lang="en-US" sz="1600" dirty="0" err="1">
                <a:ea typeface="+mn-lt"/>
                <a:cs typeface="+mn-lt"/>
              </a:rPr>
              <a:t>kutije</a:t>
            </a:r>
          </a:p>
          <a:p>
            <a:pPr eaLnBrk="1" hangingPunct="1"/>
            <a:endParaRPr lang="en-US" altLang="en-US" sz="1600"/>
          </a:p>
          <a:p>
            <a:pPr eaLnBrk="1" hangingPunct="1"/>
            <a:endParaRPr lang="en-US" altLang="en-US" sz="1600"/>
          </a:p>
        </p:txBody>
      </p:sp>
    </p:spTree>
  </p:cSld>
  <p:clrMapOvr>
    <a:masterClrMapping/>
  </p:clrMapOvr>
  <p:transition spd="med">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a:extLst>
              <a:ext uri="{FF2B5EF4-FFF2-40B4-BE49-F238E27FC236}">
                <a16:creationId xmlns:a16="http://schemas.microsoft.com/office/drawing/2014/main" id="{19F90B8D-E6DE-C69C-9EAE-CAE47C5837F9}"/>
              </a:ext>
            </a:extLst>
          </p:cNvPr>
          <p:cNvSpPr>
            <a:spLocks noGrp="1" noChangeArrowheads="1"/>
          </p:cNvSpPr>
          <p:nvPr>
            <p:ph type="ctrTitle"/>
          </p:nvPr>
        </p:nvSpPr>
        <p:spPr/>
        <p:txBody>
          <a:bodyPr/>
          <a:lstStyle/>
          <a:p>
            <a:r>
              <a:rPr lang="en-US" sz="2800" dirty="0" err="1"/>
              <a:t>Osnove</a:t>
            </a:r>
            <a:r>
              <a:rPr lang="en-US" sz="2800" dirty="0"/>
              <a:t> </a:t>
            </a:r>
            <a:r>
              <a:rPr lang="en-US" sz="2800" dirty="0" err="1"/>
              <a:t>verifikacije</a:t>
            </a:r>
            <a:r>
              <a:rPr lang="en-US" sz="2800" dirty="0"/>
              <a:t> </a:t>
            </a:r>
            <a:r>
              <a:rPr lang="en-US" sz="2800" dirty="0" err="1"/>
              <a:t>baziranena</a:t>
            </a:r>
            <a:r>
              <a:rPr lang="en-US" sz="2800" dirty="0"/>
              <a:t> </a:t>
            </a:r>
            <a:r>
              <a:rPr lang="en-US" sz="2800" dirty="0" err="1"/>
              <a:t>simulaciji</a:t>
            </a:r>
            <a:endParaRPr lang="en-US" sz="2800" b="0" dirty="0" err="1">
              <a:solidFill>
                <a:srgbClr val="000000"/>
              </a:solidFill>
            </a:endParaRPr>
          </a:p>
        </p:txBody>
      </p:sp>
      <p:sp>
        <p:nvSpPr>
          <p:cNvPr id="62467" name="Rectangle 5">
            <a:extLst>
              <a:ext uri="{FF2B5EF4-FFF2-40B4-BE49-F238E27FC236}">
                <a16:creationId xmlns:a16="http://schemas.microsoft.com/office/drawing/2014/main" id="{693D3F36-CB89-A4C7-B72C-24BFE593E52D}"/>
              </a:ext>
            </a:extLst>
          </p:cNvPr>
          <p:cNvSpPr>
            <a:spLocks noGrp="1" noChangeArrowheads="1"/>
          </p:cNvSpPr>
          <p:nvPr>
            <p:ph type="subTitle" idx="1"/>
          </p:nvPr>
        </p:nvSpPr>
        <p:spPr>
          <a:xfrm>
            <a:off x="3730625" y="3586163"/>
            <a:ext cx="5278940" cy="1049337"/>
          </a:xfrm>
        </p:spPr>
        <p:txBody>
          <a:bodyPr/>
          <a:lstStyle/>
          <a:p>
            <a:pPr eaLnBrk="1" hangingPunct="1"/>
            <a:r>
              <a:rPr lang="en-US" altLang="en-US" dirty="0" err="1"/>
              <a:t>Testna</a:t>
            </a:r>
            <a:r>
              <a:rPr lang="en-US" altLang="en-US" dirty="0"/>
              <a:t> </a:t>
            </a:r>
            <a:r>
              <a:rPr lang="en-US" altLang="en-US" dirty="0" err="1"/>
              <a:t>okruženja</a:t>
            </a:r>
            <a:r>
              <a:rPr lang="en-US" altLang="en-US" dirty="0"/>
              <a:t> </a:t>
            </a:r>
            <a:r>
              <a:rPr lang="en-US" altLang="en-US" dirty="0" err="1"/>
              <a:t>i</a:t>
            </a:r>
            <a:r>
              <a:rPr lang="en-US" altLang="en-US" dirty="0"/>
              <a:t> </a:t>
            </a:r>
            <a:r>
              <a:rPr lang="en-US" altLang="en-US" dirty="0" err="1"/>
              <a:t>strategije</a:t>
            </a:r>
            <a:r>
              <a:rPr lang="en-US" altLang="en-US" dirty="0"/>
              <a:t> </a:t>
            </a:r>
            <a:r>
              <a:rPr lang="en-US" altLang="en-US" dirty="0" err="1"/>
              <a:t>testiranja</a:t>
            </a:r>
            <a:r>
              <a:rPr lang="en-US" altLang="en-US" dirty="0"/>
              <a:t> </a:t>
            </a:r>
          </a:p>
        </p:txBody>
      </p:sp>
      <p:sp>
        <p:nvSpPr>
          <p:cNvPr id="3" name="Rectangle: Rounded Corners 2">
            <a:extLst>
              <a:ext uri="{FF2B5EF4-FFF2-40B4-BE49-F238E27FC236}">
                <a16:creationId xmlns:a16="http://schemas.microsoft.com/office/drawing/2014/main" id="{8795578D-1C8E-F76E-5845-8254A607AF77}"/>
              </a:ext>
            </a:extLst>
          </p:cNvPr>
          <p:cNvSpPr/>
          <p:nvPr/>
        </p:nvSpPr>
        <p:spPr bwMode="auto">
          <a:xfrm>
            <a:off x="8345450" y="6095654"/>
            <a:ext cx="459270" cy="479958"/>
          </a:xfrm>
          <a:prstGeom prst="roundRect">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r>
              <a:rPr lang="en-US">
                <a:solidFill>
                  <a:schemeClr val="bg1"/>
                </a:solidFill>
                <a:latin typeface="Arial"/>
                <a:cs typeface="Arial"/>
              </a:rPr>
              <a:t>7</a:t>
            </a:r>
            <a:endParaRPr lang="en-US" dirty="0">
              <a:solidFill>
                <a:schemeClr val="bg1"/>
              </a:solidFill>
              <a:latin typeface="Arial"/>
              <a:cs typeface="Arial"/>
            </a:endParaRPr>
          </a:p>
        </p:txBody>
      </p:sp>
    </p:spTree>
    <p:extLst>
      <p:ext uri="{BB962C8B-B14F-4D97-AF65-F5344CB8AC3E}">
        <p14:creationId xmlns:p14="http://schemas.microsoft.com/office/powerpoint/2010/main" val="3349346064"/>
      </p:ext>
    </p:extLst>
  </p:cSld>
  <p:clrMapOvr>
    <a:masterClrMapping/>
  </p:clrMapOvr>
  <p:transition spd="med">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a:extLst>
              <a:ext uri="{FF2B5EF4-FFF2-40B4-BE49-F238E27FC236}">
                <a16:creationId xmlns:a16="http://schemas.microsoft.com/office/drawing/2014/main" id="{8850BC74-25AD-BB3F-5451-1B33044602FE}"/>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F052672-1E45-40BB-997B-7174535D7051}" type="slidenum">
              <a:rPr lang="de-DE" altLang="en-US">
                <a:solidFill>
                  <a:schemeClr val="bg1"/>
                </a:solidFill>
              </a:rPr>
              <a:pPr/>
              <a:t>72</a:t>
            </a:fld>
            <a:endParaRPr lang="de-DE" altLang="en-US">
              <a:solidFill>
                <a:schemeClr val="bg1"/>
              </a:solidFill>
            </a:endParaRPr>
          </a:p>
        </p:txBody>
      </p:sp>
      <p:sp>
        <p:nvSpPr>
          <p:cNvPr id="63491" name="Rectangle 2">
            <a:extLst>
              <a:ext uri="{FF2B5EF4-FFF2-40B4-BE49-F238E27FC236}">
                <a16:creationId xmlns:a16="http://schemas.microsoft.com/office/drawing/2014/main" id="{7D6C88F6-BB2B-FE9D-6FF0-09D7C1C9F536}"/>
              </a:ext>
            </a:extLst>
          </p:cNvPr>
          <p:cNvSpPr>
            <a:spLocks noGrp="1" noChangeArrowheads="1"/>
          </p:cNvSpPr>
          <p:nvPr>
            <p:ph type="title"/>
          </p:nvPr>
        </p:nvSpPr>
        <p:spPr/>
        <p:txBody>
          <a:bodyPr/>
          <a:lstStyle/>
          <a:p>
            <a:pPr eaLnBrk="1" hangingPunct="1"/>
            <a:r>
              <a:rPr lang="en-US" altLang="en-US" dirty="0" err="1"/>
              <a:t>Testna</a:t>
            </a:r>
            <a:r>
              <a:rPr lang="en-US" altLang="en-US" dirty="0"/>
              <a:t> </a:t>
            </a:r>
            <a:r>
              <a:rPr lang="en-US" altLang="en-US" dirty="0" err="1"/>
              <a:t>okruženja</a:t>
            </a:r>
            <a:endParaRPr lang="en-US" altLang="en-US" dirty="0" err="1">
              <a:cs typeface="Arial"/>
            </a:endParaRPr>
          </a:p>
        </p:txBody>
      </p:sp>
      <p:sp>
        <p:nvSpPr>
          <p:cNvPr id="63492" name="Rectangle 3">
            <a:extLst>
              <a:ext uri="{FF2B5EF4-FFF2-40B4-BE49-F238E27FC236}">
                <a16:creationId xmlns:a16="http://schemas.microsoft.com/office/drawing/2014/main" id="{73B7F469-E94D-46E2-C6EA-26B854D494CD}"/>
              </a:ext>
            </a:extLst>
          </p:cNvPr>
          <p:cNvSpPr>
            <a:spLocks noGrp="1" noChangeArrowheads="1"/>
          </p:cNvSpPr>
          <p:nvPr>
            <p:ph type="body" idx="1"/>
          </p:nvPr>
        </p:nvSpPr>
        <p:spPr/>
        <p:txBody>
          <a:bodyPr/>
          <a:lstStyle/>
          <a:p>
            <a:pPr eaLnBrk="1" hangingPunct="1"/>
            <a:r>
              <a:rPr lang="en-US" altLang="en-US" dirty="0" err="1"/>
              <a:t>Nakon</a:t>
            </a:r>
            <a:r>
              <a:rPr lang="en-US" altLang="en-US" dirty="0"/>
              <a:t> </a:t>
            </a:r>
            <a:r>
              <a:rPr lang="en-US" altLang="en-US" dirty="0" err="1"/>
              <a:t>definisanja</a:t>
            </a:r>
            <a:r>
              <a:rPr lang="en-US" altLang="en-US" dirty="0"/>
              <a:t> </a:t>
            </a:r>
            <a:r>
              <a:rPr lang="en-US" altLang="en-US" dirty="0" err="1"/>
              <a:t>testnih</a:t>
            </a:r>
            <a:r>
              <a:rPr lang="en-US" altLang="en-US" dirty="0"/>
              <a:t>  </a:t>
            </a:r>
            <a:r>
              <a:rPr lang="en-US" altLang="en-US" dirty="0" err="1"/>
              <a:t>okruženja</a:t>
            </a:r>
            <a:r>
              <a:rPr lang="en-US" altLang="en-US" dirty="0"/>
              <a:t> </a:t>
            </a:r>
            <a:r>
              <a:rPr lang="en-US" altLang="en-US" dirty="0" err="1"/>
              <a:t>i</a:t>
            </a:r>
            <a:r>
              <a:rPr lang="en-US" altLang="en-US" dirty="0"/>
              <a:t> </a:t>
            </a:r>
            <a:r>
              <a:rPr lang="en-US" altLang="en-US" dirty="0" err="1"/>
              <a:t>potrebnih</a:t>
            </a:r>
            <a:r>
              <a:rPr lang="en-US" altLang="en-US" dirty="0"/>
              <a:t> </a:t>
            </a:r>
            <a:r>
              <a:rPr lang="en-US" altLang="en-US" dirty="0" err="1"/>
              <a:t>komponenti</a:t>
            </a:r>
            <a:r>
              <a:rPr lang="en-US" altLang="en-US" dirty="0"/>
              <a:t>, </a:t>
            </a:r>
            <a:r>
              <a:rPr lang="en-US" altLang="en-US" dirty="0" err="1"/>
              <a:t>fokus</a:t>
            </a:r>
            <a:r>
              <a:rPr lang="en-US" altLang="en-US" dirty="0"/>
              <a:t> </a:t>
            </a:r>
            <a:r>
              <a:rPr lang="en-US" altLang="en-US" dirty="0" err="1"/>
              <a:t>prelazi</a:t>
            </a:r>
            <a:r>
              <a:rPr lang="en-US" altLang="en-US" dirty="0"/>
              <a:t> </a:t>
            </a:r>
            <a:r>
              <a:rPr lang="en-US" altLang="en-US" dirty="0" err="1"/>
              <a:t>na</a:t>
            </a:r>
            <a:r>
              <a:rPr lang="en-US" altLang="en-US" dirty="0"/>
              <a:t> same test </a:t>
            </a:r>
            <a:r>
              <a:rPr lang="en-US" altLang="en-US" dirty="0" err="1"/>
              <a:t>slučajeve</a:t>
            </a:r>
            <a:r>
              <a:rPr lang="en-US" altLang="en-US" dirty="0"/>
              <a:t> (</a:t>
            </a:r>
            <a:r>
              <a:rPr lang="en-US" altLang="en-US" b="1" dirty="0"/>
              <a:t>test cases</a:t>
            </a:r>
            <a:r>
              <a:rPr lang="en-US" altLang="en-US" dirty="0"/>
              <a:t>)</a:t>
            </a:r>
          </a:p>
          <a:p>
            <a:pPr eaLnBrk="1" hangingPunct="1"/>
            <a:endParaRPr lang="en-US" altLang="en-US"/>
          </a:p>
          <a:p>
            <a:pPr eaLnBrk="1" hangingPunct="1"/>
            <a:r>
              <a:rPr lang="en-US" altLang="en-US" b="1" dirty="0"/>
              <a:t>Test </a:t>
            </a:r>
            <a:r>
              <a:rPr lang="en-US" altLang="en-US" b="1" dirty="0" err="1"/>
              <a:t>slučaj</a:t>
            </a:r>
            <a:r>
              <a:rPr lang="en-US" altLang="en-US" i="1" dirty="0"/>
              <a:t> </a:t>
            </a:r>
            <a:r>
              <a:rPr lang="en-US" altLang="en-US" dirty="0" err="1"/>
              <a:t>ograničava</a:t>
            </a:r>
            <a:r>
              <a:rPr lang="en-US" altLang="en-US" dirty="0"/>
              <a:t> stimulus </a:t>
            </a:r>
            <a:r>
              <a:rPr lang="en-US" altLang="en-US" dirty="0" err="1"/>
              <a:t>komponente</a:t>
            </a:r>
            <a:r>
              <a:rPr lang="en-US" altLang="en-US" dirty="0"/>
              <a:t> </a:t>
            </a:r>
            <a:r>
              <a:rPr lang="en-US" altLang="en-US" dirty="0" err="1"/>
              <a:t>tako</a:t>
            </a:r>
            <a:r>
              <a:rPr lang="en-US" altLang="en-US" dirty="0"/>
              <a:t> da se </a:t>
            </a:r>
            <a:r>
              <a:rPr lang="en-US" dirty="0" err="1"/>
              <a:t>testiraju</a:t>
            </a:r>
            <a:r>
              <a:rPr lang="en-US" dirty="0"/>
              <a:t> </a:t>
            </a:r>
            <a:r>
              <a:rPr lang="en-US" altLang="en-US" dirty="0" err="1"/>
              <a:t>specifične</a:t>
            </a:r>
            <a:r>
              <a:rPr lang="en-US" altLang="en-US" dirty="0"/>
              <a:t> </a:t>
            </a:r>
            <a:r>
              <a:rPr lang="en-US" altLang="en-US" dirty="0" err="1"/>
              <a:t>funkcionalnosti</a:t>
            </a:r>
            <a:r>
              <a:rPr lang="en-US" altLang="en-US" dirty="0"/>
              <a:t> (</a:t>
            </a:r>
            <a:r>
              <a:rPr lang="en-US" altLang="en-US" dirty="0" err="1"/>
              <a:t>ili</a:t>
            </a:r>
            <a:r>
              <a:rPr lang="en-US" altLang="en-US" dirty="0"/>
              <a:t> </a:t>
            </a:r>
            <a:r>
              <a:rPr lang="en-US" altLang="en-US" dirty="0" err="1"/>
              <a:t>skup</a:t>
            </a:r>
            <a:r>
              <a:rPr lang="en-US" altLang="en-US" dirty="0"/>
              <a:t> </a:t>
            </a:r>
            <a:r>
              <a:rPr lang="en-US" altLang="en-US" dirty="0" err="1"/>
              <a:t>njih</a:t>
            </a:r>
            <a:r>
              <a:rPr lang="en-US" altLang="en-US" dirty="0"/>
              <a:t>) u </a:t>
            </a:r>
            <a:r>
              <a:rPr lang="en-US" altLang="en-US" dirty="0" err="1"/>
              <a:t>okviru</a:t>
            </a:r>
            <a:r>
              <a:rPr lang="en-US" altLang="en-US" dirty="0"/>
              <a:t> DUV-a </a:t>
            </a:r>
            <a:endParaRPr lang="en-US" altLang="en-US" dirty="0">
              <a:cs typeface="Arial"/>
            </a:endParaRPr>
          </a:p>
          <a:p>
            <a:pPr eaLnBrk="1" hangingPunct="1"/>
            <a:endParaRPr lang="en-US" altLang="en-US"/>
          </a:p>
          <a:p>
            <a:pPr eaLnBrk="1" hangingPunct="1"/>
            <a:r>
              <a:rPr lang="en-US" altLang="en-US" dirty="0"/>
              <a:t>Ovo </a:t>
            </a:r>
            <a:r>
              <a:rPr lang="en-US" altLang="en-US" dirty="0" err="1"/>
              <a:t>takođe</a:t>
            </a:r>
            <a:r>
              <a:rPr lang="en-US" altLang="en-US" dirty="0"/>
              <a:t> </a:t>
            </a:r>
            <a:r>
              <a:rPr lang="en-US" altLang="en-US" dirty="0" err="1"/>
              <a:t>nazivamo</a:t>
            </a:r>
            <a:r>
              <a:rPr lang="en-US" altLang="en-US" dirty="0"/>
              <a:t> </a:t>
            </a:r>
            <a:r>
              <a:rPr lang="en-US" altLang="en-US" dirty="0" err="1"/>
              <a:t>i</a:t>
            </a:r>
            <a:r>
              <a:rPr lang="en-US" altLang="en-US" dirty="0"/>
              <a:t> </a:t>
            </a:r>
            <a:r>
              <a:rPr lang="en-US" altLang="en-US" b="1" dirty="0" err="1"/>
              <a:t>determinističko</a:t>
            </a:r>
            <a:r>
              <a:rPr lang="en-US" altLang="en-US" dirty="0"/>
              <a:t> </a:t>
            </a:r>
            <a:r>
              <a:rPr lang="en-US" altLang="en-US" b="1" dirty="0" err="1"/>
              <a:t>testiranje</a:t>
            </a:r>
            <a:r>
              <a:rPr lang="en-US" altLang="en-US" dirty="0"/>
              <a:t>, </a:t>
            </a:r>
            <a:r>
              <a:rPr lang="en-US" altLang="en-US" dirty="0" err="1"/>
              <a:t>ili</a:t>
            </a:r>
            <a:r>
              <a:rPr lang="en-US" altLang="en-US" dirty="0"/>
              <a:t> </a:t>
            </a:r>
            <a:r>
              <a:rPr lang="en-US" altLang="en-US" b="1" dirty="0" err="1"/>
              <a:t>determinističko</a:t>
            </a:r>
            <a:r>
              <a:rPr lang="en-US" altLang="en-US" b="1" dirty="0"/>
              <a:t> </a:t>
            </a:r>
            <a:r>
              <a:rPr lang="en-US" altLang="en-US" b="1" dirty="0" err="1"/>
              <a:t>testno</a:t>
            </a:r>
            <a:r>
              <a:rPr lang="en-US" altLang="en-US" b="1" dirty="0"/>
              <a:t> </a:t>
            </a:r>
            <a:r>
              <a:rPr lang="en-US" altLang="en-US" b="1" dirty="0" err="1"/>
              <a:t>okruženje</a:t>
            </a:r>
            <a:r>
              <a:rPr lang="en-US" altLang="en-US" dirty="0"/>
              <a:t>, </a:t>
            </a:r>
            <a:r>
              <a:rPr lang="en-US" altLang="en-US" dirty="0" err="1"/>
              <a:t>jer</a:t>
            </a:r>
            <a:r>
              <a:rPr lang="en-US" altLang="en-US" dirty="0"/>
              <a:t> je </a:t>
            </a:r>
            <a:r>
              <a:rPr lang="en-US" altLang="en-US" dirty="0" err="1"/>
              <a:t>ciljana</a:t>
            </a:r>
            <a:r>
              <a:rPr lang="en-US" altLang="en-US" dirty="0"/>
              <a:t> </a:t>
            </a:r>
            <a:r>
              <a:rPr lang="en-US" altLang="en-US" dirty="0" err="1"/>
              <a:t>funkcionalnost</a:t>
            </a:r>
            <a:r>
              <a:rPr lang="en-US" altLang="en-US" dirty="0"/>
              <a:t> </a:t>
            </a:r>
            <a:r>
              <a:rPr lang="en-US" altLang="en-US" dirty="0" err="1"/>
              <a:t>predodređena</a:t>
            </a:r>
            <a:r>
              <a:rPr lang="en-US" altLang="en-US" dirty="0"/>
              <a:t> </a:t>
            </a:r>
            <a:r>
              <a:rPr lang="en-US" altLang="en-US" dirty="0" err="1"/>
              <a:t>još</a:t>
            </a:r>
            <a:r>
              <a:rPr lang="en-US" altLang="en-US" dirty="0"/>
              <a:t> pre </a:t>
            </a:r>
            <a:r>
              <a:rPr lang="en-US" altLang="en-US" dirty="0" err="1"/>
              <a:t>nego</a:t>
            </a:r>
            <a:r>
              <a:rPr lang="en-US" altLang="en-US" dirty="0"/>
              <a:t> </a:t>
            </a:r>
            <a:r>
              <a:rPr lang="en-US" altLang="en-US" dirty="0" err="1"/>
              <a:t>što</a:t>
            </a:r>
            <a:r>
              <a:rPr lang="en-US" altLang="en-US" dirty="0"/>
              <a:t> se </a:t>
            </a:r>
            <a:r>
              <a:rPr lang="en-US" altLang="en-US" dirty="0" err="1"/>
              <a:t>počne</a:t>
            </a:r>
            <a:r>
              <a:rPr lang="en-US" altLang="en-US" dirty="0"/>
              <a:t> </a:t>
            </a:r>
            <a:r>
              <a:rPr lang="en-US" altLang="en-US" dirty="0" err="1"/>
              <a:t>sa</a:t>
            </a:r>
            <a:r>
              <a:rPr lang="en-US" altLang="en-US" dirty="0"/>
              <a:t> </a:t>
            </a:r>
            <a:r>
              <a:rPr lang="en-US" altLang="en-US" dirty="0" err="1"/>
              <a:t>testom</a:t>
            </a:r>
            <a:endParaRPr lang="en-US" altLang="en-US" dirty="0" err="1">
              <a:cs typeface="Arial"/>
            </a:endParaRPr>
          </a:p>
          <a:p>
            <a:pPr eaLnBrk="1" hangingPunct="1"/>
            <a:endParaRPr lang="en-US" altLang="en-US"/>
          </a:p>
          <a:p>
            <a:pPr eaLnBrk="1" hangingPunct="1"/>
            <a:r>
              <a:rPr lang="en-US" altLang="en-US" dirty="0" err="1"/>
              <a:t>Postoje</a:t>
            </a:r>
            <a:r>
              <a:rPr lang="en-US" altLang="en-US" dirty="0"/>
              <a:t> </a:t>
            </a:r>
            <a:r>
              <a:rPr lang="en-US" altLang="en-US" dirty="0" err="1"/>
              <a:t>takođe</a:t>
            </a:r>
            <a:r>
              <a:rPr lang="en-US" altLang="en-US" dirty="0"/>
              <a:t> </a:t>
            </a:r>
            <a:r>
              <a:rPr lang="en-US" altLang="en-US" dirty="0" err="1"/>
              <a:t>i</a:t>
            </a:r>
            <a:r>
              <a:rPr lang="en-US" altLang="en-US" dirty="0"/>
              <a:t>  </a:t>
            </a:r>
            <a:r>
              <a:rPr lang="en-US" altLang="en-US" b="1" dirty="0" err="1"/>
              <a:t>samo-proveriva</a:t>
            </a:r>
            <a:r>
              <a:rPr lang="en-US" altLang="en-US" dirty="0"/>
              <a:t> </a:t>
            </a:r>
            <a:r>
              <a:rPr lang="en-US" i="1" dirty="0"/>
              <a:t>(self-checking)</a:t>
            </a:r>
            <a:r>
              <a:rPr lang="en-US" b="1" dirty="0"/>
              <a:t> </a:t>
            </a:r>
            <a:r>
              <a:rPr lang="en-US" altLang="en-US" b="1" dirty="0" err="1"/>
              <a:t>testna</a:t>
            </a:r>
            <a:r>
              <a:rPr lang="en-US" altLang="en-US" b="1" dirty="0"/>
              <a:t> </a:t>
            </a:r>
            <a:r>
              <a:rPr lang="en-US" altLang="en-US" b="1" dirty="0" err="1"/>
              <a:t>okruženja</a:t>
            </a:r>
            <a:r>
              <a:rPr lang="en-US" altLang="en-US" b="1" dirty="0"/>
              <a:t> </a:t>
            </a:r>
            <a:r>
              <a:rPr lang="en-US" altLang="en-US" dirty="0"/>
              <a:t> </a:t>
            </a:r>
            <a:r>
              <a:rPr lang="en-US" altLang="en-US" dirty="0" err="1"/>
              <a:t>kod</a:t>
            </a:r>
            <a:r>
              <a:rPr lang="en-US" altLang="en-US" dirty="0"/>
              <a:t> </a:t>
            </a:r>
            <a:r>
              <a:rPr lang="en-US" altLang="en-US" dirty="0" err="1"/>
              <a:t>kojih</a:t>
            </a:r>
            <a:r>
              <a:rPr lang="en-US" altLang="en-US" dirty="0"/>
              <a:t> se </a:t>
            </a:r>
            <a:r>
              <a:rPr lang="en-US" altLang="en-US" dirty="0" err="1"/>
              <a:t>vrši</a:t>
            </a:r>
            <a:r>
              <a:rPr lang="en-US" altLang="en-US" dirty="0"/>
              <a:t> </a:t>
            </a:r>
            <a:r>
              <a:rPr lang="en-US" altLang="en-US" dirty="0" err="1"/>
              <a:t>provera</a:t>
            </a:r>
            <a:r>
              <a:rPr lang="en-US" altLang="en-US" dirty="0"/>
              <a:t> </a:t>
            </a:r>
            <a:r>
              <a:rPr lang="en-US" altLang="en-US" dirty="0" err="1"/>
              <a:t>nezavisno</a:t>
            </a:r>
            <a:r>
              <a:rPr lang="en-US" altLang="en-US" dirty="0"/>
              <a:t> od </a:t>
            </a:r>
            <a:r>
              <a:rPr lang="en-US" altLang="en-US" dirty="0" err="1"/>
              <a:t>primenjenog</a:t>
            </a:r>
            <a:r>
              <a:rPr lang="en-US" altLang="en-US" dirty="0"/>
              <a:t> </a:t>
            </a:r>
            <a:r>
              <a:rPr lang="en-US" altLang="en-US" dirty="0" err="1"/>
              <a:t>stimulusa</a:t>
            </a:r>
            <a:endParaRPr lang="en-US" altLang="en-US" dirty="0" err="1">
              <a:cs typeface="Arial"/>
            </a:endParaRPr>
          </a:p>
          <a:p>
            <a:endParaRPr lang="en-US" altLang="en-US" dirty="0"/>
          </a:p>
          <a:p>
            <a:pPr eaLnBrk="1" hangingPunct="1"/>
            <a:r>
              <a:rPr lang="en-US" altLang="en-US" dirty="0"/>
              <a:t>Ovo </a:t>
            </a:r>
            <a:r>
              <a:rPr lang="en-US" altLang="en-US" dirty="0" err="1"/>
              <a:t>omogućava</a:t>
            </a:r>
            <a:r>
              <a:rPr lang="en-US" altLang="en-US" dirty="0"/>
              <a:t> da se </a:t>
            </a:r>
            <a:r>
              <a:rPr lang="en-US" altLang="en-US" dirty="0" err="1"/>
              <a:t>funkcionalnost</a:t>
            </a:r>
            <a:r>
              <a:rPr lang="en-US" altLang="en-US" dirty="0"/>
              <a:t> DUV-a </a:t>
            </a:r>
            <a:r>
              <a:rPr lang="en-US" altLang="en-US" dirty="0" err="1"/>
              <a:t>proverava</a:t>
            </a:r>
            <a:r>
              <a:rPr lang="en-US" altLang="en-US" dirty="0"/>
              <a:t> </a:t>
            </a:r>
            <a:r>
              <a:rPr lang="en-US" altLang="en-US" dirty="0" err="1"/>
              <a:t>samostalno</a:t>
            </a:r>
            <a:r>
              <a:rPr lang="en-US" altLang="en-US" dirty="0"/>
              <a:t> za </a:t>
            </a:r>
            <a:r>
              <a:rPr lang="en-US" altLang="en-US" dirty="0" err="1"/>
              <a:t>svaki</a:t>
            </a:r>
            <a:r>
              <a:rPr lang="en-US" altLang="en-US" dirty="0"/>
              <a:t> </a:t>
            </a:r>
            <a:r>
              <a:rPr lang="en-US" altLang="en-US" dirty="0" err="1"/>
              <a:t>dati</a:t>
            </a:r>
            <a:r>
              <a:rPr lang="en-US" altLang="en-US" dirty="0"/>
              <a:t> </a:t>
            </a:r>
            <a:r>
              <a:rPr lang="en-US" altLang="en-US" dirty="0" err="1"/>
              <a:t>testi</a:t>
            </a:r>
            <a:r>
              <a:rPr lang="en-US" altLang="en-US" dirty="0"/>
              <a:t> </a:t>
            </a:r>
            <a:r>
              <a:rPr lang="en-US" altLang="en-US" dirty="0" err="1"/>
              <a:t>slučaj</a:t>
            </a:r>
            <a:endParaRPr lang="en-US" altLang="en-US" dirty="0" err="1">
              <a:cs typeface="Arial"/>
            </a:endParaRPr>
          </a:p>
        </p:txBody>
      </p:sp>
    </p:spTree>
    <p:extLst>
      <p:ext uri="{BB962C8B-B14F-4D97-AF65-F5344CB8AC3E}">
        <p14:creationId xmlns:p14="http://schemas.microsoft.com/office/powerpoint/2010/main" val="2497376288"/>
      </p:ext>
    </p:extLst>
  </p:cSld>
  <p:clrMapOvr>
    <a:masterClrMapping/>
  </p:clrMapOvr>
  <p:transition spd="med">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4">
            <a:extLst>
              <a:ext uri="{FF2B5EF4-FFF2-40B4-BE49-F238E27FC236}">
                <a16:creationId xmlns:a16="http://schemas.microsoft.com/office/drawing/2014/main" id="{76F40616-3C4C-34EF-94C8-41C06B2D99B8}"/>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9D1BC0-B5D1-4988-A6FE-2ABB6EF0A32C}" type="slidenum">
              <a:rPr lang="de-DE" altLang="en-US">
                <a:solidFill>
                  <a:schemeClr val="bg1"/>
                </a:solidFill>
              </a:rPr>
              <a:pPr/>
              <a:t>73</a:t>
            </a:fld>
            <a:endParaRPr lang="de-DE" altLang="en-US">
              <a:solidFill>
                <a:schemeClr val="bg1"/>
              </a:solidFill>
            </a:endParaRPr>
          </a:p>
        </p:txBody>
      </p:sp>
      <p:sp>
        <p:nvSpPr>
          <p:cNvPr id="64515" name="Rectangle 2">
            <a:extLst>
              <a:ext uri="{FF2B5EF4-FFF2-40B4-BE49-F238E27FC236}">
                <a16:creationId xmlns:a16="http://schemas.microsoft.com/office/drawing/2014/main" id="{E286D37C-55D3-0D57-4E4C-CF88C65993AD}"/>
              </a:ext>
            </a:extLst>
          </p:cNvPr>
          <p:cNvSpPr>
            <a:spLocks noGrp="1" noChangeArrowheads="1"/>
          </p:cNvSpPr>
          <p:nvPr>
            <p:ph type="title"/>
          </p:nvPr>
        </p:nvSpPr>
        <p:spPr/>
        <p:txBody>
          <a:bodyPr/>
          <a:lstStyle/>
          <a:p>
            <a:pPr eaLnBrk="1" hangingPunct="1"/>
            <a:r>
              <a:rPr lang="en-US" altLang="en-US" dirty="0" err="1"/>
              <a:t>Deterministička</a:t>
            </a:r>
            <a:r>
              <a:rPr lang="en-US" altLang="en-US" dirty="0"/>
              <a:t> </a:t>
            </a:r>
            <a:r>
              <a:rPr lang="en-US" altLang="en-US" dirty="0" err="1"/>
              <a:t>testna</a:t>
            </a:r>
            <a:r>
              <a:rPr lang="en-US" altLang="en-US" dirty="0"/>
              <a:t> </a:t>
            </a:r>
            <a:r>
              <a:rPr lang="en-US" altLang="en-US" dirty="0" err="1"/>
              <a:t>okruženja</a:t>
            </a:r>
            <a:r>
              <a:rPr lang="en-US" altLang="en-US" dirty="0"/>
              <a:t> </a:t>
            </a:r>
            <a:r>
              <a:rPr lang="en-US" altLang="en-US" dirty="0">
                <a:cs typeface="Arial"/>
              </a:rPr>
              <a:t>I</a:t>
            </a:r>
            <a:endParaRPr lang="en-US"/>
          </a:p>
        </p:txBody>
      </p:sp>
      <p:sp>
        <p:nvSpPr>
          <p:cNvPr id="64516" name="Rectangle 4">
            <a:extLst>
              <a:ext uri="{FF2B5EF4-FFF2-40B4-BE49-F238E27FC236}">
                <a16:creationId xmlns:a16="http://schemas.microsoft.com/office/drawing/2014/main" id="{7DCC0B64-4216-DD56-3338-A6B889D8A84F}"/>
              </a:ext>
            </a:extLst>
          </p:cNvPr>
          <p:cNvSpPr>
            <a:spLocks noGrp="1" noChangeArrowheads="1"/>
          </p:cNvSpPr>
          <p:nvPr>
            <p:ph type="body" sz="half" idx="1"/>
          </p:nvPr>
        </p:nvSpPr>
        <p:spPr>
          <a:xfrm>
            <a:off x="319088" y="863600"/>
            <a:ext cx="4545025" cy="3825875"/>
          </a:xfrm>
        </p:spPr>
        <p:txBody>
          <a:bodyPr/>
          <a:lstStyle/>
          <a:p>
            <a:pPr eaLnBrk="1" hangingPunct="1"/>
            <a:endParaRPr lang="en-US" altLang="en-US" sz="1400"/>
          </a:p>
          <a:p>
            <a:pPr eaLnBrk="1" hangingPunct="1"/>
            <a:r>
              <a:rPr lang="en-US" altLang="en-US" sz="1400" dirty="0" err="1"/>
              <a:t>Verifikacioni</a:t>
            </a:r>
            <a:r>
              <a:rPr lang="en-US" altLang="en-US" sz="1400" dirty="0"/>
              <a:t> </a:t>
            </a:r>
            <a:r>
              <a:rPr lang="en-US" altLang="en-US" sz="1400" dirty="0" err="1"/>
              <a:t>tim</a:t>
            </a:r>
            <a:r>
              <a:rPr lang="en-US" altLang="en-US" sz="1400" dirty="0"/>
              <a:t> </a:t>
            </a:r>
            <a:r>
              <a:rPr lang="en-US" altLang="en-US" sz="1400" dirty="0" err="1"/>
              <a:t>koristi</a:t>
            </a:r>
            <a:r>
              <a:rPr lang="en-US" altLang="en-US" sz="1400" dirty="0"/>
              <a:t> </a:t>
            </a:r>
            <a:r>
              <a:rPr lang="en-US" altLang="en-US" sz="1400" dirty="0" err="1"/>
              <a:t>determinističke</a:t>
            </a:r>
            <a:r>
              <a:rPr lang="en-US" altLang="en-US" sz="1400" dirty="0"/>
              <a:t> test </a:t>
            </a:r>
            <a:r>
              <a:rPr lang="en-US" altLang="en-US" sz="1400" dirty="0" err="1"/>
              <a:t>slučajeve</a:t>
            </a:r>
            <a:r>
              <a:rPr lang="en-US" altLang="en-US" sz="1400" dirty="0"/>
              <a:t> </a:t>
            </a:r>
            <a:r>
              <a:rPr lang="en-US" altLang="en-US" sz="1400" dirty="0" err="1"/>
              <a:t>predominantno</a:t>
            </a:r>
            <a:r>
              <a:rPr lang="en-US" altLang="en-US" sz="1400" dirty="0"/>
              <a:t> u </a:t>
            </a:r>
            <a:r>
              <a:rPr lang="en-US" altLang="en-US" sz="1400" dirty="0" err="1"/>
              <a:t>ranoj</a:t>
            </a:r>
            <a:r>
              <a:rPr lang="en-US" altLang="en-US" sz="1400" dirty="0"/>
              <a:t> </a:t>
            </a:r>
            <a:r>
              <a:rPr lang="en-US" altLang="en-US" sz="1400" dirty="0" err="1"/>
              <a:t>fazi</a:t>
            </a:r>
            <a:r>
              <a:rPr lang="en-US" altLang="en-US" sz="1400" dirty="0"/>
              <a:t> </a:t>
            </a:r>
            <a:r>
              <a:rPr lang="en-US" altLang="en-US" sz="1400" dirty="0" err="1"/>
              <a:t>verifikacije</a:t>
            </a:r>
            <a:r>
              <a:rPr lang="en-US" altLang="en-US" sz="1400" dirty="0"/>
              <a:t>, </a:t>
            </a:r>
            <a:r>
              <a:rPr lang="en-US" altLang="en-US" sz="1400" dirty="0" err="1"/>
              <a:t>sa</a:t>
            </a:r>
            <a:r>
              <a:rPr lang="en-US" altLang="en-US" sz="1400" dirty="0"/>
              <a:t> </a:t>
            </a:r>
            <a:r>
              <a:rPr lang="en-US" altLang="en-US" sz="1400" dirty="0" err="1"/>
              <a:t>ciljem</a:t>
            </a:r>
            <a:r>
              <a:rPr lang="en-US" altLang="en-US" sz="1400" dirty="0"/>
              <a:t> da se </a:t>
            </a:r>
            <a:r>
              <a:rPr lang="en-US" altLang="en-US" sz="1400" dirty="0" err="1"/>
              <a:t>proveri</a:t>
            </a:r>
            <a:r>
              <a:rPr lang="en-US" altLang="en-US" sz="1400" dirty="0"/>
              <a:t> </a:t>
            </a:r>
            <a:r>
              <a:rPr lang="en-US" altLang="en-US" sz="1400" dirty="0" err="1"/>
              <a:t>osnovna</a:t>
            </a:r>
            <a:r>
              <a:rPr lang="en-US" altLang="en-US" sz="1400" dirty="0"/>
              <a:t> DUV </a:t>
            </a:r>
            <a:r>
              <a:rPr lang="en-US" altLang="en-US" sz="1400" dirty="0" err="1"/>
              <a:t>functionalnost</a:t>
            </a:r>
            <a:endParaRPr lang="en-US" altLang="en-US" sz="1400" dirty="0" err="1">
              <a:cs typeface="Arial"/>
            </a:endParaRPr>
          </a:p>
          <a:p>
            <a:pPr eaLnBrk="1" hangingPunct="1"/>
            <a:endParaRPr lang="en-US" altLang="en-US" sz="1400"/>
          </a:p>
          <a:p>
            <a:pPr eaLnBrk="1" hangingPunct="1"/>
            <a:r>
              <a:rPr lang="en-US" altLang="en-US" sz="1400" dirty="0"/>
              <a:t>Primer </a:t>
            </a:r>
            <a:r>
              <a:rPr lang="en-US" altLang="en-US" sz="1400" dirty="0" err="1"/>
              <a:t>sa</a:t>
            </a:r>
            <a:r>
              <a:rPr lang="en-US" altLang="en-US" sz="1400" dirty="0"/>
              <a:t> </a:t>
            </a:r>
            <a:r>
              <a:rPr lang="en-US" altLang="en-US" sz="1400" dirty="0" err="1"/>
              <a:t>determinističkim</a:t>
            </a:r>
            <a:r>
              <a:rPr lang="en-US" altLang="en-US" sz="1400" dirty="0"/>
              <a:t> test </a:t>
            </a:r>
            <a:r>
              <a:rPr lang="en-US" altLang="en-US" sz="1400" dirty="0" err="1"/>
              <a:t>slučajem</a:t>
            </a:r>
            <a:r>
              <a:rPr lang="en-US" altLang="en-US" sz="1400" dirty="0"/>
              <a:t> </a:t>
            </a:r>
            <a:r>
              <a:rPr lang="en-US" altLang="en-US" sz="1400" dirty="0" err="1"/>
              <a:t>kod</a:t>
            </a:r>
            <a:r>
              <a:rPr lang="en-US" altLang="en-US" sz="1400" dirty="0"/>
              <a:t> </a:t>
            </a:r>
            <a:r>
              <a:rPr lang="en-US" altLang="en-US" sz="1400" dirty="0" err="1"/>
              <a:t>keš</a:t>
            </a:r>
            <a:r>
              <a:rPr lang="en-US" altLang="en-US" sz="1400" dirty="0"/>
              <a:t> </a:t>
            </a:r>
            <a:r>
              <a:rPr lang="en-US" altLang="en-US" sz="1400" dirty="0" err="1"/>
              <a:t>kontrolera</a:t>
            </a:r>
            <a:r>
              <a:rPr lang="en-US" altLang="en-US" sz="1400" dirty="0"/>
              <a:t> bio bi </a:t>
            </a:r>
            <a:r>
              <a:rPr lang="en-US" altLang="en-US" sz="1400" dirty="0" err="1"/>
              <a:t>onaj</a:t>
            </a:r>
            <a:r>
              <a:rPr lang="en-US" altLang="en-US" sz="1400" dirty="0"/>
              <a:t> koji </a:t>
            </a:r>
            <a:r>
              <a:rPr lang="en-US" altLang="en-US" sz="1400" dirty="0" err="1"/>
              <a:t>proverava</a:t>
            </a:r>
            <a:r>
              <a:rPr lang="en-US" altLang="en-US" sz="1400" dirty="0"/>
              <a:t> da li je </a:t>
            </a:r>
            <a:r>
              <a:rPr lang="en-US" altLang="en-US" sz="1400" dirty="0" err="1"/>
              <a:t>koherentnost</a:t>
            </a:r>
            <a:r>
              <a:rPr lang="en-US" altLang="en-US" sz="1400" dirty="0"/>
              <a:t> </a:t>
            </a:r>
            <a:r>
              <a:rPr lang="en-US" altLang="en-US" sz="1400" dirty="0" err="1"/>
              <a:t>podataka</a:t>
            </a:r>
            <a:r>
              <a:rPr lang="en-US" altLang="en-US" sz="1400" dirty="0"/>
              <a:t> </a:t>
            </a:r>
            <a:r>
              <a:rPr lang="en-US" altLang="en-US" sz="1400" dirty="0" err="1"/>
              <a:t>zadovoljena</a:t>
            </a:r>
            <a:r>
              <a:rPr lang="en-US" altLang="en-US" sz="1400" dirty="0"/>
              <a:t> za datu </a:t>
            </a:r>
            <a:r>
              <a:rPr lang="en-US" altLang="en-US" sz="1400" dirty="0" err="1"/>
              <a:t>sekvencu</a:t>
            </a:r>
            <a:r>
              <a:rPr lang="en-US" altLang="en-US" sz="1400" dirty="0"/>
              <a:t> </a:t>
            </a:r>
            <a:r>
              <a:rPr lang="en-US" altLang="en-US" sz="1400" dirty="0" err="1"/>
              <a:t>operacija</a:t>
            </a:r>
            <a:r>
              <a:rPr lang="en-US" altLang="en-US" sz="1400" dirty="0"/>
              <a:t> </a:t>
            </a:r>
            <a:endParaRPr lang="en-US" altLang="en-US" sz="1400" dirty="0">
              <a:cs typeface="Arial"/>
            </a:endParaRPr>
          </a:p>
          <a:p>
            <a:endParaRPr lang="en-US" altLang="en-US" sz="1400" dirty="0"/>
          </a:p>
          <a:p>
            <a:pPr eaLnBrk="1" hangingPunct="1"/>
            <a:r>
              <a:rPr lang="en-US" altLang="en-US" sz="1400" dirty="0" err="1"/>
              <a:t>Koherentnost</a:t>
            </a:r>
            <a:r>
              <a:rPr lang="en-US" altLang="en-US" sz="1400" dirty="0"/>
              <a:t> </a:t>
            </a:r>
            <a:r>
              <a:rPr lang="en-US" altLang="en-US" sz="1400" dirty="0" err="1"/>
              <a:t>podrazumeva</a:t>
            </a:r>
            <a:r>
              <a:rPr lang="en-US" altLang="en-US" sz="1400" dirty="0"/>
              <a:t> da </a:t>
            </a:r>
            <a:r>
              <a:rPr lang="en-US" altLang="en-US" sz="1400" dirty="0" err="1"/>
              <a:t>onaj</a:t>
            </a:r>
            <a:r>
              <a:rPr lang="en-US" altLang="en-US" sz="1400" dirty="0"/>
              <a:t> koji </a:t>
            </a:r>
            <a:r>
              <a:rPr lang="en-US" altLang="en-US" sz="1400" dirty="0" err="1"/>
              <a:t>traži</a:t>
            </a:r>
            <a:r>
              <a:rPr lang="en-US" altLang="en-US" sz="1400" dirty="0"/>
              <a:t> </a:t>
            </a:r>
            <a:r>
              <a:rPr lang="en-US" altLang="en-US" sz="1400" dirty="0" err="1"/>
              <a:t>podatke</a:t>
            </a:r>
            <a:r>
              <a:rPr lang="en-US" altLang="en-US" sz="1400" dirty="0"/>
              <a:t> </a:t>
            </a:r>
            <a:r>
              <a:rPr lang="en-US" altLang="en-US" sz="1400" b="1" dirty="0" err="1"/>
              <a:t>uvek</a:t>
            </a:r>
            <a:r>
              <a:rPr lang="en-US" altLang="en-US" sz="1400" b="1" dirty="0"/>
              <a:t> </a:t>
            </a:r>
            <a:r>
              <a:rPr lang="en-US" altLang="en-US" sz="1400" dirty="0" err="1"/>
              <a:t>dobije</a:t>
            </a:r>
            <a:r>
              <a:rPr lang="en-US" altLang="en-US" sz="1400" dirty="0"/>
              <a:t> </a:t>
            </a:r>
            <a:r>
              <a:rPr lang="en-US" altLang="en-US" sz="1400" dirty="0" err="1"/>
              <a:t>trenutne</a:t>
            </a:r>
            <a:r>
              <a:rPr lang="en-US" altLang="en-US" sz="1400" dirty="0"/>
              <a:t>, </a:t>
            </a:r>
            <a:r>
              <a:rPr lang="en-US" altLang="en-US" sz="1400" dirty="0" err="1"/>
              <a:t>nezastarele</a:t>
            </a:r>
            <a:r>
              <a:rPr lang="en-US" altLang="en-US" sz="1400" dirty="0"/>
              <a:t> </a:t>
            </a:r>
            <a:r>
              <a:rPr lang="en-US" altLang="en-US" sz="1400" dirty="0" err="1"/>
              <a:t>vrednosti</a:t>
            </a:r>
            <a:r>
              <a:rPr lang="en-US" altLang="en-US" sz="1400" dirty="0"/>
              <a:t> </a:t>
            </a:r>
            <a:r>
              <a:rPr lang="en-US" altLang="en-US" sz="1400" dirty="0" err="1"/>
              <a:t>podataka</a:t>
            </a:r>
            <a:r>
              <a:rPr lang="en-US" altLang="en-US" sz="1400" dirty="0"/>
              <a:t>. Ovo </a:t>
            </a:r>
            <a:r>
              <a:rPr lang="en-US" altLang="en-US" sz="1400" dirty="0" err="1"/>
              <a:t>inherentno</a:t>
            </a:r>
            <a:r>
              <a:rPr lang="en-US" altLang="en-US" sz="1400" dirty="0"/>
              <a:t> </a:t>
            </a:r>
            <a:r>
              <a:rPr lang="en-US" altLang="en-US" sz="1400" dirty="0" err="1"/>
              <a:t>implicira</a:t>
            </a:r>
            <a:r>
              <a:rPr lang="en-US" altLang="en-US" sz="1400" dirty="0"/>
              <a:t> da, za </a:t>
            </a:r>
            <a:r>
              <a:rPr lang="en-US" altLang="en-US" sz="1400" dirty="0" err="1"/>
              <a:t>svaku</a:t>
            </a:r>
            <a:r>
              <a:rPr lang="en-US" altLang="en-US" sz="1400" dirty="0"/>
              <a:t> </a:t>
            </a:r>
            <a:r>
              <a:rPr lang="en-US" altLang="en-US" sz="1400" dirty="0" err="1"/>
              <a:t>adresu</a:t>
            </a:r>
            <a:r>
              <a:rPr lang="en-US" altLang="en-US" sz="1400" dirty="0"/>
              <a:t> u </a:t>
            </a:r>
            <a:r>
              <a:rPr lang="en-US" altLang="en-US" sz="1400" dirty="0" err="1"/>
              <a:t>sistemu</a:t>
            </a:r>
            <a:r>
              <a:rPr lang="en-US" altLang="en-US" sz="1400" dirty="0"/>
              <a:t>, </a:t>
            </a:r>
            <a:r>
              <a:rPr lang="en-US" altLang="en-US" sz="1400" dirty="0" err="1"/>
              <a:t>postoji</a:t>
            </a:r>
            <a:r>
              <a:rPr lang="en-US" altLang="en-US" sz="1400" dirty="0"/>
              <a:t> </a:t>
            </a:r>
            <a:r>
              <a:rPr lang="en-US" altLang="en-US" sz="1400" dirty="0" err="1"/>
              <a:t>tačno</a:t>
            </a:r>
            <a:r>
              <a:rPr lang="en-US" altLang="en-US" sz="1400" dirty="0"/>
              <a:t> </a:t>
            </a:r>
            <a:r>
              <a:rPr lang="en-US" altLang="en-US" sz="1400" dirty="0" err="1"/>
              <a:t>jedna</a:t>
            </a:r>
            <a:r>
              <a:rPr lang="en-US" altLang="en-US" sz="1400" dirty="0"/>
              <a:t> </a:t>
            </a:r>
            <a:r>
              <a:rPr lang="en-US" altLang="en-US" sz="1400" dirty="0" err="1"/>
              <a:t>vrednost</a:t>
            </a:r>
            <a:r>
              <a:rPr lang="en-US" altLang="en-US" sz="1400" dirty="0"/>
              <a:t> </a:t>
            </a:r>
            <a:r>
              <a:rPr lang="en-US" altLang="en-US" sz="1400" dirty="0" err="1"/>
              <a:t>podatka</a:t>
            </a:r>
            <a:r>
              <a:rPr lang="en-US" altLang="en-US" sz="1400" dirty="0"/>
              <a:t> koji se </a:t>
            </a:r>
            <a:r>
              <a:rPr lang="en-US" altLang="en-US" sz="1400" dirty="0" err="1"/>
              <a:t>odnosi</a:t>
            </a:r>
            <a:r>
              <a:rPr lang="en-US" altLang="en-US" sz="1400" dirty="0"/>
              <a:t> </a:t>
            </a:r>
            <a:r>
              <a:rPr lang="en-US" altLang="en-US" sz="1400" dirty="0" err="1"/>
              <a:t>na</a:t>
            </a:r>
            <a:r>
              <a:rPr lang="en-US" altLang="en-US" sz="1400" dirty="0"/>
              <a:t> </a:t>
            </a:r>
            <a:r>
              <a:rPr lang="en-US" altLang="en-US" sz="1400" dirty="0" err="1"/>
              <a:t>tu</a:t>
            </a:r>
            <a:r>
              <a:rPr lang="en-US" altLang="en-US" sz="1400" dirty="0"/>
              <a:t> </a:t>
            </a:r>
            <a:r>
              <a:rPr lang="en-US" altLang="en-US" sz="1400" dirty="0" err="1"/>
              <a:t>adresu</a:t>
            </a:r>
            <a:endParaRPr lang="en-US" altLang="en-US" sz="1400" dirty="0" err="1">
              <a:cs typeface="Arial"/>
            </a:endParaRPr>
          </a:p>
          <a:p>
            <a:pPr eaLnBrk="1" hangingPunct="1"/>
            <a:endParaRPr lang="en-US" altLang="en-US" sz="1400" dirty="0"/>
          </a:p>
          <a:p>
            <a:r>
              <a:rPr lang="en-US" altLang="en-US" sz="1400" dirty="0"/>
              <a:t>U </a:t>
            </a:r>
            <a:r>
              <a:rPr lang="en-US" altLang="en-US" sz="1400" dirty="0" err="1"/>
              <a:t>slučaju</a:t>
            </a:r>
            <a:r>
              <a:rPr lang="en-US" altLang="en-US" sz="1400" dirty="0"/>
              <a:t> </a:t>
            </a:r>
            <a:r>
              <a:rPr lang="en-US" altLang="en-US" sz="1400" dirty="0" err="1"/>
              <a:t>keš</a:t>
            </a:r>
            <a:r>
              <a:rPr lang="en-US" altLang="en-US" sz="1400" dirty="0"/>
              <a:t> </a:t>
            </a:r>
            <a:r>
              <a:rPr lang="en-US" altLang="en-US" sz="1400" dirty="0" err="1"/>
              <a:t>kontrolera</a:t>
            </a:r>
            <a:r>
              <a:rPr lang="en-US" altLang="en-US" sz="1400" dirty="0"/>
              <a:t>, </a:t>
            </a:r>
            <a:r>
              <a:rPr lang="en-US" altLang="en-US" sz="1400" dirty="0" err="1"/>
              <a:t>operacija</a:t>
            </a:r>
            <a:r>
              <a:rPr lang="en-US" altLang="en-US" sz="1400" dirty="0"/>
              <a:t> </a:t>
            </a:r>
            <a:r>
              <a:rPr lang="en-US" altLang="en-US" sz="1400" dirty="0" err="1"/>
              <a:t>čitanja</a:t>
            </a:r>
            <a:r>
              <a:rPr lang="en-US" altLang="en-US" sz="1400" dirty="0"/>
              <a:t> ne </a:t>
            </a:r>
            <a:r>
              <a:rPr lang="en-US" altLang="en-US" sz="1400" dirty="0" err="1"/>
              <a:t>sme</a:t>
            </a:r>
            <a:r>
              <a:rPr lang="en-US" altLang="en-US" sz="1400" dirty="0"/>
              <a:t> </a:t>
            </a:r>
            <a:r>
              <a:rPr lang="en-US" altLang="en-US" sz="1400" dirty="0" err="1"/>
              <a:t>rezultovati</a:t>
            </a:r>
            <a:r>
              <a:rPr lang="en-US" altLang="en-US" sz="1400" dirty="0"/>
              <a:t> </a:t>
            </a:r>
            <a:r>
              <a:rPr lang="en-US" altLang="en-US" sz="1400" dirty="0" err="1"/>
              <a:t>podatkom</a:t>
            </a:r>
            <a:r>
              <a:rPr lang="en-US" altLang="en-US" sz="1400" dirty="0"/>
              <a:t> koji </a:t>
            </a:r>
            <a:r>
              <a:rPr lang="en-US" altLang="en-US" sz="1400" dirty="0" err="1"/>
              <a:t>nije</a:t>
            </a:r>
            <a:r>
              <a:rPr lang="en-US" altLang="en-US" sz="1400" dirty="0"/>
              <a:t> </a:t>
            </a:r>
            <a:r>
              <a:rPr lang="en-US" altLang="en-US" sz="1400" dirty="0" err="1"/>
              <a:t>poslednji</a:t>
            </a:r>
            <a:r>
              <a:rPr lang="en-US" altLang="en-US" sz="1400" dirty="0"/>
              <a:t> </a:t>
            </a:r>
            <a:r>
              <a:rPr lang="en-US" altLang="en-US" sz="1400" dirty="0" err="1"/>
              <a:t>upisan</a:t>
            </a:r>
            <a:r>
              <a:rPr lang="en-US" altLang="en-US" sz="1400" dirty="0"/>
              <a:t> </a:t>
            </a:r>
            <a:r>
              <a:rPr lang="en-US" altLang="en-US" sz="1400" dirty="0" err="1"/>
              <a:t>na</a:t>
            </a:r>
            <a:r>
              <a:rPr lang="en-US" altLang="en-US" sz="1400" dirty="0"/>
              <a:t> </a:t>
            </a:r>
            <a:r>
              <a:rPr lang="en-US" altLang="en-US" sz="1400" dirty="0" err="1"/>
              <a:t>tu</a:t>
            </a:r>
            <a:r>
              <a:rPr lang="en-US" altLang="en-US" sz="1400" dirty="0"/>
              <a:t> </a:t>
            </a:r>
            <a:r>
              <a:rPr lang="en-US" altLang="en-US" sz="1400" dirty="0" err="1"/>
              <a:t>adresu</a:t>
            </a:r>
            <a:r>
              <a:rPr lang="en-US" altLang="en-US" sz="1400" dirty="0"/>
              <a:t> </a:t>
            </a:r>
            <a:endParaRPr lang="en-US" altLang="en-US" sz="1400" dirty="0">
              <a:cs typeface="Arial"/>
            </a:endParaRPr>
          </a:p>
          <a:p>
            <a:pPr eaLnBrk="1" hangingPunct="1"/>
            <a:r>
              <a:rPr lang="en-US" altLang="en-US" sz="1400" dirty="0" err="1"/>
              <a:t>Verifikacioni</a:t>
            </a:r>
            <a:r>
              <a:rPr lang="en-US" altLang="en-US" sz="1400" dirty="0"/>
              <a:t> </a:t>
            </a:r>
            <a:r>
              <a:rPr lang="en-US" altLang="en-US" sz="1400" dirty="0" err="1"/>
              <a:t>inženjer</a:t>
            </a:r>
            <a:r>
              <a:rPr lang="en-US" altLang="en-US" sz="1400" dirty="0"/>
              <a:t> </a:t>
            </a:r>
            <a:r>
              <a:rPr lang="en-US" altLang="en-US" sz="1400" dirty="0" err="1"/>
              <a:t>može</a:t>
            </a:r>
            <a:r>
              <a:rPr lang="en-US" altLang="en-US" sz="1400" dirty="0"/>
              <a:t> </a:t>
            </a:r>
            <a:r>
              <a:rPr lang="en-US" altLang="en-US" sz="1400" dirty="0" err="1"/>
              <a:t>osmisliti</a:t>
            </a:r>
            <a:r>
              <a:rPr lang="en-US" altLang="en-US" sz="1400" dirty="0"/>
              <a:t> </a:t>
            </a:r>
            <a:r>
              <a:rPr lang="en-US" altLang="en-US" sz="1400" dirty="0" err="1"/>
              <a:t>mnoštvo</a:t>
            </a:r>
            <a:r>
              <a:rPr lang="en-US" altLang="en-US" sz="1400" dirty="0"/>
              <a:t> </a:t>
            </a:r>
            <a:r>
              <a:rPr lang="en-US" altLang="en-US" sz="1400" dirty="0" err="1"/>
              <a:t>determinističkih</a:t>
            </a:r>
            <a:r>
              <a:rPr lang="en-US" altLang="en-US" sz="1400" dirty="0"/>
              <a:t> test </a:t>
            </a:r>
            <a:r>
              <a:rPr lang="en-US" altLang="en-US" sz="1400" dirty="0" err="1"/>
              <a:t>slučajeva</a:t>
            </a:r>
            <a:r>
              <a:rPr lang="en-US" altLang="en-US" sz="1400" dirty="0"/>
              <a:t> koji </a:t>
            </a:r>
            <a:r>
              <a:rPr lang="en-US" altLang="en-US" sz="1400" dirty="0" err="1"/>
              <a:t>testiraju</a:t>
            </a:r>
            <a:r>
              <a:rPr lang="en-US" altLang="en-US" sz="1400" dirty="0"/>
              <a:t> </a:t>
            </a:r>
            <a:r>
              <a:rPr lang="en-US" altLang="en-US" sz="1400" dirty="0" err="1"/>
              <a:t>ovakvu</a:t>
            </a:r>
            <a:r>
              <a:rPr lang="en-US" altLang="en-US" sz="1400" dirty="0"/>
              <a:t> </a:t>
            </a:r>
            <a:r>
              <a:rPr lang="en-US" altLang="en-US" sz="1400" dirty="0" err="1"/>
              <a:t>koherentnost</a:t>
            </a:r>
            <a:r>
              <a:rPr lang="en-US" altLang="en-US" sz="1400" dirty="0"/>
              <a:t> </a:t>
            </a:r>
            <a:r>
              <a:rPr lang="en-US" altLang="en-US" sz="1400" dirty="0" err="1"/>
              <a:t>podataka</a:t>
            </a:r>
            <a:endParaRPr lang="en-US" altLang="en-US" sz="1400" dirty="0" err="1">
              <a:cs typeface="Arial"/>
            </a:endParaRPr>
          </a:p>
        </p:txBody>
      </p:sp>
      <p:pic>
        <p:nvPicPr>
          <p:cNvPr id="64517" name="Picture 6">
            <a:extLst>
              <a:ext uri="{FF2B5EF4-FFF2-40B4-BE49-F238E27FC236}">
                <a16:creationId xmlns:a16="http://schemas.microsoft.com/office/drawing/2014/main" id="{E085EBB1-D83E-5784-93F9-5CFBC25232D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62747" y="1227138"/>
            <a:ext cx="4186238" cy="3098800"/>
          </a:xfrm>
          <a:noFill/>
          <a:extLs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3510521374"/>
      </p:ext>
    </p:extLst>
  </p:cSld>
  <p:clrMapOvr>
    <a:masterClrMapping/>
  </p:clrMapOvr>
  <p:transition spd="med">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4">
            <a:extLst>
              <a:ext uri="{FF2B5EF4-FFF2-40B4-BE49-F238E27FC236}">
                <a16:creationId xmlns:a16="http://schemas.microsoft.com/office/drawing/2014/main" id="{76F40616-3C4C-34EF-94C8-41C06B2D99B8}"/>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9D1BC0-B5D1-4988-A6FE-2ABB6EF0A32C}" type="slidenum">
              <a:rPr lang="de-DE" altLang="en-US">
                <a:solidFill>
                  <a:schemeClr val="bg1"/>
                </a:solidFill>
              </a:rPr>
              <a:pPr/>
              <a:t>74</a:t>
            </a:fld>
            <a:endParaRPr lang="de-DE" altLang="en-US">
              <a:solidFill>
                <a:schemeClr val="bg1"/>
              </a:solidFill>
            </a:endParaRPr>
          </a:p>
        </p:txBody>
      </p:sp>
      <p:sp>
        <p:nvSpPr>
          <p:cNvPr id="64515" name="Rectangle 2">
            <a:extLst>
              <a:ext uri="{FF2B5EF4-FFF2-40B4-BE49-F238E27FC236}">
                <a16:creationId xmlns:a16="http://schemas.microsoft.com/office/drawing/2014/main" id="{E286D37C-55D3-0D57-4E4C-CF88C65993AD}"/>
              </a:ext>
            </a:extLst>
          </p:cNvPr>
          <p:cNvSpPr>
            <a:spLocks noGrp="1" noChangeArrowheads="1"/>
          </p:cNvSpPr>
          <p:nvPr>
            <p:ph type="title"/>
          </p:nvPr>
        </p:nvSpPr>
        <p:spPr/>
        <p:txBody>
          <a:bodyPr/>
          <a:lstStyle/>
          <a:p>
            <a:r>
              <a:rPr lang="en-US" dirty="0" err="1"/>
              <a:t>Deterministička</a:t>
            </a:r>
            <a:r>
              <a:rPr lang="en-US" dirty="0"/>
              <a:t> </a:t>
            </a:r>
            <a:r>
              <a:rPr lang="en-US" dirty="0" err="1"/>
              <a:t>testna</a:t>
            </a:r>
            <a:r>
              <a:rPr lang="en-US" dirty="0"/>
              <a:t> </a:t>
            </a:r>
            <a:r>
              <a:rPr lang="en-US" dirty="0" err="1"/>
              <a:t>okruženja</a:t>
            </a:r>
            <a:r>
              <a:rPr lang="en-US" altLang="en-US" dirty="0"/>
              <a:t> II</a:t>
            </a:r>
            <a:endParaRPr lang="en-US" dirty="0"/>
          </a:p>
        </p:txBody>
      </p:sp>
      <p:sp>
        <p:nvSpPr>
          <p:cNvPr id="64516" name="Rectangle 4">
            <a:extLst>
              <a:ext uri="{FF2B5EF4-FFF2-40B4-BE49-F238E27FC236}">
                <a16:creationId xmlns:a16="http://schemas.microsoft.com/office/drawing/2014/main" id="{7DCC0B64-4216-DD56-3338-A6B889D8A84F}"/>
              </a:ext>
            </a:extLst>
          </p:cNvPr>
          <p:cNvSpPr>
            <a:spLocks noGrp="1" noChangeArrowheads="1"/>
          </p:cNvSpPr>
          <p:nvPr>
            <p:ph type="body" sz="half" idx="1"/>
          </p:nvPr>
        </p:nvSpPr>
        <p:spPr/>
        <p:txBody>
          <a:bodyPr/>
          <a:lstStyle/>
          <a:p>
            <a:pPr eaLnBrk="1" hangingPunct="1"/>
            <a:endParaRPr lang="en-US" altLang="en-US" sz="1400"/>
          </a:p>
          <a:p>
            <a:pPr eaLnBrk="1" hangingPunct="1"/>
            <a:r>
              <a:rPr lang="en-US" altLang="en-US" sz="1400" dirty="0">
                <a:cs typeface="Arial"/>
              </a:rPr>
              <a:t>Jedan </a:t>
            </a:r>
            <a:r>
              <a:rPr lang="en-US" altLang="en-US" sz="1400" dirty="0" err="1">
                <a:cs typeface="Arial"/>
              </a:rPr>
              <a:t>takav</a:t>
            </a:r>
            <a:r>
              <a:rPr lang="en-US" altLang="en-US" sz="1400" dirty="0">
                <a:cs typeface="Arial"/>
              </a:rPr>
              <a:t> bi </a:t>
            </a:r>
            <a:r>
              <a:rPr lang="en-US" altLang="en-US" sz="1400" dirty="0" err="1">
                <a:cs typeface="Arial"/>
              </a:rPr>
              <a:t>mogao</a:t>
            </a:r>
            <a:r>
              <a:rPr lang="en-US" altLang="en-US" sz="1400" dirty="0">
                <a:cs typeface="Arial"/>
              </a:rPr>
              <a:t> </a:t>
            </a:r>
            <a:r>
              <a:rPr lang="en-US" altLang="en-US" sz="1400" dirty="0" err="1">
                <a:cs typeface="Arial"/>
              </a:rPr>
              <a:t>biti</a:t>
            </a:r>
            <a:r>
              <a:rPr lang="en-US" altLang="en-US" sz="1400" dirty="0">
                <a:cs typeface="Arial"/>
              </a:rPr>
              <a:t>:</a:t>
            </a:r>
          </a:p>
          <a:p>
            <a:pPr lvl="1" indent="-188595">
              <a:buFont typeface="Courier New" panose="05000000000000000000" pitchFamily="2" charset="2"/>
              <a:buChar char="o"/>
            </a:pPr>
            <a:r>
              <a:rPr lang="en-US" altLang="en-US" sz="1200" dirty="0">
                <a:cs typeface="Arial"/>
              </a:rPr>
              <a:t>Tri </a:t>
            </a:r>
            <a:r>
              <a:rPr lang="en-US" altLang="en-US" sz="1200" dirty="0" err="1">
                <a:cs typeface="Arial"/>
              </a:rPr>
              <a:t>zahteva</a:t>
            </a:r>
            <a:r>
              <a:rPr lang="en-US" altLang="en-US" sz="1200" dirty="0">
                <a:cs typeface="Arial"/>
              </a:rPr>
              <a:t> za </a:t>
            </a:r>
            <a:r>
              <a:rPr lang="en-US" altLang="en-US" sz="1200" dirty="0" err="1">
                <a:cs typeface="Arial"/>
              </a:rPr>
              <a:t>operaciju</a:t>
            </a:r>
            <a:r>
              <a:rPr lang="en-US" altLang="en-US" sz="1200" dirty="0">
                <a:cs typeface="Arial"/>
              </a:rPr>
              <a:t> </a:t>
            </a:r>
            <a:r>
              <a:rPr lang="en-US" altLang="en-US" sz="1200" dirty="0" err="1">
                <a:cs typeface="Arial"/>
              </a:rPr>
              <a:t>upisa</a:t>
            </a:r>
            <a:r>
              <a:rPr lang="en-US" altLang="en-US" sz="1200" dirty="0">
                <a:cs typeface="Arial"/>
              </a:rPr>
              <a:t> </a:t>
            </a:r>
            <a:r>
              <a:rPr lang="en-US" altLang="en-US" sz="1200" dirty="0" err="1">
                <a:cs typeface="Arial"/>
              </a:rPr>
              <a:t>na</a:t>
            </a:r>
            <a:r>
              <a:rPr lang="en-US" altLang="en-US" sz="1200" dirty="0">
                <a:cs typeface="Arial"/>
              </a:rPr>
              <a:t> </a:t>
            </a:r>
            <a:r>
              <a:rPr lang="en-US" altLang="en-US" sz="1200" dirty="0" err="1">
                <a:cs typeface="Arial"/>
              </a:rPr>
              <a:t>različite</a:t>
            </a:r>
            <a:r>
              <a:rPr lang="en-US" altLang="en-US" sz="1200" dirty="0">
                <a:cs typeface="Arial"/>
              </a:rPr>
              <a:t> </a:t>
            </a:r>
            <a:r>
              <a:rPr lang="en-US" altLang="en-US" sz="1200" dirty="0" err="1">
                <a:cs typeface="Arial"/>
              </a:rPr>
              <a:t>adrese</a:t>
            </a:r>
            <a:r>
              <a:rPr lang="en-US" altLang="en-US" sz="1200" dirty="0">
                <a:cs typeface="Arial"/>
              </a:rPr>
              <a:t> </a:t>
            </a:r>
            <a:r>
              <a:rPr lang="en-US" altLang="en-US" sz="1200" dirty="0" err="1">
                <a:cs typeface="Arial"/>
              </a:rPr>
              <a:t>su</a:t>
            </a:r>
            <a:r>
              <a:rPr lang="en-US" altLang="en-US" sz="1200" dirty="0">
                <a:cs typeface="Arial"/>
              </a:rPr>
              <a:t> </a:t>
            </a:r>
            <a:r>
              <a:rPr lang="en-US" altLang="en-US" sz="1200" dirty="0" err="1">
                <a:cs typeface="Arial"/>
              </a:rPr>
              <a:t>poslati</a:t>
            </a:r>
            <a:r>
              <a:rPr lang="en-US" altLang="en-US" sz="1200" dirty="0">
                <a:cs typeface="Arial"/>
              </a:rPr>
              <a:t>. Ove </a:t>
            </a:r>
            <a:r>
              <a:rPr lang="en-US" altLang="en-US" sz="1200" dirty="0" err="1">
                <a:cs typeface="Arial"/>
              </a:rPr>
              <a:t>komande</a:t>
            </a:r>
            <a:r>
              <a:rPr lang="en-US" altLang="en-US" sz="1200" dirty="0">
                <a:cs typeface="Arial"/>
              </a:rPr>
              <a:t> </a:t>
            </a:r>
            <a:r>
              <a:rPr lang="en-US" altLang="en-US" sz="1200" dirty="0" err="1">
                <a:cs typeface="Arial"/>
              </a:rPr>
              <a:t>inicijalno</a:t>
            </a:r>
            <a:r>
              <a:rPr lang="en-US" altLang="en-US" sz="1200" dirty="0">
                <a:cs typeface="Arial"/>
              </a:rPr>
              <a:t> </a:t>
            </a:r>
            <a:r>
              <a:rPr lang="en-US" altLang="en-US" sz="1200" dirty="0" err="1">
                <a:cs typeface="Arial"/>
              </a:rPr>
              <a:t>popune</a:t>
            </a:r>
            <a:r>
              <a:rPr lang="en-US" altLang="en-US" sz="1200" dirty="0">
                <a:cs typeface="Arial"/>
              </a:rPr>
              <a:t> tri od </a:t>
            </a:r>
            <a:r>
              <a:rPr lang="en-US" altLang="en-US" sz="1200" dirty="0" err="1">
                <a:cs typeface="Arial"/>
              </a:rPr>
              <a:t>četiri</a:t>
            </a:r>
            <a:r>
              <a:rPr lang="en-US" altLang="en-US" sz="1200" dirty="0">
                <a:cs typeface="Arial"/>
              </a:rPr>
              <a:t> </a:t>
            </a:r>
            <a:r>
              <a:rPr lang="en-US" altLang="en-US" sz="1200" dirty="0" err="1">
                <a:cs typeface="Arial"/>
              </a:rPr>
              <a:t>lokacije</a:t>
            </a:r>
            <a:r>
              <a:rPr lang="en-US" altLang="en-US" sz="1200" dirty="0">
                <a:cs typeface="Arial"/>
              </a:rPr>
              <a:t> u </a:t>
            </a:r>
            <a:r>
              <a:rPr lang="en-US" altLang="en-US" sz="1200" dirty="0" err="1">
                <a:cs typeface="Arial"/>
              </a:rPr>
              <a:t>internom</a:t>
            </a:r>
            <a:r>
              <a:rPr lang="en-US" altLang="en-US" sz="1200" dirty="0">
                <a:cs typeface="Arial"/>
              </a:rPr>
              <a:t> </a:t>
            </a:r>
            <a:r>
              <a:rPr lang="en-US" altLang="en-US" sz="1200" dirty="0" err="1">
                <a:cs typeface="Arial"/>
              </a:rPr>
              <a:t>redu</a:t>
            </a:r>
            <a:r>
              <a:rPr lang="en-US" altLang="en-US" sz="1200" dirty="0">
                <a:cs typeface="Arial"/>
              </a:rPr>
              <a:t> </a:t>
            </a:r>
            <a:r>
              <a:rPr lang="en-US" altLang="en-US" sz="1200" dirty="0" err="1">
                <a:cs typeface="Arial"/>
              </a:rPr>
              <a:t>operacije</a:t>
            </a:r>
            <a:r>
              <a:rPr lang="en-US" altLang="en-US" sz="1200" dirty="0">
                <a:cs typeface="Arial"/>
              </a:rPr>
              <a:t> </a:t>
            </a:r>
            <a:r>
              <a:rPr lang="en-US" altLang="en-US" sz="1200" dirty="0" err="1">
                <a:cs typeface="Arial"/>
              </a:rPr>
              <a:t>upisa</a:t>
            </a:r>
            <a:r>
              <a:rPr lang="en-US" altLang="en-US" sz="1200" dirty="0">
                <a:cs typeface="Arial"/>
              </a:rPr>
              <a:t> (store)</a:t>
            </a:r>
          </a:p>
          <a:p>
            <a:pPr lvl="1" indent="-188595">
              <a:buFont typeface="Courier New" panose="05000000000000000000" pitchFamily="2" charset="2"/>
              <a:buChar char="o"/>
            </a:pPr>
            <a:r>
              <a:rPr lang="en-US" altLang="en-US" sz="1200" dirty="0" err="1">
                <a:cs typeface="Arial"/>
              </a:rPr>
              <a:t>Četvrti</a:t>
            </a:r>
            <a:r>
              <a:rPr lang="en-US" altLang="en-US" sz="1200" dirty="0">
                <a:cs typeface="Arial"/>
              </a:rPr>
              <a:t> </a:t>
            </a:r>
            <a:r>
              <a:rPr lang="en-US" altLang="en-US" sz="1200" dirty="0" err="1">
                <a:cs typeface="Arial"/>
              </a:rPr>
              <a:t>zahtev</a:t>
            </a:r>
            <a:r>
              <a:rPr lang="en-US" altLang="en-US" sz="1200" dirty="0">
                <a:cs typeface="Arial"/>
              </a:rPr>
              <a:t> za </a:t>
            </a:r>
            <a:r>
              <a:rPr lang="en-US" altLang="en-US" sz="1200" dirty="0" err="1">
                <a:cs typeface="Arial"/>
              </a:rPr>
              <a:t>upis</a:t>
            </a:r>
            <a:r>
              <a:rPr lang="en-US" altLang="en-US" sz="1200" dirty="0">
                <a:cs typeface="Arial"/>
              </a:rPr>
              <a:t> </a:t>
            </a:r>
            <a:r>
              <a:rPr lang="en-US" altLang="en-US" sz="1200" dirty="0" err="1">
                <a:cs typeface="Arial"/>
              </a:rPr>
              <a:t>na</a:t>
            </a:r>
            <a:r>
              <a:rPr lang="en-US" altLang="en-US" sz="1200" dirty="0">
                <a:cs typeface="Arial"/>
              </a:rPr>
              <a:t> </a:t>
            </a:r>
            <a:r>
              <a:rPr lang="en-US" altLang="en-US" sz="1200" dirty="0" err="1">
                <a:cs typeface="Arial"/>
              </a:rPr>
              <a:t>adresu</a:t>
            </a:r>
            <a:r>
              <a:rPr lang="en-US" altLang="en-US" sz="1200" dirty="0">
                <a:cs typeface="Arial"/>
              </a:rPr>
              <a:t> X se </a:t>
            </a:r>
            <a:r>
              <a:rPr lang="en-US" altLang="en-US" sz="1200" dirty="0" err="1">
                <a:cs typeface="Arial"/>
              </a:rPr>
              <a:t>šalje</a:t>
            </a:r>
            <a:r>
              <a:rPr lang="en-US" altLang="en-US" sz="1200" dirty="0">
                <a:cs typeface="Arial"/>
              </a:rPr>
              <a:t> </a:t>
            </a:r>
            <a:r>
              <a:rPr lang="en-US" altLang="en-US" sz="1200" dirty="0" err="1">
                <a:cs typeface="Arial"/>
              </a:rPr>
              <a:t>i</a:t>
            </a:r>
            <a:r>
              <a:rPr lang="en-US" altLang="en-US" sz="1200" dirty="0">
                <a:cs typeface="Arial"/>
              </a:rPr>
              <a:t> on bi </a:t>
            </a:r>
            <a:r>
              <a:rPr lang="en-US" altLang="en-US" sz="1200" dirty="0" err="1">
                <a:cs typeface="Arial"/>
              </a:rPr>
              <a:t>trebao</a:t>
            </a:r>
            <a:r>
              <a:rPr lang="en-US" altLang="en-US" sz="1200" dirty="0">
                <a:cs typeface="Arial"/>
              </a:rPr>
              <a:t> </a:t>
            </a:r>
            <a:r>
              <a:rPr lang="en-US" altLang="en-US" sz="1200" dirty="0" err="1">
                <a:cs typeface="Arial"/>
              </a:rPr>
              <a:t>biti</a:t>
            </a:r>
            <a:r>
              <a:rPr lang="en-US" altLang="en-US" sz="1200" dirty="0">
                <a:cs typeface="Arial"/>
              </a:rPr>
              <a:t> </a:t>
            </a:r>
            <a:r>
              <a:rPr lang="en-US" altLang="en-US" sz="1200" dirty="0" err="1">
                <a:cs typeface="Arial"/>
              </a:rPr>
              <a:t>poslednji</a:t>
            </a:r>
            <a:r>
              <a:rPr lang="en-US" altLang="en-US" sz="1200" dirty="0">
                <a:cs typeface="Arial"/>
              </a:rPr>
              <a:t> koji </a:t>
            </a:r>
            <a:r>
              <a:rPr lang="en-US" altLang="en-US" sz="1200" dirty="0" err="1">
                <a:cs typeface="Arial"/>
              </a:rPr>
              <a:t>će</a:t>
            </a:r>
            <a:r>
              <a:rPr lang="en-US" altLang="en-US" sz="1200" dirty="0">
                <a:cs typeface="Arial"/>
              </a:rPr>
              <a:t> </a:t>
            </a:r>
            <a:r>
              <a:rPr lang="en-US" altLang="en-US" sz="1200" dirty="0" err="1">
                <a:cs typeface="Arial"/>
              </a:rPr>
              <a:t>biti</a:t>
            </a:r>
            <a:r>
              <a:rPr lang="en-US" altLang="en-US" sz="1200" dirty="0">
                <a:cs typeface="Arial"/>
              </a:rPr>
              <a:t> </a:t>
            </a:r>
            <a:r>
              <a:rPr lang="en-US" altLang="en-US" sz="1200" dirty="0" err="1">
                <a:cs typeface="Arial"/>
              </a:rPr>
              <a:t>obrađen</a:t>
            </a:r>
            <a:endParaRPr lang="en-US" dirty="0" err="1">
              <a:cs typeface="Arial"/>
            </a:endParaRPr>
          </a:p>
          <a:p>
            <a:pPr lvl="1" indent="-188595">
              <a:buFont typeface="Courier New" panose="05000000000000000000" pitchFamily="2" charset="2"/>
              <a:buChar char="o"/>
            </a:pPr>
            <a:r>
              <a:rPr lang="en-US" altLang="en-US" sz="1200" dirty="0" err="1">
                <a:cs typeface="Arial"/>
              </a:rPr>
              <a:t>Šalje</a:t>
            </a:r>
            <a:r>
              <a:rPr lang="en-US" altLang="en-US" sz="1200" dirty="0">
                <a:cs typeface="Arial"/>
              </a:rPr>
              <a:t> se </a:t>
            </a:r>
            <a:r>
              <a:rPr lang="en-US" altLang="en-US" sz="1200" dirty="0" err="1">
                <a:cs typeface="Arial"/>
              </a:rPr>
              <a:t>zahtev</a:t>
            </a:r>
            <a:r>
              <a:rPr lang="en-US" altLang="en-US" sz="1200" dirty="0">
                <a:cs typeface="Arial"/>
              </a:rPr>
              <a:t> za </a:t>
            </a:r>
            <a:r>
              <a:rPr lang="en-US" altLang="en-US" sz="1200" dirty="0" err="1">
                <a:cs typeface="Arial"/>
              </a:rPr>
              <a:t>čitanje</a:t>
            </a:r>
            <a:r>
              <a:rPr lang="en-US" altLang="en-US" sz="1200" dirty="0">
                <a:cs typeface="Arial"/>
              </a:rPr>
              <a:t> </a:t>
            </a:r>
            <a:r>
              <a:rPr lang="en-US" altLang="en-US" sz="1200" dirty="0" err="1">
                <a:cs typeface="Arial"/>
              </a:rPr>
              <a:t>sa</a:t>
            </a:r>
            <a:r>
              <a:rPr lang="en-US" altLang="en-US" sz="1200" dirty="0">
                <a:cs typeface="Arial"/>
              </a:rPr>
              <a:t> </a:t>
            </a:r>
            <a:r>
              <a:rPr lang="en-US" altLang="en-US" sz="1200" dirty="0" err="1">
                <a:cs typeface="Arial"/>
              </a:rPr>
              <a:t>adrese</a:t>
            </a:r>
            <a:r>
              <a:rPr lang="en-US" altLang="en-US" sz="1200" dirty="0">
                <a:cs typeface="Arial"/>
              </a:rPr>
              <a:t> X </a:t>
            </a:r>
            <a:endParaRPr lang="en-US" dirty="0">
              <a:cs typeface="Arial"/>
            </a:endParaRPr>
          </a:p>
          <a:p>
            <a:r>
              <a:rPr lang="en-US" altLang="en-US" sz="1400" dirty="0" err="1">
                <a:cs typeface="Arial"/>
              </a:rPr>
              <a:t>Koherentnost</a:t>
            </a:r>
            <a:r>
              <a:rPr lang="en-US" altLang="en-US" sz="1400" dirty="0">
                <a:cs typeface="Arial"/>
              </a:rPr>
              <a:t> </a:t>
            </a:r>
            <a:r>
              <a:rPr lang="en-US" altLang="en-US" sz="1400" dirty="0" err="1">
                <a:cs typeface="Arial"/>
              </a:rPr>
              <a:t>podrazumeva</a:t>
            </a:r>
            <a:r>
              <a:rPr lang="en-US" altLang="en-US" sz="1400" dirty="0">
                <a:cs typeface="Arial"/>
              </a:rPr>
              <a:t> da </a:t>
            </a:r>
            <a:r>
              <a:rPr lang="en-US" altLang="en-US" sz="1400" dirty="0" err="1">
                <a:cs typeface="Arial"/>
              </a:rPr>
              <a:t>će</a:t>
            </a:r>
            <a:r>
              <a:rPr lang="en-US" altLang="en-US" sz="1400" dirty="0">
                <a:cs typeface="Arial"/>
              </a:rPr>
              <a:t> </a:t>
            </a:r>
            <a:r>
              <a:rPr lang="en-US" altLang="en-US" sz="1400" dirty="0" err="1">
                <a:cs typeface="Arial"/>
              </a:rPr>
              <a:t>zahtev</a:t>
            </a:r>
            <a:r>
              <a:rPr lang="en-US" altLang="en-US" sz="1400" dirty="0">
                <a:cs typeface="Arial"/>
              </a:rPr>
              <a:t> za </a:t>
            </a:r>
            <a:r>
              <a:rPr lang="en-US" altLang="en-US" sz="1400" dirty="0" err="1">
                <a:cs typeface="Arial"/>
              </a:rPr>
              <a:t>čitanje</a:t>
            </a:r>
            <a:r>
              <a:rPr lang="en-US" altLang="en-US" sz="1400" dirty="0">
                <a:cs typeface="Arial"/>
              </a:rPr>
              <a:t> </a:t>
            </a:r>
            <a:r>
              <a:rPr lang="en-US" altLang="en-US" sz="1400" dirty="0" err="1">
                <a:cs typeface="Arial"/>
              </a:rPr>
              <a:t>rezultovati</a:t>
            </a:r>
            <a:r>
              <a:rPr lang="en-US" altLang="en-US" sz="1400" dirty="0">
                <a:cs typeface="Arial"/>
              </a:rPr>
              <a:t> "</a:t>
            </a:r>
            <a:r>
              <a:rPr lang="en-US" altLang="en-US" sz="1400" dirty="0" err="1">
                <a:cs typeface="Arial"/>
              </a:rPr>
              <a:t>najsvežijim</a:t>
            </a:r>
            <a:r>
              <a:rPr lang="en-US" altLang="en-US" sz="1400" dirty="0">
                <a:cs typeface="Arial"/>
              </a:rPr>
              <a:t>" </a:t>
            </a:r>
            <a:r>
              <a:rPr lang="en-US" altLang="en-US" sz="1400" dirty="0" err="1">
                <a:cs typeface="Arial"/>
              </a:rPr>
              <a:t>podacima</a:t>
            </a:r>
            <a:r>
              <a:rPr lang="en-US" altLang="en-US" sz="1400" dirty="0">
                <a:cs typeface="Arial"/>
              </a:rPr>
              <a:t>, koji se </a:t>
            </a:r>
            <a:r>
              <a:rPr lang="en-US" altLang="en-US" sz="1400" dirty="0" err="1">
                <a:cs typeface="Arial"/>
              </a:rPr>
              <a:t>možda</a:t>
            </a:r>
            <a:r>
              <a:rPr lang="en-US" altLang="en-US" sz="1400" dirty="0">
                <a:cs typeface="Arial"/>
              </a:rPr>
              <a:t> </a:t>
            </a:r>
            <a:r>
              <a:rPr lang="en-US" altLang="en-US" sz="1400" dirty="0" err="1">
                <a:cs typeface="Arial"/>
              </a:rPr>
              <a:t>nalaze</a:t>
            </a:r>
            <a:r>
              <a:rPr lang="en-US" altLang="en-US" sz="1400" dirty="0">
                <a:cs typeface="Arial"/>
              </a:rPr>
              <a:t> </a:t>
            </a:r>
            <a:r>
              <a:rPr lang="en-US" altLang="en-US" sz="1400" dirty="0" err="1">
                <a:cs typeface="Arial"/>
              </a:rPr>
              <a:t>i</a:t>
            </a:r>
            <a:r>
              <a:rPr lang="en-US" altLang="en-US" sz="1400" dirty="0">
                <a:cs typeface="Arial"/>
              </a:rPr>
              <a:t> </a:t>
            </a:r>
            <a:r>
              <a:rPr lang="en-US" altLang="en-US" sz="1400" dirty="0" err="1">
                <a:cs typeface="Arial"/>
              </a:rPr>
              <a:t>dalje</a:t>
            </a:r>
            <a:r>
              <a:rPr lang="en-US" altLang="en-US" sz="1400" dirty="0">
                <a:cs typeface="Arial"/>
              </a:rPr>
              <a:t> u </a:t>
            </a:r>
            <a:r>
              <a:rPr lang="en-US" altLang="en-US" sz="1400" dirty="0" err="1">
                <a:cs typeface="Arial"/>
              </a:rPr>
              <a:t>redu</a:t>
            </a:r>
            <a:r>
              <a:rPr lang="en-US" altLang="en-US" sz="1400" dirty="0">
                <a:cs typeface="Arial"/>
              </a:rPr>
              <a:t> za </a:t>
            </a:r>
            <a:r>
              <a:rPr lang="en-US" altLang="en-US" sz="1400" dirty="0" err="1">
                <a:cs typeface="Arial"/>
              </a:rPr>
              <a:t>opsluživanje</a:t>
            </a:r>
            <a:r>
              <a:rPr lang="en-US" altLang="en-US" sz="1400" dirty="0">
                <a:cs typeface="Arial"/>
              </a:rPr>
              <a:t> </a:t>
            </a:r>
            <a:r>
              <a:rPr lang="en-US" altLang="en-US" sz="1400" dirty="0" err="1">
                <a:cs typeface="Arial"/>
              </a:rPr>
              <a:t>operacija</a:t>
            </a:r>
            <a:r>
              <a:rPr lang="en-US" altLang="en-US" sz="1400" dirty="0">
                <a:cs typeface="Arial"/>
              </a:rPr>
              <a:t> </a:t>
            </a:r>
            <a:r>
              <a:rPr lang="en-US" altLang="en-US" sz="1400" dirty="0" err="1">
                <a:cs typeface="Arial"/>
              </a:rPr>
              <a:t>upisa</a:t>
            </a:r>
            <a:r>
              <a:rPr lang="en-US" altLang="en-US" sz="1400" dirty="0">
                <a:cs typeface="Arial"/>
              </a:rPr>
              <a:t>, a ne u </a:t>
            </a:r>
            <a:r>
              <a:rPr lang="en-US" altLang="en-US" sz="1400" dirty="0" err="1">
                <a:cs typeface="Arial"/>
              </a:rPr>
              <a:t>samoj</a:t>
            </a:r>
            <a:r>
              <a:rPr lang="en-US" altLang="en-US" sz="1400" dirty="0">
                <a:cs typeface="Arial"/>
              </a:rPr>
              <a:t> </a:t>
            </a:r>
            <a:r>
              <a:rPr lang="en-US" altLang="en-US" sz="1400" dirty="0" err="1">
                <a:cs typeface="Arial"/>
              </a:rPr>
              <a:t>keš</a:t>
            </a:r>
            <a:r>
              <a:rPr lang="en-US" altLang="en-US" sz="1400" dirty="0">
                <a:cs typeface="Arial"/>
              </a:rPr>
              <a:t> </a:t>
            </a:r>
            <a:r>
              <a:rPr lang="en-US" altLang="en-US" sz="1400" dirty="0" err="1">
                <a:cs typeface="Arial"/>
              </a:rPr>
              <a:t>memoriji</a:t>
            </a:r>
            <a:r>
              <a:rPr lang="en-US" altLang="en-US" sz="1400" dirty="0">
                <a:cs typeface="Arial"/>
              </a:rPr>
              <a:t> </a:t>
            </a:r>
            <a:r>
              <a:rPr lang="en-US" altLang="en-US" sz="1400" dirty="0" err="1">
                <a:cs typeface="Arial"/>
              </a:rPr>
              <a:t>ili</a:t>
            </a:r>
            <a:r>
              <a:rPr lang="en-US" altLang="en-US" sz="1400" dirty="0">
                <a:cs typeface="Arial"/>
              </a:rPr>
              <a:t> </a:t>
            </a:r>
            <a:r>
              <a:rPr lang="en-US" altLang="en-US" sz="1400" dirty="0" err="1">
                <a:cs typeface="Arial"/>
              </a:rPr>
              <a:t>osnovnoj</a:t>
            </a:r>
            <a:r>
              <a:rPr lang="en-US" altLang="en-US" sz="1400" dirty="0">
                <a:cs typeface="Arial"/>
              </a:rPr>
              <a:t> </a:t>
            </a:r>
            <a:r>
              <a:rPr lang="en-US" altLang="en-US" sz="1400" dirty="0" err="1">
                <a:cs typeface="Arial"/>
              </a:rPr>
              <a:t>memoriji</a:t>
            </a:r>
          </a:p>
          <a:p>
            <a:r>
              <a:rPr lang="en-US" altLang="en-US" sz="1400" dirty="0" err="1">
                <a:cs typeface="Arial"/>
              </a:rPr>
              <a:t>Keš</a:t>
            </a:r>
            <a:r>
              <a:rPr lang="en-US" altLang="en-US" sz="1400" dirty="0">
                <a:cs typeface="Arial"/>
              </a:rPr>
              <a:t> </a:t>
            </a:r>
            <a:r>
              <a:rPr lang="en-US" altLang="en-US" sz="1400" dirty="0" err="1">
                <a:cs typeface="Arial"/>
              </a:rPr>
              <a:t>kontroler</a:t>
            </a:r>
            <a:r>
              <a:rPr lang="en-US" altLang="en-US" sz="1400" dirty="0">
                <a:cs typeface="Arial"/>
              </a:rPr>
              <a:t> mora da se </a:t>
            </a:r>
            <a:r>
              <a:rPr lang="en-US" altLang="en-US" sz="1400" dirty="0" err="1">
                <a:cs typeface="Arial"/>
              </a:rPr>
              <a:t>nosi</a:t>
            </a:r>
            <a:r>
              <a:rPr lang="en-US" altLang="en-US" sz="1400" dirty="0">
                <a:cs typeface="Arial"/>
              </a:rPr>
              <a:t> </a:t>
            </a:r>
            <a:r>
              <a:rPr lang="en-US" altLang="en-US" sz="1400" dirty="0" err="1">
                <a:cs typeface="Arial"/>
              </a:rPr>
              <a:t>sa</a:t>
            </a:r>
            <a:r>
              <a:rPr lang="en-US" altLang="en-US" sz="1400" dirty="0">
                <a:cs typeface="Arial"/>
              </a:rPr>
              <a:t> </a:t>
            </a:r>
            <a:r>
              <a:rPr lang="en-US" altLang="en-US" sz="1400" dirty="0" err="1">
                <a:cs typeface="Arial"/>
              </a:rPr>
              <a:t>ovakvom</a:t>
            </a:r>
            <a:r>
              <a:rPr lang="en-US" altLang="en-US" sz="1400" dirty="0">
                <a:cs typeface="Arial"/>
              </a:rPr>
              <a:t> </a:t>
            </a:r>
            <a:r>
              <a:rPr lang="en-US" altLang="en-US" sz="1400" dirty="0" err="1">
                <a:cs typeface="Arial"/>
              </a:rPr>
              <a:t>situacijom</a:t>
            </a:r>
            <a:r>
              <a:rPr lang="en-US" altLang="en-US" sz="1400" dirty="0">
                <a:cs typeface="Arial"/>
              </a:rPr>
              <a:t> </a:t>
            </a:r>
            <a:r>
              <a:rPr lang="en-US" altLang="en-US" sz="1400" dirty="0" err="1">
                <a:cs typeface="Arial"/>
              </a:rPr>
              <a:t>na</a:t>
            </a:r>
            <a:r>
              <a:rPr lang="en-US" altLang="en-US" sz="1400" dirty="0">
                <a:cs typeface="Arial"/>
              </a:rPr>
              <a:t> </a:t>
            </a:r>
            <a:r>
              <a:rPr lang="en-US" altLang="en-US" sz="1400" dirty="0" err="1">
                <a:cs typeface="Arial"/>
              </a:rPr>
              <a:t>jedan</a:t>
            </a:r>
            <a:r>
              <a:rPr lang="en-US" altLang="en-US" sz="1400" dirty="0">
                <a:cs typeface="Arial"/>
              </a:rPr>
              <a:t> od </a:t>
            </a:r>
            <a:r>
              <a:rPr lang="en-US" altLang="en-US" sz="1400" dirty="0" err="1">
                <a:cs typeface="Arial"/>
              </a:rPr>
              <a:t>sledećih</a:t>
            </a:r>
            <a:r>
              <a:rPr lang="en-US" altLang="en-US" sz="1400" dirty="0">
                <a:cs typeface="Arial"/>
              </a:rPr>
              <a:t> </a:t>
            </a:r>
            <a:r>
              <a:rPr lang="en-US" altLang="en-US" sz="1400" dirty="0" err="1">
                <a:cs typeface="Arial"/>
              </a:rPr>
              <a:t>načina</a:t>
            </a:r>
            <a:r>
              <a:rPr lang="en-US" altLang="en-US" sz="1400" dirty="0">
                <a:cs typeface="Arial"/>
              </a:rPr>
              <a:t>:</a:t>
            </a:r>
          </a:p>
          <a:p>
            <a:pPr lvl="1" indent="-188595">
              <a:buFont typeface="Courier New" panose="05000000000000000000" pitchFamily="2" charset="2"/>
              <a:buChar char="o"/>
            </a:pPr>
            <a:r>
              <a:rPr lang="en-US" altLang="en-US" sz="1200" dirty="0" err="1">
                <a:cs typeface="Arial"/>
              </a:rPr>
              <a:t>Prioritizuje</a:t>
            </a:r>
            <a:r>
              <a:rPr lang="en-US" altLang="en-US" sz="1200" dirty="0">
                <a:cs typeface="Arial"/>
              </a:rPr>
              <a:t> </a:t>
            </a:r>
            <a:r>
              <a:rPr lang="en-US" altLang="en-US" sz="1200" dirty="0" err="1">
                <a:cs typeface="Arial"/>
              </a:rPr>
              <a:t>operacije</a:t>
            </a:r>
            <a:r>
              <a:rPr lang="en-US" altLang="en-US" sz="1200" dirty="0">
                <a:cs typeface="Arial"/>
              </a:rPr>
              <a:t> </a:t>
            </a:r>
            <a:r>
              <a:rPr lang="en-US" altLang="en-US" sz="1200" dirty="0" err="1">
                <a:cs typeface="Arial"/>
              </a:rPr>
              <a:t>upisa</a:t>
            </a:r>
            <a:r>
              <a:rPr lang="en-US" altLang="en-US" sz="1200" dirty="0">
                <a:cs typeface="Arial"/>
              </a:rPr>
              <a:t> u </a:t>
            </a:r>
            <a:r>
              <a:rPr lang="en-US" altLang="en-US" sz="1200" dirty="0" err="1">
                <a:cs typeface="Arial"/>
              </a:rPr>
              <a:t>odnosu</a:t>
            </a:r>
            <a:r>
              <a:rPr lang="en-US" altLang="en-US" sz="1200" dirty="0">
                <a:cs typeface="Arial"/>
              </a:rPr>
              <a:t> </a:t>
            </a:r>
            <a:r>
              <a:rPr lang="en-US" altLang="en-US" sz="1200" dirty="0" err="1">
                <a:cs typeface="Arial"/>
              </a:rPr>
              <a:t>na</a:t>
            </a:r>
            <a:r>
              <a:rPr lang="en-US" altLang="en-US" sz="1200" dirty="0">
                <a:cs typeface="Arial"/>
              </a:rPr>
              <a:t> </a:t>
            </a:r>
            <a:r>
              <a:rPr lang="en-US" altLang="en-US" sz="1200" dirty="0" err="1">
                <a:cs typeface="Arial"/>
              </a:rPr>
              <a:t>operacije</a:t>
            </a:r>
            <a:r>
              <a:rPr lang="en-US" altLang="en-US" sz="1200" dirty="0">
                <a:cs typeface="Arial"/>
              </a:rPr>
              <a:t> </a:t>
            </a:r>
            <a:r>
              <a:rPr lang="en-US" altLang="en-US" sz="1200" dirty="0" err="1">
                <a:cs typeface="Arial"/>
              </a:rPr>
              <a:t>čitanja</a:t>
            </a:r>
            <a:r>
              <a:rPr lang="en-US" altLang="en-US" sz="1200" dirty="0">
                <a:cs typeface="Arial"/>
              </a:rPr>
              <a:t>, </a:t>
            </a:r>
            <a:r>
              <a:rPr lang="en-US" altLang="en-US" sz="1200" dirty="0" err="1">
                <a:cs typeface="Arial"/>
              </a:rPr>
              <a:t>što</a:t>
            </a:r>
            <a:r>
              <a:rPr lang="en-US" altLang="en-US" sz="1200" dirty="0">
                <a:cs typeface="Arial"/>
              </a:rPr>
              <a:t> </a:t>
            </a:r>
            <a:r>
              <a:rPr lang="en-US" altLang="en-US" sz="1200" dirty="0" err="1">
                <a:cs typeface="Arial"/>
              </a:rPr>
              <a:t>rezultuje</a:t>
            </a:r>
            <a:r>
              <a:rPr lang="en-US" altLang="en-US" sz="1200" dirty="0">
                <a:cs typeface="Arial"/>
              </a:rPr>
              <a:t> time da se </a:t>
            </a:r>
            <a:r>
              <a:rPr lang="en-US" altLang="en-US" sz="1200" dirty="0" err="1">
                <a:cs typeface="Arial"/>
              </a:rPr>
              <a:t>sve</a:t>
            </a:r>
            <a:r>
              <a:rPr lang="en-US" altLang="en-US" sz="1200" dirty="0">
                <a:cs typeface="Arial"/>
              </a:rPr>
              <a:t> </a:t>
            </a:r>
            <a:r>
              <a:rPr lang="en-US" altLang="en-US" sz="1200" dirty="0" err="1">
                <a:cs typeface="Arial"/>
              </a:rPr>
              <a:t>operacije</a:t>
            </a:r>
            <a:r>
              <a:rPr lang="en-US" altLang="en-US" sz="1200" dirty="0">
                <a:cs typeface="Arial"/>
              </a:rPr>
              <a:t> </a:t>
            </a:r>
            <a:r>
              <a:rPr lang="en-US" altLang="en-US" sz="1200" dirty="0" err="1">
                <a:cs typeface="Arial"/>
              </a:rPr>
              <a:t>upisa</a:t>
            </a:r>
            <a:r>
              <a:rPr lang="en-US" altLang="en-US" sz="1200" dirty="0">
                <a:cs typeface="Arial"/>
              </a:rPr>
              <a:t> </a:t>
            </a:r>
            <a:r>
              <a:rPr lang="en-US" altLang="en-US" sz="1200" dirty="0" err="1">
                <a:cs typeface="Arial"/>
              </a:rPr>
              <a:t>izvrše</a:t>
            </a:r>
            <a:r>
              <a:rPr lang="en-US" altLang="en-US" sz="1200" dirty="0">
                <a:cs typeface="Arial"/>
              </a:rPr>
              <a:t> pre </a:t>
            </a:r>
            <a:r>
              <a:rPr lang="en-US" altLang="en-US" sz="1200" dirty="0" err="1">
                <a:cs typeface="Arial"/>
              </a:rPr>
              <a:t>nego</a:t>
            </a:r>
            <a:r>
              <a:rPr lang="en-US" altLang="en-US" sz="1200" dirty="0">
                <a:cs typeface="Arial"/>
              </a:rPr>
              <a:t> </a:t>
            </a:r>
            <a:r>
              <a:rPr lang="en-US" altLang="en-US" sz="1200" dirty="0" err="1">
                <a:cs typeface="Arial"/>
              </a:rPr>
              <a:t>što</a:t>
            </a:r>
            <a:r>
              <a:rPr lang="en-US" altLang="en-US" sz="1200" dirty="0">
                <a:cs typeface="Arial"/>
              </a:rPr>
              <a:t> se </a:t>
            </a:r>
            <a:r>
              <a:rPr lang="en-US" altLang="en-US" sz="1200" dirty="0" err="1">
                <a:cs typeface="Arial"/>
              </a:rPr>
              <a:t>opsluže</a:t>
            </a:r>
            <a:r>
              <a:rPr lang="en-US" altLang="en-US" sz="1200" dirty="0">
                <a:cs typeface="Arial"/>
              </a:rPr>
              <a:t> </a:t>
            </a:r>
            <a:r>
              <a:rPr lang="en-US" altLang="en-US" sz="1200" dirty="0" err="1">
                <a:cs typeface="Arial"/>
              </a:rPr>
              <a:t>operacije</a:t>
            </a:r>
            <a:r>
              <a:rPr lang="en-US" altLang="en-US" sz="1200" dirty="0">
                <a:cs typeface="Arial"/>
              </a:rPr>
              <a:t> </a:t>
            </a:r>
            <a:r>
              <a:rPr lang="en-US" altLang="en-US" sz="1200" dirty="0" err="1">
                <a:cs typeface="Arial"/>
              </a:rPr>
              <a:t>iz</a:t>
            </a:r>
            <a:r>
              <a:rPr lang="en-US" altLang="en-US" sz="1200" dirty="0">
                <a:cs typeface="Arial"/>
              </a:rPr>
              <a:t> </a:t>
            </a:r>
            <a:r>
              <a:rPr lang="en-US" altLang="en-US" sz="1200" dirty="0" err="1">
                <a:cs typeface="Arial"/>
              </a:rPr>
              <a:t>reda</a:t>
            </a:r>
            <a:r>
              <a:rPr lang="en-US" altLang="en-US" sz="1200" dirty="0">
                <a:cs typeface="Arial"/>
              </a:rPr>
              <a:t> </a:t>
            </a:r>
            <a:r>
              <a:rPr lang="en-US" altLang="en-US" sz="1200" dirty="0" err="1">
                <a:cs typeface="Arial"/>
              </a:rPr>
              <a:t>čekanja</a:t>
            </a:r>
            <a:r>
              <a:rPr lang="en-US" altLang="en-US" sz="1200" dirty="0">
                <a:cs typeface="Arial"/>
              </a:rPr>
              <a:t> </a:t>
            </a:r>
            <a:r>
              <a:rPr lang="en-US" altLang="en-US" sz="1200" dirty="0" err="1">
                <a:cs typeface="Arial"/>
              </a:rPr>
              <a:t>na</a:t>
            </a:r>
            <a:r>
              <a:rPr lang="en-US" altLang="en-US" sz="1200" dirty="0">
                <a:cs typeface="Arial"/>
              </a:rPr>
              <a:t> </a:t>
            </a:r>
            <a:r>
              <a:rPr lang="en-US" altLang="en-US" sz="1200" dirty="0" err="1">
                <a:cs typeface="Arial"/>
              </a:rPr>
              <a:t>upis</a:t>
            </a:r>
            <a:r>
              <a:rPr lang="en-US" altLang="en-US" sz="1200" dirty="0">
                <a:cs typeface="Arial"/>
              </a:rPr>
              <a:t> (</a:t>
            </a:r>
            <a:r>
              <a:rPr lang="en-US" altLang="en-US" sz="1200" i="1" dirty="0">
                <a:cs typeface="Arial"/>
              </a:rPr>
              <a:t>Fetch CMD queue</a:t>
            </a:r>
            <a:r>
              <a:rPr lang="en-US" altLang="en-US" sz="1200" dirty="0">
                <a:cs typeface="Arial"/>
              </a:rPr>
              <a:t>)</a:t>
            </a:r>
          </a:p>
          <a:p>
            <a:pPr lvl="1" indent="-188595">
              <a:buFont typeface="Courier New" panose="05000000000000000000" pitchFamily="2" charset="2"/>
              <a:buChar char="o"/>
            </a:pPr>
            <a:r>
              <a:rPr lang="en-US" altLang="en-US" sz="1200" dirty="0" err="1">
                <a:cs typeface="Arial"/>
              </a:rPr>
              <a:t>Vrši</a:t>
            </a:r>
            <a:r>
              <a:rPr lang="en-US" altLang="en-US" sz="1200" dirty="0">
                <a:cs typeface="Arial"/>
              </a:rPr>
              <a:t> </a:t>
            </a:r>
            <a:r>
              <a:rPr lang="en-US" altLang="en-US" sz="1200" dirty="0" err="1">
                <a:cs typeface="Arial"/>
              </a:rPr>
              <a:t>komparaciju</a:t>
            </a:r>
            <a:r>
              <a:rPr lang="en-US" altLang="en-US" sz="1200" dirty="0">
                <a:cs typeface="Arial"/>
              </a:rPr>
              <a:t> </a:t>
            </a:r>
            <a:r>
              <a:rPr lang="en-US" altLang="en-US" sz="1200" dirty="0" err="1">
                <a:cs typeface="Arial"/>
              </a:rPr>
              <a:t>adresa</a:t>
            </a:r>
            <a:r>
              <a:rPr lang="en-US" altLang="en-US" sz="1200" dirty="0">
                <a:cs typeface="Arial"/>
              </a:rPr>
              <a:t> </a:t>
            </a:r>
            <a:r>
              <a:rPr lang="en-US" altLang="en-US" sz="1200" dirty="0" err="1">
                <a:cs typeface="Arial"/>
              </a:rPr>
              <a:t>kod</a:t>
            </a:r>
            <a:r>
              <a:rPr lang="en-US" altLang="en-US" sz="1200" dirty="0">
                <a:cs typeface="Arial"/>
              </a:rPr>
              <a:t> </a:t>
            </a:r>
            <a:r>
              <a:rPr lang="en-US" altLang="en-US" sz="1200" dirty="0" err="1">
                <a:cs typeface="Arial"/>
              </a:rPr>
              <a:t>zakazanih</a:t>
            </a:r>
            <a:r>
              <a:rPr lang="en-US" altLang="en-US" sz="1200" dirty="0">
                <a:cs typeface="Arial"/>
              </a:rPr>
              <a:t> </a:t>
            </a:r>
            <a:r>
              <a:rPr lang="en-US" altLang="en-US" sz="1200" dirty="0" err="1">
                <a:cs typeface="Arial"/>
              </a:rPr>
              <a:t>operacija</a:t>
            </a:r>
            <a:r>
              <a:rPr lang="en-US" altLang="en-US" sz="1200" dirty="0">
                <a:cs typeface="Arial"/>
              </a:rPr>
              <a:t> u </a:t>
            </a:r>
            <a:r>
              <a:rPr lang="en-US" altLang="en-US" sz="1200" dirty="0" err="1">
                <a:cs typeface="Arial"/>
              </a:rPr>
              <a:t>redu</a:t>
            </a:r>
            <a:r>
              <a:rPr lang="en-US" altLang="en-US" sz="1200" dirty="0">
                <a:cs typeface="Arial"/>
              </a:rPr>
              <a:t> za </a:t>
            </a:r>
            <a:r>
              <a:rPr lang="en-US" altLang="en-US" sz="1200" dirty="0" err="1">
                <a:cs typeface="Arial"/>
              </a:rPr>
              <a:t>upis</a:t>
            </a:r>
            <a:r>
              <a:rPr lang="en-US" altLang="en-US" sz="1200" dirty="0">
                <a:cs typeface="Arial"/>
              </a:rPr>
              <a:t> </a:t>
            </a:r>
            <a:r>
              <a:rPr lang="en-US" altLang="en-US" sz="1200" dirty="0" err="1">
                <a:cs typeface="Arial"/>
              </a:rPr>
              <a:t>sa</a:t>
            </a:r>
            <a:r>
              <a:rPr lang="en-US" altLang="en-US" sz="1200" dirty="0">
                <a:cs typeface="Arial"/>
              </a:rPr>
              <a:t> </a:t>
            </a:r>
            <a:r>
              <a:rPr lang="en-US" altLang="en-US" sz="1200" dirty="0" err="1">
                <a:cs typeface="Arial"/>
              </a:rPr>
              <a:t>adresama</a:t>
            </a:r>
            <a:r>
              <a:rPr lang="en-US" altLang="en-US" sz="1200" dirty="0">
                <a:cs typeface="Arial"/>
              </a:rPr>
              <a:t> </a:t>
            </a:r>
            <a:r>
              <a:rPr lang="en-US" altLang="en-US" sz="1200" dirty="0" err="1">
                <a:cs typeface="Arial"/>
              </a:rPr>
              <a:t>koje</a:t>
            </a:r>
            <a:r>
              <a:rPr lang="en-US" altLang="en-US" sz="1200" dirty="0">
                <a:cs typeface="Arial"/>
              </a:rPr>
              <a:t> </a:t>
            </a:r>
            <a:r>
              <a:rPr lang="en-US" altLang="en-US" sz="1200" dirty="0" err="1">
                <a:cs typeface="Arial"/>
              </a:rPr>
              <a:t>su</a:t>
            </a:r>
            <a:r>
              <a:rPr lang="en-US" altLang="en-US" sz="1200" dirty="0">
                <a:cs typeface="Arial"/>
              </a:rPr>
              <a:t> </a:t>
            </a:r>
            <a:r>
              <a:rPr lang="en-US" altLang="en-US" sz="1200" dirty="0" err="1">
                <a:cs typeface="Arial"/>
              </a:rPr>
              <a:t>referencirane</a:t>
            </a:r>
            <a:r>
              <a:rPr lang="en-US" altLang="en-US" sz="1200" dirty="0">
                <a:cs typeface="Arial"/>
              </a:rPr>
              <a:t> u </a:t>
            </a:r>
            <a:r>
              <a:rPr lang="en-US" altLang="en-US" sz="1200" dirty="0" err="1">
                <a:cs typeface="Arial"/>
              </a:rPr>
              <a:t>redu</a:t>
            </a:r>
            <a:r>
              <a:rPr lang="en-US" altLang="en-US" sz="1200" dirty="0">
                <a:cs typeface="Arial"/>
              </a:rPr>
              <a:t> za </a:t>
            </a:r>
            <a:r>
              <a:rPr lang="en-US" altLang="en-US" sz="1200" dirty="0" err="1">
                <a:cs typeface="Arial"/>
              </a:rPr>
              <a:t>čitanje</a:t>
            </a:r>
            <a:r>
              <a:rPr lang="en-US" altLang="en-US" sz="1200" dirty="0">
                <a:cs typeface="Arial"/>
              </a:rPr>
              <a:t> </a:t>
            </a:r>
            <a:r>
              <a:rPr lang="en-US" altLang="en-US" sz="1200" dirty="0" err="1">
                <a:cs typeface="Arial"/>
              </a:rPr>
              <a:t>i</a:t>
            </a:r>
            <a:r>
              <a:rPr lang="en-US" altLang="en-US" sz="1200" dirty="0">
                <a:cs typeface="Arial"/>
              </a:rPr>
              <a:t> </a:t>
            </a:r>
            <a:r>
              <a:rPr lang="en-US" altLang="en-US" sz="1200" dirty="0" err="1">
                <a:cs typeface="Arial"/>
              </a:rPr>
              <a:t>blokira</a:t>
            </a:r>
            <a:r>
              <a:rPr lang="en-US" altLang="en-US" sz="1200" dirty="0">
                <a:cs typeface="Arial"/>
              </a:rPr>
              <a:t> </a:t>
            </a:r>
            <a:r>
              <a:rPr lang="en-US" altLang="en-US" sz="1200" dirty="0" err="1">
                <a:cs typeface="Arial"/>
              </a:rPr>
              <a:t>čitanje</a:t>
            </a:r>
            <a:r>
              <a:rPr lang="en-US" altLang="en-US" sz="1200" dirty="0">
                <a:cs typeface="Arial"/>
              </a:rPr>
              <a:t> </a:t>
            </a:r>
            <a:r>
              <a:rPr lang="en-US" altLang="en-US" sz="1200" dirty="0" err="1">
                <a:cs typeface="Arial"/>
              </a:rPr>
              <a:t>ako</a:t>
            </a:r>
            <a:r>
              <a:rPr lang="en-US" altLang="en-US" sz="1200" dirty="0">
                <a:cs typeface="Arial"/>
              </a:rPr>
              <a:t> </a:t>
            </a:r>
            <a:r>
              <a:rPr lang="en-US" altLang="en-US" sz="1200" dirty="0" err="1">
                <a:cs typeface="Arial"/>
              </a:rPr>
              <a:t>dođe</a:t>
            </a:r>
            <a:r>
              <a:rPr lang="en-US" altLang="en-US" sz="1200" dirty="0">
                <a:cs typeface="Arial"/>
              </a:rPr>
              <a:t> do </a:t>
            </a:r>
            <a:r>
              <a:rPr lang="en-US" altLang="en-US" sz="1200" dirty="0" err="1">
                <a:cs typeface="Arial"/>
              </a:rPr>
              <a:t>poklapanja</a:t>
            </a:r>
          </a:p>
          <a:p>
            <a:pPr lvl="1" indent="-188595">
              <a:buFont typeface="Courier New" panose="05000000000000000000" pitchFamily="2" charset="2"/>
              <a:buChar char="o"/>
            </a:pPr>
            <a:r>
              <a:rPr lang="en-US" altLang="en-US" sz="1200" dirty="0" err="1">
                <a:cs typeface="Arial"/>
              </a:rPr>
              <a:t>Poredi</a:t>
            </a:r>
            <a:r>
              <a:rPr lang="en-US" altLang="en-US" sz="1200" dirty="0">
                <a:cs typeface="Arial"/>
              </a:rPr>
              <a:t> </a:t>
            </a:r>
            <a:r>
              <a:rPr lang="en-US" altLang="en-US" sz="1200" dirty="0" err="1">
                <a:cs typeface="Arial"/>
              </a:rPr>
              <a:t>adrese</a:t>
            </a:r>
            <a:r>
              <a:rPr lang="en-US" altLang="en-US" sz="1200" dirty="0">
                <a:cs typeface="Arial"/>
              </a:rPr>
              <a:t> </a:t>
            </a:r>
            <a:r>
              <a:rPr lang="en-US" altLang="en-US" sz="1200" dirty="0" err="1">
                <a:cs typeface="Arial"/>
              </a:rPr>
              <a:t>kao</a:t>
            </a:r>
            <a:r>
              <a:rPr lang="en-US" altLang="en-US" sz="1200" dirty="0">
                <a:cs typeface="Arial"/>
              </a:rPr>
              <a:t> </a:t>
            </a:r>
            <a:r>
              <a:rPr lang="en-US" altLang="en-US" sz="1200" dirty="0" err="1">
                <a:cs typeface="Arial"/>
              </a:rPr>
              <a:t>iznad</a:t>
            </a:r>
            <a:r>
              <a:rPr lang="en-US" altLang="en-US" sz="1200" dirty="0">
                <a:cs typeface="Arial"/>
              </a:rPr>
              <a:t>, </a:t>
            </a:r>
            <a:r>
              <a:rPr lang="en-US" altLang="en-US" sz="1200" dirty="0" err="1">
                <a:cs typeface="Arial"/>
              </a:rPr>
              <a:t>ali</a:t>
            </a:r>
            <a:r>
              <a:rPr lang="en-US" altLang="en-US" sz="1200" dirty="0">
                <a:cs typeface="Arial"/>
              </a:rPr>
              <a:t> u </a:t>
            </a:r>
            <a:r>
              <a:rPr lang="en-US" altLang="en-US" sz="1200" dirty="0" err="1">
                <a:cs typeface="Arial"/>
              </a:rPr>
              <a:t>slučaju</a:t>
            </a:r>
            <a:r>
              <a:rPr lang="en-US" altLang="en-US" sz="1200" dirty="0">
                <a:cs typeface="Arial"/>
              </a:rPr>
              <a:t> </a:t>
            </a:r>
            <a:r>
              <a:rPr lang="en-US" altLang="en-US" sz="1200" dirty="0" err="1">
                <a:cs typeface="Arial"/>
              </a:rPr>
              <a:t>poklapanja</a:t>
            </a:r>
            <a:r>
              <a:rPr lang="en-US" altLang="en-US" sz="1200" dirty="0">
                <a:cs typeface="Arial"/>
              </a:rPr>
              <a:t> </a:t>
            </a:r>
            <a:r>
              <a:rPr lang="en-US" altLang="en-US" sz="1200" dirty="0" err="1">
                <a:cs typeface="Arial"/>
              </a:rPr>
              <a:t>vraća</a:t>
            </a:r>
            <a:r>
              <a:rPr lang="en-US" altLang="en-US" sz="1200" dirty="0">
                <a:cs typeface="Arial"/>
              </a:rPr>
              <a:t> </a:t>
            </a:r>
            <a:r>
              <a:rPr lang="en-US" sz="1200" dirty="0" err="1">
                <a:cs typeface="Arial"/>
              </a:rPr>
              <a:t>podatke</a:t>
            </a:r>
            <a:r>
              <a:rPr lang="en-US" sz="1200" dirty="0">
                <a:cs typeface="Arial"/>
              </a:rPr>
              <a:t> </a:t>
            </a:r>
            <a:r>
              <a:rPr lang="en-US" sz="1200" dirty="0" err="1">
                <a:cs typeface="Arial"/>
              </a:rPr>
              <a:t>iz</a:t>
            </a:r>
            <a:r>
              <a:rPr lang="en-US" sz="1200" dirty="0">
                <a:cs typeface="Arial"/>
              </a:rPr>
              <a:t> </a:t>
            </a:r>
            <a:r>
              <a:rPr lang="en-US" sz="1200" dirty="0" err="1">
                <a:cs typeface="Arial"/>
              </a:rPr>
              <a:t>reda</a:t>
            </a:r>
            <a:r>
              <a:rPr lang="en-US" sz="1200" dirty="0">
                <a:cs typeface="Arial"/>
              </a:rPr>
              <a:t> </a:t>
            </a:r>
            <a:r>
              <a:rPr lang="en-US" sz="1200" dirty="0" err="1">
                <a:cs typeface="Arial"/>
              </a:rPr>
              <a:t>čekanja</a:t>
            </a:r>
            <a:r>
              <a:rPr lang="en-US" sz="1200" dirty="0">
                <a:cs typeface="Arial"/>
              </a:rPr>
              <a:t> </a:t>
            </a:r>
            <a:r>
              <a:rPr lang="en-US" sz="1200" dirty="0" err="1">
                <a:cs typeface="Arial"/>
              </a:rPr>
              <a:t>na</a:t>
            </a:r>
            <a:r>
              <a:rPr lang="en-US" sz="1200" dirty="0">
                <a:cs typeface="Arial"/>
              </a:rPr>
              <a:t> </a:t>
            </a:r>
            <a:r>
              <a:rPr lang="en-US" sz="1200" dirty="0" err="1">
                <a:cs typeface="Arial"/>
              </a:rPr>
              <a:t>upis</a:t>
            </a:r>
            <a:r>
              <a:rPr lang="en-US" sz="1200" dirty="0">
                <a:cs typeface="Arial"/>
              </a:rPr>
              <a:t>, </a:t>
            </a:r>
            <a:r>
              <a:rPr lang="en-US" sz="1200" dirty="0" err="1">
                <a:cs typeface="Arial"/>
              </a:rPr>
              <a:t>kao</a:t>
            </a:r>
            <a:r>
              <a:rPr lang="en-US" sz="1200" dirty="0">
                <a:cs typeface="Arial"/>
              </a:rPr>
              <a:t> </a:t>
            </a:r>
            <a:r>
              <a:rPr lang="en-US" altLang="en-US" sz="1200" dirty="0">
                <a:cs typeface="Arial"/>
              </a:rPr>
              <a:t>"</a:t>
            </a:r>
            <a:r>
              <a:rPr lang="en-US" altLang="en-US" sz="1200" dirty="0" err="1">
                <a:cs typeface="Arial"/>
              </a:rPr>
              <a:t>bajpas</a:t>
            </a:r>
            <a:r>
              <a:rPr lang="en-US" altLang="en-US" sz="1200" dirty="0">
                <a:cs typeface="Arial"/>
              </a:rPr>
              <a:t>" </a:t>
            </a:r>
            <a:r>
              <a:rPr lang="en-US" altLang="en-US" sz="1200" dirty="0" err="1">
                <a:cs typeface="Arial"/>
              </a:rPr>
              <a:t>čitanja</a:t>
            </a:r>
            <a:r>
              <a:rPr lang="en-US" altLang="en-US" sz="1200" dirty="0">
                <a:cs typeface="Arial"/>
              </a:rPr>
              <a:t> </a:t>
            </a:r>
            <a:r>
              <a:rPr lang="en-US" altLang="en-US" sz="1200" dirty="0" err="1">
                <a:cs typeface="Arial"/>
              </a:rPr>
              <a:t>iz</a:t>
            </a:r>
            <a:r>
              <a:rPr lang="en-US" altLang="en-US" sz="1200" dirty="0">
                <a:cs typeface="Arial"/>
              </a:rPr>
              <a:t> </a:t>
            </a:r>
            <a:r>
              <a:rPr lang="en-US" altLang="en-US" sz="1200" dirty="0" err="1">
                <a:cs typeface="Arial"/>
              </a:rPr>
              <a:t>keš</a:t>
            </a:r>
            <a:r>
              <a:rPr lang="en-US" altLang="en-US" sz="1200" dirty="0">
                <a:cs typeface="Arial"/>
              </a:rPr>
              <a:t> </a:t>
            </a:r>
            <a:r>
              <a:rPr lang="en-US" altLang="en-US" sz="1200" dirty="0" err="1">
                <a:cs typeface="Arial"/>
              </a:rPr>
              <a:t>memorije</a:t>
            </a:r>
            <a:r>
              <a:rPr lang="en-US" altLang="en-US" sz="1200" dirty="0">
                <a:cs typeface="Arial"/>
              </a:rPr>
              <a:t> </a:t>
            </a:r>
            <a:r>
              <a:rPr lang="en-US" altLang="en-US" sz="1200" dirty="0" err="1">
                <a:cs typeface="Arial"/>
              </a:rPr>
              <a:t>ili</a:t>
            </a:r>
            <a:r>
              <a:rPr lang="en-US" altLang="en-US" sz="1200" dirty="0">
                <a:cs typeface="Arial"/>
              </a:rPr>
              <a:t> </a:t>
            </a:r>
            <a:r>
              <a:rPr lang="en-US" altLang="en-US" sz="1200" dirty="0" err="1">
                <a:cs typeface="Arial"/>
              </a:rPr>
              <a:t>osnovne</a:t>
            </a:r>
            <a:r>
              <a:rPr lang="en-US" altLang="en-US" sz="1200" dirty="0">
                <a:cs typeface="Arial"/>
              </a:rPr>
              <a:t> </a:t>
            </a:r>
            <a:r>
              <a:rPr lang="en-US" altLang="en-US" sz="1200" dirty="0" err="1">
                <a:cs typeface="Arial"/>
              </a:rPr>
              <a:t>memorije</a:t>
            </a:r>
            <a:r>
              <a:rPr lang="en-US" altLang="en-US" sz="1200" dirty="0">
                <a:cs typeface="Arial"/>
              </a:rPr>
              <a:t> </a:t>
            </a:r>
          </a:p>
        </p:txBody>
      </p:sp>
      <p:pic>
        <p:nvPicPr>
          <p:cNvPr id="64517" name="Picture 6">
            <a:extLst>
              <a:ext uri="{FF2B5EF4-FFF2-40B4-BE49-F238E27FC236}">
                <a16:creationId xmlns:a16="http://schemas.microsoft.com/office/drawing/2014/main" id="{E085EBB1-D83E-5784-93F9-5CFBC25232D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7725" y="1227138"/>
            <a:ext cx="4186238" cy="3098800"/>
          </a:xfrm>
          <a:noFill/>
          <a:extLs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050786362"/>
      </p:ext>
    </p:extLst>
  </p:cSld>
  <p:clrMapOvr>
    <a:masterClrMapping/>
  </p:clrMapOvr>
  <p:transition spd="med">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3">
            <a:extLst>
              <a:ext uri="{FF2B5EF4-FFF2-40B4-BE49-F238E27FC236}">
                <a16:creationId xmlns:a16="http://schemas.microsoft.com/office/drawing/2014/main" id="{12D4FCF8-1ED0-19EC-BC41-20CDDB125F7D}"/>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1A48D7-827C-4EB2-9AB9-6BE0D4557EF5}" type="slidenum">
              <a:rPr lang="de-DE" altLang="en-US">
                <a:solidFill>
                  <a:schemeClr val="bg1"/>
                </a:solidFill>
              </a:rPr>
              <a:pPr/>
              <a:t>75</a:t>
            </a:fld>
            <a:endParaRPr lang="de-DE" altLang="en-US">
              <a:solidFill>
                <a:schemeClr val="bg1"/>
              </a:solidFill>
            </a:endParaRPr>
          </a:p>
        </p:txBody>
      </p:sp>
      <p:sp>
        <p:nvSpPr>
          <p:cNvPr id="65539" name="Rectangle 2">
            <a:extLst>
              <a:ext uri="{FF2B5EF4-FFF2-40B4-BE49-F238E27FC236}">
                <a16:creationId xmlns:a16="http://schemas.microsoft.com/office/drawing/2014/main" id="{91824659-327C-4F6A-9EED-16681A4C2F1F}"/>
              </a:ext>
            </a:extLst>
          </p:cNvPr>
          <p:cNvSpPr>
            <a:spLocks noGrp="1" noChangeArrowheads="1"/>
          </p:cNvSpPr>
          <p:nvPr>
            <p:ph type="title"/>
          </p:nvPr>
        </p:nvSpPr>
        <p:spPr/>
        <p:txBody>
          <a:bodyPr/>
          <a:lstStyle/>
          <a:p>
            <a:pPr eaLnBrk="1" hangingPunct="1"/>
            <a:r>
              <a:rPr lang="en-US" altLang="en-US" dirty="0"/>
              <a:t>Samo-</a:t>
            </a:r>
            <a:r>
              <a:rPr lang="en-US" altLang="en-US" dirty="0" err="1"/>
              <a:t>proveriva</a:t>
            </a:r>
            <a:r>
              <a:rPr lang="en-US" altLang="en-US" dirty="0"/>
              <a:t> </a:t>
            </a:r>
            <a:r>
              <a:rPr lang="en-US" altLang="en-US" dirty="0" err="1"/>
              <a:t>testna</a:t>
            </a:r>
            <a:r>
              <a:rPr lang="en-US" altLang="en-US" dirty="0"/>
              <a:t> </a:t>
            </a:r>
            <a:r>
              <a:rPr lang="en-US" altLang="en-US" dirty="0" err="1"/>
              <a:t>okru</a:t>
            </a:r>
            <a:r>
              <a:rPr lang="en-US" altLang="en-US" dirty="0"/>
              <a:t>ženja</a:t>
            </a:r>
            <a:endParaRPr lang="en-US" altLang="en-US" dirty="0" err="1">
              <a:cs typeface="Arial"/>
            </a:endParaRPr>
          </a:p>
        </p:txBody>
      </p:sp>
      <p:sp>
        <p:nvSpPr>
          <p:cNvPr id="65540" name="Rectangle 3">
            <a:extLst>
              <a:ext uri="{FF2B5EF4-FFF2-40B4-BE49-F238E27FC236}">
                <a16:creationId xmlns:a16="http://schemas.microsoft.com/office/drawing/2014/main" id="{257D048D-2F47-3441-045C-8485DEEA7F48}"/>
              </a:ext>
            </a:extLst>
          </p:cNvPr>
          <p:cNvSpPr>
            <a:spLocks noGrp="1" noChangeArrowheads="1"/>
          </p:cNvSpPr>
          <p:nvPr>
            <p:ph type="body" idx="1"/>
          </p:nvPr>
        </p:nvSpPr>
        <p:spPr>
          <a:xfrm>
            <a:off x="319088" y="863600"/>
            <a:ext cx="8651289" cy="3825875"/>
          </a:xfrm>
        </p:spPr>
        <p:txBody>
          <a:bodyPr/>
          <a:lstStyle/>
          <a:p>
            <a:pPr eaLnBrk="1" hangingPunct="1"/>
            <a:r>
              <a:rPr lang="en-US" altLang="en-US" sz="1600" dirty="0" err="1"/>
              <a:t>Umetanje</a:t>
            </a:r>
            <a:r>
              <a:rPr lang="en-US" altLang="en-US" sz="1600" dirty="0"/>
              <a:t> </a:t>
            </a:r>
            <a:r>
              <a:rPr lang="en-US" altLang="en-US" sz="1600" dirty="0" err="1"/>
              <a:t>znanja</a:t>
            </a:r>
            <a:r>
              <a:rPr lang="en-US" altLang="en-US" sz="1600" dirty="0"/>
              <a:t> u </a:t>
            </a:r>
            <a:r>
              <a:rPr lang="en-US" altLang="en-US" sz="1600" dirty="0" err="1"/>
              <a:t>vezi</a:t>
            </a:r>
            <a:r>
              <a:rPr lang="en-US" altLang="en-US" sz="1600" dirty="0"/>
              <a:t> </a:t>
            </a:r>
            <a:r>
              <a:rPr lang="en-US" altLang="en-US" sz="1600" dirty="0" err="1"/>
              <a:t>funkcionalnosti</a:t>
            </a:r>
            <a:r>
              <a:rPr lang="en-US" altLang="en-US" sz="1600" dirty="0"/>
              <a:t> DUV-a u </a:t>
            </a:r>
            <a:r>
              <a:rPr lang="en-US" altLang="en-US" sz="1600" dirty="0" err="1"/>
              <a:t>testno</a:t>
            </a:r>
            <a:r>
              <a:rPr lang="en-US" altLang="en-US" sz="1600" dirty="0"/>
              <a:t>  </a:t>
            </a:r>
            <a:r>
              <a:rPr lang="en-US" altLang="en-US" sz="1600" dirty="0" err="1"/>
              <a:t>okruženje</a:t>
            </a:r>
            <a:r>
              <a:rPr lang="en-US" altLang="en-US" sz="1600" dirty="0"/>
              <a:t> </a:t>
            </a:r>
            <a:r>
              <a:rPr lang="en-US" altLang="en-US" sz="1600" dirty="0" err="1"/>
              <a:t>ima</a:t>
            </a:r>
            <a:r>
              <a:rPr lang="en-US" altLang="en-US" sz="1600" dirty="0"/>
              <a:t> </a:t>
            </a:r>
            <a:r>
              <a:rPr lang="en-US" altLang="en-US" sz="1600" dirty="0" err="1"/>
              <a:t>značajne</a:t>
            </a:r>
            <a:r>
              <a:rPr lang="en-US" altLang="en-US" sz="1600" dirty="0"/>
              <a:t> </a:t>
            </a:r>
            <a:r>
              <a:rPr lang="en-US" altLang="en-US" sz="1600" dirty="0" err="1"/>
              <a:t>prednosti</a:t>
            </a:r>
            <a:r>
              <a:rPr lang="en-US" altLang="en-US" sz="1600" dirty="0"/>
              <a:t> </a:t>
            </a:r>
            <a:r>
              <a:rPr lang="en-US" altLang="en-US" sz="1600" dirty="0" err="1"/>
              <a:t>jer</a:t>
            </a:r>
            <a:r>
              <a:rPr lang="en-US" altLang="en-US" sz="1600" dirty="0"/>
              <a:t> </a:t>
            </a:r>
            <a:r>
              <a:rPr lang="en-US" altLang="en-US" sz="1600" dirty="0" err="1"/>
              <a:t>omogućava</a:t>
            </a:r>
            <a:r>
              <a:rPr lang="en-US" altLang="en-US" sz="1600" dirty="0"/>
              <a:t> </a:t>
            </a:r>
            <a:r>
              <a:rPr lang="en-US" altLang="en-US" sz="1600" dirty="0" err="1"/>
              <a:t>automatizaciju</a:t>
            </a:r>
            <a:r>
              <a:rPr lang="en-US" altLang="en-US" sz="1600" dirty="0"/>
              <a:t>, </a:t>
            </a:r>
            <a:r>
              <a:rPr lang="en-US" altLang="en-US" sz="1600" dirty="0" err="1"/>
              <a:t>inače</a:t>
            </a:r>
            <a:r>
              <a:rPr lang="en-US" altLang="en-US" sz="1600" dirty="0"/>
              <a:t> </a:t>
            </a:r>
            <a:r>
              <a:rPr lang="en-US" altLang="en-US" sz="1600" dirty="0" err="1"/>
              <a:t>zamornog</a:t>
            </a:r>
            <a:r>
              <a:rPr lang="en-US" altLang="en-US" sz="1600" dirty="0"/>
              <a:t>, </a:t>
            </a:r>
            <a:r>
              <a:rPr lang="en-US" altLang="en-US" sz="1600" dirty="0" err="1"/>
              <a:t>manualnog</a:t>
            </a:r>
            <a:r>
              <a:rPr lang="en-US" altLang="en-US" sz="1600" dirty="0"/>
              <a:t> </a:t>
            </a:r>
            <a:r>
              <a:rPr lang="en-US" altLang="en-US" sz="1600" dirty="0" err="1"/>
              <a:t>proveravanja</a:t>
            </a:r>
            <a:r>
              <a:rPr lang="en-US" altLang="en-US" sz="1600" dirty="0"/>
              <a:t> </a:t>
            </a:r>
            <a:r>
              <a:rPr lang="en-US" altLang="en-US" sz="1600" dirty="0" err="1"/>
              <a:t>funkcionalnosti</a:t>
            </a:r>
            <a:endParaRPr lang="en-US" altLang="en-US" sz="1600" dirty="0" err="1">
              <a:cs typeface="Arial"/>
            </a:endParaRPr>
          </a:p>
          <a:p>
            <a:endParaRPr lang="en-US" altLang="en-US" sz="1600" dirty="0"/>
          </a:p>
          <a:p>
            <a:pPr eaLnBrk="1" hangingPunct="1"/>
            <a:r>
              <a:rPr lang="en-US" altLang="en-US" sz="1600" dirty="0" err="1"/>
              <a:t>Pošto</a:t>
            </a:r>
            <a:r>
              <a:rPr lang="en-US" altLang="en-US" sz="1600" dirty="0"/>
              <a:t> </a:t>
            </a:r>
            <a:r>
              <a:rPr lang="en-US" altLang="en-US" sz="1600" dirty="0" err="1"/>
              <a:t>testno</a:t>
            </a:r>
            <a:r>
              <a:rPr lang="en-US" altLang="en-US" sz="1600" dirty="0"/>
              <a:t> </a:t>
            </a:r>
            <a:r>
              <a:rPr lang="en-US" altLang="en-US" sz="1600" dirty="0" err="1"/>
              <a:t>okruženje</a:t>
            </a:r>
            <a:r>
              <a:rPr lang="en-US" altLang="en-US" sz="1600" dirty="0"/>
              <a:t> </a:t>
            </a:r>
            <a:r>
              <a:rPr lang="en-US" altLang="en-US" sz="1600" dirty="0" err="1"/>
              <a:t>predstavlja</a:t>
            </a:r>
            <a:r>
              <a:rPr lang="en-US" altLang="en-US" sz="1600" dirty="0"/>
              <a:t> </a:t>
            </a:r>
            <a:r>
              <a:rPr lang="en-US" altLang="en-US" sz="1600" dirty="0" err="1"/>
              <a:t>čitav</a:t>
            </a:r>
            <a:r>
              <a:rPr lang="en-US" altLang="en-US" sz="1600" dirty="0"/>
              <a:t> “</a:t>
            </a:r>
            <a:r>
              <a:rPr lang="en-US" altLang="en-US" sz="1600" dirty="0" err="1"/>
              <a:t>univerzum</a:t>
            </a:r>
            <a:r>
              <a:rPr lang="en-US" altLang="en-US" sz="1600" dirty="0"/>
              <a:t>” DUV-a, </a:t>
            </a:r>
            <a:r>
              <a:rPr lang="en-US" altLang="en-US" sz="1600" dirty="0" err="1"/>
              <a:t>svo</a:t>
            </a:r>
            <a:r>
              <a:rPr lang="en-US" altLang="en-US" sz="1600" dirty="0"/>
              <a:t> </a:t>
            </a:r>
            <a:r>
              <a:rPr lang="en-US" altLang="en-US" sz="1600" dirty="0" err="1"/>
              <a:t>neophodno</a:t>
            </a:r>
            <a:r>
              <a:rPr lang="en-US" altLang="en-US" sz="1600" dirty="0"/>
              <a:t> </a:t>
            </a:r>
            <a:r>
              <a:rPr lang="en-US" altLang="en-US" sz="1600" dirty="0" err="1"/>
              <a:t>znanje</a:t>
            </a:r>
            <a:r>
              <a:rPr lang="en-US" altLang="en-US" sz="1600" dirty="0"/>
              <a:t> </a:t>
            </a:r>
            <a:r>
              <a:rPr lang="en-US" altLang="en-US" sz="1600" dirty="0" err="1"/>
              <a:t>zapravo</a:t>
            </a:r>
            <a:r>
              <a:rPr lang="en-US" altLang="en-US" sz="1600" dirty="0"/>
              <a:t> mora </a:t>
            </a:r>
            <a:r>
              <a:rPr lang="en-US" altLang="en-US" sz="1600" dirty="0" err="1"/>
              <a:t>biti</a:t>
            </a:r>
            <a:r>
              <a:rPr lang="en-US" altLang="en-US" sz="1600" dirty="0"/>
              <a:t> </a:t>
            </a:r>
            <a:r>
              <a:rPr lang="en-US" altLang="en-US" sz="1600" dirty="0" err="1"/>
              <a:t>sadržano</a:t>
            </a:r>
            <a:r>
              <a:rPr lang="en-US" altLang="en-US" sz="1600" dirty="0"/>
              <a:t> u </a:t>
            </a:r>
            <a:r>
              <a:rPr lang="en-US" altLang="en-US" sz="1600" dirty="0" err="1"/>
              <a:t>okviru</a:t>
            </a:r>
            <a:r>
              <a:rPr lang="en-US" altLang="en-US" sz="1600" dirty="0"/>
              <a:t> </a:t>
            </a:r>
            <a:r>
              <a:rPr lang="en-US" altLang="en-US" sz="1600" dirty="0" err="1"/>
              <a:t>njega</a:t>
            </a:r>
            <a:endParaRPr lang="en-US" altLang="en-US" sz="1600" dirty="0" err="1">
              <a:cs typeface="Arial"/>
            </a:endParaRPr>
          </a:p>
          <a:p>
            <a:endParaRPr lang="en-US" altLang="en-US" sz="1600" dirty="0"/>
          </a:p>
          <a:p>
            <a:pPr eaLnBrk="1" hangingPunct="1"/>
            <a:r>
              <a:rPr lang="en-US" altLang="en-US" sz="1600" dirty="0" err="1"/>
              <a:t>Verifikacioni</a:t>
            </a:r>
            <a:r>
              <a:rPr lang="en-US" altLang="en-US" sz="1600" dirty="0"/>
              <a:t> </a:t>
            </a:r>
            <a:r>
              <a:rPr lang="en-US" altLang="en-US" sz="1600" dirty="0" err="1"/>
              <a:t>inženjer</a:t>
            </a:r>
            <a:r>
              <a:rPr lang="en-US" altLang="en-US" sz="1600" dirty="0"/>
              <a:t> </a:t>
            </a:r>
            <a:r>
              <a:rPr lang="en-US" altLang="en-US" sz="1600" dirty="0" err="1"/>
              <a:t>ugrađuje</a:t>
            </a:r>
            <a:r>
              <a:rPr lang="en-US" altLang="en-US" sz="1600" dirty="0"/>
              <a:t> to </a:t>
            </a:r>
            <a:r>
              <a:rPr lang="en-US" altLang="en-US" sz="1600" dirty="0" err="1"/>
              <a:t>znanje</a:t>
            </a:r>
            <a:r>
              <a:rPr lang="en-US" altLang="en-US" sz="1600" dirty="0"/>
              <a:t> u </a:t>
            </a:r>
            <a:r>
              <a:rPr lang="en-US" altLang="en-US" sz="1600" dirty="0" err="1"/>
              <a:t>komponente</a:t>
            </a:r>
            <a:r>
              <a:rPr lang="en-US" altLang="en-US" sz="1600" dirty="0"/>
              <a:t> </a:t>
            </a:r>
            <a:r>
              <a:rPr lang="en-US" altLang="en-US" sz="1600" dirty="0" err="1"/>
              <a:t>provere</a:t>
            </a:r>
            <a:r>
              <a:rPr lang="en-US" altLang="en-US" sz="1600" dirty="0"/>
              <a:t> </a:t>
            </a:r>
            <a:r>
              <a:rPr lang="en-US" altLang="en-US" sz="1600" dirty="0" err="1"/>
              <a:t>i</a:t>
            </a:r>
            <a:r>
              <a:rPr lang="en-US" altLang="en-US" sz="1600" dirty="0"/>
              <a:t> </a:t>
            </a:r>
            <a:r>
              <a:rPr lang="en-US" altLang="en-US" sz="1600" dirty="0" err="1"/>
              <a:t>tabelu</a:t>
            </a:r>
            <a:r>
              <a:rPr lang="en-US" altLang="en-US" sz="1600" dirty="0"/>
              <a:t> </a:t>
            </a:r>
            <a:r>
              <a:rPr lang="en-US" altLang="en-US" sz="1600" dirty="0" err="1"/>
              <a:t>rezultata</a:t>
            </a:r>
            <a:r>
              <a:rPr lang="en-US" altLang="en-US" sz="1600" dirty="0"/>
              <a:t>, </a:t>
            </a:r>
            <a:r>
              <a:rPr lang="en-US" altLang="en-US" sz="1600" dirty="0" err="1"/>
              <a:t>kako</a:t>
            </a:r>
            <a:r>
              <a:rPr lang="en-US" altLang="en-US" sz="1600" dirty="0"/>
              <a:t> bi </a:t>
            </a:r>
            <a:r>
              <a:rPr lang="en-US" altLang="en-US" sz="1600" dirty="0" err="1"/>
              <a:t>omogućio</a:t>
            </a:r>
            <a:r>
              <a:rPr lang="en-US" altLang="en-US" sz="1600" dirty="0"/>
              <a:t> da </a:t>
            </a:r>
            <a:r>
              <a:rPr lang="en-US" altLang="en-US" sz="1600" dirty="0" err="1"/>
              <a:t>okruženje</a:t>
            </a:r>
            <a:r>
              <a:rPr lang="en-US" altLang="en-US" sz="1600" dirty="0"/>
              <a:t> </a:t>
            </a:r>
            <a:r>
              <a:rPr lang="en-US" altLang="en-US" sz="1600" dirty="0" err="1"/>
              <a:t>bude</a:t>
            </a:r>
            <a:r>
              <a:rPr lang="en-US" altLang="en-US" sz="1600" dirty="0"/>
              <a:t> </a:t>
            </a:r>
            <a:r>
              <a:rPr lang="en-US" altLang="en-US" sz="1600" dirty="0" err="1"/>
              <a:t>samo-proverivo</a:t>
            </a:r>
            <a:r>
              <a:rPr lang="en-US" altLang="en-US" sz="1600" dirty="0"/>
              <a:t> </a:t>
            </a:r>
            <a:endParaRPr lang="en-US" altLang="en-US" sz="1600" dirty="0">
              <a:cs typeface="Arial"/>
            </a:endParaRPr>
          </a:p>
          <a:p>
            <a:pPr eaLnBrk="1" hangingPunct="1"/>
            <a:endParaRPr lang="en-US" altLang="en-US" sz="1600"/>
          </a:p>
          <a:p>
            <a:pPr eaLnBrk="1" hangingPunct="1"/>
            <a:r>
              <a:rPr lang="en-US" altLang="en-US" sz="1600" dirty="0" err="1"/>
              <a:t>Postoje</a:t>
            </a:r>
            <a:r>
              <a:rPr lang="en-US" altLang="en-US" sz="1600" dirty="0"/>
              <a:t> tri </a:t>
            </a:r>
            <a:r>
              <a:rPr lang="en-US" altLang="en-US" sz="1600" dirty="0" err="1"/>
              <a:t>tipa</a:t>
            </a:r>
            <a:r>
              <a:rPr lang="en-US" altLang="en-US" sz="1600" dirty="0"/>
              <a:t> </a:t>
            </a:r>
            <a:r>
              <a:rPr lang="en-US" altLang="en-US" sz="1600" dirty="0" err="1"/>
              <a:t>samo-proverivih</a:t>
            </a:r>
            <a:r>
              <a:rPr lang="en-US" altLang="en-US" sz="1600" dirty="0"/>
              <a:t> </a:t>
            </a:r>
            <a:r>
              <a:rPr lang="en-US" altLang="en-US" sz="1600" dirty="0" err="1"/>
              <a:t>testbenčeva</a:t>
            </a:r>
            <a:r>
              <a:rPr lang="en-US" altLang="en-US" sz="1600" dirty="0"/>
              <a:t>:</a:t>
            </a:r>
            <a:endParaRPr lang="en-US" altLang="en-US" sz="1600" dirty="0">
              <a:cs typeface="Arial"/>
            </a:endParaRPr>
          </a:p>
          <a:p>
            <a:pPr lvl="1" indent="-188595" eaLnBrk="1" hangingPunct="1"/>
            <a:r>
              <a:rPr lang="en-US" altLang="en-US" sz="1400" dirty="0" err="1"/>
              <a:t>Zlanti</a:t>
            </a:r>
            <a:r>
              <a:rPr lang="en-US" altLang="en-US" sz="1400" dirty="0"/>
              <a:t> </a:t>
            </a:r>
            <a:r>
              <a:rPr lang="en-US" altLang="en-US" sz="1400" dirty="0" err="1"/>
              <a:t>vektori</a:t>
            </a:r>
            <a:endParaRPr lang="en-US" altLang="en-US" sz="1400" dirty="0" err="1">
              <a:cs typeface="Arial"/>
            </a:endParaRPr>
          </a:p>
          <a:p>
            <a:pPr lvl="1" indent="-188595" eaLnBrk="1" hangingPunct="1"/>
            <a:r>
              <a:rPr lang="en-US" altLang="en-US" sz="1400" dirty="0" err="1"/>
              <a:t>Referentni</a:t>
            </a:r>
            <a:r>
              <a:rPr lang="en-US" altLang="en-US" sz="1400" dirty="0"/>
              <a:t> model</a:t>
            </a:r>
            <a:endParaRPr lang="en-US" altLang="en-US" sz="1400" dirty="0">
              <a:cs typeface="Arial"/>
            </a:endParaRPr>
          </a:p>
          <a:p>
            <a:pPr lvl="1" indent="-188595" eaLnBrk="1" hangingPunct="1"/>
            <a:r>
              <a:rPr lang="en-US" altLang="en-US" sz="1400" dirty="0" err="1"/>
              <a:t>Testno</a:t>
            </a:r>
            <a:r>
              <a:rPr lang="en-US" altLang="en-US" sz="1400" dirty="0"/>
              <a:t> </a:t>
            </a:r>
            <a:r>
              <a:rPr lang="en-US" altLang="en-US" sz="1400" dirty="0" err="1"/>
              <a:t>okruženje</a:t>
            </a:r>
            <a:r>
              <a:rPr lang="en-US" altLang="en-US" sz="1400" dirty="0"/>
              <a:t> </a:t>
            </a:r>
            <a:r>
              <a:rPr lang="en-US" altLang="en-US" sz="1400" dirty="0" err="1"/>
              <a:t>bazirano</a:t>
            </a:r>
            <a:r>
              <a:rPr lang="en-US" altLang="en-US" sz="1400" dirty="0"/>
              <a:t> </a:t>
            </a:r>
            <a:r>
              <a:rPr lang="en-US" altLang="en-US" sz="1400" dirty="0" err="1"/>
              <a:t>na</a:t>
            </a:r>
            <a:r>
              <a:rPr lang="en-US" altLang="en-US" sz="1400" dirty="0"/>
              <a:t> </a:t>
            </a:r>
            <a:r>
              <a:rPr lang="en-US" altLang="en-US" sz="1400" dirty="0" err="1"/>
              <a:t>transakcijama</a:t>
            </a:r>
            <a:endParaRPr lang="en-US" altLang="en-US" sz="1400" dirty="0" err="1">
              <a:cs typeface="Arial"/>
            </a:endParaRPr>
          </a:p>
          <a:p>
            <a:pPr eaLnBrk="1" hangingPunct="1"/>
            <a:endParaRPr lang="en-US" altLang="en-US" sz="1400"/>
          </a:p>
        </p:txBody>
      </p:sp>
    </p:spTree>
    <p:extLst>
      <p:ext uri="{BB962C8B-B14F-4D97-AF65-F5344CB8AC3E}">
        <p14:creationId xmlns:p14="http://schemas.microsoft.com/office/powerpoint/2010/main" val="2991383618"/>
      </p:ext>
    </p:extLst>
  </p:cSld>
  <p:clrMapOvr>
    <a:masterClrMapping/>
  </p:clrMapOvr>
  <p:transition spd="med">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4">
            <a:extLst>
              <a:ext uri="{FF2B5EF4-FFF2-40B4-BE49-F238E27FC236}">
                <a16:creationId xmlns:a16="http://schemas.microsoft.com/office/drawing/2014/main" id="{5DFA5B97-E633-0F44-4D8A-3C7E07648B55}"/>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C5E51C0-DFFC-432D-B847-2A4AD032D0EA}" type="slidenum">
              <a:rPr lang="de-DE" altLang="en-US">
                <a:solidFill>
                  <a:schemeClr val="bg1"/>
                </a:solidFill>
              </a:rPr>
              <a:pPr/>
              <a:t>76</a:t>
            </a:fld>
            <a:endParaRPr lang="de-DE" altLang="en-US">
              <a:solidFill>
                <a:schemeClr val="bg1"/>
              </a:solidFill>
            </a:endParaRPr>
          </a:p>
        </p:txBody>
      </p:sp>
      <p:sp>
        <p:nvSpPr>
          <p:cNvPr id="66563" name="Rectangle 2">
            <a:extLst>
              <a:ext uri="{FF2B5EF4-FFF2-40B4-BE49-F238E27FC236}">
                <a16:creationId xmlns:a16="http://schemas.microsoft.com/office/drawing/2014/main" id="{612D42B2-1910-E339-C7CD-881F2DB56A27}"/>
              </a:ext>
            </a:extLst>
          </p:cNvPr>
          <p:cNvSpPr>
            <a:spLocks noGrp="1" noChangeArrowheads="1"/>
          </p:cNvSpPr>
          <p:nvPr>
            <p:ph type="title"/>
          </p:nvPr>
        </p:nvSpPr>
        <p:spPr/>
        <p:txBody>
          <a:bodyPr/>
          <a:lstStyle/>
          <a:p>
            <a:r>
              <a:rPr lang="en-US" altLang="en-US" dirty="0"/>
              <a:t>Zlatni </a:t>
            </a:r>
            <a:r>
              <a:rPr lang="en-US" altLang="en-US" dirty="0" err="1"/>
              <a:t>vektori</a:t>
            </a:r>
            <a:endParaRPr lang="en-US" dirty="0" err="1"/>
          </a:p>
        </p:txBody>
      </p:sp>
      <p:sp>
        <p:nvSpPr>
          <p:cNvPr id="66564" name="Rectangle 3">
            <a:extLst>
              <a:ext uri="{FF2B5EF4-FFF2-40B4-BE49-F238E27FC236}">
                <a16:creationId xmlns:a16="http://schemas.microsoft.com/office/drawing/2014/main" id="{F2415FC1-73F4-66EF-944D-0FEB2FCD46BB}"/>
              </a:ext>
            </a:extLst>
          </p:cNvPr>
          <p:cNvSpPr>
            <a:spLocks noGrp="1" noChangeArrowheads="1"/>
          </p:cNvSpPr>
          <p:nvPr>
            <p:ph type="body" sz="half" idx="1"/>
          </p:nvPr>
        </p:nvSpPr>
        <p:spPr/>
        <p:txBody>
          <a:bodyPr/>
          <a:lstStyle/>
          <a:p>
            <a:r>
              <a:rPr lang="en-US" sz="1400" dirty="0" err="1">
                <a:ea typeface="+mn-lt"/>
                <a:cs typeface="+mn-lt"/>
              </a:rPr>
              <a:t>Okruženje</a:t>
            </a:r>
            <a:r>
              <a:rPr lang="en-US" sz="1400" dirty="0">
                <a:ea typeface="+mn-lt"/>
                <a:cs typeface="+mn-lt"/>
              </a:rPr>
              <a:t> </a:t>
            </a:r>
            <a:r>
              <a:rPr lang="en-US" sz="1400" dirty="0" err="1">
                <a:ea typeface="+mn-lt"/>
                <a:cs typeface="+mn-lt"/>
              </a:rPr>
              <a:t>zlatnih</a:t>
            </a:r>
            <a:r>
              <a:rPr lang="en-US" sz="1400" dirty="0">
                <a:ea typeface="+mn-lt"/>
                <a:cs typeface="+mn-lt"/>
              </a:rPr>
              <a:t> </a:t>
            </a:r>
            <a:r>
              <a:rPr lang="en-US" sz="1400" dirty="0" err="1">
                <a:ea typeface="+mn-lt"/>
                <a:cs typeface="+mn-lt"/>
              </a:rPr>
              <a:t>vektora</a:t>
            </a:r>
            <a:r>
              <a:rPr lang="en-US" sz="1400" dirty="0">
                <a:ea typeface="+mn-lt"/>
                <a:cs typeface="+mn-lt"/>
              </a:rPr>
              <a:t> je </a:t>
            </a:r>
            <a:r>
              <a:rPr lang="en-US" sz="1400" dirty="0" err="1">
                <a:ea typeface="+mn-lt"/>
                <a:cs typeface="+mn-lt"/>
              </a:rPr>
              <a:t>jednostavno</a:t>
            </a:r>
            <a:r>
              <a:rPr lang="en-US" sz="1400" dirty="0">
                <a:ea typeface="+mn-lt"/>
                <a:cs typeface="+mn-lt"/>
              </a:rPr>
              <a:t> </a:t>
            </a:r>
            <a:r>
              <a:rPr lang="en-US" sz="1400" dirty="0" err="1">
                <a:ea typeface="+mn-lt"/>
                <a:cs typeface="+mn-lt"/>
              </a:rPr>
              <a:t>okruženje</a:t>
            </a:r>
            <a:r>
              <a:rPr lang="en-US" sz="1400" dirty="0">
                <a:ea typeface="+mn-lt"/>
                <a:cs typeface="+mn-lt"/>
              </a:rPr>
              <a:t> u </a:t>
            </a:r>
            <a:r>
              <a:rPr lang="en-US" sz="1400" dirty="0" err="1">
                <a:ea typeface="+mn-lt"/>
                <a:cs typeface="+mn-lt"/>
              </a:rPr>
              <a:t>kome</a:t>
            </a:r>
            <a:r>
              <a:rPr lang="en-US" sz="1400" dirty="0">
                <a:ea typeface="+mn-lt"/>
                <a:cs typeface="+mn-lt"/>
              </a:rPr>
              <a:t> se </a:t>
            </a:r>
            <a:r>
              <a:rPr lang="en-US" sz="1400" dirty="0" err="1">
                <a:ea typeface="+mn-lt"/>
                <a:cs typeface="+mn-lt"/>
              </a:rPr>
              <a:t>validni</a:t>
            </a:r>
            <a:r>
              <a:rPr lang="en-US" sz="1400" dirty="0">
                <a:ea typeface="+mn-lt"/>
                <a:cs typeface="+mn-lt"/>
              </a:rPr>
              <a:t> </a:t>
            </a:r>
            <a:r>
              <a:rPr lang="en-US" sz="1400" dirty="0" err="1">
                <a:ea typeface="+mn-lt"/>
                <a:cs typeface="+mn-lt"/>
              </a:rPr>
              <a:t>izlazni</a:t>
            </a:r>
            <a:r>
              <a:rPr lang="en-US" sz="1400" dirty="0">
                <a:ea typeface="+mn-lt"/>
                <a:cs typeface="+mn-lt"/>
              </a:rPr>
              <a:t> </a:t>
            </a:r>
            <a:r>
              <a:rPr lang="en-US" sz="1400" dirty="0" err="1">
                <a:ea typeface="+mn-lt"/>
                <a:cs typeface="+mn-lt"/>
              </a:rPr>
              <a:t>vektori</a:t>
            </a:r>
            <a:r>
              <a:rPr lang="en-US" sz="1400" dirty="0">
                <a:ea typeface="+mn-lt"/>
                <a:cs typeface="+mn-lt"/>
              </a:rPr>
              <a:t> </a:t>
            </a:r>
            <a:r>
              <a:rPr lang="en-US" sz="1400" dirty="0" err="1">
                <a:ea typeface="+mn-lt"/>
                <a:cs typeface="+mn-lt"/>
              </a:rPr>
              <a:t>čuvaju</a:t>
            </a:r>
            <a:r>
              <a:rPr lang="en-US" sz="1400" dirty="0">
                <a:ea typeface="+mn-lt"/>
                <a:cs typeface="+mn-lt"/>
              </a:rPr>
              <a:t> u </a:t>
            </a:r>
            <a:r>
              <a:rPr lang="en-US" sz="1400" dirty="0" err="1">
                <a:ea typeface="+mn-lt"/>
                <a:cs typeface="+mn-lt"/>
              </a:rPr>
              <a:t>tabeli</a:t>
            </a:r>
            <a:r>
              <a:rPr lang="en-US" sz="1400" dirty="0">
                <a:ea typeface="+mn-lt"/>
                <a:cs typeface="+mn-lt"/>
              </a:rPr>
              <a:t> </a:t>
            </a:r>
            <a:r>
              <a:rPr lang="en-US" sz="1400" dirty="0" err="1">
                <a:ea typeface="+mn-lt"/>
                <a:cs typeface="+mn-lt"/>
              </a:rPr>
              <a:t>rezultata</a:t>
            </a:r>
            <a:endParaRPr lang="en-US" sz="1400" dirty="0">
              <a:ea typeface="+mn-lt"/>
              <a:cs typeface="+mn-lt"/>
            </a:endParaRPr>
          </a:p>
          <a:p>
            <a:pPr eaLnBrk="1" hangingPunct="1"/>
            <a:endParaRPr lang="en-US" altLang="en-US" sz="1400">
              <a:cs typeface="Arial"/>
            </a:endParaRPr>
          </a:p>
          <a:p>
            <a:r>
              <a:rPr lang="en-US" sz="1400" dirty="0" err="1">
                <a:ea typeface="+mn-lt"/>
                <a:cs typeface="+mn-lt"/>
              </a:rPr>
              <a:t>Komponenta</a:t>
            </a:r>
            <a:r>
              <a:rPr lang="en-US" sz="1400" dirty="0">
                <a:ea typeface="+mn-lt"/>
                <a:cs typeface="+mn-lt"/>
              </a:rPr>
              <a:t> za </a:t>
            </a:r>
            <a:r>
              <a:rPr lang="en-US" sz="1400" dirty="0" err="1">
                <a:ea typeface="+mn-lt"/>
                <a:cs typeface="+mn-lt"/>
              </a:rPr>
              <a:t>proveru</a:t>
            </a:r>
            <a:r>
              <a:rPr lang="en-US" sz="1400" dirty="0">
                <a:ea typeface="+mn-lt"/>
                <a:cs typeface="+mn-lt"/>
              </a:rPr>
              <a:t> </a:t>
            </a:r>
            <a:r>
              <a:rPr lang="en-US" sz="1400" dirty="0" err="1">
                <a:ea typeface="+mn-lt"/>
                <a:cs typeface="+mn-lt"/>
              </a:rPr>
              <a:t>upoređuje</a:t>
            </a:r>
            <a:r>
              <a:rPr lang="en-US" sz="1400" dirty="0">
                <a:ea typeface="+mn-lt"/>
                <a:cs typeface="+mn-lt"/>
              </a:rPr>
              <a:t> </a:t>
            </a:r>
            <a:r>
              <a:rPr lang="en-US" sz="1400" dirty="0" err="1">
                <a:ea typeface="+mn-lt"/>
                <a:cs typeface="+mn-lt"/>
              </a:rPr>
              <a:t>rezultate</a:t>
            </a:r>
            <a:r>
              <a:rPr lang="en-US" sz="1400" dirty="0">
                <a:ea typeface="+mn-lt"/>
                <a:cs typeface="+mn-lt"/>
              </a:rPr>
              <a:t> DUV-a </a:t>
            </a:r>
            <a:r>
              <a:rPr lang="en-US" sz="1400" dirty="0" err="1">
                <a:ea typeface="+mn-lt"/>
                <a:cs typeface="+mn-lt"/>
              </a:rPr>
              <a:t>sa</a:t>
            </a:r>
            <a:r>
              <a:rPr lang="en-US" sz="1400" dirty="0">
                <a:ea typeface="+mn-lt"/>
                <a:cs typeface="+mn-lt"/>
              </a:rPr>
              <a:t> </a:t>
            </a:r>
            <a:r>
              <a:rPr lang="en-US" sz="1400" dirty="0" err="1">
                <a:ea typeface="+mn-lt"/>
                <a:cs typeface="+mn-lt"/>
              </a:rPr>
              <a:t>tabelom</a:t>
            </a:r>
            <a:r>
              <a:rPr lang="en-US" sz="1400" dirty="0">
                <a:ea typeface="+mn-lt"/>
                <a:cs typeface="+mn-lt"/>
              </a:rPr>
              <a:t> </a:t>
            </a:r>
            <a:r>
              <a:rPr lang="en-US" sz="1400" dirty="0" err="1">
                <a:ea typeface="+mn-lt"/>
                <a:cs typeface="+mn-lt"/>
              </a:rPr>
              <a:t>rezultata</a:t>
            </a:r>
            <a:r>
              <a:rPr lang="en-US" sz="1400" dirty="0">
                <a:ea typeface="+mn-lt"/>
                <a:cs typeface="+mn-lt"/>
              </a:rPr>
              <a:t> </a:t>
            </a:r>
            <a:r>
              <a:rPr lang="en-US" sz="1400" dirty="0" err="1">
                <a:ea typeface="+mn-lt"/>
                <a:cs typeface="+mn-lt"/>
              </a:rPr>
              <a:t>iz</a:t>
            </a:r>
            <a:r>
              <a:rPr lang="en-US" sz="1400" dirty="0">
                <a:ea typeface="+mn-lt"/>
                <a:cs typeface="+mn-lt"/>
              </a:rPr>
              <a:t> </a:t>
            </a:r>
            <a:r>
              <a:rPr lang="en-US" sz="1400" dirty="0" err="1">
                <a:ea typeface="+mn-lt"/>
                <a:cs typeface="+mn-lt"/>
              </a:rPr>
              <a:t>koje</a:t>
            </a:r>
            <a:r>
              <a:rPr lang="en-US" sz="1400" dirty="0">
                <a:ea typeface="+mn-lt"/>
                <a:cs typeface="+mn-lt"/>
              </a:rPr>
              <a:t> </a:t>
            </a:r>
            <a:r>
              <a:rPr lang="en-US" sz="1400" dirty="0" err="1">
                <a:ea typeface="+mn-lt"/>
                <a:cs typeface="+mn-lt"/>
              </a:rPr>
              <a:t>dobija</a:t>
            </a:r>
            <a:r>
              <a:rPr lang="en-US" sz="1400" dirty="0">
                <a:ea typeface="+mn-lt"/>
                <a:cs typeface="+mn-lt"/>
              </a:rPr>
              <a:t> </a:t>
            </a:r>
            <a:r>
              <a:rPr lang="en-US" sz="1400" dirty="0" err="1">
                <a:ea typeface="+mn-lt"/>
                <a:cs typeface="+mn-lt"/>
              </a:rPr>
              <a:t>očekivane</a:t>
            </a:r>
            <a:r>
              <a:rPr lang="en-US" sz="1400" dirty="0">
                <a:ea typeface="+mn-lt"/>
                <a:cs typeface="+mn-lt"/>
              </a:rPr>
              <a:t> </a:t>
            </a:r>
            <a:r>
              <a:rPr lang="en-US" sz="1400" dirty="0" err="1">
                <a:ea typeface="+mn-lt"/>
                <a:cs typeface="+mn-lt"/>
              </a:rPr>
              <a:t>vektore</a:t>
            </a:r>
            <a:endParaRPr lang="en-US" dirty="0" err="1">
              <a:cs typeface="Arial"/>
            </a:endParaRPr>
          </a:p>
          <a:p>
            <a:pPr eaLnBrk="1" hangingPunct="1"/>
            <a:endParaRPr lang="en-US" altLang="en-US" sz="1400"/>
          </a:p>
          <a:p>
            <a:pPr eaLnBrk="1" hangingPunct="1"/>
            <a:r>
              <a:rPr lang="en-US" sz="1400" dirty="0">
                <a:ea typeface="+mn-lt"/>
                <a:cs typeface="+mn-lt"/>
              </a:rPr>
              <a:t>U </a:t>
            </a:r>
            <a:r>
              <a:rPr lang="en-US" sz="1400" dirty="0" err="1">
                <a:ea typeface="+mn-lt"/>
                <a:cs typeface="+mn-lt"/>
              </a:rPr>
              <a:t>većini</a:t>
            </a:r>
            <a:r>
              <a:rPr lang="en-US" sz="1400" dirty="0">
                <a:ea typeface="+mn-lt"/>
                <a:cs typeface="+mn-lt"/>
              </a:rPr>
              <a:t> </a:t>
            </a:r>
            <a:r>
              <a:rPr lang="en-US" sz="1400" dirty="0" err="1">
                <a:ea typeface="+mn-lt"/>
                <a:cs typeface="+mn-lt"/>
              </a:rPr>
              <a:t>slučajeva</a:t>
            </a:r>
            <a:r>
              <a:rPr lang="en-US" sz="1400" dirty="0">
                <a:ea typeface="+mn-lt"/>
                <a:cs typeface="+mn-lt"/>
              </a:rPr>
              <a:t>, ova </a:t>
            </a:r>
            <a:r>
              <a:rPr lang="en-US" sz="1400" dirty="0" err="1">
                <a:ea typeface="+mn-lt"/>
                <a:cs typeface="+mn-lt"/>
              </a:rPr>
              <a:t>tabela</a:t>
            </a:r>
            <a:r>
              <a:rPr lang="en-US" sz="1400" dirty="0">
                <a:ea typeface="+mn-lt"/>
                <a:cs typeface="+mn-lt"/>
              </a:rPr>
              <a:t> </a:t>
            </a:r>
            <a:r>
              <a:rPr lang="en-US" sz="1400" dirty="0" err="1">
                <a:ea typeface="+mn-lt"/>
                <a:cs typeface="+mn-lt"/>
              </a:rPr>
              <a:t>rezultata</a:t>
            </a:r>
            <a:r>
              <a:rPr lang="en-US" sz="1400" dirty="0">
                <a:ea typeface="+mn-lt"/>
                <a:cs typeface="+mn-lt"/>
              </a:rPr>
              <a:t> se </a:t>
            </a:r>
            <a:r>
              <a:rPr lang="en-US" sz="1400" dirty="0" err="1">
                <a:ea typeface="+mn-lt"/>
                <a:cs typeface="+mn-lt"/>
              </a:rPr>
              <a:t>upisuje</a:t>
            </a:r>
            <a:r>
              <a:rPr lang="en-US" sz="1400" dirty="0">
                <a:ea typeface="+mn-lt"/>
                <a:cs typeface="+mn-lt"/>
              </a:rPr>
              <a:t> u </a:t>
            </a:r>
            <a:r>
              <a:rPr lang="en-US" sz="1400" dirty="0" err="1">
                <a:ea typeface="+mn-lt"/>
                <a:cs typeface="+mn-lt"/>
              </a:rPr>
              <a:t>tabelu</a:t>
            </a:r>
            <a:r>
              <a:rPr lang="en-US" sz="1400" dirty="0">
                <a:ea typeface="+mn-lt"/>
                <a:cs typeface="+mn-lt"/>
              </a:rPr>
              <a:t> </a:t>
            </a:r>
            <a:r>
              <a:rPr lang="en-US" sz="1400" dirty="0" err="1">
                <a:ea typeface="+mn-lt"/>
                <a:cs typeface="+mn-lt"/>
              </a:rPr>
              <a:t>rezultata</a:t>
            </a:r>
            <a:r>
              <a:rPr lang="en-US" sz="1400" dirty="0">
                <a:ea typeface="+mn-lt"/>
                <a:cs typeface="+mn-lt"/>
              </a:rPr>
              <a:t> </a:t>
            </a:r>
            <a:r>
              <a:rPr lang="en-US" sz="1400" dirty="0" err="1">
                <a:ea typeface="+mn-lt"/>
                <a:cs typeface="+mn-lt"/>
              </a:rPr>
              <a:t>na</a:t>
            </a:r>
            <a:r>
              <a:rPr lang="en-US" sz="1400" dirty="0">
                <a:ea typeface="+mn-lt"/>
                <a:cs typeface="+mn-lt"/>
              </a:rPr>
              <a:t> </a:t>
            </a:r>
            <a:r>
              <a:rPr lang="en-US" sz="1400" dirty="0" err="1">
                <a:ea typeface="+mn-lt"/>
                <a:cs typeface="+mn-lt"/>
              </a:rPr>
              <a:t>početku</a:t>
            </a:r>
            <a:r>
              <a:rPr lang="en-US" sz="1400" dirty="0">
                <a:ea typeface="+mn-lt"/>
                <a:cs typeface="+mn-lt"/>
              </a:rPr>
              <a:t> </a:t>
            </a:r>
            <a:r>
              <a:rPr lang="en-US" sz="1400" dirty="0" err="1">
                <a:ea typeface="+mn-lt"/>
                <a:cs typeface="+mn-lt"/>
              </a:rPr>
              <a:t>testa</a:t>
            </a:r>
            <a:r>
              <a:rPr lang="en-US" sz="1400" dirty="0">
                <a:ea typeface="+mn-lt"/>
                <a:cs typeface="+mn-lt"/>
              </a:rPr>
              <a:t> </a:t>
            </a:r>
            <a:r>
              <a:rPr lang="en-US" sz="1400" dirty="0" err="1">
                <a:ea typeface="+mn-lt"/>
                <a:cs typeface="+mn-lt"/>
              </a:rPr>
              <a:t>na</a:t>
            </a:r>
            <a:r>
              <a:rPr lang="en-US" sz="1400" dirty="0">
                <a:ea typeface="+mn-lt"/>
                <a:cs typeface="+mn-lt"/>
              </a:rPr>
              <a:t> </a:t>
            </a:r>
            <a:r>
              <a:rPr lang="en-US" sz="1400" dirty="0" err="1">
                <a:ea typeface="+mn-lt"/>
                <a:cs typeface="+mn-lt"/>
              </a:rPr>
              <a:t>osnovu</a:t>
            </a:r>
            <a:r>
              <a:rPr lang="en-US" sz="1400" dirty="0">
                <a:ea typeface="+mn-lt"/>
                <a:cs typeface="+mn-lt"/>
              </a:rPr>
              <a:t> </a:t>
            </a:r>
            <a:r>
              <a:rPr lang="en-US" sz="1400" dirty="0" err="1">
                <a:ea typeface="+mn-lt"/>
                <a:cs typeface="+mn-lt"/>
              </a:rPr>
              <a:t>unapred</a:t>
            </a:r>
            <a:r>
              <a:rPr lang="en-US" sz="1400" dirty="0">
                <a:ea typeface="+mn-lt"/>
                <a:cs typeface="+mn-lt"/>
              </a:rPr>
              <a:t> </a:t>
            </a:r>
            <a:r>
              <a:rPr lang="en-US" sz="1400" dirty="0" err="1">
                <a:ea typeface="+mn-lt"/>
                <a:cs typeface="+mn-lt"/>
              </a:rPr>
              <a:t>poznatog</a:t>
            </a:r>
            <a:r>
              <a:rPr lang="en-US" sz="1400" dirty="0">
                <a:ea typeface="+mn-lt"/>
                <a:cs typeface="+mn-lt"/>
              </a:rPr>
              <a:t> </a:t>
            </a:r>
            <a:r>
              <a:rPr lang="en-US" sz="1400" dirty="0" err="1">
                <a:ea typeface="+mn-lt"/>
                <a:cs typeface="+mn-lt"/>
              </a:rPr>
              <a:t>skupa</a:t>
            </a:r>
            <a:r>
              <a:rPr lang="en-US" sz="1400" dirty="0">
                <a:ea typeface="+mn-lt"/>
                <a:cs typeface="+mn-lt"/>
              </a:rPr>
              <a:t> </a:t>
            </a:r>
            <a:r>
              <a:rPr lang="en-US" sz="1400" dirty="0" err="1">
                <a:ea typeface="+mn-lt"/>
                <a:cs typeface="+mn-lt"/>
              </a:rPr>
              <a:t>validnih</a:t>
            </a:r>
            <a:r>
              <a:rPr lang="en-US" sz="1400" dirty="0">
                <a:ea typeface="+mn-lt"/>
                <a:cs typeface="+mn-lt"/>
              </a:rPr>
              <a:t> </a:t>
            </a:r>
            <a:r>
              <a:rPr lang="en-US" sz="1400" dirty="0" err="1">
                <a:ea typeface="+mn-lt"/>
                <a:cs typeface="+mn-lt"/>
              </a:rPr>
              <a:t>očekivanih</a:t>
            </a:r>
            <a:r>
              <a:rPr lang="en-US" sz="1400" dirty="0">
                <a:ea typeface="+mn-lt"/>
                <a:cs typeface="+mn-lt"/>
              </a:rPr>
              <a:t> </a:t>
            </a:r>
            <a:r>
              <a:rPr lang="en-US" sz="1400" dirty="0" err="1">
                <a:ea typeface="+mn-lt"/>
                <a:cs typeface="+mn-lt"/>
              </a:rPr>
              <a:t>izlaznih</a:t>
            </a:r>
            <a:r>
              <a:rPr lang="en-US" sz="1400" dirty="0">
                <a:ea typeface="+mn-lt"/>
                <a:cs typeface="+mn-lt"/>
              </a:rPr>
              <a:t> </a:t>
            </a:r>
            <a:r>
              <a:rPr lang="en-US" sz="1400" dirty="0" err="1">
                <a:ea typeface="+mn-lt"/>
                <a:cs typeface="+mn-lt"/>
              </a:rPr>
              <a:t>vrednosti</a:t>
            </a:r>
            <a:endParaRPr lang="en-US" dirty="0" err="1">
              <a:cs typeface="Arial"/>
            </a:endParaRPr>
          </a:p>
          <a:p>
            <a:pPr eaLnBrk="1" hangingPunct="1"/>
            <a:endParaRPr lang="en-US" altLang="en-US" sz="1400"/>
          </a:p>
          <a:p>
            <a:r>
              <a:rPr lang="en-US" sz="1400" dirty="0" err="1">
                <a:ea typeface="+mn-lt"/>
                <a:cs typeface="+mn-lt"/>
              </a:rPr>
              <a:t>Prednost</a:t>
            </a:r>
            <a:r>
              <a:rPr lang="en-US" sz="1400" dirty="0">
                <a:ea typeface="+mn-lt"/>
                <a:cs typeface="+mn-lt"/>
              </a:rPr>
              <a:t> </a:t>
            </a:r>
            <a:r>
              <a:rPr lang="en-US" sz="1400" dirty="0" err="1">
                <a:ea typeface="+mn-lt"/>
                <a:cs typeface="+mn-lt"/>
              </a:rPr>
              <a:t>ovog</a:t>
            </a:r>
            <a:r>
              <a:rPr lang="en-US" sz="1400" dirty="0">
                <a:ea typeface="+mn-lt"/>
                <a:cs typeface="+mn-lt"/>
              </a:rPr>
              <a:t> </a:t>
            </a:r>
            <a:r>
              <a:rPr lang="en-US" sz="1400" dirty="0" err="1">
                <a:ea typeface="+mn-lt"/>
                <a:cs typeface="+mn-lt"/>
              </a:rPr>
              <a:t>mehanizma</a:t>
            </a:r>
            <a:r>
              <a:rPr lang="en-US" sz="1400" dirty="0">
                <a:ea typeface="+mn-lt"/>
                <a:cs typeface="+mn-lt"/>
              </a:rPr>
              <a:t> </a:t>
            </a:r>
            <a:r>
              <a:rPr lang="en-US" sz="1400" dirty="0" err="1">
                <a:ea typeface="+mn-lt"/>
                <a:cs typeface="+mn-lt"/>
              </a:rPr>
              <a:t>provere</a:t>
            </a:r>
            <a:r>
              <a:rPr lang="en-US" sz="1400" dirty="0">
                <a:ea typeface="+mn-lt"/>
                <a:cs typeface="+mn-lt"/>
              </a:rPr>
              <a:t> je u tome </a:t>
            </a:r>
            <a:r>
              <a:rPr lang="en-US" sz="1400" dirty="0" err="1">
                <a:ea typeface="+mn-lt"/>
                <a:cs typeface="+mn-lt"/>
              </a:rPr>
              <a:t>što</a:t>
            </a:r>
            <a:r>
              <a:rPr lang="en-US" sz="1400" dirty="0">
                <a:ea typeface="+mn-lt"/>
                <a:cs typeface="+mn-lt"/>
              </a:rPr>
              <a:t> </a:t>
            </a:r>
            <a:r>
              <a:rPr lang="en-US" sz="1400" dirty="0" err="1">
                <a:ea typeface="+mn-lt"/>
                <a:cs typeface="+mn-lt"/>
              </a:rPr>
              <a:t>verifikacioni</a:t>
            </a:r>
            <a:r>
              <a:rPr lang="en-US" sz="1400" dirty="0">
                <a:ea typeface="+mn-lt"/>
                <a:cs typeface="+mn-lt"/>
              </a:rPr>
              <a:t> </a:t>
            </a:r>
            <a:r>
              <a:rPr lang="en-US" sz="1400" dirty="0" err="1">
                <a:ea typeface="+mn-lt"/>
                <a:cs typeface="+mn-lt"/>
              </a:rPr>
              <a:t>inženjer</a:t>
            </a:r>
            <a:r>
              <a:rPr lang="en-US" sz="1400" dirty="0">
                <a:ea typeface="+mn-lt"/>
                <a:cs typeface="+mn-lt"/>
              </a:rPr>
              <a:t> </a:t>
            </a:r>
            <a:r>
              <a:rPr lang="en-US" sz="1400" dirty="0" err="1">
                <a:ea typeface="+mn-lt"/>
                <a:cs typeface="+mn-lt"/>
              </a:rPr>
              <a:t>može</a:t>
            </a:r>
            <a:r>
              <a:rPr lang="en-US" sz="1400" dirty="0">
                <a:ea typeface="+mn-lt"/>
                <a:cs typeface="+mn-lt"/>
              </a:rPr>
              <a:t> da </a:t>
            </a:r>
            <a:r>
              <a:rPr lang="en-US" sz="1400" dirty="0" err="1">
                <a:ea typeface="+mn-lt"/>
                <a:cs typeface="+mn-lt"/>
              </a:rPr>
              <a:t>proveri</a:t>
            </a:r>
            <a:r>
              <a:rPr lang="en-US" sz="1400" dirty="0">
                <a:ea typeface="+mn-lt"/>
                <a:cs typeface="+mn-lt"/>
              </a:rPr>
              <a:t> </a:t>
            </a:r>
            <a:r>
              <a:rPr lang="en-US" sz="1400" dirty="0" err="1">
                <a:ea typeface="+mn-lt"/>
                <a:cs typeface="+mn-lt"/>
              </a:rPr>
              <a:t>sve</a:t>
            </a:r>
            <a:r>
              <a:rPr lang="en-US" sz="1400" dirty="0">
                <a:ea typeface="+mn-lt"/>
                <a:cs typeface="+mn-lt"/>
              </a:rPr>
              <a:t> </a:t>
            </a:r>
            <a:r>
              <a:rPr lang="en-US" sz="1400" dirty="0" err="1">
                <a:ea typeface="+mn-lt"/>
                <a:cs typeface="+mn-lt"/>
              </a:rPr>
              <a:t>predviđene</a:t>
            </a:r>
            <a:r>
              <a:rPr lang="en-US" sz="1400" dirty="0">
                <a:ea typeface="+mn-lt"/>
                <a:cs typeface="+mn-lt"/>
              </a:rPr>
              <a:t> </a:t>
            </a:r>
            <a:r>
              <a:rPr lang="en-US" sz="1400" dirty="0" err="1">
                <a:ea typeface="+mn-lt"/>
                <a:cs typeface="+mn-lt"/>
              </a:rPr>
              <a:t>rezultate</a:t>
            </a:r>
            <a:r>
              <a:rPr lang="en-US" sz="1400" dirty="0">
                <a:ea typeface="+mn-lt"/>
                <a:cs typeface="+mn-lt"/>
              </a:rPr>
              <a:t> </a:t>
            </a:r>
            <a:r>
              <a:rPr lang="en-US" sz="1400" dirty="0" err="1">
                <a:ea typeface="+mn-lt"/>
                <a:cs typeface="+mn-lt"/>
              </a:rPr>
              <a:t>čak</a:t>
            </a:r>
            <a:r>
              <a:rPr lang="en-US" sz="1400" dirty="0">
                <a:ea typeface="+mn-lt"/>
                <a:cs typeface="+mn-lt"/>
              </a:rPr>
              <a:t> </a:t>
            </a:r>
            <a:r>
              <a:rPr lang="en-US" sz="1400" dirty="0" err="1">
                <a:ea typeface="+mn-lt"/>
                <a:cs typeface="+mn-lt"/>
              </a:rPr>
              <a:t>i</a:t>
            </a:r>
            <a:r>
              <a:rPr lang="en-US" sz="1400" dirty="0">
                <a:ea typeface="+mn-lt"/>
                <a:cs typeface="+mn-lt"/>
              </a:rPr>
              <a:t> pre </a:t>
            </a:r>
            <a:r>
              <a:rPr lang="en-US" sz="1400" dirty="0" err="1">
                <a:ea typeface="+mn-lt"/>
                <a:cs typeface="+mn-lt"/>
              </a:rPr>
              <a:t>pokretanja</a:t>
            </a:r>
            <a:r>
              <a:rPr lang="en-US" sz="1400" dirty="0">
                <a:ea typeface="+mn-lt"/>
                <a:cs typeface="+mn-lt"/>
              </a:rPr>
              <a:t> </a:t>
            </a:r>
            <a:r>
              <a:rPr lang="en-US" sz="1400" dirty="0" err="1">
                <a:ea typeface="+mn-lt"/>
                <a:cs typeface="+mn-lt"/>
              </a:rPr>
              <a:t>simulacije</a:t>
            </a:r>
            <a:endParaRPr lang="en-US" dirty="0">
              <a:cs typeface="Arial"/>
            </a:endParaRPr>
          </a:p>
          <a:p>
            <a:pPr eaLnBrk="1" hangingPunct="1"/>
            <a:endParaRPr lang="en-US" altLang="en-US" sz="1400"/>
          </a:p>
          <a:p>
            <a:r>
              <a:rPr lang="en-US" sz="1400" dirty="0" err="1">
                <a:ea typeface="+mn-lt"/>
                <a:cs typeface="+mn-lt"/>
              </a:rPr>
              <a:t>Nedostatak</a:t>
            </a:r>
            <a:r>
              <a:rPr lang="en-US" sz="1400" dirty="0">
                <a:ea typeface="+mn-lt"/>
                <a:cs typeface="+mn-lt"/>
              </a:rPr>
              <a:t> </a:t>
            </a:r>
            <a:r>
              <a:rPr lang="en-US" sz="1400" dirty="0" err="1">
                <a:ea typeface="+mn-lt"/>
                <a:cs typeface="+mn-lt"/>
              </a:rPr>
              <a:t>ove</a:t>
            </a:r>
            <a:r>
              <a:rPr lang="en-US" sz="1400" dirty="0">
                <a:ea typeface="+mn-lt"/>
                <a:cs typeface="+mn-lt"/>
              </a:rPr>
              <a:t> </a:t>
            </a:r>
            <a:r>
              <a:rPr lang="en-US" sz="1400" dirty="0" err="1">
                <a:ea typeface="+mn-lt"/>
                <a:cs typeface="+mn-lt"/>
              </a:rPr>
              <a:t>vrste</a:t>
            </a:r>
            <a:r>
              <a:rPr lang="en-US" sz="1400" dirty="0">
                <a:ea typeface="+mn-lt"/>
                <a:cs typeface="+mn-lt"/>
              </a:rPr>
              <a:t> </a:t>
            </a:r>
            <a:r>
              <a:rPr lang="en-US" sz="1400" dirty="0" err="1">
                <a:ea typeface="+mn-lt"/>
                <a:cs typeface="+mn-lt"/>
              </a:rPr>
              <a:t>verifikacije</a:t>
            </a:r>
            <a:r>
              <a:rPr lang="en-US" sz="1400" dirty="0">
                <a:ea typeface="+mn-lt"/>
                <a:cs typeface="+mn-lt"/>
              </a:rPr>
              <a:t> je </a:t>
            </a:r>
            <a:r>
              <a:rPr lang="en-US" sz="1400" dirty="0" err="1">
                <a:ea typeface="+mn-lt"/>
                <a:cs typeface="+mn-lt"/>
              </a:rPr>
              <a:t>dvostruk</a:t>
            </a:r>
            <a:r>
              <a:rPr lang="en-US" sz="1400" dirty="0">
                <a:ea typeface="+mn-lt"/>
                <a:cs typeface="+mn-lt"/>
              </a:rPr>
              <a:t>: </a:t>
            </a:r>
            <a:r>
              <a:rPr lang="en-US" sz="1400" dirty="0" err="1">
                <a:ea typeface="+mn-lt"/>
                <a:cs typeface="+mn-lt"/>
              </a:rPr>
              <a:t>kreiranje</a:t>
            </a:r>
            <a:r>
              <a:rPr lang="en-US" sz="1400" dirty="0">
                <a:ea typeface="+mn-lt"/>
                <a:cs typeface="+mn-lt"/>
              </a:rPr>
              <a:t> </a:t>
            </a:r>
            <a:r>
              <a:rPr lang="en-US" sz="1400" dirty="0" err="1">
                <a:ea typeface="+mn-lt"/>
                <a:cs typeface="+mn-lt"/>
              </a:rPr>
              <a:t>i</a:t>
            </a:r>
            <a:r>
              <a:rPr lang="en-US" sz="1400" dirty="0">
                <a:ea typeface="+mn-lt"/>
                <a:cs typeface="+mn-lt"/>
              </a:rPr>
              <a:t> </a:t>
            </a:r>
            <a:r>
              <a:rPr lang="en-US" sz="1400" dirty="0" err="1">
                <a:ea typeface="+mn-lt"/>
                <a:cs typeface="+mn-lt"/>
              </a:rPr>
              <a:t>održavanje</a:t>
            </a:r>
            <a:r>
              <a:rPr lang="en-US" sz="1400" dirty="0">
                <a:ea typeface="+mn-lt"/>
                <a:cs typeface="+mn-lt"/>
              </a:rPr>
              <a:t> </a:t>
            </a:r>
            <a:r>
              <a:rPr lang="en-US" sz="1400" dirty="0" err="1">
                <a:ea typeface="+mn-lt"/>
                <a:cs typeface="+mn-lt"/>
              </a:rPr>
              <a:t>zlatnih</a:t>
            </a:r>
            <a:r>
              <a:rPr lang="en-US" sz="1400" dirty="0">
                <a:ea typeface="+mn-lt"/>
                <a:cs typeface="+mn-lt"/>
              </a:rPr>
              <a:t> </a:t>
            </a:r>
            <a:r>
              <a:rPr lang="en-US" sz="1400" dirty="0" err="1">
                <a:ea typeface="+mn-lt"/>
                <a:cs typeface="+mn-lt"/>
              </a:rPr>
              <a:t>vektora</a:t>
            </a:r>
            <a:endParaRPr lang="en-US" dirty="0" err="1"/>
          </a:p>
        </p:txBody>
      </p:sp>
      <p:pic>
        <p:nvPicPr>
          <p:cNvPr id="66565" name="Picture 5">
            <a:extLst>
              <a:ext uri="{FF2B5EF4-FFF2-40B4-BE49-F238E27FC236}">
                <a16:creationId xmlns:a16="http://schemas.microsoft.com/office/drawing/2014/main" id="{3F968B49-0671-3026-DC67-E9C1E29931B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049463" y="4287838"/>
            <a:ext cx="4884737" cy="1836737"/>
          </a:xfrm>
          <a:noFill/>
          <a:extLs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1281161429"/>
      </p:ext>
    </p:extLst>
  </p:cSld>
  <p:clrMapOvr>
    <a:masterClrMapping/>
  </p:clrMapOvr>
  <p:transition spd="med">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4">
            <a:extLst>
              <a:ext uri="{FF2B5EF4-FFF2-40B4-BE49-F238E27FC236}">
                <a16:creationId xmlns:a16="http://schemas.microsoft.com/office/drawing/2014/main" id="{0F8AFA20-9026-ADD8-87DB-3EA06692BE41}"/>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4BD952-14A5-42B2-98CB-3CF5C47A624A}" type="slidenum">
              <a:rPr lang="de-DE" altLang="en-US">
                <a:solidFill>
                  <a:schemeClr val="bg1"/>
                </a:solidFill>
              </a:rPr>
              <a:pPr/>
              <a:t>77</a:t>
            </a:fld>
            <a:endParaRPr lang="de-DE" altLang="en-US">
              <a:solidFill>
                <a:schemeClr val="bg1"/>
              </a:solidFill>
            </a:endParaRPr>
          </a:p>
        </p:txBody>
      </p:sp>
      <p:sp>
        <p:nvSpPr>
          <p:cNvPr id="67587" name="Rectangle 2">
            <a:extLst>
              <a:ext uri="{FF2B5EF4-FFF2-40B4-BE49-F238E27FC236}">
                <a16:creationId xmlns:a16="http://schemas.microsoft.com/office/drawing/2014/main" id="{C6A7EAB7-FA46-23A0-7AC9-0CB3A01A6E45}"/>
              </a:ext>
            </a:extLst>
          </p:cNvPr>
          <p:cNvSpPr>
            <a:spLocks noGrp="1" noChangeArrowheads="1"/>
          </p:cNvSpPr>
          <p:nvPr>
            <p:ph type="title"/>
          </p:nvPr>
        </p:nvSpPr>
        <p:spPr/>
        <p:txBody>
          <a:bodyPr/>
          <a:lstStyle/>
          <a:p>
            <a:pPr eaLnBrk="1" hangingPunct="1"/>
            <a:r>
              <a:rPr lang="en-US" altLang="en-US" dirty="0" err="1"/>
              <a:t>Referentni</a:t>
            </a:r>
            <a:r>
              <a:rPr lang="en-US" altLang="en-US" dirty="0"/>
              <a:t> model</a:t>
            </a:r>
          </a:p>
        </p:txBody>
      </p:sp>
      <p:sp>
        <p:nvSpPr>
          <p:cNvPr id="67588" name="Rectangle 4">
            <a:extLst>
              <a:ext uri="{FF2B5EF4-FFF2-40B4-BE49-F238E27FC236}">
                <a16:creationId xmlns:a16="http://schemas.microsoft.com/office/drawing/2014/main" id="{D37AFA80-A53A-CA44-719A-18B858AAFCE6}"/>
              </a:ext>
            </a:extLst>
          </p:cNvPr>
          <p:cNvSpPr>
            <a:spLocks noGrp="1" noChangeArrowheads="1"/>
          </p:cNvSpPr>
          <p:nvPr>
            <p:ph type="body" sz="half" idx="1"/>
          </p:nvPr>
        </p:nvSpPr>
        <p:spPr/>
        <p:txBody>
          <a:bodyPr/>
          <a:lstStyle/>
          <a:p>
            <a:pPr eaLnBrk="1" hangingPunct="1"/>
            <a:r>
              <a:rPr lang="en-US" altLang="en-US" sz="1400" dirty="0" err="1"/>
              <a:t>Referentni</a:t>
            </a:r>
            <a:r>
              <a:rPr lang="en-US" altLang="en-US" sz="1400" dirty="0"/>
              <a:t> model </a:t>
            </a:r>
            <a:r>
              <a:rPr lang="en-US" altLang="en-US" sz="1400" dirty="0" err="1"/>
              <a:t>računa</a:t>
            </a:r>
            <a:r>
              <a:rPr lang="en-US" altLang="en-US" sz="1400" dirty="0"/>
              <a:t> </a:t>
            </a:r>
            <a:r>
              <a:rPr lang="en-US" altLang="en-US" sz="1400" dirty="0" err="1"/>
              <a:t>sve</a:t>
            </a:r>
            <a:r>
              <a:rPr lang="en-US" altLang="en-US" sz="1400" dirty="0"/>
              <a:t> </a:t>
            </a:r>
            <a:r>
              <a:rPr lang="en-US" altLang="en-US" sz="1400" dirty="0" err="1"/>
              <a:t>očekivane</a:t>
            </a:r>
            <a:r>
              <a:rPr lang="en-US" altLang="en-US" sz="1400" dirty="0"/>
              <a:t> </a:t>
            </a:r>
            <a:r>
              <a:rPr lang="en-US" altLang="en-US" sz="1400" dirty="0" err="1"/>
              <a:t>izlaze</a:t>
            </a:r>
            <a:r>
              <a:rPr lang="en-US" altLang="en-US" sz="1400" dirty="0"/>
              <a:t> </a:t>
            </a:r>
            <a:r>
              <a:rPr lang="en-US" altLang="en-US" sz="1400" dirty="0" err="1"/>
              <a:t>bazirano</a:t>
            </a:r>
            <a:r>
              <a:rPr lang="en-US" altLang="en-US" sz="1400" dirty="0"/>
              <a:t> </a:t>
            </a:r>
            <a:r>
              <a:rPr lang="en-US" altLang="en-US" sz="1400" dirty="0" err="1"/>
              <a:t>na</a:t>
            </a:r>
            <a:r>
              <a:rPr lang="en-US" altLang="en-US" sz="1400" dirty="0"/>
              <a:t> </a:t>
            </a:r>
            <a:r>
              <a:rPr lang="en-US" altLang="en-US" sz="1400" dirty="0" err="1"/>
              <a:t>ulaznom</a:t>
            </a:r>
            <a:r>
              <a:rPr lang="en-US" altLang="en-US" sz="1400" dirty="0"/>
              <a:t> </a:t>
            </a:r>
            <a:r>
              <a:rPr lang="en-US" altLang="en-US" sz="1400" dirty="0" err="1"/>
              <a:t>stimulusu</a:t>
            </a:r>
            <a:endParaRPr lang="en-US" altLang="en-US" sz="1400" dirty="0" err="1">
              <a:cs typeface="Arial"/>
            </a:endParaRPr>
          </a:p>
          <a:p>
            <a:endParaRPr lang="en-US" altLang="en-US" sz="1400" dirty="0"/>
          </a:p>
          <a:p>
            <a:pPr eaLnBrk="1" hangingPunct="1"/>
            <a:r>
              <a:rPr lang="en-US" altLang="en-US" sz="1400" dirty="0"/>
              <a:t>On re-</a:t>
            </a:r>
            <a:r>
              <a:rPr lang="en-US" altLang="en-US" sz="1400" dirty="0" err="1"/>
              <a:t>implementira</a:t>
            </a:r>
            <a:r>
              <a:rPr lang="en-US" altLang="en-US" sz="1400" dirty="0"/>
              <a:t> </a:t>
            </a:r>
            <a:r>
              <a:rPr lang="en-US" altLang="en-US" sz="1400" dirty="0" err="1"/>
              <a:t>funkcionalnost</a:t>
            </a:r>
            <a:r>
              <a:rPr lang="en-US" altLang="en-US" sz="1400" dirty="0"/>
              <a:t> DUV-a, </a:t>
            </a:r>
            <a:r>
              <a:rPr lang="en-US" altLang="en-US" sz="1400" dirty="0" err="1"/>
              <a:t>tipično</a:t>
            </a:r>
            <a:r>
              <a:rPr lang="en-US" altLang="en-US" sz="1400" dirty="0"/>
              <a:t> </a:t>
            </a:r>
            <a:r>
              <a:rPr lang="en-US" altLang="en-US" sz="1400" dirty="0" err="1"/>
              <a:t>korišćenjem</a:t>
            </a:r>
            <a:r>
              <a:rPr lang="en-US" altLang="en-US" sz="1400" dirty="0"/>
              <a:t> </a:t>
            </a:r>
            <a:r>
              <a:rPr lang="en-US" altLang="en-US" sz="1400" dirty="0" err="1"/>
              <a:t>programskog</a:t>
            </a:r>
            <a:r>
              <a:rPr lang="en-US" altLang="en-US" sz="1400" dirty="0"/>
              <a:t> </a:t>
            </a:r>
            <a:r>
              <a:rPr lang="en-US" altLang="en-US" sz="1400" dirty="0" err="1"/>
              <a:t>jezika</a:t>
            </a:r>
            <a:r>
              <a:rPr lang="en-US" altLang="en-US" sz="1400" dirty="0"/>
              <a:t> </a:t>
            </a:r>
            <a:r>
              <a:rPr lang="en-US" altLang="en-US" sz="1400" dirty="0" err="1"/>
              <a:t>visokog</a:t>
            </a:r>
            <a:r>
              <a:rPr lang="en-US" altLang="en-US" sz="1400" dirty="0"/>
              <a:t> </a:t>
            </a:r>
            <a:r>
              <a:rPr lang="en-US" altLang="en-US" sz="1400" dirty="0" err="1"/>
              <a:t>nivoa</a:t>
            </a:r>
            <a:r>
              <a:rPr lang="en-US" altLang="en-US" sz="1400" dirty="0"/>
              <a:t> </a:t>
            </a:r>
            <a:r>
              <a:rPr lang="en-US" altLang="en-US" sz="1400" dirty="0" err="1"/>
              <a:t>ili</a:t>
            </a:r>
            <a:r>
              <a:rPr lang="en-US" altLang="en-US" sz="1400" dirty="0"/>
              <a:t> </a:t>
            </a:r>
            <a:r>
              <a:rPr lang="en-US" altLang="en-US" sz="1400" dirty="0" err="1"/>
              <a:t>jezika</a:t>
            </a:r>
            <a:r>
              <a:rPr lang="en-US" altLang="en-US" sz="1400" dirty="0"/>
              <a:t> za </a:t>
            </a:r>
            <a:r>
              <a:rPr lang="en-US" altLang="en-US" sz="1400" dirty="0" err="1"/>
              <a:t>verifikaciju</a:t>
            </a:r>
            <a:r>
              <a:rPr lang="en-US" altLang="en-US" sz="1400" dirty="0"/>
              <a:t> </a:t>
            </a:r>
            <a:r>
              <a:rPr lang="en-US" altLang="en-US" sz="1400" dirty="0" err="1"/>
              <a:t>hardvera</a:t>
            </a:r>
            <a:r>
              <a:rPr lang="en-US" altLang="en-US" sz="1400" dirty="0"/>
              <a:t> (</a:t>
            </a:r>
            <a:r>
              <a:rPr lang="en-US" sz="1400" dirty="0"/>
              <a:t>HVL, </a:t>
            </a:r>
            <a:r>
              <a:rPr lang="en-US" altLang="en-US" sz="1400" dirty="0"/>
              <a:t>Hardware Verification Language)</a:t>
            </a:r>
            <a:endParaRPr lang="en-US" altLang="en-US" sz="1400" dirty="0">
              <a:cs typeface="Arial"/>
            </a:endParaRPr>
          </a:p>
          <a:p>
            <a:endParaRPr lang="en-US" altLang="en-US" sz="1400" dirty="0"/>
          </a:p>
          <a:p>
            <a:pPr eaLnBrk="1" hangingPunct="1"/>
            <a:r>
              <a:rPr lang="en-US" altLang="en-US" sz="1400" dirty="0" err="1"/>
              <a:t>Obzirom</a:t>
            </a:r>
            <a:r>
              <a:rPr lang="en-US" altLang="en-US" sz="1400" dirty="0"/>
              <a:t> </a:t>
            </a:r>
            <a:r>
              <a:rPr lang="en-US" altLang="en-US" sz="1400" dirty="0" err="1"/>
              <a:t>na</a:t>
            </a:r>
            <a:r>
              <a:rPr lang="en-US" altLang="en-US" sz="1400" dirty="0"/>
              <a:t> to da </a:t>
            </a:r>
            <a:r>
              <a:rPr lang="en-US" altLang="en-US" sz="1400" dirty="0" err="1"/>
              <a:t>referentni</a:t>
            </a:r>
            <a:r>
              <a:rPr lang="en-US" altLang="en-US" sz="1400" dirty="0"/>
              <a:t> model </a:t>
            </a:r>
            <a:r>
              <a:rPr lang="en-US" altLang="en-US" sz="1400" dirty="0" err="1"/>
              <a:t>računa</a:t>
            </a:r>
            <a:r>
              <a:rPr lang="en-US" altLang="en-US" sz="1400" dirty="0"/>
              <a:t> </a:t>
            </a:r>
            <a:r>
              <a:rPr lang="en-US" altLang="en-US" sz="1400" dirty="0" err="1"/>
              <a:t>rezultate</a:t>
            </a:r>
            <a:r>
              <a:rPr lang="en-US" altLang="en-US" sz="1400" dirty="0"/>
              <a:t> u </a:t>
            </a:r>
            <a:r>
              <a:rPr lang="en-US" altLang="en-US" sz="1400" dirty="0" err="1"/>
              <a:t>svakom</a:t>
            </a:r>
            <a:r>
              <a:rPr lang="en-US" altLang="en-US" sz="1400" dirty="0"/>
              <a:t> </a:t>
            </a:r>
            <a:r>
              <a:rPr lang="en-US" altLang="en-US" sz="1400" dirty="0" err="1"/>
              <a:t>ciklusu</a:t>
            </a:r>
            <a:r>
              <a:rPr lang="en-US" altLang="en-US" sz="1400" dirty="0"/>
              <a:t> </a:t>
            </a:r>
            <a:r>
              <a:rPr lang="en-US" altLang="en-US" sz="1400" dirty="0" err="1"/>
              <a:t>takta</a:t>
            </a:r>
            <a:r>
              <a:rPr lang="en-US" altLang="en-US" sz="1400" dirty="0"/>
              <a:t>, </a:t>
            </a:r>
            <a:r>
              <a:rPr lang="en-US" altLang="en-US" sz="1400" dirty="0" err="1"/>
              <a:t>često</a:t>
            </a:r>
            <a:r>
              <a:rPr lang="en-US" altLang="en-US" sz="1400" dirty="0"/>
              <a:t> se </a:t>
            </a:r>
            <a:r>
              <a:rPr lang="en-US" altLang="en-US" sz="1400" dirty="0" err="1"/>
              <a:t>naziva</a:t>
            </a:r>
            <a:r>
              <a:rPr lang="en-US" altLang="en-US" sz="1400" dirty="0"/>
              <a:t> </a:t>
            </a:r>
            <a:r>
              <a:rPr lang="en-US" altLang="en-US" sz="1400" dirty="0" err="1"/>
              <a:t>i</a:t>
            </a:r>
            <a:r>
              <a:rPr lang="en-US" altLang="en-US" sz="1400" dirty="0"/>
              <a:t> </a:t>
            </a:r>
            <a:r>
              <a:rPr lang="en-US" altLang="en-US" sz="1400" b="1" dirty="0"/>
              <a:t>model </a:t>
            </a:r>
            <a:r>
              <a:rPr lang="en-US" altLang="en-US" sz="1400" b="1" dirty="0" err="1"/>
              <a:t>tačan</a:t>
            </a:r>
            <a:r>
              <a:rPr lang="en-US" altLang="en-US" sz="1400" b="1" dirty="0"/>
              <a:t> </a:t>
            </a:r>
            <a:r>
              <a:rPr lang="en-US" altLang="en-US" sz="1400" b="1" dirty="0" err="1"/>
              <a:t>na</a:t>
            </a:r>
            <a:r>
              <a:rPr lang="en-US" altLang="en-US" sz="1400" b="1" dirty="0"/>
              <a:t> </a:t>
            </a:r>
            <a:r>
              <a:rPr lang="en-US" altLang="en-US" sz="1400" b="1" dirty="0" err="1"/>
              <a:t>nivou</a:t>
            </a:r>
            <a:r>
              <a:rPr lang="en-US" altLang="en-US" sz="1400" b="1" dirty="0"/>
              <a:t> </a:t>
            </a:r>
            <a:r>
              <a:rPr lang="en-US" altLang="en-US" sz="1400" b="1" dirty="0" err="1"/>
              <a:t>ciklusa</a:t>
            </a:r>
            <a:r>
              <a:rPr lang="en-US" altLang="en-US" sz="1400" dirty="0"/>
              <a:t> (</a:t>
            </a:r>
            <a:r>
              <a:rPr lang="en-US" altLang="en-US" sz="1400" i="1" dirty="0"/>
              <a:t>cycle accurate model</a:t>
            </a:r>
            <a:r>
              <a:rPr lang="en-US" altLang="en-US" sz="1400" dirty="0"/>
              <a:t>)</a:t>
            </a:r>
            <a:endParaRPr lang="en-US" altLang="en-US" sz="1400" dirty="0">
              <a:cs typeface="Arial"/>
            </a:endParaRPr>
          </a:p>
          <a:p>
            <a:pPr eaLnBrk="1" hangingPunct="1"/>
            <a:endParaRPr lang="en-US" altLang="en-US" sz="1400"/>
          </a:p>
          <a:p>
            <a:r>
              <a:rPr lang="en-US" sz="1400" dirty="0" err="1">
                <a:ea typeface="+mn-lt"/>
                <a:cs typeface="+mn-lt"/>
              </a:rPr>
              <a:t>Glavna</a:t>
            </a:r>
            <a:r>
              <a:rPr lang="en-US" sz="1400" dirty="0">
                <a:ea typeface="+mn-lt"/>
                <a:cs typeface="+mn-lt"/>
              </a:rPr>
              <a:t> </a:t>
            </a:r>
            <a:r>
              <a:rPr lang="en-US" sz="1400" dirty="0" err="1">
                <a:ea typeface="+mn-lt"/>
                <a:cs typeface="+mn-lt"/>
              </a:rPr>
              <a:t>prednost</a:t>
            </a:r>
            <a:r>
              <a:rPr lang="en-US" sz="1400" dirty="0">
                <a:ea typeface="+mn-lt"/>
                <a:cs typeface="+mn-lt"/>
              </a:rPr>
              <a:t> </a:t>
            </a:r>
            <a:r>
              <a:rPr lang="en-US" sz="1400" dirty="0" err="1">
                <a:ea typeface="+mn-lt"/>
                <a:cs typeface="+mn-lt"/>
              </a:rPr>
              <a:t>referentnog</a:t>
            </a:r>
            <a:r>
              <a:rPr lang="en-US" sz="1400" dirty="0">
                <a:ea typeface="+mn-lt"/>
                <a:cs typeface="+mn-lt"/>
              </a:rPr>
              <a:t> </a:t>
            </a:r>
            <a:r>
              <a:rPr lang="en-US" sz="1400" dirty="0" err="1">
                <a:ea typeface="+mn-lt"/>
                <a:cs typeface="+mn-lt"/>
              </a:rPr>
              <a:t>modela</a:t>
            </a:r>
            <a:r>
              <a:rPr lang="en-US" sz="1400" dirty="0">
                <a:ea typeface="+mn-lt"/>
                <a:cs typeface="+mn-lt"/>
              </a:rPr>
              <a:t> je </a:t>
            </a:r>
            <a:r>
              <a:rPr lang="en-US" sz="1400" dirty="0" err="1">
                <a:ea typeface="+mn-lt"/>
                <a:cs typeface="+mn-lt"/>
              </a:rPr>
              <a:t>nivo</a:t>
            </a:r>
            <a:r>
              <a:rPr lang="en-US" sz="1400" dirty="0">
                <a:ea typeface="+mn-lt"/>
                <a:cs typeface="+mn-lt"/>
              </a:rPr>
              <a:t> </a:t>
            </a:r>
            <a:r>
              <a:rPr lang="en-US" sz="1400" dirty="0" err="1">
                <a:ea typeface="+mn-lt"/>
                <a:cs typeface="+mn-lt"/>
              </a:rPr>
              <a:t>tačnosti</a:t>
            </a:r>
            <a:r>
              <a:rPr lang="en-US" sz="1400" dirty="0">
                <a:ea typeface="+mn-lt"/>
                <a:cs typeface="+mn-lt"/>
              </a:rPr>
              <a:t> </a:t>
            </a:r>
            <a:r>
              <a:rPr lang="en-US" sz="1400" dirty="0" err="1">
                <a:ea typeface="+mn-lt"/>
                <a:cs typeface="+mn-lt"/>
              </a:rPr>
              <a:t>provere</a:t>
            </a:r>
            <a:r>
              <a:rPr lang="en-US" sz="1400" dirty="0">
                <a:ea typeface="+mn-lt"/>
                <a:cs typeface="+mn-lt"/>
              </a:rPr>
              <a:t>. Kada je </a:t>
            </a:r>
            <a:r>
              <a:rPr lang="en-US" sz="1400" dirty="0" err="1">
                <a:ea typeface="+mn-lt"/>
                <a:cs typeface="+mn-lt"/>
              </a:rPr>
              <a:t>referentni</a:t>
            </a:r>
            <a:r>
              <a:rPr lang="en-US" sz="1400" dirty="0">
                <a:ea typeface="+mn-lt"/>
                <a:cs typeface="+mn-lt"/>
              </a:rPr>
              <a:t> model </a:t>
            </a:r>
            <a:r>
              <a:rPr lang="en-US" sz="1400" dirty="0" err="1">
                <a:ea typeface="+mn-lt"/>
                <a:cs typeface="+mn-lt"/>
              </a:rPr>
              <a:t>ispravan</a:t>
            </a:r>
            <a:r>
              <a:rPr lang="en-US" sz="1400" dirty="0">
                <a:ea typeface="+mn-lt"/>
                <a:cs typeface="+mn-lt"/>
              </a:rPr>
              <a:t> (</a:t>
            </a:r>
            <a:r>
              <a:rPr lang="en-US" sz="1400" dirty="0" err="1">
                <a:ea typeface="+mn-lt"/>
                <a:cs typeface="+mn-lt"/>
              </a:rPr>
              <a:t>i</a:t>
            </a:r>
            <a:r>
              <a:rPr lang="en-US" sz="1400" dirty="0">
                <a:ea typeface="+mn-lt"/>
                <a:cs typeface="+mn-lt"/>
              </a:rPr>
              <a:t> </a:t>
            </a:r>
            <a:r>
              <a:rPr lang="en-US" sz="1400" dirty="0" err="1">
                <a:ea typeface="+mn-lt"/>
                <a:cs typeface="+mn-lt"/>
              </a:rPr>
              <a:t>debagovanje</a:t>
            </a:r>
            <a:r>
              <a:rPr lang="en-US" sz="1400" dirty="0">
                <a:ea typeface="+mn-lt"/>
                <a:cs typeface="+mn-lt"/>
              </a:rPr>
              <a:t> </a:t>
            </a:r>
            <a:r>
              <a:rPr lang="en-US" sz="1400" dirty="0" err="1">
                <a:ea typeface="+mn-lt"/>
                <a:cs typeface="+mn-lt"/>
              </a:rPr>
              <a:t>završeno</a:t>
            </a:r>
            <a:r>
              <a:rPr lang="en-US" sz="1400" dirty="0">
                <a:ea typeface="+mn-lt"/>
                <a:cs typeface="+mn-lt"/>
              </a:rPr>
              <a:t>), </a:t>
            </a:r>
            <a:r>
              <a:rPr lang="en-US" sz="1400" dirty="0" err="1">
                <a:ea typeface="+mn-lt"/>
                <a:cs typeface="+mn-lt"/>
              </a:rPr>
              <a:t>tim</a:t>
            </a:r>
            <a:r>
              <a:rPr lang="en-US" sz="1400" dirty="0">
                <a:ea typeface="+mn-lt"/>
                <a:cs typeface="+mn-lt"/>
              </a:rPr>
              <a:t> za </a:t>
            </a:r>
            <a:r>
              <a:rPr lang="en-US" sz="1400" dirty="0" err="1">
                <a:ea typeface="+mn-lt"/>
                <a:cs typeface="+mn-lt"/>
              </a:rPr>
              <a:t>verifikaciju</a:t>
            </a:r>
            <a:r>
              <a:rPr lang="en-US" sz="1400" dirty="0">
                <a:ea typeface="+mn-lt"/>
                <a:cs typeface="+mn-lt"/>
              </a:rPr>
              <a:t> </a:t>
            </a:r>
            <a:r>
              <a:rPr lang="en-US" sz="1400" dirty="0" err="1">
                <a:ea typeface="+mn-lt"/>
                <a:cs typeface="+mn-lt"/>
              </a:rPr>
              <a:t>zna</a:t>
            </a:r>
            <a:r>
              <a:rPr lang="en-US" sz="1400" dirty="0">
                <a:ea typeface="+mn-lt"/>
                <a:cs typeface="+mn-lt"/>
              </a:rPr>
              <a:t> da se DUV </a:t>
            </a:r>
            <a:r>
              <a:rPr lang="en-US" sz="1400" dirty="0" err="1">
                <a:ea typeface="+mn-lt"/>
                <a:cs typeface="+mn-lt"/>
              </a:rPr>
              <a:t>ponaša</a:t>
            </a:r>
            <a:r>
              <a:rPr lang="en-US" sz="1400" dirty="0">
                <a:ea typeface="+mn-lt"/>
                <a:cs typeface="+mn-lt"/>
              </a:rPr>
              <a:t> </a:t>
            </a:r>
            <a:r>
              <a:rPr lang="en-US" sz="1400" dirty="0" err="1">
                <a:ea typeface="+mn-lt"/>
                <a:cs typeface="+mn-lt"/>
              </a:rPr>
              <a:t>ispravno</a:t>
            </a:r>
            <a:r>
              <a:rPr lang="en-US" sz="1400" dirty="0">
                <a:ea typeface="+mn-lt"/>
                <a:cs typeface="+mn-lt"/>
              </a:rPr>
              <a:t> u </a:t>
            </a:r>
            <a:r>
              <a:rPr lang="en-US" sz="1400" dirty="0" err="1">
                <a:ea typeface="+mn-lt"/>
                <a:cs typeface="+mn-lt"/>
              </a:rPr>
              <a:t>svakom</a:t>
            </a:r>
            <a:r>
              <a:rPr lang="en-US" sz="1400" dirty="0">
                <a:ea typeface="+mn-lt"/>
                <a:cs typeface="+mn-lt"/>
              </a:rPr>
              <a:t> </a:t>
            </a:r>
            <a:r>
              <a:rPr lang="en-US" sz="1400" dirty="0" err="1">
                <a:ea typeface="+mn-lt"/>
                <a:cs typeface="+mn-lt"/>
              </a:rPr>
              <a:t>ciklusu</a:t>
            </a:r>
            <a:r>
              <a:rPr lang="en-US" sz="1400" dirty="0">
                <a:ea typeface="+mn-lt"/>
                <a:cs typeface="+mn-lt"/>
              </a:rPr>
              <a:t> </a:t>
            </a:r>
            <a:r>
              <a:rPr lang="en-US" sz="1400" dirty="0" err="1">
                <a:ea typeface="+mn-lt"/>
                <a:cs typeface="+mn-lt"/>
              </a:rPr>
              <a:t>takta</a:t>
            </a:r>
            <a:endParaRPr lang="en-US" dirty="0" err="1">
              <a:cs typeface="Arial"/>
            </a:endParaRPr>
          </a:p>
          <a:p>
            <a:pPr eaLnBrk="1" hangingPunct="1"/>
            <a:endParaRPr lang="en-US" altLang="en-US" sz="1400"/>
          </a:p>
          <a:p>
            <a:r>
              <a:rPr lang="en-US" sz="1400" dirty="0">
                <a:ea typeface="+mn-lt"/>
                <a:cs typeface="+mn-lt"/>
              </a:rPr>
              <a:t>Ovo </a:t>
            </a:r>
            <a:r>
              <a:rPr lang="en-US" sz="1400" dirty="0" err="1">
                <a:ea typeface="+mn-lt"/>
                <a:cs typeface="+mn-lt"/>
              </a:rPr>
              <a:t>ima</a:t>
            </a:r>
            <a:r>
              <a:rPr lang="en-US" sz="1400" dirty="0">
                <a:ea typeface="+mn-lt"/>
                <a:cs typeface="+mn-lt"/>
              </a:rPr>
              <a:t> </a:t>
            </a:r>
            <a:r>
              <a:rPr lang="en-US" sz="1400" dirty="0" err="1">
                <a:ea typeface="+mn-lt"/>
                <a:cs typeface="+mn-lt"/>
              </a:rPr>
              <a:t>svoju</a:t>
            </a:r>
            <a:r>
              <a:rPr lang="en-US" sz="1400" dirty="0">
                <a:ea typeface="+mn-lt"/>
                <a:cs typeface="+mn-lt"/>
              </a:rPr>
              <a:t> </a:t>
            </a:r>
            <a:r>
              <a:rPr lang="en-US" sz="1400" dirty="0" err="1">
                <a:ea typeface="+mn-lt"/>
                <a:cs typeface="+mn-lt"/>
              </a:rPr>
              <a:t>cenu</a:t>
            </a:r>
            <a:r>
              <a:rPr lang="en-US" sz="1400" dirty="0">
                <a:ea typeface="+mn-lt"/>
                <a:cs typeface="+mn-lt"/>
              </a:rPr>
              <a:t>, </a:t>
            </a:r>
            <a:r>
              <a:rPr lang="en-US" sz="1400" dirty="0" err="1">
                <a:ea typeface="+mn-lt"/>
                <a:cs typeface="+mn-lt"/>
              </a:rPr>
              <a:t>jer</a:t>
            </a:r>
            <a:r>
              <a:rPr lang="en-US" sz="1400" dirty="0">
                <a:ea typeface="+mn-lt"/>
                <a:cs typeface="+mn-lt"/>
              </a:rPr>
              <a:t> ova </a:t>
            </a:r>
            <a:r>
              <a:rPr lang="en-US" sz="1400" dirty="0" err="1">
                <a:ea typeface="+mn-lt"/>
                <a:cs typeface="+mn-lt"/>
              </a:rPr>
              <a:t>metoda</a:t>
            </a:r>
            <a:r>
              <a:rPr lang="en-US" sz="1400" dirty="0">
                <a:ea typeface="+mn-lt"/>
                <a:cs typeface="+mn-lt"/>
              </a:rPr>
              <a:t> je </a:t>
            </a:r>
            <a:r>
              <a:rPr lang="en-US" sz="1400" dirty="0" err="1">
                <a:ea typeface="+mn-lt"/>
                <a:cs typeface="+mn-lt"/>
              </a:rPr>
              <a:t>skupa</a:t>
            </a:r>
            <a:r>
              <a:rPr lang="en-US" sz="1400" dirty="0">
                <a:ea typeface="+mn-lt"/>
                <a:cs typeface="+mn-lt"/>
              </a:rPr>
              <a:t> u </a:t>
            </a:r>
            <a:r>
              <a:rPr lang="en-US" sz="1400" dirty="0" err="1">
                <a:ea typeface="+mn-lt"/>
                <a:cs typeface="+mn-lt"/>
              </a:rPr>
              <a:t>smislu</a:t>
            </a:r>
            <a:r>
              <a:rPr lang="en-US" sz="1400" dirty="0">
                <a:ea typeface="+mn-lt"/>
                <a:cs typeface="+mn-lt"/>
              </a:rPr>
              <a:t>  </a:t>
            </a:r>
            <a:r>
              <a:rPr lang="en-US" sz="1400" dirty="0" err="1">
                <a:ea typeface="+mn-lt"/>
                <a:cs typeface="+mn-lt"/>
              </a:rPr>
              <a:t>održavanja</a:t>
            </a:r>
            <a:r>
              <a:rPr lang="en-US" sz="1400" dirty="0">
                <a:ea typeface="+mn-lt"/>
                <a:cs typeface="+mn-lt"/>
              </a:rPr>
              <a:t>. </a:t>
            </a:r>
            <a:r>
              <a:rPr lang="en-US" sz="1400" dirty="0" err="1">
                <a:ea typeface="+mn-lt"/>
                <a:cs typeface="+mn-lt"/>
              </a:rPr>
              <a:t>Referentni</a:t>
            </a:r>
            <a:r>
              <a:rPr lang="en-US" sz="1400" dirty="0">
                <a:ea typeface="+mn-lt"/>
                <a:cs typeface="+mn-lt"/>
              </a:rPr>
              <a:t> model mora </a:t>
            </a:r>
            <a:r>
              <a:rPr lang="en-US" sz="1400" dirty="0" err="1">
                <a:ea typeface="+mn-lt"/>
                <a:cs typeface="+mn-lt"/>
              </a:rPr>
              <a:t>biti</a:t>
            </a:r>
            <a:r>
              <a:rPr lang="en-US" sz="1400" dirty="0">
                <a:ea typeface="+mn-lt"/>
                <a:cs typeface="+mn-lt"/>
              </a:rPr>
              <a:t> </a:t>
            </a:r>
            <a:r>
              <a:rPr lang="en-US" sz="1400" dirty="0" err="1">
                <a:ea typeface="+mn-lt"/>
                <a:cs typeface="+mn-lt"/>
              </a:rPr>
              <a:t>potpuno</a:t>
            </a:r>
            <a:r>
              <a:rPr lang="en-US" sz="1400" dirty="0">
                <a:ea typeface="+mn-lt"/>
                <a:cs typeface="+mn-lt"/>
              </a:rPr>
              <a:t> </a:t>
            </a:r>
            <a:r>
              <a:rPr lang="en-US" sz="1400" dirty="0" err="1">
                <a:ea typeface="+mn-lt"/>
                <a:cs typeface="+mn-lt"/>
              </a:rPr>
              <a:t>usklađen</a:t>
            </a:r>
            <a:r>
              <a:rPr lang="en-US" sz="1400" dirty="0">
                <a:ea typeface="+mn-lt"/>
                <a:cs typeface="+mn-lt"/>
              </a:rPr>
              <a:t> </a:t>
            </a:r>
            <a:r>
              <a:rPr lang="en-US" sz="1400" dirty="0" err="1">
                <a:ea typeface="+mn-lt"/>
                <a:cs typeface="+mn-lt"/>
              </a:rPr>
              <a:t>sa</a:t>
            </a:r>
            <a:r>
              <a:rPr lang="en-US" sz="1400" dirty="0">
                <a:ea typeface="+mn-lt"/>
                <a:cs typeface="+mn-lt"/>
              </a:rPr>
              <a:t> </a:t>
            </a:r>
            <a:r>
              <a:rPr lang="en-US" sz="1400" dirty="0" err="1">
                <a:ea typeface="+mn-lt"/>
                <a:cs typeface="+mn-lt"/>
              </a:rPr>
              <a:t>internim</a:t>
            </a:r>
            <a:r>
              <a:rPr lang="en-US" sz="1400" dirty="0">
                <a:ea typeface="+mn-lt"/>
                <a:cs typeface="+mn-lt"/>
              </a:rPr>
              <a:t> </a:t>
            </a:r>
            <a:r>
              <a:rPr lang="en-US" sz="1400" dirty="0" err="1">
                <a:ea typeface="+mn-lt"/>
                <a:cs typeface="+mn-lt"/>
              </a:rPr>
              <a:t>vremenskim</a:t>
            </a:r>
            <a:r>
              <a:rPr lang="en-US" sz="1400" dirty="0">
                <a:ea typeface="+mn-lt"/>
                <a:cs typeface="+mn-lt"/>
              </a:rPr>
              <a:t> </a:t>
            </a:r>
            <a:r>
              <a:rPr lang="en-US" sz="1400" dirty="0" err="1">
                <a:ea typeface="+mn-lt"/>
                <a:cs typeface="+mn-lt"/>
              </a:rPr>
              <a:t>aspektima</a:t>
            </a:r>
            <a:r>
              <a:rPr lang="en-US" sz="1400" dirty="0">
                <a:ea typeface="+mn-lt"/>
                <a:cs typeface="+mn-lt"/>
              </a:rPr>
              <a:t> </a:t>
            </a:r>
            <a:r>
              <a:rPr lang="en-US" sz="1400" dirty="0" err="1">
                <a:ea typeface="+mn-lt"/>
                <a:cs typeface="+mn-lt"/>
              </a:rPr>
              <a:t>implementacije</a:t>
            </a:r>
            <a:r>
              <a:rPr lang="en-US" sz="1400" dirty="0">
                <a:ea typeface="+mn-lt"/>
                <a:cs typeface="+mn-lt"/>
              </a:rPr>
              <a:t> DUV-a, </a:t>
            </a:r>
            <a:r>
              <a:rPr lang="en-US" sz="1400" dirty="0" err="1">
                <a:ea typeface="+mn-lt"/>
                <a:cs typeface="+mn-lt"/>
              </a:rPr>
              <a:t>što</a:t>
            </a:r>
            <a:r>
              <a:rPr lang="en-US" sz="1400" dirty="0">
                <a:ea typeface="+mn-lt"/>
                <a:cs typeface="+mn-lt"/>
              </a:rPr>
              <a:t> je </a:t>
            </a:r>
            <a:r>
              <a:rPr lang="en-US" sz="1400" dirty="0" err="1">
                <a:ea typeface="+mn-lt"/>
                <a:cs typeface="+mn-lt"/>
              </a:rPr>
              <a:t>veoma</a:t>
            </a:r>
            <a:r>
              <a:rPr lang="en-US" sz="1400" dirty="0">
                <a:ea typeface="+mn-lt"/>
                <a:cs typeface="+mn-lt"/>
              </a:rPr>
              <a:t> </a:t>
            </a:r>
            <a:r>
              <a:rPr lang="en-US" sz="1400" dirty="0" err="1">
                <a:ea typeface="+mn-lt"/>
                <a:cs typeface="+mn-lt"/>
              </a:rPr>
              <a:t>slično</a:t>
            </a:r>
            <a:r>
              <a:rPr lang="en-US" sz="1400" dirty="0">
                <a:ea typeface="+mn-lt"/>
                <a:cs typeface="+mn-lt"/>
              </a:rPr>
              <a:t> </a:t>
            </a:r>
            <a:r>
              <a:rPr lang="en-US" sz="1400" dirty="0" err="1">
                <a:ea typeface="+mn-lt"/>
                <a:cs typeface="+mn-lt"/>
              </a:rPr>
              <a:t>verifikaciji</a:t>
            </a:r>
            <a:r>
              <a:rPr lang="en-US" sz="1400" dirty="0">
                <a:ea typeface="+mn-lt"/>
                <a:cs typeface="+mn-lt"/>
              </a:rPr>
              <a:t> </a:t>
            </a:r>
            <a:r>
              <a:rPr lang="en-US" sz="1400" dirty="0" err="1">
                <a:ea typeface="+mn-lt"/>
                <a:cs typeface="+mn-lt"/>
              </a:rPr>
              <a:t>bele</a:t>
            </a:r>
            <a:r>
              <a:rPr lang="en-US" sz="1400" dirty="0">
                <a:ea typeface="+mn-lt"/>
                <a:cs typeface="+mn-lt"/>
              </a:rPr>
              <a:t> </a:t>
            </a:r>
            <a:r>
              <a:rPr lang="en-US" sz="1400" dirty="0" err="1">
                <a:ea typeface="+mn-lt"/>
                <a:cs typeface="+mn-lt"/>
              </a:rPr>
              <a:t>kutije</a:t>
            </a:r>
            <a:r>
              <a:rPr lang="en-US" sz="1400" dirty="0">
                <a:ea typeface="+mn-lt"/>
                <a:cs typeface="+mn-lt"/>
              </a:rPr>
              <a:t>, </a:t>
            </a:r>
            <a:r>
              <a:rPr lang="en-US" sz="1400" dirty="0" err="1">
                <a:ea typeface="+mn-lt"/>
                <a:cs typeface="+mn-lt"/>
              </a:rPr>
              <a:t>osim</a:t>
            </a:r>
            <a:r>
              <a:rPr lang="en-US" sz="1400" dirty="0">
                <a:ea typeface="+mn-lt"/>
                <a:cs typeface="+mn-lt"/>
              </a:rPr>
              <a:t> </a:t>
            </a:r>
            <a:r>
              <a:rPr lang="en-US" sz="1400" dirty="0" err="1">
                <a:ea typeface="+mn-lt"/>
                <a:cs typeface="+mn-lt"/>
              </a:rPr>
              <a:t>što</a:t>
            </a:r>
            <a:r>
              <a:rPr lang="en-US" sz="1400" dirty="0">
                <a:ea typeface="+mn-lt"/>
                <a:cs typeface="+mn-lt"/>
              </a:rPr>
              <a:t> </a:t>
            </a:r>
            <a:r>
              <a:rPr lang="en-US" sz="1400" dirty="0" err="1">
                <a:ea typeface="+mn-lt"/>
                <a:cs typeface="+mn-lt"/>
              </a:rPr>
              <a:t>referentni</a:t>
            </a:r>
            <a:r>
              <a:rPr lang="en-US" sz="1400" dirty="0">
                <a:ea typeface="+mn-lt"/>
                <a:cs typeface="+mn-lt"/>
              </a:rPr>
              <a:t> model </a:t>
            </a:r>
            <a:r>
              <a:rPr lang="en-US" sz="1400" dirty="0" err="1">
                <a:ea typeface="+mn-lt"/>
                <a:cs typeface="+mn-lt"/>
              </a:rPr>
              <a:t>nema</a:t>
            </a:r>
            <a:r>
              <a:rPr lang="en-US" sz="1400" dirty="0">
                <a:ea typeface="+mn-lt"/>
                <a:cs typeface="+mn-lt"/>
              </a:rPr>
              <a:t> </a:t>
            </a:r>
            <a:r>
              <a:rPr lang="en-US" sz="1400" dirty="0" err="1">
                <a:ea typeface="+mn-lt"/>
                <a:cs typeface="+mn-lt"/>
              </a:rPr>
              <a:t>nikakav</a:t>
            </a:r>
            <a:r>
              <a:rPr lang="en-US" sz="1400" dirty="0">
                <a:ea typeface="+mn-lt"/>
                <a:cs typeface="+mn-lt"/>
              </a:rPr>
              <a:t> </a:t>
            </a:r>
            <a:r>
              <a:rPr lang="en-US" sz="1400" dirty="0" err="1">
                <a:ea typeface="+mn-lt"/>
                <a:cs typeface="+mn-lt"/>
              </a:rPr>
              <a:t>pristup</a:t>
            </a:r>
            <a:r>
              <a:rPr lang="en-US" sz="1400" dirty="0">
                <a:ea typeface="+mn-lt"/>
                <a:cs typeface="+mn-lt"/>
              </a:rPr>
              <a:t> </a:t>
            </a:r>
            <a:r>
              <a:rPr lang="en-US" sz="1400" dirty="0" err="1">
                <a:ea typeface="+mn-lt"/>
                <a:cs typeface="+mn-lt"/>
              </a:rPr>
              <a:t>tačkama</a:t>
            </a:r>
            <a:r>
              <a:rPr lang="en-US" sz="1400" dirty="0">
                <a:ea typeface="+mn-lt"/>
                <a:cs typeface="+mn-lt"/>
              </a:rPr>
              <a:t> </a:t>
            </a:r>
            <a:r>
              <a:rPr lang="en-US" sz="1400" dirty="0" err="1">
                <a:ea typeface="+mn-lt"/>
                <a:cs typeface="+mn-lt"/>
              </a:rPr>
              <a:t>opservacije</a:t>
            </a:r>
            <a:r>
              <a:rPr lang="en-US" sz="1400" dirty="0">
                <a:ea typeface="+mn-lt"/>
                <a:cs typeface="+mn-lt"/>
              </a:rPr>
              <a:t> </a:t>
            </a:r>
            <a:r>
              <a:rPr lang="en-US" sz="1400" dirty="0" err="1">
                <a:ea typeface="+mn-lt"/>
                <a:cs typeface="+mn-lt"/>
              </a:rPr>
              <a:t>unutar</a:t>
            </a:r>
            <a:r>
              <a:rPr lang="en-US" sz="1400" dirty="0">
                <a:ea typeface="+mn-lt"/>
                <a:cs typeface="+mn-lt"/>
              </a:rPr>
              <a:t> </a:t>
            </a:r>
            <a:r>
              <a:rPr lang="en-US" sz="1400" dirty="0" err="1">
                <a:ea typeface="+mn-lt"/>
                <a:cs typeface="+mn-lt"/>
              </a:rPr>
              <a:t>dizajna</a:t>
            </a:r>
            <a:endParaRPr lang="en-US" dirty="0" err="1">
              <a:cs typeface="Arial"/>
            </a:endParaRPr>
          </a:p>
          <a:p>
            <a:pPr eaLnBrk="1" hangingPunct="1"/>
            <a:endParaRPr lang="en-US" altLang="en-US" sz="1400"/>
          </a:p>
        </p:txBody>
      </p:sp>
      <p:pic>
        <p:nvPicPr>
          <p:cNvPr id="67589" name="Picture 6">
            <a:extLst>
              <a:ext uri="{FF2B5EF4-FFF2-40B4-BE49-F238E27FC236}">
                <a16:creationId xmlns:a16="http://schemas.microsoft.com/office/drawing/2014/main" id="{B1B0E294-740E-17DD-6DDF-A2B790EE64B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041525" y="4275138"/>
            <a:ext cx="4876800" cy="1836737"/>
          </a:xfrm>
          <a:noFill/>
          <a:extLs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509201183"/>
      </p:ext>
    </p:extLst>
  </p:cSld>
  <p:clrMapOvr>
    <a:masterClrMapping/>
  </p:clrMapOvr>
  <p:transition spd="med">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4">
            <a:extLst>
              <a:ext uri="{FF2B5EF4-FFF2-40B4-BE49-F238E27FC236}">
                <a16:creationId xmlns:a16="http://schemas.microsoft.com/office/drawing/2014/main" id="{8F6CA869-969F-E4D6-F3E0-48E435CFDD1B}"/>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6A498D-2AA3-4CD2-A20C-86616E4417D0}" type="slidenum">
              <a:rPr lang="de-DE" altLang="en-US">
                <a:solidFill>
                  <a:schemeClr val="bg1"/>
                </a:solidFill>
              </a:rPr>
              <a:pPr/>
              <a:t>78</a:t>
            </a:fld>
            <a:endParaRPr lang="de-DE" altLang="en-US">
              <a:solidFill>
                <a:schemeClr val="bg1"/>
              </a:solidFill>
            </a:endParaRPr>
          </a:p>
        </p:txBody>
      </p:sp>
      <p:sp>
        <p:nvSpPr>
          <p:cNvPr id="68611" name="Rectangle 2">
            <a:extLst>
              <a:ext uri="{FF2B5EF4-FFF2-40B4-BE49-F238E27FC236}">
                <a16:creationId xmlns:a16="http://schemas.microsoft.com/office/drawing/2014/main" id="{D42EED2B-86BC-C7A7-BA2A-5E731C2B205A}"/>
              </a:ext>
            </a:extLst>
          </p:cNvPr>
          <p:cNvSpPr>
            <a:spLocks noGrp="1" noChangeArrowheads="1"/>
          </p:cNvSpPr>
          <p:nvPr>
            <p:ph type="title"/>
          </p:nvPr>
        </p:nvSpPr>
        <p:spPr/>
        <p:txBody>
          <a:bodyPr/>
          <a:lstStyle/>
          <a:p>
            <a:pPr eaLnBrk="1" hangingPunct="1"/>
            <a:r>
              <a:rPr lang="en-US" altLang="en-US" dirty="0" err="1"/>
              <a:t>Testno</a:t>
            </a:r>
            <a:r>
              <a:rPr lang="en-US" altLang="en-US" dirty="0"/>
              <a:t> </a:t>
            </a:r>
            <a:r>
              <a:rPr lang="en-US" altLang="en-US" dirty="0" err="1"/>
              <a:t>okruženje</a:t>
            </a:r>
            <a:r>
              <a:rPr lang="en-US" altLang="en-US" dirty="0"/>
              <a:t> </a:t>
            </a:r>
            <a:r>
              <a:rPr lang="en-US" altLang="en-US" dirty="0" err="1"/>
              <a:t>baziran</a:t>
            </a:r>
            <a:r>
              <a:rPr lang="en-US" altLang="en-US" dirty="0"/>
              <a:t>o </a:t>
            </a:r>
            <a:r>
              <a:rPr lang="en-US" altLang="en-US" dirty="0" err="1"/>
              <a:t>na</a:t>
            </a:r>
            <a:r>
              <a:rPr lang="en-US" altLang="en-US" dirty="0"/>
              <a:t> </a:t>
            </a:r>
            <a:r>
              <a:rPr lang="en-US" altLang="en-US" dirty="0" err="1"/>
              <a:t>transakcijama</a:t>
            </a:r>
            <a:endParaRPr lang="en-US" altLang="en-US" dirty="0" err="1">
              <a:cs typeface="Arial"/>
            </a:endParaRPr>
          </a:p>
        </p:txBody>
      </p:sp>
      <p:sp>
        <p:nvSpPr>
          <p:cNvPr id="68612" name="Rectangle 4">
            <a:extLst>
              <a:ext uri="{FF2B5EF4-FFF2-40B4-BE49-F238E27FC236}">
                <a16:creationId xmlns:a16="http://schemas.microsoft.com/office/drawing/2014/main" id="{2E0BD697-BB40-811B-6B62-0198E320184D}"/>
              </a:ext>
            </a:extLst>
          </p:cNvPr>
          <p:cNvSpPr>
            <a:spLocks noGrp="1" noChangeArrowheads="1"/>
          </p:cNvSpPr>
          <p:nvPr>
            <p:ph type="body" sz="half" idx="1"/>
          </p:nvPr>
        </p:nvSpPr>
        <p:spPr/>
        <p:txBody>
          <a:bodyPr/>
          <a:lstStyle/>
          <a:p>
            <a:r>
              <a:rPr lang="en-US" sz="1400" dirty="0" err="1">
                <a:ea typeface="+mn-lt"/>
                <a:cs typeface="+mn-lt"/>
              </a:rPr>
              <a:t>Okruženje</a:t>
            </a:r>
            <a:r>
              <a:rPr lang="en-US" sz="1400" dirty="0">
                <a:ea typeface="+mn-lt"/>
                <a:cs typeface="+mn-lt"/>
              </a:rPr>
              <a:t> </a:t>
            </a:r>
            <a:r>
              <a:rPr lang="en-US" sz="1400" dirty="0" err="1">
                <a:ea typeface="+mn-lt"/>
                <a:cs typeface="+mn-lt"/>
              </a:rPr>
              <a:t>zasnovano</a:t>
            </a:r>
            <a:r>
              <a:rPr lang="en-US" sz="1400" dirty="0">
                <a:ea typeface="+mn-lt"/>
                <a:cs typeface="+mn-lt"/>
              </a:rPr>
              <a:t> </a:t>
            </a:r>
            <a:r>
              <a:rPr lang="en-US" sz="1400" dirty="0" err="1">
                <a:ea typeface="+mn-lt"/>
                <a:cs typeface="+mn-lt"/>
              </a:rPr>
              <a:t>na</a:t>
            </a:r>
            <a:r>
              <a:rPr lang="en-US" sz="1400" dirty="0">
                <a:ea typeface="+mn-lt"/>
                <a:cs typeface="+mn-lt"/>
              </a:rPr>
              <a:t> </a:t>
            </a:r>
            <a:r>
              <a:rPr lang="en-US" sz="1400" dirty="0" err="1">
                <a:ea typeface="+mn-lt"/>
                <a:cs typeface="+mn-lt"/>
              </a:rPr>
              <a:t>transakcijama</a:t>
            </a:r>
            <a:r>
              <a:rPr lang="en-US" sz="1400" dirty="0">
                <a:ea typeface="+mn-lt"/>
                <a:cs typeface="+mn-lt"/>
              </a:rPr>
              <a:t> se </a:t>
            </a:r>
            <a:r>
              <a:rPr lang="en-US" sz="1400" dirty="0" err="1">
                <a:ea typeface="+mn-lt"/>
                <a:cs typeface="+mn-lt"/>
              </a:rPr>
              <a:t>koristi</a:t>
            </a:r>
            <a:r>
              <a:rPr lang="en-US" sz="1400" dirty="0">
                <a:ea typeface="+mn-lt"/>
                <a:cs typeface="+mn-lt"/>
              </a:rPr>
              <a:t> za DUV-</a:t>
            </a:r>
            <a:r>
              <a:rPr lang="en-US" sz="1400" dirty="0" err="1">
                <a:ea typeface="+mn-lt"/>
                <a:cs typeface="+mn-lt"/>
              </a:rPr>
              <a:t>ove</a:t>
            </a:r>
            <a:r>
              <a:rPr lang="en-US" sz="1400" dirty="0">
                <a:ea typeface="+mn-lt"/>
                <a:cs typeface="+mn-lt"/>
              </a:rPr>
              <a:t> koji </a:t>
            </a:r>
            <a:r>
              <a:rPr lang="en-US" sz="1400" dirty="0" err="1">
                <a:ea typeface="+mn-lt"/>
                <a:cs typeface="+mn-lt"/>
              </a:rPr>
              <a:t>imaju</a:t>
            </a:r>
            <a:r>
              <a:rPr lang="en-US" sz="1400" dirty="0">
                <a:ea typeface="+mn-lt"/>
                <a:cs typeface="+mn-lt"/>
              </a:rPr>
              <a:t> </a:t>
            </a:r>
            <a:r>
              <a:rPr lang="en-US" sz="1400" dirty="0" err="1">
                <a:ea typeface="+mn-lt"/>
                <a:cs typeface="+mn-lt"/>
              </a:rPr>
              <a:t>identifikovane</a:t>
            </a:r>
            <a:r>
              <a:rPr lang="en-US" sz="1400" dirty="0">
                <a:ea typeface="+mn-lt"/>
                <a:cs typeface="+mn-lt"/>
              </a:rPr>
              <a:t> </a:t>
            </a:r>
            <a:r>
              <a:rPr lang="en-US" sz="1400" dirty="0" err="1">
                <a:ea typeface="+mn-lt"/>
                <a:cs typeface="+mn-lt"/>
              </a:rPr>
              <a:t>transakcije</a:t>
            </a:r>
            <a:r>
              <a:rPr lang="en-US" sz="1400" dirty="0">
                <a:ea typeface="+mn-lt"/>
                <a:cs typeface="+mn-lt"/>
              </a:rPr>
              <a:t> u </a:t>
            </a:r>
            <a:r>
              <a:rPr lang="en-US" sz="1400" dirty="0" err="1">
                <a:ea typeface="+mn-lt"/>
                <a:cs typeface="+mn-lt"/>
              </a:rPr>
              <a:t>kojima</a:t>
            </a:r>
            <a:r>
              <a:rPr lang="en-US" sz="1400" dirty="0">
                <a:ea typeface="+mn-lt"/>
                <a:cs typeface="+mn-lt"/>
              </a:rPr>
              <a:t> se </a:t>
            </a:r>
            <a:r>
              <a:rPr lang="en-US" sz="1400" dirty="0" err="1">
                <a:ea typeface="+mn-lt"/>
                <a:cs typeface="+mn-lt"/>
              </a:rPr>
              <a:t>komande</a:t>
            </a:r>
            <a:r>
              <a:rPr lang="en-US" sz="1400" dirty="0">
                <a:ea typeface="+mn-lt"/>
                <a:cs typeface="+mn-lt"/>
              </a:rPr>
              <a:t> </a:t>
            </a:r>
            <a:r>
              <a:rPr lang="en-US" sz="1400" dirty="0" err="1">
                <a:ea typeface="+mn-lt"/>
                <a:cs typeface="+mn-lt"/>
              </a:rPr>
              <a:t>i</a:t>
            </a:r>
            <a:r>
              <a:rPr lang="en-US" sz="1400" dirty="0">
                <a:ea typeface="+mn-lt"/>
                <a:cs typeface="+mn-lt"/>
              </a:rPr>
              <a:t> </a:t>
            </a:r>
            <a:r>
              <a:rPr lang="en-US" sz="1400" dirty="0" err="1">
                <a:ea typeface="+mn-lt"/>
                <a:cs typeface="+mn-lt"/>
              </a:rPr>
              <a:t>podaci</a:t>
            </a:r>
            <a:r>
              <a:rPr lang="en-US" sz="1400" dirty="0">
                <a:ea typeface="+mn-lt"/>
                <a:cs typeface="+mn-lt"/>
              </a:rPr>
              <a:t> </a:t>
            </a:r>
            <a:r>
              <a:rPr lang="en-US" sz="1400" dirty="0" err="1">
                <a:ea typeface="+mn-lt"/>
                <a:cs typeface="+mn-lt"/>
              </a:rPr>
              <a:t>obrađuju</a:t>
            </a:r>
            <a:r>
              <a:rPr lang="en-US" sz="1400" dirty="0">
                <a:ea typeface="+mn-lt"/>
                <a:cs typeface="+mn-lt"/>
              </a:rPr>
              <a:t> </a:t>
            </a:r>
            <a:r>
              <a:rPr lang="en-US" sz="1400" dirty="0" err="1">
                <a:ea typeface="+mn-lt"/>
                <a:cs typeface="+mn-lt"/>
              </a:rPr>
              <a:t>kroz</a:t>
            </a:r>
            <a:r>
              <a:rPr lang="en-US" sz="1400" dirty="0">
                <a:ea typeface="+mn-lt"/>
                <a:cs typeface="+mn-lt"/>
              </a:rPr>
              <a:t> </a:t>
            </a:r>
            <a:r>
              <a:rPr lang="en-US" sz="1400" dirty="0" err="1">
                <a:ea typeface="+mn-lt"/>
                <a:cs typeface="+mn-lt"/>
              </a:rPr>
              <a:t>ulazne</a:t>
            </a:r>
            <a:r>
              <a:rPr lang="en-US" sz="1400" dirty="0">
                <a:ea typeface="+mn-lt"/>
                <a:cs typeface="+mn-lt"/>
              </a:rPr>
              <a:t> </a:t>
            </a:r>
            <a:r>
              <a:rPr lang="en-US" sz="1400" dirty="0" err="1">
                <a:ea typeface="+mn-lt"/>
                <a:cs typeface="+mn-lt"/>
              </a:rPr>
              <a:t>i</a:t>
            </a:r>
            <a:r>
              <a:rPr lang="en-US" sz="1400" dirty="0">
                <a:ea typeface="+mn-lt"/>
                <a:cs typeface="+mn-lt"/>
              </a:rPr>
              <a:t> </a:t>
            </a:r>
            <a:r>
              <a:rPr lang="en-US" sz="1400" dirty="0" err="1">
                <a:ea typeface="+mn-lt"/>
                <a:cs typeface="+mn-lt"/>
              </a:rPr>
              <a:t>prosleđuju</a:t>
            </a:r>
            <a:r>
              <a:rPr lang="en-US" sz="1400" dirty="0">
                <a:ea typeface="+mn-lt"/>
                <a:cs typeface="+mn-lt"/>
              </a:rPr>
              <a:t> </a:t>
            </a:r>
            <a:r>
              <a:rPr lang="en-US" sz="1400" dirty="0" err="1">
                <a:ea typeface="+mn-lt"/>
                <a:cs typeface="+mn-lt"/>
              </a:rPr>
              <a:t>odgovarajućim</a:t>
            </a:r>
            <a:r>
              <a:rPr lang="en-US" sz="1400" dirty="0">
                <a:ea typeface="+mn-lt"/>
                <a:cs typeface="+mn-lt"/>
              </a:rPr>
              <a:t> </a:t>
            </a:r>
            <a:r>
              <a:rPr lang="en-US" sz="1400" dirty="0" err="1">
                <a:ea typeface="+mn-lt"/>
                <a:cs typeface="+mn-lt"/>
              </a:rPr>
              <a:t>izlaznim</a:t>
            </a:r>
            <a:r>
              <a:rPr lang="en-US" sz="1400" dirty="0">
                <a:ea typeface="+mn-lt"/>
                <a:cs typeface="+mn-lt"/>
              </a:rPr>
              <a:t> </a:t>
            </a:r>
            <a:r>
              <a:rPr lang="en-US" sz="1400" dirty="0" err="1">
                <a:ea typeface="+mn-lt"/>
                <a:cs typeface="+mn-lt"/>
              </a:rPr>
              <a:t>signalima</a:t>
            </a:r>
            <a:r>
              <a:rPr lang="en-US" sz="1400" dirty="0">
                <a:ea typeface="+mn-lt"/>
                <a:cs typeface="+mn-lt"/>
              </a:rPr>
              <a:t>. </a:t>
            </a:r>
            <a:r>
              <a:rPr lang="en-US" sz="1400" dirty="0" err="1">
                <a:ea typeface="+mn-lt"/>
                <a:cs typeface="+mn-lt"/>
              </a:rPr>
              <a:t>Mnogi</a:t>
            </a:r>
            <a:r>
              <a:rPr lang="en-US" sz="1400" dirty="0">
                <a:ea typeface="+mn-lt"/>
                <a:cs typeface="+mn-lt"/>
              </a:rPr>
              <a:t> </a:t>
            </a:r>
            <a:r>
              <a:rPr lang="en-US" sz="1400" dirty="0" err="1">
                <a:ea typeface="+mn-lt"/>
                <a:cs typeface="+mn-lt"/>
              </a:rPr>
              <a:t>uređaji</a:t>
            </a:r>
            <a:r>
              <a:rPr lang="en-US" sz="1400" dirty="0">
                <a:ea typeface="+mn-lt"/>
                <a:cs typeface="+mn-lt"/>
              </a:rPr>
              <a:t> </a:t>
            </a:r>
            <a:r>
              <a:rPr lang="en-US" sz="1400" dirty="0" err="1">
                <a:ea typeface="+mn-lt"/>
                <a:cs typeface="+mn-lt"/>
              </a:rPr>
              <a:t>sa</a:t>
            </a:r>
            <a:r>
              <a:rPr lang="en-US" sz="1400" dirty="0">
                <a:ea typeface="+mn-lt"/>
                <a:cs typeface="+mn-lt"/>
              </a:rPr>
              <a:t> </a:t>
            </a:r>
            <a:r>
              <a:rPr lang="en-US" sz="1400" dirty="0" err="1">
                <a:ea typeface="+mn-lt"/>
                <a:cs typeface="+mn-lt"/>
              </a:rPr>
              <a:t>ulazno</a:t>
            </a:r>
            <a:r>
              <a:rPr lang="en-US" sz="1400" dirty="0">
                <a:ea typeface="+mn-lt"/>
                <a:cs typeface="+mn-lt"/>
              </a:rPr>
              <a:t>/</a:t>
            </a:r>
            <a:r>
              <a:rPr lang="en-US" sz="1400" dirty="0" err="1">
                <a:ea typeface="+mn-lt"/>
                <a:cs typeface="+mn-lt"/>
              </a:rPr>
              <a:t>izlaznim</a:t>
            </a:r>
            <a:r>
              <a:rPr lang="en-US" sz="1400" dirty="0">
                <a:ea typeface="+mn-lt"/>
                <a:cs typeface="+mn-lt"/>
              </a:rPr>
              <a:t> (IO) </a:t>
            </a:r>
            <a:r>
              <a:rPr lang="en-US" sz="1400" dirty="0" err="1">
                <a:ea typeface="+mn-lt"/>
                <a:cs typeface="+mn-lt"/>
              </a:rPr>
              <a:t>protokolom</a:t>
            </a:r>
            <a:r>
              <a:rPr lang="en-US" sz="1400" dirty="0">
                <a:ea typeface="+mn-lt"/>
                <a:cs typeface="+mn-lt"/>
              </a:rPr>
              <a:t> (</a:t>
            </a:r>
            <a:r>
              <a:rPr lang="en-US" sz="1400" dirty="0" err="1">
                <a:ea typeface="+mn-lt"/>
                <a:cs typeface="+mn-lt"/>
              </a:rPr>
              <a:t>kao</a:t>
            </a:r>
            <a:r>
              <a:rPr lang="en-US" sz="1400" dirty="0">
                <a:ea typeface="+mn-lt"/>
                <a:cs typeface="+mn-lt"/>
              </a:rPr>
              <a:t> </a:t>
            </a:r>
            <a:r>
              <a:rPr lang="en-US" sz="1400" dirty="0" err="1">
                <a:ea typeface="+mn-lt"/>
                <a:cs typeface="+mn-lt"/>
              </a:rPr>
              <a:t>što</a:t>
            </a:r>
            <a:r>
              <a:rPr lang="en-US" sz="1400" dirty="0">
                <a:ea typeface="+mn-lt"/>
                <a:cs typeface="+mn-lt"/>
              </a:rPr>
              <a:t> </a:t>
            </a:r>
            <a:r>
              <a:rPr lang="en-US" sz="1400" dirty="0" err="1">
                <a:ea typeface="+mn-lt"/>
                <a:cs typeface="+mn-lt"/>
              </a:rPr>
              <a:t>su</a:t>
            </a:r>
            <a:r>
              <a:rPr lang="en-US" sz="1400" dirty="0">
                <a:ea typeface="+mn-lt"/>
                <a:cs typeface="+mn-lt"/>
              </a:rPr>
              <a:t> Ethernet </a:t>
            </a:r>
            <a:r>
              <a:rPr lang="en-US" sz="1400" dirty="0" err="1">
                <a:ea typeface="+mn-lt"/>
                <a:cs typeface="+mn-lt"/>
              </a:rPr>
              <a:t>i</a:t>
            </a:r>
            <a:r>
              <a:rPr lang="en-US" sz="1400" dirty="0">
                <a:ea typeface="+mn-lt"/>
                <a:cs typeface="+mn-lt"/>
              </a:rPr>
              <a:t> PCI) koji </a:t>
            </a:r>
            <a:r>
              <a:rPr lang="en-US" sz="1400" dirty="0" err="1">
                <a:ea typeface="+mn-lt"/>
                <a:cs typeface="+mn-lt"/>
              </a:rPr>
              <a:t>prosleđuju</a:t>
            </a:r>
            <a:r>
              <a:rPr lang="en-US" sz="1400" dirty="0">
                <a:ea typeface="+mn-lt"/>
                <a:cs typeface="+mn-lt"/>
              </a:rPr>
              <a:t> </a:t>
            </a:r>
            <a:r>
              <a:rPr lang="en-US" sz="1400" dirty="0" err="1">
                <a:ea typeface="+mn-lt"/>
                <a:cs typeface="+mn-lt"/>
              </a:rPr>
              <a:t>i</a:t>
            </a:r>
            <a:r>
              <a:rPr lang="en-US" sz="1400" dirty="0">
                <a:ea typeface="+mn-lt"/>
                <a:cs typeface="+mn-lt"/>
              </a:rPr>
              <a:t> </a:t>
            </a:r>
            <a:r>
              <a:rPr lang="en-US" sz="1400" dirty="0" err="1">
                <a:ea typeface="+mn-lt"/>
                <a:cs typeface="+mn-lt"/>
              </a:rPr>
              <a:t>usmeravaju</a:t>
            </a:r>
            <a:r>
              <a:rPr lang="en-US" sz="1400" dirty="0">
                <a:ea typeface="+mn-lt"/>
                <a:cs typeface="+mn-lt"/>
              </a:rPr>
              <a:t> </a:t>
            </a:r>
            <a:r>
              <a:rPr lang="en-US" sz="1400" dirty="0" err="1">
                <a:ea typeface="+mn-lt"/>
                <a:cs typeface="+mn-lt"/>
              </a:rPr>
              <a:t>pakete</a:t>
            </a:r>
            <a:r>
              <a:rPr lang="en-US" sz="1400" dirty="0">
                <a:ea typeface="+mn-lt"/>
                <a:cs typeface="+mn-lt"/>
              </a:rPr>
              <a:t> </a:t>
            </a:r>
            <a:r>
              <a:rPr lang="en-US" sz="1400" dirty="0" err="1">
                <a:ea typeface="+mn-lt"/>
                <a:cs typeface="+mn-lt"/>
              </a:rPr>
              <a:t>podataka</a:t>
            </a:r>
            <a:r>
              <a:rPr lang="en-US" sz="1400" dirty="0">
                <a:ea typeface="+mn-lt"/>
                <a:cs typeface="+mn-lt"/>
              </a:rPr>
              <a:t> </a:t>
            </a:r>
            <a:r>
              <a:rPr lang="en-US" sz="1400" dirty="0" err="1">
                <a:ea typeface="+mn-lt"/>
                <a:cs typeface="+mn-lt"/>
              </a:rPr>
              <a:t>trebalo</a:t>
            </a:r>
            <a:r>
              <a:rPr lang="en-US" sz="1400" dirty="0">
                <a:ea typeface="+mn-lt"/>
                <a:cs typeface="+mn-lt"/>
              </a:rPr>
              <a:t> bi da </a:t>
            </a:r>
            <a:r>
              <a:rPr lang="en-US" sz="1400" dirty="0" err="1">
                <a:ea typeface="+mn-lt"/>
                <a:cs typeface="+mn-lt"/>
              </a:rPr>
              <a:t>koriste</a:t>
            </a:r>
            <a:r>
              <a:rPr lang="en-US" sz="1400" dirty="0">
                <a:ea typeface="+mn-lt"/>
                <a:cs typeface="+mn-lt"/>
              </a:rPr>
              <a:t> </a:t>
            </a:r>
            <a:r>
              <a:rPr lang="en-US" sz="1400" dirty="0" err="1">
                <a:ea typeface="+mn-lt"/>
                <a:cs typeface="+mn-lt"/>
              </a:rPr>
              <a:t>ovakvu</a:t>
            </a:r>
            <a:r>
              <a:rPr lang="en-US" sz="1400" dirty="0">
                <a:ea typeface="+mn-lt"/>
                <a:cs typeface="+mn-lt"/>
              </a:rPr>
              <a:t> </a:t>
            </a:r>
            <a:r>
              <a:rPr lang="en-US" sz="1400" dirty="0" err="1">
                <a:ea typeface="+mn-lt"/>
                <a:cs typeface="+mn-lt"/>
              </a:rPr>
              <a:t>proveru</a:t>
            </a:r>
            <a:r>
              <a:rPr lang="en-US" sz="1400" dirty="0">
                <a:ea typeface="+mn-lt"/>
                <a:cs typeface="+mn-lt"/>
              </a:rPr>
              <a:t> </a:t>
            </a:r>
            <a:r>
              <a:rPr lang="en-US" sz="1400" dirty="0" err="1">
                <a:ea typeface="+mn-lt"/>
                <a:cs typeface="+mn-lt"/>
              </a:rPr>
              <a:t>baziranu</a:t>
            </a:r>
            <a:r>
              <a:rPr lang="en-US" sz="1400" dirty="0">
                <a:ea typeface="+mn-lt"/>
                <a:cs typeface="+mn-lt"/>
              </a:rPr>
              <a:t> </a:t>
            </a:r>
            <a:r>
              <a:rPr lang="en-US" sz="1400" dirty="0" err="1">
                <a:ea typeface="+mn-lt"/>
                <a:cs typeface="+mn-lt"/>
              </a:rPr>
              <a:t>na</a:t>
            </a:r>
            <a:r>
              <a:rPr lang="en-US" sz="1400" dirty="0">
                <a:ea typeface="+mn-lt"/>
                <a:cs typeface="+mn-lt"/>
              </a:rPr>
              <a:t> </a:t>
            </a:r>
            <a:r>
              <a:rPr lang="en-US" sz="1400" dirty="0" err="1">
                <a:ea typeface="+mn-lt"/>
                <a:cs typeface="+mn-lt"/>
              </a:rPr>
              <a:t>transakcijama</a:t>
            </a:r>
            <a:endParaRPr lang="en-US" dirty="0" err="1">
              <a:cs typeface="Arial"/>
            </a:endParaRPr>
          </a:p>
          <a:p>
            <a:pPr eaLnBrk="1" hangingPunct="1"/>
            <a:endParaRPr lang="en-US" altLang="en-US" sz="1400"/>
          </a:p>
          <a:p>
            <a:pPr eaLnBrk="1" hangingPunct="1"/>
            <a:r>
              <a:rPr lang="en-US" altLang="en-US" sz="1400" dirty="0" err="1"/>
              <a:t>Tabela</a:t>
            </a:r>
            <a:r>
              <a:rPr lang="en-US" altLang="en-US" sz="1400" dirty="0"/>
              <a:t> </a:t>
            </a:r>
            <a:r>
              <a:rPr lang="en-US" altLang="en-US" sz="1400" dirty="0" err="1"/>
              <a:t>rezultata</a:t>
            </a:r>
            <a:r>
              <a:rPr lang="en-US" altLang="en-US" sz="1400" dirty="0"/>
              <a:t> </a:t>
            </a:r>
            <a:r>
              <a:rPr lang="en-US" sz="1400" dirty="0" err="1"/>
              <a:t>vodi</a:t>
            </a:r>
            <a:r>
              <a:rPr lang="en-US" sz="1400" dirty="0">
                <a:ea typeface="+mn-lt"/>
                <a:cs typeface="+mn-lt"/>
              </a:rPr>
              <a:t> </a:t>
            </a:r>
            <a:r>
              <a:rPr lang="en-US" sz="1400" dirty="0" err="1">
                <a:ea typeface="+mn-lt"/>
                <a:cs typeface="+mn-lt"/>
              </a:rPr>
              <a:t>evidenciju</a:t>
            </a:r>
            <a:r>
              <a:rPr lang="en-US" sz="1400" dirty="0">
                <a:ea typeface="+mn-lt"/>
                <a:cs typeface="+mn-lt"/>
              </a:rPr>
              <a:t> </a:t>
            </a:r>
            <a:r>
              <a:rPr lang="en-US" sz="1400" dirty="0" err="1">
                <a:ea typeface="+mn-lt"/>
                <a:cs typeface="+mn-lt"/>
              </a:rPr>
              <a:t>svih</a:t>
            </a:r>
            <a:r>
              <a:rPr lang="en-US" sz="1400" dirty="0">
                <a:ea typeface="+mn-lt"/>
                <a:cs typeface="+mn-lt"/>
              </a:rPr>
              <a:t> „</a:t>
            </a:r>
            <a:r>
              <a:rPr lang="en-US" sz="1400" dirty="0" err="1">
                <a:ea typeface="+mn-lt"/>
                <a:cs typeface="+mn-lt"/>
              </a:rPr>
              <a:t>trenutnih</a:t>
            </a:r>
            <a:r>
              <a:rPr lang="en-US" sz="1400" dirty="0">
                <a:ea typeface="+mn-lt"/>
                <a:cs typeface="+mn-lt"/>
              </a:rPr>
              <a:t>“ </a:t>
            </a:r>
            <a:r>
              <a:rPr lang="en-US" sz="1400" dirty="0" err="1">
                <a:ea typeface="+mn-lt"/>
                <a:cs typeface="+mn-lt"/>
              </a:rPr>
              <a:t>transakcija</a:t>
            </a:r>
            <a:r>
              <a:rPr lang="en-US" sz="1400" dirty="0">
                <a:ea typeface="+mn-lt"/>
                <a:cs typeface="+mn-lt"/>
              </a:rPr>
              <a:t> </a:t>
            </a:r>
            <a:r>
              <a:rPr lang="en-US" sz="1400" dirty="0" err="1">
                <a:ea typeface="+mn-lt"/>
                <a:cs typeface="+mn-lt"/>
              </a:rPr>
              <a:t>koje</a:t>
            </a:r>
            <a:r>
              <a:rPr lang="en-US" sz="1400" dirty="0">
                <a:ea typeface="+mn-lt"/>
                <a:cs typeface="+mn-lt"/>
              </a:rPr>
              <a:t> </a:t>
            </a:r>
            <a:r>
              <a:rPr lang="en-US" sz="1400" dirty="0" err="1">
                <a:ea typeface="+mn-lt"/>
                <a:cs typeface="+mn-lt"/>
              </a:rPr>
              <a:t>su</a:t>
            </a:r>
            <a:r>
              <a:rPr lang="en-US" sz="1400" dirty="0">
                <a:ea typeface="+mn-lt"/>
                <a:cs typeface="+mn-lt"/>
              </a:rPr>
              <a:t> </a:t>
            </a:r>
            <a:r>
              <a:rPr lang="en-US" sz="1400" dirty="0" err="1">
                <a:ea typeface="+mn-lt"/>
                <a:cs typeface="+mn-lt"/>
              </a:rPr>
              <a:t>ušle</a:t>
            </a:r>
            <a:r>
              <a:rPr lang="en-US" sz="1400" dirty="0">
                <a:ea typeface="+mn-lt"/>
                <a:cs typeface="+mn-lt"/>
              </a:rPr>
              <a:t> u DUV, </a:t>
            </a:r>
            <a:r>
              <a:rPr lang="en-US" sz="1400" dirty="0" err="1">
                <a:ea typeface="+mn-lt"/>
                <a:cs typeface="+mn-lt"/>
              </a:rPr>
              <a:t>ali</a:t>
            </a:r>
            <a:r>
              <a:rPr lang="en-US" sz="1400" dirty="0">
                <a:ea typeface="+mn-lt"/>
                <a:cs typeface="+mn-lt"/>
              </a:rPr>
              <a:t> </a:t>
            </a:r>
            <a:r>
              <a:rPr lang="en-US" sz="1400" dirty="0" err="1">
                <a:ea typeface="+mn-lt"/>
                <a:cs typeface="+mn-lt"/>
              </a:rPr>
              <a:t>nisu</a:t>
            </a:r>
            <a:r>
              <a:rPr lang="en-US" sz="1400" dirty="0">
                <a:ea typeface="+mn-lt"/>
                <a:cs typeface="+mn-lt"/>
              </a:rPr>
              <a:t> </a:t>
            </a:r>
            <a:r>
              <a:rPr lang="en-US" sz="1400" dirty="0" err="1">
                <a:ea typeface="+mn-lt"/>
                <a:cs typeface="+mn-lt"/>
              </a:rPr>
              <a:t>obrađene</a:t>
            </a:r>
            <a:r>
              <a:rPr lang="en-US" sz="1400" dirty="0">
                <a:ea typeface="+mn-lt"/>
                <a:cs typeface="+mn-lt"/>
              </a:rPr>
              <a:t> (</a:t>
            </a:r>
            <a:r>
              <a:rPr lang="en-US" sz="1400" dirty="0" err="1">
                <a:ea typeface="+mn-lt"/>
                <a:cs typeface="+mn-lt"/>
              </a:rPr>
              <a:t>ili</a:t>
            </a:r>
            <a:r>
              <a:rPr lang="en-US" sz="1400" dirty="0">
                <a:ea typeface="+mn-lt"/>
                <a:cs typeface="+mn-lt"/>
              </a:rPr>
              <a:t> </a:t>
            </a:r>
            <a:r>
              <a:rPr lang="en-US" sz="1400" dirty="0" err="1">
                <a:ea typeface="+mn-lt"/>
                <a:cs typeface="+mn-lt"/>
              </a:rPr>
              <a:t>prosleđene</a:t>
            </a:r>
            <a:r>
              <a:rPr lang="en-US" sz="1400" dirty="0">
                <a:ea typeface="+mn-lt"/>
                <a:cs typeface="+mn-lt"/>
              </a:rPr>
              <a:t>). </a:t>
            </a:r>
            <a:r>
              <a:rPr lang="en-US" sz="1400" dirty="0" err="1">
                <a:ea typeface="+mn-lt"/>
                <a:cs typeface="+mn-lt"/>
              </a:rPr>
              <a:t>Tabela</a:t>
            </a:r>
            <a:r>
              <a:rPr lang="en-US" sz="1400" dirty="0">
                <a:ea typeface="+mn-lt"/>
                <a:cs typeface="+mn-lt"/>
              </a:rPr>
              <a:t> </a:t>
            </a:r>
            <a:r>
              <a:rPr lang="en-US" sz="1400" dirty="0" err="1">
                <a:ea typeface="+mn-lt"/>
                <a:cs typeface="+mn-lt"/>
              </a:rPr>
              <a:t>rezultata</a:t>
            </a:r>
            <a:r>
              <a:rPr lang="en-US" sz="1400" dirty="0">
                <a:ea typeface="+mn-lt"/>
                <a:cs typeface="+mn-lt"/>
              </a:rPr>
              <a:t>, </a:t>
            </a:r>
            <a:r>
              <a:rPr lang="en-US" sz="1400" dirty="0" err="1">
                <a:ea typeface="+mn-lt"/>
                <a:cs typeface="+mn-lt"/>
              </a:rPr>
              <a:t>takođe</a:t>
            </a:r>
            <a:r>
              <a:rPr lang="en-US" sz="1400" dirty="0">
                <a:ea typeface="+mn-lt"/>
                <a:cs typeface="+mn-lt"/>
              </a:rPr>
              <a:t>, mora da </a:t>
            </a:r>
            <a:r>
              <a:rPr lang="en-US" sz="1400" dirty="0" err="1">
                <a:ea typeface="+mn-lt"/>
                <a:cs typeface="+mn-lt"/>
              </a:rPr>
              <a:t>izvrši</a:t>
            </a:r>
            <a:r>
              <a:rPr lang="en-US" sz="1400" dirty="0">
                <a:ea typeface="+mn-lt"/>
                <a:cs typeface="+mn-lt"/>
              </a:rPr>
              <a:t> </a:t>
            </a:r>
            <a:r>
              <a:rPr lang="en-US" sz="1400" dirty="0" err="1">
                <a:ea typeface="+mn-lt"/>
                <a:cs typeface="+mn-lt"/>
              </a:rPr>
              <a:t>promenu</a:t>
            </a:r>
            <a:r>
              <a:rPr lang="en-US" sz="1400" dirty="0">
                <a:ea typeface="+mn-lt"/>
                <a:cs typeface="+mn-lt"/>
              </a:rPr>
              <a:t> </a:t>
            </a:r>
            <a:r>
              <a:rPr lang="en-US" sz="1400" dirty="0" err="1">
                <a:ea typeface="+mn-lt"/>
                <a:cs typeface="+mn-lt"/>
              </a:rPr>
              <a:t>formata</a:t>
            </a:r>
            <a:r>
              <a:rPr lang="en-US" sz="1400" dirty="0">
                <a:ea typeface="+mn-lt"/>
                <a:cs typeface="+mn-lt"/>
              </a:rPr>
              <a:t> </a:t>
            </a:r>
            <a:r>
              <a:rPr lang="en-US" sz="1400" dirty="0" err="1">
                <a:ea typeface="+mn-lt"/>
                <a:cs typeface="+mn-lt"/>
              </a:rPr>
              <a:t>podataka</a:t>
            </a:r>
            <a:r>
              <a:rPr lang="en-US" sz="1400" dirty="0">
                <a:ea typeface="+mn-lt"/>
                <a:cs typeface="+mn-lt"/>
              </a:rPr>
              <a:t>, </a:t>
            </a:r>
            <a:r>
              <a:rPr lang="en-US" sz="1400" dirty="0" err="1">
                <a:ea typeface="+mn-lt"/>
                <a:cs typeface="+mn-lt"/>
              </a:rPr>
              <a:t>ako</a:t>
            </a:r>
            <a:r>
              <a:rPr lang="en-US" sz="1400" dirty="0">
                <a:ea typeface="+mn-lt"/>
                <a:cs typeface="+mn-lt"/>
              </a:rPr>
              <a:t> je to </a:t>
            </a:r>
            <a:r>
              <a:rPr lang="en-US" sz="1400" dirty="0" err="1">
                <a:ea typeface="+mn-lt"/>
                <a:cs typeface="+mn-lt"/>
              </a:rPr>
              <a:t>potrebno</a:t>
            </a:r>
            <a:endParaRPr lang="en-US" altLang="en-US" sz="1400" dirty="0" err="1">
              <a:cs typeface="Arial"/>
            </a:endParaRPr>
          </a:p>
          <a:p>
            <a:pPr eaLnBrk="1" hangingPunct="1"/>
            <a:endParaRPr lang="en-US" altLang="en-US" sz="1400"/>
          </a:p>
          <a:p>
            <a:pPr eaLnBrk="1" hangingPunct="1"/>
            <a:r>
              <a:rPr lang="en-US" sz="1400" dirty="0" err="1">
                <a:ea typeface="+mn-lt"/>
                <a:cs typeface="+mn-lt"/>
              </a:rPr>
              <a:t>Prilikom</a:t>
            </a:r>
            <a:r>
              <a:rPr lang="en-US" sz="1400" dirty="0">
                <a:ea typeface="+mn-lt"/>
                <a:cs typeface="+mn-lt"/>
              </a:rPr>
              <a:t> </a:t>
            </a:r>
            <a:r>
              <a:rPr lang="en-US" sz="1400" dirty="0" err="1">
                <a:ea typeface="+mn-lt"/>
                <a:cs typeface="+mn-lt"/>
              </a:rPr>
              <a:t>proveravanja</a:t>
            </a:r>
            <a:r>
              <a:rPr lang="en-US" sz="1400" dirty="0">
                <a:ea typeface="+mn-lt"/>
                <a:cs typeface="+mn-lt"/>
              </a:rPr>
              <a:t> </a:t>
            </a:r>
            <a:r>
              <a:rPr lang="en-US" sz="1400" dirty="0" err="1">
                <a:ea typeface="+mn-lt"/>
                <a:cs typeface="+mn-lt"/>
              </a:rPr>
              <a:t>izlaznih</a:t>
            </a:r>
            <a:r>
              <a:rPr lang="en-US" sz="1400" dirty="0">
                <a:ea typeface="+mn-lt"/>
                <a:cs typeface="+mn-lt"/>
              </a:rPr>
              <a:t> </a:t>
            </a:r>
            <a:r>
              <a:rPr lang="en-US" sz="1400" dirty="0" err="1">
                <a:ea typeface="+mn-lt"/>
                <a:cs typeface="+mn-lt"/>
              </a:rPr>
              <a:t>signala</a:t>
            </a:r>
            <a:r>
              <a:rPr lang="en-US" sz="1400" dirty="0">
                <a:ea typeface="+mn-lt"/>
                <a:cs typeface="+mn-lt"/>
              </a:rPr>
              <a:t>, </a:t>
            </a:r>
            <a:r>
              <a:rPr lang="en-US" sz="1400" dirty="0" err="1">
                <a:ea typeface="+mn-lt"/>
                <a:cs typeface="+mn-lt"/>
              </a:rPr>
              <a:t>komponenta</a:t>
            </a:r>
            <a:r>
              <a:rPr lang="en-US" sz="1400" dirty="0">
                <a:ea typeface="+mn-lt"/>
                <a:cs typeface="+mn-lt"/>
              </a:rPr>
              <a:t> za </a:t>
            </a:r>
            <a:r>
              <a:rPr lang="en-US" sz="1400" dirty="0" err="1">
                <a:ea typeface="+mn-lt"/>
                <a:cs typeface="+mn-lt"/>
              </a:rPr>
              <a:t>proveru</a:t>
            </a:r>
            <a:r>
              <a:rPr lang="en-US" sz="1400" dirty="0">
                <a:ea typeface="+mn-lt"/>
                <a:cs typeface="+mn-lt"/>
              </a:rPr>
              <a:t> </a:t>
            </a:r>
            <a:r>
              <a:rPr lang="en-US" sz="1400" dirty="0" err="1">
                <a:ea typeface="+mn-lt"/>
                <a:cs typeface="+mn-lt"/>
              </a:rPr>
              <a:t>šalje</a:t>
            </a:r>
            <a:r>
              <a:rPr lang="en-US" sz="1400" dirty="0">
                <a:ea typeface="+mn-lt"/>
                <a:cs typeface="+mn-lt"/>
              </a:rPr>
              <a:t> </a:t>
            </a:r>
            <a:r>
              <a:rPr lang="en-US" sz="1400" dirty="0" err="1">
                <a:ea typeface="+mn-lt"/>
                <a:cs typeface="+mn-lt"/>
              </a:rPr>
              <a:t>upit</a:t>
            </a:r>
            <a:r>
              <a:rPr lang="en-US" sz="1400" dirty="0">
                <a:ea typeface="+mn-lt"/>
                <a:cs typeface="+mn-lt"/>
              </a:rPr>
              <a:t> ka </a:t>
            </a:r>
            <a:r>
              <a:rPr lang="en-US" sz="1400" dirty="0" err="1">
                <a:ea typeface="+mn-lt"/>
                <a:cs typeface="+mn-lt"/>
              </a:rPr>
              <a:t>tabeli</a:t>
            </a:r>
            <a:r>
              <a:rPr lang="en-US" sz="1400" dirty="0">
                <a:ea typeface="+mn-lt"/>
                <a:cs typeface="+mn-lt"/>
              </a:rPr>
              <a:t> </a:t>
            </a:r>
            <a:r>
              <a:rPr lang="en-US" sz="1400" dirty="0" err="1">
                <a:ea typeface="+mn-lt"/>
                <a:cs typeface="+mn-lt"/>
              </a:rPr>
              <a:t>razultata</a:t>
            </a:r>
            <a:r>
              <a:rPr lang="en-US" sz="1400" dirty="0">
                <a:ea typeface="+mn-lt"/>
                <a:cs typeface="+mn-lt"/>
              </a:rPr>
              <a:t>, </a:t>
            </a:r>
            <a:r>
              <a:rPr lang="en-US" sz="1400" dirty="0" err="1">
                <a:ea typeface="+mn-lt"/>
                <a:cs typeface="+mn-lt"/>
              </a:rPr>
              <a:t>tipično</a:t>
            </a:r>
            <a:r>
              <a:rPr lang="en-US" sz="1400" dirty="0">
                <a:ea typeface="+mn-lt"/>
                <a:cs typeface="+mn-lt"/>
              </a:rPr>
              <a:t> </a:t>
            </a:r>
            <a:r>
              <a:rPr lang="en-US" sz="1400" dirty="0" err="1">
                <a:ea typeface="+mn-lt"/>
                <a:cs typeface="+mn-lt"/>
              </a:rPr>
              <a:t>sa</a:t>
            </a:r>
            <a:r>
              <a:rPr lang="en-US" sz="1400" dirty="0">
                <a:ea typeface="+mn-lt"/>
                <a:cs typeface="+mn-lt"/>
              </a:rPr>
              <a:t> </a:t>
            </a:r>
            <a:r>
              <a:rPr lang="en-US" sz="1400" dirty="0" err="1">
                <a:ea typeface="+mn-lt"/>
                <a:cs typeface="+mn-lt"/>
              </a:rPr>
              <a:t>identifikatorom</a:t>
            </a:r>
            <a:r>
              <a:rPr lang="en-US" sz="1400" dirty="0">
                <a:ea typeface="+mn-lt"/>
                <a:cs typeface="+mn-lt"/>
              </a:rPr>
              <a:t> </a:t>
            </a:r>
            <a:r>
              <a:rPr lang="en-US" sz="1400" dirty="0" err="1">
                <a:ea typeface="+mn-lt"/>
                <a:cs typeface="+mn-lt"/>
              </a:rPr>
              <a:t>transakcije</a:t>
            </a:r>
            <a:r>
              <a:rPr lang="en-US" sz="1400" dirty="0">
                <a:ea typeface="+mn-lt"/>
                <a:cs typeface="+mn-lt"/>
              </a:rPr>
              <a:t>, </a:t>
            </a:r>
            <a:r>
              <a:rPr lang="en-US" sz="1400" dirty="0" err="1">
                <a:ea typeface="+mn-lt"/>
                <a:cs typeface="+mn-lt"/>
              </a:rPr>
              <a:t>i</a:t>
            </a:r>
            <a:r>
              <a:rPr lang="en-US" sz="1400" dirty="0">
                <a:ea typeface="+mn-lt"/>
                <a:cs typeface="+mn-lt"/>
              </a:rPr>
              <a:t> </a:t>
            </a:r>
            <a:r>
              <a:rPr lang="en-US" sz="1400" dirty="0" err="1">
                <a:ea typeface="+mn-lt"/>
                <a:cs typeface="+mn-lt"/>
              </a:rPr>
              <a:t>dobija</a:t>
            </a:r>
            <a:r>
              <a:rPr lang="en-US" sz="1400" dirty="0">
                <a:ea typeface="+mn-lt"/>
                <a:cs typeface="+mn-lt"/>
              </a:rPr>
              <a:t> </a:t>
            </a:r>
            <a:r>
              <a:rPr lang="en-US" sz="1400" dirty="0" err="1">
                <a:ea typeface="+mn-lt"/>
                <a:cs typeface="+mn-lt"/>
              </a:rPr>
              <a:t>nazad</a:t>
            </a:r>
            <a:r>
              <a:rPr lang="en-US" sz="1400" dirty="0">
                <a:ea typeface="+mn-lt"/>
                <a:cs typeface="+mn-lt"/>
              </a:rPr>
              <a:t> </a:t>
            </a:r>
            <a:r>
              <a:rPr lang="en-US" sz="1400" dirty="0" err="1">
                <a:ea typeface="+mn-lt"/>
                <a:cs typeface="+mn-lt"/>
              </a:rPr>
              <a:t>očekivane</a:t>
            </a:r>
            <a:r>
              <a:rPr lang="en-US" sz="1400" dirty="0">
                <a:ea typeface="+mn-lt"/>
                <a:cs typeface="+mn-lt"/>
              </a:rPr>
              <a:t> </a:t>
            </a:r>
            <a:r>
              <a:rPr lang="en-US" sz="1400" dirty="0" err="1">
                <a:ea typeface="+mn-lt"/>
                <a:cs typeface="+mn-lt"/>
              </a:rPr>
              <a:t>podatke</a:t>
            </a:r>
            <a:r>
              <a:rPr lang="en-US" altLang="en-US" sz="1400" dirty="0"/>
              <a:t> </a:t>
            </a:r>
            <a:endParaRPr lang="en-US" altLang="en-US" sz="1400" dirty="0">
              <a:cs typeface="Arial"/>
            </a:endParaRPr>
          </a:p>
          <a:p>
            <a:pPr eaLnBrk="1" hangingPunct="1"/>
            <a:endParaRPr lang="en-US" altLang="en-US" sz="1400"/>
          </a:p>
          <a:p>
            <a:pPr eaLnBrk="1" hangingPunct="1"/>
            <a:r>
              <a:rPr lang="en-US" sz="1400" dirty="0" err="1">
                <a:ea typeface="+mn-lt"/>
                <a:cs typeface="+mn-lt"/>
              </a:rPr>
              <a:t>Komponenta</a:t>
            </a:r>
            <a:r>
              <a:rPr lang="en-US" sz="1400" dirty="0">
                <a:ea typeface="+mn-lt"/>
                <a:cs typeface="+mn-lt"/>
              </a:rPr>
              <a:t> </a:t>
            </a:r>
            <a:r>
              <a:rPr lang="en-US" sz="1400" dirty="0" err="1">
                <a:ea typeface="+mn-lt"/>
                <a:cs typeface="+mn-lt"/>
              </a:rPr>
              <a:t>provere</a:t>
            </a:r>
            <a:r>
              <a:rPr lang="en-US" sz="1400" dirty="0">
                <a:ea typeface="+mn-lt"/>
                <a:cs typeface="+mn-lt"/>
              </a:rPr>
              <a:t> </a:t>
            </a:r>
            <a:r>
              <a:rPr lang="en-US" sz="1400" dirty="0" err="1">
                <a:ea typeface="+mn-lt"/>
                <a:cs typeface="+mn-lt"/>
              </a:rPr>
              <a:t>signalizira</a:t>
            </a:r>
            <a:r>
              <a:rPr lang="en-US" sz="1400" dirty="0">
                <a:ea typeface="+mn-lt"/>
                <a:cs typeface="+mn-lt"/>
              </a:rPr>
              <a:t> </a:t>
            </a:r>
            <a:r>
              <a:rPr lang="en-US" sz="1400" dirty="0" err="1">
                <a:ea typeface="+mn-lt"/>
                <a:cs typeface="+mn-lt"/>
              </a:rPr>
              <a:t>grešku</a:t>
            </a:r>
            <a:r>
              <a:rPr lang="en-US" sz="1400" dirty="0">
                <a:ea typeface="+mn-lt"/>
                <a:cs typeface="+mn-lt"/>
              </a:rPr>
              <a:t> </a:t>
            </a:r>
            <a:r>
              <a:rPr lang="en-US" sz="1400" dirty="0" err="1">
                <a:ea typeface="+mn-lt"/>
                <a:cs typeface="+mn-lt"/>
              </a:rPr>
              <a:t>ako</a:t>
            </a:r>
            <a:r>
              <a:rPr lang="en-US" sz="1400" dirty="0">
                <a:ea typeface="+mn-lt"/>
                <a:cs typeface="+mn-lt"/>
              </a:rPr>
              <a:t> </a:t>
            </a:r>
            <a:r>
              <a:rPr lang="en-US" sz="1400" dirty="0" err="1">
                <a:ea typeface="+mn-lt"/>
                <a:cs typeface="+mn-lt"/>
              </a:rPr>
              <a:t>identifikator</a:t>
            </a:r>
            <a:r>
              <a:rPr lang="en-US" sz="1400" dirty="0">
                <a:ea typeface="+mn-lt"/>
                <a:cs typeface="+mn-lt"/>
              </a:rPr>
              <a:t> ne </a:t>
            </a:r>
            <a:r>
              <a:rPr lang="en-US" sz="1400" dirty="0" err="1">
                <a:ea typeface="+mn-lt"/>
                <a:cs typeface="+mn-lt"/>
              </a:rPr>
              <a:t>odgovara</a:t>
            </a:r>
            <a:r>
              <a:rPr lang="en-US" sz="1400" dirty="0">
                <a:ea typeface="+mn-lt"/>
                <a:cs typeface="+mn-lt"/>
              </a:rPr>
              <a:t> </a:t>
            </a:r>
            <a:r>
              <a:rPr lang="en-US" sz="1400" dirty="0" err="1">
                <a:ea typeface="+mn-lt"/>
                <a:cs typeface="+mn-lt"/>
              </a:rPr>
              <a:t>transakciji</a:t>
            </a:r>
            <a:r>
              <a:rPr lang="en-US" sz="1400" dirty="0">
                <a:ea typeface="+mn-lt"/>
                <a:cs typeface="+mn-lt"/>
              </a:rPr>
              <a:t> </a:t>
            </a:r>
            <a:r>
              <a:rPr lang="en-US" sz="1400" dirty="0" err="1">
                <a:ea typeface="+mn-lt"/>
                <a:cs typeface="+mn-lt"/>
              </a:rPr>
              <a:t>koja</a:t>
            </a:r>
            <a:r>
              <a:rPr lang="en-US" sz="1400" dirty="0">
                <a:ea typeface="+mn-lt"/>
                <a:cs typeface="+mn-lt"/>
              </a:rPr>
              <a:t> je </a:t>
            </a:r>
            <a:r>
              <a:rPr lang="en-US" sz="1400" dirty="0" err="1">
                <a:ea typeface="+mn-lt"/>
                <a:cs typeface="+mn-lt"/>
              </a:rPr>
              <a:t>primljena</a:t>
            </a:r>
            <a:r>
              <a:rPr lang="en-US" sz="1400" dirty="0">
                <a:ea typeface="+mn-lt"/>
                <a:cs typeface="+mn-lt"/>
              </a:rPr>
              <a:t> </a:t>
            </a:r>
            <a:r>
              <a:rPr lang="en-US" sz="1400" dirty="0" err="1">
                <a:ea typeface="+mn-lt"/>
                <a:cs typeface="+mn-lt"/>
              </a:rPr>
              <a:t>na</a:t>
            </a:r>
            <a:r>
              <a:rPr lang="en-US" sz="1400" dirty="0">
                <a:ea typeface="+mn-lt"/>
                <a:cs typeface="+mn-lt"/>
              </a:rPr>
              <a:t> </a:t>
            </a:r>
            <a:r>
              <a:rPr lang="en-US" sz="1400" dirty="0" err="1">
                <a:ea typeface="+mn-lt"/>
                <a:cs typeface="+mn-lt"/>
              </a:rPr>
              <a:t>ulazu</a:t>
            </a:r>
            <a:r>
              <a:rPr lang="en-US" sz="1400" dirty="0">
                <a:ea typeface="+mn-lt"/>
                <a:cs typeface="+mn-lt"/>
              </a:rPr>
              <a:t> </a:t>
            </a:r>
            <a:r>
              <a:rPr lang="en-US" sz="1400" dirty="0" err="1">
                <a:ea typeface="+mn-lt"/>
                <a:cs typeface="+mn-lt"/>
              </a:rPr>
              <a:t>ali</a:t>
            </a:r>
            <a:r>
              <a:rPr lang="en-US" sz="1400" dirty="0">
                <a:ea typeface="+mn-lt"/>
                <a:cs typeface="+mn-lt"/>
              </a:rPr>
              <a:t> </a:t>
            </a:r>
            <a:r>
              <a:rPr lang="en-US" sz="1400" dirty="0" err="1">
                <a:ea typeface="+mn-lt"/>
                <a:cs typeface="+mn-lt"/>
              </a:rPr>
              <a:t>nije</a:t>
            </a:r>
            <a:r>
              <a:rPr lang="en-US" sz="1400" dirty="0">
                <a:ea typeface="+mn-lt"/>
                <a:cs typeface="+mn-lt"/>
              </a:rPr>
              <a:t> </a:t>
            </a:r>
            <a:r>
              <a:rPr lang="en-US" sz="1400" dirty="0" err="1">
                <a:ea typeface="+mn-lt"/>
                <a:cs typeface="+mn-lt"/>
              </a:rPr>
              <a:t>obrađena</a:t>
            </a:r>
            <a:r>
              <a:rPr lang="en-US" sz="1400" dirty="0">
                <a:ea typeface="+mn-lt"/>
                <a:cs typeface="+mn-lt"/>
              </a:rPr>
              <a:t>, </a:t>
            </a:r>
            <a:r>
              <a:rPr lang="en-US" sz="1400" dirty="0" err="1">
                <a:ea typeface="+mn-lt"/>
                <a:cs typeface="+mn-lt"/>
              </a:rPr>
              <a:t>ili</a:t>
            </a:r>
            <a:r>
              <a:rPr lang="en-US" sz="1400" dirty="0">
                <a:ea typeface="+mn-lt"/>
                <a:cs typeface="+mn-lt"/>
              </a:rPr>
              <a:t> </a:t>
            </a:r>
            <a:r>
              <a:rPr lang="en-US" sz="1400" dirty="0" err="1">
                <a:ea typeface="+mn-lt"/>
                <a:cs typeface="+mn-lt"/>
              </a:rPr>
              <a:t>ako</a:t>
            </a:r>
            <a:r>
              <a:rPr lang="en-US" sz="1400" dirty="0">
                <a:ea typeface="+mn-lt"/>
                <a:cs typeface="+mn-lt"/>
              </a:rPr>
              <a:t> </a:t>
            </a:r>
            <a:r>
              <a:rPr lang="en-US" sz="1400" dirty="0" err="1">
                <a:ea typeface="+mn-lt"/>
                <a:cs typeface="+mn-lt"/>
              </a:rPr>
              <a:t>komanda</a:t>
            </a:r>
            <a:r>
              <a:rPr lang="en-US" sz="1400" dirty="0">
                <a:ea typeface="+mn-lt"/>
                <a:cs typeface="+mn-lt"/>
              </a:rPr>
              <a:t> (</a:t>
            </a:r>
            <a:r>
              <a:rPr lang="en-US" sz="1400" dirty="0" err="1">
                <a:ea typeface="+mn-lt"/>
                <a:cs typeface="+mn-lt"/>
              </a:rPr>
              <a:t>ili</a:t>
            </a:r>
            <a:r>
              <a:rPr lang="en-US" sz="1400" dirty="0">
                <a:ea typeface="+mn-lt"/>
                <a:cs typeface="+mn-lt"/>
              </a:rPr>
              <a:t> </a:t>
            </a:r>
            <a:r>
              <a:rPr lang="en-US" sz="1400" dirty="0" err="1">
                <a:ea typeface="+mn-lt"/>
                <a:cs typeface="+mn-lt"/>
              </a:rPr>
              <a:t>podaci</a:t>
            </a:r>
            <a:r>
              <a:rPr lang="en-US" sz="1400" dirty="0">
                <a:ea typeface="+mn-lt"/>
                <a:cs typeface="+mn-lt"/>
              </a:rPr>
              <a:t>) </a:t>
            </a:r>
            <a:r>
              <a:rPr lang="en-US" sz="1400" dirty="0" err="1">
                <a:ea typeface="+mn-lt"/>
                <a:cs typeface="+mn-lt"/>
              </a:rPr>
              <a:t>nisu</a:t>
            </a:r>
            <a:r>
              <a:rPr lang="en-US" sz="1400" dirty="0">
                <a:ea typeface="+mn-lt"/>
                <a:cs typeface="+mn-lt"/>
              </a:rPr>
              <a:t> </a:t>
            </a:r>
            <a:r>
              <a:rPr lang="en-US" sz="1400" dirty="0" err="1">
                <a:ea typeface="+mn-lt"/>
                <a:cs typeface="+mn-lt"/>
              </a:rPr>
              <a:t>onakvi</a:t>
            </a:r>
            <a:r>
              <a:rPr lang="en-US" sz="1400" dirty="0">
                <a:ea typeface="+mn-lt"/>
                <a:cs typeface="+mn-lt"/>
              </a:rPr>
              <a:t> </a:t>
            </a:r>
            <a:r>
              <a:rPr lang="en-US" sz="1400" dirty="0" err="1">
                <a:ea typeface="+mn-lt"/>
                <a:cs typeface="+mn-lt"/>
              </a:rPr>
              <a:t>kakvi</a:t>
            </a:r>
            <a:r>
              <a:rPr lang="en-US" sz="1400" dirty="0">
                <a:ea typeface="+mn-lt"/>
                <a:cs typeface="+mn-lt"/>
              </a:rPr>
              <a:t> </a:t>
            </a:r>
            <a:r>
              <a:rPr lang="en-US" sz="1400" dirty="0" err="1">
                <a:ea typeface="+mn-lt"/>
                <a:cs typeface="+mn-lt"/>
              </a:rPr>
              <a:t>su</a:t>
            </a:r>
            <a:r>
              <a:rPr lang="en-US" sz="1400" dirty="0">
                <a:ea typeface="+mn-lt"/>
                <a:cs typeface="+mn-lt"/>
              </a:rPr>
              <a:t> </a:t>
            </a:r>
            <a:r>
              <a:rPr lang="en-US" sz="1400" dirty="0" err="1">
                <a:ea typeface="+mn-lt"/>
                <a:cs typeface="+mn-lt"/>
              </a:rPr>
              <a:t>predviđeni</a:t>
            </a:r>
            <a:r>
              <a:rPr lang="en-US" sz="1400" dirty="0">
                <a:ea typeface="+mn-lt"/>
                <a:cs typeface="+mn-lt"/>
              </a:rPr>
              <a:t> </a:t>
            </a:r>
            <a:r>
              <a:rPr lang="en-US" sz="1400" dirty="0" err="1">
                <a:ea typeface="+mn-lt"/>
                <a:cs typeface="+mn-lt"/>
              </a:rPr>
              <a:t>tabelom</a:t>
            </a:r>
            <a:r>
              <a:rPr lang="en-US" sz="1400" dirty="0">
                <a:ea typeface="+mn-lt"/>
                <a:cs typeface="+mn-lt"/>
              </a:rPr>
              <a:t> </a:t>
            </a:r>
            <a:r>
              <a:rPr lang="en-US" sz="1400" dirty="0" err="1">
                <a:ea typeface="+mn-lt"/>
                <a:cs typeface="+mn-lt"/>
              </a:rPr>
              <a:t>rezulata</a:t>
            </a:r>
            <a:endParaRPr lang="en-US" altLang="en-US" sz="1400" dirty="0" err="1">
              <a:cs typeface="Arial"/>
            </a:endParaRPr>
          </a:p>
          <a:p>
            <a:pPr eaLnBrk="1" hangingPunct="1"/>
            <a:endParaRPr lang="en-US" altLang="en-US" sz="1400"/>
          </a:p>
        </p:txBody>
      </p:sp>
      <p:pic>
        <p:nvPicPr>
          <p:cNvPr id="68613" name="Picture 6">
            <a:extLst>
              <a:ext uri="{FF2B5EF4-FFF2-40B4-BE49-F238E27FC236}">
                <a16:creationId xmlns:a16="http://schemas.microsoft.com/office/drawing/2014/main" id="{9C2AE851-00BC-9A5B-23FF-93F05386163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035175" y="4262438"/>
            <a:ext cx="4914900" cy="1836737"/>
          </a:xfrm>
          <a:noFill/>
          <a:extLst>
            <a:ext uri="{91240B29-F687-4F45-9708-019B960494DF}">
              <a14:hiddenLine xmlns:a14="http://schemas.microsoft.com/office/drawing/2010/main" w="12700">
                <a:solidFill>
                  <a:schemeClr val="tx1"/>
                </a:solidFill>
                <a:miter lim="800000"/>
                <a:headEnd/>
                <a:tailEnd/>
              </a14:hiddenLine>
            </a:ext>
          </a:extLst>
        </p:spPr>
      </p:pic>
      <p:sp>
        <p:nvSpPr>
          <p:cNvPr id="3" name="Rectangle: Rounded Corners 2">
            <a:extLst>
              <a:ext uri="{FF2B5EF4-FFF2-40B4-BE49-F238E27FC236}">
                <a16:creationId xmlns:a16="http://schemas.microsoft.com/office/drawing/2014/main" id="{B4193369-F503-0D67-BE41-0A1D21DADA34}"/>
              </a:ext>
            </a:extLst>
          </p:cNvPr>
          <p:cNvSpPr/>
          <p:nvPr/>
        </p:nvSpPr>
        <p:spPr bwMode="auto">
          <a:xfrm>
            <a:off x="8386826" y="5619835"/>
            <a:ext cx="459270" cy="479958"/>
          </a:xfrm>
          <a:prstGeom prst="roundRect">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r>
              <a:rPr lang="en-US">
                <a:solidFill>
                  <a:schemeClr val="bg1"/>
                </a:solidFill>
                <a:latin typeface="Arial"/>
                <a:cs typeface="Arial"/>
              </a:rPr>
              <a:t>8</a:t>
            </a:r>
            <a:endParaRPr lang="en-US"/>
          </a:p>
        </p:txBody>
      </p:sp>
    </p:spTree>
    <p:extLst>
      <p:ext uri="{BB962C8B-B14F-4D97-AF65-F5344CB8AC3E}">
        <p14:creationId xmlns:p14="http://schemas.microsoft.com/office/powerpoint/2010/main" val="1414200092"/>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a:extLst>
              <a:ext uri="{FF2B5EF4-FFF2-40B4-BE49-F238E27FC236}">
                <a16:creationId xmlns:a16="http://schemas.microsoft.com/office/drawing/2014/main" id="{841FF899-D07F-8A5C-B48E-EA021ECA61A9}"/>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5363D4B-D83F-4C9A-B311-C8F36EFBDA1A}" type="slidenum">
              <a:rPr lang="de-DE" altLang="en-US">
                <a:solidFill>
                  <a:schemeClr val="bg1"/>
                </a:solidFill>
              </a:rPr>
              <a:pPr/>
              <a:t>8</a:t>
            </a:fld>
            <a:endParaRPr lang="de-DE" altLang="en-US">
              <a:solidFill>
                <a:schemeClr val="bg1"/>
              </a:solidFill>
            </a:endParaRPr>
          </a:p>
        </p:txBody>
      </p:sp>
      <p:sp>
        <p:nvSpPr>
          <p:cNvPr id="10243" name="Rectangle 2">
            <a:extLst>
              <a:ext uri="{FF2B5EF4-FFF2-40B4-BE49-F238E27FC236}">
                <a16:creationId xmlns:a16="http://schemas.microsoft.com/office/drawing/2014/main" id="{6E59AEB5-0E25-391D-15A8-90581FCEC4CE}"/>
              </a:ext>
            </a:extLst>
          </p:cNvPr>
          <p:cNvSpPr>
            <a:spLocks noGrp="1" noChangeArrowheads="1"/>
          </p:cNvSpPr>
          <p:nvPr>
            <p:ph type="title"/>
          </p:nvPr>
        </p:nvSpPr>
        <p:spPr/>
        <p:txBody>
          <a:bodyPr/>
          <a:lstStyle/>
          <a:p>
            <a:pPr eaLnBrk="1" hangingPunct="1"/>
            <a:r>
              <a:rPr lang="en-US" altLang="en-US" dirty="0" err="1"/>
              <a:t>Izazov</a:t>
            </a:r>
            <a:r>
              <a:rPr lang="en-US" altLang="en-US" dirty="0"/>
              <a:t> "</a:t>
            </a:r>
            <a:r>
              <a:rPr lang="en-US" altLang="en-US" dirty="0" err="1"/>
              <a:t>eksplozije</a:t>
            </a:r>
            <a:r>
              <a:rPr lang="en-US" altLang="en-US" dirty="0"/>
              <a:t>" </a:t>
            </a:r>
            <a:r>
              <a:rPr lang="en-US" altLang="en-US" dirty="0" err="1"/>
              <a:t>prostora</a:t>
            </a:r>
            <a:r>
              <a:rPr lang="en-US" altLang="en-US" dirty="0"/>
              <a:t> </a:t>
            </a:r>
            <a:r>
              <a:rPr lang="en-US" altLang="en-US" dirty="0" err="1"/>
              <a:t>stanja</a:t>
            </a:r>
            <a:r>
              <a:rPr lang="en-US" altLang="en-US" dirty="0"/>
              <a:t> I</a:t>
            </a:r>
          </a:p>
        </p:txBody>
      </p:sp>
      <p:sp>
        <p:nvSpPr>
          <p:cNvPr id="10244" name="Rectangle 3">
            <a:extLst>
              <a:ext uri="{FF2B5EF4-FFF2-40B4-BE49-F238E27FC236}">
                <a16:creationId xmlns:a16="http://schemas.microsoft.com/office/drawing/2014/main" id="{FBE5924B-6F9C-F41B-915C-E304691C294F}"/>
              </a:ext>
            </a:extLst>
          </p:cNvPr>
          <p:cNvSpPr>
            <a:spLocks noGrp="1" noChangeArrowheads="1"/>
          </p:cNvSpPr>
          <p:nvPr>
            <p:ph type="body" idx="1"/>
          </p:nvPr>
        </p:nvSpPr>
        <p:spPr/>
        <p:txBody>
          <a:bodyPr/>
          <a:lstStyle/>
          <a:p>
            <a:pPr eaLnBrk="1" hangingPunct="1"/>
            <a:r>
              <a:rPr lang="en-US" altLang="en-US" sz="1600" dirty="0" err="1"/>
              <a:t>Tipično</a:t>
            </a:r>
            <a:r>
              <a:rPr lang="en-US" altLang="en-US" sz="1600" dirty="0"/>
              <a:t>, HDL model </a:t>
            </a:r>
            <a:r>
              <a:rPr lang="en-US" altLang="en-US" sz="1600" dirty="0" err="1"/>
              <a:t>sadrži</a:t>
            </a:r>
            <a:r>
              <a:rPr lang="en-US" altLang="en-US" sz="1600" dirty="0"/>
              <a:t> </a:t>
            </a:r>
            <a:r>
              <a:rPr lang="en-US" altLang="en-US" sz="1600" dirty="0" err="1"/>
              <a:t>hiljade</a:t>
            </a:r>
            <a:r>
              <a:rPr lang="en-US" altLang="en-US" sz="1600" dirty="0"/>
              <a:t> </a:t>
            </a:r>
            <a:r>
              <a:rPr lang="en-US" altLang="en-US" sz="1600" dirty="0" err="1"/>
              <a:t>lečeva</a:t>
            </a:r>
            <a:r>
              <a:rPr lang="en-US" altLang="en-US" sz="1600" dirty="0"/>
              <a:t> </a:t>
            </a:r>
            <a:r>
              <a:rPr lang="en-US" altLang="en-US" sz="1600" dirty="0" err="1"/>
              <a:t>i</a:t>
            </a:r>
            <a:r>
              <a:rPr lang="en-US" altLang="en-US" sz="1600" dirty="0"/>
              <a:t> </a:t>
            </a:r>
            <a:r>
              <a:rPr lang="en-US" altLang="en-US" sz="1600" dirty="0" err="1"/>
              <a:t>ostalih</a:t>
            </a:r>
            <a:r>
              <a:rPr lang="en-US" altLang="en-US" sz="1600" dirty="0"/>
              <a:t> </a:t>
            </a:r>
            <a:r>
              <a:rPr lang="en-US" altLang="en-US" sz="1600" dirty="0" err="1"/>
              <a:t>memorijskih</a:t>
            </a:r>
            <a:r>
              <a:rPr lang="en-US" altLang="en-US" sz="1600" dirty="0"/>
              <a:t> </a:t>
            </a:r>
            <a:r>
              <a:rPr lang="en-US" altLang="en-US" sz="1600" dirty="0" err="1"/>
              <a:t>elemenata</a:t>
            </a:r>
            <a:r>
              <a:rPr lang="en-US" altLang="en-US" sz="1600" dirty="0"/>
              <a:t>, </a:t>
            </a:r>
            <a:r>
              <a:rPr lang="en-US" altLang="en-US" sz="1600" dirty="0" err="1"/>
              <a:t>kao</a:t>
            </a:r>
            <a:r>
              <a:rPr lang="en-US" altLang="en-US" sz="1600" dirty="0"/>
              <a:t> </a:t>
            </a:r>
            <a:r>
              <a:rPr lang="en-US" altLang="en-US" sz="1600" dirty="0" err="1"/>
              <a:t>i</a:t>
            </a:r>
            <a:r>
              <a:rPr lang="en-US" altLang="en-US" sz="1600" dirty="0"/>
              <a:t> </a:t>
            </a:r>
            <a:r>
              <a:rPr lang="en-US" altLang="en-US" sz="1600" dirty="0" err="1"/>
              <a:t>kombinatorne</a:t>
            </a:r>
            <a:r>
              <a:rPr lang="en-US" altLang="en-US" sz="1600" dirty="0"/>
              <a:t> </a:t>
            </a:r>
            <a:r>
              <a:rPr lang="en-US" altLang="en-US" sz="1600" dirty="0" err="1"/>
              <a:t>logike</a:t>
            </a:r>
            <a:r>
              <a:rPr lang="en-US" altLang="en-US" sz="1600" dirty="0"/>
              <a:t> koji </a:t>
            </a:r>
            <a:r>
              <a:rPr lang="en-US" altLang="en-US" sz="1600" dirty="0" err="1"/>
              <a:t>svi</a:t>
            </a:r>
            <a:r>
              <a:rPr lang="en-US" altLang="en-US" sz="1600" dirty="0"/>
              <a:t> </a:t>
            </a:r>
            <a:r>
              <a:rPr lang="en-US" altLang="en-US" sz="1600" dirty="0" err="1"/>
              <a:t>zajedno</a:t>
            </a:r>
            <a:r>
              <a:rPr lang="en-US" altLang="en-US" sz="1600" dirty="0"/>
              <a:t> </a:t>
            </a:r>
            <a:r>
              <a:rPr lang="en-US" altLang="en-US" sz="1600" dirty="0" err="1"/>
              <a:t>kontrolišu</a:t>
            </a:r>
            <a:r>
              <a:rPr lang="en-US" altLang="en-US" sz="1600" dirty="0"/>
              <a:t> </a:t>
            </a:r>
            <a:r>
              <a:rPr lang="en-US" altLang="en-US" sz="1600" dirty="0" err="1"/>
              <a:t>i</a:t>
            </a:r>
            <a:r>
              <a:rPr lang="en-US" altLang="en-US" sz="1600" dirty="0"/>
              <a:t> </a:t>
            </a:r>
            <a:r>
              <a:rPr lang="en-US" altLang="en-US" sz="1600" dirty="0" err="1"/>
              <a:t>definišu</a:t>
            </a:r>
            <a:r>
              <a:rPr lang="en-US" altLang="en-US" sz="1600" dirty="0"/>
              <a:t> </a:t>
            </a:r>
            <a:r>
              <a:rPr lang="en-US" altLang="en-US" sz="1600" dirty="0" err="1"/>
              <a:t>ponašanje</a:t>
            </a:r>
            <a:r>
              <a:rPr lang="en-US" altLang="en-US" sz="1600" dirty="0"/>
              <a:t> </a:t>
            </a:r>
            <a:r>
              <a:rPr lang="en-US" altLang="en-US" sz="1600" dirty="0" err="1"/>
              <a:t>čipa</a:t>
            </a:r>
            <a:endParaRPr lang="en-US" altLang="en-US" sz="1600" dirty="0" err="1">
              <a:cs typeface="Arial"/>
            </a:endParaRPr>
          </a:p>
          <a:p>
            <a:endParaRPr lang="en-US" altLang="en-US" sz="1600" dirty="0"/>
          </a:p>
          <a:p>
            <a:pPr eaLnBrk="1" hangingPunct="1"/>
            <a:r>
              <a:rPr lang="en-US" altLang="en-US" sz="1600" dirty="0"/>
              <a:t>U </a:t>
            </a:r>
            <a:r>
              <a:rPr lang="en-US" altLang="en-US" sz="1600" dirty="0" err="1"/>
              <a:t>datom</a:t>
            </a:r>
            <a:r>
              <a:rPr lang="en-US" altLang="en-US" sz="1600" dirty="0"/>
              <a:t> </a:t>
            </a:r>
            <a:r>
              <a:rPr lang="en-US" altLang="en-US" sz="1600" dirty="0" err="1"/>
              <a:t>trenutku</a:t>
            </a:r>
            <a:r>
              <a:rPr lang="en-US" altLang="en-US" sz="1600" dirty="0"/>
              <a:t>, </a:t>
            </a:r>
            <a:r>
              <a:rPr lang="en-US" altLang="en-US" sz="1600" dirty="0" err="1"/>
              <a:t>čip</a:t>
            </a:r>
            <a:r>
              <a:rPr lang="en-US" altLang="en-US" sz="1600" dirty="0"/>
              <a:t> se </a:t>
            </a:r>
            <a:r>
              <a:rPr lang="en-US" altLang="en-US" sz="1600" dirty="0" err="1"/>
              <a:t>može</a:t>
            </a:r>
            <a:r>
              <a:rPr lang="en-US" altLang="en-US" sz="1600" dirty="0"/>
              <a:t> </a:t>
            </a:r>
            <a:r>
              <a:rPr lang="en-US" altLang="en-US" sz="1600" dirty="0" err="1"/>
              <a:t>nalaziti</a:t>
            </a:r>
            <a:r>
              <a:rPr lang="en-US" altLang="en-US" sz="1600" dirty="0"/>
              <a:t> u </a:t>
            </a:r>
            <a:r>
              <a:rPr lang="en-US" altLang="en-US" sz="1600" dirty="0" err="1"/>
              <a:t>bilo</a:t>
            </a:r>
            <a:r>
              <a:rPr lang="en-US" altLang="en-US" sz="1600" dirty="0"/>
              <a:t> </a:t>
            </a:r>
            <a:r>
              <a:rPr lang="en-US" altLang="en-US" sz="1600" dirty="0" err="1"/>
              <a:t>kom</a:t>
            </a:r>
            <a:r>
              <a:rPr lang="en-US" altLang="en-US" sz="1600" dirty="0"/>
              <a:t> od </a:t>
            </a:r>
            <a:r>
              <a:rPr lang="en-US" altLang="en-US" sz="1600" dirty="0" err="1"/>
              <a:t>brojnih</a:t>
            </a:r>
            <a:r>
              <a:rPr lang="en-US" altLang="en-US" sz="1600" dirty="0"/>
              <a:t> </a:t>
            </a:r>
            <a:r>
              <a:rPr lang="en-US" altLang="en-US" sz="1600" dirty="0" err="1"/>
              <a:t>stanja</a:t>
            </a:r>
            <a:r>
              <a:rPr lang="en-US" altLang="en-US" sz="1600" dirty="0"/>
              <a:t> </a:t>
            </a:r>
            <a:endParaRPr lang="en-US" altLang="en-US" sz="1600" dirty="0">
              <a:cs typeface="Arial"/>
            </a:endParaRPr>
          </a:p>
          <a:p>
            <a:endParaRPr lang="en-US" altLang="en-US" sz="1600" dirty="0"/>
          </a:p>
          <a:p>
            <a:r>
              <a:rPr lang="en-US" altLang="en-US" sz="1600" dirty="0"/>
              <a:t>Da bi </a:t>
            </a:r>
            <a:r>
              <a:rPr lang="en-US" altLang="en-US" sz="1600" dirty="0" err="1"/>
              <a:t>iscrpno</a:t>
            </a:r>
            <a:r>
              <a:rPr lang="en-US" altLang="en-US" sz="1600" dirty="0"/>
              <a:t> </a:t>
            </a:r>
            <a:r>
              <a:rPr lang="en-US" altLang="en-US" sz="1600" dirty="0" err="1"/>
              <a:t>proverio</a:t>
            </a:r>
            <a:r>
              <a:rPr lang="en-US" altLang="en-US" sz="1600" dirty="0"/>
              <a:t> da li je </a:t>
            </a:r>
            <a:r>
              <a:rPr lang="en-US" altLang="en-US" sz="1600" dirty="0" err="1"/>
              <a:t>čip</a:t>
            </a:r>
            <a:r>
              <a:rPr lang="en-US" altLang="en-US" sz="1600" dirty="0"/>
              <a:t> </a:t>
            </a:r>
            <a:r>
              <a:rPr lang="en-US" altLang="en-US" sz="1600" dirty="0" err="1"/>
              <a:t>funkcionalno</a:t>
            </a:r>
            <a:r>
              <a:rPr lang="en-US" altLang="en-US" sz="1600" dirty="0"/>
              <a:t> </a:t>
            </a:r>
            <a:r>
              <a:rPr lang="en-US" altLang="en-US" sz="1600" dirty="0" err="1"/>
              <a:t>ispravan</a:t>
            </a:r>
            <a:r>
              <a:rPr lang="en-US" altLang="en-US" sz="1600" dirty="0"/>
              <a:t>, </a:t>
            </a:r>
            <a:r>
              <a:rPr lang="en-US" altLang="en-US" sz="1600" dirty="0" err="1"/>
              <a:t>verifikacioni</a:t>
            </a:r>
            <a:r>
              <a:rPr lang="en-US" altLang="en-US" sz="1600" dirty="0"/>
              <a:t> </a:t>
            </a:r>
            <a:r>
              <a:rPr lang="en-US" altLang="en-US" sz="1600" dirty="0" err="1"/>
              <a:t>inženjer</a:t>
            </a:r>
            <a:r>
              <a:rPr lang="en-US" altLang="en-US" sz="1600" dirty="0"/>
              <a:t> </a:t>
            </a:r>
            <a:r>
              <a:rPr lang="en-US" altLang="en-US" sz="1600" dirty="0" err="1"/>
              <a:t>ima</a:t>
            </a:r>
            <a:r>
              <a:rPr lang="en-US" altLang="en-US" sz="1600" dirty="0"/>
              <a:t> </a:t>
            </a:r>
            <a:r>
              <a:rPr lang="en-US" altLang="en-US" sz="1600" dirty="0" err="1"/>
              <a:t>neverovatno</a:t>
            </a:r>
            <a:r>
              <a:rPr lang="en-US" altLang="en-US" sz="1600" dirty="0"/>
              <a:t> </a:t>
            </a:r>
            <a:r>
              <a:rPr lang="en-US" altLang="en-US" sz="1600" dirty="0" err="1"/>
              <a:t>težak</a:t>
            </a:r>
            <a:r>
              <a:rPr lang="en-US" altLang="en-US" sz="1600" dirty="0"/>
              <a:t> </a:t>
            </a:r>
            <a:r>
              <a:rPr lang="en-US" altLang="en-US" sz="1600" dirty="0" err="1"/>
              <a:t>zadatak</a:t>
            </a:r>
            <a:r>
              <a:rPr lang="en-US" altLang="en-US" sz="1600" dirty="0"/>
              <a:t> da </a:t>
            </a:r>
            <a:r>
              <a:rPr lang="en-US" altLang="en-US" sz="1600" dirty="0" err="1"/>
              <a:t>proveri</a:t>
            </a:r>
            <a:r>
              <a:rPr lang="en-US" altLang="en-US" sz="1600" dirty="0"/>
              <a:t> da li </a:t>
            </a:r>
            <a:r>
              <a:rPr lang="en-US" altLang="en-US" sz="1600" dirty="0" err="1"/>
              <a:t>svako</a:t>
            </a:r>
            <a:r>
              <a:rPr lang="en-US" altLang="en-US" sz="1600" dirty="0"/>
              <a:t> </a:t>
            </a:r>
            <a:r>
              <a:rPr lang="en-US" altLang="en-US" sz="1600" dirty="0" err="1"/>
              <a:t>moguće</a:t>
            </a:r>
            <a:r>
              <a:rPr lang="en-US" altLang="en-US" sz="1600" dirty="0"/>
              <a:t> </a:t>
            </a:r>
            <a:r>
              <a:rPr lang="en-US" altLang="en-US" sz="1600" dirty="0" err="1"/>
              <a:t>trenutno</a:t>
            </a:r>
            <a:r>
              <a:rPr lang="en-US" altLang="en-US" sz="1600" dirty="0"/>
              <a:t> </a:t>
            </a:r>
            <a:r>
              <a:rPr lang="en-US" altLang="en-US" sz="1600" dirty="0" err="1"/>
              <a:t>stanje</a:t>
            </a:r>
            <a:r>
              <a:rPr lang="en-US" altLang="en-US" sz="1600" dirty="0"/>
              <a:t> </a:t>
            </a:r>
            <a:r>
              <a:rPr lang="en-US" altLang="en-US" sz="1600" dirty="0" err="1"/>
              <a:t>i</a:t>
            </a:r>
            <a:r>
              <a:rPr lang="en-US" altLang="en-US" sz="1600" dirty="0"/>
              <a:t> </a:t>
            </a:r>
            <a:r>
              <a:rPr lang="en-US" altLang="en-US" sz="1600" dirty="0" err="1"/>
              <a:t>svaka</a:t>
            </a:r>
            <a:r>
              <a:rPr lang="en-US" altLang="en-US" sz="1600" dirty="0"/>
              <a:t> </a:t>
            </a:r>
            <a:r>
              <a:rPr lang="en-US" altLang="en-US" sz="1600" dirty="0" err="1"/>
              <a:t>moguća</a:t>
            </a:r>
            <a:r>
              <a:rPr lang="en-US" altLang="en-US" sz="1600" dirty="0"/>
              <a:t> </a:t>
            </a:r>
            <a:r>
              <a:rPr lang="en-US" altLang="en-US" sz="1600" dirty="0" err="1"/>
              <a:t>kombinacija</a:t>
            </a:r>
            <a:r>
              <a:rPr lang="en-US" altLang="en-US" sz="1600" dirty="0"/>
              <a:t> </a:t>
            </a:r>
            <a:r>
              <a:rPr lang="en-US" altLang="en-US" sz="1600" dirty="0" err="1"/>
              <a:t>ulaznih</a:t>
            </a:r>
            <a:r>
              <a:rPr lang="en-US" altLang="en-US" sz="1600" dirty="0"/>
              <a:t> </a:t>
            </a:r>
            <a:r>
              <a:rPr lang="en-US" altLang="en-US" sz="1600" dirty="0" err="1"/>
              <a:t>signala</a:t>
            </a:r>
            <a:r>
              <a:rPr lang="en-US" altLang="en-US" sz="1600" dirty="0"/>
              <a:t> </a:t>
            </a:r>
            <a:r>
              <a:rPr lang="en-US" altLang="en-US" sz="1600" dirty="0" err="1"/>
              <a:t>vode</a:t>
            </a:r>
            <a:r>
              <a:rPr lang="en-US" altLang="en-US" sz="1600" dirty="0"/>
              <a:t> ka </a:t>
            </a:r>
            <a:r>
              <a:rPr lang="en-US" altLang="en-US" sz="1600" dirty="0" err="1"/>
              <a:t>ispravnom</a:t>
            </a:r>
            <a:r>
              <a:rPr lang="en-US" altLang="en-US" sz="1600" dirty="0"/>
              <a:t> </a:t>
            </a:r>
            <a:r>
              <a:rPr lang="en-US" altLang="en-US" sz="1600" dirty="0" err="1"/>
              <a:t>sledećem</a:t>
            </a:r>
            <a:r>
              <a:rPr lang="en-US" altLang="en-US" sz="1600" dirty="0"/>
              <a:t> </a:t>
            </a:r>
            <a:r>
              <a:rPr lang="en-US" altLang="en-US" sz="1600" dirty="0" err="1"/>
              <a:t>stanju</a:t>
            </a:r>
            <a:endParaRPr lang="en-US" altLang="en-US" sz="1600" dirty="0" err="1">
              <a:cs typeface="Arial"/>
            </a:endParaRPr>
          </a:p>
          <a:p>
            <a:pPr eaLnBrk="1" hangingPunct="1"/>
            <a:endParaRPr lang="en-US" altLang="en-US" sz="1600"/>
          </a:p>
        </p:txBody>
      </p:sp>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6E59AEB5-0E25-391D-15A8-90581FCEC4CE}"/>
              </a:ext>
            </a:extLst>
          </p:cNvPr>
          <p:cNvSpPr>
            <a:spLocks noGrp="1" noChangeArrowheads="1"/>
          </p:cNvSpPr>
          <p:nvPr>
            <p:ph type="title"/>
          </p:nvPr>
        </p:nvSpPr>
        <p:spPr/>
        <p:txBody>
          <a:bodyPr/>
          <a:lstStyle/>
          <a:p>
            <a:r>
              <a:rPr lang="en-US" dirty="0" err="1"/>
              <a:t>Izazov</a:t>
            </a:r>
            <a:r>
              <a:rPr lang="en-US" dirty="0"/>
              <a:t> "</a:t>
            </a:r>
            <a:r>
              <a:rPr lang="en-US" dirty="0" err="1"/>
              <a:t>eksplozije</a:t>
            </a:r>
            <a:r>
              <a:rPr lang="en-US" dirty="0"/>
              <a:t>" </a:t>
            </a:r>
            <a:r>
              <a:rPr lang="en-US" dirty="0" err="1"/>
              <a:t>prostora</a:t>
            </a:r>
            <a:r>
              <a:rPr lang="en-US" dirty="0"/>
              <a:t> </a:t>
            </a:r>
            <a:r>
              <a:rPr lang="en-US" dirty="0" err="1"/>
              <a:t>stanja</a:t>
            </a:r>
            <a:r>
              <a:rPr lang="en-US" altLang="en-US" dirty="0"/>
              <a:t> II</a:t>
            </a:r>
            <a:endParaRPr lang="en-US" dirty="0"/>
          </a:p>
        </p:txBody>
      </p:sp>
      <p:sp>
        <p:nvSpPr>
          <p:cNvPr id="10244" name="Rectangle 3">
            <a:extLst>
              <a:ext uri="{FF2B5EF4-FFF2-40B4-BE49-F238E27FC236}">
                <a16:creationId xmlns:a16="http://schemas.microsoft.com/office/drawing/2014/main" id="{FBE5924B-6F9C-F41B-915C-E304691C294F}"/>
              </a:ext>
            </a:extLst>
          </p:cNvPr>
          <p:cNvSpPr>
            <a:spLocks noGrp="1" noChangeArrowheads="1"/>
          </p:cNvSpPr>
          <p:nvPr>
            <p:ph type="body" sz="half" idx="1"/>
          </p:nvPr>
        </p:nvSpPr>
        <p:spPr>
          <a:xfrm>
            <a:off x="319088" y="873943"/>
            <a:ext cx="4165550" cy="3805189"/>
          </a:xfrm>
        </p:spPr>
        <p:txBody>
          <a:bodyPr/>
          <a:lstStyle/>
          <a:p>
            <a:pPr eaLnBrk="1" hangingPunct="1"/>
            <a:r>
              <a:rPr lang="en-US" altLang="en-US" sz="1600" dirty="0"/>
              <a:t>Primer: STB </a:t>
            </a:r>
            <a:r>
              <a:rPr lang="en-US" altLang="en-US" sz="1600" dirty="0" err="1"/>
              <a:t>i</a:t>
            </a:r>
            <a:r>
              <a:rPr lang="en-US" altLang="en-US" sz="1600" dirty="0"/>
              <a:t> </a:t>
            </a:r>
            <a:r>
              <a:rPr lang="en-US" altLang="en-US" sz="1600" dirty="0" err="1"/>
              <a:t>daljinski</a:t>
            </a:r>
            <a:r>
              <a:rPr lang="en-US" altLang="en-US" sz="1600" dirty="0"/>
              <a:t> </a:t>
            </a:r>
            <a:r>
              <a:rPr lang="en-US" altLang="en-US" sz="1600" dirty="0" err="1"/>
              <a:t>upravljač</a:t>
            </a:r>
            <a:r>
              <a:rPr lang="en-US" altLang="en-US" sz="1600" dirty="0"/>
              <a:t> </a:t>
            </a:r>
            <a:r>
              <a:rPr lang="en-US" altLang="en-US" sz="1600" dirty="0" err="1"/>
              <a:t>sa</a:t>
            </a:r>
            <a:r>
              <a:rPr lang="en-US" altLang="en-US" sz="1600" dirty="0"/>
              <a:t> 6 </a:t>
            </a:r>
            <a:r>
              <a:rPr lang="en-US" altLang="en-US" sz="1600" dirty="0" err="1"/>
              <a:t>tastera</a:t>
            </a:r>
            <a:r>
              <a:rPr lang="en-US" altLang="en-US" sz="1600" dirty="0"/>
              <a:t> (</a:t>
            </a:r>
            <a:r>
              <a:rPr lang="en-US" altLang="en-US" sz="1600" i="1" dirty="0" err="1"/>
              <a:t>ništa</a:t>
            </a:r>
            <a:r>
              <a:rPr lang="en-US" altLang="en-US" sz="1600" i="1" dirty="0"/>
              <a:t> </a:t>
            </a:r>
            <a:r>
              <a:rPr lang="en-US" altLang="en-US" sz="1600" i="1" dirty="0" err="1"/>
              <a:t>pritisnuto</a:t>
            </a:r>
            <a:r>
              <a:rPr lang="en-US" altLang="en-US" sz="1600" dirty="0"/>
              <a:t>, </a:t>
            </a:r>
            <a:r>
              <a:rPr lang="en-US" altLang="en-US" sz="1600" i="1" dirty="0"/>
              <a:t>play, stop, pause, </a:t>
            </a:r>
            <a:r>
              <a:rPr lang="en-US" altLang="en-US" sz="1600" i="1" dirty="0" err="1"/>
              <a:t>premotaj</a:t>
            </a:r>
            <a:r>
              <a:rPr lang="en-US" altLang="en-US" sz="1600" i="1" dirty="0"/>
              <a:t> </a:t>
            </a:r>
            <a:r>
              <a:rPr lang="en-US" altLang="en-US" sz="1600" i="1" dirty="0" err="1"/>
              <a:t>unapred</a:t>
            </a:r>
            <a:r>
              <a:rPr lang="en-US" altLang="en-US" sz="1600" i="1" dirty="0"/>
              <a:t> </a:t>
            </a:r>
            <a:r>
              <a:rPr lang="en-US" altLang="en-US" sz="1600" dirty="0" err="1"/>
              <a:t>i</a:t>
            </a:r>
            <a:r>
              <a:rPr lang="en-US" altLang="en-US" sz="1600" dirty="0"/>
              <a:t> </a:t>
            </a:r>
            <a:r>
              <a:rPr lang="en-US" altLang="en-US" sz="1600" i="1" dirty="0" err="1"/>
              <a:t>premotaj</a:t>
            </a:r>
            <a:r>
              <a:rPr lang="en-US" altLang="en-US" sz="1600" i="1" dirty="0"/>
              <a:t> </a:t>
            </a:r>
            <a:r>
              <a:rPr lang="en-US" altLang="en-US" sz="1600" i="1" dirty="0" err="1"/>
              <a:t>unazad</a:t>
            </a:r>
            <a:r>
              <a:rPr lang="en-US" altLang="en-US" sz="1600" dirty="0"/>
              <a:t>)</a:t>
            </a:r>
            <a:endParaRPr lang="en-US" altLang="en-US" sz="1600" dirty="0">
              <a:cs typeface="Arial"/>
            </a:endParaRPr>
          </a:p>
          <a:p>
            <a:r>
              <a:rPr lang="en-US" altLang="en-US" sz="1600" dirty="0" err="1">
                <a:cs typeface="Arial"/>
              </a:rPr>
              <a:t>Recimo</a:t>
            </a:r>
            <a:r>
              <a:rPr lang="en-US" altLang="en-US" sz="1600" dirty="0">
                <a:cs typeface="Arial"/>
              </a:rPr>
              <a:t> da, </a:t>
            </a:r>
            <a:r>
              <a:rPr lang="en-US" altLang="en-US" sz="1600" dirty="0" err="1">
                <a:cs typeface="Arial"/>
              </a:rPr>
              <a:t>interno</a:t>
            </a:r>
            <a:r>
              <a:rPr lang="en-US" altLang="en-US" sz="1600" dirty="0">
                <a:cs typeface="Arial"/>
              </a:rPr>
              <a:t>, </a:t>
            </a:r>
            <a:r>
              <a:rPr lang="en-US" altLang="en-US" sz="1600" dirty="0" err="1">
                <a:cs typeface="Arial"/>
              </a:rPr>
              <a:t>takav</a:t>
            </a:r>
            <a:r>
              <a:rPr lang="en-US" altLang="en-US" sz="1600" dirty="0">
                <a:cs typeface="Arial"/>
              </a:rPr>
              <a:t> </a:t>
            </a:r>
            <a:r>
              <a:rPr lang="en-US" altLang="en-US" sz="1600" dirty="0" err="1">
                <a:cs typeface="Arial"/>
              </a:rPr>
              <a:t>sistem</a:t>
            </a:r>
            <a:r>
              <a:rPr lang="en-US" altLang="en-US" sz="1600" dirty="0">
                <a:cs typeface="Arial"/>
              </a:rPr>
              <a:t> </a:t>
            </a:r>
            <a:r>
              <a:rPr lang="en-US" altLang="en-US" sz="1600" dirty="0" err="1">
                <a:cs typeface="Arial"/>
              </a:rPr>
              <a:t>koristi</a:t>
            </a:r>
            <a:r>
              <a:rPr lang="en-US" altLang="en-US" sz="1600" dirty="0">
                <a:cs typeface="Arial"/>
              </a:rPr>
              <a:t> 5 </a:t>
            </a:r>
            <a:r>
              <a:rPr lang="en-US" altLang="en-US" sz="1600" dirty="0" err="1">
                <a:cs typeface="Arial"/>
              </a:rPr>
              <a:t>stanja</a:t>
            </a:r>
            <a:r>
              <a:rPr lang="en-US" altLang="en-US" sz="1600" dirty="0">
                <a:cs typeface="Arial"/>
              </a:rPr>
              <a:t> : </a:t>
            </a:r>
            <a:r>
              <a:rPr lang="en-US" altLang="en-US" sz="1600" i="1" dirty="0" err="1">
                <a:cs typeface="Arial"/>
              </a:rPr>
              <a:t>pusti</a:t>
            </a:r>
            <a:r>
              <a:rPr lang="en-US" altLang="en-US" sz="1600" i="1" dirty="0">
                <a:cs typeface="Arial"/>
              </a:rPr>
              <a:t> </a:t>
            </a:r>
            <a:r>
              <a:rPr lang="en-US" altLang="en-US" sz="1600" i="1" dirty="0" err="1">
                <a:cs typeface="Arial"/>
              </a:rPr>
              <a:t>normalnom</a:t>
            </a:r>
            <a:r>
              <a:rPr lang="en-US" altLang="en-US" sz="1600" i="1" dirty="0">
                <a:cs typeface="Arial"/>
              </a:rPr>
              <a:t> </a:t>
            </a:r>
            <a:r>
              <a:rPr lang="en-US" altLang="en-US" sz="1600" i="1" dirty="0" err="1">
                <a:cs typeface="Arial"/>
              </a:rPr>
              <a:t>brzinom</a:t>
            </a:r>
            <a:r>
              <a:rPr lang="en-US" altLang="en-US" sz="1600" dirty="0">
                <a:cs typeface="Arial"/>
              </a:rPr>
              <a:t>, </a:t>
            </a:r>
            <a:r>
              <a:rPr lang="en-US" altLang="en-US" sz="1600" i="1" dirty="0" err="1">
                <a:cs typeface="Arial"/>
              </a:rPr>
              <a:t>pauziraj</a:t>
            </a:r>
            <a:r>
              <a:rPr lang="en-US" altLang="en-US" sz="1600" dirty="0">
                <a:cs typeface="Arial"/>
              </a:rPr>
              <a:t>, </a:t>
            </a:r>
            <a:r>
              <a:rPr lang="en-US" altLang="en-US" sz="1600" i="1" dirty="0" err="1">
                <a:cs typeface="Arial"/>
              </a:rPr>
              <a:t>premotaj</a:t>
            </a:r>
            <a:r>
              <a:rPr lang="en-US" altLang="en-US" sz="1600" i="1" dirty="0">
                <a:cs typeface="Arial"/>
              </a:rPr>
              <a:t> </a:t>
            </a:r>
            <a:r>
              <a:rPr lang="en-US" altLang="en-US" sz="1600" i="1" dirty="0" err="1">
                <a:cs typeface="Arial"/>
              </a:rPr>
              <a:t>unapred</a:t>
            </a:r>
            <a:r>
              <a:rPr lang="en-US" altLang="en-US" sz="1600" i="1" dirty="0">
                <a:cs typeface="Arial"/>
              </a:rPr>
              <a:t> </a:t>
            </a:r>
            <a:r>
              <a:rPr lang="en-US" altLang="en-US" sz="1600" i="1" dirty="0" err="1">
                <a:cs typeface="Arial"/>
              </a:rPr>
              <a:t>brzinom</a:t>
            </a:r>
            <a:r>
              <a:rPr lang="en-US" altLang="en-US" sz="1600" i="1" dirty="0">
                <a:cs typeface="Arial"/>
              </a:rPr>
              <a:t> 2x</a:t>
            </a:r>
            <a:r>
              <a:rPr lang="en-US" altLang="en-US" sz="1600" dirty="0">
                <a:cs typeface="Arial"/>
              </a:rPr>
              <a:t>, </a:t>
            </a:r>
            <a:r>
              <a:rPr lang="en-US" altLang="en-US" sz="1600" i="1" dirty="0" err="1">
                <a:cs typeface="Arial"/>
              </a:rPr>
              <a:t>premotaj</a:t>
            </a:r>
            <a:r>
              <a:rPr lang="en-US" altLang="en-US" sz="1600" i="1" dirty="0">
                <a:cs typeface="Arial"/>
              </a:rPr>
              <a:t> </a:t>
            </a:r>
            <a:r>
              <a:rPr lang="en-US" altLang="en-US" sz="1600" i="1" dirty="0" err="1">
                <a:cs typeface="Arial"/>
              </a:rPr>
              <a:t>unazad</a:t>
            </a:r>
            <a:r>
              <a:rPr lang="en-US" altLang="en-US" sz="1600" i="1" dirty="0">
                <a:cs typeface="Arial"/>
              </a:rPr>
              <a:t> </a:t>
            </a:r>
            <a:r>
              <a:rPr lang="en-US" altLang="en-US" sz="1600" i="1" dirty="0" err="1">
                <a:cs typeface="Arial"/>
              </a:rPr>
              <a:t>brzinom</a:t>
            </a:r>
            <a:r>
              <a:rPr lang="en-US" altLang="en-US" sz="1600" i="1" dirty="0">
                <a:cs typeface="Arial"/>
              </a:rPr>
              <a:t> 2x </a:t>
            </a:r>
            <a:r>
              <a:rPr lang="en-US" altLang="en-US" sz="1600" i="1" dirty="0" err="1">
                <a:cs typeface="Arial"/>
              </a:rPr>
              <a:t>i</a:t>
            </a:r>
            <a:r>
              <a:rPr lang="en-US" altLang="en-US" sz="1600" dirty="0">
                <a:cs typeface="Arial"/>
              </a:rPr>
              <a:t> </a:t>
            </a:r>
            <a:r>
              <a:rPr lang="en-US" altLang="en-US" sz="1600" i="1" dirty="0" err="1">
                <a:cs typeface="Arial"/>
              </a:rPr>
              <a:t>zaustavi</a:t>
            </a:r>
            <a:endParaRPr lang="en-US" altLang="en-US" sz="1600" i="1">
              <a:cs typeface="Arial"/>
            </a:endParaRPr>
          </a:p>
          <a:p>
            <a:r>
              <a:rPr lang="en-US" altLang="en-US" sz="1600" dirty="0" err="1">
                <a:cs typeface="Arial"/>
              </a:rPr>
              <a:t>Međutim</a:t>
            </a:r>
            <a:r>
              <a:rPr lang="en-US" altLang="en-US" sz="1600" dirty="0">
                <a:cs typeface="Arial"/>
              </a:rPr>
              <a:t>, </a:t>
            </a:r>
            <a:r>
              <a:rPr lang="en-US" altLang="en-US" sz="1600" dirty="0" err="1">
                <a:cs typeface="Arial"/>
              </a:rPr>
              <a:t>odgovarajuće</a:t>
            </a:r>
            <a:r>
              <a:rPr lang="en-US" altLang="en-US" sz="1600" dirty="0">
                <a:cs typeface="Arial"/>
              </a:rPr>
              <a:t> </a:t>
            </a:r>
            <a:r>
              <a:rPr lang="en-US" altLang="en-US" sz="1600" dirty="0" err="1">
                <a:cs typeface="Arial"/>
              </a:rPr>
              <a:t>poruke</a:t>
            </a:r>
            <a:r>
              <a:rPr lang="en-US" altLang="en-US" sz="1600" dirty="0">
                <a:cs typeface="Arial"/>
              </a:rPr>
              <a:t> </a:t>
            </a:r>
            <a:r>
              <a:rPr lang="en-US" altLang="en-US" sz="1600" dirty="0" err="1">
                <a:cs typeface="Arial"/>
              </a:rPr>
              <a:t>moraju</a:t>
            </a:r>
            <a:r>
              <a:rPr lang="en-US" altLang="en-US" sz="1600" dirty="0">
                <a:cs typeface="Arial"/>
              </a:rPr>
              <a:t> </a:t>
            </a:r>
            <a:r>
              <a:rPr lang="en-US" altLang="en-US" sz="1600" dirty="0" err="1">
                <a:cs typeface="Arial"/>
              </a:rPr>
              <a:t>biti</a:t>
            </a:r>
            <a:r>
              <a:rPr lang="en-US" altLang="en-US" sz="1600" dirty="0">
                <a:cs typeface="Arial"/>
              </a:rPr>
              <a:t> </a:t>
            </a:r>
            <a:r>
              <a:rPr lang="en-US" altLang="en-US" sz="1600" dirty="0" err="1">
                <a:cs typeface="Arial"/>
              </a:rPr>
              <a:t>prikazane</a:t>
            </a:r>
            <a:r>
              <a:rPr lang="en-US" altLang="en-US" sz="1600" dirty="0">
                <a:cs typeface="Arial"/>
              </a:rPr>
              <a:t> </a:t>
            </a:r>
            <a:r>
              <a:rPr lang="en-US" altLang="en-US" sz="1600" dirty="0" err="1">
                <a:cs typeface="Arial"/>
              </a:rPr>
              <a:t>na</a:t>
            </a:r>
            <a:r>
              <a:rPr lang="en-US" altLang="en-US" sz="1600" dirty="0">
                <a:cs typeface="Arial"/>
              </a:rPr>
              <a:t> TV-u za </a:t>
            </a:r>
            <a:r>
              <a:rPr lang="en-US" altLang="en-US" sz="1600" dirty="0" err="1">
                <a:cs typeface="Arial"/>
              </a:rPr>
              <a:t>svaki</a:t>
            </a:r>
            <a:r>
              <a:rPr lang="en-US" altLang="en-US" sz="1600" dirty="0">
                <a:cs typeface="Arial"/>
              </a:rPr>
              <a:t> </a:t>
            </a:r>
            <a:r>
              <a:rPr lang="en-US" altLang="en-US" sz="1600" dirty="0" err="1">
                <a:cs typeface="Arial"/>
              </a:rPr>
              <a:t>pritisnut</a:t>
            </a:r>
            <a:r>
              <a:rPr lang="en-US" altLang="en-US" sz="1600" dirty="0">
                <a:cs typeface="Arial"/>
              </a:rPr>
              <a:t> taster, </a:t>
            </a:r>
            <a:r>
              <a:rPr lang="en-US" altLang="en-US" sz="1600" dirty="0" err="1">
                <a:cs typeface="Arial"/>
              </a:rPr>
              <a:t>što</a:t>
            </a:r>
            <a:r>
              <a:rPr lang="en-US" altLang="en-US" sz="1600" dirty="0">
                <a:cs typeface="Arial"/>
              </a:rPr>
              <a:t>, za </a:t>
            </a:r>
            <a:r>
              <a:rPr lang="en-US" altLang="en-US" sz="1600" dirty="0" err="1">
                <a:cs typeface="Arial"/>
              </a:rPr>
              <a:t>rezoluciju</a:t>
            </a:r>
            <a:r>
              <a:rPr lang="en-US" altLang="en-US" sz="1600" dirty="0">
                <a:cs typeface="Arial"/>
              </a:rPr>
              <a:t> </a:t>
            </a:r>
            <a:r>
              <a:rPr lang="en-US" sz="1600" dirty="0">
                <a:cs typeface="Arial"/>
              </a:rPr>
              <a:t>"true color" </a:t>
            </a:r>
            <a:r>
              <a:rPr lang="en-US" altLang="en-US" sz="1600" dirty="0">
                <a:cs typeface="Arial"/>
              </a:rPr>
              <a:t>1024x768 (32-bita po </a:t>
            </a:r>
            <a:r>
              <a:rPr lang="en-US" altLang="en-US" sz="1600" dirty="0" err="1">
                <a:cs typeface="Arial"/>
              </a:rPr>
              <a:t>pikselu</a:t>
            </a:r>
            <a:r>
              <a:rPr lang="en-US" altLang="en-US" sz="1600" dirty="0">
                <a:cs typeface="Arial"/>
              </a:rPr>
              <a:t>) </a:t>
            </a:r>
            <a:r>
              <a:rPr lang="en-US" altLang="en-US" sz="1600" dirty="0" err="1">
                <a:cs typeface="Arial"/>
              </a:rPr>
              <a:t>daje</a:t>
            </a:r>
            <a:r>
              <a:rPr lang="en-US" altLang="en-US" sz="1600" dirty="0">
                <a:cs typeface="Arial"/>
              </a:rPr>
              <a:t> </a:t>
            </a:r>
            <a:r>
              <a:rPr lang="en-US" altLang="en-US" sz="1600" dirty="0" err="1">
                <a:cs typeface="Arial"/>
              </a:rPr>
              <a:t>ukupno</a:t>
            </a:r>
            <a:r>
              <a:rPr lang="en-US" altLang="en-US" sz="1600" dirty="0">
                <a:cs typeface="Arial"/>
              </a:rPr>
              <a:t>:</a:t>
            </a:r>
            <a:endParaRPr lang="en-US" dirty="0"/>
          </a:p>
          <a:p>
            <a:pPr lvl="1" indent="-188595">
              <a:buFont typeface="Courier New" panose="05000000000000000000" pitchFamily="2" charset="2"/>
              <a:buChar char="o"/>
            </a:pPr>
            <a:r>
              <a:rPr lang="en-US" sz="1000" dirty="0">
                <a:cs typeface="Arial"/>
              </a:rPr>
              <a:t>(1024 x 768) x 5 x 2</a:t>
            </a:r>
            <a:r>
              <a:rPr lang="en-US" sz="1000" baseline="30000" dirty="0">
                <a:cs typeface="Arial"/>
              </a:rPr>
              <a:t>32</a:t>
            </a:r>
            <a:r>
              <a:rPr lang="en-US" sz="1000" dirty="0">
                <a:cs typeface="Arial"/>
              </a:rPr>
              <a:t> = 16,888,498,602,639,360 </a:t>
            </a:r>
            <a:r>
              <a:rPr lang="en-US" sz="1000" dirty="0" err="1">
                <a:cs typeface="Arial"/>
              </a:rPr>
              <a:t>trenutnih</a:t>
            </a:r>
            <a:r>
              <a:rPr lang="en-US" sz="1000" dirty="0">
                <a:cs typeface="Arial"/>
              </a:rPr>
              <a:t> </a:t>
            </a:r>
            <a:r>
              <a:rPr lang="en-US" sz="1000" dirty="0" err="1">
                <a:cs typeface="Arial"/>
              </a:rPr>
              <a:t>stanja</a:t>
            </a:r>
          </a:p>
          <a:p>
            <a:pPr lvl="1" indent="-188595">
              <a:buFont typeface="Courier New,monospace" panose="05000000000000000000" pitchFamily="2" charset="2"/>
              <a:buChar char="o"/>
            </a:pPr>
            <a:r>
              <a:rPr lang="en-US" sz="1000" dirty="0">
                <a:cs typeface="Arial"/>
              </a:rPr>
              <a:t>(1024 x 768) x 2</a:t>
            </a:r>
            <a:r>
              <a:rPr lang="en-US" sz="1000" baseline="30000" dirty="0">
                <a:cs typeface="Arial"/>
              </a:rPr>
              <a:t>32 </a:t>
            </a:r>
            <a:r>
              <a:rPr lang="en-US" sz="1000" dirty="0">
                <a:cs typeface="Arial"/>
              </a:rPr>
              <a:t>x 6= 20, 266,198,323,167,232 </a:t>
            </a:r>
            <a:r>
              <a:rPr lang="en-US" sz="1000" dirty="0" err="1">
                <a:cs typeface="Arial"/>
              </a:rPr>
              <a:t>narednih</a:t>
            </a:r>
            <a:r>
              <a:rPr lang="en-US" sz="1000" dirty="0">
                <a:cs typeface="Arial"/>
              </a:rPr>
              <a:t> </a:t>
            </a:r>
            <a:r>
              <a:rPr lang="en-US" sz="1000" dirty="0" err="1">
                <a:cs typeface="Arial"/>
              </a:rPr>
              <a:t>stanja</a:t>
            </a:r>
          </a:p>
          <a:p>
            <a:r>
              <a:rPr lang="en-US" sz="1600" dirty="0">
                <a:cs typeface="Arial"/>
              </a:rPr>
              <a:t>Za </a:t>
            </a:r>
            <a:r>
              <a:rPr lang="en-US" sz="1600" dirty="0" err="1">
                <a:cs typeface="Arial"/>
              </a:rPr>
              <a:t>iscrpnu</a:t>
            </a:r>
            <a:r>
              <a:rPr lang="en-US" sz="1600" dirty="0">
                <a:cs typeface="Arial"/>
              </a:rPr>
              <a:t> </a:t>
            </a:r>
            <a:r>
              <a:rPr lang="en-US" sz="1600" dirty="0" err="1">
                <a:cs typeface="Arial"/>
              </a:rPr>
              <a:t>verifikaciju</a:t>
            </a:r>
            <a:r>
              <a:rPr lang="en-US" sz="1600" dirty="0">
                <a:cs typeface="Arial"/>
              </a:rPr>
              <a:t> </a:t>
            </a:r>
            <a:r>
              <a:rPr lang="en-US" sz="1600" dirty="0" err="1">
                <a:cs typeface="Arial"/>
              </a:rPr>
              <a:t>čipa</a:t>
            </a:r>
            <a:r>
              <a:rPr lang="en-US" sz="1600" dirty="0">
                <a:cs typeface="Arial"/>
              </a:rPr>
              <a:t>, </a:t>
            </a:r>
            <a:r>
              <a:rPr lang="en-US" sz="1600" dirty="0" err="1">
                <a:cs typeface="Arial"/>
              </a:rPr>
              <a:t>sve</a:t>
            </a:r>
            <a:r>
              <a:rPr lang="en-US" sz="1600" dirty="0">
                <a:cs typeface="Arial"/>
              </a:rPr>
              <a:t> </a:t>
            </a:r>
            <a:r>
              <a:rPr lang="en-US" sz="1600" dirty="0" err="1">
                <a:cs typeface="Arial"/>
              </a:rPr>
              <a:t>tranzicije</a:t>
            </a:r>
            <a:r>
              <a:rPr lang="en-US" sz="1600" dirty="0">
                <a:cs typeface="Arial"/>
              </a:rPr>
              <a:t> </a:t>
            </a:r>
            <a:r>
              <a:rPr lang="en-US" sz="1600" dirty="0" err="1">
                <a:cs typeface="Arial"/>
              </a:rPr>
              <a:t>iz</a:t>
            </a:r>
            <a:r>
              <a:rPr lang="en-US" sz="1600" dirty="0">
                <a:cs typeface="Arial"/>
              </a:rPr>
              <a:t> </a:t>
            </a:r>
            <a:r>
              <a:rPr lang="en-US" sz="1600" dirty="0" err="1">
                <a:cs typeface="Arial"/>
              </a:rPr>
              <a:t>svih</a:t>
            </a:r>
            <a:r>
              <a:rPr lang="en-US" sz="1600" dirty="0">
                <a:cs typeface="Arial"/>
              </a:rPr>
              <a:t> </a:t>
            </a:r>
            <a:r>
              <a:rPr lang="en-US" sz="1600" dirty="0" err="1">
                <a:cs typeface="Arial"/>
              </a:rPr>
              <a:t>trenutnih</a:t>
            </a:r>
            <a:r>
              <a:rPr lang="en-US" sz="1600" dirty="0">
                <a:cs typeface="Arial"/>
              </a:rPr>
              <a:t> </a:t>
            </a:r>
            <a:r>
              <a:rPr lang="en-US" sz="1600" dirty="0" err="1">
                <a:cs typeface="Arial"/>
              </a:rPr>
              <a:t>stanja</a:t>
            </a:r>
            <a:r>
              <a:rPr lang="en-US" sz="1600" dirty="0">
                <a:cs typeface="Arial"/>
              </a:rPr>
              <a:t> </a:t>
            </a:r>
            <a:r>
              <a:rPr lang="en-US" sz="1600" dirty="0" err="1">
                <a:cs typeface="Arial"/>
              </a:rPr>
              <a:t>moraju</a:t>
            </a:r>
            <a:r>
              <a:rPr lang="en-US" sz="1600" dirty="0">
                <a:cs typeface="Arial"/>
              </a:rPr>
              <a:t> </a:t>
            </a:r>
            <a:r>
              <a:rPr lang="en-US" sz="1600" dirty="0" err="1">
                <a:cs typeface="Arial"/>
              </a:rPr>
              <a:t>biti</a:t>
            </a:r>
            <a:r>
              <a:rPr lang="en-US" sz="1600" dirty="0">
                <a:cs typeface="Arial"/>
              </a:rPr>
              <a:t> </a:t>
            </a:r>
            <a:r>
              <a:rPr lang="en-US" sz="1600" dirty="0" err="1">
                <a:cs typeface="Arial"/>
              </a:rPr>
              <a:t>proverene</a:t>
            </a:r>
            <a:r>
              <a:rPr lang="en-US" sz="1600" dirty="0">
                <a:cs typeface="Arial"/>
              </a:rPr>
              <a:t> </a:t>
            </a:r>
            <a:r>
              <a:rPr lang="en-US" sz="1600" dirty="0" err="1">
                <a:cs typeface="Arial"/>
              </a:rPr>
              <a:t>što</a:t>
            </a:r>
            <a:r>
              <a:rPr lang="en-US" sz="1600" dirty="0">
                <a:cs typeface="Arial"/>
              </a:rPr>
              <a:t> </a:t>
            </a:r>
            <a:r>
              <a:rPr lang="en-US" sz="1600" dirty="0" err="1">
                <a:cs typeface="Arial"/>
              </a:rPr>
              <a:t>vodi</a:t>
            </a:r>
            <a:r>
              <a:rPr lang="en-US" sz="1600" dirty="0">
                <a:cs typeface="Arial"/>
              </a:rPr>
              <a:t> ka </a:t>
            </a:r>
            <a:r>
              <a:rPr lang="en-US" sz="1600" dirty="0" err="1">
                <a:cs typeface="Arial"/>
              </a:rPr>
              <a:t>broju</a:t>
            </a:r>
            <a:r>
              <a:rPr lang="en-US" sz="1600" dirty="0">
                <a:cs typeface="Arial"/>
              </a:rPr>
              <a:t> </a:t>
            </a:r>
            <a:r>
              <a:rPr lang="en-US" sz="1600" dirty="0" err="1">
                <a:cs typeface="Arial"/>
              </a:rPr>
              <a:t>provera</a:t>
            </a:r>
            <a:r>
              <a:rPr lang="en-US" sz="1600" dirty="0">
                <a:cs typeface="Arial"/>
              </a:rPr>
              <a:t> </a:t>
            </a:r>
            <a:r>
              <a:rPr lang="en-US" sz="1600" b="1" dirty="0">
                <a:cs typeface="Arial"/>
              </a:rPr>
              <a:t>3.4 x 10</a:t>
            </a:r>
            <a:r>
              <a:rPr lang="en-US" sz="1600" b="1" baseline="30000" dirty="0">
                <a:cs typeface="Arial"/>
              </a:rPr>
              <a:t>32 </a:t>
            </a:r>
            <a:endParaRPr lang="en-US" sz="3000" b="1" baseline="30000" dirty="0">
              <a:cs typeface="Arial"/>
            </a:endParaRPr>
          </a:p>
          <a:p>
            <a:r>
              <a:rPr lang="en-US" sz="1600" dirty="0">
                <a:cs typeface="Arial"/>
              </a:rPr>
              <a:t>Pod </a:t>
            </a:r>
            <a:r>
              <a:rPr lang="en-US" sz="1600" dirty="0" err="1">
                <a:cs typeface="Arial"/>
              </a:rPr>
              <a:t>pretpostavkom</a:t>
            </a:r>
            <a:r>
              <a:rPr lang="en-US" sz="1600" dirty="0">
                <a:cs typeface="Arial"/>
              </a:rPr>
              <a:t> da se </a:t>
            </a:r>
            <a:r>
              <a:rPr lang="en-US" sz="1600" dirty="0" err="1">
                <a:cs typeface="Arial"/>
              </a:rPr>
              <a:t>koristi</a:t>
            </a:r>
            <a:r>
              <a:rPr lang="en-US" sz="1600" dirty="0">
                <a:cs typeface="Arial"/>
              </a:rPr>
              <a:t> simulator koji </a:t>
            </a:r>
            <a:r>
              <a:rPr lang="en-US" sz="1600" dirty="0" err="1">
                <a:cs typeface="Arial"/>
              </a:rPr>
              <a:t>može</a:t>
            </a:r>
            <a:r>
              <a:rPr lang="en-US" sz="1600" dirty="0">
                <a:cs typeface="Arial"/>
              </a:rPr>
              <a:t> da </a:t>
            </a:r>
            <a:r>
              <a:rPr lang="en-US" sz="1600" dirty="0" err="1">
                <a:cs typeface="Arial"/>
              </a:rPr>
              <a:t>izvrši</a:t>
            </a:r>
            <a:r>
              <a:rPr lang="en-US" sz="1600" dirty="0">
                <a:cs typeface="Arial"/>
              </a:rPr>
              <a:t> do 1000000 </a:t>
            </a:r>
            <a:r>
              <a:rPr lang="en-US" sz="1600" dirty="0" err="1">
                <a:cs typeface="Arial"/>
              </a:rPr>
              <a:t>tranzicija</a:t>
            </a:r>
            <a:r>
              <a:rPr lang="en-US" sz="1600" dirty="0">
                <a:cs typeface="Arial"/>
              </a:rPr>
              <a:t> </a:t>
            </a:r>
            <a:r>
              <a:rPr lang="en-US" sz="1600" dirty="0" err="1">
                <a:cs typeface="Arial"/>
              </a:rPr>
              <a:t>svake</a:t>
            </a:r>
            <a:r>
              <a:rPr lang="en-US" sz="1600" dirty="0">
                <a:cs typeface="Arial"/>
              </a:rPr>
              <a:t> </a:t>
            </a:r>
            <a:r>
              <a:rPr lang="en-US" sz="1600" dirty="0" err="1">
                <a:cs typeface="Arial"/>
              </a:rPr>
              <a:t>sekunde</a:t>
            </a:r>
            <a:r>
              <a:rPr lang="en-US" sz="1600" dirty="0">
                <a:cs typeface="Arial"/>
              </a:rPr>
              <a:t>, za </a:t>
            </a:r>
            <a:r>
              <a:rPr lang="en-US" sz="1600" dirty="0" err="1">
                <a:cs typeface="Arial"/>
              </a:rPr>
              <a:t>takvu</a:t>
            </a:r>
            <a:r>
              <a:rPr lang="en-US" sz="1600" dirty="0">
                <a:cs typeface="Arial"/>
              </a:rPr>
              <a:t> </a:t>
            </a:r>
            <a:r>
              <a:rPr lang="en-US" sz="1600" dirty="0" err="1">
                <a:cs typeface="Arial"/>
              </a:rPr>
              <a:t>proveru</a:t>
            </a:r>
            <a:r>
              <a:rPr lang="en-US" sz="1600" dirty="0">
                <a:cs typeface="Arial"/>
              </a:rPr>
              <a:t> </a:t>
            </a:r>
            <a:r>
              <a:rPr lang="en-US" sz="1600" dirty="0" err="1">
                <a:cs typeface="Arial"/>
              </a:rPr>
              <a:t>bilo</a:t>
            </a:r>
            <a:r>
              <a:rPr lang="en-US" sz="1600" dirty="0">
                <a:cs typeface="Arial"/>
              </a:rPr>
              <a:t> bi </a:t>
            </a:r>
            <a:r>
              <a:rPr lang="en-US" sz="1600" dirty="0" err="1">
                <a:cs typeface="Arial"/>
              </a:rPr>
              <a:t>potrebno</a:t>
            </a:r>
            <a:r>
              <a:rPr lang="en-US" sz="1600" dirty="0">
                <a:cs typeface="Arial"/>
              </a:rPr>
              <a:t> 10,853,172,947,159,498,300 </a:t>
            </a:r>
            <a:r>
              <a:rPr lang="en-US" sz="1600" dirty="0" err="1">
                <a:cs typeface="Arial"/>
              </a:rPr>
              <a:t>godina</a:t>
            </a:r>
            <a:r>
              <a:rPr lang="en-US" sz="1600" dirty="0">
                <a:cs typeface="Arial"/>
              </a:rPr>
              <a:t> </a:t>
            </a:r>
          </a:p>
          <a:p>
            <a:pPr lvl="1" indent="-188595">
              <a:buFont typeface="Courier New" panose="05000000000000000000" pitchFamily="2" charset="2"/>
              <a:buChar char="o"/>
            </a:pPr>
            <a:endParaRPr lang="en-US" sz="1000" dirty="0">
              <a:cs typeface="Arial"/>
            </a:endParaRPr>
          </a:p>
          <a:p>
            <a:pPr eaLnBrk="1" hangingPunct="1"/>
            <a:endParaRPr lang="en-US" altLang="en-US" sz="1600">
              <a:cs typeface="Arial"/>
            </a:endParaRPr>
          </a:p>
        </p:txBody>
      </p:sp>
      <p:pic>
        <p:nvPicPr>
          <p:cNvPr id="3" name="Content Placeholder 2" descr="A diagram of a computer&#10;&#10;Description automatically generated">
            <a:extLst>
              <a:ext uri="{FF2B5EF4-FFF2-40B4-BE49-F238E27FC236}">
                <a16:creationId xmlns:a16="http://schemas.microsoft.com/office/drawing/2014/main" id="{6A7FDE5A-3020-009A-116B-7863166BD239}"/>
              </a:ext>
            </a:extLst>
          </p:cNvPr>
          <p:cNvPicPr>
            <a:picLocks noGrp="1" noChangeAspect="1"/>
          </p:cNvPicPr>
          <p:nvPr>
            <p:ph sz="half" idx="2"/>
          </p:nvPr>
        </p:nvPicPr>
        <p:blipFill>
          <a:blip r:embed="rId3"/>
          <a:stretch>
            <a:fillRect/>
          </a:stretch>
        </p:blipFill>
        <p:spPr>
          <a:xfrm>
            <a:off x="4657725" y="879955"/>
            <a:ext cx="4186238" cy="3793164"/>
          </a:xfrm>
        </p:spPr>
      </p:pic>
      <p:sp>
        <p:nvSpPr>
          <p:cNvPr id="10242" name="Footer Placeholder 3">
            <a:extLst>
              <a:ext uri="{FF2B5EF4-FFF2-40B4-BE49-F238E27FC236}">
                <a16:creationId xmlns:a16="http://schemas.microsoft.com/office/drawing/2014/main" id="{841FF899-D07F-8A5C-B48E-EA021ECA61A9}"/>
              </a:ext>
            </a:extLst>
          </p:cNvPr>
          <p:cNvSpPr>
            <a:spLocks noGrp="1"/>
          </p:cNvSpPr>
          <p:nvPr>
            <p:ph type="ftr"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5363D4B-D83F-4C9A-B311-C8F36EFBDA1A}" type="slidenum">
              <a:rPr lang="de-DE" altLang="en-US">
                <a:solidFill>
                  <a:schemeClr val="bg1"/>
                </a:solidFill>
              </a:rPr>
              <a:pPr/>
              <a:t>9</a:t>
            </a:fld>
            <a:endParaRPr lang="de-DE" altLang="en-US">
              <a:solidFill>
                <a:schemeClr val="bg1"/>
              </a:solidFill>
            </a:endParaRPr>
          </a:p>
        </p:txBody>
      </p:sp>
    </p:spTree>
    <p:extLst>
      <p:ext uri="{BB962C8B-B14F-4D97-AF65-F5344CB8AC3E}">
        <p14:creationId xmlns:p14="http://schemas.microsoft.com/office/powerpoint/2010/main" val="2506080538"/>
      </p:ext>
    </p:extLst>
  </p:cSld>
  <p:clrMapOvr>
    <a:masterClrMapping/>
  </p:clrMapOvr>
  <p:transition spd="med">
    <p:wipe dir="r"/>
  </p:transition>
</p:sld>
</file>

<file path=ppt/tags/tag1.xml><?xml version="1.0" encoding="utf-8"?>
<p:tagLst xmlns:a="http://schemas.openxmlformats.org/drawingml/2006/main" xmlns:r="http://schemas.openxmlformats.org/officeDocument/2006/relationships" xmlns:p="http://schemas.openxmlformats.org/presentationml/2006/main">
  <p:tag name="TAKE-OFF DISPLAYTYPE" val="0"/>
</p:tagLst>
</file>

<file path=ppt/theme/theme1.xml><?xml version="1.0" encoding="utf-8"?>
<a:theme xmlns:a="http://schemas.openxmlformats.org/drawingml/2006/main" name="Standarddesign">
  <a:themeElements>
    <a:clrScheme name="Standarddesign 1">
      <a:dk1>
        <a:srgbClr val="000000"/>
      </a:dk1>
      <a:lt1>
        <a:srgbClr val="FFFFFF"/>
      </a:lt1>
      <a:dk2>
        <a:srgbClr val="242E37"/>
      </a:dk2>
      <a:lt2>
        <a:srgbClr val="E4A90C"/>
      </a:lt2>
      <a:accent1>
        <a:srgbClr val="324556"/>
      </a:accent1>
      <a:accent2>
        <a:srgbClr val="4F6376"/>
      </a:accent2>
      <a:accent3>
        <a:srgbClr val="FFFFFF"/>
      </a:accent3>
      <a:accent4>
        <a:srgbClr val="000000"/>
      </a:accent4>
      <a:accent5>
        <a:srgbClr val="ADB0B4"/>
      </a:accent5>
      <a:accent6>
        <a:srgbClr val="47596A"/>
      </a:accent6>
      <a:hlink>
        <a:srgbClr val="73879A"/>
      </a:hlink>
      <a:folHlink>
        <a:srgbClr val="A3B7CA"/>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242E37"/>
        </a:dk2>
        <a:lt2>
          <a:srgbClr val="E4A90C"/>
        </a:lt2>
        <a:accent1>
          <a:srgbClr val="324556"/>
        </a:accent1>
        <a:accent2>
          <a:srgbClr val="4F6376"/>
        </a:accent2>
        <a:accent3>
          <a:srgbClr val="FFFFFF"/>
        </a:accent3>
        <a:accent4>
          <a:srgbClr val="000000"/>
        </a:accent4>
        <a:accent5>
          <a:srgbClr val="ADB0B4"/>
        </a:accent5>
        <a:accent6>
          <a:srgbClr val="47596A"/>
        </a:accent6>
        <a:hlink>
          <a:srgbClr val="73879A"/>
        </a:hlink>
        <a:folHlink>
          <a:srgbClr val="A3B7C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6908</TotalTime>
  <Words>20987</Words>
  <Application>Microsoft Office PowerPoint</Application>
  <PresentationFormat>On-screen Show (4:3)</PresentationFormat>
  <Paragraphs>937</Paragraphs>
  <Slides>78</Slides>
  <Notes>63</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Standarddesign</vt:lpstr>
      <vt:lpstr>Funkcionalna verifikacija hardvera</vt:lpstr>
      <vt:lpstr>Sadržaj lekcije</vt:lpstr>
      <vt:lpstr>Uvod u verifikaciju</vt:lpstr>
      <vt:lpstr>Uvod u funkcionalnu verifikaciju I</vt:lpstr>
      <vt:lpstr>Uvod u funkcionalnu verifikaciju II</vt:lpstr>
      <vt:lpstr>Uvod u verifikaciju</vt:lpstr>
      <vt:lpstr>Izazovi prilikom verifikacije dizajna</vt:lpstr>
      <vt:lpstr>Izazov "eksplozije" prostora stanja I</vt:lpstr>
      <vt:lpstr>Izazov "eksplozije" prostora stanja II</vt:lpstr>
      <vt:lpstr>Izazov "eksplozije" prostora stanja III</vt:lpstr>
      <vt:lpstr>Detektovanje nekorektnog ponašanja</vt:lpstr>
      <vt:lpstr>Uvod u verifikaciju</vt:lpstr>
      <vt:lpstr>Misija i ciljevi verifikacije</vt:lpstr>
      <vt:lpstr>Uvod u verifikaciju</vt:lpstr>
      <vt:lpstr>Cena neotkrivenih bagova u dizajnu</vt:lpstr>
      <vt:lpstr>Poboljšanje verifikacione produktivnosti</vt:lpstr>
      <vt:lpstr>Verifikacioni inženjer “MORA”</vt:lpstr>
      <vt:lpstr>Uvod u verifikaciju</vt:lpstr>
      <vt:lpstr>Cena verifikacije</vt:lpstr>
      <vt:lpstr>Uvod u verifikaciju </vt:lpstr>
      <vt:lpstr>Verifikacioni ciklus</vt:lpstr>
      <vt:lpstr>Funkcionalna specifikacija</vt:lpstr>
      <vt:lpstr>Pravljenje verifikacionog plana</vt:lpstr>
      <vt:lpstr>Razvoj okruženja</vt:lpstr>
      <vt:lpstr>Debugovanje HDL-a i verifikacionog okruženja</vt:lpstr>
      <vt:lpstr>Regresija</vt:lpstr>
      <vt:lpstr>Fabrikacija hardvera</vt:lpstr>
      <vt:lpstr>Debagovanje fabrikovanog hardvera</vt:lpstr>
      <vt:lpstr>Analiza propusta</vt:lpstr>
      <vt:lpstr>Tok verifikacije</vt:lpstr>
      <vt:lpstr>Uvod</vt:lpstr>
      <vt:lpstr>Verifikaciona hijerarhija</vt:lpstr>
      <vt:lpstr>Hijerarhijski nivoi</vt:lpstr>
      <vt:lpstr>Verifikacija na "dizajner nivou"</vt:lpstr>
      <vt:lpstr>Verifikacija na nivou jedinice (Unit-level)</vt:lpstr>
      <vt:lpstr>Verifikacija na nivou jezgra (Core-level)</vt:lpstr>
      <vt:lpstr>Verifikacija na nivou čipa (Chip-level)</vt:lpstr>
      <vt:lpstr>Verifikacija na nivou ploče i sistema </vt:lpstr>
      <vt:lpstr>Koji nivo odabrati?</vt:lpstr>
      <vt:lpstr>Stopa  detekcije grešaka i nivoi na kojima su pronađene</vt:lpstr>
      <vt:lpstr>Tok verifikacije</vt:lpstr>
      <vt:lpstr>Strategija verifikacije</vt:lpstr>
      <vt:lpstr>Principi pobudjivanja I</vt:lpstr>
      <vt:lpstr>Principi pobudjivanja II</vt:lpstr>
      <vt:lpstr>Principi pobudjivanja III – koji testovi su potrebni?</vt:lpstr>
      <vt:lpstr>Principi pobudjivanja IV – koji testovi su potrebni?</vt:lpstr>
      <vt:lpstr>Strategije provere</vt:lpstr>
      <vt:lpstr>Komponenta za proveru crne kutije I</vt:lpstr>
      <vt:lpstr>Komponenta za proveru crne kutije II – test plan </vt:lpstr>
      <vt:lpstr>Komponenta za proveru crne kutije III – test plan </vt:lpstr>
      <vt:lpstr>Provera u verifikaciji ne treba da re-implementira dizajn  I</vt:lpstr>
      <vt:lpstr>Provera u verifikaciji ne treba da re-implementira dizajn II</vt:lpstr>
      <vt:lpstr>Sve prethodno rečeno – primer kompleksne greške I</vt:lpstr>
      <vt:lpstr>Sve prethodno rečeno – primer kompleksne greške II</vt:lpstr>
      <vt:lpstr>Sumirano  – tri postulata simulacije</vt:lpstr>
      <vt:lpstr>Osnove verifikacije bazirane na simulaciji</vt:lpstr>
      <vt:lpstr>Osnovno verifikaciono okruženje: Testno okruženje</vt:lpstr>
      <vt:lpstr>Stimulus komponenta</vt:lpstr>
      <vt:lpstr>Odlučivanje šta želimo da modelujemo</vt:lpstr>
      <vt:lpstr>Inicijatori I</vt:lpstr>
      <vt:lpstr>Inicijatori II (komunikacija sa Cache kontrolerom)</vt:lpstr>
      <vt:lpstr>Odzivnici</vt:lpstr>
      <vt:lpstr>Monitor</vt:lpstr>
      <vt:lpstr>Komponenta provere</vt:lpstr>
      <vt:lpstr>Tabela rezultata</vt:lpstr>
      <vt:lpstr>Dizajn koji se verifikuje</vt:lpstr>
      <vt:lpstr>Osnove verifikacije baziranena simulaciji</vt:lpstr>
      <vt:lpstr>Crna kutija</vt:lpstr>
      <vt:lpstr>Bela kutija</vt:lpstr>
      <vt:lpstr>Siva kutija</vt:lpstr>
      <vt:lpstr>Osnove verifikacije baziranena simulaciji</vt:lpstr>
      <vt:lpstr>Testna okruženja</vt:lpstr>
      <vt:lpstr>Deterministička testna okruženja I</vt:lpstr>
      <vt:lpstr>Deterministička testna okruženja II</vt:lpstr>
      <vt:lpstr>Samo-proveriva testna okruženja</vt:lpstr>
      <vt:lpstr>Zlatni vektori</vt:lpstr>
      <vt:lpstr>Referentni model</vt:lpstr>
      <vt:lpstr>Testno okruženje bazirano na transakcijama</vt:lpstr>
    </vt:vector>
  </TitlesOfParts>
  <Company>PresentationPoint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Helix</dc:title>
  <dc:creator>PresentationPoint</dc:creator>
  <cp:lastModifiedBy>Rasti</cp:lastModifiedBy>
  <cp:revision>5341</cp:revision>
  <cp:lastPrinted>2005-03-15T07:48:11Z</cp:lastPrinted>
  <dcterms:created xsi:type="dcterms:W3CDTF">2004-11-16T16:03:16Z</dcterms:created>
  <dcterms:modified xsi:type="dcterms:W3CDTF">2026-03-25T12:07:19Z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PPL_Language">
    <vt:i4>1031</vt:i4>
  </property>
</Properties>
</file>