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485" r:id="rId2"/>
    <p:sldId id="594" r:id="rId3"/>
    <p:sldId id="595" r:id="rId4"/>
    <p:sldId id="645" r:id="rId5"/>
    <p:sldId id="646" r:id="rId6"/>
    <p:sldId id="647" r:id="rId7"/>
    <p:sldId id="648" r:id="rId8"/>
    <p:sldId id="649" r:id="rId9"/>
    <p:sldId id="650" r:id="rId10"/>
    <p:sldId id="651" r:id="rId11"/>
    <p:sldId id="652" r:id="rId12"/>
    <p:sldId id="653" r:id="rId13"/>
    <p:sldId id="654" r:id="rId14"/>
    <p:sldId id="655" r:id="rId15"/>
    <p:sldId id="656" r:id="rId16"/>
    <p:sldId id="657" r:id="rId17"/>
    <p:sldId id="658" r:id="rId18"/>
    <p:sldId id="659" r:id="rId19"/>
    <p:sldId id="661" r:id="rId20"/>
    <p:sldId id="662" r:id="rId21"/>
    <p:sldId id="663" r:id="rId22"/>
    <p:sldId id="664" r:id="rId23"/>
    <p:sldId id="681" r:id="rId24"/>
    <p:sldId id="680" r:id="rId25"/>
    <p:sldId id="682" r:id="rId26"/>
    <p:sldId id="683" r:id="rId27"/>
    <p:sldId id="686" r:id="rId28"/>
    <p:sldId id="687" r:id="rId29"/>
    <p:sldId id="688" r:id="rId30"/>
    <p:sldId id="689" r:id="rId31"/>
    <p:sldId id="690" r:id="rId32"/>
    <p:sldId id="691" r:id="rId33"/>
    <p:sldId id="694" r:id="rId34"/>
    <p:sldId id="695" r:id="rId35"/>
    <p:sldId id="696" r:id="rId36"/>
    <p:sldId id="697" r:id="rId37"/>
    <p:sldId id="698" r:id="rId38"/>
    <p:sldId id="692" r:id="rId39"/>
    <p:sldId id="700" r:id="rId40"/>
    <p:sldId id="593" r:id="rId41"/>
  </p:sldIdLst>
  <p:sldSz cx="9144000" cy="6858000" type="screen4x3"/>
  <p:notesSz cx="7099300" cy="10234613"/>
  <p:custDataLst>
    <p:tags r:id="rId44"/>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4E847-4276-BBB9-414F-4AC8286057BA}" v="9" dt="2024-05-29T08:34:36.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6" autoAdjust="0"/>
    <p:restoredTop sz="66049" autoAdjust="0"/>
  </p:normalViewPr>
  <p:slideViewPr>
    <p:cSldViewPr snapToGrid="0">
      <p:cViewPr varScale="1">
        <p:scale>
          <a:sx n="73" d="100"/>
          <a:sy n="73" d="100"/>
        </p:scale>
        <p:origin x="-2244" y="-102"/>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1338"/>
    </p:cViewPr>
  </p:sorterViewPr>
  <p:notesViewPr>
    <p:cSldViewPr snapToGrid="0">
      <p:cViewPr varScale="1">
        <p:scale>
          <a:sx n="79" d="100"/>
          <a:sy n="79" d="100"/>
        </p:scale>
        <p:origin x="-3318"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A2D98A58-0283-86A3-450B-01B91A166AA7}"/>
              </a:ext>
            </a:extLst>
          </p:cNvPr>
          <p:cNvSpPr>
            <a:spLocks noGrp="1" noChangeArrowheads="1"/>
          </p:cNvSpPr>
          <p:nvPr>
            <p:ph type="hdr" sz="quarter"/>
          </p:nvPr>
        </p:nvSpPr>
        <p:spPr bwMode="auto">
          <a:xfrm>
            <a:off x="0" y="0"/>
            <a:ext cx="3049588"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5DE68223-A11A-DA0B-BA6E-59CCEC7C61BD}"/>
              </a:ext>
            </a:extLst>
          </p:cNvPr>
          <p:cNvSpPr>
            <a:spLocks noGrp="1" noChangeArrowheads="1"/>
          </p:cNvSpPr>
          <p:nvPr>
            <p:ph type="dt" sz="quarter" idx="1"/>
          </p:nvPr>
        </p:nvSpPr>
        <p:spPr bwMode="auto">
          <a:xfrm>
            <a:off x="3987800" y="0"/>
            <a:ext cx="3128963"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D9B510AA-BD06-9982-EF2F-A2B798389D47}"/>
              </a:ext>
            </a:extLst>
          </p:cNvPr>
          <p:cNvSpPr>
            <a:spLocks noGrp="1" noChangeArrowheads="1"/>
          </p:cNvSpPr>
          <p:nvPr>
            <p:ph type="ftr" sz="quarter" idx="2"/>
          </p:nvPr>
        </p:nvSpPr>
        <p:spPr bwMode="auto">
          <a:xfrm>
            <a:off x="0" y="9701213"/>
            <a:ext cx="3049588"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E6AEFC6C-65AD-008C-F64B-99540B4C49F1}"/>
              </a:ext>
            </a:extLst>
          </p:cNvPr>
          <p:cNvSpPr>
            <a:spLocks noGrp="1" noChangeArrowheads="1"/>
          </p:cNvSpPr>
          <p:nvPr>
            <p:ph type="sldNum" sz="quarter" idx="3"/>
          </p:nvPr>
        </p:nvSpPr>
        <p:spPr bwMode="auto">
          <a:xfrm>
            <a:off x="3987800" y="9701213"/>
            <a:ext cx="3128963"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8C7CF2E8-5C7F-4077-97B7-9CFA69254F84}"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71EF126-4767-A3D8-8861-35239617609D}"/>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41F50A6E-1C6E-FC2E-25AB-2AF8BA6D0A92}"/>
              </a:ext>
            </a:extLst>
          </p:cNvPr>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67588" name="Rectangle 4">
            <a:extLst>
              <a:ext uri="{FF2B5EF4-FFF2-40B4-BE49-F238E27FC236}">
                <a16:creationId xmlns:a16="http://schemas.microsoft.com/office/drawing/2014/main" id="{AF01C7E1-6FAD-FD5D-5872-9699A5F89760}"/>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7240546-CBF5-1917-18CE-FBDC5794A73C}"/>
              </a:ext>
            </a:extLst>
          </p:cNvPr>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802A1996-8751-4FDE-F8BD-CEE0FA629438}"/>
              </a:ext>
            </a:extLst>
          </p:cNvPr>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F2336FC2-00D1-129D-1B58-ECD0BA5CD077}"/>
              </a:ext>
            </a:extLst>
          </p:cNvPr>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F07765ED-E56B-4A7C-BB15-7D847DCCD2C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7852447-2AF6-2698-2637-C99985F81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D671FDD-6D1B-4970-A51B-3A3953DC781A}" type="slidenum">
              <a:rPr lang="en-GB" altLang="en-US"/>
              <a:pPr/>
              <a:t>1</a:t>
            </a:fld>
            <a:endParaRPr lang="en-GB" altLang="en-US"/>
          </a:p>
        </p:txBody>
      </p:sp>
      <p:sp>
        <p:nvSpPr>
          <p:cNvPr id="68611" name="Rectangle 1026">
            <a:extLst>
              <a:ext uri="{FF2B5EF4-FFF2-40B4-BE49-F238E27FC236}">
                <a16:creationId xmlns:a16="http://schemas.microsoft.com/office/drawing/2014/main" id="{67A6AA06-2550-E6DC-5DF8-26E486085645}"/>
              </a:ext>
            </a:extLst>
          </p:cNvPr>
          <p:cNvSpPr>
            <a:spLocks noGrp="1" noChangeArrowheads="1"/>
          </p:cNvSpPr>
          <p:nvPr>
            <p:ph type="body" idx="1"/>
          </p:nvPr>
        </p:nvSpPr>
        <p:spPr>
          <a:xfrm>
            <a:off x="257175" y="5465763"/>
            <a:ext cx="6657975"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8" rIns="93692" bIns="46848"/>
          <a:lstStyle/>
          <a:p>
            <a:pPr eaLnBrk="1" hangingPunct="1"/>
            <a:endParaRPr lang="en-GB" altLang="en-US"/>
          </a:p>
        </p:txBody>
      </p:sp>
      <p:sp>
        <p:nvSpPr>
          <p:cNvPr id="68612" name="Rectangle 1027">
            <a:extLst>
              <a:ext uri="{FF2B5EF4-FFF2-40B4-BE49-F238E27FC236}">
                <a16:creationId xmlns:a16="http://schemas.microsoft.com/office/drawing/2014/main" id="{3BC1AAF8-70FC-716D-D3FB-EF06F0E55103}"/>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AE148B3-83D5-3114-1CEF-BFE39818CC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2E747F9-2D0F-47B3-A06F-7E09D84F08B0}" type="slidenum">
              <a:rPr lang="en-GB" altLang="en-US"/>
              <a:pPr/>
              <a:t>2</a:t>
            </a:fld>
            <a:endParaRPr lang="en-GB" altLang="en-US"/>
          </a:p>
        </p:txBody>
      </p:sp>
      <p:sp>
        <p:nvSpPr>
          <p:cNvPr id="69635" name="Rectangle 2">
            <a:extLst>
              <a:ext uri="{FF2B5EF4-FFF2-40B4-BE49-F238E27FC236}">
                <a16:creationId xmlns:a16="http://schemas.microsoft.com/office/drawing/2014/main" id="{60951416-5574-D279-762A-3DA424543D5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4B920E01-CD63-4AFD-E70E-E61868FBE7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2BBA638-BBF0-98B3-3C99-FA306AEC2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BAADFB6-BBD9-4235-9A84-542D6D7AD543}" type="slidenum">
              <a:rPr lang="en-GB" altLang="en-US"/>
              <a:pPr/>
              <a:t>3</a:t>
            </a:fld>
            <a:endParaRPr lang="en-GB" altLang="en-US"/>
          </a:p>
        </p:txBody>
      </p:sp>
      <p:sp>
        <p:nvSpPr>
          <p:cNvPr id="70659" name="Rectangle 2">
            <a:extLst>
              <a:ext uri="{FF2B5EF4-FFF2-40B4-BE49-F238E27FC236}">
                <a16:creationId xmlns:a16="http://schemas.microsoft.com/office/drawing/2014/main" id="{BB8AFC23-1CA6-A7A1-75A0-2F309371901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F0EC279-50FA-2DCC-C310-0923582E3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DF2353C-095D-BD25-427C-232D74602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7BFDAEF-F9B2-48FC-A3D5-3D2E216F1AD8}" type="slidenum">
              <a:rPr lang="en-GB" altLang="en-US"/>
              <a:pPr/>
              <a:t>15</a:t>
            </a:fld>
            <a:endParaRPr lang="en-GB" altLang="en-US"/>
          </a:p>
        </p:txBody>
      </p:sp>
      <p:sp>
        <p:nvSpPr>
          <p:cNvPr id="71683" name="Rectangle 2">
            <a:extLst>
              <a:ext uri="{FF2B5EF4-FFF2-40B4-BE49-F238E27FC236}">
                <a16:creationId xmlns:a16="http://schemas.microsoft.com/office/drawing/2014/main" id="{00355CE8-1111-3D6D-BC79-FA4A368F6A4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48E2CB73-ED85-2420-A286-DC159A082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related coverage metric reported by some tools‚ </a:t>
            </a:r>
            <a:r>
              <a:rPr lang="en-US" altLang="en-US" b="1"/>
              <a:t>block</a:t>
            </a:r>
            <a:r>
              <a:rPr lang="en-US" altLang="en-US"/>
              <a:t> </a:t>
            </a:r>
            <a:r>
              <a:rPr lang="en-US" altLang="en-US" b="1"/>
              <a:t>coverage</a:t>
            </a:r>
            <a:r>
              <a:rPr lang="en-US" altLang="en-US"/>
              <a:t>‚ defines a sequence of statements with no branches to be a block. (A branch is introduced by any control flow statement such as an “if” or “while” statement). If the first statement of the block is executed‚ all of the statements in the block are executed. Although block coverage offers the same visibility into RTL execution as line coverage‚ less overhead is introduced during simulation because only one counter is inserted per block.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A490534-2809-979D-9519-AA3897893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A947DDB-F138-4E7D-8240-652C96778AA1}" type="slidenum">
              <a:rPr lang="en-GB" altLang="en-US"/>
              <a:pPr/>
              <a:t>24</a:t>
            </a:fld>
            <a:endParaRPr lang="en-GB" altLang="en-US"/>
          </a:p>
        </p:txBody>
      </p:sp>
      <p:sp>
        <p:nvSpPr>
          <p:cNvPr id="74755" name="Rectangle 2">
            <a:extLst>
              <a:ext uri="{FF2B5EF4-FFF2-40B4-BE49-F238E27FC236}">
                <a16:creationId xmlns:a16="http://schemas.microsoft.com/office/drawing/2014/main" id="{96ACA874-39EC-665E-3A98-6CFA0B961ABD}"/>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380CFF4F-C33A-6701-45A1-250B35D1B7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example, if we are modeling a control register having 18 specified values and the coverage model defines all 18 values, their is no abstraction gap so this is a high fidelity model. However, if a 32-bit address bus defines all 2</a:t>
            </a:r>
            <a:r>
              <a:rPr lang="en-US" altLang="en-US" baseline="30000"/>
              <a:t>32</a:t>
            </a:r>
            <a:r>
              <a:rPr lang="en-US" altLang="en-US"/>
              <a:t> values and an associated coverage model groups those values into 16 ranges, a substantial abstraction gap is introduced. Hence, this would be a lower fidelity model.</a:t>
            </a:r>
          </a:p>
          <a:p>
            <a:pPr eaLnBrk="1" hangingPunct="1"/>
            <a:r>
              <a:rPr lang="en-US" altLang="en-US"/>
              <a:t>In addition to the abstraction gap between the coverage model and the device, another source of fidelity loss is omitting functional relationships from the model. For example, if two bits, such as CR3 and CR7 of the control register, have a dependency such as “CR3 may only be one if CR7 is one”, yet this dependency is not reflected in an associated coverage model, that model is of a lower fidelity than a model that captures this relationship.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7E7F273-AFDA-ED99-B401-E463D7B64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619B99C-49B5-4D22-BDB1-E3945804BD26}" type="slidenum">
              <a:rPr lang="en-GB" altLang="en-US"/>
              <a:pPr/>
              <a:t>41</a:t>
            </a:fld>
            <a:endParaRPr lang="en-GB" altLang="en-US"/>
          </a:p>
        </p:txBody>
      </p:sp>
      <p:sp>
        <p:nvSpPr>
          <p:cNvPr id="75779" name="Rectangle 2">
            <a:extLst>
              <a:ext uri="{FF2B5EF4-FFF2-40B4-BE49-F238E27FC236}">
                <a16:creationId xmlns:a16="http://schemas.microsoft.com/office/drawing/2014/main" id="{896CAD10-D113-0F45-B4AD-6B04D51A109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E549AEE1-69C9-7404-8D03-29C8C432B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0A05AA9-4281-FE9D-139D-2075CBBE3180}"/>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p:spPr>
        <p:txBody>
          <a:bodyPr lIns="91440" rIns="91440" anchor="b"/>
          <a:lstStyle>
            <a:lvl1pPr>
              <a:defRPr sz="32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r>
              <a:rPr lang="en-US"/>
              <a:t>Click to edit Master text styles</a:t>
            </a:r>
          </a:p>
        </p:txBody>
      </p:sp>
    </p:spTree>
    <p:extLst>
      <p:ext uri="{BB962C8B-B14F-4D97-AF65-F5344CB8AC3E}">
        <p14:creationId xmlns:p14="http://schemas.microsoft.com/office/powerpoint/2010/main" val="889663558"/>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8E0B4B7-62E5-97A4-AA4C-2AA16AF700B9}"/>
              </a:ext>
            </a:extLst>
          </p:cNvPr>
          <p:cNvSpPr>
            <a:spLocks noGrp="1" noChangeArrowheads="1"/>
          </p:cNvSpPr>
          <p:nvPr>
            <p:ph type="ftr" sz="quarter" idx="10"/>
          </p:nvPr>
        </p:nvSpPr>
        <p:spPr>
          <a:ln/>
        </p:spPr>
        <p:txBody>
          <a:bodyPr/>
          <a:lstStyle>
            <a:lvl1pPr>
              <a:defRPr/>
            </a:lvl1pPr>
          </a:lstStyle>
          <a:p>
            <a:fld id="{A1F75D3E-243A-4D9D-A1E6-913186AEAA76}" type="slidenum">
              <a:rPr lang="de-DE" altLang="en-US"/>
              <a:pPr/>
              <a:t>‹#›</a:t>
            </a:fld>
            <a:endParaRPr lang="de-DE" altLang="en-US"/>
          </a:p>
        </p:txBody>
      </p:sp>
    </p:spTree>
    <p:extLst>
      <p:ext uri="{BB962C8B-B14F-4D97-AF65-F5344CB8AC3E}">
        <p14:creationId xmlns:p14="http://schemas.microsoft.com/office/powerpoint/2010/main" val="2055492770"/>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282DCF2-0CF5-EE64-910B-CFAA2913A127}"/>
              </a:ext>
            </a:extLst>
          </p:cNvPr>
          <p:cNvSpPr>
            <a:spLocks noGrp="1" noChangeArrowheads="1"/>
          </p:cNvSpPr>
          <p:nvPr>
            <p:ph type="ftr" sz="quarter" idx="10"/>
          </p:nvPr>
        </p:nvSpPr>
        <p:spPr>
          <a:ln/>
        </p:spPr>
        <p:txBody>
          <a:bodyPr/>
          <a:lstStyle>
            <a:lvl1pPr>
              <a:defRPr/>
            </a:lvl1pPr>
          </a:lstStyle>
          <a:p>
            <a:fld id="{24A96232-D140-4916-9739-11699D456ECA}" type="slidenum">
              <a:rPr lang="de-DE" altLang="en-US"/>
              <a:pPr/>
              <a:t>‹#›</a:t>
            </a:fld>
            <a:endParaRPr lang="de-DE" altLang="en-US"/>
          </a:p>
        </p:txBody>
      </p:sp>
    </p:spTree>
    <p:extLst>
      <p:ext uri="{BB962C8B-B14F-4D97-AF65-F5344CB8AC3E}">
        <p14:creationId xmlns:p14="http://schemas.microsoft.com/office/powerpoint/2010/main" val="924209377"/>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C547F9C-73D4-5F75-6656-73B1EF17B979}"/>
              </a:ext>
            </a:extLst>
          </p:cNvPr>
          <p:cNvSpPr>
            <a:spLocks noGrp="1" noChangeArrowheads="1"/>
          </p:cNvSpPr>
          <p:nvPr>
            <p:ph type="ftr" sz="quarter" idx="10"/>
          </p:nvPr>
        </p:nvSpPr>
        <p:spPr>
          <a:ln/>
        </p:spPr>
        <p:txBody>
          <a:bodyPr/>
          <a:lstStyle>
            <a:lvl1pPr>
              <a:defRPr/>
            </a:lvl1pPr>
          </a:lstStyle>
          <a:p>
            <a:fld id="{5B0F205F-3837-4EF7-B118-C04380A99FC9}" type="slidenum">
              <a:rPr lang="de-DE" altLang="en-US"/>
              <a:pPr/>
              <a:t>‹#›</a:t>
            </a:fld>
            <a:endParaRPr lang="de-DE" altLang="en-US"/>
          </a:p>
        </p:txBody>
      </p:sp>
    </p:spTree>
    <p:extLst>
      <p:ext uri="{BB962C8B-B14F-4D97-AF65-F5344CB8AC3E}">
        <p14:creationId xmlns:p14="http://schemas.microsoft.com/office/powerpoint/2010/main" val="104807791"/>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693CC94-8C4B-6C39-9AE0-A19775473C02}"/>
              </a:ext>
            </a:extLst>
          </p:cNvPr>
          <p:cNvSpPr>
            <a:spLocks noGrp="1" noChangeArrowheads="1"/>
          </p:cNvSpPr>
          <p:nvPr>
            <p:ph type="ftr" sz="quarter" idx="10"/>
          </p:nvPr>
        </p:nvSpPr>
        <p:spPr>
          <a:ln/>
        </p:spPr>
        <p:txBody>
          <a:bodyPr/>
          <a:lstStyle>
            <a:lvl1pPr>
              <a:defRPr/>
            </a:lvl1pPr>
          </a:lstStyle>
          <a:p>
            <a:fld id="{212910D8-9CB0-4516-963A-A7AB56276C01}" type="slidenum">
              <a:rPr lang="de-DE" altLang="en-US"/>
              <a:pPr/>
              <a:t>‹#›</a:t>
            </a:fld>
            <a:endParaRPr lang="de-DE" altLang="en-US"/>
          </a:p>
        </p:txBody>
      </p:sp>
    </p:spTree>
    <p:extLst>
      <p:ext uri="{BB962C8B-B14F-4D97-AF65-F5344CB8AC3E}">
        <p14:creationId xmlns:p14="http://schemas.microsoft.com/office/powerpoint/2010/main" val="1023168282"/>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Content Placeholder 2"/>
          <p:cNvSpPr>
            <a:spLocks noGrp="1"/>
          </p:cNvSpPr>
          <p:nvPr>
            <p:ph sz="quarter" idx="1"/>
          </p:nvPr>
        </p:nvSpPr>
        <p:spPr>
          <a:xfrm>
            <a:off x="319088" y="863600"/>
            <a:ext cx="4186237"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B421ACA-6698-68FD-2306-B2F8EB42EF45}"/>
              </a:ext>
            </a:extLst>
          </p:cNvPr>
          <p:cNvSpPr>
            <a:spLocks noGrp="1" noChangeArrowheads="1"/>
          </p:cNvSpPr>
          <p:nvPr>
            <p:ph type="ftr" sz="quarter" idx="10"/>
          </p:nvPr>
        </p:nvSpPr>
        <p:spPr>
          <a:ln/>
        </p:spPr>
        <p:txBody>
          <a:bodyPr/>
          <a:lstStyle>
            <a:lvl1pPr>
              <a:defRPr/>
            </a:lvl1pPr>
          </a:lstStyle>
          <a:p>
            <a:fld id="{CB732833-67B9-41B5-AF4F-DAA6924D8587}" type="slidenum">
              <a:rPr lang="de-DE" altLang="en-US"/>
              <a:pPr/>
              <a:t>‹#›</a:t>
            </a:fld>
            <a:endParaRPr lang="de-DE" altLang="en-US"/>
          </a:p>
        </p:txBody>
      </p:sp>
    </p:spTree>
    <p:extLst>
      <p:ext uri="{BB962C8B-B14F-4D97-AF65-F5344CB8AC3E}">
        <p14:creationId xmlns:p14="http://schemas.microsoft.com/office/powerpoint/2010/main" val="252612168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2B4942F-182A-D33D-C105-FC6BF4233184}"/>
              </a:ext>
            </a:extLst>
          </p:cNvPr>
          <p:cNvSpPr>
            <a:spLocks noGrp="1" noChangeArrowheads="1"/>
          </p:cNvSpPr>
          <p:nvPr>
            <p:ph type="ftr" sz="quarter" idx="10"/>
          </p:nvPr>
        </p:nvSpPr>
        <p:spPr>
          <a:ln/>
        </p:spPr>
        <p:txBody>
          <a:bodyPr/>
          <a:lstStyle>
            <a:lvl1pPr>
              <a:defRPr/>
            </a:lvl1pPr>
          </a:lstStyle>
          <a:p>
            <a:fld id="{E81C01CC-FE8D-4555-9890-914C1E1ABE59}" type="slidenum">
              <a:rPr lang="de-DE" altLang="en-US"/>
              <a:pPr/>
              <a:t>‹#›</a:t>
            </a:fld>
            <a:endParaRPr lang="de-DE" altLang="en-US"/>
          </a:p>
        </p:txBody>
      </p:sp>
    </p:spTree>
    <p:extLst>
      <p:ext uri="{BB962C8B-B14F-4D97-AF65-F5344CB8AC3E}">
        <p14:creationId xmlns:p14="http://schemas.microsoft.com/office/powerpoint/2010/main" val="223810632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C91111-903B-8138-CB9F-B3F653925A5B}"/>
              </a:ext>
            </a:extLst>
          </p:cNvPr>
          <p:cNvSpPr>
            <a:spLocks noGrp="1" noChangeArrowheads="1"/>
          </p:cNvSpPr>
          <p:nvPr>
            <p:ph type="ftr" sz="quarter" idx="10"/>
          </p:nvPr>
        </p:nvSpPr>
        <p:spPr>
          <a:ln/>
        </p:spPr>
        <p:txBody>
          <a:bodyPr/>
          <a:lstStyle>
            <a:lvl1pPr>
              <a:defRPr/>
            </a:lvl1pPr>
          </a:lstStyle>
          <a:p>
            <a:fld id="{45F8A872-150C-4BAD-AC24-48F2091D8A29}" type="slidenum">
              <a:rPr lang="de-DE" altLang="en-US"/>
              <a:pPr/>
              <a:t>‹#›</a:t>
            </a:fld>
            <a:endParaRPr lang="de-DE" altLang="en-US"/>
          </a:p>
        </p:txBody>
      </p:sp>
    </p:spTree>
    <p:extLst>
      <p:ext uri="{BB962C8B-B14F-4D97-AF65-F5344CB8AC3E}">
        <p14:creationId xmlns:p14="http://schemas.microsoft.com/office/powerpoint/2010/main" val="218739109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98EB901-43ED-D5D9-492B-33F986E32650}"/>
              </a:ext>
            </a:extLst>
          </p:cNvPr>
          <p:cNvSpPr>
            <a:spLocks noGrp="1" noChangeArrowheads="1"/>
          </p:cNvSpPr>
          <p:nvPr>
            <p:ph type="ftr" sz="quarter" idx="10"/>
          </p:nvPr>
        </p:nvSpPr>
        <p:spPr>
          <a:ln/>
        </p:spPr>
        <p:txBody>
          <a:bodyPr/>
          <a:lstStyle>
            <a:lvl1pPr>
              <a:defRPr/>
            </a:lvl1pPr>
          </a:lstStyle>
          <a:p>
            <a:fld id="{0466C255-1039-465F-AFA1-4AABB1E56838}" type="slidenum">
              <a:rPr lang="de-DE" altLang="en-US"/>
              <a:pPr/>
              <a:t>‹#›</a:t>
            </a:fld>
            <a:endParaRPr lang="de-DE" altLang="en-US"/>
          </a:p>
        </p:txBody>
      </p:sp>
    </p:spTree>
    <p:extLst>
      <p:ext uri="{BB962C8B-B14F-4D97-AF65-F5344CB8AC3E}">
        <p14:creationId xmlns:p14="http://schemas.microsoft.com/office/powerpoint/2010/main" val="83360093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C6FC0C5-5750-5D94-AD15-63FE6B1C958E}"/>
              </a:ext>
            </a:extLst>
          </p:cNvPr>
          <p:cNvSpPr>
            <a:spLocks noGrp="1" noChangeArrowheads="1"/>
          </p:cNvSpPr>
          <p:nvPr>
            <p:ph type="ftr" sz="quarter" idx="10"/>
          </p:nvPr>
        </p:nvSpPr>
        <p:spPr>
          <a:ln/>
        </p:spPr>
        <p:txBody>
          <a:bodyPr/>
          <a:lstStyle>
            <a:lvl1pPr>
              <a:defRPr/>
            </a:lvl1pPr>
          </a:lstStyle>
          <a:p>
            <a:fld id="{7208DCD3-5773-47B3-BC34-114297B5EDD2}" type="slidenum">
              <a:rPr lang="de-DE" altLang="en-US"/>
              <a:pPr/>
              <a:t>‹#›</a:t>
            </a:fld>
            <a:endParaRPr lang="de-DE" altLang="en-US"/>
          </a:p>
        </p:txBody>
      </p:sp>
    </p:spTree>
    <p:extLst>
      <p:ext uri="{BB962C8B-B14F-4D97-AF65-F5344CB8AC3E}">
        <p14:creationId xmlns:p14="http://schemas.microsoft.com/office/powerpoint/2010/main" val="316551689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3ABA711-9F7D-2066-B27D-3162440AF1A7}"/>
              </a:ext>
            </a:extLst>
          </p:cNvPr>
          <p:cNvSpPr>
            <a:spLocks noGrp="1" noChangeArrowheads="1"/>
          </p:cNvSpPr>
          <p:nvPr>
            <p:ph type="ftr" sz="quarter" idx="10"/>
          </p:nvPr>
        </p:nvSpPr>
        <p:spPr>
          <a:ln/>
        </p:spPr>
        <p:txBody>
          <a:bodyPr/>
          <a:lstStyle>
            <a:lvl1pPr>
              <a:defRPr/>
            </a:lvl1pPr>
          </a:lstStyle>
          <a:p>
            <a:fld id="{9AD6D356-EAAF-41A9-86DE-BF1CBD164AE3}" type="slidenum">
              <a:rPr lang="de-DE" altLang="en-US"/>
              <a:pPr/>
              <a:t>‹#›</a:t>
            </a:fld>
            <a:endParaRPr lang="de-DE" altLang="en-US"/>
          </a:p>
        </p:txBody>
      </p:sp>
    </p:spTree>
    <p:extLst>
      <p:ext uri="{BB962C8B-B14F-4D97-AF65-F5344CB8AC3E}">
        <p14:creationId xmlns:p14="http://schemas.microsoft.com/office/powerpoint/2010/main" val="54315888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AD79BD9-CB5C-4654-9B4E-71A911C7C8F5}"/>
              </a:ext>
            </a:extLst>
          </p:cNvPr>
          <p:cNvSpPr>
            <a:spLocks noGrp="1" noChangeArrowheads="1"/>
          </p:cNvSpPr>
          <p:nvPr>
            <p:ph type="ftr" sz="quarter" idx="10"/>
          </p:nvPr>
        </p:nvSpPr>
        <p:spPr>
          <a:ln/>
        </p:spPr>
        <p:txBody>
          <a:bodyPr/>
          <a:lstStyle>
            <a:lvl1pPr>
              <a:defRPr/>
            </a:lvl1pPr>
          </a:lstStyle>
          <a:p>
            <a:fld id="{73E5E4FE-AA39-4DA8-B08E-CC1E130FB185}" type="slidenum">
              <a:rPr lang="de-DE" altLang="en-US"/>
              <a:pPr/>
              <a:t>‹#›</a:t>
            </a:fld>
            <a:endParaRPr lang="de-DE" altLang="en-US"/>
          </a:p>
        </p:txBody>
      </p:sp>
    </p:spTree>
    <p:extLst>
      <p:ext uri="{BB962C8B-B14F-4D97-AF65-F5344CB8AC3E}">
        <p14:creationId xmlns:p14="http://schemas.microsoft.com/office/powerpoint/2010/main" val="152508742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4400BDB-F391-BEE7-2402-B75B41F12382}"/>
              </a:ext>
            </a:extLst>
          </p:cNvPr>
          <p:cNvSpPr>
            <a:spLocks noGrp="1" noChangeArrowheads="1"/>
          </p:cNvSpPr>
          <p:nvPr>
            <p:ph type="ftr" sz="quarter" idx="10"/>
          </p:nvPr>
        </p:nvSpPr>
        <p:spPr>
          <a:ln/>
        </p:spPr>
        <p:txBody>
          <a:bodyPr/>
          <a:lstStyle>
            <a:lvl1pPr>
              <a:defRPr/>
            </a:lvl1pPr>
          </a:lstStyle>
          <a:p>
            <a:fld id="{AE540467-BD53-4DF9-8C02-C907ED4C60F5}" type="slidenum">
              <a:rPr lang="de-DE" altLang="en-US"/>
              <a:pPr/>
              <a:t>‹#›</a:t>
            </a:fld>
            <a:endParaRPr lang="de-DE" altLang="en-US"/>
          </a:p>
        </p:txBody>
      </p:sp>
    </p:spTree>
    <p:extLst>
      <p:ext uri="{BB962C8B-B14F-4D97-AF65-F5344CB8AC3E}">
        <p14:creationId xmlns:p14="http://schemas.microsoft.com/office/powerpoint/2010/main" val="157216989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34A8818-DB23-DB62-23FC-B2996C8C434E}"/>
              </a:ext>
            </a:extLst>
          </p:cNvPr>
          <p:cNvSpPr>
            <a:spLocks noGrp="1" noChangeArrowheads="1"/>
          </p:cNvSpPr>
          <p:nvPr>
            <p:ph type="ftr" sz="quarter" idx="10"/>
          </p:nvPr>
        </p:nvSpPr>
        <p:spPr>
          <a:ln/>
        </p:spPr>
        <p:txBody>
          <a:bodyPr/>
          <a:lstStyle>
            <a:lvl1pPr>
              <a:defRPr/>
            </a:lvl1pPr>
          </a:lstStyle>
          <a:p>
            <a:fld id="{CD9C0624-8B46-4735-8ADA-F0C87ED30FA7}" type="slidenum">
              <a:rPr lang="de-DE" altLang="en-US"/>
              <a:pPr/>
              <a:t>‹#›</a:t>
            </a:fld>
            <a:endParaRPr lang="de-DE" altLang="en-US"/>
          </a:p>
        </p:txBody>
      </p:sp>
    </p:spTree>
    <p:extLst>
      <p:ext uri="{BB962C8B-B14F-4D97-AF65-F5344CB8AC3E}">
        <p14:creationId xmlns:p14="http://schemas.microsoft.com/office/powerpoint/2010/main" val="418701496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0596FC-5465-658E-1CD9-929CFA839244}"/>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CEF796AB-7F0E-73F5-1780-0744D9CBF0E4}"/>
              </a:ext>
            </a:extLst>
          </p:cNvPr>
          <p:cNvSpPr>
            <a:spLocks noGrp="1" noChangeArrowheads="1"/>
          </p:cNvSpPr>
          <p:nvPr>
            <p:ph type="body" idx="1"/>
          </p:nvPr>
        </p:nvSpPr>
        <p:spPr bwMode="auto">
          <a:xfrm>
            <a:off x="319088" y="863600"/>
            <a:ext cx="85248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5DE30289-8E0D-897C-BD89-A5ADA83C112F}"/>
              </a:ext>
            </a:extLst>
          </p:cNvPr>
          <p:cNvSpPr>
            <a:spLocks noGrp="1" noChangeArrowheads="1"/>
          </p:cNvSpPr>
          <p:nvPr>
            <p:ph type="ftr" sz="quarter" idx="3"/>
          </p:nvPr>
        </p:nvSpPr>
        <p:spPr bwMode="auto">
          <a:xfrm>
            <a:off x="4321175" y="6408738"/>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4EE62DE0-4EEB-44BC-9509-05A121FDA653}"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35"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E5DDC413-9A3B-11C8-A50D-5F1CADA34000}"/>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A48553DD-3191-A21F-F5F6-7644ABCE7DB9}"/>
              </a:ext>
            </a:extLst>
          </p:cNvPr>
          <p:cNvSpPr>
            <a:spLocks noGrp="1" noChangeArrowheads="1"/>
          </p:cNvSpPr>
          <p:nvPr>
            <p:ph type="subTitle" idx="1"/>
          </p:nvPr>
        </p:nvSpPr>
        <p:spPr/>
        <p:txBody>
          <a:bodyPr/>
          <a:lstStyle/>
          <a:p>
            <a:pPr eaLnBrk="1" hangingPunct="1"/>
            <a:r>
              <a:rPr lang="sr-Latn-CS" altLang="en-US"/>
              <a:t>Predavanje </a:t>
            </a:r>
            <a:r>
              <a:rPr lang="en-US" altLang="en-US"/>
              <a:t>X-XI</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CE665F9F-AC68-6182-9D21-9FAF9106B31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D922B4-8B3B-4260-AA2B-501675C42931}" type="slidenum">
              <a:rPr lang="de-DE" altLang="en-US">
                <a:solidFill>
                  <a:schemeClr val="bg1"/>
                </a:solidFill>
              </a:rPr>
              <a:pPr/>
              <a:t>10</a:t>
            </a:fld>
            <a:endParaRPr lang="de-DE" altLang="en-US">
              <a:solidFill>
                <a:schemeClr val="bg1"/>
              </a:solidFill>
            </a:endParaRPr>
          </a:p>
        </p:txBody>
      </p:sp>
      <p:sp>
        <p:nvSpPr>
          <p:cNvPr id="12291" name="Rectangle 2">
            <a:extLst>
              <a:ext uri="{FF2B5EF4-FFF2-40B4-BE49-F238E27FC236}">
                <a16:creationId xmlns:a16="http://schemas.microsoft.com/office/drawing/2014/main" id="{284100DA-A14E-2EE7-DA1C-66A620455349}"/>
              </a:ext>
            </a:extLst>
          </p:cNvPr>
          <p:cNvSpPr>
            <a:spLocks noGrp="1" noChangeArrowheads="1"/>
          </p:cNvSpPr>
          <p:nvPr>
            <p:ph type="title"/>
          </p:nvPr>
        </p:nvSpPr>
        <p:spPr/>
        <p:txBody>
          <a:bodyPr/>
          <a:lstStyle/>
          <a:p>
            <a:pPr eaLnBrk="1" hangingPunct="1"/>
            <a:r>
              <a:rPr lang="en-US" altLang="en-US"/>
              <a:t>Verification Coverage Goals II</a:t>
            </a:r>
          </a:p>
        </p:txBody>
      </p:sp>
      <p:sp>
        <p:nvSpPr>
          <p:cNvPr id="12292" name="Rectangle 4">
            <a:extLst>
              <a:ext uri="{FF2B5EF4-FFF2-40B4-BE49-F238E27FC236}">
                <a16:creationId xmlns:a16="http://schemas.microsoft.com/office/drawing/2014/main" id="{036E0012-0A41-A61B-49DF-E60756EBB251}"/>
              </a:ext>
            </a:extLst>
          </p:cNvPr>
          <p:cNvSpPr>
            <a:spLocks noGrp="1" noChangeArrowheads="1"/>
          </p:cNvSpPr>
          <p:nvPr>
            <p:ph type="body" sz="half" idx="1"/>
          </p:nvPr>
        </p:nvSpPr>
        <p:spPr/>
        <p:txBody>
          <a:bodyPr/>
          <a:lstStyle/>
          <a:p>
            <a:pPr eaLnBrk="1" hangingPunct="1"/>
            <a:r>
              <a:rPr lang="en-US" altLang="en-US" sz="1300"/>
              <a:t>Figure on the right illustrates how coverage information can guide the simulation through the state space of a DUV to find the hidden bugs.</a:t>
            </a:r>
          </a:p>
          <a:p>
            <a:pPr eaLnBrk="1" hangingPunct="1"/>
            <a:endParaRPr lang="en-US" altLang="en-US" sz="1300"/>
          </a:p>
          <a:p>
            <a:pPr eaLnBrk="1" hangingPunct="1"/>
            <a:r>
              <a:rPr lang="en-US" altLang="en-US" sz="1300"/>
              <a:t>The generated stimulus drives the simulation through the state space in a meandering path. </a:t>
            </a:r>
          </a:p>
          <a:p>
            <a:pPr eaLnBrk="1" hangingPunct="1"/>
            <a:r>
              <a:rPr lang="en-US" altLang="en-US" sz="1300"/>
              <a:t>The task of coverage guidance is to influence the direction of the traversal to hit areas that are prone to hidden bugs. </a:t>
            </a:r>
          </a:p>
          <a:p>
            <a:pPr eaLnBrk="1" hangingPunct="1"/>
            <a:r>
              <a:rPr lang="en-US" altLang="en-US" sz="1300"/>
              <a:t>In summary, the amount of hidden bugs found measures the quality of the coverage analysis effort.</a:t>
            </a:r>
          </a:p>
          <a:p>
            <a:pPr eaLnBrk="1" hangingPunct="1"/>
            <a:endParaRPr lang="en-US" altLang="en-US" sz="1300"/>
          </a:p>
          <a:p>
            <a:pPr eaLnBrk="1" hangingPunct="1"/>
            <a:r>
              <a:rPr lang="en-US" altLang="en-US" sz="1300"/>
              <a:t>Coverage is a tool that helps the verification team to find bugs, and it is only a means to an end. </a:t>
            </a:r>
          </a:p>
          <a:p>
            <a:pPr eaLnBrk="1" hangingPunct="1"/>
            <a:r>
              <a:rPr lang="en-US" altLang="en-US" sz="1300"/>
              <a:t>A coverage measure that the verification team meets without finding bugs has only a limited value.</a:t>
            </a:r>
          </a:p>
          <a:p>
            <a:pPr eaLnBrk="1" hangingPunct="1"/>
            <a:r>
              <a:rPr lang="en-US" altLang="en-US" sz="1300"/>
              <a:t>Several times it has been said that it is impossible to cover all parts of a design with simulation. </a:t>
            </a:r>
          </a:p>
          <a:p>
            <a:pPr eaLnBrk="1" hangingPunct="1"/>
            <a:endParaRPr lang="en-US" altLang="en-US" sz="1300"/>
          </a:p>
          <a:p>
            <a:pPr eaLnBrk="1" hangingPunct="1"/>
            <a:r>
              <a:rPr lang="en-US" altLang="en-US" sz="1300"/>
              <a:t>Therefore, coverage must focus on error prone areas. </a:t>
            </a:r>
          </a:p>
          <a:p>
            <a:pPr eaLnBrk="1" hangingPunct="1"/>
            <a:r>
              <a:rPr lang="en-US" altLang="en-US" sz="1300"/>
              <a:t>In this sense, a good coverage metric needs to have a predictive component; it needs to be able to measure </a:t>
            </a:r>
            <a:r>
              <a:rPr lang="en-US" altLang="en-US" sz="1300" b="1"/>
              <a:t>bug</a:t>
            </a:r>
            <a:r>
              <a:rPr lang="en-US" altLang="en-US" sz="1300" i="1"/>
              <a:t> </a:t>
            </a:r>
            <a:r>
              <a:rPr lang="en-US" altLang="en-US" sz="1300" b="1"/>
              <a:t>coverage</a:t>
            </a:r>
            <a:r>
              <a:rPr lang="en-US" altLang="en-US" sz="1300" i="1"/>
              <a:t>.</a:t>
            </a:r>
          </a:p>
        </p:txBody>
      </p:sp>
      <p:pic>
        <p:nvPicPr>
          <p:cNvPr id="12293" name="Picture 6">
            <a:extLst>
              <a:ext uri="{FF2B5EF4-FFF2-40B4-BE49-F238E27FC236}">
                <a16:creationId xmlns:a16="http://schemas.microsoft.com/office/drawing/2014/main" id="{772065B4-F288-A433-6A84-965F6232D2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558925"/>
            <a:ext cx="4186238" cy="2433638"/>
          </a:xfrm>
          <a:noFill/>
        </p:spPr>
      </p:pic>
      <p:sp>
        <p:nvSpPr>
          <p:cNvPr id="12294" name="Rectangle 7">
            <a:extLst>
              <a:ext uri="{FF2B5EF4-FFF2-40B4-BE49-F238E27FC236}">
                <a16:creationId xmlns:a16="http://schemas.microsoft.com/office/drawing/2014/main" id="{7DACCEEA-63D0-F7DB-A214-AE2CFAC13A81}"/>
              </a:ext>
            </a:extLst>
          </p:cNvPr>
          <p:cNvSpPr>
            <a:spLocks noChangeArrowheads="1"/>
          </p:cNvSpPr>
          <p:nvPr/>
        </p:nvSpPr>
        <p:spPr bwMode="auto">
          <a:xfrm>
            <a:off x="4648200" y="4011613"/>
            <a:ext cx="4292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Verification coverage guidance to the hidden bugs. The overall rectangle represents the state space of a design under verification (DUV). Simulation traverses through this state space along a zig-zag trajectory. The hidden bugs in the DUV are shown as shaded circles. Influence of coverage guidance is shown by arrows that cause the simulation  traversal to change in a different direction, hopefully closer to a hidden bug.</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FEE0A9E8-74A7-61C6-6787-47FF9B9617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590910-4DD1-48E8-A334-567230F02519}" type="slidenum">
              <a:rPr lang="de-DE" altLang="en-US">
                <a:solidFill>
                  <a:schemeClr val="bg1"/>
                </a:solidFill>
              </a:rPr>
              <a:pPr/>
              <a:t>11</a:t>
            </a:fld>
            <a:endParaRPr lang="de-DE" altLang="en-US">
              <a:solidFill>
                <a:schemeClr val="bg1"/>
              </a:solidFill>
            </a:endParaRPr>
          </a:p>
        </p:txBody>
      </p:sp>
      <p:sp>
        <p:nvSpPr>
          <p:cNvPr id="13315" name="Rectangle 2">
            <a:extLst>
              <a:ext uri="{FF2B5EF4-FFF2-40B4-BE49-F238E27FC236}">
                <a16:creationId xmlns:a16="http://schemas.microsoft.com/office/drawing/2014/main" id="{AA715058-5DAA-A169-A3EC-7EC0FFFD02A7}"/>
              </a:ext>
            </a:extLst>
          </p:cNvPr>
          <p:cNvSpPr>
            <a:spLocks noGrp="1" noChangeArrowheads="1"/>
          </p:cNvSpPr>
          <p:nvPr>
            <p:ph type="title"/>
          </p:nvPr>
        </p:nvSpPr>
        <p:spPr/>
        <p:txBody>
          <a:bodyPr/>
          <a:lstStyle/>
          <a:p>
            <a:pPr eaLnBrk="1" hangingPunct="1"/>
            <a:r>
              <a:rPr lang="en-US" altLang="en-US"/>
              <a:t>Verification Coverage Models</a:t>
            </a:r>
          </a:p>
        </p:txBody>
      </p:sp>
      <p:sp>
        <p:nvSpPr>
          <p:cNvPr id="13316" name="Rectangle 4">
            <a:extLst>
              <a:ext uri="{FF2B5EF4-FFF2-40B4-BE49-F238E27FC236}">
                <a16:creationId xmlns:a16="http://schemas.microsoft.com/office/drawing/2014/main" id="{89B34BEB-BD08-B225-A054-5BA86E3CA60A}"/>
              </a:ext>
            </a:extLst>
          </p:cNvPr>
          <p:cNvSpPr>
            <a:spLocks noGrp="1" noChangeArrowheads="1"/>
          </p:cNvSpPr>
          <p:nvPr>
            <p:ph type="body" idx="1"/>
          </p:nvPr>
        </p:nvSpPr>
        <p:spPr/>
        <p:txBody>
          <a:bodyPr/>
          <a:lstStyle/>
          <a:p>
            <a:pPr eaLnBrk="1" hangingPunct="1"/>
            <a:r>
              <a:rPr lang="en-US" altLang="en-US" sz="1600"/>
              <a:t>Figure on Slide 7 distinguishes coverage efforts by their target areas - test coverage versus implementation coverage. </a:t>
            </a:r>
          </a:p>
          <a:p>
            <a:pPr eaLnBrk="1" hangingPunct="1"/>
            <a:r>
              <a:rPr lang="en-US" altLang="en-US" sz="1600"/>
              <a:t>Developers and researchers have evolved different successful schemes to specify coverage metrics for both applications. </a:t>
            </a:r>
          </a:p>
          <a:p>
            <a:pPr eaLnBrk="1" hangingPunct="1"/>
            <a:r>
              <a:rPr lang="en-US" altLang="en-US" sz="1600"/>
              <a:t>These schemes are referred to as </a:t>
            </a:r>
            <a:r>
              <a:rPr lang="en-US" altLang="en-US" sz="1600" b="1"/>
              <a:t>coverage</a:t>
            </a:r>
            <a:r>
              <a:rPr lang="en-US" altLang="en-US" sz="1600"/>
              <a:t> </a:t>
            </a:r>
            <a:r>
              <a:rPr lang="en-US" altLang="en-US" sz="1600" b="1"/>
              <a:t>models</a:t>
            </a:r>
            <a:r>
              <a:rPr lang="en-US" altLang="en-US" sz="1600"/>
              <a:t>.</a:t>
            </a:r>
          </a:p>
          <a:p>
            <a:pPr eaLnBrk="1" hangingPunct="1"/>
            <a:endParaRPr lang="en-US" altLang="en-US" sz="1600"/>
          </a:p>
          <a:p>
            <a:pPr eaLnBrk="1" hangingPunct="1"/>
            <a:r>
              <a:rPr lang="en-US" altLang="en-US" sz="1600"/>
              <a:t>It is possible to classify coverage models as either </a:t>
            </a:r>
            <a:r>
              <a:rPr lang="en-US" altLang="en-US" sz="1600" b="1"/>
              <a:t>structural (code)</a:t>
            </a:r>
            <a:r>
              <a:rPr lang="en-US" altLang="en-US" sz="1600"/>
              <a:t> or </a:t>
            </a:r>
            <a:r>
              <a:rPr lang="en-US" altLang="en-US" sz="1600" b="1"/>
              <a:t>functional</a:t>
            </a:r>
            <a:r>
              <a:rPr lang="en-US" altLang="en-US" sz="1600"/>
              <a:t>. Both classes apply to verification test coverage or implementation coverage. </a:t>
            </a:r>
          </a:p>
          <a:p>
            <a:pPr eaLnBrk="1" hangingPunct="1"/>
            <a:endParaRPr lang="en-US" altLang="en-US" sz="1600"/>
          </a:p>
          <a:p>
            <a:pPr eaLnBrk="1" hangingPunct="1"/>
            <a:r>
              <a:rPr lang="en-US" altLang="en-US" sz="1600" b="1"/>
              <a:t>Functional</a:t>
            </a:r>
            <a:r>
              <a:rPr lang="en-US" altLang="en-US" sz="1600" i="1"/>
              <a:t> </a:t>
            </a:r>
            <a:r>
              <a:rPr lang="en-US" altLang="en-US" sz="1600" b="1"/>
              <a:t>coverage</a:t>
            </a:r>
            <a:r>
              <a:rPr lang="en-US" altLang="en-US" sz="1600" i="1"/>
              <a:t> </a:t>
            </a:r>
            <a:r>
              <a:rPr lang="en-US" altLang="en-US" sz="1600" b="1"/>
              <a:t>models</a:t>
            </a:r>
            <a:r>
              <a:rPr lang="en-US" altLang="en-US" sz="1600" i="1"/>
              <a:t> </a:t>
            </a:r>
            <a:r>
              <a:rPr lang="en-US" altLang="en-US" sz="1600"/>
              <a:t>focus on the </a:t>
            </a:r>
            <a:r>
              <a:rPr lang="en-US" altLang="en-US" sz="1600" b="1"/>
              <a:t>semantics</a:t>
            </a:r>
            <a:r>
              <a:rPr lang="en-US" altLang="en-US" sz="1600" i="1"/>
              <a:t> </a:t>
            </a:r>
            <a:r>
              <a:rPr lang="en-US" altLang="en-US" sz="1600"/>
              <a:t>of either the test or the design implementation. </a:t>
            </a:r>
          </a:p>
          <a:p>
            <a:pPr eaLnBrk="1" hangingPunct="1"/>
            <a:r>
              <a:rPr lang="en-US" altLang="en-US" sz="1600"/>
              <a:t>For example, did the test cover all possible commands or did the simulation ever trigger a first in, first out (FIFO) buffer overflow? </a:t>
            </a:r>
          </a:p>
          <a:p>
            <a:pPr eaLnBrk="1" hangingPunct="1"/>
            <a:endParaRPr lang="en-US" altLang="en-US" sz="1600"/>
          </a:p>
          <a:p>
            <a:pPr eaLnBrk="1" hangingPunct="1"/>
            <a:r>
              <a:rPr lang="en-US" altLang="en-US" sz="1600" b="1"/>
              <a:t>Structural</a:t>
            </a:r>
            <a:r>
              <a:rPr lang="en-US" altLang="en-US" sz="1600" i="1"/>
              <a:t> </a:t>
            </a:r>
            <a:r>
              <a:rPr lang="en-US" altLang="en-US" sz="1600" b="1"/>
              <a:t>(code)</a:t>
            </a:r>
            <a:r>
              <a:rPr lang="en-US" altLang="en-US" sz="1600" b="1" i="1"/>
              <a:t> </a:t>
            </a:r>
            <a:r>
              <a:rPr lang="en-US" altLang="en-US" sz="1600" b="1"/>
              <a:t>coverage</a:t>
            </a:r>
            <a:r>
              <a:rPr lang="en-US" altLang="en-US" sz="1600" i="1"/>
              <a:t> </a:t>
            </a:r>
            <a:r>
              <a:rPr lang="en-US" altLang="en-US" sz="1600"/>
              <a:t>models, on the other hand, tie into the representation of the domain to be covered. </a:t>
            </a:r>
          </a:p>
          <a:p>
            <a:pPr eaLnBrk="1" hangingPunct="1"/>
            <a:r>
              <a:rPr lang="en-US" altLang="en-US" sz="1600"/>
              <a:t>A good example for a structural coverage model is </a:t>
            </a:r>
            <a:r>
              <a:rPr lang="en-US" altLang="en-US" sz="1600" b="1"/>
              <a:t>line</a:t>
            </a:r>
            <a:r>
              <a:rPr lang="en-US" altLang="en-US" sz="1600" i="1"/>
              <a:t> </a:t>
            </a:r>
            <a:r>
              <a:rPr lang="en-US" altLang="en-US" sz="1600" b="1"/>
              <a:t>coverage</a:t>
            </a:r>
            <a:r>
              <a:rPr lang="en-US" altLang="en-US" sz="1600"/>
              <a:t>, a measure of whether all source lines in the stimulus generator program or the DUV HDL have been visited during simulation.</a:t>
            </a:r>
          </a:p>
          <a:p>
            <a:pPr eaLnBrk="1" hangingPunct="1"/>
            <a:endParaRPr lang="en-US" altLang="en-US" sz="160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D6F19951-2A02-D72E-69E5-2E2565C35CCC}"/>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Monitoring the Verification Flow</a:t>
            </a:r>
          </a:p>
        </p:txBody>
      </p:sp>
      <p:sp>
        <p:nvSpPr>
          <p:cNvPr id="14339" name="Rectangle 5">
            <a:extLst>
              <a:ext uri="{FF2B5EF4-FFF2-40B4-BE49-F238E27FC236}">
                <a16:creationId xmlns:a16="http://schemas.microsoft.com/office/drawing/2014/main" id="{15891928-6EFF-781F-991A-7D6FC9BD5C2F}"/>
              </a:ext>
            </a:extLst>
          </p:cNvPr>
          <p:cNvSpPr>
            <a:spLocks noGrp="1" noChangeArrowheads="1"/>
          </p:cNvSpPr>
          <p:nvPr>
            <p:ph type="subTitle" idx="1"/>
          </p:nvPr>
        </p:nvSpPr>
        <p:spPr/>
        <p:txBody>
          <a:bodyPr/>
          <a:lstStyle/>
          <a:p>
            <a:pPr eaLnBrk="1" hangingPunct="1"/>
            <a:r>
              <a:rPr lang="en-US" altLang="en-US"/>
              <a:t>Structural (Code) Coverage</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EDE612CB-0A9F-A7C2-6E26-A8237CC545B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4EAAC4-7B20-4ACF-83CF-681FA54BE2F1}" type="slidenum">
              <a:rPr lang="de-DE" altLang="en-US">
                <a:solidFill>
                  <a:schemeClr val="bg1"/>
                </a:solidFill>
              </a:rPr>
              <a:pPr/>
              <a:t>13</a:t>
            </a:fld>
            <a:endParaRPr lang="de-DE" altLang="en-US">
              <a:solidFill>
                <a:schemeClr val="bg1"/>
              </a:solidFill>
            </a:endParaRPr>
          </a:p>
        </p:txBody>
      </p:sp>
      <p:sp>
        <p:nvSpPr>
          <p:cNvPr id="15363" name="Rectangle 2">
            <a:extLst>
              <a:ext uri="{FF2B5EF4-FFF2-40B4-BE49-F238E27FC236}">
                <a16:creationId xmlns:a16="http://schemas.microsoft.com/office/drawing/2014/main" id="{E6F6859A-863A-D755-428A-F2B7BAF8E9A4}"/>
              </a:ext>
            </a:extLst>
          </p:cNvPr>
          <p:cNvSpPr>
            <a:spLocks noGrp="1" noChangeArrowheads="1"/>
          </p:cNvSpPr>
          <p:nvPr>
            <p:ph type="title"/>
          </p:nvPr>
        </p:nvSpPr>
        <p:spPr/>
        <p:txBody>
          <a:bodyPr/>
          <a:lstStyle/>
          <a:p>
            <a:pPr eaLnBrk="1" hangingPunct="1"/>
            <a:r>
              <a:rPr lang="en-US" altLang="en-US"/>
              <a:t>Structural (Code) Coverage</a:t>
            </a:r>
          </a:p>
        </p:txBody>
      </p:sp>
      <p:sp>
        <p:nvSpPr>
          <p:cNvPr id="15364" name="Rectangle 3">
            <a:extLst>
              <a:ext uri="{FF2B5EF4-FFF2-40B4-BE49-F238E27FC236}">
                <a16:creationId xmlns:a16="http://schemas.microsoft.com/office/drawing/2014/main" id="{97C7ED51-BFFA-FDFE-6052-B1062D5E1E87}"/>
              </a:ext>
            </a:extLst>
          </p:cNvPr>
          <p:cNvSpPr>
            <a:spLocks noGrp="1" noChangeArrowheads="1"/>
          </p:cNvSpPr>
          <p:nvPr>
            <p:ph type="body" idx="1"/>
          </p:nvPr>
        </p:nvSpPr>
        <p:spPr/>
        <p:txBody>
          <a:bodyPr/>
          <a:lstStyle/>
          <a:p>
            <a:pPr eaLnBrk="1" hangingPunct="1"/>
            <a:r>
              <a:rPr lang="en-US" altLang="en-US"/>
              <a:t>The application for structural coverage models is largely implementation coverage analysis. </a:t>
            </a:r>
          </a:p>
          <a:p>
            <a:pPr eaLnBrk="1" hangingPunct="1"/>
            <a:endParaRPr lang="en-US" altLang="en-US"/>
          </a:p>
          <a:p>
            <a:pPr eaLnBrk="1" hangingPunct="1"/>
            <a:r>
              <a:rPr lang="en-US" altLang="en-US"/>
              <a:t>These models always tie into a structural aspect of the implementation of the test generation, the DUV, or the representation of the design HDL. </a:t>
            </a:r>
          </a:p>
          <a:p>
            <a:pPr eaLnBrk="1" hangingPunct="1"/>
            <a:endParaRPr lang="en-US" altLang="en-US"/>
          </a:p>
          <a:p>
            <a:pPr eaLnBrk="1" hangingPunct="1"/>
            <a:r>
              <a:rPr lang="en-US" altLang="en-US"/>
              <a:t>We will review the most common structural coverage measures: </a:t>
            </a:r>
          </a:p>
          <a:p>
            <a:pPr lvl="1" eaLnBrk="1" hangingPunct="1"/>
            <a:r>
              <a:rPr lang="en-US" altLang="en-US" sz="1800"/>
              <a:t>toggle,</a:t>
            </a:r>
          </a:p>
          <a:p>
            <a:pPr lvl="1" eaLnBrk="1" hangingPunct="1"/>
            <a:r>
              <a:rPr lang="en-US" altLang="en-US" sz="1800"/>
              <a:t>line‚ </a:t>
            </a:r>
          </a:p>
          <a:p>
            <a:pPr lvl="1" eaLnBrk="1" hangingPunct="1"/>
            <a:r>
              <a:rPr lang="en-US" altLang="en-US" sz="1800"/>
              <a:t>statement‚ </a:t>
            </a:r>
          </a:p>
          <a:p>
            <a:pPr lvl="1" eaLnBrk="1" hangingPunct="1"/>
            <a:r>
              <a:rPr lang="en-US" altLang="en-US" sz="1800"/>
              <a:t>branch‚ </a:t>
            </a:r>
          </a:p>
          <a:p>
            <a:pPr lvl="1" eaLnBrk="1" hangingPunct="1"/>
            <a:r>
              <a:rPr lang="en-US" altLang="en-US" sz="1800"/>
              <a:t>path, </a:t>
            </a:r>
          </a:p>
          <a:p>
            <a:pPr lvl="1" eaLnBrk="1" hangingPunct="1"/>
            <a:r>
              <a:rPr lang="en-US" altLang="en-US" sz="1800"/>
              <a:t>condition and</a:t>
            </a:r>
          </a:p>
          <a:p>
            <a:pPr lvl="1" eaLnBrk="1" hangingPunct="1"/>
            <a:r>
              <a:rPr lang="en-US" altLang="en-US" sz="1800"/>
              <a:t>FSM coverage.</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A4996795-9D05-54B4-A657-5B4EE0380C0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BD1A76-BF14-4850-A074-31D8B2E92352}" type="slidenum">
              <a:rPr lang="de-DE" altLang="en-US">
                <a:solidFill>
                  <a:schemeClr val="bg1"/>
                </a:solidFill>
              </a:rPr>
              <a:pPr/>
              <a:t>14</a:t>
            </a:fld>
            <a:endParaRPr lang="de-DE" altLang="en-US">
              <a:solidFill>
                <a:schemeClr val="bg1"/>
              </a:solidFill>
            </a:endParaRPr>
          </a:p>
        </p:txBody>
      </p:sp>
      <p:sp>
        <p:nvSpPr>
          <p:cNvPr id="16387" name="Rectangle 2">
            <a:extLst>
              <a:ext uri="{FF2B5EF4-FFF2-40B4-BE49-F238E27FC236}">
                <a16:creationId xmlns:a16="http://schemas.microsoft.com/office/drawing/2014/main" id="{F818970B-5473-7551-17C8-B2E4295F9BBA}"/>
              </a:ext>
            </a:extLst>
          </p:cNvPr>
          <p:cNvSpPr>
            <a:spLocks noGrp="1" noChangeArrowheads="1"/>
          </p:cNvSpPr>
          <p:nvPr>
            <p:ph type="title"/>
          </p:nvPr>
        </p:nvSpPr>
        <p:spPr/>
        <p:txBody>
          <a:bodyPr/>
          <a:lstStyle/>
          <a:p>
            <a:pPr eaLnBrk="1" hangingPunct="1"/>
            <a:r>
              <a:rPr lang="en-US" altLang="en-US"/>
              <a:t>Toggle Coverage</a:t>
            </a:r>
          </a:p>
        </p:txBody>
      </p:sp>
      <p:sp>
        <p:nvSpPr>
          <p:cNvPr id="16388" name="Rectangle 3">
            <a:extLst>
              <a:ext uri="{FF2B5EF4-FFF2-40B4-BE49-F238E27FC236}">
                <a16:creationId xmlns:a16="http://schemas.microsoft.com/office/drawing/2014/main" id="{C264E0E5-71CF-1E57-8F31-792AFD66DE54}"/>
              </a:ext>
            </a:extLst>
          </p:cNvPr>
          <p:cNvSpPr>
            <a:spLocks noGrp="1" noChangeArrowheads="1"/>
          </p:cNvSpPr>
          <p:nvPr>
            <p:ph type="body" sz="half" idx="1"/>
          </p:nvPr>
        </p:nvSpPr>
        <p:spPr/>
        <p:txBody>
          <a:bodyPr/>
          <a:lstStyle/>
          <a:p>
            <a:pPr eaLnBrk="1" hangingPunct="1"/>
            <a:r>
              <a:rPr lang="en-US" altLang="en-US" sz="1400" i="1"/>
              <a:t>Toggle coverage </a:t>
            </a:r>
            <a:r>
              <a:rPr lang="en-US" altLang="en-US" sz="1400"/>
              <a:t>measures how many times the signals and latches (facilities) in the HDL model have changed their logic value during simulation.</a:t>
            </a:r>
          </a:p>
          <a:p>
            <a:pPr eaLnBrk="1" hangingPunct="1"/>
            <a:endParaRPr lang="en-US" altLang="en-US" sz="1000"/>
          </a:p>
          <a:p>
            <a:pPr eaLnBrk="1" hangingPunct="1"/>
            <a:r>
              <a:rPr lang="en-US" altLang="en-US" sz="1400"/>
              <a:t>The absence of signal change activity in an area of the DUV indicates that the stimuli did not target this area at all.</a:t>
            </a:r>
          </a:p>
          <a:p>
            <a:pPr eaLnBrk="1" hangingPunct="1"/>
            <a:endParaRPr lang="en-US" altLang="en-US" sz="1000"/>
          </a:p>
          <a:p>
            <a:pPr eaLnBrk="1" hangingPunct="1"/>
            <a:r>
              <a:rPr lang="en-US" altLang="en-US" sz="1400"/>
              <a:t>The advantage of toggle coverage is that it is a very simple, easy-to-understand model. </a:t>
            </a:r>
          </a:p>
          <a:p>
            <a:pPr eaLnBrk="1" hangingPunct="1"/>
            <a:endParaRPr lang="en-US" altLang="en-US" sz="1000"/>
          </a:p>
          <a:p>
            <a:pPr eaLnBrk="1" hangingPunct="1"/>
            <a:r>
              <a:rPr lang="en-US" altLang="en-US" sz="1400"/>
              <a:t>Its drawback is, however, that it yields massive amounts of data, and the statement that 100% of all signals in a DUV have toggled does not yield any insight into the functional significance of the testing done.</a:t>
            </a:r>
          </a:p>
          <a:p>
            <a:pPr eaLnBrk="1" hangingPunct="1"/>
            <a:endParaRPr lang="en-US" altLang="en-US" sz="1000"/>
          </a:p>
          <a:p>
            <a:pPr eaLnBrk="1" hangingPunct="1"/>
            <a:r>
              <a:rPr lang="en-US" altLang="en-US" sz="1400"/>
              <a:t>Example of the toggle coverage for the 11-bit </a:t>
            </a:r>
            <a:r>
              <a:rPr lang="en-US" altLang="en-US" sz="1400" i="1"/>
              <a:t>reg</a:t>
            </a:r>
            <a:r>
              <a:rPr lang="en-US" altLang="en-US" sz="1400"/>
              <a:t> signal is shown on the figure to the right.</a:t>
            </a:r>
          </a:p>
          <a:p>
            <a:pPr eaLnBrk="1" hangingPunct="1"/>
            <a:endParaRPr lang="en-US" altLang="en-US" sz="1000"/>
          </a:p>
          <a:p>
            <a:pPr eaLnBrk="1" hangingPunct="1"/>
            <a:r>
              <a:rPr lang="en-US" altLang="en-US" sz="1400"/>
              <a:t>Some code coverage tools report not only zero-to-one and one-to-zero transitions‚ but also transitions to and from undefined (“X”) and tristate (“Z”).</a:t>
            </a:r>
          </a:p>
          <a:p>
            <a:pPr eaLnBrk="1" hangingPunct="1"/>
            <a:endParaRPr lang="en-US" altLang="en-US" sz="1400"/>
          </a:p>
        </p:txBody>
      </p:sp>
      <p:pic>
        <p:nvPicPr>
          <p:cNvPr id="16389" name="Picture 5">
            <a:extLst>
              <a:ext uri="{FF2B5EF4-FFF2-40B4-BE49-F238E27FC236}">
                <a16:creationId xmlns:a16="http://schemas.microsoft.com/office/drawing/2014/main" id="{21F6F20C-507D-255C-61B1-FE2AD6D6757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9538" y="863600"/>
            <a:ext cx="3121025" cy="3825875"/>
          </a:xfrm>
          <a:noFill/>
        </p:spPr>
      </p:pic>
      <p:sp>
        <p:nvSpPr>
          <p:cNvPr id="16390" name="Text Box 6">
            <a:extLst>
              <a:ext uri="{FF2B5EF4-FFF2-40B4-BE49-F238E27FC236}">
                <a16:creationId xmlns:a16="http://schemas.microsoft.com/office/drawing/2014/main" id="{04AD3F17-3C30-D8D8-DB10-C0A063A35B2C}"/>
              </a:ext>
            </a:extLst>
          </p:cNvPr>
          <p:cNvSpPr txBox="1">
            <a:spLocks noChangeArrowheads="1"/>
          </p:cNvSpPr>
          <p:nvPr/>
        </p:nvSpPr>
        <p:spPr bwMode="auto">
          <a:xfrm>
            <a:off x="5940425" y="4783138"/>
            <a:ext cx="1679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Toggle Coverage Example</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7433A53E-0AE2-B85F-ED6C-F5071840F4B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DD3089-E0D0-40FA-8B04-18BE2CE89A29}" type="slidenum">
              <a:rPr lang="de-DE" altLang="en-US">
                <a:solidFill>
                  <a:schemeClr val="bg1"/>
                </a:solidFill>
              </a:rPr>
              <a:pPr/>
              <a:t>15</a:t>
            </a:fld>
            <a:endParaRPr lang="de-DE" altLang="en-US">
              <a:solidFill>
                <a:schemeClr val="bg1"/>
              </a:solidFill>
            </a:endParaRPr>
          </a:p>
        </p:txBody>
      </p:sp>
      <p:sp>
        <p:nvSpPr>
          <p:cNvPr id="17411" name="Rectangle 2">
            <a:extLst>
              <a:ext uri="{FF2B5EF4-FFF2-40B4-BE49-F238E27FC236}">
                <a16:creationId xmlns:a16="http://schemas.microsoft.com/office/drawing/2014/main" id="{110AD8B8-C075-6E49-CCB1-5536DC2901AC}"/>
              </a:ext>
            </a:extLst>
          </p:cNvPr>
          <p:cNvSpPr>
            <a:spLocks noGrp="1" noChangeArrowheads="1"/>
          </p:cNvSpPr>
          <p:nvPr>
            <p:ph type="title"/>
          </p:nvPr>
        </p:nvSpPr>
        <p:spPr/>
        <p:txBody>
          <a:bodyPr/>
          <a:lstStyle/>
          <a:p>
            <a:pPr eaLnBrk="1" hangingPunct="1"/>
            <a:r>
              <a:rPr lang="en-US" altLang="en-US"/>
              <a:t>Line Coverage</a:t>
            </a:r>
          </a:p>
        </p:txBody>
      </p:sp>
      <p:sp>
        <p:nvSpPr>
          <p:cNvPr id="17412" name="Rectangle 4">
            <a:extLst>
              <a:ext uri="{FF2B5EF4-FFF2-40B4-BE49-F238E27FC236}">
                <a16:creationId xmlns:a16="http://schemas.microsoft.com/office/drawing/2014/main" id="{E5FF4CCE-C10C-2918-63C1-D52B62296B2D}"/>
              </a:ext>
            </a:extLst>
          </p:cNvPr>
          <p:cNvSpPr>
            <a:spLocks noGrp="1" noChangeArrowheads="1"/>
          </p:cNvSpPr>
          <p:nvPr>
            <p:ph type="body" sz="half" idx="1"/>
          </p:nvPr>
        </p:nvSpPr>
        <p:spPr/>
        <p:txBody>
          <a:bodyPr/>
          <a:lstStyle/>
          <a:p>
            <a:pPr eaLnBrk="1" hangingPunct="1"/>
            <a:r>
              <a:rPr lang="en-US" altLang="en-US" sz="1400" b="1"/>
              <a:t>Line</a:t>
            </a:r>
            <a:r>
              <a:rPr lang="en-US" altLang="en-US" sz="1400" i="1"/>
              <a:t> </a:t>
            </a:r>
            <a:r>
              <a:rPr lang="en-US" altLang="en-US" sz="1400" b="1"/>
              <a:t>coverage</a:t>
            </a:r>
            <a:r>
              <a:rPr lang="en-US" altLang="en-US" sz="1400" i="1"/>
              <a:t> </a:t>
            </a:r>
            <a:r>
              <a:rPr lang="en-US" altLang="en-US" sz="1400"/>
              <a:t>takes the syntactical structure of the HDL specification and measures which HDL lines were executed by the simulation run.</a:t>
            </a:r>
          </a:p>
          <a:p>
            <a:pPr eaLnBrk="1" hangingPunct="1"/>
            <a:endParaRPr lang="en-US" altLang="en-US" sz="1400"/>
          </a:p>
          <a:p>
            <a:pPr eaLnBrk="1" hangingPunct="1"/>
            <a:r>
              <a:rPr lang="en-US" altLang="en-US" sz="1400"/>
              <a:t>Similar to toggle coverage, this coverage model is easy to comprehend, and the absence of activity in areas of the HDL model highlights omissions in the tests.</a:t>
            </a:r>
          </a:p>
          <a:p>
            <a:pPr eaLnBrk="1" hangingPunct="1"/>
            <a:endParaRPr lang="en-US" altLang="en-US" sz="1400"/>
          </a:p>
          <a:p>
            <a:pPr eaLnBrk="1" hangingPunct="1"/>
            <a:r>
              <a:rPr lang="en-US" altLang="en-US" sz="1400"/>
              <a:t>The limitation of line coverage is the missing semantic insight. </a:t>
            </a:r>
          </a:p>
          <a:p>
            <a:pPr eaLnBrk="1" hangingPunct="1"/>
            <a:endParaRPr lang="en-US" altLang="en-US" sz="1400"/>
          </a:p>
          <a:p>
            <a:pPr eaLnBrk="1" hangingPunct="1"/>
            <a:r>
              <a:rPr lang="en-US" altLang="en-US" sz="1400"/>
              <a:t>The fact that an HDL statement has been executed results in no knowledge about the correctness of the content of the statement.</a:t>
            </a:r>
          </a:p>
        </p:txBody>
      </p:sp>
      <p:pic>
        <p:nvPicPr>
          <p:cNvPr id="17413" name="Picture 6">
            <a:extLst>
              <a:ext uri="{FF2B5EF4-FFF2-40B4-BE49-F238E27FC236}">
                <a16:creationId xmlns:a16="http://schemas.microsoft.com/office/drawing/2014/main" id="{399EA460-4708-70EB-22CA-3238692911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357313"/>
            <a:ext cx="4186238" cy="2836862"/>
          </a:xfrm>
          <a:noFill/>
        </p:spPr>
      </p:pic>
      <p:sp>
        <p:nvSpPr>
          <p:cNvPr id="17414" name="Text Box 7">
            <a:extLst>
              <a:ext uri="{FF2B5EF4-FFF2-40B4-BE49-F238E27FC236}">
                <a16:creationId xmlns:a16="http://schemas.microsoft.com/office/drawing/2014/main" id="{F4F32C34-ECD2-3302-9556-0A2C9220976A}"/>
              </a:ext>
            </a:extLst>
          </p:cNvPr>
          <p:cNvSpPr txBox="1">
            <a:spLocks noChangeArrowheads="1"/>
          </p:cNvSpPr>
          <p:nvPr/>
        </p:nvSpPr>
        <p:spPr bwMode="auto">
          <a:xfrm>
            <a:off x="5953125" y="4237038"/>
            <a:ext cx="1531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Line Coverage Example</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DA7E377C-1827-E4B6-B1D7-4FAFFCE1E16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BD559D-312B-4CFE-9E57-058F67036F6D}" type="slidenum">
              <a:rPr lang="de-DE" altLang="en-US">
                <a:solidFill>
                  <a:schemeClr val="bg1"/>
                </a:solidFill>
              </a:rPr>
              <a:pPr/>
              <a:t>16</a:t>
            </a:fld>
            <a:endParaRPr lang="de-DE" altLang="en-US">
              <a:solidFill>
                <a:schemeClr val="bg1"/>
              </a:solidFill>
            </a:endParaRPr>
          </a:p>
        </p:txBody>
      </p:sp>
      <p:sp>
        <p:nvSpPr>
          <p:cNvPr id="18435" name="Rectangle 2">
            <a:extLst>
              <a:ext uri="{FF2B5EF4-FFF2-40B4-BE49-F238E27FC236}">
                <a16:creationId xmlns:a16="http://schemas.microsoft.com/office/drawing/2014/main" id="{C9E25BB4-FC07-DBFA-C582-26841F5AEA4B}"/>
              </a:ext>
            </a:extLst>
          </p:cNvPr>
          <p:cNvSpPr>
            <a:spLocks noGrp="1" noChangeArrowheads="1"/>
          </p:cNvSpPr>
          <p:nvPr>
            <p:ph type="title"/>
          </p:nvPr>
        </p:nvSpPr>
        <p:spPr/>
        <p:txBody>
          <a:bodyPr/>
          <a:lstStyle/>
          <a:p>
            <a:pPr eaLnBrk="1" hangingPunct="1"/>
            <a:r>
              <a:rPr lang="en-US" altLang="en-US"/>
              <a:t>Statement Coverage</a:t>
            </a:r>
          </a:p>
        </p:txBody>
      </p:sp>
      <p:sp>
        <p:nvSpPr>
          <p:cNvPr id="18436" name="Rectangle 4">
            <a:extLst>
              <a:ext uri="{FF2B5EF4-FFF2-40B4-BE49-F238E27FC236}">
                <a16:creationId xmlns:a16="http://schemas.microsoft.com/office/drawing/2014/main" id="{81F9D14A-6BA1-891D-01EC-96FF80CB0872}"/>
              </a:ext>
            </a:extLst>
          </p:cNvPr>
          <p:cNvSpPr>
            <a:spLocks noGrp="1" noChangeArrowheads="1"/>
          </p:cNvSpPr>
          <p:nvPr>
            <p:ph type="body" sz="half" idx="1"/>
          </p:nvPr>
        </p:nvSpPr>
        <p:spPr/>
        <p:txBody>
          <a:bodyPr/>
          <a:lstStyle/>
          <a:p>
            <a:pPr eaLnBrk="1" hangingPunct="1"/>
            <a:r>
              <a:rPr lang="en-US" altLang="en-US" sz="1800"/>
              <a:t>Statement coverage reports which RTL statements have and have not been executed. </a:t>
            </a:r>
          </a:p>
          <a:p>
            <a:pPr eaLnBrk="1" hangingPunct="1"/>
            <a:endParaRPr lang="en-US" altLang="en-US" sz="1800"/>
          </a:p>
          <a:p>
            <a:pPr eaLnBrk="1" hangingPunct="1"/>
            <a:r>
              <a:rPr lang="en-US" altLang="en-US" sz="1800"/>
              <a:t>This metric is more precise than line coverage because statements may span multiple lines and more than one statement may occupy a single line.</a:t>
            </a:r>
          </a:p>
        </p:txBody>
      </p:sp>
      <p:pic>
        <p:nvPicPr>
          <p:cNvPr id="18437" name="Picture 6">
            <a:extLst>
              <a:ext uri="{FF2B5EF4-FFF2-40B4-BE49-F238E27FC236}">
                <a16:creationId xmlns:a16="http://schemas.microsoft.com/office/drawing/2014/main" id="{FA2705FA-3FFA-1499-90A6-7F7AEA5AD80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2984500"/>
            <a:ext cx="4743450" cy="1571625"/>
          </a:xfrm>
        </p:spPr>
      </p:pic>
      <p:sp>
        <p:nvSpPr>
          <p:cNvPr id="18438" name="Text Box 7">
            <a:extLst>
              <a:ext uri="{FF2B5EF4-FFF2-40B4-BE49-F238E27FC236}">
                <a16:creationId xmlns:a16="http://schemas.microsoft.com/office/drawing/2014/main" id="{0E6D562D-791F-B42B-2C50-F8F9471B867B}"/>
              </a:ext>
            </a:extLst>
          </p:cNvPr>
          <p:cNvSpPr txBox="1">
            <a:spLocks noChangeArrowheads="1"/>
          </p:cNvSpPr>
          <p:nvPr/>
        </p:nvSpPr>
        <p:spPr bwMode="auto">
          <a:xfrm>
            <a:off x="3768725" y="4605338"/>
            <a:ext cx="1868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Statement Coverage Example</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46269BDD-72A7-E1CA-8675-0CEF77B5CDA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EF945C-1776-4F61-A6FA-B68DF5D47CAD}" type="slidenum">
              <a:rPr lang="de-DE" altLang="en-US">
                <a:solidFill>
                  <a:schemeClr val="bg1"/>
                </a:solidFill>
              </a:rPr>
              <a:pPr/>
              <a:t>17</a:t>
            </a:fld>
            <a:endParaRPr lang="de-DE" altLang="en-US">
              <a:solidFill>
                <a:schemeClr val="bg1"/>
              </a:solidFill>
            </a:endParaRPr>
          </a:p>
        </p:txBody>
      </p:sp>
      <p:sp>
        <p:nvSpPr>
          <p:cNvPr id="19459" name="Rectangle 2">
            <a:extLst>
              <a:ext uri="{FF2B5EF4-FFF2-40B4-BE49-F238E27FC236}">
                <a16:creationId xmlns:a16="http://schemas.microsoft.com/office/drawing/2014/main" id="{EAC169C5-9CCD-0DF4-58AF-C1AF3F258C5F}"/>
              </a:ext>
            </a:extLst>
          </p:cNvPr>
          <p:cNvSpPr>
            <a:spLocks noGrp="1" noChangeArrowheads="1"/>
          </p:cNvSpPr>
          <p:nvPr>
            <p:ph type="title"/>
          </p:nvPr>
        </p:nvSpPr>
        <p:spPr/>
        <p:txBody>
          <a:bodyPr/>
          <a:lstStyle/>
          <a:p>
            <a:pPr eaLnBrk="1" hangingPunct="1"/>
            <a:r>
              <a:rPr lang="en-US" altLang="en-US"/>
              <a:t>Branch Coverage</a:t>
            </a:r>
          </a:p>
        </p:txBody>
      </p:sp>
      <p:sp>
        <p:nvSpPr>
          <p:cNvPr id="19460" name="Rectangle 4">
            <a:extLst>
              <a:ext uri="{FF2B5EF4-FFF2-40B4-BE49-F238E27FC236}">
                <a16:creationId xmlns:a16="http://schemas.microsoft.com/office/drawing/2014/main" id="{9917333A-41F2-9772-CE56-E57BD6E67B58}"/>
              </a:ext>
            </a:extLst>
          </p:cNvPr>
          <p:cNvSpPr>
            <a:spLocks noGrp="1" noChangeArrowheads="1"/>
          </p:cNvSpPr>
          <p:nvPr>
            <p:ph type="body" sz="half" idx="1"/>
          </p:nvPr>
        </p:nvSpPr>
        <p:spPr/>
        <p:txBody>
          <a:bodyPr/>
          <a:lstStyle/>
          <a:p>
            <a:pPr eaLnBrk="1" hangingPunct="1"/>
            <a:r>
              <a:rPr lang="en-US" altLang="en-US" sz="1400" b="1"/>
              <a:t>Branch</a:t>
            </a:r>
            <a:r>
              <a:rPr lang="en-US" altLang="en-US" sz="1400" i="1"/>
              <a:t> </a:t>
            </a:r>
            <a:r>
              <a:rPr lang="en-US" altLang="en-US" sz="1400" b="1"/>
              <a:t>coverage</a:t>
            </a:r>
            <a:r>
              <a:rPr lang="en-US" altLang="en-US" sz="1400" i="1"/>
              <a:t> </a:t>
            </a:r>
            <a:r>
              <a:rPr lang="en-US" altLang="en-US" sz="1400"/>
              <a:t>or </a:t>
            </a:r>
            <a:r>
              <a:rPr lang="en-US" altLang="en-US" sz="1400" b="1"/>
              <a:t>conditional</a:t>
            </a:r>
            <a:r>
              <a:rPr lang="en-US" altLang="en-US" sz="1400" i="1"/>
              <a:t> </a:t>
            </a:r>
            <a:r>
              <a:rPr lang="en-US" altLang="en-US" sz="1400" b="1"/>
              <a:t>coverage</a:t>
            </a:r>
            <a:r>
              <a:rPr lang="en-US" altLang="en-US" sz="1400" i="1"/>
              <a:t> </a:t>
            </a:r>
            <a:r>
              <a:rPr lang="en-US" altLang="en-US" sz="1400"/>
              <a:t>looks at conditional statements (</a:t>
            </a:r>
            <a:r>
              <a:rPr lang="en-US" altLang="en-US" sz="1400" i="1"/>
              <a:t>if‚ case‚ while‚ repeat‚ forever‚ for </a:t>
            </a:r>
            <a:r>
              <a:rPr lang="en-US" altLang="en-US" sz="1400"/>
              <a:t>and </a:t>
            </a:r>
            <a:r>
              <a:rPr lang="en-US" altLang="en-US" sz="1400" i="1"/>
              <a:t>loop</a:t>
            </a:r>
            <a:r>
              <a:rPr lang="en-US" altLang="en-US" sz="1400"/>
              <a:t>)</a:t>
            </a:r>
            <a:r>
              <a:rPr lang="en-US" altLang="en-US" sz="1800" i="1"/>
              <a:t> </a:t>
            </a:r>
            <a:r>
              <a:rPr lang="en-US" altLang="en-US" sz="1400"/>
              <a:t>in the HDL and keeps track of which conditions the simulation encounters and which it does not.</a:t>
            </a:r>
          </a:p>
          <a:p>
            <a:pPr eaLnBrk="1" hangingPunct="1"/>
            <a:endParaRPr lang="en-US" altLang="en-US" sz="1400"/>
          </a:p>
          <a:p>
            <a:pPr eaLnBrk="1" hangingPunct="1"/>
            <a:r>
              <a:rPr lang="en-US" altLang="en-US" sz="1400"/>
              <a:t>This model assumes that there is semantic meaning in the condition that the designer expressed in HDL. </a:t>
            </a:r>
          </a:p>
          <a:p>
            <a:pPr eaLnBrk="1" hangingPunct="1"/>
            <a:endParaRPr lang="en-US" altLang="en-US" sz="1400"/>
          </a:p>
          <a:p>
            <a:pPr eaLnBrk="1" hangingPunct="1"/>
            <a:r>
              <a:rPr lang="en-US" altLang="en-US" sz="1400"/>
              <a:t>Decision points in the HDL specification are typically representative of different conditions to which the design needs to react. </a:t>
            </a:r>
          </a:p>
          <a:p>
            <a:pPr eaLnBrk="1" hangingPunct="1"/>
            <a:endParaRPr lang="en-US" altLang="en-US" sz="1400"/>
          </a:p>
          <a:p>
            <a:pPr eaLnBrk="1" hangingPunct="1"/>
            <a:r>
              <a:rPr lang="en-US" altLang="en-US" sz="1400"/>
              <a:t>Therefore, the lack of exercising a decision in all possible, anticipated ways clearly indicates a lack of testing. </a:t>
            </a:r>
          </a:p>
        </p:txBody>
      </p:sp>
      <p:pic>
        <p:nvPicPr>
          <p:cNvPr id="19461" name="Picture 8">
            <a:extLst>
              <a:ext uri="{FF2B5EF4-FFF2-40B4-BE49-F238E27FC236}">
                <a16:creationId xmlns:a16="http://schemas.microsoft.com/office/drawing/2014/main" id="{ED534651-10B4-9D65-3515-DDA27C6B4C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56250" y="736600"/>
            <a:ext cx="2541588" cy="5238750"/>
          </a:xfrm>
        </p:spPr>
      </p:pic>
      <p:sp>
        <p:nvSpPr>
          <p:cNvPr id="19462" name="Text Box 9">
            <a:extLst>
              <a:ext uri="{FF2B5EF4-FFF2-40B4-BE49-F238E27FC236}">
                <a16:creationId xmlns:a16="http://schemas.microsoft.com/office/drawing/2014/main" id="{EE14D779-B6F5-3CBC-7D7B-5AD41E232204}"/>
              </a:ext>
            </a:extLst>
          </p:cNvPr>
          <p:cNvSpPr txBox="1">
            <a:spLocks noChangeArrowheads="1"/>
          </p:cNvSpPr>
          <p:nvPr/>
        </p:nvSpPr>
        <p:spPr bwMode="auto">
          <a:xfrm>
            <a:off x="6003925" y="5976938"/>
            <a:ext cx="169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Branch Coverage Example</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0906461F-B4FA-0027-4225-6E9CBB19A07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CA768D-4D3B-4AC2-AC0E-B2A07CBA84AE}" type="slidenum">
              <a:rPr lang="de-DE" altLang="en-US">
                <a:solidFill>
                  <a:schemeClr val="bg1"/>
                </a:solidFill>
              </a:rPr>
              <a:pPr/>
              <a:t>18</a:t>
            </a:fld>
            <a:endParaRPr lang="de-DE" altLang="en-US">
              <a:solidFill>
                <a:schemeClr val="bg1"/>
              </a:solidFill>
            </a:endParaRPr>
          </a:p>
        </p:txBody>
      </p:sp>
      <p:sp>
        <p:nvSpPr>
          <p:cNvPr id="20483" name="Rectangle 2">
            <a:extLst>
              <a:ext uri="{FF2B5EF4-FFF2-40B4-BE49-F238E27FC236}">
                <a16:creationId xmlns:a16="http://schemas.microsoft.com/office/drawing/2014/main" id="{D93DD7EE-81B0-E4DD-8F26-2E6FB09B3908}"/>
              </a:ext>
            </a:extLst>
          </p:cNvPr>
          <p:cNvSpPr>
            <a:spLocks noGrp="1" noChangeArrowheads="1"/>
          </p:cNvSpPr>
          <p:nvPr>
            <p:ph type="title"/>
          </p:nvPr>
        </p:nvSpPr>
        <p:spPr/>
        <p:txBody>
          <a:bodyPr/>
          <a:lstStyle/>
          <a:p>
            <a:pPr eaLnBrk="1" hangingPunct="1"/>
            <a:r>
              <a:rPr lang="en-US" altLang="en-US"/>
              <a:t>Path Coverage</a:t>
            </a:r>
          </a:p>
        </p:txBody>
      </p:sp>
      <p:sp>
        <p:nvSpPr>
          <p:cNvPr id="20484" name="Rectangle 4">
            <a:extLst>
              <a:ext uri="{FF2B5EF4-FFF2-40B4-BE49-F238E27FC236}">
                <a16:creationId xmlns:a16="http://schemas.microsoft.com/office/drawing/2014/main" id="{98D7A4E9-42B7-EDAA-930D-EA4828E46426}"/>
              </a:ext>
            </a:extLst>
          </p:cNvPr>
          <p:cNvSpPr>
            <a:spLocks noGrp="1" noChangeArrowheads="1"/>
          </p:cNvSpPr>
          <p:nvPr>
            <p:ph type="body" sz="half" idx="1"/>
          </p:nvPr>
        </p:nvSpPr>
        <p:spPr/>
        <p:txBody>
          <a:bodyPr/>
          <a:lstStyle/>
          <a:p>
            <a:pPr eaLnBrk="1" hangingPunct="1"/>
            <a:r>
              <a:rPr lang="en-US" altLang="en-US" sz="1400" b="1"/>
              <a:t>Path</a:t>
            </a:r>
            <a:r>
              <a:rPr lang="en-US" altLang="en-US" sz="1400" i="1"/>
              <a:t> </a:t>
            </a:r>
            <a:r>
              <a:rPr lang="en-US" altLang="en-US" sz="1400" b="1"/>
              <a:t>coverage</a:t>
            </a:r>
            <a:r>
              <a:rPr lang="en-US" altLang="en-US" sz="1400" i="1"/>
              <a:t> </a:t>
            </a:r>
            <a:r>
              <a:rPr lang="en-US" altLang="en-US" sz="1400"/>
              <a:t>is a refinement of branch coverage. Path coverage reports the number of times every possible path through the code was executed.</a:t>
            </a:r>
          </a:p>
          <a:p>
            <a:pPr eaLnBrk="1" hangingPunct="1"/>
            <a:endParaRPr lang="en-US" altLang="en-US" sz="1400"/>
          </a:p>
          <a:p>
            <a:pPr eaLnBrk="1" hangingPunct="1"/>
            <a:r>
              <a:rPr lang="en-US" altLang="en-US" sz="1400"/>
              <a:t>Rather than looking at single conditional decisions in isolation, path coverage does an execution flow analysis of the HDL and identifies combinations of subsequent decisions into execution paths.</a:t>
            </a:r>
          </a:p>
          <a:p>
            <a:pPr eaLnBrk="1" hangingPunct="1"/>
            <a:endParaRPr lang="en-US" altLang="en-US" sz="1400"/>
          </a:p>
          <a:p>
            <a:pPr eaLnBrk="1" hangingPunct="1"/>
            <a:r>
              <a:rPr lang="en-US" altLang="en-US" sz="1400"/>
              <a:t>Figure to the right shows the automatic inference of four possible execution paths on a given HDL with </a:t>
            </a:r>
            <a:r>
              <a:rPr lang="en-US" altLang="en-US" sz="1400" i="1"/>
              <a:t>if/then/else</a:t>
            </a:r>
            <a:r>
              <a:rPr lang="en-US" altLang="en-US" sz="1400"/>
              <a:t> structure. </a:t>
            </a:r>
          </a:p>
          <a:p>
            <a:pPr eaLnBrk="1" hangingPunct="1"/>
            <a:endParaRPr lang="en-US" altLang="en-US" sz="1400"/>
          </a:p>
          <a:p>
            <a:pPr eaLnBrk="1" hangingPunct="1"/>
            <a:r>
              <a:rPr lang="en-US" altLang="en-US" sz="1400"/>
              <a:t>If branch coverage would have been used, it would indicate that all branches were taken.</a:t>
            </a:r>
          </a:p>
          <a:p>
            <a:pPr eaLnBrk="1" hangingPunct="1"/>
            <a:endParaRPr lang="en-US" altLang="en-US" sz="1400"/>
          </a:p>
          <a:p>
            <a:pPr eaLnBrk="1" hangingPunct="1"/>
            <a:r>
              <a:rPr lang="en-US" altLang="en-US" sz="1400"/>
              <a:t>But, only the path coverage could reveal that one of the possible paths through the structure has not been taken, which could be significant indication for the verification team.</a:t>
            </a:r>
          </a:p>
        </p:txBody>
      </p:sp>
      <p:pic>
        <p:nvPicPr>
          <p:cNvPr id="20485" name="Picture 12">
            <a:extLst>
              <a:ext uri="{FF2B5EF4-FFF2-40B4-BE49-F238E27FC236}">
                <a16:creationId xmlns:a16="http://schemas.microsoft.com/office/drawing/2014/main" id="{D8D8B12E-C7D1-10C8-804B-BCA69AC23C4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68975" y="1385888"/>
            <a:ext cx="2376488" cy="3368675"/>
          </a:xfrm>
        </p:spPr>
      </p:pic>
      <p:sp>
        <p:nvSpPr>
          <p:cNvPr id="20486" name="Text Box 13">
            <a:extLst>
              <a:ext uri="{FF2B5EF4-FFF2-40B4-BE49-F238E27FC236}">
                <a16:creationId xmlns:a16="http://schemas.microsoft.com/office/drawing/2014/main" id="{AE862D55-2A73-1A78-EBF5-F1EA8E2B2B1A}"/>
              </a:ext>
            </a:extLst>
          </p:cNvPr>
          <p:cNvSpPr txBox="1">
            <a:spLocks noChangeArrowheads="1"/>
          </p:cNvSpPr>
          <p:nvPr/>
        </p:nvSpPr>
        <p:spPr bwMode="auto">
          <a:xfrm>
            <a:off x="6130925" y="4783138"/>
            <a:ext cx="155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Path Coverage Example</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75F2264D-3B3B-9D1E-A891-1E3C6415E53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7FE2E6-5E75-4E7E-9309-7A0E582BFA22}" type="slidenum">
              <a:rPr lang="de-DE" altLang="en-US">
                <a:solidFill>
                  <a:schemeClr val="bg1"/>
                </a:solidFill>
              </a:rPr>
              <a:pPr/>
              <a:t>19</a:t>
            </a:fld>
            <a:endParaRPr lang="de-DE" altLang="en-US">
              <a:solidFill>
                <a:schemeClr val="bg1"/>
              </a:solidFill>
            </a:endParaRPr>
          </a:p>
        </p:txBody>
      </p:sp>
      <p:sp>
        <p:nvSpPr>
          <p:cNvPr id="21507" name="Rectangle 2">
            <a:extLst>
              <a:ext uri="{FF2B5EF4-FFF2-40B4-BE49-F238E27FC236}">
                <a16:creationId xmlns:a16="http://schemas.microsoft.com/office/drawing/2014/main" id="{F8495529-C796-4B85-13AF-8493525626A0}"/>
              </a:ext>
            </a:extLst>
          </p:cNvPr>
          <p:cNvSpPr>
            <a:spLocks noGrp="1" noChangeArrowheads="1"/>
          </p:cNvSpPr>
          <p:nvPr>
            <p:ph type="title"/>
          </p:nvPr>
        </p:nvSpPr>
        <p:spPr/>
        <p:txBody>
          <a:bodyPr/>
          <a:lstStyle/>
          <a:p>
            <a:pPr eaLnBrk="1" hangingPunct="1"/>
            <a:r>
              <a:rPr lang="en-US" altLang="en-US"/>
              <a:t>Condition Coverage</a:t>
            </a:r>
          </a:p>
        </p:txBody>
      </p:sp>
      <p:sp>
        <p:nvSpPr>
          <p:cNvPr id="21508" name="Rectangle 3">
            <a:extLst>
              <a:ext uri="{FF2B5EF4-FFF2-40B4-BE49-F238E27FC236}">
                <a16:creationId xmlns:a16="http://schemas.microsoft.com/office/drawing/2014/main" id="{A6FEBED8-53DA-1AD5-A860-C59847CEDAE8}"/>
              </a:ext>
            </a:extLst>
          </p:cNvPr>
          <p:cNvSpPr>
            <a:spLocks noGrp="1" noChangeArrowheads="1"/>
          </p:cNvSpPr>
          <p:nvPr>
            <p:ph type="body" idx="1"/>
          </p:nvPr>
        </p:nvSpPr>
        <p:spPr/>
        <p:txBody>
          <a:bodyPr/>
          <a:lstStyle/>
          <a:p>
            <a:pPr eaLnBrk="1" hangingPunct="1"/>
            <a:r>
              <a:rPr lang="en-US" altLang="en-US" sz="1400" b="1"/>
              <a:t>Condition</a:t>
            </a:r>
            <a:r>
              <a:rPr lang="en-US" altLang="en-US" sz="1400"/>
              <a:t> </a:t>
            </a:r>
            <a:r>
              <a:rPr lang="en-US" altLang="en-US" sz="1400" b="1"/>
              <a:t>coverage</a:t>
            </a:r>
            <a:r>
              <a:rPr lang="en-US" altLang="en-US" sz="1400"/>
              <a:t> records the number of times each permutation of the terms of a Boolean expression cause the complete expression to evaluate to true or false. </a:t>
            </a:r>
          </a:p>
          <a:p>
            <a:pPr eaLnBrk="1" hangingPunct="1"/>
            <a:endParaRPr lang="en-US" altLang="en-US" sz="1400"/>
          </a:p>
          <a:p>
            <a:pPr eaLnBrk="1" hangingPunct="1"/>
            <a:r>
              <a:rPr lang="en-US" altLang="en-US" sz="1400"/>
              <a:t>Consider the expression (A &amp;&amp; B) || C || D. This expression evaluates to true under three conditions:</a:t>
            </a:r>
          </a:p>
          <a:p>
            <a:pPr lvl="1" eaLnBrk="1" hangingPunct="1">
              <a:buFontTx/>
              <a:buNone/>
            </a:pPr>
            <a:r>
              <a:rPr lang="en-US" altLang="en-US" sz="1200"/>
              <a:t>	1. A &amp;&amp; B</a:t>
            </a:r>
          </a:p>
          <a:p>
            <a:pPr lvl="1" eaLnBrk="1" hangingPunct="1">
              <a:buFontTx/>
              <a:buNone/>
            </a:pPr>
            <a:r>
              <a:rPr lang="en-US" altLang="en-US" sz="1200"/>
              <a:t>	2. C</a:t>
            </a:r>
          </a:p>
          <a:p>
            <a:pPr lvl="1" eaLnBrk="1" hangingPunct="1">
              <a:buFontTx/>
              <a:buNone/>
            </a:pPr>
            <a:r>
              <a:rPr lang="en-US" altLang="en-US" sz="1200"/>
              <a:t>	3. D</a:t>
            </a:r>
          </a:p>
          <a:p>
            <a:pPr eaLnBrk="1" hangingPunct="1"/>
            <a:r>
              <a:rPr lang="en-US" altLang="en-US" sz="1400"/>
              <a:t>and to false under two conditions:</a:t>
            </a:r>
          </a:p>
          <a:p>
            <a:pPr lvl="1" eaLnBrk="1" hangingPunct="1">
              <a:buFontTx/>
              <a:buNone/>
            </a:pPr>
            <a:r>
              <a:rPr lang="en-US" altLang="en-US" sz="1200"/>
              <a:t>	1. !A &amp;&amp; !C &amp;&amp; !D</a:t>
            </a:r>
          </a:p>
          <a:p>
            <a:pPr lvl="1" eaLnBrk="1" hangingPunct="1">
              <a:buFontTx/>
              <a:buNone/>
            </a:pPr>
            <a:r>
              <a:rPr lang="en-US" altLang="en-US" sz="1200"/>
              <a:t>	2. !B &amp;&amp; !C &amp;&amp; !D</a:t>
            </a:r>
          </a:p>
          <a:p>
            <a:pPr eaLnBrk="1" hangingPunct="1"/>
            <a:endParaRPr lang="en-US" altLang="en-US" sz="1400"/>
          </a:p>
          <a:p>
            <a:pPr eaLnBrk="1" hangingPunct="1"/>
            <a:r>
              <a:rPr lang="en-US" altLang="en-US" sz="1400"/>
              <a:t>A stricter form of condition coverage - exclusive condition coverage - is sometimes available that requires each term to be the controlling term (i.e. sole reason) for an expression to evaluate true or false. </a:t>
            </a:r>
          </a:p>
          <a:p>
            <a:pPr eaLnBrk="1" hangingPunct="1"/>
            <a:endParaRPr lang="en-US" altLang="en-US" sz="1400"/>
          </a:p>
          <a:p>
            <a:pPr eaLnBrk="1" hangingPunct="1"/>
            <a:r>
              <a:rPr lang="en-US" altLang="en-US" sz="1400"/>
              <a:t>For the example above, the expression evaluates to true for these five exclusive conditions. The controlling term is in boldface below:</a:t>
            </a:r>
          </a:p>
          <a:p>
            <a:pPr lvl="1" eaLnBrk="1" hangingPunct="1">
              <a:buFontTx/>
              <a:buNone/>
            </a:pPr>
            <a:r>
              <a:rPr lang="en-US" altLang="en-US" sz="1200"/>
              <a:t>	1. </a:t>
            </a:r>
            <a:r>
              <a:rPr lang="en-US" altLang="en-US" sz="1200" b="1"/>
              <a:t>A &amp;&amp; B </a:t>
            </a:r>
            <a:r>
              <a:rPr lang="en-US" altLang="en-US" sz="1200"/>
              <a:t>&amp;&amp; !C &amp;&amp; !D</a:t>
            </a:r>
          </a:p>
          <a:p>
            <a:pPr lvl="1" eaLnBrk="1" hangingPunct="1">
              <a:buFontTx/>
              <a:buNone/>
            </a:pPr>
            <a:r>
              <a:rPr lang="en-US" altLang="en-US" sz="1200"/>
              <a:t>	2. !</a:t>
            </a:r>
            <a:r>
              <a:rPr lang="en-US" altLang="en-US" sz="1200" b="1"/>
              <a:t>A </a:t>
            </a:r>
            <a:r>
              <a:rPr lang="en-US" altLang="en-US" sz="1200"/>
              <a:t>&amp;&amp; B &amp;&amp; </a:t>
            </a:r>
            <a:r>
              <a:rPr lang="en-US" altLang="en-US" sz="1200" b="1"/>
              <a:t>C </a:t>
            </a:r>
            <a:r>
              <a:rPr lang="en-US" altLang="en-US" sz="1200"/>
              <a:t>&amp;&amp; !D</a:t>
            </a:r>
          </a:p>
          <a:p>
            <a:pPr lvl="1" eaLnBrk="1" hangingPunct="1">
              <a:buFontTx/>
              <a:buNone/>
            </a:pPr>
            <a:r>
              <a:rPr lang="en-US" altLang="en-US" sz="1200"/>
              <a:t>	3. A &amp;&amp; !</a:t>
            </a:r>
            <a:r>
              <a:rPr lang="en-US" altLang="en-US" sz="1200" b="1"/>
              <a:t>B </a:t>
            </a:r>
            <a:r>
              <a:rPr lang="en-US" altLang="en-US" sz="1200"/>
              <a:t>&amp;&amp; </a:t>
            </a:r>
            <a:r>
              <a:rPr lang="en-US" altLang="en-US" sz="1200" b="1"/>
              <a:t>C </a:t>
            </a:r>
            <a:r>
              <a:rPr lang="en-US" altLang="en-US" sz="1200"/>
              <a:t>&amp;&amp; !D</a:t>
            </a:r>
          </a:p>
          <a:p>
            <a:pPr lvl="1" eaLnBrk="1" hangingPunct="1">
              <a:buFontTx/>
              <a:buNone/>
            </a:pPr>
            <a:r>
              <a:rPr lang="en-US" altLang="en-US" sz="1200"/>
              <a:t>	4. !</a:t>
            </a:r>
            <a:r>
              <a:rPr lang="en-US" altLang="en-US" sz="1200" b="1"/>
              <a:t>A </a:t>
            </a:r>
            <a:r>
              <a:rPr lang="en-US" altLang="en-US" sz="1200"/>
              <a:t>&amp;&amp; B &amp;&amp; !C &amp;&amp; </a:t>
            </a:r>
            <a:r>
              <a:rPr lang="en-US" altLang="en-US" sz="1200" b="1"/>
              <a:t>D</a:t>
            </a:r>
            <a:endParaRPr lang="en-US" altLang="en-US" sz="1200"/>
          </a:p>
          <a:p>
            <a:pPr lvl="1" eaLnBrk="1" hangingPunct="1">
              <a:buFontTx/>
              <a:buNone/>
            </a:pPr>
            <a:r>
              <a:rPr lang="en-US" altLang="en-US" sz="1200"/>
              <a:t>	5. A &amp;&amp; !</a:t>
            </a:r>
            <a:r>
              <a:rPr lang="en-US" altLang="en-US" sz="1200" b="1"/>
              <a:t>B </a:t>
            </a:r>
            <a:r>
              <a:rPr lang="en-US" altLang="en-US" sz="1200"/>
              <a:t>&amp;&amp; !C &amp;&amp; </a:t>
            </a:r>
            <a:r>
              <a:rPr lang="en-US" altLang="en-US" sz="1200" b="1"/>
              <a:t>D</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C3985F50-39F5-6068-E483-90BF8E4E6DC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5DA7D-7DD9-4185-A2E6-DF63E1056F5F}"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6AAC3F74-8D7D-3A84-F265-C638C3975CD4}"/>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D75AC217-0607-E8C3-94EB-1EF4F7DCA0FD}"/>
              </a:ext>
            </a:extLst>
          </p:cNvPr>
          <p:cNvSpPr>
            <a:spLocks noGrp="1" noChangeArrowheads="1"/>
          </p:cNvSpPr>
          <p:nvPr>
            <p:ph type="body" idx="1"/>
          </p:nvPr>
        </p:nvSpPr>
        <p:spPr/>
        <p:txBody>
          <a:bodyPr/>
          <a:lstStyle/>
          <a:p>
            <a:pPr eaLnBrk="1" hangingPunct="1"/>
            <a:r>
              <a:rPr lang="en-US" altLang="en-US" dirty="0"/>
              <a:t>Monitoring the Verification Flow</a:t>
            </a:r>
          </a:p>
          <a:p>
            <a:pPr lvl="1" indent="-188595" eaLnBrk="1" hangingPunct="1"/>
            <a:r>
              <a:rPr lang="en-US" altLang="en-US" sz="1800" dirty="0"/>
              <a:t>Verification coverage overview</a:t>
            </a:r>
            <a:endParaRPr lang="en-US" altLang="en-US" sz="1800" dirty="0">
              <a:cs typeface="Arial"/>
            </a:endParaRPr>
          </a:p>
          <a:p>
            <a:pPr lvl="1" indent="-188595" eaLnBrk="1" hangingPunct="1"/>
            <a:r>
              <a:rPr lang="en-US" altLang="en-US" sz="1800" dirty="0"/>
              <a:t>Structural (code) coverage</a:t>
            </a:r>
            <a:endParaRPr lang="en-US" altLang="en-US" sz="1800" dirty="0">
              <a:cs typeface="Arial"/>
            </a:endParaRPr>
          </a:p>
          <a:p>
            <a:pPr lvl="1" indent="-188595" eaLnBrk="1" hangingPunct="1"/>
            <a:r>
              <a:rPr lang="en-US" altLang="en-US" sz="1800" dirty="0"/>
              <a:t>Functional coverage</a:t>
            </a:r>
            <a:endParaRPr lang="en-US" altLang="en-US" sz="1800" dirty="0">
              <a:cs typeface="Arial"/>
            </a:endParaRPr>
          </a:p>
          <a:p>
            <a:pPr marL="192405" lvl="1" indent="0" eaLnBrk="1" hangingPunct="1">
              <a:buNone/>
            </a:pPr>
            <a:endParaRPr lang="en-US" altLang="en-US" sz="1800" dirty="0">
              <a:cs typeface="Arial"/>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a:extLst>
              <a:ext uri="{FF2B5EF4-FFF2-40B4-BE49-F238E27FC236}">
                <a16:creationId xmlns:a16="http://schemas.microsoft.com/office/drawing/2014/main" id="{05357956-C698-51FD-69B1-E06C640948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CDC61-144A-43B4-84FB-1E267D0F221C}" type="slidenum">
              <a:rPr lang="de-DE" altLang="en-US">
                <a:solidFill>
                  <a:schemeClr val="bg1"/>
                </a:solidFill>
              </a:rPr>
              <a:pPr/>
              <a:t>20</a:t>
            </a:fld>
            <a:endParaRPr lang="de-DE" altLang="en-US">
              <a:solidFill>
                <a:schemeClr val="bg1"/>
              </a:solidFill>
            </a:endParaRPr>
          </a:p>
        </p:txBody>
      </p:sp>
      <p:sp>
        <p:nvSpPr>
          <p:cNvPr id="23555" name="Rectangle 2">
            <a:extLst>
              <a:ext uri="{FF2B5EF4-FFF2-40B4-BE49-F238E27FC236}">
                <a16:creationId xmlns:a16="http://schemas.microsoft.com/office/drawing/2014/main" id="{19C20E9A-6C20-9BF7-7359-5DDE8AC007AC}"/>
              </a:ext>
            </a:extLst>
          </p:cNvPr>
          <p:cNvSpPr>
            <a:spLocks noGrp="1" noChangeArrowheads="1"/>
          </p:cNvSpPr>
          <p:nvPr>
            <p:ph type="title"/>
          </p:nvPr>
        </p:nvSpPr>
        <p:spPr/>
        <p:txBody>
          <a:bodyPr/>
          <a:lstStyle/>
          <a:p>
            <a:pPr eaLnBrk="1" hangingPunct="1"/>
            <a:r>
              <a:rPr lang="en-US" altLang="en-US"/>
              <a:t>FSM Coverage Example – State Coverage</a:t>
            </a:r>
          </a:p>
        </p:txBody>
      </p:sp>
      <p:sp>
        <p:nvSpPr>
          <p:cNvPr id="23556" name="Rectangle 3">
            <a:extLst>
              <a:ext uri="{FF2B5EF4-FFF2-40B4-BE49-F238E27FC236}">
                <a16:creationId xmlns:a16="http://schemas.microsoft.com/office/drawing/2014/main" id="{F6663E03-B075-CFCB-9A36-0B42F3D84BBD}"/>
              </a:ext>
            </a:extLst>
          </p:cNvPr>
          <p:cNvSpPr>
            <a:spLocks noGrp="1" noChangeArrowheads="1"/>
          </p:cNvSpPr>
          <p:nvPr>
            <p:ph type="body" sz="half" idx="3"/>
          </p:nvPr>
        </p:nvSpPr>
        <p:spPr>
          <a:xfrm>
            <a:off x="319088" y="871538"/>
            <a:ext cx="8524875" cy="1836737"/>
          </a:xfrm>
        </p:spPr>
        <p:txBody>
          <a:bodyPr/>
          <a:lstStyle/>
          <a:p>
            <a:pPr eaLnBrk="1" hangingPunct="1"/>
            <a:r>
              <a:rPr lang="en-US" altLang="en-US" sz="1800"/>
              <a:t>Consider the following FSM composed of five states and nine arcs shown on the figure to the left. Next to each arc is its next-state equation.</a:t>
            </a:r>
          </a:p>
          <a:p>
            <a:pPr eaLnBrk="1" hangingPunct="1"/>
            <a:endParaRPr lang="en-US" altLang="en-US" sz="1800"/>
          </a:p>
          <a:p>
            <a:pPr eaLnBrk="1" hangingPunct="1"/>
            <a:r>
              <a:rPr lang="en-US" altLang="en-US" sz="1800"/>
              <a:t>State coverage for this FSM might be reported as in figure to the right.</a:t>
            </a:r>
          </a:p>
        </p:txBody>
      </p:sp>
      <p:pic>
        <p:nvPicPr>
          <p:cNvPr id="23557" name="Picture 10">
            <a:extLst>
              <a:ext uri="{FF2B5EF4-FFF2-40B4-BE49-F238E27FC236}">
                <a16:creationId xmlns:a16="http://schemas.microsoft.com/office/drawing/2014/main" id="{E016313E-7C20-86C0-10BF-CDEAC0D2277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17600" y="2794000"/>
            <a:ext cx="3376613" cy="2627313"/>
          </a:xfrm>
          <a:noFill/>
        </p:spPr>
      </p:pic>
      <p:pic>
        <p:nvPicPr>
          <p:cNvPr id="23558" name="Picture 11">
            <a:extLst>
              <a:ext uri="{FF2B5EF4-FFF2-40B4-BE49-F238E27FC236}">
                <a16:creationId xmlns:a16="http://schemas.microsoft.com/office/drawing/2014/main" id="{17EBC42B-568E-2E8F-1A2A-20B708D4511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86463" y="3162300"/>
            <a:ext cx="1757362" cy="1836738"/>
          </a:xfrm>
          <a:noFill/>
        </p:spPr>
      </p:pic>
      <p:sp>
        <p:nvSpPr>
          <p:cNvPr id="23559" name="Text Box 13">
            <a:extLst>
              <a:ext uri="{FF2B5EF4-FFF2-40B4-BE49-F238E27FC236}">
                <a16:creationId xmlns:a16="http://schemas.microsoft.com/office/drawing/2014/main" id="{E136D6CF-7A69-2D11-E24F-16BD157CD81D}"/>
              </a:ext>
            </a:extLst>
          </p:cNvPr>
          <p:cNvSpPr txBox="1">
            <a:spLocks noChangeArrowheads="1"/>
          </p:cNvSpPr>
          <p:nvPr/>
        </p:nvSpPr>
        <p:spPr bwMode="auto">
          <a:xfrm>
            <a:off x="6156325" y="5002213"/>
            <a:ext cx="1416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State Coverage</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a:extLst>
              <a:ext uri="{FF2B5EF4-FFF2-40B4-BE49-F238E27FC236}">
                <a16:creationId xmlns:a16="http://schemas.microsoft.com/office/drawing/2014/main" id="{D93896D2-9CA2-C523-CF3B-52CFE40EDCC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13C5A0-62AD-4075-9791-22DD3F49A303}" type="slidenum">
              <a:rPr lang="de-DE" altLang="en-US">
                <a:solidFill>
                  <a:schemeClr val="bg1"/>
                </a:solidFill>
              </a:rPr>
              <a:pPr/>
              <a:t>21</a:t>
            </a:fld>
            <a:endParaRPr lang="de-DE" altLang="en-US">
              <a:solidFill>
                <a:schemeClr val="bg1"/>
              </a:solidFill>
            </a:endParaRPr>
          </a:p>
        </p:txBody>
      </p:sp>
      <p:sp>
        <p:nvSpPr>
          <p:cNvPr id="24579" name="Rectangle 2">
            <a:extLst>
              <a:ext uri="{FF2B5EF4-FFF2-40B4-BE49-F238E27FC236}">
                <a16:creationId xmlns:a16="http://schemas.microsoft.com/office/drawing/2014/main" id="{BBABE67C-AF9D-2484-A988-2C34DA98C3CA}"/>
              </a:ext>
            </a:extLst>
          </p:cNvPr>
          <p:cNvSpPr>
            <a:spLocks noGrp="1" noChangeArrowheads="1"/>
          </p:cNvSpPr>
          <p:nvPr>
            <p:ph type="title"/>
          </p:nvPr>
        </p:nvSpPr>
        <p:spPr/>
        <p:txBody>
          <a:bodyPr/>
          <a:lstStyle/>
          <a:p>
            <a:pPr eaLnBrk="1" hangingPunct="1"/>
            <a:r>
              <a:rPr lang="en-US" altLang="en-US"/>
              <a:t>FSM Coverage Example – Arc Coverage</a:t>
            </a:r>
          </a:p>
        </p:txBody>
      </p:sp>
      <p:sp>
        <p:nvSpPr>
          <p:cNvPr id="24580" name="Rectangle 3">
            <a:extLst>
              <a:ext uri="{FF2B5EF4-FFF2-40B4-BE49-F238E27FC236}">
                <a16:creationId xmlns:a16="http://schemas.microsoft.com/office/drawing/2014/main" id="{D441E743-1CCA-5018-4C63-1EBA8DF77715}"/>
              </a:ext>
            </a:extLst>
          </p:cNvPr>
          <p:cNvSpPr>
            <a:spLocks noGrp="1" noChangeArrowheads="1"/>
          </p:cNvSpPr>
          <p:nvPr>
            <p:ph type="body" sz="half" idx="3"/>
          </p:nvPr>
        </p:nvSpPr>
        <p:spPr>
          <a:xfrm>
            <a:off x="319088" y="871538"/>
            <a:ext cx="8524875" cy="1836737"/>
          </a:xfrm>
        </p:spPr>
        <p:txBody>
          <a:bodyPr/>
          <a:lstStyle/>
          <a:p>
            <a:pPr eaLnBrk="1" hangingPunct="1"/>
            <a:r>
              <a:rPr lang="en-US" altLang="en-US" sz="1800"/>
              <a:t>Arc coverage for the same FSM might be reported as in figure to the right.</a:t>
            </a:r>
          </a:p>
        </p:txBody>
      </p:sp>
      <p:pic>
        <p:nvPicPr>
          <p:cNvPr id="24581" name="Picture 4">
            <a:extLst>
              <a:ext uri="{FF2B5EF4-FFF2-40B4-BE49-F238E27FC236}">
                <a16:creationId xmlns:a16="http://schemas.microsoft.com/office/drawing/2014/main" id="{73D10150-BB65-EC00-1BA1-EB68329D95C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58800" y="2032000"/>
            <a:ext cx="3376613" cy="2627313"/>
          </a:xfrm>
          <a:noFill/>
        </p:spPr>
      </p:pic>
      <p:pic>
        <p:nvPicPr>
          <p:cNvPr id="24582" name="Picture 7">
            <a:extLst>
              <a:ext uri="{FF2B5EF4-FFF2-40B4-BE49-F238E27FC236}">
                <a16:creationId xmlns:a16="http://schemas.microsoft.com/office/drawing/2014/main" id="{77E1353E-8720-E0B8-A260-C8CECB79AD7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95813" y="1803400"/>
            <a:ext cx="4060825" cy="3538538"/>
          </a:xfrm>
          <a:noFill/>
        </p:spPr>
      </p:pic>
      <p:sp>
        <p:nvSpPr>
          <p:cNvPr id="24583" name="Text Box 8">
            <a:extLst>
              <a:ext uri="{FF2B5EF4-FFF2-40B4-BE49-F238E27FC236}">
                <a16:creationId xmlns:a16="http://schemas.microsoft.com/office/drawing/2014/main" id="{3133F653-8D4D-DCD2-7D5C-463AE6774136}"/>
              </a:ext>
            </a:extLst>
          </p:cNvPr>
          <p:cNvSpPr txBox="1">
            <a:spLocks noChangeArrowheads="1"/>
          </p:cNvSpPr>
          <p:nvPr/>
        </p:nvSpPr>
        <p:spPr bwMode="auto">
          <a:xfrm>
            <a:off x="6105525" y="5332413"/>
            <a:ext cx="126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Arc Coverage</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a:extLst>
              <a:ext uri="{FF2B5EF4-FFF2-40B4-BE49-F238E27FC236}">
                <a16:creationId xmlns:a16="http://schemas.microsoft.com/office/drawing/2014/main" id="{226F0141-0677-BDAA-B947-578DAF85CA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C5CB0E-B1D1-49A1-8344-5F69CAC37E4B}" type="slidenum">
              <a:rPr lang="de-DE" altLang="en-US">
                <a:solidFill>
                  <a:schemeClr val="bg1"/>
                </a:solidFill>
              </a:rPr>
              <a:pPr/>
              <a:t>22</a:t>
            </a:fld>
            <a:endParaRPr lang="de-DE" altLang="en-US">
              <a:solidFill>
                <a:schemeClr val="bg1"/>
              </a:solidFill>
            </a:endParaRPr>
          </a:p>
        </p:txBody>
      </p:sp>
      <p:sp>
        <p:nvSpPr>
          <p:cNvPr id="25603" name="Rectangle 2">
            <a:extLst>
              <a:ext uri="{FF2B5EF4-FFF2-40B4-BE49-F238E27FC236}">
                <a16:creationId xmlns:a16="http://schemas.microsoft.com/office/drawing/2014/main" id="{F60FCB33-5395-D311-7037-F75C7C7730F0}"/>
              </a:ext>
            </a:extLst>
          </p:cNvPr>
          <p:cNvSpPr>
            <a:spLocks noGrp="1" noChangeArrowheads="1"/>
          </p:cNvSpPr>
          <p:nvPr>
            <p:ph type="title"/>
          </p:nvPr>
        </p:nvSpPr>
        <p:spPr/>
        <p:txBody>
          <a:bodyPr/>
          <a:lstStyle/>
          <a:p>
            <a:pPr eaLnBrk="1" hangingPunct="1"/>
            <a:r>
              <a:rPr lang="en-US" altLang="en-US"/>
              <a:t>FSM Coverage Example – Sequential Arc Coverage</a:t>
            </a:r>
          </a:p>
        </p:txBody>
      </p:sp>
      <p:sp>
        <p:nvSpPr>
          <p:cNvPr id="25604" name="Rectangle 3">
            <a:extLst>
              <a:ext uri="{FF2B5EF4-FFF2-40B4-BE49-F238E27FC236}">
                <a16:creationId xmlns:a16="http://schemas.microsoft.com/office/drawing/2014/main" id="{0FFA34ED-0B52-4A51-C0C5-D4763E47141E}"/>
              </a:ext>
            </a:extLst>
          </p:cNvPr>
          <p:cNvSpPr>
            <a:spLocks noGrp="1" noChangeArrowheads="1"/>
          </p:cNvSpPr>
          <p:nvPr>
            <p:ph type="body" sz="half" idx="3"/>
          </p:nvPr>
        </p:nvSpPr>
        <p:spPr>
          <a:xfrm>
            <a:off x="319088" y="871538"/>
            <a:ext cx="8524875" cy="1836737"/>
          </a:xfrm>
        </p:spPr>
        <p:txBody>
          <a:bodyPr/>
          <a:lstStyle/>
          <a:p>
            <a:pPr eaLnBrk="1" hangingPunct="1"/>
            <a:r>
              <a:rPr lang="en-US" altLang="en-US" sz="1800"/>
              <a:t>Lastly, sequential arc coverage, for two-arc transitions beginning at state S1, for the same FSM might be reported as in figure to the right.</a:t>
            </a:r>
          </a:p>
        </p:txBody>
      </p:sp>
      <p:pic>
        <p:nvPicPr>
          <p:cNvPr id="25605" name="Picture 4">
            <a:extLst>
              <a:ext uri="{FF2B5EF4-FFF2-40B4-BE49-F238E27FC236}">
                <a16:creationId xmlns:a16="http://schemas.microsoft.com/office/drawing/2014/main" id="{213F4D3B-823F-A6F5-7034-F12B5F1BD61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5500" y="2032000"/>
            <a:ext cx="3376613" cy="2627313"/>
          </a:xfrm>
          <a:noFill/>
        </p:spPr>
      </p:pic>
      <p:pic>
        <p:nvPicPr>
          <p:cNvPr id="25606" name="Picture 7">
            <a:extLst>
              <a:ext uri="{FF2B5EF4-FFF2-40B4-BE49-F238E27FC236}">
                <a16:creationId xmlns:a16="http://schemas.microsoft.com/office/drawing/2014/main" id="{DFAAA19B-ACCD-4D96-6038-4085EA13C7D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95925" y="2400300"/>
            <a:ext cx="2863850" cy="1836738"/>
          </a:xfrm>
          <a:noFill/>
        </p:spPr>
      </p:pic>
      <p:sp>
        <p:nvSpPr>
          <p:cNvPr id="25607" name="Text Box 8">
            <a:extLst>
              <a:ext uri="{FF2B5EF4-FFF2-40B4-BE49-F238E27FC236}">
                <a16:creationId xmlns:a16="http://schemas.microsoft.com/office/drawing/2014/main" id="{CE2F4B65-4BBA-FE14-0799-73FE14770EB9}"/>
              </a:ext>
            </a:extLst>
          </p:cNvPr>
          <p:cNvSpPr txBox="1">
            <a:spLocks noChangeArrowheads="1"/>
          </p:cNvSpPr>
          <p:nvPr/>
        </p:nvSpPr>
        <p:spPr bwMode="auto">
          <a:xfrm>
            <a:off x="5876925" y="4240213"/>
            <a:ext cx="215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Sequential Arc Coverage</a:t>
            </a: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8001331-3796-E44F-1EE6-928F544199BB}"/>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Monitoring the Verification Flow</a:t>
            </a:r>
          </a:p>
        </p:txBody>
      </p:sp>
      <p:sp>
        <p:nvSpPr>
          <p:cNvPr id="41987" name="Rectangle 3">
            <a:extLst>
              <a:ext uri="{FF2B5EF4-FFF2-40B4-BE49-F238E27FC236}">
                <a16:creationId xmlns:a16="http://schemas.microsoft.com/office/drawing/2014/main" id="{B0B431E3-601A-5CDB-A6F0-0240DCCA85FD}"/>
              </a:ext>
            </a:extLst>
          </p:cNvPr>
          <p:cNvSpPr>
            <a:spLocks noGrp="1" noChangeArrowheads="1"/>
          </p:cNvSpPr>
          <p:nvPr>
            <p:ph type="subTitle" idx="1"/>
          </p:nvPr>
        </p:nvSpPr>
        <p:spPr/>
        <p:txBody>
          <a:bodyPr/>
          <a:lstStyle/>
          <a:p>
            <a:pPr eaLnBrk="1" hangingPunct="1"/>
            <a:r>
              <a:rPr lang="en-US" altLang="en-US"/>
              <a:t>Functional Coverage</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750C558A-2565-7AB9-0188-CE65E53A8BD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D0250C-1FF4-484B-ADE8-DF069C58E1C5}" type="slidenum">
              <a:rPr lang="de-DE" altLang="en-US">
                <a:solidFill>
                  <a:schemeClr val="bg1"/>
                </a:solidFill>
              </a:rPr>
              <a:pPr/>
              <a:t>24</a:t>
            </a:fld>
            <a:endParaRPr lang="de-DE" altLang="en-US">
              <a:solidFill>
                <a:schemeClr val="bg1"/>
              </a:solidFill>
            </a:endParaRPr>
          </a:p>
        </p:txBody>
      </p:sp>
      <p:sp>
        <p:nvSpPr>
          <p:cNvPr id="43011" name="Rectangle 2">
            <a:extLst>
              <a:ext uri="{FF2B5EF4-FFF2-40B4-BE49-F238E27FC236}">
                <a16:creationId xmlns:a16="http://schemas.microsoft.com/office/drawing/2014/main" id="{224BA84D-F5D5-251E-CDBA-A9609B5E7832}"/>
              </a:ext>
            </a:extLst>
          </p:cNvPr>
          <p:cNvSpPr>
            <a:spLocks noGrp="1" noChangeArrowheads="1"/>
          </p:cNvSpPr>
          <p:nvPr>
            <p:ph type="title"/>
          </p:nvPr>
        </p:nvSpPr>
        <p:spPr/>
        <p:txBody>
          <a:bodyPr/>
          <a:lstStyle/>
          <a:p>
            <a:pPr eaLnBrk="1" hangingPunct="1"/>
            <a:r>
              <a:rPr lang="en-US" altLang="en-US"/>
              <a:t>Functional Coverage I</a:t>
            </a:r>
          </a:p>
        </p:txBody>
      </p:sp>
      <p:sp>
        <p:nvSpPr>
          <p:cNvPr id="43012" name="Rectangle 3">
            <a:extLst>
              <a:ext uri="{FF2B5EF4-FFF2-40B4-BE49-F238E27FC236}">
                <a16:creationId xmlns:a16="http://schemas.microsoft.com/office/drawing/2014/main" id="{F0E31C99-1BEF-36CD-1C19-7C6348D9AFF6}"/>
              </a:ext>
            </a:extLst>
          </p:cNvPr>
          <p:cNvSpPr>
            <a:spLocks noGrp="1" noChangeArrowheads="1"/>
          </p:cNvSpPr>
          <p:nvPr>
            <p:ph type="body" idx="1"/>
          </p:nvPr>
        </p:nvSpPr>
        <p:spPr/>
        <p:txBody>
          <a:bodyPr/>
          <a:lstStyle/>
          <a:p>
            <a:pPr eaLnBrk="1" hangingPunct="1"/>
            <a:r>
              <a:rPr lang="en-US" altLang="en-US" sz="1400"/>
              <a:t>The purpose of measuring functional coverage is to measure verification progress from the perspective of the functional requirements of the device. </a:t>
            </a:r>
          </a:p>
          <a:p>
            <a:pPr eaLnBrk="1" hangingPunct="1"/>
            <a:endParaRPr lang="en-US" altLang="en-US" sz="1400"/>
          </a:p>
          <a:p>
            <a:pPr eaLnBrk="1" hangingPunct="1"/>
            <a:r>
              <a:rPr lang="en-US" altLang="en-US" sz="1400"/>
              <a:t>The functional requirements are imposed on both the inputs and outputs of the device - and their interrelationships - by the device specifications (functional specification and design (microarchitecture) specification).</a:t>
            </a:r>
          </a:p>
          <a:p>
            <a:pPr eaLnBrk="1" hangingPunct="1"/>
            <a:endParaRPr lang="en-US" altLang="en-US" sz="1400"/>
          </a:p>
          <a:p>
            <a:pPr eaLnBrk="1" hangingPunct="1"/>
            <a:r>
              <a:rPr lang="en-US" altLang="en-US" sz="1400"/>
              <a:t>The input requirements dictate the full data and temporal scope of input stimuli to be processed by the device. </a:t>
            </a:r>
          </a:p>
          <a:p>
            <a:pPr eaLnBrk="1" hangingPunct="1"/>
            <a:r>
              <a:rPr lang="en-US" altLang="en-US" sz="1400"/>
              <a:t>The output requirements specify the complete set of data and temporal responses to be observed. </a:t>
            </a:r>
          </a:p>
          <a:p>
            <a:pPr eaLnBrk="1" hangingPunct="1"/>
            <a:r>
              <a:rPr lang="en-US" altLang="en-US" sz="1400"/>
              <a:t>The input/output requirements specify all stimulus/response permutations which must be observed to meet black-box device requirements.</a:t>
            </a:r>
          </a:p>
          <a:p>
            <a:pPr eaLnBrk="1" hangingPunct="1"/>
            <a:endParaRPr lang="en-US" altLang="en-US" sz="1400"/>
          </a:p>
          <a:p>
            <a:pPr eaLnBrk="1" hangingPunct="1"/>
            <a:r>
              <a:rPr lang="en-US" altLang="en-US" sz="1400"/>
              <a:t>Since the full behavior of a device may be defined by these input, output and input/output requirements, a functional coverage space which captures these requirements is referred to as a coverage model. </a:t>
            </a:r>
          </a:p>
          <a:p>
            <a:pPr eaLnBrk="1" hangingPunct="1"/>
            <a:endParaRPr lang="en-US" altLang="en-US" sz="1400"/>
          </a:p>
          <a:p>
            <a:pPr eaLnBrk="1" hangingPunct="1"/>
            <a:r>
              <a:rPr lang="en-US" altLang="en-US" sz="1400"/>
              <a:t>The degree to which a coverage model captures these requirements is defined to be its </a:t>
            </a:r>
            <a:r>
              <a:rPr lang="en-US" altLang="en-US" sz="1400" b="1"/>
              <a:t>fidelity</a:t>
            </a:r>
            <a:r>
              <a:rPr lang="en-US" altLang="en-US" sz="1400"/>
              <a:t>.</a:t>
            </a:r>
          </a:p>
          <a:p>
            <a:pPr eaLnBrk="1" hangingPunct="1"/>
            <a:endParaRPr lang="en-US" altLang="en-US" sz="1400"/>
          </a:p>
          <a:p>
            <a:pPr eaLnBrk="1" hangingPunct="1"/>
            <a:r>
              <a:rPr lang="en-US" altLang="en-US" sz="1400"/>
              <a:t>The </a:t>
            </a:r>
            <a:r>
              <a:rPr lang="en-US" altLang="en-US" sz="1400" b="1"/>
              <a:t>fidelity</a:t>
            </a:r>
            <a:r>
              <a:rPr lang="en-US" altLang="en-US" sz="1400"/>
              <a:t> of a model determines how closely the model defines the actual behavioral requirements of the device. This is the abstraction gap between the coverage model and the device.</a:t>
            </a: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4DDF2C9D-3379-E131-07C5-CA16325BAEC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59A6C2-38DF-432D-9956-4B8EDA111D48}" type="slidenum">
              <a:rPr lang="de-DE" altLang="en-US">
                <a:solidFill>
                  <a:schemeClr val="bg1"/>
                </a:solidFill>
              </a:rPr>
              <a:pPr/>
              <a:t>25</a:t>
            </a:fld>
            <a:endParaRPr lang="de-DE" altLang="en-US">
              <a:solidFill>
                <a:schemeClr val="bg1"/>
              </a:solidFill>
            </a:endParaRPr>
          </a:p>
        </p:txBody>
      </p:sp>
      <p:sp>
        <p:nvSpPr>
          <p:cNvPr id="44035" name="Rectangle 2">
            <a:extLst>
              <a:ext uri="{FF2B5EF4-FFF2-40B4-BE49-F238E27FC236}">
                <a16:creationId xmlns:a16="http://schemas.microsoft.com/office/drawing/2014/main" id="{3580C76B-866F-9BFD-6816-861566294AB7}"/>
              </a:ext>
            </a:extLst>
          </p:cNvPr>
          <p:cNvSpPr>
            <a:spLocks noGrp="1" noChangeArrowheads="1"/>
          </p:cNvSpPr>
          <p:nvPr>
            <p:ph type="title"/>
          </p:nvPr>
        </p:nvSpPr>
        <p:spPr/>
        <p:txBody>
          <a:bodyPr/>
          <a:lstStyle/>
          <a:p>
            <a:pPr eaLnBrk="1" hangingPunct="1"/>
            <a:r>
              <a:rPr lang="en-US" altLang="en-US"/>
              <a:t>Functional Coverage II</a:t>
            </a:r>
          </a:p>
        </p:txBody>
      </p:sp>
      <p:sp>
        <p:nvSpPr>
          <p:cNvPr id="44036" name="Rectangle 3">
            <a:extLst>
              <a:ext uri="{FF2B5EF4-FFF2-40B4-BE49-F238E27FC236}">
                <a16:creationId xmlns:a16="http://schemas.microsoft.com/office/drawing/2014/main" id="{351F23A5-B9AC-7F3F-4975-E4D364A3106B}"/>
              </a:ext>
            </a:extLst>
          </p:cNvPr>
          <p:cNvSpPr>
            <a:spLocks noGrp="1" noChangeArrowheads="1"/>
          </p:cNvSpPr>
          <p:nvPr>
            <p:ph type="body" idx="1"/>
          </p:nvPr>
        </p:nvSpPr>
        <p:spPr/>
        <p:txBody>
          <a:bodyPr/>
          <a:lstStyle/>
          <a:p>
            <a:pPr eaLnBrk="1" hangingPunct="1"/>
            <a:r>
              <a:rPr lang="en-US" altLang="en-US" sz="1400"/>
              <a:t>Unlike structural coverage, there is no automated way to create functional coverage models. </a:t>
            </a:r>
          </a:p>
          <a:p>
            <a:pPr eaLnBrk="1" hangingPunct="1"/>
            <a:endParaRPr lang="en-US" altLang="en-US" sz="1400"/>
          </a:p>
          <a:p>
            <a:pPr eaLnBrk="1" hangingPunct="1"/>
            <a:r>
              <a:rPr lang="en-US" altLang="en-US" sz="1400"/>
              <a:t>Functional coverage targets semantic aspects of the test generation or design implementation. </a:t>
            </a:r>
          </a:p>
          <a:p>
            <a:pPr eaLnBrk="1" hangingPunct="1"/>
            <a:endParaRPr lang="en-US" altLang="en-US" sz="1400"/>
          </a:p>
          <a:p>
            <a:pPr eaLnBrk="1" hangingPunct="1"/>
            <a:r>
              <a:rPr lang="en-US" altLang="en-US" sz="1400"/>
              <a:t>Underlying all functional coverage activities there is the acknowledgement that it is necessary to choose which functional areas of the design need to be tested. </a:t>
            </a:r>
          </a:p>
          <a:p>
            <a:pPr eaLnBrk="1" hangingPunct="1"/>
            <a:endParaRPr lang="en-US" altLang="en-US" sz="1400"/>
          </a:p>
          <a:p>
            <a:pPr eaLnBrk="1" hangingPunct="1"/>
            <a:r>
              <a:rPr lang="en-US" altLang="en-US" sz="1400"/>
              <a:t>Insight into the design semantics drives these choices, and they must come from the designer or the verification engineer.</a:t>
            </a:r>
          </a:p>
          <a:p>
            <a:pPr eaLnBrk="1" hangingPunct="1"/>
            <a:endParaRPr lang="en-US" altLang="en-US" sz="1400"/>
          </a:p>
          <a:p>
            <a:pPr eaLnBrk="1" hangingPunct="1"/>
            <a:r>
              <a:rPr lang="en-US" altLang="en-US" sz="1400"/>
              <a:t>A very important component of this insight is the knowledge of design complexity, of areas that are prone to bugs. </a:t>
            </a:r>
          </a:p>
          <a:p>
            <a:pPr eaLnBrk="1" hangingPunct="1"/>
            <a:endParaRPr lang="en-US" altLang="en-US" sz="1400"/>
          </a:p>
          <a:p>
            <a:pPr eaLnBrk="1" hangingPunct="1"/>
            <a:r>
              <a:rPr lang="en-US" altLang="en-US" sz="1400"/>
              <a:t>The predictive bug coverage component of functional coverage models must come from the experience of the engineers.</a:t>
            </a:r>
          </a:p>
          <a:p>
            <a:pPr eaLnBrk="1" hangingPunct="1"/>
            <a:endParaRPr lang="en-US" altLang="en-US" sz="1400"/>
          </a:p>
          <a:p>
            <a:pPr eaLnBrk="1" hangingPunct="1"/>
            <a:r>
              <a:rPr lang="en-US" altLang="en-US" sz="1400"/>
              <a:t>There is no set of complex automation tools available to define functional coverage models. </a:t>
            </a:r>
          </a:p>
          <a:p>
            <a:pPr eaLnBrk="1" hangingPunct="1"/>
            <a:endParaRPr lang="en-US" altLang="en-US" sz="1400"/>
          </a:p>
          <a:p>
            <a:pPr eaLnBrk="1" hangingPunct="1"/>
            <a:r>
              <a:rPr lang="en-US" altLang="en-US" sz="1400"/>
              <a:t>The tool support focuses mostly on the implementation of the coverage model and the efficient collection of the data during runtime. After the data are collected, the tools provide GUI support to help in the traversal of the results.</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6D016DE3-FB69-732D-A90A-D4FA760BB97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A77E5D-3AE1-4BA5-9511-EC37C045A6D2}" type="slidenum">
              <a:rPr lang="de-DE" altLang="en-US">
                <a:solidFill>
                  <a:schemeClr val="bg1"/>
                </a:solidFill>
              </a:rPr>
              <a:pPr/>
              <a:t>26</a:t>
            </a:fld>
            <a:endParaRPr lang="de-DE" altLang="en-US">
              <a:solidFill>
                <a:schemeClr val="bg1"/>
              </a:solidFill>
            </a:endParaRPr>
          </a:p>
        </p:txBody>
      </p:sp>
      <p:sp>
        <p:nvSpPr>
          <p:cNvPr id="45059" name="Rectangle 2">
            <a:extLst>
              <a:ext uri="{FF2B5EF4-FFF2-40B4-BE49-F238E27FC236}">
                <a16:creationId xmlns:a16="http://schemas.microsoft.com/office/drawing/2014/main" id="{7CFCC30F-0DF5-2224-94A1-ECB6BFD609E9}"/>
              </a:ext>
            </a:extLst>
          </p:cNvPr>
          <p:cNvSpPr>
            <a:spLocks noGrp="1" noChangeArrowheads="1"/>
          </p:cNvSpPr>
          <p:nvPr>
            <p:ph type="title"/>
          </p:nvPr>
        </p:nvSpPr>
        <p:spPr/>
        <p:txBody>
          <a:bodyPr/>
          <a:lstStyle/>
          <a:p>
            <a:pPr eaLnBrk="1" hangingPunct="1"/>
            <a:r>
              <a:rPr lang="en-US" altLang="en-US"/>
              <a:t>Functional Coverage Model Designing Steps</a:t>
            </a:r>
          </a:p>
        </p:txBody>
      </p:sp>
      <p:sp>
        <p:nvSpPr>
          <p:cNvPr id="45060" name="Rectangle 3">
            <a:extLst>
              <a:ext uri="{FF2B5EF4-FFF2-40B4-BE49-F238E27FC236}">
                <a16:creationId xmlns:a16="http://schemas.microsoft.com/office/drawing/2014/main" id="{5D09A24A-855F-24AE-5030-716EAB3DE990}"/>
              </a:ext>
            </a:extLst>
          </p:cNvPr>
          <p:cNvSpPr>
            <a:spLocks noGrp="1" noChangeArrowheads="1"/>
          </p:cNvSpPr>
          <p:nvPr>
            <p:ph type="body" idx="1"/>
          </p:nvPr>
        </p:nvSpPr>
        <p:spPr/>
        <p:txBody>
          <a:bodyPr/>
          <a:lstStyle/>
          <a:p>
            <a:pPr eaLnBrk="1" hangingPunct="1"/>
            <a:r>
              <a:rPr lang="en-US" altLang="en-US" sz="1400"/>
              <a:t>Functional coverage model design steps include:</a:t>
            </a:r>
          </a:p>
          <a:p>
            <a:pPr lvl="1" eaLnBrk="1" hangingPunct="1"/>
            <a:r>
              <a:rPr lang="en-US" altLang="en-US" sz="1200"/>
              <a:t>describing the semantics of the model, </a:t>
            </a:r>
          </a:p>
          <a:p>
            <a:pPr lvl="1" eaLnBrk="1" hangingPunct="1"/>
            <a:r>
              <a:rPr lang="en-US" altLang="en-US" sz="1200"/>
              <a:t>identifying the coverage attributes (events) and </a:t>
            </a:r>
          </a:p>
          <a:p>
            <a:pPr lvl="1" eaLnBrk="1" hangingPunct="1"/>
            <a:r>
              <a:rPr lang="en-US" altLang="en-US" sz="1200"/>
              <a:t>specifying the relationships among these attributes which characterize the device and time when to correlate them.</a:t>
            </a:r>
          </a:p>
          <a:p>
            <a:pPr eaLnBrk="1" hangingPunct="1"/>
            <a:endParaRPr lang="en-US" altLang="en-US" sz="1200"/>
          </a:p>
          <a:p>
            <a:pPr eaLnBrk="1" hangingPunct="1"/>
            <a:r>
              <a:rPr lang="en-US" altLang="en-US" sz="1400"/>
              <a:t>The semantics of the model is an English description of what is modeled, sometimes called a story. </a:t>
            </a:r>
          </a:p>
          <a:p>
            <a:pPr eaLnBrk="1" hangingPunct="1"/>
            <a:r>
              <a:rPr lang="en-US" altLang="en-US" sz="1400"/>
              <a:t>An example for an input coverage model is:</a:t>
            </a:r>
          </a:p>
          <a:p>
            <a:pPr lvl="1" eaLnBrk="1" hangingPunct="1">
              <a:buFontTx/>
              <a:buNone/>
            </a:pPr>
            <a:r>
              <a:rPr lang="en-US" altLang="en-US" sz="1200" i="1"/>
              <a:t>	The instruction decoder must decode every opcode, in every addressing mode with all permutations of operand registers. </a:t>
            </a:r>
          </a:p>
          <a:p>
            <a:pPr eaLnBrk="1" hangingPunct="1"/>
            <a:r>
              <a:rPr lang="en-US" altLang="en-US" sz="1400"/>
              <a:t>An output model example is: </a:t>
            </a:r>
          </a:p>
          <a:p>
            <a:pPr lvl="1" eaLnBrk="1" hangingPunct="1">
              <a:buFontTx/>
              <a:buNone/>
            </a:pPr>
            <a:r>
              <a:rPr lang="en-US" altLang="en-US" sz="1200" i="1"/>
              <a:t>	We must observe the packet processor write a sequence of packets of the same priority, where the sequence length varies from one to 255.</a:t>
            </a:r>
          </a:p>
          <a:p>
            <a:pPr eaLnBrk="1" hangingPunct="1"/>
            <a:endParaRPr lang="en-US" altLang="en-US" sz="1400"/>
          </a:p>
          <a:p>
            <a:pPr eaLnBrk="1" hangingPunct="1"/>
            <a:r>
              <a:rPr lang="en-US" altLang="en-US" sz="1400"/>
              <a:t>Once the semantic description is written, the second step in designing a coverage model is identifying </a:t>
            </a:r>
            <a:r>
              <a:rPr lang="en-US" altLang="en-US" sz="1400" b="1"/>
              <a:t>attributes</a:t>
            </a:r>
            <a:r>
              <a:rPr lang="en-US" altLang="en-US" sz="1400"/>
              <a:t>, or as it is sometimes called, </a:t>
            </a:r>
            <a:r>
              <a:rPr lang="en-US" altLang="en-US" sz="1400" b="1"/>
              <a:t>coverage</a:t>
            </a:r>
            <a:r>
              <a:rPr lang="en-US" altLang="en-US" sz="1400"/>
              <a:t> </a:t>
            </a:r>
            <a:r>
              <a:rPr lang="en-US" altLang="en-US" sz="1400" b="1"/>
              <a:t>events</a:t>
            </a:r>
            <a:r>
              <a:rPr lang="en-US" altLang="en-US" sz="1400"/>
              <a:t>. But first, what is meant by an attribute</a:t>
            </a:r>
            <a:r>
              <a:rPr lang="en-US" altLang="en-US" sz="1400" i="1"/>
              <a:t>? </a:t>
            </a:r>
          </a:p>
          <a:p>
            <a:pPr eaLnBrk="1" hangingPunct="1"/>
            <a:endParaRPr lang="en-US" altLang="en-US" sz="1400"/>
          </a:p>
          <a:p>
            <a:pPr eaLnBrk="1" hangingPunct="1"/>
            <a:r>
              <a:rPr lang="en-US" altLang="en-US" sz="1400"/>
              <a:t>An attribute specifies an event in the model or the test bench, which is important enough that the verification environment must note and log its occurrence.</a:t>
            </a:r>
          </a:p>
          <a:p>
            <a:pPr eaLnBrk="1" hangingPunct="1"/>
            <a:endParaRPr lang="en-US" altLang="en-US" sz="1400"/>
          </a:p>
          <a:p>
            <a:pPr eaLnBrk="1" hangingPunct="1"/>
            <a:r>
              <a:rPr lang="en-US" altLang="en-US" sz="1400"/>
              <a:t>An attribute identified from one of the device specifications is a parameter of the device such as configuration mode, instruction opcode, control field value or packet length. </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F09354AF-B290-FD47-73BD-66476E9EE3E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49464E-3193-4FC9-B891-6566F4E1C3B1}" type="slidenum">
              <a:rPr lang="de-DE" altLang="en-US">
                <a:solidFill>
                  <a:schemeClr val="bg1"/>
                </a:solidFill>
              </a:rPr>
              <a:pPr/>
              <a:t>27</a:t>
            </a:fld>
            <a:endParaRPr lang="de-DE" altLang="en-US">
              <a:solidFill>
                <a:schemeClr val="bg1"/>
              </a:solidFill>
            </a:endParaRPr>
          </a:p>
        </p:txBody>
      </p:sp>
      <p:sp>
        <p:nvSpPr>
          <p:cNvPr id="48131" name="Rectangle 2">
            <a:extLst>
              <a:ext uri="{FF2B5EF4-FFF2-40B4-BE49-F238E27FC236}">
                <a16:creationId xmlns:a16="http://schemas.microsoft.com/office/drawing/2014/main" id="{AB8A0908-8123-D34B-FC68-D8172FA620EE}"/>
              </a:ext>
            </a:extLst>
          </p:cNvPr>
          <p:cNvSpPr>
            <a:spLocks noGrp="1" noChangeArrowheads="1"/>
          </p:cNvSpPr>
          <p:nvPr>
            <p:ph type="title"/>
          </p:nvPr>
        </p:nvSpPr>
        <p:spPr/>
        <p:txBody>
          <a:bodyPr/>
          <a:lstStyle/>
          <a:p>
            <a:pPr eaLnBrk="1" hangingPunct="1"/>
            <a:r>
              <a:rPr lang="en-US" altLang="en-US"/>
              <a:t>Matrix Coverage Model</a:t>
            </a:r>
          </a:p>
        </p:txBody>
      </p:sp>
      <p:sp>
        <p:nvSpPr>
          <p:cNvPr id="48132" name="Rectangle 4">
            <a:extLst>
              <a:ext uri="{FF2B5EF4-FFF2-40B4-BE49-F238E27FC236}">
                <a16:creationId xmlns:a16="http://schemas.microsoft.com/office/drawing/2014/main" id="{6C4A53FB-AD4A-3FCB-D4D2-0272F288C319}"/>
              </a:ext>
            </a:extLst>
          </p:cNvPr>
          <p:cNvSpPr>
            <a:spLocks noGrp="1" noChangeArrowheads="1"/>
          </p:cNvSpPr>
          <p:nvPr>
            <p:ph type="body" sz="half" idx="1"/>
          </p:nvPr>
        </p:nvSpPr>
        <p:spPr/>
        <p:txBody>
          <a:bodyPr/>
          <a:lstStyle/>
          <a:p>
            <a:pPr eaLnBrk="1" hangingPunct="1"/>
            <a:r>
              <a:rPr lang="en-US" altLang="en-US" sz="1400"/>
              <a:t>A matrix model considers each attribute to be a dimension of a matrix, where the number of dimensions is defined by the number of attributes.</a:t>
            </a:r>
          </a:p>
          <a:p>
            <a:pPr eaLnBrk="1" hangingPunct="1"/>
            <a:endParaRPr lang="en-US" altLang="en-US" sz="1400"/>
          </a:p>
          <a:p>
            <a:pPr eaLnBrk="1" hangingPunct="1"/>
            <a:r>
              <a:rPr lang="en-US" altLang="en-US" sz="1400"/>
              <a:t>The values along each axis are the values of the corresponding attribute. </a:t>
            </a:r>
          </a:p>
          <a:p>
            <a:pPr eaLnBrk="1" hangingPunct="1"/>
            <a:endParaRPr lang="en-US" altLang="en-US" sz="1400"/>
          </a:p>
          <a:p>
            <a:pPr eaLnBrk="1" hangingPunct="1"/>
            <a:r>
              <a:rPr lang="en-US" altLang="en-US" sz="1400"/>
              <a:t>Figure to the right illustrates a two dimensional matrix model.</a:t>
            </a:r>
          </a:p>
          <a:p>
            <a:pPr eaLnBrk="1" hangingPunct="1"/>
            <a:endParaRPr lang="en-US" altLang="en-US" sz="1400"/>
          </a:p>
          <a:p>
            <a:pPr eaLnBrk="1" hangingPunct="1"/>
            <a:r>
              <a:rPr lang="en-US" altLang="en-US" sz="1400"/>
              <a:t>The two attributes are labeled “Attribute A” and “Attribute B.”</a:t>
            </a:r>
          </a:p>
          <a:p>
            <a:pPr eaLnBrk="1" hangingPunct="1"/>
            <a:endParaRPr lang="en-US" altLang="en-US" sz="1400"/>
          </a:p>
          <a:p>
            <a:pPr eaLnBrk="1" hangingPunct="1"/>
            <a:r>
              <a:rPr lang="en-US" altLang="en-US" sz="1400"/>
              <a:t>Attribute A has twelve values, A0 through A11 while attribute B has eight values, B0 through B7. </a:t>
            </a:r>
          </a:p>
          <a:p>
            <a:pPr eaLnBrk="1" hangingPunct="1"/>
            <a:endParaRPr lang="en-US" altLang="en-US" sz="1400"/>
          </a:p>
          <a:p>
            <a:pPr eaLnBrk="1" hangingPunct="1"/>
            <a:r>
              <a:rPr lang="en-US" altLang="en-US" sz="1400"/>
              <a:t>An attribute pair, (</a:t>
            </a:r>
            <a:r>
              <a:rPr lang="en-US" altLang="en-US" sz="1400" i="1"/>
              <a:t>A</a:t>
            </a:r>
            <a:r>
              <a:rPr lang="en-US" altLang="en-US" sz="1400" i="1" baseline="-25000"/>
              <a:t>n</a:t>
            </a:r>
            <a:r>
              <a:rPr lang="en-US" altLang="en-US" sz="1400"/>
              <a:t>, </a:t>
            </a:r>
            <a:r>
              <a:rPr lang="en-US" altLang="en-US" sz="1400" i="1"/>
              <a:t>B</a:t>
            </a:r>
            <a:r>
              <a:rPr lang="en-US" altLang="en-US" sz="1400" i="1" baseline="-25000"/>
              <a:t>m</a:t>
            </a:r>
            <a:r>
              <a:rPr lang="en-US" altLang="en-US" sz="1400"/>
              <a:t>), defines a point within this two dimensional coverage space. </a:t>
            </a:r>
          </a:p>
          <a:p>
            <a:pPr eaLnBrk="1" hangingPunct="1"/>
            <a:endParaRPr lang="en-US" altLang="en-US" sz="1400"/>
          </a:p>
          <a:p>
            <a:pPr eaLnBrk="1" hangingPunct="1"/>
            <a:r>
              <a:rPr lang="en-US" altLang="en-US" sz="1400"/>
              <a:t>This matrix model defines 96 points.</a:t>
            </a:r>
          </a:p>
        </p:txBody>
      </p:sp>
      <p:sp>
        <p:nvSpPr>
          <p:cNvPr id="48133" name="Rectangle 7">
            <a:extLst>
              <a:ext uri="{FF2B5EF4-FFF2-40B4-BE49-F238E27FC236}">
                <a16:creationId xmlns:a16="http://schemas.microsoft.com/office/drawing/2014/main" id="{23B77DE9-14D2-C2E7-2687-B7A5D7624F04}"/>
              </a:ext>
            </a:extLst>
          </p:cNvPr>
          <p:cNvSpPr>
            <a:spLocks noChangeArrowheads="1"/>
          </p:cNvSpPr>
          <p:nvPr/>
        </p:nvSpPr>
        <p:spPr bwMode="auto">
          <a:xfrm>
            <a:off x="6124575" y="4119563"/>
            <a:ext cx="149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Matrix Coverage Model</a:t>
            </a:r>
          </a:p>
        </p:txBody>
      </p:sp>
      <p:pic>
        <p:nvPicPr>
          <p:cNvPr id="48134" name="Picture 9">
            <a:extLst>
              <a:ext uri="{FF2B5EF4-FFF2-40B4-BE49-F238E27FC236}">
                <a16:creationId xmlns:a16="http://schemas.microsoft.com/office/drawing/2014/main" id="{C80551CF-122A-7B3D-5301-9AA07E2F7B3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495425"/>
            <a:ext cx="4186238" cy="2562225"/>
          </a:xfrm>
          <a:noFill/>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E1358C4E-F449-00E9-2BF0-A6A0726CECB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444C02-E26A-4B92-95B7-891BCCB92C2B}" type="slidenum">
              <a:rPr lang="de-DE" altLang="en-US">
                <a:solidFill>
                  <a:schemeClr val="bg1"/>
                </a:solidFill>
              </a:rPr>
              <a:pPr/>
              <a:t>28</a:t>
            </a:fld>
            <a:endParaRPr lang="de-DE" altLang="en-US">
              <a:solidFill>
                <a:schemeClr val="bg1"/>
              </a:solidFill>
            </a:endParaRPr>
          </a:p>
        </p:txBody>
      </p:sp>
      <p:sp>
        <p:nvSpPr>
          <p:cNvPr id="49155" name="Rectangle 4">
            <a:extLst>
              <a:ext uri="{FF2B5EF4-FFF2-40B4-BE49-F238E27FC236}">
                <a16:creationId xmlns:a16="http://schemas.microsoft.com/office/drawing/2014/main" id="{22863BE4-B58D-FA43-564D-154D225DF954}"/>
              </a:ext>
            </a:extLst>
          </p:cNvPr>
          <p:cNvSpPr>
            <a:spLocks noGrp="1" noChangeArrowheads="1"/>
          </p:cNvSpPr>
          <p:nvPr>
            <p:ph type="title"/>
          </p:nvPr>
        </p:nvSpPr>
        <p:spPr/>
        <p:txBody>
          <a:bodyPr/>
          <a:lstStyle/>
          <a:p>
            <a:pPr eaLnBrk="1" hangingPunct="1"/>
            <a:r>
              <a:rPr lang="en-US" altLang="en-US"/>
              <a:t>Hierarchical Coverage Model</a:t>
            </a:r>
          </a:p>
        </p:txBody>
      </p:sp>
      <p:sp>
        <p:nvSpPr>
          <p:cNvPr id="49156" name="Rectangle 5">
            <a:extLst>
              <a:ext uri="{FF2B5EF4-FFF2-40B4-BE49-F238E27FC236}">
                <a16:creationId xmlns:a16="http://schemas.microsoft.com/office/drawing/2014/main" id="{7B66A58E-AB92-D802-3297-662E488009D2}"/>
              </a:ext>
            </a:extLst>
          </p:cNvPr>
          <p:cNvSpPr>
            <a:spLocks noGrp="1" noChangeArrowheads="1"/>
          </p:cNvSpPr>
          <p:nvPr>
            <p:ph type="body" sz="half" idx="1"/>
          </p:nvPr>
        </p:nvSpPr>
        <p:spPr/>
        <p:txBody>
          <a:bodyPr/>
          <a:lstStyle/>
          <a:p>
            <a:pPr eaLnBrk="1" hangingPunct="1"/>
            <a:r>
              <a:rPr lang="en-US" altLang="en-US" sz="1200"/>
              <a:t>A hierarchical model is structured like an inverted tree with its root at the top. </a:t>
            </a:r>
          </a:p>
          <a:p>
            <a:pPr eaLnBrk="1" hangingPunct="1"/>
            <a:endParaRPr lang="en-US" altLang="en-US" sz="1200"/>
          </a:p>
          <a:p>
            <a:pPr eaLnBrk="1" hangingPunct="1"/>
            <a:r>
              <a:rPr lang="en-US" altLang="en-US" sz="1200"/>
              <a:t>It is a directed graph whose nodes are attribute values and whose edges indicate a relationship between one attribute value and another. </a:t>
            </a:r>
          </a:p>
          <a:p>
            <a:pPr eaLnBrk="1" hangingPunct="1"/>
            <a:endParaRPr lang="en-US" altLang="en-US" sz="1200"/>
          </a:p>
          <a:p>
            <a:pPr eaLnBrk="1" hangingPunct="1"/>
            <a:r>
              <a:rPr lang="en-US" altLang="en-US" sz="1200"/>
              <a:t>One attribute is represented at each level in the tree, with the primary controlling attribute at the root and each successive attribute one level lower. </a:t>
            </a:r>
          </a:p>
          <a:p>
            <a:pPr eaLnBrk="1" hangingPunct="1"/>
            <a:endParaRPr lang="en-US" altLang="en-US" sz="1200"/>
          </a:p>
          <a:p>
            <a:pPr eaLnBrk="1" hangingPunct="1"/>
            <a:r>
              <a:rPr lang="en-US" altLang="en-US" sz="1200"/>
              <a:t>Figure to the right illustrates a hierarchical coverage model defined by three attributes: “Attribute A,” “Attribute B” and “Attribute C.”</a:t>
            </a:r>
          </a:p>
          <a:p>
            <a:pPr eaLnBrk="1" hangingPunct="1"/>
            <a:endParaRPr lang="en-US" altLang="en-US" sz="1200"/>
          </a:p>
          <a:p>
            <a:pPr eaLnBrk="1" hangingPunct="1"/>
            <a:r>
              <a:rPr lang="en-US" altLang="en-US" sz="1200"/>
              <a:t>Attribute A is the primary controlling attribute and has four values, A0 through A3. </a:t>
            </a:r>
          </a:p>
          <a:p>
            <a:pPr eaLnBrk="1" hangingPunct="1"/>
            <a:r>
              <a:rPr lang="en-US" altLang="en-US" sz="1200"/>
              <a:t>Attribute B is a secondary attribute and has three values, B0, B1 and B2. </a:t>
            </a:r>
          </a:p>
          <a:p>
            <a:pPr eaLnBrk="1" hangingPunct="1"/>
            <a:r>
              <a:rPr lang="en-US" altLang="en-US" sz="1200"/>
              <a:t>Attribute C is a tertiary attribute having four values, C0 through C3.</a:t>
            </a:r>
          </a:p>
          <a:p>
            <a:pPr eaLnBrk="1" hangingPunct="1"/>
            <a:endParaRPr lang="en-US" altLang="en-US" sz="1200"/>
          </a:p>
          <a:p>
            <a:pPr eaLnBrk="1" hangingPunct="1"/>
            <a:r>
              <a:rPr lang="en-US" altLang="en-US" sz="1200"/>
              <a:t>In this model, an attribute 3-tuple, (A</a:t>
            </a:r>
            <a:r>
              <a:rPr lang="en-US" altLang="en-US" sz="1200" baseline="-25000"/>
              <a:t>n </a:t>
            </a:r>
            <a:r>
              <a:rPr lang="en-US" altLang="en-US" sz="1200"/>
              <a:t>, B</a:t>
            </a:r>
            <a:r>
              <a:rPr lang="en-US" altLang="en-US" sz="1200" baseline="-25000"/>
              <a:t>m </a:t>
            </a:r>
            <a:r>
              <a:rPr lang="en-US" altLang="en-US" sz="1200"/>
              <a:t>, C</a:t>
            </a:r>
            <a:r>
              <a:rPr lang="en-US" altLang="en-US" sz="1200" baseline="-25000"/>
              <a:t>k</a:t>
            </a:r>
            <a:r>
              <a:rPr lang="en-US" altLang="en-US" sz="1200"/>
              <a:t>), defines one of the ten points in the coverage space. </a:t>
            </a:r>
          </a:p>
          <a:p>
            <a:pPr eaLnBrk="1" hangingPunct="1"/>
            <a:r>
              <a:rPr lang="en-US" altLang="en-US" sz="1200"/>
              <a:t>For example, </a:t>
            </a:r>
            <a:r>
              <a:rPr lang="en-US" altLang="en-US" sz="1200" i="1"/>
              <a:t>p</a:t>
            </a:r>
            <a:r>
              <a:rPr lang="en-US" altLang="en-US" sz="1200" i="1" baseline="-25000"/>
              <a:t>7</a:t>
            </a:r>
            <a:r>
              <a:rPr lang="en-US" altLang="en-US" sz="1200"/>
              <a:t> is defined by (A2, B0, C2), the path to this point.</a:t>
            </a:r>
          </a:p>
        </p:txBody>
      </p:sp>
      <p:pic>
        <p:nvPicPr>
          <p:cNvPr id="49157" name="Picture 7">
            <a:extLst>
              <a:ext uri="{FF2B5EF4-FFF2-40B4-BE49-F238E27FC236}">
                <a16:creationId xmlns:a16="http://schemas.microsoft.com/office/drawing/2014/main" id="{5D49CC80-8DF0-4E14-B31F-0631821D27B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698625"/>
            <a:ext cx="4186238" cy="2154238"/>
          </a:xfrm>
          <a:noFill/>
        </p:spPr>
      </p:pic>
      <p:sp>
        <p:nvSpPr>
          <p:cNvPr id="49158" name="Rectangle 8">
            <a:extLst>
              <a:ext uri="{FF2B5EF4-FFF2-40B4-BE49-F238E27FC236}">
                <a16:creationId xmlns:a16="http://schemas.microsoft.com/office/drawing/2014/main" id="{C8DD0C98-64E5-F14B-50CB-676620EE51E6}"/>
              </a:ext>
            </a:extLst>
          </p:cNvPr>
          <p:cNvSpPr>
            <a:spLocks noChangeArrowheads="1"/>
          </p:cNvSpPr>
          <p:nvPr/>
        </p:nvSpPr>
        <p:spPr bwMode="auto">
          <a:xfrm>
            <a:off x="6086475" y="3916363"/>
            <a:ext cx="181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Hierarchical Coverage Model</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a:extLst>
              <a:ext uri="{FF2B5EF4-FFF2-40B4-BE49-F238E27FC236}">
                <a16:creationId xmlns:a16="http://schemas.microsoft.com/office/drawing/2014/main" id="{EAE5CAE5-D0E2-4878-9419-03D2B6DA81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2D8591-A39E-47A9-9F69-D904F1B61767}" type="slidenum">
              <a:rPr lang="de-DE" altLang="en-US">
                <a:solidFill>
                  <a:schemeClr val="bg1"/>
                </a:solidFill>
              </a:rPr>
              <a:pPr/>
              <a:t>29</a:t>
            </a:fld>
            <a:endParaRPr lang="de-DE" altLang="en-US">
              <a:solidFill>
                <a:schemeClr val="bg1"/>
              </a:solidFill>
            </a:endParaRPr>
          </a:p>
        </p:txBody>
      </p:sp>
      <p:sp>
        <p:nvSpPr>
          <p:cNvPr id="50179" name="Rectangle 2">
            <a:extLst>
              <a:ext uri="{FF2B5EF4-FFF2-40B4-BE49-F238E27FC236}">
                <a16:creationId xmlns:a16="http://schemas.microsoft.com/office/drawing/2014/main" id="{7383E8E9-AB91-71E5-3D0D-F2C7492E2C88}"/>
              </a:ext>
            </a:extLst>
          </p:cNvPr>
          <p:cNvSpPr>
            <a:spLocks noGrp="1" noChangeArrowheads="1"/>
          </p:cNvSpPr>
          <p:nvPr>
            <p:ph type="title"/>
          </p:nvPr>
        </p:nvSpPr>
        <p:spPr/>
        <p:txBody>
          <a:bodyPr/>
          <a:lstStyle/>
          <a:p>
            <a:pPr eaLnBrk="1" hangingPunct="1"/>
            <a:r>
              <a:rPr lang="en-US" altLang="en-US"/>
              <a:t>Hybrid Coverage Model</a:t>
            </a:r>
          </a:p>
        </p:txBody>
      </p:sp>
      <p:sp>
        <p:nvSpPr>
          <p:cNvPr id="50180" name="Rectangle 4">
            <a:extLst>
              <a:ext uri="{FF2B5EF4-FFF2-40B4-BE49-F238E27FC236}">
                <a16:creationId xmlns:a16="http://schemas.microsoft.com/office/drawing/2014/main" id="{05835D4B-B4AC-2104-5495-46525B560AF7}"/>
              </a:ext>
            </a:extLst>
          </p:cNvPr>
          <p:cNvSpPr>
            <a:spLocks noGrp="1" noChangeArrowheads="1"/>
          </p:cNvSpPr>
          <p:nvPr>
            <p:ph type="body" sz="half" idx="1"/>
          </p:nvPr>
        </p:nvSpPr>
        <p:spPr/>
        <p:txBody>
          <a:bodyPr/>
          <a:lstStyle/>
          <a:p>
            <a:pPr eaLnBrk="1" hangingPunct="1"/>
            <a:r>
              <a:rPr lang="en-US" altLang="en-US" sz="1200"/>
              <a:t>A hybrid model is composed of a blend of matrix and hierarchical regions, where fully permuted attribute combinations are structured as a matrix and irregular attribute relationships are structured hierarchically. </a:t>
            </a:r>
          </a:p>
          <a:p>
            <a:pPr eaLnBrk="1" hangingPunct="1"/>
            <a:endParaRPr lang="en-US" altLang="en-US" sz="1200"/>
          </a:p>
          <a:p>
            <a:pPr eaLnBrk="1" hangingPunct="1"/>
            <a:r>
              <a:rPr lang="en-US" altLang="en-US" sz="1200"/>
              <a:t>The matrix subregions may be leaf nodes of a base hierarchical model or hierarchical subregions may occupy nodes within a base matrix model. </a:t>
            </a:r>
          </a:p>
          <a:p>
            <a:pPr eaLnBrk="1" hangingPunct="1"/>
            <a:endParaRPr lang="en-US" altLang="en-US" sz="1200"/>
          </a:p>
          <a:p>
            <a:pPr eaLnBrk="1" hangingPunct="1"/>
            <a:r>
              <a:rPr lang="en-US" altLang="en-US" sz="1200"/>
              <a:t>Figure on the right illustrates a hybrid model of the first type, matrix subregions are leaf nodes of a base hierarchical model.</a:t>
            </a:r>
          </a:p>
          <a:p>
            <a:pPr eaLnBrk="1" hangingPunct="1"/>
            <a:endParaRPr lang="en-US" altLang="en-US" sz="1200"/>
          </a:p>
          <a:p>
            <a:pPr eaLnBrk="1" hangingPunct="1"/>
            <a:r>
              <a:rPr lang="en-US" altLang="en-US" sz="1200"/>
              <a:t>Attributes A, B and C are defined the same as the previous hierarchical model, having four, three and four values respectively. </a:t>
            </a:r>
          </a:p>
          <a:p>
            <a:pPr eaLnBrk="1" hangingPunct="1"/>
            <a:r>
              <a:rPr lang="en-US" altLang="en-US" sz="1200"/>
              <a:t>Attribute D has three values, D0, D1, and D2 and attribute E has six values, E0 through E5. These two attributes define a three by six matrix subregion of the hierarchical model. </a:t>
            </a:r>
          </a:p>
          <a:p>
            <a:pPr eaLnBrk="1" hangingPunct="1"/>
            <a:r>
              <a:rPr lang="en-US" altLang="en-US" sz="1200"/>
              <a:t>Attributes F and G likewise define a five by four matrix subregion.</a:t>
            </a:r>
          </a:p>
          <a:p>
            <a:pPr eaLnBrk="1" hangingPunct="1"/>
            <a:endParaRPr lang="en-US" altLang="en-US" sz="1200"/>
          </a:p>
          <a:p>
            <a:pPr eaLnBrk="1" hangingPunct="1"/>
            <a:r>
              <a:rPr lang="en-US" altLang="en-US" sz="1200"/>
              <a:t>This model defines a total of 46 points: 8 leaf nodes (</a:t>
            </a:r>
            <a:r>
              <a:rPr lang="en-US" altLang="en-US" sz="1200" i="1"/>
              <a:t>p</a:t>
            </a:r>
            <a:r>
              <a:rPr lang="en-US" altLang="en-US" sz="1200" i="1" baseline="-25000"/>
              <a:t>1</a:t>
            </a:r>
            <a:r>
              <a:rPr lang="en-US" altLang="en-US" sz="1200"/>
              <a:t>, </a:t>
            </a:r>
            <a:r>
              <a:rPr lang="en-US" altLang="en-US" sz="1200" i="1"/>
              <a:t>p</a:t>
            </a:r>
            <a:r>
              <a:rPr lang="en-US" altLang="en-US" sz="1200" i="1" baseline="-25000"/>
              <a:t>3</a:t>
            </a:r>
            <a:r>
              <a:rPr lang="en-US" altLang="en-US" sz="1200"/>
              <a:t>, </a:t>
            </a:r>
            <a:r>
              <a:rPr lang="en-US" altLang="en-US" sz="1200" i="1"/>
              <a:t>p</a:t>
            </a:r>
            <a:r>
              <a:rPr lang="en-US" altLang="en-US" sz="1200" i="1" baseline="-25000"/>
              <a:t>4</a:t>
            </a:r>
            <a:r>
              <a:rPr lang="en-US" altLang="en-US" sz="1200"/>
              <a:t>, </a:t>
            </a:r>
            <a:r>
              <a:rPr lang="en-US" altLang="en-US" sz="1200" i="1"/>
              <a:t>p</a:t>
            </a:r>
            <a:r>
              <a:rPr lang="en-US" altLang="en-US" sz="1200" i="1" baseline="-25000"/>
              <a:t>5</a:t>
            </a:r>
            <a:r>
              <a:rPr lang="en-US" altLang="en-US" sz="1200"/>
              <a:t>, </a:t>
            </a:r>
            <a:r>
              <a:rPr lang="en-US" altLang="en-US" sz="1200" i="1"/>
              <a:t>p</a:t>
            </a:r>
            <a:r>
              <a:rPr lang="en-US" altLang="en-US" sz="1200" i="1" baseline="-25000"/>
              <a:t>6</a:t>
            </a:r>
            <a:r>
              <a:rPr lang="en-US" altLang="en-US" sz="1200"/>
              <a:t>, </a:t>
            </a:r>
            <a:r>
              <a:rPr lang="en-US" altLang="en-US" sz="1200" i="1"/>
              <a:t>p</a:t>
            </a:r>
            <a:r>
              <a:rPr lang="en-US" altLang="en-US" sz="1200" i="1" baseline="-25000"/>
              <a:t>7</a:t>
            </a:r>
            <a:r>
              <a:rPr lang="en-US" altLang="en-US" sz="1200"/>
              <a:t>, </a:t>
            </a:r>
            <a:r>
              <a:rPr lang="en-US" altLang="en-US" sz="1200" i="1"/>
              <a:t>p</a:t>
            </a:r>
            <a:r>
              <a:rPr lang="en-US" altLang="en-US" sz="1200" i="1" baseline="-25000"/>
              <a:t>8</a:t>
            </a:r>
            <a:r>
              <a:rPr lang="en-US" altLang="en-US" sz="1200"/>
              <a:t>, </a:t>
            </a:r>
            <a:r>
              <a:rPr lang="en-US" altLang="en-US" sz="1200" i="1"/>
              <a:t>p</a:t>
            </a:r>
            <a:r>
              <a:rPr lang="en-US" altLang="en-US" sz="1200" i="1" baseline="-25000"/>
              <a:t>9</a:t>
            </a:r>
            <a:r>
              <a:rPr lang="en-US" altLang="en-US" sz="1200"/>
              <a:t>), 18 points in the attribute D/E matrix and 20 points in the attribute F/G matrix.</a:t>
            </a:r>
          </a:p>
        </p:txBody>
      </p:sp>
      <p:pic>
        <p:nvPicPr>
          <p:cNvPr id="50181" name="Picture 6">
            <a:extLst>
              <a:ext uri="{FF2B5EF4-FFF2-40B4-BE49-F238E27FC236}">
                <a16:creationId xmlns:a16="http://schemas.microsoft.com/office/drawing/2014/main" id="{42F609B9-6A60-CFFF-E212-CDA326ACAB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004888"/>
            <a:ext cx="4186238" cy="3543300"/>
          </a:xfrm>
          <a:noFill/>
        </p:spPr>
      </p:pic>
      <p:sp>
        <p:nvSpPr>
          <p:cNvPr id="50182" name="Rectangle 7">
            <a:extLst>
              <a:ext uri="{FF2B5EF4-FFF2-40B4-BE49-F238E27FC236}">
                <a16:creationId xmlns:a16="http://schemas.microsoft.com/office/drawing/2014/main" id="{6CF98254-5A76-1D04-6019-090FFC6B1775}"/>
              </a:ext>
            </a:extLst>
          </p:cNvPr>
          <p:cNvSpPr>
            <a:spLocks noChangeArrowheads="1"/>
          </p:cNvSpPr>
          <p:nvPr/>
        </p:nvSpPr>
        <p:spPr bwMode="auto">
          <a:xfrm>
            <a:off x="6010275" y="4602163"/>
            <a:ext cx="151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Hybrid Coverage Model</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6377EB-61E4-616B-C5F9-7D688639E80F}"/>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Monitoring the Verification Flow</a:t>
            </a:r>
          </a:p>
        </p:txBody>
      </p:sp>
      <p:sp>
        <p:nvSpPr>
          <p:cNvPr id="5123" name="Rectangle 4">
            <a:extLst>
              <a:ext uri="{FF2B5EF4-FFF2-40B4-BE49-F238E27FC236}">
                <a16:creationId xmlns:a16="http://schemas.microsoft.com/office/drawing/2014/main" id="{41DAF701-658D-96E5-AD4B-03C294362D14}"/>
              </a:ext>
            </a:extLst>
          </p:cNvPr>
          <p:cNvSpPr>
            <a:spLocks noGrp="1" noChangeArrowheads="1"/>
          </p:cNvSpPr>
          <p:nvPr>
            <p:ph type="subTitle" idx="1"/>
          </p:nvPr>
        </p:nvSpPr>
        <p:spPr/>
        <p:txBody>
          <a:bodyPr/>
          <a:lstStyle/>
          <a:p>
            <a:pPr eaLnBrk="1" hangingPunct="1"/>
            <a:r>
              <a:rPr lang="en-US" altLang="en-US"/>
              <a:t>Verification Coverage Overview</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EA984811-EFEC-3337-A724-775B83F6DC6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D4ABA0-C95C-4590-92EC-75160F431878}" type="slidenum">
              <a:rPr lang="de-DE" altLang="en-US">
                <a:solidFill>
                  <a:schemeClr val="bg1"/>
                </a:solidFill>
              </a:rPr>
              <a:pPr/>
              <a:t>30</a:t>
            </a:fld>
            <a:endParaRPr lang="de-DE" altLang="en-US">
              <a:solidFill>
                <a:schemeClr val="bg1"/>
              </a:solidFill>
            </a:endParaRPr>
          </a:p>
        </p:txBody>
      </p:sp>
      <p:sp>
        <p:nvSpPr>
          <p:cNvPr id="51203" name="Rectangle 2">
            <a:extLst>
              <a:ext uri="{FF2B5EF4-FFF2-40B4-BE49-F238E27FC236}">
                <a16:creationId xmlns:a16="http://schemas.microsoft.com/office/drawing/2014/main" id="{0D6AE09E-B8F9-F465-6B9E-BB4991F006B1}"/>
              </a:ext>
            </a:extLst>
          </p:cNvPr>
          <p:cNvSpPr>
            <a:spLocks noGrp="1" noChangeArrowheads="1"/>
          </p:cNvSpPr>
          <p:nvPr>
            <p:ph type="title"/>
          </p:nvPr>
        </p:nvSpPr>
        <p:spPr/>
        <p:txBody>
          <a:bodyPr/>
          <a:lstStyle/>
          <a:p>
            <a:pPr eaLnBrk="1" hangingPunct="1"/>
            <a:r>
              <a:rPr lang="en-US" altLang="en-US"/>
              <a:t>Pros and Cons of Each Model I</a:t>
            </a:r>
          </a:p>
        </p:txBody>
      </p:sp>
      <p:sp>
        <p:nvSpPr>
          <p:cNvPr id="51204" name="Rectangle 3">
            <a:extLst>
              <a:ext uri="{FF2B5EF4-FFF2-40B4-BE49-F238E27FC236}">
                <a16:creationId xmlns:a16="http://schemas.microsoft.com/office/drawing/2014/main" id="{8003D79D-17FB-793F-4384-C3ACE66F0B76}"/>
              </a:ext>
            </a:extLst>
          </p:cNvPr>
          <p:cNvSpPr>
            <a:spLocks noGrp="1" noChangeArrowheads="1"/>
          </p:cNvSpPr>
          <p:nvPr>
            <p:ph type="body" idx="1"/>
          </p:nvPr>
        </p:nvSpPr>
        <p:spPr/>
        <p:txBody>
          <a:bodyPr/>
          <a:lstStyle/>
          <a:p>
            <a:pPr eaLnBrk="1" hangingPunct="1"/>
            <a:r>
              <a:rPr lang="en-US" altLang="en-US" sz="1400"/>
              <a:t>Although the structure of the coverage model should reflect the underlying relationships among the attributes from which it is composed, there are times when the relationships may be modeled using more than one of these model structures. </a:t>
            </a:r>
          </a:p>
          <a:p>
            <a:pPr eaLnBrk="1" hangingPunct="1"/>
            <a:endParaRPr lang="en-US" altLang="en-US" sz="1400"/>
          </a:p>
          <a:p>
            <a:pPr eaLnBrk="1" hangingPunct="1"/>
            <a:r>
              <a:rPr lang="en-US" altLang="en-US" sz="1400"/>
              <a:t>What are the pros and cons of each structure in terms of model fidelity and implementation effort?</a:t>
            </a:r>
          </a:p>
          <a:p>
            <a:pPr eaLnBrk="1" hangingPunct="1"/>
            <a:endParaRPr lang="en-US" altLang="en-US" sz="1400"/>
          </a:p>
          <a:p>
            <a:pPr eaLnBrk="1" hangingPunct="1"/>
            <a:r>
              <a:rPr lang="en-US" altLang="en-US" sz="1400"/>
              <a:t>The matrix model requires the least effort to design and implement because of its symmetry. Each of the interacting attributes is specified, along with its corresponding values. </a:t>
            </a:r>
          </a:p>
          <a:p>
            <a:pPr eaLnBrk="1" hangingPunct="1"/>
            <a:endParaRPr lang="en-US" altLang="en-US" sz="1400"/>
          </a:p>
          <a:p>
            <a:pPr eaLnBrk="1" hangingPunct="1"/>
            <a:r>
              <a:rPr lang="en-US" altLang="en-US" sz="1400"/>
              <a:t>Because the matrix model is so easy to build, engineers often choose it as the path of least resistance even though another model is more applicable. </a:t>
            </a:r>
          </a:p>
          <a:p>
            <a:pPr eaLnBrk="1" hangingPunct="1"/>
            <a:endParaRPr lang="en-US" altLang="en-US" sz="1400"/>
          </a:p>
          <a:p>
            <a:pPr eaLnBrk="1" hangingPunct="1"/>
            <a:r>
              <a:rPr lang="en-US" altLang="en-US" sz="1400"/>
              <a:t>If the full size of a model, structured as a matrix, is relatively small (1,000 points or less) and the most of the coverage points are not invalid or impossible to reach, the time saved over designing a more precise hierarchical or hybrid model is worth the loss of fidelity. </a:t>
            </a:r>
          </a:p>
          <a:p>
            <a:pPr eaLnBrk="1" hangingPunct="1"/>
            <a:endParaRPr lang="en-US" altLang="en-US" sz="1400"/>
          </a:p>
          <a:p>
            <a:pPr eaLnBrk="1" hangingPunct="1"/>
            <a:r>
              <a:rPr lang="en-US" altLang="en-US" sz="1400"/>
              <a:t>However, if the matrix model would be quite large (100,000 or more points) or it would define many invalid points, a hierarchical or hybrid model should be chosen instead.</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3A0B6CD6-EE50-E870-A129-25092B54F64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03F0F4-4358-4668-885D-2E218586D081}" type="slidenum">
              <a:rPr lang="de-DE" altLang="en-US">
                <a:solidFill>
                  <a:schemeClr val="bg1"/>
                </a:solidFill>
              </a:rPr>
              <a:pPr/>
              <a:t>31</a:t>
            </a:fld>
            <a:endParaRPr lang="de-DE" altLang="en-US">
              <a:solidFill>
                <a:schemeClr val="bg1"/>
              </a:solidFill>
            </a:endParaRPr>
          </a:p>
        </p:txBody>
      </p:sp>
      <p:sp>
        <p:nvSpPr>
          <p:cNvPr id="52227" name="Rectangle 2">
            <a:extLst>
              <a:ext uri="{FF2B5EF4-FFF2-40B4-BE49-F238E27FC236}">
                <a16:creationId xmlns:a16="http://schemas.microsoft.com/office/drawing/2014/main" id="{ED833745-CF44-EF9A-49FB-F204D8F52114}"/>
              </a:ext>
            </a:extLst>
          </p:cNvPr>
          <p:cNvSpPr>
            <a:spLocks noGrp="1" noChangeArrowheads="1"/>
          </p:cNvSpPr>
          <p:nvPr>
            <p:ph type="title"/>
          </p:nvPr>
        </p:nvSpPr>
        <p:spPr/>
        <p:txBody>
          <a:bodyPr/>
          <a:lstStyle/>
          <a:p>
            <a:pPr eaLnBrk="1" hangingPunct="1"/>
            <a:r>
              <a:rPr lang="en-US" altLang="en-US"/>
              <a:t>Pros and Cons of Each Model II</a:t>
            </a:r>
          </a:p>
        </p:txBody>
      </p:sp>
      <p:sp>
        <p:nvSpPr>
          <p:cNvPr id="52228" name="Rectangle 3">
            <a:extLst>
              <a:ext uri="{FF2B5EF4-FFF2-40B4-BE49-F238E27FC236}">
                <a16:creationId xmlns:a16="http://schemas.microsoft.com/office/drawing/2014/main" id="{77FAFACC-6B40-A5A7-082F-B4A7F7F3BBC0}"/>
              </a:ext>
            </a:extLst>
          </p:cNvPr>
          <p:cNvSpPr>
            <a:spLocks noGrp="1" noChangeArrowheads="1"/>
          </p:cNvSpPr>
          <p:nvPr>
            <p:ph type="body" idx="1"/>
          </p:nvPr>
        </p:nvSpPr>
        <p:spPr/>
        <p:txBody>
          <a:bodyPr/>
          <a:lstStyle/>
          <a:p>
            <a:pPr eaLnBrk="1" hangingPunct="1"/>
            <a:r>
              <a:rPr lang="en-US" altLang="en-US" sz="1600"/>
              <a:t>The hierarchical model requires more effort to design because, not only must the attributes and their values be specified, specific relationships among attributes must also be defined.</a:t>
            </a:r>
          </a:p>
          <a:p>
            <a:pPr eaLnBrk="1" hangingPunct="1"/>
            <a:endParaRPr lang="en-US" altLang="en-US" sz="1600"/>
          </a:p>
          <a:p>
            <a:pPr eaLnBrk="1" hangingPunct="1"/>
            <a:r>
              <a:rPr lang="en-US" altLang="en-US" sz="1600"/>
              <a:t>These relationships are often quite irregular and complex, requiring many lines to enumerate. </a:t>
            </a:r>
          </a:p>
          <a:p>
            <a:pPr eaLnBrk="1" hangingPunct="1"/>
            <a:endParaRPr lang="en-US" altLang="en-US" sz="1600"/>
          </a:p>
          <a:p>
            <a:pPr eaLnBrk="1" hangingPunct="1"/>
            <a:r>
              <a:rPr lang="en-US" altLang="en-US" sz="1600"/>
              <a:t>Nonetheless, the complexity reflected in the hierarchical model is inherent in the attribute relationships described by the device specification or reflected in the RTL implementation. Although it may be simplified using a lower fidelity model, it cannot be avoided. </a:t>
            </a:r>
          </a:p>
          <a:p>
            <a:pPr eaLnBrk="1" hangingPunct="1"/>
            <a:endParaRPr lang="en-US" altLang="en-US" sz="1600"/>
          </a:p>
          <a:p>
            <a:pPr eaLnBrk="1" hangingPunct="1"/>
            <a:r>
              <a:rPr lang="en-US" altLang="en-US" sz="1600"/>
              <a:t>The strength of the hierarchical model is that it can precisely define attribute relationships, dramatically reducing the size of a coverage model and providing deeper insight into observed device behaviors.</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6E8FF972-3097-92C2-DE47-AA69336EA69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CBE62D-53DE-4BAF-ADB2-D2CFB7C93B6A}" type="slidenum">
              <a:rPr lang="de-DE" altLang="en-US">
                <a:solidFill>
                  <a:schemeClr val="bg1"/>
                </a:solidFill>
              </a:rPr>
              <a:pPr/>
              <a:t>32</a:t>
            </a:fld>
            <a:endParaRPr lang="de-DE" altLang="en-US">
              <a:solidFill>
                <a:schemeClr val="bg1"/>
              </a:solidFill>
            </a:endParaRPr>
          </a:p>
        </p:txBody>
      </p:sp>
      <p:sp>
        <p:nvSpPr>
          <p:cNvPr id="53251" name="Rectangle 2">
            <a:extLst>
              <a:ext uri="{FF2B5EF4-FFF2-40B4-BE49-F238E27FC236}">
                <a16:creationId xmlns:a16="http://schemas.microsoft.com/office/drawing/2014/main" id="{ECC4271B-6103-C683-FF26-FFA089948ACB}"/>
              </a:ext>
            </a:extLst>
          </p:cNvPr>
          <p:cNvSpPr>
            <a:spLocks noGrp="1" noChangeArrowheads="1"/>
          </p:cNvSpPr>
          <p:nvPr>
            <p:ph type="title"/>
          </p:nvPr>
        </p:nvSpPr>
        <p:spPr/>
        <p:txBody>
          <a:bodyPr/>
          <a:lstStyle/>
          <a:p>
            <a:pPr eaLnBrk="1" hangingPunct="1"/>
            <a:r>
              <a:rPr lang="en-US" altLang="en-US"/>
              <a:t>Pros and Cons of Each Model III</a:t>
            </a:r>
          </a:p>
        </p:txBody>
      </p:sp>
      <p:sp>
        <p:nvSpPr>
          <p:cNvPr id="53252" name="Rectangle 3">
            <a:extLst>
              <a:ext uri="{FF2B5EF4-FFF2-40B4-BE49-F238E27FC236}">
                <a16:creationId xmlns:a16="http://schemas.microsoft.com/office/drawing/2014/main" id="{2D74FE06-2568-71FE-4032-D24F8B663AE6}"/>
              </a:ext>
            </a:extLst>
          </p:cNvPr>
          <p:cNvSpPr>
            <a:spLocks noGrp="1" noChangeArrowheads="1"/>
          </p:cNvSpPr>
          <p:nvPr>
            <p:ph type="body" idx="1"/>
          </p:nvPr>
        </p:nvSpPr>
        <p:spPr/>
        <p:txBody>
          <a:bodyPr/>
          <a:lstStyle/>
          <a:p>
            <a:pPr eaLnBrk="1" hangingPunct="1"/>
            <a:r>
              <a:rPr lang="en-US" altLang="en-US" sz="1800"/>
              <a:t>The hybrid model requires a design effort comparable to the hierarchical model. </a:t>
            </a:r>
          </a:p>
          <a:p>
            <a:pPr eaLnBrk="1" hangingPunct="1"/>
            <a:endParaRPr lang="en-US" altLang="en-US" sz="1800"/>
          </a:p>
          <a:p>
            <a:pPr eaLnBrk="1" hangingPunct="1"/>
            <a:r>
              <a:rPr lang="en-US" altLang="en-US" sz="1800"/>
              <a:t>Again, attributes, values and individual relationships must be enumerated.</a:t>
            </a:r>
          </a:p>
          <a:p>
            <a:pPr eaLnBrk="1" hangingPunct="1"/>
            <a:endParaRPr lang="en-US" altLang="en-US" sz="1800"/>
          </a:p>
          <a:p>
            <a:pPr eaLnBrk="1" hangingPunct="1"/>
            <a:r>
              <a:rPr lang="en-US" altLang="en-US" sz="1800"/>
              <a:t>However, some regions of a hybrid model are quite regular and are represented by a matrix structure. </a:t>
            </a:r>
          </a:p>
          <a:p>
            <a:pPr eaLnBrk="1" hangingPunct="1"/>
            <a:endParaRPr lang="en-US" altLang="en-US" sz="1800"/>
          </a:p>
          <a:p>
            <a:pPr eaLnBrk="1" hangingPunct="1"/>
            <a:r>
              <a:rPr lang="en-US" altLang="en-US" sz="1800"/>
              <a:t>The hybrid model usually reflects the most precise input, output or internal device behavior because of the nature of designs. </a:t>
            </a:r>
          </a:p>
          <a:p>
            <a:pPr eaLnBrk="1" hangingPunct="1"/>
            <a:endParaRPr lang="en-US" altLang="en-US" sz="1800"/>
          </a:p>
          <a:p>
            <a:pPr eaLnBrk="1" hangingPunct="1"/>
            <a:r>
              <a:rPr lang="en-US" altLang="en-US" sz="1800"/>
              <a:t>They are a blend of symmetric values with a few exceptions tossed in.</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a:extLst>
              <a:ext uri="{FF2B5EF4-FFF2-40B4-BE49-F238E27FC236}">
                <a16:creationId xmlns:a16="http://schemas.microsoft.com/office/drawing/2014/main" id="{FE324457-FB92-D589-DF1E-6419491A46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899453-1C9B-4A14-B539-6B3514B627D2}" type="slidenum">
              <a:rPr lang="de-DE" altLang="en-US">
                <a:solidFill>
                  <a:schemeClr val="bg1"/>
                </a:solidFill>
              </a:rPr>
              <a:pPr/>
              <a:t>33</a:t>
            </a:fld>
            <a:endParaRPr lang="de-DE" altLang="en-US">
              <a:solidFill>
                <a:schemeClr val="bg1"/>
              </a:solidFill>
            </a:endParaRPr>
          </a:p>
        </p:txBody>
      </p:sp>
      <p:sp>
        <p:nvSpPr>
          <p:cNvPr id="54275" name="Rectangle 2">
            <a:extLst>
              <a:ext uri="{FF2B5EF4-FFF2-40B4-BE49-F238E27FC236}">
                <a16:creationId xmlns:a16="http://schemas.microsoft.com/office/drawing/2014/main" id="{AAE21714-36A9-A13E-7480-CBA45C76DC66}"/>
              </a:ext>
            </a:extLst>
          </p:cNvPr>
          <p:cNvSpPr>
            <a:spLocks noGrp="1" noChangeArrowheads="1"/>
          </p:cNvSpPr>
          <p:nvPr>
            <p:ph type="title"/>
          </p:nvPr>
        </p:nvSpPr>
        <p:spPr/>
        <p:txBody>
          <a:bodyPr/>
          <a:lstStyle/>
          <a:p>
            <a:pPr eaLnBrk="1" hangingPunct="1"/>
            <a:r>
              <a:rPr lang="en-US" altLang="en-US"/>
              <a:t>Detailed Design</a:t>
            </a:r>
          </a:p>
        </p:txBody>
      </p:sp>
      <p:sp>
        <p:nvSpPr>
          <p:cNvPr id="54276" name="Rectangle 3">
            <a:extLst>
              <a:ext uri="{FF2B5EF4-FFF2-40B4-BE49-F238E27FC236}">
                <a16:creationId xmlns:a16="http://schemas.microsoft.com/office/drawing/2014/main" id="{AAEECA11-5EE9-AD07-5409-1CFF44C14DD0}"/>
              </a:ext>
            </a:extLst>
          </p:cNvPr>
          <p:cNvSpPr>
            <a:spLocks noGrp="1" noChangeArrowheads="1"/>
          </p:cNvSpPr>
          <p:nvPr>
            <p:ph type="body" idx="1"/>
          </p:nvPr>
        </p:nvSpPr>
        <p:spPr/>
        <p:txBody>
          <a:bodyPr/>
          <a:lstStyle/>
          <a:p>
            <a:pPr eaLnBrk="1" hangingPunct="1"/>
            <a:r>
              <a:rPr lang="en-US" altLang="en-US" sz="1600"/>
              <a:t>Detailed design concerns itself with mapping the coverage model design to the verification environment. </a:t>
            </a:r>
          </a:p>
          <a:p>
            <a:pPr eaLnBrk="1" hangingPunct="1"/>
            <a:endParaRPr lang="en-US" altLang="en-US" sz="1600"/>
          </a:p>
          <a:p>
            <a:pPr eaLnBrk="1" hangingPunct="1"/>
            <a:r>
              <a:rPr lang="en-US" altLang="en-US" sz="1600"/>
              <a:t>In other words, how must the design be architected so that it may be implemented in VHDL? </a:t>
            </a:r>
          </a:p>
          <a:p>
            <a:pPr eaLnBrk="1" hangingPunct="1"/>
            <a:endParaRPr lang="en-US" altLang="en-US" sz="1600"/>
          </a:p>
          <a:p>
            <a:pPr eaLnBrk="1" hangingPunct="1"/>
            <a:r>
              <a:rPr lang="en-US" altLang="en-US" sz="1600"/>
              <a:t>In order to answer the question, three specific questions must be answered:</a:t>
            </a:r>
          </a:p>
          <a:p>
            <a:pPr lvl="1" eaLnBrk="1" hangingPunct="1">
              <a:buFontTx/>
              <a:buNone/>
            </a:pPr>
            <a:r>
              <a:rPr lang="en-US" altLang="en-US" sz="1400"/>
              <a:t>	1. What must be sampled for the attribute values?</a:t>
            </a:r>
          </a:p>
          <a:p>
            <a:pPr lvl="1" eaLnBrk="1" hangingPunct="1">
              <a:buFontTx/>
              <a:buNone/>
            </a:pPr>
            <a:r>
              <a:rPr lang="en-US" altLang="en-US" sz="1400"/>
              <a:t>	2. Where in the verification environment should we sample?</a:t>
            </a:r>
          </a:p>
          <a:p>
            <a:pPr lvl="1" eaLnBrk="1" hangingPunct="1">
              <a:buFontTx/>
              <a:buNone/>
            </a:pPr>
            <a:r>
              <a:rPr lang="en-US" altLang="en-US" sz="1400"/>
              <a:t>	3. When should the data be sampled and correlated?</a:t>
            </a:r>
          </a:p>
          <a:p>
            <a:pPr eaLnBrk="1" hangingPunct="1"/>
            <a:endParaRPr lang="en-US" altLang="en-US" sz="1400"/>
          </a:p>
          <a:p>
            <a:pPr eaLnBrk="1" hangingPunct="1"/>
            <a:r>
              <a:rPr lang="en-US" altLang="en-US" sz="1600"/>
              <a:t>The answer to the first question maps verification environment fields and variables, or device signals and registers, to attributes. </a:t>
            </a:r>
          </a:p>
          <a:p>
            <a:pPr eaLnBrk="1" hangingPunct="1"/>
            <a:endParaRPr lang="en-US" altLang="en-US" sz="1600"/>
          </a:p>
          <a:p>
            <a:pPr eaLnBrk="1" hangingPunct="1"/>
            <a:r>
              <a:rPr lang="en-US" altLang="en-US" sz="1600"/>
              <a:t>The answer to the second question determines where in the verification environment data sampling will be performed. </a:t>
            </a:r>
          </a:p>
          <a:p>
            <a:pPr eaLnBrk="1" hangingPunct="1"/>
            <a:endParaRPr lang="en-US" altLang="en-US" sz="1600"/>
          </a:p>
          <a:p>
            <a:pPr eaLnBrk="1" hangingPunct="1"/>
            <a:r>
              <a:rPr lang="en-US" altLang="en-US" sz="1600"/>
              <a:t>The answer to the third question maps the sampling and correlation times to specific events in the environment.</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D9CF1C26-D259-E8BC-55A6-60ACF19F2F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83A131-2D11-4097-861C-6F2F15B119F9}" type="slidenum">
              <a:rPr lang="de-DE" altLang="en-US">
                <a:solidFill>
                  <a:schemeClr val="bg1"/>
                </a:solidFill>
              </a:rPr>
              <a:pPr/>
              <a:t>34</a:t>
            </a:fld>
            <a:endParaRPr lang="de-DE" altLang="en-US">
              <a:solidFill>
                <a:schemeClr val="bg1"/>
              </a:solidFill>
            </a:endParaRPr>
          </a:p>
        </p:txBody>
      </p:sp>
      <p:sp>
        <p:nvSpPr>
          <p:cNvPr id="55299" name="Rectangle 2">
            <a:extLst>
              <a:ext uri="{FF2B5EF4-FFF2-40B4-BE49-F238E27FC236}">
                <a16:creationId xmlns:a16="http://schemas.microsoft.com/office/drawing/2014/main" id="{E23AC6C4-F91D-12D4-464B-566ECB537E8C}"/>
              </a:ext>
            </a:extLst>
          </p:cNvPr>
          <p:cNvSpPr>
            <a:spLocks noGrp="1" noChangeArrowheads="1"/>
          </p:cNvSpPr>
          <p:nvPr>
            <p:ph type="title"/>
          </p:nvPr>
        </p:nvSpPr>
        <p:spPr/>
        <p:txBody>
          <a:bodyPr/>
          <a:lstStyle/>
          <a:p>
            <a:pPr eaLnBrk="1" hangingPunct="1"/>
            <a:r>
              <a:rPr lang="en-US" altLang="en-US"/>
              <a:t>What to Sample</a:t>
            </a:r>
          </a:p>
        </p:txBody>
      </p:sp>
      <p:sp>
        <p:nvSpPr>
          <p:cNvPr id="55300" name="Rectangle 3">
            <a:extLst>
              <a:ext uri="{FF2B5EF4-FFF2-40B4-BE49-F238E27FC236}">
                <a16:creationId xmlns:a16="http://schemas.microsoft.com/office/drawing/2014/main" id="{9E88ED7F-C4C4-8E64-C56B-4CA5E78BD92B}"/>
              </a:ext>
            </a:extLst>
          </p:cNvPr>
          <p:cNvSpPr>
            <a:spLocks noGrp="1" noChangeArrowheads="1"/>
          </p:cNvSpPr>
          <p:nvPr>
            <p:ph type="body" idx="1"/>
          </p:nvPr>
        </p:nvSpPr>
        <p:spPr/>
        <p:txBody>
          <a:bodyPr/>
          <a:lstStyle/>
          <a:p>
            <a:pPr eaLnBrk="1" hangingPunct="1"/>
            <a:r>
              <a:rPr lang="en-US" altLang="en-US" sz="1800"/>
              <a:t>The data to be captured for each of the attributes defined during functional coverage model design must be associated with a data source in the environment, either in the verification environment or in the device under verification. </a:t>
            </a:r>
          </a:p>
          <a:p>
            <a:pPr eaLnBrk="1" hangingPunct="1"/>
            <a:endParaRPr lang="en-US" altLang="en-US" sz="1800"/>
          </a:p>
          <a:p>
            <a:pPr eaLnBrk="1" hangingPunct="1"/>
            <a:r>
              <a:rPr lang="en-US" altLang="en-US" sz="1800"/>
              <a:t>For example, the attributes of an input coverage model will be sampled from data injected into the device. </a:t>
            </a:r>
          </a:p>
          <a:p>
            <a:pPr eaLnBrk="1" hangingPunct="1"/>
            <a:endParaRPr lang="en-US" altLang="en-US" sz="1800"/>
          </a:p>
          <a:p>
            <a:pPr eaLnBrk="1" hangingPunct="1"/>
            <a:r>
              <a:rPr lang="en-US" altLang="en-US" sz="1800"/>
              <a:t>The attributes of output coverage model will be sampled from data captured on device outputs.</a:t>
            </a:r>
          </a:p>
          <a:p>
            <a:pPr eaLnBrk="1" hangingPunct="1"/>
            <a:endParaRPr lang="en-US" altLang="en-US" sz="1800"/>
          </a:p>
          <a:p>
            <a:pPr eaLnBrk="1" hangingPunct="1"/>
            <a:r>
              <a:rPr lang="en-US" altLang="en-US" sz="1800"/>
              <a:t>Some coverage models may require attributes that may only be captured from within the DUV or may compose attributes from all three sources.</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82CD5B9A-C2AB-A80E-FFC6-3690D4E764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256AF1-BE3B-4FD6-B88A-584798DF7EB3}" type="slidenum">
              <a:rPr lang="de-DE" altLang="en-US">
                <a:solidFill>
                  <a:schemeClr val="bg1"/>
                </a:solidFill>
              </a:rPr>
              <a:pPr/>
              <a:t>35</a:t>
            </a:fld>
            <a:endParaRPr lang="de-DE" altLang="en-US">
              <a:solidFill>
                <a:schemeClr val="bg1"/>
              </a:solidFill>
            </a:endParaRPr>
          </a:p>
        </p:txBody>
      </p:sp>
      <p:sp>
        <p:nvSpPr>
          <p:cNvPr id="56323" name="Rectangle 2">
            <a:extLst>
              <a:ext uri="{FF2B5EF4-FFF2-40B4-BE49-F238E27FC236}">
                <a16:creationId xmlns:a16="http://schemas.microsoft.com/office/drawing/2014/main" id="{14C945CE-DA65-659F-19D5-CAAE27B2BBF1}"/>
              </a:ext>
            </a:extLst>
          </p:cNvPr>
          <p:cNvSpPr>
            <a:spLocks noGrp="1" noChangeArrowheads="1"/>
          </p:cNvSpPr>
          <p:nvPr>
            <p:ph type="title"/>
          </p:nvPr>
        </p:nvSpPr>
        <p:spPr/>
        <p:txBody>
          <a:bodyPr/>
          <a:lstStyle/>
          <a:p>
            <a:pPr eaLnBrk="1" hangingPunct="1"/>
            <a:r>
              <a:rPr lang="en-US" altLang="en-US"/>
              <a:t>Sampling Input Attributes</a:t>
            </a:r>
          </a:p>
        </p:txBody>
      </p:sp>
      <p:sp>
        <p:nvSpPr>
          <p:cNvPr id="56324" name="Rectangle 4">
            <a:extLst>
              <a:ext uri="{FF2B5EF4-FFF2-40B4-BE49-F238E27FC236}">
                <a16:creationId xmlns:a16="http://schemas.microsoft.com/office/drawing/2014/main" id="{F23962BE-62ED-758E-EAD8-85449E6648CE}"/>
              </a:ext>
            </a:extLst>
          </p:cNvPr>
          <p:cNvSpPr>
            <a:spLocks noGrp="1" noChangeArrowheads="1"/>
          </p:cNvSpPr>
          <p:nvPr>
            <p:ph type="body" sz="half" idx="1"/>
          </p:nvPr>
        </p:nvSpPr>
        <p:spPr/>
        <p:txBody>
          <a:bodyPr/>
          <a:lstStyle/>
          <a:p>
            <a:pPr eaLnBrk="1" hangingPunct="1"/>
            <a:r>
              <a:rPr lang="en-US" altLang="en-US" sz="1200" dirty="0"/>
              <a:t>Input attributes should be sampled by a monitor that has access to the primary inputs to the device. </a:t>
            </a:r>
            <a:endParaRPr lang="en-US" altLang="en-US" sz="1200"/>
          </a:p>
          <a:p>
            <a:pPr eaLnBrk="1" hangingPunct="1"/>
            <a:endParaRPr lang="en-US" altLang="en-US" sz="1200"/>
          </a:p>
          <a:p>
            <a:pPr eaLnBrk="1" hangingPunct="1"/>
            <a:r>
              <a:rPr lang="en-US" altLang="en-US" sz="1200" dirty="0"/>
              <a:t>The monitor should sample data from input signals at valid times specified by the device specification.</a:t>
            </a:r>
            <a:endParaRPr lang="en-US" altLang="en-US" sz="1200" dirty="0">
              <a:cs typeface="Arial"/>
            </a:endParaRPr>
          </a:p>
          <a:p>
            <a:pPr eaLnBrk="1" hangingPunct="1"/>
            <a:endParaRPr lang="en-US" altLang="en-US" sz="1200"/>
          </a:p>
          <a:p>
            <a:pPr eaLnBrk="1" hangingPunct="1"/>
            <a:r>
              <a:rPr lang="en-US" altLang="en-US" sz="1200" dirty="0"/>
              <a:t>The monitor should not retrieve its data from a stimulus generator because creating such a dependency would compromise the ability to reuse the monitor for recording coverage at a subsequent integration level</a:t>
            </a:r>
            <a:endParaRPr lang="en-US" altLang="en-US" sz="1200" dirty="0">
              <a:cs typeface="Arial"/>
            </a:endParaRPr>
          </a:p>
          <a:p>
            <a:pPr marL="0" indent="0">
              <a:buNone/>
            </a:pPr>
            <a:endParaRPr lang="en-US" altLang="en-US" sz="1200" dirty="0">
              <a:cs typeface="Arial"/>
            </a:endParaRPr>
          </a:p>
          <a:p>
            <a:pPr eaLnBrk="1" hangingPunct="1"/>
            <a:r>
              <a:rPr lang="en-US" altLang="en-US" sz="1200" dirty="0"/>
              <a:t>The figure on the right depicts a monitor sampling data from a device’s primary inputs.</a:t>
            </a:r>
            <a:endParaRPr lang="en-US" altLang="en-US" sz="1200" dirty="0">
              <a:cs typeface="Arial"/>
            </a:endParaRPr>
          </a:p>
          <a:p>
            <a:pPr eaLnBrk="1" hangingPunct="1"/>
            <a:endParaRPr lang="en-US" altLang="en-US" sz="1200"/>
          </a:p>
          <a:p>
            <a:pPr eaLnBrk="1" hangingPunct="1"/>
            <a:r>
              <a:rPr lang="en-US" altLang="en-US" sz="1200" dirty="0"/>
              <a:t>The block labeled “Coverage” is a distinct aspect from the “Input Monitor” block because it has a particular responsibility whereas the monitor is more general-purpose. </a:t>
            </a:r>
            <a:endParaRPr lang="en-US" altLang="en-US" sz="1200" dirty="0">
              <a:cs typeface="Arial"/>
            </a:endParaRPr>
          </a:p>
          <a:p>
            <a:pPr eaLnBrk="1" hangingPunct="1"/>
            <a:endParaRPr lang="en-US" altLang="en-US" sz="1200"/>
          </a:p>
          <a:p>
            <a:pPr eaLnBrk="1" hangingPunct="1"/>
            <a:r>
              <a:rPr lang="en-US" altLang="en-US" sz="1200" dirty="0"/>
              <a:t>The coverage block is solely responsible for recording functional coverage data. </a:t>
            </a:r>
            <a:endParaRPr lang="en-US" altLang="en-US" sz="1200" dirty="0">
              <a:cs typeface="Arial"/>
            </a:endParaRPr>
          </a:p>
          <a:p>
            <a:pPr eaLnBrk="1" hangingPunct="1"/>
            <a:endParaRPr lang="en-US" altLang="en-US" sz="1200"/>
          </a:p>
          <a:p>
            <a:pPr eaLnBrk="1" hangingPunct="1"/>
            <a:r>
              <a:rPr lang="en-US" altLang="en-US" sz="1200" dirty="0"/>
              <a:t>The monitor block is a generic data capture facility, used by both coverage and checking aspects. </a:t>
            </a:r>
            <a:endParaRPr lang="en-US" altLang="en-US" sz="1200" dirty="0">
              <a:cs typeface="Arial"/>
            </a:endParaRPr>
          </a:p>
        </p:txBody>
      </p:sp>
      <p:pic>
        <p:nvPicPr>
          <p:cNvPr id="56325" name="Picture 6">
            <a:extLst>
              <a:ext uri="{FF2B5EF4-FFF2-40B4-BE49-F238E27FC236}">
                <a16:creationId xmlns:a16="http://schemas.microsoft.com/office/drawing/2014/main" id="{8654FF5C-9708-DBEB-E875-53939AA5EBE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608138"/>
            <a:ext cx="4186238" cy="2336800"/>
          </a:xfrm>
        </p:spPr>
      </p:pic>
      <p:sp>
        <p:nvSpPr>
          <p:cNvPr id="56326" name="Rectangle 7">
            <a:extLst>
              <a:ext uri="{FF2B5EF4-FFF2-40B4-BE49-F238E27FC236}">
                <a16:creationId xmlns:a16="http://schemas.microsoft.com/office/drawing/2014/main" id="{8CFCD58A-B5D5-DEFB-76AE-2E0C4C7AFCCD}"/>
              </a:ext>
            </a:extLst>
          </p:cNvPr>
          <p:cNvSpPr>
            <a:spLocks noChangeArrowheads="1"/>
          </p:cNvSpPr>
          <p:nvPr/>
        </p:nvSpPr>
        <p:spPr bwMode="auto">
          <a:xfrm>
            <a:off x="6003925" y="4005263"/>
            <a:ext cx="159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Sampling Input Attributes</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38D76788-2CFA-BB1C-C968-014EF0E881F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ED6D23-4F7C-48E9-985F-ED5AACDDA0C4}" type="slidenum">
              <a:rPr lang="de-DE" altLang="en-US">
                <a:solidFill>
                  <a:schemeClr val="bg1"/>
                </a:solidFill>
              </a:rPr>
              <a:pPr/>
              <a:t>36</a:t>
            </a:fld>
            <a:endParaRPr lang="de-DE" altLang="en-US">
              <a:solidFill>
                <a:schemeClr val="bg1"/>
              </a:solidFill>
            </a:endParaRPr>
          </a:p>
        </p:txBody>
      </p:sp>
      <p:sp>
        <p:nvSpPr>
          <p:cNvPr id="57347" name="Rectangle 2">
            <a:extLst>
              <a:ext uri="{FF2B5EF4-FFF2-40B4-BE49-F238E27FC236}">
                <a16:creationId xmlns:a16="http://schemas.microsoft.com/office/drawing/2014/main" id="{25867DDD-7B88-0714-34AA-373693FBCFB3}"/>
              </a:ext>
            </a:extLst>
          </p:cNvPr>
          <p:cNvSpPr>
            <a:spLocks noGrp="1" noChangeArrowheads="1"/>
          </p:cNvSpPr>
          <p:nvPr>
            <p:ph type="title"/>
          </p:nvPr>
        </p:nvSpPr>
        <p:spPr/>
        <p:txBody>
          <a:bodyPr/>
          <a:lstStyle/>
          <a:p>
            <a:pPr eaLnBrk="1" hangingPunct="1"/>
            <a:r>
              <a:rPr lang="en-US" altLang="en-US"/>
              <a:t>Sampling Output Attributes</a:t>
            </a:r>
          </a:p>
        </p:txBody>
      </p:sp>
      <p:sp>
        <p:nvSpPr>
          <p:cNvPr id="57348" name="Rectangle 4">
            <a:extLst>
              <a:ext uri="{FF2B5EF4-FFF2-40B4-BE49-F238E27FC236}">
                <a16:creationId xmlns:a16="http://schemas.microsoft.com/office/drawing/2014/main" id="{C4379A7F-DDE7-D9A6-2230-7D6AAD983FB7}"/>
              </a:ext>
            </a:extLst>
          </p:cNvPr>
          <p:cNvSpPr>
            <a:spLocks noGrp="1" noChangeArrowheads="1"/>
          </p:cNvSpPr>
          <p:nvPr>
            <p:ph type="body" sz="half" idx="1"/>
          </p:nvPr>
        </p:nvSpPr>
        <p:spPr/>
        <p:txBody>
          <a:bodyPr/>
          <a:lstStyle/>
          <a:p>
            <a:pPr eaLnBrk="1" hangingPunct="1"/>
            <a:r>
              <a:rPr lang="en-US" altLang="en-US" sz="1600"/>
              <a:t>Output attributes should also be sampled by a monitor but, of course, from the primary outputs of the device. </a:t>
            </a:r>
          </a:p>
          <a:p>
            <a:pPr eaLnBrk="1" hangingPunct="1"/>
            <a:endParaRPr lang="en-US" altLang="en-US" sz="1600"/>
          </a:p>
          <a:p>
            <a:pPr eaLnBrk="1" hangingPunct="1"/>
            <a:r>
              <a:rPr lang="en-US" altLang="en-US" sz="1600"/>
              <a:t>The monitor should sample data at valid times specified by the device specification. </a:t>
            </a:r>
          </a:p>
          <a:p>
            <a:pPr eaLnBrk="1" hangingPunct="1"/>
            <a:endParaRPr lang="en-US" altLang="en-US" sz="1600"/>
          </a:p>
          <a:p>
            <a:pPr eaLnBrk="1" hangingPunct="1"/>
            <a:r>
              <a:rPr lang="en-US" altLang="en-US" sz="1600"/>
              <a:t>The figure on the right depicts a monitor sampling data from a device’s primary outputs.</a:t>
            </a:r>
          </a:p>
        </p:txBody>
      </p:sp>
      <p:pic>
        <p:nvPicPr>
          <p:cNvPr id="57349" name="Picture 6">
            <a:extLst>
              <a:ext uri="{FF2B5EF4-FFF2-40B4-BE49-F238E27FC236}">
                <a16:creationId xmlns:a16="http://schemas.microsoft.com/office/drawing/2014/main" id="{F472C66C-380E-42A0-9B02-20A221072B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30800" y="1538288"/>
            <a:ext cx="3238500" cy="2476500"/>
          </a:xfrm>
        </p:spPr>
      </p:pic>
      <p:sp>
        <p:nvSpPr>
          <p:cNvPr id="57350" name="Rectangle 7">
            <a:extLst>
              <a:ext uri="{FF2B5EF4-FFF2-40B4-BE49-F238E27FC236}">
                <a16:creationId xmlns:a16="http://schemas.microsoft.com/office/drawing/2014/main" id="{6A54B794-0F15-0637-D6EB-B45597364A4C}"/>
              </a:ext>
            </a:extLst>
          </p:cNvPr>
          <p:cNvSpPr>
            <a:spLocks noChangeArrowheads="1"/>
          </p:cNvSpPr>
          <p:nvPr/>
        </p:nvSpPr>
        <p:spPr bwMode="auto">
          <a:xfrm>
            <a:off x="6003925" y="4056063"/>
            <a:ext cx="169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Sampling Output Attributes</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a:extLst>
              <a:ext uri="{FF2B5EF4-FFF2-40B4-BE49-F238E27FC236}">
                <a16:creationId xmlns:a16="http://schemas.microsoft.com/office/drawing/2014/main" id="{20FA511C-B529-5E75-3D9E-A87C2213D0D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E7D8F9-56AE-47F1-9F06-4046235C21A1}" type="slidenum">
              <a:rPr lang="de-DE" altLang="en-US">
                <a:solidFill>
                  <a:schemeClr val="bg1"/>
                </a:solidFill>
              </a:rPr>
              <a:pPr/>
              <a:t>37</a:t>
            </a:fld>
            <a:endParaRPr lang="de-DE" altLang="en-US">
              <a:solidFill>
                <a:schemeClr val="bg1"/>
              </a:solidFill>
            </a:endParaRPr>
          </a:p>
        </p:txBody>
      </p:sp>
      <p:sp>
        <p:nvSpPr>
          <p:cNvPr id="58371" name="Rectangle 4">
            <a:extLst>
              <a:ext uri="{FF2B5EF4-FFF2-40B4-BE49-F238E27FC236}">
                <a16:creationId xmlns:a16="http://schemas.microsoft.com/office/drawing/2014/main" id="{A4630E09-C8F4-DE33-44F0-F1027C170F65}"/>
              </a:ext>
            </a:extLst>
          </p:cNvPr>
          <p:cNvSpPr>
            <a:spLocks noGrp="1" noChangeArrowheads="1"/>
          </p:cNvSpPr>
          <p:nvPr>
            <p:ph type="title"/>
          </p:nvPr>
        </p:nvSpPr>
        <p:spPr/>
        <p:txBody>
          <a:bodyPr/>
          <a:lstStyle/>
          <a:p>
            <a:pPr eaLnBrk="1" hangingPunct="1"/>
            <a:r>
              <a:rPr lang="en-US" altLang="en-US"/>
              <a:t>Sampling Internal Attributes</a:t>
            </a:r>
          </a:p>
        </p:txBody>
      </p:sp>
      <p:sp>
        <p:nvSpPr>
          <p:cNvPr id="58372" name="Rectangle 5">
            <a:extLst>
              <a:ext uri="{FF2B5EF4-FFF2-40B4-BE49-F238E27FC236}">
                <a16:creationId xmlns:a16="http://schemas.microsoft.com/office/drawing/2014/main" id="{DB346EC9-0FB8-1E3D-529B-5104A14098AE}"/>
              </a:ext>
            </a:extLst>
          </p:cNvPr>
          <p:cNvSpPr>
            <a:spLocks noGrp="1" noChangeArrowheads="1"/>
          </p:cNvSpPr>
          <p:nvPr>
            <p:ph type="body" sz="half" idx="1"/>
          </p:nvPr>
        </p:nvSpPr>
        <p:spPr/>
        <p:txBody>
          <a:bodyPr/>
          <a:lstStyle/>
          <a:p>
            <a:pPr eaLnBrk="1" hangingPunct="1"/>
            <a:r>
              <a:rPr lang="en-US" altLang="en-US" sz="1200"/>
              <a:t>Device internal attributes also have an associated monitor, responsible for capturing internal signal and register values. </a:t>
            </a:r>
          </a:p>
          <a:p>
            <a:pPr eaLnBrk="1" hangingPunct="1"/>
            <a:r>
              <a:rPr lang="en-US" altLang="en-US" sz="1200"/>
              <a:t>Unlike the input and output interfaces of the device, internal signals are not as well specified (if they are specified at all). </a:t>
            </a:r>
          </a:p>
          <a:p>
            <a:pPr eaLnBrk="1" hangingPunct="1"/>
            <a:r>
              <a:rPr lang="en-US" altLang="en-US" sz="1200"/>
              <a:t>Sampling of such internal signals must be coordinated with the design team in order to minimize volatility.</a:t>
            </a:r>
          </a:p>
          <a:p>
            <a:pPr eaLnBrk="1" hangingPunct="1"/>
            <a:endParaRPr lang="en-US" altLang="en-US" sz="1200"/>
          </a:p>
          <a:p>
            <a:pPr eaLnBrk="1" hangingPunct="1"/>
            <a:r>
              <a:rPr lang="en-US" altLang="en-US" sz="1200"/>
              <a:t>Because internal signals may be quite volatile and are frequently unspecified, the use of internal attributes for coverage model design should be minimized. </a:t>
            </a:r>
          </a:p>
          <a:p>
            <a:pPr eaLnBrk="1" hangingPunct="1"/>
            <a:r>
              <a:rPr lang="en-US" altLang="en-US" sz="1200"/>
              <a:t>They impose an additional maintenance burden on the verification team, once implemented, because the monitor and coverage must continually track design changes. </a:t>
            </a:r>
          </a:p>
          <a:p>
            <a:pPr eaLnBrk="1" hangingPunct="1"/>
            <a:endParaRPr lang="en-US" altLang="en-US" sz="1200"/>
          </a:p>
          <a:p>
            <a:pPr eaLnBrk="1" hangingPunct="1"/>
            <a:r>
              <a:rPr lang="en-US" altLang="en-US" sz="1200"/>
              <a:t>One strategy that was successfully employed to address this is defining a set of fixed signals and registers for verification use. </a:t>
            </a:r>
          </a:p>
          <a:p>
            <a:pPr eaLnBrk="1" hangingPunct="1"/>
            <a:r>
              <a:rPr lang="en-US" altLang="en-US" sz="1200"/>
              <a:t>The verification team identifies internal signals and registers required for coverage measurement and the design team agrees to minimize their changes. </a:t>
            </a:r>
          </a:p>
          <a:p>
            <a:pPr eaLnBrk="1" hangingPunct="1"/>
            <a:r>
              <a:rPr lang="en-US" altLang="en-US" sz="1200"/>
              <a:t>This “verification interface” is treated the same as an external device interface because it is specified and (nearly) frozen.</a:t>
            </a:r>
          </a:p>
          <a:p>
            <a:pPr eaLnBrk="1" hangingPunct="1"/>
            <a:endParaRPr lang="en-US" altLang="en-US" sz="1200"/>
          </a:p>
          <a:p>
            <a:pPr eaLnBrk="1" hangingPunct="1"/>
            <a:r>
              <a:rPr lang="en-US" altLang="en-US" sz="1200"/>
              <a:t>The bottom figure depicts a monitor sampling data from the DUV’s internal signals and registers.</a:t>
            </a:r>
          </a:p>
        </p:txBody>
      </p:sp>
      <p:pic>
        <p:nvPicPr>
          <p:cNvPr id="58373" name="Picture 7">
            <a:extLst>
              <a:ext uri="{FF2B5EF4-FFF2-40B4-BE49-F238E27FC236}">
                <a16:creationId xmlns:a16="http://schemas.microsoft.com/office/drawing/2014/main" id="{006482EC-DA95-A1F3-B1CD-D9D313FB85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86163" y="4300538"/>
            <a:ext cx="1836737" cy="1836737"/>
          </a:xfrm>
        </p:spPr>
      </p:pic>
      <p:sp>
        <p:nvSpPr>
          <p:cNvPr id="58374" name="Rectangle 8">
            <a:extLst>
              <a:ext uri="{FF2B5EF4-FFF2-40B4-BE49-F238E27FC236}">
                <a16:creationId xmlns:a16="http://schemas.microsoft.com/office/drawing/2014/main" id="{E6DA9567-D4B4-70C8-0135-2E0855A670D5}"/>
              </a:ext>
            </a:extLst>
          </p:cNvPr>
          <p:cNvSpPr>
            <a:spLocks noChangeArrowheads="1"/>
          </p:cNvSpPr>
          <p:nvPr/>
        </p:nvSpPr>
        <p:spPr bwMode="auto">
          <a:xfrm>
            <a:off x="5635625" y="5084763"/>
            <a:ext cx="1735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Sampling Internal Attributes</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a:extLst>
              <a:ext uri="{FF2B5EF4-FFF2-40B4-BE49-F238E27FC236}">
                <a16:creationId xmlns:a16="http://schemas.microsoft.com/office/drawing/2014/main" id="{30333F34-C138-CD63-7DA5-D94B28352B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35F4CC-2865-494B-9FEE-222B08FE8FEA}" type="slidenum">
              <a:rPr lang="de-DE" altLang="en-US">
                <a:solidFill>
                  <a:schemeClr val="bg1"/>
                </a:solidFill>
              </a:rPr>
              <a:pPr/>
              <a:t>38</a:t>
            </a:fld>
            <a:endParaRPr lang="de-DE" altLang="en-US">
              <a:solidFill>
                <a:schemeClr val="bg1"/>
              </a:solidFill>
            </a:endParaRPr>
          </a:p>
        </p:txBody>
      </p:sp>
      <p:sp>
        <p:nvSpPr>
          <p:cNvPr id="60419" name="Rectangle 2">
            <a:extLst>
              <a:ext uri="{FF2B5EF4-FFF2-40B4-BE49-F238E27FC236}">
                <a16:creationId xmlns:a16="http://schemas.microsoft.com/office/drawing/2014/main" id="{9037EF69-DA55-0C5D-C1B7-E9983D908478}"/>
              </a:ext>
            </a:extLst>
          </p:cNvPr>
          <p:cNvSpPr>
            <a:spLocks noGrp="1" noChangeArrowheads="1"/>
          </p:cNvSpPr>
          <p:nvPr>
            <p:ph type="title"/>
          </p:nvPr>
        </p:nvSpPr>
        <p:spPr/>
        <p:txBody>
          <a:bodyPr/>
          <a:lstStyle/>
          <a:p>
            <a:pPr eaLnBrk="1" hangingPunct="1"/>
            <a:r>
              <a:rPr lang="en-US" altLang="en-US"/>
              <a:t>Coverage Model Example – Calc1 Design</a:t>
            </a:r>
          </a:p>
        </p:txBody>
      </p:sp>
      <p:sp>
        <p:nvSpPr>
          <p:cNvPr id="60420" name="Rectangle 4">
            <a:extLst>
              <a:ext uri="{FF2B5EF4-FFF2-40B4-BE49-F238E27FC236}">
                <a16:creationId xmlns:a16="http://schemas.microsoft.com/office/drawing/2014/main" id="{C6E3CC88-A784-A7B9-1438-E76AB9AB124E}"/>
              </a:ext>
            </a:extLst>
          </p:cNvPr>
          <p:cNvSpPr>
            <a:spLocks noGrp="1" noChangeArrowheads="1"/>
          </p:cNvSpPr>
          <p:nvPr>
            <p:ph type="body" sz="half" idx="1"/>
          </p:nvPr>
        </p:nvSpPr>
        <p:spPr/>
        <p:txBody>
          <a:bodyPr/>
          <a:lstStyle/>
          <a:p>
            <a:pPr eaLnBrk="1" hangingPunct="1"/>
            <a:r>
              <a:rPr lang="en-US" altLang="en-US" sz="1400" dirty="0"/>
              <a:t>During the verification of the Calc1 the driver should generate all commands, including illegal ones, at least once for every port.  To monitor this we can design the following coverage model.</a:t>
            </a:r>
          </a:p>
          <a:p>
            <a:pPr eaLnBrk="1" hangingPunct="1"/>
            <a:endParaRPr lang="en-US" altLang="en-US" sz="1200"/>
          </a:p>
          <a:p>
            <a:pPr eaLnBrk="1" hangingPunct="1"/>
            <a:r>
              <a:rPr lang="en-US" altLang="en-US" sz="1400" dirty="0"/>
              <a:t>First we must identify the coverage attributes (events). Our coverage model will have two attributes:</a:t>
            </a:r>
            <a:endParaRPr lang="en-US" altLang="en-US" sz="1400" dirty="0">
              <a:cs typeface="Arial"/>
            </a:endParaRPr>
          </a:p>
          <a:p>
            <a:pPr lvl="1" indent="-188595" eaLnBrk="1" hangingPunct="1"/>
            <a:r>
              <a:rPr lang="en-US" altLang="en-US" sz="1200" dirty="0"/>
              <a:t>First attribute is the port to which the command is issued. Possible values for this attribute are 1, 2, 3 and 4. </a:t>
            </a:r>
            <a:endParaRPr lang="en-US" altLang="en-US" sz="1200" dirty="0">
              <a:cs typeface="Arial"/>
            </a:endParaRPr>
          </a:p>
          <a:p>
            <a:pPr lvl="1" indent="-188595" eaLnBrk="1" hangingPunct="1"/>
            <a:r>
              <a:rPr lang="en-US" altLang="en-US" sz="1200" dirty="0"/>
              <a:t>Second attribute is the command  type with the possible values “No operation”, “Add”, “Subtract”, “Shift left”, “Shift right”, </a:t>
            </a:r>
            <a:r>
              <a:rPr lang="en-US" altLang="en-US" sz="1200"/>
              <a:t>“Illegal”</a:t>
            </a:r>
            <a:endParaRPr lang="en-US" altLang="en-US" sz="1400" dirty="0"/>
          </a:p>
          <a:p>
            <a:pPr lvl="1" indent="-188595"/>
            <a:r>
              <a:rPr lang="en-US" altLang="en-US" sz="1400" dirty="0"/>
              <a:t>Since all attribute combinations are legal, we will use the matrix coverage model, as shown on the figure below shows.</a:t>
            </a:r>
            <a:endParaRPr lang="en-US" altLang="en-US" sz="1400">
              <a:cs typeface="Arial"/>
            </a:endParaRPr>
          </a:p>
          <a:p>
            <a:pPr eaLnBrk="1" hangingPunct="1"/>
            <a:endParaRPr lang="en-US" altLang="en-US" sz="1200"/>
          </a:p>
          <a:p>
            <a:pPr eaLnBrk="1" hangingPunct="1"/>
            <a:r>
              <a:rPr lang="en-US" altLang="en-US" sz="1400" dirty="0"/>
              <a:t>Sampling times for both attributes equal the system clock period. Correlation time should be equal to the system clock period also.</a:t>
            </a:r>
            <a:endParaRPr lang="en-US" altLang="en-US" sz="1400" dirty="0">
              <a:cs typeface="Arial"/>
            </a:endParaRPr>
          </a:p>
          <a:p>
            <a:pPr eaLnBrk="1" hangingPunct="1"/>
            <a:endParaRPr lang="en-US" altLang="en-US" sz="1200"/>
          </a:p>
          <a:p>
            <a:pPr eaLnBrk="1" hangingPunct="1"/>
            <a:r>
              <a:rPr lang="en-US" altLang="en-US" sz="1400" dirty="0"/>
              <a:t>The goal to cover all cells of the cross-product is equivalent to the statement that the driver generated all commands, including illegal ones, at least once for every port.</a:t>
            </a:r>
            <a:endParaRPr lang="en-US" altLang="en-US" sz="1400" dirty="0">
              <a:cs typeface="Arial"/>
            </a:endParaRPr>
          </a:p>
        </p:txBody>
      </p:sp>
      <p:pic>
        <p:nvPicPr>
          <p:cNvPr id="60421" name="Picture 6">
            <a:extLst>
              <a:ext uri="{FF2B5EF4-FFF2-40B4-BE49-F238E27FC236}">
                <a16:creationId xmlns:a16="http://schemas.microsoft.com/office/drawing/2014/main" id="{4696E805-831A-C6D3-23B9-968EE260EC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2150" y="4325938"/>
            <a:ext cx="5135563" cy="1836737"/>
          </a:xfrm>
          <a:noFill/>
        </p:spPr>
      </p:pic>
      <p:sp>
        <p:nvSpPr>
          <p:cNvPr id="60422" name="Rectangle 7">
            <a:extLst>
              <a:ext uri="{FF2B5EF4-FFF2-40B4-BE49-F238E27FC236}">
                <a16:creationId xmlns:a16="http://schemas.microsoft.com/office/drawing/2014/main" id="{0F26FBCC-A0A7-1A06-CF30-18CD375EEA2F}"/>
              </a:ext>
            </a:extLst>
          </p:cNvPr>
          <p:cNvSpPr>
            <a:spLocks noChangeArrowheads="1"/>
          </p:cNvSpPr>
          <p:nvPr/>
        </p:nvSpPr>
        <p:spPr bwMode="auto">
          <a:xfrm>
            <a:off x="5854700" y="4824413"/>
            <a:ext cx="320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Matrix coverage model for Calc1 stimulus. </a:t>
            </a:r>
          </a:p>
          <a:p>
            <a:r>
              <a:rPr lang="en-US" altLang="en-US" sz="1000"/>
              <a:t>The two dimensions of the matrix are operations and ports. The coverage model gives insight into which operation/port combinations were not simulated versus which ones were and how many times they were simulated.</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a:extLst>
              <a:ext uri="{FF2B5EF4-FFF2-40B4-BE49-F238E27FC236}">
                <a16:creationId xmlns:a16="http://schemas.microsoft.com/office/drawing/2014/main" id="{351273A3-A19D-EB75-E10F-AE47EB79CC4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D3C089-B67E-4BA0-B028-F3F2F71DDE64}" type="slidenum">
              <a:rPr lang="de-DE" altLang="en-US">
                <a:solidFill>
                  <a:schemeClr val="bg1"/>
                </a:solidFill>
              </a:rPr>
              <a:pPr/>
              <a:t>39</a:t>
            </a:fld>
            <a:endParaRPr lang="de-DE" altLang="en-US">
              <a:solidFill>
                <a:schemeClr val="bg1"/>
              </a:solidFill>
            </a:endParaRPr>
          </a:p>
        </p:txBody>
      </p:sp>
      <p:sp>
        <p:nvSpPr>
          <p:cNvPr id="61443" name="Rectangle 2">
            <a:extLst>
              <a:ext uri="{FF2B5EF4-FFF2-40B4-BE49-F238E27FC236}">
                <a16:creationId xmlns:a16="http://schemas.microsoft.com/office/drawing/2014/main" id="{6DA4638B-D25A-09C9-D3DE-910E3158B94F}"/>
              </a:ext>
            </a:extLst>
          </p:cNvPr>
          <p:cNvSpPr>
            <a:spLocks noGrp="1" noChangeArrowheads="1"/>
          </p:cNvSpPr>
          <p:nvPr>
            <p:ph type="title"/>
          </p:nvPr>
        </p:nvSpPr>
        <p:spPr/>
        <p:txBody>
          <a:bodyPr/>
          <a:lstStyle/>
          <a:p>
            <a:pPr eaLnBrk="1" hangingPunct="1"/>
            <a:r>
              <a:rPr lang="en-US" altLang="en-US"/>
              <a:t>Analyzing the Collected Coverage</a:t>
            </a:r>
          </a:p>
        </p:txBody>
      </p:sp>
      <p:sp>
        <p:nvSpPr>
          <p:cNvPr id="61444" name="Rectangle 3">
            <a:extLst>
              <a:ext uri="{FF2B5EF4-FFF2-40B4-BE49-F238E27FC236}">
                <a16:creationId xmlns:a16="http://schemas.microsoft.com/office/drawing/2014/main" id="{C72E81F4-3109-459C-E4F6-5D162112666A}"/>
              </a:ext>
            </a:extLst>
          </p:cNvPr>
          <p:cNvSpPr>
            <a:spLocks noGrp="1" noChangeArrowheads="1"/>
          </p:cNvSpPr>
          <p:nvPr>
            <p:ph type="body" sz="half" idx="1"/>
          </p:nvPr>
        </p:nvSpPr>
        <p:spPr/>
        <p:txBody>
          <a:bodyPr/>
          <a:lstStyle/>
          <a:p>
            <a:pPr eaLnBrk="1" hangingPunct="1"/>
            <a:r>
              <a:rPr lang="en-US" altLang="en-US" sz="1400"/>
              <a:t>It is possible to analyze the collected coverage data per test case. Alternatively, the coverage collection tool can tabulate many test case results into one result. </a:t>
            </a:r>
          </a:p>
          <a:p>
            <a:pPr eaLnBrk="1" hangingPunct="1"/>
            <a:r>
              <a:rPr lang="en-US" altLang="en-US" sz="1400"/>
              <a:t>Coverage tools typically provide two types of reports: status reports and progress reports.</a:t>
            </a:r>
          </a:p>
          <a:p>
            <a:pPr eaLnBrk="1" hangingPunct="1"/>
            <a:endParaRPr lang="en-US" altLang="en-US" sz="1400"/>
          </a:p>
          <a:p>
            <a:pPr eaLnBrk="1" hangingPunct="1"/>
            <a:r>
              <a:rPr lang="en-US" altLang="en-US" sz="1400"/>
              <a:t>The status report, Figure (a), shows the current overall encountered coverage events in a snapshot diagram, whereas the progress reports, Figure (b) display a curve of the increasing sum of encountered events over the process of test case simulation. </a:t>
            </a:r>
          </a:p>
          <a:p>
            <a:pPr eaLnBrk="1" hangingPunct="1"/>
            <a:endParaRPr lang="en-US" altLang="en-US" sz="1400"/>
          </a:p>
          <a:p>
            <a:pPr eaLnBrk="1" hangingPunct="1"/>
            <a:r>
              <a:rPr lang="en-US" altLang="en-US" sz="1400"/>
              <a:t>The typical shape of the progress is asymptotical toward the goal of reaching all events, with a sharp increase in the beginning of the process. </a:t>
            </a:r>
          </a:p>
          <a:p>
            <a:pPr eaLnBrk="1" hangingPunct="1"/>
            <a:r>
              <a:rPr lang="en-US" altLang="en-US" sz="1400"/>
              <a:t>The early events are typically the easy ones to hit, whereas the events encountered later need much more effort from the verification team, tuning the stimulus generation.</a:t>
            </a:r>
          </a:p>
        </p:txBody>
      </p:sp>
      <p:pic>
        <p:nvPicPr>
          <p:cNvPr id="61445" name="Picture 6">
            <a:extLst>
              <a:ext uri="{FF2B5EF4-FFF2-40B4-BE49-F238E27FC236}">
                <a16:creationId xmlns:a16="http://schemas.microsoft.com/office/drawing/2014/main" id="{4F904837-E1D6-E412-43F8-A65257006A4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31938" y="3805238"/>
            <a:ext cx="5946775" cy="1836737"/>
          </a:xfrm>
          <a:noFill/>
        </p:spPr>
      </p:pic>
      <p:sp>
        <p:nvSpPr>
          <p:cNvPr id="61446" name="Rectangle 7">
            <a:extLst>
              <a:ext uri="{FF2B5EF4-FFF2-40B4-BE49-F238E27FC236}">
                <a16:creationId xmlns:a16="http://schemas.microsoft.com/office/drawing/2014/main" id="{03E9AE62-2519-7D1B-2BC5-AE751C038E7B}"/>
              </a:ext>
            </a:extLst>
          </p:cNvPr>
          <p:cNvSpPr>
            <a:spLocks noChangeArrowheads="1"/>
          </p:cNvSpPr>
          <p:nvPr/>
        </p:nvSpPr>
        <p:spPr bwMode="auto">
          <a:xfrm>
            <a:off x="2171700" y="5668963"/>
            <a:ext cx="487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Coverage reports. </a:t>
            </a:r>
          </a:p>
          <a:p>
            <a:r>
              <a:rPr lang="en-US" altLang="en-US" sz="1000"/>
              <a:t>(a) Status report showing the summary of all coverage data up to a point in time. </a:t>
            </a:r>
          </a:p>
          <a:p>
            <a:r>
              <a:rPr lang="en-US" altLang="en-US" sz="1000"/>
              <a:t>(b) Coverage results tabulated over time.</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8A4F11EB-F85C-2413-B6F1-314540428ED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31F90A-677B-4994-9246-F355106E00A3}"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4DC9DA14-7E6D-C25B-6784-848250753AFD}"/>
              </a:ext>
            </a:extLst>
          </p:cNvPr>
          <p:cNvSpPr>
            <a:spLocks noGrp="1" noChangeArrowheads="1"/>
          </p:cNvSpPr>
          <p:nvPr>
            <p:ph type="title"/>
          </p:nvPr>
        </p:nvSpPr>
        <p:spPr/>
        <p:txBody>
          <a:bodyPr/>
          <a:lstStyle/>
          <a:p>
            <a:pPr eaLnBrk="1" hangingPunct="1"/>
            <a:r>
              <a:rPr lang="en-US" altLang="en-US"/>
              <a:t>Verification Coverage Overview I</a:t>
            </a:r>
          </a:p>
        </p:txBody>
      </p:sp>
      <p:sp>
        <p:nvSpPr>
          <p:cNvPr id="6148" name="Rectangle 3">
            <a:extLst>
              <a:ext uri="{FF2B5EF4-FFF2-40B4-BE49-F238E27FC236}">
                <a16:creationId xmlns:a16="http://schemas.microsoft.com/office/drawing/2014/main" id="{64E73F7B-848B-30A2-F6F0-9590838A4195}"/>
              </a:ext>
            </a:extLst>
          </p:cNvPr>
          <p:cNvSpPr>
            <a:spLocks noGrp="1" noChangeArrowheads="1"/>
          </p:cNvSpPr>
          <p:nvPr>
            <p:ph type="body" idx="1"/>
          </p:nvPr>
        </p:nvSpPr>
        <p:spPr/>
        <p:txBody>
          <a:bodyPr/>
          <a:lstStyle/>
          <a:p>
            <a:pPr eaLnBrk="1" hangingPunct="1"/>
            <a:r>
              <a:rPr lang="en-US" altLang="en-US" sz="1600"/>
              <a:t>The verification team needs metrics for the quality and completeness of their work as the project proceeds over time.</a:t>
            </a:r>
          </a:p>
          <a:p>
            <a:pPr eaLnBrk="1" hangingPunct="1"/>
            <a:endParaRPr lang="en-US" altLang="en-US" sz="1600"/>
          </a:p>
          <a:p>
            <a:pPr eaLnBrk="1" hangingPunct="1"/>
            <a:r>
              <a:rPr lang="en-US" altLang="en-US" sz="1600"/>
              <a:t>There are obvious completeness criteria the verification team can derive from the discussions of the verification plan. </a:t>
            </a:r>
          </a:p>
          <a:p>
            <a:pPr eaLnBrk="1" hangingPunct="1"/>
            <a:endParaRPr lang="en-US" altLang="en-US" sz="1600"/>
          </a:p>
          <a:p>
            <a:pPr eaLnBrk="1" hangingPunct="1"/>
            <a:r>
              <a:rPr lang="en-US" altLang="en-US" sz="1600"/>
              <a:t>Keeping track of the status of different verification tasks is a fundamental piece of information about how well a project is progressing. </a:t>
            </a:r>
          </a:p>
          <a:p>
            <a:pPr eaLnBrk="1" hangingPunct="1"/>
            <a:endParaRPr lang="en-US" altLang="en-US" sz="1600"/>
          </a:p>
          <a:p>
            <a:pPr eaLnBrk="1" hangingPunct="1"/>
            <a:r>
              <a:rPr lang="en-US" altLang="en-US" sz="1600"/>
              <a:t>Knowledge about which tests the verification engineers have indeed exercised from the test plan provides a necessary metric. </a:t>
            </a:r>
          </a:p>
          <a:p>
            <a:pPr eaLnBrk="1" hangingPunct="1"/>
            <a:endParaRPr lang="en-US" altLang="en-US" sz="1600"/>
          </a:p>
          <a:p>
            <a:pPr eaLnBrk="1" hangingPunct="1"/>
            <a:r>
              <a:rPr lang="en-US" altLang="en-US" sz="1600"/>
              <a:t>Watching the bug rate is certainly a key piece of scorekeeping that guides a project.</a:t>
            </a:r>
          </a:p>
          <a:p>
            <a:pPr eaLnBrk="1" hangingPunct="1"/>
            <a:endParaRPr lang="en-US" altLang="en-US" sz="1600"/>
          </a:p>
          <a:p>
            <a:pPr eaLnBrk="1" hangingPunct="1"/>
            <a:r>
              <a:rPr lang="en-US" altLang="en-US" sz="1600"/>
              <a:t>Still, the central question for the verification team remains: “When is verification complete?”</a:t>
            </a:r>
          </a:p>
          <a:p>
            <a:pPr eaLnBrk="1" hangingPunct="1"/>
            <a:endParaRPr lang="en-US" altLang="en-US" sz="1600"/>
          </a:p>
          <a:p>
            <a:pPr eaLnBrk="1" hangingPunct="1"/>
            <a:r>
              <a:rPr lang="en-US" altLang="en-US" sz="1600"/>
              <a:t>Once the team has finished all planned verification tasks, run all tests, and the bug rate has dropped to zero, is it time to declare success?</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1">
            <a:extLst>
              <a:ext uri="{FF2B5EF4-FFF2-40B4-BE49-F238E27FC236}">
                <a16:creationId xmlns:a16="http://schemas.microsoft.com/office/drawing/2014/main" id="{C8EE3C5E-FB03-39F9-2B7A-84B2F376BFE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66014-8340-4269-A58C-5CF8D664BBB9}" type="slidenum">
              <a:rPr lang="de-DE" altLang="en-US">
                <a:solidFill>
                  <a:schemeClr val="bg1"/>
                </a:solidFill>
              </a:rPr>
              <a:pPr/>
              <a:t>40</a:t>
            </a:fld>
            <a:endParaRPr lang="de-DE" altLang="en-US">
              <a:solidFill>
                <a:schemeClr val="bg1"/>
              </a:solidFill>
            </a:endParaRPr>
          </a:p>
        </p:txBody>
      </p:sp>
      <p:sp>
        <p:nvSpPr>
          <p:cNvPr id="66563" name="Rectangle 26">
            <a:hlinkClick r:id="rId3"/>
            <a:extLst>
              <a:ext uri="{FF2B5EF4-FFF2-40B4-BE49-F238E27FC236}">
                <a16:creationId xmlns:a16="http://schemas.microsoft.com/office/drawing/2014/main" id="{C7568E7F-D251-DEE9-2D6E-8967E358A377}"/>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FD83BE0F-F4F6-635E-48C7-3BE14C82135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8A3625-927B-470A-BC69-80F7525EAA0F}"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0B0CEFA7-06E9-C6EC-1720-27AF20422EE7}"/>
              </a:ext>
            </a:extLst>
          </p:cNvPr>
          <p:cNvSpPr>
            <a:spLocks noGrp="1" noChangeArrowheads="1"/>
          </p:cNvSpPr>
          <p:nvPr>
            <p:ph type="title"/>
          </p:nvPr>
        </p:nvSpPr>
        <p:spPr/>
        <p:txBody>
          <a:bodyPr/>
          <a:lstStyle/>
          <a:p>
            <a:pPr eaLnBrk="1" hangingPunct="1"/>
            <a:r>
              <a:rPr lang="en-US" altLang="en-US"/>
              <a:t>Verification Coverage Overview II</a:t>
            </a:r>
          </a:p>
        </p:txBody>
      </p:sp>
      <p:sp>
        <p:nvSpPr>
          <p:cNvPr id="7172" name="Rectangle 3">
            <a:extLst>
              <a:ext uri="{FF2B5EF4-FFF2-40B4-BE49-F238E27FC236}">
                <a16:creationId xmlns:a16="http://schemas.microsoft.com/office/drawing/2014/main" id="{18771523-C0B9-9227-9671-B54F3B67CDBC}"/>
              </a:ext>
            </a:extLst>
          </p:cNvPr>
          <p:cNvSpPr>
            <a:spLocks noGrp="1" noChangeArrowheads="1"/>
          </p:cNvSpPr>
          <p:nvPr>
            <p:ph type="body" idx="1"/>
          </p:nvPr>
        </p:nvSpPr>
        <p:spPr/>
        <p:txBody>
          <a:bodyPr/>
          <a:lstStyle/>
          <a:p>
            <a:pPr eaLnBrk="1" hangingPunct="1"/>
            <a:r>
              <a:rPr lang="en-US" altLang="en-US" sz="1600"/>
              <a:t>Exhaustive simulation of even small designs is not possible. </a:t>
            </a:r>
          </a:p>
          <a:p>
            <a:pPr eaLnBrk="1" hangingPunct="1"/>
            <a:endParaRPr lang="en-US" altLang="en-US" sz="1600"/>
          </a:p>
          <a:p>
            <a:pPr eaLnBrk="1" hangingPunct="1"/>
            <a:r>
              <a:rPr lang="en-US" altLang="en-US" sz="1600"/>
              <a:t>The following example shows the combinatorial explosion that makes verification such a daunting task.</a:t>
            </a:r>
          </a:p>
          <a:p>
            <a:pPr eaLnBrk="1" hangingPunct="1"/>
            <a:endParaRPr lang="en-US" altLang="en-US" sz="1600"/>
          </a:p>
          <a:p>
            <a:pPr eaLnBrk="1" hangingPunct="1"/>
            <a:r>
              <a:rPr lang="en-US" altLang="en-US" sz="1600"/>
              <a:t>Let the DUV be a 16-bit adder. Simulating all combinatorial possibilities of the adder takes 4 billion simulation cycles, assuming that this circuit does not have state-holding elements. </a:t>
            </a:r>
          </a:p>
          <a:p>
            <a:pPr eaLnBrk="1" hangingPunct="1"/>
            <a:endParaRPr lang="en-US" altLang="en-US" sz="1600"/>
          </a:p>
          <a:p>
            <a:pPr eaLnBrk="1" hangingPunct="1"/>
            <a:r>
              <a:rPr lang="en-US" altLang="en-US" sz="1600"/>
              <a:t>If the project uses a simulation engine that is able to run 1,000 cycles per second, the team still needs around 50 days to simulate this trivial DUV exhaustively. </a:t>
            </a:r>
          </a:p>
          <a:p>
            <a:pPr eaLnBrk="1" hangingPunct="1"/>
            <a:endParaRPr lang="en-US" altLang="en-US" sz="1600"/>
          </a:p>
          <a:p>
            <a:pPr eaLnBrk="1" hangingPunct="1"/>
            <a:r>
              <a:rPr lang="en-US" altLang="en-US" sz="1600"/>
              <a:t>When does the verification team stop simulation? </a:t>
            </a:r>
          </a:p>
          <a:p>
            <a:pPr eaLnBrk="1" hangingPunct="1"/>
            <a:r>
              <a:rPr lang="en-US" altLang="en-US" sz="1600"/>
              <a:t>Is it good enough to continue until the simulation has been bug-free for 3 days? </a:t>
            </a:r>
          </a:p>
          <a:p>
            <a:pPr eaLnBrk="1" hangingPunct="1"/>
            <a:r>
              <a:rPr lang="en-US" altLang="en-US" sz="1600"/>
              <a:t>How do they know that another day of simulation would not yield yet another bug?</a:t>
            </a:r>
          </a:p>
          <a:p>
            <a:pPr eaLnBrk="1" hangingPunct="1"/>
            <a:r>
              <a:rPr lang="en-US" altLang="en-US" sz="1600"/>
              <a:t>Furthermore, is it truly necessary to simulate the adder DUV exhaustively to make a convincing case of verification completeness?</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a:extLst>
              <a:ext uri="{FF2B5EF4-FFF2-40B4-BE49-F238E27FC236}">
                <a16:creationId xmlns:a16="http://schemas.microsoft.com/office/drawing/2014/main" id="{0BBD2989-BDEF-DE32-C351-05E880ED76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260AFE-E68B-42F2-8833-7949145F8CB6}" type="slidenum">
              <a:rPr lang="de-DE" altLang="en-US">
                <a:solidFill>
                  <a:schemeClr val="bg1"/>
                </a:solidFill>
              </a:rPr>
              <a:pPr/>
              <a:t>6</a:t>
            </a:fld>
            <a:endParaRPr lang="de-DE" altLang="en-US">
              <a:solidFill>
                <a:schemeClr val="bg1"/>
              </a:solidFill>
            </a:endParaRPr>
          </a:p>
        </p:txBody>
      </p:sp>
      <p:sp>
        <p:nvSpPr>
          <p:cNvPr id="8195" name="Rectangle 2">
            <a:extLst>
              <a:ext uri="{FF2B5EF4-FFF2-40B4-BE49-F238E27FC236}">
                <a16:creationId xmlns:a16="http://schemas.microsoft.com/office/drawing/2014/main" id="{A1E10CA7-2EA0-D82F-0401-10695EB61773}"/>
              </a:ext>
            </a:extLst>
          </p:cNvPr>
          <p:cNvSpPr>
            <a:spLocks noGrp="1" noChangeArrowheads="1"/>
          </p:cNvSpPr>
          <p:nvPr>
            <p:ph type="title"/>
          </p:nvPr>
        </p:nvSpPr>
        <p:spPr/>
        <p:txBody>
          <a:bodyPr/>
          <a:lstStyle/>
          <a:p>
            <a:pPr eaLnBrk="1" hangingPunct="1"/>
            <a:r>
              <a:rPr lang="en-US" altLang="en-US"/>
              <a:t>Verification Coverage Overview III</a:t>
            </a:r>
          </a:p>
        </p:txBody>
      </p:sp>
      <p:sp>
        <p:nvSpPr>
          <p:cNvPr id="8196" name="Rectangle 3">
            <a:extLst>
              <a:ext uri="{FF2B5EF4-FFF2-40B4-BE49-F238E27FC236}">
                <a16:creationId xmlns:a16="http://schemas.microsoft.com/office/drawing/2014/main" id="{BEDBB004-ED72-5D83-1B23-C507C325CFF3}"/>
              </a:ext>
            </a:extLst>
          </p:cNvPr>
          <p:cNvSpPr>
            <a:spLocks noGrp="1" noChangeArrowheads="1"/>
          </p:cNvSpPr>
          <p:nvPr>
            <p:ph type="body" idx="1"/>
          </p:nvPr>
        </p:nvSpPr>
        <p:spPr/>
        <p:txBody>
          <a:bodyPr/>
          <a:lstStyle/>
          <a:p>
            <a:pPr eaLnBrk="1" hangingPunct="1"/>
            <a:r>
              <a:rPr lang="en-US" altLang="en-US" sz="1600"/>
              <a:t>It is the task of </a:t>
            </a:r>
            <a:r>
              <a:rPr lang="en-US" altLang="en-US" sz="1600" b="1"/>
              <a:t>verification</a:t>
            </a:r>
            <a:r>
              <a:rPr lang="en-US" altLang="en-US" sz="1600" i="1"/>
              <a:t> </a:t>
            </a:r>
            <a:r>
              <a:rPr lang="en-US" altLang="en-US" sz="1600" b="1"/>
              <a:t>coverage</a:t>
            </a:r>
            <a:r>
              <a:rPr lang="en-US" altLang="en-US" sz="1600" i="1"/>
              <a:t> </a:t>
            </a:r>
            <a:r>
              <a:rPr lang="en-US" altLang="en-US" sz="1600" b="1"/>
              <a:t>analysis</a:t>
            </a:r>
            <a:r>
              <a:rPr lang="en-US" altLang="en-US" sz="1600" i="1"/>
              <a:t> </a:t>
            </a:r>
            <a:r>
              <a:rPr lang="en-US" altLang="en-US" sz="1600"/>
              <a:t>to convince the verification team that they have done </a:t>
            </a:r>
            <a:r>
              <a:rPr lang="en-US" altLang="en-US" sz="1600" b="1"/>
              <a:t>sufficient</a:t>
            </a:r>
            <a:r>
              <a:rPr lang="en-US" altLang="en-US" sz="1600" i="1"/>
              <a:t> </a:t>
            </a:r>
            <a:r>
              <a:rPr lang="en-US" altLang="en-US" sz="1600"/>
              <a:t>verification, not exhaustive verification, to satisfy defined quality criteria.</a:t>
            </a:r>
          </a:p>
          <a:p>
            <a:pPr eaLnBrk="1" hangingPunct="1"/>
            <a:endParaRPr lang="en-US" altLang="en-US" sz="1600"/>
          </a:p>
          <a:p>
            <a:pPr eaLnBrk="1" hangingPunct="1"/>
            <a:r>
              <a:rPr lang="en-US" altLang="en-US" sz="1600"/>
              <a:t>Verification coverage is the measurement of state space that simulation-based verification has touched in the entire environment. </a:t>
            </a:r>
          </a:p>
          <a:p>
            <a:pPr eaLnBrk="1" hangingPunct="1"/>
            <a:endParaRPr lang="en-US" altLang="en-US" sz="1600"/>
          </a:p>
          <a:p>
            <a:pPr eaLnBrk="1" hangingPunct="1"/>
            <a:r>
              <a:rPr lang="en-US" altLang="en-US" sz="1600"/>
              <a:t>Coverage can measure DUV internal states, queues, and activities, as well as DUV inputs and even states of the verification environment components. </a:t>
            </a:r>
          </a:p>
          <a:p>
            <a:pPr eaLnBrk="1" hangingPunct="1"/>
            <a:endParaRPr lang="en-US" altLang="en-US" sz="1600"/>
          </a:p>
          <a:p>
            <a:pPr eaLnBrk="1" hangingPunct="1"/>
            <a:r>
              <a:rPr lang="en-US" altLang="en-US" sz="1600"/>
              <a:t>Fundamentally, coverage is a measurement of how </a:t>
            </a:r>
            <a:r>
              <a:rPr lang="en-US" altLang="en-US" sz="1600" b="1"/>
              <a:t>well</a:t>
            </a:r>
            <a:r>
              <a:rPr lang="en-US" altLang="en-US" sz="1600" i="1"/>
              <a:t> </a:t>
            </a:r>
            <a:r>
              <a:rPr lang="en-US" altLang="en-US" sz="1600"/>
              <a:t>the stimulus components have exercised the DUV. </a:t>
            </a:r>
          </a:p>
          <a:p>
            <a:pPr eaLnBrk="1" hangingPunct="1"/>
            <a:endParaRPr lang="en-US" altLang="en-US" sz="1600"/>
          </a:p>
          <a:p>
            <a:pPr eaLnBrk="1" hangingPunct="1"/>
            <a:r>
              <a:rPr lang="en-US" altLang="en-US" sz="1600"/>
              <a:t>Coverage cannot make a statement on the quality or robustness of the checking components.</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142A76BA-51C5-7822-B9AD-70DB549E55F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AAA1DF-5DE9-4348-8ACA-340F2608F2CC}" type="slidenum">
              <a:rPr lang="de-DE" altLang="en-US">
                <a:solidFill>
                  <a:schemeClr val="bg1"/>
                </a:solidFill>
              </a:rPr>
              <a:pPr/>
              <a:t>7</a:t>
            </a:fld>
            <a:endParaRPr lang="de-DE" altLang="en-US">
              <a:solidFill>
                <a:schemeClr val="bg1"/>
              </a:solidFill>
            </a:endParaRPr>
          </a:p>
        </p:txBody>
      </p:sp>
      <p:sp>
        <p:nvSpPr>
          <p:cNvPr id="9219" name="Rectangle 2">
            <a:extLst>
              <a:ext uri="{FF2B5EF4-FFF2-40B4-BE49-F238E27FC236}">
                <a16:creationId xmlns:a16="http://schemas.microsoft.com/office/drawing/2014/main" id="{84BB27D0-2922-1072-AD7F-728174E57559}"/>
              </a:ext>
            </a:extLst>
          </p:cNvPr>
          <p:cNvSpPr>
            <a:spLocks noGrp="1" noChangeArrowheads="1"/>
          </p:cNvSpPr>
          <p:nvPr>
            <p:ph type="title"/>
          </p:nvPr>
        </p:nvSpPr>
        <p:spPr/>
        <p:txBody>
          <a:bodyPr/>
          <a:lstStyle/>
          <a:p>
            <a:pPr eaLnBrk="1" hangingPunct="1"/>
            <a:r>
              <a:rPr lang="en-US" altLang="en-US"/>
              <a:t>Verification Coverage Target Areas I</a:t>
            </a:r>
          </a:p>
        </p:txBody>
      </p:sp>
      <p:sp>
        <p:nvSpPr>
          <p:cNvPr id="9220" name="Rectangle 3">
            <a:extLst>
              <a:ext uri="{FF2B5EF4-FFF2-40B4-BE49-F238E27FC236}">
                <a16:creationId xmlns:a16="http://schemas.microsoft.com/office/drawing/2014/main" id="{14820D50-0898-D086-7A70-7E7F27DED79E}"/>
              </a:ext>
            </a:extLst>
          </p:cNvPr>
          <p:cNvSpPr>
            <a:spLocks noGrp="1" noChangeArrowheads="1"/>
          </p:cNvSpPr>
          <p:nvPr>
            <p:ph type="body" sz="half" idx="1"/>
          </p:nvPr>
        </p:nvSpPr>
        <p:spPr/>
        <p:txBody>
          <a:bodyPr/>
          <a:lstStyle/>
          <a:p>
            <a:pPr eaLnBrk="1" hangingPunct="1"/>
            <a:r>
              <a:rPr lang="en-US" altLang="en-US" sz="1400"/>
              <a:t>There are two completely complementary sides of the verification coverage task. </a:t>
            </a:r>
          </a:p>
          <a:p>
            <a:pPr eaLnBrk="1" hangingPunct="1"/>
            <a:endParaRPr lang="en-US" altLang="en-US" sz="1400"/>
          </a:p>
          <a:p>
            <a:pPr eaLnBrk="1" hangingPunct="1"/>
            <a:r>
              <a:rPr lang="en-US" altLang="en-US" sz="1400"/>
              <a:t>First, there is coverage of the verification environment.</a:t>
            </a:r>
          </a:p>
          <a:p>
            <a:pPr eaLnBrk="1" hangingPunct="1"/>
            <a:r>
              <a:rPr lang="en-US" altLang="en-US" sz="1400"/>
              <a:t>Here, the objective is to measure how well the verification stimulus environment covers the </a:t>
            </a:r>
            <a:r>
              <a:rPr lang="en-US" altLang="en-US" sz="1400" b="1"/>
              <a:t>specification</a:t>
            </a:r>
            <a:r>
              <a:rPr lang="en-US" altLang="en-US" sz="1400" i="1"/>
              <a:t> </a:t>
            </a:r>
            <a:r>
              <a:rPr lang="en-US" altLang="en-US" sz="1400"/>
              <a:t>of the design. </a:t>
            </a:r>
          </a:p>
          <a:p>
            <a:pPr eaLnBrk="1" hangingPunct="1"/>
            <a:r>
              <a:rPr lang="en-US" altLang="en-US" sz="1400"/>
              <a:t>This coverage aspect is called </a:t>
            </a:r>
            <a:r>
              <a:rPr lang="en-US" altLang="en-US" sz="1400" b="1"/>
              <a:t>verification</a:t>
            </a:r>
            <a:r>
              <a:rPr lang="en-US" altLang="en-US" sz="1400" i="1"/>
              <a:t> </a:t>
            </a:r>
            <a:r>
              <a:rPr lang="en-US" altLang="en-US" sz="1400" b="1"/>
              <a:t>test</a:t>
            </a:r>
            <a:r>
              <a:rPr lang="en-US" altLang="en-US" sz="1400" i="1"/>
              <a:t> </a:t>
            </a:r>
            <a:r>
              <a:rPr lang="en-US" altLang="en-US" sz="1400" b="1"/>
              <a:t>coverage</a:t>
            </a:r>
            <a:r>
              <a:rPr lang="en-US" altLang="en-US" sz="1400"/>
              <a:t>. </a:t>
            </a:r>
          </a:p>
          <a:p>
            <a:pPr eaLnBrk="1" hangingPunct="1"/>
            <a:endParaRPr lang="en-US" altLang="en-US" sz="1400"/>
          </a:p>
          <a:p>
            <a:pPr eaLnBrk="1" hangingPunct="1"/>
            <a:r>
              <a:rPr lang="en-US" altLang="en-US" sz="1400"/>
              <a:t>Second, there is coverage of the function implemented in the DUV. </a:t>
            </a:r>
          </a:p>
          <a:p>
            <a:pPr eaLnBrk="1" hangingPunct="1"/>
            <a:r>
              <a:rPr lang="en-US" altLang="en-US" sz="1400"/>
              <a:t>This metric seeks to measure how well the verification stimulus activates or exercises the </a:t>
            </a:r>
            <a:r>
              <a:rPr lang="en-US" altLang="en-US" sz="1400" b="1"/>
              <a:t>implementation </a:t>
            </a:r>
            <a:r>
              <a:rPr lang="en-US" altLang="en-US" sz="1400"/>
              <a:t>of the specification in the concrete design. </a:t>
            </a:r>
          </a:p>
          <a:p>
            <a:pPr eaLnBrk="1" hangingPunct="1"/>
            <a:r>
              <a:rPr lang="en-US" altLang="en-US" sz="1400"/>
              <a:t>This coverage task is called </a:t>
            </a:r>
            <a:r>
              <a:rPr lang="en-US" altLang="en-US" sz="1400" b="1"/>
              <a:t>implementation</a:t>
            </a:r>
            <a:r>
              <a:rPr lang="en-US" altLang="en-US" sz="1400" i="1"/>
              <a:t> </a:t>
            </a:r>
            <a:r>
              <a:rPr lang="en-US" altLang="en-US" sz="1400" b="1"/>
              <a:t>coverage</a:t>
            </a:r>
            <a:r>
              <a:rPr lang="en-US" altLang="en-US" sz="1400"/>
              <a:t>. </a:t>
            </a:r>
          </a:p>
          <a:p>
            <a:pPr eaLnBrk="1" hangingPunct="1"/>
            <a:endParaRPr lang="en-US" altLang="en-US" sz="1400"/>
          </a:p>
          <a:p>
            <a:pPr eaLnBrk="1" hangingPunct="1"/>
            <a:r>
              <a:rPr lang="en-US" altLang="en-US" sz="1400"/>
              <a:t>Figure on the right shows the two areas of coverage analysis side by side.</a:t>
            </a:r>
          </a:p>
        </p:txBody>
      </p:sp>
      <p:pic>
        <p:nvPicPr>
          <p:cNvPr id="9221" name="Picture 7">
            <a:extLst>
              <a:ext uri="{FF2B5EF4-FFF2-40B4-BE49-F238E27FC236}">
                <a16:creationId xmlns:a16="http://schemas.microsoft.com/office/drawing/2014/main" id="{92476DE5-056E-2071-C74A-2516C35834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946150"/>
            <a:ext cx="4186238" cy="3660775"/>
          </a:xfrm>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60EED556-8B05-AEA9-CFE3-345BE9BF1B1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7FA2D6-2A2F-4769-971D-D95807E8F04A}" type="slidenum">
              <a:rPr lang="de-DE" altLang="en-US">
                <a:solidFill>
                  <a:schemeClr val="bg1"/>
                </a:solidFill>
              </a:rPr>
              <a:pPr/>
              <a:t>8</a:t>
            </a:fld>
            <a:endParaRPr lang="de-DE" altLang="en-US">
              <a:solidFill>
                <a:schemeClr val="bg1"/>
              </a:solidFill>
            </a:endParaRPr>
          </a:p>
        </p:txBody>
      </p:sp>
      <p:sp>
        <p:nvSpPr>
          <p:cNvPr id="10243" name="Rectangle 2">
            <a:extLst>
              <a:ext uri="{FF2B5EF4-FFF2-40B4-BE49-F238E27FC236}">
                <a16:creationId xmlns:a16="http://schemas.microsoft.com/office/drawing/2014/main" id="{AD1F323A-D24F-55CF-07EE-05AD7AF60815}"/>
              </a:ext>
            </a:extLst>
          </p:cNvPr>
          <p:cNvSpPr>
            <a:spLocks noGrp="1" noChangeArrowheads="1"/>
          </p:cNvSpPr>
          <p:nvPr>
            <p:ph type="title"/>
          </p:nvPr>
        </p:nvSpPr>
        <p:spPr/>
        <p:txBody>
          <a:bodyPr/>
          <a:lstStyle/>
          <a:p>
            <a:pPr eaLnBrk="1" hangingPunct="1"/>
            <a:r>
              <a:rPr lang="en-US" altLang="en-US"/>
              <a:t>Verification Coverage Target Areas II</a:t>
            </a:r>
          </a:p>
        </p:txBody>
      </p:sp>
      <p:sp>
        <p:nvSpPr>
          <p:cNvPr id="10244" name="Rectangle 3">
            <a:extLst>
              <a:ext uri="{FF2B5EF4-FFF2-40B4-BE49-F238E27FC236}">
                <a16:creationId xmlns:a16="http://schemas.microsoft.com/office/drawing/2014/main" id="{65F3897F-21E4-ECBB-A647-4903E84F181E}"/>
              </a:ext>
            </a:extLst>
          </p:cNvPr>
          <p:cNvSpPr>
            <a:spLocks noGrp="1" noChangeArrowheads="1"/>
          </p:cNvSpPr>
          <p:nvPr>
            <p:ph type="body" idx="1"/>
          </p:nvPr>
        </p:nvSpPr>
        <p:spPr/>
        <p:txBody>
          <a:bodyPr/>
          <a:lstStyle/>
          <a:p>
            <a:pPr eaLnBrk="1" hangingPunct="1"/>
            <a:r>
              <a:rPr lang="en-US" altLang="en-US" sz="1600"/>
              <a:t>The base activity that precedes any type of coverage analysis is the collection of coverage measurements. </a:t>
            </a:r>
          </a:p>
          <a:p>
            <a:pPr eaLnBrk="1" hangingPunct="1"/>
            <a:endParaRPr lang="en-US" altLang="en-US" sz="1600"/>
          </a:p>
          <a:p>
            <a:pPr eaLnBrk="1" hangingPunct="1"/>
            <a:r>
              <a:rPr lang="en-US" altLang="en-US" sz="1600"/>
              <a:t>The verification team collects the measures for </a:t>
            </a:r>
            <a:r>
              <a:rPr lang="en-US" altLang="en-US" sz="1600" b="1"/>
              <a:t>test</a:t>
            </a:r>
            <a:r>
              <a:rPr lang="en-US" altLang="en-US" sz="1600"/>
              <a:t> </a:t>
            </a:r>
            <a:r>
              <a:rPr lang="en-US" altLang="en-US" sz="1600" b="1"/>
              <a:t>coverage</a:t>
            </a:r>
            <a:r>
              <a:rPr lang="en-US" altLang="en-US" sz="1600"/>
              <a:t> from the stimulus initiator component, the test case, or the interface into the DUV. </a:t>
            </a:r>
          </a:p>
          <a:p>
            <a:pPr eaLnBrk="1" hangingPunct="1"/>
            <a:endParaRPr lang="en-US" altLang="en-US" sz="1600"/>
          </a:p>
          <a:p>
            <a:pPr eaLnBrk="1" hangingPunct="1"/>
            <a:r>
              <a:rPr lang="en-US" altLang="en-US" sz="1600" b="1"/>
              <a:t>Implementation</a:t>
            </a:r>
            <a:r>
              <a:rPr lang="en-US" altLang="en-US" sz="1600"/>
              <a:t> </a:t>
            </a:r>
            <a:r>
              <a:rPr lang="en-US" altLang="en-US" sz="1600" b="1"/>
              <a:t>coverage</a:t>
            </a:r>
            <a:r>
              <a:rPr lang="en-US" altLang="en-US" sz="1600"/>
              <a:t> analysis relies on measurements of activities inside the DUV by inspection into the HDL model during simulation.</a:t>
            </a:r>
          </a:p>
          <a:p>
            <a:pPr eaLnBrk="1" hangingPunct="1"/>
            <a:endParaRPr lang="en-US" altLang="en-US" sz="1600"/>
          </a:p>
          <a:p>
            <a:pPr eaLnBrk="1" hangingPunct="1"/>
            <a:r>
              <a:rPr lang="en-US" altLang="en-US" sz="1600"/>
              <a:t>Throughout the measurement and analysis activity, the verification team must never forget that the ultimate goal of coverage analysis is to </a:t>
            </a:r>
            <a:r>
              <a:rPr lang="en-US" altLang="en-US" sz="1600" b="1"/>
              <a:t>guide</a:t>
            </a:r>
            <a:r>
              <a:rPr lang="en-US" altLang="en-US" sz="1600" i="1"/>
              <a:t> </a:t>
            </a:r>
            <a:r>
              <a:rPr lang="en-US" altLang="en-US" sz="1600"/>
              <a:t>the verification process, and not to prove its completeness. </a:t>
            </a:r>
          </a:p>
          <a:p>
            <a:pPr eaLnBrk="1" hangingPunct="1"/>
            <a:endParaRPr lang="en-US" altLang="en-US" sz="1600"/>
          </a:p>
          <a:p>
            <a:pPr eaLnBrk="1" hangingPunct="1"/>
            <a:r>
              <a:rPr lang="en-US" altLang="en-US" sz="1600"/>
              <a:t>Completeness is an elusive goal that is unreachable anyway.</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23271B68-A8B4-E03C-D82F-3DF734F411E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F6D389-BB61-4400-853A-8CCA397D7E9C}" type="slidenum">
              <a:rPr lang="de-DE" altLang="en-US">
                <a:solidFill>
                  <a:schemeClr val="bg1"/>
                </a:solidFill>
              </a:rPr>
              <a:pPr/>
              <a:t>9</a:t>
            </a:fld>
            <a:endParaRPr lang="de-DE" altLang="en-US">
              <a:solidFill>
                <a:schemeClr val="bg1"/>
              </a:solidFill>
            </a:endParaRPr>
          </a:p>
        </p:txBody>
      </p:sp>
      <p:sp>
        <p:nvSpPr>
          <p:cNvPr id="11267" name="Rectangle 2">
            <a:extLst>
              <a:ext uri="{FF2B5EF4-FFF2-40B4-BE49-F238E27FC236}">
                <a16:creationId xmlns:a16="http://schemas.microsoft.com/office/drawing/2014/main" id="{6F592C50-4109-00F4-2A30-759DD6916A99}"/>
              </a:ext>
            </a:extLst>
          </p:cNvPr>
          <p:cNvSpPr>
            <a:spLocks noGrp="1" noChangeArrowheads="1"/>
          </p:cNvSpPr>
          <p:nvPr>
            <p:ph type="title"/>
          </p:nvPr>
        </p:nvSpPr>
        <p:spPr/>
        <p:txBody>
          <a:bodyPr/>
          <a:lstStyle/>
          <a:p>
            <a:pPr eaLnBrk="1" hangingPunct="1"/>
            <a:r>
              <a:rPr lang="en-US" altLang="en-US"/>
              <a:t>Verification Coverage Goals I</a:t>
            </a:r>
          </a:p>
        </p:txBody>
      </p:sp>
      <p:sp>
        <p:nvSpPr>
          <p:cNvPr id="11268" name="Rectangle 3">
            <a:extLst>
              <a:ext uri="{FF2B5EF4-FFF2-40B4-BE49-F238E27FC236}">
                <a16:creationId xmlns:a16="http://schemas.microsoft.com/office/drawing/2014/main" id="{B1CDE495-54BA-04C5-ACBE-2F9BD4B848D3}"/>
              </a:ext>
            </a:extLst>
          </p:cNvPr>
          <p:cNvSpPr>
            <a:spLocks noGrp="1" noChangeArrowheads="1"/>
          </p:cNvSpPr>
          <p:nvPr>
            <p:ph type="body" idx="1"/>
          </p:nvPr>
        </p:nvSpPr>
        <p:spPr/>
        <p:txBody>
          <a:bodyPr/>
          <a:lstStyle/>
          <a:p>
            <a:pPr eaLnBrk="1" hangingPunct="1"/>
            <a:r>
              <a:rPr lang="en-US" altLang="en-US" sz="1600"/>
              <a:t>A seemingly simple coverage goal would be the combinatorial space spanned by the enumeration of all possible patterns on the DUV inputs, all possible states internal to the DUV, and all possible output patterns on the outputs of the DUV. </a:t>
            </a:r>
          </a:p>
          <a:p>
            <a:pPr eaLnBrk="1" hangingPunct="1"/>
            <a:endParaRPr lang="en-US" altLang="en-US" sz="1600"/>
          </a:p>
          <a:p>
            <a:pPr eaLnBrk="1" hangingPunct="1"/>
            <a:r>
              <a:rPr lang="en-US" altLang="en-US" sz="1600"/>
              <a:t>Although this coverage metric is trivial to define, it is also completely useless to guide the verification process, because it is unachievable.</a:t>
            </a:r>
          </a:p>
          <a:p>
            <a:pPr eaLnBrk="1" hangingPunct="1"/>
            <a:endParaRPr lang="en-US" altLang="en-US" sz="1600"/>
          </a:p>
          <a:p>
            <a:pPr eaLnBrk="1" hangingPunct="1"/>
            <a:r>
              <a:rPr lang="en-US" altLang="en-US" sz="1600"/>
              <a:t>Then, toward which targets should coverage analysis drive the verification process?</a:t>
            </a:r>
          </a:p>
          <a:p>
            <a:pPr eaLnBrk="1" hangingPunct="1"/>
            <a:endParaRPr lang="en-US" altLang="en-US" sz="1600"/>
          </a:p>
          <a:p>
            <a:pPr eaLnBrk="1" hangingPunct="1"/>
            <a:r>
              <a:rPr lang="en-US" altLang="en-US" sz="1600"/>
              <a:t>Coverage analysis could be defined as the task to maximize the </a:t>
            </a:r>
            <a:r>
              <a:rPr lang="en-US" altLang="en-US" sz="1600" b="1"/>
              <a:t>probability</a:t>
            </a:r>
            <a:r>
              <a:rPr lang="en-US" altLang="en-US" sz="1600" i="1"/>
              <a:t> </a:t>
            </a:r>
            <a:r>
              <a:rPr lang="en-US" altLang="en-US" sz="1600" b="1"/>
              <a:t>of</a:t>
            </a:r>
            <a:r>
              <a:rPr lang="en-US" altLang="en-US" sz="1600" i="1"/>
              <a:t> </a:t>
            </a:r>
            <a:r>
              <a:rPr lang="en-US" altLang="en-US" sz="1600" b="1"/>
              <a:t>stimulating</a:t>
            </a:r>
            <a:r>
              <a:rPr lang="en-US" altLang="en-US" sz="1600" i="1"/>
              <a:t> </a:t>
            </a:r>
            <a:r>
              <a:rPr lang="en-US" altLang="en-US" sz="1600" b="1"/>
              <a:t>and</a:t>
            </a:r>
            <a:r>
              <a:rPr lang="en-US" altLang="en-US" sz="1600" i="1"/>
              <a:t> </a:t>
            </a:r>
            <a:r>
              <a:rPr lang="en-US" altLang="en-US" sz="1600" b="1"/>
              <a:t>detecting</a:t>
            </a:r>
            <a:r>
              <a:rPr lang="en-US" altLang="en-US" sz="1600" i="1"/>
              <a:t> </a:t>
            </a:r>
            <a:r>
              <a:rPr lang="en-US" altLang="en-US" sz="1600" b="1"/>
              <a:t>bugs</a:t>
            </a:r>
            <a:r>
              <a:rPr lang="en-US" altLang="en-US" sz="1600"/>
              <a:t>, at minimum cost (in time, labor, and computation). </a:t>
            </a:r>
          </a:p>
          <a:p>
            <a:pPr eaLnBrk="1" hangingPunct="1"/>
            <a:endParaRPr lang="en-US" altLang="en-US" sz="1600"/>
          </a:p>
          <a:p>
            <a:pPr eaLnBrk="1" hangingPunct="1"/>
            <a:r>
              <a:rPr lang="en-US" altLang="en-US" sz="1600"/>
              <a:t>In the end, not very surprisingly, detection of hidden bugs is the main objective of the verification process.</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10680</TotalTime>
  <Words>8814</Words>
  <Application>Microsoft Office PowerPoint</Application>
  <PresentationFormat>On-screen Show (4:3)</PresentationFormat>
  <Paragraphs>767</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Standarddesign</vt:lpstr>
      <vt:lpstr>Funkcionalna verifikacija hardvera</vt:lpstr>
      <vt:lpstr>Lecture Content</vt:lpstr>
      <vt:lpstr>Monitoring the Verification Flow</vt:lpstr>
      <vt:lpstr>Verification Coverage Overview I</vt:lpstr>
      <vt:lpstr>Verification Coverage Overview II</vt:lpstr>
      <vt:lpstr>Verification Coverage Overview III</vt:lpstr>
      <vt:lpstr>Verification Coverage Target Areas I</vt:lpstr>
      <vt:lpstr>Verification Coverage Target Areas II</vt:lpstr>
      <vt:lpstr>Verification Coverage Goals I</vt:lpstr>
      <vt:lpstr>Verification Coverage Goals II</vt:lpstr>
      <vt:lpstr>Verification Coverage Models</vt:lpstr>
      <vt:lpstr>Monitoring the Verification Flow</vt:lpstr>
      <vt:lpstr>Structural (Code) Coverage</vt:lpstr>
      <vt:lpstr>Toggle Coverage</vt:lpstr>
      <vt:lpstr>Line Coverage</vt:lpstr>
      <vt:lpstr>Statement Coverage</vt:lpstr>
      <vt:lpstr>Branch Coverage</vt:lpstr>
      <vt:lpstr>Path Coverage</vt:lpstr>
      <vt:lpstr>Condition Coverage</vt:lpstr>
      <vt:lpstr>FSM Coverage Example – State Coverage</vt:lpstr>
      <vt:lpstr>FSM Coverage Example – Arc Coverage</vt:lpstr>
      <vt:lpstr>FSM Coverage Example – Sequential Arc Coverage</vt:lpstr>
      <vt:lpstr>Monitoring the Verification Flow</vt:lpstr>
      <vt:lpstr>Functional Coverage I</vt:lpstr>
      <vt:lpstr>Functional Coverage II</vt:lpstr>
      <vt:lpstr>Functional Coverage Model Designing Steps</vt:lpstr>
      <vt:lpstr>Matrix Coverage Model</vt:lpstr>
      <vt:lpstr>Hierarchical Coverage Model</vt:lpstr>
      <vt:lpstr>Hybrid Coverage Model</vt:lpstr>
      <vt:lpstr>Pros and Cons of Each Model I</vt:lpstr>
      <vt:lpstr>Pros and Cons of Each Model II</vt:lpstr>
      <vt:lpstr>Pros and Cons of Each Model III</vt:lpstr>
      <vt:lpstr>Detailed Design</vt:lpstr>
      <vt:lpstr>What to Sample</vt:lpstr>
      <vt:lpstr>Sampling Input Attributes</vt:lpstr>
      <vt:lpstr>Sampling Output Attributes</vt:lpstr>
      <vt:lpstr>Sampling Internal Attributes</vt:lpstr>
      <vt:lpstr>Coverage Model Example – Calc1 Design</vt:lpstr>
      <vt:lpstr>Analyzing the Collected Coverage</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676</cp:revision>
  <cp:lastPrinted>2005-03-15T07:48:11Z</cp:lastPrinted>
  <dcterms:created xsi:type="dcterms:W3CDTF">2004-11-16T16:03:16Z</dcterms:created>
  <dcterms:modified xsi:type="dcterms:W3CDTF">2024-05-29T08:35:00Z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