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5"/>
  </p:notesMasterIdLst>
  <p:handoutMasterIdLst>
    <p:handoutMasterId r:id="rId66"/>
  </p:handoutMasterIdLst>
  <p:sldIdLst>
    <p:sldId id="485" r:id="rId2"/>
    <p:sldId id="594" r:id="rId3"/>
    <p:sldId id="595" r:id="rId4"/>
    <p:sldId id="645" r:id="rId5"/>
    <p:sldId id="646" r:id="rId6"/>
    <p:sldId id="647" r:id="rId7"/>
    <p:sldId id="648" r:id="rId8"/>
    <p:sldId id="649" r:id="rId9"/>
    <p:sldId id="650" r:id="rId10"/>
    <p:sldId id="651" r:id="rId11"/>
    <p:sldId id="652" r:id="rId12"/>
    <p:sldId id="653" r:id="rId13"/>
    <p:sldId id="654" r:id="rId14"/>
    <p:sldId id="655" r:id="rId15"/>
    <p:sldId id="656" r:id="rId16"/>
    <p:sldId id="657" r:id="rId17"/>
    <p:sldId id="658" r:id="rId18"/>
    <p:sldId id="659" r:id="rId19"/>
    <p:sldId id="661" r:id="rId20"/>
    <p:sldId id="660" r:id="rId21"/>
    <p:sldId id="662" r:id="rId22"/>
    <p:sldId id="663" r:id="rId23"/>
    <p:sldId id="664" r:id="rId24"/>
    <p:sldId id="665" r:id="rId25"/>
    <p:sldId id="666" r:id="rId26"/>
    <p:sldId id="667" r:id="rId27"/>
    <p:sldId id="668" r:id="rId28"/>
    <p:sldId id="669" r:id="rId29"/>
    <p:sldId id="670" r:id="rId30"/>
    <p:sldId id="671" r:id="rId31"/>
    <p:sldId id="676" r:id="rId32"/>
    <p:sldId id="672" r:id="rId33"/>
    <p:sldId id="673" r:id="rId34"/>
    <p:sldId id="674" r:id="rId35"/>
    <p:sldId id="675" r:id="rId36"/>
    <p:sldId id="677" r:id="rId37"/>
    <p:sldId id="678" r:id="rId38"/>
    <p:sldId id="679" r:id="rId39"/>
    <p:sldId id="681" r:id="rId40"/>
    <p:sldId id="680" r:id="rId41"/>
    <p:sldId id="682" r:id="rId42"/>
    <p:sldId id="683" r:id="rId43"/>
    <p:sldId id="684" r:id="rId44"/>
    <p:sldId id="685" r:id="rId45"/>
    <p:sldId id="686" r:id="rId46"/>
    <p:sldId id="687" r:id="rId47"/>
    <p:sldId id="688" r:id="rId48"/>
    <p:sldId id="689" r:id="rId49"/>
    <p:sldId id="690" r:id="rId50"/>
    <p:sldId id="691" r:id="rId51"/>
    <p:sldId id="694" r:id="rId52"/>
    <p:sldId id="695" r:id="rId53"/>
    <p:sldId id="696" r:id="rId54"/>
    <p:sldId id="697" r:id="rId55"/>
    <p:sldId id="698" r:id="rId56"/>
    <p:sldId id="699" r:id="rId57"/>
    <p:sldId id="692" r:id="rId58"/>
    <p:sldId id="700" r:id="rId59"/>
    <p:sldId id="701" r:id="rId60"/>
    <p:sldId id="693" r:id="rId61"/>
    <p:sldId id="702" r:id="rId62"/>
    <p:sldId id="703" r:id="rId63"/>
    <p:sldId id="593" r:id="rId64"/>
  </p:sldIdLst>
  <p:sldSz cx="9144000" cy="6858000" type="screen4x3"/>
  <p:notesSz cx="7099300" cy="10234613"/>
  <p:custDataLst>
    <p:tags r:id="rId67"/>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6" autoAdjust="0"/>
    <p:restoredTop sz="66049" autoAdjust="0"/>
  </p:normalViewPr>
  <p:slideViewPr>
    <p:cSldViewPr snapToGrid="0">
      <p:cViewPr varScale="1">
        <p:scale>
          <a:sx n="73" d="100"/>
          <a:sy n="73" d="100"/>
        </p:scale>
        <p:origin x="-2244" y="-102"/>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1338"/>
    </p:cViewPr>
  </p:sorterViewPr>
  <p:notesViewPr>
    <p:cSldViewPr snapToGrid="0">
      <p:cViewPr varScale="1">
        <p:scale>
          <a:sx n="79" d="100"/>
          <a:sy n="79" d="100"/>
        </p:scale>
        <p:origin x="-3318"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A2D98A58-0283-86A3-450B-01B91A166AA7}"/>
              </a:ext>
            </a:extLst>
          </p:cNvPr>
          <p:cNvSpPr>
            <a:spLocks noGrp="1" noChangeArrowheads="1"/>
          </p:cNvSpPr>
          <p:nvPr>
            <p:ph type="hdr" sz="quarter"/>
          </p:nvPr>
        </p:nvSpPr>
        <p:spPr bwMode="auto">
          <a:xfrm>
            <a:off x="0" y="0"/>
            <a:ext cx="3049588"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5DE68223-A11A-DA0B-BA6E-59CCEC7C61BD}"/>
              </a:ext>
            </a:extLst>
          </p:cNvPr>
          <p:cNvSpPr>
            <a:spLocks noGrp="1" noChangeArrowheads="1"/>
          </p:cNvSpPr>
          <p:nvPr>
            <p:ph type="dt" sz="quarter" idx="1"/>
          </p:nvPr>
        </p:nvSpPr>
        <p:spPr bwMode="auto">
          <a:xfrm>
            <a:off x="3987800" y="0"/>
            <a:ext cx="3128963"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D9B510AA-BD06-9982-EF2F-A2B798389D47}"/>
              </a:ext>
            </a:extLst>
          </p:cNvPr>
          <p:cNvSpPr>
            <a:spLocks noGrp="1" noChangeArrowheads="1"/>
          </p:cNvSpPr>
          <p:nvPr>
            <p:ph type="ftr" sz="quarter" idx="2"/>
          </p:nvPr>
        </p:nvSpPr>
        <p:spPr bwMode="auto">
          <a:xfrm>
            <a:off x="0" y="9701213"/>
            <a:ext cx="3049588"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E6AEFC6C-65AD-008C-F64B-99540B4C49F1}"/>
              </a:ext>
            </a:extLst>
          </p:cNvPr>
          <p:cNvSpPr>
            <a:spLocks noGrp="1" noChangeArrowheads="1"/>
          </p:cNvSpPr>
          <p:nvPr>
            <p:ph type="sldNum" sz="quarter" idx="3"/>
          </p:nvPr>
        </p:nvSpPr>
        <p:spPr bwMode="auto">
          <a:xfrm>
            <a:off x="3987800" y="9701213"/>
            <a:ext cx="3128963"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8C7CF2E8-5C7F-4077-97B7-9CFA69254F8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71EF126-4767-A3D8-8861-35239617609D}"/>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41F50A6E-1C6E-FC2E-25AB-2AF8BA6D0A92}"/>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67588" name="Rectangle 4">
            <a:extLst>
              <a:ext uri="{FF2B5EF4-FFF2-40B4-BE49-F238E27FC236}">
                <a16:creationId xmlns:a16="http://schemas.microsoft.com/office/drawing/2014/main" id="{AF01C7E1-6FAD-FD5D-5872-9699A5F89760}"/>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7240546-CBF5-1917-18CE-FBDC5794A73C}"/>
              </a:ext>
            </a:extLst>
          </p:cNvPr>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802A1996-8751-4FDE-F8BD-CEE0FA629438}"/>
              </a:ext>
            </a:extLst>
          </p:cNvPr>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F2336FC2-00D1-129D-1B58-ECD0BA5CD077}"/>
              </a:ext>
            </a:extLst>
          </p:cNvPr>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F07765ED-E56B-4A7C-BB15-7D847DCCD2C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7852447-2AF6-2698-2637-C99985F81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D671FDD-6D1B-4970-A51B-3A3953DC781A}" type="slidenum">
              <a:rPr lang="en-GB" altLang="en-US"/>
              <a:pPr/>
              <a:t>1</a:t>
            </a:fld>
            <a:endParaRPr lang="en-GB" altLang="en-US"/>
          </a:p>
        </p:txBody>
      </p:sp>
      <p:sp>
        <p:nvSpPr>
          <p:cNvPr id="68611" name="Rectangle 1026">
            <a:extLst>
              <a:ext uri="{FF2B5EF4-FFF2-40B4-BE49-F238E27FC236}">
                <a16:creationId xmlns:a16="http://schemas.microsoft.com/office/drawing/2014/main" id="{67A6AA06-2550-E6DC-5DF8-26E486085645}"/>
              </a:ext>
            </a:extLst>
          </p:cNvPr>
          <p:cNvSpPr>
            <a:spLocks noGrp="1" noChangeArrowheads="1"/>
          </p:cNvSpPr>
          <p:nvPr>
            <p:ph type="body" idx="1"/>
          </p:nvPr>
        </p:nvSpPr>
        <p:spPr>
          <a:xfrm>
            <a:off x="257175" y="5465763"/>
            <a:ext cx="6657975"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8" rIns="93692" bIns="46848"/>
          <a:lstStyle/>
          <a:p>
            <a:pPr eaLnBrk="1" hangingPunct="1"/>
            <a:endParaRPr lang="en-GB" altLang="en-US"/>
          </a:p>
        </p:txBody>
      </p:sp>
      <p:sp>
        <p:nvSpPr>
          <p:cNvPr id="68612" name="Rectangle 1027">
            <a:extLst>
              <a:ext uri="{FF2B5EF4-FFF2-40B4-BE49-F238E27FC236}">
                <a16:creationId xmlns:a16="http://schemas.microsoft.com/office/drawing/2014/main" id="{3BC1AAF8-70FC-716D-D3FB-EF06F0E55103}"/>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AE148B3-83D5-3114-1CEF-BFE39818C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2E747F9-2D0F-47B3-A06F-7E09D84F08B0}" type="slidenum">
              <a:rPr lang="en-GB" altLang="en-US"/>
              <a:pPr/>
              <a:t>2</a:t>
            </a:fld>
            <a:endParaRPr lang="en-GB" altLang="en-US"/>
          </a:p>
        </p:txBody>
      </p:sp>
      <p:sp>
        <p:nvSpPr>
          <p:cNvPr id="69635" name="Rectangle 2">
            <a:extLst>
              <a:ext uri="{FF2B5EF4-FFF2-40B4-BE49-F238E27FC236}">
                <a16:creationId xmlns:a16="http://schemas.microsoft.com/office/drawing/2014/main" id="{60951416-5574-D279-762A-3DA424543D5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B920E01-CD63-4AFD-E70E-E61868FBE7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2BBA638-BBF0-98B3-3C99-FA306AEC2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BAADFB6-BBD9-4235-9A84-542D6D7AD543}" type="slidenum">
              <a:rPr lang="en-GB" altLang="en-US"/>
              <a:pPr/>
              <a:t>3</a:t>
            </a:fld>
            <a:endParaRPr lang="en-GB" altLang="en-US"/>
          </a:p>
        </p:txBody>
      </p:sp>
      <p:sp>
        <p:nvSpPr>
          <p:cNvPr id="70659" name="Rectangle 2">
            <a:extLst>
              <a:ext uri="{FF2B5EF4-FFF2-40B4-BE49-F238E27FC236}">
                <a16:creationId xmlns:a16="http://schemas.microsoft.com/office/drawing/2014/main" id="{BB8AFC23-1CA6-A7A1-75A0-2F309371901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F0EC279-50FA-2DCC-C310-0923582E3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DF2353C-095D-BD25-427C-232D74602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7BFDAEF-F9B2-48FC-A3D5-3D2E216F1AD8}" type="slidenum">
              <a:rPr lang="en-GB" altLang="en-US"/>
              <a:pPr/>
              <a:t>15</a:t>
            </a:fld>
            <a:endParaRPr lang="en-GB" altLang="en-US"/>
          </a:p>
        </p:txBody>
      </p:sp>
      <p:sp>
        <p:nvSpPr>
          <p:cNvPr id="71683" name="Rectangle 2">
            <a:extLst>
              <a:ext uri="{FF2B5EF4-FFF2-40B4-BE49-F238E27FC236}">
                <a16:creationId xmlns:a16="http://schemas.microsoft.com/office/drawing/2014/main" id="{00355CE8-1111-3D6D-BC79-FA4A368F6A4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8E2CB73-ED85-2420-A286-DC159A082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related coverage metric reported by some tools‚ </a:t>
            </a:r>
            <a:r>
              <a:rPr lang="en-US" altLang="en-US" b="1"/>
              <a:t>block</a:t>
            </a:r>
            <a:r>
              <a:rPr lang="en-US" altLang="en-US"/>
              <a:t> </a:t>
            </a:r>
            <a:r>
              <a:rPr lang="en-US" altLang="en-US" b="1"/>
              <a:t>coverage</a:t>
            </a:r>
            <a:r>
              <a:rPr lang="en-US" altLang="en-US"/>
              <a:t>‚ defines a sequence of statements with no branches to be a block. (A branch is introduced by any control flow statement such as an “if” or “while” statement). If the first statement of the block is executed‚ all of the statements in the block are executed. Although block coverage offers the same visibility into RTL execution as line coverage‚ less overhead is introduced during simulation because only one counter is inserted per block.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5B56EC0-8AC3-A535-D61E-186958AB7C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87A13AF-8179-4FB4-9056-BE0DEE62E029}" type="slidenum">
              <a:rPr lang="en-GB" altLang="en-US"/>
              <a:pPr/>
              <a:t>24</a:t>
            </a:fld>
            <a:endParaRPr lang="en-GB" altLang="en-US"/>
          </a:p>
        </p:txBody>
      </p:sp>
      <p:sp>
        <p:nvSpPr>
          <p:cNvPr id="72707" name="Rectangle 2">
            <a:extLst>
              <a:ext uri="{FF2B5EF4-FFF2-40B4-BE49-F238E27FC236}">
                <a16:creationId xmlns:a16="http://schemas.microsoft.com/office/drawing/2014/main" id="{FC04A0CB-4913-826A-4873-6CDB79EF9AD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29BCCE9-7573-7893-CEE9-F8229ECB33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illustrate the need for observing the coverage, consider a problem of verifying a superscalar‚ 3-issue IA-32 microprocessor. Since the management hasn’t been convinced to invest in the development or purchase of an automated generation environment‚ the verification team had manually written hundreds of assembly language tests to verify the instruction set architecture (ISA). Nevertheless‚ they employed a coverage-driven verification methodology to achieve 100% coverage on the ISA functional coverage models. Despite employing a rigorous CDV methodology‚ in first silicon a bug has been discovered in one of the branch instructions. The verification team has measured 100% branch coverage and the self-checking branch tests had been thoroughly reviewed. How did this bug escape?</a:t>
            </a:r>
          </a:p>
          <a:p>
            <a:pPr eaLnBrk="1" hangingPunct="1"/>
            <a:r>
              <a:rPr lang="en-US" altLang="en-US"/>
              <a:t>Two groups of tests the verification team has developed were the floating point tests and the branch instruction tests. Unbeknown to them‚ the single occurrence of a particular branch instruction scenario was coded in one of the floating point tests. The floating point test‚ not responsible for branch instruction verification‚ was insensitive to the misbehavior of the branch instruction. The branch instruction test suite mistakenly excluded this particular branch scenario. When the verification team functionally graded the full test suite‚ there were no reported branch coverage holes. At the same time‚ all tests - including the branch tests - passed without error.</a:t>
            </a:r>
          </a:p>
          <a:p>
            <a:pPr eaLnBrk="1" hangingPunct="1"/>
            <a:r>
              <a:rPr lang="en-US" altLang="en-US"/>
              <a:t>The problem was now apparent: the verification team has not restricted the measurement of branch instruction functional coverage to the branch tests. More generally‚ coverage was measured in one set of stimuli but not correlated to response checking in the same stimuli. Branch coverage </a:t>
            </a:r>
            <a:r>
              <a:rPr lang="en-US" altLang="en-US" i="1"/>
              <a:t>controlled </a:t>
            </a:r>
            <a:r>
              <a:rPr lang="en-US" altLang="en-US"/>
              <a:t>test execution but it was not </a:t>
            </a:r>
            <a:r>
              <a:rPr lang="en-US" altLang="en-US" i="1"/>
              <a:t>observed </a:t>
            </a:r>
            <a:r>
              <a:rPr lang="en-US" altLang="en-US"/>
              <a:t>by branch behavior checking code. </a:t>
            </a:r>
          </a:p>
          <a:p>
            <a:pPr eaLnBrk="1" hangingPunct="1"/>
            <a:r>
              <a:rPr lang="en-US" altLang="en-US"/>
              <a:t>The lesson for functional coverage is to make sure each functional coverage model has corresponding - and concurrently active - data and temporal checking code.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B18B98C-66DE-D627-E9CF-E8230558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B1A620B-DC26-4BCF-92EF-61447939B93A}" type="slidenum">
              <a:rPr lang="en-GB" altLang="en-US"/>
              <a:pPr/>
              <a:t>38</a:t>
            </a:fld>
            <a:endParaRPr lang="en-GB" altLang="en-US"/>
          </a:p>
        </p:txBody>
      </p:sp>
      <p:sp>
        <p:nvSpPr>
          <p:cNvPr id="73731" name="Rectangle 2">
            <a:extLst>
              <a:ext uri="{FF2B5EF4-FFF2-40B4-BE49-F238E27FC236}">
                <a16:creationId xmlns:a16="http://schemas.microsoft.com/office/drawing/2014/main" id="{952C7FAB-1E63-B706-7DA4-D3D7C50BBD4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86242D9-FDA5-0EFF-B3BF-B8700058E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Most EDA companies have embraced structural coverage measurement with vigor. This should not be a surprise, because it is straightforward to add and integrate most of the data collection for the structural models into the HDL processing tools that the vendors already provide. It is also much more runtime-efficient to evaluate the instrumentation embedded inside the HDL simulation compared with retrieving this data out of the model and processing them in the test bench.</a:t>
            </a:r>
          </a:p>
          <a:p>
            <a:pPr eaLnBrk="1" hangingPunct="1"/>
            <a:r>
              <a:rPr lang="en-US" altLang="en-US"/>
              <a:t>All these advantages of embedded structural instrumentation have made structural coverage an important feature of HDL simulation engines.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A490534-2809-979D-9519-AA3897893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A947DDB-F138-4E7D-8240-652C96778AA1}" type="slidenum">
              <a:rPr lang="en-GB" altLang="en-US"/>
              <a:pPr/>
              <a:t>40</a:t>
            </a:fld>
            <a:endParaRPr lang="en-GB" altLang="en-US"/>
          </a:p>
        </p:txBody>
      </p:sp>
      <p:sp>
        <p:nvSpPr>
          <p:cNvPr id="74755" name="Rectangle 2">
            <a:extLst>
              <a:ext uri="{FF2B5EF4-FFF2-40B4-BE49-F238E27FC236}">
                <a16:creationId xmlns:a16="http://schemas.microsoft.com/office/drawing/2014/main" id="{96ACA874-39EC-665E-3A98-6CFA0B961AB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380CFF4F-C33A-6701-45A1-250B35D1B7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example, if we are modeling a control register having 18 specified values and the coverage model defines all 18 values, their is no abstraction gap so this is a high fidelity model. However, if a 32-bit address bus defines all 2</a:t>
            </a:r>
            <a:r>
              <a:rPr lang="en-US" altLang="en-US" baseline="30000"/>
              <a:t>32</a:t>
            </a:r>
            <a:r>
              <a:rPr lang="en-US" altLang="en-US"/>
              <a:t> values and an associated coverage model groups those values into 16 ranges, a substantial abstraction gap is introduced. Hence, this would be a lower fidelity model.</a:t>
            </a:r>
          </a:p>
          <a:p>
            <a:pPr eaLnBrk="1" hangingPunct="1"/>
            <a:r>
              <a:rPr lang="en-US" altLang="en-US"/>
              <a:t>In addition to the abstraction gap between the coverage model and the device, another source of fidelity loss is omitting functional relationships from the model. For example, if two bits, such as CR3 and CR7 of the control register, have a dependency such as “CR3 may only be one if CR7 is one”, yet this dependency is not reflected in an associated coverage model, that model is of a lower fidelity than a model that captures this relationship.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7E7F273-AFDA-ED99-B401-E463D7B64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619B99C-49B5-4D22-BDB1-E3945804BD26}" type="slidenum">
              <a:rPr lang="en-GB" altLang="en-US"/>
              <a:pPr/>
              <a:t>63</a:t>
            </a:fld>
            <a:endParaRPr lang="en-GB" altLang="en-US"/>
          </a:p>
        </p:txBody>
      </p:sp>
      <p:sp>
        <p:nvSpPr>
          <p:cNvPr id="75779" name="Rectangle 2">
            <a:extLst>
              <a:ext uri="{FF2B5EF4-FFF2-40B4-BE49-F238E27FC236}">
                <a16:creationId xmlns:a16="http://schemas.microsoft.com/office/drawing/2014/main" id="{896CAD10-D113-0F45-B4AD-6B04D51A109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E549AEE1-69C9-7404-8D03-29C8C432B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0A05AA9-4281-FE9D-139D-2075CBBE3180}"/>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p:spPr>
        <p:txBody>
          <a:bodyPr lIns="91440" rIns="91440" anchor="b"/>
          <a:lstStyle>
            <a:lvl1pPr>
              <a:defRPr sz="32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r>
              <a:rPr lang="en-US"/>
              <a:t>Click to edit Master text styles</a:t>
            </a:r>
          </a:p>
        </p:txBody>
      </p:sp>
    </p:spTree>
    <p:extLst>
      <p:ext uri="{BB962C8B-B14F-4D97-AF65-F5344CB8AC3E}">
        <p14:creationId xmlns:p14="http://schemas.microsoft.com/office/powerpoint/2010/main" val="88966355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8E0B4B7-62E5-97A4-AA4C-2AA16AF700B9}"/>
              </a:ext>
            </a:extLst>
          </p:cNvPr>
          <p:cNvSpPr>
            <a:spLocks noGrp="1" noChangeArrowheads="1"/>
          </p:cNvSpPr>
          <p:nvPr>
            <p:ph type="ftr" sz="quarter" idx="10"/>
          </p:nvPr>
        </p:nvSpPr>
        <p:spPr>
          <a:ln/>
        </p:spPr>
        <p:txBody>
          <a:bodyPr/>
          <a:lstStyle>
            <a:lvl1pPr>
              <a:defRPr/>
            </a:lvl1pPr>
          </a:lstStyle>
          <a:p>
            <a:fld id="{A1F75D3E-243A-4D9D-A1E6-913186AEAA76}" type="slidenum">
              <a:rPr lang="de-DE" altLang="en-US"/>
              <a:pPr/>
              <a:t>‹#›</a:t>
            </a:fld>
            <a:endParaRPr lang="de-DE" altLang="en-US"/>
          </a:p>
        </p:txBody>
      </p:sp>
    </p:spTree>
    <p:extLst>
      <p:ext uri="{BB962C8B-B14F-4D97-AF65-F5344CB8AC3E}">
        <p14:creationId xmlns:p14="http://schemas.microsoft.com/office/powerpoint/2010/main" val="205549277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282DCF2-0CF5-EE64-910B-CFAA2913A127}"/>
              </a:ext>
            </a:extLst>
          </p:cNvPr>
          <p:cNvSpPr>
            <a:spLocks noGrp="1" noChangeArrowheads="1"/>
          </p:cNvSpPr>
          <p:nvPr>
            <p:ph type="ftr" sz="quarter" idx="10"/>
          </p:nvPr>
        </p:nvSpPr>
        <p:spPr>
          <a:ln/>
        </p:spPr>
        <p:txBody>
          <a:bodyPr/>
          <a:lstStyle>
            <a:lvl1pPr>
              <a:defRPr/>
            </a:lvl1pPr>
          </a:lstStyle>
          <a:p>
            <a:fld id="{24A96232-D140-4916-9739-11699D456ECA}" type="slidenum">
              <a:rPr lang="de-DE" altLang="en-US"/>
              <a:pPr/>
              <a:t>‹#›</a:t>
            </a:fld>
            <a:endParaRPr lang="de-DE" altLang="en-US"/>
          </a:p>
        </p:txBody>
      </p:sp>
    </p:spTree>
    <p:extLst>
      <p:ext uri="{BB962C8B-B14F-4D97-AF65-F5344CB8AC3E}">
        <p14:creationId xmlns:p14="http://schemas.microsoft.com/office/powerpoint/2010/main" val="924209377"/>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C547F9C-73D4-5F75-6656-73B1EF17B979}"/>
              </a:ext>
            </a:extLst>
          </p:cNvPr>
          <p:cNvSpPr>
            <a:spLocks noGrp="1" noChangeArrowheads="1"/>
          </p:cNvSpPr>
          <p:nvPr>
            <p:ph type="ftr" sz="quarter" idx="10"/>
          </p:nvPr>
        </p:nvSpPr>
        <p:spPr>
          <a:ln/>
        </p:spPr>
        <p:txBody>
          <a:bodyPr/>
          <a:lstStyle>
            <a:lvl1pPr>
              <a:defRPr/>
            </a:lvl1pPr>
          </a:lstStyle>
          <a:p>
            <a:fld id="{5B0F205F-3837-4EF7-B118-C04380A99FC9}" type="slidenum">
              <a:rPr lang="de-DE" altLang="en-US"/>
              <a:pPr/>
              <a:t>‹#›</a:t>
            </a:fld>
            <a:endParaRPr lang="de-DE" altLang="en-US"/>
          </a:p>
        </p:txBody>
      </p:sp>
    </p:spTree>
    <p:extLst>
      <p:ext uri="{BB962C8B-B14F-4D97-AF65-F5344CB8AC3E}">
        <p14:creationId xmlns:p14="http://schemas.microsoft.com/office/powerpoint/2010/main" val="10480779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693CC94-8C4B-6C39-9AE0-A19775473C02}"/>
              </a:ext>
            </a:extLst>
          </p:cNvPr>
          <p:cNvSpPr>
            <a:spLocks noGrp="1" noChangeArrowheads="1"/>
          </p:cNvSpPr>
          <p:nvPr>
            <p:ph type="ftr" sz="quarter" idx="10"/>
          </p:nvPr>
        </p:nvSpPr>
        <p:spPr>
          <a:ln/>
        </p:spPr>
        <p:txBody>
          <a:bodyPr/>
          <a:lstStyle>
            <a:lvl1pPr>
              <a:defRPr/>
            </a:lvl1pPr>
          </a:lstStyle>
          <a:p>
            <a:fld id="{212910D8-9CB0-4516-963A-A7AB56276C01}" type="slidenum">
              <a:rPr lang="de-DE" altLang="en-US"/>
              <a:pPr/>
              <a:t>‹#›</a:t>
            </a:fld>
            <a:endParaRPr lang="de-DE" altLang="en-US"/>
          </a:p>
        </p:txBody>
      </p:sp>
    </p:spTree>
    <p:extLst>
      <p:ext uri="{BB962C8B-B14F-4D97-AF65-F5344CB8AC3E}">
        <p14:creationId xmlns:p14="http://schemas.microsoft.com/office/powerpoint/2010/main" val="102316828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Content Placeholder 2"/>
          <p:cNvSpPr>
            <a:spLocks noGrp="1"/>
          </p:cNvSpPr>
          <p:nvPr>
            <p:ph sz="quarter" idx="1"/>
          </p:nvPr>
        </p:nvSpPr>
        <p:spPr>
          <a:xfrm>
            <a:off x="319088" y="863600"/>
            <a:ext cx="4186237"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B421ACA-6698-68FD-2306-B2F8EB42EF45}"/>
              </a:ext>
            </a:extLst>
          </p:cNvPr>
          <p:cNvSpPr>
            <a:spLocks noGrp="1" noChangeArrowheads="1"/>
          </p:cNvSpPr>
          <p:nvPr>
            <p:ph type="ftr" sz="quarter" idx="10"/>
          </p:nvPr>
        </p:nvSpPr>
        <p:spPr>
          <a:ln/>
        </p:spPr>
        <p:txBody>
          <a:bodyPr/>
          <a:lstStyle>
            <a:lvl1pPr>
              <a:defRPr/>
            </a:lvl1pPr>
          </a:lstStyle>
          <a:p>
            <a:fld id="{CB732833-67B9-41B5-AF4F-DAA6924D8587}" type="slidenum">
              <a:rPr lang="de-DE" altLang="en-US"/>
              <a:pPr/>
              <a:t>‹#›</a:t>
            </a:fld>
            <a:endParaRPr lang="de-DE" altLang="en-US"/>
          </a:p>
        </p:txBody>
      </p:sp>
    </p:spTree>
    <p:extLst>
      <p:ext uri="{BB962C8B-B14F-4D97-AF65-F5344CB8AC3E}">
        <p14:creationId xmlns:p14="http://schemas.microsoft.com/office/powerpoint/2010/main" val="252612168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B4942F-182A-D33D-C105-FC6BF4233184}"/>
              </a:ext>
            </a:extLst>
          </p:cNvPr>
          <p:cNvSpPr>
            <a:spLocks noGrp="1" noChangeArrowheads="1"/>
          </p:cNvSpPr>
          <p:nvPr>
            <p:ph type="ftr" sz="quarter" idx="10"/>
          </p:nvPr>
        </p:nvSpPr>
        <p:spPr>
          <a:ln/>
        </p:spPr>
        <p:txBody>
          <a:bodyPr/>
          <a:lstStyle>
            <a:lvl1pPr>
              <a:defRPr/>
            </a:lvl1pPr>
          </a:lstStyle>
          <a:p>
            <a:fld id="{E81C01CC-FE8D-4555-9890-914C1E1ABE59}" type="slidenum">
              <a:rPr lang="de-DE" altLang="en-US"/>
              <a:pPr/>
              <a:t>‹#›</a:t>
            </a:fld>
            <a:endParaRPr lang="de-DE" altLang="en-US"/>
          </a:p>
        </p:txBody>
      </p:sp>
    </p:spTree>
    <p:extLst>
      <p:ext uri="{BB962C8B-B14F-4D97-AF65-F5344CB8AC3E}">
        <p14:creationId xmlns:p14="http://schemas.microsoft.com/office/powerpoint/2010/main" val="223810632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C91111-903B-8138-CB9F-B3F653925A5B}"/>
              </a:ext>
            </a:extLst>
          </p:cNvPr>
          <p:cNvSpPr>
            <a:spLocks noGrp="1" noChangeArrowheads="1"/>
          </p:cNvSpPr>
          <p:nvPr>
            <p:ph type="ftr" sz="quarter" idx="10"/>
          </p:nvPr>
        </p:nvSpPr>
        <p:spPr>
          <a:ln/>
        </p:spPr>
        <p:txBody>
          <a:bodyPr/>
          <a:lstStyle>
            <a:lvl1pPr>
              <a:defRPr/>
            </a:lvl1pPr>
          </a:lstStyle>
          <a:p>
            <a:fld id="{45F8A872-150C-4BAD-AC24-48F2091D8A29}" type="slidenum">
              <a:rPr lang="de-DE" altLang="en-US"/>
              <a:pPr/>
              <a:t>‹#›</a:t>
            </a:fld>
            <a:endParaRPr lang="de-DE" altLang="en-US"/>
          </a:p>
        </p:txBody>
      </p:sp>
    </p:spTree>
    <p:extLst>
      <p:ext uri="{BB962C8B-B14F-4D97-AF65-F5344CB8AC3E}">
        <p14:creationId xmlns:p14="http://schemas.microsoft.com/office/powerpoint/2010/main" val="218739109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98EB901-43ED-D5D9-492B-33F986E32650}"/>
              </a:ext>
            </a:extLst>
          </p:cNvPr>
          <p:cNvSpPr>
            <a:spLocks noGrp="1" noChangeArrowheads="1"/>
          </p:cNvSpPr>
          <p:nvPr>
            <p:ph type="ftr" sz="quarter" idx="10"/>
          </p:nvPr>
        </p:nvSpPr>
        <p:spPr>
          <a:ln/>
        </p:spPr>
        <p:txBody>
          <a:bodyPr/>
          <a:lstStyle>
            <a:lvl1pPr>
              <a:defRPr/>
            </a:lvl1pPr>
          </a:lstStyle>
          <a:p>
            <a:fld id="{0466C255-1039-465F-AFA1-4AABB1E56838}" type="slidenum">
              <a:rPr lang="de-DE" altLang="en-US"/>
              <a:pPr/>
              <a:t>‹#›</a:t>
            </a:fld>
            <a:endParaRPr lang="de-DE" altLang="en-US"/>
          </a:p>
        </p:txBody>
      </p:sp>
    </p:spTree>
    <p:extLst>
      <p:ext uri="{BB962C8B-B14F-4D97-AF65-F5344CB8AC3E}">
        <p14:creationId xmlns:p14="http://schemas.microsoft.com/office/powerpoint/2010/main" val="83360093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C6FC0C5-5750-5D94-AD15-63FE6B1C958E}"/>
              </a:ext>
            </a:extLst>
          </p:cNvPr>
          <p:cNvSpPr>
            <a:spLocks noGrp="1" noChangeArrowheads="1"/>
          </p:cNvSpPr>
          <p:nvPr>
            <p:ph type="ftr" sz="quarter" idx="10"/>
          </p:nvPr>
        </p:nvSpPr>
        <p:spPr>
          <a:ln/>
        </p:spPr>
        <p:txBody>
          <a:bodyPr/>
          <a:lstStyle>
            <a:lvl1pPr>
              <a:defRPr/>
            </a:lvl1pPr>
          </a:lstStyle>
          <a:p>
            <a:fld id="{7208DCD3-5773-47B3-BC34-114297B5EDD2}" type="slidenum">
              <a:rPr lang="de-DE" altLang="en-US"/>
              <a:pPr/>
              <a:t>‹#›</a:t>
            </a:fld>
            <a:endParaRPr lang="de-DE" altLang="en-US"/>
          </a:p>
        </p:txBody>
      </p:sp>
    </p:spTree>
    <p:extLst>
      <p:ext uri="{BB962C8B-B14F-4D97-AF65-F5344CB8AC3E}">
        <p14:creationId xmlns:p14="http://schemas.microsoft.com/office/powerpoint/2010/main" val="316551689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3ABA711-9F7D-2066-B27D-3162440AF1A7}"/>
              </a:ext>
            </a:extLst>
          </p:cNvPr>
          <p:cNvSpPr>
            <a:spLocks noGrp="1" noChangeArrowheads="1"/>
          </p:cNvSpPr>
          <p:nvPr>
            <p:ph type="ftr" sz="quarter" idx="10"/>
          </p:nvPr>
        </p:nvSpPr>
        <p:spPr>
          <a:ln/>
        </p:spPr>
        <p:txBody>
          <a:bodyPr/>
          <a:lstStyle>
            <a:lvl1pPr>
              <a:defRPr/>
            </a:lvl1pPr>
          </a:lstStyle>
          <a:p>
            <a:fld id="{9AD6D356-EAAF-41A9-86DE-BF1CBD164AE3}" type="slidenum">
              <a:rPr lang="de-DE" altLang="en-US"/>
              <a:pPr/>
              <a:t>‹#›</a:t>
            </a:fld>
            <a:endParaRPr lang="de-DE" altLang="en-US"/>
          </a:p>
        </p:txBody>
      </p:sp>
    </p:spTree>
    <p:extLst>
      <p:ext uri="{BB962C8B-B14F-4D97-AF65-F5344CB8AC3E}">
        <p14:creationId xmlns:p14="http://schemas.microsoft.com/office/powerpoint/2010/main" val="54315888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AD79BD9-CB5C-4654-9B4E-71A911C7C8F5}"/>
              </a:ext>
            </a:extLst>
          </p:cNvPr>
          <p:cNvSpPr>
            <a:spLocks noGrp="1" noChangeArrowheads="1"/>
          </p:cNvSpPr>
          <p:nvPr>
            <p:ph type="ftr" sz="quarter" idx="10"/>
          </p:nvPr>
        </p:nvSpPr>
        <p:spPr>
          <a:ln/>
        </p:spPr>
        <p:txBody>
          <a:bodyPr/>
          <a:lstStyle>
            <a:lvl1pPr>
              <a:defRPr/>
            </a:lvl1pPr>
          </a:lstStyle>
          <a:p>
            <a:fld id="{73E5E4FE-AA39-4DA8-B08E-CC1E130FB185}" type="slidenum">
              <a:rPr lang="de-DE" altLang="en-US"/>
              <a:pPr/>
              <a:t>‹#›</a:t>
            </a:fld>
            <a:endParaRPr lang="de-DE" altLang="en-US"/>
          </a:p>
        </p:txBody>
      </p:sp>
    </p:spTree>
    <p:extLst>
      <p:ext uri="{BB962C8B-B14F-4D97-AF65-F5344CB8AC3E}">
        <p14:creationId xmlns:p14="http://schemas.microsoft.com/office/powerpoint/2010/main" val="152508742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4400BDB-F391-BEE7-2402-B75B41F12382}"/>
              </a:ext>
            </a:extLst>
          </p:cNvPr>
          <p:cNvSpPr>
            <a:spLocks noGrp="1" noChangeArrowheads="1"/>
          </p:cNvSpPr>
          <p:nvPr>
            <p:ph type="ftr" sz="quarter" idx="10"/>
          </p:nvPr>
        </p:nvSpPr>
        <p:spPr>
          <a:ln/>
        </p:spPr>
        <p:txBody>
          <a:bodyPr/>
          <a:lstStyle>
            <a:lvl1pPr>
              <a:defRPr/>
            </a:lvl1pPr>
          </a:lstStyle>
          <a:p>
            <a:fld id="{AE540467-BD53-4DF9-8C02-C907ED4C60F5}" type="slidenum">
              <a:rPr lang="de-DE" altLang="en-US"/>
              <a:pPr/>
              <a:t>‹#›</a:t>
            </a:fld>
            <a:endParaRPr lang="de-DE" altLang="en-US"/>
          </a:p>
        </p:txBody>
      </p:sp>
    </p:spTree>
    <p:extLst>
      <p:ext uri="{BB962C8B-B14F-4D97-AF65-F5344CB8AC3E}">
        <p14:creationId xmlns:p14="http://schemas.microsoft.com/office/powerpoint/2010/main" val="157216989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34A8818-DB23-DB62-23FC-B2996C8C434E}"/>
              </a:ext>
            </a:extLst>
          </p:cNvPr>
          <p:cNvSpPr>
            <a:spLocks noGrp="1" noChangeArrowheads="1"/>
          </p:cNvSpPr>
          <p:nvPr>
            <p:ph type="ftr" sz="quarter" idx="10"/>
          </p:nvPr>
        </p:nvSpPr>
        <p:spPr>
          <a:ln/>
        </p:spPr>
        <p:txBody>
          <a:bodyPr/>
          <a:lstStyle>
            <a:lvl1pPr>
              <a:defRPr/>
            </a:lvl1pPr>
          </a:lstStyle>
          <a:p>
            <a:fld id="{CD9C0624-8B46-4735-8ADA-F0C87ED30FA7}" type="slidenum">
              <a:rPr lang="de-DE" altLang="en-US"/>
              <a:pPr/>
              <a:t>‹#›</a:t>
            </a:fld>
            <a:endParaRPr lang="de-DE" altLang="en-US"/>
          </a:p>
        </p:txBody>
      </p:sp>
    </p:spTree>
    <p:extLst>
      <p:ext uri="{BB962C8B-B14F-4D97-AF65-F5344CB8AC3E}">
        <p14:creationId xmlns:p14="http://schemas.microsoft.com/office/powerpoint/2010/main" val="418701496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0596FC-5465-658E-1CD9-929CFA839244}"/>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CEF796AB-7F0E-73F5-1780-0744D9CBF0E4}"/>
              </a:ext>
            </a:extLst>
          </p:cNvPr>
          <p:cNvSpPr>
            <a:spLocks noGrp="1" noChangeArrowheads="1"/>
          </p:cNvSpPr>
          <p:nvPr>
            <p:ph type="body" idx="1"/>
          </p:nvPr>
        </p:nvSpPr>
        <p:spPr bwMode="auto">
          <a:xfrm>
            <a:off x="319088" y="863600"/>
            <a:ext cx="8524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5DE30289-8E0D-897C-BD89-A5ADA83C112F}"/>
              </a:ext>
            </a:extLst>
          </p:cNvPr>
          <p:cNvSpPr>
            <a:spLocks noGrp="1" noChangeArrowheads="1"/>
          </p:cNvSpPr>
          <p:nvPr>
            <p:ph type="ftr" sz="quarter" idx="3"/>
          </p:nvPr>
        </p:nvSpPr>
        <p:spPr bwMode="auto">
          <a:xfrm>
            <a:off x="4321175" y="6408738"/>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4EE62DE0-4EEB-44BC-9509-05A121FDA653}"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35"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E5DDC413-9A3B-11C8-A50D-5F1CADA34000}"/>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A48553DD-3191-A21F-F5F6-7644ABCE7DB9}"/>
              </a:ext>
            </a:extLst>
          </p:cNvPr>
          <p:cNvSpPr>
            <a:spLocks noGrp="1" noChangeArrowheads="1"/>
          </p:cNvSpPr>
          <p:nvPr>
            <p:ph type="subTitle" idx="1"/>
          </p:nvPr>
        </p:nvSpPr>
        <p:spPr/>
        <p:txBody>
          <a:bodyPr/>
          <a:lstStyle/>
          <a:p>
            <a:pPr eaLnBrk="1" hangingPunct="1"/>
            <a:r>
              <a:rPr lang="sr-Latn-CS" altLang="en-US"/>
              <a:t>Predavanje </a:t>
            </a:r>
            <a:r>
              <a:rPr lang="en-US" altLang="en-US"/>
              <a:t>X-XI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CE665F9F-AC68-6182-9D21-9FAF9106B31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D922B4-8B3B-4260-AA2B-501675C42931}" type="slidenum">
              <a:rPr lang="de-DE" altLang="en-US">
                <a:solidFill>
                  <a:schemeClr val="bg1"/>
                </a:solidFill>
              </a:rPr>
              <a:pPr/>
              <a:t>10</a:t>
            </a:fld>
            <a:endParaRPr lang="de-DE" altLang="en-US">
              <a:solidFill>
                <a:schemeClr val="bg1"/>
              </a:solidFill>
            </a:endParaRPr>
          </a:p>
        </p:txBody>
      </p:sp>
      <p:sp>
        <p:nvSpPr>
          <p:cNvPr id="12291" name="Rectangle 2">
            <a:extLst>
              <a:ext uri="{FF2B5EF4-FFF2-40B4-BE49-F238E27FC236}">
                <a16:creationId xmlns:a16="http://schemas.microsoft.com/office/drawing/2014/main" id="{284100DA-A14E-2EE7-DA1C-66A620455349}"/>
              </a:ext>
            </a:extLst>
          </p:cNvPr>
          <p:cNvSpPr>
            <a:spLocks noGrp="1" noChangeArrowheads="1"/>
          </p:cNvSpPr>
          <p:nvPr>
            <p:ph type="title"/>
          </p:nvPr>
        </p:nvSpPr>
        <p:spPr/>
        <p:txBody>
          <a:bodyPr/>
          <a:lstStyle/>
          <a:p>
            <a:pPr eaLnBrk="1" hangingPunct="1"/>
            <a:r>
              <a:rPr lang="en-US" altLang="en-US"/>
              <a:t>Verification Coverage Goals II</a:t>
            </a:r>
          </a:p>
        </p:txBody>
      </p:sp>
      <p:sp>
        <p:nvSpPr>
          <p:cNvPr id="12292" name="Rectangle 4">
            <a:extLst>
              <a:ext uri="{FF2B5EF4-FFF2-40B4-BE49-F238E27FC236}">
                <a16:creationId xmlns:a16="http://schemas.microsoft.com/office/drawing/2014/main" id="{036E0012-0A41-A61B-49DF-E60756EBB251}"/>
              </a:ext>
            </a:extLst>
          </p:cNvPr>
          <p:cNvSpPr>
            <a:spLocks noGrp="1" noChangeArrowheads="1"/>
          </p:cNvSpPr>
          <p:nvPr>
            <p:ph type="body" sz="half" idx="1"/>
          </p:nvPr>
        </p:nvSpPr>
        <p:spPr/>
        <p:txBody>
          <a:bodyPr/>
          <a:lstStyle/>
          <a:p>
            <a:pPr eaLnBrk="1" hangingPunct="1"/>
            <a:r>
              <a:rPr lang="en-US" altLang="en-US" sz="1300"/>
              <a:t>Figure on the right illustrates how coverage information can guide the simulation through the state space of a DUV to find the hidden bugs.</a:t>
            </a:r>
          </a:p>
          <a:p>
            <a:pPr eaLnBrk="1" hangingPunct="1"/>
            <a:endParaRPr lang="en-US" altLang="en-US" sz="1300"/>
          </a:p>
          <a:p>
            <a:pPr eaLnBrk="1" hangingPunct="1"/>
            <a:r>
              <a:rPr lang="en-US" altLang="en-US" sz="1300"/>
              <a:t>The generated stimulus drives the simulation through the state space in a meandering path. </a:t>
            </a:r>
          </a:p>
          <a:p>
            <a:pPr eaLnBrk="1" hangingPunct="1"/>
            <a:r>
              <a:rPr lang="en-US" altLang="en-US" sz="1300"/>
              <a:t>The task of coverage guidance is to influence the direction of the traversal to hit areas that are prone to hidden bugs. </a:t>
            </a:r>
          </a:p>
          <a:p>
            <a:pPr eaLnBrk="1" hangingPunct="1"/>
            <a:r>
              <a:rPr lang="en-US" altLang="en-US" sz="1300"/>
              <a:t>In summary, the amount of hidden bugs found measures the quality of the coverage analysis effort.</a:t>
            </a:r>
          </a:p>
          <a:p>
            <a:pPr eaLnBrk="1" hangingPunct="1"/>
            <a:endParaRPr lang="en-US" altLang="en-US" sz="1300"/>
          </a:p>
          <a:p>
            <a:pPr eaLnBrk="1" hangingPunct="1"/>
            <a:r>
              <a:rPr lang="en-US" altLang="en-US" sz="1300"/>
              <a:t>Coverage is a tool that helps the verification team to find bugs, and it is only a means to an end. </a:t>
            </a:r>
          </a:p>
          <a:p>
            <a:pPr eaLnBrk="1" hangingPunct="1"/>
            <a:r>
              <a:rPr lang="en-US" altLang="en-US" sz="1300"/>
              <a:t>A coverage measure that the verification team meets without finding bugs has only a limited value.</a:t>
            </a:r>
          </a:p>
          <a:p>
            <a:pPr eaLnBrk="1" hangingPunct="1"/>
            <a:r>
              <a:rPr lang="en-US" altLang="en-US" sz="1300"/>
              <a:t>Several times it has been said that it is impossible to cover all parts of a design with simulation. </a:t>
            </a:r>
          </a:p>
          <a:p>
            <a:pPr eaLnBrk="1" hangingPunct="1"/>
            <a:endParaRPr lang="en-US" altLang="en-US" sz="1300"/>
          </a:p>
          <a:p>
            <a:pPr eaLnBrk="1" hangingPunct="1"/>
            <a:r>
              <a:rPr lang="en-US" altLang="en-US" sz="1300"/>
              <a:t>Therefore, coverage must focus on error prone areas. </a:t>
            </a:r>
          </a:p>
          <a:p>
            <a:pPr eaLnBrk="1" hangingPunct="1"/>
            <a:r>
              <a:rPr lang="en-US" altLang="en-US" sz="1300"/>
              <a:t>In this sense, a good coverage metric needs to have a predictive component; it needs to be able to measure </a:t>
            </a:r>
            <a:r>
              <a:rPr lang="en-US" altLang="en-US" sz="1300" b="1"/>
              <a:t>bug</a:t>
            </a:r>
            <a:r>
              <a:rPr lang="en-US" altLang="en-US" sz="1300" i="1"/>
              <a:t> </a:t>
            </a:r>
            <a:r>
              <a:rPr lang="en-US" altLang="en-US" sz="1300" b="1"/>
              <a:t>coverage</a:t>
            </a:r>
            <a:r>
              <a:rPr lang="en-US" altLang="en-US" sz="1300" i="1"/>
              <a:t>.</a:t>
            </a:r>
          </a:p>
        </p:txBody>
      </p:sp>
      <p:pic>
        <p:nvPicPr>
          <p:cNvPr id="12293" name="Picture 6">
            <a:extLst>
              <a:ext uri="{FF2B5EF4-FFF2-40B4-BE49-F238E27FC236}">
                <a16:creationId xmlns:a16="http://schemas.microsoft.com/office/drawing/2014/main" id="{772065B4-F288-A433-6A84-965F6232D2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558925"/>
            <a:ext cx="4186238" cy="2433638"/>
          </a:xfrm>
          <a:noFill/>
        </p:spPr>
      </p:pic>
      <p:sp>
        <p:nvSpPr>
          <p:cNvPr id="12294" name="Rectangle 7">
            <a:extLst>
              <a:ext uri="{FF2B5EF4-FFF2-40B4-BE49-F238E27FC236}">
                <a16:creationId xmlns:a16="http://schemas.microsoft.com/office/drawing/2014/main" id="{7DACCEEA-63D0-F7DB-A214-AE2CFAC13A81}"/>
              </a:ext>
            </a:extLst>
          </p:cNvPr>
          <p:cNvSpPr>
            <a:spLocks noChangeArrowheads="1"/>
          </p:cNvSpPr>
          <p:nvPr/>
        </p:nvSpPr>
        <p:spPr bwMode="auto">
          <a:xfrm>
            <a:off x="4648200" y="4011613"/>
            <a:ext cx="4292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Verification coverage guidance to the hidden bugs. The overall rectangle represents the state space of a design under verification (DUV). Simulation traverses through this state space along a zig-zag trajectory. The hidden bugs in the DUV are shown as shaded circles. Influence of coverage guidance is shown by arrows that cause the simulation  traversal to change in a different direction, hopefully closer to a hidden bug.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FEE0A9E8-74A7-61C6-6787-47FF9B9617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590910-4DD1-48E8-A334-567230F02519}" type="slidenum">
              <a:rPr lang="de-DE" altLang="en-US">
                <a:solidFill>
                  <a:schemeClr val="bg1"/>
                </a:solidFill>
              </a:rPr>
              <a:pPr/>
              <a:t>11</a:t>
            </a:fld>
            <a:endParaRPr lang="de-DE" altLang="en-US">
              <a:solidFill>
                <a:schemeClr val="bg1"/>
              </a:solidFill>
            </a:endParaRPr>
          </a:p>
        </p:txBody>
      </p:sp>
      <p:sp>
        <p:nvSpPr>
          <p:cNvPr id="13315" name="Rectangle 2">
            <a:extLst>
              <a:ext uri="{FF2B5EF4-FFF2-40B4-BE49-F238E27FC236}">
                <a16:creationId xmlns:a16="http://schemas.microsoft.com/office/drawing/2014/main" id="{AA715058-5DAA-A169-A3EC-7EC0FFFD02A7}"/>
              </a:ext>
            </a:extLst>
          </p:cNvPr>
          <p:cNvSpPr>
            <a:spLocks noGrp="1" noChangeArrowheads="1"/>
          </p:cNvSpPr>
          <p:nvPr>
            <p:ph type="title"/>
          </p:nvPr>
        </p:nvSpPr>
        <p:spPr/>
        <p:txBody>
          <a:bodyPr/>
          <a:lstStyle/>
          <a:p>
            <a:pPr eaLnBrk="1" hangingPunct="1"/>
            <a:r>
              <a:rPr lang="en-US" altLang="en-US"/>
              <a:t>Verification Coverage Models</a:t>
            </a:r>
          </a:p>
        </p:txBody>
      </p:sp>
      <p:sp>
        <p:nvSpPr>
          <p:cNvPr id="13316" name="Rectangle 4">
            <a:extLst>
              <a:ext uri="{FF2B5EF4-FFF2-40B4-BE49-F238E27FC236}">
                <a16:creationId xmlns:a16="http://schemas.microsoft.com/office/drawing/2014/main" id="{89B34BEB-BD08-B225-A054-5BA86E3CA60A}"/>
              </a:ext>
            </a:extLst>
          </p:cNvPr>
          <p:cNvSpPr>
            <a:spLocks noGrp="1" noChangeArrowheads="1"/>
          </p:cNvSpPr>
          <p:nvPr>
            <p:ph type="body" idx="1"/>
          </p:nvPr>
        </p:nvSpPr>
        <p:spPr/>
        <p:txBody>
          <a:bodyPr/>
          <a:lstStyle/>
          <a:p>
            <a:pPr eaLnBrk="1" hangingPunct="1"/>
            <a:r>
              <a:rPr lang="en-US" altLang="en-US" sz="1600"/>
              <a:t>Figure on Slide 7 distinguishes coverage efforts by their target areas - test coverage versus implementation coverage. </a:t>
            </a:r>
          </a:p>
          <a:p>
            <a:pPr eaLnBrk="1" hangingPunct="1"/>
            <a:r>
              <a:rPr lang="en-US" altLang="en-US" sz="1600"/>
              <a:t>Developers and researchers have evolved different successful schemes to specify coverage metrics for both applications. </a:t>
            </a:r>
          </a:p>
          <a:p>
            <a:pPr eaLnBrk="1" hangingPunct="1"/>
            <a:r>
              <a:rPr lang="en-US" altLang="en-US" sz="1600"/>
              <a:t>These schemes are referred to as </a:t>
            </a:r>
            <a:r>
              <a:rPr lang="en-US" altLang="en-US" sz="1600" b="1"/>
              <a:t>coverage</a:t>
            </a:r>
            <a:r>
              <a:rPr lang="en-US" altLang="en-US" sz="1600"/>
              <a:t> </a:t>
            </a:r>
            <a:r>
              <a:rPr lang="en-US" altLang="en-US" sz="1600" b="1"/>
              <a:t>models</a:t>
            </a:r>
            <a:r>
              <a:rPr lang="en-US" altLang="en-US" sz="1600"/>
              <a:t>.</a:t>
            </a:r>
          </a:p>
          <a:p>
            <a:pPr eaLnBrk="1" hangingPunct="1"/>
            <a:endParaRPr lang="en-US" altLang="en-US" sz="1600"/>
          </a:p>
          <a:p>
            <a:pPr eaLnBrk="1" hangingPunct="1"/>
            <a:r>
              <a:rPr lang="en-US" altLang="en-US" sz="1600"/>
              <a:t>It is possible to classify coverage models as either </a:t>
            </a:r>
            <a:r>
              <a:rPr lang="en-US" altLang="en-US" sz="1600" b="1"/>
              <a:t>structural (code)</a:t>
            </a:r>
            <a:r>
              <a:rPr lang="en-US" altLang="en-US" sz="1600"/>
              <a:t> or </a:t>
            </a:r>
            <a:r>
              <a:rPr lang="en-US" altLang="en-US" sz="1600" b="1"/>
              <a:t>functional</a:t>
            </a:r>
            <a:r>
              <a:rPr lang="en-US" altLang="en-US" sz="1600"/>
              <a:t>. Both classes apply to verification test coverage or implementation coverage. </a:t>
            </a:r>
          </a:p>
          <a:p>
            <a:pPr eaLnBrk="1" hangingPunct="1"/>
            <a:endParaRPr lang="en-US" altLang="en-US" sz="1600"/>
          </a:p>
          <a:p>
            <a:pPr eaLnBrk="1" hangingPunct="1"/>
            <a:r>
              <a:rPr lang="en-US" altLang="en-US" sz="1600" b="1"/>
              <a:t>Functional</a:t>
            </a:r>
            <a:r>
              <a:rPr lang="en-US" altLang="en-US" sz="1600" i="1"/>
              <a:t> </a:t>
            </a:r>
            <a:r>
              <a:rPr lang="en-US" altLang="en-US" sz="1600" b="1"/>
              <a:t>coverage</a:t>
            </a:r>
            <a:r>
              <a:rPr lang="en-US" altLang="en-US" sz="1600" i="1"/>
              <a:t> </a:t>
            </a:r>
            <a:r>
              <a:rPr lang="en-US" altLang="en-US" sz="1600" b="1"/>
              <a:t>models</a:t>
            </a:r>
            <a:r>
              <a:rPr lang="en-US" altLang="en-US" sz="1600" i="1"/>
              <a:t> </a:t>
            </a:r>
            <a:r>
              <a:rPr lang="en-US" altLang="en-US" sz="1600"/>
              <a:t>focus on the </a:t>
            </a:r>
            <a:r>
              <a:rPr lang="en-US" altLang="en-US" sz="1600" b="1"/>
              <a:t>semantics</a:t>
            </a:r>
            <a:r>
              <a:rPr lang="en-US" altLang="en-US" sz="1600" i="1"/>
              <a:t> </a:t>
            </a:r>
            <a:r>
              <a:rPr lang="en-US" altLang="en-US" sz="1600"/>
              <a:t>of either the test or the design implementation. </a:t>
            </a:r>
          </a:p>
          <a:p>
            <a:pPr eaLnBrk="1" hangingPunct="1"/>
            <a:r>
              <a:rPr lang="en-US" altLang="en-US" sz="1600"/>
              <a:t>For example, did the test cover all possible commands or did the simulation ever trigger a first in, first out (FIFO) buffer overflow? </a:t>
            </a:r>
          </a:p>
          <a:p>
            <a:pPr eaLnBrk="1" hangingPunct="1"/>
            <a:endParaRPr lang="en-US" altLang="en-US" sz="1600"/>
          </a:p>
          <a:p>
            <a:pPr eaLnBrk="1" hangingPunct="1"/>
            <a:r>
              <a:rPr lang="en-US" altLang="en-US" sz="1600" b="1"/>
              <a:t>Structural</a:t>
            </a:r>
            <a:r>
              <a:rPr lang="en-US" altLang="en-US" sz="1600" i="1"/>
              <a:t> </a:t>
            </a:r>
            <a:r>
              <a:rPr lang="en-US" altLang="en-US" sz="1600" b="1"/>
              <a:t>(code)</a:t>
            </a:r>
            <a:r>
              <a:rPr lang="en-US" altLang="en-US" sz="1600" b="1" i="1"/>
              <a:t> </a:t>
            </a:r>
            <a:r>
              <a:rPr lang="en-US" altLang="en-US" sz="1600" b="1"/>
              <a:t>coverage</a:t>
            </a:r>
            <a:r>
              <a:rPr lang="en-US" altLang="en-US" sz="1600" i="1"/>
              <a:t> </a:t>
            </a:r>
            <a:r>
              <a:rPr lang="en-US" altLang="en-US" sz="1600"/>
              <a:t>models, on the other hand, tie into the representation of the domain to be covered. </a:t>
            </a:r>
          </a:p>
          <a:p>
            <a:pPr eaLnBrk="1" hangingPunct="1"/>
            <a:r>
              <a:rPr lang="en-US" altLang="en-US" sz="1600"/>
              <a:t>A good example for a structural coverage model is </a:t>
            </a:r>
            <a:r>
              <a:rPr lang="en-US" altLang="en-US" sz="1600" b="1"/>
              <a:t>line</a:t>
            </a:r>
            <a:r>
              <a:rPr lang="en-US" altLang="en-US" sz="1600" i="1"/>
              <a:t> </a:t>
            </a:r>
            <a:r>
              <a:rPr lang="en-US" altLang="en-US" sz="1600" b="1"/>
              <a:t>coverage</a:t>
            </a:r>
            <a:r>
              <a:rPr lang="en-US" altLang="en-US" sz="1600"/>
              <a:t>, a measure of whether all source lines in the stimulus generator program or the DUV HDL have been visited during simulation.</a:t>
            </a:r>
          </a:p>
          <a:p>
            <a:pPr eaLnBrk="1" hangingPunct="1"/>
            <a:endParaRPr lang="en-US" altLang="en-US" sz="160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D6F19951-2A02-D72E-69E5-2E2565C35CCC}"/>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Monitoring the Verification Flow</a:t>
            </a:r>
          </a:p>
        </p:txBody>
      </p:sp>
      <p:sp>
        <p:nvSpPr>
          <p:cNvPr id="14339" name="Rectangle 5">
            <a:extLst>
              <a:ext uri="{FF2B5EF4-FFF2-40B4-BE49-F238E27FC236}">
                <a16:creationId xmlns:a16="http://schemas.microsoft.com/office/drawing/2014/main" id="{15891928-6EFF-781F-991A-7D6FC9BD5C2F}"/>
              </a:ext>
            </a:extLst>
          </p:cNvPr>
          <p:cNvSpPr>
            <a:spLocks noGrp="1" noChangeArrowheads="1"/>
          </p:cNvSpPr>
          <p:nvPr>
            <p:ph type="subTitle" idx="1"/>
          </p:nvPr>
        </p:nvSpPr>
        <p:spPr/>
        <p:txBody>
          <a:bodyPr/>
          <a:lstStyle/>
          <a:p>
            <a:pPr eaLnBrk="1" hangingPunct="1"/>
            <a:r>
              <a:rPr lang="en-US" altLang="en-US"/>
              <a:t>Structural (Code) Coverage</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EDE612CB-0A9F-A7C2-6E26-A8237CC545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4EAAC4-7B20-4ACF-83CF-681FA54BE2F1}" type="slidenum">
              <a:rPr lang="de-DE" altLang="en-US">
                <a:solidFill>
                  <a:schemeClr val="bg1"/>
                </a:solidFill>
              </a:rPr>
              <a:pPr/>
              <a:t>13</a:t>
            </a:fld>
            <a:endParaRPr lang="de-DE" altLang="en-US">
              <a:solidFill>
                <a:schemeClr val="bg1"/>
              </a:solidFill>
            </a:endParaRPr>
          </a:p>
        </p:txBody>
      </p:sp>
      <p:sp>
        <p:nvSpPr>
          <p:cNvPr id="15363" name="Rectangle 2">
            <a:extLst>
              <a:ext uri="{FF2B5EF4-FFF2-40B4-BE49-F238E27FC236}">
                <a16:creationId xmlns:a16="http://schemas.microsoft.com/office/drawing/2014/main" id="{E6F6859A-863A-D755-428A-F2B7BAF8E9A4}"/>
              </a:ext>
            </a:extLst>
          </p:cNvPr>
          <p:cNvSpPr>
            <a:spLocks noGrp="1" noChangeArrowheads="1"/>
          </p:cNvSpPr>
          <p:nvPr>
            <p:ph type="title"/>
          </p:nvPr>
        </p:nvSpPr>
        <p:spPr/>
        <p:txBody>
          <a:bodyPr/>
          <a:lstStyle/>
          <a:p>
            <a:pPr eaLnBrk="1" hangingPunct="1"/>
            <a:r>
              <a:rPr lang="en-US" altLang="en-US"/>
              <a:t>Structural (Code) Coverage</a:t>
            </a:r>
          </a:p>
        </p:txBody>
      </p:sp>
      <p:sp>
        <p:nvSpPr>
          <p:cNvPr id="15364" name="Rectangle 3">
            <a:extLst>
              <a:ext uri="{FF2B5EF4-FFF2-40B4-BE49-F238E27FC236}">
                <a16:creationId xmlns:a16="http://schemas.microsoft.com/office/drawing/2014/main" id="{97C7ED51-BFFA-FDFE-6052-B1062D5E1E87}"/>
              </a:ext>
            </a:extLst>
          </p:cNvPr>
          <p:cNvSpPr>
            <a:spLocks noGrp="1" noChangeArrowheads="1"/>
          </p:cNvSpPr>
          <p:nvPr>
            <p:ph type="body" idx="1"/>
          </p:nvPr>
        </p:nvSpPr>
        <p:spPr/>
        <p:txBody>
          <a:bodyPr/>
          <a:lstStyle/>
          <a:p>
            <a:pPr eaLnBrk="1" hangingPunct="1"/>
            <a:r>
              <a:rPr lang="en-US" altLang="en-US"/>
              <a:t>The application for structural coverage models is largely implementation coverage analysis. </a:t>
            </a:r>
          </a:p>
          <a:p>
            <a:pPr eaLnBrk="1" hangingPunct="1"/>
            <a:endParaRPr lang="en-US" altLang="en-US"/>
          </a:p>
          <a:p>
            <a:pPr eaLnBrk="1" hangingPunct="1"/>
            <a:r>
              <a:rPr lang="en-US" altLang="en-US"/>
              <a:t>These models always tie into a structural aspect of the implementation of the test generation, the DUV, or the representation of the design HDL. </a:t>
            </a:r>
          </a:p>
          <a:p>
            <a:pPr eaLnBrk="1" hangingPunct="1"/>
            <a:endParaRPr lang="en-US" altLang="en-US"/>
          </a:p>
          <a:p>
            <a:pPr eaLnBrk="1" hangingPunct="1"/>
            <a:r>
              <a:rPr lang="en-US" altLang="en-US"/>
              <a:t>We will review the most common structural coverage measures: </a:t>
            </a:r>
          </a:p>
          <a:p>
            <a:pPr lvl="1" eaLnBrk="1" hangingPunct="1"/>
            <a:r>
              <a:rPr lang="en-US" altLang="en-US" sz="1800"/>
              <a:t>toggle,</a:t>
            </a:r>
          </a:p>
          <a:p>
            <a:pPr lvl="1" eaLnBrk="1" hangingPunct="1"/>
            <a:r>
              <a:rPr lang="en-US" altLang="en-US" sz="1800"/>
              <a:t>line‚ </a:t>
            </a:r>
          </a:p>
          <a:p>
            <a:pPr lvl="1" eaLnBrk="1" hangingPunct="1"/>
            <a:r>
              <a:rPr lang="en-US" altLang="en-US" sz="1800"/>
              <a:t>statement‚ </a:t>
            </a:r>
          </a:p>
          <a:p>
            <a:pPr lvl="1" eaLnBrk="1" hangingPunct="1"/>
            <a:r>
              <a:rPr lang="en-US" altLang="en-US" sz="1800"/>
              <a:t>branch‚ </a:t>
            </a:r>
          </a:p>
          <a:p>
            <a:pPr lvl="1" eaLnBrk="1" hangingPunct="1"/>
            <a:r>
              <a:rPr lang="en-US" altLang="en-US" sz="1800"/>
              <a:t>path, </a:t>
            </a:r>
          </a:p>
          <a:p>
            <a:pPr lvl="1" eaLnBrk="1" hangingPunct="1"/>
            <a:r>
              <a:rPr lang="en-US" altLang="en-US" sz="1800"/>
              <a:t>condition and</a:t>
            </a:r>
          </a:p>
          <a:p>
            <a:pPr lvl="1" eaLnBrk="1" hangingPunct="1"/>
            <a:r>
              <a:rPr lang="en-US" altLang="en-US" sz="1800"/>
              <a:t>FSM coverage.</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A4996795-9D05-54B4-A657-5B4EE0380C0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BD1A76-BF14-4850-A074-31D8B2E92352}" type="slidenum">
              <a:rPr lang="de-DE" altLang="en-US">
                <a:solidFill>
                  <a:schemeClr val="bg1"/>
                </a:solidFill>
              </a:rPr>
              <a:pPr/>
              <a:t>14</a:t>
            </a:fld>
            <a:endParaRPr lang="de-DE" altLang="en-US">
              <a:solidFill>
                <a:schemeClr val="bg1"/>
              </a:solidFill>
            </a:endParaRPr>
          </a:p>
        </p:txBody>
      </p:sp>
      <p:sp>
        <p:nvSpPr>
          <p:cNvPr id="16387" name="Rectangle 2">
            <a:extLst>
              <a:ext uri="{FF2B5EF4-FFF2-40B4-BE49-F238E27FC236}">
                <a16:creationId xmlns:a16="http://schemas.microsoft.com/office/drawing/2014/main" id="{F818970B-5473-7551-17C8-B2E4295F9BBA}"/>
              </a:ext>
            </a:extLst>
          </p:cNvPr>
          <p:cNvSpPr>
            <a:spLocks noGrp="1" noChangeArrowheads="1"/>
          </p:cNvSpPr>
          <p:nvPr>
            <p:ph type="title"/>
          </p:nvPr>
        </p:nvSpPr>
        <p:spPr/>
        <p:txBody>
          <a:bodyPr/>
          <a:lstStyle/>
          <a:p>
            <a:pPr eaLnBrk="1" hangingPunct="1"/>
            <a:r>
              <a:rPr lang="en-US" altLang="en-US"/>
              <a:t>Toggle Coverage</a:t>
            </a:r>
          </a:p>
        </p:txBody>
      </p:sp>
      <p:sp>
        <p:nvSpPr>
          <p:cNvPr id="16388" name="Rectangle 3">
            <a:extLst>
              <a:ext uri="{FF2B5EF4-FFF2-40B4-BE49-F238E27FC236}">
                <a16:creationId xmlns:a16="http://schemas.microsoft.com/office/drawing/2014/main" id="{C264E0E5-71CF-1E57-8F31-792AFD66DE54}"/>
              </a:ext>
            </a:extLst>
          </p:cNvPr>
          <p:cNvSpPr>
            <a:spLocks noGrp="1" noChangeArrowheads="1"/>
          </p:cNvSpPr>
          <p:nvPr>
            <p:ph type="body" sz="half" idx="1"/>
          </p:nvPr>
        </p:nvSpPr>
        <p:spPr/>
        <p:txBody>
          <a:bodyPr/>
          <a:lstStyle/>
          <a:p>
            <a:pPr eaLnBrk="1" hangingPunct="1"/>
            <a:r>
              <a:rPr lang="en-US" altLang="en-US" sz="1400" i="1"/>
              <a:t>Toggle coverage </a:t>
            </a:r>
            <a:r>
              <a:rPr lang="en-US" altLang="en-US" sz="1400"/>
              <a:t>measures how many times the signals and latches (facilities) in the HDL model have changed their logic value during simulation.</a:t>
            </a:r>
          </a:p>
          <a:p>
            <a:pPr eaLnBrk="1" hangingPunct="1"/>
            <a:endParaRPr lang="en-US" altLang="en-US" sz="1000"/>
          </a:p>
          <a:p>
            <a:pPr eaLnBrk="1" hangingPunct="1"/>
            <a:r>
              <a:rPr lang="en-US" altLang="en-US" sz="1400"/>
              <a:t>The absence of signal change activity in an area of the DUV indicates that the stimuli did not target this area at all.</a:t>
            </a:r>
          </a:p>
          <a:p>
            <a:pPr eaLnBrk="1" hangingPunct="1"/>
            <a:endParaRPr lang="en-US" altLang="en-US" sz="1000"/>
          </a:p>
          <a:p>
            <a:pPr eaLnBrk="1" hangingPunct="1"/>
            <a:r>
              <a:rPr lang="en-US" altLang="en-US" sz="1400"/>
              <a:t>The advantage of toggle coverage is that it is a very simple, easy-to-understand model. </a:t>
            </a:r>
          </a:p>
          <a:p>
            <a:pPr eaLnBrk="1" hangingPunct="1"/>
            <a:endParaRPr lang="en-US" altLang="en-US" sz="1000"/>
          </a:p>
          <a:p>
            <a:pPr eaLnBrk="1" hangingPunct="1"/>
            <a:r>
              <a:rPr lang="en-US" altLang="en-US" sz="1400"/>
              <a:t>Its drawback is, however, that it yields massive amounts of data, and the statement that 100% of all signals in a DUV have toggled does not yield any insight into the functional significance of the testing done.</a:t>
            </a:r>
          </a:p>
          <a:p>
            <a:pPr eaLnBrk="1" hangingPunct="1"/>
            <a:endParaRPr lang="en-US" altLang="en-US" sz="1000"/>
          </a:p>
          <a:p>
            <a:pPr eaLnBrk="1" hangingPunct="1"/>
            <a:r>
              <a:rPr lang="en-US" altLang="en-US" sz="1400"/>
              <a:t>Example of the toggle coverage for the 11-bit </a:t>
            </a:r>
            <a:r>
              <a:rPr lang="en-US" altLang="en-US" sz="1400" i="1"/>
              <a:t>reg</a:t>
            </a:r>
            <a:r>
              <a:rPr lang="en-US" altLang="en-US" sz="1400"/>
              <a:t> signal is shown on the figure to the right.</a:t>
            </a:r>
          </a:p>
          <a:p>
            <a:pPr eaLnBrk="1" hangingPunct="1"/>
            <a:endParaRPr lang="en-US" altLang="en-US" sz="1000"/>
          </a:p>
          <a:p>
            <a:pPr eaLnBrk="1" hangingPunct="1"/>
            <a:r>
              <a:rPr lang="en-US" altLang="en-US" sz="1400"/>
              <a:t>Some code coverage tools report not only zero-to-one and one-to-zero transitions‚ but also transitions to and from undefined (“X”) and tristate (“Z”).</a:t>
            </a:r>
          </a:p>
          <a:p>
            <a:pPr eaLnBrk="1" hangingPunct="1"/>
            <a:endParaRPr lang="en-US" altLang="en-US" sz="1400"/>
          </a:p>
        </p:txBody>
      </p:sp>
      <p:pic>
        <p:nvPicPr>
          <p:cNvPr id="16389" name="Picture 5">
            <a:extLst>
              <a:ext uri="{FF2B5EF4-FFF2-40B4-BE49-F238E27FC236}">
                <a16:creationId xmlns:a16="http://schemas.microsoft.com/office/drawing/2014/main" id="{21F6F20C-507D-255C-61B1-FE2AD6D675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9538" y="863600"/>
            <a:ext cx="3121025" cy="3825875"/>
          </a:xfrm>
          <a:noFill/>
        </p:spPr>
      </p:pic>
      <p:sp>
        <p:nvSpPr>
          <p:cNvPr id="16390" name="Text Box 6">
            <a:extLst>
              <a:ext uri="{FF2B5EF4-FFF2-40B4-BE49-F238E27FC236}">
                <a16:creationId xmlns:a16="http://schemas.microsoft.com/office/drawing/2014/main" id="{04AD3F17-3C30-D8D8-DB10-C0A063A35B2C}"/>
              </a:ext>
            </a:extLst>
          </p:cNvPr>
          <p:cNvSpPr txBox="1">
            <a:spLocks noChangeArrowheads="1"/>
          </p:cNvSpPr>
          <p:nvPr/>
        </p:nvSpPr>
        <p:spPr bwMode="auto">
          <a:xfrm>
            <a:off x="5940425" y="4783138"/>
            <a:ext cx="167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Toggle Coverage Example</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7433A53E-0AE2-B85F-ED6C-F5071840F4B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DD3089-E0D0-40FA-8B04-18BE2CE89A29}" type="slidenum">
              <a:rPr lang="de-DE" altLang="en-US">
                <a:solidFill>
                  <a:schemeClr val="bg1"/>
                </a:solidFill>
              </a:rPr>
              <a:pPr/>
              <a:t>15</a:t>
            </a:fld>
            <a:endParaRPr lang="de-DE" altLang="en-US">
              <a:solidFill>
                <a:schemeClr val="bg1"/>
              </a:solidFill>
            </a:endParaRPr>
          </a:p>
        </p:txBody>
      </p:sp>
      <p:sp>
        <p:nvSpPr>
          <p:cNvPr id="17411" name="Rectangle 2">
            <a:extLst>
              <a:ext uri="{FF2B5EF4-FFF2-40B4-BE49-F238E27FC236}">
                <a16:creationId xmlns:a16="http://schemas.microsoft.com/office/drawing/2014/main" id="{110AD8B8-C075-6E49-CCB1-5536DC2901AC}"/>
              </a:ext>
            </a:extLst>
          </p:cNvPr>
          <p:cNvSpPr>
            <a:spLocks noGrp="1" noChangeArrowheads="1"/>
          </p:cNvSpPr>
          <p:nvPr>
            <p:ph type="title"/>
          </p:nvPr>
        </p:nvSpPr>
        <p:spPr/>
        <p:txBody>
          <a:bodyPr/>
          <a:lstStyle/>
          <a:p>
            <a:pPr eaLnBrk="1" hangingPunct="1"/>
            <a:r>
              <a:rPr lang="en-US" altLang="en-US"/>
              <a:t>Line Coverage</a:t>
            </a:r>
          </a:p>
        </p:txBody>
      </p:sp>
      <p:sp>
        <p:nvSpPr>
          <p:cNvPr id="17412" name="Rectangle 4">
            <a:extLst>
              <a:ext uri="{FF2B5EF4-FFF2-40B4-BE49-F238E27FC236}">
                <a16:creationId xmlns:a16="http://schemas.microsoft.com/office/drawing/2014/main" id="{E5FF4CCE-C10C-2918-63C1-D52B62296B2D}"/>
              </a:ext>
            </a:extLst>
          </p:cNvPr>
          <p:cNvSpPr>
            <a:spLocks noGrp="1" noChangeArrowheads="1"/>
          </p:cNvSpPr>
          <p:nvPr>
            <p:ph type="body" sz="half" idx="1"/>
          </p:nvPr>
        </p:nvSpPr>
        <p:spPr/>
        <p:txBody>
          <a:bodyPr/>
          <a:lstStyle/>
          <a:p>
            <a:pPr eaLnBrk="1" hangingPunct="1"/>
            <a:r>
              <a:rPr lang="en-US" altLang="en-US" sz="1400" b="1"/>
              <a:t>Line</a:t>
            </a:r>
            <a:r>
              <a:rPr lang="en-US" altLang="en-US" sz="1400" i="1"/>
              <a:t> </a:t>
            </a:r>
            <a:r>
              <a:rPr lang="en-US" altLang="en-US" sz="1400" b="1"/>
              <a:t>coverage</a:t>
            </a:r>
            <a:r>
              <a:rPr lang="en-US" altLang="en-US" sz="1400" i="1"/>
              <a:t> </a:t>
            </a:r>
            <a:r>
              <a:rPr lang="en-US" altLang="en-US" sz="1400"/>
              <a:t>takes the syntactical structure of the HDL specification and measures which HDL lines were executed by the simulation run.</a:t>
            </a:r>
          </a:p>
          <a:p>
            <a:pPr eaLnBrk="1" hangingPunct="1"/>
            <a:endParaRPr lang="en-US" altLang="en-US" sz="1400"/>
          </a:p>
          <a:p>
            <a:pPr eaLnBrk="1" hangingPunct="1"/>
            <a:r>
              <a:rPr lang="en-US" altLang="en-US" sz="1400"/>
              <a:t>Similar to toggle coverage, this coverage model is easy to comprehend, and the absence of activity in areas of the HDL model highlights omissions in the tests.</a:t>
            </a:r>
          </a:p>
          <a:p>
            <a:pPr eaLnBrk="1" hangingPunct="1"/>
            <a:endParaRPr lang="en-US" altLang="en-US" sz="1400"/>
          </a:p>
          <a:p>
            <a:pPr eaLnBrk="1" hangingPunct="1"/>
            <a:r>
              <a:rPr lang="en-US" altLang="en-US" sz="1400"/>
              <a:t>The limitation of line coverage is the missing semantic insight. </a:t>
            </a:r>
          </a:p>
          <a:p>
            <a:pPr eaLnBrk="1" hangingPunct="1"/>
            <a:endParaRPr lang="en-US" altLang="en-US" sz="1400"/>
          </a:p>
          <a:p>
            <a:pPr eaLnBrk="1" hangingPunct="1"/>
            <a:r>
              <a:rPr lang="en-US" altLang="en-US" sz="1400"/>
              <a:t>The fact that an HDL statement has been executed results in no knowledge about the correctness of the content of the statement.</a:t>
            </a:r>
          </a:p>
        </p:txBody>
      </p:sp>
      <p:pic>
        <p:nvPicPr>
          <p:cNvPr id="17413" name="Picture 6">
            <a:extLst>
              <a:ext uri="{FF2B5EF4-FFF2-40B4-BE49-F238E27FC236}">
                <a16:creationId xmlns:a16="http://schemas.microsoft.com/office/drawing/2014/main" id="{399EA460-4708-70EB-22CA-3238692911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357313"/>
            <a:ext cx="4186238" cy="2836862"/>
          </a:xfrm>
          <a:noFill/>
        </p:spPr>
      </p:pic>
      <p:sp>
        <p:nvSpPr>
          <p:cNvPr id="17414" name="Text Box 7">
            <a:extLst>
              <a:ext uri="{FF2B5EF4-FFF2-40B4-BE49-F238E27FC236}">
                <a16:creationId xmlns:a16="http://schemas.microsoft.com/office/drawing/2014/main" id="{F4F32C34-ECD2-3302-9556-0A2C9220976A}"/>
              </a:ext>
            </a:extLst>
          </p:cNvPr>
          <p:cNvSpPr txBox="1">
            <a:spLocks noChangeArrowheads="1"/>
          </p:cNvSpPr>
          <p:nvPr/>
        </p:nvSpPr>
        <p:spPr bwMode="auto">
          <a:xfrm>
            <a:off x="5953125" y="4237038"/>
            <a:ext cx="1531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Line Coverage Example</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DA7E377C-1827-E4B6-B1D7-4FAFFCE1E1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BD559D-312B-4CFE-9E57-058F67036F6D}" type="slidenum">
              <a:rPr lang="de-DE" altLang="en-US">
                <a:solidFill>
                  <a:schemeClr val="bg1"/>
                </a:solidFill>
              </a:rPr>
              <a:pPr/>
              <a:t>16</a:t>
            </a:fld>
            <a:endParaRPr lang="de-DE" altLang="en-US">
              <a:solidFill>
                <a:schemeClr val="bg1"/>
              </a:solidFill>
            </a:endParaRPr>
          </a:p>
        </p:txBody>
      </p:sp>
      <p:sp>
        <p:nvSpPr>
          <p:cNvPr id="18435" name="Rectangle 2">
            <a:extLst>
              <a:ext uri="{FF2B5EF4-FFF2-40B4-BE49-F238E27FC236}">
                <a16:creationId xmlns:a16="http://schemas.microsoft.com/office/drawing/2014/main" id="{C9E25BB4-FC07-DBFA-C582-26841F5AEA4B}"/>
              </a:ext>
            </a:extLst>
          </p:cNvPr>
          <p:cNvSpPr>
            <a:spLocks noGrp="1" noChangeArrowheads="1"/>
          </p:cNvSpPr>
          <p:nvPr>
            <p:ph type="title"/>
          </p:nvPr>
        </p:nvSpPr>
        <p:spPr/>
        <p:txBody>
          <a:bodyPr/>
          <a:lstStyle/>
          <a:p>
            <a:pPr eaLnBrk="1" hangingPunct="1"/>
            <a:r>
              <a:rPr lang="en-US" altLang="en-US"/>
              <a:t>Statement Coverage</a:t>
            </a:r>
          </a:p>
        </p:txBody>
      </p:sp>
      <p:sp>
        <p:nvSpPr>
          <p:cNvPr id="18436" name="Rectangle 4">
            <a:extLst>
              <a:ext uri="{FF2B5EF4-FFF2-40B4-BE49-F238E27FC236}">
                <a16:creationId xmlns:a16="http://schemas.microsoft.com/office/drawing/2014/main" id="{81F9D14A-6BA1-891D-01EC-96FF80CB0872}"/>
              </a:ext>
            </a:extLst>
          </p:cNvPr>
          <p:cNvSpPr>
            <a:spLocks noGrp="1" noChangeArrowheads="1"/>
          </p:cNvSpPr>
          <p:nvPr>
            <p:ph type="body" sz="half" idx="1"/>
          </p:nvPr>
        </p:nvSpPr>
        <p:spPr/>
        <p:txBody>
          <a:bodyPr/>
          <a:lstStyle/>
          <a:p>
            <a:pPr eaLnBrk="1" hangingPunct="1"/>
            <a:r>
              <a:rPr lang="en-US" altLang="en-US" sz="1800"/>
              <a:t>Statement coverage reports which RTL statements have and have not been executed. </a:t>
            </a:r>
          </a:p>
          <a:p>
            <a:pPr eaLnBrk="1" hangingPunct="1"/>
            <a:endParaRPr lang="en-US" altLang="en-US" sz="1800"/>
          </a:p>
          <a:p>
            <a:pPr eaLnBrk="1" hangingPunct="1"/>
            <a:r>
              <a:rPr lang="en-US" altLang="en-US" sz="1800"/>
              <a:t>This metric is more precise than line coverage because statements may span multiple lines and more than one statement may occupy a single line.</a:t>
            </a:r>
          </a:p>
        </p:txBody>
      </p:sp>
      <p:pic>
        <p:nvPicPr>
          <p:cNvPr id="18437" name="Picture 6">
            <a:extLst>
              <a:ext uri="{FF2B5EF4-FFF2-40B4-BE49-F238E27FC236}">
                <a16:creationId xmlns:a16="http://schemas.microsoft.com/office/drawing/2014/main" id="{FA2705FA-3FFA-1499-90A6-7F7AEA5AD8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2984500"/>
            <a:ext cx="4743450" cy="1571625"/>
          </a:xfrm>
        </p:spPr>
      </p:pic>
      <p:sp>
        <p:nvSpPr>
          <p:cNvPr id="18438" name="Text Box 7">
            <a:extLst>
              <a:ext uri="{FF2B5EF4-FFF2-40B4-BE49-F238E27FC236}">
                <a16:creationId xmlns:a16="http://schemas.microsoft.com/office/drawing/2014/main" id="{0E6D562D-791F-B42B-2C50-F8F9471B867B}"/>
              </a:ext>
            </a:extLst>
          </p:cNvPr>
          <p:cNvSpPr txBox="1">
            <a:spLocks noChangeArrowheads="1"/>
          </p:cNvSpPr>
          <p:nvPr/>
        </p:nvSpPr>
        <p:spPr bwMode="auto">
          <a:xfrm>
            <a:off x="3768725" y="4605338"/>
            <a:ext cx="1868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Statement Coverage Example</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46269BDD-72A7-E1CA-8675-0CEF77B5CDA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F945C-1776-4F61-A6FA-B68DF5D47CAD}" type="slidenum">
              <a:rPr lang="de-DE" altLang="en-US">
                <a:solidFill>
                  <a:schemeClr val="bg1"/>
                </a:solidFill>
              </a:rPr>
              <a:pPr/>
              <a:t>17</a:t>
            </a:fld>
            <a:endParaRPr lang="de-DE" altLang="en-US">
              <a:solidFill>
                <a:schemeClr val="bg1"/>
              </a:solidFill>
            </a:endParaRPr>
          </a:p>
        </p:txBody>
      </p:sp>
      <p:sp>
        <p:nvSpPr>
          <p:cNvPr id="19459" name="Rectangle 2">
            <a:extLst>
              <a:ext uri="{FF2B5EF4-FFF2-40B4-BE49-F238E27FC236}">
                <a16:creationId xmlns:a16="http://schemas.microsoft.com/office/drawing/2014/main" id="{EAC169C5-9CCD-0DF4-58AF-C1AF3F258C5F}"/>
              </a:ext>
            </a:extLst>
          </p:cNvPr>
          <p:cNvSpPr>
            <a:spLocks noGrp="1" noChangeArrowheads="1"/>
          </p:cNvSpPr>
          <p:nvPr>
            <p:ph type="title"/>
          </p:nvPr>
        </p:nvSpPr>
        <p:spPr/>
        <p:txBody>
          <a:bodyPr/>
          <a:lstStyle/>
          <a:p>
            <a:pPr eaLnBrk="1" hangingPunct="1"/>
            <a:r>
              <a:rPr lang="en-US" altLang="en-US"/>
              <a:t>Branch Coverage</a:t>
            </a:r>
          </a:p>
        </p:txBody>
      </p:sp>
      <p:sp>
        <p:nvSpPr>
          <p:cNvPr id="19460" name="Rectangle 4">
            <a:extLst>
              <a:ext uri="{FF2B5EF4-FFF2-40B4-BE49-F238E27FC236}">
                <a16:creationId xmlns:a16="http://schemas.microsoft.com/office/drawing/2014/main" id="{9917333A-41F2-9772-CE56-E57BD6E67B58}"/>
              </a:ext>
            </a:extLst>
          </p:cNvPr>
          <p:cNvSpPr>
            <a:spLocks noGrp="1" noChangeArrowheads="1"/>
          </p:cNvSpPr>
          <p:nvPr>
            <p:ph type="body" sz="half" idx="1"/>
          </p:nvPr>
        </p:nvSpPr>
        <p:spPr/>
        <p:txBody>
          <a:bodyPr/>
          <a:lstStyle/>
          <a:p>
            <a:pPr eaLnBrk="1" hangingPunct="1"/>
            <a:r>
              <a:rPr lang="en-US" altLang="en-US" sz="1400" b="1"/>
              <a:t>Branch</a:t>
            </a:r>
            <a:r>
              <a:rPr lang="en-US" altLang="en-US" sz="1400" i="1"/>
              <a:t> </a:t>
            </a:r>
            <a:r>
              <a:rPr lang="en-US" altLang="en-US" sz="1400" b="1"/>
              <a:t>coverage</a:t>
            </a:r>
            <a:r>
              <a:rPr lang="en-US" altLang="en-US" sz="1400" i="1"/>
              <a:t> </a:t>
            </a:r>
            <a:r>
              <a:rPr lang="en-US" altLang="en-US" sz="1400"/>
              <a:t>or </a:t>
            </a:r>
            <a:r>
              <a:rPr lang="en-US" altLang="en-US" sz="1400" b="1"/>
              <a:t>conditional</a:t>
            </a:r>
            <a:r>
              <a:rPr lang="en-US" altLang="en-US" sz="1400" i="1"/>
              <a:t> </a:t>
            </a:r>
            <a:r>
              <a:rPr lang="en-US" altLang="en-US" sz="1400" b="1"/>
              <a:t>coverage</a:t>
            </a:r>
            <a:r>
              <a:rPr lang="en-US" altLang="en-US" sz="1400" i="1"/>
              <a:t> </a:t>
            </a:r>
            <a:r>
              <a:rPr lang="en-US" altLang="en-US" sz="1400"/>
              <a:t>looks at conditional statements (</a:t>
            </a:r>
            <a:r>
              <a:rPr lang="en-US" altLang="en-US" sz="1400" i="1"/>
              <a:t>if‚ case‚ while‚ repeat‚ forever‚ for </a:t>
            </a:r>
            <a:r>
              <a:rPr lang="en-US" altLang="en-US" sz="1400"/>
              <a:t>and </a:t>
            </a:r>
            <a:r>
              <a:rPr lang="en-US" altLang="en-US" sz="1400" i="1"/>
              <a:t>loop</a:t>
            </a:r>
            <a:r>
              <a:rPr lang="en-US" altLang="en-US" sz="1400"/>
              <a:t>)</a:t>
            </a:r>
            <a:r>
              <a:rPr lang="en-US" altLang="en-US" sz="1800" i="1"/>
              <a:t> </a:t>
            </a:r>
            <a:r>
              <a:rPr lang="en-US" altLang="en-US" sz="1400"/>
              <a:t>in the HDL and keeps track of which conditions the simulation encounters and which it does not.</a:t>
            </a:r>
          </a:p>
          <a:p>
            <a:pPr eaLnBrk="1" hangingPunct="1"/>
            <a:endParaRPr lang="en-US" altLang="en-US" sz="1400"/>
          </a:p>
          <a:p>
            <a:pPr eaLnBrk="1" hangingPunct="1"/>
            <a:r>
              <a:rPr lang="en-US" altLang="en-US" sz="1400"/>
              <a:t>This model assumes that there is semantic meaning in the condition that the designer expressed in HDL. </a:t>
            </a:r>
          </a:p>
          <a:p>
            <a:pPr eaLnBrk="1" hangingPunct="1"/>
            <a:endParaRPr lang="en-US" altLang="en-US" sz="1400"/>
          </a:p>
          <a:p>
            <a:pPr eaLnBrk="1" hangingPunct="1"/>
            <a:r>
              <a:rPr lang="en-US" altLang="en-US" sz="1400"/>
              <a:t>Decision points in the HDL specification are typically representative of different conditions to which the design needs to react. </a:t>
            </a:r>
          </a:p>
          <a:p>
            <a:pPr eaLnBrk="1" hangingPunct="1"/>
            <a:endParaRPr lang="en-US" altLang="en-US" sz="1400"/>
          </a:p>
          <a:p>
            <a:pPr eaLnBrk="1" hangingPunct="1"/>
            <a:r>
              <a:rPr lang="en-US" altLang="en-US" sz="1400"/>
              <a:t>Therefore, the lack of exercising a decision in all possible, anticipated ways clearly indicates a lack of testing. </a:t>
            </a:r>
          </a:p>
        </p:txBody>
      </p:sp>
      <p:pic>
        <p:nvPicPr>
          <p:cNvPr id="19461" name="Picture 8">
            <a:extLst>
              <a:ext uri="{FF2B5EF4-FFF2-40B4-BE49-F238E27FC236}">
                <a16:creationId xmlns:a16="http://schemas.microsoft.com/office/drawing/2014/main" id="{ED534651-10B4-9D65-3515-DDA27C6B4C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56250" y="736600"/>
            <a:ext cx="2541588" cy="5238750"/>
          </a:xfrm>
        </p:spPr>
      </p:pic>
      <p:sp>
        <p:nvSpPr>
          <p:cNvPr id="19462" name="Text Box 9">
            <a:extLst>
              <a:ext uri="{FF2B5EF4-FFF2-40B4-BE49-F238E27FC236}">
                <a16:creationId xmlns:a16="http://schemas.microsoft.com/office/drawing/2014/main" id="{EE14D779-B6F5-3CBC-7D7B-5AD41E232204}"/>
              </a:ext>
            </a:extLst>
          </p:cNvPr>
          <p:cNvSpPr txBox="1">
            <a:spLocks noChangeArrowheads="1"/>
          </p:cNvSpPr>
          <p:nvPr/>
        </p:nvSpPr>
        <p:spPr bwMode="auto">
          <a:xfrm>
            <a:off x="6003925" y="5976938"/>
            <a:ext cx="169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Branch Coverage Example</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0906461F-B4FA-0027-4225-6E9CBB19A07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CA768D-4D3B-4AC2-AC0E-B2A07CBA84AE}" type="slidenum">
              <a:rPr lang="de-DE" altLang="en-US">
                <a:solidFill>
                  <a:schemeClr val="bg1"/>
                </a:solidFill>
              </a:rPr>
              <a:pPr/>
              <a:t>18</a:t>
            </a:fld>
            <a:endParaRPr lang="de-DE" altLang="en-US">
              <a:solidFill>
                <a:schemeClr val="bg1"/>
              </a:solidFill>
            </a:endParaRPr>
          </a:p>
        </p:txBody>
      </p:sp>
      <p:sp>
        <p:nvSpPr>
          <p:cNvPr id="20483" name="Rectangle 2">
            <a:extLst>
              <a:ext uri="{FF2B5EF4-FFF2-40B4-BE49-F238E27FC236}">
                <a16:creationId xmlns:a16="http://schemas.microsoft.com/office/drawing/2014/main" id="{D93DD7EE-81B0-E4DD-8F26-2E6FB09B3908}"/>
              </a:ext>
            </a:extLst>
          </p:cNvPr>
          <p:cNvSpPr>
            <a:spLocks noGrp="1" noChangeArrowheads="1"/>
          </p:cNvSpPr>
          <p:nvPr>
            <p:ph type="title"/>
          </p:nvPr>
        </p:nvSpPr>
        <p:spPr/>
        <p:txBody>
          <a:bodyPr/>
          <a:lstStyle/>
          <a:p>
            <a:pPr eaLnBrk="1" hangingPunct="1"/>
            <a:r>
              <a:rPr lang="en-US" altLang="en-US"/>
              <a:t>Path Coverage</a:t>
            </a:r>
          </a:p>
        </p:txBody>
      </p:sp>
      <p:sp>
        <p:nvSpPr>
          <p:cNvPr id="20484" name="Rectangle 4">
            <a:extLst>
              <a:ext uri="{FF2B5EF4-FFF2-40B4-BE49-F238E27FC236}">
                <a16:creationId xmlns:a16="http://schemas.microsoft.com/office/drawing/2014/main" id="{98D7A4E9-42B7-EDAA-930D-EA4828E46426}"/>
              </a:ext>
            </a:extLst>
          </p:cNvPr>
          <p:cNvSpPr>
            <a:spLocks noGrp="1" noChangeArrowheads="1"/>
          </p:cNvSpPr>
          <p:nvPr>
            <p:ph type="body" sz="half" idx="1"/>
          </p:nvPr>
        </p:nvSpPr>
        <p:spPr/>
        <p:txBody>
          <a:bodyPr/>
          <a:lstStyle/>
          <a:p>
            <a:pPr eaLnBrk="1" hangingPunct="1"/>
            <a:r>
              <a:rPr lang="en-US" altLang="en-US" sz="1400" b="1"/>
              <a:t>Path</a:t>
            </a:r>
            <a:r>
              <a:rPr lang="en-US" altLang="en-US" sz="1400" i="1"/>
              <a:t> </a:t>
            </a:r>
            <a:r>
              <a:rPr lang="en-US" altLang="en-US" sz="1400" b="1"/>
              <a:t>coverage</a:t>
            </a:r>
            <a:r>
              <a:rPr lang="en-US" altLang="en-US" sz="1400" i="1"/>
              <a:t> </a:t>
            </a:r>
            <a:r>
              <a:rPr lang="en-US" altLang="en-US" sz="1400"/>
              <a:t>is a refinement of branch coverage. Path coverage reports the number of times every possible path through the code was executed.</a:t>
            </a:r>
          </a:p>
          <a:p>
            <a:pPr eaLnBrk="1" hangingPunct="1"/>
            <a:endParaRPr lang="en-US" altLang="en-US" sz="1400"/>
          </a:p>
          <a:p>
            <a:pPr eaLnBrk="1" hangingPunct="1"/>
            <a:r>
              <a:rPr lang="en-US" altLang="en-US" sz="1400"/>
              <a:t>Rather than looking at single conditional decisions in isolation, path coverage does an execution flow analysis of the HDL and identifies combinations of subsequent decisions into execution paths.</a:t>
            </a:r>
          </a:p>
          <a:p>
            <a:pPr eaLnBrk="1" hangingPunct="1"/>
            <a:endParaRPr lang="en-US" altLang="en-US" sz="1400"/>
          </a:p>
          <a:p>
            <a:pPr eaLnBrk="1" hangingPunct="1"/>
            <a:r>
              <a:rPr lang="en-US" altLang="en-US" sz="1400"/>
              <a:t>Figure to the right shows the automatic inference of four possible execution paths on a given HDL with </a:t>
            </a:r>
            <a:r>
              <a:rPr lang="en-US" altLang="en-US" sz="1400" i="1"/>
              <a:t>if/then/else</a:t>
            </a:r>
            <a:r>
              <a:rPr lang="en-US" altLang="en-US" sz="1400"/>
              <a:t> structure. </a:t>
            </a:r>
          </a:p>
          <a:p>
            <a:pPr eaLnBrk="1" hangingPunct="1"/>
            <a:endParaRPr lang="en-US" altLang="en-US" sz="1400"/>
          </a:p>
          <a:p>
            <a:pPr eaLnBrk="1" hangingPunct="1"/>
            <a:r>
              <a:rPr lang="en-US" altLang="en-US" sz="1400"/>
              <a:t>If branch coverage would have been used, it would indicate that all branches were taken.</a:t>
            </a:r>
          </a:p>
          <a:p>
            <a:pPr eaLnBrk="1" hangingPunct="1"/>
            <a:endParaRPr lang="en-US" altLang="en-US" sz="1400"/>
          </a:p>
          <a:p>
            <a:pPr eaLnBrk="1" hangingPunct="1"/>
            <a:r>
              <a:rPr lang="en-US" altLang="en-US" sz="1400"/>
              <a:t>But, only the path coverage could reveal that one of the possible paths through the structure has not been taken, which could be significant indication for the verification team.</a:t>
            </a:r>
          </a:p>
        </p:txBody>
      </p:sp>
      <p:pic>
        <p:nvPicPr>
          <p:cNvPr id="20485" name="Picture 12">
            <a:extLst>
              <a:ext uri="{FF2B5EF4-FFF2-40B4-BE49-F238E27FC236}">
                <a16:creationId xmlns:a16="http://schemas.microsoft.com/office/drawing/2014/main" id="{D8D8B12E-C7D1-10C8-804B-BCA69AC23C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68975" y="1385888"/>
            <a:ext cx="2376488" cy="3368675"/>
          </a:xfrm>
        </p:spPr>
      </p:pic>
      <p:sp>
        <p:nvSpPr>
          <p:cNvPr id="20486" name="Text Box 13">
            <a:extLst>
              <a:ext uri="{FF2B5EF4-FFF2-40B4-BE49-F238E27FC236}">
                <a16:creationId xmlns:a16="http://schemas.microsoft.com/office/drawing/2014/main" id="{AE862D55-2A73-1A78-EBF5-F1EA8E2B2B1A}"/>
              </a:ext>
            </a:extLst>
          </p:cNvPr>
          <p:cNvSpPr txBox="1">
            <a:spLocks noChangeArrowheads="1"/>
          </p:cNvSpPr>
          <p:nvPr/>
        </p:nvSpPr>
        <p:spPr bwMode="auto">
          <a:xfrm>
            <a:off x="6130925" y="4783138"/>
            <a:ext cx="155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Path Coverage Example</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75F2264D-3B3B-9D1E-A891-1E3C6415E53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7FE2E6-5E75-4E7E-9309-7A0E582BFA22}" type="slidenum">
              <a:rPr lang="de-DE" altLang="en-US">
                <a:solidFill>
                  <a:schemeClr val="bg1"/>
                </a:solidFill>
              </a:rPr>
              <a:pPr/>
              <a:t>19</a:t>
            </a:fld>
            <a:endParaRPr lang="de-DE" altLang="en-US">
              <a:solidFill>
                <a:schemeClr val="bg1"/>
              </a:solidFill>
            </a:endParaRPr>
          </a:p>
        </p:txBody>
      </p:sp>
      <p:sp>
        <p:nvSpPr>
          <p:cNvPr id="21507" name="Rectangle 2">
            <a:extLst>
              <a:ext uri="{FF2B5EF4-FFF2-40B4-BE49-F238E27FC236}">
                <a16:creationId xmlns:a16="http://schemas.microsoft.com/office/drawing/2014/main" id="{F8495529-C796-4B85-13AF-8493525626A0}"/>
              </a:ext>
            </a:extLst>
          </p:cNvPr>
          <p:cNvSpPr>
            <a:spLocks noGrp="1" noChangeArrowheads="1"/>
          </p:cNvSpPr>
          <p:nvPr>
            <p:ph type="title"/>
          </p:nvPr>
        </p:nvSpPr>
        <p:spPr/>
        <p:txBody>
          <a:bodyPr/>
          <a:lstStyle/>
          <a:p>
            <a:pPr eaLnBrk="1" hangingPunct="1"/>
            <a:r>
              <a:rPr lang="en-US" altLang="en-US"/>
              <a:t>Condition Coverage</a:t>
            </a:r>
          </a:p>
        </p:txBody>
      </p:sp>
      <p:sp>
        <p:nvSpPr>
          <p:cNvPr id="21508" name="Rectangle 3">
            <a:extLst>
              <a:ext uri="{FF2B5EF4-FFF2-40B4-BE49-F238E27FC236}">
                <a16:creationId xmlns:a16="http://schemas.microsoft.com/office/drawing/2014/main" id="{A6FEBED8-53DA-1AD5-A860-C59847CEDAE8}"/>
              </a:ext>
            </a:extLst>
          </p:cNvPr>
          <p:cNvSpPr>
            <a:spLocks noGrp="1" noChangeArrowheads="1"/>
          </p:cNvSpPr>
          <p:nvPr>
            <p:ph type="body" idx="1"/>
          </p:nvPr>
        </p:nvSpPr>
        <p:spPr/>
        <p:txBody>
          <a:bodyPr/>
          <a:lstStyle/>
          <a:p>
            <a:pPr eaLnBrk="1" hangingPunct="1"/>
            <a:r>
              <a:rPr lang="en-US" altLang="en-US" sz="1400" b="1"/>
              <a:t>Condition</a:t>
            </a:r>
            <a:r>
              <a:rPr lang="en-US" altLang="en-US" sz="1400"/>
              <a:t> </a:t>
            </a:r>
            <a:r>
              <a:rPr lang="en-US" altLang="en-US" sz="1400" b="1"/>
              <a:t>coverage</a:t>
            </a:r>
            <a:r>
              <a:rPr lang="en-US" altLang="en-US" sz="1400"/>
              <a:t> records the number of times each permutation of the terms of a Boolean expression cause the complete expression to evaluate to true or false. </a:t>
            </a:r>
          </a:p>
          <a:p>
            <a:pPr eaLnBrk="1" hangingPunct="1"/>
            <a:endParaRPr lang="en-US" altLang="en-US" sz="1400"/>
          </a:p>
          <a:p>
            <a:pPr eaLnBrk="1" hangingPunct="1"/>
            <a:r>
              <a:rPr lang="en-US" altLang="en-US" sz="1400"/>
              <a:t>Consider the expression (A &amp;&amp; B) || C || D. This expression evaluates to true under three conditions:</a:t>
            </a:r>
          </a:p>
          <a:p>
            <a:pPr lvl="1" eaLnBrk="1" hangingPunct="1">
              <a:buFontTx/>
              <a:buNone/>
            </a:pPr>
            <a:r>
              <a:rPr lang="en-US" altLang="en-US" sz="1200"/>
              <a:t>	1. A &amp;&amp; B</a:t>
            </a:r>
          </a:p>
          <a:p>
            <a:pPr lvl="1" eaLnBrk="1" hangingPunct="1">
              <a:buFontTx/>
              <a:buNone/>
            </a:pPr>
            <a:r>
              <a:rPr lang="en-US" altLang="en-US" sz="1200"/>
              <a:t>	2. C</a:t>
            </a:r>
          </a:p>
          <a:p>
            <a:pPr lvl="1" eaLnBrk="1" hangingPunct="1">
              <a:buFontTx/>
              <a:buNone/>
            </a:pPr>
            <a:r>
              <a:rPr lang="en-US" altLang="en-US" sz="1200"/>
              <a:t>	3. D</a:t>
            </a:r>
          </a:p>
          <a:p>
            <a:pPr eaLnBrk="1" hangingPunct="1"/>
            <a:r>
              <a:rPr lang="en-US" altLang="en-US" sz="1400"/>
              <a:t>and to false under two conditions:</a:t>
            </a:r>
          </a:p>
          <a:p>
            <a:pPr lvl="1" eaLnBrk="1" hangingPunct="1">
              <a:buFontTx/>
              <a:buNone/>
            </a:pPr>
            <a:r>
              <a:rPr lang="en-US" altLang="en-US" sz="1200"/>
              <a:t>	1. !A &amp;&amp; !C &amp;&amp; !D</a:t>
            </a:r>
          </a:p>
          <a:p>
            <a:pPr lvl="1" eaLnBrk="1" hangingPunct="1">
              <a:buFontTx/>
              <a:buNone/>
            </a:pPr>
            <a:r>
              <a:rPr lang="en-US" altLang="en-US" sz="1200"/>
              <a:t>	2. !B &amp;&amp; !C &amp;&amp; !D</a:t>
            </a:r>
          </a:p>
          <a:p>
            <a:pPr eaLnBrk="1" hangingPunct="1"/>
            <a:endParaRPr lang="en-US" altLang="en-US" sz="1400"/>
          </a:p>
          <a:p>
            <a:pPr eaLnBrk="1" hangingPunct="1"/>
            <a:r>
              <a:rPr lang="en-US" altLang="en-US" sz="1400"/>
              <a:t>A stricter form of condition coverage - exclusive condition coverage - is sometimes available that requires each term to be the controlling term (i.e. sole reason) for an expression to evaluate true or false. </a:t>
            </a:r>
          </a:p>
          <a:p>
            <a:pPr eaLnBrk="1" hangingPunct="1"/>
            <a:endParaRPr lang="en-US" altLang="en-US" sz="1400"/>
          </a:p>
          <a:p>
            <a:pPr eaLnBrk="1" hangingPunct="1"/>
            <a:r>
              <a:rPr lang="en-US" altLang="en-US" sz="1400"/>
              <a:t>For the example above, the expression evaluates to true for these five exclusive conditions. The controlling term is in boldface below:</a:t>
            </a:r>
          </a:p>
          <a:p>
            <a:pPr lvl="1" eaLnBrk="1" hangingPunct="1">
              <a:buFontTx/>
              <a:buNone/>
            </a:pPr>
            <a:r>
              <a:rPr lang="en-US" altLang="en-US" sz="1200"/>
              <a:t>	1. </a:t>
            </a:r>
            <a:r>
              <a:rPr lang="en-US" altLang="en-US" sz="1200" b="1"/>
              <a:t>A &amp;&amp; B </a:t>
            </a:r>
            <a:r>
              <a:rPr lang="en-US" altLang="en-US" sz="1200"/>
              <a:t>&amp;&amp; !C &amp;&amp; !D</a:t>
            </a:r>
          </a:p>
          <a:p>
            <a:pPr lvl="1" eaLnBrk="1" hangingPunct="1">
              <a:buFontTx/>
              <a:buNone/>
            </a:pPr>
            <a:r>
              <a:rPr lang="en-US" altLang="en-US" sz="1200"/>
              <a:t>	2. !</a:t>
            </a:r>
            <a:r>
              <a:rPr lang="en-US" altLang="en-US" sz="1200" b="1"/>
              <a:t>A </a:t>
            </a:r>
            <a:r>
              <a:rPr lang="en-US" altLang="en-US" sz="1200"/>
              <a:t>&amp;&amp; B &amp;&amp; </a:t>
            </a:r>
            <a:r>
              <a:rPr lang="en-US" altLang="en-US" sz="1200" b="1"/>
              <a:t>C </a:t>
            </a:r>
            <a:r>
              <a:rPr lang="en-US" altLang="en-US" sz="1200"/>
              <a:t>&amp;&amp; !D</a:t>
            </a:r>
          </a:p>
          <a:p>
            <a:pPr lvl="1" eaLnBrk="1" hangingPunct="1">
              <a:buFontTx/>
              <a:buNone/>
            </a:pPr>
            <a:r>
              <a:rPr lang="en-US" altLang="en-US" sz="1200"/>
              <a:t>	3. A &amp;&amp; !</a:t>
            </a:r>
            <a:r>
              <a:rPr lang="en-US" altLang="en-US" sz="1200" b="1"/>
              <a:t>B </a:t>
            </a:r>
            <a:r>
              <a:rPr lang="en-US" altLang="en-US" sz="1200"/>
              <a:t>&amp;&amp; </a:t>
            </a:r>
            <a:r>
              <a:rPr lang="en-US" altLang="en-US" sz="1200" b="1"/>
              <a:t>C </a:t>
            </a:r>
            <a:r>
              <a:rPr lang="en-US" altLang="en-US" sz="1200"/>
              <a:t>&amp;&amp; !D</a:t>
            </a:r>
          </a:p>
          <a:p>
            <a:pPr lvl="1" eaLnBrk="1" hangingPunct="1">
              <a:buFontTx/>
              <a:buNone/>
            </a:pPr>
            <a:r>
              <a:rPr lang="en-US" altLang="en-US" sz="1200"/>
              <a:t>	4. !</a:t>
            </a:r>
            <a:r>
              <a:rPr lang="en-US" altLang="en-US" sz="1200" b="1"/>
              <a:t>A </a:t>
            </a:r>
            <a:r>
              <a:rPr lang="en-US" altLang="en-US" sz="1200"/>
              <a:t>&amp;&amp; B &amp;&amp; !C &amp;&amp; </a:t>
            </a:r>
            <a:r>
              <a:rPr lang="en-US" altLang="en-US" sz="1200" b="1"/>
              <a:t>D</a:t>
            </a:r>
            <a:endParaRPr lang="en-US" altLang="en-US" sz="1200"/>
          </a:p>
          <a:p>
            <a:pPr lvl="1" eaLnBrk="1" hangingPunct="1">
              <a:buFontTx/>
              <a:buNone/>
            </a:pPr>
            <a:r>
              <a:rPr lang="en-US" altLang="en-US" sz="1200"/>
              <a:t>	5. A &amp;&amp; !</a:t>
            </a:r>
            <a:r>
              <a:rPr lang="en-US" altLang="en-US" sz="1200" b="1"/>
              <a:t>B </a:t>
            </a:r>
            <a:r>
              <a:rPr lang="en-US" altLang="en-US" sz="1200"/>
              <a:t>&amp;&amp; !C &amp;&amp; </a:t>
            </a:r>
            <a:r>
              <a:rPr lang="en-US" altLang="en-US" sz="1200" b="1"/>
              <a:t>D</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C3985F50-39F5-6068-E483-90BF8E4E6D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5DA7D-7DD9-4185-A2E6-DF63E1056F5F}"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6AAC3F74-8D7D-3A84-F265-C638C3975CD4}"/>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D75AC217-0607-E8C3-94EB-1EF4F7DCA0FD}"/>
              </a:ext>
            </a:extLst>
          </p:cNvPr>
          <p:cNvSpPr>
            <a:spLocks noGrp="1" noChangeArrowheads="1"/>
          </p:cNvSpPr>
          <p:nvPr>
            <p:ph type="body" idx="1"/>
          </p:nvPr>
        </p:nvSpPr>
        <p:spPr/>
        <p:txBody>
          <a:bodyPr/>
          <a:lstStyle/>
          <a:p>
            <a:pPr eaLnBrk="1" hangingPunct="1"/>
            <a:r>
              <a:rPr lang="en-US" altLang="en-US"/>
              <a:t>Monitoring the Verification Flow</a:t>
            </a:r>
          </a:p>
          <a:p>
            <a:pPr lvl="1" eaLnBrk="1" hangingPunct="1"/>
            <a:r>
              <a:rPr lang="en-US" altLang="en-US" sz="1800"/>
              <a:t>Verification coverage overview</a:t>
            </a:r>
          </a:p>
          <a:p>
            <a:pPr lvl="1" eaLnBrk="1" hangingPunct="1"/>
            <a:r>
              <a:rPr lang="en-US" altLang="en-US" sz="1800"/>
              <a:t>Structural (code) coverage</a:t>
            </a:r>
          </a:p>
          <a:p>
            <a:pPr lvl="1" eaLnBrk="1" hangingPunct="1"/>
            <a:r>
              <a:rPr lang="en-US" altLang="en-US" sz="1800"/>
              <a:t>Functional coverage</a:t>
            </a:r>
          </a:p>
          <a:p>
            <a:pPr lvl="1" eaLnBrk="1" hangingPunct="1"/>
            <a:r>
              <a:rPr lang="en-US" altLang="en-US" sz="1800"/>
              <a:t>The right coverage analysis strategy</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48A559A2-1900-B227-E31A-636C9EFB396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FC821F-9C6E-4D8C-BD73-9ADD072C1BE4}" type="slidenum">
              <a:rPr lang="de-DE" altLang="en-US">
                <a:solidFill>
                  <a:schemeClr val="bg1"/>
                </a:solidFill>
              </a:rPr>
              <a:pPr/>
              <a:t>20</a:t>
            </a:fld>
            <a:endParaRPr lang="de-DE" altLang="en-US">
              <a:solidFill>
                <a:schemeClr val="bg1"/>
              </a:solidFill>
            </a:endParaRPr>
          </a:p>
        </p:txBody>
      </p:sp>
      <p:sp>
        <p:nvSpPr>
          <p:cNvPr id="22531" name="Rectangle 2">
            <a:extLst>
              <a:ext uri="{FF2B5EF4-FFF2-40B4-BE49-F238E27FC236}">
                <a16:creationId xmlns:a16="http://schemas.microsoft.com/office/drawing/2014/main" id="{69B0816F-0B45-334D-C0A2-323C80CC99D1}"/>
              </a:ext>
            </a:extLst>
          </p:cNvPr>
          <p:cNvSpPr>
            <a:spLocks noGrp="1" noChangeArrowheads="1"/>
          </p:cNvSpPr>
          <p:nvPr>
            <p:ph type="title"/>
          </p:nvPr>
        </p:nvSpPr>
        <p:spPr/>
        <p:txBody>
          <a:bodyPr/>
          <a:lstStyle/>
          <a:p>
            <a:pPr eaLnBrk="1" hangingPunct="1"/>
            <a:r>
              <a:rPr lang="en-US" altLang="en-US"/>
              <a:t>FSM Coverage</a:t>
            </a:r>
          </a:p>
        </p:txBody>
      </p:sp>
      <p:sp>
        <p:nvSpPr>
          <p:cNvPr id="22532" name="Rectangle 3">
            <a:extLst>
              <a:ext uri="{FF2B5EF4-FFF2-40B4-BE49-F238E27FC236}">
                <a16:creationId xmlns:a16="http://schemas.microsoft.com/office/drawing/2014/main" id="{6E7BD8FB-6CEC-0F80-50BD-5BDA3BDE72FD}"/>
              </a:ext>
            </a:extLst>
          </p:cNvPr>
          <p:cNvSpPr>
            <a:spLocks noGrp="1" noChangeArrowheads="1"/>
          </p:cNvSpPr>
          <p:nvPr>
            <p:ph type="body" idx="1"/>
          </p:nvPr>
        </p:nvSpPr>
        <p:spPr/>
        <p:txBody>
          <a:bodyPr/>
          <a:lstStyle/>
          <a:p>
            <a:pPr eaLnBrk="1" hangingPunct="1"/>
            <a:r>
              <a:rPr lang="en-US" altLang="en-US" sz="1800"/>
              <a:t>Modern code coverage tools identify and extract finite state machines from RTL. </a:t>
            </a:r>
          </a:p>
          <a:p>
            <a:pPr eaLnBrk="1" hangingPunct="1"/>
            <a:endParaRPr lang="en-US" altLang="en-US" sz="1800"/>
          </a:p>
          <a:p>
            <a:pPr eaLnBrk="1" hangingPunct="1"/>
            <a:r>
              <a:rPr lang="en-US" altLang="en-US" sz="1800"/>
              <a:t>There are several FSM metrics of interest to the verification engineer:</a:t>
            </a:r>
          </a:p>
          <a:p>
            <a:pPr lvl="1" eaLnBrk="1" hangingPunct="1"/>
            <a:r>
              <a:rPr lang="en-US" altLang="en-US" sz="1600"/>
              <a:t>The most basic is </a:t>
            </a:r>
            <a:r>
              <a:rPr lang="en-US" altLang="en-US" sz="1600" b="1"/>
              <a:t>state</a:t>
            </a:r>
            <a:r>
              <a:rPr lang="en-US" altLang="en-US" sz="1600"/>
              <a:t> </a:t>
            </a:r>
            <a:r>
              <a:rPr lang="en-US" altLang="en-US" sz="1600" b="1"/>
              <a:t>coverage</a:t>
            </a:r>
            <a:r>
              <a:rPr lang="en-US" altLang="en-US" sz="1600"/>
              <a:t>: how many times was each state of a state machine entered? </a:t>
            </a:r>
          </a:p>
          <a:p>
            <a:pPr lvl="1" eaLnBrk="1" hangingPunct="1"/>
            <a:endParaRPr lang="en-US" altLang="en-US" sz="1600"/>
          </a:p>
          <a:p>
            <a:pPr lvl="1" eaLnBrk="1" hangingPunct="1"/>
            <a:r>
              <a:rPr lang="en-US" altLang="en-US" sz="1600"/>
              <a:t>Another is </a:t>
            </a:r>
            <a:r>
              <a:rPr lang="en-US" altLang="en-US" sz="1600" b="1"/>
              <a:t>arc</a:t>
            </a:r>
            <a:r>
              <a:rPr lang="en-US" altLang="en-US" sz="1600"/>
              <a:t> </a:t>
            </a:r>
            <a:r>
              <a:rPr lang="en-US" altLang="en-US" sz="1600" b="1"/>
              <a:t>coverage</a:t>
            </a:r>
            <a:r>
              <a:rPr lang="en-US" altLang="en-US" sz="1600"/>
              <a:t>: how many times did the FSM transition from one state to each of its neighboring states? Arc coverage should be reported for the sub-expressions of each next state equation as we saw for condition coverage. </a:t>
            </a:r>
          </a:p>
          <a:p>
            <a:pPr lvl="1" eaLnBrk="1" hangingPunct="1"/>
            <a:endParaRPr lang="en-US" altLang="en-US" sz="1600"/>
          </a:p>
          <a:p>
            <a:pPr lvl="1" eaLnBrk="1" hangingPunct="1"/>
            <a:r>
              <a:rPr lang="en-US" altLang="en-US" sz="1600"/>
              <a:t>A third FSM metric is </a:t>
            </a:r>
            <a:r>
              <a:rPr lang="en-US" altLang="en-US" sz="1600" b="1"/>
              <a:t>sequential</a:t>
            </a:r>
            <a:r>
              <a:rPr lang="en-US" altLang="en-US" sz="1600"/>
              <a:t> </a:t>
            </a:r>
            <a:r>
              <a:rPr lang="en-US" altLang="en-US" sz="1600" b="1"/>
              <a:t>arc</a:t>
            </a:r>
            <a:r>
              <a:rPr lang="en-US" altLang="en-US" sz="1600"/>
              <a:t> </a:t>
            </a:r>
            <a:r>
              <a:rPr lang="en-US" altLang="en-US" sz="1600" b="1"/>
              <a:t>coverage</a:t>
            </a:r>
            <a:r>
              <a:rPr lang="en-US" altLang="en-US" sz="1600"/>
              <a:t>‚ often called </a:t>
            </a:r>
            <a:r>
              <a:rPr lang="en-US" altLang="en-US" sz="1600" b="1"/>
              <a:t>transition</a:t>
            </a:r>
            <a:r>
              <a:rPr lang="en-US" altLang="en-US" sz="1600"/>
              <a:t> </a:t>
            </a:r>
            <a:r>
              <a:rPr lang="en-US" altLang="en-US" sz="1600" b="1"/>
              <a:t>coverage</a:t>
            </a:r>
            <a:r>
              <a:rPr lang="en-US" altLang="en-US" sz="1600"/>
              <a:t>. Sequential arc coverage identifies state visitation sequences of various lengths and records the number of times each sequence was traversed.</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a:extLst>
              <a:ext uri="{FF2B5EF4-FFF2-40B4-BE49-F238E27FC236}">
                <a16:creationId xmlns:a16="http://schemas.microsoft.com/office/drawing/2014/main" id="{05357956-C698-51FD-69B1-E06C640948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CDC61-144A-43B4-84FB-1E267D0F221C}" type="slidenum">
              <a:rPr lang="de-DE" altLang="en-US">
                <a:solidFill>
                  <a:schemeClr val="bg1"/>
                </a:solidFill>
              </a:rPr>
              <a:pPr/>
              <a:t>21</a:t>
            </a:fld>
            <a:endParaRPr lang="de-DE" altLang="en-US">
              <a:solidFill>
                <a:schemeClr val="bg1"/>
              </a:solidFill>
            </a:endParaRPr>
          </a:p>
        </p:txBody>
      </p:sp>
      <p:sp>
        <p:nvSpPr>
          <p:cNvPr id="23555" name="Rectangle 2">
            <a:extLst>
              <a:ext uri="{FF2B5EF4-FFF2-40B4-BE49-F238E27FC236}">
                <a16:creationId xmlns:a16="http://schemas.microsoft.com/office/drawing/2014/main" id="{19C20E9A-6C20-9BF7-7359-5DDE8AC007AC}"/>
              </a:ext>
            </a:extLst>
          </p:cNvPr>
          <p:cNvSpPr>
            <a:spLocks noGrp="1" noChangeArrowheads="1"/>
          </p:cNvSpPr>
          <p:nvPr>
            <p:ph type="title"/>
          </p:nvPr>
        </p:nvSpPr>
        <p:spPr/>
        <p:txBody>
          <a:bodyPr/>
          <a:lstStyle/>
          <a:p>
            <a:pPr eaLnBrk="1" hangingPunct="1"/>
            <a:r>
              <a:rPr lang="en-US" altLang="en-US"/>
              <a:t>FSM Coverage Example – State Coverage</a:t>
            </a:r>
          </a:p>
        </p:txBody>
      </p:sp>
      <p:sp>
        <p:nvSpPr>
          <p:cNvPr id="23556" name="Rectangle 3">
            <a:extLst>
              <a:ext uri="{FF2B5EF4-FFF2-40B4-BE49-F238E27FC236}">
                <a16:creationId xmlns:a16="http://schemas.microsoft.com/office/drawing/2014/main" id="{F6663E03-B075-CFCB-9A36-0B42F3D84BBD}"/>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Consider the following FSM composed of five states and nine arcs shown on the figure to the left. Next to each arc is its next-state equation.</a:t>
            </a:r>
          </a:p>
          <a:p>
            <a:pPr eaLnBrk="1" hangingPunct="1"/>
            <a:endParaRPr lang="en-US" altLang="en-US" sz="1800"/>
          </a:p>
          <a:p>
            <a:pPr eaLnBrk="1" hangingPunct="1"/>
            <a:r>
              <a:rPr lang="en-US" altLang="en-US" sz="1800"/>
              <a:t>State coverage for this FSM might be reported as in figure to the right.</a:t>
            </a:r>
          </a:p>
        </p:txBody>
      </p:sp>
      <p:pic>
        <p:nvPicPr>
          <p:cNvPr id="23557" name="Picture 10">
            <a:extLst>
              <a:ext uri="{FF2B5EF4-FFF2-40B4-BE49-F238E27FC236}">
                <a16:creationId xmlns:a16="http://schemas.microsoft.com/office/drawing/2014/main" id="{E016313E-7C20-86C0-10BF-CDEAC0D2277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17600" y="2794000"/>
            <a:ext cx="3376613" cy="2627313"/>
          </a:xfrm>
          <a:noFill/>
        </p:spPr>
      </p:pic>
      <p:pic>
        <p:nvPicPr>
          <p:cNvPr id="23558" name="Picture 11">
            <a:extLst>
              <a:ext uri="{FF2B5EF4-FFF2-40B4-BE49-F238E27FC236}">
                <a16:creationId xmlns:a16="http://schemas.microsoft.com/office/drawing/2014/main" id="{17EBC42B-568E-2E8F-1A2A-20B708D4511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86463" y="3162300"/>
            <a:ext cx="1757362" cy="1836738"/>
          </a:xfrm>
          <a:noFill/>
        </p:spPr>
      </p:pic>
      <p:sp>
        <p:nvSpPr>
          <p:cNvPr id="23559" name="Text Box 13">
            <a:extLst>
              <a:ext uri="{FF2B5EF4-FFF2-40B4-BE49-F238E27FC236}">
                <a16:creationId xmlns:a16="http://schemas.microsoft.com/office/drawing/2014/main" id="{E136D6CF-7A69-2D11-E24F-16BD157CD81D}"/>
              </a:ext>
            </a:extLst>
          </p:cNvPr>
          <p:cNvSpPr txBox="1">
            <a:spLocks noChangeArrowheads="1"/>
          </p:cNvSpPr>
          <p:nvPr/>
        </p:nvSpPr>
        <p:spPr bwMode="auto">
          <a:xfrm>
            <a:off x="6156325" y="5002213"/>
            <a:ext cx="141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State Coverage</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a:extLst>
              <a:ext uri="{FF2B5EF4-FFF2-40B4-BE49-F238E27FC236}">
                <a16:creationId xmlns:a16="http://schemas.microsoft.com/office/drawing/2014/main" id="{D93896D2-9CA2-C523-CF3B-52CFE40EDC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13C5A0-62AD-4075-9791-22DD3F49A303}" type="slidenum">
              <a:rPr lang="de-DE" altLang="en-US">
                <a:solidFill>
                  <a:schemeClr val="bg1"/>
                </a:solidFill>
              </a:rPr>
              <a:pPr/>
              <a:t>22</a:t>
            </a:fld>
            <a:endParaRPr lang="de-DE" altLang="en-US">
              <a:solidFill>
                <a:schemeClr val="bg1"/>
              </a:solidFill>
            </a:endParaRPr>
          </a:p>
        </p:txBody>
      </p:sp>
      <p:sp>
        <p:nvSpPr>
          <p:cNvPr id="24579" name="Rectangle 2">
            <a:extLst>
              <a:ext uri="{FF2B5EF4-FFF2-40B4-BE49-F238E27FC236}">
                <a16:creationId xmlns:a16="http://schemas.microsoft.com/office/drawing/2014/main" id="{BBABE67C-AF9D-2484-A988-2C34DA98C3CA}"/>
              </a:ext>
            </a:extLst>
          </p:cNvPr>
          <p:cNvSpPr>
            <a:spLocks noGrp="1" noChangeArrowheads="1"/>
          </p:cNvSpPr>
          <p:nvPr>
            <p:ph type="title"/>
          </p:nvPr>
        </p:nvSpPr>
        <p:spPr/>
        <p:txBody>
          <a:bodyPr/>
          <a:lstStyle/>
          <a:p>
            <a:pPr eaLnBrk="1" hangingPunct="1"/>
            <a:r>
              <a:rPr lang="en-US" altLang="en-US"/>
              <a:t>FSM Coverage Example – Arc Coverage</a:t>
            </a:r>
          </a:p>
        </p:txBody>
      </p:sp>
      <p:sp>
        <p:nvSpPr>
          <p:cNvPr id="24580" name="Rectangle 3">
            <a:extLst>
              <a:ext uri="{FF2B5EF4-FFF2-40B4-BE49-F238E27FC236}">
                <a16:creationId xmlns:a16="http://schemas.microsoft.com/office/drawing/2014/main" id="{D441E743-1CCA-5018-4C63-1EBA8DF77715}"/>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Arc coverage for the same FSM might be reported as in figure to the right.</a:t>
            </a:r>
          </a:p>
        </p:txBody>
      </p:sp>
      <p:pic>
        <p:nvPicPr>
          <p:cNvPr id="24581" name="Picture 4">
            <a:extLst>
              <a:ext uri="{FF2B5EF4-FFF2-40B4-BE49-F238E27FC236}">
                <a16:creationId xmlns:a16="http://schemas.microsoft.com/office/drawing/2014/main" id="{73D10150-BB65-EC00-1BA1-EB68329D95C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58800" y="2032000"/>
            <a:ext cx="3376613" cy="2627313"/>
          </a:xfrm>
          <a:noFill/>
        </p:spPr>
      </p:pic>
      <p:pic>
        <p:nvPicPr>
          <p:cNvPr id="24582" name="Picture 7">
            <a:extLst>
              <a:ext uri="{FF2B5EF4-FFF2-40B4-BE49-F238E27FC236}">
                <a16:creationId xmlns:a16="http://schemas.microsoft.com/office/drawing/2014/main" id="{77E1353E-8720-E0B8-A260-C8CECB79AD7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95813" y="1803400"/>
            <a:ext cx="4060825" cy="3538538"/>
          </a:xfrm>
          <a:noFill/>
        </p:spPr>
      </p:pic>
      <p:sp>
        <p:nvSpPr>
          <p:cNvPr id="24583" name="Text Box 8">
            <a:extLst>
              <a:ext uri="{FF2B5EF4-FFF2-40B4-BE49-F238E27FC236}">
                <a16:creationId xmlns:a16="http://schemas.microsoft.com/office/drawing/2014/main" id="{3133F653-8D4D-DCD2-7D5C-463AE6774136}"/>
              </a:ext>
            </a:extLst>
          </p:cNvPr>
          <p:cNvSpPr txBox="1">
            <a:spLocks noChangeArrowheads="1"/>
          </p:cNvSpPr>
          <p:nvPr/>
        </p:nvSpPr>
        <p:spPr bwMode="auto">
          <a:xfrm>
            <a:off x="6105525" y="5332413"/>
            <a:ext cx="126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Arc Coverage</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a:extLst>
              <a:ext uri="{FF2B5EF4-FFF2-40B4-BE49-F238E27FC236}">
                <a16:creationId xmlns:a16="http://schemas.microsoft.com/office/drawing/2014/main" id="{226F0141-0677-BDAA-B947-578DAF85CA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5CB0E-B1D1-49A1-8344-5F69CAC37E4B}" type="slidenum">
              <a:rPr lang="de-DE" altLang="en-US">
                <a:solidFill>
                  <a:schemeClr val="bg1"/>
                </a:solidFill>
              </a:rPr>
              <a:pPr/>
              <a:t>23</a:t>
            </a:fld>
            <a:endParaRPr lang="de-DE" altLang="en-US">
              <a:solidFill>
                <a:schemeClr val="bg1"/>
              </a:solidFill>
            </a:endParaRPr>
          </a:p>
        </p:txBody>
      </p:sp>
      <p:sp>
        <p:nvSpPr>
          <p:cNvPr id="25603" name="Rectangle 2">
            <a:extLst>
              <a:ext uri="{FF2B5EF4-FFF2-40B4-BE49-F238E27FC236}">
                <a16:creationId xmlns:a16="http://schemas.microsoft.com/office/drawing/2014/main" id="{F60FCB33-5395-D311-7037-F75C7C7730F0}"/>
              </a:ext>
            </a:extLst>
          </p:cNvPr>
          <p:cNvSpPr>
            <a:spLocks noGrp="1" noChangeArrowheads="1"/>
          </p:cNvSpPr>
          <p:nvPr>
            <p:ph type="title"/>
          </p:nvPr>
        </p:nvSpPr>
        <p:spPr/>
        <p:txBody>
          <a:bodyPr/>
          <a:lstStyle/>
          <a:p>
            <a:pPr eaLnBrk="1" hangingPunct="1"/>
            <a:r>
              <a:rPr lang="en-US" altLang="en-US"/>
              <a:t>FSM Coverage Example – Sequential Arc Coverage</a:t>
            </a:r>
          </a:p>
        </p:txBody>
      </p:sp>
      <p:sp>
        <p:nvSpPr>
          <p:cNvPr id="25604" name="Rectangle 3">
            <a:extLst>
              <a:ext uri="{FF2B5EF4-FFF2-40B4-BE49-F238E27FC236}">
                <a16:creationId xmlns:a16="http://schemas.microsoft.com/office/drawing/2014/main" id="{0FFA34ED-0B52-4A51-C0C5-D4763E47141E}"/>
              </a:ext>
            </a:extLst>
          </p:cNvPr>
          <p:cNvSpPr>
            <a:spLocks noGrp="1" noChangeArrowheads="1"/>
          </p:cNvSpPr>
          <p:nvPr>
            <p:ph type="body" sz="half" idx="3"/>
          </p:nvPr>
        </p:nvSpPr>
        <p:spPr>
          <a:xfrm>
            <a:off x="319088" y="871538"/>
            <a:ext cx="8524875" cy="1836737"/>
          </a:xfrm>
        </p:spPr>
        <p:txBody>
          <a:bodyPr/>
          <a:lstStyle/>
          <a:p>
            <a:pPr eaLnBrk="1" hangingPunct="1"/>
            <a:r>
              <a:rPr lang="en-US" altLang="en-US" sz="1800"/>
              <a:t>Lastly, sequential arc coverage, for two-arc transitions beginning at state S1, for the same FSM might be reported as in figure to the right.</a:t>
            </a:r>
          </a:p>
        </p:txBody>
      </p:sp>
      <p:pic>
        <p:nvPicPr>
          <p:cNvPr id="25605" name="Picture 4">
            <a:extLst>
              <a:ext uri="{FF2B5EF4-FFF2-40B4-BE49-F238E27FC236}">
                <a16:creationId xmlns:a16="http://schemas.microsoft.com/office/drawing/2014/main" id="{213F4D3B-823F-A6F5-7034-F12B5F1BD61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5500" y="2032000"/>
            <a:ext cx="3376613" cy="2627313"/>
          </a:xfrm>
          <a:noFill/>
        </p:spPr>
      </p:pic>
      <p:pic>
        <p:nvPicPr>
          <p:cNvPr id="25606" name="Picture 7">
            <a:extLst>
              <a:ext uri="{FF2B5EF4-FFF2-40B4-BE49-F238E27FC236}">
                <a16:creationId xmlns:a16="http://schemas.microsoft.com/office/drawing/2014/main" id="{DFAAA19B-ACCD-4D96-6038-4085EA13C7D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95925" y="2400300"/>
            <a:ext cx="2863850" cy="1836738"/>
          </a:xfrm>
          <a:noFill/>
        </p:spPr>
      </p:pic>
      <p:sp>
        <p:nvSpPr>
          <p:cNvPr id="25607" name="Text Box 8">
            <a:extLst>
              <a:ext uri="{FF2B5EF4-FFF2-40B4-BE49-F238E27FC236}">
                <a16:creationId xmlns:a16="http://schemas.microsoft.com/office/drawing/2014/main" id="{CE2F4B65-4BBA-FE14-0799-73FE14770EB9}"/>
              </a:ext>
            </a:extLst>
          </p:cNvPr>
          <p:cNvSpPr txBox="1">
            <a:spLocks noChangeArrowheads="1"/>
          </p:cNvSpPr>
          <p:nvPr/>
        </p:nvSpPr>
        <p:spPr bwMode="auto">
          <a:xfrm>
            <a:off x="5876925" y="4240213"/>
            <a:ext cx="215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Sequential Arc Coverage</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AC4D88C7-DD69-38C6-F493-185839103E0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F5697F-7BCC-43AA-8804-39AD2D2FEC82}" type="slidenum">
              <a:rPr lang="de-DE" altLang="en-US">
                <a:solidFill>
                  <a:schemeClr val="bg1"/>
                </a:solidFill>
              </a:rPr>
              <a:pPr/>
              <a:t>24</a:t>
            </a:fld>
            <a:endParaRPr lang="de-DE" altLang="en-US">
              <a:solidFill>
                <a:schemeClr val="bg1"/>
              </a:solidFill>
            </a:endParaRPr>
          </a:p>
        </p:txBody>
      </p:sp>
      <p:sp>
        <p:nvSpPr>
          <p:cNvPr id="26627" name="Rectangle 2">
            <a:extLst>
              <a:ext uri="{FF2B5EF4-FFF2-40B4-BE49-F238E27FC236}">
                <a16:creationId xmlns:a16="http://schemas.microsoft.com/office/drawing/2014/main" id="{28B5EAAE-C290-7829-9C7B-333E14549A92}"/>
              </a:ext>
            </a:extLst>
          </p:cNvPr>
          <p:cNvSpPr>
            <a:spLocks noGrp="1" noChangeArrowheads="1"/>
          </p:cNvSpPr>
          <p:nvPr>
            <p:ph type="title"/>
          </p:nvPr>
        </p:nvSpPr>
        <p:spPr/>
        <p:txBody>
          <a:bodyPr/>
          <a:lstStyle/>
          <a:p>
            <a:pPr eaLnBrk="1" hangingPunct="1"/>
            <a:r>
              <a:rPr lang="en-US" altLang="en-US"/>
              <a:t>Controlled and Observed Coverage</a:t>
            </a:r>
          </a:p>
        </p:txBody>
      </p:sp>
      <p:sp>
        <p:nvSpPr>
          <p:cNvPr id="26628" name="Rectangle 3">
            <a:extLst>
              <a:ext uri="{FF2B5EF4-FFF2-40B4-BE49-F238E27FC236}">
                <a16:creationId xmlns:a16="http://schemas.microsoft.com/office/drawing/2014/main" id="{BB72100E-4A31-4FA9-A531-2775FE75E6DA}"/>
              </a:ext>
            </a:extLst>
          </p:cNvPr>
          <p:cNvSpPr>
            <a:spLocks noGrp="1" noChangeArrowheads="1"/>
          </p:cNvSpPr>
          <p:nvPr>
            <p:ph type="body" idx="1"/>
          </p:nvPr>
        </p:nvSpPr>
        <p:spPr/>
        <p:txBody>
          <a:bodyPr/>
          <a:lstStyle/>
          <a:p>
            <a:pPr eaLnBrk="1" hangingPunct="1"/>
            <a:r>
              <a:rPr lang="en-US" altLang="en-US" sz="1400"/>
              <a:t>So far we have discussed the coverage metrics commonly available from code coverage programs. </a:t>
            </a:r>
          </a:p>
          <a:p>
            <a:pPr eaLnBrk="1" hangingPunct="1"/>
            <a:endParaRPr lang="en-US" altLang="en-US" sz="1400"/>
          </a:p>
          <a:p>
            <a:pPr eaLnBrk="1" hangingPunct="1"/>
            <a:r>
              <a:rPr lang="en-US" altLang="en-US" sz="1400"/>
              <a:t>Each metric was considered within the context of its associated RTL‚ with no consideration for the effect a recorded metric had on the running simulation. </a:t>
            </a:r>
          </a:p>
          <a:p>
            <a:pPr eaLnBrk="1" hangingPunct="1"/>
            <a:endParaRPr lang="en-US" altLang="en-US" sz="1400"/>
          </a:p>
          <a:p>
            <a:pPr eaLnBrk="1" hangingPunct="1"/>
            <a:r>
              <a:rPr lang="en-US" altLang="en-US" sz="1400"/>
              <a:t>We may observe the execution of a statement‚ perhaps an assignment statement. What if the assigned value never propagates to an observation interface for checking? </a:t>
            </a:r>
          </a:p>
          <a:p>
            <a:pPr eaLnBrk="1" hangingPunct="1"/>
            <a:endParaRPr lang="en-US" altLang="en-US" sz="1400"/>
          </a:p>
          <a:p>
            <a:pPr eaLnBrk="1" hangingPunct="1"/>
            <a:r>
              <a:rPr lang="en-US" altLang="en-US" sz="1400"/>
              <a:t>What if that statement is only executed one time in all of the regression runs and the value is never propagated? </a:t>
            </a:r>
          </a:p>
          <a:p>
            <a:pPr eaLnBrk="1" hangingPunct="1"/>
            <a:endParaRPr lang="en-US" altLang="en-US" sz="1400"/>
          </a:p>
          <a:p>
            <a:pPr eaLnBrk="1" hangingPunct="1"/>
            <a:r>
              <a:rPr lang="en-US" altLang="en-US" sz="1400"/>
              <a:t>A potentially erroneous assignment is never checked‚ but recorded as observed. </a:t>
            </a:r>
          </a:p>
          <a:p>
            <a:pPr eaLnBrk="1" hangingPunct="1"/>
            <a:endParaRPr lang="en-US" altLang="en-US" sz="1400"/>
          </a:p>
          <a:p>
            <a:pPr eaLnBrk="1" hangingPunct="1"/>
            <a:r>
              <a:rPr lang="en-US" altLang="en-US" sz="1400"/>
              <a:t>The code coverage program must provide a means of sensitizing the recording of code coverage metrics to a defined observation interface‚ generally a monitor of the verification environment checking aspect. </a:t>
            </a:r>
          </a:p>
          <a:p>
            <a:pPr eaLnBrk="1" hangingPunct="1"/>
            <a:endParaRPr lang="en-US" altLang="en-US" sz="1400"/>
          </a:p>
          <a:p>
            <a:pPr eaLnBrk="1" hangingPunct="1"/>
            <a:r>
              <a:rPr lang="en-US" altLang="en-US" sz="1400"/>
              <a:t>For each metric - line‚ statement‚ branch‚ condition‚ toggle and FSM - the program must be able to trace the effect of the observed metric to a selected observation point through the RTL hierarchy.</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55D45FBE-A9F4-44CE-BC39-A48D8B4EAC3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C73A3A-7939-4B79-A43B-637159AF3AC6}" type="slidenum">
              <a:rPr lang="de-DE" altLang="en-US">
                <a:solidFill>
                  <a:schemeClr val="bg1"/>
                </a:solidFill>
              </a:rPr>
              <a:pPr/>
              <a:t>25</a:t>
            </a:fld>
            <a:endParaRPr lang="de-DE" altLang="en-US">
              <a:solidFill>
                <a:schemeClr val="bg1"/>
              </a:solidFill>
            </a:endParaRPr>
          </a:p>
        </p:txBody>
      </p:sp>
      <p:sp>
        <p:nvSpPr>
          <p:cNvPr id="27651" name="Rectangle 2">
            <a:extLst>
              <a:ext uri="{FF2B5EF4-FFF2-40B4-BE49-F238E27FC236}">
                <a16:creationId xmlns:a16="http://schemas.microsoft.com/office/drawing/2014/main" id="{FD533E74-324E-D299-80B1-18B6820910FD}"/>
              </a:ext>
            </a:extLst>
          </p:cNvPr>
          <p:cNvSpPr>
            <a:spLocks noGrp="1" noChangeArrowheads="1"/>
          </p:cNvSpPr>
          <p:nvPr>
            <p:ph type="title"/>
          </p:nvPr>
        </p:nvSpPr>
        <p:spPr/>
        <p:txBody>
          <a:bodyPr/>
          <a:lstStyle/>
          <a:p>
            <a:pPr eaLnBrk="1" hangingPunct="1"/>
            <a:r>
              <a:rPr lang="en-US" altLang="en-US"/>
              <a:t>Code Coverage Use Model</a:t>
            </a:r>
          </a:p>
        </p:txBody>
      </p:sp>
      <p:sp>
        <p:nvSpPr>
          <p:cNvPr id="27652" name="Rectangle 3">
            <a:extLst>
              <a:ext uri="{FF2B5EF4-FFF2-40B4-BE49-F238E27FC236}">
                <a16:creationId xmlns:a16="http://schemas.microsoft.com/office/drawing/2014/main" id="{30D2937A-EE8F-096C-118F-FDBD90A6FD7A}"/>
              </a:ext>
            </a:extLst>
          </p:cNvPr>
          <p:cNvSpPr>
            <a:spLocks noGrp="1" noChangeArrowheads="1"/>
          </p:cNvSpPr>
          <p:nvPr>
            <p:ph type="body" idx="1"/>
          </p:nvPr>
        </p:nvSpPr>
        <p:spPr/>
        <p:txBody>
          <a:bodyPr/>
          <a:lstStyle/>
          <a:p>
            <a:pPr eaLnBrk="1" hangingPunct="1"/>
            <a:r>
              <a:rPr lang="en-US" altLang="en-US" sz="1800"/>
              <a:t>Code coverage reports how well the RTL implementation of the device has been exercised from the perspective of each of the metrics discussed earlier.</a:t>
            </a:r>
          </a:p>
          <a:p>
            <a:pPr eaLnBrk="1" hangingPunct="1"/>
            <a:endParaRPr lang="en-US" altLang="en-US" sz="1800"/>
          </a:p>
          <a:p>
            <a:pPr eaLnBrk="1" hangingPunct="1"/>
            <a:r>
              <a:rPr lang="en-US" altLang="en-US" sz="1800"/>
              <a:t>Since the RTL is quite volatile during the early stages of design‚ our interest in how well it has been exercised peaks later in the design cycle.</a:t>
            </a:r>
          </a:p>
          <a:p>
            <a:pPr eaLnBrk="1" hangingPunct="1"/>
            <a:endParaRPr lang="en-US" altLang="en-US" sz="1800"/>
          </a:p>
          <a:p>
            <a:pPr eaLnBrk="1" hangingPunct="1"/>
            <a:r>
              <a:rPr lang="en-US" altLang="en-US" sz="1800"/>
              <a:t>Let’s walk through each step of the code coverage process: </a:t>
            </a:r>
          </a:p>
          <a:p>
            <a:pPr lvl="1" eaLnBrk="1" hangingPunct="1"/>
            <a:r>
              <a:rPr lang="en-US" altLang="en-US" sz="1600"/>
              <a:t>instrumentation‚</a:t>
            </a:r>
          </a:p>
          <a:p>
            <a:pPr lvl="1" eaLnBrk="1" hangingPunct="1"/>
            <a:r>
              <a:rPr lang="en-US" altLang="en-US" sz="1600"/>
              <a:t>metric recording and </a:t>
            </a:r>
          </a:p>
          <a:p>
            <a:pPr lvl="1" eaLnBrk="1" hangingPunct="1"/>
            <a:r>
              <a:rPr lang="en-US" altLang="en-US" sz="1600"/>
              <a:t>analysis.</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8B1D3E88-BDA9-8C82-B989-8AF5FADDC51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529BA6-31A3-46CC-BE30-F3E9C3BDF0FA}" type="slidenum">
              <a:rPr lang="de-DE" altLang="en-US">
                <a:solidFill>
                  <a:schemeClr val="bg1"/>
                </a:solidFill>
              </a:rPr>
              <a:pPr/>
              <a:t>26</a:t>
            </a:fld>
            <a:endParaRPr lang="de-DE" altLang="en-US">
              <a:solidFill>
                <a:schemeClr val="bg1"/>
              </a:solidFill>
            </a:endParaRPr>
          </a:p>
        </p:txBody>
      </p:sp>
      <p:sp>
        <p:nvSpPr>
          <p:cNvPr id="28675" name="Rectangle 2">
            <a:extLst>
              <a:ext uri="{FF2B5EF4-FFF2-40B4-BE49-F238E27FC236}">
                <a16:creationId xmlns:a16="http://schemas.microsoft.com/office/drawing/2014/main" id="{EE73C52E-697E-7DF6-A37B-27D6D8516511}"/>
              </a:ext>
            </a:extLst>
          </p:cNvPr>
          <p:cNvSpPr>
            <a:spLocks noGrp="1" noChangeArrowheads="1"/>
          </p:cNvSpPr>
          <p:nvPr>
            <p:ph type="title"/>
          </p:nvPr>
        </p:nvSpPr>
        <p:spPr/>
        <p:txBody>
          <a:bodyPr/>
          <a:lstStyle/>
          <a:p>
            <a:pPr eaLnBrk="1" hangingPunct="1"/>
            <a:r>
              <a:rPr lang="en-US" altLang="en-US"/>
              <a:t>Instrument Code</a:t>
            </a:r>
          </a:p>
        </p:txBody>
      </p:sp>
      <p:sp>
        <p:nvSpPr>
          <p:cNvPr id="28676" name="Rectangle 3">
            <a:extLst>
              <a:ext uri="{FF2B5EF4-FFF2-40B4-BE49-F238E27FC236}">
                <a16:creationId xmlns:a16="http://schemas.microsoft.com/office/drawing/2014/main" id="{F8AB1E1B-31B4-95BF-4BE1-FFAC0B362A3F}"/>
              </a:ext>
            </a:extLst>
          </p:cNvPr>
          <p:cNvSpPr>
            <a:spLocks noGrp="1" noChangeArrowheads="1"/>
          </p:cNvSpPr>
          <p:nvPr>
            <p:ph type="body" idx="1"/>
          </p:nvPr>
        </p:nvSpPr>
        <p:spPr/>
        <p:txBody>
          <a:bodyPr/>
          <a:lstStyle/>
          <a:p>
            <a:pPr eaLnBrk="1" hangingPunct="1"/>
            <a:r>
              <a:rPr lang="en-US" altLang="en-US" sz="1600"/>
              <a:t>The first step for using code coverage is to instrument the RTL. </a:t>
            </a:r>
          </a:p>
          <a:p>
            <a:pPr eaLnBrk="1" hangingPunct="1"/>
            <a:endParaRPr lang="en-US" altLang="en-US" sz="1600"/>
          </a:p>
          <a:p>
            <a:pPr eaLnBrk="1" hangingPunct="1"/>
            <a:r>
              <a:rPr lang="en-US" altLang="en-US" sz="1600"/>
              <a:t>We should select the code modules‚ hierarchies or instances we want to observe. </a:t>
            </a:r>
          </a:p>
          <a:p>
            <a:pPr eaLnBrk="1" hangingPunct="1"/>
            <a:endParaRPr lang="en-US" altLang="en-US" sz="1600"/>
          </a:p>
          <a:p>
            <a:pPr eaLnBrk="1" hangingPunct="1"/>
            <a:r>
              <a:rPr lang="en-US" altLang="en-US" sz="1600"/>
              <a:t>Next‚ we should select the metrics we want to record. </a:t>
            </a:r>
          </a:p>
          <a:p>
            <a:pPr eaLnBrk="1" hangingPunct="1"/>
            <a:endParaRPr lang="en-US" altLang="en-US" sz="1600"/>
          </a:p>
          <a:p>
            <a:pPr eaLnBrk="1" hangingPunct="1"/>
            <a:r>
              <a:rPr lang="en-US" altLang="en-US" sz="1600"/>
              <a:t>The amount of code instrumented and number of metrics measured will determine how much your simulation rate is degraded. </a:t>
            </a:r>
          </a:p>
          <a:p>
            <a:pPr eaLnBrk="1" hangingPunct="1"/>
            <a:r>
              <a:rPr lang="en-US" altLang="en-US" sz="1600"/>
              <a:t>We should restrict these to what is required to meet our coverage goals.</a:t>
            </a:r>
          </a:p>
          <a:p>
            <a:pPr eaLnBrk="1" hangingPunct="1"/>
            <a:endParaRPr lang="en-US" altLang="en-US" sz="1600"/>
          </a:p>
          <a:p>
            <a:pPr eaLnBrk="1" hangingPunct="1"/>
            <a:r>
              <a:rPr lang="en-US" altLang="en-US" sz="1600"/>
              <a:t>The last instrumentation step depends upon the particular tool we are using: </a:t>
            </a:r>
          </a:p>
          <a:p>
            <a:pPr lvl="1" eaLnBrk="1" hangingPunct="1"/>
            <a:r>
              <a:rPr lang="en-US" altLang="en-US" sz="1400"/>
              <a:t>Some tools require no further action before simulation to begin recording metrics. </a:t>
            </a:r>
          </a:p>
          <a:p>
            <a:pPr lvl="1" eaLnBrk="1" hangingPunct="1"/>
            <a:r>
              <a:rPr lang="en-US" altLang="en-US" sz="1400"/>
              <a:t>Others require an instrumentation/compilation step wherein they insert code into the RTL which defines counters and increments them. </a:t>
            </a:r>
          </a:p>
          <a:p>
            <a:pPr eaLnBrk="1" hangingPunct="1"/>
            <a:endParaRPr lang="en-US" altLang="en-US" sz="1600"/>
          </a:p>
          <a:p>
            <a:pPr eaLnBrk="1" hangingPunct="1"/>
            <a:r>
              <a:rPr lang="en-US" altLang="en-US" sz="1600"/>
              <a:t>Code coverage tool documentation should be consulted for the details on creating an instrumented‚ ready-to-simulate design database.</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4FC71BDB-00AE-F934-0D14-35B74903B1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71B056-D4A3-4F97-8C91-EA962173C31D}" type="slidenum">
              <a:rPr lang="de-DE" altLang="en-US">
                <a:solidFill>
                  <a:schemeClr val="bg1"/>
                </a:solidFill>
              </a:rPr>
              <a:pPr/>
              <a:t>27</a:t>
            </a:fld>
            <a:endParaRPr lang="de-DE" altLang="en-US">
              <a:solidFill>
                <a:schemeClr val="bg1"/>
              </a:solidFill>
            </a:endParaRPr>
          </a:p>
        </p:txBody>
      </p:sp>
      <p:sp>
        <p:nvSpPr>
          <p:cNvPr id="29699" name="Rectangle 2">
            <a:extLst>
              <a:ext uri="{FF2B5EF4-FFF2-40B4-BE49-F238E27FC236}">
                <a16:creationId xmlns:a16="http://schemas.microsoft.com/office/drawing/2014/main" id="{981AA5A2-D058-06A3-8332-7F87206F6BFA}"/>
              </a:ext>
            </a:extLst>
          </p:cNvPr>
          <p:cNvSpPr>
            <a:spLocks noGrp="1" noChangeArrowheads="1"/>
          </p:cNvSpPr>
          <p:nvPr>
            <p:ph type="title"/>
          </p:nvPr>
        </p:nvSpPr>
        <p:spPr/>
        <p:txBody>
          <a:bodyPr/>
          <a:lstStyle/>
          <a:p>
            <a:pPr eaLnBrk="1" hangingPunct="1"/>
            <a:r>
              <a:rPr lang="en-US" altLang="en-US"/>
              <a:t>Record Metrics</a:t>
            </a:r>
          </a:p>
        </p:txBody>
      </p:sp>
      <p:sp>
        <p:nvSpPr>
          <p:cNvPr id="29700" name="Rectangle 3">
            <a:extLst>
              <a:ext uri="{FF2B5EF4-FFF2-40B4-BE49-F238E27FC236}">
                <a16:creationId xmlns:a16="http://schemas.microsoft.com/office/drawing/2014/main" id="{DF10AEA8-716A-E714-E703-E862052D382B}"/>
              </a:ext>
            </a:extLst>
          </p:cNvPr>
          <p:cNvSpPr>
            <a:spLocks noGrp="1" noChangeArrowheads="1"/>
          </p:cNvSpPr>
          <p:nvPr>
            <p:ph type="body" idx="1"/>
          </p:nvPr>
        </p:nvSpPr>
        <p:spPr/>
        <p:txBody>
          <a:bodyPr/>
          <a:lstStyle/>
          <a:p>
            <a:pPr eaLnBrk="1" hangingPunct="1"/>
            <a:r>
              <a:rPr lang="en-US" altLang="en-US" sz="1400"/>
              <a:t>The second step in the application of code coverage is recording metrics.</a:t>
            </a:r>
          </a:p>
          <a:p>
            <a:pPr eaLnBrk="1" hangingPunct="1"/>
            <a:endParaRPr lang="en-US" altLang="en-US" sz="1400"/>
          </a:p>
          <a:p>
            <a:pPr eaLnBrk="1" hangingPunct="1"/>
            <a:r>
              <a:rPr lang="en-US" altLang="en-US" sz="1400"/>
              <a:t>The actual recording of metrics is performed by the simulator during simulation. </a:t>
            </a:r>
          </a:p>
          <a:p>
            <a:pPr eaLnBrk="1" hangingPunct="1"/>
            <a:endParaRPr lang="en-US" altLang="en-US" sz="1400"/>
          </a:p>
          <a:p>
            <a:pPr eaLnBrk="1" hangingPunct="1"/>
            <a:r>
              <a:rPr lang="en-US" altLang="en-US" sz="1400"/>
              <a:t>However‚ the recorded data needs to be organized for subsequent analysis.</a:t>
            </a:r>
          </a:p>
          <a:p>
            <a:pPr eaLnBrk="1" hangingPunct="1"/>
            <a:endParaRPr lang="en-US" altLang="en-US" sz="1400"/>
          </a:p>
          <a:p>
            <a:pPr eaLnBrk="1" hangingPunct="1"/>
            <a:r>
              <a:rPr lang="en-US" altLang="en-US" sz="1400"/>
              <a:t>Each of the recorded metrics has an associated threshold or hit count.</a:t>
            </a:r>
          </a:p>
          <a:p>
            <a:pPr eaLnBrk="1" hangingPunct="1"/>
            <a:endParaRPr lang="en-US" altLang="en-US" sz="1400"/>
          </a:p>
          <a:p>
            <a:pPr eaLnBrk="1" hangingPunct="1"/>
            <a:r>
              <a:rPr lang="en-US" altLang="en-US" sz="1400"/>
              <a:t>The default value is usually one. In high-risk areas of the RTL‚ with perhaps an unusual amount of complexity‚ one should consider increasing the threshold for the metrics recorded in these areas. This “over-sampling” will mitigate the risk of observing a statement‚ sub-expression or FSM arc at a time the device is relatively quiescent.</a:t>
            </a:r>
          </a:p>
          <a:p>
            <a:pPr eaLnBrk="1" hangingPunct="1"/>
            <a:endParaRPr lang="en-US" altLang="en-US" sz="1400"/>
          </a:p>
          <a:p>
            <a:pPr eaLnBrk="1" hangingPunct="1"/>
            <a:r>
              <a:rPr lang="en-US" altLang="en-US" sz="1400"/>
              <a:t>Each simulation is usually identified by one or more unique identifiers.</a:t>
            </a:r>
          </a:p>
          <a:p>
            <a:pPr eaLnBrk="1" hangingPunct="1"/>
            <a:r>
              <a:rPr lang="en-US" altLang="en-US" sz="1400"/>
              <a:t>If an autonomous verification environment is used‚ the only attribute distinguishing one simulation from the next is the random seed. </a:t>
            </a:r>
          </a:p>
          <a:p>
            <a:pPr eaLnBrk="1" hangingPunct="1"/>
            <a:r>
              <a:rPr lang="en-US" altLang="en-US" sz="1400"/>
              <a:t>If a test-driven environment is used‚ a test number or id‚ in addition to a possible random seed‚ identifies a simulation. </a:t>
            </a:r>
          </a:p>
          <a:p>
            <a:pPr eaLnBrk="1" hangingPunct="1"/>
            <a:r>
              <a:rPr lang="en-US" altLang="en-US" sz="1400"/>
              <a:t>For a given snapshot of the RTL‚ code coverage should be accumulated for all of its simulations. </a:t>
            </a:r>
          </a:p>
          <a:p>
            <a:pPr eaLnBrk="1" hangingPunct="1"/>
            <a:endParaRPr lang="en-US" altLang="en-US" sz="1400"/>
          </a:p>
          <a:p>
            <a:pPr eaLnBrk="1" hangingPunct="1"/>
            <a:r>
              <a:rPr lang="en-US" altLang="en-US" sz="1400"/>
              <a:t>After code coverage has been measured for an RTL release‚ it must be analyzed.</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C6DCA67B-23B7-0C93-49FD-EC6B7645E22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29FE4E-9852-464E-B643-35238ABD9AFD}" type="slidenum">
              <a:rPr lang="de-DE" altLang="en-US">
                <a:solidFill>
                  <a:schemeClr val="bg1"/>
                </a:solidFill>
              </a:rPr>
              <a:pPr/>
              <a:t>28</a:t>
            </a:fld>
            <a:endParaRPr lang="de-DE" altLang="en-US">
              <a:solidFill>
                <a:schemeClr val="bg1"/>
              </a:solidFill>
            </a:endParaRPr>
          </a:p>
        </p:txBody>
      </p:sp>
      <p:sp>
        <p:nvSpPr>
          <p:cNvPr id="30723" name="Rectangle 2">
            <a:extLst>
              <a:ext uri="{FF2B5EF4-FFF2-40B4-BE49-F238E27FC236}">
                <a16:creationId xmlns:a16="http://schemas.microsoft.com/office/drawing/2014/main" id="{A6C41C3D-586A-2513-5144-3CB398D5B1B4}"/>
              </a:ext>
            </a:extLst>
          </p:cNvPr>
          <p:cNvSpPr>
            <a:spLocks noGrp="1" noChangeArrowheads="1"/>
          </p:cNvSpPr>
          <p:nvPr>
            <p:ph type="title"/>
          </p:nvPr>
        </p:nvSpPr>
        <p:spPr/>
        <p:txBody>
          <a:bodyPr/>
          <a:lstStyle/>
          <a:p>
            <a:pPr eaLnBrk="1" hangingPunct="1"/>
            <a:r>
              <a:rPr lang="en-US" altLang="en-US"/>
              <a:t>Analyze Measurements</a:t>
            </a:r>
          </a:p>
        </p:txBody>
      </p:sp>
      <p:sp>
        <p:nvSpPr>
          <p:cNvPr id="30724" name="Rectangle 3">
            <a:extLst>
              <a:ext uri="{FF2B5EF4-FFF2-40B4-BE49-F238E27FC236}">
                <a16:creationId xmlns:a16="http://schemas.microsoft.com/office/drawing/2014/main" id="{A95C1958-78B1-F2E3-A3F3-9A3990CE08FB}"/>
              </a:ext>
            </a:extLst>
          </p:cNvPr>
          <p:cNvSpPr>
            <a:spLocks noGrp="1" noChangeArrowheads="1"/>
          </p:cNvSpPr>
          <p:nvPr>
            <p:ph type="body" idx="1"/>
          </p:nvPr>
        </p:nvSpPr>
        <p:spPr/>
        <p:txBody>
          <a:bodyPr/>
          <a:lstStyle/>
          <a:p>
            <a:pPr eaLnBrk="1" hangingPunct="1"/>
            <a:r>
              <a:rPr lang="en-US" altLang="en-US" sz="1600"/>
              <a:t>The third step in using code coverage is analyzing the measurements.</a:t>
            </a:r>
          </a:p>
          <a:p>
            <a:pPr eaLnBrk="1" hangingPunct="1"/>
            <a:endParaRPr lang="en-US" altLang="en-US" sz="1600"/>
          </a:p>
          <a:p>
            <a:pPr eaLnBrk="1" hangingPunct="1"/>
            <a:r>
              <a:rPr lang="en-US" altLang="en-US" sz="1600"/>
              <a:t>Irrelevant data need to be excluded from analysis and focus should be placed on the meaning of recorded metrics.</a:t>
            </a:r>
          </a:p>
          <a:p>
            <a:pPr eaLnBrk="1" hangingPunct="1"/>
            <a:endParaRPr lang="en-US" altLang="en-US" sz="1600"/>
          </a:p>
          <a:p>
            <a:pPr eaLnBrk="1" hangingPunct="1"/>
            <a:r>
              <a:rPr lang="en-US" altLang="en-US" sz="1600"/>
              <a:t>Before examining how to interpret recorded metrics‚ keep in mind that code coverage cannot reveal necessary‚ but missing‚ RTL. </a:t>
            </a:r>
          </a:p>
          <a:p>
            <a:pPr eaLnBrk="1" hangingPunct="1"/>
            <a:endParaRPr lang="en-US" altLang="en-US" sz="1600"/>
          </a:p>
          <a:p>
            <a:pPr eaLnBrk="1" hangingPunct="1"/>
            <a:r>
              <a:rPr lang="en-US" altLang="en-US" sz="1600"/>
              <a:t>If RTL required to implement a device requirement has not been written‚ it can only be identified by functional, not by code coverage.</a:t>
            </a:r>
          </a:p>
          <a:p>
            <a:pPr eaLnBrk="1" hangingPunct="1"/>
            <a:endParaRPr lang="en-US" altLang="en-US" sz="1600"/>
          </a:p>
          <a:p>
            <a:pPr eaLnBrk="1" hangingPunct="1"/>
            <a:r>
              <a:rPr lang="en-US" altLang="en-US" sz="1600"/>
              <a:t>Often‚ verification engineer may be overwhelmed with the amount of information presented by the coverage tool. </a:t>
            </a:r>
          </a:p>
          <a:p>
            <a:pPr eaLnBrk="1" hangingPunct="1"/>
            <a:endParaRPr lang="en-US" altLang="en-US" sz="1600"/>
          </a:p>
          <a:p>
            <a:pPr eaLnBrk="1" hangingPunct="1"/>
            <a:r>
              <a:rPr lang="en-US" altLang="en-US" sz="1600"/>
              <a:t>Data filtering addresses this‚ the topic discussed next.</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3DB859F1-3135-B1D1-3792-FF22E327E1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BF633A-7536-4DD0-8FE3-83E3BA3639FE}" type="slidenum">
              <a:rPr lang="de-DE" altLang="en-US">
                <a:solidFill>
                  <a:schemeClr val="bg1"/>
                </a:solidFill>
              </a:rPr>
              <a:pPr/>
              <a:t>29</a:t>
            </a:fld>
            <a:endParaRPr lang="de-DE" altLang="en-US">
              <a:solidFill>
                <a:schemeClr val="bg1"/>
              </a:solidFill>
            </a:endParaRPr>
          </a:p>
        </p:txBody>
      </p:sp>
      <p:sp>
        <p:nvSpPr>
          <p:cNvPr id="31747" name="Rectangle 2">
            <a:extLst>
              <a:ext uri="{FF2B5EF4-FFF2-40B4-BE49-F238E27FC236}">
                <a16:creationId xmlns:a16="http://schemas.microsoft.com/office/drawing/2014/main" id="{89D1F6C4-35D8-92CA-61F1-61C2AA8BF22E}"/>
              </a:ext>
            </a:extLst>
          </p:cNvPr>
          <p:cNvSpPr>
            <a:spLocks noGrp="1" noChangeArrowheads="1"/>
          </p:cNvSpPr>
          <p:nvPr>
            <p:ph type="title"/>
          </p:nvPr>
        </p:nvSpPr>
        <p:spPr/>
        <p:txBody>
          <a:bodyPr/>
          <a:lstStyle/>
          <a:p>
            <a:pPr eaLnBrk="1" hangingPunct="1"/>
            <a:r>
              <a:rPr lang="en-US" altLang="en-US"/>
              <a:t>Filtering Measurements I</a:t>
            </a:r>
          </a:p>
        </p:txBody>
      </p:sp>
      <p:sp>
        <p:nvSpPr>
          <p:cNvPr id="31748" name="Rectangle 3">
            <a:extLst>
              <a:ext uri="{FF2B5EF4-FFF2-40B4-BE49-F238E27FC236}">
                <a16:creationId xmlns:a16="http://schemas.microsoft.com/office/drawing/2014/main" id="{C511E03E-CF6B-86AF-7990-F62CE34D1333}"/>
              </a:ext>
            </a:extLst>
          </p:cNvPr>
          <p:cNvSpPr>
            <a:spLocks noGrp="1" noChangeArrowheads="1"/>
          </p:cNvSpPr>
          <p:nvPr>
            <p:ph type="body" idx="1"/>
          </p:nvPr>
        </p:nvSpPr>
        <p:spPr/>
        <p:txBody>
          <a:bodyPr/>
          <a:lstStyle/>
          <a:p>
            <a:pPr eaLnBrk="1" hangingPunct="1"/>
            <a:r>
              <a:rPr lang="en-US" altLang="en-US" sz="1600"/>
              <a:t>When code coverage is first enabled and metrics selected‚ the amount of reported information may be daunting. </a:t>
            </a:r>
          </a:p>
          <a:p>
            <a:pPr eaLnBrk="1" hangingPunct="1"/>
            <a:endParaRPr lang="en-US" altLang="en-US" sz="1600"/>
          </a:p>
          <a:p>
            <a:pPr eaLnBrk="1" hangingPunct="1"/>
            <a:r>
              <a:rPr lang="en-US" altLang="en-US" sz="1600"/>
              <a:t>The reported results must be filtered to exclude: </a:t>
            </a:r>
          </a:p>
          <a:p>
            <a:pPr lvl="1" eaLnBrk="1" hangingPunct="1"/>
            <a:r>
              <a:rPr lang="en-US" altLang="en-US" sz="1400"/>
              <a:t>known illegal conditions‚ </a:t>
            </a:r>
          </a:p>
          <a:p>
            <a:pPr lvl="1" eaLnBrk="1" hangingPunct="1"/>
            <a:r>
              <a:rPr lang="en-US" altLang="en-US" sz="1400"/>
              <a:t>known unused logic and </a:t>
            </a:r>
          </a:p>
          <a:p>
            <a:pPr lvl="1" eaLnBrk="1" hangingPunct="1"/>
            <a:r>
              <a:rPr lang="en-US" altLang="en-US" sz="1400"/>
              <a:t>low-priority code coverage holes.</a:t>
            </a:r>
          </a:p>
          <a:p>
            <a:pPr eaLnBrk="1" hangingPunct="1"/>
            <a:endParaRPr lang="en-US" altLang="en-US" sz="1400"/>
          </a:p>
          <a:p>
            <a:pPr eaLnBrk="1" hangingPunct="1"/>
            <a:r>
              <a:rPr lang="en-US" altLang="en-US" sz="1600" b="1"/>
              <a:t>Known</a:t>
            </a:r>
            <a:r>
              <a:rPr lang="en-US" altLang="en-US" sz="1600"/>
              <a:t> </a:t>
            </a:r>
            <a:r>
              <a:rPr lang="en-US" altLang="en-US" sz="1600" b="1"/>
              <a:t>illegal</a:t>
            </a:r>
            <a:r>
              <a:rPr lang="en-US" altLang="en-US" sz="1600"/>
              <a:t> </a:t>
            </a:r>
            <a:r>
              <a:rPr lang="en-US" altLang="en-US" sz="1600" b="1"/>
              <a:t>conditions</a:t>
            </a:r>
            <a:r>
              <a:rPr lang="en-US" altLang="en-US" sz="1600"/>
              <a:t> are “else” clauses of “if” statements and unused case default statements for conditions that should not happen. </a:t>
            </a:r>
          </a:p>
          <a:p>
            <a:pPr eaLnBrk="1" hangingPunct="1"/>
            <a:endParaRPr lang="en-US" altLang="en-US" sz="1600"/>
          </a:p>
          <a:p>
            <a:pPr eaLnBrk="1" hangingPunct="1"/>
            <a:r>
              <a:rPr lang="en-US" altLang="en-US" sz="1600"/>
              <a:t>The designer may have logic to handle the expected values zero‚ one and two from a 2-bit bus. If the bus returns the value three‚ a default case or “else” clause if often included to report an error through a displayed message. This logic is not expected to be executed‚ so it should be filtered. </a:t>
            </a:r>
          </a:p>
          <a:p>
            <a:pPr eaLnBrk="1" hangingPunct="1"/>
            <a:endParaRPr lang="en-US" altLang="en-US" sz="1600"/>
          </a:p>
          <a:p>
            <a:pPr eaLnBrk="1" hangingPunct="1"/>
            <a:r>
              <a:rPr lang="en-US" altLang="en-US" sz="1600"/>
              <a:t>A good code coverage tool allows filtering at the level of most of the metrics: line‚ statement‚ FSM state‚ etc. Some provide pragmas that may be inserted in the RTL for the designer to tag logic as unused.</a:t>
            </a:r>
          </a:p>
          <a:p>
            <a:pPr eaLnBrk="1" hangingPunct="1"/>
            <a:endParaRPr lang="en-US" altLang="en-US" sz="160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6377EB-61E4-616B-C5F9-7D688639E80F}"/>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Monitoring the Verification Flow</a:t>
            </a:r>
          </a:p>
        </p:txBody>
      </p:sp>
      <p:sp>
        <p:nvSpPr>
          <p:cNvPr id="5123" name="Rectangle 4">
            <a:extLst>
              <a:ext uri="{FF2B5EF4-FFF2-40B4-BE49-F238E27FC236}">
                <a16:creationId xmlns:a16="http://schemas.microsoft.com/office/drawing/2014/main" id="{41DAF701-658D-96E5-AD4B-03C294362D14}"/>
              </a:ext>
            </a:extLst>
          </p:cNvPr>
          <p:cNvSpPr>
            <a:spLocks noGrp="1" noChangeArrowheads="1"/>
          </p:cNvSpPr>
          <p:nvPr>
            <p:ph type="subTitle" idx="1"/>
          </p:nvPr>
        </p:nvSpPr>
        <p:spPr/>
        <p:txBody>
          <a:bodyPr/>
          <a:lstStyle/>
          <a:p>
            <a:pPr eaLnBrk="1" hangingPunct="1"/>
            <a:r>
              <a:rPr lang="en-US" altLang="en-US"/>
              <a:t>Verification Coverage Overview</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6E8AE2F7-1F8F-69E6-A2D9-62DDD920D27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A9EA87-05E8-4BD3-9C81-C897F93B7610}" type="slidenum">
              <a:rPr lang="de-DE" altLang="en-US">
                <a:solidFill>
                  <a:schemeClr val="bg1"/>
                </a:solidFill>
              </a:rPr>
              <a:pPr/>
              <a:t>30</a:t>
            </a:fld>
            <a:endParaRPr lang="de-DE" altLang="en-US">
              <a:solidFill>
                <a:schemeClr val="bg1"/>
              </a:solidFill>
            </a:endParaRPr>
          </a:p>
        </p:txBody>
      </p:sp>
      <p:sp>
        <p:nvSpPr>
          <p:cNvPr id="32771" name="Rectangle 2">
            <a:extLst>
              <a:ext uri="{FF2B5EF4-FFF2-40B4-BE49-F238E27FC236}">
                <a16:creationId xmlns:a16="http://schemas.microsoft.com/office/drawing/2014/main" id="{EA918F4C-BDBE-EECB-75AA-736F87ECB955}"/>
              </a:ext>
            </a:extLst>
          </p:cNvPr>
          <p:cNvSpPr>
            <a:spLocks noGrp="1" noChangeArrowheads="1"/>
          </p:cNvSpPr>
          <p:nvPr>
            <p:ph type="title"/>
          </p:nvPr>
        </p:nvSpPr>
        <p:spPr/>
        <p:txBody>
          <a:bodyPr/>
          <a:lstStyle/>
          <a:p>
            <a:pPr eaLnBrk="1" hangingPunct="1"/>
            <a:r>
              <a:rPr lang="en-US" altLang="en-US"/>
              <a:t>Filtering Measurements II</a:t>
            </a:r>
          </a:p>
        </p:txBody>
      </p:sp>
      <p:sp>
        <p:nvSpPr>
          <p:cNvPr id="32772" name="Rectangle 3">
            <a:extLst>
              <a:ext uri="{FF2B5EF4-FFF2-40B4-BE49-F238E27FC236}">
                <a16:creationId xmlns:a16="http://schemas.microsoft.com/office/drawing/2014/main" id="{91213000-E9F7-7F1C-8375-5F9C19DD94AA}"/>
              </a:ext>
            </a:extLst>
          </p:cNvPr>
          <p:cNvSpPr>
            <a:spLocks noGrp="1" noChangeArrowheads="1"/>
          </p:cNvSpPr>
          <p:nvPr>
            <p:ph type="body" idx="1"/>
          </p:nvPr>
        </p:nvSpPr>
        <p:spPr/>
        <p:txBody>
          <a:bodyPr/>
          <a:lstStyle/>
          <a:p>
            <a:pPr eaLnBrk="1" hangingPunct="1"/>
            <a:r>
              <a:rPr lang="en-US" altLang="en-US" sz="1400"/>
              <a:t>Another reason for filtering results is </a:t>
            </a:r>
            <a:r>
              <a:rPr lang="en-US" altLang="en-US" sz="1400" b="1"/>
              <a:t>known</a:t>
            </a:r>
            <a:r>
              <a:rPr lang="en-US" altLang="en-US" sz="1400"/>
              <a:t> </a:t>
            </a:r>
            <a:r>
              <a:rPr lang="en-US" altLang="en-US" sz="1400" b="1"/>
              <a:t>unused</a:t>
            </a:r>
            <a:r>
              <a:rPr lang="en-US" altLang="en-US" sz="1400"/>
              <a:t> </a:t>
            </a:r>
            <a:r>
              <a:rPr lang="en-US" altLang="en-US" sz="1400" b="1"/>
              <a:t>logic</a:t>
            </a:r>
            <a:r>
              <a:rPr lang="en-US" altLang="en-US" sz="1400"/>
              <a:t>. </a:t>
            </a:r>
          </a:p>
          <a:p>
            <a:pPr eaLnBrk="1" hangingPunct="1"/>
            <a:endParaRPr lang="en-US" altLang="en-US" sz="1400"/>
          </a:p>
          <a:p>
            <a:pPr eaLnBrk="1" hangingPunct="1"/>
            <a:r>
              <a:rPr lang="en-US" altLang="en-US" sz="1400"/>
              <a:t>A module may be used twice in the design‚ but configured differently for each instance. </a:t>
            </a:r>
          </a:p>
          <a:p>
            <a:pPr eaLnBrk="1" hangingPunct="1"/>
            <a:r>
              <a:rPr lang="en-US" altLang="en-US" sz="1400"/>
              <a:t>The configuration often deactivates a subset of the module logic‚ preventing it from ever being used in a given instance. </a:t>
            </a:r>
          </a:p>
          <a:p>
            <a:pPr eaLnBrk="1" hangingPunct="1"/>
            <a:r>
              <a:rPr lang="en-US" altLang="en-US" sz="1400"/>
              <a:t>That logic should be tagged as unused‚ either in the RTL or using the user interface or configuration file(s) of the code coverage program.</a:t>
            </a:r>
          </a:p>
          <a:p>
            <a:pPr eaLnBrk="1" hangingPunct="1"/>
            <a:endParaRPr lang="en-US" altLang="en-US" sz="1400"/>
          </a:p>
          <a:p>
            <a:pPr eaLnBrk="1" hangingPunct="1"/>
            <a:r>
              <a:rPr lang="en-US" altLang="en-US" sz="1400"/>
              <a:t>Unless expected unused (or unexercised) logic is excluded from reported results‚ the code coverage measurements will be misleadingly low.</a:t>
            </a:r>
          </a:p>
          <a:p>
            <a:pPr eaLnBrk="1" hangingPunct="1"/>
            <a:r>
              <a:rPr lang="en-US" altLang="en-US" sz="1400"/>
              <a:t>Take the time to construct filter files and instrument the RTL with pragmas before wading through these coverage results.</a:t>
            </a:r>
          </a:p>
          <a:p>
            <a:pPr eaLnBrk="1" hangingPunct="1"/>
            <a:endParaRPr lang="en-US" altLang="en-US" sz="1400"/>
          </a:p>
          <a:p>
            <a:pPr eaLnBrk="1" hangingPunct="1"/>
            <a:r>
              <a:rPr lang="en-US" altLang="en-US" sz="1400"/>
              <a:t>Finally‚ there may be </a:t>
            </a:r>
            <a:r>
              <a:rPr lang="en-US" altLang="en-US" sz="1400" b="1"/>
              <a:t>coverage</a:t>
            </a:r>
            <a:r>
              <a:rPr lang="en-US" altLang="en-US" sz="1400"/>
              <a:t> </a:t>
            </a:r>
            <a:r>
              <a:rPr lang="en-US" altLang="en-US" sz="1400" b="1"/>
              <a:t>holes</a:t>
            </a:r>
            <a:r>
              <a:rPr lang="en-US" altLang="en-US" sz="1400"/>
              <a:t> you choose not to fill. </a:t>
            </a:r>
          </a:p>
          <a:p>
            <a:pPr eaLnBrk="1" hangingPunct="1"/>
            <a:endParaRPr lang="en-US" altLang="en-US" sz="1400"/>
          </a:p>
          <a:p>
            <a:pPr eaLnBrk="1" hangingPunct="1"/>
            <a:r>
              <a:rPr lang="en-US" altLang="en-US" sz="1400"/>
              <a:t>These coverage holes correspond to RTL that is rarely exercised or low-risk or both. </a:t>
            </a:r>
          </a:p>
          <a:p>
            <a:pPr eaLnBrk="1" hangingPunct="1"/>
            <a:r>
              <a:rPr lang="en-US" altLang="en-US" sz="1400"/>
              <a:t>If a particular set of metrics are only observed under rare operational conditions and these conditions are also difficult to reproduce during verification‚ you may choose to filter them. </a:t>
            </a:r>
          </a:p>
          <a:p>
            <a:pPr eaLnBrk="1" hangingPunct="1"/>
            <a:r>
              <a:rPr lang="en-US" altLang="en-US" sz="1400"/>
              <a:t>Also‚ if a coverage hole corresponds to RTL with little‚ if any‚ complexity‚ you may also choose to spend scarce resources filling higher risk holes.</a:t>
            </a:r>
          </a:p>
          <a:p>
            <a:pPr eaLnBrk="1" hangingPunct="1"/>
            <a:endParaRPr lang="en-US" altLang="en-US" sz="140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DD122835-BF5C-3B36-F1CE-E697FA89740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BE7364-A9E4-4406-8C23-AFD2F2DD2A9C}" type="slidenum">
              <a:rPr lang="de-DE" altLang="en-US">
                <a:solidFill>
                  <a:schemeClr val="bg1"/>
                </a:solidFill>
              </a:rPr>
              <a:pPr/>
              <a:t>31</a:t>
            </a:fld>
            <a:endParaRPr lang="de-DE" altLang="en-US">
              <a:solidFill>
                <a:schemeClr val="bg1"/>
              </a:solidFill>
            </a:endParaRPr>
          </a:p>
        </p:txBody>
      </p:sp>
      <p:sp>
        <p:nvSpPr>
          <p:cNvPr id="33795" name="Rectangle 2">
            <a:extLst>
              <a:ext uri="{FF2B5EF4-FFF2-40B4-BE49-F238E27FC236}">
                <a16:creationId xmlns:a16="http://schemas.microsoft.com/office/drawing/2014/main" id="{E4608932-DE3F-0096-482A-F01CB9D2CA44}"/>
              </a:ext>
            </a:extLst>
          </p:cNvPr>
          <p:cNvSpPr>
            <a:spLocks noGrp="1" noChangeArrowheads="1"/>
          </p:cNvSpPr>
          <p:nvPr>
            <p:ph type="title"/>
          </p:nvPr>
        </p:nvSpPr>
        <p:spPr/>
        <p:txBody>
          <a:bodyPr/>
          <a:lstStyle/>
          <a:p>
            <a:pPr eaLnBrk="1" hangingPunct="1"/>
            <a:r>
              <a:rPr lang="en-US" altLang="en-US"/>
              <a:t>Toggle Coverage Analysis</a:t>
            </a:r>
          </a:p>
        </p:txBody>
      </p:sp>
      <p:sp>
        <p:nvSpPr>
          <p:cNvPr id="33796" name="Rectangle 3">
            <a:extLst>
              <a:ext uri="{FF2B5EF4-FFF2-40B4-BE49-F238E27FC236}">
                <a16:creationId xmlns:a16="http://schemas.microsoft.com/office/drawing/2014/main" id="{EDF21DDC-8BB3-4023-5D41-247FF5D4D414}"/>
              </a:ext>
            </a:extLst>
          </p:cNvPr>
          <p:cNvSpPr>
            <a:spLocks noGrp="1" noChangeArrowheads="1"/>
          </p:cNvSpPr>
          <p:nvPr>
            <p:ph type="body" idx="1"/>
          </p:nvPr>
        </p:nvSpPr>
        <p:spPr/>
        <p:txBody>
          <a:bodyPr/>
          <a:lstStyle/>
          <a:p>
            <a:pPr eaLnBrk="1" hangingPunct="1"/>
            <a:r>
              <a:rPr lang="en-US" altLang="en-US" sz="1600" b="1"/>
              <a:t>Toggle</a:t>
            </a:r>
            <a:r>
              <a:rPr lang="en-US" altLang="en-US" sz="1600"/>
              <a:t> </a:t>
            </a:r>
            <a:r>
              <a:rPr lang="en-US" altLang="en-US" sz="1600" b="1"/>
              <a:t>coverage</a:t>
            </a:r>
            <a:r>
              <a:rPr lang="en-US" altLang="en-US" sz="1600"/>
              <a:t> records transitions between values of bits in registers and wires. </a:t>
            </a:r>
          </a:p>
          <a:p>
            <a:pPr eaLnBrk="1" hangingPunct="1"/>
            <a:endParaRPr lang="en-US" altLang="en-US" sz="1600"/>
          </a:p>
          <a:p>
            <a:pPr eaLnBrk="1" hangingPunct="1"/>
            <a:r>
              <a:rPr lang="en-US" altLang="en-US" sz="1600"/>
              <a:t>While the toggle coverage of a data register may yield little value‚ toggle coverage of a one-hot mux select bus will tell us whether or not all of the mux paths have been exercised. </a:t>
            </a:r>
          </a:p>
          <a:p>
            <a:pPr eaLnBrk="1" hangingPunct="1"/>
            <a:endParaRPr lang="en-US" altLang="en-US" sz="1600"/>
          </a:p>
          <a:p>
            <a:pPr eaLnBrk="1" hangingPunct="1"/>
            <a:r>
              <a:rPr lang="en-US" altLang="en-US" sz="1600"/>
              <a:t>Toggle coverage of an address bus or other‚ control-oriented bus‚ will indicate whether or not basic activity was observed.</a:t>
            </a:r>
          </a:p>
          <a:p>
            <a:pPr eaLnBrk="1" hangingPunct="1"/>
            <a:endParaRPr lang="en-US" altLang="en-US" sz="1600"/>
          </a:p>
          <a:p>
            <a:pPr eaLnBrk="1" hangingPunct="1"/>
            <a:r>
              <a:rPr lang="en-US" altLang="en-US" sz="1600"/>
              <a:t>In general‚ toggle coverage serves as a general “liveness” or activity indicator. </a:t>
            </a:r>
          </a:p>
          <a:p>
            <a:pPr eaLnBrk="1" hangingPunct="1"/>
            <a:endParaRPr lang="en-US" altLang="en-US" sz="1600"/>
          </a:p>
          <a:p>
            <a:pPr eaLnBrk="1" hangingPunct="1"/>
            <a:r>
              <a:rPr lang="en-US" altLang="en-US" sz="1600"/>
              <a:t>It provides a very coarse view of signal activity but associates no semantic meaning to recorded results.</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4030FB25-CB2E-F70A-6BE9-A3575553223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8E3A27-808B-4BDB-869A-C222710CEB30}" type="slidenum">
              <a:rPr lang="de-DE" altLang="en-US">
                <a:solidFill>
                  <a:schemeClr val="bg1"/>
                </a:solidFill>
              </a:rPr>
              <a:pPr/>
              <a:t>32</a:t>
            </a:fld>
            <a:endParaRPr lang="de-DE" altLang="en-US">
              <a:solidFill>
                <a:schemeClr val="bg1"/>
              </a:solidFill>
            </a:endParaRPr>
          </a:p>
        </p:txBody>
      </p:sp>
      <p:sp>
        <p:nvSpPr>
          <p:cNvPr id="34819" name="Rectangle 2">
            <a:extLst>
              <a:ext uri="{FF2B5EF4-FFF2-40B4-BE49-F238E27FC236}">
                <a16:creationId xmlns:a16="http://schemas.microsoft.com/office/drawing/2014/main" id="{4A8DC948-3631-8E70-744F-48C7E18671DF}"/>
              </a:ext>
            </a:extLst>
          </p:cNvPr>
          <p:cNvSpPr>
            <a:spLocks noGrp="1" noChangeArrowheads="1"/>
          </p:cNvSpPr>
          <p:nvPr>
            <p:ph type="title"/>
          </p:nvPr>
        </p:nvSpPr>
        <p:spPr/>
        <p:txBody>
          <a:bodyPr/>
          <a:lstStyle/>
          <a:p>
            <a:pPr eaLnBrk="1" hangingPunct="1"/>
            <a:r>
              <a:rPr lang="en-US" altLang="en-US"/>
              <a:t>Line Coverage and Statement Coverage Analysis</a:t>
            </a:r>
          </a:p>
        </p:txBody>
      </p:sp>
      <p:sp>
        <p:nvSpPr>
          <p:cNvPr id="34820" name="Rectangle 3">
            <a:extLst>
              <a:ext uri="{FF2B5EF4-FFF2-40B4-BE49-F238E27FC236}">
                <a16:creationId xmlns:a16="http://schemas.microsoft.com/office/drawing/2014/main" id="{828748D5-3334-AF92-253B-93887412DCC8}"/>
              </a:ext>
            </a:extLst>
          </p:cNvPr>
          <p:cNvSpPr>
            <a:spLocks noGrp="1" noChangeArrowheads="1"/>
          </p:cNvSpPr>
          <p:nvPr>
            <p:ph type="body" idx="1"/>
          </p:nvPr>
        </p:nvSpPr>
        <p:spPr/>
        <p:txBody>
          <a:bodyPr/>
          <a:lstStyle/>
          <a:p>
            <a:pPr eaLnBrk="1" hangingPunct="1"/>
            <a:r>
              <a:rPr lang="en-US" altLang="en-US" sz="1400" b="1"/>
              <a:t>Line</a:t>
            </a:r>
            <a:r>
              <a:rPr lang="en-US" altLang="en-US" sz="1400"/>
              <a:t> </a:t>
            </a:r>
            <a:r>
              <a:rPr lang="en-US" altLang="en-US" sz="1400" b="1"/>
              <a:t>coverage</a:t>
            </a:r>
            <a:r>
              <a:rPr lang="en-US" altLang="en-US" sz="1400"/>
              <a:t>‚ indicates which RTL lines have been executed. </a:t>
            </a:r>
          </a:p>
          <a:p>
            <a:pPr eaLnBrk="1" hangingPunct="1"/>
            <a:endParaRPr lang="en-US" altLang="en-US" sz="1400"/>
          </a:p>
          <a:p>
            <a:pPr eaLnBrk="1" hangingPunct="1"/>
            <a:r>
              <a:rPr lang="en-US" altLang="en-US" sz="1400"/>
              <a:t>A line may contain a partial statement‚ a full statement or multiple statements. </a:t>
            </a:r>
          </a:p>
          <a:p>
            <a:pPr eaLnBrk="1" hangingPunct="1"/>
            <a:endParaRPr lang="en-US" altLang="en-US" sz="1400"/>
          </a:p>
          <a:p>
            <a:pPr eaLnBrk="1" hangingPunct="1"/>
            <a:r>
              <a:rPr lang="en-US" altLang="en-US" sz="1400"/>
              <a:t>If a line contains a partial statement‚ it must be examined along with the other lines which define it. </a:t>
            </a:r>
          </a:p>
          <a:p>
            <a:pPr eaLnBrk="1" hangingPunct="1"/>
            <a:endParaRPr lang="en-US" altLang="en-US" sz="1400"/>
          </a:p>
          <a:p>
            <a:pPr eaLnBrk="1" hangingPunct="1"/>
            <a:r>
              <a:rPr lang="en-US" altLang="en-US" sz="1400"/>
              <a:t>If a line contains a complete statement but the line is reported as not executed‚ there are a couple of possible reasons:</a:t>
            </a:r>
          </a:p>
          <a:p>
            <a:pPr lvl="1" eaLnBrk="1" hangingPunct="1"/>
            <a:r>
              <a:rPr lang="en-US" altLang="en-US" sz="1200"/>
              <a:t>One possibility is that the line cannot be executed because the data and control flow of the code prevent it. </a:t>
            </a:r>
          </a:p>
          <a:p>
            <a:pPr lvl="1" eaLnBrk="1" hangingPunct="1"/>
            <a:r>
              <a:rPr lang="en-US" altLang="en-US" sz="1200"/>
              <a:t>Another is that the condition required to execute the line is rare but it has not yet been created. </a:t>
            </a:r>
          </a:p>
          <a:p>
            <a:pPr lvl="1" eaLnBrk="1" hangingPunct="1"/>
            <a:r>
              <a:rPr lang="en-US" altLang="en-US" sz="1200"/>
              <a:t>If an random-based verification environment is used‚ the probability of creating this condition may need to be increased. </a:t>
            </a:r>
          </a:p>
          <a:p>
            <a:pPr eaLnBrk="1" hangingPunct="1"/>
            <a:r>
              <a:rPr lang="en-US" altLang="en-US" sz="1400"/>
              <a:t>If a directed tests are driving the environment‚ they may not contain the necessary stimuli to create the condition.</a:t>
            </a:r>
          </a:p>
          <a:p>
            <a:pPr eaLnBrk="1" hangingPunct="1"/>
            <a:endParaRPr lang="en-US" altLang="en-US" sz="1400"/>
          </a:p>
          <a:p>
            <a:pPr eaLnBrk="1" hangingPunct="1"/>
            <a:r>
              <a:rPr lang="en-US" altLang="en-US" sz="1400"/>
              <a:t>Returning to the third line/statement relationship‚ multiple statements may be defined on a single line. If so and the line is reported as not executed‚ the same analysis used for a single statement on a line should be applied to each statement.</a:t>
            </a:r>
          </a:p>
          <a:p>
            <a:pPr eaLnBrk="1" hangingPunct="1"/>
            <a:endParaRPr lang="en-US" altLang="en-US" sz="1400"/>
          </a:p>
          <a:p>
            <a:pPr eaLnBrk="1" hangingPunct="1"/>
            <a:r>
              <a:rPr lang="en-US" altLang="en-US" sz="1400" b="1"/>
              <a:t>Statement</a:t>
            </a:r>
            <a:r>
              <a:rPr lang="en-US" altLang="en-US" sz="1400"/>
              <a:t> </a:t>
            </a:r>
            <a:r>
              <a:rPr lang="en-US" altLang="en-US" sz="1400" b="1"/>
              <a:t>coverage</a:t>
            </a:r>
            <a:r>
              <a:rPr lang="en-US" altLang="en-US" sz="1400"/>
              <a:t> reports which RTL statements have and have not been executed. </a:t>
            </a:r>
          </a:p>
          <a:p>
            <a:pPr eaLnBrk="1" hangingPunct="1"/>
            <a:endParaRPr lang="en-US" altLang="en-US" sz="1400"/>
          </a:p>
          <a:p>
            <a:pPr eaLnBrk="1" hangingPunct="1"/>
            <a:r>
              <a:rPr lang="en-US" altLang="en-US" sz="1400"/>
              <a:t>For each statement which has not been executed‚ the analysis described above for statements in lines should be applied.</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8974B843-67BB-F09E-5230-7AFCF80427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882583-EFD9-40DC-8423-3EE1DFFCBF26}" type="slidenum">
              <a:rPr lang="de-DE" altLang="en-US">
                <a:solidFill>
                  <a:schemeClr val="bg1"/>
                </a:solidFill>
              </a:rPr>
              <a:pPr/>
              <a:t>33</a:t>
            </a:fld>
            <a:endParaRPr lang="de-DE" altLang="en-US">
              <a:solidFill>
                <a:schemeClr val="bg1"/>
              </a:solidFill>
            </a:endParaRPr>
          </a:p>
        </p:txBody>
      </p:sp>
      <p:sp>
        <p:nvSpPr>
          <p:cNvPr id="35843" name="Rectangle 2">
            <a:extLst>
              <a:ext uri="{FF2B5EF4-FFF2-40B4-BE49-F238E27FC236}">
                <a16:creationId xmlns:a16="http://schemas.microsoft.com/office/drawing/2014/main" id="{81F18206-4570-1374-6339-AA2C03867945}"/>
              </a:ext>
            </a:extLst>
          </p:cNvPr>
          <p:cNvSpPr>
            <a:spLocks noGrp="1" noChangeArrowheads="1"/>
          </p:cNvSpPr>
          <p:nvPr>
            <p:ph type="title"/>
          </p:nvPr>
        </p:nvSpPr>
        <p:spPr/>
        <p:txBody>
          <a:bodyPr/>
          <a:lstStyle/>
          <a:p>
            <a:pPr eaLnBrk="1" hangingPunct="1"/>
            <a:r>
              <a:rPr lang="en-US" altLang="en-US"/>
              <a:t>Branch Coverage Analysis I</a:t>
            </a:r>
          </a:p>
        </p:txBody>
      </p:sp>
      <p:sp>
        <p:nvSpPr>
          <p:cNvPr id="35844" name="Rectangle 3">
            <a:extLst>
              <a:ext uri="{FF2B5EF4-FFF2-40B4-BE49-F238E27FC236}">
                <a16:creationId xmlns:a16="http://schemas.microsoft.com/office/drawing/2014/main" id="{42A88099-BFF8-8514-06F1-E2528C41ABEE}"/>
              </a:ext>
            </a:extLst>
          </p:cNvPr>
          <p:cNvSpPr>
            <a:spLocks noGrp="1" noChangeArrowheads="1"/>
          </p:cNvSpPr>
          <p:nvPr>
            <p:ph type="body" idx="1"/>
          </p:nvPr>
        </p:nvSpPr>
        <p:spPr/>
        <p:txBody>
          <a:bodyPr/>
          <a:lstStyle/>
          <a:p>
            <a:pPr eaLnBrk="1" hangingPunct="1"/>
            <a:r>
              <a:rPr lang="en-US" altLang="en-US" sz="1600" b="1"/>
              <a:t>Branch</a:t>
            </a:r>
            <a:r>
              <a:rPr lang="en-US" altLang="en-US" sz="1600"/>
              <a:t> </a:t>
            </a:r>
            <a:r>
              <a:rPr lang="en-US" altLang="en-US" sz="1600" b="1"/>
              <a:t>coverage</a:t>
            </a:r>
            <a:r>
              <a:rPr lang="en-US" altLang="en-US" sz="1600"/>
              <a:t> reports control flow transfers between RTL statements. Let’s consider each type of branch statement in turn.</a:t>
            </a:r>
          </a:p>
          <a:p>
            <a:pPr eaLnBrk="1" hangingPunct="1"/>
            <a:endParaRPr lang="en-US" altLang="en-US" sz="1600"/>
          </a:p>
          <a:p>
            <a:pPr eaLnBrk="1" hangingPunct="1"/>
            <a:r>
              <a:rPr lang="en-US" altLang="en-US" sz="1600"/>
              <a:t>An </a:t>
            </a:r>
            <a:r>
              <a:rPr lang="en-US" altLang="en-US" sz="1600" b="1"/>
              <a:t>if</a:t>
            </a:r>
            <a:r>
              <a:rPr lang="en-US" altLang="en-US" sz="1600" i="1"/>
              <a:t> </a:t>
            </a:r>
            <a:r>
              <a:rPr lang="en-US" altLang="en-US" sz="1600"/>
              <a:t>statement has two possible branches: </a:t>
            </a:r>
          </a:p>
          <a:p>
            <a:pPr lvl="1" eaLnBrk="1" hangingPunct="1"/>
            <a:r>
              <a:rPr lang="en-US" altLang="en-US" sz="1400"/>
              <a:t>the </a:t>
            </a:r>
            <a:r>
              <a:rPr lang="en-US" altLang="en-US" sz="1400" i="1"/>
              <a:t>if </a:t>
            </a:r>
            <a:r>
              <a:rPr lang="en-US" altLang="en-US" sz="1400"/>
              <a:t>(true condition) branch and </a:t>
            </a:r>
          </a:p>
          <a:p>
            <a:pPr lvl="1" eaLnBrk="1" hangingPunct="1"/>
            <a:r>
              <a:rPr lang="en-US" altLang="en-US" sz="1400"/>
              <a:t>an optional </a:t>
            </a:r>
            <a:r>
              <a:rPr lang="en-US" altLang="en-US" sz="1400" i="1"/>
              <a:t>else </a:t>
            </a:r>
            <a:r>
              <a:rPr lang="en-US" altLang="en-US" sz="1400"/>
              <a:t>(false condition) branch. </a:t>
            </a:r>
          </a:p>
          <a:p>
            <a:pPr eaLnBrk="1" hangingPunct="1"/>
            <a:endParaRPr lang="en-US" altLang="en-US" sz="1400"/>
          </a:p>
          <a:p>
            <a:pPr eaLnBrk="1" hangingPunct="1"/>
            <a:r>
              <a:rPr lang="en-US" altLang="en-US" sz="1600"/>
              <a:t>If either branch has not been executed‚ the </a:t>
            </a:r>
            <a:r>
              <a:rPr lang="en-US" altLang="en-US" sz="1600" i="1"/>
              <a:t>if </a:t>
            </a:r>
            <a:r>
              <a:rPr lang="en-US" altLang="en-US" sz="1600"/>
              <a:t>conditional expression should be examined to determine if the expression may‚ in fact‚ assume both true and false values.</a:t>
            </a:r>
          </a:p>
          <a:p>
            <a:pPr eaLnBrk="1" hangingPunct="1"/>
            <a:endParaRPr lang="en-US" altLang="en-US" sz="1600"/>
          </a:p>
          <a:p>
            <a:pPr eaLnBrk="1" hangingPunct="1"/>
            <a:r>
              <a:rPr lang="en-US" altLang="en-US" sz="1600"/>
              <a:t>The </a:t>
            </a:r>
            <a:r>
              <a:rPr lang="en-US" altLang="en-US" sz="1600" b="1"/>
              <a:t>case</a:t>
            </a:r>
            <a:r>
              <a:rPr lang="en-US" altLang="en-US" sz="1600" i="1"/>
              <a:t> </a:t>
            </a:r>
            <a:r>
              <a:rPr lang="en-US" altLang="en-US" sz="1600"/>
              <a:t>statement is quite analogous to the </a:t>
            </a:r>
            <a:r>
              <a:rPr lang="en-US" altLang="en-US" sz="1600" i="1"/>
              <a:t>if </a:t>
            </a:r>
            <a:r>
              <a:rPr lang="en-US" altLang="en-US" sz="1600"/>
              <a:t>statement‚ except that it may have more than two branches. </a:t>
            </a:r>
          </a:p>
          <a:p>
            <a:pPr eaLnBrk="1" hangingPunct="1"/>
            <a:endParaRPr lang="en-US" altLang="en-US" sz="1600"/>
          </a:p>
          <a:p>
            <a:pPr eaLnBrk="1" hangingPunct="1"/>
            <a:r>
              <a:rPr lang="en-US" altLang="en-US" sz="1600"/>
              <a:t>If one or more branches are reported as not executed‚ the case statement expression must be examined to make sure it may evaluate to each of the case label values.</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5515CFA1-43BC-4E63-8A22-09A357CAEE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DD4B74-E8E4-43CB-B628-4FBE93190545}" type="slidenum">
              <a:rPr lang="de-DE" altLang="en-US">
                <a:solidFill>
                  <a:schemeClr val="bg1"/>
                </a:solidFill>
              </a:rPr>
              <a:pPr/>
              <a:t>34</a:t>
            </a:fld>
            <a:endParaRPr lang="de-DE" altLang="en-US">
              <a:solidFill>
                <a:schemeClr val="bg1"/>
              </a:solidFill>
            </a:endParaRPr>
          </a:p>
        </p:txBody>
      </p:sp>
      <p:sp>
        <p:nvSpPr>
          <p:cNvPr id="36867" name="Rectangle 2">
            <a:extLst>
              <a:ext uri="{FF2B5EF4-FFF2-40B4-BE49-F238E27FC236}">
                <a16:creationId xmlns:a16="http://schemas.microsoft.com/office/drawing/2014/main" id="{D469D2BB-BB20-92AA-96B3-90A2E363853E}"/>
              </a:ext>
            </a:extLst>
          </p:cNvPr>
          <p:cNvSpPr>
            <a:spLocks noGrp="1" noChangeArrowheads="1"/>
          </p:cNvSpPr>
          <p:nvPr>
            <p:ph type="title"/>
          </p:nvPr>
        </p:nvSpPr>
        <p:spPr/>
        <p:txBody>
          <a:bodyPr/>
          <a:lstStyle/>
          <a:p>
            <a:pPr eaLnBrk="1" hangingPunct="1"/>
            <a:r>
              <a:rPr lang="en-US" altLang="en-US"/>
              <a:t>Branch Coverage Analysis II</a:t>
            </a:r>
          </a:p>
        </p:txBody>
      </p:sp>
      <p:sp>
        <p:nvSpPr>
          <p:cNvPr id="36868" name="Rectangle 3">
            <a:extLst>
              <a:ext uri="{FF2B5EF4-FFF2-40B4-BE49-F238E27FC236}">
                <a16:creationId xmlns:a16="http://schemas.microsoft.com/office/drawing/2014/main" id="{EDF112D1-5FAD-DFA3-D362-7A66653BC3BC}"/>
              </a:ext>
            </a:extLst>
          </p:cNvPr>
          <p:cNvSpPr>
            <a:spLocks noGrp="1" noChangeArrowheads="1"/>
          </p:cNvSpPr>
          <p:nvPr>
            <p:ph type="body" idx="1"/>
          </p:nvPr>
        </p:nvSpPr>
        <p:spPr>
          <a:xfrm>
            <a:off x="319088" y="774700"/>
            <a:ext cx="8524875" cy="3825875"/>
          </a:xfrm>
        </p:spPr>
        <p:txBody>
          <a:bodyPr/>
          <a:lstStyle/>
          <a:p>
            <a:pPr eaLnBrk="1" hangingPunct="1"/>
            <a:r>
              <a:rPr lang="en-US" altLang="en-US" sz="1400"/>
              <a:t>The VHDL </a:t>
            </a:r>
            <a:r>
              <a:rPr lang="en-US" altLang="en-US" sz="1400" b="1"/>
              <a:t>loop</a:t>
            </a:r>
            <a:r>
              <a:rPr lang="en-US" altLang="en-US" sz="1400"/>
              <a:t> statement is used to construct an </a:t>
            </a:r>
            <a:r>
              <a:rPr lang="en-US" altLang="en-US" sz="1400" b="1"/>
              <a:t>unconditional</a:t>
            </a:r>
            <a:r>
              <a:rPr lang="en-US" altLang="en-US" sz="1400"/>
              <a:t> loop‚ </a:t>
            </a:r>
            <a:r>
              <a:rPr lang="en-US" altLang="en-US" sz="1400" b="1"/>
              <a:t>while</a:t>
            </a:r>
            <a:r>
              <a:rPr lang="en-US" altLang="en-US" sz="1400" i="1"/>
              <a:t> </a:t>
            </a:r>
            <a:r>
              <a:rPr lang="en-US" altLang="en-US" sz="1400"/>
              <a:t>loop or </a:t>
            </a:r>
            <a:r>
              <a:rPr lang="en-US" altLang="en-US" sz="1400" b="1"/>
              <a:t>for</a:t>
            </a:r>
            <a:r>
              <a:rPr lang="en-US" altLang="en-US" sz="1400" i="1"/>
              <a:t> </a:t>
            </a:r>
            <a:r>
              <a:rPr lang="en-US" altLang="en-US" sz="1400"/>
              <a:t>loop. Each of these is characterized by a reverse control flow transfer‚ either conditional or unconditional.</a:t>
            </a:r>
          </a:p>
          <a:p>
            <a:pPr eaLnBrk="1" hangingPunct="1"/>
            <a:endParaRPr lang="en-US" altLang="en-US" sz="1400"/>
          </a:p>
          <a:p>
            <a:pPr eaLnBrk="1" hangingPunct="1"/>
            <a:r>
              <a:rPr lang="en-US" altLang="en-US" sz="1400"/>
              <a:t>The </a:t>
            </a:r>
            <a:r>
              <a:rPr lang="en-US" altLang="en-US" sz="1400" b="1"/>
              <a:t>while</a:t>
            </a:r>
            <a:r>
              <a:rPr lang="en-US" altLang="en-US" sz="1400" i="1"/>
              <a:t> </a:t>
            </a:r>
            <a:r>
              <a:rPr lang="en-US" altLang="en-US" sz="1400"/>
              <a:t>loop has three branches: </a:t>
            </a:r>
          </a:p>
          <a:p>
            <a:pPr lvl="1" eaLnBrk="1" hangingPunct="1"/>
            <a:r>
              <a:rPr lang="en-US" altLang="en-US" sz="1400"/>
              <a:t>one bypassing the body of the loop when the </a:t>
            </a:r>
            <a:r>
              <a:rPr lang="en-US" altLang="en-US" sz="1400" i="1"/>
              <a:t>while </a:t>
            </a:r>
            <a:r>
              <a:rPr lang="en-US" altLang="en-US" sz="1400"/>
              <a:t>condition is false‚ </a:t>
            </a:r>
          </a:p>
          <a:p>
            <a:pPr lvl="1" eaLnBrk="1" hangingPunct="1"/>
            <a:r>
              <a:rPr lang="en-US" altLang="en-US" sz="1400"/>
              <a:t>a second sequential transfer from the </a:t>
            </a:r>
            <a:r>
              <a:rPr lang="en-US" altLang="en-US" sz="1400" i="1"/>
              <a:t>while </a:t>
            </a:r>
            <a:r>
              <a:rPr lang="en-US" altLang="en-US" sz="1400"/>
              <a:t>test into the body and </a:t>
            </a:r>
          </a:p>
          <a:p>
            <a:pPr lvl="1" eaLnBrk="1" hangingPunct="1"/>
            <a:r>
              <a:rPr lang="en-US" altLang="en-US" sz="1400"/>
              <a:t>a third unconditional branch from the end of the body back to the conditional expression. </a:t>
            </a:r>
          </a:p>
          <a:p>
            <a:pPr eaLnBrk="1" hangingPunct="1"/>
            <a:endParaRPr lang="en-US" altLang="en-US" sz="1400"/>
          </a:p>
          <a:p>
            <a:pPr eaLnBrk="1" hangingPunct="1"/>
            <a:r>
              <a:rPr lang="en-US" altLang="en-US" sz="1400"/>
              <a:t>If either of the first two branches are never taken‚ the </a:t>
            </a:r>
            <a:r>
              <a:rPr lang="en-US" altLang="en-US" sz="1400" i="1"/>
              <a:t>while </a:t>
            </a:r>
            <a:r>
              <a:rPr lang="en-US" altLang="en-US" sz="1400"/>
              <a:t>condition must be examined to make sure both the first and subsequent evaluations of the expression may evaluate to true and false.</a:t>
            </a:r>
          </a:p>
          <a:p>
            <a:pPr eaLnBrk="1" hangingPunct="1"/>
            <a:r>
              <a:rPr lang="en-US" altLang="en-US" sz="1400"/>
              <a:t>The third unconditional reverse branch must be observed if the sequential transfer into the loop body is recorded.</a:t>
            </a:r>
          </a:p>
          <a:p>
            <a:pPr eaLnBrk="1" hangingPunct="1"/>
            <a:endParaRPr lang="en-US" altLang="en-US" sz="1400"/>
          </a:p>
          <a:p>
            <a:pPr eaLnBrk="1" hangingPunct="1"/>
            <a:r>
              <a:rPr lang="en-US" altLang="en-US" sz="1400" b="1"/>
              <a:t>Uncoditional</a:t>
            </a:r>
            <a:r>
              <a:rPr lang="en-US" altLang="en-US" sz="1400"/>
              <a:t> loop is not very interesting because‚ if the statement itself is encountered‚ both of its branches (sequential transfer into loop body and reverse transfer to top of body) will always be executed.</a:t>
            </a:r>
          </a:p>
          <a:p>
            <a:pPr eaLnBrk="1" hangingPunct="1"/>
            <a:endParaRPr lang="en-US" altLang="en-US" sz="1400"/>
          </a:p>
          <a:p>
            <a:pPr eaLnBrk="1" hangingPunct="1"/>
            <a:r>
              <a:rPr lang="en-US" altLang="en-US" sz="1400" b="1"/>
              <a:t>For</a:t>
            </a:r>
            <a:r>
              <a:rPr lang="en-US" altLang="en-US" sz="1400" i="1"/>
              <a:t> </a:t>
            </a:r>
            <a:r>
              <a:rPr lang="en-US" altLang="en-US" sz="1400"/>
              <a:t>loop is essentially a repackaged </a:t>
            </a:r>
            <a:r>
              <a:rPr lang="en-US" altLang="en-US" sz="1400" b="1"/>
              <a:t>while</a:t>
            </a:r>
            <a:r>
              <a:rPr lang="en-US" altLang="en-US" sz="1400" i="1"/>
              <a:t> </a:t>
            </a:r>
            <a:r>
              <a:rPr lang="en-US" altLang="en-US" sz="1400"/>
              <a:t>loop in which the initialization assignment and iteration variable increment are specified in the </a:t>
            </a:r>
            <a:r>
              <a:rPr lang="en-US" altLang="en-US" sz="1400" i="1"/>
              <a:t>for </a:t>
            </a:r>
            <a:r>
              <a:rPr lang="en-US" altLang="en-US" sz="1400"/>
              <a:t>expression itself.  </a:t>
            </a:r>
          </a:p>
          <a:p>
            <a:pPr eaLnBrk="1" hangingPunct="1"/>
            <a:r>
              <a:rPr lang="en-US" altLang="en-US" sz="1400"/>
              <a:t>It should be analyzed just like the </a:t>
            </a:r>
            <a:r>
              <a:rPr lang="en-US" altLang="en-US" sz="1400" b="1"/>
              <a:t>while</a:t>
            </a:r>
            <a:r>
              <a:rPr lang="en-US" altLang="en-US" sz="1400" i="1"/>
              <a:t> </a:t>
            </a:r>
            <a:r>
              <a:rPr lang="en-US" altLang="en-US" sz="1400"/>
              <a:t>loop.</a:t>
            </a:r>
          </a:p>
          <a:p>
            <a:pPr eaLnBrk="1" hangingPunct="1"/>
            <a:endParaRPr lang="en-US" altLang="en-US" sz="1400"/>
          </a:p>
          <a:p>
            <a:pPr eaLnBrk="1" hangingPunct="1"/>
            <a:r>
              <a:rPr lang="en-US" altLang="en-US" sz="1400"/>
              <a:t>As said earlier, </a:t>
            </a:r>
            <a:r>
              <a:rPr lang="en-US" altLang="en-US" sz="1400" b="1"/>
              <a:t>path</a:t>
            </a:r>
            <a:r>
              <a:rPr lang="en-US" altLang="en-US" sz="1400"/>
              <a:t> </a:t>
            </a:r>
            <a:r>
              <a:rPr lang="en-US" altLang="en-US" sz="1400" b="1"/>
              <a:t>coverage</a:t>
            </a:r>
            <a:r>
              <a:rPr lang="en-US" altLang="en-US" sz="1400"/>
              <a:t> is an refinement of the branch coverage metric, and it should be analyzed similarly. </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0FF0B777-7184-9624-C042-3C207E20091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DFAB78-1A33-42E5-83B3-4C38671D8253}" type="slidenum">
              <a:rPr lang="de-DE" altLang="en-US">
                <a:solidFill>
                  <a:schemeClr val="bg1"/>
                </a:solidFill>
              </a:rPr>
              <a:pPr/>
              <a:t>35</a:t>
            </a:fld>
            <a:endParaRPr lang="de-DE" altLang="en-US">
              <a:solidFill>
                <a:schemeClr val="bg1"/>
              </a:solidFill>
            </a:endParaRPr>
          </a:p>
        </p:txBody>
      </p:sp>
      <p:sp>
        <p:nvSpPr>
          <p:cNvPr id="37891" name="Rectangle 2">
            <a:extLst>
              <a:ext uri="{FF2B5EF4-FFF2-40B4-BE49-F238E27FC236}">
                <a16:creationId xmlns:a16="http://schemas.microsoft.com/office/drawing/2014/main" id="{B47B88E5-DC60-FD4A-B564-150C8FD50811}"/>
              </a:ext>
            </a:extLst>
          </p:cNvPr>
          <p:cNvSpPr>
            <a:spLocks noGrp="1" noChangeArrowheads="1"/>
          </p:cNvSpPr>
          <p:nvPr>
            <p:ph type="title"/>
          </p:nvPr>
        </p:nvSpPr>
        <p:spPr/>
        <p:txBody>
          <a:bodyPr/>
          <a:lstStyle/>
          <a:p>
            <a:pPr eaLnBrk="1" hangingPunct="1"/>
            <a:r>
              <a:rPr lang="en-US" altLang="en-US"/>
              <a:t>Condition Coverage Analysis</a:t>
            </a:r>
          </a:p>
        </p:txBody>
      </p:sp>
      <p:sp>
        <p:nvSpPr>
          <p:cNvPr id="37892" name="Rectangle 3">
            <a:extLst>
              <a:ext uri="{FF2B5EF4-FFF2-40B4-BE49-F238E27FC236}">
                <a16:creationId xmlns:a16="http://schemas.microsoft.com/office/drawing/2014/main" id="{A5309097-9338-28CD-3C1E-A0676CD66832}"/>
              </a:ext>
            </a:extLst>
          </p:cNvPr>
          <p:cNvSpPr>
            <a:spLocks noGrp="1" noChangeArrowheads="1"/>
          </p:cNvSpPr>
          <p:nvPr>
            <p:ph type="body" idx="1"/>
          </p:nvPr>
        </p:nvSpPr>
        <p:spPr/>
        <p:txBody>
          <a:bodyPr/>
          <a:lstStyle/>
          <a:p>
            <a:pPr marL="381000" indent="-381000" eaLnBrk="1" hangingPunct="1"/>
            <a:r>
              <a:rPr lang="en-US" altLang="en-US" sz="1600" b="1"/>
              <a:t>Condition</a:t>
            </a:r>
            <a:r>
              <a:rPr lang="en-US" altLang="en-US" sz="1600"/>
              <a:t> </a:t>
            </a:r>
            <a:r>
              <a:rPr lang="en-US" altLang="en-US" sz="1600" b="1"/>
              <a:t>coverage</a:t>
            </a:r>
            <a:r>
              <a:rPr lang="en-US" altLang="en-US" sz="1600"/>
              <a:t> records how extensively the terms of expressions have been evaluated. </a:t>
            </a:r>
          </a:p>
          <a:p>
            <a:pPr marL="381000" indent="-381000" eaLnBrk="1" hangingPunct="1"/>
            <a:endParaRPr lang="en-US" altLang="en-US" sz="1600"/>
          </a:p>
          <a:p>
            <a:pPr marL="381000" indent="-381000" eaLnBrk="1" hangingPunct="1"/>
            <a:r>
              <a:rPr lang="en-US" altLang="en-US" sz="1600"/>
              <a:t>Considering the example we used earlier‚ (A &amp;&amp; B) || C || D‚ it has four Boolean terms: A‚ B‚ C and D. </a:t>
            </a:r>
          </a:p>
          <a:p>
            <a:pPr marL="381000" indent="-381000" eaLnBrk="1" hangingPunct="1"/>
            <a:endParaRPr lang="en-US" altLang="en-US" sz="1600"/>
          </a:p>
          <a:p>
            <a:pPr marL="381000" indent="-381000" eaLnBrk="1" hangingPunct="1"/>
            <a:r>
              <a:rPr lang="en-US" altLang="en-US" sz="1600"/>
              <a:t>If the coverage program reports that any of these terms have not been observed evaluating to true or false‚ the constituent signal and register operands from which it is composed must be examined to determine why this is the case.</a:t>
            </a:r>
          </a:p>
          <a:p>
            <a:pPr marL="381000" indent="-381000" eaLnBrk="1" hangingPunct="1"/>
            <a:endParaRPr lang="en-US" altLang="en-US" sz="1600"/>
          </a:p>
          <a:p>
            <a:pPr marL="381000" indent="-381000" eaLnBrk="1" hangingPunct="1"/>
            <a:r>
              <a:rPr lang="en-US" altLang="en-US" sz="1600"/>
              <a:t>For example‚ a mutually exclusive relationship between A and B (A = !B) would prevent the term (A &amp;&amp; B) from ever being true. </a:t>
            </a:r>
          </a:p>
          <a:p>
            <a:pPr marL="381000" indent="-381000" eaLnBrk="1" hangingPunct="1"/>
            <a:endParaRPr lang="en-US" altLang="en-US" sz="1600"/>
          </a:p>
          <a:p>
            <a:pPr marL="381000" indent="-381000" eaLnBrk="1" hangingPunct="1"/>
            <a:r>
              <a:rPr lang="en-US" altLang="en-US" sz="1600"/>
              <a:t>Likewise‚ if C is defined to always be the inverted value of D (C = !D)‚ the two false conditions will always be observed‚ independent of the values of A‚ B‚ C and D:</a:t>
            </a:r>
          </a:p>
          <a:p>
            <a:pPr marL="687388" lvl="2" indent="-304800" eaLnBrk="1" hangingPunct="1">
              <a:buFontTx/>
              <a:buAutoNum type="arabicPeriod"/>
            </a:pPr>
            <a:r>
              <a:rPr lang="en-US" altLang="en-US" sz="1400"/>
              <a:t>(!A &amp;&amp; !C &amp;&amp; !D) = (!A &amp;&amp; !C &amp;&amp; !(!C)) = (!A &amp;&amp; !C &amp;&amp; C) = (!A &amp;&amp; 0) = 0</a:t>
            </a:r>
          </a:p>
          <a:p>
            <a:pPr marL="687388" lvl="2" indent="-304800" eaLnBrk="1" hangingPunct="1">
              <a:buFontTx/>
              <a:buAutoNum type="arabicPeriod"/>
            </a:pPr>
            <a:r>
              <a:rPr lang="en-US" altLang="en-US" sz="1400"/>
              <a:t>(!B &amp;&amp; !C &amp;&amp; !D) = (!B &amp;&amp; !C &amp;&amp; !(!C)) = (!B &amp;&amp; !C &amp;&amp; C) = (!B &amp;&amp; 0) = 0</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710ACE20-A3E8-BF70-DD68-197CC318C6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8C9EAE-357B-4CFC-8858-36E3FB166FD3}" type="slidenum">
              <a:rPr lang="de-DE" altLang="en-US">
                <a:solidFill>
                  <a:schemeClr val="bg1"/>
                </a:solidFill>
              </a:rPr>
              <a:pPr/>
              <a:t>36</a:t>
            </a:fld>
            <a:endParaRPr lang="de-DE" altLang="en-US">
              <a:solidFill>
                <a:schemeClr val="bg1"/>
              </a:solidFill>
            </a:endParaRPr>
          </a:p>
        </p:txBody>
      </p:sp>
      <p:sp>
        <p:nvSpPr>
          <p:cNvPr id="38915" name="Rectangle 2">
            <a:extLst>
              <a:ext uri="{FF2B5EF4-FFF2-40B4-BE49-F238E27FC236}">
                <a16:creationId xmlns:a16="http://schemas.microsoft.com/office/drawing/2014/main" id="{68F0E021-8046-2155-B532-65BA1DD0C36E}"/>
              </a:ext>
            </a:extLst>
          </p:cNvPr>
          <p:cNvSpPr>
            <a:spLocks noGrp="1" noChangeArrowheads="1"/>
          </p:cNvSpPr>
          <p:nvPr>
            <p:ph type="title"/>
          </p:nvPr>
        </p:nvSpPr>
        <p:spPr/>
        <p:txBody>
          <a:bodyPr/>
          <a:lstStyle/>
          <a:p>
            <a:pPr eaLnBrk="1" hangingPunct="1"/>
            <a:r>
              <a:rPr lang="en-US" altLang="en-US"/>
              <a:t>FSM Coverage Analysis</a:t>
            </a:r>
          </a:p>
        </p:txBody>
      </p:sp>
      <p:sp>
        <p:nvSpPr>
          <p:cNvPr id="38916" name="Rectangle 3">
            <a:extLst>
              <a:ext uri="{FF2B5EF4-FFF2-40B4-BE49-F238E27FC236}">
                <a16:creationId xmlns:a16="http://schemas.microsoft.com/office/drawing/2014/main" id="{68B874BA-12DB-6478-B5F2-86F83B6AF908}"/>
              </a:ext>
            </a:extLst>
          </p:cNvPr>
          <p:cNvSpPr>
            <a:spLocks noGrp="1" noChangeArrowheads="1"/>
          </p:cNvSpPr>
          <p:nvPr>
            <p:ph type="body" idx="1"/>
          </p:nvPr>
        </p:nvSpPr>
        <p:spPr/>
        <p:txBody>
          <a:bodyPr/>
          <a:lstStyle/>
          <a:p>
            <a:pPr eaLnBrk="1" hangingPunct="1"/>
            <a:r>
              <a:rPr lang="en-US" altLang="en-US" sz="1400" b="1"/>
              <a:t>FSM</a:t>
            </a:r>
            <a:r>
              <a:rPr lang="en-US" altLang="en-US" sz="1400"/>
              <a:t> </a:t>
            </a:r>
            <a:r>
              <a:rPr lang="en-US" altLang="en-US" sz="1400" b="1"/>
              <a:t>coverage</a:t>
            </a:r>
            <a:r>
              <a:rPr lang="en-US" altLang="en-US" sz="1400"/>
              <a:t> records visits to states and single and sequential arc traversals. </a:t>
            </a:r>
          </a:p>
          <a:p>
            <a:pPr eaLnBrk="1" hangingPunct="1"/>
            <a:endParaRPr lang="en-US" altLang="en-US" sz="1400"/>
          </a:p>
          <a:p>
            <a:pPr eaLnBrk="1" hangingPunct="1"/>
            <a:r>
              <a:rPr lang="en-US" altLang="en-US" sz="1400"/>
              <a:t>Assuming an FSM has been optimized to reduce its state count to a minimum‚ each state must be visited at least once. </a:t>
            </a:r>
          </a:p>
          <a:p>
            <a:pPr eaLnBrk="1" hangingPunct="1"/>
            <a:endParaRPr lang="en-US" altLang="en-US" sz="1400"/>
          </a:p>
          <a:p>
            <a:pPr eaLnBrk="1" hangingPunct="1"/>
            <a:r>
              <a:rPr lang="en-US" altLang="en-US" sz="1400"/>
              <a:t>Likewise‚ each arc must be traversed at least one time and‚ in addition‚ it must be traversed for each controlling term of its next-state equation. </a:t>
            </a:r>
          </a:p>
          <a:p>
            <a:pPr eaLnBrk="1" hangingPunct="1"/>
            <a:r>
              <a:rPr lang="en-US" altLang="en-US" sz="1400"/>
              <a:t>This means that full next-state condition coverage is necessary for full FSM coverage.</a:t>
            </a:r>
          </a:p>
          <a:p>
            <a:pPr eaLnBrk="1" hangingPunct="1"/>
            <a:endParaRPr lang="en-US" altLang="en-US" sz="1400"/>
          </a:p>
          <a:p>
            <a:pPr eaLnBrk="1" hangingPunct="1"/>
            <a:r>
              <a:rPr lang="en-US" altLang="en-US" sz="1400"/>
              <a:t>The matter of sequential arc coverage - two‚ three or more arc traversal permutations - is more complex. </a:t>
            </a:r>
          </a:p>
          <a:p>
            <a:pPr eaLnBrk="1" hangingPunct="1"/>
            <a:endParaRPr lang="en-US" altLang="en-US" sz="1400"/>
          </a:p>
          <a:p>
            <a:pPr eaLnBrk="1" hangingPunct="1"/>
            <a:r>
              <a:rPr lang="en-US" altLang="en-US" sz="1400"/>
              <a:t>In order to understand the necessary sequential arc depth and which arc permutations must be observed‚ it is necessary to understand what specified functionality and implemented device logic is only exercised under particular sequential scenarios. </a:t>
            </a:r>
          </a:p>
          <a:p>
            <a:pPr eaLnBrk="1" hangingPunct="1"/>
            <a:r>
              <a:rPr lang="en-US" altLang="en-US" sz="1400"/>
              <a:t>This understanding is only acquired through detailed analysis of the functional and design specifications and the RTL.</a:t>
            </a:r>
          </a:p>
          <a:p>
            <a:pPr eaLnBrk="1" hangingPunct="1"/>
            <a:endParaRPr lang="en-US" altLang="en-US" sz="1400"/>
          </a:p>
          <a:p>
            <a:pPr eaLnBrk="1" hangingPunct="1"/>
            <a:r>
              <a:rPr lang="en-US" altLang="en-US" sz="1400"/>
              <a:t>If you were to choose to capture FSM behavior using a functional coverage model‚ you would have to invest in the same analysis to design the model. However‚ you would be relieved of the back-end analysis required of code coverage FSM extraction. </a:t>
            </a:r>
          </a:p>
          <a:p>
            <a:pPr eaLnBrk="1" hangingPunct="1"/>
            <a:r>
              <a:rPr lang="en-US" altLang="en-US" sz="1400"/>
              <a:t>This is the reason why the FSM behavior is typically captured using the functional coverage model approach.</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83717554-5ED3-82CA-6F0D-0F00087CE4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53FA09-D0C5-42FF-9162-75D07AE77148}" type="slidenum">
              <a:rPr lang="de-DE" altLang="en-US">
                <a:solidFill>
                  <a:schemeClr val="bg1"/>
                </a:solidFill>
              </a:rPr>
              <a:pPr/>
              <a:t>37</a:t>
            </a:fld>
            <a:endParaRPr lang="de-DE" altLang="en-US">
              <a:solidFill>
                <a:schemeClr val="bg1"/>
              </a:solidFill>
            </a:endParaRPr>
          </a:p>
        </p:txBody>
      </p:sp>
      <p:sp>
        <p:nvSpPr>
          <p:cNvPr id="39939" name="Rectangle 2">
            <a:extLst>
              <a:ext uri="{FF2B5EF4-FFF2-40B4-BE49-F238E27FC236}">
                <a16:creationId xmlns:a16="http://schemas.microsoft.com/office/drawing/2014/main" id="{F7FE4A23-DC88-2431-EF18-78AB2AB99ABE}"/>
              </a:ext>
            </a:extLst>
          </p:cNvPr>
          <p:cNvSpPr>
            <a:spLocks noGrp="1" noChangeArrowheads="1"/>
          </p:cNvSpPr>
          <p:nvPr>
            <p:ph type="title"/>
          </p:nvPr>
        </p:nvSpPr>
        <p:spPr/>
        <p:txBody>
          <a:bodyPr/>
          <a:lstStyle/>
          <a:p>
            <a:pPr eaLnBrk="1" hangingPunct="1"/>
            <a:r>
              <a:rPr lang="en-US" altLang="en-US"/>
              <a:t>Discussion of Structural Coverage Models I</a:t>
            </a:r>
          </a:p>
        </p:txBody>
      </p:sp>
      <p:sp>
        <p:nvSpPr>
          <p:cNvPr id="39940" name="Rectangle 3">
            <a:extLst>
              <a:ext uri="{FF2B5EF4-FFF2-40B4-BE49-F238E27FC236}">
                <a16:creationId xmlns:a16="http://schemas.microsoft.com/office/drawing/2014/main" id="{F667CCD1-828D-4642-5689-BBE9AE9FC73E}"/>
              </a:ext>
            </a:extLst>
          </p:cNvPr>
          <p:cNvSpPr>
            <a:spLocks noGrp="1" noChangeArrowheads="1"/>
          </p:cNvSpPr>
          <p:nvPr>
            <p:ph type="body" idx="1"/>
          </p:nvPr>
        </p:nvSpPr>
        <p:spPr/>
        <p:txBody>
          <a:bodyPr/>
          <a:lstStyle/>
          <a:p>
            <a:pPr eaLnBrk="1" hangingPunct="1"/>
            <a:r>
              <a:rPr lang="en-US" altLang="en-US" sz="1600"/>
              <a:t>So far, we discussed structural coverage only in the context of the design and its HDL representation. </a:t>
            </a:r>
          </a:p>
          <a:p>
            <a:pPr eaLnBrk="1" hangingPunct="1"/>
            <a:endParaRPr lang="en-US" altLang="en-US" sz="1600"/>
          </a:p>
          <a:p>
            <a:pPr eaLnBrk="1" hangingPunct="1"/>
            <a:r>
              <a:rPr lang="en-US" altLang="en-US" sz="1600"/>
              <a:t>Structural coverage plays a lesser role for the verification environment. </a:t>
            </a:r>
          </a:p>
          <a:p>
            <a:pPr eaLnBrk="1" hangingPunct="1"/>
            <a:endParaRPr lang="en-US" altLang="en-US" sz="1600"/>
          </a:p>
          <a:p>
            <a:pPr eaLnBrk="1" hangingPunct="1"/>
            <a:r>
              <a:rPr lang="en-US" altLang="en-US" sz="1600"/>
              <a:t>Of course, it is possible to apply line, branch, and path coverage to any type of sequential code. Why would this not work for verification code?</a:t>
            </a:r>
          </a:p>
          <a:p>
            <a:pPr eaLnBrk="1" hangingPunct="1"/>
            <a:endParaRPr lang="en-US" altLang="en-US" sz="1600"/>
          </a:p>
          <a:p>
            <a:pPr eaLnBrk="1" hangingPunct="1"/>
            <a:r>
              <a:rPr lang="en-US" altLang="en-US" sz="1600"/>
              <a:t>Indeed, it is possible to instrument the code of checkers or monitor component. </a:t>
            </a:r>
          </a:p>
          <a:p>
            <a:pPr eaLnBrk="1" hangingPunct="1"/>
            <a:endParaRPr lang="en-US" altLang="en-US" sz="1600"/>
          </a:p>
          <a:p>
            <a:pPr eaLnBrk="1" hangingPunct="1"/>
            <a:r>
              <a:rPr lang="en-US" altLang="en-US" sz="1600"/>
              <a:t>A checker or monitor has to inspect the HDL model over time and compare these observations against the specification. </a:t>
            </a:r>
          </a:p>
          <a:p>
            <a:pPr eaLnBrk="1" hangingPunct="1"/>
            <a:r>
              <a:rPr lang="en-US" altLang="en-US" sz="1600"/>
              <a:t>As the verification follows events in the model, it naturally assembles scenarios and transactions. </a:t>
            </a:r>
          </a:p>
          <a:p>
            <a:pPr eaLnBrk="1" hangingPunct="1"/>
            <a:r>
              <a:rPr lang="en-US" altLang="en-US" sz="1600"/>
              <a:t>All these abstractions are relevant to coverage analysis, and in some cases, the environment code might be the source of more effective coverage models. </a:t>
            </a:r>
          </a:p>
          <a:p>
            <a:pPr eaLnBrk="1" hangingPunct="1"/>
            <a:endParaRPr lang="en-US" altLang="en-US" sz="1600"/>
          </a:p>
          <a:p>
            <a:pPr eaLnBrk="1" hangingPunct="1"/>
            <a:r>
              <a:rPr lang="en-US" altLang="en-US" sz="1600"/>
              <a:t>It is very practical to measure which conditions a checker or monitor had to compare against the specification and which scenarios it never encountered.</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28DFA1FE-C1BA-582E-054C-3946C32EDDE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E1F50E-4ED4-491D-BEE2-C071BB7EAE62}" type="slidenum">
              <a:rPr lang="de-DE" altLang="en-US">
                <a:solidFill>
                  <a:schemeClr val="bg1"/>
                </a:solidFill>
              </a:rPr>
              <a:pPr/>
              <a:t>38</a:t>
            </a:fld>
            <a:endParaRPr lang="de-DE" altLang="en-US">
              <a:solidFill>
                <a:schemeClr val="bg1"/>
              </a:solidFill>
            </a:endParaRPr>
          </a:p>
        </p:txBody>
      </p:sp>
      <p:sp>
        <p:nvSpPr>
          <p:cNvPr id="40963" name="Rectangle 2">
            <a:extLst>
              <a:ext uri="{FF2B5EF4-FFF2-40B4-BE49-F238E27FC236}">
                <a16:creationId xmlns:a16="http://schemas.microsoft.com/office/drawing/2014/main" id="{D974B0E4-6115-D51E-735B-FBC701F012B9}"/>
              </a:ext>
            </a:extLst>
          </p:cNvPr>
          <p:cNvSpPr>
            <a:spLocks noGrp="1" noChangeArrowheads="1"/>
          </p:cNvSpPr>
          <p:nvPr>
            <p:ph type="title"/>
          </p:nvPr>
        </p:nvSpPr>
        <p:spPr/>
        <p:txBody>
          <a:bodyPr/>
          <a:lstStyle/>
          <a:p>
            <a:pPr eaLnBrk="1" hangingPunct="1"/>
            <a:r>
              <a:rPr lang="en-US" altLang="en-US"/>
              <a:t>Discussion of Structural Coverage Models II</a:t>
            </a:r>
          </a:p>
        </p:txBody>
      </p:sp>
      <p:sp>
        <p:nvSpPr>
          <p:cNvPr id="40964" name="Rectangle 3">
            <a:extLst>
              <a:ext uri="{FF2B5EF4-FFF2-40B4-BE49-F238E27FC236}">
                <a16:creationId xmlns:a16="http://schemas.microsoft.com/office/drawing/2014/main" id="{BB622C6B-9BA9-4586-507D-B394069495D2}"/>
              </a:ext>
            </a:extLst>
          </p:cNvPr>
          <p:cNvSpPr>
            <a:spLocks noGrp="1" noChangeArrowheads="1"/>
          </p:cNvSpPr>
          <p:nvPr>
            <p:ph type="body" idx="1"/>
          </p:nvPr>
        </p:nvSpPr>
        <p:spPr/>
        <p:txBody>
          <a:bodyPr/>
          <a:lstStyle/>
          <a:p>
            <a:pPr eaLnBrk="1" hangingPunct="1"/>
            <a:r>
              <a:rPr lang="en-US" altLang="en-US" sz="1600"/>
              <a:t>Structural coverage, especially the more sophisticated forms, can clearly improve the verification quality. </a:t>
            </a:r>
          </a:p>
          <a:p>
            <a:pPr eaLnBrk="1" hangingPunct="1"/>
            <a:endParaRPr lang="en-US" altLang="en-US" sz="1600"/>
          </a:p>
          <a:p>
            <a:pPr eaLnBrk="1" hangingPunct="1"/>
            <a:r>
              <a:rPr lang="en-US" altLang="en-US" sz="1600"/>
              <a:t>The strength of structural coverage analysis, aside from its easy implementation, is its ability to point out holes of uncovered areas in the design.</a:t>
            </a:r>
          </a:p>
          <a:p>
            <a:pPr eaLnBrk="1" hangingPunct="1"/>
            <a:endParaRPr lang="en-US" altLang="en-US" sz="1600"/>
          </a:p>
          <a:p>
            <a:pPr eaLnBrk="1" hangingPunct="1"/>
            <a:r>
              <a:rPr lang="en-US" altLang="en-US" sz="1600"/>
              <a:t>However, as discussed above, it is clear that for any nontrivial design there will be areas that simulation will not cover. </a:t>
            </a:r>
          </a:p>
          <a:p>
            <a:pPr eaLnBrk="1" hangingPunct="1"/>
            <a:endParaRPr lang="en-US" altLang="en-US" sz="1600"/>
          </a:p>
          <a:p>
            <a:pPr eaLnBrk="1" hangingPunct="1"/>
            <a:r>
              <a:rPr lang="en-US" altLang="en-US" sz="1600"/>
              <a:t>The real problem is deciding which areas are </a:t>
            </a:r>
            <a:r>
              <a:rPr lang="en-US" altLang="en-US" sz="1600" b="1"/>
              <a:t>safe</a:t>
            </a:r>
            <a:r>
              <a:rPr lang="en-US" altLang="en-US" sz="1600" i="1"/>
              <a:t> </a:t>
            </a:r>
            <a:r>
              <a:rPr lang="en-US" altLang="en-US" sz="1600"/>
              <a:t>for the verification team to leave uncovered. This is the common drawback of structural coverage. </a:t>
            </a:r>
          </a:p>
          <a:p>
            <a:pPr eaLnBrk="1" hangingPunct="1"/>
            <a:endParaRPr lang="en-US" altLang="en-US" sz="1600"/>
          </a:p>
          <a:p>
            <a:pPr eaLnBrk="1" hangingPunct="1"/>
            <a:r>
              <a:rPr lang="en-US" altLang="en-US" sz="1600"/>
              <a:t>The indication of </a:t>
            </a:r>
            <a:r>
              <a:rPr lang="en-US" altLang="en-US" sz="1600" b="1"/>
              <a:t>absence of coverage</a:t>
            </a:r>
            <a:r>
              <a:rPr lang="en-US" altLang="en-US" sz="1600" i="1"/>
              <a:t> </a:t>
            </a:r>
            <a:r>
              <a:rPr lang="en-US" altLang="en-US" sz="1600"/>
              <a:t>is its value. </a:t>
            </a:r>
          </a:p>
          <a:p>
            <a:pPr eaLnBrk="1" hangingPunct="1"/>
            <a:endParaRPr lang="en-US" altLang="en-US" sz="1600"/>
          </a:p>
          <a:p>
            <a:pPr eaLnBrk="1" hangingPunct="1"/>
            <a:r>
              <a:rPr lang="en-US" altLang="en-US" sz="1600"/>
              <a:t>However, that is only the start of a reasoning process, which decides whether this result is relevant or not for the verification of the design. </a:t>
            </a:r>
          </a:p>
          <a:p>
            <a:pPr eaLnBrk="1" hangingPunct="1"/>
            <a:endParaRPr lang="en-US" altLang="en-US" sz="1600"/>
          </a:p>
          <a:p>
            <a:pPr eaLnBrk="1" hangingPunct="1"/>
            <a:r>
              <a:rPr lang="en-US" altLang="en-US" sz="1600"/>
              <a:t>Structural coverage models </a:t>
            </a:r>
            <a:r>
              <a:rPr lang="en-US" altLang="en-US" sz="1600" b="1"/>
              <a:t>have no ability to predict bugs</a:t>
            </a:r>
            <a:r>
              <a:rPr lang="en-US" altLang="en-US" sz="1600"/>
              <a:t>; bug coverage model they are not.</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8001331-3796-E44F-1EE6-928F544199BB}"/>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Monitoring the Verification Flow</a:t>
            </a:r>
          </a:p>
        </p:txBody>
      </p:sp>
      <p:sp>
        <p:nvSpPr>
          <p:cNvPr id="41987" name="Rectangle 3">
            <a:extLst>
              <a:ext uri="{FF2B5EF4-FFF2-40B4-BE49-F238E27FC236}">
                <a16:creationId xmlns:a16="http://schemas.microsoft.com/office/drawing/2014/main" id="{B0B431E3-601A-5CDB-A6F0-0240DCCA85FD}"/>
              </a:ext>
            </a:extLst>
          </p:cNvPr>
          <p:cNvSpPr>
            <a:spLocks noGrp="1" noChangeArrowheads="1"/>
          </p:cNvSpPr>
          <p:nvPr>
            <p:ph type="subTitle" idx="1"/>
          </p:nvPr>
        </p:nvSpPr>
        <p:spPr/>
        <p:txBody>
          <a:bodyPr/>
          <a:lstStyle/>
          <a:p>
            <a:pPr eaLnBrk="1" hangingPunct="1"/>
            <a:r>
              <a:rPr lang="en-US" altLang="en-US"/>
              <a:t>Functional Coverage</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8A4F11EB-F85C-2413-B6F1-314540428E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31F90A-677B-4994-9246-F355106E00A3}"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4DC9DA14-7E6D-C25B-6784-848250753AFD}"/>
              </a:ext>
            </a:extLst>
          </p:cNvPr>
          <p:cNvSpPr>
            <a:spLocks noGrp="1" noChangeArrowheads="1"/>
          </p:cNvSpPr>
          <p:nvPr>
            <p:ph type="title"/>
          </p:nvPr>
        </p:nvSpPr>
        <p:spPr/>
        <p:txBody>
          <a:bodyPr/>
          <a:lstStyle/>
          <a:p>
            <a:pPr eaLnBrk="1" hangingPunct="1"/>
            <a:r>
              <a:rPr lang="en-US" altLang="en-US"/>
              <a:t>Verification Coverage Overview I</a:t>
            </a:r>
          </a:p>
        </p:txBody>
      </p:sp>
      <p:sp>
        <p:nvSpPr>
          <p:cNvPr id="6148" name="Rectangle 3">
            <a:extLst>
              <a:ext uri="{FF2B5EF4-FFF2-40B4-BE49-F238E27FC236}">
                <a16:creationId xmlns:a16="http://schemas.microsoft.com/office/drawing/2014/main" id="{64E73F7B-848B-30A2-F6F0-9590838A4195}"/>
              </a:ext>
            </a:extLst>
          </p:cNvPr>
          <p:cNvSpPr>
            <a:spLocks noGrp="1" noChangeArrowheads="1"/>
          </p:cNvSpPr>
          <p:nvPr>
            <p:ph type="body" idx="1"/>
          </p:nvPr>
        </p:nvSpPr>
        <p:spPr/>
        <p:txBody>
          <a:bodyPr/>
          <a:lstStyle/>
          <a:p>
            <a:pPr eaLnBrk="1" hangingPunct="1"/>
            <a:r>
              <a:rPr lang="en-US" altLang="en-US" sz="1600"/>
              <a:t>The verification team needs metrics for the quality and completeness of their work as the project proceeds over time.</a:t>
            </a:r>
          </a:p>
          <a:p>
            <a:pPr eaLnBrk="1" hangingPunct="1"/>
            <a:endParaRPr lang="en-US" altLang="en-US" sz="1600"/>
          </a:p>
          <a:p>
            <a:pPr eaLnBrk="1" hangingPunct="1"/>
            <a:r>
              <a:rPr lang="en-US" altLang="en-US" sz="1600"/>
              <a:t>There are obvious completeness criteria the verification team can derive from the discussions of the verification plan. </a:t>
            </a:r>
          </a:p>
          <a:p>
            <a:pPr eaLnBrk="1" hangingPunct="1"/>
            <a:endParaRPr lang="en-US" altLang="en-US" sz="1600"/>
          </a:p>
          <a:p>
            <a:pPr eaLnBrk="1" hangingPunct="1"/>
            <a:r>
              <a:rPr lang="en-US" altLang="en-US" sz="1600"/>
              <a:t>Keeping track of the status of different verification tasks is a fundamental piece of information about how well a project is progressing. </a:t>
            </a:r>
          </a:p>
          <a:p>
            <a:pPr eaLnBrk="1" hangingPunct="1"/>
            <a:endParaRPr lang="en-US" altLang="en-US" sz="1600"/>
          </a:p>
          <a:p>
            <a:pPr eaLnBrk="1" hangingPunct="1"/>
            <a:r>
              <a:rPr lang="en-US" altLang="en-US" sz="1600"/>
              <a:t>Knowledge about which tests the verification engineers have indeed exercised from the test plan provides a necessary metric. </a:t>
            </a:r>
          </a:p>
          <a:p>
            <a:pPr eaLnBrk="1" hangingPunct="1"/>
            <a:endParaRPr lang="en-US" altLang="en-US" sz="1600"/>
          </a:p>
          <a:p>
            <a:pPr eaLnBrk="1" hangingPunct="1"/>
            <a:r>
              <a:rPr lang="en-US" altLang="en-US" sz="1600"/>
              <a:t>Watching the bug rate is certainly a key piece of scorekeeping that guides a project.</a:t>
            </a:r>
          </a:p>
          <a:p>
            <a:pPr eaLnBrk="1" hangingPunct="1"/>
            <a:endParaRPr lang="en-US" altLang="en-US" sz="1600"/>
          </a:p>
          <a:p>
            <a:pPr eaLnBrk="1" hangingPunct="1"/>
            <a:r>
              <a:rPr lang="en-US" altLang="en-US" sz="1600"/>
              <a:t>Still, the central question for the verification team remains: “When is verification complete?”</a:t>
            </a:r>
          </a:p>
          <a:p>
            <a:pPr eaLnBrk="1" hangingPunct="1"/>
            <a:endParaRPr lang="en-US" altLang="en-US" sz="1600"/>
          </a:p>
          <a:p>
            <a:pPr eaLnBrk="1" hangingPunct="1"/>
            <a:r>
              <a:rPr lang="en-US" altLang="en-US" sz="1600"/>
              <a:t>Once the team has finished all planned verification tasks, run all tests, and the bug rate has dropped to zero, is it time to declare success?</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750C558A-2565-7AB9-0188-CE65E53A8BD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0250C-1FF4-484B-ADE8-DF069C58E1C5}" type="slidenum">
              <a:rPr lang="de-DE" altLang="en-US">
                <a:solidFill>
                  <a:schemeClr val="bg1"/>
                </a:solidFill>
              </a:rPr>
              <a:pPr/>
              <a:t>40</a:t>
            </a:fld>
            <a:endParaRPr lang="de-DE" altLang="en-US">
              <a:solidFill>
                <a:schemeClr val="bg1"/>
              </a:solidFill>
            </a:endParaRPr>
          </a:p>
        </p:txBody>
      </p:sp>
      <p:sp>
        <p:nvSpPr>
          <p:cNvPr id="43011" name="Rectangle 2">
            <a:extLst>
              <a:ext uri="{FF2B5EF4-FFF2-40B4-BE49-F238E27FC236}">
                <a16:creationId xmlns:a16="http://schemas.microsoft.com/office/drawing/2014/main" id="{224BA84D-F5D5-251E-CDBA-A9609B5E7832}"/>
              </a:ext>
            </a:extLst>
          </p:cNvPr>
          <p:cNvSpPr>
            <a:spLocks noGrp="1" noChangeArrowheads="1"/>
          </p:cNvSpPr>
          <p:nvPr>
            <p:ph type="title"/>
          </p:nvPr>
        </p:nvSpPr>
        <p:spPr/>
        <p:txBody>
          <a:bodyPr/>
          <a:lstStyle/>
          <a:p>
            <a:pPr eaLnBrk="1" hangingPunct="1"/>
            <a:r>
              <a:rPr lang="en-US" altLang="en-US"/>
              <a:t>Functional Coverage I</a:t>
            </a:r>
          </a:p>
        </p:txBody>
      </p:sp>
      <p:sp>
        <p:nvSpPr>
          <p:cNvPr id="43012" name="Rectangle 3">
            <a:extLst>
              <a:ext uri="{FF2B5EF4-FFF2-40B4-BE49-F238E27FC236}">
                <a16:creationId xmlns:a16="http://schemas.microsoft.com/office/drawing/2014/main" id="{F0E31C99-1BEF-36CD-1C19-7C6348D9AFF6}"/>
              </a:ext>
            </a:extLst>
          </p:cNvPr>
          <p:cNvSpPr>
            <a:spLocks noGrp="1" noChangeArrowheads="1"/>
          </p:cNvSpPr>
          <p:nvPr>
            <p:ph type="body" idx="1"/>
          </p:nvPr>
        </p:nvSpPr>
        <p:spPr/>
        <p:txBody>
          <a:bodyPr/>
          <a:lstStyle/>
          <a:p>
            <a:pPr eaLnBrk="1" hangingPunct="1"/>
            <a:r>
              <a:rPr lang="en-US" altLang="en-US" sz="1400"/>
              <a:t>The purpose of measuring functional coverage is to measure verification progress from the perspective of the functional requirements of the device. </a:t>
            </a:r>
          </a:p>
          <a:p>
            <a:pPr eaLnBrk="1" hangingPunct="1"/>
            <a:endParaRPr lang="en-US" altLang="en-US" sz="1400"/>
          </a:p>
          <a:p>
            <a:pPr eaLnBrk="1" hangingPunct="1"/>
            <a:r>
              <a:rPr lang="en-US" altLang="en-US" sz="1400"/>
              <a:t>The functional requirements are imposed on both the inputs and outputs of the device - and their interrelationships - by the device specifications (functional specification and design (microarchitecture) specification).</a:t>
            </a:r>
          </a:p>
          <a:p>
            <a:pPr eaLnBrk="1" hangingPunct="1"/>
            <a:endParaRPr lang="en-US" altLang="en-US" sz="1400"/>
          </a:p>
          <a:p>
            <a:pPr eaLnBrk="1" hangingPunct="1"/>
            <a:r>
              <a:rPr lang="en-US" altLang="en-US" sz="1400"/>
              <a:t>The input requirements dictate the full data and temporal scope of input stimuli to be processed by the device. </a:t>
            </a:r>
          </a:p>
          <a:p>
            <a:pPr eaLnBrk="1" hangingPunct="1"/>
            <a:r>
              <a:rPr lang="en-US" altLang="en-US" sz="1400"/>
              <a:t>The output requirements specify the complete set of data and temporal responses to be observed. </a:t>
            </a:r>
          </a:p>
          <a:p>
            <a:pPr eaLnBrk="1" hangingPunct="1"/>
            <a:r>
              <a:rPr lang="en-US" altLang="en-US" sz="1400"/>
              <a:t>The input/output requirements specify all stimulus/response permutations which must be observed to meet black-box device requirements.</a:t>
            </a:r>
          </a:p>
          <a:p>
            <a:pPr eaLnBrk="1" hangingPunct="1"/>
            <a:endParaRPr lang="en-US" altLang="en-US" sz="1400"/>
          </a:p>
          <a:p>
            <a:pPr eaLnBrk="1" hangingPunct="1"/>
            <a:r>
              <a:rPr lang="en-US" altLang="en-US" sz="1400"/>
              <a:t>Since the full behavior of a device may be defined by these input, output and input/output requirements, a functional coverage space which captures these requirements is referred to as a coverage model. </a:t>
            </a:r>
          </a:p>
          <a:p>
            <a:pPr eaLnBrk="1" hangingPunct="1"/>
            <a:endParaRPr lang="en-US" altLang="en-US" sz="1400"/>
          </a:p>
          <a:p>
            <a:pPr eaLnBrk="1" hangingPunct="1"/>
            <a:r>
              <a:rPr lang="en-US" altLang="en-US" sz="1400"/>
              <a:t>The degree to which a coverage model captures these requirements is defined to be its </a:t>
            </a:r>
            <a:r>
              <a:rPr lang="en-US" altLang="en-US" sz="1400" b="1"/>
              <a:t>fidelity</a:t>
            </a:r>
            <a:r>
              <a:rPr lang="en-US" altLang="en-US" sz="1400"/>
              <a:t>.</a:t>
            </a:r>
          </a:p>
          <a:p>
            <a:pPr eaLnBrk="1" hangingPunct="1"/>
            <a:endParaRPr lang="en-US" altLang="en-US" sz="1400"/>
          </a:p>
          <a:p>
            <a:pPr eaLnBrk="1" hangingPunct="1"/>
            <a:r>
              <a:rPr lang="en-US" altLang="en-US" sz="1400"/>
              <a:t>The </a:t>
            </a:r>
            <a:r>
              <a:rPr lang="en-US" altLang="en-US" sz="1400" b="1"/>
              <a:t>fidelity</a:t>
            </a:r>
            <a:r>
              <a:rPr lang="en-US" altLang="en-US" sz="1400"/>
              <a:t> of a model determines how closely the model defines the actual behavioral requirements of the device. This is the abstraction gap between the coverage model and the device.</a:t>
            </a: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4DDF2C9D-3379-E131-07C5-CA16325BAE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59A6C2-38DF-432D-9956-4B8EDA111D48}" type="slidenum">
              <a:rPr lang="de-DE" altLang="en-US">
                <a:solidFill>
                  <a:schemeClr val="bg1"/>
                </a:solidFill>
              </a:rPr>
              <a:pPr/>
              <a:t>41</a:t>
            </a:fld>
            <a:endParaRPr lang="de-DE" altLang="en-US">
              <a:solidFill>
                <a:schemeClr val="bg1"/>
              </a:solidFill>
            </a:endParaRPr>
          </a:p>
        </p:txBody>
      </p:sp>
      <p:sp>
        <p:nvSpPr>
          <p:cNvPr id="44035" name="Rectangle 2">
            <a:extLst>
              <a:ext uri="{FF2B5EF4-FFF2-40B4-BE49-F238E27FC236}">
                <a16:creationId xmlns:a16="http://schemas.microsoft.com/office/drawing/2014/main" id="{3580C76B-866F-9BFD-6816-861566294AB7}"/>
              </a:ext>
            </a:extLst>
          </p:cNvPr>
          <p:cNvSpPr>
            <a:spLocks noGrp="1" noChangeArrowheads="1"/>
          </p:cNvSpPr>
          <p:nvPr>
            <p:ph type="title"/>
          </p:nvPr>
        </p:nvSpPr>
        <p:spPr/>
        <p:txBody>
          <a:bodyPr/>
          <a:lstStyle/>
          <a:p>
            <a:pPr eaLnBrk="1" hangingPunct="1"/>
            <a:r>
              <a:rPr lang="en-US" altLang="en-US"/>
              <a:t>Functional Coverage II</a:t>
            </a:r>
          </a:p>
        </p:txBody>
      </p:sp>
      <p:sp>
        <p:nvSpPr>
          <p:cNvPr id="44036" name="Rectangle 3">
            <a:extLst>
              <a:ext uri="{FF2B5EF4-FFF2-40B4-BE49-F238E27FC236}">
                <a16:creationId xmlns:a16="http://schemas.microsoft.com/office/drawing/2014/main" id="{351F23A5-B9AC-7F3F-4975-E4D364A3106B}"/>
              </a:ext>
            </a:extLst>
          </p:cNvPr>
          <p:cNvSpPr>
            <a:spLocks noGrp="1" noChangeArrowheads="1"/>
          </p:cNvSpPr>
          <p:nvPr>
            <p:ph type="body" idx="1"/>
          </p:nvPr>
        </p:nvSpPr>
        <p:spPr/>
        <p:txBody>
          <a:bodyPr/>
          <a:lstStyle/>
          <a:p>
            <a:pPr eaLnBrk="1" hangingPunct="1"/>
            <a:r>
              <a:rPr lang="en-US" altLang="en-US" sz="1400"/>
              <a:t>Unlike structural coverage, there is no automated way to create functional coverage models. </a:t>
            </a:r>
          </a:p>
          <a:p>
            <a:pPr eaLnBrk="1" hangingPunct="1"/>
            <a:endParaRPr lang="en-US" altLang="en-US" sz="1400"/>
          </a:p>
          <a:p>
            <a:pPr eaLnBrk="1" hangingPunct="1"/>
            <a:r>
              <a:rPr lang="en-US" altLang="en-US" sz="1400"/>
              <a:t>Functional coverage targets semantic aspects of the test generation or design implementation. </a:t>
            </a:r>
          </a:p>
          <a:p>
            <a:pPr eaLnBrk="1" hangingPunct="1"/>
            <a:endParaRPr lang="en-US" altLang="en-US" sz="1400"/>
          </a:p>
          <a:p>
            <a:pPr eaLnBrk="1" hangingPunct="1"/>
            <a:r>
              <a:rPr lang="en-US" altLang="en-US" sz="1400"/>
              <a:t>Underlying all functional coverage activities there is the acknowledgement that it is necessary to choose which functional areas of the design need to be tested. </a:t>
            </a:r>
          </a:p>
          <a:p>
            <a:pPr eaLnBrk="1" hangingPunct="1"/>
            <a:endParaRPr lang="en-US" altLang="en-US" sz="1400"/>
          </a:p>
          <a:p>
            <a:pPr eaLnBrk="1" hangingPunct="1"/>
            <a:r>
              <a:rPr lang="en-US" altLang="en-US" sz="1400"/>
              <a:t>Insight into the design semantics drives these choices, and they must come from the designer or the verification engineer.</a:t>
            </a:r>
          </a:p>
          <a:p>
            <a:pPr eaLnBrk="1" hangingPunct="1"/>
            <a:endParaRPr lang="en-US" altLang="en-US" sz="1400"/>
          </a:p>
          <a:p>
            <a:pPr eaLnBrk="1" hangingPunct="1"/>
            <a:r>
              <a:rPr lang="en-US" altLang="en-US" sz="1400"/>
              <a:t>A very important component of this insight is the knowledge of design complexity, of areas that are prone to bugs. </a:t>
            </a:r>
          </a:p>
          <a:p>
            <a:pPr eaLnBrk="1" hangingPunct="1"/>
            <a:endParaRPr lang="en-US" altLang="en-US" sz="1400"/>
          </a:p>
          <a:p>
            <a:pPr eaLnBrk="1" hangingPunct="1"/>
            <a:r>
              <a:rPr lang="en-US" altLang="en-US" sz="1400"/>
              <a:t>The predictive bug coverage component of functional coverage models must come from the experience of the engineers.</a:t>
            </a:r>
          </a:p>
          <a:p>
            <a:pPr eaLnBrk="1" hangingPunct="1"/>
            <a:endParaRPr lang="en-US" altLang="en-US" sz="1400"/>
          </a:p>
          <a:p>
            <a:pPr eaLnBrk="1" hangingPunct="1"/>
            <a:r>
              <a:rPr lang="en-US" altLang="en-US" sz="1400"/>
              <a:t>There is no set of complex automation tools available to define functional coverage models. </a:t>
            </a:r>
          </a:p>
          <a:p>
            <a:pPr eaLnBrk="1" hangingPunct="1"/>
            <a:endParaRPr lang="en-US" altLang="en-US" sz="1400"/>
          </a:p>
          <a:p>
            <a:pPr eaLnBrk="1" hangingPunct="1"/>
            <a:r>
              <a:rPr lang="en-US" altLang="en-US" sz="1400"/>
              <a:t>The tool support focuses mostly on the implementation of the coverage model and the efficient collection of the data during runtime. After the data are collected, the tools provide GUI support to help in the traversal of the results.</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6D016DE3-FB69-732D-A90A-D4FA760BB9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A77E5D-3AE1-4BA5-9511-EC37C045A6D2}" type="slidenum">
              <a:rPr lang="de-DE" altLang="en-US">
                <a:solidFill>
                  <a:schemeClr val="bg1"/>
                </a:solidFill>
              </a:rPr>
              <a:pPr/>
              <a:t>42</a:t>
            </a:fld>
            <a:endParaRPr lang="de-DE" altLang="en-US">
              <a:solidFill>
                <a:schemeClr val="bg1"/>
              </a:solidFill>
            </a:endParaRPr>
          </a:p>
        </p:txBody>
      </p:sp>
      <p:sp>
        <p:nvSpPr>
          <p:cNvPr id="45059" name="Rectangle 2">
            <a:extLst>
              <a:ext uri="{FF2B5EF4-FFF2-40B4-BE49-F238E27FC236}">
                <a16:creationId xmlns:a16="http://schemas.microsoft.com/office/drawing/2014/main" id="{7CFCC30F-0DF5-2224-94A1-ECB6BFD609E9}"/>
              </a:ext>
            </a:extLst>
          </p:cNvPr>
          <p:cNvSpPr>
            <a:spLocks noGrp="1" noChangeArrowheads="1"/>
          </p:cNvSpPr>
          <p:nvPr>
            <p:ph type="title"/>
          </p:nvPr>
        </p:nvSpPr>
        <p:spPr/>
        <p:txBody>
          <a:bodyPr/>
          <a:lstStyle/>
          <a:p>
            <a:pPr eaLnBrk="1" hangingPunct="1"/>
            <a:r>
              <a:rPr lang="en-US" altLang="en-US"/>
              <a:t>Functional Coverage Model Designing Steps</a:t>
            </a:r>
          </a:p>
        </p:txBody>
      </p:sp>
      <p:sp>
        <p:nvSpPr>
          <p:cNvPr id="45060" name="Rectangle 3">
            <a:extLst>
              <a:ext uri="{FF2B5EF4-FFF2-40B4-BE49-F238E27FC236}">
                <a16:creationId xmlns:a16="http://schemas.microsoft.com/office/drawing/2014/main" id="{5D09A24A-855F-24AE-5030-716EAB3DE990}"/>
              </a:ext>
            </a:extLst>
          </p:cNvPr>
          <p:cNvSpPr>
            <a:spLocks noGrp="1" noChangeArrowheads="1"/>
          </p:cNvSpPr>
          <p:nvPr>
            <p:ph type="body" idx="1"/>
          </p:nvPr>
        </p:nvSpPr>
        <p:spPr/>
        <p:txBody>
          <a:bodyPr/>
          <a:lstStyle/>
          <a:p>
            <a:pPr eaLnBrk="1" hangingPunct="1"/>
            <a:r>
              <a:rPr lang="en-US" altLang="en-US" sz="1400"/>
              <a:t>Functional coverage model design steps include:</a:t>
            </a:r>
          </a:p>
          <a:p>
            <a:pPr lvl="1" eaLnBrk="1" hangingPunct="1"/>
            <a:r>
              <a:rPr lang="en-US" altLang="en-US" sz="1200"/>
              <a:t>describing the semantics of the model, </a:t>
            </a:r>
          </a:p>
          <a:p>
            <a:pPr lvl="1" eaLnBrk="1" hangingPunct="1"/>
            <a:r>
              <a:rPr lang="en-US" altLang="en-US" sz="1200"/>
              <a:t>identifying the coverage attributes (events) and </a:t>
            </a:r>
          </a:p>
          <a:p>
            <a:pPr lvl="1" eaLnBrk="1" hangingPunct="1"/>
            <a:r>
              <a:rPr lang="en-US" altLang="en-US" sz="1200"/>
              <a:t>specifying the relationships among these attributes which characterize the device and time when to correlate them.</a:t>
            </a:r>
          </a:p>
          <a:p>
            <a:pPr eaLnBrk="1" hangingPunct="1"/>
            <a:endParaRPr lang="en-US" altLang="en-US" sz="1200"/>
          </a:p>
          <a:p>
            <a:pPr eaLnBrk="1" hangingPunct="1"/>
            <a:r>
              <a:rPr lang="en-US" altLang="en-US" sz="1400"/>
              <a:t>The semantics of the model is an English description of what is modeled, sometimes called a story. </a:t>
            </a:r>
          </a:p>
          <a:p>
            <a:pPr eaLnBrk="1" hangingPunct="1"/>
            <a:r>
              <a:rPr lang="en-US" altLang="en-US" sz="1400"/>
              <a:t>An example for an input coverage model is:</a:t>
            </a:r>
          </a:p>
          <a:p>
            <a:pPr lvl="1" eaLnBrk="1" hangingPunct="1">
              <a:buFontTx/>
              <a:buNone/>
            </a:pPr>
            <a:r>
              <a:rPr lang="en-US" altLang="en-US" sz="1200" i="1"/>
              <a:t>	The instruction decoder must decode every opcode, in every addressing mode with all permutations of operand registers. </a:t>
            </a:r>
          </a:p>
          <a:p>
            <a:pPr eaLnBrk="1" hangingPunct="1"/>
            <a:r>
              <a:rPr lang="en-US" altLang="en-US" sz="1400"/>
              <a:t>An output model example is: </a:t>
            </a:r>
          </a:p>
          <a:p>
            <a:pPr lvl="1" eaLnBrk="1" hangingPunct="1">
              <a:buFontTx/>
              <a:buNone/>
            </a:pPr>
            <a:r>
              <a:rPr lang="en-US" altLang="en-US" sz="1200" i="1"/>
              <a:t>	We must observe the packet processor write a sequence of packets of the same priority, where the sequence length varies from one to 255.</a:t>
            </a:r>
          </a:p>
          <a:p>
            <a:pPr eaLnBrk="1" hangingPunct="1"/>
            <a:endParaRPr lang="en-US" altLang="en-US" sz="1400"/>
          </a:p>
          <a:p>
            <a:pPr eaLnBrk="1" hangingPunct="1"/>
            <a:r>
              <a:rPr lang="en-US" altLang="en-US" sz="1400"/>
              <a:t>Once the semantic description is written, the second step in designing a coverage model is identifying </a:t>
            </a:r>
            <a:r>
              <a:rPr lang="en-US" altLang="en-US" sz="1400" b="1"/>
              <a:t>attributes</a:t>
            </a:r>
            <a:r>
              <a:rPr lang="en-US" altLang="en-US" sz="1400"/>
              <a:t>, or as it is sometimes called, </a:t>
            </a:r>
            <a:r>
              <a:rPr lang="en-US" altLang="en-US" sz="1400" b="1"/>
              <a:t>coverage</a:t>
            </a:r>
            <a:r>
              <a:rPr lang="en-US" altLang="en-US" sz="1400"/>
              <a:t> </a:t>
            </a:r>
            <a:r>
              <a:rPr lang="en-US" altLang="en-US" sz="1400" b="1"/>
              <a:t>events</a:t>
            </a:r>
            <a:r>
              <a:rPr lang="en-US" altLang="en-US" sz="1400"/>
              <a:t>. But first, what is meant by an attribute</a:t>
            </a:r>
            <a:r>
              <a:rPr lang="en-US" altLang="en-US" sz="1400" i="1"/>
              <a:t>? </a:t>
            </a:r>
          </a:p>
          <a:p>
            <a:pPr eaLnBrk="1" hangingPunct="1"/>
            <a:endParaRPr lang="en-US" altLang="en-US" sz="1400"/>
          </a:p>
          <a:p>
            <a:pPr eaLnBrk="1" hangingPunct="1"/>
            <a:r>
              <a:rPr lang="en-US" altLang="en-US" sz="1400"/>
              <a:t>An attribute specifies an event in the model or the test bench, which is important enough that the verification environment must note and log its occurrence.</a:t>
            </a:r>
          </a:p>
          <a:p>
            <a:pPr eaLnBrk="1" hangingPunct="1"/>
            <a:endParaRPr lang="en-US" altLang="en-US" sz="1400"/>
          </a:p>
          <a:p>
            <a:pPr eaLnBrk="1" hangingPunct="1"/>
            <a:r>
              <a:rPr lang="en-US" altLang="en-US" sz="1400"/>
              <a:t>An attribute identified from one of the device specifications is a parameter of the device such as configuration mode, instruction opcode, control field value or packet length. </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A5593A4A-A4C7-E01E-063B-EC01BC3935C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612402-0A65-42F1-9595-53179192C93E}" type="slidenum">
              <a:rPr lang="de-DE" altLang="en-US">
                <a:solidFill>
                  <a:schemeClr val="bg1"/>
                </a:solidFill>
              </a:rPr>
              <a:pPr/>
              <a:t>43</a:t>
            </a:fld>
            <a:endParaRPr lang="de-DE" altLang="en-US">
              <a:solidFill>
                <a:schemeClr val="bg1"/>
              </a:solidFill>
            </a:endParaRPr>
          </a:p>
        </p:txBody>
      </p:sp>
      <p:sp>
        <p:nvSpPr>
          <p:cNvPr id="46083" name="Rectangle 2">
            <a:extLst>
              <a:ext uri="{FF2B5EF4-FFF2-40B4-BE49-F238E27FC236}">
                <a16:creationId xmlns:a16="http://schemas.microsoft.com/office/drawing/2014/main" id="{44CD7A20-E98F-CE13-7B44-EF3B42A7B200}"/>
              </a:ext>
            </a:extLst>
          </p:cNvPr>
          <p:cNvSpPr>
            <a:spLocks noGrp="1" noChangeArrowheads="1"/>
          </p:cNvSpPr>
          <p:nvPr>
            <p:ph type="title"/>
          </p:nvPr>
        </p:nvSpPr>
        <p:spPr/>
        <p:txBody>
          <a:bodyPr/>
          <a:lstStyle/>
          <a:p>
            <a:pPr eaLnBrk="1" hangingPunct="1"/>
            <a:r>
              <a:rPr lang="en-US" altLang="en-US"/>
              <a:t>Attribute Identification</a:t>
            </a:r>
            <a:endParaRPr lang="en-US" altLang="en-US" b="0"/>
          </a:p>
        </p:txBody>
      </p:sp>
      <p:sp>
        <p:nvSpPr>
          <p:cNvPr id="46084" name="Rectangle 3">
            <a:extLst>
              <a:ext uri="{FF2B5EF4-FFF2-40B4-BE49-F238E27FC236}">
                <a16:creationId xmlns:a16="http://schemas.microsoft.com/office/drawing/2014/main" id="{60C00E21-54CD-B18D-5319-56BFF28B8A5B}"/>
              </a:ext>
            </a:extLst>
          </p:cNvPr>
          <p:cNvSpPr>
            <a:spLocks noGrp="1" noChangeArrowheads="1"/>
          </p:cNvSpPr>
          <p:nvPr>
            <p:ph type="body" idx="1"/>
          </p:nvPr>
        </p:nvSpPr>
        <p:spPr/>
        <p:txBody>
          <a:bodyPr/>
          <a:lstStyle/>
          <a:p>
            <a:pPr eaLnBrk="1" hangingPunct="1"/>
            <a:r>
              <a:rPr lang="en-US" altLang="en-US" sz="1400"/>
              <a:t>The second step in designing a coverage model includes: </a:t>
            </a:r>
          </a:p>
          <a:p>
            <a:pPr lvl="1" eaLnBrk="1" hangingPunct="1"/>
            <a:r>
              <a:rPr lang="en-US" altLang="en-US" sz="1200"/>
              <a:t>identifying attributes, </a:t>
            </a:r>
          </a:p>
          <a:p>
            <a:pPr lvl="1" eaLnBrk="1" hangingPunct="1"/>
            <a:r>
              <a:rPr lang="en-US" altLang="en-US" sz="1200"/>
              <a:t>identifying possible values of the attributes and </a:t>
            </a:r>
          </a:p>
          <a:p>
            <a:pPr lvl="1" eaLnBrk="1" hangingPunct="1"/>
            <a:r>
              <a:rPr lang="en-US" altLang="en-US" sz="1200"/>
              <a:t>identifying the times they should be sampled. </a:t>
            </a:r>
          </a:p>
          <a:p>
            <a:pPr eaLnBrk="1" hangingPunct="1"/>
            <a:endParaRPr lang="en-US" altLang="en-US" sz="1200"/>
          </a:p>
          <a:p>
            <a:pPr eaLnBrk="1" hangingPunct="1"/>
            <a:r>
              <a:rPr lang="en-US" altLang="en-US" sz="1400"/>
              <a:t>The most effective way to identify attributes and their possible values is in a brainstorming session among several verification engineers and designers familiar with the device specifications.</a:t>
            </a:r>
          </a:p>
          <a:p>
            <a:pPr eaLnBrk="1" hangingPunct="1"/>
            <a:endParaRPr lang="en-US" altLang="en-US" sz="1400"/>
          </a:p>
          <a:p>
            <a:pPr eaLnBrk="1" hangingPunct="1"/>
            <a:r>
              <a:rPr lang="en-US" altLang="en-US" sz="1400"/>
              <a:t>The last concern we have with attribute identification is </a:t>
            </a:r>
            <a:r>
              <a:rPr lang="en-US" altLang="en-US" sz="1400" b="1"/>
              <a:t>selecting</a:t>
            </a:r>
            <a:r>
              <a:rPr lang="en-US" altLang="en-US" sz="1400"/>
              <a:t> </a:t>
            </a:r>
            <a:r>
              <a:rPr lang="en-US" altLang="en-US" sz="1400" b="1"/>
              <a:t>the</a:t>
            </a:r>
            <a:r>
              <a:rPr lang="en-US" altLang="en-US" sz="1400"/>
              <a:t> </a:t>
            </a:r>
            <a:r>
              <a:rPr lang="en-US" altLang="en-US" sz="1400" b="1"/>
              <a:t>sampling</a:t>
            </a:r>
            <a:r>
              <a:rPr lang="en-US" altLang="en-US" sz="1400"/>
              <a:t> </a:t>
            </a:r>
            <a:r>
              <a:rPr lang="en-US" altLang="en-US" sz="1400" b="1"/>
              <a:t>time</a:t>
            </a:r>
            <a:r>
              <a:rPr lang="en-US" altLang="en-US" sz="1400"/>
              <a:t> for each attribute. </a:t>
            </a:r>
          </a:p>
          <a:p>
            <a:pPr eaLnBrk="1" hangingPunct="1"/>
            <a:endParaRPr lang="en-US" altLang="en-US" sz="1400"/>
          </a:p>
          <a:p>
            <a:pPr eaLnBrk="1" hangingPunct="1"/>
            <a:r>
              <a:rPr lang="en-US" altLang="en-US" sz="1400"/>
              <a:t>An attribute may be sampled at a variety of times: each time its value is changed, on every cycle or in conjunction with another event. How do we decide when and how often it should be sampled?</a:t>
            </a:r>
          </a:p>
          <a:p>
            <a:pPr eaLnBrk="1" hangingPunct="1"/>
            <a:endParaRPr lang="en-US" altLang="en-US" sz="1400"/>
          </a:p>
          <a:p>
            <a:pPr eaLnBrk="1" hangingPunct="1"/>
            <a:r>
              <a:rPr lang="en-US" altLang="en-US" sz="1400"/>
              <a:t>There are several things to consider when choosing an attribute sampling time: </a:t>
            </a:r>
          </a:p>
          <a:p>
            <a:pPr lvl="1" eaLnBrk="1" hangingPunct="1"/>
            <a:r>
              <a:rPr lang="en-US" altLang="en-US" sz="1200"/>
              <a:t>First of all, a value should be sampled no more frequently than it is updated. </a:t>
            </a:r>
          </a:p>
          <a:p>
            <a:pPr lvl="2" eaLnBrk="1" hangingPunct="1">
              <a:buFontTx/>
              <a:buNone/>
            </a:pPr>
            <a:r>
              <a:rPr lang="en-US" altLang="en-US" sz="1000"/>
              <a:t>	A system control register bit, for example, may only be written when an associated control register write instruction is executed. If the monitor sampling the register has access to the execute stage of the processor, it could read the control register bit only when the write instruction is executed. It may also have direct access to the control register write logic in which case it could simply watch the register write enable line.</a:t>
            </a:r>
          </a:p>
          <a:p>
            <a:pPr lvl="1" eaLnBrk="1" hangingPunct="1"/>
            <a:endParaRPr lang="en-US" altLang="en-US" sz="1200"/>
          </a:p>
          <a:p>
            <a:pPr lvl="1" eaLnBrk="1" hangingPunct="1"/>
            <a:r>
              <a:rPr lang="en-US" altLang="en-US" sz="1200"/>
              <a:t>An attribute should also be sampled no more frequently than the frequency at which it interacts with other attributes. </a:t>
            </a:r>
          </a:p>
          <a:p>
            <a:pPr lvl="2" eaLnBrk="1" hangingPunct="1">
              <a:buFontTx/>
              <a:buNone/>
            </a:pPr>
            <a:r>
              <a:rPr lang="en-US" altLang="en-US" sz="1000"/>
              <a:t>	This “interaction frequency” is the inverse of the attribute correlation time. Because attributes interact with others, they create attribute relationships. Attribute correlation times and attribute relationships are discussed next. </a:t>
            </a: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7D28211E-6307-DB4B-F75A-0A03D0D0FFC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CBFFF0-0507-43D1-B9FF-141DA96C0A40}" type="slidenum">
              <a:rPr lang="de-DE" altLang="en-US">
                <a:solidFill>
                  <a:schemeClr val="bg1"/>
                </a:solidFill>
              </a:rPr>
              <a:pPr/>
              <a:t>44</a:t>
            </a:fld>
            <a:endParaRPr lang="de-DE" altLang="en-US">
              <a:solidFill>
                <a:schemeClr val="bg1"/>
              </a:solidFill>
            </a:endParaRPr>
          </a:p>
        </p:txBody>
      </p:sp>
      <p:sp>
        <p:nvSpPr>
          <p:cNvPr id="47107" name="Rectangle 2">
            <a:extLst>
              <a:ext uri="{FF2B5EF4-FFF2-40B4-BE49-F238E27FC236}">
                <a16:creationId xmlns:a16="http://schemas.microsoft.com/office/drawing/2014/main" id="{0F687457-1683-83F3-956D-65F11BB8E992}"/>
              </a:ext>
            </a:extLst>
          </p:cNvPr>
          <p:cNvSpPr>
            <a:spLocks noGrp="1" noChangeArrowheads="1"/>
          </p:cNvSpPr>
          <p:nvPr>
            <p:ph type="title"/>
          </p:nvPr>
        </p:nvSpPr>
        <p:spPr/>
        <p:txBody>
          <a:bodyPr/>
          <a:lstStyle/>
          <a:p>
            <a:pPr eaLnBrk="1" hangingPunct="1"/>
            <a:r>
              <a:rPr lang="en-US" altLang="en-US"/>
              <a:t>Attribute Relationships</a:t>
            </a:r>
            <a:endParaRPr lang="en-US" altLang="en-US" b="0"/>
          </a:p>
        </p:txBody>
      </p:sp>
      <p:sp>
        <p:nvSpPr>
          <p:cNvPr id="47108" name="Rectangle 3">
            <a:extLst>
              <a:ext uri="{FF2B5EF4-FFF2-40B4-BE49-F238E27FC236}">
                <a16:creationId xmlns:a16="http://schemas.microsoft.com/office/drawing/2014/main" id="{780EA69A-C4EE-9F6C-53B9-529828B1FE14}"/>
              </a:ext>
            </a:extLst>
          </p:cNvPr>
          <p:cNvSpPr>
            <a:spLocks noGrp="1" noChangeArrowheads="1"/>
          </p:cNvSpPr>
          <p:nvPr>
            <p:ph type="body" idx="1"/>
          </p:nvPr>
        </p:nvSpPr>
        <p:spPr/>
        <p:txBody>
          <a:bodyPr/>
          <a:lstStyle/>
          <a:p>
            <a:pPr eaLnBrk="1" hangingPunct="1"/>
            <a:r>
              <a:rPr lang="en-US" altLang="en-US" sz="1600"/>
              <a:t>Attribute relationships should reflect attribute interactions, dependencies and device behavior specified by combinations of attributes. </a:t>
            </a:r>
          </a:p>
          <a:p>
            <a:pPr eaLnBrk="1" hangingPunct="1"/>
            <a:endParaRPr lang="en-US" altLang="en-US" sz="1600"/>
          </a:p>
          <a:p>
            <a:pPr eaLnBrk="1" hangingPunct="1"/>
            <a:r>
              <a:rPr lang="en-US" altLang="en-US" sz="1600"/>
              <a:t>Each of these behavioral relationships are reflected in device logic purposefully designed to meet these requirements or in particular scenarios described in the device specifications. </a:t>
            </a:r>
          </a:p>
          <a:p>
            <a:pPr eaLnBrk="1" hangingPunct="1"/>
            <a:endParaRPr lang="en-US" altLang="en-US" sz="1600"/>
          </a:p>
          <a:p>
            <a:pPr eaLnBrk="1" hangingPunct="1"/>
            <a:r>
              <a:rPr lang="en-US" altLang="en-US" sz="1600"/>
              <a:t>Associated with each attribute relationship is a </a:t>
            </a:r>
            <a:r>
              <a:rPr lang="en-US" altLang="en-US" sz="1600" b="1"/>
              <a:t>correlation</a:t>
            </a:r>
            <a:r>
              <a:rPr lang="en-US" altLang="en-US" sz="1600"/>
              <a:t> </a:t>
            </a:r>
            <a:r>
              <a:rPr lang="en-US" altLang="en-US" sz="1600" b="1"/>
              <a:t>time</a:t>
            </a:r>
            <a:r>
              <a:rPr lang="en-US" altLang="en-US" sz="1600"/>
              <a:t>. </a:t>
            </a:r>
          </a:p>
          <a:p>
            <a:pPr eaLnBrk="1" hangingPunct="1"/>
            <a:endParaRPr lang="en-US" altLang="en-US" sz="1600"/>
          </a:p>
          <a:p>
            <a:pPr eaLnBrk="1" hangingPunct="1"/>
            <a:r>
              <a:rPr lang="en-US" altLang="en-US" sz="1600"/>
              <a:t>The </a:t>
            </a:r>
            <a:r>
              <a:rPr lang="en-US" altLang="en-US" sz="1600" b="1"/>
              <a:t>correlation</a:t>
            </a:r>
            <a:r>
              <a:rPr lang="en-US" altLang="en-US" sz="1600"/>
              <a:t> </a:t>
            </a:r>
            <a:r>
              <a:rPr lang="en-US" altLang="en-US" sz="1600" b="1"/>
              <a:t>time</a:t>
            </a:r>
            <a:r>
              <a:rPr lang="en-US" altLang="en-US" sz="1600"/>
              <a:t> is a moment two or more attributes participate in decision logic of the device.</a:t>
            </a:r>
          </a:p>
          <a:p>
            <a:pPr eaLnBrk="1" hangingPunct="1"/>
            <a:endParaRPr lang="en-US" altLang="en-US" sz="1600"/>
          </a:p>
          <a:p>
            <a:pPr eaLnBrk="1" hangingPunct="1"/>
            <a:r>
              <a:rPr lang="en-US" altLang="en-US" sz="1600"/>
              <a:t>The structure of the relationship may be of one of three types: </a:t>
            </a:r>
          </a:p>
          <a:p>
            <a:pPr lvl="1" eaLnBrk="1" hangingPunct="1"/>
            <a:r>
              <a:rPr lang="en-US" altLang="en-US" sz="1400"/>
              <a:t>matrix,</a:t>
            </a:r>
          </a:p>
          <a:p>
            <a:pPr lvl="1" eaLnBrk="1" hangingPunct="1"/>
            <a:r>
              <a:rPr lang="en-US" altLang="en-US" sz="1400"/>
              <a:t>hierarchical or </a:t>
            </a:r>
          </a:p>
          <a:p>
            <a:pPr lvl="1" eaLnBrk="1" hangingPunct="1"/>
            <a:r>
              <a:rPr lang="en-US" altLang="en-US" sz="1400"/>
              <a:t>hybrid.</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F09354AF-B290-FD47-73BD-66476E9EE3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49464E-3193-4FC9-B891-6566F4E1C3B1}" type="slidenum">
              <a:rPr lang="de-DE" altLang="en-US">
                <a:solidFill>
                  <a:schemeClr val="bg1"/>
                </a:solidFill>
              </a:rPr>
              <a:pPr/>
              <a:t>45</a:t>
            </a:fld>
            <a:endParaRPr lang="de-DE" altLang="en-US">
              <a:solidFill>
                <a:schemeClr val="bg1"/>
              </a:solidFill>
            </a:endParaRPr>
          </a:p>
        </p:txBody>
      </p:sp>
      <p:sp>
        <p:nvSpPr>
          <p:cNvPr id="48131" name="Rectangle 2">
            <a:extLst>
              <a:ext uri="{FF2B5EF4-FFF2-40B4-BE49-F238E27FC236}">
                <a16:creationId xmlns:a16="http://schemas.microsoft.com/office/drawing/2014/main" id="{AB8A0908-8123-D34B-FC68-D8172FA620EE}"/>
              </a:ext>
            </a:extLst>
          </p:cNvPr>
          <p:cNvSpPr>
            <a:spLocks noGrp="1" noChangeArrowheads="1"/>
          </p:cNvSpPr>
          <p:nvPr>
            <p:ph type="title"/>
          </p:nvPr>
        </p:nvSpPr>
        <p:spPr/>
        <p:txBody>
          <a:bodyPr/>
          <a:lstStyle/>
          <a:p>
            <a:pPr eaLnBrk="1" hangingPunct="1"/>
            <a:r>
              <a:rPr lang="en-US" altLang="en-US"/>
              <a:t>Matrix Coverage Model</a:t>
            </a:r>
          </a:p>
        </p:txBody>
      </p:sp>
      <p:sp>
        <p:nvSpPr>
          <p:cNvPr id="48132" name="Rectangle 4">
            <a:extLst>
              <a:ext uri="{FF2B5EF4-FFF2-40B4-BE49-F238E27FC236}">
                <a16:creationId xmlns:a16="http://schemas.microsoft.com/office/drawing/2014/main" id="{6C4A53FB-AD4A-3FCB-D4D2-0272F288C319}"/>
              </a:ext>
            </a:extLst>
          </p:cNvPr>
          <p:cNvSpPr>
            <a:spLocks noGrp="1" noChangeArrowheads="1"/>
          </p:cNvSpPr>
          <p:nvPr>
            <p:ph type="body" sz="half" idx="1"/>
          </p:nvPr>
        </p:nvSpPr>
        <p:spPr/>
        <p:txBody>
          <a:bodyPr/>
          <a:lstStyle/>
          <a:p>
            <a:pPr eaLnBrk="1" hangingPunct="1"/>
            <a:r>
              <a:rPr lang="en-US" altLang="en-US" sz="1400"/>
              <a:t>A matrix model considers each attribute to be a dimension of a matrix, where the number of dimensions is defined by the number of attributes.</a:t>
            </a:r>
          </a:p>
          <a:p>
            <a:pPr eaLnBrk="1" hangingPunct="1"/>
            <a:endParaRPr lang="en-US" altLang="en-US" sz="1400"/>
          </a:p>
          <a:p>
            <a:pPr eaLnBrk="1" hangingPunct="1"/>
            <a:r>
              <a:rPr lang="en-US" altLang="en-US" sz="1400"/>
              <a:t>The values along each axis are the values of the corresponding attribute. </a:t>
            </a:r>
          </a:p>
          <a:p>
            <a:pPr eaLnBrk="1" hangingPunct="1"/>
            <a:endParaRPr lang="en-US" altLang="en-US" sz="1400"/>
          </a:p>
          <a:p>
            <a:pPr eaLnBrk="1" hangingPunct="1"/>
            <a:r>
              <a:rPr lang="en-US" altLang="en-US" sz="1400"/>
              <a:t>Figure to the right illustrates a two dimensional matrix model.</a:t>
            </a:r>
          </a:p>
          <a:p>
            <a:pPr eaLnBrk="1" hangingPunct="1"/>
            <a:endParaRPr lang="en-US" altLang="en-US" sz="1400"/>
          </a:p>
          <a:p>
            <a:pPr eaLnBrk="1" hangingPunct="1"/>
            <a:r>
              <a:rPr lang="en-US" altLang="en-US" sz="1400"/>
              <a:t>The two attributes are labeled “Attribute A” and “Attribute B.”</a:t>
            </a:r>
          </a:p>
          <a:p>
            <a:pPr eaLnBrk="1" hangingPunct="1"/>
            <a:endParaRPr lang="en-US" altLang="en-US" sz="1400"/>
          </a:p>
          <a:p>
            <a:pPr eaLnBrk="1" hangingPunct="1"/>
            <a:r>
              <a:rPr lang="en-US" altLang="en-US" sz="1400"/>
              <a:t>Attribute A has twelve values, A0 through A11 while attribute B has eight values, B0 through B7. </a:t>
            </a:r>
          </a:p>
          <a:p>
            <a:pPr eaLnBrk="1" hangingPunct="1"/>
            <a:endParaRPr lang="en-US" altLang="en-US" sz="1400"/>
          </a:p>
          <a:p>
            <a:pPr eaLnBrk="1" hangingPunct="1"/>
            <a:r>
              <a:rPr lang="en-US" altLang="en-US" sz="1400"/>
              <a:t>An attribute pair, (</a:t>
            </a:r>
            <a:r>
              <a:rPr lang="en-US" altLang="en-US" sz="1400" i="1"/>
              <a:t>A</a:t>
            </a:r>
            <a:r>
              <a:rPr lang="en-US" altLang="en-US" sz="1400" i="1" baseline="-25000"/>
              <a:t>n</a:t>
            </a:r>
            <a:r>
              <a:rPr lang="en-US" altLang="en-US" sz="1400"/>
              <a:t>, </a:t>
            </a:r>
            <a:r>
              <a:rPr lang="en-US" altLang="en-US" sz="1400" i="1"/>
              <a:t>B</a:t>
            </a:r>
            <a:r>
              <a:rPr lang="en-US" altLang="en-US" sz="1400" i="1" baseline="-25000"/>
              <a:t>m</a:t>
            </a:r>
            <a:r>
              <a:rPr lang="en-US" altLang="en-US" sz="1400"/>
              <a:t>), defines a point within this two dimensional coverage space. </a:t>
            </a:r>
          </a:p>
          <a:p>
            <a:pPr eaLnBrk="1" hangingPunct="1"/>
            <a:endParaRPr lang="en-US" altLang="en-US" sz="1400"/>
          </a:p>
          <a:p>
            <a:pPr eaLnBrk="1" hangingPunct="1"/>
            <a:r>
              <a:rPr lang="en-US" altLang="en-US" sz="1400"/>
              <a:t>This matrix model defines 96 points.</a:t>
            </a:r>
          </a:p>
        </p:txBody>
      </p:sp>
      <p:sp>
        <p:nvSpPr>
          <p:cNvPr id="48133" name="Rectangle 7">
            <a:extLst>
              <a:ext uri="{FF2B5EF4-FFF2-40B4-BE49-F238E27FC236}">
                <a16:creationId xmlns:a16="http://schemas.microsoft.com/office/drawing/2014/main" id="{23B77DE9-14D2-C2E7-2687-B7A5D7624F04}"/>
              </a:ext>
            </a:extLst>
          </p:cNvPr>
          <p:cNvSpPr>
            <a:spLocks noChangeArrowheads="1"/>
          </p:cNvSpPr>
          <p:nvPr/>
        </p:nvSpPr>
        <p:spPr bwMode="auto">
          <a:xfrm>
            <a:off x="6124575" y="4119563"/>
            <a:ext cx="149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Matrix Coverage Model</a:t>
            </a:r>
          </a:p>
        </p:txBody>
      </p:sp>
      <p:pic>
        <p:nvPicPr>
          <p:cNvPr id="48134" name="Picture 9">
            <a:extLst>
              <a:ext uri="{FF2B5EF4-FFF2-40B4-BE49-F238E27FC236}">
                <a16:creationId xmlns:a16="http://schemas.microsoft.com/office/drawing/2014/main" id="{C80551CF-122A-7B3D-5301-9AA07E2F7B3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495425"/>
            <a:ext cx="4186238" cy="2562225"/>
          </a:xfrm>
          <a:noFill/>
        </p:spPr>
      </p:pic>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E1358C4E-F449-00E9-2BF0-A6A0726CEC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444C02-E26A-4B92-95B7-891BCCB92C2B}" type="slidenum">
              <a:rPr lang="de-DE" altLang="en-US">
                <a:solidFill>
                  <a:schemeClr val="bg1"/>
                </a:solidFill>
              </a:rPr>
              <a:pPr/>
              <a:t>46</a:t>
            </a:fld>
            <a:endParaRPr lang="de-DE" altLang="en-US">
              <a:solidFill>
                <a:schemeClr val="bg1"/>
              </a:solidFill>
            </a:endParaRPr>
          </a:p>
        </p:txBody>
      </p:sp>
      <p:sp>
        <p:nvSpPr>
          <p:cNvPr id="49155" name="Rectangle 4">
            <a:extLst>
              <a:ext uri="{FF2B5EF4-FFF2-40B4-BE49-F238E27FC236}">
                <a16:creationId xmlns:a16="http://schemas.microsoft.com/office/drawing/2014/main" id="{22863BE4-B58D-FA43-564D-154D225DF954}"/>
              </a:ext>
            </a:extLst>
          </p:cNvPr>
          <p:cNvSpPr>
            <a:spLocks noGrp="1" noChangeArrowheads="1"/>
          </p:cNvSpPr>
          <p:nvPr>
            <p:ph type="title"/>
          </p:nvPr>
        </p:nvSpPr>
        <p:spPr/>
        <p:txBody>
          <a:bodyPr/>
          <a:lstStyle/>
          <a:p>
            <a:pPr eaLnBrk="1" hangingPunct="1"/>
            <a:r>
              <a:rPr lang="en-US" altLang="en-US"/>
              <a:t>Hierarchical Coverage Model</a:t>
            </a:r>
          </a:p>
        </p:txBody>
      </p:sp>
      <p:sp>
        <p:nvSpPr>
          <p:cNvPr id="49156" name="Rectangle 5">
            <a:extLst>
              <a:ext uri="{FF2B5EF4-FFF2-40B4-BE49-F238E27FC236}">
                <a16:creationId xmlns:a16="http://schemas.microsoft.com/office/drawing/2014/main" id="{7B66A58E-AB92-D802-3297-662E488009D2}"/>
              </a:ext>
            </a:extLst>
          </p:cNvPr>
          <p:cNvSpPr>
            <a:spLocks noGrp="1" noChangeArrowheads="1"/>
          </p:cNvSpPr>
          <p:nvPr>
            <p:ph type="body" sz="half" idx="1"/>
          </p:nvPr>
        </p:nvSpPr>
        <p:spPr/>
        <p:txBody>
          <a:bodyPr/>
          <a:lstStyle/>
          <a:p>
            <a:pPr eaLnBrk="1" hangingPunct="1"/>
            <a:r>
              <a:rPr lang="en-US" altLang="en-US" sz="1200"/>
              <a:t>A hierarchical model is structured like an inverted tree with its root at the top. </a:t>
            </a:r>
          </a:p>
          <a:p>
            <a:pPr eaLnBrk="1" hangingPunct="1"/>
            <a:endParaRPr lang="en-US" altLang="en-US" sz="1200"/>
          </a:p>
          <a:p>
            <a:pPr eaLnBrk="1" hangingPunct="1"/>
            <a:r>
              <a:rPr lang="en-US" altLang="en-US" sz="1200"/>
              <a:t>It is a directed graph whose nodes are attribute values and whose edges indicate a relationship between one attribute value and another. </a:t>
            </a:r>
          </a:p>
          <a:p>
            <a:pPr eaLnBrk="1" hangingPunct="1"/>
            <a:endParaRPr lang="en-US" altLang="en-US" sz="1200"/>
          </a:p>
          <a:p>
            <a:pPr eaLnBrk="1" hangingPunct="1"/>
            <a:r>
              <a:rPr lang="en-US" altLang="en-US" sz="1200"/>
              <a:t>One attribute is represented at each level in the tree, with the primary controlling attribute at the root and each successive attribute one level lower. </a:t>
            </a:r>
          </a:p>
          <a:p>
            <a:pPr eaLnBrk="1" hangingPunct="1"/>
            <a:endParaRPr lang="en-US" altLang="en-US" sz="1200"/>
          </a:p>
          <a:p>
            <a:pPr eaLnBrk="1" hangingPunct="1"/>
            <a:r>
              <a:rPr lang="en-US" altLang="en-US" sz="1200"/>
              <a:t>Figure to the right illustrates a hierarchical coverage model defined by three attributes: “Attribute A,” “Attribute B” and “Attribute C.”</a:t>
            </a:r>
          </a:p>
          <a:p>
            <a:pPr eaLnBrk="1" hangingPunct="1"/>
            <a:endParaRPr lang="en-US" altLang="en-US" sz="1200"/>
          </a:p>
          <a:p>
            <a:pPr eaLnBrk="1" hangingPunct="1"/>
            <a:r>
              <a:rPr lang="en-US" altLang="en-US" sz="1200"/>
              <a:t>Attribute A is the primary controlling attribute and has four values, A0 through A3. </a:t>
            </a:r>
          </a:p>
          <a:p>
            <a:pPr eaLnBrk="1" hangingPunct="1"/>
            <a:r>
              <a:rPr lang="en-US" altLang="en-US" sz="1200"/>
              <a:t>Attribute B is a secondary attribute and has three values, B0, B1 and B2. </a:t>
            </a:r>
          </a:p>
          <a:p>
            <a:pPr eaLnBrk="1" hangingPunct="1"/>
            <a:r>
              <a:rPr lang="en-US" altLang="en-US" sz="1200"/>
              <a:t>Attribute C is a tertiary attribute having four values, C0 through C3.</a:t>
            </a:r>
          </a:p>
          <a:p>
            <a:pPr eaLnBrk="1" hangingPunct="1"/>
            <a:endParaRPr lang="en-US" altLang="en-US" sz="1200"/>
          </a:p>
          <a:p>
            <a:pPr eaLnBrk="1" hangingPunct="1"/>
            <a:r>
              <a:rPr lang="en-US" altLang="en-US" sz="1200"/>
              <a:t>In this model, an attribute 3-tuple, (A</a:t>
            </a:r>
            <a:r>
              <a:rPr lang="en-US" altLang="en-US" sz="1200" baseline="-25000"/>
              <a:t>n </a:t>
            </a:r>
            <a:r>
              <a:rPr lang="en-US" altLang="en-US" sz="1200"/>
              <a:t>, B</a:t>
            </a:r>
            <a:r>
              <a:rPr lang="en-US" altLang="en-US" sz="1200" baseline="-25000"/>
              <a:t>m </a:t>
            </a:r>
            <a:r>
              <a:rPr lang="en-US" altLang="en-US" sz="1200"/>
              <a:t>, C</a:t>
            </a:r>
            <a:r>
              <a:rPr lang="en-US" altLang="en-US" sz="1200" baseline="-25000"/>
              <a:t>k</a:t>
            </a:r>
            <a:r>
              <a:rPr lang="en-US" altLang="en-US" sz="1200"/>
              <a:t>), defines one of the ten points in the coverage space. </a:t>
            </a:r>
          </a:p>
          <a:p>
            <a:pPr eaLnBrk="1" hangingPunct="1"/>
            <a:r>
              <a:rPr lang="en-US" altLang="en-US" sz="1200"/>
              <a:t>For example, </a:t>
            </a:r>
            <a:r>
              <a:rPr lang="en-US" altLang="en-US" sz="1200" i="1"/>
              <a:t>p</a:t>
            </a:r>
            <a:r>
              <a:rPr lang="en-US" altLang="en-US" sz="1200" i="1" baseline="-25000"/>
              <a:t>7</a:t>
            </a:r>
            <a:r>
              <a:rPr lang="en-US" altLang="en-US" sz="1200"/>
              <a:t> is defined by (A2, B0, C2), the path to this point.</a:t>
            </a:r>
          </a:p>
        </p:txBody>
      </p:sp>
      <p:pic>
        <p:nvPicPr>
          <p:cNvPr id="49157" name="Picture 7">
            <a:extLst>
              <a:ext uri="{FF2B5EF4-FFF2-40B4-BE49-F238E27FC236}">
                <a16:creationId xmlns:a16="http://schemas.microsoft.com/office/drawing/2014/main" id="{5D49CC80-8DF0-4E14-B31F-0631821D27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698625"/>
            <a:ext cx="4186238" cy="2154238"/>
          </a:xfrm>
          <a:noFill/>
        </p:spPr>
      </p:pic>
      <p:sp>
        <p:nvSpPr>
          <p:cNvPr id="49158" name="Rectangle 8">
            <a:extLst>
              <a:ext uri="{FF2B5EF4-FFF2-40B4-BE49-F238E27FC236}">
                <a16:creationId xmlns:a16="http://schemas.microsoft.com/office/drawing/2014/main" id="{C8DD0C98-64E5-F14B-50CB-676620EE51E6}"/>
              </a:ext>
            </a:extLst>
          </p:cNvPr>
          <p:cNvSpPr>
            <a:spLocks noChangeArrowheads="1"/>
          </p:cNvSpPr>
          <p:nvPr/>
        </p:nvSpPr>
        <p:spPr bwMode="auto">
          <a:xfrm>
            <a:off x="6086475" y="3916363"/>
            <a:ext cx="181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Hierarchical Coverage Model</a:t>
            </a: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a:extLst>
              <a:ext uri="{FF2B5EF4-FFF2-40B4-BE49-F238E27FC236}">
                <a16:creationId xmlns:a16="http://schemas.microsoft.com/office/drawing/2014/main" id="{EAE5CAE5-D0E2-4878-9419-03D2B6DA81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2D8591-A39E-47A9-9F69-D904F1B61767}" type="slidenum">
              <a:rPr lang="de-DE" altLang="en-US">
                <a:solidFill>
                  <a:schemeClr val="bg1"/>
                </a:solidFill>
              </a:rPr>
              <a:pPr/>
              <a:t>47</a:t>
            </a:fld>
            <a:endParaRPr lang="de-DE" altLang="en-US">
              <a:solidFill>
                <a:schemeClr val="bg1"/>
              </a:solidFill>
            </a:endParaRPr>
          </a:p>
        </p:txBody>
      </p:sp>
      <p:sp>
        <p:nvSpPr>
          <p:cNvPr id="50179" name="Rectangle 2">
            <a:extLst>
              <a:ext uri="{FF2B5EF4-FFF2-40B4-BE49-F238E27FC236}">
                <a16:creationId xmlns:a16="http://schemas.microsoft.com/office/drawing/2014/main" id="{7383E8E9-AB91-71E5-3D0D-F2C7492E2C88}"/>
              </a:ext>
            </a:extLst>
          </p:cNvPr>
          <p:cNvSpPr>
            <a:spLocks noGrp="1" noChangeArrowheads="1"/>
          </p:cNvSpPr>
          <p:nvPr>
            <p:ph type="title"/>
          </p:nvPr>
        </p:nvSpPr>
        <p:spPr/>
        <p:txBody>
          <a:bodyPr/>
          <a:lstStyle/>
          <a:p>
            <a:pPr eaLnBrk="1" hangingPunct="1"/>
            <a:r>
              <a:rPr lang="en-US" altLang="en-US"/>
              <a:t>Hybrid Coverage Model</a:t>
            </a:r>
          </a:p>
        </p:txBody>
      </p:sp>
      <p:sp>
        <p:nvSpPr>
          <p:cNvPr id="50180" name="Rectangle 4">
            <a:extLst>
              <a:ext uri="{FF2B5EF4-FFF2-40B4-BE49-F238E27FC236}">
                <a16:creationId xmlns:a16="http://schemas.microsoft.com/office/drawing/2014/main" id="{05835D4B-B4AC-2104-5495-46525B560AF7}"/>
              </a:ext>
            </a:extLst>
          </p:cNvPr>
          <p:cNvSpPr>
            <a:spLocks noGrp="1" noChangeArrowheads="1"/>
          </p:cNvSpPr>
          <p:nvPr>
            <p:ph type="body" sz="half" idx="1"/>
          </p:nvPr>
        </p:nvSpPr>
        <p:spPr/>
        <p:txBody>
          <a:bodyPr/>
          <a:lstStyle/>
          <a:p>
            <a:pPr eaLnBrk="1" hangingPunct="1"/>
            <a:r>
              <a:rPr lang="en-US" altLang="en-US" sz="1200"/>
              <a:t>A hybrid model is composed of a blend of matrix and hierarchical regions, where fully permuted attribute combinations are structured as a matrix and irregular attribute relationships are structured hierarchically. </a:t>
            </a:r>
          </a:p>
          <a:p>
            <a:pPr eaLnBrk="1" hangingPunct="1"/>
            <a:endParaRPr lang="en-US" altLang="en-US" sz="1200"/>
          </a:p>
          <a:p>
            <a:pPr eaLnBrk="1" hangingPunct="1"/>
            <a:r>
              <a:rPr lang="en-US" altLang="en-US" sz="1200"/>
              <a:t>The matrix subregions may be leaf nodes of a base hierarchical model or hierarchical subregions may occupy nodes within a base matrix model. </a:t>
            </a:r>
          </a:p>
          <a:p>
            <a:pPr eaLnBrk="1" hangingPunct="1"/>
            <a:endParaRPr lang="en-US" altLang="en-US" sz="1200"/>
          </a:p>
          <a:p>
            <a:pPr eaLnBrk="1" hangingPunct="1"/>
            <a:r>
              <a:rPr lang="en-US" altLang="en-US" sz="1200"/>
              <a:t>Figure on the right illustrates a hybrid model of the first type, matrix subregions are leaf nodes of a base hierarchical model.</a:t>
            </a:r>
          </a:p>
          <a:p>
            <a:pPr eaLnBrk="1" hangingPunct="1"/>
            <a:endParaRPr lang="en-US" altLang="en-US" sz="1200"/>
          </a:p>
          <a:p>
            <a:pPr eaLnBrk="1" hangingPunct="1"/>
            <a:r>
              <a:rPr lang="en-US" altLang="en-US" sz="1200"/>
              <a:t>Attributes A, B and C are defined the same as the previous hierarchical model, having four, three and four values respectively. </a:t>
            </a:r>
          </a:p>
          <a:p>
            <a:pPr eaLnBrk="1" hangingPunct="1"/>
            <a:r>
              <a:rPr lang="en-US" altLang="en-US" sz="1200"/>
              <a:t>Attribute D has three values, D0, D1, and D2 and attribute E has six values, E0 through E5. These two attributes define a three by six matrix subregion of the hierarchical model. </a:t>
            </a:r>
          </a:p>
          <a:p>
            <a:pPr eaLnBrk="1" hangingPunct="1"/>
            <a:r>
              <a:rPr lang="en-US" altLang="en-US" sz="1200"/>
              <a:t>Attributes F and G likewise define a five by four matrix subregion.</a:t>
            </a:r>
          </a:p>
          <a:p>
            <a:pPr eaLnBrk="1" hangingPunct="1"/>
            <a:endParaRPr lang="en-US" altLang="en-US" sz="1200"/>
          </a:p>
          <a:p>
            <a:pPr eaLnBrk="1" hangingPunct="1"/>
            <a:r>
              <a:rPr lang="en-US" altLang="en-US" sz="1200"/>
              <a:t>This model defines a total of 46 points: 8 leaf nodes (</a:t>
            </a:r>
            <a:r>
              <a:rPr lang="en-US" altLang="en-US" sz="1200" i="1"/>
              <a:t>p</a:t>
            </a:r>
            <a:r>
              <a:rPr lang="en-US" altLang="en-US" sz="1200" i="1" baseline="-25000"/>
              <a:t>1</a:t>
            </a:r>
            <a:r>
              <a:rPr lang="en-US" altLang="en-US" sz="1200"/>
              <a:t>, </a:t>
            </a:r>
            <a:r>
              <a:rPr lang="en-US" altLang="en-US" sz="1200" i="1"/>
              <a:t>p</a:t>
            </a:r>
            <a:r>
              <a:rPr lang="en-US" altLang="en-US" sz="1200" i="1" baseline="-25000"/>
              <a:t>3</a:t>
            </a:r>
            <a:r>
              <a:rPr lang="en-US" altLang="en-US" sz="1200"/>
              <a:t>, </a:t>
            </a:r>
            <a:r>
              <a:rPr lang="en-US" altLang="en-US" sz="1200" i="1"/>
              <a:t>p</a:t>
            </a:r>
            <a:r>
              <a:rPr lang="en-US" altLang="en-US" sz="1200" i="1" baseline="-25000"/>
              <a:t>4</a:t>
            </a:r>
            <a:r>
              <a:rPr lang="en-US" altLang="en-US" sz="1200"/>
              <a:t>, </a:t>
            </a:r>
            <a:r>
              <a:rPr lang="en-US" altLang="en-US" sz="1200" i="1"/>
              <a:t>p</a:t>
            </a:r>
            <a:r>
              <a:rPr lang="en-US" altLang="en-US" sz="1200" i="1" baseline="-25000"/>
              <a:t>5</a:t>
            </a:r>
            <a:r>
              <a:rPr lang="en-US" altLang="en-US" sz="1200"/>
              <a:t>, </a:t>
            </a:r>
            <a:r>
              <a:rPr lang="en-US" altLang="en-US" sz="1200" i="1"/>
              <a:t>p</a:t>
            </a:r>
            <a:r>
              <a:rPr lang="en-US" altLang="en-US" sz="1200" i="1" baseline="-25000"/>
              <a:t>6</a:t>
            </a:r>
            <a:r>
              <a:rPr lang="en-US" altLang="en-US" sz="1200"/>
              <a:t>, </a:t>
            </a:r>
            <a:r>
              <a:rPr lang="en-US" altLang="en-US" sz="1200" i="1"/>
              <a:t>p</a:t>
            </a:r>
            <a:r>
              <a:rPr lang="en-US" altLang="en-US" sz="1200" i="1" baseline="-25000"/>
              <a:t>7</a:t>
            </a:r>
            <a:r>
              <a:rPr lang="en-US" altLang="en-US" sz="1200"/>
              <a:t>, </a:t>
            </a:r>
            <a:r>
              <a:rPr lang="en-US" altLang="en-US" sz="1200" i="1"/>
              <a:t>p</a:t>
            </a:r>
            <a:r>
              <a:rPr lang="en-US" altLang="en-US" sz="1200" i="1" baseline="-25000"/>
              <a:t>8</a:t>
            </a:r>
            <a:r>
              <a:rPr lang="en-US" altLang="en-US" sz="1200"/>
              <a:t>, </a:t>
            </a:r>
            <a:r>
              <a:rPr lang="en-US" altLang="en-US" sz="1200" i="1"/>
              <a:t>p</a:t>
            </a:r>
            <a:r>
              <a:rPr lang="en-US" altLang="en-US" sz="1200" i="1" baseline="-25000"/>
              <a:t>9</a:t>
            </a:r>
            <a:r>
              <a:rPr lang="en-US" altLang="en-US" sz="1200"/>
              <a:t>), 18 points in the attribute D/E matrix and 20 points in the attribute F/G matrix.</a:t>
            </a:r>
          </a:p>
        </p:txBody>
      </p:sp>
      <p:pic>
        <p:nvPicPr>
          <p:cNvPr id="50181" name="Picture 6">
            <a:extLst>
              <a:ext uri="{FF2B5EF4-FFF2-40B4-BE49-F238E27FC236}">
                <a16:creationId xmlns:a16="http://schemas.microsoft.com/office/drawing/2014/main" id="{42F609B9-6A60-CFFF-E212-CDA326ACAB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004888"/>
            <a:ext cx="4186238" cy="3543300"/>
          </a:xfrm>
          <a:noFill/>
        </p:spPr>
      </p:pic>
      <p:sp>
        <p:nvSpPr>
          <p:cNvPr id="50182" name="Rectangle 7">
            <a:extLst>
              <a:ext uri="{FF2B5EF4-FFF2-40B4-BE49-F238E27FC236}">
                <a16:creationId xmlns:a16="http://schemas.microsoft.com/office/drawing/2014/main" id="{6CF98254-5A76-1D04-6019-090FFC6B1775}"/>
              </a:ext>
            </a:extLst>
          </p:cNvPr>
          <p:cNvSpPr>
            <a:spLocks noChangeArrowheads="1"/>
          </p:cNvSpPr>
          <p:nvPr/>
        </p:nvSpPr>
        <p:spPr bwMode="auto">
          <a:xfrm>
            <a:off x="6010275" y="4602163"/>
            <a:ext cx="151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Hybrid Coverage Model</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EA984811-EFEC-3337-A724-775B83F6DC6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4ABA0-C95C-4590-92EC-75160F431878}" type="slidenum">
              <a:rPr lang="de-DE" altLang="en-US">
                <a:solidFill>
                  <a:schemeClr val="bg1"/>
                </a:solidFill>
              </a:rPr>
              <a:pPr/>
              <a:t>48</a:t>
            </a:fld>
            <a:endParaRPr lang="de-DE" altLang="en-US">
              <a:solidFill>
                <a:schemeClr val="bg1"/>
              </a:solidFill>
            </a:endParaRPr>
          </a:p>
        </p:txBody>
      </p:sp>
      <p:sp>
        <p:nvSpPr>
          <p:cNvPr id="51203" name="Rectangle 2">
            <a:extLst>
              <a:ext uri="{FF2B5EF4-FFF2-40B4-BE49-F238E27FC236}">
                <a16:creationId xmlns:a16="http://schemas.microsoft.com/office/drawing/2014/main" id="{0D6AE09E-B8F9-F465-6B9E-BB4991F006B1}"/>
              </a:ext>
            </a:extLst>
          </p:cNvPr>
          <p:cNvSpPr>
            <a:spLocks noGrp="1" noChangeArrowheads="1"/>
          </p:cNvSpPr>
          <p:nvPr>
            <p:ph type="title"/>
          </p:nvPr>
        </p:nvSpPr>
        <p:spPr/>
        <p:txBody>
          <a:bodyPr/>
          <a:lstStyle/>
          <a:p>
            <a:pPr eaLnBrk="1" hangingPunct="1"/>
            <a:r>
              <a:rPr lang="en-US" altLang="en-US"/>
              <a:t>Pros and Cons of Each Model I</a:t>
            </a:r>
          </a:p>
        </p:txBody>
      </p:sp>
      <p:sp>
        <p:nvSpPr>
          <p:cNvPr id="51204" name="Rectangle 3">
            <a:extLst>
              <a:ext uri="{FF2B5EF4-FFF2-40B4-BE49-F238E27FC236}">
                <a16:creationId xmlns:a16="http://schemas.microsoft.com/office/drawing/2014/main" id="{8003D79D-17FB-793F-4384-C3ACE66F0B76}"/>
              </a:ext>
            </a:extLst>
          </p:cNvPr>
          <p:cNvSpPr>
            <a:spLocks noGrp="1" noChangeArrowheads="1"/>
          </p:cNvSpPr>
          <p:nvPr>
            <p:ph type="body" idx="1"/>
          </p:nvPr>
        </p:nvSpPr>
        <p:spPr/>
        <p:txBody>
          <a:bodyPr/>
          <a:lstStyle/>
          <a:p>
            <a:pPr eaLnBrk="1" hangingPunct="1"/>
            <a:r>
              <a:rPr lang="en-US" altLang="en-US" sz="1400"/>
              <a:t>Although the structure of the coverage model should reflect the underlying relationships among the attributes from which it is composed, there are times when the relationships may be modeled using more than one of these model structures. </a:t>
            </a:r>
          </a:p>
          <a:p>
            <a:pPr eaLnBrk="1" hangingPunct="1"/>
            <a:endParaRPr lang="en-US" altLang="en-US" sz="1400"/>
          </a:p>
          <a:p>
            <a:pPr eaLnBrk="1" hangingPunct="1"/>
            <a:r>
              <a:rPr lang="en-US" altLang="en-US" sz="1400"/>
              <a:t>What are the pros and cons of each structure in terms of model fidelity and implementation effort?</a:t>
            </a:r>
          </a:p>
          <a:p>
            <a:pPr eaLnBrk="1" hangingPunct="1"/>
            <a:endParaRPr lang="en-US" altLang="en-US" sz="1400"/>
          </a:p>
          <a:p>
            <a:pPr eaLnBrk="1" hangingPunct="1"/>
            <a:r>
              <a:rPr lang="en-US" altLang="en-US" sz="1400"/>
              <a:t>The matrix model requires the least effort to design and implement because of its symmetry. Each of the interacting attributes is specified, along with its corresponding values. </a:t>
            </a:r>
          </a:p>
          <a:p>
            <a:pPr eaLnBrk="1" hangingPunct="1"/>
            <a:endParaRPr lang="en-US" altLang="en-US" sz="1400"/>
          </a:p>
          <a:p>
            <a:pPr eaLnBrk="1" hangingPunct="1"/>
            <a:r>
              <a:rPr lang="en-US" altLang="en-US" sz="1400"/>
              <a:t>Because the matrix model is so easy to build, engineers often choose it as the path of least resistance even though another model is more applicable. </a:t>
            </a:r>
          </a:p>
          <a:p>
            <a:pPr eaLnBrk="1" hangingPunct="1"/>
            <a:endParaRPr lang="en-US" altLang="en-US" sz="1400"/>
          </a:p>
          <a:p>
            <a:pPr eaLnBrk="1" hangingPunct="1"/>
            <a:r>
              <a:rPr lang="en-US" altLang="en-US" sz="1400"/>
              <a:t>If the full size of a model, structured as a matrix, is relatively small (1,000 points or less) and the most of the coverage points are not invalid or impossible to reach, the time saved over designing a more precise hierarchical or hybrid model is worth the loss of fidelity. </a:t>
            </a:r>
          </a:p>
          <a:p>
            <a:pPr eaLnBrk="1" hangingPunct="1"/>
            <a:endParaRPr lang="en-US" altLang="en-US" sz="1400"/>
          </a:p>
          <a:p>
            <a:pPr eaLnBrk="1" hangingPunct="1"/>
            <a:r>
              <a:rPr lang="en-US" altLang="en-US" sz="1400"/>
              <a:t>However, if the matrix model would be quite large (100,000 or more points) or it would define many invalid points, a hierarchical or hybrid model should be chosen instead.</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3A0B6CD6-EE50-E870-A129-25092B54F6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03F0F4-4358-4668-885D-2E218586D081}" type="slidenum">
              <a:rPr lang="de-DE" altLang="en-US">
                <a:solidFill>
                  <a:schemeClr val="bg1"/>
                </a:solidFill>
              </a:rPr>
              <a:pPr/>
              <a:t>49</a:t>
            </a:fld>
            <a:endParaRPr lang="de-DE" altLang="en-US">
              <a:solidFill>
                <a:schemeClr val="bg1"/>
              </a:solidFill>
            </a:endParaRPr>
          </a:p>
        </p:txBody>
      </p:sp>
      <p:sp>
        <p:nvSpPr>
          <p:cNvPr id="52227" name="Rectangle 2">
            <a:extLst>
              <a:ext uri="{FF2B5EF4-FFF2-40B4-BE49-F238E27FC236}">
                <a16:creationId xmlns:a16="http://schemas.microsoft.com/office/drawing/2014/main" id="{ED833745-CF44-EF9A-49FB-F204D8F52114}"/>
              </a:ext>
            </a:extLst>
          </p:cNvPr>
          <p:cNvSpPr>
            <a:spLocks noGrp="1" noChangeArrowheads="1"/>
          </p:cNvSpPr>
          <p:nvPr>
            <p:ph type="title"/>
          </p:nvPr>
        </p:nvSpPr>
        <p:spPr/>
        <p:txBody>
          <a:bodyPr/>
          <a:lstStyle/>
          <a:p>
            <a:pPr eaLnBrk="1" hangingPunct="1"/>
            <a:r>
              <a:rPr lang="en-US" altLang="en-US"/>
              <a:t>Pros and Cons of Each Model II</a:t>
            </a:r>
          </a:p>
        </p:txBody>
      </p:sp>
      <p:sp>
        <p:nvSpPr>
          <p:cNvPr id="52228" name="Rectangle 3">
            <a:extLst>
              <a:ext uri="{FF2B5EF4-FFF2-40B4-BE49-F238E27FC236}">
                <a16:creationId xmlns:a16="http://schemas.microsoft.com/office/drawing/2014/main" id="{77FAFACC-6B40-A5A7-082F-B4A7F7F3BBC0}"/>
              </a:ext>
            </a:extLst>
          </p:cNvPr>
          <p:cNvSpPr>
            <a:spLocks noGrp="1" noChangeArrowheads="1"/>
          </p:cNvSpPr>
          <p:nvPr>
            <p:ph type="body" idx="1"/>
          </p:nvPr>
        </p:nvSpPr>
        <p:spPr/>
        <p:txBody>
          <a:bodyPr/>
          <a:lstStyle/>
          <a:p>
            <a:pPr eaLnBrk="1" hangingPunct="1"/>
            <a:r>
              <a:rPr lang="en-US" altLang="en-US" sz="1600"/>
              <a:t>The hierarchical model requires more effort to design because, not only must the attributes and their values be specified, specific relationships among attributes must also be defined.</a:t>
            </a:r>
          </a:p>
          <a:p>
            <a:pPr eaLnBrk="1" hangingPunct="1"/>
            <a:endParaRPr lang="en-US" altLang="en-US" sz="1600"/>
          </a:p>
          <a:p>
            <a:pPr eaLnBrk="1" hangingPunct="1"/>
            <a:r>
              <a:rPr lang="en-US" altLang="en-US" sz="1600"/>
              <a:t>These relationships are often quite irregular and complex, requiring many lines to enumerate. </a:t>
            </a:r>
          </a:p>
          <a:p>
            <a:pPr eaLnBrk="1" hangingPunct="1"/>
            <a:endParaRPr lang="en-US" altLang="en-US" sz="1600"/>
          </a:p>
          <a:p>
            <a:pPr eaLnBrk="1" hangingPunct="1"/>
            <a:r>
              <a:rPr lang="en-US" altLang="en-US" sz="1600"/>
              <a:t>Nonetheless, the complexity reflected in the hierarchical model is inherent in the attribute relationships described by the device specification or reflected in the RTL implementation. Although it may be simplified using a lower fidelity model, it cannot be avoided. </a:t>
            </a:r>
          </a:p>
          <a:p>
            <a:pPr eaLnBrk="1" hangingPunct="1"/>
            <a:endParaRPr lang="en-US" altLang="en-US" sz="1600"/>
          </a:p>
          <a:p>
            <a:pPr eaLnBrk="1" hangingPunct="1"/>
            <a:r>
              <a:rPr lang="en-US" altLang="en-US" sz="1600"/>
              <a:t>The strength of the hierarchical model is that it can precisely define attribute relationships, dramatically reducing the size of a coverage model and providing deeper insight into observed device behaviors.</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FD83BE0F-F4F6-635E-48C7-3BE14C82135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8A3625-927B-470A-BC69-80F7525EAA0F}"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0B0CEFA7-06E9-C6EC-1720-27AF20422EE7}"/>
              </a:ext>
            </a:extLst>
          </p:cNvPr>
          <p:cNvSpPr>
            <a:spLocks noGrp="1" noChangeArrowheads="1"/>
          </p:cNvSpPr>
          <p:nvPr>
            <p:ph type="title"/>
          </p:nvPr>
        </p:nvSpPr>
        <p:spPr/>
        <p:txBody>
          <a:bodyPr/>
          <a:lstStyle/>
          <a:p>
            <a:pPr eaLnBrk="1" hangingPunct="1"/>
            <a:r>
              <a:rPr lang="en-US" altLang="en-US"/>
              <a:t>Verification Coverage Overview II</a:t>
            </a:r>
          </a:p>
        </p:txBody>
      </p:sp>
      <p:sp>
        <p:nvSpPr>
          <p:cNvPr id="7172" name="Rectangle 3">
            <a:extLst>
              <a:ext uri="{FF2B5EF4-FFF2-40B4-BE49-F238E27FC236}">
                <a16:creationId xmlns:a16="http://schemas.microsoft.com/office/drawing/2014/main" id="{18771523-C0B9-9227-9671-B54F3B67CDBC}"/>
              </a:ext>
            </a:extLst>
          </p:cNvPr>
          <p:cNvSpPr>
            <a:spLocks noGrp="1" noChangeArrowheads="1"/>
          </p:cNvSpPr>
          <p:nvPr>
            <p:ph type="body" idx="1"/>
          </p:nvPr>
        </p:nvSpPr>
        <p:spPr/>
        <p:txBody>
          <a:bodyPr/>
          <a:lstStyle/>
          <a:p>
            <a:pPr eaLnBrk="1" hangingPunct="1"/>
            <a:r>
              <a:rPr lang="en-US" altLang="en-US" sz="1600"/>
              <a:t>Exhaustive simulation of even small designs is not possible. </a:t>
            </a:r>
          </a:p>
          <a:p>
            <a:pPr eaLnBrk="1" hangingPunct="1"/>
            <a:endParaRPr lang="en-US" altLang="en-US" sz="1600"/>
          </a:p>
          <a:p>
            <a:pPr eaLnBrk="1" hangingPunct="1"/>
            <a:r>
              <a:rPr lang="en-US" altLang="en-US" sz="1600"/>
              <a:t>The following example shows the combinatorial explosion that makes verification such a daunting task.</a:t>
            </a:r>
          </a:p>
          <a:p>
            <a:pPr eaLnBrk="1" hangingPunct="1"/>
            <a:endParaRPr lang="en-US" altLang="en-US" sz="1600"/>
          </a:p>
          <a:p>
            <a:pPr eaLnBrk="1" hangingPunct="1"/>
            <a:r>
              <a:rPr lang="en-US" altLang="en-US" sz="1600"/>
              <a:t>Let the DUV be a 16-bit adder. Simulating all combinatorial possibilities of the adder takes 4 billion simulation cycles, assuming that this circuit does not have state-holding elements. </a:t>
            </a:r>
          </a:p>
          <a:p>
            <a:pPr eaLnBrk="1" hangingPunct="1"/>
            <a:endParaRPr lang="en-US" altLang="en-US" sz="1600"/>
          </a:p>
          <a:p>
            <a:pPr eaLnBrk="1" hangingPunct="1"/>
            <a:r>
              <a:rPr lang="en-US" altLang="en-US" sz="1600"/>
              <a:t>If the project uses a simulation engine that is able to run 1,000 cycles per second, the team still needs around 50 days to simulate this trivial DUV exhaustively. </a:t>
            </a:r>
          </a:p>
          <a:p>
            <a:pPr eaLnBrk="1" hangingPunct="1"/>
            <a:endParaRPr lang="en-US" altLang="en-US" sz="1600"/>
          </a:p>
          <a:p>
            <a:pPr eaLnBrk="1" hangingPunct="1"/>
            <a:r>
              <a:rPr lang="en-US" altLang="en-US" sz="1600"/>
              <a:t>When does the verification team stop simulation? </a:t>
            </a:r>
          </a:p>
          <a:p>
            <a:pPr eaLnBrk="1" hangingPunct="1"/>
            <a:r>
              <a:rPr lang="en-US" altLang="en-US" sz="1600"/>
              <a:t>Is it good enough to continue until the simulation has been bug-free for 3 days? </a:t>
            </a:r>
          </a:p>
          <a:p>
            <a:pPr eaLnBrk="1" hangingPunct="1"/>
            <a:r>
              <a:rPr lang="en-US" altLang="en-US" sz="1600"/>
              <a:t>How do they know that another day of simulation would not yield yet another bug?</a:t>
            </a:r>
          </a:p>
          <a:p>
            <a:pPr eaLnBrk="1" hangingPunct="1"/>
            <a:r>
              <a:rPr lang="en-US" altLang="en-US" sz="1600"/>
              <a:t>Furthermore, is it truly necessary to simulate the adder DUV exhaustively to make a convincing case of verification completeness?</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6E8FF972-3097-92C2-DE47-AA69336EA6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CBE62D-53DE-4BAF-ADB2-D2CFB7C93B6A}" type="slidenum">
              <a:rPr lang="de-DE" altLang="en-US">
                <a:solidFill>
                  <a:schemeClr val="bg1"/>
                </a:solidFill>
              </a:rPr>
              <a:pPr/>
              <a:t>50</a:t>
            </a:fld>
            <a:endParaRPr lang="de-DE" altLang="en-US">
              <a:solidFill>
                <a:schemeClr val="bg1"/>
              </a:solidFill>
            </a:endParaRPr>
          </a:p>
        </p:txBody>
      </p:sp>
      <p:sp>
        <p:nvSpPr>
          <p:cNvPr id="53251" name="Rectangle 2">
            <a:extLst>
              <a:ext uri="{FF2B5EF4-FFF2-40B4-BE49-F238E27FC236}">
                <a16:creationId xmlns:a16="http://schemas.microsoft.com/office/drawing/2014/main" id="{ECC4271B-6103-C683-FF26-FFA089948ACB}"/>
              </a:ext>
            </a:extLst>
          </p:cNvPr>
          <p:cNvSpPr>
            <a:spLocks noGrp="1" noChangeArrowheads="1"/>
          </p:cNvSpPr>
          <p:nvPr>
            <p:ph type="title"/>
          </p:nvPr>
        </p:nvSpPr>
        <p:spPr/>
        <p:txBody>
          <a:bodyPr/>
          <a:lstStyle/>
          <a:p>
            <a:pPr eaLnBrk="1" hangingPunct="1"/>
            <a:r>
              <a:rPr lang="en-US" altLang="en-US"/>
              <a:t>Pros and Cons of Each Model III</a:t>
            </a:r>
          </a:p>
        </p:txBody>
      </p:sp>
      <p:sp>
        <p:nvSpPr>
          <p:cNvPr id="53252" name="Rectangle 3">
            <a:extLst>
              <a:ext uri="{FF2B5EF4-FFF2-40B4-BE49-F238E27FC236}">
                <a16:creationId xmlns:a16="http://schemas.microsoft.com/office/drawing/2014/main" id="{2D74FE06-2568-71FE-4032-D24F8B663AE6}"/>
              </a:ext>
            </a:extLst>
          </p:cNvPr>
          <p:cNvSpPr>
            <a:spLocks noGrp="1" noChangeArrowheads="1"/>
          </p:cNvSpPr>
          <p:nvPr>
            <p:ph type="body" idx="1"/>
          </p:nvPr>
        </p:nvSpPr>
        <p:spPr/>
        <p:txBody>
          <a:bodyPr/>
          <a:lstStyle/>
          <a:p>
            <a:pPr eaLnBrk="1" hangingPunct="1"/>
            <a:r>
              <a:rPr lang="en-US" altLang="en-US" sz="1800"/>
              <a:t>The hybrid model requires a design effort comparable to the hierarchical model. </a:t>
            </a:r>
          </a:p>
          <a:p>
            <a:pPr eaLnBrk="1" hangingPunct="1"/>
            <a:endParaRPr lang="en-US" altLang="en-US" sz="1800"/>
          </a:p>
          <a:p>
            <a:pPr eaLnBrk="1" hangingPunct="1"/>
            <a:r>
              <a:rPr lang="en-US" altLang="en-US" sz="1800"/>
              <a:t>Again, attributes, values and individual relationships must be enumerated.</a:t>
            </a:r>
          </a:p>
          <a:p>
            <a:pPr eaLnBrk="1" hangingPunct="1"/>
            <a:endParaRPr lang="en-US" altLang="en-US" sz="1800"/>
          </a:p>
          <a:p>
            <a:pPr eaLnBrk="1" hangingPunct="1"/>
            <a:r>
              <a:rPr lang="en-US" altLang="en-US" sz="1800"/>
              <a:t>However, some regions of a hybrid model are quite regular and are represented by a matrix structure. </a:t>
            </a:r>
          </a:p>
          <a:p>
            <a:pPr eaLnBrk="1" hangingPunct="1"/>
            <a:endParaRPr lang="en-US" altLang="en-US" sz="1800"/>
          </a:p>
          <a:p>
            <a:pPr eaLnBrk="1" hangingPunct="1"/>
            <a:r>
              <a:rPr lang="en-US" altLang="en-US" sz="1800"/>
              <a:t>The hybrid model usually reflects the most precise input, output or internal device behavior because of the nature of designs. </a:t>
            </a:r>
          </a:p>
          <a:p>
            <a:pPr eaLnBrk="1" hangingPunct="1"/>
            <a:endParaRPr lang="en-US" altLang="en-US" sz="1800"/>
          </a:p>
          <a:p>
            <a:pPr eaLnBrk="1" hangingPunct="1"/>
            <a:r>
              <a:rPr lang="en-US" altLang="en-US" sz="1800"/>
              <a:t>They are a blend of symmetric values with a few exceptions tossed in.</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FE324457-FB92-D589-DF1E-6419491A46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899453-1C9B-4A14-B539-6B3514B627D2}" type="slidenum">
              <a:rPr lang="de-DE" altLang="en-US">
                <a:solidFill>
                  <a:schemeClr val="bg1"/>
                </a:solidFill>
              </a:rPr>
              <a:pPr/>
              <a:t>51</a:t>
            </a:fld>
            <a:endParaRPr lang="de-DE" altLang="en-US">
              <a:solidFill>
                <a:schemeClr val="bg1"/>
              </a:solidFill>
            </a:endParaRPr>
          </a:p>
        </p:txBody>
      </p:sp>
      <p:sp>
        <p:nvSpPr>
          <p:cNvPr id="54275" name="Rectangle 2">
            <a:extLst>
              <a:ext uri="{FF2B5EF4-FFF2-40B4-BE49-F238E27FC236}">
                <a16:creationId xmlns:a16="http://schemas.microsoft.com/office/drawing/2014/main" id="{AAE21714-36A9-A13E-7480-CBA45C76DC66}"/>
              </a:ext>
            </a:extLst>
          </p:cNvPr>
          <p:cNvSpPr>
            <a:spLocks noGrp="1" noChangeArrowheads="1"/>
          </p:cNvSpPr>
          <p:nvPr>
            <p:ph type="title"/>
          </p:nvPr>
        </p:nvSpPr>
        <p:spPr/>
        <p:txBody>
          <a:bodyPr/>
          <a:lstStyle/>
          <a:p>
            <a:pPr eaLnBrk="1" hangingPunct="1"/>
            <a:r>
              <a:rPr lang="en-US" altLang="en-US"/>
              <a:t>Detailed Design</a:t>
            </a:r>
          </a:p>
        </p:txBody>
      </p:sp>
      <p:sp>
        <p:nvSpPr>
          <p:cNvPr id="54276" name="Rectangle 3">
            <a:extLst>
              <a:ext uri="{FF2B5EF4-FFF2-40B4-BE49-F238E27FC236}">
                <a16:creationId xmlns:a16="http://schemas.microsoft.com/office/drawing/2014/main" id="{AAEECA11-5EE9-AD07-5409-1CFF44C14DD0}"/>
              </a:ext>
            </a:extLst>
          </p:cNvPr>
          <p:cNvSpPr>
            <a:spLocks noGrp="1" noChangeArrowheads="1"/>
          </p:cNvSpPr>
          <p:nvPr>
            <p:ph type="body" idx="1"/>
          </p:nvPr>
        </p:nvSpPr>
        <p:spPr/>
        <p:txBody>
          <a:bodyPr/>
          <a:lstStyle/>
          <a:p>
            <a:pPr eaLnBrk="1" hangingPunct="1"/>
            <a:r>
              <a:rPr lang="en-US" altLang="en-US" sz="1600"/>
              <a:t>Detailed design concerns itself with mapping the coverage model design to the verification environment. </a:t>
            </a:r>
          </a:p>
          <a:p>
            <a:pPr eaLnBrk="1" hangingPunct="1"/>
            <a:endParaRPr lang="en-US" altLang="en-US" sz="1600"/>
          </a:p>
          <a:p>
            <a:pPr eaLnBrk="1" hangingPunct="1"/>
            <a:r>
              <a:rPr lang="en-US" altLang="en-US" sz="1600"/>
              <a:t>In other words, how must the design be architected so that it may be implemented in VHDL? </a:t>
            </a:r>
          </a:p>
          <a:p>
            <a:pPr eaLnBrk="1" hangingPunct="1"/>
            <a:endParaRPr lang="en-US" altLang="en-US" sz="1600"/>
          </a:p>
          <a:p>
            <a:pPr eaLnBrk="1" hangingPunct="1"/>
            <a:r>
              <a:rPr lang="en-US" altLang="en-US" sz="1600"/>
              <a:t>In order to answer the question, three specific questions must be answered:</a:t>
            </a:r>
          </a:p>
          <a:p>
            <a:pPr lvl="1" eaLnBrk="1" hangingPunct="1">
              <a:buFontTx/>
              <a:buNone/>
            </a:pPr>
            <a:r>
              <a:rPr lang="en-US" altLang="en-US" sz="1400"/>
              <a:t>	1. What must be sampled for the attribute values?</a:t>
            </a:r>
          </a:p>
          <a:p>
            <a:pPr lvl="1" eaLnBrk="1" hangingPunct="1">
              <a:buFontTx/>
              <a:buNone/>
            </a:pPr>
            <a:r>
              <a:rPr lang="en-US" altLang="en-US" sz="1400"/>
              <a:t>	2. Where in the verification environment should we sample?</a:t>
            </a:r>
          </a:p>
          <a:p>
            <a:pPr lvl="1" eaLnBrk="1" hangingPunct="1">
              <a:buFontTx/>
              <a:buNone/>
            </a:pPr>
            <a:r>
              <a:rPr lang="en-US" altLang="en-US" sz="1400"/>
              <a:t>	3. When should the data be sampled and correlated?</a:t>
            </a:r>
          </a:p>
          <a:p>
            <a:pPr eaLnBrk="1" hangingPunct="1"/>
            <a:endParaRPr lang="en-US" altLang="en-US" sz="1400"/>
          </a:p>
          <a:p>
            <a:pPr eaLnBrk="1" hangingPunct="1"/>
            <a:r>
              <a:rPr lang="en-US" altLang="en-US" sz="1600"/>
              <a:t>The answer to the first question maps verification environment fields and variables, or device signals and registers, to attributes. </a:t>
            </a:r>
          </a:p>
          <a:p>
            <a:pPr eaLnBrk="1" hangingPunct="1"/>
            <a:endParaRPr lang="en-US" altLang="en-US" sz="1600"/>
          </a:p>
          <a:p>
            <a:pPr eaLnBrk="1" hangingPunct="1"/>
            <a:r>
              <a:rPr lang="en-US" altLang="en-US" sz="1600"/>
              <a:t>The answer to the second question determines where in the verification environment data sampling will be performed. </a:t>
            </a:r>
          </a:p>
          <a:p>
            <a:pPr eaLnBrk="1" hangingPunct="1"/>
            <a:endParaRPr lang="en-US" altLang="en-US" sz="1600"/>
          </a:p>
          <a:p>
            <a:pPr eaLnBrk="1" hangingPunct="1"/>
            <a:r>
              <a:rPr lang="en-US" altLang="en-US" sz="1600"/>
              <a:t>The answer to the third question maps the sampling and correlation times to specific events in the environment.</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D9CF1C26-D259-E8BC-55A6-60ACF19F2F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83A131-2D11-4097-861C-6F2F15B119F9}" type="slidenum">
              <a:rPr lang="de-DE" altLang="en-US">
                <a:solidFill>
                  <a:schemeClr val="bg1"/>
                </a:solidFill>
              </a:rPr>
              <a:pPr/>
              <a:t>52</a:t>
            </a:fld>
            <a:endParaRPr lang="de-DE" altLang="en-US">
              <a:solidFill>
                <a:schemeClr val="bg1"/>
              </a:solidFill>
            </a:endParaRPr>
          </a:p>
        </p:txBody>
      </p:sp>
      <p:sp>
        <p:nvSpPr>
          <p:cNvPr id="55299" name="Rectangle 2">
            <a:extLst>
              <a:ext uri="{FF2B5EF4-FFF2-40B4-BE49-F238E27FC236}">
                <a16:creationId xmlns:a16="http://schemas.microsoft.com/office/drawing/2014/main" id="{E23AC6C4-F91D-12D4-464B-566ECB537E8C}"/>
              </a:ext>
            </a:extLst>
          </p:cNvPr>
          <p:cNvSpPr>
            <a:spLocks noGrp="1" noChangeArrowheads="1"/>
          </p:cNvSpPr>
          <p:nvPr>
            <p:ph type="title"/>
          </p:nvPr>
        </p:nvSpPr>
        <p:spPr/>
        <p:txBody>
          <a:bodyPr/>
          <a:lstStyle/>
          <a:p>
            <a:pPr eaLnBrk="1" hangingPunct="1"/>
            <a:r>
              <a:rPr lang="en-US" altLang="en-US"/>
              <a:t>What to Sample</a:t>
            </a:r>
          </a:p>
        </p:txBody>
      </p:sp>
      <p:sp>
        <p:nvSpPr>
          <p:cNvPr id="55300" name="Rectangle 3">
            <a:extLst>
              <a:ext uri="{FF2B5EF4-FFF2-40B4-BE49-F238E27FC236}">
                <a16:creationId xmlns:a16="http://schemas.microsoft.com/office/drawing/2014/main" id="{9E88ED7F-C4C4-8E64-C56B-4CA5E78BD92B}"/>
              </a:ext>
            </a:extLst>
          </p:cNvPr>
          <p:cNvSpPr>
            <a:spLocks noGrp="1" noChangeArrowheads="1"/>
          </p:cNvSpPr>
          <p:nvPr>
            <p:ph type="body" idx="1"/>
          </p:nvPr>
        </p:nvSpPr>
        <p:spPr/>
        <p:txBody>
          <a:bodyPr/>
          <a:lstStyle/>
          <a:p>
            <a:pPr eaLnBrk="1" hangingPunct="1"/>
            <a:r>
              <a:rPr lang="en-US" altLang="en-US" sz="1800"/>
              <a:t>The data to be captured for each of the attributes defined during functional coverage model design must be associated with a data source in the environment, either in the verification environment or in the device under verification. </a:t>
            </a:r>
          </a:p>
          <a:p>
            <a:pPr eaLnBrk="1" hangingPunct="1"/>
            <a:endParaRPr lang="en-US" altLang="en-US" sz="1800"/>
          </a:p>
          <a:p>
            <a:pPr eaLnBrk="1" hangingPunct="1"/>
            <a:r>
              <a:rPr lang="en-US" altLang="en-US" sz="1800"/>
              <a:t>For example, the attributes of an input coverage model will be sampled from data injected into the device. </a:t>
            </a:r>
          </a:p>
          <a:p>
            <a:pPr eaLnBrk="1" hangingPunct="1"/>
            <a:endParaRPr lang="en-US" altLang="en-US" sz="1800"/>
          </a:p>
          <a:p>
            <a:pPr eaLnBrk="1" hangingPunct="1"/>
            <a:r>
              <a:rPr lang="en-US" altLang="en-US" sz="1800"/>
              <a:t>The attributes of output coverage model will be sampled from data captured on device outputs.</a:t>
            </a:r>
          </a:p>
          <a:p>
            <a:pPr eaLnBrk="1" hangingPunct="1"/>
            <a:endParaRPr lang="en-US" altLang="en-US" sz="1800"/>
          </a:p>
          <a:p>
            <a:pPr eaLnBrk="1" hangingPunct="1"/>
            <a:r>
              <a:rPr lang="en-US" altLang="en-US" sz="1800"/>
              <a:t>Some coverage models may require attributes that may only be captured from within the DUV or may compose attributes from all three sources.</a:t>
            </a: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82CD5B9A-C2AB-A80E-FFC6-3690D4E764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256AF1-BE3B-4FD6-B88A-584798DF7EB3}" type="slidenum">
              <a:rPr lang="de-DE" altLang="en-US">
                <a:solidFill>
                  <a:schemeClr val="bg1"/>
                </a:solidFill>
              </a:rPr>
              <a:pPr/>
              <a:t>53</a:t>
            </a:fld>
            <a:endParaRPr lang="de-DE" altLang="en-US">
              <a:solidFill>
                <a:schemeClr val="bg1"/>
              </a:solidFill>
            </a:endParaRPr>
          </a:p>
        </p:txBody>
      </p:sp>
      <p:sp>
        <p:nvSpPr>
          <p:cNvPr id="56323" name="Rectangle 2">
            <a:extLst>
              <a:ext uri="{FF2B5EF4-FFF2-40B4-BE49-F238E27FC236}">
                <a16:creationId xmlns:a16="http://schemas.microsoft.com/office/drawing/2014/main" id="{14C945CE-DA65-659F-19D5-CAAE27B2BBF1}"/>
              </a:ext>
            </a:extLst>
          </p:cNvPr>
          <p:cNvSpPr>
            <a:spLocks noGrp="1" noChangeArrowheads="1"/>
          </p:cNvSpPr>
          <p:nvPr>
            <p:ph type="title"/>
          </p:nvPr>
        </p:nvSpPr>
        <p:spPr/>
        <p:txBody>
          <a:bodyPr/>
          <a:lstStyle/>
          <a:p>
            <a:pPr eaLnBrk="1" hangingPunct="1"/>
            <a:r>
              <a:rPr lang="en-US" altLang="en-US"/>
              <a:t>Sampling Input Attributes</a:t>
            </a:r>
          </a:p>
        </p:txBody>
      </p:sp>
      <p:sp>
        <p:nvSpPr>
          <p:cNvPr id="56324" name="Rectangle 4">
            <a:extLst>
              <a:ext uri="{FF2B5EF4-FFF2-40B4-BE49-F238E27FC236}">
                <a16:creationId xmlns:a16="http://schemas.microsoft.com/office/drawing/2014/main" id="{F23962BE-62ED-758E-EAD8-85449E6648CE}"/>
              </a:ext>
            </a:extLst>
          </p:cNvPr>
          <p:cNvSpPr>
            <a:spLocks noGrp="1" noChangeArrowheads="1"/>
          </p:cNvSpPr>
          <p:nvPr>
            <p:ph type="body" sz="half" idx="1"/>
          </p:nvPr>
        </p:nvSpPr>
        <p:spPr/>
        <p:txBody>
          <a:bodyPr/>
          <a:lstStyle/>
          <a:p>
            <a:pPr eaLnBrk="1" hangingPunct="1"/>
            <a:r>
              <a:rPr lang="en-US" altLang="en-US" sz="1200"/>
              <a:t>Input attributes should be sampled by a monitor that has access to the primary inputs to the device. </a:t>
            </a:r>
          </a:p>
          <a:p>
            <a:pPr eaLnBrk="1" hangingPunct="1"/>
            <a:endParaRPr lang="en-US" altLang="en-US" sz="1200"/>
          </a:p>
          <a:p>
            <a:pPr eaLnBrk="1" hangingPunct="1"/>
            <a:r>
              <a:rPr lang="en-US" altLang="en-US" sz="1200"/>
              <a:t>The monitor should sample data from input signals at valid times specified by the device specification.</a:t>
            </a:r>
          </a:p>
          <a:p>
            <a:pPr eaLnBrk="1" hangingPunct="1"/>
            <a:endParaRPr lang="en-US" altLang="en-US" sz="1200"/>
          </a:p>
          <a:p>
            <a:pPr eaLnBrk="1" hangingPunct="1"/>
            <a:r>
              <a:rPr lang="en-US" altLang="en-US" sz="1200"/>
              <a:t>The monitor should not retrieve its data from a stimulus generator because creating such a dependency would compromise the ability to reuse the monitor for recording coverage at a subsequent integration level. This will be discussed later in the course.</a:t>
            </a:r>
          </a:p>
          <a:p>
            <a:pPr eaLnBrk="1" hangingPunct="1"/>
            <a:endParaRPr lang="en-US" altLang="en-US" sz="1200"/>
          </a:p>
          <a:p>
            <a:pPr eaLnBrk="1" hangingPunct="1"/>
            <a:r>
              <a:rPr lang="en-US" altLang="en-US" sz="1200"/>
              <a:t>The figure on the right depicts a monitor sampling data from a device’s primary inputs.</a:t>
            </a:r>
          </a:p>
          <a:p>
            <a:pPr eaLnBrk="1" hangingPunct="1"/>
            <a:endParaRPr lang="en-US" altLang="en-US" sz="1200"/>
          </a:p>
          <a:p>
            <a:pPr eaLnBrk="1" hangingPunct="1"/>
            <a:r>
              <a:rPr lang="en-US" altLang="en-US" sz="1200"/>
              <a:t>The block labeled “Coverage” is a distinct aspect from the “Input Monitor” block because it has a particular responsibility whereas the monitor is more general-purpose. </a:t>
            </a:r>
          </a:p>
          <a:p>
            <a:pPr eaLnBrk="1" hangingPunct="1"/>
            <a:endParaRPr lang="en-US" altLang="en-US" sz="1200"/>
          </a:p>
          <a:p>
            <a:pPr eaLnBrk="1" hangingPunct="1"/>
            <a:r>
              <a:rPr lang="en-US" altLang="en-US" sz="1200"/>
              <a:t>The coverage block is solely responsible for recording functional coverage data. </a:t>
            </a:r>
          </a:p>
          <a:p>
            <a:pPr eaLnBrk="1" hangingPunct="1"/>
            <a:endParaRPr lang="en-US" altLang="en-US" sz="1200"/>
          </a:p>
          <a:p>
            <a:pPr eaLnBrk="1" hangingPunct="1"/>
            <a:r>
              <a:rPr lang="en-US" altLang="en-US" sz="1200"/>
              <a:t>The monitor block is a generic data capture facility, used by both coverage and checking aspects. </a:t>
            </a:r>
          </a:p>
        </p:txBody>
      </p:sp>
      <p:pic>
        <p:nvPicPr>
          <p:cNvPr id="56325" name="Picture 6">
            <a:extLst>
              <a:ext uri="{FF2B5EF4-FFF2-40B4-BE49-F238E27FC236}">
                <a16:creationId xmlns:a16="http://schemas.microsoft.com/office/drawing/2014/main" id="{8654FF5C-9708-DBEB-E875-53939AA5EB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1608138"/>
            <a:ext cx="4186238" cy="2336800"/>
          </a:xfrm>
        </p:spPr>
      </p:pic>
      <p:sp>
        <p:nvSpPr>
          <p:cNvPr id="56326" name="Rectangle 7">
            <a:extLst>
              <a:ext uri="{FF2B5EF4-FFF2-40B4-BE49-F238E27FC236}">
                <a16:creationId xmlns:a16="http://schemas.microsoft.com/office/drawing/2014/main" id="{8CFCD58A-B5D5-DEFB-76AE-2E0C4C7AFCCD}"/>
              </a:ext>
            </a:extLst>
          </p:cNvPr>
          <p:cNvSpPr>
            <a:spLocks noChangeArrowheads="1"/>
          </p:cNvSpPr>
          <p:nvPr/>
        </p:nvSpPr>
        <p:spPr bwMode="auto">
          <a:xfrm>
            <a:off x="6003925" y="4005263"/>
            <a:ext cx="159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Input Attributes</a:t>
            </a: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38D76788-2CFA-BB1C-C968-014EF0E881F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ED6D23-4F7C-48E9-985F-ED5AACDDA0C4}" type="slidenum">
              <a:rPr lang="de-DE" altLang="en-US">
                <a:solidFill>
                  <a:schemeClr val="bg1"/>
                </a:solidFill>
              </a:rPr>
              <a:pPr/>
              <a:t>54</a:t>
            </a:fld>
            <a:endParaRPr lang="de-DE" altLang="en-US">
              <a:solidFill>
                <a:schemeClr val="bg1"/>
              </a:solidFill>
            </a:endParaRPr>
          </a:p>
        </p:txBody>
      </p:sp>
      <p:sp>
        <p:nvSpPr>
          <p:cNvPr id="57347" name="Rectangle 2">
            <a:extLst>
              <a:ext uri="{FF2B5EF4-FFF2-40B4-BE49-F238E27FC236}">
                <a16:creationId xmlns:a16="http://schemas.microsoft.com/office/drawing/2014/main" id="{25867DDD-7B88-0714-34AA-373693FBCFB3}"/>
              </a:ext>
            </a:extLst>
          </p:cNvPr>
          <p:cNvSpPr>
            <a:spLocks noGrp="1" noChangeArrowheads="1"/>
          </p:cNvSpPr>
          <p:nvPr>
            <p:ph type="title"/>
          </p:nvPr>
        </p:nvSpPr>
        <p:spPr/>
        <p:txBody>
          <a:bodyPr/>
          <a:lstStyle/>
          <a:p>
            <a:pPr eaLnBrk="1" hangingPunct="1"/>
            <a:r>
              <a:rPr lang="en-US" altLang="en-US"/>
              <a:t>Sampling Output Attributes</a:t>
            </a:r>
          </a:p>
        </p:txBody>
      </p:sp>
      <p:sp>
        <p:nvSpPr>
          <p:cNvPr id="57348" name="Rectangle 4">
            <a:extLst>
              <a:ext uri="{FF2B5EF4-FFF2-40B4-BE49-F238E27FC236}">
                <a16:creationId xmlns:a16="http://schemas.microsoft.com/office/drawing/2014/main" id="{C4379A7F-DDE7-D9A6-2230-7D6AAD983FB7}"/>
              </a:ext>
            </a:extLst>
          </p:cNvPr>
          <p:cNvSpPr>
            <a:spLocks noGrp="1" noChangeArrowheads="1"/>
          </p:cNvSpPr>
          <p:nvPr>
            <p:ph type="body" sz="half" idx="1"/>
          </p:nvPr>
        </p:nvSpPr>
        <p:spPr/>
        <p:txBody>
          <a:bodyPr/>
          <a:lstStyle/>
          <a:p>
            <a:pPr eaLnBrk="1" hangingPunct="1"/>
            <a:r>
              <a:rPr lang="en-US" altLang="en-US" sz="1600"/>
              <a:t>Output attributes should also be sampled by a monitor but, of course, from the primary outputs of the device. </a:t>
            </a:r>
          </a:p>
          <a:p>
            <a:pPr eaLnBrk="1" hangingPunct="1"/>
            <a:endParaRPr lang="en-US" altLang="en-US" sz="1600"/>
          </a:p>
          <a:p>
            <a:pPr eaLnBrk="1" hangingPunct="1"/>
            <a:r>
              <a:rPr lang="en-US" altLang="en-US" sz="1600"/>
              <a:t>The monitor should sample data at valid times specified by the device specification. </a:t>
            </a:r>
          </a:p>
          <a:p>
            <a:pPr eaLnBrk="1" hangingPunct="1"/>
            <a:endParaRPr lang="en-US" altLang="en-US" sz="1600"/>
          </a:p>
          <a:p>
            <a:pPr eaLnBrk="1" hangingPunct="1"/>
            <a:r>
              <a:rPr lang="en-US" altLang="en-US" sz="1600"/>
              <a:t>The figure on the right depicts a monitor sampling data from a device’s primary outputs.</a:t>
            </a:r>
          </a:p>
        </p:txBody>
      </p:sp>
      <p:pic>
        <p:nvPicPr>
          <p:cNvPr id="57349" name="Picture 6">
            <a:extLst>
              <a:ext uri="{FF2B5EF4-FFF2-40B4-BE49-F238E27FC236}">
                <a16:creationId xmlns:a16="http://schemas.microsoft.com/office/drawing/2014/main" id="{F472C66C-380E-42A0-9B02-20A221072B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0800" y="1538288"/>
            <a:ext cx="3238500" cy="2476500"/>
          </a:xfrm>
        </p:spPr>
      </p:pic>
      <p:sp>
        <p:nvSpPr>
          <p:cNvPr id="57350" name="Rectangle 7">
            <a:extLst>
              <a:ext uri="{FF2B5EF4-FFF2-40B4-BE49-F238E27FC236}">
                <a16:creationId xmlns:a16="http://schemas.microsoft.com/office/drawing/2014/main" id="{6A54B794-0F15-0637-D6EB-B45597364A4C}"/>
              </a:ext>
            </a:extLst>
          </p:cNvPr>
          <p:cNvSpPr>
            <a:spLocks noChangeArrowheads="1"/>
          </p:cNvSpPr>
          <p:nvPr/>
        </p:nvSpPr>
        <p:spPr bwMode="auto">
          <a:xfrm>
            <a:off x="6003925" y="4056063"/>
            <a:ext cx="169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Output Attributes</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20FA511C-B529-5E75-3D9E-A87C2213D0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E7D8F9-56AE-47F1-9F06-4046235C21A1}" type="slidenum">
              <a:rPr lang="de-DE" altLang="en-US">
                <a:solidFill>
                  <a:schemeClr val="bg1"/>
                </a:solidFill>
              </a:rPr>
              <a:pPr/>
              <a:t>55</a:t>
            </a:fld>
            <a:endParaRPr lang="de-DE" altLang="en-US">
              <a:solidFill>
                <a:schemeClr val="bg1"/>
              </a:solidFill>
            </a:endParaRPr>
          </a:p>
        </p:txBody>
      </p:sp>
      <p:sp>
        <p:nvSpPr>
          <p:cNvPr id="58371" name="Rectangle 4">
            <a:extLst>
              <a:ext uri="{FF2B5EF4-FFF2-40B4-BE49-F238E27FC236}">
                <a16:creationId xmlns:a16="http://schemas.microsoft.com/office/drawing/2014/main" id="{A4630E09-C8F4-DE33-44F0-F1027C170F65}"/>
              </a:ext>
            </a:extLst>
          </p:cNvPr>
          <p:cNvSpPr>
            <a:spLocks noGrp="1" noChangeArrowheads="1"/>
          </p:cNvSpPr>
          <p:nvPr>
            <p:ph type="title"/>
          </p:nvPr>
        </p:nvSpPr>
        <p:spPr/>
        <p:txBody>
          <a:bodyPr/>
          <a:lstStyle/>
          <a:p>
            <a:pPr eaLnBrk="1" hangingPunct="1"/>
            <a:r>
              <a:rPr lang="en-US" altLang="en-US"/>
              <a:t>Sampling Internal Attributes</a:t>
            </a:r>
          </a:p>
        </p:txBody>
      </p:sp>
      <p:sp>
        <p:nvSpPr>
          <p:cNvPr id="58372" name="Rectangle 5">
            <a:extLst>
              <a:ext uri="{FF2B5EF4-FFF2-40B4-BE49-F238E27FC236}">
                <a16:creationId xmlns:a16="http://schemas.microsoft.com/office/drawing/2014/main" id="{DB346EC9-0FB8-1E3D-529B-5104A14098AE}"/>
              </a:ext>
            </a:extLst>
          </p:cNvPr>
          <p:cNvSpPr>
            <a:spLocks noGrp="1" noChangeArrowheads="1"/>
          </p:cNvSpPr>
          <p:nvPr>
            <p:ph type="body" sz="half" idx="1"/>
          </p:nvPr>
        </p:nvSpPr>
        <p:spPr/>
        <p:txBody>
          <a:bodyPr/>
          <a:lstStyle/>
          <a:p>
            <a:pPr eaLnBrk="1" hangingPunct="1"/>
            <a:r>
              <a:rPr lang="en-US" altLang="en-US" sz="1200"/>
              <a:t>Device internal attributes also have an associated monitor, responsible for capturing internal signal and register values. </a:t>
            </a:r>
          </a:p>
          <a:p>
            <a:pPr eaLnBrk="1" hangingPunct="1"/>
            <a:r>
              <a:rPr lang="en-US" altLang="en-US" sz="1200"/>
              <a:t>Unlike the input and output interfaces of the device, internal signals are not as well specified (if they are specified at all). </a:t>
            </a:r>
          </a:p>
          <a:p>
            <a:pPr eaLnBrk="1" hangingPunct="1"/>
            <a:r>
              <a:rPr lang="en-US" altLang="en-US" sz="1200"/>
              <a:t>Sampling of such internal signals must be coordinated with the design team in order to minimize volatility.</a:t>
            </a:r>
          </a:p>
          <a:p>
            <a:pPr eaLnBrk="1" hangingPunct="1"/>
            <a:endParaRPr lang="en-US" altLang="en-US" sz="1200"/>
          </a:p>
          <a:p>
            <a:pPr eaLnBrk="1" hangingPunct="1"/>
            <a:r>
              <a:rPr lang="en-US" altLang="en-US" sz="1200"/>
              <a:t>Because internal signals may be quite volatile and are frequently unspecified, the use of internal attributes for coverage model design should be minimized. </a:t>
            </a:r>
          </a:p>
          <a:p>
            <a:pPr eaLnBrk="1" hangingPunct="1"/>
            <a:r>
              <a:rPr lang="en-US" altLang="en-US" sz="1200"/>
              <a:t>They impose an additional maintenance burden on the verification team, once implemented, because the monitor and coverage must continually track design changes. </a:t>
            </a:r>
          </a:p>
          <a:p>
            <a:pPr eaLnBrk="1" hangingPunct="1"/>
            <a:endParaRPr lang="en-US" altLang="en-US" sz="1200"/>
          </a:p>
          <a:p>
            <a:pPr eaLnBrk="1" hangingPunct="1"/>
            <a:r>
              <a:rPr lang="en-US" altLang="en-US" sz="1200"/>
              <a:t>One strategy that was successfully employed to address this is defining a set of fixed signals and registers for verification use. </a:t>
            </a:r>
          </a:p>
          <a:p>
            <a:pPr eaLnBrk="1" hangingPunct="1"/>
            <a:r>
              <a:rPr lang="en-US" altLang="en-US" sz="1200"/>
              <a:t>The verification team identifies internal signals and registers required for coverage measurement and the design team agrees to minimize their changes. </a:t>
            </a:r>
          </a:p>
          <a:p>
            <a:pPr eaLnBrk="1" hangingPunct="1"/>
            <a:r>
              <a:rPr lang="en-US" altLang="en-US" sz="1200"/>
              <a:t>This “verification interface” is treated the same as an external device interface because it is specified and (nearly) frozen.</a:t>
            </a:r>
          </a:p>
          <a:p>
            <a:pPr eaLnBrk="1" hangingPunct="1"/>
            <a:endParaRPr lang="en-US" altLang="en-US" sz="1200"/>
          </a:p>
          <a:p>
            <a:pPr eaLnBrk="1" hangingPunct="1"/>
            <a:r>
              <a:rPr lang="en-US" altLang="en-US" sz="1200"/>
              <a:t>The bottom figure depicts a monitor sampling data from the DUV’s internal signals and registers.</a:t>
            </a:r>
          </a:p>
        </p:txBody>
      </p:sp>
      <p:pic>
        <p:nvPicPr>
          <p:cNvPr id="58373" name="Picture 7">
            <a:extLst>
              <a:ext uri="{FF2B5EF4-FFF2-40B4-BE49-F238E27FC236}">
                <a16:creationId xmlns:a16="http://schemas.microsoft.com/office/drawing/2014/main" id="{006482EC-DA95-A1F3-B1CD-D9D313FB85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86163" y="4300538"/>
            <a:ext cx="1836737" cy="1836737"/>
          </a:xfrm>
        </p:spPr>
      </p:pic>
      <p:sp>
        <p:nvSpPr>
          <p:cNvPr id="58374" name="Rectangle 8">
            <a:extLst>
              <a:ext uri="{FF2B5EF4-FFF2-40B4-BE49-F238E27FC236}">
                <a16:creationId xmlns:a16="http://schemas.microsoft.com/office/drawing/2014/main" id="{E6DA9567-D4B4-70C8-0135-2E0855A670D5}"/>
              </a:ext>
            </a:extLst>
          </p:cNvPr>
          <p:cNvSpPr>
            <a:spLocks noChangeArrowheads="1"/>
          </p:cNvSpPr>
          <p:nvPr/>
        </p:nvSpPr>
        <p:spPr bwMode="auto">
          <a:xfrm>
            <a:off x="5635625" y="5084763"/>
            <a:ext cx="1735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Sampling Internal Attributes</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4427BA6C-9FDC-D4E4-9911-9332BD7FBF9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C132C-3D0F-4E11-83C8-B7597FBABD15}" type="slidenum">
              <a:rPr lang="de-DE" altLang="en-US">
                <a:solidFill>
                  <a:schemeClr val="bg1"/>
                </a:solidFill>
              </a:rPr>
              <a:pPr/>
              <a:t>56</a:t>
            </a:fld>
            <a:endParaRPr lang="de-DE" altLang="en-US">
              <a:solidFill>
                <a:schemeClr val="bg1"/>
              </a:solidFill>
            </a:endParaRPr>
          </a:p>
        </p:txBody>
      </p:sp>
      <p:sp>
        <p:nvSpPr>
          <p:cNvPr id="59395" name="Rectangle 2">
            <a:extLst>
              <a:ext uri="{FF2B5EF4-FFF2-40B4-BE49-F238E27FC236}">
                <a16:creationId xmlns:a16="http://schemas.microsoft.com/office/drawing/2014/main" id="{A9BEBCB9-EDB6-8727-A393-E30F37C285BF}"/>
              </a:ext>
            </a:extLst>
          </p:cNvPr>
          <p:cNvSpPr>
            <a:spLocks noGrp="1" noChangeArrowheads="1"/>
          </p:cNvSpPr>
          <p:nvPr>
            <p:ph type="title"/>
          </p:nvPr>
        </p:nvSpPr>
        <p:spPr/>
        <p:txBody>
          <a:bodyPr/>
          <a:lstStyle/>
          <a:p>
            <a:pPr eaLnBrk="1" hangingPunct="1"/>
            <a:r>
              <a:rPr lang="en-US" altLang="en-US"/>
              <a:t>Where to Sample</a:t>
            </a:r>
          </a:p>
        </p:txBody>
      </p:sp>
      <p:sp>
        <p:nvSpPr>
          <p:cNvPr id="59396" name="Rectangle 3">
            <a:extLst>
              <a:ext uri="{FF2B5EF4-FFF2-40B4-BE49-F238E27FC236}">
                <a16:creationId xmlns:a16="http://schemas.microsoft.com/office/drawing/2014/main" id="{0BB2AAD0-9CAF-49CD-95DC-81E3139C3F07}"/>
              </a:ext>
            </a:extLst>
          </p:cNvPr>
          <p:cNvSpPr>
            <a:spLocks noGrp="1" noChangeArrowheads="1"/>
          </p:cNvSpPr>
          <p:nvPr>
            <p:ph type="body" idx="1"/>
          </p:nvPr>
        </p:nvSpPr>
        <p:spPr/>
        <p:txBody>
          <a:bodyPr/>
          <a:lstStyle/>
          <a:p>
            <a:pPr eaLnBrk="1" hangingPunct="1"/>
            <a:r>
              <a:rPr lang="en-US" altLang="en-US" sz="1600"/>
              <a:t>A dynamic verification environment is composed of three aspects: coverage measurement, stimulus generation and response checking. </a:t>
            </a:r>
          </a:p>
          <a:p>
            <a:pPr eaLnBrk="1" hangingPunct="1"/>
            <a:endParaRPr lang="en-US" altLang="en-US" sz="1600"/>
          </a:p>
          <a:p>
            <a:pPr eaLnBrk="1" hangingPunct="1"/>
            <a:r>
              <a:rPr lang="en-US" altLang="en-US" sz="1600"/>
              <a:t>The coverage measurement aspect will be implemented in a set of </a:t>
            </a:r>
            <a:r>
              <a:rPr lang="en-US" altLang="en-US" sz="1600" b="1"/>
              <a:t>monitors</a:t>
            </a:r>
            <a:r>
              <a:rPr lang="en-US" altLang="en-US" sz="1600"/>
              <a:t> responsible for monitoring input, output and internal interfaces of the DUV. </a:t>
            </a:r>
          </a:p>
          <a:p>
            <a:pPr eaLnBrk="1" hangingPunct="1"/>
            <a:endParaRPr lang="en-US" altLang="en-US" sz="1600"/>
          </a:p>
          <a:p>
            <a:pPr eaLnBrk="1" hangingPunct="1"/>
            <a:r>
              <a:rPr lang="en-US" altLang="en-US" sz="1600"/>
              <a:t>Typically, if we are measuring output coverage, a monitor on an output interface of the device will capture data used by a data checker - such as a scoreboard - as well as by a coverage model. </a:t>
            </a:r>
          </a:p>
          <a:p>
            <a:pPr eaLnBrk="1" hangingPunct="1"/>
            <a:endParaRPr lang="en-US" altLang="en-US" sz="1600"/>
          </a:p>
          <a:p>
            <a:pPr eaLnBrk="1" hangingPunct="1"/>
            <a:r>
              <a:rPr lang="en-US" altLang="en-US" sz="1600"/>
              <a:t>If attributes are required from device inputs, they should be captured from a monitor on the device inputs.</a:t>
            </a:r>
          </a:p>
          <a:p>
            <a:pPr eaLnBrk="1" hangingPunct="1"/>
            <a:endParaRPr lang="en-US" altLang="en-US" sz="1600"/>
          </a:p>
          <a:p>
            <a:pPr eaLnBrk="1" hangingPunct="1"/>
            <a:r>
              <a:rPr lang="en-US" altLang="en-US" sz="1600"/>
              <a:t>It may be tempting to place input data capture in the generation aspect of the environment, but what happens when this aspect is reconfigured or removed in the verification environment of a subsequent integration of the device? Input coverage could no longer be measured on that interface.</a:t>
            </a: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a:extLst>
              <a:ext uri="{FF2B5EF4-FFF2-40B4-BE49-F238E27FC236}">
                <a16:creationId xmlns:a16="http://schemas.microsoft.com/office/drawing/2014/main" id="{30333F34-C138-CD63-7DA5-D94B28352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35F4CC-2865-494B-9FEE-222B08FE8FEA}" type="slidenum">
              <a:rPr lang="de-DE" altLang="en-US">
                <a:solidFill>
                  <a:schemeClr val="bg1"/>
                </a:solidFill>
              </a:rPr>
              <a:pPr/>
              <a:t>57</a:t>
            </a:fld>
            <a:endParaRPr lang="de-DE" altLang="en-US">
              <a:solidFill>
                <a:schemeClr val="bg1"/>
              </a:solidFill>
            </a:endParaRPr>
          </a:p>
        </p:txBody>
      </p:sp>
      <p:sp>
        <p:nvSpPr>
          <p:cNvPr id="60419" name="Rectangle 2">
            <a:extLst>
              <a:ext uri="{FF2B5EF4-FFF2-40B4-BE49-F238E27FC236}">
                <a16:creationId xmlns:a16="http://schemas.microsoft.com/office/drawing/2014/main" id="{9037EF69-DA55-0C5D-C1B7-E9983D908478}"/>
              </a:ext>
            </a:extLst>
          </p:cNvPr>
          <p:cNvSpPr>
            <a:spLocks noGrp="1" noChangeArrowheads="1"/>
          </p:cNvSpPr>
          <p:nvPr>
            <p:ph type="title"/>
          </p:nvPr>
        </p:nvSpPr>
        <p:spPr/>
        <p:txBody>
          <a:bodyPr/>
          <a:lstStyle/>
          <a:p>
            <a:pPr eaLnBrk="1" hangingPunct="1"/>
            <a:r>
              <a:rPr lang="en-US" altLang="en-US"/>
              <a:t>Coverage Model Example – Calc1 Design</a:t>
            </a:r>
          </a:p>
        </p:txBody>
      </p:sp>
      <p:sp>
        <p:nvSpPr>
          <p:cNvPr id="60420" name="Rectangle 4">
            <a:extLst>
              <a:ext uri="{FF2B5EF4-FFF2-40B4-BE49-F238E27FC236}">
                <a16:creationId xmlns:a16="http://schemas.microsoft.com/office/drawing/2014/main" id="{C6E3CC88-A784-A7B9-1438-E76AB9AB124E}"/>
              </a:ext>
            </a:extLst>
          </p:cNvPr>
          <p:cNvSpPr>
            <a:spLocks noGrp="1" noChangeArrowheads="1"/>
          </p:cNvSpPr>
          <p:nvPr>
            <p:ph type="body" sz="half" idx="1"/>
          </p:nvPr>
        </p:nvSpPr>
        <p:spPr/>
        <p:txBody>
          <a:bodyPr/>
          <a:lstStyle/>
          <a:p>
            <a:pPr eaLnBrk="1" hangingPunct="1"/>
            <a:r>
              <a:rPr lang="en-US" altLang="en-US" sz="1400"/>
              <a:t>During the verification of the Calc1 the driver should generate all commands, including illegal ones, at least once for every port.  To monitor this we can design the following coverage model.</a:t>
            </a:r>
          </a:p>
          <a:p>
            <a:pPr eaLnBrk="1" hangingPunct="1"/>
            <a:endParaRPr lang="en-US" altLang="en-US" sz="1200"/>
          </a:p>
          <a:p>
            <a:pPr eaLnBrk="1" hangingPunct="1"/>
            <a:r>
              <a:rPr lang="en-US" altLang="en-US" sz="1400"/>
              <a:t>First we must identify the coverage attributes (events). Our coverage model will have two attributes:</a:t>
            </a:r>
          </a:p>
          <a:p>
            <a:pPr lvl="1" eaLnBrk="1" hangingPunct="1"/>
            <a:r>
              <a:rPr lang="en-US" altLang="en-US" sz="1200"/>
              <a:t>First attribute is the port to which the command is issued. Possible values for this attribute are 1, 2, 3 and 4. </a:t>
            </a:r>
          </a:p>
          <a:p>
            <a:pPr lvl="1" eaLnBrk="1" hangingPunct="1"/>
            <a:r>
              <a:rPr lang="en-US" altLang="en-US" sz="1200"/>
              <a:t>Second attribute is the command  type with the possible values “No operation”, “Add”, “Subtract”, “Shift left”, “Shift right”, “Illegal”, as defined in the Lecture 9, Slide 18, Table 1.</a:t>
            </a:r>
          </a:p>
          <a:p>
            <a:pPr eaLnBrk="1" hangingPunct="1"/>
            <a:r>
              <a:rPr lang="en-US" altLang="en-US" sz="1400"/>
              <a:t>Since all attribute combinations are legal, we will use the matrix coverage model, as shown on the figure below shows.</a:t>
            </a:r>
          </a:p>
          <a:p>
            <a:pPr eaLnBrk="1" hangingPunct="1"/>
            <a:endParaRPr lang="en-US" altLang="en-US" sz="1200"/>
          </a:p>
          <a:p>
            <a:pPr eaLnBrk="1" hangingPunct="1"/>
            <a:r>
              <a:rPr lang="en-US" altLang="en-US" sz="1400"/>
              <a:t>Sampling times for both attributes equal the system clock period. Correlation time should be equal to the system clock period also.</a:t>
            </a:r>
          </a:p>
          <a:p>
            <a:pPr eaLnBrk="1" hangingPunct="1"/>
            <a:endParaRPr lang="en-US" altLang="en-US" sz="1200"/>
          </a:p>
          <a:p>
            <a:pPr eaLnBrk="1" hangingPunct="1"/>
            <a:r>
              <a:rPr lang="en-US" altLang="en-US" sz="1400"/>
              <a:t>The goal to cover all cells of the cross-product is equivalent to the statement that the driver generated all commands, including illegal ones, at least once for every port.</a:t>
            </a:r>
          </a:p>
        </p:txBody>
      </p:sp>
      <p:pic>
        <p:nvPicPr>
          <p:cNvPr id="60421" name="Picture 6">
            <a:extLst>
              <a:ext uri="{FF2B5EF4-FFF2-40B4-BE49-F238E27FC236}">
                <a16:creationId xmlns:a16="http://schemas.microsoft.com/office/drawing/2014/main" id="{4696E805-831A-C6D3-23B9-968EE260EC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2150" y="4325938"/>
            <a:ext cx="5135563" cy="1836737"/>
          </a:xfrm>
          <a:noFill/>
        </p:spPr>
      </p:pic>
      <p:sp>
        <p:nvSpPr>
          <p:cNvPr id="60422" name="Rectangle 7">
            <a:extLst>
              <a:ext uri="{FF2B5EF4-FFF2-40B4-BE49-F238E27FC236}">
                <a16:creationId xmlns:a16="http://schemas.microsoft.com/office/drawing/2014/main" id="{0F26FBCC-A0A7-1A06-CF30-18CD375EEA2F}"/>
              </a:ext>
            </a:extLst>
          </p:cNvPr>
          <p:cNvSpPr>
            <a:spLocks noChangeArrowheads="1"/>
          </p:cNvSpPr>
          <p:nvPr/>
        </p:nvSpPr>
        <p:spPr bwMode="auto">
          <a:xfrm>
            <a:off x="5854700" y="4824413"/>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Matrix coverage model for Calc1 stimulus. </a:t>
            </a:r>
          </a:p>
          <a:p>
            <a:r>
              <a:rPr lang="en-US" altLang="en-US" sz="1000"/>
              <a:t>The two dimensions of the matrix are operations and ports. The coverage model gives insight into which operation/port combinations were not simulated versus which ones were and how many times they were simulated.</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a:extLst>
              <a:ext uri="{FF2B5EF4-FFF2-40B4-BE49-F238E27FC236}">
                <a16:creationId xmlns:a16="http://schemas.microsoft.com/office/drawing/2014/main" id="{351273A3-A19D-EB75-E10F-AE47EB79CC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D3C089-B67E-4BA0-B028-F3F2F71DDE64}" type="slidenum">
              <a:rPr lang="de-DE" altLang="en-US">
                <a:solidFill>
                  <a:schemeClr val="bg1"/>
                </a:solidFill>
              </a:rPr>
              <a:pPr/>
              <a:t>58</a:t>
            </a:fld>
            <a:endParaRPr lang="de-DE" altLang="en-US">
              <a:solidFill>
                <a:schemeClr val="bg1"/>
              </a:solidFill>
            </a:endParaRPr>
          </a:p>
        </p:txBody>
      </p:sp>
      <p:sp>
        <p:nvSpPr>
          <p:cNvPr id="61443" name="Rectangle 2">
            <a:extLst>
              <a:ext uri="{FF2B5EF4-FFF2-40B4-BE49-F238E27FC236}">
                <a16:creationId xmlns:a16="http://schemas.microsoft.com/office/drawing/2014/main" id="{6DA4638B-D25A-09C9-D3DE-910E3158B94F}"/>
              </a:ext>
            </a:extLst>
          </p:cNvPr>
          <p:cNvSpPr>
            <a:spLocks noGrp="1" noChangeArrowheads="1"/>
          </p:cNvSpPr>
          <p:nvPr>
            <p:ph type="title"/>
          </p:nvPr>
        </p:nvSpPr>
        <p:spPr/>
        <p:txBody>
          <a:bodyPr/>
          <a:lstStyle/>
          <a:p>
            <a:pPr eaLnBrk="1" hangingPunct="1"/>
            <a:r>
              <a:rPr lang="en-US" altLang="en-US"/>
              <a:t>Analyzing the Collected Coverage</a:t>
            </a:r>
          </a:p>
        </p:txBody>
      </p:sp>
      <p:sp>
        <p:nvSpPr>
          <p:cNvPr id="61444" name="Rectangle 3">
            <a:extLst>
              <a:ext uri="{FF2B5EF4-FFF2-40B4-BE49-F238E27FC236}">
                <a16:creationId xmlns:a16="http://schemas.microsoft.com/office/drawing/2014/main" id="{C72E81F4-3109-459C-E4F6-5D162112666A}"/>
              </a:ext>
            </a:extLst>
          </p:cNvPr>
          <p:cNvSpPr>
            <a:spLocks noGrp="1" noChangeArrowheads="1"/>
          </p:cNvSpPr>
          <p:nvPr>
            <p:ph type="body" sz="half" idx="1"/>
          </p:nvPr>
        </p:nvSpPr>
        <p:spPr/>
        <p:txBody>
          <a:bodyPr/>
          <a:lstStyle/>
          <a:p>
            <a:pPr eaLnBrk="1" hangingPunct="1"/>
            <a:r>
              <a:rPr lang="en-US" altLang="en-US" sz="1400"/>
              <a:t>It is possible to analyze the collected coverage data per test case. Alternatively, the coverage collection tool can tabulate many test case results into one result. </a:t>
            </a:r>
          </a:p>
          <a:p>
            <a:pPr eaLnBrk="1" hangingPunct="1"/>
            <a:r>
              <a:rPr lang="en-US" altLang="en-US" sz="1400"/>
              <a:t>Coverage tools typically provide two types of reports: status reports and progress reports.</a:t>
            </a:r>
          </a:p>
          <a:p>
            <a:pPr eaLnBrk="1" hangingPunct="1"/>
            <a:endParaRPr lang="en-US" altLang="en-US" sz="1400"/>
          </a:p>
          <a:p>
            <a:pPr eaLnBrk="1" hangingPunct="1"/>
            <a:r>
              <a:rPr lang="en-US" altLang="en-US" sz="1400"/>
              <a:t>The status report, Figure (a), shows the current overall encountered coverage events in a snapshot diagram, whereas the progress reports, Figure (b) display a curve of the increasing sum of encountered events over the process of test case simulation. </a:t>
            </a:r>
          </a:p>
          <a:p>
            <a:pPr eaLnBrk="1" hangingPunct="1"/>
            <a:endParaRPr lang="en-US" altLang="en-US" sz="1400"/>
          </a:p>
          <a:p>
            <a:pPr eaLnBrk="1" hangingPunct="1"/>
            <a:r>
              <a:rPr lang="en-US" altLang="en-US" sz="1400"/>
              <a:t>The typical shape of the progress is asymptotical toward the goal of reaching all events, with a sharp increase in the beginning of the process. </a:t>
            </a:r>
          </a:p>
          <a:p>
            <a:pPr eaLnBrk="1" hangingPunct="1"/>
            <a:r>
              <a:rPr lang="en-US" altLang="en-US" sz="1400"/>
              <a:t>The early events are typically the easy ones to hit, whereas the events encountered later need much more effort from the verification team, tuning the stimulus generation.</a:t>
            </a:r>
          </a:p>
        </p:txBody>
      </p:sp>
      <p:pic>
        <p:nvPicPr>
          <p:cNvPr id="61445" name="Picture 6">
            <a:extLst>
              <a:ext uri="{FF2B5EF4-FFF2-40B4-BE49-F238E27FC236}">
                <a16:creationId xmlns:a16="http://schemas.microsoft.com/office/drawing/2014/main" id="{4F904837-E1D6-E412-43F8-A65257006A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31938" y="3805238"/>
            <a:ext cx="5946775" cy="1836737"/>
          </a:xfrm>
          <a:noFill/>
        </p:spPr>
      </p:pic>
      <p:sp>
        <p:nvSpPr>
          <p:cNvPr id="61446" name="Rectangle 7">
            <a:extLst>
              <a:ext uri="{FF2B5EF4-FFF2-40B4-BE49-F238E27FC236}">
                <a16:creationId xmlns:a16="http://schemas.microsoft.com/office/drawing/2014/main" id="{03E9AE62-2519-7D1B-2BC5-AE751C038E7B}"/>
              </a:ext>
            </a:extLst>
          </p:cNvPr>
          <p:cNvSpPr>
            <a:spLocks noChangeArrowheads="1"/>
          </p:cNvSpPr>
          <p:nvPr/>
        </p:nvSpPr>
        <p:spPr bwMode="auto">
          <a:xfrm>
            <a:off x="2171700" y="5668963"/>
            <a:ext cx="487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Coverage reports. </a:t>
            </a:r>
          </a:p>
          <a:p>
            <a:r>
              <a:rPr lang="en-US" altLang="en-US" sz="1000"/>
              <a:t>(a) Status report showing the summary of all coverage data up to a point in time. </a:t>
            </a:r>
          </a:p>
          <a:p>
            <a:r>
              <a:rPr lang="en-US" altLang="en-US" sz="1000"/>
              <a:t>(b) Coverage results tabulated over time.</a:t>
            </a: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3554CB58-CD0A-3513-F81E-B66224F98D0E}"/>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Monitoring the Verification Flow</a:t>
            </a:r>
          </a:p>
        </p:txBody>
      </p:sp>
      <p:sp>
        <p:nvSpPr>
          <p:cNvPr id="62467" name="Rectangle 5">
            <a:extLst>
              <a:ext uri="{FF2B5EF4-FFF2-40B4-BE49-F238E27FC236}">
                <a16:creationId xmlns:a16="http://schemas.microsoft.com/office/drawing/2014/main" id="{A843824D-1724-D9CD-FFC8-B68C98E9DDD9}"/>
              </a:ext>
            </a:extLst>
          </p:cNvPr>
          <p:cNvSpPr>
            <a:spLocks noGrp="1" noChangeArrowheads="1"/>
          </p:cNvSpPr>
          <p:nvPr>
            <p:ph type="subTitle" idx="1"/>
          </p:nvPr>
        </p:nvSpPr>
        <p:spPr/>
        <p:txBody>
          <a:bodyPr/>
          <a:lstStyle/>
          <a:p>
            <a:pPr eaLnBrk="1" hangingPunct="1"/>
            <a:r>
              <a:rPr lang="en-US" altLang="en-US"/>
              <a:t>The Right Coverage Analysis Strategy</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a:extLst>
              <a:ext uri="{FF2B5EF4-FFF2-40B4-BE49-F238E27FC236}">
                <a16:creationId xmlns:a16="http://schemas.microsoft.com/office/drawing/2014/main" id="{0BBD2989-BDEF-DE32-C351-05E880ED76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260AFE-E68B-42F2-8833-7949145F8CB6}" type="slidenum">
              <a:rPr lang="de-DE" altLang="en-US">
                <a:solidFill>
                  <a:schemeClr val="bg1"/>
                </a:solidFill>
              </a:rPr>
              <a:pPr/>
              <a:t>6</a:t>
            </a:fld>
            <a:endParaRPr lang="de-DE" altLang="en-US">
              <a:solidFill>
                <a:schemeClr val="bg1"/>
              </a:solidFill>
            </a:endParaRPr>
          </a:p>
        </p:txBody>
      </p:sp>
      <p:sp>
        <p:nvSpPr>
          <p:cNvPr id="8195" name="Rectangle 2">
            <a:extLst>
              <a:ext uri="{FF2B5EF4-FFF2-40B4-BE49-F238E27FC236}">
                <a16:creationId xmlns:a16="http://schemas.microsoft.com/office/drawing/2014/main" id="{A1E10CA7-2EA0-D82F-0401-10695EB61773}"/>
              </a:ext>
            </a:extLst>
          </p:cNvPr>
          <p:cNvSpPr>
            <a:spLocks noGrp="1" noChangeArrowheads="1"/>
          </p:cNvSpPr>
          <p:nvPr>
            <p:ph type="title"/>
          </p:nvPr>
        </p:nvSpPr>
        <p:spPr/>
        <p:txBody>
          <a:bodyPr/>
          <a:lstStyle/>
          <a:p>
            <a:pPr eaLnBrk="1" hangingPunct="1"/>
            <a:r>
              <a:rPr lang="en-US" altLang="en-US"/>
              <a:t>Verification Coverage Overview III</a:t>
            </a:r>
          </a:p>
        </p:txBody>
      </p:sp>
      <p:sp>
        <p:nvSpPr>
          <p:cNvPr id="8196" name="Rectangle 3">
            <a:extLst>
              <a:ext uri="{FF2B5EF4-FFF2-40B4-BE49-F238E27FC236}">
                <a16:creationId xmlns:a16="http://schemas.microsoft.com/office/drawing/2014/main" id="{BEDBB004-ED72-5D83-1B23-C507C325CFF3}"/>
              </a:ext>
            </a:extLst>
          </p:cNvPr>
          <p:cNvSpPr>
            <a:spLocks noGrp="1" noChangeArrowheads="1"/>
          </p:cNvSpPr>
          <p:nvPr>
            <p:ph type="body" idx="1"/>
          </p:nvPr>
        </p:nvSpPr>
        <p:spPr/>
        <p:txBody>
          <a:bodyPr/>
          <a:lstStyle/>
          <a:p>
            <a:pPr eaLnBrk="1" hangingPunct="1"/>
            <a:r>
              <a:rPr lang="en-US" altLang="en-US" sz="1600"/>
              <a:t>It is the task of </a:t>
            </a:r>
            <a:r>
              <a:rPr lang="en-US" altLang="en-US" sz="1600" b="1"/>
              <a:t>verification</a:t>
            </a:r>
            <a:r>
              <a:rPr lang="en-US" altLang="en-US" sz="1600" i="1"/>
              <a:t> </a:t>
            </a:r>
            <a:r>
              <a:rPr lang="en-US" altLang="en-US" sz="1600" b="1"/>
              <a:t>coverage</a:t>
            </a:r>
            <a:r>
              <a:rPr lang="en-US" altLang="en-US" sz="1600" i="1"/>
              <a:t> </a:t>
            </a:r>
            <a:r>
              <a:rPr lang="en-US" altLang="en-US" sz="1600" b="1"/>
              <a:t>analysis</a:t>
            </a:r>
            <a:r>
              <a:rPr lang="en-US" altLang="en-US" sz="1600" i="1"/>
              <a:t> </a:t>
            </a:r>
            <a:r>
              <a:rPr lang="en-US" altLang="en-US" sz="1600"/>
              <a:t>to convince the verification team that they have done </a:t>
            </a:r>
            <a:r>
              <a:rPr lang="en-US" altLang="en-US" sz="1600" b="1"/>
              <a:t>sufficient</a:t>
            </a:r>
            <a:r>
              <a:rPr lang="en-US" altLang="en-US" sz="1600" i="1"/>
              <a:t> </a:t>
            </a:r>
            <a:r>
              <a:rPr lang="en-US" altLang="en-US" sz="1600"/>
              <a:t>verification, not exhaustive verification, to satisfy defined quality criteria.</a:t>
            </a:r>
          </a:p>
          <a:p>
            <a:pPr eaLnBrk="1" hangingPunct="1"/>
            <a:endParaRPr lang="en-US" altLang="en-US" sz="1600"/>
          </a:p>
          <a:p>
            <a:pPr eaLnBrk="1" hangingPunct="1"/>
            <a:r>
              <a:rPr lang="en-US" altLang="en-US" sz="1600"/>
              <a:t>Verification coverage is the measurement of state space that simulation-based verification has touched in the entire environment. </a:t>
            </a:r>
          </a:p>
          <a:p>
            <a:pPr eaLnBrk="1" hangingPunct="1"/>
            <a:endParaRPr lang="en-US" altLang="en-US" sz="1600"/>
          </a:p>
          <a:p>
            <a:pPr eaLnBrk="1" hangingPunct="1"/>
            <a:r>
              <a:rPr lang="en-US" altLang="en-US" sz="1600"/>
              <a:t>Coverage can measure DUV internal states, queues, and activities, as well as DUV inputs and even states of the verification environment components. </a:t>
            </a:r>
          </a:p>
          <a:p>
            <a:pPr eaLnBrk="1" hangingPunct="1"/>
            <a:endParaRPr lang="en-US" altLang="en-US" sz="1600"/>
          </a:p>
          <a:p>
            <a:pPr eaLnBrk="1" hangingPunct="1"/>
            <a:r>
              <a:rPr lang="en-US" altLang="en-US" sz="1600"/>
              <a:t>Fundamentally, coverage is a measurement of how </a:t>
            </a:r>
            <a:r>
              <a:rPr lang="en-US" altLang="en-US" sz="1600" b="1"/>
              <a:t>well</a:t>
            </a:r>
            <a:r>
              <a:rPr lang="en-US" altLang="en-US" sz="1600" i="1"/>
              <a:t> </a:t>
            </a:r>
            <a:r>
              <a:rPr lang="en-US" altLang="en-US" sz="1600"/>
              <a:t>the stimulus components have exercised the DUV. </a:t>
            </a:r>
          </a:p>
          <a:p>
            <a:pPr eaLnBrk="1" hangingPunct="1"/>
            <a:endParaRPr lang="en-US" altLang="en-US" sz="1600"/>
          </a:p>
          <a:p>
            <a:pPr eaLnBrk="1" hangingPunct="1"/>
            <a:r>
              <a:rPr lang="en-US" altLang="en-US" sz="1600"/>
              <a:t>Coverage cannot make a statement on the quality or robustness of the checking components.</a:t>
            </a: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4EBFDE78-1E9E-78F1-FD4C-18360EA5BD1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55DC9F-7628-40B8-B54E-318CC1953DBF}" type="slidenum">
              <a:rPr lang="de-DE" altLang="en-US">
                <a:solidFill>
                  <a:schemeClr val="bg1"/>
                </a:solidFill>
              </a:rPr>
              <a:pPr/>
              <a:t>60</a:t>
            </a:fld>
            <a:endParaRPr lang="de-DE" altLang="en-US">
              <a:solidFill>
                <a:schemeClr val="bg1"/>
              </a:solidFill>
            </a:endParaRPr>
          </a:p>
        </p:txBody>
      </p:sp>
      <p:sp>
        <p:nvSpPr>
          <p:cNvPr id="63491" name="Rectangle 2">
            <a:extLst>
              <a:ext uri="{FF2B5EF4-FFF2-40B4-BE49-F238E27FC236}">
                <a16:creationId xmlns:a16="http://schemas.microsoft.com/office/drawing/2014/main" id="{C07CC95B-1CCD-034E-F502-103BF2E9AE5E}"/>
              </a:ext>
            </a:extLst>
          </p:cNvPr>
          <p:cNvSpPr>
            <a:spLocks noGrp="1" noChangeArrowheads="1"/>
          </p:cNvSpPr>
          <p:nvPr>
            <p:ph type="title"/>
          </p:nvPr>
        </p:nvSpPr>
        <p:spPr/>
        <p:txBody>
          <a:bodyPr/>
          <a:lstStyle/>
          <a:p>
            <a:pPr eaLnBrk="1" hangingPunct="1"/>
            <a:r>
              <a:rPr lang="en-US" altLang="en-US"/>
              <a:t>The Right Coverage Analysis Strategy I</a:t>
            </a:r>
          </a:p>
        </p:txBody>
      </p:sp>
      <p:sp>
        <p:nvSpPr>
          <p:cNvPr id="63492" name="Rectangle 3">
            <a:extLst>
              <a:ext uri="{FF2B5EF4-FFF2-40B4-BE49-F238E27FC236}">
                <a16:creationId xmlns:a16="http://schemas.microsoft.com/office/drawing/2014/main" id="{E2024611-21E5-6D71-F08A-0B76BE4DD8D5}"/>
              </a:ext>
            </a:extLst>
          </p:cNvPr>
          <p:cNvSpPr>
            <a:spLocks noGrp="1" noChangeArrowheads="1"/>
          </p:cNvSpPr>
          <p:nvPr>
            <p:ph type="body" idx="1"/>
          </p:nvPr>
        </p:nvSpPr>
        <p:spPr/>
        <p:txBody>
          <a:bodyPr/>
          <a:lstStyle/>
          <a:p>
            <a:pPr eaLnBrk="1" hangingPunct="1"/>
            <a:r>
              <a:rPr lang="en-US" altLang="en-US" sz="1800"/>
              <a:t>The overall discussion in this lecture should highlight that coverage analysis is one of the harder problems for a verification team. </a:t>
            </a:r>
          </a:p>
          <a:p>
            <a:pPr eaLnBrk="1" hangingPunct="1"/>
            <a:endParaRPr lang="en-US" altLang="en-US" sz="1800"/>
          </a:p>
          <a:p>
            <a:pPr eaLnBrk="1" hangingPunct="1"/>
            <a:r>
              <a:rPr lang="en-US" altLang="en-US" sz="1800"/>
              <a:t>Although there are many automatic tools that promise a quick fix for the coverage quandary, all of them have significant drawbacks. </a:t>
            </a:r>
          </a:p>
          <a:p>
            <a:pPr eaLnBrk="1" hangingPunct="1"/>
            <a:endParaRPr lang="en-US" altLang="en-US" sz="1800"/>
          </a:p>
          <a:p>
            <a:pPr eaLnBrk="1" hangingPunct="1"/>
            <a:r>
              <a:rPr lang="en-US" altLang="en-US" sz="1800"/>
              <a:t>On the other hand, neither industry nor academia has so far found coverage metrics with the right necessary </a:t>
            </a:r>
            <a:r>
              <a:rPr lang="en-US" altLang="en-US" sz="1800" b="1"/>
              <a:t>predictive</a:t>
            </a:r>
            <a:r>
              <a:rPr lang="en-US" altLang="en-US" sz="1800" i="1"/>
              <a:t> </a:t>
            </a:r>
            <a:r>
              <a:rPr lang="en-US" altLang="en-US" sz="1800"/>
              <a:t>capability to guide simulation into those areas of the state space where the hidden bugs are.</a:t>
            </a:r>
          </a:p>
          <a:p>
            <a:pPr eaLnBrk="1" hangingPunct="1"/>
            <a:endParaRPr lang="en-US" altLang="en-US" sz="1800"/>
          </a:p>
          <a:p>
            <a:pPr eaLnBrk="1" hangingPunct="1"/>
            <a:r>
              <a:rPr lang="en-US" altLang="en-US" sz="1800"/>
              <a:t>This leaves a verification team with a range of necessary incomplete alternatives to select the right coverage strategy for their specific project.</a:t>
            </a:r>
          </a:p>
          <a:p>
            <a:pPr eaLnBrk="1" hangingPunct="1"/>
            <a:endParaRPr lang="en-US" altLang="en-US" sz="1800"/>
          </a:p>
          <a:p>
            <a:pPr eaLnBrk="1" hangingPunct="1"/>
            <a:r>
              <a:rPr lang="en-US" altLang="en-US" sz="1800"/>
              <a:t>However, the discussion leaves us with useful guidelines that will result in a better use of coverage technologies and an overall better verification methodology. </a:t>
            </a: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a:extLst>
              <a:ext uri="{FF2B5EF4-FFF2-40B4-BE49-F238E27FC236}">
                <a16:creationId xmlns:a16="http://schemas.microsoft.com/office/drawing/2014/main" id="{3DBD4B7E-C6F6-BF6A-2EB5-0845CB2457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38D37C-F8E9-413B-A346-77070D4A7725}" type="slidenum">
              <a:rPr lang="de-DE" altLang="en-US">
                <a:solidFill>
                  <a:schemeClr val="bg1"/>
                </a:solidFill>
              </a:rPr>
              <a:pPr/>
              <a:t>61</a:t>
            </a:fld>
            <a:endParaRPr lang="de-DE" altLang="en-US">
              <a:solidFill>
                <a:schemeClr val="bg1"/>
              </a:solidFill>
            </a:endParaRPr>
          </a:p>
        </p:txBody>
      </p:sp>
      <p:sp>
        <p:nvSpPr>
          <p:cNvPr id="64515" name="Rectangle 2">
            <a:extLst>
              <a:ext uri="{FF2B5EF4-FFF2-40B4-BE49-F238E27FC236}">
                <a16:creationId xmlns:a16="http://schemas.microsoft.com/office/drawing/2014/main" id="{7D8BA2CE-66E6-6920-CAE4-14F4EE33BCAA}"/>
              </a:ext>
            </a:extLst>
          </p:cNvPr>
          <p:cNvSpPr>
            <a:spLocks noGrp="1" noChangeArrowheads="1"/>
          </p:cNvSpPr>
          <p:nvPr>
            <p:ph type="title"/>
          </p:nvPr>
        </p:nvSpPr>
        <p:spPr/>
        <p:txBody>
          <a:bodyPr/>
          <a:lstStyle/>
          <a:p>
            <a:pPr eaLnBrk="1" hangingPunct="1"/>
            <a:r>
              <a:rPr lang="en-US" altLang="en-US"/>
              <a:t>The Right Coverage Analysis Strategy II</a:t>
            </a:r>
          </a:p>
        </p:txBody>
      </p:sp>
      <p:sp>
        <p:nvSpPr>
          <p:cNvPr id="64516" name="Rectangle 3">
            <a:extLst>
              <a:ext uri="{FF2B5EF4-FFF2-40B4-BE49-F238E27FC236}">
                <a16:creationId xmlns:a16="http://schemas.microsoft.com/office/drawing/2014/main" id="{8BDBD1F2-EF51-B50C-6045-E8FAA12923C0}"/>
              </a:ext>
            </a:extLst>
          </p:cNvPr>
          <p:cNvSpPr>
            <a:spLocks noGrp="1" noChangeArrowheads="1"/>
          </p:cNvSpPr>
          <p:nvPr>
            <p:ph type="body" idx="1"/>
          </p:nvPr>
        </p:nvSpPr>
        <p:spPr/>
        <p:txBody>
          <a:bodyPr/>
          <a:lstStyle/>
          <a:p>
            <a:pPr eaLnBrk="1" hangingPunct="1"/>
            <a:r>
              <a:rPr lang="en-US" altLang="en-US" sz="1600"/>
              <a:t>Use coverage analysis. Especially with random-biased stimulus generation, the verification is </a:t>
            </a:r>
            <a:r>
              <a:rPr lang="en-US" altLang="en-US" sz="1600" b="1"/>
              <a:t>blind</a:t>
            </a:r>
            <a:r>
              <a:rPr lang="en-US" altLang="en-US" sz="1600" i="1"/>
              <a:t> </a:t>
            </a:r>
            <a:r>
              <a:rPr lang="en-US" altLang="en-US" sz="1600"/>
              <a:t>without the coverage feedback.</a:t>
            </a:r>
          </a:p>
          <a:p>
            <a:pPr eaLnBrk="1" hangingPunct="1"/>
            <a:endParaRPr lang="en-US" altLang="en-US" sz="1600"/>
          </a:p>
          <a:p>
            <a:pPr eaLnBrk="1" hangingPunct="1"/>
            <a:r>
              <a:rPr lang="en-US" altLang="en-US" sz="1600"/>
              <a:t>Use coverage as a method that provides insight into verification progress, not as a tool that provides a set of absolute numbers. The verification team should not confuse reaching 100% of the coverage with a guaranteed bug-free design under verification (DUV). Coverage numbers are only useful with careful interpretation.</a:t>
            </a:r>
          </a:p>
          <a:p>
            <a:pPr eaLnBrk="1" hangingPunct="1"/>
            <a:endParaRPr lang="en-US" altLang="en-US" sz="1600"/>
          </a:p>
          <a:p>
            <a:pPr eaLnBrk="1" hangingPunct="1"/>
            <a:r>
              <a:rPr lang="en-US" altLang="en-US" sz="1600"/>
              <a:t>The more insight it takes to create a coverage model, the more insightful the coverage feedback information will be.</a:t>
            </a:r>
          </a:p>
          <a:p>
            <a:pPr eaLnBrk="1" hangingPunct="1"/>
            <a:endParaRPr lang="en-US" altLang="en-US" sz="1600"/>
          </a:p>
          <a:p>
            <a:pPr eaLnBrk="1" hangingPunct="1"/>
            <a:r>
              <a:rPr lang="en-US" altLang="en-US" sz="1600"/>
              <a:t>Use structural coverage feedback mainly as an indicator for holes in the simulation coverage. Because automatic metrics take not much insight, the value of their positive feedback (events have been hit) is limited. Missing events, however, provide unambiguous feedback of missing verification in the areas specific to the metric used.</a:t>
            </a:r>
          </a:p>
          <a:p>
            <a:pPr eaLnBrk="1" hangingPunct="1"/>
            <a:endParaRPr lang="en-US" altLang="en-US" sz="1600"/>
          </a:p>
          <a:p>
            <a:pPr eaLnBrk="1" hangingPunct="1"/>
            <a:r>
              <a:rPr lang="en-US" altLang="en-US" sz="1600"/>
              <a:t>Limit structural coverage feedback to the amount of data the simulation infrastructure can support. Low-level structural coverage collection often easily overwhelms a project.</a:t>
            </a:r>
          </a:p>
          <a:p>
            <a:pPr eaLnBrk="1" hangingPunct="1"/>
            <a:endParaRPr lang="en-US" altLang="en-US" sz="160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66FF9B20-08E5-9F7F-DCEF-1C4FBBAE89F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48A8D-6435-4697-A9E0-18989641A612}" type="slidenum">
              <a:rPr lang="de-DE" altLang="en-US">
                <a:solidFill>
                  <a:schemeClr val="bg1"/>
                </a:solidFill>
              </a:rPr>
              <a:pPr/>
              <a:t>62</a:t>
            </a:fld>
            <a:endParaRPr lang="de-DE" altLang="en-US">
              <a:solidFill>
                <a:schemeClr val="bg1"/>
              </a:solidFill>
            </a:endParaRPr>
          </a:p>
        </p:txBody>
      </p:sp>
      <p:sp>
        <p:nvSpPr>
          <p:cNvPr id="65539" name="Rectangle 2">
            <a:extLst>
              <a:ext uri="{FF2B5EF4-FFF2-40B4-BE49-F238E27FC236}">
                <a16:creationId xmlns:a16="http://schemas.microsoft.com/office/drawing/2014/main" id="{B2860923-87CE-E545-8381-8B5E662DFC6B}"/>
              </a:ext>
            </a:extLst>
          </p:cNvPr>
          <p:cNvSpPr>
            <a:spLocks noGrp="1" noChangeArrowheads="1"/>
          </p:cNvSpPr>
          <p:nvPr>
            <p:ph type="title"/>
          </p:nvPr>
        </p:nvSpPr>
        <p:spPr/>
        <p:txBody>
          <a:bodyPr/>
          <a:lstStyle/>
          <a:p>
            <a:pPr eaLnBrk="1" hangingPunct="1"/>
            <a:r>
              <a:rPr lang="en-US" altLang="en-US"/>
              <a:t>The Right Coverage Analysis Strategy III</a:t>
            </a:r>
          </a:p>
        </p:txBody>
      </p:sp>
      <p:sp>
        <p:nvSpPr>
          <p:cNvPr id="65540" name="Rectangle 3">
            <a:extLst>
              <a:ext uri="{FF2B5EF4-FFF2-40B4-BE49-F238E27FC236}">
                <a16:creationId xmlns:a16="http://schemas.microsoft.com/office/drawing/2014/main" id="{2DEE0722-2409-6626-4BC4-89C6C3490A75}"/>
              </a:ext>
            </a:extLst>
          </p:cNvPr>
          <p:cNvSpPr>
            <a:spLocks noGrp="1" noChangeArrowheads="1"/>
          </p:cNvSpPr>
          <p:nvPr>
            <p:ph type="body" idx="1"/>
          </p:nvPr>
        </p:nvSpPr>
        <p:spPr/>
        <p:txBody>
          <a:bodyPr/>
          <a:lstStyle/>
          <a:p>
            <a:pPr eaLnBrk="1" hangingPunct="1"/>
            <a:r>
              <a:rPr lang="en-US" altLang="en-US" sz="1600"/>
              <a:t>Use as much manually instrumented functional coverage data collection as possible. Manual instrumentation of the simulation process requires insight and effort. The insight provides useful coverage information; the effort limits the instrumentation to mostly useful coverage information.</a:t>
            </a:r>
          </a:p>
          <a:p>
            <a:pPr eaLnBrk="1" hangingPunct="1"/>
            <a:endParaRPr lang="en-US" altLang="en-US" sz="1400"/>
          </a:p>
          <a:p>
            <a:pPr eaLnBrk="1" hangingPunct="1"/>
            <a:r>
              <a:rPr lang="en-US" altLang="en-US" sz="1600"/>
              <a:t>Instrument corner conditions in the DUV for coverage analysis. Corner conditions are naturally more error-prone. Examples of corner conditions are maximum and minimum resource allocations or rare collisions of events that need special treatment in the DUV implementation.</a:t>
            </a:r>
          </a:p>
          <a:p>
            <a:pPr eaLnBrk="1" hangingPunct="1"/>
            <a:endParaRPr lang="en-US" altLang="en-US" sz="1400"/>
          </a:p>
          <a:p>
            <a:pPr eaLnBrk="1" hangingPunct="1"/>
            <a:r>
              <a:rPr lang="en-US" altLang="en-US" sz="1600"/>
              <a:t>Select the dimensions of matrix coverage model carefully. A matrix model that is too large likely provides not enough insight. Similar to the DUV state space, matrix model tend to blow up easily in size and simulation cannot cover all the events specified.</a:t>
            </a:r>
          </a:p>
          <a:p>
            <a:pPr eaLnBrk="1" hangingPunct="1"/>
            <a:endParaRPr lang="en-US" altLang="en-US" sz="1400"/>
          </a:p>
          <a:p>
            <a:pPr eaLnBrk="1" hangingPunct="1"/>
            <a:r>
              <a:rPr lang="en-US" altLang="en-US" sz="1600"/>
              <a:t>Use broad coverage analysis at the level of functional unit simulation. Prioritize and review coverage goals at the higher level of the hierarchy. </a:t>
            </a:r>
          </a:p>
          <a:p>
            <a:pPr eaLnBrk="1" hangingPunct="1"/>
            <a:r>
              <a:rPr lang="en-US" altLang="en-US" sz="1600"/>
              <a:t>The unit-level simulation provides the broadest amount of functional coverage. Levels above unit simulation by intent will not reach all coverage measures that are in place for a unit. </a:t>
            </a:r>
          </a:p>
          <a:p>
            <a:pPr eaLnBrk="1" hangingPunct="1"/>
            <a:r>
              <a:rPr lang="en-US" altLang="en-US" sz="1600"/>
              <a:t>A selection of prioritized measures from the units and new measures should constitute the coverage goals for a higher verification level (e.g., </a:t>
            </a:r>
            <a:r>
              <a:rPr lang="en-US" altLang="en-US" sz="1600" i="1"/>
              <a:t>chip level</a:t>
            </a:r>
            <a:r>
              <a:rPr lang="en-US" altLang="en-US" sz="1600"/>
              <a:t>).</a:t>
            </a: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1">
            <a:extLst>
              <a:ext uri="{FF2B5EF4-FFF2-40B4-BE49-F238E27FC236}">
                <a16:creationId xmlns:a16="http://schemas.microsoft.com/office/drawing/2014/main" id="{C8EE3C5E-FB03-39F9-2B7A-84B2F376BF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66014-8340-4269-A58C-5CF8D664BBB9}" type="slidenum">
              <a:rPr lang="de-DE" altLang="en-US">
                <a:solidFill>
                  <a:schemeClr val="bg1"/>
                </a:solidFill>
              </a:rPr>
              <a:pPr/>
              <a:t>63</a:t>
            </a:fld>
            <a:endParaRPr lang="de-DE" altLang="en-US">
              <a:solidFill>
                <a:schemeClr val="bg1"/>
              </a:solidFill>
            </a:endParaRPr>
          </a:p>
        </p:txBody>
      </p:sp>
      <p:sp>
        <p:nvSpPr>
          <p:cNvPr id="66563" name="Rectangle 26">
            <a:hlinkClick r:id="rId3"/>
            <a:extLst>
              <a:ext uri="{FF2B5EF4-FFF2-40B4-BE49-F238E27FC236}">
                <a16:creationId xmlns:a16="http://schemas.microsoft.com/office/drawing/2014/main" id="{C7568E7F-D251-DEE9-2D6E-8967E358A377}"/>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142A76BA-51C5-7822-B9AD-70DB549E55F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AAA1DF-5DE9-4348-8ACA-340F2608F2CC}"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84BB27D0-2922-1072-AD7F-728174E57559}"/>
              </a:ext>
            </a:extLst>
          </p:cNvPr>
          <p:cNvSpPr>
            <a:spLocks noGrp="1" noChangeArrowheads="1"/>
          </p:cNvSpPr>
          <p:nvPr>
            <p:ph type="title"/>
          </p:nvPr>
        </p:nvSpPr>
        <p:spPr/>
        <p:txBody>
          <a:bodyPr/>
          <a:lstStyle/>
          <a:p>
            <a:pPr eaLnBrk="1" hangingPunct="1"/>
            <a:r>
              <a:rPr lang="en-US" altLang="en-US"/>
              <a:t>Verification Coverage Target Areas I</a:t>
            </a:r>
          </a:p>
        </p:txBody>
      </p:sp>
      <p:sp>
        <p:nvSpPr>
          <p:cNvPr id="9220" name="Rectangle 3">
            <a:extLst>
              <a:ext uri="{FF2B5EF4-FFF2-40B4-BE49-F238E27FC236}">
                <a16:creationId xmlns:a16="http://schemas.microsoft.com/office/drawing/2014/main" id="{14820D50-0898-D086-7A70-7E7F27DED79E}"/>
              </a:ext>
            </a:extLst>
          </p:cNvPr>
          <p:cNvSpPr>
            <a:spLocks noGrp="1" noChangeArrowheads="1"/>
          </p:cNvSpPr>
          <p:nvPr>
            <p:ph type="body" sz="half" idx="1"/>
          </p:nvPr>
        </p:nvSpPr>
        <p:spPr/>
        <p:txBody>
          <a:bodyPr/>
          <a:lstStyle/>
          <a:p>
            <a:pPr eaLnBrk="1" hangingPunct="1"/>
            <a:r>
              <a:rPr lang="en-US" altLang="en-US" sz="1400"/>
              <a:t>There are two completely complementary sides of the verification coverage task. </a:t>
            </a:r>
          </a:p>
          <a:p>
            <a:pPr eaLnBrk="1" hangingPunct="1"/>
            <a:endParaRPr lang="en-US" altLang="en-US" sz="1400"/>
          </a:p>
          <a:p>
            <a:pPr eaLnBrk="1" hangingPunct="1"/>
            <a:r>
              <a:rPr lang="en-US" altLang="en-US" sz="1400"/>
              <a:t>First, there is coverage of the verification environment.</a:t>
            </a:r>
          </a:p>
          <a:p>
            <a:pPr eaLnBrk="1" hangingPunct="1"/>
            <a:r>
              <a:rPr lang="en-US" altLang="en-US" sz="1400"/>
              <a:t>Here, the objective is to measure how well the verification stimulus environment covers the </a:t>
            </a:r>
            <a:r>
              <a:rPr lang="en-US" altLang="en-US" sz="1400" b="1"/>
              <a:t>specification</a:t>
            </a:r>
            <a:r>
              <a:rPr lang="en-US" altLang="en-US" sz="1400" i="1"/>
              <a:t> </a:t>
            </a:r>
            <a:r>
              <a:rPr lang="en-US" altLang="en-US" sz="1400"/>
              <a:t>of the design. </a:t>
            </a:r>
          </a:p>
          <a:p>
            <a:pPr eaLnBrk="1" hangingPunct="1"/>
            <a:r>
              <a:rPr lang="en-US" altLang="en-US" sz="1400"/>
              <a:t>This coverage aspect is called </a:t>
            </a:r>
            <a:r>
              <a:rPr lang="en-US" altLang="en-US" sz="1400" b="1"/>
              <a:t>verification</a:t>
            </a:r>
            <a:r>
              <a:rPr lang="en-US" altLang="en-US" sz="1400" i="1"/>
              <a:t> </a:t>
            </a:r>
            <a:r>
              <a:rPr lang="en-US" altLang="en-US" sz="1400" b="1"/>
              <a:t>test</a:t>
            </a:r>
            <a:r>
              <a:rPr lang="en-US" altLang="en-US" sz="1400" i="1"/>
              <a:t> </a:t>
            </a:r>
            <a:r>
              <a:rPr lang="en-US" altLang="en-US" sz="1400" b="1"/>
              <a:t>coverage</a:t>
            </a:r>
            <a:r>
              <a:rPr lang="en-US" altLang="en-US" sz="1400"/>
              <a:t>. </a:t>
            </a:r>
          </a:p>
          <a:p>
            <a:pPr eaLnBrk="1" hangingPunct="1"/>
            <a:endParaRPr lang="en-US" altLang="en-US" sz="1400"/>
          </a:p>
          <a:p>
            <a:pPr eaLnBrk="1" hangingPunct="1"/>
            <a:r>
              <a:rPr lang="en-US" altLang="en-US" sz="1400"/>
              <a:t>Second, there is coverage of the function implemented in the DUV. </a:t>
            </a:r>
          </a:p>
          <a:p>
            <a:pPr eaLnBrk="1" hangingPunct="1"/>
            <a:r>
              <a:rPr lang="en-US" altLang="en-US" sz="1400"/>
              <a:t>This metric seeks to measure how well the verification stimulus activates or exercises the </a:t>
            </a:r>
            <a:r>
              <a:rPr lang="en-US" altLang="en-US" sz="1400" b="1"/>
              <a:t>implementation </a:t>
            </a:r>
            <a:r>
              <a:rPr lang="en-US" altLang="en-US" sz="1400"/>
              <a:t>of the specification in the concrete design. </a:t>
            </a:r>
          </a:p>
          <a:p>
            <a:pPr eaLnBrk="1" hangingPunct="1"/>
            <a:r>
              <a:rPr lang="en-US" altLang="en-US" sz="1400"/>
              <a:t>This coverage task is called </a:t>
            </a:r>
            <a:r>
              <a:rPr lang="en-US" altLang="en-US" sz="1400" b="1"/>
              <a:t>implementation</a:t>
            </a:r>
            <a:r>
              <a:rPr lang="en-US" altLang="en-US" sz="1400" i="1"/>
              <a:t> </a:t>
            </a:r>
            <a:r>
              <a:rPr lang="en-US" altLang="en-US" sz="1400" b="1"/>
              <a:t>coverage</a:t>
            </a:r>
            <a:r>
              <a:rPr lang="en-US" altLang="en-US" sz="1400"/>
              <a:t>. </a:t>
            </a:r>
          </a:p>
          <a:p>
            <a:pPr eaLnBrk="1" hangingPunct="1"/>
            <a:endParaRPr lang="en-US" altLang="en-US" sz="1400"/>
          </a:p>
          <a:p>
            <a:pPr eaLnBrk="1" hangingPunct="1"/>
            <a:r>
              <a:rPr lang="en-US" altLang="en-US" sz="1400"/>
              <a:t>Figure on the right shows the two areas of coverage analysis side by side.</a:t>
            </a:r>
          </a:p>
        </p:txBody>
      </p:sp>
      <p:pic>
        <p:nvPicPr>
          <p:cNvPr id="9221" name="Picture 7">
            <a:extLst>
              <a:ext uri="{FF2B5EF4-FFF2-40B4-BE49-F238E27FC236}">
                <a16:creationId xmlns:a16="http://schemas.microsoft.com/office/drawing/2014/main" id="{92476DE5-056E-2071-C74A-2516C35834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7725" y="946150"/>
            <a:ext cx="4186238" cy="3660775"/>
          </a:xfrm>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60EED556-8B05-AEA9-CFE3-345BE9BF1B1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7FA2D6-2A2F-4769-971D-D95807E8F04A}"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AD1F323A-D24F-55CF-07EE-05AD7AF60815}"/>
              </a:ext>
            </a:extLst>
          </p:cNvPr>
          <p:cNvSpPr>
            <a:spLocks noGrp="1" noChangeArrowheads="1"/>
          </p:cNvSpPr>
          <p:nvPr>
            <p:ph type="title"/>
          </p:nvPr>
        </p:nvSpPr>
        <p:spPr/>
        <p:txBody>
          <a:bodyPr/>
          <a:lstStyle/>
          <a:p>
            <a:pPr eaLnBrk="1" hangingPunct="1"/>
            <a:r>
              <a:rPr lang="en-US" altLang="en-US"/>
              <a:t>Verification Coverage Target Areas II</a:t>
            </a:r>
          </a:p>
        </p:txBody>
      </p:sp>
      <p:sp>
        <p:nvSpPr>
          <p:cNvPr id="10244" name="Rectangle 3">
            <a:extLst>
              <a:ext uri="{FF2B5EF4-FFF2-40B4-BE49-F238E27FC236}">
                <a16:creationId xmlns:a16="http://schemas.microsoft.com/office/drawing/2014/main" id="{65F3897F-21E4-ECBB-A647-4903E84F181E}"/>
              </a:ext>
            </a:extLst>
          </p:cNvPr>
          <p:cNvSpPr>
            <a:spLocks noGrp="1" noChangeArrowheads="1"/>
          </p:cNvSpPr>
          <p:nvPr>
            <p:ph type="body" idx="1"/>
          </p:nvPr>
        </p:nvSpPr>
        <p:spPr/>
        <p:txBody>
          <a:bodyPr/>
          <a:lstStyle/>
          <a:p>
            <a:pPr eaLnBrk="1" hangingPunct="1"/>
            <a:r>
              <a:rPr lang="en-US" altLang="en-US" sz="1600"/>
              <a:t>The base activity that precedes any type of coverage analysis is the collection of coverage measurements. </a:t>
            </a:r>
          </a:p>
          <a:p>
            <a:pPr eaLnBrk="1" hangingPunct="1"/>
            <a:endParaRPr lang="en-US" altLang="en-US" sz="1600"/>
          </a:p>
          <a:p>
            <a:pPr eaLnBrk="1" hangingPunct="1"/>
            <a:r>
              <a:rPr lang="en-US" altLang="en-US" sz="1600"/>
              <a:t>The verification team collects the measures for </a:t>
            </a:r>
            <a:r>
              <a:rPr lang="en-US" altLang="en-US" sz="1600" b="1"/>
              <a:t>test</a:t>
            </a:r>
            <a:r>
              <a:rPr lang="en-US" altLang="en-US" sz="1600"/>
              <a:t> </a:t>
            </a:r>
            <a:r>
              <a:rPr lang="en-US" altLang="en-US" sz="1600" b="1"/>
              <a:t>coverage</a:t>
            </a:r>
            <a:r>
              <a:rPr lang="en-US" altLang="en-US" sz="1600"/>
              <a:t> from the stimulus initiator component, the test case, or the interface into the DUV. </a:t>
            </a:r>
          </a:p>
          <a:p>
            <a:pPr eaLnBrk="1" hangingPunct="1"/>
            <a:endParaRPr lang="en-US" altLang="en-US" sz="1600"/>
          </a:p>
          <a:p>
            <a:pPr eaLnBrk="1" hangingPunct="1"/>
            <a:r>
              <a:rPr lang="en-US" altLang="en-US" sz="1600" b="1"/>
              <a:t>Implementation</a:t>
            </a:r>
            <a:r>
              <a:rPr lang="en-US" altLang="en-US" sz="1600"/>
              <a:t> </a:t>
            </a:r>
            <a:r>
              <a:rPr lang="en-US" altLang="en-US" sz="1600" b="1"/>
              <a:t>coverage</a:t>
            </a:r>
            <a:r>
              <a:rPr lang="en-US" altLang="en-US" sz="1600"/>
              <a:t> analysis relies on measurements of activities inside the DUV by inspection into the HDL model during simulation.</a:t>
            </a:r>
          </a:p>
          <a:p>
            <a:pPr eaLnBrk="1" hangingPunct="1"/>
            <a:endParaRPr lang="en-US" altLang="en-US" sz="1600"/>
          </a:p>
          <a:p>
            <a:pPr eaLnBrk="1" hangingPunct="1"/>
            <a:r>
              <a:rPr lang="en-US" altLang="en-US" sz="1600"/>
              <a:t>Throughout the measurement and analysis activity, the verification team must never forget that the ultimate goal of coverage analysis is to </a:t>
            </a:r>
            <a:r>
              <a:rPr lang="en-US" altLang="en-US" sz="1600" b="1"/>
              <a:t>guide</a:t>
            </a:r>
            <a:r>
              <a:rPr lang="en-US" altLang="en-US" sz="1600" i="1"/>
              <a:t> </a:t>
            </a:r>
            <a:r>
              <a:rPr lang="en-US" altLang="en-US" sz="1600"/>
              <a:t>the verification process, and not to prove its completeness. </a:t>
            </a:r>
          </a:p>
          <a:p>
            <a:pPr eaLnBrk="1" hangingPunct="1"/>
            <a:endParaRPr lang="en-US" altLang="en-US" sz="1600"/>
          </a:p>
          <a:p>
            <a:pPr eaLnBrk="1" hangingPunct="1"/>
            <a:r>
              <a:rPr lang="en-US" altLang="en-US" sz="1600"/>
              <a:t>Completeness is an elusive goal that is unreachable anyway.</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23271B68-A8B4-E03C-D82F-3DF734F411E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F6D389-BB61-4400-853A-8CCA397D7E9C}" type="slidenum">
              <a:rPr lang="de-DE" altLang="en-US">
                <a:solidFill>
                  <a:schemeClr val="bg1"/>
                </a:solidFill>
              </a:rPr>
              <a:pPr/>
              <a:t>9</a:t>
            </a:fld>
            <a:endParaRPr lang="de-DE" altLang="en-US">
              <a:solidFill>
                <a:schemeClr val="bg1"/>
              </a:solidFill>
            </a:endParaRPr>
          </a:p>
        </p:txBody>
      </p:sp>
      <p:sp>
        <p:nvSpPr>
          <p:cNvPr id="11267" name="Rectangle 2">
            <a:extLst>
              <a:ext uri="{FF2B5EF4-FFF2-40B4-BE49-F238E27FC236}">
                <a16:creationId xmlns:a16="http://schemas.microsoft.com/office/drawing/2014/main" id="{6F592C50-4109-00F4-2A30-759DD6916A99}"/>
              </a:ext>
            </a:extLst>
          </p:cNvPr>
          <p:cNvSpPr>
            <a:spLocks noGrp="1" noChangeArrowheads="1"/>
          </p:cNvSpPr>
          <p:nvPr>
            <p:ph type="title"/>
          </p:nvPr>
        </p:nvSpPr>
        <p:spPr/>
        <p:txBody>
          <a:bodyPr/>
          <a:lstStyle/>
          <a:p>
            <a:pPr eaLnBrk="1" hangingPunct="1"/>
            <a:r>
              <a:rPr lang="en-US" altLang="en-US"/>
              <a:t>Verification Coverage Goals I</a:t>
            </a:r>
          </a:p>
        </p:txBody>
      </p:sp>
      <p:sp>
        <p:nvSpPr>
          <p:cNvPr id="11268" name="Rectangle 3">
            <a:extLst>
              <a:ext uri="{FF2B5EF4-FFF2-40B4-BE49-F238E27FC236}">
                <a16:creationId xmlns:a16="http://schemas.microsoft.com/office/drawing/2014/main" id="{B1CDE495-54BA-04C5-ACBE-2F9BD4B848D3}"/>
              </a:ext>
            </a:extLst>
          </p:cNvPr>
          <p:cNvSpPr>
            <a:spLocks noGrp="1" noChangeArrowheads="1"/>
          </p:cNvSpPr>
          <p:nvPr>
            <p:ph type="body" idx="1"/>
          </p:nvPr>
        </p:nvSpPr>
        <p:spPr/>
        <p:txBody>
          <a:bodyPr/>
          <a:lstStyle/>
          <a:p>
            <a:pPr eaLnBrk="1" hangingPunct="1"/>
            <a:r>
              <a:rPr lang="en-US" altLang="en-US" sz="1600"/>
              <a:t>A seemingly simple coverage goal would be the combinatorial space spanned by the enumeration of all possible patterns on the DUV inputs, all possible states internal to the DUV, and all possible output patterns on the outputs of the DUV. </a:t>
            </a:r>
          </a:p>
          <a:p>
            <a:pPr eaLnBrk="1" hangingPunct="1"/>
            <a:endParaRPr lang="en-US" altLang="en-US" sz="1600"/>
          </a:p>
          <a:p>
            <a:pPr eaLnBrk="1" hangingPunct="1"/>
            <a:r>
              <a:rPr lang="en-US" altLang="en-US" sz="1600"/>
              <a:t>Although this coverage metric is trivial to define, it is also completely useless to guide the verification process, because it is unachievable.</a:t>
            </a:r>
          </a:p>
          <a:p>
            <a:pPr eaLnBrk="1" hangingPunct="1"/>
            <a:endParaRPr lang="en-US" altLang="en-US" sz="1600"/>
          </a:p>
          <a:p>
            <a:pPr eaLnBrk="1" hangingPunct="1"/>
            <a:r>
              <a:rPr lang="en-US" altLang="en-US" sz="1600"/>
              <a:t>Then, toward which targets should coverage analysis drive the verification process?</a:t>
            </a:r>
          </a:p>
          <a:p>
            <a:pPr eaLnBrk="1" hangingPunct="1"/>
            <a:endParaRPr lang="en-US" altLang="en-US" sz="1600"/>
          </a:p>
          <a:p>
            <a:pPr eaLnBrk="1" hangingPunct="1"/>
            <a:r>
              <a:rPr lang="en-US" altLang="en-US" sz="1600"/>
              <a:t>Coverage analysis could be defined as the task to maximize the </a:t>
            </a:r>
            <a:r>
              <a:rPr lang="en-US" altLang="en-US" sz="1600" b="1"/>
              <a:t>probability</a:t>
            </a:r>
            <a:r>
              <a:rPr lang="en-US" altLang="en-US" sz="1600" i="1"/>
              <a:t> </a:t>
            </a:r>
            <a:r>
              <a:rPr lang="en-US" altLang="en-US" sz="1600" b="1"/>
              <a:t>of</a:t>
            </a:r>
            <a:r>
              <a:rPr lang="en-US" altLang="en-US" sz="1600" i="1"/>
              <a:t> </a:t>
            </a:r>
            <a:r>
              <a:rPr lang="en-US" altLang="en-US" sz="1600" b="1"/>
              <a:t>stimulating</a:t>
            </a:r>
            <a:r>
              <a:rPr lang="en-US" altLang="en-US" sz="1600" i="1"/>
              <a:t> </a:t>
            </a:r>
            <a:r>
              <a:rPr lang="en-US" altLang="en-US" sz="1600" b="1"/>
              <a:t>and</a:t>
            </a:r>
            <a:r>
              <a:rPr lang="en-US" altLang="en-US" sz="1600" i="1"/>
              <a:t> </a:t>
            </a:r>
            <a:r>
              <a:rPr lang="en-US" altLang="en-US" sz="1600" b="1"/>
              <a:t>detecting</a:t>
            </a:r>
            <a:r>
              <a:rPr lang="en-US" altLang="en-US" sz="1600" i="1"/>
              <a:t> </a:t>
            </a:r>
            <a:r>
              <a:rPr lang="en-US" altLang="en-US" sz="1600" b="1"/>
              <a:t>bugs</a:t>
            </a:r>
            <a:r>
              <a:rPr lang="en-US" altLang="en-US" sz="1600"/>
              <a:t>, at minimum cost (in time, labor, and computation). </a:t>
            </a:r>
          </a:p>
          <a:p>
            <a:pPr eaLnBrk="1" hangingPunct="1"/>
            <a:endParaRPr lang="en-US" altLang="en-US" sz="1600"/>
          </a:p>
          <a:p>
            <a:pPr eaLnBrk="1" hangingPunct="1"/>
            <a:r>
              <a:rPr lang="en-US" altLang="en-US" sz="1600"/>
              <a:t>In the end, not very surprisingly, detection of hidden bugs is the main objective of the verification process.</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10680</TotalTime>
  <Words>8814</Words>
  <Application>Microsoft Office PowerPoint</Application>
  <PresentationFormat>On-screen Show (4:3)</PresentationFormat>
  <Paragraphs>767</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Standarddesign</vt:lpstr>
      <vt:lpstr>Funkcionalna verifikacija hardvera</vt:lpstr>
      <vt:lpstr>Lecture Content</vt:lpstr>
      <vt:lpstr>Monitoring the Verification Flow</vt:lpstr>
      <vt:lpstr>Verification Coverage Overview I</vt:lpstr>
      <vt:lpstr>Verification Coverage Overview II</vt:lpstr>
      <vt:lpstr>Verification Coverage Overview III</vt:lpstr>
      <vt:lpstr>Verification Coverage Target Areas I</vt:lpstr>
      <vt:lpstr>Verification Coverage Target Areas II</vt:lpstr>
      <vt:lpstr>Verification Coverage Goals I</vt:lpstr>
      <vt:lpstr>Verification Coverage Goals II</vt:lpstr>
      <vt:lpstr>Verification Coverage Models</vt:lpstr>
      <vt:lpstr>Monitoring the Verification Flow</vt:lpstr>
      <vt:lpstr>Structural (Code) Coverage</vt:lpstr>
      <vt:lpstr>Toggle Coverage</vt:lpstr>
      <vt:lpstr>Line Coverage</vt:lpstr>
      <vt:lpstr>Statement Coverage</vt:lpstr>
      <vt:lpstr>Branch Coverage</vt:lpstr>
      <vt:lpstr>Path Coverage</vt:lpstr>
      <vt:lpstr>Condition Coverage</vt:lpstr>
      <vt:lpstr>FSM Coverage</vt:lpstr>
      <vt:lpstr>FSM Coverage Example – State Coverage</vt:lpstr>
      <vt:lpstr>FSM Coverage Example – Arc Coverage</vt:lpstr>
      <vt:lpstr>FSM Coverage Example – Sequential Arc Coverage</vt:lpstr>
      <vt:lpstr>Controlled and Observed Coverage</vt:lpstr>
      <vt:lpstr>Code Coverage Use Model</vt:lpstr>
      <vt:lpstr>Instrument Code</vt:lpstr>
      <vt:lpstr>Record Metrics</vt:lpstr>
      <vt:lpstr>Analyze Measurements</vt:lpstr>
      <vt:lpstr>Filtering Measurements I</vt:lpstr>
      <vt:lpstr>Filtering Measurements II</vt:lpstr>
      <vt:lpstr>Toggle Coverage Analysis</vt:lpstr>
      <vt:lpstr>Line Coverage and Statement Coverage Analysis</vt:lpstr>
      <vt:lpstr>Branch Coverage Analysis I</vt:lpstr>
      <vt:lpstr>Branch Coverage Analysis II</vt:lpstr>
      <vt:lpstr>Condition Coverage Analysis</vt:lpstr>
      <vt:lpstr>FSM Coverage Analysis</vt:lpstr>
      <vt:lpstr>Discussion of Structural Coverage Models I</vt:lpstr>
      <vt:lpstr>Discussion of Structural Coverage Models II</vt:lpstr>
      <vt:lpstr>Monitoring the Verification Flow</vt:lpstr>
      <vt:lpstr>Functional Coverage I</vt:lpstr>
      <vt:lpstr>Functional Coverage II</vt:lpstr>
      <vt:lpstr>Functional Coverage Model Designing Steps</vt:lpstr>
      <vt:lpstr>Attribute Identification</vt:lpstr>
      <vt:lpstr>Attribute Relationships</vt:lpstr>
      <vt:lpstr>Matrix Coverage Model</vt:lpstr>
      <vt:lpstr>Hierarchical Coverage Model</vt:lpstr>
      <vt:lpstr>Hybrid Coverage Model</vt:lpstr>
      <vt:lpstr>Pros and Cons of Each Model I</vt:lpstr>
      <vt:lpstr>Pros and Cons of Each Model II</vt:lpstr>
      <vt:lpstr>Pros and Cons of Each Model III</vt:lpstr>
      <vt:lpstr>Detailed Design</vt:lpstr>
      <vt:lpstr>What to Sample</vt:lpstr>
      <vt:lpstr>Sampling Input Attributes</vt:lpstr>
      <vt:lpstr>Sampling Output Attributes</vt:lpstr>
      <vt:lpstr>Sampling Internal Attributes</vt:lpstr>
      <vt:lpstr>Where to Sample</vt:lpstr>
      <vt:lpstr>Coverage Model Example – Calc1 Design</vt:lpstr>
      <vt:lpstr>Analyzing the Collected Coverage</vt:lpstr>
      <vt:lpstr>Monitoring the Verification Flow</vt:lpstr>
      <vt:lpstr>The Right Coverage Analysis Strategy I</vt:lpstr>
      <vt:lpstr>The Right Coverage Analysis Strategy II</vt:lpstr>
      <vt:lpstr>The Right Coverage Analysis Strategy III</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650</cp:revision>
  <cp:lastPrinted>2005-03-15T07:48:11Z</cp:lastPrinted>
  <dcterms:created xsi:type="dcterms:W3CDTF">2004-11-16T16:03:16Z</dcterms:created>
  <dcterms:modified xsi:type="dcterms:W3CDTF">2024-05-25T14:26:27Z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