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5"/>
  </p:notesMasterIdLst>
  <p:handoutMasterIdLst>
    <p:handoutMasterId r:id="rId46"/>
  </p:handoutMasterIdLst>
  <p:sldIdLst>
    <p:sldId id="485" r:id="rId2"/>
    <p:sldId id="594" r:id="rId3"/>
    <p:sldId id="595" r:id="rId4"/>
    <p:sldId id="645" r:id="rId5"/>
    <p:sldId id="646" r:id="rId6"/>
    <p:sldId id="647" r:id="rId7"/>
    <p:sldId id="648" r:id="rId8"/>
    <p:sldId id="649" r:id="rId9"/>
    <p:sldId id="650" r:id="rId10"/>
    <p:sldId id="651" r:id="rId11"/>
    <p:sldId id="652" r:id="rId12"/>
    <p:sldId id="653" r:id="rId13"/>
    <p:sldId id="654" r:id="rId14"/>
    <p:sldId id="655" r:id="rId15"/>
    <p:sldId id="656" r:id="rId16"/>
    <p:sldId id="657" r:id="rId17"/>
    <p:sldId id="658" r:id="rId18"/>
    <p:sldId id="659" r:id="rId19"/>
    <p:sldId id="661" r:id="rId20"/>
    <p:sldId id="660" r:id="rId21"/>
    <p:sldId id="662" r:id="rId22"/>
    <p:sldId id="663" r:id="rId23"/>
    <p:sldId id="664" r:id="rId24"/>
    <p:sldId id="681" r:id="rId25"/>
    <p:sldId id="680" r:id="rId26"/>
    <p:sldId id="682" r:id="rId27"/>
    <p:sldId id="683" r:id="rId28"/>
    <p:sldId id="684" r:id="rId29"/>
    <p:sldId id="685" r:id="rId30"/>
    <p:sldId id="686" r:id="rId31"/>
    <p:sldId id="687" r:id="rId32"/>
    <p:sldId id="688" r:id="rId33"/>
    <p:sldId id="689" r:id="rId34"/>
    <p:sldId id="690" r:id="rId35"/>
    <p:sldId id="691" r:id="rId36"/>
    <p:sldId id="694" r:id="rId37"/>
    <p:sldId id="695" r:id="rId38"/>
    <p:sldId id="696" r:id="rId39"/>
    <p:sldId id="697" r:id="rId40"/>
    <p:sldId id="698" r:id="rId41"/>
    <p:sldId id="692" r:id="rId42"/>
    <p:sldId id="700" r:id="rId43"/>
    <p:sldId id="593" r:id="rId44"/>
  </p:sldIdLst>
  <p:sldSz cx="9144000" cy="6858000" type="screen4x3"/>
  <p:notesSz cx="7099300" cy="10234613"/>
  <p:custDataLst>
    <p:tags r:id="rId47"/>
  </p:custData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322">
          <p15:clr>
            <a:srgbClr val="A4A3A4"/>
          </p15:clr>
        </p15:guide>
        <p15:guide id="2" pos="235">
          <p15:clr>
            <a:srgbClr val="A4A3A4"/>
          </p15:clr>
        </p15:guide>
        <p15:guide id="3" pos="1932">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AF1E97-EDFC-6BDF-7289-FFDB6E5946CA}" v="81" dt="2026-06-12T18:25:54.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6" autoAdjust="0"/>
    <p:restoredTop sz="66049" autoAdjust="0"/>
  </p:normalViewPr>
  <p:slideViewPr>
    <p:cSldViewPr snapToGrid="0">
      <p:cViewPr varScale="1">
        <p:scale>
          <a:sx n="73" d="100"/>
          <a:sy n="73" d="100"/>
        </p:scale>
        <p:origin x="-2244" y="-102"/>
      </p:cViewPr>
      <p:guideLst>
        <p:guide orient="horz" pos="3322"/>
        <p:guide pos="235"/>
        <p:guide pos="1932"/>
      </p:guideLst>
    </p:cSldViewPr>
  </p:slideViewPr>
  <p:notesTextViewPr>
    <p:cViewPr>
      <p:scale>
        <a:sx n="100" d="100"/>
        <a:sy n="100" d="100"/>
      </p:scale>
      <p:origin x="0" y="0"/>
    </p:cViewPr>
  </p:notesTextViewPr>
  <p:sorterViewPr>
    <p:cViewPr>
      <p:scale>
        <a:sx n="100" d="100"/>
        <a:sy n="100" d="100"/>
      </p:scale>
      <p:origin x="0" y="1338"/>
    </p:cViewPr>
  </p:sorterViewPr>
  <p:notesViewPr>
    <p:cSldViewPr snapToGrid="0">
      <p:cViewPr varScale="1">
        <p:scale>
          <a:sx n="79" d="100"/>
          <a:sy n="79" d="100"/>
        </p:scale>
        <p:origin x="-3318" y="-102"/>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9106" name="Rectangle 2">
            <a:extLst>
              <a:ext uri="{FF2B5EF4-FFF2-40B4-BE49-F238E27FC236}">
                <a16:creationId xmlns:a16="http://schemas.microsoft.com/office/drawing/2014/main" id="{A2D98A58-0283-86A3-450B-01B91A166AA7}"/>
              </a:ext>
            </a:extLst>
          </p:cNvPr>
          <p:cNvSpPr>
            <a:spLocks noGrp="1" noChangeArrowheads="1"/>
          </p:cNvSpPr>
          <p:nvPr>
            <p:ph type="hdr" sz="quarter"/>
          </p:nvPr>
        </p:nvSpPr>
        <p:spPr bwMode="auto">
          <a:xfrm>
            <a:off x="0" y="0"/>
            <a:ext cx="3049588" cy="542925"/>
          </a:xfrm>
          <a:prstGeom prst="rect">
            <a:avLst/>
          </a:prstGeom>
          <a:noFill/>
          <a:ln w="9525">
            <a:noFill/>
            <a:miter lim="800000"/>
            <a:headEnd/>
            <a:tailEnd/>
          </a:ln>
          <a:effectLst/>
        </p:spPr>
        <p:txBody>
          <a:bodyPr vert="horz" wrap="square" lIns="93396" tIns="46697" rIns="93396" bIns="46697" numCol="1" anchor="t"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7" name="Rectangle 3">
            <a:extLst>
              <a:ext uri="{FF2B5EF4-FFF2-40B4-BE49-F238E27FC236}">
                <a16:creationId xmlns:a16="http://schemas.microsoft.com/office/drawing/2014/main" id="{5DE68223-A11A-DA0B-BA6E-59CCEC7C61BD}"/>
              </a:ext>
            </a:extLst>
          </p:cNvPr>
          <p:cNvSpPr>
            <a:spLocks noGrp="1" noChangeArrowheads="1"/>
          </p:cNvSpPr>
          <p:nvPr>
            <p:ph type="dt" sz="quarter" idx="1"/>
          </p:nvPr>
        </p:nvSpPr>
        <p:spPr bwMode="auto">
          <a:xfrm>
            <a:off x="3987800" y="0"/>
            <a:ext cx="3128963" cy="542925"/>
          </a:xfrm>
          <a:prstGeom prst="rect">
            <a:avLst/>
          </a:prstGeom>
          <a:noFill/>
          <a:ln w="9525">
            <a:noFill/>
            <a:miter lim="800000"/>
            <a:headEnd/>
            <a:tailEnd/>
          </a:ln>
          <a:effectLst/>
        </p:spPr>
        <p:txBody>
          <a:bodyPr vert="horz" wrap="square" lIns="93396" tIns="46697" rIns="93396" bIns="46697" numCol="1" anchor="t" anchorCtr="0" compatLnSpc="1">
            <a:prstTxWarp prst="textNoShape">
              <a:avLst/>
            </a:prstTxWarp>
          </a:bodyPr>
          <a:lstStyle>
            <a:lvl1pPr algn="r" defTabSz="931863" eaLnBrk="1" hangingPunct="1">
              <a:defRPr sz="1300">
                <a:latin typeface="Arial" charset="0"/>
              </a:defRPr>
            </a:lvl1pPr>
          </a:lstStyle>
          <a:p>
            <a:pPr>
              <a:defRPr/>
            </a:pPr>
            <a:endParaRPr lang="en-GB"/>
          </a:p>
        </p:txBody>
      </p:sp>
      <p:sp>
        <p:nvSpPr>
          <p:cNvPr id="559108" name="Rectangle 4">
            <a:extLst>
              <a:ext uri="{FF2B5EF4-FFF2-40B4-BE49-F238E27FC236}">
                <a16:creationId xmlns:a16="http://schemas.microsoft.com/office/drawing/2014/main" id="{D9B510AA-BD06-9982-EF2F-A2B798389D47}"/>
              </a:ext>
            </a:extLst>
          </p:cNvPr>
          <p:cNvSpPr>
            <a:spLocks noGrp="1" noChangeArrowheads="1"/>
          </p:cNvSpPr>
          <p:nvPr>
            <p:ph type="ftr" sz="quarter" idx="2"/>
          </p:nvPr>
        </p:nvSpPr>
        <p:spPr bwMode="auto">
          <a:xfrm>
            <a:off x="0" y="9701213"/>
            <a:ext cx="3049588" cy="542925"/>
          </a:xfrm>
          <a:prstGeom prst="rect">
            <a:avLst/>
          </a:prstGeom>
          <a:noFill/>
          <a:ln w="9525">
            <a:noFill/>
            <a:miter lim="800000"/>
            <a:headEnd/>
            <a:tailEnd/>
          </a:ln>
          <a:effectLst/>
        </p:spPr>
        <p:txBody>
          <a:bodyPr vert="horz" wrap="square" lIns="93396" tIns="46697" rIns="93396" bIns="46697" numCol="1" anchor="b"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9" name="Rectangle 5">
            <a:extLst>
              <a:ext uri="{FF2B5EF4-FFF2-40B4-BE49-F238E27FC236}">
                <a16:creationId xmlns:a16="http://schemas.microsoft.com/office/drawing/2014/main" id="{E6AEFC6C-65AD-008C-F64B-99540B4C49F1}"/>
              </a:ext>
            </a:extLst>
          </p:cNvPr>
          <p:cNvSpPr>
            <a:spLocks noGrp="1" noChangeArrowheads="1"/>
          </p:cNvSpPr>
          <p:nvPr>
            <p:ph type="sldNum" sz="quarter" idx="3"/>
          </p:nvPr>
        </p:nvSpPr>
        <p:spPr bwMode="auto">
          <a:xfrm>
            <a:off x="3987800" y="9701213"/>
            <a:ext cx="3128963" cy="542925"/>
          </a:xfrm>
          <a:prstGeom prst="rect">
            <a:avLst/>
          </a:prstGeom>
          <a:noFill/>
          <a:ln w="9525">
            <a:noFill/>
            <a:miter lim="800000"/>
            <a:headEnd/>
            <a:tailEnd/>
          </a:ln>
          <a:effectLst/>
        </p:spPr>
        <p:txBody>
          <a:bodyPr vert="horz" wrap="square" lIns="93396" tIns="46697" rIns="93396" bIns="46697" numCol="1" anchor="b" anchorCtr="0" compatLnSpc="1">
            <a:prstTxWarp prst="textNoShape">
              <a:avLst/>
            </a:prstTxWarp>
          </a:bodyPr>
          <a:lstStyle>
            <a:lvl1pPr algn="r" defTabSz="931863" eaLnBrk="1" hangingPunct="1">
              <a:defRPr sz="1300"/>
            </a:lvl1pPr>
          </a:lstStyle>
          <a:p>
            <a:fld id="{8C7CF2E8-5C7F-4077-97B7-9CFA69254F84}"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471EF126-4767-A3D8-8861-35239617609D}"/>
              </a:ext>
            </a:extLst>
          </p:cNvPr>
          <p:cNvSpPr>
            <a:spLocks noGrp="1" noChangeArrowheads="1"/>
          </p:cNvSpPr>
          <p:nvPr>
            <p:ph type="hdr" sz="quarter"/>
          </p:nvPr>
        </p:nvSpPr>
        <p:spPr bwMode="auto">
          <a:xfrm>
            <a:off x="0" y="0"/>
            <a:ext cx="3074988" cy="512763"/>
          </a:xfrm>
          <a:prstGeom prst="rect">
            <a:avLst/>
          </a:prstGeom>
          <a:noFill/>
          <a:ln w="9525">
            <a:noFill/>
            <a:miter lim="800000"/>
            <a:headEnd/>
            <a:tailEnd/>
          </a:ln>
          <a:effectLst/>
        </p:spPr>
        <p:txBody>
          <a:bodyPr vert="horz" wrap="square" lIns="99029" tIns="49516" rIns="99029" bIns="49516" numCol="1" anchor="t"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47" name="Rectangle 3">
            <a:extLst>
              <a:ext uri="{FF2B5EF4-FFF2-40B4-BE49-F238E27FC236}">
                <a16:creationId xmlns:a16="http://schemas.microsoft.com/office/drawing/2014/main" id="{41F50A6E-1C6E-FC2E-25AB-2AF8BA6D0A92}"/>
              </a:ext>
            </a:extLst>
          </p:cNvPr>
          <p:cNvSpPr>
            <a:spLocks noGrp="1" noChangeArrowheads="1"/>
          </p:cNvSpPr>
          <p:nvPr>
            <p:ph type="dt" idx="1"/>
          </p:nvPr>
        </p:nvSpPr>
        <p:spPr bwMode="auto">
          <a:xfrm>
            <a:off x="4024313" y="0"/>
            <a:ext cx="3074987" cy="512763"/>
          </a:xfrm>
          <a:prstGeom prst="rect">
            <a:avLst/>
          </a:prstGeom>
          <a:noFill/>
          <a:ln w="9525">
            <a:noFill/>
            <a:miter lim="800000"/>
            <a:headEnd/>
            <a:tailEnd/>
          </a:ln>
          <a:effectLst/>
        </p:spPr>
        <p:txBody>
          <a:bodyPr vert="horz" wrap="square" lIns="99029" tIns="49516" rIns="99029" bIns="49516" numCol="1" anchor="t" anchorCtr="0" compatLnSpc="1">
            <a:prstTxWarp prst="textNoShape">
              <a:avLst/>
            </a:prstTxWarp>
          </a:bodyPr>
          <a:lstStyle>
            <a:lvl1pPr algn="r" defTabSz="989013" eaLnBrk="1" hangingPunct="1">
              <a:defRPr sz="1400">
                <a:latin typeface="Arial" charset="0"/>
              </a:defRPr>
            </a:lvl1pPr>
          </a:lstStyle>
          <a:p>
            <a:pPr>
              <a:defRPr/>
            </a:pPr>
            <a:endParaRPr lang="en-GB"/>
          </a:p>
        </p:txBody>
      </p:sp>
      <p:sp>
        <p:nvSpPr>
          <p:cNvPr id="67588" name="Rectangle 4">
            <a:extLst>
              <a:ext uri="{FF2B5EF4-FFF2-40B4-BE49-F238E27FC236}">
                <a16:creationId xmlns:a16="http://schemas.microsoft.com/office/drawing/2014/main" id="{AF01C7E1-6FAD-FD5D-5872-9699A5F89760}"/>
              </a:ext>
            </a:extLst>
          </p:cNvPr>
          <p:cNvSpPr>
            <a:spLocks noGrp="1" noRot="1" noChangeAspec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E7240546-CBF5-1917-18CE-FBDC5794A73C}"/>
              </a:ext>
            </a:extLst>
          </p:cNvPr>
          <p:cNvSpPr>
            <a:spLocks noGrp="1" noChangeArrowheads="1"/>
          </p:cNvSpPr>
          <p:nvPr>
            <p:ph type="body" sz="quarter" idx="3"/>
          </p:nvPr>
        </p:nvSpPr>
        <p:spPr bwMode="auto">
          <a:xfrm>
            <a:off x="947738" y="4860925"/>
            <a:ext cx="5203825" cy="4605338"/>
          </a:xfrm>
          <a:prstGeom prst="rect">
            <a:avLst/>
          </a:prstGeom>
          <a:noFill/>
          <a:ln w="9525">
            <a:noFill/>
            <a:miter lim="800000"/>
            <a:headEnd/>
            <a:tailEnd/>
          </a:ln>
          <a:effectLst/>
        </p:spPr>
        <p:txBody>
          <a:bodyPr vert="horz" wrap="square" lIns="99029" tIns="49516" rIns="99029" bIns="49516" numCol="1" anchor="t" anchorCtr="0" compatLnSpc="1">
            <a:prstTxWarp prst="textNoShape">
              <a:avLst/>
            </a:prstTxWarp>
          </a:bodyPr>
          <a:lstStyle/>
          <a:p>
            <a:pPr lvl="0"/>
            <a:r>
              <a:rPr lang="en-GB" noProof="0"/>
              <a:t>Klicken Sie, um die Formate des Vorlagentextes zu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6150" name="Rectangle 6">
            <a:extLst>
              <a:ext uri="{FF2B5EF4-FFF2-40B4-BE49-F238E27FC236}">
                <a16:creationId xmlns:a16="http://schemas.microsoft.com/office/drawing/2014/main" id="{802A1996-8751-4FDE-F8BD-CEE0FA629438}"/>
              </a:ext>
            </a:extLst>
          </p:cNvPr>
          <p:cNvSpPr>
            <a:spLocks noGrp="1" noChangeArrowheads="1"/>
          </p:cNvSpPr>
          <p:nvPr>
            <p:ph type="ftr" sz="quarter" idx="4"/>
          </p:nvPr>
        </p:nvSpPr>
        <p:spPr bwMode="auto">
          <a:xfrm>
            <a:off x="0" y="9723438"/>
            <a:ext cx="3074988" cy="511175"/>
          </a:xfrm>
          <a:prstGeom prst="rect">
            <a:avLst/>
          </a:prstGeom>
          <a:noFill/>
          <a:ln w="9525">
            <a:noFill/>
            <a:miter lim="800000"/>
            <a:headEnd/>
            <a:tailEnd/>
          </a:ln>
          <a:effectLst/>
        </p:spPr>
        <p:txBody>
          <a:bodyPr vert="horz" wrap="square" lIns="99029" tIns="49516" rIns="99029" bIns="49516" numCol="1" anchor="b"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51" name="Rectangle 7">
            <a:extLst>
              <a:ext uri="{FF2B5EF4-FFF2-40B4-BE49-F238E27FC236}">
                <a16:creationId xmlns:a16="http://schemas.microsoft.com/office/drawing/2014/main" id="{F2336FC2-00D1-129D-1B58-ECD0BA5CD077}"/>
              </a:ext>
            </a:extLst>
          </p:cNvPr>
          <p:cNvSpPr>
            <a:spLocks noGrp="1" noChangeArrowheads="1"/>
          </p:cNvSpPr>
          <p:nvPr>
            <p:ph type="sldNum" sz="quarter" idx="5"/>
          </p:nvPr>
        </p:nvSpPr>
        <p:spPr bwMode="auto">
          <a:xfrm>
            <a:off x="4024313" y="9723438"/>
            <a:ext cx="3074987" cy="511175"/>
          </a:xfrm>
          <a:prstGeom prst="rect">
            <a:avLst/>
          </a:prstGeom>
          <a:noFill/>
          <a:ln w="9525">
            <a:noFill/>
            <a:miter lim="800000"/>
            <a:headEnd/>
            <a:tailEnd/>
          </a:ln>
          <a:effectLst/>
        </p:spPr>
        <p:txBody>
          <a:bodyPr vert="horz" wrap="square" lIns="99029" tIns="49516" rIns="99029" bIns="49516" numCol="1" anchor="b" anchorCtr="0" compatLnSpc="1">
            <a:prstTxWarp prst="textNoShape">
              <a:avLst/>
            </a:prstTxWarp>
          </a:bodyPr>
          <a:lstStyle>
            <a:lvl1pPr algn="r" defTabSz="989013" eaLnBrk="1" hangingPunct="1">
              <a:defRPr sz="1400"/>
            </a:lvl1pPr>
          </a:lstStyle>
          <a:p>
            <a:fld id="{F07765ED-E56B-4A7C-BB15-7D847DCCD2C0}"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800" kern="1200">
        <a:solidFill>
          <a:schemeClr val="tx1"/>
        </a:solidFill>
        <a:latin typeface="Times New Roman" pitchFamily="18" charset="0"/>
        <a:ea typeface="+mn-ea"/>
        <a:cs typeface="+mn-cs"/>
      </a:defRPr>
    </a:lvl1pPr>
    <a:lvl2pPr marL="457200" algn="just" rtl="0" eaLnBrk="0" fontAlgn="base" hangingPunct="0">
      <a:spcBef>
        <a:spcPct val="30000"/>
      </a:spcBef>
      <a:spcAft>
        <a:spcPct val="0"/>
      </a:spcAft>
      <a:defRPr sz="800" kern="1200">
        <a:solidFill>
          <a:schemeClr val="tx1"/>
        </a:solidFill>
        <a:latin typeface="Times New Roman" pitchFamily="18" charset="0"/>
        <a:ea typeface="+mn-ea"/>
        <a:cs typeface="+mn-cs"/>
      </a:defRPr>
    </a:lvl2pPr>
    <a:lvl3pPr marL="914400" algn="just" rtl="0" eaLnBrk="0" fontAlgn="base" hangingPunct="0">
      <a:spcBef>
        <a:spcPct val="30000"/>
      </a:spcBef>
      <a:spcAft>
        <a:spcPct val="0"/>
      </a:spcAft>
      <a:defRPr sz="800" kern="1200">
        <a:solidFill>
          <a:schemeClr val="tx1"/>
        </a:solidFill>
        <a:latin typeface="Times New Roman" pitchFamily="18" charset="0"/>
        <a:ea typeface="+mn-ea"/>
        <a:cs typeface="+mn-cs"/>
      </a:defRPr>
    </a:lvl3pPr>
    <a:lvl4pPr marL="1371600" algn="just" rtl="0" eaLnBrk="0" fontAlgn="base" hangingPunct="0">
      <a:spcBef>
        <a:spcPct val="30000"/>
      </a:spcBef>
      <a:spcAft>
        <a:spcPct val="0"/>
      </a:spcAft>
      <a:defRPr sz="800" kern="1200">
        <a:solidFill>
          <a:schemeClr val="tx1"/>
        </a:solidFill>
        <a:latin typeface="Times New Roman" pitchFamily="18" charset="0"/>
        <a:ea typeface="+mn-ea"/>
        <a:cs typeface="+mn-cs"/>
      </a:defRPr>
    </a:lvl4pPr>
    <a:lvl5pPr marL="1828800" algn="just" rtl="0" eaLnBrk="0" fontAlgn="base" hangingPunct="0">
      <a:spcBef>
        <a:spcPct val="30000"/>
      </a:spcBef>
      <a:spcAft>
        <a:spcPct val="0"/>
      </a:spcAft>
      <a:defRPr sz="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17852447-2AF6-2698-2637-C99985F815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D671FDD-6D1B-4970-A51B-3A3953DC781A}" type="slidenum">
              <a:rPr lang="en-GB" altLang="en-US"/>
              <a:pPr/>
              <a:t>1</a:t>
            </a:fld>
            <a:endParaRPr lang="en-GB" altLang="en-US"/>
          </a:p>
        </p:txBody>
      </p:sp>
      <p:sp>
        <p:nvSpPr>
          <p:cNvPr id="68611" name="Rectangle 1026">
            <a:extLst>
              <a:ext uri="{FF2B5EF4-FFF2-40B4-BE49-F238E27FC236}">
                <a16:creationId xmlns:a16="http://schemas.microsoft.com/office/drawing/2014/main" id="{67A6AA06-2550-E6DC-5DF8-26E486085645}"/>
              </a:ext>
            </a:extLst>
          </p:cNvPr>
          <p:cNvSpPr>
            <a:spLocks noGrp="1" noChangeArrowheads="1"/>
          </p:cNvSpPr>
          <p:nvPr>
            <p:ph type="body" idx="1"/>
          </p:nvPr>
        </p:nvSpPr>
        <p:spPr>
          <a:xfrm>
            <a:off x="257175" y="5465763"/>
            <a:ext cx="6657975" cy="42148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92" tIns="46848" rIns="93692" bIns="46848"/>
          <a:lstStyle/>
          <a:p>
            <a:pPr eaLnBrk="1" hangingPunct="1"/>
            <a:endParaRPr lang="en-GB" altLang="en-US"/>
          </a:p>
        </p:txBody>
      </p:sp>
      <p:sp>
        <p:nvSpPr>
          <p:cNvPr id="68612" name="Rectangle 1027">
            <a:extLst>
              <a:ext uri="{FF2B5EF4-FFF2-40B4-BE49-F238E27FC236}">
                <a16:creationId xmlns:a16="http://schemas.microsoft.com/office/drawing/2014/main" id="{3BC1AAF8-70FC-716D-D3FB-EF06F0E55103}"/>
              </a:ext>
            </a:extLst>
          </p:cNvPr>
          <p:cNvSpPr>
            <a:spLocks noGrp="1" noRot="1" noChangeAspect="1" noChangeArrowheads="1" noTextEdit="1"/>
          </p:cNvSpPr>
          <p:nvPr>
            <p:ph type="sldImg"/>
          </p:nvPr>
        </p:nvSpPr>
        <p:spPr>
          <a:xfrm>
            <a:off x="65088" y="0"/>
            <a:ext cx="6969125" cy="52260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5AE148B3-83D5-3114-1CEF-BFE39818CC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2E747F9-2D0F-47B3-A06F-7E09D84F08B0}" type="slidenum">
              <a:rPr lang="en-GB" altLang="en-US"/>
              <a:pPr/>
              <a:t>2</a:t>
            </a:fld>
            <a:endParaRPr lang="en-GB" altLang="en-US"/>
          </a:p>
        </p:txBody>
      </p:sp>
      <p:sp>
        <p:nvSpPr>
          <p:cNvPr id="69635" name="Rectangle 2">
            <a:extLst>
              <a:ext uri="{FF2B5EF4-FFF2-40B4-BE49-F238E27FC236}">
                <a16:creationId xmlns:a16="http://schemas.microsoft.com/office/drawing/2014/main" id="{60951416-5574-D279-762A-3DA424543D59}"/>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4B920E01-CD63-4AFD-E70E-E61868FBE7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02BBA638-BBF0-98B3-3C99-FA306AEC28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BAADFB6-BBD9-4235-9A84-542D6D7AD543}" type="slidenum">
              <a:rPr lang="en-GB" altLang="en-US"/>
              <a:pPr/>
              <a:t>3</a:t>
            </a:fld>
            <a:endParaRPr lang="en-GB" altLang="en-US"/>
          </a:p>
        </p:txBody>
      </p:sp>
      <p:sp>
        <p:nvSpPr>
          <p:cNvPr id="70659" name="Rectangle 2">
            <a:extLst>
              <a:ext uri="{FF2B5EF4-FFF2-40B4-BE49-F238E27FC236}">
                <a16:creationId xmlns:a16="http://schemas.microsoft.com/office/drawing/2014/main" id="{BB8AFC23-1CA6-A7A1-75A0-2F3093719011}"/>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EF0EC279-50FA-2DCC-C310-0923582E3C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1DF2353C-095D-BD25-427C-232D74602D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7BFDAEF-F9B2-48FC-A3D5-3D2E216F1AD8}" type="slidenum">
              <a:rPr lang="en-GB" altLang="en-US"/>
              <a:pPr/>
              <a:t>15</a:t>
            </a:fld>
            <a:endParaRPr lang="en-GB" altLang="en-US"/>
          </a:p>
        </p:txBody>
      </p:sp>
      <p:sp>
        <p:nvSpPr>
          <p:cNvPr id="71683" name="Rectangle 2">
            <a:extLst>
              <a:ext uri="{FF2B5EF4-FFF2-40B4-BE49-F238E27FC236}">
                <a16:creationId xmlns:a16="http://schemas.microsoft.com/office/drawing/2014/main" id="{00355CE8-1111-3D6D-BC79-FA4A368F6A42}"/>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48E2CB73-ED85-2420-A286-DC159A082C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 related coverage metric reported by some tools‚ </a:t>
            </a:r>
            <a:r>
              <a:rPr lang="en-US" altLang="en-US" b="1"/>
              <a:t>block</a:t>
            </a:r>
            <a:r>
              <a:rPr lang="en-US" altLang="en-US"/>
              <a:t> </a:t>
            </a:r>
            <a:r>
              <a:rPr lang="en-US" altLang="en-US" b="1"/>
              <a:t>coverage</a:t>
            </a:r>
            <a:r>
              <a:rPr lang="en-US" altLang="en-US"/>
              <a:t>‚ defines a sequence of statements with no branches to be a block. (A branch is introduced by any control flow statement such as an “if” or “while” statement). If the first statement of the block is executed‚ all of the statements in the block are executed. Although block coverage offers the same visibility into RTL execution as line coverage‚ less overhead is introduced during simulation because only one counter is inserted per block.</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6A490534-2809-979D-9519-AA38978932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A947DDB-F138-4E7D-8240-652C96778AA1}" type="slidenum">
              <a:rPr lang="en-GB" altLang="en-US"/>
              <a:pPr/>
              <a:t>25</a:t>
            </a:fld>
            <a:endParaRPr lang="en-GB" altLang="en-US"/>
          </a:p>
        </p:txBody>
      </p:sp>
      <p:sp>
        <p:nvSpPr>
          <p:cNvPr id="74755" name="Rectangle 2">
            <a:extLst>
              <a:ext uri="{FF2B5EF4-FFF2-40B4-BE49-F238E27FC236}">
                <a16:creationId xmlns:a16="http://schemas.microsoft.com/office/drawing/2014/main" id="{96ACA874-39EC-665E-3A98-6CFA0B961ABD}"/>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380CFF4F-C33A-6701-45A1-250B35D1B7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For example, if we are modeling a control register having 18 specified values and the coverage model defines all 18 values, their is no abstraction gap so this is a high fidelity model. However, if a 32-bit address bus defines all 2</a:t>
            </a:r>
            <a:r>
              <a:rPr lang="en-US" altLang="en-US" baseline="30000"/>
              <a:t>32</a:t>
            </a:r>
            <a:r>
              <a:rPr lang="en-US" altLang="en-US"/>
              <a:t> values and an associated coverage model groups those values into 16 ranges, a substantial abstraction gap is introduced. Hence, this would be a lower fidelity model.</a:t>
            </a:r>
          </a:p>
          <a:p>
            <a:pPr eaLnBrk="1" hangingPunct="1"/>
            <a:r>
              <a:rPr lang="en-US" altLang="en-US"/>
              <a:t>In addition to the abstraction gap between the coverage model and the device, another source of fidelity loss is omitting functional relationships from the model. For example, if two bits, such as CR3 and CR7 of the control register, have a dependency such as “CR3 may only be one if CR7 is one”, yet this dependency is not reflected in an associated coverage model, that model is of a lower fidelity than a model that captures this relationship.</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D7E7F273-AFDA-ED99-B401-E463D7B64C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619B99C-49B5-4D22-BDB1-E3945804BD26}" type="slidenum">
              <a:rPr lang="en-GB" altLang="en-US"/>
              <a:pPr/>
              <a:t>43</a:t>
            </a:fld>
            <a:endParaRPr lang="en-GB" altLang="en-US"/>
          </a:p>
        </p:txBody>
      </p:sp>
      <p:sp>
        <p:nvSpPr>
          <p:cNvPr id="75779" name="Rectangle 2">
            <a:extLst>
              <a:ext uri="{FF2B5EF4-FFF2-40B4-BE49-F238E27FC236}">
                <a16:creationId xmlns:a16="http://schemas.microsoft.com/office/drawing/2014/main" id="{896CAD10-D113-0F45-B4AD-6B04D51A1090}"/>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E549AEE1-69C9-7404-8D03-29C8C432B7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0A05AA9-4281-FE9D-139D-2075CBBE3180}"/>
              </a:ext>
            </a:extLst>
          </p:cNvPr>
          <p:cNvSpPr>
            <a:spLocks noChangeArrowheads="1"/>
          </p:cNvSpPr>
          <p:nvPr userDrawn="1"/>
        </p:nvSpPr>
        <p:spPr bwMode="auto">
          <a:xfrm>
            <a:off x="0" y="2162175"/>
            <a:ext cx="9144000" cy="2220913"/>
          </a:xfrm>
          <a:prstGeom prst="rect">
            <a:avLst/>
          </a:prstGeom>
          <a:solidFill>
            <a:schemeClr val="bg1">
              <a:alpha val="2196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5506" name="Rectangle 2"/>
          <p:cNvSpPr>
            <a:spLocks noGrp="1" noChangeArrowheads="1"/>
          </p:cNvSpPr>
          <p:nvPr>
            <p:ph type="ctrTitle" sz="quarter"/>
          </p:nvPr>
        </p:nvSpPr>
        <p:spPr>
          <a:xfrm>
            <a:off x="3730625" y="2274888"/>
            <a:ext cx="5067300" cy="1143000"/>
          </a:xfrm>
          <a:effectLst/>
        </p:spPr>
        <p:txBody>
          <a:bodyPr lIns="91440" rIns="91440" anchor="b"/>
          <a:lstStyle>
            <a:lvl1pPr>
              <a:defRPr sz="3200"/>
            </a:lvl1pPr>
          </a:lstStyle>
          <a:p>
            <a:r>
              <a:rPr lang="en-US"/>
              <a:t>Click to edit Master title style</a:t>
            </a:r>
            <a:endParaRPr lang="de-DE"/>
          </a:p>
        </p:txBody>
      </p:sp>
      <p:sp>
        <p:nvSpPr>
          <p:cNvPr id="1045507" name="Rectangle 3"/>
          <p:cNvSpPr>
            <a:spLocks noGrp="1" noChangeArrowheads="1"/>
          </p:cNvSpPr>
          <p:nvPr>
            <p:ph type="subTitle" sz="quarter" idx="1"/>
          </p:nvPr>
        </p:nvSpPr>
        <p:spPr>
          <a:xfrm>
            <a:off x="3730625" y="3586163"/>
            <a:ext cx="5072063" cy="1049337"/>
          </a:xfrm>
        </p:spPr>
        <p:txBody>
          <a:bodyPr lIns="91440" rIns="91440"/>
          <a:lstStyle>
            <a:lvl1pPr marL="0" indent="0">
              <a:buFont typeface="Wingdings" pitchFamily="2" charset="2"/>
              <a:buNone/>
              <a:defRPr sz="2200" b="1">
                <a:solidFill>
                  <a:schemeClr val="folHlink"/>
                </a:solidFill>
              </a:defRPr>
            </a:lvl1pPr>
          </a:lstStyle>
          <a:p>
            <a:r>
              <a:rPr lang="en-US"/>
              <a:t>Click to edit Master text styles</a:t>
            </a:r>
          </a:p>
        </p:txBody>
      </p:sp>
    </p:spTree>
    <p:extLst>
      <p:ext uri="{BB962C8B-B14F-4D97-AF65-F5344CB8AC3E}">
        <p14:creationId xmlns:p14="http://schemas.microsoft.com/office/powerpoint/2010/main" val="889663558"/>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D2B4942F-182A-D33D-C105-FC6BF4233184}"/>
              </a:ext>
            </a:extLst>
          </p:cNvPr>
          <p:cNvSpPr>
            <a:spLocks noGrp="1" noChangeArrowheads="1"/>
          </p:cNvSpPr>
          <p:nvPr>
            <p:ph type="ftr" sz="quarter" idx="10"/>
          </p:nvPr>
        </p:nvSpPr>
        <p:spPr>
          <a:ln/>
        </p:spPr>
        <p:txBody>
          <a:bodyPr/>
          <a:lstStyle>
            <a:lvl1pPr>
              <a:defRPr/>
            </a:lvl1pPr>
          </a:lstStyle>
          <a:p>
            <a:fld id="{E81C01CC-FE8D-4555-9890-914C1E1ABE59}" type="slidenum">
              <a:rPr lang="de-DE" altLang="en-US"/>
              <a:pPr/>
              <a:t>‹#›</a:t>
            </a:fld>
            <a:endParaRPr lang="de-DE" altLang="en-US"/>
          </a:p>
        </p:txBody>
      </p:sp>
    </p:spTree>
    <p:extLst>
      <p:ext uri="{BB962C8B-B14F-4D97-AF65-F5344CB8AC3E}">
        <p14:creationId xmlns:p14="http://schemas.microsoft.com/office/powerpoint/2010/main" val="2238106321"/>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44C91111-903B-8138-CB9F-B3F653925A5B}"/>
              </a:ext>
            </a:extLst>
          </p:cNvPr>
          <p:cNvSpPr>
            <a:spLocks noGrp="1" noChangeArrowheads="1"/>
          </p:cNvSpPr>
          <p:nvPr>
            <p:ph type="ftr" sz="quarter" idx="10"/>
          </p:nvPr>
        </p:nvSpPr>
        <p:spPr>
          <a:ln/>
        </p:spPr>
        <p:txBody>
          <a:bodyPr/>
          <a:lstStyle>
            <a:lvl1pPr>
              <a:defRPr/>
            </a:lvl1pPr>
          </a:lstStyle>
          <a:p>
            <a:fld id="{45F8A872-150C-4BAD-AC24-48F2091D8A29}" type="slidenum">
              <a:rPr lang="de-DE" altLang="en-US"/>
              <a:pPr/>
              <a:t>‹#›</a:t>
            </a:fld>
            <a:endParaRPr lang="de-DE" altLang="en-US"/>
          </a:p>
        </p:txBody>
      </p:sp>
    </p:spTree>
    <p:extLst>
      <p:ext uri="{BB962C8B-B14F-4D97-AF65-F5344CB8AC3E}">
        <p14:creationId xmlns:p14="http://schemas.microsoft.com/office/powerpoint/2010/main" val="2187391092"/>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088" y="863600"/>
            <a:ext cx="4186237"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498EB901-43ED-D5D9-492B-33F986E32650}"/>
              </a:ext>
            </a:extLst>
          </p:cNvPr>
          <p:cNvSpPr>
            <a:spLocks noGrp="1" noChangeArrowheads="1"/>
          </p:cNvSpPr>
          <p:nvPr>
            <p:ph type="ftr" sz="quarter" idx="10"/>
          </p:nvPr>
        </p:nvSpPr>
        <p:spPr>
          <a:ln/>
        </p:spPr>
        <p:txBody>
          <a:bodyPr/>
          <a:lstStyle>
            <a:lvl1pPr>
              <a:defRPr/>
            </a:lvl1pPr>
          </a:lstStyle>
          <a:p>
            <a:fld id="{0466C255-1039-465F-AFA1-4AABB1E56838}" type="slidenum">
              <a:rPr lang="de-DE" altLang="en-US"/>
              <a:pPr/>
              <a:t>‹#›</a:t>
            </a:fld>
            <a:endParaRPr lang="de-DE" altLang="en-US"/>
          </a:p>
        </p:txBody>
      </p:sp>
    </p:spTree>
    <p:extLst>
      <p:ext uri="{BB962C8B-B14F-4D97-AF65-F5344CB8AC3E}">
        <p14:creationId xmlns:p14="http://schemas.microsoft.com/office/powerpoint/2010/main" val="833600931"/>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3C6FC0C5-5750-5D94-AD15-63FE6B1C958E}"/>
              </a:ext>
            </a:extLst>
          </p:cNvPr>
          <p:cNvSpPr>
            <a:spLocks noGrp="1" noChangeArrowheads="1"/>
          </p:cNvSpPr>
          <p:nvPr>
            <p:ph type="ftr" sz="quarter" idx="10"/>
          </p:nvPr>
        </p:nvSpPr>
        <p:spPr>
          <a:ln/>
        </p:spPr>
        <p:txBody>
          <a:bodyPr/>
          <a:lstStyle>
            <a:lvl1pPr>
              <a:defRPr/>
            </a:lvl1pPr>
          </a:lstStyle>
          <a:p>
            <a:fld id="{7208DCD3-5773-47B3-BC34-114297B5EDD2}" type="slidenum">
              <a:rPr lang="de-DE" altLang="en-US"/>
              <a:pPr/>
              <a:t>‹#›</a:t>
            </a:fld>
            <a:endParaRPr lang="de-DE" altLang="en-US"/>
          </a:p>
        </p:txBody>
      </p:sp>
    </p:spTree>
    <p:extLst>
      <p:ext uri="{BB962C8B-B14F-4D97-AF65-F5344CB8AC3E}">
        <p14:creationId xmlns:p14="http://schemas.microsoft.com/office/powerpoint/2010/main" val="3165516895"/>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D3ABA711-9F7D-2066-B27D-3162440AF1A7}"/>
              </a:ext>
            </a:extLst>
          </p:cNvPr>
          <p:cNvSpPr>
            <a:spLocks noGrp="1" noChangeArrowheads="1"/>
          </p:cNvSpPr>
          <p:nvPr>
            <p:ph type="ftr" sz="quarter" idx="10"/>
          </p:nvPr>
        </p:nvSpPr>
        <p:spPr>
          <a:ln/>
        </p:spPr>
        <p:txBody>
          <a:bodyPr/>
          <a:lstStyle>
            <a:lvl1pPr>
              <a:defRPr/>
            </a:lvl1pPr>
          </a:lstStyle>
          <a:p>
            <a:fld id="{9AD6D356-EAAF-41A9-86DE-BF1CBD164AE3}" type="slidenum">
              <a:rPr lang="de-DE" altLang="en-US"/>
              <a:pPr/>
              <a:t>‹#›</a:t>
            </a:fld>
            <a:endParaRPr lang="de-DE" altLang="en-US"/>
          </a:p>
        </p:txBody>
      </p:sp>
    </p:spTree>
    <p:extLst>
      <p:ext uri="{BB962C8B-B14F-4D97-AF65-F5344CB8AC3E}">
        <p14:creationId xmlns:p14="http://schemas.microsoft.com/office/powerpoint/2010/main" val="543158888"/>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AD79BD9-CB5C-4654-9B4E-71A911C7C8F5}"/>
              </a:ext>
            </a:extLst>
          </p:cNvPr>
          <p:cNvSpPr>
            <a:spLocks noGrp="1" noChangeArrowheads="1"/>
          </p:cNvSpPr>
          <p:nvPr>
            <p:ph type="ftr" sz="quarter" idx="10"/>
          </p:nvPr>
        </p:nvSpPr>
        <p:spPr>
          <a:ln/>
        </p:spPr>
        <p:txBody>
          <a:bodyPr/>
          <a:lstStyle>
            <a:lvl1pPr>
              <a:defRPr/>
            </a:lvl1pPr>
          </a:lstStyle>
          <a:p>
            <a:fld id="{73E5E4FE-AA39-4DA8-B08E-CC1E130FB185}" type="slidenum">
              <a:rPr lang="de-DE" altLang="en-US"/>
              <a:pPr/>
              <a:t>‹#›</a:t>
            </a:fld>
            <a:endParaRPr lang="de-DE" altLang="en-US"/>
          </a:p>
        </p:txBody>
      </p:sp>
    </p:spTree>
    <p:extLst>
      <p:ext uri="{BB962C8B-B14F-4D97-AF65-F5344CB8AC3E}">
        <p14:creationId xmlns:p14="http://schemas.microsoft.com/office/powerpoint/2010/main" val="1525087421"/>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B4400BDB-F391-BEE7-2402-B75B41F12382}"/>
              </a:ext>
            </a:extLst>
          </p:cNvPr>
          <p:cNvSpPr>
            <a:spLocks noGrp="1" noChangeArrowheads="1"/>
          </p:cNvSpPr>
          <p:nvPr>
            <p:ph type="ftr" sz="quarter" idx="10"/>
          </p:nvPr>
        </p:nvSpPr>
        <p:spPr>
          <a:ln/>
        </p:spPr>
        <p:txBody>
          <a:bodyPr/>
          <a:lstStyle>
            <a:lvl1pPr>
              <a:defRPr/>
            </a:lvl1pPr>
          </a:lstStyle>
          <a:p>
            <a:fld id="{AE540467-BD53-4DF9-8C02-C907ED4C60F5}" type="slidenum">
              <a:rPr lang="de-DE" altLang="en-US"/>
              <a:pPr/>
              <a:t>‹#›</a:t>
            </a:fld>
            <a:endParaRPr lang="de-DE" altLang="en-US"/>
          </a:p>
        </p:txBody>
      </p:sp>
    </p:spTree>
    <p:extLst>
      <p:ext uri="{BB962C8B-B14F-4D97-AF65-F5344CB8AC3E}">
        <p14:creationId xmlns:p14="http://schemas.microsoft.com/office/powerpoint/2010/main" val="1572169895"/>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C34A8818-DB23-DB62-23FC-B2996C8C434E}"/>
              </a:ext>
            </a:extLst>
          </p:cNvPr>
          <p:cNvSpPr>
            <a:spLocks noGrp="1" noChangeArrowheads="1"/>
          </p:cNvSpPr>
          <p:nvPr>
            <p:ph type="ftr" sz="quarter" idx="10"/>
          </p:nvPr>
        </p:nvSpPr>
        <p:spPr>
          <a:ln/>
        </p:spPr>
        <p:txBody>
          <a:bodyPr/>
          <a:lstStyle>
            <a:lvl1pPr>
              <a:defRPr/>
            </a:lvl1pPr>
          </a:lstStyle>
          <a:p>
            <a:fld id="{CD9C0624-8B46-4735-8ADA-F0C87ED30FA7}" type="slidenum">
              <a:rPr lang="de-DE" altLang="en-US"/>
              <a:pPr/>
              <a:t>‹#›</a:t>
            </a:fld>
            <a:endParaRPr lang="de-DE" altLang="en-US"/>
          </a:p>
        </p:txBody>
      </p:sp>
    </p:spTree>
    <p:extLst>
      <p:ext uri="{BB962C8B-B14F-4D97-AF65-F5344CB8AC3E}">
        <p14:creationId xmlns:p14="http://schemas.microsoft.com/office/powerpoint/2010/main" val="4187014962"/>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A8E0B4B7-62E5-97A4-AA4C-2AA16AF700B9}"/>
              </a:ext>
            </a:extLst>
          </p:cNvPr>
          <p:cNvSpPr>
            <a:spLocks noGrp="1" noChangeArrowheads="1"/>
          </p:cNvSpPr>
          <p:nvPr>
            <p:ph type="ftr" sz="quarter" idx="10"/>
          </p:nvPr>
        </p:nvSpPr>
        <p:spPr>
          <a:ln/>
        </p:spPr>
        <p:txBody>
          <a:bodyPr/>
          <a:lstStyle>
            <a:lvl1pPr>
              <a:defRPr/>
            </a:lvl1pPr>
          </a:lstStyle>
          <a:p>
            <a:fld id="{A1F75D3E-243A-4D9D-A1E6-913186AEAA76}" type="slidenum">
              <a:rPr lang="de-DE" altLang="en-US"/>
              <a:pPr/>
              <a:t>‹#›</a:t>
            </a:fld>
            <a:endParaRPr lang="de-DE" altLang="en-US"/>
          </a:p>
        </p:txBody>
      </p:sp>
    </p:spTree>
    <p:extLst>
      <p:ext uri="{BB962C8B-B14F-4D97-AF65-F5344CB8AC3E}">
        <p14:creationId xmlns:p14="http://schemas.microsoft.com/office/powerpoint/2010/main" val="2055492770"/>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9525"/>
            <a:ext cx="2132013" cy="4679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4325" y="9525"/>
            <a:ext cx="6245225" cy="4679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8282DCF2-0CF5-EE64-910B-CFAA2913A127}"/>
              </a:ext>
            </a:extLst>
          </p:cNvPr>
          <p:cNvSpPr>
            <a:spLocks noGrp="1" noChangeArrowheads="1"/>
          </p:cNvSpPr>
          <p:nvPr>
            <p:ph type="ftr" sz="quarter" idx="10"/>
          </p:nvPr>
        </p:nvSpPr>
        <p:spPr>
          <a:ln/>
        </p:spPr>
        <p:txBody>
          <a:bodyPr/>
          <a:lstStyle>
            <a:lvl1pPr>
              <a:defRPr/>
            </a:lvl1pPr>
          </a:lstStyle>
          <a:p>
            <a:fld id="{24A96232-D140-4916-9739-11699D456ECA}" type="slidenum">
              <a:rPr lang="de-DE" altLang="en-US"/>
              <a:pPr/>
              <a:t>‹#›</a:t>
            </a:fld>
            <a:endParaRPr lang="de-DE" altLang="en-US"/>
          </a:p>
        </p:txBody>
      </p:sp>
    </p:spTree>
    <p:extLst>
      <p:ext uri="{BB962C8B-B14F-4D97-AF65-F5344CB8AC3E}">
        <p14:creationId xmlns:p14="http://schemas.microsoft.com/office/powerpoint/2010/main" val="924209377"/>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EC547F9C-73D4-5F75-6656-73B1EF17B979}"/>
              </a:ext>
            </a:extLst>
          </p:cNvPr>
          <p:cNvSpPr>
            <a:spLocks noGrp="1" noChangeArrowheads="1"/>
          </p:cNvSpPr>
          <p:nvPr>
            <p:ph type="ftr" sz="quarter" idx="10"/>
          </p:nvPr>
        </p:nvSpPr>
        <p:spPr>
          <a:ln/>
        </p:spPr>
        <p:txBody>
          <a:bodyPr/>
          <a:lstStyle>
            <a:lvl1pPr>
              <a:defRPr/>
            </a:lvl1pPr>
          </a:lstStyle>
          <a:p>
            <a:fld id="{5B0F205F-3837-4EF7-B118-C04380A99FC9}" type="slidenum">
              <a:rPr lang="de-DE" altLang="en-US"/>
              <a:pPr/>
              <a:t>‹#›</a:t>
            </a:fld>
            <a:endParaRPr lang="de-DE" altLang="en-US"/>
          </a:p>
        </p:txBody>
      </p:sp>
    </p:spTree>
    <p:extLst>
      <p:ext uri="{BB962C8B-B14F-4D97-AF65-F5344CB8AC3E}">
        <p14:creationId xmlns:p14="http://schemas.microsoft.com/office/powerpoint/2010/main" val="104807791"/>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8524875"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8693CC94-8C4B-6C39-9AE0-A19775473C02}"/>
              </a:ext>
            </a:extLst>
          </p:cNvPr>
          <p:cNvSpPr>
            <a:spLocks noGrp="1" noChangeArrowheads="1"/>
          </p:cNvSpPr>
          <p:nvPr>
            <p:ph type="ftr" sz="quarter" idx="10"/>
          </p:nvPr>
        </p:nvSpPr>
        <p:spPr>
          <a:ln/>
        </p:spPr>
        <p:txBody>
          <a:bodyPr/>
          <a:lstStyle>
            <a:lvl1pPr>
              <a:defRPr/>
            </a:lvl1pPr>
          </a:lstStyle>
          <a:p>
            <a:fld id="{212910D8-9CB0-4516-963A-A7AB56276C01}" type="slidenum">
              <a:rPr lang="de-DE" altLang="en-US"/>
              <a:pPr/>
              <a:t>‹#›</a:t>
            </a:fld>
            <a:endParaRPr lang="de-DE" altLang="en-US"/>
          </a:p>
        </p:txBody>
      </p:sp>
    </p:spTree>
    <p:extLst>
      <p:ext uri="{BB962C8B-B14F-4D97-AF65-F5344CB8AC3E}">
        <p14:creationId xmlns:p14="http://schemas.microsoft.com/office/powerpoint/2010/main" val="1023168282"/>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Content Placeholder 2"/>
          <p:cNvSpPr>
            <a:spLocks noGrp="1"/>
          </p:cNvSpPr>
          <p:nvPr>
            <p:ph sz="quarter" idx="1"/>
          </p:nvPr>
        </p:nvSpPr>
        <p:spPr>
          <a:xfrm>
            <a:off x="319088" y="863600"/>
            <a:ext cx="4186237"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57725" y="863600"/>
            <a:ext cx="4186238"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3B421ACA-6698-68FD-2306-B2F8EB42EF45}"/>
              </a:ext>
            </a:extLst>
          </p:cNvPr>
          <p:cNvSpPr>
            <a:spLocks noGrp="1" noChangeArrowheads="1"/>
          </p:cNvSpPr>
          <p:nvPr>
            <p:ph type="ftr" sz="quarter" idx="10"/>
          </p:nvPr>
        </p:nvSpPr>
        <p:spPr>
          <a:ln/>
        </p:spPr>
        <p:txBody>
          <a:bodyPr/>
          <a:lstStyle>
            <a:lvl1pPr>
              <a:defRPr/>
            </a:lvl1pPr>
          </a:lstStyle>
          <a:p>
            <a:fld id="{CB732833-67B9-41B5-AF4F-DAA6924D8587}" type="slidenum">
              <a:rPr lang="de-DE" altLang="en-US"/>
              <a:pPr/>
              <a:t>‹#›</a:t>
            </a:fld>
            <a:endParaRPr lang="de-DE" altLang="en-US"/>
          </a:p>
        </p:txBody>
      </p:sp>
    </p:spTree>
    <p:extLst>
      <p:ext uri="{BB962C8B-B14F-4D97-AF65-F5344CB8AC3E}">
        <p14:creationId xmlns:p14="http://schemas.microsoft.com/office/powerpoint/2010/main" val="2526121680"/>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50596FC-5465-658E-1CD9-929CFA839244}"/>
              </a:ext>
            </a:extLst>
          </p:cNvPr>
          <p:cNvSpPr>
            <a:spLocks noGrp="1" noChangeArrowheads="1"/>
          </p:cNvSpPr>
          <p:nvPr>
            <p:ph type="title"/>
          </p:nvPr>
        </p:nvSpPr>
        <p:spPr bwMode="auto">
          <a:xfrm>
            <a:off x="314325" y="9525"/>
            <a:ext cx="8515350" cy="600075"/>
          </a:xfrm>
          <a:prstGeom prst="rect">
            <a:avLst/>
          </a:prstGeom>
          <a:noFill/>
          <a:ln>
            <a:noFill/>
          </a:ln>
          <a:effectLst>
            <a:outerShdw dist="35921" dir="2700000" algn="ctr" rotWithShape="0">
              <a:schemeClr val="accent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bodyPr>
          <a:lstStyle/>
          <a:p>
            <a:pPr lvl="0"/>
            <a:r>
              <a:rPr lang="en-US" altLang="en-US"/>
              <a:t>Click to edit Master title style</a:t>
            </a:r>
            <a:endParaRPr lang="de-DE" altLang="en-US"/>
          </a:p>
        </p:txBody>
      </p:sp>
      <p:sp>
        <p:nvSpPr>
          <p:cNvPr id="1027" name="Rectangle 3">
            <a:extLst>
              <a:ext uri="{FF2B5EF4-FFF2-40B4-BE49-F238E27FC236}">
                <a16:creationId xmlns:a16="http://schemas.microsoft.com/office/drawing/2014/main" id="{CEF796AB-7F0E-73F5-1780-0744D9CBF0E4}"/>
              </a:ext>
            </a:extLst>
          </p:cNvPr>
          <p:cNvSpPr>
            <a:spLocks noGrp="1" noChangeArrowheads="1"/>
          </p:cNvSpPr>
          <p:nvPr>
            <p:ph type="body" idx="1"/>
          </p:nvPr>
        </p:nvSpPr>
        <p:spPr bwMode="auto">
          <a:xfrm>
            <a:off x="319088" y="863600"/>
            <a:ext cx="8524875"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4485" name="Rectangle 5">
            <a:extLst>
              <a:ext uri="{FF2B5EF4-FFF2-40B4-BE49-F238E27FC236}">
                <a16:creationId xmlns:a16="http://schemas.microsoft.com/office/drawing/2014/main" id="{5DE30289-8E0D-897C-BD89-A5ADA83C112F}"/>
              </a:ext>
            </a:extLst>
          </p:cNvPr>
          <p:cNvSpPr>
            <a:spLocks noGrp="1" noChangeArrowheads="1"/>
          </p:cNvSpPr>
          <p:nvPr>
            <p:ph type="ftr" sz="quarter" idx="3"/>
          </p:nvPr>
        </p:nvSpPr>
        <p:spPr bwMode="auto">
          <a:xfrm>
            <a:off x="4321175" y="6408738"/>
            <a:ext cx="4064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defRPr>
            </a:lvl1pPr>
          </a:lstStyle>
          <a:p>
            <a:fld id="{4EE62DE0-4EEB-44BC-9509-05A121FDA653}"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735"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ransition spd="med">
    <p:wipe dir="r"/>
  </p:transition>
  <p:hf sldNum="0" hdr="0" dt="0"/>
  <p:txStyles>
    <p:titleStyle>
      <a:lvl1pPr algn="l" rtl="0" eaLnBrk="0" fontAlgn="base" hangingPunct="0">
        <a:spcBef>
          <a:spcPct val="0"/>
        </a:spcBef>
        <a:spcAft>
          <a:spcPct val="0"/>
        </a:spcAft>
        <a:defRPr sz="2600" b="1">
          <a:solidFill>
            <a:schemeClr val="bg1"/>
          </a:solidFill>
          <a:latin typeface="+mj-lt"/>
          <a:ea typeface="+mj-ea"/>
          <a:cs typeface="+mj-cs"/>
        </a:defRPr>
      </a:lvl1pPr>
      <a:lvl2pPr algn="l" rtl="0" eaLnBrk="0" fontAlgn="base" hangingPunct="0">
        <a:spcBef>
          <a:spcPct val="0"/>
        </a:spcBef>
        <a:spcAft>
          <a:spcPct val="0"/>
        </a:spcAft>
        <a:defRPr sz="2600" b="1">
          <a:solidFill>
            <a:schemeClr val="bg1"/>
          </a:solidFill>
          <a:latin typeface="Arial" charset="0"/>
        </a:defRPr>
      </a:lvl2pPr>
      <a:lvl3pPr algn="l" rtl="0" eaLnBrk="0" fontAlgn="base" hangingPunct="0">
        <a:spcBef>
          <a:spcPct val="0"/>
        </a:spcBef>
        <a:spcAft>
          <a:spcPct val="0"/>
        </a:spcAft>
        <a:defRPr sz="2600" b="1">
          <a:solidFill>
            <a:schemeClr val="bg1"/>
          </a:solidFill>
          <a:latin typeface="Arial" charset="0"/>
        </a:defRPr>
      </a:lvl3pPr>
      <a:lvl4pPr algn="l" rtl="0" eaLnBrk="0" fontAlgn="base" hangingPunct="0">
        <a:spcBef>
          <a:spcPct val="0"/>
        </a:spcBef>
        <a:spcAft>
          <a:spcPct val="0"/>
        </a:spcAft>
        <a:defRPr sz="2600" b="1">
          <a:solidFill>
            <a:schemeClr val="bg1"/>
          </a:solidFill>
          <a:latin typeface="Arial" charset="0"/>
        </a:defRPr>
      </a:lvl4pPr>
      <a:lvl5pPr algn="l" rtl="0" eaLnBrk="0" fontAlgn="base" hangingPunct="0">
        <a:spcBef>
          <a:spcPct val="0"/>
        </a:spcBef>
        <a:spcAft>
          <a:spcPct val="0"/>
        </a:spcAft>
        <a:defRPr sz="2600" b="1">
          <a:solidFill>
            <a:schemeClr val="bg1"/>
          </a:solidFill>
          <a:latin typeface="Arial"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sz="2800">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0.wmf"/><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0.wmf"/><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http://www.ppt-vorlagen.de/"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7">
            <a:extLst>
              <a:ext uri="{FF2B5EF4-FFF2-40B4-BE49-F238E27FC236}">
                <a16:creationId xmlns:a16="http://schemas.microsoft.com/office/drawing/2014/main" id="{E5DDC413-9A3B-11C8-A50D-5F1CADA34000}"/>
              </a:ext>
            </a:extLst>
          </p:cNvPr>
          <p:cNvSpPr>
            <a:spLocks noGrp="1" noChangeArrowheads="1"/>
          </p:cNvSpPr>
          <p:nvPr>
            <p:ph type="ctrTitle"/>
          </p:nvPr>
        </p:nvSpPr>
        <p:spPr>
          <a:effectLst>
            <a:outerShdw dist="35921" dir="2700000" algn="ctr" rotWithShape="0">
              <a:schemeClr val="accent1"/>
            </a:outerShdw>
          </a:effectLst>
        </p:spPr>
        <p:txBody>
          <a:bodyPr/>
          <a:lstStyle/>
          <a:p>
            <a:pPr eaLnBrk="1" hangingPunct="1"/>
            <a:r>
              <a:rPr lang="en-US" altLang="en-US"/>
              <a:t>Funkcionalna verifikacija hardvera</a:t>
            </a:r>
            <a:endParaRPr lang="de-DE" altLang="en-US"/>
          </a:p>
        </p:txBody>
      </p:sp>
      <p:sp>
        <p:nvSpPr>
          <p:cNvPr id="3075" name="Rectangle 18">
            <a:extLst>
              <a:ext uri="{FF2B5EF4-FFF2-40B4-BE49-F238E27FC236}">
                <a16:creationId xmlns:a16="http://schemas.microsoft.com/office/drawing/2014/main" id="{A48553DD-3191-A21F-F5F6-7644ABCE7DB9}"/>
              </a:ext>
            </a:extLst>
          </p:cNvPr>
          <p:cNvSpPr>
            <a:spLocks noGrp="1" noChangeArrowheads="1"/>
          </p:cNvSpPr>
          <p:nvPr>
            <p:ph type="subTitle" idx="1"/>
          </p:nvPr>
        </p:nvSpPr>
        <p:spPr/>
        <p:txBody>
          <a:bodyPr/>
          <a:lstStyle/>
          <a:p>
            <a:pPr eaLnBrk="1" hangingPunct="1"/>
            <a:r>
              <a:rPr lang="sr-Latn-CS" altLang="en-US"/>
              <a:t>Predavanje </a:t>
            </a:r>
            <a:r>
              <a:rPr lang="en-US" altLang="en-US"/>
              <a:t>X-XI</a:t>
            </a:r>
            <a:endParaRPr lang="de-DE" altLang="en-US"/>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C3985F50-39F5-6068-E483-90BF8E4E6DC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25DA7D-7DD9-4185-A2E6-DF63E1056F5F}" type="slidenum">
              <a:rPr lang="de-DE" altLang="en-US">
                <a:solidFill>
                  <a:schemeClr val="bg1"/>
                </a:solidFill>
              </a:rPr>
              <a:pPr/>
              <a:t>2</a:t>
            </a:fld>
            <a:endParaRPr lang="de-DE" altLang="en-US">
              <a:solidFill>
                <a:schemeClr val="bg1"/>
              </a:solidFill>
            </a:endParaRPr>
          </a:p>
        </p:txBody>
      </p:sp>
      <p:sp>
        <p:nvSpPr>
          <p:cNvPr id="4099" name="Rectangle 2">
            <a:extLst>
              <a:ext uri="{FF2B5EF4-FFF2-40B4-BE49-F238E27FC236}">
                <a16:creationId xmlns:a16="http://schemas.microsoft.com/office/drawing/2014/main" id="{6AAC3F74-8D7D-3A84-F265-C638C3975CD4}"/>
              </a:ext>
            </a:extLst>
          </p:cNvPr>
          <p:cNvSpPr>
            <a:spLocks noGrp="1" noChangeArrowheads="1"/>
          </p:cNvSpPr>
          <p:nvPr>
            <p:ph type="title"/>
          </p:nvPr>
        </p:nvSpPr>
        <p:spPr/>
        <p:txBody>
          <a:bodyPr/>
          <a:lstStyle/>
          <a:p>
            <a:r>
              <a:rPr lang="en-US" altLang="en-US" dirty="0" err="1"/>
              <a:t>Sadžaj</a:t>
            </a:r>
            <a:r>
              <a:rPr lang="en-US" altLang="en-US" dirty="0"/>
              <a:t> </a:t>
            </a:r>
            <a:r>
              <a:rPr lang="en-US" altLang="en-US" dirty="0" err="1"/>
              <a:t>lekcije</a:t>
            </a:r>
            <a:endParaRPr lang="en-US" dirty="0" err="1"/>
          </a:p>
        </p:txBody>
      </p:sp>
      <p:sp>
        <p:nvSpPr>
          <p:cNvPr id="4100" name="Rectangle 3">
            <a:extLst>
              <a:ext uri="{FF2B5EF4-FFF2-40B4-BE49-F238E27FC236}">
                <a16:creationId xmlns:a16="http://schemas.microsoft.com/office/drawing/2014/main" id="{D75AC217-0607-E8C3-94EB-1EF4F7DCA0FD}"/>
              </a:ext>
            </a:extLst>
          </p:cNvPr>
          <p:cNvSpPr>
            <a:spLocks noGrp="1" noChangeArrowheads="1"/>
          </p:cNvSpPr>
          <p:nvPr>
            <p:ph type="body" idx="1"/>
          </p:nvPr>
        </p:nvSpPr>
        <p:spPr/>
        <p:txBody>
          <a:bodyPr/>
          <a:lstStyle/>
          <a:p>
            <a:r>
              <a:rPr lang="en-US" altLang="en-US" dirty="0" err="1"/>
              <a:t>Praćenje</a:t>
            </a:r>
            <a:r>
              <a:rPr lang="en-US" altLang="en-US" dirty="0"/>
              <a:t> </a:t>
            </a:r>
            <a:r>
              <a:rPr lang="en-US" altLang="en-US" dirty="0" err="1"/>
              <a:t>toka</a:t>
            </a:r>
            <a:r>
              <a:rPr lang="en-US" altLang="en-US" dirty="0"/>
              <a:t> </a:t>
            </a:r>
            <a:r>
              <a:rPr lang="en-US" altLang="en-US" dirty="0" err="1"/>
              <a:t>verifikacije</a:t>
            </a:r>
            <a:endParaRPr lang="en-US" dirty="0" err="1"/>
          </a:p>
          <a:p>
            <a:pPr lvl="1" indent="-188595">
              <a:spcBef>
                <a:spcPts val="20"/>
              </a:spcBef>
            </a:pPr>
            <a:r>
              <a:rPr lang="en-US" altLang="en-US" sz="1800" dirty="0" err="1"/>
              <a:t>Pregled</a:t>
            </a:r>
            <a:r>
              <a:rPr lang="en-US" altLang="en-US" sz="1800" dirty="0"/>
              <a:t> </a:t>
            </a:r>
            <a:r>
              <a:rPr lang="en-US" altLang="en-US" sz="1800" dirty="0" err="1"/>
              <a:t>verifikacione</a:t>
            </a:r>
            <a:r>
              <a:rPr lang="en-US" altLang="en-US" sz="1800" dirty="0"/>
              <a:t> </a:t>
            </a:r>
            <a:r>
              <a:rPr lang="en-US" sz="1800" dirty="0" err="1"/>
              <a:t>pokrivenosti</a:t>
            </a:r>
            <a:r>
              <a:rPr lang="en-US" sz="1800" dirty="0"/>
              <a:t> </a:t>
            </a:r>
            <a:endParaRPr lang="en-US" dirty="0"/>
          </a:p>
          <a:p>
            <a:pPr lvl="1" indent="-188595">
              <a:spcBef>
                <a:spcPts val="20"/>
              </a:spcBef>
            </a:pPr>
            <a:endParaRPr lang="en-US" altLang="en-US" sz="1800" dirty="0"/>
          </a:p>
          <a:p>
            <a:pPr lvl="1" indent="-188595">
              <a:spcBef>
                <a:spcPts val="20"/>
              </a:spcBef>
            </a:pPr>
            <a:r>
              <a:rPr lang="en-US" sz="1800" dirty="0" err="1"/>
              <a:t>Strukturna</a:t>
            </a:r>
            <a:r>
              <a:rPr lang="en-US" sz="1800" dirty="0"/>
              <a:t> (</a:t>
            </a:r>
            <a:r>
              <a:rPr lang="en-US" sz="1800" dirty="0" err="1"/>
              <a:t>kodna</a:t>
            </a:r>
            <a:r>
              <a:rPr lang="en-US" sz="1800" dirty="0"/>
              <a:t>) </a:t>
            </a:r>
            <a:r>
              <a:rPr lang="en-US" sz="1800" dirty="0" err="1"/>
              <a:t>pokrivenost</a:t>
            </a:r>
            <a:endParaRPr lang="en-US">
              <a:cs typeface="Arial"/>
            </a:endParaRPr>
          </a:p>
          <a:p>
            <a:pPr lvl="1" indent="-188595">
              <a:spcBef>
                <a:spcPts val="20"/>
              </a:spcBef>
            </a:pPr>
            <a:endParaRPr lang="en-US" sz="1800" dirty="0">
              <a:cs typeface="Arial"/>
            </a:endParaRPr>
          </a:p>
          <a:p>
            <a:pPr lvl="1" indent="-188595">
              <a:spcBef>
                <a:spcPts val="20"/>
              </a:spcBef>
            </a:pPr>
            <a:r>
              <a:rPr lang="en-US" sz="1800" dirty="0" err="1"/>
              <a:t>Funkcionalna</a:t>
            </a:r>
            <a:r>
              <a:rPr lang="en-US" sz="1800" dirty="0"/>
              <a:t> </a:t>
            </a:r>
            <a:r>
              <a:rPr lang="en-US" sz="1800" dirty="0" err="1"/>
              <a:t>pokrivenost</a:t>
            </a:r>
            <a:endParaRPr lang="en-US">
              <a:cs typeface="Arial"/>
            </a:endParaRPr>
          </a:p>
          <a:p>
            <a:pPr lvl="1" indent="-188595">
              <a:spcBef>
                <a:spcPts val="20"/>
              </a:spcBef>
            </a:pPr>
            <a:endParaRPr lang="en-US" sz="1800" dirty="0">
              <a:cs typeface="Arial"/>
            </a:endParaRPr>
          </a:p>
          <a:p>
            <a:pPr lvl="1" indent="-188595"/>
            <a:endParaRPr lang="en-US" altLang="en-US" sz="1800" dirty="0">
              <a:cs typeface="Arial"/>
            </a:endParaRP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3C6377EB-61E4-616B-C5F9-7D688639E80F}"/>
              </a:ext>
            </a:extLst>
          </p:cNvPr>
          <p:cNvSpPr>
            <a:spLocks noGrp="1" noChangeArrowheads="1"/>
          </p:cNvSpPr>
          <p:nvPr>
            <p:ph type="ctrTitle"/>
          </p:nvPr>
        </p:nvSpPr>
        <p:spPr>
          <a:effectLst>
            <a:outerShdw dist="35921" dir="2700000" algn="ctr" rotWithShape="0">
              <a:schemeClr val="accent1"/>
            </a:outerShdw>
          </a:effectLst>
        </p:spPr>
        <p:txBody>
          <a:bodyPr/>
          <a:lstStyle/>
          <a:p>
            <a:pPr eaLnBrk="1" hangingPunct="1"/>
            <a:r>
              <a:rPr lang="en-US" altLang="en-US" sz="2800" dirty="0" err="1"/>
              <a:t>Praćenje</a:t>
            </a:r>
            <a:r>
              <a:rPr lang="en-US" altLang="en-US" sz="2800" dirty="0"/>
              <a:t> </a:t>
            </a:r>
            <a:r>
              <a:rPr lang="en-US" altLang="en-US" sz="2800" dirty="0" err="1"/>
              <a:t>toka</a:t>
            </a:r>
            <a:r>
              <a:rPr lang="en-US" altLang="en-US" sz="2800" dirty="0"/>
              <a:t> </a:t>
            </a:r>
            <a:r>
              <a:rPr lang="en-US" altLang="en-US" sz="2800" dirty="0" err="1"/>
              <a:t>verifikacije</a:t>
            </a:r>
            <a:endParaRPr lang="en-US" altLang="en-US" sz="2800" dirty="0" err="1">
              <a:cs typeface="Arial"/>
            </a:endParaRPr>
          </a:p>
        </p:txBody>
      </p:sp>
      <p:sp>
        <p:nvSpPr>
          <p:cNvPr id="5123" name="Rectangle 4">
            <a:extLst>
              <a:ext uri="{FF2B5EF4-FFF2-40B4-BE49-F238E27FC236}">
                <a16:creationId xmlns:a16="http://schemas.microsoft.com/office/drawing/2014/main" id="{41DAF701-658D-96E5-AD4B-03C294362D14}"/>
              </a:ext>
            </a:extLst>
          </p:cNvPr>
          <p:cNvSpPr>
            <a:spLocks noGrp="1" noChangeArrowheads="1"/>
          </p:cNvSpPr>
          <p:nvPr>
            <p:ph type="subTitle" idx="1"/>
          </p:nvPr>
        </p:nvSpPr>
        <p:spPr/>
        <p:txBody>
          <a:bodyPr/>
          <a:lstStyle/>
          <a:p>
            <a:r>
              <a:rPr lang="en-US" altLang="en-US" dirty="0" err="1"/>
              <a:t>Verifikaciona</a:t>
            </a:r>
            <a:r>
              <a:rPr lang="en-US" altLang="en-US" dirty="0"/>
              <a:t> </a:t>
            </a:r>
            <a:r>
              <a:rPr lang="en-US" altLang="en-US" dirty="0" err="1"/>
              <a:t>pokrivenost</a:t>
            </a:r>
            <a:r>
              <a:rPr lang="en-US" altLang="en-US" dirty="0"/>
              <a:t> - </a:t>
            </a:r>
            <a:r>
              <a:rPr lang="en-US" altLang="en-US" dirty="0" err="1"/>
              <a:t>pregled</a:t>
            </a:r>
            <a:endParaRPr lang="en-US" altLang="en-US" dirty="0" err="1">
              <a:cs typeface="Arial"/>
            </a:endParaRPr>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8A4F11EB-F85C-2413-B6F1-314540428ED9}"/>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31F90A-677B-4994-9246-F355106E00A3}" type="slidenum">
              <a:rPr lang="de-DE" altLang="en-US">
                <a:solidFill>
                  <a:schemeClr val="bg1"/>
                </a:solidFill>
              </a:rPr>
              <a:pPr/>
              <a:t>4</a:t>
            </a:fld>
            <a:endParaRPr lang="de-DE" altLang="en-US">
              <a:solidFill>
                <a:schemeClr val="bg1"/>
              </a:solidFill>
            </a:endParaRPr>
          </a:p>
        </p:txBody>
      </p:sp>
      <p:sp>
        <p:nvSpPr>
          <p:cNvPr id="6147" name="Rectangle 2">
            <a:extLst>
              <a:ext uri="{FF2B5EF4-FFF2-40B4-BE49-F238E27FC236}">
                <a16:creationId xmlns:a16="http://schemas.microsoft.com/office/drawing/2014/main" id="{4DC9DA14-7E6D-C25B-6784-848250753AFD}"/>
              </a:ext>
            </a:extLst>
          </p:cNvPr>
          <p:cNvSpPr>
            <a:spLocks noGrp="1" noChangeArrowheads="1"/>
          </p:cNvSpPr>
          <p:nvPr>
            <p:ph type="title"/>
          </p:nvPr>
        </p:nvSpPr>
        <p:spPr/>
        <p:txBody>
          <a:bodyPr/>
          <a:lstStyle/>
          <a:p>
            <a:pPr eaLnBrk="1" hangingPunct="1"/>
            <a:r>
              <a:rPr lang="en-US" altLang="en-US" dirty="0" err="1"/>
              <a:t>Verifikaciona</a:t>
            </a:r>
            <a:r>
              <a:rPr lang="en-US" altLang="en-US" dirty="0"/>
              <a:t> </a:t>
            </a:r>
            <a:r>
              <a:rPr lang="en-US" altLang="en-US" dirty="0" err="1"/>
              <a:t>pokrivenost</a:t>
            </a:r>
            <a:r>
              <a:rPr lang="en-US" altLang="en-US" dirty="0"/>
              <a:t> - </a:t>
            </a:r>
            <a:r>
              <a:rPr lang="en-US" altLang="en-US" dirty="0" err="1"/>
              <a:t>pregled</a:t>
            </a:r>
            <a:r>
              <a:rPr lang="en-US" altLang="en-US" dirty="0"/>
              <a:t> I</a:t>
            </a:r>
          </a:p>
        </p:txBody>
      </p:sp>
      <p:sp>
        <p:nvSpPr>
          <p:cNvPr id="6148" name="Rectangle 3">
            <a:extLst>
              <a:ext uri="{FF2B5EF4-FFF2-40B4-BE49-F238E27FC236}">
                <a16:creationId xmlns:a16="http://schemas.microsoft.com/office/drawing/2014/main" id="{64E73F7B-848B-30A2-F6F0-9590838A4195}"/>
              </a:ext>
            </a:extLst>
          </p:cNvPr>
          <p:cNvSpPr>
            <a:spLocks noGrp="1" noChangeArrowheads="1"/>
          </p:cNvSpPr>
          <p:nvPr>
            <p:ph type="body" idx="1"/>
          </p:nvPr>
        </p:nvSpPr>
        <p:spPr/>
        <p:txBody>
          <a:bodyPr/>
          <a:lstStyle/>
          <a:p>
            <a:pPr>
              <a:spcBef>
                <a:spcPts val="20"/>
              </a:spcBef>
            </a:pPr>
            <a:r>
              <a:rPr lang="en-US" altLang="en-US" sz="1600" dirty="0" err="1"/>
              <a:t>Verifikacionom</a:t>
            </a:r>
            <a:r>
              <a:rPr lang="en-US" altLang="en-US" sz="1600" dirty="0"/>
              <a:t> </a:t>
            </a:r>
            <a:r>
              <a:rPr lang="en-US" altLang="en-US" sz="1600" dirty="0" err="1"/>
              <a:t>timu</a:t>
            </a:r>
            <a:r>
              <a:rPr lang="en-US" altLang="en-US" sz="1600" dirty="0"/>
              <a:t> je </a:t>
            </a:r>
            <a:r>
              <a:rPr lang="en-US" altLang="en-US" sz="1600" dirty="0" err="1"/>
              <a:t>potrebna</a:t>
            </a:r>
            <a:r>
              <a:rPr lang="en-US" altLang="en-US" sz="1600" dirty="0"/>
              <a:t> </a:t>
            </a:r>
            <a:r>
              <a:rPr lang="en-US" altLang="en-US" sz="1600" dirty="0" err="1"/>
              <a:t>metrika</a:t>
            </a:r>
            <a:r>
              <a:rPr lang="en-US" altLang="en-US" sz="1600" dirty="0"/>
              <a:t> u </a:t>
            </a:r>
            <a:r>
              <a:rPr lang="en-US" altLang="en-US" sz="1600" dirty="0" err="1"/>
              <a:t>vezi</a:t>
            </a:r>
            <a:r>
              <a:rPr lang="en-US" altLang="en-US" sz="1600" dirty="0"/>
              <a:t> </a:t>
            </a:r>
            <a:r>
              <a:rPr lang="en-US" altLang="en-US" sz="1600" dirty="0" err="1"/>
              <a:t>kvaliteta</a:t>
            </a:r>
            <a:r>
              <a:rPr lang="en-US" altLang="en-US" sz="1600" dirty="0"/>
              <a:t> </a:t>
            </a:r>
            <a:r>
              <a:rPr lang="en-US" altLang="en-US" sz="1600" dirty="0" err="1"/>
              <a:t>i</a:t>
            </a:r>
            <a:r>
              <a:rPr lang="en-US" altLang="en-US" sz="1600" dirty="0"/>
              <a:t> </a:t>
            </a:r>
            <a:r>
              <a:rPr lang="en-US" altLang="en-US" sz="1600" dirty="0" err="1"/>
              <a:t>potpunosti</a:t>
            </a:r>
            <a:r>
              <a:rPr lang="en-US" altLang="en-US" sz="1600" dirty="0"/>
              <a:t> </a:t>
            </a:r>
            <a:r>
              <a:rPr lang="en-US" altLang="en-US" sz="1600" dirty="0" err="1"/>
              <a:t>posla</a:t>
            </a:r>
            <a:r>
              <a:rPr lang="en-US" altLang="en-US" sz="1600" dirty="0"/>
              <a:t> </a:t>
            </a:r>
            <a:r>
              <a:rPr lang="en-US" altLang="en-US" sz="1600" dirty="0" err="1"/>
              <a:t>kako</a:t>
            </a:r>
            <a:r>
              <a:rPr lang="en-US" altLang="en-US" sz="1600" dirty="0"/>
              <a:t> </a:t>
            </a:r>
            <a:r>
              <a:rPr lang="en-US" altLang="en-US" sz="1600" dirty="0" err="1"/>
              <a:t>projekat</a:t>
            </a:r>
            <a:r>
              <a:rPr lang="en-US" altLang="en-US" sz="1600" dirty="0"/>
              <a:t> </a:t>
            </a:r>
            <a:r>
              <a:rPr lang="en-US" altLang="en-US" sz="1600" dirty="0" err="1"/>
              <a:t>napreduje</a:t>
            </a:r>
            <a:r>
              <a:rPr lang="en-US" altLang="en-US" sz="1600" dirty="0"/>
              <a:t> </a:t>
            </a:r>
            <a:r>
              <a:rPr lang="en-US" altLang="en-US" sz="1600" dirty="0" err="1"/>
              <a:t>tokom</a:t>
            </a:r>
            <a:r>
              <a:rPr lang="en-US" altLang="en-US" sz="1600" dirty="0"/>
              <a:t> </a:t>
            </a:r>
            <a:r>
              <a:rPr lang="en-US" altLang="en-US" sz="1600" dirty="0" err="1"/>
              <a:t>vremena</a:t>
            </a:r>
            <a:endParaRPr lang="en-US" altLang="en-US" sz="1600" dirty="0" err="1">
              <a:cs typeface="Arial"/>
            </a:endParaRPr>
          </a:p>
          <a:p>
            <a:pPr>
              <a:spcBef>
                <a:spcPts val="20"/>
              </a:spcBef>
            </a:pPr>
            <a:endParaRPr lang="en-US" altLang="en-US" sz="1600" dirty="0">
              <a:cs typeface="Arial"/>
            </a:endParaRPr>
          </a:p>
          <a:p>
            <a:pPr>
              <a:spcBef>
                <a:spcPts val="20"/>
              </a:spcBef>
            </a:pPr>
            <a:r>
              <a:rPr lang="en-US" sz="1600" dirty="0" err="1"/>
              <a:t>Informacije</a:t>
            </a:r>
            <a:r>
              <a:rPr lang="en-US" sz="1600" dirty="0"/>
              <a:t> o tome </a:t>
            </a:r>
            <a:r>
              <a:rPr lang="en-US" sz="1600" dirty="0" err="1"/>
              <a:t>koje</a:t>
            </a:r>
            <a:r>
              <a:rPr lang="en-US" sz="1600" dirty="0"/>
              <a:t> </a:t>
            </a:r>
            <a:r>
              <a:rPr lang="en-US" sz="1600" dirty="0" err="1"/>
              <a:t>su</a:t>
            </a:r>
            <a:r>
              <a:rPr lang="en-US" sz="1600" dirty="0"/>
              <a:t> </a:t>
            </a:r>
            <a:r>
              <a:rPr lang="en-US" sz="1600" dirty="0" err="1"/>
              <a:t>testove</a:t>
            </a:r>
            <a:r>
              <a:rPr lang="en-US" sz="1600" dirty="0"/>
              <a:t> </a:t>
            </a:r>
            <a:r>
              <a:rPr lang="en-US" sz="1600" dirty="0" err="1"/>
              <a:t>verifikacioni</a:t>
            </a:r>
            <a:r>
              <a:rPr lang="en-US" sz="1600" dirty="0"/>
              <a:t> </a:t>
            </a:r>
            <a:r>
              <a:rPr lang="en-US" sz="1600" dirty="0" err="1"/>
              <a:t>inženjeri</a:t>
            </a:r>
            <a:r>
              <a:rPr lang="en-US" sz="1600" dirty="0"/>
              <a:t> </a:t>
            </a:r>
            <a:r>
              <a:rPr lang="en-US" sz="1600" dirty="0" err="1"/>
              <a:t>zaista</a:t>
            </a:r>
            <a:r>
              <a:rPr lang="en-US" sz="1600" dirty="0"/>
              <a:t> </a:t>
            </a:r>
            <a:r>
              <a:rPr lang="en-US" sz="1600" dirty="0" err="1"/>
              <a:t>izvršili</a:t>
            </a:r>
            <a:r>
              <a:rPr lang="en-US" sz="1600" dirty="0"/>
              <a:t> </a:t>
            </a:r>
            <a:r>
              <a:rPr lang="en-US" sz="1600" dirty="0" err="1"/>
              <a:t>iz</a:t>
            </a:r>
            <a:r>
              <a:rPr lang="en-US" sz="1600" dirty="0"/>
              <a:t> plana </a:t>
            </a:r>
            <a:r>
              <a:rPr lang="en-US" sz="1600" dirty="0" err="1"/>
              <a:t>verifikacije</a:t>
            </a:r>
            <a:r>
              <a:rPr lang="en-US" sz="1600" dirty="0"/>
              <a:t> </a:t>
            </a:r>
            <a:r>
              <a:rPr lang="en-US" sz="1600" dirty="0" err="1"/>
              <a:t>pružaju</a:t>
            </a:r>
            <a:r>
              <a:rPr lang="en-US" sz="1600" dirty="0"/>
              <a:t> </a:t>
            </a:r>
            <a:r>
              <a:rPr lang="en-US" sz="1600" dirty="0" err="1"/>
              <a:t>neophodnu</a:t>
            </a:r>
            <a:r>
              <a:rPr lang="en-US" sz="1600" dirty="0"/>
              <a:t> </a:t>
            </a:r>
            <a:r>
              <a:rPr lang="en-US" sz="1600" dirty="0" err="1"/>
              <a:t>metriku</a:t>
            </a:r>
            <a:endParaRPr lang="en-US" sz="1600" dirty="0">
              <a:cs typeface="Arial"/>
            </a:endParaRPr>
          </a:p>
          <a:p>
            <a:pPr>
              <a:spcBef>
                <a:spcPts val="20"/>
              </a:spcBef>
            </a:pPr>
            <a:endParaRPr lang="en-US" sz="1600" dirty="0">
              <a:cs typeface="Arial"/>
            </a:endParaRPr>
          </a:p>
          <a:p>
            <a:pPr>
              <a:spcBef>
                <a:spcPts val="20"/>
              </a:spcBef>
            </a:pPr>
            <a:r>
              <a:rPr lang="en-US" sz="1600" dirty="0" err="1">
                <a:cs typeface="Arial"/>
              </a:rPr>
              <a:t>Praćenje</a:t>
            </a:r>
            <a:r>
              <a:rPr lang="en-US" sz="1600" dirty="0">
                <a:cs typeface="Arial"/>
              </a:rPr>
              <a:t> stope </a:t>
            </a:r>
            <a:r>
              <a:rPr lang="en-US" sz="1600" dirty="0" err="1">
                <a:cs typeface="Arial"/>
              </a:rPr>
              <a:t>grešaka</a:t>
            </a:r>
            <a:r>
              <a:rPr lang="en-US" sz="1600" dirty="0">
                <a:cs typeface="Arial"/>
              </a:rPr>
              <a:t> </a:t>
            </a:r>
            <a:r>
              <a:rPr lang="en-US" sz="1600" dirty="0" err="1">
                <a:cs typeface="Arial"/>
              </a:rPr>
              <a:t>koja</a:t>
            </a:r>
            <a:r>
              <a:rPr lang="en-US" sz="1600" dirty="0">
                <a:cs typeface="Arial"/>
              </a:rPr>
              <a:t> </a:t>
            </a:r>
            <a:r>
              <a:rPr lang="en-US" sz="1600" dirty="0" err="1">
                <a:cs typeface="Arial"/>
              </a:rPr>
              <a:t>opada</a:t>
            </a:r>
            <a:r>
              <a:rPr lang="en-US" sz="1600" dirty="0">
                <a:cs typeface="Arial"/>
              </a:rPr>
              <a:t> je </a:t>
            </a:r>
            <a:r>
              <a:rPr lang="en-US" sz="1600" dirty="0" err="1">
                <a:cs typeface="Arial"/>
              </a:rPr>
              <a:t>svakako</a:t>
            </a:r>
            <a:r>
              <a:rPr lang="en-US" sz="1600" dirty="0">
                <a:cs typeface="Arial"/>
              </a:rPr>
              <a:t> </a:t>
            </a:r>
            <a:r>
              <a:rPr lang="en-US" sz="1600" dirty="0" err="1">
                <a:cs typeface="Arial"/>
              </a:rPr>
              <a:t>značajan</a:t>
            </a:r>
            <a:r>
              <a:rPr lang="en-US" sz="1600" dirty="0">
                <a:cs typeface="Arial"/>
              </a:rPr>
              <a:t> </a:t>
            </a:r>
            <a:r>
              <a:rPr lang="en-US" sz="1600" dirty="0" err="1">
                <a:cs typeface="Arial"/>
              </a:rPr>
              <a:t>pokazatelj</a:t>
            </a:r>
            <a:r>
              <a:rPr lang="en-US" sz="1600" dirty="0">
                <a:cs typeface="Arial"/>
              </a:rPr>
              <a:t> da se </a:t>
            </a:r>
            <a:r>
              <a:rPr lang="en-US" sz="1600" dirty="0" err="1">
                <a:cs typeface="Arial"/>
              </a:rPr>
              <a:t>bliži</a:t>
            </a:r>
            <a:r>
              <a:rPr lang="en-US" sz="1600" dirty="0">
                <a:cs typeface="Arial"/>
              </a:rPr>
              <a:t> </a:t>
            </a:r>
            <a:r>
              <a:rPr lang="en-US" sz="1600" dirty="0" err="1">
                <a:cs typeface="Arial"/>
              </a:rPr>
              <a:t>završetak</a:t>
            </a:r>
          </a:p>
          <a:p>
            <a:pPr>
              <a:spcBef>
                <a:spcPts val="20"/>
              </a:spcBef>
            </a:pPr>
            <a:endParaRPr lang="en-US" sz="1600" dirty="0"/>
          </a:p>
          <a:p>
            <a:pPr>
              <a:spcBef>
                <a:spcPts val="20"/>
              </a:spcBef>
            </a:pPr>
            <a:r>
              <a:rPr lang="en-US" sz="1600" dirty="0" err="1"/>
              <a:t>Ipak</a:t>
            </a:r>
            <a:r>
              <a:rPr lang="en-US" sz="1600" dirty="0"/>
              <a:t>, </a:t>
            </a:r>
            <a:r>
              <a:rPr lang="en-US" sz="1600" dirty="0" err="1"/>
              <a:t>centralno</a:t>
            </a:r>
            <a:r>
              <a:rPr lang="en-US" sz="1600" dirty="0"/>
              <a:t> </a:t>
            </a:r>
            <a:r>
              <a:rPr lang="en-US" sz="1600" dirty="0" err="1"/>
              <a:t>pitanje</a:t>
            </a:r>
            <a:r>
              <a:rPr lang="en-US" sz="1600" dirty="0"/>
              <a:t> za </a:t>
            </a:r>
            <a:r>
              <a:rPr lang="en-US" sz="1600" dirty="0" err="1"/>
              <a:t>verifikacioni</a:t>
            </a:r>
            <a:r>
              <a:rPr lang="en-US" sz="1600" dirty="0"/>
              <a:t> </a:t>
            </a:r>
            <a:r>
              <a:rPr lang="en-US" sz="1600" dirty="0" err="1"/>
              <a:t>tim</a:t>
            </a:r>
            <a:r>
              <a:rPr lang="en-US" sz="1600" dirty="0"/>
              <a:t> </a:t>
            </a:r>
            <a:r>
              <a:rPr lang="en-US" sz="1600" dirty="0" err="1"/>
              <a:t>ostaje</a:t>
            </a:r>
            <a:r>
              <a:rPr lang="en-US" sz="1600" dirty="0"/>
              <a:t>: „Kada je </a:t>
            </a:r>
            <a:r>
              <a:rPr lang="en-US" sz="1600" dirty="0" err="1"/>
              <a:t>verifikacija</a:t>
            </a:r>
            <a:r>
              <a:rPr lang="en-US" sz="1600" dirty="0"/>
              <a:t> </a:t>
            </a:r>
            <a:r>
              <a:rPr lang="en-US" sz="1600" dirty="0" err="1"/>
              <a:t>završena</a:t>
            </a:r>
            <a:r>
              <a:rPr lang="en-US" sz="1600" dirty="0"/>
              <a:t>?“</a:t>
            </a:r>
            <a:endParaRPr lang="en-US" dirty="0"/>
          </a:p>
          <a:p>
            <a:pPr>
              <a:spcBef>
                <a:spcPts val="20"/>
              </a:spcBef>
            </a:pPr>
            <a:endParaRPr lang="en-US" sz="1600" dirty="0"/>
          </a:p>
          <a:p>
            <a:pPr>
              <a:spcBef>
                <a:spcPts val="20"/>
              </a:spcBef>
            </a:pPr>
            <a:r>
              <a:rPr lang="en-US" sz="1600" b="1" dirty="0"/>
              <a:t>Kada </a:t>
            </a:r>
            <a:r>
              <a:rPr lang="en-US" sz="1600" b="1" dirty="0" err="1"/>
              <a:t>tim</a:t>
            </a:r>
            <a:r>
              <a:rPr lang="en-US" sz="1600" b="1" dirty="0"/>
              <a:t> </a:t>
            </a:r>
            <a:r>
              <a:rPr lang="en-US" sz="1600" b="1" dirty="0" err="1"/>
              <a:t>završi</a:t>
            </a:r>
            <a:r>
              <a:rPr lang="en-US" sz="1600" b="1" dirty="0"/>
              <a:t> </a:t>
            </a:r>
            <a:r>
              <a:rPr lang="en-US" sz="1600" b="1" dirty="0" err="1"/>
              <a:t>sve</a:t>
            </a:r>
            <a:r>
              <a:rPr lang="en-US" sz="1600" b="1" dirty="0"/>
              <a:t> </a:t>
            </a:r>
            <a:r>
              <a:rPr lang="en-US" sz="1600" b="1" dirty="0" err="1"/>
              <a:t>planirane</a:t>
            </a:r>
            <a:r>
              <a:rPr lang="en-US" sz="1600" b="1" dirty="0"/>
              <a:t> </a:t>
            </a:r>
            <a:r>
              <a:rPr lang="en-US" sz="1600" b="1" dirty="0" err="1"/>
              <a:t>verifikacione</a:t>
            </a:r>
            <a:r>
              <a:rPr lang="en-US" sz="1600" b="1" dirty="0"/>
              <a:t> </a:t>
            </a:r>
            <a:r>
              <a:rPr lang="en-US" sz="1600" b="1" dirty="0" err="1"/>
              <a:t>zadatke</a:t>
            </a:r>
            <a:r>
              <a:rPr lang="en-US" sz="1600" b="1" dirty="0"/>
              <a:t>, </a:t>
            </a:r>
            <a:r>
              <a:rPr lang="en-US" sz="1600" b="1" dirty="0" err="1"/>
              <a:t>pokrene</a:t>
            </a:r>
            <a:r>
              <a:rPr lang="en-US" sz="1600" b="1" dirty="0"/>
              <a:t> </a:t>
            </a:r>
            <a:r>
              <a:rPr lang="en-US" sz="1600" b="1" dirty="0" err="1"/>
              <a:t>sve</a:t>
            </a:r>
            <a:r>
              <a:rPr lang="en-US" sz="1600" b="1" dirty="0"/>
              <a:t> </a:t>
            </a:r>
            <a:r>
              <a:rPr lang="en-US" sz="1600" b="1" dirty="0" err="1"/>
              <a:t>testove</a:t>
            </a:r>
            <a:r>
              <a:rPr lang="en-US" sz="1600" b="1" dirty="0"/>
              <a:t> </a:t>
            </a:r>
            <a:r>
              <a:rPr lang="en-US" sz="1600" b="1" dirty="0" err="1"/>
              <a:t>i</a:t>
            </a:r>
            <a:r>
              <a:rPr lang="en-US" sz="1600" b="1" dirty="0"/>
              <a:t> </a:t>
            </a:r>
            <a:r>
              <a:rPr lang="en-US" sz="1600" b="1" dirty="0" err="1"/>
              <a:t>stopa</a:t>
            </a:r>
            <a:r>
              <a:rPr lang="en-US" sz="1600" b="1" dirty="0"/>
              <a:t> </a:t>
            </a:r>
            <a:r>
              <a:rPr lang="en-US" sz="1600" b="1" dirty="0" err="1"/>
              <a:t>grešaka</a:t>
            </a:r>
            <a:r>
              <a:rPr lang="en-US" sz="1600" b="1" dirty="0"/>
              <a:t> </a:t>
            </a:r>
            <a:r>
              <a:rPr lang="en-US" sz="1600" b="1" dirty="0" err="1"/>
              <a:t>padne</a:t>
            </a:r>
            <a:r>
              <a:rPr lang="en-US" sz="1600" b="1" dirty="0"/>
              <a:t> </a:t>
            </a:r>
            <a:r>
              <a:rPr lang="en-US" sz="1600" b="1" dirty="0" err="1"/>
              <a:t>na</a:t>
            </a:r>
            <a:r>
              <a:rPr lang="en-US" sz="1600" b="1" dirty="0"/>
              <a:t> </a:t>
            </a:r>
            <a:r>
              <a:rPr lang="en-US" sz="1600" b="1" dirty="0" err="1"/>
              <a:t>nulu</a:t>
            </a:r>
            <a:r>
              <a:rPr lang="en-US" sz="1600" b="1" dirty="0"/>
              <a:t>, da li je </a:t>
            </a:r>
            <a:r>
              <a:rPr lang="en-US" sz="1600" b="1" dirty="0" err="1"/>
              <a:t>tada</a:t>
            </a:r>
            <a:r>
              <a:rPr lang="en-US" sz="1600" b="1" dirty="0"/>
              <a:t> </a:t>
            </a:r>
            <a:r>
              <a:rPr lang="en-US" sz="1600" b="1" dirty="0" err="1"/>
              <a:t>trenutak</a:t>
            </a:r>
            <a:r>
              <a:rPr lang="en-US" sz="1600" b="1" dirty="0"/>
              <a:t> da se </a:t>
            </a:r>
            <a:r>
              <a:rPr lang="en-US" sz="1600" b="1" dirty="0" err="1"/>
              <a:t>proglasi</a:t>
            </a:r>
            <a:r>
              <a:rPr lang="en-US" sz="1600" b="1" dirty="0"/>
              <a:t> </a:t>
            </a:r>
            <a:r>
              <a:rPr lang="en-US" sz="1600" b="1" dirty="0" err="1"/>
              <a:t>uspeh</a:t>
            </a:r>
            <a:r>
              <a:rPr lang="en-US" sz="1600" b="1" dirty="0"/>
              <a:t>?</a:t>
            </a:r>
            <a:endParaRPr lang="en-US" b="1" dirty="0">
              <a:cs typeface="Arial"/>
            </a:endParaRPr>
          </a:p>
          <a:p>
            <a:endParaRPr lang="en-US" altLang="en-US" sz="1600" dirty="0">
              <a:cs typeface="Arial"/>
            </a:endParaRPr>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FD83BE0F-F4F6-635E-48C7-3BE14C82135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A8A3625-927B-470A-BC69-80F7525EAA0F}" type="slidenum">
              <a:rPr lang="de-DE" altLang="en-US">
                <a:solidFill>
                  <a:schemeClr val="bg1"/>
                </a:solidFill>
              </a:rPr>
              <a:pPr/>
              <a:t>5</a:t>
            </a:fld>
            <a:endParaRPr lang="de-DE" altLang="en-US">
              <a:solidFill>
                <a:schemeClr val="bg1"/>
              </a:solidFill>
            </a:endParaRPr>
          </a:p>
        </p:txBody>
      </p:sp>
      <p:sp>
        <p:nvSpPr>
          <p:cNvPr id="7171" name="Rectangle 2">
            <a:extLst>
              <a:ext uri="{FF2B5EF4-FFF2-40B4-BE49-F238E27FC236}">
                <a16:creationId xmlns:a16="http://schemas.microsoft.com/office/drawing/2014/main" id="{0B0CEFA7-06E9-C6EC-1720-27AF20422EE7}"/>
              </a:ext>
            </a:extLst>
          </p:cNvPr>
          <p:cNvSpPr>
            <a:spLocks noGrp="1" noChangeArrowheads="1"/>
          </p:cNvSpPr>
          <p:nvPr>
            <p:ph type="title"/>
          </p:nvPr>
        </p:nvSpPr>
        <p:spPr/>
        <p:txBody>
          <a:bodyPr/>
          <a:lstStyle/>
          <a:p>
            <a:r>
              <a:rPr lang="en-US" dirty="0" err="1"/>
              <a:t>Verifikaciona</a:t>
            </a:r>
            <a:r>
              <a:rPr lang="en-US" dirty="0"/>
              <a:t> </a:t>
            </a:r>
            <a:r>
              <a:rPr lang="en-US" dirty="0" err="1"/>
              <a:t>pokrivenost</a:t>
            </a:r>
            <a:r>
              <a:rPr lang="en-US" dirty="0"/>
              <a:t> - </a:t>
            </a:r>
            <a:r>
              <a:rPr lang="en-US" dirty="0" err="1"/>
              <a:t>pregled</a:t>
            </a:r>
            <a:r>
              <a:rPr lang="en-US" altLang="en-US" dirty="0"/>
              <a:t> II</a:t>
            </a:r>
            <a:endParaRPr lang="en-US" dirty="0"/>
          </a:p>
        </p:txBody>
      </p:sp>
      <p:sp>
        <p:nvSpPr>
          <p:cNvPr id="7172" name="Rectangle 3">
            <a:extLst>
              <a:ext uri="{FF2B5EF4-FFF2-40B4-BE49-F238E27FC236}">
                <a16:creationId xmlns:a16="http://schemas.microsoft.com/office/drawing/2014/main" id="{18771523-C0B9-9227-9671-B54F3B67CDBC}"/>
              </a:ext>
            </a:extLst>
          </p:cNvPr>
          <p:cNvSpPr>
            <a:spLocks noGrp="1" noChangeArrowheads="1"/>
          </p:cNvSpPr>
          <p:nvPr>
            <p:ph type="body" idx="1"/>
          </p:nvPr>
        </p:nvSpPr>
        <p:spPr/>
        <p:txBody>
          <a:bodyPr/>
          <a:lstStyle/>
          <a:p>
            <a:pPr>
              <a:spcBef>
                <a:spcPts val="20"/>
              </a:spcBef>
            </a:pPr>
            <a:r>
              <a:rPr lang="en-US" altLang="en-US" sz="1600" dirty="0" err="1"/>
              <a:t>Iscrpna</a:t>
            </a:r>
            <a:r>
              <a:rPr lang="en-US" altLang="en-US" sz="1600" dirty="0"/>
              <a:t> </a:t>
            </a:r>
            <a:r>
              <a:rPr lang="en-US" altLang="en-US" sz="1600" dirty="0" err="1"/>
              <a:t>simulacija</a:t>
            </a:r>
            <a:r>
              <a:rPr lang="en-US" altLang="en-US" sz="1600" dirty="0"/>
              <a:t> </a:t>
            </a:r>
            <a:r>
              <a:rPr lang="en-US" altLang="en-US" sz="1600" dirty="0" err="1"/>
              <a:t>čak</a:t>
            </a:r>
            <a:r>
              <a:rPr lang="en-US" altLang="en-US" sz="1600" dirty="0"/>
              <a:t> </a:t>
            </a:r>
            <a:r>
              <a:rPr lang="en-US" altLang="en-US" sz="1600" dirty="0" err="1"/>
              <a:t>i</a:t>
            </a:r>
            <a:r>
              <a:rPr lang="en-US" altLang="en-US" sz="1600" dirty="0"/>
              <a:t> </a:t>
            </a:r>
            <a:r>
              <a:rPr lang="en-US" altLang="en-US" sz="1600" dirty="0" err="1"/>
              <a:t>malih</a:t>
            </a:r>
            <a:r>
              <a:rPr lang="en-US" altLang="en-US" sz="1600" dirty="0"/>
              <a:t> </a:t>
            </a:r>
            <a:r>
              <a:rPr lang="en-US" altLang="en-US" sz="1600" dirty="0" err="1"/>
              <a:t>dizajna</a:t>
            </a:r>
            <a:r>
              <a:rPr lang="en-US" altLang="en-US" sz="1600" dirty="0"/>
              <a:t> </a:t>
            </a:r>
            <a:r>
              <a:rPr lang="en-US" altLang="en-US" sz="1600" dirty="0" err="1"/>
              <a:t>nije</a:t>
            </a:r>
            <a:r>
              <a:rPr lang="en-US" altLang="en-US" sz="1600" dirty="0"/>
              <a:t> </a:t>
            </a:r>
            <a:r>
              <a:rPr lang="en-US" altLang="en-US" sz="1600" dirty="0" err="1"/>
              <a:t>moguća</a:t>
            </a:r>
            <a:endParaRPr lang="en-US" altLang="en-US" sz="1600" dirty="0" err="1">
              <a:cs typeface="Arial"/>
            </a:endParaRPr>
          </a:p>
          <a:p>
            <a:pPr>
              <a:spcBef>
                <a:spcPts val="20"/>
              </a:spcBef>
            </a:pPr>
            <a:endParaRPr lang="en-US" altLang="en-US" sz="1600" dirty="0">
              <a:cs typeface="Arial"/>
            </a:endParaRPr>
          </a:p>
          <a:p>
            <a:pPr>
              <a:spcBef>
                <a:spcPts val="20"/>
              </a:spcBef>
            </a:pPr>
            <a:r>
              <a:rPr lang="en-US" sz="1600" dirty="0" err="1">
                <a:cs typeface="Arial"/>
              </a:rPr>
              <a:t>Sledeći</a:t>
            </a:r>
            <a:r>
              <a:rPr lang="en-US" sz="1600" dirty="0">
                <a:cs typeface="Arial"/>
              </a:rPr>
              <a:t> primer </a:t>
            </a:r>
            <a:r>
              <a:rPr lang="en-US" sz="1600" dirty="0" err="1">
                <a:cs typeface="Arial"/>
              </a:rPr>
              <a:t>demonstrira</a:t>
            </a:r>
            <a:r>
              <a:rPr lang="en-US" sz="1600" dirty="0">
                <a:cs typeface="Arial"/>
              </a:rPr>
              <a:t> </a:t>
            </a:r>
            <a:r>
              <a:rPr lang="en-US" sz="1600" dirty="0" err="1">
                <a:cs typeface="Arial"/>
              </a:rPr>
              <a:t>zašto</a:t>
            </a:r>
            <a:r>
              <a:rPr lang="en-US" sz="1600" dirty="0">
                <a:cs typeface="Arial"/>
              </a:rPr>
              <a:t> je </a:t>
            </a:r>
            <a:r>
              <a:rPr lang="en-US" sz="1600" dirty="0" err="1">
                <a:cs typeface="Arial"/>
              </a:rPr>
              <a:t>verifikacija</a:t>
            </a:r>
            <a:r>
              <a:rPr lang="en-US" sz="1600" dirty="0">
                <a:cs typeface="Arial"/>
              </a:rPr>
              <a:t> </a:t>
            </a:r>
            <a:r>
              <a:rPr lang="en-US" sz="1600" dirty="0" err="1">
                <a:cs typeface="Arial"/>
              </a:rPr>
              <a:t>tako</a:t>
            </a:r>
            <a:r>
              <a:rPr lang="en-US" sz="1600" dirty="0">
                <a:cs typeface="Arial"/>
              </a:rPr>
              <a:t> </a:t>
            </a:r>
            <a:r>
              <a:rPr lang="en-US" sz="1600" dirty="0" err="1">
                <a:cs typeface="Arial"/>
              </a:rPr>
              <a:t>zahtevan</a:t>
            </a:r>
            <a:r>
              <a:rPr lang="en-US" sz="1600" dirty="0">
                <a:cs typeface="Arial"/>
              </a:rPr>
              <a:t> </a:t>
            </a:r>
            <a:r>
              <a:rPr lang="en-US" sz="1600" dirty="0" err="1">
                <a:cs typeface="Arial"/>
              </a:rPr>
              <a:t>zadatak</a:t>
            </a:r>
            <a:endParaRPr lang="en-US" dirty="0" err="1">
              <a:cs typeface="Arial"/>
            </a:endParaRPr>
          </a:p>
          <a:p>
            <a:pPr>
              <a:spcBef>
                <a:spcPts val="20"/>
              </a:spcBef>
            </a:pPr>
            <a:endParaRPr lang="en-US" sz="1600" dirty="0"/>
          </a:p>
          <a:p>
            <a:pPr>
              <a:spcBef>
                <a:spcPts val="20"/>
              </a:spcBef>
            </a:pPr>
            <a:r>
              <a:rPr lang="en-US" sz="1600" dirty="0"/>
              <a:t>Neka DUV </a:t>
            </a:r>
            <a:r>
              <a:rPr lang="en-US" sz="1600" dirty="0" err="1"/>
              <a:t>bude</a:t>
            </a:r>
            <a:r>
              <a:rPr lang="en-US" sz="1600" dirty="0"/>
              <a:t> 16-bitni </a:t>
            </a:r>
            <a:r>
              <a:rPr lang="en-US" sz="1600" dirty="0" err="1"/>
              <a:t>sabirač</a:t>
            </a:r>
            <a:r>
              <a:rPr lang="en-US" sz="1600" dirty="0"/>
              <a:t> -&gt; </a:t>
            </a:r>
            <a:r>
              <a:rPr lang="en-US" sz="1600" dirty="0" err="1"/>
              <a:t>Simulacija</a:t>
            </a:r>
            <a:r>
              <a:rPr lang="en-US" sz="1600" dirty="0"/>
              <a:t> </a:t>
            </a:r>
            <a:r>
              <a:rPr lang="en-US" sz="1600" dirty="0" err="1"/>
              <a:t>svih</a:t>
            </a:r>
            <a:r>
              <a:rPr lang="en-US" sz="1600" dirty="0"/>
              <a:t> </a:t>
            </a:r>
            <a:r>
              <a:rPr lang="en-US" sz="1600" dirty="0" err="1"/>
              <a:t>kombinacija</a:t>
            </a:r>
            <a:r>
              <a:rPr lang="en-US" sz="1600" dirty="0"/>
              <a:t> </a:t>
            </a:r>
            <a:r>
              <a:rPr lang="en-US" sz="1600" dirty="0" err="1"/>
              <a:t>na</a:t>
            </a:r>
            <a:r>
              <a:rPr lang="en-US" sz="1600" dirty="0"/>
              <a:t> </a:t>
            </a:r>
            <a:r>
              <a:rPr lang="en-US" sz="1600" dirty="0" err="1"/>
              <a:t>ulazima</a:t>
            </a:r>
            <a:r>
              <a:rPr lang="en-US" sz="1600" dirty="0"/>
              <a:t> </a:t>
            </a:r>
            <a:r>
              <a:rPr lang="en-US" sz="1600" dirty="0" err="1"/>
              <a:t>sabirača</a:t>
            </a:r>
            <a:r>
              <a:rPr lang="en-US" sz="1600" dirty="0"/>
              <a:t> </a:t>
            </a:r>
            <a:r>
              <a:rPr lang="en-US" sz="1600" dirty="0" err="1"/>
              <a:t>zahteva</a:t>
            </a:r>
            <a:r>
              <a:rPr lang="en-US" sz="1600" dirty="0"/>
              <a:t> 4 </a:t>
            </a:r>
            <a:r>
              <a:rPr lang="en-US" sz="1600" dirty="0" err="1"/>
              <a:t>milijarde</a:t>
            </a:r>
            <a:r>
              <a:rPr lang="en-US" sz="1600" dirty="0"/>
              <a:t> </a:t>
            </a:r>
            <a:r>
              <a:rPr lang="en-US" sz="1600" dirty="0" err="1"/>
              <a:t>simulacionih</a:t>
            </a:r>
            <a:r>
              <a:rPr lang="en-US" sz="1600" dirty="0"/>
              <a:t> </a:t>
            </a:r>
            <a:r>
              <a:rPr lang="en-US" sz="1600" dirty="0" err="1"/>
              <a:t>ciklusa</a:t>
            </a:r>
            <a:r>
              <a:rPr lang="en-US" sz="1600" dirty="0"/>
              <a:t>, pod </a:t>
            </a:r>
            <a:r>
              <a:rPr lang="en-US" sz="1600" dirty="0" err="1"/>
              <a:t>pretpostavkom</a:t>
            </a:r>
            <a:r>
              <a:rPr lang="en-US" sz="1600" dirty="0"/>
              <a:t> da </a:t>
            </a:r>
            <a:r>
              <a:rPr lang="en-US" sz="1600" dirty="0" err="1"/>
              <a:t>dizajn</a:t>
            </a:r>
            <a:r>
              <a:rPr lang="en-US" sz="1600" dirty="0"/>
              <a:t> </a:t>
            </a:r>
            <a:r>
              <a:rPr lang="en-US" sz="1600" dirty="0" err="1"/>
              <a:t>nema</a:t>
            </a:r>
            <a:r>
              <a:rPr lang="en-US" sz="1600" dirty="0"/>
              <a:t> </a:t>
            </a:r>
            <a:r>
              <a:rPr lang="en-US" sz="1600" dirty="0" err="1"/>
              <a:t>elemente</a:t>
            </a:r>
            <a:r>
              <a:rPr lang="en-US" sz="1600" dirty="0"/>
              <a:t> koji </a:t>
            </a:r>
            <a:r>
              <a:rPr lang="en-US" sz="1600" dirty="0" err="1"/>
              <a:t>čuvaju</a:t>
            </a:r>
            <a:r>
              <a:rPr lang="en-US" sz="1600" dirty="0"/>
              <a:t> </a:t>
            </a:r>
            <a:r>
              <a:rPr lang="en-US" sz="1600" dirty="0" err="1"/>
              <a:t>stanje</a:t>
            </a:r>
            <a:endParaRPr lang="en-US" dirty="0" err="1">
              <a:cs typeface="Arial"/>
            </a:endParaRPr>
          </a:p>
          <a:p>
            <a:pPr>
              <a:spcBef>
                <a:spcPts val="20"/>
              </a:spcBef>
            </a:pPr>
            <a:endParaRPr lang="en-US" sz="1600" dirty="0"/>
          </a:p>
          <a:p>
            <a:pPr>
              <a:spcBef>
                <a:spcPts val="20"/>
              </a:spcBef>
            </a:pPr>
            <a:r>
              <a:rPr lang="en-US" sz="1600" dirty="0"/>
              <a:t>Ako se </a:t>
            </a:r>
            <a:r>
              <a:rPr lang="en-US" sz="1600" dirty="0" err="1"/>
              <a:t>na</a:t>
            </a:r>
            <a:r>
              <a:rPr lang="en-US" sz="1600" dirty="0"/>
              <a:t> </a:t>
            </a:r>
            <a:r>
              <a:rPr lang="en-US" sz="1600" dirty="0" err="1"/>
              <a:t>projektu</a:t>
            </a:r>
            <a:r>
              <a:rPr lang="en-US" sz="1600" dirty="0"/>
              <a:t> </a:t>
            </a:r>
            <a:r>
              <a:rPr lang="en-US" sz="1600" dirty="0" err="1"/>
              <a:t>koristi</a:t>
            </a:r>
            <a:r>
              <a:rPr lang="en-US" sz="1600" dirty="0"/>
              <a:t> simulator koji </a:t>
            </a:r>
            <a:r>
              <a:rPr lang="en-US" sz="1600" dirty="0" err="1"/>
              <a:t>može</a:t>
            </a:r>
            <a:r>
              <a:rPr lang="en-US" sz="1600" dirty="0"/>
              <a:t> da </a:t>
            </a:r>
            <a:r>
              <a:rPr lang="en-US" sz="1600" dirty="0" err="1"/>
              <a:t>izvrši</a:t>
            </a:r>
            <a:r>
              <a:rPr lang="en-US" sz="1600" dirty="0"/>
              <a:t> 1.000 </a:t>
            </a:r>
            <a:r>
              <a:rPr lang="en-US" sz="1600" dirty="0" err="1"/>
              <a:t>ciklusa</a:t>
            </a:r>
            <a:r>
              <a:rPr lang="en-US" sz="1600" dirty="0"/>
              <a:t> u </a:t>
            </a:r>
            <a:r>
              <a:rPr lang="en-US" sz="1600" dirty="0" err="1"/>
              <a:t>sekundi</a:t>
            </a:r>
            <a:r>
              <a:rPr lang="en-US" sz="1600" dirty="0"/>
              <a:t>, </a:t>
            </a:r>
            <a:r>
              <a:rPr lang="en-US" sz="1600" dirty="0" err="1"/>
              <a:t>timu</a:t>
            </a:r>
            <a:r>
              <a:rPr lang="en-US" sz="1600" dirty="0"/>
              <a:t> je </a:t>
            </a:r>
            <a:r>
              <a:rPr lang="en-US" sz="1600" dirty="0" err="1"/>
              <a:t>i</a:t>
            </a:r>
            <a:r>
              <a:rPr lang="en-US" sz="1600" dirty="0"/>
              <a:t> </a:t>
            </a:r>
            <a:r>
              <a:rPr lang="en-US" sz="1600" dirty="0" err="1"/>
              <a:t>dalje</a:t>
            </a:r>
            <a:r>
              <a:rPr lang="en-US" sz="1600" dirty="0"/>
              <a:t> </a:t>
            </a:r>
            <a:r>
              <a:rPr lang="en-US" sz="1600" dirty="0" err="1"/>
              <a:t>potrebno</a:t>
            </a:r>
            <a:r>
              <a:rPr lang="en-US" sz="1600" dirty="0"/>
              <a:t> </a:t>
            </a:r>
            <a:r>
              <a:rPr lang="en-US" sz="1600" dirty="0" err="1"/>
              <a:t>oko</a:t>
            </a:r>
            <a:r>
              <a:rPr lang="en-US" sz="1600" dirty="0"/>
              <a:t> 50 dana da </a:t>
            </a:r>
            <a:r>
              <a:rPr lang="en-US" sz="1600" dirty="0" err="1"/>
              <a:t>iscrpno</a:t>
            </a:r>
            <a:r>
              <a:rPr lang="en-US" sz="1600" dirty="0"/>
              <a:t> </a:t>
            </a:r>
            <a:r>
              <a:rPr lang="en-US" sz="1600" dirty="0" err="1"/>
              <a:t>simulira</a:t>
            </a:r>
            <a:r>
              <a:rPr lang="en-US" sz="1600" dirty="0"/>
              <a:t> </a:t>
            </a:r>
            <a:r>
              <a:rPr lang="en-US" sz="1600" dirty="0" err="1"/>
              <a:t>ovaj</a:t>
            </a:r>
            <a:r>
              <a:rPr lang="en-US" sz="1600" dirty="0"/>
              <a:t> </a:t>
            </a:r>
            <a:r>
              <a:rPr lang="en-US" sz="1600" dirty="0" err="1"/>
              <a:t>trivijalni</a:t>
            </a:r>
            <a:r>
              <a:rPr lang="en-US" sz="1600" dirty="0"/>
              <a:t> DUV</a:t>
            </a:r>
            <a:endParaRPr lang="en-US" dirty="0"/>
          </a:p>
          <a:p>
            <a:pPr>
              <a:spcBef>
                <a:spcPts val="20"/>
              </a:spcBef>
            </a:pPr>
            <a:endParaRPr lang="en-US" sz="1600" dirty="0"/>
          </a:p>
          <a:p>
            <a:pPr>
              <a:spcBef>
                <a:spcPts val="20"/>
              </a:spcBef>
            </a:pPr>
            <a:r>
              <a:rPr lang="en-US" sz="1600" dirty="0"/>
              <a:t>Kada </a:t>
            </a:r>
            <a:r>
              <a:rPr lang="en-US" sz="1600" dirty="0" err="1"/>
              <a:t>verifikacioni</a:t>
            </a:r>
            <a:r>
              <a:rPr lang="en-US" sz="1600" dirty="0"/>
              <a:t> </a:t>
            </a:r>
            <a:r>
              <a:rPr lang="en-US" sz="1600" dirty="0" err="1"/>
              <a:t>tim</a:t>
            </a:r>
            <a:r>
              <a:rPr lang="en-US" sz="1600" dirty="0"/>
              <a:t> </a:t>
            </a:r>
            <a:r>
              <a:rPr lang="en-US" sz="1600" dirty="0" err="1"/>
              <a:t>treba</a:t>
            </a:r>
            <a:r>
              <a:rPr lang="en-US" sz="1600" dirty="0"/>
              <a:t> da </a:t>
            </a:r>
            <a:r>
              <a:rPr lang="en-US" sz="1600" dirty="0" err="1"/>
              <a:t>prekine</a:t>
            </a:r>
            <a:r>
              <a:rPr lang="en-US" sz="1600" dirty="0"/>
              <a:t> </a:t>
            </a:r>
            <a:r>
              <a:rPr lang="en-US" sz="1600" dirty="0" err="1"/>
              <a:t>simulaciju</a:t>
            </a:r>
            <a:r>
              <a:rPr lang="en-US" sz="1600" dirty="0"/>
              <a:t>?</a:t>
            </a:r>
            <a:endParaRPr lang="en-US" dirty="0"/>
          </a:p>
          <a:p>
            <a:pPr>
              <a:spcBef>
                <a:spcPts val="20"/>
              </a:spcBef>
            </a:pPr>
            <a:endParaRPr lang="en-US" sz="1600" dirty="0"/>
          </a:p>
          <a:p>
            <a:pPr>
              <a:spcBef>
                <a:spcPts val="20"/>
              </a:spcBef>
            </a:pPr>
            <a:r>
              <a:rPr lang="en-US" sz="1600" dirty="0"/>
              <a:t>Da li je </a:t>
            </a:r>
            <a:r>
              <a:rPr lang="en-US" sz="1600" dirty="0" err="1"/>
              <a:t>dovoljno</a:t>
            </a:r>
            <a:r>
              <a:rPr lang="en-US" sz="1600" dirty="0"/>
              <a:t> </a:t>
            </a:r>
            <a:r>
              <a:rPr lang="en-US" sz="1600" dirty="0" err="1"/>
              <a:t>nastaviti</a:t>
            </a:r>
            <a:r>
              <a:rPr lang="en-US" sz="1600" dirty="0"/>
              <a:t> </a:t>
            </a:r>
            <a:r>
              <a:rPr lang="en-US" sz="1600" dirty="0" err="1"/>
              <a:t>dok</a:t>
            </a:r>
            <a:r>
              <a:rPr lang="en-US" sz="1600" dirty="0"/>
              <a:t> </a:t>
            </a:r>
            <a:r>
              <a:rPr lang="en-US" sz="1600" dirty="0" err="1"/>
              <a:t>simulacija</a:t>
            </a:r>
            <a:r>
              <a:rPr lang="en-US" sz="1600" dirty="0"/>
              <a:t> ne </a:t>
            </a:r>
            <a:r>
              <a:rPr lang="en-US" sz="1600" dirty="0" err="1"/>
              <a:t>bude</a:t>
            </a:r>
            <a:r>
              <a:rPr lang="en-US" sz="1600" dirty="0"/>
              <a:t> bez </a:t>
            </a:r>
            <a:r>
              <a:rPr lang="en-US" sz="1600" dirty="0" err="1"/>
              <a:t>grešaka</a:t>
            </a:r>
            <a:r>
              <a:rPr lang="en-US" sz="1600" dirty="0"/>
              <a:t> 3 dana?</a:t>
            </a:r>
            <a:endParaRPr lang="en-US" dirty="0"/>
          </a:p>
          <a:p>
            <a:pPr>
              <a:spcBef>
                <a:spcPts val="20"/>
              </a:spcBef>
            </a:pPr>
            <a:endParaRPr lang="en-US" sz="1600" dirty="0"/>
          </a:p>
          <a:p>
            <a:pPr>
              <a:spcBef>
                <a:spcPts val="20"/>
              </a:spcBef>
            </a:pPr>
            <a:r>
              <a:rPr lang="en-US" sz="1600" dirty="0"/>
              <a:t>Kako </a:t>
            </a:r>
            <a:r>
              <a:rPr lang="en-US" sz="1600" dirty="0" err="1"/>
              <a:t>mogu</a:t>
            </a:r>
            <a:r>
              <a:rPr lang="en-US" sz="1600" dirty="0"/>
              <a:t> </a:t>
            </a:r>
            <a:r>
              <a:rPr lang="en-US" sz="1600" dirty="0" err="1"/>
              <a:t>znati</a:t>
            </a:r>
            <a:r>
              <a:rPr lang="en-US" sz="1600" dirty="0"/>
              <a:t> da </a:t>
            </a:r>
            <a:r>
              <a:rPr lang="en-US" sz="1600" dirty="0" err="1"/>
              <a:t>još</a:t>
            </a:r>
            <a:r>
              <a:rPr lang="en-US" sz="1600" dirty="0"/>
              <a:t> </a:t>
            </a:r>
            <a:r>
              <a:rPr lang="en-US" sz="1600" dirty="0" err="1"/>
              <a:t>jedan</a:t>
            </a:r>
            <a:r>
              <a:rPr lang="en-US" sz="1600" dirty="0"/>
              <a:t> dan </a:t>
            </a:r>
            <a:r>
              <a:rPr lang="en-US" sz="1600" dirty="0" err="1"/>
              <a:t>simulacije</a:t>
            </a:r>
            <a:r>
              <a:rPr lang="en-US" sz="1600" dirty="0"/>
              <a:t> ne bi </a:t>
            </a:r>
            <a:r>
              <a:rPr lang="en-US" sz="1600" dirty="0" err="1"/>
              <a:t>otkrio</a:t>
            </a:r>
            <a:r>
              <a:rPr lang="en-US" sz="1600" dirty="0"/>
              <a:t> </a:t>
            </a:r>
            <a:r>
              <a:rPr lang="en-US" sz="1600" dirty="0" err="1"/>
              <a:t>novu</a:t>
            </a:r>
            <a:r>
              <a:rPr lang="en-US" sz="1600" dirty="0"/>
              <a:t> </a:t>
            </a:r>
            <a:r>
              <a:rPr lang="en-US" sz="1600" dirty="0" err="1"/>
              <a:t>grešku</a:t>
            </a:r>
            <a:r>
              <a:rPr lang="en-US" sz="1600" dirty="0"/>
              <a:t>?</a:t>
            </a:r>
            <a:endParaRPr lang="en-US" dirty="0"/>
          </a:p>
          <a:p>
            <a:pPr>
              <a:spcBef>
                <a:spcPts val="20"/>
              </a:spcBef>
            </a:pPr>
            <a:endParaRPr lang="en-US" sz="1600" dirty="0"/>
          </a:p>
          <a:p>
            <a:pPr>
              <a:spcBef>
                <a:spcPts val="20"/>
              </a:spcBef>
            </a:pPr>
            <a:r>
              <a:rPr lang="en-US" sz="1600" dirty="0" err="1"/>
              <a:t>Dalje</a:t>
            </a:r>
            <a:r>
              <a:rPr lang="en-US" sz="1600" dirty="0"/>
              <a:t>, da li je </a:t>
            </a:r>
            <a:r>
              <a:rPr lang="en-US" sz="1600" dirty="0" err="1"/>
              <a:t>zaista</a:t>
            </a:r>
            <a:r>
              <a:rPr lang="en-US" sz="1600" dirty="0"/>
              <a:t> </a:t>
            </a:r>
            <a:r>
              <a:rPr lang="en-US" sz="1600" dirty="0" err="1"/>
              <a:t>neophodno</a:t>
            </a:r>
            <a:r>
              <a:rPr lang="en-US" sz="1600" dirty="0"/>
              <a:t> </a:t>
            </a:r>
            <a:r>
              <a:rPr lang="en-US" sz="1600" dirty="0" err="1"/>
              <a:t>iscrpno</a:t>
            </a:r>
            <a:r>
              <a:rPr lang="en-US" sz="1600" dirty="0"/>
              <a:t> </a:t>
            </a:r>
            <a:r>
              <a:rPr lang="en-US" sz="1600" dirty="0" err="1"/>
              <a:t>simulirati</a:t>
            </a:r>
            <a:r>
              <a:rPr lang="en-US" sz="1600" dirty="0"/>
              <a:t> </a:t>
            </a:r>
            <a:r>
              <a:rPr lang="en-US" sz="1600" dirty="0" err="1"/>
              <a:t>sabirač</a:t>
            </a:r>
            <a:r>
              <a:rPr lang="en-US" sz="1600" dirty="0"/>
              <a:t> DUV da bi se </a:t>
            </a:r>
            <a:r>
              <a:rPr lang="en-US" sz="1600" dirty="0" err="1"/>
              <a:t>uverljivo</a:t>
            </a:r>
            <a:r>
              <a:rPr lang="en-US" sz="1600" dirty="0"/>
              <a:t> </a:t>
            </a:r>
            <a:r>
              <a:rPr lang="en-US" sz="1600" dirty="0" err="1"/>
              <a:t>dokazala</a:t>
            </a:r>
            <a:r>
              <a:rPr lang="en-US" sz="1600" dirty="0"/>
              <a:t> </a:t>
            </a:r>
            <a:r>
              <a:rPr lang="en-US" sz="1600" dirty="0" err="1"/>
              <a:t>potpunost</a:t>
            </a:r>
            <a:r>
              <a:rPr lang="en-US" sz="1600" dirty="0"/>
              <a:t> </a:t>
            </a:r>
            <a:r>
              <a:rPr lang="en-US" sz="1600" dirty="0" err="1"/>
              <a:t>verifikacije</a:t>
            </a:r>
            <a:r>
              <a:rPr lang="en-US" sz="1600" dirty="0"/>
              <a:t>?</a:t>
            </a:r>
            <a:endParaRPr lang="en-US" dirty="0"/>
          </a:p>
          <a:p>
            <a:endParaRPr lang="en-US" altLang="en-US" sz="1600" dirty="0">
              <a:cs typeface="Arial"/>
            </a:endParaRPr>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0BBD2989-BDEF-DE32-C351-05E880ED769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260AFE-E68B-42F2-8833-7949145F8CB6}" type="slidenum">
              <a:rPr lang="de-DE" altLang="en-US">
                <a:solidFill>
                  <a:schemeClr val="bg1"/>
                </a:solidFill>
              </a:rPr>
              <a:pPr/>
              <a:t>6</a:t>
            </a:fld>
            <a:endParaRPr lang="de-DE" altLang="en-US">
              <a:solidFill>
                <a:schemeClr val="bg1"/>
              </a:solidFill>
            </a:endParaRPr>
          </a:p>
        </p:txBody>
      </p:sp>
      <p:sp>
        <p:nvSpPr>
          <p:cNvPr id="8195" name="Rectangle 2">
            <a:extLst>
              <a:ext uri="{FF2B5EF4-FFF2-40B4-BE49-F238E27FC236}">
                <a16:creationId xmlns:a16="http://schemas.microsoft.com/office/drawing/2014/main" id="{A1E10CA7-2EA0-D82F-0401-10695EB61773}"/>
              </a:ext>
            </a:extLst>
          </p:cNvPr>
          <p:cNvSpPr>
            <a:spLocks noGrp="1" noChangeArrowheads="1"/>
          </p:cNvSpPr>
          <p:nvPr>
            <p:ph type="title"/>
          </p:nvPr>
        </p:nvSpPr>
        <p:spPr/>
        <p:txBody>
          <a:bodyPr/>
          <a:lstStyle/>
          <a:p>
            <a:r>
              <a:rPr lang="en-US" dirty="0" err="1"/>
              <a:t>Verifikaciona</a:t>
            </a:r>
            <a:r>
              <a:rPr lang="en-US" dirty="0"/>
              <a:t> </a:t>
            </a:r>
            <a:r>
              <a:rPr lang="en-US" dirty="0" err="1"/>
              <a:t>pokrivenost</a:t>
            </a:r>
            <a:r>
              <a:rPr lang="en-US" dirty="0"/>
              <a:t> - </a:t>
            </a:r>
            <a:r>
              <a:rPr lang="en-US" dirty="0" err="1"/>
              <a:t>pregled</a:t>
            </a:r>
            <a:r>
              <a:rPr lang="en-US" altLang="en-US" dirty="0"/>
              <a:t> III</a:t>
            </a:r>
            <a:endParaRPr lang="en-US" dirty="0"/>
          </a:p>
        </p:txBody>
      </p:sp>
      <p:sp>
        <p:nvSpPr>
          <p:cNvPr id="8196" name="Rectangle 3">
            <a:extLst>
              <a:ext uri="{FF2B5EF4-FFF2-40B4-BE49-F238E27FC236}">
                <a16:creationId xmlns:a16="http://schemas.microsoft.com/office/drawing/2014/main" id="{BEDBB004-ED72-5D83-1B23-C507C325CFF3}"/>
              </a:ext>
            </a:extLst>
          </p:cNvPr>
          <p:cNvSpPr>
            <a:spLocks noGrp="1" noChangeArrowheads="1"/>
          </p:cNvSpPr>
          <p:nvPr>
            <p:ph type="body" idx="1"/>
          </p:nvPr>
        </p:nvSpPr>
        <p:spPr/>
        <p:txBody>
          <a:bodyPr/>
          <a:lstStyle/>
          <a:p>
            <a:pPr>
              <a:spcBef>
                <a:spcPts val="20"/>
              </a:spcBef>
            </a:pPr>
            <a:r>
              <a:rPr lang="en-US" altLang="en-US" sz="1600" dirty="0" err="1"/>
              <a:t>Zadatak</a:t>
            </a:r>
            <a:r>
              <a:rPr lang="en-US" altLang="en-US" sz="1600" dirty="0"/>
              <a:t> </a:t>
            </a:r>
            <a:r>
              <a:rPr lang="en-US" altLang="en-US" sz="1600" b="1" dirty="0" err="1"/>
              <a:t>analize</a:t>
            </a:r>
            <a:r>
              <a:rPr lang="en-US" altLang="en-US" sz="1600" b="1" dirty="0"/>
              <a:t> </a:t>
            </a:r>
            <a:r>
              <a:rPr lang="en-US" altLang="en-US" sz="1600" b="1" dirty="0" err="1"/>
              <a:t>verifikacione</a:t>
            </a:r>
            <a:r>
              <a:rPr lang="en-US" altLang="en-US" sz="1600" b="1" dirty="0"/>
              <a:t> </a:t>
            </a:r>
            <a:r>
              <a:rPr lang="en-US" altLang="en-US" sz="1600" b="1" dirty="0" err="1"/>
              <a:t>pokrivenosti</a:t>
            </a:r>
            <a:r>
              <a:rPr lang="en-US" altLang="en-US" sz="1600" dirty="0"/>
              <a:t> je da </a:t>
            </a:r>
            <a:r>
              <a:rPr lang="en-US" altLang="en-US" sz="1600" dirty="0" err="1"/>
              <a:t>ubedi</a:t>
            </a:r>
            <a:r>
              <a:rPr lang="en-US" altLang="en-US" sz="1600" dirty="0"/>
              <a:t> </a:t>
            </a:r>
            <a:r>
              <a:rPr lang="en-US" altLang="en-US" sz="1600" dirty="0" err="1"/>
              <a:t>verifikacioni</a:t>
            </a:r>
            <a:r>
              <a:rPr lang="en-US" altLang="en-US" sz="1600" dirty="0"/>
              <a:t> </a:t>
            </a:r>
            <a:r>
              <a:rPr lang="en-US" altLang="en-US" sz="1600" dirty="0" err="1"/>
              <a:t>tim</a:t>
            </a:r>
            <a:r>
              <a:rPr lang="en-US" altLang="en-US" sz="1600" dirty="0"/>
              <a:t> da </a:t>
            </a:r>
            <a:r>
              <a:rPr lang="en-US" altLang="en-US" sz="1600" dirty="0" err="1"/>
              <a:t>su</a:t>
            </a:r>
            <a:r>
              <a:rPr lang="en-US" altLang="en-US" sz="1600" dirty="0"/>
              <a:t> </a:t>
            </a:r>
            <a:r>
              <a:rPr lang="en-US" altLang="en-US" sz="1600" dirty="0" err="1"/>
              <a:t>izvršili</a:t>
            </a:r>
            <a:r>
              <a:rPr lang="en-US" altLang="en-US" sz="1600" dirty="0"/>
              <a:t> </a:t>
            </a:r>
            <a:r>
              <a:rPr lang="en-US" altLang="en-US" sz="1600" dirty="0" err="1"/>
              <a:t>dovoljnu</a:t>
            </a:r>
            <a:r>
              <a:rPr lang="en-US" altLang="en-US" sz="1600" dirty="0"/>
              <a:t> </a:t>
            </a:r>
            <a:r>
              <a:rPr lang="en-US" altLang="en-US" sz="1600" dirty="0" err="1"/>
              <a:t>verifikaciju</a:t>
            </a:r>
            <a:r>
              <a:rPr lang="en-US" altLang="en-US" sz="1600" dirty="0"/>
              <a:t>, a ne </a:t>
            </a:r>
            <a:r>
              <a:rPr lang="en-US" altLang="en-US" sz="1600" dirty="0" err="1"/>
              <a:t>iscrpnu</a:t>
            </a:r>
            <a:r>
              <a:rPr lang="en-US" altLang="en-US" sz="1600" dirty="0"/>
              <a:t>, </a:t>
            </a:r>
            <a:r>
              <a:rPr lang="en-US" altLang="en-US" sz="1600" dirty="0" err="1"/>
              <a:t>kako</a:t>
            </a:r>
            <a:r>
              <a:rPr lang="en-US" altLang="en-US" sz="1600" dirty="0"/>
              <a:t> bi </a:t>
            </a:r>
            <a:r>
              <a:rPr lang="en-US" altLang="en-US" sz="1600" dirty="0" err="1"/>
              <a:t>zadovoljili</a:t>
            </a:r>
            <a:r>
              <a:rPr lang="en-US" altLang="en-US" sz="1600" dirty="0"/>
              <a:t> </a:t>
            </a:r>
            <a:r>
              <a:rPr lang="en-US" altLang="en-US" sz="1600" dirty="0" err="1"/>
              <a:t>definisane</a:t>
            </a:r>
            <a:r>
              <a:rPr lang="en-US" altLang="en-US" sz="1600" dirty="0"/>
              <a:t> </a:t>
            </a:r>
            <a:r>
              <a:rPr lang="en-US" altLang="en-US" sz="1600" dirty="0" err="1"/>
              <a:t>kriterijume</a:t>
            </a:r>
            <a:r>
              <a:rPr lang="en-US" altLang="en-US" sz="1600" dirty="0"/>
              <a:t> </a:t>
            </a:r>
            <a:r>
              <a:rPr lang="en-US" altLang="en-US" sz="1600" dirty="0" err="1"/>
              <a:t>kvaliteta</a:t>
            </a:r>
            <a:endParaRPr lang="en-US" dirty="0" err="1"/>
          </a:p>
          <a:p>
            <a:pPr>
              <a:spcBef>
                <a:spcPts val="20"/>
              </a:spcBef>
            </a:pPr>
            <a:endParaRPr lang="en-US" altLang="en-US" sz="1600" dirty="0">
              <a:cs typeface="Arial"/>
            </a:endParaRPr>
          </a:p>
          <a:p>
            <a:pPr>
              <a:spcBef>
                <a:spcPts val="20"/>
              </a:spcBef>
            </a:pPr>
            <a:r>
              <a:rPr lang="en-US" sz="1600" dirty="0" err="1">
                <a:cs typeface="Arial"/>
              </a:rPr>
              <a:t>Verifikaciona</a:t>
            </a:r>
            <a:r>
              <a:rPr lang="en-US" sz="1600" dirty="0">
                <a:cs typeface="Arial"/>
              </a:rPr>
              <a:t> </a:t>
            </a:r>
            <a:r>
              <a:rPr lang="en-US" sz="1600" dirty="0" err="1">
                <a:cs typeface="Arial"/>
              </a:rPr>
              <a:t>pokrivenost</a:t>
            </a:r>
            <a:r>
              <a:rPr lang="en-US" sz="1600" dirty="0">
                <a:cs typeface="Arial"/>
              </a:rPr>
              <a:t> je </a:t>
            </a:r>
            <a:r>
              <a:rPr lang="en-US" sz="1600" dirty="0" err="1">
                <a:cs typeface="Arial"/>
              </a:rPr>
              <a:t>mera</a:t>
            </a:r>
            <a:r>
              <a:rPr lang="en-US" sz="1600" dirty="0">
                <a:cs typeface="Arial"/>
              </a:rPr>
              <a:t> </a:t>
            </a:r>
            <a:r>
              <a:rPr lang="en-US" sz="1600" dirty="0" err="1">
                <a:cs typeface="Arial"/>
              </a:rPr>
              <a:t>prostora</a:t>
            </a:r>
            <a:r>
              <a:rPr lang="en-US" sz="1600" dirty="0">
                <a:cs typeface="Arial"/>
              </a:rPr>
              <a:t> </a:t>
            </a:r>
            <a:r>
              <a:rPr lang="en-US" sz="1600" dirty="0" err="1">
                <a:cs typeface="Arial"/>
              </a:rPr>
              <a:t>stanja</a:t>
            </a:r>
            <a:r>
              <a:rPr lang="en-US" sz="1600" dirty="0">
                <a:cs typeface="Arial"/>
              </a:rPr>
              <a:t> </a:t>
            </a:r>
            <a:r>
              <a:rPr lang="en-US" sz="1600" dirty="0" err="1">
                <a:cs typeface="Arial"/>
              </a:rPr>
              <a:t>koje</a:t>
            </a:r>
            <a:r>
              <a:rPr lang="en-US" sz="1600" dirty="0">
                <a:cs typeface="Arial"/>
              </a:rPr>
              <a:t> je </a:t>
            </a:r>
            <a:r>
              <a:rPr lang="en-US" sz="1600" dirty="0" err="1">
                <a:cs typeface="Arial"/>
              </a:rPr>
              <a:t>simulaciona</a:t>
            </a:r>
            <a:r>
              <a:rPr lang="en-US" sz="1600" dirty="0">
                <a:cs typeface="Arial"/>
              </a:rPr>
              <a:t> </a:t>
            </a:r>
            <a:r>
              <a:rPr lang="en-US" sz="1600" dirty="0" err="1">
                <a:cs typeface="Arial"/>
              </a:rPr>
              <a:t>verifikacija</a:t>
            </a:r>
            <a:r>
              <a:rPr lang="en-US" sz="1600" dirty="0">
                <a:cs typeface="Arial"/>
              </a:rPr>
              <a:t> </a:t>
            </a:r>
            <a:r>
              <a:rPr lang="en-US" sz="1600" dirty="0" err="1">
                <a:cs typeface="Arial"/>
              </a:rPr>
              <a:t>obuhvatila</a:t>
            </a:r>
            <a:r>
              <a:rPr lang="en-US" sz="1600" dirty="0">
                <a:cs typeface="Arial"/>
              </a:rPr>
              <a:t> u celom </a:t>
            </a:r>
            <a:r>
              <a:rPr lang="en-US" sz="1600" dirty="0" err="1">
                <a:cs typeface="Arial"/>
              </a:rPr>
              <a:t>okruženju</a:t>
            </a:r>
            <a:endParaRPr lang="en-US" dirty="0" err="1"/>
          </a:p>
          <a:p>
            <a:pPr>
              <a:spcBef>
                <a:spcPts val="20"/>
              </a:spcBef>
            </a:pPr>
            <a:endParaRPr lang="en-US" sz="1600" dirty="0"/>
          </a:p>
          <a:p>
            <a:pPr>
              <a:spcBef>
                <a:spcPts val="20"/>
              </a:spcBef>
            </a:pPr>
            <a:r>
              <a:rPr lang="en-US" sz="1600" dirty="0" err="1"/>
              <a:t>Pokrivenost</a:t>
            </a:r>
            <a:r>
              <a:rPr lang="en-US" sz="1600" dirty="0"/>
              <a:t> </a:t>
            </a:r>
            <a:r>
              <a:rPr lang="en-US" sz="1600" dirty="0" err="1"/>
              <a:t>može</a:t>
            </a:r>
            <a:r>
              <a:rPr lang="en-US" sz="1600" dirty="0"/>
              <a:t> </a:t>
            </a:r>
            <a:r>
              <a:rPr lang="en-US" sz="1600" dirty="0" err="1"/>
              <a:t>meriti</a:t>
            </a:r>
            <a:r>
              <a:rPr lang="en-US" sz="1600" dirty="0"/>
              <a:t> </a:t>
            </a:r>
            <a:r>
              <a:rPr lang="en-US" sz="1600" dirty="0" err="1"/>
              <a:t>unutrašnja</a:t>
            </a:r>
            <a:r>
              <a:rPr lang="en-US" sz="1600" dirty="0"/>
              <a:t> </a:t>
            </a:r>
            <a:r>
              <a:rPr lang="en-US" sz="1600" dirty="0" err="1"/>
              <a:t>stanja</a:t>
            </a:r>
            <a:r>
              <a:rPr lang="en-US" sz="1600" dirty="0"/>
              <a:t> DUV-a, </a:t>
            </a:r>
            <a:r>
              <a:rPr lang="en-US" sz="1600" dirty="0" err="1"/>
              <a:t>redove</a:t>
            </a:r>
            <a:r>
              <a:rPr lang="en-US" sz="1600" dirty="0"/>
              <a:t> </a:t>
            </a:r>
            <a:r>
              <a:rPr lang="en-US" sz="1600" dirty="0" err="1"/>
              <a:t>i</a:t>
            </a:r>
            <a:r>
              <a:rPr lang="en-US" sz="1600" dirty="0"/>
              <a:t> </a:t>
            </a:r>
            <a:r>
              <a:rPr lang="en-US" sz="1600" dirty="0" err="1"/>
              <a:t>aktivnosti</a:t>
            </a:r>
            <a:r>
              <a:rPr lang="en-US" sz="1600" dirty="0"/>
              <a:t>, </a:t>
            </a:r>
            <a:r>
              <a:rPr lang="en-US" sz="1600" dirty="0" err="1"/>
              <a:t>kao</a:t>
            </a:r>
            <a:r>
              <a:rPr lang="en-US" sz="1600" dirty="0"/>
              <a:t> </a:t>
            </a:r>
            <a:r>
              <a:rPr lang="en-US" sz="1600" dirty="0" err="1"/>
              <a:t>i</a:t>
            </a:r>
            <a:r>
              <a:rPr lang="en-US" sz="1600" dirty="0"/>
              <a:t> </a:t>
            </a:r>
            <a:r>
              <a:rPr lang="en-US" sz="1600" dirty="0" err="1"/>
              <a:t>ulaze</a:t>
            </a:r>
            <a:r>
              <a:rPr lang="en-US" sz="1600" dirty="0"/>
              <a:t> DUV-a, pa </a:t>
            </a:r>
            <a:r>
              <a:rPr lang="en-US" sz="1600" dirty="0" err="1"/>
              <a:t>čak</a:t>
            </a:r>
            <a:r>
              <a:rPr lang="en-US" sz="1600" dirty="0"/>
              <a:t> </a:t>
            </a:r>
            <a:r>
              <a:rPr lang="en-US" sz="1600" dirty="0" err="1"/>
              <a:t>i</a:t>
            </a:r>
            <a:r>
              <a:rPr lang="en-US" sz="1600" dirty="0"/>
              <a:t> </a:t>
            </a:r>
            <a:r>
              <a:rPr lang="en-US" sz="1600" dirty="0" err="1"/>
              <a:t>stanja</a:t>
            </a:r>
            <a:r>
              <a:rPr lang="en-US" sz="1600" dirty="0"/>
              <a:t> </a:t>
            </a:r>
            <a:r>
              <a:rPr lang="en-US" sz="1600" dirty="0" err="1"/>
              <a:t>komponenti</a:t>
            </a:r>
            <a:r>
              <a:rPr lang="en-US" sz="1600" dirty="0"/>
              <a:t> </a:t>
            </a:r>
            <a:r>
              <a:rPr lang="en-US" sz="1600" dirty="0" err="1"/>
              <a:t>iz</a:t>
            </a:r>
            <a:r>
              <a:rPr lang="en-US" sz="1600" dirty="0"/>
              <a:t> </a:t>
            </a:r>
            <a:r>
              <a:rPr lang="en-US" sz="1600" dirty="0" err="1"/>
              <a:t>verifikacionog</a:t>
            </a:r>
            <a:r>
              <a:rPr lang="en-US" sz="1600" dirty="0"/>
              <a:t> </a:t>
            </a:r>
            <a:r>
              <a:rPr lang="en-US" sz="1600" dirty="0" err="1"/>
              <a:t>okruženja</a:t>
            </a:r>
            <a:endParaRPr lang="en-US" dirty="0" err="1"/>
          </a:p>
          <a:p>
            <a:pPr>
              <a:spcBef>
                <a:spcPts val="20"/>
              </a:spcBef>
            </a:pPr>
            <a:endParaRPr lang="en-US" sz="1600" dirty="0"/>
          </a:p>
          <a:p>
            <a:pPr>
              <a:spcBef>
                <a:spcPts val="20"/>
              </a:spcBef>
            </a:pPr>
            <a:r>
              <a:rPr lang="en-US" sz="1600" b="1" dirty="0" err="1"/>
              <a:t>Suštinski</a:t>
            </a:r>
            <a:r>
              <a:rPr lang="en-US" sz="1600" b="1" dirty="0"/>
              <a:t>, </a:t>
            </a:r>
            <a:r>
              <a:rPr lang="en-US" sz="1600" b="1" dirty="0" err="1"/>
              <a:t>pokrivenost</a:t>
            </a:r>
            <a:r>
              <a:rPr lang="en-US" sz="1600" b="1" dirty="0"/>
              <a:t> je </a:t>
            </a:r>
            <a:r>
              <a:rPr lang="en-US" sz="1600" b="1" dirty="0" err="1"/>
              <a:t>mera</a:t>
            </a:r>
            <a:r>
              <a:rPr lang="en-US" sz="1600" b="1" dirty="0"/>
              <a:t> </a:t>
            </a:r>
            <a:r>
              <a:rPr lang="en-US" sz="1600" b="1" dirty="0" err="1"/>
              <a:t>koliko</a:t>
            </a:r>
            <a:r>
              <a:rPr lang="en-US" sz="1600" b="1" dirty="0"/>
              <a:t> </a:t>
            </a:r>
            <a:r>
              <a:rPr lang="en-US" sz="1600" b="1" dirty="0" err="1"/>
              <a:t>su</a:t>
            </a:r>
            <a:r>
              <a:rPr lang="en-US" sz="1600" b="1" dirty="0"/>
              <a:t> stimulus </a:t>
            </a:r>
            <a:r>
              <a:rPr lang="en-US" sz="1600" b="1" dirty="0" err="1"/>
              <a:t>komponente</a:t>
            </a:r>
            <a:r>
              <a:rPr lang="en-US" sz="1600" b="1" dirty="0"/>
              <a:t> </a:t>
            </a:r>
            <a:r>
              <a:rPr lang="en-US" sz="1600" b="1" dirty="0" err="1"/>
              <a:t>efektivno</a:t>
            </a:r>
            <a:r>
              <a:rPr lang="en-US" sz="1600" b="1" dirty="0"/>
              <a:t> </a:t>
            </a:r>
            <a:r>
              <a:rPr lang="en-US" sz="1600" b="1" dirty="0" err="1"/>
              <a:t>testirale</a:t>
            </a:r>
            <a:r>
              <a:rPr lang="en-US" sz="1600" b="1" dirty="0"/>
              <a:t> DUV</a:t>
            </a:r>
            <a:endParaRPr lang="en-US" sz="1600" b="1" dirty="0">
              <a:cs typeface="Arial"/>
            </a:endParaRPr>
          </a:p>
          <a:p>
            <a:pPr>
              <a:spcBef>
                <a:spcPts val="20"/>
              </a:spcBef>
            </a:pPr>
            <a:endParaRPr lang="en-US" sz="1600" dirty="0">
              <a:cs typeface="Arial"/>
            </a:endParaRPr>
          </a:p>
          <a:p>
            <a:pPr>
              <a:spcBef>
                <a:spcPts val="20"/>
              </a:spcBef>
            </a:pPr>
            <a:r>
              <a:rPr lang="en-US" sz="1600" b="1" dirty="0" err="1">
                <a:cs typeface="Arial"/>
              </a:rPr>
              <a:t>Pokrivenost</a:t>
            </a:r>
            <a:r>
              <a:rPr lang="en-US" sz="1600" b="1" dirty="0">
                <a:cs typeface="Arial"/>
              </a:rPr>
              <a:t> ne </a:t>
            </a:r>
            <a:r>
              <a:rPr lang="en-US" sz="1600" b="1" dirty="0" err="1">
                <a:cs typeface="Arial"/>
              </a:rPr>
              <a:t>može</a:t>
            </a:r>
            <a:r>
              <a:rPr lang="en-US" sz="1600" b="1" dirty="0">
                <a:cs typeface="Arial"/>
              </a:rPr>
              <a:t> </a:t>
            </a:r>
            <a:r>
              <a:rPr lang="en-US" sz="1600" b="1" dirty="0" err="1">
                <a:cs typeface="Arial"/>
              </a:rPr>
              <a:t>dati</a:t>
            </a:r>
            <a:r>
              <a:rPr lang="en-US" sz="1600" b="1" dirty="0">
                <a:cs typeface="Arial"/>
              </a:rPr>
              <a:t> </a:t>
            </a:r>
            <a:r>
              <a:rPr lang="en-US" sz="1600" b="1" dirty="0" err="1">
                <a:cs typeface="Arial"/>
              </a:rPr>
              <a:t>ocenu</a:t>
            </a:r>
            <a:r>
              <a:rPr lang="en-US" sz="1600" b="1" dirty="0">
                <a:cs typeface="Arial"/>
              </a:rPr>
              <a:t> o </a:t>
            </a:r>
            <a:r>
              <a:rPr lang="en-US" sz="1600" b="1" dirty="0" err="1">
                <a:cs typeface="Arial"/>
              </a:rPr>
              <a:t>kvalitetu</a:t>
            </a:r>
            <a:r>
              <a:rPr lang="en-US" sz="1600" b="1" dirty="0">
                <a:cs typeface="Arial"/>
              </a:rPr>
              <a:t> </a:t>
            </a:r>
            <a:r>
              <a:rPr lang="en-US" sz="1600" b="1" dirty="0" err="1">
                <a:cs typeface="Arial"/>
              </a:rPr>
              <a:t>ili</a:t>
            </a:r>
            <a:r>
              <a:rPr lang="en-US" sz="1600" b="1" dirty="0">
                <a:cs typeface="Arial"/>
              </a:rPr>
              <a:t> </a:t>
            </a:r>
            <a:r>
              <a:rPr lang="en-US" sz="1600" b="1" dirty="0" err="1">
                <a:cs typeface="Arial"/>
              </a:rPr>
              <a:t>robusnosti</a:t>
            </a:r>
            <a:r>
              <a:rPr lang="en-US" sz="1600" b="1" dirty="0">
                <a:cs typeface="Arial"/>
              </a:rPr>
              <a:t> </a:t>
            </a:r>
            <a:r>
              <a:rPr lang="en-US" sz="1600" b="1" dirty="0" err="1">
                <a:cs typeface="Arial"/>
              </a:rPr>
              <a:t>komponenti</a:t>
            </a:r>
            <a:r>
              <a:rPr lang="en-US" sz="1600" b="1" dirty="0"/>
              <a:t> za </a:t>
            </a:r>
            <a:r>
              <a:rPr lang="en-US" sz="1600" b="1" dirty="0" err="1"/>
              <a:t>proveru</a:t>
            </a:r>
            <a:endParaRPr lang="en-US" b="1" dirty="0" err="1"/>
          </a:p>
          <a:p>
            <a:endParaRPr lang="en-US" altLang="en-US" sz="1600" dirty="0">
              <a:cs typeface="Arial"/>
            </a:endParaRPr>
          </a:p>
        </p:txBody>
      </p:sp>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a:extLst>
              <a:ext uri="{FF2B5EF4-FFF2-40B4-BE49-F238E27FC236}">
                <a16:creationId xmlns:a16="http://schemas.microsoft.com/office/drawing/2014/main" id="{142A76BA-51C5-7822-B9AD-70DB549E55F1}"/>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0AAA1DF-5DE9-4348-8ACA-340F2608F2CC}" type="slidenum">
              <a:rPr lang="de-DE" altLang="en-US">
                <a:solidFill>
                  <a:schemeClr val="bg1"/>
                </a:solidFill>
              </a:rPr>
              <a:pPr/>
              <a:t>7</a:t>
            </a:fld>
            <a:endParaRPr lang="de-DE" altLang="en-US">
              <a:solidFill>
                <a:schemeClr val="bg1"/>
              </a:solidFill>
            </a:endParaRPr>
          </a:p>
        </p:txBody>
      </p:sp>
      <p:sp>
        <p:nvSpPr>
          <p:cNvPr id="9219" name="Rectangle 2">
            <a:extLst>
              <a:ext uri="{FF2B5EF4-FFF2-40B4-BE49-F238E27FC236}">
                <a16:creationId xmlns:a16="http://schemas.microsoft.com/office/drawing/2014/main" id="{84BB27D0-2922-1072-AD7F-728174E57559}"/>
              </a:ext>
            </a:extLst>
          </p:cNvPr>
          <p:cNvSpPr>
            <a:spLocks noGrp="1" noChangeArrowheads="1"/>
          </p:cNvSpPr>
          <p:nvPr>
            <p:ph type="title"/>
          </p:nvPr>
        </p:nvSpPr>
        <p:spPr/>
        <p:txBody>
          <a:bodyPr/>
          <a:lstStyle/>
          <a:p>
            <a:r>
              <a:rPr lang="en-US" dirty="0" err="1"/>
              <a:t>Ciljna</a:t>
            </a:r>
            <a:r>
              <a:rPr lang="en-US" dirty="0"/>
              <a:t> </a:t>
            </a:r>
            <a:r>
              <a:rPr lang="en-US" dirty="0" err="1"/>
              <a:t>područja</a:t>
            </a:r>
            <a:r>
              <a:rPr lang="en-US" dirty="0"/>
              <a:t> </a:t>
            </a:r>
            <a:r>
              <a:rPr lang="en-US" dirty="0" err="1"/>
              <a:t>verifikacione</a:t>
            </a:r>
            <a:r>
              <a:rPr lang="en-US" dirty="0"/>
              <a:t> </a:t>
            </a:r>
            <a:r>
              <a:rPr lang="en-US" dirty="0" err="1"/>
              <a:t>pokrivenosti</a:t>
            </a:r>
            <a:r>
              <a:rPr lang="en-US" altLang="en-US" dirty="0"/>
              <a:t> I</a:t>
            </a:r>
            <a:endParaRPr lang="en-US" dirty="0"/>
          </a:p>
        </p:txBody>
      </p:sp>
      <p:sp>
        <p:nvSpPr>
          <p:cNvPr id="9220" name="Rectangle 3">
            <a:extLst>
              <a:ext uri="{FF2B5EF4-FFF2-40B4-BE49-F238E27FC236}">
                <a16:creationId xmlns:a16="http://schemas.microsoft.com/office/drawing/2014/main" id="{14820D50-0898-D086-7A70-7E7F27DED79E}"/>
              </a:ext>
            </a:extLst>
          </p:cNvPr>
          <p:cNvSpPr>
            <a:spLocks noGrp="1" noChangeArrowheads="1"/>
          </p:cNvSpPr>
          <p:nvPr>
            <p:ph type="body" sz="half" idx="1"/>
          </p:nvPr>
        </p:nvSpPr>
        <p:spPr/>
        <p:txBody>
          <a:bodyPr/>
          <a:lstStyle/>
          <a:p>
            <a:pPr>
              <a:spcBef>
                <a:spcPts val="20"/>
              </a:spcBef>
            </a:pPr>
            <a:r>
              <a:rPr lang="en-US" altLang="en-US" sz="1400" dirty="0" err="1"/>
              <a:t>Postoje</a:t>
            </a:r>
            <a:r>
              <a:rPr lang="en-US" altLang="en-US" sz="1400" dirty="0"/>
              <a:t> </a:t>
            </a:r>
            <a:r>
              <a:rPr lang="en-US" altLang="en-US" sz="1400" dirty="0" err="1"/>
              <a:t>dve</a:t>
            </a:r>
            <a:r>
              <a:rPr lang="en-US" altLang="en-US" sz="1400" dirty="0"/>
              <a:t> </a:t>
            </a:r>
            <a:r>
              <a:rPr lang="en-US" altLang="en-US" sz="1400" dirty="0" err="1"/>
              <a:t>potpuno</a:t>
            </a:r>
            <a:r>
              <a:rPr lang="en-US" altLang="en-US" sz="1400" dirty="0"/>
              <a:t> </a:t>
            </a:r>
            <a:r>
              <a:rPr lang="en-US" altLang="en-US" sz="1400" dirty="0" err="1"/>
              <a:t>komplementarne</a:t>
            </a:r>
            <a:r>
              <a:rPr lang="en-US" altLang="en-US" sz="1400" dirty="0">
                <a:cs typeface="Arial"/>
              </a:rPr>
              <a:t> </a:t>
            </a:r>
            <a:r>
              <a:rPr lang="en-US" altLang="en-US" sz="1400" dirty="0" err="1"/>
              <a:t>strane</a:t>
            </a:r>
            <a:r>
              <a:rPr lang="en-US" altLang="en-US" sz="1400" dirty="0"/>
              <a:t> </a:t>
            </a:r>
            <a:r>
              <a:rPr lang="en-US" altLang="en-US" sz="1400" dirty="0" err="1"/>
              <a:t>zadatka</a:t>
            </a:r>
            <a:r>
              <a:rPr lang="en-US" altLang="en-US" sz="1400" dirty="0"/>
              <a:t> </a:t>
            </a:r>
            <a:r>
              <a:rPr lang="en-US" altLang="en-US" sz="1400" dirty="0" err="1"/>
              <a:t>verifikacione</a:t>
            </a:r>
            <a:r>
              <a:rPr lang="en-US" altLang="en-US" sz="1400" dirty="0"/>
              <a:t> </a:t>
            </a:r>
            <a:r>
              <a:rPr lang="en-US" altLang="en-US" sz="1400" dirty="0" err="1"/>
              <a:t>pokrivenosti</a:t>
            </a:r>
            <a:endParaRPr lang="en-US" dirty="0" err="1"/>
          </a:p>
          <a:p>
            <a:pPr>
              <a:spcBef>
                <a:spcPts val="20"/>
              </a:spcBef>
            </a:pPr>
            <a:endParaRPr lang="en-US" altLang="en-US" sz="1400" dirty="0">
              <a:cs typeface="Arial"/>
            </a:endParaRPr>
          </a:p>
          <a:p>
            <a:pPr>
              <a:spcBef>
                <a:spcPts val="20"/>
              </a:spcBef>
            </a:pPr>
            <a:r>
              <a:rPr lang="en-US" sz="1400" dirty="0">
                <a:cs typeface="Arial"/>
              </a:rPr>
              <a:t>Prva </a:t>
            </a:r>
            <a:r>
              <a:rPr lang="en-US" sz="1400" dirty="0"/>
              <a:t>je </a:t>
            </a:r>
            <a:r>
              <a:rPr lang="en-US" sz="1400" b="1" dirty="0" err="1"/>
              <a:t>pokrivenost</a:t>
            </a:r>
            <a:r>
              <a:rPr lang="en-US" sz="1400" b="1" dirty="0"/>
              <a:t> </a:t>
            </a:r>
            <a:r>
              <a:rPr lang="en-US" sz="1400" b="1" dirty="0" err="1"/>
              <a:t>verifikacionog</a:t>
            </a:r>
            <a:r>
              <a:rPr lang="en-US" sz="1400" b="1" dirty="0"/>
              <a:t> </a:t>
            </a:r>
            <a:r>
              <a:rPr lang="en-US" sz="1400" b="1" dirty="0" err="1"/>
              <a:t>okruženja</a:t>
            </a:r>
            <a:endParaRPr lang="en-US" sz="1400" b="1" dirty="0">
              <a:cs typeface="Arial"/>
            </a:endParaRPr>
          </a:p>
          <a:p>
            <a:pPr>
              <a:spcBef>
                <a:spcPts val="20"/>
              </a:spcBef>
            </a:pPr>
            <a:endParaRPr lang="en-US" sz="1400" b="1" dirty="0">
              <a:cs typeface="Arial"/>
            </a:endParaRPr>
          </a:p>
          <a:p>
            <a:pPr>
              <a:spcBef>
                <a:spcPts val="20"/>
              </a:spcBef>
            </a:pPr>
            <a:r>
              <a:rPr lang="en-US" sz="1400" dirty="0" err="1"/>
              <a:t>Njen</a:t>
            </a:r>
            <a:r>
              <a:rPr lang="en-US" sz="1400" dirty="0"/>
              <a:t> je </a:t>
            </a:r>
            <a:r>
              <a:rPr lang="en-US" sz="1400" dirty="0" err="1"/>
              <a:t>cilj</a:t>
            </a:r>
            <a:r>
              <a:rPr lang="en-US" sz="1400" dirty="0"/>
              <a:t> </a:t>
            </a:r>
            <a:r>
              <a:rPr lang="en-US" sz="1400" dirty="0" err="1"/>
              <a:t>izmeriti</a:t>
            </a:r>
            <a:r>
              <a:rPr lang="en-US" sz="1400" dirty="0"/>
              <a:t> </a:t>
            </a:r>
            <a:r>
              <a:rPr lang="en-US" sz="1400" dirty="0" err="1"/>
              <a:t>koliko</a:t>
            </a:r>
            <a:r>
              <a:rPr lang="en-US" sz="1400" dirty="0"/>
              <a:t> dobro stimulus </a:t>
            </a:r>
            <a:r>
              <a:rPr lang="en-US" sz="1400" dirty="0" err="1"/>
              <a:t>pokriva</a:t>
            </a:r>
            <a:r>
              <a:rPr lang="en-US" sz="1400" dirty="0"/>
              <a:t> </a:t>
            </a:r>
            <a:r>
              <a:rPr lang="en-US" sz="1400" dirty="0" err="1"/>
              <a:t>specifikaciju</a:t>
            </a:r>
            <a:r>
              <a:rPr lang="en-US" sz="1400" dirty="0"/>
              <a:t> </a:t>
            </a:r>
            <a:r>
              <a:rPr lang="en-US" sz="1400" dirty="0" err="1"/>
              <a:t>dizajna</a:t>
            </a:r>
            <a:endParaRPr lang="en-US" dirty="0" err="1"/>
          </a:p>
          <a:p>
            <a:pPr>
              <a:spcBef>
                <a:spcPts val="20"/>
              </a:spcBef>
            </a:pPr>
            <a:endParaRPr lang="en-US" sz="1400" dirty="0">
              <a:cs typeface="Arial"/>
            </a:endParaRPr>
          </a:p>
          <a:p>
            <a:pPr>
              <a:spcBef>
                <a:spcPts val="20"/>
              </a:spcBef>
            </a:pPr>
            <a:r>
              <a:rPr lang="en-US" sz="1400" dirty="0" err="1">
                <a:cs typeface="Arial"/>
              </a:rPr>
              <a:t>Ovaj</a:t>
            </a:r>
            <a:r>
              <a:rPr lang="en-US" sz="1400" dirty="0">
                <a:cs typeface="Arial"/>
              </a:rPr>
              <a:t> </a:t>
            </a:r>
            <a:r>
              <a:rPr lang="en-US" sz="1400" dirty="0" err="1">
                <a:cs typeface="Arial"/>
              </a:rPr>
              <a:t>aspekt</a:t>
            </a:r>
            <a:r>
              <a:rPr lang="en-US" sz="1400" dirty="0">
                <a:cs typeface="Arial"/>
              </a:rPr>
              <a:t> </a:t>
            </a:r>
            <a:r>
              <a:rPr lang="en-US" sz="1400" dirty="0" err="1">
                <a:cs typeface="Arial"/>
              </a:rPr>
              <a:t>pokrivenosti</a:t>
            </a:r>
            <a:r>
              <a:rPr lang="en-US" sz="1400" dirty="0">
                <a:cs typeface="Arial"/>
              </a:rPr>
              <a:t> </a:t>
            </a:r>
            <a:r>
              <a:rPr lang="en-US" sz="1400" dirty="0" err="1">
                <a:cs typeface="Arial"/>
              </a:rPr>
              <a:t>naziva</a:t>
            </a:r>
            <a:r>
              <a:rPr lang="en-US" sz="1400" dirty="0">
                <a:cs typeface="Arial"/>
              </a:rPr>
              <a:t> se I </a:t>
            </a:r>
            <a:r>
              <a:rPr lang="en-US" sz="1400" b="1" dirty="0" err="1">
                <a:cs typeface="Arial"/>
              </a:rPr>
              <a:t>pokrivenost</a:t>
            </a:r>
            <a:r>
              <a:rPr lang="en-US" sz="1400" b="1" dirty="0">
                <a:cs typeface="Arial"/>
              </a:rPr>
              <a:t> </a:t>
            </a:r>
            <a:r>
              <a:rPr lang="en-US" sz="1400" b="1" dirty="0" err="1">
                <a:cs typeface="Arial"/>
              </a:rPr>
              <a:t>verifikacionih</a:t>
            </a:r>
            <a:r>
              <a:rPr lang="en-US" sz="1400" b="1" dirty="0">
                <a:cs typeface="Arial"/>
              </a:rPr>
              <a:t> </a:t>
            </a:r>
            <a:r>
              <a:rPr lang="en-US" sz="1400" b="1" dirty="0" err="1">
                <a:cs typeface="Arial"/>
              </a:rPr>
              <a:t>testova</a:t>
            </a:r>
            <a:endParaRPr lang="en-US" b="1" dirty="0" err="1"/>
          </a:p>
          <a:p>
            <a:pPr>
              <a:spcBef>
                <a:spcPts val="20"/>
              </a:spcBef>
            </a:pPr>
            <a:endParaRPr lang="en-US" sz="1400" dirty="0"/>
          </a:p>
          <a:p>
            <a:pPr>
              <a:spcBef>
                <a:spcPts val="20"/>
              </a:spcBef>
            </a:pPr>
            <a:r>
              <a:rPr lang="en-US" sz="1400" dirty="0"/>
              <a:t>Druga je </a:t>
            </a:r>
            <a:r>
              <a:rPr lang="en-US" sz="1400" b="1" dirty="0" err="1"/>
              <a:t>pokrivenost</a:t>
            </a:r>
            <a:r>
              <a:rPr lang="en-US" sz="1400" b="1" dirty="0"/>
              <a:t> </a:t>
            </a:r>
            <a:r>
              <a:rPr lang="en-US" sz="1400" b="1" dirty="0" err="1"/>
              <a:t>implementacije</a:t>
            </a:r>
            <a:r>
              <a:rPr lang="en-US" sz="1400" b="1" dirty="0"/>
              <a:t> </a:t>
            </a:r>
            <a:endParaRPr lang="en-US" sz="1400" dirty="0">
              <a:cs typeface="Arial"/>
            </a:endParaRPr>
          </a:p>
          <a:p>
            <a:pPr>
              <a:spcBef>
                <a:spcPts val="20"/>
              </a:spcBef>
            </a:pPr>
            <a:endParaRPr lang="en-US" sz="1400" dirty="0"/>
          </a:p>
          <a:p>
            <a:pPr>
              <a:spcBef>
                <a:spcPts val="20"/>
              </a:spcBef>
            </a:pPr>
            <a:r>
              <a:rPr lang="en-US" sz="1400" dirty="0"/>
              <a:t>Ova </a:t>
            </a:r>
            <a:r>
              <a:rPr lang="en-US" sz="1400" dirty="0" err="1"/>
              <a:t>metrika</a:t>
            </a:r>
            <a:r>
              <a:rPr lang="en-US" sz="1400" dirty="0"/>
              <a:t> </a:t>
            </a:r>
            <a:r>
              <a:rPr lang="en-US" sz="1400" dirty="0" err="1"/>
              <a:t>nastoji</a:t>
            </a:r>
            <a:r>
              <a:rPr lang="en-US" sz="1400" dirty="0"/>
              <a:t> da </a:t>
            </a:r>
            <a:r>
              <a:rPr lang="en-US" sz="1400" dirty="0" err="1"/>
              <a:t>izmeri</a:t>
            </a:r>
            <a:r>
              <a:rPr lang="en-US" sz="1400" dirty="0"/>
              <a:t> </a:t>
            </a:r>
            <a:r>
              <a:rPr lang="en-US" sz="1400" dirty="0" err="1"/>
              <a:t>koliko</a:t>
            </a:r>
            <a:r>
              <a:rPr lang="en-US" sz="1400" dirty="0"/>
              <a:t> dobro </a:t>
            </a:r>
            <a:r>
              <a:rPr lang="en-US" sz="1400" dirty="0" err="1"/>
              <a:t>verifikacioni</a:t>
            </a:r>
            <a:r>
              <a:rPr lang="en-US" sz="1400" dirty="0"/>
              <a:t> stimulus </a:t>
            </a:r>
            <a:r>
              <a:rPr lang="en-US" sz="1400" dirty="0" err="1"/>
              <a:t>aktivira</a:t>
            </a:r>
            <a:r>
              <a:rPr lang="en-US" sz="1400" dirty="0"/>
              <a:t> </a:t>
            </a:r>
            <a:r>
              <a:rPr lang="en-US" sz="1400" dirty="0" err="1"/>
              <a:t>ili</a:t>
            </a:r>
            <a:r>
              <a:rPr lang="en-US" sz="1400" dirty="0"/>
              <a:t> </a:t>
            </a:r>
            <a:r>
              <a:rPr lang="en-US" sz="1400" dirty="0" err="1"/>
              <a:t>testira</a:t>
            </a:r>
            <a:r>
              <a:rPr lang="en-US" sz="1400" dirty="0"/>
              <a:t> </a:t>
            </a:r>
            <a:r>
              <a:rPr lang="en-US" sz="1400" dirty="0" err="1"/>
              <a:t>implementaciju</a:t>
            </a:r>
            <a:r>
              <a:rPr lang="en-US" sz="1400" dirty="0"/>
              <a:t> </a:t>
            </a:r>
            <a:r>
              <a:rPr lang="en-US" sz="1400" dirty="0" err="1"/>
              <a:t>specifikacije</a:t>
            </a:r>
            <a:r>
              <a:rPr lang="en-US" sz="1400" dirty="0"/>
              <a:t> u </a:t>
            </a:r>
            <a:r>
              <a:rPr lang="en-US" sz="1400" dirty="0" err="1"/>
              <a:t>konkretnom</a:t>
            </a:r>
            <a:r>
              <a:rPr lang="en-US" sz="1400" dirty="0"/>
              <a:t> </a:t>
            </a:r>
            <a:r>
              <a:rPr lang="en-US" sz="1400" dirty="0" err="1"/>
              <a:t>dizajnu</a:t>
            </a:r>
            <a:endParaRPr lang="en-US" dirty="0" err="1"/>
          </a:p>
          <a:p>
            <a:pPr>
              <a:spcBef>
                <a:spcPts val="20"/>
              </a:spcBef>
            </a:pPr>
            <a:endParaRPr lang="en-US" sz="1400" dirty="0"/>
          </a:p>
          <a:p>
            <a:pPr>
              <a:spcBef>
                <a:spcPts val="20"/>
              </a:spcBef>
            </a:pPr>
            <a:r>
              <a:rPr lang="en-US" sz="1400" dirty="0" err="1">
                <a:cs typeface="Arial"/>
              </a:rPr>
              <a:t>Slika</a:t>
            </a:r>
            <a:r>
              <a:rPr lang="en-US" sz="1400" dirty="0">
                <a:cs typeface="Arial"/>
              </a:rPr>
              <a:t> </a:t>
            </a:r>
            <a:r>
              <a:rPr lang="en-US" sz="1400" dirty="0" err="1">
                <a:cs typeface="Arial"/>
              </a:rPr>
              <a:t>sa</a:t>
            </a:r>
            <a:r>
              <a:rPr lang="en-US" sz="1400" dirty="0">
                <a:cs typeface="Arial"/>
              </a:rPr>
              <a:t> </a:t>
            </a:r>
            <a:r>
              <a:rPr lang="en-US" sz="1400" dirty="0" err="1">
                <a:cs typeface="Arial"/>
              </a:rPr>
              <a:t>desne</a:t>
            </a:r>
            <a:r>
              <a:rPr lang="en-US" sz="1400" dirty="0">
                <a:cs typeface="Arial"/>
              </a:rPr>
              <a:t> </a:t>
            </a:r>
            <a:r>
              <a:rPr lang="en-US" sz="1400" dirty="0" err="1">
                <a:cs typeface="Arial"/>
              </a:rPr>
              <a:t>strane</a:t>
            </a:r>
            <a:r>
              <a:rPr lang="en-US" sz="1400" dirty="0">
                <a:cs typeface="Arial"/>
              </a:rPr>
              <a:t> </a:t>
            </a:r>
            <a:r>
              <a:rPr lang="en-US" sz="1400" dirty="0" err="1">
                <a:cs typeface="Arial"/>
              </a:rPr>
              <a:t>prikazuje</a:t>
            </a:r>
            <a:r>
              <a:rPr lang="en-US" sz="1400" dirty="0">
                <a:cs typeface="Arial"/>
              </a:rPr>
              <a:t> </a:t>
            </a:r>
            <a:r>
              <a:rPr lang="en-US" sz="1400" dirty="0" err="1">
                <a:cs typeface="Arial"/>
              </a:rPr>
              <a:t>ove</a:t>
            </a:r>
            <a:r>
              <a:rPr lang="en-US" sz="1400" dirty="0">
                <a:cs typeface="Arial"/>
              </a:rPr>
              <a:t> </a:t>
            </a:r>
            <a:r>
              <a:rPr lang="en-US" sz="1400" dirty="0" err="1">
                <a:cs typeface="Arial"/>
              </a:rPr>
              <a:t>dve</a:t>
            </a:r>
            <a:r>
              <a:rPr lang="en-US" sz="1400" dirty="0">
                <a:cs typeface="Arial"/>
              </a:rPr>
              <a:t> </a:t>
            </a:r>
            <a:r>
              <a:rPr lang="en-US" sz="1400" dirty="0" err="1">
                <a:cs typeface="Arial"/>
              </a:rPr>
              <a:t>oblasti</a:t>
            </a:r>
            <a:r>
              <a:rPr lang="en-US" sz="1400" dirty="0">
                <a:cs typeface="Arial"/>
              </a:rPr>
              <a:t> </a:t>
            </a:r>
            <a:r>
              <a:rPr lang="en-US" sz="1400" dirty="0" err="1">
                <a:cs typeface="Arial"/>
              </a:rPr>
              <a:t>analize</a:t>
            </a:r>
            <a:r>
              <a:rPr lang="en-US" sz="1400" dirty="0">
                <a:cs typeface="Arial"/>
              </a:rPr>
              <a:t> </a:t>
            </a:r>
            <a:r>
              <a:rPr lang="en-US" sz="1400" dirty="0" err="1">
                <a:cs typeface="Arial"/>
              </a:rPr>
              <a:t>pokrivenosti</a:t>
            </a:r>
            <a:r>
              <a:rPr lang="en-US" sz="1400" dirty="0"/>
              <a:t> </a:t>
            </a:r>
            <a:r>
              <a:rPr lang="en-US" sz="1400" dirty="0" err="1"/>
              <a:t>jednu</a:t>
            </a:r>
            <a:r>
              <a:rPr lang="en-US" sz="1400" dirty="0"/>
              <a:t> pored </a:t>
            </a:r>
            <a:r>
              <a:rPr lang="en-US" sz="1400" dirty="0" err="1"/>
              <a:t>druge</a:t>
            </a:r>
            <a:endParaRPr lang="en-US" dirty="0" err="1"/>
          </a:p>
          <a:p>
            <a:endParaRPr lang="en-US" altLang="en-US" sz="1400" dirty="0">
              <a:cs typeface="Arial"/>
            </a:endParaRPr>
          </a:p>
        </p:txBody>
      </p:sp>
      <p:pic>
        <p:nvPicPr>
          <p:cNvPr id="9221" name="Picture 7">
            <a:extLst>
              <a:ext uri="{FF2B5EF4-FFF2-40B4-BE49-F238E27FC236}">
                <a16:creationId xmlns:a16="http://schemas.microsoft.com/office/drawing/2014/main" id="{92476DE5-056E-2071-C74A-2516C35834E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946150"/>
            <a:ext cx="4186238" cy="3660775"/>
          </a:xfrm>
        </p:spPr>
      </p:pic>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60EED556-8B05-AEA9-CFE3-345BE9BF1B1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7FA2D6-2A2F-4769-971D-D95807E8F04A}" type="slidenum">
              <a:rPr lang="de-DE" altLang="en-US">
                <a:solidFill>
                  <a:schemeClr val="bg1"/>
                </a:solidFill>
              </a:rPr>
              <a:pPr/>
              <a:t>8</a:t>
            </a:fld>
            <a:endParaRPr lang="de-DE" altLang="en-US">
              <a:solidFill>
                <a:schemeClr val="bg1"/>
              </a:solidFill>
            </a:endParaRPr>
          </a:p>
        </p:txBody>
      </p:sp>
      <p:sp>
        <p:nvSpPr>
          <p:cNvPr id="10243" name="Rectangle 2">
            <a:extLst>
              <a:ext uri="{FF2B5EF4-FFF2-40B4-BE49-F238E27FC236}">
                <a16:creationId xmlns:a16="http://schemas.microsoft.com/office/drawing/2014/main" id="{AD1F323A-D24F-55CF-07EE-05AD7AF60815}"/>
              </a:ext>
            </a:extLst>
          </p:cNvPr>
          <p:cNvSpPr>
            <a:spLocks noGrp="1" noChangeArrowheads="1"/>
          </p:cNvSpPr>
          <p:nvPr>
            <p:ph type="title"/>
          </p:nvPr>
        </p:nvSpPr>
        <p:spPr/>
        <p:txBody>
          <a:bodyPr/>
          <a:lstStyle/>
          <a:p>
            <a:r>
              <a:rPr lang="en-US" dirty="0" err="1"/>
              <a:t>Ciljna</a:t>
            </a:r>
            <a:r>
              <a:rPr lang="en-US" dirty="0"/>
              <a:t> </a:t>
            </a:r>
            <a:r>
              <a:rPr lang="en-US" dirty="0" err="1"/>
              <a:t>područja</a:t>
            </a:r>
            <a:r>
              <a:rPr lang="en-US" dirty="0"/>
              <a:t> </a:t>
            </a:r>
            <a:r>
              <a:rPr lang="en-US" dirty="0" err="1"/>
              <a:t>verifikacione</a:t>
            </a:r>
            <a:r>
              <a:rPr lang="en-US" dirty="0"/>
              <a:t> </a:t>
            </a:r>
            <a:r>
              <a:rPr lang="en-US" dirty="0" err="1"/>
              <a:t>pokrivenosti</a:t>
            </a:r>
            <a:r>
              <a:rPr lang="en-US" altLang="en-US" dirty="0"/>
              <a:t> II</a:t>
            </a:r>
            <a:endParaRPr lang="en-US" dirty="0"/>
          </a:p>
        </p:txBody>
      </p:sp>
      <p:sp>
        <p:nvSpPr>
          <p:cNvPr id="10244" name="Rectangle 3">
            <a:extLst>
              <a:ext uri="{FF2B5EF4-FFF2-40B4-BE49-F238E27FC236}">
                <a16:creationId xmlns:a16="http://schemas.microsoft.com/office/drawing/2014/main" id="{65F3897F-21E4-ECBB-A647-4903E84F181E}"/>
              </a:ext>
            </a:extLst>
          </p:cNvPr>
          <p:cNvSpPr>
            <a:spLocks noGrp="1" noChangeArrowheads="1"/>
          </p:cNvSpPr>
          <p:nvPr>
            <p:ph type="body" idx="1"/>
          </p:nvPr>
        </p:nvSpPr>
        <p:spPr/>
        <p:txBody>
          <a:bodyPr/>
          <a:lstStyle/>
          <a:p>
            <a:pPr>
              <a:spcBef>
                <a:spcPts val="20"/>
              </a:spcBef>
            </a:pPr>
            <a:r>
              <a:rPr lang="en-US" altLang="en-US" sz="1600" dirty="0" err="1"/>
              <a:t>Osnovna</a:t>
            </a:r>
            <a:r>
              <a:rPr lang="en-US" altLang="en-US" sz="1600" dirty="0"/>
              <a:t> </a:t>
            </a:r>
            <a:r>
              <a:rPr lang="en-US" altLang="en-US" sz="1600" dirty="0" err="1"/>
              <a:t>aktivnost</a:t>
            </a:r>
            <a:r>
              <a:rPr lang="en-US" altLang="en-US" sz="1600" dirty="0"/>
              <a:t> </a:t>
            </a:r>
            <a:r>
              <a:rPr lang="en-US" altLang="en-US" sz="1600" dirty="0" err="1"/>
              <a:t>koja</a:t>
            </a:r>
            <a:r>
              <a:rPr lang="en-US" altLang="en-US" sz="1600" dirty="0"/>
              <a:t> </a:t>
            </a:r>
            <a:r>
              <a:rPr lang="en-US" altLang="en-US" sz="1600" dirty="0" err="1"/>
              <a:t>prethodi</a:t>
            </a:r>
            <a:r>
              <a:rPr lang="en-US" altLang="en-US" sz="1600" dirty="0"/>
              <a:t> </a:t>
            </a:r>
            <a:r>
              <a:rPr lang="en-US" altLang="en-US" sz="1600" dirty="0" err="1"/>
              <a:t>bilo</a:t>
            </a:r>
            <a:r>
              <a:rPr lang="en-US" altLang="en-US" sz="1600" dirty="0"/>
              <a:t> </a:t>
            </a:r>
            <a:r>
              <a:rPr lang="en-US" altLang="en-US" sz="1600" dirty="0" err="1"/>
              <a:t>kojoj</a:t>
            </a:r>
            <a:r>
              <a:rPr lang="en-US" altLang="en-US" sz="1600" dirty="0"/>
              <a:t> </a:t>
            </a:r>
            <a:r>
              <a:rPr lang="en-US" altLang="en-US" sz="1600" dirty="0" err="1"/>
              <a:t>vrsti</a:t>
            </a:r>
            <a:r>
              <a:rPr lang="en-US" altLang="en-US" sz="1600" dirty="0"/>
              <a:t> </a:t>
            </a:r>
            <a:r>
              <a:rPr lang="en-US" altLang="en-US" sz="1600" dirty="0" err="1"/>
              <a:t>analize</a:t>
            </a:r>
            <a:r>
              <a:rPr lang="en-US" altLang="en-US" sz="1600" dirty="0"/>
              <a:t> </a:t>
            </a:r>
            <a:r>
              <a:rPr lang="en-US" altLang="en-US" sz="1600" dirty="0" err="1"/>
              <a:t>pokrivenosti</a:t>
            </a:r>
            <a:r>
              <a:rPr lang="en-US" altLang="en-US" sz="1600" dirty="0"/>
              <a:t> je </a:t>
            </a:r>
            <a:r>
              <a:rPr lang="en-US" altLang="en-US" sz="1600" dirty="0" err="1"/>
              <a:t>prikupljanje</a:t>
            </a:r>
            <a:r>
              <a:rPr lang="en-US" altLang="en-US" sz="1600" dirty="0"/>
              <a:t> </a:t>
            </a:r>
            <a:r>
              <a:rPr lang="en-US" altLang="en-US" sz="1600" dirty="0" err="1"/>
              <a:t>mera</a:t>
            </a:r>
            <a:r>
              <a:rPr lang="en-US" altLang="en-US" sz="1600" dirty="0"/>
              <a:t> </a:t>
            </a:r>
            <a:r>
              <a:rPr lang="en-US" altLang="en-US" sz="1600" dirty="0" err="1"/>
              <a:t>pokrivenosti</a:t>
            </a:r>
            <a:endParaRPr lang="en-US" dirty="0" err="1"/>
          </a:p>
          <a:p>
            <a:pPr>
              <a:spcBef>
                <a:spcPts val="20"/>
              </a:spcBef>
            </a:pPr>
            <a:endParaRPr lang="en-US" altLang="en-US" sz="1600" dirty="0"/>
          </a:p>
          <a:p>
            <a:pPr>
              <a:spcBef>
                <a:spcPts val="20"/>
              </a:spcBef>
            </a:pPr>
            <a:r>
              <a:rPr lang="en-US" sz="1600" dirty="0" err="1"/>
              <a:t>Verifikacioni</a:t>
            </a:r>
            <a:r>
              <a:rPr lang="en-US" sz="1600" dirty="0"/>
              <a:t> </a:t>
            </a:r>
            <a:r>
              <a:rPr lang="en-US" sz="1600" dirty="0" err="1"/>
              <a:t>tim</a:t>
            </a:r>
            <a:r>
              <a:rPr lang="en-US" sz="1600" dirty="0"/>
              <a:t> </a:t>
            </a:r>
            <a:r>
              <a:rPr lang="en-US" sz="1600" dirty="0" err="1"/>
              <a:t>prikuplja</a:t>
            </a:r>
            <a:r>
              <a:rPr lang="en-US" sz="1600" dirty="0"/>
              <a:t> mere za </a:t>
            </a:r>
            <a:r>
              <a:rPr lang="en-US" sz="1600" b="1" dirty="0" err="1"/>
              <a:t>pokrivenost</a:t>
            </a:r>
            <a:r>
              <a:rPr lang="en-US" sz="1600" b="1" dirty="0"/>
              <a:t> </a:t>
            </a:r>
            <a:r>
              <a:rPr lang="en-US" sz="1600" b="1" dirty="0" err="1"/>
              <a:t>testova</a:t>
            </a:r>
            <a:r>
              <a:rPr lang="en-US" sz="1600" b="1" dirty="0"/>
              <a:t> </a:t>
            </a:r>
            <a:r>
              <a:rPr lang="en-US" sz="1600" dirty="0" err="1"/>
              <a:t>iz</a:t>
            </a:r>
            <a:r>
              <a:rPr lang="en-US" sz="1600" dirty="0"/>
              <a:t> </a:t>
            </a:r>
            <a:r>
              <a:rPr lang="en-US" sz="1600" dirty="0" err="1"/>
              <a:t>komponente</a:t>
            </a:r>
            <a:r>
              <a:rPr lang="en-US" sz="1600" dirty="0"/>
              <a:t> stimulus </a:t>
            </a:r>
            <a:r>
              <a:rPr lang="en-US" sz="1600" dirty="0" err="1"/>
              <a:t>inicijatora</a:t>
            </a:r>
            <a:r>
              <a:rPr lang="en-US" sz="1600" dirty="0"/>
              <a:t>, </a:t>
            </a:r>
            <a:r>
              <a:rPr lang="en-US" sz="1600" dirty="0" err="1"/>
              <a:t>iz</a:t>
            </a:r>
            <a:r>
              <a:rPr lang="en-US" sz="1600" dirty="0"/>
              <a:t> </a:t>
            </a:r>
            <a:r>
              <a:rPr lang="en-US" sz="1600" dirty="0" err="1"/>
              <a:t>samog</a:t>
            </a:r>
            <a:r>
              <a:rPr lang="en-US" sz="1600" dirty="0"/>
              <a:t> test </a:t>
            </a:r>
            <a:r>
              <a:rPr lang="en-US" sz="1600" dirty="0" err="1"/>
              <a:t>slučaja</a:t>
            </a:r>
            <a:r>
              <a:rPr lang="en-US" sz="1600" dirty="0"/>
              <a:t> </a:t>
            </a:r>
            <a:r>
              <a:rPr lang="en-US" sz="1600" dirty="0" err="1"/>
              <a:t>ili</a:t>
            </a:r>
            <a:r>
              <a:rPr lang="en-US" sz="1600" dirty="0"/>
              <a:t> </a:t>
            </a:r>
            <a:r>
              <a:rPr lang="en-US" sz="1600" dirty="0" err="1"/>
              <a:t>sa</a:t>
            </a:r>
            <a:r>
              <a:rPr lang="en-US" sz="1600" dirty="0"/>
              <a:t> </a:t>
            </a:r>
            <a:r>
              <a:rPr lang="en-US" sz="1600" dirty="0" err="1"/>
              <a:t>interfejsa</a:t>
            </a:r>
            <a:r>
              <a:rPr lang="en-US" sz="1600" dirty="0"/>
              <a:t> </a:t>
            </a:r>
            <a:r>
              <a:rPr lang="en-US" sz="1600" dirty="0" err="1"/>
              <a:t>prema</a:t>
            </a:r>
            <a:r>
              <a:rPr lang="en-US" sz="1600" dirty="0"/>
              <a:t> DUV-u</a:t>
            </a:r>
            <a:endParaRPr lang="en-US" dirty="0"/>
          </a:p>
          <a:p>
            <a:pPr>
              <a:spcBef>
                <a:spcPts val="20"/>
              </a:spcBef>
            </a:pPr>
            <a:endParaRPr lang="en-US" sz="1600" dirty="0"/>
          </a:p>
          <a:p>
            <a:pPr>
              <a:spcBef>
                <a:spcPts val="20"/>
              </a:spcBef>
            </a:pPr>
            <a:r>
              <a:rPr lang="en-US" sz="1600" dirty="0"/>
              <a:t>Analiza </a:t>
            </a:r>
            <a:r>
              <a:rPr lang="en-US" sz="1600" b="1" dirty="0" err="1"/>
              <a:t>pokrivenosti</a:t>
            </a:r>
            <a:r>
              <a:rPr lang="en-US" sz="1600" b="1" dirty="0"/>
              <a:t> </a:t>
            </a:r>
            <a:r>
              <a:rPr lang="en-US" sz="1600" b="1" dirty="0" err="1"/>
              <a:t>implementacije</a:t>
            </a:r>
            <a:r>
              <a:rPr lang="en-US" sz="1600" b="1" dirty="0"/>
              <a:t> </a:t>
            </a:r>
            <a:r>
              <a:rPr lang="en-US" sz="1600" dirty="0"/>
              <a:t>se </a:t>
            </a:r>
            <a:r>
              <a:rPr lang="en-US" sz="1600" dirty="0" err="1"/>
              <a:t>oslanja</a:t>
            </a:r>
            <a:r>
              <a:rPr lang="en-US" sz="1600" dirty="0"/>
              <a:t> </a:t>
            </a:r>
            <a:r>
              <a:rPr lang="en-US" sz="1600" dirty="0" err="1"/>
              <a:t>na</a:t>
            </a:r>
            <a:r>
              <a:rPr lang="en-US" sz="1600" dirty="0"/>
              <a:t> </a:t>
            </a:r>
            <a:r>
              <a:rPr lang="en-US" sz="1600" dirty="0" err="1"/>
              <a:t>merenja</a:t>
            </a:r>
            <a:r>
              <a:rPr lang="en-US" sz="1600" dirty="0"/>
              <a:t> </a:t>
            </a:r>
            <a:r>
              <a:rPr lang="en-US" sz="1600" dirty="0" err="1"/>
              <a:t>aktivnosti</a:t>
            </a:r>
            <a:r>
              <a:rPr lang="en-US" sz="1600" dirty="0"/>
              <a:t> </a:t>
            </a:r>
            <a:r>
              <a:rPr lang="en-US" sz="1600" dirty="0" err="1"/>
              <a:t>unutar</a:t>
            </a:r>
            <a:r>
              <a:rPr lang="en-US" sz="1600" dirty="0"/>
              <a:t> DUV-a </a:t>
            </a:r>
            <a:r>
              <a:rPr lang="en-US" sz="1600" dirty="0" err="1"/>
              <a:t>kroz</a:t>
            </a:r>
            <a:r>
              <a:rPr lang="en-US" sz="1600" dirty="0"/>
              <a:t> </a:t>
            </a:r>
            <a:r>
              <a:rPr lang="en-US" sz="1600" dirty="0" err="1"/>
              <a:t>inspekciju</a:t>
            </a:r>
            <a:r>
              <a:rPr lang="en-US" sz="1600" dirty="0"/>
              <a:t> HDL </a:t>
            </a:r>
            <a:r>
              <a:rPr lang="en-US" sz="1600" dirty="0" err="1"/>
              <a:t>modela</a:t>
            </a:r>
            <a:r>
              <a:rPr lang="en-US" sz="1600" dirty="0"/>
              <a:t> </a:t>
            </a:r>
            <a:r>
              <a:rPr lang="en-US" sz="1600" dirty="0" err="1"/>
              <a:t>tokom</a:t>
            </a:r>
            <a:r>
              <a:rPr lang="en-US" sz="1600" dirty="0"/>
              <a:t> </a:t>
            </a:r>
            <a:r>
              <a:rPr lang="en-US" sz="1600" dirty="0" err="1"/>
              <a:t>simulacije</a:t>
            </a:r>
            <a:endParaRPr lang="en-US" dirty="0" err="1"/>
          </a:p>
          <a:p>
            <a:pPr>
              <a:spcBef>
                <a:spcPts val="20"/>
              </a:spcBef>
            </a:pPr>
            <a:endParaRPr lang="en-US" sz="1600" dirty="0"/>
          </a:p>
          <a:p>
            <a:pPr>
              <a:spcBef>
                <a:spcPts val="20"/>
              </a:spcBef>
            </a:pPr>
            <a:r>
              <a:rPr lang="en-US" sz="1600" dirty="0" err="1"/>
              <a:t>Tokom</a:t>
            </a:r>
            <a:r>
              <a:rPr lang="en-US" sz="1600" dirty="0"/>
              <a:t> </a:t>
            </a:r>
            <a:r>
              <a:rPr lang="en-US" sz="1600" dirty="0" err="1"/>
              <a:t>aktivnosti</a:t>
            </a:r>
            <a:r>
              <a:rPr lang="en-US" sz="1600" dirty="0"/>
              <a:t> </a:t>
            </a:r>
            <a:r>
              <a:rPr lang="en-US" sz="1600" dirty="0" err="1"/>
              <a:t>merenja</a:t>
            </a:r>
            <a:r>
              <a:rPr lang="en-US" sz="1600" dirty="0"/>
              <a:t> </a:t>
            </a:r>
            <a:r>
              <a:rPr lang="en-US" sz="1600" dirty="0" err="1"/>
              <a:t>i</a:t>
            </a:r>
            <a:r>
              <a:rPr lang="en-US" sz="1600" dirty="0"/>
              <a:t> </a:t>
            </a:r>
            <a:r>
              <a:rPr lang="en-US" sz="1600" dirty="0" err="1"/>
              <a:t>analize</a:t>
            </a:r>
            <a:r>
              <a:rPr lang="en-US" sz="1600" dirty="0"/>
              <a:t>, </a:t>
            </a:r>
            <a:r>
              <a:rPr lang="en-US" sz="1600" dirty="0" err="1"/>
              <a:t>verifikacioni</a:t>
            </a:r>
            <a:r>
              <a:rPr lang="en-US" sz="1600" dirty="0"/>
              <a:t> </a:t>
            </a:r>
            <a:r>
              <a:rPr lang="en-US" sz="1600" dirty="0" err="1"/>
              <a:t>tim</a:t>
            </a:r>
            <a:r>
              <a:rPr lang="en-US" sz="1600" dirty="0"/>
              <a:t> se </a:t>
            </a:r>
            <a:r>
              <a:rPr lang="en-US" sz="1600" dirty="0" err="1"/>
              <a:t>vodi</a:t>
            </a:r>
            <a:r>
              <a:rPr lang="en-US" sz="1600" dirty="0"/>
              <a:t> time  da je </a:t>
            </a:r>
            <a:r>
              <a:rPr lang="en-US" sz="1600" dirty="0" err="1"/>
              <a:t>krajnji</a:t>
            </a:r>
            <a:r>
              <a:rPr lang="en-US" sz="1600" dirty="0"/>
              <a:t> </a:t>
            </a:r>
            <a:r>
              <a:rPr lang="en-US" sz="1600" dirty="0" err="1"/>
              <a:t>cilj</a:t>
            </a:r>
            <a:r>
              <a:rPr lang="en-US" sz="1600" dirty="0"/>
              <a:t> </a:t>
            </a:r>
            <a:r>
              <a:rPr lang="en-US" sz="1600" dirty="0" err="1"/>
              <a:t>analize</a:t>
            </a:r>
            <a:r>
              <a:rPr lang="en-US" sz="1600" dirty="0"/>
              <a:t> </a:t>
            </a:r>
            <a:r>
              <a:rPr lang="en-US" sz="1600" dirty="0" err="1"/>
              <a:t>pokrivenosti</a:t>
            </a:r>
            <a:r>
              <a:rPr lang="en-US" sz="1600" dirty="0"/>
              <a:t> da </a:t>
            </a:r>
            <a:r>
              <a:rPr lang="en-US" sz="1600" b="1" dirty="0" err="1"/>
              <a:t>usmerava</a:t>
            </a:r>
            <a:r>
              <a:rPr lang="en-US" sz="1600" b="1" dirty="0"/>
              <a:t> </a:t>
            </a:r>
            <a:r>
              <a:rPr lang="en-US" sz="1600" b="1" dirty="0" err="1"/>
              <a:t>verifikacioni</a:t>
            </a:r>
            <a:r>
              <a:rPr lang="en-US" sz="1600" b="1" dirty="0"/>
              <a:t> </a:t>
            </a:r>
            <a:r>
              <a:rPr lang="en-US" sz="1600" b="1" dirty="0" err="1"/>
              <a:t>proces</a:t>
            </a:r>
            <a:r>
              <a:rPr lang="en-US" sz="1600" dirty="0"/>
              <a:t>, a ne da </a:t>
            </a:r>
            <a:r>
              <a:rPr lang="en-US" sz="1600" dirty="0" err="1"/>
              <a:t>dokazuje</a:t>
            </a:r>
            <a:r>
              <a:rPr lang="en-US" sz="1600" dirty="0"/>
              <a:t> </a:t>
            </a:r>
            <a:r>
              <a:rPr lang="en-US" sz="1600" dirty="0" err="1"/>
              <a:t>njegovu</a:t>
            </a:r>
            <a:r>
              <a:rPr lang="en-US" sz="1600" dirty="0"/>
              <a:t> </a:t>
            </a:r>
            <a:r>
              <a:rPr lang="en-US" sz="1600" dirty="0" err="1"/>
              <a:t>potpunost</a:t>
            </a:r>
            <a:endParaRPr lang="en-US" dirty="0" err="1">
              <a:cs typeface="Arial"/>
            </a:endParaRPr>
          </a:p>
          <a:p>
            <a:pPr>
              <a:spcBef>
                <a:spcPts val="20"/>
              </a:spcBef>
            </a:pPr>
            <a:endParaRPr lang="en-US" sz="1600" dirty="0">
              <a:cs typeface="Arial"/>
            </a:endParaRPr>
          </a:p>
          <a:p>
            <a:pPr>
              <a:spcBef>
                <a:spcPts val="20"/>
              </a:spcBef>
            </a:pPr>
            <a:r>
              <a:rPr lang="en-US" sz="1600" dirty="0" err="1">
                <a:cs typeface="Arial"/>
              </a:rPr>
              <a:t>Potpunost</a:t>
            </a:r>
            <a:r>
              <a:rPr lang="en-US" sz="1600" dirty="0">
                <a:cs typeface="Arial"/>
              </a:rPr>
              <a:t> je </a:t>
            </a:r>
            <a:r>
              <a:rPr lang="en-US" sz="1600" dirty="0" err="1">
                <a:cs typeface="Arial"/>
              </a:rPr>
              <a:t>neuhvatljiv</a:t>
            </a:r>
            <a:r>
              <a:rPr lang="en-US" sz="1600" dirty="0">
                <a:cs typeface="Arial"/>
              </a:rPr>
              <a:t> </a:t>
            </a:r>
            <a:r>
              <a:rPr lang="en-US" sz="1600" dirty="0" err="1">
                <a:cs typeface="Arial"/>
              </a:rPr>
              <a:t>cilj</a:t>
            </a:r>
            <a:r>
              <a:rPr lang="en-US" sz="1600" dirty="0">
                <a:cs typeface="Arial"/>
              </a:rPr>
              <a:t> koji </a:t>
            </a:r>
            <a:r>
              <a:rPr lang="en-US" sz="1600" dirty="0" err="1">
                <a:cs typeface="Arial"/>
              </a:rPr>
              <a:t>ionako</a:t>
            </a:r>
            <a:r>
              <a:rPr lang="en-US" sz="1600" dirty="0">
                <a:cs typeface="Arial"/>
              </a:rPr>
              <a:t> </a:t>
            </a:r>
            <a:r>
              <a:rPr lang="en-US" sz="1600" dirty="0" err="1">
                <a:cs typeface="Arial"/>
              </a:rPr>
              <a:t>nije</a:t>
            </a:r>
            <a:r>
              <a:rPr lang="en-US" sz="1600" dirty="0">
                <a:cs typeface="Arial"/>
              </a:rPr>
              <a:t> </a:t>
            </a:r>
            <a:r>
              <a:rPr lang="en-US" sz="1600" dirty="0" err="1">
                <a:cs typeface="Arial"/>
              </a:rPr>
              <a:t>dostižan</a:t>
            </a:r>
            <a:endParaRPr lang="en-US" dirty="0" err="1"/>
          </a:p>
          <a:p>
            <a:endParaRPr lang="en-US" altLang="en-US" sz="1600" dirty="0">
              <a:cs typeface="Arial"/>
            </a:endParaRPr>
          </a:p>
        </p:txBody>
      </p:sp>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23271B68-A8B4-E03C-D82F-3DF734F411E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F6D389-BB61-4400-853A-8CCA397D7E9C}" type="slidenum">
              <a:rPr lang="de-DE" altLang="en-US">
                <a:solidFill>
                  <a:schemeClr val="bg1"/>
                </a:solidFill>
              </a:rPr>
              <a:pPr/>
              <a:t>9</a:t>
            </a:fld>
            <a:endParaRPr lang="de-DE" altLang="en-US">
              <a:solidFill>
                <a:schemeClr val="bg1"/>
              </a:solidFill>
            </a:endParaRPr>
          </a:p>
        </p:txBody>
      </p:sp>
      <p:sp>
        <p:nvSpPr>
          <p:cNvPr id="11267" name="Rectangle 2">
            <a:extLst>
              <a:ext uri="{FF2B5EF4-FFF2-40B4-BE49-F238E27FC236}">
                <a16:creationId xmlns:a16="http://schemas.microsoft.com/office/drawing/2014/main" id="{6F592C50-4109-00F4-2A30-759DD6916A99}"/>
              </a:ext>
            </a:extLst>
          </p:cNvPr>
          <p:cNvSpPr>
            <a:spLocks noGrp="1" noChangeArrowheads="1"/>
          </p:cNvSpPr>
          <p:nvPr>
            <p:ph type="title"/>
          </p:nvPr>
        </p:nvSpPr>
        <p:spPr/>
        <p:txBody>
          <a:bodyPr/>
          <a:lstStyle/>
          <a:p>
            <a:pPr eaLnBrk="1" hangingPunct="1"/>
            <a:r>
              <a:rPr lang="en-US" altLang="en-US" dirty="0" err="1"/>
              <a:t>Ciljevi</a:t>
            </a:r>
            <a:r>
              <a:rPr lang="en-US" altLang="en-US" dirty="0"/>
              <a:t> </a:t>
            </a:r>
            <a:r>
              <a:rPr lang="en-US" altLang="en-US" dirty="0" err="1"/>
              <a:t>verifikacione</a:t>
            </a:r>
            <a:r>
              <a:rPr lang="en-US" altLang="en-US" dirty="0"/>
              <a:t> </a:t>
            </a:r>
            <a:r>
              <a:rPr lang="en-US" altLang="en-US" dirty="0" err="1"/>
              <a:t>pokrivenosti</a:t>
            </a:r>
            <a:r>
              <a:rPr lang="en-US" altLang="en-US" dirty="0"/>
              <a:t> I</a:t>
            </a:r>
          </a:p>
        </p:txBody>
      </p:sp>
      <p:sp>
        <p:nvSpPr>
          <p:cNvPr id="11268" name="Rectangle 3">
            <a:extLst>
              <a:ext uri="{FF2B5EF4-FFF2-40B4-BE49-F238E27FC236}">
                <a16:creationId xmlns:a16="http://schemas.microsoft.com/office/drawing/2014/main" id="{B1CDE495-54BA-04C5-ACBE-2F9BD4B848D3}"/>
              </a:ext>
            </a:extLst>
          </p:cNvPr>
          <p:cNvSpPr>
            <a:spLocks noGrp="1" noChangeArrowheads="1"/>
          </p:cNvSpPr>
          <p:nvPr>
            <p:ph type="body" idx="1"/>
          </p:nvPr>
        </p:nvSpPr>
        <p:spPr/>
        <p:txBody>
          <a:bodyPr/>
          <a:lstStyle/>
          <a:p>
            <a:pPr>
              <a:spcBef>
                <a:spcPts val="20"/>
              </a:spcBef>
            </a:pPr>
            <a:r>
              <a:rPr lang="en-US" altLang="en-US" sz="1600" dirty="0" err="1"/>
              <a:t>Naizgled</a:t>
            </a:r>
            <a:r>
              <a:rPr lang="en-US" altLang="en-US" sz="1600" dirty="0"/>
              <a:t> </a:t>
            </a:r>
            <a:r>
              <a:rPr lang="en-US" altLang="en-US" sz="1600" dirty="0" err="1"/>
              <a:t>jednostavan</a:t>
            </a:r>
            <a:r>
              <a:rPr lang="en-US" altLang="en-US" sz="1600" dirty="0"/>
              <a:t> </a:t>
            </a:r>
            <a:r>
              <a:rPr lang="en-US" altLang="en-US" sz="1600" dirty="0" err="1"/>
              <a:t>cilj</a:t>
            </a:r>
            <a:r>
              <a:rPr lang="en-US" altLang="en-US" sz="1600" dirty="0"/>
              <a:t> </a:t>
            </a:r>
            <a:r>
              <a:rPr lang="en-US" altLang="en-US" sz="1600" dirty="0" err="1"/>
              <a:t>pokrivenosti</a:t>
            </a:r>
            <a:r>
              <a:rPr lang="en-US" altLang="en-US" sz="1600" dirty="0"/>
              <a:t> bio bi </a:t>
            </a:r>
            <a:r>
              <a:rPr lang="en-US" altLang="en-US" sz="1600" dirty="0" err="1"/>
              <a:t>pokriti</a:t>
            </a:r>
            <a:r>
              <a:rPr lang="en-US" altLang="en-US" sz="1600" dirty="0"/>
              <a:t>  </a:t>
            </a:r>
            <a:r>
              <a:rPr lang="en-US" altLang="en-US" sz="1600" dirty="0" err="1"/>
              <a:t>sve</a:t>
            </a:r>
            <a:r>
              <a:rPr lang="en-US" altLang="en-US" sz="1600" dirty="0"/>
              <a:t> </a:t>
            </a:r>
            <a:r>
              <a:rPr lang="en-US" altLang="en-US" sz="1600" dirty="0" err="1"/>
              <a:t>moguće</a:t>
            </a:r>
            <a:r>
              <a:rPr lang="en-US" altLang="en-US" sz="1600" dirty="0"/>
              <a:t> </a:t>
            </a:r>
            <a:r>
              <a:rPr lang="en-US" altLang="en-US" sz="1600" dirty="0" err="1"/>
              <a:t>kombinacije</a:t>
            </a:r>
            <a:r>
              <a:rPr lang="en-US" altLang="en-US" sz="1600" dirty="0"/>
              <a:t> </a:t>
            </a:r>
            <a:r>
              <a:rPr lang="en-US" altLang="en-US" sz="1600" dirty="0" err="1"/>
              <a:t>na</a:t>
            </a:r>
            <a:r>
              <a:rPr lang="en-US" altLang="en-US" sz="1600" dirty="0"/>
              <a:t> </a:t>
            </a:r>
            <a:r>
              <a:rPr lang="en-US" altLang="en-US" sz="1600" dirty="0" err="1"/>
              <a:t>ulazima</a:t>
            </a:r>
            <a:r>
              <a:rPr lang="en-US" altLang="en-US" sz="1600" dirty="0"/>
              <a:t> DUV-a, </a:t>
            </a:r>
            <a:r>
              <a:rPr lang="en-US" altLang="en-US" sz="1600" dirty="0" err="1"/>
              <a:t>sva</a:t>
            </a:r>
            <a:r>
              <a:rPr lang="en-US" altLang="en-US" sz="1600" dirty="0"/>
              <a:t> </a:t>
            </a:r>
            <a:r>
              <a:rPr lang="en-US" altLang="en-US" sz="1600" dirty="0" err="1"/>
              <a:t>moguća</a:t>
            </a:r>
            <a:r>
              <a:rPr lang="en-US" altLang="en-US" sz="1600" dirty="0"/>
              <a:t> </a:t>
            </a:r>
            <a:r>
              <a:rPr lang="en-US" altLang="en-US" sz="1600" dirty="0" err="1"/>
              <a:t>unutrašnja</a:t>
            </a:r>
            <a:r>
              <a:rPr lang="en-US" altLang="en-US" sz="1600" dirty="0"/>
              <a:t> </a:t>
            </a:r>
            <a:r>
              <a:rPr lang="en-US" altLang="en-US" sz="1600" dirty="0" err="1"/>
              <a:t>stanja</a:t>
            </a:r>
            <a:r>
              <a:rPr lang="en-US" altLang="en-US" sz="1600" dirty="0"/>
              <a:t> DUV-a </a:t>
            </a:r>
            <a:r>
              <a:rPr lang="en-US" altLang="en-US" sz="1600" dirty="0" err="1"/>
              <a:t>i</a:t>
            </a:r>
            <a:r>
              <a:rPr lang="en-US" altLang="en-US" sz="1600" dirty="0"/>
              <a:t> </a:t>
            </a:r>
            <a:r>
              <a:rPr lang="en-US" altLang="en-US" sz="1600" dirty="0" err="1"/>
              <a:t>svih</a:t>
            </a:r>
            <a:r>
              <a:rPr lang="en-US" altLang="en-US" sz="1600" dirty="0"/>
              <a:t> </a:t>
            </a:r>
            <a:r>
              <a:rPr lang="en-US" altLang="en-US" sz="1600" dirty="0" err="1"/>
              <a:t>mogućih</a:t>
            </a:r>
            <a:r>
              <a:rPr lang="en-US" altLang="en-US" sz="1600" dirty="0"/>
              <a:t> </a:t>
            </a:r>
            <a:r>
              <a:rPr lang="en-US" altLang="en-US" sz="1600" dirty="0" err="1"/>
              <a:t>signala</a:t>
            </a:r>
            <a:r>
              <a:rPr lang="en-US" altLang="en-US" sz="1600" dirty="0"/>
              <a:t> </a:t>
            </a:r>
            <a:r>
              <a:rPr lang="en-US" altLang="en-US" sz="1600" dirty="0" err="1"/>
              <a:t>na</a:t>
            </a:r>
            <a:r>
              <a:rPr lang="en-US" altLang="en-US" sz="1600" dirty="0"/>
              <a:t> </a:t>
            </a:r>
            <a:r>
              <a:rPr lang="en-US" altLang="en-US" sz="1600" dirty="0" err="1">
                <a:cs typeface="Arial"/>
              </a:rPr>
              <a:t>izlazima</a:t>
            </a:r>
            <a:r>
              <a:rPr lang="en-US" altLang="en-US" sz="1600" dirty="0"/>
              <a:t> DUV-a</a:t>
            </a:r>
            <a:endParaRPr lang="en-US" dirty="0"/>
          </a:p>
          <a:p>
            <a:pPr>
              <a:spcBef>
                <a:spcPts val="20"/>
              </a:spcBef>
            </a:pPr>
            <a:endParaRPr lang="en-US" altLang="en-US" sz="1600" dirty="0"/>
          </a:p>
          <a:p>
            <a:pPr>
              <a:spcBef>
                <a:spcPts val="20"/>
              </a:spcBef>
            </a:pPr>
            <a:r>
              <a:rPr lang="en-US" sz="1600" dirty="0" err="1"/>
              <a:t>Iako</a:t>
            </a:r>
            <a:r>
              <a:rPr lang="en-US" sz="1600" dirty="0"/>
              <a:t> je ova </a:t>
            </a:r>
            <a:r>
              <a:rPr lang="en-US" sz="1600" dirty="0" err="1"/>
              <a:t>metrika</a:t>
            </a:r>
            <a:r>
              <a:rPr lang="en-US" sz="1600" dirty="0"/>
              <a:t> </a:t>
            </a:r>
            <a:r>
              <a:rPr lang="en-US" sz="1600" dirty="0" err="1"/>
              <a:t>pokrivenosti</a:t>
            </a:r>
            <a:r>
              <a:rPr lang="en-US" sz="1600" dirty="0"/>
              <a:t> </a:t>
            </a:r>
            <a:r>
              <a:rPr lang="en-US" sz="1600" dirty="0" err="1"/>
              <a:t>trivijalna</a:t>
            </a:r>
            <a:r>
              <a:rPr lang="en-US" sz="1600" dirty="0"/>
              <a:t> za </a:t>
            </a:r>
            <a:r>
              <a:rPr lang="en-US" sz="1600" dirty="0" err="1"/>
              <a:t>definisanje</a:t>
            </a:r>
            <a:r>
              <a:rPr lang="en-US" sz="1600" dirty="0"/>
              <a:t>, </a:t>
            </a:r>
            <a:r>
              <a:rPr lang="en-US" sz="1600" dirty="0" err="1"/>
              <a:t>ona</a:t>
            </a:r>
            <a:r>
              <a:rPr lang="en-US" sz="1600" dirty="0"/>
              <a:t> je </a:t>
            </a:r>
            <a:r>
              <a:rPr lang="en-US" sz="1600" dirty="0" err="1"/>
              <a:t>potpuno</a:t>
            </a:r>
            <a:r>
              <a:rPr lang="en-US" sz="1600" dirty="0"/>
              <a:t> </a:t>
            </a:r>
            <a:r>
              <a:rPr lang="en-US" sz="1600" dirty="0" err="1"/>
              <a:t>beskorisna</a:t>
            </a:r>
            <a:r>
              <a:rPr lang="en-US" sz="1600" dirty="0"/>
              <a:t> za </a:t>
            </a:r>
            <a:r>
              <a:rPr lang="en-US" sz="1600" dirty="0" err="1"/>
              <a:t>usmeravanje</a:t>
            </a:r>
            <a:r>
              <a:rPr lang="en-US" sz="1600" dirty="0"/>
              <a:t> </a:t>
            </a:r>
            <a:r>
              <a:rPr lang="en-US" sz="1600" dirty="0" err="1"/>
              <a:t>verifikacionog</a:t>
            </a:r>
            <a:r>
              <a:rPr lang="en-US" sz="1600" dirty="0"/>
              <a:t> </a:t>
            </a:r>
            <a:r>
              <a:rPr lang="en-US" sz="1600" dirty="0" err="1"/>
              <a:t>procesa</a:t>
            </a:r>
            <a:r>
              <a:rPr lang="en-US" sz="1600" dirty="0"/>
              <a:t>, </a:t>
            </a:r>
            <a:r>
              <a:rPr lang="en-US" sz="1600" dirty="0" err="1"/>
              <a:t>jer</a:t>
            </a:r>
            <a:r>
              <a:rPr lang="en-US" sz="1600" dirty="0"/>
              <a:t> je </a:t>
            </a:r>
            <a:r>
              <a:rPr lang="en-US" sz="1600" dirty="0" err="1"/>
              <a:t>nedostižna</a:t>
            </a:r>
            <a:endParaRPr lang="en-US" dirty="0" err="1"/>
          </a:p>
          <a:p>
            <a:pPr>
              <a:spcBef>
                <a:spcPts val="20"/>
              </a:spcBef>
            </a:pPr>
            <a:endParaRPr lang="en-US" sz="1600" dirty="0"/>
          </a:p>
          <a:p>
            <a:pPr>
              <a:spcBef>
                <a:spcPts val="20"/>
              </a:spcBef>
            </a:pPr>
            <a:r>
              <a:rPr lang="en-US" sz="1600" dirty="0"/>
              <a:t>Prema </a:t>
            </a:r>
            <a:r>
              <a:rPr lang="en-US" sz="1600" dirty="0" err="1"/>
              <a:t>kojim</a:t>
            </a:r>
            <a:r>
              <a:rPr lang="en-US" sz="1600" dirty="0"/>
              <a:t> </a:t>
            </a:r>
            <a:r>
              <a:rPr lang="en-US" sz="1600" dirty="0" err="1"/>
              <a:t>ciljevima</a:t>
            </a:r>
            <a:r>
              <a:rPr lang="en-US" sz="1600" dirty="0"/>
              <a:t> bi </a:t>
            </a:r>
            <a:r>
              <a:rPr lang="en-US" sz="1600" dirty="0" err="1"/>
              <a:t>analiza</a:t>
            </a:r>
            <a:r>
              <a:rPr lang="en-US" sz="1600" dirty="0"/>
              <a:t> </a:t>
            </a:r>
            <a:r>
              <a:rPr lang="en-US" sz="1600" dirty="0" err="1"/>
              <a:t>pokrivenosti</a:t>
            </a:r>
            <a:r>
              <a:rPr lang="en-US" sz="1600" dirty="0"/>
              <a:t> </a:t>
            </a:r>
            <a:r>
              <a:rPr lang="en-US" sz="1600" dirty="0" err="1"/>
              <a:t>trebalo</a:t>
            </a:r>
            <a:r>
              <a:rPr lang="en-US" sz="1600" dirty="0"/>
              <a:t> da </a:t>
            </a:r>
            <a:r>
              <a:rPr lang="en-US" sz="1600" dirty="0" err="1"/>
              <a:t>usmerava</a:t>
            </a:r>
            <a:r>
              <a:rPr lang="en-US" sz="1600" dirty="0"/>
              <a:t> </a:t>
            </a:r>
            <a:r>
              <a:rPr lang="en-US" sz="1600" dirty="0" err="1"/>
              <a:t>verifikacioni</a:t>
            </a:r>
            <a:r>
              <a:rPr lang="en-US" sz="1600" dirty="0"/>
              <a:t> </a:t>
            </a:r>
            <a:r>
              <a:rPr lang="en-US" sz="1600" dirty="0" err="1"/>
              <a:t>proces</a:t>
            </a:r>
            <a:r>
              <a:rPr lang="en-US" sz="1600" dirty="0"/>
              <a:t>?</a:t>
            </a:r>
            <a:endParaRPr lang="en-US" dirty="0"/>
          </a:p>
          <a:p>
            <a:pPr>
              <a:spcBef>
                <a:spcPts val="20"/>
              </a:spcBef>
            </a:pPr>
            <a:endParaRPr lang="en-US" sz="1600" dirty="0">
              <a:cs typeface="Arial"/>
            </a:endParaRPr>
          </a:p>
          <a:p>
            <a:pPr>
              <a:spcBef>
                <a:spcPts val="20"/>
              </a:spcBef>
            </a:pPr>
            <a:r>
              <a:rPr lang="en-US" sz="1600" dirty="0">
                <a:cs typeface="Arial"/>
              </a:rPr>
              <a:t>Analiza </a:t>
            </a:r>
            <a:r>
              <a:rPr lang="en-US" sz="1600" dirty="0" err="1">
                <a:cs typeface="Arial"/>
              </a:rPr>
              <a:t>pokrivenosti</a:t>
            </a:r>
            <a:r>
              <a:rPr lang="en-US" sz="1600" dirty="0"/>
              <a:t> </a:t>
            </a:r>
            <a:r>
              <a:rPr lang="en-US" sz="1600" dirty="0" err="1"/>
              <a:t>mogla</a:t>
            </a:r>
            <a:r>
              <a:rPr lang="en-US" sz="1600" dirty="0"/>
              <a:t> bi se </a:t>
            </a:r>
            <a:r>
              <a:rPr lang="en-US" sz="1600" dirty="0" err="1"/>
              <a:t>definisati</a:t>
            </a:r>
            <a:r>
              <a:rPr lang="en-US" sz="1600" dirty="0"/>
              <a:t> </a:t>
            </a:r>
            <a:r>
              <a:rPr lang="en-US" sz="1600" dirty="0" err="1"/>
              <a:t>kao</a:t>
            </a:r>
            <a:r>
              <a:rPr lang="en-US" sz="1600" dirty="0"/>
              <a:t> </a:t>
            </a:r>
            <a:r>
              <a:rPr lang="en-US" sz="1600" dirty="0" err="1"/>
              <a:t>zadatak</a:t>
            </a:r>
            <a:r>
              <a:rPr lang="en-US" sz="1600" dirty="0"/>
              <a:t> </a:t>
            </a:r>
            <a:r>
              <a:rPr lang="en-US" sz="1600" b="1" dirty="0" err="1"/>
              <a:t>maksimizacije</a:t>
            </a:r>
            <a:r>
              <a:rPr lang="en-US" sz="1600" b="1" dirty="0"/>
              <a:t> </a:t>
            </a:r>
            <a:r>
              <a:rPr lang="en-US" sz="1600" b="1" dirty="0" err="1"/>
              <a:t>verovatnoće</a:t>
            </a:r>
            <a:r>
              <a:rPr lang="en-US" sz="1600" b="1" dirty="0"/>
              <a:t>  </a:t>
            </a:r>
            <a:r>
              <a:rPr lang="en-US" sz="1600" b="1" dirty="0" err="1"/>
              <a:t>izazivanja</a:t>
            </a:r>
            <a:r>
              <a:rPr lang="en-US" sz="1600" b="1" dirty="0"/>
              <a:t> </a:t>
            </a:r>
            <a:r>
              <a:rPr lang="en-US" sz="1600" b="1" dirty="0" err="1"/>
              <a:t>i</a:t>
            </a:r>
            <a:r>
              <a:rPr lang="en-US" sz="1600" b="1" dirty="0"/>
              <a:t> </a:t>
            </a:r>
            <a:r>
              <a:rPr lang="en-US" sz="1600" b="1" dirty="0" err="1"/>
              <a:t>detekcije</a:t>
            </a:r>
            <a:r>
              <a:rPr lang="en-US" sz="1600" b="1" dirty="0"/>
              <a:t> </a:t>
            </a:r>
            <a:r>
              <a:rPr lang="en-US" sz="1600" b="1" dirty="0" err="1"/>
              <a:t>grešaka</a:t>
            </a:r>
            <a:r>
              <a:rPr lang="en-US" sz="1600" dirty="0"/>
              <a:t>, </a:t>
            </a:r>
            <a:r>
              <a:rPr lang="en-US" sz="1600" dirty="0" err="1"/>
              <a:t>uz</a:t>
            </a:r>
            <a:r>
              <a:rPr lang="en-US" sz="1600" dirty="0"/>
              <a:t> </a:t>
            </a:r>
            <a:r>
              <a:rPr lang="en-US" sz="1600" dirty="0" err="1"/>
              <a:t>minimalne</a:t>
            </a:r>
            <a:r>
              <a:rPr lang="en-US" sz="1600" dirty="0"/>
              <a:t> </a:t>
            </a:r>
            <a:r>
              <a:rPr lang="en-US" sz="1600" dirty="0" err="1"/>
              <a:t>troškove</a:t>
            </a:r>
            <a:r>
              <a:rPr lang="en-US" sz="1600" dirty="0"/>
              <a:t> (</a:t>
            </a:r>
            <a:r>
              <a:rPr lang="en-US" sz="1600" dirty="0" err="1"/>
              <a:t>vremena</a:t>
            </a:r>
            <a:r>
              <a:rPr lang="en-US" sz="1600" dirty="0"/>
              <a:t>, rada </a:t>
            </a:r>
            <a:r>
              <a:rPr lang="en-US" sz="1600" dirty="0" err="1"/>
              <a:t>i</a:t>
            </a:r>
            <a:r>
              <a:rPr lang="en-US" sz="1600" dirty="0"/>
              <a:t> </a:t>
            </a:r>
            <a:r>
              <a:rPr lang="en-US" sz="1600" dirty="0" err="1"/>
              <a:t>računarskih</a:t>
            </a:r>
            <a:r>
              <a:rPr lang="en-US" sz="1600" dirty="0"/>
              <a:t> </a:t>
            </a:r>
            <a:r>
              <a:rPr lang="en-US" sz="1600" dirty="0" err="1"/>
              <a:t>resursa</a:t>
            </a:r>
            <a:r>
              <a:rPr lang="en-US" sz="1600" dirty="0"/>
              <a:t>)</a:t>
            </a:r>
            <a:endParaRPr lang="en-US" dirty="0">
              <a:cs typeface="Arial"/>
            </a:endParaRPr>
          </a:p>
          <a:p>
            <a:pPr>
              <a:spcBef>
                <a:spcPts val="20"/>
              </a:spcBef>
            </a:pPr>
            <a:endParaRPr lang="en-US" sz="1600" dirty="0"/>
          </a:p>
          <a:p>
            <a:pPr>
              <a:spcBef>
                <a:spcPts val="20"/>
              </a:spcBef>
            </a:pPr>
            <a:r>
              <a:rPr lang="en-US" sz="1600" dirty="0"/>
              <a:t>Na </a:t>
            </a:r>
            <a:r>
              <a:rPr lang="en-US" sz="1600" dirty="0" err="1"/>
              <a:t>kraju</a:t>
            </a:r>
            <a:r>
              <a:rPr lang="en-US" sz="1600" dirty="0"/>
              <a:t>, </a:t>
            </a:r>
            <a:r>
              <a:rPr lang="en-US" sz="1600" dirty="0" err="1"/>
              <a:t>očekivano</a:t>
            </a:r>
            <a:r>
              <a:rPr lang="en-US" sz="1600" dirty="0"/>
              <a:t>, </a:t>
            </a:r>
            <a:r>
              <a:rPr lang="en-US" sz="1600" b="1" dirty="0" err="1"/>
              <a:t>detekcija</a:t>
            </a:r>
            <a:r>
              <a:rPr lang="en-US" sz="1600" b="1" dirty="0"/>
              <a:t> </a:t>
            </a:r>
            <a:r>
              <a:rPr lang="en-US" sz="1600" b="1" dirty="0" err="1"/>
              <a:t>skrivenih</a:t>
            </a:r>
            <a:r>
              <a:rPr lang="en-US" sz="1600" b="1" dirty="0"/>
              <a:t> </a:t>
            </a:r>
            <a:r>
              <a:rPr lang="en-US" sz="1600" b="1" dirty="0" err="1"/>
              <a:t>grešaka</a:t>
            </a:r>
            <a:r>
              <a:rPr lang="en-US" sz="1600" b="1" dirty="0"/>
              <a:t> </a:t>
            </a:r>
            <a:r>
              <a:rPr lang="en-US" sz="1600" dirty="0"/>
              <a:t>je </a:t>
            </a:r>
            <a:r>
              <a:rPr lang="en-US" sz="1600" dirty="0" err="1"/>
              <a:t>glavni</a:t>
            </a:r>
            <a:r>
              <a:rPr lang="en-US" sz="1600" dirty="0"/>
              <a:t> </a:t>
            </a:r>
            <a:r>
              <a:rPr lang="en-US" sz="1600" dirty="0" err="1"/>
              <a:t>cilj</a:t>
            </a:r>
            <a:r>
              <a:rPr lang="en-US" sz="1600" dirty="0"/>
              <a:t> </a:t>
            </a:r>
            <a:r>
              <a:rPr lang="en-US" sz="1600" dirty="0" err="1"/>
              <a:t>verifikacionog</a:t>
            </a:r>
            <a:r>
              <a:rPr lang="en-US" sz="1600" dirty="0"/>
              <a:t> </a:t>
            </a:r>
            <a:r>
              <a:rPr lang="en-US" sz="1600" dirty="0" err="1"/>
              <a:t>procesa</a:t>
            </a:r>
            <a:endParaRPr lang="en-US" dirty="0" err="1">
              <a:cs typeface="Arial"/>
            </a:endParaRPr>
          </a:p>
          <a:p>
            <a:endParaRPr lang="en-US" altLang="en-US" sz="1600" dirty="0">
              <a:cs typeface="Arial"/>
            </a:endParaRPr>
          </a:p>
        </p:txBody>
      </p:sp>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a:extLst>
              <a:ext uri="{FF2B5EF4-FFF2-40B4-BE49-F238E27FC236}">
                <a16:creationId xmlns:a16="http://schemas.microsoft.com/office/drawing/2014/main" id="{CE665F9F-AC68-6182-9D21-9FAF9106B31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D922B4-8B3B-4260-AA2B-501675C42931}" type="slidenum">
              <a:rPr lang="de-DE" altLang="en-US">
                <a:solidFill>
                  <a:schemeClr val="bg1"/>
                </a:solidFill>
              </a:rPr>
              <a:pPr/>
              <a:t>10</a:t>
            </a:fld>
            <a:endParaRPr lang="de-DE" altLang="en-US">
              <a:solidFill>
                <a:schemeClr val="bg1"/>
              </a:solidFill>
            </a:endParaRPr>
          </a:p>
        </p:txBody>
      </p:sp>
      <p:sp>
        <p:nvSpPr>
          <p:cNvPr id="12291" name="Rectangle 2">
            <a:extLst>
              <a:ext uri="{FF2B5EF4-FFF2-40B4-BE49-F238E27FC236}">
                <a16:creationId xmlns:a16="http://schemas.microsoft.com/office/drawing/2014/main" id="{284100DA-A14E-2EE7-DA1C-66A620455349}"/>
              </a:ext>
            </a:extLst>
          </p:cNvPr>
          <p:cNvSpPr>
            <a:spLocks noGrp="1" noChangeArrowheads="1"/>
          </p:cNvSpPr>
          <p:nvPr>
            <p:ph type="title"/>
          </p:nvPr>
        </p:nvSpPr>
        <p:spPr/>
        <p:txBody>
          <a:bodyPr/>
          <a:lstStyle/>
          <a:p>
            <a:r>
              <a:rPr lang="en-US" dirty="0" err="1"/>
              <a:t>Ciljevi</a:t>
            </a:r>
            <a:r>
              <a:rPr lang="en-US" dirty="0"/>
              <a:t> </a:t>
            </a:r>
            <a:r>
              <a:rPr lang="en-US" dirty="0" err="1"/>
              <a:t>verifikacione</a:t>
            </a:r>
            <a:r>
              <a:rPr lang="en-US" dirty="0"/>
              <a:t> </a:t>
            </a:r>
            <a:r>
              <a:rPr lang="en-US" dirty="0" err="1"/>
              <a:t>pokrivenosti</a:t>
            </a:r>
            <a:r>
              <a:rPr lang="en-US" altLang="en-US" dirty="0"/>
              <a:t> II</a:t>
            </a:r>
            <a:endParaRPr lang="en-US" dirty="0"/>
          </a:p>
        </p:txBody>
      </p:sp>
      <p:sp>
        <p:nvSpPr>
          <p:cNvPr id="12292" name="Rectangle 4">
            <a:extLst>
              <a:ext uri="{FF2B5EF4-FFF2-40B4-BE49-F238E27FC236}">
                <a16:creationId xmlns:a16="http://schemas.microsoft.com/office/drawing/2014/main" id="{036E0012-0A41-A61B-49DF-E60756EBB251}"/>
              </a:ext>
            </a:extLst>
          </p:cNvPr>
          <p:cNvSpPr>
            <a:spLocks noGrp="1" noChangeArrowheads="1"/>
          </p:cNvSpPr>
          <p:nvPr>
            <p:ph type="body" sz="half" idx="1"/>
          </p:nvPr>
        </p:nvSpPr>
        <p:spPr/>
        <p:txBody>
          <a:bodyPr/>
          <a:lstStyle/>
          <a:p>
            <a:pPr>
              <a:spcBef>
                <a:spcPts val="20"/>
              </a:spcBef>
            </a:pPr>
            <a:r>
              <a:rPr lang="en-US" altLang="en-US" sz="1300" dirty="0" err="1"/>
              <a:t>Slika</a:t>
            </a:r>
            <a:r>
              <a:rPr lang="en-US" altLang="en-US" sz="1300" dirty="0"/>
              <a:t> </a:t>
            </a:r>
            <a:r>
              <a:rPr lang="en-US" altLang="en-US" sz="1300" dirty="0" err="1"/>
              <a:t>sa</a:t>
            </a:r>
            <a:r>
              <a:rPr lang="en-US" altLang="en-US" sz="1300" dirty="0"/>
              <a:t> </a:t>
            </a:r>
            <a:r>
              <a:rPr lang="en-US" altLang="en-US" sz="1300" dirty="0" err="1"/>
              <a:t>desne</a:t>
            </a:r>
            <a:r>
              <a:rPr lang="en-US" altLang="en-US" sz="1300" dirty="0"/>
              <a:t> </a:t>
            </a:r>
            <a:r>
              <a:rPr lang="en-US" altLang="en-US" sz="1300" dirty="0" err="1"/>
              <a:t>strane</a:t>
            </a:r>
            <a:r>
              <a:rPr lang="en-US" altLang="en-US" sz="1300" dirty="0"/>
              <a:t> </a:t>
            </a:r>
            <a:r>
              <a:rPr lang="en-US" altLang="en-US" sz="1300" dirty="0" err="1"/>
              <a:t>ilustruje</a:t>
            </a:r>
            <a:r>
              <a:rPr lang="en-US" altLang="en-US" sz="1300" dirty="0"/>
              <a:t> </a:t>
            </a:r>
            <a:r>
              <a:rPr lang="en-US" altLang="en-US" sz="1300" dirty="0" err="1"/>
              <a:t>kako</a:t>
            </a:r>
            <a:r>
              <a:rPr lang="en-US" altLang="en-US" sz="1300" dirty="0"/>
              <a:t> </a:t>
            </a:r>
            <a:r>
              <a:rPr lang="en-US" altLang="en-US" sz="1300" dirty="0" err="1"/>
              <a:t>informacije</a:t>
            </a:r>
            <a:r>
              <a:rPr lang="en-US" altLang="en-US" sz="1300" dirty="0"/>
              <a:t> o </a:t>
            </a:r>
            <a:r>
              <a:rPr lang="en-US" altLang="en-US" sz="1300" dirty="0" err="1"/>
              <a:t>pokrivenosti</a:t>
            </a:r>
            <a:r>
              <a:rPr lang="en-US" altLang="en-US" sz="1300" dirty="0"/>
              <a:t> </a:t>
            </a:r>
            <a:r>
              <a:rPr lang="en-US" altLang="en-US" sz="1300" dirty="0" err="1"/>
              <a:t>mogu</a:t>
            </a:r>
            <a:r>
              <a:rPr lang="en-US" altLang="en-US" sz="1300" dirty="0"/>
              <a:t> </a:t>
            </a:r>
            <a:r>
              <a:rPr lang="en-US" altLang="en-US" sz="1300" dirty="0" err="1"/>
              <a:t>usmeravati</a:t>
            </a:r>
            <a:r>
              <a:rPr lang="en-US" altLang="en-US" sz="1300" dirty="0"/>
              <a:t> </a:t>
            </a:r>
            <a:r>
              <a:rPr lang="en-US" altLang="en-US" sz="1300" dirty="0" err="1"/>
              <a:t>simulaciju</a:t>
            </a:r>
            <a:r>
              <a:rPr lang="en-US" altLang="en-US" sz="1300" dirty="0"/>
              <a:t> </a:t>
            </a:r>
            <a:r>
              <a:rPr lang="en-US" altLang="en-US" sz="1300" dirty="0" err="1"/>
              <a:t>kroz</a:t>
            </a:r>
            <a:r>
              <a:rPr lang="en-US" altLang="en-US" sz="1300" dirty="0"/>
              <a:t> </a:t>
            </a:r>
            <a:r>
              <a:rPr lang="en-US" altLang="en-US" sz="1300" dirty="0" err="1"/>
              <a:t>prostor</a:t>
            </a:r>
            <a:r>
              <a:rPr lang="en-US" altLang="en-US" sz="1300" dirty="0"/>
              <a:t> </a:t>
            </a:r>
            <a:r>
              <a:rPr lang="en-US" altLang="en-US" sz="1300" dirty="0" err="1"/>
              <a:t>stanja</a:t>
            </a:r>
            <a:r>
              <a:rPr lang="en-US" altLang="en-US" sz="1300" dirty="0"/>
              <a:t> DUV-a da bi se </a:t>
            </a:r>
            <a:r>
              <a:rPr lang="en-US" altLang="en-US" sz="1300" dirty="0" err="1"/>
              <a:t>pronašle</a:t>
            </a:r>
            <a:r>
              <a:rPr lang="en-US" altLang="en-US" sz="1300" dirty="0"/>
              <a:t> </a:t>
            </a:r>
            <a:r>
              <a:rPr lang="en-US" altLang="en-US" sz="1300" dirty="0" err="1"/>
              <a:t>skrivene</a:t>
            </a:r>
            <a:r>
              <a:rPr lang="en-US" altLang="en-US" sz="1300" dirty="0"/>
              <a:t> </a:t>
            </a:r>
            <a:r>
              <a:rPr lang="en-US" altLang="en-US" sz="1300" dirty="0" err="1"/>
              <a:t>greške</a:t>
            </a:r>
            <a:endParaRPr lang="en-US" dirty="0" err="1"/>
          </a:p>
          <a:p>
            <a:pPr>
              <a:spcBef>
                <a:spcPts val="20"/>
              </a:spcBef>
            </a:pPr>
            <a:endParaRPr lang="en-US" altLang="en-US" sz="1300" dirty="0"/>
          </a:p>
          <a:p>
            <a:pPr>
              <a:spcBef>
                <a:spcPts val="20"/>
              </a:spcBef>
            </a:pPr>
            <a:r>
              <a:rPr lang="en-US" sz="1300" dirty="0" err="1"/>
              <a:t>Generisani</a:t>
            </a:r>
            <a:r>
              <a:rPr lang="en-US" sz="1300" dirty="0"/>
              <a:t> stimulus </a:t>
            </a:r>
            <a:r>
              <a:rPr lang="en-US" sz="1300" dirty="0" err="1"/>
              <a:t>pokreće</a:t>
            </a:r>
            <a:r>
              <a:rPr lang="en-US" sz="1300" dirty="0"/>
              <a:t> </a:t>
            </a:r>
            <a:r>
              <a:rPr lang="en-US" sz="1300" dirty="0" err="1"/>
              <a:t>simulaciju</a:t>
            </a:r>
            <a:r>
              <a:rPr lang="en-US" sz="1300" dirty="0"/>
              <a:t> </a:t>
            </a:r>
            <a:r>
              <a:rPr lang="en-US" sz="1300" dirty="0" err="1"/>
              <a:t>kroz</a:t>
            </a:r>
            <a:r>
              <a:rPr lang="en-US" sz="1300" dirty="0"/>
              <a:t> </a:t>
            </a:r>
            <a:r>
              <a:rPr lang="en-US" sz="1300" dirty="0" err="1"/>
              <a:t>prostor</a:t>
            </a:r>
            <a:r>
              <a:rPr lang="en-US" sz="1300" dirty="0"/>
              <a:t> </a:t>
            </a:r>
            <a:r>
              <a:rPr lang="en-US" sz="1300" dirty="0" err="1"/>
              <a:t>stanja</a:t>
            </a:r>
            <a:r>
              <a:rPr lang="en-US" sz="1300" dirty="0"/>
              <a:t> </a:t>
            </a:r>
            <a:r>
              <a:rPr lang="en-US" sz="1300" dirty="0" err="1"/>
              <a:t>vijugavom</a:t>
            </a:r>
            <a:r>
              <a:rPr lang="en-US" sz="1300" dirty="0"/>
              <a:t> </a:t>
            </a:r>
            <a:r>
              <a:rPr lang="en-US" sz="1300" dirty="0" err="1"/>
              <a:t>putanjom</a:t>
            </a:r>
            <a:endParaRPr lang="en-US" sz="1300" dirty="0" err="1">
              <a:cs typeface="Arial"/>
            </a:endParaRPr>
          </a:p>
          <a:p>
            <a:pPr>
              <a:spcBef>
                <a:spcPts val="20"/>
              </a:spcBef>
            </a:pPr>
            <a:endParaRPr lang="en-US" sz="1300" dirty="0">
              <a:cs typeface="Arial"/>
            </a:endParaRPr>
          </a:p>
          <a:p>
            <a:pPr>
              <a:spcBef>
                <a:spcPts val="20"/>
              </a:spcBef>
            </a:pPr>
            <a:r>
              <a:rPr lang="en-US" sz="1300" dirty="0" err="1">
                <a:cs typeface="Arial"/>
              </a:rPr>
              <a:t>Zadatak</a:t>
            </a:r>
            <a:r>
              <a:rPr lang="en-US" sz="1300" dirty="0">
                <a:cs typeface="Arial"/>
              </a:rPr>
              <a:t> </a:t>
            </a:r>
            <a:r>
              <a:rPr lang="en-US" sz="1300" dirty="0" err="1">
                <a:cs typeface="Arial"/>
              </a:rPr>
              <a:t>vođenja</a:t>
            </a:r>
            <a:r>
              <a:rPr lang="en-US" sz="1300" dirty="0">
                <a:cs typeface="Arial"/>
              </a:rPr>
              <a:t> </a:t>
            </a:r>
            <a:r>
              <a:rPr lang="en-US" sz="1300" dirty="0" err="1">
                <a:cs typeface="Arial"/>
              </a:rPr>
              <a:t>testa</a:t>
            </a:r>
            <a:r>
              <a:rPr lang="en-US" sz="1300" dirty="0">
                <a:cs typeface="Arial"/>
              </a:rPr>
              <a:t> </a:t>
            </a:r>
            <a:r>
              <a:rPr lang="en-US" sz="1300" dirty="0" err="1">
                <a:cs typeface="Arial"/>
              </a:rPr>
              <a:t>na</a:t>
            </a:r>
            <a:r>
              <a:rPr lang="en-US" sz="1300" dirty="0">
                <a:cs typeface="Arial"/>
              </a:rPr>
              <a:t> </a:t>
            </a:r>
            <a:r>
              <a:rPr lang="en-US" sz="1300" dirty="0" err="1">
                <a:cs typeface="Arial"/>
              </a:rPr>
              <a:t>osnovu</a:t>
            </a:r>
            <a:r>
              <a:rPr lang="en-US" sz="1300" dirty="0">
                <a:cs typeface="Arial"/>
              </a:rPr>
              <a:t> </a:t>
            </a:r>
            <a:r>
              <a:rPr lang="en-US" sz="1300" dirty="0" err="1">
                <a:cs typeface="Arial"/>
              </a:rPr>
              <a:t>pokrivenosti</a:t>
            </a:r>
            <a:r>
              <a:rPr lang="en-US" sz="1300" dirty="0">
                <a:cs typeface="Arial"/>
              </a:rPr>
              <a:t> je da </a:t>
            </a:r>
            <a:r>
              <a:rPr lang="en-US" sz="1300" dirty="0" err="1">
                <a:cs typeface="Arial"/>
              </a:rPr>
              <a:t>utiče</a:t>
            </a:r>
            <a:r>
              <a:rPr lang="en-US" sz="1300" dirty="0">
                <a:cs typeface="Arial"/>
              </a:rPr>
              <a:t> </a:t>
            </a:r>
            <a:r>
              <a:rPr lang="en-US" sz="1300" dirty="0" err="1">
                <a:cs typeface="Arial"/>
              </a:rPr>
              <a:t>na</a:t>
            </a:r>
            <a:r>
              <a:rPr lang="en-US" sz="1300" dirty="0">
                <a:cs typeface="Arial"/>
              </a:rPr>
              <a:t> </a:t>
            </a:r>
            <a:r>
              <a:rPr lang="en-US" sz="1300" dirty="0" err="1">
                <a:cs typeface="Arial"/>
              </a:rPr>
              <a:t>pravac</a:t>
            </a:r>
            <a:r>
              <a:rPr lang="en-US" sz="1300" dirty="0">
                <a:cs typeface="Arial"/>
              </a:rPr>
              <a:t> </a:t>
            </a:r>
            <a:r>
              <a:rPr lang="en-US" sz="1300" dirty="0" err="1">
                <a:cs typeface="Arial"/>
              </a:rPr>
              <a:t>prolaska</a:t>
            </a:r>
            <a:r>
              <a:rPr lang="en-US" sz="1300" dirty="0">
                <a:cs typeface="Arial"/>
              </a:rPr>
              <a:t> </a:t>
            </a:r>
            <a:r>
              <a:rPr lang="en-US" sz="1300" dirty="0" err="1">
                <a:cs typeface="Arial"/>
              </a:rPr>
              <a:t>kroz</a:t>
            </a:r>
            <a:r>
              <a:rPr lang="en-US" sz="1300" dirty="0">
                <a:cs typeface="Arial"/>
              </a:rPr>
              <a:t> </a:t>
            </a:r>
            <a:r>
              <a:rPr lang="en-US" sz="1300" dirty="0" err="1">
                <a:cs typeface="Arial"/>
              </a:rPr>
              <a:t>prostor</a:t>
            </a:r>
            <a:r>
              <a:rPr lang="en-US" sz="1300" dirty="0">
                <a:cs typeface="Arial"/>
              </a:rPr>
              <a:t> </a:t>
            </a:r>
            <a:r>
              <a:rPr lang="en-US" sz="1300" dirty="0" err="1">
                <a:cs typeface="Arial"/>
              </a:rPr>
              <a:t>stanja</a:t>
            </a:r>
            <a:r>
              <a:rPr lang="en-US" sz="1300" dirty="0">
                <a:cs typeface="Arial"/>
              </a:rPr>
              <a:t> </a:t>
            </a:r>
            <a:r>
              <a:rPr lang="en-US" sz="1300" dirty="0" err="1">
                <a:cs typeface="Arial"/>
              </a:rPr>
              <a:t>kako</a:t>
            </a:r>
            <a:r>
              <a:rPr lang="en-US" sz="1300" dirty="0">
                <a:cs typeface="Arial"/>
              </a:rPr>
              <a:t> bi se </a:t>
            </a:r>
            <a:r>
              <a:rPr lang="en-US" sz="1300" dirty="0" err="1">
                <a:cs typeface="Arial"/>
              </a:rPr>
              <a:t>pogodila</a:t>
            </a:r>
            <a:r>
              <a:rPr lang="en-US" sz="1300" dirty="0">
                <a:cs typeface="Arial"/>
              </a:rPr>
              <a:t> </a:t>
            </a:r>
            <a:r>
              <a:rPr lang="en-US" sz="1300" dirty="0" err="1">
                <a:cs typeface="Arial"/>
              </a:rPr>
              <a:t>područja</a:t>
            </a:r>
            <a:r>
              <a:rPr lang="en-US" sz="1300" dirty="0">
                <a:cs typeface="Arial"/>
              </a:rPr>
              <a:t> </a:t>
            </a:r>
            <a:r>
              <a:rPr lang="en-US" sz="1300" dirty="0" err="1">
                <a:cs typeface="Arial"/>
              </a:rPr>
              <a:t>sklona</a:t>
            </a:r>
            <a:r>
              <a:rPr lang="en-US" sz="1300" dirty="0">
                <a:cs typeface="Arial"/>
              </a:rPr>
              <a:t> </a:t>
            </a:r>
            <a:r>
              <a:rPr lang="en-US" sz="1300" dirty="0" err="1">
                <a:cs typeface="Arial"/>
              </a:rPr>
              <a:t>skrivenim</a:t>
            </a:r>
            <a:r>
              <a:rPr lang="en-US" sz="1300" dirty="0">
                <a:cs typeface="Arial"/>
              </a:rPr>
              <a:t> </a:t>
            </a:r>
            <a:r>
              <a:rPr lang="en-US" sz="1300" dirty="0" err="1">
                <a:cs typeface="Arial"/>
              </a:rPr>
              <a:t>greškama</a:t>
            </a:r>
            <a:endParaRPr lang="en-US" dirty="0" err="1"/>
          </a:p>
          <a:p>
            <a:pPr>
              <a:spcBef>
                <a:spcPts val="20"/>
              </a:spcBef>
            </a:pPr>
            <a:endParaRPr lang="en-US" sz="1300" dirty="0"/>
          </a:p>
          <a:p>
            <a:pPr>
              <a:spcBef>
                <a:spcPts val="20"/>
              </a:spcBef>
            </a:pPr>
            <a:r>
              <a:rPr lang="en-US" sz="1300" dirty="0" err="1"/>
              <a:t>Ukratko</a:t>
            </a:r>
            <a:r>
              <a:rPr lang="en-US" sz="1300" dirty="0"/>
              <a:t>, </a:t>
            </a:r>
            <a:r>
              <a:rPr lang="en-US" sz="1300" b="1" dirty="0" err="1"/>
              <a:t>broj</a:t>
            </a:r>
            <a:r>
              <a:rPr lang="en-US" sz="1300" b="1" dirty="0"/>
              <a:t> </a:t>
            </a:r>
            <a:r>
              <a:rPr lang="en-US" sz="1300" b="1" dirty="0" err="1"/>
              <a:t>pronađenih</a:t>
            </a:r>
            <a:r>
              <a:rPr lang="en-US" sz="1300" b="1" dirty="0"/>
              <a:t> </a:t>
            </a:r>
            <a:r>
              <a:rPr lang="en-US" sz="1300" b="1" dirty="0" err="1"/>
              <a:t>skrivenih</a:t>
            </a:r>
            <a:r>
              <a:rPr lang="en-US" sz="1300" b="1" dirty="0"/>
              <a:t> </a:t>
            </a:r>
            <a:r>
              <a:rPr lang="en-US" sz="1300" b="1" dirty="0" err="1"/>
              <a:t>grešaka</a:t>
            </a:r>
            <a:r>
              <a:rPr lang="en-US" sz="1300" b="1" dirty="0"/>
              <a:t> </a:t>
            </a:r>
            <a:r>
              <a:rPr lang="en-US" sz="1300" dirty="0"/>
              <a:t>meri </a:t>
            </a:r>
            <a:r>
              <a:rPr lang="en-US" sz="1300" dirty="0" err="1"/>
              <a:t>kvalitet</a:t>
            </a:r>
            <a:r>
              <a:rPr lang="en-US" sz="1300" dirty="0"/>
              <a:t> </a:t>
            </a:r>
            <a:r>
              <a:rPr lang="en-US" sz="1300" dirty="0" err="1"/>
              <a:t>analize</a:t>
            </a:r>
            <a:r>
              <a:rPr lang="en-US" sz="1300" dirty="0"/>
              <a:t> </a:t>
            </a:r>
            <a:r>
              <a:rPr lang="en-US" sz="1300" dirty="0" err="1"/>
              <a:t>pokrivenosti</a:t>
            </a:r>
            <a:endParaRPr lang="en-US" sz="1300" dirty="0">
              <a:cs typeface="Arial"/>
            </a:endParaRPr>
          </a:p>
          <a:p>
            <a:pPr>
              <a:spcBef>
                <a:spcPts val="20"/>
              </a:spcBef>
            </a:pPr>
            <a:endParaRPr lang="en-US" sz="1300" dirty="0"/>
          </a:p>
          <a:p>
            <a:pPr>
              <a:spcBef>
                <a:spcPts val="20"/>
              </a:spcBef>
            </a:pPr>
            <a:r>
              <a:rPr lang="en-US" sz="1300" dirty="0" err="1"/>
              <a:t>Pokrivenost</a:t>
            </a:r>
            <a:r>
              <a:rPr lang="en-US" sz="1300" dirty="0"/>
              <a:t> je </a:t>
            </a:r>
            <a:r>
              <a:rPr lang="en-US" sz="1300" dirty="0" err="1"/>
              <a:t>alat</a:t>
            </a:r>
            <a:r>
              <a:rPr lang="en-US" sz="1300" dirty="0"/>
              <a:t> koji </a:t>
            </a:r>
            <a:r>
              <a:rPr lang="en-US" sz="1300" dirty="0" err="1"/>
              <a:t>pomaže</a:t>
            </a:r>
            <a:r>
              <a:rPr lang="en-US" sz="1300" dirty="0"/>
              <a:t> </a:t>
            </a:r>
            <a:r>
              <a:rPr lang="en-US" sz="1300" dirty="0" err="1"/>
              <a:t>verifikacionom</a:t>
            </a:r>
            <a:r>
              <a:rPr lang="en-US" sz="1300" dirty="0"/>
              <a:t> </a:t>
            </a:r>
            <a:r>
              <a:rPr lang="en-US" sz="1300" dirty="0" err="1"/>
              <a:t>timu</a:t>
            </a:r>
            <a:r>
              <a:rPr lang="en-US" sz="1300" dirty="0"/>
              <a:t> da </a:t>
            </a:r>
            <a:r>
              <a:rPr lang="en-US" sz="1300" dirty="0" err="1"/>
              <a:t>pronađe</a:t>
            </a:r>
            <a:r>
              <a:rPr lang="en-US" sz="1300" dirty="0"/>
              <a:t> </a:t>
            </a:r>
            <a:r>
              <a:rPr lang="en-US" sz="1300" dirty="0" err="1"/>
              <a:t>greške</a:t>
            </a:r>
            <a:r>
              <a:rPr lang="en-US" sz="1300" dirty="0"/>
              <a:t> </a:t>
            </a:r>
            <a:r>
              <a:rPr lang="en-US" sz="1300" dirty="0" err="1"/>
              <a:t>i</a:t>
            </a:r>
            <a:r>
              <a:rPr lang="en-US" sz="1300" dirty="0"/>
              <a:t> </a:t>
            </a:r>
            <a:r>
              <a:rPr lang="en-US" sz="1300" dirty="0" err="1"/>
              <a:t>zapravo</a:t>
            </a:r>
            <a:r>
              <a:rPr lang="en-US" sz="1300" dirty="0"/>
              <a:t> je </a:t>
            </a:r>
            <a:r>
              <a:rPr lang="en-US" sz="1300" dirty="0" err="1"/>
              <a:t>samo</a:t>
            </a:r>
            <a:r>
              <a:rPr lang="en-US" sz="1300" dirty="0"/>
              <a:t> </a:t>
            </a:r>
            <a:r>
              <a:rPr lang="en-US" sz="1300" dirty="0" err="1"/>
              <a:t>sredstvo</a:t>
            </a:r>
            <a:r>
              <a:rPr lang="en-US" sz="1300" dirty="0"/>
              <a:t> </a:t>
            </a:r>
            <a:r>
              <a:rPr lang="en-US" sz="1300" dirty="0" err="1"/>
              <a:t>usmereno</a:t>
            </a:r>
            <a:r>
              <a:rPr lang="en-US" sz="1300" dirty="0"/>
              <a:t> ka tom </a:t>
            </a:r>
            <a:r>
              <a:rPr lang="en-US" sz="1300" dirty="0" err="1"/>
              <a:t>cilju</a:t>
            </a:r>
            <a:endParaRPr lang="en-US" sz="1300" dirty="0" err="1">
              <a:cs typeface="Arial"/>
            </a:endParaRPr>
          </a:p>
          <a:p>
            <a:pPr>
              <a:spcBef>
                <a:spcPts val="20"/>
              </a:spcBef>
            </a:pPr>
            <a:endParaRPr lang="en-US" sz="1300" dirty="0"/>
          </a:p>
          <a:p>
            <a:pPr>
              <a:spcBef>
                <a:spcPts val="20"/>
              </a:spcBef>
            </a:pPr>
            <a:r>
              <a:rPr lang="en-US" sz="1300" dirty="0"/>
              <a:t>Mera </a:t>
            </a:r>
            <a:r>
              <a:rPr lang="en-US" sz="1300" dirty="0" err="1"/>
              <a:t>dostignute</a:t>
            </a:r>
            <a:r>
              <a:rPr lang="en-US" sz="1300" dirty="0"/>
              <a:t> </a:t>
            </a:r>
            <a:r>
              <a:rPr lang="en-US" sz="1300" dirty="0" err="1"/>
              <a:t>pokrivenosti</a:t>
            </a:r>
            <a:r>
              <a:rPr lang="en-US" sz="1300" dirty="0"/>
              <a:t> bez </a:t>
            </a:r>
            <a:r>
              <a:rPr lang="en-US" sz="1300" dirty="0" err="1"/>
              <a:t>pronalaska</a:t>
            </a:r>
            <a:r>
              <a:rPr lang="en-US" sz="1300" dirty="0"/>
              <a:t> </a:t>
            </a:r>
            <a:r>
              <a:rPr lang="en-US" sz="1300" dirty="0" err="1"/>
              <a:t>greške</a:t>
            </a:r>
            <a:r>
              <a:rPr lang="en-US" sz="1300" dirty="0"/>
              <a:t> </a:t>
            </a:r>
            <a:r>
              <a:rPr lang="en-US" sz="1300" dirty="0" err="1"/>
              <a:t>ima</a:t>
            </a:r>
            <a:r>
              <a:rPr lang="en-US" sz="1300" dirty="0"/>
              <a:t> </a:t>
            </a:r>
            <a:r>
              <a:rPr lang="en-US" sz="1300" dirty="0" err="1"/>
              <a:t>ograničenu</a:t>
            </a:r>
            <a:r>
              <a:rPr lang="en-US" sz="1300" dirty="0"/>
              <a:t> </a:t>
            </a:r>
            <a:r>
              <a:rPr lang="en-US" sz="1300" dirty="0" err="1"/>
              <a:t>vrednost</a:t>
            </a:r>
            <a:endParaRPr lang="en-US" dirty="0" err="1"/>
          </a:p>
          <a:p>
            <a:pPr>
              <a:spcBef>
                <a:spcPts val="20"/>
              </a:spcBef>
            </a:pPr>
            <a:endParaRPr lang="en-US" sz="1300" dirty="0">
              <a:cs typeface="Arial"/>
            </a:endParaRPr>
          </a:p>
          <a:p>
            <a:pPr>
              <a:spcBef>
                <a:spcPts val="20"/>
              </a:spcBef>
            </a:pPr>
            <a:r>
              <a:rPr lang="en-US" sz="1300" dirty="0"/>
              <a:t>U tom </a:t>
            </a:r>
            <a:r>
              <a:rPr lang="en-US" sz="1300" dirty="0" err="1"/>
              <a:t>smislu</a:t>
            </a:r>
            <a:r>
              <a:rPr lang="en-US" sz="1300" dirty="0"/>
              <a:t>, dobra </a:t>
            </a:r>
            <a:r>
              <a:rPr lang="en-US" sz="1300" dirty="0" err="1"/>
              <a:t>metrika</a:t>
            </a:r>
            <a:r>
              <a:rPr lang="en-US" sz="1300" dirty="0"/>
              <a:t> </a:t>
            </a:r>
            <a:r>
              <a:rPr lang="en-US" sz="1300" dirty="0" err="1"/>
              <a:t>pokrivenosti</a:t>
            </a:r>
            <a:r>
              <a:rPr lang="en-US" sz="1300" dirty="0"/>
              <a:t> mora </a:t>
            </a:r>
            <a:r>
              <a:rPr lang="en-US" sz="1300" dirty="0" err="1"/>
              <a:t>biti</a:t>
            </a:r>
            <a:r>
              <a:rPr lang="en-US" sz="1300" dirty="0"/>
              <a:t> </a:t>
            </a:r>
            <a:r>
              <a:rPr lang="en-US" sz="1300" dirty="0" err="1"/>
              <a:t>sposobna</a:t>
            </a:r>
            <a:r>
              <a:rPr lang="en-US" sz="1300" dirty="0"/>
              <a:t> da meri </a:t>
            </a:r>
            <a:r>
              <a:rPr lang="en-US" sz="1300" dirty="0" err="1"/>
              <a:t>pokrivenost</a:t>
            </a:r>
            <a:r>
              <a:rPr lang="en-US" sz="1300" dirty="0"/>
              <a:t> </a:t>
            </a:r>
            <a:r>
              <a:rPr lang="en-US" sz="1300" dirty="0" err="1"/>
              <a:t>grešaka</a:t>
            </a:r>
            <a:endParaRPr lang="en-US" dirty="0" err="1"/>
          </a:p>
          <a:p>
            <a:endParaRPr lang="en-US" altLang="en-US" sz="1300" dirty="0">
              <a:cs typeface="Arial"/>
            </a:endParaRPr>
          </a:p>
        </p:txBody>
      </p:sp>
      <p:pic>
        <p:nvPicPr>
          <p:cNvPr id="12293" name="Picture 6">
            <a:extLst>
              <a:ext uri="{FF2B5EF4-FFF2-40B4-BE49-F238E27FC236}">
                <a16:creationId xmlns:a16="http://schemas.microsoft.com/office/drawing/2014/main" id="{772065B4-F288-A433-6A84-965F6232D2B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1558925"/>
            <a:ext cx="4186238" cy="2433638"/>
          </a:xfrm>
          <a:noFill/>
        </p:spPr>
      </p:pic>
      <p:sp>
        <p:nvSpPr>
          <p:cNvPr id="12294" name="Rectangle 7">
            <a:extLst>
              <a:ext uri="{FF2B5EF4-FFF2-40B4-BE49-F238E27FC236}">
                <a16:creationId xmlns:a16="http://schemas.microsoft.com/office/drawing/2014/main" id="{7DACCEEA-63D0-F7DB-A214-AE2CFAC13A81}"/>
              </a:ext>
            </a:extLst>
          </p:cNvPr>
          <p:cNvSpPr>
            <a:spLocks noChangeArrowheads="1"/>
          </p:cNvSpPr>
          <p:nvPr/>
        </p:nvSpPr>
        <p:spPr bwMode="auto">
          <a:xfrm>
            <a:off x="4648200" y="4011613"/>
            <a:ext cx="42926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latin typeface="Arial"/>
                <a:cs typeface="Arial"/>
              </a:rPr>
              <a:t>Usmeravanje</a:t>
            </a:r>
            <a:r>
              <a:rPr lang="en-US" sz="1000" dirty="0">
                <a:latin typeface="Arial"/>
                <a:cs typeface="Arial"/>
              </a:rPr>
              <a:t> ka </a:t>
            </a:r>
            <a:r>
              <a:rPr lang="en-US" sz="1000" dirty="0" err="1">
                <a:latin typeface="Arial"/>
                <a:cs typeface="Arial"/>
              </a:rPr>
              <a:t>skrivenim</a:t>
            </a:r>
            <a:r>
              <a:rPr lang="en-US" sz="1000" dirty="0">
                <a:latin typeface="Arial"/>
                <a:cs typeface="Arial"/>
              </a:rPr>
              <a:t> </a:t>
            </a:r>
            <a:r>
              <a:rPr lang="en-US" sz="1000" dirty="0" err="1">
                <a:latin typeface="Arial"/>
                <a:cs typeface="Arial"/>
              </a:rPr>
              <a:t>greškama</a:t>
            </a:r>
            <a:r>
              <a:rPr lang="en-US" sz="1000" dirty="0">
                <a:latin typeface="Arial"/>
                <a:cs typeface="Arial"/>
              </a:rPr>
              <a:t> </a:t>
            </a:r>
            <a:r>
              <a:rPr lang="en-US" sz="1000" dirty="0" err="1">
                <a:latin typeface="Arial"/>
                <a:cs typeface="Arial"/>
              </a:rPr>
              <a:t>uz</a:t>
            </a:r>
            <a:r>
              <a:rPr lang="en-US" sz="1000" dirty="0">
                <a:latin typeface="Arial"/>
                <a:cs typeface="Arial"/>
              </a:rPr>
              <a:t> </a:t>
            </a:r>
            <a:r>
              <a:rPr lang="en-US" sz="1000" dirty="0" err="1">
                <a:latin typeface="Arial"/>
                <a:cs typeface="Arial"/>
              </a:rPr>
              <a:t>pomoć</a:t>
            </a:r>
            <a:r>
              <a:rPr lang="en-US" sz="1000" dirty="0">
                <a:latin typeface="Arial"/>
                <a:cs typeface="Arial"/>
              </a:rPr>
              <a:t> </a:t>
            </a:r>
            <a:r>
              <a:rPr lang="en-US" sz="1000" dirty="0" err="1">
                <a:latin typeface="Arial"/>
                <a:cs typeface="Arial"/>
              </a:rPr>
              <a:t>verifikacione</a:t>
            </a:r>
            <a:r>
              <a:rPr lang="en-US" sz="1000" dirty="0">
                <a:latin typeface="Arial"/>
                <a:cs typeface="Arial"/>
              </a:rPr>
              <a:t> </a:t>
            </a:r>
            <a:r>
              <a:rPr lang="en-US" sz="1000" dirty="0" err="1">
                <a:latin typeface="Arial"/>
                <a:cs typeface="Arial"/>
              </a:rPr>
              <a:t>pokrivenosti</a:t>
            </a:r>
            <a:r>
              <a:rPr lang="en-US" sz="1000" dirty="0">
                <a:latin typeface="Arial"/>
                <a:cs typeface="Arial"/>
              </a:rPr>
              <a:t>. </a:t>
            </a:r>
            <a:r>
              <a:rPr lang="en-US" sz="1000" dirty="0" err="1">
                <a:latin typeface="Arial"/>
                <a:cs typeface="Arial"/>
              </a:rPr>
              <a:t>Pravougaonik</a:t>
            </a:r>
            <a:r>
              <a:rPr lang="en-US" sz="1000" dirty="0">
                <a:latin typeface="Arial"/>
                <a:cs typeface="Arial"/>
              </a:rPr>
              <a:t> </a:t>
            </a:r>
            <a:r>
              <a:rPr lang="en-US" sz="1000" dirty="0" err="1">
                <a:latin typeface="Arial"/>
                <a:cs typeface="Arial"/>
              </a:rPr>
              <a:t>predstavlja</a:t>
            </a:r>
            <a:r>
              <a:rPr lang="en-US" sz="1000" dirty="0">
                <a:latin typeface="Arial"/>
                <a:cs typeface="Arial"/>
              </a:rPr>
              <a:t> </a:t>
            </a:r>
            <a:r>
              <a:rPr lang="en-US" sz="1000" dirty="0" err="1">
                <a:latin typeface="Arial"/>
                <a:cs typeface="Arial"/>
              </a:rPr>
              <a:t>prostor</a:t>
            </a:r>
            <a:r>
              <a:rPr lang="en-US" sz="1000" dirty="0">
                <a:latin typeface="Arial"/>
                <a:cs typeface="Arial"/>
              </a:rPr>
              <a:t> DUV-a. </a:t>
            </a:r>
            <a:r>
              <a:rPr lang="en-US" sz="1000" dirty="0" err="1">
                <a:latin typeface="Arial"/>
                <a:cs typeface="Arial"/>
              </a:rPr>
              <a:t>Simulacija</a:t>
            </a:r>
            <a:r>
              <a:rPr lang="en-US" sz="1000" dirty="0">
                <a:latin typeface="Arial"/>
                <a:cs typeface="Arial"/>
              </a:rPr>
              <a:t> </a:t>
            </a:r>
            <a:r>
              <a:rPr lang="en-US" sz="1000" dirty="0" err="1">
                <a:latin typeface="Arial"/>
                <a:cs typeface="Arial"/>
              </a:rPr>
              <a:t>prolazi</a:t>
            </a:r>
            <a:r>
              <a:rPr lang="en-US" sz="1000" dirty="0">
                <a:latin typeface="Arial"/>
                <a:cs typeface="Arial"/>
              </a:rPr>
              <a:t> </a:t>
            </a:r>
            <a:r>
              <a:rPr lang="en-US" sz="1000" dirty="0" err="1">
                <a:latin typeface="Arial"/>
                <a:cs typeface="Arial"/>
              </a:rPr>
              <a:t>kroz</a:t>
            </a:r>
            <a:r>
              <a:rPr lang="en-US" sz="1000" dirty="0">
                <a:latin typeface="Arial"/>
                <a:cs typeface="Arial"/>
              </a:rPr>
              <a:t> </a:t>
            </a:r>
            <a:r>
              <a:rPr lang="en-US" sz="1000" dirty="0" err="1">
                <a:latin typeface="Arial"/>
                <a:cs typeface="Arial"/>
              </a:rPr>
              <a:t>ovaj</a:t>
            </a:r>
            <a:r>
              <a:rPr lang="en-US" sz="1000" dirty="0">
                <a:latin typeface="Arial"/>
                <a:cs typeface="Arial"/>
              </a:rPr>
              <a:t> </a:t>
            </a:r>
            <a:r>
              <a:rPr lang="en-US" sz="1000" dirty="0" err="1">
                <a:latin typeface="Arial"/>
                <a:cs typeface="Arial"/>
              </a:rPr>
              <a:t>prostor</a:t>
            </a:r>
            <a:r>
              <a:rPr lang="en-US" sz="1000" dirty="0">
                <a:latin typeface="Arial"/>
                <a:cs typeface="Arial"/>
              </a:rPr>
              <a:t> </a:t>
            </a:r>
            <a:r>
              <a:rPr lang="en-US" sz="1000" dirty="0" err="1">
                <a:latin typeface="Arial"/>
                <a:cs typeface="Arial"/>
              </a:rPr>
              <a:t>stanja</a:t>
            </a:r>
            <a:r>
              <a:rPr lang="en-US" sz="1000" dirty="0">
                <a:latin typeface="Arial"/>
                <a:cs typeface="Arial"/>
              </a:rPr>
              <a:t> </a:t>
            </a:r>
            <a:r>
              <a:rPr lang="en-US" sz="1000" dirty="0" err="1">
                <a:latin typeface="Arial"/>
                <a:cs typeface="Arial"/>
              </a:rPr>
              <a:t>duž</a:t>
            </a:r>
            <a:r>
              <a:rPr lang="en-US" sz="1000" dirty="0">
                <a:latin typeface="Arial"/>
                <a:cs typeface="Arial"/>
              </a:rPr>
              <a:t> </a:t>
            </a:r>
            <a:r>
              <a:rPr lang="en-US" sz="1000" dirty="0" err="1">
                <a:latin typeface="Arial"/>
                <a:cs typeface="Arial"/>
              </a:rPr>
              <a:t>cik-cak</a:t>
            </a:r>
            <a:r>
              <a:rPr lang="en-US" sz="1000" dirty="0">
                <a:latin typeface="Arial"/>
                <a:cs typeface="Arial"/>
              </a:rPr>
              <a:t> </a:t>
            </a:r>
            <a:r>
              <a:rPr lang="en-US" sz="1000" dirty="0" err="1">
                <a:latin typeface="Arial"/>
                <a:cs typeface="Arial"/>
              </a:rPr>
              <a:t>putanje</a:t>
            </a:r>
            <a:r>
              <a:rPr lang="en-US" sz="1000" dirty="0">
                <a:latin typeface="Arial"/>
                <a:cs typeface="Arial"/>
              </a:rPr>
              <a:t>. Skrivene </a:t>
            </a:r>
            <a:r>
              <a:rPr lang="en-US" sz="1000" dirty="0" err="1">
                <a:latin typeface="Arial"/>
                <a:cs typeface="Arial"/>
              </a:rPr>
              <a:t>greške</a:t>
            </a:r>
            <a:r>
              <a:rPr lang="en-US" sz="1000" dirty="0">
                <a:latin typeface="Arial"/>
                <a:cs typeface="Arial"/>
              </a:rPr>
              <a:t> u DUV-u </a:t>
            </a:r>
            <a:r>
              <a:rPr lang="en-US" sz="1000" dirty="0" err="1">
                <a:latin typeface="Arial"/>
                <a:cs typeface="Arial"/>
              </a:rPr>
              <a:t>prikazane</a:t>
            </a:r>
            <a:r>
              <a:rPr lang="en-US" sz="1000" dirty="0">
                <a:latin typeface="Arial"/>
                <a:cs typeface="Arial"/>
              </a:rPr>
              <a:t> </a:t>
            </a:r>
            <a:r>
              <a:rPr lang="en-US" sz="1000" dirty="0" err="1">
                <a:latin typeface="Arial"/>
                <a:cs typeface="Arial"/>
              </a:rPr>
              <a:t>su</a:t>
            </a:r>
            <a:r>
              <a:rPr lang="en-US" sz="1000" dirty="0">
                <a:latin typeface="Arial"/>
                <a:cs typeface="Arial"/>
              </a:rPr>
              <a:t> </a:t>
            </a:r>
            <a:r>
              <a:rPr lang="en-US" sz="1000" dirty="0" err="1">
                <a:latin typeface="Arial"/>
                <a:cs typeface="Arial"/>
              </a:rPr>
              <a:t>kao</a:t>
            </a:r>
            <a:r>
              <a:rPr lang="en-US" sz="1000" dirty="0">
                <a:latin typeface="Arial"/>
                <a:cs typeface="Arial"/>
              </a:rPr>
              <a:t> </a:t>
            </a:r>
            <a:r>
              <a:rPr lang="en-US" sz="1000" dirty="0" err="1">
                <a:latin typeface="Arial"/>
                <a:cs typeface="Arial"/>
              </a:rPr>
              <a:t>zasenčeni</a:t>
            </a:r>
            <a:r>
              <a:rPr lang="en-US" sz="1000" dirty="0">
                <a:latin typeface="Arial"/>
                <a:cs typeface="Arial"/>
              </a:rPr>
              <a:t> </a:t>
            </a:r>
            <a:r>
              <a:rPr lang="en-US" sz="1000" dirty="0" err="1">
                <a:latin typeface="Arial"/>
                <a:cs typeface="Arial"/>
              </a:rPr>
              <a:t>krugovi</a:t>
            </a:r>
            <a:r>
              <a:rPr lang="en-US" sz="1000" dirty="0">
                <a:latin typeface="Arial"/>
                <a:cs typeface="Arial"/>
              </a:rPr>
              <a:t>. </a:t>
            </a:r>
            <a:r>
              <a:rPr lang="en-US" sz="1000" dirty="0" err="1">
                <a:latin typeface="Arial"/>
                <a:cs typeface="Arial"/>
              </a:rPr>
              <a:t>Uticaj</a:t>
            </a:r>
            <a:r>
              <a:rPr lang="en-US" sz="1000" dirty="0">
                <a:latin typeface="Arial"/>
                <a:cs typeface="Arial"/>
              </a:rPr>
              <a:t> </a:t>
            </a:r>
            <a:r>
              <a:rPr lang="en-US" sz="1000" dirty="0" err="1">
                <a:latin typeface="Arial"/>
                <a:cs typeface="Arial"/>
              </a:rPr>
              <a:t>usmeravanja</a:t>
            </a:r>
            <a:r>
              <a:rPr lang="en-US" sz="1000" dirty="0">
                <a:latin typeface="Arial"/>
                <a:cs typeface="Arial"/>
              </a:rPr>
              <a:t> </a:t>
            </a:r>
            <a:r>
              <a:rPr lang="en-US" sz="1000" dirty="0" err="1">
                <a:latin typeface="Arial"/>
                <a:cs typeface="Arial"/>
              </a:rPr>
              <a:t>testa</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osnovu</a:t>
            </a:r>
            <a:r>
              <a:rPr lang="en-US" sz="1000" dirty="0">
                <a:latin typeface="Arial"/>
                <a:cs typeface="Arial"/>
              </a:rPr>
              <a:t> </a:t>
            </a:r>
            <a:r>
              <a:rPr lang="en-US" sz="1000" dirty="0" err="1">
                <a:latin typeface="Arial"/>
                <a:cs typeface="Arial"/>
              </a:rPr>
              <a:t>praćenja</a:t>
            </a:r>
            <a:r>
              <a:rPr lang="en-US" sz="1000" dirty="0">
                <a:latin typeface="Arial"/>
                <a:cs typeface="Arial"/>
              </a:rPr>
              <a:t> </a:t>
            </a:r>
            <a:r>
              <a:rPr lang="en-US" sz="1000" dirty="0" err="1">
                <a:latin typeface="Arial"/>
                <a:cs typeface="Arial"/>
              </a:rPr>
              <a:t>pokrivenosti</a:t>
            </a:r>
            <a:r>
              <a:rPr lang="en-US" sz="1000" dirty="0">
                <a:latin typeface="Arial"/>
                <a:cs typeface="Arial"/>
              </a:rPr>
              <a:t> </a:t>
            </a:r>
            <a:r>
              <a:rPr lang="en-US" sz="1000" dirty="0" err="1">
                <a:latin typeface="Arial"/>
                <a:cs typeface="Arial"/>
              </a:rPr>
              <a:t>prikazan</a:t>
            </a:r>
            <a:r>
              <a:rPr lang="en-US" sz="1000" dirty="0">
                <a:latin typeface="Arial"/>
                <a:cs typeface="Arial"/>
              </a:rPr>
              <a:t> je </a:t>
            </a:r>
            <a:r>
              <a:rPr lang="en-US" sz="1000" dirty="0" err="1">
                <a:latin typeface="Arial"/>
                <a:cs typeface="Arial"/>
              </a:rPr>
              <a:t>strelicama</a:t>
            </a:r>
            <a:r>
              <a:rPr lang="en-US" sz="1000" dirty="0">
                <a:latin typeface="Arial"/>
                <a:cs typeface="Arial"/>
              </a:rPr>
              <a:t> </a:t>
            </a:r>
            <a:r>
              <a:rPr lang="en-US" sz="1000" dirty="0" err="1">
                <a:latin typeface="Arial"/>
                <a:cs typeface="Arial"/>
              </a:rPr>
              <a:t>koje</a:t>
            </a:r>
            <a:r>
              <a:rPr lang="en-US" sz="1000" dirty="0">
                <a:latin typeface="Arial"/>
                <a:cs typeface="Arial"/>
              </a:rPr>
              <a:t> </a:t>
            </a:r>
            <a:r>
              <a:rPr lang="en-US" sz="1000" dirty="0" err="1">
                <a:latin typeface="Arial"/>
                <a:cs typeface="Arial"/>
              </a:rPr>
              <a:t>uzrokuju</a:t>
            </a:r>
            <a:r>
              <a:rPr lang="en-US" sz="1000" dirty="0">
                <a:latin typeface="Arial"/>
                <a:cs typeface="Arial"/>
              </a:rPr>
              <a:t> </a:t>
            </a:r>
            <a:r>
              <a:rPr lang="en-US" sz="1000" dirty="0" err="1">
                <a:latin typeface="Arial"/>
                <a:cs typeface="Arial"/>
              </a:rPr>
              <a:t>promenu</a:t>
            </a:r>
            <a:r>
              <a:rPr lang="en-US" sz="1000" dirty="0">
                <a:latin typeface="Arial"/>
                <a:cs typeface="Arial"/>
              </a:rPr>
              <a:t> </a:t>
            </a:r>
            <a:r>
              <a:rPr lang="en-US" sz="1000" dirty="0" err="1">
                <a:latin typeface="Arial"/>
                <a:cs typeface="Arial"/>
              </a:rPr>
              <a:t>pravca</a:t>
            </a:r>
            <a:r>
              <a:rPr lang="en-US" sz="1000" dirty="0">
                <a:latin typeface="Arial"/>
                <a:cs typeface="Arial"/>
              </a:rPr>
              <a:t> </a:t>
            </a:r>
            <a:r>
              <a:rPr lang="en-US" sz="1000" dirty="0" err="1">
                <a:latin typeface="Arial"/>
                <a:cs typeface="Arial"/>
              </a:rPr>
              <a:t>prolaska</a:t>
            </a:r>
            <a:r>
              <a:rPr lang="en-US" sz="1000" dirty="0">
                <a:latin typeface="Arial"/>
                <a:cs typeface="Arial"/>
              </a:rPr>
              <a:t> </a:t>
            </a:r>
            <a:r>
              <a:rPr lang="en-US" sz="1000" dirty="0" err="1">
                <a:latin typeface="Arial"/>
                <a:cs typeface="Arial"/>
              </a:rPr>
              <a:t>simulacije</a:t>
            </a:r>
            <a:r>
              <a:rPr lang="en-US" sz="1000" dirty="0">
                <a:latin typeface="Arial"/>
                <a:cs typeface="Arial"/>
              </a:rPr>
              <a:t>, </a:t>
            </a:r>
            <a:r>
              <a:rPr lang="en-US" sz="1000" dirty="0" err="1">
                <a:latin typeface="Arial"/>
                <a:cs typeface="Arial"/>
              </a:rPr>
              <a:t>nadajući</a:t>
            </a:r>
            <a:r>
              <a:rPr lang="en-US" sz="1000" dirty="0">
                <a:latin typeface="Arial"/>
                <a:cs typeface="Arial"/>
              </a:rPr>
              <a:t> se da </a:t>
            </a:r>
            <a:r>
              <a:rPr lang="en-US" sz="1000" dirty="0" err="1">
                <a:latin typeface="Arial"/>
                <a:cs typeface="Arial"/>
              </a:rPr>
              <a:t>će</a:t>
            </a:r>
            <a:r>
              <a:rPr lang="en-US" sz="1000" dirty="0">
                <a:latin typeface="Arial"/>
                <a:cs typeface="Arial"/>
              </a:rPr>
              <a:t> se </a:t>
            </a:r>
            <a:r>
              <a:rPr lang="en-US" sz="1000" dirty="0" err="1">
                <a:latin typeface="Arial"/>
                <a:cs typeface="Arial"/>
              </a:rPr>
              <a:t>približiti</a:t>
            </a:r>
            <a:r>
              <a:rPr lang="en-US" sz="1000" dirty="0">
                <a:latin typeface="Arial"/>
                <a:cs typeface="Arial"/>
              </a:rPr>
              <a:t> </a:t>
            </a:r>
            <a:r>
              <a:rPr lang="en-US" sz="1000" dirty="0" err="1">
                <a:latin typeface="Arial"/>
                <a:cs typeface="Arial"/>
              </a:rPr>
              <a:t>skrivenoj</a:t>
            </a:r>
            <a:r>
              <a:rPr lang="en-US" sz="1000" dirty="0">
                <a:latin typeface="Arial"/>
                <a:cs typeface="Arial"/>
              </a:rPr>
              <a:t> </a:t>
            </a:r>
            <a:r>
              <a:rPr lang="en-US" sz="1000" dirty="0" err="1">
                <a:latin typeface="Arial"/>
                <a:cs typeface="Arial"/>
              </a:rPr>
              <a:t>grešci</a:t>
            </a:r>
            <a:r>
              <a:rPr lang="en-US" sz="1000" dirty="0">
                <a:latin typeface="Arial"/>
                <a:cs typeface="Arial"/>
              </a:rPr>
              <a:t>.</a:t>
            </a:r>
            <a:endParaRPr lang="en-US" dirty="0">
              <a:latin typeface="Arial"/>
              <a:cs typeface="Arial"/>
            </a:endParaRPr>
          </a:p>
        </p:txBody>
      </p:sp>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a:extLst>
              <a:ext uri="{FF2B5EF4-FFF2-40B4-BE49-F238E27FC236}">
                <a16:creationId xmlns:a16="http://schemas.microsoft.com/office/drawing/2014/main" id="{FEE0A9E8-74A7-61C6-6787-47FF9B96176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590910-4DD1-48E8-A334-567230F02519}" type="slidenum">
              <a:rPr lang="de-DE" altLang="en-US">
                <a:solidFill>
                  <a:schemeClr val="bg1"/>
                </a:solidFill>
              </a:rPr>
              <a:pPr/>
              <a:t>11</a:t>
            </a:fld>
            <a:endParaRPr lang="de-DE" altLang="en-US">
              <a:solidFill>
                <a:schemeClr val="bg1"/>
              </a:solidFill>
            </a:endParaRPr>
          </a:p>
        </p:txBody>
      </p:sp>
      <p:sp>
        <p:nvSpPr>
          <p:cNvPr id="13315" name="Rectangle 2">
            <a:extLst>
              <a:ext uri="{FF2B5EF4-FFF2-40B4-BE49-F238E27FC236}">
                <a16:creationId xmlns:a16="http://schemas.microsoft.com/office/drawing/2014/main" id="{AA715058-5DAA-A169-A3EC-7EC0FFFD02A7}"/>
              </a:ext>
            </a:extLst>
          </p:cNvPr>
          <p:cNvSpPr>
            <a:spLocks noGrp="1" noChangeArrowheads="1"/>
          </p:cNvSpPr>
          <p:nvPr>
            <p:ph type="title"/>
          </p:nvPr>
        </p:nvSpPr>
        <p:spPr/>
        <p:txBody>
          <a:bodyPr/>
          <a:lstStyle/>
          <a:p>
            <a:r>
              <a:rPr lang="en-US" altLang="en-US" dirty="0" err="1"/>
              <a:t>Modeli</a:t>
            </a:r>
            <a:r>
              <a:rPr lang="en-US" altLang="en-US" dirty="0"/>
              <a:t> </a:t>
            </a:r>
            <a:r>
              <a:rPr lang="en-US" altLang="en-US" dirty="0" err="1"/>
              <a:t>verifikacione</a:t>
            </a:r>
            <a:r>
              <a:rPr lang="en-US" altLang="en-US" dirty="0"/>
              <a:t> </a:t>
            </a:r>
            <a:r>
              <a:rPr lang="en-US" altLang="en-US" dirty="0" err="1"/>
              <a:t>pokrivenosti</a:t>
            </a:r>
            <a:endParaRPr lang="en-US" dirty="0" err="1"/>
          </a:p>
        </p:txBody>
      </p:sp>
      <p:sp>
        <p:nvSpPr>
          <p:cNvPr id="13316" name="Rectangle 4">
            <a:extLst>
              <a:ext uri="{FF2B5EF4-FFF2-40B4-BE49-F238E27FC236}">
                <a16:creationId xmlns:a16="http://schemas.microsoft.com/office/drawing/2014/main" id="{89B34BEB-BD08-B225-A054-5BA86E3CA60A}"/>
              </a:ext>
            </a:extLst>
          </p:cNvPr>
          <p:cNvSpPr>
            <a:spLocks noGrp="1" noChangeArrowheads="1"/>
          </p:cNvSpPr>
          <p:nvPr>
            <p:ph type="body" idx="1"/>
          </p:nvPr>
        </p:nvSpPr>
        <p:spPr/>
        <p:txBody>
          <a:bodyPr/>
          <a:lstStyle/>
          <a:p>
            <a:pPr>
              <a:spcBef>
                <a:spcPts val="20"/>
              </a:spcBef>
            </a:pPr>
            <a:r>
              <a:rPr lang="en-US" altLang="en-US" sz="1600" dirty="0"/>
              <a:t>Na </a:t>
            </a:r>
            <a:r>
              <a:rPr lang="en-US" altLang="en-US" sz="1600" dirty="0" err="1"/>
              <a:t>jednom</a:t>
            </a:r>
            <a:r>
              <a:rPr lang="en-US" altLang="en-US" sz="1600" dirty="0"/>
              <a:t> od </a:t>
            </a:r>
            <a:r>
              <a:rPr lang="en-US" altLang="en-US" sz="1600" dirty="0" err="1"/>
              <a:t>prethodnig</a:t>
            </a:r>
            <a:r>
              <a:rPr lang="en-US" altLang="en-US" sz="1600" dirty="0"/>
              <a:t> </a:t>
            </a:r>
            <a:r>
              <a:rPr lang="en-US" altLang="en-US" sz="1600" dirty="0" err="1"/>
              <a:t>slajdova</a:t>
            </a:r>
            <a:r>
              <a:rPr lang="en-US" altLang="en-US" sz="1600" dirty="0"/>
              <a:t> </a:t>
            </a:r>
            <a:r>
              <a:rPr lang="en-US" altLang="en-US" sz="1600" dirty="0" err="1"/>
              <a:t>razlikovali</a:t>
            </a:r>
            <a:r>
              <a:rPr lang="en-US" altLang="en-US" sz="1600" dirty="0"/>
              <a:t> </a:t>
            </a:r>
            <a:r>
              <a:rPr lang="en-US" altLang="en-US" sz="1600" dirty="0" err="1"/>
              <a:t>smo</a:t>
            </a:r>
            <a:r>
              <a:rPr lang="en-US" altLang="en-US" sz="1600" dirty="0"/>
              <a:t> </a:t>
            </a:r>
            <a:r>
              <a:rPr lang="en-US" altLang="en-US" sz="1600" dirty="0" err="1"/>
              <a:t>dva</a:t>
            </a:r>
            <a:r>
              <a:rPr lang="en-US" altLang="en-US" sz="1600" dirty="0"/>
              <a:t> </a:t>
            </a:r>
            <a:r>
              <a:rPr lang="en-US" altLang="en-US" sz="1600" dirty="0" err="1"/>
              <a:t>tipa</a:t>
            </a:r>
            <a:r>
              <a:rPr lang="en-US" altLang="en-US" sz="1600" dirty="0"/>
              <a:t> </a:t>
            </a:r>
            <a:r>
              <a:rPr lang="en-US" altLang="en-US" sz="1600" dirty="0" err="1"/>
              <a:t>pokrivenosti</a:t>
            </a:r>
            <a:r>
              <a:rPr lang="en-US" altLang="en-US" sz="1600" dirty="0"/>
              <a:t> </a:t>
            </a:r>
            <a:r>
              <a:rPr lang="en-US" altLang="en-US" sz="1600" dirty="0" err="1"/>
              <a:t>prema</a:t>
            </a:r>
            <a:r>
              <a:rPr lang="en-US" altLang="en-US" sz="1600" dirty="0"/>
              <a:t> </a:t>
            </a:r>
            <a:r>
              <a:rPr lang="en-US" altLang="en-US" sz="1600" dirty="0" err="1"/>
              <a:t>njihovim</a:t>
            </a:r>
            <a:r>
              <a:rPr lang="en-US" altLang="en-US" sz="1600" dirty="0"/>
              <a:t> </a:t>
            </a:r>
            <a:r>
              <a:rPr lang="en-US" altLang="en-US" sz="1600" dirty="0" err="1"/>
              <a:t>ciljnim</a:t>
            </a:r>
            <a:r>
              <a:rPr lang="en-US" altLang="en-US" sz="1600" dirty="0"/>
              <a:t> </a:t>
            </a:r>
            <a:r>
              <a:rPr lang="en-US" altLang="en-US" sz="1600" dirty="0" err="1"/>
              <a:t>oblastima</a:t>
            </a:r>
            <a:r>
              <a:rPr lang="en-US" altLang="en-US" sz="1600" dirty="0"/>
              <a:t> – </a:t>
            </a:r>
            <a:r>
              <a:rPr lang="en-US" altLang="en-US" sz="1600" b="1" dirty="0" err="1"/>
              <a:t>pokrivenost</a:t>
            </a:r>
            <a:r>
              <a:rPr lang="en-US" altLang="en-US" sz="1600" b="1" dirty="0"/>
              <a:t> </a:t>
            </a:r>
            <a:r>
              <a:rPr lang="en-US" altLang="en-US" sz="1600" b="1" dirty="0" err="1"/>
              <a:t>testova</a:t>
            </a:r>
            <a:r>
              <a:rPr lang="en-US" altLang="en-US" sz="1600" b="1" dirty="0"/>
              <a:t> </a:t>
            </a:r>
            <a:r>
              <a:rPr lang="en-US" altLang="en-US" sz="1600" dirty="0" err="1"/>
              <a:t>naspram</a:t>
            </a:r>
            <a:r>
              <a:rPr lang="en-US" altLang="en-US" sz="1600" dirty="0"/>
              <a:t> </a:t>
            </a:r>
            <a:r>
              <a:rPr lang="en-US" altLang="en-US" sz="1600" b="1" dirty="0" err="1"/>
              <a:t>pokrivenosti</a:t>
            </a:r>
            <a:r>
              <a:rPr lang="en-US" altLang="en-US" sz="1600" b="1" dirty="0"/>
              <a:t> </a:t>
            </a:r>
            <a:r>
              <a:rPr lang="en-US" altLang="en-US" sz="1600" b="1" dirty="0" err="1"/>
              <a:t>implementacije</a:t>
            </a:r>
            <a:endParaRPr lang="en-US" b="1" dirty="0" err="1"/>
          </a:p>
          <a:p>
            <a:pPr>
              <a:spcBef>
                <a:spcPts val="20"/>
              </a:spcBef>
            </a:pPr>
            <a:endParaRPr lang="en-US" altLang="en-US" sz="1600" b="1" dirty="0"/>
          </a:p>
          <a:p>
            <a:pPr>
              <a:spcBef>
                <a:spcPts val="20"/>
              </a:spcBef>
            </a:pPr>
            <a:r>
              <a:rPr lang="en-US" sz="1600" dirty="0" err="1"/>
              <a:t>Programeri</a:t>
            </a:r>
            <a:r>
              <a:rPr lang="en-US" sz="1600" dirty="0"/>
              <a:t> </a:t>
            </a:r>
            <a:r>
              <a:rPr lang="en-US" sz="1600" dirty="0" err="1"/>
              <a:t>i</a:t>
            </a:r>
            <a:r>
              <a:rPr lang="en-US" sz="1600" dirty="0"/>
              <a:t> </a:t>
            </a:r>
            <a:r>
              <a:rPr lang="en-US" sz="1600" dirty="0" err="1"/>
              <a:t>istraživači</a:t>
            </a:r>
            <a:r>
              <a:rPr lang="en-US" sz="1600" dirty="0"/>
              <a:t> </a:t>
            </a:r>
            <a:r>
              <a:rPr lang="en-US" sz="1600" dirty="0" err="1"/>
              <a:t>su</a:t>
            </a:r>
            <a:r>
              <a:rPr lang="en-US" sz="1600" dirty="0"/>
              <a:t> </a:t>
            </a:r>
            <a:r>
              <a:rPr lang="en-US" sz="1600" dirty="0" err="1"/>
              <a:t>razvili</a:t>
            </a:r>
            <a:r>
              <a:rPr lang="en-US" sz="1600" dirty="0"/>
              <a:t> </a:t>
            </a:r>
            <a:r>
              <a:rPr lang="en-US" sz="1600" dirty="0" err="1"/>
              <a:t>različite</a:t>
            </a:r>
            <a:r>
              <a:rPr lang="en-US" sz="1600" dirty="0"/>
              <a:t> </a:t>
            </a:r>
            <a:r>
              <a:rPr lang="en-US" sz="1600" dirty="0" err="1"/>
              <a:t>uspešne</a:t>
            </a:r>
            <a:r>
              <a:rPr lang="en-US" sz="1600" dirty="0"/>
              <a:t> </a:t>
            </a:r>
            <a:r>
              <a:rPr lang="en-US" sz="1600" dirty="0" err="1"/>
              <a:t>šeme</a:t>
            </a:r>
            <a:r>
              <a:rPr lang="en-US" sz="1600" dirty="0"/>
              <a:t> za </a:t>
            </a:r>
            <a:r>
              <a:rPr lang="en-US" sz="1600" dirty="0" err="1"/>
              <a:t>definisanje</a:t>
            </a:r>
            <a:r>
              <a:rPr lang="en-US" sz="1600" dirty="0"/>
              <a:t> </a:t>
            </a:r>
            <a:r>
              <a:rPr lang="en-US" sz="1600" dirty="0" err="1"/>
              <a:t>metrika</a:t>
            </a:r>
            <a:r>
              <a:rPr lang="en-US" sz="1600" dirty="0"/>
              <a:t> </a:t>
            </a:r>
            <a:r>
              <a:rPr lang="en-US" sz="1600" dirty="0" err="1"/>
              <a:t>pokrivenosti</a:t>
            </a:r>
            <a:r>
              <a:rPr lang="en-US" sz="1600" dirty="0"/>
              <a:t> za </a:t>
            </a:r>
            <a:r>
              <a:rPr lang="en-US" sz="1600" dirty="0" err="1"/>
              <a:t>obe</a:t>
            </a:r>
            <a:r>
              <a:rPr lang="en-US" sz="1600" dirty="0"/>
              <a:t> </a:t>
            </a:r>
            <a:r>
              <a:rPr lang="en-US" sz="1600" dirty="0" err="1"/>
              <a:t>primene</a:t>
            </a:r>
            <a:endParaRPr lang="en-US" dirty="0" err="1"/>
          </a:p>
          <a:p>
            <a:pPr>
              <a:spcBef>
                <a:spcPts val="20"/>
              </a:spcBef>
            </a:pPr>
            <a:endParaRPr lang="en-US" sz="1600" dirty="0">
              <a:cs typeface="Arial"/>
            </a:endParaRPr>
          </a:p>
          <a:p>
            <a:pPr>
              <a:spcBef>
                <a:spcPts val="20"/>
              </a:spcBef>
            </a:pPr>
            <a:r>
              <a:rPr lang="en-US" sz="1600" dirty="0">
                <a:cs typeface="Arial"/>
              </a:rPr>
              <a:t>Ove </a:t>
            </a:r>
            <a:r>
              <a:rPr lang="en-US" sz="1600" dirty="0" err="1">
                <a:cs typeface="Arial"/>
              </a:rPr>
              <a:t>šeme</a:t>
            </a:r>
            <a:r>
              <a:rPr lang="en-US" sz="1600" dirty="0">
                <a:cs typeface="Arial"/>
              </a:rPr>
              <a:t> </a:t>
            </a:r>
            <a:r>
              <a:rPr lang="en-US" sz="1600" dirty="0" err="1">
                <a:cs typeface="Arial"/>
              </a:rPr>
              <a:t>nazivaju</a:t>
            </a:r>
            <a:r>
              <a:rPr lang="en-US" sz="1600" dirty="0">
                <a:cs typeface="Arial"/>
              </a:rPr>
              <a:t> se </a:t>
            </a:r>
            <a:r>
              <a:rPr lang="en-US" sz="1600" dirty="0" err="1">
                <a:cs typeface="Arial"/>
              </a:rPr>
              <a:t>modeli</a:t>
            </a:r>
            <a:r>
              <a:rPr lang="en-US" sz="1600" dirty="0">
                <a:cs typeface="Arial"/>
              </a:rPr>
              <a:t> </a:t>
            </a:r>
            <a:r>
              <a:rPr lang="en-US" sz="1600" dirty="0" err="1">
                <a:cs typeface="Arial"/>
              </a:rPr>
              <a:t>pokrivenosti</a:t>
            </a:r>
            <a:endParaRPr lang="en-US" dirty="0" err="1"/>
          </a:p>
          <a:p>
            <a:pPr>
              <a:spcBef>
                <a:spcPts val="20"/>
              </a:spcBef>
            </a:pPr>
            <a:endParaRPr lang="en-US" sz="1600" dirty="0"/>
          </a:p>
          <a:p>
            <a:pPr>
              <a:spcBef>
                <a:spcPts val="20"/>
              </a:spcBef>
            </a:pPr>
            <a:r>
              <a:rPr lang="en-US" sz="1600" dirty="0" err="1"/>
              <a:t>Moguće</a:t>
            </a:r>
            <a:r>
              <a:rPr lang="en-US" sz="1600" dirty="0"/>
              <a:t> je </a:t>
            </a:r>
            <a:r>
              <a:rPr lang="en-US" sz="1600" dirty="0" err="1"/>
              <a:t>klasifikovati</a:t>
            </a:r>
            <a:r>
              <a:rPr lang="en-US" sz="1600" dirty="0"/>
              <a:t> </a:t>
            </a:r>
            <a:r>
              <a:rPr lang="en-US" sz="1600" dirty="0" err="1"/>
              <a:t>modele</a:t>
            </a:r>
            <a:r>
              <a:rPr lang="en-US" sz="1600" dirty="0"/>
              <a:t> </a:t>
            </a:r>
            <a:r>
              <a:rPr lang="en-US" sz="1600" dirty="0" err="1"/>
              <a:t>pokrivenosti</a:t>
            </a:r>
            <a:r>
              <a:rPr lang="en-US" sz="1600" dirty="0"/>
              <a:t> </a:t>
            </a:r>
            <a:r>
              <a:rPr lang="en-US" sz="1600" dirty="0" err="1"/>
              <a:t>kao</a:t>
            </a:r>
            <a:r>
              <a:rPr lang="en-US" sz="1600" dirty="0"/>
              <a:t> </a:t>
            </a:r>
            <a:r>
              <a:rPr lang="en-US" sz="1600" dirty="0" err="1"/>
              <a:t>strukturne</a:t>
            </a:r>
            <a:r>
              <a:rPr lang="en-US" sz="1600" dirty="0"/>
              <a:t> (</a:t>
            </a:r>
            <a:r>
              <a:rPr lang="en-US" sz="1600" dirty="0" err="1"/>
              <a:t>kodne</a:t>
            </a:r>
            <a:r>
              <a:rPr lang="en-US" sz="1600" dirty="0"/>
              <a:t>) </a:t>
            </a:r>
            <a:r>
              <a:rPr lang="en-US" sz="1600" dirty="0" err="1"/>
              <a:t>ili</a:t>
            </a:r>
            <a:r>
              <a:rPr lang="en-US" sz="1600" dirty="0"/>
              <a:t> </a:t>
            </a:r>
            <a:r>
              <a:rPr lang="en-US" sz="1600" dirty="0" err="1"/>
              <a:t>funkcionalne</a:t>
            </a:r>
            <a:r>
              <a:rPr lang="en-US" sz="1600" dirty="0"/>
              <a:t>. Oba </a:t>
            </a:r>
            <a:r>
              <a:rPr lang="en-US" sz="1600" dirty="0" err="1"/>
              <a:t>tipa</a:t>
            </a:r>
            <a:r>
              <a:rPr lang="en-US" sz="1600" dirty="0"/>
              <a:t> se </a:t>
            </a:r>
            <a:r>
              <a:rPr lang="en-US" sz="1600" dirty="0" err="1"/>
              <a:t>primenjuju</a:t>
            </a:r>
            <a:r>
              <a:rPr lang="en-US" sz="1600" dirty="0"/>
              <a:t> </a:t>
            </a:r>
            <a:r>
              <a:rPr lang="en-US" sz="1600" dirty="0" err="1"/>
              <a:t>na</a:t>
            </a:r>
            <a:r>
              <a:rPr lang="en-US" sz="1600" dirty="0"/>
              <a:t> </a:t>
            </a:r>
            <a:r>
              <a:rPr lang="en-US" sz="1600" dirty="0" err="1"/>
              <a:t>pokrivenost</a:t>
            </a:r>
            <a:r>
              <a:rPr lang="en-US" sz="1600" dirty="0"/>
              <a:t> </a:t>
            </a:r>
            <a:r>
              <a:rPr lang="en-US" sz="1600" dirty="0" err="1"/>
              <a:t>verifikacionih</a:t>
            </a:r>
            <a:r>
              <a:rPr lang="en-US" sz="1600" dirty="0"/>
              <a:t> </a:t>
            </a:r>
            <a:r>
              <a:rPr lang="en-US" sz="1600" dirty="0" err="1"/>
              <a:t>testova</a:t>
            </a:r>
            <a:r>
              <a:rPr lang="en-US" sz="1600" dirty="0"/>
              <a:t> </a:t>
            </a:r>
            <a:r>
              <a:rPr lang="en-US" sz="1600" dirty="0" err="1"/>
              <a:t>ili</a:t>
            </a:r>
            <a:r>
              <a:rPr lang="en-US" sz="1600" dirty="0"/>
              <a:t> </a:t>
            </a:r>
            <a:r>
              <a:rPr lang="en-US" sz="1600" dirty="0" err="1"/>
              <a:t>pokrivenost</a:t>
            </a:r>
            <a:r>
              <a:rPr lang="en-US" sz="1600" dirty="0"/>
              <a:t> </a:t>
            </a:r>
            <a:r>
              <a:rPr lang="en-US" sz="1600" dirty="0" err="1"/>
              <a:t>implementacije</a:t>
            </a:r>
            <a:endParaRPr lang="en-US" dirty="0" err="1"/>
          </a:p>
          <a:p>
            <a:pPr>
              <a:spcBef>
                <a:spcPts val="20"/>
              </a:spcBef>
            </a:pPr>
            <a:endParaRPr lang="en-US" sz="1600" dirty="0"/>
          </a:p>
          <a:p>
            <a:pPr>
              <a:spcBef>
                <a:spcPts val="20"/>
              </a:spcBef>
            </a:pPr>
            <a:r>
              <a:rPr lang="en-US" sz="1600" b="1" dirty="0" err="1"/>
              <a:t>Funkcionalni</a:t>
            </a:r>
            <a:r>
              <a:rPr lang="en-US" sz="1600" dirty="0"/>
              <a:t> </a:t>
            </a:r>
            <a:r>
              <a:rPr lang="en-US" sz="1600" dirty="0" err="1"/>
              <a:t>modeli</a:t>
            </a:r>
            <a:r>
              <a:rPr lang="en-US" sz="1600" dirty="0"/>
              <a:t> </a:t>
            </a:r>
            <a:r>
              <a:rPr lang="en-US" sz="1600" dirty="0" err="1"/>
              <a:t>pokrivenosti</a:t>
            </a:r>
            <a:r>
              <a:rPr lang="en-US" sz="1600" dirty="0"/>
              <a:t> </a:t>
            </a:r>
            <a:r>
              <a:rPr lang="en-US" sz="1600" dirty="0" err="1"/>
              <a:t>fokusiraju</a:t>
            </a:r>
            <a:r>
              <a:rPr lang="en-US" sz="1600" dirty="0"/>
              <a:t> se </a:t>
            </a:r>
            <a:r>
              <a:rPr lang="en-US" sz="1600" dirty="0" err="1"/>
              <a:t>na</a:t>
            </a:r>
            <a:r>
              <a:rPr lang="en-US" sz="1600" dirty="0"/>
              <a:t> </a:t>
            </a:r>
            <a:r>
              <a:rPr lang="en-US" sz="1600" dirty="0" err="1"/>
              <a:t>semantiku</a:t>
            </a:r>
            <a:r>
              <a:rPr lang="en-US" sz="1600" dirty="0"/>
              <a:t> </a:t>
            </a:r>
            <a:r>
              <a:rPr lang="en-US" sz="1600" dirty="0" err="1"/>
              <a:t>testa</a:t>
            </a:r>
            <a:r>
              <a:rPr lang="en-US" sz="1600" dirty="0"/>
              <a:t> </a:t>
            </a:r>
            <a:r>
              <a:rPr lang="en-US" sz="1600" dirty="0" err="1"/>
              <a:t>ili</a:t>
            </a:r>
            <a:r>
              <a:rPr lang="en-US" sz="1600" dirty="0"/>
              <a:t> </a:t>
            </a:r>
            <a:r>
              <a:rPr lang="en-US" sz="1600" dirty="0" err="1"/>
              <a:t>implementacije</a:t>
            </a:r>
            <a:r>
              <a:rPr lang="en-US" sz="1600" dirty="0"/>
              <a:t> </a:t>
            </a:r>
            <a:r>
              <a:rPr lang="en-US" sz="1600" dirty="0" err="1"/>
              <a:t>dizajna</a:t>
            </a:r>
            <a:endParaRPr lang="en-US" dirty="0" err="1"/>
          </a:p>
          <a:p>
            <a:pPr>
              <a:spcBef>
                <a:spcPts val="20"/>
              </a:spcBef>
            </a:pPr>
            <a:endParaRPr lang="en-US" sz="1600" dirty="0"/>
          </a:p>
          <a:p>
            <a:pPr>
              <a:spcBef>
                <a:spcPts val="20"/>
              </a:spcBef>
            </a:pPr>
            <a:r>
              <a:rPr lang="en-US" sz="1600" dirty="0"/>
              <a:t>Na primer, da li </a:t>
            </a:r>
            <a:r>
              <a:rPr lang="en-US" sz="1600" dirty="0" err="1"/>
              <a:t>su</a:t>
            </a:r>
            <a:r>
              <a:rPr lang="en-US" sz="1600" dirty="0"/>
              <a:t> </a:t>
            </a:r>
            <a:r>
              <a:rPr lang="en-US" sz="1600" dirty="0" err="1"/>
              <a:t>testom</a:t>
            </a:r>
            <a:r>
              <a:rPr lang="en-US" sz="1600" dirty="0"/>
              <a:t> </a:t>
            </a:r>
            <a:r>
              <a:rPr lang="en-US" sz="1600" dirty="0" err="1"/>
              <a:t>pokrivene</a:t>
            </a:r>
            <a:r>
              <a:rPr lang="en-US" sz="1600" dirty="0"/>
              <a:t> </a:t>
            </a:r>
            <a:r>
              <a:rPr lang="en-US" sz="1600" dirty="0" err="1"/>
              <a:t>sve</a:t>
            </a:r>
            <a:r>
              <a:rPr lang="en-US" sz="1600" dirty="0"/>
              <a:t> </a:t>
            </a:r>
            <a:r>
              <a:rPr lang="en-US" sz="1600" dirty="0" err="1"/>
              <a:t>moguće</a:t>
            </a:r>
            <a:r>
              <a:rPr lang="en-US" sz="1600" dirty="0"/>
              <a:t> </a:t>
            </a:r>
            <a:r>
              <a:rPr lang="en-US" sz="1600" dirty="0" err="1"/>
              <a:t>komande</a:t>
            </a:r>
            <a:r>
              <a:rPr lang="en-US" sz="1600" dirty="0"/>
              <a:t> </a:t>
            </a:r>
            <a:r>
              <a:rPr lang="en-US" sz="1600" dirty="0" err="1"/>
              <a:t>ili</a:t>
            </a:r>
            <a:r>
              <a:rPr lang="en-US" sz="1600" dirty="0"/>
              <a:t> da li je </a:t>
            </a:r>
            <a:r>
              <a:rPr lang="en-US" sz="1600" dirty="0" err="1"/>
              <a:t>simulacija</a:t>
            </a:r>
            <a:r>
              <a:rPr lang="en-US" sz="1600" dirty="0"/>
              <a:t> </a:t>
            </a:r>
            <a:r>
              <a:rPr lang="en-US" sz="1600" dirty="0" err="1"/>
              <a:t>ikada</a:t>
            </a:r>
            <a:r>
              <a:rPr lang="en-US" sz="1600" dirty="0"/>
              <a:t> </a:t>
            </a:r>
            <a:r>
              <a:rPr lang="en-US" sz="1600" dirty="0" err="1"/>
              <a:t>dovela</a:t>
            </a:r>
            <a:r>
              <a:rPr lang="en-US" sz="1600" dirty="0"/>
              <a:t> do </a:t>
            </a:r>
            <a:r>
              <a:rPr lang="en-US" sz="1600" dirty="0" err="1"/>
              <a:t>prelivanja</a:t>
            </a:r>
            <a:r>
              <a:rPr lang="en-US" sz="1600" dirty="0"/>
              <a:t> FIFO </a:t>
            </a:r>
            <a:r>
              <a:rPr lang="en-US" sz="1600" dirty="0" err="1"/>
              <a:t>bafera</a:t>
            </a:r>
            <a:r>
              <a:rPr lang="en-US" sz="1600" dirty="0"/>
              <a:t> (first in, first out)</a:t>
            </a:r>
            <a:endParaRPr lang="en-US" dirty="0"/>
          </a:p>
          <a:p>
            <a:pPr>
              <a:spcBef>
                <a:spcPts val="20"/>
              </a:spcBef>
            </a:pPr>
            <a:endParaRPr lang="en-US" sz="1600" dirty="0"/>
          </a:p>
          <a:p>
            <a:pPr>
              <a:spcBef>
                <a:spcPts val="20"/>
              </a:spcBef>
            </a:pPr>
            <a:r>
              <a:rPr lang="en-US" sz="1600" b="1" dirty="0" err="1"/>
              <a:t>Strukturni</a:t>
            </a:r>
            <a:r>
              <a:rPr lang="en-US" sz="1600" b="1" dirty="0"/>
              <a:t> (</a:t>
            </a:r>
            <a:r>
              <a:rPr lang="en-US" sz="1600" b="1" dirty="0" err="1"/>
              <a:t>kodni</a:t>
            </a:r>
            <a:r>
              <a:rPr lang="en-US" sz="1600" b="1" dirty="0"/>
              <a:t>)</a:t>
            </a:r>
            <a:r>
              <a:rPr lang="en-US" sz="1600" dirty="0"/>
              <a:t> </a:t>
            </a:r>
            <a:r>
              <a:rPr lang="en-US" sz="1600" dirty="0" err="1"/>
              <a:t>modeli</a:t>
            </a:r>
            <a:r>
              <a:rPr lang="en-US" sz="1600" dirty="0"/>
              <a:t> </a:t>
            </a:r>
            <a:r>
              <a:rPr lang="en-US" sz="1600" dirty="0" err="1"/>
              <a:t>pokrivenosti</a:t>
            </a:r>
            <a:r>
              <a:rPr lang="en-US" sz="1600" dirty="0"/>
              <a:t>, s </a:t>
            </a:r>
            <a:r>
              <a:rPr lang="en-US" sz="1600" dirty="0" err="1"/>
              <a:t>druge</a:t>
            </a:r>
            <a:r>
              <a:rPr lang="en-US" sz="1600" dirty="0"/>
              <a:t> </a:t>
            </a:r>
            <a:r>
              <a:rPr lang="en-US" sz="1600" dirty="0" err="1"/>
              <a:t>strane</a:t>
            </a:r>
            <a:r>
              <a:rPr lang="en-US" sz="1600" dirty="0"/>
              <a:t>, </a:t>
            </a:r>
            <a:r>
              <a:rPr lang="en-US" sz="1600" dirty="0" err="1"/>
              <a:t>vezani</a:t>
            </a:r>
            <a:r>
              <a:rPr lang="en-US" sz="1600" dirty="0"/>
              <a:t> </a:t>
            </a:r>
            <a:r>
              <a:rPr lang="en-US" sz="1600" dirty="0" err="1"/>
              <a:t>su</a:t>
            </a:r>
            <a:r>
              <a:rPr lang="en-US" sz="1600" dirty="0"/>
              <a:t> za </a:t>
            </a:r>
            <a:r>
              <a:rPr lang="en-US" sz="1600" dirty="0" err="1"/>
              <a:t>reprezentaciju</a:t>
            </a:r>
            <a:r>
              <a:rPr lang="en-US" sz="1600" dirty="0"/>
              <a:t> </a:t>
            </a:r>
            <a:r>
              <a:rPr lang="en-US" sz="1600" dirty="0" err="1"/>
              <a:t>domena</a:t>
            </a:r>
            <a:r>
              <a:rPr lang="en-US" sz="1600" dirty="0"/>
              <a:t> koji </a:t>
            </a:r>
            <a:r>
              <a:rPr lang="en-US" sz="1600" dirty="0" err="1"/>
              <a:t>treba</a:t>
            </a:r>
            <a:r>
              <a:rPr lang="en-US" sz="1600" dirty="0"/>
              <a:t> </a:t>
            </a:r>
            <a:r>
              <a:rPr lang="en-US" sz="1600" dirty="0" err="1"/>
              <a:t>pokriti</a:t>
            </a:r>
            <a:r>
              <a:rPr lang="en-US" sz="1600" dirty="0"/>
              <a:t>: </a:t>
            </a:r>
            <a:r>
              <a:rPr lang="en-US" sz="1600" dirty="0" err="1"/>
              <a:t>Dobar</a:t>
            </a:r>
            <a:r>
              <a:rPr lang="en-US" sz="1600" dirty="0"/>
              <a:t> primer </a:t>
            </a:r>
            <a:r>
              <a:rPr lang="en-US" sz="1600" dirty="0" err="1"/>
              <a:t>strukturnog</a:t>
            </a:r>
            <a:r>
              <a:rPr lang="en-US" sz="1600" dirty="0"/>
              <a:t> </a:t>
            </a:r>
            <a:r>
              <a:rPr lang="en-US" sz="1600" dirty="0" err="1"/>
              <a:t>modela</a:t>
            </a:r>
            <a:r>
              <a:rPr lang="en-US" sz="1600" dirty="0"/>
              <a:t> </a:t>
            </a:r>
            <a:r>
              <a:rPr lang="en-US" sz="1600" dirty="0" err="1"/>
              <a:t>pokrivenosti</a:t>
            </a:r>
            <a:r>
              <a:rPr lang="en-US" sz="1600" dirty="0"/>
              <a:t> je </a:t>
            </a:r>
            <a:r>
              <a:rPr lang="en-US" sz="1600" dirty="0" err="1"/>
              <a:t>pokrivenost</a:t>
            </a:r>
            <a:r>
              <a:rPr lang="en-US" sz="1600" dirty="0"/>
              <a:t> </a:t>
            </a:r>
            <a:r>
              <a:rPr lang="en-US" sz="1600" dirty="0" err="1"/>
              <a:t>linija</a:t>
            </a:r>
            <a:r>
              <a:rPr lang="en-US" sz="1600" dirty="0"/>
              <a:t> </a:t>
            </a:r>
            <a:r>
              <a:rPr lang="en-US" sz="1600" dirty="0" err="1"/>
              <a:t>koda</a:t>
            </a:r>
            <a:r>
              <a:rPr lang="en-US" sz="1600" dirty="0"/>
              <a:t>, </a:t>
            </a:r>
            <a:r>
              <a:rPr lang="en-US" sz="1600" dirty="0" err="1"/>
              <a:t>mera</a:t>
            </a:r>
            <a:r>
              <a:rPr lang="en-US" sz="1600" dirty="0"/>
              <a:t> da li </a:t>
            </a:r>
            <a:r>
              <a:rPr lang="en-US" sz="1600" dirty="0" err="1"/>
              <a:t>su</a:t>
            </a:r>
            <a:r>
              <a:rPr lang="en-US" sz="1600" dirty="0"/>
              <a:t> </a:t>
            </a:r>
            <a:r>
              <a:rPr lang="en-US" sz="1600" dirty="0" err="1"/>
              <a:t>sve</a:t>
            </a:r>
            <a:r>
              <a:rPr lang="en-US" sz="1600" dirty="0"/>
              <a:t> </a:t>
            </a:r>
            <a:r>
              <a:rPr lang="en-US" sz="1600" dirty="0" err="1"/>
              <a:t>linije</a:t>
            </a:r>
            <a:r>
              <a:rPr lang="en-US" sz="1600" dirty="0"/>
              <a:t> </a:t>
            </a:r>
            <a:r>
              <a:rPr lang="en-US" sz="1600" dirty="0" err="1"/>
              <a:t>izvornog</a:t>
            </a:r>
            <a:r>
              <a:rPr lang="en-US" sz="1600" dirty="0"/>
              <a:t> </a:t>
            </a:r>
            <a:r>
              <a:rPr lang="en-US" sz="1600" dirty="0" err="1"/>
              <a:t>koda</a:t>
            </a:r>
            <a:r>
              <a:rPr lang="en-US" sz="1600" dirty="0"/>
              <a:t> </a:t>
            </a:r>
            <a:r>
              <a:rPr lang="en-US" sz="1600" dirty="0" err="1"/>
              <a:t>bilo</a:t>
            </a:r>
            <a:r>
              <a:rPr lang="en-US" sz="1600" dirty="0"/>
              <a:t> </a:t>
            </a:r>
            <a:r>
              <a:rPr lang="en-US" sz="1600" dirty="0" err="1"/>
              <a:t>unutar</a:t>
            </a:r>
            <a:r>
              <a:rPr lang="en-US" sz="1600" dirty="0"/>
              <a:t> </a:t>
            </a:r>
            <a:r>
              <a:rPr lang="en-US" sz="1600" dirty="0" err="1"/>
              <a:t>generatora</a:t>
            </a:r>
            <a:r>
              <a:rPr lang="en-US" sz="1600" dirty="0"/>
              <a:t> </a:t>
            </a:r>
            <a:r>
              <a:rPr lang="en-US" sz="1600" dirty="0" err="1"/>
              <a:t>stimulusa</a:t>
            </a:r>
            <a:r>
              <a:rPr lang="en-US" sz="1600" dirty="0"/>
              <a:t> </a:t>
            </a:r>
            <a:r>
              <a:rPr lang="en-US" sz="1600" dirty="0" err="1"/>
              <a:t>ili</a:t>
            </a:r>
            <a:r>
              <a:rPr lang="en-US" sz="1600" dirty="0"/>
              <a:t> u HDL-u DUV-a </a:t>
            </a:r>
            <a:r>
              <a:rPr lang="en-US" sz="1600" dirty="0" err="1"/>
              <a:t>posećene</a:t>
            </a:r>
            <a:r>
              <a:rPr lang="en-US" sz="1600" dirty="0"/>
              <a:t> </a:t>
            </a:r>
            <a:r>
              <a:rPr lang="en-US" sz="1600" dirty="0" err="1"/>
              <a:t>tokom</a:t>
            </a:r>
            <a:r>
              <a:rPr lang="en-US" sz="1600" dirty="0"/>
              <a:t> </a:t>
            </a:r>
            <a:r>
              <a:rPr lang="en-US" sz="1600" dirty="0" err="1"/>
              <a:t>simulacije</a:t>
            </a:r>
            <a:endParaRPr lang="en-US" dirty="0" err="1"/>
          </a:p>
          <a:p>
            <a:endParaRPr lang="en-US" altLang="en-US" sz="1600" dirty="0">
              <a:cs typeface="Arial"/>
            </a:endParaRPr>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a:extLst>
              <a:ext uri="{FF2B5EF4-FFF2-40B4-BE49-F238E27FC236}">
                <a16:creationId xmlns:a16="http://schemas.microsoft.com/office/drawing/2014/main" id="{D6F19951-2A02-D72E-69E5-2E2565C35CCC}"/>
              </a:ext>
            </a:extLst>
          </p:cNvPr>
          <p:cNvSpPr>
            <a:spLocks noGrp="1" noChangeArrowheads="1"/>
          </p:cNvSpPr>
          <p:nvPr>
            <p:ph type="ctrTitle"/>
          </p:nvPr>
        </p:nvSpPr>
        <p:spPr>
          <a:effectLst>
            <a:outerShdw dist="35921" dir="2700000" algn="ctr" rotWithShape="0">
              <a:schemeClr val="accent1"/>
            </a:outerShdw>
          </a:effectLst>
        </p:spPr>
        <p:txBody>
          <a:bodyPr/>
          <a:lstStyle/>
          <a:p>
            <a:r>
              <a:rPr lang="en-US" altLang="en-US" dirty="0" err="1"/>
              <a:t>Praćenje</a:t>
            </a:r>
            <a:r>
              <a:rPr lang="en-US" altLang="en-US" dirty="0"/>
              <a:t> </a:t>
            </a:r>
            <a:r>
              <a:rPr lang="en-US" altLang="en-US" dirty="0" err="1"/>
              <a:t>toka</a:t>
            </a:r>
            <a:r>
              <a:rPr lang="en-US" altLang="en-US" dirty="0"/>
              <a:t> </a:t>
            </a:r>
            <a:r>
              <a:rPr lang="en-US" altLang="en-US" dirty="0" err="1"/>
              <a:t>verifikacije</a:t>
            </a:r>
            <a:endParaRPr lang="en-US" dirty="0" err="1"/>
          </a:p>
        </p:txBody>
      </p:sp>
      <p:sp>
        <p:nvSpPr>
          <p:cNvPr id="14339" name="Rectangle 5">
            <a:extLst>
              <a:ext uri="{FF2B5EF4-FFF2-40B4-BE49-F238E27FC236}">
                <a16:creationId xmlns:a16="http://schemas.microsoft.com/office/drawing/2014/main" id="{15891928-6EFF-781F-991A-7D6FC9BD5C2F}"/>
              </a:ext>
            </a:extLst>
          </p:cNvPr>
          <p:cNvSpPr>
            <a:spLocks noGrp="1" noChangeArrowheads="1"/>
          </p:cNvSpPr>
          <p:nvPr>
            <p:ph type="subTitle" idx="1"/>
          </p:nvPr>
        </p:nvSpPr>
        <p:spPr/>
        <p:txBody>
          <a:bodyPr/>
          <a:lstStyle/>
          <a:p>
            <a:pPr eaLnBrk="1" hangingPunct="1"/>
            <a:r>
              <a:rPr lang="en-US" altLang="en-US" dirty="0" err="1"/>
              <a:t>Strukturna</a:t>
            </a:r>
            <a:r>
              <a:rPr lang="en-US" altLang="en-US" dirty="0"/>
              <a:t> (</a:t>
            </a:r>
            <a:r>
              <a:rPr lang="en-US" altLang="en-US" dirty="0" err="1"/>
              <a:t>kodna</a:t>
            </a:r>
            <a:r>
              <a:rPr lang="en-US" altLang="en-US" dirty="0"/>
              <a:t>) </a:t>
            </a:r>
            <a:r>
              <a:rPr lang="en-US" altLang="en-US" dirty="0" err="1"/>
              <a:t>pokrivenost</a:t>
            </a:r>
            <a:endParaRPr lang="en-US" altLang="en-US" dirty="0" err="1">
              <a:cs typeface="Arial"/>
            </a:endParaRPr>
          </a:p>
        </p:txBody>
      </p:sp>
      <p:sp>
        <p:nvSpPr>
          <p:cNvPr id="2" name="Rectangle: Rounded Corners 1">
            <a:extLst>
              <a:ext uri="{FF2B5EF4-FFF2-40B4-BE49-F238E27FC236}">
                <a16:creationId xmlns:a16="http://schemas.microsoft.com/office/drawing/2014/main" id="{735F67D4-5EDC-5C8F-ED76-420ACB77AE70}"/>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1</a:t>
            </a:r>
            <a:endParaRPr lang="en-US" dirty="0">
              <a:solidFill>
                <a:schemeClr val="bg1"/>
              </a:solidFill>
              <a:latin typeface="Arial"/>
              <a:cs typeface="Arial"/>
            </a:endParaRPr>
          </a:p>
        </p:txBody>
      </p:sp>
      <p:sp>
        <p:nvSpPr>
          <p:cNvPr id="3" name="Rectangle: Rounded Corners 2">
            <a:extLst>
              <a:ext uri="{FF2B5EF4-FFF2-40B4-BE49-F238E27FC236}">
                <a16:creationId xmlns:a16="http://schemas.microsoft.com/office/drawing/2014/main" id="{50E902EC-76E8-CB60-6126-DE2FF313F9A1}"/>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1</a:t>
            </a:r>
            <a:endParaRPr lang="en-US" dirty="0">
              <a:solidFill>
                <a:schemeClr val="bg1"/>
              </a:solidFill>
              <a:latin typeface="Arial"/>
              <a:cs typeface="Arial"/>
            </a:endParaRPr>
          </a:p>
        </p:txBody>
      </p:sp>
    </p:spTree>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a:extLst>
              <a:ext uri="{FF2B5EF4-FFF2-40B4-BE49-F238E27FC236}">
                <a16:creationId xmlns:a16="http://schemas.microsoft.com/office/drawing/2014/main" id="{EDE612CB-0A9F-A7C2-6E26-A8237CC545B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84EAAC4-7B20-4ACF-83CF-681FA54BE2F1}" type="slidenum">
              <a:rPr lang="de-DE" altLang="en-US">
                <a:solidFill>
                  <a:schemeClr val="bg1"/>
                </a:solidFill>
              </a:rPr>
              <a:pPr/>
              <a:t>13</a:t>
            </a:fld>
            <a:endParaRPr lang="de-DE" altLang="en-US">
              <a:solidFill>
                <a:schemeClr val="bg1"/>
              </a:solidFill>
            </a:endParaRPr>
          </a:p>
        </p:txBody>
      </p:sp>
      <p:sp>
        <p:nvSpPr>
          <p:cNvPr id="15363" name="Rectangle 2">
            <a:extLst>
              <a:ext uri="{FF2B5EF4-FFF2-40B4-BE49-F238E27FC236}">
                <a16:creationId xmlns:a16="http://schemas.microsoft.com/office/drawing/2014/main" id="{E6F6859A-863A-D755-428A-F2B7BAF8E9A4}"/>
              </a:ext>
            </a:extLst>
          </p:cNvPr>
          <p:cNvSpPr>
            <a:spLocks noGrp="1" noChangeArrowheads="1"/>
          </p:cNvSpPr>
          <p:nvPr>
            <p:ph type="title"/>
          </p:nvPr>
        </p:nvSpPr>
        <p:spPr/>
        <p:txBody>
          <a:bodyPr/>
          <a:lstStyle/>
          <a:p>
            <a:r>
              <a:rPr lang="en-US" dirty="0" err="1"/>
              <a:t>Strukturna</a:t>
            </a:r>
            <a:r>
              <a:rPr lang="en-US" dirty="0"/>
              <a:t> (</a:t>
            </a:r>
            <a:r>
              <a:rPr lang="en-US" dirty="0" err="1"/>
              <a:t>kodna</a:t>
            </a:r>
            <a:r>
              <a:rPr lang="en-US" dirty="0"/>
              <a:t>) </a:t>
            </a:r>
            <a:r>
              <a:rPr lang="en-US" dirty="0" err="1"/>
              <a:t>pokrivenost</a:t>
            </a:r>
            <a:endParaRPr lang="en-US" dirty="0" err="1">
              <a:cs typeface="Arial"/>
            </a:endParaRPr>
          </a:p>
        </p:txBody>
      </p:sp>
      <p:sp>
        <p:nvSpPr>
          <p:cNvPr id="15364" name="Rectangle 3">
            <a:extLst>
              <a:ext uri="{FF2B5EF4-FFF2-40B4-BE49-F238E27FC236}">
                <a16:creationId xmlns:a16="http://schemas.microsoft.com/office/drawing/2014/main" id="{97C7ED51-BFFA-FDFE-6052-B1062D5E1E87}"/>
              </a:ext>
            </a:extLst>
          </p:cNvPr>
          <p:cNvSpPr>
            <a:spLocks noGrp="1" noChangeArrowheads="1"/>
          </p:cNvSpPr>
          <p:nvPr>
            <p:ph type="body" idx="1"/>
          </p:nvPr>
        </p:nvSpPr>
        <p:spPr/>
        <p:txBody>
          <a:bodyPr/>
          <a:lstStyle/>
          <a:p>
            <a:pPr>
              <a:spcBef>
                <a:spcPts val="20"/>
              </a:spcBef>
            </a:pPr>
            <a:r>
              <a:rPr lang="en-US" altLang="en-US" dirty="0" err="1"/>
              <a:t>Primena</a:t>
            </a:r>
            <a:r>
              <a:rPr lang="en-US" altLang="en-US" dirty="0"/>
              <a:t> </a:t>
            </a:r>
            <a:r>
              <a:rPr lang="en-US" altLang="en-US" dirty="0" err="1"/>
              <a:t>modela</a:t>
            </a:r>
            <a:r>
              <a:rPr lang="en-US" altLang="en-US" dirty="0"/>
              <a:t> </a:t>
            </a:r>
            <a:r>
              <a:rPr lang="en-US" altLang="en-US" dirty="0" err="1"/>
              <a:t>strukturne</a:t>
            </a:r>
            <a:r>
              <a:rPr lang="en-US" altLang="en-US" dirty="0"/>
              <a:t> </a:t>
            </a:r>
            <a:r>
              <a:rPr lang="en-US" altLang="en-US" dirty="0" err="1"/>
              <a:t>pokrivenosti</a:t>
            </a:r>
            <a:r>
              <a:rPr lang="en-US" altLang="en-US" dirty="0"/>
              <a:t> </a:t>
            </a:r>
            <a:r>
              <a:rPr lang="en-US" altLang="en-US" dirty="0" err="1"/>
              <a:t>uglavnom</a:t>
            </a:r>
            <a:r>
              <a:rPr lang="en-US" altLang="en-US" dirty="0"/>
              <a:t> je </a:t>
            </a:r>
            <a:r>
              <a:rPr lang="en-US" altLang="en-US" dirty="0" err="1"/>
              <a:t>analiza</a:t>
            </a:r>
            <a:r>
              <a:rPr lang="en-US" altLang="en-US" dirty="0"/>
              <a:t> </a:t>
            </a:r>
            <a:r>
              <a:rPr lang="en-US" altLang="en-US" dirty="0" err="1"/>
              <a:t>pokrivenosti</a:t>
            </a:r>
            <a:r>
              <a:rPr lang="en-US" altLang="en-US" dirty="0"/>
              <a:t> </a:t>
            </a:r>
            <a:r>
              <a:rPr lang="en-US" altLang="en-US" dirty="0" err="1"/>
              <a:t>implementacije</a:t>
            </a:r>
            <a:endParaRPr lang="en-US" altLang="en-US" dirty="0" err="1">
              <a:cs typeface="Arial"/>
            </a:endParaRPr>
          </a:p>
          <a:p>
            <a:pPr>
              <a:spcBef>
                <a:spcPts val="20"/>
              </a:spcBef>
            </a:pPr>
            <a:endParaRPr lang="en-US" altLang="en-US" dirty="0"/>
          </a:p>
          <a:p>
            <a:pPr>
              <a:spcBef>
                <a:spcPts val="20"/>
              </a:spcBef>
            </a:pPr>
            <a:r>
              <a:rPr lang="en-US" dirty="0"/>
              <a:t>Ovi </a:t>
            </a:r>
            <a:r>
              <a:rPr lang="en-US" dirty="0" err="1"/>
              <a:t>modeli</a:t>
            </a:r>
            <a:r>
              <a:rPr lang="en-US" dirty="0"/>
              <a:t> </a:t>
            </a:r>
            <a:r>
              <a:rPr lang="en-US" dirty="0" err="1"/>
              <a:t>su</a:t>
            </a:r>
            <a:r>
              <a:rPr lang="en-US" dirty="0"/>
              <a:t> </a:t>
            </a:r>
            <a:r>
              <a:rPr lang="en-US" dirty="0" err="1"/>
              <a:t>uvek</a:t>
            </a:r>
            <a:r>
              <a:rPr lang="en-US" dirty="0"/>
              <a:t> </a:t>
            </a:r>
            <a:r>
              <a:rPr lang="en-US" dirty="0" err="1"/>
              <a:t>povezani</a:t>
            </a:r>
            <a:r>
              <a:rPr lang="en-US" dirty="0"/>
              <a:t> </a:t>
            </a:r>
            <a:r>
              <a:rPr lang="en-US" dirty="0" err="1"/>
              <a:t>sa</a:t>
            </a:r>
            <a:r>
              <a:rPr lang="en-US" dirty="0"/>
              <a:t> </a:t>
            </a:r>
            <a:r>
              <a:rPr lang="en-US" dirty="0" err="1"/>
              <a:t>strukturnim</a:t>
            </a:r>
            <a:r>
              <a:rPr lang="en-US" dirty="0"/>
              <a:t> </a:t>
            </a:r>
            <a:r>
              <a:rPr lang="en-US" dirty="0" err="1"/>
              <a:t>aspektom</a:t>
            </a:r>
            <a:r>
              <a:rPr lang="en-US" dirty="0"/>
              <a:t> </a:t>
            </a:r>
            <a:r>
              <a:rPr lang="en-US" dirty="0" err="1"/>
              <a:t>implementacije</a:t>
            </a:r>
            <a:r>
              <a:rPr lang="en-US" dirty="0"/>
              <a:t> </a:t>
            </a:r>
            <a:r>
              <a:rPr lang="en-US" dirty="0" err="1"/>
              <a:t>generisanja</a:t>
            </a:r>
            <a:r>
              <a:rPr lang="en-US" dirty="0"/>
              <a:t> </a:t>
            </a:r>
            <a:r>
              <a:rPr lang="en-US" dirty="0" err="1"/>
              <a:t>testova</a:t>
            </a:r>
            <a:r>
              <a:rPr lang="en-US" dirty="0"/>
              <a:t>, DUV-a </a:t>
            </a:r>
            <a:r>
              <a:rPr lang="en-US" dirty="0" err="1"/>
              <a:t>ili</a:t>
            </a:r>
            <a:r>
              <a:rPr lang="en-US" dirty="0"/>
              <a:t> </a:t>
            </a:r>
            <a:r>
              <a:rPr lang="en-US" dirty="0" err="1"/>
              <a:t>reprezentacije</a:t>
            </a:r>
            <a:r>
              <a:rPr lang="en-US" dirty="0"/>
              <a:t> </a:t>
            </a:r>
            <a:r>
              <a:rPr lang="en-US" dirty="0" err="1"/>
              <a:t>dizajna</a:t>
            </a:r>
            <a:r>
              <a:rPr lang="en-US" dirty="0"/>
              <a:t> u HDL-u</a:t>
            </a:r>
            <a:endParaRPr lang="en-US" dirty="0">
              <a:cs typeface="Arial"/>
            </a:endParaRPr>
          </a:p>
          <a:p>
            <a:pPr>
              <a:spcBef>
                <a:spcPts val="20"/>
              </a:spcBef>
            </a:pPr>
            <a:endParaRPr lang="en-US" dirty="0"/>
          </a:p>
          <a:p>
            <a:pPr>
              <a:spcBef>
                <a:spcPts val="20"/>
              </a:spcBef>
            </a:pPr>
            <a:r>
              <a:rPr lang="en-US" dirty="0" err="1"/>
              <a:t>Pregledaćemo</a:t>
            </a:r>
            <a:r>
              <a:rPr lang="en-US" dirty="0"/>
              <a:t> </a:t>
            </a:r>
            <a:r>
              <a:rPr lang="en-US" dirty="0" err="1"/>
              <a:t>najčešće</a:t>
            </a:r>
            <a:r>
              <a:rPr lang="en-US" dirty="0"/>
              <a:t> mere </a:t>
            </a:r>
            <a:r>
              <a:rPr lang="en-US" dirty="0" err="1"/>
              <a:t>strukturne</a:t>
            </a:r>
            <a:r>
              <a:rPr lang="en-US" dirty="0"/>
              <a:t> </a:t>
            </a:r>
            <a:r>
              <a:rPr lang="en-US" dirty="0" err="1"/>
              <a:t>pokrivenosti</a:t>
            </a:r>
            <a:r>
              <a:rPr lang="en-US" dirty="0"/>
              <a:t>:</a:t>
            </a:r>
            <a:endParaRPr lang="en-US" dirty="0">
              <a:cs typeface="Arial"/>
            </a:endParaRPr>
          </a:p>
          <a:p>
            <a:pPr lvl="1" indent="-188595"/>
            <a:r>
              <a:rPr lang="en-US" sz="1600" dirty="0"/>
              <a:t>toggle (</a:t>
            </a:r>
            <a:r>
              <a:rPr lang="en-US" sz="1600" dirty="0" err="1"/>
              <a:t>promena</a:t>
            </a:r>
            <a:r>
              <a:rPr lang="en-US" sz="1600" dirty="0"/>
              <a:t> </a:t>
            </a:r>
            <a:r>
              <a:rPr lang="en-US" sz="1600" dirty="0" err="1"/>
              <a:t>stanja</a:t>
            </a:r>
            <a:r>
              <a:rPr lang="en-US" sz="1600" dirty="0"/>
              <a:t> </a:t>
            </a:r>
            <a:r>
              <a:rPr lang="en-US" sz="1600" dirty="0" err="1"/>
              <a:t>signala</a:t>
            </a:r>
            <a:r>
              <a:rPr lang="en-US" sz="1600" dirty="0"/>
              <a:t>),</a:t>
            </a:r>
            <a:endParaRPr lang="en-US" sz="1600">
              <a:cs typeface="Arial"/>
            </a:endParaRPr>
          </a:p>
          <a:p>
            <a:pPr lvl="1" indent="-188595"/>
            <a:r>
              <a:rPr lang="en-US" sz="1600" dirty="0" err="1"/>
              <a:t>linijska</a:t>
            </a:r>
            <a:r>
              <a:rPr lang="en-US" sz="1600" dirty="0"/>
              <a:t> </a:t>
            </a:r>
            <a:r>
              <a:rPr lang="en-US" sz="1600" dirty="0" err="1"/>
              <a:t>pokrivenost</a:t>
            </a:r>
            <a:r>
              <a:rPr lang="en-US" sz="1600" dirty="0"/>
              <a:t>,</a:t>
            </a:r>
            <a:endParaRPr lang="en-US" sz="1600">
              <a:cs typeface="Arial"/>
            </a:endParaRPr>
          </a:p>
          <a:p>
            <a:pPr lvl="1" indent="-188595"/>
            <a:r>
              <a:rPr lang="en-US" sz="1600" dirty="0" err="1"/>
              <a:t>pokrivenost</a:t>
            </a:r>
            <a:r>
              <a:rPr lang="en-US" sz="1600" dirty="0"/>
              <a:t> </a:t>
            </a:r>
            <a:r>
              <a:rPr lang="en-US" sz="1600" dirty="0" err="1"/>
              <a:t>izraza</a:t>
            </a:r>
            <a:r>
              <a:rPr lang="en-US" sz="1600" dirty="0"/>
              <a:t> (statement),</a:t>
            </a:r>
            <a:endParaRPr lang="en-US" sz="1600">
              <a:cs typeface="Arial"/>
            </a:endParaRPr>
          </a:p>
          <a:p>
            <a:pPr lvl="1" indent="-188595"/>
            <a:r>
              <a:rPr lang="en-US" sz="1600" dirty="0" err="1"/>
              <a:t>pokrivenost</a:t>
            </a:r>
            <a:r>
              <a:rPr lang="en-US" sz="1600" dirty="0"/>
              <a:t> </a:t>
            </a:r>
            <a:r>
              <a:rPr lang="en-US" sz="1600" dirty="0" err="1"/>
              <a:t>grananja</a:t>
            </a:r>
            <a:r>
              <a:rPr lang="en-US" sz="1600" dirty="0"/>
              <a:t> (branch),</a:t>
            </a:r>
            <a:endParaRPr lang="en-US" sz="1600" dirty="0">
              <a:cs typeface="Arial"/>
            </a:endParaRPr>
          </a:p>
          <a:p>
            <a:pPr lvl="1" indent="-188595"/>
            <a:r>
              <a:rPr lang="en-US" sz="1600" dirty="0" err="1"/>
              <a:t>pokrivenost</a:t>
            </a:r>
            <a:r>
              <a:rPr lang="en-US" sz="1600" dirty="0"/>
              <a:t> </a:t>
            </a:r>
            <a:r>
              <a:rPr lang="en-US" sz="1600" dirty="0" err="1"/>
              <a:t>putanja</a:t>
            </a:r>
            <a:r>
              <a:rPr lang="en-US" sz="1600" dirty="0"/>
              <a:t> (path),</a:t>
            </a:r>
            <a:endParaRPr lang="en-US" sz="1600">
              <a:cs typeface="Arial"/>
            </a:endParaRPr>
          </a:p>
          <a:p>
            <a:pPr lvl="1" indent="-188595"/>
            <a:r>
              <a:rPr lang="en-US" sz="1600" dirty="0" err="1"/>
              <a:t>pokrivenost</a:t>
            </a:r>
            <a:r>
              <a:rPr lang="en-US" sz="1600" dirty="0"/>
              <a:t> </a:t>
            </a:r>
            <a:r>
              <a:rPr lang="en-US" sz="1600" dirty="0" err="1"/>
              <a:t>uslova</a:t>
            </a:r>
            <a:r>
              <a:rPr lang="en-US" sz="1600" dirty="0"/>
              <a:t> (condition) </a:t>
            </a:r>
            <a:r>
              <a:rPr lang="en-US" sz="1600" dirty="0" err="1"/>
              <a:t>i</a:t>
            </a:r>
            <a:endParaRPr lang="en-US" sz="1600">
              <a:cs typeface="Arial"/>
            </a:endParaRPr>
          </a:p>
          <a:p>
            <a:pPr lvl="1" indent="-188595"/>
            <a:r>
              <a:rPr lang="en-US" sz="1600" err="1"/>
              <a:t>pokrivenost</a:t>
            </a:r>
            <a:r>
              <a:rPr lang="en-US" sz="1600"/>
              <a:t> </a:t>
            </a:r>
            <a:r>
              <a:rPr lang="en-US" sz="1600" err="1"/>
              <a:t>stanja</a:t>
            </a:r>
            <a:r>
              <a:rPr lang="en-US" sz="1600"/>
              <a:t> </a:t>
            </a:r>
            <a:r>
              <a:rPr lang="en-US" sz="1600" err="1"/>
              <a:t>konačnih</a:t>
            </a:r>
            <a:r>
              <a:rPr lang="en-US" sz="1600"/>
              <a:t> automata (FSM coverage).</a:t>
            </a:r>
            <a:endParaRPr lang="en-US" sz="1600">
              <a:cs typeface="Arial"/>
            </a:endParaRPr>
          </a:p>
          <a:p>
            <a:endParaRPr lang="en-US" altLang="en-US" dirty="0">
              <a:cs typeface="Arial"/>
            </a:endParaRPr>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a:extLst>
              <a:ext uri="{FF2B5EF4-FFF2-40B4-BE49-F238E27FC236}">
                <a16:creationId xmlns:a16="http://schemas.microsoft.com/office/drawing/2014/main" id="{A4996795-9D05-54B4-A657-5B4EE0380C0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BD1A76-BF14-4850-A074-31D8B2E92352}" type="slidenum">
              <a:rPr lang="de-DE" altLang="en-US">
                <a:solidFill>
                  <a:schemeClr val="bg1"/>
                </a:solidFill>
              </a:rPr>
              <a:pPr/>
              <a:t>14</a:t>
            </a:fld>
            <a:endParaRPr lang="de-DE" altLang="en-US">
              <a:solidFill>
                <a:schemeClr val="bg1"/>
              </a:solidFill>
            </a:endParaRPr>
          </a:p>
        </p:txBody>
      </p:sp>
      <p:sp>
        <p:nvSpPr>
          <p:cNvPr id="16387" name="Rectangle 2">
            <a:extLst>
              <a:ext uri="{FF2B5EF4-FFF2-40B4-BE49-F238E27FC236}">
                <a16:creationId xmlns:a16="http://schemas.microsoft.com/office/drawing/2014/main" id="{F818970B-5473-7551-17C8-B2E4295F9BBA}"/>
              </a:ext>
            </a:extLst>
          </p:cNvPr>
          <p:cNvSpPr>
            <a:spLocks noGrp="1" noChangeArrowheads="1"/>
          </p:cNvSpPr>
          <p:nvPr>
            <p:ph type="title"/>
          </p:nvPr>
        </p:nvSpPr>
        <p:spPr/>
        <p:txBody>
          <a:bodyPr/>
          <a:lstStyle/>
          <a:p>
            <a:r>
              <a:rPr lang="en-US" altLang="en-US" dirty="0" err="1"/>
              <a:t>Pokrivenost</a:t>
            </a:r>
            <a:r>
              <a:rPr lang="en-US" altLang="en-US" dirty="0"/>
              <a:t> </a:t>
            </a:r>
            <a:r>
              <a:rPr lang="en-US" altLang="en-US" dirty="0" err="1"/>
              <a:t>promena</a:t>
            </a:r>
            <a:r>
              <a:rPr lang="en-US" altLang="en-US" dirty="0"/>
              <a:t> </a:t>
            </a:r>
            <a:endParaRPr lang="en-US" altLang="en-US" dirty="0">
              <a:cs typeface="Arial"/>
            </a:endParaRPr>
          </a:p>
        </p:txBody>
      </p:sp>
      <p:sp>
        <p:nvSpPr>
          <p:cNvPr id="16388" name="Rectangle 3">
            <a:extLst>
              <a:ext uri="{FF2B5EF4-FFF2-40B4-BE49-F238E27FC236}">
                <a16:creationId xmlns:a16="http://schemas.microsoft.com/office/drawing/2014/main" id="{C264E0E5-71CF-1E57-8F31-792AFD66DE54}"/>
              </a:ext>
            </a:extLst>
          </p:cNvPr>
          <p:cNvSpPr>
            <a:spLocks noGrp="1" noChangeArrowheads="1"/>
          </p:cNvSpPr>
          <p:nvPr>
            <p:ph type="body" sz="half" idx="1"/>
          </p:nvPr>
        </p:nvSpPr>
        <p:spPr/>
        <p:txBody>
          <a:bodyPr/>
          <a:lstStyle/>
          <a:p>
            <a:pPr>
              <a:spcBef>
                <a:spcPts val="20"/>
              </a:spcBef>
            </a:pPr>
            <a:r>
              <a:rPr lang="en-US" altLang="en-US" sz="1400" dirty="0" err="1"/>
              <a:t>Pokrivenost</a:t>
            </a:r>
            <a:r>
              <a:rPr lang="en-US" altLang="en-US" sz="1400" dirty="0"/>
              <a:t> </a:t>
            </a:r>
            <a:r>
              <a:rPr lang="en-US" altLang="en-US" sz="1400" dirty="0" err="1"/>
              <a:t>promena</a:t>
            </a:r>
            <a:r>
              <a:rPr lang="en-US" altLang="en-US" sz="1400" dirty="0"/>
              <a:t> (</a:t>
            </a:r>
            <a:r>
              <a:rPr lang="en-US" altLang="en-US" sz="1400" i="1" dirty="0"/>
              <a:t>toggle coverage</a:t>
            </a:r>
            <a:r>
              <a:rPr lang="en-US" altLang="en-US" sz="1400" dirty="0"/>
              <a:t>) meri </a:t>
            </a:r>
            <a:r>
              <a:rPr lang="en-US" altLang="en-US" sz="1400" dirty="0" err="1"/>
              <a:t>koliko</a:t>
            </a:r>
            <a:r>
              <a:rPr lang="en-US" altLang="en-US" sz="1400" dirty="0"/>
              <a:t> puta </a:t>
            </a:r>
            <a:r>
              <a:rPr lang="en-US" altLang="en-US" sz="1400" dirty="0" err="1"/>
              <a:t>su</a:t>
            </a:r>
            <a:r>
              <a:rPr lang="en-US" altLang="en-US" sz="1400" dirty="0"/>
              <a:t> </a:t>
            </a:r>
            <a:r>
              <a:rPr lang="en-US" altLang="en-US" sz="1400" dirty="0" err="1"/>
              <a:t>signali</a:t>
            </a:r>
            <a:r>
              <a:rPr lang="en-US" altLang="en-US" sz="1400" dirty="0"/>
              <a:t> </a:t>
            </a:r>
            <a:r>
              <a:rPr lang="en-US" altLang="en-US" sz="1400" dirty="0" err="1"/>
              <a:t>i</a:t>
            </a:r>
            <a:r>
              <a:rPr lang="en-US" altLang="en-US" sz="1400" dirty="0"/>
              <a:t> </a:t>
            </a:r>
            <a:r>
              <a:rPr lang="en-US" altLang="en-US" sz="1400" dirty="0" err="1"/>
              <a:t>lečevi</a:t>
            </a:r>
            <a:r>
              <a:rPr lang="en-US" altLang="en-US" sz="1400" dirty="0"/>
              <a:t> (flip-</a:t>
            </a:r>
            <a:r>
              <a:rPr lang="en-US" altLang="en-US" sz="1400" dirty="0" err="1"/>
              <a:t>flopovi</a:t>
            </a:r>
            <a:r>
              <a:rPr lang="en-US" altLang="en-US" sz="1400" dirty="0"/>
              <a:t>) u HDL </a:t>
            </a:r>
            <a:r>
              <a:rPr lang="en-US" altLang="en-US" sz="1400" dirty="0" err="1"/>
              <a:t>modelu</a:t>
            </a:r>
            <a:r>
              <a:rPr lang="en-US" altLang="en-US" sz="1400" dirty="0"/>
              <a:t> </a:t>
            </a:r>
            <a:r>
              <a:rPr lang="en-US" altLang="en-US" sz="1400" dirty="0" err="1"/>
              <a:t>promenili</a:t>
            </a:r>
            <a:r>
              <a:rPr lang="en-US" altLang="en-US" sz="1400" dirty="0"/>
              <a:t> </a:t>
            </a:r>
            <a:r>
              <a:rPr lang="en-US" altLang="en-US" sz="1400" dirty="0" err="1"/>
              <a:t>svoju</a:t>
            </a:r>
            <a:r>
              <a:rPr lang="en-US" altLang="en-US" sz="1400" dirty="0"/>
              <a:t> </a:t>
            </a:r>
            <a:r>
              <a:rPr lang="en-US" altLang="en-US" sz="1400" dirty="0" err="1"/>
              <a:t>logičku</a:t>
            </a:r>
            <a:r>
              <a:rPr lang="en-US" altLang="en-US" sz="1400" dirty="0"/>
              <a:t> </a:t>
            </a:r>
            <a:r>
              <a:rPr lang="en-US" altLang="en-US" sz="1400" dirty="0" err="1"/>
              <a:t>vrednost</a:t>
            </a:r>
            <a:r>
              <a:rPr lang="en-US" altLang="en-US" sz="1400" dirty="0"/>
              <a:t> </a:t>
            </a:r>
            <a:r>
              <a:rPr lang="en-US" altLang="en-US" sz="1400" dirty="0" err="1"/>
              <a:t>tokom</a:t>
            </a:r>
            <a:r>
              <a:rPr lang="en-US" altLang="en-US" sz="1400" dirty="0"/>
              <a:t> </a:t>
            </a:r>
            <a:r>
              <a:rPr lang="en-US" altLang="en-US" sz="1400" dirty="0" err="1"/>
              <a:t>simulacije</a:t>
            </a:r>
            <a:endParaRPr lang="en-US" altLang="en-US" sz="1400" dirty="0" err="1">
              <a:cs typeface="Arial"/>
            </a:endParaRPr>
          </a:p>
          <a:p>
            <a:pPr>
              <a:spcBef>
                <a:spcPts val="20"/>
              </a:spcBef>
            </a:pPr>
            <a:endParaRPr lang="en-US" altLang="en-US" sz="1400" dirty="0"/>
          </a:p>
          <a:p>
            <a:pPr>
              <a:spcBef>
                <a:spcPts val="20"/>
              </a:spcBef>
            </a:pPr>
            <a:r>
              <a:rPr lang="en-US" sz="1400" dirty="0" err="1"/>
              <a:t>Nedostatak</a:t>
            </a:r>
            <a:r>
              <a:rPr lang="en-US" sz="1400" dirty="0"/>
              <a:t> </a:t>
            </a:r>
            <a:r>
              <a:rPr lang="en-US" sz="1400" dirty="0" err="1"/>
              <a:t>aktivnosti</a:t>
            </a:r>
            <a:r>
              <a:rPr lang="en-US" sz="1400" dirty="0"/>
              <a:t> </a:t>
            </a:r>
            <a:r>
              <a:rPr lang="en-US" sz="1400" dirty="0" err="1"/>
              <a:t>promene</a:t>
            </a:r>
            <a:r>
              <a:rPr lang="en-US" sz="1400" dirty="0"/>
              <a:t> </a:t>
            </a:r>
            <a:r>
              <a:rPr lang="en-US" sz="1400" dirty="0" err="1"/>
              <a:t>signala</a:t>
            </a:r>
            <a:r>
              <a:rPr lang="en-US" sz="1400" dirty="0"/>
              <a:t> u </a:t>
            </a:r>
            <a:r>
              <a:rPr lang="en-US" sz="1400" dirty="0" err="1"/>
              <a:t>nekom</a:t>
            </a:r>
            <a:r>
              <a:rPr lang="en-US" sz="1400" dirty="0"/>
              <a:t> </a:t>
            </a:r>
            <a:r>
              <a:rPr lang="en-US" sz="1400" dirty="0" err="1"/>
              <a:t>delu</a:t>
            </a:r>
            <a:r>
              <a:rPr lang="en-US" sz="1400" dirty="0"/>
              <a:t> DUV-a </a:t>
            </a:r>
            <a:r>
              <a:rPr lang="en-US" sz="1400" dirty="0" err="1"/>
              <a:t>ukazuje</a:t>
            </a:r>
            <a:r>
              <a:rPr lang="en-US" sz="1400" dirty="0"/>
              <a:t> da stimulus </a:t>
            </a:r>
            <a:r>
              <a:rPr lang="en-US" sz="1400" dirty="0" err="1"/>
              <a:t>uopšte</a:t>
            </a:r>
            <a:r>
              <a:rPr lang="en-US" sz="1400" dirty="0"/>
              <a:t> </a:t>
            </a:r>
            <a:r>
              <a:rPr lang="en-US" sz="1400" dirty="0" err="1"/>
              <a:t>nije</a:t>
            </a:r>
            <a:r>
              <a:rPr lang="en-US" sz="1400" dirty="0"/>
              <a:t> </a:t>
            </a:r>
            <a:r>
              <a:rPr lang="en-US" sz="1400" dirty="0" err="1"/>
              <a:t>ciljao</a:t>
            </a:r>
            <a:r>
              <a:rPr lang="en-US" sz="1400" dirty="0"/>
              <a:t> to </a:t>
            </a:r>
            <a:r>
              <a:rPr lang="en-US" sz="1400" dirty="0" err="1"/>
              <a:t>područje</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Prednost</a:t>
            </a:r>
            <a:r>
              <a:rPr lang="en-US" sz="1400" dirty="0"/>
              <a:t> </a:t>
            </a:r>
            <a:r>
              <a:rPr lang="en-US" sz="1400" dirty="0" err="1"/>
              <a:t>pokrivenosti</a:t>
            </a:r>
            <a:r>
              <a:rPr lang="en-US" sz="1400" dirty="0"/>
              <a:t> </a:t>
            </a:r>
            <a:r>
              <a:rPr lang="en-US" sz="1400" dirty="0" err="1"/>
              <a:t>promena</a:t>
            </a:r>
            <a:r>
              <a:rPr lang="en-US" sz="1400" dirty="0"/>
              <a:t> je </a:t>
            </a:r>
            <a:r>
              <a:rPr lang="en-US" sz="1400" dirty="0" err="1"/>
              <a:t>što</a:t>
            </a:r>
            <a:r>
              <a:rPr lang="en-US" sz="1400" dirty="0"/>
              <a:t> je to </a:t>
            </a:r>
            <a:r>
              <a:rPr lang="en-US" sz="1400" dirty="0" err="1"/>
              <a:t>vrlo</a:t>
            </a:r>
            <a:r>
              <a:rPr lang="en-US" sz="1400" dirty="0"/>
              <a:t> </a:t>
            </a:r>
            <a:r>
              <a:rPr lang="en-US" sz="1400" dirty="0" err="1"/>
              <a:t>jednostavan</a:t>
            </a:r>
            <a:r>
              <a:rPr lang="en-US" sz="1400" dirty="0"/>
              <a:t> </a:t>
            </a:r>
            <a:r>
              <a:rPr lang="en-US" sz="1400" dirty="0" err="1"/>
              <a:t>i</a:t>
            </a:r>
            <a:r>
              <a:rPr lang="en-US" sz="1400" dirty="0"/>
              <a:t> </a:t>
            </a:r>
            <a:r>
              <a:rPr lang="en-US" sz="1400" dirty="0" err="1"/>
              <a:t>lako</a:t>
            </a:r>
            <a:r>
              <a:rPr lang="en-US" sz="1400" dirty="0"/>
              <a:t> </a:t>
            </a:r>
            <a:r>
              <a:rPr lang="en-US" sz="1400" dirty="0" err="1"/>
              <a:t>razumljiv</a:t>
            </a:r>
            <a:r>
              <a:rPr lang="en-US" sz="1400" dirty="0"/>
              <a:t> model</a:t>
            </a:r>
            <a:endParaRPr lang="en-US" dirty="0"/>
          </a:p>
          <a:p>
            <a:pPr>
              <a:spcBef>
                <a:spcPts val="20"/>
              </a:spcBef>
            </a:pPr>
            <a:endParaRPr lang="en-US" sz="1400" dirty="0"/>
          </a:p>
          <a:p>
            <a:pPr>
              <a:spcBef>
                <a:spcPts val="20"/>
              </a:spcBef>
            </a:pPr>
            <a:r>
              <a:rPr lang="en-US" sz="1400" dirty="0" err="1"/>
              <a:t>Međutim</a:t>
            </a:r>
            <a:r>
              <a:rPr lang="en-US" sz="1400" dirty="0"/>
              <a:t>, </a:t>
            </a:r>
            <a:r>
              <a:rPr lang="en-US" sz="1400" dirty="0" err="1"/>
              <a:t>njegova</a:t>
            </a:r>
            <a:r>
              <a:rPr lang="en-US" sz="1400" dirty="0"/>
              <a:t> mana je </a:t>
            </a:r>
            <a:r>
              <a:rPr lang="en-US" sz="1400" dirty="0" err="1"/>
              <a:t>što</a:t>
            </a:r>
            <a:r>
              <a:rPr lang="en-US" sz="1400" dirty="0"/>
              <a:t> </a:t>
            </a:r>
            <a:r>
              <a:rPr lang="en-US" sz="1400" dirty="0" err="1"/>
              <a:t>generiše</a:t>
            </a:r>
            <a:r>
              <a:rPr lang="en-US" sz="1400" dirty="0"/>
              <a:t> </a:t>
            </a:r>
            <a:r>
              <a:rPr lang="en-US" sz="1400" dirty="0" err="1"/>
              <a:t>ogromne</a:t>
            </a:r>
            <a:r>
              <a:rPr lang="en-US" sz="1400" dirty="0"/>
              <a:t> </a:t>
            </a:r>
            <a:r>
              <a:rPr lang="en-US" sz="1400" dirty="0" err="1"/>
              <a:t>količine</a:t>
            </a:r>
            <a:r>
              <a:rPr lang="en-US" sz="1400" dirty="0"/>
              <a:t> </a:t>
            </a:r>
            <a:r>
              <a:rPr lang="en-US" sz="1400" dirty="0" err="1"/>
              <a:t>podataka</a:t>
            </a:r>
            <a:r>
              <a:rPr lang="en-US" sz="1400" dirty="0"/>
              <a:t>, a </a:t>
            </a:r>
            <a:r>
              <a:rPr lang="en-US" sz="1400" dirty="0" err="1"/>
              <a:t>tvrdnja</a:t>
            </a:r>
            <a:r>
              <a:rPr lang="en-US" sz="1400" dirty="0"/>
              <a:t> da je 100% </a:t>
            </a:r>
            <a:r>
              <a:rPr lang="en-US" sz="1400" dirty="0" err="1"/>
              <a:t>svih</a:t>
            </a:r>
            <a:r>
              <a:rPr lang="en-US" sz="1400" dirty="0"/>
              <a:t> </a:t>
            </a:r>
            <a:r>
              <a:rPr lang="en-US" sz="1400" dirty="0" err="1"/>
              <a:t>signala</a:t>
            </a:r>
            <a:r>
              <a:rPr lang="en-US" sz="1400" dirty="0"/>
              <a:t> u DUV-u </a:t>
            </a:r>
            <a:r>
              <a:rPr lang="en-US" sz="1400" dirty="0" err="1"/>
              <a:t>promenilo</a:t>
            </a:r>
            <a:r>
              <a:rPr lang="en-US" sz="1400" dirty="0"/>
              <a:t> </a:t>
            </a:r>
            <a:r>
              <a:rPr lang="en-US" sz="1400" dirty="0" err="1"/>
              <a:t>stanje</a:t>
            </a:r>
            <a:r>
              <a:rPr lang="en-US" sz="1400" dirty="0"/>
              <a:t> ne </a:t>
            </a:r>
            <a:r>
              <a:rPr lang="en-US" sz="1400" dirty="0" err="1"/>
              <a:t>daje</a:t>
            </a:r>
            <a:r>
              <a:rPr lang="en-US" sz="1400" dirty="0"/>
              <a:t> </a:t>
            </a:r>
            <a:r>
              <a:rPr lang="en-US" sz="1400" dirty="0" err="1"/>
              <a:t>uvid</a:t>
            </a:r>
            <a:r>
              <a:rPr lang="en-US" sz="1400" dirty="0"/>
              <a:t> u </a:t>
            </a:r>
            <a:r>
              <a:rPr lang="en-US" sz="1400" dirty="0" err="1"/>
              <a:t>funkcionalni</a:t>
            </a:r>
            <a:r>
              <a:rPr lang="en-US" sz="1400" dirty="0"/>
              <a:t> </a:t>
            </a:r>
            <a:r>
              <a:rPr lang="en-US" sz="1400" dirty="0" err="1"/>
              <a:t>značaj</a:t>
            </a:r>
            <a:r>
              <a:rPr lang="en-US" sz="1400" dirty="0"/>
              <a:t> </a:t>
            </a:r>
            <a:r>
              <a:rPr lang="en-US" sz="1400" dirty="0" err="1"/>
              <a:t>izvršenog</a:t>
            </a:r>
            <a:r>
              <a:rPr lang="en-US" sz="1400" dirty="0"/>
              <a:t> </a:t>
            </a:r>
            <a:r>
              <a:rPr lang="en-US" sz="1400" dirty="0" err="1"/>
              <a:t>testiranja</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Primer </a:t>
            </a:r>
            <a:r>
              <a:rPr lang="en-US" sz="1400" dirty="0" err="1">
                <a:cs typeface="Arial"/>
              </a:rPr>
              <a:t>pokrivenosti</a:t>
            </a:r>
            <a:r>
              <a:rPr lang="en-US" sz="1400" dirty="0">
                <a:cs typeface="Arial"/>
              </a:rPr>
              <a:t> </a:t>
            </a:r>
            <a:r>
              <a:rPr lang="en-US" sz="1400" dirty="0" err="1">
                <a:cs typeface="Arial"/>
              </a:rPr>
              <a:t>promena</a:t>
            </a:r>
            <a:r>
              <a:rPr lang="en-US" sz="1400" dirty="0">
                <a:cs typeface="Arial"/>
              </a:rPr>
              <a:t> za 11-bitni </a:t>
            </a:r>
            <a:r>
              <a:rPr lang="en-US" sz="1400" i="1" dirty="0"/>
              <a:t>reg </a:t>
            </a:r>
            <a:r>
              <a:rPr lang="en-US" sz="1400" dirty="0"/>
              <a:t>signal </a:t>
            </a:r>
            <a:r>
              <a:rPr lang="en-US" sz="1400" dirty="0" err="1"/>
              <a:t>prikazan</a:t>
            </a:r>
            <a:r>
              <a:rPr lang="en-US" sz="1400" dirty="0"/>
              <a:t> je </a:t>
            </a:r>
            <a:r>
              <a:rPr lang="en-US" sz="1400" dirty="0" err="1"/>
              <a:t>na</a:t>
            </a:r>
            <a:r>
              <a:rPr lang="en-US" sz="1400" dirty="0"/>
              <a:t> </a:t>
            </a:r>
            <a:r>
              <a:rPr lang="en-US" sz="1400" dirty="0" err="1"/>
              <a:t>slici</a:t>
            </a:r>
            <a:r>
              <a:rPr lang="en-US" sz="1400" dirty="0"/>
              <a:t> </a:t>
            </a:r>
            <a:r>
              <a:rPr lang="en-US" sz="1400" dirty="0" err="1"/>
              <a:t>sa</a:t>
            </a:r>
            <a:r>
              <a:rPr lang="en-US" sz="1400" dirty="0"/>
              <a:t> </a:t>
            </a:r>
            <a:r>
              <a:rPr lang="en-US" sz="1400" dirty="0" err="1"/>
              <a:t>desne</a:t>
            </a:r>
            <a:r>
              <a:rPr lang="en-US" sz="1400" dirty="0"/>
              <a:t> </a:t>
            </a:r>
            <a:r>
              <a:rPr lang="en-US" sz="1400" dirty="0" err="1"/>
              <a:t>strane</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Neki </a:t>
            </a:r>
            <a:r>
              <a:rPr lang="en-US" sz="1400" dirty="0" err="1">
                <a:cs typeface="Arial"/>
              </a:rPr>
              <a:t>alati</a:t>
            </a:r>
            <a:r>
              <a:rPr lang="en-US" sz="1400" dirty="0">
                <a:cs typeface="Arial"/>
              </a:rPr>
              <a:t> za </a:t>
            </a:r>
            <a:r>
              <a:rPr lang="en-US" sz="1400" dirty="0" err="1">
                <a:cs typeface="Arial"/>
              </a:rPr>
              <a:t>pokrivenost</a:t>
            </a:r>
            <a:r>
              <a:rPr lang="en-US" sz="1400" dirty="0">
                <a:cs typeface="Arial"/>
              </a:rPr>
              <a:t> </a:t>
            </a:r>
            <a:r>
              <a:rPr lang="en-US" sz="1400" dirty="0" err="1">
                <a:cs typeface="Arial"/>
              </a:rPr>
              <a:t>koda</a:t>
            </a:r>
            <a:r>
              <a:rPr lang="en-US" sz="1400" dirty="0">
                <a:cs typeface="Arial"/>
              </a:rPr>
              <a:t> </a:t>
            </a:r>
            <a:r>
              <a:rPr lang="en-US" sz="1400" dirty="0" err="1">
                <a:cs typeface="Arial"/>
              </a:rPr>
              <a:t>izveštavaju</a:t>
            </a:r>
            <a:r>
              <a:rPr lang="en-US" sz="1400" dirty="0">
                <a:cs typeface="Arial"/>
              </a:rPr>
              <a:t> ne </a:t>
            </a:r>
            <a:r>
              <a:rPr lang="en-US" sz="1400" dirty="0" err="1">
                <a:cs typeface="Arial"/>
              </a:rPr>
              <a:t>samo</a:t>
            </a:r>
            <a:r>
              <a:rPr lang="en-US" sz="1400" dirty="0"/>
              <a:t> o </a:t>
            </a:r>
            <a:r>
              <a:rPr lang="en-US" sz="1400" dirty="0" err="1"/>
              <a:t>tranzicijama</a:t>
            </a:r>
            <a:r>
              <a:rPr lang="en-US" sz="1400" dirty="0"/>
              <a:t> </a:t>
            </a:r>
            <a:r>
              <a:rPr lang="en-US" sz="1400" dirty="0" err="1"/>
              <a:t>sa</a:t>
            </a:r>
            <a:r>
              <a:rPr lang="en-US" sz="1400" dirty="0"/>
              <a:t> </a:t>
            </a:r>
            <a:r>
              <a:rPr lang="en-US" sz="1400" dirty="0" err="1"/>
              <a:t>nule</a:t>
            </a:r>
            <a:r>
              <a:rPr lang="en-US" sz="1400" dirty="0"/>
              <a:t> </a:t>
            </a:r>
            <a:r>
              <a:rPr lang="en-US" sz="1400" dirty="0" err="1"/>
              <a:t>na</a:t>
            </a:r>
            <a:r>
              <a:rPr lang="en-US" sz="1400" dirty="0"/>
              <a:t> </a:t>
            </a:r>
            <a:r>
              <a:rPr lang="en-US" sz="1400" dirty="0" err="1"/>
              <a:t>jedan</a:t>
            </a:r>
            <a:r>
              <a:rPr lang="en-US" sz="1400" dirty="0"/>
              <a:t> </a:t>
            </a:r>
            <a:r>
              <a:rPr lang="en-US" sz="1400" dirty="0" err="1"/>
              <a:t>i</a:t>
            </a:r>
            <a:r>
              <a:rPr lang="en-US" sz="1400" dirty="0"/>
              <a:t> </a:t>
            </a:r>
            <a:r>
              <a:rPr lang="en-US" sz="1400" dirty="0" err="1"/>
              <a:t>sa</a:t>
            </a:r>
            <a:r>
              <a:rPr lang="en-US" sz="1400" dirty="0"/>
              <a:t> </a:t>
            </a:r>
            <a:r>
              <a:rPr lang="en-US" sz="1400" dirty="0" err="1"/>
              <a:t>jedan</a:t>
            </a:r>
            <a:r>
              <a:rPr lang="en-US" sz="1400" dirty="0"/>
              <a:t> </a:t>
            </a:r>
            <a:r>
              <a:rPr lang="en-US" sz="1400" dirty="0" err="1"/>
              <a:t>na</a:t>
            </a:r>
            <a:r>
              <a:rPr lang="en-US" sz="1400" dirty="0"/>
              <a:t> </a:t>
            </a:r>
            <a:r>
              <a:rPr lang="en-US" sz="1400" dirty="0" err="1"/>
              <a:t>nulu</a:t>
            </a:r>
            <a:r>
              <a:rPr lang="en-US" sz="1400" dirty="0"/>
              <a:t>, </a:t>
            </a:r>
            <a:r>
              <a:rPr lang="en-US" sz="1400" dirty="0" err="1"/>
              <a:t>već</a:t>
            </a:r>
            <a:r>
              <a:rPr lang="en-US" sz="1400" dirty="0"/>
              <a:t> </a:t>
            </a:r>
            <a:r>
              <a:rPr lang="en-US" sz="1400" dirty="0" err="1"/>
              <a:t>i</a:t>
            </a:r>
            <a:r>
              <a:rPr lang="en-US" sz="1400" dirty="0"/>
              <a:t> o </a:t>
            </a:r>
            <a:r>
              <a:rPr lang="en-US" sz="1400" dirty="0" err="1"/>
              <a:t>tranzicijama</a:t>
            </a:r>
            <a:r>
              <a:rPr lang="en-US" sz="1400" dirty="0"/>
              <a:t> ka </a:t>
            </a:r>
            <a:r>
              <a:rPr lang="en-US" sz="1400" dirty="0" err="1"/>
              <a:t>i</a:t>
            </a:r>
            <a:r>
              <a:rPr lang="en-US" sz="1400" dirty="0"/>
              <a:t> od </a:t>
            </a:r>
            <a:r>
              <a:rPr lang="en-US" sz="1400" dirty="0" err="1"/>
              <a:t>neodređenih</a:t>
            </a:r>
            <a:r>
              <a:rPr lang="en-US" sz="1400" dirty="0"/>
              <a:t> (“X”) </a:t>
            </a:r>
            <a:r>
              <a:rPr lang="en-US" sz="1400" dirty="0" err="1"/>
              <a:t>i</a:t>
            </a:r>
            <a:r>
              <a:rPr lang="en-US" sz="1400" dirty="0"/>
              <a:t> </a:t>
            </a:r>
            <a:r>
              <a:rPr lang="en-US" sz="1400" dirty="0" err="1"/>
              <a:t>trostatičkih</a:t>
            </a:r>
            <a:r>
              <a:rPr lang="en-US" sz="1400" dirty="0"/>
              <a:t> (“Z”) </a:t>
            </a:r>
            <a:r>
              <a:rPr lang="en-US" sz="1400" dirty="0" err="1"/>
              <a:t>stanja</a:t>
            </a:r>
            <a:endParaRPr lang="en-US" sz="1400" dirty="0" err="1">
              <a:cs typeface="Arial"/>
            </a:endParaRPr>
          </a:p>
          <a:p>
            <a:endParaRPr lang="en-US" altLang="en-US" sz="1400" dirty="0">
              <a:cs typeface="Arial"/>
            </a:endParaRPr>
          </a:p>
        </p:txBody>
      </p:sp>
      <p:pic>
        <p:nvPicPr>
          <p:cNvPr id="16389" name="Picture 5">
            <a:extLst>
              <a:ext uri="{FF2B5EF4-FFF2-40B4-BE49-F238E27FC236}">
                <a16:creationId xmlns:a16="http://schemas.microsoft.com/office/drawing/2014/main" id="{21F6F20C-507D-255C-61B1-FE2AD6D6757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89538" y="863600"/>
            <a:ext cx="3121025" cy="3825875"/>
          </a:xfrm>
          <a:noFill/>
        </p:spPr>
      </p:pic>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a:extLst>
              <a:ext uri="{FF2B5EF4-FFF2-40B4-BE49-F238E27FC236}">
                <a16:creationId xmlns:a16="http://schemas.microsoft.com/office/drawing/2014/main" id="{7433A53E-0AE2-B85F-ED6C-F5071840F4B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DD3089-E0D0-40FA-8B04-18BE2CE89A29}" type="slidenum">
              <a:rPr lang="de-DE" altLang="en-US">
                <a:solidFill>
                  <a:schemeClr val="bg1"/>
                </a:solidFill>
              </a:rPr>
              <a:pPr/>
              <a:t>15</a:t>
            </a:fld>
            <a:endParaRPr lang="de-DE" altLang="en-US">
              <a:solidFill>
                <a:schemeClr val="bg1"/>
              </a:solidFill>
            </a:endParaRPr>
          </a:p>
        </p:txBody>
      </p:sp>
      <p:sp>
        <p:nvSpPr>
          <p:cNvPr id="17411" name="Rectangle 2">
            <a:extLst>
              <a:ext uri="{FF2B5EF4-FFF2-40B4-BE49-F238E27FC236}">
                <a16:creationId xmlns:a16="http://schemas.microsoft.com/office/drawing/2014/main" id="{110AD8B8-C075-6E49-CCB1-5536DC2901AC}"/>
              </a:ext>
            </a:extLst>
          </p:cNvPr>
          <p:cNvSpPr>
            <a:spLocks noGrp="1" noChangeArrowheads="1"/>
          </p:cNvSpPr>
          <p:nvPr>
            <p:ph type="title"/>
          </p:nvPr>
        </p:nvSpPr>
        <p:spPr/>
        <p:txBody>
          <a:bodyPr/>
          <a:lstStyle/>
          <a:p>
            <a:r>
              <a:rPr lang="en-US" altLang="en-US" dirty="0" err="1"/>
              <a:t>Linijska</a:t>
            </a:r>
            <a:r>
              <a:rPr lang="en-US" altLang="en-US" dirty="0"/>
              <a:t> </a:t>
            </a:r>
            <a:r>
              <a:rPr lang="en-US" altLang="en-US" dirty="0" err="1"/>
              <a:t>pokrivenost</a:t>
            </a:r>
            <a:endParaRPr lang="en-US" dirty="0" err="1"/>
          </a:p>
        </p:txBody>
      </p:sp>
      <p:sp>
        <p:nvSpPr>
          <p:cNvPr id="17412" name="Rectangle 4">
            <a:extLst>
              <a:ext uri="{FF2B5EF4-FFF2-40B4-BE49-F238E27FC236}">
                <a16:creationId xmlns:a16="http://schemas.microsoft.com/office/drawing/2014/main" id="{E5FF4CCE-C10C-2918-63C1-D52B62296B2D}"/>
              </a:ext>
            </a:extLst>
          </p:cNvPr>
          <p:cNvSpPr>
            <a:spLocks noGrp="1" noChangeArrowheads="1"/>
          </p:cNvSpPr>
          <p:nvPr>
            <p:ph type="body" sz="half" idx="1"/>
          </p:nvPr>
        </p:nvSpPr>
        <p:spPr/>
        <p:txBody>
          <a:bodyPr/>
          <a:lstStyle/>
          <a:p>
            <a:pPr>
              <a:spcBef>
                <a:spcPts val="20"/>
              </a:spcBef>
            </a:pPr>
            <a:r>
              <a:rPr lang="en-US" altLang="en-US" sz="1400" b="1" dirty="0" err="1"/>
              <a:t>Linijska</a:t>
            </a:r>
            <a:r>
              <a:rPr lang="en-US" altLang="en-US" sz="1400" b="1" dirty="0"/>
              <a:t> </a:t>
            </a:r>
            <a:r>
              <a:rPr lang="en-US" altLang="en-US" sz="1400" b="1" dirty="0" err="1"/>
              <a:t>pokrivenost</a:t>
            </a:r>
            <a:r>
              <a:rPr lang="en-US" altLang="en-US" sz="1400" dirty="0"/>
              <a:t> </a:t>
            </a:r>
            <a:r>
              <a:rPr lang="en-US" altLang="en-US" sz="1400" dirty="0" err="1"/>
              <a:t>uzima</a:t>
            </a:r>
            <a:r>
              <a:rPr lang="en-US" altLang="en-US" sz="1400" dirty="0"/>
              <a:t> </a:t>
            </a:r>
            <a:r>
              <a:rPr lang="en-US" altLang="en-US" sz="1400" dirty="0" err="1"/>
              <a:t>sintaksnu</a:t>
            </a:r>
            <a:r>
              <a:rPr lang="en-US" altLang="en-US" sz="1400" dirty="0"/>
              <a:t> </a:t>
            </a:r>
            <a:r>
              <a:rPr lang="en-US" altLang="en-US" sz="1400" dirty="0" err="1"/>
              <a:t>strukturu</a:t>
            </a:r>
            <a:r>
              <a:rPr lang="en-US" altLang="en-US" sz="1400" dirty="0"/>
              <a:t> HDL </a:t>
            </a:r>
            <a:r>
              <a:rPr lang="en-US" altLang="en-US" sz="1400" dirty="0" err="1"/>
              <a:t>specifikacije</a:t>
            </a:r>
            <a:r>
              <a:rPr lang="en-US" altLang="en-US" sz="1400" dirty="0"/>
              <a:t> </a:t>
            </a:r>
            <a:r>
              <a:rPr lang="en-US" altLang="en-US" sz="1400" dirty="0" err="1"/>
              <a:t>i</a:t>
            </a:r>
            <a:r>
              <a:rPr lang="en-US" altLang="en-US" sz="1400" dirty="0"/>
              <a:t> meri </a:t>
            </a:r>
            <a:r>
              <a:rPr lang="en-US" altLang="en-US" sz="1400" dirty="0" err="1"/>
              <a:t>koje</a:t>
            </a:r>
            <a:r>
              <a:rPr lang="en-US" altLang="en-US" sz="1400" dirty="0"/>
              <a:t> </a:t>
            </a:r>
            <a:r>
              <a:rPr lang="en-US" altLang="en-US" sz="1400" dirty="0" err="1"/>
              <a:t>su</a:t>
            </a:r>
            <a:r>
              <a:rPr lang="en-US" altLang="en-US" sz="1400" dirty="0"/>
              <a:t> </a:t>
            </a:r>
            <a:r>
              <a:rPr lang="en-US" altLang="en-US" sz="1400" dirty="0" err="1"/>
              <a:t>linije</a:t>
            </a:r>
            <a:r>
              <a:rPr lang="en-US" altLang="en-US" sz="1400" dirty="0"/>
              <a:t> HDL </a:t>
            </a:r>
            <a:r>
              <a:rPr lang="en-US" altLang="en-US" sz="1400" dirty="0" err="1"/>
              <a:t>koda</a:t>
            </a:r>
            <a:r>
              <a:rPr lang="en-US" altLang="en-US" sz="1400" dirty="0"/>
              <a:t> </a:t>
            </a:r>
            <a:r>
              <a:rPr lang="en-US" altLang="en-US" sz="1400" dirty="0" err="1"/>
              <a:t>izvršene</a:t>
            </a:r>
            <a:r>
              <a:rPr lang="en-US" altLang="en-US" sz="1400" dirty="0"/>
              <a:t> </a:t>
            </a:r>
            <a:r>
              <a:rPr lang="en-US" altLang="en-US" sz="1400" dirty="0" err="1"/>
              <a:t>tokom</a:t>
            </a:r>
            <a:r>
              <a:rPr lang="en-US" altLang="en-US" sz="1400" dirty="0"/>
              <a:t> </a:t>
            </a:r>
            <a:r>
              <a:rPr lang="en-US" altLang="en-US" sz="1400" dirty="0" err="1"/>
              <a:t>simulacije</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err="1">
                <a:cs typeface="Arial"/>
              </a:rPr>
              <a:t>Slično</a:t>
            </a:r>
            <a:r>
              <a:rPr lang="en-US" sz="1400" dirty="0"/>
              <a:t> </a:t>
            </a:r>
            <a:r>
              <a:rPr lang="en-US" sz="1400" dirty="0" err="1"/>
              <a:t>kao</a:t>
            </a:r>
            <a:r>
              <a:rPr lang="en-US" sz="1400" dirty="0"/>
              <a:t> </a:t>
            </a:r>
            <a:r>
              <a:rPr lang="en-US" sz="1400" dirty="0" err="1"/>
              <a:t>i</a:t>
            </a:r>
            <a:r>
              <a:rPr lang="en-US" sz="1400" dirty="0"/>
              <a:t> </a:t>
            </a:r>
            <a:r>
              <a:rPr lang="en-US" sz="1400" dirty="0" err="1"/>
              <a:t>kod</a:t>
            </a:r>
            <a:r>
              <a:rPr lang="en-US" sz="1400" dirty="0"/>
              <a:t> </a:t>
            </a:r>
            <a:r>
              <a:rPr lang="en-US" sz="1400" dirty="0" err="1"/>
              <a:t>pokrivenosti</a:t>
            </a:r>
            <a:r>
              <a:rPr lang="en-US" sz="1400" dirty="0"/>
              <a:t> </a:t>
            </a:r>
            <a:r>
              <a:rPr lang="en-US" sz="1400" dirty="0" err="1"/>
              <a:t>promena</a:t>
            </a:r>
            <a:r>
              <a:rPr lang="en-US" sz="1400" dirty="0"/>
              <a:t> (</a:t>
            </a:r>
            <a:r>
              <a:rPr lang="en-US" sz="1400" i="1" dirty="0"/>
              <a:t>toggle coverage</a:t>
            </a:r>
            <a:r>
              <a:rPr lang="en-US" sz="1400" dirty="0"/>
              <a:t>), </a:t>
            </a:r>
            <a:r>
              <a:rPr lang="en-US" sz="1400" dirty="0" err="1"/>
              <a:t>ovaj</a:t>
            </a:r>
            <a:r>
              <a:rPr lang="en-US" sz="1400" dirty="0"/>
              <a:t> model </a:t>
            </a:r>
            <a:r>
              <a:rPr lang="en-US" sz="1400" dirty="0" err="1"/>
              <a:t>pokrivenosti</a:t>
            </a:r>
            <a:r>
              <a:rPr lang="en-US" sz="1400" dirty="0"/>
              <a:t> je </a:t>
            </a:r>
            <a:r>
              <a:rPr lang="en-US" sz="1400" dirty="0" err="1"/>
              <a:t>lako</a:t>
            </a:r>
            <a:r>
              <a:rPr lang="en-US" sz="1400" dirty="0"/>
              <a:t> </a:t>
            </a:r>
            <a:r>
              <a:rPr lang="en-US" sz="1400" dirty="0" err="1"/>
              <a:t>razumljiv</a:t>
            </a:r>
            <a:r>
              <a:rPr lang="en-US" sz="1400" dirty="0"/>
              <a:t>, a </a:t>
            </a:r>
            <a:r>
              <a:rPr lang="en-US" sz="1400" dirty="0" err="1"/>
              <a:t>odsustvo</a:t>
            </a:r>
            <a:r>
              <a:rPr lang="en-US" sz="1400" dirty="0"/>
              <a:t> </a:t>
            </a:r>
            <a:r>
              <a:rPr lang="en-US" sz="1400" dirty="0" err="1"/>
              <a:t>aktivnosti</a:t>
            </a:r>
            <a:r>
              <a:rPr lang="en-US" sz="1400" dirty="0"/>
              <a:t> u </a:t>
            </a:r>
            <a:r>
              <a:rPr lang="en-US" sz="1400" dirty="0" err="1"/>
              <a:t>delovima</a:t>
            </a:r>
            <a:r>
              <a:rPr lang="en-US" sz="1400" dirty="0"/>
              <a:t> HDL </a:t>
            </a:r>
            <a:r>
              <a:rPr lang="en-US" sz="1400" dirty="0" err="1"/>
              <a:t>modela</a:t>
            </a:r>
            <a:r>
              <a:rPr lang="en-US" sz="1400" dirty="0">
                <a:cs typeface="Arial"/>
              </a:rPr>
              <a:t> </a:t>
            </a:r>
            <a:r>
              <a:rPr lang="en-US" sz="1400" dirty="0" err="1"/>
              <a:t>ukazuje</a:t>
            </a:r>
            <a:r>
              <a:rPr lang="en-US" sz="1400" dirty="0"/>
              <a:t> </a:t>
            </a:r>
            <a:r>
              <a:rPr lang="en-US" sz="1400" dirty="0" err="1"/>
              <a:t>na</a:t>
            </a:r>
            <a:r>
              <a:rPr lang="en-US" sz="1400" dirty="0"/>
              <a:t> </a:t>
            </a:r>
            <a:r>
              <a:rPr lang="en-US" sz="1400" dirty="0" err="1"/>
              <a:t>propuste</a:t>
            </a:r>
            <a:r>
              <a:rPr lang="en-US" sz="1400" dirty="0"/>
              <a:t> u </a:t>
            </a:r>
            <a:r>
              <a:rPr lang="en-US" sz="1400" dirty="0" err="1"/>
              <a:t>testovima</a:t>
            </a:r>
            <a:endParaRPr lang="en-US" sz="1400" dirty="0" err="1">
              <a:cs typeface="Arial"/>
            </a:endParaRPr>
          </a:p>
          <a:p>
            <a:pPr>
              <a:spcBef>
                <a:spcPts val="20"/>
              </a:spcBef>
            </a:pPr>
            <a:endParaRPr lang="en-US" sz="1400" dirty="0"/>
          </a:p>
          <a:p>
            <a:pPr>
              <a:spcBef>
                <a:spcPts val="20"/>
              </a:spcBef>
            </a:pPr>
            <a:r>
              <a:rPr lang="en-US" sz="1400" err="1"/>
              <a:t>Ograničenje</a:t>
            </a:r>
            <a:r>
              <a:rPr lang="en-US" sz="1400" dirty="0"/>
              <a:t> </a:t>
            </a:r>
            <a:r>
              <a:rPr lang="en-US" sz="1400" err="1"/>
              <a:t>linijske</a:t>
            </a:r>
            <a:r>
              <a:rPr lang="en-US" sz="1400" dirty="0"/>
              <a:t> </a:t>
            </a:r>
            <a:r>
              <a:rPr lang="en-US" sz="1400" err="1"/>
              <a:t>pokrivenosti</a:t>
            </a:r>
            <a:r>
              <a:rPr lang="en-US" sz="1400" dirty="0">
                <a:cs typeface="Arial"/>
              </a:rPr>
              <a:t> </a:t>
            </a:r>
            <a:r>
              <a:rPr lang="en-US" sz="1400" dirty="0"/>
              <a:t>je </a:t>
            </a:r>
            <a:r>
              <a:rPr lang="en-US" sz="1400" err="1"/>
              <a:t>nedostatak</a:t>
            </a:r>
            <a:r>
              <a:rPr lang="en-US" sz="1400" dirty="0"/>
              <a:t> </a:t>
            </a:r>
            <a:r>
              <a:rPr lang="en-US" sz="1400" err="1"/>
              <a:t>semantičkog</a:t>
            </a:r>
            <a:r>
              <a:rPr lang="en-US" sz="1400" dirty="0"/>
              <a:t> </a:t>
            </a:r>
            <a:r>
              <a:rPr lang="en-US" sz="1400" err="1"/>
              <a:t>uvida</a:t>
            </a:r>
            <a:endParaRPr lang="en-US" sz="1400" dirty="0" err="1">
              <a:cs typeface="Arial"/>
            </a:endParaRPr>
          </a:p>
          <a:p>
            <a:pPr>
              <a:spcBef>
                <a:spcPts val="20"/>
              </a:spcBef>
            </a:pPr>
            <a:endParaRPr lang="en-US" sz="1400" dirty="0"/>
          </a:p>
          <a:p>
            <a:pPr>
              <a:spcBef>
                <a:spcPts val="20"/>
              </a:spcBef>
            </a:pPr>
            <a:r>
              <a:rPr lang="en-US" sz="1400" dirty="0" err="1"/>
              <a:t>Činjenica</a:t>
            </a:r>
            <a:r>
              <a:rPr lang="en-US" sz="1400" dirty="0"/>
              <a:t> da je HDL </a:t>
            </a:r>
            <a:r>
              <a:rPr lang="en-US" sz="1400" dirty="0" err="1"/>
              <a:t>izraz</a:t>
            </a:r>
            <a:r>
              <a:rPr lang="en-US" sz="1400" dirty="0"/>
              <a:t> </a:t>
            </a:r>
            <a:r>
              <a:rPr lang="en-US" sz="1400" dirty="0" err="1"/>
              <a:t>izvršen</a:t>
            </a:r>
            <a:r>
              <a:rPr lang="en-US" sz="1400" dirty="0"/>
              <a:t> ne </a:t>
            </a:r>
            <a:r>
              <a:rPr lang="en-US" sz="1400" dirty="0" err="1"/>
              <a:t>pruža</a:t>
            </a:r>
            <a:r>
              <a:rPr lang="en-US" sz="1400" dirty="0"/>
              <a:t> </a:t>
            </a:r>
            <a:r>
              <a:rPr lang="en-US" sz="1400" dirty="0" err="1"/>
              <a:t>nikakvo</a:t>
            </a:r>
            <a:r>
              <a:rPr lang="en-US" sz="1400" dirty="0"/>
              <a:t> </a:t>
            </a:r>
            <a:r>
              <a:rPr lang="en-US" sz="1400" dirty="0" err="1"/>
              <a:t>znanje</a:t>
            </a:r>
            <a:r>
              <a:rPr lang="en-US" sz="1400" dirty="0"/>
              <a:t> o </a:t>
            </a:r>
            <a:r>
              <a:rPr lang="en-US" sz="1400" dirty="0" err="1"/>
              <a:t>ispravnosti</a:t>
            </a:r>
            <a:r>
              <a:rPr lang="en-US" sz="1400" dirty="0"/>
              <a:t> </a:t>
            </a:r>
            <a:r>
              <a:rPr lang="en-US" sz="1400" dirty="0" err="1"/>
              <a:t>sadržaja</a:t>
            </a:r>
            <a:r>
              <a:rPr lang="en-US" sz="1400" dirty="0"/>
              <a:t> tog </a:t>
            </a:r>
            <a:r>
              <a:rPr lang="en-US" sz="1400" dirty="0" err="1"/>
              <a:t>izraza</a:t>
            </a:r>
            <a:endParaRPr lang="en-US" sz="1400" dirty="0" err="1">
              <a:cs typeface="Arial"/>
            </a:endParaRPr>
          </a:p>
        </p:txBody>
      </p:sp>
      <p:pic>
        <p:nvPicPr>
          <p:cNvPr id="17413" name="Picture 6">
            <a:extLst>
              <a:ext uri="{FF2B5EF4-FFF2-40B4-BE49-F238E27FC236}">
                <a16:creationId xmlns:a16="http://schemas.microsoft.com/office/drawing/2014/main" id="{399EA460-4708-70EB-22CA-32386929117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357313"/>
            <a:ext cx="4186238" cy="2836862"/>
          </a:xfrm>
          <a:noFill/>
        </p:spPr>
      </p:pic>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a:extLst>
              <a:ext uri="{FF2B5EF4-FFF2-40B4-BE49-F238E27FC236}">
                <a16:creationId xmlns:a16="http://schemas.microsoft.com/office/drawing/2014/main" id="{DA7E377C-1827-E4B6-B1D7-4FAFFCE1E16A}"/>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BD559D-312B-4CFE-9E57-058F67036F6D}" type="slidenum">
              <a:rPr lang="de-DE" altLang="en-US">
                <a:solidFill>
                  <a:schemeClr val="bg1"/>
                </a:solidFill>
              </a:rPr>
              <a:pPr/>
              <a:t>16</a:t>
            </a:fld>
            <a:endParaRPr lang="de-DE" altLang="en-US">
              <a:solidFill>
                <a:schemeClr val="bg1"/>
              </a:solidFill>
            </a:endParaRPr>
          </a:p>
        </p:txBody>
      </p:sp>
      <p:sp>
        <p:nvSpPr>
          <p:cNvPr id="18435" name="Rectangle 2">
            <a:extLst>
              <a:ext uri="{FF2B5EF4-FFF2-40B4-BE49-F238E27FC236}">
                <a16:creationId xmlns:a16="http://schemas.microsoft.com/office/drawing/2014/main" id="{C9E25BB4-FC07-DBFA-C582-26841F5AEA4B}"/>
              </a:ext>
            </a:extLst>
          </p:cNvPr>
          <p:cNvSpPr>
            <a:spLocks noGrp="1" noChangeArrowheads="1"/>
          </p:cNvSpPr>
          <p:nvPr>
            <p:ph type="title"/>
          </p:nvPr>
        </p:nvSpPr>
        <p:spPr/>
        <p:txBody>
          <a:bodyPr/>
          <a:lstStyle/>
          <a:p>
            <a:r>
              <a:rPr lang="en-US" altLang="en-US" dirty="0" err="1"/>
              <a:t>Pokrivenost</a:t>
            </a:r>
            <a:r>
              <a:rPr lang="en-US" altLang="en-US" dirty="0"/>
              <a:t> </a:t>
            </a:r>
            <a:r>
              <a:rPr lang="en-US" altLang="en-US" dirty="0" err="1"/>
              <a:t>izraza</a:t>
            </a:r>
            <a:endParaRPr lang="en-US" dirty="0" err="1"/>
          </a:p>
        </p:txBody>
      </p:sp>
      <p:sp>
        <p:nvSpPr>
          <p:cNvPr id="18436" name="Rectangle 4">
            <a:extLst>
              <a:ext uri="{FF2B5EF4-FFF2-40B4-BE49-F238E27FC236}">
                <a16:creationId xmlns:a16="http://schemas.microsoft.com/office/drawing/2014/main" id="{81F9D14A-6BA1-891D-01EC-96FF80CB0872}"/>
              </a:ext>
            </a:extLst>
          </p:cNvPr>
          <p:cNvSpPr>
            <a:spLocks noGrp="1" noChangeArrowheads="1"/>
          </p:cNvSpPr>
          <p:nvPr>
            <p:ph type="body" sz="half" idx="1"/>
          </p:nvPr>
        </p:nvSpPr>
        <p:spPr/>
        <p:txBody>
          <a:bodyPr/>
          <a:lstStyle/>
          <a:p>
            <a:pPr>
              <a:spcBef>
                <a:spcPts val="20"/>
              </a:spcBef>
            </a:pPr>
            <a:r>
              <a:rPr lang="en-US" altLang="en-US" sz="1800" dirty="0" err="1"/>
              <a:t>Pokrivenost</a:t>
            </a:r>
            <a:r>
              <a:rPr lang="en-US" altLang="en-US" sz="1800" dirty="0"/>
              <a:t> </a:t>
            </a:r>
            <a:r>
              <a:rPr lang="en-US" altLang="en-US" sz="1800" dirty="0" err="1"/>
              <a:t>izraza</a:t>
            </a:r>
            <a:r>
              <a:rPr lang="en-US" altLang="en-US" sz="1800" dirty="0"/>
              <a:t> (</a:t>
            </a:r>
            <a:r>
              <a:rPr lang="en-US" altLang="en-US" sz="1800" i="1" dirty="0"/>
              <a:t>statement coverage</a:t>
            </a:r>
            <a:r>
              <a:rPr lang="en-US" altLang="en-US" sz="1800" dirty="0"/>
              <a:t>) </a:t>
            </a:r>
            <a:r>
              <a:rPr lang="en-US" altLang="en-US" sz="1800" dirty="0" err="1"/>
              <a:t>izveštava</a:t>
            </a:r>
            <a:r>
              <a:rPr lang="en-US" altLang="en-US" sz="1800" dirty="0"/>
              <a:t> koji </a:t>
            </a:r>
            <a:r>
              <a:rPr lang="en-US" altLang="en-US" sz="1800" dirty="0" err="1"/>
              <a:t>su</a:t>
            </a:r>
            <a:r>
              <a:rPr lang="en-US" altLang="en-US" sz="1800" dirty="0"/>
              <a:t> RTL </a:t>
            </a:r>
            <a:r>
              <a:rPr lang="en-US" altLang="en-US" sz="1800" dirty="0" err="1"/>
              <a:t>izrazi</a:t>
            </a:r>
            <a:r>
              <a:rPr lang="en-US" altLang="en-US" sz="1800" dirty="0"/>
              <a:t> </a:t>
            </a:r>
            <a:r>
              <a:rPr lang="en-US" altLang="en-US" sz="1800" dirty="0" err="1"/>
              <a:t>izvršeni</a:t>
            </a:r>
            <a:r>
              <a:rPr lang="en-US" altLang="en-US" sz="1800" dirty="0"/>
              <a:t>, a</a:t>
            </a:r>
            <a:r>
              <a:rPr lang="en-US" altLang="en-US" sz="1800" dirty="0">
                <a:cs typeface="Arial"/>
              </a:rPr>
              <a:t> </a:t>
            </a:r>
            <a:r>
              <a:rPr lang="en-US" altLang="en-US" sz="1800" dirty="0"/>
              <a:t>koji </a:t>
            </a:r>
            <a:r>
              <a:rPr lang="en-US" altLang="en-US" sz="1800" dirty="0" err="1"/>
              <a:t>nisu</a:t>
            </a:r>
            <a:endParaRPr lang="en-US" altLang="en-US" sz="1800" dirty="0" err="1">
              <a:cs typeface="Arial"/>
            </a:endParaRPr>
          </a:p>
          <a:p>
            <a:pPr>
              <a:spcBef>
                <a:spcPts val="20"/>
              </a:spcBef>
            </a:pPr>
            <a:endParaRPr lang="en-US" altLang="en-US" sz="1800" dirty="0">
              <a:cs typeface="Arial"/>
            </a:endParaRPr>
          </a:p>
          <a:p>
            <a:pPr>
              <a:spcBef>
                <a:spcPts val="20"/>
              </a:spcBef>
            </a:pPr>
            <a:r>
              <a:rPr lang="en-US" sz="1800" dirty="0"/>
              <a:t>Ova </a:t>
            </a:r>
            <a:r>
              <a:rPr lang="en-US" sz="1800" dirty="0" err="1"/>
              <a:t>metrika</a:t>
            </a:r>
            <a:r>
              <a:rPr lang="en-US" sz="1800" dirty="0"/>
              <a:t> je </a:t>
            </a:r>
            <a:r>
              <a:rPr lang="en-US" sz="1800" dirty="0" err="1"/>
              <a:t>preciznija</a:t>
            </a:r>
            <a:r>
              <a:rPr lang="en-US" sz="1800" dirty="0"/>
              <a:t> od </a:t>
            </a:r>
            <a:r>
              <a:rPr lang="en-US" sz="1800" dirty="0" err="1"/>
              <a:t>linijske</a:t>
            </a:r>
            <a:r>
              <a:rPr lang="en-US" sz="1800" dirty="0"/>
              <a:t> </a:t>
            </a:r>
            <a:r>
              <a:rPr lang="en-US" sz="1800" dirty="0" err="1"/>
              <a:t>pokrivenosti</a:t>
            </a:r>
            <a:r>
              <a:rPr lang="en-US" sz="1800" dirty="0"/>
              <a:t> </a:t>
            </a:r>
            <a:r>
              <a:rPr lang="en-US" sz="1800" dirty="0" err="1"/>
              <a:t>jer</a:t>
            </a:r>
            <a:r>
              <a:rPr lang="en-US" sz="1800" dirty="0"/>
              <a:t> </a:t>
            </a:r>
            <a:r>
              <a:rPr lang="en-US" sz="1800" dirty="0" err="1"/>
              <a:t>izrazi</a:t>
            </a:r>
            <a:r>
              <a:rPr lang="en-US" sz="1800" dirty="0"/>
              <a:t> </a:t>
            </a:r>
            <a:r>
              <a:rPr lang="en-US" sz="1800" dirty="0" err="1"/>
              <a:t>mogu</a:t>
            </a:r>
            <a:r>
              <a:rPr lang="en-US" sz="1800" dirty="0"/>
              <a:t> </a:t>
            </a:r>
            <a:r>
              <a:rPr lang="en-US" sz="1800" dirty="0" err="1"/>
              <a:t>zauzimati</a:t>
            </a:r>
            <a:r>
              <a:rPr lang="en-US" sz="1800" dirty="0"/>
              <a:t> </a:t>
            </a:r>
            <a:r>
              <a:rPr lang="en-US" sz="1800" dirty="0" err="1"/>
              <a:t>više</a:t>
            </a:r>
            <a:r>
              <a:rPr lang="en-US" sz="1800" dirty="0"/>
              <a:t> </a:t>
            </a:r>
            <a:r>
              <a:rPr lang="en-US" sz="1800" dirty="0" err="1"/>
              <a:t>linija</a:t>
            </a:r>
            <a:r>
              <a:rPr lang="en-US" sz="1800" dirty="0"/>
              <a:t>, </a:t>
            </a:r>
            <a:r>
              <a:rPr lang="en-US" sz="1800" dirty="0" err="1"/>
              <a:t>dok</a:t>
            </a:r>
            <a:r>
              <a:rPr lang="en-US" sz="1800" dirty="0"/>
              <a:t> </a:t>
            </a:r>
            <a:r>
              <a:rPr lang="en-US" sz="1800" dirty="0" err="1"/>
              <a:t>na</a:t>
            </a:r>
            <a:r>
              <a:rPr lang="en-US" sz="1800" dirty="0"/>
              <a:t> </a:t>
            </a:r>
            <a:r>
              <a:rPr lang="en-US" sz="1800" dirty="0" err="1"/>
              <a:t>jednoj</a:t>
            </a:r>
            <a:r>
              <a:rPr lang="en-US" sz="1800" dirty="0"/>
              <a:t> </a:t>
            </a:r>
            <a:r>
              <a:rPr lang="en-US" sz="1800" dirty="0" err="1"/>
              <a:t>liniji</a:t>
            </a:r>
            <a:r>
              <a:rPr lang="en-US" sz="1800" dirty="0"/>
              <a:t> </a:t>
            </a:r>
            <a:r>
              <a:rPr lang="en-US" sz="1800" dirty="0" err="1"/>
              <a:t>može</a:t>
            </a:r>
            <a:r>
              <a:rPr lang="en-US" sz="1800" dirty="0"/>
              <a:t> </a:t>
            </a:r>
            <a:r>
              <a:rPr lang="en-US" sz="1800" dirty="0" err="1"/>
              <a:t>biti</a:t>
            </a:r>
            <a:r>
              <a:rPr lang="en-US" sz="1800" dirty="0"/>
              <a:t> </a:t>
            </a:r>
            <a:r>
              <a:rPr lang="en-US" sz="1800" dirty="0" err="1"/>
              <a:t>više</a:t>
            </a:r>
            <a:r>
              <a:rPr lang="en-US" sz="1800" dirty="0"/>
              <a:t> </a:t>
            </a:r>
            <a:r>
              <a:rPr lang="en-US" sz="1800" dirty="0" err="1"/>
              <a:t>izraza</a:t>
            </a:r>
            <a:endParaRPr lang="en-US" sz="1800" dirty="0" err="1">
              <a:cs typeface="Arial"/>
            </a:endParaRPr>
          </a:p>
          <a:p>
            <a:endParaRPr lang="en-US" altLang="en-US" sz="1800" dirty="0">
              <a:cs typeface="Arial"/>
            </a:endParaRPr>
          </a:p>
        </p:txBody>
      </p:sp>
      <p:pic>
        <p:nvPicPr>
          <p:cNvPr id="18437" name="Picture 6">
            <a:extLst>
              <a:ext uri="{FF2B5EF4-FFF2-40B4-BE49-F238E27FC236}">
                <a16:creationId xmlns:a16="http://schemas.microsoft.com/office/drawing/2014/main" id="{FA2705FA-3FFA-1499-90A6-7F7AEA5AD80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209800" y="2984500"/>
            <a:ext cx="4743450" cy="1571625"/>
          </a:xfrm>
        </p:spPr>
      </p:pic>
      <p:sp>
        <p:nvSpPr>
          <p:cNvPr id="18438" name="Text Box 7">
            <a:extLst>
              <a:ext uri="{FF2B5EF4-FFF2-40B4-BE49-F238E27FC236}">
                <a16:creationId xmlns:a16="http://schemas.microsoft.com/office/drawing/2014/main" id="{0E6D562D-791F-B42B-2C50-F8F9471B867B}"/>
              </a:ext>
            </a:extLst>
          </p:cNvPr>
          <p:cNvSpPr txBox="1">
            <a:spLocks noChangeArrowheads="1"/>
          </p:cNvSpPr>
          <p:nvPr/>
        </p:nvSpPr>
        <p:spPr bwMode="auto">
          <a:xfrm>
            <a:off x="3768725" y="4605338"/>
            <a:ext cx="18684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a:t>Statement Coverage Example</a:t>
            </a:r>
          </a:p>
        </p:txBody>
      </p:sp>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a:extLst>
              <a:ext uri="{FF2B5EF4-FFF2-40B4-BE49-F238E27FC236}">
                <a16:creationId xmlns:a16="http://schemas.microsoft.com/office/drawing/2014/main" id="{46269BDD-72A7-E1CA-8675-0CEF77B5CDA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EF945C-1776-4F61-A6FA-B68DF5D47CAD}" type="slidenum">
              <a:rPr lang="de-DE" altLang="en-US">
                <a:solidFill>
                  <a:schemeClr val="bg1"/>
                </a:solidFill>
              </a:rPr>
              <a:pPr/>
              <a:t>17</a:t>
            </a:fld>
            <a:endParaRPr lang="de-DE" altLang="en-US">
              <a:solidFill>
                <a:schemeClr val="bg1"/>
              </a:solidFill>
            </a:endParaRPr>
          </a:p>
        </p:txBody>
      </p:sp>
      <p:sp>
        <p:nvSpPr>
          <p:cNvPr id="19459" name="Rectangle 2">
            <a:extLst>
              <a:ext uri="{FF2B5EF4-FFF2-40B4-BE49-F238E27FC236}">
                <a16:creationId xmlns:a16="http://schemas.microsoft.com/office/drawing/2014/main" id="{EAC169C5-9CCD-0DF4-58AF-C1AF3F258C5F}"/>
              </a:ext>
            </a:extLst>
          </p:cNvPr>
          <p:cNvSpPr>
            <a:spLocks noGrp="1" noChangeArrowheads="1"/>
          </p:cNvSpPr>
          <p:nvPr>
            <p:ph type="title"/>
          </p:nvPr>
        </p:nvSpPr>
        <p:spPr/>
        <p:txBody>
          <a:bodyPr/>
          <a:lstStyle/>
          <a:p>
            <a:r>
              <a:rPr lang="en-US" altLang="en-US" dirty="0" err="1"/>
              <a:t>Pokrivenost</a:t>
            </a:r>
            <a:r>
              <a:rPr lang="en-US" altLang="en-US" dirty="0"/>
              <a:t> grananja</a:t>
            </a:r>
            <a:endParaRPr lang="en-US" dirty="0"/>
          </a:p>
        </p:txBody>
      </p:sp>
      <p:sp>
        <p:nvSpPr>
          <p:cNvPr id="19460" name="Rectangle 4">
            <a:extLst>
              <a:ext uri="{FF2B5EF4-FFF2-40B4-BE49-F238E27FC236}">
                <a16:creationId xmlns:a16="http://schemas.microsoft.com/office/drawing/2014/main" id="{9917333A-41F2-9772-CE56-E57BD6E67B58}"/>
              </a:ext>
            </a:extLst>
          </p:cNvPr>
          <p:cNvSpPr>
            <a:spLocks noGrp="1" noChangeArrowheads="1"/>
          </p:cNvSpPr>
          <p:nvPr>
            <p:ph type="body" sz="half" idx="1"/>
          </p:nvPr>
        </p:nvSpPr>
        <p:spPr/>
        <p:txBody>
          <a:bodyPr/>
          <a:lstStyle/>
          <a:p>
            <a:pPr>
              <a:spcBef>
                <a:spcPts val="20"/>
              </a:spcBef>
            </a:pPr>
            <a:r>
              <a:rPr lang="en-US" altLang="en-US" sz="1400" b="1" dirty="0" err="1"/>
              <a:t>Pokrivenost</a:t>
            </a:r>
            <a:r>
              <a:rPr lang="en-US" altLang="en-US" sz="1400" b="1" dirty="0"/>
              <a:t> </a:t>
            </a:r>
            <a:r>
              <a:rPr lang="en-US" altLang="en-US" sz="1400" b="1" dirty="0" err="1"/>
              <a:t>grananja</a:t>
            </a:r>
            <a:r>
              <a:rPr lang="en-US" altLang="en-US" sz="1400" dirty="0"/>
              <a:t> (</a:t>
            </a:r>
            <a:r>
              <a:rPr lang="en-US" altLang="en-US" sz="1400" i="1" dirty="0"/>
              <a:t>branch coverage </a:t>
            </a:r>
            <a:r>
              <a:rPr lang="en-US" altLang="en-US" sz="1400" dirty="0" err="1"/>
              <a:t>ili</a:t>
            </a:r>
            <a:r>
              <a:rPr lang="en-US" altLang="en-US" sz="1400" dirty="0"/>
              <a:t> </a:t>
            </a:r>
            <a:r>
              <a:rPr lang="en-US" altLang="en-US" sz="1400" i="1" dirty="0"/>
              <a:t>conditional coverage</a:t>
            </a:r>
            <a:r>
              <a:rPr lang="en-US" altLang="en-US" sz="1400" dirty="0"/>
              <a:t>) </a:t>
            </a:r>
            <a:r>
              <a:rPr lang="en-US" altLang="en-US" sz="1400" dirty="0" err="1"/>
              <a:t>posmatra</a:t>
            </a:r>
            <a:r>
              <a:rPr lang="en-US" altLang="en-US" sz="1400" dirty="0"/>
              <a:t> </a:t>
            </a:r>
            <a:r>
              <a:rPr lang="en-US" altLang="en-US" sz="1400" dirty="0" err="1"/>
              <a:t>uslovne</a:t>
            </a:r>
            <a:r>
              <a:rPr lang="en-US" altLang="en-US" sz="1400" dirty="0"/>
              <a:t> </a:t>
            </a:r>
            <a:r>
              <a:rPr lang="en-US" altLang="en-US" sz="1400" dirty="0" err="1"/>
              <a:t>izraze</a:t>
            </a:r>
            <a:r>
              <a:rPr lang="en-US" altLang="en-US" sz="1400" dirty="0"/>
              <a:t> (if, case, while, repeat, forever, for </a:t>
            </a:r>
            <a:r>
              <a:rPr lang="en-US" altLang="en-US" sz="1400" dirty="0" err="1"/>
              <a:t>i</a:t>
            </a:r>
            <a:r>
              <a:rPr lang="en-US" altLang="en-US" sz="1400" dirty="0"/>
              <a:t> loop) u HDL-u </a:t>
            </a:r>
            <a:r>
              <a:rPr lang="en-US" altLang="en-US" sz="1400" dirty="0" err="1"/>
              <a:t>i</a:t>
            </a:r>
            <a:r>
              <a:rPr lang="en-US" altLang="en-US" sz="1400" dirty="0"/>
              <a:t> </a:t>
            </a:r>
            <a:r>
              <a:rPr lang="en-US" altLang="en-US" sz="1400" dirty="0" err="1"/>
              <a:t>prati</a:t>
            </a:r>
            <a:r>
              <a:rPr lang="en-US" altLang="en-US" sz="1400" dirty="0"/>
              <a:t> </a:t>
            </a:r>
            <a:r>
              <a:rPr lang="en-US" altLang="en-US" sz="1400" dirty="0" err="1"/>
              <a:t>kroz</a:t>
            </a:r>
            <a:r>
              <a:rPr lang="en-US" altLang="en-US" sz="1400" dirty="0"/>
              <a:t> </a:t>
            </a:r>
            <a:r>
              <a:rPr lang="en-US" altLang="en-US" sz="1400" dirty="0" err="1"/>
              <a:t>koje</a:t>
            </a:r>
            <a:r>
              <a:rPr lang="en-US" altLang="en-US" sz="1400" dirty="0"/>
              <a:t> </a:t>
            </a:r>
            <a:r>
              <a:rPr lang="en-US" altLang="en-US" sz="1400" dirty="0" err="1"/>
              <a:t>grane</a:t>
            </a:r>
            <a:r>
              <a:rPr lang="en-US" altLang="en-US" sz="1400" dirty="0"/>
              <a:t> </a:t>
            </a:r>
            <a:r>
              <a:rPr lang="en-US" altLang="en-US" sz="1400" dirty="0" err="1"/>
              <a:t>simulacija</a:t>
            </a:r>
            <a:r>
              <a:rPr lang="en-US" altLang="en-US" sz="1400" dirty="0"/>
              <a:t> </a:t>
            </a:r>
            <a:r>
              <a:rPr lang="en-US" altLang="en-US" sz="1400" dirty="0" err="1"/>
              <a:t>prolazi</a:t>
            </a:r>
            <a:r>
              <a:rPr lang="en-US" altLang="en-US" sz="1400" dirty="0"/>
              <a:t>, a </a:t>
            </a:r>
            <a:r>
              <a:rPr lang="en-US" altLang="en-US" sz="1400" dirty="0" err="1"/>
              <a:t>kroz</a:t>
            </a:r>
            <a:r>
              <a:rPr lang="en-US" altLang="en-US" sz="1400" dirty="0"/>
              <a:t> </a:t>
            </a:r>
            <a:r>
              <a:rPr lang="en-US" altLang="en-US" sz="1400" dirty="0" err="1"/>
              <a:t>koje</a:t>
            </a:r>
            <a:r>
              <a:rPr lang="en-US" altLang="en-US" sz="1400" dirty="0"/>
              <a:t> ne</a:t>
            </a:r>
            <a:endParaRPr lang="en-US" dirty="0"/>
          </a:p>
          <a:p>
            <a:pPr>
              <a:spcBef>
                <a:spcPts val="20"/>
              </a:spcBef>
            </a:pPr>
            <a:endParaRPr lang="en-US" altLang="en-US" sz="1400" dirty="0">
              <a:cs typeface="Arial"/>
            </a:endParaRPr>
          </a:p>
          <a:p>
            <a:pPr>
              <a:spcBef>
                <a:spcPts val="20"/>
              </a:spcBef>
            </a:pPr>
            <a:r>
              <a:rPr lang="en-US" sz="1400" dirty="0" err="1">
                <a:cs typeface="Arial"/>
              </a:rPr>
              <a:t>Ovaj</a:t>
            </a:r>
            <a:r>
              <a:rPr lang="en-US" sz="1400" dirty="0">
                <a:cs typeface="Arial"/>
              </a:rPr>
              <a:t> </a:t>
            </a:r>
            <a:r>
              <a:rPr lang="en-US" sz="1400" dirty="0"/>
              <a:t>model </a:t>
            </a:r>
            <a:r>
              <a:rPr lang="en-US" sz="1400" dirty="0" err="1"/>
              <a:t>pretpostavlja</a:t>
            </a:r>
            <a:r>
              <a:rPr lang="en-US" sz="1400" dirty="0"/>
              <a:t> da </a:t>
            </a:r>
            <a:r>
              <a:rPr lang="en-US" sz="1400" dirty="0" err="1"/>
              <a:t>uslov</a:t>
            </a:r>
            <a:r>
              <a:rPr lang="en-US" sz="1400" dirty="0"/>
              <a:t> koji je </a:t>
            </a:r>
            <a:r>
              <a:rPr lang="en-US" sz="1400" dirty="0" err="1"/>
              <a:t>dizajner</a:t>
            </a:r>
            <a:r>
              <a:rPr lang="en-US" sz="1400" dirty="0"/>
              <a:t> </a:t>
            </a:r>
            <a:r>
              <a:rPr lang="en-US" sz="1400" dirty="0" err="1">
                <a:cs typeface="Arial"/>
              </a:rPr>
              <a:t>izrazio</a:t>
            </a:r>
            <a:r>
              <a:rPr lang="en-US" sz="1400" dirty="0"/>
              <a:t> u HDL-u </a:t>
            </a:r>
            <a:r>
              <a:rPr lang="en-US" sz="1400" dirty="0" err="1"/>
              <a:t>ima</a:t>
            </a:r>
            <a:r>
              <a:rPr lang="en-US" sz="1400" dirty="0"/>
              <a:t> </a:t>
            </a:r>
            <a:r>
              <a:rPr lang="en-US" sz="1400" dirty="0" err="1"/>
              <a:t>semantičko</a:t>
            </a:r>
            <a:r>
              <a:rPr lang="en-US" sz="1400" dirty="0"/>
              <a:t> </a:t>
            </a:r>
            <a:r>
              <a:rPr lang="en-US" sz="1400" dirty="0" err="1"/>
              <a:t>značenje</a:t>
            </a:r>
            <a:endParaRPr lang="en-US" dirty="0" err="1"/>
          </a:p>
          <a:p>
            <a:pPr>
              <a:spcBef>
                <a:spcPts val="20"/>
              </a:spcBef>
            </a:pPr>
            <a:endParaRPr lang="en-US" sz="1400" dirty="0"/>
          </a:p>
          <a:p>
            <a:pPr>
              <a:spcBef>
                <a:spcPts val="20"/>
              </a:spcBef>
            </a:pPr>
            <a:r>
              <a:rPr lang="en-US" sz="1400" dirty="0" err="1"/>
              <a:t>Tačke</a:t>
            </a:r>
            <a:r>
              <a:rPr lang="en-US" sz="1400" dirty="0"/>
              <a:t> </a:t>
            </a:r>
            <a:r>
              <a:rPr lang="en-US" sz="1400" dirty="0" err="1"/>
              <a:t>odlučivanja</a:t>
            </a:r>
            <a:r>
              <a:rPr lang="en-US" sz="1400" dirty="0"/>
              <a:t> u HDL </a:t>
            </a:r>
            <a:r>
              <a:rPr lang="en-US" sz="1400" dirty="0" err="1"/>
              <a:t>specifikaciji</a:t>
            </a:r>
            <a:r>
              <a:rPr lang="en-US" sz="1400" dirty="0"/>
              <a:t> </a:t>
            </a:r>
            <a:r>
              <a:rPr lang="en-US" sz="1400" dirty="0" err="1"/>
              <a:t>obično</a:t>
            </a:r>
            <a:r>
              <a:rPr lang="en-US" sz="1400" dirty="0"/>
              <a:t> </a:t>
            </a:r>
            <a:r>
              <a:rPr lang="en-US" sz="1400" dirty="0" err="1"/>
              <a:t>predstavljaju</a:t>
            </a:r>
            <a:r>
              <a:rPr lang="en-US" sz="1400" dirty="0"/>
              <a:t> </a:t>
            </a:r>
            <a:r>
              <a:rPr lang="en-US" sz="1400" dirty="0" err="1"/>
              <a:t>različite</a:t>
            </a:r>
            <a:r>
              <a:rPr lang="en-US" sz="1400" dirty="0"/>
              <a:t> </a:t>
            </a:r>
            <a:r>
              <a:rPr lang="en-US" sz="1400" dirty="0" err="1"/>
              <a:t>uslove</a:t>
            </a:r>
            <a:r>
              <a:rPr lang="en-US" sz="1400" dirty="0"/>
              <a:t> </a:t>
            </a:r>
            <a:r>
              <a:rPr lang="en-US" sz="1400" dirty="0" err="1"/>
              <a:t>na</a:t>
            </a:r>
            <a:r>
              <a:rPr lang="en-US" sz="1400" dirty="0"/>
              <a:t> </a:t>
            </a:r>
            <a:r>
              <a:rPr lang="en-US" sz="1400" dirty="0" err="1"/>
              <a:t>koje</a:t>
            </a:r>
            <a:r>
              <a:rPr lang="en-US" sz="1400" dirty="0"/>
              <a:t> </a:t>
            </a:r>
            <a:r>
              <a:rPr lang="en-US" sz="1400" dirty="0" err="1"/>
              <a:t>dizajn</a:t>
            </a:r>
            <a:r>
              <a:rPr lang="en-US" sz="1400" dirty="0"/>
              <a:t> </a:t>
            </a:r>
            <a:r>
              <a:rPr lang="en-US" sz="1400" dirty="0" err="1"/>
              <a:t>treba</a:t>
            </a:r>
            <a:r>
              <a:rPr lang="en-US" sz="1400" dirty="0"/>
              <a:t> da </a:t>
            </a:r>
            <a:r>
              <a:rPr lang="en-US" sz="1400" dirty="0" err="1"/>
              <a:t>reaguje</a:t>
            </a:r>
            <a:endParaRPr lang="en-US" sz="1400" dirty="0" err="1">
              <a:cs typeface="Arial"/>
            </a:endParaRPr>
          </a:p>
          <a:p>
            <a:pPr>
              <a:spcBef>
                <a:spcPts val="20"/>
              </a:spcBef>
            </a:pPr>
            <a:endParaRPr lang="en-US" sz="1400" dirty="0"/>
          </a:p>
          <a:p>
            <a:pPr>
              <a:spcBef>
                <a:spcPts val="20"/>
              </a:spcBef>
            </a:pPr>
            <a:r>
              <a:rPr lang="en-US" sz="1400" dirty="0" err="1"/>
              <a:t>Zbog</a:t>
            </a:r>
            <a:r>
              <a:rPr lang="en-US" sz="1400" dirty="0"/>
              <a:t> toga, </a:t>
            </a:r>
            <a:r>
              <a:rPr lang="en-US" sz="1400" dirty="0" err="1"/>
              <a:t>neizvršavanje</a:t>
            </a:r>
            <a:r>
              <a:rPr lang="en-US" sz="1400" dirty="0"/>
              <a:t> </a:t>
            </a:r>
            <a:r>
              <a:rPr lang="en-US" sz="1400" dirty="0" err="1"/>
              <a:t>odluke</a:t>
            </a:r>
            <a:r>
              <a:rPr lang="en-US" sz="1400" dirty="0"/>
              <a:t> </a:t>
            </a:r>
            <a:r>
              <a:rPr lang="en-US" sz="1400" dirty="0" err="1"/>
              <a:t>na</a:t>
            </a:r>
            <a:r>
              <a:rPr lang="en-US" sz="1400" dirty="0"/>
              <a:t> </a:t>
            </a:r>
            <a:r>
              <a:rPr lang="en-US" sz="1400" dirty="0" err="1"/>
              <a:t>sve</a:t>
            </a:r>
            <a:r>
              <a:rPr lang="en-US" sz="1400" dirty="0"/>
              <a:t> </a:t>
            </a:r>
            <a:r>
              <a:rPr lang="en-US" sz="1400" dirty="0" err="1"/>
              <a:t>moguće</a:t>
            </a:r>
            <a:r>
              <a:rPr lang="en-US" sz="1400" dirty="0"/>
              <a:t>, </a:t>
            </a:r>
            <a:r>
              <a:rPr lang="en-US" sz="1400" dirty="0" err="1"/>
              <a:t>predviđene</a:t>
            </a:r>
            <a:r>
              <a:rPr lang="en-US" sz="1400" dirty="0"/>
              <a:t> </a:t>
            </a:r>
            <a:r>
              <a:rPr lang="en-US" sz="1400" dirty="0" err="1"/>
              <a:t>načine</a:t>
            </a:r>
            <a:r>
              <a:rPr lang="en-US" sz="1400" dirty="0"/>
              <a:t> </a:t>
            </a:r>
            <a:r>
              <a:rPr lang="en-US" sz="1400" dirty="0" err="1"/>
              <a:t>jasno</a:t>
            </a:r>
            <a:r>
              <a:rPr lang="en-US" sz="1400" dirty="0"/>
              <a:t> </a:t>
            </a:r>
            <a:r>
              <a:rPr lang="en-US" sz="1400" dirty="0" err="1"/>
              <a:t>ukazuje</a:t>
            </a:r>
            <a:r>
              <a:rPr lang="en-US" sz="1400" dirty="0"/>
              <a:t> </a:t>
            </a:r>
            <a:r>
              <a:rPr lang="en-US" sz="1400" dirty="0" err="1"/>
              <a:t>na</a:t>
            </a:r>
            <a:r>
              <a:rPr lang="en-US" sz="1400" dirty="0"/>
              <a:t> </a:t>
            </a:r>
            <a:r>
              <a:rPr lang="en-US" sz="1400" dirty="0" err="1"/>
              <a:t>nedostatak</a:t>
            </a:r>
            <a:r>
              <a:rPr lang="en-US" sz="1400" dirty="0"/>
              <a:t> </a:t>
            </a:r>
            <a:r>
              <a:rPr lang="en-US" sz="1400" dirty="0" err="1"/>
              <a:t>testiranja</a:t>
            </a:r>
            <a:endParaRPr lang="en-US" sz="1400" dirty="0" err="1">
              <a:cs typeface="Arial"/>
            </a:endParaRPr>
          </a:p>
          <a:p>
            <a:endParaRPr lang="en-US" altLang="en-US" sz="1400" dirty="0">
              <a:cs typeface="Arial"/>
            </a:endParaRPr>
          </a:p>
        </p:txBody>
      </p:sp>
      <p:pic>
        <p:nvPicPr>
          <p:cNvPr id="19461" name="Picture 8">
            <a:extLst>
              <a:ext uri="{FF2B5EF4-FFF2-40B4-BE49-F238E27FC236}">
                <a16:creationId xmlns:a16="http://schemas.microsoft.com/office/drawing/2014/main" id="{ED534651-10B4-9D65-3515-DDA27C6B4CB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556250" y="736600"/>
            <a:ext cx="2541588" cy="5238750"/>
          </a:xfrm>
        </p:spPr>
      </p:pic>
      <p:sp>
        <p:nvSpPr>
          <p:cNvPr id="19462" name="Text Box 9">
            <a:extLst>
              <a:ext uri="{FF2B5EF4-FFF2-40B4-BE49-F238E27FC236}">
                <a16:creationId xmlns:a16="http://schemas.microsoft.com/office/drawing/2014/main" id="{EE14D779-B6F5-3CBC-7D7B-5AD41E232204}"/>
              </a:ext>
            </a:extLst>
          </p:cNvPr>
          <p:cNvSpPr txBox="1">
            <a:spLocks noChangeArrowheads="1"/>
          </p:cNvSpPr>
          <p:nvPr/>
        </p:nvSpPr>
        <p:spPr bwMode="auto">
          <a:xfrm>
            <a:off x="6003925" y="5976938"/>
            <a:ext cx="1693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a:t>Branch Coverage Example</a:t>
            </a:r>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4">
            <a:extLst>
              <a:ext uri="{FF2B5EF4-FFF2-40B4-BE49-F238E27FC236}">
                <a16:creationId xmlns:a16="http://schemas.microsoft.com/office/drawing/2014/main" id="{0906461F-B4FA-0027-4225-6E9CBB19A07C}"/>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CA768D-4D3B-4AC2-AC0E-B2A07CBA84AE}" type="slidenum">
              <a:rPr lang="de-DE" altLang="en-US">
                <a:solidFill>
                  <a:schemeClr val="bg1"/>
                </a:solidFill>
              </a:rPr>
              <a:pPr/>
              <a:t>18</a:t>
            </a:fld>
            <a:endParaRPr lang="de-DE" altLang="en-US">
              <a:solidFill>
                <a:schemeClr val="bg1"/>
              </a:solidFill>
            </a:endParaRPr>
          </a:p>
        </p:txBody>
      </p:sp>
      <p:sp>
        <p:nvSpPr>
          <p:cNvPr id="20483" name="Rectangle 2">
            <a:extLst>
              <a:ext uri="{FF2B5EF4-FFF2-40B4-BE49-F238E27FC236}">
                <a16:creationId xmlns:a16="http://schemas.microsoft.com/office/drawing/2014/main" id="{D93DD7EE-81B0-E4DD-8F26-2E6FB09B3908}"/>
              </a:ext>
            </a:extLst>
          </p:cNvPr>
          <p:cNvSpPr>
            <a:spLocks noGrp="1" noChangeArrowheads="1"/>
          </p:cNvSpPr>
          <p:nvPr>
            <p:ph type="title"/>
          </p:nvPr>
        </p:nvSpPr>
        <p:spPr/>
        <p:txBody>
          <a:bodyPr/>
          <a:lstStyle/>
          <a:p>
            <a:r>
              <a:rPr lang="en-US" altLang="en-US" dirty="0" err="1"/>
              <a:t>Pokrivenost</a:t>
            </a:r>
            <a:r>
              <a:rPr lang="en-US" altLang="en-US" dirty="0"/>
              <a:t> </a:t>
            </a:r>
            <a:r>
              <a:rPr lang="en-US" altLang="en-US" dirty="0" err="1"/>
              <a:t>putanja</a:t>
            </a:r>
            <a:endParaRPr lang="en-US" dirty="0" err="1"/>
          </a:p>
        </p:txBody>
      </p:sp>
      <p:sp>
        <p:nvSpPr>
          <p:cNvPr id="20484" name="Rectangle 4">
            <a:extLst>
              <a:ext uri="{FF2B5EF4-FFF2-40B4-BE49-F238E27FC236}">
                <a16:creationId xmlns:a16="http://schemas.microsoft.com/office/drawing/2014/main" id="{98D7A4E9-42B7-EDAA-930D-EA4828E46426}"/>
              </a:ext>
            </a:extLst>
          </p:cNvPr>
          <p:cNvSpPr>
            <a:spLocks noGrp="1" noChangeArrowheads="1"/>
          </p:cNvSpPr>
          <p:nvPr>
            <p:ph type="body" sz="half" idx="1"/>
          </p:nvPr>
        </p:nvSpPr>
        <p:spPr/>
        <p:txBody>
          <a:bodyPr/>
          <a:lstStyle/>
          <a:p>
            <a:pPr>
              <a:spcBef>
                <a:spcPts val="20"/>
              </a:spcBef>
            </a:pPr>
            <a:r>
              <a:rPr lang="en-US" altLang="en-US" sz="1400" b="1" dirty="0" err="1"/>
              <a:t>Pokrivenost</a:t>
            </a:r>
            <a:r>
              <a:rPr lang="en-US" altLang="en-US" sz="1400" b="1" dirty="0"/>
              <a:t> </a:t>
            </a:r>
            <a:r>
              <a:rPr lang="en-US" altLang="en-US" sz="1400" b="1" dirty="0" err="1"/>
              <a:t>putanja</a:t>
            </a:r>
            <a:r>
              <a:rPr lang="en-US" altLang="en-US" sz="1400" b="1" dirty="0"/>
              <a:t> </a:t>
            </a:r>
            <a:r>
              <a:rPr lang="en-US" altLang="en-US" sz="1400" dirty="0"/>
              <a:t>je </a:t>
            </a:r>
            <a:r>
              <a:rPr lang="en-US" altLang="en-US" sz="1400" dirty="0" err="1"/>
              <a:t>preciznija</a:t>
            </a:r>
            <a:r>
              <a:rPr lang="en-US" altLang="en-US" sz="1400" dirty="0"/>
              <a:t> </a:t>
            </a:r>
            <a:r>
              <a:rPr lang="en-US" altLang="en-US" sz="1400" dirty="0" err="1"/>
              <a:t>verzija</a:t>
            </a:r>
            <a:r>
              <a:rPr lang="en-US" altLang="en-US" sz="1400" dirty="0"/>
              <a:t> </a:t>
            </a:r>
            <a:r>
              <a:rPr lang="en-US" altLang="en-US" sz="1400" dirty="0" err="1"/>
              <a:t>pokrivenosti</a:t>
            </a:r>
            <a:r>
              <a:rPr lang="en-US" altLang="en-US" sz="1400" dirty="0"/>
              <a:t> </a:t>
            </a:r>
            <a:r>
              <a:rPr lang="en-US" altLang="en-US" sz="1400" dirty="0" err="1"/>
              <a:t>grananja</a:t>
            </a:r>
            <a:r>
              <a:rPr lang="en-US" altLang="en-US" sz="1400" dirty="0"/>
              <a:t> – </a:t>
            </a:r>
            <a:r>
              <a:rPr lang="en-US" altLang="en-US" sz="1400" dirty="0" err="1"/>
              <a:t>ona</a:t>
            </a:r>
            <a:r>
              <a:rPr lang="en-US" altLang="en-US" sz="1400" dirty="0"/>
              <a:t> </a:t>
            </a:r>
            <a:r>
              <a:rPr lang="en-US" altLang="en-US" sz="1400" dirty="0" err="1"/>
              <a:t>izveštava</a:t>
            </a:r>
            <a:r>
              <a:rPr lang="en-US" altLang="en-US" sz="1400" dirty="0"/>
              <a:t> </a:t>
            </a:r>
            <a:r>
              <a:rPr lang="en-US" altLang="en-US" sz="1400" dirty="0" err="1"/>
              <a:t>koliko</a:t>
            </a:r>
            <a:r>
              <a:rPr lang="en-US" altLang="en-US" sz="1400" dirty="0"/>
              <a:t> je puta </a:t>
            </a:r>
            <a:r>
              <a:rPr lang="en-US" altLang="en-US" sz="1400" dirty="0" err="1"/>
              <a:t>svaka</a:t>
            </a:r>
            <a:r>
              <a:rPr lang="en-US" altLang="en-US" sz="1400" dirty="0"/>
              <a:t> </a:t>
            </a:r>
            <a:r>
              <a:rPr lang="en-US" altLang="en-US" sz="1400" dirty="0" err="1"/>
              <a:t>moguća</a:t>
            </a:r>
            <a:r>
              <a:rPr lang="en-US" altLang="en-US" sz="1400" dirty="0"/>
              <a:t> </a:t>
            </a:r>
            <a:r>
              <a:rPr lang="en-US" altLang="en-US" sz="1400" dirty="0" err="1"/>
              <a:t>putanja</a:t>
            </a:r>
            <a:r>
              <a:rPr lang="en-US" altLang="en-US" sz="1400" dirty="0"/>
              <a:t> </a:t>
            </a:r>
            <a:r>
              <a:rPr lang="en-US" altLang="en-US" sz="1400" dirty="0" err="1"/>
              <a:t>kroz</a:t>
            </a:r>
            <a:r>
              <a:rPr lang="en-US" altLang="en-US" sz="1400" dirty="0"/>
              <a:t> </a:t>
            </a:r>
            <a:r>
              <a:rPr lang="en-US" altLang="en-US" sz="1400" dirty="0" err="1"/>
              <a:t>kod</a:t>
            </a:r>
            <a:r>
              <a:rPr lang="en-US" altLang="en-US" sz="1400" dirty="0"/>
              <a:t> </a:t>
            </a:r>
            <a:r>
              <a:rPr lang="en-US" altLang="en-US" sz="1400" dirty="0" err="1"/>
              <a:t>izvršena</a:t>
            </a:r>
            <a:endParaRPr lang="en-US" altLang="en-US" sz="1400" dirty="0" err="1">
              <a:cs typeface="Arial"/>
            </a:endParaRPr>
          </a:p>
          <a:p>
            <a:pPr>
              <a:spcBef>
                <a:spcPts val="20"/>
              </a:spcBef>
            </a:pPr>
            <a:endParaRPr lang="en-US" altLang="en-US" sz="1400" dirty="0"/>
          </a:p>
          <a:p>
            <a:pPr>
              <a:spcBef>
                <a:spcPts val="20"/>
              </a:spcBef>
            </a:pPr>
            <a:r>
              <a:rPr lang="en-US" sz="1400" dirty="0" err="1"/>
              <a:t>Umesto</a:t>
            </a:r>
            <a:r>
              <a:rPr lang="en-US" sz="1400" dirty="0"/>
              <a:t> da </a:t>
            </a:r>
            <a:r>
              <a:rPr lang="en-US" sz="1400" dirty="0" err="1"/>
              <a:t>posmatra</a:t>
            </a:r>
            <a:r>
              <a:rPr lang="en-US" sz="1400" dirty="0"/>
              <a:t> </a:t>
            </a:r>
            <a:r>
              <a:rPr lang="en-US" sz="1400" dirty="0" err="1"/>
              <a:t>pojedinačne</a:t>
            </a:r>
            <a:r>
              <a:rPr lang="en-US" sz="1400" dirty="0"/>
              <a:t> </a:t>
            </a:r>
            <a:r>
              <a:rPr lang="en-US" sz="1400" dirty="0" err="1"/>
              <a:t>uslovne</a:t>
            </a:r>
            <a:r>
              <a:rPr lang="en-US" sz="1400" dirty="0"/>
              <a:t> </a:t>
            </a:r>
            <a:r>
              <a:rPr lang="en-US" sz="1400" dirty="0" err="1"/>
              <a:t>odluke</a:t>
            </a:r>
            <a:r>
              <a:rPr lang="en-US" sz="1400" dirty="0"/>
              <a:t> </a:t>
            </a:r>
            <a:r>
              <a:rPr lang="en-US" sz="1400" dirty="0" err="1"/>
              <a:t>izolovano</a:t>
            </a:r>
            <a:r>
              <a:rPr lang="en-US" sz="1400" dirty="0"/>
              <a:t>, </a:t>
            </a:r>
            <a:r>
              <a:rPr lang="en-US" sz="1400" dirty="0" err="1"/>
              <a:t>pokrivenost</a:t>
            </a:r>
            <a:r>
              <a:rPr lang="en-US" sz="1400" dirty="0"/>
              <a:t> </a:t>
            </a:r>
            <a:r>
              <a:rPr lang="en-US" sz="1400" dirty="0" err="1"/>
              <a:t>putanja</a:t>
            </a:r>
            <a:r>
              <a:rPr lang="en-US" sz="1400" dirty="0"/>
              <a:t> </a:t>
            </a:r>
            <a:r>
              <a:rPr lang="en-US" sz="1400" dirty="0" err="1"/>
              <a:t>vrši</a:t>
            </a:r>
            <a:r>
              <a:rPr lang="en-US" sz="1400" dirty="0"/>
              <a:t> </a:t>
            </a:r>
            <a:r>
              <a:rPr lang="en-US" sz="1400" dirty="0" err="1"/>
              <a:t>analizu</a:t>
            </a:r>
            <a:r>
              <a:rPr lang="en-US" sz="1400" dirty="0"/>
              <a:t> </a:t>
            </a:r>
            <a:r>
              <a:rPr lang="en-US" sz="1400" dirty="0" err="1"/>
              <a:t>toka</a:t>
            </a:r>
            <a:r>
              <a:rPr lang="en-US" sz="1400" dirty="0"/>
              <a:t> </a:t>
            </a:r>
            <a:r>
              <a:rPr lang="en-US" sz="1400" dirty="0" err="1"/>
              <a:t>izvršenja</a:t>
            </a:r>
            <a:r>
              <a:rPr lang="en-US" sz="1400" dirty="0"/>
              <a:t> HDL-a </a:t>
            </a:r>
            <a:r>
              <a:rPr lang="en-US" sz="1400" dirty="0" err="1"/>
              <a:t>i</a:t>
            </a:r>
            <a:r>
              <a:rPr lang="en-US" sz="1400" dirty="0"/>
              <a:t> </a:t>
            </a:r>
            <a:r>
              <a:rPr lang="en-US" sz="1400" dirty="0" err="1"/>
              <a:t>identifikuje</a:t>
            </a:r>
            <a:r>
              <a:rPr lang="en-US" sz="1400" dirty="0"/>
              <a:t> </a:t>
            </a:r>
            <a:r>
              <a:rPr lang="en-US" sz="1400" dirty="0" err="1"/>
              <a:t>kombinacije</a:t>
            </a:r>
            <a:r>
              <a:rPr lang="en-US" sz="1400" dirty="0"/>
              <a:t> </a:t>
            </a:r>
            <a:r>
              <a:rPr lang="en-US" sz="1400" dirty="0" err="1"/>
              <a:t>uzastopnih</a:t>
            </a:r>
            <a:r>
              <a:rPr lang="en-US" sz="1400" dirty="0"/>
              <a:t> </a:t>
            </a:r>
            <a:r>
              <a:rPr lang="en-US" sz="1400" dirty="0" err="1"/>
              <a:t>odluka</a:t>
            </a:r>
            <a:r>
              <a:rPr lang="en-US" sz="1400" dirty="0"/>
              <a:t> </a:t>
            </a:r>
            <a:r>
              <a:rPr lang="en-US" sz="1400" dirty="0" err="1"/>
              <a:t>kao</a:t>
            </a:r>
            <a:r>
              <a:rPr lang="en-US" sz="1400" dirty="0"/>
              <a:t> </a:t>
            </a:r>
            <a:r>
              <a:rPr lang="en-US" sz="1400" dirty="0" err="1"/>
              <a:t>izvršne</a:t>
            </a:r>
            <a:r>
              <a:rPr lang="en-US" sz="1400" dirty="0"/>
              <a:t> </a:t>
            </a:r>
            <a:r>
              <a:rPr lang="en-US" sz="1400" dirty="0" err="1"/>
              <a:t>putanje</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Slika</a:t>
            </a:r>
            <a:r>
              <a:rPr lang="en-US" sz="1400" dirty="0">
                <a:cs typeface="Arial"/>
              </a:rPr>
              <a:t> </a:t>
            </a:r>
            <a:r>
              <a:rPr lang="en-US" sz="1400" dirty="0" err="1">
                <a:cs typeface="Arial"/>
              </a:rPr>
              <a:t>sa</a:t>
            </a:r>
            <a:r>
              <a:rPr lang="en-US" sz="1400" dirty="0">
                <a:cs typeface="Arial"/>
              </a:rPr>
              <a:t> </a:t>
            </a:r>
            <a:r>
              <a:rPr lang="en-US" sz="1400" dirty="0" err="1">
                <a:cs typeface="Arial"/>
              </a:rPr>
              <a:t>desne</a:t>
            </a:r>
            <a:r>
              <a:rPr lang="en-US" sz="1400" dirty="0"/>
              <a:t> </a:t>
            </a:r>
            <a:r>
              <a:rPr lang="en-US" sz="1400" dirty="0" err="1"/>
              <a:t>strane</a:t>
            </a:r>
            <a:r>
              <a:rPr lang="en-US" sz="1400" dirty="0"/>
              <a:t> </a:t>
            </a:r>
            <a:r>
              <a:rPr lang="en-US" sz="1400" dirty="0" err="1"/>
              <a:t>prikazuje</a:t>
            </a:r>
            <a:r>
              <a:rPr lang="en-US" sz="1400" dirty="0"/>
              <a:t> </a:t>
            </a:r>
            <a:r>
              <a:rPr lang="en-US" sz="1400" dirty="0" err="1"/>
              <a:t>automatsko</a:t>
            </a:r>
            <a:r>
              <a:rPr lang="en-US" sz="1400" dirty="0"/>
              <a:t> </a:t>
            </a:r>
            <a:r>
              <a:rPr lang="en-US" sz="1400" dirty="0" err="1"/>
              <a:t>izvođenje</a:t>
            </a:r>
            <a:r>
              <a:rPr lang="en-US" sz="1400" dirty="0"/>
              <a:t> </a:t>
            </a:r>
            <a:r>
              <a:rPr lang="en-US" sz="1400" dirty="0" err="1"/>
              <a:t>četiri</a:t>
            </a:r>
            <a:r>
              <a:rPr lang="en-US" sz="1400" dirty="0"/>
              <a:t> </a:t>
            </a:r>
            <a:r>
              <a:rPr lang="en-US" sz="1400" dirty="0" err="1"/>
              <a:t>moguće</a:t>
            </a:r>
            <a:r>
              <a:rPr lang="en-US" sz="1400" dirty="0"/>
              <a:t> </a:t>
            </a:r>
            <a:r>
              <a:rPr lang="en-US" sz="1400" dirty="0" err="1"/>
              <a:t>izvršne</a:t>
            </a:r>
            <a:r>
              <a:rPr lang="en-US" sz="1400" dirty="0"/>
              <a:t> </a:t>
            </a:r>
            <a:r>
              <a:rPr lang="en-US" sz="1400" dirty="0" err="1"/>
              <a:t>putanje</a:t>
            </a:r>
            <a:r>
              <a:rPr lang="en-US" sz="1400" dirty="0"/>
              <a:t> </a:t>
            </a:r>
            <a:r>
              <a:rPr lang="en-US" sz="1400" dirty="0" err="1"/>
              <a:t>na</a:t>
            </a:r>
            <a:r>
              <a:rPr lang="en-US" sz="1400" dirty="0"/>
              <a:t> </a:t>
            </a:r>
            <a:r>
              <a:rPr lang="en-US" sz="1400" dirty="0" err="1"/>
              <a:t>datom</a:t>
            </a:r>
            <a:r>
              <a:rPr lang="en-US" sz="1400" dirty="0"/>
              <a:t> HDL-u </a:t>
            </a:r>
            <a:r>
              <a:rPr lang="en-US" sz="1400" dirty="0" err="1"/>
              <a:t>sa</a:t>
            </a:r>
            <a:r>
              <a:rPr lang="en-US" sz="1400" dirty="0"/>
              <a:t> if/then/else </a:t>
            </a:r>
            <a:r>
              <a:rPr lang="en-US" sz="1400" dirty="0" err="1"/>
              <a:t>strukturom</a:t>
            </a:r>
            <a:endParaRPr lang="en-US" sz="1400" dirty="0" err="1">
              <a:cs typeface="Arial"/>
            </a:endParaRPr>
          </a:p>
          <a:p>
            <a:pPr>
              <a:spcBef>
                <a:spcPts val="20"/>
              </a:spcBef>
            </a:pPr>
            <a:endParaRPr lang="en-US" sz="1400" dirty="0"/>
          </a:p>
          <a:p>
            <a:pPr>
              <a:spcBef>
                <a:spcPts val="20"/>
              </a:spcBef>
            </a:pPr>
            <a:r>
              <a:rPr lang="en-US" sz="1400" dirty="0"/>
              <a:t>Dok bi </a:t>
            </a:r>
            <a:r>
              <a:rPr lang="en-US" sz="1400" dirty="0" err="1"/>
              <a:t>pokrivenost</a:t>
            </a:r>
            <a:r>
              <a:rPr lang="en-US" sz="1400" dirty="0"/>
              <a:t> </a:t>
            </a:r>
            <a:r>
              <a:rPr lang="en-US" sz="1400" dirty="0" err="1"/>
              <a:t>grananja</a:t>
            </a:r>
            <a:r>
              <a:rPr lang="en-US" sz="1400" dirty="0"/>
              <a:t> </a:t>
            </a:r>
            <a:r>
              <a:rPr lang="en-US" sz="1400" dirty="0" err="1"/>
              <a:t>pokazala</a:t>
            </a:r>
            <a:r>
              <a:rPr lang="en-US" sz="1400" dirty="0"/>
              <a:t> </a:t>
            </a:r>
            <a:r>
              <a:rPr lang="en-US" sz="1400" dirty="0">
                <a:cs typeface="Arial"/>
              </a:rPr>
              <a:t>da</a:t>
            </a:r>
            <a:r>
              <a:rPr lang="en-US" sz="1400" dirty="0"/>
              <a:t> </a:t>
            </a:r>
            <a:r>
              <a:rPr lang="en-US" sz="1400" dirty="0" err="1"/>
              <a:t>su</a:t>
            </a:r>
            <a:r>
              <a:rPr lang="en-US" sz="1400" dirty="0"/>
              <a:t> </a:t>
            </a:r>
            <a:r>
              <a:rPr lang="en-US" sz="1400" dirty="0" err="1"/>
              <a:t>sve</a:t>
            </a:r>
            <a:r>
              <a:rPr lang="en-US" sz="1400" dirty="0"/>
              <a:t> </a:t>
            </a:r>
            <a:r>
              <a:rPr lang="en-US" sz="1400" dirty="0" err="1"/>
              <a:t>grane</a:t>
            </a:r>
            <a:r>
              <a:rPr lang="en-US" sz="1400" dirty="0"/>
              <a:t> </a:t>
            </a:r>
            <a:r>
              <a:rPr lang="en-US" sz="1400" dirty="0" err="1"/>
              <a:t>pokrivene</a:t>
            </a:r>
            <a:r>
              <a:rPr lang="en-US" sz="1400" dirty="0"/>
              <a:t>, </a:t>
            </a:r>
            <a:r>
              <a:rPr lang="en-US" sz="1400" dirty="0" err="1"/>
              <a:t>samo</a:t>
            </a:r>
            <a:r>
              <a:rPr lang="en-US" sz="1400" dirty="0"/>
              <a:t> </a:t>
            </a:r>
            <a:r>
              <a:rPr lang="en-US" sz="1400" dirty="0" err="1"/>
              <a:t>pokrivenost</a:t>
            </a:r>
            <a:r>
              <a:rPr lang="en-US" sz="1400" dirty="0"/>
              <a:t> </a:t>
            </a:r>
            <a:r>
              <a:rPr lang="en-US" sz="1400" dirty="0" err="1"/>
              <a:t>putanja</a:t>
            </a:r>
            <a:r>
              <a:rPr lang="en-US" sz="1400" dirty="0"/>
              <a:t> </a:t>
            </a:r>
            <a:r>
              <a:rPr lang="en-US" sz="1400" dirty="0" err="1"/>
              <a:t>može</a:t>
            </a:r>
            <a:r>
              <a:rPr lang="en-US" sz="1400" dirty="0"/>
              <a:t> </a:t>
            </a:r>
            <a:r>
              <a:rPr lang="en-US" sz="1400" dirty="0" err="1"/>
              <a:t>otkriti</a:t>
            </a:r>
            <a:r>
              <a:rPr lang="en-US" sz="1400" dirty="0"/>
              <a:t> da </a:t>
            </a:r>
            <a:r>
              <a:rPr lang="en-US" sz="1400" dirty="0" err="1"/>
              <a:t>jedna</a:t>
            </a:r>
            <a:r>
              <a:rPr lang="en-US" sz="1400" dirty="0"/>
              <a:t> od </a:t>
            </a:r>
            <a:r>
              <a:rPr lang="en-US" sz="1400" dirty="0" err="1"/>
              <a:t>mogućih</a:t>
            </a:r>
            <a:r>
              <a:rPr lang="en-US" sz="1400" dirty="0"/>
              <a:t> </a:t>
            </a:r>
            <a:r>
              <a:rPr lang="en-US" sz="1400" dirty="0" err="1"/>
              <a:t>putanja</a:t>
            </a:r>
            <a:r>
              <a:rPr lang="en-US" sz="1400" dirty="0"/>
              <a:t> </a:t>
            </a:r>
            <a:r>
              <a:rPr lang="en-US" sz="1400" dirty="0" err="1"/>
              <a:t>kroz</a:t>
            </a:r>
            <a:r>
              <a:rPr lang="en-US" sz="1400" dirty="0"/>
              <a:t> </a:t>
            </a:r>
            <a:r>
              <a:rPr lang="en-US" sz="1400" dirty="0" err="1"/>
              <a:t>strukturu</a:t>
            </a:r>
            <a:r>
              <a:rPr lang="en-US" sz="1400" dirty="0"/>
              <a:t> </a:t>
            </a:r>
            <a:r>
              <a:rPr lang="en-US" sz="1400" dirty="0" err="1"/>
              <a:t>nije</a:t>
            </a:r>
            <a:r>
              <a:rPr lang="en-US" sz="1400" dirty="0"/>
              <a:t> </a:t>
            </a:r>
            <a:r>
              <a:rPr lang="en-US" sz="1400" dirty="0" err="1"/>
              <a:t>izvršena</a:t>
            </a:r>
            <a:r>
              <a:rPr lang="en-US" sz="1400" dirty="0"/>
              <a:t>, </a:t>
            </a:r>
            <a:r>
              <a:rPr lang="en-US" sz="1400" dirty="0" err="1"/>
              <a:t>što</a:t>
            </a:r>
            <a:r>
              <a:rPr lang="en-US" sz="1400" dirty="0"/>
              <a:t> </a:t>
            </a:r>
            <a:r>
              <a:rPr lang="en-US" sz="1400" dirty="0" err="1"/>
              <a:t>može</a:t>
            </a:r>
            <a:r>
              <a:rPr lang="en-US" sz="1400" dirty="0"/>
              <a:t> </a:t>
            </a:r>
            <a:r>
              <a:rPr lang="en-US" sz="1400" dirty="0" err="1"/>
              <a:t>biti</a:t>
            </a:r>
            <a:r>
              <a:rPr lang="en-US" sz="1400" dirty="0"/>
              <a:t> </a:t>
            </a:r>
            <a:r>
              <a:rPr lang="en-US" sz="1400" dirty="0" err="1"/>
              <a:t>značajan</a:t>
            </a:r>
            <a:r>
              <a:rPr lang="en-US" sz="1400" dirty="0"/>
              <a:t> </a:t>
            </a:r>
            <a:r>
              <a:rPr lang="en-US" sz="1400" dirty="0" err="1"/>
              <a:t>pokazatelj</a:t>
            </a:r>
            <a:r>
              <a:rPr lang="en-US" sz="1400" dirty="0"/>
              <a:t> za </a:t>
            </a:r>
            <a:r>
              <a:rPr lang="en-US" sz="1400" dirty="0" err="1"/>
              <a:t>verifikacioni</a:t>
            </a:r>
            <a:r>
              <a:rPr lang="en-US" sz="1400" dirty="0"/>
              <a:t> </a:t>
            </a:r>
            <a:r>
              <a:rPr lang="en-US" sz="1400" dirty="0" err="1"/>
              <a:t>tim</a:t>
            </a:r>
            <a:endParaRPr lang="en-US" dirty="0" err="1"/>
          </a:p>
          <a:p>
            <a:endParaRPr lang="en-US" altLang="en-US" sz="1400" dirty="0">
              <a:cs typeface="Arial"/>
            </a:endParaRPr>
          </a:p>
        </p:txBody>
      </p:sp>
      <p:pic>
        <p:nvPicPr>
          <p:cNvPr id="20485" name="Picture 12">
            <a:extLst>
              <a:ext uri="{FF2B5EF4-FFF2-40B4-BE49-F238E27FC236}">
                <a16:creationId xmlns:a16="http://schemas.microsoft.com/office/drawing/2014/main" id="{D8D8B12E-C7D1-10C8-804B-BCA69AC23C4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68975" y="1385888"/>
            <a:ext cx="2376488" cy="3368675"/>
          </a:xfrm>
        </p:spPr>
      </p:pic>
      <p:sp>
        <p:nvSpPr>
          <p:cNvPr id="20486" name="Text Box 13">
            <a:extLst>
              <a:ext uri="{FF2B5EF4-FFF2-40B4-BE49-F238E27FC236}">
                <a16:creationId xmlns:a16="http://schemas.microsoft.com/office/drawing/2014/main" id="{AE862D55-2A73-1A78-EBF5-F1EA8E2B2B1A}"/>
              </a:ext>
            </a:extLst>
          </p:cNvPr>
          <p:cNvSpPr txBox="1">
            <a:spLocks noChangeArrowheads="1"/>
          </p:cNvSpPr>
          <p:nvPr/>
        </p:nvSpPr>
        <p:spPr bwMode="auto">
          <a:xfrm>
            <a:off x="6130925" y="4783138"/>
            <a:ext cx="15525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a:t>Path Coverage Example</a:t>
            </a:r>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3">
            <a:extLst>
              <a:ext uri="{FF2B5EF4-FFF2-40B4-BE49-F238E27FC236}">
                <a16:creationId xmlns:a16="http://schemas.microsoft.com/office/drawing/2014/main" id="{75F2264D-3B3B-9D1E-A891-1E3C6415E532}"/>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7FE2E6-5E75-4E7E-9309-7A0E582BFA22}" type="slidenum">
              <a:rPr lang="de-DE" altLang="en-US">
                <a:solidFill>
                  <a:schemeClr val="bg1"/>
                </a:solidFill>
              </a:rPr>
              <a:pPr/>
              <a:t>19</a:t>
            </a:fld>
            <a:endParaRPr lang="de-DE" altLang="en-US">
              <a:solidFill>
                <a:schemeClr val="bg1"/>
              </a:solidFill>
            </a:endParaRPr>
          </a:p>
        </p:txBody>
      </p:sp>
      <p:sp>
        <p:nvSpPr>
          <p:cNvPr id="21507" name="Rectangle 2">
            <a:extLst>
              <a:ext uri="{FF2B5EF4-FFF2-40B4-BE49-F238E27FC236}">
                <a16:creationId xmlns:a16="http://schemas.microsoft.com/office/drawing/2014/main" id="{F8495529-C796-4B85-13AF-8493525626A0}"/>
              </a:ext>
            </a:extLst>
          </p:cNvPr>
          <p:cNvSpPr>
            <a:spLocks noGrp="1" noChangeArrowheads="1"/>
          </p:cNvSpPr>
          <p:nvPr>
            <p:ph type="title"/>
          </p:nvPr>
        </p:nvSpPr>
        <p:spPr/>
        <p:txBody>
          <a:bodyPr/>
          <a:lstStyle/>
          <a:p>
            <a:r>
              <a:rPr lang="en-US" altLang="en-US" dirty="0" err="1"/>
              <a:t>Pokrivenost</a:t>
            </a:r>
            <a:r>
              <a:rPr lang="en-US" altLang="en-US" dirty="0"/>
              <a:t> </a:t>
            </a:r>
            <a:r>
              <a:rPr lang="en-US" altLang="en-US" dirty="0" err="1"/>
              <a:t>uslova</a:t>
            </a:r>
            <a:endParaRPr lang="en-US" dirty="0" err="1"/>
          </a:p>
        </p:txBody>
      </p:sp>
      <p:sp>
        <p:nvSpPr>
          <p:cNvPr id="21508" name="Rectangle 3">
            <a:extLst>
              <a:ext uri="{FF2B5EF4-FFF2-40B4-BE49-F238E27FC236}">
                <a16:creationId xmlns:a16="http://schemas.microsoft.com/office/drawing/2014/main" id="{A6FEBED8-53DA-1AD5-A860-C59847CEDAE8}"/>
              </a:ext>
            </a:extLst>
          </p:cNvPr>
          <p:cNvSpPr>
            <a:spLocks noGrp="1" noChangeArrowheads="1"/>
          </p:cNvSpPr>
          <p:nvPr>
            <p:ph type="body" idx="1"/>
          </p:nvPr>
        </p:nvSpPr>
        <p:spPr/>
        <p:txBody>
          <a:bodyPr/>
          <a:lstStyle/>
          <a:p>
            <a:r>
              <a:rPr lang="en-US" altLang="en-US" sz="1400" b="1" dirty="0" err="1"/>
              <a:t>Pokrivenost</a:t>
            </a:r>
            <a:r>
              <a:rPr lang="en-US" altLang="en-US" sz="1400" b="1" dirty="0"/>
              <a:t> </a:t>
            </a:r>
            <a:r>
              <a:rPr lang="en-US" altLang="en-US" sz="1400" b="1" dirty="0" err="1"/>
              <a:t>uslova</a:t>
            </a:r>
            <a:r>
              <a:rPr lang="en-US" altLang="en-US" sz="1400" dirty="0"/>
              <a:t> (</a:t>
            </a:r>
            <a:r>
              <a:rPr lang="en-US" altLang="en-US" sz="1400" i="1" dirty="0"/>
              <a:t>condition coverage</a:t>
            </a:r>
            <a:r>
              <a:rPr lang="en-US" altLang="en-US" sz="1400" dirty="0"/>
              <a:t>) </a:t>
            </a:r>
            <a:r>
              <a:rPr lang="en-US" altLang="en-US" sz="1400" dirty="0" err="1"/>
              <a:t>beleži</a:t>
            </a:r>
            <a:r>
              <a:rPr lang="en-US" altLang="en-US" sz="1400" dirty="0"/>
              <a:t> </a:t>
            </a:r>
            <a:r>
              <a:rPr lang="en-US" altLang="en-US" sz="1400" dirty="0" err="1"/>
              <a:t>koliko</a:t>
            </a:r>
            <a:r>
              <a:rPr lang="en-US" altLang="en-US" sz="1400" dirty="0"/>
              <a:t> puta je </a:t>
            </a:r>
            <a:r>
              <a:rPr lang="en-US" altLang="en-US" sz="1400" dirty="0" err="1"/>
              <a:t>svaka</a:t>
            </a:r>
            <a:r>
              <a:rPr lang="en-US" altLang="en-US" sz="1400" dirty="0"/>
              <a:t> </a:t>
            </a:r>
            <a:r>
              <a:rPr lang="en-US" altLang="en-US" sz="1400" dirty="0" err="1"/>
              <a:t>permutacija</a:t>
            </a:r>
            <a:r>
              <a:rPr lang="en-US" altLang="en-US" sz="1400" dirty="0"/>
              <a:t> </a:t>
            </a:r>
            <a:r>
              <a:rPr lang="en-US" altLang="en-US" sz="1400" dirty="0" err="1"/>
              <a:t>članova</a:t>
            </a:r>
            <a:r>
              <a:rPr lang="en-US" altLang="en-US" sz="1400" dirty="0"/>
              <a:t> </a:t>
            </a:r>
            <a:r>
              <a:rPr lang="en-US" altLang="en-US" sz="1400" dirty="0" err="1"/>
              <a:t>Bulovog</a:t>
            </a:r>
            <a:r>
              <a:rPr lang="en-US" altLang="en-US" sz="1400" dirty="0"/>
              <a:t> </a:t>
            </a:r>
            <a:r>
              <a:rPr lang="en-US" altLang="en-US" sz="1400" dirty="0" err="1"/>
              <a:t>izraza</a:t>
            </a:r>
            <a:r>
              <a:rPr lang="en-US" altLang="en-US" sz="1400" dirty="0"/>
              <a:t> </a:t>
            </a:r>
            <a:r>
              <a:rPr lang="en-US" altLang="en-US" sz="1400" dirty="0" err="1"/>
              <a:t>dovela</a:t>
            </a:r>
            <a:r>
              <a:rPr lang="en-US" altLang="en-US" sz="1400" dirty="0"/>
              <a:t> do toga da se </a:t>
            </a:r>
            <a:r>
              <a:rPr lang="en-US" altLang="en-US" sz="1400" dirty="0" err="1"/>
              <a:t>ceo</a:t>
            </a:r>
            <a:r>
              <a:rPr lang="en-US" altLang="en-US" sz="1400" dirty="0"/>
              <a:t> </a:t>
            </a:r>
            <a:r>
              <a:rPr lang="en-US" altLang="en-US" sz="1400" dirty="0" err="1"/>
              <a:t>izraz</a:t>
            </a:r>
            <a:r>
              <a:rPr lang="en-US" altLang="en-US" sz="1400" dirty="0"/>
              <a:t> </a:t>
            </a:r>
            <a:r>
              <a:rPr lang="en-US" altLang="en-US" sz="1400" dirty="0" err="1"/>
              <a:t>evaluira</a:t>
            </a:r>
            <a:r>
              <a:rPr lang="en-US" altLang="en-US" sz="1400" dirty="0"/>
              <a:t> </a:t>
            </a:r>
            <a:r>
              <a:rPr lang="en-US" altLang="en-US" sz="1400" dirty="0" err="1"/>
              <a:t>kao</a:t>
            </a:r>
            <a:r>
              <a:rPr lang="en-US" altLang="en-US" sz="1400" dirty="0"/>
              <a:t> </a:t>
            </a:r>
            <a:r>
              <a:rPr lang="en-US" altLang="en-US" sz="1400" dirty="0" err="1"/>
              <a:t>tačan</a:t>
            </a:r>
            <a:r>
              <a:rPr lang="en-US" altLang="en-US" sz="1400" dirty="0"/>
              <a:t> (</a:t>
            </a:r>
            <a:r>
              <a:rPr lang="en-US" altLang="en-US" sz="1400" i="1" dirty="0"/>
              <a:t>true</a:t>
            </a:r>
            <a:r>
              <a:rPr lang="en-US" altLang="en-US" sz="1400" dirty="0"/>
              <a:t>) </a:t>
            </a:r>
            <a:r>
              <a:rPr lang="en-US" altLang="en-US" sz="1400" dirty="0" err="1"/>
              <a:t>ili</a:t>
            </a:r>
            <a:r>
              <a:rPr lang="en-US" altLang="en-US" sz="1400" dirty="0"/>
              <a:t> </a:t>
            </a:r>
            <a:r>
              <a:rPr lang="en-US" altLang="en-US" sz="1400" dirty="0" err="1"/>
              <a:t>netačan</a:t>
            </a:r>
            <a:r>
              <a:rPr lang="en-US" altLang="en-US" sz="1400" dirty="0"/>
              <a:t> (</a:t>
            </a:r>
            <a:r>
              <a:rPr lang="en-US" altLang="en-US" sz="1400" i="1" dirty="0"/>
              <a:t>false</a:t>
            </a:r>
            <a:r>
              <a:rPr lang="en-US" altLang="en-US" sz="1400" dirty="0"/>
              <a:t>)</a:t>
            </a:r>
            <a:endParaRPr lang="en-US" dirty="0"/>
          </a:p>
          <a:p>
            <a:endParaRPr lang="en-US" altLang="en-US" sz="1400" dirty="0"/>
          </a:p>
          <a:p>
            <a:pPr eaLnBrk="1" hangingPunct="1"/>
            <a:r>
              <a:rPr lang="en-US" altLang="en-US" sz="1400" dirty="0" err="1"/>
              <a:t>Razmotrimo</a:t>
            </a:r>
            <a:r>
              <a:rPr lang="en-US" altLang="en-US" sz="1400" dirty="0"/>
              <a:t> </a:t>
            </a:r>
            <a:r>
              <a:rPr lang="en-US" altLang="en-US" sz="1400" dirty="0" err="1"/>
              <a:t>izraz</a:t>
            </a:r>
            <a:r>
              <a:rPr lang="en-US" altLang="en-US" sz="1400" dirty="0"/>
              <a:t> (A &amp;&amp; B) || C || D. </a:t>
            </a:r>
            <a:r>
              <a:rPr lang="en-US" altLang="en-US" sz="1400" dirty="0" err="1"/>
              <a:t>Ovaj</a:t>
            </a:r>
            <a:r>
              <a:rPr lang="en-US" altLang="en-US" sz="1400" dirty="0"/>
              <a:t> </a:t>
            </a:r>
            <a:r>
              <a:rPr lang="en-US" altLang="en-US" sz="1400" dirty="0" err="1"/>
              <a:t>izraz</a:t>
            </a:r>
            <a:r>
              <a:rPr lang="en-US" altLang="en-US" sz="1400" dirty="0"/>
              <a:t> </a:t>
            </a:r>
            <a:r>
              <a:rPr lang="en-US" altLang="en-US" sz="1400" dirty="0" err="1"/>
              <a:t>će</a:t>
            </a:r>
            <a:r>
              <a:rPr lang="en-US" altLang="en-US" sz="1400" dirty="0"/>
              <a:t> </a:t>
            </a:r>
            <a:r>
              <a:rPr lang="en-US" altLang="en-US" sz="1400" dirty="0" err="1"/>
              <a:t>biti</a:t>
            </a:r>
            <a:r>
              <a:rPr lang="en-US" altLang="en-US" sz="1400" dirty="0"/>
              <a:t> </a:t>
            </a:r>
            <a:r>
              <a:rPr lang="en-US" altLang="en-US" sz="1400" dirty="0" err="1"/>
              <a:t>tačan</a:t>
            </a:r>
            <a:r>
              <a:rPr lang="en-US" altLang="en-US" sz="1400" dirty="0"/>
              <a:t> u tri </a:t>
            </a:r>
            <a:r>
              <a:rPr lang="en-US" altLang="en-US" sz="1400" dirty="0" err="1"/>
              <a:t>slučaja</a:t>
            </a:r>
            <a:r>
              <a:rPr lang="en-US" altLang="en-US" sz="1400" dirty="0"/>
              <a:t>:</a:t>
            </a:r>
            <a:endParaRPr lang="en-US" altLang="en-US" sz="1400" dirty="0">
              <a:cs typeface="Arial"/>
            </a:endParaRPr>
          </a:p>
          <a:p>
            <a:pPr lvl="1" indent="-188595" eaLnBrk="1" hangingPunct="1">
              <a:buFontTx/>
              <a:buNone/>
            </a:pPr>
            <a:r>
              <a:rPr lang="en-US" altLang="en-US" sz="1200"/>
              <a:t>	1. A &amp;&amp; B</a:t>
            </a:r>
            <a:endParaRPr lang="en-US" altLang="en-US" sz="1200">
              <a:cs typeface="Arial"/>
            </a:endParaRPr>
          </a:p>
          <a:p>
            <a:pPr lvl="1" indent="-188595" eaLnBrk="1" hangingPunct="1">
              <a:buFontTx/>
              <a:buNone/>
            </a:pPr>
            <a:r>
              <a:rPr lang="en-US" altLang="en-US" sz="1200"/>
              <a:t>	2. C</a:t>
            </a:r>
            <a:endParaRPr lang="en-US" altLang="en-US" sz="1200">
              <a:cs typeface="Arial"/>
            </a:endParaRPr>
          </a:p>
          <a:p>
            <a:pPr lvl="1" indent="-188595" eaLnBrk="1" hangingPunct="1">
              <a:buFontTx/>
              <a:buNone/>
            </a:pPr>
            <a:r>
              <a:rPr lang="en-US" altLang="en-US" sz="1200"/>
              <a:t>	3. D</a:t>
            </a:r>
            <a:endParaRPr lang="en-US" altLang="en-US" sz="1200">
              <a:cs typeface="Arial"/>
            </a:endParaRPr>
          </a:p>
          <a:p>
            <a:pPr eaLnBrk="1" hangingPunct="1"/>
            <a:r>
              <a:rPr lang="en-US" altLang="en-US" sz="1400" dirty="0"/>
              <a:t>A </a:t>
            </a:r>
            <a:r>
              <a:rPr lang="en-US" altLang="en-US" sz="1400" dirty="0" err="1"/>
              <a:t>netačan</a:t>
            </a:r>
            <a:r>
              <a:rPr lang="en-US" altLang="en-US" sz="1400" dirty="0"/>
              <a:t> u </a:t>
            </a:r>
            <a:r>
              <a:rPr lang="en-US" altLang="en-US" sz="1400" dirty="0" err="1"/>
              <a:t>dva</a:t>
            </a:r>
            <a:r>
              <a:rPr lang="en-US" altLang="en-US" sz="1400" dirty="0"/>
              <a:t> </a:t>
            </a:r>
            <a:r>
              <a:rPr lang="en-US" altLang="en-US" sz="1400" dirty="0" err="1"/>
              <a:t>slučaja</a:t>
            </a:r>
            <a:r>
              <a:rPr lang="en-US" altLang="en-US" sz="1400" dirty="0"/>
              <a:t>:</a:t>
            </a:r>
            <a:endParaRPr lang="en-US" altLang="en-US" sz="1400" dirty="0">
              <a:cs typeface="Arial"/>
            </a:endParaRPr>
          </a:p>
          <a:p>
            <a:pPr lvl="1" indent="-188595" eaLnBrk="1" hangingPunct="1">
              <a:buFontTx/>
              <a:buNone/>
            </a:pPr>
            <a:r>
              <a:rPr lang="en-US" altLang="en-US" sz="1200"/>
              <a:t>	1. !A &amp;&amp; !C &amp;&amp; !D</a:t>
            </a:r>
            <a:endParaRPr lang="en-US" altLang="en-US" sz="1200">
              <a:cs typeface="Arial"/>
            </a:endParaRPr>
          </a:p>
          <a:p>
            <a:pPr lvl="1" indent="-188595" eaLnBrk="1" hangingPunct="1">
              <a:buFontTx/>
              <a:buNone/>
            </a:pPr>
            <a:r>
              <a:rPr lang="en-US" altLang="en-US" sz="1200"/>
              <a:t>	2. !B &amp;&amp; !C &amp;&amp; !D</a:t>
            </a:r>
            <a:endParaRPr lang="en-US" altLang="en-US" sz="1200">
              <a:cs typeface="Arial"/>
            </a:endParaRPr>
          </a:p>
          <a:p>
            <a:pPr eaLnBrk="1" hangingPunct="1"/>
            <a:endParaRPr lang="en-US" altLang="en-US" sz="1400"/>
          </a:p>
          <a:p>
            <a:r>
              <a:rPr lang="en-US" altLang="en-US" sz="1400" dirty="0" err="1"/>
              <a:t>Strožiji</a:t>
            </a:r>
            <a:r>
              <a:rPr lang="en-US" altLang="en-US" sz="1400" dirty="0"/>
              <a:t> </a:t>
            </a:r>
            <a:r>
              <a:rPr lang="en-US" altLang="en-US" sz="1400" dirty="0" err="1"/>
              <a:t>oblik</a:t>
            </a:r>
            <a:r>
              <a:rPr lang="en-US" altLang="en-US" sz="1400" dirty="0"/>
              <a:t> </a:t>
            </a:r>
            <a:r>
              <a:rPr lang="en-US" altLang="en-US" sz="1400" dirty="0" err="1"/>
              <a:t>pokrivenosti</a:t>
            </a:r>
            <a:r>
              <a:rPr lang="en-US" altLang="en-US" sz="1400" dirty="0"/>
              <a:t> </a:t>
            </a:r>
            <a:r>
              <a:rPr lang="en-US" altLang="en-US" sz="1400" dirty="0" err="1"/>
              <a:t>uslova</a:t>
            </a:r>
            <a:r>
              <a:rPr lang="en-US" altLang="en-US" sz="1400" dirty="0"/>
              <a:t> — </a:t>
            </a:r>
            <a:r>
              <a:rPr lang="en-US" altLang="en-US" sz="1400" dirty="0" err="1"/>
              <a:t>ekskluzivna</a:t>
            </a:r>
            <a:r>
              <a:rPr lang="en-US" altLang="en-US" sz="1400" dirty="0"/>
              <a:t> </a:t>
            </a:r>
            <a:r>
              <a:rPr lang="en-US" altLang="en-US" sz="1400" dirty="0" err="1"/>
              <a:t>pokrivenost</a:t>
            </a:r>
            <a:r>
              <a:rPr lang="en-US" altLang="en-US" sz="1400" dirty="0"/>
              <a:t> </a:t>
            </a:r>
            <a:r>
              <a:rPr lang="en-US" altLang="en-US" sz="1400" dirty="0" err="1"/>
              <a:t>uslova</a:t>
            </a:r>
            <a:r>
              <a:rPr lang="en-US" altLang="en-US" sz="1400" dirty="0"/>
              <a:t> (</a:t>
            </a:r>
            <a:r>
              <a:rPr lang="en-US" altLang="en-US" sz="1400" i="1" dirty="0"/>
              <a:t>exclusive condition coverage</a:t>
            </a:r>
            <a:r>
              <a:rPr lang="en-US" altLang="en-US" sz="1400" dirty="0"/>
              <a:t>) — </a:t>
            </a:r>
            <a:r>
              <a:rPr lang="en-US" altLang="en-US" sz="1400" dirty="0" err="1"/>
              <a:t>zahteva</a:t>
            </a:r>
            <a:r>
              <a:rPr lang="en-US" altLang="en-US" sz="1400" dirty="0"/>
              <a:t> da </a:t>
            </a:r>
            <a:r>
              <a:rPr lang="en-US" altLang="en-US" sz="1400" dirty="0" err="1"/>
              <a:t>svaki</a:t>
            </a:r>
            <a:r>
              <a:rPr lang="en-US" altLang="en-US" sz="1400" dirty="0"/>
              <a:t> </a:t>
            </a:r>
            <a:r>
              <a:rPr lang="en-US" altLang="en-US" sz="1400" dirty="0" err="1"/>
              <a:t>član</a:t>
            </a:r>
            <a:r>
              <a:rPr lang="en-US" altLang="en-US" sz="1400" dirty="0"/>
              <a:t> </a:t>
            </a:r>
            <a:r>
              <a:rPr lang="en-US" altLang="en-US" sz="1400" dirty="0" err="1"/>
              <a:t>izraza</a:t>
            </a:r>
            <a:r>
              <a:rPr lang="en-US" altLang="en-US" sz="1400" dirty="0"/>
              <a:t> </a:t>
            </a:r>
            <a:r>
              <a:rPr lang="en-US" altLang="en-US" sz="1400" dirty="0" err="1"/>
              <a:t>bude</a:t>
            </a:r>
            <a:r>
              <a:rPr lang="en-US" altLang="en-US" sz="1400" dirty="0"/>
              <a:t> </a:t>
            </a:r>
            <a:r>
              <a:rPr lang="en-US" altLang="en-US" sz="1400" dirty="0" err="1"/>
              <a:t>jedini</a:t>
            </a:r>
            <a:r>
              <a:rPr lang="en-US" altLang="en-US" sz="1400" dirty="0"/>
              <a:t> </a:t>
            </a:r>
            <a:r>
              <a:rPr lang="en-US" altLang="en-US" sz="1400" dirty="0" err="1"/>
              <a:t>razlog</a:t>
            </a:r>
            <a:r>
              <a:rPr lang="en-US" altLang="en-US" sz="1400" dirty="0"/>
              <a:t> </a:t>
            </a:r>
            <a:r>
              <a:rPr lang="en-US" altLang="en-US" sz="1400" dirty="0" err="1"/>
              <a:t>zbog</a:t>
            </a:r>
            <a:r>
              <a:rPr lang="en-US" altLang="en-US" sz="1400" dirty="0"/>
              <a:t> </a:t>
            </a:r>
            <a:r>
              <a:rPr lang="en-US" altLang="en-US" sz="1400" dirty="0" err="1"/>
              <a:t>kojeg</a:t>
            </a:r>
            <a:r>
              <a:rPr lang="en-US" altLang="en-US" sz="1400" dirty="0"/>
              <a:t> se </a:t>
            </a:r>
            <a:r>
              <a:rPr lang="en-US" altLang="en-US" sz="1400" dirty="0" err="1"/>
              <a:t>ceo</a:t>
            </a:r>
            <a:r>
              <a:rPr lang="en-US" altLang="en-US" sz="1400" dirty="0"/>
              <a:t> </a:t>
            </a:r>
            <a:r>
              <a:rPr lang="en-US" altLang="en-US" sz="1400" dirty="0" err="1"/>
              <a:t>izraz</a:t>
            </a:r>
            <a:r>
              <a:rPr lang="en-US" altLang="en-US" sz="1400" dirty="0"/>
              <a:t> </a:t>
            </a:r>
            <a:r>
              <a:rPr lang="en-US" altLang="en-US" sz="1400" dirty="0" err="1"/>
              <a:t>evaluira</a:t>
            </a:r>
            <a:r>
              <a:rPr lang="en-US" altLang="en-US" sz="1400" dirty="0"/>
              <a:t> </a:t>
            </a:r>
            <a:r>
              <a:rPr lang="en-US" altLang="en-US" sz="1400" dirty="0" err="1"/>
              <a:t>kao</a:t>
            </a:r>
            <a:r>
              <a:rPr lang="en-US" altLang="en-US" sz="1400" dirty="0"/>
              <a:t> </a:t>
            </a:r>
            <a:r>
              <a:rPr lang="en-US" altLang="en-US" sz="1400" dirty="0" err="1"/>
              <a:t>tačan</a:t>
            </a:r>
            <a:r>
              <a:rPr lang="en-US" altLang="en-US" sz="1400" dirty="0"/>
              <a:t> (</a:t>
            </a:r>
            <a:r>
              <a:rPr lang="en-US" altLang="en-US" sz="1400" i="1" dirty="0"/>
              <a:t>true</a:t>
            </a:r>
            <a:r>
              <a:rPr lang="en-US" altLang="en-US" sz="1400" dirty="0"/>
              <a:t>) </a:t>
            </a:r>
            <a:r>
              <a:rPr lang="en-US" altLang="en-US" sz="1400" dirty="0" err="1"/>
              <a:t>ili</a:t>
            </a:r>
            <a:r>
              <a:rPr lang="en-US" altLang="en-US" sz="1400" dirty="0"/>
              <a:t> </a:t>
            </a:r>
            <a:r>
              <a:rPr lang="en-US" altLang="en-US" sz="1400" dirty="0" err="1"/>
              <a:t>netačan</a:t>
            </a:r>
            <a:r>
              <a:rPr lang="en-US" altLang="en-US" sz="1400" dirty="0"/>
              <a:t> (</a:t>
            </a:r>
            <a:r>
              <a:rPr lang="en-US" altLang="en-US" sz="1400" i="1" dirty="0"/>
              <a:t>false</a:t>
            </a:r>
            <a:r>
              <a:rPr lang="en-US" altLang="en-US" sz="1400" dirty="0"/>
              <a:t>), </a:t>
            </a:r>
            <a:r>
              <a:rPr lang="en-US" altLang="en-US" sz="1400" dirty="0" err="1"/>
              <a:t>tzv</a:t>
            </a:r>
            <a:r>
              <a:rPr lang="en-US" altLang="en-US" sz="1400" dirty="0"/>
              <a:t> </a:t>
            </a:r>
            <a:r>
              <a:rPr lang="en-US" altLang="en-US" sz="1400" dirty="0" err="1"/>
              <a:t>kontrolišući</a:t>
            </a:r>
            <a:r>
              <a:rPr lang="en-US" altLang="en-US" sz="1400" dirty="0"/>
              <a:t> </a:t>
            </a:r>
            <a:r>
              <a:rPr lang="en-US" altLang="en-US" sz="1400" dirty="0" err="1"/>
              <a:t>član</a:t>
            </a:r>
            <a:endParaRPr lang="en-US" dirty="0" err="1"/>
          </a:p>
          <a:p>
            <a:pPr eaLnBrk="1" hangingPunct="1"/>
            <a:endParaRPr lang="en-US" altLang="en-US" sz="1400"/>
          </a:p>
          <a:p>
            <a:pPr eaLnBrk="1" hangingPunct="1"/>
            <a:r>
              <a:rPr lang="en-US" altLang="en-US" sz="1400" dirty="0"/>
              <a:t>Za primer </a:t>
            </a:r>
            <a:r>
              <a:rPr lang="en-US" altLang="en-US" sz="1400" dirty="0" err="1"/>
              <a:t>iznad</a:t>
            </a:r>
            <a:r>
              <a:rPr lang="en-US" altLang="en-US" sz="1400" dirty="0"/>
              <a:t>, </a:t>
            </a:r>
            <a:r>
              <a:rPr lang="en-US" altLang="en-US" sz="1400" dirty="0" err="1"/>
              <a:t>izraz</a:t>
            </a:r>
            <a:r>
              <a:rPr lang="en-US" altLang="en-US" sz="1400" dirty="0"/>
              <a:t> se </a:t>
            </a:r>
            <a:r>
              <a:rPr lang="en-US" altLang="en-US" sz="1400" dirty="0" err="1"/>
              <a:t>evaluira</a:t>
            </a:r>
            <a:r>
              <a:rPr lang="en-US" altLang="en-US" sz="1400" dirty="0"/>
              <a:t> </a:t>
            </a:r>
            <a:r>
              <a:rPr lang="en-US" altLang="en-US" sz="1400" dirty="0" err="1"/>
              <a:t>kao</a:t>
            </a:r>
            <a:r>
              <a:rPr lang="en-US" altLang="en-US" sz="1400" dirty="0"/>
              <a:t> </a:t>
            </a:r>
            <a:r>
              <a:rPr lang="en-US" altLang="en-US" sz="1400" dirty="0" err="1"/>
              <a:t>tačan</a:t>
            </a:r>
            <a:r>
              <a:rPr lang="en-US" altLang="en-US" sz="1400" dirty="0"/>
              <a:t> za </a:t>
            </a:r>
            <a:r>
              <a:rPr lang="en-US" altLang="en-US" sz="1400" dirty="0" err="1"/>
              <a:t>ovih</a:t>
            </a:r>
            <a:r>
              <a:rPr lang="en-US" altLang="en-US" sz="1400" dirty="0"/>
              <a:t> pet </a:t>
            </a:r>
            <a:r>
              <a:rPr lang="en-US" altLang="en-US" sz="1400" dirty="0" err="1"/>
              <a:t>ekskluzivnih</a:t>
            </a:r>
            <a:r>
              <a:rPr lang="en-US" altLang="en-US" sz="1400" dirty="0"/>
              <a:t> </a:t>
            </a:r>
            <a:r>
              <a:rPr lang="en-US" altLang="en-US" sz="1400" dirty="0" err="1"/>
              <a:t>uslova</a:t>
            </a:r>
            <a:r>
              <a:rPr lang="en-US" altLang="en-US" sz="1400" dirty="0"/>
              <a:t>. </a:t>
            </a:r>
            <a:r>
              <a:rPr lang="en-US" altLang="en-US" sz="1400" dirty="0" err="1"/>
              <a:t>Kontrolišući</a:t>
            </a:r>
            <a:r>
              <a:rPr lang="en-US" altLang="en-US" sz="1400" dirty="0"/>
              <a:t> </a:t>
            </a:r>
            <a:r>
              <a:rPr lang="en-US" altLang="en-US" sz="1400" dirty="0" err="1"/>
              <a:t>članovi</a:t>
            </a:r>
            <a:r>
              <a:rPr lang="en-US" altLang="en-US" sz="1400" dirty="0"/>
              <a:t> </a:t>
            </a:r>
            <a:r>
              <a:rPr lang="en-US" altLang="en-US" sz="1400" dirty="0" err="1"/>
              <a:t>su</a:t>
            </a:r>
            <a:r>
              <a:rPr lang="en-US" altLang="en-US" sz="1400" dirty="0"/>
              <a:t> </a:t>
            </a:r>
            <a:r>
              <a:rPr lang="en-US" altLang="en-US" sz="1400" dirty="0" err="1"/>
              <a:t>boldovani</a:t>
            </a:r>
            <a:r>
              <a:rPr lang="en-US" altLang="en-US" sz="1400" dirty="0"/>
              <a:t>:</a:t>
            </a:r>
            <a:endParaRPr lang="en-US" altLang="en-US" sz="1400" dirty="0">
              <a:cs typeface="Arial"/>
            </a:endParaRPr>
          </a:p>
          <a:p>
            <a:pPr lvl="1" indent="-188595" eaLnBrk="1" hangingPunct="1">
              <a:buFontTx/>
              <a:buNone/>
            </a:pPr>
            <a:r>
              <a:rPr lang="en-US" altLang="en-US" sz="1200"/>
              <a:t>	1. </a:t>
            </a:r>
            <a:r>
              <a:rPr lang="en-US" altLang="en-US" sz="1200" b="1"/>
              <a:t>A &amp;&amp; B </a:t>
            </a:r>
            <a:r>
              <a:rPr lang="en-US" altLang="en-US" sz="1200"/>
              <a:t>&amp;&amp; !C &amp;&amp; !D</a:t>
            </a:r>
            <a:endParaRPr lang="en-US" altLang="en-US" sz="1200">
              <a:cs typeface="Arial"/>
            </a:endParaRPr>
          </a:p>
          <a:p>
            <a:pPr lvl="1" indent="-188595" eaLnBrk="1" hangingPunct="1">
              <a:buFontTx/>
              <a:buNone/>
            </a:pPr>
            <a:r>
              <a:rPr lang="en-US" altLang="en-US" sz="1200"/>
              <a:t>	2. !</a:t>
            </a:r>
            <a:r>
              <a:rPr lang="en-US" altLang="en-US" sz="1200" b="1"/>
              <a:t>A </a:t>
            </a:r>
            <a:r>
              <a:rPr lang="en-US" altLang="en-US" sz="1200"/>
              <a:t>&amp;&amp; B &amp;&amp; </a:t>
            </a:r>
            <a:r>
              <a:rPr lang="en-US" altLang="en-US" sz="1200" b="1"/>
              <a:t>C </a:t>
            </a:r>
            <a:r>
              <a:rPr lang="en-US" altLang="en-US" sz="1200"/>
              <a:t>&amp;&amp; !D</a:t>
            </a:r>
            <a:endParaRPr lang="en-US" altLang="en-US" sz="1200">
              <a:cs typeface="Arial"/>
            </a:endParaRPr>
          </a:p>
          <a:p>
            <a:pPr lvl="1" indent="-188595" eaLnBrk="1" hangingPunct="1">
              <a:buFontTx/>
              <a:buNone/>
            </a:pPr>
            <a:r>
              <a:rPr lang="en-US" altLang="en-US" sz="1200"/>
              <a:t>	3. A &amp;&amp; !</a:t>
            </a:r>
            <a:r>
              <a:rPr lang="en-US" altLang="en-US" sz="1200" b="1"/>
              <a:t>B </a:t>
            </a:r>
            <a:r>
              <a:rPr lang="en-US" altLang="en-US" sz="1200"/>
              <a:t>&amp;&amp; </a:t>
            </a:r>
            <a:r>
              <a:rPr lang="en-US" altLang="en-US" sz="1200" b="1"/>
              <a:t>C </a:t>
            </a:r>
            <a:r>
              <a:rPr lang="en-US" altLang="en-US" sz="1200"/>
              <a:t>&amp;&amp; !D</a:t>
            </a:r>
            <a:endParaRPr lang="en-US" altLang="en-US" sz="1200">
              <a:cs typeface="Arial"/>
            </a:endParaRPr>
          </a:p>
          <a:p>
            <a:pPr lvl="1" indent="-188595" eaLnBrk="1" hangingPunct="1">
              <a:buFontTx/>
              <a:buNone/>
            </a:pPr>
            <a:r>
              <a:rPr lang="en-US" altLang="en-US" sz="1200"/>
              <a:t>	4. !</a:t>
            </a:r>
            <a:r>
              <a:rPr lang="en-US" altLang="en-US" sz="1200" b="1"/>
              <a:t>A </a:t>
            </a:r>
            <a:r>
              <a:rPr lang="en-US" altLang="en-US" sz="1200"/>
              <a:t>&amp;&amp; B &amp;&amp; !C &amp;&amp; </a:t>
            </a:r>
            <a:r>
              <a:rPr lang="en-US" altLang="en-US" sz="1200" b="1"/>
              <a:t>D</a:t>
            </a:r>
            <a:endParaRPr lang="en-US" altLang="en-US" sz="1200">
              <a:cs typeface="Arial"/>
            </a:endParaRPr>
          </a:p>
          <a:p>
            <a:pPr lvl="1" indent="-188595" eaLnBrk="1" hangingPunct="1">
              <a:buFontTx/>
              <a:buNone/>
            </a:pPr>
            <a:r>
              <a:rPr lang="en-US" altLang="en-US" sz="1200"/>
              <a:t>	5. A &amp;&amp; !</a:t>
            </a:r>
            <a:r>
              <a:rPr lang="en-US" altLang="en-US" sz="1200" b="1"/>
              <a:t>B </a:t>
            </a:r>
            <a:r>
              <a:rPr lang="en-US" altLang="en-US" sz="1200"/>
              <a:t>&amp;&amp; !C &amp;&amp; </a:t>
            </a:r>
            <a:r>
              <a:rPr lang="en-US" altLang="en-US" sz="1200" b="1"/>
              <a:t>D</a:t>
            </a:r>
            <a:endParaRPr lang="en-US" altLang="en-US" sz="1200" b="1">
              <a:cs typeface="Arial"/>
            </a:endParaRPr>
          </a:p>
        </p:txBody>
      </p:sp>
      <p:sp>
        <p:nvSpPr>
          <p:cNvPr id="2" name="Rectangle: Rounded Corners 1">
            <a:extLst>
              <a:ext uri="{FF2B5EF4-FFF2-40B4-BE49-F238E27FC236}">
                <a16:creationId xmlns:a16="http://schemas.microsoft.com/office/drawing/2014/main" id="{2B9AE6DE-DD78-70A6-1675-86679447276A}"/>
              </a:ext>
            </a:extLst>
          </p:cNvPr>
          <p:cNvSpPr/>
          <p:nvPr/>
        </p:nvSpPr>
        <p:spPr bwMode="auto">
          <a:xfrm>
            <a:off x="7701694" y="68309"/>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2</a:t>
            </a:r>
            <a:endParaRPr lang="en-US"/>
          </a:p>
        </p:txBody>
      </p:sp>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3">
            <a:extLst>
              <a:ext uri="{FF2B5EF4-FFF2-40B4-BE49-F238E27FC236}">
                <a16:creationId xmlns:a16="http://schemas.microsoft.com/office/drawing/2014/main" id="{48A559A2-1900-B227-E31A-636C9EFB396A}"/>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FC821F-9C6E-4D8C-BD73-9ADD072C1BE4}" type="slidenum">
              <a:rPr lang="de-DE" altLang="en-US">
                <a:solidFill>
                  <a:schemeClr val="bg1"/>
                </a:solidFill>
              </a:rPr>
              <a:pPr/>
              <a:t>20</a:t>
            </a:fld>
            <a:endParaRPr lang="de-DE" altLang="en-US">
              <a:solidFill>
                <a:schemeClr val="bg1"/>
              </a:solidFill>
            </a:endParaRPr>
          </a:p>
        </p:txBody>
      </p:sp>
      <p:sp>
        <p:nvSpPr>
          <p:cNvPr id="22531" name="Rectangle 2">
            <a:extLst>
              <a:ext uri="{FF2B5EF4-FFF2-40B4-BE49-F238E27FC236}">
                <a16:creationId xmlns:a16="http://schemas.microsoft.com/office/drawing/2014/main" id="{69B0816F-0B45-334D-C0A2-323C80CC99D1}"/>
              </a:ext>
            </a:extLst>
          </p:cNvPr>
          <p:cNvSpPr>
            <a:spLocks noGrp="1" noChangeArrowheads="1"/>
          </p:cNvSpPr>
          <p:nvPr>
            <p:ph type="title"/>
          </p:nvPr>
        </p:nvSpPr>
        <p:spPr/>
        <p:txBody>
          <a:bodyPr/>
          <a:lstStyle/>
          <a:p>
            <a:r>
              <a:rPr lang="en-US" altLang="en-US" dirty="0" err="1"/>
              <a:t>Pokrivenost</a:t>
            </a:r>
            <a:r>
              <a:rPr lang="en-US" altLang="en-US" dirty="0"/>
              <a:t> </a:t>
            </a:r>
            <a:r>
              <a:rPr lang="en-US" altLang="en-US" dirty="0" err="1"/>
              <a:t>stanja</a:t>
            </a:r>
            <a:r>
              <a:rPr lang="en-US" altLang="en-US" dirty="0"/>
              <a:t> </a:t>
            </a:r>
            <a:r>
              <a:rPr lang="en-US" altLang="en-US" dirty="0" err="1"/>
              <a:t>konačnih</a:t>
            </a:r>
            <a:r>
              <a:rPr lang="en-US" altLang="en-US" dirty="0"/>
              <a:t> automata</a:t>
            </a:r>
            <a:endParaRPr lang="en-US" dirty="0" err="1">
              <a:cs typeface="Arial"/>
            </a:endParaRPr>
          </a:p>
        </p:txBody>
      </p:sp>
      <p:sp>
        <p:nvSpPr>
          <p:cNvPr id="22532" name="Rectangle 3">
            <a:extLst>
              <a:ext uri="{FF2B5EF4-FFF2-40B4-BE49-F238E27FC236}">
                <a16:creationId xmlns:a16="http://schemas.microsoft.com/office/drawing/2014/main" id="{6E7BD8FB-6CEC-0F80-50BD-5BDA3BDE72FD}"/>
              </a:ext>
            </a:extLst>
          </p:cNvPr>
          <p:cNvSpPr>
            <a:spLocks noGrp="1" noChangeArrowheads="1"/>
          </p:cNvSpPr>
          <p:nvPr>
            <p:ph type="body" idx="1"/>
          </p:nvPr>
        </p:nvSpPr>
        <p:spPr/>
        <p:txBody>
          <a:bodyPr/>
          <a:lstStyle/>
          <a:p>
            <a:pPr>
              <a:spcBef>
                <a:spcPts val="20"/>
              </a:spcBef>
            </a:pPr>
            <a:r>
              <a:rPr lang="en-US" altLang="en-US" sz="1800" dirty="0" err="1">
                <a:solidFill>
                  <a:srgbClr val="000000"/>
                </a:solidFill>
                <a:ea typeface="+mn-lt"/>
                <a:cs typeface="+mn-lt"/>
              </a:rPr>
              <a:t>Moderni</a:t>
            </a:r>
            <a:r>
              <a:rPr lang="en-US" altLang="en-US" sz="1800" dirty="0">
                <a:solidFill>
                  <a:srgbClr val="000000"/>
                </a:solidFill>
                <a:ea typeface="+mn-lt"/>
                <a:cs typeface="+mn-lt"/>
              </a:rPr>
              <a:t> </a:t>
            </a:r>
            <a:r>
              <a:rPr lang="en-US" altLang="en-US" sz="1800" dirty="0" err="1">
                <a:solidFill>
                  <a:srgbClr val="000000"/>
                </a:solidFill>
                <a:ea typeface="+mn-lt"/>
                <a:cs typeface="+mn-lt"/>
              </a:rPr>
              <a:t>alati</a:t>
            </a:r>
            <a:r>
              <a:rPr lang="en-US" altLang="en-US" sz="1800" dirty="0">
                <a:solidFill>
                  <a:srgbClr val="000000"/>
                </a:solidFill>
                <a:ea typeface="+mn-lt"/>
                <a:cs typeface="+mn-lt"/>
              </a:rPr>
              <a:t> za </a:t>
            </a:r>
            <a:r>
              <a:rPr lang="en-US" altLang="en-US" sz="1800" dirty="0" err="1">
                <a:solidFill>
                  <a:srgbClr val="000000"/>
                </a:solidFill>
                <a:ea typeface="+mn-lt"/>
                <a:cs typeface="+mn-lt"/>
              </a:rPr>
              <a:t>pokrivenost</a:t>
            </a:r>
            <a:r>
              <a:rPr lang="en-US" altLang="en-US" sz="1800" dirty="0">
                <a:solidFill>
                  <a:srgbClr val="000000"/>
                </a:solidFill>
                <a:ea typeface="+mn-lt"/>
                <a:cs typeface="+mn-lt"/>
              </a:rPr>
              <a:t> </a:t>
            </a:r>
            <a:r>
              <a:rPr lang="en-US" altLang="en-US" sz="1800" dirty="0" err="1">
                <a:solidFill>
                  <a:srgbClr val="000000"/>
                </a:solidFill>
                <a:ea typeface="+mn-lt"/>
                <a:cs typeface="+mn-lt"/>
              </a:rPr>
              <a:t>koda</a:t>
            </a:r>
            <a:r>
              <a:rPr lang="en-US" altLang="en-US" sz="1800" dirty="0">
                <a:solidFill>
                  <a:srgbClr val="000000"/>
                </a:solidFill>
                <a:ea typeface="+mn-lt"/>
                <a:cs typeface="+mn-lt"/>
              </a:rPr>
              <a:t> </a:t>
            </a:r>
            <a:r>
              <a:rPr lang="en-US" altLang="en-US" sz="1800" dirty="0" err="1">
                <a:solidFill>
                  <a:srgbClr val="000000"/>
                </a:solidFill>
                <a:ea typeface="+mn-lt"/>
                <a:cs typeface="+mn-lt"/>
              </a:rPr>
              <a:t>identifikuju</a:t>
            </a:r>
            <a:r>
              <a:rPr lang="en-US" altLang="en-US" sz="1800" dirty="0">
                <a:solidFill>
                  <a:srgbClr val="000000"/>
                </a:solidFill>
                <a:ea typeface="+mn-lt"/>
                <a:cs typeface="+mn-lt"/>
              </a:rPr>
              <a:t> </a:t>
            </a:r>
            <a:r>
              <a:rPr lang="en-US" altLang="en-US" sz="1800" dirty="0" err="1">
                <a:solidFill>
                  <a:srgbClr val="000000"/>
                </a:solidFill>
                <a:ea typeface="+mn-lt"/>
                <a:cs typeface="+mn-lt"/>
              </a:rPr>
              <a:t>i</a:t>
            </a:r>
            <a:r>
              <a:rPr lang="en-US" altLang="en-US" sz="1800" dirty="0">
                <a:solidFill>
                  <a:srgbClr val="000000"/>
                </a:solidFill>
                <a:ea typeface="+mn-lt"/>
                <a:cs typeface="+mn-lt"/>
              </a:rPr>
              <a:t> </a:t>
            </a:r>
            <a:r>
              <a:rPr lang="en-US" altLang="en-US" sz="1800" dirty="0" err="1">
                <a:solidFill>
                  <a:srgbClr val="000000"/>
                </a:solidFill>
                <a:ea typeface="+mn-lt"/>
                <a:cs typeface="+mn-lt"/>
              </a:rPr>
              <a:t>prikazuju</a:t>
            </a:r>
            <a:r>
              <a:rPr lang="en-US" altLang="en-US" sz="1800" dirty="0">
                <a:solidFill>
                  <a:srgbClr val="000000"/>
                </a:solidFill>
                <a:ea typeface="+mn-lt"/>
                <a:cs typeface="+mn-lt"/>
              </a:rPr>
              <a:t> </a:t>
            </a:r>
            <a:r>
              <a:rPr lang="en-US" altLang="en-US" sz="1800" dirty="0" err="1">
                <a:solidFill>
                  <a:srgbClr val="000000"/>
                </a:solidFill>
                <a:ea typeface="+mn-lt"/>
                <a:cs typeface="+mn-lt"/>
              </a:rPr>
              <a:t>stanja</a:t>
            </a:r>
            <a:r>
              <a:rPr lang="en-US" altLang="en-US" sz="1800" dirty="0">
                <a:solidFill>
                  <a:srgbClr val="000000"/>
                </a:solidFill>
                <a:ea typeface="+mn-lt"/>
                <a:cs typeface="+mn-lt"/>
              </a:rPr>
              <a:t> </a:t>
            </a:r>
            <a:r>
              <a:rPr lang="en-US" altLang="en-US" sz="1800" dirty="0" err="1">
                <a:solidFill>
                  <a:srgbClr val="000000"/>
                </a:solidFill>
                <a:ea typeface="+mn-lt"/>
                <a:cs typeface="+mn-lt"/>
              </a:rPr>
              <a:t>konačnih</a:t>
            </a:r>
            <a:r>
              <a:rPr lang="en-US" altLang="en-US" sz="1800" dirty="0">
                <a:solidFill>
                  <a:srgbClr val="000000"/>
                </a:solidFill>
                <a:ea typeface="+mn-lt"/>
                <a:cs typeface="+mn-lt"/>
              </a:rPr>
              <a:t> automata (FSM) </a:t>
            </a:r>
            <a:r>
              <a:rPr lang="en-US" altLang="en-US" sz="1800" dirty="0" err="1">
                <a:solidFill>
                  <a:srgbClr val="000000"/>
                </a:solidFill>
                <a:ea typeface="+mn-lt"/>
                <a:cs typeface="+mn-lt"/>
              </a:rPr>
              <a:t>iz</a:t>
            </a:r>
            <a:r>
              <a:rPr lang="en-US" altLang="en-US" sz="1800" dirty="0">
                <a:solidFill>
                  <a:srgbClr val="000000"/>
                </a:solidFill>
                <a:ea typeface="+mn-lt"/>
                <a:cs typeface="+mn-lt"/>
              </a:rPr>
              <a:t> RTL-a</a:t>
            </a:r>
            <a:endParaRPr lang="en-US" altLang="en-US" sz="1800" dirty="0">
              <a:solidFill>
                <a:srgbClr val="000000"/>
              </a:solidFill>
              <a:cs typeface="Arial"/>
            </a:endParaRPr>
          </a:p>
          <a:p>
            <a:pPr>
              <a:spcBef>
                <a:spcPts val="20"/>
              </a:spcBef>
            </a:pPr>
            <a:endParaRPr lang="en-US" altLang="en-US" sz="1800" dirty="0">
              <a:solidFill>
                <a:srgbClr val="000000"/>
              </a:solidFill>
              <a:ea typeface="+mn-lt"/>
              <a:cs typeface="+mn-lt"/>
            </a:endParaRPr>
          </a:p>
          <a:p>
            <a:pPr>
              <a:spcBef>
                <a:spcPts val="20"/>
              </a:spcBef>
            </a:pPr>
            <a:r>
              <a:rPr lang="en-US" sz="1800" dirty="0" err="1">
                <a:solidFill>
                  <a:srgbClr val="000000"/>
                </a:solidFill>
                <a:ea typeface="+mn-lt"/>
                <a:cs typeface="+mn-lt"/>
              </a:rPr>
              <a:t>Postoji</a:t>
            </a:r>
            <a:r>
              <a:rPr lang="en-US" sz="1800" dirty="0">
                <a:solidFill>
                  <a:srgbClr val="000000"/>
                </a:solidFill>
                <a:ea typeface="+mn-lt"/>
                <a:cs typeface="+mn-lt"/>
              </a:rPr>
              <a:t> </a:t>
            </a:r>
            <a:r>
              <a:rPr lang="en-US" sz="1800" dirty="0" err="1">
                <a:solidFill>
                  <a:srgbClr val="000000"/>
                </a:solidFill>
                <a:ea typeface="+mn-lt"/>
                <a:cs typeface="+mn-lt"/>
              </a:rPr>
              <a:t>nekoliko</a:t>
            </a:r>
            <a:r>
              <a:rPr lang="en-US" sz="1800" dirty="0">
                <a:solidFill>
                  <a:srgbClr val="000000"/>
                </a:solidFill>
                <a:ea typeface="+mn-lt"/>
                <a:cs typeface="+mn-lt"/>
              </a:rPr>
              <a:t> </a:t>
            </a:r>
            <a:r>
              <a:rPr lang="en-US" sz="1800" dirty="0" err="1">
                <a:solidFill>
                  <a:srgbClr val="000000"/>
                </a:solidFill>
                <a:ea typeface="+mn-lt"/>
                <a:cs typeface="+mn-lt"/>
              </a:rPr>
              <a:t>metrika</a:t>
            </a:r>
            <a:r>
              <a:rPr lang="en-US" sz="1800" dirty="0">
                <a:solidFill>
                  <a:srgbClr val="000000"/>
                </a:solidFill>
                <a:ea typeface="+mn-lt"/>
                <a:cs typeface="+mn-lt"/>
              </a:rPr>
              <a:t> FSM </a:t>
            </a:r>
            <a:r>
              <a:rPr lang="en-US" sz="1800" dirty="0" err="1">
                <a:solidFill>
                  <a:srgbClr val="000000"/>
                </a:solidFill>
                <a:ea typeface="+mn-lt"/>
                <a:cs typeface="+mn-lt"/>
              </a:rPr>
              <a:t>koje</a:t>
            </a:r>
            <a:r>
              <a:rPr lang="en-US" sz="1800" dirty="0">
                <a:solidFill>
                  <a:srgbClr val="000000"/>
                </a:solidFill>
                <a:ea typeface="+mn-lt"/>
                <a:cs typeface="+mn-lt"/>
              </a:rPr>
              <a:t> </a:t>
            </a:r>
            <a:r>
              <a:rPr lang="en-US" sz="1800" dirty="0" err="1">
                <a:solidFill>
                  <a:srgbClr val="000000"/>
                </a:solidFill>
                <a:ea typeface="+mn-lt"/>
                <a:cs typeface="+mn-lt"/>
              </a:rPr>
              <a:t>su</a:t>
            </a:r>
            <a:r>
              <a:rPr lang="en-US" sz="1800" dirty="0">
                <a:solidFill>
                  <a:srgbClr val="000000"/>
                </a:solidFill>
                <a:ea typeface="+mn-lt"/>
                <a:cs typeface="+mn-lt"/>
              </a:rPr>
              <a:t> od </a:t>
            </a:r>
            <a:r>
              <a:rPr lang="en-US" sz="1800" dirty="0" err="1">
                <a:solidFill>
                  <a:srgbClr val="000000"/>
                </a:solidFill>
                <a:ea typeface="+mn-lt"/>
                <a:cs typeface="+mn-lt"/>
              </a:rPr>
              <a:t>interesa</a:t>
            </a:r>
            <a:r>
              <a:rPr lang="en-US" sz="1800" dirty="0">
                <a:solidFill>
                  <a:srgbClr val="000000"/>
                </a:solidFill>
                <a:ea typeface="+mn-lt"/>
                <a:cs typeface="+mn-lt"/>
              </a:rPr>
              <a:t> za </a:t>
            </a:r>
            <a:r>
              <a:rPr lang="en-US" sz="1800" dirty="0" err="1">
                <a:solidFill>
                  <a:srgbClr val="000000"/>
                </a:solidFill>
                <a:ea typeface="+mn-lt"/>
                <a:cs typeface="+mn-lt"/>
              </a:rPr>
              <a:t>inženjera</a:t>
            </a:r>
            <a:r>
              <a:rPr lang="en-US" sz="1800" dirty="0">
                <a:solidFill>
                  <a:srgbClr val="000000"/>
                </a:solidFill>
                <a:ea typeface="+mn-lt"/>
                <a:cs typeface="+mn-lt"/>
              </a:rPr>
              <a:t> </a:t>
            </a:r>
            <a:r>
              <a:rPr lang="en-US" sz="1800" dirty="0" err="1">
                <a:solidFill>
                  <a:srgbClr val="000000"/>
                </a:solidFill>
                <a:ea typeface="+mn-lt"/>
                <a:cs typeface="+mn-lt"/>
              </a:rPr>
              <a:t>verifikacije</a:t>
            </a:r>
            <a:r>
              <a:rPr lang="en-US" sz="1800" dirty="0">
                <a:solidFill>
                  <a:srgbClr val="000000"/>
                </a:solidFill>
                <a:ea typeface="+mn-lt"/>
                <a:cs typeface="+mn-lt"/>
              </a:rPr>
              <a:t>:</a:t>
            </a:r>
            <a:endParaRPr lang="en-US" dirty="0"/>
          </a:p>
          <a:p>
            <a:pPr lvl="1" indent="-188595">
              <a:spcBef>
                <a:spcPts val="20"/>
              </a:spcBef>
            </a:pPr>
            <a:r>
              <a:rPr lang="en-US" sz="1600" dirty="0" err="1">
                <a:solidFill>
                  <a:srgbClr val="000000"/>
                </a:solidFill>
                <a:ea typeface="+mn-lt"/>
                <a:cs typeface="+mn-lt"/>
              </a:rPr>
              <a:t>Najosnovnija</a:t>
            </a:r>
            <a:r>
              <a:rPr lang="en-US" sz="1600" dirty="0">
                <a:solidFill>
                  <a:srgbClr val="000000"/>
                </a:solidFill>
                <a:ea typeface="+mn-lt"/>
                <a:cs typeface="+mn-lt"/>
              </a:rPr>
              <a:t> je </a:t>
            </a:r>
            <a:r>
              <a:rPr lang="en-US" sz="1600" b="1" dirty="0" err="1">
                <a:solidFill>
                  <a:srgbClr val="000000"/>
                </a:solidFill>
                <a:ea typeface="+mn-lt"/>
                <a:cs typeface="+mn-lt"/>
              </a:rPr>
              <a:t>pokrivenost</a:t>
            </a:r>
            <a:r>
              <a:rPr lang="en-US" sz="1600" b="1" dirty="0">
                <a:solidFill>
                  <a:srgbClr val="000000"/>
                </a:solidFill>
                <a:ea typeface="+mn-lt"/>
                <a:cs typeface="+mn-lt"/>
              </a:rPr>
              <a:t> </a:t>
            </a:r>
            <a:r>
              <a:rPr lang="en-US" sz="1600" b="1" dirty="0" err="1">
                <a:solidFill>
                  <a:srgbClr val="000000"/>
                </a:solidFill>
                <a:ea typeface="+mn-lt"/>
                <a:cs typeface="+mn-lt"/>
              </a:rPr>
              <a:t>stanja</a:t>
            </a:r>
            <a:r>
              <a:rPr lang="en-US" sz="1600" dirty="0">
                <a:solidFill>
                  <a:srgbClr val="000000"/>
                </a:solidFill>
                <a:ea typeface="+mn-lt"/>
                <a:cs typeface="+mn-lt"/>
              </a:rPr>
              <a:t>: </a:t>
            </a:r>
            <a:r>
              <a:rPr lang="en-US" sz="1600" dirty="0" err="1">
                <a:solidFill>
                  <a:srgbClr val="000000"/>
                </a:solidFill>
                <a:ea typeface="+mn-lt"/>
                <a:cs typeface="+mn-lt"/>
              </a:rPr>
              <a:t>koliko</a:t>
            </a:r>
            <a:r>
              <a:rPr lang="en-US" sz="1600" dirty="0">
                <a:solidFill>
                  <a:srgbClr val="000000"/>
                </a:solidFill>
                <a:ea typeface="+mn-lt"/>
                <a:cs typeface="+mn-lt"/>
              </a:rPr>
              <a:t> puta je </a:t>
            </a:r>
            <a:r>
              <a:rPr lang="en-US" sz="1600" dirty="0" err="1">
                <a:solidFill>
                  <a:srgbClr val="000000"/>
                </a:solidFill>
                <a:ea typeface="+mn-lt"/>
                <a:cs typeface="+mn-lt"/>
              </a:rPr>
              <a:t>svako</a:t>
            </a:r>
            <a:r>
              <a:rPr lang="en-US" sz="1600" dirty="0">
                <a:solidFill>
                  <a:srgbClr val="000000"/>
                </a:solidFill>
                <a:ea typeface="+mn-lt"/>
                <a:cs typeface="+mn-lt"/>
              </a:rPr>
              <a:t> </a:t>
            </a:r>
            <a:r>
              <a:rPr lang="en-US" sz="1600" dirty="0" err="1">
                <a:solidFill>
                  <a:srgbClr val="000000"/>
                </a:solidFill>
                <a:ea typeface="+mn-lt"/>
                <a:cs typeface="+mn-lt"/>
              </a:rPr>
              <a:t>stanje</a:t>
            </a:r>
            <a:r>
              <a:rPr lang="en-US" sz="1600" dirty="0">
                <a:solidFill>
                  <a:srgbClr val="000000"/>
                </a:solidFill>
                <a:ea typeface="+mn-lt"/>
                <a:cs typeface="+mn-lt"/>
              </a:rPr>
              <a:t> automata </a:t>
            </a:r>
            <a:r>
              <a:rPr lang="en-US" sz="1600" dirty="0" err="1">
                <a:solidFill>
                  <a:srgbClr val="000000"/>
                </a:solidFill>
                <a:ea typeface="+mn-lt"/>
                <a:cs typeface="+mn-lt"/>
              </a:rPr>
              <a:t>posećeno</a:t>
            </a:r>
            <a:r>
              <a:rPr lang="en-US" sz="1600" dirty="0">
                <a:solidFill>
                  <a:srgbClr val="000000"/>
                </a:solidFill>
                <a:ea typeface="+mn-lt"/>
                <a:cs typeface="+mn-lt"/>
              </a:rPr>
              <a:t>?</a:t>
            </a:r>
            <a:endParaRPr lang="en-US" sz="1600">
              <a:cs typeface="Arial"/>
            </a:endParaRPr>
          </a:p>
          <a:p>
            <a:pPr lvl="1" indent="-188595">
              <a:spcBef>
                <a:spcPts val="20"/>
              </a:spcBef>
            </a:pPr>
            <a:endParaRPr lang="en-US" sz="1600" dirty="0">
              <a:solidFill>
                <a:srgbClr val="000000"/>
              </a:solidFill>
              <a:ea typeface="+mn-lt"/>
              <a:cs typeface="+mn-lt"/>
            </a:endParaRPr>
          </a:p>
          <a:p>
            <a:pPr lvl="1" indent="-188595">
              <a:spcBef>
                <a:spcPts val="20"/>
              </a:spcBef>
            </a:pPr>
            <a:r>
              <a:rPr lang="en-US" sz="1600" dirty="0">
                <a:solidFill>
                  <a:srgbClr val="000000"/>
                </a:solidFill>
                <a:ea typeface="+mn-lt"/>
                <a:cs typeface="+mn-lt"/>
              </a:rPr>
              <a:t>Druga je </a:t>
            </a:r>
            <a:r>
              <a:rPr lang="en-US" sz="1600" b="1" dirty="0" err="1">
                <a:solidFill>
                  <a:srgbClr val="000000"/>
                </a:solidFill>
                <a:ea typeface="+mn-lt"/>
                <a:cs typeface="+mn-lt"/>
              </a:rPr>
              <a:t>pokrivenost</a:t>
            </a:r>
            <a:r>
              <a:rPr lang="en-US" sz="1600" b="1" dirty="0">
                <a:solidFill>
                  <a:srgbClr val="000000"/>
                </a:solidFill>
                <a:ea typeface="+mn-lt"/>
                <a:cs typeface="+mn-lt"/>
              </a:rPr>
              <a:t> </a:t>
            </a:r>
            <a:r>
              <a:rPr lang="en-US" sz="1600" b="1" dirty="0" err="1">
                <a:solidFill>
                  <a:srgbClr val="000000"/>
                </a:solidFill>
                <a:ea typeface="+mn-lt"/>
                <a:cs typeface="+mn-lt"/>
              </a:rPr>
              <a:t>prelaza</a:t>
            </a:r>
            <a:r>
              <a:rPr lang="en-US" sz="1600" dirty="0">
                <a:solidFill>
                  <a:srgbClr val="000000"/>
                </a:solidFill>
                <a:ea typeface="+mn-lt"/>
                <a:cs typeface="+mn-lt"/>
              </a:rPr>
              <a:t> (</a:t>
            </a:r>
            <a:r>
              <a:rPr lang="en-US" sz="1600" i="1" dirty="0">
                <a:solidFill>
                  <a:srgbClr val="000000"/>
                </a:solidFill>
                <a:ea typeface="+mn-lt"/>
                <a:cs typeface="+mn-lt"/>
              </a:rPr>
              <a:t>arc coverage</a:t>
            </a:r>
            <a:r>
              <a:rPr lang="en-US" sz="1600" dirty="0">
                <a:solidFill>
                  <a:srgbClr val="000000"/>
                </a:solidFill>
                <a:ea typeface="+mn-lt"/>
                <a:cs typeface="+mn-lt"/>
              </a:rPr>
              <a:t>): </a:t>
            </a:r>
            <a:r>
              <a:rPr lang="en-US" sz="1600" dirty="0" err="1">
                <a:solidFill>
                  <a:srgbClr val="000000"/>
                </a:solidFill>
                <a:ea typeface="+mn-lt"/>
                <a:cs typeface="+mn-lt"/>
              </a:rPr>
              <a:t>koliko</a:t>
            </a:r>
            <a:r>
              <a:rPr lang="en-US" sz="1600" dirty="0">
                <a:solidFill>
                  <a:srgbClr val="000000"/>
                </a:solidFill>
                <a:ea typeface="+mn-lt"/>
                <a:cs typeface="+mn-lt"/>
              </a:rPr>
              <a:t> puta je FSM </a:t>
            </a:r>
            <a:r>
              <a:rPr lang="en-US" sz="1600" dirty="0" err="1">
                <a:solidFill>
                  <a:srgbClr val="000000"/>
                </a:solidFill>
                <a:ea typeface="+mn-lt"/>
                <a:cs typeface="+mn-lt"/>
              </a:rPr>
              <a:t>prešao</a:t>
            </a:r>
            <a:r>
              <a:rPr lang="en-US" sz="1600" dirty="0">
                <a:solidFill>
                  <a:srgbClr val="000000"/>
                </a:solidFill>
                <a:ea typeface="+mn-lt"/>
                <a:cs typeface="+mn-lt"/>
              </a:rPr>
              <a:t> </a:t>
            </a:r>
            <a:r>
              <a:rPr lang="en-US" sz="1600" dirty="0" err="1">
                <a:solidFill>
                  <a:srgbClr val="000000"/>
                </a:solidFill>
                <a:ea typeface="+mn-lt"/>
                <a:cs typeface="+mn-lt"/>
              </a:rPr>
              <a:t>iz</a:t>
            </a:r>
            <a:r>
              <a:rPr lang="en-US" sz="1600" dirty="0">
                <a:solidFill>
                  <a:srgbClr val="000000"/>
                </a:solidFill>
                <a:ea typeface="+mn-lt"/>
                <a:cs typeface="+mn-lt"/>
              </a:rPr>
              <a:t> </a:t>
            </a:r>
            <a:r>
              <a:rPr lang="en-US" sz="1600" dirty="0" err="1">
                <a:solidFill>
                  <a:srgbClr val="000000"/>
                </a:solidFill>
                <a:ea typeface="+mn-lt"/>
                <a:cs typeface="+mn-lt"/>
              </a:rPr>
              <a:t>jednog</a:t>
            </a:r>
            <a:r>
              <a:rPr lang="en-US" sz="1600" dirty="0">
                <a:solidFill>
                  <a:srgbClr val="000000"/>
                </a:solidFill>
                <a:ea typeface="+mn-lt"/>
                <a:cs typeface="+mn-lt"/>
              </a:rPr>
              <a:t> </a:t>
            </a:r>
            <a:r>
              <a:rPr lang="en-US" sz="1600" dirty="0" err="1">
                <a:solidFill>
                  <a:srgbClr val="000000"/>
                </a:solidFill>
                <a:ea typeface="+mn-lt"/>
                <a:cs typeface="+mn-lt"/>
              </a:rPr>
              <a:t>stanja</a:t>
            </a:r>
            <a:r>
              <a:rPr lang="en-US" sz="1600" dirty="0">
                <a:solidFill>
                  <a:srgbClr val="000000"/>
                </a:solidFill>
                <a:ea typeface="+mn-lt"/>
                <a:cs typeface="+mn-lt"/>
              </a:rPr>
              <a:t> u </a:t>
            </a:r>
            <a:r>
              <a:rPr lang="en-US" sz="1600" dirty="0" err="1">
                <a:solidFill>
                  <a:srgbClr val="000000"/>
                </a:solidFill>
                <a:ea typeface="+mn-lt"/>
                <a:cs typeface="+mn-lt"/>
              </a:rPr>
              <a:t>svako</a:t>
            </a:r>
            <a:r>
              <a:rPr lang="en-US" sz="1600" dirty="0">
                <a:solidFill>
                  <a:srgbClr val="000000"/>
                </a:solidFill>
                <a:ea typeface="+mn-lt"/>
                <a:cs typeface="+mn-lt"/>
              </a:rPr>
              <a:t> od </a:t>
            </a:r>
            <a:r>
              <a:rPr lang="en-US" sz="1600" dirty="0" err="1">
                <a:solidFill>
                  <a:srgbClr val="000000"/>
                </a:solidFill>
                <a:ea typeface="+mn-lt"/>
                <a:cs typeface="+mn-lt"/>
              </a:rPr>
              <a:t>njegovih</a:t>
            </a:r>
            <a:r>
              <a:rPr lang="en-US" sz="1600" dirty="0">
                <a:solidFill>
                  <a:srgbClr val="000000"/>
                </a:solidFill>
                <a:ea typeface="+mn-lt"/>
                <a:cs typeface="+mn-lt"/>
              </a:rPr>
              <a:t> </a:t>
            </a:r>
            <a:r>
              <a:rPr lang="en-US" sz="1600" dirty="0" err="1">
                <a:solidFill>
                  <a:srgbClr val="000000"/>
                </a:solidFill>
                <a:ea typeface="+mn-lt"/>
                <a:cs typeface="+mn-lt"/>
              </a:rPr>
              <a:t>susednih</a:t>
            </a:r>
            <a:r>
              <a:rPr lang="en-US" sz="1600" dirty="0">
                <a:solidFill>
                  <a:srgbClr val="000000"/>
                </a:solidFill>
                <a:ea typeface="+mn-lt"/>
                <a:cs typeface="+mn-lt"/>
              </a:rPr>
              <a:t> </a:t>
            </a:r>
            <a:r>
              <a:rPr lang="en-US" sz="1600" dirty="0" err="1">
                <a:solidFill>
                  <a:srgbClr val="000000"/>
                </a:solidFill>
                <a:ea typeface="+mn-lt"/>
                <a:cs typeface="+mn-lt"/>
              </a:rPr>
              <a:t>stanja</a:t>
            </a:r>
            <a:r>
              <a:rPr lang="en-US" sz="1600" dirty="0">
                <a:solidFill>
                  <a:srgbClr val="000000"/>
                </a:solidFill>
                <a:ea typeface="+mn-lt"/>
                <a:cs typeface="+mn-lt"/>
              </a:rPr>
              <a:t>? </a:t>
            </a:r>
            <a:r>
              <a:rPr lang="en-US" sz="1600" dirty="0" err="1">
                <a:solidFill>
                  <a:srgbClr val="000000"/>
                </a:solidFill>
                <a:ea typeface="+mn-lt"/>
                <a:cs typeface="+mn-lt"/>
              </a:rPr>
              <a:t>Pokrivenost</a:t>
            </a:r>
            <a:r>
              <a:rPr lang="en-US" sz="1600" dirty="0">
                <a:solidFill>
                  <a:srgbClr val="000000"/>
                </a:solidFill>
                <a:ea typeface="+mn-lt"/>
                <a:cs typeface="+mn-lt"/>
              </a:rPr>
              <a:t> </a:t>
            </a:r>
            <a:r>
              <a:rPr lang="en-US" sz="1600" dirty="0" err="1">
                <a:solidFill>
                  <a:srgbClr val="000000"/>
                </a:solidFill>
                <a:ea typeface="+mn-lt"/>
                <a:cs typeface="+mn-lt"/>
              </a:rPr>
              <a:t>prelaza</a:t>
            </a:r>
            <a:r>
              <a:rPr lang="en-US" sz="1600" dirty="0">
                <a:solidFill>
                  <a:srgbClr val="000000"/>
                </a:solidFill>
                <a:ea typeface="+mn-lt"/>
                <a:cs typeface="+mn-lt"/>
              </a:rPr>
              <a:t> </a:t>
            </a:r>
            <a:r>
              <a:rPr lang="en-US" sz="1600" dirty="0" err="1">
                <a:solidFill>
                  <a:srgbClr val="000000"/>
                </a:solidFill>
                <a:ea typeface="+mn-lt"/>
                <a:cs typeface="+mn-lt"/>
              </a:rPr>
              <a:t>treba</a:t>
            </a:r>
            <a:r>
              <a:rPr lang="en-US" sz="1600" dirty="0">
                <a:solidFill>
                  <a:srgbClr val="000000"/>
                </a:solidFill>
                <a:ea typeface="+mn-lt"/>
                <a:cs typeface="+mn-lt"/>
              </a:rPr>
              <a:t> da se </a:t>
            </a:r>
            <a:r>
              <a:rPr lang="en-US" sz="1600" dirty="0" err="1">
                <a:solidFill>
                  <a:srgbClr val="000000"/>
                </a:solidFill>
                <a:ea typeface="+mn-lt"/>
                <a:cs typeface="+mn-lt"/>
              </a:rPr>
              <a:t>proverava</a:t>
            </a:r>
            <a:r>
              <a:rPr lang="en-US" sz="1600" dirty="0">
                <a:solidFill>
                  <a:srgbClr val="000000"/>
                </a:solidFill>
                <a:ea typeface="+mn-lt"/>
                <a:cs typeface="+mn-lt"/>
              </a:rPr>
              <a:t> u  pod-</a:t>
            </a:r>
            <a:r>
              <a:rPr lang="en-US" sz="1600" dirty="0" err="1">
                <a:solidFill>
                  <a:srgbClr val="000000"/>
                </a:solidFill>
                <a:ea typeface="+mn-lt"/>
                <a:cs typeface="+mn-lt"/>
              </a:rPr>
              <a:t>izrazima</a:t>
            </a:r>
            <a:r>
              <a:rPr lang="en-US" sz="1600" dirty="0">
                <a:solidFill>
                  <a:srgbClr val="000000"/>
                </a:solidFill>
                <a:ea typeface="+mn-lt"/>
                <a:cs typeface="+mn-lt"/>
              </a:rPr>
              <a:t> </a:t>
            </a:r>
            <a:r>
              <a:rPr lang="en-US" sz="1600" dirty="0" err="1">
                <a:solidFill>
                  <a:srgbClr val="000000"/>
                </a:solidFill>
                <a:ea typeface="+mn-lt"/>
                <a:cs typeface="+mn-lt"/>
              </a:rPr>
              <a:t>svake</a:t>
            </a:r>
            <a:r>
              <a:rPr lang="en-US" sz="1600" dirty="0">
                <a:solidFill>
                  <a:srgbClr val="000000"/>
                </a:solidFill>
                <a:ea typeface="+mn-lt"/>
                <a:cs typeface="+mn-lt"/>
              </a:rPr>
              <a:t> </a:t>
            </a:r>
            <a:r>
              <a:rPr lang="en-US" sz="1600" dirty="0" err="1">
                <a:solidFill>
                  <a:srgbClr val="000000"/>
                </a:solidFill>
                <a:ea typeface="+mn-lt"/>
                <a:cs typeface="+mn-lt"/>
              </a:rPr>
              <a:t>jednačine</a:t>
            </a:r>
            <a:r>
              <a:rPr lang="en-US" sz="1600" dirty="0">
                <a:solidFill>
                  <a:srgbClr val="000000"/>
                </a:solidFill>
                <a:ea typeface="+mn-lt"/>
                <a:cs typeface="+mn-lt"/>
              </a:rPr>
              <a:t> </a:t>
            </a:r>
            <a:r>
              <a:rPr lang="en-US" sz="1600" dirty="0" err="1">
                <a:solidFill>
                  <a:srgbClr val="000000"/>
                </a:solidFill>
                <a:ea typeface="+mn-lt"/>
                <a:cs typeface="+mn-lt"/>
              </a:rPr>
              <a:t>narednog</a:t>
            </a:r>
            <a:r>
              <a:rPr lang="en-US" sz="1600" dirty="0">
                <a:solidFill>
                  <a:srgbClr val="000000"/>
                </a:solidFill>
                <a:ea typeface="+mn-lt"/>
                <a:cs typeface="+mn-lt"/>
              </a:rPr>
              <a:t> </a:t>
            </a:r>
            <a:r>
              <a:rPr lang="en-US" sz="1600" dirty="0" err="1">
                <a:solidFill>
                  <a:srgbClr val="000000"/>
                </a:solidFill>
                <a:ea typeface="+mn-lt"/>
                <a:cs typeface="+mn-lt"/>
              </a:rPr>
              <a:t>stanja</a:t>
            </a:r>
            <a:r>
              <a:rPr lang="en-US" sz="1600" dirty="0">
                <a:solidFill>
                  <a:srgbClr val="000000"/>
                </a:solidFill>
                <a:ea typeface="+mn-lt"/>
                <a:cs typeface="+mn-lt"/>
              </a:rPr>
              <a:t> automata, </a:t>
            </a:r>
            <a:r>
              <a:rPr lang="en-US" sz="1600" dirty="0" err="1">
                <a:solidFill>
                  <a:srgbClr val="000000"/>
                </a:solidFill>
                <a:ea typeface="+mn-lt"/>
                <a:cs typeface="+mn-lt"/>
              </a:rPr>
              <a:t>slično</a:t>
            </a:r>
            <a:r>
              <a:rPr lang="en-US" sz="1600" dirty="0">
                <a:solidFill>
                  <a:srgbClr val="000000"/>
                </a:solidFill>
                <a:ea typeface="+mn-lt"/>
                <a:cs typeface="+mn-lt"/>
              </a:rPr>
              <a:t> </a:t>
            </a:r>
            <a:r>
              <a:rPr lang="en-US" sz="1600" dirty="0" err="1">
                <a:solidFill>
                  <a:srgbClr val="000000"/>
                </a:solidFill>
                <a:ea typeface="+mn-lt"/>
                <a:cs typeface="+mn-lt"/>
              </a:rPr>
              <a:t>kao</a:t>
            </a:r>
            <a:r>
              <a:rPr lang="en-US" sz="1600" dirty="0">
                <a:solidFill>
                  <a:srgbClr val="000000"/>
                </a:solidFill>
                <a:ea typeface="+mn-lt"/>
                <a:cs typeface="+mn-lt"/>
              </a:rPr>
              <a:t> </a:t>
            </a:r>
            <a:r>
              <a:rPr lang="en-US" sz="1600" dirty="0" err="1">
                <a:solidFill>
                  <a:srgbClr val="000000"/>
                </a:solidFill>
                <a:ea typeface="+mn-lt"/>
                <a:cs typeface="+mn-lt"/>
              </a:rPr>
              <a:t>kod</a:t>
            </a:r>
            <a:r>
              <a:rPr lang="en-US" sz="1600" dirty="0">
                <a:solidFill>
                  <a:srgbClr val="000000"/>
                </a:solidFill>
                <a:ea typeface="+mn-lt"/>
                <a:cs typeface="+mn-lt"/>
              </a:rPr>
              <a:t> </a:t>
            </a:r>
            <a:r>
              <a:rPr lang="en-US" sz="1600" dirty="0" err="1">
                <a:solidFill>
                  <a:srgbClr val="000000"/>
                </a:solidFill>
                <a:ea typeface="+mn-lt"/>
                <a:cs typeface="+mn-lt"/>
              </a:rPr>
              <a:t>pokrivenosti</a:t>
            </a:r>
            <a:r>
              <a:rPr lang="en-US" sz="1600" dirty="0">
                <a:solidFill>
                  <a:srgbClr val="000000"/>
                </a:solidFill>
                <a:ea typeface="+mn-lt"/>
                <a:cs typeface="+mn-lt"/>
              </a:rPr>
              <a:t> </a:t>
            </a:r>
            <a:r>
              <a:rPr lang="en-US" sz="1600" dirty="0" err="1">
                <a:solidFill>
                  <a:srgbClr val="000000"/>
                </a:solidFill>
                <a:ea typeface="+mn-lt"/>
                <a:cs typeface="+mn-lt"/>
              </a:rPr>
              <a:t>uslova</a:t>
            </a:r>
            <a:endParaRPr lang="en-US" sz="1600" dirty="0" err="1">
              <a:cs typeface="Arial"/>
            </a:endParaRPr>
          </a:p>
          <a:p>
            <a:pPr lvl="1" indent="-188595">
              <a:spcBef>
                <a:spcPts val="20"/>
              </a:spcBef>
            </a:pPr>
            <a:endParaRPr lang="en-US" sz="1600" dirty="0">
              <a:solidFill>
                <a:srgbClr val="000000"/>
              </a:solidFill>
              <a:ea typeface="+mn-lt"/>
              <a:cs typeface="+mn-lt"/>
            </a:endParaRPr>
          </a:p>
          <a:p>
            <a:pPr lvl="1" indent="-188595">
              <a:spcBef>
                <a:spcPts val="20"/>
              </a:spcBef>
            </a:pPr>
            <a:r>
              <a:rPr lang="en-US" sz="1600" dirty="0" err="1">
                <a:solidFill>
                  <a:srgbClr val="000000"/>
                </a:solidFill>
                <a:ea typeface="+mn-lt"/>
                <a:cs typeface="+mn-lt"/>
              </a:rPr>
              <a:t>Treća</a:t>
            </a:r>
            <a:r>
              <a:rPr lang="en-US" sz="1600" dirty="0">
                <a:solidFill>
                  <a:srgbClr val="000000"/>
                </a:solidFill>
                <a:ea typeface="+mn-lt"/>
                <a:cs typeface="+mn-lt"/>
              </a:rPr>
              <a:t> </a:t>
            </a:r>
            <a:r>
              <a:rPr lang="en-US" sz="1600" dirty="0" err="1">
                <a:solidFill>
                  <a:srgbClr val="000000"/>
                </a:solidFill>
                <a:ea typeface="+mn-lt"/>
                <a:cs typeface="+mn-lt"/>
              </a:rPr>
              <a:t>metrika</a:t>
            </a:r>
            <a:r>
              <a:rPr lang="en-US" sz="1600" dirty="0">
                <a:solidFill>
                  <a:srgbClr val="000000"/>
                </a:solidFill>
                <a:ea typeface="+mn-lt"/>
                <a:cs typeface="+mn-lt"/>
              </a:rPr>
              <a:t> FSM je </a:t>
            </a:r>
            <a:r>
              <a:rPr lang="en-US" sz="1600" b="1" dirty="0" err="1">
                <a:solidFill>
                  <a:srgbClr val="000000"/>
                </a:solidFill>
                <a:ea typeface="+mn-lt"/>
                <a:cs typeface="+mn-lt"/>
              </a:rPr>
              <a:t>pokrivenost</a:t>
            </a:r>
            <a:r>
              <a:rPr lang="en-US" sz="1600" b="1" dirty="0">
                <a:solidFill>
                  <a:srgbClr val="000000"/>
                </a:solidFill>
                <a:ea typeface="+mn-lt"/>
                <a:cs typeface="+mn-lt"/>
              </a:rPr>
              <a:t> </a:t>
            </a:r>
            <a:r>
              <a:rPr lang="en-US" sz="1600" b="1" dirty="0" err="1">
                <a:solidFill>
                  <a:srgbClr val="000000"/>
                </a:solidFill>
                <a:ea typeface="+mn-lt"/>
                <a:cs typeface="+mn-lt"/>
              </a:rPr>
              <a:t>sekvence</a:t>
            </a:r>
            <a:r>
              <a:rPr lang="en-US" sz="1600" b="1" dirty="0">
                <a:solidFill>
                  <a:srgbClr val="000000"/>
                </a:solidFill>
                <a:ea typeface="+mn-lt"/>
                <a:cs typeface="+mn-lt"/>
              </a:rPr>
              <a:t> </a:t>
            </a:r>
            <a:r>
              <a:rPr lang="en-US" sz="1600" b="1" dirty="0" err="1">
                <a:solidFill>
                  <a:srgbClr val="000000"/>
                </a:solidFill>
                <a:ea typeface="+mn-lt"/>
                <a:cs typeface="+mn-lt"/>
              </a:rPr>
              <a:t>prelaza</a:t>
            </a:r>
            <a:r>
              <a:rPr lang="en-US" sz="1600" dirty="0">
                <a:solidFill>
                  <a:srgbClr val="000000"/>
                </a:solidFill>
                <a:ea typeface="+mn-lt"/>
                <a:cs typeface="+mn-lt"/>
              </a:rPr>
              <a:t>, </a:t>
            </a:r>
            <a:r>
              <a:rPr lang="en-US" sz="1600" dirty="0" err="1">
                <a:solidFill>
                  <a:srgbClr val="000000"/>
                </a:solidFill>
                <a:ea typeface="+mn-lt"/>
                <a:cs typeface="+mn-lt"/>
              </a:rPr>
              <a:t>često</a:t>
            </a:r>
            <a:r>
              <a:rPr lang="en-US" sz="1600" dirty="0">
                <a:solidFill>
                  <a:srgbClr val="000000"/>
                </a:solidFill>
                <a:ea typeface="+mn-lt"/>
                <a:cs typeface="+mn-lt"/>
              </a:rPr>
              <a:t> </a:t>
            </a:r>
            <a:r>
              <a:rPr lang="en-US" sz="1600" dirty="0" err="1">
                <a:solidFill>
                  <a:srgbClr val="000000"/>
                </a:solidFill>
                <a:ea typeface="+mn-lt"/>
                <a:cs typeface="+mn-lt"/>
              </a:rPr>
              <a:t>nazvana</a:t>
            </a:r>
            <a:r>
              <a:rPr lang="en-US" sz="1600" dirty="0">
                <a:solidFill>
                  <a:srgbClr val="000000"/>
                </a:solidFill>
                <a:ea typeface="+mn-lt"/>
                <a:cs typeface="+mn-lt"/>
              </a:rPr>
              <a:t> </a:t>
            </a:r>
            <a:r>
              <a:rPr lang="en-US" sz="1600" b="1" dirty="0" err="1">
                <a:solidFill>
                  <a:srgbClr val="000000"/>
                </a:solidFill>
                <a:ea typeface="+mn-lt"/>
                <a:cs typeface="+mn-lt"/>
              </a:rPr>
              <a:t>pokrivenost</a:t>
            </a:r>
            <a:r>
              <a:rPr lang="en-US" sz="1600" b="1" dirty="0">
                <a:solidFill>
                  <a:srgbClr val="000000"/>
                </a:solidFill>
                <a:ea typeface="+mn-lt"/>
                <a:cs typeface="+mn-lt"/>
              </a:rPr>
              <a:t> </a:t>
            </a:r>
            <a:r>
              <a:rPr lang="en-US" sz="1600" b="1" dirty="0" err="1">
                <a:solidFill>
                  <a:srgbClr val="000000"/>
                </a:solidFill>
                <a:ea typeface="+mn-lt"/>
                <a:cs typeface="+mn-lt"/>
              </a:rPr>
              <a:t>tranzicija</a:t>
            </a:r>
            <a:r>
              <a:rPr lang="en-US" sz="1600" b="1" dirty="0">
                <a:solidFill>
                  <a:srgbClr val="000000"/>
                </a:solidFill>
                <a:ea typeface="+mn-lt"/>
                <a:cs typeface="+mn-lt"/>
              </a:rPr>
              <a:t> </a:t>
            </a:r>
            <a:r>
              <a:rPr lang="en-US" sz="1600" dirty="0">
                <a:solidFill>
                  <a:srgbClr val="000000"/>
                </a:solidFill>
                <a:ea typeface="+mn-lt"/>
                <a:cs typeface="+mn-lt"/>
              </a:rPr>
              <a:t>(</a:t>
            </a:r>
            <a:r>
              <a:rPr lang="en-US" sz="1600" i="1" dirty="0">
                <a:solidFill>
                  <a:srgbClr val="000000"/>
                </a:solidFill>
                <a:ea typeface="+mn-lt"/>
                <a:cs typeface="+mn-lt"/>
              </a:rPr>
              <a:t>transition coverage</a:t>
            </a:r>
            <a:r>
              <a:rPr lang="en-US" sz="1600" dirty="0">
                <a:solidFill>
                  <a:srgbClr val="000000"/>
                </a:solidFill>
                <a:ea typeface="+mn-lt"/>
                <a:cs typeface="+mn-lt"/>
              </a:rPr>
              <a:t>). </a:t>
            </a:r>
            <a:r>
              <a:rPr lang="en-US" sz="1600" dirty="0" err="1">
                <a:solidFill>
                  <a:srgbClr val="000000"/>
                </a:solidFill>
                <a:ea typeface="+mn-lt"/>
                <a:cs typeface="+mn-lt"/>
              </a:rPr>
              <a:t>Sekvencijalna</a:t>
            </a:r>
            <a:r>
              <a:rPr lang="en-US" sz="1600" dirty="0">
                <a:solidFill>
                  <a:srgbClr val="000000"/>
                </a:solidFill>
                <a:ea typeface="+mn-lt"/>
                <a:cs typeface="+mn-lt"/>
              </a:rPr>
              <a:t> </a:t>
            </a:r>
            <a:r>
              <a:rPr lang="en-US" sz="1600" dirty="0" err="1">
                <a:solidFill>
                  <a:srgbClr val="000000"/>
                </a:solidFill>
                <a:ea typeface="+mn-lt"/>
                <a:cs typeface="+mn-lt"/>
              </a:rPr>
              <a:t>pokrivenost</a:t>
            </a:r>
            <a:r>
              <a:rPr lang="en-US" sz="1600" dirty="0">
                <a:solidFill>
                  <a:srgbClr val="000000"/>
                </a:solidFill>
                <a:ea typeface="+mn-lt"/>
                <a:cs typeface="+mn-lt"/>
              </a:rPr>
              <a:t> grana </a:t>
            </a:r>
            <a:r>
              <a:rPr lang="en-US" sz="1600" dirty="0" err="1">
                <a:solidFill>
                  <a:srgbClr val="000000"/>
                </a:solidFill>
                <a:ea typeface="+mn-lt"/>
                <a:cs typeface="+mn-lt"/>
              </a:rPr>
              <a:t>identifikuje</a:t>
            </a:r>
            <a:r>
              <a:rPr lang="en-US" sz="1600" dirty="0">
                <a:solidFill>
                  <a:srgbClr val="000000"/>
                </a:solidFill>
                <a:ea typeface="+mn-lt"/>
                <a:cs typeface="+mn-lt"/>
              </a:rPr>
              <a:t> </a:t>
            </a:r>
            <a:r>
              <a:rPr lang="en-US" sz="1600" dirty="0" err="1">
                <a:solidFill>
                  <a:srgbClr val="000000"/>
                </a:solidFill>
                <a:ea typeface="+mn-lt"/>
                <a:cs typeface="+mn-lt"/>
              </a:rPr>
              <a:t>nizove</a:t>
            </a:r>
            <a:r>
              <a:rPr lang="en-US" sz="1600" dirty="0">
                <a:solidFill>
                  <a:srgbClr val="000000"/>
                </a:solidFill>
                <a:ea typeface="+mn-lt"/>
                <a:cs typeface="+mn-lt"/>
              </a:rPr>
              <a:t> </a:t>
            </a:r>
            <a:r>
              <a:rPr lang="en-US" sz="1600" dirty="0" err="1">
                <a:solidFill>
                  <a:srgbClr val="000000"/>
                </a:solidFill>
                <a:ea typeface="+mn-lt"/>
                <a:cs typeface="+mn-lt"/>
              </a:rPr>
              <a:t>posećivanja</a:t>
            </a:r>
            <a:r>
              <a:rPr lang="en-US" sz="1600" dirty="0">
                <a:solidFill>
                  <a:srgbClr val="000000"/>
                </a:solidFill>
                <a:ea typeface="+mn-lt"/>
                <a:cs typeface="+mn-lt"/>
              </a:rPr>
              <a:t> </a:t>
            </a:r>
            <a:r>
              <a:rPr lang="en-US" sz="1600" dirty="0" err="1">
                <a:solidFill>
                  <a:srgbClr val="000000"/>
                </a:solidFill>
                <a:ea typeface="+mn-lt"/>
                <a:cs typeface="+mn-lt"/>
              </a:rPr>
              <a:t>stanja</a:t>
            </a:r>
            <a:r>
              <a:rPr lang="en-US" sz="1600" dirty="0">
                <a:solidFill>
                  <a:srgbClr val="000000"/>
                </a:solidFill>
                <a:ea typeface="+mn-lt"/>
                <a:cs typeface="+mn-lt"/>
              </a:rPr>
              <a:t> </a:t>
            </a:r>
            <a:r>
              <a:rPr lang="en-US" sz="1600" dirty="0" err="1">
                <a:solidFill>
                  <a:srgbClr val="000000"/>
                </a:solidFill>
                <a:ea typeface="+mn-lt"/>
                <a:cs typeface="+mn-lt"/>
              </a:rPr>
              <a:t>različitih</a:t>
            </a:r>
            <a:r>
              <a:rPr lang="en-US" sz="1600" dirty="0">
                <a:solidFill>
                  <a:srgbClr val="000000"/>
                </a:solidFill>
                <a:ea typeface="+mn-lt"/>
                <a:cs typeface="+mn-lt"/>
              </a:rPr>
              <a:t> </a:t>
            </a:r>
            <a:r>
              <a:rPr lang="en-US" sz="1600" dirty="0" err="1">
                <a:solidFill>
                  <a:srgbClr val="000000"/>
                </a:solidFill>
                <a:ea typeface="+mn-lt"/>
                <a:cs typeface="+mn-lt"/>
              </a:rPr>
              <a:t>dužina</a:t>
            </a:r>
            <a:r>
              <a:rPr lang="en-US" sz="1600" dirty="0">
                <a:solidFill>
                  <a:srgbClr val="000000"/>
                </a:solidFill>
                <a:ea typeface="+mn-lt"/>
                <a:cs typeface="+mn-lt"/>
              </a:rPr>
              <a:t> </a:t>
            </a:r>
            <a:r>
              <a:rPr lang="en-US" sz="1600" dirty="0" err="1">
                <a:solidFill>
                  <a:srgbClr val="000000"/>
                </a:solidFill>
                <a:ea typeface="+mn-lt"/>
                <a:cs typeface="+mn-lt"/>
              </a:rPr>
              <a:t>i</a:t>
            </a:r>
            <a:r>
              <a:rPr lang="en-US" sz="1600" dirty="0">
                <a:solidFill>
                  <a:srgbClr val="000000"/>
                </a:solidFill>
                <a:ea typeface="+mn-lt"/>
                <a:cs typeface="+mn-lt"/>
              </a:rPr>
              <a:t> </a:t>
            </a:r>
            <a:r>
              <a:rPr lang="en-US" sz="1600" dirty="0" err="1">
                <a:solidFill>
                  <a:srgbClr val="000000"/>
                </a:solidFill>
                <a:ea typeface="+mn-lt"/>
                <a:cs typeface="+mn-lt"/>
              </a:rPr>
              <a:t>beleži</a:t>
            </a:r>
            <a:r>
              <a:rPr lang="en-US" sz="1600" dirty="0">
                <a:solidFill>
                  <a:srgbClr val="000000"/>
                </a:solidFill>
                <a:ea typeface="+mn-lt"/>
                <a:cs typeface="+mn-lt"/>
              </a:rPr>
              <a:t> </a:t>
            </a:r>
            <a:r>
              <a:rPr lang="en-US" sz="1600" dirty="0" err="1">
                <a:solidFill>
                  <a:srgbClr val="000000"/>
                </a:solidFill>
                <a:ea typeface="+mn-lt"/>
                <a:cs typeface="+mn-lt"/>
              </a:rPr>
              <a:t>koliko</a:t>
            </a:r>
            <a:r>
              <a:rPr lang="en-US" sz="1600" dirty="0">
                <a:solidFill>
                  <a:srgbClr val="000000"/>
                </a:solidFill>
                <a:ea typeface="+mn-lt"/>
                <a:cs typeface="+mn-lt"/>
              </a:rPr>
              <a:t> puta se </a:t>
            </a:r>
            <a:r>
              <a:rPr lang="en-US" sz="1600" dirty="0" err="1">
                <a:solidFill>
                  <a:srgbClr val="000000"/>
                </a:solidFill>
                <a:ea typeface="+mn-lt"/>
                <a:cs typeface="+mn-lt"/>
              </a:rPr>
              <a:t>svaki</a:t>
            </a:r>
            <a:r>
              <a:rPr lang="en-US" sz="1600" dirty="0">
                <a:solidFill>
                  <a:srgbClr val="000000"/>
                </a:solidFill>
                <a:ea typeface="+mn-lt"/>
                <a:cs typeface="+mn-lt"/>
              </a:rPr>
              <a:t> </a:t>
            </a:r>
            <a:r>
              <a:rPr lang="en-US" sz="1600" dirty="0" err="1">
                <a:solidFill>
                  <a:srgbClr val="000000"/>
                </a:solidFill>
                <a:ea typeface="+mn-lt"/>
                <a:cs typeface="+mn-lt"/>
              </a:rPr>
              <a:t>niz</a:t>
            </a:r>
            <a:r>
              <a:rPr lang="en-US" sz="1600" dirty="0">
                <a:solidFill>
                  <a:srgbClr val="000000"/>
                </a:solidFill>
                <a:ea typeface="+mn-lt"/>
                <a:cs typeface="+mn-lt"/>
              </a:rPr>
              <a:t> </a:t>
            </a:r>
            <a:r>
              <a:rPr lang="en-US" sz="1600" dirty="0" err="1">
                <a:solidFill>
                  <a:srgbClr val="000000"/>
                </a:solidFill>
                <a:ea typeface="+mn-lt"/>
                <a:cs typeface="+mn-lt"/>
              </a:rPr>
              <a:t>obišao</a:t>
            </a:r>
            <a:r>
              <a:rPr lang="en-US" sz="1600" dirty="0">
                <a:solidFill>
                  <a:srgbClr val="000000"/>
                </a:solidFill>
                <a:ea typeface="+mn-lt"/>
                <a:cs typeface="+mn-lt"/>
              </a:rPr>
              <a:t> </a:t>
            </a:r>
            <a:r>
              <a:rPr lang="en-US" sz="1600" dirty="0" err="1">
                <a:solidFill>
                  <a:srgbClr val="000000"/>
                </a:solidFill>
                <a:ea typeface="+mn-lt"/>
                <a:cs typeface="+mn-lt"/>
              </a:rPr>
              <a:t>tokom</a:t>
            </a:r>
            <a:r>
              <a:rPr lang="en-US" sz="1600" dirty="0">
                <a:solidFill>
                  <a:srgbClr val="000000"/>
                </a:solidFill>
                <a:ea typeface="+mn-lt"/>
                <a:cs typeface="+mn-lt"/>
              </a:rPr>
              <a:t> </a:t>
            </a:r>
            <a:r>
              <a:rPr lang="en-US" sz="1600" dirty="0" err="1">
                <a:solidFill>
                  <a:srgbClr val="000000"/>
                </a:solidFill>
                <a:ea typeface="+mn-lt"/>
                <a:cs typeface="+mn-lt"/>
              </a:rPr>
              <a:t>simulacije</a:t>
            </a:r>
            <a:endParaRPr lang="en-US" sz="1600" dirty="0" err="1">
              <a:cs typeface="Arial"/>
            </a:endParaRPr>
          </a:p>
          <a:p>
            <a:pPr>
              <a:spcBef>
                <a:spcPts val="20"/>
              </a:spcBef>
            </a:pPr>
            <a:endParaRPr lang="en-US" altLang="en-US" sz="1800" dirty="0">
              <a:cs typeface="Arial"/>
            </a:endParaRPr>
          </a:p>
        </p:txBody>
      </p:sp>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5">
            <a:extLst>
              <a:ext uri="{FF2B5EF4-FFF2-40B4-BE49-F238E27FC236}">
                <a16:creationId xmlns:a16="http://schemas.microsoft.com/office/drawing/2014/main" id="{05357956-C698-51FD-69B1-E06C64094805}"/>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FCDC61-144A-43B4-84FB-1E267D0F221C}" type="slidenum">
              <a:rPr lang="de-DE" altLang="en-US">
                <a:solidFill>
                  <a:schemeClr val="bg1"/>
                </a:solidFill>
              </a:rPr>
              <a:pPr/>
              <a:t>21</a:t>
            </a:fld>
            <a:endParaRPr lang="de-DE" altLang="en-US">
              <a:solidFill>
                <a:schemeClr val="bg1"/>
              </a:solidFill>
            </a:endParaRPr>
          </a:p>
        </p:txBody>
      </p:sp>
      <p:sp>
        <p:nvSpPr>
          <p:cNvPr id="23555" name="Rectangle 2">
            <a:extLst>
              <a:ext uri="{FF2B5EF4-FFF2-40B4-BE49-F238E27FC236}">
                <a16:creationId xmlns:a16="http://schemas.microsoft.com/office/drawing/2014/main" id="{19C20E9A-6C20-9BF7-7359-5DDE8AC007AC}"/>
              </a:ext>
            </a:extLst>
          </p:cNvPr>
          <p:cNvSpPr>
            <a:spLocks noGrp="1" noChangeArrowheads="1"/>
          </p:cNvSpPr>
          <p:nvPr>
            <p:ph type="title"/>
          </p:nvPr>
        </p:nvSpPr>
        <p:spPr/>
        <p:txBody>
          <a:bodyPr/>
          <a:lstStyle/>
          <a:p>
            <a:pPr eaLnBrk="1" hangingPunct="1"/>
            <a:r>
              <a:rPr lang="en-US" altLang="en-US" dirty="0"/>
              <a:t>Primer – </a:t>
            </a:r>
            <a:r>
              <a:rPr lang="en-US" altLang="en-US" dirty="0" err="1"/>
              <a:t>Pokrivenost</a:t>
            </a:r>
            <a:r>
              <a:rPr lang="en-US" altLang="en-US" dirty="0"/>
              <a:t> </a:t>
            </a:r>
            <a:r>
              <a:rPr lang="en-US" altLang="en-US" dirty="0" err="1"/>
              <a:t>stanja</a:t>
            </a:r>
            <a:endParaRPr lang="en-US" altLang="en-US" dirty="0" err="1">
              <a:cs typeface="Arial"/>
            </a:endParaRPr>
          </a:p>
        </p:txBody>
      </p:sp>
      <p:sp>
        <p:nvSpPr>
          <p:cNvPr id="23556" name="Rectangle 3">
            <a:extLst>
              <a:ext uri="{FF2B5EF4-FFF2-40B4-BE49-F238E27FC236}">
                <a16:creationId xmlns:a16="http://schemas.microsoft.com/office/drawing/2014/main" id="{F6663E03-B075-CFCB-9A36-0B42F3D84BBD}"/>
              </a:ext>
            </a:extLst>
          </p:cNvPr>
          <p:cNvSpPr>
            <a:spLocks noGrp="1" noChangeArrowheads="1"/>
          </p:cNvSpPr>
          <p:nvPr>
            <p:ph type="body" sz="half" idx="3"/>
          </p:nvPr>
        </p:nvSpPr>
        <p:spPr>
          <a:xfrm>
            <a:off x="319088" y="871538"/>
            <a:ext cx="8524875" cy="1836737"/>
          </a:xfrm>
        </p:spPr>
        <p:txBody>
          <a:bodyPr/>
          <a:lstStyle/>
          <a:p>
            <a:pPr>
              <a:spcBef>
                <a:spcPts val="20"/>
              </a:spcBef>
            </a:pPr>
            <a:r>
              <a:rPr lang="en-US" altLang="en-US" sz="1800" dirty="0" err="1"/>
              <a:t>Posmatramo</a:t>
            </a:r>
            <a:r>
              <a:rPr lang="en-US" altLang="en-US" sz="1800" dirty="0"/>
              <a:t> FSM </a:t>
            </a:r>
            <a:r>
              <a:rPr lang="en-US" altLang="en-US" sz="1800" dirty="0" err="1"/>
              <a:t>sa</a:t>
            </a:r>
            <a:r>
              <a:rPr lang="en-US" altLang="en-US" sz="1800" dirty="0"/>
              <a:t> pet </a:t>
            </a:r>
            <a:r>
              <a:rPr lang="en-US" altLang="en-US" sz="1800" dirty="0" err="1"/>
              <a:t>stanja</a:t>
            </a:r>
            <a:r>
              <a:rPr lang="en-US" altLang="en-US" sz="1800" dirty="0"/>
              <a:t> </a:t>
            </a:r>
            <a:r>
              <a:rPr lang="en-US" altLang="en-US" sz="1800" dirty="0" err="1"/>
              <a:t>i</a:t>
            </a:r>
            <a:r>
              <a:rPr lang="en-US" altLang="en-US" sz="1800" dirty="0"/>
              <a:t> </a:t>
            </a:r>
            <a:r>
              <a:rPr lang="en-US" altLang="en-US" sz="1800" dirty="0" err="1"/>
              <a:t>devet</a:t>
            </a:r>
            <a:r>
              <a:rPr lang="en-US" altLang="en-US" sz="1800" dirty="0"/>
              <a:t> grana </a:t>
            </a:r>
            <a:r>
              <a:rPr lang="en-US" altLang="en-US" sz="1800" dirty="0" err="1"/>
              <a:t>prikazan</a:t>
            </a:r>
            <a:r>
              <a:rPr lang="en-US" altLang="en-US" sz="1800" dirty="0"/>
              <a:t> </a:t>
            </a:r>
            <a:r>
              <a:rPr lang="en-US" altLang="en-US" sz="1800" dirty="0" err="1"/>
              <a:t>na</a:t>
            </a:r>
            <a:r>
              <a:rPr lang="en-US" altLang="en-US" sz="1800" dirty="0"/>
              <a:t> </a:t>
            </a:r>
            <a:r>
              <a:rPr lang="en-US" altLang="en-US" sz="1800" dirty="0" err="1"/>
              <a:t>slici</a:t>
            </a:r>
            <a:r>
              <a:rPr lang="en-US" altLang="en-US" sz="1800" dirty="0"/>
              <a:t>. Pored </a:t>
            </a:r>
            <a:r>
              <a:rPr lang="en-US" altLang="en-US" sz="1800" dirty="0" err="1"/>
              <a:t>svake</a:t>
            </a:r>
            <a:r>
              <a:rPr lang="en-US" altLang="en-US" sz="1800" dirty="0"/>
              <a:t> </a:t>
            </a:r>
            <a:r>
              <a:rPr lang="en-US" altLang="en-US" sz="1800" dirty="0" err="1"/>
              <a:t>grane</a:t>
            </a:r>
            <a:r>
              <a:rPr lang="en-US" altLang="en-US" sz="1800" dirty="0"/>
              <a:t> </a:t>
            </a:r>
            <a:r>
              <a:rPr lang="en-US" altLang="en-US" sz="1800" dirty="0" err="1"/>
              <a:t>nalazi</a:t>
            </a:r>
            <a:r>
              <a:rPr lang="en-US" altLang="en-US" sz="1800" dirty="0"/>
              <a:t> se </a:t>
            </a:r>
            <a:r>
              <a:rPr lang="en-US" altLang="en-US" sz="1800" dirty="0" err="1"/>
              <a:t>uslov</a:t>
            </a:r>
            <a:r>
              <a:rPr lang="en-US" altLang="en-US" sz="1800" dirty="0"/>
              <a:t> za </a:t>
            </a:r>
            <a:r>
              <a:rPr lang="en-US" altLang="en-US" sz="1800" dirty="0" err="1"/>
              <a:t>prelaz</a:t>
            </a:r>
            <a:r>
              <a:rPr lang="en-US" altLang="en-US" sz="1800" dirty="0"/>
              <a:t> u </a:t>
            </a:r>
            <a:r>
              <a:rPr lang="en-US" altLang="en-US" sz="1800" dirty="0" err="1"/>
              <a:t>sledeće</a:t>
            </a:r>
            <a:r>
              <a:rPr lang="en-US" altLang="en-US" sz="1800" dirty="0"/>
              <a:t> </a:t>
            </a:r>
            <a:r>
              <a:rPr lang="en-US" altLang="en-US" sz="1800" dirty="0" err="1"/>
              <a:t>stanje</a:t>
            </a:r>
            <a:endParaRPr lang="en-US" altLang="en-US" sz="1800" dirty="0" err="1">
              <a:cs typeface="Arial"/>
            </a:endParaRPr>
          </a:p>
          <a:p>
            <a:pPr>
              <a:spcBef>
                <a:spcPts val="20"/>
              </a:spcBef>
            </a:pPr>
            <a:endParaRPr lang="en-US" altLang="en-US" sz="1800" dirty="0">
              <a:cs typeface="Arial"/>
            </a:endParaRPr>
          </a:p>
          <a:p>
            <a:pPr>
              <a:spcBef>
                <a:spcPts val="20"/>
              </a:spcBef>
            </a:pPr>
            <a:r>
              <a:rPr lang="en-US" sz="1800" dirty="0" err="1">
                <a:cs typeface="Arial"/>
              </a:rPr>
              <a:t>Pokrivenost</a:t>
            </a:r>
            <a:r>
              <a:rPr lang="en-US" sz="1800" dirty="0"/>
              <a:t> </a:t>
            </a:r>
            <a:r>
              <a:rPr lang="en-US" sz="1800" dirty="0" err="1"/>
              <a:t>stanja</a:t>
            </a:r>
            <a:r>
              <a:rPr lang="en-US" sz="1800" dirty="0"/>
              <a:t> za </a:t>
            </a:r>
            <a:r>
              <a:rPr lang="en-US" sz="1800" dirty="0" err="1"/>
              <a:t>ovaj</a:t>
            </a:r>
            <a:r>
              <a:rPr lang="en-US" sz="1800" dirty="0"/>
              <a:t> FSM je </a:t>
            </a:r>
            <a:r>
              <a:rPr lang="en-US" sz="1800" dirty="0" err="1"/>
              <a:t>prikazana</a:t>
            </a:r>
            <a:r>
              <a:rPr lang="en-US" sz="1800" dirty="0"/>
              <a:t> </a:t>
            </a:r>
            <a:r>
              <a:rPr lang="en-US" sz="1800" dirty="0" err="1"/>
              <a:t>na</a:t>
            </a:r>
            <a:r>
              <a:rPr lang="en-US" sz="1800" dirty="0"/>
              <a:t> </a:t>
            </a:r>
            <a:r>
              <a:rPr lang="en-US" sz="1800" dirty="0" err="1"/>
              <a:t>slici</a:t>
            </a:r>
            <a:r>
              <a:rPr lang="en-US" sz="1800" dirty="0"/>
              <a:t> </a:t>
            </a:r>
            <a:r>
              <a:rPr lang="en-US" sz="1800" dirty="0" err="1"/>
              <a:t>sa</a:t>
            </a:r>
            <a:r>
              <a:rPr lang="en-US" sz="1800" dirty="0"/>
              <a:t> </a:t>
            </a:r>
            <a:r>
              <a:rPr lang="en-US" sz="1800" dirty="0" err="1"/>
              <a:t>desne</a:t>
            </a:r>
            <a:r>
              <a:rPr lang="en-US" sz="1800" dirty="0"/>
              <a:t> </a:t>
            </a:r>
            <a:r>
              <a:rPr lang="en-US" sz="1800" dirty="0" err="1"/>
              <a:t>strane</a:t>
            </a:r>
            <a:endParaRPr lang="en-US" sz="1800" dirty="0" err="1">
              <a:cs typeface="Arial"/>
            </a:endParaRPr>
          </a:p>
          <a:p>
            <a:endParaRPr lang="en-US" altLang="en-US" sz="1800" dirty="0">
              <a:cs typeface="Arial"/>
            </a:endParaRPr>
          </a:p>
        </p:txBody>
      </p:sp>
      <p:pic>
        <p:nvPicPr>
          <p:cNvPr id="23557" name="Picture 10">
            <a:extLst>
              <a:ext uri="{FF2B5EF4-FFF2-40B4-BE49-F238E27FC236}">
                <a16:creationId xmlns:a16="http://schemas.microsoft.com/office/drawing/2014/main" id="{E016313E-7C20-86C0-10BF-CDEAC0D2277B}"/>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117600" y="2794000"/>
            <a:ext cx="3376613" cy="2627313"/>
          </a:xfrm>
          <a:noFill/>
        </p:spPr>
      </p:pic>
      <p:pic>
        <p:nvPicPr>
          <p:cNvPr id="23558" name="Picture 11">
            <a:extLst>
              <a:ext uri="{FF2B5EF4-FFF2-40B4-BE49-F238E27FC236}">
                <a16:creationId xmlns:a16="http://schemas.microsoft.com/office/drawing/2014/main" id="{17EBC42B-568E-2E8F-1A2A-20B708D45117}"/>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986463" y="3162300"/>
            <a:ext cx="1757362" cy="1836738"/>
          </a:xfrm>
          <a:noFill/>
        </p:spPr>
      </p:pic>
      <p:sp>
        <p:nvSpPr>
          <p:cNvPr id="23559" name="Text Box 13">
            <a:extLst>
              <a:ext uri="{FF2B5EF4-FFF2-40B4-BE49-F238E27FC236}">
                <a16:creationId xmlns:a16="http://schemas.microsoft.com/office/drawing/2014/main" id="{E136D6CF-7A69-2D11-E24F-16BD157CD81D}"/>
              </a:ext>
            </a:extLst>
          </p:cNvPr>
          <p:cNvSpPr txBox="1">
            <a:spLocks noChangeArrowheads="1"/>
          </p:cNvSpPr>
          <p:nvPr/>
        </p:nvSpPr>
        <p:spPr bwMode="auto">
          <a:xfrm>
            <a:off x="6156325" y="5002213"/>
            <a:ext cx="1416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t>State Coverage</a:t>
            </a:r>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oter Placeholder 5">
            <a:extLst>
              <a:ext uri="{FF2B5EF4-FFF2-40B4-BE49-F238E27FC236}">
                <a16:creationId xmlns:a16="http://schemas.microsoft.com/office/drawing/2014/main" id="{D93896D2-9CA2-C523-CF3B-52CFE40EDCCF}"/>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13C5A0-62AD-4075-9791-22DD3F49A303}" type="slidenum">
              <a:rPr lang="de-DE" altLang="en-US">
                <a:solidFill>
                  <a:schemeClr val="bg1"/>
                </a:solidFill>
              </a:rPr>
              <a:pPr/>
              <a:t>22</a:t>
            </a:fld>
            <a:endParaRPr lang="de-DE" altLang="en-US">
              <a:solidFill>
                <a:schemeClr val="bg1"/>
              </a:solidFill>
            </a:endParaRPr>
          </a:p>
        </p:txBody>
      </p:sp>
      <p:sp>
        <p:nvSpPr>
          <p:cNvPr id="24579" name="Rectangle 2">
            <a:extLst>
              <a:ext uri="{FF2B5EF4-FFF2-40B4-BE49-F238E27FC236}">
                <a16:creationId xmlns:a16="http://schemas.microsoft.com/office/drawing/2014/main" id="{BBABE67C-AF9D-2484-A988-2C34DA98C3CA}"/>
              </a:ext>
            </a:extLst>
          </p:cNvPr>
          <p:cNvSpPr>
            <a:spLocks noGrp="1" noChangeArrowheads="1"/>
          </p:cNvSpPr>
          <p:nvPr>
            <p:ph type="title"/>
          </p:nvPr>
        </p:nvSpPr>
        <p:spPr/>
        <p:txBody>
          <a:bodyPr/>
          <a:lstStyle/>
          <a:p>
            <a:r>
              <a:rPr lang="en-US" dirty="0"/>
              <a:t>Primer – </a:t>
            </a:r>
            <a:r>
              <a:rPr lang="en-US" dirty="0" err="1"/>
              <a:t>Pokrivenost</a:t>
            </a:r>
            <a:r>
              <a:rPr lang="en-US" dirty="0"/>
              <a:t> </a:t>
            </a:r>
            <a:r>
              <a:rPr lang="en-US" dirty="0" err="1"/>
              <a:t>prelaza</a:t>
            </a:r>
            <a:endParaRPr lang="en-US" b="0" dirty="0" err="1">
              <a:solidFill>
                <a:srgbClr val="000000"/>
              </a:solidFill>
              <a:cs typeface="Arial"/>
            </a:endParaRPr>
          </a:p>
        </p:txBody>
      </p:sp>
      <p:sp>
        <p:nvSpPr>
          <p:cNvPr id="24580" name="Rectangle 3">
            <a:extLst>
              <a:ext uri="{FF2B5EF4-FFF2-40B4-BE49-F238E27FC236}">
                <a16:creationId xmlns:a16="http://schemas.microsoft.com/office/drawing/2014/main" id="{D441E743-1CCA-5018-4C63-1EBA8DF77715}"/>
              </a:ext>
            </a:extLst>
          </p:cNvPr>
          <p:cNvSpPr>
            <a:spLocks noGrp="1" noChangeArrowheads="1"/>
          </p:cNvSpPr>
          <p:nvPr>
            <p:ph type="body" sz="half" idx="3"/>
          </p:nvPr>
        </p:nvSpPr>
        <p:spPr>
          <a:xfrm>
            <a:off x="319088" y="871538"/>
            <a:ext cx="8524875" cy="1836737"/>
          </a:xfrm>
        </p:spPr>
        <p:txBody>
          <a:bodyPr/>
          <a:lstStyle/>
          <a:p>
            <a:pPr>
              <a:spcBef>
                <a:spcPts val="20"/>
              </a:spcBef>
            </a:pPr>
            <a:r>
              <a:rPr lang="en-US" altLang="en-US" sz="1800" dirty="0" err="1"/>
              <a:t>Pokrivenost</a:t>
            </a:r>
            <a:r>
              <a:rPr lang="en-US" altLang="en-US" sz="1800" dirty="0"/>
              <a:t> </a:t>
            </a:r>
            <a:r>
              <a:rPr lang="en-US" altLang="en-US" sz="1800" dirty="0" err="1"/>
              <a:t>prelaza</a:t>
            </a:r>
            <a:r>
              <a:rPr lang="en-US" altLang="en-US" sz="1800" dirty="0"/>
              <a:t> za </a:t>
            </a:r>
            <a:r>
              <a:rPr lang="en-US" altLang="en-US" sz="1800" dirty="0" err="1"/>
              <a:t>isti</a:t>
            </a:r>
            <a:r>
              <a:rPr lang="en-US" altLang="en-US" sz="1800" dirty="0"/>
              <a:t> FSM je </a:t>
            </a:r>
            <a:r>
              <a:rPr lang="en-US" altLang="en-US" sz="1800" dirty="0" err="1"/>
              <a:t>prikazana</a:t>
            </a:r>
            <a:r>
              <a:rPr lang="en-US" altLang="en-US" sz="1800" dirty="0"/>
              <a:t> </a:t>
            </a:r>
            <a:r>
              <a:rPr lang="en-US" altLang="en-US" sz="1800" dirty="0" err="1"/>
              <a:t>na</a:t>
            </a:r>
            <a:r>
              <a:rPr lang="en-US" altLang="en-US" sz="1800" dirty="0"/>
              <a:t> </a:t>
            </a:r>
            <a:r>
              <a:rPr lang="en-US" altLang="en-US" sz="1800" dirty="0" err="1"/>
              <a:t>slici</a:t>
            </a:r>
            <a:r>
              <a:rPr lang="en-US" altLang="en-US" sz="1800" dirty="0"/>
              <a:t> </a:t>
            </a:r>
            <a:r>
              <a:rPr lang="en-US" altLang="en-US" sz="1800" dirty="0" err="1"/>
              <a:t>sa</a:t>
            </a:r>
            <a:r>
              <a:rPr lang="en-US" altLang="en-US" sz="1800" dirty="0"/>
              <a:t> </a:t>
            </a:r>
            <a:r>
              <a:rPr lang="en-US" altLang="en-US" sz="1800" dirty="0" err="1"/>
              <a:t>desne</a:t>
            </a:r>
            <a:r>
              <a:rPr lang="en-US" altLang="en-US" sz="1800" dirty="0"/>
              <a:t> </a:t>
            </a:r>
            <a:r>
              <a:rPr lang="en-US" altLang="en-US" sz="1800" dirty="0" err="1"/>
              <a:t>strane</a:t>
            </a:r>
            <a:endParaRPr lang="en-US" altLang="en-US" sz="1800" dirty="0" err="1">
              <a:cs typeface="Arial"/>
            </a:endParaRPr>
          </a:p>
          <a:p>
            <a:pPr marL="0" indent="0">
              <a:buNone/>
            </a:pPr>
            <a:br>
              <a:rPr lang="en-US" dirty="0"/>
            </a:br>
            <a:endParaRPr lang="en-US" dirty="0">
              <a:cs typeface="Arial"/>
            </a:endParaRPr>
          </a:p>
        </p:txBody>
      </p:sp>
      <p:pic>
        <p:nvPicPr>
          <p:cNvPr id="24581" name="Picture 4">
            <a:extLst>
              <a:ext uri="{FF2B5EF4-FFF2-40B4-BE49-F238E27FC236}">
                <a16:creationId xmlns:a16="http://schemas.microsoft.com/office/drawing/2014/main" id="{73D10150-BB65-EC00-1BA1-EB68329D95C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558800" y="2032000"/>
            <a:ext cx="3376613" cy="2627313"/>
          </a:xfrm>
          <a:noFill/>
        </p:spPr>
      </p:pic>
      <p:pic>
        <p:nvPicPr>
          <p:cNvPr id="24582" name="Picture 7">
            <a:extLst>
              <a:ext uri="{FF2B5EF4-FFF2-40B4-BE49-F238E27FC236}">
                <a16:creationId xmlns:a16="http://schemas.microsoft.com/office/drawing/2014/main" id="{77E1353E-8720-E0B8-A260-C8CECB79AD7F}"/>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95813" y="1803400"/>
            <a:ext cx="4060825" cy="3538538"/>
          </a:xfrm>
          <a:noFill/>
        </p:spPr>
      </p:pic>
      <p:sp>
        <p:nvSpPr>
          <p:cNvPr id="24583" name="Text Box 8">
            <a:extLst>
              <a:ext uri="{FF2B5EF4-FFF2-40B4-BE49-F238E27FC236}">
                <a16:creationId xmlns:a16="http://schemas.microsoft.com/office/drawing/2014/main" id="{3133F653-8D4D-DCD2-7D5C-463AE6774136}"/>
              </a:ext>
            </a:extLst>
          </p:cNvPr>
          <p:cNvSpPr txBox="1">
            <a:spLocks noChangeArrowheads="1"/>
          </p:cNvSpPr>
          <p:nvPr/>
        </p:nvSpPr>
        <p:spPr bwMode="auto">
          <a:xfrm>
            <a:off x="6105525" y="5332413"/>
            <a:ext cx="12684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t>Arc Coverage</a:t>
            </a:r>
          </a:p>
        </p:txBody>
      </p:sp>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5">
            <a:extLst>
              <a:ext uri="{FF2B5EF4-FFF2-40B4-BE49-F238E27FC236}">
                <a16:creationId xmlns:a16="http://schemas.microsoft.com/office/drawing/2014/main" id="{226F0141-0677-BDAA-B947-578DAF85CA99}"/>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4C5CB0E-B1D1-49A1-8344-5F69CAC37E4B}" type="slidenum">
              <a:rPr lang="de-DE" altLang="en-US">
                <a:solidFill>
                  <a:schemeClr val="bg1"/>
                </a:solidFill>
              </a:rPr>
              <a:pPr/>
              <a:t>23</a:t>
            </a:fld>
            <a:endParaRPr lang="de-DE" altLang="en-US">
              <a:solidFill>
                <a:schemeClr val="bg1"/>
              </a:solidFill>
            </a:endParaRPr>
          </a:p>
        </p:txBody>
      </p:sp>
      <p:sp>
        <p:nvSpPr>
          <p:cNvPr id="25603" name="Rectangle 2">
            <a:extLst>
              <a:ext uri="{FF2B5EF4-FFF2-40B4-BE49-F238E27FC236}">
                <a16:creationId xmlns:a16="http://schemas.microsoft.com/office/drawing/2014/main" id="{F60FCB33-5395-D311-7037-F75C7C7730F0}"/>
              </a:ext>
            </a:extLst>
          </p:cNvPr>
          <p:cNvSpPr>
            <a:spLocks noGrp="1" noChangeArrowheads="1"/>
          </p:cNvSpPr>
          <p:nvPr>
            <p:ph type="title"/>
          </p:nvPr>
        </p:nvSpPr>
        <p:spPr/>
        <p:txBody>
          <a:bodyPr/>
          <a:lstStyle/>
          <a:p>
            <a:r>
              <a:rPr lang="en-US" dirty="0"/>
              <a:t>Primer – </a:t>
            </a:r>
            <a:r>
              <a:rPr lang="en-US" dirty="0" err="1"/>
              <a:t>Pokrivenost</a:t>
            </a:r>
            <a:r>
              <a:rPr lang="en-US" dirty="0"/>
              <a:t> </a:t>
            </a:r>
            <a:r>
              <a:rPr lang="en-US" dirty="0" err="1"/>
              <a:t>sekvence</a:t>
            </a:r>
            <a:r>
              <a:rPr lang="en-US" dirty="0"/>
              <a:t> </a:t>
            </a:r>
            <a:r>
              <a:rPr lang="en-US" dirty="0" err="1">
                <a:solidFill>
                  <a:srgbClr val="FFFFFF"/>
                </a:solidFill>
                <a:cs typeface="Arial"/>
              </a:rPr>
              <a:t>prelaza</a:t>
            </a:r>
            <a:endParaRPr lang="en-US" b="0" err="1">
              <a:solidFill>
                <a:srgbClr val="000000"/>
              </a:solidFill>
            </a:endParaRPr>
          </a:p>
        </p:txBody>
      </p:sp>
      <p:sp>
        <p:nvSpPr>
          <p:cNvPr id="25604" name="Rectangle 3">
            <a:extLst>
              <a:ext uri="{FF2B5EF4-FFF2-40B4-BE49-F238E27FC236}">
                <a16:creationId xmlns:a16="http://schemas.microsoft.com/office/drawing/2014/main" id="{0FFA34ED-0B52-4A51-C0C5-D4763E47141E}"/>
              </a:ext>
            </a:extLst>
          </p:cNvPr>
          <p:cNvSpPr>
            <a:spLocks noGrp="1" noChangeArrowheads="1"/>
          </p:cNvSpPr>
          <p:nvPr>
            <p:ph type="body" sz="half" idx="3"/>
          </p:nvPr>
        </p:nvSpPr>
        <p:spPr>
          <a:xfrm>
            <a:off x="319088" y="871538"/>
            <a:ext cx="8524875" cy="1836737"/>
          </a:xfrm>
        </p:spPr>
        <p:txBody>
          <a:bodyPr/>
          <a:lstStyle/>
          <a:p>
            <a:r>
              <a:rPr lang="en-US" altLang="en-US" sz="1800" dirty="0"/>
              <a:t>Na </a:t>
            </a:r>
            <a:r>
              <a:rPr lang="en-US" altLang="en-US" sz="1800" dirty="0" err="1"/>
              <a:t>kraju</a:t>
            </a:r>
            <a:r>
              <a:rPr lang="en-US" altLang="en-US" sz="1800" dirty="0"/>
              <a:t>, </a:t>
            </a:r>
            <a:r>
              <a:rPr lang="en-US" altLang="en-US" sz="1800" dirty="0" err="1"/>
              <a:t>pokrivenost</a:t>
            </a:r>
            <a:r>
              <a:rPr lang="en-US" altLang="en-US" sz="1800" dirty="0"/>
              <a:t> </a:t>
            </a:r>
            <a:r>
              <a:rPr lang="en-US" altLang="en-US" sz="1800" dirty="0" err="1"/>
              <a:t>sekvence</a:t>
            </a:r>
            <a:r>
              <a:rPr lang="en-US" altLang="en-US" sz="1800" dirty="0"/>
              <a:t> </a:t>
            </a:r>
            <a:r>
              <a:rPr lang="en-US" altLang="en-US" sz="1800" dirty="0" err="1"/>
              <a:t>sa</a:t>
            </a:r>
            <a:r>
              <a:rPr lang="en-US" altLang="en-US" sz="1800" dirty="0"/>
              <a:t> </a:t>
            </a:r>
            <a:r>
              <a:rPr lang="en-US" altLang="en-US" sz="1800" dirty="0" err="1"/>
              <a:t>dva</a:t>
            </a:r>
            <a:r>
              <a:rPr lang="en-US" altLang="en-US" sz="1800" dirty="0"/>
              <a:t> </a:t>
            </a:r>
            <a:r>
              <a:rPr lang="en-US" altLang="en-US" sz="1800" dirty="0" err="1"/>
              <a:t>prelaza</a:t>
            </a:r>
            <a:r>
              <a:rPr lang="en-US" altLang="en-US" sz="1800" dirty="0"/>
              <a:t> </a:t>
            </a:r>
            <a:r>
              <a:rPr lang="en-US" altLang="en-US" sz="1800" dirty="0" err="1"/>
              <a:t>koje</a:t>
            </a:r>
            <a:r>
              <a:rPr lang="en-US" altLang="en-US" sz="1800" dirty="0"/>
              <a:t> </a:t>
            </a:r>
            <a:r>
              <a:rPr lang="en-US" altLang="en-US" sz="1800" dirty="0" err="1"/>
              <a:t>počinju</a:t>
            </a:r>
            <a:r>
              <a:rPr lang="en-US" altLang="en-US" sz="1800" dirty="0"/>
              <a:t> u </a:t>
            </a:r>
            <a:r>
              <a:rPr lang="en-US" altLang="en-US" sz="1800" dirty="0" err="1"/>
              <a:t>stanju</a:t>
            </a:r>
            <a:r>
              <a:rPr lang="en-US" altLang="en-US" sz="1800" dirty="0"/>
              <a:t> S1 za </a:t>
            </a:r>
            <a:r>
              <a:rPr lang="en-US" altLang="en-US" sz="1800" dirty="0" err="1"/>
              <a:t>isti</a:t>
            </a:r>
            <a:r>
              <a:rPr lang="en-US" altLang="en-US" sz="1800" dirty="0"/>
              <a:t> FSM je </a:t>
            </a:r>
            <a:r>
              <a:rPr lang="en-US" altLang="en-US" sz="1800" dirty="0" err="1"/>
              <a:t>prikazana</a:t>
            </a:r>
            <a:r>
              <a:rPr lang="en-US" altLang="en-US" sz="1800" dirty="0"/>
              <a:t> </a:t>
            </a:r>
            <a:r>
              <a:rPr lang="en-US" altLang="en-US" sz="1800" dirty="0" err="1"/>
              <a:t>na</a:t>
            </a:r>
            <a:r>
              <a:rPr lang="en-US" altLang="en-US" sz="1800" dirty="0"/>
              <a:t> </a:t>
            </a:r>
            <a:r>
              <a:rPr lang="en-US" altLang="en-US" sz="1800" dirty="0" err="1"/>
              <a:t>slici</a:t>
            </a:r>
            <a:r>
              <a:rPr lang="en-US" altLang="en-US" sz="1800" dirty="0"/>
              <a:t> </a:t>
            </a:r>
            <a:r>
              <a:rPr lang="en-US" altLang="en-US" sz="1800" dirty="0" err="1"/>
              <a:t>sa</a:t>
            </a:r>
            <a:r>
              <a:rPr lang="en-US" altLang="en-US" sz="1800" dirty="0"/>
              <a:t> </a:t>
            </a:r>
            <a:r>
              <a:rPr lang="en-US" altLang="en-US" sz="1800" dirty="0" err="1"/>
              <a:t>desne</a:t>
            </a:r>
            <a:r>
              <a:rPr lang="en-US" altLang="en-US" sz="1800" dirty="0"/>
              <a:t> </a:t>
            </a:r>
            <a:r>
              <a:rPr lang="en-US" altLang="en-US" sz="1800" dirty="0" err="1"/>
              <a:t>strane</a:t>
            </a:r>
            <a:endParaRPr lang="en-US" altLang="en-US" sz="1800" dirty="0" err="1">
              <a:cs typeface="Arial"/>
            </a:endParaRPr>
          </a:p>
        </p:txBody>
      </p:sp>
      <p:pic>
        <p:nvPicPr>
          <p:cNvPr id="25605" name="Picture 4">
            <a:extLst>
              <a:ext uri="{FF2B5EF4-FFF2-40B4-BE49-F238E27FC236}">
                <a16:creationId xmlns:a16="http://schemas.microsoft.com/office/drawing/2014/main" id="{213F4D3B-823F-A6F5-7034-F12B5F1BD61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825500" y="2032000"/>
            <a:ext cx="3376613" cy="2627313"/>
          </a:xfrm>
          <a:noFill/>
        </p:spPr>
      </p:pic>
      <p:pic>
        <p:nvPicPr>
          <p:cNvPr id="25606" name="Picture 7">
            <a:extLst>
              <a:ext uri="{FF2B5EF4-FFF2-40B4-BE49-F238E27FC236}">
                <a16:creationId xmlns:a16="http://schemas.microsoft.com/office/drawing/2014/main" id="{DFAAA19B-ACCD-4D96-6038-4085EA13C7DB}"/>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495925" y="2400300"/>
            <a:ext cx="2863850" cy="1836738"/>
          </a:xfrm>
          <a:noFill/>
        </p:spPr>
      </p:pic>
      <p:sp>
        <p:nvSpPr>
          <p:cNvPr id="25607" name="Text Box 8">
            <a:extLst>
              <a:ext uri="{FF2B5EF4-FFF2-40B4-BE49-F238E27FC236}">
                <a16:creationId xmlns:a16="http://schemas.microsoft.com/office/drawing/2014/main" id="{CE2F4B65-4BBA-FE14-0799-73FE14770EB9}"/>
              </a:ext>
            </a:extLst>
          </p:cNvPr>
          <p:cNvSpPr txBox="1">
            <a:spLocks noChangeArrowheads="1"/>
          </p:cNvSpPr>
          <p:nvPr/>
        </p:nvSpPr>
        <p:spPr bwMode="auto">
          <a:xfrm>
            <a:off x="5876925" y="4240213"/>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t>Sequential Arc Coverage</a:t>
            </a:r>
          </a:p>
        </p:txBody>
      </p:sp>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8001331-3796-E44F-1EE6-928F544199BB}"/>
              </a:ext>
            </a:extLst>
          </p:cNvPr>
          <p:cNvSpPr>
            <a:spLocks noGrp="1" noChangeArrowheads="1"/>
          </p:cNvSpPr>
          <p:nvPr>
            <p:ph type="ctrTitle"/>
          </p:nvPr>
        </p:nvSpPr>
        <p:spPr>
          <a:effectLst>
            <a:outerShdw dist="35921" dir="2700000" algn="ctr" rotWithShape="0">
              <a:schemeClr val="accent1"/>
            </a:outerShdw>
          </a:effectLst>
        </p:spPr>
        <p:txBody>
          <a:bodyPr/>
          <a:lstStyle/>
          <a:p>
            <a:r>
              <a:rPr lang="en-US" altLang="en-US" dirty="0" err="1"/>
              <a:t>Praćenje</a:t>
            </a:r>
            <a:r>
              <a:rPr lang="en-US" altLang="en-US" dirty="0"/>
              <a:t> </a:t>
            </a:r>
            <a:r>
              <a:rPr lang="en-US" altLang="en-US" dirty="0" err="1"/>
              <a:t>toka</a:t>
            </a:r>
            <a:r>
              <a:rPr lang="en-US" altLang="en-US" dirty="0"/>
              <a:t> </a:t>
            </a:r>
            <a:r>
              <a:rPr lang="en-US" altLang="en-US" dirty="0" err="1"/>
              <a:t>verifikacij</a:t>
            </a:r>
            <a:r>
              <a:rPr lang="en-US" altLang="en-US" dirty="0"/>
              <a:t>e</a:t>
            </a:r>
            <a:endParaRPr lang="en-US" dirty="0"/>
          </a:p>
        </p:txBody>
      </p:sp>
      <p:sp>
        <p:nvSpPr>
          <p:cNvPr id="41987" name="Rectangle 3">
            <a:extLst>
              <a:ext uri="{FF2B5EF4-FFF2-40B4-BE49-F238E27FC236}">
                <a16:creationId xmlns:a16="http://schemas.microsoft.com/office/drawing/2014/main" id="{B0B431E3-601A-5CDB-A6F0-0240DCCA85FD}"/>
              </a:ext>
            </a:extLst>
          </p:cNvPr>
          <p:cNvSpPr>
            <a:spLocks noGrp="1" noChangeArrowheads="1"/>
          </p:cNvSpPr>
          <p:nvPr>
            <p:ph type="subTitle" idx="1"/>
          </p:nvPr>
        </p:nvSpPr>
        <p:spPr/>
        <p:txBody>
          <a:bodyPr/>
          <a:lstStyle/>
          <a:p>
            <a:r>
              <a:rPr lang="en-US" altLang="en-US" dirty="0" err="1"/>
              <a:t>Funkcionalna</a:t>
            </a:r>
            <a:r>
              <a:rPr lang="en-US" altLang="en-US" dirty="0"/>
              <a:t> </a:t>
            </a:r>
            <a:r>
              <a:rPr lang="en-US" altLang="en-US" dirty="0" err="1"/>
              <a:t>pokrivenost</a:t>
            </a:r>
            <a:endParaRPr lang="en-US" dirty="0" err="1"/>
          </a:p>
        </p:txBody>
      </p:sp>
      <p:sp>
        <p:nvSpPr>
          <p:cNvPr id="4" name="Rectangle: Rounded Corners 3">
            <a:extLst>
              <a:ext uri="{FF2B5EF4-FFF2-40B4-BE49-F238E27FC236}">
                <a16:creationId xmlns:a16="http://schemas.microsoft.com/office/drawing/2014/main" id="{8EADEFB9-ACCC-2D53-9DB5-627494CB7BAE}"/>
              </a:ext>
            </a:extLst>
          </p:cNvPr>
          <p:cNvSpPr/>
          <p:nvPr/>
        </p:nvSpPr>
        <p:spPr bwMode="auto">
          <a:xfrm>
            <a:off x="7701694" y="68309"/>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3</a:t>
            </a:r>
            <a:endParaRPr lang="en-US"/>
          </a:p>
        </p:txBody>
      </p:sp>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a:extLst>
              <a:ext uri="{FF2B5EF4-FFF2-40B4-BE49-F238E27FC236}">
                <a16:creationId xmlns:a16="http://schemas.microsoft.com/office/drawing/2014/main" id="{750C558A-2565-7AB9-0188-CE65E53A8BD8}"/>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D0250C-1FF4-484B-ADE8-DF069C58E1C5}" type="slidenum">
              <a:rPr lang="de-DE" altLang="en-US">
                <a:solidFill>
                  <a:schemeClr val="bg1"/>
                </a:solidFill>
              </a:rPr>
              <a:pPr/>
              <a:t>25</a:t>
            </a:fld>
            <a:endParaRPr lang="de-DE" altLang="en-US">
              <a:solidFill>
                <a:schemeClr val="bg1"/>
              </a:solidFill>
            </a:endParaRPr>
          </a:p>
        </p:txBody>
      </p:sp>
      <p:sp>
        <p:nvSpPr>
          <p:cNvPr id="43011" name="Rectangle 2">
            <a:extLst>
              <a:ext uri="{FF2B5EF4-FFF2-40B4-BE49-F238E27FC236}">
                <a16:creationId xmlns:a16="http://schemas.microsoft.com/office/drawing/2014/main" id="{224BA84D-F5D5-251E-CDBA-A9609B5E7832}"/>
              </a:ext>
            </a:extLst>
          </p:cNvPr>
          <p:cNvSpPr>
            <a:spLocks noGrp="1" noChangeArrowheads="1"/>
          </p:cNvSpPr>
          <p:nvPr>
            <p:ph type="title"/>
          </p:nvPr>
        </p:nvSpPr>
        <p:spPr/>
        <p:txBody>
          <a:bodyPr/>
          <a:lstStyle/>
          <a:p>
            <a:pPr eaLnBrk="1" hangingPunct="1"/>
            <a:r>
              <a:rPr lang="en-US" altLang="en-US" dirty="0" err="1"/>
              <a:t>Funkcionalna</a:t>
            </a:r>
            <a:r>
              <a:rPr lang="en-US" altLang="en-US" dirty="0"/>
              <a:t> </a:t>
            </a:r>
            <a:r>
              <a:rPr lang="en-US" altLang="en-US" dirty="0" err="1"/>
              <a:t>pokrivenost</a:t>
            </a:r>
            <a:r>
              <a:rPr lang="en-US" altLang="en-US" dirty="0"/>
              <a:t> I</a:t>
            </a:r>
          </a:p>
        </p:txBody>
      </p:sp>
      <p:sp>
        <p:nvSpPr>
          <p:cNvPr id="43012" name="Rectangle 3">
            <a:extLst>
              <a:ext uri="{FF2B5EF4-FFF2-40B4-BE49-F238E27FC236}">
                <a16:creationId xmlns:a16="http://schemas.microsoft.com/office/drawing/2014/main" id="{F0E31C99-1BEF-36CD-1C19-7C6348D9AFF6}"/>
              </a:ext>
            </a:extLst>
          </p:cNvPr>
          <p:cNvSpPr>
            <a:spLocks noGrp="1" noChangeArrowheads="1"/>
          </p:cNvSpPr>
          <p:nvPr>
            <p:ph type="body" idx="1"/>
          </p:nvPr>
        </p:nvSpPr>
        <p:spPr/>
        <p:txBody>
          <a:bodyPr/>
          <a:lstStyle/>
          <a:p>
            <a:pPr>
              <a:spcBef>
                <a:spcPts val="20"/>
              </a:spcBef>
            </a:pPr>
            <a:r>
              <a:rPr lang="en-US" altLang="en-US" sz="1400" dirty="0" err="1"/>
              <a:t>Svrha</a:t>
            </a:r>
            <a:r>
              <a:rPr lang="en-US" altLang="en-US" sz="1400" dirty="0"/>
              <a:t> </a:t>
            </a:r>
            <a:r>
              <a:rPr lang="en-US" altLang="en-US" sz="1400" dirty="0" err="1"/>
              <a:t>merenja</a:t>
            </a:r>
            <a:r>
              <a:rPr lang="en-US" altLang="en-US" sz="1400" dirty="0"/>
              <a:t> </a:t>
            </a:r>
            <a:r>
              <a:rPr lang="en-US" altLang="en-US" sz="1400" dirty="0" err="1"/>
              <a:t>funkcionalne</a:t>
            </a:r>
            <a:r>
              <a:rPr lang="en-US" altLang="en-US" sz="1400" dirty="0"/>
              <a:t> </a:t>
            </a:r>
            <a:r>
              <a:rPr lang="en-US" altLang="en-US" sz="1400" dirty="0" err="1"/>
              <a:t>pokrivenosti</a:t>
            </a:r>
            <a:r>
              <a:rPr lang="en-US" altLang="en-US" sz="1400" dirty="0"/>
              <a:t> je da se </a:t>
            </a:r>
            <a:r>
              <a:rPr lang="en-US" altLang="en-US" sz="1400" dirty="0" err="1"/>
              <a:t>izmeri</a:t>
            </a:r>
            <a:r>
              <a:rPr lang="en-US" altLang="en-US" sz="1400" dirty="0"/>
              <a:t> </a:t>
            </a:r>
            <a:r>
              <a:rPr lang="en-US" altLang="en-US" sz="1400" dirty="0" err="1"/>
              <a:t>napredak</a:t>
            </a:r>
            <a:r>
              <a:rPr lang="en-US" altLang="en-US" sz="1400" dirty="0"/>
              <a:t> </a:t>
            </a:r>
            <a:r>
              <a:rPr lang="en-US" altLang="en-US" sz="1400" dirty="0" err="1"/>
              <a:t>verifikacije</a:t>
            </a:r>
            <a:r>
              <a:rPr lang="en-US" altLang="en-US" sz="1400" dirty="0"/>
              <a:t> </a:t>
            </a:r>
            <a:r>
              <a:rPr lang="en-US" altLang="en-US" sz="1400" dirty="0" err="1"/>
              <a:t>sa</a:t>
            </a:r>
            <a:r>
              <a:rPr lang="en-US" altLang="en-US" sz="1400" dirty="0"/>
              <a:t> </a:t>
            </a:r>
            <a:r>
              <a:rPr lang="en-US" altLang="en-US" sz="1400" dirty="0" err="1"/>
              <a:t>aspekta</a:t>
            </a:r>
            <a:r>
              <a:rPr lang="en-US" altLang="en-US" sz="1400" dirty="0"/>
              <a:t> </a:t>
            </a:r>
            <a:r>
              <a:rPr lang="en-US" altLang="en-US" sz="1400" dirty="0" err="1"/>
              <a:t>funkcionalnih</a:t>
            </a:r>
            <a:r>
              <a:rPr lang="en-US" altLang="en-US" sz="1400" dirty="0"/>
              <a:t> </a:t>
            </a:r>
            <a:r>
              <a:rPr lang="en-US" altLang="en-US" sz="1400" dirty="0" err="1"/>
              <a:t>zahteva</a:t>
            </a:r>
            <a:r>
              <a:rPr lang="en-US" altLang="en-US" sz="1400" dirty="0"/>
              <a:t> </a:t>
            </a:r>
            <a:r>
              <a:rPr lang="en-US" altLang="en-US" sz="1400" dirty="0" err="1"/>
              <a:t>uređaja</a:t>
            </a:r>
            <a:endParaRPr lang="en-US" altLang="en-US" sz="1400" dirty="0" err="1">
              <a:cs typeface="Arial"/>
            </a:endParaRPr>
          </a:p>
          <a:p>
            <a:pPr>
              <a:spcBef>
                <a:spcPts val="20"/>
              </a:spcBef>
            </a:pPr>
            <a:endParaRPr lang="en-US" altLang="en-US" sz="1400" dirty="0"/>
          </a:p>
          <a:p>
            <a:pPr>
              <a:spcBef>
                <a:spcPts val="20"/>
              </a:spcBef>
            </a:pPr>
            <a:r>
              <a:rPr lang="en-US" sz="1400" dirty="0" err="1"/>
              <a:t>Funkcionalni</a:t>
            </a:r>
            <a:r>
              <a:rPr lang="en-US" sz="1400" dirty="0"/>
              <a:t> </a:t>
            </a:r>
            <a:r>
              <a:rPr lang="en-US" sz="1400" dirty="0" err="1"/>
              <a:t>zahtevi</a:t>
            </a:r>
            <a:r>
              <a:rPr lang="en-US" sz="1400" dirty="0"/>
              <a:t> se </a:t>
            </a:r>
            <a:r>
              <a:rPr lang="en-US" sz="1400" dirty="0" err="1"/>
              <a:t>nameću</a:t>
            </a:r>
            <a:r>
              <a:rPr lang="en-US" sz="1400" dirty="0"/>
              <a:t> </a:t>
            </a:r>
            <a:r>
              <a:rPr lang="en-US" sz="1400" dirty="0" err="1"/>
              <a:t>i</a:t>
            </a:r>
            <a:r>
              <a:rPr lang="en-US" sz="1400" dirty="0"/>
              <a:t> </a:t>
            </a:r>
            <a:r>
              <a:rPr lang="en-US" sz="1400" dirty="0" err="1"/>
              <a:t>na</a:t>
            </a:r>
            <a:r>
              <a:rPr lang="en-US" sz="1400" dirty="0"/>
              <a:t> </a:t>
            </a:r>
            <a:r>
              <a:rPr lang="en-US" sz="1400" dirty="0" err="1"/>
              <a:t>ulaze</a:t>
            </a:r>
            <a:r>
              <a:rPr lang="en-US" sz="1400" dirty="0"/>
              <a:t> </a:t>
            </a:r>
            <a:r>
              <a:rPr lang="en-US" sz="1400" dirty="0" err="1"/>
              <a:t>i</a:t>
            </a:r>
            <a:r>
              <a:rPr lang="en-US" sz="1400" dirty="0"/>
              <a:t> </a:t>
            </a:r>
            <a:r>
              <a:rPr lang="en-US" sz="1400" dirty="0" err="1"/>
              <a:t>na</a:t>
            </a:r>
            <a:r>
              <a:rPr lang="en-US" sz="1400" dirty="0"/>
              <a:t> </a:t>
            </a:r>
            <a:r>
              <a:rPr lang="en-US" sz="1400" dirty="0" err="1"/>
              <a:t>izlaze</a:t>
            </a:r>
            <a:r>
              <a:rPr lang="en-US" sz="1400" dirty="0"/>
              <a:t> </a:t>
            </a:r>
            <a:r>
              <a:rPr lang="en-US" sz="1400" dirty="0" err="1"/>
              <a:t>uređaja</a:t>
            </a:r>
            <a:r>
              <a:rPr lang="en-US" sz="1400" dirty="0"/>
              <a:t> — </a:t>
            </a:r>
            <a:r>
              <a:rPr lang="en-US" sz="1400" dirty="0" err="1"/>
              <a:t>kao</a:t>
            </a:r>
            <a:r>
              <a:rPr lang="en-US" sz="1400" dirty="0"/>
              <a:t> </a:t>
            </a:r>
            <a:r>
              <a:rPr lang="en-US" sz="1400" dirty="0" err="1"/>
              <a:t>i</a:t>
            </a:r>
            <a:r>
              <a:rPr lang="en-US" sz="1400" dirty="0"/>
              <a:t> </a:t>
            </a:r>
            <a:r>
              <a:rPr lang="en-US" sz="1400" dirty="0" err="1"/>
              <a:t>na</a:t>
            </a:r>
            <a:r>
              <a:rPr lang="en-US" sz="1400" dirty="0"/>
              <a:t> </a:t>
            </a:r>
            <a:r>
              <a:rPr lang="en-US" sz="1400" dirty="0" err="1"/>
              <a:t>njihove</a:t>
            </a:r>
            <a:r>
              <a:rPr lang="en-US" sz="1400" dirty="0"/>
              <a:t> </a:t>
            </a:r>
            <a:r>
              <a:rPr lang="en-US" sz="1400" dirty="0" err="1"/>
              <a:t>međusobne</a:t>
            </a:r>
            <a:r>
              <a:rPr lang="en-US" sz="1400" dirty="0"/>
              <a:t> </a:t>
            </a:r>
            <a:r>
              <a:rPr lang="en-US" sz="1400" dirty="0" err="1"/>
              <a:t>odnose</a:t>
            </a:r>
            <a:r>
              <a:rPr lang="en-US" sz="1400" dirty="0"/>
              <a:t> — </a:t>
            </a:r>
            <a:r>
              <a:rPr lang="en-US" sz="1400" dirty="0" err="1"/>
              <a:t>prema</a:t>
            </a:r>
            <a:r>
              <a:rPr lang="en-US" sz="1400" dirty="0"/>
              <a:t> </a:t>
            </a:r>
            <a:r>
              <a:rPr lang="en-US" sz="1400" dirty="0" err="1"/>
              <a:t>specifikacijama</a:t>
            </a:r>
            <a:r>
              <a:rPr lang="en-US" sz="1400" dirty="0"/>
              <a:t> </a:t>
            </a:r>
            <a:r>
              <a:rPr lang="en-US" sz="1400" dirty="0" err="1"/>
              <a:t>uređaja</a:t>
            </a:r>
            <a:r>
              <a:rPr lang="en-US" sz="1400" dirty="0"/>
              <a:t> (</a:t>
            </a:r>
            <a:r>
              <a:rPr lang="en-US" sz="1400" dirty="0" err="1"/>
              <a:t>funkcionalnoj</a:t>
            </a:r>
            <a:r>
              <a:rPr lang="en-US" sz="1400" dirty="0"/>
              <a:t> </a:t>
            </a:r>
            <a:r>
              <a:rPr lang="en-US" sz="1400" dirty="0" err="1"/>
              <a:t>specifikaciji</a:t>
            </a:r>
            <a:r>
              <a:rPr lang="en-US" sz="1400" dirty="0"/>
              <a:t> </a:t>
            </a:r>
            <a:r>
              <a:rPr lang="en-US" sz="1400" dirty="0" err="1"/>
              <a:t>i</a:t>
            </a:r>
            <a:r>
              <a:rPr lang="en-US" sz="1400" dirty="0"/>
              <a:t> </a:t>
            </a:r>
            <a:r>
              <a:rPr lang="en-US" sz="1400" dirty="0" err="1"/>
              <a:t>specifikaciji</a:t>
            </a:r>
            <a:r>
              <a:rPr lang="en-US" sz="1400" dirty="0"/>
              <a:t> </a:t>
            </a:r>
            <a:r>
              <a:rPr lang="en-US" sz="1400" dirty="0" err="1"/>
              <a:t>dizajna</a:t>
            </a:r>
            <a:r>
              <a:rPr lang="en-US" sz="1400" dirty="0"/>
              <a:t>/</a:t>
            </a:r>
            <a:r>
              <a:rPr lang="en-US" sz="1400" dirty="0" err="1"/>
              <a:t>mikroarhitekture</a:t>
            </a:r>
            <a:r>
              <a:rPr lang="en-US" sz="1400" dirty="0"/>
              <a:t>)</a:t>
            </a:r>
            <a:endParaRPr lang="en-US" dirty="0"/>
          </a:p>
          <a:p>
            <a:pPr>
              <a:spcBef>
                <a:spcPts val="20"/>
              </a:spcBef>
            </a:pPr>
            <a:endParaRPr lang="en-US" sz="1400" dirty="0">
              <a:cs typeface="Arial"/>
            </a:endParaRPr>
          </a:p>
          <a:p>
            <a:pPr>
              <a:spcBef>
                <a:spcPts val="20"/>
              </a:spcBef>
            </a:pPr>
            <a:r>
              <a:rPr lang="en-US" sz="1400" dirty="0">
                <a:cs typeface="Arial"/>
              </a:rPr>
              <a:t>Zahtevi za </a:t>
            </a:r>
            <a:r>
              <a:rPr lang="en-US" sz="1400" dirty="0" err="1">
                <a:cs typeface="Arial"/>
              </a:rPr>
              <a:t>ulazom</a:t>
            </a:r>
            <a:r>
              <a:rPr lang="en-US" sz="1400" dirty="0">
                <a:cs typeface="Arial"/>
              </a:rPr>
              <a:t> </a:t>
            </a:r>
            <a:r>
              <a:rPr lang="en-US" sz="1400" dirty="0" err="1">
                <a:cs typeface="Arial"/>
              </a:rPr>
              <a:t>određuju</a:t>
            </a:r>
            <a:r>
              <a:rPr lang="en-US" sz="1400" dirty="0">
                <a:cs typeface="Arial"/>
              </a:rPr>
              <a:t> </a:t>
            </a:r>
            <a:r>
              <a:rPr lang="en-US" sz="1400" dirty="0" err="1">
                <a:cs typeface="Arial"/>
              </a:rPr>
              <a:t>puni</a:t>
            </a:r>
            <a:r>
              <a:rPr lang="en-US" sz="1400" dirty="0">
                <a:cs typeface="Arial"/>
              </a:rPr>
              <a:t> </a:t>
            </a:r>
            <a:r>
              <a:rPr lang="en-US" sz="1400" dirty="0" err="1">
                <a:cs typeface="Arial"/>
              </a:rPr>
              <a:t>obim</a:t>
            </a:r>
            <a:r>
              <a:rPr lang="en-US" sz="1400" dirty="0">
                <a:cs typeface="Arial"/>
              </a:rPr>
              <a:t> </a:t>
            </a:r>
            <a:r>
              <a:rPr lang="en-US" sz="1400" dirty="0" err="1">
                <a:cs typeface="Arial"/>
              </a:rPr>
              <a:t>podataka</a:t>
            </a:r>
            <a:r>
              <a:rPr lang="en-US" sz="1400" dirty="0">
                <a:cs typeface="Arial"/>
              </a:rPr>
              <a:t> </a:t>
            </a:r>
            <a:r>
              <a:rPr lang="en-US" sz="1400" dirty="0" err="1">
                <a:cs typeface="Arial"/>
              </a:rPr>
              <a:t>i</a:t>
            </a:r>
            <a:r>
              <a:rPr lang="en-US" sz="1400" dirty="0">
                <a:cs typeface="Arial"/>
              </a:rPr>
              <a:t> </a:t>
            </a:r>
            <a:r>
              <a:rPr lang="en-US" sz="1400" dirty="0" err="1">
                <a:cs typeface="Arial"/>
              </a:rPr>
              <a:t>vremenski</a:t>
            </a:r>
            <a:r>
              <a:rPr lang="en-US" sz="1400" dirty="0"/>
              <a:t> </a:t>
            </a:r>
            <a:r>
              <a:rPr lang="en-US" sz="1400" dirty="0" err="1"/>
              <a:t>okvir</a:t>
            </a:r>
            <a:r>
              <a:rPr lang="en-US" sz="1400" dirty="0"/>
              <a:t> </a:t>
            </a:r>
            <a:r>
              <a:rPr lang="en-US" sz="1400" dirty="0" err="1"/>
              <a:t>ulaznih</a:t>
            </a:r>
            <a:r>
              <a:rPr lang="en-US" sz="1400" dirty="0"/>
              <a:t> </a:t>
            </a:r>
            <a:r>
              <a:rPr lang="en-US" sz="1400" dirty="0" err="1"/>
              <a:t>stimulusa</a:t>
            </a:r>
            <a:r>
              <a:rPr lang="en-US" sz="1400" dirty="0"/>
              <a:t> </a:t>
            </a:r>
            <a:r>
              <a:rPr lang="en-US" sz="1400" dirty="0" err="1"/>
              <a:t>koje</a:t>
            </a:r>
            <a:r>
              <a:rPr lang="en-US" sz="1400" dirty="0"/>
              <a:t> </a:t>
            </a:r>
            <a:r>
              <a:rPr lang="en-US" sz="1400" dirty="0" err="1"/>
              <a:t>uređaj</a:t>
            </a:r>
            <a:r>
              <a:rPr lang="en-US" sz="1400" dirty="0"/>
              <a:t> </a:t>
            </a:r>
            <a:r>
              <a:rPr lang="en-US" sz="1400" dirty="0" err="1"/>
              <a:t>treba</a:t>
            </a:r>
            <a:r>
              <a:rPr lang="en-US" sz="1400" dirty="0"/>
              <a:t> da </a:t>
            </a:r>
            <a:r>
              <a:rPr lang="en-US" sz="1400" dirty="0" err="1"/>
              <a:t>obradi</a:t>
            </a:r>
            <a:endParaRPr lang="en-US" sz="1400" dirty="0" err="1">
              <a:cs typeface="Arial"/>
            </a:endParaRPr>
          </a:p>
          <a:p>
            <a:pPr>
              <a:spcBef>
                <a:spcPts val="20"/>
              </a:spcBef>
            </a:pPr>
            <a:endParaRPr lang="en-US" sz="1400" dirty="0"/>
          </a:p>
          <a:p>
            <a:pPr>
              <a:spcBef>
                <a:spcPts val="20"/>
              </a:spcBef>
            </a:pPr>
            <a:r>
              <a:rPr lang="en-US" sz="1400" dirty="0"/>
              <a:t>Zahtevi za </a:t>
            </a:r>
            <a:r>
              <a:rPr lang="en-US" sz="1400" dirty="0" err="1"/>
              <a:t>izlazom</a:t>
            </a:r>
            <a:r>
              <a:rPr lang="en-US" sz="1400" dirty="0"/>
              <a:t> </a:t>
            </a:r>
            <a:r>
              <a:rPr lang="en-US" sz="1400" dirty="0" err="1"/>
              <a:t>preciziraju</a:t>
            </a:r>
            <a:r>
              <a:rPr lang="en-US" sz="1400" dirty="0"/>
              <a:t> </a:t>
            </a:r>
            <a:r>
              <a:rPr lang="en-US" sz="1400" dirty="0" err="1"/>
              <a:t>kompletan</a:t>
            </a:r>
            <a:r>
              <a:rPr lang="en-US" sz="1400" dirty="0"/>
              <a:t> </a:t>
            </a:r>
            <a:r>
              <a:rPr lang="en-US" sz="1400" dirty="0" err="1"/>
              <a:t>skup</a:t>
            </a:r>
            <a:r>
              <a:rPr lang="en-US" sz="1400" dirty="0"/>
              <a:t> </a:t>
            </a:r>
            <a:r>
              <a:rPr lang="en-US" sz="1400" dirty="0" err="1"/>
              <a:t>podataka</a:t>
            </a:r>
            <a:r>
              <a:rPr lang="en-US" sz="1400" dirty="0"/>
              <a:t> </a:t>
            </a:r>
            <a:r>
              <a:rPr lang="en-US" sz="1400" dirty="0" err="1"/>
              <a:t>i</a:t>
            </a:r>
            <a:r>
              <a:rPr lang="en-US" sz="1400" dirty="0"/>
              <a:t> </a:t>
            </a:r>
            <a:r>
              <a:rPr lang="en-US" sz="1400" dirty="0" err="1"/>
              <a:t>vremenskih</a:t>
            </a:r>
            <a:r>
              <a:rPr lang="en-US" sz="1400" dirty="0"/>
              <a:t> </a:t>
            </a:r>
            <a:r>
              <a:rPr lang="en-US" sz="1400" dirty="0" err="1"/>
              <a:t>odgovora</a:t>
            </a:r>
            <a:r>
              <a:rPr lang="en-US" sz="1400" dirty="0"/>
              <a:t> </a:t>
            </a:r>
            <a:r>
              <a:rPr lang="en-US" sz="1400" dirty="0" err="1"/>
              <a:t>koje</a:t>
            </a:r>
            <a:r>
              <a:rPr lang="en-US" sz="1400" dirty="0"/>
              <a:t> </a:t>
            </a:r>
            <a:r>
              <a:rPr lang="en-US" sz="1400" dirty="0" err="1"/>
              <a:t>treba</a:t>
            </a:r>
            <a:r>
              <a:rPr lang="en-US" sz="1400" dirty="0"/>
              <a:t> </a:t>
            </a:r>
            <a:r>
              <a:rPr lang="en-US" sz="1400" dirty="0" err="1"/>
              <a:t>posmatrati</a:t>
            </a:r>
            <a:endParaRPr lang="en-US" sz="1400" dirty="0" err="1">
              <a:cs typeface="Arial"/>
            </a:endParaRPr>
          </a:p>
          <a:p>
            <a:pPr>
              <a:spcBef>
                <a:spcPts val="20"/>
              </a:spcBef>
            </a:pPr>
            <a:endParaRPr lang="en-US" sz="1400" dirty="0"/>
          </a:p>
          <a:p>
            <a:pPr>
              <a:spcBef>
                <a:spcPts val="20"/>
              </a:spcBef>
            </a:pPr>
            <a:r>
              <a:rPr lang="en-US" sz="1400" dirty="0"/>
              <a:t>Zahtevi za </a:t>
            </a:r>
            <a:r>
              <a:rPr lang="en-US" sz="1400" dirty="0" err="1"/>
              <a:t>ulaz</a:t>
            </a:r>
            <a:r>
              <a:rPr lang="en-US" sz="1400" dirty="0"/>
              <a:t>/</a:t>
            </a:r>
            <a:r>
              <a:rPr lang="en-US" sz="1400" dirty="0" err="1"/>
              <a:t>izlaz</a:t>
            </a:r>
            <a:r>
              <a:rPr lang="en-US" sz="1400" dirty="0"/>
              <a:t> </a:t>
            </a:r>
            <a:r>
              <a:rPr lang="en-US" sz="1400" dirty="0" err="1"/>
              <a:t>definišu</a:t>
            </a:r>
            <a:r>
              <a:rPr lang="en-US" sz="1400" dirty="0"/>
              <a:t> </a:t>
            </a:r>
            <a:r>
              <a:rPr lang="en-US" sz="1400" dirty="0" err="1"/>
              <a:t>sve</a:t>
            </a:r>
            <a:r>
              <a:rPr lang="en-US" sz="1400" dirty="0"/>
              <a:t> </a:t>
            </a:r>
            <a:r>
              <a:rPr lang="en-US" sz="1400" dirty="0" err="1"/>
              <a:t>permutacije</a:t>
            </a:r>
            <a:r>
              <a:rPr lang="en-US" sz="1400" dirty="0"/>
              <a:t> </a:t>
            </a:r>
            <a:r>
              <a:rPr lang="en-US" sz="1400" dirty="0" err="1"/>
              <a:t>stimulusa</a:t>
            </a:r>
            <a:r>
              <a:rPr lang="en-US" sz="1400" dirty="0"/>
              <a:t> </a:t>
            </a:r>
            <a:r>
              <a:rPr lang="en-US" sz="1400" dirty="0" err="1"/>
              <a:t>i</a:t>
            </a:r>
            <a:r>
              <a:rPr lang="en-US" sz="1400" dirty="0"/>
              <a:t> </a:t>
            </a:r>
            <a:r>
              <a:rPr lang="en-US" sz="1400" dirty="0" err="1"/>
              <a:t>odgovora</a:t>
            </a:r>
            <a:r>
              <a:rPr lang="en-US" sz="1400" dirty="0"/>
              <a:t> </a:t>
            </a:r>
            <a:r>
              <a:rPr lang="en-US" sz="1400" dirty="0" err="1"/>
              <a:t>koje</a:t>
            </a:r>
            <a:r>
              <a:rPr lang="en-US" sz="1400" dirty="0"/>
              <a:t> </a:t>
            </a:r>
            <a:r>
              <a:rPr lang="en-US" sz="1400" dirty="0" err="1"/>
              <a:t>treba</a:t>
            </a:r>
            <a:r>
              <a:rPr lang="en-US" sz="1400" dirty="0"/>
              <a:t> </a:t>
            </a:r>
            <a:r>
              <a:rPr lang="en-US" sz="1400" dirty="0" err="1"/>
              <a:t>posmatrati</a:t>
            </a:r>
            <a:r>
              <a:rPr lang="en-US" sz="1400" dirty="0"/>
              <a:t> da bi se </a:t>
            </a:r>
            <a:r>
              <a:rPr lang="en-US" sz="1400" dirty="0" err="1"/>
              <a:t>ispunili</a:t>
            </a:r>
            <a:r>
              <a:rPr lang="en-US" sz="1400" dirty="0"/>
              <a:t> </a:t>
            </a:r>
            <a:r>
              <a:rPr lang="en-US" sz="1400" dirty="0" err="1"/>
              <a:t>zahtevi</a:t>
            </a:r>
            <a:r>
              <a:rPr lang="en-US" sz="1400" dirty="0"/>
              <a:t> </a:t>
            </a:r>
            <a:r>
              <a:rPr lang="en-US" sz="1400" dirty="0" err="1"/>
              <a:t>uređaja</a:t>
            </a:r>
            <a:r>
              <a:rPr lang="en-US" sz="1400" dirty="0"/>
              <a:t> </a:t>
            </a:r>
            <a:r>
              <a:rPr lang="en-US" sz="1400" dirty="0" err="1"/>
              <a:t>posmatranog</a:t>
            </a:r>
            <a:r>
              <a:rPr lang="en-US" sz="1400" dirty="0"/>
              <a:t> </a:t>
            </a:r>
            <a:r>
              <a:rPr lang="en-US" sz="1400" dirty="0" err="1"/>
              <a:t>kao</a:t>
            </a:r>
            <a:r>
              <a:rPr lang="en-US" sz="1400" dirty="0"/>
              <a:t> </a:t>
            </a:r>
            <a:r>
              <a:rPr lang="en-US" sz="1400" dirty="0" err="1"/>
              <a:t>crna</a:t>
            </a:r>
            <a:r>
              <a:rPr lang="en-US" sz="1400" dirty="0"/>
              <a:t> </a:t>
            </a:r>
            <a:r>
              <a:rPr lang="en-US" sz="1400" dirty="0" err="1"/>
              <a:t>kutija</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Pošto</a:t>
            </a:r>
            <a:r>
              <a:rPr lang="en-US" sz="1400" dirty="0">
                <a:cs typeface="Arial"/>
              </a:rPr>
              <a:t> se </a:t>
            </a:r>
            <a:r>
              <a:rPr lang="en-US" sz="1400" dirty="0" err="1">
                <a:cs typeface="Arial"/>
              </a:rPr>
              <a:t>kompletno</a:t>
            </a:r>
            <a:r>
              <a:rPr lang="en-US" sz="1400" dirty="0">
                <a:cs typeface="Arial"/>
              </a:rPr>
              <a:t> </a:t>
            </a:r>
            <a:r>
              <a:rPr lang="en-US" sz="1400" dirty="0" err="1">
                <a:cs typeface="Arial"/>
              </a:rPr>
              <a:t>ponašanje</a:t>
            </a:r>
            <a:r>
              <a:rPr lang="en-US" sz="1400" dirty="0">
                <a:cs typeface="Arial"/>
              </a:rPr>
              <a:t> </a:t>
            </a:r>
            <a:r>
              <a:rPr lang="en-US" sz="1400" dirty="0" err="1">
                <a:cs typeface="Arial"/>
              </a:rPr>
              <a:t>uređaja</a:t>
            </a:r>
            <a:r>
              <a:rPr lang="en-US" sz="1400" dirty="0">
                <a:cs typeface="Arial"/>
              </a:rPr>
              <a:t> </a:t>
            </a:r>
            <a:r>
              <a:rPr lang="en-US" sz="1400" dirty="0" err="1">
                <a:cs typeface="Arial"/>
              </a:rPr>
              <a:t>može</a:t>
            </a:r>
            <a:r>
              <a:rPr lang="en-US" sz="1400" dirty="0">
                <a:cs typeface="Arial"/>
              </a:rPr>
              <a:t> </a:t>
            </a:r>
            <a:r>
              <a:rPr lang="en-US" sz="1400" dirty="0" err="1">
                <a:cs typeface="Arial"/>
              </a:rPr>
              <a:t>definisati</a:t>
            </a:r>
            <a:r>
              <a:rPr lang="en-US" sz="1400" dirty="0"/>
              <a:t> </a:t>
            </a:r>
            <a:r>
              <a:rPr lang="en-US" sz="1400" dirty="0" err="1"/>
              <a:t>ovim</a:t>
            </a:r>
            <a:r>
              <a:rPr lang="en-US" sz="1400" dirty="0"/>
              <a:t> </a:t>
            </a:r>
            <a:r>
              <a:rPr lang="en-US" sz="1400" dirty="0" err="1"/>
              <a:t>ulaznim</a:t>
            </a:r>
            <a:r>
              <a:rPr lang="en-US" sz="1400" dirty="0"/>
              <a:t>, </a:t>
            </a:r>
            <a:r>
              <a:rPr lang="en-US" sz="1400" dirty="0" err="1"/>
              <a:t>izlaznim</a:t>
            </a:r>
            <a:r>
              <a:rPr lang="en-US" sz="1400" dirty="0"/>
              <a:t> </a:t>
            </a:r>
            <a:r>
              <a:rPr lang="en-US" sz="1400" dirty="0" err="1"/>
              <a:t>i</a:t>
            </a:r>
            <a:r>
              <a:rPr lang="en-US" sz="1400" dirty="0"/>
              <a:t> </a:t>
            </a:r>
            <a:r>
              <a:rPr lang="en-US" sz="1400" dirty="0" err="1"/>
              <a:t>ulazno</a:t>
            </a:r>
            <a:r>
              <a:rPr lang="en-US" sz="1400" dirty="0"/>
              <a:t>/</a:t>
            </a:r>
            <a:r>
              <a:rPr lang="en-US" sz="1400" dirty="0" err="1"/>
              <a:t>izlaznim</a:t>
            </a:r>
            <a:r>
              <a:rPr lang="en-US" sz="1400" dirty="0"/>
              <a:t> </a:t>
            </a:r>
            <a:r>
              <a:rPr lang="en-US" sz="1400" dirty="0" err="1"/>
              <a:t>zahtevima</a:t>
            </a:r>
            <a:r>
              <a:rPr lang="en-US" sz="1400" dirty="0"/>
              <a:t>, </a:t>
            </a:r>
            <a:r>
              <a:rPr lang="en-US" sz="1400" dirty="0" err="1"/>
              <a:t>funkcionalni</a:t>
            </a:r>
            <a:r>
              <a:rPr lang="en-US" sz="1400" dirty="0"/>
              <a:t> </a:t>
            </a:r>
            <a:r>
              <a:rPr lang="en-US" sz="1400" dirty="0" err="1"/>
              <a:t>prostor</a:t>
            </a:r>
            <a:r>
              <a:rPr lang="en-US" sz="1400" dirty="0"/>
              <a:t> </a:t>
            </a:r>
            <a:r>
              <a:rPr lang="en-US" sz="1400" dirty="0" err="1"/>
              <a:t>pokrivenosti</a:t>
            </a:r>
            <a:r>
              <a:rPr lang="en-US" sz="1400" dirty="0"/>
              <a:t> koji </a:t>
            </a:r>
            <a:r>
              <a:rPr lang="en-US" sz="1400" dirty="0" err="1"/>
              <a:t>obuhvata</a:t>
            </a:r>
            <a:r>
              <a:rPr lang="en-US" sz="1400" dirty="0"/>
              <a:t> </a:t>
            </a:r>
            <a:r>
              <a:rPr lang="en-US" sz="1400" dirty="0" err="1"/>
              <a:t>ove</a:t>
            </a:r>
            <a:r>
              <a:rPr lang="en-US" sz="1400" dirty="0"/>
              <a:t> </a:t>
            </a:r>
            <a:r>
              <a:rPr lang="en-US" sz="1400" dirty="0" err="1"/>
              <a:t>zahteve</a:t>
            </a:r>
            <a:r>
              <a:rPr lang="en-US" sz="1400" dirty="0"/>
              <a:t> </a:t>
            </a:r>
            <a:r>
              <a:rPr lang="en-US" sz="1400" dirty="0" err="1"/>
              <a:t>naziva</a:t>
            </a:r>
            <a:r>
              <a:rPr lang="en-US" sz="1400" dirty="0"/>
              <a:t> se model </a:t>
            </a:r>
            <a:r>
              <a:rPr lang="en-US" sz="1400" dirty="0" err="1"/>
              <a:t>pokrivenosti</a:t>
            </a:r>
            <a:endParaRPr lang="en-US" sz="1400" dirty="0" err="1">
              <a:cs typeface="Arial"/>
            </a:endParaRPr>
          </a:p>
          <a:p>
            <a:pPr>
              <a:spcBef>
                <a:spcPts val="20"/>
              </a:spcBef>
            </a:pPr>
            <a:endParaRPr lang="en-US" sz="1400" dirty="0"/>
          </a:p>
          <a:p>
            <a:pPr>
              <a:spcBef>
                <a:spcPts val="20"/>
              </a:spcBef>
            </a:pPr>
            <a:r>
              <a:rPr lang="en-US" sz="1400" dirty="0"/>
              <a:t>Stepen do </a:t>
            </a:r>
            <a:r>
              <a:rPr lang="en-US" sz="1400" dirty="0" err="1"/>
              <a:t>kog</a:t>
            </a:r>
            <a:r>
              <a:rPr lang="en-US" sz="1400" dirty="0"/>
              <a:t> model </a:t>
            </a:r>
            <a:r>
              <a:rPr lang="en-US" sz="1400" dirty="0" err="1"/>
              <a:t>pokrivenosti</a:t>
            </a:r>
            <a:r>
              <a:rPr lang="en-US" sz="1400" dirty="0"/>
              <a:t> </a:t>
            </a:r>
            <a:r>
              <a:rPr lang="en-US" sz="1400" dirty="0" err="1"/>
              <a:t>obuhvata</a:t>
            </a:r>
            <a:r>
              <a:rPr lang="en-US" sz="1400" dirty="0"/>
              <a:t> </a:t>
            </a:r>
            <a:r>
              <a:rPr lang="en-US" sz="1400" dirty="0" err="1"/>
              <a:t>ove</a:t>
            </a:r>
            <a:r>
              <a:rPr lang="en-US" sz="1400" dirty="0"/>
              <a:t> </a:t>
            </a:r>
            <a:r>
              <a:rPr lang="en-US" sz="1400" dirty="0" err="1"/>
              <a:t>zahteve</a:t>
            </a:r>
            <a:r>
              <a:rPr lang="en-US" sz="1400" dirty="0"/>
              <a:t> </a:t>
            </a:r>
            <a:r>
              <a:rPr lang="en-US" sz="1400" dirty="0" err="1"/>
              <a:t>definiše</a:t>
            </a:r>
            <a:r>
              <a:rPr lang="en-US" sz="1400" dirty="0"/>
              <a:t> se </a:t>
            </a:r>
            <a:r>
              <a:rPr lang="en-US" sz="1400" dirty="0" err="1"/>
              <a:t>kao</a:t>
            </a:r>
            <a:r>
              <a:rPr lang="en-US" sz="1400" dirty="0"/>
              <a:t> </a:t>
            </a:r>
            <a:r>
              <a:rPr lang="en-US" sz="1400" dirty="0" err="1"/>
              <a:t>njegova</a:t>
            </a:r>
            <a:r>
              <a:rPr lang="en-US" sz="1400" dirty="0"/>
              <a:t> </a:t>
            </a:r>
            <a:r>
              <a:rPr lang="en-US" sz="1400" dirty="0" err="1"/>
              <a:t>verodostojnost</a:t>
            </a:r>
            <a:r>
              <a:rPr lang="en-US" sz="1400" dirty="0"/>
              <a:t> (fidelity)</a:t>
            </a:r>
            <a:endParaRPr lang="en-US" dirty="0"/>
          </a:p>
          <a:p>
            <a:pPr>
              <a:spcBef>
                <a:spcPts val="20"/>
              </a:spcBef>
            </a:pPr>
            <a:endParaRPr lang="en-US" sz="1400" dirty="0"/>
          </a:p>
          <a:p>
            <a:pPr>
              <a:spcBef>
                <a:spcPts val="20"/>
              </a:spcBef>
            </a:pPr>
            <a:r>
              <a:rPr lang="en-US" sz="1400" dirty="0" err="1"/>
              <a:t>Verodostojnost</a:t>
            </a:r>
            <a:r>
              <a:rPr lang="en-US" sz="1400" dirty="0"/>
              <a:t> </a:t>
            </a:r>
            <a:r>
              <a:rPr lang="en-US" sz="1400" dirty="0" err="1"/>
              <a:t>modela</a:t>
            </a:r>
            <a:r>
              <a:rPr lang="en-US" sz="1400" dirty="0"/>
              <a:t> </a:t>
            </a:r>
            <a:r>
              <a:rPr lang="en-US" sz="1400" dirty="0" err="1"/>
              <a:t>određuje</a:t>
            </a:r>
            <a:r>
              <a:rPr lang="en-US" sz="1400" dirty="0"/>
              <a:t> </a:t>
            </a:r>
            <a:r>
              <a:rPr lang="en-US" sz="1400" dirty="0" err="1"/>
              <a:t>koliko</a:t>
            </a:r>
            <a:r>
              <a:rPr lang="en-US" sz="1400" dirty="0"/>
              <a:t> model </a:t>
            </a:r>
            <a:r>
              <a:rPr lang="en-US" sz="1400" dirty="0" err="1"/>
              <a:t>precizno</a:t>
            </a:r>
            <a:r>
              <a:rPr lang="en-US" sz="1400" dirty="0"/>
              <a:t> </a:t>
            </a:r>
            <a:r>
              <a:rPr lang="en-US" sz="1400" dirty="0" err="1"/>
              <a:t>definiše</a:t>
            </a:r>
            <a:r>
              <a:rPr lang="en-US" sz="1400" dirty="0"/>
              <a:t> </a:t>
            </a:r>
            <a:r>
              <a:rPr lang="en-US" sz="1400" dirty="0" err="1"/>
              <a:t>stvarne</a:t>
            </a:r>
            <a:r>
              <a:rPr lang="en-US" sz="1400" dirty="0"/>
              <a:t> </a:t>
            </a:r>
            <a:r>
              <a:rPr lang="en-US" sz="1400" dirty="0" err="1"/>
              <a:t>zahteve</a:t>
            </a:r>
            <a:r>
              <a:rPr lang="en-US" sz="1400" dirty="0"/>
              <a:t> </a:t>
            </a:r>
            <a:r>
              <a:rPr lang="en-US" sz="1400" dirty="0" err="1"/>
              <a:t>ponašanja</a:t>
            </a:r>
            <a:r>
              <a:rPr lang="en-US" sz="1400" dirty="0"/>
              <a:t> </a:t>
            </a:r>
            <a:r>
              <a:rPr lang="en-US" sz="1400" dirty="0" err="1"/>
              <a:t>uređaja</a:t>
            </a:r>
            <a:r>
              <a:rPr lang="en-US" sz="1400" dirty="0"/>
              <a:t>. To je </a:t>
            </a:r>
            <a:r>
              <a:rPr lang="en-US" sz="1400" dirty="0" err="1"/>
              <a:t>apstrakcioni</a:t>
            </a:r>
            <a:r>
              <a:rPr lang="en-US" sz="1400" dirty="0"/>
              <a:t> </a:t>
            </a:r>
            <a:r>
              <a:rPr lang="en-US" sz="1400" dirty="0" err="1"/>
              <a:t>jaz</a:t>
            </a:r>
            <a:r>
              <a:rPr lang="en-US" sz="1400" dirty="0"/>
              <a:t> </a:t>
            </a:r>
            <a:r>
              <a:rPr lang="en-US" sz="1400" dirty="0" err="1"/>
              <a:t>između</a:t>
            </a:r>
            <a:r>
              <a:rPr lang="en-US" sz="1400" dirty="0"/>
              <a:t> </a:t>
            </a:r>
            <a:r>
              <a:rPr lang="en-US" sz="1400" dirty="0" err="1"/>
              <a:t>modela</a:t>
            </a:r>
            <a:r>
              <a:rPr lang="en-US" sz="1400" dirty="0"/>
              <a:t> </a:t>
            </a:r>
            <a:r>
              <a:rPr lang="en-US" sz="1400" dirty="0" err="1"/>
              <a:t>pokrivenosti</a:t>
            </a:r>
            <a:r>
              <a:rPr lang="en-US" sz="1400" dirty="0"/>
              <a:t> </a:t>
            </a:r>
            <a:r>
              <a:rPr lang="en-US" sz="1400" dirty="0" err="1"/>
              <a:t>i</a:t>
            </a:r>
            <a:r>
              <a:rPr lang="en-US" sz="1400" dirty="0"/>
              <a:t> </a:t>
            </a:r>
            <a:r>
              <a:rPr lang="en-US" sz="1400" dirty="0" err="1"/>
              <a:t>samog</a:t>
            </a:r>
            <a:r>
              <a:rPr lang="en-US" sz="1400" dirty="0"/>
              <a:t> </a:t>
            </a:r>
            <a:r>
              <a:rPr lang="en-US" sz="1400" dirty="0" err="1"/>
              <a:t>uređaja</a:t>
            </a:r>
            <a:endParaRPr lang="en-US" sz="1400" dirty="0" err="1">
              <a:cs typeface="Arial"/>
            </a:endParaRPr>
          </a:p>
          <a:p>
            <a:endParaRPr lang="en-US" altLang="en-US" sz="1400" dirty="0">
              <a:cs typeface="Arial"/>
            </a:endParaRPr>
          </a:p>
        </p:txBody>
      </p:sp>
    </p:spTree>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a:extLst>
              <a:ext uri="{FF2B5EF4-FFF2-40B4-BE49-F238E27FC236}">
                <a16:creationId xmlns:a16="http://schemas.microsoft.com/office/drawing/2014/main" id="{4DDF2C9D-3379-E131-07C5-CA16325BAEC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59A6C2-38DF-432D-9956-4B8EDA111D48}" type="slidenum">
              <a:rPr lang="de-DE" altLang="en-US">
                <a:solidFill>
                  <a:schemeClr val="bg1"/>
                </a:solidFill>
              </a:rPr>
              <a:pPr/>
              <a:t>26</a:t>
            </a:fld>
            <a:endParaRPr lang="de-DE" altLang="en-US">
              <a:solidFill>
                <a:schemeClr val="bg1"/>
              </a:solidFill>
            </a:endParaRPr>
          </a:p>
        </p:txBody>
      </p:sp>
      <p:sp>
        <p:nvSpPr>
          <p:cNvPr id="44035" name="Rectangle 2">
            <a:extLst>
              <a:ext uri="{FF2B5EF4-FFF2-40B4-BE49-F238E27FC236}">
                <a16:creationId xmlns:a16="http://schemas.microsoft.com/office/drawing/2014/main" id="{3580C76B-866F-9BFD-6816-861566294AB7}"/>
              </a:ext>
            </a:extLst>
          </p:cNvPr>
          <p:cNvSpPr>
            <a:spLocks noGrp="1" noChangeArrowheads="1"/>
          </p:cNvSpPr>
          <p:nvPr>
            <p:ph type="title"/>
          </p:nvPr>
        </p:nvSpPr>
        <p:spPr/>
        <p:txBody>
          <a:bodyPr/>
          <a:lstStyle/>
          <a:p>
            <a:r>
              <a:rPr lang="en-US" dirty="0" err="1"/>
              <a:t>Funkcionalna</a:t>
            </a:r>
            <a:r>
              <a:rPr lang="en-US" dirty="0"/>
              <a:t> </a:t>
            </a:r>
            <a:r>
              <a:rPr lang="en-US" dirty="0" err="1"/>
              <a:t>pokrivenost</a:t>
            </a:r>
            <a:r>
              <a:rPr lang="en-US" altLang="en-US" dirty="0"/>
              <a:t> II</a:t>
            </a:r>
            <a:endParaRPr lang="en-US" dirty="0"/>
          </a:p>
        </p:txBody>
      </p:sp>
      <p:sp>
        <p:nvSpPr>
          <p:cNvPr id="44036" name="Rectangle 3">
            <a:extLst>
              <a:ext uri="{FF2B5EF4-FFF2-40B4-BE49-F238E27FC236}">
                <a16:creationId xmlns:a16="http://schemas.microsoft.com/office/drawing/2014/main" id="{351F23A5-B9AC-7F3F-4975-E4D364A3106B}"/>
              </a:ext>
            </a:extLst>
          </p:cNvPr>
          <p:cNvSpPr>
            <a:spLocks noGrp="1" noChangeArrowheads="1"/>
          </p:cNvSpPr>
          <p:nvPr>
            <p:ph type="body" idx="1"/>
          </p:nvPr>
        </p:nvSpPr>
        <p:spPr/>
        <p:txBody>
          <a:bodyPr/>
          <a:lstStyle/>
          <a:p>
            <a:pPr>
              <a:spcBef>
                <a:spcPts val="20"/>
              </a:spcBef>
            </a:pPr>
            <a:r>
              <a:rPr lang="en-US" altLang="en-US" sz="1400" dirty="0"/>
              <a:t>Za </a:t>
            </a:r>
            <a:r>
              <a:rPr lang="en-US" altLang="en-US" sz="1400" dirty="0" err="1"/>
              <a:t>razliku</a:t>
            </a:r>
            <a:r>
              <a:rPr lang="en-US" altLang="en-US" sz="1400" dirty="0"/>
              <a:t> od </a:t>
            </a:r>
            <a:r>
              <a:rPr lang="en-US" altLang="en-US" sz="1400" dirty="0" err="1"/>
              <a:t>strukturne</a:t>
            </a:r>
            <a:r>
              <a:rPr lang="en-US" altLang="en-US" sz="1400" dirty="0"/>
              <a:t> </a:t>
            </a:r>
            <a:r>
              <a:rPr lang="en-US" altLang="en-US" sz="1400" dirty="0" err="1"/>
              <a:t>pokrivenosti</a:t>
            </a:r>
            <a:r>
              <a:rPr lang="en-US" altLang="en-US" sz="1400" dirty="0"/>
              <a:t>, ne </a:t>
            </a:r>
            <a:r>
              <a:rPr lang="en-US" altLang="en-US" sz="1400" dirty="0" err="1"/>
              <a:t>postoji</a:t>
            </a:r>
            <a:r>
              <a:rPr lang="en-US" altLang="en-US" sz="1400" dirty="0"/>
              <a:t> </a:t>
            </a:r>
            <a:r>
              <a:rPr lang="en-US" altLang="en-US" sz="1400" dirty="0" err="1"/>
              <a:t>automatizovani</a:t>
            </a:r>
            <a:r>
              <a:rPr lang="en-US" altLang="en-US" sz="1400" dirty="0"/>
              <a:t> </a:t>
            </a:r>
            <a:r>
              <a:rPr lang="en-US" altLang="en-US" sz="1400" dirty="0" err="1"/>
              <a:t>način</a:t>
            </a:r>
            <a:r>
              <a:rPr lang="en-US" altLang="en-US" sz="1400" dirty="0"/>
              <a:t> za </a:t>
            </a:r>
            <a:r>
              <a:rPr lang="en-US" altLang="en-US" sz="1400" dirty="0" err="1"/>
              <a:t>kreiranje</a:t>
            </a:r>
            <a:r>
              <a:rPr lang="en-US" altLang="en-US" sz="1400" dirty="0"/>
              <a:t> </a:t>
            </a:r>
            <a:r>
              <a:rPr lang="en-US" altLang="en-US" sz="1400" dirty="0" err="1"/>
              <a:t>modela</a:t>
            </a:r>
            <a:r>
              <a:rPr lang="en-US" altLang="en-US" sz="1400" dirty="0"/>
              <a:t> </a:t>
            </a:r>
            <a:r>
              <a:rPr lang="en-US" altLang="en-US" sz="1400" dirty="0" err="1"/>
              <a:t>funkcionalne</a:t>
            </a:r>
            <a:r>
              <a:rPr lang="en-US" altLang="en-US" sz="1400" dirty="0"/>
              <a:t> </a:t>
            </a:r>
            <a:r>
              <a:rPr lang="en-US" altLang="en-US" sz="1400" dirty="0" err="1"/>
              <a:t>pokrivenosti</a:t>
            </a:r>
            <a:endParaRPr lang="en-US" altLang="en-US" sz="1400" dirty="0" err="1">
              <a:cs typeface="Arial"/>
            </a:endParaRPr>
          </a:p>
          <a:p>
            <a:pPr>
              <a:spcBef>
                <a:spcPts val="20"/>
              </a:spcBef>
            </a:pPr>
            <a:endParaRPr lang="en-US" altLang="en-US" sz="1400" dirty="0"/>
          </a:p>
          <a:p>
            <a:pPr>
              <a:spcBef>
                <a:spcPts val="20"/>
              </a:spcBef>
            </a:pPr>
            <a:r>
              <a:rPr lang="en-US" sz="1400" dirty="0" err="1"/>
              <a:t>Funkcionalna</a:t>
            </a:r>
            <a:r>
              <a:rPr lang="en-US" sz="1400" dirty="0"/>
              <a:t> </a:t>
            </a:r>
            <a:r>
              <a:rPr lang="en-US" sz="1400" dirty="0" err="1"/>
              <a:t>pokrivenost</a:t>
            </a:r>
            <a:r>
              <a:rPr lang="en-US" sz="1400" dirty="0"/>
              <a:t> </a:t>
            </a:r>
            <a:r>
              <a:rPr lang="en-US" sz="1400" dirty="0" err="1"/>
              <a:t>cilja</a:t>
            </a:r>
            <a:r>
              <a:rPr lang="en-US" sz="1400" dirty="0"/>
              <a:t> </a:t>
            </a:r>
            <a:r>
              <a:rPr lang="en-US" sz="1400" dirty="0" err="1"/>
              <a:t>na</a:t>
            </a:r>
            <a:r>
              <a:rPr lang="en-US" sz="1400" dirty="0"/>
              <a:t> </a:t>
            </a:r>
            <a:r>
              <a:rPr lang="en-US" sz="1400" dirty="0" err="1"/>
              <a:t>semantičke</a:t>
            </a:r>
            <a:r>
              <a:rPr lang="en-US" sz="1400" dirty="0"/>
              <a:t> </a:t>
            </a:r>
            <a:r>
              <a:rPr lang="en-US" sz="1400" dirty="0" err="1"/>
              <a:t>aspekte</a:t>
            </a:r>
            <a:r>
              <a:rPr lang="en-US" sz="1400" dirty="0"/>
              <a:t> </a:t>
            </a:r>
            <a:r>
              <a:rPr lang="en-US" sz="1400" dirty="0" err="1"/>
              <a:t>generisanja</a:t>
            </a:r>
            <a:r>
              <a:rPr lang="en-US" sz="1400" dirty="0"/>
              <a:t> </a:t>
            </a:r>
            <a:r>
              <a:rPr lang="en-US" sz="1400" dirty="0" err="1"/>
              <a:t>testova</a:t>
            </a:r>
            <a:r>
              <a:rPr lang="en-US" sz="1400" dirty="0"/>
              <a:t> </a:t>
            </a:r>
            <a:r>
              <a:rPr lang="en-US" sz="1400" dirty="0" err="1"/>
              <a:t>ili</a:t>
            </a:r>
            <a:r>
              <a:rPr lang="en-US" sz="1400" dirty="0"/>
              <a:t> </a:t>
            </a:r>
            <a:r>
              <a:rPr lang="en-US" sz="1400" dirty="0" err="1"/>
              <a:t>implementacije</a:t>
            </a:r>
            <a:r>
              <a:rPr lang="en-US" sz="1400" dirty="0"/>
              <a:t> </a:t>
            </a:r>
            <a:r>
              <a:rPr lang="en-US" sz="1400" dirty="0" err="1"/>
              <a:t>dizajna</a:t>
            </a:r>
            <a:endParaRPr lang="en-US" sz="1400" dirty="0" err="1">
              <a:cs typeface="Arial"/>
            </a:endParaRPr>
          </a:p>
          <a:p>
            <a:pPr>
              <a:spcBef>
                <a:spcPts val="20"/>
              </a:spcBef>
            </a:pPr>
            <a:endParaRPr lang="en-US" sz="1400" dirty="0"/>
          </a:p>
          <a:p>
            <a:pPr>
              <a:spcBef>
                <a:spcPts val="20"/>
              </a:spcBef>
            </a:pPr>
            <a:r>
              <a:rPr lang="en-US" sz="1400" dirty="0" err="1"/>
              <a:t>Osnova</a:t>
            </a:r>
            <a:r>
              <a:rPr lang="en-US" sz="1400" dirty="0"/>
              <a:t> </a:t>
            </a:r>
            <a:r>
              <a:rPr lang="en-US" sz="1400" dirty="0" err="1"/>
              <a:t>svih</a:t>
            </a:r>
            <a:r>
              <a:rPr lang="en-US" sz="1400" dirty="0"/>
              <a:t> </a:t>
            </a:r>
            <a:r>
              <a:rPr lang="en-US" sz="1400" dirty="0" err="1"/>
              <a:t>aktivnosti</a:t>
            </a:r>
            <a:r>
              <a:rPr lang="en-US" sz="1400" dirty="0"/>
              <a:t> </a:t>
            </a:r>
            <a:r>
              <a:rPr lang="en-US" sz="1400" dirty="0" err="1"/>
              <a:t>vezanih</a:t>
            </a:r>
            <a:r>
              <a:rPr lang="en-US" sz="1400" dirty="0"/>
              <a:t> za </a:t>
            </a:r>
            <a:r>
              <a:rPr lang="en-US" sz="1400" dirty="0" err="1"/>
              <a:t>funkcionalnu</a:t>
            </a:r>
            <a:r>
              <a:rPr lang="en-US" sz="1400" dirty="0"/>
              <a:t> </a:t>
            </a:r>
            <a:r>
              <a:rPr lang="en-US" sz="1400" dirty="0" err="1"/>
              <a:t>pokrivenost</a:t>
            </a:r>
            <a:r>
              <a:rPr lang="en-US" sz="1400" dirty="0"/>
              <a:t> je </a:t>
            </a:r>
            <a:r>
              <a:rPr lang="en-US" sz="1400" dirty="0" err="1"/>
              <a:t>svest</a:t>
            </a:r>
            <a:r>
              <a:rPr lang="en-US" sz="1400" dirty="0"/>
              <a:t> da je </a:t>
            </a:r>
            <a:r>
              <a:rPr lang="en-US" sz="1400" dirty="0" err="1"/>
              <a:t>neophodno</a:t>
            </a:r>
            <a:r>
              <a:rPr lang="en-US" sz="1400" dirty="0"/>
              <a:t> </a:t>
            </a:r>
            <a:r>
              <a:rPr lang="en-US" sz="1400" dirty="0" err="1"/>
              <a:t>izabrati</a:t>
            </a:r>
            <a:r>
              <a:rPr lang="en-US" sz="1400" dirty="0"/>
              <a:t> </a:t>
            </a:r>
            <a:r>
              <a:rPr lang="en-US" sz="1400" dirty="0" err="1"/>
              <a:t>koje</a:t>
            </a:r>
            <a:r>
              <a:rPr lang="en-US" sz="1400" dirty="0"/>
              <a:t> </a:t>
            </a:r>
            <a:r>
              <a:rPr lang="en-US" sz="1400" dirty="0" err="1"/>
              <a:t>funkcionalne</a:t>
            </a:r>
            <a:r>
              <a:rPr lang="en-US" sz="1400" dirty="0"/>
              <a:t> </a:t>
            </a:r>
            <a:r>
              <a:rPr lang="en-US" sz="1400" dirty="0" err="1"/>
              <a:t>oblasti</a:t>
            </a:r>
            <a:r>
              <a:rPr lang="en-US" sz="1400" dirty="0"/>
              <a:t> </a:t>
            </a:r>
            <a:r>
              <a:rPr lang="en-US" sz="1400" dirty="0" err="1"/>
              <a:t>dizajna</a:t>
            </a:r>
            <a:r>
              <a:rPr lang="en-US" sz="1400" dirty="0"/>
              <a:t> </a:t>
            </a:r>
            <a:r>
              <a:rPr lang="en-US" sz="1400" dirty="0" err="1"/>
              <a:t>treba</a:t>
            </a:r>
            <a:r>
              <a:rPr lang="en-US" sz="1400" dirty="0"/>
              <a:t> </a:t>
            </a:r>
            <a:r>
              <a:rPr lang="en-US" sz="1400" dirty="0" err="1"/>
              <a:t>testirati</a:t>
            </a:r>
            <a:endParaRPr lang="en-US" sz="1400" dirty="0" err="1">
              <a:cs typeface="Arial"/>
            </a:endParaRPr>
          </a:p>
          <a:p>
            <a:pPr>
              <a:spcBef>
                <a:spcPts val="20"/>
              </a:spcBef>
            </a:pPr>
            <a:endParaRPr lang="en-US" sz="1400" dirty="0"/>
          </a:p>
          <a:p>
            <a:pPr>
              <a:spcBef>
                <a:spcPts val="20"/>
              </a:spcBef>
            </a:pPr>
            <a:r>
              <a:rPr lang="en-US" sz="1400" dirty="0" err="1"/>
              <a:t>Uvid</a:t>
            </a:r>
            <a:r>
              <a:rPr lang="en-US" sz="1400" dirty="0"/>
              <a:t> u </a:t>
            </a:r>
            <a:r>
              <a:rPr lang="en-US" sz="1400" dirty="0" err="1"/>
              <a:t>semantiku</a:t>
            </a:r>
            <a:r>
              <a:rPr lang="en-US" sz="1400" dirty="0"/>
              <a:t> </a:t>
            </a:r>
            <a:r>
              <a:rPr lang="en-US" sz="1400" dirty="0" err="1"/>
              <a:t>dizajna</a:t>
            </a:r>
            <a:r>
              <a:rPr lang="en-US" sz="1400" dirty="0"/>
              <a:t> </a:t>
            </a:r>
            <a:r>
              <a:rPr lang="en-US" sz="1400" dirty="0" err="1"/>
              <a:t>pokreće</a:t>
            </a:r>
            <a:r>
              <a:rPr lang="en-US" sz="1400" dirty="0"/>
              <a:t> </a:t>
            </a:r>
            <a:r>
              <a:rPr lang="en-US" sz="1400" dirty="0" err="1"/>
              <a:t>ove</a:t>
            </a:r>
            <a:r>
              <a:rPr lang="en-US" sz="1400" dirty="0"/>
              <a:t> </a:t>
            </a:r>
            <a:r>
              <a:rPr lang="en-US" sz="1400" dirty="0" err="1"/>
              <a:t>izbore</a:t>
            </a:r>
            <a:r>
              <a:rPr lang="en-US" sz="1400" dirty="0"/>
              <a:t>, a oni </a:t>
            </a:r>
            <a:r>
              <a:rPr lang="en-US" sz="1400" dirty="0" err="1"/>
              <a:t>moraju</a:t>
            </a:r>
            <a:r>
              <a:rPr lang="en-US" sz="1400" dirty="0"/>
              <a:t> </a:t>
            </a:r>
            <a:r>
              <a:rPr lang="en-US" sz="1400" dirty="0" err="1"/>
              <a:t>doći</a:t>
            </a:r>
            <a:r>
              <a:rPr lang="en-US" sz="1400" dirty="0"/>
              <a:t> od </a:t>
            </a:r>
            <a:r>
              <a:rPr lang="en-US" sz="1400" dirty="0" err="1"/>
              <a:t>dizajnera</a:t>
            </a:r>
            <a:r>
              <a:rPr lang="en-US" sz="1400" dirty="0"/>
              <a:t> </a:t>
            </a:r>
            <a:r>
              <a:rPr lang="en-US" sz="1400" dirty="0" err="1"/>
              <a:t>ili</a:t>
            </a:r>
            <a:r>
              <a:rPr lang="en-US" sz="1400" dirty="0"/>
              <a:t> </a:t>
            </a:r>
            <a:r>
              <a:rPr lang="en-US" sz="1400" dirty="0" err="1"/>
              <a:t>inženjera</a:t>
            </a:r>
            <a:r>
              <a:rPr lang="en-US" sz="1400" dirty="0"/>
              <a:t> za </a:t>
            </a:r>
            <a:r>
              <a:rPr lang="en-US" sz="1400" dirty="0" err="1"/>
              <a:t>verifikaciju</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Vrlo</a:t>
            </a:r>
            <a:r>
              <a:rPr lang="en-US" sz="1400" dirty="0">
                <a:cs typeface="Arial"/>
              </a:rPr>
              <a:t> </a:t>
            </a:r>
            <a:r>
              <a:rPr lang="en-US" sz="1400" dirty="0" err="1">
                <a:cs typeface="Arial"/>
              </a:rPr>
              <a:t>važan</a:t>
            </a:r>
            <a:r>
              <a:rPr lang="en-US" sz="1400" dirty="0"/>
              <a:t> deo </a:t>
            </a:r>
            <a:r>
              <a:rPr lang="en-US" sz="1400" dirty="0" err="1"/>
              <a:t>ovog</a:t>
            </a:r>
            <a:r>
              <a:rPr lang="en-US" sz="1400" dirty="0"/>
              <a:t> </a:t>
            </a:r>
            <a:r>
              <a:rPr lang="en-US" sz="1400" dirty="0" err="1"/>
              <a:t>uvida</a:t>
            </a:r>
            <a:r>
              <a:rPr lang="en-US" sz="1400" dirty="0"/>
              <a:t> je </a:t>
            </a:r>
            <a:r>
              <a:rPr lang="en-US" sz="1400" dirty="0" err="1"/>
              <a:t>znanje</a:t>
            </a:r>
            <a:r>
              <a:rPr lang="en-US" sz="1400" dirty="0"/>
              <a:t> o </a:t>
            </a:r>
            <a:r>
              <a:rPr lang="en-US" sz="1400" dirty="0" err="1"/>
              <a:t>složenosti</a:t>
            </a:r>
            <a:r>
              <a:rPr lang="en-US" sz="1400" dirty="0"/>
              <a:t> </a:t>
            </a:r>
            <a:r>
              <a:rPr lang="en-US" sz="1400" dirty="0" err="1"/>
              <a:t>dizajna</a:t>
            </a:r>
            <a:r>
              <a:rPr lang="en-US" sz="1400" dirty="0"/>
              <a:t> </a:t>
            </a:r>
            <a:r>
              <a:rPr lang="en-US" sz="1400" dirty="0" err="1"/>
              <a:t>i</a:t>
            </a:r>
            <a:r>
              <a:rPr lang="en-US" sz="1400" dirty="0"/>
              <a:t> o </a:t>
            </a:r>
            <a:r>
              <a:rPr lang="en-US" sz="1400" dirty="0" err="1"/>
              <a:t>funkcionalnostima</a:t>
            </a:r>
            <a:r>
              <a:rPr lang="en-US" sz="1400" dirty="0"/>
              <a:t> </a:t>
            </a:r>
            <a:r>
              <a:rPr lang="en-US" sz="1400" dirty="0" err="1"/>
              <a:t>koje</a:t>
            </a:r>
            <a:r>
              <a:rPr lang="en-US" sz="1400" dirty="0"/>
              <a:t> </a:t>
            </a:r>
            <a:r>
              <a:rPr lang="en-US" sz="1400" dirty="0" err="1"/>
              <a:t>su</a:t>
            </a:r>
            <a:r>
              <a:rPr lang="en-US" sz="1400" dirty="0"/>
              <a:t> </a:t>
            </a:r>
            <a:r>
              <a:rPr lang="en-US" sz="1400" dirty="0" err="1"/>
              <a:t>sklone</a:t>
            </a:r>
            <a:r>
              <a:rPr lang="en-US" sz="1400" dirty="0"/>
              <a:t> </a:t>
            </a:r>
            <a:r>
              <a:rPr lang="en-US" sz="1400" dirty="0" err="1"/>
              <a:t>greškama</a:t>
            </a:r>
            <a:endParaRPr lang="en-US" sz="1400" dirty="0">
              <a:cs typeface="Arial"/>
            </a:endParaRPr>
          </a:p>
          <a:p>
            <a:pPr>
              <a:spcBef>
                <a:spcPts val="20"/>
              </a:spcBef>
            </a:pPr>
            <a:endParaRPr lang="en-US" sz="1400" dirty="0"/>
          </a:p>
          <a:p>
            <a:pPr>
              <a:spcBef>
                <a:spcPts val="20"/>
              </a:spcBef>
            </a:pPr>
            <a:r>
              <a:rPr lang="en-US" sz="1400" dirty="0" err="1"/>
              <a:t>Kreiranje</a:t>
            </a:r>
            <a:r>
              <a:rPr lang="en-US" sz="1400" dirty="0"/>
              <a:t> </a:t>
            </a:r>
            <a:r>
              <a:rPr lang="en-US" sz="1400" dirty="0" err="1"/>
              <a:t>modela</a:t>
            </a:r>
            <a:r>
              <a:rPr lang="en-US" sz="1400" dirty="0"/>
              <a:t> </a:t>
            </a:r>
            <a:r>
              <a:rPr lang="en-US" sz="1400" dirty="0" err="1"/>
              <a:t>funkcionalne</a:t>
            </a:r>
            <a:r>
              <a:rPr lang="en-US" sz="1400" dirty="0"/>
              <a:t> </a:t>
            </a:r>
            <a:r>
              <a:rPr lang="en-US" sz="1400" dirty="0" err="1"/>
              <a:t>pokrivenosti</a:t>
            </a:r>
            <a:r>
              <a:rPr lang="en-US" sz="1400" dirty="0"/>
              <a:t> mora </a:t>
            </a:r>
            <a:r>
              <a:rPr lang="en-US" sz="1400" dirty="0" err="1"/>
              <a:t>proizaći</a:t>
            </a:r>
            <a:r>
              <a:rPr lang="en-US" sz="1400" dirty="0"/>
              <a:t> </a:t>
            </a:r>
            <a:r>
              <a:rPr lang="en-US" sz="1400" dirty="0" err="1"/>
              <a:t>iz</a:t>
            </a:r>
            <a:r>
              <a:rPr lang="en-US" sz="1400" dirty="0"/>
              <a:t> </a:t>
            </a:r>
            <a:r>
              <a:rPr lang="en-US" sz="1400" dirty="0" err="1"/>
              <a:t>iskustva</a:t>
            </a:r>
            <a:r>
              <a:rPr lang="en-US" sz="1400" dirty="0"/>
              <a:t> </a:t>
            </a:r>
            <a:r>
              <a:rPr lang="en-US" sz="1400" dirty="0" err="1"/>
              <a:t>inženjera</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Ne </a:t>
            </a:r>
            <a:r>
              <a:rPr lang="en-US" sz="1400" dirty="0" err="1">
                <a:cs typeface="Arial"/>
              </a:rPr>
              <a:t>postoji</a:t>
            </a:r>
            <a:r>
              <a:rPr lang="en-US" sz="1400" dirty="0">
                <a:cs typeface="Arial"/>
              </a:rPr>
              <a:t> </a:t>
            </a:r>
            <a:r>
              <a:rPr lang="en-US" sz="1400" dirty="0" err="1">
                <a:cs typeface="Arial"/>
              </a:rPr>
              <a:t>skup</a:t>
            </a:r>
            <a:r>
              <a:rPr lang="en-US" sz="1400" dirty="0">
                <a:cs typeface="Arial"/>
              </a:rPr>
              <a:t> </a:t>
            </a:r>
            <a:r>
              <a:rPr lang="en-US" sz="1400" dirty="0" err="1">
                <a:cs typeface="Arial"/>
              </a:rPr>
              <a:t>složenih</a:t>
            </a:r>
            <a:r>
              <a:rPr lang="en-US" sz="1400" dirty="0">
                <a:cs typeface="Arial"/>
              </a:rPr>
              <a:t> </a:t>
            </a:r>
            <a:r>
              <a:rPr lang="en-US" sz="1400" dirty="0" err="1">
                <a:cs typeface="Arial"/>
              </a:rPr>
              <a:t>automatizovanih</a:t>
            </a:r>
            <a:r>
              <a:rPr lang="en-US" sz="1400" dirty="0"/>
              <a:t> alata za </a:t>
            </a:r>
            <a:r>
              <a:rPr lang="en-US" sz="1400" dirty="0" err="1"/>
              <a:t>definisanje</a:t>
            </a:r>
            <a:r>
              <a:rPr lang="en-US" sz="1400" dirty="0"/>
              <a:t> </a:t>
            </a:r>
            <a:r>
              <a:rPr lang="en-US" sz="1400" dirty="0" err="1"/>
              <a:t>modela</a:t>
            </a:r>
            <a:r>
              <a:rPr lang="en-US" sz="1400" dirty="0"/>
              <a:t> </a:t>
            </a:r>
            <a:r>
              <a:rPr lang="en-US" sz="1400" dirty="0" err="1"/>
              <a:t>funkcionalne</a:t>
            </a:r>
            <a:r>
              <a:rPr lang="en-US" sz="1400" dirty="0"/>
              <a:t> </a:t>
            </a:r>
            <a:r>
              <a:rPr lang="en-US" sz="1400" dirty="0" err="1"/>
              <a:t>pokrivenosti</a:t>
            </a:r>
            <a:endParaRPr lang="en-US" sz="1400" dirty="0" err="1">
              <a:cs typeface="Arial"/>
            </a:endParaRPr>
          </a:p>
          <a:p>
            <a:pPr>
              <a:spcBef>
                <a:spcPts val="20"/>
              </a:spcBef>
            </a:pPr>
            <a:endParaRPr lang="en-US" sz="1400" dirty="0"/>
          </a:p>
          <a:p>
            <a:pPr>
              <a:spcBef>
                <a:spcPts val="20"/>
              </a:spcBef>
            </a:pPr>
            <a:r>
              <a:rPr lang="en-US" sz="1400" dirty="0" err="1"/>
              <a:t>Podrška</a:t>
            </a:r>
            <a:r>
              <a:rPr lang="en-US" sz="1400" dirty="0"/>
              <a:t> alata </a:t>
            </a:r>
            <a:r>
              <a:rPr lang="en-US" sz="1400" dirty="0" err="1"/>
              <a:t>uglavnom</a:t>
            </a:r>
            <a:r>
              <a:rPr lang="en-US" sz="1400" dirty="0"/>
              <a:t> je </a:t>
            </a:r>
            <a:r>
              <a:rPr lang="en-US" sz="1400" dirty="0" err="1"/>
              <a:t>fokusirana</a:t>
            </a:r>
            <a:r>
              <a:rPr lang="en-US" sz="1400" dirty="0"/>
              <a:t> </a:t>
            </a:r>
            <a:r>
              <a:rPr lang="en-US" sz="1400" dirty="0" err="1"/>
              <a:t>na</a:t>
            </a:r>
            <a:r>
              <a:rPr lang="en-US" sz="1400" dirty="0"/>
              <a:t> </a:t>
            </a:r>
            <a:r>
              <a:rPr lang="en-US" sz="1400" dirty="0" err="1"/>
              <a:t>implementaciju</a:t>
            </a:r>
            <a:r>
              <a:rPr lang="en-US" sz="1400" dirty="0"/>
              <a:t> </a:t>
            </a:r>
            <a:r>
              <a:rPr lang="en-US" sz="1400" dirty="0" err="1"/>
              <a:t>modela</a:t>
            </a:r>
            <a:r>
              <a:rPr lang="en-US" sz="1400" dirty="0"/>
              <a:t> </a:t>
            </a:r>
            <a:r>
              <a:rPr lang="en-US" sz="1400" dirty="0" err="1"/>
              <a:t>pokrivenosti</a:t>
            </a:r>
            <a:r>
              <a:rPr lang="en-US" sz="1400" dirty="0"/>
              <a:t> </a:t>
            </a:r>
            <a:r>
              <a:rPr lang="en-US" sz="1400" dirty="0" err="1"/>
              <a:t>i</a:t>
            </a:r>
            <a:r>
              <a:rPr lang="en-US" sz="1400" dirty="0"/>
              <a:t> </a:t>
            </a:r>
            <a:r>
              <a:rPr lang="en-US" sz="1400" dirty="0" err="1"/>
              <a:t>efikasno</a:t>
            </a:r>
            <a:r>
              <a:rPr lang="en-US" sz="1400" dirty="0"/>
              <a:t> </a:t>
            </a:r>
            <a:r>
              <a:rPr lang="en-US" sz="1400" dirty="0" err="1"/>
              <a:t>prikupljanje</a:t>
            </a:r>
            <a:r>
              <a:rPr lang="en-US" sz="1400" dirty="0"/>
              <a:t> </a:t>
            </a:r>
            <a:r>
              <a:rPr lang="en-US" sz="1400" dirty="0" err="1"/>
              <a:t>podataka</a:t>
            </a:r>
            <a:r>
              <a:rPr lang="en-US" sz="1400" dirty="0"/>
              <a:t> </a:t>
            </a:r>
            <a:r>
              <a:rPr lang="en-US" sz="1400" dirty="0" err="1"/>
              <a:t>tokom</a:t>
            </a:r>
            <a:r>
              <a:rPr lang="en-US" sz="1400" dirty="0"/>
              <a:t> </a:t>
            </a:r>
            <a:r>
              <a:rPr lang="en-US" sz="1400" dirty="0" err="1"/>
              <a:t>izvršavanja</a:t>
            </a:r>
            <a:r>
              <a:rPr lang="en-US" sz="1400" dirty="0"/>
              <a:t>. </a:t>
            </a:r>
            <a:r>
              <a:rPr lang="en-US" sz="1400" dirty="0" err="1"/>
              <a:t>Nakon</a:t>
            </a:r>
            <a:r>
              <a:rPr lang="en-US" sz="1400" dirty="0"/>
              <a:t> </a:t>
            </a:r>
            <a:r>
              <a:rPr lang="en-US" sz="1400" dirty="0" err="1"/>
              <a:t>prikupljanja</a:t>
            </a:r>
            <a:r>
              <a:rPr lang="en-US" sz="1400" dirty="0"/>
              <a:t> </a:t>
            </a:r>
            <a:r>
              <a:rPr lang="en-US" sz="1400" dirty="0" err="1"/>
              <a:t>podataka</a:t>
            </a:r>
            <a:r>
              <a:rPr lang="en-US" sz="1400" dirty="0"/>
              <a:t>, </a:t>
            </a:r>
            <a:r>
              <a:rPr lang="en-US" sz="1400" dirty="0" err="1"/>
              <a:t>alati</a:t>
            </a:r>
            <a:r>
              <a:rPr lang="en-US" sz="1400" dirty="0"/>
              <a:t> </a:t>
            </a:r>
            <a:r>
              <a:rPr lang="en-US" sz="1400" dirty="0" err="1"/>
              <a:t>pružaju</a:t>
            </a:r>
            <a:r>
              <a:rPr lang="en-US" sz="1400" dirty="0"/>
              <a:t> </a:t>
            </a:r>
            <a:r>
              <a:rPr lang="en-US" sz="1400" dirty="0" err="1"/>
              <a:t>grafički</a:t>
            </a:r>
            <a:r>
              <a:rPr lang="en-US" sz="1400" dirty="0"/>
              <a:t> </a:t>
            </a:r>
            <a:r>
              <a:rPr lang="en-US" sz="1400" dirty="0" err="1"/>
              <a:t>interfejs</a:t>
            </a:r>
            <a:r>
              <a:rPr lang="en-US" sz="1400" dirty="0"/>
              <a:t> koji </a:t>
            </a:r>
            <a:r>
              <a:rPr lang="en-US" sz="1400" dirty="0" err="1"/>
              <a:t>pomaže</a:t>
            </a:r>
            <a:r>
              <a:rPr lang="en-US" sz="1400" dirty="0"/>
              <a:t> u </a:t>
            </a:r>
            <a:r>
              <a:rPr lang="en-US" sz="1400" dirty="0" err="1"/>
              <a:t>pregledu</a:t>
            </a:r>
            <a:r>
              <a:rPr lang="en-US" sz="1400" dirty="0"/>
              <a:t> </a:t>
            </a:r>
            <a:r>
              <a:rPr lang="en-US" sz="1400" dirty="0" err="1"/>
              <a:t>i</a:t>
            </a:r>
            <a:r>
              <a:rPr lang="en-US" sz="1400" dirty="0"/>
              <a:t> </a:t>
            </a:r>
            <a:r>
              <a:rPr lang="en-US" sz="1400" dirty="0" err="1"/>
              <a:t>analizi</a:t>
            </a:r>
            <a:r>
              <a:rPr lang="en-US" sz="1400" dirty="0"/>
              <a:t> </a:t>
            </a:r>
            <a:r>
              <a:rPr lang="en-US" sz="1400" dirty="0" err="1"/>
              <a:t>rezultata</a:t>
            </a:r>
            <a:endParaRPr lang="en-US" sz="1400" dirty="0" err="1">
              <a:cs typeface="Arial"/>
            </a:endParaRPr>
          </a:p>
          <a:p>
            <a:endParaRPr lang="en-US" altLang="en-US" sz="1400" dirty="0">
              <a:cs typeface="Arial"/>
            </a:endParaRPr>
          </a:p>
        </p:txBody>
      </p:sp>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a:extLst>
              <a:ext uri="{FF2B5EF4-FFF2-40B4-BE49-F238E27FC236}">
                <a16:creationId xmlns:a16="http://schemas.microsoft.com/office/drawing/2014/main" id="{6D016DE3-FB69-732D-A90A-D4FA760BB97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A77E5D-3AE1-4BA5-9511-EC37C045A6D2}" type="slidenum">
              <a:rPr lang="de-DE" altLang="en-US">
                <a:solidFill>
                  <a:schemeClr val="bg1"/>
                </a:solidFill>
              </a:rPr>
              <a:pPr/>
              <a:t>27</a:t>
            </a:fld>
            <a:endParaRPr lang="de-DE" altLang="en-US">
              <a:solidFill>
                <a:schemeClr val="bg1"/>
              </a:solidFill>
            </a:endParaRPr>
          </a:p>
        </p:txBody>
      </p:sp>
      <p:sp>
        <p:nvSpPr>
          <p:cNvPr id="45059" name="Rectangle 2">
            <a:extLst>
              <a:ext uri="{FF2B5EF4-FFF2-40B4-BE49-F238E27FC236}">
                <a16:creationId xmlns:a16="http://schemas.microsoft.com/office/drawing/2014/main" id="{7CFCC30F-0DF5-2224-94A1-ECB6BFD609E9}"/>
              </a:ext>
            </a:extLst>
          </p:cNvPr>
          <p:cNvSpPr>
            <a:spLocks noGrp="1" noChangeArrowheads="1"/>
          </p:cNvSpPr>
          <p:nvPr>
            <p:ph type="title"/>
          </p:nvPr>
        </p:nvSpPr>
        <p:spPr/>
        <p:txBody>
          <a:bodyPr/>
          <a:lstStyle/>
          <a:p>
            <a:pPr eaLnBrk="1" hangingPunct="1"/>
            <a:r>
              <a:rPr lang="en-US" altLang="en-US" dirty="0" err="1"/>
              <a:t>Koraci</a:t>
            </a:r>
            <a:r>
              <a:rPr lang="en-US" altLang="en-US" dirty="0"/>
              <a:t> u </a:t>
            </a:r>
            <a:r>
              <a:rPr lang="en-US" altLang="en-US" dirty="0" err="1"/>
              <a:t>razvoju</a:t>
            </a:r>
            <a:r>
              <a:rPr lang="en-US" altLang="en-US" dirty="0"/>
              <a:t> </a:t>
            </a:r>
            <a:r>
              <a:rPr lang="en-US" altLang="en-US" dirty="0" err="1"/>
              <a:t>modela</a:t>
            </a:r>
            <a:r>
              <a:rPr lang="en-US" altLang="en-US" dirty="0"/>
              <a:t> </a:t>
            </a:r>
            <a:r>
              <a:rPr lang="en-US" altLang="en-US" dirty="0" err="1"/>
              <a:t>funkcionalne</a:t>
            </a:r>
            <a:r>
              <a:rPr lang="en-US" altLang="en-US" dirty="0"/>
              <a:t> </a:t>
            </a:r>
            <a:r>
              <a:rPr lang="en-US" altLang="en-US" dirty="0" err="1"/>
              <a:t>pokrivenosti</a:t>
            </a:r>
            <a:endParaRPr lang="en-US" altLang="en-US" dirty="0" err="1">
              <a:cs typeface="Arial"/>
            </a:endParaRPr>
          </a:p>
        </p:txBody>
      </p:sp>
      <p:sp>
        <p:nvSpPr>
          <p:cNvPr id="45060" name="Rectangle 3">
            <a:extLst>
              <a:ext uri="{FF2B5EF4-FFF2-40B4-BE49-F238E27FC236}">
                <a16:creationId xmlns:a16="http://schemas.microsoft.com/office/drawing/2014/main" id="{5D09A24A-855F-24AE-5030-716EAB3DE990}"/>
              </a:ext>
            </a:extLst>
          </p:cNvPr>
          <p:cNvSpPr>
            <a:spLocks noGrp="1" noChangeArrowheads="1"/>
          </p:cNvSpPr>
          <p:nvPr>
            <p:ph type="body" idx="1"/>
          </p:nvPr>
        </p:nvSpPr>
        <p:spPr/>
        <p:txBody>
          <a:bodyPr/>
          <a:lstStyle/>
          <a:p>
            <a:pPr>
              <a:spcBef>
                <a:spcPts val="20"/>
              </a:spcBef>
            </a:pPr>
            <a:r>
              <a:rPr lang="en-US" altLang="en-US" sz="1400" dirty="0"/>
              <a:t>Koraci u </a:t>
            </a:r>
            <a:r>
              <a:rPr lang="en-US" altLang="en-US" sz="1400" dirty="0" err="1"/>
              <a:t>dizajnu</a:t>
            </a:r>
            <a:r>
              <a:rPr lang="en-US" altLang="en-US" sz="1400" dirty="0"/>
              <a:t> </a:t>
            </a:r>
            <a:r>
              <a:rPr lang="en-US" altLang="en-US" sz="1400" dirty="0" err="1"/>
              <a:t>modela</a:t>
            </a:r>
            <a:r>
              <a:rPr lang="en-US" altLang="en-US" sz="1400" dirty="0"/>
              <a:t> </a:t>
            </a:r>
            <a:r>
              <a:rPr lang="en-US" altLang="en-US" sz="1400" dirty="0" err="1"/>
              <a:t>funkcionalne</a:t>
            </a:r>
            <a:r>
              <a:rPr lang="en-US" altLang="en-US" sz="1400" dirty="0"/>
              <a:t> </a:t>
            </a:r>
            <a:r>
              <a:rPr lang="en-US" altLang="en-US" sz="1400" dirty="0" err="1"/>
              <a:t>pokrivenosti</a:t>
            </a:r>
            <a:r>
              <a:rPr lang="en-US" altLang="en-US" sz="1400" dirty="0"/>
              <a:t> </a:t>
            </a:r>
            <a:r>
              <a:rPr lang="en-US" altLang="en-US" sz="1400" dirty="0" err="1"/>
              <a:t>uključuju</a:t>
            </a:r>
            <a:r>
              <a:rPr lang="en-US" altLang="en-US" sz="1400" dirty="0"/>
              <a:t>:</a:t>
            </a:r>
            <a:endParaRPr lang="en-US" dirty="0"/>
          </a:p>
          <a:p>
            <a:pPr lvl="1" indent="-188595">
              <a:spcBef>
                <a:spcPts val="20"/>
              </a:spcBef>
            </a:pPr>
            <a:r>
              <a:rPr lang="en-US" sz="1400" dirty="0" err="1"/>
              <a:t>opisivanje</a:t>
            </a:r>
            <a:r>
              <a:rPr lang="en-US" sz="1400" dirty="0"/>
              <a:t> </a:t>
            </a:r>
            <a:r>
              <a:rPr lang="en-US" sz="1400" dirty="0" err="1"/>
              <a:t>semantike</a:t>
            </a:r>
            <a:r>
              <a:rPr lang="en-US" sz="1400" dirty="0"/>
              <a:t> </a:t>
            </a:r>
            <a:r>
              <a:rPr lang="en-US" sz="1400" dirty="0" err="1"/>
              <a:t>modela</a:t>
            </a:r>
            <a:r>
              <a:rPr lang="en-US" sz="1400" dirty="0"/>
              <a:t>,</a:t>
            </a:r>
            <a:endParaRPr lang="en-US" sz="1400" dirty="0">
              <a:cs typeface="Arial"/>
            </a:endParaRPr>
          </a:p>
          <a:p>
            <a:pPr lvl="1" indent="-188595">
              <a:spcBef>
                <a:spcPts val="20"/>
              </a:spcBef>
            </a:pPr>
            <a:r>
              <a:rPr lang="en-US" sz="1400" dirty="0" err="1"/>
              <a:t>definisanje</a:t>
            </a:r>
            <a:r>
              <a:rPr lang="en-US" sz="1400" dirty="0"/>
              <a:t> </a:t>
            </a:r>
            <a:r>
              <a:rPr lang="en-US" sz="1400" dirty="0" err="1"/>
              <a:t>tributa</a:t>
            </a:r>
            <a:r>
              <a:rPr lang="en-US" sz="1400" dirty="0"/>
              <a:t> </a:t>
            </a:r>
            <a:r>
              <a:rPr lang="en-US" sz="1400" dirty="0" err="1"/>
              <a:t>pokrivenosti</a:t>
            </a:r>
            <a:r>
              <a:rPr lang="en-US" sz="1400" dirty="0"/>
              <a:t> (</a:t>
            </a:r>
            <a:r>
              <a:rPr lang="en-US" sz="1400" dirty="0" err="1"/>
              <a:t>događaja</a:t>
            </a:r>
            <a:r>
              <a:rPr lang="en-US" sz="1400" dirty="0"/>
              <a:t>) </a:t>
            </a:r>
            <a:r>
              <a:rPr lang="en-US" sz="1400" dirty="0" err="1"/>
              <a:t>i</a:t>
            </a:r>
            <a:endParaRPr lang="en-US" sz="1400" dirty="0">
              <a:cs typeface="Arial"/>
            </a:endParaRPr>
          </a:p>
          <a:p>
            <a:pPr lvl="1" indent="-188595">
              <a:spcBef>
                <a:spcPts val="20"/>
              </a:spcBef>
            </a:pPr>
            <a:r>
              <a:rPr lang="en-US" sz="1400" dirty="0" err="1"/>
              <a:t>specificiranje</a:t>
            </a:r>
            <a:r>
              <a:rPr lang="en-US" sz="1400" dirty="0"/>
              <a:t> </a:t>
            </a:r>
            <a:r>
              <a:rPr lang="en-US" sz="1400" dirty="0" err="1"/>
              <a:t>odnosa</a:t>
            </a:r>
            <a:r>
              <a:rPr lang="en-US" sz="1400" dirty="0"/>
              <a:t> </a:t>
            </a:r>
            <a:r>
              <a:rPr lang="en-US" sz="1400" dirty="0" err="1"/>
              <a:t>među</a:t>
            </a:r>
            <a:r>
              <a:rPr lang="en-US" sz="1400" dirty="0"/>
              <a:t> </a:t>
            </a:r>
            <a:r>
              <a:rPr lang="en-US" sz="1400" dirty="0" err="1"/>
              <a:t>tim</a:t>
            </a:r>
            <a:r>
              <a:rPr lang="en-US" sz="1400" dirty="0"/>
              <a:t> </a:t>
            </a:r>
            <a:r>
              <a:rPr lang="en-US" sz="1400" dirty="0" err="1"/>
              <a:t>atributima</a:t>
            </a:r>
            <a:r>
              <a:rPr lang="en-US" sz="1400" dirty="0"/>
              <a:t> </a:t>
            </a:r>
            <a:r>
              <a:rPr lang="en-US" sz="1400" dirty="0">
                <a:cs typeface="Arial"/>
              </a:rPr>
              <a:t>koji</a:t>
            </a:r>
            <a:r>
              <a:rPr lang="en-US" sz="1400" dirty="0"/>
              <a:t> </a:t>
            </a:r>
            <a:r>
              <a:rPr lang="en-US" sz="1400" dirty="0" err="1"/>
              <a:t>karakterišu</a:t>
            </a:r>
            <a:r>
              <a:rPr lang="en-US" sz="1400" dirty="0"/>
              <a:t> </a:t>
            </a:r>
            <a:r>
              <a:rPr lang="en-US" sz="1400" dirty="0" err="1"/>
              <a:t>uređaj</a:t>
            </a:r>
            <a:r>
              <a:rPr lang="en-US" sz="1400" dirty="0"/>
              <a:t> </a:t>
            </a:r>
            <a:r>
              <a:rPr lang="en-US" sz="1400" dirty="0" err="1"/>
              <a:t>i</a:t>
            </a:r>
            <a:r>
              <a:rPr lang="en-US" sz="1400" dirty="0"/>
              <a:t> </a:t>
            </a:r>
            <a:r>
              <a:rPr lang="en-US" sz="1400" dirty="0" err="1"/>
              <a:t>trenutke</a:t>
            </a:r>
            <a:r>
              <a:rPr lang="en-US" sz="1400" dirty="0"/>
              <a:t> </a:t>
            </a:r>
            <a:r>
              <a:rPr lang="en-US" sz="1400" dirty="0" err="1"/>
              <a:t>kada</a:t>
            </a:r>
            <a:r>
              <a:rPr lang="en-US" sz="1400" dirty="0"/>
              <a:t> </a:t>
            </a:r>
            <a:r>
              <a:rPr lang="en-US" sz="1400" dirty="0" err="1"/>
              <a:t>ih</a:t>
            </a:r>
            <a:r>
              <a:rPr lang="en-US" sz="1400" dirty="0"/>
              <a:t> </a:t>
            </a:r>
            <a:r>
              <a:rPr lang="en-US" sz="1400" dirty="0" err="1"/>
              <a:t>treba</a:t>
            </a:r>
            <a:r>
              <a:rPr lang="en-US" sz="1400" dirty="0"/>
              <a:t> </a:t>
            </a:r>
            <a:r>
              <a:rPr lang="en-US" sz="1400" dirty="0" err="1"/>
              <a:t>povezivati</a:t>
            </a:r>
            <a:endParaRPr lang="en-US" sz="1400" dirty="0" err="1">
              <a:cs typeface="Arial"/>
            </a:endParaRPr>
          </a:p>
          <a:p>
            <a:pPr>
              <a:spcBef>
                <a:spcPts val="20"/>
              </a:spcBef>
            </a:pPr>
            <a:r>
              <a:rPr lang="en-US" sz="1400" dirty="0">
                <a:cs typeface="Arial"/>
              </a:rPr>
              <a:t>Semantika </a:t>
            </a:r>
            <a:r>
              <a:rPr lang="en-US" sz="1400" dirty="0" err="1">
                <a:cs typeface="Arial"/>
              </a:rPr>
              <a:t>modela</a:t>
            </a:r>
            <a:r>
              <a:rPr lang="en-US" sz="1400" dirty="0"/>
              <a:t> je </a:t>
            </a:r>
            <a:r>
              <a:rPr lang="en-US" sz="1400" dirty="0" err="1"/>
              <a:t>opis</a:t>
            </a:r>
            <a:r>
              <a:rPr lang="en-US" sz="1400" dirty="0"/>
              <a:t> </a:t>
            </a:r>
            <a:r>
              <a:rPr lang="en-US" sz="1400" dirty="0" err="1"/>
              <a:t>na</a:t>
            </a:r>
            <a:r>
              <a:rPr lang="en-US" sz="1400" dirty="0"/>
              <a:t> </a:t>
            </a:r>
            <a:r>
              <a:rPr lang="en-US" sz="1400" dirty="0" err="1"/>
              <a:t>engleskom</a:t>
            </a:r>
            <a:r>
              <a:rPr lang="en-US" sz="1400" dirty="0"/>
              <a:t> </a:t>
            </a:r>
            <a:r>
              <a:rPr lang="en-US" sz="1400" dirty="0" err="1"/>
              <a:t>jeziku</a:t>
            </a:r>
            <a:r>
              <a:rPr lang="en-US" sz="1400" dirty="0"/>
              <a:t> </a:t>
            </a:r>
            <a:r>
              <a:rPr lang="en-US" sz="1400" dirty="0" err="1"/>
              <a:t>šta</a:t>
            </a:r>
            <a:r>
              <a:rPr lang="en-US" sz="1400" dirty="0"/>
              <a:t> se </a:t>
            </a:r>
            <a:r>
              <a:rPr lang="en-US" sz="1400" dirty="0" err="1"/>
              <a:t>modeluje</a:t>
            </a:r>
            <a:r>
              <a:rPr lang="en-US" sz="1400" dirty="0"/>
              <a:t>, </a:t>
            </a:r>
            <a:r>
              <a:rPr lang="en-US" sz="1400" dirty="0" err="1"/>
              <a:t>ponekad</a:t>
            </a:r>
            <a:r>
              <a:rPr lang="en-US" sz="1400" dirty="0"/>
              <a:t> </a:t>
            </a:r>
            <a:r>
              <a:rPr lang="en-US" sz="1400" dirty="0" err="1"/>
              <a:t>nazivan</a:t>
            </a:r>
            <a:r>
              <a:rPr lang="en-US" sz="1400" dirty="0"/>
              <a:t> </a:t>
            </a:r>
            <a:r>
              <a:rPr lang="en-US" sz="1400" dirty="0" err="1"/>
              <a:t>i</a:t>
            </a:r>
            <a:r>
              <a:rPr lang="en-US" sz="1400" dirty="0"/>
              <a:t> </a:t>
            </a:r>
            <a:r>
              <a:rPr lang="en-US" sz="1400" i="1" dirty="0" err="1"/>
              <a:t>pričom</a:t>
            </a:r>
            <a:endParaRPr lang="en-US" sz="1400" i="1" dirty="0" err="1">
              <a:cs typeface="Arial"/>
            </a:endParaRPr>
          </a:p>
          <a:p>
            <a:pPr>
              <a:spcBef>
                <a:spcPts val="20"/>
              </a:spcBef>
            </a:pPr>
            <a:endParaRPr lang="en-US" sz="1400" i="1" dirty="0"/>
          </a:p>
          <a:p>
            <a:pPr>
              <a:spcBef>
                <a:spcPts val="20"/>
              </a:spcBef>
            </a:pPr>
            <a:r>
              <a:rPr lang="en-US" sz="1400" dirty="0"/>
              <a:t>Primer za model </a:t>
            </a:r>
            <a:r>
              <a:rPr lang="en-US" sz="1400" dirty="0" err="1"/>
              <a:t>pokrivenosti</a:t>
            </a:r>
            <a:r>
              <a:rPr lang="en-US" sz="1400" dirty="0"/>
              <a:t> </a:t>
            </a:r>
            <a:r>
              <a:rPr lang="en-US" sz="1400" dirty="0" err="1"/>
              <a:t>ulaza</a:t>
            </a:r>
            <a:r>
              <a:rPr lang="en-US" sz="1400" dirty="0"/>
              <a:t> je:</a:t>
            </a:r>
            <a:endParaRPr lang="en-US" dirty="0"/>
          </a:p>
          <a:p>
            <a:pPr marL="0" indent="0">
              <a:spcBef>
                <a:spcPts val="20"/>
              </a:spcBef>
              <a:buNone/>
            </a:pPr>
            <a:r>
              <a:rPr lang="en-US" sz="1400" i="1" dirty="0" err="1"/>
              <a:t>Dekoder</a:t>
            </a:r>
            <a:r>
              <a:rPr lang="en-US" sz="1400" i="1" dirty="0"/>
              <a:t> </a:t>
            </a:r>
            <a:r>
              <a:rPr lang="en-US" sz="1400" i="1" dirty="0" err="1"/>
              <a:t>instrukcija</a:t>
            </a:r>
            <a:r>
              <a:rPr lang="en-US" sz="1400" i="1" dirty="0"/>
              <a:t> mora da </a:t>
            </a:r>
            <a:r>
              <a:rPr lang="en-US" sz="1400" i="1" dirty="0" err="1"/>
              <a:t>dekoduje</a:t>
            </a:r>
            <a:r>
              <a:rPr lang="en-US" sz="1400" i="1" dirty="0"/>
              <a:t> </a:t>
            </a:r>
            <a:r>
              <a:rPr lang="en-US" sz="1400" i="1" dirty="0" err="1"/>
              <a:t>svaki</a:t>
            </a:r>
            <a:r>
              <a:rPr lang="en-US" sz="1400" i="1" dirty="0"/>
              <a:t> opcode, u </a:t>
            </a:r>
            <a:r>
              <a:rPr lang="en-US" sz="1400" i="1" dirty="0" err="1"/>
              <a:t>svakom</a:t>
            </a:r>
            <a:r>
              <a:rPr lang="en-US" sz="1400" i="1" dirty="0"/>
              <a:t> </a:t>
            </a:r>
            <a:r>
              <a:rPr lang="en-US" sz="1400" i="1" dirty="0" err="1"/>
              <a:t>režimu</a:t>
            </a:r>
            <a:r>
              <a:rPr lang="en-US" sz="1400" i="1" dirty="0"/>
              <a:t> </a:t>
            </a:r>
            <a:r>
              <a:rPr lang="en-US" sz="1400" i="1" dirty="0" err="1"/>
              <a:t>adresiranja</a:t>
            </a:r>
            <a:r>
              <a:rPr lang="en-US" sz="1400" i="1" dirty="0"/>
              <a:t> </a:t>
            </a:r>
            <a:r>
              <a:rPr lang="en-US" sz="1400" i="1" dirty="0" err="1"/>
              <a:t>sa</a:t>
            </a:r>
            <a:r>
              <a:rPr lang="en-US" sz="1400" i="1" dirty="0"/>
              <a:t> </a:t>
            </a:r>
            <a:r>
              <a:rPr lang="en-US" sz="1400" i="1" dirty="0" err="1"/>
              <a:t>svim</a:t>
            </a:r>
            <a:r>
              <a:rPr lang="en-US" sz="1400" i="1" dirty="0"/>
              <a:t> </a:t>
            </a:r>
            <a:r>
              <a:rPr lang="en-US" sz="1400" i="1" dirty="0" err="1"/>
              <a:t>permutacijama</a:t>
            </a:r>
            <a:r>
              <a:rPr lang="en-US" sz="1400" i="1" dirty="0"/>
              <a:t> </a:t>
            </a:r>
            <a:r>
              <a:rPr lang="en-US" sz="1400" i="1" dirty="0" err="1"/>
              <a:t>registara</a:t>
            </a:r>
            <a:r>
              <a:rPr lang="en-US" sz="1400" i="1" dirty="0"/>
              <a:t> </a:t>
            </a:r>
            <a:r>
              <a:rPr lang="en-US" sz="1400" i="1" dirty="0" err="1"/>
              <a:t>operanada</a:t>
            </a:r>
            <a:endParaRPr lang="en-US" sz="1400" i="1" dirty="0" err="1">
              <a:cs typeface="Arial"/>
            </a:endParaRPr>
          </a:p>
          <a:p>
            <a:pPr>
              <a:spcBef>
                <a:spcPts val="20"/>
              </a:spcBef>
            </a:pPr>
            <a:r>
              <a:rPr lang="en-US" sz="1400" dirty="0"/>
              <a:t>Primer </a:t>
            </a:r>
            <a:r>
              <a:rPr lang="en-US" sz="1400" dirty="0" err="1"/>
              <a:t>modela</a:t>
            </a:r>
            <a:r>
              <a:rPr lang="en-US" sz="1400" dirty="0"/>
              <a:t> </a:t>
            </a:r>
            <a:r>
              <a:rPr lang="en-US" sz="1400" dirty="0" err="1"/>
              <a:t>pokrivenosti</a:t>
            </a:r>
            <a:r>
              <a:rPr lang="en-US" sz="1400" dirty="0"/>
              <a:t> </a:t>
            </a:r>
            <a:r>
              <a:rPr lang="en-US" sz="1400" dirty="0" err="1"/>
              <a:t>izlaza</a:t>
            </a:r>
            <a:r>
              <a:rPr lang="en-US" sz="1400" dirty="0"/>
              <a:t> je:</a:t>
            </a:r>
            <a:endParaRPr lang="en-US" dirty="0"/>
          </a:p>
          <a:p>
            <a:pPr marL="0" indent="0">
              <a:spcBef>
                <a:spcPts val="20"/>
              </a:spcBef>
              <a:buNone/>
            </a:pPr>
            <a:r>
              <a:rPr lang="en-US" sz="1400" i="1" dirty="0"/>
              <a:t>Paketi </a:t>
            </a:r>
            <a:r>
              <a:rPr lang="en-US" sz="1400" i="1" dirty="0" err="1"/>
              <a:t>istog</a:t>
            </a:r>
            <a:r>
              <a:rPr lang="en-US" sz="1400" i="1" dirty="0"/>
              <a:t> </a:t>
            </a:r>
            <a:r>
              <a:rPr lang="en-US" sz="1400" i="1" dirty="0" err="1"/>
              <a:t>prioriteta</a:t>
            </a:r>
            <a:r>
              <a:rPr lang="en-US" sz="1400" i="1" dirty="0"/>
              <a:t> se </a:t>
            </a:r>
            <a:r>
              <a:rPr lang="en-US" sz="1400" i="1" dirty="0" err="1"/>
              <a:t>šalju</a:t>
            </a:r>
            <a:r>
              <a:rPr lang="en-US" sz="1400" i="1" dirty="0"/>
              <a:t>, </a:t>
            </a:r>
            <a:r>
              <a:rPr lang="en-US" sz="1400" i="1" dirty="0" err="1"/>
              <a:t>pri</a:t>
            </a:r>
            <a:r>
              <a:rPr lang="en-US" sz="1400" i="1" dirty="0"/>
              <a:t> </a:t>
            </a:r>
            <a:r>
              <a:rPr lang="en-US" sz="1400" i="1" dirty="0" err="1"/>
              <a:t>čemu</a:t>
            </a:r>
            <a:r>
              <a:rPr lang="en-US" sz="1400" i="1" dirty="0"/>
              <a:t> </a:t>
            </a:r>
            <a:r>
              <a:rPr lang="en-US" sz="1400" i="1" dirty="0" err="1"/>
              <a:t>dužina</a:t>
            </a:r>
            <a:r>
              <a:rPr lang="en-US" sz="1400" i="1" dirty="0"/>
              <a:t> </a:t>
            </a:r>
            <a:r>
              <a:rPr lang="en-US" sz="1400" i="1" dirty="0" err="1"/>
              <a:t>paketa</a:t>
            </a:r>
            <a:r>
              <a:rPr lang="en-US" sz="1400" i="1" dirty="0"/>
              <a:t> </a:t>
            </a:r>
            <a:r>
              <a:rPr lang="en-US" sz="1400" i="1" dirty="0" err="1"/>
              <a:t>varira</a:t>
            </a:r>
            <a:r>
              <a:rPr lang="en-US" sz="1400" i="1" dirty="0"/>
              <a:t> od </a:t>
            </a:r>
            <a:r>
              <a:rPr lang="en-US" sz="1400" i="1" dirty="0" err="1"/>
              <a:t>jedan</a:t>
            </a:r>
            <a:r>
              <a:rPr lang="en-US" sz="1400" i="1" dirty="0"/>
              <a:t> do 255</a:t>
            </a:r>
            <a:endParaRPr lang="en-US" sz="1400" i="1" dirty="0">
              <a:cs typeface="Arial"/>
            </a:endParaRPr>
          </a:p>
          <a:p>
            <a:pPr marL="0" indent="0">
              <a:spcBef>
                <a:spcPts val="20"/>
              </a:spcBef>
              <a:buNone/>
            </a:pPr>
            <a:endParaRPr lang="en-US" sz="1400" i="1" dirty="0">
              <a:cs typeface="Arial"/>
            </a:endParaRPr>
          </a:p>
          <a:p>
            <a:pPr>
              <a:spcBef>
                <a:spcPts val="20"/>
              </a:spcBef>
            </a:pPr>
            <a:r>
              <a:rPr lang="en-US" sz="1400" dirty="0">
                <a:cs typeface="Arial"/>
              </a:rPr>
              <a:t>Kada se </a:t>
            </a:r>
            <a:r>
              <a:rPr lang="en-US" sz="1400" dirty="0" err="1">
                <a:cs typeface="Arial"/>
              </a:rPr>
              <a:t>napiše</a:t>
            </a:r>
            <a:r>
              <a:rPr lang="en-US" sz="1400" dirty="0">
                <a:cs typeface="Arial"/>
              </a:rPr>
              <a:t> </a:t>
            </a:r>
            <a:r>
              <a:rPr lang="en-US" sz="1400" dirty="0" err="1">
                <a:cs typeface="Arial"/>
              </a:rPr>
              <a:t>semantički</a:t>
            </a:r>
            <a:r>
              <a:rPr lang="en-US" sz="1400" dirty="0">
                <a:cs typeface="Arial"/>
              </a:rPr>
              <a:t> </a:t>
            </a:r>
            <a:r>
              <a:rPr lang="en-US" sz="1400" dirty="0" err="1">
                <a:cs typeface="Arial"/>
              </a:rPr>
              <a:t>opis</a:t>
            </a:r>
            <a:r>
              <a:rPr lang="en-US" sz="1400" dirty="0"/>
              <a:t>, </a:t>
            </a:r>
            <a:r>
              <a:rPr lang="en-US" sz="1400" dirty="0" err="1"/>
              <a:t>drugi</a:t>
            </a:r>
            <a:r>
              <a:rPr lang="en-US" sz="1400" dirty="0"/>
              <a:t> </a:t>
            </a:r>
            <a:r>
              <a:rPr lang="en-US" sz="1400" dirty="0" err="1"/>
              <a:t>korak</a:t>
            </a:r>
            <a:r>
              <a:rPr lang="en-US" sz="1400" dirty="0"/>
              <a:t> u </a:t>
            </a:r>
            <a:r>
              <a:rPr lang="en-US" sz="1400" dirty="0" err="1"/>
              <a:t>dizajnu</a:t>
            </a:r>
            <a:r>
              <a:rPr lang="en-US" sz="1400" dirty="0"/>
              <a:t> </a:t>
            </a:r>
            <a:r>
              <a:rPr lang="en-US" sz="1400" dirty="0" err="1"/>
              <a:t>modela</a:t>
            </a:r>
            <a:r>
              <a:rPr lang="en-US" sz="1400" dirty="0"/>
              <a:t> </a:t>
            </a:r>
            <a:r>
              <a:rPr lang="en-US" sz="1400" dirty="0" err="1"/>
              <a:t>pokrivenosti</a:t>
            </a:r>
            <a:r>
              <a:rPr lang="en-US" sz="1400" dirty="0"/>
              <a:t> je </a:t>
            </a:r>
            <a:r>
              <a:rPr lang="en-US" sz="1400" dirty="0" err="1"/>
              <a:t>definisanje</a:t>
            </a:r>
            <a:r>
              <a:rPr lang="en-US" sz="1400" dirty="0"/>
              <a:t> </a:t>
            </a:r>
            <a:r>
              <a:rPr lang="en-US" sz="1400" dirty="0" err="1"/>
              <a:t>atributa</a:t>
            </a:r>
            <a:r>
              <a:rPr lang="en-US" sz="1400" dirty="0"/>
              <a:t>, </a:t>
            </a:r>
            <a:r>
              <a:rPr lang="en-US" sz="1400" dirty="0" err="1"/>
              <a:t>ili</a:t>
            </a:r>
            <a:r>
              <a:rPr lang="en-US" sz="1400" dirty="0"/>
              <a:t> </a:t>
            </a:r>
            <a:r>
              <a:rPr lang="en-US" sz="1400" dirty="0" err="1"/>
              <a:t>kako</a:t>
            </a:r>
            <a:r>
              <a:rPr lang="en-US" sz="1400" dirty="0"/>
              <a:t> se </a:t>
            </a:r>
            <a:r>
              <a:rPr lang="en-US" sz="1400" dirty="0" err="1"/>
              <a:t>ponekad</a:t>
            </a:r>
            <a:r>
              <a:rPr lang="en-US" sz="1400" dirty="0"/>
              <a:t> </a:t>
            </a:r>
            <a:r>
              <a:rPr lang="en-US" sz="1400" dirty="0" err="1"/>
              <a:t>nazivaju</a:t>
            </a:r>
            <a:r>
              <a:rPr lang="en-US" sz="1400" dirty="0"/>
              <a:t>, </a:t>
            </a:r>
            <a:r>
              <a:rPr lang="en-US" sz="1400" dirty="0" err="1"/>
              <a:t>događaja</a:t>
            </a:r>
            <a:r>
              <a:rPr lang="en-US" sz="1400" dirty="0"/>
              <a:t> </a:t>
            </a:r>
            <a:r>
              <a:rPr lang="en-US" sz="1400" dirty="0" err="1"/>
              <a:t>pokrivenosti</a:t>
            </a:r>
            <a:r>
              <a:rPr lang="en-US" sz="1400" dirty="0"/>
              <a:t>. Ali </a:t>
            </a:r>
            <a:r>
              <a:rPr lang="en-US" sz="1400" dirty="0" err="1"/>
              <a:t>prvo</a:t>
            </a:r>
            <a:r>
              <a:rPr lang="en-US" sz="1400" dirty="0"/>
              <a:t>, </a:t>
            </a:r>
            <a:r>
              <a:rPr lang="en-US" sz="1400" dirty="0" err="1"/>
              <a:t>šta</a:t>
            </a:r>
            <a:r>
              <a:rPr lang="en-US" sz="1400" dirty="0"/>
              <a:t> </a:t>
            </a:r>
            <a:r>
              <a:rPr lang="en-US" sz="1400" dirty="0" err="1"/>
              <a:t>znači</a:t>
            </a:r>
            <a:r>
              <a:rPr lang="en-US" sz="1400" dirty="0"/>
              <a:t> </a:t>
            </a:r>
            <a:r>
              <a:rPr lang="en-US" sz="1400" dirty="0" err="1"/>
              <a:t>atribut</a:t>
            </a:r>
            <a:r>
              <a:rPr lang="en-US" sz="1400" dirty="0"/>
              <a:t>?</a:t>
            </a:r>
            <a:endParaRPr lang="en-US" dirty="0"/>
          </a:p>
          <a:p>
            <a:pPr>
              <a:spcBef>
                <a:spcPts val="20"/>
              </a:spcBef>
            </a:pPr>
            <a:endParaRPr lang="en-US" sz="1400" dirty="0"/>
          </a:p>
          <a:p>
            <a:pPr>
              <a:spcBef>
                <a:spcPts val="20"/>
              </a:spcBef>
            </a:pPr>
            <a:r>
              <a:rPr lang="en-US" sz="1400" dirty="0" err="1"/>
              <a:t>Atribut</a:t>
            </a:r>
            <a:r>
              <a:rPr lang="en-US" sz="1400" dirty="0"/>
              <a:t> </a:t>
            </a:r>
            <a:r>
              <a:rPr lang="en-US" sz="1400" dirty="0" err="1"/>
              <a:t>definiše</a:t>
            </a:r>
            <a:r>
              <a:rPr lang="en-US" sz="1400" dirty="0"/>
              <a:t> </a:t>
            </a:r>
            <a:r>
              <a:rPr lang="en-US" sz="1400" dirty="0" err="1"/>
              <a:t>događaj</a:t>
            </a:r>
            <a:r>
              <a:rPr lang="en-US" sz="1400" dirty="0"/>
              <a:t> u </a:t>
            </a:r>
            <a:r>
              <a:rPr lang="en-US" sz="1400" dirty="0" err="1"/>
              <a:t>modelu</a:t>
            </a:r>
            <a:r>
              <a:rPr lang="en-US" sz="1400" dirty="0"/>
              <a:t> </a:t>
            </a:r>
            <a:r>
              <a:rPr lang="en-US" sz="1400" dirty="0" err="1"/>
              <a:t>ili</a:t>
            </a:r>
            <a:r>
              <a:rPr lang="en-US" sz="1400" dirty="0"/>
              <a:t> </a:t>
            </a:r>
            <a:r>
              <a:rPr lang="en-US" sz="1400" dirty="0" err="1"/>
              <a:t>testnom</a:t>
            </a:r>
            <a:r>
              <a:rPr lang="en-US" sz="1400" dirty="0"/>
              <a:t> </a:t>
            </a:r>
            <a:r>
              <a:rPr lang="en-US" sz="1400" dirty="0" err="1"/>
              <a:t>okruženju</a:t>
            </a:r>
            <a:r>
              <a:rPr lang="en-US" sz="1400" dirty="0"/>
              <a:t>, koji je </a:t>
            </a:r>
            <a:r>
              <a:rPr lang="en-US" sz="1400" dirty="0" err="1"/>
              <a:t>dovoljno</a:t>
            </a:r>
            <a:r>
              <a:rPr lang="en-US" sz="1400" dirty="0"/>
              <a:t> </a:t>
            </a:r>
            <a:r>
              <a:rPr lang="en-US" sz="1400" dirty="0" err="1"/>
              <a:t>važan</a:t>
            </a:r>
            <a:r>
              <a:rPr lang="en-US" sz="1400" dirty="0"/>
              <a:t> da </a:t>
            </a:r>
            <a:r>
              <a:rPr lang="en-US" sz="1400" dirty="0" err="1"/>
              <a:t>verifikaciono</a:t>
            </a:r>
            <a:r>
              <a:rPr lang="en-US" sz="1400" dirty="0"/>
              <a:t> </a:t>
            </a:r>
            <a:r>
              <a:rPr lang="en-US" sz="1400" dirty="0" err="1"/>
              <a:t>okruženje</a:t>
            </a:r>
            <a:r>
              <a:rPr lang="en-US" sz="1400" dirty="0"/>
              <a:t> mora da </a:t>
            </a:r>
            <a:r>
              <a:rPr lang="en-US" sz="1400" dirty="0" err="1"/>
              <a:t>zabeleži</a:t>
            </a:r>
            <a:r>
              <a:rPr lang="en-US" sz="1400" dirty="0"/>
              <a:t> </a:t>
            </a:r>
            <a:r>
              <a:rPr lang="en-US" sz="1400" dirty="0" err="1"/>
              <a:t>i</a:t>
            </a:r>
            <a:r>
              <a:rPr lang="en-US" sz="1400" dirty="0"/>
              <a:t> </a:t>
            </a:r>
            <a:r>
              <a:rPr lang="en-US" sz="1400" dirty="0" err="1"/>
              <a:t>evidentira</a:t>
            </a:r>
            <a:r>
              <a:rPr lang="en-US" sz="1400" dirty="0"/>
              <a:t> </a:t>
            </a:r>
            <a:r>
              <a:rPr lang="en-US" sz="1400" dirty="0" err="1"/>
              <a:t>njegovo</a:t>
            </a:r>
            <a:r>
              <a:rPr lang="en-US" sz="1400" dirty="0"/>
              <a:t> </a:t>
            </a:r>
            <a:r>
              <a:rPr lang="en-US" sz="1400" dirty="0" err="1"/>
              <a:t>pojavljivanje</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Primeri</a:t>
            </a:r>
            <a:r>
              <a:rPr lang="en-US" sz="1400" dirty="0">
                <a:cs typeface="Arial"/>
              </a:rPr>
              <a:t> </a:t>
            </a:r>
            <a:r>
              <a:rPr lang="en-US" sz="1400" dirty="0" err="1">
                <a:cs typeface="Arial"/>
              </a:rPr>
              <a:t>atributa</a:t>
            </a:r>
            <a:r>
              <a:rPr lang="en-US" sz="1400" dirty="0">
                <a:cs typeface="Arial"/>
              </a:rPr>
              <a:t> </a:t>
            </a:r>
            <a:r>
              <a:rPr lang="en-US" sz="1400" dirty="0" err="1">
                <a:cs typeface="Arial"/>
              </a:rPr>
              <a:t>identifikovani</a:t>
            </a:r>
            <a:r>
              <a:rPr lang="en-US" sz="1400" dirty="0">
                <a:cs typeface="Arial"/>
              </a:rPr>
              <a:t> </a:t>
            </a:r>
            <a:r>
              <a:rPr lang="en-US" sz="1400" dirty="0" err="1">
                <a:cs typeface="Arial"/>
              </a:rPr>
              <a:t>na</a:t>
            </a:r>
            <a:r>
              <a:rPr lang="en-US" sz="1400" dirty="0">
                <a:cs typeface="Arial"/>
              </a:rPr>
              <a:t> </a:t>
            </a:r>
            <a:r>
              <a:rPr lang="en-US" sz="1400" dirty="0" err="1">
                <a:cs typeface="Arial"/>
              </a:rPr>
              <a:t>osnovu</a:t>
            </a:r>
            <a:r>
              <a:rPr lang="en-US" sz="1400" dirty="0">
                <a:cs typeface="Arial"/>
              </a:rPr>
              <a:t> </a:t>
            </a:r>
            <a:r>
              <a:rPr lang="en-US" sz="1400" dirty="0" err="1">
                <a:cs typeface="Arial"/>
              </a:rPr>
              <a:t>specifikacije</a:t>
            </a:r>
            <a:r>
              <a:rPr lang="en-US" sz="1400" dirty="0">
                <a:cs typeface="Arial"/>
              </a:rPr>
              <a:t> </a:t>
            </a:r>
            <a:r>
              <a:rPr lang="en-US" sz="1400" dirty="0" err="1">
                <a:cs typeface="Arial"/>
              </a:rPr>
              <a:t>uređaja</a:t>
            </a:r>
            <a:r>
              <a:rPr lang="en-US" sz="1400" dirty="0">
                <a:cs typeface="Arial"/>
              </a:rPr>
              <a:t> </a:t>
            </a:r>
            <a:r>
              <a:rPr lang="en-US" sz="1400" dirty="0" err="1">
                <a:cs typeface="Arial"/>
              </a:rPr>
              <a:t>su</a:t>
            </a:r>
            <a:r>
              <a:rPr lang="en-US" sz="1400" dirty="0">
                <a:cs typeface="Arial"/>
              </a:rPr>
              <a:t> </a:t>
            </a:r>
            <a:r>
              <a:rPr lang="en-US" sz="1400" dirty="0" err="1"/>
              <a:t>kod</a:t>
            </a:r>
            <a:r>
              <a:rPr lang="en-US" sz="1400" dirty="0"/>
              <a:t> </a:t>
            </a:r>
            <a:r>
              <a:rPr lang="en-US" sz="1400" dirty="0" err="1"/>
              <a:t>operacije</a:t>
            </a:r>
            <a:r>
              <a:rPr lang="en-US" sz="1400" dirty="0"/>
              <a:t> </a:t>
            </a:r>
            <a:r>
              <a:rPr lang="en-US" sz="1400" dirty="0" err="1"/>
              <a:t>instrukcije</a:t>
            </a:r>
            <a:r>
              <a:rPr lang="en-US" sz="1400" dirty="0"/>
              <a:t>, </a:t>
            </a:r>
            <a:r>
              <a:rPr lang="en-US" sz="1400" dirty="0" err="1"/>
              <a:t>vrednost</a:t>
            </a:r>
            <a:r>
              <a:rPr lang="en-US" sz="1400" dirty="0"/>
              <a:t> </a:t>
            </a:r>
            <a:r>
              <a:rPr lang="en-US" sz="1400" dirty="0" err="1"/>
              <a:t>kontrolnog</a:t>
            </a:r>
            <a:r>
              <a:rPr lang="en-US" sz="1400" dirty="0"/>
              <a:t> </a:t>
            </a:r>
            <a:r>
              <a:rPr lang="en-US" sz="1400" dirty="0" err="1"/>
              <a:t>polja</a:t>
            </a:r>
            <a:r>
              <a:rPr lang="en-US" sz="1400" dirty="0"/>
              <a:t> </a:t>
            </a:r>
            <a:r>
              <a:rPr lang="en-US" sz="1400" dirty="0" err="1"/>
              <a:t>ili</a:t>
            </a:r>
            <a:r>
              <a:rPr lang="en-US" sz="1400" dirty="0"/>
              <a:t> </a:t>
            </a:r>
            <a:r>
              <a:rPr lang="en-US" sz="1400" dirty="0" err="1"/>
              <a:t>dužina</a:t>
            </a:r>
            <a:r>
              <a:rPr lang="en-US" sz="1400" dirty="0"/>
              <a:t> </a:t>
            </a:r>
            <a:r>
              <a:rPr lang="en-US" sz="1400" dirty="0" err="1"/>
              <a:t>paketa</a:t>
            </a:r>
            <a:endParaRPr lang="en-US" sz="1400" dirty="0" err="1">
              <a:cs typeface="Arial"/>
            </a:endParaRPr>
          </a:p>
          <a:p>
            <a:endParaRPr lang="en-US" altLang="en-US" sz="1400" dirty="0">
              <a:cs typeface="Arial"/>
            </a:endParaRPr>
          </a:p>
        </p:txBody>
      </p:sp>
    </p:spTree>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3">
            <a:extLst>
              <a:ext uri="{FF2B5EF4-FFF2-40B4-BE49-F238E27FC236}">
                <a16:creationId xmlns:a16="http://schemas.microsoft.com/office/drawing/2014/main" id="{A5593A4A-A4C7-E01E-063B-EC01BC3935C4}"/>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612402-0A65-42F1-9595-53179192C93E}" type="slidenum">
              <a:rPr lang="de-DE" altLang="en-US">
                <a:solidFill>
                  <a:schemeClr val="bg1"/>
                </a:solidFill>
              </a:rPr>
              <a:pPr/>
              <a:t>28</a:t>
            </a:fld>
            <a:endParaRPr lang="de-DE" altLang="en-US">
              <a:solidFill>
                <a:schemeClr val="bg1"/>
              </a:solidFill>
            </a:endParaRPr>
          </a:p>
        </p:txBody>
      </p:sp>
      <p:sp>
        <p:nvSpPr>
          <p:cNvPr id="46083" name="Rectangle 2">
            <a:extLst>
              <a:ext uri="{FF2B5EF4-FFF2-40B4-BE49-F238E27FC236}">
                <a16:creationId xmlns:a16="http://schemas.microsoft.com/office/drawing/2014/main" id="{44CD7A20-E98F-CE13-7B44-EF3B42A7B200}"/>
              </a:ext>
            </a:extLst>
          </p:cNvPr>
          <p:cNvSpPr>
            <a:spLocks noGrp="1" noChangeArrowheads="1"/>
          </p:cNvSpPr>
          <p:nvPr>
            <p:ph type="title"/>
          </p:nvPr>
        </p:nvSpPr>
        <p:spPr/>
        <p:txBody>
          <a:bodyPr/>
          <a:lstStyle/>
          <a:p>
            <a:r>
              <a:rPr lang="en-US" altLang="en-US" dirty="0" err="1"/>
              <a:t>Definisanje</a:t>
            </a:r>
            <a:r>
              <a:rPr lang="en-US" altLang="en-US" dirty="0"/>
              <a:t> </a:t>
            </a:r>
            <a:r>
              <a:rPr lang="en-US" altLang="en-US" dirty="0" err="1"/>
              <a:t>atributa</a:t>
            </a:r>
            <a:endParaRPr lang="en-US" dirty="0" err="1"/>
          </a:p>
        </p:txBody>
      </p:sp>
      <p:sp>
        <p:nvSpPr>
          <p:cNvPr id="46084" name="Rectangle 3">
            <a:extLst>
              <a:ext uri="{FF2B5EF4-FFF2-40B4-BE49-F238E27FC236}">
                <a16:creationId xmlns:a16="http://schemas.microsoft.com/office/drawing/2014/main" id="{60C00E21-54CD-B18D-5319-56BFF28B8A5B}"/>
              </a:ext>
            </a:extLst>
          </p:cNvPr>
          <p:cNvSpPr>
            <a:spLocks noGrp="1" noChangeArrowheads="1"/>
          </p:cNvSpPr>
          <p:nvPr>
            <p:ph type="body" idx="1"/>
          </p:nvPr>
        </p:nvSpPr>
        <p:spPr/>
        <p:txBody>
          <a:bodyPr/>
          <a:lstStyle/>
          <a:p>
            <a:pPr>
              <a:spcBef>
                <a:spcPts val="20"/>
              </a:spcBef>
            </a:pPr>
            <a:r>
              <a:rPr lang="en-US" altLang="en-US" sz="1400" dirty="0"/>
              <a:t>Drugi </a:t>
            </a:r>
            <a:r>
              <a:rPr lang="en-US" altLang="en-US" sz="1400" dirty="0" err="1"/>
              <a:t>korak</a:t>
            </a:r>
            <a:r>
              <a:rPr lang="en-US" altLang="en-US" sz="1400" dirty="0"/>
              <a:t> u </a:t>
            </a:r>
            <a:r>
              <a:rPr lang="en-US" altLang="en-US" sz="1400" dirty="0" err="1"/>
              <a:t>dizajnu</a:t>
            </a:r>
            <a:r>
              <a:rPr lang="en-US" altLang="en-US" sz="1400" dirty="0"/>
              <a:t> </a:t>
            </a:r>
            <a:r>
              <a:rPr lang="en-US" altLang="en-US" sz="1400" dirty="0" err="1"/>
              <a:t>modela</a:t>
            </a:r>
            <a:r>
              <a:rPr lang="en-US" altLang="en-US" sz="1400" dirty="0"/>
              <a:t> </a:t>
            </a:r>
            <a:r>
              <a:rPr lang="en-US" altLang="en-US" sz="1400" dirty="0" err="1"/>
              <a:t>pokrivenosti</a:t>
            </a:r>
            <a:r>
              <a:rPr lang="en-US" altLang="en-US" sz="1400" dirty="0"/>
              <a:t> </a:t>
            </a:r>
            <a:r>
              <a:rPr lang="en-US" altLang="en-US" sz="1400" dirty="0" err="1"/>
              <a:t>uključuje</a:t>
            </a:r>
            <a:r>
              <a:rPr lang="en-US" altLang="en-US" sz="1400" dirty="0"/>
              <a:t>:</a:t>
            </a:r>
            <a:endParaRPr lang="en-US" dirty="0"/>
          </a:p>
          <a:p>
            <a:pPr lvl="1" indent="-188595"/>
            <a:r>
              <a:rPr lang="en-US" sz="1400" dirty="0" err="1"/>
              <a:t>identifikaciju</a:t>
            </a:r>
            <a:r>
              <a:rPr lang="en-US" sz="1400" dirty="0"/>
              <a:t> </a:t>
            </a:r>
            <a:r>
              <a:rPr lang="en-US" sz="1400" dirty="0" err="1"/>
              <a:t>atributa</a:t>
            </a:r>
            <a:r>
              <a:rPr lang="en-US" sz="1400" dirty="0"/>
              <a:t>,</a:t>
            </a:r>
            <a:endParaRPr lang="en-US" sz="1400">
              <a:cs typeface="Arial"/>
            </a:endParaRPr>
          </a:p>
          <a:p>
            <a:pPr lvl="1" indent="-188595"/>
            <a:r>
              <a:rPr lang="en-US" sz="1400" dirty="0" err="1"/>
              <a:t>identifikaciju</a:t>
            </a:r>
            <a:r>
              <a:rPr lang="en-US" sz="1400" dirty="0"/>
              <a:t> </a:t>
            </a:r>
            <a:r>
              <a:rPr lang="en-US" sz="1400" dirty="0" err="1"/>
              <a:t>mogućih</a:t>
            </a:r>
            <a:r>
              <a:rPr lang="en-US" sz="1400" dirty="0"/>
              <a:t> </a:t>
            </a:r>
            <a:r>
              <a:rPr lang="en-US" sz="1400" dirty="0" err="1"/>
              <a:t>vrednosti</a:t>
            </a:r>
            <a:r>
              <a:rPr lang="en-US" sz="1400" dirty="0"/>
              <a:t> </a:t>
            </a:r>
            <a:r>
              <a:rPr lang="en-US" sz="1400" dirty="0" err="1"/>
              <a:t>atributa</a:t>
            </a:r>
            <a:r>
              <a:rPr lang="en-US" sz="1400" dirty="0"/>
              <a:t> </a:t>
            </a:r>
            <a:r>
              <a:rPr lang="en-US" sz="1400" dirty="0" err="1"/>
              <a:t>i</a:t>
            </a:r>
            <a:endParaRPr lang="en-US" sz="1400">
              <a:cs typeface="Arial"/>
            </a:endParaRPr>
          </a:p>
          <a:p>
            <a:pPr lvl="1" indent="-188595"/>
            <a:r>
              <a:rPr lang="en-US" sz="1400" dirty="0" err="1"/>
              <a:t>određivanje</a:t>
            </a:r>
            <a:r>
              <a:rPr lang="en-US" sz="1400" dirty="0"/>
              <a:t> </a:t>
            </a:r>
            <a:r>
              <a:rPr lang="en-US" sz="1400" dirty="0" err="1"/>
              <a:t>vremena</a:t>
            </a:r>
            <a:r>
              <a:rPr lang="en-US" sz="1400" dirty="0"/>
              <a:t> </a:t>
            </a:r>
            <a:r>
              <a:rPr lang="en-US" sz="1400" dirty="0" err="1"/>
              <a:t>kada</a:t>
            </a:r>
            <a:r>
              <a:rPr lang="en-US" sz="1400" dirty="0"/>
              <a:t> </a:t>
            </a:r>
            <a:r>
              <a:rPr lang="en-US" sz="1400" dirty="0" err="1"/>
              <a:t>treba</a:t>
            </a:r>
            <a:r>
              <a:rPr lang="en-US" sz="1400" dirty="0"/>
              <a:t> da se </a:t>
            </a:r>
            <a:r>
              <a:rPr lang="en-US" sz="1400" dirty="0" err="1"/>
              <a:t>uzimaju</a:t>
            </a:r>
            <a:r>
              <a:rPr lang="en-US" sz="1400" dirty="0"/>
              <a:t> </a:t>
            </a:r>
            <a:r>
              <a:rPr lang="en-US" sz="1400" dirty="0" err="1"/>
              <a:t>uzorci</a:t>
            </a:r>
            <a:r>
              <a:rPr lang="en-US" sz="1400" dirty="0"/>
              <a:t> </a:t>
            </a:r>
            <a:r>
              <a:rPr lang="en-US" sz="1400" dirty="0" err="1"/>
              <a:t>tih</a:t>
            </a:r>
            <a:r>
              <a:rPr lang="en-US" sz="1400" dirty="0"/>
              <a:t> </a:t>
            </a:r>
            <a:r>
              <a:rPr lang="en-US" sz="1400" dirty="0" err="1"/>
              <a:t>atributa</a:t>
            </a:r>
            <a:endParaRPr lang="en-US" sz="1400" dirty="0" err="1">
              <a:cs typeface="Arial"/>
            </a:endParaRPr>
          </a:p>
          <a:p>
            <a:pPr lvl="1" indent="-188595"/>
            <a:endParaRPr lang="en-US" sz="1400" dirty="0"/>
          </a:p>
          <a:p>
            <a:pPr>
              <a:spcBef>
                <a:spcPts val="20"/>
              </a:spcBef>
            </a:pPr>
            <a:r>
              <a:rPr lang="en-US" sz="1400" dirty="0" err="1"/>
              <a:t>Najefikasniji</a:t>
            </a:r>
            <a:r>
              <a:rPr lang="en-US" sz="1400" dirty="0"/>
              <a:t> </a:t>
            </a:r>
            <a:r>
              <a:rPr lang="en-US" sz="1400" dirty="0" err="1"/>
              <a:t>način</a:t>
            </a:r>
            <a:r>
              <a:rPr lang="en-US" sz="1400" dirty="0"/>
              <a:t> za </a:t>
            </a:r>
            <a:r>
              <a:rPr lang="en-US" sz="1400" dirty="0" err="1"/>
              <a:t>identifikaciju</a:t>
            </a:r>
            <a:r>
              <a:rPr lang="en-US" sz="1400" dirty="0"/>
              <a:t> </a:t>
            </a:r>
            <a:r>
              <a:rPr lang="en-US" sz="1400" dirty="0" err="1"/>
              <a:t>atributa</a:t>
            </a:r>
            <a:r>
              <a:rPr lang="en-US" sz="1400" dirty="0"/>
              <a:t> </a:t>
            </a:r>
            <a:r>
              <a:rPr lang="en-US" sz="1400" dirty="0" err="1"/>
              <a:t>i</a:t>
            </a:r>
            <a:r>
              <a:rPr lang="en-US" sz="1400" dirty="0"/>
              <a:t> </a:t>
            </a:r>
            <a:r>
              <a:rPr lang="en-US" sz="1400" dirty="0" err="1"/>
              <a:t>njihovih</a:t>
            </a:r>
            <a:r>
              <a:rPr lang="en-US" sz="1400" dirty="0"/>
              <a:t> </a:t>
            </a:r>
            <a:r>
              <a:rPr lang="en-US" sz="1400" dirty="0" err="1"/>
              <a:t>mogućih</a:t>
            </a:r>
            <a:r>
              <a:rPr lang="en-US" sz="1400" dirty="0"/>
              <a:t> </a:t>
            </a:r>
            <a:r>
              <a:rPr lang="en-US" sz="1400" dirty="0" err="1"/>
              <a:t>vrednosti</a:t>
            </a:r>
            <a:r>
              <a:rPr lang="en-US" sz="1400" dirty="0"/>
              <a:t> je </a:t>
            </a:r>
            <a:r>
              <a:rPr lang="en-US" sz="1400" dirty="0" err="1"/>
              <a:t>kroz</a:t>
            </a:r>
            <a:r>
              <a:rPr lang="en-US" sz="1400" dirty="0"/>
              <a:t> </a:t>
            </a:r>
            <a:r>
              <a:rPr lang="en-US" sz="1400" i="1" dirty="0"/>
              <a:t>brainstorming </a:t>
            </a:r>
            <a:r>
              <a:rPr lang="en-US" sz="1400" dirty="0" err="1"/>
              <a:t>sesiju</a:t>
            </a:r>
            <a:r>
              <a:rPr lang="en-US" sz="1400" dirty="0"/>
              <a:t> </a:t>
            </a:r>
            <a:r>
              <a:rPr lang="en-US" sz="1400" dirty="0" err="1"/>
              <a:t>sa</a:t>
            </a:r>
            <a:r>
              <a:rPr lang="en-US" sz="1400" dirty="0"/>
              <a:t> </a:t>
            </a:r>
            <a:r>
              <a:rPr lang="en-US" sz="1400" dirty="0" err="1"/>
              <a:t>nekoliko</a:t>
            </a:r>
            <a:r>
              <a:rPr lang="en-US" sz="1400" dirty="0"/>
              <a:t> </a:t>
            </a:r>
            <a:r>
              <a:rPr lang="en-US" sz="1400" dirty="0" err="1"/>
              <a:t>inženjera</a:t>
            </a:r>
            <a:r>
              <a:rPr lang="en-US" sz="1400" dirty="0"/>
              <a:t> za </a:t>
            </a:r>
            <a:r>
              <a:rPr lang="en-US" sz="1400" dirty="0" err="1"/>
              <a:t>verifikaciju</a:t>
            </a:r>
            <a:r>
              <a:rPr lang="en-US" sz="1400" dirty="0"/>
              <a:t> </a:t>
            </a:r>
            <a:r>
              <a:rPr lang="en-US" sz="1400" dirty="0" err="1"/>
              <a:t>i</a:t>
            </a:r>
            <a:r>
              <a:rPr lang="en-US" sz="1400" dirty="0"/>
              <a:t> </a:t>
            </a:r>
            <a:r>
              <a:rPr lang="en-US" sz="1400" dirty="0" err="1"/>
              <a:t>dizajnerima</a:t>
            </a:r>
            <a:r>
              <a:rPr lang="en-US" sz="1400" dirty="0"/>
              <a:t> koji </a:t>
            </a:r>
            <a:r>
              <a:rPr lang="en-US" sz="1400" dirty="0" err="1"/>
              <a:t>su</a:t>
            </a:r>
            <a:r>
              <a:rPr lang="en-US" sz="1400" dirty="0"/>
              <a:t> </a:t>
            </a:r>
            <a:r>
              <a:rPr lang="en-US" sz="1400" dirty="0" err="1"/>
              <a:t>upoznati</a:t>
            </a:r>
            <a:r>
              <a:rPr lang="en-US" sz="1400" dirty="0"/>
              <a:t> </a:t>
            </a:r>
            <a:r>
              <a:rPr lang="en-US" sz="1400" dirty="0" err="1"/>
              <a:t>sa</a:t>
            </a:r>
            <a:r>
              <a:rPr lang="en-US" sz="1400" dirty="0"/>
              <a:t> </a:t>
            </a:r>
            <a:r>
              <a:rPr lang="en-US" sz="1400" dirty="0" err="1"/>
              <a:t>specifikacijom</a:t>
            </a:r>
            <a:r>
              <a:rPr lang="en-US" sz="1400" dirty="0"/>
              <a:t> </a:t>
            </a:r>
            <a:r>
              <a:rPr lang="en-US" sz="1400" dirty="0" err="1">
                <a:cs typeface="Arial"/>
              </a:rPr>
              <a:t>uređaja</a:t>
            </a:r>
            <a:endParaRPr lang="en-US" sz="1400" dirty="0">
              <a:cs typeface="Arial"/>
            </a:endParaRPr>
          </a:p>
          <a:p>
            <a:pPr>
              <a:spcBef>
                <a:spcPts val="20"/>
              </a:spcBef>
            </a:pPr>
            <a:endParaRPr lang="en-US" sz="1400" dirty="0"/>
          </a:p>
          <a:p>
            <a:pPr>
              <a:spcBef>
                <a:spcPts val="20"/>
              </a:spcBef>
            </a:pPr>
            <a:r>
              <a:rPr lang="en-US" sz="1400" dirty="0" err="1"/>
              <a:t>Atribut</a:t>
            </a:r>
            <a:r>
              <a:rPr lang="en-US" sz="1400" dirty="0"/>
              <a:t> </a:t>
            </a:r>
            <a:r>
              <a:rPr lang="en-US" sz="1400" dirty="0" err="1"/>
              <a:t>može</a:t>
            </a:r>
            <a:r>
              <a:rPr lang="en-US" sz="1400" dirty="0"/>
              <a:t> </a:t>
            </a:r>
            <a:r>
              <a:rPr lang="en-US" sz="1400" dirty="0" err="1"/>
              <a:t>biti</a:t>
            </a:r>
            <a:r>
              <a:rPr lang="en-US" sz="1400" dirty="0"/>
              <a:t> </a:t>
            </a:r>
            <a:r>
              <a:rPr lang="en-US" sz="1400" dirty="0" err="1"/>
              <a:t>uzorkovan</a:t>
            </a:r>
            <a:r>
              <a:rPr lang="en-US" sz="1400" dirty="0"/>
              <a:t> u </a:t>
            </a:r>
            <a:r>
              <a:rPr lang="en-US" sz="1400" dirty="0" err="1"/>
              <a:t>različitim</a:t>
            </a:r>
            <a:r>
              <a:rPr lang="en-US" sz="1400" dirty="0"/>
              <a:t> </a:t>
            </a:r>
            <a:r>
              <a:rPr lang="en-US" sz="1400" dirty="0" err="1"/>
              <a:t>trenucima</a:t>
            </a:r>
            <a:r>
              <a:rPr lang="en-US" sz="1400" dirty="0"/>
              <a:t>: </a:t>
            </a:r>
            <a:r>
              <a:rPr lang="en-US" sz="1400" dirty="0" err="1"/>
              <a:t>svaki</a:t>
            </a:r>
            <a:r>
              <a:rPr lang="en-US" sz="1400" dirty="0"/>
              <a:t> put </a:t>
            </a:r>
            <a:r>
              <a:rPr lang="en-US" sz="1400" dirty="0" err="1"/>
              <a:t>kada</a:t>
            </a:r>
            <a:r>
              <a:rPr lang="en-US" sz="1400" dirty="0"/>
              <a:t> se </a:t>
            </a:r>
            <a:r>
              <a:rPr lang="en-US" sz="1400" dirty="0" err="1"/>
              <a:t>njegova</a:t>
            </a:r>
            <a:r>
              <a:rPr lang="en-US" sz="1400" dirty="0"/>
              <a:t> </a:t>
            </a:r>
            <a:r>
              <a:rPr lang="en-US" sz="1400" dirty="0" err="1"/>
              <a:t>vrednost</a:t>
            </a:r>
            <a:r>
              <a:rPr lang="en-US" sz="1400" dirty="0"/>
              <a:t> </a:t>
            </a:r>
            <a:r>
              <a:rPr lang="en-US" sz="1400" dirty="0" err="1"/>
              <a:t>promeni</a:t>
            </a:r>
            <a:r>
              <a:rPr lang="en-US" sz="1400" dirty="0"/>
              <a:t>, u </a:t>
            </a:r>
            <a:r>
              <a:rPr lang="en-US" sz="1400" dirty="0" err="1"/>
              <a:t>svakom</a:t>
            </a:r>
            <a:r>
              <a:rPr lang="en-US" sz="1400" dirty="0"/>
              <a:t> </a:t>
            </a:r>
            <a:r>
              <a:rPr lang="en-US" sz="1400" dirty="0" err="1"/>
              <a:t>ciklusu</a:t>
            </a:r>
            <a:r>
              <a:rPr lang="en-US" sz="1400" dirty="0"/>
              <a:t> </a:t>
            </a:r>
            <a:r>
              <a:rPr lang="en-US" sz="1400" dirty="0" err="1"/>
              <a:t>ili</a:t>
            </a:r>
            <a:r>
              <a:rPr lang="en-US" sz="1400" dirty="0"/>
              <a:t> u </a:t>
            </a:r>
            <a:r>
              <a:rPr lang="en-US" sz="1400" dirty="0" err="1"/>
              <a:t>vezi</a:t>
            </a:r>
            <a:r>
              <a:rPr lang="en-US" sz="1400" dirty="0"/>
              <a:t> </a:t>
            </a:r>
            <a:r>
              <a:rPr lang="en-US" sz="1400" dirty="0" err="1"/>
              <a:t>sa</a:t>
            </a:r>
            <a:r>
              <a:rPr lang="en-US" sz="1400" dirty="0"/>
              <a:t> </a:t>
            </a:r>
            <a:r>
              <a:rPr lang="en-US" sz="1400" dirty="0" err="1"/>
              <a:t>nekim</a:t>
            </a:r>
            <a:r>
              <a:rPr lang="en-US" sz="1400" dirty="0"/>
              <a:t> </a:t>
            </a:r>
            <a:r>
              <a:rPr lang="en-US" sz="1400" dirty="0" err="1"/>
              <a:t>drugim</a:t>
            </a:r>
            <a:r>
              <a:rPr lang="en-US" sz="1400" dirty="0"/>
              <a:t> </a:t>
            </a:r>
            <a:r>
              <a:rPr lang="en-US" sz="1400" dirty="0" err="1"/>
              <a:t>događajem</a:t>
            </a:r>
            <a:r>
              <a:rPr lang="en-US" sz="1400" dirty="0"/>
              <a:t>. Kako </a:t>
            </a:r>
            <a:r>
              <a:rPr lang="en-US" sz="1400" dirty="0" err="1"/>
              <a:t>odlučiti</a:t>
            </a:r>
            <a:r>
              <a:rPr lang="en-US" sz="1400" dirty="0"/>
              <a:t> </a:t>
            </a:r>
            <a:r>
              <a:rPr lang="en-US" sz="1400" dirty="0" err="1"/>
              <a:t>kada</a:t>
            </a:r>
            <a:r>
              <a:rPr lang="en-US" sz="1400" dirty="0"/>
              <a:t> </a:t>
            </a:r>
            <a:r>
              <a:rPr lang="en-US" sz="1400" dirty="0" err="1"/>
              <a:t>i</a:t>
            </a:r>
            <a:r>
              <a:rPr lang="en-US" sz="1400" dirty="0"/>
              <a:t> </a:t>
            </a:r>
            <a:r>
              <a:rPr lang="en-US" sz="1400" dirty="0" err="1"/>
              <a:t>koliko</a:t>
            </a:r>
            <a:r>
              <a:rPr lang="en-US" sz="1400" dirty="0"/>
              <a:t> </a:t>
            </a:r>
            <a:r>
              <a:rPr lang="en-US" sz="1400" dirty="0" err="1"/>
              <a:t>često</a:t>
            </a:r>
            <a:r>
              <a:rPr lang="en-US" sz="1400" dirty="0"/>
              <a:t> </a:t>
            </a:r>
            <a:r>
              <a:rPr lang="en-US" sz="1400" dirty="0" err="1"/>
              <a:t>treba</a:t>
            </a:r>
            <a:r>
              <a:rPr lang="en-US" sz="1400" dirty="0"/>
              <a:t> da se </a:t>
            </a:r>
            <a:r>
              <a:rPr lang="en-US" sz="1400" dirty="0" err="1"/>
              <a:t>uzorkuje</a:t>
            </a:r>
            <a:r>
              <a:rPr lang="en-US" sz="1400" dirty="0"/>
              <a:t>?</a:t>
            </a:r>
            <a:endParaRPr lang="en-US" dirty="0"/>
          </a:p>
          <a:p>
            <a:pPr>
              <a:spcBef>
                <a:spcPts val="20"/>
              </a:spcBef>
            </a:pPr>
            <a:endParaRPr lang="en-US" sz="1400" dirty="0"/>
          </a:p>
          <a:p>
            <a:pPr>
              <a:spcBef>
                <a:spcPts val="20"/>
              </a:spcBef>
            </a:pPr>
            <a:r>
              <a:rPr lang="en-US" sz="1400" dirty="0" err="1"/>
              <a:t>Postoji</a:t>
            </a:r>
            <a:r>
              <a:rPr lang="en-US" sz="1400" dirty="0"/>
              <a:t> </a:t>
            </a:r>
            <a:r>
              <a:rPr lang="en-US" sz="1400" dirty="0" err="1"/>
              <a:t>nekoliko</a:t>
            </a:r>
            <a:r>
              <a:rPr lang="en-US" sz="1400" dirty="0"/>
              <a:t> </a:t>
            </a:r>
            <a:r>
              <a:rPr lang="en-US" sz="1400" dirty="0" err="1"/>
              <a:t>stvari</a:t>
            </a:r>
            <a:r>
              <a:rPr lang="en-US" sz="1400" dirty="0"/>
              <a:t> </a:t>
            </a:r>
            <a:r>
              <a:rPr lang="en-US" sz="1400" dirty="0" err="1"/>
              <a:t>koje</a:t>
            </a:r>
            <a:r>
              <a:rPr lang="en-US" sz="1400" dirty="0"/>
              <a:t> </a:t>
            </a:r>
            <a:r>
              <a:rPr lang="en-US" sz="1400" dirty="0" err="1"/>
              <a:t>treba</a:t>
            </a:r>
            <a:r>
              <a:rPr lang="en-US" sz="1400" dirty="0"/>
              <a:t> </a:t>
            </a:r>
            <a:r>
              <a:rPr lang="en-US" sz="1400" dirty="0" err="1"/>
              <a:t>razmotriti</a:t>
            </a:r>
            <a:r>
              <a:rPr lang="en-US" sz="1400" dirty="0"/>
              <a:t> </a:t>
            </a:r>
            <a:r>
              <a:rPr lang="en-US" sz="1400" dirty="0" err="1"/>
              <a:t>pri</a:t>
            </a:r>
            <a:r>
              <a:rPr lang="en-US" sz="1400" dirty="0"/>
              <a:t> </a:t>
            </a:r>
            <a:r>
              <a:rPr lang="en-US" sz="1400" dirty="0" err="1"/>
              <a:t>izboru</a:t>
            </a:r>
            <a:r>
              <a:rPr lang="en-US" sz="1400" dirty="0"/>
              <a:t> </a:t>
            </a:r>
            <a:r>
              <a:rPr lang="en-US" sz="1400" dirty="0" err="1"/>
              <a:t>vremena</a:t>
            </a:r>
            <a:r>
              <a:rPr lang="en-US" sz="1400" dirty="0"/>
              <a:t> </a:t>
            </a:r>
            <a:r>
              <a:rPr lang="en-US" sz="1400" dirty="0" err="1"/>
              <a:t>uzorkovanja</a:t>
            </a:r>
            <a:r>
              <a:rPr lang="en-US" sz="1400" dirty="0"/>
              <a:t> </a:t>
            </a:r>
            <a:r>
              <a:rPr lang="en-US" sz="1400" dirty="0" err="1"/>
              <a:t>atributa</a:t>
            </a:r>
            <a:r>
              <a:rPr lang="en-US" sz="1400" dirty="0"/>
              <a:t>:</a:t>
            </a:r>
            <a:endParaRPr lang="en-US" dirty="0"/>
          </a:p>
          <a:p>
            <a:pPr lvl="1" indent="-188595">
              <a:spcBef>
                <a:spcPts val="20"/>
              </a:spcBef>
            </a:pPr>
            <a:r>
              <a:rPr lang="en-US" sz="1400" dirty="0" err="1"/>
              <a:t>Prvo</a:t>
            </a:r>
            <a:r>
              <a:rPr lang="en-US" sz="1400" dirty="0"/>
              <a:t>, </a:t>
            </a:r>
            <a:r>
              <a:rPr lang="en-US" sz="1400" dirty="0" err="1"/>
              <a:t>vrednost</a:t>
            </a:r>
            <a:r>
              <a:rPr lang="en-US" sz="1400" dirty="0"/>
              <a:t> ne bi </a:t>
            </a:r>
            <a:r>
              <a:rPr lang="en-US" sz="1400" dirty="0" err="1"/>
              <a:t>trebala</a:t>
            </a:r>
            <a:r>
              <a:rPr lang="en-US" sz="1400" dirty="0"/>
              <a:t> da se </a:t>
            </a:r>
            <a:r>
              <a:rPr lang="en-US" sz="1400" dirty="0" err="1"/>
              <a:t>uzorkuje</a:t>
            </a:r>
            <a:r>
              <a:rPr lang="en-US" sz="1400" dirty="0"/>
              <a:t> </a:t>
            </a:r>
            <a:r>
              <a:rPr lang="en-US" sz="1400" dirty="0" err="1"/>
              <a:t>češće</a:t>
            </a:r>
            <a:r>
              <a:rPr lang="en-US" sz="1400" dirty="0"/>
              <a:t> </a:t>
            </a:r>
            <a:r>
              <a:rPr lang="en-US" sz="1400" dirty="0" err="1"/>
              <a:t>nego</a:t>
            </a:r>
            <a:r>
              <a:rPr lang="en-US" sz="1400" dirty="0"/>
              <a:t> </a:t>
            </a:r>
            <a:r>
              <a:rPr lang="en-US" sz="1400" dirty="0" err="1"/>
              <a:t>što</a:t>
            </a:r>
            <a:r>
              <a:rPr lang="en-US" sz="1400" dirty="0"/>
              <a:t> se </a:t>
            </a:r>
            <a:r>
              <a:rPr lang="en-US" sz="1400" dirty="0" err="1"/>
              <a:t>ažurira</a:t>
            </a:r>
            <a:endParaRPr lang="en-US" sz="1400" dirty="0" err="1">
              <a:cs typeface="Arial"/>
            </a:endParaRPr>
          </a:p>
          <a:p>
            <a:pPr lvl="1" indent="-188595">
              <a:spcBef>
                <a:spcPts val="20"/>
              </a:spcBef>
            </a:pPr>
            <a:r>
              <a:rPr lang="en-US" sz="1400" dirty="0" err="1"/>
              <a:t>Takođe</a:t>
            </a:r>
            <a:r>
              <a:rPr lang="en-US" sz="1400" dirty="0"/>
              <a:t>, </a:t>
            </a:r>
            <a:r>
              <a:rPr lang="en-US" sz="1400" dirty="0" err="1"/>
              <a:t>atribut</a:t>
            </a:r>
            <a:r>
              <a:rPr lang="en-US" sz="1400" dirty="0"/>
              <a:t> ne bi </a:t>
            </a:r>
            <a:r>
              <a:rPr lang="en-US" sz="1400" dirty="0" err="1"/>
              <a:t>trebalo</a:t>
            </a:r>
            <a:r>
              <a:rPr lang="en-US" sz="1400" dirty="0"/>
              <a:t> da se </a:t>
            </a:r>
            <a:r>
              <a:rPr lang="en-US" sz="1400" dirty="0" err="1"/>
              <a:t>uzorkuje</a:t>
            </a:r>
            <a:r>
              <a:rPr lang="en-US" sz="1400" dirty="0"/>
              <a:t> </a:t>
            </a:r>
            <a:r>
              <a:rPr lang="en-US" sz="1400" dirty="0" err="1"/>
              <a:t>češće</a:t>
            </a:r>
            <a:r>
              <a:rPr lang="en-US" sz="1400" dirty="0"/>
              <a:t> </a:t>
            </a:r>
            <a:r>
              <a:rPr lang="en-US" sz="1400" dirty="0" err="1"/>
              <a:t>nego</a:t>
            </a:r>
            <a:r>
              <a:rPr lang="en-US" sz="1400" dirty="0"/>
              <a:t> </a:t>
            </a:r>
            <a:r>
              <a:rPr lang="en-US" sz="1400" dirty="0" err="1"/>
              <a:t>što</a:t>
            </a:r>
            <a:r>
              <a:rPr lang="en-US" sz="1400" dirty="0"/>
              <a:t> je </a:t>
            </a:r>
            <a:r>
              <a:rPr lang="en-US" sz="1400" dirty="0" err="1"/>
              <a:t>frekvencija</a:t>
            </a:r>
            <a:r>
              <a:rPr lang="en-US" sz="1400" dirty="0"/>
              <a:t> </a:t>
            </a:r>
            <a:r>
              <a:rPr lang="en-US" sz="1400" dirty="0" err="1"/>
              <a:t>njegove</a:t>
            </a:r>
            <a:r>
              <a:rPr lang="en-US" sz="1400" dirty="0"/>
              <a:t> </a:t>
            </a:r>
            <a:r>
              <a:rPr lang="en-US" sz="1400" dirty="0" err="1"/>
              <a:t>interakcije</a:t>
            </a:r>
            <a:r>
              <a:rPr lang="en-US" sz="1400" dirty="0"/>
              <a:t> </a:t>
            </a:r>
            <a:r>
              <a:rPr lang="en-US" sz="1400" dirty="0" err="1"/>
              <a:t>sa</a:t>
            </a:r>
            <a:r>
              <a:rPr lang="en-US" sz="1400" dirty="0"/>
              <a:t> </a:t>
            </a:r>
            <a:r>
              <a:rPr lang="en-US" sz="1400" dirty="0" err="1"/>
              <a:t>drugim</a:t>
            </a:r>
            <a:r>
              <a:rPr lang="en-US" sz="1400" dirty="0"/>
              <a:t> </a:t>
            </a:r>
            <a:r>
              <a:rPr lang="en-US" sz="1400" dirty="0" err="1"/>
              <a:t>atributima</a:t>
            </a:r>
            <a:endParaRPr lang="en-US" sz="1400" dirty="0" err="1">
              <a:cs typeface="Arial"/>
            </a:endParaRPr>
          </a:p>
          <a:p>
            <a:pPr>
              <a:spcBef>
                <a:spcPts val="20"/>
              </a:spcBef>
            </a:pPr>
            <a:r>
              <a:rPr lang="en-US" sz="1400" dirty="0"/>
              <a:t>Ova „</a:t>
            </a:r>
            <a:r>
              <a:rPr lang="en-US" sz="1400" dirty="0" err="1"/>
              <a:t>frekvencija</a:t>
            </a:r>
            <a:r>
              <a:rPr lang="en-US" sz="1400" dirty="0"/>
              <a:t> </a:t>
            </a:r>
            <a:r>
              <a:rPr lang="en-US" sz="1400" dirty="0" err="1"/>
              <a:t>interakcije</a:t>
            </a:r>
            <a:r>
              <a:rPr lang="en-US" sz="1400" dirty="0"/>
              <a:t>“ je </a:t>
            </a:r>
            <a:r>
              <a:rPr lang="en-US" sz="1400" dirty="0" err="1"/>
              <a:t>inverzna</a:t>
            </a:r>
            <a:r>
              <a:rPr lang="en-US" sz="1400" dirty="0"/>
              <a:t> </a:t>
            </a:r>
            <a:r>
              <a:rPr lang="en-US" sz="1400" dirty="0" err="1"/>
              <a:t>vrednost</a:t>
            </a:r>
            <a:r>
              <a:rPr lang="en-US" sz="1400" dirty="0"/>
              <a:t> </a:t>
            </a:r>
            <a:r>
              <a:rPr lang="en-US" sz="1400" dirty="0" err="1"/>
              <a:t>vremena</a:t>
            </a:r>
            <a:r>
              <a:rPr lang="en-US" sz="1400" dirty="0"/>
              <a:t> </a:t>
            </a:r>
            <a:r>
              <a:rPr lang="en-US" sz="1400" dirty="0" err="1"/>
              <a:t>korelacije</a:t>
            </a:r>
            <a:r>
              <a:rPr lang="en-US" sz="1400" dirty="0"/>
              <a:t> </a:t>
            </a:r>
            <a:r>
              <a:rPr lang="en-US" sz="1400" dirty="0" err="1"/>
              <a:t>atributa</a:t>
            </a:r>
            <a:r>
              <a:rPr lang="en-US" sz="1400" dirty="0"/>
              <a:t>. </a:t>
            </a:r>
            <a:r>
              <a:rPr lang="en-US" sz="1400" dirty="0" err="1"/>
              <a:t>Pošto</a:t>
            </a:r>
            <a:r>
              <a:rPr lang="en-US" sz="1400" dirty="0"/>
              <a:t> </a:t>
            </a:r>
            <a:r>
              <a:rPr lang="en-US" sz="1400" dirty="0" err="1"/>
              <a:t>atributi</a:t>
            </a:r>
            <a:r>
              <a:rPr lang="en-US" sz="1400" dirty="0"/>
              <a:t> </a:t>
            </a:r>
            <a:r>
              <a:rPr lang="en-US" sz="1400" dirty="0" err="1"/>
              <a:t>međusobno</a:t>
            </a:r>
            <a:r>
              <a:rPr lang="en-US" sz="1400" dirty="0"/>
              <a:t> </a:t>
            </a:r>
            <a:r>
              <a:rPr lang="en-US" sz="1400" dirty="0" err="1"/>
              <a:t>interaguju</a:t>
            </a:r>
            <a:r>
              <a:rPr lang="en-US" sz="1400" dirty="0"/>
              <a:t>, oni </a:t>
            </a:r>
            <a:r>
              <a:rPr lang="en-US" sz="1400" dirty="0" err="1"/>
              <a:t>stvaraju</a:t>
            </a:r>
            <a:r>
              <a:rPr lang="en-US" sz="1400" dirty="0"/>
              <a:t> </a:t>
            </a:r>
            <a:r>
              <a:rPr lang="en-US" sz="1400" dirty="0" err="1"/>
              <a:t>odnose</a:t>
            </a:r>
            <a:r>
              <a:rPr lang="en-US" sz="1400" dirty="0"/>
              <a:t> </a:t>
            </a:r>
            <a:r>
              <a:rPr lang="en-US" sz="1400" dirty="0" err="1"/>
              <a:t>između</a:t>
            </a:r>
            <a:r>
              <a:rPr lang="en-US" sz="1400" dirty="0"/>
              <a:t> </a:t>
            </a:r>
            <a:r>
              <a:rPr lang="en-US" sz="1400" dirty="0" err="1"/>
              <a:t>atributa</a:t>
            </a:r>
            <a:r>
              <a:rPr lang="en-US" sz="1400" dirty="0"/>
              <a:t>. Vreme </a:t>
            </a:r>
            <a:r>
              <a:rPr lang="en-US" sz="1400" dirty="0" err="1"/>
              <a:t>korelacije</a:t>
            </a:r>
            <a:r>
              <a:rPr lang="en-US" sz="1400" dirty="0"/>
              <a:t> </a:t>
            </a:r>
            <a:r>
              <a:rPr lang="en-US" sz="1400" dirty="0" err="1"/>
              <a:t>atributa</a:t>
            </a:r>
            <a:r>
              <a:rPr lang="en-US" sz="1400" dirty="0"/>
              <a:t> </a:t>
            </a:r>
            <a:r>
              <a:rPr lang="en-US" sz="1400" dirty="0" err="1"/>
              <a:t>i</a:t>
            </a:r>
            <a:r>
              <a:rPr lang="en-US" sz="1400" dirty="0"/>
              <a:t> </a:t>
            </a:r>
            <a:r>
              <a:rPr lang="en-US" sz="1400" dirty="0" err="1"/>
              <a:t>odnosi</a:t>
            </a:r>
            <a:r>
              <a:rPr lang="en-US" sz="1400" dirty="0"/>
              <a:t> </a:t>
            </a:r>
            <a:r>
              <a:rPr lang="en-US" sz="1400" dirty="0" err="1"/>
              <a:t>između</a:t>
            </a:r>
            <a:r>
              <a:rPr lang="en-US" sz="1400" dirty="0"/>
              <a:t> </a:t>
            </a:r>
            <a:r>
              <a:rPr lang="en-US" sz="1400" dirty="0" err="1"/>
              <a:t>atributa</a:t>
            </a:r>
            <a:r>
              <a:rPr lang="en-US" sz="1400" dirty="0"/>
              <a:t> </a:t>
            </a:r>
            <a:r>
              <a:rPr lang="en-US" sz="1400" dirty="0" err="1"/>
              <a:t>biće</a:t>
            </a:r>
            <a:r>
              <a:rPr lang="en-US" sz="1400" dirty="0"/>
              <a:t> </a:t>
            </a:r>
            <a:r>
              <a:rPr lang="en-US" sz="1400" dirty="0" err="1"/>
              <a:t>detaljnije</a:t>
            </a:r>
            <a:r>
              <a:rPr lang="en-US" sz="1400" dirty="0"/>
              <a:t> </a:t>
            </a:r>
            <a:r>
              <a:rPr lang="en-US" sz="1400" dirty="0" err="1"/>
              <a:t>objašnjeni</a:t>
            </a:r>
            <a:endParaRPr lang="en-US" sz="1400" err="1">
              <a:cs typeface="Arial"/>
            </a:endParaRPr>
          </a:p>
          <a:p>
            <a:endParaRPr lang="en-US" altLang="en-US" sz="1400" dirty="0">
              <a:cs typeface="Arial"/>
            </a:endParaRPr>
          </a:p>
        </p:txBody>
      </p:sp>
    </p:spTree>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a:extLst>
              <a:ext uri="{FF2B5EF4-FFF2-40B4-BE49-F238E27FC236}">
                <a16:creationId xmlns:a16="http://schemas.microsoft.com/office/drawing/2014/main" id="{7D28211E-6307-DB4B-F75A-0A03D0D0FFCA}"/>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CBFFF0-0507-43D1-B9FF-141DA96C0A40}" type="slidenum">
              <a:rPr lang="de-DE" altLang="en-US">
                <a:solidFill>
                  <a:schemeClr val="bg1"/>
                </a:solidFill>
              </a:rPr>
              <a:pPr/>
              <a:t>29</a:t>
            </a:fld>
            <a:endParaRPr lang="de-DE" altLang="en-US">
              <a:solidFill>
                <a:schemeClr val="bg1"/>
              </a:solidFill>
            </a:endParaRPr>
          </a:p>
        </p:txBody>
      </p:sp>
      <p:sp>
        <p:nvSpPr>
          <p:cNvPr id="47107" name="Rectangle 2">
            <a:extLst>
              <a:ext uri="{FF2B5EF4-FFF2-40B4-BE49-F238E27FC236}">
                <a16:creationId xmlns:a16="http://schemas.microsoft.com/office/drawing/2014/main" id="{0F687457-1683-83F3-956D-65F11BB8E992}"/>
              </a:ext>
            </a:extLst>
          </p:cNvPr>
          <p:cNvSpPr>
            <a:spLocks noGrp="1" noChangeArrowheads="1"/>
          </p:cNvSpPr>
          <p:nvPr>
            <p:ph type="title"/>
          </p:nvPr>
        </p:nvSpPr>
        <p:spPr/>
        <p:txBody>
          <a:bodyPr/>
          <a:lstStyle/>
          <a:p>
            <a:pPr eaLnBrk="1" hangingPunct="1"/>
            <a:r>
              <a:rPr lang="en-US" altLang="en-US" dirty="0" err="1"/>
              <a:t>Međuodnosi</a:t>
            </a:r>
            <a:r>
              <a:rPr lang="en-US" altLang="en-US" dirty="0"/>
              <a:t> </a:t>
            </a:r>
            <a:r>
              <a:rPr lang="en-US" altLang="en-US" dirty="0" err="1"/>
              <a:t>između</a:t>
            </a:r>
            <a:r>
              <a:rPr lang="en-US" altLang="en-US" dirty="0"/>
              <a:t> </a:t>
            </a:r>
            <a:r>
              <a:rPr lang="en-US" altLang="en-US" dirty="0" err="1"/>
              <a:t>atributa</a:t>
            </a:r>
            <a:endParaRPr lang="en-US" altLang="en-US" b="0" dirty="0" err="1"/>
          </a:p>
        </p:txBody>
      </p:sp>
      <p:sp>
        <p:nvSpPr>
          <p:cNvPr id="47108" name="Rectangle 3">
            <a:extLst>
              <a:ext uri="{FF2B5EF4-FFF2-40B4-BE49-F238E27FC236}">
                <a16:creationId xmlns:a16="http://schemas.microsoft.com/office/drawing/2014/main" id="{780EA69A-C4EE-9F6C-53B9-529828B1FE14}"/>
              </a:ext>
            </a:extLst>
          </p:cNvPr>
          <p:cNvSpPr>
            <a:spLocks noGrp="1" noChangeArrowheads="1"/>
          </p:cNvSpPr>
          <p:nvPr>
            <p:ph type="body" idx="1"/>
          </p:nvPr>
        </p:nvSpPr>
        <p:spPr/>
        <p:txBody>
          <a:bodyPr/>
          <a:lstStyle/>
          <a:p>
            <a:pPr>
              <a:spcBef>
                <a:spcPts val="20"/>
              </a:spcBef>
            </a:pPr>
            <a:r>
              <a:rPr lang="en-US" altLang="en-US" sz="1600" dirty="0"/>
              <a:t>Odnos </a:t>
            </a:r>
            <a:r>
              <a:rPr lang="en-US" altLang="en-US" sz="1600" dirty="0" err="1"/>
              <a:t>atributa</a:t>
            </a:r>
            <a:r>
              <a:rPr lang="en-US" altLang="en-US" sz="1600" dirty="0"/>
              <a:t> </a:t>
            </a:r>
            <a:r>
              <a:rPr lang="en-US" altLang="en-US" sz="1600" dirty="0" err="1"/>
              <a:t>treba</a:t>
            </a:r>
            <a:r>
              <a:rPr lang="en-US" altLang="en-US" sz="1600" dirty="0"/>
              <a:t> da </a:t>
            </a:r>
            <a:r>
              <a:rPr lang="en-US" altLang="en-US" sz="1600" dirty="0" err="1"/>
              <a:t>odražava</a:t>
            </a:r>
            <a:r>
              <a:rPr lang="en-US" altLang="en-US" sz="1600" dirty="0"/>
              <a:t> </a:t>
            </a:r>
            <a:r>
              <a:rPr lang="en-US" altLang="en-US" sz="1600" dirty="0" err="1"/>
              <a:t>interakcije</a:t>
            </a:r>
            <a:r>
              <a:rPr lang="en-US" altLang="en-US" sz="1600" dirty="0"/>
              <a:t> </a:t>
            </a:r>
            <a:r>
              <a:rPr lang="en-US" altLang="en-US" sz="1600" dirty="0" err="1"/>
              <a:t>atributa</a:t>
            </a:r>
            <a:r>
              <a:rPr lang="en-US" altLang="en-US" sz="1600" dirty="0"/>
              <a:t>, </a:t>
            </a:r>
            <a:r>
              <a:rPr lang="en-US" altLang="en-US" sz="1600" dirty="0" err="1"/>
              <a:t>njihove</a:t>
            </a:r>
            <a:r>
              <a:rPr lang="en-US" altLang="en-US" sz="1600" dirty="0"/>
              <a:t> </a:t>
            </a:r>
            <a:r>
              <a:rPr lang="en-US" altLang="en-US" sz="1600" dirty="0" err="1"/>
              <a:t>zavisnosti</a:t>
            </a:r>
            <a:r>
              <a:rPr lang="en-US" altLang="en-US" sz="1600" dirty="0"/>
              <a:t> </a:t>
            </a:r>
            <a:r>
              <a:rPr lang="en-US" altLang="en-US" sz="1600" dirty="0" err="1"/>
              <a:t>i</a:t>
            </a:r>
            <a:r>
              <a:rPr lang="en-US" altLang="en-US" sz="1600" dirty="0"/>
              <a:t> </a:t>
            </a:r>
            <a:r>
              <a:rPr lang="en-US" altLang="en-US" sz="1600" dirty="0" err="1"/>
              <a:t>ponašanje</a:t>
            </a:r>
            <a:r>
              <a:rPr lang="en-US" altLang="en-US" sz="1600" dirty="0"/>
              <a:t> </a:t>
            </a:r>
            <a:r>
              <a:rPr lang="en-US" altLang="en-US" sz="1600" dirty="0" err="1"/>
              <a:t>uređaja</a:t>
            </a:r>
            <a:r>
              <a:rPr lang="en-US" altLang="en-US" sz="1600" dirty="0"/>
              <a:t> </a:t>
            </a:r>
            <a:r>
              <a:rPr lang="en-US" altLang="en-US" sz="1600" dirty="0" err="1"/>
              <a:t>koje</a:t>
            </a:r>
            <a:r>
              <a:rPr lang="en-US" altLang="en-US" sz="1600" dirty="0"/>
              <a:t> je</a:t>
            </a:r>
            <a:r>
              <a:rPr lang="en-US" altLang="en-US" sz="1600" dirty="0">
                <a:cs typeface="Arial"/>
              </a:rPr>
              <a:t> </a:t>
            </a:r>
            <a:r>
              <a:rPr lang="en-US" altLang="en-US" sz="1600" dirty="0" err="1"/>
              <a:t>definisano</a:t>
            </a:r>
            <a:r>
              <a:rPr lang="en-US" altLang="en-US" sz="1600" dirty="0"/>
              <a:t> </a:t>
            </a:r>
            <a:r>
              <a:rPr lang="en-US" altLang="en-US" sz="1600" dirty="0" err="1"/>
              <a:t>kombinacijama</a:t>
            </a:r>
            <a:r>
              <a:rPr lang="en-US" altLang="en-US" sz="1600" dirty="0"/>
              <a:t> </a:t>
            </a:r>
            <a:r>
              <a:rPr lang="en-US" altLang="en-US" sz="1600" dirty="0" err="1"/>
              <a:t>atributa</a:t>
            </a:r>
            <a:endParaRPr lang="en-US" altLang="en-US" sz="1600" dirty="0">
              <a:cs typeface="Arial"/>
            </a:endParaRPr>
          </a:p>
          <a:p>
            <a:pPr>
              <a:spcBef>
                <a:spcPts val="20"/>
              </a:spcBef>
            </a:pPr>
            <a:endParaRPr lang="en-US" altLang="en-US" sz="1600" dirty="0"/>
          </a:p>
          <a:p>
            <a:pPr>
              <a:spcBef>
                <a:spcPts val="20"/>
              </a:spcBef>
            </a:pPr>
            <a:r>
              <a:rPr lang="en-US" sz="1600" dirty="0"/>
              <a:t>Uz </a:t>
            </a:r>
            <a:r>
              <a:rPr lang="en-US" sz="1600" dirty="0" err="1"/>
              <a:t>svaki</a:t>
            </a:r>
            <a:r>
              <a:rPr lang="en-US" sz="1600" dirty="0"/>
              <a:t> </a:t>
            </a:r>
            <a:r>
              <a:rPr lang="en-US" sz="1600" dirty="0" err="1"/>
              <a:t>odnos</a:t>
            </a:r>
            <a:r>
              <a:rPr lang="en-US" sz="1600" dirty="0"/>
              <a:t> </a:t>
            </a:r>
            <a:r>
              <a:rPr lang="en-US" sz="1600" dirty="0" err="1"/>
              <a:t>atributa</a:t>
            </a:r>
            <a:r>
              <a:rPr lang="en-US" sz="1600" dirty="0"/>
              <a:t> </a:t>
            </a:r>
            <a:r>
              <a:rPr lang="en-US" sz="1600" dirty="0" err="1"/>
              <a:t>vezano</a:t>
            </a:r>
            <a:r>
              <a:rPr lang="en-US" sz="1600" dirty="0"/>
              <a:t> je </a:t>
            </a:r>
            <a:r>
              <a:rPr lang="en-US" sz="1600" dirty="0" err="1"/>
              <a:t>i</a:t>
            </a:r>
            <a:r>
              <a:rPr lang="en-US" sz="1600" dirty="0"/>
              <a:t> </a:t>
            </a:r>
            <a:r>
              <a:rPr lang="en-US" sz="1600" b="1" dirty="0" err="1"/>
              <a:t>vreme</a:t>
            </a:r>
            <a:r>
              <a:rPr lang="en-US" sz="1600" b="1" dirty="0"/>
              <a:t> </a:t>
            </a:r>
            <a:r>
              <a:rPr lang="en-US" sz="1600" b="1" dirty="0" err="1"/>
              <a:t>korelacije</a:t>
            </a:r>
            <a:endParaRPr lang="en-US" sz="1600" b="1" dirty="0" err="1">
              <a:cs typeface="Arial"/>
            </a:endParaRPr>
          </a:p>
          <a:p>
            <a:pPr>
              <a:spcBef>
                <a:spcPts val="20"/>
              </a:spcBef>
            </a:pPr>
            <a:endParaRPr lang="en-US" sz="1600" dirty="0"/>
          </a:p>
          <a:p>
            <a:pPr>
              <a:spcBef>
                <a:spcPts val="20"/>
              </a:spcBef>
            </a:pPr>
            <a:r>
              <a:rPr lang="en-US" sz="1600" dirty="0"/>
              <a:t>Vreme </a:t>
            </a:r>
            <a:r>
              <a:rPr lang="en-US" sz="1600" dirty="0" err="1"/>
              <a:t>korelacije</a:t>
            </a:r>
            <a:r>
              <a:rPr lang="en-US" sz="1600" dirty="0"/>
              <a:t> </a:t>
            </a:r>
            <a:r>
              <a:rPr lang="en-US" sz="1600" dirty="0" err="1"/>
              <a:t>predstavlja</a:t>
            </a:r>
            <a:r>
              <a:rPr lang="en-US" sz="1600" dirty="0"/>
              <a:t> </a:t>
            </a:r>
            <a:r>
              <a:rPr lang="en-US" sz="1600" dirty="0" err="1"/>
              <a:t>trenutak</a:t>
            </a:r>
            <a:r>
              <a:rPr lang="en-US" sz="1600" dirty="0"/>
              <a:t> </a:t>
            </a:r>
            <a:r>
              <a:rPr lang="en-US" sz="1600" dirty="0" err="1"/>
              <a:t>kada</a:t>
            </a:r>
            <a:r>
              <a:rPr lang="en-US" sz="1600" dirty="0"/>
              <a:t> </a:t>
            </a:r>
            <a:r>
              <a:rPr lang="en-US" sz="1600" dirty="0" err="1"/>
              <a:t>dva</a:t>
            </a:r>
            <a:r>
              <a:rPr lang="en-US" sz="1600" dirty="0"/>
              <a:t> </a:t>
            </a:r>
            <a:r>
              <a:rPr lang="en-US" sz="1600" dirty="0" err="1"/>
              <a:t>ili</a:t>
            </a:r>
            <a:r>
              <a:rPr lang="en-US" sz="1600" dirty="0"/>
              <a:t> </a:t>
            </a:r>
            <a:r>
              <a:rPr lang="en-US" sz="1600" dirty="0" err="1"/>
              <a:t>više</a:t>
            </a:r>
            <a:r>
              <a:rPr lang="en-US" sz="1600" dirty="0"/>
              <a:t> </a:t>
            </a:r>
            <a:r>
              <a:rPr lang="en-US" sz="1600" dirty="0" err="1"/>
              <a:t>atributa</a:t>
            </a:r>
            <a:r>
              <a:rPr lang="en-US" sz="1600" dirty="0"/>
              <a:t> </a:t>
            </a:r>
            <a:r>
              <a:rPr lang="en-US" sz="1600" dirty="0" err="1"/>
              <a:t>učestvuju</a:t>
            </a:r>
            <a:r>
              <a:rPr lang="en-US" sz="1600" dirty="0"/>
              <a:t> u </a:t>
            </a:r>
            <a:r>
              <a:rPr lang="en-US" sz="1600" dirty="0" err="1"/>
              <a:t>logici</a:t>
            </a:r>
            <a:r>
              <a:rPr lang="en-US" sz="1600" dirty="0"/>
              <a:t> </a:t>
            </a:r>
            <a:r>
              <a:rPr lang="en-US" sz="1600" dirty="0" err="1"/>
              <a:t>odlučivanja</a:t>
            </a:r>
            <a:r>
              <a:rPr lang="en-US" sz="1600" dirty="0"/>
              <a:t> </a:t>
            </a:r>
            <a:r>
              <a:rPr lang="en-US" sz="1600" dirty="0" err="1"/>
              <a:t>uređaja</a:t>
            </a:r>
            <a:endParaRPr lang="en-US" sz="1600" dirty="0" err="1">
              <a:cs typeface="Arial"/>
            </a:endParaRPr>
          </a:p>
          <a:p>
            <a:pPr>
              <a:spcBef>
                <a:spcPts val="20"/>
              </a:spcBef>
            </a:pPr>
            <a:endParaRPr lang="en-US" sz="1600" dirty="0">
              <a:cs typeface="Arial"/>
            </a:endParaRPr>
          </a:p>
          <a:p>
            <a:pPr>
              <a:spcBef>
                <a:spcPts val="20"/>
              </a:spcBef>
            </a:pPr>
            <a:r>
              <a:rPr lang="en-US" sz="1600" dirty="0" err="1">
                <a:cs typeface="Arial"/>
              </a:rPr>
              <a:t>Struktura</a:t>
            </a:r>
            <a:r>
              <a:rPr lang="en-US" sz="1600" dirty="0">
                <a:cs typeface="Arial"/>
              </a:rPr>
              <a:t> </a:t>
            </a:r>
            <a:r>
              <a:rPr lang="en-US" sz="1600" dirty="0" err="1">
                <a:cs typeface="Arial"/>
              </a:rPr>
              <a:t>odnosa</a:t>
            </a:r>
            <a:r>
              <a:rPr lang="en-US" sz="1600" dirty="0">
                <a:cs typeface="Arial"/>
              </a:rPr>
              <a:t> </a:t>
            </a:r>
            <a:r>
              <a:rPr lang="en-US" sz="1600" dirty="0" err="1">
                <a:cs typeface="Arial"/>
              </a:rPr>
              <a:t>može</a:t>
            </a:r>
            <a:r>
              <a:rPr lang="en-US" sz="1600" dirty="0">
                <a:cs typeface="Arial"/>
              </a:rPr>
              <a:t> </a:t>
            </a:r>
            <a:r>
              <a:rPr lang="en-US" sz="1600" dirty="0" err="1">
                <a:cs typeface="Arial"/>
              </a:rPr>
              <a:t>biti</a:t>
            </a:r>
            <a:r>
              <a:rPr lang="en-US" sz="1600" dirty="0"/>
              <a:t> </a:t>
            </a:r>
            <a:r>
              <a:rPr lang="en-US" sz="1600" dirty="0" err="1"/>
              <a:t>jednog</a:t>
            </a:r>
            <a:r>
              <a:rPr lang="en-US" sz="1600" dirty="0"/>
              <a:t> od tri </a:t>
            </a:r>
            <a:r>
              <a:rPr lang="en-US" sz="1600" dirty="0" err="1"/>
              <a:t>tipa</a:t>
            </a:r>
            <a:r>
              <a:rPr lang="en-US" sz="1600" dirty="0"/>
              <a:t>:</a:t>
            </a:r>
            <a:endParaRPr lang="en-US"/>
          </a:p>
          <a:p>
            <a:pPr lvl="1" indent="-188595"/>
            <a:r>
              <a:rPr lang="en-US" sz="1400" dirty="0" err="1"/>
              <a:t>matrični</a:t>
            </a:r>
            <a:r>
              <a:rPr lang="en-US" sz="1400" dirty="0"/>
              <a:t>,</a:t>
            </a:r>
            <a:endParaRPr lang="en-US" sz="1400">
              <a:cs typeface="Arial"/>
            </a:endParaRPr>
          </a:p>
          <a:p>
            <a:pPr lvl="1" indent="-188595"/>
            <a:r>
              <a:rPr lang="en-US" sz="1400" dirty="0" err="1"/>
              <a:t>hijerarhijski</a:t>
            </a:r>
            <a:r>
              <a:rPr lang="en-US" sz="1400" dirty="0"/>
              <a:t>,</a:t>
            </a:r>
            <a:endParaRPr lang="en-US" sz="1400">
              <a:cs typeface="Arial"/>
            </a:endParaRPr>
          </a:p>
          <a:p>
            <a:pPr lvl="1" indent="-188595"/>
            <a:r>
              <a:rPr lang="en-US" sz="1400" dirty="0" err="1"/>
              <a:t>ili</a:t>
            </a:r>
            <a:r>
              <a:rPr lang="en-US" sz="1400" dirty="0"/>
              <a:t> </a:t>
            </a:r>
            <a:r>
              <a:rPr lang="en-US" sz="1400" dirty="0" err="1"/>
              <a:t>hibridni</a:t>
            </a:r>
            <a:endParaRPr lang="en-US" sz="1400" dirty="0" err="1">
              <a:cs typeface="Arial"/>
            </a:endParaRPr>
          </a:p>
          <a:p>
            <a:endParaRPr lang="en-US" altLang="en-US" sz="1600" dirty="0">
              <a:cs typeface="Arial"/>
            </a:endParaRPr>
          </a:p>
        </p:txBody>
      </p:sp>
    </p:spTree>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4">
            <a:extLst>
              <a:ext uri="{FF2B5EF4-FFF2-40B4-BE49-F238E27FC236}">
                <a16:creationId xmlns:a16="http://schemas.microsoft.com/office/drawing/2014/main" id="{F09354AF-B290-FD47-73BD-66476E9EE3EC}"/>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49464E-3193-4FC9-B891-6566F4E1C3B1}" type="slidenum">
              <a:rPr lang="de-DE" altLang="en-US">
                <a:solidFill>
                  <a:schemeClr val="bg1"/>
                </a:solidFill>
              </a:rPr>
              <a:pPr/>
              <a:t>30</a:t>
            </a:fld>
            <a:endParaRPr lang="de-DE" altLang="en-US">
              <a:solidFill>
                <a:schemeClr val="bg1"/>
              </a:solidFill>
            </a:endParaRPr>
          </a:p>
        </p:txBody>
      </p:sp>
      <p:sp>
        <p:nvSpPr>
          <p:cNvPr id="48131" name="Rectangle 2">
            <a:extLst>
              <a:ext uri="{FF2B5EF4-FFF2-40B4-BE49-F238E27FC236}">
                <a16:creationId xmlns:a16="http://schemas.microsoft.com/office/drawing/2014/main" id="{AB8A0908-8123-D34B-FC68-D8172FA620EE}"/>
              </a:ext>
            </a:extLst>
          </p:cNvPr>
          <p:cNvSpPr>
            <a:spLocks noGrp="1" noChangeArrowheads="1"/>
          </p:cNvSpPr>
          <p:nvPr>
            <p:ph type="title"/>
          </p:nvPr>
        </p:nvSpPr>
        <p:spPr/>
        <p:txBody>
          <a:bodyPr/>
          <a:lstStyle/>
          <a:p>
            <a:r>
              <a:rPr lang="en-US" altLang="en-US" dirty="0" err="1"/>
              <a:t>Matrični</a:t>
            </a:r>
            <a:r>
              <a:rPr lang="en-US" altLang="en-US" dirty="0"/>
              <a:t> model </a:t>
            </a:r>
            <a:r>
              <a:rPr lang="en-US" altLang="en-US" dirty="0" err="1"/>
              <a:t>pokrivenosti</a:t>
            </a:r>
            <a:endParaRPr lang="en-US" dirty="0" err="1"/>
          </a:p>
        </p:txBody>
      </p:sp>
      <p:sp>
        <p:nvSpPr>
          <p:cNvPr id="48132" name="Rectangle 4">
            <a:extLst>
              <a:ext uri="{FF2B5EF4-FFF2-40B4-BE49-F238E27FC236}">
                <a16:creationId xmlns:a16="http://schemas.microsoft.com/office/drawing/2014/main" id="{6C4A53FB-AD4A-3FCB-D4D2-0272F288C319}"/>
              </a:ext>
            </a:extLst>
          </p:cNvPr>
          <p:cNvSpPr>
            <a:spLocks noGrp="1" noChangeArrowheads="1"/>
          </p:cNvSpPr>
          <p:nvPr>
            <p:ph type="body" sz="half" idx="1"/>
          </p:nvPr>
        </p:nvSpPr>
        <p:spPr/>
        <p:txBody>
          <a:bodyPr/>
          <a:lstStyle/>
          <a:p>
            <a:pPr>
              <a:spcBef>
                <a:spcPts val="20"/>
              </a:spcBef>
            </a:pPr>
            <a:r>
              <a:rPr lang="en-US" altLang="en-US" sz="1400" dirty="0" err="1"/>
              <a:t>Matrični</a:t>
            </a:r>
            <a:r>
              <a:rPr lang="en-US" altLang="en-US" sz="1400" dirty="0"/>
              <a:t> model </a:t>
            </a:r>
            <a:r>
              <a:rPr lang="en-US" altLang="en-US" sz="1400" dirty="0" err="1"/>
              <a:t>smatra</a:t>
            </a:r>
            <a:r>
              <a:rPr lang="en-US" altLang="en-US" sz="1400" dirty="0"/>
              <a:t> </a:t>
            </a:r>
            <a:r>
              <a:rPr lang="en-US" altLang="en-US" sz="1400" dirty="0" err="1"/>
              <a:t>svaki</a:t>
            </a:r>
            <a:r>
              <a:rPr lang="en-US" altLang="en-US" sz="1400" dirty="0"/>
              <a:t> </a:t>
            </a:r>
            <a:r>
              <a:rPr lang="en-US" altLang="en-US" sz="1400" dirty="0" err="1"/>
              <a:t>atribut</a:t>
            </a:r>
            <a:r>
              <a:rPr lang="en-US" altLang="en-US" sz="1400" dirty="0"/>
              <a:t> </a:t>
            </a:r>
            <a:r>
              <a:rPr lang="en-US" altLang="en-US" sz="1400" dirty="0" err="1"/>
              <a:t>dimenzijom</a:t>
            </a:r>
            <a:r>
              <a:rPr lang="en-US" altLang="en-US" sz="1400" dirty="0"/>
              <a:t> </a:t>
            </a:r>
            <a:r>
              <a:rPr lang="en-US" altLang="en-US" sz="1400" dirty="0" err="1"/>
              <a:t>matrice</a:t>
            </a:r>
            <a:r>
              <a:rPr lang="en-US" altLang="en-US" sz="1400" dirty="0"/>
              <a:t>, </a:t>
            </a:r>
            <a:r>
              <a:rPr lang="en-US" altLang="en-US" sz="1400" dirty="0" err="1"/>
              <a:t>pri</a:t>
            </a:r>
            <a:r>
              <a:rPr lang="en-US" altLang="en-US" sz="1400" dirty="0"/>
              <a:t> </a:t>
            </a:r>
            <a:r>
              <a:rPr lang="en-US" altLang="en-US" sz="1400" dirty="0" err="1"/>
              <a:t>čemu</a:t>
            </a:r>
            <a:r>
              <a:rPr lang="en-US" altLang="en-US" sz="1400" dirty="0"/>
              <a:t> je </a:t>
            </a:r>
            <a:r>
              <a:rPr lang="en-US" altLang="en-US" sz="1400" dirty="0" err="1"/>
              <a:t>broj</a:t>
            </a:r>
            <a:r>
              <a:rPr lang="en-US" altLang="en-US" sz="1400" dirty="0"/>
              <a:t> </a:t>
            </a:r>
            <a:r>
              <a:rPr lang="en-US" altLang="en-US" sz="1400" dirty="0" err="1"/>
              <a:t>dimenzija</a:t>
            </a:r>
            <a:r>
              <a:rPr lang="en-US" altLang="en-US" sz="1400" dirty="0"/>
              <a:t> </a:t>
            </a:r>
            <a:r>
              <a:rPr lang="en-US" altLang="en-US" sz="1400" dirty="0" err="1"/>
              <a:t>definisan</a:t>
            </a:r>
            <a:r>
              <a:rPr lang="en-US" altLang="en-US" sz="1400" dirty="0"/>
              <a:t> </a:t>
            </a:r>
            <a:r>
              <a:rPr lang="en-US" altLang="en-US" sz="1400" dirty="0" err="1"/>
              <a:t>brojem</a:t>
            </a:r>
            <a:r>
              <a:rPr lang="en-US" altLang="en-US" sz="1400" dirty="0"/>
              <a:t> </a:t>
            </a:r>
            <a:r>
              <a:rPr lang="en-US" altLang="en-US" sz="1400" dirty="0" err="1"/>
              <a:t>atributa</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err="1">
                <a:cs typeface="Arial"/>
              </a:rPr>
              <a:t>Vrednosti</a:t>
            </a:r>
            <a:r>
              <a:rPr lang="en-US" sz="1400" dirty="0">
                <a:cs typeface="Arial"/>
              </a:rPr>
              <a:t> </a:t>
            </a:r>
            <a:r>
              <a:rPr lang="en-US" sz="1400" dirty="0" err="1">
                <a:cs typeface="Arial"/>
              </a:rPr>
              <a:t>duž</a:t>
            </a:r>
            <a:r>
              <a:rPr lang="en-US" sz="1400" dirty="0">
                <a:cs typeface="Arial"/>
              </a:rPr>
              <a:t> </a:t>
            </a:r>
            <a:r>
              <a:rPr lang="en-US" sz="1400" dirty="0" err="1">
                <a:cs typeface="Arial"/>
              </a:rPr>
              <a:t>svake</a:t>
            </a:r>
            <a:r>
              <a:rPr lang="en-US" sz="1400" dirty="0">
                <a:cs typeface="Arial"/>
              </a:rPr>
              <a:t> </a:t>
            </a:r>
            <a:r>
              <a:rPr lang="en-US" sz="1400" dirty="0" err="1">
                <a:cs typeface="Arial"/>
              </a:rPr>
              <a:t>ose</a:t>
            </a:r>
            <a:r>
              <a:rPr lang="en-US" sz="1400" dirty="0">
                <a:cs typeface="Arial"/>
              </a:rPr>
              <a:t> </a:t>
            </a:r>
            <a:r>
              <a:rPr lang="en-US" sz="1400" dirty="0" err="1">
                <a:cs typeface="Arial"/>
              </a:rPr>
              <a:t>predstavljaju</a:t>
            </a:r>
            <a:r>
              <a:rPr lang="en-US" sz="1400" dirty="0"/>
              <a:t> </a:t>
            </a:r>
            <a:r>
              <a:rPr lang="en-US" sz="1400" dirty="0" err="1"/>
              <a:t>vrednosti</a:t>
            </a:r>
            <a:r>
              <a:rPr lang="en-US" sz="1400" dirty="0"/>
              <a:t> </a:t>
            </a:r>
            <a:r>
              <a:rPr lang="en-US" sz="1400" dirty="0" err="1"/>
              <a:t>odgovarajućeg</a:t>
            </a:r>
            <a:r>
              <a:rPr lang="en-US" sz="1400" dirty="0">
                <a:cs typeface="Arial"/>
              </a:rPr>
              <a:t> </a:t>
            </a:r>
            <a:r>
              <a:rPr lang="en-US" sz="1400" dirty="0" err="1"/>
              <a:t>atributa</a:t>
            </a:r>
            <a:endParaRPr lang="en-US" sz="1400" dirty="0" err="1">
              <a:cs typeface="Arial"/>
            </a:endParaRPr>
          </a:p>
          <a:p>
            <a:pPr>
              <a:spcBef>
                <a:spcPts val="20"/>
              </a:spcBef>
            </a:pPr>
            <a:endParaRPr lang="en-US" sz="1400" dirty="0"/>
          </a:p>
          <a:p>
            <a:pPr>
              <a:spcBef>
                <a:spcPts val="20"/>
              </a:spcBef>
            </a:pPr>
            <a:r>
              <a:rPr lang="en-US" sz="1400" dirty="0"/>
              <a:t>Na </a:t>
            </a:r>
            <a:r>
              <a:rPr lang="en-US" sz="1400" dirty="0" err="1"/>
              <a:t>slici</a:t>
            </a:r>
            <a:r>
              <a:rPr lang="en-US" sz="1400" dirty="0"/>
              <a:t> </a:t>
            </a:r>
            <a:r>
              <a:rPr lang="en-US" sz="1400" dirty="0" err="1"/>
              <a:t>desno</a:t>
            </a:r>
            <a:r>
              <a:rPr lang="en-US" sz="1400" dirty="0"/>
              <a:t> </a:t>
            </a:r>
            <a:r>
              <a:rPr lang="en-US" sz="1400" dirty="0" err="1"/>
              <a:t>ilustrovan</a:t>
            </a:r>
            <a:r>
              <a:rPr lang="en-US" sz="1400" dirty="0"/>
              <a:t> je </a:t>
            </a:r>
            <a:r>
              <a:rPr lang="en-US" sz="1400" dirty="0" err="1"/>
              <a:t>dvodimenzioni</a:t>
            </a:r>
            <a:r>
              <a:rPr lang="en-US" sz="1400" dirty="0"/>
              <a:t> </a:t>
            </a:r>
            <a:r>
              <a:rPr lang="en-US" sz="1400" dirty="0" err="1"/>
              <a:t>matrični</a:t>
            </a:r>
            <a:r>
              <a:rPr lang="en-US" sz="1400" dirty="0"/>
              <a:t> model</a:t>
            </a:r>
            <a:endParaRPr lang="en-US" dirty="0"/>
          </a:p>
          <a:p>
            <a:pPr>
              <a:spcBef>
                <a:spcPts val="20"/>
              </a:spcBef>
            </a:pPr>
            <a:endParaRPr lang="en-US" sz="1400" dirty="0">
              <a:cs typeface="Arial"/>
            </a:endParaRPr>
          </a:p>
          <a:p>
            <a:pPr>
              <a:spcBef>
                <a:spcPts val="20"/>
              </a:spcBef>
            </a:pPr>
            <a:r>
              <a:rPr lang="en-US" sz="1400" dirty="0" err="1">
                <a:cs typeface="Arial"/>
              </a:rPr>
              <a:t>Dva</a:t>
            </a:r>
            <a:r>
              <a:rPr lang="en-US" sz="1400" dirty="0">
                <a:cs typeface="Arial"/>
              </a:rPr>
              <a:t> </a:t>
            </a:r>
            <a:r>
              <a:rPr lang="en-US" sz="1400" dirty="0" err="1">
                <a:cs typeface="Arial"/>
              </a:rPr>
              <a:t>atributa</a:t>
            </a:r>
            <a:r>
              <a:rPr lang="en-US" sz="1400" dirty="0">
                <a:cs typeface="Arial"/>
              </a:rPr>
              <a:t> </a:t>
            </a:r>
            <a:r>
              <a:rPr lang="en-US" sz="1400" dirty="0" err="1">
                <a:cs typeface="Arial"/>
              </a:rPr>
              <a:t>su</a:t>
            </a:r>
            <a:r>
              <a:rPr lang="en-US" sz="1400" dirty="0">
                <a:cs typeface="Arial"/>
              </a:rPr>
              <a:t> „</a:t>
            </a:r>
            <a:r>
              <a:rPr lang="en-US" sz="1400" dirty="0" err="1">
                <a:cs typeface="Arial"/>
              </a:rPr>
              <a:t>Atribut</a:t>
            </a:r>
            <a:r>
              <a:rPr lang="en-US" sz="1400" dirty="0">
                <a:cs typeface="Arial"/>
              </a:rPr>
              <a:t> </a:t>
            </a:r>
            <a:r>
              <a:rPr lang="en-US" sz="1400" dirty="0"/>
              <a:t>A“ </a:t>
            </a:r>
            <a:r>
              <a:rPr lang="en-US" sz="1400" dirty="0" err="1"/>
              <a:t>i</a:t>
            </a:r>
            <a:r>
              <a:rPr lang="en-US" sz="1400" dirty="0"/>
              <a:t> „</a:t>
            </a:r>
            <a:r>
              <a:rPr lang="en-US" sz="1400" dirty="0" err="1"/>
              <a:t>Atribut</a:t>
            </a:r>
            <a:r>
              <a:rPr lang="en-US" sz="1400" dirty="0"/>
              <a:t> B“</a:t>
            </a:r>
            <a:endParaRPr lang="en-US" dirty="0"/>
          </a:p>
          <a:p>
            <a:pPr>
              <a:spcBef>
                <a:spcPts val="20"/>
              </a:spcBef>
            </a:pPr>
            <a:endParaRPr lang="en-US" sz="1400" dirty="0"/>
          </a:p>
          <a:p>
            <a:pPr>
              <a:spcBef>
                <a:spcPts val="20"/>
              </a:spcBef>
            </a:pPr>
            <a:r>
              <a:rPr lang="en-US" sz="1400" dirty="0" err="1"/>
              <a:t>Atribut</a:t>
            </a:r>
            <a:r>
              <a:rPr lang="en-US" sz="1400" dirty="0"/>
              <a:t> A </a:t>
            </a:r>
            <a:r>
              <a:rPr lang="en-US" sz="1400" dirty="0" err="1"/>
              <a:t>ima</a:t>
            </a:r>
            <a:r>
              <a:rPr lang="en-US" sz="1400" dirty="0"/>
              <a:t> </a:t>
            </a:r>
            <a:r>
              <a:rPr lang="en-US" sz="1400" dirty="0" err="1"/>
              <a:t>dvanaest</a:t>
            </a:r>
            <a:r>
              <a:rPr lang="en-US" sz="1400" dirty="0"/>
              <a:t> </a:t>
            </a:r>
            <a:r>
              <a:rPr lang="en-US" sz="1400" dirty="0" err="1"/>
              <a:t>vrednosti</a:t>
            </a:r>
            <a:r>
              <a:rPr lang="en-US" sz="1400" dirty="0"/>
              <a:t>, od A0 do A11, </a:t>
            </a:r>
            <a:r>
              <a:rPr lang="en-US" sz="1400" dirty="0" err="1"/>
              <a:t>dok</a:t>
            </a:r>
            <a:r>
              <a:rPr lang="en-US" sz="1400" dirty="0"/>
              <a:t> </a:t>
            </a:r>
            <a:r>
              <a:rPr lang="en-US" sz="1400" dirty="0" err="1"/>
              <a:t>atribut</a:t>
            </a:r>
            <a:r>
              <a:rPr lang="en-US" sz="1400" dirty="0"/>
              <a:t> B </a:t>
            </a:r>
            <a:r>
              <a:rPr lang="en-US" sz="1400" dirty="0" err="1"/>
              <a:t>ima</a:t>
            </a:r>
            <a:r>
              <a:rPr lang="en-US" sz="1400" dirty="0"/>
              <a:t> </a:t>
            </a:r>
            <a:r>
              <a:rPr lang="en-US" sz="1400" dirty="0" err="1"/>
              <a:t>osam</a:t>
            </a:r>
            <a:r>
              <a:rPr lang="en-US" sz="1400" dirty="0"/>
              <a:t> </a:t>
            </a:r>
            <a:r>
              <a:rPr lang="en-US" sz="1400" dirty="0" err="1"/>
              <a:t>vrednosti</a:t>
            </a:r>
            <a:r>
              <a:rPr lang="en-US" sz="1400" dirty="0"/>
              <a:t>, od B0 do B7</a:t>
            </a:r>
            <a:endParaRPr lang="en-US" dirty="0"/>
          </a:p>
          <a:p>
            <a:pPr>
              <a:spcBef>
                <a:spcPts val="20"/>
              </a:spcBef>
            </a:pPr>
            <a:endParaRPr lang="en-US" sz="1400" dirty="0"/>
          </a:p>
          <a:p>
            <a:pPr>
              <a:spcBef>
                <a:spcPts val="20"/>
              </a:spcBef>
            </a:pPr>
            <a:r>
              <a:rPr lang="en-US" sz="1400" dirty="0"/>
              <a:t>Par </a:t>
            </a:r>
            <a:r>
              <a:rPr lang="en-US" sz="1400" dirty="0" err="1"/>
              <a:t>atributa</a:t>
            </a:r>
            <a:r>
              <a:rPr lang="en-US" sz="1400" dirty="0"/>
              <a:t>, (An, Bm), </a:t>
            </a:r>
            <a:r>
              <a:rPr lang="en-US" sz="1400" dirty="0" err="1"/>
              <a:t>definiše</a:t>
            </a:r>
            <a:r>
              <a:rPr lang="en-US" sz="1400" dirty="0"/>
              <a:t> </a:t>
            </a:r>
            <a:r>
              <a:rPr lang="en-US" sz="1400" dirty="0" err="1"/>
              <a:t>tačku</a:t>
            </a:r>
            <a:r>
              <a:rPr lang="en-US" sz="1400" dirty="0"/>
              <a:t> </a:t>
            </a:r>
            <a:r>
              <a:rPr lang="en-US" sz="1400" dirty="0" err="1"/>
              <a:t>unutar</a:t>
            </a:r>
            <a:r>
              <a:rPr lang="en-US" sz="1400" dirty="0"/>
              <a:t> </a:t>
            </a:r>
            <a:r>
              <a:rPr lang="en-US" sz="1400" dirty="0" err="1"/>
              <a:t>ovog</a:t>
            </a:r>
            <a:r>
              <a:rPr lang="en-US" sz="1400" dirty="0"/>
              <a:t> </a:t>
            </a:r>
            <a:r>
              <a:rPr lang="en-US" sz="1400" dirty="0" err="1"/>
              <a:t>dvodimenzionog</a:t>
            </a:r>
            <a:r>
              <a:rPr lang="en-US" sz="1400" dirty="0"/>
              <a:t> </a:t>
            </a:r>
            <a:r>
              <a:rPr lang="en-US" sz="1400" dirty="0" err="1"/>
              <a:t>prostora</a:t>
            </a:r>
            <a:r>
              <a:rPr lang="en-US" sz="1400" dirty="0"/>
              <a:t> </a:t>
            </a:r>
            <a:r>
              <a:rPr lang="en-US" sz="1400" dirty="0" err="1"/>
              <a:t>pokrivenosti</a:t>
            </a:r>
            <a:r>
              <a:rPr lang="en-US" sz="1400" dirty="0"/>
              <a:t>.</a:t>
            </a:r>
            <a:endParaRPr lang="en-US" sz="1400" dirty="0">
              <a:cs typeface="Arial"/>
            </a:endParaRPr>
          </a:p>
          <a:p>
            <a:pPr>
              <a:spcBef>
                <a:spcPts val="20"/>
              </a:spcBef>
            </a:pPr>
            <a:r>
              <a:rPr lang="en-US" sz="1400" dirty="0" err="1"/>
              <a:t>Ovaj</a:t>
            </a:r>
            <a:r>
              <a:rPr lang="en-US" sz="1400" dirty="0"/>
              <a:t> </a:t>
            </a:r>
            <a:r>
              <a:rPr lang="en-US" sz="1400" dirty="0" err="1"/>
              <a:t>matrični</a:t>
            </a:r>
            <a:r>
              <a:rPr lang="en-US" sz="1400" dirty="0"/>
              <a:t> model </a:t>
            </a:r>
            <a:r>
              <a:rPr lang="en-US" sz="1400" dirty="0" err="1"/>
              <a:t>definiše</a:t>
            </a:r>
            <a:r>
              <a:rPr lang="en-US" sz="1400" dirty="0"/>
              <a:t> </a:t>
            </a:r>
            <a:r>
              <a:rPr lang="en-US" sz="1400" dirty="0" err="1"/>
              <a:t>ukupno</a:t>
            </a:r>
            <a:r>
              <a:rPr lang="en-US" sz="1400" dirty="0"/>
              <a:t> 96 </a:t>
            </a:r>
            <a:r>
              <a:rPr lang="en-US" sz="1400" dirty="0" err="1"/>
              <a:t>tačaka</a:t>
            </a:r>
            <a:r>
              <a:rPr lang="en-US" sz="1400" dirty="0"/>
              <a:t>.</a:t>
            </a:r>
            <a:endParaRPr lang="en-US" dirty="0"/>
          </a:p>
          <a:p>
            <a:endParaRPr lang="en-US" altLang="en-US" sz="1400" dirty="0">
              <a:cs typeface="Arial"/>
            </a:endParaRPr>
          </a:p>
        </p:txBody>
      </p:sp>
      <p:pic>
        <p:nvPicPr>
          <p:cNvPr id="48134" name="Picture 9">
            <a:extLst>
              <a:ext uri="{FF2B5EF4-FFF2-40B4-BE49-F238E27FC236}">
                <a16:creationId xmlns:a16="http://schemas.microsoft.com/office/drawing/2014/main" id="{C80551CF-122A-7B3D-5301-9AA07E2F7B3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1495425"/>
            <a:ext cx="4186238" cy="2562225"/>
          </a:xfrm>
          <a:noFill/>
        </p:spPr>
      </p:pic>
      <p:sp>
        <p:nvSpPr>
          <p:cNvPr id="4" name="Rectangle: Rounded Corners 3">
            <a:extLst>
              <a:ext uri="{FF2B5EF4-FFF2-40B4-BE49-F238E27FC236}">
                <a16:creationId xmlns:a16="http://schemas.microsoft.com/office/drawing/2014/main" id="{3509B4CD-6CD2-066B-9CED-DBC82BBE8FA3}"/>
              </a:ext>
            </a:extLst>
          </p:cNvPr>
          <p:cNvSpPr/>
          <p:nvPr/>
        </p:nvSpPr>
        <p:spPr bwMode="auto">
          <a:xfrm>
            <a:off x="7701694" y="68309"/>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cs typeface="Arial"/>
              </a:rPr>
              <a:t>4</a:t>
            </a:r>
            <a:endParaRPr lang="en-US" dirty="0">
              <a:solidFill>
                <a:schemeClr val="bg1"/>
              </a:solidFill>
              <a:cs typeface="Arial"/>
            </a:endParaRPr>
          </a:p>
        </p:txBody>
      </p:sp>
    </p:spTree>
  </p:cSld>
  <p:clrMapOvr>
    <a:masterClrMapping/>
  </p:clrMapOvr>
  <p:transitio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4">
            <a:extLst>
              <a:ext uri="{FF2B5EF4-FFF2-40B4-BE49-F238E27FC236}">
                <a16:creationId xmlns:a16="http://schemas.microsoft.com/office/drawing/2014/main" id="{E1358C4E-F449-00E9-2BF0-A6A0726CECB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444C02-E26A-4B92-95B7-891BCCB92C2B}" type="slidenum">
              <a:rPr lang="de-DE" altLang="en-US">
                <a:solidFill>
                  <a:schemeClr val="bg1"/>
                </a:solidFill>
              </a:rPr>
              <a:pPr/>
              <a:t>31</a:t>
            </a:fld>
            <a:endParaRPr lang="de-DE" altLang="en-US">
              <a:solidFill>
                <a:schemeClr val="bg1"/>
              </a:solidFill>
            </a:endParaRPr>
          </a:p>
        </p:txBody>
      </p:sp>
      <p:sp>
        <p:nvSpPr>
          <p:cNvPr id="49155" name="Rectangle 4">
            <a:extLst>
              <a:ext uri="{FF2B5EF4-FFF2-40B4-BE49-F238E27FC236}">
                <a16:creationId xmlns:a16="http://schemas.microsoft.com/office/drawing/2014/main" id="{22863BE4-B58D-FA43-564D-154D225DF954}"/>
              </a:ext>
            </a:extLst>
          </p:cNvPr>
          <p:cNvSpPr>
            <a:spLocks noGrp="1" noChangeArrowheads="1"/>
          </p:cNvSpPr>
          <p:nvPr>
            <p:ph type="title"/>
          </p:nvPr>
        </p:nvSpPr>
        <p:spPr/>
        <p:txBody>
          <a:bodyPr/>
          <a:lstStyle/>
          <a:p>
            <a:r>
              <a:rPr lang="en-US" altLang="en-US" dirty="0" err="1"/>
              <a:t>Hijerarhijski</a:t>
            </a:r>
            <a:r>
              <a:rPr lang="en-US" altLang="en-US" dirty="0"/>
              <a:t> model </a:t>
            </a:r>
            <a:r>
              <a:rPr lang="en-US" altLang="en-US" dirty="0" err="1"/>
              <a:t>pokrivenosti</a:t>
            </a:r>
            <a:endParaRPr lang="en-US" dirty="0" err="1"/>
          </a:p>
        </p:txBody>
      </p:sp>
      <p:sp>
        <p:nvSpPr>
          <p:cNvPr id="49156" name="Rectangle 5">
            <a:extLst>
              <a:ext uri="{FF2B5EF4-FFF2-40B4-BE49-F238E27FC236}">
                <a16:creationId xmlns:a16="http://schemas.microsoft.com/office/drawing/2014/main" id="{7B66A58E-AB92-D802-3297-662E488009D2}"/>
              </a:ext>
            </a:extLst>
          </p:cNvPr>
          <p:cNvSpPr>
            <a:spLocks noGrp="1" noChangeArrowheads="1"/>
          </p:cNvSpPr>
          <p:nvPr>
            <p:ph type="body" sz="half" idx="1"/>
          </p:nvPr>
        </p:nvSpPr>
        <p:spPr/>
        <p:txBody>
          <a:bodyPr/>
          <a:lstStyle/>
          <a:p>
            <a:pPr>
              <a:spcBef>
                <a:spcPts val="20"/>
              </a:spcBef>
            </a:pPr>
            <a:r>
              <a:rPr lang="en-US" altLang="en-US" sz="1200" dirty="0" err="1"/>
              <a:t>Hijerarhijski</a:t>
            </a:r>
            <a:r>
              <a:rPr lang="en-US" altLang="en-US" sz="1200" dirty="0"/>
              <a:t> model je </a:t>
            </a:r>
            <a:r>
              <a:rPr lang="en-US" altLang="en-US" sz="1200" dirty="0" err="1"/>
              <a:t>strukturiran</a:t>
            </a:r>
            <a:r>
              <a:rPr lang="en-US" altLang="en-US" sz="1200" dirty="0"/>
              <a:t> </a:t>
            </a:r>
            <a:r>
              <a:rPr lang="en-US" altLang="en-US" sz="1200" dirty="0" err="1"/>
              <a:t>kao</a:t>
            </a:r>
            <a:r>
              <a:rPr lang="en-US" altLang="en-US" sz="1200" dirty="0"/>
              <a:t> </a:t>
            </a:r>
            <a:r>
              <a:rPr lang="en-US" altLang="en-US" sz="1200" dirty="0" err="1"/>
              <a:t>obrnuto</a:t>
            </a:r>
            <a:r>
              <a:rPr lang="en-US" altLang="en-US" sz="1200" dirty="0"/>
              <a:t> </a:t>
            </a:r>
            <a:r>
              <a:rPr lang="en-US" altLang="en-US" sz="1200" dirty="0" err="1"/>
              <a:t>stablo</a:t>
            </a:r>
            <a:r>
              <a:rPr lang="en-US" altLang="en-US" sz="1200" dirty="0"/>
              <a:t> </a:t>
            </a:r>
            <a:r>
              <a:rPr lang="en-US" altLang="en-US" sz="1200" dirty="0" err="1">
                <a:cs typeface="Arial"/>
              </a:rPr>
              <a:t>sa</a:t>
            </a:r>
            <a:r>
              <a:rPr lang="en-US" altLang="en-US" sz="1200" dirty="0"/>
              <a:t> </a:t>
            </a:r>
            <a:r>
              <a:rPr lang="en-US" altLang="en-US" sz="1200" dirty="0" err="1"/>
              <a:t>korenom</a:t>
            </a:r>
            <a:r>
              <a:rPr lang="en-US" altLang="en-US" sz="1200" dirty="0"/>
              <a:t> </a:t>
            </a:r>
            <a:r>
              <a:rPr lang="en-US" altLang="en-US" sz="1200" dirty="0" err="1"/>
              <a:t>na</a:t>
            </a:r>
            <a:r>
              <a:rPr lang="en-US" altLang="en-US" sz="1200" dirty="0"/>
              <a:t> </a:t>
            </a:r>
            <a:r>
              <a:rPr lang="en-US" altLang="en-US" sz="1200" dirty="0" err="1"/>
              <a:t>vrhu</a:t>
            </a:r>
            <a:endParaRPr lang="en-US" altLang="en-US" sz="1200" dirty="0" err="1">
              <a:cs typeface="Arial"/>
            </a:endParaRPr>
          </a:p>
          <a:p>
            <a:pPr>
              <a:spcBef>
                <a:spcPts val="20"/>
              </a:spcBef>
            </a:pPr>
            <a:endParaRPr lang="en-US" altLang="en-US" sz="1200" dirty="0"/>
          </a:p>
          <a:p>
            <a:pPr>
              <a:spcBef>
                <a:spcPts val="20"/>
              </a:spcBef>
            </a:pPr>
            <a:r>
              <a:rPr lang="en-US" sz="1200" dirty="0"/>
              <a:t>To je </a:t>
            </a:r>
            <a:r>
              <a:rPr lang="en-US" sz="1200" dirty="0" err="1"/>
              <a:t>usmereni</a:t>
            </a:r>
            <a:r>
              <a:rPr lang="en-US" sz="1200" dirty="0"/>
              <a:t> </a:t>
            </a:r>
            <a:r>
              <a:rPr lang="en-US" sz="1200" dirty="0" err="1"/>
              <a:t>graf</a:t>
            </a:r>
            <a:r>
              <a:rPr lang="en-US" sz="1200" dirty="0"/>
              <a:t> </a:t>
            </a:r>
            <a:r>
              <a:rPr lang="en-US" sz="1200" dirty="0" err="1"/>
              <a:t>čvorova</a:t>
            </a:r>
            <a:r>
              <a:rPr lang="en-US" sz="1200" dirty="0"/>
              <a:t> koji </a:t>
            </a:r>
            <a:r>
              <a:rPr lang="en-US" sz="1200" dirty="0" err="1"/>
              <a:t>predstavljaju</a:t>
            </a:r>
            <a:r>
              <a:rPr lang="en-US" sz="1200" dirty="0"/>
              <a:t> </a:t>
            </a:r>
            <a:r>
              <a:rPr lang="en-US" sz="1200" dirty="0" err="1"/>
              <a:t>vrednosti</a:t>
            </a:r>
            <a:r>
              <a:rPr lang="en-US" sz="1200" dirty="0"/>
              <a:t> </a:t>
            </a:r>
            <a:r>
              <a:rPr lang="en-US" sz="1200" dirty="0" err="1"/>
              <a:t>atributa</a:t>
            </a:r>
            <a:r>
              <a:rPr lang="en-US" sz="1200" dirty="0"/>
              <a:t>, </a:t>
            </a:r>
            <a:r>
              <a:rPr lang="en-US" sz="1200" dirty="0" err="1"/>
              <a:t>dok</a:t>
            </a:r>
            <a:r>
              <a:rPr lang="en-US" sz="1200" dirty="0"/>
              <a:t> </a:t>
            </a:r>
            <a:r>
              <a:rPr lang="en-US" sz="1200" dirty="0" err="1"/>
              <a:t>ivice</a:t>
            </a:r>
            <a:r>
              <a:rPr lang="en-US" sz="1200" dirty="0"/>
              <a:t> </a:t>
            </a:r>
            <a:r>
              <a:rPr lang="en-US" sz="1200" dirty="0" err="1"/>
              <a:t>označavaju</a:t>
            </a:r>
            <a:r>
              <a:rPr lang="en-US" sz="1200" dirty="0"/>
              <a:t> </a:t>
            </a:r>
            <a:r>
              <a:rPr lang="en-US" sz="1200" dirty="0" err="1"/>
              <a:t>odnos</a:t>
            </a:r>
            <a:r>
              <a:rPr lang="en-US" sz="1200" dirty="0"/>
              <a:t> </a:t>
            </a:r>
            <a:r>
              <a:rPr lang="en-US" sz="1200" dirty="0" err="1"/>
              <a:t>između</a:t>
            </a:r>
            <a:r>
              <a:rPr lang="en-US" sz="1200" dirty="0"/>
              <a:t> </a:t>
            </a:r>
            <a:r>
              <a:rPr lang="en-US" sz="1200" dirty="0" err="1"/>
              <a:t>jedne</a:t>
            </a:r>
            <a:r>
              <a:rPr lang="en-US" sz="1200" dirty="0"/>
              <a:t> </a:t>
            </a:r>
            <a:r>
              <a:rPr lang="en-US" sz="1200" dirty="0" err="1"/>
              <a:t>vrednosti</a:t>
            </a:r>
            <a:r>
              <a:rPr lang="en-US" sz="1200" dirty="0"/>
              <a:t> </a:t>
            </a:r>
            <a:r>
              <a:rPr lang="en-US" sz="1200" dirty="0" err="1"/>
              <a:t>atributa</a:t>
            </a:r>
            <a:r>
              <a:rPr lang="en-US" sz="1200" dirty="0"/>
              <a:t> </a:t>
            </a:r>
            <a:r>
              <a:rPr lang="en-US" sz="1200" dirty="0" err="1"/>
              <a:t>i</a:t>
            </a:r>
            <a:r>
              <a:rPr lang="en-US" sz="1200" dirty="0"/>
              <a:t> </a:t>
            </a:r>
            <a:r>
              <a:rPr lang="en-US" sz="1200" dirty="0" err="1"/>
              <a:t>druge</a:t>
            </a:r>
            <a:endParaRPr lang="en-US" sz="1200" dirty="0" err="1">
              <a:cs typeface="Arial"/>
            </a:endParaRPr>
          </a:p>
          <a:p>
            <a:pPr>
              <a:spcBef>
                <a:spcPts val="20"/>
              </a:spcBef>
            </a:pPr>
            <a:endParaRPr lang="en-US" sz="1200" dirty="0"/>
          </a:p>
          <a:p>
            <a:pPr>
              <a:spcBef>
                <a:spcPts val="20"/>
              </a:spcBef>
            </a:pPr>
            <a:r>
              <a:rPr lang="en-US" sz="1200" dirty="0"/>
              <a:t>Na </a:t>
            </a:r>
            <a:r>
              <a:rPr lang="en-US" sz="1200" dirty="0" err="1"/>
              <a:t>svakom</a:t>
            </a:r>
            <a:r>
              <a:rPr lang="en-US" sz="1200" dirty="0"/>
              <a:t> </a:t>
            </a:r>
            <a:r>
              <a:rPr lang="en-US" sz="1200" dirty="0" err="1"/>
              <a:t>nivou</a:t>
            </a:r>
            <a:r>
              <a:rPr lang="en-US" sz="1200" dirty="0"/>
              <a:t> </a:t>
            </a:r>
            <a:r>
              <a:rPr lang="en-US" sz="1200" dirty="0" err="1"/>
              <a:t>stabla</a:t>
            </a:r>
            <a:r>
              <a:rPr lang="en-US" sz="1200" dirty="0"/>
              <a:t> </a:t>
            </a:r>
            <a:r>
              <a:rPr lang="en-US" sz="1200" dirty="0" err="1"/>
              <a:t>predstavlja</a:t>
            </a:r>
            <a:r>
              <a:rPr lang="en-US" sz="1200" dirty="0"/>
              <a:t> se po </a:t>
            </a:r>
            <a:r>
              <a:rPr lang="en-US" sz="1200" dirty="0" err="1"/>
              <a:t>jedan</a:t>
            </a:r>
            <a:r>
              <a:rPr lang="en-US" sz="1200" dirty="0"/>
              <a:t> </a:t>
            </a:r>
            <a:r>
              <a:rPr lang="en-US" sz="1200" dirty="0" err="1"/>
              <a:t>atribut</a:t>
            </a:r>
            <a:r>
              <a:rPr lang="en-US" sz="1200" dirty="0"/>
              <a:t>, </a:t>
            </a:r>
            <a:r>
              <a:rPr lang="en-US" sz="1200" dirty="0" err="1"/>
              <a:t>pri</a:t>
            </a:r>
            <a:r>
              <a:rPr lang="en-US" sz="1200" dirty="0"/>
              <a:t> </a:t>
            </a:r>
            <a:r>
              <a:rPr lang="en-US" sz="1200" dirty="0" err="1"/>
              <a:t>čemu</a:t>
            </a:r>
            <a:r>
              <a:rPr lang="en-US" sz="1200" dirty="0"/>
              <a:t> je </a:t>
            </a:r>
            <a:r>
              <a:rPr lang="en-US" sz="1200" dirty="0" err="1"/>
              <a:t>primarni</a:t>
            </a:r>
            <a:r>
              <a:rPr lang="en-US" sz="1200" dirty="0"/>
              <a:t> </a:t>
            </a:r>
            <a:r>
              <a:rPr lang="en-US" sz="1200" dirty="0" err="1"/>
              <a:t>kontrolni</a:t>
            </a:r>
            <a:r>
              <a:rPr lang="en-US" sz="1200" dirty="0"/>
              <a:t> </a:t>
            </a:r>
            <a:r>
              <a:rPr lang="en-US" sz="1200" dirty="0" err="1"/>
              <a:t>atribut</a:t>
            </a:r>
            <a:r>
              <a:rPr lang="en-US" sz="1200" dirty="0"/>
              <a:t> u </a:t>
            </a:r>
            <a:r>
              <a:rPr lang="en-US" sz="1200" dirty="0" err="1"/>
              <a:t>korenu</a:t>
            </a:r>
            <a:r>
              <a:rPr lang="en-US" sz="1200" dirty="0"/>
              <a:t>, a </a:t>
            </a:r>
            <a:r>
              <a:rPr lang="en-US" sz="1200" dirty="0" err="1"/>
              <a:t>svaki</a:t>
            </a:r>
            <a:r>
              <a:rPr lang="en-US" sz="1200" dirty="0"/>
              <a:t> </a:t>
            </a:r>
            <a:r>
              <a:rPr lang="en-US" sz="1200" dirty="0" err="1"/>
              <a:t>sledeći</a:t>
            </a:r>
            <a:r>
              <a:rPr lang="en-US" sz="1200" dirty="0"/>
              <a:t> </a:t>
            </a:r>
            <a:r>
              <a:rPr lang="en-US" sz="1200" dirty="0" err="1"/>
              <a:t>atribut</a:t>
            </a:r>
            <a:r>
              <a:rPr lang="en-US" sz="1200" dirty="0"/>
              <a:t> </a:t>
            </a:r>
            <a:r>
              <a:rPr lang="en-US" sz="1200" dirty="0" err="1"/>
              <a:t>nalazi</a:t>
            </a:r>
            <a:r>
              <a:rPr lang="en-US" sz="1200" dirty="0"/>
              <a:t> se </a:t>
            </a:r>
            <a:r>
              <a:rPr lang="en-US" sz="1200" dirty="0" err="1">
                <a:cs typeface="Arial"/>
              </a:rPr>
              <a:t>na</a:t>
            </a:r>
            <a:r>
              <a:rPr lang="en-US" sz="1200" dirty="0"/>
              <a:t> </a:t>
            </a:r>
            <a:r>
              <a:rPr lang="en-US" sz="1200" dirty="0" err="1"/>
              <a:t>nižem</a:t>
            </a:r>
            <a:r>
              <a:rPr lang="en-US" sz="1200" dirty="0"/>
              <a:t> </a:t>
            </a:r>
            <a:r>
              <a:rPr lang="en-US" sz="1200" dirty="0" err="1"/>
              <a:t>nivou</a:t>
            </a:r>
            <a:endParaRPr lang="en-US" sz="1200" dirty="0" err="1">
              <a:cs typeface="Arial"/>
            </a:endParaRPr>
          </a:p>
          <a:p>
            <a:pPr>
              <a:spcBef>
                <a:spcPts val="20"/>
              </a:spcBef>
            </a:pPr>
            <a:endParaRPr lang="en-US" sz="1200" dirty="0"/>
          </a:p>
          <a:p>
            <a:pPr>
              <a:spcBef>
                <a:spcPts val="20"/>
              </a:spcBef>
            </a:pPr>
            <a:r>
              <a:rPr lang="en-US" sz="1200" dirty="0" err="1"/>
              <a:t>Slika</a:t>
            </a:r>
            <a:r>
              <a:rPr lang="en-US" sz="1200" dirty="0"/>
              <a:t> </a:t>
            </a:r>
            <a:r>
              <a:rPr lang="en-US" sz="1200" dirty="0" err="1"/>
              <a:t>sa</a:t>
            </a:r>
            <a:r>
              <a:rPr lang="en-US" sz="1200" dirty="0"/>
              <a:t> </a:t>
            </a:r>
            <a:r>
              <a:rPr lang="en-US" sz="1200" dirty="0" err="1"/>
              <a:t>desne</a:t>
            </a:r>
            <a:r>
              <a:rPr lang="en-US" sz="1200" dirty="0"/>
              <a:t> </a:t>
            </a:r>
            <a:r>
              <a:rPr lang="en-US" sz="1200" dirty="0" err="1"/>
              <a:t>strane</a:t>
            </a:r>
            <a:r>
              <a:rPr lang="en-US" sz="1200" dirty="0"/>
              <a:t> </a:t>
            </a:r>
            <a:r>
              <a:rPr lang="en-US" sz="1200" dirty="0" err="1"/>
              <a:t>ilustruje</a:t>
            </a:r>
            <a:r>
              <a:rPr lang="en-US" sz="1200" dirty="0"/>
              <a:t> </a:t>
            </a:r>
            <a:r>
              <a:rPr lang="en-US" sz="1200" dirty="0" err="1"/>
              <a:t>hijerarhijski</a:t>
            </a:r>
            <a:r>
              <a:rPr lang="en-US" sz="1200" dirty="0"/>
              <a:t> model </a:t>
            </a:r>
            <a:r>
              <a:rPr lang="en-US" sz="1200" dirty="0" err="1"/>
              <a:t>pokrivenosti</a:t>
            </a:r>
            <a:r>
              <a:rPr lang="en-US" sz="1200" dirty="0"/>
              <a:t> </a:t>
            </a:r>
            <a:r>
              <a:rPr lang="en-US" sz="1200" dirty="0" err="1"/>
              <a:t>definisan</a:t>
            </a:r>
            <a:r>
              <a:rPr lang="en-US" sz="1200" dirty="0"/>
              <a:t> </a:t>
            </a:r>
            <a:r>
              <a:rPr lang="en-US" sz="1200" dirty="0" err="1"/>
              <a:t>sa</a:t>
            </a:r>
            <a:r>
              <a:rPr lang="en-US" sz="1200" dirty="0"/>
              <a:t> tri </a:t>
            </a:r>
            <a:r>
              <a:rPr lang="en-US" sz="1200" dirty="0" err="1"/>
              <a:t>atributa</a:t>
            </a:r>
            <a:r>
              <a:rPr lang="en-US" sz="1200" dirty="0"/>
              <a:t>: „</a:t>
            </a:r>
            <a:r>
              <a:rPr lang="en-US" sz="1200" dirty="0" err="1"/>
              <a:t>Atribut</a:t>
            </a:r>
            <a:r>
              <a:rPr lang="en-US" sz="1200" dirty="0"/>
              <a:t> A“, „</a:t>
            </a:r>
            <a:r>
              <a:rPr lang="en-US" sz="1200" dirty="0" err="1"/>
              <a:t>Atribut</a:t>
            </a:r>
            <a:r>
              <a:rPr lang="en-US" sz="1200" dirty="0"/>
              <a:t> B“ </a:t>
            </a:r>
            <a:r>
              <a:rPr lang="en-US" sz="1200" dirty="0" err="1"/>
              <a:t>i</a:t>
            </a:r>
            <a:r>
              <a:rPr lang="en-US" sz="1200" dirty="0"/>
              <a:t> „</a:t>
            </a:r>
            <a:r>
              <a:rPr lang="en-US" sz="1200" dirty="0" err="1"/>
              <a:t>Atribut</a:t>
            </a:r>
            <a:r>
              <a:rPr lang="en-US" sz="1200" dirty="0"/>
              <a:t> C“</a:t>
            </a:r>
            <a:endParaRPr lang="en-US" dirty="0"/>
          </a:p>
          <a:p>
            <a:pPr>
              <a:spcBef>
                <a:spcPts val="20"/>
              </a:spcBef>
            </a:pPr>
            <a:endParaRPr lang="en-US" sz="1200" dirty="0"/>
          </a:p>
          <a:p>
            <a:pPr>
              <a:spcBef>
                <a:spcPts val="20"/>
              </a:spcBef>
            </a:pPr>
            <a:r>
              <a:rPr lang="en-US" sz="1200" dirty="0" err="1"/>
              <a:t>Atribut</a:t>
            </a:r>
            <a:r>
              <a:rPr lang="en-US" sz="1200" dirty="0"/>
              <a:t> A je </a:t>
            </a:r>
            <a:r>
              <a:rPr lang="en-US" sz="1200" dirty="0" err="1"/>
              <a:t>primarni</a:t>
            </a:r>
            <a:r>
              <a:rPr lang="en-US" sz="1200" dirty="0"/>
              <a:t> </a:t>
            </a:r>
            <a:r>
              <a:rPr lang="en-US" sz="1200" dirty="0" err="1"/>
              <a:t>kontrolni</a:t>
            </a:r>
            <a:r>
              <a:rPr lang="en-US" sz="1200" dirty="0"/>
              <a:t> </a:t>
            </a:r>
            <a:r>
              <a:rPr lang="en-US" sz="1200" dirty="0" err="1"/>
              <a:t>atribut</a:t>
            </a:r>
            <a:r>
              <a:rPr lang="en-US" sz="1200" dirty="0"/>
              <a:t> </a:t>
            </a:r>
            <a:r>
              <a:rPr lang="en-US" sz="1200" dirty="0" err="1"/>
              <a:t>i</a:t>
            </a:r>
            <a:r>
              <a:rPr lang="en-US" sz="1200" dirty="0"/>
              <a:t> </a:t>
            </a:r>
            <a:r>
              <a:rPr lang="en-US" sz="1200" dirty="0" err="1"/>
              <a:t>ima</a:t>
            </a:r>
            <a:r>
              <a:rPr lang="en-US" sz="1200" dirty="0"/>
              <a:t> </a:t>
            </a:r>
            <a:r>
              <a:rPr lang="en-US" sz="1200" dirty="0" err="1"/>
              <a:t>četiri</a:t>
            </a:r>
            <a:r>
              <a:rPr lang="en-US" sz="1200" dirty="0"/>
              <a:t> </a:t>
            </a:r>
            <a:r>
              <a:rPr lang="en-US" sz="1200" dirty="0" err="1"/>
              <a:t>vrednosti</a:t>
            </a:r>
            <a:r>
              <a:rPr lang="en-US" sz="1200" dirty="0"/>
              <a:t>, od A0 do A3</a:t>
            </a:r>
            <a:endParaRPr lang="en-US" dirty="0"/>
          </a:p>
          <a:p>
            <a:pPr>
              <a:spcBef>
                <a:spcPts val="20"/>
              </a:spcBef>
            </a:pPr>
            <a:endParaRPr lang="en-US" sz="1200" dirty="0"/>
          </a:p>
          <a:p>
            <a:pPr>
              <a:spcBef>
                <a:spcPts val="20"/>
              </a:spcBef>
            </a:pPr>
            <a:r>
              <a:rPr lang="en-US" sz="1200" dirty="0" err="1"/>
              <a:t>Atribut</a:t>
            </a:r>
            <a:r>
              <a:rPr lang="en-US" sz="1200" dirty="0"/>
              <a:t> B je </a:t>
            </a:r>
            <a:r>
              <a:rPr lang="en-US" sz="1200" dirty="0" err="1"/>
              <a:t>sekundarni</a:t>
            </a:r>
            <a:r>
              <a:rPr lang="en-US" sz="1200" dirty="0"/>
              <a:t> </a:t>
            </a:r>
            <a:r>
              <a:rPr lang="en-US" sz="1200" dirty="0" err="1"/>
              <a:t>atribut</a:t>
            </a:r>
            <a:r>
              <a:rPr lang="en-US" sz="1200" dirty="0"/>
              <a:t> </a:t>
            </a:r>
            <a:r>
              <a:rPr lang="en-US" sz="1200" dirty="0" err="1"/>
              <a:t>i</a:t>
            </a:r>
            <a:r>
              <a:rPr lang="en-US" sz="1200" dirty="0"/>
              <a:t> </a:t>
            </a:r>
            <a:r>
              <a:rPr lang="en-US" sz="1200" dirty="0" err="1"/>
              <a:t>ima</a:t>
            </a:r>
            <a:r>
              <a:rPr lang="en-US" sz="1200" dirty="0"/>
              <a:t> tri </a:t>
            </a:r>
            <a:r>
              <a:rPr lang="en-US" sz="1200" dirty="0" err="1"/>
              <a:t>vrednosti</a:t>
            </a:r>
            <a:r>
              <a:rPr lang="en-US" sz="1200" dirty="0"/>
              <a:t>: B0, B1 </a:t>
            </a:r>
            <a:r>
              <a:rPr lang="en-US" sz="1200" dirty="0" err="1"/>
              <a:t>i</a:t>
            </a:r>
            <a:r>
              <a:rPr lang="en-US" sz="1200" dirty="0"/>
              <a:t> B2</a:t>
            </a:r>
            <a:endParaRPr lang="en-US" dirty="0"/>
          </a:p>
          <a:p>
            <a:pPr>
              <a:spcBef>
                <a:spcPts val="20"/>
              </a:spcBef>
            </a:pPr>
            <a:endParaRPr lang="en-US" sz="1200" dirty="0"/>
          </a:p>
          <a:p>
            <a:pPr>
              <a:spcBef>
                <a:spcPts val="20"/>
              </a:spcBef>
            </a:pPr>
            <a:r>
              <a:rPr lang="en-US" sz="1200" dirty="0" err="1"/>
              <a:t>Atribut</a:t>
            </a:r>
            <a:r>
              <a:rPr lang="en-US" sz="1200" dirty="0"/>
              <a:t> C je </a:t>
            </a:r>
            <a:r>
              <a:rPr lang="en-US" sz="1200" dirty="0" err="1"/>
              <a:t>tercijarni</a:t>
            </a:r>
            <a:r>
              <a:rPr lang="en-US" sz="1200" dirty="0"/>
              <a:t> </a:t>
            </a:r>
            <a:r>
              <a:rPr lang="en-US" sz="1200" dirty="0" err="1"/>
              <a:t>atribut</a:t>
            </a:r>
            <a:r>
              <a:rPr lang="en-US" sz="1200" dirty="0"/>
              <a:t> </a:t>
            </a:r>
            <a:r>
              <a:rPr lang="en-US" sz="1200" dirty="0" err="1"/>
              <a:t>i</a:t>
            </a:r>
            <a:r>
              <a:rPr lang="en-US" sz="1200" dirty="0"/>
              <a:t> </a:t>
            </a:r>
            <a:r>
              <a:rPr lang="en-US" sz="1200" dirty="0" err="1"/>
              <a:t>ima</a:t>
            </a:r>
            <a:r>
              <a:rPr lang="en-US" sz="1200" dirty="0"/>
              <a:t> </a:t>
            </a:r>
            <a:r>
              <a:rPr lang="en-US" sz="1200" dirty="0" err="1"/>
              <a:t>četiri</a:t>
            </a:r>
            <a:r>
              <a:rPr lang="en-US" sz="1200" dirty="0"/>
              <a:t> </a:t>
            </a:r>
            <a:r>
              <a:rPr lang="en-US" sz="1200" dirty="0" err="1"/>
              <a:t>vrednosti</a:t>
            </a:r>
            <a:r>
              <a:rPr lang="en-US" sz="1200" dirty="0"/>
              <a:t>, od C0 do C3</a:t>
            </a:r>
            <a:endParaRPr lang="en-US" dirty="0"/>
          </a:p>
          <a:p>
            <a:pPr>
              <a:spcBef>
                <a:spcPts val="20"/>
              </a:spcBef>
            </a:pPr>
            <a:endParaRPr lang="en-US" sz="1200" dirty="0">
              <a:cs typeface="Arial"/>
            </a:endParaRPr>
          </a:p>
          <a:p>
            <a:pPr>
              <a:spcBef>
                <a:spcPts val="20"/>
              </a:spcBef>
            </a:pPr>
            <a:r>
              <a:rPr lang="en-US" sz="1200" dirty="0">
                <a:cs typeface="Arial"/>
              </a:rPr>
              <a:t>U </a:t>
            </a:r>
            <a:r>
              <a:rPr lang="en-US" sz="1200" dirty="0" err="1">
                <a:cs typeface="Arial"/>
              </a:rPr>
              <a:t>ovom</a:t>
            </a:r>
            <a:r>
              <a:rPr lang="en-US" sz="1200" dirty="0">
                <a:cs typeface="Arial"/>
              </a:rPr>
              <a:t> </a:t>
            </a:r>
            <a:r>
              <a:rPr lang="en-US" sz="1200" dirty="0" err="1">
                <a:cs typeface="Arial"/>
              </a:rPr>
              <a:t>modelu</a:t>
            </a:r>
            <a:r>
              <a:rPr lang="en-US" sz="1200" dirty="0"/>
              <a:t>, </a:t>
            </a:r>
            <a:r>
              <a:rPr lang="en-US" sz="1200" dirty="0" err="1"/>
              <a:t>trojka</a:t>
            </a:r>
            <a:r>
              <a:rPr lang="en-US" sz="1200" dirty="0"/>
              <a:t> </a:t>
            </a:r>
            <a:r>
              <a:rPr lang="en-US" sz="1200" dirty="0" err="1"/>
              <a:t>atributa</a:t>
            </a:r>
            <a:r>
              <a:rPr lang="en-US" sz="1200" dirty="0"/>
              <a:t> (An, Bm, Ck) </a:t>
            </a:r>
            <a:r>
              <a:rPr lang="en-US" sz="1200" dirty="0" err="1"/>
              <a:t>definiše</a:t>
            </a:r>
            <a:r>
              <a:rPr lang="en-US" sz="1200" dirty="0"/>
              <a:t> </a:t>
            </a:r>
            <a:r>
              <a:rPr lang="en-US" sz="1200" dirty="0" err="1"/>
              <a:t>jednu</a:t>
            </a:r>
            <a:r>
              <a:rPr lang="en-US" sz="1200" dirty="0"/>
              <a:t> od </a:t>
            </a:r>
            <a:r>
              <a:rPr lang="en-US" sz="1200" dirty="0" err="1"/>
              <a:t>deset</a:t>
            </a:r>
            <a:r>
              <a:rPr lang="en-US" sz="1200" dirty="0"/>
              <a:t> </a:t>
            </a:r>
            <a:r>
              <a:rPr lang="en-US" sz="1200" dirty="0" err="1"/>
              <a:t>tačaka</a:t>
            </a:r>
            <a:r>
              <a:rPr lang="en-US" sz="1200" dirty="0"/>
              <a:t> u </a:t>
            </a:r>
            <a:r>
              <a:rPr lang="en-US" sz="1200" dirty="0" err="1"/>
              <a:t>prostoru</a:t>
            </a:r>
            <a:r>
              <a:rPr lang="en-US" sz="1200" dirty="0"/>
              <a:t> </a:t>
            </a:r>
            <a:r>
              <a:rPr lang="en-US" sz="1200" dirty="0" err="1"/>
              <a:t>pokrivenosti</a:t>
            </a:r>
            <a:endParaRPr lang="en-US" sz="1200" dirty="0" err="1">
              <a:cs typeface="Arial"/>
            </a:endParaRPr>
          </a:p>
          <a:p>
            <a:pPr>
              <a:spcBef>
                <a:spcPts val="20"/>
              </a:spcBef>
            </a:pPr>
            <a:endParaRPr lang="en-US" sz="1200" dirty="0"/>
          </a:p>
          <a:p>
            <a:pPr>
              <a:spcBef>
                <a:spcPts val="20"/>
              </a:spcBef>
            </a:pPr>
            <a:r>
              <a:rPr lang="en-US" sz="1200" dirty="0"/>
              <a:t>Na primer, </a:t>
            </a:r>
            <a:r>
              <a:rPr lang="en-US" sz="1200" dirty="0" err="1"/>
              <a:t>tačka</a:t>
            </a:r>
            <a:r>
              <a:rPr lang="en-US" sz="1200" dirty="0"/>
              <a:t> p7 je </a:t>
            </a:r>
            <a:r>
              <a:rPr lang="en-US" sz="1200" dirty="0" err="1"/>
              <a:t>definisana</a:t>
            </a:r>
            <a:r>
              <a:rPr lang="en-US" sz="1200" dirty="0"/>
              <a:t> </a:t>
            </a:r>
            <a:r>
              <a:rPr lang="en-US" sz="1200" dirty="0" err="1"/>
              <a:t>kao</a:t>
            </a:r>
            <a:r>
              <a:rPr lang="en-US" sz="1200" dirty="0"/>
              <a:t> (A2, B0, C2), </a:t>
            </a:r>
            <a:r>
              <a:rPr lang="en-US" sz="1200" dirty="0" err="1"/>
              <a:t>što</a:t>
            </a:r>
            <a:r>
              <a:rPr lang="en-US" sz="1200" dirty="0"/>
              <a:t> </a:t>
            </a:r>
            <a:r>
              <a:rPr lang="en-US" sz="1200" dirty="0" err="1"/>
              <a:t>predstavlja</a:t>
            </a:r>
            <a:r>
              <a:rPr lang="en-US" sz="1200" dirty="0"/>
              <a:t> </a:t>
            </a:r>
            <a:r>
              <a:rPr lang="en-US" sz="1200" dirty="0" err="1"/>
              <a:t>putanju</a:t>
            </a:r>
            <a:r>
              <a:rPr lang="en-US" sz="1200" dirty="0"/>
              <a:t> do </a:t>
            </a:r>
            <a:r>
              <a:rPr lang="en-US" sz="1200" dirty="0" err="1"/>
              <a:t>te</a:t>
            </a:r>
            <a:r>
              <a:rPr lang="en-US" sz="1200" dirty="0"/>
              <a:t> </a:t>
            </a:r>
            <a:r>
              <a:rPr lang="en-US" sz="1200" dirty="0" err="1"/>
              <a:t>tačke</a:t>
            </a:r>
            <a:endParaRPr lang="en-US" sz="1200" dirty="0" err="1">
              <a:cs typeface="Arial"/>
            </a:endParaRPr>
          </a:p>
          <a:p>
            <a:endParaRPr lang="en-US" altLang="en-US" sz="1200" dirty="0">
              <a:cs typeface="Arial"/>
            </a:endParaRPr>
          </a:p>
        </p:txBody>
      </p:sp>
      <p:pic>
        <p:nvPicPr>
          <p:cNvPr id="49157" name="Picture 7">
            <a:extLst>
              <a:ext uri="{FF2B5EF4-FFF2-40B4-BE49-F238E27FC236}">
                <a16:creationId xmlns:a16="http://schemas.microsoft.com/office/drawing/2014/main" id="{5D49CC80-8DF0-4E14-B31F-0631821D27B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1698625"/>
            <a:ext cx="4186238" cy="2154238"/>
          </a:xfrm>
          <a:noFill/>
        </p:spPr>
      </p:pic>
    </p:spTree>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4">
            <a:extLst>
              <a:ext uri="{FF2B5EF4-FFF2-40B4-BE49-F238E27FC236}">
                <a16:creationId xmlns:a16="http://schemas.microsoft.com/office/drawing/2014/main" id="{EAE5CAE5-D0E2-4878-9419-03D2B6DA811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2D8591-A39E-47A9-9F69-D904F1B61767}" type="slidenum">
              <a:rPr lang="de-DE" altLang="en-US">
                <a:solidFill>
                  <a:schemeClr val="bg1"/>
                </a:solidFill>
              </a:rPr>
              <a:pPr/>
              <a:t>32</a:t>
            </a:fld>
            <a:endParaRPr lang="de-DE" altLang="en-US">
              <a:solidFill>
                <a:schemeClr val="bg1"/>
              </a:solidFill>
            </a:endParaRPr>
          </a:p>
        </p:txBody>
      </p:sp>
      <p:sp>
        <p:nvSpPr>
          <p:cNvPr id="50179" name="Rectangle 2">
            <a:extLst>
              <a:ext uri="{FF2B5EF4-FFF2-40B4-BE49-F238E27FC236}">
                <a16:creationId xmlns:a16="http://schemas.microsoft.com/office/drawing/2014/main" id="{7383E8E9-AB91-71E5-3D0D-F2C7492E2C88}"/>
              </a:ext>
            </a:extLst>
          </p:cNvPr>
          <p:cNvSpPr>
            <a:spLocks noGrp="1" noChangeArrowheads="1"/>
          </p:cNvSpPr>
          <p:nvPr>
            <p:ph type="title"/>
          </p:nvPr>
        </p:nvSpPr>
        <p:spPr/>
        <p:txBody>
          <a:bodyPr/>
          <a:lstStyle/>
          <a:p>
            <a:r>
              <a:rPr lang="en-US" altLang="en-US" dirty="0" err="1"/>
              <a:t>Hibridni</a:t>
            </a:r>
            <a:r>
              <a:rPr lang="en-US" altLang="en-US" dirty="0"/>
              <a:t> model </a:t>
            </a:r>
            <a:r>
              <a:rPr lang="en-US" altLang="en-US" dirty="0" err="1"/>
              <a:t>pokrivenosti</a:t>
            </a:r>
            <a:endParaRPr lang="en-US" dirty="0" err="1"/>
          </a:p>
        </p:txBody>
      </p:sp>
      <p:sp>
        <p:nvSpPr>
          <p:cNvPr id="50180" name="Rectangle 4">
            <a:extLst>
              <a:ext uri="{FF2B5EF4-FFF2-40B4-BE49-F238E27FC236}">
                <a16:creationId xmlns:a16="http://schemas.microsoft.com/office/drawing/2014/main" id="{05835D4B-B4AC-2104-5495-46525B560AF7}"/>
              </a:ext>
            </a:extLst>
          </p:cNvPr>
          <p:cNvSpPr>
            <a:spLocks noGrp="1" noChangeArrowheads="1"/>
          </p:cNvSpPr>
          <p:nvPr>
            <p:ph type="body" sz="half" idx="1"/>
          </p:nvPr>
        </p:nvSpPr>
        <p:spPr/>
        <p:txBody>
          <a:bodyPr/>
          <a:lstStyle/>
          <a:p>
            <a:pPr>
              <a:spcBef>
                <a:spcPts val="20"/>
              </a:spcBef>
            </a:pPr>
            <a:r>
              <a:rPr lang="en-US" altLang="en-US" sz="1200" dirty="0" err="1"/>
              <a:t>Hibridni</a:t>
            </a:r>
            <a:r>
              <a:rPr lang="en-US" altLang="en-US" sz="1200" dirty="0"/>
              <a:t> model je </a:t>
            </a:r>
            <a:r>
              <a:rPr lang="en-US" altLang="en-US" sz="1200" dirty="0" err="1"/>
              <a:t>sastavljen</a:t>
            </a:r>
            <a:r>
              <a:rPr lang="en-US" altLang="en-US" sz="1200" dirty="0"/>
              <a:t> od </a:t>
            </a:r>
            <a:r>
              <a:rPr lang="en-US" altLang="en-US" sz="1200" dirty="0" err="1"/>
              <a:t>kombinacije</a:t>
            </a:r>
            <a:r>
              <a:rPr lang="en-US" altLang="en-US" sz="1200" dirty="0"/>
              <a:t> </a:t>
            </a:r>
            <a:r>
              <a:rPr lang="en-US" altLang="en-US" sz="1200" dirty="0" err="1"/>
              <a:t>matričnih</a:t>
            </a:r>
            <a:r>
              <a:rPr lang="en-US" altLang="en-US" sz="1200" dirty="0"/>
              <a:t> </a:t>
            </a:r>
            <a:r>
              <a:rPr lang="en-US" altLang="en-US" sz="1200" dirty="0" err="1"/>
              <a:t>i</a:t>
            </a:r>
            <a:r>
              <a:rPr lang="en-US" altLang="en-US" sz="1200" dirty="0"/>
              <a:t> </a:t>
            </a:r>
            <a:r>
              <a:rPr lang="en-US" altLang="en-US" sz="1200" dirty="0" err="1"/>
              <a:t>hijerarhijskih</a:t>
            </a:r>
            <a:r>
              <a:rPr lang="en-US" altLang="en-US" sz="1200" dirty="0"/>
              <a:t> </a:t>
            </a:r>
            <a:r>
              <a:rPr lang="en-US" altLang="en-US" sz="1200" dirty="0" err="1"/>
              <a:t>regiona</a:t>
            </a:r>
            <a:r>
              <a:rPr lang="en-US" altLang="en-US" sz="1200" dirty="0"/>
              <a:t>, </a:t>
            </a:r>
            <a:r>
              <a:rPr lang="en-US" altLang="en-US" sz="1200" dirty="0" err="1"/>
              <a:t>gde</a:t>
            </a:r>
            <a:r>
              <a:rPr lang="en-US" altLang="en-US" sz="1200" dirty="0"/>
              <a:t> </a:t>
            </a:r>
            <a:r>
              <a:rPr lang="en-US" altLang="en-US" sz="1200" dirty="0" err="1"/>
              <a:t>su</a:t>
            </a:r>
            <a:r>
              <a:rPr lang="en-US" altLang="en-US" sz="1200" dirty="0"/>
              <a:t> </a:t>
            </a:r>
            <a:r>
              <a:rPr lang="en-US" altLang="en-US" sz="1200" dirty="0" err="1"/>
              <a:t>potpuno</a:t>
            </a:r>
            <a:r>
              <a:rPr lang="en-US" altLang="en-US" sz="1200" dirty="0"/>
              <a:t> </a:t>
            </a:r>
            <a:r>
              <a:rPr lang="en-US" altLang="en-US" sz="1200" dirty="0" err="1"/>
              <a:t>permutovane</a:t>
            </a:r>
            <a:r>
              <a:rPr lang="en-US" altLang="en-US" sz="1200" dirty="0"/>
              <a:t> </a:t>
            </a:r>
            <a:r>
              <a:rPr lang="en-US" altLang="en-US" sz="1200" dirty="0" err="1"/>
              <a:t>kombinacije</a:t>
            </a:r>
            <a:r>
              <a:rPr lang="en-US" altLang="en-US" sz="1200" dirty="0"/>
              <a:t> </a:t>
            </a:r>
            <a:r>
              <a:rPr lang="en-US" altLang="en-US" sz="1200" dirty="0" err="1"/>
              <a:t>atributa</a:t>
            </a:r>
            <a:r>
              <a:rPr lang="en-US" altLang="en-US" sz="1200" dirty="0"/>
              <a:t> </a:t>
            </a:r>
            <a:r>
              <a:rPr lang="en-US" altLang="en-US" sz="1200" dirty="0" err="1"/>
              <a:t>strukturirane</a:t>
            </a:r>
            <a:r>
              <a:rPr lang="en-US" altLang="en-US" sz="1200" dirty="0"/>
              <a:t> </a:t>
            </a:r>
            <a:r>
              <a:rPr lang="en-US" altLang="en-US" sz="1200" dirty="0" err="1"/>
              <a:t>kao</a:t>
            </a:r>
            <a:r>
              <a:rPr lang="en-US" altLang="en-US" sz="1200" dirty="0"/>
              <a:t> </a:t>
            </a:r>
            <a:r>
              <a:rPr lang="en-US" altLang="en-US" sz="1200" dirty="0" err="1"/>
              <a:t>matrica</a:t>
            </a:r>
            <a:r>
              <a:rPr lang="en-US" altLang="en-US" sz="1200" dirty="0"/>
              <a:t>, </a:t>
            </a:r>
            <a:r>
              <a:rPr lang="en-US" altLang="en-US" sz="1200" dirty="0" err="1"/>
              <a:t>dok</a:t>
            </a:r>
            <a:r>
              <a:rPr lang="en-US" altLang="en-US" sz="1200" dirty="0"/>
              <a:t> </a:t>
            </a:r>
            <a:r>
              <a:rPr lang="en-US" altLang="en-US" sz="1200" dirty="0" err="1"/>
              <a:t>su</a:t>
            </a:r>
            <a:r>
              <a:rPr lang="en-US" altLang="en-US" sz="1200" dirty="0"/>
              <a:t> </a:t>
            </a:r>
            <a:r>
              <a:rPr lang="en-US" altLang="en-US" sz="1200" dirty="0" err="1"/>
              <a:t>neregularni</a:t>
            </a:r>
            <a:r>
              <a:rPr lang="en-US" altLang="en-US" sz="1200" dirty="0"/>
              <a:t> </a:t>
            </a:r>
            <a:r>
              <a:rPr lang="en-US" altLang="en-US" sz="1200" dirty="0" err="1"/>
              <a:t>odnosi</a:t>
            </a:r>
            <a:r>
              <a:rPr lang="en-US" altLang="en-US" sz="1200" dirty="0"/>
              <a:t> </a:t>
            </a:r>
            <a:r>
              <a:rPr lang="en-US" altLang="en-US" sz="1200" dirty="0" err="1"/>
              <a:t>atributa</a:t>
            </a:r>
            <a:r>
              <a:rPr lang="en-US" altLang="en-US" sz="1200" dirty="0"/>
              <a:t> </a:t>
            </a:r>
            <a:r>
              <a:rPr lang="en-US" altLang="en-US" sz="1200" dirty="0" err="1"/>
              <a:t>strukturirani</a:t>
            </a:r>
            <a:r>
              <a:rPr lang="en-US" altLang="en-US" sz="1200" dirty="0"/>
              <a:t> </a:t>
            </a:r>
            <a:r>
              <a:rPr lang="en-US" altLang="en-US" sz="1200" dirty="0" err="1"/>
              <a:t>hijerarhijski</a:t>
            </a:r>
            <a:endParaRPr lang="en-US" altLang="en-US" sz="1200" dirty="0" err="1">
              <a:cs typeface="Arial"/>
            </a:endParaRPr>
          </a:p>
          <a:p>
            <a:pPr>
              <a:spcBef>
                <a:spcPts val="20"/>
              </a:spcBef>
            </a:pPr>
            <a:endParaRPr lang="en-US" altLang="en-US" sz="1200" dirty="0"/>
          </a:p>
          <a:p>
            <a:pPr>
              <a:spcBef>
                <a:spcPts val="20"/>
              </a:spcBef>
            </a:pPr>
            <a:r>
              <a:rPr lang="en-US" sz="1200" dirty="0" err="1"/>
              <a:t>Matrični</a:t>
            </a:r>
            <a:r>
              <a:rPr lang="en-US" sz="1200" dirty="0"/>
              <a:t> </a:t>
            </a:r>
            <a:r>
              <a:rPr lang="en-US" sz="1200" dirty="0" err="1"/>
              <a:t>podregioni</a:t>
            </a:r>
            <a:r>
              <a:rPr lang="en-US" sz="1200" dirty="0"/>
              <a:t> </a:t>
            </a:r>
            <a:r>
              <a:rPr lang="en-US" sz="1200" dirty="0" err="1"/>
              <a:t>mogu</a:t>
            </a:r>
            <a:r>
              <a:rPr lang="en-US" sz="1200" dirty="0"/>
              <a:t> </a:t>
            </a:r>
            <a:r>
              <a:rPr lang="en-US" sz="1200" dirty="0" err="1"/>
              <a:t>biti</a:t>
            </a:r>
            <a:r>
              <a:rPr lang="en-US" sz="1200" dirty="0"/>
              <a:t> </a:t>
            </a:r>
            <a:r>
              <a:rPr lang="en-US" sz="1200" dirty="0" err="1"/>
              <a:t>listovi</a:t>
            </a:r>
            <a:r>
              <a:rPr lang="en-US" sz="1200" dirty="0"/>
              <a:t> </a:t>
            </a:r>
            <a:r>
              <a:rPr lang="en-US" sz="1200" dirty="0" err="1"/>
              <a:t>osnovnog</a:t>
            </a:r>
            <a:r>
              <a:rPr lang="en-US" sz="1200" dirty="0"/>
              <a:t> </a:t>
            </a:r>
            <a:r>
              <a:rPr lang="en-US" sz="1200" dirty="0" err="1"/>
              <a:t>hijerarhijskog</a:t>
            </a:r>
            <a:r>
              <a:rPr lang="en-US" sz="1200" dirty="0"/>
              <a:t> </a:t>
            </a:r>
            <a:r>
              <a:rPr lang="en-US" sz="1200" dirty="0" err="1"/>
              <a:t>modela</a:t>
            </a:r>
            <a:r>
              <a:rPr lang="en-US" sz="1200" dirty="0"/>
              <a:t>, </a:t>
            </a:r>
            <a:r>
              <a:rPr lang="en-US" sz="1200" dirty="0" err="1"/>
              <a:t>ili</a:t>
            </a:r>
            <a:r>
              <a:rPr lang="en-US" sz="1200" dirty="0"/>
              <a:t> </a:t>
            </a:r>
            <a:r>
              <a:rPr lang="en-US" sz="1200" dirty="0" err="1"/>
              <a:t>hijerarhijski</a:t>
            </a:r>
            <a:r>
              <a:rPr lang="en-US" sz="1200" dirty="0"/>
              <a:t> </a:t>
            </a:r>
            <a:r>
              <a:rPr lang="en-US" sz="1200" dirty="0" err="1"/>
              <a:t>podregioni</a:t>
            </a:r>
            <a:r>
              <a:rPr lang="en-US" sz="1200" dirty="0"/>
              <a:t> </a:t>
            </a:r>
            <a:r>
              <a:rPr lang="en-US" sz="1200" dirty="0" err="1"/>
              <a:t>mogu</a:t>
            </a:r>
            <a:r>
              <a:rPr lang="en-US" sz="1200" dirty="0"/>
              <a:t> </a:t>
            </a:r>
            <a:r>
              <a:rPr lang="en-US" sz="1200" dirty="0" err="1"/>
              <a:t>zauzimati</a:t>
            </a:r>
            <a:r>
              <a:rPr lang="en-US" sz="1200" dirty="0"/>
              <a:t> </a:t>
            </a:r>
            <a:r>
              <a:rPr lang="en-US" sz="1200" dirty="0" err="1"/>
              <a:t>čvorove</a:t>
            </a:r>
            <a:r>
              <a:rPr lang="en-US" sz="1200" dirty="0"/>
              <a:t> </a:t>
            </a:r>
            <a:r>
              <a:rPr lang="en-US" sz="1200" dirty="0" err="1"/>
              <a:t>unutar</a:t>
            </a:r>
            <a:r>
              <a:rPr lang="en-US" sz="1200" dirty="0"/>
              <a:t> </a:t>
            </a:r>
            <a:r>
              <a:rPr lang="en-US" sz="1200" dirty="0" err="1"/>
              <a:t>osnovnog</a:t>
            </a:r>
            <a:r>
              <a:rPr lang="en-US" sz="1200" dirty="0"/>
              <a:t> </a:t>
            </a:r>
            <a:r>
              <a:rPr lang="en-US" sz="1200" dirty="0" err="1"/>
              <a:t>matričnog</a:t>
            </a:r>
            <a:r>
              <a:rPr lang="en-US" sz="1200" dirty="0"/>
              <a:t> </a:t>
            </a:r>
            <a:r>
              <a:rPr lang="en-US" sz="1200" dirty="0" err="1"/>
              <a:t>modela</a:t>
            </a:r>
            <a:endParaRPr lang="en-US" sz="1200" dirty="0" err="1">
              <a:cs typeface="Arial"/>
            </a:endParaRPr>
          </a:p>
          <a:p>
            <a:pPr>
              <a:spcBef>
                <a:spcPts val="20"/>
              </a:spcBef>
            </a:pPr>
            <a:endParaRPr lang="en-US" sz="1200" dirty="0"/>
          </a:p>
          <a:p>
            <a:pPr>
              <a:spcBef>
                <a:spcPts val="20"/>
              </a:spcBef>
            </a:pPr>
            <a:r>
              <a:rPr lang="en-US" sz="1200" dirty="0" err="1"/>
              <a:t>Slika</a:t>
            </a:r>
            <a:r>
              <a:rPr lang="en-US" sz="1200" dirty="0"/>
              <a:t> </a:t>
            </a:r>
            <a:r>
              <a:rPr lang="en-US" sz="1200" dirty="0" err="1"/>
              <a:t>sa</a:t>
            </a:r>
            <a:r>
              <a:rPr lang="en-US" sz="1200" dirty="0"/>
              <a:t> </a:t>
            </a:r>
            <a:r>
              <a:rPr lang="en-US" sz="1200" dirty="0" err="1"/>
              <a:t>desne</a:t>
            </a:r>
            <a:r>
              <a:rPr lang="en-US" sz="1200" dirty="0"/>
              <a:t> </a:t>
            </a:r>
            <a:r>
              <a:rPr lang="en-US" sz="1200" dirty="0" err="1"/>
              <a:t>strane</a:t>
            </a:r>
            <a:r>
              <a:rPr lang="en-US" sz="1200" dirty="0"/>
              <a:t> </a:t>
            </a:r>
            <a:r>
              <a:rPr lang="en-US" sz="1200" dirty="0" err="1"/>
              <a:t>ilustruje</a:t>
            </a:r>
            <a:r>
              <a:rPr lang="en-US" sz="1200" dirty="0"/>
              <a:t> </a:t>
            </a:r>
            <a:r>
              <a:rPr lang="en-US" sz="1200" dirty="0" err="1"/>
              <a:t>hibridni</a:t>
            </a:r>
            <a:r>
              <a:rPr lang="en-US" sz="1200" dirty="0"/>
              <a:t> model </a:t>
            </a:r>
            <a:r>
              <a:rPr lang="en-US" sz="1200" dirty="0" err="1"/>
              <a:t>prvog</a:t>
            </a:r>
            <a:r>
              <a:rPr lang="en-US" sz="1200" dirty="0"/>
              <a:t> </a:t>
            </a:r>
            <a:r>
              <a:rPr lang="en-US" sz="1200" dirty="0" err="1"/>
              <a:t>tipa</a:t>
            </a:r>
            <a:r>
              <a:rPr lang="en-US" sz="1200" dirty="0"/>
              <a:t>, </a:t>
            </a:r>
            <a:r>
              <a:rPr lang="en-US" sz="1200" dirty="0" err="1"/>
              <a:t>gde</a:t>
            </a:r>
            <a:r>
              <a:rPr lang="en-US" sz="1200" dirty="0"/>
              <a:t> </a:t>
            </a:r>
            <a:r>
              <a:rPr lang="en-US" sz="1200" dirty="0" err="1"/>
              <a:t>su</a:t>
            </a:r>
            <a:r>
              <a:rPr lang="en-US" sz="1200" dirty="0"/>
              <a:t> </a:t>
            </a:r>
            <a:r>
              <a:rPr lang="en-US" sz="1200" dirty="0" err="1"/>
              <a:t>matrični</a:t>
            </a:r>
            <a:r>
              <a:rPr lang="en-US" sz="1200" dirty="0"/>
              <a:t> </a:t>
            </a:r>
            <a:r>
              <a:rPr lang="en-US" sz="1200" dirty="0" err="1"/>
              <a:t>podregioni</a:t>
            </a:r>
            <a:r>
              <a:rPr lang="en-US" sz="1200" dirty="0"/>
              <a:t> </a:t>
            </a:r>
            <a:r>
              <a:rPr lang="en-US" sz="1200" dirty="0" err="1"/>
              <a:t>listovi</a:t>
            </a:r>
            <a:r>
              <a:rPr lang="en-US" sz="1200" dirty="0"/>
              <a:t> </a:t>
            </a:r>
            <a:r>
              <a:rPr lang="en-US" sz="1200" dirty="0" err="1"/>
              <a:t>osnovnog</a:t>
            </a:r>
            <a:r>
              <a:rPr lang="en-US" sz="1200" dirty="0"/>
              <a:t> </a:t>
            </a:r>
            <a:r>
              <a:rPr lang="en-US" sz="1200" dirty="0" err="1"/>
              <a:t>hijerarhijskog</a:t>
            </a:r>
            <a:r>
              <a:rPr lang="en-US" sz="1200" dirty="0"/>
              <a:t> </a:t>
            </a:r>
            <a:r>
              <a:rPr lang="en-US" sz="1200" dirty="0" err="1"/>
              <a:t>modela</a:t>
            </a:r>
            <a:endParaRPr lang="en-US" sz="1200" dirty="0" err="1">
              <a:cs typeface="Arial"/>
            </a:endParaRPr>
          </a:p>
          <a:p>
            <a:pPr>
              <a:spcBef>
                <a:spcPts val="20"/>
              </a:spcBef>
            </a:pPr>
            <a:endParaRPr lang="en-US" sz="1200" dirty="0">
              <a:cs typeface="Arial"/>
            </a:endParaRPr>
          </a:p>
          <a:p>
            <a:pPr>
              <a:spcBef>
                <a:spcPts val="20"/>
              </a:spcBef>
            </a:pPr>
            <a:r>
              <a:rPr lang="en-US" sz="1200" dirty="0" err="1">
                <a:cs typeface="Arial"/>
              </a:rPr>
              <a:t>Atributi</a:t>
            </a:r>
            <a:r>
              <a:rPr lang="en-US" sz="1200" dirty="0">
                <a:cs typeface="Arial"/>
              </a:rPr>
              <a:t> </a:t>
            </a:r>
            <a:r>
              <a:rPr lang="en-US" sz="1200" dirty="0"/>
              <a:t>A, B </a:t>
            </a:r>
            <a:r>
              <a:rPr lang="en-US" sz="1200" dirty="0" err="1"/>
              <a:t>i</a:t>
            </a:r>
            <a:r>
              <a:rPr lang="en-US" sz="1200" dirty="0"/>
              <a:t> C </a:t>
            </a:r>
            <a:r>
              <a:rPr lang="en-US" sz="1200" dirty="0" err="1"/>
              <a:t>su</a:t>
            </a:r>
            <a:r>
              <a:rPr lang="en-US" sz="1200" dirty="0"/>
              <a:t> </a:t>
            </a:r>
            <a:r>
              <a:rPr lang="en-US" sz="1200" dirty="0" err="1"/>
              <a:t>definisani</a:t>
            </a:r>
            <a:r>
              <a:rPr lang="en-US" sz="1200" dirty="0"/>
              <a:t> </a:t>
            </a:r>
            <a:r>
              <a:rPr lang="en-US" sz="1200" dirty="0" err="1"/>
              <a:t>isto</a:t>
            </a:r>
            <a:r>
              <a:rPr lang="en-US" sz="1200" dirty="0"/>
              <a:t> </a:t>
            </a:r>
            <a:r>
              <a:rPr lang="en-US" sz="1200" dirty="0" err="1"/>
              <a:t>kao</a:t>
            </a:r>
            <a:r>
              <a:rPr lang="en-US" sz="1200" dirty="0"/>
              <a:t> u </a:t>
            </a:r>
            <a:r>
              <a:rPr lang="en-US" sz="1200" dirty="0" err="1"/>
              <a:t>prethodnom</a:t>
            </a:r>
            <a:r>
              <a:rPr lang="en-US" sz="1200" dirty="0"/>
              <a:t> </a:t>
            </a:r>
            <a:r>
              <a:rPr lang="en-US" sz="1200" dirty="0" err="1"/>
              <a:t>hijerarhijskom</a:t>
            </a:r>
            <a:r>
              <a:rPr lang="en-US" sz="1200" dirty="0"/>
              <a:t> </a:t>
            </a:r>
            <a:r>
              <a:rPr lang="en-US" sz="1200" dirty="0" err="1"/>
              <a:t>modelu</a:t>
            </a:r>
            <a:r>
              <a:rPr lang="en-US" sz="1200" dirty="0"/>
              <a:t>, </a:t>
            </a:r>
            <a:r>
              <a:rPr lang="en-US" sz="1200" dirty="0" err="1"/>
              <a:t>sa</a:t>
            </a:r>
            <a:r>
              <a:rPr lang="en-US" sz="1200" dirty="0"/>
              <a:t> po </a:t>
            </a:r>
            <a:r>
              <a:rPr lang="en-US" sz="1200" dirty="0" err="1"/>
              <a:t>četiri</a:t>
            </a:r>
            <a:r>
              <a:rPr lang="en-US" sz="1200" dirty="0"/>
              <a:t>, tri </a:t>
            </a:r>
            <a:r>
              <a:rPr lang="en-US" sz="1200" dirty="0" err="1"/>
              <a:t>i</a:t>
            </a:r>
            <a:r>
              <a:rPr lang="en-US" sz="1200" dirty="0"/>
              <a:t> </a:t>
            </a:r>
            <a:r>
              <a:rPr lang="en-US" sz="1200" dirty="0" err="1"/>
              <a:t>četiri</a:t>
            </a:r>
            <a:r>
              <a:rPr lang="en-US" sz="1200" dirty="0"/>
              <a:t> </a:t>
            </a:r>
            <a:r>
              <a:rPr lang="en-US" sz="1200" dirty="0" err="1"/>
              <a:t>vrednosti</a:t>
            </a:r>
            <a:r>
              <a:rPr lang="en-US" sz="1200" dirty="0"/>
              <a:t>, </a:t>
            </a:r>
            <a:r>
              <a:rPr lang="en-US" sz="1200" dirty="0" err="1"/>
              <a:t>redom</a:t>
            </a:r>
            <a:endParaRPr lang="en-US" sz="1200" dirty="0" err="1">
              <a:cs typeface="Arial"/>
            </a:endParaRPr>
          </a:p>
          <a:p>
            <a:pPr>
              <a:spcBef>
                <a:spcPts val="20"/>
              </a:spcBef>
            </a:pPr>
            <a:endParaRPr lang="en-US" sz="1200" dirty="0"/>
          </a:p>
          <a:p>
            <a:pPr>
              <a:spcBef>
                <a:spcPts val="20"/>
              </a:spcBef>
            </a:pPr>
            <a:r>
              <a:rPr lang="en-US" sz="1200" dirty="0" err="1"/>
              <a:t>Atribut</a:t>
            </a:r>
            <a:r>
              <a:rPr lang="en-US" sz="1200" dirty="0"/>
              <a:t> D </a:t>
            </a:r>
            <a:r>
              <a:rPr lang="en-US" sz="1200" dirty="0" err="1"/>
              <a:t>ima</a:t>
            </a:r>
            <a:r>
              <a:rPr lang="en-US" sz="1200" dirty="0"/>
              <a:t> tri </a:t>
            </a:r>
            <a:r>
              <a:rPr lang="en-US" sz="1200" dirty="0" err="1"/>
              <a:t>vrednosti</a:t>
            </a:r>
            <a:r>
              <a:rPr lang="en-US" sz="1200" dirty="0"/>
              <a:t>: D0, D1 </a:t>
            </a:r>
            <a:r>
              <a:rPr lang="en-US" sz="1200" dirty="0" err="1"/>
              <a:t>i</a:t>
            </a:r>
            <a:r>
              <a:rPr lang="en-US" sz="1200" dirty="0"/>
              <a:t> D2, a </a:t>
            </a:r>
            <a:r>
              <a:rPr lang="en-US" sz="1200" dirty="0" err="1"/>
              <a:t>atribut</a:t>
            </a:r>
            <a:r>
              <a:rPr lang="en-US" sz="1200" dirty="0"/>
              <a:t> E </a:t>
            </a:r>
            <a:r>
              <a:rPr lang="en-US" sz="1200" dirty="0" err="1"/>
              <a:t>ima</a:t>
            </a:r>
            <a:r>
              <a:rPr lang="en-US" sz="1200" dirty="0"/>
              <a:t> </a:t>
            </a:r>
            <a:r>
              <a:rPr lang="en-US" sz="1200" dirty="0" err="1"/>
              <a:t>šest</a:t>
            </a:r>
            <a:r>
              <a:rPr lang="en-US" sz="1200" dirty="0"/>
              <a:t> </a:t>
            </a:r>
            <a:r>
              <a:rPr lang="en-US" sz="1200" dirty="0" err="1"/>
              <a:t>vrednosti</a:t>
            </a:r>
            <a:r>
              <a:rPr lang="en-US" sz="1200" dirty="0"/>
              <a:t>, od E0 do E5. Ova </a:t>
            </a:r>
            <a:r>
              <a:rPr lang="en-US" sz="1200" dirty="0" err="1"/>
              <a:t>dva</a:t>
            </a:r>
            <a:r>
              <a:rPr lang="en-US" sz="1200" dirty="0"/>
              <a:t> </a:t>
            </a:r>
            <a:r>
              <a:rPr lang="en-US" sz="1200" dirty="0" err="1"/>
              <a:t>atributa</a:t>
            </a:r>
            <a:r>
              <a:rPr lang="en-US" sz="1200" dirty="0"/>
              <a:t> </a:t>
            </a:r>
            <a:r>
              <a:rPr lang="en-US" sz="1200" dirty="0" err="1"/>
              <a:t>definišu</a:t>
            </a:r>
            <a:r>
              <a:rPr lang="en-US" sz="1200" dirty="0"/>
              <a:t> </a:t>
            </a:r>
            <a:r>
              <a:rPr lang="en-US" sz="1200" dirty="0" err="1"/>
              <a:t>matrični</a:t>
            </a:r>
            <a:r>
              <a:rPr lang="en-US" sz="1200" dirty="0"/>
              <a:t> </a:t>
            </a:r>
            <a:r>
              <a:rPr lang="en-US" sz="1200" dirty="0" err="1"/>
              <a:t>podregion</a:t>
            </a:r>
            <a:r>
              <a:rPr lang="en-US" sz="1200" dirty="0"/>
              <a:t> </a:t>
            </a:r>
            <a:r>
              <a:rPr lang="en-US" sz="1200" dirty="0" err="1"/>
              <a:t>dimenzija</a:t>
            </a:r>
            <a:r>
              <a:rPr lang="en-US" sz="1200" dirty="0"/>
              <a:t> tri puta </a:t>
            </a:r>
            <a:r>
              <a:rPr lang="en-US" sz="1200" dirty="0" err="1"/>
              <a:t>šest</a:t>
            </a:r>
            <a:r>
              <a:rPr lang="en-US" sz="1200" dirty="0"/>
              <a:t> </a:t>
            </a:r>
            <a:r>
              <a:rPr lang="en-US" sz="1200" dirty="0" err="1"/>
              <a:t>unutar</a:t>
            </a:r>
            <a:r>
              <a:rPr lang="en-US" sz="1200" dirty="0"/>
              <a:t> </a:t>
            </a:r>
            <a:r>
              <a:rPr lang="en-US" sz="1200" dirty="0" err="1"/>
              <a:t>hijerarhijskog</a:t>
            </a:r>
            <a:r>
              <a:rPr lang="en-US" sz="1200" dirty="0"/>
              <a:t> </a:t>
            </a:r>
            <a:r>
              <a:rPr lang="en-US" sz="1200" dirty="0" err="1"/>
              <a:t>modela</a:t>
            </a:r>
            <a:endParaRPr lang="en-US" sz="1200" dirty="0" err="1">
              <a:cs typeface="Arial"/>
            </a:endParaRPr>
          </a:p>
          <a:p>
            <a:pPr>
              <a:spcBef>
                <a:spcPts val="20"/>
              </a:spcBef>
            </a:pPr>
            <a:endParaRPr lang="en-US" sz="1200" dirty="0"/>
          </a:p>
          <a:p>
            <a:pPr>
              <a:spcBef>
                <a:spcPts val="20"/>
              </a:spcBef>
            </a:pPr>
            <a:r>
              <a:rPr lang="en-US" sz="1200" dirty="0" err="1"/>
              <a:t>Atributi</a:t>
            </a:r>
            <a:r>
              <a:rPr lang="en-US" sz="1200" dirty="0"/>
              <a:t> F </a:t>
            </a:r>
            <a:r>
              <a:rPr lang="en-US" sz="1200" dirty="0" err="1"/>
              <a:t>i</a:t>
            </a:r>
            <a:r>
              <a:rPr lang="en-US" sz="1200" dirty="0"/>
              <a:t> G </a:t>
            </a:r>
            <a:r>
              <a:rPr lang="en-US" sz="1200" dirty="0" err="1"/>
              <a:t>takođe</a:t>
            </a:r>
            <a:r>
              <a:rPr lang="en-US" sz="1200" dirty="0"/>
              <a:t> </a:t>
            </a:r>
            <a:r>
              <a:rPr lang="en-US" sz="1200" dirty="0" err="1"/>
              <a:t>definišu</a:t>
            </a:r>
            <a:r>
              <a:rPr lang="en-US" sz="1200" dirty="0"/>
              <a:t> </a:t>
            </a:r>
            <a:r>
              <a:rPr lang="en-US" sz="1200" dirty="0" err="1"/>
              <a:t>matrični</a:t>
            </a:r>
            <a:r>
              <a:rPr lang="en-US" sz="1200" dirty="0"/>
              <a:t> </a:t>
            </a:r>
            <a:r>
              <a:rPr lang="en-US" sz="1200" dirty="0" err="1"/>
              <a:t>podregion</a:t>
            </a:r>
            <a:r>
              <a:rPr lang="en-US" sz="1200" dirty="0"/>
              <a:t> </a:t>
            </a:r>
            <a:r>
              <a:rPr lang="en-US" sz="1200" dirty="0" err="1"/>
              <a:t>dimenzija</a:t>
            </a:r>
            <a:r>
              <a:rPr lang="en-US" sz="1200" dirty="0"/>
              <a:t> pet puta </a:t>
            </a:r>
            <a:r>
              <a:rPr lang="en-US" sz="1200" dirty="0" err="1"/>
              <a:t>četiri</a:t>
            </a:r>
            <a:endParaRPr lang="en-US" sz="1200" dirty="0" err="1">
              <a:cs typeface="Arial"/>
            </a:endParaRPr>
          </a:p>
          <a:p>
            <a:pPr>
              <a:spcBef>
                <a:spcPts val="20"/>
              </a:spcBef>
            </a:pPr>
            <a:endParaRPr lang="en-US" sz="1200" dirty="0">
              <a:cs typeface="Arial"/>
            </a:endParaRPr>
          </a:p>
          <a:p>
            <a:pPr>
              <a:spcBef>
                <a:spcPts val="20"/>
              </a:spcBef>
            </a:pPr>
            <a:r>
              <a:rPr lang="en-US" sz="1200" dirty="0" err="1">
                <a:cs typeface="Arial"/>
              </a:rPr>
              <a:t>Ovaj</a:t>
            </a:r>
            <a:r>
              <a:rPr lang="en-US" sz="1200" dirty="0">
                <a:cs typeface="Arial"/>
              </a:rPr>
              <a:t> </a:t>
            </a:r>
            <a:r>
              <a:rPr lang="en-US" sz="1200" dirty="0"/>
              <a:t>model </a:t>
            </a:r>
            <a:r>
              <a:rPr lang="en-US" sz="1200" dirty="0" err="1"/>
              <a:t>definiše</a:t>
            </a:r>
            <a:r>
              <a:rPr lang="en-US" sz="1200" dirty="0"/>
              <a:t> </a:t>
            </a:r>
            <a:r>
              <a:rPr lang="en-US" sz="1200" dirty="0" err="1"/>
              <a:t>ukupno</a:t>
            </a:r>
            <a:r>
              <a:rPr lang="en-US" sz="1200" dirty="0"/>
              <a:t> 46 </a:t>
            </a:r>
            <a:r>
              <a:rPr lang="en-US" sz="1200" dirty="0" err="1"/>
              <a:t>tačaka</a:t>
            </a:r>
            <a:r>
              <a:rPr lang="en-US" sz="1200" dirty="0"/>
              <a:t>: 8 </a:t>
            </a:r>
            <a:r>
              <a:rPr lang="en-US" sz="1200" dirty="0" err="1"/>
              <a:t>listova</a:t>
            </a:r>
            <a:r>
              <a:rPr lang="en-US" sz="1200" dirty="0"/>
              <a:t> (p1, p3, p4, p5, p6, p7, p8, p9), 18 </a:t>
            </a:r>
            <a:r>
              <a:rPr lang="en-US" sz="1200" dirty="0" err="1"/>
              <a:t>tačaka</a:t>
            </a:r>
            <a:r>
              <a:rPr lang="en-US" sz="1200" dirty="0"/>
              <a:t> u </a:t>
            </a:r>
            <a:r>
              <a:rPr lang="en-US" sz="1200" dirty="0" err="1"/>
              <a:t>matričnom</a:t>
            </a:r>
            <a:r>
              <a:rPr lang="en-US" sz="1200" dirty="0"/>
              <a:t> </a:t>
            </a:r>
            <a:r>
              <a:rPr lang="en-US" sz="1200" dirty="0" err="1"/>
              <a:t>podregionu</a:t>
            </a:r>
            <a:r>
              <a:rPr lang="en-US" sz="1200" dirty="0"/>
              <a:t> </a:t>
            </a:r>
            <a:r>
              <a:rPr lang="en-US" sz="1200" dirty="0" err="1"/>
              <a:t>atributa</a:t>
            </a:r>
            <a:r>
              <a:rPr lang="en-US" sz="1200" dirty="0"/>
              <a:t> D/E </a:t>
            </a:r>
            <a:r>
              <a:rPr lang="en-US" sz="1200" dirty="0" err="1"/>
              <a:t>i</a:t>
            </a:r>
            <a:r>
              <a:rPr lang="en-US" sz="1200" dirty="0"/>
              <a:t> 20 </a:t>
            </a:r>
            <a:r>
              <a:rPr lang="en-US" sz="1200" dirty="0" err="1"/>
              <a:t>tačaka</a:t>
            </a:r>
            <a:r>
              <a:rPr lang="en-US" sz="1200" dirty="0"/>
              <a:t> u </a:t>
            </a:r>
            <a:r>
              <a:rPr lang="en-US" sz="1200" dirty="0" err="1"/>
              <a:t>matričnom</a:t>
            </a:r>
            <a:r>
              <a:rPr lang="en-US" sz="1200" dirty="0"/>
              <a:t> </a:t>
            </a:r>
            <a:r>
              <a:rPr lang="en-US" sz="1200" dirty="0" err="1"/>
              <a:t>podregionu</a:t>
            </a:r>
            <a:r>
              <a:rPr lang="en-US" sz="1200" dirty="0"/>
              <a:t> </a:t>
            </a:r>
            <a:r>
              <a:rPr lang="en-US" sz="1200" dirty="0" err="1"/>
              <a:t>atributa</a:t>
            </a:r>
            <a:r>
              <a:rPr lang="en-US" sz="1200" dirty="0"/>
              <a:t> F/G</a:t>
            </a:r>
            <a:endParaRPr lang="en-US" dirty="0"/>
          </a:p>
          <a:p>
            <a:endParaRPr lang="en-US" altLang="en-US" sz="1200" dirty="0">
              <a:cs typeface="Arial"/>
            </a:endParaRPr>
          </a:p>
        </p:txBody>
      </p:sp>
      <p:pic>
        <p:nvPicPr>
          <p:cNvPr id="50181" name="Picture 6">
            <a:extLst>
              <a:ext uri="{FF2B5EF4-FFF2-40B4-BE49-F238E27FC236}">
                <a16:creationId xmlns:a16="http://schemas.microsoft.com/office/drawing/2014/main" id="{42F609B9-6A60-CFFF-E212-CDA326ACAB3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1004888"/>
            <a:ext cx="4186238" cy="3543300"/>
          </a:xfrm>
          <a:noFill/>
        </p:spPr>
      </p:pic>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3">
            <a:extLst>
              <a:ext uri="{FF2B5EF4-FFF2-40B4-BE49-F238E27FC236}">
                <a16:creationId xmlns:a16="http://schemas.microsoft.com/office/drawing/2014/main" id="{EA984811-EFEC-3337-A724-775B83F6DC69}"/>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D4ABA0-C95C-4590-92EC-75160F431878}" type="slidenum">
              <a:rPr lang="de-DE" altLang="en-US">
                <a:solidFill>
                  <a:schemeClr val="bg1"/>
                </a:solidFill>
              </a:rPr>
              <a:pPr/>
              <a:t>33</a:t>
            </a:fld>
            <a:endParaRPr lang="de-DE" altLang="en-US">
              <a:solidFill>
                <a:schemeClr val="bg1"/>
              </a:solidFill>
            </a:endParaRPr>
          </a:p>
        </p:txBody>
      </p:sp>
      <p:sp>
        <p:nvSpPr>
          <p:cNvPr id="51203" name="Rectangle 2">
            <a:extLst>
              <a:ext uri="{FF2B5EF4-FFF2-40B4-BE49-F238E27FC236}">
                <a16:creationId xmlns:a16="http://schemas.microsoft.com/office/drawing/2014/main" id="{0D6AE09E-B8F9-F465-6B9E-BB4991F006B1}"/>
              </a:ext>
            </a:extLst>
          </p:cNvPr>
          <p:cNvSpPr>
            <a:spLocks noGrp="1" noChangeArrowheads="1"/>
          </p:cNvSpPr>
          <p:nvPr>
            <p:ph type="title"/>
          </p:nvPr>
        </p:nvSpPr>
        <p:spPr/>
        <p:txBody>
          <a:bodyPr/>
          <a:lstStyle/>
          <a:p>
            <a:pPr eaLnBrk="1" hangingPunct="1"/>
            <a:r>
              <a:rPr lang="en-US" altLang="en-US" dirty="0" err="1"/>
              <a:t>Prednosti</a:t>
            </a:r>
            <a:r>
              <a:rPr lang="en-US" altLang="en-US" dirty="0"/>
              <a:t> </a:t>
            </a:r>
            <a:r>
              <a:rPr lang="en-US" altLang="en-US" dirty="0" err="1"/>
              <a:t>i</a:t>
            </a:r>
            <a:r>
              <a:rPr lang="en-US" altLang="en-US" dirty="0"/>
              <a:t> mane </a:t>
            </a:r>
            <a:r>
              <a:rPr lang="en-US" altLang="en-US" dirty="0" err="1"/>
              <a:t>svakog</a:t>
            </a:r>
            <a:r>
              <a:rPr lang="en-US" altLang="en-US" dirty="0"/>
              <a:t> od </a:t>
            </a:r>
            <a:r>
              <a:rPr lang="en-US" altLang="en-US" dirty="0" err="1"/>
              <a:t>modela</a:t>
            </a:r>
            <a:r>
              <a:rPr lang="en-US" altLang="en-US" dirty="0"/>
              <a:t> </a:t>
            </a:r>
            <a:r>
              <a:rPr lang="en-US" altLang="en-US" dirty="0" err="1"/>
              <a:t>pokrivenosti</a:t>
            </a:r>
            <a:r>
              <a:rPr lang="en-US" altLang="en-US" dirty="0"/>
              <a:t> I</a:t>
            </a:r>
          </a:p>
        </p:txBody>
      </p:sp>
      <p:sp>
        <p:nvSpPr>
          <p:cNvPr id="51204" name="Rectangle 3">
            <a:extLst>
              <a:ext uri="{FF2B5EF4-FFF2-40B4-BE49-F238E27FC236}">
                <a16:creationId xmlns:a16="http://schemas.microsoft.com/office/drawing/2014/main" id="{8003D79D-17FB-793F-4384-C3ACE66F0B76}"/>
              </a:ext>
            </a:extLst>
          </p:cNvPr>
          <p:cNvSpPr>
            <a:spLocks noGrp="1" noChangeArrowheads="1"/>
          </p:cNvSpPr>
          <p:nvPr>
            <p:ph type="body" idx="1"/>
          </p:nvPr>
        </p:nvSpPr>
        <p:spPr/>
        <p:txBody>
          <a:bodyPr/>
          <a:lstStyle/>
          <a:p>
            <a:pPr>
              <a:spcBef>
                <a:spcPts val="20"/>
              </a:spcBef>
            </a:pPr>
            <a:r>
              <a:rPr lang="en-US" altLang="en-US" sz="1400" dirty="0" err="1"/>
              <a:t>Iako</a:t>
            </a:r>
            <a:r>
              <a:rPr lang="en-US" altLang="en-US" sz="1400" dirty="0"/>
              <a:t> </a:t>
            </a:r>
            <a:r>
              <a:rPr lang="en-US" altLang="en-US" sz="1400" dirty="0" err="1"/>
              <a:t>struktura</a:t>
            </a:r>
            <a:r>
              <a:rPr lang="en-US" altLang="en-US" sz="1400" dirty="0"/>
              <a:t> </a:t>
            </a:r>
            <a:r>
              <a:rPr lang="en-US" altLang="en-US" sz="1400" dirty="0" err="1"/>
              <a:t>modela</a:t>
            </a:r>
            <a:r>
              <a:rPr lang="en-US" altLang="en-US" sz="1400" dirty="0"/>
              <a:t> </a:t>
            </a:r>
            <a:r>
              <a:rPr lang="en-US" altLang="en-US" sz="1400" dirty="0" err="1"/>
              <a:t>pokrivenosti</a:t>
            </a:r>
            <a:r>
              <a:rPr lang="en-US" altLang="en-US" sz="1400" dirty="0"/>
              <a:t> </a:t>
            </a:r>
            <a:r>
              <a:rPr lang="en-US" altLang="en-US" sz="1400" dirty="0" err="1"/>
              <a:t>treba</a:t>
            </a:r>
            <a:r>
              <a:rPr lang="en-US" altLang="en-US" sz="1400" dirty="0"/>
              <a:t> da </a:t>
            </a:r>
            <a:r>
              <a:rPr lang="en-US" altLang="en-US" sz="1400" dirty="0" err="1"/>
              <a:t>odražava</a:t>
            </a:r>
            <a:r>
              <a:rPr lang="en-US" altLang="en-US" sz="1400" dirty="0"/>
              <a:t> </a:t>
            </a:r>
            <a:r>
              <a:rPr lang="en-US" altLang="en-US" sz="1400" dirty="0" err="1"/>
              <a:t>osnovne</a:t>
            </a:r>
            <a:r>
              <a:rPr lang="en-US" altLang="en-US" sz="1400" dirty="0"/>
              <a:t> </a:t>
            </a:r>
            <a:r>
              <a:rPr lang="en-US" altLang="en-US" sz="1400" dirty="0" err="1"/>
              <a:t>odnose</a:t>
            </a:r>
            <a:r>
              <a:rPr lang="en-US" altLang="en-US" sz="1400" dirty="0"/>
              <a:t> </a:t>
            </a:r>
            <a:r>
              <a:rPr lang="en-US" altLang="en-US" sz="1400" dirty="0" err="1"/>
              <a:t>među</a:t>
            </a:r>
            <a:r>
              <a:rPr lang="en-US" altLang="en-US" sz="1400" dirty="0"/>
              <a:t> </a:t>
            </a:r>
            <a:r>
              <a:rPr lang="en-US" altLang="en-US" sz="1400" dirty="0" err="1"/>
              <a:t>atributima</a:t>
            </a:r>
            <a:r>
              <a:rPr lang="en-US" altLang="en-US" sz="1400" dirty="0"/>
              <a:t> od </a:t>
            </a:r>
            <a:r>
              <a:rPr lang="en-US" altLang="en-US" sz="1400" dirty="0" err="1"/>
              <a:t>kojih</a:t>
            </a:r>
            <a:r>
              <a:rPr lang="en-US" altLang="en-US" sz="1400" dirty="0"/>
              <a:t> je </a:t>
            </a:r>
            <a:r>
              <a:rPr lang="en-US" altLang="en-US" sz="1400" dirty="0" err="1"/>
              <a:t>sastavljen</a:t>
            </a:r>
            <a:r>
              <a:rPr lang="en-US" altLang="en-US" sz="1400" dirty="0"/>
              <a:t>, </a:t>
            </a:r>
            <a:r>
              <a:rPr lang="en-US" altLang="en-US" sz="1400" dirty="0" err="1"/>
              <a:t>postoje</a:t>
            </a:r>
            <a:r>
              <a:rPr lang="en-US" altLang="en-US" sz="1400" dirty="0"/>
              <a:t> </a:t>
            </a:r>
            <a:r>
              <a:rPr lang="en-US" altLang="en-US" sz="1400" dirty="0" err="1"/>
              <a:t>situacije</a:t>
            </a:r>
            <a:r>
              <a:rPr lang="en-US" altLang="en-US" sz="1400" dirty="0"/>
              <a:t> </a:t>
            </a:r>
            <a:r>
              <a:rPr lang="en-US" altLang="en-US" sz="1400" dirty="0" err="1"/>
              <a:t>kada</a:t>
            </a:r>
            <a:r>
              <a:rPr lang="en-US" altLang="en-US" sz="1400" dirty="0"/>
              <a:t> se </a:t>
            </a:r>
            <a:r>
              <a:rPr lang="en-US" altLang="en-US" sz="1400" dirty="0" err="1"/>
              <a:t>odnosi</a:t>
            </a:r>
            <a:r>
              <a:rPr lang="en-US" altLang="en-US" sz="1400" dirty="0"/>
              <a:t> </a:t>
            </a:r>
            <a:r>
              <a:rPr lang="en-US" altLang="en-US" sz="1400" dirty="0" err="1"/>
              <a:t>mogu</a:t>
            </a:r>
            <a:r>
              <a:rPr lang="en-US" altLang="en-US" sz="1400" dirty="0"/>
              <a:t> </a:t>
            </a:r>
            <a:r>
              <a:rPr lang="en-US" altLang="en-US" sz="1400" dirty="0" err="1"/>
              <a:t>modelovati</a:t>
            </a:r>
            <a:r>
              <a:rPr lang="en-US" altLang="en-US" sz="1400" dirty="0"/>
              <a:t> </a:t>
            </a:r>
            <a:r>
              <a:rPr lang="en-US" altLang="en-US" sz="1400" dirty="0" err="1"/>
              <a:t>korišćenjem</a:t>
            </a:r>
            <a:r>
              <a:rPr lang="en-US" altLang="en-US" sz="1400" dirty="0"/>
              <a:t> </a:t>
            </a:r>
            <a:r>
              <a:rPr lang="en-US" altLang="en-US" sz="1400" dirty="0" err="1"/>
              <a:t>više</a:t>
            </a:r>
            <a:r>
              <a:rPr lang="en-US" altLang="en-US" sz="1400" dirty="0"/>
              <a:t> od </a:t>
            </a:r>
            <a:r>
              <a:rPr lang="en-US" altLang="en-US" sz="1400" dirty="0" err="1"/>
              <a:t>jedne</a:t>
            </a:r>
            <a:r>
              <a:rPr lang="en-US" altLang="en-US" sz="1400" dirty="0"/>
              <a:t> od </a:t>
            </a:r>
            <a:r>
              <a:rPr lang="en-US" altLang="en-US" sz="1400" dirty="0" err="1"/>
              <a:t>ovih</a:t>
            </a:r>
            <a:r>
              <a:rPr lang="en-US" altLang="en-US" sz="1400" dirty="0"/>
              <a:t> </a:t>
            </a:r>
            <a:r>
              <a:rPr lang="en-US" altLang="en-US" sz="1400" dirty="0" err="1"/>
              <a:t>struktura</a:t>
            </a:r>
            <a:r>
              <a:rPr lang="en-US" altLang="en-US" sz="1400" dirty="0"/>
              <a:t> </a:t>
            </a:r>
            <a:r>
              <a:rPr lang="en-US" altLang="en-US" sz="1400" dirty="0" err="1"/>
              <a:t>modela</a:t>
            </a:r>
            <a:endParaRPr lang="en-US" altLang="en-US" sz="1400" dirty="0" err="1">
              <a:cs typeface="Arial"/>
            </a:endParaRPr>
          </a:p>
          <a:p>
            <a:pPr>
              <a:spcBef>
                <a:spcPts val="20"/>
              </a:spcBef>
            </a:pPr>
            <a:endParaRPr lang="en-US" altLang="en-US" sz="1400" dirty="0"/>
          </a:p>
          <a:p>
            <a:pPr>
              <a:spcBef>
                <a:spcPts val="20"/>
              </a:spcBef>
            </a:pPr>
            <a:r>
              <a:rPr lang="en-US" sz="1400" dirty="0" err="1"/>
              <a:t>Koje</a:t>
            </a:r>
            <a:r>
              <a:rPr lang="en-US" sz="1400" dirty="0"/>
              <a:t> </a:t>
            </a:r>
            <a:r>
              <a:rPr lang="en-US" sz="1400" dirty="0" err="1"/>
              <a:t>su</a:t>
            </a:r>
            <a:r>
              <a:rPr lang="en-US" sz="1400" dirty="0"/>
              <a:t> </a:t>
            </a:r>
            <a:r>
              <a:rPr lang="en-US" sz="1400" dirty="0" err="1"/>
              <a:t>prednosti</a:t>
            </a:r>
            <a:r>
              <a:rPr lang="en-US" sz="1400" dirty="0"/>
              <a:t> </a:t>
            </a:r>
            <a:r>
              <a:rPr lang="en-US" sz="1400" dirty="0" err="1"/>
              <a:t>i</a:t>
            </a:r>
            <a:r>
              <a:rPr lang="en-US" sz="1400" dirty="0"/>
              <a:t> mane </a:t>
            </a:r>
            <a:r>
              <a:rPr lang="en-US" sz="1400" dirty="0" err="1"/>
              <a:t>svake</a:t>
            </a:r>
            <a:r>
              <a:rPr lang="en-US" sz="1400" dirty="0"/>
              <a:t> </a:t>
            </a:r>
            <a:r>
              <a:rPr lang="en-US" sz="1400" dirty="0" err="1"/>
              <a:t>strukture</a:t>
            </a:r>
            <a:r>
              <a:rPr lang="en-US" sz="1400" dirty="0"/>
              <a:t> u </a:t>
            </a:r>
            <a:r>
              <a:rPr lang="en-US" sz="1400" dirty="0" err="1"/>
              <a:t>pogledu</a:t>
            </a:r>
            <a:r>
              <a:rPr lang="en-US" sz="1400" dirty="0"/>
              <a:t> </a:t>
            </a:r>
            <a:r>
              <a:rPr lang="en-US" sz="1400" dirty="0" err="1"/>
              <a:t>verodostojnosti</a:t>
            </a:r>
            <a:r>
              <a:rPr lang="en-US" sz="1400" dirty="0"/>
              <a:t> </a:t>
            </a:r>
            <a:r>
              <a:rPr lang="en-US" sz="1400" dirty="0" err="1"/>
              <a:t>modela</a:t>
            </a:r>
            <a:r>
              <a:rPr lang="en-US" sz="1400" dirty="0"/>
              <a:t> </a:t>
            </a:r>
            <a:r>
              <a:rPr lang="en-US" sz="1400" dirty="0" err="1"/>
              <a:t>i</a:t>
            </a:r>
            <a:r>
              <a:rPr lang="en-US" sz="1400" dirty="0"/>
              <a:t> </a:t>
            </a:r>
            <a:r>
              <a:rPr lang="en-US" sz="1400" dirty="0" err="1"/>
              <a:t>napora</a:t>
            </a:r>
            <a:r>
              <a:rPr lang="en-US" sz="1400" dirty="0"/>
              <a:t> </a:t>
            </a:r>
            <a:r>
              <a:rPr lang="en-US" sz="1400" dirty="0" err="1"/>
              <a:t>potrebnog</a:t>
            </a:r>
            <a:r>
              <a:rPr lang="en-US" sz="1400" dirty="0"/>
              <a:t> za </a:t>
            </a:r>
            <a:r>
              <a:rPr lang="en-US" sz="1400" dirty="0" err="1"/>
              <a:t>implementaciju</a:t>
            </a:r>
            <a:r>
              <a:rPr lang="en-US" sz="1400" dirty="0"/>
              <a:t>?</a:t>
            </a:r>
            <a:endParaRPr lang="en-US" dirty="0"/>
          </a:p>
          <a:p>
            <a:pPr>
              <a:spcBef>
                <a:spcPts val="20"/>
              </a:spcBef>
            </a:pPr>
            <a:endParaRPr lang="en-US" sz="1400" dirty="0">
              <a:cs typeface="Arial"/>
            </a:endParaRPr>
          </a:p>
          <a:p>
            <a:pPr>
              <a:spcBef>
                <a:spcPts val="20"/>
              </a:spcBef>
            </a:pPr>
            <a:r>
              <a:rPr lang="en-US" sz="1400" dirty="0" err="1">
                <a:cs typeface="Arial"/>
              </a:rPr>
              <a:t>Matrični</a:t>
            </a:r>
            <a:r>
              <a:rPr lang="en-US" sz="1400" dirty="0">
                <a:cs typeface="Arial"/>
              </a:rPr>
              <a:t> </a:t>
            </a:r>
            <a:r>
              <a:rPr lang="en-US" sz="1400" dirty="0"/>
              <a:t>model </a:t>
            </a:r>
            <a:r>
              <a:rPr lang="en-US" sz="1400" dirty="0" err="1"/>
              <a:t>zahteva</a:t>
            </a:r>
            <a:r>
              <a:rPr lang="en-US" sz="1400" dirty="0"/>
              <a:t> </a:t>
            </a:r>
            <a:r>
              <a:rPr lang="en-US" sz="1400" dirty="0" err="1"/>
              <a:t>najmanje</a:t>
            </a:r>
            <a:r>
              <a:rPr lang="en-US" sz="1400" dirty="0"/>
              <a:t> </a:t>
            </a:r>
            <a:r>
              <a:rPr lang="en-US" sz="1400" dirty="0" err="1"/>
              <a:t>napora</a:t>
            </a:r>
            <a:r>
              <a:rPr lang="en-US" sz="1400" dirty="0"/>
              <a:t> za </a:t>
            </a:r>
            <a:r>
              <a:rPr lang="en-US" sz="1400" dirty="0" err="1"/>
              <a:t>dizajn</a:t>
            </a:r>
            <a:r>
              <a:rPr lang="en-US" sz="1400" dirty="0"/>
              <a:t> </a:t>
            </a:r>
            <a:r>
              <a:rPr lang="en-US" sz="1400" dirty="0" err="1"/>
              <a:t>i</a:t>
            </a:r>
            <a:r>
              <a:rPr lang="en-US" sz="1400" dirty="0"/>
              <a:t> </a:t>
            </a:r>
            <a:r>
              <a:rPr lang="en-US" sz="1400" dirty="0" err="1"/>
              <a:t>implementaciju</a:t>
            </a:r>
            <a:r>
              <a:rPr lang="en-US" sz="1400" dirty="0"/>
              <a:t> </a:t>
            </a:r>
            <a:r>
              <a:rPr lang="en-US" sz="1400" dirty="0" err="1"/>
              <a:t>zbog</a:t>
            </a:r>
            <a:r>
              <a:rPr lang="en-US" sz="1400" dirty="0"/>
              <a:t> </a:t>
            </a:r>
            <a:r>
              <a:rPr lang="en-US" sz="1400" dirty="0" err="1"/>
              <a:t>svoje</a:t>
            </a:r>
            <a:r>
              <a:rPr lang="en-US" sz="1400" dirty="0"/>
              <a:t> </a:t>
            </a:r>
            <a:r>
              <a:rPr lang="en-US" sz="1400" dirty="0" err="1"/>
              <a:t>simetrije</a:t>
            </a:r>
            <a:r>
              <a:rPr lang="en-US" sz="1400" dirty="0"/>
              <a:t>. Svaki od </a:t>
            </a:r>
            <a:r>
              <a:rPr lang="en-US" sz="1400" dirty="0" err="1"/>
              <a:t>interagujućih</a:t>
            </a:r>
            <a:r>
              <a:rPr lang="en-US" sz="1400" dirty="0"/>
              <a:t> </a:t>
            </a:r>
            <a:r>
              <a:rPr lang="en-US" sz="1400" dirty="0" err="1"/>
              <a:t>atributa</a:t>
            </a:r>
            <a:r>
              <a:rPr lang="en-US" sz="1400" dirty="0"/>
              <a:t> je </a:t>
            </a:r>
            <a:r>
              <a:rPr lang="en-US" sz="1400" dirty="0" err="1"/>
              <a:t>specificiran</a:t>
            </a:r>
            <a:r>
              <a:rPr lang="en-US" sz="1400" dirty="0"/>
              <a:t> </a:t>
            </a:r>
            <a:r>
              <a:rPr lang="en-US" sz="1400" dirty="0" err="1"/>
              <a:t>zajedno</a:t>
            </a:r>
            <a:r>
              <a:rPr lang="en-US" sz="1400" dirty="0"/>
              <a:t> </a:t>
            </a:r>
            <a:r>
              <a:rPr lang="en-US" sz="1400" dirty="0" err="1"/>
              <a:t>sa</a:t>
            </a:r>
            <a:r>
              <a:rPr lang="en-US" sz="1400" dirty="0"/>
              <a:t> </a:t>
            </a:r>
            <a:r>
              <a:rPr lang="en-US" sz="1400" dirty="0" err="1"/>
              <a:t>svojim</a:t>
            </a:r>
            <a:r>
              <a:rPr lang="en-US" sz="1400" dirty="0"/>
              <a:t> </a:t>
            </a:r>
            <a:r>
              <a:rPr lang="en-US" sz="1400" dirty="0" err="1"/>
              <a:t>odgovarajućim</a:t>
            </a:r>
            <a:r>
              <a:rPr lang="en-US" sz="1400" dirty="0"/>
              <a:t> </a:t>
            </a:r>
            <a:r>
              <a:rPr lang="en-US" sz="1400" dirty="0" err="1"/>
              <a:t>vrednostima</a:t>
            </a:r>
            <a:endParaRPr lang="en-US" sz="1400" dirty="0" err="1">
              <a:cs typeface="Arial"/>
            </a:endParaRPr>
          </a:p>
          <a:p>
            <a:pPr>
              <a:spcBef>
                <a:spcPts val="20"/>
              </a:spcBef>
            </a:pPr>
            <a:endParaRPr lang="en-US" sz="1400" dirty="0">
              <a:cs typeface="Arial"/>
            </a:endParaRPr>
          </a:p>
          <a:p>
            <a:pPr>
              <a:spcBef>
                <a:spcPts val="20"/>
              </a:spcBef>
            </a:pPr>
            <a:r>
              <a:rPr lang="en-US" sz="1400" dirty="0" err="1"/>
              <a:t>Zbog</a:t>
            </a:r>
            <a:r>
              <a:rPr lang="en-US" sz="1400" dirty="0"/>
              <a:t> toga </a:t>
            </a:r>
            <a:r>
              <a:rPr lang="en-US" sz="1400" dirty="0" err="1"/>
              <a:t>što</a:t>
            </a:r>
            <a:r>
              <a:rPr lang="en-US" sz="1400" dirty="0"/>
              <a:t> je </a:t>
            </a:r>
            <a:r>
              <a:rPr lang="en-US" sz="1400" dirty="0" err="1"/>
              <a:t>matrični</a:t>
            </a:r>
            <a:r>
              <a:rPr lang="en-US" sz="1400" dirty="0"/>
              <a:t> model </a:t>
            </a:r>
            <a:r>
              <a:rPr lang="en-US" sz="1400" dirty="0" err="1"/>
              <a:t>tako</a:t>
            </a:r>
            <a:r>
              <a:rPr lang="en-US" sz="1400" dirty="0"/>
              <a:t> </a:t>
            </a:r>
            <a:r>
              <a:rPr lang="en-US" sz="1400" dirty="0" err="1"/>
              <a:t>lak</a:t>
            </a:r>
            <a:r>
              <a:rPr lang="en-US" sz="1400" dirty="0"/>
              <a:t> za </a:t>
            </a:r>
            <a:r>
              <a:rPr lang="en-US" sz="1400" dirty="0" err="1"/>
              <a:t>izgradnju</a:t>
            </a:r>
            <a:r>
              <a:rPr lang="en-US" sz="1400" dirty="0"/>
              <a:t>, </a:t>
            </a:r>
            <a:r>
              <a:rPr lang="en-US" sz="1400" dirty="0" err="1"/>
              <a:t>inženjeri</a:t>
            </a:r>
            <a:r>
              <a:rPr lang="en-US" sz="1400" dirty="0"/>
              <a:t> ga </a:t>
            </a:r>
            <a:r>
              <a:rPr lang="en-US" sz="1400" dirty="0" err="1"/>
              <a:t>često</a:t>
            </a:r>
            <a:r>
              <a:rPr lang="en-US" sz="1400" dirty="0"/>
              <a:t> </a:t>
            </a:r>
            <a:r>
              <a:rPr lang="en-US" sz="1400" dirty="0" err="1"/>
              <a:t>biraju</a:t>
            </a:r>
            <a:r>
              <a:rPr lang="en-US" sz="1400" dirty="0"/>
              <a:t> </a:t>
            </a:r>
            <a:r>
              <a:rPr lang="en-US" sz="1400" dirty="0" err="1"/>
              <a:t>kao</a:t>
            </a:r>
            <a:r>
              <a:rPr lang="en-US" sz="1400" dirty="0"/>
              <a:t> </a:t>
            </a:r>
            <a:r>
              <a:rPr lang="en-US" sz="1400" dirty="0" err="1"/>
              <a:t>najlakši</a:t>
            </a:r>
            <a:r>
              <a:rPr lang="en-US" sz="1400" dirty="0"/>
              <a:t> put, </a:t>
            </a:r>
            <a:r>
              <a:rPr lang="en-US" sz="1400" dirty="0" err="1"/>
              <a:t>iako</a:t>
            </a:r>
            <a:r>
              <a:rPr lang="en-US" sz="1400" dirty="0"/>
              <a:t> je </a:t>
            </a:r>
            <a:r>
              <a:rPr lang="en-US" sz="1400" dirty="0" err="1"/>
              <a:t>neki</a:t>
            </a:r>
            <a:r>
              <a:rPr lang="en-US" sz="1400" dirty="0"/>
              <a:t> </a:t>
            </a:r>
            <a:r>
              <a:rPr lang="en-US" sz="1400" dirty="0" err="1"/>
              <a:t>drugi</a:t>
            </a:r>
            <a:r>
              <a:rPr lang="en-US" sz="1400" dirty="0"/>
              <a:t> model </a:t>
            </a:r>
            <a:r>
              <a:rPr lang="en-US" sz="1400" dirty="0" err="1"/>
              <a:t>primenjiviji</a:t>
            </a:r>
            <a:endParaRPr lang="en-US" sz="1400" dirty="0" err="1">
              <a:cs typeface="Arial"/>
            </a:endParaRPr>
          </a:p>
          <a:p>
            <a:pPr>
              <a:spcBef>
                <a:spcPts val="20"/>
              </a:spcBef>
            </a:pPr>
            <a:endParaRPr lang="en-US" sz="1400" dirty="0"/>
          </a:p>
          <a:p>
            <a:pPr>
              <a:spcBef>
                <a:spcPts val="20"/>
              </a:spcBef>
            </a:pPr>
            <a:r>
              <a:rPr lang="en-US" sz="1400" dirty="0"/>
              <a:t>Ako je </a:t>
            </a:r>
            <a:r>
              <a:rPr lang="en-US" sz="1400" dirty="0" err="1"/>
              <a:t>ukupna</a:t>
            </a:r>
            <a:r>
              <a:rPr lang="en-US" sz="1400" dirty="0"/>
              <a:t> </a:t>
            </a:r>
            <a:r>
              <a:rPr lang="en-US" sz="1400" dirty="0" err="1"/>
              <a:t>veličina</a:t>
            </a:r>
            <a:r>
              <a:rPr lang="en-US" sz="1400" dirty="0"/>
              <a:t> </a:t>
            </a:r>
            <a:r>
              <a:rPr lang="en-US" sz="1400" dirty="0" err="1"/>
              <a:t>modela</a:t>
            </a:r>
            <a:r>
              <a:rPr lang="en-US" sz="1400" dirty="0"/>
              <a:t>, </a:t>
            </a:r>
            <a:r>
              <a:rPr lang="en-US" sz="1400" dirty="0" err="1"/>
              <a:t>strukturiranog</a:t>
            </a:r>
            <a:r>
              <a:rPr lang="en-US" sz="1400" dirty="0"/>
              <a:t> </a:t>
            </a:r>
            <a:r>
              <a:rPr lang="en-US" sz="1400" dirty="0" err="1"/>
              <a:t>kao</a:t>
            </a:r>
            <a:r>
              <a:rPr lang="en-US" sz="1400" dirty="0"/>
              <a:t> </a:t>
            </a:r>
            <a:r>
              <a:rPr lang="en-US" sz="1400" dirty="0" err="1"/>
              <a:t>matrica</a:t>
            </a:r>
            <a:r>
              <a:rPr lang="en-US" sz="1400" dirty="0"/>
              <a:t>, </a:t>
            </a:r>
            <a:r>
              <a:rPr lang="en-US" sz="1400" dirty="0" err="1"/>
              <a:t>relativno</a:t>
            </a:r>
            <a:r>
              <a:rPr lang="en-US" sz="1400" dirty="0"/>
              <a:t> mala (do 1.000 </a:t>
            </a:r>
            <a:r>
              <a:rPr lang="en-US" sz="1400" dirty="0" err="1"/>
              <a:t>tačaka</a:t>
            </a:r>
            <a:r>
              <a:rPr lang="en-US" sz="1400" dirty="0"/>
              <a:t>) </a:t>
            </a:r>
            <a:r>
              <a:rPr lang="en-US" sz="1400" dirty="0" err="1"/>
              <a:t>i</a:t>
            </a:r>
            <a:r>
              <a:rPr lang="en-US" sz="1400" dirty="0"/>
              <a:t> </a:t>
            </a:r>
            <a:r>
              <a:rPr lang="en-US" sz="1400" dirty="0" err="1"/>
              <a:t>većina</a:t>
            </a:r>
            <a:r>
              <a:rPr lang="en-US" sz="1400" dirty="0"/>
              <a:t> </a:t>
            </a:r>
            <a:r>
              <a:rPr lang="en-US" sz="1400" dirty="0" err="1"/>
              <a:t>tačaka</a:t>
            </a:r>
            <a:r>
              <a:rPr lang="en-US" sz="1400" dirty="0"/>
              <a:t> </a:t>
            </a:r>
            <a:r>
              <a:rPr lang="en-US" sz="1400" dirty="0" err="1"/>
              <a:t>pokrivenosti</a:t>
            </a:r>
            <a:r>
              <a:rPr lang="en-US" sz="1400" dirty="0"/>
              <a:t> </a:t>
            </a:r>
            <a:r>
              <a:rPr lang="en-US" sz="1400" dirty="0" err="1"/>
              <a:t>nije</a:t>
            </a:r>
            <a:r>
              <a:rPr lang="en-US" sz="1400" dirty="0"/>
              <a:t> </a:t>
            </a:r>
            <a:r>
              <a:rPr lang="en-US" sz="1400" dirty="0" err="1"/>
              <a:t>nevažeća</a:t>
            </a:r>
            <a:r>
              <a:rPr lang="en-US" sz="1400" dirty="0"/>
              <a:t> </a:t>
            </a:r>
            <a:r>
              <a:rPr lang="en-US" sz="1400" dirty="0" err="1"/>
              <a:t>ili</a:t>
            </a:r>
            <a:r>
              <a:rPr lang="en-US" sz="1400" dirty="0"/>
              <a:t> </a:t>
            </a:r>
            <a:r>
              <a:rPr lang="en-US" sz="1400" dirty="0" err="1"/>
              <a:t>nemoguća</a:t>
            </a:r>
            <a:r>
              <a:rPr lang="en-US" sz="1400" dirty="0"/>
              <a:t> za </a:t>
            </a:r>
            <a:r>
              <a:rPr lang="en-US" sz="1400" dirty="0" err="1"/>
              <a:t>dostizanje</a:t>
            </a:r>
            <a:r>
              <a:rPr lang="en-US" sz="1400" dirty="0"/>
              <a:t>, </a:t>
            </a:r>
            <a:r>
              <a:rPr lang="en-US" sz="1400" dirty="0" err="1"/>
              <a:t>vreme</a:t>
            </a:r>
            <a:r>
              <a:rPr lang="en-US" sz="1400" dirty="0"/>
              <a:t> </a:t>
            </a:r>
            <a:r>
              <a:rPr lang="en-US" sz="1400" dirty="0" err="1"/>
              <a:t>ušteđeno</a:t>
            </a:r>
            <a:r>
              <a:rPr lang="en-US" sz="1400" dirty="0"/>
              <a:t> u </a:t>
            </a:r>
            <a:r>
              <a:rPr lang="en-US" sz="1400" dirty="0" err="1"/>
              <a:t>odnosu</a:t>
            </a:r>
            <a:r>
              <a:rPr lang="en-US" sz="1400" dirty="0"/>
              <a:t> </a:t>
            </a:r>
            <a:r>
              <a:rPr lang="en-US" sz="1400" dirty="0" err="1"/>
              <a:t>na</a:t>
            </a:r>
            <a:r>
              <a:rPr lang="en-US" sz="1400" dirty="0"/>
              <a:t> </a:t>
            </a:r>
            <a:r>
              <a:rPr lang="en-US" sz="1400" dirty="0" err="1"/>
              <a:t>dizajniranje</a:t>
            </a:r>
            <a:r>
              <a:rPr lang="en-US" sz="1400" dirty="0"/>
              <a:t> </a:t>
            </a:r>
            <a:r>
              <a:rPr lang="en-US" sz="1400" dirty="0" err="1"/>
              <a:t>preciznijeg</a:t>
            </a:r>
            <a:r>
              <a:rPr lang="en-US" sz="1400" dirty="0"/>
              <a:t> </a:t>
            </a:r>
            <a:r>
              <a:rPr lang="en-US" sz="1400" dirty="0" err="1"/>
              <a:t>hijerarhijskog</a:t>
            </a:r>
            <a:r>
              <a:rPr lang="en-US" sz="1400" dirty="0"/>
              <a:t> </a:t>
            </a:r>
            <a:r>
              <a:rPr lang="en-US" sz="1400" dirty="0" err="1"/>
              <a:t>ili</a:t>
            </a:r>
            <a:r>
              <a:rPr lang="en-US" sz="1400" dirty="0"/>
              <a:t> </a:t>
            </a:r>
            <a:r>
              <a:rPr lang="en-US" sz="1400" dirty="0" err="1"/>
              <a:t>hibridnog</a:t>
            </a:r>
            <a:r>
              <a:rPr lang="en-US" sz="1400" dirty="0"/>
              <a:t> </a:t>
            </a:r>
            <a:r>
              <a:rPr lang="en-US" sz="1400" dirty="0" err="1"/>
              <a:t>modela</a:t>
            </a:r>
            <a:r>
              <a:rPr lang="en-US" sz="1400" dirty="0"/>
              <a:t> </a:t>
            </a:r>
            <a:r>
              <a:rPr lang="en-US" sz="1400" dirty="0" err="1"/>
              <a:t>vredi</a:t>
            </a:r>
            <a:r>
              <a:rPr lang="en-US" sz="1400" dirty="0"/>
              <a:t> </a:t>
            </a:r>
            <a:r>
              <a:rPr lang="en-US" sz="1400" dirty="0" err="1"/>
              <a:t>gubitka</a:t>
            </a:r>
            <a:r>
              <a:rPr lang="en-US" sz="1400" dirty="0"/>
              <a:t> </a:t>
            </a:r>
            <a:r>
              <a:rPr lang="en-US" sz="1400" dirty="0" err="1"/>
              <a:t>verodostojnosti</a:t>
            </a:r>
            <a:endParaRPr lang="en-US" sz="1400" dirty="0" err="1">
              <a:cs typeface="Arial"/>
            </a:endParaRPr>
          </a:p>
          <a:p>
            <a:pPr>
              <a:spcBef>
                <a:spcPts val="20"/>
              </a:spcBef>
            </a:pPr>
            <a:endParaRPr lang="en-US" sz="1400" dirty="0"/>
          </a:p>
          <a:p>
            <a:pPr>
              <a:spcBef>
                <a:spcPts val="20"/>
              </a:spcBef>
            </a:pPr>
            <a:r>
              <a:rPr lang="en-US" sz="1400" dirty="0" err="1"/>
              <a:t>Međutim</a:t>
            </a:r>
            <a:r>
              <a:rPr lang="en-US" sz="1400" dirty="0"/>
              <a:t>, </a:t>
            </a:r>
            <a:r>
              <a:rPr lang="en-US" sz="1400" dirty="0" err="1"/>
              <a:t>ako</a:t>
            </a:r>
            <a:r>
              <a:rPr lang="en-US" sz="1400" dirty="0"/>
              <a:t> bi </a:t>
            </a:r>
            <a:r>
              <a:rPr lang="en-US" sz="1400" dirty="0" err="1"/>
              <a:t>matrični</a:t>
            </a:r>
            <a:r>
              <a:rPr lang="en-US" sz="1400" dirty="0"/>
              <a:t> model bio </a:t>
            </a:r>
            <a:r>
              <a:rPr lang="en-US" sz="1400" dirty="0" err="1"/>
              <a:t>prilično</a:t>
            </a:r>
            <a:r>
              <a:rPr lang="en-US" sz="1400" dirty="0"/>
              <a:t> </a:t>
            </a:r>
            <a:r>
              <a:rPr lang="en-US" sz="1400" dirty="0" err="1"/>
              <a:t>veliki</a:t>
            </a:r>
            <a:r>
              <a:rPr lang="en-US" sz="1400" dirty="0"/>
              <a:t> (100.000 </a:t>
            </a:r>
            <a:r>
              <a:rPr lang="en-US" sz="1400" dirty="0" err="1"/>
              <a:t>ili</a:t>
            </a:r>
            <a:r>
              <a:rPr lang="en-US" sz="1400" dirty="0"/>
              <a:t> </a:t>
            </a:r>
            <a:r>
              <a:rPr lang="en-US" sz="1400" dirty="0" err="1"/>
              <a:t>više</a:t>
            </a:r>
            <a:r>
              <a:rPr lang="en-US" sz="1400" dirty="0"/>
              <a:t> </a:t>
            </a:r>
            <a:r>
              <a:rPr lang="en-US" sz="1400" dirty="0" err="1"/>
              <a:t>tačaka</a:t>
            </a:r>
            <a:r>
              <a:rPr lang="en-US" sz="1400" dirty="0"/>
              <a:t>) </a:t>
            </a:r>
            <a:r>
              <a:rPr lang="en-US" sz="1400" dirty="0" err="1"/>
              <a:t>ili</a:t>
            </a:r>
            <a:r>
              <a:rPr lang="en-US" sz="1400" dirty="0"/>
              <a:t> bi </a:t>
            </a:r>
            <a:r>
              <a:rPr lang="en-US" sz="1400" dirty="0" err="1"/>
              <a:t>definisao</a:t>
            </a:r>
            <a:r>
              <a:rPr lang="en-US" sz="1400" dirty="0"/>
              <a:t> </a:t>
            </a:r>
            <a:r>
              <a:rPr lang="en-US" sz="1400" dirty="0" err="1"/>
              <a:t>mnogo</a:t>
            </a:r>
            <a:r>
              <a:rPr lang="en-US" sz="1400" dirty="0"/>
              <a:t> </a:t>
            </a:r>
            <a:r>
              <a:rPr lang="en-US" sz="1400" dirty="0" err="1"/>
              <a:t>nevažećih</a:t>
            </a:r>
            <a:r>
              <a:rPr lang="en-US" sz="1400" dirty="0"/>
              <a:t> </a:t>
            </a:r>
            <a:r>
              <a:rPr lang="en-US" sz="1400" dirty="0" err="1"/>
              <a:t>tačaka</a:t>
            </a:r>
            <a:r>
              <a:rPr lang="en-US" sz="1400" dirty="0"/>
              <a:t>, </a:t>
            </a:r>
            <a:r>
              <a:rPr lang="en-US" sz="1400" dirty="0" err="1"/>
              <a:t>trebalo</a:t>
            </a:r>
            <a:r>
              <a:rPr lang="en-US" sz="1400" dirty="0"/>
              <a:t> bi </a:t>
            </a:r>
            <a:r>
              <a:rPr lang="en-US" sz="1400" dirty="0" err="1"/>
              <a:t>preferirati</a:t>
            </a:r>
            <a:r>
              <a:rPr lang="en-US" sz="1400" dirty="0"/>
              <a:t> </a:t>
            </a:r>
            <a:r>
              <a:rPr lang="en-US" sz="1400" dirty="0" err="1"/>
              <a:t>hijerarhijski</a:t>
            </a:r>
            <a:r>
              <a:rPr lang="en-US" sz="1400" dirty="0"/>
              <a:t> </a:t>
            </a:r>
            <a:r>
              <a:rPr lang="en-US" sz="1400" dirty="0" err="1"/>
              <a:t>ili</a:t>
            </a:r>
            <a:r>
              <a:rPr lang="en-US" sz="1400" dirty="0"/>
              <a:t> </a:t>
            </a:r>
            <a:r>
              <a:rPr lang="en-US" sz="1400" dirty="0" err="1"/>
              <a:t>hibridni</a:t>
            </a:r>
            <a:r>
              <a:rPr lang="en-US" sz="1400" dirty="0"/>
              <a:t> model</a:t>
            </a:r>
            <a:endParaRPr lang="en-US" dirty="0"/>
          </a:p>
          <a:p>
            <a:endParaRPr lang="en-US" altLang="en-US" sz="1400" dirty="0">
              <a:cs typeface="Arial"/>
            </a:endParaRPr>
          </a:p>
        </p:txBody>
      </p:sp>
    </p:spTree>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3">
            <a:extLst>
              <a:ext uri="{FF2B5EF4-FFF2-40B4-BE49-F238E27FC236}">
                <a16:creationId xmlns:a16="http://schemas.microsoft.com/office/drawing/2014/main" id="{3A0B6CD6-EE50-E870-A129-25092B54F64A}"/>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03F0F4-4358-4668-885D-2E218586D081}" type="slidenum">
              <a:rPr lang="de-DE" altLang="en-US">
                <a:solidFill>
                  <a:schemeClr val="bg1"/>
                </a:solidFill>
              </a:rPr>
              <a:pPr/>
              <a:t>34</a:t>
            </a:fld>
            <a:endParaRPr lang="de-DE" altLang="en-US">
              <a:solidFill>
                <a:schemeClr val="bg1"/>
              </a:solidFill>
            </a:endParaRPr>
          </a:p>
        </p:txBody>
      </p:sp>
      <p:sp>
        <p:nvSpPr>
          <p:cNvPr id="52227" name="Rectangle 2">
            <a:extLst>
              <a:ext uri="{FF2B5EF4-FFF2-40B4-BE49-F238E27FC236}">
                <a16:creationId xmlns:a16="http://schemas.microsoft.com/office/drawing/2014/main" id="{ED833745-CF44-EF9A-49FB-F204D8F52114}"/>
              </a:ext>
            </a:extLst>
          </p:cNvPr>
          <p:cNvSpPr>
            <a:spLocks noGrp="1" noChangeArrowheads="1"/>
          </p:cNvSpPr>
          <p:nvPr>
            <p:ph type="title"/>
          </p:nvPr>
        </p:nvSpPr>
        <p:spPr/>
        <p:txBody>
          <a:bodyPr/>
          <a:lstStyle/>
          <a:p>
            <a:r>
              <a:rPr lang="en-US" dirty="0" err="1"/>
              <a:t>Prednosti</a:t>
            </a:r>
            <a:r>
              <a:rPr lang="en-US" dirty="0"/>
              <a:t> </a:t>
            </a:r>
            <a:r>
              <a:rPr lang="en-US" dirty="0" err="1"/>
              <a:t>i</a:t>
            </a:r>
            <a:r>
              <a:rPr lang="en-US" dirty="0"/>
              <a:t> mane </a:t>
            </a:r>
            <a:r>
              <a:rPr lang="en-US" dirty="0" err="1"/>
              <a:t>svakog</a:t>
            </a:r>
            <a:r>
              <a:rPr lang="en-US" dirty="0"/>
              <a:t> od </a:t>
            </a:r>
            <a:r>
              <a:rPr lang="en-US" dirty="0" err="1"/>
              <a:t>modela</a:t>
            </a:r>
            <a:r>
              <a:rPr lang="en-US" dirty="0"/>
              <a:t> </a:t>
            </a:r>
            <a:r>
              <a:rPr lang="en-US" dirty="0" err="1"/>
              <a:t>pokrivenosti</a:t>
            </a:r>
            <a:r>
              <a:rPr lang="en-US" altLang="en-US" dirty="0"/>
              <a:t> II</a:t>
            </a:r>
            <a:endParaRPr lang="en-US" dirty="0"/>
          </a:p>
        </p:txBody>
      </p:sp>
      <p:sp>
        <p:nvSpPr>
          <p:cNvPr id="52228" name="Rectangle 3">
            <a:extLst>
              <a:ext uri="{FF2B5EF4-FFF2-40B4-BE49-F238E27FC236}">
                <a16:creationId xmlns:a16="http://schemas.microsoft.com/office/drawing/2014/main" id="{77FAFACC-6B40-A5A7-082F-B4A7F7F3BBC0}"/>
              </a:ext>
            </a:extLst>
          </p:cNvPr>
          <p:cNvSpPr>
            <a:spLocks noGrp="1" noChangeArrowheads="1"/>
          </p:cNvSpPr>
          <p:nvPr>
            <p:ph type="body" idx="1"/>
          </p:nvPr>
        </p:nvSpPr>
        <p:spPr/>
        <p:txBody>
          <a:bodyPr/>
          <a:lstStyle/>
          <a:p>
            <a:pPr>
              <a:spcBef>
                <a:spcPts val="20"/>
              </a:spcBef>
            </a:pPr>
            <a:r>
              <a:rPr lang="en-US" altLang="en-US" sz="1600" dirty="0" err="1"/>
              <a:t>Hijerarhijski</a:t>
            </a:r>
            <a:r>
              <a:rPr lang="en-US" altLang="en-US" sz="1600" dirty="0"/>
              <a:t> model </a:t>
            </a:r>
            <a:r>
              <a:rPr lang="en-US" altLang="en-US" sz="1600" dirty="0" err="1"/>
              <a:t>zahteva</a:t>
            </a:r>
            <a:r>
              <a:rPr lang="en-US" altLang="en-US" sz="1600" dirty="0"/>
              <a:t> </a:t>
            </a:r>
            <a:r>
              <a:rPr lang="en-US" altLang="en-US" sz="1600" dirty="0" err="1"/>
              <a:t>više</a:t>
            </a:r>
            <a:r>
              <a:rPr lang="en-US" altLang="en-US" sz="1600" dirty="0"/>
              <a:t> </a:t>
            </a:r>
            <a:r>
              <a:rPr lang="en-US" altLang="en-US" sz="1600" dirty="0" err="1"/>
              <a:t>napora</a:t>
            </a:r>
            <a:r>
              <a:rPr lang="en-US" altLang="en-US" sz="1600" dirty="0"/>
              <a:t> za </a:t>
            </a:r>
            <a:r>
              <a:rPr lang="en-US" altLang="en-US" sz="1600" dirty="0" err="1"/>
              <a:t>dizajn</a:t>
            </a:r>
            <a:r>
              <a:rPr lang="en-US" altLang="en-US" sz="1600" dirty="0"/>
              <a:t> </a:t>
            </a:r>
            <a:r>
              <a:rPr lang="en-US" altLang="en-US" sz="1600" dirty="0" err="1"/>
              <a:t>jer</a:t>
            </a:r>
            <a:r>
              <a:rPr lang="en-US" altLang="en-US" sz="1600" dirty="0"/>
              <a:t> </a:t>
            </a:r>
            <a:r>
              <a:rPr lang="en-US" altLang="en-US" sz="1600" dirty="0" err="1"/>
              <a:t>nije</a:t>
            </a:r>
            <a:r>
              <a:rPr lang="en-US" altLang="en-US" sz="1600" dirty="0"/>
              <a:t> </a:t>
            </a:r>
            <a:r>
              <a:rPr lang="en-US" altLang="en-US" sz="1600" dirty="0" err="1"/>
              <a:t>dovoljno</a:t>
            </a:r>
            <a:r>
              <a:rPr lang="en-US" altLang="en-US" sz="1600" dirty="0"/>
              <a:t> </a:t>
            </a:r>
            <a:r>
              <a:rPr lang="en-US" altLang="en-US" sz="1600" dirty="0" err="1"/>
              <a:t>samo</a:t>
            </a:r>
            <a:r>
              <a:rPr lang="en-US" altLang="en-US" sz="1600" dirty="0"/>
              <a:t> </a:t>
            </a:r>
            <a:r>
              <a:rPr lang="en-US" altLang="en-US" sz="1600" dirty="0" err="1"/>
              <a:t>specificirati</a:t>
            </a:r>
            <a:r>
              <a:rPr lang="en-US" altLang="en-US" sz="1600" dirty="0"/>
              <a:t> </a:t>
            </a:r>
            <a:r>
              <a:rPr lang="en-US" altLang="en-US" sz="1600" dirty="0" err="1"/>
              <a:t>atribute</a:t>
            </a:r>
            <a:r>
              <a:rPr lang="en-US" altLang="en-US" sz="1600" dirty="0"/>
              <a:t> </a:t>
            </a:r>
            <a:r>
              <a:rPr lang="en-US" altLang="en-US" sz="1600" dirty="0" err="1"/>
              <a:t>i</a:t>
            </a:r>
            <a:r>
              <a:rPr lang="en-US" altLang="en-US" sz="1600" dirty="0"/>
              <a:t> </a:t>
            </a:r>
            <a:r>
              <a:rPr lang="en-US" altLang="en-US" sz="1600" dirty="0" err="1"/>
              <a:t>njihove</a:t>
            </a:r>
            <a:r>
              <a:rPr lang="en-US" altLang="en-US" sz="1600" dirty="0"/>
              <a:t> </a:t>
            </a:r>
            <a:r>
              <a:rPr lang="en-US" altLang="en-US" sz="1600" dirty="0" err="1"/>
              <a:t>vrednosti</a:t>
            </a:r>
            <a:r>
              <a:rPr lang="en-US" altLang="en-US" sz="1600" dirty="0"/>
              <a:t>, </a:t>
            </a:r>
            <a:r>
              <a:rPr lang="en-US" altLang="en-US" sz="1600" dirty="0" err="1"/>
              <a:t>već</a:t>
            </a:r>
            <a:r>
              <a:rPr lang="en-US" altLang="en-US" sz="1600" dirty="0"/>
              <a:t> je </a:t>
            </a:r>
            <a:r>
              <a:rPr lang="en-US" altLang="en-US" sz="1600" dirty="0" err="1"/>
              <a:t>potrebno</a:t>
            </a:r>
            <a:r>
              <a:rPr lang="en-US" altLang="en-US" sz="1600" dirty="0"/>
              <a:t> </a:t>
            </a:r>
            <a:r>
              <a:rPr lang="en-US" altLang="en-US" sz="1600" dirty="0" err="1"/>
              <a:t>definisati</a:t>
            </a:r>
            <a:r>
              <a:rPr lang="en-US" altLang="en-US" sz="1600" dirty="0"/>
              <a:t> </a:t>
            </a:r>
            <a:r>
              <a:rPr lang="en-US" altLang="en-US" sz="1600" dirty="0" err="1"/>
              <a:t>i</a:t>
            </a:r>
            <a:r>
              <a:rPr lang="en-US" altLang="en-US" sz="1600" dirty="0"/>
              <a:t> </a:t>
            </a:r>
            <a:r>
              <a:rPr lang="en-US" altLang="en-US" sz="1600" dirty="0" err="1"/>
              <a:t>specifične</a:t>
            </a:r>
            <a:r>
              <a:rPr lang="en-US" altLang="en-US" sz="1600" dirty="0"/>
              <a:t> </a:t>
            </a:r>
            <a:r>
              <a:rPr lang="en-US" altLang="en-US" sz="1600" dirty="0" err="1"/>
              <a:t>odnose</a:t>
            </a:r>
            <a:r>
              <a:rPr lang="en-US" altLang="en-US" sz="1600" dirty="0"/>
              <a:t> </a:t>
            </a:r>
            <a:r>
              <a:rPr lang="en-US" altLang="en-US" sz="1600" dirty="0" err="1"/>
              <a:t>među</a:t>
            </a:r>
            <a:r>
              <a:rPr lang="en-US" altLang="en-US" sz="1600" dirty="0"/>
              <a:t> </a:t>
            </a:r>
            <a:r>
              <a:rPr lang="en-US" altLang="en-US" sz="1600" dirty="0" err="1"/>
              <a:t>atributima</a:t>
            </a:r>
            <a:endParaRPr lang="en-US" altLang="en-US" sz="1600" dirty="0">
              <a:cs typeface="Arial"/>
            </a:endParaRPr>
          </a:p>
          <a:p>
            <a:pPr>
              <a:spcBef>
                <a:spcPts val="20"/>
              </a:spcBef>
            </a:pPr>
            <a:endParaRPr lang="en-US" altLang="en-US" sz="1600" dirty="0">
              <a:cs typeface="Arial"/>
            </a:endParaRPr>
          </a:p>
          <a:p>
            <a:pPr>
              <a:spcBef>
                <a:spcPts val="20"/>
              </a:spcBef>
            </a:pPr>
            <a:r>
              <a:rPr lang="en-US" sz="1600" dirty="0">
                <a:cs typeface="Arial"/>
              </a:rPr>
              <a:t>Ti </a:t>
            </a:r>
            <a:r>
              <a:rPr lang="en-US" sz="1600" dirty="0" err="1">
                <a:cs typeface="Arial"/>
              </a:rPr>
              <a:t>odnosi</a:t>
            </a:r>
            <a:r>
              <a:rPr lang="en-US" sz="1600" dirty="0"/>
              <a:t> </a:t>
            </a:r>
            <a:r>
              <a:rPr lang="en-US" sz="1600" dirty="0" err="1"/>
              <a:t>su</a:t>
            </a:r>
            <a:r>
              <a:rPr lang="en-US" sz="1600" dirty="0"/>
              <a:t> </a:t>
            </a:r>
            <a:r>
              <a:rPr lang="en-US" sz="1600" dirty="0" err="1"/>
              <a:t>često</a:t>
            </a:r>
            <a:r>
              <a:rPr lang="en-US" sz="1600" dirty="0"/>
              <a:t> </a:t>
            </a:r>
            <a:r>
              <a:rPr lang="en-US" sz="1600" dirty="0" err="1"/>
              <a:t>prilično</a:t>
            </a:r>
            <a:r>
              <a:rPr lang="en-US" sz="1600" dirty="0"/>
              <a:t> </a:t>
            </a:r>
            <a:r>
              <a:rPr lang="en-US" sz="1600" dirty="0" err="1"/>
              <a:t>neregularni</a:t>
            </a:r>
            <a:r>
              <a:rPr lang="en-US" sz="1600" dirty="0"/>
              <a:t> </a:t>
            </a:r>
            <a:r>
              <a:rPr lang="en-US" sz="1600" dirty="0" err="1"/>
              <a:t>i</a:t>
            </a:r>
            <a:r>
              <a:rPr lang="en-US" sz="1600" dirty="0"/>
              <a:t> </a:t>
            </a:r>
            <a:r>
              <a:rPr lang="en-US" sz="1600" dirty="0" err="1"/>
              <a:t>složeni</a:t>
            </a:r>
            <a:r>
              <a:rPr lang="en-US" sz="1600" dirty="0"/>
              <a:t>, </a:t>
            </a:r>
            <a:r>
              <a:rPr lang="en-US" sz="1600" dirty="0" err="1"/>
              <a:t>zahtevajući</a:t>
            </a:r>
            <a:r>
              <a:rPr lang="en-US" sz="1600" dirty="0"/>
              <a:t> </a:t>
            </a:r>
            <a:r>
              <a:rPr lang="en-US" sz="1600" dirty="0" err="1"/>
              <a:t>mnogo</a:t>
            </a:r>
            <a:r>
              <a:rPr lang="en-US" sz="1600" dirty="0"/>
              <a:t> </a:t>
            </a:r>
            <a:r>
              <a:rPr lang="en-US" sz="1600" dirty="0" err="1"/>
              <a:t>linija</a:t>
            </a:r>
            <a:r>
              <a:rPr lang="en-US" sz="1600" dirty="0"/>
              <a:t> za </a:t>
            </a:r>
            <a:r>
              <a:rPr lang="en-US" sz="1600" dirty="0" err="1"/>
              <a:t>njihovo</a:t>
            </a:r>
            <a:r>
              <a:rPr lang="en-US" sz="1600" dirty="0"/>
              <a:t> </a:t>
            </a:r>
            <a:r>
              <a:rPr lang="en-US" sz="1600" dirty="0" err="1"/>
              <a:t>nabrajanje</a:t>
            </a:r>
            <a:endParaRPr lang="en-US" sz="1600" dirty="0">
              <a:cs typeface="Arial"/>
            </a:endParaRPr>
          </a:p>
          <a:p>
            <a:pPr>
              <a:spcBef>
                <a:spcPts val="20"/>
              </a:spcBef>
            </a:pPr>
            <a:endParaRPr lang="en-US" sz="1600" dirty="0"/>
          </a:p>
          <a:p>
            <a:pPr>
              <a:spcBef>
                <a:spcPts val="20"/>
              </a:spcBef>
            </a:pPr>
            <a:r>
              <a:rPr lang="en-US" sz="1600" dirty="0" err="1"/>
              <a:t>Ipak</a:t>
            </a:r>
            <a:r>
              <a:rPr lang="en-US" sz="1600" dirty="0"/>
              <a:t>, </a:t>
            </a:r>
            <a:r>
              <a:rPr lang="en-US" sz="1600" dirty="0" err="1"/>
              <a:t>složenost</a:t>
            </a:r>
            <a:r>
              <a:rPr lang="en-US" sz="1600" dirty="0"/>
              <a:t> </a:t>
            </a:r>
            <a:r>
              <a:rPr lang="en-US" sz="1600" dirty="0" err="1"/>
              <a:t>prikazana</a:t>
            </a:r>
            <a:r>
              <a:rPr lang="en-US" sz="1600" dirty="0"/>
              <a:t> u </a:t>
            </a:r>
            <a:r>
              <a:rPr lang="en-US" sz="1600" dirty="0" err="1"/>
              <a:t>hijerarhijskom</a:t>
            </a:r>
            <a:r>
              <a:rPr lang="en-US" sz="1600" dirty="0"/>
              <a:t> </a:t>
            </a:r>
            <a:r>
              <a:rPr lang="en-US" sz="1600" dirty="0" err="1"/>
              <a:t>modelu</a:t>
            </a:r>
            <a:r>
              <a:rPr lang="en-US" sz="1600" dirty="0"/>
              <a:t> je </a:t>
            </a:r>
            <a:r>
              <a:rPr lang="en-US" sz="1600" dirty="0" err="1"/>
              <a:t>svojstvena</a:t>
            </a:r>
            <a:r>
              <a:rPr lang="en-US" sz="1600" dirty="0"/>
              <a:t> </a:t>
            </a:r>
            <a:r>
              <a:rPr lang="en-US" sz="1600" dirty="0" err="1"/>
              <a:t>odnosima</a:t>
            </a:r>
            <a:r>
              <a:rPr lang="en-US" sz="1600" dirty="0"/>
              <a:t> </a:t>
            </a:r>
            <a:r>
              <a:rPr lang="en-US" sz="1600" dirty="0" err="1"/>
              <a:t>atributa</a:t>
            </a:r>
            <a:r>
              <a:rPr lang="en-US" sz="1600" dirty="0"/>
              <a:t> </a:t>
            </a:r>
            <a:r>
              <a:rPr lang="en-US" sz="1600" dirty="0" err="1"/>
              <a:t>koje</a:t>
            </a:r>
            <a:r>
              <a:rPr lang="en-US" sz="1600" dirty="0"/>
              <a:t> </a:t>
            </a:r>
            <a:r>
              <a:rPr lang="en-US" sz="1600" dirty="0" err="1"/>
              <a:t>opisuje</a:t>
            </a:r>
            <a:r>
              <a:rPr lang="en-US" sz="1600" dirty="0"/>
              <a:t> </a:t>
            </a:r>
            <a:r>
              <a:rPr lang="en-US" sz="1600" dirty="0" err="1"/>
              <a:t>specifikacija</a:t>
            </a:r>
            <a:r>
              <a:rPr lang="en-US" sz="1600" dirty="0"/>
              <a:t> </a:t>
            </a:r>
            <a:r>
              <a:rPr lang="en-US" sz="1600" dirty="0" err="1"/>
              <a:t>uređaja</a:t>
            </a:r>
            <a:r>
              <a:rPr lang="en-US" sz="1600" dirty="0"/>
              <a:t> </a:t>
            </a:r>
            <a:r>
              <a:rPr lang="en-US" sz="1600" dirty="0" err="1"/>
              <a:t>ili</a:t>
            </a:r>
            <a:r>
              <a:rPr lang="en-US" sz="1600" dirty="0"/>
              <a:t> </a:t>
            </a:r>
            <a:r>
              <a:rPr lang="en-US" sz="1600" dirty="0" err="1"/>
              <a:t>koje</a:t>
            </a:r>
            <a:r>
              <a:rPr lang="en-US" sz="1600" dirty="0"/>
              <a:t> </a:t>
            </a:r>
            <a:r>
              <a:rPr lang="en-US" sz="1600" dirty="0" err="1"/>
              <a:t>su</a:t>
            </a:r>
            <a:r>
              <a:rPr lang="en-US" sz="1600" dirty="0"/>
              <a:t> </a:t>
            </a:r>
            <a:r>
              <a:rPr lang="en-US" sz="1600" dirty="0" err="1"/>
              <a:t>reflektovane</a:t>
            </a:r>
            <a:r>
              <a:rPr lang="en-US" sz="1600" dirty="0"/>
              <a:t> u RTL </a:t>
            </a:r>
            <a:r>
              <a:rPr lang="en-US" sz="1600" dirty="0" err="1"/>
              <a:t>implementaciji</a:t>
            </a:r>
            <a:r>
              <a:rPr lang="en-US" sz="1600" dirty="0"/>
              <a:t>. </a:t>
            </a:r>
            <a:r>
              <a:rPr lang="en-US" sz="1600" dirty="0" err="1"/>
              <a:t>Iako</a:t>
            </a:r>
            <a:r>
              <a:rPr lang="en-US" sz="1600" dirty="0"/>
              <a:t> se </a:t>
            </a:r>
            <a:r>
              <a:rPr lang="en-US" sz="1600" dirty="0" err="1"/>
              <a:t>može</a:t>
            </a:r>
            <a:r>
              <a:rPr lang="en-US" sz="1600" dirty="0"/>
              <a:t> </a:t>
            </a:r>
            <a:r>
              <a:rPr lang="en-US" sz="1600" dirty="0" err="1"/>
              <a:t>pojednostaviti</a:t>
            </a:r>
            <a:r>
              <a:rPr lang="en-US" sz="1600" dirty="0"/>
              <a:t> </a:t>
            </a:r>
            <a:r>
              <a:rPr lang="en-US" sz="1600" dirty="0" err="1"/>
              <a:t>korišćenjem</a:t>
            </a:r>
            <a:r>
              <a:rPr lang="en-US" sz="1600" dirty="0"/>
              <a:t> </a:t>
            </a:r>
            <a:r>
              <a:rPr lang="en-US" sz="1600" dirty="0" err="1"/>
              <a:t>modela</a:t>
            </a:r>
            <a:r>
              <a:rPr lang="en-US" sz="1600" dirty="0"/>
              <a:t> </a:t>
            </a:r>
            <a:r>
              <a:rPr lang="en-US" sz="1600" dirty="0" err="1"/>
              <a:t>niže</a:t>
            </a:r>
            <a:r>
              <a:rPr lang="en-US" sz="1600" dirty="0"/>
              <a:t> </a:t>
            </a:r>
            <a:r>
              <a:rPr lang="en-US" sz="1600" dirty="0" err="1"/>
              <a:t>verodostojnosti</a:t>
            </a:r>
            <a:r>
              <a:rPr lang="en-US" sz="1600" dirty="0"/>
              <a:t>, ta </a:t>
            </a:r>
            <a:r>
              <a:rPr lang="en-US" sz="1600" dirty="0" err="1"/>
              <a:t>složenost</a:t>
            </a:r>
            <a:r>
              <a:rPr lang="en-US" sz="1600" dirty="0"/>
              <a:t> se ne </a:t>
            </a:r>
            <a:r>
              <a:rPr lang="en-US" sz="1600" dirty="0" err="1"/>
              <a:t>može</a:t>
            </a:r>
            <a:r>
              <a:rPr lang="en-US" sz="1600" dirty="0"/>
              <a:t> </a:t>
            </a:r>
            <a:r>
              <a:rPr lang="en-US" sz="1600" dirty="0" err="1"/>
              <a:t>izbeći</a:t>
            </a:r>
            <a:endParaRPr lang="en-US" sz="1600" dirty="0">
              <a:cs typeface="Arial"/>
            </a:endParaRPr>
          </a:p>
          <a:p>
            <a:pPr>
              <a:spcBef>
                <a:spcPts val="20"/>
              </a:spcBef>
            </a:pPr>
            <a:endParaRPr lang="en-US" sz="1600" dirty="0"/>
          </a:p>
          <a:p>
            <a:pPr>
              <a:spcBef>
                <a:spcPts val="20"/>
              </a:spcBef>
            </a:pPr>
            <a:r>
              <a:rPr lang="en-US" sz="1600" dirty="0" err="1"/>
              <a:t>Snaga</a:t>
            </a:r>
            <a:r>
              <a:rPr lang="en-US" sz="1600" dirty="0"/>
              <a:t> </a:t>
            </a:r>
            <a:r>
              <a:rPr lang="en-US" sz="1600" dirty="0" err="1"/>
              <a:t>hijerarhijskog</a:t>
            </a:r>
            <a:r>
              <a:rPr lang="en-US" sz="1600" dirty="0"/>
              <a:t> </a:t>
            </a:r>
            <a:r>
              <a:rPr lang="en-US" sz="1600" dirty="0" err="1"/>
              <a:t>modela</a:t>
            </a:r>
            <a:r>
              <a:rPr lang="en-US" sz="1600" dirty="0"/>
              <a:t> je u tome </a:t>
            </a:r>
            <a:r>
              <a:rPr lang="en-US" sz="1600" dirty="0" err="1"/>
              <a:t>što</a:t>
            </a:r>
            <a:r>
              <a:rPr lang="en-US" sz="1600" dirty="0"/>
              <a:t> </a:t>
            </a:r>
            <a:r>
              <a:rPr lang="en-US" sz="1600" dirty="0" err="1"/>
              <a:t>može</a:t>
            </a:r>
            <a:r>
              <a:rPr lang="en-US" sz="1600" dirty="0"/>
              <a:t> </a:t>
            </a:r>
            <a:r>
              <a:rPr lang="en-US" sz="1600" dirty="0" err="1"/>
              <a:t>precizno</a:t>
            </a:r>
            <a:r>
              <a:rPr lang="en-US" sz="1600" dirty="0"/>
              <a:t> </a:t>
            </a:r>
            <a:r>
              <a:rPr lang="en-US" sz="1600" dirty="0" err="1"/>
              <a:t>definisati</a:t>
            </a:r>
            <a:r>
              <a:rPr lang="en-US" sz="1600" dirty="0"/>
              <a:t> </a:t>
            </a:r>
            <a:r>
              <a:rPr lang="en-US" sz="1600" dirty="0" err="1"/>
              <a:t>odnose</a:t>
            </a:r>
            <a:r>
              <a:rPr lang="en-US" sz="1600" dirty="0"/>
              <a:t> </a:t>
            </a:r>
            <a:r>
              <a:rPr lang="en-US" sz="1600" dirty="0" err="1"/>
              <a:t>atributa</a:t>
            </a:r>
            <a:r>
              <a:rPr lang="en-US" sz="1600" dirty="0"/>
              <a:t>, </a:t>
            </a:r>
            <a:r>
              <a:rPr lang="en-US" sz="1600" dirty="0" err="1"/>
              <a:t>značajno</a:t>
            </a:r>
            <a:r>
              <a:rPr lang="en-US" sz="1600" dirty="0"/>
              <a:t> </a:t>
            </a:r>
            <a:r>
              <a:rPr lang="en-US" sz="1600" dirty="0" err="1"/>
              <a:t>smanjujući</a:t>
            </a:r>
            <a:r>
              <a:rPr lang="en-US" sz="1600" dirty="0"/>
              <a:t> </a:t>
            </a:r>
            <a:r>
              <a:rPr lang="en-US" sz="1600" dirty="0" err="1"/>
              <a:t>veličinu</a:t>
            </a:r>
            <a:r>
              <a:rPr lang="en-US" sz="1600" dirty="0"/>
              <a:t> </a:t>
            </a:r>
            <a:r>
              <a:rPr lang="en-US" sz="1600" dirty="0" err="1"/>
              <a:t>modela</a:t>
            </a:r>
            <a:r>
              <a:rPr lang="en-US" sz="1600" dirty="0"/>
              <a:t> </a:t>
            </a:r>
            <a:r>
              <a:rPr lang="en-US" sz="1600" dirty="0" err="1"/>
              <a:t>pokrivenosti</a:t>
            </a:r>
            <a:r>
              <a:rPr lang="en-US" sz="1600" dirty="0"/>
              <a:t> </a:t>
            </a:r>
            <a:r>
              <a:rPr lang="en-US" sz="1600" dirty="0" err="1"/>
              <a:t>i</a:t>
            </a:r>
            <a:r>
              <a:rPr lang="en-US" sz="1600" dirty="0"/>
              <a:t> </a:t>
            </a:r>
            <a:r>
              <a:rPr lang="en-US" sz="1600" dirty="0" err="1"/>
              <a:t>pružajući</a:t>
            </a:r>
            <a:r>
              <a:rPr lang="en-US" sz="1600" dirty="0"/>
              <a:t> </a:t>
            </a:r>
            <a:r>
              <a:rPr lang="en-US" sz="1600" dirty="0" err="1"/>
              <a:t>dublji</a:t>
            </a:r>
            <a:r>
              <a:rPr lang="en-US" sz="1600" dirty="0"/>
              <a:t> </a:t>
            </a:r>
            <a:r>
              <a:rPr lang="en-US" sz="1600" dirty="0" err="1"/>
              <a:t>uvid</a:t>
            </a:r>
            <a:r>
              <a:rPr lang="en-US" sz="1600" dirty="0"/>
              <a:t> u </a:t>
            </a:r>
            <a:r>
              <a:rPr lang="en-US" sz="1600" dirty="0" err="1"/>
              <a:t>posmatrana</a:t>
            </a:r>
            <a:r>
              <a:rPr lang="en-US" sz="1600" dirty="0"/>
              <a:t> </a:t>
            </a:r>
            <a:r>
              <a:rPr lang="en-US" sz="1600" dirty="0" err="1"/>
              <a:t>ponašanja</a:t>
            </a:r>
            <a:r>
              <a:rPr lang="en-US" sz="1600" dirty="0"/>
              <a:t> </a:t>
            </a:r>
            <a:r>
              <a:rPr lang="en-US" sz="1600" dirty="0" err="1"/>
              <a:t>uređaja</a:t>
            </a:r>
            <a:endParaRPr lang="en-US" sz="1600" dirty="0" err="1">
              <a:cs typeface="Arial"/>
            </a:endParaRPr>
          </a:p>
          <a:p>
            <a:endParaRPr lang="en-US" altLang="en-US" sz="1600" dirty="0">
              <a:cs typeface="Arial"/>
            </a:endParaRPr>
          </a:p>
        </p:txBody>
      </p:sp>
    </p:spTree>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3">
            <a:extLst>
              <a:ext uri="{FF2B5EF4-FFF2-40B4-BE49-F238E27FC236}">
                <a16:creationId xmlns:a16="http://schemas.microsoft.com/office/drawing/2014/main" id="{6E8FF972-3097-92C2-DE47-AA69336EA690}"/>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CBE62D-53DE-4BAF-ADB2-D2CFB7C93B6A}" type="slidenum">
              <a:rPr lang="de-DE" altLang="en-US">
                <a:solidFill>
                  <a:schemeClr val="bg1"/>
                </a:solidFill>
              </a:rPr>
              <a:pPr/>
              <a:t>35</a:t>
            </a:fld>
            <a:endParaRPr lang="de-DE" altLang="en-US">
              <a:solidFill>
                <a:schemeClr val="bg1"/>
              </a:solidFill>
            </a:endParaRPr>
          </a:p>
        </p:txBody>
      </p:sp>
      <p:sp>
        <p:nvSpPr>
          <p:cNvPr id="53251" name="Rectangle 2">
            <a:extLst>
              <a:ext uri="{FF2B5EF4-FFF2-40B4-BE49-F238E27FC236}">
                <a16:creationId xmlns:a16="http://schemas.microsoft.com/office/drawing/2014/main" id="{ECC4271B-6103-C683-FF26-FFA089948ACB}"/>
              </a:ext>
            </a:extLst>
          </p:cNvPr>
          <p:cNvSpPr>
            <a:spLocks noGrp="1" noChangeArrowheads="1"/>
          </p:cNvSpPr>
          <p:nvPr>
            <p:ph type="title"/>
          </p:nvPr>
        </p:nvSpPr>
        <p:spPr/>
        <p:txBody>
          <a:bodyPr/>
          <a:lstStyle/>
          <a:p>
            <a:r>
              <a:rPr lang="en-US" dirty="0" err="1"/>
              <a:t>Prednosti</a:t>
            </a:r>
            <a:r>
              <a:rPr lang="en-US" dirty="0"/>
              <a:t> </a:t>
            </a:r>
            <a:r>
              <a:rPr lang="en-US" dirty="0" err="1"/>
              <a:t>i</a:t>
            </a:r>
            <a:r>
              <a:rPr lang="en-US" dirty="0"/>
              <a:t> mane </a:t>
            </a:r>
            <a:r>
              <a:rPr lang="en-US" dirty="0" err="1"/>
              <a:t>svakog</a:t>
            </a:r>
            <a:r>
              <a:rPr lang="en-US" dirty="0"/>
              <a:t> od </a:t>
            </a:r>
            <a:r>
              <a:rPr lang="en-US" dirty="0" err="1"/>
              <a:t>modela</a:t>
            </a:r>
            <a:r>
              <a:rPr lang="en-US" dirty="0"/>
              <a:t> </a:t>
            </a:r>
            <a:r>
              <a:rPr lang="en-US" dirty="0" err="1"/>
              <a:t>pokrivenosti</a:t>
            </a:r>
            <a:r>
              <a:rPr lang="en-US" altLang="en-US" dirty="0"/>
              <a:t> III</a:t>
            </a:r>
            <a:endParaRPr lang="en-US" dirty="0"/>
          </a:p>
        </p:txBody>
      </p:sp>
      <p:sp>
        <p:nvSpPr>
          <p:cNvPr id="53252" name="Rectangle 3">
            <a:extLst>
              <a:ext uri="{FF2B5EF4-FFF2-40B4-BE49-F238E27FC236}">
                <a16:creationId xmlns:a16="http://schemas.microsoft.com/office/drawing/2014/main" id="{2D74FE06-2568-71FE-4032-D24F8B663AE6}"/>
              </a:ext>
            </a:extLst>
          </p:cNvPr>
          <p:cNvSpPr>
            <a:spLocks noGrp="1" noChangeArrowheads="1"/>
          </p:cNvSpPr>
          <p:nvPr>
            <p:ph type="body" idx="1"/>
          </p:nvPr>
        </p:nvSpPr>
        <p:spPr/>
        <p:txBody>
          <a:bodyPr/>
          <a:lstStyle/>
          <a:p>
            <a:pPr>
              <a:spcBef>
                <a:spcPts val="20"/>
              </a:spcBef>
            </a:pPr>
            <a:r>
              <a:rPr lang="en-US" altLang="en-US" sz="1800" dirty="0" err="1"/>
              <a:t>Hibridni</a:t>
            </a:r>
            <a:r>
              <a:rPr lang="en-US" altLang="en-US" sz="1800" dirty="0"/>
              <a:t> model </a:t>
            </a:r>
            <a:r>
              <a:rPr lang="en-US" altLang="en-US" sz="1800" dirty="0" err="1"/>
              <a:t>zahteva</a:t>
            </a:r>
            <a:r>
              <a:rPr lang="en-US" altLang="en-US" sz="1800" dirty="0"/>
              <a:t> </a:t>
            </a:r>
            <a:r>
              <a:rPr lang="en-US" altLang="en-US" sz="1800" dirty="0" err="1"/>
              <a:t>napor</a:t>
            </a:r>
            <a:r>
              <a:rPr lang="en-US" altLang="en-US" sz="1800" dirty="0"/>
              <a:t> u </a:t>
            </a:r>
            <a:r>
              <a:rPr lang="en-US" altLang="en-US" sz="1800" dirty="0" err="1"/>
              <a:t>dizajnu</a:t>
            </a:r>
            <a:r>
              <a:rPr lang="en-US" altLang="en-US" sz="1800" dirty="0"/>
              <a:t> koji je </a:t>
            </a:r>
            <a:r>
              <a:rPr lang="en-US" altLang="en-US" sz="1800" dirty="0" err="1"/>
              <a:t>uporediv</a:t>
            </a:r>
            <a:r>
              <a:rPr lang="en-US" altLang="en-US" sz="1800" dirty="0"/>
              <a:t> </a:t>
            </a:r>
            <a:r>
              <a:rPr lang="en-US" altLang="en-US" sz="1800" dirty="0" err="1"/>
              <a:t>sa</a:t>
            </a:r>
            <a:r>
              <a:rPr lang="en-US" altLang="en-US" sz="1800" dirty="0"/>
              <a:t> </a:t>
            </a:r>
            <a:r>
              <a:rPr lang="en-US" altLang="en-US" sz="1800" dirty="0" err="1"/>
              <a:t>hijerarhijskim</a:t>
            </a:r>
            <a:r>
              <a:rPr lang="en-US" altLang="en-US" sz="1800" dirty="0"/>
              <a:t> </a:t>
            </a:r>
            <a:r>
              <a:rPr lang="en-US" altLang="en-US" sz="1800" dirty="0" err="1"/>
              <a:t>modelom</a:t>
            </a:r>
            <a:endParaRPr lang="en-US" altLang="en-US" sz="1800" dirty="0" err="1">
              <a:cs typeface="Arial"/>
            </a:endParaRPr>
          </a:p>
          <a:p>
            <a:pPr>
              <a:spcBef>
                <a:spcPts val="20"/>
              </a:spcBef>
            </a:pPr>
            <a:endParaRPr lang="en-US" altLang="en-US" sz="1800" dirty="0"/>
          </a:p>
          <a:p>
            <a:pPr>
              <a:spcBef>
                <a:spcPts val="20"/>
              </a:spcBef>
            </a:pPr>
            <a:r>
              <a:rPr lang="en-US" sz="1800" dirty="0" err="1"/>
              <a:t>Ponovo</a:t>
            </a:r>
            <a:r>
              <a:rPr lang="en-US" sz="1800" dirty="0"/>
              <a:t>, </a:t>
            </a:r>
            <a:r>
              <a:rPr lang="en-US" sz="1800" dirty="0" err="1"/>
              <a:t>atributi</a:t>
            </a:r>
            <a:r>
              <a:rPr lang="en-US" sz="1800" dirty="0"/>
              <a:t>, </a:t>
            </a:r>
            <a:r>
              <a:rPr lang="en-US" sz="1800" dirty="0" err="1"/>
              <a:t>vrednosti</a:t>
            </a:r>
            <a:r>
              <a:rPr lang="en-US" sz="1800" dirty="0"/>
              <a:t> </a:t>
            </a:r>
            <a:r>
              <a:rPr lang="en-US" sz="1800" dirty="0" err="1"/>
              <a:t>i</a:t>
            </a:r>
            <a:r>
              <a:rPr lang="en-US" sz="1800" dirty="0"/>
              <a:t> </a:t>
            </a:r>
            <a:r>
              <a:rPr lang="en-US" sz="1800" dirty="0" err="1"/>
              <a:t>pojedinačni</a:t>
            </a:r>
            <a:r>
              <a:rPr lang="en-US" sz="1800" dirty="0"/>
              <a:t> </a:t>
            </a:r>
            <a:r>
              <a:rPr lang="en-US" sz="1800" dirty="0" err="1"/>
              <a:t>odnosi</a:t>
            </a:r>
            <a:r>
              <a:rPr lang="en-US" sz="1800" dirty="0"/>
              <a:t> </a:t>
            </a:r>
            <a:r>
              <a:rPr lang="en-US" sz="1800" dirty="0" err="1"/>
              <a:t>moraju</a:t>
            </a:r>
            <a:r>
              <a:rPr lang="en-US" sz="1800" dirty="0"/>
              <a:t> </a:t>
            </a:r>
            <a:r>
              <a:rPr lang="en-US" sz="1800" dirty="0" err="1"/>
              <a:t>biti</a:t>
            </a:r>
            <a:r>
              <a:rPr lang="en-US" sz="1800" dirty="0"/>
              <a:t> </a:t>
            </a:r>
            <a:r>
              <a:rPr lang="en-US" sz="1800" dirty="0" err="1"/>
              <a:t>nabrojani</a:t>
            </a:r>
            <a:endParaRPr lang="en-US" sz="1800" dirty="0" err="1">
              <a:cs typeface="Arial"/>
            </a:endParaRPr>
          </a:p>
          <a:p>
            <a:pPr>
              <a:spcBef>
                <a:spcPts val="20"/>
              </a:spcBef>
            </a:pPr>
            <a:endParaRPr lang="en-US" sz="1800" dirty="0">
              <a:cs typeface="Arial"/>
            </a:endParaRPr>
          </a:p>
          <a:p>
            <a:pPr>
              <a:spcBef>
                <a:spcPts val="20"/>
              </a:spcBef>
            </a:pPr>
            <a:r>
              <a:rPr lang="en-US" sz="1800" dirty="0" err="1">
                <a:cs typeface="Arial"/>
              </a:rPr>
              <a:t>Međutim</a:t>
            </a:r>
            <a:r>
              <a:rPr lang="en-US" sz="1800" dirty="0"/>
              <a:t>, </a:t>
            </a:r>
            <a:r>
              <a:rPr lang="en-US" sz="1800" dirty="0" err="1"/>
              <a:t>neki</a:t>
            </a:r>
            <a:r>
              <a:rPr lang="en-US" sz="1800" dirty="0"/>
              <a:t> </a:t>
            </a:r>
            <a:r>
              <a:rPr lang="en-US" sz="1800" dirty="0" err="1"/>
              <a:t>delovi</a:t>
            </a:r>
            <a:r>
              <a:rPr lang="en-US" sz="1800" dirty="0"/>
              <a:t> </a:t>
            </a:r>
            <a:r>
              <a:rPr lang="en-US" sz="1800" dirty="0" err="1"/>
              <a:t>hibridnog</a:t>
            </a:r>
            <a:r>
              <a:rPr lang="en-US" sz="1800" dirty="0"/>
              <a:t> </a:t>
            </a:r>
            <a:r>
              <a:rPr lang="en-US" sz="1800" dirty="0" err="1"/>
              <a:t>modela</a:t>
            </a:r>
            <a:r>
              <a:rPr lang="en-US" sz="1800" dirty="0"/>
              <a:t> </a:t>
            </a:r>
            <a:r>
              <a:rPr lang="en-US" sz="1800" dirty="0" err="1"/>
              <a:t>su</a:t>
            </a:r>
            <a:r>
              <a:rPr lang="en-US" sz="1800" dirty="0"/>
              <a:t> </a:t>
            </a:r>
            <a:r>
              <a:rPr lang="en-US" sz="1800" dirty="0" err="1"/>
              <a:t>prilično</a:t>
            </a:r>
            <a:r>
              <a:rPr lang="en-US" sz="1800" dirty="0"/>
              <a:t> </a:t>
            </a:r>
            <a:r>
              <a:rPr lang="en-US" sz="1800" dirty="0" err="1"/>
              <a:t>regularni</a:t>
            </a:r>
            <a:r>
              <a:rPr lang="en-US" sz="1800" dirty="0"/>
              <a:t> </a:t>
            </a:r>
            <a:r>
              <a:rPr lang="en-US" sz="1800" dirty="0" err="1"/>
              <a:t>i</a:t>
            </a:r>
            <a:r>
              <a:rPr lang="en-US" sz="1800" dirty="0"/>
              <a:t> </a:t>
            </a:r>
            <a:r>
              <a:rPr lang="en-US" sz="1800" dirty="0" err="1"/>
              <a:t>predstavljeni</a:t>
            </a:r>
            <a:r>
              <a:rPr lang="en-US" sz="1800" dirty="0"/>
              <a:t> </a:t>
            </a:r>
            <a:r>
              <a:rPr lang="en-US" sz="1800" dirty="0" err="1"/>
              <a:t>su</a:t>
            </a:r>
            <a:r>
              <a:rPr lang="en-US" sz="1800" dirty="0"/>
              <a:t> </a:t>
            </a:r>
            <a:r>
              <a:rPr lang="en-US" sz="1800" dirty="0" err="1"/>
              <a:t>matričnom</a:t>
            </a:r>
            <a:r>
              <a:rPr lang="en-US" sz="1800" dirty="0"/>
              <a:t> </a:t>
            </a:r>
            <a:r>
              <a:rPr lang="en-US" sz="1800" dirty="0" err="1"/>
              <a:t>strukturom</a:t>
            </a:r>
            <a:endParaRPr lang="en-US" sz="1800" dirty="0" err="1">
              <a:cs typeface="Arial"/>
            </a:endParaRPr>
          </a:p>
          <a:p>
            <a:pPr>
              <a:spcBef>
                <a:spcPts val="20"/>
              </a:spcBef>
            </a:pPr>
            <a:endParaRPr lang="en-US" sz="1800" dirty="0"/>
          </a:p>
          <a:p>
            <a:pPr>
              <a:spcBef>
                <a:spcPts val="20"/>
              </a:spcBef>
            </a:pPr>
            <a:r>
              <a:rPr lang="en-US" sz="1800" dirty="0" err="1"/>
              <a:t>Hibridni</a:t>
            </a:r>
            <a:r>
              <a:rPr lang="en-US" sz="1800" dirty="0"/>
              <a:t> model </a:t>
            </a:r>
            <a:r>
              <a:rPr lang="en-US" sz="1800" dirty="0" err="1"/>
              <a:t>obično</a:t>
            </a:r>
            <a:r>
              <a:rPr lang="en-US" sz="1800" dirty="0"/>
              <a:t> </a:t>
            </a:r>
            <a:r>
              <a:rPr lang="en-US" sz="1800" dirty="0" err="1"/>
              <a:t>odražava</a:t>
            </a:r>
            <a:r>
              <a:rPr lang="en-US" sz="1800" dirty="0"/>
              <a:t> </a:t>
            </a:r>
            <a:r>
              <a:rPr lang="en-US" sz="1800" dirty="0" err="1"/>
              <a:t>najpreciznije</a:t>
            </a:r>
            <a:r>
              <a:rPr lang="en-US" sz="1800" dirty="0"/>
              <a:t> </a:t>
            </a:r>
            <a:r>
              <a:rPr lang="en-US" sz="1800" dirty="0" err="1"/>
              <a:t>ponašanje</a:t>
            </a:r>
            <a:r>
              <a:rPr lang="en-US" sz="1800" dirty="0"/>
              <a:t> </a:t>
            </a:r>
            <a:r>
              <a:rPr lang="en-US" sz="1800" dirty="0" err="1"/>
              <a:t>ulaza</a:t>
            </a:r>
            <a:r>
              <a:rPr lang="en-US" sz="1800" dirty="0"/>
              <a:t>, </a:t>
            </a:r>
            <a:r>
              <a:rPr lang="en-US" sz="1800" dirty="0" err="1"/>
              <a:t>izlaza</a:t>
            </a:r>
            <a:r>
              <a:rPr lang="en-US" sz="1800" dirty="0"/>
              <a:t> </a:t>
            </a:r>
            <a:r>
              <a:rPr lang="en-US" sz="1800" dirty="0" err="1"/>
              <a:t>ili</a:t>
            </a:r>
            <a:r>
              <a:rPr lang="en-US" sz="1800" dirty="0"/>
              <a:t> </a:t>
            </a:r>
            <a:r>
              <a:rPr lang="en-US" sz="1800" dirty="0" err="1"/>
              <a:t>unutrašnjih</a:t>
            </a:r>
            <a:r>
              <a:rPr lang="en-US" sz="1800" dirty="0"/>
              <a:t> </a:t>
            </a:r>
            <a:r>
              <a:rPr lang="en-US" sz="1800" dirty="0" err="1"/>
              <a:t>delova</a:t>
            </a:r>
            <a:r>
              <a:rPr lang="en-US" sz="1800" dirty="0"/>
              <a:t> </a:t>
            </a:r>
            <a:r>
              <a:rPr lang="en-US" sz="1800" dirty="0" err="1"/>
              <a:t>uređaja</a:t>
            </a:r>
            <a:r>
              <a:rPr lang="en-US" sz="1800" dirty="0"/>
              <a:t> </a:t>
            </a:r>
            <a:r>
              <a:rPr lang="en-US" sz="1800" dirty="0" err="1"/>
              <a:t>zbog</a:t>
            </a:r>
            <a:r>
              <a:rPr lang="en-US" sz="1800" dirty="0"/>
              <a:t> same </a:t>
            </a:r>
            <a:r>
              <a:rPr lang="en-US" sz="1800" dirty="0" err="1"/>
              <a:t>prirode</a:t>
            </a:r>
            <a:r>
              <a:rPr lang="en-US" sz="1800" dirty="0"/>
              <a:t> </a:t>
            </a:r>
            <a:r>
              <a:rPr lang="en-US" sz="1800" dirty="0" err="1"/>
              <a:t>dizajna</a:t>
            </a:r>
            <a:endParaRPr lang="en-US" sz="1800" dirty="0" err="1">
              <a:cs typeface="Arial"/>
            </a:endParaRPr>
          </a:p>
          <a:p>
            <a:pPr>
              <a:spcBef>
                <a:spcPts val="20"/>
              </a:spcBef>
            </a:pPr>
            <a:endParaRPr lang="en-US" sz="1800" dirty="0">
              <a:cs typeface="Arial"/>
            </a:endParaRPr>
          </a:p>
          <a:p>
            <a:pPr>
              <a:spcBef>
                <a:spcPts val="20"/>
              </a:spcBef>
            </a:pPr>
            <a:r>
              <a:rPr lang="en-US" sz="1800" dirty="0">
                <a:cs typeface="Arial"/>
              </a:rPr>
              <a:t>To </a:t>
            </a:r>
            <a:r>
              <a:rPr lang="en-US" sz="1800" dirty="0" err="1">
                <a:cs typeface="Arial"/>
              </a:rPr>
              <a:t>su</a:t>
            </a:r>
            <a:r>
              <a:rPr lang="en-US" sz="1800" dirty="0">
                <a:cs typeface="Arial"/>
              </a:rPr>
              <a:t> </a:t>
            </a:r>
            <a:r>
              <a:rPr lang="en-US" sz="1800" dirty="0" err="1">
                <a:cs typeface="Arial"/>
              </a:rPr>
              <a:t>kombinacije</a:t>
            </a:r>
            <a:r>
              <a:rPr lang="en-US" sz="1800" dirty="0"/>
              <a:t> </a:t>
            </a:r>
            <a:r>
              <a:rPr lang="en-US" sz="1800" dirty="0" err="1"/>
              <a:t>simetričnih</a:t>
            </a:r>
            <a:r>
              <a:rPr lang="en-US" sz="1800" dirty="0"/>
              <a:t> </a:t>
            </a:r>
            <a:r>
              <a:rPr lang="en-US" sz="1800" dirty="0" err="1"/>
              <a:t>vrednosti</a:t>
            </a:r>
            <a:r>
              <a:rPr lang="en-US" sz="1800" dirty="0"/>
              <a:t> </a:t>
            </a:r>
            <a:r>
              <a:rPr lang="en-US" sz="1800" dirty="0" err="1"/>
              <a:t>sa</a:t>
            </a:r>
            <a:r>
              <a:rPr lang="en-US" sz="1800" dirty="0"/>
              <a:t> </a:t>
            </a:r>
            <a:r>
              <a:rPr lang="en-US" sz="1800" dirty="0" err="1"/>
              <a:t>nekoliko</a:t>
            </a:r>
            <a:r>
              <a:rPr lang="en-US" sz="1800" dirty="0"/>
              <a:t> </a:t>
            </a:r>
            <a:r>
              <a:rPr lang="en-US" sz="1800" dirty="0" err="1"/>
              <a:t>izuzetaka</a:t>
            </a:r>
            <a:r>
              <a:rPr lang="en-US" sz="1800" dirty="0"/>
              <a:t> </a:t>
            </a:r>
            <a:r>
              <a:rPr lang="en-US" sz="1800" dirty="0" err="1"/>
              <a:t>ubačenih</a:t>
            </a:r>
            <a:r>
              <a:rPr lang="en-US" sz="1800" dirty="0"/>
              <a:t> u model</a:t>
            </a:r>
            <a:endParaRPr lang="en-US" dirty="0"/>
          </a:p>
          <a:p>
            <a:endParaRPr lang="en-US" altLang="en-US" sz="1800" dirty="0">
              <a:cs typeface="Arial"/>
            </a:endParaRPr>
          </a:p>
        </p:txBody>
      </p:sp>
    </p:spTree>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a:extLst>
              <a:ext uri="{FF2B5EF4-FFF2-40B4-BE49-F238E27FC236}">
                <a16:creationId xmlns:a16="http://schemas.microsoft.com/office/drawing/2014/main" id="{FE324457-FB92-D589-DF1E-6419491A464E}"/>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1899453-1C9B-4A14-B539-6B3514B627D2}" type="slidenum">
              <a:rPr lang="de-DE" altLang="en-US">
                <a:solidFill>
                  <a:schemeClr val="bg1"/>
                </a:solidFill>
              </a:rPr>
              <a:pPr/>
              <a:t>36</a:t>
            </a:fld>
            <a:endParaRPr lang="de-DE" altLang="en-US">
              <a:solidFill>
                <a:schemeClr val="bg1"/>
              </a:solidFill>
            </a:endParaRPr>
          </a:p>
        </p:txBody>
      </p:sp>
      <p:sp>
        <p:nvSpPr>
          <p:cNvPr id="54275" name="Rectangle 2">
            <a:extLst>
              <a:ext uri="{FF2B5EF4-FFF2-40B4-BE49-F238E27FC236}">
                <a16:creationId xmlns:a16="http://schemas.microsoft.com/office/drawing/2014/main" id="{AAE21714-36A9-A13E-7480-CBA45C76DC66}"/>
              </a:ext>
            </a:extLst>
          </p:cNvPr>
          <p:cNvSpPr>
            <a:spLocks noGrp="1" noChangeArrowheads="1"/>
          </p:cNvSpPr>
          <p:nvPr>
            <p:ph type="title"/>
          </p:nvPr>
        </p:nvSpPr>
        <p:spPr/>
        <p:txBody>
          <a:bodyPr/>
          <a:lstStyle/>
          <a:p>
            <a:pPr eaLnBrk="1" hangingPunct="1"/>
            <a:r>
              <a:rPr lang="en-US" altLang="en-US" dirty="0" err="1"/>
              <a:t>Detaljan</a:t>
            </a:r>
            <a:r>
              <a:rPr lang="en-US" altLang="en-US" dirty="0"/>
              <a:t> </a:t>
            </a:r>
            <a:r>
              <a:rPr lang="en-US" altLang="en-US" dirty="0" err="1"/>
              <a:t>dizajn</a:t>
            </a:r>
            <a:endParaRPr lang="en-US" altLang="en-US" dirty="0" err="1">
              <a:cs typeface="Arial"/>
            </a:endParaRPr>
          </a:p>
        </p:txBody>
      </p:sp>
      <p:sp>
        <p:nvSpPr>
          <p:cNvPr id="54276" name="Rectangle 3">
            <a:extLst>
              <a:ext uri="{FF2B5EF4-FFF2-40B4-BE49-F238E27FC236}">
                <a16:creationId xmlns:a16="http://schemas.microsoft.com/office/drawing/2014/main" id="{AAEECA11-5EE9-AD07-5409-1CFF44C14DD0}"/>
              </a:ext>
            </a:extLst>
          </p:cNvPr>
          <p:cNvSpPr>
            <a:spLocks noGrp="1" noChangeArrowheads="1"/>
          </p:cNvSpPr>
          <p:nvPr>
            <p:ph type="body" idx="1"/>
          </p:nvPr>
        </p:nvSpPr>
        <p:spPr/>
        <p:txBody>
          <a:bodyPr/>
          <a:lstStyle/>
          <a:p>
            <a:pPr>
              <a:spcBef>
                <a:spcPts val="20"/>
              </a:spcBef>
            </a:pPr>
            <a:r>
              <a:rPr lang="en-US" altLang="en-US" sz="1600" dirty="0" err="1"/>
              <a:t>Detaljan</a:t>
            </a:r>
            <a:r>
              <a:rPr lang="en-US" altLang="en-US" sz="1600" dirty="0"/>
              <a:t> </a:t>
            </a:r>
            <a:r>
              <a:rPr lang="en-US" altLang="en-US" sz="1600" dirty="0" err="1"/>
              <a:t>dizajn</a:t>
            </a:r>
            <a:r>
              <a:rPr lang="en-US" altLang="en-US" sz="1600" dirty="0"/>
              <a:t> se </a:t>
            </a:r>
            <a:r>
              <a:rPr lang="en-US" altLang="en-US" sz="1600" dirty="0" err="1"/>
              <a:t>bavi</a:t>
            </a:r>
            <a:r>
              <a:rPr lang="en-US" altLang="en-US" sz="1600" dirty="0"/>
              <a:t> </a:t>
            </a:r>
            <a:r>
              <a:rPr lang="en-US" altLang="en-US" sz="1600" dirty="0" err="1"/>
              <a:t>mapiranjem</a:t>
            </a:r>
            <a:r>
              <a:rPr lang="en-US" altLang="en-US" sz="1600" dirty="0"/>
              <a:t> </a:t>
            </a:r>
            <a:r>
              <a:rPr lang="en-US" altLang="en-US" sz="1600" dirty="0" err="1"/>
              <a:t>dizajna</a:t>
            </a:r>
            <a:r>
              <a:rPr lang="en-US" altLang="en-US" sz="1600" dirty="0"/>
              <a:t> </a:t>
            </a:r>
            <a:r>
              <a:rPr lang="en-US" altLang="en-US" sz="1600" dirty="0" err="1"/>
              <a:t>modela</a:t>
            </a:r>
            <a:r>
              <a:rPr lang="en-US" altLang="en-US" sz="1600" dirty="0"/>
              <a:t> </a:t>
            </a:r>
            <a:r>
              <a:rPr lang="en-US" altLang="en-US" sz="1600" dirty="0" err="1"/>
              <a:t>pokrivenosti</a:t>
            </a:r>
            <a:r>
              <a:rPr lang="en-US" altLang="en-US" sz="1600" dirty="0"/>
              <a:t> </a:t>
            </a:r>
            <a:r>
              <a:rPr lang="en-US" altLang="en-US" sz="1600" dirty="0" err="1"/>
              <a:t>na</a:t>
            </a:r>
            <a:r>
              <a:rPr lang="en-US" altLang="en-US" sz="1600" dirty="0"/>
              <a:t> </a:t>
            </a:r>
            <a:r>
              <a:rPr lang="en-US" altLang="en-US" sz="1600" dirty="0" err="1"/>
              <a:t>verifikaciono</a:t>
            </a:r>
            <a:r>
              <a:rPr lang="en-US" altLang="en-US" sz="1600" dirty="0"/>
              <a:t> </a:t>
            </a:r>
            <a:r>
              <a:rPr lang="en-US" altLang="en-US" sz="1600" dirty="0" err="1"/>
              <a:t>okruženje</a:t>
            </a:r>
            <a:endParaRPr lang="en-US" altLang="en-US" sz="1600" dirty="0" err="1">
              <a:cs typeface="Arial"/>
            </a:endParaRPr>
          </a:p>
          <a:p>
            <a:pPr>
              <a:spcBef>
                <a:spcPts val="20"/>
              </a:spcBef>
            </a:pPr>
            <a:endParaRPr lang="en-US" altLang="en-US" sz="1600" dirty="0"/>
          </a:p>
          <a:p>
            <a:pPr>
              <a:spcBef>
                <a:spcPts val="20"/>
              </a:spcBef>
            </a:pPr>
            <a:r>
              <a:rPr lang="en-US" sz="1600" dirty="0" err="1"/>
              <a:t>Drugim</a:t>
            </a:r>
            <a:r>
              <a:rPr lang="en-US" sz="1600" dirty="0"/>
              <a:t> </a:t>
            </a:r>
            <a:r>
              <a:rPr lang="en-US" sz="1600" dirty="0" err="1"/>
              <a:t>rečima</a:t>
            </a:r>
            <a:r>
              <a:rPr lang="en-US" sz="1600" dirty="0"/>
              <a:t>, </a:t>
            </a:r>
            <a:r>
              <a:rPr lang="en-US" sz="1600" dirty="0" err="1"/>
              <a:t>kako</a:t>
            </a:r>
            <a:r>
              <a:rPr lang="en-US" sz="1600" dirty="0"/>
              <a:t> </a:t>
            </a:r>
            <a:r>
              <a:rPr lang="en-US" sz="1600" dirty="0" err="1"/>
              <a:t>dizajn</a:t>
            </a:r>
            <a:r>
              <a:rPr lang="en-US" sz="1600" dirty="0"/>
              <a:t> mora </a:t>
            </a:r>
            <a:r>
              <a:rPr lang="en-US" sz="1600" dirty="0" err="1"/>
              <a:t>biti</a:t>
            </a:r>
            <a:r>
              <a:rPr lang="en-US" sz="1600" dirty="0"/>
              <a:t> </a:t>
            </a:r>
            <a:r>
              <a:rPr lang="en-US" sz="1600" dirty="0" err="1"/>
              <a:t>struktuiran</a:t>
            </a:r>
            <a:r>
              <a:rPr lang="en-US" sz="1600" dirty="0"/>
              <a:t> da bi </a:t>
            </a:r>
            <a:r>
              <a:rPr lang="en-US" sz="1600" dirty="0" err="1"/>
              <a:t>mogao</a:t>
            </a:r>
            <a:r>
              <a:rPr lang="en-US" sz="1600" dirty="0"/>
              <a:t> </a:t>
            </a:r>
            <a:r>
              <a:rPr lang="en-US" sz="1600" dirty="0" err="1"/>
              <a:t>biti</a:t>
            </a:r>
            <a:r>
              <a:rPr lang="en-US" sz="1600" dirty="0"/>
              <a:t> </a:t>
            </a:r>
            <a:r>
              <a:rPr lang="en-US" sz="1600" dirty="0" err="1"/>
              <a:t>implementiran</a:t>
            </a:r>
            <a:r>
              <a:rPr lang="en-US" sz="1600" dirty="0"/>
              <a:t> u VHDL-u?</a:t>
            </a:r>
            <a:endParaRPr lang="en-US" dirty="0"/>
          </a:p>
          <a:p>
            <a:pPr>
              <a:spcBef>
                <a:spcPts val="20"/>
              </a:spcBef>
            </a:pPr>
            <a:endParaRPr lang="en-US" sz="1600" dirty="0"/>
          </a:p>
          <a:p>
            <a:pPr>
              <a:spcBef>
                <a:spcPts val="20"/>
              </a:spcBef>
            </a:pPr>
            <a:r>
              <a:rPr lang="en-US" sz="1600" dirty="0"/>
              <a:t>Da </a:t>
            </a:r>
            <a:r>
              <a:rPr lang="en-US" sz="1600" dirty="0" err="1"/>
              <a:t>bismo</a:t>
            </a:r>
            <a:r>
              <a:rPr lang="en-US" sz="1600" dirty="0"/>
              <a:t> </a:t>
            </a:r>
            <a:r>
              <a:rPr lang="en-US" sz="1600" dirty="0" err="1"/>
              <a:t>odgovorili</a:t>
            </a:r>
            <a:r>
              <a:rPr lang="en-US" sz="1600" dirty="0"/>
              <a:t> </a:t>
            </a:r>
            <a:r>
              <a:rPr lang="en-US" sz="1600" dirty="0" err="1"/>
              <a:t>na</a:t>
            </a:r>
            <a:r>
              <a:rPr lang="en-US" sz="1600" dirty="0"/>
              <a:t> </a:t>
            </a:r>
            <a:r>
              <a:rPr lang="en-US" sz="1600" dirty="0" err="1"/>
              <a:t>ovo</a:t>
            </a:r>
            <a:r>
              <a:rPr lang="en-US" sz="1600" dirty="0"/>
              <a:t> </a:t>
            </a:r>
            <a:r>
              <a:rPr lang="en-US" sz="1600" dirty="0" err="1"/>
              <a:t>pitanje</a:t>
            </a:r>
            <a:r>
              <a:rPr lang="en-US" sz="1600" dirty="0"/>
              <a:t>, </a:t>
            </a:r>
            <a:r>
              <a:rPr lang="en-US" sz="1600" dirty="0" err="1"/>
              <a:t>potrebno</a:t>
            </a:r>
            <a:r>
              <a:rPr lang="en-US" sz="1600" dirty="0"/>
              <a:t> je </a:t>
            </a:r>
            <a:r>
              <a:rPr lang="en-US" sz="1600" dirty="0" err="1"/>
              <a:t>razjasniti</a:t>
            </a:r>
            <a:r>
              <a:rPr lang="en-US" sz="1600" dirty="0"/>
              <a:t> tri </a:t>
            </a:r>
            <a:r>
              <a:rPr lang="en-US" sz="1600" dirty="0" err="1"/>
              <a:t>specifična</a:t>
            </a:r>
            <a:r>
              <a:rPr lang="en-US" sz="1600" dirty="0"/>
              <a:t> </a:t>
            </a:r>
            <a:r>
              <a:rPr lang="en-US" sz="1600" dirty="0" err="1"/>
              <a:t>pitanja</a:t>
            </a:r>
            <a:r>
              <a:rPr lang="en-US" sz="1600" dirty="0"/>
              <a:t>:</a:t>
            </a:r>
            <a:endParaRPr lang="en-US" dirty="0"/>
          </a:p>
          <a:p>
            <a:pPr lvl="1" indent="-188595">
              <a:spcBef>
                <a:spcPts val="20"/>
              </a:spcBef>
              <a:buFont typeface="Courier New" panose="05000000000000000000" pitchFamily="2" charset="2"/>
              <a:buChar char="o"/>
            </a:pPr>
            <a:r>
              <a:rPr lang="en-US" sz="1400" dirty="0" err="1"/>
              <a:t>Šta</a:t>
            </a:r>
            <a:r>
              <a:rPr lang="en-US" sz="1400" dirty="0"/>
              <a:t> mora </a:t>
            </a:r>
            <a:r>
              <a:rPr lang="en-US" sz="1400" dirty="0" err="1"/>
              <a:t>biti</a:t>
            </a:r>
            <a:r>
              <a:rPr lang="en-US" sz="1400" dirty="0"/>
              <a:t> </a:t>
            </a:r>
            <a:r>
              <a:rPr lang="en-US" sz="1400" dirty="0" err="1"/>
              <a:t>uzorkovano</a:t>
            </a:r>
            <a:r>
              <a:rPr lang="en-US" sz="1400" dirty="0"/>
              <a:t> za </a:t>
            </a:r>
            <a:r>
              <a:rPr lang="en-US" sz="1400" dirty="0" err="1"/>
              <a:t>vrednosti</a:t>
            </a:r>
            <a:r>
              <a:rPr lang="en-US" sz="1400" dirty="0"/>
              <a:t> </a:t>
            </a:r>
            <a:r>
              <a:rPr lang="en-US" sz="1400" dirty="0" err="1"/>
              <a:t>atributa</a:t>
            </a:r>
            <a:r>
              <a:rPr lang="en-US" sz="1400" dirty="0"/>
              <a:t>?</a:t>
            </a:r>
            <a:endParaRPr lang="en-US" sz="1400">
              <a:cs typeface="Arial"/>
            </a:endParaRPr>
          </a:p>
          <a:p>
            <a:pPr lvl="1" indent="-188595">
              <a:spcBef>
                <a:spcPts val="20"/>
              </a:spcBef>
              <a:buFont typeface="Courier New" panose="05000000000000000000" pitchFamily="2" charset="2"/>
              <a:buChar char="o"/>
            </a:pPr>
            <a:r>
              <a:rPr lang="en-US" sz="1400" dirty="0" err="1"/>
              <a:t>Gde</a:t>
            </a:r>
            <a:r>
              <a:rPr lang="en-US" sz="1400" dirty="0"/>
              <a:t> u </a:t>
            </a:r>
            <a:r>
              <a:rPr lang="en-US" sz="1400" dirty="0" err="1"/>
              <a:t>verifikacionom</a:t>
            </a:r>
            <a:r>
              <a:rPr lang="en-US" sz="1400" dirty="0"/>
              <a:t> </a:t>
            </a:r>
            <a:r>
              <a:rPr lang="en-US" sz="1400" dirty="0" err="1"/>
              <a:t>okruženju</a:t>
            </a:r>
            <a:r>
              <a:rPr lang="en-US" sz="1400" dirty="0"/>
              <a:t> </a:t>
            </a:r>
            <a:r>
              <a:rPr lang="en-US" sz="1400" dirty="0" err="1"/>
              <a:t>treba</a:t>
            </a:r>
            <a:r>
              <a:rPr lang="en-US" sz="1400" dirty="0"/>
              <a:t> da se </a:t>
            </a:r>
            <a:r>
              <a:rPr lang="en-US" sz="1400" dirty="0" err="1"/>
              <a:t>vrši</a:t>
            </a:r>
            <a:r>
              <a:rPr lang="en-US" sz="1400" dirty="0"/>
              <a:t> </a:t>
            </a:r>
            <a:r>
              <a:rPr lang="en-US" sz="1400" dirty="0" err="1"/>
              <a:t>uzorkovanje</a:t>
            </a:r>
            <a:r>
              <a:rPr lang="en-US" sz="1400" dirty="0"/>
              <a:t>?</a:t>
            </a:r>
            <a:endParaRPr lang="en-US" sz="1400">
              <a:cs typeface="Arial"/>
            </a:endParaRPr>
          </a:p>
          <a:p>
            <a:pPr lvl="1" indent="-188595">
              <a:spcBef>
                <a:spcPts val="20"/>
              </a:spcBef>
              <a:buFont typeface="Courier New" panose="05000000000000000000" pitchFamily="2" charset="2"/>
              <a:buChar char="o"/>
            </a:pPr>
            <a:r>
              <a:rPr lang="en-US" sz="1400" dirty="0"/>
              <a:t>Kada </a:t>
            </a:r>
            <a:r>
              <a:rPr lang="en-US" sz="1400" dirty="0" err="1"/>
              <a:t>treba</a:t>
            </a:r>
            <a:r>
              <a:rPr lang="en-US" sz="1400" dirty="0"/>
              <a:t> da se </a:t>
            </a:r>
            <a:r>
              <a:rPr lang="en-US" sz="1400" dirty="0" err="1"/>
              <a:t>podaci</a:t>
            </a:r>
            <a:r>
              <a:rPr lang="en-US" sz="1400" dirty="0"/>
              <a:t> </a:t>
            </a:r>
            <a:r>
              <a:rPr lang="en-US" sz="1400" dirty="0" err="1"/>
              <a:t>uzorkuju</a:t>
            </a:r>
            <a:r>
              <a:rPr lang="en-US" sz="1400" dirty="0"/>
              <a:t> </a:t>
            </a:r>
            <a:r>
              <a:rPr lang="en-US" sz="1400" dirty="0" err="1"/>
              <a:t>i</a:t>
            </a:r>
            <a:r>
              <a:rPr lang="en-US" sz="1400" dirty="0"/>
              <a:t> </a:t>
            </a:r>
            <a:r>
              <a:rPr lang="en-US" sz="1400" dirty="0" err="1"/>
              <a:t>koreliraju</a:t>
            </a:r>
            <a:r>
              <a:rPr lang="en-US" sz="1400" dirty="0"/>
              <a:t>?</a:t>
            </a:r>
            <a:endParaRPr lang="en-US" sz="1400">
              <a:cs typeface="Arial"/>
            </a:endParaRPr>
          </a:p>
          <a:p>
            <a:pPr lvl="1" indent="-188595">
              <a:spcBef>
                <a:spcPts val="20"/>
              </a:spcBef>
              <a:buFont typeface="Courier New" panose="05000000000000000000" pitchFamily="2" charset="2"/>
              <a:buChar char="o"/>
            </a:pPr>
            <a:endParaRPr lang="en-US" sz="1400" dirty="0">
              <a:cs typeface="Arial"/>
            </a:endParaRPr>
          </a:p>
          <a:p>
            <a:pPr>
              <a:spcBef>
                <a:spcPts val="20"/>
              </a:spcBef>
            </a:pPr>
            <a:r>
              <a:rPr lang="en-US" sz="1600" dirty="0" err="1">
                <a:cs typeface="Arial"/>
              </a:rPr>
              <a:t>Odgovor</a:t>
            </a:r>
            <a:r>
              <a:rPr lang="en-US" sz="1600" dirty="0">
                <a:cs typeface="Arial"/>
              </a:rPr>
              <a:t> </a:t>
            </a:r>
            <a:r>
              <a:rPr lang="en-US" sz="1600" dirty="0" err="1">
                <a:cs typeface="Arial"/>
              </a:rPr>
              <a:t>na</a:t>
            </a:r>
            <a:r>
              <a:rPr lang="en-US" sz="1600" dirty="0">
                <a:cs typeface="Arial"/>
              </a:rPr>
              <a:t> </a:t>
            </a:r>
            <a:r>
              <a:rPr lang="en-US" sz="1600" dirty="0" err="1">
                <a:cs typeface="Arial"/>
              </a:rPr>
              <a:t>prvo</a:t>
            </a:r>
            <a:r>
              <a:rPr lang="en-US" sz="1600" dirty="0">
                <a:cs typeface="Arial"/>
              </a:rPr>
              <a:t> </a:t>
            </a:r>
            <a:r>
              <a:rPr lang="en-US" sz="1600" dirty="0" err="1"/>
              <a:t>pitanje</a:t>
            </a:r>
            <a:r>
              <a:rPr lang="en-US" sz="1600" dirty="0"/>
              <a:t> </a:t>
            </a:r>
            <a:r>
              <a:rPr lang="en-US" sz="1600" dirty="0" err="1"/>
              <a:t>mapira</a:t>
            </a:r>
            <a:r>
              <a:rPr lang="en-US" sz="1600" dirty="0"/>
              <a:t> </a:t>
            </a:r>
            <a:r>
              <a:rPr lang="en-US" sz="1600" dirty="0" err="1"/>
              <a:t>polja</a:t>
            </a:r>
            <a:r>
              <a:rPr lang="en-US" sz="1600" dirty="0"/>
              <a:t> </a:t>
            </a:r>
            <a:r>
              <a:rPr lang="en-US" sz="1600" dirty="0" err="1"/>
              <a:t>i</a:t>
            </a:r>
            <a:r>
              <a:rPr lang="en-US" sz="1600" dirty="0"/>
              <a:t> </a:t>
            </a:r>
            <a:r>
              <a:rPr lang="en-US" sz="1600" dirty="0" err="1"/>
              <a:t>promenljive</a:t>
            </a:r>
            <a:r>
              <a:rPr lang="en-US" sz="1600" dirty="0"/>
              <a:t> </a:t>
            </a:r>
            <a:r>
              <a:rPr lang="en-US" sz="1600" dirty="0" err="1"/>
              <a:t>verifikacionog</a:t>
            </a:r>
            <a:r>
              <a:rPr lang="en-US" sz="1600" dirty="0"/>
              <a:t> </a:t>
            </a:r>
            <a:r>
              <a:rPr lang="en-US" sz="1600" dirty="0" err="1"/>
              <a:t>okruženja</a:t>
            </a:r>
            <a:r>
              <a:rPr lang="en-US" sz="1600" dirty="0"/>
              <a:t>, </a:t>
            </a:r>
            <a:r>
              <a:rPr lang="en-US" sz="1600" dirty="0" err="1"/>
              <a:t>ili</a:t>
            </a:r>
            <a:r>
              <a:rPr lang="en-US" sz="1600" dirty="0"/>
              <a:t> </a:t>
            </a:r>
            <a:r>
              <a:rPr lang="en-US" sz="1600" dirty="0" err="1"/>
              <a:t>signale</a:t>
            </a:r>
            <a:r>
              <a:rPr lang="en-US" sz="1600" dirty="0"/>
              <a:t> </a:t>
            </a:r>
            <a:r>
              <a:rPr lang="en-US" sz="1600" dirty="0" err="1"/>
              <a:t>i</a:t>
            </a:r>
            <a:r>
              <a:rPr lang="en-US" sz="1600" dirty="0"/>
              <a:t> </a:t>
            </a:r>
            <a:r>
              <a:rPr lang="en-US" sz="1600" dirty="0" err="1"/>
              <a:t>registre</a:t>
            </a:r>
            <a:r>
              <a:rPr lang="en-US" sz="1600" dirty="0"/>
              <a:t> </a:t>
            </a:r>
            <a:r>
              <a:rPr lang="en-US" sz="1600" dirty="0" err="1"/>
              <a:t>uređaja</a:t>
            </a:r>
            <a:r>
              <a:rPr lang="en-US" sz="1600" dirty="0"/>
              <a:t>, </a:t>
            </a:r>
            <a:r>
              <a:rPr lang="en-US" sz="1600" dirty="0" err="1"/>
              <a:t>na</a:t>
            </a:r>
            <a:r>
              <a:rPr lang="en-US" sz="1600" dirty="0"/>
              <a:t> </a:t>
            </a:r>
            <a:r>
              <a:rPr lang="en-US" sz="1600" dirty="0" err="1"/>
              <a:t>atribute</a:t>
            </a:r>
            <a:endParaRPr lang="en-US" sz="1600" dirty="0" err="1">
              <a:cs typeface="Arial"/>
            </a:endParaRPr>
          </a:p>
          <a:p>
            <a:pPr>
              <a:spcBef>
                <a:spcPts val="20"/>
              </a:spcBef>
            </a:pPr>
            <a:endParaRPr lang="en-US" sz="1600" dirty="0">
              <a:cs typeface="Arial"/>
            </a:endParaRPr>
          </a:p>
          <a:p>
            <a:pPr>
              <a:spcBef>
                <a:spcPts val="20"/>
              </a:spcBef>
            </a:pPr>
            <a:r>
              <a:rPr lang="en-US" sz="1600" dirty="0" err="1">
                <a:cs typeface="Arial"/>
              </a:rPr>
              <a:t>Odgovor</a:t>
            </a:r>
            <a:r>
              <a:rPr lang="en-US" sz="1600" dirty="0">
                <a:cs typeface="Arial"/>
              </a:rPr>
              <a:t> </a:t>
            </a:r>
            <a:r>
              <a:rPr lang="en-US" sz="1600" dirty="0" err="1">
                <a:cs typeface="Arial"/>
              </a:rPr>
              <a:t>na</a:t>
            </a:r>
            <a:r>
              <a:rPr lang="en-US" sz="1600" dirty="0">
                <a:cs typeface="Arial"/>
              </a:rPr>
              <a:t> </a:t>
            </a:r>
            <a:r>
              <a:rPr lang="en-US" sz="1600" dirty="0" err="1">
                <a:cs typeface="Arial"/>
              </a:rPr>
              <a:t>drugo</a:t>
            </a:r>
            <a:r>
              <a:rPr lang="en-US" sz="1600" dirty="0">
                <a:cs typeface="Arial"/>
              </a:rPr>
              <a:t> </a:t>
            </a:r>
            <a:r>
              <a:rPr lang="en-US" sz="1600" dirty="0" err="1">
                <a:cs typeface="Arial"/>
              </a:rPr>
              <a:t>pitanje</a:t>
            </a:r>
            <a:r>
              <a:rPr lang="en-US" sz="1600" dirty="0">
                <a:cs typeface="Arial"/>
              </a:rPr>
              <a:t> </a:t>
            </a:r>
            <a:r>
              <a:rPr lang="en-US" sz="1600" dirty="0" err="1">
                <a:cs typeface="Arial"/>
              </a:rPr>
              <a:t>određuje</a:t>
            </a:r>
            <a:r>
              <a:rPr lang="en-US" sz="1600" dirty="0"/>
              <a:t> </a:t>
            </a:r>
            <a:r>
              <a:rPr lang="en-US" sz="1600" dirty="0" err="1"/>
              <a:t>gde</a:t>
            </a:r>
            <a:r>
              <a:rPr lang="en-US" sz="1600" dirty="0"/>
              <a:t> u </a:t>
            </a:r>
            <a:r>
              <a:rPr lang="en-US" sz="1600" dirty="0" err="1"/>
              <a:t>verifikacionom</a:t>
            </a:r>
            <a:r>
              <a:rPr lang="en-US" sz="1600" dirty="0"/>
              <a:t> </a:t>
            </a:r>
            <a:r>
              <a:rPr lang="en-US" sz="1600" dirty="0" err="1"/>
              <a:t>okruženju</a:t>
            </a:r>
            <a:r>
              <a:rPr lang="en-US" sz="1600" dirty="0"/>
              <a:t> </a:t>
            </a:r>
            <a:r>
              <a:rPr lang="en-US" sz="1600" dirty="0" err="1"/>
              <a:t>će</a:t>
            </a:r>
            <a:r>
              <a:rPr lang="en-US" sz="1600" dirty="0"/>
              <a:t> se </a:t>
            </a:r>
            <a:r>
              <a:rPr lang="en-US" sz="1600" dirty="0" err="1"/>
              <a:t>vršiti</a:t>
            </a:r>
            <a:r>
              <a:rPr lang="en-US" sz="1600" dirty="0"/>
              <a:t> </a:t>
            </a:r>
            <a:r>
              <a:rPr lang="en-US" sz="1600" dirty="0" err="1"/>
              <a:t>uzorkovanje</a:t>
            </a:r>
            <a:r>
              <a:rPr lang="en-US" sz="1600" dirty="0"/>
              <a:t> </a:t>
            </a:r>
            <a:r>
              <a:rPr lang="en-US" sz="1600" dirty="0" err="1"/>
              <a:t>podataka</a:t>
            </a:r>
            <a:endParaRPr lang="en-US" sz="1600" dirty="0" err="1">
              <a:cs typeface="Arial"/>
            </a:endParaRPr>
          </a:p>
          <a:p>
            <a:pPr>
              <a:spcBef>
                <a:spcPts val="20"/>
              </a:spcBef>
            </a:pPr>
            <a:endParaRPr lang="en-US" sz="1600" dirty="0"/>
          </a:p>
          <a:p>
            <a:pPr>
              <a:spcBef>
                <a:spcPts val="20"/>
              </a:spcBef>
            </a:pPr>
            <a:r>
              <a:rPr lang="en-US" sz="1600" dirty="0" err="1"/>
              <a:t>Odgovor</a:t>
            </a:r>
            <a:r>
              <a:rPr lang="en-US" sz="1600" dirty="0"/>
              <a:t> </a:t>
            </a:r>
            <a:r>
              <a:rPr lang="en-US" sz="1600" dirty="0" err="1"/>
              <a:t>na</a:t>
            </a:r>
            <a:r>
              <a:rPr lang="en-US" sz="1600" dirty="0"/>
              <a:t> </a:t>
            </a:r>
            <a:r>
              <a:rPr lang="en-US" sz="1600" dirty="0" err="1"/>
              <a:t>treće</a:t>
            </a:r>
            <a:r>
              <a:rPr lang="en-US" sz="1600" dirty="0"/>
              <a:t> </a:t>
            </a:r>
            <a:r>
              <a:rPr lang="en-US" sz="1600" dirty="0" err="1"/>
              <a:t>pitanje</a:t>
            </a:r>
            <a:r>
              <a:rPr lang="en-US" sz="1600" dirty="0"/>
              <a:t> </a:t>
            </a:r>
            <a:r>
              <a:rPr lang="en-US" sz="1600" dirty="0" err="1"/>
              <a:t>mapira</a:t>
            </a:r>
            <a:r>
              <a:rPr lang="en-US" sz="1600" dirty="0"/>
              <a:t> </a:t>
            </a:r>
            <a:r>
              <a:rPr lang="en-US" sz="1600" dirty="0" err="1"/>
              <a:t>vreme</a:t>
            </a:r>
            <a:r>
              <a:rPr lang="en-US" sz="1600" dirty="0"/>
              <a:t> </a:t>
            </a:r>
            <a:r>
              <a:rPr lang="en-US" sz="1600" dirty="0" err="1"/>
              <a:t>uzorkovanja</a:t>
            </a:r>
            <a:r>
              <a:rPr lang="en-US" sz="1600" dirty="0"/>
              <a:t> </a:t>
            </a:r>
            <a:r>
              <a:rPr lang="en-US" sz="1600" dirty="0" err="1"/>
              <a:t>i</a:t>
            </a:r>
            <a:r>
              <a:rPr lang="en-US" sz="1600" dirty="0"/>
              <a:t> </a:t>
            </a:r>
            <a:r>
              <a:rPr lang="en-US" sz="1600" dirty="0" err="1"/>
              <a:t>korelacije</a:t>
            </a:r>
            <a:r>
              <a:rPr lang="en-US" sz="1600" dirty="0"/>
              <a:t> </a:t>
            </a:r>
            <a:r>
              <a:rPr lang="en-US" sz="1600" dirty="0" err="1"/>
              <a:t>na</a:t>
            </a:r>
            <a:r>
              <a:rPr lang="en-US" sz="1600" dirty="0"/>
              <a:t> </a:t>
            </a:r>
            <a:r>
              <a:rPr lang="en-US" sz="1600" dirty="0" err="1"/>
              <a:t>specifične</a:t>
            </a:r>
            <a:r>
              <a:rPr lang="en-US" sz="1600" dirty="0"/>
              <a:t> </a:t>
            </a:r>
            <a:r>
              <a:rPr lang="en-US" sz="1600" dirty="0" err="1"/>
              <a:t>događaje</a:t>
            </a:r>
            <a:r>
              <a:rPr lang="en-US" sz="1600" dirty="0"/>
              <a:t> u </a:t>
            </a:r>
            <a:r>
              <a:rPr lang="en-US" sz="1600" dirty="0" err="1"/>
              <a:t>okruženju</a:t>
            </a:r>
            <a:endParaRPr lang="en-US" sz="1600" dirty="0" err="1">
              <a:cs typeface="Arial"/>
            </a:endParaRPr>
          </a:p>
          <a:p>
            <a:endParaRPr lang="en-US" altLang="en-US" sz="1600" dirty="0">
              <a:cs typeface="Arial"/>
            </a:endParaRPr>
          </a:p>
        </p:txBody>
      </p:sp>
      <p:sp>
        <p:nvSpPr>
          <p:cNvPr id="4" name="Rectangle: Rounded Corners 3">
            <a:extLst>
              <a:ext uri="{FF2B5EF4-FFF2-40B4-BE49-F238E27FC236}">
                <a16:creationId xmlns:a16="http://schemas.microsoft.com/office/drawing/2014/main" id="{211206E7-6966-5A92-2A08-00287BCE4C91}"/>
              </a:ext>
            </a:extLst>
          </p:cNvPr>
          <p:cNvSpPr/>
          <p:nvPr/>
        </p:nvSpPr>
        <p:spPr bwMode="auto">
          <a:xfrm>
            <a:off x="7701694" y="68309"/>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cs typeface="Arial"/>
              </a:rPr>
              <a:t>5</a:t>
            </a:r>
            <a:endParaRPr lang="en-US" dirty="0">
              <a:solidFill>
                <a:schemeClr val="bg1"/>
              </a:solidFill>
              <a:cs typeface="Arial"/>
            </a:endParaRPr>
          </a:p>
        </p:txBody>
      </p:sp>
    </p:spTree>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3">
            <a:extLst>
              <a:ext uri="{FF2B5EF4-FFF2-40B4-BE49-F238E27FC236}">
                <a16:creationId xmlns:a16="http://schemas.microsoft.com/office/drawing/2014/main" id="{D9CF1C26-D259-E8BC-55A6-60ACF19F2F1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D83A131-2D11-4097-861C-6F2F15B119F9}" type="slidenum">
              <a:rPr lang="de-DE" altLang="en-US">
                <a:solidFill>
                  <a:schemeClr val="bg1"/>
                </a:solidFill>
              </a:rPr>
              <a:pPr/>
              <a:t>37</a:t>
            </a:fld>
            <a:endParaRPr lang="de-DE" altLang="en-US">
              <a:solidFill>
                <a:schemeClr val="bg1"/>
              </a:solidFill>
            </a:endParaRPr>
          </a:p>
        </p:txBody>
      </p:sp>
      <p:sp>
        <p:nvSpPr>
          <p:cNvPr id="55299" name="Rectangle 2">
            <a:extLst>
              <a:ext uri="{FF2B5EF4-FFF2-40B4-BE49-F238E27FC236}">
                <a16:creationId xmlns:a16="http://schemas.microsoft.com/office/drawing/2014/main" id="{E23AC6C4-F91D-12D4-464B-566ECB537E8C}"/>
              </a:ext>
            </a:extLst>
          </p:cNvPr>
          <p:cNvSpPr>
            <a:spLocks noGrp="1" noChangeArrowheads="1"/>
          </p:cNvSpPr>
          <p:nvPr>
            <p:ph type="title"/>
          </p:nvPr>
        </p:nvSpPr>
        <p:spPr/>
        <p:txBody>
          <a:bodyPr/>
          <a:lstStyle/>
          <a:p>
            <a:r>
              <a:rPr lang="en-US" altLang="en-US" dirty="0" err="1"/>
              <a:t>Šta</a:t>
            </a:r>
            <a:r>
              <a:rPr lang="en-US" altLang="en-US" dirty="0"/>
              <a:t> se </a:t>
            </a:r>
            <a:r>
              <a:rPr lang="en-US" altLang="en-US" dirty="0" err="1"/>
              <a:t>uzorkuje</a:t>
            </a:r>
            <a:endParaRPr lang="en-US" dirty="0" err="1"/>
          </a:p>
        </p:txBody>
      </p:sp>
      <p:sp>
        <p:nvSpPr>
          <p:cNvPr id="55300" name="Rectangle 3">
            <a:extLst>
              <a:ext uri="{FF2B5EF4-FFF2-40B4-BE49-F238E27FC236}">
                <a16:creationId xmlns:a16="http://schemas.microsoft.com/office/drawing/2014/main" id="{9E88ED7F-C4C4-8E64-C56B-4CA5E78BD92B}"/>
              </a:ext>
            </a:extLst>
          </p:cNvPr>
          <p:cNvSpPr>
            <a:spLocks noGrp="1" noChangeArrowheads="1"/>
          </p:cNvSpPr>
          <p:nvPr>
            <p:ph type="body" idx="1"/>
          </p:nvPr>
        </p:nvSpPr>
        <p:spPr/>
        <p:txBody>
          <a:bodyPr/>
          <a:lstStyle/>
          <a:p>
            <a:pPr>
              <a:spcBef>
                <a:spcPts val="20"/>
              </a:spcBef>
            </a:pPr>
            <a:r>
              <a:rPr lang="en-US" altLang="en-US" sz="1800" dirty="0" err="1"/>
              <a:t>Podaci</a:t>
            </a:r>
            <a:r>
              <a:rPr lang="en-US" altLang="en-US" sz="1800" dirty="0"/>
              <a:t> koji se </a:t>
            </a:r>
            <a:r>
              <a:rPr lang="en-US" altLang="en-US" sz="1800" dirty="0" err="1"/>
              <a:t>beleže</a:t>
            </a:r>
            <a:r>
              <a:rPr lang="en-US" altLang="en-US" sz="1800" dirty="0"/>
              <a:t> za </a:t>
            </a:r>
            <a:r>
              <a:rPr lang="en-US" altLang="en-US" sz="1800" dirty="0" err="1"/>
              <a:t>svaki</a:t>
            </a:r>
            <a:r>
              <a:rPr lang="en-US" altLang="en-US" sz="1800" dirty="0"/>
              <a:t> od </a:t>
            </a:r>
            <a:r>
              <a:rPr lang="en-US" altLang="en-US" sz="1800" dirty="0" err="1"/>
              <a:t>atributa</a:t>
            </a:r>
            <a:r>
              <a:rPr lang="en-US" altLang="en-US" sz="1800" dirty="0"/>
              <a:t> </a:t>
            </a:r>
            <a:r>
              <a:rPr lang="en-US" altLang="en-US" sz="1800" dirty="0" err="1"/>
              <a:t>definisanih</a:t>
            </a:r>
            <a:r>
              <a:rPr lang="en-US" altLang="en-US" sz="1800" dirty="0"/>
              <a:t> </a:t>
            </a:r>
            <a:r>
              <a:rPr lang="en-US" altLang="en-US" sz="1800" dirty="0" err="1"/>
              <a:t>tokom</a:t>
            </a:r>
            <a:r>
              <a:rPr lang="en-US" altLang="en-US" sz="1800" dirty="0"/>
              <a:t> </a:t>
            </a:r>
            <a:r>
              <a:rPr lang="en-US" altLang="en-US" sz="1800" dirty="0" err="1"/>
              <a:t>dizajna</a:t>
            </a:r>
            <a:r>
              <a:rPr lang="en-US" altLang="en-US" sz="1800" dirty="0"/>
              <a:t> </a:t>
            </a:r>
            <a:r>
              <a:rPr lang="en-US" altLang="en-US" sz="1800" dirty="0" err="1"/>
              <a:t>modela</a:t>
            </a:r>
            <a:r>
              <a:rPr lang="en-US" altLang="en-US" sz="1800" dirty="0"/>
              <a:t> </a:t>
            </a:r>
            <a:r>
              <a:rPr lang="en-US" altLang="en-US" sz="1800" dirty="0" err="1"/>
              <a:t>funkcionalne</a:t>
            </a:r>
            <a:r>
              <a:rPr lang="en-US" altLang="en-US" sz="1800" dirty="0"/>
              <a:t> </a:t>
            </a:r>
            <a:r>
              <a:rPr lang="en-US" altLang="en-US" sz="1800" dirty="0" err="1"/>
              <a:t>pokrivenosti</a:t>
            </a:r>
            <a:r>
              <a:rPr lang="en-US" altLang="en-US" sz="1800" dirty="0"/>
              <a:t> </a:t>
            </a:r>
            <a:r>
              <a:rPr lang="en-US" altLang="en-US" sz="1800" dirty="0" err="1"/>
              <a:t>moraju</a:t>
            </a:r>
            <a:r>
              <a:rPr lang="en-US" altLang="en-US" sz="1800" dirty="0"/>
              <a:t> </a:t>
            </a:r>
            <a:r>
              <a:rPr lang="en-US" altLang="en-US" sz="1800" dirty="0" err="1"/>
              <a:t>biti</a:t>
            </a:r>
            <a:r>
              <a:rPr lang="en-US" altLang="en-US" sz="1800" dirty="0"/>
              <a:t> </a:t>
            </a:r>
            <a:r>
              <a:rPr lang="en-US" altLang="en-US" sz="1800" dirty="0" err="1"/>
              <a:t>povezani</a:t>
            </a:r>
            <a:r>
              <a:rPr lang="en-US" altLang="en-US" sz="1800" dirty="0"/>
              <a:t> </a:t>
            </a:r>
            <a:r>
              <a:rPr lang="en-US" altLang="en-US" sz="1800" dirty="0" err="1"/>
              <a:t>sa</a:t>
            </a:r>
            <a:r>
              <a:rPr lang="en-US" altLang="en-US" sz="1800" dirty="0"/>
              <a:t> </a:t>
            </a:r>
            <a:r>
              <a:rPr lang="en-US" altLang="en-US" sz="1800" dirty="0" err="1"/>
              <a:t>izvorom</a:t>
            </a:r>
            <a:r>
              <a:rPr lang="en-US" altLang="en-US" sz="1800" dirty="0"/>
              <a:t> </a:t>
            </a:r>
            <a:r>
              <a:rPr lang="en-US" altLang="en-US" sz="1800" dirty="0" err="1"/>
              <a:t>podataka</a:t>
            </a:r>
            <a:r>
              <a:rPr lang="en-US" altLang="en-US" sz="1800" dirty="0"/>
              <a:t> u </a:t>
            </a:r>
            <a:r>
              <a:rPr lang="en-US" altLang="en-US" sz="1800" dirty="0" err="1"/>
              <a:t>okruženju</a:t>
            </a:r>
            <a:r>
              <a:rPr lang="en-US" altLang="en-US" sz="1800" dirty="0"/>
              <a:t>, </a:t>
            </a:r>
            <a:r>
              <a:rPr lang="en-US" altLang="en-US" sz="1800" dirty="0" err="1"/>
              <a:t>bilo</a:t>
            </a:r>
            <a:r>
              <a:rPr lang="en-US" altLang="en-US" sz="1800" dirty="0"/>
              <a:t> u </a:t>
            </a:r>
            <a:r>
              <a:rPr lang="en-US" altLang="en-US" sz="1800" dirty="0" err="1"/>
              <a:t>verifikacionom</a:t>
            </a:r>
            <a:r>
              <a:rPr lang="en-US" altLang="en-US" sz="1800" dirty="0"/>
              <a:t> </a:t>
            </a:r>
            <a:r>
              <a:rPr lang="en-US" altLang="en-US" sz="1800" dirty="0" err="1"/>
              <a:t>okruženju</a:t>
            </a:r>
            <a:r>
              <a:rPr lang="en-US" altLang="en-US" sz="1800" dirty="0"/>
              <a:t> </a:t>
            </a:r>
            <a:r>
              <a:rPr lang="en-US" altLang="en-US" sz="1800" dirty="0" err="1"/>
              <a:t>ili</a:t>
            </a:r>
            <a:r>
              <a:rPr lang="en-US" altLang="en-US" sz="1800" dirty="0"/>
              <a:t> u </a:t>
            </a:r>
            <a:r>
              <a:rPr lang="en-US" altLang="en-US" sz="1800" dirty="0" err="1"/>
              <a:t>uređaju</a:t>
            </a:r>
            <a:r>
              <a:rPr lang="en-US" altLang="en-US" sz="1800" dirty="0"/>
              <a:t> koji se </a:t>
            </a:r>
            <a:r>
              <a:rPr lang="en-US" altLang="en-US" sz="1800" dirty="0" err="1"/>
              <a:t>verifikuje</a:t>
            </a:r>
            <a:r>
              <a:rPr lang="en-US" altLang="en-US" sz="1800" dirty="0"/>
              <a:t> </a:t>
            </a:r>
            <a:endParaRPr lang="en-US" altLang="en-US" sz="1800" dirty="0">
              <a:cs typeface="Arial"/>
            </a:endParaRPr>
          </a:p>
          <a:p>
            <a:pPr>
              <a:spcBef>
                <a:spcPts val="20"/>
              </a:spcBef>
            </a:pPr>
            <a:endParaRPr lang="en-US" altLang="en-US" sz="1800" dirty="0"/>
          </a:p>
          <a:p>
            <a:pPr>
              <a:spcBef>
                <a:spcPts val="20"/>
              </a:spcBef>
            </a:pPr>
            <a:r>
              <a:rPr lang="en-US" sz="1800" dirty="0"/>
              <a:t>Na primer, </a:t>
            </a:r>
            <a:r>
              <a:rPr lang="en-US" sz="1800" dirty="0" err="1"/>
              <a:t>atributi</a:t>
            </a:r>
            <a:r>
              <a:rPr lang="en-US" sz="1800" dirty="0"/>
              <a:t> </a:t>
            </a:r>
            <a:r>
              <a:rPr lang="en-US" sz="1800" dirty="0" err="1"/>
              <a:t>modela</a:t>
            </a:r>
            <a:r>
              <a:rPr lang="en-US" sz="1800" dirty="0"/>
              <a:t> </a:t>
            </a:r>
            <a:r>
              <a:rPr lang="en-US" sz="1800" dirty="0" err="1"/>
              <a:t>pokrivenosti</a:t>
            </a:r>
            <a:r>
              <a:rPr lang="en-US" sz="1800" dirty="0"/>
              <a:t> </a:t>
            </a:r>
            <a:r>
              <a:rPr lang="en-US" sz="1800" dirty="0" err="1"/>
              <a:t>ulaza</a:t>
            </a:r>
            <a:r>
              <a:rPr lang="en-US" sz="1800" dirty="0"/>
              <a:t> </a:t>
            </a:r>
            <a:r>
              <a:rPr lang="en-US" sz="1800" dirty="0" err="1"/>
              <a:t>biće</a:t>
            </a:r>
            <a:r>
              <a:rPr lang="en-US" sz="1800" dirty="0"/>
              <a:t> </a:t>
            </a:r>
            <a:r>
              <a:rPr lang="en-US" sz="1800" dirty="0" err="1"/>
              <a:t>uzorkovani</a:t>
            </a:r>
            <a:r>
              <a:rPr lang="en-US" sz="1800" dirty="0"/>
              <a:t> </a:t>
            </a:r>
            <a:r>
              <a:rPr lang="en-US" sz="1800" dirty="0" err="1"/>
              <a:t>iz</a:t>
            </a:r>
            <a:r>
              <a:rPr lang="en-US" sz="1800" dirty="0"/>
              <a:t> </a:t>
            </a:r>
            <a:r>
              <a:rPr lang="en-US" sz="1800" dirty="0" err="1"/>
              <a:t>podataka</a:t>
            </a:r>
            <a:r>
              <a:rPr lang="en-US" sz="1800" dirty="0"/>
              <a:t> koji se </a:t>
            </a:r>
            <a:r>
              <a:rPr lang="en-US" sz="1800" dirty="0" err="1"/>
              <a:t>ubacuju</a:t>
            </a:r>
            <a:r>
              <a:rPr lang="en-US" sz="1800" dirty="0"/>
              <a:t> u </a:t>
            </a:r>
            <a:r>
              <a:rPr lang="en-US" sz="1800" dirty="0" err="1"/>
              <a:t>uređaj</a:t>
            </a:r>
            <a:endParaRPr lang="en-US" sz="1800" dirty="0" err="1">
              <a:cs typeface="Arial"/>
            </a:endParaRPr>
          </a:p>
          <a:p>
            <a:pPr>
              <a:spcBef>
                <a:spcPts val="20"/>
              </a:spcBef>
            </a:pPr>
            <a:endParaRPr lang="en-US" sz="1800" dirty="0"/>
          </a:p>
          <a:p>
            <a:pPr>
              <a:spcBef>
                <a:spcPts val="20"/>
              </a:spcBef>
            </a:pPr>
            <a:r>
              <a:rPr lang="en-US" sz="1800" dirty="0" err="1"/>
              <a:t>Atributi</a:t>
            </a:r>
            <a:r>
              <a:rPr lang="en-US" sz="1800" dirty="0"/>
              <a:t> </a:t>
            </a:r>
            <a:r>
              <a:rPr lang="en-US" sz="1800" dirty="0" err="1"/>
              <a:t>modela</a:t>
            </a:r>
            <a:r>
              <a:rPr lang="en-US" sz="1800" dirty="0"/>
              <a:t> </a:t>
            </a:r>
            <a:r>
              <a:rPr lang="en-US" sz="1800" dirty="0" err="1"/>
              <a:t>pokrivenosti</a:t>
            </a:r>
            <a:r>
              <a:rPr lang="en-US" sz="1800" dirty="0"/>
              <a:t> </a:t>
            </a:r>
            <a:r>
              <a:rPr lang="en-US" sz="1800" dirty="0" err="1"/>
              <a:t>izlaza</a:t>
            </a:r>
            <a:r>
              <a:rPr lang="en-US" sz="1800" dirty="0"/>
              <a:t> </a:t>
            </a:r>
            <a:r>
              <a:rPr lang="en-US" sz="1800" dirty="0" err="1"/>
              <a:t>biće</a:t>
            </a:r>
            <a:r>
              <a:rPr lang="en-US" sz="1800" dirty="0"/>
              <a:t> </a:t>
            </a:r>
            <a:r>
              <a:rPr lang="en-US" sz="1800" dirty="0" err="1"/>
              <a:t>uzorkovani</a:t>
            </a:r>
            <a:r>
              <a:rPr lang="en-US" sz="1800" dirty="0"/>
              <a:t> </a:t>
            </a:r>
            <a:r>
              <a:rPr lang="en-US" sz="1800" dirty="0" err="1"/>
              <a:t>iz</a:t>
            </a:r>
            <a:r>
              <a:rPr lang="en-US" sz="1800" dirty="0"/>
              <a:t> </a:t>
            </a:r>
            <a:r>
              <a:rPr lang="en-US" sz="1800" dirty="0" err="1"/>
              <a:t>podataka</a:t>
            </a:r>
            <a:r>
              <a:rPr lang="en-US" sz="1800" dirty="0"/>
              <a:t> koji se </a:t>
            </a:r>
            <a:r>
              <a:rPr lang="en-US" sz="1800" dirty="0" err="1"/>
              <a:t>beleže</a:t>
            </a:r>
            <a:r>
              <a:rPr lang="en-US" sz="1800" dirty="0"/>
              <a:t> </a:t>
            </a:r>
            <a:r>
              <a:rPr lang="en-US" sz="1800" dirty="0" err="1"/>
              <a:t>na</a:t>
            </a:r>
            <a:r>
              <a:rPr lang="en-US" sz="1800" dirty="0"/>
              <a:t> </a:t>
            </a:r>
            <a:r>
              <a:rPr lang="en-US" sz="1800" dirty="0" err="1"/>
              <a:t>izlazima</a:t>
            </a:r>
            <a:r>
              <a:rPr lang="en-US" sz="1800" dirty="0"/>
              <a:t> </a:t>
            </a:r>
            <a:r>
              <a:rPr lang="en-US" sz="1800" dirty="0" err="1"/>
              <a:t>uređaja</a:t>
            </a:r>
            <a:endParaRPr lang="en-US" sz="1800" dirty="0" err="1">
              <a:cs typeface="Arial"/>
            </a:endParaRPr>
          </a:p>
          <a:p>
            <a:pPr>
              <a:spcBef>
                <a:spcPts val="20"/>
              </a:spcBef>
            </a:pPr>
            <a:endParaRPr lang="en-US" sz="1800" dirty="0">
              <a:cs typeface="Arial"/>
            </a:endParaRPr>
          </a:p>
          <a:p>
            <a:pPr>
              <a:spcBef>
                <a:spcPts val="20"/>
              </a:spcBef>
            </a:pPr>
            <a:r>
              <a:rPr lang="en-US" sz="1800" dirty="0">
                <a:cs typeface="Arial"/>
              </a:rPr>
              <a:t>Neki</a:t>
            </a:r>
            <a:r>
              <a:rPr lang="en-US" sz="1800" dirty="0"/>
              <a:t> </a:t>
            </a:r>
            <a:r>
              <a:rPr lang="en-US" sz="1800" dirty="0" err="1"/>
              <a:t>modeli</a:t>
            </a:r>
            <a:r>
              <a:rPr lang="en-US" sz="1800" dirty="0"/>
              <a:t> </a:t>
            </a:r>
            <a:r>
              <a:rPr lang="en-US" sz="1800" dirty="0" err="1"/>
              <a:t>pokrivenosti</a:t>
            </a:r>
            <a:r>
              <a:rPr lang="en-US" sz="1800" dirty="0"/>
              <a:t> </a:t>
            </a:r>
            <a:r>
              <a:rPr lang="en-US" sz="1800" dirty="0" err="1"/>
              <a:t>mogu</a:t>
            </a:r>
            <a:r>
              <a:rPr lang="en-US" sz="1800" dirty="0"/>
              <a:t> </a:t>
            </a:r>
            <a:r>
              <a:rPr lang="en-US" sz="1800" dirty="0" err="1"/>
              <a:t>zahtevati</a:t>
            </a:r>
            <a:r>
              <a:rPr lang="en-US" sz="1800" dirty="0"/>
              <a:t> </a:t>
            </a:r>
            <a:r>
              <a:rPr lang="en-US" sz="1800" dirty="0" err="1"/>
              <a:t>atribute</a:t>
            </a:r>
            <a:r>
              <a:rPr lang="en-US" sz="1800" dirty="0"/>
              <a:t> </a:t>
            </a:r>
            <a:r>
              <a:rPr lang="en-US" sz="1800" dirty="0" err="1"/>
              <a:t>koje</a:t>
            </a:r>
            <a:r>
              <a:rPr lang="en-US" sz="1800" dirty="0"/>
              <a:t> je </a:t>
            </a:r>
            <a:r>
              <a:rPr lang="en-US" sz="1800" dirty="0" err="1"/>
              <a:t>moguće</a:t>
            </a:r>
            <a:r>
              <a:rPr lang="en-US" sz="1800" dirty="0"/>
              <a:t> </a:t>
            </a:r>
            <a:r>
              <a:rPr lang="en-US" sz="1800" dirty="0" err="1"/>
              <a:t>uzorkovati</a:t>
            </a:r>
            <a:r>
              <a:rPr lang="en-US" sz="1800" dirty="0"/>
              <a:t> </a:t>
            </a:r>
            <a:r>
              <a:rPr lang="en-US" sz="1800" dirty="0" err="1"/>
              <a:t>samo</a:t>
            </a:r>
            <a:r>
              <a:rPr lang="en-US" sz="1800" dirty="0"/>
              <a:t> </a:t>
            </a:r>
            <a:r>
              <a:rPr lang="en-US" sz="1800" dirty="0" err="1"/>
              <a:t>unutar</a:t>
            </a:r>
            <a:r>
              <a:rPr lang="en-US" sz="1800" dirty="0"/>
              <a:t> DUV-a </a:t>
            </a:r>
            <a:r>
              <a:rPr lang="en-US" sz="1800" dirty="0" err="1"/>
              <a:t>ili</a:t>
            </a:r>
            <a:r>
              <a:rPr lang="en-US" sz="1800" dirty="0"/>
              <a:t> </a:t>
            </a:r>
            <a:r>
              <a:rPr lang="en-US" sz="1800" dirty="0" err="1"/>
              <a:t>mogu</a:t>
            </a:r>
            <a:r>
              <a:rPr lang="en-US" sz="1800" dirty="0"/>
              <a:t> </a:t>
            </a:r>
            <a:r>
              <a:rPr lang="en-US" sz="1800" dirty="0" err="1"/>
              <a:t>sastavljati</a:t>
            </a:r>
            <a:r>
              <a:rPr lang="en-US" sz="1800" dirty="0"/>
              <a:t> </a:t>
            </a:r>
            <a:r>
              <a:rPr lang="en-US" sz="1800" dirty="0" err="1"/>
              <a:t>atribute</a:t>
            </a:r>
            <a:r>
              <a:rPr lang="en-US" sz="1800" dirty="0"/>
              <a:t> </a:t>
            </a:r>
            <a:r>
              <a:rPr lang="en-US" sz="1800" dirty="0" err="1"/>
              <a:t>iz</a:t>
            </a:r>
            <a:r>
              <a:rPr lang="en-US" sz="1800" dirty="0"/>
              <a:t> </a:t>
            </a:r>
            <a:r>
              <a:rPr lang="en-US" sz="1800" dirty="0" err="1"/>
              <a:t>svih</a:t>
            </a:r>
            <a:r>
              <a:rPr lang="en-US" sz="1800" dirty="0"/>
              <a:t> tri </a:t>
            </a:r>
            <a:r>
              <a:rPr lang="en-US" sz="1800" dirty="0" err="1"/>
              <a:t>izvora</a:t>
            </a:r>
            <a:endParaRPr lang="en-US" sz="1800" dirty="0" err="1">
              <a:cs typeface="Arial"/>
            </a:endParaRPr>
          </a:p>
          <a:p>
            <a:endParaRPr lang="en-US" altLang="en-US" sz="1800" dirty="0">
              <a:cs typeface="Arial"/>
            </a:endParaRPr>
          </a:p>
        </p:txBody>
      </p:sp>
    </p:spTree>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4">
            <a:extLst>
              <a:ext uri="{FF2B5EF4-FFF2-40B4-BE49-F238E27FC236}">
                <a16:creationId xmlns:a16="http://schemas.microsoft.com/office/drawing/2014/main" id="{82CD5B9A-C2AB-A80E-FFC6-3690D4E7640F}"/>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256AF1-BE3B-4FD6-B88A-584798DF7EB3}" type="slidenum">
              <a:rPr lang="de-DE" altLang="en-US">
                <a:solidFill>
                  <a:schemeClr val="bg1"/>
                </a:solidFill>
              </a:rPr>
              <a:pPr/>
              <a:t>38</a:t>
            </a:fld>
            <a:endParaRPr lang="de-DE" altLang="en-US">
              <a:solidFill>
                <a:schemeClr val="bg1"/>
              </a:solidFill>
            </a:endParaRPr>
          </a:p>
        </p:txBody>
      </p:sp>
      <p:sp>
        <p:nvSpPr>
          <p:cNvPr id="56323" name="Rectangle 2">
            <a:extLst>
              <a:ext uri="{FF2B5EF4-FFF2-40B4-BE49-F238E27FC236}">
                <a16:creationId xmlns:a16="http://schemas.microsoft.com/office/drawing/2014/main" id="{14C945CE-DA65-659F-19D5-CAAE27B2BBF1}"/>
              </a:ext>
            </a:extLst>
          </p:cNvPr>
          <p:cNvSpPr>
            <a:spLocks noGrp="1" noChangeArrowheads="1"/>
          </p:cNvSpPr>
          <p:nvPr>
            <p:ph type="title"/>
          </p:nvPr>
        </p:nvSpPr>
        <p:spPr/>
        <p:txBody>
          <a:bodyPr/>
          <a:lstStyle/>
          <a:p>
            <a:r>
              <a:rPr lang="en-US" altLang="en-US" dirty="0" err="1"/>
              <a:t>Uzorkovanje</a:t>
            </a:r>
            <a:r>
              <a:rPr lang="en-US" altLang="en-US" dirty="0"/>
              <a:t> </a:t>
            </a:r>
            <a:r>
              <a:rPr lang="en-US" altLang="en-US" dirty="0" err="1"/>
              <a:t>ulaznih</a:t>
            </a:r>
            <a:r>
              <a:rPr lang="en-US" altLang="en-US" dirty="0"/>
              <a:t> </a:t>
            </a:r>
            <a:r>
              <a:rPr lang="en-US" altLang="en-US" dirty="0" err="1"/>
              <a:t>atributa</a:t>
            </a:r>
            <a:endParaRPr lang="en-US" dirty="0" err="1"/>
          </a:p>
        </p:txBody>
      </p:sp>
      <p:sp>
        <p:nvSpPr>
          <p:cNvPr id="56324" name="Rectangle 4">
            <a:extLst>
              <a:ext uri="{FF2B5EF4-FFF2-40B4-BE49-F238E27FC236}">
                <a16:creationId xmlns:a16="http://schemas.microsoft.com/office/drawing/2014/main" id="{F23962BE-62ED-758E-EAD8-85449E6648CE}"/>
              </a:ext>
            </a:extLst>
          </p:cNvPr>
          <p:cNvSpPr>
            <a:spLocks noGrp="1" noChangeArrowheads="1"/>
          </p:cNvSpPr>
          <p:nvPr>
            <p:ph type="body" sz="half" idx="1"/>
          </p:nvPr>
        </p:nvSpPr>
        <p:spPr/>
        <p:txBody>
          <a:bodyPr/>
          <a:lstStyle/>
          <a:p>
            <a:pPr>
              <a:spcBef>
                <a:spcPts val="20"/>
              </a:spcBef>
            </a:pPr>
            <a:r>
              <a:rPr lang="en-US" altLang="en-US" sz="1200" dirty="0" err="1"/>
              <a:t>Atributi</a:t>
            </a:r>
            <a:r>
              <a:rPr lang="en-US" altLang="en-US" sz="1200" dirty="0"/>
              <a:t> </a:t>
            </a:r>
            <a:r>
              <a:rPr lang="en-US" altLang="en-US" sz="1200" dirty="0" err="1"/>
              <a:t>ulaza</a:t>
            </a:r>
            <a:r>
              <a:rPr lang="en-US" altLang="en-US" sz="1200" dirty="0"/>
              <a:t> </a:t>
            </a:r>
            <a:r>
              <a:rPr lang="en-US" altLang="en-US" sz="1200" dirty="0" err="1"/>
              <a:t>treba</a:t>
            </a:r>
            <a:r>
              <a:rPr lang="en-US" altLang="en-US" sz="1200" dirty="0"/>
              <a:t> da </a:t>
            </a:r>
            <a:r>
              <a:rPr lang="en-US" altLang="en-US" sz="1200" dirty="0" err="1"/>
              <a:t>budu</a:t>
            </a:r>
            <a:r>
              <a:rPr lang="en-US" altLang="en-US" sz="1200" dirty="0"/>
              <a:t> </a:t>
            </a:r>
            <a:r>
              <a:rPr lang="en-US" altLang="en-US" sz="1200" dirty="0" err="1"/>
              <a:t>uzorkovani</a:t>
            </a:r>
            <a:r>
              <a:rPr lang="en-US" altLang="en-US" sz="1200" dirty="0"/>
              <a:t> </a:t>
            </a:r>
            <a:r>
              <a:rPr lang="en-US" altLang="en-US" sz="1200" dirty="0" err="1"/>
              <a:t>pomoću</a:t>
            </a:r>
            <a:r>
              <a:rPr lang="en-US" altLang="en-US" sz="1200" dirty="0"/>
              <a:t> </a:t>
            </a:r>
            <a:r>
              <a:rPr lang="en-US" altLang="en-US" sz="1200" dirty="0" err="1"/>
              <a:t>monitora</a:t>
            </a:r>
            <a:r>
              <a:rPr lang="en-US" altLang="en-US" sz="1200" dirty="0"/>
              <a:t> koji </a:t>
            </a:r>
            <a:r>
              <a:rPr lang="en-US" altLang="en-US" sz="1200" dirty="0" err="1"/>
              <a:t>ima</a:t>
            </a:r>
            <a:r>
              <a:rPr lang="en-US" altLang="en-US" sz="1200" dirty="0"/>
              <a:t> </a:t>
            </a:r>
            <a:r>
              <a:rPr lang="en-US" altLang="en-US" sz="1200" dirty="0" err="1"/>
              <a:t>pristup</a:t>
            </a:r>
            <a:r>
              <a:rPr lang="en-US" altLang="en-US" sz="1200" dirty="0"/>
              <a:t> </a:t>
            </a:r>
            <a:r>
              <a:rPr lang="en-US" altLang="en-US" sz="1200" dirty="0" err="1"/>
              <a:t>primarnim</a:t>
            </a:r>
            <a:r>
              <a:rPr lang="en-US" altLang="en-US" sz="1200" dirty="0"/>
              <a:t> </a:t>
            </a:r>
            <a:r>
              <a:rPr lang="en-US" altLang="en-US" sz="1200" dirty="0" err="1"/>
              <a:t>ulazima</a:t>
            </a:r>
            <a:r>
              <a:rPr lang="en-US" altLang="en-US" sz="1200" dirty="0"/>
              <a:t> </a:t>
            </a:r>
            <a:r>
              <a:rPr lang="en-US" altLang="en-US" sz="1200" dirty="0" err="1"/>
              <a:t>uređaja</a:t>
            </a:r>
            <a:endParaRPr lang="en-US" altLang="en-US" sz="1200" dirty="0" err="1">
              <a:cs typeface="Arial"/>
            </a:endParaRPr>
          </a:p>
          <a:p>
            <a:pPr>
              <a:spcBef>
                <a:spcPts val="20"/>
              </a:spcBef>
            </a:pPr>
            <a:endParaRPr lang="en-US" altLang="en-US" sz="1200" dirty="0"/>
          </a:p>
          <a:p>
            <a:pPr>
              <a:spcBef>
                <a:spcPts val="20"/>
              </a:spcBef>
            </a:pPr>
            <a:r>
              <a:rPr lang="en-US" sz="1200" dirty="0"/>
              <a:t>Monitor </a:t>
            </a:r>
            <a:r>
              <a:rPr lang="en-US" sz="1200" dirty="0" err="1"/>
              <a:t>treba</a:t>
            </a:r>
            <a:r>
              <a:rPr lang="en-US" sz="1200" dirty="0"/>
              <a:t> da </a:t>
            </a:r>
            <a:r>
              <a:rPr lang="en-US" sz="1200" dirty="0" err="1"/>
              <a:t>uzorkuje</a:t>
            </a:r>
            <a:r>
              <a:rPr lang="en-US" sz="1200" dirty="0"/>
              <a:t> </a:t>
            </a:r>
            <a:r>
              <a:rPr lang="en-US" sz="1200" dirty="0" err="1"/>
              <a:t>podatke</a:t>
            </a:r>
            <a:r>
              <a:rPr lang="en-US" sz="1200" dirty="0"/>
              <a:t> </a:t>
            </a:r>
            <a:r>
              <a:rPr lang="en-US" sz="1200" dirty="0" err="1"/>
              <a:t>sa</a:t>
            </a:r>
            <a:r>
              <a:rPr lang="en-US" sz="1200" dirty="0"/>
              <a:t> </a:t>
            </a:r>
            <a:r>
              <a:rPr lang="en-US" sz="1200" dirty="0" err="1"/>
              <a:t>ulaznih</a:t>
            </a:r>
            <a:r>
              <a:rPr lang="en-US" sz="1200" dirty="0"/>
              <a:t> </a:t>
            </a:r>
            <a:r>
              <a:rPr lang="en-US" sz="1200" dirty="0" err="1"/>
              <a:t>signala</a:t>
            </a:r>
            <a:r>
              <a:rPr lang="en-US" sz="1200" dirty="0"/>
              <a:t> u </a:t>
            </a:r>
            <a:r>
              <a:rPr lang="en-US" sz="1200" dirty="0" err="1"/>
              <a:t>validnim</a:t>
            </a:r>
            <a:r>
              <a:rPr lang="en-US" sz="1200" dirty="0"/>
              <a:t> </a:t>
            </a:r>
            <a:r>
              <a:rPr lang="en-US" sz="1200" dirty="0" err="1"/>
              <a:t>vremenskim</a:t>
            </a:r>
            <a:r>
              <a:rPr lang="en-US" sz="1200" dirty="0"/>
              <a:t> </a:t>
            </a:r>
            <a:r>
              <a:rPr lang="en-US" sz="1200" dirty="0" err="1"/>
              <a:t>momentima</a:t>
            </a:r>
            <a:r>
              <a:rPr lang="en-US" sz="1200" dirty="0"/>
              <a:t> </a:t>
            </a:r>
            <a:r>
              <a:rPr lang="en-US" sz="1200" dirty="0" err="1"/>
              <a:t>definisanim</a:t>
            </a:r>
            <a:r>
              <a:rPr lang="en-US" sz="1200" dirty="0"/>
              <a:t> </a:t>
            </a:r>
            <a:r>
              <a:rPr lang="en-US" sz="1200" dirty="0" err="1"/>
              <a:t>specifikacijom</a:t>
            </a:r>
            <a:r>
              <a:rPr lang="en-US" sz="1200" dirty="0"/>
              <a:t> </a:t>
            </a:r>
            <a:r>
              <a:rPr lang="en-US" sz="1200" dirty="0" err="1"/>
              <a:t>uređaja</a:t>
            </a:r>
            <a:endParaRPr lang="en-US" sz="1200" dirty="0" err="1">
              <a:cs typeface="Arial"/>
            </a:endParaRPr>
          </a:p>
          <a:p>
            <a:pPr>
              <a:spcBef>
                <a:spcPts val="20"/>
              </a:spcBef>
            </a:pPr>
            <a:endParaRPr lang="en-US" sz="1200" dirty="0">
              <a:cs typeface="Arial"/>
            </a:endParaRPr>
          </a:p>
          <a:p>
            <a:pPr>
              <a:spcBef>
                <a:spcPts val="20"/>
              </a:spcBef>
            </a:pPr>
            <a:r>
              <a:rPr lang="en-US" sz="1200" dirty="0">
                <a:cs typeface="Arial"/>
              </a:rPr>
              <a:t>Monitor ne bi </a:t>
            </a:r>
            <a:r>
              <a:rPr lang="en-US" sz="1200" dirty="0" err="1">
                <a:cs typeface="Arial"/>
              </a:rPr>
              <a:t>trebalo</a:t>
            </a:r>
            <a:r>
              <a:rPr lang="en-US" sz="1200" dirty="0">
                <a:cs typeface="Arial"/>
              </a:rPr>
              <a:t> da </a:t>
            </a:r>
            <a:r>
              <a:rPr lang="en-US" sz="1200" dirty="0" err="1">
                <a:cs typeface="Arial"/>
              </a:rPr>
              <a:t>preuzima</a:t>
            </a:r>
            <a:r>
              <a:rPr lang="en-US" sz="1200" dirty="0">
                <a:cs typeface="Arial"/>
              </a:rPr>
              <a:t> </a:t>
            </a:r>
            <a:r>
              <a:rPr lang="en-US" sz="1200" dirty="0" err="1"/>
              <a:t>podatke</a:t>
            </a:r>
            <a:r>
              <a:rPr lang="en-US" sz="1200" dirty="0"/>
              <a:t> </a:t>
            </a:r>
            <a:r>
              <a:rPr lang="en-US" sz="1200" dirty="0" err="1"/>
              <a:t>iz</a:t>
            </a:r>
            <a:r>
              <a:rPr lang="en-US" sz="1200" dirty="0"/>
              <a:t> </a:t>
            </a:r>
            <a:r>
              <a:rPr lang="en-US" sz="1200" dirty="0" err="1"/>
              <a:t>generatora</a:t>
            </a:r>
            <a:r>
              <a:rPr lang="en-US" sz="1200" dirty="0"/>
              <a:t> </a:t>
            </a:r>
            <a:r>
              <a:rPr lang="en-US" sz="1200" dirty="0" err="1"/>
              <a:t>stimulusa</a:t>
            </a:r>
            <a:r>
              <a:rPr lang="en-US" sz="1200" dirty="0"/>
              <a:t>, </a:t>
            </a:r>
            <a:r>
              <a:rPr lang="en-US" sz="1200" dirty="0" err="1"/>
              <a:t>jer</a:t>
            </a:r>
            <a:r>
              <a:rPr lang="en-US" sz="1200" dirty="0"/>
              <a:t> bi </a:t>
            </a:r>
            <a:r>
              <a:rPr lang="en-US" sz="1200" dirty="0" err="1"/>
              <a:t>stvaranje</a:t>
            </a:r>
            <a:r>
              <a:rPr lang="en-US" sz="1200" dirty="0"/>
              <a:t> </a:t>
            </a:r>
            <a:r>
              <a:rPr lang="en-US" sz="1200" dirty="0" err="1"/>
              <a:t>takve</a:t>
            </a:r>
            <a:r>
              <a:rPr lang="en-US" sz="1200" dirty="0"/>
              <a:t> </a:t>
            </a:r>
            <a:r>
              <a:rPr lang="en-US" sz="1200" dirty="0" err="1"/>
              <a:t>zavisnosti</a:t>
            </a:r>
            <a:r>
              <a:rPr lang="en-US" sz="1200" dirty="0"/>
              <a:t> </a:t>
            </a:r>
            <a:r>
              <a:rPr lang="en-US" sz="1200" dirty="0" err="1"/>
              <a:t>ugrozilo</a:t>
            </a:r>
            <a:r>
              <a:rPr lang="en-US" sz="1200" dirty="0"/>
              <a:t> </a:t>
            </a:r>
            <a:r>
              <a:rPr lang="en-US" sz="1200" dirty="0" err="1"/>
              <a:t>mogućnost</a:t>
            </a:r>
            <a:r>
              <a:rPr lang="en-US" sz="1200" dirty="0"/>
              <a:t> </a:t>
            </a:r>
            <a:r>
              <a:rPr lang="en-US" sz="1200" dirty="0" err="1"/>
              <a:t>ponovne</a:t>
            </a:r>
            <a:r>
              <a:rPr lang="en-US" sz="1200" dirty="0"/>
              <a:t> </a:t>
            </a:r>
            <a:r>
              <a:rPr lang="en-US" sz="1200" dirty="0" err="1"/>
              <a:t>upotrebe</a:t>
            </a:r>
            <a:r>
              <a:rPr lang="en-US" sz="1200" dirty="0"/>
              <a:t> </a:t>
            </a:r>
            <a:r>
              <a:rPr lang="en-US" sz="1200" dirty="0" err="1"/>
              <a:t>monitora</a:t>
            </a:r>
            <a:r>
              <a:rPr lang="en-US" sz="1200" dirty="0"/>
              <a:t> za </a:t>
            </a:r>
            <a:r>
              <a:rPr lang="en-US" sz="1200" dirty="0" err="1"/>
              <a:t>beleženje</a:t>
            </a:r>
            <a:r>
              <a:rPr lang="en-US" sz="1200" dirty="0"/>
              <a:t> </a:t>
            </a:r>
            <a:r>
              <a:rPr lang="en-US" sz="1200" dirty="0" err="1"/>
              <a:t>pokrivenosti</a:t>
            </a:r>
            <a:r>
              <a:rPr lang="en-US" sz="1200" dirty="0"/>
              <a:t> </a:t>
            </a:r>
            <a:r>
              <a:rPr lang="en-US" sz="1200" dirty="0" err="1"/>
              <a:t>na</a:t>
            </a:r>
            <a:r>
              <a:rPr lang="en-US" sz="1200" dirty="0"/>
              <a:t> </a:t>
            </a:r>
            <a:r>
              <a:rPr lang="en-US" sz="1200" dirty="0" err="1"/>
              <a:t>narednom</a:t>
            </a:r>
            <a:r>
              <a:rPr lang="en-US" sz="1200" dirty="0"/>
              <a:t> </a:t>
            </a:r>
            <a:r>
              <a:rPr lang="en-US" sz="1200" dirty="0" err="1"/>
              <a:t>nivou</a:t>
            </a:r>
            <a:r>
              <a:rPr lang="en-US" sz="1200" dirty="0"/>
              <a:t> </a:t>
            </a:r>
            <a:r>
              <a:rPr lang="en-US" sz="1200" dirty="0" err="1"/>
              <a:t>verifikacije</a:t>
            </a:r>
            <a:endParaRPr lang="en-US" sz="1200" dirty="0" err="1">
              <a:cs typeface="Arial"/>
            </a:endParaRPr>
          </a:p>
          <a:p>
            <a:pPr>
              <a:spcBef>
                <a:spcPts val="20"/>
              </a:spcBef>
            </a:pPr>
            <a:endParaRPr lang="en-US" sz="1200" dirty="0">
              <a:cs typeface="Arial"/>
            </a:endParaRPr>
          </a:p>
          <a:p>
            <a:pPr>
              <a:spcBef>
                <a:spcPts val="20"/>
              </a:spcBef>
            </a:pPr>
            <a:r>
              <a:rPr lang="en-US" sz="1200" dirty="0" err="1">
                <a:cs typeface="Arial"/>
              </a:rPr>
              <a:t>Slika</a:t>
            </a:r>
            <a:r>
              <a:rPr lang="en-US" sz="1200" dirty="0">
                <a:cs typeface="Arial"/>
              </a:rPr>
              <a:t> </a:t>
            </a:r>
            <a:r>
              <a:rPr lang="en-US" sz="1200" dirty="0" err="1">
                <a:cs typeface="Arial"/>
              </a:rPr>
              <a:t>sa</a:t>
            </a:r>
            <a:r>
              <a:rPr lang="en-US" sz="1200" dirty="0">
                <a:cs typeface="Arial"/>
              </a:rPr>
              <a:t> </a:t>
            </a:r>
            <a:r>
              <a:rPr lang="en-US" sz="1200" dirty="0" err="1">
                <a:cs typeface="Arial"/>
              </a:rPr>
              <a:t>desne</a:t>
            </a:r>
            <a:r>
              <a:rPr lang="en-US" sz="1200" dirty="0">
                <a:cs typeface="Arial"/>
              </a:rPr>
              <a:t> </a:t>
            </a:r>
            <a:r>
              <a:rPr lang="en-US" sz="1200" dirty="0" err="1">
                <a:cs typeface="Arial"/>
              </a:rPr>
              <a:t>strane</a:t>
            </a:r>
            <a:r>
              <a:rPr lang="en-US" sz="1200" dirty="0">
                <a:cs typeface="Arial"/>
              </a:rPr>
              <a:t> </a:t>
            </a:r>
            <a:r>
              <a:rPr lang="en-US" sz="1200" dirty="0" err="1">
                <a:cs typeface="Arial"/>
              </a:rPr>
              <a:t>prikazuje</a:t>
            </a:r>
            <a:r>
              <a:rPr lang="en-US" sz="1200" dirty="0">
                <a:cs typeface="Arial"/>
              </a:rPr>
              <a:t> </a:t>
            </a:r>
            <a:r>
              <a:rPr lang="en-US" sz="1200" dirty="0"/>
              <a:t>monitor koji </a:t>
            </a:r>
            <a:r>
              <a:rPr lang="en-US" sz="1200" dirty="0" err="1"/>
              <a:t>uzorkuje</a:t>
            </a:r>
            <a:r>
              <a:rPr lang="en-US" sz="1200" dirty="0"/>
              <a:t> </a:t>
            </a:r>
            <a:r>
              <a:rPr lang="en-US" sz="1200" dirty="0" err="1"/>
              <a:t>podatke</a:t>
            </a:r>
            <a:r>
              <a:rPr lang="en-US" sz="1200" dirty="0"/>
              <a:t> </a:t>
            </a:r>
            <a:r>
              <a:rPr lang="en-US" sz="1200" dirty="0" err="1"/>
              <a:t>sa</a:t>
            </a:r>
            <a:r>
              <a:rPr lang="en-US" sz="1200" dirty="0"/>
              <a:t> </a:t>
            </a:r>
            <a:r>
              <a:rPr lang="en-US" sz="1200" dirty="0" err="1"/>
              <a:t>primarnih</a:t>
            </a:r>
            <a:r>
              <a:rPr lang="en-US" sz="1200" dirty="0"/>
              <a:t> </a:t>
            </a:r>
            <a:r>
              <a:rPr lang="en-US" sz="1200" dirty="0" err="1"/>
              <a:t>ulaza</a:t>
            </a:r>
            <a:r>
              <a:rPr lang="en-US" sz="1200" dirty="0"/>
              <a:t> </a:t>
            </a:r>
            <a:r>
              <a:rPr lang="en-US" sz="1200" dirty="0" err="1"/>
              <a:t>uređaja</a:t>
            </a:r>
            <a:endParaRPr lang="en-US" sz="1200" dirty="0" err="1">
              <a:cs typeface="Arial"/>
            </a:endParaRPr>
          </a:p>
          <a:p>
            <a:pPr>
              <a:spcBef>
                <a:spcPts val="20"/>
              </a:spcBef>
            </a:pPr>
            <a:endParaRPr lang="en-US" sz="1200" dirty="0">
              <a:cs typeface="Arial"/>
            </a:endParaRPr>
          </a:p>
          <a:p>
            <a:pPr>
              <a:spcBef>
                <a:spcPts val="20"/>
              </a:spcBef>
            </a:pPr>
            <a:r>
              <a:rPr lang="en-US" sz="1200" dirty="0">
                <a:cs typeface="Arial"/>
              </a:rPr>
              <a:t>Blok </a:t>
            </a:r>
            <a:r>
              <a:rPr lang="en-US" sz="1200" dirty="0" err="1">
                <a:cs typeface="Arial"/>
              </a:rPr>
              <a:t>označen</a:t>
            </a:r>
            <a:r>
              <a:rPr lang="en-US" sz="1200" dirty="0">
                <a:cs typeface="Arial"/>
              </a:rPr>
              <a:t> </a:t>
            </a:r>
            <a:r>
              <a:rPr lang="en-US" sz="1200" dirty="0" err="1">
                <a:cs typeface="Arial"/>
              </a:rPr>
              <a:t>kao</a:t>
            </a:r>
            <a:r>
              <a:rPr lang="en-US" sz="1200" dirty="0">
                <a:cs typeface="Arial"/>
              </a:rPr>
              <a:t> „</a:t>
            </a:r>
            <a:r>
              <a:rPr lang="en-US" sz="1200" i="1" dirty="0"/>
              <a:t>Coverage</a:t>
            </a:r>
            <a:r>
              <a:rPr lang="en-US" sz="1200" dirty="0"/>
              <a:t>“ </a:t>
            </a:r>
            <a:r>
              <a:rPr lang="en-US" sz="1200" dirty="0" err="1"/>
              <a:t>predstavlja</a:t>
            </a:r>
            <a:r>
              <a:rPr lang="en-US" sz="1200" dirty="0"/>
              <a:t> </a:t>
            </a:r>
            <a:r>
              <a:rPr lang="en-US" sz="1200" dirty="0" err="1"/>
              <a:t>poseban</a:t>
            </a:r>
            <a:r>
              <a:rPr lang="en-US" sz="1200" dirty="0"/>
              <a:t> deo u </a:t>
            </a:r>
            <a:r>
              <a:rPr lang="en-US" sz="1200" dirty="0" err="1"/>
              <a:t>odnosu</a:t>
            </a:r>
            <a:r>
              <a:rPr lang="en-US" sz="1200" dirty="0"/>
              <a:t> </a:t>
            </a:r>
            <a:r>
              <a:rPr lang="en-US" sz="1200" dirty="0" err="1"/>
              <a:t>na</a:t>
            </a:r>
            <a:r>
              <a:rPr lang="en-US" sz="1200" dirty="0"/>
              <a:t> </a:t>
            </a:r>
            <a:r>
              <a:rPr lang="en-US" sz="1200" dirty="0" err="1"/>
              <a:t>blok</a:t>
            </a:r>
            <a:r>
              <a:rPr lang="en-US" sz="1200" dirty="0"/>
              <a:t> „</a:t>
            </a:r>
            <a:r>
              <a:rPr lang="en-US" sz="1200" i="1" dirty="0"/>
              <a:t>Input Monitor</a:t>
            </a:r>
            <a:r>
              <a:rPr lang="en-US" sz="1200" dirty="0"/>
              <a:t>“, </a:t>
            </a:r>
            <a:r>
              <a:rPr lang="en-US" sz="1200" dirty="0" err="1"/>
              <a:t>jer</a:t>
            </a:r>
            <a:r>
              <a:rPr lang="en-US" sz="1200" dirty="0"/>
              <a:t> </a:t>
            </a:r>
            <a:r>
              <a:rPr lang="en-US" sz="1200" dirty="0" err="1"/>
              <a:t>ima</a:t>
            </a:r>
            <a:r>
              <a:rPr lang="en-US" sz="1200" dirty="0"/>
              <a:t> </a:t>
            </a:r>
            <a:r>
              <a:rPr lang="en-US" sz="1200" dirty="0" err="1"/>
              <a:t>specifičnu</a:t>
            </a:r>
            <a:r>
              <a:rPr lang="en-US" sz="1200" dirty="0"/>
              <a:t> </a:t>
            </a:r>
            <a:r>
              <a:rPr lang="en-US" sz="1200" dirty="0" err="1"/>
              <a:t>odgovornost</a:t>
            </a:r>
            <a:r>
              <a:rPr lang="en-US" sz="1200" dirty="0"/>
              <a:t>, </a:t>
            </a:r>
            <a:r>
              <a:rPr lang="en-US" sz="1200" dirty="0" err="1"/>
              <a:t>dok</a:t>
            </a:r>
            <a:r>
              <a:rPr lang="en-US" sz="1200" dirty="0"/>
              <a:t> je monitor </a:t>
            </a:r>
            <a:r>
              <a:rPr lang="en-US" sz="1200" dirty="0" err="1"/>
              <a:t>opšte</a:t>
            </a:r>
            <a:r>
              <a:rPr lang="en-US" sz="1200" dirty="0"/>
              <a:t> </a:t>
            </a:r>
            <a:r>
              <a:rPr lang="en-US" sz="1200" dirty="0" err="1"/>
              <a:t>namene</a:t>
            </a:r>
            <a:endParaRPr lang="en-US" sz="1200" dirty="0" err="1">
              <a:cs typeface="Arial"/>
            </a:endParaRPr>
          </a:p>
          <a:p>
            <a:pPr>
              <a:spcBef>
                <a:spcPts val="20"/>
              </a:spcBef>
            </a:pPr>
            <a:endParaRPr lang="en-US" sz="1200" dirty="0"/>
          </a:p>
          <a:p>
            <a:pPr>
              <a:spcBef>
                <a:spcPts val="20"/>
              </a:spcBef>
            </a:pPr>
            <a:r>
              <a:rPr lang="en-US" sz="1200" dirty="0"/>
              <a:t>Blok </a:t>
            </a:r>
            <a:r>
              <a:rPr lang="en-US" sz="1200" dirty="0" err="1"/>
              <a:t>pokrivenosti</a:t>
            </a:r>
            <a:r>
              <a:rPr lang="en-US" sz="1200" dirty="0"/>
              <a:t> je </a:t>
            </a:r>
            <a:r>
              <a:rPr lang="en-US" sz="1200" dirty="0" err="1"/>
              <a:t>isključivo</a:t>
            </a:r>
            <a:r>
              <a:rPr lang="en-US" sz="1200" dirty="0"/>
              <a:t> </a:t>
            </a:r>
            <a:r>
              <a:rPr lang="en-US" sz="1200" dirty="0" err="1"/>
              <a:t>odgovoran</a:t>
            </a:r>
            <a:r>
              <a:rPr lang="en-US" sz="1200" dirty="0"/>
              <a:t> za </a:t>
            </a:r>
            <a:r>
              <a:rPr lang="en-US" sz="1200" dirty="0" err="1"/>
              <a:t>beleženje</a:t>
            </a:r>
            <a:r>
              <a:rPr lang="en-US" sz="1200" dirty="0"/>
              <a:t> </a:t>
            </a:r>
            <a:r>
              <a:rPr lang="en-US" sz="1200" dirty="0" err="1"/>
              <a:t>podataka</a:t>
            </a:r>
            <a:r>
              <a:rPr lang="en-US" sz="1200" dirty="0"/>
              <a:t> o </a:t>
            </a:r>
            <a:r>
              <a:rPr lang="en-US" sz="1200" dirty="0" err="1"/>
              <a:t>funkcionalnoj</a:t>
            </a:r>
            <a:r>
              <a:rPr lang="en-US" sz="1200" dirty="0"/>
              <a:t> </a:t>
            </a:r>
            <a:r>
              <a:rPr lang="en-US" sz="1200" dirty="0" err="1"/>
              <a:t>pokrivenosti</a:t>
            </a:r>
            <a:endParaRPr lang="en-US" sz="1200" dirty="0" err="1">
              <a:cs typeface="Arial"/>
            </a:endParaRPr>
          </a:p>
          <a:p>
            <a:pPr>
              <a:spcBef>
                <a:spcPts val="20"/>
              </a:spcBef>
            </a:pPr>
            <a:endParaRPr lang="en-US" sz="1200" dirty="0"/>
          </a:p>
          <a:p>
            <a:pPr>
              <a:spcBef>
                <a:spcPts val="20"/>
              </a:spcBef>
            </a:pPr>
            <a:r>
              <a:rPr lang="en-US" sz="1200" dirty="0"/>
              <a:t>Blok </a:t>
            </a:r>
            <a:r>
              <a:rPr lang="en-US" sz="1200" dirty="0" err="1"/>
              <a:t>monitora</a:t>
            </a:r>
            <a:r>
              <a:rPr lang="en-US" sz="1200" dirty="0"/>
              <a:t> je </a:t>
            </a:r>
            <a:r>
              <a:rPr lang="en-US" sz="1200" dirty="0" err="1"/>
              <a:t>generička</a:t>
            </a:r>
            <a:r>
              <a:rPr lang="en-US" sz="1200" dirty="0"/>
              <a:t> </a:t>
            </a:r>
            <a:r>
              <a:rPr lang="en-US" sz="1200" dirty="0" err="1"/>
              <a:t>jedinica</a:t>
            </a:r>
            <a:r>
              <a:rPr lang="en-US" sz="1200" dirty="0"/>
              <a:t> za </a:t>
            </a:r>
            <a:r>
              <a:rPr lang="en-US" sz="1200" dirty="0" err="1"/>
              <a:t>beleženje</a:t>
            </a:r>
            <a:r>
              <a:rPr lang="en-US" sz="1200" dirty="0"/>
              <a:t> </a:t>
            </a:r>
            <a:r>
              <a:rPr lang="en-US" sz="1200" dirty="0" err="1"/>
              <a:t>podataka</a:t>
            </a:r>
            <a:r>
              <a:rPr lang="en-US" sz="1200" dirty="0"/>
              <a:t>, </a:t>
            </a:r>
            <a:r>
              <a:rPr lang="en-US" sz="1200" dirty="0" err="1"/>
              <a:t>koja</a:t>
            </a:r>
            <a:r>
              <a:rPr lang="en-US" sz="1200" dirty="0"/>
              <a:t> se </a:t>
            </a:r>
            <a:r>
              <a:rPr lang="en-US" sz="1200" dirty="0" err="1"/>
              <a:t>koristi</a:t>
            </a:r>
            <a:r>
              <a:rPr lang="en-US" sz="1200" dirty="0"/>
              <a:t> </a:t>
            </a:r>
            <a:r>
              <a:rPr lang="en-US" sz="1200" dirty="0" err="1"/>
              <a:t>i</a:t>
            </a:r>
            <a:r>
              <a:rPr lang="en-US" sz="1200" dirty="0"/>
              <a:t> za </a:t>
            </a:r>
            <a:r>
              <a:rPr lang="en-US" sz="1200" dirty="0" err="1"/>
              <a:t>potrebe</a:t>
            </a:r>
            <a:r>
              <a:rPr lang="en-US" sz="1200" dirty="0"/>
              <a:t> </a:t>
            </a:r>
            <a:r>
              <a:rPr lang="en-US" sz="1200" dirty="0" err="1"/>
              <a:t>pokrivenosti</a:t>
            </a:r>
            <a:r>
              <a:rPr lang="en-US" sz="1200" dirty="0"/>
              <a:t> </a:t>
            </a:r>
            <a:r>
              <a:rPr lang="en-US" sz="1200" dirty="0" err="1"/>
              <a:t>i</a:t>
            </a:r>
            <a:r>
              <a:rPr lang="en-US" sz="1200" dirty="0"/>
              <a:t> za </a:t>
            </a:r>
            <a:r>
              <a:rPr lang="en-US" sz="1200" dirty="0" err="1"/>
              <a:t>potrebe</a:t>
            </a:r>
            <a:r>
              <a:rPr lang="en-US" sz="1200" dirty="0"/>
              <a:t> </a:t>
            </a:r>
            <a:r>
              <a:rPr lang="en-US" sz="1200" dirty="0" err="1"/>
              <a:t>provere</a:t>
            </a:r>
            <a:r>
              <a:rPr lang="en-US" sz="1200" dirty="0"/>
              <a:t> (checking)</a:t>
            </a:r>
            <a:endParaRPr lang="en-US" dirty="0"/>
          </a:p>
          <a:p>
            <a:endParaRPr lang="en-US" altLang="en-US" sz="1200" dirty="0">
              <a:cs typeface="Arial"/>
            </a:endParaRPr>
          </a:p>
        </p:txBody>
      </p:sp>
      <p:pic>
        <p:nvPicPr>
          <p:cNvPr id="56325" name="Picture 6">
            <a:extLst>
              <a:ext uri="{FF2B5EF4-FFF2-40B4-BE49-F238E27FC236}">
                <a16:creationId xmlns:a16="http://schemas.microsoft.com/office/drawing/2014/main" id="{8654FF5C-9708-DBEB-E875-53939AA5EBE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7725" y="1608138"/>
            <a:ext cx="4186238" cy="2336800"/>
          </a:xfrm>
        </p:spPr>
      </p:pic>
    </p:spTree>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4">
            <a:extLst>
              <a:ext uri="{FF2B5EF4-FFF2-40B4-BE49-F238E27FC236}">
                <a16:creationId xmlns:a16="http://schemas.microsoft.com/office/drawing/2014/main" id="{38D76788-2CFA-BB1C-C968-014EF0E881FD}"/>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ED6D23-4F7C-48E9-985F-ED5AACDDA0C4}" type="slidenum">
              <a:rPr lang="de-DE" altLang="en-US">
                <a:solidFill>
                  <a:schemeClr val="bg1"/>
                </a:solidFill>
              </a:rPr>
              <a:pPr/>
              <a:t>39</a:t>
            </a:fld>
            <a:endParaRPr lang="de-DE" altLang="en-US">
              <a:solidFill>
                <a:schemeClr val="bg1"/>
              </a:solidFill>
            </a:endParaRPr>
          </a:p>
        </p:txBody>
      </p:sp>
      <p:sp>
        <p:nvSpPr>
          <p:cNvPr id="57347" name="Rectangle 2">
            <a:extLst>
              <a:ext uri="{FF2B5EF4-FFF2-40B4-BE49-F238E27FC236}">
                <a16:creationId xmlns:a16="http://schemas.microsoft.com/office/drawing/2014/main" id="{25867DDD-7B88-0714-34AA-373693FBCFB3}"/>
              </a:ext>
            </a:extLst>
          </p:cNvPr>
          <p:cNvSpPr>
            <a:spLocks noGrp="1" noChangeArrowheads="1"/>
          </p:cNvSpPr>
          <p:nvPr>
            <p:ph type="title"/>
          </p:nvPr>
        </p:nvSpPr>
        <p:spPr/>
        <p:txBody>
          <a:bodyPr/>
          <a:lstStyle/>
          <a:p>
            <a:r>
              <a:rPr lang="en-US" altLang="en-US" dirty="0" err="1"/>
              <a:t>Uzorkovanje</a:t>
            </a:r>
            <a:r>
              <a:rPr lang="en-US" altLang="en-US" dirty="0"/>
              <a:t> </a:t>
            </a:r>
            <a:r>
              <a:rPr lang="en-US" altLang="en-US" dirty="0" err="1"/>
              <a:t>izlaznih</a:t>
            </a:r>
            <a:r>
              <a:rPr lang="en-US" altLang="en-US" dirty="0"/>
              <a:t> </a:t>
            </a:r>
            <a:r>
              <a:rPr lang="en-US" altLang="en-US" dirty="0" err="1"/>
              <a:t>atributa</a:t>
            </a:r>
            <a:endParaRPr lang="en-US" dirty="0" err="1"/>
          </a:p>
        </p:txBody>
      </p:sp>
      <p:sp>
        <p:nvSpPr>
          <p:cNvPr id="57348" name="Rectangle 4">
            <a:extLst>
              <a:ext uri="{FF2B5EF4-FFF2-40B4-BE49-F238E27FC236}">
                <a16:creationId xmlns:a16="http://schemas.microsoft.com/office/drawing/2014/main" id="{C4379A7F-DDE7-D9A6-2230-7D6AAD983FB7}"/>
              </a:ext>
            </a:extLst>
          </p:cNvPr>
          <p:cNvSpPr>
            <a:spLocks noGrp="1" noChangeArrowheads="1"/>
          </p:cNvSpPr>
          <p:nvPr>
            <p:ph type="body" sz="half" idx="1"/>
          </p:nvPr>
        </p:nvSpPr>
        <p:spPr/>
        <p:txBody>
          <a:bodyPr/>
          <a:lstStyle/>
          <a:p>
            <a:pPr>
              <a:spcBef>
                <a:spcPts val="20"/>
              </a:spcBef>
            </a:pPr>
            <a:r>
              <a:rPr lang="en-US" altLang="en-US" sz="1600" dirty="0"/>
              <a:t>Atributi </a:t>
            </a:r>
            <a:r>
              <a:rPr lang="en-US" altLang="en-US" sz="1600" dirty="0" err="1"/>
              <a:t>izlaza</a:t>
            </a:r>
            <a:r>
              <a:rPr lang="en-US" altLang="en-US" sz="1600" dirty="0"/>
              <a:t> </a:t>
            </a:r>
            <a:r>
              <a:rPr lang="en-US" altLang="en-US" sz="1600" dirty="0" err="1"/>
              <a:t>takođe</a:t>
            </a:r>
            <a:r>
              <a:rPr lang="en-US" altLang="en-US" sz="1600" dirty="0"/>
              <a:t> </a:t>
            </a:r>
            <a:r>
              <a:rPr lang="en-US" altLang="en-US" sz="1600" dirty="0" err="1"/>
              <a:t>treba</a:t>
            </a:r>
            <a:r>
              <a:rPr lang="en-US" altLang="en-US" sz="1600" dirty="0"/>
              <a:t> da </a:t>
            </a:r>
            <a:r>
              <a:rPr lang="en-US" altLang="en-US" sz="1600" dirty="0" err="1"/>
              <a:t>budu</a:t>
            </a:r>
            <a:r>
              <a:rPr lang="en-US" altLang="en-US" sz="1600" dirty="0"/>
              <a:t> </a:t>
            </a:r>
            <a:r>
              <a:rPr lang="en-US" altLang="en-US" sz="1600" dirty="0" err="1"/>
              <a:t>uzorkovani</a:t>
            </a:r>
            <a:r>
              <a:rPr lang="en-US" altLang="en-US" sz="1600" dirty="0"/>
              <a:t> </a:t>
            </a:r>
            <a:r>
              <a:rPr lang="en-US" altLang="en-US" sz="1600" dirty="0" err="1"/>
              <a:t>pomoću</a:t>
            </a:r>
            <a:r>
              <a:rPr lang="en-US" altLang="en-US" sz="1600" dirty="0"/>
              <a:t> </a:t>
            </a:r>
            <a:r>
              <a:rPr lang="en-US" altLang="en-US" sz="1600" dirty="0" err="1"/>
              <a:t>monitora</a:t>
            </a:r>
            <a:r>
              <a:rPr lang="en-US" altLang="en-US" sz="1600" dirty="0"/>
              <a:t>, </a:t>
            </a:r>
            <a:r>
              <a:rPr lang="en-US" altLang="en-US" sz="1600" dirty="0" err="1"/>
              <a:t>ali</a:t>
            </a:r>
            <a:r>
              <a:rPr lang="en-US" altLang="en-US" sz="1600" dirty="0"/>
              <a:t> </a:t>
            </a:r>
            <a:r>
              <a:rPr lang="en-US" altLang="en-US" sz="1600" dirty="0" err="1"/>
              <a:t>naravno</a:t>
            </a:r>
            <a:r>
              <a:rPr lang="en-US" altLang="en-US" sz="1600" dirty="0"/>
              <a:t>, </a:t>
            </a:r>
            <a:r>
              <a:rPr lang="en-US" altLang="en-US" sz="1600" dirty="0" err="1"/>
              <a:t>sa</a:t>
            </a:r>
            <a:r>
              <a:rPr lang="en-US" altLang="en-US" sz="1600" dirty="0"/>
              <a:t> </a:t>
            </a:r>
            <a:r>
              <a:rPr lang="en-US" altLang="en-US" sz="1600" dirty="0" err="1"/>
              <a:t>primarnih</a:t>
            </a:r>
            <a:r>
              <a:rPr lang="en-US" altLang="en-US" sz="1600" dirty="0"/>
              <a:t> </a:t>
            </a:r>
            <a:r>
              <a:rPr lang="en-US" altLang="en-US" sz="1600" dirty="0" err="1"/>
              <a:t>izlaza</a:t>
            </a:r>
            <a:r>
              <a:rPr lang="en-US" altLang="en-US" sz="1600" dirty="0"/>
              <a:t> </a:t>
            </a:r>
            <a:r>
              <a:rPr lang="en-US" altLang="en-US" sz="1600" dirty="0" err="1"/>
              <a:t>uređaja</a:t>
            </a:r>
            <a:endParaRPr lang="en-US" altLang="en-US" sz="1600" dirty="0" err="1">
              <a:cs typeface="Arial"/>
            </a:endParaRPr>
          </a:p>
          <a:p>
            <a:pPr>
              <a:spcBef>
                <a:spcPts val="20"/>
              </a:spcBef>
            </a:pPr>
            <a:endParaRPr lang="en-US" altLang="en-US" sz="1600" dirty="0">
              <a:cs typeface="Arial"/>
            </a:endParaRPr>
          </a:p>
          <a:p>
            <a:pPr>
              <a:spcBef>
                <a:spcPts val="20"/>
              </a:spcBef>
            </a:pPr>
            <a:r>
              <a:rPr lang="en-US" sz="1600" dirty="0">
                <a:cs typeface="Arial"/>
              </a:rPr>
              <a:t>Monitor </a:t>
            </a:r>
            <a:r>
              <a:rPr lang="en-US" sz="1600" dirty="0" err="1">
                <a:cs typeface="Arial"/>
              </a:rPr>
              <a:t>treba</a:t>
            </a:r>
            <a:r>
              <a:rPr lang="en-US" sz="1600" dirty="0">
                <a:cs typeface="Arial"/>
              </a:rPr>
              <a:t> da </a:t>
            </a:r>
            <a:r>
              <a:rPr lang="en-US" sz="1600" dirty="0" err="1"/>
              <a:t>uzorkuje</a:t>
            </a:r>
            <a:r>
              <a:rPr lang="en-US" sz="1600" dirty="0"/>
              <a:t> </a:t>
            </a:r>
            <a:r>
              <a:rPr lang="en-US" sz="1600" dirty="0" err="1"/>
              <a:t>podatke</a:t>
            </a:r>
            <a:r>
              <a:rPr lang="en-US" sz="1600" dirty="0"/>
              <a:t> u </a:t>
            </a:r>
            <a:r>
              <a:rPr lang="en-US" sz="1600" dirty="0" err="1"/>
              <a:t>validnim</a:t>
            </a:r>
            <a:r>
              <a:rPr lang="en-US" sz="1600" dirty="0"/>
              <a:t> </a:t>
            </a:r>
            <a:r>
              <a:rPr lang="en-US" sz="1600" dirty="0" err="1"/>
              <a:t>vremenskim</a:t>
            </a:r>
            <a:r>
              <a:rPr lang="en-US" sz="1600" dirty="0"/>
              <a:t> </a:t>
            </a:r>
            <a:r>
              <a:rPr lang="en-US" sz="1600" dirty="0" err="1"/>
              <a:t>trenucima</a:t>
            </a:r>
            <a:r>
              <a:rPr lang="en-US" sz="1600" dirty="0"/>
              <a:t> </a:t>
            </a:r>
            <a:r>
              <a:rPr lang="en-US" sz="1600" dirty="0" err="1"/>
              <a:t>definisanim</a:t>
            </a:r>
            <a:r>
              <a:rPr lang="en-US" sz="1600" dirty="0"/>
              <a:t> </a:t>
            </a:r>
            <a:r>
              <a:rPr lang="en-US" sz="1600" dirty="0" err="1"/>
              <a:t>specifikacijom</a:t>
            </a:r>
            <a:r>
              <a:rPr lang="en-US" sz="1600" dirty="0"/>
              <a:t> </a:t>
            </a:r>
            <a:r>
              <a:rPr lang="en-US" sz="1600" dirty="0" err="1"/>
              <a:t>uređaja</a:t>
            </a:r>
            <a:endParaRPr lang="en-US" sz="1600" dirty="0" err="1">
              <a:cs typeface="Arial"/>
            </a:endParaRPr>
          </a:p>
          <a:p>
            <a:pPr>
              <a:spcBef>
                <a:spcPts val="20"/>
              </a:spcBef>
            </a:pPr>
            <a:endParaRPr lang="en-US" sz="1600" dirty="0"/>
          </a:p>
          <a:p>
            <a:pPr>
              <a:spcBef>
                <a:spcPts val="20"/>
              </a:spcBef>
            </a:pPr>
            <a:r>
              <a:rPr lang="en-US" sz="1600" err="1"/>
              <a:t>Slika</a:t>
            </a:r>
            <a:r>
              <a:rPr lang="en-US" sz="1600" dirty="0"/>
              <a:t> </a:t>
            </a:r>
            <a:r>
              <a:rPr lang="en-US" sz="1600" err="1"/>
              <a:t>sa</a:t>
            </a:r>
            <a:r>
              <a:rPr lang="en-US" sz="1600" dirty="0"/>
              <a:t> </a:t>
            </a:r>
            <a:r>
              <a:rPr lang="en-US" sz="1600" err="1"/>
              <a:t>desne</a:t>
            </a:r>
            <a:r>
              <a:rPr lang="en-US" sz="1600" dirty="0"/>
              <a:t> </a:t>
            </a:r>
            <a:r>
              <a:rPr lang="en-US" sz="1600" err="1"/>
              <a:t>strane</a:t>
            </a:r>
            <a:r>
              <a:rPr lang="en-US" sz="1600" dirty="0"/>
              <a:t> </a:t>
            </a:r>
            <a:r>
              <a:rPr lang="en-US" sz="1600" err="1"/>
              <a:t>prikazuje</a:t>
            </a:r>
            <a:r>
              <a:rPr lang="en-US" sz="1600" dirty="0"/>
              <a:t> monitor koji </a:t>
            </a:r>
            <a:r>
              <a:rPr lang="en-US" sz="1600" err="1"/>
              <a:t>uzorkuje</a:t>
            </a:r>
            <a:r>
              <a:rPr lang="en-US" sz="1600" dirty="0"/>
              <a:t> </a:t>
            </a:r>
            <a:r>
              <a:rPr lang="en-US" sz="1600" err="1"/>
              <a:t>podatke</a:t>
            </a:r>
            <a:r>
              <a:rPr lang="en-US" sz="1600" dirty="0"/>
              <a:t> </a:t>
            </a:r>
            <a:r>
              <a:rPr lang="en-US" sz="1600" err="1"/>
              <a:t>sa</a:t>
            </a:r>
            <a:r>
              <a:rPr lang="en-US" sz="1600" dirty="0"/>
              <a:t> </a:t>
            </a:r>
            <a:r>
              <a:rPr lang="en-US" sz="1600" err="1"/>
              <a:t>primarnih</a:t>
            </a:r>
            <a:r>
              <a:rPr lang="en-US" sz="1600" dirty="0"/>
              <a:t> </a:t>
            </a:r>
            <a:r>
              <a:rPr lang="en-US" sz="1600" err="1"/>
              <a:t>izlaza</a:t>
            </a:r>
            <a:r>
              <a:rPr lang="en-US" sz="1600" dirty="0"/>
              <a:t> </a:t>
            </a:r>
            <a:r>
              <a:rPr lang="en-US" sz="1600" err="1"/>
              <a:t>uređaja</a:t>
            </a:r>
            <a:endParaRPr lang="en-US" sz="1600" dirty="0" err="1">
              <a:cs typeface="Arial"/>
            </a:endParaRPr>
          </a:p>
          <a:p>
            <a:endParaRPr lang="en-US" altLang="en-US" sz="1600" dirty="0">
              <a:cs typeface="Arial"/>
            </a:endParaRPr>
          </a:p>
        </p:txBody>
      </p:sp>
      <p:pic>
        <p:nvPicPr>
          <p:cNvPr id="57349" name="Picture 6">
            <a:extLst>
              <a:ext uri="{FF2B5EF4-FFF2-40B4-BE49-F238E27FC236}">
                <a16:creationId xmlns:a16="http://schemas.microsoft.com/office/drawing/2014/main" id="{F472C66C-380E-42A0-9B02-20A221072B9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30800" y="1538288"/>
            <a:ext cx="3238500" cy="2476500"/>
          </a:xfrm>
        </p:spPr>
      </p:pic>
    </p:spTree>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4">
            <a:extLst>
              <a:ext uri="{FF2B5EF4-FFF2-40B4-BE49-F238E27FC236}">
                <a16:creationId xmlns:a16="http://schemas.microsoft.com/office/drawing/2014/main" id="{20FA511C-B529-5E75-3D9E-A87C2213D0DB}"/>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E7D8F9-56AE-47F1-9F06-4046235C21A1}" type="slidenum">
              <a:rPr lang="de-DE" altLang="en-US">
                <a:solidFill>
                  <a:schemeClr val="bg1"/>
                </a:solidFill>
              </a:rPr>
              <a:pPr/>
              <a:t>40</a:t>
            </a:fld>
            <a:endParaRPr lang="de-DE" altLang="en-US">
              <a:solidFill>
                <a:schemeClr val="bg1"/>
              </a:solidFill>
            </a:endParaRPr>
          </a:p>
        </p:txBody>
      </p:sp>
      <p:sp>
        <p:nvSpPr>
          <p:cNvPr id="58371" name="Rectangle 4">
            <a:extLst>
              <a:ext uri="{FF2B5EF4-FFF2-40B4-BE49-F238E27FC236}">
                <a16:creationId xmlns:a16="http://schemas.microsoft.com/office/drawing/2014/main" id="{A4630E09-C8F4-DE33-44F0-F1027C170F65}"/>
              </a:ext>
            </a:extLst>
          </p:cNvPr>
          <p:cNvSpPr>
            <a:spLocks noGrp="1" noChangeArrowheads="1"/>
          </p:cNvSpPr>
          <p:nvPr>
            <p:ph type="title"/>
          </p:nvPr>
        </p:nvSpPr>
        <p:spPr/>
        <p:txBody>
          <a:bodyPr/>
          <a:lstStyle/>
          <a:p>
            <a:r>
              <a:rPr lang="en-US" altLang="en-US" dirty="0" err="1">
                <a:cs typeface="Arial"/>
              </a:rPr>
              <a:t>Uzorkovanje</a:t>
            </a:r>
            <a:r>
              <a:rPr lang="en-US" altLang="en-US" dirty="0">
                <a:cs typeface="Arial"/>
              </a:rPr>
              <a:t> </a:t>
            </a:r>
            <a:r>
              <a:rPr lang="en-US" altLang="en-US" dirty="0" err="1">
                <a:cs typeface="Arial"/>
              </a:rPr>
              <a:t>internih</a:t>
            </a:r>
            <a:r>
              <a:rPr lang="en-US" altLang="en-US" dirty="0">
                <a:cs typeface="Arial"/>
              </a:rPr>
              <a:t> </a:t>
            </a:r>
            <a:r>
              <a:rPr lang="en-US" altLang="en-US" dirty="0" err="1">
                <a:cs typeface="Arial"/>
              </a:rPr>
              <a:t>atributa</a:t>
            </a:r>
          </a:p>
        </p:txBody>
      </p:sp>
      <p:sp>
        <p:nvSpPr>
          <p:cNvPr id="58372" name="Rectangle 5">
            <a:extLst>
              <a:ext uri="{FF2B5EF4-FFF2-40B4-BE49-F238E27FC236}">
                <a16:creationId xmlns:a16="http://schemas.microsoft.com/office/drawing/2014/main" id="{DB346EC9-0FB8-1E3D-529B-5104A14098AE}"/>
              </a:ext>
            </a:extLst>
          </p:cNvPr>
          <p:cNvSpPr>
            <a:spLocks noGrp="1" noChangeArrowheads="1"/>
          </p:cNvSpPr>
          <p:nvPr>
            <p:ph type="body" sz="half" idx="1"/>
          </p:nvPr>
        </p:nvSpPr>
        <p:spPr>
          <a:xfrm>
            <a:off x="319088" y="863600"/>
            <a:ext cx="6859510" cy="1836738"/>
          </a:xfrm>
        </p:spPr>
        <p:txBody>
          <a:bodyPr/>
          <a:lstStyle/>
          <a:p>
            <a:pPr>
              <a:spcBef>
                <a:spcPts val="20"/>
              </a:spcBef>
            </a:pPr>
            <a:r>
              <a:rPr lang="en-US" altLang="en-US" sz="1200" dirty="0" err="1"/>
              <a:t>Unutrašnji</a:t>
            </a:r>
            <a:r>
              <a:rPr lang="en-US" altLang="en-US" sz="1200" dirty="0"/>
              <a:t> </a:t>
            </a:r>
            <a:r>
              <a:rPr lang="en-US" altLang="en-US" sz="1200" dirty="0" err="1"/>
              <a:t>atributi</a:t>
            </a:r>
            <a:r>
              <a:rPr lang="en-US" altLang="en-US" sz="1200" dirty="0"/>
              <a:t> </a:t>
            </a:r>
            <a:r>
              <a:rPr lang="en-US" altLang="en-US" sz="1200" dirty="0" err="1"/>
              <a:t>uređaja</a:t>
            </a:r>
            <a:r>
              <a:rPr lang="en-US" altLang="en-US" sz="1200" dirty="0"/>
              <a:t> </a:t>
            </a:r>
            <a:r>
              <a:rPr lang="en-US" altLang="en-US" sz="1200" dirty="0" err="1"/>
              <a:t>takođe</a:t>
            </a:r>
            <a:r>
              <a:rPr lang="en-US" altLang="en-US" sz="1200" dirty="0"/>
              <a:t> </a:t>
            </a:r>
            <a:r>
              <a:rPr lang="en-US" altLang="en-US" sz="1200" dirty="0" err="1"/>
              <a:t>imaju</a:t>
            </a:r>
            <a:r>
              <a:rPr lang="en-US" altLang="en-US" sz="1200" dirty="0"/>
              <a:t> </a:t>
            </a:r>
            <a:r>
              <a:rPr lang="en-US" altLang="en-US" sz="1200" dirty="0" err="1"/>
              <a:t>pridružen</a:t>
            </a:r>
            <a:r>
              <a:rPr lang="en-US" altLang="en-US" sz="1200" dirty="0"/>
              <a:t> monitor </a:t>
            </a:r>
            <a:r>
              <a:rPr lang="en-US" altLang="en-US" sz="1200" dirty="0" err="1"/>
              <a:t>odgovoran</a:t>
            </a:r>
            <a:r>
              <a:rPr lang="en-US" altLang="en-US" sz="1200" dirty="0"/>
              <a:t> za </a:t>
            </a:r>
            <a:r>
              <a:rPr lang="en-US" altLang="en-US" sz="1200" dirty="0" err="1"/>
              <a:t>hvatanje</a:t>
            </a:r>
            <a:r>
              <a:rPr lang="en-US" altLang="en-US" sz="1200" dirty="0"/>
              <a:t> </a:t>
            </a:r>
            <a:r>
              <a:rPr lang="en-US" altLang="en-US" sz="1200" dirty="0" err="1"/>
              <a:t>vrednosti</a:t>
            </a:r>
            <a:r>
              <a:rPr lang="en-US" altLang="en-US" sz="1200" dirty="0"/>
              <a:t> </a:t>
            </a:r>
            <a:r>
              <a:rPr lang="en-US" altLang="en-US" sz="1200" dirty="0" err="1"/>
              <a:t>unutrašnjih</a:t>
            </a:r>
            <a:r>
              <a:rPr lang="en-US" altLang="en-US" sz="1200" dirty="0"/>
              <a:t> </a:t>
            </a:r>
            <a:r>
              <a:rPr lang="en-US" altLang="en-US" sz="1200" dirty="0" err="1"/>
              <a:t>signala</a:t>
            </a:r>
            <a:r>
              <a:rPr lang="en-US" altLang="en-US" sz="1200" dirty="0"/>
              <a:t> </a:t>
            </a:r>
            <a:r>
              <a:rPr lang="en-US" altLang="en-US" sz="1200" dirty="0" err="1"/>
              <a:t>i</a:t>
            </a:r>
            <a:r>
              <a:rPr lang="en-US" altLang="en-US" sz="1200" dirty="0"/>
              <a:t> </a:t>
            </a:r>
            <a:r>
              <a:rPr lang="en-US" altLang="en-US" sz="1200" dirty="0" err="1"/>
              <a:t>registara</a:t>
            </a:r>
            <a:endParaRPr lang="en-US" altLang="en-US" sz="1200" dirty="0" err="1">
              <a:cs typeface="Arial"/>
            </a:endParaRPr>
          </a:p>
          <a:p>
            <a:pPr>
              <a:spcBef>
                <a:spcPts val="20"/>
              </a:spcBef>
            </a:pPr>
            <a:endParaRPr lang="en-US" altLang="en-US" sz="1200" dirty="0"/>
          </a:p>
          <a:p>
            <a:pPr>
              <a:spcBef>
                <a:spcPts val="20"/>
              </a:spcBef>
            </a:pPr>
            <a:r>
              <a:rPr lang="en-US" sz="1200" dirty="0"/>
              <a:t>Za </a:t>
            </a:r>
            <a:r>
              <a:rPr lang="en-US" sz="1200" dirty="0" err="1"/>
              <a:t>razliku</a:t>
            </a:r>
            <a:r>
              <a:rPr lang="en-US" sz="1200" dirty="0"/>
              <a:t> od </a:t>
            </a:r>
            <a:r>
              <a:rPr lang="en-US" sz="1200" dirty="0" err="1"/>
              <a:t>ulaznih</a:t>
            </a:r>
            <a:r>
              <a:rPr lang="en-US" sz="1200" dirty="0"/>
              <a:t> </a:t>
            </a:r>
            <a:r>
              <a:rPr lang="en-US" sz="1200" dirty="0" err="1"/>
              <a:t>i</a:t>
            </a:r>
            <a:r>
              <a:rPr lang="en-US" sz="1200" dirty="0"/>
              <a:t> </a:t>
            </a:r>
            <a:r>
              <a:rPr lang="en-US" sz="1200" dirty="0" err="1"/>
              <a:t>izlaznih</a:t>
            </a:r>
            <a:r>
              <a:rPr lang="en-US" sz="1200" dirty="0"/>
              <a:t> </a:t>
            </a:r>
            <a:r>
              <a:rPr lang="en-US" sz="1200" dirty="0" err="1"/>
              <a:t>interfejsa</a:t>
            </a:r>
            <a:r>
              <a:rPr lang="en-US" sz="1200" dirty="0"/>
              <a:t> </a:t>
            </a:r>
            <a:r>
              <a:rPr lang="en-US" sz="1200" dirty="0" err="1"/>
              <a:t>uređaja</a:t>
            </a:r>
            <a:r>
              <a:rPr lang="en-US" sz="1200" dirty="0"/>
              <a:t>, </a:t>
            </a:r>
            <a:r>
              <a:rPr lang="en-US" sz="1200" dirty="0" err="1"/>
              <a:t>unutrašnji</a:t>
            </a:r>
            <a:r>
              <a:rPr lang="en-US" sz="1200" dirty="0"/>
              <a:t> </a:t>
            </a:r>
            <a:r>
              <a:rPr lang="en-US" sz="1200" dirty="0" err="1"/>
              <a:t>signali</a:t>
            </a:r>
            <a:r>
              <a:rPr lang="en-US" sz="1200" dirty="0"/>
              <a:t> </a:t>
            </a:r>
            <a:r>
              <a:rPr lang="en-US" sz="1200" dirty="0" err="1"/>
              <a:t>nisu</a:t>
            </a:r>
            <a:r>
              <a:rPr lang="en-US" sz="1200" dirty="0"/>
              <a:t> </a:t>
            </a:r>
            <a:r>
              <a:rPr lang="en-US" sz="1200" dirty="0" err="1"/>
              <a:t>tako</a:t>
            </a:r>
            <a:r>
              <a:rPr lang="en-US" sz="1200" dirty="0"/>
              <a:t> dobro </a:t>
            </a:r>
            <a:r>
              <a:rPr lang="en-US" sz="1200" dirty="0" err="1"/>
              <a:t>specificirani</a:t>
            </a:r>
            <a:r>
              <a:rPr lang="en-US" sz="1200" dirty="0"/>
              <a:t> (</a:t>
            </a:r>
            <a:r>
              <a:rPr lang="en-US" sz="1200" dirty="0" err="1"/>
              <a:t>ako</a:t>
            </a:r>
            <a:r>
              <a:rPr lang="en-US" sz="1200" dirty="0"/>
              <a:t> </a:t>
            </a:r>
            <a:r>
              <a:rPr lang="en-US" sz="1200" dirty="0" err="1"/>
              <a:t>su</a:t>
            </a:r>
            <a:r>
              <a:rPr lang="en-US" sz="1200" dirty="0"/>
              <a:t> </a:t>
            </a:r>
            <a:r>
              <a:rPr lang="en-US" sz="1200" dirty="0" err="1"/>
              <a:t>uopšte</a:t>
            </a:r>
            <a:r>
              <a:rPr lang="en-US" sz="1200" dirty="0"/>
              <a:t> </a:t>
            </a:r>
            <a:r>
              <a:rPr lang="en-US" sz="1200" dirty="0" err="1"/>
              <a:t>specificirani</a:t>
            </a:r>
            <a:r>
              <a:rPr lang="en-US" sz="1200" dirty="0"/>
              <a:t>)</a:t>
            </a:r>
            <a:endParaRPr lang="en-US" dirty="0"/>
          </a:p>
          <a:p>
            <a:pPr>
              <a:spcBef>
                <a:spcPts val="20"/>
              </a:spcBef>
            </a:pPr>
            <a:endParaRPr lang="en-US" sz="1200" dirty="0"/>
          </a:p>
          <a:p>
            <a:pPr>
              <a:spcBef>
                <a:spcPts val="20"/>
              </a:spcBef>
            </a:pPr>
            <a:r>
              <a:rPr lang="en-US" sz="1200" dirty="0" err="1"/>
              <a:t>Uzorkovanje</a:t>
            </a:r>
            <a:r>
              <a:rPr lang="en-US" sz="1200" dirty="0"/>
              <a:t> </a:t>
            </a:r>
            <a:r>
              <a:rPr lang="en-US" sz="1200" dirty="0" err="1"/>
              <a:t>takvih</a:t>
            </a:r>
            <a:r>
              <a:rPr lang="en-US" sz="1200" dirty="0"/>
              <a:t> </a:t>
            </a:r>
            <a:r>
              <a:rPr lang="en-US" sz="1200" dirty="0" err="1"/>
              <a:t>unutrašnjih</a:t>
            </a:r>
            <a:r>
              <a:rPr lang="en-US" sz="1200" dirty="0"/>
              <a:t> </a:t>
            </a:r>
            <a:r>
              <a:rPr lang="en-US" sz="1200" dirty="0" err="1"/>
              <a:t>signala</a:t>
            </a:r>
            <a:r>
              <a:rPr lang="en-US" sz="1200" dirty="0"/>
              <a:t> mora </a:t>
            </a:r>
            <a:r>
              <a:rPr lang="en-US" sz="1200" dirty="0" err="1"/>
              <a:t>biti</a:t>
            </a:r>
            <a:r>
              <a:rPr lang="en-US" sz="1200" dirty="0"/>
              <a:t> </a:t>
            </a:r>
            <a:r>
              <a:rPr lang="en-US" sz="1200" dirty="0" err="1"/>
              <a:t>usklađeno</a:t>
            </a:r>
            <a:r>
              <a:rPr lang="en-US" sz="1200" dirty="0"/>
              <a:t> </a:t>
            </a:r>
            <a:r>
              <a:rPr lang="en-US" sz="1200" dirty="0" err="1"/>
              <a:t>sa</a:t>
            </a:r>
            <a:r>
              <a:rPr lang="en-US" sz="1200" dirty="0"/>
              <a:t> </a:t>
            </a:r>
            <a:r>
              <a:rPr lang="en-US" sz="1200" dirty="0" err="1"/>
              <a:t>timom</a:t>
            </a:r>
            <a:r>
              <a:rPr lang="en-US" sz="1200" dirty="0"/>
              <a:t> za </a:t>
            </a:r>
            <a:r>
              <a:rPr lang="en-US" sz="1200" dirty="0" err="1"/>
              <a:t>dizajn</a:t>
            </a:r>
            <a:r>
              <a:rPr lang="en-US" sz="1200" dirty="0"/>
              <a:t> </a:t>
            </a:r>
            <a:r>
              <a:rPr lang="en-US" sz="1200" dirty="0" err="1"/>
              <a:t>kako</a:t>
            </a:r>
            <a:r>
              <a:rPr lang="en-US" sz="1200" dirty="0"/>
              <a:t> bi se </a:t>
            </a:r>
            <a:r>
              <a:rPr lang="en-US" sz="1200" dirty="0" err="1"/>
              <a:t>minimizovala</a:t>
            </a:r>
            <a:r>
              <a:rPr lang="en-US" sz="1200" dirty="0"/>
              <a:t> </a:t>
            </a:r>
            <a:r>
              <a:rPr lang="en-US" sz="1200" b="1" dirty="0" err="1"/>
              <a:t>promenljivost</a:t>
            </a:r>
            <a:endParaRPr lang="en-US" sz="1200" b="1" dirty="0" err="1">
              <a:cs typeface="Arial"/>
            </a:endParaRPr>
          </a:p>
          <a:p>
            <a:pPr>
              <a:spcBef>
                <a:spcPts val="20"/>
              </a:spcBef>
            </a:pPr>
            <a:endParaRPr lang="en-US" sz="1200" dirty="0">
              <a:cs typeface="Arial"/>
            </a:endParaRPr>
          </a:p>
          <a:p>
            <a:pPr>
              <a:spcBef>
                <a:spcPts val="20"/>
              </a:spcBef>
            </a:pPr>
            <a:r>
              <a:rPr lang="en-US" sz="1200" dirty="0" err="1">
                <a:cs typeface="Arial"/>
              </a:rPr>
              <a:t>Pošto</a:t>
            </a:r>
            <a:r>
              <a:rPr lang="en-US" sz="1200" dirty="0">
                <a:cs typeface="Arial"/>
              </a:rPr>
              <a:t> </a:t>
            </a:r>
            <a:r>
              <a:rPr lang="en-US" sz="1200" dirty="0" err="1"/>
              <a:t>unutrašnji</a:t>
            </a:r>
            <a:r>
              <a:rPr lang="en-US" sz="1200" dirty="0"/>
              <a:t> </a:t>
            </a:r>
            <a:r>
              <a:rPr lang="en-US" sz="1200" dirty="0" err="1"/>
              <a:t>signali</a:t>
            </a:r>
            <a:r>
              <a:rPr lang="en-US" sz="1200" dirty="0"/>
              <a:t> </a:t>
            </a:r>
            <a:r>
              <a:rPr lang="en-US" sz="1200" dirty="0" err="1"/>
              <a:t>mogu</a:t>
            </a:r>
            <a:r>
              <a:rPr lang="en-US" sz="1200" dirty="0"/>
              <a:t> </a:t>
            </a:r>
            <a:r>
              <a:rPr lang="en-US" sz="1200" dirty="0" err="1"/>
              <a:t>biti</a:t>
            </a:r>
            <a:r>
              <a:rPr lang="en-US" sz="1200" dirty="0"/>
              <a:t> </a:t>
            </a:r>
            <a:r>
              <a:rPr lang="en-US" sz="1200" dirty="0" err="1"/>
              <a:t>prilično</a:t>
            </a:r>
            <a:r>
              <a:rPr lang="en-US" sz="1200" dirty="0"/>
              <a:t> </a:t>
            </a:r>
            <a:r>
              <a:rPr lang="en-US" sz="1200" dirty="0" err="1"/>
              <a:t>promenljivi</a:t>
            </a:r>
            <a:r>
              <a:rPr lang="en-US" sz="1200" dirty="0"/>
              <a:t> </a:t>
            </a:r>
            <a:r>
              <a:rPr lang="en-US" sz="1200" dirty="0" err="1"/>
              <a:t>i</a:t>
            </a:r>
            <a:r>
              <a:rPr lang="en-US" sz="1200" dirty="0"/>
              <a:t> </a:t>
            </a:r>
            <a:r>
              <a:rPr lang="en-US" sz="1200" dirty="0" err="1"/>
              <a:t>često</a:t>
            </a:r>
            <a:r>
              <a:rPr lang="en-US" sz="1200" dirty="0"/>
              <a:t> </a:t>
            </a:r>
            <a:r>
              <a:rPr lang="en-US" sz="1200" dirty="0" err="1"/>
              <a:t>nisu</a:t>
            </a:r>
            <a:r>
              <a:rPr lang="en-US" sz="1200" dirty="0"/>
              <a:t> </a:t>
            </a:r>
            <a:r>
              <a:rPr lang="en-US" sz="1200" dirty="0" err="1"/>
              <a:t>specificirani</a:t>
            </a:r>
            <a:r>
              <a:rPr lang="en-US" sz="1200" dirty="0"/>
              <a:t>, </a:t>
            </a:r>
            <a:r>
              <a:rPr lang="en-US" sz="1200" dirty="0" err="1"/>
              <a:t>upotreba</a:t>
            </a:r>
            <a:r>
              <a:rPr lang="en-US" sz="1200" dirty="0"/>
              <a:t> </a:t>
            </a:r>
            <a:r>
              <a:rPr lang="en-US" sz="1200" dirty="0" err="1"/>
              <a:t>unutrašnjih</a:t>
            </a:r>
            <a:r>
              <a:rPr lang="en-US" sz="1200" dirty="0"/>
              <a:t> </a:t>
            </a:r>
            <a:r>
              <a:rPr lang="en-US" sz="1200" dirty="0" err="1"/>
              <a:t>atributa</a:t>
            </a:r>
            <a:r>
              <a:rPr lang="en-US" sz="1200" dirty="0"/>
              <a:t> za </a:t>
            </a:r>
            <a:r>
              <a:rPr lang="en-US" sz="1200" dirty="0" err="1"/>
              <a:t>dizajn</a:t>
            </a:r>
            <a:r>
              <a:rPr lang="en-US" sz="1200" dirty="0"/>
              <a:t> </a:t>
            </a:r>
            <a:r>
              <a:rPr lang="en-US" sz="1200" dirty="0" err="1"/>
              <a:t>modela</a:t>
            </a:r>
            <a:r>
              <a:rPr lang="en-US" sz="1200" dirty="0"/>
              <a:t> </a:t>
            </a:r>
            <a:r>
              <a:rPr lang="en-US" sz="1200" dirty="0" err="1"/>
              <a:t>pokrivenosti</a:t>
            </a:r>
            <a:r>
              <a:rPr lang="en-US" sz="1200" dirty="0"/>
              <a:t> </a:t>
            </a:r>
            <a:r>
              <a:rPr lang="en-US" sz="1200" dirty="0" err="1"/>
              <a:t>treba</a:t>
            </a:r>
            <a:r>
              <a:rPr lang="en-US" sz="1200" dirty="0"/>
              <a:t> da </a:t>
            </a:r>
            <a:r>
              <a:rPr lang="en-US" sz="1200" dirty="0" err="1"/>
              <a:t>bude</a:t>
            </a:r>
            <a:r>
              <a:rPr lang="en-US" sz="1200" dirty="0"/>
              <a:t> </a:t>
            </a:r>
            <a:r>
              <a:rPr lang="en-US" sz="1200" dirty="0" err="1"/>
              <a:t>svedena</a:t>
            </a:r>
            <a:r>
              <a:rPr lang="en-US" sz="1200" dirty="0"/>
              <a:t> </a:t>
            </a:r>
            <a:r>
              <a:rPr lang="en-US" sz="1200" dirty="0" err="1"/>
              <a:t>na</a:t>
            </a:r>
            <a:r>
              <a:rPr lang="en-US" sz="1200" dirty="0"/>
              <a:t> minimum</a:t>
            </a:r>
            <a:endParaRPr lang="en-US" dirty="0"/>
          </a:p>
          <a:p>
            <a:pPr>
              <a:spcBef>
                <a:spcPts val="20"/>
              </a:spcBef>
            </a:pPr>
            <a:endParaRPr lang="en-US" sz="1200" dirty="0"/>
          </a:p>
          <a:p>
            <a:pPr>
              <a:spcBef>
                <a:spcPts val="20"/>
              </a:spcBef>
            </a:pPr>
            <a:r>
              <a:rPr lang="en-US" sz="1200" dirty="0"/>
              <a:t>Oni </a:t>
            </a:r>
            <a:r>
              <a:rPr lang="en-US" sz="1200" dirty="0" err="1"/>
              <a:t>nameću</a:t>
            </a:r>
            <a:r>
              <a:rPr lang="en-US" sz="1200" dirty="0"/>
              <a:t> </a:t>
            </a:r>
            <a:r>
              <a:rPr lang="en-US" sz="1200" dirty="0" err="1"/>
              <a:t>dodatni</a:t>
            </a:r>
            <a:r>
              <a:rPr lang="en-US" sz="1200" dirty="0"/>
              <a:t> </a:t>
            </a:r>
            <a:r>
              <a:rPr lang="en-US" sz="1200" dirty="0" err="1"/>
              <a:t>teret</a:t>
            </a:r>
            <a:r>
              <a:rPr lang="en-US" sz="1200" dirty="0"/>
              <a:t> </a:t>
            </a:r>
            <a:r>
              <a:rPr lang="en-US" sz="1200" dirty="0" err="1"/>
              <a:t>održavanja</a:t>
            </a:r>
            <a:r>
              <a:rPr lang="en-US" sz="1200" dirty="0"/>
              <a:t> </a:t>
            </a:r>
            <a:r>
              <a:rPr lang="en-US" sz="1200" dirty="0" err="1"/>
              <a:t>timu</a:t>
            </a:r>
            <a:r>
              <a:rPr lang="en-US" sz="1200" dirty="0"/>
              <a:t> za </a:t>
            </a:r>
            <a:r>
              <a:rPr lang="en-US" sz="1200" dirty="0" err="1"/>
              <a:t>verifikaciju</a:t>
            </a:r>
            <a:r>
              <a:rPr lang="en-US" sz="1200" dirty="0"/>
              <a:t>, </a:t>
            </a:r>
            <a:r>
              <a:rPr lang="en-US" sz="1200" dirty="0" err="1"/>
              <a:t>jer</a:t>
            </a:r>
            <a:r>
              <a:rPr lang="en-US" sz="1200" dirty="0"/>
              <a:t> monitor </a:t>
            </a:r>
            <a:r>
              <a:rPr lang="en-US" sz="1200" dirty="0" err="1"/>
              <a:t>i</a:t>
            </a:r>
            <a:r>
              <a:rPr lang="en-US" sz="1200" dirty="0"/>
              <a:t> </a:t>
            </a:r>
            <a:r>
              <a:rPr lang="en-US" sz="1200" dirty="0" err="1"/>
              <a:t>pokrivenost</a:t>
            </a:r>
            <a:r>
              <a:rPr lang="en-US" sz="1200" dirty="0"/>
              <a:t> </a:t>
            </a:r>
            <a:r>
              <a:rPr lang="en-US" sz="1200" dirty="0" err="1"/>
              <a:t>moraju</a:t>
            </a:r>
            <a:r>
              <a:rPr lang="en-US" sz="1200" dirty="0"/>
              <a:t> </a:t>
            </a:r>
            <a:r>
              <a:rPr lang="en-US" sz="1200" dirty="0" err="1"/>
              <a:t>stalno</a:t>
            </a:r>
            <a:r>
              <a:rPr lang="en-US" sz="1200" dirty="0"/>
              <a:t> </a:t>
            </a:r>
            <a:r>
              <a:rPr lang="en-US" sz="1200" dirty="0" err="1"/>
              <a:t>pratiti</a:t>
            </a:r>
            <a:r>
              <a:rPr lang="en-US" sz="1200" dirty="0"/>
              <a:t> </a:t>
            </a:r>
            <a:r>
              <a:rPr lang="en-US" sz="1200" dirty="0" err="1"/>
              <a:t>promene</a:t>
            </a:r>
            <a:r>
              <a:rPr lang="en-US" sz="1200" dirty="0"/>
              <a:t> u </a:t>
            </a:r>
            <a:r>
              <a:rPr lang="en-US" sz="1200" dirty="0" err="1"/>
              <a:t>dizajnu</a:t>
            </a:r>
            <a:endParaRPr lang="en-US" sz="1200" dirty="0" err="1">
              <a:cs typeface="Arial"/>
            </a:endParaRPr>
          </a:p>
          <a:p>
            <a:pPr>
              <a:spcBef>
                <a:spcPts val="20"/>
              </a:spcBef>
            </a:pPr>
            <a:endParaRPr lang="en-US" sz="1200" dirty="0">
              <a:cs typeface="Arial"/>
            </a:endParaRPr>
          </a:p>
          <a:p>
            <a:pPr>
              <a:spcBef>
                <a:spcPts val="20"/>
              </a:spcBef>
            </a:pPr>
            <a:r>
              <a:rPr lang="en-US" sz="1200" dirty="0" err="1">
                <a:cs typeface="Arial"/>
              </a:rPr>
              <a:t>Jedna</a:t>
            </a:r>
            <a:r>
              <a:rPr lang="en-US" sz="1200" dirty="0">
                <a:cs typeface="Arial"/>
              </a:rPr>
              <a:t> </a:t>
            </a:r>
            <a:r>
              <a:rPr lang="en-US" sz="1200" dirty="0" err="1">
                <a:cs typeface="Arial"/>
              </a:rPr>
              <a:t>strategija</a:t>
            </a:r>
            <a:r>
              <a:rPr lang="en-US" sz="1200" dirty="0">
                <a:cs typeface="Arial"/>
              </a:rPr>
              <a:t> </a:t>
            </a:r>
            <a:r>
              <a:rPr lang="en-US" sz="1200" dirty="0" err="1">
                <a:cs typeface="Arial"/>
              </a:rPr>
              <a:t>koja</a:t>
            </a:r>
            <a:r>
              <a:rPr lang="en-US" sz="1200" dirty="0">
                <a:cs typeface="Arial"/>
              </a:rPr>
              <a:t> je </a:t>
            </a:r>
            <a:r>
              <a:rPr lang="en-US" sz="1200" dirty="0" err="1"/>
              <a:t>uspešno</a:t>
            </a:r>
            <a:r>
              <a:rPr lang="en-US" sz="1200" dirty="0"/>
              <a:t> </a:t>
            </a:r>
            <a:r>
              <a:rPr lang="en-US" sz="1200" dirty="0" err="1"/>
              <a:t>primenjena</a:t>
            </a:r>
            <a:r>
              <a:rPr lang="en-US" sz="1200" dirty="0"/>
              <a:t> da bi se </a:t>
            </a:r>
            <a:r>
              <a:rPr lang="en-US" sz="1200" dirty="0" err="1"/>
              <a:t>ovo</a:t>
            </a:r>
            <a:r>
              <a:rPr lang="en-US" sz="1200" dirty="0"/>
              <a:t> </a:t>
            </a:r>
            <a:r>
              <a:rPr lang="en-US" sz="1200" dirty="0" err="1"/>
              <a:t>rešilo</a:t>
            </a:r>
            <a:r>
              <a:rPr lang="en-US" sz="1200" dirty="0"/>
              <a:t> </a:t>
            </a:r>
            <a:r>
              <a:rPr lang="en-US" sz="1200" dirty="0" err="1"/>
              <a:t>jeste</a:t>
            </a:r>
            <a:r>
              <a:rPr lang="en-US" sz="1200" dirty="0"/>
              <a:t> </a:t>
            </a:r>
            <a:r>
              <a:rPr lang="en-US" sz="1200" dirty="0" err="1"/>
              <a:t>definisanje</a:t>
            </a:r>
            <a:r>
              <a:rPr lang="en-US" sz="1200" dirty="0"/>
              <a:t> </a:t>
            </a:r>
            <a:r>
              <a:rPr lang="en-US" sz="1200" dirty="0" err="1"/>
              <a:t>skupa</a:t>
            </a:r>
            <a:r>
              <a:rPr lang="en-US" sz="1200" dirty="0"/>
              <a:t> </a:t>
            </a:r>
            <a:r>
              <a:rPr lang="en-US" sz="1200" dirty="0" err="1"/>
              <a:t>fiksnih</a:t>
            </a:r>
            <a:r>
              <a:rPr lang="en-US" sz="1200" dirty="0"/>
              <a:t> </a:t>
            </a:r>
            <a:r>
              <a:rPr lang="en-US" sz="1200" dirty="0" err="1"/>
              <a:t>signala</a:t>
            </a:r>
            <a:r>
              <a:rPr lang="en-US" sz="1200" dirty="0"/>
              <a:t> </a:t>
            </a:r>
            <a:r>
              <a:rPr lang="en-US" sz="1200" dirty="0" err="1"/>
              <a:t>i</a:t>
            </a:r>
            <a:r>
              <a:rPr lang="en-US" sz="1200" dirty="0"/>
              <a:t> </a:t>
            </a:r>
            <a:r>
              <a:rPr lang="en-US" sz="1200" dirty="0" err="1"/>
              <a:t>registara</a:t>
            </a:r>
            <a:r>
              <a:rPr lang="en-US" sz="1200" dirty="0"/>
              <a:t> za </a:t>
            </a:r>
            <a:r>
              <a:rPr lang="en-US" sz="1200" dirty="0" err="1"/>
              <a:t>potrebe</a:t>
            </a:r>
            <a:r>
              <a:rPr lang="en-US" sz="1200" dirty="0"/>
              <a:t> </a:t>
            </a:r>
            <a:r>
              <a:rPr lang="en-US" sz="1200" dirty="0" err="1"/>
              <a:t>verifikacije</a:t>
            </a:r>
            <a:endParaRPr lang="en-US" sz="1200" dirty="0" err="1">
              <a:cs typeface="Arial"/>
            </a:endParaRPr>
          </a:p>
          <a:p>
            <a:pPr>
              <a:spcBef>
                <a:spcPts val="20"/>
              </a:spcBef>
            </a:pPr>
            <a:endParaRPr lang="en-US" sz="1200" dirty="0"/>
          </a:p>
          <a:p>
            <a:pPr>
              <a:spcBef>
                <a:spcPts val="20"/>
              </a:spcBef>
            </a:pPr>
            <a:r>
              <a:rPr lang="en-US" sz="1200" dirty="0"/>
              <a:t>Tim za </a:t>
            </a:r>
            <a:r>
              <a:rPr lang="en-US" sz="1200" dirty="0" err="1"/>
              <a:t>verifikaciju</a:t>
            </a:r>
            <a:r>
              <a:rPr lang="en-US" sz="1200" dirty="0"/>
              <a:t> </a:t>
            </a:r>
            <a:r>
              <a:rPr lang="en-US" sz="1200" dirty="0" err="1"/>
              <a:t>identifikuje</a:t>
            </a:r>
            <a:r>
              <a:rPr lang="en-US" sz="1200" dirty="0"/>
              <a:t> </a:t>
            </a:r>
            <a:r>
              <a:rPr lang="en-US" sz="1200" dirty="0" err="1"/>
              <a:t>unutrašnje</a:t>
            </a:r>
            <a:r>
              <a:rPr lang="en-US" sz="1200" dirty="0"/>
              <a:t> </a:t>
            </a:r>
            <a:r>
              <a:rPr lang="en-US" sz="1200" dirty="0" err="1"/>
              <a:t>signale</a:t>
            </a:r>
            <a:r>
              <a:rPr lang="en-US" sz="1200" dirty="0"/>
              <a:t> </a:t>
            </a:r>
            <a:r>
              <a:rPr lang="en-US" sz="1200" dirty="0" err="1"/>
              <a:t>i</a:t>
            </a:r>
            <a:r>
              <a:rPr lang="en-US" sz="1200" dirty="0"/>
              <a:t> </a:t>
            </a:r>
            <a:r>
              <a:rPr lang="en-US" sz="1200" dirty="0" err="1"/>
              <a:t>registre</a:t>
            </a:r>
            <a:r>
              <a:rPr lang="en-US" sz="1200" dirty="0"/>
              <a:t> </a:t>
            </a:r>
            <a:r>
              <a:rPr lang="en-US" sz="1200" dirty="0" err="1"/>
              <a:t>potrebne</a:t>
            </a:r>
            <a:r>
              <a:rPr lang="en-US" sz="1200" dirty="0"/>
              <a:t> za </a:t>
            </a:r>
            <a:r>
              <a:rPr lang="en-US" sz="1200" dirty="0" err="1"/>
              <a:t>merenje</a:t>
            </a:r>
            <a:r>
              <a:rPr lang="en-US" sz="1200" dirty="0"/>
              <a:t> </a:t>
            </a:r>
            <a:r>
              <a:rPr lang="en-US" sz="1200" dirty="0" err="1"/>
              <a:t>pokrivenosti</a:t>
            </a:r>
            <a:r>
              <a:rPr lang="en-US" sz="1200" dirty="0"/>
              <a:t>, a </a:t>
            </a:r>
            <a:r>
              <a:rPr lang="en-US" sz="1200" dirty="0" err="1"/>
              <a:t>tim</a:t>
            </a:r>
            <a:r>
              <a:rPr lang="en-US" sz="1200" dirty="0"/>
              <a:t> za </a:t>
            </a:r>
            <a:r>
              <a:rPr lang="en-US" sz="1200" dirty="0" err="1"/>
              <a:t>dizajn</a:t>
            </a:r>
            <a:r>
              <a:rPr lang="en-US" sz="1200" dirty="0"/>
              <a:t> se </a:t>
            </a:r>
            <a:r>
              <a:rPr lang="en-US" sz="1200" dirty="0" err="1"/>
              <a:t>slaže</a:t>
            </a:r>
            <a:r>
              <a:rPr lang="en-US" sz="1200" dirty="0"/>
              <a:t> da </a:t>
            </a:r>
            <a:r>
              <a:rPr lang="en-US" sz="1200" dirty="0" err="1"/>
              <a:t>minimizira</a:t>
            </a:r>
            <a:r>
              <a:rPr lang="en-US" sz="1200" dirty="0"/>
              <a:t> </a:t>
            </a:r>
            <a:r>
              <a:rPr lang="en-US" sz="1200" dirty="0" err="1"/>
              <a:t>njihove</a:t>
            </a:r>
            <a:r>
              <a:rPr lang="en-US" sz="1200" dirty="0"/>
              <a:t> </a:t>
            </a:r>
            <a:r>
              <a:rPr lang="en-US" sz="1200" dirty="0" err="1"/>
              <a:t>promene</a:t>
            </a:r>
            <a:endParaRPr lang="en-US" sz="1200" dirty="0" err="1">
              <a:cs typeface="Arial"/>
            </a:endParaRPr>
          </a:p>
          <a:p>
            <a:pPr>
              <a:spcBef>
                <a:spcPts val="20"/>
              </a:spcBef>
            </a:pPr>
            <a:endParaRPr lang="en-US" sz="1200" dirty="0"/>
          </a:p>
          <a:p>
            <a:pPr>
              <a:spcBef>
                <a:spcPts val="20"/>
              </a:spcBef>
            </a:pPr>
            <a:r>
              <a:rPr lang="en-US" sz="1200" dirty="0" err="1"/>
              <a:t>Ovaj</a:t>
            </a:r>
            <a:r>
              <a:rPr lang="en-US" sz="1200" dirty="0"/>
              <a:t> „</a:t>
            </a:r>
            <a:r>
              <a:rPr lang="en-US" sz="1200" dirty="0" err="1"/>
              <a:t>verifikacioni</a:t>
            </a:r>
            <a:r>
              <a:rPr lang="en-US" sz="1200" dirty="0"/>
              <a:t> </a:t>
            </a:r>
            <a:r>
              <a:rPr lang="en-US" sz="1200" dirty="0" err="1"/>
              <a:t>interfejs</a:t>
            </a:r>
            <a:r>
              <a:rPr lang="en-US" sz="1200" dirty="0"/>
              <a:t>“ </a:t>
            </a:r>
            <a:r>
              <a:rPr lang="en-US" sz="1200" dirty="0" err="1"/>
              <a:t>tretira</a:t>
            </a:r>
            <a:r>
              <a:rPr lang="en-US" sz="1200" dirty="0"/>
              <a:t> se </a:t>
            </a:r>
            <a:r>
              <a:rPr lang="en-US" sz="1200" dirty="0" err="1"/>
              <a:t>isto</a:t>
            </a:r>
            <a:r>
              <a:rPr lang="en-US" sz="1200" dirty="0"/>
              <a:t> </a:t>
            </a:r>
            <a:r>
              <a:rPr lang="en-US" sz="1200" dirty="0" err="1"/>
              <a:t>kao</a:t>
            </a:r>
            <a:r>
              <a:rPr lang="en-US" sz="1200" dirty="0"/>
              <a:t> </a:t>
            </a:r>
            <a:r>
              <a:rPr lang="en-US" sz="1200" dirty="0" err="1"/>
              <a:t>i</a:t>
            </a:r>
            <a:r>
              <a:rPr lang="en-US" sz="1200" dirty="0"/>
              <a:t> </a:t>
            </a:r>
            <a:r>
              <a:rPr lang="en-US" sz="1200" dirty="0" err="1"/>
              <a:t>eksterni</a:t>
            </a:r>
            <a:r>
              <a:rPr lang="en-US" sz="1200" dirty="0"/>
              <a:t> </a:t>
            </a:r>
            <a:r>
              <a:rPr lang="en-US" sz="1200" dirty="0" err="1"/>
              <a:t>interfejs</a:t>
            </a:r>
            <a:r>
              <a:rPr lang="en-US" sz="1200" dirty="0"/>
              <a:t> </a:t>
            </a:r>
            <a:r>
              <a:rPr lang="en-US" sz="1200" dirty="0" err="1"/>
              <a:t>uređaja</a:t>
            </a:r>
            <a:r>
              <a:rPr lang="en-US" sz="1200" dirty="0"/>
              <a:t> </a:t>
            </a:r>
            <a:r>
              <a:rPr lang="en-US" sz="1200" dirty="0" err="1"/>
              <a:t>jer</a:t>
            </a:r>
            <a:r>
              <a:rPr lang="en-US" sz="1200" dirty="0"/>
              <a:t> je </a:t>
            </a:r>
            <a:r>
              <a:rPr lang="en-US" sz="1200" dirty="0" err="1"/>
              <a:t>specificiran</a:t>
            </a:r>
            <a:r>
              <a:rPr lang="en-US" sz="1200" dirty="0"/>
              <a:t> </a:t>
            </a:r>
            <a:r>
              <a:rPr lang="en-US" sz="1200" dirty="0" err="1"/>
              <a:t>i</a:t>
            </a:r>
            <a:r>
              <a:rPr lang="en-US" sz="1200" dirty="0"/>
              <a:t> (</a:t>
            </a:r>
            <a:r>
              <a:rPr lang="en-US" sz="1200" dirty="0" err="1"/>
              <a:t>gotovo</a:t>
            </a:r>
            <a:r>
              <a:rPr lang="en-US" sz="1200" dirty="0"/>
              <a:t>) </a:t>
            </a:r>
            <a:r>
              <a:rPr lang="en-US" sz="1200" dirty="0" err="1"/>
              <a:t>zamrznut</a:t>
            </a:r>
            <a:endParaRPr lang="en-US" sz="1200" dirty="0" err="1">
              <a:cs typeface="Arial"/>
            </a:endParaRPr>
          </a:p>
          <a:p>
            <a:pPr>
              <a:spcBef>
                <a:spcPts val="20"/>
              </a:spcBef>
            </a:pPr>
            <a:endParaRPr lang="en-US" sz="1200" dirty="0">
              <a:cs typeface="Arial"/>
            </a:endParaRPr>
          </a:p>
          <a:p>
            <a:pPr>
              <a:spcBef>
                <a:spcPts val="20"/>
              </a:spcBef>
            </a:pPr>
            <a:r>
              <a:rPr lang="en-US" sz="1200" dirty="0" err="1">
                <a:cs typeface="Arial"/>
              </a:rPr>
              <a:t>Slika</a:t>
            </a:r>
            <a:r>
              <a:rPr lang="en-US" sz="1200" dirty="0">
                <a:cs typeface="Arial"/>
              </a:rPr>
              <a:t> </a:t>
            </a:r>
            <a:r>
              <a:rPr lang="en-US" sz="1200" dirty="0" err="1">
                <a:cs typeface="Arial"/>
              </a:rPr>
              <a:t>sa</a:t>
            </a:r>
            <a:r>
              <a:rPr lang="en-US" sz="1200" dirty="0">
                <a:cs typeface="Arial"/>
              </a:rPr>
              <a:t> </a:t>
            </a:r>
            <a:r>
              <a:rPr lang="en-US" sz="1200" dirty="0" err="1">
                <a:cs typeface="Arial"/>
              </a:rPr>
              <a:t>strane</a:t>
            </a:r>
            <a:r>
              <a:rPr lang="en-US" sz="1200" dirty="0">
                <a:cs typeface="Arial"/>
              </a:rPr>
              <a:t> </a:t>
            </a:r>
            <a:r>
              <a:rPr lang="en-US" sz="1200" dirty="0" err="1">
                <a:cs typeface="Arial"/>
              </a:rPr>
              <a:t>prikazuje</a:t>
            </a:r>
            <a:r>
              <a:rPr lang="en-US" sz="1200" dirty="0">
                <a:cs typeface="Arial"/>
              </a:rPr>
              <a:t> </a:t>
            </a:r>
            <a:r>
              <a:rPr lang="en-US" sz="1200" dirty="0"/>
              <a:t>monitor koji </a:t>
            </a:r>
            <a:r>
              <a:rPr lang="en-US" sz="1200" dirty="0" err="1"/>
              <a:t>uzorkuje</a:t>
            </a:r>
            <a:r>
              <a:rPr lang="en-US" sz="1200" dirty="0"/>
              <a:t> </a:t>
            </a:r>
            <a:r>
              <a:rPr lang="en-US" sz="1200" dirty="0" err="1"/>
              <a:t>podatke</a:t>
            </a:r>
            <a:r>
              <a:rPr lang="en-US" sz="1200" dirty="0"/>
              <a:t> </a:t>
            </a:r>
            <a:r>
              <a:rPr lang="en-US" sz="1200" dirty="0" err="1"/>
              <a:t>sa</a:t>
            </a:r>
            <a:r>
              <a:rPr lang="en-US" sz="1200" dirty="0"/>
              <a:t> </a:t>
            </a:r>
            <a:r>
              <a:rPr lang="en-US" sz="1200" dirty="0" err="1"/>
              <a:t>unutrašnjih</a:t>
            </a:r>
            <a:r>
              <a:rPr lang="en-US" sz="1200" dirty="0"/>
              <a:t> </a:t>
            </a:r>
            <a:r>
              <a:rPr lang="en-US" sz="1200" dirty="0" err="1"/>
              <a:t>signala</a:t>
            </a:r>
            <a:r>
              <a:rPr lang="en-US" sz="1200" dirty="0"/>
              <a:t> </a:t>
            </a:r>
            <a:r>
              <a:rPr lang="en-US" sz="1200" dirty="0" err="1"/>
              <a:t>i</a:t>
            </a:r>
            <a:r>
              <a:rPr lang="en-US" sz="1200" dirty="0"/>
              <a:t> </a:t>
            </a:r>
            <a:r>
              <a:rPr lang="en-US" sz="1200" dirty="0" err="1"/>
              <a:t>registara</a:t>
            </a:r>
            <a:r>
              <a:rPr lang="en-US" sz="1200" dirty="0"/>
              <a:t> DUV-a</a:t>
            </a:r>
            <a:endParaRPr lang="en-US" dirty="0"/>
          </a:p>
          <a:p>
            <a:endParaRPr lang="en-US" altLang="en-US" sz="1200" dirty="0">
              <a:cs typeface="Arial"/>
            </a:endParaRPr>
          </a:p>
        </p:txBody>
      </p:sp>
      <p:pic>
        <p:nvPicPr>
          <p:cNvPr id="58373" name="Picture 7">
            <a:extLst>
              <a:ext uri="{FF2B5EF4-FFF2-40B4-BE49-F238E27FC236}">
                <a16:creationId xmlns:a16="http://schemas.microsoft.com/office/drawing/2014/main" id="{006482EC-DA95-A1F3-B1CD-D9D313FB853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309964" y="2511045"/>
            <a:ext cx="1836737" cy="1836737"/>
          </a:xfrm>
        </p:spPr>
      </p:pic>
    </p:spTree>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oter Placeholder 4">
            <a:extLst>
              <a:ext uri="{FF2B5EF4-FFF2-40B4-BE49-F238E27FC236}">
                <a16:creationId xmlns:a16="http://schemas.microsoft.com/office/drawing/2014/main" id="{30333F34-C138-CD63-7DA5-D94B28352B23}"/>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35F4CC-2865-494B-9FEE-222B08FE8FEA}" type="slidenum">
              <a:rPr lang="de-DE" altLang="en-US">
                <a:solidFill>
                  <a:schemeClr val="bg1"/>
                </a:solidFill>
              </a:rPr>
              <a:pPr/>
              <a:t>41</a:t>
            </a:fld>
            <a:endParaRPr lang="de-DE" altLang="en-US">
              <a:solidFill>
                <a:schemeClr val="bg1"/>
              </a:solidFill>
            </a:endParaRPr>
          </a:p>
        </p:txBody>
      </p:sp>
      <p:sp>
        <p:nvSpPr>
          <p:cNvPr id="60419" name="Rectangle 2">
            <a:extLst>
              <a:ext uri="{FF2B5EF4-FFF2-40B4-BE49-F238E27FC236}">
                <a16:creationId xmlns:a16="http://schemas.microsoft.com/office/drawing/2014/main" id="{9037EF69-DA55-0C5D-C1B7-E9983D908478}"/>
              </a:ext>
            </a:extLst>
          </p:cNvPr>
          <p:cNvSpPr>
            <a:spLocks noGrp="1" noChangeArrowheads="1"/>
          </p:cNvSpPr>
          <p:nvPr>
            <p:ph type="title"/>
          </p:nvPr>
        </p:nvSpPr>
        <p:spPr/>
        <p:txBody>
          <a:bodyPr/>
          <a:lstStyle/>
          <a:p>
            <a:pPr eaLnBrk="1" hangingPunct="1"/>
            <a:r>
              <a:rPr lang="en-US" altLang="en-US" dirty="0"/>
              <a:t>Primer </a:t>
            </a:r>
            <a:r>
              <a:rPr lang="en-US" altLang="en-US" dirty="0" err="1"/>
              <a:t>modela</a:t>
            </a:r>
            <a:r>
              <a:rPr lang="en-US" altLang="en-US" dirty="0"/>
              <a:t> </a:t>
            </a:r>
            <a:r>
              <a:rPr lang="en-US" altLang="en-US" dirty="0" err="1"/>
              <a:t>poirivenosti</a:t>
            </a:r>
            <a:r>
              <a:rPr lang="en-US" altLang="en-US" dirty="0"/>
              <a:t> – Calc1 </a:t>
            </a:r>
            <a:r>
              <a:rPr lang="en-US" altLang="en-US" dirty="0" err="1"/>
              <a:t>dizaj</a:t>
            </a:r>
            <a:r>
              <a:rPr lang="en-US" altLang="en-US" dirty="0"/>
              <a:t>n</a:t>
            </a:r>
          </a:p>
        </p:txBody>
      </p:sp>
      <p:sp>
        <p:nvSpPr>
          <p:cNvPr id="60420" name="Rectangle 4">
            <a:extLst>
              <a:ext uri="{FF2B5EF4-FFF2-40B4-BE49-F238E27FC236}">
                <a16:creationId xmlns:a16="http://schemas.microsoft.com/office/drawing/2014/main" id="{C6E3CC88-A784-A7B9-1438-E76AB9AB124E}"/>
              </a:ext>
            </a:extLst>
          </p:cNvPr>
          <p:cNvSpPr>
            <a:spLocks noGrp="1" noChangeArrowheads="1"/>
          </p:cNvSpPr>
          <p:nvPr>
            <p:ph type="body" sz="half" idx="1"/>
          </p:nvPr>
        </p:nvSpPr>
        <p:spPr/>
        <p:txBody>
          <a:bodyPr/>
          <a:lstStyle/>
          <a:p>
            <a:pPr>
              <a:spcBef>
                <a:spcPts val="20"/>
              </a:spcBef>
            </a:pPr>
            <a:r>
              <a:rPr lang="en-US" altLang="en-US" sz="1400" dirty="0" err="1"/>
              <a:t>Tokom</a:t>
            </a:r>
            <a:r>
              <a:rPr lang="en-US" altLang="en-US" sz="1400" dirty="0"/>
              <a:t> </a:t>
            </a:r>
            <a:r>
              <a:rPr lang="en-US" altLang="en-US" sz="1400" dirty="0" err="1"/>
              <a:t>verifikacije</a:t>
            </a:r>
            <a:r>
              <a:rPr lang="en-US" altLang="en-US" sz="1400" dirty="0"/>
              <a:t> Calc1, </a:t>
            </a:r>
            <a:r>
              <a:rPr lang="en-US" altLang="en-US" sz="1400" dirty="0" err="1"/>
              <a:t>drajver</a:t>
            </a:r>
            <a:r>
              <a:rPr lang="en-US" altLang="en-US" sz="1400" dirty="0"/>
              <a:t> </a:t>
            </a:r>
            <a:r>
              <a:rPr lang="en-US" altLang="en-US" sz="1400" dirty="0" err="1"/>
              <a:t>treba</a:t>
            </a:r>
            <a:r>
              <a:rPr lang="en-US" altLang="en-US" sz="1400" dirty="0"/>
              <a:t> da </a:t>
            </a:r>
            <a:r>
              <a:rPr lang="en-US" altLang="en-US" sz="1400" dirty="0" err="1"/>
              <a:t>generiše</a:t>
            </a:r>
            <a:r>
              <a:rPr lang="en-US" altLang="en-US" sz="1400" dirty="0"/>
              <a:t> </a:t>
            </a:r>
            <a:r>
              <a:rPr lang="en-US" altLang="en-US" sz="1400" dirty="0" err="1"/>
              <a:t>sve</a:t>
            </a:r>
            <a:r>
              <a:rPr lang="en-US" altLang="en-US" sz="1400" dirty="0"/>
              <a:t> </a:t>
            </a:r>
            <a:r>
              <a:rPr lang="en-US" altLang="en-US" sz="1400" dirty="0" err="1"/>
              <a:t>komande</a:t>
            </a:r>
            <a:r>
              <a:rPr lang="en-US" altLang="en-US" sz="1400" dirty="0"/>
              <a:t>, </a:t>
            </a:r>
            <a:r>
              <a:rPr lang="en-US" altLang="en-US" sz="1400" dirty="0" err="1"/>
              <a:t>uključujući</a:t>
            </a:r>
            <a:r>
              <a:rPr lang="en-US" altLang="en-US" sz="1400" dirty="0"/>
              <a:t> </a:t>
            </a:r>
            <a:r>
              <a:rPr lang="en-US" altLang="en-US" sz="1400" dirty="0" err="1"/>
              <a:t>i</a:t>
            </a:r>
            <a:r>
              <a:rPr lang="en-US" altLang="en-US" sz="1400" dirty="0"/>
              <a:t> </a:t>
            </a:r>
            <a:r>
              <a:rPr lang="en-US" altLang="en-US" sz="1400" dirty="0" err="1"/>
              <a:t>nelegalne</a:t>
            </a:r>
            <a:r>
              <a:rPr lang="en-US" altLang="en-US" sz="1400" dirty="0"/>
              <a:t>, bar </a:t>
            </a:r>
            <a:r>
              <a:rPr lang="en-US" altLang="en-US" sz="1400" dirty="0" err="1"/>
              <a:t>jednom</a:t>
            </a:r>
            <a:r>
              <a:rPr lang="en-US" altLang="en-US" sz="1400" dirty="0"/>
              <a:t> za </a:t>
            </a:r>
            <a:r>
              <a:rPr lang="en-US" altLang="en-US" sz="1400" dirty="0" err="1"/>
              <a:t>svaki</a:t>
            </a:r>
            <a:r>
              <a:rPr lang="en-US" altLang="en-US" sz="1400" dirty="0"/>
              <a:t> port</a:t>
            </a:r>
            <a:endParaRPr lang="en-US" dirty="0"/>
          </a:p>
          <a:p>
            <a:pPr>
              <a:spcBef>
                <a:spcPts val="20"/>
              </a:spcBef>
            </a:pPr>
            <a:r>
              <a:rPr lang="en-US" sz="1400" dirty="0"/>
              <a:t>Da </a:t>
            </a:r>
            <a:r>
              <a:rPr lang="en-US" sz="1400" dirty="0" err="1"/>
              <a:t>bismo</a:t>
            </a:r>
            <a:r>
              <a:rPr lang="en-US" sz="1400" dirty="0"/>
              <a:t> to </a:t>
            </a:r>
            <a:r>
              <a:rPr lang="en-US" sz="1400" dirty="0" err="1"/>
              <a:t>pratili</a:t>
            </a:r>
            <a:r>
              <a:rPr lang="en-US" sz="1400" dirty="0"/>
              <a:t>, </a:t>
            </a:r>
            <a:r>
              <a:rPr lang="en-US" sz="1400" dirty="0" err="1"/>
              <a:t>možemo</a:t>
            </a:r>
            <a:r>
              <a:rPr lang="en-US" sz="1400" dirty="0"/>
              <a:t> </a:t>
            </a:r>
            <a:r>
              <a:rPr lang="en-US" sz="1400" dirty="0" err="1"/>
              <a:t>dizajnirati</a:t>
            </a:r>
            <a:r>
              <a:rPr lang="en-US" sz="1400" dirty="0"/>
              <a:t> </a:t>
            </a:r>
            <a:r>
              <a:rPr lang="en-US" sz="1400" dirty="0" err="1"/>
              <a:t>sledeći</a:t>
            </a:r>
            <a:r>
              <a:rPr lang="en-US" sz="1400" dirty="0"/>
              <a:t> model </a:t>
            </a:r>
            <a:r>
              <a:rPr lang="en-US" sz="1400" dirty="0" err="1"/>
              <a:t>pokrivenosti</a:t>
            </a:r>
            <a:endParaRPr lang="en-US" sz="1400" dirty="0" err="1">
              <a:cs typeface="Arial"/>
            </a:endParaRPr>
          </a:p>
          <a:p>
            <a:pPr>
              <a:spcBef>
                <a:spcPts val="20"/>
              </a:spcBef>
            </a:pPr>
            <a:r>
              <a:rPr lang="en-US" sz="1400" dirty="0" err="1">
                <a:cs typeface="Arial"/>
              </a:rPr>
              <a:t>Prvo</a:t>
            </a:r>
            <a:r>
              <a:rPr lang="en-US" sz="1400" dirty="0">
                <a:cs typeface="Arial"/>
              </a:rPr>
              <a:t> </a:t>
            </a:r>
            <a:r>
              <a:rPr lang="en-US" sz="1400" dirty="0" err="1">
                <a:cs typeface="Arial"/>
              </a:rPr>
              <a:t>moramo</a:t>
            </a:r>
            <a:r>
              <a:rPr lang="en-US" sz="1400" dirty="0">
                <a:cs typeface="Arial"/>
              </a:rPr>
              <a:t> </a:t>
            </a:r>
            <a:r>
              <a:rPr lang="en-US" sz="1400" dirty="0" err="1">
                <a:cs typeface="Arial"/>
              </a:rPr>
              <a:t>identifikovati</a:t>
            </a:r>
            <a:r>
              <a:rPr lang="en-US" sz="1400" dirty="0">
                <a:cs typeface="Arial"/>
              </a:rPr>
              <a:t> </a:t>
            </a:r>
            <a:r>
              <a:rPr lang="en-US" sz="1400" dirty="0" err="1">
                <a:cs typeface="Arial"/>
              </a:rPr>
              <a:t>atribute</a:t>
            </a:r>
            <a:r>
              <a:rPr lang="en-US" sz="1400" dirty="0">
                <a:cs typeface="Arial"/>
              </a:rPr>
              <a:t> </a:t>
            </a:r>
            <a:r>
              <a:rPr lang="en-US" sz="1400" dirty="0" err="1">
                <a:cs typeface="Arial"/>
              </a:rPr>
              <a:t>pokrivenosti</a:t>
            </a:r>
            <a:r>
              <a:rPr lang="en-US" sz="1400" dirty="0">
                <a:cs typeface="Arial"/>
              </a:rPr>
              <a:t> </a:t>
            </a:r>
            <a:r>
              <a:rPr lang="en-US" sz="1400" dirty="0"/>
              <a:t>(</a:t>
            </a:r>
            <a:r>
              <a:rPr lang="en-US" sz="1400" dirty="0" err="1"/>
              <a:t>događaje</a:t>
            </a:r>
            <a:r>
              <a:rPr lang="en-US" sz="1400" dirty="0"/>
              <a:t>). </a:t>
            </a:r>
            <a:r>
              <a:rPr lang="en-US" sz="1400" dirty="0" err="1"/>
              <a:t>Naš</a:t>
            </a:r>
            <a:r>
              <a:rPr lang="en-US" sz="1400" dirty="0"/>
              <a:t> model </a:t>
            </a:r>
            <a:r>
              <a:rPr lang="en-US" sz="1400" dirty="0" err="1"/>
              <a:t>pokrivenosti</a:t>
            </a:r>
            <a:r>
              <a:rPr lang="en-US" sz="1400" dirty="0"/>
              <a:t> </a:t>
            </a:r>
            <a:r>
              <a:rPr lang="en-US" sz="1400" dirty="0" err="1"/>
              <a:t>će</a:t>
            </a:r>
            <a:r>
              <a:rPr lang="en-US" sz="1400" dirty="0"/>
              <a:t> </a:t>
            </a:r>
            <a:r>
              <a:rPr lang="en-US" sz="1400" dirty="0" err="1"/>
              <a:t>imati</a:t>
            </a:r>
            <a:r>
              <a:rPr lang="en-US" sz="1400" dirty="0"/>
              <a:t> </a:t>
            </a:r>
            <a:r>
              <a:rPr lang="en-US" sz="1400" dirty="0" err="1"/>
              <a:t>dva</a:t>
            </a:r>
            <a:r>
              <a:rPr lang="en-US" sz="1400" dirty="0"/>
              <a:t> </a:t>
            </a:r>
            <a:r>
              <a:rPr lang="en-US" sz="1400" dirty="0" err="1"/>
              <a:t>atributa</a:t>
            </a:r>
            <a:r>
              <a:rPr lang="en-US" sz="1400" dirty="0"/>
              <a:t>:</a:t>
            </a:r>
            <a:endParaRPr lang="en-US" dirty="0"/>
          </a:p>
          <a:p>
            <a:pPr lvl="1" indent="-188595">
              <a:spcBef>
                <a:spcPts val="20"/>
              </a:spcBef>
            </a:pPr>
            <a:r>
              <a:rPr lang="en-US" sz="1400" dirty="0"/>
              <a:t>Prvi </a:t>
            </a:r>
            <a:r>
              <a:rPr lang="en-US" sz="1400" dirty="0" err="1"/>
              <a:t>atribut</a:t>
            </a:r>
            <a:r>
              <a:rPr lang="en-US" sz="1400" dirty="0"/>
              <a:t> je port </a:t>
            </a:r>
            <a:r>
              <a:rPr lang="en-US" sz="1400" dirty="0" err="1"/>
              <a:t>na</a:t>
            </a:r>
            <a:r>
              <a:rPr lang="en-US" sz="1400" dirty="0"/>
              <a:t> koji se </a:t>
            </a:r>
            <a:r>
              <a:rPr lang="en-US" sz="1400" dirty="0" err="1"/>
              <a:t>šalje</a:t>
            </a:r>
            <a:r>
              <a:rPr lang="en-US" sz="1400" dirty="0"/>
              <a:t> </a:t>
            </a:r>
            <a:r>
              <a:rPr lang="en-US" sz="1400" dirty="0" err="1"/>
              <a:t>komanda</a:t>
            </a:r>
            <a:r>
              <a:rPr lang="en-US" sz="1400" dirty="0"/>
              <a:t>. </a:t>
            </a:r>
            <a:r>
              <a:rPr lang="en-US" sz="1400" dirty="0" err="1"/>
              <a:t>Moguće</a:t>
            </a:r>
            <a:r>
              <a:rPr lang="en-US" sz="1400" dirty="0"/>
              <a:t> </a:t>
            </a:r>
            <a:r>
              <a:rPr lang="en-US" sz="1400" dirty="0" err="1"/>
              <a:t>vrednosti</a:t>
            </a:r>
            <a:r>
              <a:rPr lang="en-US" sz="1400" dirty="0"/>
              <a:t> za </a:t>
            </a:r>
            <a:r>
              <a:rPr lang="en-US" sz="1400" dirty="0" err="1"/>
              <a:t>ovaj</a:t>
            </a:r>
            <a:r>
              <a:rPr lang="en-US" sz="1400" dirty="0"/>
              <a:t> </a:t>
            </a:r>
            <a:r>
              <a:rPr lang="en-US" sz="1400" dirty="0" err="1"/>
              <a:t>atribut</a:t>
            </a:r>
            <a:r>
              <a:rPr lang="en-US" sz="1400" dirty="0"/>
              <a:t> </a:t>
            </a:r>
            <a:r>
              <a:rPr lang="en-US" sz="1400" dirty="0" err="1"/>
              <a:t>su</a:t>
            </a:r>
            <a:r>
              <a:rPr lang="en-US" sz="1400" dirty="0"/>
              <a:t> 1, 2, 3 </a:t>
            </a:r>
            <a:r>
              <a:rPr lang="en-US" sz="1400" dirty="0" err="1"/>
              <a:t>i</a:t>
            </a:r>
            <a:r>
              <a:rPr lang="en-US" sz="1400" dirty="0"/>
              <a:t> 4</a:t>
            </a:r>
            <a:endParaRPr lang="en-US" sz="1400">
              <a:cs typeface="Arial"/>
            </a:endParaRPr>
          </a:p>
          <a:p>
            <a:pPr lvl="1" indent="-188595">
              <a:spcBef>
                <a:spcPts val="20"/>
              </a:spcBef>
            </a:pPr>
            <a:r>
              <a:rPr lang="en-US" sz="1400" dirty="0"/>
              <a:t>Drugi </a:t>
            </a:r>
            <a:r>
              <a:rPr lang="en-US" sz="1400" dirty="0" err="1"/>
              <a:t>atribut</a:t>
            </a:r>
            <a:r>
              <a:rPr lang="en-US" sz="1400" dirty="0"/>
              <a:t> je tip </a:t>
            </a:r>
            <a:r>
              <a:rPr lang="en-US" sz="1400" dirty="0" err="1"/>
              <a:t>komande</a:t>
            </a:r>
            <a:r>
              <a:rPr lang="en-US" sz="1400" dirty="0"/>
              <a:t> </a:t>
            </a:r>
            <a:r>
              <a:rPr lang="en-US" sz="1400" dirty="0" err="1"/>
              <a:t>sa</a:t>
            </a:r>
            <a:r>
              <a:rPr lang="en-US" sz="1400" dirty="0"/>
              <a:t> </a:t>
            </a:r>
            <a:r>
              <a:rPr lang="en-US" sz="1400" dirty="0" err="1"/>
              <a:t>mogućim</a:t>
            </a:r>
            <a:r>
              <a:rPr lang="en-US" sz="1400" dirty="0"/>
              <a:t> </a:t>
            </a:r>
            <a:r>
              <a:rPr lang="en-US" sz="1400" dirty="0" err="1"/>
              <a:t>vrednostima</a:t>
            </a:r>
            <a:r>
              <a:rPr lang="en-US" sz="1400" dirty="0"/>
              <a:t> „No operation“ (bez </a:t>
            </a:r>
            <a:r>
              <a:rPr lang="en-US" sz="1400" dirty="0" err="1"/>
              <a:t>operacije</a:t>
            </a:r>
            <a:r>
              <a:rPr lang="en-US" sz="1400" dirty="0"/>
              <a:t>), „Add“ (</a:t>
            </a:r>
            <a:r>
              <a:rPr lang="en-US" sz="1400" dirty="0" err="1"/>
              <a:t>sabiranje</a:t>
            </a:r>
            <a:r>
              <a:rPr lang="en-US" sz="1400" dirty="0"/>
              <a:t>), „Subtract“ (</a:t>
            </a:r>
            <a:r>
              <a:rPr lang="en-US" sz="1400" dirty="0" err="1"/>
              <a:t>oduzimanje</a:t>
            </a:r>
            <a:r>
              <a:rPr lang="en-US" sz="1400" dirty="0"/>
              <a:t>), „Shift left“ (</a:t>
            </a:r>
            <a:r>
              <a:rPr lang="en-US" sz="1400" dirty="0" err="1"/>
              <a:t>pomak</a:t>
            </a:r>
            <a:r>
              <a:rPr lang="en-US" sz="1400" dirty="0"/>
              <a:t> </a:t>
            </a:r>
            <a:r>
              <a:rPr lang="en-US" sz="1400" dirty="0" err="1"/>
              <a:t>ulevo</a:t>
            </a:r>
            <a:r>
              <a:rPr lang="en-US" sz="1400" dirty="0"/>
              <a:t>), „Shift right“ (</a:t>
            </a:r>
            <a:r>
              <a:rPr lang="en-US" sz="1400" dirty="0" err="1"/>
              <a:t>pomak</a:t>
            </a:r>
            <a:r>
              <a:rPr lang="en-US" sz="1400" dirty="0"/>
              <a:t> </a:t>
            </a:r>
            <a:r>
              <a:rPr lang="en-US" sz="1400" dirty="0" err="1"/>
              <a:t>udesno</a:t>
            </a:r>
            <a:r>
              <a:rPr lang="en-US" sz="1400" dirty="0"/>
              <a:t>), „Illegal“ (</a:t>
            </a:r>
            <a:r>
              <a:rPr lang="en-US" sz="1400" dirty="0" err="1"/>
              <a:t>nelegalna</a:t>
            </a:r>
            <a:r>
              <a:rPr lang="en-US" sz="1400" dirty="0"/>
              <a:t>)</a:t>
            </a:r>
            <a:endParaRPr lang="en-US" sz="1400" dirty="0">
              <a:cs typeface="Arial"/>
            </a:endParaRPr>
          </a:p>
          <a:p>
            <a:pPr>
              <a:spcBef>
                <a:spcPts val="20"/>
              </a:spcBef>
            </a:pPr>
            <a:r>
              <a:rPr lang="en-US" sz="1400" dirty="0" err="1"/>
              <a:t>Pošto</a:t>
            </a:r>
            <a:r>
              <a:rPr lang="en-US" sz="1400" dirty="0"/>
              <a:t> </a:t>
            </a:r>
            <a:r>
              <a:rPr lang="en-US" sz="1400" dirty="0" err="1"/>
              <a:t>su</a:t>
            </a:r>
            <a:r>
              <a:rPr lang="en-US" sz="1400" dirty="0"/>
              <a:t> </a:t>
            </a:r>
            <a:r>
              <a:rPr lang="en-US" sz="1400" dirty="0" err="1"/>
              <a:t>sve</a:t>
            </a:r>
            <a:r>
              <a:rPr lang="en-US" sz="1400" dirty="0"/>
              <a:t> </a:t>
            </a:r>
            <a:r>
              <a:rPr lang="en-US" sz="1400" dirty="0" err="1"/>
              <a:t>kombinacije</a:t>
            </a:r>
            <a:r>
              <a:rPr lang="en-US" sz="1400" dirty="0"/>
              <a:t> </a:t>
            </a:r>
            <a:r>
              <a:rPr lang="en-US" sz="1400" dirty="0" err="1"/>
              <a:t>atributa</a:t>
            </a:r>
            <a:r>
              <a:rPr lang="en-US" sz="1400" dirty="0"/>
              <a:t> </a:t>
            </a:r>
            <a:r>
              <a:rPr lang="en-US" sz="1400" dirty="0" err="1"/>
              <a:t>legalne</a:t>
            </a:r>
            <a:r>
              <a:rPr lang="en-US" sz="1400" dirty="0"/>
              <a:t>, </a:t>
            </a:r>
            <a:r>
              <a:rPr lang="en-US" sz="1400" dirty="0" err="1"/>
              <a:t>koristićemo</a:t>
            </a:r>
            <a:r>
              <a:rPr lang="en-US" sz="1400" dirty="0"/>
              <a:t> </a:t>
            </a:r>
            <a:r>
              <a:rPr lang="en-US" sz="1400" dirty="0" err="1"/>
              <a:t>matrični</a:t>
            </a:r>
            <a:r>
              <a:rPr lang="en-US" sz="1400" dirty="0"/>
              <a:t> model </a:t>
            </a:r>
            <a:r>
              <a:rPr lang="en-US" sz="1400" dirty="0" err="1"/>
              <a:t>pokrivenosti</a:t>
            </a:r>
            <a:r>
              <a:rPr lang="en-US" sz="1400" dirty="0"/>
              <a:t>, </a:t>
            </a:r>
            <a:r>
              <a:rPr lang="en-US" sz="1400" dirty="0" err="1"/>
              <a:t>kao</a:t>
            </a:r>
            <a:r>
              <a:rPr lang="en-US" sz="1400" dirty="0"/>
              <a:t> </a:t>
            </a:r>
            <a:r>
              <a:rPr lang="en-US" sz="1400" dirty="0" err="1"/>
              <a:t>što</a:t>
            </a:r>
            <a:r>
              <a:rPr lang="en-US" sz="1400" dirty="0"/>
              <a:t> </a:t>
            </a:r>
            <a:r>
              <a:rPr lang="en-US" sz="1400" dirty="0" err="1"/>
              <a:t>prikazuje</a:t>
            </a:r>
            <a:r>
              <a:rPr lang="en-US" sz="1400" dirty="0"/>
              <a:t> </a:t>
            </a:r>
            <a:r>
              <a:rPr lang="en-US" sz="1400" dirty="0" err="1"/>
              <a:t>slika</a:t>
            </a:r>
            <a:r>
              <a:rPr lang="en-US" sz="1400" dirty="0"/>
              <a:t> </a:t>
            </a:r>
            <a:r>
              <a:rPr lang="en-US" sz="1400" dirty="0" err="1">
                <a:cs typeface="Arial"/>
              </a:rPr>
              <a:t>ispod</a:t>
            </a:r>
          </a:p>
          <a:p>
            <a:pPr>
              <a:spcBef>
                <a:spcPts val="20"/>
              </a:spcBef>
            </a:pPr>
            <a:r>
              <a:rPr lang="en-US" sz="1400" dirty="0"/>
              <a:t>Vremena </a:t>
            </a:r>
            <a:r>
              <a:rPr lang="en-US" sz="1400" dirty="0" err="1"/>
              <a:t>uzorkovanja</a:t>
            </a:r>
            <a:r>
              <a:rPr lang="en-US" sz="1400" dirty="0"/>
              <a:t> za oba </a:t>
            </a:r>
            <a:r>
              <a:rPr lang="en-US" sz="1400" dirty="0" err="1"/>
              <a:t>atributa</a:t>
            </a:r>
            <a:r>
              <a:rPr lang="en-US" sz="1400" dirty="0"/>
              <a:t> </a:t>
            </a:r>
            <a:r>
              <a:rPr lang="en-US" sz="1400" dirty="0" err="1"/>
              <a:t>su</a:t>
            </a:r>
            <a:r>
              <a:rPr lang="en-US" sz="1400" dirty="0"/>
              <a:t> </a:t>
            </a:r>
            <a:r>
              <a:rPr lang="en-US" sz="1400" dirty="0" err="1"/>
              <a:t>jednaka</a:t>
            </a:r>
            <a:r>
              <a:rPr lang="en-US" sz="1400" dirty="0"/>
              <a:t> </a:t>
            </a:r>
            <a:r>
              <a:rPr lang="en-US" sz="1400" dirty="0" err="1"/>
              <a:t>periodu</a:t>
            </a:r>
            <a:r>
              <a:rPr lang="en-US" sz="1400" dirty="0"/>
              <a:t> </a:t>
            </a:r>
            <a:r>
              <a:rPr lang="en-US" sz="1400" dirty="0" err="1"/>
              <a:t>sistemskog</a:t>
            </a:r>
            <a:r>
              <a:rPr lang="en-US" sz="1400" dirty="0"/>
              <a:t> </a:t>
            </a:r>
            <a:r>
              <a:rPr lang="en-US" sz="1400" dirty="0" err="1"/>
              <a:t>takta</a:t>
            </a:r>
            <a:r>
              <a:rPr lang="en-US" sz="1400" dirty="0"/>
              <a:t>. Vreme </a:t>
            </a:r>
            <a:r>
              <a:rPr lang="en-US" sz="1400" dirty="0" err="1"/>
              <a:t>korelacije</a:t>
            </a:r>
            <a:r>
              <a:rPr lang="en-US" sz="1400" dirty="0"/>
              <a:t> </a:t>
            </a:r>
            <a:r>
              <a:rPr lang="en-US" sz="1400" dirty="0" err="1"/>
              <a:t>takođe</a:t>
            </a:r>
            <a:r>
              <a:rPr lang="en-US" sz="1400" dirty="0"/>
              <a:t> </a:t>
            </a:r>
            <a:r>
              <a:rPr lang="en-US" sz="1400" dirty="0" err="1"/>
              <a:t>treba</a:t>
            </a:r>
            <a:r>
              <a:rPr lang="en-US" sz="1400" dirty="0"/>
              <a:t> </a:t>
            </a:r>
            <a:r>
              <a:rPr lang="en-US" sz="1400" dirty="0" err="1"/>
              <a:t>biti</a:t>
            </a:r>
            <a:r>
              <a:rPr lang="en-US" sz="1400" dirty="0"/>
              <a:t> </a:t>
            </a:r>
            <a:r>
              <a:rPr lang="en-US" sz="1400" dirty="0" err="1"/>
              <a:t>jednako</a:t>
            </a:r>
            <a:r>
              <a:rPr lang="en-US" sz="1400" dirty="0"/>
              <a:t> </a:t>
            </a:r>
            <a:r>
              <a:rPr lang="en-US" sz="1400" dirty="0" err="1"/>
              <a:t>periodu</a:t>
            </a:r>
            <a:r>
              <a:rPr lang="en-US" sz="1400" dirty="0"/>
              <a:t> </a:t>
            </a:r>
            <a:r>
              <a:rPr lang="en-US" sz="1400" dirty="0" err="1"/>
              <a:t>sistemskog</a:t>
            </a:r>
            <a:r>
              <a:rPr lang="en-US" sz="1400" dirty="0"/>
              <a:t> </a:t>
            </a:r>
            <a:r>
              <a:rPr lang="en-US" sz="1400" dirty="0" err="1"/>
              <a:t>takta</a:t>
            </a:r>
            <a:endParaRPr lang="en-US" sz="1400" dirty="0" err="1">
              <a:cs typeface="Arial"/>
            </a:endParaRPr>
          </a:p>
          <a:p>
            <a:pPr>
              <a:spcBef>
                <a:spcPts val="20"/>
              </a:spcBef>
            </a:pPr>
            <a:r>
              <a:rPr lang="en-US" sz="1400" dirty="0" err="1"/>
              <a:t>Cilj</a:t>
            </a:r>
            <a:r>
              <a:rPr lang="en-US" sz="1400" dirty="0"/>
              <a:t> da se </a:t>
            </a:r>
            <a:r>
              <a:rPr lang="en-US" sz="1400" dirty="0" err="1"/>
              <a:t>pokriju</a:t>
            </a:r>
            <a:r>
              <a:rPr lang="en-US" sz="1400" dirty="0"/>
              <a:t> </a:t>
            </a:r>
            <a:r>
              <a:rPr lang="en-US" sz="1400" dirty="0" err="1"/>
              <a:t>sve</a:t>
            </a:r>
            <a:r>
              <a:rPr lang="en-US" sz="1400" dirty="0"/>
              <a:t> </a:t>
            </a:r>
            <a:r>
              <a:rPr lang="en-US" sz="1400" dirty="0" err="1"/>
              <a:t>ćelije</a:t>
            </a:r>
            <a:r>
              <a:rPr lang="en-US" sz="1400" dirty="0"/>
              <a:t> </a:t>
            </a:r>
            <a:r>
              <a:rPr lang="en-US" sz="1400" dirty="0" err="1"/>
              <a:t>ukrštenog</a:t>
            </a:r>
            <a:r>
              <a:rPr lang="en-US" sz="1400" dirty="0"/>
              <a:t> </a:t>
            </a:r>
            <a:r>
              <a:rPr lang="en-US" sz="1400" dirty="0" err="1"/>
              <a:t>proizvoda</a:t>
            </a:r>
            <a:r>
              <a:rPr lang="en-US" sz="1400" dirty="0"/>
              <a:t> </a:t>
            </a:r>
            <a:r>
              <a:rPr lang="en-US" sz="1400" dirty="0" err="1"/>
              <a:t>ekvivalentan</a:t>
            </a:r>
            <a:r>
              <a:rPr lang="en-US" sz="1400" dirty="0"/>
              <a:t> je </a:t>
            </a:r>
            <a:r>
              <a:rPr lang="en-US" sz="1400" dirty="0" err="1"/>
              <a:t>tvrdnji</a:t>
            </a:r>
            <a:r>
              <a:rPr lang="en-US" sz="1400" dirty="0"/>
              <a:t> da je </a:t>
            </a:r>
            <a:r>
              <a:rPr lang="en-US" sz="1400" dirty="0" err="1"/>
              <a:t>drajver</a:t>
            </a:r>
            <a:r>
              <a:rPr lang="en-US" sz="1400" dirty="0"/>
              <a:t> </a:t>
            </a:r>
            <a:r>
              <a:rPr lang="en-US" sz="1400" dirty="0" err="1"/>
              <a:t>generisao</a:t>
            </a:r>
            <a:r>
              <a:rPr lang="en-US" sz="1400" dirty="0"/>
              <a:t> </a:t>
            </a:r>
            <a:r>
              <a:rPr lang="en-US" sz="1400" dirty="0" err="1"/>
              <a:t>sve</a:t>
            </a:r>
            <a:r>
              <a:rPr lang="en-US" sz="1400" dirty="0"/>
              <a:t> </a:t>
            </a:r>
            <a:r>
              <a:rPr lang="en-US" sz="1400" dirty="0" err="1"/>
              <a:t>komande</a:t>
            </a:r>
            <a:r>
              <a:rPr lang="en-US" sz="1400" dirty="0"/>
              <a:t>, </a:t>
            </a:r>
            <a:r>
              <a:rPr lang="en-US" sz="1400" dirty="0" err="1"/>
              <a:t>uključujući</a:t>
            </a:r>
            <a:r>
              <a:rPr lang="en-US" sz="1400" dirty="0"/>
              <a:t> </a:t>
            </a:r>
            <a:r>
              <a:rPr lang="en-US" sz="1400" dirty="0" err="1"/>
              <a:t>i</a:t>
            </a:r>
            <a:r>
              <a:rPr lang="en-US" sz="1400" dirty="0"/>
              <a:t> </a:t>
            </a:r>
            <a:r>
              <a:rPr lang="en-US" sz="1400" dirty="0" err="1"/>
              <a:t>nelegalne</a:t>
            </a:r>
            <a:r>
              <a:rPr lang="en-US" sz="1400" dirty="0"/>
              <a:t>, bar </a:t>
            </a:r>
            <a:r>
              <a:rPr lang="en-US" sz="1400" dirty="0" err="1"/>
              <a:t>jednom</a:t>
            </a:r>
            <a:r>
              <a:rPr lang="en-US" sz="1400" dirty="0"/>
              <a:t> za </a:t>
            </a:r>
            <a:r>
              <a:rPr lang="en-US" sz="1400" dirty="0" err="1"/>
              <a:t>svaki</a:t>
            </a:r>
            <a:r>
              <a:rPr lang="en-US" sz="1400" dirty="0"/>
              <a:t> port</a:t>
            </a:r>
            <a:endParaRPr lang="en-US" dirty="0"/>
          </a:p>
          <a:p>
            <a:endParaRPr lang="en-US" altLang="en-US" sz="1400" dirty="0">
              <a:cs typeface="Arial"/>
            </a:endParaRPr>
          </a:p>
        </p:txBody>
      </p:sp>
      <p:pic>
        <p:nvPicPr>
          <p:cNvPr id="60421" name="Picture 6">
            <a:extLst>
              <a:ext uri="{FF2B5EF4-FFF2-40B4-BE49-F238E27FC236}">
                <a16:creationId xmlns:a16="http://schemas.microsoft.com/office/drawing/2014/main" id="{4696E805-831A-C6D3-23B9-968EE260EC7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2150" y="4325938"/>
            <a:ext cx="5135563" cy="1836737"/>
          </a:xfrm>
          <a:noFill/>
        </p:spPr>
      </p:pic>
      <p:sp>
        <p:nvSpPr>
          <p:cNvPr id="60422" name="Rectangle 7">
            <a:extLst>
              <a:ext uri="{FF2B5EF4-FFF2-40B4-BE49-F238E27FC236}">
                <a16:creationId xmlns:a16="http://schemas.microsoft.com/office/drawing/2014/main" id="{0F26FBCC-A0A7-1A06-CF30-18CD375EEA2F}"/>
              </a:ext>
            </a:extLst>
          </p:cNvPr>
          <p:cNvSpPr>
            <a:spLocks noChangeArrowheads="1"/>
          </p:cNvSpPr>
          <p:nvPr/>
        </p:nvSpPr>
        <p:spPr bwMode="auto">
          <a:xfrm>
            <a:off x="5854700" y="4824413"/>
            <a:ext cx="32004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latin typeface="Arial"/>
                <a:cs typeface="Arial"/>
              </a:rPr>
              <a:t>Matrični</a:t>
            </a:r>
            <a:r>
              <a:rPr lang="en-US" sz="1000" dirty="0">
                <a:latin typeface="Arial"/>
                <a:cs typeface="Arial"/>
              </a:rPr>
              <a:t> model </a:t>
            </a:r>
            <a:r>
              <a:rPr lang="en-US" sz="1000" dirty="0" err="1">
                <a:latin typeface="Arial"/>
                <a:cs typeface="Arial"/>
              </a:rPr>
              <a:t>pokrivenosti</a:t>
            </a:r>
            <a:r>
              <a:rPr lang="en-US" sz="1000" dirty="0">
                <a:latin typeface="Arial"/>
                <a:cs typeface="Arial"/>
              </a:rPr>
              <a:t> za Calc1 stimulus.</a:t>
            </a:r>
            <a:endParaRPr lang="en-US" dirty="0">
              <a:latin typeface="Arial"/>
              <a:cs typeface="Arial"/>
            </a:endParaRPr>
          </a:p>
          <a:p>
            <a:r>
              <a:rPr lang="en-US" sz="1000" dirty="0" err="1">
                <a:latin typeface="Arial"/>
                <a:cs typeface="Arial"/>
              </a:rPr>
              <a:t>Dve</a:t>
            </a:r>
            <a:r>
              <a:rPr lang="en-US" sz="1000" dirty="0">
                <a:latin typeface="Arial"/>
                <a:cs typeface="Arial"/>
              </a:rPr>
              <a:t> </a:t>
            </a:r>
            <a:r>
              <a:rPr lang="en-US" sz="1000" dirty="0" err="1">
                <a:latin typeface="Arial"/>
                <a:cs typeface="Arial"/>
              </a:rPr>
              <a:t>dimenzije</a:t>
            </a:r>
            <a:r>
              <a:rPr lang="en-US" sz="1000" dirty="0">
                <a:latin typeface="Arial"/>
                <a:cs typeface="Arial"/>
              </a:rPr>
              <a:t> </a:t>
            </a:r>
            <a:r>
              <a:rPr lang="en-US" sz="1000" dirty="0" err="1">
                <a:latin typeface="Arial"/>
                <a:cs typeface="Arial"/>
              </a:rPr>
              <a:t>matrice</a:t>
            </a:r>
            <a:r>
              <a:rPr lang="en-US" sz="1000" dirty="0">
                <a:latin typeface="Arial"/>
                <a:cs typeface="Arial"/>
              </a:rPr>
              <a:t> </a:t>
            </a:r>
            <a:r>
              <a:rPr lang="en-US" sz="1000" dirty="0" err="1">
                <a:latin typeface="Arial"/>
                <a:cs typeface="Arial"/>
              </a:rPr>
              <a:t>su</a:t>
            </a:r>
            <a:r>
              <a:rPr lang="en-US" sz="1000" dirty="0">
                <a:latin typeface="Arial"/>
                <a:cs typeface="Arial"/>
              </a:rPr>
              <a:t> </a:t>
            </a:r>
            <a:r>
              <a:rPr lang="en-US" sz="1000" dirty="0" err="1">
                <a:latin typeface="Arial"/>
                <a:cs typeface="Arial"/>
              </a:rPr>
              <a:t>operacije</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portovi</a:t>
            </a:r>
            <a:r>
              <a:rPr lang="en-US" sz="1000" dirty="0">
                <a:latin typeface="Arial"/>
                <a:cs typeface="Arial"/>
              </a:rPr>
              <a:t>. Model </a:t>
            </a:r>
            <a:r>
              <a:rPr lang="en-US" sz="1000" dirty="0" err="1">
                <a:latin typeface="Arial"/>
                <a:cs typeface="Arial"/>
              </a:rPr>
              <a:t>pokrivenosti</a:t>
            </a:r>
            <a:r>
              <a:rPr lang="en-US" sz="1000" dirty="0">
                <a:latin typeface="Arial"/>
                <a:cs typeface="Arial"/>
              </a:rPr>
              <a:t> </a:t>
            </a:r>
            <a:r>
              <a:rPr lang="en-US" sz="1000" dirty="0" err="1">
                <a:latin typeface="Arial"/>
                <a:cs typeface="Arial"/>
              </a:rPr>
              <a:t>pruža</a:t>
            </a:r>
            <a:r>
              <a:rPr lang="en-US" sz="1000" dirty="0">
                <a:latin typeface="Arial"/>
                <a:cs typeface="Arial"/>
              </a:rPr>
              <a:t> </a:t>
            </a:r>
            <a:r>
              <a:rPr lang="en-US" sz="1000" dirty="0" err="1">
                <a:latin typeface="Arial"/>
                <a:cs typeface="Arial"/>
              </a:rPr>
              <a:t>uvid</a:t>
            </a:r>
            <a:r>
              <a:rPr lang="en-US" sz="1000" dirty="0">
                <a:latin typeface="Arial"/>
                <a:cs typeface="Arial"/>
              </a:rPr>
              <a:t> u to </a:t>
            </a:r>
            <a:r>
              <a:rPr lang="en-US" sz="1000" dirty="0" err="1">
                <a:latin typeface="Arial"/>
                <a:cs typeface="Arial"/>
              </a:rPr>
              <a:t>koje</a:t>
            </a:r>
            <a:r>
              <a:rPr lang="en-US" sz="1000" dirty="0">
                <a:latin typeface="Arial"/>
                <a:cs typeface="Arial"/>
              </a:rPr>
              <a:t> </a:t>
            </a:r>
            <a:r>
              <a:rPr lang="en-US" sz="1000" dirty="0" err="1">
                <a:latin typeface="Arial"/>
                <a:cs typeface="Arial"/>
              </a:rPr>
              <a:t>kombinacije</a:t>
            </a:r>
            <a:r>
              <a:rPr lang="en-US" sz="1000" dirty="0">
                <a:latin typeface="Arial"/>
                <a:cs typeface="Arial"/>
              </a:rPr>
              <a:t> </a:t>
            </a:r>
            <a:r>
              <a:rPr lang="en-US" sz="1000" dirty="0" err="1">
                <a:latin typeface="Arial"/>
                <a:cs typeface="Arial"/>
              </a:rPr>
              <a:t>operacija</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portova</a:t>
            </a:r>
            <a:r>
              <a:rPr lang="en-US" sz="1000" dirty="0">
                <a:latin typeface="Arial"/>
                <a:cs typeface="Arial"/>
              </a:rPr>
              <a:t> </a:t>
            </a:r>
            <a:r>
              <a:rPr lang="en-US" sz="1000" dirty="0" err="1">
                <a:latin typeface="Arial"/>
                <a:cs typeface="Arial"/>
              </a:rPr>
              <a:t>nisu</a:t>
            </a:r>
            <a:r>
              <a:rPr lang="en-US" sz="1000" dirty="0">
                <a:latin typeface="Arial"/>
                <a:cs typeface="Arial"/>
              </a:rPr>
              <a:t> </a:t>
            </a:r>
            <a:r>
              <a:rPr lang="en-US" sz="1000" dirty="0" err="1">
                <a:latin typeface="Arial"/>
                <a:cs typeface="Arial"/>
              </a:rPr>
              <a:t>simulirane</a:t>
            </a:r>
            <a:r>
              <a:rPr lang="en-US" sz="1000" dirty="0">
                <a:latin typeface="Arial"/>
                <a:cs typeface="Arial"/>
              </a:rPr>
              <a:t>, u </a:t>
            </a:r>
            <a:r>
              <a:rPr lang="en-US" sz="1000" dirty="0" err="1">
                <a:latin typeface="Arial"/>
                <a:cs typeface="Arial"/>
              </a:rPr>
              <a:t>odnosu</a:t>
            </a:r>
            <a:r>
              <a:rPr lang="en-US" sz="1000" dirty="0">
                <a:latin typeface="Arial"/>
                <a:cs typeface="Arial"/>
              </a:rPr>
              <a:t> </a:t>
            </a:r>
            <a:r>
              <a:rPr lang="en-US" sz="1000" dirty="0" err="1">
                <a:latin typeface="Arial"/>
                <a:cs typeface="Arial"/>
              </a:rPr>
              <a:t>na</a:t>
            </a:r>
            <a:r>
              <a:rPr lang="en-US" sz="1000" dirty="0">
                <a:latin typeface="Arial"/>
                <a:cs typeface="Arial"/>
              </a:rPr>
              <a:t> one </a:t>
            </a:r>
            <a:r>
              <a:rPr lang="en-US" sz="1000" dirty="0" err="1">
                <a:latin typeface="Arial"/>
                <a:cs typeface="Arial"/>
              </a:rPr>
              <a:t>koje</a:t>
            </a:r>
            <a:r>
              <a:rPr lang="en-US" sz="1000" dirty="0">
                <a:latin typeface="Arial"/>
                <a:cs typeface="Arial"/>
              </a:rPr>
              <a:t> </a:t>
            </a:r>
            <a:r>
              <a:rPr lang="en-US" sz="1000" dirty="0" err="1">
                <a:latin typeface="Arial"/>
                <a:cs typeface="Arial"/>
              </a:rPr>
              <a:t>jesu</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koliko</a:t>
            </a:r>
            <a:r>
              <a:rPr lang="en-US" sz="1000" dirty="0">
                <a:latin typeface="Arial"/>
                <a:cs typeface="Arial"/>
              </a:rPr>
              <a:t> puta </a:t>
            </a:r>
            <a:r>
              <a:rPr lang="en-US" sz="1000" dirty="0" err="1">
                <a:latin typeface="Arial"/>
                <a:cs typeface="Arial"/>
              </a:rPr>
              <a:t>su</a:t>
            </a:r>
            <a:r>
              <a:rPr lang="en-US" sz="1000" dirty="0">
                <a:latin typeface="Arial"/>
                <a:cs typeface="Arial"/>
              </a:rPr>
              <a:t> </a:t>
            </a:r>
            <a:r>
              <a:rPr lang="en-US" sz="1000" dirty="0" err="1">
                <a:latin typeface="Arial"/>
                <a:cs typeface="Arial"/>
              </a:rPr>
              <a:t>simulirane</a:t>
            </a:r>
            <a:r>
              <a:rPr lang="en-US" sz="1000" dirty="0">
                <a:latin typeface="Arial"/>
                <a:cs typeface="Arial"/>
              </a:rPr>
              <a:t>.</a:t>
            </a:r>
            <a:endParaRPr lang="en-US" dirty="0">
              <a:latin typeface="Arial"/>
              <a:cs typeface="Arial"/>
            </a:endParaRPr>
          </a:p>
          <a:p>
            <a:endParaRPr lang="en-US" altLang="en-US" sz="1000" dirty="0">
              <a:cs typeface="Arial"/>
            </a:endParaRPr>
          </a:p>
        </p:txBody>
      </p:sp>
    </p:spTree>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4">
            <a:extLst>
              <a:ext uri="{FF2B5EF4-FFF2-40B4-BE49-F238E27FC236}">
                <a16:creationId xmlns:a16="http://schemas.microsoft.com/office/drawing/2014/main" id="{351273A3-A19D-EB75-E10F-AE47EB79CC4A}"/>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D3C089-B67E-4BA0-B028-F3F2F71DDE64}" type="slidenum">
              <a:rPr lang="de-DE" altLang="en-US">
                <a:solidFill>
                  <a:schemeClr val="bg1"/>
                </a:solidFill>
              </a:rPr>
              <a:pPr/>
              <a:t>42</a:t>
            </a:fld>
            <a:endParaRPr lang="de-DE" altLang="en-US">
              <a:solidFill>
                <a:schemeClr val="bg1"/>
              </a:solidFill>
            </a:endParaRPr>
          </a:p>
        </p:txBody>
      </p:sp>
      <p:sp>
        <p:nvSpPr>
          <p:cNvPr id="61443" name="Rectangle 2">
            <a:extLst>
              <a:ext uri="{FF2B5EF4-FFF2-40B4-BE49-F238E27FC236}">
                <a16:creationId xmlns:a16="http://schemas.microsoft.com/office/drawing/2014/main" id="{6DA4638B-D25A-09C9-D3DE-910E3158B94F}"/>
              </a:ext>
            </a:extLst>
          </p:cNvPr>
          <p:cNvSpPr>
            <a:spLocks noGrp="1" noChangeArrowheads="1"/>
          </p:cNvSpPr>
          <p:nvPr>
            <p:ph type="title"/>
          </p:nvPr>
        </p:nvSpPr>
        <p:spPr/>
        <p:txBody>
          <a:bodyPr/>
          <a:lstStyle/>
          <a:p>
            <a:r>
              <a:rPr lang="en-US" altLang="en-US" dirty="0"/>
              <a:t>Analiza </a:t>
            </a:r>
            <a:r>
              <a:rPr lang="en-US" altLang="en-US" dirty="0" err="1"/>
              <a:t>sakupljenih</a:t>
            </a:r>
            <a:r>
              <a:rPr lang="en-US" altLang="en-US" dirty="0"/>
              <a:t> </a:t>
            </a:r>
            <a:r>
              <a:rPr lang="en-US" altLang="en-US" dirty="0" err="1"/>
              <a:t>podataka</a:t>
            </a:r>
            <a:r>
              <a:rPr lang="en-US" altLang="en-US" dirty="0"/>
              <a:t> o </a:t>
            </a:r>
            <a:r>
              <a:rPr lang="en-US" altLang="en-US" dirty="0" err="1"/>
              <a:t>pokrivenosti</a:t>
            </a:r>
            <a:endParaRPr lang="en-US" dirty="0" err="1"/>
          </a:p>
        </p:txBody>
      </p:sp>
      <p:sp>
        <p:nvSpPr>
          <p:cNvPr id="61444" name="Rectangle 3">
            <a:extLst>
              <a:ext uri="{FF2B5EF4-FFF2-40B4-BE49-F238E27FC236}">
                <a16:creationId xmlns:a16="http://schemas.microsoft.com/office/drawing/2014/main" id="{C72E81F4-3109-459C-E4F6-5D162112666A}"/>
              </a:ext>
            </a:extLst>
          </p:cNvPr>
          <p:cNvSpPr>
            <a:spLocks noGrp="1" noChangeArrowheads="1"/>
          </p:cNvSpPr>
          <p:nvPr>
            <p:ph type="body" sz="half" idx="1"/>
          </p:nvPr>
        </p:nvSpPr>
        <p:spPr/>
        <p:txBody>
          <a:bodyPr/>
          <a:lstStyle/>
          <a:p>
            <a:pPr>
              <a:spcBef>
                <a:spcPts val="20"/>
              </a:spcBef>
            </a:pPr>
            <a:r>
              <a:rPr lang="en-US" altLang="en-US" sz="1400" dirty="0" err="1"/>
              <a:t>Moguće</a:t>
            </a:r>
            <a:r>
              <a:rPr lang="en-US" altLang="en-US" sz="1400" dirty="0"/>
              <a:t> je </a:t>
            </a:r>
            <a:r>
              <a:rPr lang="en-US" altLang="en-US" sz="1400" dirty="0" err="1"/>
              <a:t>analizirati</a:t>
            </a:r>
            <a:r>
              <a:rPr lang="en-US" altLang="en-US" sz="1400" dirty="0"/>
              <a:t> </a:t>
            </a:r>
            <a:r>
              <a:rPr lang="en-US" altLang="en-US" sz="1400" dirty="0" err="1"/>
              <a:t>prikupljene</a:t>
            </a:r>
            <a:r>
              <a:rPr lang="en-US" altLang="en-US" sz="1400" dirty="0"/>
              <a:t> </a:t>
            </a:r>
            <a:r>
              <a:rPr lang="en-US" altLang="en-US" sz="1400" dirty="0" err="1"/>
              <a:t>podatke</a:t>
            </a:r>
            <a:r>
              <a:rPr lang="en-US" altLang="en-US" sz="1400" dirty="0"/>
              <a:t> o </a:t>
            </a:r>
            <a:r>
              <a:rPr lang="en-US" altLang="en-US" sz="1400" dirty="0" err="1"/>
              <a:t>pokrivenosti</a:t>
            </a:r>
            <a:r>
              <a:rPr lang="en-US" altLang="en-US" sz="1400" dirty="0"/>
              <a:t> po </a:t>
            </a:r>
            <a:r>
              <a:rPr lang="en-US" altLang="en-US" sz="1400" dirty="0" err="1"/>
              <a:t>pojedinačnom</a:t>
            </a:r>
            <a:r>
              <a:rPr lang="en-US" altLang="en-US" sz="1400" dirty="0"/>
              <a:t> test </a:t>
            </a:r>
            <a:r>
              <a:rPr lang="en-US" altLang="en-US" sz="1400" dirty="0" err="1"/>
              <a:t>primeru</a:t>
            </a:r>
            <a:r>
              <a:rPr lang="en-US" altLang="en-US" sz="1400" dirty="0"/>
              <a:t>. </a:t>
            </a:r>
            <a:r>
              <a:rPr lang="en-US" altLang="en-US" sz="1400" dirty="0" err="1"/>
              <a:t>Alternativno</a:t>
            </a:r>
            <a:r>
              <a:rPr lang="en-US" altLang="en-US" sz="1400" dirty="0"/>
              <a:t>, </a:t>
            </a:r>
            <a:r>
              <a:rPr lang="en-US" altLang="en-US" sz="1400" dirty="0" err="1"/>
              <a:t>alat</a:t>
            </a:r>
            <a:r>
              <a:rPr lang="en-US" altLang="en-US" sz="1400" dirty="0"/>
              <a:t> za </a:t>
            </a:r>
            <a:r>
              <a:rPr lang="en-US" altLang="en-US" sz="1400" dirty="0" err="1"/>
              <a:t>prikupljanje</a:t>
            </a:r>
            <a:r>
              <a:rPr lang="en-US" altLang="en-US" sz="1400" dirty="0"/>
              <a:t> </a:t>
            </a:r>
            <a:r>
              <a:rPr lang="en-US" altLang="en-US" sz="1400" dirty="0" err="1"/>
              <a:t>pokrivenosti</a:t>
            </a:r>
            <a:r>
              <a:rPr lang="en-US" altLang="en-US" sz="1400" dirty="0"/>
              <a:t> </a:t>
            </a:r>
            <a:r>
              <a:rPr lang="en-US" altLang="en-US" sz="1400" dirty="0" err="1"/>
              <a:t>može</a:t>
            </a:r>
            <a:r>
              <a:rPr lang="en-US" altLang="en-US" sz="1400" dirty="0"/>
              <a:t> </a:t>
            </a:r>
            <a:r>
              <a:rPr lang="en-US" altLang="en-US" sz="1400" dirty="0" err="1"/>
              <a:t>objediniti</a:t>
            </a:r>
            <a:r>
              <a:rPr lang="en-US" altLang="en-US" sz="1400" dirty="0"/>
              <a:t> </a:t>
            </a:r>
            <a:r>
              <a:rPr lang="en-US" altLang="en-US" sz="1400" dirty="0" err="1"/>
              <a:t>rezultate</a:t>
            </a:r>
            <a:r>
              <a:rPr lang="en-US" altLang="en-US" sz="1400" dirty="0"/>
              <a:t> </a:t>
            </a:r>
            <a:r>
              <a:rPr lang="en-US" altLang="en-US" sz="1400" dirty="0" err="1"/>
              <a:t>mnogih</a:t>
            </a:r>
            <a:r>
              <a:rPr lang="en-US" altLang="en-US" sz="1400" dirty="0"/>
              <a:t> test </a:t>
            </a:r>
            <a:r>
              <a:rPr lang="en-US" altLang="en-US" sz="1400" dirty="0" err="1"/>
              <a:t>primera</a:t>
            </a:r>
            <a:r>
              <a:rPr lang="en-US" altLang="en-US" sz="1400" dirty="0"/>
              <a:t> u </a:t>
            </a:r>
            <a:r>
              <a:rPr lang="en-US" altLang="en-US" sz="1400" dirty="0" err="1"/>
              <a:t>jedan</a:t>
            </a:r>
            <a:r>
              <a:rPr lang="en-US" altLang="en-US" sz="1400" dirty="0"/>
              <a:t> </a:t>
            </a:r>
            <a:r>
              <a:rPr lang="en-US" altLang="en-US" sz="1400" dirty="0" err="1"/>
              <a:t>zbirni</a:t>
            </a:r>
            <a:r>
              <a:rPr lang="en-US" altLang="en-US" sz="1400" dirty="0"/>
              <a:t> </a:t>
            </a:r>
            <a:r>
              <a:rPr lang="en-US" altLang="en-US" sz="1400" dirty="0" err="1"/>
              <a:t>rezultat</a:t>
            </a:r>
            <a:endParaRPr lang="en-US" altLang="en-US" sz="1400" dirty="0" err="1">
              <a:cs typeface="Arial"/>
            </a:endParaRPr>
          </a:p>
          <a:p>
            <a:pPr>
              <a:spcBef>
                <a:spcPts val="20"/>
              </a:spcBef>
            </a:pPr>
            <a:endParaRPr lang="en-US" altLang="en-US" sz="1400" dirty="0"/>
          </a:p>
          <a:p>
            <a:pPr>
              <a:spcBef>
                <a:spcPts val="20"/>
              </a:spcBef>
            </a:pPr>
            <a:r>
              <a:rPr lang="en-US" sz="1400" dirty="0"/>
              <a:t>Alati za </a:t>
            </a:r>
            <a:r>
              <a:rPr lang="en-US" sz="1400" dirty="0" err="1"/>
              <a:t>pokrivenost</a:t>
            </a:r>
            <a:r>
              <a:rPr lang="en-US" sz="1400" dirty="0"/>
              <a:t> </a:t>
            </a:r>
            <a:r>
              <a:rPr lang="en-US" sz="1400" dirty="0" err="1"/>
              <a:t>obično</a:t>
            </a:r>
            <a:r>
              <a:rPr lang="en-US" sz="1400" dirty="0"/>
              <a:t> </a:t>
            </a:r>
            <a:r>
              <a:rPr lang="en-US" sz="1400" dirty="0" err="1"/>
              <a:t>pružaju</a:t>
            </a:r>
            <a:r>
              <a:rPr lang="en-US" sz="1400" dirty="0"/>
              <a:t> </a:t>
            </a:r>
            <a:r>
              <a:rPr lang="en-US" sz="1400" dirty="0" err="1"/>
              <a:t>dve</a:t>
            </a:r>
            <a:r>
              <a:rPr lang="en-US" sz="1400" dirty="0"/>
              <a:t> </a:t>
            </a:r>
            <a:r>
              <a:rPr lang="en-US" sz="1400" dirty="0" err="1"/>
              <a:t>vrste</a:t>
            </a:r>
            <a:r>
              <a:rPr lang="en-US" sz="1400" dirty="0"/>
              <a:t> </a:t>
            </a:r>
            <a:r>
              <a:rPr lang="en-US" sz="1400" dirty="0" err="1"/>
              <a:t>izveštaja</a:t>
            </a:r>
            <a:r>
              <a:rPr lang="en-US" sz="1400" dirty="0"/>
              <a:t>: </a:t>
            </a:r>
            <a:r>
              <a:rPr lang="en-US" sz="1400" dirty="0" err="1"/>
              <a:t>izveštaje</a:t>
            </a:r>
            <a:r>
              <a:rPr lang="en-US" sz="1400" dirty="0"/>
              <a:t> o </a:t>
            </a:r>
            <a:r>
              <a:rPr lang="en-US" sz="1400" dirty="0" err="1"/>
              <a:t>statusu</a:t>
            </a:r>
            <a:r>
              <a:rPr lang="en-US" sz="1400" dirty="0"/>
              <a:t> </a:t>
            </a:r>
            <a:r>
              <a:rPr lang="en-US" sz="1400" dirty="0" err="1"/>
              <a:t>i</a:t>
            </a:r>
            <a:r>
              <a:rPr lang="en-US" sz="1400" dirty="0"/>
              <a:t> </a:t>
            </a:r>
            <a:r>
              <a:rPr lang="en-US" sz="1400" dirty="0" err="1"/>
              <a:t>izveštaje</a:t>
            </a:r>
            <a:r>
              <a:rPr lang="en-US" sz="1400" dirty="0"/>
              <a:t> o </a:t>
            </a:r>
            <a:r>
              <a:rPr lang="en-US" sz="1400" dirty="0" err="1"/>
              <a:t>napretku</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Izveštaj</a:t>
            </a:r>
            <a:r>
              <a:rPr lang="en-US" sz="1400" dirty="0">
                <a:cs typeface="Arial"/>
              </a:rPr>
              <a:t> o </a:t>
            </a:r>
            <a:r>
              <a:rPr lang="en-US" sz="1400" dirty="0" err="1">
                <a:cs typeface="Arial"/>
              </a:rPr>
              <a:t>statusu</a:t>
            </a:r>
            <a:r>
              <a:rPr lang="en-US" sz="1400" dirty="0"/>
              <a:t>, </a:t>
            </a:r>
            <a:r>
              <a:rPr lang="en-US" sz="1400" dirty="0" err="1"/>
              <a:t>prikazan</a:t>
            </a:r>
            <a:r>
              <a:rPr lang="en-US" sz="1400" dirty="0"/>
              <a:t> </a:t>
            </a:r>
            <a:r>
              <a:rPr lang="en-US" sz="1400" dirty="0" err="1"/>
              <a:t>na</a:t>
            </a:r>
            <a:r>
              <a:rPr lang="en-US" sz="1400" dirty="0"/>
              <a:t> </a:t>
            </a:r>
            <a:r>
              <a:rPr lang="en-US" sz="1400" dirty="0" err="1"/>
              <a:t>slici</a:t>
            </a:r>
            <a:r>
              <a:rPr lang="en-US" sz="1400" dirty="0"/>
              <a:t> (a), </a:t>
            </a:r>
            <a:r>
              <a:rPr lang="en-US" sz="1400" dirty="0" err="1"/>
              <a:t>pokazuje</a:t>
            </a:r>
            <a:r>
              <a:rPr lang="en-US" sz="1400" dirty="0"/>
              <a:t> </a:t>
            </a:r>
            <a:r>
              <a:rPr lang="en-US" sz="1400" dirty="0" err="1"/>
              <a:t>trenutne</a:t>
            </a:r>
            <a:r>
              <a:rPr lang="en-US" sz="1400" dirty="0"/>
              <a:t> </a:t>
            </a:r>
            <a:r>
              <a:rPr lang="en-US" sz="1400" dirty="0" err="1"/>
              <a:t>ukupne</a:t>
            </a:r>
            <a:r>
              <a:rPr lang="en-US" sz="1400" dirty="0"/>
              <a:t> </a:t>
            </a:r>
            <a:r>
              <a:rPr lang="en-US" sz="1400" dirty="0" err="1"/>
              <a:t>zabeležene</a:t>
            </a:r>
            <a:r>
              <a:rPr lang="en-US" sz="1400" dirty="0"/>
              <a:t> </a:t>
            </a:r>
            <a:r>
              <a:rPr lang="en-US" sz="1400" dirty="0" err="1"/>
              <a:t>događaje</a:t>
            </a:r>
            <a:r>
              <a:rPr lang="en-US" sz="1400" dirty="0"/>
              <a:t> </a:t>
            </a:r>
            <a:r>
              <a:rPr lang="en-US" sz="1400" dirty="0" err="1"/>
              <a:t>pokrivenosti</a:t>
            </a:r>
            <a:r>
              <a:rPr lang="en-US" sz="1400" dirty="0"/>
              <a:t> u </a:t>
            </a:r>
            <a:r>
              <a:rPr lang="en-US" sz="1400" dirty="0" err="1"/>
              <a:t>obliku</a:t>
            </a:r>
            <a:r>
              <a:rPr lang="en-US" sz="1400" dirty="0"/>
              <a:t> </a:t>
            </a:r>
            <a:r>
              <a:rPr lang="en-US" sz="1400" dirty="0" err="1"/>
              <a:t>snimka</a:t>
            </a:r>
            <a:r>
              <a:rPr lang="en-US" sz="1400" dirty="0"/>
              <a:t> (snapshot </a:t>
            </a:r>
            <a:r>
              <a:rPr lang="en-US" sz="1400" dirty="0" err="1"/>
              <a:t>dijagrama</a:t>
            </a:r>
            <a:r>
              <a:rPr lang="en-US" sz="1400" dirty="0"/>
              <a:t>), </a:t>
            </a:r>
            <a:r>
              <a:rPr lang="en-US" sz="1400" dirty="0" err="1"/>
              <a:t>dok</a:t>
            </a:r>
            <a:r>
              <a:rPr lang="en-US" sz="1400" dirty="0"/>
              <a:t> </a:t>
            </a:r>
            <a:r>
              <a:rPr lang="en-US" sz="1400" dirty="0" err="1"/>
              <a:t>izveštaji</a:t>
            </a:r>
            <a:r>
              <a:rPr lang="en-US" sz="1400" dirty="0"/>
              <a:t> o </a:t>
            </a:r>
            <a:r>
              <a:rPr lang="en-US" sz="1400" dirty="0" err="1"/>
              <a:t>napretku</a:t>
            </a:r>
            <a:r>
              <a:rPr lang="en-US" sz="1400" dirty="0"/>
              <a:t>, </a:t>
            </a:r>
            <a:r>
              <a:rPr lang="en-US" sz="1400" dirty="0" err="1"/>
              <a:t>prikazani</a:t>
            </a:r>
            <a:r>
              <a:rPr lang="en-US" sz="1400" dirty="0"/>
              <a:t> </a:t>
            </a:r>
            <a:r>
              <a:rPr lang="en-US" sz="1400" dirty="0" err="1"/>
              <a:t>na</a:t>
            </a:r>
            <a:r>
              <a:rPr lang="en-US" sz="1400" dirty="0"/>
              <a:t> </a:t>
            </a:r>
            <a:r>
              <a:rPr lang="en-US" sz="1400" dirty="0" err="1"/>
              <a:t>slici</a:t>
            </a:r>
            <a:r>
              <a:rPr lang="en-US" sz="1400" dirty="0"/>
              <a:t> (b), </a:t>
            </a:r>
            <a:r>
              <a:rPr lang="en-US" sz="1400" dirty="0" err="1"/>
              <a:t>prikazuju</a:t>
            </a:r>
            <a:r>
              <a:rPr lang="en-US" sz="1400" dirty="0"/>
              <a:t> </a:t>
            </a:r>
            <a:r>
              <a:rPr lang="en-US" sz="1400" dirty="0" err="1"/>
              <a:t>krivu</a:t>
            </a:r>
            <a:r>
              <a:rPr lang="en-US" sz="1400" dirty="0"/>
              <a:t> </a:t>
            </a:r>
            <a:r>
              <a:rPr lang="en-US" sz="1400" dirty="0" err="1"/>
              <a:t>koja</a:t>
            </a:r>
            <a:r>
              <a:rPr lang="en-US" sz="1400" dirty="0"/>
              <a:t> </a:t>
            </a:r>
            <a:r>
              <a:rPr lang="en-US" sz="1400" dirty="0" err="1"/>
              <a:t>pokazuje</a:t>
            </a:r>
            <a:r>
              <a:rPr lang="en-US" sz="1400" dirty="0"/>
              <a:t> </a:t>
            </a:r>
            <a:r>
              <a:rPr lang="en-US" sz="1400" dirty="0" err="1"/>
              <a:t>rastući</a:t>
            </a:r>
            <a:r>
              <a:rPr lang="en-US" sz="1400" dirty="0"/>
              <a:t> </a:t>
            </a:r>
            <a:r>
              <a:rPr lang="en-US" sz="1400" dirty="0" err="1"/>
              <a:t>zbir</a:t>
            </a:r>
            <a:r>
              <a:rPr lang="en-US" sz="1400" dirty="0"/>
              <a:t> </a:t>
            </a:r>
            <a:r>
              <a:rPr lang="en-US" sz="1400" dirty="0" err="1"/>
              <a:t>zabeleženih</a:t>
            </a:r>
            <a:r>
              <a:rPr lang="en-US" sz="1400" dirty="0"/>
              <a:t> </a:t>
            </a:r>
            <a:r>
              <a:rPr lang="en-US" sz="1400" dirty="0" err="1"/>
              <a:t>događaja</a:t>
            </a:r>
            <a:r>
              <a:rPr lang="en-US" sz="1400" dirty="0"/>
              <a:t> </a:t>
            </a:r>
            <a:r>
              <a:rPr lang="en-US" sz="1400" dirty="0" err="1"/>
              <a:t>tokom</a:t>
            </a:r>
            <a:r>
              <a:rPr lang="en-US" sz="1400" dirty="0"/>
              <a:t> </a:t>
            </a:r>
            <a:r>
              <a:rPr lang="en-US" sz="1400" dirty="0" err="1"/>
              <a:t>procesa</a:t>
            </a:r>
            <a:r>
              <a:rPr lang="en-US" sz="1400" dirty="0"/>
              <a:t> </a:t>
            </a:r>
            <a:r>
              <a:rPr lang="en-US" sz="1400" dirty="0" err="1"/>
              <a:t>simulacije</a:t>
            </a:r>
            <a:r>
              <a:rPr lang="en-US" sz="1400" dirty="0"/>
              <a:t> test </a:t>
            </a:r>
            <a:r>
              <a:rPr lang="en-US" sz="1400" dirty="0" err="1"/>
              <a:t>slučajeva</a:t>
            </a:r>
            <a:endParaRPr lang="en-US" sz="1400" dirty="0" err="1">
              <a:cs typeface="Arial"/>
            </a:endParaRPr>
          </a:p>
          <a:p>
            <a:pPr>
              <a:spcBef>
                <a:spcPts val="20"/>
              </a:spcBef>
            </a:pPr>
            <a:endParaRPr lang="en-US" sz="1400" dirty="0"/>
          </a:p>
          <a:p>
            <a:pPr>
              <a:spcBef>
                <a:spcPts val="20"/>
              </a:spcBef>
            </a:pPr>
            <a:r>
              <a:rPr lang="en-US" sz="1400" dirty="0" err="1"/>
              <a:t>Tipičan</a:t>
            </a:r>
            <a:r>
              <a:rPr lang="en-US" sz="1400" dirty="0"/>
              <a:t> </a:t>
            </a:r>
            <a:r>
              <a:rPr lang="en-US" sz="1400" dirty="0" err="1"/>
              <a:t>oblik</a:t>
            </a:r>
            <a:r>
              <a:rPr lang="en-US" sz="1400" dirty="0"/>
              <a:t> </a:t>
            </a:r>
            <a:r>
              <a:rPr lang="en-US" sz="1400" dirty="0" err="1"/>
              <a:t>krive</a:t>
            </a:r>
            <a:r>
              <a:rPr lang="en-US" sz="1400" dirty="0"/>
              <a:t> </a:t>
            </a:r>
            <a:r>
              <a:rPr lang="en-US" sz="1400" dirty="0" err="1"/>
              <a:t>napretka</a:t>
            </a:r>
            <a:r>
              <a:rPr lang="en-US" sz="1400" dirty="0"/>
              <a:t> je </a:t>
            </a:r>
            <a:r>
              <a:rPr lang="en-US" sz="1400" dirty="0" err="1"/>
              <a:t>asimptotski</a:t>
            </a:r>
            <a:r>
              <a:rPr lang="en-US" sz="1400" dirty="0"/>
              <a:t> </a:t>
            </a:r>
            <a:r>
              <a:rPr lang="en-US" sz="1400" dirty="0" err="1"/>
              <a:t>približan</a:t>
            </a:r>
            <a:r>
              <a:rPr lang="en-US" sz="1400" dirty="0"/>
              <a:t> </a:t>
            </a:r>
            <a:r>
              <a:rPr lang="en-US" sz="1400" dirty="0" err="1"/>
              <a:t>cilju</a:t>
            </a:r>
            <a:r>
              <a:rPr lang="en-US" sz="1400" dirty="0"/>
              <a:t> </a:t>
            </a:r>
            <a:r>
              <a:rPr lang="en-US" sz="1400" dirty="0" err="1"/>
              <a:t>dostizanja</a:t>
            </a:r>
            <a:r>
              <a:rPr lang="en-US" sz="1400" dirty="0"/>
              <a:t> </a:t>
            </a:r>
            <a:r>
              <a:rPr lang="en-US" sz="1400" dirty="0" err="1"/>
              <a:t>svih</a:t>
            </a:r>
            <a:r>
              <a:rPr lang="en-US" sz="1400" dirty="0"/>
              <a:t> </a:t>
            </a:r>
            <a:r>
              <a:rPr lang="en-US" sz="1400" dirty="0" err="1"/>
              <a:t>događaja</a:t>
            </a:r>
            <a:r>
              <a:rPr lang="en-US" sz="1400" dirty="0"/>
              <a:t>, </a:t>
            </a:r>
            <a:r>
              <a:rPr lang="en-US" sz="1400" dirty="0" err="1"/>
              <a:t>sa</a:t>
            </a:r>
            <a:r>
              <a:rPr lang="en-US" sz="1400" dirty="0"/>
              <a:t> </a:t>
            </a:r>
            <a:r>
              <a:rPr lang="en-US" sz="1400" dirty="0" err="1"/>
              <a:t>naglim</a:t>
            </a:r>
            <a:r>
              <a:rPr lang="en-US" sz="1400" dirty="0"/>
              <a:t> </a:t>
            </a:r>
            <a:r>
              <a:rPr lang="en-US" sz="1400" dirty="0" err="1"/>
              <a:t>porastom</a:t>
            </a:r>
            <a:r>
              <a:rPr lang="en-US" sz="1400" dirty="0"/>
              <a:t> </a:t>
            </a:r>
            <a:r>
              <a:rPr lang="en-US" sz="1400" dirty="0" err="1"/>
              <a:t>na</a:t>
            </a:r>
            <a:r>
              <a:rPr lang="en-US" sz="1400" dirty="0"/>
              <a:t> </a:t>
            </a:r>
            <a:r>
              <a:rPr lang="en-US" sz="1400" dirty="0" err="1"/>
              <a:t>početku</a:t>
            </a:r>
            <a:r>
              <a:rPr lang="en-US" sz="1400" dirty="0"/>
              <a:t> </a:t>
            </a:r>
            <a:r>
              <a:rPr lang="en-US" sz="1400" dirty="0" err="1"/>
              <a:t>procesa</a:t>
            </a:r>
            <a:endParaRPr lang="en-US" sz="1400" dirty="0" err="1">
              <a:cs typeface="Arial"/>
            </a:endParaRPr>
          </a:p>
          <a:p>
            <a:pPr>
              <a:spcBef>
                <a:spcPts val="20"/>
              </a:spcBef>
            </a:pPr>
            <a:r>
              <a:rPr lang="en-US" sz="1400" dirty="0"/>
              <a:t>Rani </a:t>
            </a:r>
            <a:r>
              <a:rPr lang="en-US" sz="1400" dirty="0" err="1"/>
              <a:t>događaji</a:t>
            </a:r>
            <a:r>
              <a:rPr lang="en-US" sz="1400" dirty="0"/>
              <a:t> </a:t>
            </a:r>
            <a:r>
              <a:rPr lang="en-US" sz="1400" dirty="0" err="1"/>
              <a:t>su</a:t>
            </a:r>
            <a:r>
              <a:rPr lang="en-US" sz="1400" dirty="0"/>
              <a:t> </a:t>
            </a:r>
            <a:r>
              <a:rPr lang="en-US" sz="1400" dirty="0" err="1"/>
              <a:t>obično</a:t>
            </a:r>
            <a:r>
              <a:rPr lang="en-US" sz="1400" dirty="0"/>
              <a:t> oni koji se </a:t>
            </a:r>
            <a:r>
              <a:rPr lang="en-US" sz="1400" dirty="0" err="1"/>
              <a:t>lako</a:t>
            </a:r>
            <a:r>
              <a:rPr lang="en-US" sz="1400" dirty="0"/>
              <a:t> </a:t>
            </a:r>
            <a:r>
              <a:rPr lang="en-US" sz="1400" dirty="0" err="1"/>
              <a:t>dostižu</a:t>
            </a:r>
            <a:r>
              <a:rPr lang="en-US" sz="1400" dirty="0"/>
              <a:t>, </a:t>
            </a:r>
            <a:r>
              <a:rPr lang="en-US" sz="1400" dirty="0" err="1"/>
              <a:t>dok</a:t>
            </a:r>
            <a:r>
              <a:rPr lang="en-US" sz="1400" dirty="0"/>
              <a:t> </a:t>
            </a:r>
            <a:r>
              <a:rPr lang="en-US" sz="1400" dirty="0" err="1"/>
              <a:t>događaji</a:t>
            </a:r>
            <a:r>
              <a:rPr lang="en-US" sz="1400" dirty="0"/>
              <a:t> koji se </a:t>
            </a:r>
            <a:r>
              <a:rPr lang="en-US" sz="1400" dirty="0" err="1"/>
              <a:t>javljaju</a:t>
            </a:r>
            <a:r>
              <a:rPr lang="en-US" sz="1400" dirty="0"/>
              <a:t> </a:t>
            </a:r>
            <a:r>
              <a:rPr lang="en-US" sz="1400" dirty="0" err="1"/>
              <a:t>kasnije</a:t>
            </a:r>
            <a:r>
              <a:rPr lang="en-US" sz="1400" dirty="0"/>
              <a:t> </a:t>
            </a:r>
            <a:r>
              <a:rPr lang="en-US" sz="1400" dirty="0" err="1"/>
              <a:t>zahtevaju</a:t>
            </a:r>
            <a:r>
              <a:rPr lang="en-US" sz="1400" dirty="0"/>
              <a:t> </a:t>
            </a:r>
            <a:r>
              <a:rPr lang="en-US" sz="1400" dirty="0" err="1"/>
              <a:t>mnogo</a:t>
            </a:r>
            <a:r>
              <a:rPr lang="en-US" sz="1400" dirty="0"/>
              <a:t> </a:t>
            </a:r>
            <a:r>
              <a:rPr lang="en-US" sz="1400" dirty="0" err="1"/>
              <a:t>više</a:t>
            </a:r>
            <a:r>
              <a:rPr lang="en-US" sz="1400" dirty="0"/>
              <a:t> </a:t>
            </a:r>
            <a:r>
              <a:rPr lang="en-US" sz="1400" dirty="0" err="1"/>
              <a:t>truda</a:t>
            </a:r>
            <a:r>
              <a:rPr lang="en-US" sz="1400" dirty="0"/>
              <a:t> od </a:t>
            </a:r>
            <a:r>
              <a:rPr lang="en-US" sz="1400" dirty="0" err="1"/>
              <a:t>strane</a:t>
            </a:r>
            <a:r>
              <a:rPr lang="en-US" sz="1400" dirty="0"/>
              <a:t> </a:t>
            </a:r>
            <a:r>
              <a:rPr lang="en-US" sz="1400" dirty="0" err="1"/>
              <a:t>verifikacionog</a:t>
            </a:r>
            <a:r>
              <a:rPr lang="en-US" sz="1400" dirty="0"/>
              <a:t> </a:t>
            </a:r>
            <a:r>
              <a:rPr lang="en-US" sz="1400" dirty="0" err="1"/>
              <a:t>tima</a:t>
            </a:r>
            <a:r>
              <a:rPr lang="en-US" sz="1400" dirty="0"/>
              <a:t>, koji </a:t>
            </a:r>
            <a:r>
              <a:rPr lang="en-US" sz="1400" dirty="0" err="1"/>
              <a:t>podešava</a:t>
            </a:r>
            <a:r>
              <a:rPr lang="en-US" sz="1400" dirty="0"/>
              <a:t> </a:t>
            </a:r>
            <a:r>
              <a:rPr lang="en-US" sz="1400" dirty="0" err="1"/>
              <a:t>generisanje</a:t>
            </a:r>
            <a:r>
              <a:rPr lang="en-US" sz="1400" dirty="0"/>
              <a:t> </a:t>
            </a:r>
            <a:r>
              <a:rPr lang="en-US" sz="1400" dirty="0" err="1"/>
              <a:t>stimulusa</a:t>
            </a:r>
            <a:endParaRPr lang="en-US" sz="1400" dirty="0" err="1">
              <a:cs typeface="Arial"/>
            </a:endParaRPr>
          </a:p>
          <a:p>
            <a:endParaRPr lang="en-US" altLang="en-US" sz="1400" dirty="0">
              <a:cs typeface="Arial"/>
            </a:endParaRPr>
          </a:p>
        </p:txBody>
      </p:sp>
      <p:pic>
        <p:nvPicPr>
          <p:cNvPr id="61445" name="Picture 6">
            <a:extLst>
              <a:ext uri="{FF2B5EF4-FFF2-40B4-BE49-F238E27FC236}">
                <a16:creationId xmlns:a16="http://schemas.microsoft.com/office/drawing/2014/main" id="{4F904837-E1D6-E412-43F8-A65257006A4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552626" y="4053491"/>
            <a:ext cx="5946775" cy="1836737"/>
          </a:xfrm>
          <a:noFill/>
        </p:spPr>
      </p:pic>
    </p:spTree>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oter Placeholder 1">
            <a:extLst>
              <a:ext uri="{FF2B5EF4-FFF2-40B4-BE49-F238E27FC236}">
                <a16:creationId xmlns:a16="http://schemas.microsoft.com/office/drawing/2014/main" id="{C8EE3C5E-FB03-39F9-2B7A-84B2F376BFE6}"/>
              </a:ext>
            </a:extLst>
          </p:cNvPr>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1766014-8340-4269-A58C-5CF8D664BBB9}" type="slidenum">
              <a:rPr lang="de-DE" altLang="en-US">
                <a:solidFill>
                  <a:schemeClr val="bg1"/>
                </a:solidFill>
              </a:rPr>
              <a:pPr/>
              <a:t>43</a:t>
            </a:fld>
            <a:endParaRPr lang="de-DE" altLang="en-US">
              <a:solidFill>
                <a:schemeClr val="bg1"/>
              </a:solidFill>
            </a:endParaRPr>
          </a:p>
        </p:txBody>
      </p:sp>
      <p:sp>
        <p:nvSpPr>
          <p:cNvPr id="66563" name="Rectangle 26">
            <a:hlinkClick r:id="rId3"/>
            <a:extLst>
              <a:ext uri="{FF2B5EF4-FFF2-40B4-BE49-F238E27FC236}">
                <a16:creationId xmlns:a16="http://schemas.microsoft.com/office/drawing/2014/main" id="{C7568E7F-D251-DEE9-2D6E-8967E358A377}"/>
              </a:ext>
            </a:extLst>
          </p:cNvPr>
          <p:cNvSpPr>
            <a:spLocks noChangeArrowheads="1"/>
          </p:cNvSpPr>
          <p:nvPr/>
        </p:nvSpPr>
        <p:spPr bwMode="auto">
          <a:xfrm>
            <a:off x="4533900" y="5100638"/>
            <a:ext cx="206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a:p>
        </p:txBody>
      </p:sp>
      <p:sp>
        <p:nvSpPr>
          <p:cNvPr id="3" name="Rectangle: Rounded Corners 2">
            <a:extLst>
              <a:ext uri="{FF2B5EF4-FFF2-40B4-BE49-F238E27FC236}">
                <a16:creationId xmlns:a16="http://schemas.microsoft.com/office/drawing/2014/main" id="{F9C99CAE-B9D0-9E07-68D1-667A5A167B10}"/>
              </a:ext>
            </a:extLst>
          </p:cNvPr>
          <p:cNvSpPr/>
          <p:nvPr/>
        </p:nvSpPr>
        <p:spPr bwMode="auto">
          <a:xfrm>
            <a:off x="7701694" y="68309"/>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cs typeface="Arial"/>
              </a:rPr>
              <a:t>6</a:t>
            </a:r>
            <a:endParaRPr lang="en-US" dirty="0">
              <a:solidFill>
                <a:schemeClr val="bg1"/>
              </a:solidFill>
              <a:cs typeface="Arial"/>
            </a:endParaRPr>
          </a:p>
        </p:txBody>
      </p:sp>
    </p:spTree>
  </p:cSld>
  <p:clrMapOvr>
    <a:masterClrMapping/>
  </p:clrMapOvr>
  <p:transition spd="med">
    <p:wipe dir="r"/>
  </p:transition>
</p:sld>
</file>

<file path=ppt/tags/tag1.xml><?xml version="1.0" encoding="utf-8"?>
<p:tagLst xmlns:a="http://schemas.openxmlformats.org/drawingml/2006/main" xmlns:r="http://schemas.openxmlformats.org/officeDocument/2006/relationships" xmlns:p="http://schemas.openxmlformats.org/presentationml/2006/main">
  <p:tag name="TAKE-OFF DISPLAYTYPE" val="0"/>
</p:tagLst>
</file>

<file path=ppt/theme/theme1.xml><?xml version="1.0" encoding="utf-8"?>
<a:theme xmlns:a="http://schemas.openxmlformats.org/drawingml/2006/main" name="Standarddesign">
  <a:themeElements>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10680</TotalTime>
  <Words>8814</Words>
  <Application>Microsoft Office PowerPoint</Application>
  <PresentationFormat>On-screen Show (4:3)</PresentationFormat>
  <Paragraphs>767</Paragraphs>
  <Slides>43</Slides>
  <Notes>6</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Standarddesign</vt:lpstr>
      <vt:lpstr>Funkcionalna verifikacija hardvera</vt:lpstr>
      <vt:lpstr>Sadžaj lekcije</vt:lpstr>
      <vt:lpstr>Praćenje toka verifikacije</vt:lpstr>
      <vt:lpstr>Verifikaciona pokrivenost - pregled I</vt:lpstr>
      <vt:lpstr>Verifikaciona pokrivenost - pregled II</vt:lpstr>
      <vt:lpstr>Verifikaciona pokrivenost - pregled III</vt:lpstr>
      <vt:lpstr>Ciljna područja verifikacione pokrivenosti I</vt:lpstr>
      <vt:lpstr>Ciljna područja verifikacione pokrivenosti II</vt:lpstr>
      <vt:lpstr>Ciljevi verifikacione pokrivenosti I</vt:lpstr>
      <vt:lpstr>Ciljevi verifikacione pokrivenosti II</vt:lpstr>
      <vt:lpstr>Modeli verifikacione pokrivenosti</vt:lpstr>
      <vt:lpstr>Praćenje toka verifikacije</vt:lpstr>
      <vt:lpstr>Strukturna (kodna) pokrivenost</vt:lpstr>
      <vt:lpstr>Pokrivenost promena </vt:lpstr>
      <vt:lpstr>Linijska pokrivenost</vt:lpstr>
      <vt:lpstr>Pokrivenost izraza</vt:lpstr>
      <vt:lpstr>Pokrivenost grananja</vt:lpstr>
      <vt:lpstr>Pokrivenost putanja</vt:lpstr>
      <vt:lpstr>Pokrivenost uslova</vt:lpstr>
      <vt:lpstr>Pokrivenost stanja konačnih automata</vt:lpstr>
      <vt:lpstr>Primer – Pokrivenost stanja</vt:lpstr>
      <vt:lpstr>Primer – Pokrivenost prelaza</vt:lpstr>
      <vt:lpstr>Primer – Pokrivenost sekvence prelaza</vt:lpstr>
      <vt:lpstr>Praćenje toka verifikacije</vt:lpstr>
      <vt:lpstr>Funkcionalna pokrivenost I</vt:lpstr>
      <vt:lpstr>Funkcionalna pokrivenost II</vt:lpstr>
      <vt:lpstr>Koraci u razvoju modela funkcionalne pokrivenosti</vt:lpstr>
      <vt:lpstr>Definisanje atributa</vt:lpstr>
      <vt:lpstr>Međuodnosi između atributa</vt:lpstr>
      <vt:lpstr>Matrični model pokrivenosti</vt:lpstr>
      <vt:lpstr>Hijerarhijski model pokrivenosti</vt:lpstr>
      <vt:lpstr>Hibridni model pokrivenosti</vt:lpstr>
      <vt:lpstr>Prednosti i mane svakog od modela pokrivenosti I</vt:lpstr>
      <vt:lpstr>Prednosti i mane svakog od modela pokrivenosti II</vt:lpstr>
      <vt:lpstr>Prednosti i mane svakog od modela pokrivenosti III</vt:lpstr>
      <vt:lpstr>Detaljan dizajn</vt:lpstr>
      <vt:lpstr>Šta se uzorkuje</vt:lpstr>
      <vt:lpstr>Uzorkovanje ulaznih atributa</vt:lpstr>
      <vt:lpstr>Uzorkovanje izlaznih atributa</vt:lpstr>
      <vt:lpstr>Uzorkovanje internih atributa</vt:lpstr>
      <vt:lpstr>Primer modela poirivenosti – Calc1 dizajn</vt:lpstr>
      <vt:lpstr>Analiza sakupljenih podataka o pokrivenosti</vt:lpstr>
      <vt:lpstr>PowerPoint Presentation</vt:lpstr>
    </vt:vector>
  </TitlesOfParts>
  <Company>PresentationPoint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Helix</dc:title>
  <dc:creator>PresentationPoint</dc:creator>
  <cp:lastModifiedBy>Rasti</cp:lastModifiedBy>
  <cp:revision>1631</cp:revision>
  <cp:lastPrinted>2005-03-15T07:48:11Z</cp:lastPrinted>
  <dcterms:created xsi:type="dcterms:W3CDTF">2004-11-16T16:03:16Z</dcterms:created>
  <dcterms:modified xsi:type="dcterms:W3CDTF">2026-06-12T22:23:19Z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PL_Language">
    <vt:i4>1031</vt:i4>
  </property>
</Properties>
</file>