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4"/>
  </p:notesMasterIdLst>
  <p:handoutMasterIdLst>
    <p:handoutMasterId r:id="rId45"/>
  </p:handoutMasterIdLst>
  <p:sldIdLst>
    <p:sldId id="485" r:id="rId2"/>
    <p:sldId id="594" r:id="rId3"/>
    <p:sldId id="653" r:id="rId4"/>
    <p:sldId id="654" r:id="rId5"/>
    <p:sldId id="655" r:id="rId6"/>
    <p:sldId id="656" r:id="rId7"/>
    <p:sldId id="631" r:id="rId8"/>
    <p:sldId id="632" r:id="rId9"/>
    <p:sldId id="633" r:id="rId10"/>
    <p:sldId id="642" r:id="rId11"/>
    <p:sldId id="643" r:id="rId12"/>
    <p:sldId id="669" r:id="rId13"/>
    <p:sldId id="644" r:id="rId14"/>
    <p:sldId id="645" r:id="rId15"/>
    <p:sldId id="636" r:id="rId16"/>
    <p:sldId id="657" r:id="rId17"/>
    <p:sldId id="639" r:id="rId18"/>
    <p:sldId id="647" r:id="rId19"/>
    <p:sldId id="637" r:id="rId20"/>
    <p:sldId id="659" r:id="rId21"/>
    <p:sldId id="658" r:id="rId22"/>
    <p:sldId id="660" r:id="rId23"/>
    <p:sldId id="661" r:id="rId24"/>
    <p:sldId id="662" r:id="rId25"/>
    <p:sldId id="648" r:id="rId26"/>
    <p:sldId id="649" r:id="rId27"/>
    <p:sldId id="650" r:id="rId28"/>
    <p:sldId id="638" r:id="rId29"/>
    <p:sldId id="634" r:id="rId30"/>
    <p:sldId id="635" r:id="rId31"/>
    <p:sldId id="663" r:id="rId32"/>
    <p:sldId id="640" r:id="rId33"/>
    <p:sldId id="664" r:id="rId34"/>
    <p:sldId id="641" r:id="rId35"/>
    <p:sldId id="665" r:id="rId36"/>
    <p:sldId id="646" r:id="rId37"/>
    <p:sldId id="651" r:id="rId38"/>
    <p:sldId id="652" r:id="rId39"/>
    <p:sldId id="593" r:id="rId40"/>
    <p:sldId id="666" r:id="rId41"/>
    <p:sldId id="667" r:id="rId42"/>
    <p:sldId id="668" r:id="rId43"/>
  </p:sldIdLst>
  <p:sldSz cx="9144000" cy="6858000" type="screen4x3"/>
  <p:notesSz cx="7099300" cy="10234613"/>
  <p:custDataLst>
    <p:tags r:id="rId46"/>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322">
          <p15:clr>
            <a:srgbClr val="A4A3A4"/>
          </p15:clr>
        </p15:guide>
        <p15:guide id="2" pos="235">
          <p15:clr>
            <a:srgbClr val="A4A3A4"/>
          </p15:clr>
        </p15:guide>
        <p15:guide id="3" pos="19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8C079-1129-9FB9-6A3E-11E1E9D73C67}" v="433" dt="2026-04-01T10:58:07.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5" autoAdjust="0"/>
    <p:restoredTop sz="95627" autoAdjust="0"/>
  </p:normalViewPr>
  <p:slideViewPr>
    <p:cSldViewPr snapToGrid="0">
      <p:cViewPr>
        <p:scale>
          <a:sx n="110" d="100"/>
          <a:sy n="110" d="100"/>
        </p:scale>
        <p:origin x="912" y="-288"/>
      </p:cViewPr>
      <p:guideLst>
        <p:guide orient="horz" pos="3322"/>
        <p:guide pos="235"/>
        <p:guide pos="1932"/>
      </p:guideLst>
    </p:cSldViewPr>
  </p:slideViewPr>
  <p:notesTextViewPr>
    <p:cViewPr>
      <p:scale>
        <a:sx n="100" d="100"/>
        <a:sy n="100" d="100"/>
      </p:scale>
      <p:origin x="0" y="0"/>
    </p:cViewPr>
  </p:notesTextViewPr>
  <p:sorterViewPr>
    <p:cViewPr>
      <p:scale>
        <a:sx n="100" d="100"/>
        <a:sy n="100" d="100"/>
      </p:scale>
      <p:origin x="0" y="5280"/>
    </p:cViewPr>
  </p:sorterViewPr>
  <p:notesViewPr>
    <p:cSldViewPr snapToGrid="0">
      <p:cViewPr>
        <p:scale>
          <a:sx n="100" d="100"/>
          <a:sy n="100" d="100"/>
        </p:scale>
        <p:origin x="-2262" y="105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a:extLst>
              <a:ext uri="{FF2B5EF4-FFF2-40B4-BE49-F238E27FC236}">
                <a16:creationId xmlns:a16="http://schemas.microsoft.com/office/drawing/2014/main" id="{110C5F2F-1BC4-A286-0388-DE531F463E7A}"/>
              </a:ext>
            </a:extLst>
          </p:cNvPr>
          <p:cNvSpPr>
            <a:spLocks noGrp="1" noChangeArrowheads="1"/>
          </p:cNvSpPr>
          <p:nvPr>
            <p:ph type="hdr" sz="quarter"/>
          </p:nvPr>
        </p:nvSpPr>
        <p:spPr bwMode="auto">
          <a:xfrm>
            <a:off x="0" y="0"/>
            <a:ext cx="3049588"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7" name="Rectangle 3">
            <a:extLst>
              <a:ext uri="{FF2B5EF4-FFF2-40B4-BE49-F238E27FC236}">
                <a16:creationId xmlns:a16="http://schemas.microsoft.com/office/drawing/2014/main" id="{ADDBE58B-B27C-D514-CEC3-ABD925A4E95D}"/>
              </a:ext>
            </a:extLst>
          </p:cNvPr>
          <p:cNvSpPr>
            <a:spLocks noGrp="1" noChangeArrowheads="1"/>
          </p:cNvSpPr>
          <p:nvPr>
            <p:ph type="dt" sz="quarter" idx="1"/>
          </p:nvPr>
        </p:nvSpPr>
        <p:spPr bwMode="auto">
          <a:xfrm>
            <a:off x="3987800" y="0"/>
            <a:ext cx="3128963" cy="542925"/>
          </a:xfrm>
          <a:prstGeom prst="rect">
            <a:avLst/>
          </a:prstGeom>
          <a:noFill/>
          <a:ln w="9525">
            <a:noFill/>
            <a:miter lim="800000"/>
            <a:headEnd/>
            <a:tailEnd/>
          </a:ln>
          <a:effectLst/>
        </p:spPr>
        <p:txBody>
          <a:bodyPr vert="horz" wrap="square" lIns="93396" tIns="46697" rIns="93396" bIns="46697" numCol="1" anchor="t" anchorCtr="0" compatLnSpc="1">
            <a:prstTxWarp prst="textNoShape">
              <a:avLst/>
            </a:prstTxWarp>
          </a:bodyPr>
          <a:lstStyle>
            <a:lvl1pPr algn="r" defTabSz="931863" eaLnBrk="1" hangingPunct="1">
              <a:defRPr sz="1300">
                <a:latin typeface="Arial" charset="0"/>
              </a:defRPr>
            </a:lvl1pPr>
          </a:lstStyle>
          <a:p>
            <a:pPr>
              <a:defRPr/>
            </a:pPr>
            <a:endParaRPr lang="en-GB"/>
          </a:p>
        </p:txBody>
      </p:sp>
      <p:sp>
        <p:nvSpPr>
          <p:cNvPr id="559108" name="Rectangle 4">
            <a:extLst>
              <a:ext uri="{FF2B5EF4-FFF2-40B4-BE49-F238E27FC236}">
                <a16:creationId xmlns:a16="http://schemas.microsoft.com/office/drawing/2014/main" id="{0B697B48-AB2D-08C5-8F79-A24CD674DD92}"/>
              </a:ext>
            </a:extLst>
          </p:cNvPr>
          <p:cNvSpPr>
            <a:spLocks noGrp="1" noChangeArrowheads="1"/>
          </p:cNvSpPr>
          <p:nvPr>
            <p:ph type="ftr" sz="quarter" idx="2"/>
          </p:nvPr>
        </p:nvSpPr>
        <p:spPr bwMode="auto">
          <a:xfrm>
            <a:off x="0" y="9701213"/>
            <a:ext cx="3049588"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defTabSz="931863" eaLnBrk="1" hangingPunct="1">
              <a:defRPr sz="1300">
                <a:latin typeface="Arial" charset="0"/>
              </a:defRPr>
            </a:lvl1pPr>
          </a:lstStyle>
          <a:p>
            <a:pPr>
              <a:defRPr/>
            </a:pPr>
            <a:endParaRPr lang="en-GB"/>
          </a:p>
        </p:txBody>
      </p:sp>
      <p:sp>
        <p:nvSpPr>
          <p:cNvPr id="559109" name="Rectangle 5">
            <a:extLst>
              <a:ext uri="{FF2B5EF4-FFF2-40B4-BE49-F238E27FC236}">
                <a16:creationId xmlns:a16="http://schemas.microsoft.com/office/drawing/2014/main" id="{209F6093-2E96-8917-2DC0-D4C176A0B3D0}"/>
              </a:ext>
            </a:extLst>
          </p:cNvPr>
          <p:cNvSpPr>
            <a:spLocks noGrp="1" noChangeArrowheads="1"/>
          </p:cNvSpPr>
          <p:nvPr>
            <p:ph type="sldNum" sz="quarter" idx="3"/>
          </p:nvPr>
        </p:nvSpPr>
        <p:spPr bwMode="auto">
          <a:xfrm>
            <a:off x="3987800" y="9701213"/>
            <a:ext cx="3128963" cy="542925"/>
          </a:xfrm>
          <a:prstGeom prst="rect">
            <a:avLst/>
          </a:prstGeom>
          <a:noFill/>
          <a:ln w="9525">
            <a:noFill/>
            <a:miter lim="800000"/>
            <a:headEnd/>
            <a:tailEnd/>
          </a:ln>
          <a:effectLst/>
        </p:spPr>
        <p:txBody>
          <a:bodyPr vert="horz" wrap="square" lIns="93396" tIns="46697" rIns="93396" bIns="46697" numCol="1" anchor="b" anchorCtr="0" compatLnSpc="1">
            <a:prstTxWarp prst="textNoShape">
              <a:avLst/>
            </a:prstTxWarp>
          </a:bodyPr>
          <a:lstStyle>
            <a:lvl1pPr algn="r" defTabSz="931863" eaLnBrk="1" hangingPunct="1">
              <a:defRPr sz="1300"/>
            </a:lvl1pPr>
          </a:lstStyle>
          <a:p>
            <a:fld id="{C126714C-ACF4-467B-A5D5-EE66BFE83805}"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4F95F87-02D3-44E9-3EB4-60E2C167D202}"/>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47" name="Rectangle 3">
            <a:extLst>
              <a:ext uri="{FF2B5EF4-FFF2-40B4-BE49-F238E27FC236}">
                <a16:creationId xmlns:a16="http://schemas.microsoft.com/office/drawing/2014/main" id="{36F73B59-D7FE-3869-38DD-2165F5B3C411}"/>
              </a:ext>
            </a:extLst>
          </p:cNvPr>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lvl1pPr algn="r" defTabSz="989013" eaLnBrk="1" hangingPunct="1">
              <a:defRPr sz="1400">
                <a:latin typeface="Arial" charset="0"/>
              </a:defRPr>
            </a:lvl1pPr>
          </a:lstStyle>
          <a:p>
            <a:pPr>
              <a:defRPr/>
            </a:pPr>
            <a:endParaRPr lang="en-GB"/>
          </a:p>
        </p:txBody>
      </p:sp>
      <p:sp>
        <p:nvSpPr>
          <p:cNvPr id="31748" name="Rectangle 4">
            <a:extLst>
              <a:ext uri="{FF2B5EF4-FFF2-40B4-BE49-F238E27FC236}">
                <a16:creationId xmlns:a16="http://schemas.microsoft.com/office/drawing/2014/main" id="{6A2997F7-29DC-9A01-C012-11FB27E2CE76}"/>
              </a:ext>
            </a:extLst>
          </p:cNvPr>
          <p:cNvSpPr>
            <a:spLocks noGrp="1" noRot="1" noChangeAspect="1" noChangeArrowheads="1" noTextEdit="1"/>
          </p:cNvSpPr>
          <p:nvPr>
            <p:ph type="sldImg" idx="2"/>
          </p:nvPr>
        </p:nvSpPr>
        <p:spPr bwMode="auto">
          <a:xfrm>
            <a:off x="992188"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BAD62C3C-215F-BA12-654E-AC4F1F201106}"/>
              </a:ext>
            </a:extLst>
          </p:cNvPr>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9029" tIns="49516" rIns="99029" bIns="49516" numCol="1" anchor="t" anchorCtr="0" compatLnSpc="1">
            <a:prstTxWarp prst="textNoShape">
              <a:avLst/>
            </a:prstTxWarp>
          </a:bodyPr>
          <a:lstStyle/>
          <a:p>
            <a:pPr lvl="0"/>
            <a:r>
              <a:rPr lang="en-GB" noProof="0"/>
              <a:t>Klicken Sie, um die Formate des Vorlagentextes zu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a:extLst>
              <a:ext uri="{FF2B5EF4-FFF2-40B4-BE49-F238E27FC236}">
                <a16:creationId xmlns:a16="http://schemas.microsoft.com/office/drawing/2014/main" id="{E8654E5A-076F-3FDA-8C78-08F6060A4967}"/>
              </a:ext>
            </a:extLst>
          </p:cNvPr>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defTabSz="989013" eaLnBrk="1" hangingPunct="1">
              <a:defRPr sz="1400">
                <a:latin typeface="Arial" charset="0"/>
              </a:defRPr>
            </a:lvl1pPr>
          </a:lstStyle>
          <a:p>
            <a:pPr>
              <a:defRPr/>
            </a:pPr>
            <a:endParaRPr lang="en-GB"/>
          </a:p>
        </p:txBody>
      </p:sp>
      <p:sp>
        <p:nvSpPr>
          <p:cNvPr id="6151" name="Rectangle 7">
            <a:extLst>
              <a:ext uri="{FF2B5EF4-FFF2-40B4-BE49-F238E27FC236}">
                <a16:creationId xmlns:a16="http://schemas.microsoft.com/office/drawing/2014/main" id="{96F93AF2-10B6-2D09-FB27-3985CACC2562}"/>
              </a:ext>
            </a:extLst>
          </p:cNvPr>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9029" tIns="49516" rIns="99029" bIns="49516" numCol="1" anchor="b" anchorCtr="0" compatLnSpc="1">
            <a:prstTxWarp prst="textNoShape">
              <a:avLst/>
            </a:prstTxWarp>
          </a:bodyPr>
          <a:lstStyle>
            <a:lvl1pPr algn="r" defTabSz="989013" eaLnBrk="1" hangingPunct="1">
              <a:defRPr sz="1400"/>
            </a:lvl1pPr>
          </a:lstStyle>
          <a:p>
            <a:fld id="{3414D38D-CD6D-4BA5-A5DE-33C134D40436}"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800" kern="1200">
        <a:solidFill>
          <a:schemeClr val="tx1"/>
        </a:solidFill>
        <a:latin typeface="Times New Roman" pitchFamily="18" charset="0"/>
        <a:ea typeface="+mn-ea"/>
        <a:cs typeface="+mn-cs"/>
      </a:defRPr>
    </a:lvl1pPr>
    <a:lvl2pPr marL="457200" algn="just" rtl="0" eaLnBrk="0" fontAlgn="base" hangingPunct="0">
      <a:spcBef>
        <a:spcPct val="30000"/>
      </a:spcBef>
      <a:spcAft>
        <a:spcPct val="0"/>
      </a:spcAft>
      <a:defRPr sz="800" kern="1200">
        <a:solidFill>
          <a:schemeClr val="tx1"/>
        </a:solidFill>
        <a:latin typeface="Times New Roman" pitchFamily="18" charset="0"/>
        <a:ea typeface="+mn-ea"/>
        <a:cs typeface="+mn-cs"/>
      </a:defRPr>
    </a:lvl2pPr>
    <a:lvl3pPr marL="914400" algn="just" rtl="0" eaLnBrk="0" fontAlgn="base" hangingPunct="0">
      <a:spcBef>
        <a:spcPct val="30000"/>
      </a:spcBef>
      <a:spcAft>
        <a:spcPct val="0"/>
      </a:spcAft>
      <a:defRPr sz="800" kern="1200">
        <a:solidFill>
          <a:schemeClr val="tx1"/>
        </a:solidFill>
        <a:latin typeface="Times New Roman" pitchFamily="18" charset="0"/>
        <a:ea typeface="+mn-ea"/>
        <a:cs typeface="+mn-cs"/>
      </a:defRPr>
    </a:lvl3pPr>
    <a:lvl4pPr marL="1371600" algn="just" rtl="0" eaLnBrk="0" fontAlgn="base" hangingPunct="0">
      <a:spcBef>
        <a:spcPct val="30000"/>
      </a:spcBef>
      <a:spcAft>
        <a:spcPct val="0"/>
      </a:spcAft>
      <a:defRPr sz="800" kern="1200">
        <a:solidFill>
          <a:schemeClr val="tx1"/>
        </a:solidFill>
        <a:latin typeface="Times New Roman" pitchFamily="18" charset="0"/>
        <a:ea typeface="+mn-ea"/>
        <a:cs typeface="+mn-cs"/>
      </a:defRPr>
    </a:lvl4pPr>
    <a:lvl5pPr marL="1828800" algn="just" rtl="0" eaLnBrk="0" fontAlgn="base" hangingPunct="0">
      <a:spcBef>
        <a:spcPct val="30000"/>
      </a:spcBef>
      <a:spcAft>
        <a:spcPct val="0"/>
      </a:spcAft>
      <a:defRPr sz="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B6D2984-F57C-0095-8524-8C395578ED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8A62A8D6-5466-4287-B5CC-4ED18FA02C4C}" type="slidenum">
              <a:rPr lang="en-GB" altLang="en-US"/>
              <a:pPr/>
              <a:t>1</a:t>
            </a:fld>
            <a:endParaRPr lang="en-GB" altLang="en-US"/>
          </a:p>
        </p:txBody>
      </p:sp>
      <p:sp>
        <p:nvSpPr>
          <p:cNvPr id="32771" name="Rectangle 1026">
            <a:extLst>
              <a:ext uri="{FF2B5EF4-FFF2-40B4-BE49-F238E27FC236}">
                <a16:creationId xmlns:a16="http://schemas.microsoft.com/office/drawing/2014/main" id="{1E9F4334-C175-E9D2-0F59-F584FBD72C1F}"/>
              </a:ext>
            </a:extLst>
          </p:cNvPr>
          <p:cNvSpPr>
            <a:spLocks noGrp="1" noChangeArrowheads="1"/>
          </p:cNvSpPr>
          <p:nvPr>
            <p:ph type="body" idx="1"/>
          </p:nvPr>
        </p:nvSpPr>
        <p:spPr>
          <a:xfrm>
            <a:off x="257175" y="5465763"/>
            <a:ext cx="6657975" cy="4214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92" tIns="46848" rIns="93692" bIns="46848"/>
          <a:lstStyle/>
          <a:p>
            <a:pPr eaLnBrk="1" hangingPunct="1"/>
            <a:endParaRPr lang="en-GB" altLang="en-US"/>
          </a:p>
        </p:txBody>
      </p:sp>
      <p:sp>
        <p:nvSpPr>
          <p:cNvPr id="32772" name="Rectangle 1027">
            <a:extLst>
              <a:ext uri="{FF2B5EF4-FFF2-40B4-BE49-F238E27FC236}">
                <a16:creationId xmlns:a16="http://schemas.microsoft.com/office/drawing/2014/main" id="{1831EFF6-D994-806A-8BBE-D4CB75D74054}"/>
              </a:ext>
            </a:extLst>
          </p:cNvPr>
          <p:cNvSpPr>
            <a:spLocks noGrp="1" noRot="1" noChangeAspect="1" noChangeArrowheads="1" noTextEdit="1"/>
          </p:cNvSpPr>
          <p:nvPr>
            <p:ph type="sldImg"/>
          </p:nvPr>
        </p:nvSpPr>
        <p:spPr>
          <a:xfrm>
            <a:off x="65088" y="0"/>
            <a:ext cx="6969125" cy="522605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09272AC-BF62-FC62-4EE8-84C86EA9C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1D6886C-EAEF-42F5-8A0C-7A7CD14FAB03}" type="slidenum">
              <a:rPr lang="en-GB" altLang="en-US"/>
              <a:pPr/>
              <a:t>16</a:t>
            </a:fld>
            <a:endParaRPr lang="en-GB" altLang="en-US"/>
          </a:p>
        </p:txBody>
      </p:sp>
      <p:sp>
        <p:nvSpPr>
          <p:cNvPr id="36867" name="Rectangle 2">
            <a:extLst>
              <a:ext uri="{FF2B5EF4-FFF2-40B4-BE49-F238E27FC236}">
                <a16:creationId xmlns:a16="http://schemas.microsoft.com/office/drawing/2014/main" id="{93F4980B-DDC9-7580-BED8-A59FFFA650D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BE4EAE2-E7C3-51D7-069C-EDC9227EE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lists the specific functions of the DUV that the verification team will exercise. Because the plan is crucial in determining success, this is where the verification team articulates the functional requirements. This section identifies </a:t>
            </a:r>
            <a:r>
              <a:rPr lang="en-US" altLang="en-US" i="1"/>
              <a:t>everything </a:t>
            </a:r>
            <a:r>
              <a:rPr lang="en-US" altLang="en-US"/>
              <a:t>that the team will verify. Any functions omitted (intentionally or inadvertently) may not be verified. During the initial review, it is equally important for the design team to focus on the listed functions as it is to brainstorm on what might be missing. The verification team creates this section of the plan for each level of verification.</a:t>
            </a:r>
          </a:p>
          <a:p>
            <a:pPr eaLnBrk="1" hangingPunct="1"/>
            <a:r>
              <a:rPr lang="en-US" altLang="en-US"/>
              <a:t>The main source of the list of functions is the specification. Each function should have a short description about it, and the team can cross-reference these functions to the specification to help determine if the plan covers all functions in the specification. This list of functions can also be of assistance when disputes arise on the function of something that is being tested, as the team has a quick reference back to the specification for clarification on a function.</a:t>
            </a:r>
          </a:p>
          <a:p>
            <a:pPr eaLnBrk="1" hangingPunct="1"/>
            <a:r>
              <a:rPr lang="en-US" altLang="en-US"/>
              <a:t>The list of functions to be verified must include pervasive functions, operations other than those that may occur under normal running conditions. Pervasive functions include system resets, error handling, and system debug. The verification team often devotes an entire section of the verification plan toward pervasive function.</a:t>
            </a:r>
          </a:p>
          <a:p>
            <a:pPr eaLnBrk="1" hangingPunct="1"/>
            <a:r>
              <a:rPr lang="en-US" altLang="en-US"/>
              <a:t>This section also describes under what conditions the team will verify all the functions. This is crucial in that it helps define the functions that the verification components need to support. If a component cannot produce the stimulus, then the verification engineer cannot check that function. Even if a check exists, the environment will never exercise the checker because the stimulus is constrained in an inappropriate fashion.</a:t>
            </a:r>
          </a:p>
          <a:p>
            <a:pPr eaLnBrk="1" hangingPunct="1"/>
            <a:r>
              <a:rPr lang="en-US" altLang="en-US"/>
              <a:t>The other purpose of the list of functions is to provide an order of priority. The list should be broken down into different areas:</a:t>
            </a:r>
          </a:p>
          <a:p>
            <a:pPr lvl="1" eaLnBrk="1" hangingPunct="1"/>
            <a:r>
              <a:rPr lang="en-US" altLang="en-US"/>
              <a:t>Critical functions</a:t>
            </a:r>
          </a:p>
          <a:p>
            <a:pPr lvl="1" eaLnBrk="1" hangingPunct="1"/>
            <a:r>
              <a:rPr lang="en-US" altLang="en-US"/>
              <a:t>Secondary functions</a:t>
            </a:r>
          </a:p>
          <a:p>
            <a:pPr lvl="1" eaLnBrk="1" hangingPunct="1"/>
            <a:r>
              <a:rPr lang="en-US" altLang="en-US"/>
              <a:t>Non-verified functions at this level</a:t>
            </a:r>
          </a:p>
          <a:p>
            <a:pPr eaLnBrk="1" hangingPunct="1"/>
            <a:endParaRPr lang="en-US" altLang="en-US"/>
          </a:p>
          <a:p>
            <a:pPr eaLnBrk="1" hangingPunct="1"/>
            <a:r>
              <a:rPr lang="en-US" altLang="en-US"/>
              <a:t>The </a:t>
            </a:r>
            <a:r>
              <a:rPr lang="en-US" altLang="en-US" b="1"/>
              <a:t>critical</a:t>
            </a:r>
            <a:r>
              <a:rPr lang="en-US" altLang="en-US" i="1"/>
              <a:t> </a:t>
            </a:r>
            <a:r>
              <a:rPr lang="en-US" altLang="en-US" b="1"/>
              <a:t>functions</a:t>
            </a:r>
            <a:r>
              <a:rPr lang="en-US" altLang="en-US" i="1"/>
              <a:t> </a:t>
            </a:r>
            <a:r>
              <a:rPr lang="en-US" altLang="en-US"/>
              <a:t>are those that the team must verify before using the design elsewhere. Typically, the functions listed here are the things that will render the chip dead if not met.</a:t>
            </a:r>
          </a:p>
          <a:p>
            <a:pPr eaLnBrk="1" hangingPunct="1"/>
            <a:r>
              <a:rPr lang="en-US" altLang="en-US"/>
              <a:t>The </a:t>
            </a:r>
            <a:r>
              <a:rPr lang="en-US" altLang="en-US" b="1"/>
              <a:t>secondary</a:t>
            </a:r>
            <a:r>
              <a:rPr lang="en-US" altLang="en-US" i="1"/>
              <a:t> </a:t>
            </a:r>
            <a:r>
              <a:rPr lang="en-US" altLang="en-US" b="1"/>
              <a:t>functions </a:t>
            </a:r>
            <a:r>
              <a:rPr lang="en-US" altLang="en-US"/>
              <a:t>include performance-related issues, functions that the designers will enable in later versions of the chip, or function that has software backup. If any one of these functions is broken, the design is not “dead”.</a:t>
            </a:r>
          </a:p>
          <a:p>
            <a:pPr eaLnBrk="1" hangingPunct="1"/>
            <a:r>
              <a:rPr lang="en-US" altLang="en-US" b="1"/>
              <a:t>Non-verified</a:t>
            </a:r>
            <a:r>
              <a:rPr lang="en-US" altLang="en-US" i="1"/>
              <a:t> </a:t>
            </a:r>
            <a:r>
              <a:rPr lang="en-US" altLang="en-US" b="1"/>
              <a:t>functions</a:t>
            </a:r>
            <a:r>
              <a:rPr lang="en-US" altLang="en-US" i="1"/>
              <a:t> </a:t>
            </a:r>
            <a:r>
              <a:rPr lang="en-US" altLang="en-US"/>
              <a:t>indicate functions that the verification team will not exercise at this particular level of verification. There are two reasons to ignore function at a particular level: the first is that the team fully verified the function at a lower level and there will be further verification (for a sanity check) in simulation at a higher level, and the second is that the function is not applicable at this level of verification.</a:t>
            </a:r>
          </a:p>
        </p:txBody>
      </p:sp>
    </p:spTree>
    <p:extLst>
      <p:ext uri="{BB962C8B-B14F-4D97-AF65-F5344CB8AC3E}">
        <p14:creationId xmlns:p14="http://schemas.microsoft.com/office/powerpoint/2010/main" val="205183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6BF0D04-D173-EAAC-7E8F-8929A84A8B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CB5C9F16-69D2-437C-ADA1-925D89FCBD0A}" type="slidenum">
              <a:rPr lang="en-GB" altLang="en-US"/>
              <a:pPr/>
              <a:t>17</a:t>
            </a:fld>
            <a:endParaRPr lang="en-GB" altLang="en-US"/>
          </a:p>
        </p:txBody>
      </p:sp>
      <p:sp>
        <p:nvSpPr>
          <p:cNvPr id="38915" name="Rectangle 2">
            <a:extLst>
              <a:ext uri="{FF2B5EF4-FFF2-40B4-BE49-F238E27FC236}">
                <a16:creationId xmlns:a16="http://schemas.microsoft.com/office/drawing/2014/main" id="{17A7064B-A20A-7295-9DCC-04DF335C14E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628F7B2F-C149-4ECB-2789-B9298A1F4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 good verification plan should list all of the interesting test scenarios that will serve to verify the design. This list is the </a:t>
            </a:r>
            <a:r>
              <a:rPr lang="en-US" altLang="en-US" b="1"/>
              <a:t>test case matrix</a:t>
            </a:r>
            <a:r>
              <a:rPr lang="en-US" altLang="en-US"/>
              <a:t>. Defining a preliminary matrix is necessary before starting the design and modeling of the verification environment because every potentially valuable test should be enabled. Within the matrix, the verification plan should label each test, give a short description, and contain a cross-reference to the function and coverage lists.</a:t>
            </a:r>
          </a:p>
          <a:p>
            <a:pPr eaLnBrk="1" hangingPunct="1"/>
            <a:r>
              <a:rPr lang="en-US" altLang="en-US"/>
              <a:t>The matrix starts with the basic required tests and then builds on them. The plan groups tests with similar features to form test scenarios, which may have the same configuration, granularity, or verification strategy. The descriptions of the scenario designate the targeted function. The last item on the matrix is a cross-reference to the functional requirements and coverage goals.</a:t>
            </a:r>
          </a:p>
          <a:p>
            <a:pPr eaLnBrk="1" hangingPunct="1"/>
            <a:r>
              <a:rPr lang="en-US" altLang="en-US"/>
              <a:t>This section can produce a huge matrix of tests. Often, the matrix size can explode when there are multiple DUV configurations. If a DUV has 10 basic functional tests and each one is valid in one of three modes (e.g., bus frequency), then the net result is that the matrix will have 30 tests.</a:t>
            </a:r>
          </a:p>
          <a:p>
            <a:pPr eaLnBrk="1" hangingPunct="1"/>
            <a:r>
              <a:rPr lang="en-US" altLang="en-US"/>
              <a:t>A random coverage-based matrix begins with a listing of the targeted functions. The initial description states how the team will constrain the environment to achieve the goals. In a random environment, this translates to driving certain inputs with specific values while leaving other inputs unconstrained (randomly generated values). This set of constraints then determines the scenario.</a:t>
            </a:r>
          </a:p>
          <a:p>
            <a:pPr eaLnBrk="1" hangingPunct="1"/>
            <a:r>
              <a:rPr lang="en-US" altLang="en-US"/>
              <a:t>The test matrix grows as the implementation continues. For complex DUVs, the team cannot define all tests at the start; instead, they add to the test matrix as they determine new scenarios, through either DUV discovery or coverage holes. It is critical to document these new tests in the verification plan, as the team needs to include these tests in the future.</a:t>
            </a:r>
          </a:p>
          <a:p>
            <a:pPr eaLnBrk="1" hangingPunct="1"/>
            <a:r>
              <a:rPr lang="en-US" altLang="en-US"/>
              <a:t>As part of defining a verification plan, the verification team needs to specify the legal values, illegal values, and corner cases of each input data element they want to generate. The following should be kept in mind when creating the matrix: configurations to verify, variations of the data items in the environment (this ties to the abstraction level), important attributes of each data item, interesting sequences for every DUV input port, error conditions, and corner cases.</a:t>
            </a:r>
          </a:p>
          <a:p>
            <a:pPr eaLnBrk="1" hangingPunct="1"/>
            <a:r>
              <a:rPr lang="en-US" altLang="en-US"/>
              <a:t>Corner cases deserve their own section in the test case matrix. The verification team must pay special attention to many out-of-the-ordinary cases, which include the smallest and the largest data elements such as an empty and full queue or first in, first out (FIFO), extreme values such as the largest and smallest packet lengths, and unique time relations such as bus collisions and interrupts during instruction streams.</a:t>
            </a:r>
          </a:p>
          <a:p>
            <a:pPr eaLnBrk="1" hangingPunct="1"/>
            <a:r>
              <a:rPr lang="en-US" altLang="en-US"/>
              <a:t>As the above test scenarios listed, the team should define the range of values for each generated data item, thus helping to define the verification plan and model the input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E8C57E32-221C-0DA6-E119-ACBBC0A21D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37D9A45C-F03A-4748-83EB-190A29D2DDC9}" type="slidenum">
              <a:rPr lang="en-GB" altLang="en-US"/>
              <a:pPr/>
              <a:t>27</a:t>
            </a:fld>
            <a:endParaRPr lang="en-GB" altLang="en-US"/>
          </a:p>
        </p:txBody>
      </p:sp>
      <p:sp>
        <p:nvSpPr>
          <p:cNvPr id="47107" name="Rectangle 2">
            <a:extLst>
              <a:ext uri="{FF2B5EF4-FFF2-40B4-BE49-F238E27FC236}">
                <a16:creationId xmlns:a16="http://schemas.microsoft.com/office/drawing/2014/main" id="{D9998C18-FF92-FD99-8112-53C788173BAA}"/>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3002AB28-D3A3-4EBB-F1D6-4128FC00FE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syntax in the figure is very convenient, as the infrastructure that reads and manages the test case handles many mundane tasks, allowing the test case writer to focus on the intent of the test case. In the syntax, the infrastructure environment manages multiple tasks for the test case writer. The first task for the infrastructure is translating the actual command decode values to bits (e.g., ADD = “0001”b). This has a potentially huge added benefit: if the designer ever changes the decode value of the ADD operand (e.g., ADD = “1001”b), all that is required in the environment is a simple modification to the infrastructure. If, instead, the verification engineer codes the operand decode values in the test case itself, then the team must change every test case with the ADD command. The same is true for the encoding of the response value.</a:t>
            </a:r>
          </a:p>
          <a:p>
            <a:pPr eaLnBrk="1" hangingPunct="1"/>
            <a:r>
              <a:rPr lang="en-US" altLang="en-US"/>
              <a:t>The next task for the infrastructure is driving the bit-level values into the Calc1 design. The infrastructure knows to place the operand1 data value on the bus concurrent with the command and to send operand2 data the next cycle.</a:t>
            </a:r>
          </a:p>
          <a:p>
            <a:pPr eaLnBrk="1" hangingPunct="1"/>
            <a:r>
              <a:rPr lang="en-US" altLang="en-US"/>
              <a:t>The infrastructure design also waits for the valid response. The test case writer cannot predict when the response will come back, so the infrastructure waits for the response event and checks the value when it finally appears on the outputs. This enables the next infrastructure task to send the next command to the port when the port becomes available. In the sample test case of bottom figure, there are two commands destined for Port 1. The protocol states that only one command may be outstanding at a time on a given port. Therefore, the infrastructure can send the first two commands concurrently (to Port1 and Port2) but must wait for the ADD on Port 1 to finish before initiating the SUB. Without an infrastructure, sending multiple commands to the same port is a very tedious task involving trial and error.</a:t>
            </a:r>
          </a:p>
          <a:p>
            <a:pPr eaLnBrk="1" hangingPunct="1"/>
            <a:r>
              <a:rPr lang="en-US" altLang="en-US"/>
              <a:t>The infrastructure will also take care of resetting the logic and driving the clocks. The infrastructure automatically raises the reset line for seven cycles as required at the beginning of every test case, thus circumventing the need to articulate the reset in every test case. The infrastructure also drives the clocks to the correct values. An even more robust infrastructure might further simplify the test case writing task by including other advanced aspects of verification stimulus generation and checking.</a:t>
            </a:r>
          </a:p>
          <a:p>
            <a:pPr eaLnBrk="1" hangingPunct="1"/>
            <a:r>
              <a:rPr lang="en-US" altLang="en-US"/>
              <a:t>An advanced Calc1 verification environment would include data prediction. If the infrastructure included a golden model that predicts the result and response fields, it frees the test case writer from having to “do the math.”</a:t>
            </a:r>
          </a:p>
          <a:p>
            <a:pPr eaLnBrk="1" hangingPunct="1"/>
            <a:r>
              <a:rPr lang="en-US" altLang="en-US"/>
              <a:t>Further functions in an advanced verification environment include generation of random operand data. If desired, the syntax of the test case allows the writer to replace an operand data value with the keyword “random,” which tells the packet generator to pick a random number value. This requires data prediction capabilities in the infrastructure. The test case writer maintains deterministic control over the command selection and flow of the test case, but optionally can allow the infrastructure to choose values.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7BF98EF8-BDED-9638-A02F-074FB39A1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6F35946-1DE3-4B76-AFA2-2FDE09819EAF}" type="slidenum">
              <a:rPr lang="en-GB" altLang="en-US"/>
              <a:pPr/>
              <a:t>25</a:t>
            </a:fld>
            <a:endParaRPr lang="en-GB" altLang="en-US"/>
          </a:p>
        </p:txBody>
      </p:sp>
      <p:sp>
        <p:nvSpPr>
          <p:cNvPr id="37891" name="Rectangle 2">
            <a:extLst>
              <a:ext uri="{FF2B5EF4-FFF2-40B4-BE49-F238E27FC236}">
                <a16:creationId xmlns:a16="http://schemas.microsoft.com/office/drawing/2014/main" id="{AA1D8A28-C109-E04F-E30C-FC4496454DFE}"/>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675CDAC1-A048-2A5D-EBF3-E4B02D9971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07D14FDF-C3BD-FF52-6896-E154180C61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6F770063-7EC0-4F69-908E-838DBD41C431}" type="slidenum">
              <a:rPr lang="en-GB" altLang="en-US"/>
              <a:pPr/>
              <a:t>26</a:t>
            </a:fld>
            <a:endParaRPr lang="en-GB" altLang="en-US"/>
          </a:p>
        </p:txBody>
      </p:sp>
      <p:sp>
        <p:nvSpPr>
          <p:cNvPr id="39939" name="Rectangle 2">
            <a:extLst>
              <a:ext uri="{FF2B5EF4-FFF2-40B4-BE49-F238E27FC236}">
                <a16:creationId xmlns:a16="http://schemas.microsoft.com/office/drawing/2014/main" id="{71C5C106-75F6-288A-62C1-E201B448BE5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99799F7E-A81F-6513-2A01-13CD511FB6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some companies, a concrete verification methodology exists, and this section is predetermined. In these cases, the verification plan follows the current methodology, including the default toolset. </a:t>
            </a:r>
          </a:p>
          <a:p>
            <a:pPr eaLnBrk="1" hangingPunct="1"/>
            <a:r>
              <a:rPr lang="en-US" altLang="en-US"/>
              <a:t>There are instances in which a deviation is required from the default toolset. For example, if a system-level simulation environment involves a chip verified separately under a different methodology or toolset, the team may need additional tools to bridge the environments. It might follow then that the team needs a </a:t>
            </a:r>
            <a:r>
              <a:rPr lang="en-US" altLang="en-US" i="1"/>
              <a:t>co-simulation environment</a:t>
            </a:r>
            <a:r>
              <a:rPr lang="en-US" altLang="en-US"/>
              <a:t>. Co-simulation occurs when the team verifies diverse source code or methodologies at once. This could be between VHDL and Verilog, or it might be between two different HVLs - Specman </a:t>
            </a:r>
            <a:r>
              <a:rPr lang="en-US" altLang="en-US" i="1"/>
              <a:t>e</a:t>
            </a:r>
            <a:r>
              <a:rPr lang="en-US" altLang="en-US"/>
              <a:t>, SystemC, and/or Vera.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001E79E-FCD3-AC41-F17C-53B5001850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D9F0FA0-7D25-4301-A79F-90DD9F6E3C02}" type="slidenum">
              <a:rPr lang="en-GB" altLang="en-US"/>
              <a:pPr/>
              <a:t>27</a:t>
            </a:fld>
            <a:endParaRPr lang="en-GB" altLang="en-US"/>
          </a:p>
        </p:txBody>
      </p:sp>
      <p:sp>
        <p:nvSpPr>
          <p:cNvPr id="40963" name="Rectangle 2">
            <a:extLst>
              <a:ext uri="{FF2B5EF4-FFF2-40B4-BE49-F238E27FC236}">
                <a16:creationId xmlns:a16="http://schemas.microsoft.com/office/drawing/2014/main" id="{A2E84F29-F1F7-B07F-645E-89D31034607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4E8E1B3-477F-BDF8-113B-496648FAD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of the verification plan identifies critical threats to success and delivery requirements that project management needs to track to closure. The complexity of today’s designs inherently contains verification risks. The verification team depends on other teams to deliver information, tools, function, and intellectual property in order to achieve success. This section articulates these items.</a:t>
            </a:r>
          </a:p>
          <a:p>
            <a:pPr eaLnBrk="1" hangingPunct="1"/>
            <a:r>
              <a:rPr lang="en-US" altLang="en-US"/>
              <a:t>The verification team manages risk through focusing on avoidance and by creating contingency plans. For instance, there are risks associated with dependence on a new tool: delivery and start-up delays (e.g., late delivery or nonworking functions), integration with established tools, and educational challenges. Contingency plans might consist of using a backup tool or creating an early acceptance test for the tool. </a:t>
            </a:r>
          </a:p>
          <a:p>
            <a:pPr eaLnBrk="1" hangingPunct="1"/>
            <a:r>
              <a:rPr lang="en-US" altLang="en-US"/>
              <a:t>Dependencies range from on-time HDL deliveries to availability of tools and technology. HDL deliveries may come in regularly scheduled packages, in which the design team delivers basic function first, followed by further, more complex functions. The verification team must plan their work based on these deliveries, so the plan must articulate this dependency.</a:t>
            </a:r>
          </a:p>
          <a:p>
            <a:pPr eaLnBrk="1" hangingPunct="1"/>
            <a:r>
              <a:rPr lang="en-US" altLang="en-US"/>
              <a:t>The verification team should highlight the dependency and risks during the initial plan review, thus driving overall acknowledgement of these items and discussion of possible risk mitigation actions.</a:t>
            </a:r>
          </a:p>
          <a:p>
            <a:pPr eaLnBrk="1" hangingPunct="1"/>
            <a:r>
              <a:rPr lang="en-US" altLang="en-US"/>
              <a:t>In a complex design project, there are common risks and dependencies. One of the most common risks in a large design project is the reliance on a separate verification team, such as a local team or an intellectual property (IP) vendor (in a system-on-a-chip design), to pre-verify a lower-level core before chip- or system-level verification. Receiving a release of a poorly verified core likely leads to debugging a unit-level bug at the system level. In these situations, pinpointing the bug is much more difficult or even impossible.</a:t>
            </a:r>
          </a:p>
          <a:p>
            <a:pPr eaLnBrk="1" hangingPunct="1"/>
            <a:r>
              <a:rPr lang="en-US" altLang="en-US"/>
              <a:t>As mentioned above, new tools and new versions of current tools add risk to a project. Problems include occasions when the tool is not available when promised, when quality defects in the tool slow the pace of the verification effort, or when the promised functionality of the tool is not delivered. Worse yet, a new tool, advertised as a seamless integration effort, might end up requiring months of environment changes. Many groups have a </a:t>
            </a:r>
            <a:r>
              <a:rPr lang="en-US" altLang="en-US" b="1"/>
              <a:t>tool</a:t>
            </a:r>
            <a:r>
              <a:rPr lang="en-US" altLang="en-US" i="1"/>
              <a:t> </a:t>
            </a:r>
            <a:r>
              <a:rPr lang="en-US" altLang="en-US" b="1"/>
              <a:t>freeze</a:t>
            </a:r>
            <a:r>
              <a:rPr lang="en-US" altLang="en-US" i="1"/>
              <a:t> </a:t>
            </a:r>
            <a:r>
              <a:rPr lang="en-US" altLang="en-US"/>
              <a:t>within a project. This is a point after which the team will not entertain new tools (or revisions of tools) because of the risk associated with changes.</a:t>
            </a:r>
          </a:p>
          <a:p>
            <a:pPr eaLnBrk="1" hangingPunct="1"/>
            <a:r>
              <a:rPr lang="en-US" altLang="en-US"/>
              <a:t>Architecture closure is a common risk and dependency item. As mentioned before, the design team rarely supplies the complete and final specification before the start of verification. This is both a dependency and a risk. The team requires closure of architectural items by specific dates in order to meet the schedule. However, the team also runs the risk that they need to overhaul their verification environment because the early assumptions prove to be invalid.</a:t>
            </a:r>
          </a:p>
          <a:p>
            <a:pPr eaLnBrk="1" hangingPunct="1"/>
            <a:r>
              <a:rPr lang="en-US" altLang="en-US"/>
              <a:t>A final common risk and dependency is having the available resources to complete the work on schedule. There may be a unique resource requirement that needs to be listed (e.g., people, machines, licenses). For instance, there may be contention among multiple projects for specific simulation hardware such as emulators. In another case, the verification plan will assume a certain daily simulation cycle throughput during the early phases of the design right through the regression phase. The simulation engines and licenses must be available to meet this throughput.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001E79E-FCD3-AC41-F17C-53B5001850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BD9F0FA0-7D25-4301-A79F-90DD9F6E3C02}" type="slidenum">
              <a:rPr lang="en-GB" altLang="en-US"/>
              <a:pPr/>
              <a:t>28</a:t>
            </a:fld>
            <a:endParaRPr lang="en-GB" altLang="en-US"/>
          </a:p>
        </p:txBody>
      </p:sp>
      <p:sp>
        <p:nvSpPr>
          <p:cNvPr id="40963" name="Rectangle 2">
            <a:extLst>
              <a:ext uri="{FF2B5EF4-FFF2-40B4-BE49-F238E27FC236}">
                <a16:creationId xmlns:a16="http://schemas.microsoft.com/office/drawing/2014/main" id="{A2E84F29-F1F7-B07F-645E-89D31034607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74E8E1B3-477F-BDF8-113B-496648FAD4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of the verification plan identifies critical threats to success and delivery requirements that project management needs to track to closure. The complexity of today’s designs inherently contains verification risks. The verification team depends on other teams to deliver information, tools, function, and intellectual property in order to achieve success. This section articulates these items.</a:t>
            </a:r>
          </a:p>
          <a:p>
            <a:pPr eaLnBrk="1" hangingPunct="1"/>
            <a:r>
              <a:rPr lang="en-US" altLang="en-US"/>
              <a:t>The verification team manages risk through focusing on avoidance and by creating contingency plans. For instance, there are risks associated with dependence on a new tool: delivery and start-up delays (e.g., late delivery or nonworking functions), integration with established tools, and educational challenges. Contingency plans might consist of using a backup tool or creating an early acceptance test for the tool. </a:t>
            </a:r>
          </a:p>
          <a:p>
            <a:pPr eaLnBrk="1" hangingPunct="1"/>
            <a:r>
              <a:rPr lang="en-US" altLang="en-US"/>
              <a:t>Dependencies range from on-time HDL deliveries to availability of tools and technology. HDL deliveries may come in regularly scheduled packages, in which the design team delivers basic function first, followed by further, more complex functions. The verification team must plan their work based on these deliveries, so the plan must articulate this dependency.</a:t>
            </a:r>
          </a:p>
          <a:p>
            <a:pPr eaLnBrk="1" hangingPunct="1"/>
            <a:r>
              <a:rPr lang="en-US" altLang="en-US"/>
              <a:t>The verification team should highlight the dependency and risks during the initial plan review, thus driving overall acknowledgement of these items and discussion of possible risk mitigation actions.</a:t>
            </a:r>
          </a:p>
          <a:p>
            <a:pPr eaLnBrk="1" hangingPunct="1"/>
            <a:r>
              <a:rPr lang="en-US" altLang="en-US"/>
              <a:t>In a complex design project, there are common risks and dependencies. One of the most common risks in a large design project is the reliance on a separate verification team, such as a local team or an intellectual property (IP) vendor (in a system-on-a-chip design), to pre-verify a lower-level core before chip- or system-level verification. Receiving a release of a poorly verified core likely leads to debugging a unit-level bug at the system level. In these situations, pinpointing the bug is much more difficult or even impossible.</a:t>
            </a:r>
          </a:p>
          <a:p>
            <a:pPr eaLnBrk="1" hangingPunct="1"/>
            <a:r>
              <a:rPr lang="en-US" altLang="en-US"/>
              <a:t>As mentioned above, new tools and new versions of current tools add risk to a project. Problems include occasions when the tool is not available when promised, when quality defects in the tool slow the pace of the verification effort, or when the promised functionality of the tool is not delivered. Worse yet, a new tool, advertised as a seamless integration effort, might end up requiring months of environment changes. Many groups have a </a:t>
            </a:r>
            <a:r>
              <a:rPr lang="en-US" altLang="en-US" b="1"/>
              <a:t>tool</a:t>
            </a:r>
            <a:r>
              <a:rPr lang="en-US" altLang="en-US" i="1"/>
              <a:t> </a:t>
            </a:r>
            <a:r>
              <a:rPr lang="en-US" altLang="en-US" b="1"/>
              <a:t>freeze</a:t>
            </a:r>
            <a:r>
              <a:rPr lang="en-US" altLang="en-US" i="1"/>
              <a:t> </a:t>
            </a:r>
            <a:r>
              <a:rPr lang="en-US" altLang="en-US"/>
              <a:t>within a project. This is a point after which the team will not entertain new tools (or revisions of tools) because of the risk associated with changes.</a:t>
            </a:r>
          </a:p>
          <a:p>
            <a:pPr eaLnBrk="1" hangingPunct="1"/>
            <a:r>
              <a:rPr lang="en-US" altLang="en-US"/>
              <a:t>Architecture closure is a common risk and dependency item. As mentioned before, the design team rarely supplies the complete and final specification before the start of verification. This is both a dependency and a risk. The team requires closure of architectural items by specific dates in order to meet the schedule. However, the team also runs the risk that they need to overhaul their verification environment because the early assumptions prove to be invalid.</a:t>
            </a:r>
          </a:p>
          <a:p>
            <a:pPr eaLnBrk="1" hangingPunct="1"/>
            <a:r>
              <a:rPr lang="en-US" altLang="en-US"/>
              <a:t>A final common risk and dependency is having the available resources to complete the work on schedule. There may be a unique resource requirement that needs to be listed (e.g., people, machines, licenses). For instance, there may be contention among multiple projects for specific simulation hardware such as emulators. In another case, the verification plan will assume a certain daily simulation cycle throughput during the early phases of the design right through the regression phase. The simulation engines and licenses must be available to meet this throughput.</a:t>
            </a:r>
          </a:p>
        </p:txBody>
      </p:sp>
    </p:spTree>
    <p:extLst>
      <p:ext uri="{BB962C8B-B14F-4D97-AF65-F5344CB8AC3E}">
        <p14:creationId xmlns:p14="http://schemas.microsoft.com/office/powerpoint/2010/main" val="117780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A2022A-90EA-1BF8-6897-F20C29DC8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9F79248-7CFB-480E-AE03-C38FC1B913F4}" type="slidenum">
              <a:rPr lang="en-GB" altLang="en-US"/>
              <a:pPr/>
              <a:t>29</a:t>
            </a:fld>
            <a:endParaRPr lang="en-GB" altLang="en-US"/>
          </a:p>
        </p:txBody>
      </p:sp>
      <p:sp>
        <p:nvSpPr>
          <p:cNvPr id="41987" name="Rectangle 2">
            <a:extLst>
              <a:ext uri="{FF2B5EF4-FFF2-40B4-BE49-F238E27FC236}">
                <a16:creationId xmlns:a16="http://schemas.microsoft.com/office/drawing/2014/main" id="{6F9587C5-5E66-70BE-70D8-9B9A834E3E6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084EBFB-E1F6-A597-0510-43551EED2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People resource estimates vary based on the type of environment and the experience of the individuals. Reference model checking environments will require more people to implement, but their accuracy and checking capabilities are often worth the investment. However, less resource-intensive solutions such as transaction-based checking may be adequate. Experienced verification engineers will require less time to code and debug the environment. Time should be planned for review of the verification components for all portions of the code, paying special attention to the code of inexperienced verification engineers.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7A2022A-90EA-1BF8-6897-F20C29DC8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9F79248-7CFB-480E-AE03-C38FC1B913F4}" type="slidenum">
              <a:rPr lang="en-GB" altLang="en-US"/>
              <a:pPr/>
              <a:t>30</a:t>
            </a:fld>
            <a:endParaRPr lang="en-GB" altLang="en-US"/>
          </a:p>
        </p:txBody>
      </p:sp>
      <p:sp>
        <p:nvSpPr>
          <p:cNvPr id="41987" name="Rectangle 2">
            <a:extLst>
              <a:ext uri="{FF2B5EF4-FFF2-40B4-BE49-F238E27FC236}">
                <a16:creationId xmlns:a16="http://schemas.microsoft.com/office/drawing/2014/main" id="{6F9587C5-5E66-70BE-70D8-9B9A834E3E6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084EBFB-E1F6-A597-0510-43551EED2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People resource estimates vary based on the type of environment and the experience of the individuals. Reference model checking environments will require more people to implement, but their accuracy and checking capabilities are often worth the investment. However, less resource-intensive solutions such as transaction-based checking may be adequate. Experienced verification engineers will require less time to code and debug the environment. Time should be planned for review of the verification components for all portions of the code, paying special attention to the code of inexperienced verification engineers.</a:t>
            </a:r>
          </a:p>
        </p:txBody>
      </p:sp>
    </p:spTree>
    <p:extLst>
      <p:ext uri="{BB962C8B-B14F-4D97-AF65-F5344CB8AC3E}">
        <p14:creationId xmlns:p14="http://schemas.microsoft.com/office/powerpoint/2010/main" val="3888003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1E1A49C-C850-7210-323D-F9CBBC248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5A6C576-0E1A-4F37-9FD9-CF6451A34EDE}" type="slidenum">
              <a:rPr lang="en-GB" altLang="en-US"/>
              <a:pPr/>
              <a:t>31</a:t>
            </a:fld>
            <a:endParaRPr lang="en-GB" altLang="en-US"/>
          </a:p>
        </p:txBody>
      </p:sp>
      <p:sp>
        <p:nvSpPr>
          <p:cNvPr id="43011" name="Rectangle 2">
            <a:extLst>
              <a:ext uri="{FF2B5EF4-FFF2-40B4-BE49-F238E27FC236}">
                <a16:creationId xmlns:a16="http://schemas.microsoft.com/office/drawing/2014/main" id="{F4A18A77-F4CA-9D72-872E-F514C4B7A0C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EE743FE-930B-8EF4-1B01-BECD08E31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Previous sections of the plan cover the verification of the many different levels of hierarchy and the proposed environments for each. The final portion of verification planning is to document the timeline for each of the verification activities.</a:t>
            </a:r>
          </a:p>
          <a:p>
            <a:pPr eaLnBrk="1" hangingPunct="1"/>
            <a:r>
              <a:rPr lang="en-US" altLang="en-US"/>
              <a:t>As the team creates the schedule details, they must consider all of the other sections of the verification plan. However, the resource section is the most tightly coupled to the schedule details section because the available resources have a direct and obvious impact on schedule. More resources will improve the schedule, and less resources will extend the schedule.</a:t>
            </a:r>
          </a:p>
          <a:p>
            <a:pPr eaLnBrk="1" hangingPunct="1"/>
            <a:r>
              <a:rPr lang="en-US" altLang="en-US"/>
              <a:t>The schedule includes both deliveries to the verification team and verification work items. The first step is to create a high-level schedule before filling in the details. The high-level schedule follows the first half of the verification cycle. It starts with a delivery of the specification and completes with chip release(s) to manufacturing. For each level of the hierarchy, the high-level schedule includes the development of verification environments, the debugging of the HDL, and the regression stage.</a:t>
            </a:r>
          </a:p>
          <a:p>
            <a:pPr eaLnBrk="1" hangingPunct="1"/>
            <a:r>
              <a:rPr lang="en-US" altLang="en-US"/>
              <a:t>A key delivery in the schedule is the first </a:t>
            </a:r>
            <a:r>
              <a:rPr lang="en-US" altLang="en-US" i="1"/>
              <a:t>drop </a:t>
            </a:r>
            <a:r>
              <a:rPr lang="en-US" altLang="en-US"/>
              <a:t>of HDL to the verification team. An HDL drop consists of enough HDL to perform specific DUV functions. Often, there are multiple drops of HDL in the development cycle. Staggering the drops allows the verification team to make progress on basic functions while the HDL designers work on complex and secondary functions. This parallelization can streamline the schedule; however, it will force the HDL designers to balance their time between creating new HDL and fixing newly discovered verification bugs in previous drops.</a:t>
            </a:r>
          </a:p>
          <a:p>
            <a:pPr eaLnBrk="1" hangingPunct="1"/>
            <a:r>
              <a:rPr lang="en-US" altLang="en-US"/>
              <a:t>The verification leaders must estimate how long it will take to create the basic verification environment. In most cases, this time is closely aligned with how long it takes the designers to create the first HDL delivery. The second time estimate is the duration of the debug portion of the schedule, which begins after the initial delivery of environment and HDL. The estimated duration of this portion of the schedule is based on how long it should take to run through the test matrix. The estimate must account for further HDL delivery dates as well. The remaining timeframe before the chip release to manufacturing is set aside for regression.</a:t>
            </a:r>
          </a:p>
          <a:p>
            <a:pPr eaLnBrk="1" hangingPunct="1"/>
            <a:r>
              <a:rPr lang="en-US" altLang="en-US"/>
              <a:t>Top figure shows the format of the high-level schedule. In this example, the team chose to execute three levels of functional verification: unit, chip, and system. Verification engineers have singled out four units across three chips for unit simulation environments.</a:t>
            </a:r>
          </a:p>
          <a:p>
            <a:pPr eaLnBrk="1" hangingPunct="1"/>
            <a:r>
              <a:rPr lang="en-US" altLang="en-US"/>
              <a:t>Verification proceeds from the lowest level of the hierarchy (in this case, unit level) to the highest. Unit verification precedes chip level, which then precedes system level. Chip-level verification should not start until after the verification of substantial function at unit level. Similarly, system level cannot begin until all three chips have demonstrated solid functionality.</a:t>
            </a:r>
          </a:p>
          <a:p>
            <a:pPr eaLnBrk="1" hangingPunct="1"/>
            <a:r>
              <a:rPr lang="en-US" altLang="en-US"/>
              <a:t>The schedule must allow enough time for each level of hierarchy to test the function before the next level starts. This ensures that the verification team will find bugs at the lowest level possible, easing the debugging burden and capturing bugs at the earliest point in the schedule. A good practice is to start the next level of verification when the bug rate from the lower level has dropped. This ensures that the resources stay focused on the most productive verification level. Bottom figure shows a sample bug curve that results when the team follows the schedule guidelines.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80AAAA5-D447-08C1-DAB7-F41DDD7F48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31EEFA6-16CF-45DA-AA27-B32C77F2D79A}" type="slidenum">
              <a:rPr lang="en-GB" altLang="en-US"/>
              <a:pPr/>
              <a:t>2</a:t>
            </a:fld>
            <a:endParaRPr lang="en-GB" altLang="en-US"/>
          </a:p>
        </p:txBody>
      </p:sp>
      <p:sp>
        <p:nvSpPr>
          <p:cNvPr id="33795" name="Rectangle 2">
            <a:extLst>
              <a:ext uri="{FF2B5EF4-FFF2-40B4-BE49-F238E27FC236}">
                <a16:creationId xmlns:a16="http://schemas.microsoft.com/office/drawing/2014/main" id="{64B30634-8B06-D860-3ADB-E238FAC2BD1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37D1770-CB0F-F563-DC47-5ECAA8B5F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1E1A49C-C850-7210-323D-F9CBBC248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55A6C576-0E1A-4F37-9FD9-CF6451A34EDE}" type="slidenum">
              <a:rPr lang="en-GB" altLang="en-US"/>
              <a:pPr/>
              <a:t>32</a:t>
            </a:fld>
            <a:endParaRPr lang="en-GB" altLang="en-US"/>
          </a:p>
        </p:txBody>
      </p:sp>
      <p:sp>
        <p:nvSpPr>
          <p:cNvPr id="43011" name="Rectangle 2">
            <a:extLst>
              <a:ext uri="{FF2B5EF4-FFF2-40B4-BE49-F238E27FC236}">
                <a16:creationId xmlns:a16="http://schemas.microsoft.com/office/drawing/2014/main" id="{F4A18A77-F4CA-9D72-872E-F514C4B7A0C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EE743FE-930B-8EF4-1B01-BECD08E31D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Previous sections of the plan cover the verification of the many different levels of hierarchy and the proposed environments for each. The final portion of verification planning is to document the timeline for each of the verification activities.</a:t>
            </a:r>
          </a:p>
          <a:p>
            <a:pPr eaLnBrk="1" hangingPunct="1"/>
            <a:r>
              <a:rPr lang="en-US" altLang="en-US"/>
              <a:t>As the team creates the schedule details, they must consider all of the other sections of the verification plan. However, the resource section is the most tightly coupled to the schedule details section because the available resources have a direct and obvious impact on schedule. More resources will improve the schedule, and less resources will extend the schedule.</a:t>
            </a:r>
          </a:p>
          <a:p>
            <a:pPr eaLnBrk="1" hangingPunct="1"/>
            <a:r>
              <a:rPr lang="en-US" altLang="en-US"/>
              <a:t>The schedule includes both deliveries to the verification team and verification work items. The first step is to create a high-level schedule before filling in the details. The high-level schedule follows the first half of the verification cycle. It starts with a delivery of the specification and completes with chip release(s) to manufacturing. For each level of the hierarchy, the high-level schedule includes the development of verification environments, the debugging of the HDL, and the regression stage.</a:t>
            </a:r>
          </a:p>
          <a:p>
            <a:pPr eaLnBrk="1" hangingPunct="1"/>
            <a:r>
              <a:rPr lang="en-US" altLang="en-US"/>
              <a:t>A key delivery in the schedule is the first </a:t>
            </a:r>
            <a:r>
              <a:rPr lang="en-US" altLang="en-US" i="1"/>
              <a:t>drop </a:t>
            </a:r>
            <a:r>
              <a:rPr lang="en-US" altLang="en-US"/>
              <a:t>of HDL to the verification team. An HDL drop consists of enough HDL to perform specific DUV functions. Often, there are multiple drops of HDL in the development cycle. Staggering the drops allows the verification team to make progress on basic functions while the HDL designers work on complex and secondary functions. This parallelization can streamline the schedule; however, it will force the HDL designers to balance their time between creating new HDL and fixing newly discovered verification bugs in previous drops.</a:t>
            </a:r>
          </a:p>
          <a:p>
            <a:pPr eaLnBrk="1" hangingPunct="1"/>
            <a:r>
              <a:rPr lang="en-US" altLang="en-US"/>
              <a:t>The verification leaders must estimate how long it will take to create the basic verification environment. In most cases, this time is closely aligned with how long it takes the designers to create the first HDL delivery. The second time estimate is the duration of the debug portion of the schedule, which begins after the initial delivery of environment and HDL. The estimated duration of this portion of the schedule is based on how long it should take to run through the test matrix. The estimate must account for further HDL delivery dates as well. The remaining timeframe before the chip release to manufacturing is set aside for regression.</a:t>
            </a:r>
          </a:p>
          <a:p>
            <a:pPr eaLnBrk="1" hangingPunct="1"/>
            <a:r>
              <a:rPr lang="en-US" altLang="en-US"/>
              <a:t>Top figure shows the format of the high-level schedule. In this example, the team chose to execute three levels of functional verification: unit, chip, and system. Verification engineers have singled out four units across three chips for unit simulation environments.</a:t>
            </a:r>
          </a:p>
          <a:p>
            <a:pPr eaLnBrk="1" hangingPunct="1"/>
            <a:r>
              <a:rPr lang="en-US" altLang="en-US"/>
              <a:t>Verification proceeds from the lowest level of the hierarchy (in this case, unit level) to the highest. Unit verification precedes chip level, which then precedes system level. Chip-level verification should not start until after the verification of substantial function at unit level. Similarly, system level cannot begin until all three chips have demonstrated solid functionality.</a:t>
            </a:r>
          </a:p>
          <a:p>
            <a:pPr eaLnBrk="1" hangingPunct="1"/>
            <a:r>
              <a:rPr lang="en-US" altLang="en-US"/>
              <a:t>The schedule must allow enough time for each level of hierarchy to test the function before the next level starts. This ensures that the verification team will find bugs at the lowest level possible, easing the debugging burden and capturing bugs at the earliest point in the schedule. A good practice is to start the next level of verification when the bug rate from the lower level has dropped. This ensures that the resources stay focused on the most productive verification level. Bottom figure shows a sample bug curve that results when the team follows the schedule guidelines.</a:t>
            </a:r>
          </a:p>
        </p:txBody>
      </p:sp>
    </p:spTree>
    <p:extLst>
      <p:ext uri="{BB962C8B-B14F-4D97-AF65-F5344CB8AC3E}">
        <p14:creationId xmlns:p14="http://schemas.microsoft.com/office/powerpoint/2010/main" val="1715538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0440CDD-B3A1-C8A2-FD7B-59B9A323B2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5BE861E-38B9-42D4-80E5-B3F676229525}" type="slidenum">
              <a:rPr lang="en-GB" altLang="en-US"/>
              <a:pPr/>
              <a:t>33</a:t>
            </a:fld>
            <a:endParaRPr lang="en-GB" altLang="en-US"/>
          </a:p>
        </p:txBody>
      </p:sp>
      <p:sp>
        <p:nvSpPr>
          <p:cNvPr id="46083" name="Rectangle 2">
            <a:extLst>
              <a:ext uri="{FF2B5EF4-FFF2-40B4-BE49-F238E27FC236}">
                <a16:creationId xmlns:a16="http://schemas.microsoft.com/office/drawing/2014/main" id="{E987BE85-6E5A-BF73-DA7B-AC9DF91B59B1}"/>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181249DD-707E-726B-8C45-242DBEEA78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600"/>
              <a:t>In a larger project with a more complex design, there might be risks inherent in the delivery of the specification of esoteric operations (e.g., binary floating point) or in the ability to verify the design in a short schedule. </a:t>
            </a:r>
          </a:p>
          <a:p>
            <a:pPr eaLnBrk="1" hangingPunct="1"/>
            <a:r>
              <a:rPr lang="en-US" altLang="en-US" sz="600"/>
              <a:t>If Calc1 were part of a large system, this section would detail schedule integration factors. The system-level verification cycle depends on the correctness of the Calc1 function so that broader system integration verification can occur without being concerned with the quality of the add, subtract, or shift functions.</a:t>
            </a:r>
          </a:p>
          <a:p>
            <a:pPr eaLnBrk="1" hangingPunct="1"/>
            <a:r>
              <a:rPr lang="en-US" altLang="en-US" sz="600"/>
              <a:t>The Calc1 exercise also depends on the delivery of the specification (which was delivered above) and availability of the required tools. To perform this exercise, you will need the required tools as documented in the previous section of the verification plan.</a:t>
            </a:r>
          </a:p>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93F0FE9-8295-D2C0-4F78-A5F2FBF649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9FEA5506-87E2-4631-A4D8-2F84076C4EDD}" type="slidenum">
              <a:rPr lang="en-GB" altLang="en-US"/>
              <a:pPr/>
              <a:t>37</a:t>
            </a:fld>
            <a:endParaRPr lang="en-GB" altLang="en-US"/>
          </a:p>
        </p:txBody>
      </p:sp>
      <p:sp>
        <p:nvSpPr>
          <p:cNvPr id="48131" name="Rectangle 2">
            <a:extLst>
              <a:ext uri="{FF2B5EF4-FFF2-40B4-BE49-F238E27FC236}">
                <a16:creationId xmlns:a16="http://schemas.microsoft.com/office/drawing/2014/main" id="{316A9EC4-3B2A-8AF4-26D6-D21E8A7A16E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4C618A21-0BBE-E9B3-B7C2-3FDC051060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600"/>
              <a:t>Figure on the right shows the high-level view of the components in the infrastructure. The test case parser reads the text-based commands from the test case and converts them into packet structures for the stimulus initiator.</a:t>
            </a:r>
          </a:p>
          <a:p>
            <a:pPr eaLnBrk="1" hangingPunct="1"/>
            <a:r>
              <a:rPr lang="en-US" altLang="en-US" sz="600"/>
              <a:t>The initiator passes the packets into the model on the designated port, performing the packet to bit-stream conversion. Each command packet requires two cycles to transmit into the Calc1 simulation model as dictated by the design’s specification. The stimulus initiator can multiplex across all four ports, sending simultaneous or staggered commands based on the test case. When the interface driver transmits a command packet, it also posts the command to a scoreboard, which keeps track of commands currently under execution by the Calc1 simulation model. As the Calc1 simulation model completes commands, the output checker pulls the expected response and expected data from the scoreboard for comparison to the actual response. If there is a response or data mismatch, the test case execution ceases and the output checker records both the error and the actual versus expected data. Otherwise, the output checker removes the command from the scoreboard, indicating that the stimulus initiator may dispatch a new packet to that port. When the stimulus initiator transmits all of the test case packets and the checker receives all responses, the test case ends successfully. The infrastructure also takes care of the seven-cycle reset sequence as well as driving the clocks into the model.</a:t>
            </a:r>
          </a:p>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B6E4A1D-BCA0-6F3E-4AB8-E8F87DDB81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244B937-78FA-4449-A41F-27772831768B}" type="slidenum">
              <a:rPr lang="en-GB" altLang="en-US"/>
              <a:pPr/>
              <a:t>38</a:t>
            </a:fld>
            <a:endParaRPr lang="en-GB" altLang="en-US"/>
          </a:p>
        </p:txBody>
      </p:sp>
      <p:sp>
        <p:nvSpPr>
          <p:cNvPr id="49155" name="Rectangle 2">
            <a:extLst>
              <a:ext uri="{FF2B5EF4-FFF2-40B4-BE49-F238E27FC236}">
                <a16:creationId xmlns:a16="http://schemas.microsoft.com/office/drawing/2014/main" id="{4980CF8C-0E4D-866B-986A-531DD5B3253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FCC8956D-DDFD-F067-8CBC-90EB60AB6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Although there is a detailed explanation of coverage and coverage tools in one of upcoming lectures, the fundamental notion of coverage is to provide feedback and confirmation of what the verification environment has exercised in the DUV. Coverage feedback provides the verification engineer with insight into the actual data of what the test case has done. This data will show either that the test case has met its intent or that the test case failed to exercise the intended function or scenario within the design. For example, in the </a:t>
            </a:r>
            <a:r>
              <a:rPr lang="en-US" altLang="en-US" i="1"/>
              <a:t>functions to be verified </a:t>
            </a:r>
            <a:r>
              <a:rPr lang="en-US" altLang="en-US"/>
              <a:t>section of the verification plan, test reference number 2.1.1 calls for tests that verify that each command can follow any other command on each port. This statement stipulates a series of 16 pairs of commands on each port for a total of 64 different test scenarios. Coverage feedback will track which of the 64 sequences the test cases have completed.</a:t>
            </a:r>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39</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40</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2459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41</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82288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C4789375-BDC1-C2C6-7424-020CC040D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14E087B-643A-4F55-980A-54694E1D0078}" type="slidenum">
              <a:rPr lang="en-GB" altLang="en-US"/>
              <a:pPr/>
              <a:t>42</a:t>
            </a:fld>
            <a:endParaRPr lang="en-GB" altLang="en-US"/>
          </a:p>
        </p:txBody>
      </p:sp>
      <p:sp>
        <p:nvSpPr>
          <p:cNvPr id="50179" name="Rectangle 2">
            <a:extLst>
              <a:ext uri="{FF2B5EF4-FFF2-40B4-BE49-F238E27FC236}">
                <a16:creationId xmlns:a16="http://schemas.microsoft.com/office/drawing/2014/main" id="{E7D71AA8-7805-7816-5852-02A94F631AF9}"/>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351B18F-4679-11A2-7153-5667067D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9366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DF5D3CF-977E-3B0A-A9CC-029BF82F3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1D5A33D-869E-40E3-A6DA-DBD06FD5D7AB}" type="slidenum">
              <a:rPr lang="en-GB" altLang="en-US"/>
              <a:pPr/>
              <a:t>5</a:t>
            </a:fld>
            <a:endParaRPr lang="en-GB" altLang="en-US"/>
          </a:p>
        </p:txBody>
      </p:sp>
      <p:sp>
        <p:nvSpPr>
          <p:cNvPr id="34819" name="Rectangle 2">
            <a:extLst>
              <a:ext uri="{FF2B5EF4-FFF2-40B4-BE49-F238E27FC236}">
                <a16:creationId xmlns:a16="http://schemas.microsoft.com/office/drawing/2014/main" id="{E5A5C9CB-71D9-4F0D-664F-45CDEE86D6E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A402FA-F50F-5A5A-C0C8-078CB1605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source of the plan is the functional intent and specification. The verification engineer must first understand the design under verification (DUV) before determining how to verify it. The specification is the driving vehicle for this; it becomes the “law.” Many times, discrepancies arise between verification and design (these manifest themselves as testcase miscompares). In these cases, the team will refer to the specification for the correct behavior.</a:t>
            </a:r>
          </a:p>
          <a:p>
            <a:pPr eaLnBrk="1" hangingPunct="1"/>
            <a:r>
              <a:rPr lang="en-US" altLang="en-US"/>
              <a:t>However, discrepancies can often occur when the specification is unclear or ambiguous on a technical matter. If two people read the same specification issue and interpret it differently, then the specification has a problem. Because the specification is the law, the team must settle the discrepancy. It is a simple matter of going back to the architect and having the intent clarified.</a:t>
            </a:r>
          </a:p>
          <a:p>
            <a:pPr eaLnBrk="1" hangingPunct="1"/>
            <a:r>
              <a:rPr lang="en-US" altLang="en-US"/>
              <a:t>The specification and verification plan are not “gentleman’s agreements,” as both items must exist in written form and apply to the current project. It is not acceptable to use a previous version of the verification plan and specification on a new version of a design. These documents must evolve with the design: if the project is important enough to create another version, then it is important enough to update both the specification and verification plan to reflect the current changes.</a:t>
            </a:r>
          </a:p>
          <a:p>
            <a:pPr eaLnBrk="1" hangingPunct="1"/>
            <a:r>
              <a:rPr lang="en-US" altLang="en-US"/>
              <a:t>However, the reality is not always so black and white. Often the final specification is not complete until the chip ships to manufacturing or even to the customer. The verification team must use the evolving document as the basis of the plan. Other times, designers have workbooks that evolve into the specification. If this is the current specification, then these workbooks are the basis for the verification plan. However, technical insights that affect the system or chip, such as power-on-reset sequences or chip configuration initializations, may be missing from the workbooks. In these cases, the architect must have input on the function of the design. These cases are suboptimal, but do occur in industry.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DF5D3CF-977E-3B0A-A9CC-029BF82F3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A1D5A33D-869E-40E3-A6DA-DBD06FD5D7AB}" type="slidenum">
              <a:rPr lang="en-GB" altLang="en-US"/>
              <a:pPr/>
              <a:t>6</a:t>
            </a:fld>
            <a:endParaRPr lang="en-GB" altLang="en-US"/>
          </a:p>
        </p:txBody>
      </p:sp>
      <p:sp>
        <p:nvSpPr>
          <p:cNvPr id="34819" name="Rectangle 2">
            <a:extLst>
              <a:ext uri="{FF2B5EF4-FFF2-40B4-BE49-F238E27FC236}">
                <a16:creationId xmlns:a16="http://schemas.microsoft.com/office/drawing/2014/main" id="{E5A5C9CB-71D9-4F0D-664F-45CDEE86D6E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F4A402FA-F50F-5A5A-C0C8-078CB1605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source of the plan is the functional intent and specification. The verification engineer must first understand the design under verification (DUV) before determining how to verify it. The specification is the driving vehicle for this; it becomes the “law.” Many times, discrepancies arise between verification and design (these manifest themselves as testcase miscompares). In these cases, the team will refer to the specification for the correct behavior.</a:t>
            </a:r>
          </a:p>
          <a:p>
            <a:pPr eaLnBrk="1" hangingPunct="1"/>
            <a:r>
              <a:rPr lang="en-US" altLang="en-US"/>
              <a:t>However, discrepancies can often occur when the specification is unclear or ambiguous on a technical matter. If two people read the same specification issue and interpret it differently, then the specification has a problem. Because the specification is the law, the team must settle the discrepancy. It is a simple matter of going back to the architect and having the intent clarified.</a:t>
            </a:r>
          </a:p>
          <a:p>
            <a:pPr eaLnBrk="1" hangingPunct="1"/>
            <a:r>
              <a:rPr lang="en-US" altLang="en-US"/>
              <a:t>The specification and verification plan are not “gentleman’s agreements,” as both items must exist in written form and apply to the current project. It is not acceptable to use a previous version of the verification plan and specification on a new version of a design. These documents must evolve with the design: if the project is important enough to create another version, then it is important enough to update both the specification and verification plan to reflect the current changes.</a:t>
            </a:r>
          </a:p>
          <a:p>
            <a:pPr eaLnBrk="1" hangingPunct="1"/>
            <a:r>
              <a:rPr lang="en-US" altLang="en-US"/>
              <a:t>However, the reality is not always so black and white. Often the final specification is not complete until the chip ships to manufacturing or even to the customer. The verification team must use the evolving document as the basis of the plan. Other times, designers have workbooks that evolve into the specification. If this is the current specification, then these workbooks are the basis for the verification plan. However, technical insights that affect the system or chip, such as power-on-reset sequences or chip configuration initializations, may be missing from the workbooks. In these cases, the architect must have input on the function of the design. These cases are suboptimal, but do occur in industry.</a:t>
            </a:r>
          </a:p>
        </p:txBody>
      </p:sp>
    </p:spTree>
    <p:extLst>
      <p:ext uri="{BB962C8B-B14F-4D97-AF65-F5344CB8AC3E}">
        <p14:creationId xmlns:p14="http://schemas.microsoft.com/office/powerpoint/2010/main" val="194708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FAD235B-AA9F-E81A-6DCC-011F216BF3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F6C1443E-D79A-4E87-9D92-CC3F54AF5BE4}" type="slidenum">
              <a:rPr lang="en-GB" altLang="en-US"/>
              <a:pPr/>
              <a:t>9</a:t>
            </a:fld>
            <a:endParaRPr lang="en-GB" altLang="en-US"/>
          </a:p>
        </p:txBody>
      </p:sp>
      <p:sp>
        <p:nvSpPr>
          <p:cNvPr id="35843" name="Rectangle 2">
            <a:extLst>
              <a:ext uri="{FF2B5EF4-FFF2-40B4-BE49-F238E27FC236}">
                <a16:creationId xmlns:a16="http://schemas.microsoft.com/office/drawing/2014/main" id="{95CB6FD3-8685-8597-29B4-F32880F6C45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24E747CF-6B4D-7A42-A93B-5428542421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verification team’s first decision in verifying a design is to articulate the verification levels. As described earlier, a system may contain multiple levels of design hierarchy. Depending on the complexity of each level, the verification team must choose to verify levels independently or group levels together into functional components.</a:t>
            </a:r>
          </a:p>
          <a:p>
            <a:pPr eaLnBrk="1" hangingPunct="1"/>
            <a:r>
              <a:rPr lang="en-US" altLang="en-US"/>
              <a:t>The verification team bases their decision to group components together or to first verify some (or each) components independently on two factors. The first factor is the </a:t>
            </a:r>
            <a:r>
              <a:rPr lang="en-US" altLang="en-US" b="1"/>
              <a:t>complexity of the individual component</a:t>
            </a:r>
            <a:r>
              <a:rPr lang="en-US" altLang="en-US"/>
              <a:t>. Complex portions of the DUV require their own verification. Proper verification on complex functions usually requires a high level of control and observability. Conversely, the verification team may fold simpler macros that do not require this high level of control and observability into the next level of verification with little risk.</a:t>
            </a:r>
          </a:p>
          <a:p>
            <a:pPr eaLnBrk="1" hangingPunct="1"/>
            <a:r>
              <a:rPr lang="en-US" altLang="en-US"/>
              <a:t>The second factor in grouping components is the </a:t>
            </a:r>
            <a:r>
              <a:rPr lang="en-US" altLang="en-US" b="1"/>
              <a:t>existence of a clean interface and specification</a:t>
            </a:r>
            <a:r>
              <a:rPr lang="en-US" altLang="en-US" i="1"/>
              <a:t> </a:t>
            </a:r>
            <a:r>
              <a:rPr lang="en-US" altLang="en-US"/>
              <a:t>to drive the component. The ability to properly drive interface protocol and check for results is the key to verification and requires a stable, documented interface. If the interface is “a moving target,” then the volatility in the design and verification environment should be expected. If it is feasible to verify blocks with unwieldy or unstable interfaces at a higher level, then this may be an appropriate trade-off.</a:t>
            </a:r>
          </a:p>
          <a:p>
            <a:pPr eaLnBrk="1" hangingPunct="1"/>
            <a:r>
              <a:rPr lang="en-US" altLang="en-US"/>
              <a:t>After defining the verification levels, the verification team will create verification plans for each level. The following slides describe the components of a verification plan needed for each level.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33C47F2-E699-DCF0-72CB-A85FE84ED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B6DD609-1C20-4D7A-A245-2378A745F148}" type="slidenum">
              <a:rPr lang="en-GB" altLang="en-US"/>
              <a:pPr/>
              <a:t>11</a:t>
            </a:fld>
            <a:endParaRPr lang="en-GB" altLang="en-US"/>
          </a:p>
        </p:txBody>
      </p:sp>
      <p:sp>
        <p:nvSpPr>
          <p:cNvPr id="44035" name="Rectangle 2">
            <a:extLst>
              <a:ext uri="{FF2B5EF4-FFF2-40B4-BE49-F238E27FC236}">
                <a16:creationId xmlns:a16="http://schemas.microsoft.com/office/drawing/2014/main" id="{4366D2BD-E5F9-D625-CADF-C251EEFCE54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B433754-BA62-7804-65BD-2301CCC7A3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Calc1 is a register transfer level (RTL) design implementation of a four-operation calculator. The four operators are Add, Subtract, Shift_left, and Shift_right. The RTL can accept up to four simultaneous operators from its four ports. A single port request sends an operator into the calculator on the command input bus, accompanied by operand data. Each request uses one of four input ports to send the command and operand data. The four ports can each handle a single command in parallel.</a:t>
            </a:r>
          </a:p>
          <a:p>
            <a:pPr eaLnBrk="1" hangingPunct="1"/>
            <a:r>
              <a:rPr lang="en-US" altLang="en-US"/>
              <a:t>Each command will receive a response from the calculator design. Except in the case of an error condition, the response will include the result of the operation. </a:t>
            </a:r>
          </a:p>
          <a:p>
            <a:pPr eaLnBrk="1" hangingPunct="1"/>
            <a:r>
              <a:rPr lang="en-US" altLang="en-US"/>
              <a:t>Top figure shows the input and output signals for Calc1. As with all designs, the RTL must generate or receive a clock signal input. For Calc1, the RTL receives the clock signal on c_clk.</a:t>
            </a:r>
          </a:p>
          <a:p>
            <a:pPr eaLnBrk="1" hangingPunct="1"/>
            <a:r>
              <a:rPr lang="en-US" altLang="en-US"/>
              <a:t>Each of the four Calc1 ports has two separate input busses and two output busses. The first input bus, reqX_cmd_in(0:3) (where X is replaced by port numbers 1, 2, 3, or 4) is a 4-bit bus used to transmit the command to the Calc design. Table 1 shows the command and decode values for the 4-bit command bus.</a:t>
            </a:r>
          </a:p>
          <a:p>
            <a:pPr eaLnBrk="1" hangingPunct="1"/>
            <a:r>
              <a:rPr lang="en-US" altLang="en-US"/>
              <a:t>The second input bus, reqX_data_in(0: 31), is the operand data bus. Each of the four operation types requires two operands. The requestor ports send operand1 data and operand2 data on sequential cycles, with operand1 data concurrent with the command. Therefore, it takes two cycles to send a complete command and data sequence.</a:t>
            </a:r>
          </a:p>
          <a:p>
            <a:pPr eaLnBrk="1" hangingPunct="1"/>
            <a:r>
              <a:rPr lang="en-US" altLang="en-US"/>
              <a:t>Table 2 shows how the Calc1 design operates on the two operands. </a:t>
            </a:r>
          </a:p>
          <a:p>
            <a:pPr eaLnBrk="1" hangingPunct="1"/>
            <a:r>
              <a:rPr lang="en-US" altLang="en-US"/>
              <a:t>The two output lines for each port are the response bus, out_respX (0 : 1), and result data bus, out_dataX(0 : 31). The response bus goes active for one cycle when the Calc1 design completes the computation for the port. The number of cycles that it takes to complete an operation depends on amount of activity on the three other ports but will always be at least three cycles. </a:t>
            </a:r>
          </a:p>
          <a:p>
            <a:pPr eaLnBrk="1" hangingPunct="1"/>
            <a:r>
              <a:rPr lang="en-US" altLang="en-US"/>
              <a:t>Table 3 shows the possible responses for a given operation.</a:t>
            </a:r>
          </a:p>
          <a:p>
            <a:pPr eaLnBrk="1" hangingPunct="1"/>
            <a:r>
              <a:rPr lang="en-US" altLang="en-US"/>
              <a:t>The output data bus, out_dataX(0 :31), should only be sampled when out_respX(0: 1) contains the successful response decode value (“01”b). At that time, the value on the output bus will contain the result of the operation for that port.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87C9-CC69-B410-B328-7B9B12821A16}"/>
            </a:ext>
          </a:extLst>
        </p:cNvPr>
        <p:cNvGrpSpPr/>
        <p:nvPr/>
      </p:nvGrpSpPr>
      <p:grpSpPr>
        <a:xfrm>
          <a:off x="0" y="0"/>
          <a:ext cx="0" cy="0"/>
          <a:chOff x="0" y="0"/>
          <a:chExt cx="0" cy="0"/>
        </a:xfrm>
      </p:grpSpPr>
      <p:sp>
        <p:nvSpPr>
          <p:cNvPr id="44034" name="Rectangle 7">
            <a:extLst>
              <a:ext uri="{FF2B5EF4-FFF2-40B4-BE49-F238E27FC236}">
                <a16:creationId xmlns:a16="http://schemas.microsoft.com/office/drawing/2014/main" id="{675E0C1B-2AC5-E148-FEC0-BAE9A719D7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EB6DD609-1C20-4D7A-A245-2378A745F148}" type="slidenum">
              <a:rPr lang="en-GB" altLang="en-US"/>
              <a:pPr/>
              <a:t>12</a:t>
            </a:fld>
            <a:endParaRPr lang="en-GB" altLang="en-US"/>
          </a:p>
        </p:txBody>
      </p:sp>
      <p:sp>
        <p:nvSpPr>
          <p:cNvPr id="44035" name="Rectangle 2">
            <a:extLst>
              <a:ext uri="{FF2B5EF4-FFF2-40B4-BE49-F238E27FC236}">
                <a16:creationId xmlns:a16="http://schemas.microsoft.com/office/drawing/2014/main" id="{385A82D6-FCFD-8470-800E-C6DBA0F9DEAB}"/>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C8325B8D-1C57-D985-4036-9FCE68807A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Calc1 is a register transfer level (RTL) design implementation of a four-operation calculator. The four operators are Add, Subtract, Shift_left, and Shift_right. The RTL can accept up to four simultaneous operators from its four ports. A single port request sends an operator into the calculator on the command input bus, accompanied by operand data. Each request uses one of four input ports to send the command and operand data. The four ports can each handle a single command in parallel.</a:t>
            </a:r>
          </a:p>
          <a:p>
            <a:pPr eaLnBrk="1" hangingPunct="1"/>
            <a:r>
              <a:rPr lang="en-US" altLang="en-US"/>
              <a:t>Each command will receive a response from the calculator design. Except in the case of an error condition, the response will include the result of the operation. </a:t>
            </a:r>
          </a:p>
          <a:p>
            <a:pPr eaLnBrk="1" hangingPunct="1"/>
            <a:r>
              <a:rPr lang="en-US" altLang="en-US"/>
              <a:t>Top figure shows the input and output signals for Calc1. As with all designs, the RTL must generate or receive a clock signal input. For Calc1, the RTL receives the clock signal on c_clk.</a:t>
            </a:r>
          </a:p>
          <a:p>
            <a:pPr eaLnBrk="1" hangingPunct="1"/>
            <a:r>
              <a:rPr lang="en-US" altLang="en-US"/>
              <a:t>Each of the four Calc1 ports has two separate input busses and two output busses. The first input bus, reqX_cmd_in(0:3) (where X is replaced by port numbers 1, 2, 3, or 4) is a 4-bit bus used to transmit the command to the Calc design. Table 1 shows the command and decode values for the 4-bit command bus.</a:t>
            </a:r>
          </a:p>
          <a:p>
            <a:pPr eaLnBrk="1" hangingPunct="1"/>
            <a:r>
              <a:rPr lang="en-US" altLang="en-US"/>
              <a:t>The second input bus, reqX_data_in(0: 31), is the operand data bus. Each of the four operation types requires two operands. The requestor ports send operand1 data and operand2 data on sequential cycles, with operand1 data concurrent with the command. Therefore, it takes two cycles to send a complete command and data sequence.</a:t>
            </a:r>
          </a:p>
          <a:p>
            <a:pPr eaLnBrk="1" hangingPunct="1"/>
            <a:r>
              <a:rPr lang="en-US" altLang="en-US"/>
              <a:t>Table 2 shows how the Calc1 design operates on the two operands. </a:t>
            </a:r>
          </a:p>
          <a:p>
            <a:pPr eaLnBrk="1" hangingPunct="1"/>
            <a:r>
              <a:rPr lang="en-US" altLang="en-US"/>
              <a:t>The two output lines for each port are the response bus, out_respX (0 : 1), and result data bus, out_dataX(0 : 31). The response bus goes active for one cycle when the Calc1 design completes the computation for the port. The number of cycles that it takes to complete an operation depends on amount of activity on the three other ports but will always be at least three cycles. </a:t>
            </a:r>
          </a:p>
          <a:p>
            <a:pPr eaLnBrk="1" hangingPunct="1"/>
            <a:r>
              <a:rPr lang="en-US" altLang="en-US"/>
              <a:t>Table 3 shows the possible responses for a given operation.</a:t>
            </a:r>
          </a:p>
          <a:p>
            <a:pPr eaLnBrk="1" hangingPunct="1"/>
            <a:r>
              <a:rPr lang="en-US" altLang="en-US"/>
              <a:t>The output data bus, out_dataX(0 :31), should only be sampled when out_respX(0: 1) contains the successful response decode value (“01”b). At that time, the value on the output bus will contain the result of the operation for that port.</a:t>
            </a:r>
          </a:p>
        </p:txBody>
      </p:sp>
    </p:spTree>
    <p:extLst>
      <p:ext uri="{BB962C8B-B14F-4D97-AF65-F5344CB8AC3E}">
        <p14:creationId xmlns:p14="http://schemas.microsoft.com/office/powerpoint/2010/main" val="1849519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7D9BA7CB-321D-51AD-99DD-729B696BEA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12EC10EC-AA1E-45B1-BFEE-32C959A9F8B4}" type="slidenum">
              <a:rPr lang="en-GB" altLang="en-US"/>
              <a:pPr/>
              <a:t>13</a:t>
            </a:fld>
            <a:endParaRPr lang="en-GB" altLang="en-US"/>
          </a:p>
        </p:txBody>
      </p:sp>
      <p:sp>
        <p:nvSpPr>
          <p:cNvPr id="45059" name="Rectangle 2">
            <a:extLst>
              <a:ext uri="{FF2B5EF4-FFF2-40B4-BE49-F238E27FC236}">
                <a16:creationId xmlns:a16="http://schemas.microsoft.com/office/drawing/2014/main" id="{2192C45E-B3EC-2E9A-7D6A-9C208C0A814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2112C6F-B6B7-2694-A313-027C4C39F5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Figure shows a timing diagram of the command and response sequence for a single successful command on Port 1. The command and first operand of data appear on the first cycle of the sequence, and the second operand data follows on the second cycle. A few cycles pass, and the response appears on the output of the design, accompanied by the result data.</a:t>
            </a:r>
          </a:p>
          <a:p>
            <a:pPr eaLnBrk="1" hangingPunct="1"/>
            <a:r>
              <a:rPr lang="en-US" altLang="en-US"/>
              <a:t>Each port may have one operation ongoing at a time. Once a port sends a command, it may not send another command until it receives a response for the preceding command. The protocols do not require that a requestor port send a new command whenever the preceding command completes; the port may be idle for any number of cycles in between commands.</a:t>
            </a:r>
          </a:p>
          <a:p>
            <a:pPr eaLnBrk="1" hangingPunct="1"/>
            <a:r>
              <a:rPr lang="en-US" altLang="en-US"/>
              <a:t>Each port is independent of the others: all four ports may send commands concurrently or any combination of commands across cycles (with the stated restriction of only one outstanding command per port). Therefore, at any given point, the Calc1 design may work on any number of commands, up to a maximum of four.</a:t>
            </a:r>
          </a:p>
          <a:p>
            <a:pPr eaLnBrk="1" hangingPunct="1"/>
            <a:r>
              <a:rPr lang="en-US" altLang="en-US"/>
              <a:t>If all four ports send commands concurrently, the responses will not be concurrent. Although each port has equal priority, there are limited resources inside the design. Specifically, there is one ALU for adds and subtracts, and a second ALU for shift commands. Hence, if all four ports sent concurrent add commands, the Calc1 logic would serialize the responses, as only one add command could be processed by the ALU at a time</a:t>
            </a:r>
            <a:r>
              <a:rPr lang="en-US" altLang="en-US" baseline="30000"/>
              <a:t>1</a:t>
            </a:r>
            <a:r>
              <a:rPr lang="en-US" altLang="en-US"/>
              <a:t>.</a:t>
            </a:r>
          </a:p>
          <a:p>
            <a:pPr eaLnBrk="1" hangingPunct="1"/>
            <a:r>
              <a:rPr lang="en-US" altLang="en-US"/>
              <a:t>Internal to the design is a priority logic scheme that sends commands to one ALU or the other, depending on the command decode. Calc1 services commands on a first-come, first-serve basis. Calc1 may service commands that arrive on the same cycle in any order. </a:t>
            </a:r>
          </a:p>
          <a:p>
            <a:pPr eaLnBrk="1" hangingPunct="1"/>
            <a:r>
              <a:rPr lang="en-US" altLang="en-US"/>
              <a:t>The design has a reset bus input used to clear the internal state of the design. During verification, the test case initially should activate the reset to put the design in a cleared state. Setting the reset line, reset(0:7), to “11111111”b activates the reset. This input value needs to be held for seven consecutive cycles in order for the reset to propagate through the design. The test case should set to zero all other input busses except the c_clk while resetting the Calc1 DUV</a:t>
            </a:r>
            <a:r>
              <a:rPr lang="en-US" altLang="en-US" baseline="30000"/>
              <a:t>2</a:t>
            </a:r>
            <a:r>
              <a:rPr lang="en-US" altLang="en-US"/>
              <a:t>.</a:t>
            </a:r>
          </a:p>
          <a:p>
            <a:pPr eaLnBrk="1" hangingPunct="1"/>
            <a:r>
              <a:rPr lang="en-US" altLang="en-US"/>
              <a:t>Calc1 treats arithmetic operands as unsigned data. The most significant (leftmost) bit, bit 0, is a data bit, not a sign bit. An overflow occurs on an add operation when the high-order bit (bit 0) has a carryout, and an underflow occurs on a subtract operation when a larger number is subtracted from a smaller number. Supplied table shows some examples of this.</a:t>
            </a:r>
          </a:p>
          <a:p>
            <a:pPr eaLnBrk="1" hangingPunct="1"/>
            <a:r>
              <a:rPr lang="en-US" altLang="en-US"/>
              <a:t>---------------------------------------------------------------------------------------------------------------------------------------------</a:t>
            </a:r>
          </a:p>
          <a:p>
            <a:pPr eaLnBrk="1" hangingPunct="1"/>
            <a:r>
              <a:rPr lang="en-US" altLang="en-US" baseline="30000"/>
              <a:t>1</a:t>
            </a:r>
            <a:r>
              <a:rPr lang="en-US" altLang="en-US"/>
              <a:t> This is microarchitectural information describing the internals of Calc1. The verification engineer may not need this information to drive inputs, but checking components, such as reference models, do require this information. The more a verification engineer understands how the design functions, the better the environment.</a:t>
            </a:r>
          </a:p>
          <a:p>
            <a:pPr eaLnBrk="1" hangingPunct="1"/>
            <a:r>
              <a:rPr lang="en-US" altLang="en-US" baseline="30000"/>
              <a:t>2</a:t>
            </a:r>
            <a:r>
              <a:rPr lang="en-US" altLang="en-US"/>
              <a:t> The test case must drive the c_clk. However, the value of the c_clk input depends on the type of simulation engine. For event simulation, the stimulus component must toggle c_clk every cycle. For cycle simulation engines, the stimulus component should stick c_clk to “1”b.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09272AC-BF62-FC62-4EE8-84C86EA9CF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a:solidFill>
                  <a:schemeClr val="tx1"/>
                </a:solidFill>
                <a:latin typeface="Arial" panose="020B0604020202020204" pitchFamily="34" charset="0"/>
              </a:defRPr>
            </a:lvl1pPr>
            <a:lvl2pPr marL="742950" indent="-285750" defTabSz="989013">
              <a:defRPr>
                <a:solidFill>
                  <a:schemeClr val="tx1"/>
                </a:solidFill>
                <a:latin typeface="Arial" panose="020B0604020202020204" pitchFamily="34" charset="0"/>
              </a:defRPr>
            </a:lvl2pPr>
            <a:lvl3pPr marL="1143000" indent="-228600" defTabSz="989013">
              <a:defRPr>
                <a:solidFill>
                  <a:schemeClr val="tx1"/>
                </a:solidFill>
                <a:latin typeface="Arial" panose="020B0604020202020204" pitchFamily="34" charset="0"/>
              </a:defRPr>
            </a:lvl3pPr>
            <a:lvl4pPr marL="1600200" indent="-228600" defTabSz="989013">
              <a:defRPr>
                <a:solidFill>
                  <a:schemeClr val="tx1"/>
                </a:solidFill>
                <a:latin typeface="Arial" panose="020B0604020202020204" pitchFamily="34" charset="0"/>
              </a:defRPr>
            </a:lvl4pPr>
            <a:lvl5pPr marL="2057400" indent="-228600" defTabSz="989013">
              <a:defRPr>
                <a:solidFill>
                  <a:schemeClr val="tx1"/>
                </a:solidFill>
                <a:latin typeface="Arial" panose="020B0604020202020204" pitchFamily="34" charset="0"/>
              </a:defRPr>
            </a:lvl5pPr>
            <a:lvl6pPr marL="2514600" indent="-228600" defTabSz="989013" eaLnBrk="0" fontAlgn="base" hangingPunct="0">
              <a:spcBef>
                <a:spcPct val="0"/>
              </a:spcBef>
              <a:spcAft>
                <a:spcPct val="0"/>
              </a:spcAft>
              <a:defRPr>
                <a:solidFill>
                  <a:schemeClr val="tx1"/>
                </a:solidFill>
                <a:latin typeface="Arial" panose="020B0604020202020204" pitchFamily="34" charset="0"/>
              </a:defRPr>
            </a:lvl6pPr>
            <a:lvl7pPr marL="2971800" indent="-228600" defTabSz="989013" eaLnBrk="0" fontAlgn="base" hangingPunct="0">
              <a:spcBef>
                <a:spcPct val="0"/>
              </a:spcBef>
              <a:spcAft>
                <a:spcPct val="0"/>
              </a:spcAft>
              <a:defRPr>
                <a:solidFill>
                  <a:schemeClr val="tx1"/>
                </a:solidFill>
                <a:latin typeface="Arial" panose="020B0604020202020204" pitchFamily="34" charset="0"/>
              </a:defRPr>
            </a:lvl7pPr>
            <a:lvl8pPr marL="3429000" indent="-228600" defTabSz="989013" eaLnBrk="0" fontAlgn="base" hangingPunct="0">
              <a:spcBef>
                <a:spcPct val="0"/>
              </a:spcBef>
              <a:spcAft>
                <a:spcPct val="0"/>
              </a:spcAft>
              <a:defRPr>
                <a:solidFill>
                  <a:schemeClr val="tx1"/>
                </a:solidFill>
                <a:latin typeface="Arial" panose="020B0604020202020204" pitchFamily="34" charset="0"/>
              </a:defRPr>
            </a:lvl8pPr>
            <a:lvl9pPr marL="3886200" indent="-228600" defTabSz="989013" eaLnBrk="0" fontAlgn="base" hangingPunct="0">
              <a:spcBef>
                <a:spcPct val="0"/>
              </a:spcBef>
              <a:spcAft>
                <a:spcPct val="0"/>
              </a:spcAft>
              <a:defRPr>
                <a:solidFill>
                  <a:schemeClr val="tx1"/>
                </a:solidFill>
                <a:latin typeface="Arial" panose="020B0604020202020204" pitchFamily="34" charset="0"/>
              </a:defRPr>
            </a:lvl9pPr>
          </a:lstStyle>
          <a:p>
            <a:fld id="{D1D6886C-EAEF-42F5-8A0C-7A7CD14FAB03}" type="slidenum">
              <a:rPr lang="en-GB" altLang="en-US"/>
              <a:pPr/>
              <a:t>15</a:t>
            </a:fld>
            <a:endParaRPr lang="en-GB" altLang="en-US"/>
          </a:p>
        </p:txBody>
      </p:sp>
      <p:sp>
        <p:nvSpPr>
          <p:cNvPr id="36867" name="Rectangle 2">
            <a:extLst>
              <a:ext uri="{FF2B5EF4-FFF2-40B4-BE49-F238E27FC236}">
                <a16:creationId xmlns:a16="http://schemas.microsoft.com/office/drawing/2014/main" id="{93F4980B-DDC9-7580-BED8-A59FFFA650D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BE4EAE2-E7C3-51D7-069C-EDC9227EE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section lists the specific functions of the DUV that the verification team will exercise. Because the plan is crucial in determining success, this is where the verification team articulates the functional requirements. This section identifies </a:t>
            </a:r>
            <a:r>
              <a:rPr lang="en-US" altLang="en-US" i="1"/>
              <a:t>everything </a:t>
            </a:r>
            <a:r>
              <a:rPr lang="en-US" altLang="en-US"/>
              <a:t>that the team will verify. Any functions omitted (intentionally or inadvertently) may not be verified. During the initial review, it is equally important for the design team to focus on the listed functions as it is to brainstorm on what might be missing. The verification team creates this section of the plan for each level of verification.</a:t>
            </a:r>
          </a:p>
          <a:p>
            <a:pPr eaLnBrk="1" hangingPunct="1"/>
            <a:r>
              <a:rPr lang="en-US" altLang="en-US"/>
              <a:t>The main source of the list of functions is the specification. Each function should have a short description about it, and the team can cross-reference these functions to the specification to help determine if the plan covers all functions in the specification. This list of functions can also be of assistance when disputes arise on the function of something that is being tested, as the team has a quick reference back to the specification for clarification on a function.</a:t>
            </a:r>
          </a:p>
          <a:p>
            <a:pPr eaLnBrk="1" hangingPunct="1"/>
            <a:r>
              <a:rPr lang="en-US" altLang="en-US"/>
              <a:t>The list of functions to be verified must include pervasive functions, operations other than those that may occur under normal running conditions. Pervasive functions include system resets, error handling, and system debug. The verification team often devotes an entire section of the verification plan toward pervasive function.</a:t>
            </a:r>
          </a:p>
          <a:p>
            <a:pPr eaLnBrk="1" hangingPunct="1"/>
            <a:r>
              <a:rPr lang="en-US" altLang="en-US"/>
              <a:t>This section also describes under what conditions the team will verify all the functions. This is crucial in that it helps define the functions that the verification components need to support. If a component cannot produce the stimulus, then the verification engineer cannot check that function. Even if a check exists, the environment will never exercise the checker because the stimulus is constrained in an inappropriate fashion.</a:t>
            </a:r>
          </a:p>
          <a:p>
            <a:pPr eaLnBrk="1" hangingPunct="1"/>
            <a:r>
              <a:rPr lang="en-US" altLang="en-US"/>
              <a:t>The other purpose of the list of functions is to provide an order of priority. The list should be broken down into different areas:</a:t>
            </a:r>
          </a:p>
          <a:p>
            <a:pPr lvl="1" eaLnBrk="1" hangingPunct="1"/>
            <a:r>
              <a:rPr lang="en-US" altLang="en-US"/>
              <a:t>Critical functions</a:t>
            </a:r>
          </a:p>
          <a:p>
            <a:pPr lvl="1" eaLnBrk="1" hangingPunct="1"/>
            <a:r>
              <a:rPr lang="en-US" altLang="en-US"/>
              <a:t>Secondary functions</a:t>
            </a:r>
          </a:p>
          <a:p>
            <a:pPr lvl="1" eaLnBrk="1" hangingPunct="1"/>
            <a:r>
              <a:rPr lang="en-US" altLang="en-US"/>
              <a:t>Non-verified functions at this level</a:t>
            </a:r>
          </a:p>
          <a:p>
            <a:pPr eaLnBrk="1" hangingPunct="1"/>
            <a:endParaRPr lang="en-US" altLang="en-US"/>
          </a:p>
          <a:p>
            <a:pPr eaLnBrk="1" hangingPunct="1"/>
            <a:r>
              <a:rPr lang="en-US" altLang="en-US"/>
              <a:t>The </a:t>
            </a:r>
            <a:r>
              <a:rPr lang="en-US" altLang="en-US" b="1"/>
              <a:t>critical</a:t>
            </a:r>
            <a:r>
              <a:rPr lang="en-US" altLang="en-US" i="1"/>
              <a:t> </a:t>
            </a:r>
            <a:r>
              <a:rPr lang="en-US" altLang="en-US" b="1"/>
              <a:t>functions</a:t>
            </a:r>
            <a:r>
              <a:rPr lang="en-US" altLang="en-US" i="1"/>
              <a:t> </a:t>
            </a:r>
            <a:r>
              <a:rPr lang="en-US" altLang="en-US"/>
              <a:t>are those that the team must verify before using the design elsewhere. Typically, the functions listed here are the things that will render the chip dead if not met.</a:t>
            </a:r>
          </a:p>
          <a:p>
            <a:pPr eaLnBrk="1" hangingPunct="1"/>
            <a:r>
              <a:rPr lang="en-US" altLang="en-US"/>
              <a:t>The </a:t>
            </a:r>
            <a:r>
              <a:rPr lang="en-US" altLang="en-US" b="1"/>
              <a:t>secondary</a:t>
            </a:r>
            <a:r>
              <a:rPr lang="en-US" altLang="en-US" i="1"/>
              <a:t> </a:t>
            </a:r>
            <a:r>
              <a:rPr lang="en-US" altLang="en-US" b="1"/>
              <a:t>functions </a:t>
            </a:r>
            <a:r>
              <a:rPr lang="en-US" altLang="en-US"/>
              <a:t>include performance-related issues, functions that the designers will enable in later versions of the chip, or function that has software backup. If any one of these functions is broken, the design is not “dead”.</a:t>
            </a:r>
          </a:p>
          <a:p>
            <a:pPr eaLnBrk="1" hangingPunct="1"/>
            <a:r>
              <a:rPr lang="en-US" altLang="en-US" b="1"/>
              <a:t>Non-verified</a:t>
            </a:r>
            <a:r>
              <a:rPr lang="en-US" altLang="en-US" i="1"/>
              <a:t> </a:t>
            </a:r>
            <a:r>
              <a:rPr lang="en-US" altLang="en-US" b="1"/>
              <a:t>functions</a:t>
            </a:r>
            <a:r>
              <a:rPr lang="en-US" altLang="en-US" i="1"/>
              <a:t> </a:t>
            </a:r>
            <a:r>
              <a:rPr lang="en-US" altLang="en-US"/>
              <a:t>indicate functions that the verification team will not exercise at this particular level of verification. There are two reasons to ignore function at a particular level: the first is that the team fully verified the function at a lower level and there will be further verification (for a sanity check) in simulation at a higher level, and the second is that the function is not applicable at this level of verification.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CF5E0A6-1F68-184C-0847-AE96BCC158FF}"/>
              </a:ext>
            </a:extLst>
          </p:cNvPr>
          <p:cNvSpPr>
            <a:spLocks noChangeArrowheads="1"/>
          </p:cNvSpPr>
          <p:nvPr userDrawn="1"/>
        </p:nvSpPr>
        <p:spPr bwMode="auto">
          <a:xfrm>
            <a:off x="0" y="2162175"/>
            <a:ext cx="9144000" cy="2220913"/>
          </a:xfrm>
          <a:prstGeom prst="rect">
            <a:avLst/>
          </a:prstGeom>
          <a:solidFill>
            <a:schemeClr val="bg1">
              <a:alpha val="2196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45506" name="Rectangle 2"/>
          <p:cNvSpPr>
            <a:spLocks noGrp="1" noChangeArrowheads="1"/>
          </p:cNvSpPr>
          <p:nvPr>
            <p:ph type="ctrTitle" sz="quarter"/>
          </p:nvPr>
        </p:nvSpPr>
        <p:spPr>
          <a:xfrm>
            <a:off x="3730625" y="2274888"/>
            <a:ext cx="5067300" cy="1143000"/>
          </a:xfrm>
          <a:effectLst/>
        </p:spPr>
        <p:txBody>
          <a:bodyPr lIns="91440" rIns="91440" anchor="b"/>
          <a:lstStyle>
            <a:lvl1pPr>
              <a:defRPr sz="3200"/>
            </a:lvl1pPr>
          </a:lstStyle>
          <a:p>
            <a:r>
              <a:rPr lang="en-US"/>
              <a:t>Click to edit Master title style</a:t>
            </a:r>
            <a:endParaRPr lang="de-DE"/>
          </a:p>
        </p:txBody>
      </p:sp>
      <p:sp>
        <p:nvSpPr>
          <p:cNvPr id="1045507" name="Rectangle 3"/>
          <p:cNvSpPr>
            <a:spLocks noGrp="1" noChangeArrowheads="1"/>
          </p:cNvSpPr>
          <p:nvPr>
            <p:ph type="subTitle" sz="quarter" idx="1"/>
          </p:nvPr>
        </p:nvSpPr>
        <p:spPr>
          <a:xfrm>
            <a:off x="3730625" y="3586163"/>
            <a:ext cx="5072063" cy="1049337"/>
          </a:xfrm>
        </p:spPr>
        <p:txBody>
          <a:bodyPr lIns="91440" rIns="91440"/>
          <a:lstStyle>
            <a:lvl1pPr marL="0" indent="0">
              <a:buFont typeface="Wingdings" pitchFamily="2" charset="2"/>
              <a:buNone/>
              <a:defRPr sz="2200" b="1">
                <a:solidFill>
                  <a:schemeClr val="folHlink"/>
                </a:solidFill>
              </a:defRPr>
            </a:lvl1pPr>
          </a:lstStyle>
          <a:p>
            <a:r>
              <a:rPr lang="en-US"/>
              <a:t>Click to edit Master text styles</a:t>
            </a:r>
          </a:p>
        </p:txBody>
      </p:sp>
    </p:spTree>
    <p:extLst>
      <p:ext uri="{BB962C8B-B14F-4D97-AF65-F5344CB8AC3E}">
        <p14:creationId xmlns:p14="http://schemas.microsoft.com/office/powerpoint/2010/main" val="4122857012"/>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97AE80-9A18-A70D-D8B9-2B5C3E73DF1E}"/>
              </a:ext>
            </a:extLst>
          </p:cNvPr>
          <p:cNvSpPr>
            <a:spLocks noGrp="1" noChangeArrowheads="1"/>
          </p:cNvSpPr>
          <p:nvPr>
            <p:ph type="ftr" sz="quarter" idx="10"/>
          </p:nvPr>
        </p:nvSpPr>
        <p:spPr>
          <a:ln/>
        </p:spPr>
        <p:txBody>
          <a:bodyPr/>
          <a:lstStyle>
            <a:lvl1pPr>
              <a:defRPr/>
            </a:lvl1pPr>
          </a:lstStyle>
          <a:p>
            <a:fld id="{18DCF7AA-2537-44D0-B18C-E3E331690181}" type="slidenum">
              <a:rPr lang="de-DE" altLang="en-US"/>
              <a:pPr/>
              <a:t>‹#›</a:t>
            </a:fld>
            <a:endParaRPr lang="de-DE" altLang="en-US"/>
          </a:p>
        </p:txBody>
      </p:sp>
    </p:spTree>
    <p:extLst>
      <p:ext uri="{BB962C8B-B14F-4D97-AF65-F5344CB8AC3E}">
        <p14:creationId xmlns:p14="http://schemas.microsoft.com/office/powerpoint/2010/main" val="188477227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9525"/>
            <a:ext cx="2132013" cy="4679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4325" y="9525"/>
            <a:ext cx="6245225" cy="4679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4633954-A126-3CAF-01DC-AA8ACCEB6808}"/>
              </a:ext>
            </a:extLst>
          </p:cNvPr>
          <p:cNvSpPr>
            <a:spLocks noGrp="1" noChangeArrowheads="1"/>
          </p:cNvSpPr>
          <p:nvPr>
            <p:ph type="ftr" sz="quarter" idx="10"/>
          </p:nvPr>
        </p:nvSpPr>
        <p:spPr>
          <a:ln/>
        </p:spPr>
        <p:txBody>
          <a:bodyPr/>
          <a:lstStyle>
            <a:lvl1pPr>
              <a:defRPr/>
            </a:lvl1pPr>
          </a:lstStyle>
          <a:p>
            <a:fld id="{0DFF8BC7-930E-4C9A-A580-C93D8C7A7A06}" type="slidenum">
              <a:rPr lang="de-DE" altLang="en-US"/>
              <a:pPr/>
              <a:t>‹#›</a:t>
            </a:fld>
            <a:endParaRPr lang="de-DE" altLang="en-US"/>
          </a:p>
        </p:txBody>
      </p:sp>
    </p:spTree>
    <p:extLst>
      <p:ext uri="{BB962C8B-B14F-4D97-AF65-F5344CB8AC3E}">
        <p14:creationId xmlns:p14="http://schemas.microsoft.com/office/powerpoint/2010/main" val="311646052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57725" y="863600"/>
            <a:ext cx="4186238"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57725" y="2852738"/>
            <a:ext cx="4186238"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F7BFCF4E-7BAC-8F26-7E24-59168F10F58F}"/>
              </a:ext>
            </a:extLst>
          </p:cNvPr>
          <p:cNvSpPr>
            <a:spLocks noGrp="1" noChangeArrowheads="1"/>
          </p:cNvSpPr>
          <p:nvPr>
            <p:ph type="ftr" sz="quarter" idx="10"/>
          </p:nvPr>
        </p:nvSpPr>
        <p:spPr>
          <a:ln/>
        </p:spPr>
        <p:txBody>
          <a:bodyPr/>
          <a:lstStyle>
            <a:lvl1pPr>
              <a:defRPr/>
            </a:lvl1pPr>
          </a:lstStyle>
          <a:p>
            <a:fld id="{EF10B7DF-6659-4EC4-8225-F94AE7C583C7}" type="slidenum">
              <a:rPr lang="de-DE" altLang="en-US"/>
              <a:pPr/>
              <a:t>‹#›</a:t>
            </a:fld>
            <a:endParaRPr lang="de-DE" altLang="en-US"/>
          </a:p>
        </p:txBody>
      </p:sp>
    </p:spTree>
    <p:extLst>
      <p:ext uri="{BB962C8B-B14F-4D97-AF65-F5344CB8AC3E}">
        <p14:creationId xmlns:p14="http://schemas.microsoft.com/office/powerpoint/2010/main" val="2752141660"/>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4186237"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07DF568-A82B-4B53-1A5C-8A5B902C6809}"/>
              </a:ext>
            </a:extLst>
          </p:cNvPr>
          <p:cNvSpPr>
            <a:spLocks noGrp="1" noChangeArrowheads="1"/>
          </p:cNvSpPr>
          <p:nvPr>
            <p:ph type="ftr" sz="quarter" idx="10"/>
          </p:nvPr>
        </p:nvSpPr>
        <p:spPr>
          <a:ln/>
        </p:spPr>
        <p:txBody>
          <a:bodyPr/>
          <a:lstStyle>
            <a:lvl1pPr>
              <a:defRPr/>
            </a:lvl1pPr>
          </a:lstStyle>
          <a:p>
            <a:fld id="{8DA01F55-36EF-4A03-AADD-894F6FB24F4D}" type="slidenum">
              <a:rPr lang="de-DE" altLang="en-US"/>
              <a:pPr/>
              <a:t>‹#›</a:t>
            </a:fld>
            <a:endParaRPr lang="de-DE" altLang="en-US"/>
          </a:p>
        </p:txBody>
      </p:sp>
    </p:spTree>
    <p:extLst>
      <p:ext uri="{BB962C8B-B14F-4D97-AF65-F5344CB8AC3E}">
        <p14:creationId xmlns:p14="http://schemas.microsoft.com/office/powerpoint/2010/main" val="1718087508"/>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4325" y="9525"/>
            <a:ext cx="8515350" cy="600075"/>
          </a:xfrm>
        </p:spPr>
        <p:txBody>
          <a:bodyPr/>
          <a:lstStyle/>
          <a:p>
            <a:r>
              <a:rPr lang="en-US"/>
              <a:t>Click to edit Master title style</a:t>
            </a:r>
          </a:p>
        </p:txBody>
      </p:sp>
      <p:sp>
        <p:nvSpPr>
          <p:cNvPr id="3" name="Text Placeholder 2"/>
          <p:cNvSpPr>
            <a:spLocks noGrp="1"/>
          </p:cNvSpPr>
          <p:nvPr>
            <p:ph type="body" sz="half" idx="1"/>
          </p:nvPr>
        </p:nvSpPr>
        <p:spPr>
          <a:xfrm>
            <a:off x="319088" y="863600"/>
            <a:ext cx="8524875" cy="1836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9088" y="2852738"/>
            <a:ext cx="8524875" cy="1836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5854DD51-004F-9783-1536-D621B55210FC}"/>
              </a:ext>
            </a:extLst>
          </p:cNvPr>
          <p:cNvSpPr>
            <a:spLocks noGrp="1" noChangeArrowheads="1"/>
          </p:cNvSpPr>
          <p:nvPr>
            <p:ph type="ftr" sz="quarter" idx="10"/>
          </p:nvPr>
        </p:nvSpPr>
        <p:spPr>
          <a:ln/>
        </p:spPr>
        <p:txBody>
          <a:bodyPr/>
          <a:lstStyle>
            <a:lvl1pPr>
              <a:defRPr/>
            </a:lvl1pPr>
          </a:lstStyle>
          <a:p>
            <a:fld id="{F96F3D7A-9FF3-4062-80FB-785B3F6D1DAE}" type="slidenum">
              <a:rPr lang="de-DE" altLang="en-US"/>
              <a:pPr/>
              <a:t>‹#›</a:t>
            </a:fld>
            <a:endParaRPr lang="de-DE" altLang="en-US"/>
          </a:p>
        </p:txBody>
      </p:sp>
    </p:spTree>
    <p:extLst>
      <p:ext uri="{BB962C8B-B14F-4D97-AF65-F5344CB8AC3E}">
        <p14:creationId xmlns:p14="http://schemas.microsoft.com/office/powerpoint/2010/main" val="3813377349"/>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C54EE12-E758-F30A-B988-3799A6BCFB91}"/>
              </a:ext>
            </a:extLst>
          </p:cNvPr>
          <p:cNvSpPr>
            <a:spLocks noGrp="1" noChangeArrowheads="1"/>
          </p:cNvSpPr>
          <p:nvPr>
            <p:ph type="ftr" sz="quarter" idx="10"/>
          </p:nvPr>
        </p:nvSpPr>
        <p:spPr>
          <a:ln/>
        </p:spPr>
        <p:txBody>
          <a:bodyPr/>
          <a:lstStyle>
            <a:lvl1pPr>
              <a:defRPr/>
            </a:lvl1pPr>
          </a:lstStyle>
          <a:p>
            <a:fld id="{8147521F-D8A8-48B8-B892-CD7DD32AD13D}" type="slidenum">
              <a:rPr lang="de-DE" altLang="en-US"/>
              <a:pPr/>
              <a:t>‹#›</a:t>
            </a:fld>
            <a:endParaRPr lang="de-DE" altLang="en-US"/>
          </a:p>
        </p:txBody>
      </p:sp>
    </p:spTree>
    <p:extLst>
      <p:ext uri="{BB962C8B-B14F-4D97-AF65-F5344CB8AC3E}">
        <p14:creationId xmlns:p14="http://schemas.microsoft.com/office/powerpoint/2010/main" val="1169435240"/>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A777136-F9CE-CCCB-4FE0-654DCB3816C5}"/>
              </a:ext>
            </a:extLst>
          </p:cNvPr>
          <p:cNvSpPr>
            <a:spLocks noGrp="1" noChangeArrowheads="1"/>
          </p:cNvSpPr>
          <p:nvPr>
            <p:ph type="ftr" sz="quarter" idx="10"/>
          </p:nvPr>
        </p:nvSpPr>
        <p:spPr>
          <a:ln/>
        </p:spPr>
        <p:txBody>
          <a:bodyPr/>
          <a:lstStyle>
            <a:lvl1pPr>
              <a:defRPr/>
            </a:lvl1pPr>
          </a:lstStyle>
          <a:p>
            <a:fld id="{C26FDA91-5173-4C9F-AD12-0250A89A13FE}" type="slidenum">
              <a:rPr lang="de-DE" altLang="en-US"/>
              <a:pPr/>
              <a:t>‹#›</a:t>
            </a:fld>
            <a:endParaRPr lang="de-DE" altLang="en-US"/>
          </a:p>
        </p:txBody>
      </p:sp>
    </p:spTree>
    <p:extLst>
      <p:ext uri="{BB962C8B-B14F-4D97-AF65-F5344CB8AC3E}">
        <p14:creationId xmlns:p14="http://schemas.microsoft.com/office/powerpoint/2010/main" val="330356426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9088" y="863600"/>
            <a:ext cx="4186237"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5" y="863600"/>
            <a:ext cx="4186238" cy="382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0420B70-D22F-95DF-1056-0561A5037ACD}"/>
              </a:ext>
            </a:extLst>
          </p:cNvPr>
          <p:cNvSpPr>
            <a:spLocks noGrp="1" noChangeArrowheads="1"/>
          </p:cNvSpPr>
          <p:nvPr>
            <p:ph type="ftr" sz="quarter" idx="10"/>
          </p:nvPr>
        </p:nvSpPr>
        <p:spPr>
          <a:ln/>
        </p:spPr>
        <p:txBody>
          <a:bodyPr/>
          <a:lstStyle>
            <a:lvl1pPr>
              <a:defRPr/>
            </a:lvl1pPr>
          </a:lstStyle>
          <a:p>
            <a:fld id="{E239B3B0-A75A-4EC9-AA1E-3938ECEA83F6}" type="slidenum">
              <a:rPr lang="de-DE" altLang="en-US"/>
              <a:pPr/>
              <a:t>‹#›</a:t>
            </a:fld>
            <a:endParaRPr lang="de-DE" altLang="en-US"/>
          </a:p>
        </p:txBody>
      </p:sp>
    </p:spTree>
    <p:extLst>
      <p:ext uri="{BB962C8B-B14F-4D97-AF65-F5344CB8AC3E}">
        <p14:creationId xmlns:p14="http://schemas.microsoft.com/office/powerpoint/2010/main" val="405389783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0D44BDD8-AC57-49B3-AE43-E5982DAC62EB}"/>
              </a:ext>
            </a:extLst>
          </p:cNvPr>
          <p:cNvSpPr>
            <a:spLocks noGrp="1" noChangeArrowheads="1"/>
          </p:cNvSpPr>
          <p:nvPr>
            <p:ph type="ftr" sz="quarter" idx="10"/>
          </p:nvPr>
        </p:nvSpPr>
        <p:spPr>
          <a:ln/>
        </p:spPr>
        <p:txBody>
          <a:bodyPr/>
          <a:lstStyle>
            <a:lvl1pPr>
              <a:defRPr/>
            </a:lvl1pPr>
          </a:lstStyle>
          <a:p>
            <a:fld id="{E70DC81F-3AC9-4376-87A4-09D7207AE2E0}" type="slidenum">
              <a:rPr lang="de-DE" altLang="en-US"/>
              <a:pPr/>
              <a:t>‹#›</a:t>
            </a:fld>
            <a:endParaRPr lang="de-DE" altLang="en-US"/>
          </a:p>
        </p:txBody>
      </p:sp>
    </p:spTree>
    <p:extLst>
      <p:ext uri="{BB962C8B-B14F-4D97-AF65-F5344CB8AC3E}">
        <p14:creationId xmlns:p14="http://schemas.microsoft.com/office/powerpoint/2010/main" val="3897051671"/>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6CC71E4F-EE11-BFA7-FF2B-0EF3E0DA4B2C}"/>
              </a:ext>
            </a:extLst>
          </p:cNvPr>
          <p:cNvSpPr>
            <a:spLocks noGrp="1" noChangeArrowheads="1"/>
          </p:cNvSpPr>
          <p:nvPr>
            <p:ph type="ftr" sz="quarter" idx="10"/>
          </p:nvPr>
        </p:nvSpPr>
        <p:spPr>
          <a:ln/>
        </p:spPr>
        <p:txBody>
          <a:bodyPr/>
          <a:lstStyle>
            <a:lvl1pPr>
              <a:defRPr/>
            </a:lvl1pPr>
          </a:lstStyle>
          <a:p>
            <a:fld id="{196AFE53-D34A-4E01-A0F7-6A98543B1439}" type="slidenum">
              <a:rPr lang="de-DE" altLang="en-US"/>
              <a:pPr/>
              <a:t>‹#›</a:t>
            </a:fld>
            <a:endParaRPr lang="de-DE" altLang="en-US"/>
          </a:p>
        </p:txBody>
      </p:sp>
    </p:spTree>
    <p:extLst>
      <p:ext uri="{BB962C8B-B14F-4D97-AF65-F5344CB8AC3E}">
        <p14:creationId xmlns:p14="http://schemas.microsoft.com/office/powerpoint/2010/main" val="49301201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EE8C81A8-48DA-3C53-FBDE-2777DAE30B71}"/>
              </a:ext>
            </a:extLst>
          </p:cNvPr>
          <p:cNvSpPr>
            <a:spLocks noGrp="1" noChangeArrowheads="1"/>
          </p:cNvSpPr>
          <p:nvPr>
            <p:ph type="ftr" sz="quarter" idx="10"/>
          </p:nvPr>
        </p:nvSpPr>
        <p:spPr>
          <a:ln/>
        </p:spPr>
        <p:txBody>
          <a:bodyPr/>
          <a:lstStyle>
            <a:lvl1pPr>
              <a:defRPr/>
            </a:lvl1pPr>
          </a:lstStyle>
          <a:p>
            <a:fld id="{57AB600A-C514-4D87-AC0F-B1C979A593EF}" type="slidenum">
              <a:rPr lang="de-DE" altLang="en-US"/>
              <a:pPr/>
              <a:t>‹#›</a:t>
            </a:fld>
            <a:endParaRPr lang="de-DE" altLang="en-US"/>
          </a:p>
        </p:txBody>
      </p:sp>
    </p:spTree>
    <p:extLst>
      <p:ext uri="{BB962C8B-B14F-4D97-AF65-F5344CB8AC3E}">
        <p14:creationId xmlns:p14="http://schemas.microsoft.com/office/powerpoint/2010/main" val="1666197832"/>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C5A463B-96A2-7AEB-C799-B52581A4C30B}"/>
              </a:ext>
            </a:extLst>
          </p:cNvPr>
          <p:cNvSpPr>
            <a:spLocks noGrp="1" noChangeArrowheads="1"/>
          </p:cNvSpPr>
          <p:nvPr>
            <p:ph type="ftr" sz="quarter" idx="10"/>
          </p:nvPr>
        </p:nvSpPr>
        <p:spPr>
          <a:ln/>
        </p:spPr>
        <p:txBody>
          <a:bodyPr/>
          <a:lstStyle>
            <a:lvl1pPr>
              <a:defRPr/>
            </a:lvl1pPr>
          </a:lstStyle>
          <a:p>
            <a:fld id="{D81BCF55-EA83-4775-B0CE-C6AA3D7E598B}" type="slidenum">
              <a:rPr lang="de-DE" altLang="en-US"/>
              <a:pPr/>
              <a:t>‹#›</a:t>
            </a:fld>
            <a:endParaRPr lang="de-DE" altLang="en-US"/>
          </a:p>
        </p:txBody>
      </p:sp>
    </p:spTree>
    <p:extLst>
      <p:ext uri="{BB962C8B-B14F-4D97-AF65-F5344CB8AC3E}">
        <p14:creationId xmlns:p14="http://schemas.microsoft.com/office/powerpoint/2010/main" val="6444408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EEB5A6F-6B6F-644C-2D81-05FA9DC209AF}"/>
              </a:ext>
            </a:extLst>
          </p:cNvPr>
          <p:cNvSpPr>
            <a:spLocks noGrp="1" noChangeArrowheads="1"/>
          </p:cNvSpPr>
          <p:nvPr>
            <p:ph type="ftr" sz="quarter" idx="10"/>
          </p:nvPr>
        </p:nvSpPr>
        <p:spPr>
          <a:ln/>
        </p:spPr>
        <p:txBody>
          <a:bodyPr/>
          <a:lstStyle>
            <a:lvl1pPr>
              <a:defRPr/>
            </a:lvl1pPr>
          </a:lstStyle>
          <a:p>
            <a:fld id="{A68CC204-62EA-4BA1-A5AA-85EBBF3D3349}" type="slidenum">
              <a:rPr lang="de-DE" altLang="en-US"/>
              <a:pPr/>
              <a:t>‹#›</a:t>
            </a:fld>
            <a:endParaRPr lang="de-DE" altLang="en-US"/>
          </a:p>
        </p:txBody>
      </p:sp>
    </p:spTree>
    <p:extLst>
      <p:ext uri="{BB962C8B-B14F-4D97-AF65-F5344CB8AC3E}">
        <p14:creationId xmlns:p14="http://schemas.microsoft.com/office/powerpoint/2010/main" val="107099030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9F4DC2-F1A0-4DD5-A3BB-346F562801FE}"/>
              </a:ext>
            </a:extLst>
          </p:cNvPr>
          <p:cNvSpPr>
            <a:spLocks noGrp="1" noChangeArrowheads="1"/>
          </p:cNvSpPr>
          <p:nvPr>
            <p:ph type="title"/>
          </p:nvPr>
        </p:nvSpPr>
        <p:spPr bwMode="auto">
          <a:xfrm>
            <a:off x="314325" y="9525"/>
            <a:ext cx="8515350" cy="6000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endParaRPr lang="de-DE" altLang="en-US"/>
          </a:p>
        </p:txBody>
      </p:sp>
      <p:sp>
        <p:nvSpPr>
          <p:cNvPr id="1027" name="Rectangle 3">
            <a:extLst>
              <a:ext uri="{FF2B5EF4-FFF2-40B4-BE49-F238E27FC236}">
                <a16:creationId xmlns:a16="http://schemas.microsoft.com/office/drawing/2014/main" id="{1D743322-34F3-1503-D1CB-5B6545E1027A}"/>
              </a:ext>
            </a:extLst>
          </p:cNvPr>
          <p:cNvSpPr>
            <a:spLocks noGrp="1" noChangeArrowheads="1"/>
          </p:cNvSpPr>
          <p:nvPr>
            <p:ph type="body" idx="1"/>
          </p:nvPr>
        </p:nvSpPr>
        <p:spPr bwMode="auto">
          <a:xfrm>
            <a:off x="319088" y="863600"/>
            <a:ext cx="85248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4485" name="Rectangle 5">
            <a:extLst>
              <a:ext uri="{FF2B5EF4-FFF2-40B4-BE49-F238E27FC236}">
                <a16:creationId xmlns:a16="http://schemas.microsoft.com/office/drawing/2014/main" id="{02C2A517-4DDA-4AD0-2A86-0BD90778EF2A}"/>
              </a:ext>
            </a:extLst>
          </p:cNvPr>
          <p:cNvSpPr>
            <a:spLocks noGrp="1" noChangeArrowheads="1"/>
          </p:cNvSpPr>
          <p:nvPr>
            <p:ph type="ftr" sz="quarter" idx="3"/>
          </p:nvPr>
        </p:nvSpPr>
        <p:spPr bwMode="auto">
          <a:xfrm>
            <a:off x="4321175" y="6408738"/>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defRPr>
            </a:lvl1pPr>
          </a:lstStyle>
          <a:p>
            <a:fld id="{7064D25E-18B5-4CD5-8A27-2A9653C96DF6}"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720"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spd="med">
    <p:wipe dir="r"/>
  </p:transition>
  <p:hf sldNum="0" hdr="0" dt="0"/>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sz="1600">
          <a:solidFill>
            <a:schemeClr val="tx1"/>
          </a:solidFill>
          <a:latin typeface="+mn-lt"/>
        </a:defRPr>
      </a:lvl3pPr>
      <a:lvl4pPr marL="752475" indent="-188913" algn="l" rtl="0" eaLnBrk="0" fontAlgn="base" hangingPunct="0">
        <a:spcBef>
          <a:spcPct val="20000"/>
        </a:spcBef>
        <a:spcAft>
          <a:spcPct val="0"/>
        </a:spcAft>
        <a:buClr>
          <a:schemeClr val="accent1"/>
        </a:buClr>
        <a:buChar char="-"/>
        <a:defRPr sz="1400">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anose="05000000000000000000" pitchFamily="2" charset="2"/>
        <a:buChar char="§"/>
        <a:defRPr sz="1200">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hyperlink" Target="http://www.ppt-vorlagen.de/"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17">
            <a:extLst>
              <a:ext uri="{FF2B5EF4-FFF2-40B4-BE49-F238E27FC236}">
                <a16:creationId xmlns:a16="http://schemas.microsoft.com/office/drawing/2014/main" id="{445EC236-C1D5-0B17-3F66-956236627665}"/>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en-US" altLang="en-US"/>
              <a:t>Funkcionalna verifikacija hardvera</a:t>
            </a:r>
            <a:endParaRPr lang="de-DE" altLang="en-US"/>
          </a:p>
        </p:txBody>
      </p:sp>
      <p:sp>
        <p:nvSpPr>
          <p:cNvPr id="3075" name="Rectangle 18">
            <a:extLst>
              <a:ext uri="{FF2B5EF4-FFF2-40B4-BE49-F238E27FC236}">
                <a16:creationId xmlns:a16="http://schemas.microsoft.com/office/drawing/2014/main" id="{8CC17E60-93B9-C68E-5885-E235CCFC80BD}"/>
              </a:ext>
            </a:extLst>
          </p:cNvPr>
          <p:cNvSpPr>
            <a:spLocks noGrp="1" noChangeArrowheads="1"/>
          </p:cNvSpPr>
          <p:nvPr>
            <p:ph type="subTitle" idx="1"/>
          </p:nvPr>
        </p:nvSpPr>
        <p:spPr/>
        <p:txBody>
          <a:bodyPr/>
          <a:lstStyle/>
          <a:p>
            <a:pPr eaLnBrk="1" hangingPunct="1"/>
            <a:r>
              <a:rPr lang="sr-Latn-CS" altLang="en-US"/>
              <a:t>Predavanje </a:t>
            </a:r>
            <a:r>
              <a:rPr lang="en-US" altLang="en-US"/>
              <a:t>III</a:t>
            </a:r>
            <a:endParaRPr lang="de-DE" altLang="en-US"/>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AA8A187-84E3-80A7-9F73-22DFCC8DE055}"/>
              </a:ext>
            </a:extLst>
          </p:cNvPr>
          <p:cNvSpPr>
            <a:spLocks noGrp="1" noChangeArrowheads="1"/>
          </p:cNvSpPr>
          <p:nvPr>
            <p:ph type="ctrTitle"/>
          </p:nvPr>
        </p:nvSpPr>
        <p:spPr>
          <a:effectLst>
            <a:outerShdw dist="35921" dir="2700000" algn="ctr" rotWithShape="0">
              <a:schemeClr val="accent1"/>
            </a:outerShdw>
          </a:effectLst>
        </p:spPr>
        <p:txBody>
          <a:bodyPr/>
          <a:lstStyle/>
          <a:p>
            <a:pPr eaLnBrk="1" hangingPunct="1"/>
            <a:r>
              <a:rPr lang="sr-Latn-RS" altLang="en-US" dirty="0"/>
              <a:t>Primer dizajna za </a:t>
            </a:r>
            <a:r>
              <a:rPr lang="sr-Latn-RS" altLang="en-US"/>
              <a:t>demonstraciju v. plana</a:t>
            </a:r>
            <a:endParaRPr lang="sr-Latn-RS" altLang="en-US">
              <a:cs typeface="Arial"/>
            </a:endParaRPr>
          </a:p>
        </p:txBody>
      </p:sp>
      <p:sp>
        <p:nvSpPr>
          <p:cNvPr id="19459" name="Rectangle 3">
            <a:extLst>
              <a:ext uri="{FF2B5EF4-FFF2-40B4-BE49-F238E27FC236}">
                <a16:creationId xmlns:a16="http://schemas.microsoft.com/office/drawing/2014/main" id="{334B4C3A-1B7D-15E1-BC73-E80726C34D0E}"/>
              </a:ext>
            </a:extLst>
          </p:cNvPr>
          <p:cNvSpPr>
            <a:spLocks noGrp="1" noChangeArrowheads="1"/>
          </p:cNvSpPr>
          <p:nvPr>
            <p:ph type="subTitle" idx="1"/>
          </p:nvPr>
        </p:nvSpPr>
        <p:spPr/>
        <p:txBody>
          <a:bodyPr/>
          <a:lstStyle/>
          <a:p>
            <a:pPr eaLnBrk="1" hangingPunct="1"/>
            <a:r>
              <a:rPr lang="en-US" altLang="en-US" dirty="0" err="1"/>
              <a:t>Calc1</a:t>
            </a:r>
            <a:endParaRPr lang="en-US" altLang="en-US" dirty="0"/>
          </a:p>
        </p:txBody>
      </p:sp>
      <p:sp>
        <p:nvSpPr>
          <p:cNvPr id="3" name="Rectangle: Rounded Corners 2">
            <a:extLst>
              <a:ext uri="{FF2B5EF4-FFF2-40B4-BE49-F238E27FC236}">
                <a16:creationId xmlns:a16="http://schemas.microsoft.com/office/drawing/2014/main" id="{23CA2C80-8401-3AB4-B955-473BD0BC1E1B}"/>
              </a:ext>
            </a:extLst>
          </p:cNvPr>
          <p:cNvSpPr/>
          <p:nvPr/>
        </p:nvSpPr>
        <p:spPr bwMode="auto">
          <a:xfrm>
            <a:off x="8467518" y="6017974"/>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ctr" defTabSz="914400">
              <a:lnSpc>
                <a:spcPct val="100000"/>
              </a:lnSpc>
              <a:spcBef>
                <a:spcPct val="0"/>
              </a:spcBef>
              <a:spcAft>
                <a:spcPct val="0"/>
              </a:spcAft>
              <a:buNone/>
              <a:tabLst/>
            </a:pPr>
            <a:r>
              <a:rPr lang="en-US">
                <a:solidFill>
                  <a:schemeClr val="bg1"/>
                </a:solidFill>
                <a:latin typeface="Arial"/>
                <a:cs typeface="Arial"/>
              </a:rPr>
              <a:t>1</a:t>
            </a:r>
            <a:endParaRPr lang="en-US" dirty="0">
              <a:solidFill>
                <a:schemeClr val="bg1"/>
              </a:solidFill>
              <a:latin typeface="Arial"/>
              <a:cs typeface="Arial"/>
            </a:endParaRP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5B37E773-46C9-64EA-62AE-A4C1D6D3866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DF0631-778D-40DC-A0F9-AB24332F44FD}" type="slidenum">
              <a:rPr lang="de-DE" altLang="en-US">
                <a:solidFill>
                  <a:schemeClr val="bg1"/>
                </a:solidFill>
              </a:rPr>
              <a:pPr/>
              <a:t>11</a:t>
            </a:fld>
            <a:endParaRPr lang="de-DE" altLang="en-US">
              <a:solidFill>
                <a:schemeClr val="bg1"/>
              </a:solidFill>
            </a:endParaRPr>
          </a:p>
        </p:txBody>
      </p:sp>
      <p:sp>
        <p:nvSpPr>
          <p:cNvPr id="20483" name="Rectangle 2">
            <a:extLst>
              <a:ext uri="{FF2B5EF4-FFF2-40B4-BE49-F238E27FC236}">
                <a16:creationId xmlns:a16="http://schemas.microsoft.com/office/drawing/2014/main" id="{B46885EF-DA88-8747-F2CE-99DB79F714E1}"/>
              </a:ext>
            </a:extLst>
          </p:cNvPr>
          <p:cNvSpPr>
            <a:spLocks noGrp="1" noChangeArrowheads="1"/>
          </p:cNvSpPr>
          <p:nvPr>
            <p:ph type="title"/>
          </p:nvPr>
        </p:nvSpPr>
        <p:spPr/>
        <p:txBody>
          <a:bodyPr/>
          <a:lstStyle/>
          <a:p>
            <a:pPr eaLnBrk="1" hangingPunct="1"/>
            <a:r>
              <a:rPr lang="sr-Latn-RS" altLang="en-US"/>
              <a:t>Specifikacija dizajna</a:t>
            </a:r>
            <a:r>
              <a:rPr lang="en-US" altLang="en-US" dirty="0"/>
              <a:t> I</a:t>
            </a:r>
          </a:p>
        </p:txBody>
      </p:sp>
      <p:sp>
        <p:nvSpPr>
          <p:cNvPr id="20484" name="Rectangle 3">
            <a:extLst>
              <a:ext uri="{FF2B5EF4-FFF2-40B4-BE49-F238E27FC236}">
                <a16:creationId xmlns:a16="http://schemas.microsoft.com/office/drawing/2014/main" id="{08C597D6-EB5E-10CC-21D8-4345E41A4AEA}"/>
              </a:ext>
            </a:extLst>
          </p:cNvPr>
          <p:cNvSpPr>
            <a:spLocks noGrp="1" noChangeArrowheads="1"/>
          </p:cNvSpPr>
          <p:nvPr>
            <p:ph type="body" sz="half" idx="1"/>
          </p:nvPr>
        </p:nvSpPr>
        <p:spPr>
          <a:xfrm>
            <a:off x="319088" y="863600"/>
            <a:ext cx="5049837" cy="3825875"/>
          </a:xfrm>
        </p:spPr>
        <p:txBody>
          <a:bodyPr/>
          <a:lstStyle/>
          <a:p>
            <a:pPr eaLnBrk="1" hangingPunct="1"/>
            <a:r>
              <a:rPr lang="en-US" altLang="en-US" sz="1400" err="1"/>
              <a:t>Calc1</a:t>
            </a:r>
            <a:r>
              <a:rPr lang="sr-Latn-RS" altLang="en-US" sz="1400" dirty="0"/>
              <a:t> je implementacija</a:t>
            </a:r>
            <a:r>
              <a:rPr lang="en-US" altLang="en-US" sz="1400" dirty="0"/>
              <a:t> RTL </a:t>
            </a:r>
            <a:r>
              <a:rPr lang="sr-Latn-RS" altLang="en-US" sz="1400" dirty="0"/>
              <a:t>dizajna kalkulatora četiri operacije</a:t>
            </a:r>
            <a:r>
              <a:rPr lang="en-US" altLang="en-US" sz="1400" dirty="0"/>
              <a:t>.</a:t>
            </a:r>
            <a:r>
              <a:rPr lang="sr-Latn-RS" altLang="en-US" sz="1400" dirty="0"/>
              <a:t> On može da prihvati do 4 operacije istovremeno, korišćenjem svoja četiri porta</a:t>
            </a:r>
            <a:r>
              <a:rPr lang="en-US" altLang="en-US" sz="1400" dirty="0"/>
              <a:t>  </a:t>
            </a:r>
          </a:p>
          <a:p>
            <a:pPr eaLnBrk="1" hangingPunct="1"/>
            <a:endParaRPr lang="en-US" altLang="en-US" sz="1200" dirty="0"/>
          </a:p>
          <a:p>
            <a:pPr eaLnBrk="1" hangingPunct="1"/>
            <a:r>
              <a:rPr lang="sr-Latn-RS" altLang="en-US" sz="1400" dirty="0"/>
              <a:t>Svaki zahtev koristi jedan od četiri porta za slanje komande i podataka</a:t>
            </a:r>
            <a:r>
              <a:rPr lang="en-US" altLang="en-US" sz="1400" dirty="0"/>
              <a:t>.</a:t>
            </a:r>
            <a:r>
              <a:rPr lang="sr-Latn-RS" altLang="en-US" sz="1400" dirty="0"/>
              <a:t> Četiri porta mogu da obrađuje svaki po jednu komandu u paraleli</a:t>
            </a:r>
            <a:endParaRPr lang="en-US" altLang="en-US" sz="1400" dirty="0">
              <a:cs typeface="Arial"/>
            </a:endParaRPr>
          </a:p>
          <a:p>
            <a:pPr eaLnBrk="1" hangingPunct="1"/>
            <a:endParaRPr lang="en-US" altLang="en-US" sz="1200" dirty="0"/>
          </a:p>
          <a:p>
            <a:pPr eaLnBrk="1" hangingPunct="1"/>
            <a:r>
              <a:rPr lang="sr-Latn-RS" altLang="en-US" sz="1400" dirty="0"/>
              <a:t>Svaka komanda dobija odgovor od strane </a:t>
            </a:r>
            <a:r>
              <a:rPr lang="sr-Latn-RS" altLang="en-US" sz="1400" err="1"/>
              <a:t>Calc1</a:t>
            </a:r>
            <a:r>
              <a:rPr lang="sr-Latn-RS" altLang="en-US" sz="1400" dirty="0"/>
              <a:t> dizajna, osim u slučaju nastanka greške, odgovor će sadržati rezultat komandom zahtevane operacije</a:t>
            </a:r>
            <a:endParaRPr lang="sr-Latn-RS" altLang="en-US" sz="1200" dirty="0"/>
          </a:p>
          <a:p>
            <a:pPr eaLnBrk="1" hangingPunct="1"/>
            <a:r>
              <a:rPr lang="sr-Latn-RS" altLang="en-US" sz="1400" dirty="0"/>
              <a:t>Slika sa strane prikazuje ulazne i izlazne signale </a:t>
            </a:r>
            <a:r>
              <a:rPr lang="sr-Latn-RS" altLang="en-US" sz="1400" err="1"/>
              <a:t>Calc1</a:t>
            </a:r>
            <a:endParaRPr lang="en-US" altLang="en-US" sz="1400">
              <a:cs typeface="Arial"/>
            </a:endParaRPr>
          </a:p>
          <a:p>
            <a:pPr eaLnBrk="1" hangingPunct="1"/>
            <a:r>
              <a:rPr lang="sr-Latn-RS" altLang="en-US" sz="1400" dirty="0"/>
              <a:t>Svaki od četiri porta </a:t>
            </a:r>
            <a:r>
              <a:rPr lang="en-US" altLang="en-US" sz="1400" err="1"/>
              <a:t>Calc1</a:t>
            </a:r>
            <a:r>
              <a:rPr lang="en-US" altLang="en-US" sz="1400" dirty="0"/>
              <a:t> </a:t>
            </a:r>
            <a:r>
              <a:rPr lang="sr-Latn-RS" altLang="en-US" sz="1400" dirty="0"/>
              <a:t>ima dve odvojene ulazne magistrale i dve izlazne magistrale</a:t>
            </a:r>
            <a:endParaRPr lang="en-US" altLang="en-US" sz="1400" dirty="0"/>
          </a:p>
          <a:p>
            <a:pPr eaLnBrk="1" hangingPunct="1"/>
            <a:endParaRPr lang="en-US" altLang="en-US" sz="1200" dirty="0"/>
          </a:p>
          <a:p>
            <a:pPr eaLnBrk="1" hangingPunct="1"/>
            <a:r>
              <a:rPr lang="en-US" altLang="en-US" sz="1400" dirty="0"/>
              <a:t>Tab</a:t>
            </a:r>
            <a:r>
              <a:rPr lang="sr-Latn-RS" altLang="en-US" sz="1400" dirty="0"/>
              <a:t>e</a:t>
            </a:r>
            <a:r>
              <a:rPr lang="en-US" altLang="en-US" sz="1400" dirty="0"/>
              <a:t>l</a:t>
            </a:r>
            <a:r>
              <a:rPr lang="sr-Latn-RS" altLang="en-US" sz="1400" dirty="0"/>
              <a:t>a 1 pokazuje komande za </a:t>
            </a:r>
            <a:r>
              <a:rPr lang="en-US" altLang="en-US" sz="1400" dirty="0"/>
              <a:t>4-bit</a:t>
            </a:r>
            <a:r>
              <a:rPr lang="sr-Latn-RS" altLang="en-US" sz="1400" err="1"/>
              <a:t>nu</a:t>
            </a:r>
            <a:r>
              <a:rPr lang="sr-Latn-RS" altLang="en-US" sz="1400" dirty="0"/>
              <a:t> magistralu komandi</a:t>
            </a:r>
            <a:endParaRPr lang="en-US" altLang="en-US" sz="1400" dirty="0"/>
          </a:p>
          <a:p>
            <a:pPr eaLnBrk="1" hangingPunct="1"/>
            <a:endParaRPr lang="en-US" altLang="en-US" sz="1200" dirty="0"/>
          </a:p>
          <a:p>
            <a:pPr eaLnBrk="1" hangingPunct="1"/>
            <a:endParaRPr lang="en-US" altLang="en-US" sz="1400" dirty="0">
              <a:cs typeface="Arial"/>
            </a:endParaRPr>
          </a:p>
        </p:txBody>
      </p:sp>
      <p:pic>
        <p:nvPicPr>
          <p:cNvPr id="20485" name="Picture 4">
            <a:extLst>
              <a:ext uri="{FF2B5EF4-FFF2-40B4-BE49-F238E27FC236}">
                <a16:creationId xmlns:a16="http://schemas.microsoft.com/office/drawing/2014/main" id="{6853D4C5-2549-DABC-5748-C05AC42FC47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18" b="80156"/>
          <a:stretch>
            <a:fillRect/>
          </a:stretch>
        </p:blipFill>
        <p:spPr>
          <a:xfrm>
            <a:off x="5570538" y="611804"/>
            <a:ext cx="3424160" cy="1105211"/>
          </a:xfrm>
        </p:spPr>
      </p:pic>
      <p:pic>
        <p:nvPicPr>
          <p:cNvPr id="2" name="Picture 1" descr="A screenshot of a computer&#10;&#10;AI-generated content may be incorrect.">
            <a:extLst>
              <a:ext uri="{FF2B5EF4-FFF2-40B4-BE49-F238E27FC236}">
                <a16:creationId xmlns:a16="http://schemas.microsoft.com/office/drawing/2014/main" id="{13B6670B-3905-5129-CF8C-D59984FE0748}"/>
              </a:ext>
            </a:extLst>
          </p:cNvPr>
          <p:cNvPicPr>
            <a:picLocks noChangeAspect="1"/>
          </p:cNvPicPr>
          <p:nvPr/>
        </p:nvPicPr>
        <p:blipFill>
          <a:blip r:embed="rId4"/>
          <a:stretch>
            <a:fillRect/>
          </a:stretch>
        </p:blipFill>
        <p:spPr>
          <a:xfrm>
            <a:off x="5573697" y="1868287"/>
            <a:ext cx="3423082" cy="2389018"/>
          </a:xfrm>
          <a:prstGeom prst="rect">
            <a:avLst/>
          </a:prstGeom>
        </p:spPr>
      </p:pic>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1F4D1-F7FB-2C97-574A-33A96DA5C7F3}"/>
            </a:ext>
          </a:extLst>
        </p:cNvPr>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507D1479-5C59-B7EE-C615-D043C847B6BF}"/>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DF0631-778D-40DC-A0F9-AB24332F44FD}" type="slidenum">
              <a:rPr lang="de-DE" altLang="en-US">
                <a:solidFill>
                  <a:schemeClr val="bg1"/>
                </a:solidFill>
              </a:rPr>
              <a:pPr/>
              <a:t>12</a:t>
            </a:fld>
            <a:endParaRPr lang="de-DE" altLang="en-US">
              <a:solidFill>
                <a:schemeClr val="bg1"/>
              </a:solidFill>
            </a:endParaRPr>
          </a:p>
        </p:txBody>
      </p:sp>
      <p:sp>
        <p:nvSpPr>
          <p:cNvPr id="20483" name="Rectangle 2">
            <a:extLst>
              <a:ext uri="{FF2B5EF4-FFF2-40B4-BE49-F238E27FC236}">
                <a16:creationId xmlns:a16="http://schemas.microsoft.com/office/drawing/2014/main" id="{834DF9D3-19D0-1F75-93F7-FE2E15BBB5FB}"/>
              </a:ext>
            </a:extLst>
          </p:cNvPr>
          <p:cNvSpPr>
            <a:spLocks noGrp="1" noChangeArrowheads="1"/>
          </p:cNvSpPr>
          <p:nvPr>
            <p:ph type="title"/>
          </p:nvPr>
        </p:nvSpPr>
        <p:spPr/>
        <p:txBody>
          <a:bodyPr/>
          <a:lstStyle/>
          <a:p>
            <a:pPr eaLnBrk="1" hangingPunct="1"/>
            <a:r>
              <a:rPr lang="sr-Latn-RS" altLang="en-US"/>
              <a:t>Specifikacija dizajna</a:t>
            </a:r>
            <a:r>
              <a:rPr lang="en-US" altLang="en-US" dirty="0"/>
              <a:t> II</a:t>
            </a:r>
          </a:p>
        </p:txBody>
      </p:sp>
      <p:sp>
        <p:nvSpPr>
          <p:cNvPr id="20484" name="Rectangle 3">
            <a:extLst>
              <a:ext uri="{FF2B5EF4-FFF2-40B4-BE49-F238E27FC236}">
                <a16:creationId xmlns:a16="http://schemas.microsoft.com/office/drawing/2014/main" id="{3581AD7F-8FAB-E084-1572-BE9C84DFAF85}"/>
              </a:ext>
            </a:extLst>
          </p:cNvPr>
          <p:cNvSpPr>
            <a:spLocks noGrp="1" noChangeArrowheads="1"/>
          </p:cNvSpPr>
          <p:nvPr>
            <p:ph type="body" sz="half" idx="1"/>
          </p:nvPr>
        </p:nvSpPr>
        <p:spPr>
          <a:xfrm>
            <a:off x="319088" y="863600"/>
            <a:ext cx="2486410" cy="3825875"/>
          </a:xfrm>
        </p:spPr>
        <p:txBody>
          <a:bodyPr/>
          <a:lstStyle/>
          <a:p>
            <a:pPr marL="0" indent="0" eaLnBrk="1" hangingPunct="1">
              <a:buNone/>
            </a:pPr>
            <a:endParaRPr lang="en-US" altLang="en-US" sz="1200" dirty="0">
              <a:cs typeface="Arial"/>
            </a:endParaRPr>
          </a:p>
          <a:p>
            <a:pPr eaLnBrk="1" hangingPunct="1"/>
            <a:r>
              <a:rPr lang="en-US" altLang="en-US" sz="1400" dirty="0"/>
              <a:t>Tab</a:t>
            </a:r>
            <a:r>
              <a:rPr lang="sr-Latn-RS" altLang="en-US" sz="1400" dirty="0"/>
              <a:t>e</a:t>
            </a:r>
            <a:r>
              <a:rPr lang="en-US" altLang="en-US" sz="1400" dirty="0"/>
              <a:t>l</a:t>
            </a:r>
            <a:r>
              <a:rPr lang="sr-Latn-RS" altLang="en-US" sz="1400" dirty="0"/>
              <a:t>a</a:t>
            </a:r>
            <a:r>
              <a:rPr lang="en-US" altLang="en-US" sz="1400" dirty="0"/>
              <a:t> 2 </a:t>
            </a:r>
            <a:r>
              <a:rPr lang="sr-Latn-RS" altLang="en-US" sz="1400" dirty="0"/>
              <a:t>pokazuje kako </a:t>
            </a:r>
            <a:r>
              <a:rPr lang="en-US" altLang="en-US" sz="1400" err="1"/>
              <a:t>Calc1</a:t>
            </a:r>
            <a:r>
              <a:rPr lang="en-US" altLang="en-US" sz="1400" dirty="0"/>
              <a:t> </a:t>
            </a:r>
            <a:r>
              <a:rPr lang="sr-Latn-RS" altLang="en-US" sz="1400" dirty="0"/>
              <a:t>dizajn koristi dva </a:t>
            </a:r>
            <a:r>
              <a:rPr lang="sr-Latn-RS" altLang="en-US" sz="1400" err="1"/>
              <a:t>operanda</a:t>
            </a:r>
            <a:endParaRPr lang="en-US" altLang="en-US" sz="1400">
              <a:cs typeface="Arial"/>
            </a:endParaRPr>
          </a:p>
          <a:p>
            <a:pPr eaLnBrk="1" hangingPunct="1"/>
            <a:endParaRPr lang="en-US" altLang="en-US" sz="1200" dirty="0"/>
          </a:p>
          <a:p>
            <a:pPr eaLnBrk="1" hangingPunct="1"/>
            <a:r>
              <a:rPr lang="en-US" altLang="en-US" sz="1400" dirty="0"/>
              <a:t>Tab</a:t>
            </a:r>
            <a:r>
              <a:rPr lang="sr-Latn-RS" altLang="en-US" sz="1400" dirty="0"/>
              <a:t>e</a:t>
            </a:r>
            <a:r>
              <a:rPr lang="en-US" altLang="en-US" sz="1400" dirty="0"/>
              <a:t>l</a:t>
            </a:r>
            <a:r>
              <a:rPr lang="sr-Latn-RS" altLang="en-US" sz="1400" dirty="0"/>
              <a:t>a</a:t>
            </a:r>
            <a:r>
              <a:rPr lang="en-US" altLang="en-US" sz="1400" dirty="0"/>
              <a:t> 3 </a:t>
            </a:r>
            <a:r>
              <a:rPr lang="sr-Latn-RS" altLang="en-US" sz="1400" dirty="0"/>
              <a:t>prikazuje moguće odgovore na datu operaciju</a:t>
            </a:r>
            <a:endParaRPr lang="en-US" altLang="en-US" sz="1400" dirty="0">
              <a:cs typeface="Arial"/>
            </a:endParaRPr>
          </a:p>
          <a:p>
            <a:pPr eaLnBrk="1" hangingPunct="1"/>
            <a:endParaRPr lang="en-US" altLang="en-US" sz="1400" dirty="0"/>
          </a:p>
        </p:txBody>
      </p:sp>
      <p:pic>
        <p:nvPicPr>
          <p:cNvPr id="5" name="Content Placeholder 4" descr="A screenshot of a white box&#10;&#10;AI-generated content may be incorrect.">
            <a:extLst>
              <a:ext uri="{FF2B5EF4-FFF2-40B4-BE49-F238E27FC236}">
                <a16:creationId xmlns:a16="http://schemas.microsoft.com/office/drawing/2014/main" id="{AE1E0B7E-D56D-6EE1-17EE-2A5C7A796BBC}"/>
              </a:ext>
            </a:extLst>
          </p:cNvPr>
          <p:cNvPicPr>
            <a:picLocks noGrp="1" noChangeAspect="1"/>
          </p:cNvPicPr>
          <p:nvPr>
            <p:ph sz="half" idx="2"/>
          </p:nvPr>
        </p:nvPicPr>
        <p:blipFill>
          <a:blip r:embed="rId3"/>
          <a:stretch>
            <a:fillRect/>
          </a:stretch>
        </p:blipFill>
        <p:spPr bwMode="auto">
          <a:xfrm>
            <a:off x="3126327" y="867310"/>
            <a:ext cx="4552441" cy="253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screenshot of a computer&#10;&#10;AI-generated content may be incorrect.">
            <a:extLst>
              <a:ext uri="{FF2B5EF4-FFF2-40B4-BE49-F238E27FC236}">
                <a16:creationId xmlns:a16="http://schemas.microsoft.com/office/drawing/2014/main" id="{7892531C-3974-A5CC-1723-A0B04189C986}"/>
              </a:ext>
            </a:extLst>
          </p:cNvPr>
          <p:cNvPicPr>
            <a:picLocks noChangeAspect="1"/>
          </p:cNvPicPr>
          <p:nvPr/>
        </p:nvPicPr>
        <p:blipFill>
          <a:blip r:embed="rId4"/>
          <a:stretch>
            <a:fillRect/>
          </a:stretch>
        </p:blipFill>
        <p:spPr>
          <a:xfrm>
            <a:off x="3121194" y="3428445"/>
            <a:ext cx="5842339" cy="2553439"/>
          </a:xfrm>
          <a:prstGeom prst="rect">
            <a:avLst/>
          </a:prstGeom>
        </p:spPr>
      </p:pic>
    </p:spTree>
    <p:extLst>
      <p:ext uri="{BB962C8B-B14F-4D97-AF65-F5344CB8AC3E}">
        <p14:creationId xmlns:p14="http://schemas.microsoft.com/office/powerpoint/2010/main" val="1120965138"/>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a:extLst>
              <a:ext uri="{FF2B5EF4-FFF2-40B4-BE49-F238E27FC236}">
                <a16:creationId xmlns:a16="http://schemas.microsoft.com/office/drawing/2014/main" id="{A4DD8438-0859-C492-E73C-2AB86C3E3AE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3CFD63-27C9-45A9-8291-74B13A752444}" type="slidenum">
              <a:rPr lang="de-DE" altLang="en-US">
                <a:solidFill>
                  <a:schemeClr val="bg1"/>
                </a:solidFill>
              </a:rPr>
              <a:pPr/>
              <a:t>13</a:t>
            </a:fld>
            <a:endParaRPr lang="de-DE" altLang="en-US">
              <a:solidFill>
                <a:schemeClr val="bg1"/>
              </a:solidFill>
            </a:endParaRPr>
          </a:p>
        </p:txBody>
      </p:sp>
      <p:sp>
        <p:nvSpPr>
          <p:cNvPr id="21507" name="Rectangle 2">
            <a:extLst>
              <a:ext uri="{FF2B5EF4-FFF2-40B4-BE49-F238E27FC236}">
                <a16:creationId xmlns:a16="http://schemas.microsoft.com/office/drawing/2014/main" id="{8D3E3817-C269-9235-9EB8-D8C39F16E68C}"/>
              </a:ext>
            </a:extLst>
          </p:cNvPr>
          <p:cNvSpPr>
            <a:spLocks noGrp="1" noChangeArrowheads="1"/>
          </p:cNvSpPr>
          <p:nvPr>
            <p:ph type="title"/>
          </p:nvPr>
        </p:nvSpPr>
        <p:spPr/>
        <p:txBody>
          <a:bodyPr/>
          <a:lstStyle/>
          <a:p>
            <a:pPr eaLnBrk="1" hangingPunct="1"/>
            <a:r>
              <a:rPr lang="sr-Latn-RS" altLang="en-US"/>
              <a:t>Specifikacija dizajna</a:t>
            </a:r>
            <a:r>
              <a:rPr lang="en-US" altLang="en-US" dirty="0"/>
              <a:t> III</a:t>
            </a:r>
          </a:p>
        </p:txBody>
      </p:sp>
      <p:sp>
        <p:nvSpPr>
          <p:cNvPr id="21508" name="Rectangle 3">
            <a:extLst>
              <a:ext uri="{FF2B5EF4-FFF2-40B4-BE49-F238E27FC236}">
                <a16:creationId xmlns:a16="http://schemas.microsoft.com/office/drawing/2014/main" id="{66DB6696-B38A-52DA-3EF0-5E12475ABF86}"/>
              </a:ext>
            </a:extLst>
          </p:cNvPr>
          <p:cNvSpPr>
            <a:spLocks noGrp="1" noChangeArrowheads="1"/>
          </p:cNvSpPr>
          <p:nvPr>
            <p:ph type="body" sz="half" idx="1"/>
          </p:nvPr>
        </p:nvSpPr>
        <p:spPr/>
        <p:txBody>
          <a:bodyPr/>
          <a:lstStyle/>
          <a:p>
            <a:pPr eaLnBrk="1" hangingPunct="1"/>
            <a:r>
              <a:rPr lang="sr-Latn-RS" altLang="en-US" sz="1400" dirty="0"/>
              <a:t>Slika ispod prikazuje vremenski dijagram za sekvencu komande i odgovora na primeru jedne uspešno izvršene komande sa porta 1</a:t>
            </a:r>
            <a:r>
              <a:rPr lang="en-US" altLang="en-US" sz="1400" dirty="0"/>
              <a:t>.</a:t>
            </a:r>
            <a:r>
              <a:rPr lang="sr-Latn-RS" altLang="en-US" sz="1400" dirty="0"/>
              <a:t> Komanda i prvi </a:t>
            </a:r>
            <a:r>
              <a:rPr lang="sr-Latn-RS" altLang="en-US" sz="1400" dirty="0" err="1"/>
              <a:t>operand</a:t>
            </a:r>
            <a:r>
              <a:rPr lang="sr-Latn-RS" altLang="en-US" sz="1400" dirty="0"/>
              <a:t> prosleđeni su u prvom ciklusu sekvence, dok je drugi </a:t>
            </a:r>
            <a:r>
              <a:rPr lang="sr-Latn-RS" altLang="en-US" sz="1400" dirty="0" err="1"/>
              <a:t>operand</a:t>
            </a:r>
            <a:r>
              <a:rPr lang="sr-Latn-RS" altLang="en-US" sz="1400" dirty="0"/>
              <a:t> prosleđen u narednom ciklusu</a:t>
            </a:r>
            <a:r>
              <a:rPr lang="en-US" altLang="en-US" sz="1400" dirty="0"/>
              <a:t>. </a:t>
            </a:r>
            <a:r>
              <a:rPr lang="sr-Latn-RS" altLang="en-US" sz="1400" dirty="0"/>
              <a:t>Nekoliko ciklusa kasnije, odgovor se pojavljuje na izlazu dizajna, zajedno sa rezultatom</a:t>
            </a:r>
            <a:endParaRPr lang="en-US" altLang="en-US" sz="1400" dirty="0"/>
          </a:p>
          <a:p>
            <a:pPr eaLnBrk="1" hangingPunct="1"/>
            <a:endParaRPr lang="en-US" altLang="en-US" sz="1000" dirty="0"/>
          </a:p>
          <a:p>
            <a:pPr eaLnBrk="1" hangingPunct="1"/>
            <a:r>
              <a:rPr lang="sr-Latn-RS" altLang="en-US" sz="1400" dirty="0"/>
              <a:t>Na svakom portu, jedna komanda može da se izvršava u jednom trenutku. Kada se na portu pošalje komanda, nije moguće slati novu komandu dok se ne dobije odgovor na prethodnu</a:t>
            </a:r>
            <a:endParaRPr lang="en-US" altLang="en-US" sz="1400" dirty="0"/>
          </a:p>
          <a:p>
            <a:pPr eaLnBrk="1" hangingPunct="1"/>
            <a:endParaRPr lang="en-US" altLang="en-US" sz="1000" dirty="0"/>
          </a:p>
          <a:p>
            <a:pPr eaLnBrk="1" hangingPunct="1"/>
            <a:r>
              <a:rPr lang="sr-Latn-RS" altLang="en-US" sz="1400" dirty="0"/>
              <a:t>Svaki port je nezavisan od drugih portova: na sva četiri porta je moguće slati komande istovremeno, ili bilo kakvu kombinaciju komandi u nekoliko ciklusa</a:t>
            </a:r>
            <a:endParaRPr lang="en-US" altLang="en-US" sz="1400" dirty="0"/>
          </a:p>
          <a:p>
            <a:pPr eaLnBrk="1" hangingPunct="1"/>
            <a:endParaRPr lang="en-US" altLang="en-US" sz="1000" dirty="0"/>
          </a:p>
          <a:p>
            <a:pPr eaLnBrk="1" hangingPunct="1"/>
            <a:r>
              <a:rPr lang="sr-Latn-RS" altLang="en-US" sz="1400" dirty="0"/>
              <a:t>Dizajn sadrži jednu </a:t>
            </a:r>
            <a:r>
              <a:rPr lang="en-US" altLang="en-US" sz="1400" dirty="0"/>
              <a:t>ALU </a:t>
            </a:r>
            <a:r>
              <a:rPr lang="sr-Latn-RS" altLang="en-US" sz="1400" dirty="0"/>
              <a:t>za operacije sabiranja i oduzimanja, a drugu za komande pomeranja</a:t>
            </a:r>
            <a:r>
              <a:rPr lang="en-US" altLang="en-US" sz="1400" dirty="0"/>
              <a:t>. </a:t>
            </a:r>
            <a:r>
              <a:rPr lang="sr-Latn-RS" altLang="en-US" sz="1400" dirty="0"/>
              <a:t>Interno, u dizajnu, postoji logika koja šalje komande jednoj ili drugoj ALU, u zavisnosti od </a:t>
            </a:r>
            <a:r>
              <a:rPr lang="sr-Latn-RS" altLang="en-US" sz="1400" dirty="0" err="1"/>
              <a:t>dekodovane</a:t>
            </a:r>
            <a:r>
              <a:rPr lang="sr-Latn-RS" altLang="en-US" sz="1400" dirty="0"/>
              <a:t> komande</a:t>
            </a:r>
            <a:r>
              <a:rPr lang="en-US" altLang="en-US" sz="1400" dirty="0"/>
              <a:t>. </a:t>
            </a:r>
            <a:r>
              <a:rPr lang="en-US" altLang="en-US" sz="1400" dirty="0" err="1"/>
              <a:t>Calc1</a:t>
            </a:r>
            <a:r>
              <a:rPr lang="en-US" altLang="en-US" sz="1400" dirty="0"/>
              <a:t> </a:t>
            </a:r>
            <a:r>
              <a:rPr lang="sr-Latn-RS" altLang="en-US" sz="1400" dirty="0"/>
              <a:t>opslužuje komande u maniru </a:t>
            </a:r>
            <a:r>
              <a:rPr lang="en-US" altLang="en-US" sz="1400" i="1" dirty="0"/>
              <a:t>first-come, first-serve</a:t>
            </a:r>
            <a:r>
              <a:rPr lang="sr-Latn-RS" altLang="en-US" sz="1400" i="1" dirty="0"/>
              <a:t>d</a:t>
            </a:r>
            <a:r>
              <a:rPr lang="en-US" altLang="en-US" sz="1400" dirty="0"/>
              <a:t>. </a:t>
            </a:r>
            <a:r>
              <a:rPr lang="en-US" altLang="en-US" sz="1400" dirty="0" err="1"/>
              <a:t>Calc1</a:t>
            </a:r>
            <a:r>
              <a:rPr lang="en-US" altLang="en-US" sz="1400" dirty="0"/>
              <a:t> </a:t>
            </a:r>
            <a:r>
              <a:rPr lang="sr-Latn-RS" altLang="en-US" sz="1400" dirty="0"/>
              <a:t>može opsluživati komande koje stižu u istom ciklusu u bilo kom, proizvoljnom, redosledu</a:t>
            </a:r>
            <a:r>
              <a:rPr lang="en-US" altLang="en-US" sz="1400" dirty="0"/>
              <a:t>. </a:t>
            </a:r>
          </a:p>
          <a:p>
            <a:pPr eaLnBrk="1" hangingPunct="1"/>
            <a:endParaRPr lang="en-US" altLang="en-US" sz="1400" dirty="0"/>
          </a:p>
        </p:txBody>
      </p:sp>
      <p:pic>
        <p:nvPicPr>
          <p:cNvPr id="21509" name="Picture 4">
            <a:extLst>
              <a:ext uri="{FF2B5EF4-FFF2-40B4-BE49-F238E27FC236}">
                <a16:creationId xmlns:a16="http://schemas.microsoft.com/office/drawing/2014/main" id="{CF92E107-6E04-CB30-D9EB-C8BCD6AC03B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008188" y="4287838"/>
            <a:ext cx="5146675" cy="1836737"/>
          </a:xfrm>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a:extLst>
              <a:ext uri="{FF2B5EF4-FFF2-40B4-BE49-F238E27FC236}">
                <a16:creationId xmlns:a16="http://schemas.microsoft.com/office/drawing/2014/main" id="{5776336F-F18B-0FB0-B7FD-BCCE65CA35E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26D26B-5869-4BF2-A02B-B7D169A780B8}" type="slidenum">
              <a:rPr lang="de-DE" altLang="en-US">
                <a:solidFill>
                  <a:schemeClr val="bg1"/>
                </a:solidFill>
              </a:rPr>
              <a:pPr/>
              <a:t>14</a:t>
            </a:fld>
            <a:endParaRPr lang="de-DE" altLang="en-US">
              <a:solidFill>
                <a:schemeClr val="bg1"/>
              </a:solidFill>
            </a:endParaRPr>
          </a:p>
        </p:txBody>
      </p:sp>
      <p:sp>
        <p:nvSpPr>
          <p:cNvPr id="22531" name="Rectangle 2">
            <a:extLst>
              <a:ext uri="{FF2B5EF4-FFF2-40B4-BE49-F238E27FC236}">
                <a16:creationId xmlns:a16="http://schemas.microsoft.com/office/drawing/2014/main" id="{B5ABDF70-58AA-836B-F649-17767A1045AC}"/>
              </a:ext>
            </a:extLst>
          </p:cNvPr>
          <p:cNvSpPr>
            <a:spLocks noGrp="1" noChangeArrowheads="1"/>
          </p:cNvSpPr>
          <p:nvPr>
            <p:ph type="title"/>
          </p:nvPr>
        </p:nvSpPr>
        <p:spPr/>
        <p:txBody>
          <a:bodyPr/>
          <a:lstStyle/>
          <a:p>
            <a:pPr eaLnBrk="1" hangingPunct="1"/>
            <a:r>
              <a:rPr lang="sr-Latn-RS" altLang="en-US" sz="2400" dirty="0"/>
              <a:t>Pravljenje</a:t>
            </a:r>
            <a:r>
              <a:rPr lang="en-US" altLang="en-US" sz="2400" dirty="0"/>
              <a:t> </a:t>
            </a:r>
            <a:r>
              <a:rPr lang="sr-Latn-RS" altLang="en-US" sz="2400" dirty="0"/>
              <a:t>plana</a:t>
            </a:r>
            <a:r>
              <a:rPr lang="en-US" altLang="en-US" sz="2400" dirty="0"/>
              <a:t> </a:t>
            </a:r>
            <a:r>
              <a:rPr lang="sr-Latn-RS" altLang="en-US" sz="2400" dirty="0"/>
              <a:t>v</a:t>
            </a:r>
            <a:r>
              <a:rPr lang="en-US" altLang="en-US" sz="2400" dirty="0" err="1"/>
              <a:t>erifi</a:t>
            </a:r>
            <a:r>
              <a:rPr lang="sr-Latn-RS" altLang="en-US" sz="2400" dirty="0" err="1"/>
              <a:t>kacije</a:t>
            </a:r>
            <a:r>
              <a:rPr lang="sr-Latn-RS" altLang="en-US" sz="2400" dirty="0"/>
              <a:t> za</a:t>
            </a:r>
            <a:r>
              <a:rPr lang="en-US" altLang="en-US" sz="2400" dirty="0"/>
              <a:t> </a:t>
            </a:r>
            <a:r>
              <a:rPr lang="en-US" altLang="en-US" sz="2400" dirty="0" err="1"/>
              <a:t>Calc1</a:t>
            </a:r>
            <a:r>
              <a:rPr lang="en-US" altLang="en-US" sz="2400" dirty="0"/>
              <a:t> – </a:t>
            </a:r>
            <a:br>
              <a:rPr lang="en-US" altLang="en-US" sz="2400" dirty="0"/>
            </a:br>
            <a:r>
              <a:rPr lang="sr-Latn-RS" altLang="en-US" sz="2400" dirty="0"/>
              <a:t>Opis verifikacionih nivoa</a:t>
            </a:r>
            <a:endParaRPr lang="en-US" altLang="en-US" sz="2400" dirty="0"/>
          </a:p>
        </p:txBody>
      </p:sp>
      <p:sp>
        <p:nvSpPr>
          <p:cNvPr id="22532" name="Rectangle 3">
            <a:extLst>
              <a:ext uri="{FF2B5EF4-FFF2-40B4-BE49-F238E27FC236}">
                <a16:creationId xmlns:a16="http://schemas.microsoft.com/office/drawing/2014/main" id="{CF27D79E-46D4-4F44-70E1-CC6BAAD70922}"/>
              </a:ext>
            </a:extLst>
          </p:cNvPr>
          <p:cNvSpPr>
            <a:spLocks noGrp="1" noChangeArrowheads="1"/>
          </p:cNvSpPr>
          <p:nvPr>
            <p:ph type="body" idx="1"/>
          </p:nvPr>
        </p:nvSpPr>
        <p:spPr/>
        <p:txBody>
          <a:bodyPr/>
          <a:lstStyle/>
          <a:p>
            <a:pPr eaLnBrk="1" hangingPunct="1"/>
            <a:r>
              <a:rPr lang="en-US" altLang="en-US" sz="1600" err="1"/>
              <a:t>Calc1</a:t>
            </a:r>
            <a:r>
              <a:rPr lang="en-US" altLang="en-US" sz="1600" dirty="0"/>
              <a:t> </a:t>
            </a:r>
            <a:r>
              <a:rPr lang="sr-Latn-RS" altLang="en-US" sz="1600" dirty="0"/>
              <a:t>je jednostavan dizajn koji se koristi za upoznavanje sa verifikacijom baziranom na simulacijama</a:t>
            </a:r>
            <a:endParaRPr lang="en-US" altLang="en-US" sz="1600" dirty="0"/>
          </a:p>
          <a:p>
            <a:pPr eaLnBrk="1" hangingPunct="1"/>
            <a:r>
              <a:rPr lang="sr-Latn-RS" sz="1600">
                <a:cs typeface="Arial"/>
              </a:rPr>
              <a:t>Pored toga, specifikacija opisuje dizajn na nivou interfejsa sa ovog najvišeg nivoa hijerarhije</a:t>
            </a:r>
            <a:endParaRPr lang="en-US" sz="1600">
              <a:cs typeface="Arial"/>
            </a:endParaRPr>
          </a:p>
          <a:p>
            <a:pPr marL="0" indent="0" eaLnBrk="1" hangingPunct="1">
              <a:buNone/>
            </a:pPr>
            <a:endParaRPr lang="sr-Latn-RS" altLang="en-US" sz="1600" dirty="0">
              <a:cs typeface="Arial"/>
            </a:endParaRPr>
          </a:p>
          <a:p>
            <a:r>
              <a:rPr lang="sr-Latn-RS" altLang="en-US" sz="1600"/>
              <a:t>Samim tim, ovakav dizajn zahteva verifikaciju samo na najvišem nivou hijerarhije (top-level). </a:t>
            </a:r>
            <a:endParaRPr lang="sr-Latn-RS" altLang="en-US" sz="1600">
              <a:cs typeface="Arial"/>
            </a:endParaRPr>
          </a:p>
          <a:p>
            <a:r>
              <a:rPr lang="en-US" altLang="en-US" sz="1600" dirty="0" err="1"/>
              <a:t>Verifi</a:t>
            </a:r>
            <a:r>
              <a:rPr lang="sr-Latn-RS" altLang="en-US" sz="1600" dirty="0"/>
              <a:t>kacija na nižim nivoima hijerarhije (npr. ALU), zahtevala bi dodatne opise ulaza i izlaza tih pojedinačnih modula</a:t>
            </a:r>
            <a:endParaRPr lang="en-US" altLang="en-US" sz="1600" dirty="0">
              <a:cs typeface="Arial"/>
            </a:endParaRPr>
          </a:p>
          <a:p>
            <a:pPr eaLnBrk="1" hangingPunct="1"/>
            <a:endParaRPr lang="en-US" altLang="en-US" sz="1600" dirty="0"/>
          </a:p>
          <a:p>
            <a:pPr eaLnBrk="1" hangingPunct="1"/>
            <a:r>
              <a:rPr lang="sr-Latn-RS" altLang="en-US" sz="1600"/>
              <a:t>Međutim, ukoliko ljudski resursi dozvoljavaju, uz dodatnu specifikaciju, mogla bi se sprovesti verifikacija na nivou jedinice, detaljno analizirajući ALU i logiku za </a:t>
            </a:r>
            <a:r>
              <a:rPr lang="sr-Latn-RS" altLang="en-US" sz="1600" err="1"/>
              <a:t>prioritizaciju</a:t>
            </a:r>
            <a:r>
              <a:rPr lang="sr-Latn-RS" altLang="en-US" sz="1600"/>
              <a:t> operacija, što omogućava bolju kontrolu i dodatno „</a:t>
            </a:r>
            <a:r>
              <a:rPr lang="sr-Latn-RS" altLang="en-US" sz="1600" err="1"/>
              <a:t>stresiranje</a:t>
            </a:r>
            <a:r>
              <a:rPr lang="sr-Latn-RS" altLang="en-US" sz="1600" dirty="0"/>
              <a:t>“ dizajna</a:t>
            </a:r>
            <a:endParaRPr lang="en-US" altLang="en-US" sz="1600" dirty="0"/>
          </a:p>
          <a:p>
            <a:pPr eaLnBrk="1" hangingPunct="1"/>
            <a:endParaRPr lang="en-US" altLang="en-US" sz="1600" dirty="0"/>
          </a:p>
          <a:p>
            <a:pPr eaLnBrk="1" hangingPunct="1"/>
            <a:r>
              <a:rPr lang="sr-Latn-RS" altLang="en-US" sz="1600" dirty="0"/>
              <a:t>Pored toga, kod „realnog“ dizajna, tipično je da su neki moduli dostupni pre ostalih. Ukoliko bi logika za </a:t>
            </a:r>
            <a:r>
              <a:rPr lang="sr-Latn-RS" altLang="en-US" sz="1600" err="1"/>
              <a:t>prioritizaciju</a:t>
            </a:r>
            <a:r>
              <a:rPr lang="sr-Latn-RS" altLang="en-US" sz="1600" dirty="0"/>
              <a:t> operacija bila dostupna pre ALU, njena verifikacija na nivou jedinice bi mogla da počne bez potrebe da se čeka na dostupnost kompletnog čipa</a:t>
            </a:r>
            <a:endParaRPr lang="en-US" altLang="en-US" sz="1600" dirty="0"/>
          </a:p>
          <a:p>
            <a:pPr eaLnBrk="1" hangingPunct="1"/>
            <a:endParaRPr lang="en-US" altLang="en-US" sz="1600" dirty="0"/>
          </a:p>
          <a:p>
            <a:pPr eaLnBrk="1" hangingPunct="1"/>
            <a:r>
              <a:rPr lang="sr-Latn-RS" altLang="en-US" sz="1600" dirty="0"/>
              <a:t>Sa druge strane, ovaj dodatni nivo verifikacije bi dodao dizajn timu zavisnost od dokumentovanja interfejsa na nivou jedinice</a:t>
            </a:r>
            <a:endParaRPr lang="en-US" altLang="en-US" sz="1600" dirty="0"/>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9AAE870B-A57B-0984-4E39-098F19CB6C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CBC610-8ECB-42F9-85A1-C9DD0607BF6D}" type="slidenum">
              <a:rPr lang="de-DE" altLang="en-US">
                <a:solidFill>
                  <a:schemeClr val="bg1"/>
                </a:solidFill>
              </a:rPr>
              <a:pPr/>
              <a:t>15</a:t>
            </a:fld>
            <a:endParaRPr lang="de-DE" altLang="en-US">
              <a:solidFill>
                <a:schemeClr val="bg1"/>
              </a:solidFill>
            </a:endParaRPr>
          </a:p>
        </p:txBody>
      </p:sp>
      <p:sp>
        <p:nvSpPr>
          <p:cNvPr id="11267" name="Rectangle 2">
            <a:extLst>
              <a:ext uri="{FF2B5EF4-FFF2-40B4-BE49-F238E27FC236}">
                <a16:creationId xmlns:a16="http://schemas.microsoft.com/office/drawing/2014/main" id="{51335199-A5CA-26BB-849A-5A372772C24B}"/>
              </a:ext>
            </a:extLst>
          </p:cNvPr>
          <p:cNvSpPr>
            <a:spLocks noGrp="1" noChangeArrowheads="1"/>
          </p:cNvSpPr>
          <p:nvPr>
            <p:ph type="title"/>
          </p:nvPr>
        </p:nvSpPr>
        <p:spPr/>
        <p:txBody>
          <a:bodyPr/>
          <a:lstStyle/>
          <a:p>
            <a:pPr eaLnBrk="1" hangingPunct="1"/>
            <a:r>
              <a:rPr lang="en-US" altLang="en-US" dirty="0" err="1"/>
              <a:t>Funkcije</a:t>
            </a:r>
            <a:r>
              <a:rPr lang="en-US" altLang="en-US" dirty="0"/>
              <a:t> </a:t>
            </a:r>
            <a:r>
              <a:rPr lang="en-US" altLang="en-US" dirty="0" err="1"/>
              <a:t>koje</a:t>
            </a:r>
            <a:r>
              <a:rPr lang="en-US" altLang="en-US" dirty="0"/>
              <a:t> se </a:t>
            </a:r>
            <a:r>
              <a:rPr lang="en-US" altLang="en-US" dirty="0" err="1"/>
              <a:t>verifikuju</a:t>
            </a:r>
            <a:r>
              <a:rPr lang="en-US" altLang="en-US" dirty="0"/>
              <a:t> I</a:t>
            </a:r>
          </a:p>
        </p:txBody>
      </p:sp>
      <p:sp>
        <p:nvSpPr>
          <p:cNvPr id="11268" name="Rectangle 3">
            <a:extLst>
              <a:ext uri="{FF2B5EF4-FFF2-40B4-BE49-F238E27FC236}">
                <a16:creationId xmlns:a16="http://schemas.microsoft.com/office/drawing/2014/main" id="{B292AFE0-B409-2F29-B300-5FA47B463C02}"/>
              </a:ext>
            </a:extLst>
          </p:cNvPr>
          <p:cNvSpPr>
            <a:spLocks noGrp="1" noChangeArrowheads="1"/>
          </p:cNvSpPr>
          <p:nvPr>
            <p:ph type="body" idx="1"/>
          </p:nvPr>
        </p:nvSpPr>
        <p:spPr/>
        <p:txBody>
          <a:bodyPr/>
          <a:lstStyle/>
          <a:p>
            <a:r>
              <a:rPr lang="en-US" sz="1600" dirty="0" err="1">
                <a:ea typeface="+mn-lt"/>
                <a:cs typeface="+mn-lt"/>
              </a:rPr>
              <a:t>Ovaj</a:t>
            </a:r>
            <a:r>
              <a:rPr lang="en-US" sz="1600" dirty="0">
                <a:ea typeface="+mn-lt"/>
                <a:cs typeface="+mn-lt"/>
              </a:rPr>
              <a:t> </a:t>
            </a:r>
            <a:r>
              <a:rPr lang="en-US" sz="1600" dirty="0" err="1">
                <a:ea typeface="+mn-lt"/>
                <a:cs typeface="+mn-lt"/>
              </a:rPr>
              <a:t>odeljak</a:t>
            </a:r>
            <a:r>
              <a:rPr lang="en-US" sz="1600" dirty="0">
                <a:ea typeface="+mn-lt"/>
                <a:cs typeface="+mn-lt"/>
              </a:rPr>
              <a:t> </a:t>
            </a:r>
            <a:r>
              <a:rPr lang="en-US" sz="1600" dirty="0" err="1">
                <a:ea typeface="+mn-lt"/>
                <a:cs typeface="+mn-lt"/>
              </a:rPr>
              <a:t>navodi</a:t>
            </a:r>
            <a:r>
              <a:rPr lang="en-US" sz="1600" dirty="0">
                <a:ea typeface="+mn-lt"/>
                <a:cs typeface="+mn-lt"/>
              </a:rPr>
              <a:t> </a:t>
            </a:r>
            <a:r>
              <a:rPr lang="en-US" sz="1600" dirty="0" err="1">
                <a:ea typeface="+mn-lt"/>
                <a:cs typeface="+mn-lt"/>
              </a:rPr>
              <a:t>specifične</a:t>
            </a:r>
            <a:r>
              <a:rPr lang="en-US" sz="1600" dirty="0">
                <a:ea typeface="+mn-lt"/>
                <a:cs typeface="+mn-lt"/>
              </a:rPr>
              <a:t> </a:t>
            </a:r>
            <a:r>
              <a:rPr lang="en-US" sz="1600" dirty="0" err="1">
                <a:ea typeface="+mn-lt"/>
                <a:cs typeface="+mn-lt"/>
              </a:rPr>
              <a:t>funkcije</a:t>
            </a:r>
            <a:r>
              <a:rPr lang="en-US" sz="1600" dirty="0">
                <a:ea typeface="+mn-lt"/>
                <a:cs typeface="+mn-lt"/>
              </a:rPr>
              <a:t> DUV-a </a:t>
            </a:r>
            <a:r>
              <a:rPr lang="en-US" sz="1600" dirty="0" err="1">
                <a:ea typeface="+mn-lt"/>
                <a:cs typeface="+mn-lt"/>
              </a:rPr>
              <a:t>koje</a:t>
            </a:r>
            <a:r>
              <a:rPr lang="en-US" sz="1600" dirty="0">
                <a:ea typeface="+mn-lt"/>
                <a:cs typeface="+mn-lt"/>
              </a:rPr>
              <a:t> </a:t>
            </a:r>
            <a:r>
              <a:rPr lang="en-US" sz="1600" dirty="0" err="1">
                <a:ea typeface="+mn-lt"/>
                <a:cs typeface="+mn-lt"/>
              </a:rPr>
              <a:t>će</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verifikovati</a:t>
            </a:r>
            <a:endParaRPr lang="en-US" sz="1600" dirty="0">
              <a:ea typeface="+mn-lt"/>
              <a:cs typeface="+mn-lt"/>
            </a:endParaRPr>
          </a:p>
          <a:p>
            <a:pPr eaLnBrk="1" hangingPunct="1"/>
            <a:endParaRPr lang="en-US" altLang="en-US" sz="1600" dirty="0"/>
          </a:p>
          <a:p>
            <a:r>
              <a:rPr lang="en-US" altLang="en-US" sz="1600" dirty="0"/>
              <a:t>Ova </a:t>
            </a:r>
            <a:r>
              <a:rPr lang="en-US" altLang="en-US" sz="1600" dirty="0" err="1"/>
              <a:t>sekcija</a:t>
            </a:r>
            <a:r>
              <a:rPr lang="en-US" altLang="en-US" sz="1600" dirty="0"/>
              <a:t> </a:t>
            </a:r>
            <a:r>
              <a:rPr lang="en-US" altLang="en-US" sz="1600" dirty="0" err="1"/>
              <a:t>identifikuje</a:t>
            </a:r>
            <a:r>
              <a:rPr lang="en-US" altLang="en-US" sz="1600" dirty="0"/>
              <a:t> </a:t>
            </a:r>
            <a:r>
              <a:rPr lang="en-US" altLang="en-US" sz="1600" b="1" dirty="0" err="1"/>
              <a:t>svu</a:t>
            </a:r>
            <a:r>
              <a:rPr lang="en-US" altLang="en-US" sz="1600" b="1" dirty="0"/>
              <a:t> </a:t>
            </a:r>
            <a:r>
              <a:rPr lang="en-US" altLang="en-US" sz="1600" b="1" dirty="0" err="1"/>
              <a:t>funkcionalnost</a:t>
            </a:r>
            <a:r>
              <a:rPr lang="en-US" altLang="en-US" sz="1600" b="1" dirty="0"/>
              <a:t>  </a:t>
            </a:r>
            <a:r>
              <a:rPr lang="en-US" altLang="en-US" sz="1600" dirty="0" err="1"/>
              <a:t>koju</a:t>
            </a:r>
            <a:r>
              <a:rPr lang="en-US" altLang="en-US" sz="1600" dirty="0"/>
              <a:t> </a:t>
            </a:r>
            <a:r>
              <a:rPr lang="en-US" altLang="en-US" sz="1600" dirty="0" err="1"/>
              <a:t>će</a:t>
            </a:r>
            <a:r>
              <a:rPr lang="en-US" altLang="en-US" sz="1600" dirty="0"/>
              <a:t> </a:t>
            </a:r>
            <a:r>
              <a:rPr lang="en-US" altLang="en-US" sz="1600" dirty="0" err="1"/>
              <a:t>tim</a:t>
            </a:r>
            <a:r>
              <a:rPr lang="en-US" altLang="en-US" sz="1600" dirty="0"/>
              <a:t> </a:t>
            </a:r>
            <a:r>
              <a:rPr lang="en-US" altLang="en-US" sz="1600" dirty="0" err="1"/>
              <a:t>verifikovati</a:t>
            </a:r>
            <a:endParaRPr lang="en-US" altLang="en-US" sz="1600" dirty="0">
              <a:cs typeface="Arial"/>
            </a:endParaRPr>
          </a:p>
          <a:p>
            <a:endParaRPr lang="en-US" altLang="en-US" sz="1600" dirty="0">
              <a:cs typeface="Arial"/>
            </a:endParaRPr>
          </a:p>
          <a:p>
            <a:r>
              <a:rPr lang="en-US" altLang="en-US" sz="1600" dirty="0" err="1">
                <a:cs typeface="Arial"/>
              </a:rPr>
              <a:t>Osnovni</a:t>
            </a:r>
            <a:r>
              <a:rPr lang="en-US" altLang="en-US" sz="1600" dirty="0">
                <a:cs typeface="Arial"/>
              </a:rPr>
              <a:t> </a:t>
            </a:r>
            <a:r>
              <a:rPr lang="en-US" altLang="en-US" sz="1600" dirty="0" err="1">
                <a:cs typeface="Arial"/>
              </a:rPr>
              <a:t>izvor</a:t>
            </a:r>
            <a:r>
              <a:rPr lang="en-US" altLang="en-US" sz="1600" dirty="0">
                <a:cs typeface="Arial"/>
              </a:rPr>
              <a:t> </a:t>
            </a:r>
            <a:r>
              <a:rPr lang="en-US" altLang="en-US" sz="1600" dirty="0" err="1">
                <a:cs typeface="Arial"/>
              </a:rPr>
              <a:t>liste</a:t>
            </a:r>
            <a:r>
              <a:rPr lang="en-US" altLang="en-US" sz="1600" dirty="0">
                <a:cs typeface="Arial"/>
              </a:rPr>
              <a:t> </a:t>
            </a:r>
            <a:r>
              <a:rPr lang="en-US" altLang="en-US" sz="1600" dirty="0" err="1">
                <a:cs typeface="Arial"/>
              </a:rPr>
              <a:t>funkcija</a:t>
            </a:r>
            <a:r>
              <a:rPr lang="en-US" altLang="en-US" sz="1600" dirty="0">
                <a:cs typeface="Arial"/>
              </a:rPr>
              <a:t> je </a:t>
            </a:r>
            <a:r>
              <a:rPr lang="en-US" altLang="en-US" sz="1600" dirty="0" err="1">
                <a:cs typeface="Arial"/>
              </a:rPr>
              <a:t>specifikacija</a:t>
            </a:r>
            <a:r>
              <a:rPr lang="en-US" altLang="en-US" sz="1600" dirty="0">
                <a:cs typeface="Arial"/>
              </a:rPr>
              <a:t> – </a:t>
            </a:r>
            <a:r>
              <a:rPr lang="en-US" altLang="en-US" sz="1600" dirty="0" err="1">
                <a:cs typeface="Arial"/>
              </a:rPr>
              <a:t>svaka</a:t>
            </a:r>
            <a:r>
              <a:rPr lang="en-US" altLang="en-US" sz="1600" dirty="0">
                <a:cs typeface="Arial"/>
              </a:rPr>
              <a:t> </a:t>
            </a:r>
            <a:r>
              <a:rPr lang="en-US" altLang="en-US" sz="1600" dirty="0" err="1">
                <a:cs typeface="Arial"/>
              </a:rPr>
              <a:t>funkcija</a:t>
            </a:r>
            <a:r>
              <a:rPr lang="en-US" altLang="en-US" sz="1600" dirty="0">
                <a:cs typeface="Arial"/>
              </a:rPr>
              <a:t> </a:t>
            </a:r>
            <a:r>
              <a:rPr lang="en-US" altLang="en-US" sz="1600" dirty="0" err="1">
                <a:cs typeface="Arial"/>
              </a:rPr>
              <a:t>treba</a:t>
            </a:r>
            <a:r>
              <a:rPr lang="en-US" altLang="en-US" sz="1600" dirty="0">
                <a:cs typeface="Arial"/>
              </a:rPr>
              <a:t> da </a:t>
            </a:r>
            <a:r>
              <a:rPr lang="en-US" altLang="en-US" sz="1600" dirty="0" err="1">
                <a:cs typeface="Arial"/>
              </a:rPr>
              <a:t>ima</a:t>
            </a:r>
            <a:r>
              <a:rPr lang="en-US" altLang="en-US" sz="1600" dirty="0">
                <a:cs typeface="Arial"/>
              </a:rPr>
              <a:t> </a:t>
            </a:r>
            <a:r>
              <a:rPr lang="en-US" altLang="en-US" sz="1600" dirty="0" err="1">
                <a:cs typeface="Arial"/>
              </a:rPr>
              <a:t>kratak</a:t>
            </a:r>
            <a:r>
              <a:rPr lang="en-US" altLang="en-US" sz="1600" dirty="0">
                <a:cs typeface="Arial"/>
              </a:rPr>
              <a:t> </a:t>
            </a:r>
            <a:r>
              <a:rPr lang="en-US" altLang="en-US" sz="1600" dirty="0" err="1">
                <a:cs typeface="Arial"/>
              </a:rPr>
              <a:t>opis</a:t>
            </a:r>
            <a:r>
              <a:rPr lang="en-US" altLang="en-US" sz="1600" dirty="0">
                <a:cs typeface="Arial"/>
              </a:rPr>
              <a:t> </a:t>
            </a:r>
            <a:r>
              <a:rPr lang="en-US" altLang="en-US" sz="1600" dirty="0" err="1">
                <a:cs typeface="Arial"/>
              </a:rPr>
              <a:t>i</a:t>
            </a:r>
            <a:r>
              <a:rPr lang="en-US" altLang="en-US" sz="1600" dirty="0">
                <a:cs typeface="Arial"/>
              </a:rPr>
              <a:t> </a:t>
            </a:r>
            <a:r>
              <a:rPr lang="en-US" altLang="en-US" sz="1600" dirty="0" err="1">
                <a:cs typeface="Arial"/>
              </a:rPr>
              <a:t>odgovarajuću</a:t>
            </a:r>
            <a:r>
              <a:rPr lang="en-US" altLang="en-US" sz="1600" dirty="0">
                <a:cs typeface="Arial"/>
              </a:rPr>
              <a:t> </a:t>
            </a:r>
            <a:r>
              <a:rPr lang="en-US" altLang="en-US" sz="1600" dirty="0" err="1">
                <a:cs typeface="Arial"/>
              </a:rPr>
              <a:t>referencu</a:t>
            </a:r>
            <a:r>
              <a:rPr lang="en-US" altLang="en-US" sz="1600" dirty="0">
                <a:cs typeface="Arial"/>
              </a:rPr>
              <a:t> </a:t>
            </a:r>
            <a:r>
              <a:rPr lang="en-US" altLang="en-US" sz="1600" dirty="0" err="1">
                <a:cs typeface="Arial"/>
              </a:rPr>
              <a:t>na</a:t>
            </a:r>
            <a:r>
              <a:rPr lang="en-US" altLang="en-US" sz="1600" dirty="0">
                <a:cs typeface="Arial"/>
              </a:rPr>
              <a:t> </a:t>
            </a:r>
            <a:r>
              <a:rPr lang="en-US" altLang="en-US" sz="1600" dirty="0" err="1">
                <a:cs typeface="Arial"/>
              </a:rPr>
              <a:t>specifikaciju</a:t>
            </a:r>
            <a:r>
              <a:rPr lang="en-US" altLang="en-US" sz="1600" dirty="0">
                <a:cs typeface="Arial"/>
              </a:rPr>
              <a:t> </a:t>
            </a:r>
          </a:p>
          <a:p>
            <a:endParaRPr lang="en-US" altLang="en-US" sz="1600" dirty="0">
              <a:cs typeface="Arial"/>
            </a:endParaRPr>
          </a:p>
          <a:p>
            <a:r>
              <a:rPr lang="en-US" sz="1600" dirty="0">
                <a:ea typeface="+mn-lt"/>
                <a:cs typeface="+mn-lt"/>
              </a:rPr>
              <a:t>Lista </a:t>
            </a:r>
            <a:r>
              <a:rPr lang="en-US" sz="1600" dirty="0" err="1">
                <a:ea typeface="+mn-lt"/>
                <a:cs typeface="+mn-lt"/>
              </a:rPr>
              <a:t>funkcija</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treba</a:t>
            </a:r>
            <a:r>
              <a:rPr lang="en-US" sz="1600" dirty="0">
                <a:ea typeface="+mn-lt"/>
                <a:cs typeface="+mn-lt"/>
              </a:rPr>
              <a:t> </a:t>
            </a:r>
            <a:r>
              <a:rPr lang="en-US" sz="1600" dirty="0" err="1">
                <a:ea typeface="+mn-lt"/>
                <a:cs typeface="+mn-lt"/>
              </a:rPr>
              <a:t>verifikovati</a:t>
            </a:r>
            <a:r>
              <a:rPr lang="en-US" sz="1600" dirty="0">
                <a:ea typeface="+mn-lt"/>
                <a:cs typeface="+mn-lt"/>
              </a:rPr>
              <a:t> mora da </a:t>
            </a:r>
            <a:r>
              <a:rPr lang="en-US" sz="1600" dirty="0" err="1">
                <a:ea typeface="+mn-lt"/>
                <a:cs typeface="+mn-lt"/>
              </a:rPr>
              <a:t>sadrži</a:t>
            </a:r>
            <a:r>
              <a:rPr lang="en-US" sz="1600" dirty="0">
                <a:ea typeface="+mn-lt"/>
                <a:cs typeface="+mn-lt"/>
              </a:rPr>
              <a:t> </a:t>
            </a:r>
            <a:r>
              <a:rPr lang="en-US" sz="1600" dirty="0" err="1">
                <a:ea typeface="+mn-lt"/>
                <a:cs typeface="+mn-lt"/>
              </a:rPr>
              <a:t>fundamentalne</a:t>
            </a:r>
            <a:r>
              <a:rPr lang="en-US" sz="1600" dirty="0">
                <a:ea typeface="+mn-lt"/>
                <a:cs typeface="+mn-lt"/>
              </a:rPr>
              <a:t>  </a:t>
            </a:r>
            <a:r>
              <a:rPr lang="en-US" sz="1600" dirty="0" err="1">
                <a:ea typeface="+mn-lt"/>
                <a:cs typeface="+mn-lt"/>
              </a:rPr>
              <a:t>funkcije</a:t>
            </a:r>
            <a:r>
              <a:rPr lang="en-US" sz="1600" dirty="0">
                <a:ea typeface="+mn-lt"/>
                <a:cs typeface="+mn-lt"/>
              </a:rPr>
              <a:t>, </a:t>
            </a:r>
            <a:r>
              <a:rPr lang="en-US" sz="1600" dirty="0" err="1">
                <a:ea typeface="+mn-lt"/>
                <a:cs typeface="+mn-lt"/>
              </a:rPr>
              <a:t>tj</a:t>
            </a:r>
            <a:r>
              <a:rPr lang="en-US" sz="1600" dirty="0">
                <a:ea typeface="+mn-lt"/>
                <a:cs typeface="+mn-lt"/>
              </a:rPr>
              <a:t> </a:t>
            </a:r>
            <a:r>
              <a:rPr lang="en-US" sz="1600" dirty="0" err="1">
                <a:ea typeface="+mn-lt"/>
                <a:cs typeface="+mn-lt"/>
              </a:rPr>
              <a:t>funkcije</a:t>
            </a:r>
            <a:r>
              <a:rPr lang="en-US" sz="1600" dirty="0">
                <a:ea typeface="+mn-lt"/>
                <a:cs typeface="+mn-lt"/>
              </a:rPr>
              <a:t> </a:t>
            </a:r>
            <a:r>
              <a:rPr lang="en-US" sz="1600" dirty="0" err="1">
                <a:ea typeface="+mn-lt"/>
                <a:cs typeface="+mn-lt"/>
              </a:rPr>
              <a:t>prisutne</a:t>
            </a:r>
            <a:r>
              <a:rPr lang="en-US" sz="1600" dirty="0">
                <a:ea typeface="+mn-lt"/>
                <a:cs typeface="+mn-lt"/>
              </a:rPr>
              <a:t> u </a:t>
            </a:r>
            <a:r>
              <a:rPr lang="en-US" sz="1600" dirty="0" err="1">
                <a:ea typeface="+mn-lt"/>
                <a:cs typeface="+mn-lt"/>
              </a:rPr>
              <a:t>okviru</a:t>
            </a:r>
            <a:r>
              <a:rPr lang="en-US" sz="1600" dirty="0">
                <a:ea typeface="+mn-lt"/>
                <a:cs typeface="+mn-lt"/>
              </a:rPr>
              <a:t> </a:t>
            </a:r>
            <a:r>
              <a:rPr lang="en-US" sz="1600" dirty="0" err="1">
                <a:ea typeface="+mn-lt"/>
                <a:cs typeface="+mn-lt"/>
              </a:rPr>
              <a:t>svakog</a:t>
            </a:r>
            <a:r>
              <a:rPr lang="en-US" sz="1600" dirty="0">
                <a:ea typeface="+mn-lt"/>
                <a:cs typeface="+mn-lt"/>
              </a:rPr>
              <a:t> </a:t>
            </a:r>
            <a:r>
              <a:rPr lang="en-US" sz="1600" dirty="0" err="1">
                <a:ea typeface="+mn-lt"/>
                <a:cs typeface="+mn-lt"/>
              </a:rPr>
              <a:t>projekta</a:t>
            </a:r>
            <a:r>
              <a:rPr lang="en-US" sz="1600" dirty="0">
                <a:ea typeface="+mn-lt"/>
                <a:cs typeface="+mn-lt"/>
              </a:rPr>
              <a:t> (</a:t>
            </a:r>
            <a:r>
              <a:rPr lang="en-US" sz="1600" dirty="0" err="1">
                <a:ea typeface="+mn-lt"/>
                <a:cs typeface="+mn-lt"/>
              </a:rPr>
              <a:t>resetovanje</a:t>
            </a:r>
            <a:r>
              <a:rPr lang="en-US" sz="1600" dirty="0">
                <a:ea typeface="+mn-lt"/>
                <a:cs typeface="+mn-lt"/>
              </a:rPr>
              <a:t> </a:t>
            </a:r>
            <a:r>
              <a:rPr lang="en-US" sz="1600" dirty="0" err="1">
                <a:ea typeface="+mn-lt"/>
                <a:cs typeface="+mn-lt"/>
              </a:rPr>
              <a:t>sistema</a:t>
            </a:r>
            <a:r>
              <a:rPr lang="en-US" sz="1600" dirty="0">
                <a:ea typeface="+mn-lt"/>
                <a:cs typeface="+mn-lt"/>
              </a:rPr>
              <a:t>, </a:t>
            </a:r>
            <a:r>
              <a:rPr lang="en-US" sz="1600" dirty="0" err="1">
                <a:ea typeface="+mn-lt"/>
                <a:cs typeface="+mn-lt"/>
              </a:rPr>
              <a:t>rukovanje</a:t>
            </a:r>
            <a:r>
              <a:rPr lang="en-US" sz="1600" dirty="0">
                <a:ea typeface="+mn-lt"/>
                <a:cs typeface="+mn-lt"/>
              </a:rPr>
              <a:t> </a:t>
            </a:r>
            <a:r>
              <a:rPr lang="en-US" sz="1600" dirty="0" err="1">
                <a:ea typeface="+mn-lt"/>
                <a:cs typeface="+mn-lt"/>
              </a:rPr>
              <a:t>greškama</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debagovanje</a:t>
            </a:r>
            <a:r>
              <a:rPr lang="en-US" sz="1600" dirty="0">
                <a:ea typeface="+mn-lt"/>
                <a:cs typeface="+mn-lt"/>
              </a:rPr>
              <a:t> </a:t>
            </a:r>
            <a:r>
              <a:rPr lang="en-US" sz="1600" dirty="0" err="1">
                <a:ea typeface="+mn-lt"/>
                <a:cs typeface="+mn-lt"/>
              </a:rPr>
              <a:t>sistema</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i</a:t>
            </a:r>
            <a:r>
              <a:rPr lang="en-US" sz="1600" dirty="0">
                <a:ea typeface="+mn-lt"/>
                <a:cs typeface="+mn-lt"/>
              </a:rPr>
              <a:t> pod </a:t>
            </a:r>
            <a:r>
              <a:rPr lang="en-US" sz="1600" dirty="0" err="1">
                <a:ea typeface="+mn-lt"/>
                <a:cs typeface="+mn-lt"/>
              </a:rPr>
              <a:t>kojim</a:t>
            </a:r>
            <a:r>
              <a:rPr lang="en-US" sz="1600" dirty="0">
                <a:ea typeface="+mn-lt"/>
                <a:cs typeface="+mn-lt"/>
              </a:rPr>
              <a:t> </a:t>
            </a:r>
            <a:r>
              <a:rPr lang="en-US" sz="1600" dirty="0" err="1">
                <a:ea typeface="+mn-lt"/>
                <a:cs typeface="+mn-lt"/>
              </a:rPr>
              <a:t>uslovima</a:t>
            </a:r>
            <a:r>
              <a:rPr lang="en-US" sz="1600" dirty="0">
                <a:ea typeface="+mn-lt"/>
                <a:cs typeface="+mn-lt"/>
              </a:rPr>
              <a:t> </a:t>
            </a:r>
            <a:r>
              <a:rPr lang="en-US" sz="1600" dirty="0" err="1">
                <a:ea typeface="+mn-lt"/>
                <a:cs typeface="+mn-lt"/>
              </a:rPr>
              <a:t>će</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verifikovati</a:t>
            </a:r>
            <a:r>
              <a:rPr lang="en-US" sz="1600" dirty="0">
                <a:ea typeface="+mn-lt"/>
                <a:cs typeface="+mn-lt"/>
              </a:rPr>
              <a:t> </a:t>
            </a:r>
            <a:r>
              <a:rPr lang="en-US" sz="1600" dirty="0" err="1">
                <a:ea typeface="+mn-lt"/>
                <a:cs typeface="+mn-lt"/>
              </a:rPr>
              <a:t>ove</a:t>
            </a:r>
            <a:r>
              <a:rPr lang="en-US" sz="1600" dirty="0">
                <a:ea typeface="+mn-lt"/>
                <a:cs typeface="+mn-lt"/>
              </a:rPr>
              <a:t> </a:t>
            </a:r>
            <a:r>
              <a:rPr lang="en-US" sz="1600" dirty="0" err="1">
                <a:ea typeface="+mn-lt"/>
                <a:cs typeface="+mn-lt"/>
              </a:rPr>
              <a:t>funkcije</a:t>
            </a:r>
            <a:r>
              <a:rPr lang="en-US" sz="1600" dirty="0">
                <a:ea typeface="+mn-lt"/>
                <a:cs typeface="+mn-lt"/>
              </a:rPr>
              <a:t> </a:t>
            </a:r>
            <a:endParaRPr lang="en-US" sz="1600" dirty="0">
              <a:cs typeface="Arial"/>
            </a:endParaRPr>
          </a:p>
          <a:p>
            <a:endParaRPr lang="en-US" sz="1600" dirty="0"/>
          </a:p>
          <a:p>
            <a:pPr eaLnBrk="1" hangingPunct="1"/>
            <a:r>
              <a:rPr lang="en-US" altLang="en-US" sz="1600" dirty="0"/>
              <a:t>Lista </a:t>
            </a:r>
            <a:r>
              <a:rPr lang="en-US" altLang="en-US" sz="1600" dirty="0" err="1"/>
              <a:t>dalje</a:t>
            </a:r>
            <a:r>
              <a:rPr lang="en-US" altLang="en-US" sz="1600" dirty="0"/>
              <a:t> </a:t>
            </a:r>
            <a:r>
              <a:rPr lang="en-US" altLang="en-US" sz="1600" dirty="0" err="1"/>
              <a:t>može</a:t>
            </a:r>
            <a:r>
              <a:rPr lang="en-US" altLang="en-US" sz="1600" dirty="0"/>
              <a:t> da se </a:t>
            </a:r>
            <a:r>
              <a:rPr lang="en-US" altLang="en-US" sz="1600" dirty="0" err="1"/>
              <a:t>podeli</a:t>
            </a:r>
            <a:r>
              <a:rPr lang="en-US" altLang="en-US" sz="1600" dirty="0"/>
              <a:t> </a:t>
            </a:r>
            <a:r>
              <a:rPr lang="en-US" altLang="en-US" sz="1600" dirty="0" err="1"/>
              <a:t>na</a:t>
            </a:r>
            <a:r>
              <a:rPr lang="en-US" altLang="en-US" sz="1600" dirty="0"/>
              <a:t> </a:t>
            </a:r>
            <a:r>
              <a:rPr lang="en-US" altLang="en-US" sz="1600" dirty="0" err="1"/>
              <a:t>sledeće</a:t>
            </a:r>
            <a:r>
              <a:rPr lang="en-US" altLang="en-US" sz="1600" dirty="0"/>
              <a:t> </a:t>
            </a:r>
            <a:r>
              <a:rPr lang="en-US" altLang="en-US" sz="1600" dirty="0" err="1"/>
              <a:t>podliste</a:t>
            </a:r>
            <a:r>
              <a:rPr lang="en-US" altLang="en-US" sz="1600" dirty="0"/>
              <a:t>:</a:t>
            </a:r>
            <a:endParaRPr lang="en-US" altLang="en-US" sz="1600" dirty="0">
              <a:cs typeface="Arial"/>
            </a:endParaRPr>
          </a:p>
          <a:p>
            <a:pPr lvl="1" indent="-188595" eaLnBrk="1" hangingPunct="1"/>
            <a:r>
              <a:rPr lang="en-US" altLang="en-US" sz="1400" dirty="0" err="1"/>
              <a:t>Kritične</a:t>
            </a:r>
            <a:r>
              <a:rPr lang="en-US" altLang="en-US" sz="1400" dirty="0"/>
              <a:t> </a:t>
            </a:r>
            <a:r>
              <a:rPr lang="en-US" altLang="en-US" sz="1400" dirty="0" err="1"/>
              <a:t>funkcije</a:t>
            </a:r>
            <a:endParaRPr lang="en-US" altLang="en-US" sz="1400" dirty="0" err="1">
              <a:cs typeface="Arial"/>
            </a:endParaRPr>
          </a:p>
          <a:p>
            <a:pPr lvl="1" indent="-188595" eaLnBrk="1" hangingPunct="1"/>
            <a:r>
              <a:rPr lang="en-US" altLang="en-US" sz="1400" dirty="0" err="1"/>
              <a:t>Sekundarne</a:t>
            </a:r>
            <a:r>
              <a:rPr lang="en-US" altLang="en-US" sz="1400" dirty="0"/>
              <a:t> </a:t>
            </a:r>
            <a:r>
              <a:rPr lang="en-US" altLang="en-US" sz="1400" dirty="0" err="1"/>
              <a:t>funkcije</a:t>
            </a:r>
            <a:endParaRPr lang="en-US" altLang="en-US" sz="1400" dirty="0" err="1">
              <a:cs typeface="Arial"/>
            </a:endParaRPr>
          </a:p>
          <a:p>
            <a:pPr lvl="1" indent="-188595" eaLnBrk="1" hangingPunct="1"/>
            <a:r>
              <a:rPr lang="en-US" altLang="en-US" sz="1400" dirty="0" err="1"/>
              <a:t>Funkcije</a:t>
            </a:r>
            <a:r>
              <a:rPr lang="en-US" altLang="en-US" sz="1400" dirty="0"/>
              <a:t> </a:t>
            </a:r>
            <a:r>
              <a:rPr lang="en-US" altLang="en-US" sz="1400" dirty="0" err="1"/>
              <a:t>koje</a:t>
            </a:r>
            <a:r>
              <a:rPr lang="en-US" altLang="en-US" sz="1400" dirty="0"/>
              <a:t> se </a:t>
            </a:r>
            <a:r>
              <a:rPr lang="en-US" altLang="en-US" sz="1400" dirty="0" err="1"/>
              <a:t>neće</a:t>
            </a:r>
            <a:r>
              <a:rPr lang="en-US" altLang="en-US" sz="1400" dirty="0"/>
              <a:t> </a:t>
            </a:r>
            <a:r>
              <a:rPr lang="en-US" altLang="en-US" sz="1400" dirty="0" err="1"/>
              <a:t>verifikovati</a:t>
            </a:r>
            <a:r>
              <a:rPr lang="en-US" altLang="en-US" sz="1400" dirty="0"/>
              <a:t> (</a:t>
            </a:r>
            <a:r>
              <a:rPr lang="en-US" altLang="en-US" sz="1400" dirty="0" err="1"/>
              <a:t>na</a:t>
            </a:r>
            <a:r>
              <a:rPr lang="en-US" altLang="en-US" sz="1400" dirty="0"/>
              <a:t> </a:t>
            </a:r>
            <a:r>
              <a:rPr lang="en-US" altLang="en-US" sz="1400" dirty="0" err="1"/>
              <a:t>trenutnom</a:t>
            </a:r>
            <a:r>
              <a:rPr lang="en-US" altLang="en-US" sz="1400" dirty="0"/>
              <a:t> </a:t>
            </a:r>
            <a:r>
              <a:rPr lang="en-US" altLang="en-US" sz="1400" dirty="0" err="1"/>
              <a:t>nivou</a:t>
            </a:r>
            <a:r>
              <a:rPr lang="en-US" altLang="en-US" sz="1400" dirty="0"/>
              <a:t> </a:t>
            </a:r>
            <a:r>
              <a:rPr lang="en-US" altLang="en-US" sz="1400" dirty="0" err="1"/>
              <a:t>verifikacije</a:t>
            </a:r>
            <a:r>
              <a:rPr lang="en-US" altLang="en-US" sz="1400" dirty="0"/>
              <a:t>)</a:t>
            </a:r>
            <a:endParaRPr lang="en-US" altLang="en-US" sz="1400" dirty="0">
              <a:cs typeface="Arial"/>
            </a:endParaRPr>
          </a:p>
          <a:p>
            <a:pPr marL="0" indent="0" eaLnBrk="1" hangingPunct="1">
              <a:buNone/>
            </a:pPr>
            <a:endParaRPr lang="en-US" altLang="en-US" sz="1600" dirty="0">
              <a:cs typeface="Arial"/>
            </a:endParaRPr>
          </a:p>
          <a:p>
            <a:pPr eaLnBrk="1" hangingPunct="1"/>
            <a:endParaRPr lang="en-US" altLang="en-US" sz="1600"/>
          </a:p>
        </p:txBody>
      </p:sp>
      <p:sp>
        <p:nvSpPr>
          <p:cNvPr id="2" name="Rectangle: Rounded Corners 1">
            <a:extLst>
              <a:ext uri="{FF2B5EF4-FFF2-40B4-BE49-F238E27FC236}">
                <a16:creationId xmlns:a16="http://schemas.microsoft.com/office/drawing/2014/main" id="{D28867FC-0D7B-9AB3-9931-C671A1EE0820}"/>
              </a:ext>
            </a:extLst>
          </p:cNvPr>
          <p:cNvSpPr/>
          <p:nvPr/>
        </p:nvSpPr>
        <p:spPr bwMode="auto">
          <a:xfrm>
            <a:off x="8278867" y="5918101"/>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ctr" defTabSz="914400">
              <a:lnSpc>
                <a:spcPct val="100000"/>
              </a:lnSpc>
              <a:spcBef>
                <a:spcPct val="0"/>
              </a:spcBef>
              <a:spcAft>
                <a:spcPct val="0"/>
              </a:spcAft>
              <a:buNone/>
              <a:tabLst/>
            </a:pPr>
            <a:r>
              <a:rPr lang="en-US">
                <a:solidFill>
                  <a:schemeClr val="bg1"/>
                </a:solidFill>
                <a:latin typeface="Arial"/>
                <a:cs typeface="Arial"/>
              </a:rPr>
              <a:t>2</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9AAE870B-A57B-0984-4E39-098F19CB6C33}"/>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CBC610-8ECB-42F9-85A1-C9DD0607BF6D}" type="slidenum">
              <a:rPr lang="de-DE" altLang="en-US">
                <a:solidFill>
                  <a:schemeClr val="bg1"/>
                </a:solidFill>
              </a:rPr>
              <a:pPr/>
              <a:t>16</a:t>
            </a:fld>
            <a:endParaRPr lang="de-DE" altLang="en-US">
              <a:solidFill>
                <a:schemeClr val="bg1"/>
              </a:solidFill>
            </a:endParaRPr>
          </a:p>
        </p:txBody>
      </p:sp>
      <p:sp>
        <p:nvSpPr>
          <p:cNvPr id="11267" name="Rectangle 2">
            <a:extLst>
              <a:ext uri="{FF2B5EF4-FFF2-40B4-BE49-F238E27FC236}">
                <a16:creationId xmlns:a16="http://schemas.microsoft.com/office/drawing/2014/main" id="{51335199-A5CA-26BB-849A-5A372772C24B}"/>
              </a:ext>
            </a:extLst>
          </p:cNvPr>
          <p:cNvSpPr>
            <a:spLocks noGrp="1" noChangeArrowheads="1"/>
          </p:cNvSpPr>
          <p:nvPr>
            <p:ph type="title"/>
          </p:nvPr>
        </p:nvSpPr>
        <p:spPr/>
        <p:txBody>
          <a:bodyPr/>
          <a:lstStyle/>
          <a:p>
            <a:r>
              <a:rPr lang="en-US" dirty="0" err="1"/>
              <a:t>Funkcije</a:t>
            </a:r>
            <a:r>
              <a:rPr lang="en-US" dirty="0"/>
              <a:t> </a:t>
            </a:r>
            <a:r>
              <a:rPr lang="en-US" dirty="0" err="1"/>
              <a:t>koje</a:t>
            </a:r>
            <a:r>
              <a:rPr lang="en-US" dirty="0"/>
              <a:t> se </a:t>
            </a:r>
            <a:r>
              <a:rPr lang="en-US" dirty="0" err="1"/>
              <a:t>verifikuju</a:t>
            </a:r>
            <a:r>
              <a:rPr lang="en-US" altLang="en-US" dirty="0"/>
              <a:t> II</a:t>
            </a:r>
            <a:endParaRPr lang="en-US" dirty="0"/>
          </a:p>
        </p:txBody>
      </p:sp>
      <p:sp>
        <p:nvSpPr>
          <p:cNvPr id="11268" name="Rectangle 3">
            <a:extLst>
              <a:ext uri="{FF2B5EF4-FFF2-40B4-BE49-F238E27FC236}">
                <a16:creationId xmlns:a16="http://schemas.microsoft.com/office/drawing/2014/main" id="{B292AFE0-B409-2F29-B300-5FA47B463C02}"/>
              </a:ext>
            </a:extLst>
          </p:cNvPr>
          <p:cNvSpPr>
            <a:spLocks noGrp="1" noChangeArrowheads="1"/>
          </p:cNvSpPr>
          <p:nvPr>
            <p:ph type="body" idx="1"/>
          </p:nvPr>
        </p:nvSpPr>
        <p:spPr>
          <a:xfrm>
            <a:off x="319088" y="863600"/>
            <a:ext cx="8524875" cy="4046744"/>
          </a:xfrm>
        </p:spPr>
        <p:txBody>
          <a:bodyPr/>
          <a:lstStyle/>
          <a:p>
            <a:pPr marL="0" indent="0" eaLnBrk="1" hangingPunct="1">
              <a:buNone/>
            </a:pPr>
            <a:endParaRPr lang="en-US" altLang="en-US" sz="1400">
              <a:cs typeface="Arial"/>
            </a:endParaRPr>
          </a:p>
          <a:p>
            <a:pPr eaLnBrk="1" hangingPunct="1"/>
            <a:r>
              <a:rPr lang="en-US" altLang="en-US" sz="1600" b="1" dirty="0" err="1"/>
              <a:t>Kritične</a:t>
            </a:r>
            <a:r>
              <a:rPr lang="en-US" altLang="en-US" sz="1600" i="1" dirty="0"/>
              <a:t> </a:t>
            </a:r>
            <a:r>
              <a:rPr lang="en-US" altLang="en-US" sz="1600" b="1" dirty="0" err="1"/>
              <a:t>funkcije</a:t>
            </a:r>
            <a:r>
              <a:rPr lang="en-US" altLang="en-US" sz="1600" i="1" dirty="0"/>
              <a:t> </a:t>
            </a:r>
            <a:r>
              <a:rPr lang="en-US" altLang="en-US" sz="1600" dirty="0" err="1"/>
              <a:t>su</a:t>
            </a:r>
            <a:r>
              <a:rPr lang="en-US" altLang="en-US" sz="1600" dirty="0"/>
              <a:t> one </a:t>
            </a:r>
            <a:r>
              <a:rPr lang="en-US" altLang="en-US" sz="1600" dirty="0" err="1"/>
              <a:t>koje</a:t>
            </a:r>
            <a:r>
              <a:rPr lang="en-US" altLang="en-US" sz="1600" dirty="0"/>
              <a:t> </a:t>
            </a:r>
            <a:r>
              <a:rPr lang="en-US" altLang="en-US" sz="1600" dirty="0" err="1"/>
              <a:t>tim</a:t>
            </a:r>
            <a:r>
              <a:rPr lang="en-US" altLang="en-US" sz="1600" dirty="0"/>
              <a:t> mora da </a:t>
            </a:r>
            <a:r>
              <a:rPr lang="en-US" altLang="en-US" sz="1600" dirty="0" err="1"/>
              <a:t>verifikuje</a:t>
            </a:r>
            <a:r>
              <a:rPr lang="en-US" altLang="en-US" sz="1600" dirty="0"/>
              <a:t> – "</a:t>
            </a:r>
            <a:r>
              <a:rPr lang="en-US" altLang="en-US" sz="1600" dirty="0" err="1"/>
              <a:t>linija</a:t>
            </a:r>
            <a:r>
              <a:rPr lang="en-US" altLang="en-US" sz="1600" dirty="0"/>
              <a:t> </a:t>
            </a:r>
            <a:r>
              <a:rPr lang="en-US" altLang="en-US" sz="1600" dirty="0" err="1"/>
              <a:t>koja</a:t>
            </a:r>
            <a:r>
              <a:rPr lang="en-US" altLang="en-US" sz="1600" dirty="0"/>
              <a:t> ne </a:t>
            </a:r>
            <a:r>
              <a:rPr lang="en-US" altLang="en-US" sz="1600" dirty="0" err="1"/>
              <a:t>može</a:t>
            </a:r>
            <a:r>
              <a:rPr lang="en-US" altLang="en-US" sz="1600" dirty="0"/>
              <a:t> da se </a:t>
            </a:r>
            <a:r>
              <a:rPr lang="en-US" altLang="en-US" sz="1600" dirty="0" err="1"/>
              <a:t>pređe</a:t>
            </a:r>
            <a:r>
              <a:rPr lang="en-US" altLang="en-US" sz="1600" dirty="0"/>
              <a:t>", </a:t>
            </a:r>
            <a:r>
              <a:rPr lang="en-US" altLang="en-US" sz="1600" dirty="0" err="1"/>
              <a:t>ako</a:t>
            </a:r>
            <a:r>
              <a:rPr lang="en-US" altLang="en-US" sz="1600" dirty="0"/>
              <a:t> </a:t>
            </a:r>
            <a:r>
              <a:rPr lang="en-US" altLang="en-US" sz="1600" dirty="0" err="1"/>
              <a:t>verifikovanje</a:t>
            </a:r>
            <a:r>
              <a:rPr lang="en-US" altLang="en-US" sz="1600" dirty="0"/>
              <a:t> </a:t>
            </a:r>
            <a:r>
              <a:rPr lang="en-US" altLang="en-US" sz="1600" dirty="0" err="1"/>
              <a:t>ovih</a:t>
            </a:r>
            <a:r>
              <a:rPr lang="en-US" altLang="en-US" sz="1600" dirty="0"/>
              <a:t> </a:t>
            </a:r>
            <a:r>
              <a:rPr lang="en-US" altLang="en-US" sz="1600" dirty="0" err="1"/>
              <a:t>funkcija</a:t>
            </a:r>
            <a:r>
              <a:rPr lang="en-US" altLang="en-US" sz="1600" dirty="0"/>
              <a:t> </a:t>
            </a:r>
            <a:r>
              <a:rPr lang="en-US" altLang="en-US" sz="1600" dirty="0" err="1"/>
              <a:t>bude</a:t>
            </a:r>
            <a:r>
              <a:rPr lang="en-US" altLang="en-US" sz="1600" dirty="0"/>
              <a:t> </a:t>
            </a:r>
            <a:r>
              <a:rPr lang="en-US" altLang="en-US" sz="1600" dirty="0" err="1"/>
              <a:t>neuspešno</a:t>
            </a:r>
            <a:r>
              <a:rPr lang="en-US" altLang="en-US" sz="1600" dirty="0"/>
              <a:t>, </a:t>
            </a:r>
            <a:r>
              <a:rPr lang="en-US" altLang="en-US" sz="1600" dirty="0" err="1"/>
              <a:t>uređaj</a:t>
            </a:r>
            <a:r>
              <a:rPr lang="en-US" altLang="en-US" sz="1600" dirty="0"/>
              <a:t> se </a:t>
            </a:r>
            <a:r>
              <a:rPr lang="en-US" altLang="en-US" sz="1600" dirty="0" err="1"/>
              <a:t>smatra</a:t>
            </a:r>
            <a:r>
              <a:rPr lang="en-US" altLang="en-US" sz="1600" dirty="0"/>
              <a:t> "</a:t>
            </a:r>
            <a:r>
              <a:rPr lang="en-US" altLang="en-US" sz="1600" dirty="0" err="1"/>
              <a:t>mrtvim</a:t>
            </a:r>
            <a:r>
              <a:rPr lang="en-US" altLang="en-US" sz="1600" dirty="0"/>
              <a:t>"</a:t>
            </a:r>
            <a:endParaRPr lang="en-US" altLang="en-US" sz="1600" dirty="0">
              <a:cs typeface="Arial"/>
            </a:endParaRPr>
          </a:p>
          <a:p>
            <a:pPr eaLnBrk="1" hangingPunct="1"/>
            <a:endParaRPr lang="en-US" altLang="en-US" sz="1600"/>
          </a:p>
          <a:p>
            <a:pPr eaLnBrk="1" hangingPunct="1"/>
            <a:r>
              <a:rPr lang="en-US" altLang="en-US" sz="1600" b="1" dirty="0" err="1"/>
              <a:t>Sekundarne</a:t>
            </a:r>
            <a:r>
              <a:rPr lang="en-US" altLang="en-US" sz="1600" i="1" dirty="0"/>
              <a:t> </a:t>
            </a:r>
            <a:r>
              <a:rPr lang="en-US" altLang="en-US" sz="1600" b="1" dirty="0" err="1"/>
              <a:t>funkcije</a:t>
            </a:r>
            <a:r>
              <a:rPr lang="en-US" altLang="en-US" sz="1600" b="1" dirty="0"/>
              <a:t> </a:t>
            </a:r>
            <a:r>
              <a:rPr lang="en-US" altLang="en-US" sz="1600" dirty="0" err="1"/>
              <a:t>uključuju</a:t>
            </a:r>
            <a:endParaRPr lang="en-US" altLang="en-US" sz="1600" dirty="0" err="1">
              <a:cs typeface="Arial"/>
            </a:endParaRPr>
          </a:p>
          <a:p>
            <a:pPr lvl="1" indent="-188595"/>
            <a:r>
              <a:rPr lang="en-US" sz="1400" dirty="0"/>
              <a:t>one </a:t>
            </a:r>
            <a:r>
              <a:rPr lang="en-US" sz="1400" dirty="0" err="1"/>
              <a:t>koje</a:t>
            </a:r>
            <a:r>
              <a:rPr lang="en-US" sz="1400" dirty="0"/>
              <a:t> </a:t>
            </a:r>
            <a:r>
              <a:rPr lang="en-US" sz="1400" dirty="0" err="1"/>
              <a:t>nisu</a:t>
            </a:r>
            <a:r>
              <a:rPr lang="en-US" sz="1400" dirty="0"/>
              <a:t> </a:t>
            </a:r>
            <a:r>
              <a:rPr lang="en-US" sz="1400" dirty="0" err="1"/>
              <a:t>kritične</a:t>
            </a:r>
            <a:r>
              <a:rPr lang="en-US" sz="1400" dirty="0"/>
              <a:t> za tape-out:</a:t>
            </a:r>
            <a:r>
              <a:rPr lang="en-US" altLang="en-US" sz="1400" dirty="0"/>
              <a:t> </a:t>
            </a:r>
            <a:r>
              <a:rPr lang="en-US" altLang="en-US" sz="1400" dirty="0" err="1"/>
              <a:t>problemi</a:t>
            </a:r>
            <a:r>
              <a:rPr lang="en-US" altLang="en-US" sz="1400" dirty="0"/>
              <a:t> u </a:t>
            </a:r>
            <a:r>
              <a:rPr lang="en-US" altLang="en-US" sz="1400" dirty="0" err="1"/>
              <a:t>vezi</a:t>
            </a:r>
            <a:r>
              <a:rPr lang="en-US" altLang="en-US" sz="1400" dirty="0"/>
              <a:t> </a:t>
            </a:r>
            <a:r>
              <a:rPr lang="en-US" altLang="en-US" sz="1400" dirty="0" err="1"/>
              <a:t>sa</a:t>
            </a:r>
            <a:r>
              <a:rPr lang="en-US" altLang="en-US" sz="1400" dirty="0"/>
              <a:t> </a:t>
            </a:r>
            <a:r>
              <a:rPr lang="en-US" altLang="en-US" sz="1400" dirty="0" err="1"/>
              <a:t>performansama</a:t>
            </a:r>
            <a:r>
              <a:rPr lang="en-US" altLang="en-US" sz="1400" dirty="0"/>
              <a:t>, </a:t>
            </a:r>
            <a:r>
              <a:rPr lang="en-US" altLang="en-US" sz="1400" dirty="0" err="1"/>
              <a:t>funkcije</a:t>
            </a:r>
            <a:r>
              <a:rPr lang="en-US" altLang="en-US" sz="1400" dirty="0"/>
              <a:t> </a:t>
            </a:r>
            <a:r>
              <a:rPr lang="en-US" altLang="en-US" sz="1400" dirty="0" err="1"/>
              <a:t>koje</a:t>
            </a:r>
            <a:r>
              <a:rPr lang="en-US" altLang="en-US" sz="1400" dirty="0"/>
              <a:t> </a:t>
            </a:r>
            <a:r>
              <a:rPr lang="en-US" altLang="en-US" sz="1400" dirty="0" err="1"/>
              <a:t>će</a:t>
            </a:r>
            <a:r>
              <a:rPr lang="en-US" altLang="en-US" sz="1400" dirty="0"/>
              <a:t> </a:t>
            </a:r>
            <a:r>
              <a:rPr lang="en-US" altLang="en-US" sz="1400" dirty="0" err="1"/>
              <a:t>dizajner</a:t>
            </a:r>
            <a:r>
              <a:rPr lang="en-US" altLang="en-US" sz="1400" dirty="0"/>
              <a:t> </a:t>
            </a:r>
            <a:r>
              <a:rPr lang="en-US" altLang="en-US" sz="1400" dirty="0" err="1"/>
              <a:t>aktivirati</a:t>
            </a:r>
            <a:r>
              <a:rPr lang="en-US" altLang="en-US" sz="1400" dirty="0"/>
              <a:t> u </a:t>
            </a:r>
            <a:r>
              <a:rPr lang="en-US" altLang="en-US" sz="1400" dirty="0" err="1"/>
              <a:t>nekoj</a:t>
            </a:r>
            <a:r>
              <a:rPr lang="en-US" altLang="en-US" sz="1400" dirty="0"/>
              <a:t> </a:t>
            </a:r>
            <a:r>
              <a:rPr lang="en-US" altLang="en-US" sz="1400" dirty="0" err="1"/>
              <a:t>narednoj</a:t>
            </a:r>
            <a:r>
              <a:rPr lang="en-US" altLang="en-US" sz="1400" dirty="0"/>
              <a:t> </a:t>
            </a:r>
            <a:r>
              <a:rPr lang="en-US" altLang="en-US" sz="1400" dirty="0" err="1"/>
              <a:t>verziji</a:t>
            </a:r>
            <a:r>
              <a:rPr lang="en-US" altLang="en-US" sz="1400" dirty="0"/>
              <a:t> </a:t>
            </a:r>
            <a:r>
              <a:rPr lang="en-US" altLang="en-US" sz="1400" dirty="0" err="1"/>
              <a:t>čipa</a:t>
            </a:r>
            <a:r>
              <a:rPr lang="en-US" altLang="en-US" sz="1400" dirty="0"/>
              <a:t> </a:t>
            </a:r>
            <a:r>
              <a:rPr lang="en-US" altLang="en-US" sz="1400" dirty="0" err="1"/>
              <a:t>ili</a:t>
            </a:r>
            <a:r>
              <a:rPr lang="en-US" altLang="en-US" sz="1400" dirty="0"/>
              <a:t> </a:t>
            </a:r>
            <a:r>
              <a:rPr lang="en-US" altLang="en-US" sz="1400" dirty="0" err="1"/>
              <a:t>funkcionalnosti</a:t>
            </a:r>
            <a:r>
              <a:rPr lang="en-US" altLang="en-US" sz="1400" dirty="0"/>
              <a:t> </a:t>
            </a:r>
            <a:r>
              <a:rPr lang="en-US" altLang="en-US" sz="1400" dirty="0" err="1"/>
              <a:t>koje</a:t>
            </a:r>
            <a:r>
              <a:rPr lang="en-US" altLang="en-US" sz="1400" dirty="0"/>
              <a:t> </a:t>
            </a:r>
            <a:r>
              <a:rPr lang="en-US" altLang="en-US" sz="1400" dirty="0" err="1"/>
              <a:t>mogu</a:t>
            </a:r>
            <a:r>
              <a:rPr lang="en-US" altLang="en-US" sz="1400" dirty="0"/>
              <a:t> da se </a:t>
            </a:r>
            <a:r>
              <a:rPr lang="en-US" altLang="en-US" sz="1400" dirty="0" err="1"/>
              <a:t>implementiraju</a:t>
            </a:r>
            <a:r>
              <a:rPr lang="en-US" altLang="en-US" sz="1400" dirty="0"/>
              <a:t> u </a:t>
            </a:r>
            <a:r>
              <a:rPr lang="en-US" altLang="en-US" sz="1400" dirty="0" err="1"/>
              <a:t>softveru</a:t>
            </a:r>
            <a:endParaRPr lang="en-US" dirty="0" err="1"/>
          </a:p>
          <a:p>
            <a:pPr lvl="1" indent="-188595"/>
            <a:r>
              <a:rPr lang="en-US" altLang="en-US" sz="1400" dirty="0"/>
              <a:t>ne-</a:t>
            </a:r>
            <a:r>
              <a:rPr lang="en-US" altLang="en-US" sz="1400" dirty="0" err="1"/>
              <a:t>kritične</a:t>
            </a:r>
            <a:r>
              <a:rPr lang="en-US" altLang="en-US" sz="1400" dirty="0"/>
              <a:t> za </a:t>
            </a:r>
            <a:r>
              <a:rPr lang="en-US" altLang="en-US" sz="1400" dirty="0" err="1"/>
              <a:t>naredni</a:t>
            </a:r>
            <a:r>
              <a:rPr lang="en-US" altLang="en-US" sz="1400" dirty="0"/>
              <a:t> </a:t>
            </a:r>
            <a:r>
              <a:rPr lang="en-US" altLang="en-US" sz="1400" dirty="0" err="1"/>
              <a:t>nivo</a:t>
            </a:r>
            <a:r>
              <a:rPr lang="en-US" altLang="en-US" sz="1400" dirty="0"/>
              <a:t> </a:t>
            </a:r>
            <a:r>
              <a:rPr lang="en-US" altLang="en-US" sz="1400" dirty="0" err="1"/>
              <a:t>verifikacije</a:t>
            </a:r>
            <a:r>
              <a:rPr lang="en-US" altLang="en-US" sz="1400" dirty="0">
                <a:cs typeface="Arial"/>
              </a:rPr>
              <a:t>: </a:t>
            </a:r>
            <a:r>
              <a:rPr lang="en-US" altLang="en-US" sz="1400" dirty="0" err="1">
                <a:cs typeface="Arial"/>
              </a:rPr>
              <a:t>nasuprot</a:t>
            </a:r>
            <a:r>
              <a:rPr lang="en-US" altLang="en-US" sz="1400" dirty="0">
                <a:cs typeface="Arial"/>
              </a:rPr>
              <a:t> </a:t>
            </a:r>
            <a:r>
              <a:rPr lang="en-US" altLang="en-US" sz="1400" dirty="0" err="1">
                <a:cs typeface="Arial"/>
              </a:rPr>
              <a:t>idealnom</a:t>
            </a:r>
            <a:r>
              <a:rPr lang="en-US" altLang="en-US" sz="1400" dirty="0">
                <a:cs typeface="Arial"/>
              </a:rPr>
              <a:t> </a:t>
            </a:r>
            <a:r>
              <a:rPr lang="en-US" altLang="en-US" sz="1400" dirty="0" err="1">
                <a:cs typeface="Arial"/>
              </a:rPr>
              <a:t>scenariju</a:t>
            </a:r>
            <a:r>
              <a:rPr lang="en-US" altLang="en-US" sz="1400" dirty="0">
                <a:cs typeface="Arial"/>
              </a:rPr>
              <a:t>, </a:t>
            </a:r>
            <a:r>
              <a:rPr lang="en-US" altLang="en-US" sz="1400" dirty="0" err="1">
                <a:cs typeface="Arial"/>
              </a:rPr>
              <a:t>tim</a:t>
            </a:r>
            <a:r>
              <a:rPr lang="en-US" altLang="en-US" sz="1400" dirty="0">
                <a:cs typeface="Arial"/>
              </a:rPr>
              <a:t> </a:t>
            </a:r>
            <a:r>
              <a:rPr lang="en-US" altLang="en-US" sz="1400" dirty="0" err="1">
                <a:cs typeface="Arial"/>
              </a:rPr>
              <a:t>tipično</a:t>
            </a:r>
            <a:r>
              <a:rPr lang="en-US" altLang="en-US" sz="1400" dirty="0">
                <a:cs typeface="Arial"/>
              </a:rPr>
              <a:t> mora da </a:t>
            </a:r>
            <a:r>
              <a:rPr lang="en-US" altLang="en-US" sz="1400" dirty="0" err="1">
                <a:cs typeface="Arial"/>
              </a:rPr>
              <a:t>odabere</a:t>
            </a:r>
            <a:r>
              <a:rPr lang="en-US" altLang="en-US" sz="1400" dirty="0">
                <a:cs typeface="Arial"/>
              </a:rPr>
              <a:t> </a:t>
            </a:r>
            <a:r>
              <a:rPr lang="en-US" altLang="en-US" sz="1400" dirty="0" err="1">
                <a:cs typeface="Arial"/>
              </a:rPr>
              <a:t>kritične</a:t>
            </a:r>
            <a:r>
              <a:rPr lang="en-US" altLang="en-US" sz="1400" dirty="0">
                <a:cs typeface="Arial"/>
              </a:rPr>
              <a:t> </a:t>
            </a:r>
            <a:r>
              <a:rPr lang="en-US" altLang="en-US" sz="1400" dirty="0" err="1">
                <a:cs typeface="Arial"/>
              </a:rPr>
              <a:t>funkcionalnosti</a:t>
            </a:r>
            <a:r>
              <a:rPr lang="en-US" altLang="en-US" sz="1400" dirty="0">
                <a:cs typeface="Arial"/>
              </a:rPr>
              <a:t> pre </a:t>
            </a:r>
            <a:r>
              <a:rPr lang="en-US" altLang="en-US" sz="1400" dirty="0" err="1">
                <a:cs typeface="Arial"/>
              </a:rPr>
              <a:t>nego</a:t>
            </a:r>
            <a:r>
              <a:rPr lang="en-US" altLang="en-US" sz="1400" dirty="0">
                <a:cs typeface="Arial"/>
              </a:rPr>
              <a:t> </a:t>
            </a:r>
            <a:r>
              <a:rPr lang="en-US" altLang="en-US" sz="1400" dirty="0" err="1">
                <a:cs typeface="Arial"/>
              </a:rPr>
              <a:t>što</a:t>
            </a:r>
            <a:r>
              <a:rPr lang="en-US" altLang="en-US" sz="1400" dirty="0">
                <a:cs typeface="Arial"/>
              </a:rPr>
              <a:t> </a:t>
            </a:r>
            <a:r>
              <a:rPr lang="en-US" altLang="en-US" sz="1400" dirty="0" err="1">
                <a:cs typeface="Arial"/>
              </a:rPr>
              <a:t>pređe</a:t>
            </a:r>
            <a:r>
              <a:rPr lang="en-US" altLang="en-US" sz="1400" dirty="0">
                <a:cs typeface="Arial"/>
              </a:rPr>
              <a:t> </a:t>
            </a:r>
            <a:r>
              <a:rPr lang="en-US" altLang="en-US" sz="1400" dirty="0" err="1">
                <a:cs typeface="Arial"/>
              </a:rPr>
              <a:t>na</a:t>
            </a:r>
            <a:r>
              <a:rPr lang="en-US" altLang="en-US" sz="1400" dirty="0">
                <a:cs typeface="Arial"/>
              </a:rPr>
              <a:t> </a:t>
            </a:r>
            <a:r>
              <a:rPr lang="en-US" altLang="en-US" sz="1400" dirty="0" err="1">
                <a:cs typeface="Arial"/>
              </a:rPr>
              <a:t>viši</a:t>
            </a:r>
            <a:r>
              <a:rPr lang="en-US" altLang="en-US" sz="1400" dirty="0">
                <a:cs typeface="Arial"/>
              </a:rPr>
              <a:t> </a:t>
            </a:r>
            <a:r>
              <a:rPr lang="en-US" altLang="en-US" sz="1400" dirty="0" err="1">
                <a:cs typeface="Arial"/>
              </a:rPr>
              <a:t>nivo</a:t>
            </a:r>
            <a:r>
              <a:rPr lang="en-US" altLang="en-US" sz="1400" dirty="0">
                <a:cs typeface="Arial"/>
              </a:rPr>
              <a:t> </a:t>
            </a:r>
            <a:r>
              <a:rPr lang="en-US" altLang="en-US" sz="1400" dirty="0" err="1">
                <a:cs typeface="Arial"/>
              </a:rPr>
              <a:t>verifikacione</a:t>
            </a:r>
            <a:r>
              <a:rPr lang="en-US" altLang="en-US" sz="1400" dirty="0">
                <a:cs typeface="Arial"/>
              </a:rPr>
              <a:t> </a:t>
            </a:r>
            <a:r>
              <a:rPr lang="en-US" altLang="en-US" sz="1400" dirty="0" err="1">
                <a:cs typeface="Arial"/>
              </a:rPr>
              <a:t>hijerarhije</a:t>
            </a:r>
            <a:endParaRPr lang="en-US" sz="1400" err="1">
              <a:cs typeface="Arial"/>
            </a:endParaRPr>
          </a:p>
          <a:p>
            <a:pPr eaLnBrk="1" hangingPunct="1"/>
            <a:r>
              <a:rPr lang="en-US" altLang="en-US" sz="1600" b="1" dirty="0"/>
              <a:t>Ne-</a:t>
            </a:r>
            <a:r>
              <a:rPr lang="en-US" altLang="en-US" sz="1600" b="1" dirty="0" err="1"/>
              <a:t>verifikovane</a:t>
            </a:r>
            <a:r>
              <a:rPr lang="en-US" altLang="en-US" sz="1600" i="1" dirty="0"/>
              <a:t> </a:t>
            </a:r>
            <a:r>
              <a:rPr lang="en-US" altLang="en-US" sz="1600" b="1" dirty="0" err="1"/>
              <a:t>funkcije</a:t>
            </a:r>
            <a:r>
              <a:rPr lang="en-US" altLang="en-US" sz="1600" b="1" dirty="0"/>
              <a:t> </a:t>
            </a:r>
            <a:r>
              <a:rPr lang="en-US" altLang="en-US" sz="1600" dirty="0" err="1"/>
              <a:t>predstavljaju</a:t>
            </a:r>
            <a:r>
              <a:rPr lang="en-US" altLang="en-US" sz="1600" dirty="0"/>
              <a:t> </a:t>
            </a:r>
            <a:r>
              <a:rPr lang="en-US" altLang="en-US" sz="1600" dirty="0" err="1"/>
              <a:t>funkcije</a:t>
            </a:r>
            <a:r>
              <a:rPr lang="en-US" altLang="en-US" sz="1600" dirty="0"/>
              <a:t> </a:t>
            </a:r>
            <a:r>
              <a:rPr lang="en-US" altLang="en-US" sz="1600" dirty="0" err="1"/>
              <a:t>koje</a:t>
            </a:r>
            <a:r>
              <a:rPr lang="en-US" altLang="en-US" sz="1600" dirty="0"/>
              <a:t> </a:t>
            </a:r>
            <a:r>
              <a:rPr lang="en-US" altLang="en-US" sz="1600" dirty="0" err="1"/>
              <a:t>verifikacioni</a:t>
            </a:r>
            <a:r>
              <a:rPr lang="en-US" altLang="en-US" sz="1600" dirty="0"/>
              <a:t> </a:t>
            </a:r>
            <a:r>
              <a:rPr lang="en-US" altLang="en-US" sz="1600" dirty="0" err="1"/>
              <a:t>tim</a:t>
            </a:r>
            <a:r>
              <a:rPr lang="en-US" altLang="en-US" sz="1600" dirty="0"/>
              <a:t> </a:t>
            </a:r>
            <a:r>
              <a:rPr lang="en-US" altLang="en-US" sz="1600" dirty="0" err="1"/>
              <a:t>neće</a:t>
            </a:r>
            <a:r>
              <a:rPr lang="en-US" altLang="en-US" sz="1600" dirty="0"/>
              <a:t> </a:t>
            </a:r>
            <a:r>
              <a:rPr lang="en-US" altLang="en-US" sz="1600" dirty="0" err="1"/>
              <a:t>verifikovati</a:t>
            </a:r>
            <a:r>
              <a:rPr lang="en-US" altLang="en-US" sz="1600" dirty="0"/>
              <a:t> </a:t>
            </a:r>
            <a:r>
              <a:rPr lang="en-US" altLang="en-US" sz="1600" dirty="0" err="1"/>
              <a:t>na</a:t>
            </a:r>
            <a:r>
              <a:rPr lang="en-US" altLang="en-US" sz="1600" dirty="0"/>
              <a:t> </a:t>
            </a:r>
            <a:r>
              <a:rPr lang="en-US" altLang="en-US" sz="1600" dirty="0" err="1"/>
              <a:t>trenutnom</a:t>
            </a:r>
            <a:r>
              <a:rPr lang="en-US" altLang="en-US" sz="1600" dirty="0"/>
              <a:t> </a:t>
            </a:r>
            <a:r>
              <a:rPr lang="en-US" altLang="en-US" sz="1600" dirty="0" err="1"/>
              <a:t>nivou</a:t>
            </a:r>
            <a:r>
              <a:rPr lang="en-US" altLang="en-US" sz="1600" dirty="0"/>
              <a:t> </a:t>
            </a:r>
            <a:r>
              <a:rPr lang="en-US" altLang="en-US" sz="1600" dirty="0" err="1"/>
              <a:t>verifikacije</a:t>
            </a:r>
            <a:r>
              <a:rPr lang="en-US" altLang="en-US" sz="1600" dirty="0"/>
              <a:t>. </a:t>
            </a:r>
            <a:r>
              <a:rPr lang="en-US" altLang="en-US" sz="1600" dirty="0" err="1"/>
              <a:t>Postoje</a:t>
            </a:r>
            <a:r>
              <a:rPr lang="en-US" altLang="en-US" sz="1600" dirty="0"/>
              <a:t> </a:t>
            </a:r>
            <a:r>
              <a:rPr lang="en-US" altLang="en-US" sz="1600" dirty="0" err="1"/>
              <a:t>dva</a:t>
            </a:r>
            <a:r>
              <a:rPr lang="en-US" altLang="en-US" sz="1600" dirty="0"/>
              <a:t> </a:t>
            </a:r>
            <a:r>
              <a:rPr lang="en-US" altLang="en-US" sz="1600" dirty="0" err="1"/>
              <a:t>razloga</a:t>
            </a:r>
            <a:r>
              <a:rPr lang="en-US" altLang="en-US" sz="1600" dirty="0"/>
              <a:t> za </a:t>
            </a:r>
            <a:r>
              <a:rPr lang="en-US" altLang="en-US" sz="1600" dirty="0" err="1"/>
              <a:t>ovakvu</a:t>
            </a:r>
            <a:r>
              <a:rPr lang="en-US" altLang="en-US" sz="1600" dirty="0"/>
              <a:t> </a:t>
            </a:r>
            <a:r>
              <a:rPr lang="en-US" altLang="en-US" sz="1600" dirty="0" err="1"/>
              <a:t>odluku</a:t>
            </a:r>
            <a:r>
              <a:rPr lang="en-US" altLang="en-US" sz="1600" dirty="0"/>
              <a:t>: </a:t>
            </a:r>
            <a:endParaRPr lang="en-US" altLang="en-US" sz="1600" dirty="0">
              <a:cs typeface="Arial"/>
            </a:endParaRPr>
          </a:p>
          <a:p>
            <a:pPr lvl="1" indent="-188595" eaLnBrk="1" hangingPunct="1"/>
            <a:r>
              <a:rPr lang="en-US" altLang="en-US" sz="1400" dirty="0"/>
              <a:t>Tim je </a:t>
            </a:r>
            <a:r>
              <a:rPr lang="en-US" altLang="en-US" sz="1400" dirty="0" err="1"/>
              <a:t>već</a:t>
            </a:r>
            <a:r>
              <a:rPr lang="en-US" altLang="en-US" sz="1400" dirty="0"/>
              <a:t> </a:t>
            </a:r>
            <a:r>
              <a:rPr lang="en-US" altLang="en-US" sz="1400" dirty="0" err="1"/>
              <a:t>detaljno</a:t>
            </a:r>
            <a:r>
              <a:rPr lang="en-US" altLang="en-US" sz="1400" dirty="0"/>
              <a:t> </a:t>
            </a:r>
            <a:r>
              <a:rPr lang="en-US" altLang="en-US" sz="1400" dirty="0" err="1"/>
              <a:t>verifikovao</a:t>
            </a:r>
            <a:r>
              <a:rPr lang="en-US" altLang="en-US" sz="1400" dirty="0"/>
              <a:t> datu </a:t>
            </a:r>
            <a:r>
              <a:rPr lang="en-US" altLang="en-US" sz="1400" dirty="0" err="1"/>
              <a:t>funkcionalnost</a:t>
            </a:r>
            <a:r>
              <a:rPr lang="en-US" altLang="en-US" sz="1400" dirty="0"/>
              <a:t> </a:t>
            </a:r>
            <a:r>
              <a:rPr lang="en-US" altLang="en-US" sz="1400" dirty="0" err="1"/>
              <a:t>na</a:t>
            </a:r>
            <a:r>
              <a:rPr lang="en-US" altLang="en-US" sz="1400" dirty="0"/>
              <a:t> </a:t>
            </a:r>
            <a:r>
              <a:rPr lang="en-US" altLang="en-US" sz="1400" dirty="0" err="1"/>
              <a:t>nižim</a:t>
            </a:r>
            <a:r>
              <a:rPr lang="en-US" altLang="en-US" sz="1400" dirty="0"/>
              <a:t> </a:t>
            </a:r>
            <a:r>
              <a:rPr lang="en-US" altLang="en-US" sz="1400" dirty="0" err="1"/>
              <a:t>nivoima</a:t>
            </a:r>
            <a:r>
              <a:rPr lang="en-US" altLang="en-US" sz="1400" dirty="0"/>
              <a:t> </a:t>
            </a:r>
            <a:r>
              <a:rPr lang="en-US" altLang="en-US" sz="1400" dirty="0" err="1"/>
              <a:t>verifikacije</a:t>
            </a:r>
            <a:r>
              <a:rPr lang="en-US" altLang="en-US" sz="1400" dirty="0"/>
              <a:t>, a </a:t>
            </a:r>
            <a:r>
              <a:rPr lang="en-US" altLang="en-US" sz="1400" dirty="0" err="1"/>
              <a:t>takođe</a:t>
            </a:r>
            <a:r>
              <a:rPr lang="en-US" altLang="en-US" sz="1400" dirty="0"/>
              <a:t> </a:t>
            </a:r>
            <a:r>
              <a:rPr lang="en-US" altLang="en-US" sz="1400" dirty="0" err="1"/>
              <a:t>će</a:t>
            </a:r>
            <a:r>
              <a:rPr lang="en-US" altLang="en-US" sz="1400" dirty="0"/>
              <a:t> </a:t>
            </a:r>
            <a:r>
              <a:rPr lang="en-US" altLang="en-US" sz="1400" dirty="0" err="1"/>
              <a:t>biti</a:t>
            </a:r>
            <a:r>
              <a:rPr lang="en-US" altLang="en-US" sz="1400" dirty="0"/>
              <a:t> </a:t>
            </a:r>
            <a:r>
              <a:rPr lang="en-US" altLang="en-US" sz="1400" dirty="0" err="1"/>
              <a:t>daljnjeg</a:t>
            </a:r>
            <a:r>
              <a:rPr lang="en-US" altLang="en-US" sz="1400" dirty="0"/>
              <a:t> </a:t>
            </a:r>
            <a:r>
              <a:rPr lang="en-US" altLang="en-US" sz="1400" dirty="0" err="1"/>
              <a:t>testiranja</a:t>
            </a:r>
            <a:r>
              <a:rPr lang="en-US" altLang="en-US" sz="1400" dirty="0"/>
              <a:t> u </a:t>
            </a:r>
            <a:r>
              <a:rPr lang="en-US" altLang="en-US" sz="1400" dirty="0" err="1"/>
              <a:t>simulacijama</a:t>
            </a:r>
            <a:r>
              <a:rPr lang="en-US" altLang="en-US" sz="1400" dirty="0"/>
              <a:t> </a:t>
            </a:r>
            <a:r>
              <a:rPr lang="en-US" altLang="en-US" sz="1400" dirty="0" err="1"/>
              <a:t>na</a:t>
            </a:r>
            <a:r>
              <a:rPr lang="en-US" altLang="en-US" sz="1400" dirty="0"/>
              <a:t> </a:t>
            </a:r>
            <a:r>
              <a:rPr lang="en-US" altLang="en-US" sz="1400" dirty="0" err="1"/>
              <a:t>višem</a:t>
            </a:r>
            <a:r>
              <a:rPr lang="en-US" altLang="en-US" sz="1400" dirty="0"/>
              <a:t> </a:t>
            </a:r>
            <a:r>
              <a:rPr lang="en-US" altLang="en-US" sz="1400" dirty="0" err="1"/>
              <a:t>nivou</a:t>
            </a:r>
            <a:r>
              <a:rPr lang="en-US" altLang="en-US" sz="1400" dirty="0"/>
              <a:t> </a:t>
            </a:r>
            <a:r>
              <a:rPr lang="en-US" altLang="en-US" sz="1400" dirty="0" err="1"/>
              <a:t>i</a:t>
            </a:r>
            <a:r>
              <a:rPr lang="en-US" altLang="en-US" sz="1400" dirty="0"/>
              <a:t> </a:t>
            </a:r>
            <a:endParaRPr lang="en-US" altLang="en-US" sz="1400" dirty="0">
              <a:cs typeface="Arial"/>
            </a:endParaRPr>
          </a:p>
          <a:p>
            <a:pPr lvl="1" indent="-188595" eaLnBrk="1" hangingPunct="1"/>
            <a:r>
              <a:rPr lang="en-US" altLang="en-US" sz="1400" dirty="0" err="1"/>
              <a:t>Funkcija</a:t>
            </a:r>
            <a:r>
              <a:rPr lang="en-US" altLang="en-US" sz="1400" dirty="0"/>
              <a:t> </a:t>
            </a:r>
            <a:r>
              <a:rPr lang="en-US" altLang="en-US" sz="1400" dirty="0" err="1"/>
              <a:t>nije</a:t>
            </a:r>
            <a:r>
              <a:rPr lang="en-US" altLang="en-US" sz="1400" dirty="0"/>
              <a:t> </a:t>
            </a:r>
            <a:r>
              <a:rPr lang="en-US" altLang="en-US" sz="1400" dirty="0" err="1"/>
              <a:t>uopšte</a:t>
            </a:r>
            <a:r>
              <a:rPr lang="en-US" altLang="en-US" sz="1400" dirty="0"/>
              <a:t> </a:t>
            </a:r>
            <a:r>
              <a:rPr lang="en-US" altLang="en-US" sz="1400" dirty="0" err="1"/>
              <a:t>dostupna</a:t>
            </a:r>
            <a:r>
              <a:rPr lang="en-US" altLang="en-US" sz="1400" dirty="0"/>
              <a:t> (</a:t>
            </a:r>
            <a:r>
              <a:rPr lang="en-US" altLang="en-US" sz="1400" dirty="0" err="1"/>
              <a:t>primenjiva</a:t>
            </a:r>
            <a:r>
              <a:rPr lang="en-US" altLang="en-US" sz="1400" dirty="0"/>
              <a:t>) </a:t>
            </a:r>
            <a:r>
              <a:rPr lang="en-US" altLang="en-US" sz="1400" dirty="0" err="1"/>
              <a:t>na</a:t>
            </a:r>
            <a:r>
              <a:rPr lang="en-US" altLang="en-US" sz="1400" dirty="0"/>
              <a:t> </a:t>
            </a:r>
            <a:r>
              <a:rPr lang="en-US" altLang="en-US" sz="1400" dirty="0" err="1"/>
              <a:t>trenutnom</a:t>
            </a:r>
            <a:r>
              <a:rPr lang="en-US" altLang="en-US" sz="1400" dirty="0"/>
              <a:t> </a:t>
            </a:r>
            <a:r>
              <a:rPr lang="en-US" altLang="en-US" sz="1400" dirty="0" err="1"/>
              <a:t>nivou</a:t>
            </a:r>
            <a:r>
              <a:rPr lang="en-US" altLang="en-US" sz="1400" dirty="0"/>
              <a:t> </a:t>
            </a:r>
            <a:r>
              <a:rPr lang="en-US" altLang="en-US" sz="1400" dirty="0" err="1"/>
              <a:t>verifikacije</a:t>
            </a:r>
            <a:endParaRPr lang="en-US" altLang="en-US" sz="1400" dirty="0" err="1">
              <a:cs typeface="Arial"/>
            </a:endParaRPr>
          </a:p>
          <a:p>
            <a:pPr eaLnBrk="1" hangingPunct="1"/>
            <a:endParaRPr lang="en-US" altLang="en-US" sz="1600"/>
          </a:p>
        </p:txBody>
      </p:sp>
    </p:spTree>
    <p:extLst>
      <p:ext uri="{BB962C8B-B14F-4D97-AF65-F5344CB8AC3E}">
        <p14:creationId xmlns:p14="http://schemas.microsoft.com/office/powerpoint/2010/main" val="3500011965"/>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a:extLst>
              <a:ext uri="{FF2B5EF4-FFF2-40B4-BE49-F238E27FC236}">
                <a16:creationId xmlns:a16="http://schemas.microsoft.com/office/drawing/2014/main" id="{7490F376-BBA9-1C30-8CC0-CF5950157B9B}"/>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F1F7AD-E331-402F-B16B-9929038B4B43}" type="slidenum">
              <a:rPr lang="de-DE" altLang="en-US">
                <a:solidFill>
                  <a:schemeClr val="bg1"/>
                </a:solidFill>
              </a:rPr>
              <a:pPr/>
              <a:t>17</a:t>
            </a:fld>
            <a:endParaRPr lang="de-DE" altLang="en-US">
              <a:solidFill>
                <a:schemeClr val="bg1"/>
              </a:solidFill>
            </a:endParaRPr>
          </a:p>
        </p:txBody>
      </p:sp>
      <p:sp>
        <p:nvSpPr>
          <p:cNvPr id="14339" name="Rectangle 2">
            <a:extLst>
              <a:ext uri="{FF2B5EF4-FFF2-40B4-BE49-F238E27FC236}">
                <a16:creationId xmlns:a16="http://schemas.microsoft.com/office/drawing/2014/main" id="{1283C644-FBB2-7837-A338-2775D8A53981}"/>
              </a:ext>
            </a:extLst>
          </p:cNvPr>
          <p:cNvSpPr>
            <a:spLocks noGrp="1" noChangeArrowheads="1"/>
          </p:cNvSpPr>
          <p:nvPr>
            <p:ph type="title"/>
          </p:nvPr>
        </p:nvSpPr>
        <p:spPr/>
        <p:txBody>
          <a:bodyPr/>
          <a:lstStyle/>
          <a:p>
            <a:pPr eaLnBrk="1" hangingPunct="1"/>
            <a:r>
              <a:rPr lang="en-US" altLang="en-US" dirty="0"/>
              <a:t>Test </a:t>
            </a:r>
            <a:r>
              <a:rPr lang="en-US" altLang="en-US" dirty="0" err="1"/>
              <a:t>scenariji</a:t>
            </a:r>
            <a:r>
              <a:rPr lang="en-US" altLang="en-US" dirty="0"/>
              <a:t>: </a:t>
            </a:r>
            <a:r>
              <a:rPr lang="en-US" altLang="en-US" dirty="0" err="1"/>
              <a:t>matrica</a:t>
            </a:r>
            <a:r>
              <a:rPr lang="en-US" altLang="en-US" dirty="0"/>
              <a:t> test </a:t>
            </a:r>
            <a:r>
              <a:rPr lang="en-US" altLang="en-US" dirty="0" err="1"/>
              <a:t>slučaje</a:t>
            </a:r>
            <a:r>
              <a:rPr lang="en-US" altLang="en-US" dirty="0"/>
              <a:t>va</a:t>
            </a:r>
            <a:endParaRPr lang="en-US" altLang="en-US" dirty="0" err="1">
              <a:cs typeface="Arial"/>
            </a:endParaRPr>
          </a:p>
        </p:txBody>
      </p:sp>
      <p:sp>
        <p:nvSpPr>
          <p:cNvPr id="14340" name="Rectangle 3">
            <a:extLst>
              <a:ext uri="{FF2B5EF4-FFF2-40B4-BE49-F238E27FC236}">
                <a16:creationId xmlns:a16="http://schemas.microsoft.com/office/drawing/2014/main" id="{2B0545A2-1217-BEF4-540C-07157C8B2491}"/>
              </a:ext>
            </a:extLst>
          </p:cNvPr>
          <p:cNvSpPr>
            <a:spLocks noGrp="1" noChangeArrowheads="1"/>
          </p:cNvSpPr>
          <p:nvPr>
            <p:ph type="body" idx="1"/>
          </p:nvPr>
        </p:nvSpPr>
        <p:spPr/>
        <p:txBody>
          <a:bodyPr/>
          <a:lstStyle/>
          <a:p>
            <a:pPr eaLnBrk="1" hangingPunct="1"/>
            <a:r>
              <a:rPr lang="en-US" altLang="en-US" sz="1600" dirty="0" err="1"/>
              <a:t>Dobar</a:t>
            </a:r>
            <a:r>
              <a:rPr lang="en-US" altLang="en-US" sz="1600" dirty="0"/>
              <a:t> </a:t>
            </a:r>
            <a:r>
              <a:rPr lang="en-US" altLang="en-US" sz="1600" dirty="0" err="1"/>
              <a:t>verifikacioni</a:t>
            </a:r>
            <a:r>
              <a:rPr lang="en-US" altLang="en-US" sz="1600" dirty="0"/>
              <a:t> plan bi </a:t>
            </a:r>
            <a:r>
              <a:rPr lang="en-US" altLang="en-US" sz="1600" dirty="0" err="1"/>
              <a:t>trebao</a:t>
            </a:r>
            <a:r>
              <a:rPr lang="en-US" altLang="en-US" sz="1600" dirty="0"/>
              <a:t> da </a:t>
            </a:r>
            <a:r>
              <a:rPr lang="en-US" altLang="en-US" sz="1600" dirty="0" err="1"/>
              <a:t>sadrži</a:t>
            </a:r>
            <a:r>
              <a:rPr lang="en-US" altLang="en-US" sz="1600" dirty="0"/>
              <a:t> </a:t>
            </a:r>
            <a:r>
              <a:rPr lang="en-US" altLang="en-US" sz="1600" dirty="0" err="1"/>
              <a:t>listu</a:t>
            </a:r>
            <a:r>
              <a:rPr lang="en-US" altLang="en-US" sz="1600" dirty="0"/>
              <a:t> </a:t>
            </a:r>
            <a:r>
              <a:rPr lang="en-US" altLang="en-US" sz="1600" dirty="0" err="1"/>
              <a:t>svih</a:t>
            </a:r>
            <a:r>
              <a:rPr lang="en-US" altLang="en-US" sz="1600" dirty="0"/>
              <a:t> </a:t>
            </a:r>
            <a:r>
              <a:rPr lang="en-US" altLang="en-US" sz="1600" dirty="0" err="1"/>
              <a:t>interesantnih</a:t>
            </a:r>
            <a:r>
              <a:rPr lang="en-US" altLang="en-US" sz="1600" dirty="0"/>
              <a:t> test </a:t>
            </a:r>
            <a:r>
              <a:rPr lang="en-US" altLang="en-US" sz="1600" dirty="0" err="1"/>
              <a:t>scenarija</a:t>
            </a:r>
            <a:r>
              <a:rPr lang="en-US" altLang="en-US" sz="1600" dirty="0"/>
              <a:t> koji </a:t>
            </a:r>
            <a:r>
              <a:rPr lang="en-US" altLang="en-US" sz="1600" dirty="0" err="1"/>
              <a:t>će</a:t>
            </a:r>
            <a:r>
              <a:rPr lang="en-US" altLang="en-US" sz="1600" dirty="0"/>
              <a:t> </a:t>
            </a:r>
            <a:r>
              <a:rPr lang="en-US" altLang="en-US" sz="1600" dirty="0" err="1"/>
              <a:t>obezbediti</a:t>
            </a:r>
            <a:r>
              <a:rPr lang="en-US" altLang="en-US" sz="1600" dirty="0"/>
              <a:t> </a:t>
            </a:r>
            <a:r>
              <a:rPr lang="en-US" altLang="en-US" sz="1600" dirty="0" err="1"/>
              <a:t>bolju</a:t>
            </a:r>
            <a:r>
              <a:rPr lang="en-US" altLang="en-US" sz="1600" dirty="0"/>
              <a:t> </a:t>
            </a:r>
            <a:r>
              <a:rPr lang="en-US" altLang="en-US" sz="1600" dirty="0" err="1"/>
              <a:t>verifikaciju</a:t>
            </a:r>
            <a:r>
              <a:rPr lang="en-US" altLang="en-US" sz="1600" dirty="0"/>
              <a:t> </a:t>
            </a:r>
            <a:r>
              <a:rPr lang="en-US" altLang="en-US" sz="1600" dirty="0" err="1"/>
              <a:t>dizajna</a:t>
            </a:r>
            <a:r>
              <a:rPr lang="en-US" altLang="en-US" sz="1600" dirty="0"/>
              <a:t>. Ova </a:t>
            </a:r>
            <a:r>
              <a:rPr lang="en-US" altLang="en-US" sz="1600" dirty="0" err="1"/>
              <a:t>lista</a:t>
            </a:r>
            <a:r>
              <a:rPr lang="en-US" altLang="en-US" sz="1600" dirty="0"/>
              <a:t> se </a:t>
            </a:r>
            <a:r>
              <a:rPr lang="en-US" altLang="en-US" sz="1600" dirty="0" err="1"/>
              <a:t>često</a:t>
            </a:r>
            <a:r>
              <a:rPr lang="en-US" altLang="en-US" sz="1600" dirty="0"/>
              <a:t> </a:t>
            </a:r>
            <a:r>
              <a:rPr lang="en-US" altLang="en-US" sz="1600" dirty="0" err="1"/>
              <a:t>naziva</a:t>
            </a:r>
            <a:r>
              <a:rPr lang="en-US" altLang="en-US" sz="1600" dirty="0"/>
              <a:t> </a:t>
            </a:r>
            <a:r>
              <a:rPr lang="en-US" altLang="en-US" sz="1600" b="1" dirty="0" err="1"/>
              <a:t>matrica</a:t>
            </a:r>
            <a:r>
              <a:rPr lang="en-US" altLang="en-US" sz="1600" b="1" dirty="0"/>
              <a:t> test </a:t>
            </a:r>
            <a:r>
              <a:rPr lang="en-US" altLang="en-US" sz="1600" b="1" dirty="0" err="1"/>
              <a:t>slučajeva</a:t>
            </a:r>
            <a:endParaRPr lang="en-US" altLang="en-US" sz="1600" b="1" dirty="0" err="1">
              <a:cs typeface="Arial"/>
            </a:endParaRPr>
          </a:p>
          <a:p>
            <a:pPr eaLnBrk="1" hangingPunct="1"/>
            <a:r>
              <a:rPr lang="en-US" altLang="en-US" sz="1600" dirty="0" err="1"/>
              <a:t>Definisanje</a:t>
            </a:r>
            <a:r>
              <a:rPr lang="en-US" altLang="en-US" sz="1600" dirty="0"/>
              <a:t> </a:t>
            </a:r>
            <a:r>
              <a:rPr lang="en-US" altLang="en-US" sz="1600" dirty="0" err="1"/>
              <a:t>inicijalne</a:t>
            </a:r>
            <a:r>
              <a:rPr lang="en-US" altLang="en-US" sz="1600" dirty="0"/>
              <a:t> </a:t>
            </a:r>
            <a:r>
              <a:rPr lang="en-US" altLang="en-US" sz="1600" dirty="0" err="1"/>
              <a:t>matrice</a:t>
            </a:r>
            <a:r>
              <a:rPr lang="en-US" altLang="en-US" sz="1600" dirty="0"/>
              <a:t> je </a:t>
            </a:r>
            <a:r>
              <a:rPr lang="en-US" altLang="en-US" sz="1600" dirty="0" err="1"/>
              <a:t>neophodno</a:t>
            </a:r>
            <a:r>
              <a:rPr lang="en-US" altLang="en-US" sz="1600" dirty="0"/>
              <a:t> </a:t>
            </a:r>
            <a:r>
              <a:rPr lang="en-US" altLang="en-US" sz="1600" dirty="0" err="1"/>
              <a:t>i</a:t>
            </a:r>
            <a:r>
              <a:rPr lang="en-US" altLang="en-US" sz="1600" dirty="0"/>
              <a:t> pre </a:t>
            </a:r>
            <a:r>
              <a:rPr lang="en-US" altLang="en-US" sz="1600" dirty="0" err="1"/>
              <a:t>nego</a:t>
            </a:r>
            <a:r>
              <a:rPr lang="en-US" altLang="en-US" sz="1600" dirty="0"/>
              <a:t> </a:t>
            </a:r>
            <a:r>
              <a:rPr lang="en-US" altLang="en-US" sz="1600" dirty="0" err="1"/>
              <a:t>što</a:t>
            </a:r>
            <a:r>
              <a:rPr lang="en-US" altLang="en-US" sz="1600" dirty="0"/>
              <a:t> se </a:t>
            </a:r>
            <a:r>
              <a:rPr lang="en-US" altLang="en-US" sz="1600" dirty="0" err="1"/>
              <a:t>uopšte</a:t>
            </a:r>
            <a:r>
              <a:rPr lang="en-US" altLang="en-US" sz="1600" dirty="0"/>
              <a:t> </a:t>
            </a:r>
            <a:r>
              <a:rPr lang="en-US" altLang="en-US" sz="1600" dirty="0" err="1"/>
              <a:t>krene</a:t>
            </a:r>
            <a:r>
              <a:rPr lang="en-US" altLang="en-US" sz="1600" dirty="0"/>
              <a:t> </a:t>
            </a:r>
            <a:r>
              <a:rPr lang="en-US" altLang="en-US" sz="1600" dirty="0" err="1"/>
              <a:t>sa</a:t>
            </a:r>
            <a:r>
              <a:rPr lang="en-US" altLang="en-US" sz="1600" dirty="0"/>
              <a:t> </a:t>
            </a:r>
            <a:r>
              <a:rPr lang="en-US" altLang="en-US" sz="1600" dirty="0" err="1"/>
              <a:t>kreiranjem</a:t>
            </a:r>
            <a:r>
              <a:rPr lang="en-US" altLang="en-US" sz="1600" dirty="0"/>
              <a:t> </a:t>
            </a:r>
            <a:r>
              <a:rPr lang="en-US" altLang="en-US" sz="1600" dirty="0" err="1"/>
              <a:t>i</a:t>
            </a:r>
            <a:r>
              <a:rPr lang="en-US" altLang="en-US" sz="1600" dirty="0"/>
              <a:t> </a:t>
            </a:r>
            <a:r>
              <a:rPr lang="en-US" altLang="en-US" sz="1600" dirty="0" err="1"/>
              <a:t>modelovanjem</a:t>
            </a:r>
            <a:r>
              <a:rPr lang="en-US" altLang="en-US" sz="1600" dirty="0"/>
              <a:t> </a:t>
            </a:r>
            <a:r>
              <a:rPr lang="en-US" altLang="en-US" sz="1600" dirty="0" err="1"/>
              <a:t>verifikacionog</a:t>
            </a:r>
            <a:r>
              <a:rPr lang="en-US" altLang="en-US" sz="1600" dirty="0"/>
              <a:t> </a:t>
            </a:r>
            <a:r>
              <a:rPr lang="en-US" altLang="en-US" sz="1600" dirty="0" err="1"/>
              <a:t>okruženja</a:t>
            </a:r>
            <a:r>
              <a:rPr lang="en-US" altLang="en-US" sz="1600" dirty="0"/>
              <a:t>, </a:t>
            </a:r>
            <a:r>
              <a:rPr lang="en-US" altLang="en-US" sz="1600" dirty="0" err="1"/>
              <a:t>kako</a:t>
            </a:r>
            <a:r>
              <a:rPr lang="en-US" altLang="en-US" sz="1600" dirty="0"/>
              <a:t> bi se </a:t>
            </a:r>
            <a:r>
              <a:rPr lang="en-US" altLang="en-US" sz="1600" dirty="0" err="1"/>
              <a:t>obezbedilo</a:t>
            </a:r>
            <a:r>
              <a:rPr lang="en-US" altLang="en-US" sz="1600" dirty="0"/>
              <a:t> da </a:t>
            </a:r>
            <a:r>
              <a:rPr lang="en-US" altLang="en-US" sz="1600" dirty="0" err="1"/>
              <a:t>nijedan</a:t>
            </a:r>
            <a:r>
              <a:rPr lang="en-US" altLang="en-US" sz="1600" dirty="0"/>
              <a:t> </a:t>
            </a:r>
            <a:r>
              <a:rPr lang="en-US" altLang="en-US" sz="1600" dirty="0" err="1"/>
              <a:t>potencijalno</a:t>
            </a:r>
            <a:r>
              <a:rPr lang="en-US" altLang="en-US" sz="1600" dirty="0"/>
              <a:t> </a:t>
            </a:r>
            <a:r>
              <a:rPr lang="en-US" altLang="en-US" sz="1600" dirty="0" err="1"/>
              <a:t>važan</a:t>
            </a:r>
            <a:r>
              <a:rPr lang="en-US" altLang="en-US" sz="1600" dirty="0"/>
              <a:t> test ne </a:t>
            </a:r>
            <a:r>
              <a:rPr lang="en-US" altLang="en-US" sz="1600" dirty="0" err="1"/>
              <a:t>bude</a:t>
            </a:r>
            <a:r>
              <a:rPr lang="en-US" altLang="en-US" sz="1600" dirty="0"/>
              <a:t> </a:t>
            </a:r>
            <a:r>
              <a:rPr lang="en-US" altLang="en-US" sz="1600" dirty="0" err="1"/>
              <a:t>izostavljen</a:t>
            </a:r>
            <a:endParaRPr lang="en-US" altLang="en-US" sz="1600" dirty="0" err="1">
              <a:cs typeface="Arial"/>
            </a:endParaRPr>
          </a:p>
          <a:p>
            <a:pPr eaLnBrk="1" hangingPunct="1"/>
            <a:r>
              <a:rPr lang="en-US" altLang="en-US" sz="1600" dirty="0"/>
              <a:t>U </a:t>
            </a:r>
            <a:r>
              <a:rPr lang="en-US" altLang="en-US" sz="1600" dirty="0" err="1"/>
              <a:t>samoj</a:t>
            </a:r>
            <a:r>
              <a:rPr lang="en-US" altLang="en-US" sz="1600" dirty="0"/>
              <a:t> </a:t>
            </a:r>
            <a:r>
              <a:rPr lang="en-US" altLang="en-US" sz="1600" dirty="0" err="1"/>
              <a:t>matrici</a:t>
            </a:r>
            <a:r>
              <a:rPr lang="en-US" altLang="en-US" sz="1600" dirty="0"/>
              <a:t> test </a:t>
            </a:r>
            <a:r>
              <a:rPr lang="en-US" altLang="en-US" sz="1600" dirty="0" err="1"/>
              <a:t>slučajeva</a:t>
            </a:r>
            <a:r>
              <a:rPr lang="en-US" altLang="en-US" sz="1600" dirty="0"/>
              <a:t>, </a:t>
            </a:r>
            <a:r>
              <a:rPr lang="en-US" altLang="en-US" sz="1600" dirty="0" err="1"/>
              <a:t>verifikacioni</a:t>
            </a:r>
            <a:r>
              <a:rPr lang="en-US" altLang="en-US" sz="1600" dirty="0"/>
              <a:t> plan </a:t>
            </a:r>
            <a:r>
              <a:rPr lang="en-US" altLang="en-US" sz="1600" dirty="0" err="1"/>
              <a:t>treba</a:t>
            </a:r>
            <a:r>
              <a:rPr lang="en-US" altLang="en-US" sz="1600" dirty="0"/>
              <a:t> da </a:t>
            </a:r>
            <a:r>
              <a:rPr lang="en-US" altLang="en-US" sz="1600" dirty="0" err="1"/>
              <a:t>navede</a:t>
            </a:r>
            <a:r>
              <a:rPr lang="en-US" altLang="en-US" sz="1600" dirty="0"/>
              <a:t> </a:t>
            </a:r>
            <a:r>
              <a:rPr lang="en-US" altLang="en-US" sz="1600" dirty="0" err="1"/>
              <a:t>oznaku</a:t>
            </a:r>
            <a:r>
              <a:rPr lang="en-US" altLang="en-US" sz="1600" dirty="0"/>
              <a:t> </a:t>
            </a:r>
            <a:r>
              <a:rPr lang="en-US" altLang="en-US" sz="1600" dirty="0" err="1"/>
              <a:t>svakog</a:t>
            </a:r>
            <a:r>
              <a:rPr lang="en-US" altLang="en-US" sz="1600" dirty="0"/>
              <a:t> </a:t>
            </a:r>
            <a:r>
              <a:rPr lang="en-US" altLang="en-US" sz="1600" dirty="0" err="1"/>
              <a:t>testa</a:t>
            </a:r>
            <a:r>
              <a:rPr lang="en-US" altLang="en-US" sz="1600" dirty="0"/>
              <a:t>, </a:t>
            </a:r>
            <a:r>
              <a:rPr lang="en-US" altLang="en-US" sz="1600" dirty="0" err="1"/>
              <a:t>obezbedi</a:t>
            </a:r>
            <a:r>
              <a:rPr lang="en-US" altLang="en-US" sz="1600" dirty="0"/>
              <a:t> </a:t>
            </a:r>
            <a:r>
              <a:rPr lang="en-US" altLang="en-US" sz="1600" dirty="0" err="1"/>
              <a:t>kratak</a:t>
            </a:r>
            <a:r>
              <a:rPr lang="en-US" altLang="en-US" sz="1600" dirty="0"/>
              <a:t> </a:t>
            </a:r>
            <a:r>
              <a:rPr lang="en-US" altLang="en-US" sz="1600" dirty="0" err="1"/>
              <a:t>opis</a:t>
            </a:r>
            <a:r>
              <a:rPr lang="en-US" altLang="en-US" sz="1600" dirty="0"/>
              <a:t> </a:t>
            </a:r>
            <a:r>
              <a:rPr lang="en-US" altLang="en-US" sz="1600" dirty="0" err="1"/>
              <a:t>testa</a:t>
            </a:r>
            <a:r>
              <a:rPr lang="en-US" altLang="en-US" sz="1600" dirty="0"/>
              <a:t> </a:t>
            </a:r>
            <a:r>
              <a:rPr lang="en-US" altLang="en-US" sz="1600" dirty="0" err="1"/>
              <a:t>i</a:t>
            </a:r>
            <a:r>
              <a:rPr lang="en-US" altLang="en-US" sz="1600" dirty="0"/>
              <a:t> reference </a:t>
            </a:r>
            <a:r>
              <a:rPr lang="en-US" altLang="en-US" sz="1600" dirty="0" err="1"/>
              <a:t>na</a:t>
            </a:r>
            <a:r>
              <a:rPr lang="en-US" altLang="en-US" sz="1600" dirty="0"/>
              <a:t> </a:t>
            </a:r>
            <a:r>
              <a:rPr lang="en-US" altLang="en-US" sz="1600" dirty="0" err="1"/>
              <a:t>odgovarajuće</a:t>
            </a:r>
            <a:r>
              <a:rPr lang="en-US" altLang="en-US" sz="1600" dirty="0"/>
              <a:t> </a:t>
            </a:r>
            <a:r>
              <a:rPr lang="en-US" altLang="en-US" sz="1600" dirty="0" err="1"/>
              <a:t>funkcionalnosti</a:t>
            </a:r>
            <a:r>
              <a:rPr lang="en-US" altLang="en-US" sz="1600" dirty="0"/>
              <a:t> </a:t>
            </a:r>
            <a:r>
              <a:rPr lang="en-US" altLang="en-US" sz="1600" dirty="0" err="1"/>
              <a:t>i</a:t>
            </a:r>
            <a:r>
              <a:rPr lang="en-US" altLang="en-US" sz="1600" dirty="0"/>
              <a:t> </a:t>
            </a:r>
            <a:r>
              <a:rPr lang="en-US" altLang="en-US" sz="1600" dirty="0" err="1"/>
              <a:t>stavke</a:t>
            </a:r>
            <a:r>
              <a:rPr lang="en-US" altLang="en-US" sz="1600" dirty="0"/>
              <a:t>  </a:t>
            </a:r>
            <a:r>
              <a:rPr lang="en-US" altLang="en-US" sz="1600" dirty="0" err="1"/>
              <a:t>pokrivenosti</a:t>
            </a:r>
            <a:endParaRPr lang="en-US" altLang="en-US" sz="1600" dirty="0" err="1">
              <a:cs typeface="Arial"/>
            </a:endParaRPr>
          </a:p>
          <a:p>
            <a:pPr eaLnBrk="1" hangingPunct="1"/>
            <a:r>
              <a:rPr lang="en-US" altLang="en-US" sz="1600" dirty="0"/>
              <a:t>U </a:t>
            </a:r>
            <a:r>
              <a:rPr lang="en-US" altLang="en-US" sz="1600" dirty="0" err="1"/>
              <a:t>sklopu</a:t>
            </a:r>
            <a:r>
              <a:rPr lang="en-US" altLang="en-US" sz="1600" dirty="0"/>
              <a:t> </a:t>
            </a:r>
            <a:r>
              <a:rPr lang="en-US" altLang="en-US" sz="1600" dirty="0" err="1"/>
              <a:t>definicije</a:t>
            </a:r>
            <a:r>
              <a:rPr lang="en-US" altLang="en-US" sz="1600" dirty="0"/>
              <a:t> </a:t>
            </a:r>
            <a:r>
              <a:rPr lang="en-US" altLang="en-US" sz="1600" dirty="0" err="1"/>
              <a:t>verifikacionog</a:t>
            </a:r>
            <a:r>
              <a:rPr lang="en-US" altLang="en-US" sz="1600" dirty="0"/>
              <a:t> plana, </a:t>
            </a:r>
            <a:r>
              <a:rPr lang="en-US" altLang="en-US" sz="1600" dirty="0" err="1"/>
              <a:t>tim</a:t>
            </a:r>
            <a:r>
              <a:rPr lang="en-US" altLang="en-US" sz="1600" dirty="0"/>
              <a:t> </a:t>
            </a:r>
            <a:r>
              <a:rPr lang="en-US" altLang="en-US" sz="1600" dirty="0" err="1"/>
              <a:t>treba</a:t>
            </a:r>
            <a:r>
              <a:rPr lang="en-US" altLang="en-US" sz="1600" dirty="0"/>
              <a:t> da </a:t>
            </a:r>
            <a:r>
              <a:rPr lang="en-US" altLang="en-US" sz="1600" dirty="0" err="1"/>
              <a:t>specificira</a:t>
            </a:r>
            <a:r>
              <a:rPr lang="en-US" altLang="en-US" sz="1600" dirty="0"/>
              <a:t> </a:t>
            </a:r>
            <a:r>
              <a:rPr lang="en-US" altLang="en-US" sz="1600" dirty="0" err="1"/>
              <a:t>sve</a:t>
            </a:r>
            <a:r>
              <a:rPr lang="en-US" altLang="en-US" sz="1600" dirty="0"/>
              <a:t> </a:t>
            </a:r>
            <a:r>
              <a:rPr lang="en-US" altLang="en-US" sz="1600" dirty="0" err="1"/>
              <a:t>validne</a:t>
            </a:r>
            <a:r>
              <a:rPr lang="en-US" altLang="en-US" sz="1600" dirty="0"/>
              <a:t> </a:t>
            </a:r>
            <a:r>
              <a:rPr lang="en-US" altLang="en-US" sz="1600" dirty="0" err="1"/>
              <a:t>i</a:t>
            </a:r>
            <a:r>
              <a:rPr lang="en-US" altLang="en-US" sz="1600" dirty="0"/>
              <a:t> ne-</a:t>
            </a:r>
            <a:r>
              <a:rPr lang="en-US" altLang="en-US" sz="1600" dirty="0" err="1"/>
              <a:t>validne</a:t>
            </a:r>
            <a:r>
              <a:rPr lang="en-US" altLang="en-US" sz="1600" dirty="0"/>
              <a:t> </a:t>
            </a:r>
            <a:r>
              <a:rPr lang="en-US" altLang="en-US" sz="1600" dirty="0" err="1"/>
              <a:t>vrednosti</a:t>
            </a:r>
            <a:r>
              <a:rPr lang="en-US" altLang="en-US" sz="1600" dirty="0"/>
              <a:t>, </a:t>
            </a:r>
            <a:r>
              <a:rPr lang="en-US" altLang="en-US" sz="1600" dirty="0" err="1"/>
              <a:t>kao</a:t>
            </a:r>
            <a:r>
              <a:rPr lang="en-US" altLang="en-US" sz="1600" dirty="0"/>
              <a:t> </a:t>
            </a:r>
            <a:r>
              <a:rPr lang="en-US" altLang="en-US" sz="1600" dirty="0" err="1"/>
              <a:t>i</a:t>
            </a:r>
            <a:r>
              <a:rPr lang="en-US" altLang="en-US" sz="1600" dirty="0"/>
              <a:t> </a:t>
            </a:r>
            <a:r>
              <a:rPr lang="en-US" altLang="en-US" sz="1600" dirty="0" err="1"/>
              <a:t>granične</a:t>
            </a:r>
            <a:r>
              <a:rPr lang="en-US" altLang="en-US" sz="1600" dirty="0"/>
              <a:t> </a:t>
            </a:r>
            <a:r>
              <a:rPr lang="en-US" altLang="en-US" sz="1600" dirty="0" err="1"/>
              <a:t>slučajeve</a:t>
            </a:r>
            <a:r>
              <a:rPr lang="en-US" altLang="en-US" sz="1600" dirty="0"/>
              <a:t> za </a:t>
            </a:r>
            <a:r>
              <a:rPr lang="en-US" altLang="en-US" sz="1600" dirty="0" err="1"/>
              <a:t>svaki</a:t>
            </a:r>
            <a:r>
              <a:rPr lang="en-US" altLang="en-US" sz="1600" dirty="0"/>
              <a:t> </a:t>
            </a:r>
            <a:r>
              <a:rPr lang="en-US" altLang="en-US" sz="1600" dirty="0" err="1"/>
              <a:t>ulazni</a:t>
            </a:r>
            <a:r>
              <a:rPr lang="en-US" altLang="en-US" sz="1600" dirty="0"/>
              <a:t> </a:t>
            </a:r>
            <a:r>
              <a:rPr lang="en-US" altLang="en-US" sz="1600" dirty="0" err="1"/>
              <a:t>podatak</a:t>
            </a:r>
            <a:r>
              <a:rPr lang="en-US" altLang="en-US" sz="1600" dirty="0"/>
              <a:t> koji </a:t>
            </a:r>
            <a:r>
              <a:rPr lang="en-US" altLang="en-US" sz="1600" dirty="0" err="1"/>
              <a:t>će</a:t>
            </a:r>
            <a:r>
              <a:rPr lang="en-US" altLang="en-US" sz="1600" dirty="0"/>
              <a:t> se </a:t>
            </a:r>
            <a:r>
              <a:rPr lang="en-US" altLang="en-US" sz="1600" dirty="0" err="1"/>
              <a:t>generisati</a:t>
            </a:r>
            <a:endParaRPr lang="en-US" altLang="en-US" sz="1600" dirty="0" err="1">
              <a:cs typeface="Arial"/>
            </a:endParaRPr>
          </a:p>
          <a:p>
            <a:r>
              <a:rPr lang="en-US" altLang="en-US" sz="1600" dirty="0"/>
              <a:t>Kada se </a:t>
            </a:r>
            <a:r>
              <a:rPr lang="en-US" altLang="en-US" sz="1600" dirty="0" err="1"/>
              <a:t>kreira</a:t>
            </a:r>
            <a:r>
              <a:rPr lang="en-US" altLang="en-US" sz="1600" dirty="0"/>
              <a:t> </a:t>
            </a:r>
            <a:r>
              <a:rPr lang="en-US" altLang="en-US" sz="1600" dirty="0" err="1"/>
              <a:t>matrica</a:t>
            </a:r>
            <a:r>
              <a:rPr lang="en-US" altLang="en-US" sz="1600" dirty="0"/>
              <a:t> test </a:t>
            </a:r>
            <a:r>
              <a:rPr lang="en-US" altLang="en-US" sz="1600" dirty="0" err="1"/>
              <a:t>slučajeva</a:t>
            </a:r>
            <a:r>
              <a:rPr lang="en-US" altLang="en-US" sz="1600" dirty="0"/>
              <a:t>, o </a:t>
            </a:r>
            <a:r>
              <a:rPr lang="en-US" altLang="en-US" sz="1600" dirty="0" err="1"/>
              <a:t>sledećem</a:t>
            </a:r>
            <a:r>
              <a:rPr lang="en-US" altLang="en-US" sz="1600" dirty="0"/>
              <a:t> se </a:t>
            </a:r>
            <a:r>
              <a:rPr lang="en-US" altLang="en-US" sz="1600" dirty="0" err="1"/>
              <a:t>treba</a:t>
            </a:r>
            <a:r>
              <a:rPr lang="en-US" altLang="en-US" sz="1600" dirty="0"/>
              <a:t> </a:t>
            </a:r>
            <a:r>
              <a:rPr lang="en-US" altLang="en-US" sz="1600" dirty="0" err="1"/>
              <a:t>voditi</a:t>
            </a:r>
            <a:r>
              <a:rPr lang="en-US" altLang="en-US" sz="1600" dirty="0"/>
              <a:t> </a:t>
            </a:r>
            <a:r>
              <a:rPr lang="en-US" altLang="en-US" sz="1600" dirty="0" err="1"/>
              <a:t>računa</a:t>
            </a:r>
            <a:r>
              <a:rPr lang="en-US" altLang="en-US" sz="1600" dirty="0"/>
              <a:t>: </a:t>
            </a:r>
            <a:endParaRPr lang="en-US" dirty="0"/>
          </a:p>
          <a:p>
            <a:pPr lvl="1" indent="-188595" eaLnBrk="1" hangingPunct="1"/>
            <a:r>
              <a:rPr lang="en-US" altLang="en-US" sz="1400" dirty="0" err="1"/>
              <a:t>konfiguracije</a:t>
            </a:r>
            <a:r>
              <a:rPr lang="en-US" altLang="en-US" sz="1400" dirty="0"/>
              <a:t> </a:t>
            </a:r>
            <a:r>
              <a:rPr lang="en-US" altLang="en-US" sz="1400" dirty="0" err="1"/>
              <a:t>koje</a:t>
            </a:r>
            <a:r>
              <a:rPr lang="en-US" altLang="en-US" sz="1400" dirty="0"/>
              <a:t> se </a:t>
            </a:r>
            <a:r>
              <a:rPr lang="en-US" altLang="en-US" sz="1400" dirty="0" err="1"/>
              <a:t>verifikuju</a:t>
            </a:r>
            <a:r>
              <a:rPr lang="en-US" altLang="en-US" sz="1400" dirty="0"/>
              <a:t>, </a:t>
            </a:r>
            <a:endParaRPr lang="en-US" altLang="en-US" sz="1400" dirty="0">
              <a:cs typeface="Arial"/>
            </a:endParaRPr>
          </a:p>
          <a:p>
            <a:pPr lvl="1" indent="-188595" eaLnBrk="1" hangingPunct="1"/>
            <a:r>
              <a:rPr lang="en-US" altLang="en-US" sz="1400" dirty="0" err="1"/>
              <a:t>varijacije</a:t>
            </a:r>
            <a:r>
              <a:rPr lang="en-US" altLang="en-US" sz="1400" dirty="0"/>
              <a:t> </a:t>
            </a:r>
            <a:r>
              <a:rPr lang="en-US" altLang="en-US" sz="1400" dirty="0" err="1"/>
              <a:t>podataka</a:t>
            </a:r>
            <a:r>
              <a:rPr lang="en-US" altLang="en-US" sz="1400" dirty="0"/>
              <a:t> u </a:t>
            </a:r>
            <a:r>
              <a:rPr lang="en-US" altLang="en-US" sz="1400" dirty="0" err="1"/>
              <a:t>okviru</a:t>
            </a:r>
            <a:r>
              <a:rPr lang="en-US" altLang="en-US" sz="1400" dirty="0"/>
              <a:t> </a:t>
            </a:r>
            <a:r>
              <a:rPr lang="en-US" altLang="en-US" sz="1400" dirty="0" err="1"/>
              <a:t>okruženja</a:t>
            </a:r>
            <a:r>
              <a:rPr lang="en-US" altLang="en-US" sz="1400" dirty="0"/>
              <a:t> (</a:t>
            </a:r>
            <a:r>
              <a:rPr lang="en-US" altLang="en-US" sz="1400" dirty="0" err="1"/>
              <a:t>zavisi</a:t>
            </a:r>
            <a:r>
              <a:rPr lang="en-US" altLang="en-US" sz="1400" dirty="0"/>
              <a:t> od </a:t>
            </a:r>
            <a:r>
              <a:rPr lang="en-US" altLang="en-US" sz="1400" dirty="0" err="1"/>
              <a:t>nivoa</a:t>
            </a:r>
            <a:r>
              <a:rPr lang="en-US" altLang="en-US" sz="1400" dirty="0"/>
              <a:t> </a:t>
            </a:r>
            <a:r>
              <a:rPr lang="en-US" altLang="en-US" sz="1400" dirty="0" err="1"/>
              <a:t>apstrakcije</a:t>
            </a:r>
            <a:r>
              <a:rPr lang="en-US" altLang="en-US" sz="1400" dirty="0"/>
              <a:t>), </a:t>
            </a:r>
            <a:endParaRPr lang="en-US" altLang="en-US" sz="1400" dirty="0">
              <a:cs typeface="Arial"/>
            </a:endParaRPr>
          </a:p>
          <a:p>
            <a:pPr lvl="1" indent="-188595" eaLnBrk="1" hangingPunct="1"/>
            <a:r>
              <a:rPr lang="en-US" altLang="en-US" sz="1400" dirty="0" err="1"/>
              <a:t>atributima</a:t>
            </a:r>
            <a:r>
              <a:rPr lang="en-US" altLang="en-US" sz="1400" dirty="0"/>
              <a:t> od </a:t>
            </a:r>
            <a:r>
              <a:rPr lang="en-US" altLang="en-US" sz="1400" dirty="0" err="1"/>
              <a:t>značaja</a:t>
            </a:r>
            <a:r>
              <a:rPr lang="en-US" altLang="en-US" sz="1400" dirty="0"/>
              <a:t> za </a:t>
            </a:r>
            <a:r>
              <a:rPr lang="en-US" altLang="en-US" sz="1400" dirty="0" err="1"/>
              <a:t>svaki</a:t>
            </a:r>
            <a:r>
              <a:rPr lang="en-US" altLang="en-US" sz="1400" dirty="0"/>
              <a:t> od </a:t>
            </a:r>
            <a:r>
              <a:rPr lang="en-US" altLang="en-US" sz="1400" dirty="0" err="1"/>
              <a:t>podataka</a:t>
            </a:r>
            <a:r>
              <a:rPr lang="en-US" altLang="en-US" sz="1400" dirty="0"/>
              <a:t>, </a:t>
            </a:r>
            <a:endParaRPr lang="en-US" altLang="en-US" sz="1400" dirty="0">
              <a:cs typeface="Arial"/>
            </a:endParaRPr>
          </a:p>
          <a:p>
            <a:pPr lvl="1" indent="-188595" eaLnBrk="1" hangingPunct="1"/>
            <a:r>
              <a:rPr lang="en-US" altLang="en-US" sz="1400" dirty="0" err="1"/>
              <a:t>interesantnim</a:t>
            </a:r>
            <a:r>
              <a:rPr lang="en-US" altLang="en-US" sz="1400" dirty="0"/>
              <a:t> </a:t>
            </a:r>
            <a:r>
              <a:rPr lang="en-US" altLang="en-US" sz="1400" dirty="0" err="1"/>
              <a:t>sekvencama</a:t>
            </a:r>
            <a:r>
              <a:rPr lang="en-US" altLang="en-US" sz="1400" dirty="0"/>
              <a:t> za </a:t>
            </a:r>
            <a:r>
              <a:rPr lang="en-US" altLang="en-US" sz="1400" dirty="0" err="1"/>
              <a:t>svaki</a:t>
            </a:r>
            <a:r>
              <a:rPr lang="en-US" altLang="en-US" sz="1400" dirty="0"/>
              <a:t> </a:t>
            </a:r>
            <a:r>
              <a:rPr lang="en-US" altLang="en-US" sz="1400" dirty="0" err="1"/>
              <a:t>ulazni</a:t>
            </a:r>
            <a:r>
              <a:rPr lang="en-US" altLang="en-US" sz="1400" dirty="0"/>
              <a:t> port DUV-a, </a:t>
            </a:r>
            <a:endParaRPr lang="en-US" altLang="en-US" sz="1400" dirty="0">
              <a:cs typeface="Arial"/>
            </a:endParaRPr>
          </a:p>
          <a:p>
            <a:pPr lvl="1" indent="-188595" eaLnBrk="1" hangingPunct="1"/>
            <a:r>
              <a:rPr lang="en-US" altLang="en-US" sz="1400" dirty="0" err="1"/>
              <a:t>uslovima</a:t>
            </a:r>
            <a:r>
              <a:rPr lang="en-US" altLang="en-US" sz="1400" dirty="0"/>
              <a:t> pod </a:t>
            </a:r>
            <a:r>
              <a:rPr lang="en-US" altLang="en-US" sz="1400" dirty="0" err="1"/>
              <a:t>kojima</a:t>
            </a:r>
            <a:r>
              <a:rPr lang="en-US" altLang="en-US" sz="1400" dirty="0"/>
              <a:t> </a:t>
            </a:r>
            <a:r>
              <a:rPr lang="en-US" altLang="en-US" sz="1400" dirty="0" err="1"/>
              <a:t>nastaju</a:t>
            </a:r>
            <a:r>
              <a:rPr lang="en-US" altLang="en-US" sz="1400" dirty="0"/>
              <a:t> </a:t>
            </a:r>
            <a:r>
              <a:rPr lang="en-US" altLang="en-US" sz="1400" dirty="0" err="1"/>
              <a:t>greške</a:t>
            </a:r>
            <a:r>
              <a:rPr lang="en-US" altLang="en-US" sz="1400" dirty="0"/>
              <a:t> (</a:t>
            </a:r>
            <a:r>
              <a:rPr lang="en-US" altLang="en-US" sz="1400" i="1" dirty="0"/>
              <a:t>error conditions</a:t>
            </a:r>
            <a:r>
              <a:rPr lang="en-US" altLang="en-US" sz="1400" dirty="0"/>
              <a:t>) </a:t>
            </a:r>
            <a:r>
              <a:rPr lang="en-US" altLang="en-US" sz="1400" dirty="0" err="1"/>
              <a:t>i</a:t>
            </a:r>
            <a:endParaRPr lang="en-US" altLang="en-US" sz="1400" dirty="0" err="1">
              <a:cs typeface="Arial"/>
            </a:endParaRPr>
          </a:p>
          <a:p>
            <a:pPr lvl="1" indent="-188595" eaLnBrk="1" hangingPunct="1"/>
            <a:r>
              <a:rPr lang="en-US" altLang="en-US" sz="1400" dirty="0" err="1"/>
              <a:t>graničnim</a:t>
            </a:r>
            <a:r>
              <a:rPr lang="en-US" altLang="en-US" sz="1400" dirty="0"/>
              <a:t> </a:t>
            </a:r>
            <a:r>
              <a:rPr lang="en-US" altLang="en-US" sz="1400" dirty="0" err="1"/>
              <a:t>slučajevima</a:t>
            </a:r>
            <a:r>
              <a:rPr lang="en-US" altLang="en-US" sz="1400" dirty="0"/>
              <a:t> (</a:t>
            </a:r>
            <a:r>
              <a:rPr lang="en-US" altLang="en-US" sz="1400" i="1" dirty="0"/>
              <a:t>corner cases</a:t>
            </a:r>
            <a:r>
              <a:rPr lang="en-US" altLang="en-US" sz="1400" dirty="0"/>
              <a:t>).</a:t>
            </a:r>
            <a:endParaRPr lang="en-US" altLang="en-US" sz="1400" dirty="0">
              <a:cs typeface="Arial"/>
            </a:endParaRPr>
          </a:p>
          <a:p>
            <a:pPr eaLnBrk="1" hangingPunct="1"/>
            <a:endParaRPr lang="en-US" altLang="en-US" sz="1200"/>
          </a:p>
          <a:p>
            <a:pPr eaLnBrk="1" hangingPunct="1"/>
            <a:r>
              <a:rPr lang="en-US" altLang="en-US" sz="1600" dirty="0" err="1"/>
              <a:t>Granični</a:t>
            </a:r>
            <a:r>
              <a:rPr lang="en-US" altLang="en-US" sz="1600" dirty="0"/>
              <a:t> </a:t>
            </a:r>
            <a:r>
              <a:rPr lang="en-US" altLang="en-US" sz="1600" dirty="0" err="1"/>
              <a:t>slučajevi</a:t>
            </a:r>
            <a:r>
              <a:rPr lang="en-US" altLang="en-US" sz="1600" dirty="0"/>
              <a:t> </a:t>
            </a:r>
            <a:r>
              <a:rPr lang="en-US" altLang="en-US" sz="1600" dirty="0" err="1"/>
              <a:t>zaslužuju</a:t>
            </a:r>
            <a:r>
              <a:rPr lang="en-US" altLang="en-US" sz="1600" dirty="0"/>
              <a:t> </a:t>
            </a:r>
            <a:r>
              <a:rPr lang="en-US" altLang="en-US" sz="1600" dirty="0" err="1"/>
              <a:t>zasebnu</a:t>
            </a:r>
            <a:r>
              <a:rPr lang="en-US" altLang="en-US" sz="1600" dirty="0"/>
              <a:t> </a:t>
            </a:r>
            <a:r>
              <a:rPr lang="en-US" altLang="en-US" sz="1600" dirty="0" err="1"/>
              <a:t>sekciju</a:t>
            </a:r>
            <a:r>
              <a:rPr lang="en-US" altLang="en-US" sz="1600" dirty="0"/>
              <a:t> u </a:t>
            </a:r>
            <a:r>
              <a:rPr lang="en-US" altLang="en-US" sz="1600" dirty="0" err="1"/>
              <a:t>matrici</a:t>
            </a:r>
            <a:r>
              <a:rPr lang="en-US" altLang="en-US" sz="1600" dirty="0"/>
              <a:t> test </a:t>
            </a:r>
            <a:r>
              <a:rPr lang="en-US" altLang="en-US" sz="1600" dirty="0" err="1"/>
              <a:t>slučajeva</a:t>
            </a:r>
            <a:endParaRPr lang="en-US" altLang="en-US" sz="1600" dirty="0" err="1">
              <a:cs typeface="Arial"/>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3EF8D665-BEC3-0F1E-AB23-A8C32C11A5E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C770EBF-46F2-4486-8706-C12DC45C1346}" type="slidenum">
              <a:rPr lang="de-DE" altLang="en-US">
                <a:solidFill>
                  <a:schemeClr val="bg1"/>
                </a:solidFill>
              </a:rPr>
              <a:pPr/>
              <a:t>18</a:t>
            </a:fld>
            <a:endParaRPr lang="de-DE" altLang="en-US">
              <a:solidFill>
                <a:schemeClr val="bg1"/>
              </a:solidFill>
            </a:endParaRPr>
          </a:p>
        </p:txBody>
      </p:sp>
      <p:sp>
        <p:nvSpPr>
          <p:cNvPr id="24579" name="Rectangle 2">
            <a:extLst>
              <a:ext uri="{FF2B5EF4-FFF2-40B4-BE49-F238E27FC236}">
                <a16:creationId xmlns:a16="http://schemas.microsoft.com/office/drawing/2014/main" id="{5C3C80AB-2C72-CFC0-8AEC-2305F11BB32D}"/>
              </a:ext>
            </a:extLst>
          </p:cNvPr>
          <p:cNvSpPr>
            <a:spLocks noGrp="1" noChangeArrowheads="1"/>
          </p:cNvSpPr>
          <p:nvPr>
            <p:ph type="title"/>
          </p:nvPr>
        </p:nvSpPr>
        <p:spPr>
          <a:xfrm>
            <a:off x="358587" y="-26334"/>
            <a:ext cx="8471087" cy="600075"/>
          </a:xfrm>
        </p:spPr>
        <p:txBody>
          <a:bodyPr/>
          <a:lstStyle/>
          <a:p>
            <a:pPr eaLnBrk="1" hangingPunct="1"/>
            <a:r>
              <a:rPr lang="en-US" altLang="en-US" dirty="0"/>
              <a:t>Calc 1: Fun</a:t>
            </a:r>
            <a:r>
              <a:rPr lang="sr-Latn-RS" altLang="en-US" dirty="0"/>
              <a:t>kcije</a:t>
            </a:r>
            <a:r>
              <a:rPr lang="sr-Latn-RS" altLang="en-US"/>
              <a:t> za verifikaciju/matrica test </a:t>
            </a:r>
            <a:r>
              <a:rPr lang="sr-Latn-RS" altLang="en-US" dirty="0"/>
              <a:t>slučajeva</a:t>
            </a:r>
            <a:endParaRPr lang="en-US" altLang="en-US" dirty="0"/>
          </a:p>
        </p:txBody>
      </p:sp>
      <p:sp>
        <p:nvSpPr>
          <p:cNvPr id="24580" name="Rectangle 3">
            <a:extLst>
              <a:ext uri="{FF2B5EF4-FFF2-40B4-BE49-F238E27FC236}">
                <a16:creationId xmlns:a16="http://schemas.microsoft.com/office/drawing/2014/main" id="{4164D13C-7CA1-20B7-1B5D-CA9EB6AE7EAE}"/>
              </a:ext>
            </a:extLst>
          </p:cNvPr>
          <p:cNvSpPr>
            <a:spLocks noGrp="1" noChangeArrowheads="1"/>
          </p:cNvSpPr>
          <p:nvPr>
            <p:ph type="body" sz="half" idx="1"/>
          </p:nvPr>
        </p:nvSpPr>
        <p:spPr/>
        <p:txBody>
          <a:bodyPr/>
          <a:lstStyle/>
          <a:p>
            <a:pPr eaLnBrk="1" hangingPunct="1"/>
            <a:r>
              <a:rPr lang="sr-Latn-RS" altLang="en-US" sz="1400" dirty="0"/>
              <a:t>Obzirom na jednostavnost </a:t>
            </a:r>
            <a:r>
              <a:rPr lang="en-US" altLang="en-US" sz="1400" dirty="0" err="1"/>
              <a:t>Calc1</a:t>
            </a:r>
            <a:r>
              <a:rPr lang="en-US" altLang="en-US" sz="1400" dirty="0"/>
              <a:t>,</a:t>
            </a:r>
            <a:r>
              <a:rPr lang="sr-Latn-RS" altLang="en-US" sz="1400" dirty="0"/>
              <a:t> zajedno ćemo prikazati funkcije koje se verifikuju i test scenarije (matricu test slučajeva</a:t>
            </a:r>
            <a:r>
              <a:rPr lang="en-US" altLang="en-US" sz="1400" dirty="0"/>
              <a:t>)</a:t>
            </a:r>
            <a:r>
              <a:rPr lang="sr-Latn-RS" altLang="en-US" sz="1400" dirty="0"/>
              <a:t>, inače odvojene</a:t>
            </a:r>
            <a:r>
              <a:rPr lang="en-US" altLang="en-US" sz="1400" i="1" dirty="0"/>
              <a:t> </a:t>
            </a:r>
            <a:r>
              <a:rPr lang="sr-Latn-RS" altLang="en-US" sz="1400" dirty="0"/>
              <a:t>sekcije plana verifikacije</a:t>
            </a:r>
            <a:endParaRPr lang="en-US" altLang="en-US" sz="1400" dirty="0"/>
          </a:p>
          <a:p>
            <a:pPr eaLnBrk="1" hangingPunct="1"/>
            <a:endParaRPr lang="en-US" altLang="en-US" sz="1400" dirty="0"/>
          </a:p>
          <a:p>
            <a:pPr eaLnBrk="1" hangingPunct="1"/>
            <a:r>
              <a:rPr lang="sr-Latn-RS" altLang="en-US" sz="1400" dirty="0"/>
              <a:t>Navodimo detalje u tabeli sa odgovarajućim brojevima referenci koji će se koristiti za referenciranje u planu verifikacije</a:t>
            </a:r>
            <a:endParaRPr lang="en-US" altLang="en-US" sz="1400" dirty="0"/>
          </a:p>
          <a:p>
            <a:pPr marL="0" indent="0" eaLnBrk="1" hangingPunct="1">
              <a:buNone/>
            </a:pPr>
            <a:endParaRPr lang="en-US" altLang="en-US" sz="1400" dirty="0"/>
          </a:p>
          <a:p>
            <a:pPr eaLnBrk="1" hangingPunct="1"/>
            <a:r>
              <a:rPr lang="sr-Latn-RS" altLang="en-US" sz="1400" dirty="0"/>
              <a:t>Već iz opisa</a:t>
            </a:r>
            <a:r>
              <a:rPr lang="en-US" altLang="en-US" sz="1400" dirty="0"/>
              <a:t> </a:t>
            </a:r>
            <a:r>
              <a:rPr lang="en-US" altLang="en-US" sz="1400" dirty="0" err="1"/>
              <a:t>Calc1</a:t>
            </a:r>
            <a:r>
              <a:rPr lang="en-US" altLang="en-US" sz="1400" dirty="0"/>
              <a:t> </a:t>
            </a:r>
            <a:r>
              <a:rPr lang="sr-Latn-RS" altLang="en-US" sz="1400" dirty="0"/>
              <a:t>dizajna</a:t>
            </a:r>
            <a:r>
              <a:rPr lang="en-US" altLang="en-US" sz="1400" dirty="0"/>
              <a:t>, </a:t>
            </a:r>
            <a:r>
              <a:rPr lang="sr-Latn-RS" altLang="en-US" sz="1400" dirty="0"/>
              <a:t>očito je da su neophodni osnovni testovi navedeni u tabeli sa strane</a:t>
            </a:r>
            <a:endParaRPr lang="en-US" altLang="en-US" sz="1400" dirty="0"/>
          </a:p>
          <a:p>
            <a:pPr eaLnBrk="1" hangingPunct="1"/>
            <a:endParaRPr lang="en-US" altLang="en-US" sz="1400" dirty="0"/>
          </a:p>
          <a:p>
            <a:pPr eaLnBrk="1" hangingPunct="1"/>
            <a:r>
              <a:rPr lang="sr-Latn-RS" altLang="en-US" sz="1400" dirty="0"/>
              <a:t>Nakon osnovnih funkcija iz </a:t>
            </a:r>
            <a:r>
              <a:rPr lang="en-US" altLang="en-US" sz="1400" dirty="0"/>
              <a:t>Tab</a:t>
            </a:r>
            <a:r>
              <a:rPr lang="sr-Latn-RS" altLang="en-US" sz="1400" dirty="0"/>
              <a:t>e</a:t>
            </a:r>
            <a:r>
              <a:rPr lang="en-US" altLang="en-US" sz="1400" dirty="0"/>
              <a:t>le 1</a:t>
            </a:r>
            <a:r>
              <a:rPr lang="sr-Latn-RS" altLang="en-US" sz="1400" dirty="0"/>
              <a:t>, sledi niz testova sa kompleksnijim scenarijima </a:t>
            </a:r>
            <a:r>
              <a:rPr lang="en-US" altLang="en-US" sz="1400" dirty="0"/>
              <a:t>(Tab</a:t>
            </a:r>
            <a:r>
              <a:rPr lang="sr-Latn-RS" altLang="en-US" sz="1400" dirty="0"/>
              <a:t>e</a:t>
            </a:r>
            <a:r>
              <a:rPr lang="en-US" altLang="en-US" sz="1400" dirty="0"/>
              <a:t>l</a:t>
            </a:r>
            <a:r>
              <a:rPr lang="sr-Latn-RS" altLang="en-US" sz="1400" dirty="0"/>
              <a:t>a</a:t>
            </a:r>
            <a:r>
              <a:rPr lang="en-US" altLang="en-US" sz="1400" dirty="0"/>
              <a:t> 2) </a:t>
            </a:r>
          </a:p>
          <a:p>
            <a:pPr eaLnBrk="1" hangingPunct="1"/>
            <a:endParaRPr lang="en-US" altLang="en-US" sz="1400" dirty="0"/>
          </a:p>
          <a:p>
            <a:pPr eaLnBrk="1" hangingPunct="1"/>
            <a:r>
              <a:rPr lang="sr-Latn-RS" altLang="en-US" sz="1400" dirty="0"/>
              <a:t>Konačno, generički testovi i provere koji se mogu naći u sklopu svakog plana verifikacije prikazani su u tabeli</a:t>
            </a:r>
            <a:r>
              <a:rPr lang="en-US" altLang="en-US" sz="1400" dirty="0"/>
              <a:t> 3</a:t>
            </a:r>
          </a:p>
        </p:txBody>
      </p:sp>
      <p:pic>
        <p:nvPicPr>
          <p:cNvPr id="24581" name="Picture 4">
            <a:extLst>
              <a:ext uri="{FF2B5EF4-FFF2-40B4-BE49-F238E27FC236}">
                <a16:creationId xmlns:a16="http://schemas.microsoft.com/office/drawing/2014/main" id="{A8246CCE-93C9-C2EF-AAA4-732E748BB3F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9350" y="676275"/>
            <a:ext cx="3733800" cy="5513388"/>
          </a:xfrm>
        </p:spPr>
      </p:pic>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19</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pPr eaLnBrk="1" hangingPunct="1"/>
            <a:r>
              <a:rPr lang="en-US" altLang="en-US" dirty="0" err="1"/>
              <a:t>Specifični</a:t>
            </a:r>
            <a:r>
              <a:rPr lang="en-US" altLang="en-US" dirty="0"/>
              <a:t> </a:t>
            </a:r>
            <a:r>
              <a:rPr lang="en-US" altLang="en-US" dirty="0" err="1"/>
              <a:t>testovi</a:t>
            </a:r>
            <a:r>
              <a:rPr lang="en-US" altLang="en-US" dirty="0"/>
              <a:t> </a:t>
            </a:r>
            <a:r>
              <a:rPr lang="en-US" altLang="en-US" dirty="0" err="1"/>
              <a:t>i</a:t>
            </a:r>
            <a:r>
              <a:rPr lang="en-US" altLang="en-US" dirty="0"/>
              <a:t> </a:t>
            </a:r>
            <a:r>
              <a:rPr lang="en-US" altLang="en-US" dirty="0" err="1"/>
              <a:t>metode</a:t>
            </a:r>
            <a:r>
              <a:rPr lang="en-US" altLang="en-US" dirty="0"/>
              <a:t>: </a:t>
            </a:r>
            <a:r>
              <a:rPr lang="en-US" altLang="en-US" dirty="0" err="1"/>
              <a:t>Okruženje</a:t>
            </a:r>
            <a:r>
              <a:rPr lang="en-US" altLang="en-US" dirty="0"/>
              <a:t> I</a:t>
            </a: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p:txBody>
          <a:bodyPr/>
          <a:lstStyle/>
          <a:p>
            <a:r>
              <a:rPr lang="en-US" sz="1600" dirty="0" err="1">
                <a:ea typeface="+mn-lt"/>
                <a:cs typeface="+mn-lt"/>
              </a:rPr>
              <a:t>Ovaj</a:t>
            </a:r>
            <a:r>
              <a:rPr lang="en-US" sz="1600" dirty="0">
                <a:ea typeface="+mn-lt"/>
                <a:cs typeface="+mn-lt"/>
              </a:rPr>
              <a:t> </a:t>
            </a:r>
            <a:r>
              <a:rPr lang="en-US" sz="1600" dirty="0" err="1">
                <a:ea typeface="+mn-lt"/>
                <a:cs typeface="+mn-lt"/>
              </a:rPr>
              <a:t>odeljak</a:t>
            </a:r>
            <a:r>
              <a:rPr lang="en-US" sz="1600" dirty="0">
                <a:ea typeface="+mn-lt"/>
                <a:cs typeface="+mn-lt"/>
              </a:rPr>
              <a:t> </a:t>
            </a:r>
            <a:r>
              <a:rPr lang="en-US" sz="1600" dirty="0" err="1">
                <a:ea typeface="+mn-lt"/>
                <a:cs typeface="+mn-lt"/>
              </a:rPr>
              <a:t>pruža</a:t>
            </a:r>
            <a:r>
              <a:rPr lang="en-US" sz="1600" dirty="0">
                <a:ea typeface="+mn-lt"/>
                <a:cs typeface="+mn-lt"/>
              </a:rPr>
              <a:t> </a:t>
            </a:r>
            <a:r>
              <a:rPr lang="en-US" sz="1600" dirty="0" err="1">
                <a:ea typeface="+mn-lt"/>
                <a:cs typeface="+mn-lt"/>
              </a:rPr>
              <a:t>detalje</a:t>
            </a:r>
            <a:r>
              <a:rPr lang="en-US" sz="1600" dirty="0">
                <a:ea typeface="+mn-lt"/>
                <a:cs typeface="+mn-lt"/>
              </a:rPr>
              <a:t> u </a:t>
            </a:r>
            <a:r>
              <a:rPr lang="en-US" sz="1600" dirty="0" err="1">
                <a:ea typeface="+mn-lt"/>
                <a:cs typeface="+mn-lt"/>
              </a:rPr>
              <a:t>vezi</a:t>
            </a:r>
            <a:r>
              <a:rPr lang="en-US" sz="1600" dirty="0">
                <a:ea typeface="+mn-lt"/>
                <a:cs typeface="+mn-lt"/>
              </a:rPr>
              <a:t> </a:t>
            </a:r>
            <a:r>
              <a:rPr lang="en-US" sz="1600" dirty="0" err="1">
                <a:ea typeface="+mn-lt"/>
                <a:cs typeface="+mn-lt"/>
              </a:rPr>
              <a:t>verifikacionih</a:t>
            </a:r>
            <a:r>
              <a:rPr lang="en-US" sz="1600" dirty="0">
                <a:ea typeface="+mn-lt"/>
                <a:cs typeface="+mn-lt"/>
              </a:rPr>
              <a:t> </a:t>
            </a:r>
            <a:r>
              <a:rPr lang="en-US" sz="1600" dirty="0" err="1">
                <a:ea typeface="+mn-lt"/>
                <a:cs typeface="+mn-lt"/>
              </a:rPr>
              <a:t>okruženja</a:t>
            </a:r>
            <a:r>
              <a:rPr lang="en-US" sz="1600" dirty="0">
                <a:ea typeface="+mn-lt"/>
                <a:cs typeface="+mn-lt"/>
              </a:rPr>
              <a:t> za </a:t>
            </a:r>
            <a:r>
              <a:rPr lang="en-US" sz="1600" dirty="0" err="1">
                <a:ea typeface="+mn-lt"/>
                <a:cs typeface="+mn-lt"/>
              </a:rPr>
              <a:t>svaki</a:t>
            </a:r>
            <a:r>
              <a:rPr lang="en-US" sz="1600" dirty="0">
                <a:ea typeface="+mn-lt"/>
                <a:cs typeface="+mn-lt"/>
              </a:rPr>
              <a:t> </a:t>
            </a:r>
            <a:r>
              <a:rPr lang="en-US" sz="1600" dirty="0" err="1">
                <a:ea typeface="+mn-lt"/>
                <a:cs typeface="+mn-lt"/>
              </a:rPr>
              <a:t>nivo</a:t>
            </a:r>
            <a:r>
              <a:rPr lang="en-US" sz="1600" dirty="0">
                <a:ea typeface="+mn-lt"/>
                <a:cs typeface="+mn-lt"/>
              </a:rPr>
              <a:t> </a:t>
            </a:r>
            <a:r>
              <a:rPr lang="en-US" sz="1600" dirty="0" err="1">
                <a:ea typeface="+mn-lt"/>
                <a:cs typeface="+mn-lt"/>
              </a:rPr>
              <a:t>verifikacije</a:t>
            </a:r>
            <a:endParaRPr lang="en-US" dirty="0" err="1">
              <a:cs typeface="Arial"/>
            </a:endParaRPr>
          </a:p>
          <a:p>
            <a:pPr eaLnBrk="1" hangingPunct="1"/>
            <a:endParaRPr lang="en-US" altLang="en-US" sz="1600"/>
          </a:p>
          <a:p>
            <a:r>
              <a:rPr lang="en-US" sz="1600" dirty="0" err="1">
                <a:ea typeface="+mn-lt"/>
                <a:cs typeface="+mn-lt"/>
              </a:rPr>
              <a:t>Često</a:t>
            </a:r>
            <a:r>
              <a:rPr lang="en-US" sz="1600" dirty="0">
                <a:ea typeface="+mn-lt"/>
                <a:cs typeface="+mn-lt"/>
              </a:rPr>
              <a:t> je </a:t>
            </a:r>
            <a:r>
              <a:rPr lang="en-US" sz="1600" dirty="0" err="1">
                <a:ea typeface="+mn-lt"/>
                <a:cs typeface="+mn-lt"/>
              </a:rPr>
              <a:t>korisno</a:t>
            </a:r>
            <a:r>
              <a:rPr lang="en-US" sz="1600" dirty="0">
                <a:ea typeface="+mn-lt"/>
                <a:cs typeface="+mn-lt"/>
              </a:rPr>
              <a:t> </a:t>
            </a:r>
            <a:r>
              <a:rPr lang="en-US" sz="1600" dirty="0" err="1">
                <a:ea typeface="+mn-lt"/>
                <a:cs typeface="+mn-lt"/>
              </a:rPr>
              <a:t>dodati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blok</a:t>
            </a:r>
            <a:r>
              <a:rPr lang="en-US" sz="1600" dirty="0">
                <a:ea typeface="+mn-lt"/>
                <a:cs typeface="+mn-lt"/>
              </a:rPr>
              <a:t> </a:t>
            </a:r>
            <a:r>
              <a:rPr lang="en-US" sz="1600" dirty="0" err="1">
                <a:ea typeface="+mn-lt"/>
                <a:cs typeface="+mn-lt"/>
              </a:rPr>
              <a:t>dijagram</a:t>
            </a:r>
            <a:r>
              <a:rPr lang="en-US" sz="1600" dirty="0">
                <a:ea typeface="+mn-lt"/>
                <a:cs typeface="+mn-lt"/>
              </a:rPr>
              <a:t> koji </a:t>
            </a:r>
            <a:r>
              <a:rPr lang="en-US" sz="1600" dirty="0" err="1">
                <a:ea typeface="+mn-lt"/>
                <a:cs typeface="+mn-lt"/>
              </a:rPr>
              <a:t>prikazuje</a:t>
            </a:r>
            <a:r>
              <a:rPr lang="en-US" sz="1600" dirty="0">
                <a:ea typeface="+mn-lt"/>
                <a:cs typeface="+mn-lt"/>
              </a:rPr>
              <a:t> "</a:t>
            </a:r>
            <a:r>
              <a:rPr lang="en-US" sz="1600" dirty="0" err="1">
                <a:ea typeface="+mn-lt"/>
                <a:cs typeface="+mn-lt"/>
              </a:rPr>
              <a:t>univerzum</a:t>
            </a:r>
            <a:r>
              <a:rPr lang="en-US" sz="1600" dirty="0">
                <a:ea typeface="+mn-lt"/>
                <a:cs typeface="+mn-lt"/>
              </a:rPr>
              <a:t>" DUV-a, </a:t>
            </a:r>
            <a:r>
              <a:rPr lang="en-US" sz="1600" dirty="0" err="1">
                <a:ea typeface="+mn-lt"/>
                <a:cs typeface="+mn-lt"/>
              </a:rPr>
              <a:t>što</a:t>
            </a:r>
            <a:r>
              <a:rPr lang="en-US" sz="1600" dirty="0">
                <a:ea typeface="+mn-lt"/>
                <a:cs typeface="+mn-lt"/>
              </a:rPr>
              <a:t> </a:t>
            </a:r>
            <a:r>
              <a:rPr lang="en-US" sz="1600" dirty="0" err="1">
                <a:ea typeface="+mn-lt"/>
                <a:cs typeface="+mn-lt"/>
              </a:rPr>
              <a:t>predstavlja</a:t>
            </a:r>
            <a:r>
              <a:rPr lang="en-US" sz="1600" dirty="0">
                <a:ea typeface="+mn-lt"/>
                <a:cs typeface="+mn-lt"/>
              </a:rPr>
              <a:t> </a:t>
            </a:r>
            <a:r>
              <a:rPr lang="en-US" sz="1600" dirty="0" err="1">
                <a:ea typeface="+mn-lt"/>
                <a:cs typeface="+mn-lt"/>
              </a:rPr>
              <a:t>jednostavan</a:t>
            </a:r>
            <a:r>
              <a:rPr lang="en-US" sz="1600" dirty="0">
                <a:ea typeface="+mn-lt"/>
                <a:cs typeface="+mn-lt"/>
              </a:rPr>
              <a:t> </a:t>
            </a:r>
            <a:r>
              <a:rPr lang="en-US" sz="1600" dirty="0" err="1">
                <a:ea typeface="+mn-lt"/>
                <a:cs typeface="+mn-lt"/>
              </a:rPr>
              <a:t>način</a:t>
            </a:r>
            <a:r>
              <a:rPr lang="en-US" sz="1600" dirty="0">
                <a:ea typeface="+mn-lt"/>
                <a:cs typeface="+mn-lt"/>
              </a:rPr>
              <a:t> da se </a:t>
            </a:r>
            <a:r>
              <a:rPr lang="en-US" sz="1600" dirty="0" err="1">
                <a:ea typeface="+mn-lt"/>
                <a:cs typeface="+mn-lt"/>
              </a:rPr>
              <a:t>naznače</a:t>
            </a:r>
            <a:r>
              <a:rPr lang="en-US" sz="1600" dirty="0">
                <a:ea typeface="+mn-lt"/>
                <a:cs typeface="+mn-lt"/>
              </a:rPr>
              <a:t> </a:t>
            </a:r>
            <a:r>
              <a:rPr lang="en-US" sz="1600" dirty="0" err="1">
                <a:ea typeface="+mn-lt"/>
                <a:cs typeface="+mn-lt"/>
              </a:rPr>
              <a:t>potrebne</a:t>
            </a:r>
            <a:r>
              <a:rPr lang="en-US" sz="1600" dirty="0">
                <a:ea typeface="+mn-lt"/>
                <a:cs typeface="+mn-lt"/>
              </a:rPr>
              <a:t> </a:t>
            </a:r>
            <a:r>
              <a:rPr lang="en-US" sz="1600" dirty="0" err="1">
                <a:ea typeface="+mn-lt"/>
                <a:cs typeface="+mn-lt"/>
              </a:rPr>
              <a:t>komponente</a:t>
            </a:r>
            <a:r>
              <a:rPr lang="en-US" sz="1600" dirty="0">
                <a:ea typeface="+mn-lt"/>
                <a:cs typeface="+mn-lt"/>
              </a:rPr>
              <a:t> u </a:t>
            </a:r>
            <a:r>
              <a:rPr lang="en-US" sz="1600" dirty="0" err="1">
                <a:ea typeface="+mn-lt"/>
                <a:cs typeface="+mn-lt"/>
              </a:rPr>
              <a:t>okruženju</a:t>
            </a:r>
            <a:r>
              <a:rPr lang="en-US" sz="1600" dirty="0">
                <a:ea typeface="+mn-lt"/>
                <a:cs typeface="+mn-lt"/>
              </a:rPr>
              <a:t> </a:t>
            </a:r>
            <a:endParaRPr lang="en-US">
              <a:cs typeface="Arial"/>
            </a:endParaRPr>
          </a:p>
          <a:p>
            <a:pPr eaLnBrk="1" hangingPunct="1"/>
            <a:endParaRPr lang="en-US" altLang="en-US" sz="1600"/>
          </a:p>
          <a:p>
            <a:r>
              <a:rPr lang="en-US" altLang="en-US" sz="1600" dirty="0" err="1"/>
              <a:t>Opisuje</a:t>
            </a:r>
            <a:r>
              <a:rPr lang="en-US" altLang="en-US" sz="1600" dirty="0"/>
              <a:t> da li </a:t>
            </a:r>
            <a:r>
              <a:rPr lang="en-US" altLang="en-US" sz="1600" dirty="0" err="1"/>
              <a:t>će</a:t>
            </a:r>
            <a:r>
              <a:rPr lang="en-US" altLang="en-US" sz="1600" dirty="0"/>
              <a:t> </a:t>
            </a:r>
            <a:r>
              <a:rPr lang="en-US" altLang="en-US" sz="1600" dirty="0" err="1"/>
              <a:t>okruženje</a:t>
            </a:r>
            <a:r>
              <a:rPr lang="en-US" altLang="en-US" sz="1600" dirty="0"/>
              <a:t> </a:t>
            </a:r>
            <a:r>
              <a:rPr lang="en-US" altLang="en-US" sz="1600" dirty="0" err="1"/>
              <a:t>tretirati</a:t>
            </a:r>
            <a:r>
              <a:rPr lang="en-US" altLang="en-US" sz="1600" dirty="0"/>
              <a:t> DUV </a:t>
            </a:r>
            <a:r>
              <a:rPr lang="en-US" altLang="en-US" sz="1600" dirty="0" err="1"/>
              <a:t>kao</a:t>
            </a:r>
            <a:r>
              <a:rPr lang="en-US" altLang="en-US" sz="1600" dirty="0"/>
              <a:t> </a:t>
            </a:r>
            <a:r>
              <a:rPr lang="en-US" altLang="en-US" sz="1600" dirty="0" err="1"/>
              <a:t>crnu</a:t>
            </a:r>
            <a:r>
              <a:rPr lang="en-US" altLang="en-US" sz="1600" dirty="0"/>
              <a:t> </a:t>
            </a:r>
            <a:r>
              <a:rPr lang="en-US" altLang="en-US" sz="1600" dirty="0" err="1"/>
              <a:t>kutiju</a:t>
            </a:r>
            <a:r>
              <a:rPr lang="en-US" altLang="en-US" sz="1600" dirty="0"/>
              <a:t>, </a:t>
            </a:r>
            <a:r>
              <a:rPr lang="en-US" altLang="en-US" sz="1600" dirty="0" err="1"/>
              <a:t>belu</a:t>
            </a:r>
            <a:r>
              <a:rPr lang="en-US" altLang="en-US" sz="1600" dirty="0"/>
              <a:t> </a:t>
            </a:r>
            <a:r>
              <a:rPr lang="en-US" altLang="en-US" sz="1600" dirty="0" err="1"/>
              <a:t>kut</a:t>
            </a:r>
            <a:r>
              <a:rPr lang="en-US" sz="1600" dirty="0" err="1">
                <a:ea typeface="+mn-lt"/>
                <a:cs typeface="+mn-lt"/>
              </a:rPr>
              <a:t>iju</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sivu</a:t>
            </a:r>
            <a:r>
              <a:rPr lang="en-US" sz="1600" dirty="0">
                <a:ea typeface="+mn-lt"/>
                <a:cs typeface="+mn-lt"/>
              </a:rPr>
              <a:t> </a:t>
            </a:r>
            <a:r>
              <a:rPr lang="en-US" sz="1600" dirty="0" err="1">
                <a:ea typeface="+mn-lt"/>
                <a:cs typeface="+mn-lt"/>
              </a:rPr>
              <a:t>kutiju</a:t>
            </a:r>
            <a:endParaRPr lang="en-US" sz="1600" dirty="0" err="1">
              <a:cs typeface="Arial"/>
            </a:endParaRPr>
          </a:p>
          <a:p>
            <a:pPr eaLnBrk="1" hangingPunct="1"/>
            <a:endParaRPr lang="en-US" altLang="en-US" sz="1600">
              <a:cs typeface="Arial"/>
            </a:endParaRPr>
          </a:p>
          <a:p>
            <a:r>
              <a:rPr lang="en-US" sz="1600" dirty="0" err="1">
                <a:ea typeface="+mn-lt"/>
                <a:cs typeface="+mn-lt"/>
              </a:rPr>
              <a:t>Takođe</a:t>
            </a:r>
            <a:r>
              <a:rPr lang="en-US" sz="1600" dirty="0">
                <a:ea typeface="+mn-lt"/>
                <a:cs typeface="+mn-lt"/>
              </a:rPr>
              <a:t> </a:t>
            </a:r>
            <a:r>
              <a:rPr lang="en-US" sz="1600" dirty="0" err="1">
                <a:ea typeface="+mn-lt"/>
                <a:cs typeface="+mn-lt"/>
              </a:rPr>
              <a:t>pruža</a:t>
            </a:r>
            <a:r>
              <a:rPr lang="en-US" sz="1600" dirty="0">
                <a:ea typeface="+mn-lt"/>
                <a:cs typeface="+mn-lt"/>
              </a:rPr>
              <a:t> </a:t>
            </a:r>
            <a:r>
              <a:rPr lang="en-US" sz="1600" dirty="0" err="1">
                <a:ea typeface="+mn-lt"/>
                <a:cs typeface="+mn-lt"/>
              </a:rPr>
              <a:t>specifičnosti</a:t>
            </a:r>
            <a:r>
              <a:rPr lang="en-US" sz="1600" dirty="0">
                <a:ea typeface="+mn-lt"/>
                <a:cs typeface="+mn-lt"/>
              </a:rPr>
              <a:t> u </a:t>
            </a:r>
            <a:r>
              <a:rPr lang="en-US" sz="1600" dirty="0" err="1">
                <a:ea typeface="+mn-lt"/>
                <a:cs typeface="+mn-lt"/>
              </a:rPr>
              <a:t>vezi</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strategijom</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uključujući</a:t>
            </a:r>
            <a:r>
              <a:rPr lang="en-US" sz="1600" dirty="0">
                <a:ea typeface="+mn-lt"/>
                <a:cs typeface="+mn-lt"/>
              </a:rPr>
              <a:t> </a:t>
            </a:r>
            <a:r>
              <a:rPr lang="en-US" sz="1600" dirty="0" err="1">
                <a:ea typeface="+mn-lt"/>
                <a:cs typeface="+mn-lt"/>
              </a:rPr>
              <a:t>količinu</a:t>
            </a:r>
            <a:r>
              <a:rPr lang="en-US" sz="1600" dirty="0">
                <a:ea typeface="+mn-lt"/>
                <a:cs typeface="+mn-lt"/>
              </a:rPr>
              <a:t> </a:t>
            </a:r>
            <a:r>
              <a:rPr lang="en-US" sz="1600" dirty="0" err="1">
                <a:ea typeface="+mn-lt"/>
                <a:cs typeface="+mn-lt"/>
              </a:rPr>
              <a:t>slučajnosti</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determinizma</a:t>
            </a:r>
            <a:r>
              <a:rPr lang="en-US" sz="1600" dirty="0">
                <a:ea typeface="+mn-lt"/>
                <a:cs typeface="+mn-lt"/>
              </a:rPr>
              <a:t> u </a:t>
            </a:r>
            <a:r>
              <a:rPr lang="en-US" sz="1600" dirty="0" err="1">
                <a:ea typeface="+mn-lt"/>
                <a:cs typeface="+mn-lt"/>
              </a:rPr>
              <a:t>simulacionom</a:t>
            </a:r>
            <a:r>
              <a:rPr lang="en-US" sz="1600" dirty="0">
                <a:ea typeface="+mn-lt"/>
                <a:cs typeface="+mn-lt"/>
              </a:rPr>
              <a:t> </a:t>
            </a:r>
            <a:r>
              <a:rPr lang="en-US" sz="1600" dirty="0" err="1">
                <a:ea typeface="+mn-lt"/>
                <a:cs typeface="+mn-lt"/>
              </a:rPr>
              <a:t>okruženju</a:t>
            </a:r>
            <a:endParaRPr lang="en-US" sz="1600" dirty="0" err="1">
              <a:cs typeface="Arial"/>
            </a:endParaRPr>
          </a:p>
          <a:p>
            <a:pPr eaLnBrk="1" hangingPunct="1"/>
            <a:endParaRPr lang="en-US" altLang="en-US" sz="1600"/>
          </a:p>
          <a:p>
            <a:r>
              <a:rPr lang="en-US" sz="1600" dirty="0">
                <a:ea typeface="+mn-lt"/>
                <a:cs typeface="+mn-lt"/>
              </a:rPr>
              <a:t>Pored toga, </a:t>
            </a:r>
            <a:r>
              <a:rPr lang="en-US" sz="1600" dirty="0" err="1">
                <a:ea typeface="+mn-lt"/>
                <a:cs typeface="+mn-lt"/>
              </a:rPr>
              <a:t>ovaj</a:t>
            </a:r>
            <a:r>
              <a:rPr lang="en-US" sz="1600" dirty="0">
                <a:ea typeface="+mn-lt"/>
                <a:cs typeface="+mn-lt"/>
              </a:rPr>
              <a:t> </a:t>
            </a:r>
            <a:r>
              <a:rPr lang="en-US" sz="1600" dirty="0" err="1">
                <a:ea typeface="+mn-lt"/>
                <a:cs typeface="+mn-lt"/>
              </a:rPr>
              <a:t>sekcija</a:t>
            </a:r>
            <a:r>
              <a:rPr lang="en-US" sz="1600" dirty="0">
                <a:ea typeface="+mn-lt"/>
                <a:cs typeface="+mn-lt"/>
              </a:rPr>
              <a:t> </a:t>
            </a:r>
            <a:r>
              <a:rPr lang="en-US" sz="1600" dirty="0" err="1">
                <a:ea typeface="+mn-lt"/>
                <a:cs typeface="+mn-lt"/>
              </a:rPr>
              <a:t>verifikacionog</a:t>
            </a:r>
            <a:r>
              <a:rPr lang="en-US" sz="1600" dirty="0">
                <a:ea typeface="+mn-lt"/>
                <a:cs typeface="+mn-lt"/>
              </a:rPr>
              <a:t> plana </a:t>
            </a:r>
            <a:r>
              <a:rPr lang="en-US" sz="1600" dirty="0" err="1">
                <a:ea typeface="+mn-lt"/>
                <a:cs typeface="+mn-lt"/>
              </a:rPr>
              <a:t>opisuje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strategiju</a:t>
            </a:r>
            <a:r>
              <a:rPr lang="en-US" sz="1600" dirty="0">
                <a:ea typeface="+mn-lt"/>
                <a:cs typeface="+mn-lt"/>
              </a:rPr>
              <a:t> za </a:t>
            </a:r>
            <a:r>
              <a:rPr lang="en-US" sz="1600" dirty="0" err="1">
                <a:ea typeface="+mn-lt"/>
                <a:cs typeface="+mn-lt"/>
              </a:rPr>
              <a:t>proveru</a:t>
            </a:r>
            <a:endParaRPr lang="en-US" sz="1600" dirty="0">
              <a:ea typeface="+mn-lt"/>
              <a:cs typeface="+mn-lt"/>
            </a:endParaRPr>
          </a:p>
          <a:p>
            <a:pPr eaLnBrk="1" hangingPunct="1"/>
            <a:endParaRPr lang="en-US" altLang="en-US" sz="1600">
              <a:cs typeface="Arial"/>
            </a:endParaRPr>
          </a:p>
          <a:p>
            <a:r>
              <a:rPr lang="en-US" sz="1600" dirty="0">
                <a:ea typeface="+mn-lt"/>
                <a:cs typeface="+mn-lt"/>
              </a:rPr>
              <a:t>Tim, </a:t>
            </a:r>
            <a:r>
              <a:rPr lang="en-US" sz="1600" dirty="0" err="1">
                <a:ea typeface="+mn-lt"/>
                <a:cs typeface="+mn-lt"/>
              </a:rPr>
              <a:t>takođe</a:t>
            </a:r>
            <a:r>
              <a:rPr lang="en-US" sz="1600" dirty="0">
                <a:ea typeface="+mn-lt"/>
                <a:cs typeface="+mn-lt"/>
              </a:rPr>
              <a:t>, </a:t>
            </a:r>
            <a:r>
              <a:rPr lang="en-US" sz="1600" dirty="0" err="1">
                <a:ea typeface="+mn-lt"/>
                <a:cs typeface="+mn-lt"/>
              </a:rPr>
              <a:t>treba</a:t>
            </a:r>
            <a:r>
              <a:rPr lang="en-US" sz="1600" dirty="0">
                <a:ea typeface="+mn-lt"/>
                <a:cs typeface="+mn-lt"/>
              </a:rPr>
              <a:t> da </a:t>
            </a:r>
            <a:r>
              <a:rPr lang="en-US" sz="1600" dirty="0" err="1">
                <a:ea typeface="+mn-lt"/>
                <a:cs typeface="+mn-lt"/>
              </a:rPr>
              <a:t>dokumentuje</a:t>
            </a:r>
            <a:r>
              <a:rPr lang="en-US" sz="1600" dirty="0">
                <a:ea typeface="+mn-lt"/>
                <a:cs typeface="+mn-lt"/>
              </a:rPr>
              <a:t> </a:t>
            </a:r>
            <a:r>
              <a:rPr lang="en-US" sz="1600" dirty="0" err="1">
                <a:ea typeface="+mn-lt"/>
                <a:cs typeface="+mn-lt"/>
              </a:rPr>
              <a:t>kriterijume</a:t>
            </a:r>
            <a:r>
              <a:rPr lang="en-US" sz="1600" dirty="0">
                <a:ea typeface="+mn-lt"/>
                <a:cs typeface="+mn-lt"/>
              </a:rPr>
              <a:t> za </a:t>
            </a:r>
            <a:r>
              <a:rPr lang="en-US" sz="1600" dirty="0" err="1">
                <a:ea typeface="+mn-lt"/>
                <a:cs typeface="+mn-lt"/>
              </a:rPr>
              <a:t>izbor</a:t>
            </a:r>
            <a:r>
              <a:rPr lang="en-US" sz="1600" dirty="0">
                <a:ea typeface="+mn-lt"/>
                <a:cs typeface="+mn-lt"/>
              </a:rPr>
              <a:t> </a:t>
            </a:r>
            <a:r>
              <a:rPr lang="en-US" sz="1600" dirty="0" err="1">
                <a:ea typeface="+mn-lt"/>
                <a:cs typeface="+mn-lt"/>
              </a:rPr>
              <a:t>između</a:t>
            </a:r>
            <a:r>
              <a:rPr lang="en-US" sz="1600" dirty="0">
                <a:ea typeface="+mn-lt"/>
                <a:cs typeface="+mn-lt"/>
              </a:rPr>
              <a:t> </a:t>
            </a:r>
            <a:r>
              <a:rPr lang="en-US" sz="1600" dirty="0" err="1">
                <a:ea typeface="+mn-lt"/>
                <a:cs typeface="+mn-lt"/>
              </a:rPr>
              <a:t>zlatnih</a:t>
            </a:r>
            <a:r>
              <a:rPr lang="en-US" sz="1600" dirty="0">
                <a:ea typeface="+mn-lt"/>
                <a:cs typeface="+mn-lt"/>
              </a:rPr>
              <a:t> </a:t>
            </a:r>
            <a:r>
              <a:rPr lang="en-US" sz="1600" dirty="0" err="1">
                <a:ea typeface="+mn-lt"/>
                <a:cs typeface="+mn-lt"/>
              </a:rPr>
              <a:t>vektora</a:t>
            </a:r>
            <a:r>
              <a:rPr lang="en-US" sz="1600" dirty="0">
                <a:ea typeface="+mn-lt"/>
                <a:cs typeface="+mn-lt"/>
              </a:rPr>
              <a:t>, </a:t>
            </a:r>
            <a:r>
              <a:rPr lang="en-US" sz="1600" dirty="0" err="1">
                <a:ea typeface="+mn-lt"/>
                <a:cs typeface="+mn-lt"/>
              </a:rPr>
              <a:t>referentnog</a:t>
            </a:r>
            <a:r>
              <a:rPr lang="en-US" sz="1600" dirty="0">
                <a:ea typeface="+mn-lt"/>
                <a:cs typeface="+mn-lt"/>
              </a:rPr>
              <a:t> </a:t>
            </a:r>
            <a:r>
              <a:rPr lang="en-US" sz="1600" dirty="0" err="1">
                <a:ea typeface="+mn-lt"/>
                <a:cs typeface="+mn-lt"/>
              </a:rPr>
              <a:t>modela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modela</a:t>
            </a:r>
            <a:r>
              <a:rPr lang="en-US" sz="1600" dirty="0">
                <a:ea typeface="+mn-lt"/>
                <a:cs typeface="+mn-lt"/>
              </a:rPr>
              <a:t> </a:t>
            </a:r>
            <a:r>
              <a:rPr lang="en-US" sz="1600" dirty="0" err="1">
                <a:ea typeface="+mn-lt"/>
                <a:cs typeface="+mn-lt"/>
              </a:rPr>
              <a:t>zasnovanog</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transakcijama</a:t>
            </a:r>
            <a:endParaRPr lang="en-US" dirty="0" err="1">
              <a:cs typeface="Arial"/>
            </a:endParaRPr>
          </a:p>
        </p:txBody>
      </p:sp>
      <p:sp>
        <p:nvSpPr>
          <p:cNvPr id="3" name="Rectangle: Rounded Corners 2">
            <a:extLst>
              <a:ext uri="{FF2B5EF4-FFF2-40B4-BE49-F238E27FC236}">
                <a16:creationId xmlns:a16="http://schemas.microsoft.com/office/drawing/2014/main" id="{0CF87CE2-7BA2-9CE7-79A0-4159D924579D}"/>
              </a:ext>
            </a:extLst>
          </p:cNvPr>
          <p:cNvSpPr/>
          <p:nvPr/>
        </p:nvSpPr>
        <p:spPr bwMode="auto">
          <a:xfrm>
            <a:off x="8278867" y="5918101"/>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ctr" defTabSz="914400">
              <a:lnSpc>
                <a:spcPct val="100000"/>
              </a:lnSpc>
              <a:spcBef>
                <a:spcPct val="0"/>
              </a:spcBef>
              <a:spcAft>
                <a:spcPct val="0"/>
              </a:spcAft>
              <a:buNone/>
              <a:tabLst/>
            </a:pPr>
            <a:r>
              <a:rPr lang="en-US">
                <a:solidFill>
                  <a:schemeClr val="bg1"/>
                </a:solidFill>
                <a:latin typeface="Arial"/>
                <a:cs typeface="Arial"/>
              </a:rPr>
              <a:t>3</a:t>
            </a: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70FDE0AA-15ED-5874-9F84-8ACF9C7AF75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CBD872-DFB7-495A-84EB-C15F90D3E600}" type="slidenum">
              <a:rPr lang="de-DE" altLang="en-US">
                <a:solidFill>
                  <a:schemeClr val="bg1"/>
                </a:solidFill>
              </a:rPr>
              <a:pPr/>
              <a:t>2</a:t>
            </a:fld>
            <a:endParaRPr lang="de-DE" altLang="en-US">
              <a:solidFill>
                <a:schemeClr val="bg1"/>
              </a:solidFill>
            </a:endParaRPr>
          </a:p>
        </p:txBody>
      </p:sp>
      <p:sp>
        <p:nvSpPr>
          <p:cNvPr id="4099" name="Rectangle 2">
            <a:extLst>
              <a:ext uri="{FF2B5EF4-FFF2-40B4-BE49-F238E27FC236}">
                <a16:creationId xmlns:a16="http://schemas.microsoft.com/office/drawing/2014/main" id="{77AB373F-191F-9E3E-A432-37B811DA5905}"/>
              </a:ext>
            </a:extLst>
          </p:cNvPr>
          <p:cNvSpPr>
            <a:spLocks noGrp="1" noChangeArrowheads="1"/>
          </p:cNvSpPr>
          <p:nvPr>
            <p:ph type="title"/>
          </p:nvPr>
        </p:nvSpPr>
        <p:spPr/>
        <p:txBody>
          <a:bodyPr/>
          <a:lstStyle/>
          <a:p>
            <a:r>
              <a:rPr lang="en-US" altLang="en-US" dirty="0" err="1"/>
              <a:t>Sadržaj</a:t>
            </a:r>
            <a:r>
              <a:rPr lang="en-US" altLang="en-US" dirty="0"/>
              <a:t> </a:t>
            </a:r>
            <a:r>
              <a:rPr lang="en-US" altLang="en-US" dirty="0" err="1"/>
              <a:t>lekcije</a:t>
            </a:r>
            <a:r>
              <a:rPr lang="en-US" dirty="0"/>
              <a:t> </a:t>
            </a:r>
          </a:p>
        </p:txBody>
      </p:sp>
      <p:sp>
        <p:nvSpPr>
          <p:cNvPr id="4100" name="Rectangle 3">
            <a:extLst>
              <a:ext uri="{FF2B5EF4-FFF2-40B4-BE49-F238E27FC236}">
                <a16:creationId xmlns:a16="http://schemas.microsoft.com/office/drawing/2014/main" id="{41D91E81-941B-34E8-7A86-97906E7004E4}"/>
              </a:ext>
            </a:extLst>
          </p:cNvPr>
          <p:cNvSpPr>
            <a:spLocks noGrp="1" noChangeArrowheads="1"/>
          </p:cNvSpPr>
          <p:nvPr>
            <p:ph type="body" idx="1"/>
          </p:nvPr>
        </p:nvSpPr>
        <p:spPr/>
        <p:txBody>
          <a:bodyPr/>
          <a:lstStyle/>
          <a:p>
            <a:pPr eaLnBrk="1" hangingPunct="1"/>
            <a:r>
              <a:rPr lang="en-US" altLang="en-US" dirty="0" err="1"/>
              <a:t>Verifikacioni</a:t>
            </a:r>
            <a:r>
              <a:rPr lang="en-US" altLang="en-US" dirty="0"/>
              <a:t> plan</a:t>
            </a:r>
            <a:endParaRPr lang="en-US" altLang="en-US" dirty="0">
              <a:cs typeface="Arial"/>
            </a:endParaRPr>
          </a:p>
          <a:p>
            <a:pPr lvl="1" indent="-188595" eaLnBrk="1" hangingPunct="1"/>
            <a:r>
              <a:rPr lang="en-US" altLang="en-US" dirty="0" err="1"/>
              <a:t>Sadržaj</a:t>
            </a:r>
            <a:r>
              <a:rPr lang="en-US" altLang="en-US" dirty="0"/>
              <a:t> </a:t>
            </a:r>
            <a:r>
              <a:rPr lang="en-US" altLang="en-US" dirty="0" err="1"/>
              <a:t>verifikacionog</a:t>
            </a:r>
            <a:r>
              <a:rPr lang="en-US" altLang="en-US" dirty="0"/>
              <a:t> plana</a:t>
            </a:r>
            <a:endParaRPr lang="sr-Latn-CS" altLang="en-US" dirty="0">
              <a:cs typeface="Arial"/>
            </a:endParaRPr>
          </a:p>
          <a:p>
            <a:pPr lvl="1" indent="-188595"/>
            <a:r>
              <a:rPr lang="en-US" altLang="en-US" dirty="0"/>
              <a:t>Primer </a:t>
            </a:r>
            <a:r>
              <a:rPr lang="en-US" altLang="en-US" dirty="0" err="1"/>
              <a:t>verifikacionog</a:t>
            </a:r>
            <a:r>
              <a:rPr lang="en-US" altLang="en-US" dirty="0"/>
              <a:t> plana</a:t>
            </a:r>
            <a:endParaRPr lang="sr-Latn-CS" altLang="en-US" dirty="0">
              <a:cs typeface="Arial"/>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20</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r>
              <a:rPr lang="en-US" sz="2400" dirty="0" err="1"/>
              <a:t>Specifični</a:t>
            </a:r>
            <a:r>
              <a:rPr lang="en-US" sz="2400" dirty="0"/>
              <a:t> </a:t>
            </a:r>
            <a:r>
              <a:rPr lang="en-US" sz="2400" dirty="0" err="1"/>
              <a:t>testovi</a:t>
            </a:r>
            <a:r>
              <a:rPr lang="en-US" sz="2400" dirty="0"/>
              <a:t> </a:t>
            </a:r>
            <a:r>
              <a:rPr lang="en-US" sz="2400" dirty="0" err="1"/>
              <a:t>i</a:t>
            </a:r>
            <a:r>
              <a:rPr lang="en-US" sz="2400" dirty="0"/>
              <a:t> </a:t>
            </a:r>
            <a:r>
              <a:rPr lang="en-US" sz="2400" dirty="0" err="1"/>
              <a:t>metode</a:t>
            </a:r>
            <a:r>
              <a:rPr lang="en-US" sz="2400" dirty="0"/>
              <a:t>: </a:t>
            </a:r>
            <a:r>
              <a:rPr lang="en-US" sz="2400" dirty="0" err="1"/>
              <a:t>Okruženje</a:t>
            </a:r>
            <a:r>
              <a:rPr lang="en-US" altLang="en-US" sz="2400" dirty="0"/>
              <a:t> II</a:t>
            </a:r>
            <a:r>
              <a:rPr lang="en-US" altLang="en-US" sz="2200" dirty="0"/>
              <a:t> (</a:t>
            </a:r>
            <a:r>
              <a:rPr lang="en-US" altLang="en-US" sz="2200" dirty="0" err="1"/>
              <a:t>Tipovi</a:t>
            </a:r>
            <a:r>
              <a:rPr lang="en-US" altLang="en-US" sz="2200" dirty="0"/>
              <a:t> </a:t>
            </a:r>
            <a:r>
              <a:rPr lang="en-US" altLang="en-US" sz="2200" dirty="0" err="1"/>
              <a:t>verifikacije</a:t>
            </a:r>
            <a:r>
              <a:rPr lang="en-US" altLang="en-US" sz="2200" dirty="0"/>
              <a:t>)</a:t>
            </a:r>
            <a:endParaRPr lang="en-US" altLang="en-US" sz="2200" dirty="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p:txBody>
          <a:bodyPr/>
          <a:lstStyle/>
          <a:p>
            <a:pPr eaLnBrk="1" hangingPunct="1"/>
            <a:r>
              <a:rPr lang="en-US" sz="1600" dirty="0">
                <a:ea typeface="+mn-lt"/>
                <a:cs typeface="+mn-lt"/>
              </a:rPr>
              <a:t>U </a:t>
            </a:r>
            <a:r>
              <a:rPr lang="en-US" sz="1600" dirty="0" err="1">
                <a:ea typeface="+mn-lt"/>
                <a:cs typeface="+mn-lt"/>
              </a:rPr>
              <a:t>ovoj</a:t>
            </a:r>
            <a:r>
              <a:rPr lang="en-US" sz="1600" dirty="0">
                <a:ea typeface="+mn-lt"/>
                <a:cs typeface="+mn-lt"/>
              </a:rPr>
              <a:t> </a:t>
            </a:r>
            <a:r>
              <a:rPr lang="en-US" sz="1600" dirty="0" err="1">
                <a:ea typeface="+mn-lt"/>
                <a:cs typeface="+mn-lt"/>
              </a:rPr>
              <a:t>sekciji</a:t>
            </a:r>
            <a:r>
              <a:rPr lang="en-US" sz="1600" dirty="0">
                <a:ea typeface="+mn-lt"/>
                <a:cs typeface="+mn-lt"/>
              </a:rPr>
              <a:t> se </a:t>
            </a:r>
            <a:r>
              <a:rPr lang="en-US" sz="1600" dirty="0" err="1">
                <a:ea typeface="+mn-lt"/>
                <a:cs typeface="+mn-lt"/>
              </a:rPr>
              <a:t>definiše</a:t>
            </a:r>
            <a:r>
              <a:rPr lang="en-US" sz="1600" dirty="0">
                <a:ea typeface="+mn-lt"/>
                <a:cs typeface="+mn-lt"/>
              </a:rPr>
              <a:t> </a:t>
            </a:r>
            <a:r>
              <a:rPr lang="en-US" sz="1600" dirty="0" err="1">
                <a:ea typeface="+mn-lt"/>
                <a:cs typeface="+mn-lt"/>
              </a:rPr>
              <a:t>odabir</a:t>
            </a:r>
            <a:r>
              <a:rPr lang="en-US" sz="1600" dirty="0">
                <a:ea typeface="+mn-lt"/>
                <a:cs typeface="+mn-lt"/>
              </a:rPr>
              <a:t> </a:t>
            </a:r>
            <a:r>
              <a:rPr lang="en-US" sz="1600" dirty="0" err="1">
                <a:ea typeface="+mn-lt"/>
                <a:cs typeface="+mn-lt"/>
              </a:rPr>
              <a:t>tretiranja</a:t>
            </a:r>
            <a:r>
              <a:rPr lang="en-US" sz="1600" dirty="0">
                <a:ea typeface="+mn-lt"/>
                <a:cs typeface="+mn-lt"/>
              </a:rPr>
              <a:t> DUV-a </a:t>
            </a:r>
            <a:r>
              <a:rPr lang="en-US" sz="1600" dirty="0" err="1">
                <a:ea typeface="+mn-lt"/>
                <a:cs typeface="+mn-lt"/>
              </a:rPr>
              <a:t>kao</a:t>
            </a:r>
            <a:r>
              <a:rPr lang="en-US" sz="1600" dirty="0">
                <a:ea typeface="+mn-lt"/>
                <a:cs typeface="+mn-lt"/>
              </a:rPr>
              <a:t> </a:t>
            </a:r>
            <a:r>
              <a:rPr lang="en-US" sz="1600" dirty="0" err="1">
                <a:ea typeface="+mn-lt"/>
                <a:cs typeface="+mn-lt"/>
              </a:rPr>
              <a:t>crne</a:t>
            </a:r>
            <a:r>
              <a:rPr lang="en-US" sz="1600" dirty="0">
                <a:ea typeface="+mn-lt"/>
                <a:cs typeface="+mn-lt"/>
              </a:rPr>
              <a:t>, </a:t>
            </a:r>
            <a:r>
              <a:rPr lang="en-US" sz="1600" dirty="0" err="1">
                <a:ea typeface="+mn-lt"/>
                <a:cs typeface="+mn-lt"/>
              </a:rPr>
              <a:t>bele</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sive</a:t>
            </a:r>
            <a:r>
              <a:rPr lang="en-US" sz="1600" dirty="0">
                <a:ea typeface="+mn-lt"/>
                <a:cs typeface="+mn-lt"/>
              </a:rPr>
              <a:t> </a:t>
            </a:r>
            <a:r>
              <a:rPr lang="en-US" sz="1600" dirty="0" err="1">
                <a:ea typeface="+mn-lt"/>
                <a:cs typeface="+mn-lt"/>
              </a:rPr>
              <a:t>kutije</a:t>
            </a:r>
            <a:endParaRPr lang="en-US" altLang="en-US" sz="1600" dirty="0" err="1">
              <a:cs typeface="Arial"/>
            </a:endParaRPr>
          </a:p>
          <a:p>
            <a:pPr eaLnBrk="1" hangingPunct="1"/>
            <a:endParaRPr lang="en-US" altLang="en-US" sz="1600"/>
          </a:p>
          <a:p>
            <a:r>
              <a:rPr lang="en-US" sz="1600" dirty="0">
                <a:ea typeface="+mn-lt"/>
                <a:cs typeface="+mn-lt"/>
              </a:rPr>
              <a:t>Tim </a:t>
            </a:r>
            <a:r>
              <a:rPr lang="en-US" sz="1600" dirty="0" err="1">
                <a:ea typeface="+mn-lt"/>
                <a:cs typeface="+mn-lt"/>
              </a:rPr>
              <a:t>bazira</a:t>
            </a:r>
            <a:r>
              <a:rPr lang="en-US" sz="1600" dirty="0">
                <a:ea typeface="+mn-lt"/>
                <a:cs typeface="+mn-lt"/>
              </a:rPr>
              <a:t> </a:t>
            </a:r>
            <a:r>
              <a:rPr lang="en-US" sz="1600" dirty="0" err="1">
                <a:ea typeface="+mn-lt"/>
                <a:cs typeface="+mn-lt"/>
              </a:rPr>
              <a:t>svoju</a:t>
            </a:r>
            <a:r>
              <a:rPr lang="en-US" sz="1600" dirty="0">
                <a:ea typeface="+mn-lt"/>
                <a:cs typeface="+mn-lt"/>
              </a:rPr>
              <a:t> </a:t>
            </a:r>
            <a:r>
              <a:rPr lang="en-US" sz="1600" dirty="0" err="1">
                <a:ea typeface="+mn-lt"/>
                <a:cs typeface="+mn-lt"/>
              </a:rPr>
              <a:t>odluku</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sledećem</a:t>
            </a:r>
            <a:r>
              <a:rPr lang="en-US" sz="1600" dirty="0">
                <a:ea typeface="+mn-lt"/>
                <a:cs typeface="+mn-lt"/>
              </a:rPr>
              <a:t>:</a:t>
            </a:r>
            <a:endParaRPr lang="en-US" dirty="0"/>
          </a:p>
          <a:p>
            <a:pPr lvl="1" indent="-188595">
              <a:buFont typeface="Courier New" panose="05000000000000000000" pitchFamily="2" charset="2"/>
              <a:buChar char="o"/>
            </a:pPr>
            <a:r>
              <a:rPr lang="en-US" sz="1400" dirty="0" err="1">
                <a:ea typeface="+mn-lt"/>
                <a:cs typeface="+mn-lt"/>
              </a:rPr>
              <a:t>Funkcije</a:t>
            </a:r>
            <a:r>
              <a:rPr lang="en-US" sz="1400" dirty="0">
                <a:ea typeface="+mn-lt"/>
                <a:cs typeface="+mn-lt"/>
              </a:rPr>
              <a:t> </a:t>
            </a:r>
            <a:r>
              <a:rPr lang="en-US" sz="1400" dirty="0" err="1">
                <a:ea typeface="+mn-lt"/>
                <a:cs typeface="+mn-lt"/>
              </a:rPr>
              <a:t>koje</a:t>
            </a:r>
            <a:r>
              <a:rPr lang="en-US" sz="1400" dirty="0">
                <a:ea typeface="+mn-lt"/>
                <a:cs typeface="+mn-lt"/>
              </a:rPr>
              <a:t> se </a:t>
            </a:r>
            <a:r>
              <a:rPr lang="en-US" sz="1400" dirty="0" err="1">
                <a:ea typeface="+mn-lt"/>
                <a:cs typeface="+mn-lt"/>
              </a:rPr>
              <a:t>verifikuju</a:t>
            </a:r>
            <a:endParaRPr lang="en-US" sz="1400" dirty="0" err="1">
              <a:cs typeface="Arial"/>
            </a:endParaRPr>
          </a:p>
          <a:p>
            <a:pPr lvl="1" indent="-188595">
              <a:buFont typeface="Courier New" panose="05000000000000000000" pitchFamily="2" charset="2"/>
              <a:buChar char="o"/>
            </a:pPr>
            <a:r>
              <a:rPr lang="en-US" sz="1400" dirty="0">
                <a:ea typeface="+mn-lt"/>
                <a:cs typeface="+mn-lt"/>
              </a:rPr>
              <a:t>Kako je </a:t>
            </a:r>
            <a:r>
              <a:rPr lang="en-US" sz="1400" dirty="0" err="1">
                <a:ea typeface="+mn-lt"/>
                <a:cs typeface="+mn-lt"/>
              </a:rPr>
              <a:t>najbolje</a:t>
            </a:r>
            <a:r>
              <a:rPr lang="en-US" sz="1400" dirty="0">
                <a:ea typeface="+mn-lt"/>
                <a:cs typeface="+mn-lt"/>
              </a:rPr>
              <a:t> </a:t>
            </a:r>
            <a:r>
              <a:rPr lang="en-US" sz="1400" dirty="0" err="1">
                <a:ea typeface="+mn-lt"/>
                <a:cs typeface="+mn-lt"/>
              </a:rPr>
              <a:t>proveriti</a:t>
            </a:r>
            <a:r>
              <a:rPr lang="en-US" sz="1400" dirty="0">
                <a:ea typeface="+mn-lt"/>
                <a:cs typeface="+mn-lt"/>
              </a:rPr>
              <a:t> interne </a:t>
            </a:r>
            <a:r>
              <a:rPr lang="en-US" sz="1400" dirty="0" err="1">
                <a:ea typeface="+mn-lt"/>
                <a:cs typeface="+mn-lt"/>
              </a:rPr>
              <a:t>strukture</a:t>
            </a:r>
          </a:p>
          <a:p>
            <a:pPr lvl="1" indent="-188595">
              <a:buFont typeface="Courier New" panose="05000000000000000000" pitchFamily="2" charset="2"/>
              <a:buChar char="o"/>
            </a:pPr>
            <a:r>
              <a:rPr lang="en-US" sz="1400" dirty="0">
                <a:ea typeface="+mn-lt"/>
                <a:cs typeface="+mn-lt"/>
              </a:rPr>
              <a:t>Kako se </a:t>
            </a:r>
            <a:r>
              <a:rPr lang="en-US" sz="1400" dirty="0" err="1">
                <a:ea typeface="+mn-lt"/>
                <a:cs typeface="+mn-lt"/>
              </a:rPr>
              <a:t>greške</a:t>
            </a:r>
            <a:r>
              <a:rPr lang="en-US" sz="1400" dirty="0">
                <a:ea typeface="+mn-lt"/>
                <a:cs typeface="+mn-lt"/>
              </a:rPr>
              <a:t> </a:t>
            </a:r>
            <a:r>
              <a:rPr lang="en-US" sz="1400" dirty="0" err="1">
                <a:ea typeface="+mn-lt"/>
                <a:cs typeface="+mn-lt"/>
              </a:rPr>
              <a:t>mogu</a:t>
            </a:r>
            <a:r>
              <a:rPr lang="en-US" sz="1400" dirty="0">
                <a:ea typeface="+mn-lt"/>
                <a:cs typeface="+mn-lt"/>
              </a:rPr>
              <a:t> </a:t>
            </a:r>
            <a:r>
              <a:rPr lang="en-US" sz="1400" dirty="0" err="1">
                <a:ea typeface="+mn-lt"/>
                <a:cs typeface="+mn-lt"/>
              </a:rPr>
              <a:t>manifestovati</a:t>
            </a:r>
            <a:endParaRPr lang="en-US" sz="1400" dirty="0" err="1">
              <a:cs typeface="Arial"/>
            </a:endParaRPr>
          </a:p>
          <a:p>
            <a:pPr lvl="1" indent="-188595">
              <a:buFont typeface="Courier New" panose="05000000000000000000" pitchFamily="2" charset="2"/>
              <a:buChar char="o"/>
            </a:pPr>
            <a:r>
              <a:rPr lang="en-US" sz="1400" dirty="0" err="1">
                <a:ea typeface="+mn-lt"/>
                <a:cs typeface="+mn-lt"/>
              </a:rPr>
              <a:t>Održavanje</a:t>
            </a:r>
            <a:r>
              <a:rPr lang="en-US" sz="1400" dirty="0">
                <a:ea typeface="+mn-lt"/>
                <a:cs typeface="+mn-lt"/>
              </a:rPr>
              <a:t> </a:t>
            </a:r>
            <a:r>
              <a:rPr lang="en-US" sz="1400" dirty="0" err="1">
                <a:ea typeface="+mn-lt"/>
                <a:cs typeface="+mn-lt"/>
              </a:rPr>
              <a:t>odabranog</a:t>
            </a:r>
            <a:r>
              <a:rPr lang="en-US" sz="1400" dirty="0">
                <a:ea typeface="+mn-lt"/>
                <a:cs typeface="+mn-lt"/>
              </a:rPr>
              <a:t> </a:t>
            </a:r>
            <a:r>
              <a:rPr lang="en-US" sz="1400" dirty="0" err="1">
                <a:ea typeface="+mn-lt"/>
                <a:cs typeface="+mn-lt"/>
              </a:rPr>
              <a:t>modela</a:t>
            </a:r>
            <a:r>
              <a:rPr lang="en-US" sz="1400" dirty="0">
                <a:ea typeface="+mn-lt"/>
                <a:cs typeface="+mn-lt"/>
              </a:rPr>
              <a:t> </a:t>
            </a:r>
            <a:r>
              <a:rPr lang="en-US" sz="1400" dirty="0" err="1">
                <a:ea typeface="+mn-lt"/>
                <a:cs typeface="+mn-lt"/>
              </a:rPr>
              <a:t>verifikacije</a:t>
            </a:r>
            <a:r>
              <a:rPr lang="en-US" sz="1400" dirty="0">
                <a:ea typeface="+mn-lt"/>
                <a:cs typeface="+mn-lt"/>
              </a:rPr>
              <a:t>  (</a:t>
            </a:r>
            <a:r>
              <a:rPr lang="en-US" sz="1400" dirty="0" err="1">
                <a:ea typeface="+mn-lt"/>
                <a:cs typeface="+mn-lt"/>
              </a:rPr>
              <a:t>zapamtiti</a:t>
            </a:r>
            <a:r>
              <a:rPr lang="en-US" sz="1400" dirty="0">
                <a:ea typeface="+mn-lt"/>
                <a:cs typeface="+mn-lt"/>
              </a:rPr>
              <a:t> da </a:t>
            </a:r>
            <a:r>
              <a:rPr lang="en-US" sz="1400" dirty="0" err="1">
                <a:ea typeface="+mn-lt"/>
                <a:cs typeface="+mn-lt"/>
              </a:rPr>
              <a:t>pristup</a:t>
            </a:r>
            <a:r>
              <a:rPr lang="en-US" sz="1400" dirty="0">
                <a:ea typeface="+mn-lt"/>
                <a:cs typeface="+mn-lt"/>
              </a:rPr>
              <a:t> "</a:t>
            </a:r>
            <a:r>
              <a:rPr lang="en-US" sz="1400" dirty="0" err="1">
                <a:ea typeface="+mn-lt"/>
                <a:cs typeface="+mn-lt"/>
              </a:rPr>
              <a:t>bele</a:t>
            </a:r>
            <a:r>
              <a:rPr lang="en-US" sz="1400" dirty="0">
                <a:ea typeface="+mn-lt"/>
                <a:cs typeface="+mn-lt"/>
              </a:rPr>
              <a:t> </a:t>
            </a:r>
            <a:r>
              <a:rPr lang="en-US" sz="1400" dirty="0" err="1">
                <a:ea typeface="+mn-lt"/>
                <a:cs typeface="+mn-lt"/>
              </a:rPr>
              <a:t>kutije</a:t>
            </a:r>
            <a:r>
              <a:rPr lang="en-US" sz="1400" dirty="0">
                <a:ea typeface="+mn-lt"/>
                <a:cs typeface="+mn-lt"/>
              </a:rPr>
              <a:t>" </a:t>
            </a:r>
            <a:r>
              <a:rPr lang="en-US" sz="1400" dirty="0" err="1">
                <a:ea typeface="+mn-lt"/>
                <a:cs typeface="+mn-lt"/>
              </a:rPr>
              <a:t>zahteva</a:t>
            </a:r>
            <a:r>
              <a:rPr lang="en-US" sz="1400" dirty="0">
                <a:ea typeface="+mn-lt"/>
                <a:cs typeface="+mn-lt"/>
              </a:rPr>
              <a:t> </a:t>
            </a:r>
            <a:r>
              <a:rPr lang="en-US" sz="1400" dirty="0" err="1">
                <a:ea typeface="+mn-lt"/>
                <a:cs typeface="+mn-lt"/>
              </a:rPr>
              <a:t>mnogo</a:t>
            </a:r>
            <a:r>
              <a:rPr lang="en-US" sz="1400" dirty="0">
                <a:ea typeface="+mn-lt"/>
                <a:cs typeface="+mn-lt"/>
              </a:rPr>
              <a:t> </a:t>
            </a:r>
            <a:r>
              <a:rPr lang="en-US" sz="1400" dirty="0" err="1">
                <a:ea typeface="+mn-lt"/>
                <a:cs typeface="+mn-lt"/>
              </a:rPr>
              <a:t>više</a:t>
            </a:r>
            <a:r>
              <a:rPr lang="en-US" sz="1400" dirty="0">
                <a:ea typeface="+mn-lt"/>
                <a:cs typeface="+mn-lt"/>
              </a:rPr>
              <a:t> </a:t>
            </a:r>
            <a:r>
              <a:rPr lang="en-US" sz="1400" dirty="0" err="1">
                <a:ea typeface="+mn-lt"/>
                <a:cs typeface="+mn-lt"/>
              </a:rPr>
              <a:t>posla</a:t>
            </a:r>
            <a:r>
              <a:rPr lang="en-US" sz="1400" dirty="0">
                <a:ea typeface="+mn-lt"/>
                <a:cs typeface="+mn-lt"/>
              </a:rPr>
              <a:t>, </a:t>
            </a:r>
            <a:r>
              <a:rPr lang="en-US" sz="1400" dirty="0" err="1">
                <a:ea typeface="+mn-lt"/>
                <a:cs typeface="+mn-lt"/>
              </a:rPr>
              <a:t>ali</a:t>
            </a:r>
            <a:r>
              <a:rPr lang="en-US" sz="1400" dirty="0">
                <a:ea typeface="+mn-lt"/>
                <a:cs typeface="+mn-lt"/>
              </a:rPr>
              <a:t> </a:t>
            </a:r>
            <a:r>
              <a:rPr lang="en-US" sz="1400" dirty="0" err="1">
                <a:ea typeface="+mn-lt"/>
                <a:cs typeface="+mn-lt"/>
              </a:rPr>
              <a:t>će</a:t>
            </a:r>
            <a:r>
              <a:rPr lang="en-US" sz="1400" dirty="0">
                <a:ea typeface="+mn-lt"/>
                <a:cs typeface="+mn-lt"/>
              </a:rPr>
              <a:t> </a:t>
            </a:r>
            <a:r>
              <a:rPr lang="en-US" sz="1400" dirty="0" err="1">
                <a:ea typeface="+mn-lt"/>
                <a:cs typeface="+mn-lt"/>
              </a:rPr>
              <a:t>takođe</a:t>
            </a:r>
            <a:r>
              <a:rPr lang="en-US" sz="1400" dirty="0">
                <a:ea typeface="+mn-lt"/>
                <a:cs typeface="+mn-lt"/>
              </a:rPr>
              <a:t> </a:t>
            </a:r>
            <a:r>
              <a:rPr lang="en-US" sz="1400" dirty="0" err="1">
                <a:ea typeface="+mn-lt"/>
                <a:cs typeface="+mn-lt"/>
              </a:rPr>
              <a:t>biti</a:t>
            </a:r>
            <a:r>
              <a:rPr lang="en-US" sz="1400" dirty="0">
                <a:ea typeface="+mn-lt"/>
                <a:cs typeface="+mn-lt"/>
              </a:rPr>
              <a:t> u </a:t>
            </a:r>
            <a:r>
              <a:rPr lang="en-US" sz="1400" dirty="0" err="1">
                <a:ea typeface="+mn-lt"/>
                <a:cs typeface="+mn-lt"/>
              </a:rPr>
              <a:t>stanju</a:t>
            </a:r>
            <a:r>
              <a:rPr lang="en-US" sz="1400" dirty="0">
                <a:ea typeface="+mn-lt"/>
                <a:cs typeface="+mn-lt"/>
              </a:rPr>
              <a:t> da </a:t>
            </a:r>
            <a:r>
              <a:rPr lang="en-US" sz="1400" dirty="0" err="1">
                <a:ea typeface="+mn-lt"/>
                <a:cs typeface="+mn-lt"/>
              </a:rPr>
              <a:t>otkrije</a:t>
            </a:r>
            <a:r>
              <a:rPr lang="en-US" sz="1400" dirty="0">
                <a:ea typeface="+mn-lt"/>
                <a:cs typeface="+mn-lt"/>
              </a:rPr>
              <a:t> </a:t>
            </a:r>
            <a:r>
              <a:rPr lang="en-US" sz="1400" dirty="0" err="1">
                <a:ea typeface="+mn-lt"/>
                <a:cs typeface="+mn-lt"/>
              </a:rPr>
              <a:t>veći</a:t>
            </a:r>
            <a:r>
              <a:rPr lang="en-US" sz="1400" dirty="0">
                <a:ea typeface="+mn-lt"/>
                <a:cs typeface="+mn-lt"/>
              </a:rPr>
              <a:t> </a:t>
            </a:r>
            <a:r>
              <a:rPr lang="en-US" sz="1400" dirty="0" err="1">
                <a:ea typeface="+mn-lt"/>
                <a:cs typeface="+mn-lt"/>
              </a:rPr>
              <a:t>broj</a:t>
            </a:r>
            <a:r>
              <a:rPr lang="en-US" sz="1400" dirty="0">
                <a:ea typeface="+mn-lt"/>
                <a:cs typeface="+mn-lt"/>
              </a:rPr>
              <a:t> </a:t>
            </a:r>
            <a:r>
              <a:rPr lang="en-US" sz="1400" dirty="0" err="1">
                <a:ea typeface="+mn-lt"/>
                <a:cs typeface="+mn-lt"/>
              </a:rPr>
              <a:t>bagova</a:t>
            </a:r>
            <a:r>
              <a:rPr lang="en-US" sz="1400" dirty="0">
                <a:ea typeface="+mn-lt"/>
                <a:cs typeface="+mn-lt"/>
              </a:rPr>
              <a:t>)</a:t>
            </a:r>
            <a:endParaRPr lang="en-US" sz="1400">
              <a:cs typeface="Arial"/>
            </a:endParaRPr>
          </a:p>
          <a:p>
            <a:pPr eaLnBrk="1" hangingPunct="1"/>
            <a:endParaRPr lang="en-US" altLang="en-US" sz="1600">
              <a:ea typeface="+mn-lt"/>
              <a:cs typeface="+mn-lt"/>
            </a:endParaRPr>
          </a:p>
          <a:p>
            <a:r>
              <a:rPr lang="en-US" sz="1600" dirty="0" err="1">
                <a:ea typeface="+mn-lt"/>
                <a:cs typeface="+mn-lt"/>
              </a:rPr>
              <a:t>Najveći</a:t>
            </a:r>
            <a:r>
              <a:rPr lang="en-US" sz="1600" dirty="0">
                <a:ea typeface="+mn-lt"/>
                <a:cs typeface="+mn-lt"/>
              </a:rPr>
              <a:t> </a:t>
            </a:r>
            <a:r>
              <a:rPr lang="en-US" sz="1600" dirty="0" err="1">
                <a:ea typeface="+mn-lt"/>
                <a:cs typeface="+mn-lt"/>
              </a:rPr>
              <a:t>broj</a:t>
            </a:r>
            <a:r>
              <a:rPr lang="en-US" sz="1600" dirty="0">
                <a:ea typeface="+mn-lt"/>
                <a:cs typeface="+mn-lt"/>
              </a:rPr>
              <a:t> </a:t>
            </a:r>
            <a:r>
              <a:rPr lang="en-US" sz="1600" dirty="0" err="1">
                <a:ea typeface="+mn-lt"/>
                <a:cs typeface="+mn-lt"/>
              </a:rPr>
              <a:t>okruženja</a:t>
            </a:r>
            <a:r>
              <a:rPr lang="en-US" sz="1600" dirty="0">
                <a:ea typeface="+mn-lt"/>
                <a:cs typeface="+mn-lt"/>
              </a:rPr>
              <a:t> je </a:t>
            </a:r>
            <a:r>
              <a:rPr lang="en-US" sz="1600" dirty="0" err="1">
                <a:ea typeface="+mn-lt"/>
                <a:cs typeface="+mn-lt"/>
              </a:rPr>
              <a:t>baziran</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sivoj</a:t>
            </a:r>
            <a:r>
              <a:rPr lang="en-US" sz="1600" dirty="0">
                <a:ea typeface="+mn-lt"/>
                <a:cs typeface="+mn-lt"/>
              </a:rPr>
              <a:t> </a:t>
            </a:r>
            <a:r>
              <a:rPr lang="en-US" sz="1600" dirty="0" err="1">
                <a:ea typeface="+mn-lt"/>
                <a:cs typeface="+mn-lt"/>
              </a:rPr>
              <a:t>kutiji</a:t>
            </a:r>
            <a:r>
              <a:rPr lang="en-US" sz="1600" dirty="0">
                <a:ea typeface="+mn-lt"/>
                <a:cs typeface="+mn-lt"/>
              </a:rPr>
              <a:t>", </a:t>
            </a:r>
            <a:r>
              <a:rPr lang="en-US" sz="1600" dirty="0" err="1">
                <a:ea typeface="+mn-lt"/>
                <a:cs typeface="+mn-lt"/>
              </a:rPr>
              <a:t>pošto</a:t>
            </a:r>
            <a:r>
              <a:rPr lang="en-US" sz="1600" dirty="0">
                <a:ea typeface="+mn-lt"/>
                <a:cs typeface="+mn-lt"/>
              </a:rPr>
              <a:t> </a:t>
            </a:r>
            <a:r>
              <a:rPr lang="en-US" sz="1600" dirty="0" err="1">
                <a:ea typeface="+mn-lt"/>
                <a:cs typeface="+mn-lt"/>
              </a:rPr>
              <a:t>verifikacioni</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najčešće</a:t>
            </a:r>
            <a:r>
              <a:rPr lang="en-US" sz="1600" dirty="0">
                <a:ea typeface="+mn-lt"/>
                <a:cs typeface="+mn-lt"/>
              </a:rPr>
              <a:t> </a:t>
            </a:r>
            <a:r>
              <a:rPr lang="en-US" sz="1600" dirty="0" err="1">
                <a:ea typeface="+mn-lt"/>
                <a:cs typeface="+mn-lt"/>
              </a:rPr>
              <a:t>postavlja</a:t>
            </a:r>
            <a:r>
              <a:rPr lang="en-US" sz="1600" dirty="0">
                <a:ea typeface="+mn-lt"/>
                <a:cs typeface="+mn-lt"/>
              </a:rPr>
              <a:t> </a:t>
            </a:r>
            <a:r>
              <a:rPr lang="en-US" sz="1600" dirty="0" err="1">
                <a:ea typeface="+mn-lt"/>
                <a:cs typeface="+mn-lt"/>
              </a:rPr>
              <a:t>tačke</a:t>
            </a:r>
            <a:r>
              <a:rPr lang="en-US" sz="1600" dirty="0">
                <a:ea typeface="+mn-lt"/>
                <a:cs typeface="+mn-lt"/>
              </a:rPr>
              <a:t> </a:t>
            </a:r>
            <a:r>
              <a:rPr lang="en-US" sz="1600" dirty="0" err="1">
                <a:ea typeface="+mn-lt"/>
                <a:cs typeface="+mn-lt"/>
              </a:rPr>
              <a:t>opservacije</a:t>
            </a:r>
            <a:r>
              <a:rPr lang="en-US" sz="1600" dirty="0">
                <a:ea typeface="+mn-lt"/>
                <a:cs typeface="+mn-lt"/>
              </a:rPr>
              <a:t> u </a:t>
            </a:r>
            <a:r>
              <a:rPr lang="en-US" sz="1600" dirty="0" err="1">
                <a:ea typeface="+mn-lt"/>
                <a:cs typeface="+mn-lt"/>
              </a:rPr>
              <a:t>okviru</a:t>
            </a:r>
            <a:r>
              <a:rPr lang="en-US" sz="1600" dirty="0">
                <a:ea typeface="+mn-lt"/>
                <a:cs typeface="+mn-lt"/>
              </a:rPr>
              <a:t> DUV-a </a:t>
            </a:r>
            <a:r>
              <a:rPr lang="en-US" sz="1600" dirty="0" err="1">
                <a:ea typeface="+mn-lt"/>
                <a:cs typeface="+mn-lt"/>
              </a:rPr>
              <a:t>kako</a:t>
            </a:r>
            <a:r>
              <a:rPr lang="en-US" sz="1600" dirty="0">
                <a:ea typeface="+mn-lt"/>
                <a:cs typeface="+mn-lt"/>
              </a:rPr>
              <a:t> bi </a:t>
            </a:r>
            <a:r>
              <a:rPr lang="en-US" sz="1600" dirty="0" err="1">
                <a:ea typeface="+mn-lt"/>
                <a:cs typeface="+mn-lt"/>
              </a:rPr>
              <a:t>obezbedio</a:t>
            </a:r>
            <a:r>
              <a:rPr lang="en-US" sz="1600" dirty="0">
                <a:ea typeface="+mn-lt"/>
                <a:cs typeface="+mn-lt"/>
              </a:rPr>
              <a:t> </a:t>
            </a:r>
            <a:r>
              <a:rPr lang="en-US" sz="1600" dirty="0" err="1">
                <a:ea typeface="+mn-lt"/>
                <a:cs typeface="+mn-lt"/>
              </a:rPr>
              <a:t>posmatranje</a:t>
            </a:r>
            <a:r>
              <a:rPr lang="en-US" sz="1600" dirty="0">
                <a:ea typeface="+mn-lt"/>
                <a:cs typeface="+mn-lt"/>
              </a:rPr>
              <a:t> </a:t>
            </a:r>
            <a:r>
              <a:rPr lang="en-US" sz="1600" dirty="0" err="1">
                <a:ea typeface="+mn-lt"/>
                <a:cs typeface="+mn-lt"/>
              </a:rPr>
              <a:t>interesantnih</a:t>
            </a:r>
            <a:r>
              <a:rPr lang="en-US" sz="1600" dirty="0">
                <a:ea typeface="+mn-lt"/>
                <a:cs typeface="+mn-lt"/>
              </a:rPr>
              <a:t> </a:t>
            </a:r>
            <a:r>
              <a:rPr lang="en-US" sz="1600" dirty="0" err="1">
                <a:ea typeface="+mn-lt"/>
                <a:cs typeface="+mn-lt"/>
              </a:rPr>
              <a:t>događaja</a:t>
            </a:r>
            <a:r>
              <a:rPr lang="en-US" sz="1600" dirty="0">
                <a:ea typeface="+mn-lt"/>
                <a:cs typeface="+mn-lt"/>
              </a:rPr>
              <a:t> koji </a:t>
            </a:r>
            <a:r>
              <a:rPr lang="en-US" sz="1600" dirty="0" err="1">
                <a:ea typeface="+mn-lt"/>
                <a:cs typeface="+mn-lt"/>
              </a:rPr>
              <a:t>mogu</a:t>
            </a:r>
            <a:r>
              <a:rPr lang="en-US" sz="1600" dirty="0">
                <a:ea typeface="+mn-lt"/>
                <a:cs typeface="+mn-lt"/>
              </a:rPr>
              <a:t> </a:t>
            </a:r>
            <a:r>
              <a:rPr lang="en-US" sz="1600" dirty="0" err="1">
                <a:ea typeface="+mn-lt"/>
                <a:cs typeface="+mn-lt"/>
              </a:rPr>
              <a:t>nastati</a:t>
            </a:r>
            <a:r>
              <a:rPr lang="en-US" sz="1600" dirty="0">
                <a:ea typeface="+mn-lt"/>
                <a:cs typeface="+mn-lt"/>
              </a:rPr>
              <a:t> </a:t>
            </a:r>
            <a:r>
              <a:rPr lang="en-US" sz="1600" dirty="0" err="1">
                <a:ea typeface="+mn-lt"/>
                <a:cs typeface="+mn-lt"/>
              </a:rPr>
              <a:t>tokom</a:t>
            </a:r>
            <a:r>
              <a:rPr lang="en-US" sz="1600" dirty="0">
                <a:ea typeface="+mn-lt"/>
                <a:cs typeface="+mn-lt"/>
              </a:rPr>
              <a:t> </a:t>
            </a:r>
            <a:r>
              <a:rPr lang="en-US" sz="1600" dirty="0" err="1">
                <a:ea typeface="+mn-lt"/>
                <a:cs typeface="+mn-lt"/>
              </a:rPr>
              <a:t>simulacije</a:t>
            </a:r>
            <a:endParaRPr lang="en-US" sz="1600" dirty="0" err="1">
              <a:cs typeface="Arial"/>
            </a:endParaRPr>
          </a:p>
        </p:txBody>
      </p:sp>
    </p:spTree>
    <p:extLst>
      <p:ext uri="{BB962C8B-B14F-4D97-AF65-F5344CB8AC3E}">
        <p14:creationId xmlns:p14="http://schemas.microsoft.com/office/powerpoint/2010/main" val="385918521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21</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r>
              <a:rPr lang="en-US" sz="2400" dirty="0" err="1"/>
              <a:t>Specifični</a:t>
            </a:r>
            <a:r>
              <a:rPr lang="en-US" sz="2400" dirty="0"/>
              <a:t> </a:t>
            </a:r>
            <a:r>
              <a:rPr lang="en-US" sz="2400" dirty="0" err="1"/>
              <a:t>testovi</a:t>
            </a:r>
            <a:r>
              <a:rPr lang="en-US" sz="2400" dirty="0"/>
              <a:t> </a:t>
            </a:r>
            <a:r>
              <a:rPr lang="en-US" sz="2400" dirty="0" err="1"/>
              <a:t>i</a:t>
            </a:r>
            <a:r>
              <a:rPr lang="en-US" sz="2400" dirty="0"/>
              <a:t> </a:t>
            </a:r>
            <a:r>
              <a:rPr lang="en-US" sz="2400" dirty="0" err="1"/>
              <a:t>metode</a:t>
            </a:r>
            <a:r>
              <a:rPr lang="en-US" sz="2400" dirty="0"/>
              <a:t>: </a:t>
            </a:r>
            <a:r>
              <a:rPr lang="en-US" sz="2400" dirty="0" err="1"/>
              <a:t>Okruženje</a:t>
            </a:r>
            <a:r>
              <a:rPr lang="en-US" altLang="en-US" sz="2200" dirty="0"/>
              <a:t> III (</a:t>
            </a:r>
            <a:r>
              <a:rPr lang="en-US" altLang="en-US" sz="2200" dirty="0" err="1"/>
              <a:t>Strategija</a:t>
            </a:r>
            <a:r>
              <a:rPr lang="en-US" altLang="en-US" sz="2200" dirty="0"/>
              <a:t> </a:t>
            </a:r>
            <a:r>
              <a:rPr lang="en-US" altLang="en-US" sz="2200" dirty="0" err="1"/>
              <a:t>verifikacije</a:t>
            </a:r>
            <a:r>
              <a:rPr lang="en-US" altLang="en-US" sz="2200" dirty="0"/>
              <a:t>)</a:t>
            </a:r>
            <a:endParaRPr lang="en-US" altLang="en-US" sz="2200" dirty="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a:xfrm>
            <a:off x="319088" y="863600"/>
            <a:ext cx="8504281" cy="4927685"/>
          </a:xfrm>
        </p:spPr>
        <p:txBody>
          <a:bodyPr/>
          <a:lstStyle/>
          <a:p>
            <a:r>
              <a:rPr lang="en-US" sz="1600" dirty="0" err="1">
                <a:ea typeface="+mn-lt"/>
                <a:cs typeface="+mn-lt"/>
              </a:rPr>
              <a:t>Odabir</a:t>
            </a:r>
            <a:r>
              <a:rPr lang="en-US" sz="1600" dirty="0">
                <a:ea typeface="+mn-lt"/>
                <a:cs typeface="+mn-lt"/>
              </a:rPr>
              <a:t> </a:t>
            </a:r>
            <a:r>
              <a:rPr lang="en-US" sz="1600" dirty="0" err="1">
                <a:ea typeface="+mn-lt"/>
                <a:cs typeface="+mn-lt"/>
              </a:rPr>
              <a:t>između</a:t>
            </a:r>
            <a:r>
              <a:rPr lang="en-US" sz="1600" dirty="0">
                <a:ea typeface="+mn-lt"/>
                <a:cs typeface="+mn-lt"/>
              </a:rPr>
              <a:t> </a:t>
            </a:r>
            <a:r>
              <a:rPr lang="en-US" sz="1600" dirty="0" err="1">
                <a:ea typeface="+mn-lt"/>
                <a:cs typeface="+mn-lt"/>
              </a:rPr>
              <a:t>determinističke</a:t>
            </a:r>
            <a:r>
              <a:rPr lang="en-US" sz="1600" dirty="0">
                <a:ea typeface="+mn-lt"/>
                <a:cs typeface="+mn-lt"/>
              </a:rPr>
              <a:t> </a:t>
            </a:r>
            <a:r>
              <a:rPr lang="en-US" sz="1600" dirty="0" err="1">
                <a:ea typeface="+mn-lt"/>
                <a:cs typeface="+mn-lt"/>
              </a:rPr>
              <a:t>simulacije</a:t>
            </a:r>
            <a:r>
              <a:rPr lang="en-US" sz="1600" dirty="0">
                <a:ea typeface="+mn-lt"/>
                <a:cs typeface="+mn-lt"/>
              </a:rPr>
              <a:t>, </a:t>
            </a:r>
            <a:r>
              <a:rPr lang="en-US" sz="1600" dirty="0" err="1">
                <a:ea typeface="+mn-lt"/>
                <a:cs typeface="+mn-lt"/>
              </a:rPr>
              <a:t>bazirana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slučajnim</a:t>
            </a:r>
            <a:r>
              <a:rPr lang="en-US" sz="1600" dirty="0">
                <a:ea typeface="+mn-lt"/>
                <a:cs typeface="+mn-lt"/>
              </a:rPr>
              <a:t> </a:t>
            </a:r>
            <a:r>
              <a:rPr lang="en-US" sz="1600" dirty="0" err="1">
                <a:ea typeface="+mn-lt"/>
                <a:cs typeface="+mn-lt"/>
              </a:rPr>
              <a:t>vrednostima</a:t>
            </a:r>
            <a:r>
              <a:rPr lang="en-US" sz="1600" dirty="0">
                <a:ea typeface="+mn-lt"/>
                <a:cs typeface="+mn-lt"/>
              </a:rPr>
              <a:t> (</a:t>
            </a:r>
            <a:r>
              <a:rPr lang="en-US" sz="1600" i="1" dirty="0">
                <a:ea typeface="+mn-lt"/>
                <a:cs typeface="+mn-lt"/>
              </a:rPr>
              <a:t>random based</a:t>
            </a:r>
            <a:r>
              <a:rPr lang="en-US" sz="1600" dirty="0">
                <a:ea typeface="+mn-lt"/>
                <a:cs typeface="+mn-lt"/>
              </a:rPr>
              <a:t>) </a:t>
            </a:r>
            <a:r>
              <a:rPr lang="en-US" sz="1600" dirty="0" err="1">
                <a:ea typeface="+mn-lt"/>
                <a:cs typeface="+mn-lt"/>
              </a:rPr>
              <a:t>simulacije</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formalne</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određuje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drugačije</a:t>
            </a:r>
            <a:r>
              <a:rPr lang="en-US" sz="1600" dirty="0">
                <a:ea typeface="+mn-lt"/>
                <a:cs typeface="+mn-lt"/>
              </a:rPr>
              <a:t> </a:t>
            </a:r>
            <a:r>
              <a:rPr lang="en-US" sz="1600" dirty="0" err="1">
                <a:ea typeface="+mn-lt"/>
                <a:cs typeface="+mn-lt"/>
              </a:rPr>
              <a:t>zahteve</a:t>
            </a:r>
            <a:r>
              <a:rPr lang="en-US" sz="1600" dirty="0">
                <a:ea typeface="+mn-lt"/>
                <a:cs typeface="+mn-lt"/>
              </a:rPr>
              <a:t> za </a:t>
            </a:r>
            <a:r>
              <a:rPr lang="en-US" sz="1600" dirty="0" err="1">
                <a:ea typeface="+mn-lt"/>
                <a:cs typeface="+mn-lt"/>
              </a:rPr>
              <a:t>komponentama</a:t>
            </a:r>
            <a:r>
              <a:rPr lang="en-US" sz="1600" dirty="0">
                <a:ea typeface="+mn-lt"/>
                <a:cs typeface="+mn-lt"/>
              </a:rPr>
              <a:t> </a:t>
            </a:r>
            <a:r>
              <a:rPr lang="en-US" sz="1600" dirty="0" err="1">
                <a:ea typeface="+mn-lt"/>
                <a:cs typeface="+mn-lt"/>
              </a:rPr>
              <a:t>verifikacionog</a:t>
            </a:r>
            <a:r>
              <a:rPr lang="en-US" sz="1600" dirty="0">
                <a:ea typeface="+mn-lt"/>
                <a:cs typeface="+mn-lt"/>
              </a:rPr>
              <a:t> </a:t>
            </a:r>
            <a:r>
              <a:rPr lang="en-US" sz="1600" dirty="0" err="1">
                <a:ea typeface="+mn-lt"/>
                <a:cs typeface="+mn-lt"/>
              </a:rPr>
              <a:t>okruženja</a:t>
            </a:r>
            <a:endParaRPr lang="en-US" sz="1600" dirty="0">
              <a:ea typeface="+mn-lt"/>
              <a:cs typeface="+mn-lt"/>
            </a:endParaRPr>
          </a:p>
          <a:p>
            <a:r>
              <a:rPr lang="en-US" sz="1600" dirty="0" err="1">
                <a:ea typeface="+mn-lt"/>
                <a:cs typeface="+mn-lt"/>
              </a:rPr>
              <a:t>Verifikacioni</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donosi</a:t>
            </a:r>
            <a:r>
              <a:rPr lang="en-US" sz="1600" dirty="0">
                <a:ea typeface="+mn-lt"/>
                <a:cs typeface="+mn-lt"/>
              </a:rPr>
              <a:t> </a:t>
            </a:r>
            <a:r>
              <a:rPr lang="en-US" sz="1600" dirty="0" err="1">
                <a:ea typeface="+mn-lt"/>
                <a:cs typeface="+mn-lt"/>
              </a:rPr>
              <a:t>odluke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osnovu</a:t>
            </a:r>
            <a:r>
              <a:rPr lang="en-US" sz="1600" dirty="0">
                <a:ea typeface="+mn-lt"/>
                <a:cs typeface="+mn-lt"/>
              </a:rPr>
              <a:t> </a:t>
            </a:r>
            <a:r>
              <a:rPr lang="en-US" sz="1600" dirty="0" err="1">
                <a:ea typeface="+mn-lt"/>
                <a:cs typeface="+mn-lt"/>
              </a:rPr>
              <a:t>funkcionalnosti</a:t>
            </a:r>
            <a:r>
              <a:rPr lang="en-US" sz="1600" dirty="0">
                <a:ea typeface="+mn-lt"/>
                <a:cs typeface="+mn-lt"/>
              </a:rPr>
              <a:t> DUV-a </a:t>
            </a:r>
            <a:r>
              <a:rPr lang="en-US" sz="1600" dirty="0" err="1">
                <a:ea typeface="+mn-lt"/>
                <a:cs typeface="+mn-lt"/>
              </a:rPr>
              <a:t>i</a:t>
            </a:r>
            <a:r>
              <a:rPr lang="en-US" sz="1600" dirty="0">
                <a:ea typeface="+mn-lt"/>
                <a:cs typeface="+mn-lt"/>
              </a:rPr>
              <a:t> </a:t>
            </a:r>
            <a:r>
              <a:rPr lang="en-US" sz="1600" dirty="0" err="1">
                <a:ea typeface="+mn-lt"/>
                <a:cs typeface="+mn-lt"/>
              </a:rPr>
              <a:t>dostupnih</a:t>
            </a:r>
            <a:r>
              <a:rPr lang="en-US" sz="1600" dirty="0">
                <a:ea typeface="+mn-lt"/>
                <a:cs typeface="+mn-lt"/>
              </a:rPr>
              <a:t> </a:t>
            </a:r>
            <a:r>
              <a:rPr lang="en-US" sz="1600" dirty="0" err="1">
                <a:ea typeface="+mn-lt"/>
                <a:cs typeface="+mn-lt"/>
              </a:rPr>
              <a:t>resursa</a:t>
            </a:r>
            <a:r>
              <a:rPr lang="en-US" sz="1600" dirty="0">
                <a:ea typeface="+mn-lt"/>
                <a:cs typeface="+mn-lt"/>
              </a:rPr>
              <a:t>:</a:t>
            </a:r>
            <a:endParaRPr lang="en-US" dirty="0">
              <a:cs typeface="Arial"/>
            </a:endParaRPr>
          </a:p>
          <a:p>
            <a:pPr lvl="1" indent="-188595">
              <a:buFont typeface="Courier New" panose="05000000000000000000" pitchFamily="2" charset="2"/>
              <a:buChar char="o"/>
            </a:pPr>
            <a:r>
              <a:rPr lang="en-US" sz="1400" dirty="0">
                <a:ea typeface="+mn-lt"/>
                <a:cs typeface="+mn-lt"/>
              </a:rPr>
              <a:t>Za </a:t>
            </a:r>
            <a:r>
              <a:rPr lang="en-US" sz="1400" dirty="0" err="1">
                <a:ea typeface="+mn-lt"/>
                <a:cs typeface="+mn-lt"/>
              </a:rPr>
              <a:t>jednostavan</a:t>
            </a:r>
            <a:r>
              <a:rPr lang="en-US" sz="1400" dirty="0">
                <a:ea typeface="+mn-lt"/>
                <a:cs typeface="+mn-lt"/>
              </a:rPr>
              <a:t> </a:t>
            </a:r>
            <a:r>
              <a:rPr lang="en-US" sz="1400" dirty="0" err="1">
                <a:ea typeface="+mn-lt"/>
                <a:cs typeface="+mn-lt"/>
              </a:rPr>
              <a:t>dizajn</a:t>
            </a:r>
            <a:r>
              <a:rPr lang="en-US" sz="1400" dirty="0">
                <a:ea typeface="+mn-lt"/>
                <a:cs typeface="+mn-lt"/>
              </a:rPr>
              <a:t> </a:t>
            </a:r>
            <a:r>
              <a:rPr lang="en-US" sz="1400" dirty="0" err="1">
                <a:ea typeface="+mn-lt"/>
                <a:cs typeface="+mn-lt"/>
              </a:rPr>
              <a:t>sa</a:t>
            </a:r>
            <a:r>
              <a:rPr lang="en-US" sz="1400" dirty="0">
                <a:ea typeface="+mn-lt"/>
                <a:cs typeface="+mn-lt"/>
              </a:rPr>
              <a:t> </a:t>
            </a:r>
            <a:r>
              <a:rPr lang="en-US" sz="1400" dirty="0" err="1">
                <a:ea typeface="+mn-lt"/>
                <a:cs typeface="+mn-lt"/>
              </a:rPr>
              <a:t>skromnom</a:t>
            </a:r>
            <a:r>
              <a:rPr lang="en-US" sz="1400" dirty="0">
                <a:ea typeface="+mn-lt"/>
                <a:cs typeface="+mn-lt"/>
              </a:rPr>
              <a:t> </a:t>
            </a:r>
            <a:r>
              <a:rPr lang="en-US" sz="1400" dirty="0" err="1">
                <a:ea typeface="+mn-lt"/>
                <a:cs typeface="+mn-lt"/>
              </a:rPr>
              <a:t>funkcionalnošću</a:t>
            </a:r>
            <a:r>
              <a:rPr lang="en-US" sz="1400" dirty="0">
                <a:ea typeface="+mn-lt"/>
                <a:cs typeface="+mn-lt"/>
              </a:rPr>
              <a:t> </a:t>
            </a:r>
            <a:r>
              <a:rPr lang="en-US" sz="1400" dirty="0" err="1">
                <a:ea typeface="+mn-lt"/>
                <a:cs typeface="+mn-lt"/>
              </a:rPr>
              <a:t>najbolji</a:t>
            </a:r>
            <a:r>
              <a:rPr lang="en-US" sz="1400" dirty="0">
                <a:ea typeface="+mn-lt"/>
                <a:cs typeface="+mn-lt"/>
              </a:rPr>
              <a:t> je </a:t>
            </a:r>
            <a:r>
              <a:rPr lang="en-US" sz="1400" dirty="0" err="1">
                <a:ea typeface="+mn-lt"/>
                <a:cs typeface="+mn-lt"/>
              </a:rPr>
              <a:t>odabir</a:t>
            </a:r>
            <a:r>
              <a:rPr lang="en-US" sz="1400" dirty="0">
                <a:ea typeface="+mn-lt"/>
                <a:cs typeface="+mn-lt"/>
              </a:rPr>
              <a:t> </a:t>
            </a:r>
            <a:r>
              <a:rPr lang="en-US" sz="1400" dirty="0" err="1">
                <a:ea typeface="+mn-lt"/>
                <a:cs typeface="+mn-lt"/>
              </a:rPr>
              <a:t>determinističkih</a:t>
            </a:r>
            <a:r>
              <a:rPr lang="en-US" sz="1400" dirty="0">
                <a:ea typeface="+mn-lt"/>
                <a:cs typeface="+mn-lt"/>
              </a:rPr>
              <a:t> </a:t>
            </a:r>
            <a:r>
              <a:rPr lang="en-US" sz="1400" dirty="0" err="1">
                <a:ea typeface="+mn-lt"/>
                <a:cs typeface="+mn-lt"/>
              </a:rPr>
              <a:t>testova</a:t>
            </a:r>
            <a:endParaRPr lang="en-US" sz="1400">
              <a:ea typeface="+mn-lt"/>
              <a:cs typeface="+mn-lt"/>
            </a:endParaRPr>
          </a:p>
          <a:p>
            <a:pPr lvl="1" indent="-188595">
              <a:buFont typeface="Courier New" panose="05000000000000000000" pitchFamily="2" charset="2"/>
              <a:buChar char="o"/>
            </a:pPr>
            <a:r>
              <a:rPr lang="en-US" sz="1400" dirty="0" err="1">
                <a:ea typeface="+mn-lt"/>
                <a:cs typeface="+mn-lt"/>
              </a:rPr>
              <a:t>Kompleksna</a:t>
            </a:r>
            <a:r>
              <a:rPr lang="en-US" sz="1400" dirty="0">
                <a:ea typeface="+mn-lt"/>
                <a:cs typeface="+mn-lt"/>
              </a:rPr>
              <a:t> </a:t>
            </a:r>
            <a:r>
              <a:rPr lang="en-US" sz="1400" dirty="0" err="1">
                <a:ea typeface="+mn-lt"/>
                <a:cs typeface="+mn-lt"/>
              </a:rPr>
              <a:t>funkcionalnost</a:t>
            </a:r>
            <a:r>
              <a:rPr lang="en-US" sz="1400" dirty="0">
                <a:ea typeface="+mn-lt"/>
                <a:cs typeface="+mn-lt"/>
              </a:rPr>
              <a:t> </a:t>
            </a:r>
            <a:r>
              <a:rPr lang="en-US" sz="1400" dirty="0" err="1">
                <a:ea typeface="+mn-lt"/>
                <a:cs typeface="+mn-lt"/>
              </a:rPr>
              <a:t>zahteva</a:t>
            </a:r>
            <a:r>
              <a:rPr lang="en-US" sz="1400" dirty="0">
                <a:ea typeface="+mn-lt"/>
                <a:cs typeface="+mn-lt"/>
              </a:rPr>
              <a:t> </a:t>
            </a:r>
            <a:r>
              <a:rPr lang="en-US" sz="1400" dirty="0" err="1">
                <a:ea typeface="+mn-lt"/>
                <a:cs typeface="+mn-lt"/>
              </a:rPr>
              <a:t>randomizaciju</a:t>
            </a:r>
            <a:r>
              <a:rPr lang="en-US" sz="1400" dirty="0">
                <a:ea typeface="+mn-lt"/>
                <a:cs typeface="+mn-lt"/>
              </a:rPr>
              <a:t>, </a:t>
            </a:r>
            <a:r>
              <a:rPr lang="en-US" sz="1400" dirty="0" err="1">
                <a:ea typeface="+mn-lt"/>
                <a:cs typeface="+mn-lt"/>
              </a:rPr>
              <a:t>jer</a:t>
            </a:r>
            <a:r>
              <a:rPr lang="en-US" sz="1400" dirty="0">
                <a:ea typeface="+mn-lt"/>
                <a:cs typeface="+mn-lt"/>
              </a:rPr>
              <a:t> </a:t>
            </a:r>
            <a:r>
              <a:rPr lang="en-US" sz="1400" dirty="0" err="1">
                <a:ea typeface="+mn-lt"/>
                <a:cs typeface="+mn-lt"/>
              </a:rPr>
              <a:t>verifikacioni</a:t>
            </a:r>
            <a:r>
              <a:rPr lang="en-US" sz="1400" dirty="0">
                <a:ea typeface="+mn-lt"/>
                <a:cs typeface="+mn-lt"/>
              </a:rPr>
              <a:t> </a:t>
            </a:r>
            <a:r>
              <a:rPr lang="en-US" sz="1400" dirty="0" err="1">
                <a:ea typeface="+mn-lt"/>
                <a:cs typeface="+mn-lt"/>
              </a:rPr>
              <a:t>tim</a:t>
            </a:r>
            <a:r>
              <a:rPr lang="en-US" sz="1400" dirty="0">
                <a:ea typeface="+mn-lt"/>
                <a:cs typeface="+mn-lt"/>
              </a:rPr>
              <a:t> </a:t>
            </a:r>
            <a:r>
              <a:rPr lang="en-US" sz="1400" dirty="0" err="1">
                <a:ea typeface="+mn-lt"/>
                <a:cs typeface="+mn-lt"/>
              </a:rPr>
              <a:t>gotovo</a:t>
            </a:r>
            <a:r>
              <a:rPr lang="en-US" sz="1400" dirty="0">
                <a:ea typeface="+mn-lt"/>
                <a:cs typeface="+mn-lt"/>
              </a:rPr>
              <a:t> </a:t>
            </a:r>
            <a:r>
              <a:rPr lang="en-US" sz="1400" dirty="0" err="1">
                <a:ea typeface="+mn-lt"/>
                <a:cs typeface="+mn-lt"/>
              </a:rPr>
              <a:t>izvesno</a:t>
            </a:r>
            <a:r>
              <a:rPr lang="en-US" sz="1400" dirty="0">
                <a:ea typeface="+mn-lt"/>
                <a:cs typeface="+mn-lt"/>
              </a:rPr>
              <a:t> ne </a:t>
            </a:r>
            <a:r>
              <a:rPr lang="en-US" sz="1400" dirty="0" err="1">
                <a:ea typeface="+mn-lt"/>
                <a:cs typeface="+mn-lt"/>
              </a:rPr>
              <a:t>može</a:t>
            </a:r>
            <a:r>
              <a:rPr lang="en-US" sz="1400" dirty="0">
                <a:ea typeface="+mn-lt"/>
                <a:cs typeface="+mn-lt"/>
              </a:rPr>
              <a:t> </a:t>
            </a:r>
            <a:r>
              <a:rPr lang="en-US" sz="1400" dirty="0" err="1">
                <a:ea typeface="+mn-lt"/>
                <a:cs typeface="+mn-lt"/>
              </a:rPr>
              <a:t>prediveti</a:t>
            </a:r>
            <a:r>
              <a:rPr lang="en-US" sz="1400" dirty="0">
                <a:ea typeface="+mn-lt"/>
                <a:cs typeface="+mn-lt"/>
              </a:rPr>
              <a:t> </a:t>
            </a:r>
            <a:r>
              <a:rPr lang="en-US" sz="1400" dirty="0" err="1">
                <a:ea typeface="+mn-lt"/>
                <a:cs typeface="+mn-lt"/>
              </a:rPr>
              <a:t>sve</a:t>
            </a:r>
            <a:r>
              <a:rPr lang="en-US" sz="1400" dirty="0">
                <a:ea typeface="+mn-lt"/>
                <a:cs typeface="+mn-lt"/>
              </a:rPr>
              <a:t> </a:t>
            </a:r>
            <a:r>
              <a:rPr lang="en-US" sz="1400" dirty="0" err="1">
                <a:ea typeface="+mn-lt"/>
                <a:cs typeface="+mn-lt"/>
              </a:rPr>
              <a:t>permutacije</a:t>
            </a:r>
            <a:r>
              <a:rPr lang="en-US" sz="1400" dirty="0">
                <a:ea typeface="+mn-lt"/>
                <a:cs typeface="+mn-lt"/>
              </a:rPr>
              <a:t> </a:t>
            </a:r>
            <a:r>
              <a:rPr lang="en-US" sz="1400" dirty="0" err="1">
                <a:ea typeface="+mn-lt"/>
                <a:cs typeface="+mn-lt"/>
              </a:rPr>
              <a:t>ulaza</a:t>
            </a:r>
            <a:r>
              <a:rPr lang="en-US" sz="1400" dirty="0">
                <a:ea typeface="+mn-lt"/>
                <a:cs typeface="+mn-lt"/>
              </a:rPr>
              <a:t> od </a:t>
            </a:r>
            <a:r>
              <a:rPr lang="en-US" sz="1400" dirty="0" err="1">
                <a:ea typeface="+mn-lt"/>
                <a:cs typeface="+mn-lt"/>
              </a:rPr>
              <a:t>značaja</a:t>
            </a:r>
            <a:endParaRPr lang="en-US" dirty="0" err="1">
              <a:ea typeface="+mn-lt"/>
              <a:cs typeface="+mn-lt"/>
            </a:endParaRPr>
          </a:p>
          <a:p>
            <a:pPr lvl="1" indent="-188595">
              <a:buFont typeface="Courier New" panose="05000000000000000000" pitchFamily="2" charset="2"/>
              <a:buChar char="o"/>
            </a:pPr>
            <a:r>
              <a:rPr lang="en-US" sz="1400" dirty="0">
                <a:ea typeface="+mn-lt"/>
                <a:cs typeface="+mn-lt"/>
              </a:rPr>
              <a:t>Tim </a:t>
            </a:r>
            <a:r>
              <a:rPr lang="en-US" sz="1400" dirty="0" err="1">
                <a:ea typeface="+mn-lt"/>
                <a:cs typeface="+mn-lt"/>
              </a:rPr>
              <a:t>će</a:t>
            </a:r>
            <a:r>
              <a:rPr lang="en-US" sz="1400" dirty="0">
                <a:ea typeface="+mn-lt"/>
                <a:cs typeface="+mn-lt"/>
              </a:rPr>
              <a:t> se </a:t>
            </a:r>
            <a:r>
              <a:rPr lang="en-US" sz="1400" dirty="0" err="1">
                <a:ea typeface="+mn-lt"/>
                <a:cs typeface="+mn-lt"/>
              </a:rPr>
              <a:t>opredeliti</a:t>
            </a:r>
            <a:r>
              <a:rPr lang="en-US" sz="1400" dirty="0">
                <a:ea typeface="+mn-lt"/>
                <a:cs typeface="+mn-lt"/>
              </a:rPr>
              <a:t> za </a:t>
            </a:r>
            <a:r>
              <a:rPr lang="en-US" sz="1400" dirty="0" err="1">
                <a:ea typeface="+mn-lt"/>
                <a:cs typeface="+mn-lt"/>
              </a:rPr>
              <a:t>formalnu</a:t>
            </a:r>
            <a:r>
              <a:rPr lang="en-US" sz="1400" dirty="0">
                <a:ea typeface="+mn-lt"/>
                <a:cs typeface="+mn-lt"/>
              </a:rPr>
              <a:t> </a:t>
            </a:r>
            <a:r>
              <a:rPr lang="en-US" sz="1400" dirty="0" err="1">
                <a:ea typeface="+mn-lt"/>
                <a:cs typeface="+mn-lt"/>
              </a:rPr>
              <a:t>verifikaciju</a:t>
            </a:r>
            <a:r>
              <a:rPr lang="en-US" sz="1400" dirty="0">
                <a:ea typeface="+mn-lt"/>
                <a:cs typeface="+mn-lt"/>
              </a:rPr>
              <a:t> u </a:t>
            </a:r>
            <a:r>
              <a:rPr lang="en-US" sz="1400" dirty="0" err="1">
                <a:ea typeface="+mn-lt"/>
                <a:cs typeface="+mn-lt"/>
              </a:rPr>
              <a:t>slučaju</a:t>
            </a:r>
            <a:r>
              <a:rPr lang="en-US" sz="1400" dirty="0">
                <a:ea typeface="+mn-lt"/>
                <a:cs typeface="+mn-lt"/>
              </a:rPr>
              <a:t> </a:t>
            </a:r>
            <a:r>
              <a:rPr lang="en-US" sz="1400" dirty="0" err="1">
                <a:ea typeface="+mn-lt"/>
                <a:cs typeface="+mn-lt"/>
              </a:rPr>
              <a:t>malih</a:t>
            </a:r>
            <a:r>
              <a:rPr lang="en-US" sz="1400" dirty="0">
                <a:ea typeface="+mn-lt"/>
                <a:cs typeface="+mn-lt"/>
              </a:rPr>
              <a:t> </a:t>
            </a:r>
            <a:r>
              <a:rPr lang="en-US" sz="1400" dirty="0" err="1">
                <a:ea typeface="+mn-lt"/>
                <a:cs typeface="+mn-lt"/>
              </a:rPr>
              <a:t>ali</a:t>
            </a:r>
            <a:r>
              <a:rPr lang="en-US" sz="1400" dirty="0">
                <a:ea typeface="+mn-lt"/>
                <a:cs typeface="+mn-lt"/>
              </a:rPr>
              <a:t> </a:t>
            </a:r>
            <a:r>
              <a:rPr lang="en-US" sz="1400" dirty="0" err="1">
                <a:ea typeface="+mn-lt"/>
                <a:cs typeface="+mn-lt"/>
              </a:rPr>
              <a:t>kompleksnih</a:t>
            </a:r>
            <a:r>
              <a:rPr lang="en-US" sz="1400" dirty="0">
                <a:ea typeface="+mn-lt"/>
                <a:cs typeface="+mn-lt"/>
              </a:rPr>
              <a:t> </a:t>
            </a:r>
            <a:r>
              <a:rPr lang="en-US" sz="1400" dirty="0" err="1">
                <a:ea typeface="+mn-lt"/>
                <a:cs typeface="+mn-lt"/>
              </a:rPr>
              <a:t>blokova</a:t>
            </a:r>
            <a:r>
              <a:rPr lang="en-US" sz="1400" dirty="0">
                <a:ea typeface="+mn-lt"/>
                <a:cs typeface="+mn-lt"/>
              </a:rPr>
              <a:t> </a:t>
            </a:r>
            <a:r>
              <a:rPr lang="en-US" sz="1400" dirty="0" err="1">
                <a:ea typeface="+mn-lt"/>
                <a:cs typeface="+mn-lt"/>
              </a:rPr>
              <a:t>dizajna</a:t>
            </a:r>
            <a:endParaRPr lang="en-US" sz="1400" dirty="0" err="1">
              <a:cs typeface="Arial"/>
            </a:endParaRPr>
          </a:p>
          <a:p>
            <a:endParaRPr lang="en-US" sz="1600" dirty="0">
              <a:ea typeface="+mn-lt"/>
              <a:cs typeface="+mn-lt"/>
            </a:endParaRPr>
          </a:p>
          <a:p>
            <a:r>
              <a:rPr lang="en-US" sz="1600" dirty="0" err="1">
                <a:ea typeface="+mn-lt"/>
                <a:cs typeface="+mn-lt"/>
              </a:rPr>
              <a:t>Osnovni</a:t>
            </a:r>
            <a:r>
              <a:rPr lang="en-US" sz="1600" dirty="0">
                <a:ea typeface="+mn-lt"/>
                <a:cs typeface="+mn-lt"/>
              </a:rPr>
              <a:t> </a:t>
            </a:r>
            <a:r>
              <a:rPr lang="en-US" sz="1600" dirty="0" err="1">
                <a:ea typeface="+mn-lt"/>
                <a:cs typeface="+mn-lt"/>
              </a:rPr>
              <a:t>kriterijum</a:t>
            </a:r>
            <a:r>
              <a:rPr lang="en-US" sz="1600" dirty="0">
                <a:ea typeface="+mn-lt"/>
                <a:cs typeface="+mn-lt"/>
              </a:rPr>
              <a:t> za </a:t>
            </a:r>
            <a:r>
              <a:rPr lang="en-US" sz="1600" dirty="0" err="1">
                <a:ea typeface="+mn-lt"/>
                <a:cs typeface="+mn-lt"/>
              </a:rPr>
              <a:t>odluku</a:t>
            </a:r>
            <a:r>
              <a:rPr lang="en-US" sz="1600" dirty="0">
                <a:ea typeface="+mn-lt"/>
                <a:cs typeface="+mn-lt"/>
              </a:rPr>
              <a:t> </a:t>
            </a:r>
            <a:r>
              <a:rPr lang="en-US" sz="1600" dirty="0" err="1">
                <a:ea typeface="+mn-lt"/>
                <a:cs typeface="+mn-lt"/>
              </a:rPr>
              <a:t>između</a:t>
            </a:r>
            <a:r>
              <a:rPr lang="en-US" sz="1600" dirty="0">
                <a:ea typeface="+mn-lt"/>
                <a:cs typeface="+mn-lt"/>
              </a:rPr>
              <a:t> </a:t>
            </a:r>
            <a:r>
              <a:rPr lang="en-US" sz="1600" dirty="0" err="1">
                <a:ea typeface="+mn-lt"/>
                <a:cs typeface="+mn-lt"/>
              </a:rPr>
              <a:t>simulacije</a:t>
            </a:r>
            <a:r>
              <a:rPr lang="en-US" sz="1600" dirty="0">
                <a:ea typeface="+mn-lt"/>
                <a:cs typeface="+mn-lt"/>
              </a:rPr>
              <a:t> </a:t>
            </a:r>
            <a:r>
              <a:rPr lang="en-US" sz="1600" dirty="0" err="1">
                <a:ea typeface="+mn-lt"/>
                <a:cs typeface="+mn-lt"/>
              </a:rPr>
              <a:t>bazirane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slučajnim</a:t>
            </a:r>
            <a:r>
              <a:rPr lang="en-US" sz="1600" dirty="0">
                <a:ea typeface="+mn-lt"/>
                <a:cs typeface="+mn-lt"/>
              </a:rPr>
              <a:t> </a:t>
            </a:r>
            <a:r>
              <a:rPr lang="en-US" sz="1600" dirty="0" err="1">
                <a:ea typeface="+mn-lt"/>
                <a:cs typeface="+mn-lt"/>
              </a:rPr>
              <a:t>vrednostima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formalne</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jeste</a:t>
            </a:r>
            <a:r>
              <a:rPr lang="en-US" sz="1600" dirty="0">
                <a:ea typeface="+mn-lt"/>
                <a:cs typeface="+mn-lt"/>
              </a:rPr>
              <a:t> </a:t>
            </a:r>
            <a:r>
              <a:rPr lang="en-US" sz="1600" dirty="0" err="1">
                <a:ea typeface="+mn-lt"/>
                <a:cs typeface="+mn-lt"/>
              </a:rPr>
              <a:t>veličina</a:t>
            </a:r>
            <a:r>
              <a:rPr lang="en-US" sz="1600" dirty="0">
                <a:ea typeface="+mn-lt"/>
                <a:cs typeface="+mn-lt"/>
              </a:rPr>
              <a:t> </a:t>
            </a:r>
            <a:r>
              <a:rPr lang="en-US" sz="1600" dirty="0" err="1">
                <a:ea typeface="+mn-lt"/>
                <a:cs typeface="+mn-lt"/>
              </a:rPr>
              <a:t>komponente</a:t>
            </a:r>
            <a:r>
              <a:rPr lang="en-US" sz="1600" dirty="0">
                <a:ea typeface="+mn-lt"/>
                <a:cs typeface="+mn-lt"/>
              </a:rPr>
              <a:t> </a:t>
            </a:r>
            <a:r>
              <a:rPr lang="en-US" sz="1600" dirty="0" err="1">
                <a:ea typeface="+mn-lt"/>
                <a:cs typeface="+mn-lt"/>
              </a:rPr>
              <a:t>koja</a:t>
            </a:r>
            <a:r>
              <a:rPr lang="en-US" sz="1600" dirty="0">
                <a:ea typeface="+mn-lt"/>
                <a:cs typeface="+mn-lt"/>
              </a:rPr>
              <a:t> se </a:t>
            </a:r>
            <a:r>
              <a:rPr lang="en-US" sz="1600" dirty="0" err="1">
                <a:ea typeface="+mn-lt"/>
                <a:cs typeface="+mn-lt"/>
              </a:rPr>
              <a:t>verifikuje</a:t>
            </a:r>
            <a:r>
              <a:rPr lang="en-US" sz="1600" dirty="0">
                <a:ea typeface="+mn-lt"/>
                <a:cs typeface="+mn-lt"/>
              </a:rPr>
              <a:t> (</a:t>
            </a:r>
            <a:r>
              <a:rPr lang="en-US" sz="1600" dirty="0" err="1">
                <a:ea typeface="+mn-lt"/>
                <a:cs typeface="+mn-lt"/>
              </a:rPr>
              <a:t>ako</a:t>
            </a:r>
            <a:r>
              <a:rPr lang="en-US" sz="1600" dirty="0">
                <a:ea typeface="+mn-lt"/>
                <a:cs typeface="+mn-lt"/>
              </a:rPr>
              <a:t> </a:t>
            </a:r>
            <a:r>
              <a:rPr lang="en-US" sz="1600" dirty="0" err="1">
                <a:ea typeface="+mn-lt"/>
                <a:cs typeface="+mn-lt"/>
              </a:rPr>
              <a:t>može</a:t>
            </a:r>
            <a:r>
              <a:rPr lang="en-US" sz="1600" dirty="0">
                <a:ea typeface="+mn-lt"/>
                <a:cs typeface="+mn-lt"/>
              </a:rPr>
              <a:t>, </a:t>
            </a:r>
            <a:r>
              <a:rPr lang="en-US" sz="1600" dirty="0" err="1">
                <a:ea typeface="+mn-lt"/>
                <a:cs typeface="+mn-lt"/>
              </a:rPr>
              <a:t>koristi</a:t>
            </a:r>
            <a:r>
              <a:rPr lang="en-US" sz="1600" dirty="0">
                <a:ea typeface="+mn-lt"/>
                <a:cs typeface="+mn-lt"/>
              </a:rPr>
              <a:t> se </a:t>
            </a:r>
            <a:r>
              <a:rPr lang="en-US" sz="1600" dirty="0" err="1">
                <a:ea typeface="+mn-lt"/>
                <a:cs typeface="+mn-lt"/>
              </a:rPr>
              <a:t>formalna</a:t>
            </a:r>
            <a:r>
              <a:rPr lang="en-US" sz="1600" dirty="0">
                <a:ea typeface="+mn-lt"/>
                <a:cs typeface="+mn-lt"/>
              </a:rPr>
              <a:t> </a:t>
            </a:r>
            <a:r>
              <a:rPr lang="en-US" sz="1600" dirty="0" err="1">
                <a:ea typeface="+mn-lt"/>
                <a:cs typeface="+mn-lt"/>
              </a:rPr>
              <a:t>verifikacija</a:t>
            </a:r>
            <a:r>
              <a:rPr lang="en-US" sz="1600" dirty="0">
                <a:ea typeface="+mn-lt"/>
                <a:cs typeface="+mn-lt"/>
              </a:rPr>
              <a:t>)</a:t>
            </a:r>
            <a:endParaRPr lang="en-US" sz="1600" dirty="0">
              <a:cs typeface="Arial"/>
            </a:endParaRPr>
          </a:p>
          <a:p>
            <a:endParaRPr lang="en-US" sz="1600" dirty="0">
              <a:ea typeface="+mn-lt"/>
              <a:cs typeface="+mn-lt"/>
            </a:endParaRPr>
          </a:p>
          <a:p>
            <a:r>
              <a:rPr lang="en-US" sz="1600" dirty="0">
                <a:ea typeface="+mn-lt"/>
                <a:cs typeface="+mn-lt"/>
              </a:rPr>
              <a:t>Dok </a:t>
            </a:r>
            <a:r>
              <a:rPr lang="en-US" sz="1600" dirty="0" err="1">
                <a:ea typeface="+mn-lt"/>
                <a:cs typeface="+mn-lt"/>
              </a:rPr>
              <a:t>deterministički</a:t>
            </a:r>
            <a:r>
              <a:rPr lang="en-US" sz="1600" dirty="0">
                <a:ea typeface="+mn-lt"/>
                <a:cs typeface="+mn-lt"/>
              </a:rPr>
              <a:t> test </a:t>
            </a:r>
            <a:r>
              <a:rPr lang="en-US" sz="1600" dirty="0" err="1">
                <a:ea typeface="+mn-lt"/>
                <a:cs typeface="+mn-lt"/>
              </a:rPr>
              <a:t>pokriva</a:t>
            </a:r>
            <a:r>
              <a:rPr lang="en-US" sz="1600" dirty="0">
                <a:ea typeface="+mn-lt"/>
                <a:cs typeface="+mn-lt"/>
              </a:rPr>
              <a:t> </a:t>
            </a:r>
            <a:r>
              <a:rPr lang="en-US" sz="1600" dirty="0" err="1">
                <a:ea typeface="+mn-lt"/>
                <a:cs typeface="+mn-lt"/>
              </a:rPr>
              <a:t>jedan</a:t>
            </a:r>
            <a:r>
              <a:rPr lang="en-US" sz="1600" dirty="0">
                <a:ea typeface="+mn-lt"/>
                <a:cs typeface="+mn-lt"/>
              </a:rPr>
              <a:t>, </a:t>
            </a:r>
            <a:r>
              <a:rPr lang="en-US" sz="1600" dirty="0" err="1">
                <a:ea typeface="+mn-lt"/>
                <a:cs typeface="+mn-lt"/>
              </a:rPr>
              <a:t>legalan</a:t>
            </a:r>
            <a:r>
              <a:rPr lang="en-US" sz="1600" dirty="0">
                <a:ea typeface="+mn-lt"/>
                <a:cs typeface="+mn-lt"/>
              </a:rPr>
              <a:t> </a:t>
            </a:r>
            <a:r>
              <a:rPr lang="en-US" sz="1600" dirty="0" err="1">
                <a:ea typeface="+mn-lt"/>
                <a:cs typeface="+mn-lt"/>
              </a:rPr>
              <a:t>događaj</a:t>
            </a:r>
            <a:r>
              <a:rPr lang="en-US" sz="1600" dirty="0">
                <a:ea typeface="+mn-lt"/>
                <a:cs typeface="+mn-lt"/>
              </a:rPr>
              <a:t>, </a:t>
            </a:r>
            <a:r>
              <a:rPr lang="en-US" sz="1600" dirty="0" err="1">
                <a:ea typeface="+mn-lt"/>
                <a:cs typeface="+mn-lt"/>
              </a:rPr>
              <a:t>kod</a:t>
            </a:r>
            <a:r>
              <a:rPr lang="en-US" sz="1600" dirty="0">
                <a:ea typeface="+mn-lt"/>
                <a:cs typeface="+mn-lt"/>
              </a:rPr>
              <a:t> </a:t>
            </a:r>
            <a:r>
              <a:rPr lang="en-US" sz="1600" dirty="0" err="1">
                <a:ea typeface="+mn-lt"/>
                <a:cs typeface="+mn-lt"/>
              </a:rPr>
              <a:t>slučajnih</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formalnih</a:t>
            </a:r>
            <a:r>
              <a:rPr lang="en-US" sz="1600" dirty="0">
                <a:ea typeface="+mn-lt"/>
                <a:cs typeface="+mn-lt"/>
              </a:rPr>
              <a:t> </a:t>
            </a:r>
            <a:r>
              <a:rPr lang="en-US" sz="1600" dirty="0" err="1">
                <a:ea typeface="+mn-lt"/>
                <a:cs typeface="+mn-lt"/>
              </a:rPr>
              <a:t>pristupa</a:t>
            </a:r>
            <a:r>
              <a:rPr lang="en-US" sz="1600" dirty="0">
                <a:ea typeface="+mn-lt"/>
                <a:cs typeface="+mn-lt"/>
              </a:rPr>
              <a:t> u </a:t>
            </a:r>
            <a:r>
              <a:rPr lang="en-US" sz="1600" dirty="0" err="1">
                <a:ea typeface="+mn-lt"/>
                <a:cs typeface="+mn-lt"/>
              </a:rPr>
              <a:t>verifikaciji</a:t>
            </a:r>
            <a:r>
              <a:rPr lang="en-US" sz="1600" dirty="0">
                <a:ea typeface="+mn-lt"/>
                <a:cs typeface="+mn-lt"/>
              </a:rPr>
              <a:t> </a:t>
            </a:r>
            <a:r>
              <a:rPr lang="en-US" sz="1600" dirty="0" err="1">
                <a:ea typeface="+mn-lt"/>
                <a:cs typeface="+mn-lt"/>
              </a:rPr>
              <a:t>neophodno</a:t>
            </a:r>
            <a:r>
              <a:rPr lang="en-US" sz="1600" dirty="0">
                <a:ea typeface="+mn-lt"/>
                <a:cs typeface="+mn-lt"/>
              </a:rPr>
              <a:t> je da </a:t>
            </a:r>
            <a:r>
              <a:rPr lang="en-US" sz="1600" dirty="0" err="1">
                <a:ea typeface="+mn-lt"/>
                <a:cs typeface="+mn-lt"/>
              </a:rPr>
              <a:t>verifikacioni</a:t>
            </a:r>
            <a:r>
              <a:rPr lang="en-US" sz="1600" dirty="0">
                <a:ea typeface="+mn-lt"/>
                <a:cs typeface="+mn-lt"/>
              </a:rPr>
              <a:t> </a:t>
            </a:r>
            <a:r>
              <a:rPr lang="en-US" sz="1600" dirty="0" err="1">
                <a:ea typeface="+mn-lt"/>
                <a:cs typeface="+mn-lt"/>
              </a:rPr>
              <a:t>inženjer</a:t>
            </a:r>
            <a:r>
              <a:rPr lang="en-US" sz="1600" dirty="0">
                <a:ea typeface="+mn-lt"/>
                <a:cs typeface="+mn-lt"/>
              </a:rPr>
              <a:t> </a:t>
            </a:r>
            <a:r>
              <a:rPr lang="en-US" sz="1600" dirty="0" err="1">
                <a:ea typeface="+mn-lt"/>
                <a:cs typeface="+mn-lt"/>
              </a:rPr>
              <a:t>eksplicitno</a:t>
            </a:r>
            <a:r>
              <a:rPr lang="en-US" sz="1600" dirty="0">
                <a:ea typeface="+mn-lt"/>
                <a:cs typeface="+mn-lt"/>
              </a:rPr>
              <a:t> </a:t>
            </a:r>
            <a:r>
              <a:rPr lang="en-US" sz="1600" dirty="0" err="1">
                <a:ea typeface="+mn-lt"/>
                <a:cs typeface="+mn-lt"/>
              </a:rPr>
              <a:t>onemogući</a:t>
            </a:r>
            <a:r>
              <a:rPr lang="en-US" sz="1600" dirty="0">
                <a:ea typeface="+mn-lt"/>
                <a:cs typeface="+mn-lt"/>
              </a:rPr>
              <a:t> </a:t>
            </a:r>
            <a:r>
              <a:rPr lang="en-US" sz="1600" dirty="0" err="1">
                <a:ea typeface="+mn-lt"/>
                <a:cs typeface="+mn-lt"/>
              </a:rPr>
              <a:t>ilegalne</a:t>
            </a:r>
            <a:r>
              <a:rPr lang="en-US" sz="1600" dirty="0">
                <a:ea typeface="+mn-lt"/>
                <a:cs typeface="+mn-lt"/>
              </a:rPr>
              <a:t> </a:t>
            </a:r>
            <a:r>
              <a:rPr lang="en-US" sz="1600" dirty="0" err="1">
                <a:ea typeface="+mn-lt"/>
                <a:cs typeface="+mn-lt"/>
              </a:rPr>
              <a:t>stimuluse</a:t>
            </a:r>
            <a:r>
              <a:rPr lang="en-US" sz="1600" dirty="0">
                <a:ea typeface="+mn-lt"/>
                <a:cs typeface="+mn-lt"/>
              </a:rPr>
              <a:t>, a </a:t>
            </a:r>
            <a:r>
              <a:rPr lang="en-US" sz="1600" dirty="0" err="1">
                <a:ea typeface="+mn-lt"/>
                <a:cs typeface="+mn-lt"/>
              </a:rPr>
              <a:t>dozvoli</a:t>
            </a:r>
            <a:r>
              <a:rPr lang="en-US" sz="1600" dirty="0">
                <a:ea typeface="+mn-lt"/>
                <a:cs typeface="+mn-lt"/>
              </a:rPr>
              <a:t> </a:t>
            </a:r>
            <a:r>
              <a:rPr lang="en-US" sz="1600" dirty="0" err="1">
                <a:ea typeface="+mn-lt"/>
                <a:cs typeface="+mn-lt"/>
              </a:rPr>
              <a:t>sve</a:t>
            </a:r>
            <a:r>
              <a:rPr lang="en-US" sz="1600" dirty="0">
                <a:ea typeface="+mn-lt"/>
                <a:cs typeface="+mn-lt"/>
              </a:rPr>
              <a:t> </a:t>
            </a:r>
            <a:r>
              <a:rPr lang="en-US" sz="1600" dirty="0" err="1">
                <a:ea typeface="+mn-lt"/>
                <a:cs typeface="+mn-lt"/>
              </a:rPr>
              <a:t>ostalo</a:t>
            </a:r>
            <a:endParaRPr lang="en-US" dirty="0" err="1">
              <a:ea typeface="+mn-lt"/>
              <a:cs typeface="+mn-lt"/>
            </a:endParaRPr>
          </a:p>
        </p:txBody>
      </p:sp>
    </p:spTree>
    <p:extLst>
      <p:ext uri="{BB962C8B-B14F-4D97-AF65-F5344CB8AC3E}">
        <p14:creationId xmlns:p14="http://schemas.microsoft.com/office/powerpoint/2010/main" val="2898514138"/>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22</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pPr eaLnBrk="1" hangingPunct="1"/>
            <a:r>
              <a:rPr lang="en-US" altLang="en-US" sz="2200" dirty="0" err="1"/>
              <a:t>Specifični</a:t>
            </a:r>
            <a:r>
              <a:rPr lang="en-US" altLang="en-US" sz="2200" dirty="0"/>
              <a:t> </a:t>
            </a:r>
            <a:r>
              <a:rPr lang="en-US" altLang="en-US" sz="2200" dirty="0" err="1"/>
              <a:t>testovi</a:t>
            </a:r>
            <a:r>
              <a:rPr lang="en-US" altLang="en-US" sz="2200" dirty="0"/>
              <a:t> </a:t>
            </a:r>
            <a:r>
              <a:rPr lang="en-US" altLang="en-US" sz="2200" dirty="0" err="1"/>
              <a:t>i</a:t>
            </a:r>
            <a:r>
              <a:rPr lang="en-US" altLang="en-US" sz="2200" dirty="0"/>
              <a:t> </a:t>
            </a:r>
            <a:r>
              <a:rPr lang="en-US" altLang="en-US" sz="2200" dirty="0" err="1"/>
              <a:t>metode</a:t>
            </a:r>
            <a:r>
              <a:rPr lang="en-US" altLang="en-US" sz="2200" dirty="0"/>
              <a:t>: </a:t>
            </a:r>
            <a:r>
              <a:rPr lang="en-US" altLang="en-US" sz="2200" dirty="0" err="1"/>
              <a:t>Okruženje</a:t>
            </a:r>
            <a:r>
              <a:rPr lang="en-US" altLang="en-US" sz="2200" dirty="0"/>
              <a:t> IV (</a:t>
            </a:r>
            <a:r>
              <a:rPr lang="en-US" altLang="en-US" sz="2200" dirty="0" err="1"/>
              <a:t>Randomizacija</a:t>
            </a:r>
            <a:r>
              <a:rPr lang="en-US" altLang="en-US" sz="2200" dirty="0"/>
              <a:t>)</a:t>
            </a:r>
            <a:endParaRPr lang="en-US" altLang="en-US" sz="220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a:xfrm>
            <a:off x="319088" y="863600"/>
            <a:ext cx="8504281" cy="4927685"/>
          </a:xfrm>
        </p:spPr>
        <p:txBody>
          <a:bodyPr/>
          <a:lstStyle/>
          <a:p>
            <a:r>
              <a:rPr lang="en-US" sz="1600" dirty="0" err="1">
                <a:ea typeface="+mn-lt"/>
                <a:cs typeface="+mn-lt"/>
              </a:rPr>
              <a:t>Nekontrolisana</a:t>
            </a:r>
            <a:r>
              <a:rPr lang="en-US" sz="1600" dirty="0">
                <a:ea typeface="+mn-lt"/>
                <a:cs typeface="+mn-lt"/>
              </a:rPr>
              <a:t> </a:t>
            </a:r>
            <a:r>
              <a:rPr lang="en-US" sz="1600" dirty="0" err="1">
                <a:ea typeface="+mn-lt"/>
                <a:cs typeface="+mn-lt"/>
              </a:rPr>
              <a:t>randomizacija</a:t>
            </a:r>
            <a:r>
              <a:rPr lang="en-US" sz="1600" dirty="0">
                <a:ea typeface="+mn-lt"/>
                <a:cs typeface="+mn-lt"/>
              </a:rPr>
              <a:t> </a:t>
            </a:r>
            <a:r>
              <a:rPr lang="en-US" sz="1600" dirty="0" err="1">
                <a:ea typeface="+mn-lt"/>
                <a:cs typeface="+mn-lt"/>
              </a:rPr>
              <a:t>nije</a:t>
            </a:r>
            <a:r>
              <a:rPr lang="en-US" sz="1600" dirty="0">
                <a:ea typeface="+mn-lt"/>
                <a:cs typeface="+mn-lt"/>
              </a:rPr>
              <a:t> </a:t>
            </a:r>
            <a:r>
              <a:rPr lang="en-US" sz="1600" dirty="0" err="1">
                <a:ea typeface="+mn-lt"/>
                <a:cs typeface="+mn-lt"/>
              </a:rPr>
              <a:t>korisna</a:t>
            </a:r>
            <a:r>
              <a:rPr lang="en-US" sz="1600" dirty="0">
                <a:ea typeface="+mn-lt"/>
                <a:cs typeface="+mn-lt"/>
              </a:rPr>
              <a:t> </a:t>
            </a:r>
            <a:r>
              <a:rPr lang="en-US" sz="1600" dirty="0" err="1">
                <a:ea typeface="+mn-lt"/>
                <a:cs typeface="+mn-lt"/>
              </a:rPr>
              <a:t>jer</a:t>
            </a:r>
            <a:r>
              <a:rPr lang="en-US" sz="1600" dirty="0">
                <a:ea typeface="+mn-lt"/>
                <a:cs typeface="+mn-lt"/>
              </a:rPr>
              <a:t> </a:t>
            </a:r>
            <a:r>
              <a:rPr lang="en-US" sz="1600" dirty="0" err="1">
                <a:ea typeface="+mn-lt"/>
                <a:cs typeface="+mn-lt"/>
              </a:rPr>
              <a:t>na</a:t>
            </a:r>
            <a:r>
              <a:rPr lang="en-US" sz="1600" dirty="0">
                <a:ea typeface="+mn-lt"/>
                <a:cs typeface="+mn-lt"/>
              </a:rPr>
              <a:t> taj </a:t>
            </a:r>
            <a:r>
              <a:rPr lang="en-US" sz="1600" dirty="0" err="1">
                <a:ea typeface="+mn-lt"/>
                <a:cs typeface="+mn-lt"/>
              </a:rPr>
              <a:t>način</a:t>
            </a:r>
            <a:r>
              <a:rPr lang="en-US" sz="1600" dirty="0">
                <a:ea typeface="+mn-lt"/>
                <a:cs typeface="+mn-lt"/>
              </a:rPr>
              <a:t> </a:t>
            </a:r>
            <a:r>
              <a:rPr lang="en-US" sz="1600" dirty="0" err="1">
                <a:ea typeface="+mn-lt"/>
                <a:cs typeface="+mn-lt"/>
              </a:rPr>
              <a:t>testovi</a:t>
            </a:r>
            <a:r>
              <a:rPr lang="en-US" sz="1600" dirty="0">
                <a:ea typeface="+mn-lt"/>
                <a:cs typeface="+mn-lt"/>
              </a:rPr>
              <a:t> </a:t>
            </a:r>
            <a:r>
              <a:rPr lang="en-US" sz="1600" dirty="0" err="1">
                <a:ea typeface="+mn-lt"/>
                <a:cs typeface="+mn-lt"/>
              </a:rPr>
              <a:t>možda</a:t>
            </a:r>
            <a:r>
              <a:rPr lang="en-US" sz="1600" dirty="0">
                <a:ea typeface="+mn-lt"/>
                <a:cs typeface="+mn-lt"/>
              </a:rPr>
              <a:t> </a:t>
            </a:r>
            <a:r>
              <a:rPr lang="en-US" sz="1600" dirty="0" err="1">
                <a:ea typeface="+mn-lt"/>
                <a:cs typeface="+mn-lt"/>
              </a:rPr>
              <a:t>neće</a:t>
            </a:r>
            <a:r>
              <a:rPr lang="en-US" sz="1600" dirty="0">
                <a:ea typeface="+mn-lt"/>
                <a:cs typeface="+mn-lt"/>
              </a:rPr>
              <a:t> "</a:t>
            </a:r>
            <a:r>
              <a:rPr lang="en-US" sz="1600" dirty="0" err="1">
                <a:ea typeface="+mn-lt"/>
                <a:cs typeface="+mn-lt"/>
              </a:rPr>
              <a:t>pogoditi</a:t>
            </a:r>
            <a:r>
              <a:rPr lang="en-US" sz="1600" dirty="0">
                <a:ea typeface="+mn-lt"/>
                <a:cs typeface="+mn-lt"/>
              </a:rPr>
              <a:t>" </a:t>
            </a:r>
            <a:r>
              <a:rPr lang="en-US" sz="1600" dirty="0" err="1">
                <a:ea typeface="+mn-lt"/>
                <a:cs typeface="+mn-lt"/>
              </a:rPr>
              <a:t>interesantne</a:t>
            </a:r>
            <a:r>
              <a:rPr lang="en-US" sz="1600" dirty="0">
                <a:ea typeface="+mn-lt"/>
                <a:cs typeface="+mn-lt"/>
              </a:rPr>
              <a:t> test </a:t>
            </a:r>
            <a:r>
              <a:rPr lang="en-US" sz="1600" dirty="0" err="1">
                <a:ea typeface="+mn-lt"/>
                <a:cs typeface="+mn-lt"/>
              </a:rPr>
              <a:t>slučajeve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kao</a:t>
            </a:r>
            <a:r>
              <a:rPr lang="en-US" sz="1600" dirty="0">
                <a:ea typeface="+mn-lt"/>
                <a:cs typeface="+mn-lt"/>
              </a:rPr>
              <a:t> </a:t>
            </a:r>
            <a:r>
              <a:rPr lang="en-US" sz="1600" dirty="0" err="1">
                <a:ea typeface="+mn-lt"/>
                <a:cs typeface="+mn-lt"/>
              </a:rPr>
              <a:t>rezultat</a:t>
            </a:r>
            <a:r>
              <a:rPr lang="en-US" sz="1600" dirty="0">
                <a:ea typeface="+mn-lt"/>
                <a:cs typeface="+mn-lt"/>
              </a:rPr>
              <a:t>, </a:t>
            </a:r>
            <a:r>
              <a:rPr lang="en-US" sz="1600" dirty="0" err="1">
                <a:ea typeface="+mn-lt"/>
                <a:cs typeface="+mn-lt"/>
              </a:rPr>
              <a:t>mogu</a:t>
            </a:r>
            <a:r>
              <a:rPr lang="en-US" sz="1600" dirty="0">
                <a:ea typeface="+mn-lt"/>
                <a:cs typeface="+mn-lt"/>
              </a:rPr>
              <a:t> </a:t>
            </a:r>
            <a:r>
              <a:rPr lang="en-US" sz="1600" dirty="0" err="1">
                <a:ea typeface="+mn-lt"/>
                <a:cs typeface="+mn-lt"/>
              </a:rPr>
              <a:t>rezultovati</a:t>
            </a:r>
            <a:r>
              <a:rPr lang="en-US" sz="1600" dirty="0">
                <a:ea typeface="+mn-lt"/>
                <a:cs typeface="+mn-lt"/>
              </a:rPr>
              <a:t> </a:t>
            </a:r>
            <a:r>
              <a:rPr lang="en-US" sz="1600" dirty="0" err="1">
                <a:ea typeface="+mn-lt"/>
                <a:cs typeface="+mn-lt"/>
              </a:rPr>
              <a:t>detekcijom</a:t>
            </a:r>
            <a:r>
              <a:rPr lang="en-US" sz="1600" dirty="0">
                <a:ea typeface="+mn-lt"/>
                <a:cs typeface="+mn-lt"/>
              </a:rPr>
              <a:t> </a:t>
            </a:r>
            <a:r>
              <a:rPr lang="en-US" sz="1600" dirty="0" err="1">
                <a:ea typeface="+mn-lt"/>
                <a:cs typeface="+mn-lt"/>
              </a:rPr>
              <a:t>nepostojećih</a:t>
            </a:r>
            <a:r>
              <a:rPr lang="en-US" sz="1600" dirty="0">
                <a:ea typeface="+mn-lt"/>
                <a:cs typeface="+mn-lt"/>
              </a:rPr>
              <a:t> </a:t>
            </a:r>
            <a:r>
              <a:rPr lang="en-US" sz="1600" dirty="0" err="1">
                <a:ea typeface="+mn-lt"/>
                <a:cs typeface="+mn-lt"/>
              </a:rPr>
              <a:t>grešaka</a:t>
            </a:r>
            <a:r>
              <a:rPr lang="en-US" sz="1600" dirty="0">
                <a:ea typeface="+mn-lt"/>
                <a:cs typeface="+mn-lt"/>
              </a:rPr>
              <a:t> u </a:t>
            </a:r>
            <a:r>
              <a:rPr lang="en-US" sz="1600" dirty="0" err="1">
                <a:ea typeface="+mn-lt"/>
                <a:cs typeface="+mn-lt"/>
              </a:rPr>
              <a:t>dizajnu</a:t>
            </a:r>
            <a:r>
              <a:rPr lang="en-US" sz="1600" dirty="0">
                <a:ea typeface="+mn-lt"/>
                <a:cs typeface="+mn-lt"/>
              </a:rPr>
              <a:t> </a:t>
            </a:r>
          </a:p>
          <a:p>
            <a:endParaRPr lang="en-US" sz="1600" dirty="0">
              <a:ea typeface="+mn-lt"/>
              <a:cs typeface="+mn-lt"/>
            </a:endParaRPr>
          </a:p>
          <a:p>
            <a:r>
              <a:rPr lang="en-US" sz="1600" dirty="0">
                <a:ea typeface="+mn-lt"/>
                <a:cs typeface="+mn-lt"/>
              </a:rPr>
              <a:t>Sa </a:t>
            </a:r>
            <a:r>
              <a:rPr lang="en-US" sz="1600" dirty="0" err="1">
                <a:ea typeface="+mn-lt"/>
                <a:cs typeface="+mn-lt"/>
              </a:rPr>
              <a:t>druge</a:t>
            </a:r>
            <a:r>
              <a:rPr lang="en-US" sz="1600" dirty="0">
                <a:ea typeface="+mn-lt"/>
                <a:cs typeface="+mn-lt"/>
              </a:rPr>
              <a:t> </a:t>
            </a:r>
            <a:r>
              <a:rPr lang="en-US" sz="1600" dirty="0" err="1">
                <a:ea typeface="+mn-lt"/>
                <a:cs typeface="+mn-lt"/>
              </a:rPr>
              <a:t>strane</a:t>
            </a:r>
            <a:r>
              <a:rPr lang="en-US" sz="1600" dirty="0">
                <a:ea typeface="+mn-lt"/>
                <a:cs typeface="+mn-lt"/>
              </a:rPr>
              <a:t>, </a:t>
            </a:r>
            <a:r>
              <a:rPr lang="en-US" sz="1600" dirty="0" err="1">
                <a:ea typeface="+mn-lt"/>
                <a:cs typeface="+mn-lt"/>
              </a:rPr>
              <a:t>nedostatak</a:t>
            </a:r>
            <a:r>
              <a:rPr lang="en-US" sz="1600" dirty="0">
                <a:ea typeface="+mn-lt"/>
                <a:cs typeface="+mn-lt"/>
              </a:rPr>
              <a:t> </a:t>
            </a:r>
            <a:r>
              <a:rPr lang="en-US" sz="1600" dirty="0" err="1">
                <a:ea typeface="+mn-lt"/>
                <a:cs typeface="+mn-lt"/>
              </a:rPr>
              <a:t>randomizacije</a:t>
            </a:r>
            <a:r>
              <a:rPr lang="en-US" sz="1600" dirty="0">
                <a:ea typeface="+mn-lt"/>
                <a:cs typeface="+mn-lt"/>
              </a:rPr>
              <a:t> </a:t>
            </a:r>
            <a:r>
              <a:rPr lang="en-US" sz="1600" dirty="0" err="1">
                <a:ea typeface="+mn-lt"/>
                <a:cs typeface="+mn-lt"/>
              </a:rPr>
              <a:t>može</a:t>
            </a:r>
            <a:r>
              <a:rPr lang="en-US" sz="1600" dirty="0">
                <a:ea typeface="+mn-lt"/>
                <a:cs typeface="+mn-lt"/>
              </a:rPr>
              <a:t> </a:t>
            </a:r>
            <a:r>
              <a:rPr lang="en-US" sz="1600" dirty="0" err="1">
                <a:ea typeface="+mn-lt"/>
                <a:cs typeface="+mn-lt"/>
              </a:rPr>
              <a:t>sprečiti</a:t>
            </a:r>
            <a:r>
              <a:rPr lang="en-US" sz="1600" dirty="0">
                <a:ea typeface="+mn-lt"/>
                <a:cs typeface="+mn-lt"/>
              </a:rPr>
              <a:t> "</a:t>
            </a:r>
            <a:r>
              <a:rPr lang="en-US" sz="1600" dirty="0" err="1">
                <a:ea typeface="+mn-lt"/>
                <a:cs typeface="+mn-lt"/>
              </a:rPr>
              <a:t>pogađanje</a:t>
            </a:r>
            <a:r>
              <a:rPr lang="en-US" sz="1600" dirty="0">
                <a:ea typeface="+mn-lt"/>
                <a:cs typeface="+mn-lt"/>
              </a:rPr>
              <a:t>" </a:t>
            </a:r>
            <a:r>
              <a:rPr lang="en-US" sz="1600" dirty="0" err="1">
                <a:ea typeface="+mn-lt"/>
                <a:cs typeface="+mn-lt"/>
              </a:rPr>
              <a:t>svih</a:t>
            </a:r>
            <a:r>
              <a:rPr lang="en-US" sz="1600" dirty="0">
                <a:ea typeface="+mn-lt"/>
                <a:cs typeface="+mn-lt"/>
              </a:rPr>
              <a:t> </a:t>
            </a:r>
            <a:r>
              <a:rPr lang="en-US" sz="1600" dirty="0" err="1">
                <a:ea typeface="+mn-lt"/>
                <a:cs typeface="+mn-lt"/>
              </a:rPr>
              <a:t>interesantnih</a:t>
            </a:r>
            <a:r>
              <a:rPr lang="en-US" sz="1600" dirty="0">
                <a:ea typeface="+mn-lt"/>
                <a:cs typeface="+mn-lt"/>
              </a:rPr>
              <a:t> test </a:t>
            </a:r>
            <a:r>
              <a:rPr lang="en-US" sz="1600" dirty="0" err="1">
                <a:ea typeface="+mn-lt"/>
                <a:cs typeface="+mn-lt"/>
              </a:rPr>
              <a:t>slučajeva</a:t>
            </a:r>
            <a:r>
              <a:rPr lang="en-US" sz="1600" dirty="0">
                <a:ea typeface="+mn-lt"/>
                <a:cs typeface="+mn-lt"/>
              </a:rPr>
              <a:t> </a:t>
            </a:r>
          </a:p>
          <a:p>
            <a:endParaRPr lang="en-US" sz="1600" dirty="0">
              <a:ea typeface="+mn-lt"/>
              <a:cs typeface="+mn-lt"/>
            </a:endParaRPr>
          </a:p>
          <a:p>
            <a:r>
              <a:rPr lang="en-US" sz="1600" dirty="0" err="1">
                <a:ea typeface="+mn-lt"/>
                <a:cs typeface="+mn-lt"/>
              </a:rPr>
              <a:t>Stoga</a:t>
            </a:r>
            <a:r>
              <a:rPr lang="en-US" sz="1600" dirty="0">
                <a:ea typeface="+mn-lt"/>
                <a:cs typeface="+mn-lt"/>
              </a:rPr>
              <a:t>, </a:t>
            </a:r>
            <a:r>
              <a:rPr lang="en-US" sz="1600" dirty="0" err="1">
                <a:ea typeface="+mn-lt"/>
                <a:cs typeface="+mn-lt"/>
              </a:rPr>
              <a:t>najkorisnija</a:t>
            </a:r>
            <a:r>
              <a:rPr lang="en-US" sz="1600" dirty="0">
                <a:ea typeface="+mn-lt"/>
                <a:cs typeface="+mn-lt"/>
              </a:rPr>
              <a:t> je, </a:t>
            </a:r>
            <a:r>
              <a:rPr lang="en-US" sz="1600" dirty="0" err="1">
                <a:ea typeface="+mn-lt"/>
                <a:cs typeface="+mn-lt"/>
              </a:rPr>
              <a:t>zapravo</a:t>
            </a:r>
            <a:r>
              <a:rPr lang="en-US" sz="1600" dirty="0">
                <a:ea typeface="+mn-lt"/>
                <a:cs typeface="+mn-lt"/>
              </a:rPr>
              <a:t>, </a:t>
            </a:r>
            <a:r>
              <a:rPr lang="en-US" sz="1600" dirty="0" err="1">
                <a:ea typeface="+mn-lt"/>
                <a:cs typeface="+mn-lt"/>
              </a:rPr>
              <a:t>kontrolisana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adekvatno</a:t>
            </a:r>
            <a:r>
              <a:rPr lang="en-US" sz="1600" dirty="0">
                <a:ea typeface="+mn-lt"/>
                <a:cs typeface="+mn-lt"/>
              </a:rPr>
              <a:t> </a:t>
            </a:r>
            <a:r>
              <a:rPr lang="en-US" sz="1600" dirty="0" err="1">
                <a:ea typeface="+mn-lt"/>
                <a:cs typeface="+mn-lt"/>
              </a:rPr>
              <a:t>ograničena</a:t>
            </a:r>
            <a:r>
              <a:rPr lang="en-US" sz="1600" dirty="0">
                <a:ea typeface="+mn-lt"/>
                <a:cs typeface="+mn-lt"/>
              </a:rPr>
              <a:t> </a:t>
            </a:r>
            <a:r>
              <a:rPr lang="en-US" sz="1600" dirty="0" err="1">
                <a:ea typeface="+mn-lt"/>
                <a:cs typeface="+mn-lt"/>
              </a:rPr>
              <a:t>randomizacija</a:t>
            </a:r>
            <a:r>
              <a:rPr lang="en-US" sz="1600" dirty="0">
                <a:ea typeface="+mn-lt"/>
                <a:cs typeface="+mn-lt"/>
              </a:rPr>
              <a:t>, </a:t>
            </a:r>
            <a:r>
              <a:rPr lang="en-US" sz="1600" dirty="0" err="1">
                <a:ea typeface="+mn-lt"/>
                <a:cs typeface="+mn-lt"/>
              </a:rPr>
              <a:t>eventualno</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mogućnošću</a:t>
            </a:r>
            <a:r>
              <a:rPr lang="en-US" sz="1600" dirty="0">
                <a:ea typeface="+mn-lt"/>
                <a:cs typeface="+mn-lt"/>
              </a:rPr>
              <a:t> </a:t>
            </a:r>
            <a:r>
              <a:rPr lang="en-US" sz="1600" dirty="0" err="1">
                <a:ea typeface="+mn-lt"/>
                <a:cs typeface="+mn-lt"/>
              </a:rPr>
              <a:t>kompletnog</a:t>
            </a:r>
            <a:r>
              <a:rPr lang="en-US" sz="1600" dirty="0">
                <a:ea typeface="+mn-lt"/>
                <a:cs typeface="+mn-lt"/>
              </a:rPr>
              <a:t> </a:t>
            </a:r>
            <a:r>
              <a:rPr lang="en-US" sz="1600" dirty="0" err="1">
                <a:ea typeface="+mn-lt"/>
                <a:cs typeface="+mn-lt"/>
              </a:rPr>
              <a:t>isključenja</a:t>
            </a:r>
            <a:r>
              <a:rPr lang="en-US" sz="1600" dirty="0">
                <a:ea typeface="+mn-lt"/>
                <a:cs typeface="+mn-lt"/>
              </a:rPr>
              <a:t> </a:t>
            </a:r>
            <a:r>
              <a:rPr lang="en-US" sz="1600" dirty="0" err="1">
                <a:ea typeface="+mn-lt"/>
                <a:cs typeface="+mn-lt"/>
              </a:rPr>
              <a:t>randomizacije</a:t>
            </a:r>
            <a:r>
              <a:rPr lang="en-US" sz="1600" dirty="0">
                <a:ea typeface="+mn-lt"/>
                <a:cs typeface="+mn-lt"/>
              </a:rPr>
              <a:t>, po </a:t>
            </a:r>
            <a:r>
              <a:rPr lang="en-US" sz="1600" dirty="0" err="1">
                <a:ea typeface="+mn-lt"/>
                <a:cs typeface="+mn-lt"/>
              </a:rPr>
              <a:t>potrebi</a:t>
            </a:r>
            <a:endParaRPr lang="en-US" sz="1600" dirty="0">
              <a:ea typeface="+mn-lt"/>
              <a:cs typeface="+mn-lt"/>
            </a:endParaRPr>
          </a:p>
          <a:p>
            <a:endParaRPr lang="en-US" sz="1600" dirty="0">
              <a:ea typeface="+mn-lt"/>
              <a:cs typeface="+mn-lt"/>
            </a:endParaRPr>
          </a:p>
          <a:p>
            <a:r>
              <a:rPr lang="en-US" sz="1600" dirty="0" err="1">
                <a:ea typeface="+mn-lt"/>
                <a:cs typeface="+mn-lt"/>
              </a:rPr>
              <a:t>Nasumična</a:t>
            </a:r>
            <a:r>
              <a:rPr lang="en-US" sz="1600" dirty="0">
                <a:ea typeface="+mn-lt"/>
                <a:cs typeface="+mn-lt"/>
              </a:rPr>
              <a:t> </a:t>
            </a:r>
            <a:r>
              <a:rPr lang="en-US" sz="1600" dirty="0" err="1">
                <a:ea typeface="+mn-lt"/>
                <a:cs typeface="+mn-lt"/>
              </a:rPr>
              <a:t>okruženja</a:t>
            </a:r>
            <a:r>
              <a:rPr lang="en-US" sz="1600" dirty="0">
                <a:ea typeface="+mn-lt"/>
                <a:cs typeface="+mn-lt"/>
              </a:rPr>
              <a:t> </a:t>
            </a:r>
            <a:r>
              <a:rPr lang="en-US" sz="1600" dirty="0" err="1">
                <a:ea typeface="+mn-lt"/>
                <a:cs typeface="+mn-lt"/>
              </a:rPr>
              <a:t>mogu</a:t>
            </a:r>
            <a:r>
              <a:rPr lang="en-US" sz="1600" dirty="0">
                <a:ea typeface="+mn-lt"/>
                <a:cs typeface="+mn-lt"/>
              </a:rPr>
              <a:t> </a:t>
            </a:r>
            <a:r>
              <a:rPr lang="en-US" sz="1600" dirty="0" err="1">
                <a:ea typeface="+mn-lt"/>
                <a:cs typeface="+mn-lt"/>
              </a:rPr>
              <a:t>zahtevati</a:t>
            </a:r>
            <a:r>
              <a:rPr lang="en-US" sz="1600" dirty="0">
                <a:ea typeface="+mn-lt"/>
                <a:cs typeface="+mn-lt"/>
              </a:rPr>
              <a:t> </a:t>
            </a:r>
            <a:r>
              <a:rPr lang="en-US" sz="1600" dirty="0" err="1">
                <a:ea typeface="+mn-lt"/>
                <a:cs typeface="+mn-lt"/>
              </a:rPr>
              <a:t>dodatne</a:t>
            </a:r>
            <a:r>
              <a:rPr lang="en-US" sz="1600" dirty="0">
                <a:ea typeface="+mn-lt"/>
                <a:cs typeface="+mn-lt"/>
              </a:rPr>
              <a:t> </a:t>
            </a:r>
            <a:r>
              <a:rPr lang="en-US" sz="1600" dirty="0" err="1">
                <a:ea typeface="+mn-lt"/>
                <a:cs typeface="+mn-lt"/>
              </a:rPr>
              <a:t>specijalizovane</a:t>
            </a:r>
            <a:r>
              <a:rPr lang="en-US" sz="1600" dirty="0">
                <a:ea typeface="+mn-lt"/>
                <a:cs typeface="+mn-lt"/>
              </a:rPr>
              <a:t> </a:t>
            </a:r>
            <a:r>
              <a:rPr lang="en-US" sz="1600" dirty="0" err="1">
                <a:ea typeface="+mn-lt"/>
                <a:cs typeface="+mn-lt"/>
              </a:rPr>
              <a:t>tzv</a:t>
            </a:r>
            <a:r>
              <a:rPr lang="en-US" sz="1600" dirty="0">
                <a:ea typeface="+mn-lt"/>
                <a:cs typeface="+mn-lt"/>
              </a:rPr>
              <a:t>. </a:t>
            </a:r>
            <a:r>
              <a:rPr lang="en-US" sz="1600" i="1" dirty="0" err="1">
                <a:ea typeface="+mn-lt"/>
                <a:cs typeface="+mn-lt"/>
              </a:rPr>
              <a:t>mikro-modove</a:t>
            </a:r>
            <a:r>
              <a:rPr lang="en-US" sz="1600" dirty="0">
                <a:ea typeface="+mn-lt"/>
                <a:cs typeface="+mn-lt"/>
              </a:rPr>
              <a:t> </a:t>
            </a:r>
            <a:r>
              <a:rPr lang="en-US" sz="1600" dirty="0" err="1">
                <a:ea typeface="+mn-lt"/>
                <a:cs typeface="+mn-lt"/>
              </a:rPr>
              <a:t>kako</a:t>
            </a:r>
            <a:r>
              <a:rPr lang="en-US" sz="1600" dirty="0">
                <a:ea typeface="+mn-lt"/>
                <a:cs typeface="+mn-lt"/>
              </a:rPr>
              <a:t> bi se </a:t>
            </a:r>
            <a:r>
              <a:rPr lang="en-US" sz="1600" dirty="0" err="1">
                <a:ea typeface="+mn-lt"/>
                <a:cs typeface="+mn-lt"/>
              </a:rPr>
              <a:t>izbegle</a:t>
            </a:r>
            <a:r>
              <a:rPr lang="en-US" sz="1600" dirty="0">
                <a:ea typeface="+mn-lt"/>
                <a:cs typeface="+mn-lt"/>
              </a:rPr>
              <a:t> </a:t>
            </a:r>
            <a:r>
              <a:rPr lang="en-US" sz="1600" dirty="0" err="1">
                <a:ea typeface="+mn-lt"/>
                <a:cs typeface="+mn-lt"/>
              </a:rPr>
              <a:t>greške</a:t>
            </a:r>
            <a:r>
              <a:rPr lang="en-US" sz="1600" dirty="0">
                <a:ea typeface="+mn-lt"/>
                <a:cs typeface="+mn-lt"/>
              </a:rPr>
              <a:t> </a:t>
            </a:r>
            <a:r>
              <a:rPr lang="en-US" sz="1600" dirty="0" err="1">
                <a:ea typeface="+mn-lt"/>
                <a:cs typeface="+mn-lt"/>
              </a:rPr>
              <a:t>vezane</a:t>
            </a:r>
            <a:r>
              <a:rPr lang="en-US" sz="1600" dirty="0">
                <a:ea typeface="+mn-lt"/>
                <a:cs typeface="+mn-lt"/>
              </a:rPr>
              <a:t> za </a:t>
            </a:r>
            <a:r>
              <a:rPr lang="en-US" sz="1600" dirty="0" err="1">
                <a:ea typeface="+mn-lt"/>
                <a:cs typeface="+mn-lt"/>
              </a:rPr>
              <a:t>arhitekturu</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kako</a:t>
            </a:r>
            <a:r>
              <a:rPr lang="en-US" sz="1600" dirty="0">
                <a:ea typeface="+mn-lt"/>
                <a:cs typeface="+mn-lt"/>
              </a:rPr>
              <a:t> bi se </a:t>
            </a:r>
            <a:r>
              <a:rPr lang="en-US" sz="1600" dirty="0" err="1">
                <a:ea typeface="+mn-lt"/>
                <a:cs typeface="+mn-lt"/>
              </a:rPr>
              <a:t>kreirao</a:t>
            </a:r>
            <a:r>
              <a:rPr lang="en-US" sz="1600" dirty="0">
                <a:ea typeface="+mn-lt"/>
                <a:cs typeface="+mn-lt"/>
              </a:rPr>
              <a:t> </a:t>
            </a:r>
            <a:r>
              <a:rPr lang="en-US" sz="1600" dirty="0" err="1">
                <a:ea typeface="+mn-lt"/>
                <a:cs typeface="+mn-lt"/>
              </a:rPr>
              <a:t>neki</a:t>
            </a:r>
            <a:r>
              <a:rPr lang="en-US" sz="1600" dirty="0">
                <a:ea typeface="+mn-lt"/>
                <a:cs typeface="+mn-lt"/>
              </a:rPr>
              <a:t> </a:t>
            </a:r>
            <a:r>
              <a:rPr lang="en-US" sz="1600" dirty="0" err="1">
                <a:ea typeface="+mn-lt"/>
                <a:cs typeface="+mn-lt"/>
              </a:rPr>
              <a:t>poznat</a:t>
            </a:r>
            <a:r>
              <a:rPr lang="en-US" sz="1600" dirty="0">
                <a:ea typeface="+mn-lt"/>
                <a:cs typeface="+mn-lt"/>
              </a:rPr>
              <a:t> scenario</a:t>
            </a:r>
          </a:p>
          <a:p>
            <a:endParaRPr lang="en-US" sz="1600" dirty="0">
              <a:ea typeface="+mn-lt"/>
              <a:cs typeface="+mn-lt"/>
            </a:endParaRPr>
          </a:p>
          <a:p>
            <a:r>
              <a:rPr lang="en-US" sz="1600" dirty="0">
                <a:ea typeface="+mn-lt"/>
                <a:cs typeface="+mn-lt"/>
              </a:rPr>
              <a:t>Takav </a:t>
            </a:r>
            <a:r>
              <a:rPr lang="en-US" sz="1600" i="1" dirty="0" err="1">
                <a:ea typeface="+mn-lt"/>
                <a:cs typeface="+mn-lt"/>
              </a:rPr>
              <a:t>mikro</a:t>
            </a:r>
            <a:r>
              <a:rPr lang="en-US" sz="1600" i="1" dirty="0">
                <a:ea typeface="+mn-lt"/>
                <a:cs typeface="+mn-lt"/>
              </a:rPr>
              <a:t>-mod</a:t>
            </a:r>
            <a:r>
              <a:rPr lang="en-US" sz="1600" dirty="0">
                <a:ea typeface="+mn-lt"/>
                <a:cs typeface="+mn-lt"/>
              </a:rPr>
              <a:t> bi </a:t>
            </a:r>
            <a:r>
              <a:rPr lang="en-US" sz="1600" dirty="0" err="1">
                <a:ea typeface="+mn-lt"/>
                <a:cs typeface="+mn-lt"/>
              </a:rPr>
              <a:t>omogućio</a:t>
            </a:r>
            <a:r>
              <a:rPr lang="en-US" sz="1600" dirty="0">
                <a:ea typeface="+mn-lt"/>
                <a:cs typeface="+mn-lt"/>
              </a:rPr>
              <a:t> </a:t>
            </a:r>
            <a:r>
              <a:rPr lang="en-US" sz="1600" dirty="0" err="1">
                <a:ea typeface="+mn-lt"/>
                <a:cs typeface="+mn-lt"/>
              </a:rPr>
              <a:t>verifikacionom</a:t>
            </a:r>
            <a:r>
              <a:rPr lang="en-US" sz="1600" dirty="0">
                <a:ea typeface="+mn-lt"/>
                <a:cs typeface="+mn-lt"/>
              </a:rPr>
              <a:t> </a:t>
            </a:r>
            <a:r>
              <a:rPr lang="en-US" sz="1600" dirty="0" err="1">
                <a:ea typeface="+mn-lt"/>
                <a:cs typeface="+mn-lt"/>
              </a:rPr>
              <a:t>inženjeru</a:t>
            </a:r>
            <a:r>
              <a:rPr lang="en-US" sz="1600" dirty="0">
                <a:ea typeface="+mn-lt"/>
                <a:cs typeface="+mn-lt"/>
              </a:rPr>
              <a:t> da </a:t>
            </a:r>
            <a:r>
              <a:rPr lang="en-US" sz="1600" dirty="0" err="1">
                <a:ea typeface="+mn-lt"/>
                <a:cs typeface="+mn-lt"/>
              </a:rPr>
              <a:t>umetne</a:t>
            </a:r>
            <a:r>
              <a:rPr lang="en-US" sz="1600" dirty="0">
                <a:ea typeface="+mn-lt"/>
                <a:cs typeface="+mn-lt"/>
              </a:rPr>
              <a:t> </a:t>
            </a:r>
            <a:r>
              <a:rPr lang="en-US" sz="1600" dirty="0" err="1">
                <a:ea typeface="+mn-lt"/>
                <a:cs typeface="+mn-lt"/>
              </a:rPr>
              <a:t>determinističke</a:t>
            </a:r>
            <a:r>
              <a:rPr lang="en-US" sz="1600" dirty="0">
                <a:ea typeface="+mn-lt"/>
                <a:cs typeface="+mn-lt"/>
              </a:rPr>
              <a:t> </a:t>
            </a:r>
            <a:r>
              <a:rPr lang="en-US" sz="1600" dirty="0" err="1">
                <a:ea typeface="+mn-lt"/>
                <a:cs typeface="+mn-lt"/>
              </a:rPr>
              <a:t>sekvence</a:t>
            </a:r>
            <a:r>
              <a:rPr lang="en-US" sz="1600" dirty="0">
                <a:ea typeface="+mn-lt"/>
                <a:cs typeface="+mn-lt"/>
              </a:rPr>
              <a:t> u </a:t>
            </a:r>
            <a:r>
              <a:rPr lang="en-US" sz="1600" dirty="0" err="1">
                <a:ea typeface="+mn-lt"/>
                <a:cs typeface="+mn-lt"/>
              </a:rPr>
              <a:t>okviru</a:t>
            </a:r>
            <a:r>
              <a:rPr lang="en-US" sz="1600" dirty="0">
                <a:ea typeface="+mn-lt"/>
                <a:cs typeface="+mn-lt"/>
              </a:rPr>
              <a:t> </a:t>
            </a:r>
            <a:r>
              <a:rPr lang="en-US" sz="1600" dirty="0" err="1">
                <a:ea typeface="+mn-lt"/>
                <a:cs typeface="+mn-lt"/>
              </a:rPr>
              <a:t>inače</a:t>
            </a:r>
            <a:r>
              <a:rPr lang="en-US" sz="1600" dirty="0">
                <a:ea typeface="+mn-lt"/>
                <a:cs typeface="+mn-lt"/>
              </a:rPr>
              <a:t> </a:t>
            </a:r>
            <a:r>
              <a:rPr lang="en-US" sz="1600" dirty="0" err="1">
                <a:ea typeface="+mn-lt"/>
                <a:cs typeface="+mn-lt"/>
              </a:rPr>
              <a:t>randomizovanog</a:t>
            </a:r>
            <a:r>
              <a:rPr lang="en-US" sz="1600" dirty="0">
                <a:ea typeface="+mn-lt"/>
                <a:cs typeface="+mn-lt"/>
              </a:rPr>
              <a:t> </a:t>
            </a:r>
            <a:r>
              <a:rPr lang="en-US" sz="1600" dirty="0" err="1">
                <a:ea typeface="+mn-lt"/>
                <a:cs typeface="+mn-lt"/>
              </a:rPr>
              <a:t>okruženja</a:t>
            </a:r>
            <a:r>
              <a:rPr lang="en-US" sz="1600" dirty="0">
                <a:ea typeface="+mn-lt"/>
                <a:cs typeface="+mn-lt"/>
              </a:rPr>
              <a:t> (</a:t>
            </a:r>
            <a:r>
              <a:rPr lang="en-US" sz="1600" dirty="0" err="1">
                <a:ea typeface="+mn-lt"/>
                <a:cs typeface="+mn-lt"/>
              </a:rPr>
              <a:t>npr</a:t>
            </a:r>
            <a:r>
              <a:rPr lang="en-US" sz="1600" dirty="0">
                <a:ea typeface="+mn-lt"/>
                <a:cs typeface="+mn-lt"/>
              </a:rPr>
              <a:t> </a:t>
            </a:r>
            <a:r>
              <a:rPr lang="en-US" sz="1600" dirty="0" err="1">
                <a:ea typeface="+mn-lt"/>
                <a:cs typeface="+mn-lt"/>
              </a:rPr>
              <a:t>jedan</a:t>
            </a:r>
            <a:r>
              <a:rPr lang="en-US" sz="1600" dirty="0">
                <a:ea typeface="+mn-lt"/>
                <a:cs typeface="+mn-lt"/>
              </a:rPr>
              <a:t> od </a:t>
            </a:r>
            <a:r>
              <a:rPr lang="en-US" sz="1600" dirty="0" err="1">
                <a:ea typeface="+mn-lt"/>
                <a:cs typeface="+mn-lt"/>
              </a:rPr>
              <a:t>validnih</a:t>
            </a:r>
            <a:r>
              <a:rPr lang="en-US" sz="1600" dirty="0">
                <a:ea typeface="+mn-lt"/>
                <a:cs typeface="+mn-lt"/>
              </a:rPr>
              <a:t> </a:t>
            </a:r>
            <a:r>
              <a:rPr lang="en-US" sz="1600" dirty="0" err="1">
                <a:ea typeface="+mn-lt"/>
                <a:cs typeface="+mn-lt"/>
              </a:rPr>
              <a:t>kodova</a:t>
            </a:r>
            <a:r>
              <a:rPr lang="en-US" sz="1600" dirty="0">
                <a:ea typeface="+mn-lt"/>
                <a:cs typeface="+mn-lt"/>
              </a:rPr>
              <a:t> </a:t>
            </a:r>
            <a:r>
              <a:rPr lang="en-US" sz="1600" dirty="0" err="1">
                <a:ea typeface="+mn-lt"/>
                <a:cs typeface="+mn-lt"/>
              </a:rPr>
              <a:t>operacije</a:t>
            </a:r>
            <a:r>
              <a:rPr lang="en-US" sz="1600" dirty="0">
                <a:ea typeface="+mn-lt"/>
                <a:cs typeface="+mn-lt"/>
              </a:rPr>
              <a:t> u </a:t>
            </a:r>
            <a:r>
              <a:rPr lang="en-US" sz="1600" dirty="0" err="1">
                <a:ea typeface="+mn-lt"/>
                <a:cs typeface="+mn-lt"/>
              </a:rPr>
              <a:t>okviru</a:t>
            </a:r>
            <a:r>
              <a:rPr lang="en-US" sz="1600" dirty="0">
                <a:ea typeface="+mn-lt"/>
                <a:cs typeface="+mn-lt"/>
              </a:rPr>
              <a:t> </a:t>
            </a:r>
            <a:r>
              <a:rPr lang="en-US" sz="1600" dirty="0" err="1">
                <a:ea typeface="+mn-lt"/>
                <a:cs typeface="+mn-lt"/>
              </a:rPr>
              <a:t>randomizovane</a:t>
            </a:r>
            <a:r>
              <a:rPr lang="en-US" sz="1600" dirty="0">
                <a:ea typeface="+mn-lt"/>
                <a:cs typeface="+mn-lt"/>
              </a:rPr>
              <a:t> </a:t>
            </a:r>
            <a:r>
              <a:rPr lang="en-US" sz="1600" dirty="0" err="1">
                <a:ea typeface="+mn-lt"/>
                <a:cs typeface="+mn-lt"/>
              </a:rPr>
              <a:t>instrukcije</a:t>
            </a:r>
            <a:r>
              <a:rPr lang="en-US" sz="1600" dirty="0">
                <a:ea typeface="+mn-lt"/>
                <a:cs typeface="+mn-lt"/>
              </a:rPr>
              <a:t>)</a:t>
            </a:r>
            <a:endParaRPr lang="en-US" sz="1600" dirty="0">
              <a:cs typeface="Arial"/>
            </a:endParaRPr>
          </a:p>
        </p:txBody>
      </p:sp>
    </p:spTree>
    <p:extLst>
      <p:ext uri="{BB962C8B-B14F-4D97-AF65-F5344CB8AC3E}">
        <p14:creationId xmlns:p14="http://schemas.microsoft.com/office/powerpoint/2010/main" val="2031059107"/>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program&#10;&#10;Description automatically generated">
            <a:extLst>
              <a:ext uri="{FF2B5EF4-FFF2-40B4-BE49-F238E27FC236}">
                <a16:creationId xmlns:a16="http://schemas.microsoft.com/office/drawing/2014/main" id="{6036A873-CCFC-9AB4-6261-DB4741A524D7}"/>
              </a:ext>
            </a:extLst>
          </p:cNvPr>
          <p:cNvPicPr>
            <a:picLocks noChangeAspect="1"/>
          </p:cNvPicPr>
          <p:nvPr/>
        </p:nvPicPr>
        <p:blipFill>
          <a:blip r:embed="rId2"/>
          <a:stretch>
            <a:fillRect/>
          </a:stretch>
        </p:blipFill>
        <p:spPr>
          <a:xfrm>
            <a:off x="4955983" y="2988376"/>
            <a:ext cx="4191001" cy="1660260"/>
          </a:xfrm>
          <a:prstGeom prst="rect">
            <a:avLst/>
          </a:prstGeom>
        </p:spPr>
      </p:pic>
      <p:sp>
        <p:nvSpPr>
          <p:cNvPr id="6146" name="Footer Placeholder 3">
            <a:extLst>
              <a:ext uri="{FF2B5EF4-FFF2-40B4-BE49-F238E27FC236}">
                <a16:creationId xmlns:a16="http://schemas.microsoft.com/office/drawing/2014/main" id="{B18AB9C4-2B49-129A-1719-8A97FB2670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13029-77AF-40AD-9D8B-010C217E6B95}" type="slidenum">
              <a:rPr lang="de-DE" altLang="en-US">
                <a:solidFill>
                  <a:schemeClr val="bg1"/>
                </a:solidFill>
              </a:rPr>
              <a:pPr/>
              <a:t>23</a:t>
            </a:fld>
            <a:endParaRPr lang="de-DE" altLang="en-US">
              <a:solidFill>
                <a:schemeClr val="bg1"/>
              </a:solidFill>
            </a:endParaRPr>
          </a:p>
        </p:txBody>
      </p:sp>
      <p:sp>
        <p:nvSpPr>
          <p:cNvPr id="6147" name="Rectangle 2">
            <a:extLst>
              <a:ext uri="{FF2B5EF4-FFF2-40B4-BE49-F238E27FC236}">
                <a16:creationId xmlns:a16="http://schemas.microsoft.com/office/drawing/2014/main" id="{AE3D0622-F78C-B00D-EBDA-958921AD4013}"/>
              </a:ext>
            </a:extLst>
          </p:cNvPr>
          <p:cNvSpPr>
            <a:spLocks noGrp="1" noChangeArrowheads="1"/>
          </p:cNvSpPr>
          <p:nvPr>
            <p:ph type="title"/>
          </p:nvPr>
        </p:nvSpPr>
        <p:spPr/>
        <p:txBody>
          <a:bodyPr/>
          <a:lstStyle/>
          <a:p>
            <a:r>
              <a:rPr lang="en-US" sz="2200" dirty="0" err="1"/>
              <a:t>Specifični</a:t>
            </a:r>
            <a:r>
              <a:rPr lang="en-US" sz="2200" dirty="0"/>
              <a:t> </a:t>
            </a:r>
            <a:r>
              <a:rPr lang="en-US" sz="2200" dirty="0" err="1"/>
              <a:t>testovi</a:t>
            </a:r>
            <a:r>
              <a:rPr lang="en-US" sz="2200" dirty="0"/>
              <a:t> </a:t>
            </a:r>
            <a:r>
              <a:rPr lang="en-US" sz="2200" dirty="0" err="1"/>
              <a:t>i</a:t>
            </a:r>
            <a:r>
              <a:rPr lang="en-US" sz="2200" dirty="0"/>
              <a:t> </a:t>
            </a:r>
            <a:r>
              <a:rPr lang="en-US" sz="2200" dirty="0" err="1"/>
              <a:t>metode</a:t>
            </a:r>
            <a:r>
              <a:rPr lang="en-US" sz="2200" dirty="0"/>
              <a:t>: </a:t>
            </a:r>
            <a:r>
              <a:rPr lang="en-US" sz="2200" dirty="0" err="1"/>
              <a:t>Okruženje</a:t>
            </a:r>
            <a:r>
              <a:rPr lang="en-US" sz="2200" dirty="0"/>
              <a:t> V (</a:t>
            </a:r>
            <a:r>
              <a:rPr lang="en-US" sz="2200" dirty="0" err="1"/>
              <a:t>Nivo</a:t>
            </a:r>
            <a:r>
              <a:rPr lang="en-US" sz="2200" dirty="0"/>
              <a:t> </a:t>
            </a:r>
            <a:r>
              <a:rPr lang="en-US" sz="2200" dirty="0" err="1"/>
              <a:t>abstrakcije</a:t>
            </a:r>
            <a:r>
              <a:rPr lang="en-US" sz="2200" dirty="0"/>
              <a:t>)</a:t>
            </a:r>
            <a:endParaRPr lang="en-US" sz="2200" b="0" dirty="0">
              <a:solidFill>
                <a:srgbClr val="000000"/>
              </a:solidFill>
              <a:cs typeface="Arial"/>
            </a:endParaRPr>
          </a:p>
        </p:txBody>
      </p:sp>
      <p:sp>
        <p:nvSpPr>
          <p:cNvPr id="6148" name="Rectangle 3">
            <a:extLst>
              <a:ext uri="{FF2B5EF4-FFF2-40B4-BE49-F238E27FC236}">
                <a16:creationId xmlns:a16="http://schemas.microsoft.com/office/drawing/2014/main" id="{0C60CE78-7589-7502-2D91-CEDF7B5273F9}"/>
              </a:ext>
            </a:extLst>
          </p:cNvPr>
          <p:cNvSpPr>
            <a:spLocks noGrp="1" noChangeArrowheads="1"/>
          </p:cNvSpPr>
          <p:nvPr>
            <p:ph type="body" idx="1"/>
          </p:nvPr>
        </p:nvSpPr>
        <p:spPr>
          <a:xfrm>
            <a:off x="319088" y="863600"/>
            <a:ext cx="4972307" cy="3815578"/>
          </a:xfrm>
        </p:spPr>
        <p:txBody>
          <a:bodyPr/>
          <a:lstStyle/>
          <a:p>
            <a:pPr eaLnBrk="1" hangingPunct="1"/>
            <a:r>
              <a:rPr lang="en-US" sz="1600" dirty="0" err="1">
                <a:ea typeface="+mn-lt"/>
                <a:cs typeface="+mn-lt"/>
              </a:rPr>
              <a:t>Nivo</a:t>
            </a:r>
            <a:r>
              <a:rPr lang="en-US" sz="1600" dirty="0">
                <a:ea typeface="+mn-lt"/>
                <a:cs typeface="+mn-lt"/>
              </a:rPr>
              <a:t> </a:t>
            </a:r>
            <a:r>
              <a:rPr lang="en-US" sz="1600" dirty="0" err="1">
                <a:ea typeface="+mn-lt"/>
                <a:cs typeface="+mn-lt"/>
              </a:rPr>
              <a:t>abstrakcije</a:t>
            </a:r>
            <a:r>
              <a:rPr lang="en-US" sz="1600" dirty="0">
                <a:ea typeface="+mn-lt"/>
                <a:cs typeface="+mn-lt"/>
              </a:rPr>
              <a:t> </a:t>
            </a:r>
            <a:r>
              <a:rPr lang="en-US" sz="1600" dirty="0" err="1">
                <a:ea typeface="+mn-lt"/>
                <a:cs typeface="+mn-lt"/>
              </a:rPr>
              <a:t>diktira</a:t>
            </a:r>
            <a:r>
              <a:rPr lang="en-US" sz="1600" dirty="0">
                <a:ea typeface="+mn-lt"/>
                <a:cs typeface="+mn-lt"/>
              </a:rPr>
              <a:t> </a:t>
            </a:r>
            <a:r>
              <a:rPr lang="en-US" sz="1600" dirty="0" err="1">
                <a:ea typeface="+mn-lt"/>
                <a:cs typeface="+mn-lt"/>
              </a:rPr>
              <a:t>kako</a:t>
            </a:r>
            <a:r>
              <a:rPr lang="en-US" sz="1600" dirty="0">
                <a:ea typeface="+mn-lt"/>
                <a:cs typeface="+mn-lt"/>
              </a:rPr>
              <a:t> </a:t>
            </a:r>
            <a:r>
              <a:rPr lang="en-US" sz="1600" dirty="0" err="1">
                <a:ea typeface="+mn-lt"/>
                <a:cs typeface="+mn-lt"/>
              </a:rPr>
              <a:t>verifikaciono</a:t>
            </a:r>
            <a:r>
              <a:rPr lang="en-US" sz="1600" dirty="0">
                <a:ea typeface="+mn-lt"/>
                <a:cs typeface="+mn-lt"/>
              </a:rPr>
              <a:t> </a:t>
            </a:r>
            <a:r>
              <a:rPr lang="en-US" sz="1600" dirty="0" err="1">
                <a:ea typeface="+mn-lt"/>
                <a:cs typeface="+mn-lt"/>
              </a:rPr>
              <a:t>okruženje</a:t>
            </a:r>
            <a:r>
              <a:rPr lang="en-US" sz="1600" dirty="0">
                <a:ea typeface="+mn-lt"/>
                <a:cs typeface="+mn-lt"/>
              </a:rPr>
              <a:t> </a:t>
            </a:r>
            <a:r>
              <a:rPr lang="en-US" sz="1600" dirty="0" err="1">
                <a:ea typeface="+mn-lt"/>
                <a:cs typeface="+mn-lt"/>
              </a:rPr>
              <a:t>upravlja</a:t>
            </a:r>
            <a:r>
              <a:rPr lang="en-US" sz="1600" dirty="0">
                <a:ea typeface="+mn-lt"/>
                <a:cs typeface="+mn-lt"/>
              </a:rPr>
              <a:t> </a:t>
            </a:r>
            <a:r>
              <a:rPr lang="en-US" sz="1600" dirty="0" err="1">
                <a:ea typeface="+mn-lt"/>
                <a:cs typeface="+mn-lt"/>
              </a:rPr>
              <a:t>tokovima</a:t>
            </a:r>
            <a:r>
              <a:rPr lang="en-US" sz="1600" dirty="0">
                <a:ea typeface="+mn-lt"/>
                <a:cs typeface="+mn-lt"/>
              </a:rPr>
              <a:t> </a:t>
            </a:r>
            <a:r>
              <a:rPr lang="en-US" sz="1600" dirty="0" err="1">
                <a:ea typeface="+mn-lt"/>
                <a:cs typeface="+mn-lt"/>
              </a:rPr>
              <a:t>kontrolnih</a:t>
            </a:r>
            <a:r>
              <a:rPr lang="en-US" sz="1600" dirty="0">
                <a:ea typeface="+mn-lt"/>
                <a:cs typeface="+mn-lt"/>
              </a:rPr>
              <a:t> </a:t>
            </a:r>
            <a:r>
              <a:rPr lang="en-US" sz="1600" dirty="0" err="1">
                <a:ea typeface="+mn-lt"/>
                <a:cs typeface="+mn-lt"/>
              </a:rPr>
              <a:t>bita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bita</a:t>
            </a:r>
            <a:r>
              <a:rPr lang="en-US" sz="1600" dirty="0">
                <a:ea typeface="+mn-lt"/>
                <a:cs typeface="+mn-lt"/>
              </a:rPr>
              <a:t> </a:t>
            </a:r>
            <a:r>
              <a:rPr lang="en-US" sz="1600" dirty="0" err="1">
                <a:ea typeface="+mn-lt"/>
                <a:cs typeface="+mn-lt"/>
              </a:rPr>
              <a:t>podataka</a:t>
            </a:r>
            <a:endParaRPr lang="en-US" sz="1600" dirty="0">
              <a:ea typeface="+mn-lt"/>
              <a:cs typeface="+mn-lt"/>
            </a:endParaRPr>
          </a:p>
          <a:p>
            <a:endParaRPr lang="en-US" sz="1600" dirty="0">
              <a:ea typeface="+mn-lt"/>
              <a:cs typeface="+mn-lt"/>
            </a:endParaRPr>
          </a:p>
          <a:p>
            <a:pPr eaLnBrk="1" hangingPunct="1"/>
            <a:r>
              <a:rPr lang="en-US" sz="1600" dirty="0">
                <a:ea typeface="+mn-lt"/>
                <a:cs typeface="+mn-lt"/>
              </a:rPr>
              <a:t>Na </a:t>
            </a:r>
            <a:r>
              <a:rPr lang="en-US" sz="1600" dirty="0" err="1">
                <a:ea typeface="+mn-lt"/>
                <a:cs typeface="+mn-lt"/>
              </a:rPr>
              <a:t>slici</a:t>
            </a:r>
            <a:r>
              <a:rPr lang="en-US" sz="1600" dirty="0">
                <a:ea typeface="+mn-lt"/>
                <a:cs typeface="+mn-lt"/>
              </a:rPr>
              <a:t> </a:t>
            </a:r>
            <a:r>
              <a:rPr lang="en-US" sz="1600" dirty="0" err="1">
                <a:ea typeface="+mn-lt"/>
                <a:cs typeface="+mn-lt"/>
              </a:rPr>
              <a:t>desno</a:t>
            </a:r>
            <a:r>
              <a:rPr lang="en-US" sz="1600" dirty="0">
                <a:ea typeface="+mn-lt"/>
                <a:cs typeface="+mn-lt"/>
              </a:rPr>
              <a:t> </a:t>
            </a:r>
            <a:r>
              <a:rPr lang="en-US" sz="1600" dirty="0" err="1">
                <a:ea typeface="+mn-lt"/>
                <a:cs typeface="+mn-lt"/>
              </a:rPr>
              <a:t>su</a:t>
            </a:r>
            <a:r>
              <a:rPr lang="en-US" sz="1600" dirty="0">
                <a:ea typeface="+mn-lt"/>
                <a:cs typeface="+mn-lt"/>
              </a:rPr>
              <a:t> </a:t>
            </a:r>
            <a:r>
              <a:rPr lang="en-US" sz="1600" dirty="0" err="1">
                <a:ea typeface="+mn-lt"/>
                <a:cs typeface="+mn-lt"/>
              </a:rPr>
              <a:t>prikazani</a:t>
            </a:r>
            <a:r>
              <a:rPr lang="en-US" sz="1600" dirty="0">
                <a:ea typeface="+mn-lt"/>
                <a:cs typeface="+mn-lt"/>
              </a:rPr>
              <a:t> </a:t>
            </a:r>
            <a:r>
              <a:rPr lang="en-US" sz="1600" dirty="0" err="1">
                <a:ea typeface="+mn-lt"/>
                <a:cs typeface="+mn-lt"/>
              </a:rPr>
              <a:t>različiti</a:t>
            </a:r>
            <a:r>
              <a:rPr lang="en-US" sz="1600" dirty="0">
                <a:ea typeface="+mn-lt"/>
                <a:cs typeface="+mn-lt"/>
              </a:rPr>
              <a:t> </a:t>
            </a:r>
            <a:r>
              <a:rPr lang="en-US" sz="1600" dirty="0" err="1">
                <a:ea typeface="+mn-lt"/>
                <a:cs typeface="+mn-lt"/>
              </a:rPr>
              <a:t>nivoi</a:t>
            </a:r>
            <a:r>
              <a:rPr lang="en-US" sz="1600" dirty="0">
                <a:ea typeface="+mn-lt"/>
                <a:cs typeface="+mn-lt"/>
              </a:rPr>
              <a:t> </a:t>
            </a:r>
            <a:r>
              <a:rPr lang="en-US" sz="1600" dirty="0" err="1">
                <a:ea typeface="+mn-lt"/>
                <a:cs typeface="+mn-lt"/>
              </a:rPr>
              <a:t>apstrakcije</a:t>
            </a:r>
          </a:p>
          <a:p>
            <a:pPr lvl="1" indent="-188595">
              <a:buFont typeface="Courier New" panose="05000000000000000000" pitchFamily="2" charset="2"/>
              <a:buChar char="o"/>
            </a:pPr>
            <a:r>
              <a:rPr lang="en-US" sz="1400" dirty="0" err="1">
                <a:ea typeface="+mn-lt"/>
                <a:cs typeface="+mn-lt"/>
              </a:rPr>
              <a:t>Iznad</a:t>
            </a:r>
            <a:r>
              <a:rPr lang="en-US" sz="1400" dirty="0">
                <a:ea typeface="+mn-lt"/>
                <a:cs typeface="+mn-lt"/>
              </a:rPr>
              <a:t> </a:t>
            </a:r>
            <a:r>
              <a:rPr lang="en-US" sz="1400" dirty="0" err="1">
                <a:ea typeface="+mn-lt"/>
                <a:cs typeface="+mn-lt"/>
              </a:rPr>
              <a:t>nivoa</a:t>
            </a:r>
            <a:r>
              <a:rPr lang="en-US" sz="1400" dirty="0">
                <a:ea typeface="+mn-lt"/>
                <a:cs typeface="+mn-lt"/>
              </a:rPr>
              <a:t> </a:t>
            </a:r>
            <a:r>
              <a:rPr lang="en-US" sz="1400" dirty="0" err="1">
                <a:ea typeface="+mn-lt"/>
                <a:cs typeface="+mn-lt"/>
              </a:rPr>
              <a:t>bita</a:t>
            </a:r>
            <a:r>
              <a:rPr lang="en-US" sz="1400" dirty="0">
                <a:ea typeface="+mn-lt"/>
                <a:cs typeface="+mn-lt"/>
              </a:rPr>
              <a:t>, </a:t>
            </a:r>
            <a:r>
              <a:rPr lang="en-US" sz="1400" dirty="0" err="1">
                <a:ea typeface="+mn-lt"/>
                <a:cs typeface="+mn-lt"/>
              </a:rPr>
              <a:t>ulazi</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izlazi</a:t>
            </a:r>
            <a:r>
              <a:rPr lang="en-US" sz="1400" dirty="0">
                <a:ea typeface="+mn-lt"/>
                <a:cs typeface="+mn-lt"/>
              </a:rPr>
              <a:t> se "</a:t>
            </a:r>
            <a:r>
              <a:rPr lang="en-US" sz="1400" dirty="0" err="1">
                <a:ea typeface="+mn-lt"/>
                <a:cs typeface="+mn-lt"/>
              </a:rPr>
              <a:t>grupišu</a:t>
            </a:r>
            <a:r>
              <a:rPr lang="en-US" sz="1400" dirty="0">
                <a:ea typeface="+mn-lt"/>
                <a:cs typeface="+mn-lt"/>
              </a:rPr>
              <a:t>" </a:t>
            </a:r>
            <a:r>
              <a:rPr lang="en-US" sz="1400" dirty="0" err="1">
                <a:ea typeface="+mn-lt"/>
                <a:cs typeface="+mn-lt"/>
              </a:rPr>
              <a:t>kako</a:t>
            </a:r>
            <a:r>
              <a:rPr lang="en-US" sz="1400" dirty="0">
                <a:ea typeface="+mn-lt"/>
                <a:cs typeface="+mn-lt"/>
              </a:rPr>
              <a:t> bi </a:t>
            </a:r>
            <a:r>
              <a:rPr lang="en-US" sz="1400" dirty="0" err="1">
                <a:ea typeface="+mn-lt"/>
                <a:cs typeface="+mn-lt"/>
              </a:rPr>
              <a:t>sačinjavali</a:t>
            </a:r>
            <a:r>
              <a:rPr lang="en-US" sz="1400" dirty="0">
                <a:ea typeface="+mn-lt"/>
                <a:cs typeface="+mn-lt"/>
              </a:rPr>
              <a:t> </a:t>
            </a:r>
            <a:r>
              <a:rPr lang="en-US" sz="1400" dirty="0" err="1">
                <a:ea typeface="+mn-lt"/>
                <a:cs typeface="+mn-lt"/>
              </a:rPr>
              <a:t>smislene</a:t>
            </a:r>
            <a:r>
              <a:rPr lang="en-US" sz="1400" dirty="0">
                <a:ea typeface="+mn-lt"/>
                <a:cs typeface="+mn-lt"/>
              </a:rPr>
              <a:t> </a:t>
            </a:r>
            <a:r>
              <a:rPr lang="en-US" sz="1400" dirty="0" err="1">
                <a:ea typeface="+mn-lt"/>
                <a:cs typeface="+mn-lt"/>
              </a:rPr>
              <a:t>komande</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pakete</a:t>
            </a:r>
            <a:r>
              <a:rPr lang="en-US" sz="1400" dirty="0">
                <a:ea typeface="+mn-lt"/>
                <a:cs typeface="+mn-lt"/>
              </a:rPr>
              <a:t> </a:t>
            </a:r>
            <a:r>
              <a:rPr lang="en-US" sz="1400" dirty="0" err="1">
                <a:ea typeface="+mn-lt"/>
                <a:cs typeface="+mn-lt"/>
              </a:rPr>
              <a:t>podataka</a:t>
            </a:r>
            <a:endParaRPr lang="en-US" sz="1400" dirty="0" err="1">
              <a:cs typeface="Arial"/>
            </a:endParaRPr>
          </a:p>
          <a:p>
            <a:pPr lvl="1" indent="-188595">
              <a:buFont typeface="Courier New" panose="05000000000000000000" pitchFamily="2" charset="2"/>
              <a:buChar char="o"/>
            </a:pPr>
            <a:r>
              <a:rPr lang="en-US" sz="1400" dirty="0" err="1">
                <a:ea typeface="+mn-lt"/>
                <a:cs typeface="+mn-lt"/>
              </a:rPr>
              <a:t>Komponente</a:t>
            </a:r>
            <a:r>
              <a:rPr lang="en-US" sz="1400" dirty="0">
                <a:ea typeface="+mn-lt"/>
                <a:cs typeface="+mn-lt"/>
              </a:rPr>
              <a:t> </a:t>
            </a:r>
            <a:r>
              <a:rPr lang="en-US" sz="1400" dirty="0" err="1">
                <a:ea typeface="+mn-lt"/>
                <a:cs typeface="+mn-lt"/>
              </a:rPr>
              <a:t>kreiraju</a:t>
            </a:r>
            <a:r>
              <a:rPr lang="en-US" sz="1400" dirty="0">
                <a:ea typeface="+mn-lt"/>
                <a:cs typeface="+mn-lt"/>
              </a:rPr>
              <a:t> </a:t>
            </a:r>
            <a:r>
              <a:rPr lang="en-US" sz="1400" dirty="0" err="1">
                <a:ea typeface="+mn-lt"/>
                <a:cs typeface="+mn-lt"/>
              </a:rPr>
              <a:t>sekvence</a:t>
            </a:r>
            <a:r>
              <a:rPr lang="en-US" sz="1400" dirty="0">
                <a:ea typeface="+mn-lt"/>
                <a:cs typeface="+mn-lt"/>
              </a:rPr>
              <a:t> </a:t>
            </a:r>
            <a:r>
              <a:rPr lang="en-US" sz="1400" dirty="0" err="1">
                <a:ea typeface="+mn-lt"/>
                <a:cs typeface="+mn-lt"/>
              </a:rPr>
              <a:t>spajanjem</a:t>
            </a:r>
            <a:r>
              <a:rPr lang="en-US" sz="1400" dirty="0">
                <a:ea typeface="+mn-lt"/>
                <a:cs typeface="+mn-lt"/>
              </a:rPr>
              <a:t> </a:t>
            </a:r>
            <a:r>
              <a:rPr lang="en-US" sz="1400" dirty="0" err="1">
                <a:ea typeface="+mn-lt"/>
                <a:cs typeface="+mn-lt"/>
              </a:rPr>
              <a:t>više</a:t>
            </a:r>
            <a:r>
              <a:rPr lang="en-US" sz="1400" dirty="0">
                <a:ea typeface="+mn-lt"/>
                <a:cs typeface="+mn-lt"/>
              </a:rPr>
              <a:t> </a:t>
            </a:r>
            <a:r>
              <a:rPr lang="en-US" sz="1400" dirty="0" err="1">
                <a:ea typeface="+mn-lt"/>
                <a:cs typeface="+mn-lt"/>
              </a:rPr>
              <a:t>paketa</a:t>
            </a:r>
            <a:r>
              <a:rPr lang="en-US" sz="1400" dirty="0">
                <a:ea typeface="+mn-lt"/>
                <a:cs typeface="+mn-lt"/>
              </a:rPr>
              <a:t> </a:t>
            </a:r>
            <a:r>
              <a:rPr lang="en-US" sz="1400" dirty="0" err="1">
                <a:ea typeface="+mn-lt"/>
                <a:cs typeface="+mn-lt"/>
              </a:rPr>
              <a:t>zajedno</a:t>
            </a:r>
            <a:r>
              <a:rPr lang="en-US" sz="1400" dirty="0">
                <a:ea typeface="+mn-lt"/>
                <a:cs typeface="+mn-lt"/>
              </a:rPr>
              <a:t> </a:t>
            </a:r>
            <a:r>
              <a:rPr lang="en-US" sz="1400" dirty="0" err="1">
                <a:ea typeface="+mn-lt"/>
                <a:cs typeface="+mn-lt"/>
              </a:rPr>
              <a:t>kako</a:t>
            </a:r>
            <a:r>
              <a:rPr lang="en-US" sz="1400" dirty="0">
                <a:ea typeface="+mn-lt"/>
                <a:cs typeface="+mn-lt"/>
              </a:rPr>
              <a:t> bi </a:t>
            </a:r>
            <a:r>
              <a:rPr lang="en-US" sz="1400" dirty="0" err="1">
                <a:ea typeface="+mn-lt"/>
                <a:cs typeface="+mn-lt"/>
              </a:rPr>
              <a:t>sačinjavali</a:t>
            </a:r>
            <a:r>
              <a:rPr lang="en-US" sz="1400" dirty="0">
                <a:ea typeface="+mn-lt"/>
                <a:cs typeface="+mn-lt"/>
              </a:rPr>
              <a:t> </a:t>
            </a:r>
            <a:r>
              <a:rPr lang="en-US" sz="1400" dirty="0" err="1">
                <a:ea typeface="+mn-lt"/>
                <a:cs typeface="+mn-lt"/>
              </a:rPr>
              <a:t>funkciju</a:t>
            </a:r>
          </a:p>
          <a:p>
            <a:pPr lvl="1" indent="-188595">
              <a:buFont typeface="Courier New" panose="05000000000000000000" pitchFamily="2" charset="2"/>
              <a:buChar char="o"/>
            </a:pPr>
            <a:r>
              <a:rPr lang="en-US" sz="1400" dirty="0" err="1">
                <a:ea typeface="+mn-lt"/>
                <a:cs typeface="+mn-lt"/>
              </a:rPr>
              <a:t>Nekoliko</a:t>
            </a:r>
            <a:r>
              <a:rPr lang="en-US" sz="1400" dirty="0">
                <a:ea typeface="+mn-lt"/>
                <a:cs typeface="+mn-lt"/>
              </a:rPr>
              <a:t> </a:t>
            </a:r>
            <a:r>
              <a:rPr lang="en-US" sz="1400" dirty="0" err="1">
                <a:ea typeface="+mn-lt"/>
                <a:cs typeface="+mn-lt"/>
              </a:rPr>
              <a:t>sekvenci</a:t>
            </a:r>
            <a:r>
              <a:rPr lang="en-US" sz="1400" dirty="0">
                <a:ea typeface="+mn-lt"/>
                <a:cs typeface="+mn-lt"/>
              </a:rPr>
              <a:t> </a:t>
            </a:r>
            <a:r>
              <a:rPr lang="en-US" sz="1400" dirty="0" err="1">
                <a:ea typeface="+mn-lt"/>
                <a:cs typeface="+mn-lt"/>
              </a:rPr>
              <a:t>čine</a:t>
            </a:r>
            <a:r>
              <a:rPr lang="en-US" sz="1400" dirty="0">
                <a:ea typeface="+mn-lt"/>
                <a:cs typeface="+mn-lt"/>
              </a:rPr>
              <a:t> program </a:t>
            </a:r>
            <a:r>
              <a:rPr lang="en-US" sz="1400" dirty="0" err="1">
                <a:ea typeface="+mn-lt"/>
                <a:cs typeface="+mn-lt"/>
              </a:rPr>
              <a:t>ili</a:t>
            </a:r>
            <a:r>
              <a:rPr lang="en-US" sz="1400" dirty="0">
                <a:ea typeface="+mn-lt"/>
                <a:cs typeface="+mn-lt"/>
              </a:rPr>
              <a:t> </a:t>
            </a:r>
            <a:r>
              <a:rPr lang="en-US" sz="1400" dirty="0" err="1">
                <a:ea typeface="+mn-lt"/>
                <a:cs typeface="+mn-lt"/>
              </a:rPr>
              <a:t>implementaciju</a:t>
            </a:r>
            <a:r>
              <a:rPr lang="en-US" sz="1400" dirty="0">
                <a:ea typeface="+mn-lt"/>
                <a:cs typeface="+mn-lt"/>
              </a:rPr>
              <a:t> </a:t>
            </a:r>
            <a:r>
              <a:rPr lang="en-US" sz="1400" dirty="0" err="1">
                <a:ea typeface="+mn-lt"/>
                <a:cs typeface="+mn-lt"/>
              </a:rPr>
              <a:t>algoritma</a:t>
            </a:r>
            <a:endParaRPr lang="en-US" sz="1400" dirty="0" err="1">
              <a:cs typeface="Arial"/>
            </a:endParaRPr>
          </a:p>
          <a:p>
            <a:pPr lvl="1" indent="-188595">
              <a:buFont typeface="Courier New" panose="05000000000000000000" pitchFamily="2" charset="2"/>
              <a:buChar char="o"/>
            </a:pPr>
            <a:endParaRPr lang="en-US" sz="1400" dirty="0">
              <a:ea typeface="+mn-lt"/>
              <a:cs typeface="+mn-lt"/>
            </a:endParaRPr>
          </a:p>
          <a:p>
            <a:r>
              <a:rPr lang="en-US" sz="1600" dirty="0" err="1">
                <a:ea typeface="+mn-lt"/>
                <a:cs typeface="+mn-lt"/>
              </a:rPr>
              <a:t>Često</a:t>
            </a:r>
            <a:r>
              <a:rPr lang="en-US" sz="1600" dirty="0">
                <a:ea typeface="+mn-lt"/>
                <a:cs typeface="+mn-lt"/>
              </a:rPr>
              <a:t>, </a:t>
            </a:r>
            <a:r>
              <a:rPr lang="en-US" sz="1600" dirty="0" err="1">
                <a:ea typeface="+mn-lt"/>
                <a:cs typeface="+mn-lt"/>
              </a:rPr>
              <a:t>izbor</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abstrakcije</a:t>
            </a:r>
            <a:r>
              <a:rPr lang="en-US" sz="1600" dirty="0">
                <a:ea typeface="+mn-lt"/>
                <a:cs typeface="+mn-lt"/>
              </a:rPr>
              <a:t> je </a:t>
            </a:r>
            <a:r>
              <a:rPr lang="en-US" sz="1600" dirty="0" err="1">
                <a:ea typeface="+mn-lt"/>
                <a:cs typeface="+mn-lt"/>
              </a:rPr>
              <a:t>usaglašen</a:t>
            </a:r>
            <a:r>
              <a:rPr lang="en-US" sz="1600" dirty="0">
                <a:ea typeface="+mn-lt"/>
                <a:cs typeface="+mn-lt"/>
              </a:rPr>
              <a:t> </a:t>
            </a:r>
            <a:r>
              <a:rPr lang="en-US" sz="1600" dirty="0" err="1">
                <a:ea typeface="+mn-lt"/>
                <a:cs typeface="+mn-lt"/>
              </a:rPr>
              <a:t>sa</a:t>
            </a:r>
            <a:r>
              <a:rPr lang="en-US" sz="1600" dirty="0">
                <a:ea typeface="+mn-lt"/>
                <a:cs typeface="+mn-lt"/>
              </a:rPr>
              <a:t> </a:t>
            </a:r>
            <a:r>
              <a:rPr lang="en-US" sz="1600" dirty="0" err="1">
                <a:ea typeface="+mn-lt"/>
                <a:cs typeface="+mn-lt"/>
              </a:rPr>
              <a:t>trenutnim</a:t>
            </a:r>
            <a:r>
              <a:rPr lang="en-US" sz="1600" dirty="0">
                <a:ea typeface="+mn-lt"/>
                <a:cs typeface="+mn-lt"/>
              </a:rPr>
              <a:t> </a:t>
            </a:r>
            <a:r>
              <a:rPr lang="en-US" sz="1600" dirty="0" err="1">
                <a:ea typeface="+mn-lt"/>
                <a:cs typeface="+mn-lt"/>
              </a:rPr>
              <a:t>verifikacionim</a:t>
            </a:r>
            <a:r>
              <a:rPr lang="en-US" sz="1600" dirty="0">
                <a:ea typeface="+mn-lt"/>
                <a:cs typeface="+mn-lt"/>
              </a:rPr>
              <a:t> </a:t>
            </a:r>
            <a:r>
              <a:rPr lang="en-US" sz="1600" dirty="0" err="1">
                <a:ea typeface="+mn-lt"/>
                <a:cs typeface="+mn-lt"/>
              </a:rPr>
              <a:t>nivoom</a:t>
            </a:r>
            <a:endParaRPr lang="en-US" sz="1600" dirty="0" err="1">
              <a:cs typeface="Arial"/>
            </a:endParaRPr>
          </a:p>
          <a:p>
            <a:pPr lvl="1" indent="-188595">
              <a:buFont typeface="Courier New" panose="05000000000000000000" pitchFamily="2" charset="2"/>
              <a:buChar char="o"/>
            </a:pPr>
            <a:r>
              <a:rPr lang="en-US" sz="1400" dirty="0">
                <a:ea typeface="+mn-lt"/>
                <a:cs typeface="+mn-lt"/>
              </a:rPr>
              <a:t>Na </a:t>
            </a:r>
            <a:r>
              <a:rPr lang="en-US" sz="1400" dirty="0" err="1">
                <a:ea typeface="+mn-lt"/>
                <a:cs typeface="+mn-lt"/>
              </a:rPr>
              <a:t>nivou</a:t>
            </a:r>
            <a:r>
              <a:rPr lang="en-US" sz="1400" dirty="0">
                <a:ea typeface="+mn-lt"/>
                <a:cs typeface="+mn-lt"/>
              </a:rPr>
              <a:t> </a:t>
            </a:r>
            <a:r>
              <a:rPr lang="en-US" sz="1400" dirty="0" err="1">
                <a:ea typeface="+mn-lt"/>
                <a:cs typeface="+mn-lt"/>
              </a:rPr>
              <a:t>dizajnera</a:t>
            </a:r>
            <a:r>
              <a:rPr lang="en-US" sz="1400" dirty="0">
                <a:ea typeface="+mn-lt"/>
                <a:cs typeface="+mn-lt"/>
              </a:rPr>
              <a:t> </a:t>
            </a:r>
            <a:r>
              <a:rPr lang="en-US" sz="1400" dirty="0" err="1">
                <a:ea typeface="+mn-lt"/>
                <a:cs typeface="+mn-lt"/>
              </a:rPr>
              <a:t>koriste</a:t>
            </a:r>
            <a:r>
              <a:rPr lang="en-US" sz="1400" dirty="0">
                <a:ea typeface="+mn-lt"/>
                <a:cs typeface="+mn-lt"/>
              </a:rPr>
              <a:t> se </a:t>
            </a:r>
            <a:r>
              <a:rPr lang="en-US" sz="1400" dirty="0" err="1">
                <a:ea typeface="+mn-lt"/>
                <a:cs typeface="+mn-lt"/>
              </a:rPr>
              <a:t>tokovi</a:t>
            </a:r>
            <a:r>
              <a:rPr lang="en-US" sz="1400" dirty="0">
                <a:ea typeface="+mn-lt"/>
                <a:cs typeface="+mn-lt"/>
              </a:rPr>
              <a:t> </a:t>
            </a:r>
            <a:r>
              <a:rPr lang="en-US" sz="1400" dirty="0" err="1">
                <a:ea typeface="+mn-lt"/>
                <a:cs typeface="+mn-lt"/>
              </a:rPr>
              <a:t>bita</a:t>
            </a:r>
            <a:r>
              <a:rPr lang="en-US" sz="1400" dirty="0">
                <a:ea typeface="+mn-lt"/>
                <a:cs typeface="+mn-lt"/>
              </a:rPr>
              <a:t> za </a:t>
            </a:r>
            <a:r>
              <a:rPr lang="en-US" sz="1400" dirty="0" err="1">
                <a:ea typeface="+mn-lt"/>
                <a:cs typeface="+mn-lt"/>
              </a:rPr>
              <a:t>verifikaciju</a:t>
            </a:r>
            <a:r>
              <a:rPr lang="en-US" sz="1400" dirty="0">
                <a:ea typeface="+mn-lt"/>
                <a:cs typeface="+mn-lt"/>
              </a:rPr>
              <a:t> </a:t>
            </a:r>
            <a:r>
              <a:rPr lang="en-US" sz="1400" dirty="0" err="1">
                <a:ea typeface="+mn-lt"/>
                <a:cs typeface="+mn-lt"/>
              </a:rPr>
              <a:t>jednostavnih</a:t>
            </a:r>
            <a:r>
              <a:rPr lang="en-US" sz="1400" dirty="0">
                <a:ea typeface="+mn-lt"/>
                <a:cs typeface="+mn-lt"/>
              </a:rPr>
              <a:t> </a:t>
            </a:r>
            <a:r>
              <a:rPr lang="en-US" sz="1400" dirty="0" err="1">
                <a:ea typeface="+mn-lt"/>
                <a:cs typeface="+mn-lt"/>
              </a:rPr>
              <a:t>blokova</a:t>
            </a:r>
            <a:r>
              <a:rPr lang="en-US" sz="1400" dirty="0">
                <a:ea typeface="+mn-lt"/>
                <a:cs typeface="+mn-lt"/>
              </a:rPr>
              <a:t> </a:t>
            </a:r>
          </a:p>
          <a:p>
            <a:pPr lvl="1" indent="-188595">
              <a:buFont typeface="Courier New" panose="05000000000000000000" pitchFamily="2" charset="2"/>
              <a:buChar char="o"/>
            </a:pPr>
            <a:r>
              <a:rPr lang="en-US" sz="1400" dirty="0">
                <a:ea typeface="+mn-lt"/>
                <a:cs typeface="+mn-lt"/>
              </a:rPr>
              <a:t>Na </a:t>
            </a:r>
            <a:r>
              <a:rPr lang="en-US" sz="1400" dirty="0" err="1">
                <a:ea typeface="+mn-lt"/>
                <a:cs typeface="+mn-lt"/>
              </a:rPr>
              <a:t>nivou</a:t>
            </a:r>
            <a:r>
              <a:rPr lang="en-US" sz="1400" dirty="0">
                <a:ea typeface="+mn-lt"/>
                <a:cs typeface="+mn-lt"/>
              </a:rPr>
              <a:t> </a:t>
            </a:r>
            <a:r>
              <a:rPr lang="en-US" sz="1400" dirty="0" err="1">
                <a:ea typeface="+mn-lt"/>
                <a:cs typeface="+mn-lt"/>
              </a:rPr>
              <a:t>jedinice</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čipa</a:t>
            </a:r>
            <a:r>
              <a:rPr lang="en-US" sz="1400" dirty="0">
                <a:ea typeface="+mn-lt"/>
                <a:cs typeface="+mn-lt"/>
              </a:rPr>
              <a:t>, </a:t>
            </a:r>
            <a:r>
              <a:rPr lang="en-US" sz="1400" dirty="0" err="1">
                <a:ea typeface="+mn-lt"/>
                <a:cs typeface="+mn-lt"/>
              </a:rPr>
              <a:t>verifikacioni</a:t>
            </a:r>
            <a:r>
              <a:rPr lang="en-US" sz="1400" dirty="0">
                <a:ea typeface="+mn-lt"/>
                <a:cs typeface="+mn-lt"/>
              </a:rPr>
              <a:t> </a:t>
            </a:r>
            <a:r>
              <a:rPr lang="en-US" sz="1400" dirty="0" err="1">
                <a:ea typeface="+mn-lt"/>
                <a:cs typeface="+mn-lt"/>
              </a:rPr>
              <a:t>inženjeri</a:t>
            </a:r>
            <a:r>
              <a:rPr lang="en-US" sz="1400" dirty="0">
                <a:ea typeface="+mn-lt"/>
                <a:cs typeface="+mn-lt"/>
              </a:rPr>
              <a:t> </a:t>
            </a:r>
            <a:r>
              <a:rPr lang="en-US" sz="1400" dirty="0" err="1">
                <a:ea typeface="+mn-lt"/>
                <a:cs typeface="+mn-lt"/>
              </a:rPr>
              <a:t>tipično</a:t>
            </a:r>
            <a:r>
              <a:rPr lang="en-US" sz="1400" dirty="0">
                <a:ea typeface="+mn-lt"/>
                <a:cs typeface="+mn-lt"/>
              </a:rPr>
              <a:t> </a:t>
            </a:r>
            <a:r>
              <a:rPr lang="en-US" sz="1400" dirty="0" err="1">
                <a:ea typeface="+mn-lt"/>
                <a:cs typeface="+mn-lt"/>
              </a:rPr>
              <a:t>koriste</a:t>
            </a:r>
            <a:r>
              <a:rPr lang="en-US" sz="1400" dirty="0">
                <a:ea typeface="+mn-lt"/>
                <a:cs typeface="+mn-lt"/>
              </a:rPr>
              <a:t> </a:t>
            </a:r>
            <a:r>
              <a:rPr lang="en-US" sz="1400" dirty="0" err="1">
                <a:ea typeface="+mn-lt"/>
                <a:cs typeface="+mn-lt"/>
              </a:rPr>
              <a:t>pakete</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sekvence</a:t>
            </a:r>
            <a:r>
              <a:rPr lang="en-US" sz="1400" dirty="0">
                <a:ea typeface="+mn-lt"/>
                <a:cs typeface="+mn-lt"/>
              </a:rPr>
              <a:t> </a:t>
            </a:r>
            <a:r>
              <a:rPr lang="en-US" sz="1400" dirty="0" err="1">
                <a:ea typeface="+mn-lt"/>
                <a:cs typeface="+mn-lt"/>
              </a:rPr>
              <a:t>kao</a:t>
            </a:r>
            <a:r>
              <a:rPr lang="en-US" sz="1400" dirty="0">
                <a:ea typeface="+mn-lt"/>
                <a:cs typeface="+mn-lt"/>
              </a:rPr>
              <a:t> </a:t>
            </a:r>
            <a:r>
              <a:rPr lang="en-US" sz="1400" dirty="0" err="1">
                <a:ea typeface="+mn-lt"/>
                <a:cs typeface="+mn-lt"/>
              </a:rPr>
              <a:t>nivo</a:t>
            </a:r>
            <a:r>
              <a:rPr lang="en-US" sz="1400" dirty="0">
                <a:ea typeface="+mn-lt"/>
                <a:cs typeface="+mn-lt"/>
              </a:rPr>
              <a:t> </a:t>
            </a:r>
            <a:r>
              <a:rPr lang="en-US" sz="1400" dirty="0" err="1">
                <a:ea typeface="+mn-lt"/>
                <a:cs typeface="+mn-lt"/>
              </a:rPr>
              <a:t>apstrakcije</a:t>
            </a:r>
            <a:r>
              <a:rPr lang="en-US" sz="1400" dirty="0">
                <a:ea typeface="+mn-lt"/>
                <a:cs typeface="+mn-lt"/>
              </a:rPr>
              <a:t> </a:t>
            </a:r>
          </a:p>
          <a:p>
            <a:pPr lvl="1" indent="-188595">
              <a:buFont typeface="Courier New" panose="05000000000000000000" pitchFamily="2" charset="2"/>
              <a:buChar char="o"/>
            </a:pPr>
            <a:r>
              <a:rPr lang="en-US" sz="1400" dirty="0" err="1">
                <a:ea typeface="+mn-lt"/>
                <a:cs typeface="+mn-lt"/>
              </a:rPr>
              <a:t>Apstrakcija</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nivou</a:t>
            </a:r>
            <a:r>
              <a:rPr lang="en-US" sz="1400" dirty="0">
                <a:ea typeface="+mn-lt"/>
                <a:cs typeface="+mn-lt"/>
              </a:rPr>
              <a:t> </a:t>
            </a:r>
            <a:r>
              <a:rPr lang="en-US" sz="1400" dirty="0" err="1">
                <a:ea typeface="+mn-lt"/>
                <a:cs typeface="+mn-lt"/>
              </a:rPr>
              <a:t>programa</a:t>
            </a:r>
            <a:r>
              <a:rPr lang="en-US" sz="1400" dirty="0">
                <a:ea typeface="+mn-lt"/>
                <a:cs typeface="+mn-lt"/>
              </a:rPr>
              <a:t> se </a:t>
            </a:r>
            <a:r>
              <a:rPr lang="en-US" sz="1400" dirty="0" err="1">
                <a:ea typeface="+mn-lt"/>
                <a:cs typeface="+mn-lt"/>
              </a:rPr>
              <a:t>retko</a:t>
            </a:r>
            <a:r>
              <a:rPr lang="en-US" sz="1400" dirty="0">
                <a:ea typeface="+mn-lt"/>
                <a:cs typeface="+mn-lt"/>
              </a:rPr>
              <a:t> </a:t>
            </a:r>
            <a:r>
              <a:rPr lang="en-US" sz="1400" dirty="0" err="1">
                <a:ea typeface="+mn-lt"/>
                <a:cs typeface="+mn-lt"/>
              </a:rPr>
              <a:t>koristi</a:t>
            </a:r>
            <a:r>
              <a:rPr lang="en-US" sz="1400" dirty="0">
                <a:ea typeface="+mn-lt"/>
                <a:cs typeface="+mn-lt"/>
              </a:rPr>
              <a:t> </a:t>
            </a:r>
            <a:r>
              <a:rPr lang="en-US" sz="1400" dirty="0" err="1">
                <a:ea typeface="+mn-lt"/>
                <a:cs typeface="+mn-lt"/>
              </a:rPr>
              <a:t>na</a:t>
            </a:r>
            <a:r>
              <a:rPr lang="en-US" sz="1400" dirty="0">
                <a:ea typeface="+mn-lt"/>
                <a:cs typeface="+mn-lt"/>
              </a:rPr>
              <a:t> </a:t>
            </a:r>
            <a:r>
              <a:rPr lang="en-US" sz="1400" dirty="0" err="1">
                <a:ea typeface="+mn-lt"/>
                <a:cs typeface="+mn-lt"/>
              </a:rPr>
              <a:t>nivoima</a:t>
            </a:r>
            <a:r>
              <a:rPr lang="en-US" sz="1400" dirty="0">
                <a:ea typeface="+mn-lt"/>
                <a:cs typeface="+mn-lt"/>
              </a:rPr>
              <a:t> </a:t>
            </a:r>
            <a:r>
              <a:rPr lang="en-US" sz="1400" dirty="0" err="1">
                <a:ea typeface="+mn-lt"/>
                <a:cs typeface="+mn-lt"/>
              </a:rPr>
              <a:t>nižim</a:t>
            </a:r>
            <a:r>
              <a:rPr lang="en-US" sz="1400" dirty="0">
                <a:ea typeface="+mn-lt"/>
                <a:cs typeface="+mn-lt"/>
              </a:rPr>
              <a:t> od </a:t>
            </a:r>
            <a:r>
              <a:rPr lang="en-US" sz="1400" dirty="0" err="1">
                <a:ea typeface="+mn-lt"/>
                <a:cs typeface="+mn-lt"/>
              </a:rPr>
              <a:t>nivoa</a:t>
            </a:r>
            <a:r>
              <a:rPr lang="en-US" sz="1400" dirty="0">
                <a:ea typeface="+mn-lt"/>
                <a:cs typeface="+mn-lt"/>
              </a:rPr>
              <a:t> </a:t>
            </a:r>
            <a:r>
              <a:rPr lang="en-US" sz="1400" dirty="0" err="1">
                <a:ea typeface="+mn-lt"/>
                <a:cs typeface="+mn-lt"/>
              </a:rPr>
              <a:t>sistema</a:t>
            </a:r>
            <a:endParaRPr lang="en-US" sz="1400" dirty="0" err="1">
              <a:cs typeface="Arial"/>
            </a:endParaRPr>
          </a:p>
        </p:txBody>
      </p:sp>
    </p:spTree>
    <p:extLst>
      <p:ext uri="{BB962C8B-B14F-4D97-AF65-F5344CB8AC3E}">
        <p14:creationId xmlns:p14="http://schemas.microsoft.com/office/powerpoint/2010/main" val="1085282771"/>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64BB895B-517A-43A0-F368-5ED6C4C6389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274CCC-3B30-41CD-8CAA-64999AFE2665}" type="slidenum">
              <a:rPr lang="de-DE" altLang="en-US">
                <a:solidFill>
                  <a:schemeClr val="bg1"/>
                </a:solidFill>
              </a:rPr>
              <a:pPr/>
              <a:t>24</a:t>
            </a:fld>
            <a:endParaRPr lang="de-DE" altLang="en-US">
              <a:solidFill>
                <a:schemeClr val="bg1"/>
              </a:solidFill>
            </a:endParaRPr>
          </a:p>
        </p:txBody>
      </p:sp>
      <p:sp>
        <p:nvSpPr>
          <p:cNvPr id="12291" name="Rectangle 2">
            <a:extLst>
              <a:ext uri="{FF2B5EF4-FFF2-40B4-BE49-F238E27FC236}">
                <a16:creationId xmlns:a16="http://schemas.microsoft.com/office/drawing/2014/main" id="{AB6532AF-40FB-421E-9CB1-EF7809E40177}"/>
              </a:ext>
            </a:extLst>
          </p:cNvPr>
          <p:cNvSpPr>
            <a:spLocks noGrp="1" noChangeArrowheads="1"/>
          </p:cNvSpPr>
          <p:nvPr>
            <p:ph type="title"/>
          </p:nvPr>
        </p:nvSpPr>
        <p:spPr/>
        <p:txBody>
          <a:bodyPr/>
          <a:lstStyle/>
          <a:p>
            <a:r>
              <a:rPr lang="en-US" sz="2200" dirty="0" err="1"/>
              <a:t>Specifični</a:t>
            </a:r>
            <a:r>
              <a:rPr lang="en-US" sz="2200" dirty="0"/>
              <a:t> </a:t>
            </a:r>
            <a:r>
              <a:rPr lang="en-US" sz="2200" dirty="0" err="1"/>
              <a:t>testovi</a:t>
            </a:r>
            <a:r>
              <a:rPr lang="en-US" sz="2200" dirty="0"/>
              <a:t> </a:t>
            </a:r>
            <a:r>
              <a:rPr lang="en-US" sz="2200" dirty="0" err="1"/>
              <a:t>i</a:t>
            </a:r>
            <a:r>
              <a:rPr lang="en-US" sz="2200" dirty="0"/>
              <a:t> </a:t>
            </a:r>
            <a:r>
              <a:rPr lang="en-US" sz="2200" dirty="0" err="1"/>
              <a:t>metode</a:t>
            </a:r>
            <a:r>
              <a:rPr lang="en-US" sz="2200" dirty="0"/>
              <a:t>: </a:t>
            </a:r>
            <a:r>
              <a:rPr lang="en-US" sz="2200" dirty="0" err="1"/>
              <a:t>Okruženje</a:t>
            </a:r>
            <a:r>
              <a:rPr lang="en-US" altLang="en-US" sz="2200" dirty="0"/>
              <a:t> VI (Provera)</a:t>
            </a:r>
            <a:endParaRPr lang="en-US" altLang="en-US" sz="2200" dirty="0">
              <a:cs typeface="Arial"/>
            </a:endParaRPr>
          </a:p>
        </p:txBody>
      </p:sp>
      <p:sp>
        <p:nvSpPr>
          <p:cNvPr id="12292" name="Rectangle 3">
            <a:extLst>
              <a:ext uri="{FF2B5EF4-FFF2-40B4-BE49-F238E27FC236}">
                <a16:creationId xmlns:a16="http://schemas.microsoft.com/office/drawing/2014/main" id="{315AD0E5-465B-3A66-7F28-C61D292BC6FB}"/>
              </a:ext>
            </a:extLst>
          </p:cNvPr>
          <p:cNvSpPr>
            <a:spLocks noGrp="1" noChangeArrowheads="1"/>
          </p:cNvSpPr>
          <p:nvPr>
            <p:ph type="body" idx="1"/>
          </p:nvPr>
        </p:nvSpPr>
        <p:spPr>
          <a:xfrm>
            <a:off x="319088" y="863600"/>
            <a:ext cx="8504281" cy="4927685"/>
          </a:xfrm>
        </p:spPr>
        <p:txBody>
          <a:bodyPr/>
          <a:lstStyle/>
          <a:p>
            <a:r>
              <a:rPr lang="en-US" sz="1600" dirty="0" err="1">
                <a:ea typeface="+mn-lt"/>
                <a:cs typeface="+mn-lt"/>
              </a:rPr>
              <a:t>Strategija</a:t>
            </a:r>
            <a:r>
              <a:rPr lang="en-US" sz="1600" dirty="0">
                <a:ea typeface="+mn-lt"/>
                <a:cs typeface="+mn-lt"/>
              </a:rPr>
              <a:t> </a:t>
            </a:r>
            <a:r>
              <a:rPr lang="en-US" sz="1600" dirty="0" err="1">
                <a:ea typeface="+mn-lt"/>
                <a:cs typeface="+mn-lt"/>
              </a:rPr>
              <a:t>provere</a:t>
            </a:r>
            <a:r>
              <a:rPr lang="en-US" sz="1600" dirty="0">
                <a:ea typeface="+mn-lt"/>
                <a:cs typeface="+mn-lt"/>
              </a:rPr>
              <a:t> se </a:t>
            </a:r>
            <a:r>
              <a:rPr lang="en-US" sz="1600" dirty="0" err="1">
                <a:ea typeface="+mn-lt"/>
                <a:cs typeface="+mn-lt"/>
              </a:rPr>
              <a:t>određuje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osnovu</a:t>
            </a:r>
            <a:r>
              <a:rPr lang="en-US" sz="1600" dirty="0">
                <a:ea typeface="+mn-lt"/>
                <a:cs typeface="+mn-lt"/>
              </a:rPr>
              <a:t> </a:t>
            </a:r>
            <a:r>
              <a:rPr lang="en-US" sz="1600" dirty="0" err="1">
                <a:ea typeface="+mn-lt"/>
                <a:cs typeface="+mn-lt"/>
              </a:rPr>
              <a:t>izbora</a:t>
            </a:r>
            <a:r>
              <a:rPr lang="en-US" sz="1600" dirty="0">
                <a:ea typeface="+mn-lt"/>
                <a:cs typeface="+mn-lt"/>
              </a:rPr>
              <a:t> </a:t>
            </a:r>
            <a:r>
              <a:rPr lang="en-US" sz="1600" dirty="0" err="1">
                <a:ea typeface="+mn-lt"/>
                <a:cs typeface="+mn-lt"/>
              </a:rPr>
              <a:t>tipa</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crna</a:t>
            </a:r>
            <a:r>
              <a:rPr lang="en-US" sz="1600" dirty="0">
                <a:ea typeface="+mn-lt"/>
                <a:cs typeface="+mn-lt"/>
              </a:rPr>
              <a:t> </a:t>
            </a:r>
            <a:r>
              <a:rPr lang="en-US" sz="1600" dirty="0" err="1">
                <a:ea typeface="+mn-lt"/>
                <a:cs typeface="+mn-lt"/>
              </a:rPr>
              <a:t>kutija</a:t>
            </a:r>
            <a:r>
              <a:rPr lang="en-US" sz="1600" dirty="0">
                <a:ea typeface="+mn-lt"/>
                <a:cs typeface="+mn-lt"/>
              </a:rPr>
              <a:t>, </a:t>
            </a:r>
            <a:r>
              <a:rPr lang="en-US" sz="1600" dirty="0" err="1">
                <a:ea typeface="+mn-lt"/>
                <a:cs typeface="+mn-lt"/>
              </a:rPr>
              <a:t>bela</a:t>
            </a:r>
            <a:r>
              <a:rPr lang="en-US" sz="1600" dirty="0">
                <a:ea typeface="+mn-lt"/>
                <a:cs typeface="+mn-lt"/>
              </a:rPr>
              <a:t> </a:t>
            </a:r>
            <a:r>
              <a:rPr lang="en-US" sz="1600" dirty="0" err="1">
                <a:ea typeface="+mn-lt"/>
                <a:cs typeface="+mn-lt"/>
              </a:rPr>
              <a:t>kutija</a:t>
            </a:r>
            <a:r>
              <a:rPr lang="en-US" sz="1600" dirty="0">
                <a:ea typeface="+mn-lt"/>
                <a:cs typeface="+mn-lt"/>
              </a:rPr>
              <a:t>, </a:t>
            </a:r>
            <a:r>
              <a:rPr lang="en-US" sz="1600" dirty="0" err="1">
                <a:ea typeface="+mn-lt"/>
                <a:cs typeface="+mn-lt"/>
              </a:rPr>
              <a:t>siva</a:t>
            </a:r>
            <a:r>
              <a:rPr lang="en-US" sz="1600" dirty="0">
                <a:ea typeface="+mn-lt"/>
                <a:cs typeface="+mn-lt"/>
              </a:rPr>
              <a:t> </a:t>
            </a:r>
            <a:r>
              <a:rPr lang="en-US" sz="1600" dirty="0" err="1">
                <a:ea typeface="+mn-lt"/>
                <a:cs typeface="+mn-lt"/>
              </a:rPr>
              <a:t>kutija</a:t>
            </a:r>
            <a:r>
              <a:rPr lang="en-US" sz="1600" dirty="0">
                <a:ea typeface="+mn-lt"/>
                <a:cs typeface="+mn-lt"/>
              </a:rPr>
              <a:t>), </a:t>
            </a:r>
            <a:r>
              <a:rPr lang="en-US" sz="1600" dirty="0" err="1">
                <a:ea typeface="+mn-lt"/>
                <a:cs typeface="+mn-lt"/>
              </a:rPr>
              <a:t>strategije</a:t>
            </a:r>
            <a:r>
              <a:rPr lang="en-US" sz="1600" dirty="0">
                <a:ea typeface="+mn-lt"/>
                <a:cs typeface="+mn-lt"/>
              </a:rPr>
              <a:t> </a:t>
            </a:r>
            <a:r>
              <a:rPr lang="en-US" sz="1600" dirty="0" err="1">
                <a:ea typeface="+mn-lt"/>
                <a:cs typeface="+mn-lt"/>
              </a:rPr>
              <a:t>generisanja</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tokom</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korišćenog</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apstrakcije</a:t>
            </a:r>
            <a:endParaRPr lang="en-US" dirty="0" err="1">
              <a:ea typeface="+mn-lt"/>
              <a:cs typeface="+mn-lt"/>
            </a:endParaRPr>
          </a:p>
          <a:p>
            <a:endParaRPr lang="en-US" sz="1600" dirty="0">
              <a:ea typeface="+mn-lt"/>
              <a:cs typeface="+mn-lt"/>
            </a:endParaRPr>
          </a:p>
          <a:p>
            <a:r>
              <a:rPr lang="en-US" sz="1600" dirty="0" err="1">
                <a:ea typeface="+mn-lt"/>
                <a:cs typeface="+mn-lt"/>
              </a:rPr>
              <a:t>Vrsta</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deterministički</a:t>
            </a:r>
            <a:r>
              <a:rPr lang="en-US" sz="1600" dirty="0">
                <a:ea typeface="+mn-lt"/>
                <a:cs typeface="+mn-lt"/>
              </a:rPr>
              <a:t> </a:t>
            </a:r>
            <a:r>
              <a:rPr lang="en-US" sz="1600" dirty="0" err="1">
                <a:ea typeface="+mn-lt"/>
                <a:cs typeface="+mn-lt"/>
              </a:rPr>
              <a:t>naspram</a:t>
            </a:r>
            <a:r>
              <a:rPr lang="en-US" sz="1600" dirty="0">
                <a:ea typeface="+mn-lt"/>
                <a:cs typeface="+mn-lt"/>
              </a:rPr>
              <a:t> slučajno generisanog) </a:t>
            </a:r>
            <a:r>
              <a:rPr lang="en-US" sz="1600" dirty="0" err="1">
                <a:ea typeface="+mn-lt"/>
                <a:cs typeface="+mn-lt"/>
              </a:rPr>
              <a:t>određuje</a:t>
            </a:r>
            <a:r>
              <a:rPr lang="en-US" sz="1600" dirty="0">
                <a:ea typeface="+mn-lt"/>
                <a:cs typeface="+mn-lt"/>
              </a:rPr>
              <a:t> </a:t>
            </a:r>
            <a:r>
              <a:rPr lang="en-US" sz="1600" dirty="0" err="1">
                <a:ea typeface="+mn-lt"/>
                <a:cs typeface="+mn-lt"/>
              </a:rPr>
              <a:t>izbor</a:t>
            </a:r>
            <a:r>
              <a:rPr lang="en-US" sz="1600" dirty="0">
                <a:ea typeface="+mn-lt"/>
                <a:cs typeface="+mn-lt"/>
              </a:rPr>
              <a:t> </a:t>
            </a:r>
            <a:r>
              <a:rPr lang="en-US" sz="1600" dirty="0" err="1">
                <a:ea typeface="+mn-lt"/>
                <a:cs typeface="+mn-lt"/>
              </a:rPr>
              <a:t>između</a:t>
            </a:r>
            <a:r>
              <a:rPr lang="en-US" sz="1600" dirty="0">
                <a:ea typeface="+mn-lt"/>
                <a:cs typeface="+mn-lt"/>
              </a:rPr>
              <a:t> </a:t>
            </a:r>
            <a:r>
              <a:rPr lang="en-US" sz="1600" dirty="0" err="1">
                <a:ea typeface="+mn-lt"/>
                <a:cs typeface="+mn-lt"/>
              </a:rPr>
              <a:t>zlatnih</a:t>
            </a:r>
            <a:r>
              <a:rPr lang="en-US" sz="1600" dirty="0">
                <a:ea typeface="+mn-lt"/>
                <a:cs typeface="+mn-lt"/>
              </a:rPr>
              <a:t> </a:t>
            </a:r>
            <a:r>
              <a:rPr lang="en-US" sz="1600" dirty="0" err="1">
                <a:ea typeface="+mn-lt"/>
                <a:cs typeface="+mn-lt"/>
              </a:rPr>
              <a:t>vektora</a:t>
            </a:r>
            <a:r>
              <a:rPr lang="en-US" sz="1600" dirty="0">
                <a:ea typeface="+mn-lt"/>
                <a:cs typeface="+mn-lt"/>
              </a:rPr>
              <a:t> (det.) </a:t>
            </a:r>
            <a:r>
              <a:rPr lang="en-US" sz="1600" dirty="0" err="1">
                <a:ea typeface="+mn-lt"/>
                <a:cs typeface="+mn-lt"/>
              </a:rPr>
              <a:t>i</a:t>
            </a:r>
            <a:r>
              <a:rPr lang="en-US" sz="1600" dirty="0">
                <a:ea typeface="+mn-lt"/>
                <a:cs typeface="+mn-lt"/>
              </a:rPr>
              <a:t> </a:t>
            </a:r>
            <a:r>
              <a:rPr lang="en-US" sz="1600" dirty="0" err="1">
                <a:ea typeface="+mn-lt"/>
                <a:cs typeface="+mn-lt"/>
              </a:rPr>
              <a:t>referentnog</a:t>
            </a:r>
            <a:r>
              <a:rPr lang="en-US" sz="1600" dirty="0">
                <a:ea typeface="+mn-lt"/>
                <a:cs typeface="+mn-lt"/>
              </a:rPr>
              <a:t> </a:t>
            </a:r>
            <a:r>
              <a:rPr lang="en-US" sz="1600" dirty="0" err="1">
                <a:ea typeface="+mn-lt"/>
                <a:cs typeface="+mn-lt"/>
              </a:rPr>
              <a:t>modela</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provere</a:t>
            </a:r>
            <a:r>
              <a:rPr lang="en-US" sz="1600" dirty="0">
                <a:ea typeface="+mn-lt"/>
                <a:cs typeface="+mn-lt"/>
              </a:rPr>
              <a:t> </a:t>
            </a:r>
            <a:r>
              <a:rPr lang="en-US" sz="1600" dirty="0" err="1">
                <a:ea typeface="+mn-lt"/>
                <a:cs typeface="+mn-lt"/>
              </a:rPr>
              <a:t>zasnovane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transakcijama</a:t>
            </a:r>
            <a:r>
              <a:rPr lang="en-US" sz="1600" dirty="0">
                <a:ea typeface="+mn-lt"/>
                <a:cs typeface="+mn-lt"/>
              </a:rPr>
              <a:t> (</a:t>
            </a:r>
            <a:r>
              <a:rPr lang="en-US" sz="1600" dirty="0" err="1">
                <a:ea typeface="+mn-lt"/>
                <a:cs typeface="+mn-lt"/>
              </a:rPr>
              <a:t>sluč</a:t>
            </a:r>
            <a:r>
              <a:rPr lang="en-US" sz="1600" dirty="0">
                <a:ea typeface="+mn-lt"/>
                <a:cs typeface="+mn-lt"/>
              </a:rPr>
              <a:t>.)</a:t>
            </a:r>
            <a:endParaRPr lang="en-US" dirty="0" err="1"/>
          </a:p>
          <a:p>
            <a:endParaRPr lang="en-US" sz="1600" dirty="0">
              <a:ea typeface="+mn-lt"/>
              <a:cs typeface="+mn-lt"/>
            </a:endParaRPr>
          </a:p>
          <a:p>
            <a:r>
              <a:rPr lang="en-US" sz="1600" dirty="0" err="1">
                <a:ea typeface="+mn-lt"/>
                <a:cs typeface="+mn-lt"/>
              </a:rPr>
              <a:t>Raspoloživost</a:t>
            </a:r>
            <a:r>
              <a:rPr lang="en-US" sz="1600" dirty="0">
                <a:ea typeface="+mn-lt"/>
                <a:cs typeface="+mn-lt"/>
              </a:rPr>
              <a:t> </a:t>
            </a:r>
            <a:r>
              <a:rPr lang="en-US" sz="1600" dirty="0" err="1">
                <a:ea typeface="+mn-lt"/>
                <a:cs typeface="+mn-lt"/>
              </a:rPr>
              <a:t>resursa</a:t>
            </a:r>
            <a:r>
              <a:rPr lang="en-US" sz="1600" dirty="0">
                <a:ea typeface="+mn-lt"/>
                <a:cs typeface="+mn-lt"/>
              </a:rPr>
              <a:t> </a:t>
            </a:r>
            <a:r>
              <a:rPr lang="en-US" sz="1600" dirty="0" err="1">
                <a:ea typeface="+mn-lt"/>
                <a:cs typeface="+mn-lt"/>
              </a:rPr>
              <a:t>će</a:t>
            </a:r>
            <a:r>
              <a:rPr lang="en-US" sz="1600" dirty="0">
                <a:ea typeface="+mn-lt"/>
                <a:cs typeface="+mn-lt"/>
              </a:rPr>
              <a:t> </a:t>
            </a:r>
            <a:r>
              <a:rPr lang="en-US" sz="1600" dirty="0" err="1">
                <a:ea typeface="+mn-lt"/>
                <a:cs typeface="+mn-lt"/>
              </a:rPr>
              <a:t>takođe</a:t>
            </a:r>
            <a:r>
              <a:rPr lang="en-US" sz="1600" dirty="0">
                <a:ea typeface="+mn-lt"/>
                <a:cs typeface="+mn-lt"/>
              </a:rPr>
              <a:t> </a:t>
            </a:r>
            <a:r>
              <a:rPr lang="en-US" sz="1600" dirty="0" err="1">
                <a:ea typeface="+mn-lt"/>
                <a:cs typeface="+mn-lt"/>
              </a:rPr>
              <a:t>uticati</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odluku</a:t>
            </a:r>
            <a:r>
              <a:rPr lang="en-US" sz="1600" dirty="0">
                <a:ea typeface="+mn-lt"/>
                <a:cs typeface="+mn-lt"/>
              </a:rPr>
              <a:t>, </a:t>
            </a:r>
            <a:r>
              <a:rPr lang="en-US" sz="1600" dirty="0" err="1">
                <a:ea typeface="+mn-lt"/>
                <a:cs typeface="+mn-lt"/>
              </a:rPr>
              <a:t>posebno</a:t>
            </a:r>
            <a:r>
              <a:rPr lang="en-US" sz="1600" dirty="0">
                <a:ea typeface="+mn-lt"/>
                <a:cs typeface="+mn-lt"/>
              </a:rPr>
              <a:t> </a:t>
            </a:r>
            <a:r>
              <a:rPr lang="en-US" sz="1600" dirty="0" err="1">
                <a:ea typeface="+mn-lt"/>
                <a:cs typeface="+mn-lt"/>
              </a:rPr>
              <a:t>ako</a:t>
            </a:r>
            <a:r>
              <a:rPr lang="en-US" sz="1600" dirty="0">
                <a:ea typeface="+mn-lt"/>
                <a:cs typeface="+mn-lt"/>
              </a:rPr>
              <a:t> se </a:t>
            </a:r>
            <a:r>
              <a:rPr lang="en-US" sz="1600" dirty="0" err="1">
                <a:ea typeface="+mn-lt"/>
                <a:cs typeface="+mn-lt"/>
              </a:rPr>
              <a:t>bira</a:t>
            </a:r>
            <a:r>
              <a:rPr lang="en-US" sz="1600" dirty="0">
                <a:ea typeface="+mn-lt"/>
                <a:cs typeface="+mn-lt"/>
              </a:rPr>
              <a:t> </a:t>
            </a:r>
            <a:r>
              <a:rPr lang="en-US" sz="1600" dirty="0" err="1">
                <a:ea typeface="+mn-lt"/>
                <a:cs typeface="+mn-lt"/>
              </a:rPr>
              <a:t>između</a:t>
            </a:r>
            <a:r>
              <a:rPr lang="en-US" sz="1600" dirty="0">
                <a:ea typeface="+mn-lt"/>
                <a:cs typeface="+mn-lt"/>
              </a:rPr>
              <a:t> </a:t>
            </a:r>
            <a:r>
              <a:rPr lang="en-US" sz="1600" dirty="0" err="1">
                <a:ea typeface="+mn-lt"/>
                <a:cs typeface="+mn-lt"/>
              </a:rPr>
              <a:t>referentnog</a:t>
            </a:r>
            <a:r>
              <a:rPr lang="en-US" sz="1600" dirty="0">
                <a:ea typeface="+mn-lt"/>
                <a:cs typeface="+mn-lt"/>
              </a:rPr>
              <a:t> </a:t>
            </a:r>
            <a:r>
              <a:rPr lang="en-US" sz="1600" dirty="0" err="1">
                <a:ea typeface="+mn-lt"/>
                <a:cs typeface="+mn-lt"/>
              </a:rPr>
              <a:t>modela</a:t>
            </a:r>
            <a:r>
              <a:rPr lang="en-US" sz="1600" dirty="0">
                <a:ea typeface="+mn-lt"/>
                <a:cs typeface="+mn-lt"/>
              </a:rPr>
              <a:t> </a:t>
            </a:r>
            <a:r>
              <a:rPr lang="en-US" sz="1600" dirty="0" err="1">
                <a:ea typeface="+mn-lt"/>
                <a:cs typeface="+mn-lt"/>
              </a:rPr>
              <a:t>tačnog</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nivou</a:t>
            </a:r>
            <a:r>
              <a:rPr lang="en-US" sz="1600" dirty="0">
                <a:ea typeface="+mn-lt"/>
                <a:cs typeface="+mn-lt"/>
              </a:rPr>
              <a:t> </a:t>
            </a:r>
            <a:r>
              <a:rPr lang="en-US" sz="1600" dirty="0" err="1">
                <a:ea typeface="+mn-lt"/>
                <a:cs typeface="+mn-lt"/>
              </a:rPr>
              <a:t>ciklusa</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provere</a:t>
            </a:r>
            <a:r>
              <a:rPr lang="en-US" sz="1600" dirty="0">
                <a:ea typeface="+mn-lt"/>
                <a:cs typeface="+mn-lt"/>
              </a:rPr>
              <a:t> </a:t>
            </a:r>
            <a:r>
              <a:rPr lang="en-US" sz="1600" dirty="0" err="1">
                <a:ea typeface="+mn-lt"/>
                <a:cs typeface="+mn-lt"/>
              </a:rPr>
              <a:t>zasnovane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transakcijama</a:t>
            </a:r>
            <a:endParaRPr lang="en-US" dirty="0" err="1"/>
          </a:p>
          <a:p>
            <a:endParaRPr lang="en-US" sz="1600" dirty="0">
              <a:cs typeface="Arial"/>
            </a:endParaRPr>
          </a:p>
          <a:p>
            <a:r>
              <a:rPr lang="en-US" sz="1600" dirty="0" err="1">
                <a:ea typeface="+mn-lt"/>
                <a:cs typeface="+mn-lt"/>
              </a:rPr>
              <a:t>Verifikacioni</a:t>
            </a:r>
            <a:r>
              <a:rPr lang="en-US" sz="1600" dirty="0">
                <a:ea typeface="+mn-lt"/>
                <a:cs typeface="+mn-lt"/>
              </a:rPr>
              <a:t> </a:t>
            </a:r>
            <a:r>
              <a:rPr lang="en-US" sz="1600" dirty="0" err="1">
                <a:ea typeface="+mn-lt"/>
                <a:cs typeface="+mn-lt"/>
              </a:rPr>
              <a:t>tim</a:t>
            </a:r>
            <a:r>
              <a:rPr lang="en-US" sz="1600" dirty="0">
                <a:ea typeface="+mn-lt"/>
                <a:cs typeface="+mn-lt"/>
              </a:rPr>
              <a:t> </a:t>
            </a:r>
            <a:r>
              <a:rPr lang="en-US" sz="1600" dirty="0" err="1">
                <a:ea typeface="+mn-lt"/>
                <a:cs typeface="+mn-lt"/>
              </a:rPr>
              <a:t>može</a:t>
            </a:r>
            <a:r>
              <a:rPr lang="en-US" sz="1600" dirty="0">
                <a:ea typeface="+mn-lt"/>
                <a:cs typeface="+mn-lt"/>
              </a:rPr>
              <a:t> </a:t>
            </a:r>
            <a:r>
              <a:rPr lang="en-US" sz="1600" dirty="0" err="1">
                <a:ea typeface="+mn-lt"/>
                <a:cs typeface="+mn-lt"/>
              </a:rPr>
              <a:t>detaljno</a:t>
            </a:r>
            <a:r>
              <a:rPr lang="en-US" sz="1600" dirty="0">
                <a:ea typeface="+mn-lt"/>
                <a:cs typeface="+mn-lt"/>
              </a:rPr>
              <a:t> </a:t>
            </a:r>
            <a:r>
              <a:rPr lang="en-US" sz="1600" dirty="0" err="1">
                <a:ea typeface="+mn-lt"/>
                <a:cs typeface="+mn-lt"/>
              </a:rPr>
              <a:t>opisati</a:t>
            </a:r>
            <a:r>
              <a:rPr lang="en-US" sz="1600" dirty="0">
                <a:ea typeface="+mn-lt"/>
                <a:cs typeface="+mn-lt"/>
              </a:rPr>
              <a:t> </a:t>
            </a:r>
            <a:r>
              <a:rPr lang="en-US" sz="1600" dirty="0" err="1">
                <a:ea typeface="+mn-lt"/>
                <a:cs typeface="+mn-lt"/>
              </a:rPr>
              <a:t>i</a:t>
            </a:r>
            <a:r>
              <a:rPr lang="en-US" sz="1600" dirty="0">
                <a:ea typeface="+mn-lt"/>
                <a:cs typeface="+mn-lt"/>
              </a:rPr>
              <a:t> </a:t>
            </a:r>
            <a:r>
              <a:rPr lang="en-US" sz="1600" dirty="0" err="1">
                <a:ea typeface="+mn-lt"/>
                <a:cs typeface="+mn-lt"/>
              </a:rPr>
              <a:t>podatke</a:t>
            </a:r>
            <a:r>
              <a:rPr lang="en-US" sz="1600" dirty="0">
                <a:ea typeface="+mn-lt"/>
                <a:cs typeface="+mn-lt"/>
              </a:rPr>
              <a:t> </a:t>
            </a:r>
            <a:r>
              <a:rPr lang="en-US" sz="1600" dirty="0" err="1">
                <a:ea typeface="+mn-lt"/>
                <a:cs typeface="+mn-lt"/>
              </a:rPr>
              <a:t>sadržane</a:t>
            </a:r>
            <a:r>
              <a:rPr lang="en-US" sz="1600" dirty="0">
                <a:ea typeface="+mn-lt"/>
                <a:cs typeface="+mn-lt"/>
              </a:rPr>
              <a:t> u </a:t>
            </a:r>
            <a:r>
              <a:rPr lang="en-US" sz="1600" dirty="0" err="1">
                <a:ea typeface="+mn-lt"/>
                <a:cs typeface="+mn-lt"/>
              </a:rPr>
              <a:t>okviru</a:t>
            </a:r>
            <a:r>
              <a:rPr lang="en-US" sz="1600" dirty="0">
                <a:ea typeface="+mn-lt"/>
                <a:cs typeface="+mn-lt"/>
              </a:rPr>
              <a:t> tabele rezultate u </a:t>
            </a:r>
            <a:r>
              <a:rPr lang="en-US" sz="1600" dirty="0" err="1">
                <a:ea typeface="+mn-lt"/>
                <a:cs typeface="+mn-lt"/>
              </a:rPr>
              <a:t>ovoj</a:t>
            </a:r>
            <a:r>
              <a:rPr lang="en-US" sz="1600" dirty="0">
                <a:ea typeface="+mn-lt"/>
                <a:cs typeface="+mn-lt"/>
              </a:rPr>
              <a:t> </a:t>
            </a:r>
            <a:r>
              <a:rPr lang="en-US" sz="1600" dirty="0" err="1">
                <a:ea typeface="+mn-lt"/>
                <a:cs typeface="+mn-lt"/>
              </a:rPr>
              <a:t>sekciji</a:t>
            </a:r>
            <a:r>
              <a:rPr lang="en-US" sz="1600" dirty="0">
                <a:ea typeface="+mn-lt"/>
                <a:cs typeface="+mn-lt"/>
              </a:rPr>
              <a:t> </a:t>
            </a:r>
            <a:r>
              <a:rPr lang="en-US" sz="1600" dirty="0" err="1">
                <a:ea typeface="+mn-lt"/>
                <a:cs typeface="+mn-lt"/>
              </a:rPr>
              <a:t>verifikacionog</a:t>
            </a:r>
            <a:r>
              <a:rPr lang="en-US" sz="1600" dirty="0">
                <a:ea typeface="+mn-lt"/>
                <a:cs typeface="+mn-lt"/>
              </a:rPr>
              <a:t> plana</a:t>
            </a:r>
          </a:p>
          <a:p>
            <a:endParaRPr lang="en-US" sz="1600" dirty="0">
              <a:ea typeface="+mn-lt"/>
              <a:cs typeface="+mn-lt"/>
            </a:endParaRPr>
          </a:p>
          <a:p>
            <a:r>
              <a:rPr lang="en-US" sz="1600" dirty="0" err="1">
                <a:ea typeface="+mn-lt"/>
                <a:cs typeface="+mn-lt"/>
              </a:rPr>
              <a:t>Neophodno</a:t>
            </a:r>
            <a:r>
              <a:rPr lang="en-US" sz="1600" dirty="0">
                <a:ea typeface="+mn-lt"/>
                <a:cs typeface="+mn-lt"/>
              </a:rPr>
              <a:t> je </a:t>
            </a:r>
            <a:r>
              <a:rPr lang="en-US" sz="1600" dirty="0" err="1">
                <a:ea typeface="+mn-lt"/>
                <a:cs typeface="+mn-lt"/>
              </a:rPr>
              <a:t>razumeti</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informacije</a:t>
            </a:r>
            <a:r>
              <a:rPr lang="en-US" sz="1600" dirty="0">
                <a:ea typeface="+mn-lt"/>
                <a:cs typeface="+mn-lt"/>
              </a:rPr>
              <a:t> </a:t>
            </a:r>
            <a:r>
              <a:rPr lang="en-US" sz="1600" dirty="0" err="1">
                <a:ea typeface="+mn-lt"/>
                <a:cs typeface="+mn-lt"/>
              </a:rPr>
              <a:t>će</a:t>
            </a:r>
            <a:r>
              <a:rPr lang="en-US" sz="1600" dirty="0">
                <a:ea typeface="+mn-lt"/>
                <a:cs typeface="+mn-lt"/>
              </a:rPr>
              <a:t> se </a:t>
            </a:r>
            <a:r>
              <a:rPr lang="en-US" sz="1600" dirty="0" err="1">
                <a:ea typeface="+mn-lt"/>
                <a:cs typeface="+mn-lt"/>
              </a:rPr>
              <a:t>pratiti</a:t>
            </a:r>
            <a:r>
              <a:rPr lang="en-US" sz="1600" dirty="0">
                <a:ea typeface="+mn-lt"/>
                <a:cs typeface="+mn-lt"/>
              </a:rPr>
              <a:t> </a:t>
            </a:r>
            <a:r>
              <a:rPr lang="en-US" sz="1600" dirty="0" err="1">
                <a:ea typeface="+mn-lt"/>
                <a:cs typeface="+mn-lt"/>
              </a:rPr>
              <a:t>globalno</a:t>
            </a:r>
            <a:r>
              <a:rPr lang="en-US" sz="1600" dirty="0">
                <a:ea typeface="+mn-lt"/>
                <a:cs typeface="+mn-lt"/>
              </a:rPr>
              <a:t>, </a:t>
            </a:r>
            <a:r>
              <a:rPr lang="en-US" sz="1600" dirty="0" err="1">
                <a:ea typeface="+mn-lt"/>
                <a:cs typeface="+mn-lt"/>
              </a:rPr>
              <a:t>širom</a:t>
            </a:r>
            <a:r>
              <a:rPr lang="en-US" sz="1600" dirty="0">
                <a:ea typeface="+mn-lt"/>
                <a:cs typeface="+mn-lt"/>
              </a:rPr>
              <a:t> </a:t>
            </a:r>
            <a:r>
              <a:rPr lang="en-US" sz="1600" dirty="0" err="1">
                <a:ea typeface="+mn-lt"/>
                <a:cs typeface="+mn-lt"/>
              </a:rPr>
              <a:t>okruženja</a:t>
            </a:r>
            <a:r>
              <a:rPr lang="en-US" sz="1600" dirty="0">
                <a:ea typeface="+mn-lt"/>
                <a:cs typeface="+mn-lt"/>
              </a:rPr>
              <a:t>, a </a:t>
            </a:r>
            <a:r>
              <a:rPr lang="en-US" sz="1600" dirty="0" err="1">
                <a:ea typeface="+mn-lt"/>
                <a:cs typeface="+mn-lt"/>
              </a:rPr>
              <a:t>koje</a:t>
            </a:r>
            <a:r>
              <a:rPr lang="en-US" sz="1600" dirty="0">
                <a:ea typeface="+mn-lt"/>
                <a:cs typeface="+mn-lt"/>
              </a:rPr>
              <a:t> </a:t>
            </a:r>
            <a:r>
              <a:rPr lang="en-US" sz="1600" dirty="0" err="1">
                <a:ea typeface="+mn-lt"/>
                <a:cs typeface="+mn-lt"/>
              </a:rPr>
              <a:t>će</a:t>
            </a:r>
            <a:r>
              <a:rPr lang="en-US" sz="1600" dirty="0">
                <a:ea typeface="+mn-lt"/>
                <a:cs typeface="+mn-lt"/>
              </a:rPr>
              <a:t> se </a:t>
            </a:r>
            <a:r>
              <a:rPr lang="en-US" sz="1600" dirty="0" err="1">
                <a:ea typeface="+mn-lt"/>
                <a:cs typeface="+mn-lt"/>
              </a:rPr>
              <a:t>pratiti</a:t>
            </a:r>
            <a:r>
              <a:rPr lang="en-US" sz="1600" dirty="0">
                <a:ea typeface="+mn-lt"/>
                <a:cs typeface="+mn-lt"/>
              </a:rPr>
              <a:t> </a:t>
            </a:r>
            <a:r>
              <a:rPr lang="en-US" sz="1600" dirty="0" err="1">
                <a:ea typeface="+mn-lt"/>
                <a:cs typeface="+mn-lt"/>
              </a:rPr>
              <a:t>korišćenjem</a:t>
            </a:r>
            <a:r>
              <a:rPr lang="en-US" sz="1600" dirty="0">
                <a:ea typeface="+mn-lt"/>
                <a:cs typeface="+mn-lt"/>
              </a:rPr>
              <a:t> </a:t>
            </a:r>
            <a:r>
              <a:rPr lang="en-US" sz="1600" dirty="0" err="1">
                <a:ea typeface="+mn-lt"/>
                <a:cs typeface="+mn-lt"/>
              </a:rPr>
              <a:t>lokalnih</a:t>
            </a:r>
            <a:r>
              <a:rPr lang="en-US" sz="1600" dirty="0">
                <a:ea typeface="+mn-lt"/>
                <a:cs typeface="+mn-lt"/>
              </a:rPr>
              <a:t> monitor </a:t>
            </a:r>
            <a:r>
              <a:rPr lang="en-US" sz="1600" dirty="0" err="1">
                <a:ea typeface="+mn-lt"/>
                <a:cs typeface="+mn-lt"/>
              </a:rPr>
              <a:t>komponenti</a:t>
            </a:r>
            <a:r>
              <a:rPr lang="en-US" sz="1600" dirty="0">
                <a:ea typeface="+mn-lt"/>
                <a:cs typeface="+mn-lt"/>
              </a:rPr>
              <a:t> </a:t>
            </a:r>
            <a:endParaRPr lang="en-US" sz="1600" dirty="0">
              <a:cs typeface="Arial"/>
            </a:endParaRPr>
          </a:p>
        </p:txBody>
      </p:sp>
    </p:spTree>
    <p:extLst>
      <p:ext uri="{BB962C8B-B14F-4D97-AF65-F5344CB8AC3E}">
        <p14:creationId xmlns:p14="http://schemas.microsoft.com/office/powerpoint/2010/main" val="2566918947"/>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a:extLst>
              <a:ext uri="{FF2B5EF4-FFF2-40B4-BE49-F238E27FC236}">
                <a16:creationId xmlns:a16="http://schemas.microsoft.com/office/drawing/2014/main" id="{667B5F1E-59E0-6A6D-B25A-7B58CA4E285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241E88-480B-4259-904F-656234F51CEB}" type="slidenum">
              <a:rPr lang="de-DE" altLang="en-US">
                <a:solidFill>
                  <a:schemeClr val="bg1"/>
                </a:solidFill>
              </a:rPr>
              <a:pPr/>
              <a:t>25</a:t>
            </a:fld>
            <a:endParaRPr lang="de-DE" altLang="en-US">
              <a:solidFill>
                <a:schemeClr val="bg1"/>
              </a:solidFill>
            </a:endParaRPr>
          </a:p>
        </p:txBody>
      </p:sp>
      <p:sp>
        <p:nvSpPr>
          <p:cNvPr id="25603" name="Rectangle 2">
            <a:extLst>
              <a:ext uri="{FF2B5EF4-FFF2-40B4-BE49-F238E27FC236}">
                <a16:creationId xmlns:a16="http://schemas.microsoft.com/office/drawing/2014/main" id="{ACE53A96-A660-AC7B-87E1-B4D421918731}"/>
              </a:ext>
            </a:extLst>
          </p:cNvPr>
          <p:cNvSpPr>
            <a:spLocks noGrp="1" noChangeArrowheads="1"/>
          </p:cNvSpPr>
          <p:nvPr>
            <p:ph type="title"/>
          </p:nvPr>
        </p:nvSpPr>
        <p:spPr/>
        <p:txBody>
          <a:bodyPr/>
          <a:lstStyle/>
          <a:p>
            <a:pPr eaLnBrk="1" hangingPunct="1"/>
            <a:r>
              <a:rPr lang="en-US" altLang="en-US"/>
              <a:t>Calc1: </a:t>
            </a:r>
            <a:r>
              <a:rPr lang="sr-Latn-RS" altLang="en-US" dirty="0"/>
              <a:t>Okruženje</a:t>
            </a:r>
            <a:r>
              <a:rPr lang="en-US" altLang="en-US" dirty="0"/>
              <a:t> I</a:t>
            </a:r>
          </a:p>
        </p:txBody>
      </p:sp>
      <p:sp>
        <p:nvSpPr>
          <p:cNvPr id="25604" name="Rectangle 3">
            <a:extLst>
              <a:ext uri="{FF2B5EF4-FFF2-40B4-BE49-F238E27FC236}">
                <a16:creationId xmlns:a16="http://schemas.microsoft.com/office/drawing/2014/main" id="{DD15761D-7CE0-5A32-C19D-C08D47BCB00E}"/>
              </a:ext>
            </a:extLst>
          </p:cNvPr>
          <p:cNvSpPr>
            <a:spLocks noGrp="1" noChangeArrowheads="1"/>
          </p:cNvSpPr>
          <p:nvPr>
            <p:ph type="body" idx="1"/>
          </p:nvPr>
        </p:nvSpPr>
        <p:spPr/>
        <p:txBody>
          <a:bodyPr/>
          <a:lstStyle/>
          <a:p>
            <a:pPr eaLnBrk="1" hangingPunct="1"/>
            <a:r>
              <a:rPr lang="en-US" altLang="en-US" sz="1600" i="1" dirty="0"/>
              <a:t>T</a:t>
            </a:r>
            <a:r>
              <a:rPr lang="sr-Latn-RS" altLang="en-US" sz="1600" i="1" dirty="0" err="1"/>
              <a:t>ip</a:t>
            </a:r>
            <a:r>
              <a:rPr lang="sr-Latn-RS" altLang="en-US" sz="1600" i="1" dirty="0"/>
              <a:t> v</a:t>
            </a:r>
            <a:r>
              <a:rPr lang="en-US" altLang="en-US" sz="1600" i="1" dirty="0" err="1"/>
              <a:t>erifi</a:t>
            </a:r>
            <a:r>
              <a:rPr lang="sr-Latn-RS" altLang="en-US" sz="1600" i="1" dirty="0" err="1"/>
              <a:t>kacije</a:t>
            </a:r>
            <a:r>
              <a:rPr lang="en-US" altLang="en-US" sz="1600" i="1" dirty="0"/>
              <a:t>: </a:t>
            </a:r>
            <a:r>
              <a:rPr lang="sr-Latn-RS" altLang="en-US" sz="1600" i="1" dirty="0"/>
              <a:t>Crna, bela ili siva kutija</a:t>
            </a:r>
            <a:endParaRPr lang="en-US" altLang="en-US" sz="1600" i="1" dirty="0"/>
          </a:p>
          <a:p>
            <a:pPr lvl="1" indent="-188595" eaLnBrk="1" hangingPunct="1"/>
            <a:r>
              <a:rPr lang="sr-Latn-RS" altLang="en-US" sz="1400"/>
              <a:t>Verifikacioni inženjer može verifikovati sve funkcionalnosti navedene ranije dovođenjem </a:t>
            </a:r>
            <a:r>
              <a:rPr lang="sr-Latn-RS" altLang="en-US" sz="1400" dirty="0"/>
              <a:t>odgovarajuće pobude na ulazima i proverom odgovarajućih izlaza</a:t>
            </a:r>
            <a:r>
              <a:rPr lang="en-US" altLang="en-US" sz="1400" dirty="0"/>
              <a:t>. </a:t>
            </a:r>
            <a:r>
              <a:rPr lang="sr-Latn-RS" altLang="en-US" sz="1400" dirty="0"/>
              <a:t>Ovo daje indikaciju da je pristup </a:t>
            </a:r>
            <a:r>
              <a:rPr lang="sr-Latn-RS" altLang="en-US" sz="1400" b="1" dirty="0"/>
              <a:t>crne kutije</a:t>
            </a:r>
            <a:r>
              <a:rPr lang="sr-Latn-RS" altLang="en-US" sz="1400" dirty="0"/>
              <a:t> adekvatan za verifikaciju </a:t>
            </a:r>
            <a:r>
              <a:rPr lang="sr-Latn-RS" altLang="en-US" sz="1400" err="1"/>
              <a:t>Calc1</a:t>
            </a:r>
            <a:r>
              <a:rPr lang="sr-Latn-RS" altLang="en-US" sz="1400" dirty="0"/>
              <a:t> modula</a:t>
            </a:r>
            <a:endParaRPr lang="en-US" altLang="en-US" sz="1400" dirty="0">
              <a:cs typeface="Arial"/>
            </a:endParaRPr>
          </a:p>
          <a:p>
            <a:pPr lvl="1" eaLnBrk="1" hangingPunct="1"/>
            <a:endParaRPr lang="en-US" altLang="en-US" sz="1400" dirty="0"/>
          </a:p>
          <a:p>
            <a:pPr lvl="1" indent="-188595" eaLnBrk="1" hangingPunct="1"/>
            <a:r>
              <a:rPr lang="sr-Latn-RS" altLang="en-US" sz="1400" dirty="0"/>
              <a:t>Ipak, </a:t>
            </a:r>
            <a:r>
              <a:rPr lang="sr-Latn-RS" altLang="en-US" sz="1400"/>
              <a:t>komponente za proveru postavljene na odgovarajućim internim funkcionalnostima mogu da dovedu do bržeg </a:t>
            </a:r>
            <a:r>
              <a:rPr lang="sr-Latn-RS" altLang="en-US" sz="1400" dirty="0"/>
              <a:t>pronalaska greške</a:t>
            </a:r>
            <a:r>
              <a:rPr lang="en-US" altLang="en-US" sz="1400" dirty="0"/>
              <a:t>.</a:t>
            </a:r>
            <a:r>
              <a:rPr lang="sr-Latn-RS" altLang="en-US" sz="1400"/>
              <a:t> Ovo bi, na primer, bila provera koja prati rad internog reda (ili steka) bloka za </a:t>
            </a:r>
            <a:r>
              <a:rPr lang="sr-Latn-RS" altLang="en-US" sz="1400" dirty="0" err="1"/>
              <a:t>prioritizaciju</a:t>
            </a:r>
            <a:r>
              <a:rPr lang="sr-Latn-RS" altLang="en-US" sz="1400" dirty="0"/>
              <a:t>. Na ovaj način bi se moglo proveriti da je svaka komanda korektno tretirana od strane dizajna </a:t>
            </a:r>
            <a:r>
              <a:rPr lang="en-US" altLang="en-US" sz="1400" dirty="0"/>
              <a:t>(</a:t>
            </a:r>
            <a:r>
              <a:rPr lang="sr-Latn-RS" altLang="en-US" sz="1400" dirty="0"/>
              <a:t>stavke</a:t>
            </a:r>
            <a:r>
              <a:rPr lang="en-US" altLang="en-US" sz="1400" dirty="0"/>
              <a:t> 2.1 </a:t>
            </a:r>
            <a:r>
              <a:rPr lang="sr-Latn-RS" altLang="en-US" sz="1400" dirty="0"/>
              <a:t>sa liste funkcija koje treba verifikovati</a:t>
            </a:r>
            <a:r>
              <a:rPr lang="en-US" altLang="en-US" sz="1400" dirty="0"/>
              <a:t>) </a:t>
            </a:r>
            <a:endParaRPr lang="en-US" altLang="en-US" sz="1400" dirty="0">
              <a:cs typeface="Arial"/>
            </a:endParaRPr>
          </a:p>
          <a:p>
            <a:pPr lvl="1" eaLnBrk="1" hangingPunct="1"/>
            <a:endParaRPr lang="en-US" altLang="en-US" sz="1400" dirty="0"/>
          </a:p>
          <a:p>
            <a:pPr lvl="1" indent="-188595" eaLnBrk="1" hangingPunct="1"/>
            <a:r>
              <a:rPr lang="sr-Latn-RS" altLang="en-US" sz="1400" dirty="0"/>
              <a:t>Dodatno, okruženje bi trebalo da proveri fer </a:t>
            </a:r>
            <a:r>
              <a:rPr lang="sr-Latn-RS" altLang="en-US" sz="1400" err="1"/>
              <a:t>prioritizaciju</a:t>
            </a:r>
            <a:r>
              <a:rPr lang="sr-Latn-RS" altLang="en-US" sz="1400" dirty="0"/>
              <a:t> komandi od strane bloka za </a:t>
            </a:r>
            <a:r>
              <a:rPr lang="sr-Latn-RS" altLang="en-US" sz="1400" err="1"/>
              <a:t>prioritizaciju</a:t>
            </a:r>
            <a:r>
              <a:rPr lang="sr-Latn-RS" altLang="en-US" sz="1400" dirty="0"/>
              <a:t> operacija </a:t>
            </a:r>
            <a:r>
              <a:rPr lang="en-US" altLang="en-US" sz="1400" dirty="0"/>
              <a:t>(</a:t>
            </a:r>
            <a:r>
              <a:rPr lang="sr-Latn-RS" altLang="en-US" sz="1400" dirty="0"/>
              <a:t>stavka</a:t>
            </a:r>
            <a:r>
              <a:rPr lang="en-US" altLang="en-US" sz="1400" dirty="0"/>
              <a:t> 2.2 </a:t>
            </a:r>
            <a:r>
              <a:rPr lang="sr-Latn-RS" altLang="en-US" sz="1400" dirty="0"/>
              <a:t>sa liste funkcija koje treba verifikovati</a:t>
            </a:r>
            <a:r>
              <a:rPr lang="en-US" altLang="en-US" sz="1400" dirty="0"/>
              <a:t>).</a:t>
            </a:r>
            <a:endParaRPr lang="en-US" altLang="en-US" sz="1400" dirty="0">
              <a:cs typeface="Arial"/>
            </a:endParaRPr>
          </a:p>
          <a:p>
            <a:pPr lvl="1" eaLnBrk="1" hangingPunct="1"/>
            <a:endParaRPr lang="en-US" altLang="en-US" sz="1400" dirty="0"/>
          </a:p>
          <a:p>
            <a:pPr lvl="1" indent="-188595" eaLnBrk="1" hangingPunct="1"/>
            <a:r>
              <a:rPr lang="sr-Latn-RS" altLang="en-US" sz="1400"/>
              <a:t>Ove komponente provere</a:t>
            </a:r>
            <a:r>
              <a:rPr lang="sr-Latn-RS" altLang="en-US" sz="1400" dirty="0"/>
              <a:t> daju indikaciju da bi pristup baziran na </a:t>
            </a:r>
            <a:r>
              <a:rPr lang="sr-Latn-RS" altLang="en-US" sz="1400" b="1" dirty="0"/>
              <a:t>sivoj kutiji</a:t>
            </a:r>
            <a:r>
              <a:rPr lang="sr-Latn-RS" altLang="en-US" sz="1400"/>
              <a:t> bio adekvatniji</a:t>
            </a:r>
            <a:endParaRPr lang="en-US" altLang="en-US" sz="1400" dirty="0">
              <a:cs typeface="Arial"/>
            </a:endParaRPr>
          </a:p>
          <a:p>
            <a:pPr lvl="1" eaLnBrk="1" hangingPunct="1"/>
            <a:endParaRPr lang="en-US" altLang="en-US" sz="1400" dirty="0"/>
          </a:p>
          <a:p>
            <a:pPr lvl="1" indent="-188595" eaLnBrk="1" hangingPunct="1"/>
            <a:r>
              <a:rPr lang="sr-Latn-RS" altLang="en-US" sz="1400" dirty="0"/>
              <a:t>Dakle, sve stimulus komponente će pobuđivati ulaze dizajna, a većina monitora će pratiti signale na izlazima čipa, dok će određeni broj </a:t>
            </a:r>
            <a:r>
              <a:rPr lang="sr-Latn-RS" altLang="en-US" sz="1400"/>
              <a:t>komponenti za proveru </a:t>
            </a:r>
            <a:r>
              <a:rPr lang="sr-Latn-RS" altLang="en-US" sz="1400" dirty="0"/>
              <a:t>biti postavljen na internoj logici</a:t>
            </a:r>
            <a:endParaRPr lang="en-US" altLang="en-US" sz="1400" dirty="0">
              <a:cs typeface="Arial"/>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a:extLst>
              <a:ext uri="{FF2B5EF4-FFF2-40B4-BE49-F238E27FC236}">
                <a16:creationId xmlns:a16="http://schemas.microsoft.com/office/drawing/2014/main" id="{988A1968-2277-E4EB-EBEE-2C82A52AEB79}"/>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866CDB-9F8B-49CF-8D43-BBA4AF85D542}" type="slidenum">
              <a:rPr lang="de-DE" altLang="en-US">
                <a:solidFill>
                  <a:schemeClr val="bg1"/>
                </a:solidFill>
              </a:rPr>
              <a:pPr/>
              <a:t>26</a:t>
            </a:fld>
            <a:endParaRPr lang="de-DE" altLang="en-US">
              <a:solidFill>
                <a:schemeClr val="bg1"/>
              </a:solidFill>
            </a:endParaRPr>
          </a:p>
        </p:txBody>
      </p:sp>
      <p:sp>
        <p:nvSpPr>
          <p:cNvPr id="26627" name="Rectangle 2">
            <a:extLst>
              <a:ext uri="{FF2B5EF4-FFF2-40B4-BE49-F238E27FC236}">
                <a16:creationId xmlns:a16="http://schemas.microsoft.com/office/drawing/2014/main" id="{E69864C8-6C0B-54BE-1CDB-8BD13BAC0AC4}"/>
              </a:ext>
            </a:extLst>
          </p:cNvPr>
          <p:cNvSpPr>
            <a:spLocks noGrp="1" noChangeArrowheads="1"/>
          </p:cNvSpPr>
          <p:nvPr>
            <p:ph type="title"/>
          </p:nvPr>
        </p:nvSpPr>
        <p:spPr/>
        <p:txBody>
          <a:bodyPr/>
          <a:lstStyle/>
          <a:p>
            <a:pPr eaLnBrk="1" hangingPunct="1"/>
            <a:r>
              <a:rPr lang="en-US" altLang="en-US" dirty="0" err="1"/>
              <a:t>Specifi</a:t>
            </a:r>
            <a:r>
              <a:rPr lang="sr-Latn-RS" altLang="en-US" dirty="0" err="1"/>
              <a:t>čni</a:t>
            </a:r>
            <a:r>
              <a:rPr lang="sr-Latn-RS" altLang="en-US" dirty="0"/>
              <a:t> testovi i metode</a:t>
            </a:r>
            <a:r>
              <a:rPr lang="en-US" altLang="en-US" dirty="0"/>
              <a:t>: </a:t>
            </a:r>
            <a:r>
              <a:rPr lang="sr-Latn-RS" altLang="en-US" dirty="0"/>
              <a:t>Okruženje</a:t>
            </a:r>
            <a:r>
              <a:rPr lang="en-US" altLang="en-US" dirty="0"/>
              <a:t> II</a:t>
            </a:r>
          </a:p>
        </p:txBody>
      </p:sp>
      <p:sp>
        <p:nvSpPr>
          <p:cNvPr id="26628" name="Rectangle 3">
            <a:extLst>
              <a:ext uri="{FF2B5EF4-FFF2-40B4-BE49-F238E27FC236}">
                <a16:creationId xmlns:a16="http://schemas.microsoft.com/office/drawing/2014/main" id="{01806386-057C-1B96-8B35-957235E1427F}"/>
              </a:ext>
            </a:extLst>
          </p:cNvPr>
          <p:cNvSpPr>
            <a:spLocks noGrp="1" noChangeArrowheads="1"/>
          </p:cNvSpPr>
          <p:nvPr>
            <p:ph type="body" idx="1"/>
          </p:nvPr>
        </p:nvSpPr>
        <p:spPr/>
        <p:txBody>
          <a:bodyPr/>
          <a:lstStyle/>
          <a:p>
            <a:pPr eaLnBrk="1" hangingPunct="1"/>
            <a:r>
              <a:rPr lang="sr-Latn-RS" altLang="en-US" sz="1600" i="1" dirty="0"/>
              <a:t>Strategija verifikacije</a:t>
            </a:r>
            <a:endParaRPr lang="en-US" altLang="en-US" sz="1600" i="1" dirty="0"/>
          </a:p>
          <a:p>
            <a:pPr lvl="1" indent="-188595" eaLnBrk="1" hangingPunct="1"/>
            <a:r>
              <a:rPr lang="en-US" altLang="en-US" sz="1400" dirty="0" err="1"/>
              <a:t>Deterministi</a:t>
            </a:r>
            <a:r>
              <a:rPr lang="sr-Latn-RS" altLang="en-US" sz="1400" dirty="0" err="1"/>
              <a:t>čki</a:t>
            </a:r>
            <a:r>
              <a:rPr lang="en-US" altLang="en-US" sz="1400" dirty="0"/>
              <a:t>, random</a:t>
            </a:r>
            <a:r>
              <a:rPr lang="sr-Latn-RS" altLang="en-US" sz="1400" dirty="0" err="1"/>
              <a:t>izovani</a:t>
            </a:r>
            <a:r>
              <a:rPr lang="sr-Latn-RS" altLang="en-US" sz="1400" dirty="0"/>
              <a:t> testovi i formalna </a:t>
            </a:r>
            <a:r>
              <a:rPr lang="en-US" altLang="en-US" sz="1400" dirty="0" err="1"/>
              <a:t>verifi</a:t>
            </a:r>
            <a:r>
              <a:rPr lang="sr-Latn-RS" altLang="en-US" sz="1400" dirty="0" err="1"/>
              <a:t>kacija</a:t>
            </a:r>
            <a:r>
              <a:rPr lang="sr-Latn-RS" altLang="en-US" sz="1400" dirty="0"/>
              <a:t> dolaze u obzir za </a:t>
            </a:r>
            <a:r>
              <a:rPr lang="en-US" altLang="en-US" sz="1400" dirty="0" err="1"/>
              <a:t>Calc1</a:t>
            </a:r>
            <a:r>
              <a:rPr lang="en-US" altLang="en-US" sz="1400" dirty="0"/>
              <a:t> </a:t>
            </a:r>
            <a:endParaRPr lang="en-US" altLang="en-US" sz="1400" dirty="0">
              <a:cs typeface="Arial"/>
            </a:endParaRPr>
          </a:p>
          <a:p>
            <a:pPr lvl="1" eaLnBrk="1" hangingPunct="1"/>
            <a:endParaRPr lang="en-US" altLang="en-US" sz="1400" dirty="0"/>
          </a:p>
          <a:p>
            <a:pPr lvl="1" indent="-188595" eaLnBrk="1" hangingPunct="1"/>
            <a:r>
              <a:rPr lang="sr-Latn-RS" altLang="en-US" sz="1400" dirty="0"/>
              <a:t>Međutim</a:t>
            </a:r>
            <a:r>
              <a:rPr lang="en-US" altLang="en-US" sz="1400" dirty="0"/>
              <a:t>, formal</a:t>
            </a:r>
            <a:r>
              <a:rPr lang="sr-Latn-RS" altLang="en-US" sz="1400" dirty="0"/>
              <a:t>na</a:t>
            </a:r>
            <a:r>
              <a:rPr lang="en-US" altLang="en-US" sz="1400" dirty="0"/>
              <a:t> </a:t>
            </a:r>
            <a:r>
              <a:rPr lang="en-US" altLang="en-US" sz="1400" dirty="0" err="1"/>
              <a:t>verifi</a:t>
            </a:r>
            <a:r>
              <a:rPr lang="sr-Latn-RS" altLang="en-US" sz="1400" dirty="0" err="1"/>
              <a:t>kacija</a:t>
            </a:r>
            <a:r>
              <a:rPr lang="sr-Latn-RS" altLang="en-US" sz="1400" dirty="0"/>
              <a:t> bi mogla imati problem sa proverom korektnih 32-bitnih ALU rezultata</a:t>
            </a:r>
            <a:endParaRPr lang="en-US" altLang="en-US" sz="1400" dirty="0">
              <a:cs typeface="Arial"/>
            </a:endParaRPr>
          </a:p>
          <a:p>
            <a:pPr lvl="1" eaLnBrk="1" hangingPunct="1"/>
            <a:endParaRPr lang="en-US" altLang="en-US" sz="1400" dirty="0"/>
          </a:p>
          <a:p>
            <a:pPr lvl="1" eaLnBrk="1" hangingPunct="1"/>
            <a:r>
              <a:rPr lang="sr-Latn-RS" altLang="en-US" sz="1400" dirty="0"/>
              <a:t>Kompletno randomizovano okruženje je verovatno nepotrebno za ovako jednostavan dizajn, obzirom na činjenicu da je broj potrebnih test slučajeva potrebnih za verifikaciju funkcionalnosti ograničen</a:t>
            </a:r>
            <a:endParaRPr lang="en-US" altLang="en-US" sz="1400" dirty="0"/>
          </a:p>
          <a:p>
            <a:pPr lvl="1" eaLnBrk="1" hangingPunct="1"/>
            <a:endParaRPr lang="en-US" altLang="en-US" sz="1400" dirty="0"/>
          </a:p>
          <a:p>
            <a:pPr lvl="1" indent="-188595" eaLnBrk="1" hangingPunct="1"/>
            <a:r>
              <a:rPr lang="sr-Latn-RS" altLang="en-US" sz="1400" dirty="0"/>
              <a:t>Stoga</a:t>
            </a:r>
            <a:r>
              <a:rPr lang="en-US" altLang="en-US" sz="1400" dirty="0"/>
              <a:t>, </a:t>
            </a:r>
            <a:r>
              <a:rPr lang="sr-Latn-RS" altLang="en-US" sz="1400" dirty="0"/>
              <a:t>za </a:t>
            </a:r>
            <a:r>
              <a:rPr lang="en-US" altLang="en-US" sz="1400" dirty="0" err="1"/>
              <a:t>Calc1</a:t>
            </a:r>
            <a:r>
              <a:rPr lang="en-US" altLang="en-US" sz="1400" dirty="0"/>
              <a:t> </a:t>
            </a:r>
            <a:r>
              <a:rPr lang="sr-Latn-RS" altLang="en-US" sz="1400" dirty="0"/>
              <a:t>dizajn</a:t>
            </a:r>
            <a:r>
              <a:rPr lang="en-US" altLang="en-US" sz="1400" dirty="0"/>
              <a:t>, </a:t>
            </a:r>
            <a:r>
              <a:rPr lang="sr-Latn-RS" altLang="en-US" sz="1400" dirty="0"/>
              <a:t>biće korišćena</a:t>
            </a:r>
            <a:r>
              <a:rPr lang="en-US" altLang="en-US" sz="1400" dirty="0"/>
              <a:t> </a:t>
            </a:r>
            <a:r>
              <a:rPr lang="en-US" altLang="en-US" sz="1400" b="1" dirty="0" err="1"/>
              <a:t>deterministi</a:t>
            </a:r>
            <a:r>
              <a:rPr lang="sr-Latn-RS" altLang="en-US" sz="1400" b="1" dirty="0" err="1"/>
              <a:t>čka</a:t>
            </a:r>
            <a:r>
              <a:rPr lang="en-US" altLang="en-US" sz="1400" dirty="0"/>
              <a:t> </a:t>
            </a:r>
            <a:r>
              <a:rPr lang="en-US" altLang="en-US" sz="1400" b="1" dirty="0" err="1"/>
              <a:t>verifi</a:t>
            </a:r>
            <a:r>
              <a:rPr lang="sr-Latn-RS" altLang="en-US" sz="1400" b="1" dirty="0"/>
              <a:t>kacija</a:t>
            </a:r>
            <a:r>
              <a:rPr lang="en-US" altLang="en-US" sz="1400" dirty="0"/>
              <a:t> </a:t>
            </a:r>
            <a:endParaRPr lang="sr-Latn-RS" altLang="en-US" sz="1400" dirty="0">
              <a:cs typeface="Arial"/>
            </a:endParaRPr>
          </a:p>
          <a:p>
            <a:pPr eaLnBrk="1" hangingPunct="1"/>
            <a:endParaRPr lang="en-US" altLang="en-US" sz="1600" i="1" dirty="0"/>
          </a:p>
          <a:p>
            <a:pPr eaLnBrk="1" hangingPunct="1"/>
            <a:r>
              <a:rPr lang="sr-Latn-RS" altLang="en-US" sz="1600" i="1" dirty="0"/>
              <a:t>Kontrola </a:t>
            </a:r>
            <a:r>
              <a:rPr lang="sr-Latn-RS" altLang="en-US" sz="1600" i="1" err="1"/>
              <a:t>randomizacije</a:t>
            </a:r>
            <a:endParaRPr lang="en-US" altLang="en-US" sz="1600" i="1"/>
          </a:p>
          <a:p>
            <a:pPr lvl="1" indent="-188595" eaLnBrk="1" hangingPunct="1"/>
            <a:r>
              <a:rPr lang="sr-Latn-RS" altLang="en-US" sz="1400" dirty="0"/>
              <a:t>Obzirom na to da se koriste </a:t>
            </a:r>
            <a:r>
              <a:rPr lang="sr-Latn-RS" altLang="en-US" sz="1400" err="1"/>
              <a:t>deterministički</a:t>
            </a:r>
            <a:r>
              <a:rPr lang="sr-Latn-RS" altLang="en-US" sz="1400" dirty="0"/>
              <a:t> testovi, ovo postaje irelevantno</a:t>
            </a:r>
            <a:r>
              <a:rPr lang="en-US" altLang="en-US" sz="1400" dirty="0"/>
              <a:t> </a:t>
            </a:r>
            <a:endParaRPr lang="en-US" altLang="en-US" sz="1400" dirty="0">
              <a:cs typeface="Arial"/>
            </a:endParaRPr>
          </a:p>
          <a:p>
            <a:pPr lvl="1" eaLnBrk="1" hangingPunct="1"/>
            <a:endParaRPr lang="en-US" altLang="en-US" sz="1400" dirty="0"/>
          </a:p>
          <a:p>
            <a:pPr lvl="1" eaLnBrk="1" hangingPunct="1"/>
            <a:r>
              <a:rPr lang="sr-Latn-RS" altLang="en-US" sz="1400" dirty="0"/>
              <a:t>Prilikom kreiranja test slučajeva, ulazni podaci i očekivani izlazi se upisuju direktno u test</a:t>
            </a:r>
            <a:endParaRPr lang="en-US" altLang="en-US" sz="1400" dirty="0"/>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FBF017FD-1274-A31C-22AC-844A62D5C476}"/>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76275C-258A-47BF-B957-CE28A8A2D17E}" type="slidenum">
              <a:rPr lang="de-DE" altLang="en-US">
                <a:solidFill>
                  <a:schemeClr val="bg1"/>
                </a:solidFill>
              </a:rPr>
              <a:pPr/>
              <a:t>27</a:t>
            </a:fld>
            <a:endParaRPr lang="de-DE" altLang="en-US">
              <a:solidFill>
                <a:schemeClr val="bg1"/>
              </a:solidFill>
            </a:endParaRPr>
          </a:p>
        </p:txBody>
      </p:sp>
      <p:sp>
        <p:nvSpPr>
          <p:cNvPr id="27651" name="Rectangle 2">
            <a:extLst>
              <a:ext uri="{FF2B5EF4-FFF2-40B4-BE49-F238E27FC236}">
                <a16:creationId xmlns:a16="http://schemas.microsoft.com/office/drawing/2014/main" id="{72987AD7-33DA-D931-578B-4C2BAD0856D9}"/>
              </a:ext>
            </a:extLst>
          </p:cNvPr>
          <p:cNvSpPr>
            <a:spLocks noGrp="1" noChangeArrowheads="1"/>
          </p:cNvSpPr>
          <p:nvPr>
            <p:ph type="title"/>
          </p:nvPr>
        </p:nvSpPr>
        <p:spPr/>
        <p:txBody>
          <a:bodyPr/>
          <a:lstStyle/>
          <a:p>
            <a:pPr eaLnBrk="1" hangingPunct="1"/>
            <a:r>
              <a:rPr lang="en-US" altLang="en-US" dirty="0" err="1"/>
              <a:t>Specifi</a:t>
            </a:r>
            <a:r>
              <a:rPr lang="sr-Latn-RS" altLang="en-US" dirty="0" err="1"/>
              <a:t>čni</a:t>
            </a:r>
            <a:r>
              <a:rPr lang="sr-Latn-RS" altLang="en-US" dirty="0"/>
              <a:t> t</a:t>
            </a:r>
            <a:r>
              <a:rPr lang="en-US" altLang="en-US" dirty="0" err="1"/>
              <a:t>est</a:t>
            </a:r>
            <a:r>
              <a:rPr lang="sr-Latn-RS" altLang="en-US" dirty="0"/>
              <a:t>ovi i metode</a:t>
            </a:r>
            <a:r>
              <a:rPr lang="en-US" altLang="en-US" dirty="0"/>
              <a:t>: </a:t>
            </a:r>
            <a:r>
              <a:rPr lang="sr-Latn-RS" altLang="en-US" dirty="0"/>
              <a:t>Okruženje </a:t>
            </a:r>
            <a:r>
              <a:rPr lang="en-US" altLang="en-US" dirty="0"/>
              <a:t>III</a:t>
            </a:r>
          </a:p>
        </p:txBody>
      </p:sp>
      <p:sp>
        <p:nvSpPr>
          <p:cNvPr id="27652" name="Rectangle 3">
            <a:extLst>
              <a:ext uri="{FF2B5EF4-FFF2-40B4-BE49-F238E27FC236}">
                <a16:creationId xmlns:a16="http://schemas.microsoft.com/office/drawing/2014/main" id="{CBA97F30-66AE-30E3-3633-9ABCDBDB53AC}"/>
              </a:ext>
            </a:extLst>
          </p:cNvPr>
          <p:cNvSpPr>
            <a:spLocks noGrp="1" noChangeArrowheads="1"/>
          </p:cNvSpPr>
          <p:nvPr>
            <p:ph type="body" sz="half" idx="1"/>
          </p:nvPr>
        </p:nvSpPr>
        <p:spPr/>
        <p:txBody>
          <a:bodyPr/>
          <a:lstStyle/>
          <a:p>
            <a:pPr eaLnBrk="1" hangingPunct="1"/>
            <a:r>
              <a:rPr lang="sr-Latn-RS" altLang="en-US" sz="1600" i="1" dirty="0"/>
              <a:t>Nivo apstrakcije</a:t>
            </a:r>
            <a:endParaRPr lang="en-US" altLang="en-US" sz="1600" i="1" dirty="0"/>
          </a:p>
          <a:p>
            <a:pPr lvl="1" eaLnBrk="1" hangingPunct="1"/>
            <a:r>
              <a:rPr lang="sr-Latn-RS" altLang="en-US" sz="1400" dirty="0"/>
              <a:t>Nivo apstrakcije zavisi od jezika u kojem se kreira test slučaj</a:t>
            </a:r>
            <a:endParaRPr lang="en-US" altLang="en-US" sz="1400" dirty="0"/>
          </a:p>
          <a:p>
            <a:pPr lvl="1" eaLnBrk="1" hangingPunct="1"/>
            <a:endParaRPr lang="en-US" altLang="en-US" sz="800" dirty="0"/>
          </a:p>
          <a:p>
            <a:pPr lvl="1" eaLnBrk="1" hangingPunct="1"/>
            <a:r>
              <a:rPr lang="sr-Latn-RS" altLang="en-US" sz="1400" dirty="0"/>
              <a:t>Ako infrastruktura omogućava</a:t>
            </a:r>
            <a:r>
              <a:rPr lang="en-US" altLang="en-US" sz="1400" dirty="0"/>
              <a:t>,</a:t>
            </a:r>
            <a:r>
              <a:rPr lang="sr-Latn-RS" altLang="en-US" sz="1400" dirty="0"/>
              <a:t> pobuđivanje</a:t>
            </a:r>
            <a:r>
              <a:rPr lang="en-US" altLang="en-US" sz="1400" dirty="0"/>
              <a:t> </a:t>
            </a:r>
            <a:r>
              <a:rPr lang="en-US" altLang="en-US" sz="1400" dirty="0" err="1"/>
              <a:t>Calc1</a:t>
            </a:r>
            <a:r>
              <a:rPr lang="en-US" altLang="en-US" sz="1400" dirty="0"/>
              <a:t> </a:t>
            </a:r>
            <a:r>
              <a:rPr lang="sr-Latn-RS" altLang="en-US" sz="1400" dirty="0"/>
              <a:t>korišćenjem </a:t>
            </a:r>
            <a:r>
              <a:rPr lang="sr-Latn-RS" altLang="en-US" sz="1400" b="1" dirty="0"/>
              <a:t>paketa</a:t>
            </a:r>
            <a:r>
              <a:rPr lang="en-US" altLang="en-US" sz="1400" dirty="0"/>
              <a:t> </a:t>
            </a:r>
            <a:r>
              <a:rPr lang="sr-Latn-RS" altLang="en-US" sz="1400" dirty="0"/>
              <a:t>je optimalno za brzo kodiranje test slučajeva</a:t>
            </a:r>
            <a:endParaRPr lang="en-US" altLang="en-US" sz="1400" dirty="0"/>
          </a:p>
          <a:p>
            <a:pPr lvl="1" eaLnBrk="1" hangingPunct="1"/>
            <a:endParaRPr lang="en-US" altLang="en-US" sz="800" dirty="0"/>
          </a:p>
          <a:p>
            <a:pPr lvl="1" eaLnBrk="1" hangingPunct="1"/>
            <a:r>
              <a:rPr lang="sr-Latn-RS" altLang="en-US" sz="1400" dirty="0"/>
              <a:t>Slika dole prikazuje primer test slučaja u kojem je korišćena sintaksa na nivou paketa</a:t>
            </a:r>
            <a:endParaRPr lang="en-US" altLang="en-US" sz="1400" dirty="0"/>
          </a:p>
          <a:p>
            <a:pPr lvl="1" eaLnBrk="1" hangingPunct="1"/>
            <a:endParaRPr lang="en-US" altLang="en-US" sz="800" dirty="0"/>
          </a:p>
          <a:p>
            <a:pPr lvl="1" eaLnBrk="1" hangingPunct="1"/>
            <a:r>
              <a:rPr lang="sr-Latn-RS" altLang="en-US" sz="1400" dirty="0"/>
              <a:t>U ovoj sintaksi, okruženje obavlja više zadataka</a:t>
            </a:r>
            <a:r>
              <a:rPr lang="en-US" altLang="en-US" sz="1400" dirty="0"/>
              <a:t>:</a:t>
            </a:r>
          </a:p>
          <a:p>
            <a:pPr lvl="2" eaLnBrk="1" hangingPunct="1"/>
            <a:r>
              <a:rPr lang="sr-Latn-RS" altLang="en-US" sz="1200" dirty="0"/>
              <a:t>Prvi je translacija komande u odgovarajuće bite </a:t>
            </a:r>
            <a:r>
              <a:rPr lang="en-US" altLang="en-US" sz="1200" dirty="0"/>
              <a:t>(</a:t>
            </a:r>
            <a:r>
              <a:rPr lang="sr-Latn-RS" altLang="en-US" sz="1200" dirty="0" err="1"/>
              <a:t>npr</a:t>
            </a:r>
            <a:r>
              <a:rPr lang="en-US" altLang="en-US" sz="1200" dirty="0"/>
              <a:t> ADD = “</a:t>
            </a:r>
            <a:r>
              <a:rPr lang="en-US" altLang="en-US" sz="1200" dirty="0" err="1"/>
              <a:t>0001”b</a:t>
            </a:r>
            <a:r>
              <a:rPr lang="en-US" altLang="en-US" sz="1200" dirty="0"/>
              <a:t>).</a:t>
            </a:r>
          </a:p>
          <a:p>
            <a:pPr lvl="2" eaLnBrk="1" hangingPunct="1"/>
            <a:r>
              <a:rPr lang="sr-Latn-RS" altLang="en-US" sz="1200" dirty="0"/>
              <a:t>Sledeći zadatak je pobuđivanje ulaznih signala na bit-nivou na ulazima </a:t>
            </a:r>
            <a:r>
              <a:rPr lang="en-US" altLang="en-US" sz="1200" dirty="0" err="1"/>
              <a:t>Calc1</a:t>
            </a:r>
            <a:r>
              <a:rPr lang="en-US" altLang="en-US" sz="1200" dirty="0"/>
              <a:t> d</a:t>
            </a:r>
            <a:r>
              <a:rPr lang="sr-Latn-RS" altLang="en-US" sz="1200" dirty="0" err="1"/>
              <a:t>izajna</a:t>
            </a:r>
            <a:endParaRPr lang="en-US" altLang="en-US" sz="1200" dirty="0"/>
          </a:p>
          <a:p>
            <a:pPr lvl="2" eaLnBrk="1" hangingPunct="1"/>
            <a:r>
              <a:rPr lang="sr-Latn-RS" altLang="en-US" sz="1200" dirty="0"/>
              <a:t>Takođe, potrebno je sačekati validan odgovor od strane dizajna pre nego što se pošalje nova komanda na isti port</a:t>
            </a:r>
            <a:endParaRPr lang="en-US" altLang="en-US" sz="1200" dirty="0"/>
          </a:p>
          <a:p>
            <a:pPr lvl="2" eaLnBrk="1" hangingPunct="1"/>
            <a:r>
              <a:rPr lang="sr-Latn-RS" altLang="en-US" sz="1200" dirty="0"/>
              <a:t>Na kraju, potrebno je voditi računa o reset logici i dovođenju odgovarajućeg takt signala</a:t>
            </a:r>
            <a:endParaRPr lang="en-US" altLang="en-US" sz="1200" dirty="0"/>
          </a:p>
          <a:p>
            <a:pPr lvl="1" eaLnBrk="1" hangingPunct="1"/>
            <a:endParaRPr lang="en-US" altLang="en-US" sz="800" dirty="0"/>
          </a:p>
          <a:p>
            <a:pPr lvl="1" eaLnBrk="1" hangingPunct="1"/>
            <a:r>
              <a:rPr lang="sr-Latn-RS" altLang="en-US" sz="1400" dirty="0"/>
              <a:t>Napredno </a:t>
            </a:r>
            <a:r>
              <a:rPr lang="en-US" altLang="en-US" sz="1400" dirty="0" err="1"/>
              <a:t>Calc1</a:t>
            </a:r>
            <a:r>
              <a:rPr lang="en-US" altLang="en-US" sz="1400" dirty="0"/>
              <a:t> </a:t>
            </a:r>
            <a:r>
              <a:rPr lang="sr-Latn-RS" altLang="en-US" sz="1400" dirty="0"/>
              <a:t>verifikaciono okruženje bi omogućilo i predviđanje očekivanih rezultata</a:t>
            </a:r>
            <a:r>
              <a:rPr lang="en-US" altLang="en-US" sz="1400" dirty="0"/>
              <a:t>. </a:t>
            </a:r>
            <a:r>
              <a:rPr lang="sr-Latn-RS" altLang="en-US" sz="1400" dirty="0"/>
              <a:t>Ukoliko se koristi referentni model koji predviđa odgovor i rezultate, inženjer koji kreira testove ne mora „ručno“ da računa izlaze za date ulaze</a:t>
            </a:r>
            <a:endParaRPr lang="en-US" altLang="en-US" sz="1400" dirty="0"/>
          </a:p>
        </p:txBody>
      </p:sp>
      <p:pic>
        <p:nvPicPr>
          <p:cNvPr id="27653" name="Picture 4">
            <a:extLst>
              <a:ext uri="{FF2B5EF4-FFF2-40B4-BE49-F238E27FC236}">
                <a16:creationId xmlns:a16="http://schemas.microsoft.com/office/drawing/2014/main" id="{22348844-EA7C-5CD5-0915-00E6CFE67C7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19088" y="4622800"/>
            <a:ext cx="8524875" cy="1192213"/>
          </a:xfrm>
          <a:noFill/>
        </p:spPr>
      </p:pic>
      <p:sp>
        <p:nvSpPr>
          <p:cNvPr id="3" name="Rectangle: Rounded Corners 2">
            <a:extLst>
              <a:ext uri="{FF2B5EF4-FFF2-40B4-BE49-F238E27FC236}">
                <a16:creationId xmlns:a16="http://schemas.microsoft.com/office/drawing/2014/main" id="{792951C1-C2A5-0E71-C671-761F66F38C65}"/>
              </a:ext>
            </a:extLst>
          </p:cNvPr>
          <p:cNvSpPr/>
          <p:nvPr/>
        </p:nvSpPr>
        <p:spPr bwMode="auto">
          <a:xfrm>
            <a:off x="8278867" y="5918101"/>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indent="0" algn="ctr" defTabSz="914400">
              <a:lnSpc>
                <a:spcPct val="100000"/>
              </a:lnSpc>
              <a:spcBef>
                <a:spcPct val="0"/>
              </a:spcBef>
              <a:spcAft>
                <a:spcPct val="0"/>
              </a:spcAft>
              <a:buNone/>
              <a:tabLst/>
            </a:pPr>
            <a:r>
              <a:rPr lang="en-US">
                <a:solidFill>
                  <a:schemeClr val="bg1"/>
                </a:solidFill>
                <a:latin typeface="Arial"/>
                <a:cs typeface="Arial"/>
              </a:rPr>
              <a:t>4</a:t>
            </a:r>
            <a:endParaRPr lang="en-US" dirty="0">
              <a:solidFill>
                <a:schemeClr val="bg1"/>
              </a:solidFill>
              <a:latin typeface="Arial"/>
              <a:cs typeface="Arial"/>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a:extLst>
              <a:ext uri="{FF2B5EF4-FFF2-40B4-BE49-F238E27FC236}">
                <a16:creationId xmlns:a16="http://schemas.microsoft.com/office/drawing/2014/main" id="{CD45EE98-5300-54CE-CEFD-2A7B128F730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B6786C-2FBC-45C7-8FA9-B07AD0E8E356}" type="slidenum">
              <a:rPr lang="de-DE" altLang="en-US">
                <a:solidFill>
                  <a:schemeClr val="bg1"/>
                </a:solidFill>
              </a:rPr>
              <a:pPr/>
              <a:t>25</a:t>
            </a:fld>
            <a:endParaRPr lang="de-DE" altLang="en-US">
              <a:solidFill>
                <a:schemeClr val="bg1"/>
              </a:solidFill>
            </a:endParaRPr>
          </a:p>
        </p:txBody>
      </p:sp>
      <p:sp>
        <p:nvSpPr>
          <p:cNvPr id="13315" name="Rectangle 2">
            <a:extLst>
              <a:ext uri="{FF2B5EF4-FFF2-40B4-BE49-F238E27FC236}">
                <a16:creationId xmlns:a16="http://schemas.microsoft.com/office/drawing/2014/main" id="{31022116-01EE-E1CB-8EEC-4BF7A7E286C8}"/>
              </a:ext>
            </a:extLst>
          </p:cNvPr>
          <p:cNvSpPr>
            <a:spLocks noGrp="1" noChangeArrowheads="1"/>
          </p:cNvSpPr>
          <p:nvPr>
            <p:ph type="title"/>
          </p:nvPr>
        </p:nvSpPr>
        <p:spPr/>
        <p:txBody>
          <a:bodyPr/>
          <a:lstStyle/>
          <a:p>
            <a:r>
              <a:rPr lang="en-US" altLang="en-US" dirty="0" err="1"/>
              <a:t>Zahtevi</a:t>
            </a:r>
            <a:r>
              <a:rPr lang="en-US" altLang="en-US" dirty="0"/>
              <a:t> u </a:t>
            </a:r>
            <a:r>
              <a:rPr lang="en-US" altLang="en-US" dirty="0" err="1"/>
              <a:t>vezi</a:t>
            </a:r>
            <a:r>
              <a:rPr lang="en-US" altLang="en-US" dirty="0"/>
              <a:t> </a:t>
            </a:r>
            <a:r>
              <a:rPr lang="en-US" altLang="en-US" dirty="0" err="1"/>
              <a:t>pokrivenosti</a:t>
            </a:r>
            <a:endParaRPr lang="en-US" dirty="0" err="1"/>
          </a:p>
        </p:txBody>
      </p:sp>
      <p:sp>
        <p:nvSpPr>
          <p:cNvPr id="13316" name="Rectangle 3">
            <a:extLst>
              <a:ext uri="{FF2B5EF4-FFF2-40B4-BE49-F238E27FC236}">
                <a16:creationId xmlns:a16="http://schemas.microsoft.com/office/drawing/2014/main" id="{3F6D2DAE-1C22-A97A-3CEC-1BF2ADA64D2F}"/>
              </a:ext>
            </a:extLst>
          </p:cNvPr>
          <p:cNvSpPr>
            <a:spLocks noGrp="1" noChangeArrowheads="1"/>
          </p:cNvSpPr>
          <p:nvPr>
            <p:ph type="body" idx="1"/>
          </p:nvPr>
        </p:nvSpPr>
        <p:spPr/>
        <p:txBody>
          <a:bodyPr/>
          <a:lstStyle/>
          <a:p>
            <a:r>
              <a:rPr lang="en-US" sz="1600" b="1" dirty="0" err="1">
                <a:ea typeface="+mn-lt"/>
                <a:cs typeface="+mn-lt"/>
              </a:rPr>
              <a:t>Pokrivenost</a:t>
            </a:r>
            <a:r>
              <a:rPr lang="en-US" sz="1600" b="1" dirty="0">
                <a:ea typeface="+mn-lt"/>
                <a:cs typeface="+mn-lt"/>
              </a:rPr>
              <a:t> </a:t>
            </a:r>
            <a:r>
              <a:rPr lang="en-US" sz="1600" dirty="0">
                <a:ea typeface="+mn-lt"/>
                <a:cs typeface="+mn-lt"/>
              </a:rPr>
              <a:t>je </a:t>
            </a:r>
            <a:r>
              <a:rPr lang="en-US" sz="1600" dirty="0" err="1">
                <a:ea typeface="+mn-lt"/>
                <a:cs typeface="+mn-lt"/>
              </a:rPr>
              <a:t>mehanizam</a:t>
            </a:r>
            <a:r>
              <a:rPr lang="en-US" sz="1600" dirty="0">
                <a:ea typeface="+mn-lt"/>
                <a:cs typeface="+mn-lt"/>
              </a:rPr>
              <a:t> </a:t>
            </a:r>
            <a:r>
              <a:rPr lang="en-US" sz="1600" dirty="0" err="1">
                <a:ea typeface="+mn-lt"/>
                <a:cs typeface="+mn-lt"/>
              </a:rPr>
              <a:t>povratnih</a:t>
            </a:r>
            <a:r>
              <a:rPr lang="en-US" sz="1600" dirty="0">
                <a:ea typeface="+mn-lt"/>
                <a:cs typeface="+mn-lt"/>
              </a:rPr>
              <a:t> </a:t>
            </a:r>
            <a:r>
              <a:rPr lang="en-US" sz="1600" dirty="0" err="1">
                <a:ea typeface="+mn-lt"/>
                <a:cs typeface="+mn-lt"/>
              </a:rPr>
              <a:t>informacija</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procenjuju</a:t>
            </a:r>
            <a:r>
              <a:rPr lang="en-US" sz="1600" dirty="0">
                <a:ea typeface="+mn-lt"/>
                <a:cs typeface="+mn-lt"/>
              </a:rPr>
              <a:t> </a:t>
            </a:r>
            <a:r>
              <a:rPr lang="en-US" sz="1600" dirty="0" err="1">
                <a:ea typeface="+mn-lt"/>
                <a:cs typeface="+mn-lt"/>
              </a:rPr>
              <a:t>kvalitet</a:t>
            </a:r>
            <a:r>
              <a:rPr lang="en-US" sz="1600" dirty="0">
                <a:ea typeface="+mn-lt"/>
                <a:cs typeface="+mn-lt"/>
              </a:rPr>
              <a:t> </a:t>
            </a:r>
            <a:r>
              <a:rPr lang="en-US" sz="1600" dirty="0" err="1">
                <a:ea typeface="+mn-lt"/>
                <a:cs typeface="+mn-lt"/>
              </a:rPr>
              <a:t>komponenti</a:t>
            </a:r>
            <a:r>
              <a:rPr lang="en-US" sz="1600" dirty="0">
                <a:ea typeface="+mn-lt"/>
                <a:cs typeface="+mn-lt"/>
              </a:rPr>
              <a:t> za </a:t>
            </a:r>
            <a:r>
              <a:rPr lang="en-US" sz="1600" dirty="0" err="1">
                <a:ea typeface="+mn-lt"/>
                <a:cs typeface="+mn-lt"/>
              </a:rPr>
              <a:t>generisanje</a:t>
            </a:r>
            <a:r>
              <a:rPr lang="en-US" sz="1600" dirty="0">
                <a:ea typeface="+mn-lt"/>
                <a:cs typeface="+mn-lt"/>
              </a:rPr>
              <a:t> </a:t>
            </a:r>
            <a:r>
              <a:rPr lang="en-US" sz="1600" dirty="0" err="1">
                <a:ea typeface="+mn-lt"/>
                <a:cs typeface="+mn-lt"/>
              </a:rPr>
              <a:t>stimulusa</a:t>
            </a:r>
            <a:r>
              <a:rPr lang="en-US" sz="1600" dirty="0">
                <a:ea typeface="+mn-lt"/>
                <a:cs typeface="+mn-lt"/>
              </a:rPr>
              <a:t> u </a:t>
            </a:r>
            <a:r>
              <a:rPr lang="en-US" sz="1600" dirty="0" err="1">
                <a:ea typeface="+mn-lt"/>
                <a:cs typeface="+mn-lt"/>
              </a:rPr>
              <a:t>verifikacionom</a:t>
            </a:r>
            <a:r>
              <a:rPr lang="en-US" sz="1600" dirty="0">
                <a:ea typeface="+mn-lt"/>
                <a:cs typeface="+mn-lt"/>
              </a:rPr>
              <a:t> </a:t>
            </a:r>
            <a:r>
              <a:rPr lang="en-US" sz="1600" dirty="0" err="1">
                <a:ea typeface="+mn-lt"/>
                <a:cs typeface="+mn-lt"/>
              </a:rPr>
              <a:t>okruženju</a:t>
            </a:r>
            <a:r>
              <a:rPr lang="en-US" sz="1600" dirty="0">
                <a:ea typeface="+mn-lt"/>
                <a:cs typeface="+mn-lt"/>
              </a:rPr>
              <a:t>. Kao </a:t>
            </a:r>
            <a:r>
              <a:rPr lang="en-US" sz="1600" dirty="0" err="1">
                <a:ea typeface="+mn-lt"/>
                <a:cs typeface="+mn-lt"/>
              </a:rPr>
              <a:t>što</a:t>
            </a:r>
            <a:r>
              <a:rPr lang="en-US" sz="1600" dirty="0">
                <a:ea typeface="+mn-lt"/>
                <a:cs typeface="+mn-lt"/>
              </a:rPr>
              <a:t> </a:t>
            </a:r>
            <a:r>
              <a:rPr lang="en-US" sz="1600" dirty="0" err="1">
                <a:ea typeface="+mn-lt"/>
                <a:cs typeface="+mn-lt"/>
              </a:rPr>
              <a:t>verifikaciono</a:t>
            </a:r>
            <a:r>
              <a:rPr lang="en-US" sz="1600" dirty="0">
                <a:ea typeface="+mn-lt"/>
                <a:cs typeface="+mn-lt"/>
              </a:rPr>
              <a:t> </a:t>
            </a:r>
            <a:r>
              <a:rPr lang="en-US" sz="1600" dirty="0" err="1">
                <a:ea typeface="+mn-lt"/>
                <a:cs typeface="+mn-lt"/>
              </a:rPr>
              <a:t>okruženje</a:t>
            </a:r>
            <a:r>
              <a:rPr lang="en-US" sz="1600" dirty="0">
                <a:ea typeface="+mn-lt"/>
                <a:cs typeface="+mn-lt"/>
              </a:rPr>
              <a:t> </a:t>
            </a:r>
            <a:r>
              <a:rPr lang="en-US" sz="1600" dirty="0" err="1">
                <a:ea typeface="+mn-lt"/>
                <a:cs typeface="+mn-lt"/>
              </a:rPr>
              <a:t>vrši</a:t>
            </a:r>
            <a:r>
              <a:rPr lang="en-US" sz="1600" dirty="0">
                <a:ea typeface="+mn-lt"/>
                <a:cs typeface="+mn-lt"/>
              </a:rPr>
              <a:t> „</a:t>
            </a:r>
            <a:r>
              <a:rPr lang="en-US" sz="1600" dirty="0" err="1">
                <a:ea typeface="+mn-lt"/>
                <a:cs typeface="+mn-lt"/>
              </a:rPr>
              <a:t>kontrolu</a:t>
            </a:r>
            <a:r>
              <a:rPr lang="en-US" sz="1600" dirty="0">
                <a:ea typeface="+mn-lt"/>
                <a:cs typeface="+mn-lt"/>
              </a:rPr>
              <a:t> </a:t>
            </a:r>
            <a:r>
              <a:rPr lang="en-US" sz="1600" dirty="0" err="1">
                <a:ea typeface="+mn-lt"/>
                <a:cs typeface="+mn-lt"/>
              </a:rPr>
              <a:t>kvaliteta</a:t>
            </a:r>
            <a:r>
              <a:rPr lang="en-US" sz="1600" dirty="0">
                <a:ea typeface="+mn-lt"/>
                <a:cs typeface="+mn-lt"/>
              </a:rPr>
              <a:t>“ DUV-a, </a:t>
            </a:r>
            <a:r>
              <a:rPr lang="en-US" sz="1600" dirty="0" err="1">
                <a:ea typeface="+mn-lt"/>
                <a:cs typeface="+mn-lt"/>
              </a:rPr>
              <a:t>pokrivenost</a:t>
            </a:r>
            <a:r>
              <a:rPr lang="en-US" sz="1600" i="1" dirty="0">
                <a:ea typeface="+mn-lt"/>
                <a:cs typeface="+mn-lt"/>
              </a:rPr>
              <a:t> </a:t>
            </a:r>
            <a:r>
              <a:rPr lang="en-US" sz="1600" dirty="0" err="1">
                <a:ea typeface="+mn-lt"/>
                <a:cs typeface="+mn-lt"/>
              </a:rPr>
              <a:t>vrši</a:t>
            </a:r>
            <a:r>
              <a:rPr lang="en-US" sz="1600" dirty="0">
                <a:ea typeface="+mn-lt"/>
                <a:cs typeface="+mn-lt"/>
              </a:rPr>
              <a:t> </a:t>
            </a:r>
            <a:r>
              <a:rPr lang="en-US" sz="1600" dirty="0" err="1">
                <a:ea typeface="+mn-lt"/>
                <a:cs typeface="+mn-lt"/>
              </a:rPr>
              <a:t>kontrolu</a:t>
            </a:r>
            <a:r>
              <a:rPr lang="en-US" sz="1600" dirty="0">
                <a:ea typeface="+mn-lt"/>
                <a:cs typeface="+mn-lt"/>
              </a:rPr>
              <a:t> </a:t>
            </a:r>
            <a:r>
              <a:rPr lang="en-US" sz="1600" dirty="0" err="1">
                <a:ea typeface="+mn-lt"/>
                <a:cs typeface="+mn-lt"/>
              </a:rPr>
              <a:t>kvaliteta</a:t>
            </a:r>
            <a:r>
              <a:rPr lang="en-US" sz="1600" dirty="0">
                <a:ea typeface="+mn-lt"/>
                <a:cs typeface="+mn-lt"/>
              </a:rPr>
              <a:t> </a:t>
            </a:r>
            <a:r>
              <a:rPr lang="en-US" sz="1600" dirty="0" err="1">
                <a:ea typeface="+mn-lt"/>
                <a:cs typeface="+mn-lt"/>
              </a:rPr>
              <a:t>verifikacionog</a:t>
            </a:r>
            <a:r>
              <a:rPr lang="en-US" sz="1600" dirty="0">
                <a:ea typeface="+mn-lt"/>
                <a:cs typeface="+mn-lt"/>
              </a:rPr>
              <a:t> </a:t>
            </a:r>
            <a:r>
              <a:rPr lang="en-US" sz="1600" dirty="0" err="1">
                <a:ea typeface="+mn-lt"/>
                <a:cs typeface="+mn-lt"/>
              </a:rPr>
              <a:t>okruženja</a:t>
            </a:r>
            <a:endParaRPr lang="en-US" dirty="0" err="1">
              <a:cs typeface="Arial"/>
            </a:endParaRPr>
          </a:p>
          <a:p>
            <a:pPr eaLnBrk="1" hangingPunct="1"/>
            <a:endParaRPr lang="en-US" altLang="en-US" sz="1400"/>
          </a:p>
          <a:p>
            <a:r>
              <a:rPr lang="en-US" sz="1600" dirty="0" err="1">
                <a:ea typeface="+mn-lt"/>
                <a:cs typeface="+mn-lt"/>
              </a:rPr>
              <a:t>Ovaj</a:t>
            </a:r>
            <a:r>
              <a:rPr lang="en-US" sz="1600" dirty="0">
                <a:ea typeface="+mn-lt"/>
                <a:cs typeface="+mn-lt"/>
              </a:rPr>
              <a:t> </a:t>
            </a:r>
            <a:r>
              <a:rPr lang="en-US" sz="1600" dirty="0" err="1">
                <a:ea typeface="+mn-lt"/>
                <a:cs typeface="+mn-lt"/>
              </a:rPr>
              <a:t>odeljak</a:t>
            </a:r>
            <a:r>
              <a:rPr lang="en-US" sz="1600" dirty="0">
                <a:ea typeface="+mn-lt"/>
                <a:cs typeface="+mn-lt"/>
              </a:rPr>
              <a:t> </a:t>
            </a:r>
            <a:r>
              <a:rPr lang="en-US" sz="1600" dirty="0" err="1">
                <a:ea typeface="+mn-lt"/>
                <a:cs typeface="+mn-lt"/>
              </a:rPr>
              <a:t>verifikacionog</a:t>
            </a:r>
            <a:r>
              <a:rPr lang="en-US" sz="1600" dirty="0">
                <a:ea typeface="+mn-lt"/>
                <a:cs typeface="+mn-lt"/>
              </a:rPr>
              <a:t> plana </a:t>
            </a:r>
            <a:r>
              <a:rPr lang="en-US" sz="1600" dirty="0" err="1">
                <a:ea typeface="+mn-lt"/>
                <a:cs typeface="+mn-lt"/>
              </a:rPr>
              <a:t>opisuje</a:t>
            </a:r>
            <a:r>
              <a:rPr lang="en-US" sz="1600" dirty="0">
                <a:ea typeface="+mn-lt"/>
                <a:cs typeface="+mn-lt"/>
              </a:rPr>
              <a:t> </a:t>
            </a:r>
            <a:r>
              <a:rPr lang="en-US" sz="1600" dirty="0" err="1">
                <a:ea typeface="+mn-lt"/>
                <a:cs typeface="+mn-lt"/>
              </a:rPr>
              <a:t>predviđene</a:t>
            </a:r>
            <a:r>
              <a:rPr lang="en-US" sz="1600" dirty="0">
                <a:ea typeface="+mn-lt"/>
                <a:cs typeface="+mn-lt"/>
              </a:rPr>
              <a:t> </a:t>
            </a:r>
            <a:r>
              <a:rPr lang="en-US" sz="1600" dirty="0" err="1">
                <a:ea typeface="+mn-lt"/>
                <a:cs typeface="+mn-lt"/>
              </a:rPr>
              <a:t>ciljeve</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komponenti</a:t>
            </a:r>
            <a:r>
              <a:rPr lang="en-US" sz="1600" dirty="0">
                <a:ea typeface="+mn-lt"/>
                <a:cs typeface="+mn-lt"/>
              </a:rPr>
              <a:t>. </a:t>
            </a:r>
            <a:r>
              <a:rPr lang="en-US" sz="1600" dirty="0" err="1">
                <a:ea typeface="+mn-lt"/>
                <a:cs typeface="+mn-lt"/>
              </a:rPr>
              <a:t>Ciljevi</a:t>
            </a:r>
            <a:r>
              <a:rPr lang="en-US" sz="1600" dirty="0">
                <a:ea typeface="+mn-lt"/>
                <a:cs typeface="+mn-lt"/>
              </a:rPr>
              <a:t> </a:t>
            </a:r>
            <a:r>
              <a:rPr lang="en-US" sz="1600" dirty="0" err="1">
                <a:ea typeface="+mn-lt"/>
                <a:cs typeface="+mn-lt"/>
              </a:rPr>
              <a:t>treba</a:t>
            </a:r>
            <a:r>
              <a:rPr lang="en-US" sz="1600" dirty="0">
                <a:ea typeface="+mn-lt"/>
                <a:cs typeface="+mn-lt"/>
              </a:rPr>
              <a:t> da </a:t>
            </a:r>
            <a:r>
              <a:rPr lang="en-US" sz="1600" dirty="0" err="1">
                <a:ea typeface="+mn-lt"/>
                <a:cs typeface="+mn-lt"/>
              </a:rPr>
              <a:t>pokriju</a:t>
            </a:r>
            <a:r>
              <a:rPr lang="en-US" sz="1600" dirty="0">
                <a:ea typeface="+mn-lt"/>
                <a:cs typeface="+mn-lt"/>
              </a:rPr>
              <a:t> </a:t>
            </a:r>
            <a:r>
              <a:rPr lang="en-US" sz="1600" dirty="0" err="1">
                <a:ea typeface="+mn-lt"/>
                <a:cs typeface="+mn-lt"/>
              </a:rPr>
              <a:t>sve</a:t>
            </a:r>
            <a:r>
              <a:rPr lang="en-US" sz="1600" dirty="0">
                <a:ea typeface="+mn-lt"/>
                <a:cs typeface="+mn-lt"/>
              </a:rPr>
              <a:t> </a:t>
            </a:r>
            <a:r>
              <a:rPr lang="en-US" sz="1600" dirty="0" err="1">
                <a:ea typeface="+mn-lt"/>
                <a:cs typeface="+mn-lt"/>
              </a:rPr>
              <a:t>funkcionalne</a:t>
            </a:r>
            <a:r>
              <a:rPr lang="en-US" sz="1600" dirty="0">
                <a:ea typeface="+mn-lt"/>
                <a:cs typeface="+mn-lt"/>
              </a:rPr>
              <a:t> </a:t>
            </a:r>
            <a:r>
              <a:rPr lang="en-US" sz="1600" dirty="0" err="1">
                <a:ea typeface="+mn-lt"/>
                <a:cs typeface="+mn-lt"/>
              </a:rPr>
              <a:t>zahteve</a:t>
            </a:r>
            <a:r>
              <a:rPr lang="en-US" sz="1600" dirty="0">
                <a:ea typeface="+mn-lt"/>
                <a:cs typeface="+mn-lt"/>
              </a:rPr>
              <a:t> u </a:t>
            </a:r>
            <a:r>
              <a:rPr lang="en-US" sz="1600" dirty="0" err="1">
                <a:ea typeface="+mn-lt"/>
                <a:cs typeface="+mn-lt"/>
              </a:rPr>
              <a:t>vezi</a:t>
            </a:r>
            <a:r>
              <a:rPr lang="en-US" sz="1600" dirty="0">
                <a:ea typeface="+mn-lt"/>
                <a:cs typeface="+mn-lt"/>
              </a:rPr>
              <a:t> </a:t>
            </a:r>
            <a:r>
              <a:rPr lang="en-US" sz="1600" dirty="0" err="1">
                <a:ea typeface="+mn-lt"/>
                <a:cs typeface="+mn-lt"/>
              </a:rPr>
              <a:t>stimulusa</a:t>
            </a:r>
            <a:r>
              <a:rPr lang="en-US" sz="1600" dirty="0">
                <a:ea typeface="+mn-lt"/>
                <a:cs typeface="+mn-lt"/>
              </a:rPr>
              <a:t> </a:t>
            </a:r>
            <a:r>
              <a:rPr lang="en-US" sz="1600" dirty="0" err="1">
                <a:ea typeface="+mn-lt"/>
                <a:cs typeface="+mn-lt"/>
              </a:rPr>
              <a:t>i</a:t>
            </a:r>
            <a:r>
              <a:rPr lang="en-US" sz="1600" dirty="0">
                <a:ea typeface="+mn-lt"/>
                <a:cs typeface="+mn-lt"/>
              </a:rPr>
              <a:t> da </a:t>
            </a:r>
            <a:r>
              <a:rPr lang="en-US" sz="1600" dirty="0" err="1">
                <a:ea typeface="+mn-lt"/>
                <a:cs typeface="+mn-lt"/>
              </a:rPr>
              <a:t>osiguraju</a:t>
            </a:r>
            <a:r>
              <a:rPr lang="en-US" sz="1600" dirty="0">
                <a:ea typeface="+mn-lt"/>
                <a:cs typeface="+mn-lt"/>
              </a:rPr>
              <a:t> da stimulus </a:t>
            </a:r>
            <a:r>
              <a:rPr lang="en-US" sz="1600" dirty="0" err="1">
                <a:ea typeface="+mn-lt"/>
                <a:cs typeface="+mn-lt"/>
              </a:rPr>
              <a:t>generatori</a:t>
            </a:r>
            <a:r>
              <a:rPr lang="en-US" sz="1600" dirty="0">
                <a:ea typeface="+mn-lt"/>
                <a:cs typeface="+mn-lt"/>
              </a:rPr>
              <a:t> u </a:t>
            </a:r>
            <a:r>
              <a:rPr lang="en-US" sz="1600" dirty="0" err="1">
                <a:ea typeface="+mn-lt"/>
                <a:cs typeface="+mn-lt"/>
              </a:rPr>
              <a:t>okruženju</a:t>
            </a:r>
            <a:r>
              <a:rPr lang="en-US" sz="1600" dirty="0">
                <a:ea typeface="+mn-lt"/>
                <a:cs typeface="+mn-lt"/>
              </a:rPr>
              <a:t> </a:t>
            </a:r>
            <a:r>
              <a:rPr lang="en-US" sz="1600" dirty="0" err="1">
                <a:ea typeface="+mn-lt"/>
                <a:cs typeface="+mn-lt"/>
              </a:rPr>
              <a:t>rade</a:t>
            </a:r>
            <a:r>
              <a:rPr lang="en-US" sz="1600" dirty="0">
                <a:ea typeface="+mn-lt"/>
                <a:cs typeface="+mn-lt"/>
              </a:rPr>
              <a:t> </a:t>
            </a:r>
            <a:r>
              <a:rPr lang="en-US" sz="1600" dirty="0" err="1">
                <a:ea typeface="+mn-lt"/>
                <a:cs typeface="+mn-lt"/>
              </a:rPr>
              <a:t>upravo</a:t>
            </a:r>
            <a:r>
              <a:rPr lang="en-US" sz="1600" dirty="0">
                <a:ea typeface="+mn-lt"/>
                <a:cs typeface="+mn-lt"/>
              </a:rPr>
              <a:t> ono </a:t>
            </a:r>
            <a:r>
              <a:rPr lang="en-US" sz="1600" dirty="0" err="1">
                <a:ea typeface="+mn-lt"/>
                <a:cs typeface="+mn-lt"/>
              </a:rPr>
              <a:t>što</a:t>
            </a:r>
            <a:r>
              <a:rPr lang="en-US" sz="1600" dirty="0">
                <a:ea typeface="+mn-lt"/>
                <a:cs typeface="+mn-lt"/>
              </a:rPr>
              <a:t> je </a:t>
            </a:r>
            <a:r>
              <a:rPr lang="en-US" sz="1600" dirty="0" err="1">
                <a:ea typeface="+mn-lt"/>
                <a:cs typeface="+mn-lt"/>
              </a:rPr>
              <a:t>potrebno</a:t>
            </a:r>
            <a:endParaRPr lang="en-US" altLang="en-US" sz="1600" dirty="0" err="1">
              <a:cs typeface="Arial"/>
            </a:endParaRPr>
          </a:p>
          <a:p>
            <a:pPr eaLnBrk="1" hangingPunct="1"/>
            <a:endParaRPr lang="en-US" altLang="en-US" sz="1400" dirty="0"/>
          </a:p>
          <a:p>
            <a:pPr eaLnBrk="1" hangingPunct="1"/>
            <a:r>
              <a:rPr lang="en-US" sz="1600" dirty="0" err="1">
                <a:ea typeface="+mn-lt"/>
                <a:cs typeface="+mn-lt"/>
              </a:rPr>
              <a:t>Ciljevi</a:t>
            </a:r>
            <a:r>
              <a:rPr lang="en-US" sz="1600" dirty="0">
                <a:ea typeface="+mn-lt"/>
                <a:cs typeface="+mn-lt"/>
              </a:rPr>
              <a:t> </a:t>
            </a:r>
            <a:r>
              <a:rPr lang="en-US" sz="1600" dirty="0" err="1">
                <a:ea typeface="+mn-lt"/>
                <a:cs typeface="+mn-lt"/>
              </a:rPr>
              <a:t>pokrivenosti</a:t>
            </a:r>
            <a:r>
              <a:rPr lang="en-US" sz="1600" dirty="0">
                <a:ea typeface="+mn-lt"/>
                <a:cs typeface="+mn-lt"/>
              </a:rPr>
              <a:t> </a:t>
            </a:r>
            <a:r>
              <a:rPr lang="en-US" sz="1600" dirty="0" err="1">
                <a:ea typeface="+mn-lt"/>
                <a:cs typeface="+mn-lt"/>
              </a:rPr>
              <a:t>mogu</a:t>
            </a:r>
            <a:r>
              <a:rPr lang="en-US" sz="1600" dirty="0">
                <a:ea typeface="+mn-lt"/>
                <a:cs typeface="+mn-lt"/>
              </a:rPr>
              <a:t> </a:t>
            </a:r>
            <a:r>
              <a:rPr lang="en-US" sz="1600" dirty="0" err="1">
                <a:ea typeface="+mn-lt"/>
                <a:cs typeface="+mn-lt"/>
              </a:rPr>
              <a:t>uključivati</a:t>
            </a:r>
            <a:r>
              <a:rPr lang="en-US" sz="1600" dirty="0">
                <a:ea typeface="+mn-lt"/>
                <a:cs typeface="+mn-lt"/>
              </a:rPr>
              <a:t> </a:t>
            </a:r>
            <a:r>
              <a:rPr lang="en-US" sz="1600" dirty="0" err="1">
                <a:ea typeface="+mn-lt"/>
                <a:cs typeface="+mn-lt"/>
              </a:rPr>
              <a:t>sledeće</a:t>
            </a:r>
            <a:r>
              <a:rPr lang="en-US" altLang="en-US" sz="1600" dirty="0"/>
              <a:t>:</a:t>
            </a:r>
            <a:endParaRPr lang="en-US" altLang="en-US" sz="1600" dirty="0">
              <a:cs typeface="Arial"/>
            </a:endParaRPr>
          </a:p>
          <a:p>
            <a:pPr lvl="1" indent="-188595"/>
            <a:r>
              <a:rPr lang="en-US" sz="1400" dirty="0" err="1">
                <a:ea typeface="+mn-lt"/>
                <a:cs typeface="+mn-lt"/>
              </a:rPr>
              <a:t>Okruženje</a:t>
            </a:r>
            <a:r>
              <a:rPr lang="en-US" sz="1400" dirty="0">
                <a:ea typeface="+mn-lt"/>
                <a:cs typeface="+mn-lt"/>
              </a:rPr>
              <a:t> je </a:t>
            </a:r>
            <a:r>
              <a:rPr lang="en-US" sz="1400" dirty="0" err="1">
                <a:ea typeface="+mn-lt"/>
                <a:cs typeface="+mn-lt"/>
              </a:rPr>
              <a:t>proverilo</a:t>
            </a:r>
            <a:r>
              <a:rPr lang="en-US" sz="1400" dirty="0">
                <a:ea typeface="+mn-lt"/>
                <a:cs typeface="+mn-lt"/>
              </a:rPr>
              <a:t> </a:t>
            </a:r>
            <a:r>
              <a:rPr lang="en-US" sz="1400" dirty="0" err="1">
                <a:ea typeface="+mn-lt"/>
                <a:cs typeface="+mn-lt"/>
              </a:rPr>
              <a:t>sve</a:t>
            </a:r>
            <a:r>
              <a:rPr lang="en-US" sz="1400" dirty="0">
                <a:ea typeface="+mn-lt"/>
                <a:cs typeface="+mn-lt"/>
              </a:rPr>
              <a:t> </a:t>
            </a:r>
            <a:r>
              <a:rPr lang="en-US" sz="1400" dirty="0" err="1">
                <a:ea typeface="+mn-lt"/>
                <a:cs typeface="+mn-lt"/>
              </a:rPr>
              <a:t>vrste</a:t>
            </a:r>
            <a:r>
              <a:rPr lang="en-US" sz="1400" dirty="0">
                <a:ea typeface="+mn-lt"/>
                <a:cs typeface="+mn-lt"/>
              </a:rPr>
              <a:t> </a:t>
            </a:r>
            <a:r>
              <a:rPr lang="en-US" sz="1400" dirty="0" err="1">
                <a:ea typeface="+mn-lt"/>
                <a:cs typeface="+mn-lt"/>
              </a:rPr>
              <a:t>komandi</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transakcija</a:t>
            </a:r>
            <a:endParaRPr lang="en-US" altLang="en-US" sz="1400" dirty="0" err="1">
              <a:cs typeface="Arial"/>
            </a:endParaRPr>
          </a:p>
          <a:p>
            <a:pPr lvl="1" indent="-188595"/>
            <a:r>
              <a:rPr lang="en-US" sz="1400" dirty="0">
                <a:ea typeface="+mn-lt"/>
                <a:cs typeface="+mn-lt"/>
              </a:rPr>
              <a:t>Stimulus je </a:t>
            </a:r>
            <a:r>
              <a:rPr lang="en-US" sz="1400" dirty="0" err="1">
                <a:ea typeface="+mn-lt"/>
                <a:cs typeface="+mn-lt"/>
              </a:rPr>
              <a:t>kreirao</a:t>
            </a:r>
            <a:r>
              <a:rPr lang="en-US" sz="1400" dirty="0">
                <a:ea typeface="+mn-lt"/>
                <a:cs typeface="+mn-lt"/>
              </a:rPr>
              <a:t> </a:t>
            </a:r>
            <a:r>
              <a:rPr lang="en-US" sz="1400" dirty="0" err="1">
                <a:ea typeface="+mn-lt"/>
                <a:cs typeface="+mn-lt"/>
              </a:rPr>
              <a:t>specifične</a:t>
            </a:r>
            <a:r>
              <a:rPr lang="en-US" sz="1400" dirty="0">
                <a:ea typeface="+mn-lt"/>
                <a:cs typeface="+mn-lt"/>
              </a:rPr>
              <a:t> </a:t>
            </a:r>
            <a:r>
              <a:rPr lang="en-US" sz="1400" dirty="0" err="1">
                <a:ea typeface="+mn-lt"/>
                <a:cs typeface="+mn-lt"/>
              </a:rPr>
              <a:t>ili</a:t>
            </a:r>
            <a:r>
              <a:rPr lang="en-US" sz="1400" dirty="0">
                <a:ea typeface="+mn-lt"/>
                <a:cs typeface="+mn-lt"/>
              </a:rPr>
              <a:t> </a:t>
            </a:r>
            <a:r>
              <a:rPr lang="en-US" sz="1400" dirty="0" err="1">
                <a:ea typeface="+mn-lt"/>
                <a:cs typeface="+mn-lt"/>
              </a:rPr>
              <a:t>podataka</a:t>
            </a:r>
            <a:r>
              <a:rPr lang="en-US" sz="1400" dirty="0">
                <a:ea typeface="+mn-lt"/>
                <a:cs typeface="+mn-lt"/>
              </a:rPr>
              <a:t> </a:t>
            </a:r>
            <a:r>
              <a:rPr lang="en-US" sz="1400" dirty="0" err="1">
                <a:ea typeface="+mn-lt"/>
                <a:cs typeface="+mn-lt"/>
              </a:rPr>
              <a:t>iz</a:t>
            </a:r>
            <a:r>
              <a:rPr lang="en-US" sz="1400" dirty="0">
                <a:ea typeface="+mn-lt"/>
                <a:cs typeface="+mn-lt"/>
              </a:rPr>
              <a:t> </a:t>
            </a:r>
            <a:r>
              <a:rPr lang="en-US" sz="1400" dirty="0" err="1">
                <a:ea typeface="+mn-lt"/>
                <a:cs typeface="+mn-lt"/>
              </a:rPr>
              <a:t>šireg</a:t>
            </a:r>
            <a:r>
              <a:rPr lang="en-US" sz="1400" dirty="0">
                <a:ea typeface="+mn-lt"/>
                <a:cs typeface="+mn-lt"/>
              </a:rPr>
              <a:t> </a:t>
            </a:r>
            <a:r>
              <a:rPr lang="en-US" sz="1400" dirty="0" err="1">
                <a:ea typeface="+mn-lt"/>
                <a:cs typeface="+mn-lt"/>
              </a:rPr>
              <a:t>opsega</a:t>
            </a:r>
            <a:endParaRPr lang="en-US" altLang="en-US" sz="1400" dirty="0" err="1"/>
          </a:p>
          <a:p>
            <a:pPr lvl="1" indent="-188595" eaLnBrk="1" hangingPunct="1"/>
            <a:r>
              <a:rPr lang="en-US" altLang="en-US" sz="1400" dirty="0" err="1"/>
              <a:t>Okruženje</a:t>
            </a:r>
            <a:r>
              <a:rPr lang="en-US" altLang="en-US" sz="1400" dirty="0"/>
              <a:t> </a:t>
            </a:r>
            <a:r>
              <a:rPr lang="en-US" altLang="en-US" sz="1400" dirty="0" err="1"/>
              <a:t>ima</a:t>
            </a:r>
            <a:r>
              <a:rPr lang="en-US" altLang="en-US" sz="1400" dirty="0"/>
              <a:t> </a:t>
            </a:r>
            <a:r>
              <a:rPr lang="en-US" altLang="en-US" sz="1400" dirty="0" err="1"/>
              <a:t>podršku</a:t>
            </a:r>
            <a:r>
              <a:rPr lang="en-US" altLang="en-US" sz="1400" dirty="0"/>
              <a:t> za </a:t>
            </a:r>
            <a:r>
              <a:rPr lang="en-US" altLang="en-US" sz="1400" dirty="0" err="1"/>
              <a:t>višestruki</a:t>
            </a:r>
            <a:r>
              <a:rPr lang="en-US" altLang="en-US" sz="1400" dirty="0"/>
              <a:t> </a:t>
            </a:r>
            <a:r>
              <a:rPr lang="en-US" altLang="en-US" sz="1400" dirty="0" err="1"/>
              <a:t>konkrurentni</a:t>
            </a:r>
            <a:r>
              <a:rPr lang="en-US" altLang="en-US" sz="1400" dirty="0"/>
              <a:t> stimulus (</a:t>
            </a:r>
            <a:r>
              <a:rPr lang="en-US" altLang="en-US" sz="1400" dirty="0" err="1"/>
              <a:t>sve</a:t>
            </a:r>
            <a:r>
              <a:rPr lang="en-US" altLang="en-US" sz="1400" dirty="0"/>
              <a:t> </a:t>
            </a:r>
            <a:r>
              <a:rPr lang="en-US" altLang="en-US" sz="1400" dirty="0" err="1"/>
              <a:t>dok</a:t>
            </a:r>
            <a:r>
              <a:rPr lang="en-US" altLang="en-US" sz="1400" dirty="0"/>
              <a:t> je on </a:t>
            </a:r>
            <a:r>
              <a:rPr lang="en-US" altLang="en-US" sz="1400" dirty="0" err="1"/>
              <a:t>legalan</a:t>
            </a:r>
            <a:r>
              <a:rPr lang="en-US" altLang="en-US" sz="1400" dirty="0"/>
              <a:t>)</a:t>
            </a:r>
            <a:endParaRPr lang="en-US" altLang="en-US" sz="1400" dirty="0">
              <a:cs typeface="Arial"/>
            </a:endParaRPr>
          </a:p>
          <a:p>
            <a:pPr lvl="1" indent="-188595"/>
            <a:r>
              <a:rPr lang="en-US" altLang="en-US" sz="1400" dirty="0" err="1"/>
              <a:t>Inicijatori</a:t>
            </a:r>
            <a:r>
              <a:rPr lang="en-US" altLang="en-US" sz="1400" dirty="0"/>
              <a:t> </a:t>
            </a:r>
            <a:r>
              <a:rPr lang="en-US" altLang="en-US" sz="1400" dirty="0" err="1"/>
              <a:t>i</a:t>
            </a:r>
            <a:r>
              <a:rPr lang="en-US" altLang="en-US" sz="1400" dirty="0"/>
              <a:t> </a:t>
            </a:r>
            <a:r>
              <a:rPr lang="en-US" altLang="en-US" sz="1400" dirty="0" err="1"/>
              <a:t>odzivnici</a:t>
            </a:r>
            <a:r>
              <a:rPr lang="en-US" altLang="en-US" sz="1400" dirty="0"/>
              <a:t> </a:t>
            </a:r>
            <a:r>
              <a:rPr lang="en-US" altLang="en-US" sz="1400" dirty="0" err="1"/>
              <a:t>su</a:t>
            </a:r>
            <a:r>
              <a:rPr lang="en-US" altLang="en-US" sz="1400" dirty="0"/>
              <a:t> </a:t>
            </a:r>
            <a:r>
              <a:rPr lang="en-US" altLang="en-US" sz="1400" dirty="0" err="1"/>
              <a:t>namerno</a:t>
            </a:r>
            <a:r>
              <a:rPr lang="en-US" altLang="en-US" sz="1400" dirty="0"/>
              <a:t> </a:t>
            </a:r>
            <a:r>
              <a:rPr lang="en-US" altLang="en-US" sz="1400" dirty="0" err="1"/>
              <a:t>injektovali</a:t>
            </a:r>
            <a:r>
              <a:rPr lang="en-US" altLang="en-US" sz="1400" dirty="0"/>
              <a:t> </a:t>
            </a:r>
            <a:r>
              <a:rPr lang="en-US" altLang="en-US" sz="1400" dirty="0" err="1"/>
              <a:t>greške</a:t>
            </a:r>
            <a:r>
              <a:rPr lang="en-US" altLang="en-US" sz="1400" dirty="0"/>
              <a:t> u DUV</a:t>
            </a:r>
            <a:endParaRPr lang="en-US" altLang="en-US" sz="1400" dirty="0">
              <a:cs typeface="Arial"/>
            </a:endParaRPr>
          </a:p>
          <a:p>
            <a:pPr eaLnBrk="1" hangingPunct="1"/>
            <a:endParaRPr lang="en-US" altLang="en-US" sz="1600" dirty="0"/>
          </a:p>
          <a:p>
            <a:r>
              <a:rPr lang="en-US" altLang="en-US" sz="1600" dirty="0" err="1"/>
              <a:t>Takođe</a:t>
            </a:r>
            <a:r>
              <a:rPr lang="en-US" altLang="en-US" sz="1600" dirty="0"/>
              <a:t>, dobra </a:t>
            </a:r>
            <a:r>
              <a:rPr lang="en-US" altLang="en-US" sz="1600" dirty="0" err="1"/>
              <a:t>praksa</a:t>
            </a:r>
            <a:r>
              <a:rPr lang="en-US" altLang="en-US" sz="1600" dirty="0"/>
              <a:t> je da se </a:t>
            </a:r>
            <a:r>
              <a:rPr lang="en-US" altLang="en-US" sz="1600" dirty="0" err="1"/>
              <a:t>obezbedi</a:t>
            </a:r>
            <a:r>
              <a:rPr lang="en-US" altLang="en-US" sz="1600" dirty="0"/>
              <a:t> </a:t>
            </a:r>
            <a:r>
              <a:rPr lang="en-US" altLang="en-US" sz="1600" dirty="0" err="1"/>
              <a:t>povratna</a:t>
            </a:r>
            <a:r>
              <a:rPr lang="en-US" altLang="en-US" sz="1600" dirty="0"/>
              <a:t> </a:t>
            </a:r>
            <a:r>
              <a:rPr lang="en-US" altLang="en-US" sz="1600" dirty="0" err="1"/>
              <a:t>informacija</a:t>
            </a:r>
            <a:r>
              <a:rPr lang="en-US" altLang="en-US" sz="1600" dirty="0"/>
              <a:t> u </a:t>
            </a:r>
            <a:r>
              <a:rPr lang="en-US" altLang="en-US" sz="1600" dirty="0" err="1"/>
              <a:t>vezi</a:t>
            </a:r>
            <a:r>
              <a:rPr lang="en-US" altLang="en-US" sz="1600" dirty="0"/>
              <a:t> </a:t>
            </a:r>
            <a:r>
              <a:rPr lang="en-US" altLang="en-US" sz="1600" dirty="0" err="1"/>
              <a:t>pokrivenosti</a:t>
            </a:r>
            <a:r>
              <a:rPr lang="en-US" altLang="en-US" sz="1600" dirty="0"/>
              <a:t> </a:t>
            </a:r>
            <a:r>
              <a:rPr lang="en-US" altLang="en-US" sz="1600" dirty="0" err="1"/>
              <a:t>svih</a:t>
            </a:r>
            <a:r>
              <a:rPr lang="en-US" altLang="en-US" sz="1600" dirty="0"/>
              <a:t> </a:t>
            </a:r>
            <a:r>
              <a:rPr lang="en-US" altLang="en-US" sz="1600" dirty="0" err="1"/>
              <a:t>komponenti</a:t>
            </a:r>
            <a:r>
              <a:rPr lang="en-US" altLang="en-US" sz="1600" dirty="0"/>
              <a:t> </a:t>
            </a:r>
            <a:r>
              <a:rPr lang="en-US" altLang="en-US" sz="1600" dirty="0" err="1"/>
              <a:t>provere</a:t>
            </a:r>
            <a:r>
              <a:rPr lang="en-US" altLang="en-US" sz="1600" dirty="0"/>
              <a:t> u </a:t>
            </a:r>
            <a:r>
              <a:rPr lang="en-US" altLang="en-US" sz="1600" dirty="0" err="1"/>
              <a:t>okruženju</a:t>
            </a:r>
            <a:r>
              <a:rPr lang="en-US" altLang="en-US" sz="1600" dirty="0"/>
              <a:t>, </a:t>
            </a:r>
            <a:r>
              <a:rPr lang="en-US" altLang="en-US" sz="1600" dirty="0" err="1"/>
              <a:t>kako</a:t>
            </a:r>
            <a:r>
              <a:rPr lang="en-US" altLang="en-US" sz="1600" dirty="0"/>
              <a:t> bi se </a:t>
            </a:r>
            <a:r>
              <a:rPr lang="en-US" altLang="en-US" sz="1600" dirty="0" err="1"/>
              <a:t>verifikovalo</a:t>
            </a:r>
            <a:r>
              <a:rPr lang="en-US" altLang="en-US" sz="1600" dirty="0"/>
              <a:t> da </a:t>
            </a:r>
            <a:r>
              <a:rPr lang="en-US" altLang="en-US" sz="1600" dirty="0" err="1"/>
              <a:t>su</a:t>
            </a:r>
            <a:r>
              <a:rPr lang="en-US" altLang="en-US" sz="1600" dirty="0"/>
              <a:t> se </a:t>
            </a:r>
            <a:r>
              <a:rPr lang="en-US" altLang="en-US" sz="1600" dirty="0" err="1"/>
              <a:t>sve</a:t>
            </a:r>
            <a:r>
              <a:rPr lang="en-US" altLang="en-US" sz="1600" dirty="0"/>
              <a:t> </a:t>
            </a:r>
            <a:r>
              <a:rPr lang="en-US" altLang="en-US" sz="1600" dirty="0" err="1"/>
              <a:t>provere</a:t>
            </a:r>
            <a:r>
              <a:rPr lang="en-US" altLang="en-US" sz="1600" dirty="0"/>
              <a:t> </a:t>
            </a:r>
            <a:r>
              <a:rPr lang="en-US" altLang="en-US" sz="1600" dirty="0" err="1"/>
              <a:t>izvršile</a:t>
            </a:r>
            <a:r>
              <a:rPr lang="en-US" altLang="en-US" sz="1600" dirty="0"/>
              <a:t> (% </a:t>
            </a:r>
            <a:r>
              <a:rPr lang="en-US" altLang="en-US" sz="1600" dirty="0" err="1"/>
              <a:t>izvršenog</a:t>
            </a:r>
            <a:r>
              <a:rPr lang="en-US" altLang="en-US" sz="1600" dirty="0"/>
              <a:t>  </a:t>
            </a:r>
            <a:r>
              <a:rPr lang="en-US" altLang="en-US" sz="1600" dirty="0" err="1"/>
              <a:t>koda</a:t>
            </a:r>
            <a:r>
              <a:rPr lang="en-US" altLang="en-US" sz="1600" dirty="0"/>
              <a:t> </a:t>
            </a:r>
            <a:r>
              <a:rPr lang="en-US" altLang="en-US" sz="1600" dirty="0" err="1"/>
              <a:t>komponenti</a:t>
            </a:r>
            <a:r>
              <a:rPr lang="en-US" altLang="en-US" sz="1600" dirty="0"/>
              <a:t> </a:t>
            </a:r>
            <a:r>
              <a:rPr lang="en-US" altLang="en-US" sz="1600" dirty="0" err="1"/>
              <a:t>provere</a:t>
            </a:r>
            <a:r>
              <a:rPr lang="en-US" altLang="en-US" sz="1600" dirty="0"/>
              <a:t>) </a:t>
            </a:r>
            <a:endParaRPr lang="en-US" altLang="en-US" sz="1600" dirty="0">
              <a:cs typeface="Arial"/>
            </a:endParaRPr>
          </a:p>
          <a:p>
            <a:endParaRPr lang="en-US" altLang="en-US" sz="1600" dirty="0"/>
          </a:p>
          <a:p>
            <a:r>
              <a:rPr lang="en-US" sz="1600" dirty="0" err="1">
                <a:ea typeface="+mn-lt"/>
                <a:cs typeface="+mn-lt"/>
              </a:rPr>
              <a:t>Svaka</a:t>
            </a:r>
            <a:r>
              <a:rPr lang="en-US" sz="1600" dirty="0">
                <a:ea typeface="+mn-lt"/>
                <a:cs typeface="+mn-lt"/>
              </a:rPr>
              <a:t> </a:t>
            </a:r>
            <a:r>
              <a:rPr lang="en-US" sz="1600" dirty="0" err="1">
                <a:ea typeface="+mn-lt"/>
                <a:cs typeface="+mn-lt"/>
              </a:rPr>
              <a:t>neizvršena</a:t>
            </a:r>
            <a:r>
              <a:rPr lang="en-US" sz="1600" dirty="0">
                <a:ea typeface="+mn-lt"/>
                <a:cs typeface="+mn-lt"/>
              </a:rPr>
              <a:t> </a:t>
            </a:r>
            <a:r>
              <a:rPr lang="en-US" sz="1600" dirty="0" err="1">
                <a:ea typeface="+mn-lt"/>
                <a:cs typeface="+mn-lt"/>
              </a:rPr>
              <a:t>provera</a:t>
            </a:r>
            <a:r>
              <a:rPr lang="en-US" sz="1600" dirty="0">
                <a:ea typeface="+mn-lt"/>
                <a:cs typeface="+mn-lt"/>
              </a:rPr>
              <a:t> </a:t>
            </a:r>
            <a:r>
              <a:rPr lang="en-US" sz="1600" dirty="0" err="1">
                <a:ea typeface="+mn-lt"/>
                <a:cs typeface="+mn-lt"/>
              </a:rPr>
              <a:t>ukazuje</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nedostatak</a:t>
            </a:r>
            <a:r>
              <a:rPr lang="en-US" sz="1600" dirty="0">
                <a:ea typeface="+mn-lt"/>
                <a:cs typeface="+mn-lt"/>
              </a:rPr>
              <a:t> </a:t>
            </a:r>
            <a:r>
              <a:rPr lang="en-US" sz="1600" dirty="0" err="1">
                <a:ea typeface="+mn-lt"/>
                <a:cs typeface="+mn-lt"/>
              </a:rPr>
              <a:t>ili</a:t>
            </a:r>
            <a:r>
              <a:rPr lang="en-US" sz="1600" dirty="0">
                <a:ea typeface="+mn-lt"/>
                <a:cs typeface="+mn-lt"/>
              </a:rPr>
              <a:t> u stimulus </a:t>
            </a:r>
            <a:r>
              <a:rPr lang="en-US" sz="1600" dirty="0" err="1">
                <a:ea typeface="+mn-lt"/>
                <a:cs typeface="+mn-lt"/>
              </a:rPr>
              <a:t>komponentama</a:t>
            </a:r>
            <a:r>
              <a:rPr lang="en-US" sz="1600" dirty="0">
                <a:ea typeface="+mn-lt"/>
                <a:cs typeface="+mn-lt"/>
              </a:rPr>
              <a:t> </a:t>
            </a:r>
            <a:r>
              <a:rPr lang="en-US" sz="1600" dirty="0" err="1">
                <a:ea typeface="+mn-lt"/>
                <a:cs typeface="+mn-lt"/>
              </a:rPr>
              <a:t>ili</a:t>
            </a:r>
            <a:r>
              <a:rPr lang="en-US" sz="1600" dirty="0">
                <a:ea typeface="+mn-lt"/>
                <a:cs typeface="+mn-lt"/>
              </a:rPr>
              <a:t> u </a:t>
            </a:r>
            <a:r>
              <a:rPr lang="en-US" sz="1600" dirty="0" err="1">
                <a:ea typeface="+mn-lt"/>
                <a:cs typeface="+mn-lt"/>
              </a:rPr>
              <a:t>samom</a:t>
            </a:r>
            <a:r>
              <a:rPr lang="en-US" sz="1600" dirty="0">
                <a:ea typeface="+mn-lt"/>
                <a:cs typeface="+mn-lt"/>
              </a:rPr>
              <a:t> </a:t>
            </a:r>
            <a:r>
              <a:rPr lang="en-US" sz="1600" dirty="0" err="1">
                <a:ea typeface="+mn-lt"/>
                <a:cs typeface="+mn-lt"/>
              </a:rPr>
              <a:t>verifikacionom</a:t>
            </a:r>
            <a:r>
              <a:rPr lang="en-US" sz="1600" dirty="0">
                <a:ea typeface="+mn-lt"/>
                <a:cs typeface="+mn-lt"/>
              </a:rPr>
              <a:t> </a:t>
            </a:r>
            <a:r>
              <a:rPr lang="en-US" sz="1600" dirty="0" err="1"/>
              <a:t>planu</a:t>
            </a:r>
            <a:endParaRPr lang="en-US" altLang="en-US" sz="1600" dirty="0" err="1">
              <a:cs typeface="Arial"/>
            </a:endParaRPr>
          </a:p>
          <a:p>
            <a:pPr eaLnBrk="1" hangingPunct="1"/>
            <a:endParaRPr lang="en-US" altLang="en-US" sz="1600" dirty="0"/>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a:extLst>
              <a:ext uri="{FF2B5EF4-FFF2-40B4-BE49-F238E27FC236}">
                <a16:creationId xmlns:a16="http://schemas.microsoft.com/office/drawing/2014/main" id="{E62F9B78-F505-ED6A-CFBC-708ABECD3DB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183CD2-BAE7-4F38-813C-3BDD715230C6}" type="slidenum">
              <a:rPr lang="de-DE" altLang="en-US">
                <a:solidFill>
                  <a:schemeClr val="bg1"/>
                </a:solidFill>
              </a:rPr>
              <a:pPr/>
              <a:t>26</a:t>
            </a:fld>
            <a:endParaRPr lang="de-DE" altLang="en-US">
              <a:solidFill>
                <a:schemeClr val="bg1"/>
              </a:solidFill>
            </a:endParaRPr>
          </a:p>
        </p:txBody>
      </p:sp>
      <p:sp>
        <p:nvSpPr>
          <p:cNvPr id="15363" name="Rectangle 2">
            <a:extLst>
              <a:ext uri="{FF2B5EF4-FFF2-40B4-BE49-F238E27FC236}">
                <a16:creationId xmlns:a16="http://schemas.microsoft.com/office/drawing/2014/main" id="{ED3EF8D5-C3BF-7083-26AD-0992385D984A}"/>
              </a:ext>
            </a:extLst>
          </p:cNvPr>
          <p:cNvSpPr>
            <a:spLocks noGrp="1" noChangeArrowheads="1"/>
          </p:cNvSpPr>
          <p:nvPr>
            <p:ph type="title"/>
          </p:nvPr>
        </p:nvSpPr>
        <p:spPr/>
        <p:txBody>
          <a:bodyPr/>
          <a:lstStyle/>
          <a:p>
            <a:r>
              <a:rPr lang="en-US" altLang="en-US" dirty="0" err="1"/>
              <a:t>Potrebni</a:t>
            </a:r>
            <a:r>
              <a:rPr lang="en-US" altLang="en-US" dirty="0"/>
              <a:t> </a:t>
            </a:r>
            <a:r>
              <a:rPr lang="en-US" altLang="en-US" dirty="0" err="1"/>
              <a:t>alati</a:t>
            </a:r>
            <a:endParaRPr lang="en-US" dirty="0" err="1"/>
          </a:p>
        </p:txBody>
      </p:sp>
      <p:sp>
        <p:nvSpPr>
          <p:cNvPr id="15364" name="Rectangle 3">
            <a:extLst>
              <a:ext uri="{FF2B5EF4-FFF2-40B4-BE49-F238E27FC236}">
                <a16:creationId xmlns:a16="http://schemas.microsoft.com/office/drawing/2014/main" id="{6C5A185D-DA2D-6A81-5D88-386A8F83226A}"/>
              </a:ext>
            </a:extLst>
          </p:cNvPr>
          <p:cNvSpPr>
            <a:spLocks noGrp="1" noChangeArrowheads="1"/>
          </p:cNvSpPr>
          <p:nvPr>
            <p:ph type="body" idx="1"/>
          </p:nvPr>
        </p:nvSpPr>
        <p:spPr/>
        <p:txBody>
          <a:bodyPr/>
          <a:lstStyle/>
          <a:p>
            <a:pPr eaLnBrk="1" hangingPunct="1"/>
            <a:r>
              <a:rPr lang="en-US" altLang="en-US" sz="1400" dirty="0"/>
              <a:t>Ova </a:t>
            </a:r>
            <a:r>
              <a:rPr lang="en-US" altLang="en-US" sz="1400" dirty="0" err="1"/>
              <a:t>sekcija</a:t>
            </a:r>
            <a:r>
              <a:rPr lang="en-US" altLang="en-US" sz="1400" dirty="0"/>
              <a:t> </a:t>
            </a:r>
            <a:r>
              <a:rPr lang="en-US" altLang="en-US" sz="1400" dirty="0" err="1"/>
              <a:t>sadrži</a:t>
            </a:r>
            <a:r>
              <a:rPr lang="en-US" altLang="en-US" sz="1400" dirty="0"/>
              <a:t> </a:t>
            </a:r>
            <a:r>
              <a:rPr lang="en-US" altLang="en-US" sz="1400" dirty="0" err="1"/>
              <a:t>listu</a:t>
            </a:r>
            <a:r>
              <a:rPr lang="en-US" altLang="en-US" sz="1400" dirty="0"/>
              <a:t> </a:t>
            </a:r>
            <a:r>
              <a:rPr lang="en-US" altLang="en-US" sz="1400" dirty="0" err="1"/>
              <a:t>softverskih</a:t>
            </a:r>
            <a:r>
              <a:rPr lang="en-US" altLang="en-US" sz="1400" dirty="0"/>
              <a:t> alata (po </a:t>
            </a:r>
            <a:r>
              <a:rPr lang="en-US" altLang="en-US" sz="1400" dirty="0" err="1"/>
              <a:t>potrebi</a:t>
            </a:r>
            <a:r>
              <a:rPr lang="en-US" altLang="en-US" sz="1400" dirty="0"/>
              <a:t> </a:t>
            </a:r>
            <a:r>
              <a:rPr lang="en-US" altLang="en-US" sz="1400" dirty="0" err="1"/>
              <a:t>i</a:t>
            </a:r>
            <a:r>
              <a:rPr lang="en-US" altLang="en-US" sz="1400" dirty="0"/>
              <a:t> </a:t>
            </a:r>
            <a:r>
              <a:rPr lang="en-US" altLang="en-US" sz="1400" dirty="0" err="1"/>
              <a:t>hardverskih</a:t>
            </a:r>
            <a:r>
              <a:rPr lang="en-US" altLang="en-US" sz="1400" dirty="0"/>
              <a:t> </a:t>
            </a:r>
            <a:r>
              <a:rPr lang="en-US" altLang="en-US" sz="1400" dirty="0" err="1"/>
              <a:t>mašina</a:t>
            </a:r>
            <a:r>
              <a:rPr lang="en-US" altLang="en-US" sz="1400" dirty="0"/>
              <a:t> za </a:t>
            </a:r>
            <a:r>
              <a:rPr lang="en-US" altLang="en-US" sz="1400" dirty="0" err="1"/>
              <a:t>simulaciju</a:t>
            </a:r>
            <a:r>
              <a:rPr lang="en-US" altLang="en-US" sz="1400" dirty="0"/>
              <a:t>) </a:t>
            </a:r>
            <a:r>
              <a:rPr lang="en-US" altLang="en-US" sz="1400" dirty="0" err="1"/>
              <a:t>neophodih</a:t>
            </a:r>
            <a:r>
              <a:rPr lang="en-US" altLang="en-US" sz="1400" dirty="0"/>
              <a:t> za </a:t>
            </a:r>
            <a:r>
              <a:rPr lang="en-US" altLang="en-US" sz="1400" dirty="0" err="1"/>
              <a:t>ispunjenje</a:t>
            </a:r>
            <a:r>
              <a:rPr lang="en-US" altLang="en-US" sz="1400" dirty="0"/>
              <a:t> plana. Neki od </a:t>
            </a:r>
            <a:r>
              <a:rPr lang="en-US" altLang="en-US" sz="1400" dirty="0" err="1"/>
              <a:t>primera</a:t>
            </a:r>
            <a:r>
              <a:rPr lang="en-US" altLang="en-US" sz="1400" dirty="0"/>
              <a:t> bi </a:t>
            </a:r>
            <a:r>
              <a:rPr lang="en-US" altLang="en-US" sz="1400" dirty="0" err="1"/>
              <a:t>bili</a:t>
            </a:r>
            <a:r>
              <a:rPr lang="en-US" altLang="en-US" sz="1400" dirty="0"/>
              <a:t>:</a:t>
            </a:r>
          </a:p>
          <a:p>
            <a:pPr lvl="1" indent="-188595" eaLnBrk="1" hangingPunct="1"/>
            <a:endParaRPr lang="en-US" altLang="en-US" sz="800">
              <a:cs typeface="Arial"/>
            </a:endParaRPr>
          </a:p>
          <a:p>
            <a:pPr lvl="1" indent="-188595" eaLnBrk="1" hangingPunct="1"/>
            <a:r>
              <a:rPr lang="en-US" altLang="en-US" sz="1200" dirty="0" err="1"/>
              <a:t>Simulacioni</a:t>
            </a:r>
            <a:r>
              <a:rPr lang="en-US" altLang="en-US" sz="1200" dirty="0"/>
              <a:t> </a:t>
            </a:r>
            <a:r>
              <a:rPr lang="en-US" altLang="en-US" sz="1200" dirty="0" err="1"/>
              <a:t>alati</a:t>
            </a:r>
            <a:r>
              <a:rPr lang="en-US" altLang="en-US" sz="1200" dirty="0"/>
              <a:t> </a:t>
            </a:r>
            <a:r>
              <a:rPr lang="en-US" altLang="en-US" sz="1200" dirty="0" err="1"/>
              <a:t>bazirani</a:t>
            </a:r>
            <a:r>
              <a:rPr lang="en-US" altLang="en-US" sz="1200" dirty="0"/>
              <a:t> </a:t>
            </a:r>
            <a:r>
              <a:rPr lang="en-US" altLang="en-US" sz="1200" dirty="0" err="1"/>
              <a:t>na</a:t>
            </a:r>
            <a:r>
              <a:rPr lang="en-US" altLang="en-US" sz="1200" dirty="0"/>
              <a:t> </a:t>
            </a:r>
            <a:r>
              <a:rPr lang="en-US" altLang="en-US" sz="1200" dirty="0" err="1"/>
              <a:t>događajima</a:t>
            </a:r>
            <a:r>
              <a:rPr lang="en-US" altLang="en-US" sz="1200" dirty="0"/>
              <a:t> za </a:t>
            </a:r>
            <a:r>
              <a:rPr lang="en-US" altLang="en-US" sz="1200" dirty="0" err="1"/>
              <a:t>jedinice</a:t>
            </a:r>
          </a:p>
          <a:p>
            <a:pPr lvl="1" indent="-188595"/>
            <a:r>
              <a:rPr lang="en-US" altLang="en-US" sz="1200" dirty="0" err="1"/>
              <a:t>Simulacioni</a:t>
            </a:r>
            <a:r>
              <a:rPr lang="en-US" altLang="en-US" sz="1200" dirty="0"/>
              <a:t> </a:t>
            </a:r>
            <a:r>
              <a:rPr lang="en-US" altLang="en-US" sz="1200" dirty="0" err="1"/>
              <a:t>alati</a:t>
            </a:r>
            <a:r>
              <a:rPr lang="en-US" altLang="en-US" sz="1200" dirty="0"/>
              <a:t> </a:t>
            </a:r>
            <a:r>
              <a:rPr lang="en-US" altLang="en-US" sz="1200" dirty="0" err="1"/>
              <a:t>na</a:t>
            </a:r>
            <a:r>
              <a:rPr lang="en-US" altLang="en-US" sz="1200" dirty="0"/>
              <a:t> </a:t>
            </a:r>
            <a:r>
              <a:rPr lang="en-US" altLang="en-US" sz="1200" dirty="0" err="1"/>
              <a:t>nivou</a:t>
            </a:r>
            <a:r>
              <a:rPr lang="en-US" altLang="en-US" sz="1200" dirty="0"/>
              <a:t> </a:t>
            </a:r>
            <a:r>
              <a:rPr lang="en-US" altLang="en-US" sz="1200" dirty="0" err="1"/>
              <a:t>ciklusa</a:t>
            </a:r>
            <a:r>
              <a:rPr lang="en-US" altLang="en-US" sz="1200" dirty="0"/>
              <a:t> za </a:t>
            </a:r>
            <a:r>
              <a:rPr lang="en-US" altLang="en-US" sz="1200" dirty="0" err="1"/>
              <a:t>čipove</a:t>
            </a:r>
            <a:r>
              <a:rPr lang="en-US" altLang="en-US" sz="1200" dirty="0"/>
              <a:t> </a:t>
            </a:r>
            <a:endParaRPr lang="en-US" altLang="en-US" sz="1200" dirty="0" err="1"/>
          </a:p>
          <a:p>
            <a:pPr lvl="1" indent="-188595"/>
            <a:r>
              <a:rPr lang="en-US" altLang="en-US" sz="1200" dirty="0"/>
              <a:t>Alati za </a:t>
            </a:r>
            <a:r>
              <a:rPr lang="en-US" altLang="en-US" sz="1200" dirty="0" err="1"/>
              <a:t>formalnu</a:t>
            </a:r>
            <a:r>
              <a:rPr lang="en-US" altLang="en-US" sz="1200" dirty="0"/>
              <a:t> </a:t>
            </a:r>
            <a:r>
              <a:rPr lang="en-US" altLang="en-US" sz="1200" dirty="0" err="1"/>
              <a:t>verifikaciju</a:t>
            </a:r>
            <a:endParaRPr lang="en-US" altLang="en-US" sz="1200">
              <a:cs typeface="Arial"/>
            </a:endParaRPr>
          </a:p>
          <a:p>
            <a:pPr lvl="1" indent="-188595"/>
            <a:r>
              <a:rPr lang="en-US" altLang="en-US" sz="1200" dirty="0"/>
              <a:t>Alati za rad </a:t>
            </a:r>
            <a:r>
              <a:rPr lang="en-US" altLang="en-US" sz="1200" dirty="0" err="1"/>
              <a:t>sa</a:t>
            </a:r>
            <a:r>
              <a:rPr lang="en-US" altLang="en-US" sz="1200" dirty="0"/>
              <a:t> </a:t>
            </a:r>
            <a:r>
              <a:rPr lang="en-US" altLang="en-US" sz="1200" dirty="0" err="1"/>
              <a:t>tvrdnjama</a:t>
            </a:r>
            <a:r>
              <a:rPr lang="en-US" altLang="en-US" sz="1200" dirty="0"/>
              <a:t> (</a:t>
            </a:r>
            <a:r>
              <a:rPr lang="en-US" altLang="en-US" sz="1200" i="1" dirty="0"/>
              <a:t>assertions</a:t>
            </a:r>
            <a:r>
              <a:rPr lang="en-US" altLang="en-US" sz="1200" dirty="0"/>
              <a:t>) </a:t>
            </a:r>
            <a:endParaRPr lang="en-US" altLang="en-US" sz="1200" dirty="0">
              <a:cs typeface="Arial"/>
            </a:endParaRPr>
          </a:p>
          <a:p>
            <a:pPr lvl="1" indent="-188595"/>
            <a:r>
              <a:rPr lang="en-US" altLang="en-US" sz="1200" dirty="0" err="1"/>
              <a:t>Debageri</a:t>
            </a:r>
            <a:endParaRPr lang="en-US" altLang="en-US" sz="1200" dirty="0" err="1">
              <a:cs typeface="Arial"/>
            </a:endParaRPr>
          </a:p>
          <a:p>
            <a:pPr lvl="1" indent="-188595" eaLnBrk="1" hangingPunct="1"/>
            <a:r>
              <a:rPr lang="en-US" altLang="en-US" sz="1200" dirty="0" err="1"/>
              <a:t>Hardver</a:t>
            </a:r>
            <a:r>
              <a:rPr lang="en-US" altLang="en-US" sz="1200" dirty="0"/>
              <a:t> za </a:t>
            </a:r>
            <a:r>
              <a:rPr lang="en-US" altLang="en-US" sz="1200" dirty="0" err="1"/>
              <a:t>emulaciju</a:t>
            </a:r>
            <a:r>
              <a:rPr lang="en-US" altLang="en-US" sz="1200" dirty="0"/>
              <a:t> </a:t>
            </a:r>
            <a:endParaRPr lang="en-US" altLang="en-US" sz="1200" dirty="0">
              <a:cs typeface="Arial"/>
            </a:endParaRPr>
          </a:p>
          <a:p>
            <a:pPr lvl="1" indent="-188595"/>
            <a:r>
              <a:rPr lang="en-US" altLang="en-US" sz="1200" dirty="0" err="1"/>
              <a:t>Hardver</a:t>
            </a:r>
            <a:r>
              <a:rPr lang="en-US" altLang="en-US" sz="1200" dirty="0"/>
              <a:t> za </a:t>
            </a:r>
            <a:r>
              <a:rPr lang="en-US" altLang="en-US" sz="1200" dirty="0" err="1"/>
              <a:t>akceleraciju</a:t>
            </a:r>
            <a:endParaRPr lang="en-US" altLang="en-US" sz="1200" dirty="0" err="1">
              <a:cs typeface="Arial"/>
            </a:endParaRPr>
          </a:p>
          <a:p>
            <a:pPr lvl="1" indent="-188595"/>
            <a:r>
              <a:rPr lang="en-US" altLang="en-US" sz="1200" dirty="0" err="1"/>
              <a:t>Softver</a:t>
            </a:r>
            <a:r>
              <a:rPr lang="en-US" altLang="en-US" sz="1200" dirty="0"/>
              <a:t> za ko-</a:t>
            </a:r>
            <a:r>
              <a:rPr lang="en-US" altLang="en-US" sz="1200" dirty="0" err="1"/>
              <a:t>simulaciju</a:t>
            </a:r>
            <a:endParaRPr lang="en-US" altLang="en-US" sz="1200" dirty="0" err="1">
              <a:cs typeface="Arial"/>
            </a:endParaRPr>
          </a:p>
          <a:p>
            <a:pPr lvl="1" indent="-188595"/>
            <a:r>
              <a:rPr lang="en-US" altLang="en-US" sz="1200" dirty="0" err="1"/>
              <a:t>Verifikacioni</a:t>
            </a:r>
            <a:r>
              <a:rPr lang="en-US" altLang="en-US" sz="1200" dirty="0"/>
              <a:t> </a:t>
            </a:r>
            <a:r>
              <a:rPr lang="en-US" altLang="en-US" sz="1200" dirty="0" err="1"/>
              <a:t>jezici</a:t>
            </a:r>
            <a:r>
              <a:rPr lang="en-US" altLang="en-US" sz="1200" dirty="0"/>
              <a:t> </a:t>
            </a:r>
            <a:r>
              <a:rPr lang="en-US" altLang="en-US" sz="1200" dirty="0" err="1"/>
              <a:t>visokog</a:t>
            </a:r>
            <a:r>
              <a:rPr lang="en-US" altLang="en-US" sz="1200" dirty="0"/>
              <a:t> </a:t>
            </a:r>
            <a:r>
              <a:rPr lang="en-US" altLang="en-US" sz="1200" dirty="0" err="1"/>
              <a:t>nivoa</a:t>
            </a:r>
            <a:r>
              <a:rPr lang="en-US" altLang="en-US" sz="1200" dirty="0"/>
              <a:t> (</a:t>
            </a:r>
            <a:r>
              <a:rPr lang="en-US" altLang="en-US" sz="1200" i="1" dirty="0"/>
              <a:t>High-level verification languages </a:t>
            </a:r>
            <a:r>
              <a:rPr lang="en-US" altLang="en-US" sz="1200" dirty="0"/>
              <a:t>HVLs)</a:t>
            </a:r>
            <a:endParaRPr lang="en-US" altLang="en-US" sz="1200" dirty="0">
              <a:cs typeface="Arial"/>
            </a:endParaRPr>
          </a:p>
          <a:p>
            <a:pPr lvl="1" indent="-188595" eaLnBrk="1" hangingPunct="1"/>
            <a:r>
              <a:rPr lang="en-US" altLang="en-US" sz="1200" dirty="0" err="1"/>
              <a:t>Biblioteka</a:t>
            </a:r>
            <a:r>
              <a:rPr lang="en-US" altLang="en-US" sz="1200" dirty="0"/>
              <a:t> </a:t>
            </a:r>
            <a:r>
              <a:rPr lang="en-US" altLang="en-US" sz="1200" dirty="0" err="1"/>
              <a:t>funkcija</a:t>
            </a:r>
            <a:endParaRPr lang="en-US" altLang="en-US" sz="1200" dirty="0" err="1">
              <a:cs typeface="Arial"/>
            </a:endParaRPr>
          </a:p>
          <a:p>
            <a:pPr lvl="1" indent="-188595"/>
            <a:endParaRPr lang="en-US" altLang="en-US" sz="1200" dirty="0"/>
          </a:p>
          <a:p>
            <a:pPr eaLnBrk="1" hangingPunct="1"/>
            <a:r>
              <a:rPr lang="en-US" altLang="en-US" sz="1400" dirty="0"/>
              <a:t>Dobro </a:t>
            </a:r>
            <a:r>
              <a:rPr lang="en-US" altLang="en-US" sz="1400" dirty="0" err="1"/>
              <a:t>predviđanje</a:t>
            </a:r>
            <a:r>
              <a:rPr lang="en-US" altLang="en-US" sz="1400" dirty="0"/>
              <a:t> </a:t>
            </a:r>
            <a:r>
              <a:rPr lang="en-US" altLang="en-US" sz="1400" dirty="0" err="1"/>
              <a:t>potrebnih</a:t>
            </a:r>
            <a:r>
              <a:rPr lang="en-US" altLang="en-US" sz="1400" dirty="0"/>
              <a:t> alata je </a:t>
            </a:r>
            <a:r>
              <a:rPr lang="en-US" altLang="en-US" sz="1400" dirty="0" err="1"/>
              <a:t>značajno</a:t>
            </a:r>
            <a:r>
              <a:rPr lang="en-US" altLang="en-US" sz="1400" dirty="0"/>
              <a:t> </a:t>
            </a:r>
            <a:r>
              <a:rPr lang="en-US" altLang="en-US" sz="1400" dirty="0" err="1"/>
              <a:t>jer</a:t>
            </a:r>
            <a:r>
              <a:rPr lang="en-US" altLang="en-US" sz="1400" dirty="0"/>
              <a:t> ono </a:t>
            </a:r>
            <a:r>
              <a:rPr lang="en-US" altLang="en-US" sz="1400" dirty="0" err="1"/>
              <a:t>ima</a:t>
            </a:r>
            <a:r>
              <a:rPr lang="en-US" altLang="en-US" sz="1400" dirty="0"/>
              <a:t> </a:t>
            </a:r>
            <a:r>
              <a:rPr lang="en-US" altLang="en-US" sz="1400" dirty="0" err="1"/>
              <a:t>značajan</a:t>
            </a:r>
            <a:r>
              <a:rPr lang="en-US" altLang="en-US" sz="1400" dirty="0"/>
              <a:t> </a:t>
            </a:r>
            <a:r>
              <a:rPr lang="en-US" altLang="en-US" sz="1400" dirty="0" err="1"/>
              <a:t>uticaj</a:t>
            </a:r>
            <a:r>
              <a:rPr lang="en-US" altLang="en-US" sz="1400" dirty="0"/>
              <a:t> </a:t>
            </a:r>
            <a:r>
              <a:rPr lang="en-US" altLang="en-US" sz="1400" dirty="0" err="1"/>
              <a:t>na</a:t>
            </a:r>
            <a:r>
              <a:rPr lang="en-US" altLang="en-US" sz="1400" dirty="0"/>
              <a:t> </a:t>
            </a:r>
            <a:r>
              <a:rPr lang="en-US" altLang="en-US" sz="1400" dirty="0" err="1"/>
              <a:t>resurse</a:t>
            </a:r>
            <a:r>
              <a:rPr lang="en-US" altLang="en-US" sz="1400" dirty="0"/>
              <a:t> </a:t>
            </a:r>
            <a:r>
              <a:rPr lang="en-US" altLang="en-US" sz="1400" dirty="0" err="1"/>
              <a:t>i</a:t>
            </a:r>
            <a:r>
              <a:rPr lang="en-US" altLang="en-US" sz="1400" dirty="0"/>
              <a:t>, </a:t>
            </a:r>
            <a:r>
              <a:rPr lang="en-US" altLang="en-US" sz="1400" dirty="0" err="1"/>
              <a:t>generalno</a:t>
            </a:r>
            <a:r>
              <a:rPr lang="en-US" altLang="en-US" sz="1400" dirty="0"/>
              <a:t>, </a:t>
            </a:r>
            <a:r>
              <a:rPr lang="en-US" altLang="en-US" sz="1400" dirty="0" err="1"/>
              <a:t>trošak</a:t>
            </a:r>
            <a:r>
              <a:rPr lang="en-US" altLang="en-US" sz="1400" dirty="0"/>
              <a:t>  </a:t>
            </a:r>
            <a:endParaRPr lang="en-US" altLang="en-US" sz="1400" dirty="0">
              <a:cs typeface="Arial"/>
            </a:endParaRPr>
          </a:p>
          <a:p>
            <a:r>
              <a:rPr lang="en-US" altLang="en-US" sz="1400" dirty="0"/>
              <a:t>Novi </a:t>
            </a:r>
            <a:r>
              <a:rPr lang="en-US" altLang="en-US" sz="1400" dirty="0" err="1"/>
              <a:t>ili</a:t>
            </a:r>
            <a:r>
              <a:rPr lang="en-US" altLang="en-US" sz="1400" dirty="0"/>
              <a:t> </a:t>
            </a:r>
            <a:r>
              <a:rPr lang="en-US" altLang="en-US" sz="1400" dirty="0" err="1"/>
              <a:t>drugačiji</a:t>
            </a:r>
            <a:r>
              <a:rPr lang="en-US" altLang="en-US" sz="1400" dirty="0"/>
              <a:t>  </a:t>
            </a:r>
            <a:r>
              <a:rPr lang="en-US" altLang="en-US" sz="1400" dirty="0" err="1"/>
              <a:t>alati</a:t>
            </a:r>
            <a:r>
              <a:rPr lang="en-US" altLang="en-US" sz="1400" dirty="0"/>
              <a:t> </a:t>
            </a:r>
            <a:r>
              <a:rPr lang="en-US" altLang="en-US" sz="1400" dirty="0" err="1"/>
              <a:t>zahtevaju</a:t>
            </a:r>
            <a:r>
              <a:rPr lang="en-US" altLang="en-US" sz="1400" dirty="0"/>
              <a:t> </a:t>
            </a:r>
            <a:r>
              <a:rPr lang="en-US" altLang="en-US" sz="1400" dirty="0" err="1"/>
              <a:t>više</a:t>
            </a:r>
            <a:r>
              <a:rPr lang="en-US" altLang="en-US" sz="1400" dirty="0"/>
              <a:t> </a:t>
            </a:r>
            <a:r>
              <a:rPr lang="en-US" altLang="en-US" sz="1400" dirty="0" err="1"/>
              <a:t>resursa</a:t>
            </a:r>
            <a:r>
              <a:rPr lang="en-US" altLang="en-US" sz="1400" dirty="0"/>
              <a:t> </a:t>
            </a:r>
            <a:r>
              <a:rPr lang="en-US" altLang="en-US" sz="1400" dirty="0" err="1"/>
              <a:t>ili</a:t>
            </a:r>
            <a:r>
              <a:rPr lang="en-US" altLang="en-US" sz="1400" dirty="0"/>
              <a:t> </a:t>
            </a:r>
            <a:r>
              <a:rPr lang="en-US" altLang="en-US" sz="1400" dirty="0" err="1"/>
              <a:t>vode</a:t>
            </a:r>
            <a:r>
              <a:rPr lang="en-US" altLang="en-US" sz="1400" dirty="0"/>
              <a:t> ka </a:t>
            </a:r>
            <a:r>
              <a:rPr lang="en-US" altLang="en-US" sz="1400" dirty="0" err="1"/>
              <a:t>probijanju</a:t>
            </a:r>
            <a:r>
              <a:rPr lang="en-US" altLang="en-US" sz="1400" dirty="0"/>
              <a:t> </a:t>
            </a:r>
            <a:r>
              <a:rPr lang="en-US" altLang="en-US" sz="1400" dirty="0" err="1"/>
              <a:t>rokova</a:t>
            </a:r>
            <a:r>
              <a:rPr lang="en-US" altLang="en-US" sz="1400" dirty="0"/>
              <a:t> </a:t>
            </a:r>
            <a:r>
              <a:rPr lang="en-US" altLang="en-US" sz="1400" dirty="0" err="1"/>
              <a:t>planiranog</a:t>
            </a:r>
            <a:r>
              <a:rPr lang="en-US" altLang="en-US" sz="1400" dirty="0"/>
              <a:t> </a:t>
            </a:r>
            <a:r>
              <a:rPr lang="en-US" altLang="en-US" sz="1400" dirty="0" err="1"/>
              <a:t>rasporeda</a:t>
            </a:r>
            <a:r>
              <a:rPr lang="en-US" altLang="en-US" sz="1400" dirty="0"/>
              <a:t>, </a:t>
            </a:r>
            <a:r>
              <a:rPr lang="en-US" altLang="en-US" sz="1400" dirty="0" err="1"/>
              <a:t>obzirom</a:t>
            </a:r>
            <a:r>
              <a:rPr lang="en-US" altLang="en-US" sz="1400" dirty="0"/>
              <a:t> </a:t>
            </a:r>
            <a:r>
              <a:rPr lang="en-US" altLang="en-US" sz="1400" dirty="0" err="1"/>
              <a:t>na</a:t>
            </a:r>
            <a:r>
              <a:rPr lang="en-US" altLang="en-US" sz="1400" dirty="0"/>
              <a:t> to da </a:t>
            </a:r>
            <a:r>
              <a:rPr lang="en-US" altLang="en-US" sz="1400" dirty="0" err="1"/>
              <a:t>tim</a:t>
            </a:r>
            <a:r>
              <a:rPr lang="en-US" altLang="en-US" sz="1400" dirty="0"/>
              <a:t> </a:t>
            </a:r>
            <a:r>
              <a:rPr lang="en-US" altLang="en-US" sz="1400" dirty="0" err="1"/>
              <a:t>zahteva</a:t>
            </a:r>
            <a:r>
              <a:rPr lang="en-US" altLang="en-US" sz="1400" dirty="0"/>
              <a:t> </a:t>
            </a:r>
            <a:r>
              <a:rPr lang="en-US" altLang="en-US" sz="1400" dirty="0" err="1"/>
              <a:t>vreme</a:t>
            </a:r>
            <a:r>
              <a:rPr lang="en-US" altLang="en-US" sz="1400" dirty="0"/>
              <a:t> </a:t>
            </a:r>
            <a:r>
              <a:rPr lang="en-US" altLang="en-US" sz="1400" dirty="0" err="1"/>
              <a:t>kako</a:t>
            </a:r>
            <a:r>
              <a:rPr lang="en-US" altLang="en-US" sz="1400" dirty="0"/>
              <a:t> bi </a:t>
            </a:r>
            <a:r>
              <a:rPr lang="en-US" altLang="en-US" sz="1400" dirty="0" err="1"/>
              <a:t>ovladao</a:t>
            </a:r>
            <a:r>
              <a:rPr lang="en-US" altLang="en-US" sz="1400" dirty="0"/>
              <a:t> </a:t>
            </a:r>
            <a:r>
              <a:rPr lang="en-US" altLang="en-US" sz="1400" dirty="0" err="1"/>
              <a:t>njima</a:t>
            </a:r>
            <a:endParaRPr lang="en-US" dirty="0" err="1"/>
          </a:p>
          <a:p>
            <a:r>
              <a:rPr lang="en-US" altLang="en-US" sz="1400" dirty="0" err="1"/>
              <a:t>Navođenje</a:t>
            </a:r>
            <a:r>
              <a:rPr lang="en-US" altLang="en-US" sz="1400" dirty="0"/>
              <a:t> alata u </a:t>
            </a:r>
            <a:r>
              <a:rPr lang="en-US" altLang="en-US" sz="1400" dirty="0" err="1"/>
              <a:t>planu</a:t>
            </a:r>
            <a:r>
              <a:rPr lang="en-US" altLang="en-US" sz="1400" dirty="0"/>
              <a:t> </a:t>
            </a:r>
            <a:r>
              <a:rPr lang="en-US" altLang="en-US" sz="1400" dirty="0" err="1"/>
              <a:t>takođe</a:t>
            </a:r>
            <a:r>
              <a:rPr lang="en-US" altLang="en-US" sz="1400" dirty="0"/>
              <a:t> je </a:t>
            </a:r>
            <a:r>
              <a:rPr lang="en-US" altLang="en-US" sz="1400" dirty="0" err="1"/>
              <a:t>važno</a:t>
            </a:r>
            <a:r>
              <a:rPr lang="en-US" altLang="en-US" sz="1400" dirty="0"/>
              <a:t> </a:t>
            </a:r>
            <a:r>
              <a:rPr lang="en-US" altLang="en-US" sz="1400" dirty="0" err="1"/>
              <a:t>i</a:t>
            </a:r>
            <a:r>
              <a:rPr lang="en-US" altLang="en-US" sz="1400" dirty="0"/>
              <a:t> </a:t>
            </a:r>
            <a:r>
              <a:rPr lang="en-US" altLang="en-US" sz="1400" dirty="0" err="1"/>
              <a:t>zbog</a:t>
            </a:r>
            <a:r>
              <a:rPr lang="en-US" altLang="en-US" sz="1400" dirty="0"/>
              <a:t> </a:t>
            </a:r>
            <a:r>
              <a:rPr lang="en-US" altLang="en-US" sz="1400" dirty="0" err="1"/>
              <a:t>eventualnih</a:t>
            </a:r>
            <a:r>
              <a:rPr lang="en-US" altLang="en-US" sz="1400" dirty="0"/>
              <a:t> </a:t>
            </a:r>
            <a:r>
              <a:rPr lang="en-US" altLang="en-US" sz="1400" dirty="0" err="1"/>
              <a:t>potreba</a:t>
            </a:r>
            <a:r>
              <a:rPr lang="en-US" altLang="en-US" sz="1400" dirty="0"/>
              <a:t> za </a:t>
            </a:r>
            <a:r>
              <a:rPr lang="en-US" altLang="en-US" sz="1400" dirty="0" err="1"/>
              <a:t>nabavkom</a:t>
            </a:r>
            <a:r>
              <a:rPr lang="en-US" altLang="en-US" sz="1400" dirty="0"/>
              <a:t> od EDA (</a:t>
            </a:r>
            <a:r>
              <a:rPr lang="en-US" altLang="en-US" sz="1400" i="1" dirty="0"/>
              <a:t>Electronic Design Automation</a:t>
            </a:r>
            <a:r>
              <a:rPr lang="en-US" altLang="en-US" sz="1400" dirty="0"/>
              <a:t>) </a:t>
            </a:r>
            <a:r>
              <a:rPr lang="en-US" altLang="en-US" sz="1400" dirty="0" err="1"/>
              <a:t>dobavljača</a:t>
            </a:r>
            <a:r>
              <a:rPr lang="en-US" altLang="en-US" sz="1400" dirty="0"/>
              <a:t>, </a:t>
            </a:r>
            <a:r>
              <a:rPr lang="en-US" altLang="en-US" sz="1400" dirty="0" err="1"/>
              <a:t>kao</a:t>
            </a:r>
            <a:r>
              <a:rPr lang="en-US" altLang="en-US" sz="1400" dirty="0"/>
              <a:t> </a:t>
            </a:r>
            <a:r>
              <a:rPr lang="en-US" altLang="en-US" sz="1400" dirty="0" err="1"/>
              <a:t>i</a:t>
            </a:r>
            <a:r>
              <a:rPr lang="en-US" altLang="en-US" sz="1400" dirty="0"/>
              <a:t> </a:t>
            </a:r>
            <a:r>
              <a:rPr lang="en-US" altLang="en-US" sz="1400" dirty="0" err="1"/>
              <a:t>procene</a:t>
            </a:r>
            <a:r>
              <a:rPr lang="en-US" altLang="en-US" sz="1400" dirty="0"/>
              <a:t> </a:t>
            </a:r>
            <a:r>
              <a:rPr lang="en-US" altLang="en-US" sz="1400" dirty="0" err="1"/>
              <a:t>troška</a:t>
            </a:r>
            <a:r>
              <a:rPr lang="en-US" altLang="en-US" sz="1400" dirty="0"/>
              <a:t> </a:t>
            </a:r>
            <a:r>
              <a:rPr lang="en-US" altLang="en-US" sz="1400" dirty="0" err="1"/>
              <a:t>korišćenih</a:t>
            </a:r>
            <a:r>
              <a:rPr lang="en-US" altLang="en-US" sz="1400" dirty="0"/>
              <a:t> </a:t>
            </a:r>
            <a:r>
              <a:rPr lang="en-US" altLang="en-US" sz="1400" dirty="0" err="1"/>
              <a:t>simulatora</a:t>
            </a:r>
            <a:endParaRPr lang="en-US" altLang="en-US" sz="1400" dirty="0" err="1">
              <a:cs typeface="Arial"/>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391B819-B061-8414-221F-928BDBB42F4C}"/>
              </a:ext>
            </a:extLst>
          </p:cNvPr>
          <p:cNvSpPr>
            <a:spLocks noGrp="1" noChangeArrowheads="1"/>
          </p:cNvSpPr>
          <p:nvPr>
            <p:ph type="ctrTitle"/>
          </p:nvPr>
        </p:nvSpPr>
        <p:spPr>
          <a:effectLst>
            <a:outerShdw dist="35921" dir="2700000" algn="ctr" rotWithShape="0">
              <a:schemeClr val="accent1"/>
            </a:outerShdw>
          </a:effectLst>
        </p:spPr>
        <p:txBody>
          <a:bodyPr/>
          <a:lstStyle/>
          <a:p>
            <a:r>
              <a:rPr lang="en-US" altLang="en-US" dirty="0" err="1"/>
              <a:t>Verifikacioni</a:t>
            </a:r>
            <a:r>
              <a:rPr lang="en-US" altLang="en-US" dirty="0"/>
              <a:t> plan</a:t>
            </a:r>
            <a:endParaRPr lang="en-US" dirty="0" err="1">
              <a:cs typeface="Arial"/>
            </a:endParaRPr>
          </a:p>
        </p:txBody>
      </p:sp>
      <p:sp>
        <p:nvSpPr>
          <p:cNvPr id="5123" name="Rectangle 3">
            <a:extLst>
              <a:ext uri="{FF2B5EF4-FFF2-40B4-BE49-F238E27FC236}">
                <a16:creationId xmlns:a16="http://schemas.microsoft.com/office/drawing/2014/main" id="{41C33623-B433-3925-4141-52813ACB2D62}"/>
              </a:ext>
            </a:extLst>
          </p:cNvPr>
          <p:cNvSpPr>
            <a:spLocks noGrp="1" noChangeArrowheads="1"/>
          </p:cNvSpPr>
          <p:nvPr>
            <p:ph type="subTitle" idx="1"/>
          </p:nvPr>
        </p:nvSpPr>
        <p:spPr/>
        <p:txBody>
          <a:bodyPr/>
          <a:lstStyle/>
          <a:p>
            <a:pPr eaLnBrk="1" hangingPunct="1"/>
            <a:r>
              <a:rPr lang="en-US" altLang="en-US" dirty="0" err="1"/>
              <a:t>Uvod</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3CF50B3B-DE53-661E-5B8F-AD4D923878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642F9A-CEA7-487C-A24E-D482B7272353}" type="slidenum">
              <a:rPr lang="de-DE" altLang="en-US">
                <a:solidFill>
                  <a:schemeClr val="bg1"/>
                </a:solidFill>
              </a:rPr>
              <a:pPr/>
              <a:t>27</a:t>
            </a:fld>
            <a:endParaRPr lang="de-DE" altLang="en-US">
              <a:solidFill>
                <a:schemeClr val="bg1"/>
              </a:solidFill>
            </a:endParaRPr>
          </a:p>
        </p:txBody>
      </p:sp>
      <p:sp>
        <p:nvSpPr>
          <p:cNvPr id="16387" name="Rectangle 2">
            <a:extLst>
              <a:ext uri="{FF2B5EF4-FFF2-40B4-BE49-F238E27FC236}">
                <a16:creationId xmlns:a16="http://schemas.microsoft.com/office/drawing/2014/main" id="{04F01BE2-E88D-5234-8F38-5EDA68150461}"/>
              </a:ext>
            </a:extLst>
          </p:cNvPr>
          <p:cNvSpPr>
            <a:spLocks noGrp="1" noChangeArrowheads="1"/>
          </p:cNvSpPr>
          <p:nvPr>
            <p:ph type="title"/>
          </p:nvPr>
        </p:nvSpPr>
        <p:spPr/>
        <p:txBody>
          <a:bodyPr/>
          <a:lstStyle/>
          <a:p>
            <a:pPr eaLnBrk="1" hangingPunct="1"/>
            <a:r>
              <a:rPr lang="sr-Latn-RS" altLang="en-US"/>
              <a:t>Rizici i zavisnosti I</a:t>
            </a:r>
            <a:endParaRPr lang="en-US" altLang="en-US" dirty="0"/>
          </a:p>
        </p:txBody>
      </p:sp>
      <p:sp>
        <p:nvSpPr>
          <p:cNvPr id="16388" name="Rectangle 3">
            <a:extLst>
              <a:ext uri="{FF2B5EF4-FFF2-40B4-BE49-F238E27FC236}">
                <a16:creationId xmlns:a16="http://schemas.microsoft.com/office/drawing/2014/main" id="{070E71D2-CCE7-8845-B1A9-00B4501C282C}"/>
              </a:ext>
            </a:extLst>
          </p:cNvPr>
          <p:cNvSpPr>
            <a:spLocks noGrp="1" noChangeArrowheads="1"/>
          </p:cNvSpPr>
          <p:nvPr>
            <p:ph type="body" idx="1"/>
          </p:nvPr>
        </p:nvSpPr>
        <p:spPr/>
        <p:txBody>
          <a:bodyPr/>
          <a:lstStyle/>
          <a:p>
            <a:pPr eaLnBrk="1" hangingPunct="1"/>
            <a:r>
              <a:rPr lang="en-US" altLang="en-US" sz="1600" dirty="0" err="1"/>
              <a:t>Ovaj</a:t>
            </a:r>
            <a:r>
              <a:rPr lang="en-US" altLang="en-US" sz="1600" dirty="0"/>
              <a:t> </a:t>
            </a:r>
            <a:r>
              <a:rPr lang="en-US" altLang="en-US" sz="1600" dirty="0" err="1"/>
              <a:t>odeljak</a:t>
            </a:r>
            <a:r>
              <a:rPr lang="en-US" altLang="en-US" sz="1600" dirty="0"/>
              <a:t> </a:t>
            </a:r>
            <a:r>
              <a:rPr lang="en-US" altLang="en-US" sz="1600" dirty="0" err="1"/>
              <a:t>verifikaci</a:t>
            </a:r>
            <a:r>
              <a:rPr lang="sr-Latn-RS" altLang="en-US" sz="1600" dirty="0"/>
              <a:t>onog </a:t>
            </a:r>
            <a:r>
              <a:rPr lang="en-US" altLang="en-US" sz="1600" dirty="0"/>
              <a:t>plana </a:t>
            </a:r>
            <a:r>
              <a:rPr lang="en-US" altLang="en-US" sz="1600" dirty="0" err="1"/>
              <a:t>identifikuje</a:t>
            </a:r>
            <a:r>
              <a:rPr lang="sr-Latn-RS" altLang="en-US" sz="1600" dirty="0"/>
              <a:t> </a:t>
            </a:r>
            <a:r>
              <a:rPr lang="en-US" altLang="en-US" sz="1600" dirty="0" err="1"/>
              <a:t>kritične</a:t>
            </a:r>
            <a:r>
              <a:rPr lang="en-US" altLang="en-US" sz="1600" dirty="0"/>
              <a:t> </a:t>
            </a:r>
            <a:r>
              <a:rPr lang="sr-Latn-RS" altLang="en-US" sz="1600" dirty="0"/>
              <a:t>rizike</a:t>
            </a:r>
            <a:r>
              <a:rPr lang="en-US" altLang="en-US" sz="1600" dirty="0"/>
              <a:t> </a:t>
            </a:r>
            <a:r>
              <a:rPr lang="en-US" altLang="en-US" sz="1600" dirty="0" err="1"/>
              <a:t>i</a:t>
            </a:r>
            <a:r>
              <a:rPr lang="en-US" altLang="en-US" sz="1600" dirty="0"/>
              <a:t> </a:t>
            </a:r>
            <a:r>
              <a:rPr lang="en-US" altLang="en-US" sz="1600" dirty="0" err="1"/>
              <a:t>zahteve</a:t>
            </a:r>
            <a:r>
              <a:rPr lang="en-US" altLang="en-US" sz="1600" dirty="0"/>
              <a:t> za </a:t>
            </a:r>
            <a:r>
              <a:rPr lang="en-US" altLang="en-US" sz="1600" dirty="0" err="1"/>
              <a:t>isporuku</a:t>
            </a:r>
            <a:r>
              <a:rPr lang="en-US" altLang="en-US" sz="1600" dirty="0"/>
              <a:t> </a:t>
            </a:r>
            <a:r>
              <a:rPr lang="en-US" altLang="en-US" sz="1600" dirty="0" err="1"/>
              <a:t>koje</a:t>
            </a:r>
            <a:r>
              <a:rPr lang="en-US" altLang="en-US" sz="1600" dirty="0"/>
              <a:t> </a:t>
            </a:r>
            <a:r>
              <a:rPr lang="en-US" altLang="en-US" sz="1600" dirty="0" err="1"/>
              <a:t>menadžment</a:t>
            </a:r>
            <a:r>
              <a:rPr lang="en-US" altLang="en-US" sz="1600" dirty="0"/>
              <a:t> </a:t>
            </a:r>
            <a:r>
              <a:rPr lang="en-US" altLang="en-US" sz="1600" dirty="0" err="1"/>
              <a:t>projekta</a:t>
            </a:r>
            <a:r>
              <a:rPr lang="en-US" altLang="en-US" sz="1600" dirty="0"/>
              <a:t> mora da </a:t>
            </a:r>
            <a:r>
              <a:rPr lang="en-US" altLang="en-US" sz="1600" dirty="0" err="1"/>
              <a:t>prati</a:t>
            </a:r>
            <a:r>
              <a:rPr lang="en-US" altLang="en-US" sz="1600" dirty="0"/>
              <a:t> do</a:t>
            </a:r>
            <a:r>
              <a:rPr lang="sr-Latn-RS" altLang="en-US" sz="1600" dirty="0"/>
              <a:t> njegovog</a:t>
            </a:r>
            <a:r>
              <a:rPr lang="en-US" altLang="en-US" sz="1600" dirty="0"/>
              <a:t> </a:t>
            </a:r>
            <a:r>
              <a:rPr lang="en-US" altLang="en-US" sz="1600" dirty="0" err="1"/>
              <a:t>završetka</a:t>
            </a:r>
            <a:endParaRPr lang="sr-Latn-RS" altLang="en-US" sz="1600" dirty="0"/>
          </a:p>
          <a:p>
            <a:pPr eaLnBrk="1" hangingPunct="1"/>
            <a:endParaRPr lang="en-US" altLang="en-US" sz="1600" dirty="0"/>
          </a:p>
          <a:p>
            <a:pPr eaLnBrk="1" hangingPunct="1"/>
            <a:r>
              <a:rPr lang="en-US" altLang="en-US" sz="1600" dirty="0" err="1"/>
              <a:t>Složenost</a:t>
            </a:r>
            <a:r>
              <a:rPr lang="en-US" altLang="en-US" sz="1600" dirty="0"/>
              <a:t> </a:t>
            </a:r>
            <a:r>
              <a:rPr lang="en-US" altLang="en-US" sz="1600" dirty="0" err="1"/>
              <a:t>današnjih</a:t>
            </a:r>
            <a:r>
              <a:rPr lang="en-US" altLang="en-US" sz="1600" dirty="0"/>
              <a:t> </a:t>
            </a:r>
            <a:r>
              <a:rPr lang="en-US" altLang="en-US" sz="1600" dirty="0" err="1"/>
              <a:t>dizajna</a:t>
            </a:r>
            <a:r>
              <a:rPr lang="en-US" altLang="en-US" sz="1600" dirty="0"/>
              <a:t> </a:t>
            </a:r>
            <a:r>
              <a:rPr lang="en-US" altLang="en-US" sz="1600" dirty="0" err="1"/>
              <a:t>sama</a:t>
            </a:r>
            <a:r>
              <a:rPr lang="en-US" altLang="en-US" sz="1600" dirty="0"/>
              <a:t> po </a:t>
            </a:r>
            <a:r>
              <a:rPr lang="en-US" altLang="en-US" sz="1600" dirty="0" err="1"/>
              <a:t>sebi</a:t>
            </a:r>
            <a:r>
              <a:rPr lang="en-US" altLang="en-US" sz="1600" dirty="0"/>
              <a:t> </a:t>
            </a:r>
            <a:r>
              <a:rPr lang="en-US" altLang="en-US" sz="1600" dirty="0" err="1"/>
              <a:t>sadrži</a:t>
            </a:r>
            <a:r>
              <a:rPr lang="en-US" altLang="en-US" sz="1600" dirty="0"/>
              <a:t> </a:t>
            </a:r>
            <a:r>
              <a:rPr lang="en-US" altLang="en-US" sz="1600" dirty="0" err="1"/>
              <a:t>rizike</a:t>
            </a:r>
            <a:r>
              <a:rPr lang="en-US" altLang="en-US" sz="1600" dirty="0"/>
              <a:t> </a:t>
            </a:r>
            <a:r>
              <a:rPr lang="en-US" altLang="en-US" sz="1600" dirty="0" err="1"/>
              <a:t>verifikacije</a:t>
            </a:r>
            <a:r>
              <a:rPr lang="en-US" altLang="en-US" sz="1600" dirty="0"/>
              <a:t>. Tim za </a:t>
            </a:r>
            <a:r>
              <a:rPr lang="en-US" altLang="en-US" sz="1600" dirty="0" err="1"/>
              <a:t>verifikaciju</a:t>
            </a:r>
            <a:r>
              <a:rPr lang="en-US" altLang="en-US" sz="1600" dirty="0"/>
              <a:t> </a:t>
            </a:r>
            <a:r>
              <a:rPr lang="en-US" altLang="en-US" sz="1600" dirty="0" err="1"/>
              <a:t>zavisi</a:t>
            </a:r>
            <a:r>
              <a:rPr lang="en-US" altLang="en-US" sz="1600" dirty="0"/>
              <a:t> od </a:t>
            </a:r>
            <a:r>
              <a:rPr lang="en-US" altLang="en-US" sz="1600" dirty="0" err="1"/>
              <a:t>drugih</a:t>
            </a:r>
            <a:r>
              <a:rPr lang="en-US" altLang="en-US" sz="1600" dirty="0"/>
              <a:t> </a:t>
            </a:r>
            <a:r>
              <a:rPr lang="en-US" altLang="en-US" sz="1600" dirty="0" err="1"/>
              <a:t>timova</a:t>
            </a:r>
            <a:r>
              <a:rPr lang="en-US" altLang="en-US" sz="1600" dirty="0"/>
              <a:t> </a:t>
            </a:r>
            <a:r>
              <a:rPr lang="sr-Latn-RS" altLang="en-US" sz="1600" dirty="0"/>
              <a:t>koji mu</a:t>
            </a:r>
            <a:r>
              <a:rPr lang="en-US" altLang="en-US" sz="1600" dirty="0"/>
              <a:t> </a:t>
            </a:r>
            <a:r>
              <a:rPr lang="en-US" altLang="en-US" sz="1600" dirty="0" err="1"/>
              <a:t>isporuč</a:t>
            </a:r>
            <a:r>
              <a:rPr lang="sr-Latn-RS" altLang="en-US" sz="1600" dirty="0"/>
              <a:t>uju</a:t>
            </a:r>
            <a:r>
              <a:rPr lang="en-US" altLang="en-US" sz="1600" dirty="0"/>
              <a:t> </a:t>
            </a:r>
            <a:r>
              <a:rPr lang="en-US" altLang="en-US" sz="1600" dirty="0" err="1"/>
              <a:t>informacije</a:t>
            </a:r>
            <a:r>
              <a:rPr lang="en-US" altLang="en-US" sz="1600" dirty="0"/>
              <a:t>, </a:t>
            </a:r>
            <a:r>
              <a:rPr lang="en-US" altLang="en-US" sz="1600" dirty="0" err="1"/>
              <a:t>alate</a:t>
            </a:r>
            <a:r>
              <a:rPr lang="en-US" altLang="en-US" sz="1600" dirty="0"/>
              <a:t>, </a:t>
            </a:r>
            <a:r>
              <a:rPr lang="sr-Latn-RS" altLang="en-US" sz="1600" dirty="0"/>
              <a:t>specifikaciju </a:t>
            </a:r>
            <a:r>
              <a:rPr lang="en-US" altLang="en-US" sz="1600" dirty="0" err="1"/>
              <a:t>funkci</a:t>
            </a:r>
            <a:r>
              <a:rPr lang="sr-Latn-RS" altLang="en-US" sz="1600" dirty="0" err="1"/>
              <a:t>onalnosti</a:t>
            </a:r>
            <a:r>
              <a:rPr lang="en-US" altLang="en-US" sz="1600" dirty="0"/>
              <a:t> </a:t>
            </a:r>
            <a:r>
              <a:rPr lang="en-US" altLang="en-US" sz="1600" dirty="0" err="1"/>
              <a:t>i</a:t>
            </a:r>
            <a:r>
              <a:rPr lang="en-US" altLang="en-US" sz="1600" dirty="0"/>
              <a:t> </a:t>
            </a:r>
            <a:r>
              <a:rPr lang="en-US" altLang="en-US" sz="1600" dirty="0" err="1"/>
              <a:t>intelektualnu</a:t>
            </a:r>
            <a:r>
              <a:rPr lang="en-US" altLang="en-US" sz="1600" dirty="0"/>
              <a:t> </a:t>
            </a:r>
            <a:r>
              <a:rPr lang="en-US" altLang="en-US" sz="1600" dirty="0" err="1"/>
              <a:t>svojinu</a:t>
            </a:r>
            <a:r>
              <a:rPr lang="en-US" altLang="en-US" sz="1600" dirty="0"/>
              <a:t> </a:t>
            </a:r>
            <a:r>
              <a:rPr lang="en-US" altLang="en-US" sz="1600" dirty="0" err="1"/>
              <a:t>kako</a:t>
            </a:r>
            <a:r>
              <a:rPr lang="en-US" altLang="en-US" sz="1600" dirty="0"/>
              <a:t> bi se </a:t>
            </a:r>
            <a:r>
              <a:rPr lang="en-US" altLang="en-US" sz="1600" dirty="0" err="1"/>
              <a:t>postigao</a:t>
            </a:r>
            <a:r>
              <a:rPr lang="en-US" altLang="en-US" sz="1600" dirty="0"/>
              <a:t> </a:t>
            </a:r>
            <a:r>
              <a:rPr lang="en-US" altLang="en-US" sz="1600" dirty="0" err="1"/>
              <a:t>uspeh</a:t>
            </a:r>
            <a:r>
              <a:rPr lang="en-US" altLang="en-US" sz="1600" dirty="0"/>
              <a:t>. </a:t>
            </a:r>
            <a:r>
              <a:rPr lang="sr-Latn-RS" altLang="en-US" sz="1600" dirty="0"/>
              <a:t>Uloga ovog</a:t>
            </a:r>
            <a:r>
              <a:rPr lang="en-US" altLang="en-US" sz="1600" dirty="0"/>
              <a:t> </a:t>
            </a:r>
            <a:r>
              <a:rPr lang="en-US" altLang="en-US" sz="1600" dirty="0" err="1"/>
              <a:t>odeljk</a:t>
            </a:r>
            <a:r>
              <a:rPr lang="sr-Latn-RS" altLang="en-US" sz="1600" dirty="0"/>
              <a:t>a je da</a:t>
            </a:r>
            <a:r>
              <a:rPr lang="en-US" altLang="en-US" sz="1600" dirty="0"/>
              <a:t> </a:t>
            </a:r>
            <a:r>
              <a:rPr lang="en-US" altLang="en-US" sz="1600" dirty="0" err="1"/>
              <a:t>artikuliše</a:t>
            </a:r>
            <a:r>
              <a:rPr lang="en-US" altLang="en-US" sz="1600" dirty="0"/>
              <a:t> </a:t>
            </a:r>
            <a:r>
              <a:rPr lang="en-US" altLang="en-US" sz="1600" dirty="0" err="1"/>
              <a:t>ove</a:t>
            </a:r>
            <a:r>
              <a:rPr lang="en-US" altLang="en-US" sz="1600" dirty="0"/>
              <a:t> </a:t>
            </a:r>
            <a:r>
              <a:rPr lang="en-US" altLang="en-US" sz="1600" dirty="0" err="1"/>
              <a:t>stavke</a:t>
            </a:r>
            <a:endParaRPr lang="sr-Latn-RS" altLang="en-US" sz="1600" dirty="0"/>
          </a:p>
          <a:p>
            <a:pPr eaLnBrk="1" hangingPunct="1"/>
            <a:endParaRPr lang="en-US" altLang="en-US" sz="1600" dirty="0"/>
          </a:p>
          <a:p>
            <a:pPr eaLnBrk="1" hangingPunct="1"/>
            <a:r>
              <a:rPr lang="en-US" altLang="en-US" sz="1600" dirty="0"/>
              <a:t>Tim za </a:t>
            </a:r>
            <a:r>
              <a:rPr lang="en-US" altLang="en-US" sz="1600" dirty="0" err="1"/>
              <a:t>verifikaciju</a:t>
            </a:r>
            <a:r>
              <a:rPr lang="en-US" altLang="en-US" sz="1600" dirty="0"/>
              <a:t> </a:t>
            </a:r>
            <a:r>
              <a:rPr lang="en-US" altLang="en-US" sz="1600" dirty="0" err="1"/>
              <a:t>upravlja</a:t>
            </a:r>
            <a:r>
              <a:rPr lang="en-US" altLang="en-US" sz="1600" dirty="0"/>
              <a:t> </a:t>
            </a:r>
            <a:r>
              <a:rPr lang="en-US" altLang="en-US" sz="1600" dirty="0" err="1"/>
              <a:t>rizicima</a:t>
            </a:r>
            <a:r>
              <a:rPr lang="en-US" altLang="en-US" sz="1600" dirty="0"/>
              <a:t> </a:t>
            </a:r>
            <a:r>
              <a:rPr lang="en-US" altLang="en-US" sz="1600" dirty="0" err="1"/>
              <a:t>fokusirajući</a:t>
            </a:r>
            <a:r>
              <a:rPr lang="en-US" altLang="en-US" sz="1600" dirty="0"/>
              <a:t> se </a:t>
            </a:r>
            <a:r>
              <a:rPr lang="en-US" altLang="en-US" sz="1600" dirty="0" err="1"/>
              <a:t>na</a:t>
            </a:r>
            <a:r>
              <a:rPr lang="sr-Latn-RS" altLang="en-US" sz="1600" dirty="0"/>
              <a:t> njihovo</a:t>
            </a:r>
            <a:r>
              <a:rPr lang="en-US" altLang="en-US" sz="1600" dirty="0"/>
              <a:t> </a:t>
            </a:r>
            <a:r>
              <a:rPr lang="en-US" altLang="en-US" sz="1600" dirty="0" err="1"/>
              <a:t>izbegavanje</a:t>
            </a:r>
            <a:r>
              <a:rPr lang="en-US" altLang="en-US" sz="1600" dirty="0"/>
              <a:t> </a:t>
            </a:r>
            <a:r>
              <a:rPr lang="en-US" altLang="en-US" sz="1600" dirty="0" err="1"/>
              <a:t>i</a:t>
            </a:r>
            <a:r>
              <a:rPr lang="en-US" altLang="en-US" sz="1600" dirty="0"/>
              <a:t> </a:t>
            </a:r>
            <a:r>
              <a:rPr lang="en-US" altLang="en-US" sz="1600" dirty="0" err="1"/>
              <a:t>kreirajući</a:t>
            </a:r>
            <a:r>
              <a:rPr lang="en-US" altLang="en-US" sz="1600" dirty="0"/>
              <a:t> </a:t>
            </a:r>
            <a:r>
              <a:rPr lang="en-US" altLang="en-US" sz="1600" dirty="0" err="1"/>
              <a:t>planove</a:t>
            </a:r>
            <a:r>
              <a:rPr lang="en-US" altLang="en-US" sz="1600" dirty="0"/>
              <a:t> za </a:t>
            </a:r>
            <a:r>
              <a:rPr lang="en-US" altLang="en-US" sz="1600" dirty="0" err="1"/>
              <a:t>nepredviđene</a:t>
            </a:r>
            <a:r>
              <a:rPr lang="en-US" altLang="en-US" sz="1600" dirty="0"/>
              <a:t> </a:t>
            </a:r>
            <a:r>
              <a:rPr lang="en-US" altLang="en-US" sz="1600" dirty="0" err="1"/>
              <a:t>situacije</a:t>
            </a:r>
            <a:r>
              <a:rPr lang="en-US" altLang="en-US" sz="1600" dirty="0"/>
              <a:t>. Na primer, </a:t>
            </a:r>
            <a:r>
              <a:rPr lang="en-US" altLang="en-US" sz="1600" dirty="0" err="1"/>
              <a:t>postoje</a:t>
            </a:r>
            <a:r>
              <a:rPr lang="en-US" altLang="en-US" sz="1600" dirty="0"/>
              <a:t> </a:t>
            </a:r>
            <a:r>
              <a:rPr lang="en-US" altLang="en-US" sz="1600" dirty="0" err="1"/>
              <a:t>rizici</a:t>
            </a:r>
            <a:r>
              <a:rPr lang="en-US" altLang="en-US" sz="1600" dirty="0"/>
              <a:t> </a:t>
            </a:r>
            <a:r>
              <a:rPr lang="en-US" altLang="en-US" sz="1600" dirty="0" err="1"/>
              <a:t>povezani</a:t>
            </a:r>
            <a:r>
              <a:rPr lang="en-US" altLang="en-US" sz="1600" dirty="0"/>
              <a:t> </a:t>
            </a:r>
            <a:r>
              <a:rPr lang="en-US" altLang="en-US" sz="1600" dirty="0" err="1"/>
              <a:t>sa</a:t>
            </a:r>
            <a:r>
              <a:rPr lang="en-US" altLang="en-US" sz="1600" dirty="0"/>
              <a:t> </a:t>
            </a:r>
            <a:r>
              <a:rPr lang="en-US" altLang="en-US" sz="1600" dirty="0" err="1"/>
              <a:t>zavisnošću</a:t>
            </a:r>
            <a:r>
              <a:rPr lang="en-US" altLang="en-US" sz="1600" dirty="0"/>
              <a:t> od </a:t>
            </a:r>
            <a:r>
              <a:rPr lang="en-US" altLang="en-US" sz="1600" dirty="0" err="1"/>
              <a:t>novog</a:t>
            </a:r>
            <a:r>
              <a:rPr lang="en-US" altLang="en-US" sz="1600" dirty="0"/>
              <a:t> </a:t>
            </a:r>
            <a:r>
              <a:rPr lang="en-US" altLang="en-US" sz="1600" dirty="0" err="1"/>
              <a:t>alata</a:t>
            </a:r>
            <a:r>
              <a:rPr lang="en-US" sz="1600" dirty="0">
                <a:ea typeface="+mn-lt"/>
                <a:cs typeface="+mn-lt"/>
              </a:rPr>
              <a:t>:</a:t>
            </a:r>
            <a:endParaRPr lang="en-US" dirty="0">
              <a:ea typeface="+mn-lt"/>
              <a:cs typeface="+mn-lt"/>
            </a:endParaRPr>
          </a:p>
          <a:p>
            <a:pPr lvl="1" indent="-188595"/>
            <a:r>
              <a:rPr lang="en-US" sz="1400" dirty="0" err="1">
                <a:ea typeface="+mn-lt"/>
                <a:cs typeface="+mn-lt"/>
              </a:rPr>
              <a:t>kašnjenja</a:t>
            </a:r>
            <a:r>
              <a:rPr lang="en-US" sz="1400" dirty="0">
                <a:ea typeface="+mn-lt"/>
                <a:cs typeface="+mn-lt"/>
              </a:rPr>
              <a:t> u </a:t>
            </a:r>
            <a:r>
              <a:rPr lang="en-US" sz="1400" dirty="0" err="1">
                <a:ea typeface="+mn-lt"/>
                <a:cs typeface="+mn-lt"/>
              </a:rPr>
              <a:t>isporuci</a:t>
            </a:r>
            <a:r>
              <a:rPr lang="en-US" sz="1400" dirty="0">
                <a:ea typeface="+mn-lt"/>
                <a:cs typeface="+mn-lt"/>
              </a:rPr>
              <a:t> </a:t>
            </a:r>
            <a:r>
              <a:rPr lang="en-US" sz="1400" dirty="0" err="1">
                <a:ea typeface="+mn-lt"/>
                <a:cs typeface="+mn-lt"/>
              </a:rPr>
              <a:t>i</a:t>
            </a:r>
            <a:r>
              <a:rPr lang="en-US" sz="1400" dirty="0">
                <a:ea typeface="+mn-lt"/>
                <a:cs typeface="+mn-lt"/>
              </a:rPr>
              <a:t> </a:t>
            </a:r>
            <a:r>
              <a:rPr lang="en-US" sz="1400" dirty="0" err="1">
                <a:ea typeface="+mn-lt"/>
                <a:cs typeface="+mn-lt"/>
              </a:rPr>
              <a:t>pokretanju</a:t>
            </a:r>
            <a:r>
              <a:rPr lang="en-US" sz="1400" dirty="0">
                <a:ea typeface="+mn-lt"/>
                <a:cs typeface="+mn-lt"/>
              </a:rPr>
              <a:t> (</a:t>
            </a:r>
            <a:r>
              <a:rPr lang="en-US" sz="1400" dirty="0" err="1">
                <a:ea typeface="+mn-lt"/>
                <a:cs typeface="+mn-lt"/>
              </a:rPr>
              <a:t>npr</a:t>
            </a:r>
            <a:r>
              <a:rPr lang="en-US" sz="1400" dirty="0">
                <a:ea typeface="+mn-lt"/>
                <a:cs typeface="+mn-lt"/>
              </a:rPr>
              <a:t>. </a:t>
            </a:r>
            <a:r>
              <a:rPr lang="en-US" sz="1400" dirty="0" err="1">
                <a:ea typeface="+mn-lt"/>
                <a:cs typeface="+mn-lt"/>
              </a:rPr>
              <a:t>kašnjenje</a:t>
            </a:r>
            <a:r>
              <a:rPr lang="en-US" sz="1400" dirty="0">
                <a:ea typeface="+mn-lt"/>
                <a:cs typeface="+mn-lt"/>
              </a:rPr>
              <a:t> </a:t>
            </a:r>
            <a:r>
              <a:rPr lang="sr-Latn-RS" sz="1400" dirty="0">
                <a:ea typeface="+mn-lt"/>
                <a:cs typeface="+mn-lt"/>
              </a:rPr>
              <a:t>prilikom</a:t>
            </a:r>
            <a:r>
              <a:rPr lang="en-US" sz="1400" dirty="0">
                <a:ea typeface="+mn-lt"/>
                <a:cs typeface="+mn-lt"/>
              </a:rPr>
              <a:t> </a:t>
            </a:r>
            <a:r>
              <a:rPr lang="en-US" sz="1400" dirty="0" err="1">
                <a:ea typeface="+mn-lt"/>
                <a:cs typeface="+mn-lt"/>
              </a:rPr>
              <a:t>isporu</a:t>
            </a:r>
            <a:r>
              <a:rPr lang="sr-Latn-RS" sz="1400" dirty="0">
                <a:ea typeface="+mn-lt"/>
                <a:cs typeface="+mn-lt"/>
              </a:rPr>
              <a:t>ke</a:t>
            </a:r>
            <a:r>
              <a:rPr lang="en-US" sz="1400" dirty="0">
                <a:ea typeface="+mn-lt"/>
                <a:cs typeface="+mn-lt"/>
              </a:rPr>
              <a:t> </a:t>
            </a:r>
            <a:r>
              <a:rPr lang="en-US" sz="1400" dirty="0" err="1">
                <a:ea typeface="+mn-lt"/>
                <a:cs typeface="+mn-lt"/>
              </a:rPr>
              <a:t>ili</a:t>
            </a:r>
            <a:r>
              <a:rPr lang="en-US" sz="1400" dirty="0">
                <a:ea typeface="+mn-lt"/>
                <a:cs typeface="+mn-lt"/>
              </a:rPr>
              <a:t> ne</a:t>
            </a:r>
            <a:r>
              <a:rPr lang="sr-Latn-RS" sz="1400" dirty="0">
                <a:ea typeface="+mn-lt"/>
                <a:cs typeface="+mn-lt"/>
              </a:rPr>
              <a:t>ispravna funkcionalnost</a:t>
            </a:r>
            <a:r>
              <a:rPr lang="en-US" sz="1400" dirty="0">
                <a:ea typeface="+mn-lt"/>
                <a:cs typeface="+mn-lt"/>
              </a:rPr>
              <a:t>), </a:t>
            </a:r>
          </a:p>
          <a:p>
            <a:pPr lvl="1" indent="-188595"/>
            <a:r>
              <a:rPr lang="sr-Latn-RS" sz="1400" dirty="0">
                <a:ea typeface="+mn-lt"/>
                <a:cs typeface="+mn-lt"/>
              </a:rPr>
              <a:t>Integracija sa postojećim alatima</a:t>
            </a:r>
            <a:r>
              <a:rPr lang="en-US" sz="1400" dirty="0">
                <a:ea typeface="+mn-lt"/>
                <a:cs typeface="+mn-lt"/>
              </a:rPr>
              <a:t>,  </a:t>
            </a:r>
            <a:endParaRPr lang="en-US" dirty="0"/>
          </a:p>
          <a:p>
            <a:pPr lvl="1" indent="-188595"/>
            <a:r>
              <a:rPr lang="sr-Latn-RS" sz="1400" dirty="0">
                <a:ea typeface="+mn-lt"/>
                <a:cs typeface="+mn-lt"/>
              </a:rPr>
              <a:t>Izazovi u vezi sa edukacijom,</a:t>
            </a:r>
            <a:r>
              <a:rPr lang="en-US" sz="1400" dirty="0">
                <a:ea typeface="+mn-lt"/>
                <a:cs typeface="+mn-lt"/>
              </a:rPr>
              <a:t> </a:t>
            </a:r>
          </a:p>
          <a:p>
            <a:pPr lvl="1" indent="-188595"/>
            <a:r>
              <a:rPr lang="sr-Latn-RS" sz="1400" dirty="0">
                <a:ea typeface="+mn-lt"/>
                <a:cs typeface="+mn-lt"/>
              </a:rPr>
              <a:t>Plan za nepredviđene situacije može da sadrži alate za </a:t>
            </a:r>
            <a:r>
              <a:rPr lang="sr-Latn-RS" sz="1400" dirty="0" err="1">
                <a:ea typeface="+mn-lt"/>
                <a:cs typeface="+mn-lt"/>
              </a:rPr>
              <a:t>bekapovanje</a:t>
            </a:r>
            <a:r>
              <a:rPr lang="sr-Latn-RS" sz="1400" dirty="0">
                <a:ea typeface="+mn-lt"/>
                <a:cs typeface="+mn-lt"/>
              </a:rPr>
              <a:t> ili rani test prihvatljivosti koji određuje da li će se novi alat uopšte koristiti</a:t>
            </a:r>
            <a:endParaRPr lang="en-US" sz="1400" dirty="0">
              <a:cs typeface="Arial"/>
            </a:endParaRPr>
          </a:p>
          <a:p>
            <a:endParaRPr lang="en-US" altLang="en-US" sz="1600" dirty="0">
              <a:cs typeface="Arial"/>
            </a:endParaRPr>
          </a:p>
          <a:p>
            <a:pPr eaLnBrk="1" hangingPunct="1"/>
            <a:endParaRPr lang="en-US" altLang="en-US" sz="1400" dirty="0">
              <a:cs typeface="Arial"/>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a:extLst>
              <a:ext uri="{FF2B5EF4-FFF2-40B4-BE49-F238E27FC236}">
                <a16:creationId xmlns:a16="http://schemas.microsoft.com/office/drawing/2014/main" id="{3CF50B3B-DE53-661E-5B8F-AD4D9238789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3642F9A-CEA7-487C-A24E-D482B7272353}" type="slidenum">
              <a:rPr lang="de-DE" altLang="en-US">
                <a:solidFill>
                  <a:schemeClr val="bg1"/>
                </a:solidFill>
              </a:rPr>
              <a:pPr/>
              <a:t>28</a:t>
            </a:fld>
            <a:endParaRPr lang="de-DE" altLang="en-US">
              <a:solidFill>
                <a:schemeClr val="bg1"/>
              </a:solidFill>
            </a:endParaRPr>
          </a:p>
        </p:txBody>
      </p:sp>
      <p:sp>
        <p:nvSpPr>
          <p:cNvPr id="16387" name="Rectangle 2">
            <a:extLst>
              <a:ext uri="{FF2B5EF4-FFF2-40B4-BE49-F238E27FC236}">
                <a16:creationId xmlns:a16="http://schemas.microsoft.com/office/drawing/2014/main" id="{04F01BE2-E88D-5234-8F38-5EDA68150461}"/>
              </a:ext>
            </a:extLst>
          </p:cNvPr>
          <p:cNvSpPr>
            <a:spLocks noGrp="1" noChangeArrowheads="1"/>
          </p:cNvSpPr>
          <p:nvPr>
            <p:ph type="title"/>
          </p:nvPr>
        </p:nvSpPr>
        <p:spPr/>
        <p:txBody>
          <a:bodyPr/>
          <a:lstStyle/>
          <a:p>
            <a:pPr eaLnBrk="1" hangingPunct="1"/>
            <a:r>
              <a:rPr lang="sr-Latn-RS" altLang="en-US" dirty="0"/>
              <a:t>Rizici i zavisnosti</a:t>
            </a:r>
            <a:r>
              <a:rPr lang="en-US" altLang="en-US" dirty="0"/>
              <a:t> II</a:t>
            </a:r>
          </a:p>
        </p:txBody>
      </p:sp>
      <p:sp>
        <p:nvSpPr>
          <p:cNvPr id="16388" name="Rectangle 3">
            <a:extLst>
              <a:ext uri="{FF2B5EF4-FFF2-40B4-BE49-F238E27FC236}">
                <a16:creationId xmlns:a16="http://schemas.microsoft.com/office/drawing/2014/main" id="{070E71D2-CCE7-8845-B1A9-00B4501C282C}"/>
              </a:ext>
            </a:extLst>
          </p:cNvPr>
          <p:cNvSpPr>
            <a:spLocks noGrp="1" noChangeArrowheads="1"/>
          </p:cNvSpPr>
          <p:nvPr>
            <p:ph type="body" idx="1"/>
          </p:nvPr>
        </p:nvSpPr>
        <p:spPr/>
        <p:txBody>
          <a:bodyPr/>
          <a:lstStyle/>
          <a:p>
            <a:r>
              <a:rPr lang="sr-Latn-RS" sz="1600" dirty="0">
                <a:ea typeface="+mn-lt"/>
                <a:cs typeface="+mn-lt"/>
              </a:rPr>
              <a:t>Kada govorimo o zavisnostima, one se mogu odnositi na zavisnost od isporuke </a:t>
            </a:r>
            <a:r>
              <a:rPr lang="sr-Latn-RS" sz="1600" dirty="0" err="1">
                <a:ea typeface="+mn-lt"/>
                <a:cs typeface="+mn-lt"/>
              </a:rPr>
              <a:t>HDL</a:t>
            </a:r>
            <a:r>
              <a:rPr lang="sr-Latn-RS" sz="1600" dirty="0">
                <a:ea typeface="+mn-lt"/>
                <a:cs typeface="+mn-lt"/>
              </a:rPr>
              <a:t> modela na vreme ili dostupnost potrebnih alata i tehnologija</a:t>
            </a:r>
            <a:endParaRPr lang="en-US" dirty="0">
              <a:ea typeface="+mn-lt"/>
              <a:cs typeface="+mn-lt"/>
            </a:endParaRPr>
          </a:p>
          <a:p>
            <a:r>
              <a:rPr lang="sr-Latn-RS" sz="1600" dirty="0">
                <a:ea typeface="+mn-lt"/>
                <a:cs typeface="+mn-lt"/>
              </a:rPr>
              <a:t>Isporuka </a:t>
            </a:r>
            <a:r>
              <a:rPr lang="en-US" sz="1600" dirty="0">
                <a:ea typeface="+mn-lt"/>
                <a:cs typeface="+mn-lt"/>
              </a:rPr>
              <a:t>HDL </a:t>
            </a:r>
            <a:r>
              <a:rPr lang="sr-Latn-RS" sz="1600" dirty="0">
                <a:ea typeface="+mn-lt"/>
                <a:cs typeface="+mn-lt"/>
              </a:rPr>
              <a:t>modela se tipično vrši u skladu sa unapred zakazanim terminima, u kojima dizajn tim najpre isporučuje modele koji sadrže osnovnu funkcionalnost, a kasnije složenije i složenije funkcionalnosti</a:t>
            </a:r>
            <a:endParaRPr lang="en-US" dirty="0">
              <a:ea typeface="+mn-lt"/>
              <a:cs typeface="+mn-lt"/>
            </a:endParaRPr>
          </a:p>
          <a:p>
            <a:r>
              <a:rPr lang="sr-Latn-RS" sz="1600" dirty="0">
                <a:ea typeface="+mn-lt"/>
                <a:cs typeface="+mn-lt"/>
              </a:rPr>
              <a:t>V</a:t>
            </a:r>
            <a:r>
              <a:rPr lang="en-US" sz="1600" dirty="0" err="1">
                <a:ea typeface="+mn-lt"/>
                <a:cs typeface="+mn-lt"/>
              </a:rPr>
              <a:t>erifi</a:t>
            </a:r>
            <a:r>
              <a:rPr lang="sr-Latn-RS" sz="1600" dirty="0" err="1">
                <a:ea typeface="+mn-lt"/>
                <a:cs typeface="+mn-lt"/>
              </a:rPr>
              <a:t>kacioni</a:t>
            </a:r>
            <a:r>
              <a:rPr lang="sr-Latn-RS" sz="1600" dirty="0">
                <a:ea typeface="+mn-lt"/>
                <a:cs typeface="+mn-lt"/>
              </a:rPr>
              <a:t> tim mora da planira svoje aktivnosti u skladu sa tim isporukama, tako da sve te zavisnosti moraju jasno biti artikulisane u verifikacionom planu</a:t>
            </a:r>
            <a:endParaRPr lang="en-US" dirty="0"/>
          </a:p>
          <a:p>
            <a:pPr marL="0" indent="0" eaLnBrk="1" hangingPunct="1">
              <a:buNone/>
            </a:pPr>
            <a:endParaRPr lang="en-US" altLang="en-US" sz="1600" dirty="0">
              <a:cs typeface="Arial"/>
            </a:endParaRPr>
          </a:p>
          <a:p>
            <a:pPr eaLnBrk="1" hangingPunct="1"/>
            <a:r>
              <a:rPr lang="sr-Latn-RS" altLang="en-US" sz="1600" dirty="0"/>
              <a:t>Tipične zavisnosti i rizici su</a:t>
            </a:r>
            <a:r>
              <a:rPr lang="en-US" altLang="en-US" sz="1600" dirty="0"/>
              <a:t>:</a:t>
            </a:r>
            <a:endParaRPr lang="en-US" altLang="en-US" sz="1600" dirty="0">
              <a:cs typeface="Arial"/>
            </a:endParaRPr>
          </a:p>
          <a:p>
            <a:pPr lvl="1" indent="-188595" eaLnBrk="1" hangingPunct="1"/>
            <a:r>
              <a:rPr lang="sr-Latn-RS" altLang="en-US" sz="1400" dirty="0"/>
              <a:t>Oslanjanje na zaseban verifikacioni tim, bilo da je u pitanju drugi interni tim, ili od dostavljača intelektualne svojine (IP) kako bi se obavila verifikacija na nivou jezgra pre nego što se pređe na verifikaciju čipa ili sistema</a:t>
            </a:r>
            <a:endParaRPr lang="en-US" altLang="en-US" sz="1400" dirty="0">
              <a:cs typeface="Arial"/>
            </a:endParaRPr>
          </a:p>
          <a:p>
            <a:pPr lvl="1" indent="-188595" eaLnBrk="1" hangingPunct="1"/>
            <a:r>
              <a:rPr lang="en-US" altLang="en-US" sz="1400" dirty="0"/>
              <a:t>Problem</a:t>
            </a:r>
            <a:r>
              <a:rPr lang="sr-Latn-RS" altLang="en-US" sz="1400" dirty="0"/>
              <a:t>i sa novim alatima</a:t>
            </a:r>
            <a:r>
              <a:rPr lang="en-US" altLang="en-US" sz="1400" dirty="0"/>
              <a:t>:</a:t>
            </a:r>
            <a:r>
              <a:rPr lang="sr-Latn-RS" altLang="en-US" sz="1400" dirty="0"/>
              <a:t> isporuka i kašnjenje pri pokretanju alata, integracija sa postojećim alatima --</a:t>
            </a:r>
            <a:r>
              <a:rPr lang="sr-Latn-RS" altLang="en-US" sz="1400" dirty="0">
                <a:sym typeface="Wingdings" panose="05000000000000000000" pitchFamily="2" charset="2"/>
              </a:rPr>
              <a:t></a:t>
            </a:r>
            <a:r>
              <a:rPr lang="en-US" altLang="en-US" sz="1400" dirty="0">
                <a:sym typeface="Wingdings" panose="05000000000000000000" pitchFamily="2" charset="2"/>
              </a:rPr>
              <a:t> </a:t>
            </a:r>
            <a:r>
              <a:rPr lang="sr-Latn-RS" altLang="en-US" sz="1400" dirty="0"/>
              <a:t>zamrzavanje alata“ (</a:t>
            </a:r>
            <a:r>
              <a:rPr lang="sr-Latn-RS" altLang="en-US" sz="1400" i="1" dirty="0" err="1"/>
              <a:t>tool</a:t>
            </a:r>
            <a:r>
              <a:rPr lang="sr-Latn-RS" altLang="en-US" sz="1400" i="1" dirty="0"/>
              <a:t> </a:t>
            </a:r>
            <a:r>
              <a:rPr lang="sr-Latn-RS" altLang="en-US" sz="1400" i="1" dirty="0" err="1"/>
              <a:t>freeze</a:t>
            </a:r>
            <a:r>
              <a:rPr lang="sr-Latn-RS" altLang="en-US" sz="1400" dirty="0"/>
              <a:t>) u okviru projekta</a:t>
            </a:r>
            <a:r>
              <a:rPr lang="en-US" altLang="en-US" sz="1400" dirty="0"/>
              <a:t>, </a:t>
            </a:r>
            <a:r>
              <a:rPr lang="sr-Latn-RS" altLang="en-US" sz="1400" dirty="0"/>
              <a:t>izazovi u vezi sa edukacijom</a:t>
            </a:r>
            <a:r>
              <a:rPr lang="en-US" altLang="en-US" sz="1400" dirty="0"/>
              <a:t> </a:t>
            </a:r>
            <a:r>
              <a:rPr lang="sr-Latn-RS" altLang="en-US" sz="1400" dirty="0">
                <a:sym typeface="Wingdings" panose="05000000000000000000" pitchFamily="2" charset="2"/>
              </a:rPr>
              <a:t>  </a:t>
            </a:r>
            <a:r>
              <a:rPr lang="en-US" sz="1400" dirty="0"/>
              <a:t> </a:t>
            </a:r>
            <a:r>
              <a:rPr lang="sr-Latn-RS" sz="1400" dirty="0"/>
              <a:t>Obuka i podrška</a:t>
            </a:r>
            <a:endParaRPr lang="en-US" altLang="en-US" sz="1400" dirty="0">
              <a:cs typeface="Arial"/>
            </a:endParaRPr>
          </a:p>
          <a:p>
            <a:pPr lvl="1" indent="-188595" eaLnBrk="1" hangingPunct="1"/>
            <a:r>
              <a:rPr lang="en-US" altLang="en-US" sz="1400" dirty="0" err="1"/>
              <a:t>Zatvaranje</a:t>
            </a:r>
            <a:r>
              <a:rPr lang="en-US" altLang="en-US" sz="1400" dirty="0"/>
              <a:t> </a:t>
            </a:r>
            <a:r>
              <a:rPr lang="sr-Latn-RS" altLang="en-US" sz="1400" dirty="0"/>
              <a:t>arhitekture (</a:t>
            </a:r>
            <a:r>
              <a:rPr lang="en-US" altLang="en-US" sz="1400" i="1" dirty="0"/>
              <a:t>Architecture closure</a:t>
            </a:r>
            <a:r>
              <a:rPr lang="sr-Latn-RS" altLang="en-US" sz="1400" dirty="0"/>
              <a:t>)</a:t>
            </a:r>
            <a:r>
              <a:rPr lang="en-US" altLang="en-US" sz="1400" dirty="0"/>
              <a:t> – </a:t>
            </a:r>
            <a:r>
              <a:rPr lang="sr-Latn-RS" altLang="en-US" sz="1400" dirty="0"/>
              <a:t>dizajn tim retko obezbeđuje kompletnu i finalnu specifikaciju pre starta verifikacije, što je istovremeno i zavisnost i rizik</a:t>
            </a:r>
            <a:r>
              <a:rPr lang="en-US" altLang="en-US" sz="1400" dirty="0"/>
              <a:t> </a:t>
            </a:r>
            <a:endParaRPr lang="en-US" altLang="en-US" sz="1400" dirty="0">
              <a:cs typeface="Arial"/>
            </a:endParaRPr>
          </a:p>
          <a:p>
            <a:pPr lvl="1" indent="-188595" eaLnBrk="1" hangingPunct="1"/>
            <a:r>
              <a:rPr lang="sr-Latn-RS" altLang="en-US" sz="1400" dirty="0"/>
              <a:t>Dostupnost resursa kako bi se posao završio na vreme</a:t>
            </a:r>
            <a:endParaRPr lang="en-US" altLang="en-US" sz="1400" dirty="0">
              <a:cs typeface="Arial"/>
            </a:endParaRPr>
          </a:p>
        </p:txBody>
      </p:sp>
    </p:spTree>
    <p:extLst>
      <p:ext uri="{BB962C8B-B14F-4D97-AF65-F5344CB8AC3E}">
        <p14:creationId xmlns:p14="http://schemas.microsoft.com/office/powerpoint/2010/main" val="983814670"/>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CCFFEF29-F9B3-60B7-14C1-805A30FD99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B34CF-FA80-4E63-A9F3-5FC5A1601D17}" type="slidenum">
              <a:rPr lang="de-DE" altLang="en-US">
                <a:solidFill>
                  <a:schemeClr val="bg1"/>
                </a:solidFill>
              </a:rPr>
              <a:pPr/>
              <a:t>29</a:t>
            </a:fld>
            <a:endParaRPr lang="de-DE" altLang="en-US">
              <a:solidFill>
                <a:schemeClr val="bg1"/>
              </a:solidFill>
            </a:endParaRPr>
          </a:p>
        </p:txBody>
      </p:sp>
      <p:sp>
        <p:nvSpPr>
          <p:cNvPr id="17411" name="Rectangle 2">
            <a:extLst>
              <a:ext uri="{FF2B5EF4-FFF2-40B4-BE49-F238E27FC236}">
                <a16:creationId xmlns:a16="http://schemas.microsoft.com/office/drawing/2014/main" id="{9754055E-C343-9E3E-9975-5FB451CC78A2}"/>
              </a:ext>
            </a:extLst>
          </p:cNvPr>
          <p:cNvSpPr>
            <a:spLocks noGrp="1" noChangeArrowheads="1"/>
          </p:cNvSpPr>
          <p:nvPr>
            <p:ph type="title"/>
          </p:nvPr>
        </p:nvSpPr>
        <p:spPr/>
        <p:txBody>
          <a:bodyPr/>
          <a:lstStyle/>
          <a:p>
            <a:pPr eaLnBrk="1" hangingPunct="1"/>
            <a:r>
              <a:rPr lang="sr-Latn-RS" altLang="en-US" dirty="0"/>
              <a:t>Zahtevi za resursima</a:t>
            </a:r>
            <a:r>
              <a:rPr lang="en-US" altLang="en-US" dirty="0"/>
              <a:t> I</a:t>
            </a:r>
          </a:p>
        </p:txBody>
      </p:sp>
      <p:sp>
        <p:nvSpPr>
          <p:cNvPr id="17412" name="Rectangle 3">
            <a:extLst>
              <a:ext uri="{FF2B5EF4-FFF2-40B4-BE49-F238E27FC236}">
                <a16:creationId xmlns:a16="http://schemas.microsoft.com/office/drawing/2014/main" id="{1E65EA4E-F0B9-9E9D-0E2F-03993D278A25}"/>
              </a:ext>
            </a:extLst>
          </p:cNvPr>
          <p:cNvSpPr>
            <a:spLocks noGrp="1" noChangeArrowheads="1"/>
          </p:cNvSpPr>
          <p:nvPr>
            <p:ph type="body" idx="1"/>
          </p:nvPr>
        </p:nvSpPr>
        <p:spPr/>
        <p:txBody>
          <a:bodyPr/>
          <a:lstStyle/>
          <a:p>
            <a:pPr eaLnBrk="1" hangingPunct="1"/>
            <a:r>
              <a:rPr lang="en-US" altLang="en-US" sz="1600" dirty="0"/>
              <a:t>Sa</a:t>
            </a:r>
            <a:r>
              <a:rPr lang="sr-Latn-RS" altLang="en-US" sz="1600" dirty="0"/>
              <a:t> postavljenim</a:t>
            </a:r>
            <a:r>
              <a:rPr lang="en-US" altLang="en-US" sz="1600" dirty="0"/>
              <a:t> </a:t>
            </a:r>
            <a:r>
              <a:rPr lang="en-US" altLang="en-US" sz="1600" dirty="0" err="1"/>
              <a:t>arhitekturom</a:t>
            </a:r>
            <a:r>
              <a:rPr lang="en-US" altLang="en-US" sz="1600" dirty="0"/>
              <a:t> </a:t>
            </a:r>
            <a:r>
              <a:rPr lang="en-US" altLang="en-US" sz="1600" dirty="0" err="1"/>
              <a:t>okruženja</a:t>
            </a:r>
            <a:r>
              <a:rPr lang="en-US" altLang="en-US" sz="1600" dirty="0"/>
              <a:t> </a:t>
            </a:r>
            <a:r>
              <a:rPr lang="en-US" altLang="en-US" sz="1600" dirty="0" err="1"/>
              <a:t>i</a:t>
            </a:r>
            <a:r>
              <a:rPr lang="en-US" altLang="en-US" sz="1600" dirty="0"/>
              <a:t> </a:t>
            </a:r>
            <a:r>
              <a:rPr lang="en-US" altLang="en-US" sz="1600" dirty="0" err="1"/>
              <a:t>scenarijima</a:t>
            </a:r>
            <a:r>
              <a:rPr lang="en-US" altLang="en-US" sz="1600" dirty="0"/>
              <a:t> </a:t>
            </a:r>
            <a:r>
              <a:rPr lang="en-US" altLang="en-US" sz="1600" dirty="0" err="1"/>
              <a:t>testiranja</a:t>
            </a:r>
            <a:r>
              <a:rPr lang="en-US" altLang="en-US" sz="1600" dirty="0"/>
              <a:t>, </a:t>
            </a:r>
            <a:r>
              <a:rPr lang="en-US" altLang="en-US" sz="1600" dirty="0" err="1"/>
              <a:t>tim</a:t>
            </a:r>
            <a:r>
              <a:rPr lang="en-US" altLang="en-US" sz="1600" dirty="0"/>
              <a:t> </a:t>
            </a:r>
            <a:r>
              <a:rPr lang="en-US" altLang="en-US" sz="1600" dirty="0" err="1"/>
              <a:t>može</a:t>
            </a:r>
            <a:r>
              <a:rPr lang="en-US" altLang="en-US" sz="1600" dirty="0"/>
              <a:t> da </a:t>
            </a:r>
            <a:r>
              <a:rPr lang="en-US" altLang="en-US" sz="1600" dirty="0" err="1"/>
              <a:t>proceni</a:t>
            </a:r>
            <a:r>
              <a:rPr lang="en-US" altLang="en-US" sz="1600" dirty="0"/>
              <a:t> </a:t>
            </a:r>
            <a:r>
              <a:rPr lang="en-US" altLang="en-US" sz="1600" dirty="0" err="1"/>
              <a:t>svoje</a:t>
            </a:r>
            <a:r>
              <a:rPr lang="en-US" altLang="en-US" sz="1600" dirty="0"/>
              <a:t> </a:t>
            </a:r>
            <a:r>
              <a:rPr lang="en-US" altLang="en-US" sz="1600" dirty="0" err="1"/>
              <a:t>potrebe</a:t>
            </a:r>
            <a:r>
              <a:rPr lang="en-US" altLang="en-US" sz="1600" dirty="0"/>
              <a:t> za </a:t>
            </a:r>
            <a:r>
              <a:rPr lang="en-US" altLang="en-US" sz="1600" dirty="0" err="1"/>
              <a:t>resursima</a:t>
            </a:r>
            <a:endParaRPr lang="en-US" altLang="en-US" sz="1600" dirty="0"/>
          </a:p>
          <a:p>
            <a:r>
              <a:rPr lang="sr-Latn-RS" sz="1600" dirty="0">
                <a:ea typeface="+mn-lt"/>
                <a:cs typeface="+mn-lt"/>
              </a:rPr>
              <a:t>Procena ljudskih resursa varira u zavisnosti od tipa okruženja i iskustva pojedinaca</a:t>
            </a:r>
            <a:r>
              <a:rPr lang="en-US" sz="1600" dirty="0">
                <a:ea typeface="+mn-lt"/>
                <a:cs typeface="+mn-lt"/>
              </a:rPr>
              <a:t>: </a:t>
            </a:r>
            <a:endParaRPr lang="en-US" dirty="0">
              <a:ea typeface="+mn-lt"/>
              <a:cs typeface="+mn-lt"/>
            </a:endParaRPr>
          </a:p>
          <a:p>
            <a:pPr lvl="1" indent="-188595">
              <a:buFont typeface="Courier New" panose="05000000000000000000" pitchFamily="2" charset="2"/>
              <a:buChar char="o"/>
            </a:pPr>
            <a:r>
              <a:rPr lang="sr-Latn-RS" sz="1400" dirty="0">
                <a:ea typeface="+mn-lt"/>
                <a:cs typeface="+mn-lt"/>
              </a:rPr>
              <a:t>Okruženje sa </a:t>
            </a:r>
            <a:r>
              <a:rPr lang="sr-Latn-RS" sz="1400">
                <a:ea typeface="+mn-lt"/>
                <a:cs typeface="+mn-lt"/>
              </a:rPr>
              <a:t> komponentama provere baziranim na referentnim modelima zahteva više ljudi za implementaciju, ali </a:t>
            </a:r>
            <a:r>
              <a:rPr lang="sr-Latn-RS" sz="1400" dirty="0">
                <a:ea typeface="+mn-lt"/>
                <a:cs typeface="+mn-lt"/>
              </a:rPr>
              <a:t>njihova preciznost i poboljšane mogućnosti za provere opravdavaju ulaganje</a:t>
            </a:r>
            <a:r>
              <a:rPr lang="en-US" sz="1400" dirty="0">
                <a:ea typeface="+mn-lt"/>
                <a:cs typeface="+mn-lt"/>
              </a:rPr>
              <a:t> </a:t>
            </a:r>
          </a:p>
          <a:p>
            <a:pPr lvl="1" indent="-188595">
              <a:buFont typeface="Courier New" panose="05000000000000000000" pitchFamily="2" charset="2"/>
              <a:buChar char="o"/>
            </a:pPr>
            <a:r>
              <a:rPr lang="sr-Latn-RS" sz="1400" dirty="0">
                <a:ea typeface="+mn-lt"/>
                <a:cs typeface="+mn-lt"/>
              </a:rPr>
              <a:t>Ipak, rešenja koja su manje zahtevna u pogledu resursa, kao npr. provera sa modelima na bazi transakcija može biti takođe adekvatna</a:t>
            </a:r>
            <a:endParaRPr lang="en-US" sz="1400" dirty="0">
              <a:ea typeface="+mn-lt"/>
              <a:cs typeface="+mn-lt"/>
            </a:endParaRPr>
          </a:p>
          <a:p>
            <a:pPr lvl="1" indent="-188595">
              <a:buFont typeface="Courier New" panose="05000000000000000000" pitchFamily="2" charset="2"/>
              <a:buChar char="o"/>
            </a:pPr>
            <a:r>
              <a:rPr lang="sr-Latn-RS" sz="1400" dirty="0">
                <a:ea typeface="+mn-lt"/>
                <a:cs typeface="+mn-lt"/>
              </a:rPr>
              <a:t>Iskusni verifikacioni inženjer će trebati manje vremena ne samo za </a:t>
            </a:r>
            <a:r>
              <a:rPr lang="sr-Latn-RS" sz="1400" err="1">
                <a:ea typeface="+mn-lt"/>
                <a:cs typeface="+mn-lt"/>
              </a:rPr>
              <a:t>kodovanje</a:t>
            </a:r>
            <a:r>
              <a:rPr lang="sr-Latn-RS" sz="1400" dirty="0">
                <a:ea typeface="+mn-lt"/>
                <a:cs typeface="+mn-lt"/>
              </a:rPr>
              <a:t>, već i za </a:t>
            </a:r>
            <a:r>
              <a:rPr lang="sr-Latn-RS" sz="1400" err="1">
                <a:ea typeface="+mn-lt"/>
                <a:cs typeface="+mn-lt"/>
              </a:rPr>
              <a:t>debagovanje</a:t>
            </a:r>
            <a:r>
              <a:rPr lang="sr-Latn-RS" sz="1400" dirty="0">
                <a:ea typeface="+mn-lt"/>
                <a:cs typeface="+mn-lt"/>
              </a:rPr>
              <a:t> okruženja</a:t>
            </a:r>
            <a:endParaRPr lang="en-US" sz="1400" dirty="0">
              <a:cs typeface="Arial"/>
            </a:endParaRPr>
          </a:p>
          <a:p>
            <a:endParaRPr lang="en-US" sz="1600" dirty="0">
              <a:cs typeface="Arial"/>
            </a:endParaRPr>
          </a:p>
          <a:p>
            <a:pPr eaLnBrk="1" hangingPunct="1"/>
            <a:r>
              <a:rPr lang="sr-Latn-RS" sz="1600" dirty="0">
                <a:ea typeface="+mn-lt"/>
                <a:cs typeface="+mn-lt"/>
              </a:rPr>
              <a:t>Vođe timova za verifikaciju </a:t>
            </a:r>
            <a:r>
              <a:rPr lang="sr-Latn-RS" sz="1600" err="1">
                <a:ea typeface="+mn-lt"/>
                <a:cs typeface="+mn-lt"/>
              </a:rPr>
              <a:t>alociraju</a:t>
            </a:r>
            <a:r>
              <a:rPr lang="sr-Latn-RS" sz="1600" dirty="0">
                <a:ea typeface="+mn-lt"/>
                <a:cs typeface="+mn-lt"/>
              </a:rPr>
              <a:t> resurse po svim nivoima verifikacione hijerarhije, počevši od najnižih nivoa definisanih planom</a:t>
            </a:r>
            <a:r>
              <a:rPr lang="en-US" sz="1600" dirty="0">
                <a:ea typeface="+mn-lt"/>
                <a:cs typeface="+mn-lt"/>
              </a:rPr>
              <a:t>:</a:t>
            </a:r>
            <a:endParaRPr lang="en-US" dirty="0">
              <a:cs typeface="Arial"/>
            </a:endParaRPr>
          </a:p>
          <a:p>
            <a:pPr lvl="1" indent="-188595">
              <a:buFont typeface="Courier New" panose="05000000000000000000" pitchFamily="2" charset="2"/>
              <a:buChar char="o"/>
            </a:pPr>
            <a:r>
              <a:rPr lang="sr-Latn-RS" sz="1400" dirty="0">
                <a:ea typeface="+mn-lt"/>
                <a:cs typeface="+mn-lt"/>
              </a:rPr>
              <a:t>Više okruženja postoji na nižim nivoima verifikacije, a manje resursa se </a:t>
            </a:r>
            <a:r>
              <a:rPr lang="sr-Latn-RS" sz="1400" err="1">
                <a:ea typeface="+mn-lt"/>
                <a:cs typeface="+mn-lt"/>
              </a:rPr>
              <a:t>alocira</a:t>
            </a:r>
            <a:r>
              <a:rPr lang="sr-Latn-RS" sz="1400" dirty="0">
                <a:ea typeface="+mn-lt"/>
                <a:cs typeface="+mn-lt"/>
              </a:rPr>
              <a:t> po okruženju na tim nižim nivoima</a:t>
            </a:r>
            <a:endParaRPr lang="en-US" sz="1400" dirty="0">
              <a:ea typeface="+mn-lt"/>
              <a:cs typeface="+mn-lt"/>
            </a:endParaRPr>
          </a:p>
          <a:p>
            <a:pPr lvl="1" indent="-188595">
              <a:buFont typeface="Courier New" panose="05000000000000000000" pitchFamily="2" charset="2"/>
              <a:buChar char="o"/>
            </a:pPr>
            <a:r>
              <a:rPr lang="sr-Latn-RS" sz="1400" dirty="0">
                <a:ea typeface="+mn-lt"/>
                <a:cs typeface="+mn-lt"/>
              </a:rPr>
              <a:t>Manje ljudskih resursa je potrebno za verifikaciju na nivou jedinica nasuprot verifikaciji na nivou sistema</a:t>
            </a:r>
          </a:p>
          <a:p>
            <a:pPr lvl="1" indent="-188595">
              <a:buFont typeface="Courier New" panose="05000000000000000000" pitchFamily="2" charset="2"/>
              <a:buChar char="o"/>
            </a:pPr>
            <a:r>
              <a:rPr lang="sr-Latn-RS" sz="1400" dirty="0">
                <a:ea typeface="+mn-lt"/>
                <a:cs typeface="+mn-lt"/>
              </a:rPr>
              <a:t>Tipično, jedan verifikacioni inženjer će razvijati sve stimulus komponente na nivou jedinica, dok će drugi inženjer biti zadužen za razvoj </a:t>
            </a:r>
            <a:r>
              <a:rPr lang="sr-Latn-RS" sz="1400" err="1">
                <a:ea typeface="+mn-lt"/>
                <a:cs typeface="+mn-lt"/>
              </a:rPr>
              <a:t>čekera</a:t>
            </a:r>
            <a:r>
              <a:rPr lang="sr-Latn-RS" sz="1400" dirty="0">
                <a:ea typeface="+mn-lt"/>
                <a:cs typeface="+mn-lt"/>
              </a:rPr>
              <a:t> za tu jedinicu</a:t>
            </a:r>
            <a:endParaRPr lang="en-US" sz="1400" dirty="0">
              <a:ea typeface="+mn-lt"/>
              <a:cs typeface="+mn-lt"/>
            </a:endParaRPr>
          </a:p>
          <a:p>
            <a:pPr lvl="1" indent="-188595">
              <a:buFont typeface="Courier New" panose="05000000000000000000" pitchFamily="2" charset="2"/>
              <a:buChar char="o"/>
            </a:pPr>
            <a:r>
              <a:rPr lang="sr-Latn-RS" sz="1400" dirty="0">
                <a:ea typeface="+mn-lt"/>
                <a:cs typeface="+mn-lt"/>
              </a:rPr>
              <a:t>Za kompleksne čipove ili sisteme, preveliki je broj interfejsa za jednog verifikacionog inženjera koji bi razvijao bilo stimulus komponente bilo </a:t>
            </a:r>
            <a:r>
              <a:rPr lang="sr-Latn-RS" sz="1400" err="1">
                <a:ea typeface="+mn-lt"/>
                <a:cs typeface="+mn-lt"/>
              </a:rPr>
              <a:t>čekere</a:t>
            </a:r>
            <a:r>
              <a:rPr lang="sr-Latn-RS" sz="1400" dirty="0">
                <a:ea typeface="+mn-lt"/>
                <a:cs typeface="+mn-lt"/>
              </a:rPr>
              <a:t>. Stoga, tim će podeliti njihov razvoj na više inženjera, na razuman način</a:t>
            </a:r>
            <a:endParaRPr lang="en-US" sz="1400" dirty="0">
              <a:cs typeface="Arial"/>
            </a:endParaRPr>
          </a:p>
          <a:p>
            <a:pPr lvl="1" indent="-188595">
              <a:buFont typeface="Courier New" panose="05000000000000000000" pitchFamily="2" charset="2"/>
              <a:buChar char="o"/>
            </a:pPr>
            <a:endParaRPr lang="en-US" altLang="en-US" sz="1600" dirty="0"/>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a:extLst>
              <a:ext uri="{FF2B5EF4-FFF2-40B4-BE49-F238E27FC236}">
                <a16:creationId xmlns:a16="http://schemas.microsoft.com/office/drawing/2014/main" id="{CCFFEF29-F9B3-60B7-14C1-805A30FD9925}"/>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B34CF-FA80-4E63-A9F3-5FC5A1601D17}" type="slidenum">
              <a:rPr lang="de-DE" altLang="en-US">
                <a:solidFill>
                  <a:schemeClr val="bg1"/>
                </a:solidFill>
              </a:rPr>
              <a:pPr/>
              <a:t>30</a:t>
            </a:fld>
            <a:endParaRPr lang="de-DE" altLang="en-US">
              <a:solidFill>
                <a:schemeClr val="bg1"/>
              </a:solidFill>
            </a:endParaRPr>
          </a:p>
        </p:txBody>
      </p:sp>
      <p:sp>
        <p:nvSpPr>
          <p:cNvPr id="17411" name="Rectangle 2">
            <a:extLst>
              <a:ext uri="{FF2B5EF4-FFF2-40B4-BE49-F238E27FC236}">
                <a16:creationId xmlns:a16="http://schemas.microsoft.com/office/drawing/2014/main" id="{9754055E-C343-9E3E-9975-5FB451CC78A2}"/>
              </a:ext>
            </a:extLst>
          </p:cNvPr>
          <p:cNvSpPr>
            <a:spLocks noGrp="1" noChangeArrowheads="1"/>
          </p:cNvSpPr>
          <p:nvPr>
            <p:ph type="title"/>
          </p:nvPr>
        </p:nvSpPr>
        <p:spPr/>
        <p:txBody>
          <a:bodyPr/>
          <a:lstStyle/>
          <a:p>
            <a:pPr eaLnBrk="1" hangingPunct="1"/>
            <a:r>
              <a:rPr lang="sr-Latn-RS" altLang="en-US" dirty="0"/>
              <a:t>Zahtevi za resursima</a:t>
            </a:r>
            <a:r>
              <a:rPr lang="en-US" altLang="en-US" dirty="0"/>
              <a:t> II</a:t>
            </a:r>
          </a:p>
        </p:txBody>
      </p:sp>
      <p:sp>
        <p:nvSpPr>
          <p:cNvPr id="17412" name="Rectangle 3">
            <a:extLst>
              <a:ext uri="{FF2B5EF4-FFF2-40B4-BE49-F238E27FC236}">
                <a16:creationId xmlns:a16="http://schemas.microsoft.com/office/drawing/2014/main" id="{1E65EA4E-F0B9-9E9D-0E2F-03993D278A25}"/>
              </a:ext>
            </a:extLst>
          </p:cNvPr>
          <p:cNvSpPr>
            <a:spLocks noGrp="1" noChangeArrowheads="1"/>
          </p:cNvSpPr>
          <p:nvPr>
            <p:ph type="body" idx="1"/>
          </p:nvPr>
        </p:nvSpPr>
        <p:spPr/>
        <p:txBody>
          <a:bodyPr/>
          <a:lstStyle/>
          <a:p>
            <a:pPr eaLnBrk="1" hangingPunct="1"/>
            <a:r>
              <a:rPr lang="en-US" altLang="en-US" sz="1600" dirty="0" err="1"/>
              <a:t>Potrebni</a:t>
            </a:r>
            <a:r>
              <a:rPr lang="en-US" altLang="en-US" sz="1600" dirty="0"/>
              <a:t> </a:t>
            </a:r>
            <a:r>
              <a:rPr lang="en-US" altLang="en-US" sz="1600" dirty="0" err="1"/>
              <a:t>resursi</a:t>
            </a:r>
            <a:r>
              <a:rPr lang="en-US" altLang="en-US" sz="1600" dirty="0"/>
              <a:t> </a:t>
            </a:r>
            <a:r>
              <a:rPr lang="en-US" altLang="en-US" sz="1600" dirty="0" err="1"/>
              <a:t>uključuju</a:t>
            </a:r>
            <a:r>
              <a:rPr lang="en-US" altLang="en-US" sz="1600" dirty="0"/>
              <a:t> ne </a:t>
            </a:r>
            <a:r>
              <a:rPr lang="en-US" altLang="en-US" sz="1600" dirty="0" err="1"/>
              <a:t>samo</a:t>
            </a:r>
            <a:r>
              <a:rPr lang="en-US" altLang="en-US" sz="1600" dirty="0"/>
              <a:t> </a:t>
            </a:r>
            <a:r>
              <a:rPr lang="en-US" altLang="en-US" sz="1600" dirty="0" err="1"/>
              <a:t>ljude</a:t>
            </a:r>
            <a:r>
              <a:rPr lang="en-US" altLang="en-US" sz="1600" dirty="0"/>
              <a:t>, </a:t>
            </a:r>
            <a:r>
              <a:rPr lang="en-US" altLang="en-US" sz="1600" dirty="0" err="1"/>
              <a:t>vec</a:t>
            </a:r>
            <a:r>
              <a:rPr lang="en-US" altLang="en-US" sz="1600" dirty="0"/>
              <a:t>́ </a:t>
            </a:r>
            <a:r>
              <a:rPr lang="en-US" altLang="en-US" sz="1600" dirty="0" err="1"/>
              <a:t>i</a:t>
            </a:r>
            <a:r>
              <a:rPr lang="en-US" altLang="en-US" sz="1600" dirty="0"/>
              <a:t> </a:t>
            </a:r>
            <a:r>
              <a:rPr lang="en-US" altLang="en-US" sz="1600" dirty="0" err="1"/>
              <a:t>računarske</a:t>
            </a:r>
            <a:r>
              <a:rPr lang="sr-Latn-RS" altLang="en-US" sz="1600" dirty="0"/>
              <a:t> resurse</a:t>
            </a:r>
            <a:r>
              <a:rPr lang="en-US" altLang="en-US" sz="1600" dirty="0"/>
              <a:t> </a:t>
            </a:r>
            <a:r>
              <a:rPr lang="en-US" altLang="en-US" sz="1600" dirty="0" err="1"/>
              <a:t>i</a:t>
            </a:r>
            <a:r>
              <a:rPr lang="en-US" altLang="en-US" sz="1600" dirty="0"/>
              <a:t> </a:t>
            </a:r>
            <a:r>
              <a:rPr lang="en-US" altLang="en-US" sz="1600" dirty="0" err="1"/>
              <a:t>licence</a:t>
            </a:r>
            <a:r>
              <a:rPr lang="en-US" altLang="en-US" sz="1600" dirty="0"/>
              <a:t> </a:t>
            </a:r>
            <a:endParaRPr lang="sr-Latn-RS" altLang="en-US" sz="1600" dirty="0"/>
          </a:p>
          <a:p>
            <a:pPr eaLnBrk="1" hangingPunct="1"/>
            <a:endParaRPr lang="en-US" altLang="en-US" sz="1600" dirty="0"/>
          </a:p>
          <a:p>
            <a:pPr eaLnBrk="1" hangingPunct="1"/>
            <a:r>
              <a:rPr lang="en-US" altLang="en-US" sz="1600" dirty="0" err="1"/>
              <a:t>Procena</a:t>
            </a:r>
            <a:r>
              <a:rPr lang="en-US" altLang="en-US" sz="1600" dirty="0"/>
              <a:t> </a:t>
            </a:r>
            <a:r>
              <a:rPr lang="en-US" altLang="en-US" sz="1600" dirty="0" err="1"/>
              <a:t>potrebnih</a:t>
            </a:r>
            <a:r>
              <a:rPr lang="en-US" altLang="en-US" sz="1600" dirty="0"/>
              <a:t> </a:t>
            </a:r>
            <a:r>
              <a:rPr lang="en-US" altLang="en-US" sz="1600" dirty="0" err="1"/>
              <a:t>računarskih</a:t>
            </a:r>
            <a:r>
              <a:rPr lang="en-US" altLang="en-US" sz="1600" dirty="0"/>
              <a:t> </a:t>
            </a:r>
            <a:r>
              <a:rPr lang="en-US" altLang="en-US" sz="1600" dirty="0" err="1"/>
              <a:t>resursa</a:t>
            </a:r>
            <a:r>
              <a:rPr lang="en-US" altLang="en-US" sz="1600" dirty="0"/>
              <a:t> </a:t>
            </a:r>
            <a:r>
              <a:rPr lang="sr-Latn-RS" altLang="en-US" sz="1600" dirty="0"/>
              <a:t>vrši</a:t>
            </a:r>
            <a:r>
              <a:rPr lang="en-US" altLang="en-US" sz="1600" dirty="0"/>
              <a:t> se </a:t>
            </a:r>
            <a:r>
              <a:rPr lang="en-US" altLang="en-US" sz="1600" dirty="0" err="1"/>
              <a:t>na</a:t>
            </a:r>
            <a:r>
              <a:rPr lang="en-US" altLang="en-US" sz="1600" dirty="0"/>
              <a:t> </a:t>
            </a:r>
            <a:r>
              <a:rPr lang="en-US" altLang="en-US" sz="1600" dirty="0" err="1"/>
              <a:t>osnovu</a:t>
            </a:r>
            <a:r>
              <a:rPr lang="en-US" altLang="en-US" sz="1600" dirty="0"/>
              <a:t> </a:t>
            </a:r>
            <a:r>
              <a:rPr lang="sr-Latn-RS" altLang="en-US" sz="1600" dirty="0"/>
              <a:t>trajanja</a:t>
            </a:r>
            <a:r>
              <a:rPr lang="en-US" altLang="en-US" sz="1600" dirty="0"/>
              <a:t> </a:t>
            </a:r>
            <a:r>
              <a:rPr lang="en-US" altLang="en-US" sz="1600" dirty="0" err="1"/>
              <a:t>jednog</a:t>
            </a:r>
            <a:r>
              <a:rPr lang="en-US" altLang="en-US" sz="1600" dirty="0"/>
              <a:t> test </a:t>
            </a:r>
            <a:r>
              <a:rPr lang="en-US" altLang="en-US" sz="1600" dirty="0" err="1"/>
              <a:t>scenarija</a:t>
            </a:r>
            <a:r>
              <a:rPr lang="en-US" altLang="en-US" sz="1600" dirty="0"/>
              <a:t> </a:t>
            </a:r>
            <a:r>
              <a:rPr lang="en-US" altLang="en-US" sz="1600" dirty="0" err="1"/>
              <a:t>i</a:t>
            </a:r>
            <a:r>
              <a:rPr lang="en-US" altLang="en-US" sz="1600" dirty="0"/>
              <a:t> </a:t>
            </a:r>
            <a:r>
              <a:rPr lang="en-US" altLang="en-US" sz="1600" dirty="0" err="1"/>
              <a:t>procenjenog</a:t>
            </a:r>
            <a:r>
              <a:rPr lang="en-US" altLang="en-US" sz="1600" dirty="0"/>
              <a:t> </a:t>
            </a:r>
            <a:r>
              <a:rPr lang="en-US" altLang="en-US" sz="1600" dirty="0" err="1"/>
              <a:t>broja</a:t>
            </a:r>
            <a:r>
              <a:rPr lang="en-US" altLang="en-US" sz="1600" dirty="0"/>
              <a:t> </a:t>
            </a:r>
            <a:r>
              <a:rPr lang="en-US" altLang="en-US" sz="1600" dirty="0" err="1"/>
              <a:t>testova</a:t>
            </a:r>
            <a:r>
              <a:rPr lang="en-US" altLang="en-US" sz="1600" dirty="0"/>
              <a:t> </a:t>
            </a:r>
            <a:r>
              <a:rPr lang="en-US" altLang="en-US" sz="1600" dirty="0" err="1"/>
              <a:t>koji</a:t>
            </a:r>
            <a:r>
              <a:rPr lang="en-US" altLang="en-US" sz="1600" dirty="0"/>
              <a:t> </a:t>
            </a:r>
            <a:r>
              <a:rPr lang="en-US" altLang="en-US" sz="1600" dirty="0" err="1"/>
              <a:t>će</a:t>
            </a:r>
            <a:r>
              <a:rPr lang="en-US" altLang="en-US" sz="1600" dirty="0"/>
              <a:t> se </a:t>
            </a:r>
            <a:r>
              <a:rPr lang="en-US" altLang="en-US" sz="1600" dirty="0" err="1"/>
              <a:t>pokrenuti</a:t>
            </a:r>
            <a:r>
              <a:rPr lang="en-US" altLang="en-US" sz="1600" dirty="0"/>
              <a:t> </a:t>
            </a:r>
            <a:r>
              <a:rPr lang="en-US" altLang="en-US" sz="1600" dirty="0" err="1"/>
              <a:t>tokom</a:t>
            </a:r>
            <a:r>
              <a:rPr lang="en-US" altLang="en-US" sz="1600" dirty="0"/>
              <a:t> </a:t>
            </a:r>
            <a:r>
              <a:rPr lang="en-US" altLang="en-US" sz="1600" dirty="0" err="1"/>
              <a:t>celog</a:t>
            </a:r>
            <a:r>
              <a:rPr lang="en-US" altLang="en-US" sz="1600" dirty="0"/>
              <a:t> </a:t>
            </a:r>
            <a:r>
              <a:rPr lang="en-US" altLang="en-US" sz="1600" dirty="0" err="1"/>
              <a:t>ciklusa</a:t>
            </a:r>
            <a:r>
              <a:rPr lang="en-US" altLang="en-US" sz="1600" dirty="0"/>
              <a:t> </a:t>
            </a:r>
            <a:r>
              <a:rPr lang="en-US" altLang="en-US" sz="1600" dirty="0" err="1"/>
              <a:t>verifikacije</a:t>
            </a:r>
            <a:endParaRPr lang="sr-Latn-RS" altLang="en-US" sz="1600" dirty="0"/>
          </a:p>
          <a:p>
            <a:pPr eaLnBrk="1" hangingPunct="1"/>
            <a:endParaRPr lang="en-US" altLang="en-US" sz="1600" dirty="0">
              <a:cs typeface="Arial"/>
            </a:endParaRPr>
          </a:p>
          <a:p>
            <a:pPr eaLnBrk="1" hangingPunct="1"/>
            <a:r>
              <a:rPr lang="en-US" altLang="en-US" sz="1600" dirty="0" err="1"/>
              <a:t>Ovi</a:t>
            </a:r>
            <a:r>
              <a:rPr lang="en-US" altLang="en-US" sz="1600" dirty="0"/>
              <a:t> </a:t>
            </a:r>
            <a:r>
              <a:rPr lang="en-US" altLang="en-US" sz="1600" dirty="0" err="1"/>
              <a:t>brojevi</a:t>
            </a:r>
            <a:r>
              <a:rPr lang="en-US" altLang="en-US" sz="1600" dirty="0"/>
              <a:t> </a:t>
            </a:r>
            <a:r>
              <a:rPr lang="en-US" altLang="en-US" sz="1600" dirty="0" err="1"/>
              <a:t>treba</a:t>
            </a:r>
            <a:r>
              <a:rPr lang="en-US" altLang="en-US" sz="1600" dirty="0"/>
              <a:t> da </a:t>
            </a:r>
            <a:r>
              <a:rPr lang="en-US" altLang="en-US" sz="1600" dirty="0" err="1"/>
              <a:t>budu</a:t>
            </a:r>
            <a:r>
              <a:rPr lang="en-US" altLang="en-US" sz="1600" dirty="0"/>
              <a:t> u </a:t>
            </a:r>
            <a:r>
              <a:rPr lang="en-US" altLang="en-US" sz="1600" dirty="0" err="1"/>
              <a:t>skladu</a:t>
            </a:r>
            <a:r>
              <a:rPr lang="en-US" altLang="en-US" sz="1600" dirty="0"/>
              <a:t> </a:t>
            </a:r>
            <a:r>
              <a:rPr lang="en-US" altLang="en-US" sz="1600" dirty="0" err="1"/>
              <a:t>sa</a:t>
            </a:r>
            <a:r>
              <a:rPr lang="en-US" altLang="en-US" sz="1600" dirty="0"/>
              <a:t> </a:t>
            </a:r>
            <a:r>
              <a:rPr lang="en-US" altLang="en-US" sz="1600" dirty="0" err="1"/>
              <a:t>vremenom</a:t>
            </a:r>
            <a:r>
              <a:rPr lang="en-US" altLang="en-US" sz="1600" dirty="0"/>
              <a:t> </a:t>
            </a:r>
            <a:r>
              <a:rPr lang="en-US" altLang="en-US" sz="1600" dirty="0" err="1"/>
              <a:t>i</a:t>
            </a:r>
            <a:r>
              <a:rPr lang="en-US" altLang="en-US" sz="1600" dirty="0"/>
              <a:t> </a:t>
            </a:r>
            <a:r>
              <a:rPr lang="en-US" altLang="en-US" sz="1600" dirty="0" err="1"/>
              <a:t>računarskim</a:t>
            </a:r>
            <a:r>
              <a:rPr lang="en-US" altLang="en-US" sz="1600" dirty="0"/>
              <a:t> </a:t>
            </a:r>
            <a:r>
              <a:rPr lang="en-US" altLang="en-US" sz="1600" dirty="0" err="1"/>
              <a:t>resursima</a:t>
            </a:r>
            <a:r>
              <a:rPr lang="en-US" altLang="en-US" sz="1600" dirty="0"/>
              <a:t> </a:t>
            </a:r>
            <a:r>
              <a:rPr lang="en-US" altLang="en-US" sz="1600" dirty="0" err="1"/>
              <a:t>dostupnim</a:t>
            </a:r>
            <a:r>
              <a:rPr lang="en-US" altLang="en-US" sz="1600" dirty="0"/>
              <a:t> za </a:t>
            </a:r>
            <a:r>
              <a:rPr lang="en-US" altLang="en-US" sz="1600" dirty="0" err="1"/>
              <a:t>projekat</a:t>
            </a:r>
            <a:r>
              <a:rPr lang="en-US" altLang="en-US" sz="1600" dirty="0"/>
              <a:t> (</a:t>
            </a:r>
            <a:r>
              <a:rPr lang="en-US" altLang="en-US" sz="1600" dirty="0" err="1"/>
              <a:t>ograničavajući</a:t>
            </a:r>
            <a:r>
              <a:rPr lang="en-US" altLang="en-US" sz="1600" dirty="0"/>
              <a:t> </a:t>
            </a:r>
            <a:r>
              <a:rPr lang="en-US" altLang="en-US" sz="1600" dirty="0" err="1"/>
              <a:t>faktor</a:t>
            </a:r>
            <a:r>
              <a:rPr lang="en-US" altLang="en-US" sz="1600" dirty="0"/>
              <a:t> </a:t>
            </a:r>
            <a:r>
              <a:rPr lang="en-US" altLang="en-US" sz="1600" dirty="0" err="1"/>
              <a:t>mogu</a:t>
            </a:r>
            <a:r>
              <a:rPr lang="en-US" altLang="en-US" sz="1600" dirty="0"/>
              <a:t> </a:t>
            </a:r>
            <a:r>
              <a:rPr lang="en-US" altLang="en-US" sz="1600" dirty="0" err="1"/>
              <a:t>biti</a:t>
            </a:r>
            <a:r>
              <a:rPr lang="en-US" altLang="en-US" sz="1600" dirty="0"/>
              <a:t> </a:t>
            </a:r>
            <a:r>
              <a:rPr lang="en-US" altLang="en-US" sz="1600" dirty="0" err="1"/>
              <a:t>centralne</a:t>
            </a:r>
            <a:r>
              <a:rPr lang="en-US" altLang="en-US" sz="1600" dirty="0"/>
              <a:t> </a:t>
            </a:r>
            <a:r>
              <a:rPr lang="en-US" altLang="en-US" sz="1600" dirty="0" err="1"/>
              <a:t>procesorske</a:t>
            </a:r>
            <a:r>
              <a:rPr lang="en-US" altLang="en-US" sz="1600" dirty="0"/>
              <a:t> </a:t>
            </a:r>
            <a:r>
              <a:rPr lang="en-US" altLang="en-US" sz="1600" dirty="0" err="1"/>
              <a:t>jedinice</a:t>
            </a:r>
            <a:r>
              <a:rPr lang="en-US" altLang="en-US" sz="1600" dirty="0"/>
              <a:t> </a:t>
            </a:r>
            <a:r>
              <a:rPr lang="en-US" altLang="en-US" sz="1600" dirty="0" err="1"/>
              <a:t>ili</a:t>
            </a:r>
            <a:r>
              <a:rPr lang="en-US" altLang="en-US" sz="1600" dirty="0"/>
              <a:t> </a:t>
            </a:r>
            <a:r>
              <a:rPr lang="en-US" altLang="en-US" sz="1600" dirty="0" err="1"/>
              <a:t>licence</a:t>
            </a:r>
            <a:r>
              <a:rPr lang="en-US" altLang="en-US" sz="1600" dirty="0"/>
              <a:t> </a:t>
            </a:r>
            <a:r>
              <a:rPr lang="en-US" altLang="en-US" sz="1600" dirty="0" err="1"/>
              <a:t>dostupne</a:t>
            </a:r>
            <a:r>
              <a:rPr lang="en-US" altLang="en-US" sz="1600" dirty="0"/>
              <a:t> </a:t>
            </a:r>
            <a:r>
              <a:rPr lang="sr-Latn-RS" altLang="en-US" sz="1600" dirty="0"/>
              <a:t>na </a:t>
            </a:r>
            <a:r>
              <a:rPr lang="en-US" altLang="en-US" sz="1600" dirty="0" err="1"/>
              <a:t>projektu</a:t>
            </a:r>
            <a:r>
              <a:rPr lang="en-US" altLang="en-US" sz="1600" dirty="0"/>
              <a:t>), </a:t>
            </a:r>
            <a:r>
              <a:rPr lang="en-US" altLang="en-US" sz="1600" dirty="0" err="1"/>
              <a:t>što</a:t>
            </a:r>
            <a:r>
              <a:rPr lang="en-US" altLang="en-US" sz="1600" dirty="0"/>
              <a:t> </a:t>
            </a:r>
            <a:r>
              <a:rPr lang="en-US" altLang="en-US" sz="1600" dirty="0" err="1"/>
              <a:t>može</a:t>
            </a:r>
            <a:r>
              <a:rPr lang="en-US" altLang="en-US" sz="1600" dirty="0"/>
              <a:t> </a:t>
            </a:r>
            <a:r>
              <a:rPr lang="en-US" altLang="en-US" sz="1600" dirty="0" err="1"/>
              <a:t>dovesti</a:t>
            </a:r>
            <a:r>
              <a:rPr lang="en-US" altLang="en-US" sz="1600" dirty="0"/>
              <a:t> do </a:t>
            </a:r>
            <a:r>
              <a:rPr lang="en-US" altLang="en-US" sz="1600" dirty="0" err="1"/>
              <a:t>zahteva</a:t>
            </a:r>
            <a:r>
              <a:rPr lang="en-US" altLang="en-US" sz="1600" dirty="0"/>
              <a:t> za </a:t>
            </a:r>
            <a:r>
              <a:rPr lang="en-US" altLang="en-US" sz="1600" dirty="0" err="1"/>
              <a:t>dodatnim</a:t>
            </a:r>
            <a:r>
              <a:rPr lang="en-US" altLang="en-US" sz="1600" dirty="0"/>
              <a:t> </a:t>
            </a:r>
            <a:r>
              <a:rPr lang="en-US" altLang="en-US" sz="1600" dirty="0" err="1"/>
              <a:t>računarskim</a:t>
            </a:r>
            <a:r>
              <a:rPr lang="en-US" altLang="en-US" sz="1600" dirty="0"/>
              <a:t> </a:t>
            </a:r>
            <a:r>
              <a:rPr lang="sr-Latn-RS" altLang="en-US" sz="1600" dirty="0"/>
              <a:t>resursima </a:t>
            </a:r>
            <a:r>
              <a:rPr lang="en-US" altLang="en-US" sz="1600" dirty="0" err="1"/>
              <a:t>ili</a:t>
            </a:r>
            <a:r>
              <a:rPr lang="en-US" altLang="en-US" sz="1600" dirty="0"/>
              <a:t> </a:t>
            </a:r>
            <a:r>
              <a:rPr lang="en-US" altLang="en-US" sz="1600" dirty="0" err="1"/>
              <a:t>licenc</a:t>
            </a:r>
            <a:r>
              <a:rPr lang="sr-Latn-RS" altLang="en-US" sz="1600" dirty="0"/>
              <a:t>ama</a:t>
            </a:r>
          </a:p>
          <a:p>
            <a:pPr eaLnBrk="1" hangingPunct="1"/>
            <a:endParaRPr lang="en-US" altLang="en-US" sz="1600" dirty="0"/>
          </a:p>
          <a:p>
            <a:pPr eaLnBrk="1" hangingPunct="1"/>
            <a:r>
              <a:rPr lang="en-US" altLang="en-US" sz="1600" dirty="0" err="1"/>
              <a:t>Prilikom</a:t>
            </a:r>
            <a:r>
              <a:rPr lang="en-US" altLang="en-US" sz="1600" dirty="0"/>
              <a:t> </a:t>
            </a:r>
            <a:r>
              <a:rPr lang="en-US" altLang="en-US" sz="1600" dirty="0" err="1"/>
              <a:t>odlučivanja</a:t>
            </a:r>
            <a:r>
              <a:rPr lang="en-US" altLang="en-US" sz="1600" dirty="0"/>
              <a:t> o </a:t>
            </a:r>
            <a:r>
              <a:rPr lang="en-US" altLang="en-US" sz="1600" dirty="0" err="1"/>
              <a:t>dužini</a:t>
            </a:r>
            <a:r>
              <a:rPr lang="en-US" altLang="en-US" sz="1600" dirty="0"/>
              <a:t> </a:t>
            </a:r>
            <a:r>
              <a:rPr lang="en-US" altLang="en-US" sz="1600" dirty="0" err="1"/>
              <a:t>testova</a:t>
            </a:r>
            <a:r>
              <a:rPr lang="en-US" altLang="en-US" sz="1600" dirty="0"/>
              <a:t>, </a:t>
            </a:r>
            <a:r>
              <a:rPr lang="sr-Latn-RS" altLang="en-US" sz="1600" dirty="0"/>
              <a:t>treba </a:t>
            </a:r>
            <a:r>
              <a:rPr lang="en-US" altLang="en-US" sz="1600" dirty="0" err="1"/>
              <a:t>ima</a:t>
            </a:r>
            <a:r>
              <a:rPr lang="sr-Latn-RS" altLang="en-US" sz="1600" dirty="0"/>
              <a:t>ti</a:t>
            </a:r>
            <a:r>
              <a:rPr lang="en-US" altLang="en-US" sz="1600" dirty="0"/>
              <a:t> </a:t>
            </a:r>
            <a:r>
              <a:rPr lang="en-US" altLang="en-US" sz="1600" dirty="0" err="1"/>
              <a:t>na</a:t>
            </a:r>
            <a:r>
              <a:rPr lang="en-US" altLang="en-US" sz="1600" dirty="0"/>
              <a:t> </a:t>
            </a:r>
            <a:r>
              <a:rPr lang="en-US" altLang="en-US" sz="1600" dirty="0" err="1"/>
              <a:t>umu</a:t>
            </a:r>
            <a:r>
              <a:rPr lang="en-US" altLang="en-US" sz="1600" dirty="0"/>
              <a:t> da </a:t>
            </a:r>
            <a:r>
              <a:rPr lang="en-US" altLang="en-US" sz="1600" dirty="0" err="1"/>
              <a:t>dugi</a:t>
            </a:r>
            <a:r>
              <a:rPr lang="en-US" altLang="en-US" sz="1600" dirty="0"/>
              <a:t> </a:t>
            </a:r>
            <a:r>
              <a:rPr lang="en-US" altLang="en-US" sz="1600" dirty="0" err="1"/>
              <a:t>testovi</a:t>
            </a:r>
            <a:r>
              <a:rPr lang="en-US" altLang="en-US" sz="1600" dirty="0"/>
              <a:t> </a:t>
            </a:r>
            <a:r>
              <a:rPr lang="en-US" altLang="en-US" sz="1600" dirty="0" err="1"/>
              <a:t>mogu</a:t>
            </a:r>
            <a:r>
              <a:rPr lang="en-US" altLang="en-US" sz="1600" dirty="0"/>
              <a:t> </a:t>
            </a:r>
            <a:r>
              <a:rPr lang="sr-Latn-RS" altLang="en-US" sz="1600" dirty="0"/>
              <a:t>pokriti</a:t>
            </a:r>
            <a:r>
              <a:rPr lang="en-US" altLang="en-US" sz="1600" dirty="0"/>
              <a:t> </a:t>
            </a:r>
            <a:r>
              <a:rPr lang="en-US" altLang="en-US" sz="1600" dirty="0" err="1"/>
              <a:t>zanimljivije</a:t>
            </a:r>
            <a:r>
              <a:rPr lang="en-US" altLang="en-US" sz="1600" dirty="0"/>
              <a:t> </a:t>
            </a:r>
            <a:r>
              <a:rPr lang="en-US" altLang="en-US" sz="1600" dirty="0" err="1"/>
              <a:t>DUV</a:t>
            </a:r>
            <a:r>
              <a:rPr lang="en-US" altLang="en-US" sz="1600" dirty="0"/>
              <a:t> </a:t>
            </a:r>
            <a:r>
              <a:rPr lang="en-US" altLang="en-US" sz="1600" dirty="0" err="1"/>
              <a:t>scenarije</a:t>
            </a:r>
            <a:r>
              <a:rPr lang="en-US" altLang="en-US" sz="1600" dirty="0"/>
              <a:t>, </a:t>
            </a:r>
            <a:r>
              <a:rPr lang="en-US" altLang="en-US" sz="1600" dirty="0" err="1"/>
              <a:t>ali</a:t>
            </a:r>
            <a:r>
              <a:rPr lang="en-US" altLang="en-US" sz="1600" dirty="0"/>
              <a:t> </a:t>
            </a:r>
            <a:r>
              <a:rPr lang="en-US" altLang="en-US" sz="1600" dirty="0" err="1"/>
              <a:t>ih</a:t>
            </a:r>
            <a:r>
              <a:rPr lang="en-US" altLang="en-US" sz="1600" dirty="0"/>
              <a:t> je </a:t>
            </a:r>
            <a:r>
              <a:rPr lang="en-US" altLang="en-US" sz="1600" dirty="0" err="1"/>
              <a:t>teže</a:t>
            </a:r>
            <a:r>
              <a:rPr lang="en-US" altLang="en-US" sz="1600" dirty="0"/>
              <a:t> </a:t>
            </a:r>
            <a:r>
              <a:rPr lang="en-US" altLang="en-US" sz="1600" dirty="0" err="1"/>
              <a:t>debagovati</a:t>
            </a:r>
            <a:r>
              <a:rPr lang="sr-Latn-RS" altLang="en-US" sz="1600" dirty="0"/>
              <a:t> u slučaju da dođe do greške</a:t>
            </a:r>
          </a:p>
          <a:p>
            <a:pPr eaLnBrk="1" hangingPunct="1"/>
            <a:endParaRPr lang="en-US" altLang="en-US" sz="1600" dirty="0"/>
          </a:p>
          <a:p>
            <a:pPr eaLnBrk="1" hangingPunct="1"/>
            <a:r>
              <a:rPr lang="sr-Latn-RS" altLang="en-US" sz="1600" dirty="0"/>
              <a:t>U tom smislu, može biti korisnije imati više manjih testova, fokusiranih i jednostavnijih za </a:t>
            </a:r>
            <a:r>
              <a:rPr lang="sr-Latn-RS" altLang="en-US" sz="1600" dirty="0" err="1"/>
              <a:t>debagovanje</a:t>
            </a:r>
            <a:r>
              <a:rPr lang="sr-Latn-RS" altLang="en-US" sz="1600" dirty="0"/>
              <a:t>, umesto nekoliko dugačkih</a:t>
            </a:r>
            <a:r>
              <a:rPr lang="en-US" altLang="en-US" sz="1600" dirty="0"/>
              <a:t> </a:t>
            </a:r>
            <a:endParaRPr lang="en-US" altLang="en-US" sz="1600" dirty="0">
              <a:cs typeface="Arial"/>
            </a:endParaRPr>
          </a:p>
        </p:txBody>
      </p:sp>
    </p:spTree>
    <p:extLst>
      <p:ext uri="{BB962C8B-B14F-4D97-AF65-F5344CB8AC3E}">
        <p14:creationId xmlns:p14="http://schemas.microsoft.com/office/powerpoint/2010/main" val="122973372"/>
      </p:ext>
    </p:extLst>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a:extLst>
              <a:ext uri="{FF2B5EF4-FFF2-40B4-BE49-F238E27FC236}">
                <a16:creationId xmlns:a16="http://schemas.microsoft.com/office/drawing/2014/main" id="{2190B1AF-7D5A-8684-F09E-DBD067FE68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66C4A7-AEC8-4A74-B39B-EC0448A30B96}" type="slidenum">
              <a:rPr lang="de-DE" altLang="en-US">
                <a:solidFill>
                  <a:schemeClr val="bg1"/>
                </a:solidFill>
              </a:rPr>
              <a:pPr/>
              <a:t>31</a:t>
            </a:fld>
            <a:endParaRPr lang="de-DE" altLang="en-US">
              <a:solidFill>
                <a:schemeClr val="bg1"/>
              </a:solidFill>
            </a:endParaRPr>
          </a:p>
        </p:txBody>
      </p:sp>
      <p:sp>
        <p:nvSpPr>
          <p:cNvPr id="18435" name="Rectangle 2">
            <a:extLst>
              <a:ext uri="{FF2B5EF4-FFF2-40B4-BE49-F238E27FC236}">
                <a16:creationId xmlns:a16="http://schemas.microsoft.com/office/drawing/2014/main" id="{1AAC74B7-9AD6-F662-7BAB-32C73A36E08C}"/>
              </a:ext>
            </a:extLst>
          </p:cNvPr>
          <p:cNvSpPr>
            <a:spLocks noGrp="1" noChangeArrowheads="1"/>
          </p:cNvSpPr>
          <p:nvPr>
            <p:ph type="title"/>
          </p:nvPr>
        </p:nvSpPr>
        <p:spPr/>
        <p:txBody>
          <a:bodyPr/>
          <a:lstStyle/>
          <a:p>
            <a:pPr eaLnBrk="1" hangingPunct="1"/>
            <a:r>
              <a:rPr lang="sr-Latn-RS" altLang="en-US" dirty="0"/>
              <a:t>Detalji rasporeda</a:t>
            </a:r>
            <a:r>
              <a:rPr lang="en-US" altLang="en-US" dirty="0"/>
              <a:t> I</a:t>
            </a:r>
          </a:p>
        </p:txBody>
      </p:sp>
      <p:sp>
        <p:nvSpPr>
          <p:cNvPr id="18436" name="Rectangle 3">
            <a:extLst>
              <a:ext uri="{FF2B5EF4-FFF2-40B4-BE49-F238E27FC236}">
                <a16:creationId xmlns:a16="http://schemas.microsoft.com/office/drawing/2014/main" id="{0C388106-54A9-8E3A-E752-AEBFF9879F04}"/>
              </a:ext>
            </a:extLst>
          </p:cNvPr>
          <p:cNvSpPr>
            <a:spLocks noGrp="1" noChangeArrowheads="1"/>
          </p:cNvSpPr>
          <p:nvPr>
            <p:ph type="body" sz="half" idx="1"/>
          </p:nvPr>
        </p:nvSpPr>
        <p:spPr>
          <a:xfrm>
            <a:off x="319088" y="863600"/>
            <a:ext cx="8201436" cy="5298388"/>
          </a:xfrm>
        </p:spPr>
        <p:txBody>
          <a:bodyPr/>
          <a:lstStyle/>
          <a:p>
            <a:pPr eaLnBrk="1" hangingPunct="1"/>
            <a:r>
              <a:rPr lang="sr-Latn-RS" altLang="en-US" sz="1400" dirty="0"/>
              <a:t>Poslednji deo planiranja verifikacije odnosi se na dokumentovanje vremenskih rokova za svaku od verifikacionih aktivnosti</a:t>
            </a:r>
          </a:p>
          <a:p>
            <a:pPr eaLnBrk="1" hangingPunct="1"/>
            <a:endParaRPr lang="en-US" altLang="en-US" sz="1400" dirty="0"/>
          </a:p>
          <a:p>
            <a:pPr eaLnBrk="1" hangingPunct="1"/>
            <a:r>
              <a:rPr lang="sr-Latn-RS" altLang="en-US" sz="1400" dirty="0"/>
              <a:t>Prvi korak je kreiranje rasporeda na visokom nivou, pre nego što se popune detalji. To podrazumeva isporučivanje specifikacije na početku i završava se sa isporučivanjem čipa na proizvodnju</a:t>
            </a:r>
            <a:r>
              <a:rPr lang="en-US" altLang="en-US" sz="1400" dirty="0"/>
              <a:t> </a:t>
            </a:r>
            <a:endParaRPr lang="en-US" altLang="en-US" sz="1400" dirty="0">
              <a:cs typeface="Arial"/>
            </a:endParaRPr>
          </a:p>
          <a:p>
            <a:pPr eaLnBrk="1" hangingPunct="1"/>
            <a:endParaRPr lang="en-US" altLang="en-US" sz="1400" dirty="0"/>
          </a:p>
          <a:p>
            <a:pPr eaLnBrk="1" hangingPunct="1"/>
            <a:r>
              <a:rPr lang="sr-Latn-RS" sz="1400" dirty="0">
                <a:ea typeface="+mn-lt"/>
                <a:cs typeface="+mn-lt"/>
              </a:rPr>
              <a:t>Za svaki nivo hijerarhije, ovaj raspored na visokom nivou treba da sadrži razvoj verifikacionog okruženja, </a:t>
            </a:r>
            <a:r>
              <a:rPr lang="sr-Latn-RS" sz="1400" dirty="0" err="1">
                <a:ea typeface="+mn-lt"/>
                <a:cs typeface="+mn-lt"/>
              </a:rPr>
              <a:t>debagovanje</a:t>
            </a:r>
            <a:r>
              <a:rPr lang="sr-Latn-RS" sz="1400" dirty="0">
                <a:ea typeface="+mn-lt"/>
                <a:cs typeface="+mn-lt"/>
              </a:rPr>
              <a:t> </a:t>
            </a:r>
            <a:r>
              <a:rPr lang="sr-Latn-RS" sz="1400" dirty="0" err="1">
                <a:ea typeface="+mn-lt"/>
                <a:cs typeface="+mn-lt"/>
              </a:rPr>
              <a:t>HDL</a:t>
            </a:r>
            <a:r>
              <a:rPr lang="sr-Latn-RS" sz="1400" dirty="0">
                <a:ea typeface="+mn-lt"/>
                <a:cs typeface="+mn-lt"/>
              </a:rPr>
              <a:t>-a i fazu regresije</a:t>
            </a:r>
            <a:endParaRPr lang="en-US" dirty="0">
              <a:cs typeface="Arial"/>
            </a:endParaRPr>
          </a:p>
          <a:p>
            <a:endParaRPr lang="en-US" sz="1400" dirty="0"/>
          </a:p>
          <a:p>
            <a:r>
              <a:rPr lang="sr-Latn-RS" sz="1400" dirty="0">
                <a:ea typeface="+mn-lt"/>
                <a:cs typeface="+mn-lt"/>
              </a:rPr>
              <a:t>Ključna stavka u rasporedu je prva isporuka </a:t>
            </a:r>
            <a:r>
              <a:rPr lang="sr-Latn-RS" sz="1400" dirty="0" err="1">
                <a:ea typeface="+mn-lt"/>
                <a:cs typeface="+mn-lt"/>
              </a:rPr>
              <a:t>HDL</a:t>
            </a:r>
            <a:r>
              <a:rPr lang="sr-Latn-RS" sz="1400" dirty="0">
                <a:ea typeface="+mn-lt"/>
                <a:cs typeface="+mn-lt"/>
              </a:rPr>
              <a:t>-a verifikacionom timu</a:t>
            </a:r>
            <a:endParaRPr lang="en-US" sz="1400" dirty="0">
              <a:ea typeface="+mn-lt"/>
              <a:cs typeface="+mn-lt"/>
            </a:endParaRPr>
          </a:p>
          <a:p>
            <a:pPr lvl="1" indent="-188595">
              <a:buFont typeface="Courier New" panose="05000000000000000000" pitchFamily="2" charset="2"/>
              <a:buChar char="o"/>
            </a:pPr>
            <a:r>
              <a:rPr lang="en-US" sz="1400" dirty="0">
                <a:cs typeface="Arial"/>
              </a:rPr>
              <a:t>HDL </a:t>
            </a:r>
            <a:r>
              <a:rPr lang="sr-Latn-RS" sz="1400" dirty="0">
                <a:cs typeface="Arial"/>
              </a:rPr>
              <a:t>isporuka sadrži dovoljno </a:t>
            </a:r>
            <a:r>
              <a:rPr lang="en-US" sz="1400" dirty="0">
                <a:cs typeface="Arial"/>
              </a:rPr>
              <a:t>HDL</a:t>
            </a:r>
            <a:r>
              <a:rPr lang="sr-Latn-RS" sz="1400" dirty="0">
                <a:cs typeface="Arial"/>
              </a:rPr>
              <a:t>-a koji izvršava specifične </a:t>
            </a:r>
            <a:r>
              <a:rPr lang="en-US" sz="1400" dirty="0" err="1">
                <a:cs typeface="Arial"/>
              </a:rPr>
              <a:t>DUV</a:t>
            </a:r>
            <a:r>
              <a:rPr lang="en-US" sz="1400" dirty="0">
                <a:cs typeface="Arial"/>
              </a:rPr>
              <a:t> fun</a:t>
            </a:r>
            <a:r>
              <a:rPr lang="sr-Latn-RS" sz="1400" dirty="0" err="1">
                <a:cs typeface="Arial"/>
              </a:rPr>
              <a:t>kcionalnosti</a:t>
            </a:r>
            <a:r>
              <a:rPr lang="en-US" sz="1400" dirty="0">
                <a:cs typeface="Arial"/>
              </a:rPr>
              <a:t> </a:t>
            </a:r>
          </a:p>
          <a:p>
            <a:pPr lvl="1" indent="-188595">
              <a:buFont typeface="Courier New" panose="05000000000000000000" pitchFamily="2" charset="2"/>
              <a:buChar char="o"/>
            </a:pPr>
            <a:r>
              <a:rPr lang="sr-Latn-RS" sz="1400" dirty="0">
                <a:cs typeface="Arial"/>
              </a:rPr>
              <a:t>Tipično, postojaće više ovakvih </a:t>
            </a:r>
            <a:r>
              <a:rPr lang="en-US" sz="1400" dirty="0">
                <a:cs typeface="Arial"/>
              </a:rPr>
              <a:t>HDL </a:t>
            </a:r>
            <a:r>
              <a:rPr lang="sr-Latn-RS" sz="1400" dirty="0">
                <a:cs typeface="Arial"/>
              </a:rPr>
              <a:t>isporuka tokom razvojnog ciklusa</a:t>
            </a:r>
            <a:r>
              <a:rPr lang="en-US" sz="1400" dirty="0">
                <a:cs typeface="Arial"/>
              </a:rPr>
              <a:t>: </a:t>
            </a:r>
            <a:r>
              <a:rPr lang="sr-Latn-RS" sz="1400" dirty="0">
                <a:cs typeface="Arial"/>
              </a:rPr>
              <a:t>ovo omogućava verifikacionom timu da napreduje sa osnovnim funkcijama dok </a:t>
            </a:r>
            <a:r>
              <a:rPr lang="sr-Latn-RS" sz="1400" dirty="0" err="1">
                <a:cs typeface="Arial"/>
              </a:rPr>
              <a:t>HDL</a:t>
            </a:r>
            <a:r>
              <a:rPr lang="sr-Latn-RS" sz="1400" dirty="0">
                <a:cs typeface="Arial"/>
              </a:rPr>
              <a:t> dizajneri rade na kompleksnim i sekundarnim funkcionalnostima</a:t>
            </a:r>
            <a:endParaRPr lang="en-US" sz="1400" dirty="0">
              <a:cs typeface="Arial"/>
            </a:endParaRPr>
          </a:p>
          <a:p>
            <a:pPr lvl="1" indent="-188595">
              <a:buFont typeface="Courier New" panose="05000000000000000000" pitchFamily="2" charset="2"/>
              <a:buChar char="o"/>
            </a:pPr>
            <a:r>
              <a:rPr lang="sr-Latn-RS" sz="1400" dirty="0">
                <a:cs typeface="Arial"/>
              </a:rPr>
              <a:t>Ovaj paralelizam može skratiti vremenske rokova</a:t>
            </a:r>
            <a:endParaRPr lang="en-US" sz="1400" dirty="0">
              <a:cs typeface="Arial"/>
            </a:endParaRPr>
          </a:p>
          <a:p>
            <a:pPr lvl="1" indent="-188595">
              <a:buFont typeface="Courier New" panose="05000000000000000000" pitchFamily="2" charset="2"/>
              <a:buChar char="o"/>
            </a:pPr>
            <a:r>
              <a:rPr lang="sr-Latn-RS" sz="1400" dirty="0">
                <a:cs typeface="Arial"/>
              </a:rPr>
              <a:t>Ali, sa druge strane</a:t>
            </a:r>
            <a:r>
              <a:rPr lang="en-US" sz="1400" dirty="0">
                <a:cs typeface="Arial"/>
              </a:rPr>
              <a:t>, </a:t>
            </a:r>
            <a:r>
              <a:rPr lang="sr-Latn-RS" sz="1400" dirty="0">
                <a:cs typeface="Arial"/>
              </a:rPr>
              <a:t>on zahteva od </a:t>
            </a:r>
            <a:r>
              <a:rPr lang="en-US" sz="1400" dirty="0">
                <a:cs typeface="Arial"/>
              </a:rPr>
              <a:t>HDL </a:t>
            </a:r>
            <a:r>
              <a:rPr lang="sr-Latn-RS" sz="1400" dirty="0">
                <a:cs typeface="Arial"/>
              </a:rPr>
              <a:t>dizajnera da balansiraju svoje vreme između razvoja novog </a:t>
            </a:r>
            <a:r>
              <a:rPr lang="en-US" sz="1400" dirty="0">
                <a:cs typeface="Arial"/>
              </a:rPr>
              <a:t>HDL</a:t>
            </a:r>
            <a:r>
              <a:rPr lang="sr-Latn-RS" sz="1400" dirty="0">
                <a:cs typeface="Arial"/>
              </a:rPr>
              <a:t>-a i ispravljanja novo otkrivenih verifikacionih bagova prethodno isporučenog koda</a:t>
            </a:r>
            <a:endParaRPr lang="en-US" sz="1400" dirty="0">
              <a:cs typeface="Arial"/>
            </a:endParaRPr>
          </a:p>
          <a:p>
            <a:endParaRPr lang="en-US" sz="1400" dirty="0">
              <a:cs typeface="Arial"/>
            </a:endParaRPr>
          </a:p>
          <a:p>
            <a:endParaRPr lang="en-US" sz="1400" dirty="0">
              <a:cs typeface="Arial"/>
            </a:endParaRPr>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5">
            <a:extLst>
              <a:ext uri="{FF2B5EF4-FFF2-40B4-BE49-F238E27FC236}">
                <a16:creationId xmlns:a16="http://schemas.microsoft.com/office/drawing/2014/main" id="{2190B1AF-7D5A-8684-F09E-DBD067FE68B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66C4A7-AEC8-4A74-B39B-EC0448A30B96}" type="slidenum">
              <a:rPr lang="de-DE" altLang="en-US">
                <a:solidFill>
                  <a:schemeClr val="bg1"/>
                </a:solidFill>
              </a:rPr>
              <a:pPr/>
              <a:t>32</a:t>
            </a:fld>
            <a:endParaRPr lang="de-DE" altLang="en-US">
              <a:solidFill>
                <a:schemeClr val="bg1"/>
              </a:solidFill>
            </a:endParaRPr>
          </a:p>
        </p:txBody>
      </p:sp>
      <p:sp>
        <p:nvSpPr>
          <p:cNvPr id="18435" name="Rectangle 2">
            <a:extLst>
              <a:ext uri="{FF2B5EF4-FFF2-40B4-BE49-F238E27FC236}">
                <a16:creationId xmlns:a16="http://schemas.microsoft.com/office/drawing/2014/main" id="{1AAC74B7-9AD6-F662-7BAB-32C73A36E08C}"/>
              </a:ext>
            </a:extLst>
          </p:cNvPr>
          <p:cNvSpPr>
            <a:spLocks noGrp="1" noChangeArrowheads="1"/>
          </p:cNvSpPr>
          <p:nvPr>
            <p:ph type="title"/>
          </p:nvPr>
        </p:nvSpPr>
        <p:spPr/>
        <p:txBody>
          <a:bodyPr/>
          <a:lstStyle/>
          <a:p>
            <a:pPr eaLnBrk="1" hangingPunct="1"/>
            <a:r>
              <a:rPr lang="sr-Latn-RS" altLang="en-US" dirty="0"/>
              <a:t>Detalji rasporeda</a:t>
            </a:r>
            <a:r>
              <a:rPr lang="en-US" altLang="en-US" dirty="0"/>
              <a:t> II</a:t>
            </a:r>
          </a:p>
        </p:txBody>
      </p:sp>
      <p:sp>
        <p:nvSpPr>
          <p:cNvPr id="18436" name="Rectangle 3">
            <a:extLst>
              <a:ext uri="{FF2B5EF4-FFF2-40B4-BE49-F238E27FC236}">
                <a16:creationId xmlns:a16="http://schemas.microsoft.com/office/drawing/2014/main" id="{0C388106-54A9-8E3A-E752-AEBFF9879F04}"/>
              </a:ext>
            </a:extLst>
          </p:cNvPr>
          <p:cNvSpPr>
            <a:spLocks noGrp="1" noChangeArrowheads="1"/>
          </p:cNvSpPr>
          <p:nvPr>
            <p:ph type="body" sz="half" idx="1"/>
          </p:nvPr>
        </p:nvSpPr>
        <p:spPr>
          <a:xfrm>
            <a:off x="319088" y="863600"/>
            <a:ext cx="4618723" cy="3825875"/>
          </a:xfrm>
        </p:spPr>
        <p:txBody>
          <a:bodyPr/>
          <a:lstStyle/>
          <a:p>
            <a:pPr eaLnBrk="1" hangingPunct="1"/>
            <a:r>
              <a:rPr lang="sr-Latn-RS" sz="1400" dirty="0">
                <a:ea typeface="+mn-lt"/>
                <a:cs typeface="+mn-lt"/>
              </a:rPr>
              <a:t>Vođe tima </a:t>
            </a:r>
            <a:r>
              <a:rPr lang="sr-Latn-RS" sz="1400" dirty="0" err="1">
                <a:ea typeface="+mn-lt"/>
                <a:cs typeface="+mn-lt"/>
              </a:rPr>
              <a:t>estimiraju</a:t>
            </a:r>
            <a:r>
              <a:rPr lang="sr-Latn-RS" sz="1400" dirty="0">
                <a:ea typeface="+mn-lt"/>
                <a:cs typeface="+mn-lt"/>
              </a:rPr>
              <a:t> koliko vremena je potrebno da se razvije osnovno verifikaciono okruženje</a:t>
            </a:r>
            <a:r>
              <a:rPr lang="en-US" sz="1400" dirty="0">
                <a:ea typeface="+mn-lt"/>
                <a:cs typeface="+mn-lt"/>
              </a:rPr>
              <a:t>. </a:t>
            </a:r>
            <a:r>
              <a:rPr lang="sr-Latn-RS" sz="1400" dirty="0">
                <a:ea typeface="+mn-lt"/>
                <a:cs typeface="+mn-lt"/>
              </a:rPr>
              <a:t>Najčešće</a:t>
            </a:r>
            <a:r>
              <a:rPr lang="en-US" sz="1400" dirty="0">
                <a:ea typeface="+mn-lt"/>
                <a:cs typeface="+mn-lt"/>
              </a:rPr>
              <a:t>, </a:t>
            </a:r>
            <a:r>
              <a:rPr lang="sr-Latn-RS" sz="1400" dirty="0">
                <a:ea typeface="+mn-lt"/>
                <a:cs typeface="+mn-lt"/>
              </a:rPr>
              <a:t>ovo vreme je direktno zavisno od toga koliko je vremena potrebno dizajnerima za prvu </a:t>
            </a:r>
            <a:r>
              <a:rPr lang="sr-Latn-RS" sz="1400" dirty="0" err="1">
                <a:ea typeface="+mn-lt"/>
                <a:cs typeface="+mn-lt"/>
              </a:rPr>
              <a:t>HDL</a:t>
            </a:r>
            <a:r>
              <a:rPr lang="sr-Latn-RS" sz="1400" dirty="0">
                <a:ea typeface="+mn-lt"/>
                <a:cs typeface="+mn-lt"/>
              </a:rPr>
              <a:t> isporuku</a:t>
            </a:r>
            <a:endParaRPr lang="en-US" sz="1400" dirty="0">
              <a:cs typeface="Arial"/>
            </a:endParaRPr>
          </a:p>
          <a:p>
            <a:r>
              <a:rPr lang="sr-Latn-RS" sz="1400" dirty="0">
                <a:ea typeface="+mn-lt"/>
                <a:cs typeface="+mn-lt"/>
              </a:rPr>
              <a:t>Druga procena vremena se odnosi na trajanje </a:t>
            </a:r>
            <a:r>
              <a:rPr lang="sr-Latn-RS" sz="1400" dirty="0" err="1">
                <a:ea typeface="+mn-lt"/>
                <a:cs typeface="+mn-lt"/>
              </a:rPr>
              <a:t>debagovanja</a:t>
            </a:r>
            <a:r>
              <a:rPr lang="sr-Latn-RS" sz="1400" dirty="0">
                <a:ea typeface="+mn-lt"/>
                <a:cs typeface="+mn-lt"/>
              </a:rPr>
              <a:t>, aktivnosti koja počinje čim su dostupni verifikaciono okruženje i </a:t>
            </a:r>
            <a:r>
              <a:rPr lang="en-US" sz="1400" dirty="0">
                <a:ea typeface="+mn-lt"/>
                <a:cs typeface="+mn-lt"/>
              </a:rPr>
              <a:t>HDL </a:t>
            </a:r>
            <a:endParaRPr lang="en-US" dirty="0">
              <a:ea typeface="+mn-lt"/>
              <a:cs typeface="+mn-lt"/>
            </a:endParaRPr>
          </a:p>
          <a:p>
            <a:r>
              <a:rPr lang="sr-Latn-RS" sz="1400" dirty="0">
                <a:ea typeface="+mn-lt"/>
                <a:cs typeface="+mn-lt"/>
              </a:rPr>
              <a:t>Procenjeno trajanje ovog dela rasporeda se bazira na tome koliko vremena je potrebno da se prođe kroz kompletnu matricu test slučajeva, ali ono mora da uzima u obzir i trenutke isporuke preostalog </a:t>
            </a:r>
            <a:r>
              <a:rPr lang="sr-Latn-RS" sz="1400" dirty="0" err="1">
                <a:ea typeface="+mn-lt"/>
                <a:cs typeface="+mn-lt"/>
              </a:rPr>
              <a:t>HDL</a:t>
            </a:r>
            <a:r>
              <a:rPr lang="sr-Latn-RS" sz="1400" dirty="0">
                <a:ea typeface="+mn-lt"/>
                <a:cs typeface="+mn-lt"/>
              </a:rPr>
              <a:t>-a</a:t>
            </a:r>
            <a:r>
              <a:rPr lang="en-US" sz="1400" dirty="0">
                <a:ea typeface="+mn-lt"/>
                <a:cs typeface="+mn-lt"/>
              </a:rPr>
              <a:t> </a:t>
            </a:r>
            <a:endParaRPr lang="en-US" dirty="0">
              <a:ea typeface="+mn-lt"/>
              <a:cs typeface="+mn-lt"/>
            </a:endParaRPr>
          </a:p>
          <a:p>
            <a:r>
              <a:rPr lang="sr-Latn-RS" sz="1400" dirty="0">
                <a:ea typeface="+mn-lt"/>
                <a:cs typeface="+mn-lt"/>
              </a:rPr>
              <a:t>Svo preostalo vreme pre predaje čipa proizvodnji se ostavlja za </a:t>
            </a:r>
            <a:r>
              <a:rPr lang="sr-Latn-RS" sz="1400" dirty="0" err="1">
                <a:ea typeface="+mn-lt"/>
                <a:cs typeface="+mn-lt"/>
              </a:rPr>
              <a:t>regresione</a:t>
            </a:r>
            <a:r>
              <a:rPr lang="sr-Latn-RS" sz="1400" dirty="0">
                <a:ea typeface="+mn-lt"/>
                <a:cs typeface="+mn-lt"/>
              </a:rPr>
              <a:t> testove</a:t>
            </a:r>
            <a:endParaRPr lang="en-US" altLang="en-US" sz="1400" dirty="0"/>
          </a:p>
          <a:p>
            <a:r>
              <a:rPr lang="sr-Latn-RS" altLang="en-US" sz="1400" dirty="0"/>
              <a:t>Raspored mora ostaviti dovoljno vremena za testiranje funkcionalnosti na svakom od nivoa verifikacione hijerarhije, pre nego što započne testiranje na narednom nivou</a:t>
            </a:r>
            <a:endParaRPr lang="en-US" altLang="en-US" sz="1400" dirty="0"/>
          </a:p>
          <a:p>
            <a:pPr eaLnBrk="1" hangingPunct="1"/>
            <a:r>
              <a:rPr lang="sr-Latn-RS" altLang="en-US" sz="1400" dirty="0"/>
              <a:t>Dobra je praksa da se krene sa narednim nivoom verifikacije onog trenutka kada stopa detekcije bagova na prethodnom krene da opada</a:t>
            </a:r>
            <a:r>
              <a:rPr lang="en-US" altLang="en-US" sz="1400" dirty="0"/>
              <a:t>. </a:t>
            </a:r>
            <a:r>
              <a:rPr lang="sr-Latn-RS" altLang="en-US" sz="1400" dirty="0"/>
              <a:t>Ovo omogućava da fokus svih resursa ostane na najproduktivnijem verifikacionom nivou</a:t>
            </a:r>
            <a:endParaRPr lang="en-US" altLang="en-US" sz="1400" dirty="0">
              <a:cs typeface="Arial"/>
            </a:endParaRPr>
          </a:p>
        </p:txBody>
      </p:sp>
      <p:pic>
        <p:nvPicPr>
          <p:cNvPr id="18437" name="Picture 4">
            <a:extLst>
              <a:ext uri="{FF2B5EF4-FFF2-40B4-BE49-F238E27FC236}">
                <a16:creationId xmlns:a16="http://schemas.microsoft.com/office/drawing/2014/main" id="{52FDA2F3-F471-3E30-126E-D327D501A40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02225" y="736600"/>
            <a:ext cx="3169552" cy="2617016"/>
          </a:xfrm>
          <a:noFill/>
        </p:spPr>
      </p:pic>
      <p:pic>
        <p:nvPicPr>
          <p:cNvPr id="18438" name="Picture 5">
            <a:extLst>
              <a:ext uri="{FF2B5EF4-FFF2-40B4-BE49-F238E27FC236}">
                <a16:creationId xmlns:a16="http://schemas.microsoft.com/office/drawing/2014/main" id="{8C4C2FD8-373E-BEB4-BC83-1C66FA0E9ADD}"/>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278438" y="4041775"/>
            <a:ext cx="2859087" cy="2070100"/>
          </a:xfrm>
          <a:noFill/>
        </p:spPr>
      </p:pic>
      <p:sp>
        <p:nvSpPr>
          <p:cNvPr id="18439" name="Rectangle 6">
            <a:extLst>
              <a:ext uri="{FF2B5EF4-FFF2-40B4-BE49-F238E27FC236}">
                <a16:creationId xmlns:a16="http://schemas.microsoft.com/office/drawing/2014/main" id="{BE07773E-EAA1-0B55-F5E9-40232A5BDB5F}"/>
              </a:ext>
            </a:extLst>
          </p:cNvPr>
          <p:cNvSpPr>
            <a:spLocks noChangeArrowheads="1"/>
          </p:cNvSpPr>
          <p:nvPr/>
        </p:nvSpPr>
        <p:spPr bwMode="auto">
          <a:xfrm>
            <a:off x="5041900" y="3357563"/>
            <a:ext cx="37941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r-Latn-RS" altLang="en-US" sz="1000" dirty="0"/>
              <a:t>Raspored na visokom nivou pokazuje prvu polovinu verifikacionog ciklusa</a:t>
            </a:r>
            <a:r>
              <a:rPr lang="en-US" altLang="en-US" sz="1000" dirty="0"/>
              <a:t>. </a:t>
            </a:r>
            <a:r>
              <a:rPr lang="sr-Latn-RS" altLang="en-US" sz="1000" dirty="0"/>
              <a:t>Glavne kontrolne tačke su isporuka dizajna, razvoj okruženja, </a:t>
            </a:r>
            <a:r>
              <a:rPr lang="sr-Latn-RS" altLang="en-US" sz="1000" dirty="0" err="1"/>
              <a:t>debagovanje</a:t>
            </a:r>
            <a:r>
              <a:rPr lang="sr-Latn-RS" altLang="en-US" sz="1000" dirty="0"/>
              <a:t> i regresija</a:t>
            </a:r>
            <a:endParaRPr lang="en-US" altLang="en-US" sz="1000" dirty="0"/>
          </a:p>
        </p:txBody>
      </p:sp>
    </p:spTree>
    <p:extLst>
      <p:ext uri="{BB962C8B-B14F-4D97-AF65-F5344CB8AC3E}">
        <p14:creationId xmlns:p14="http://schemas.microsoft.com/office/powerpoint/2010/main" val="1711325344"/>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a:extLst>
              <a:ext uri="{FF2B5EF4-FFF2-40B4-BE49-F238E27FC236}">
                <a16:creationId xmlns:a16="http://schemas.microsoft.com/office/drawing/2014/main" id="{CBF64F73-D03C-B42B-2830-7F118D1B9B88}"/>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67C4FD-6F74-4BE5-95F6-913A62D18C81}" type="slidenum">
              <a:rPr lang="de-DE" altLang="en-US">
                <a:solidFill>
                  <a:schemeClr val="bg1"/>
                </a:solidFill>
              </a:rPr>
              <a:pPr/>
              <a:t>33</a:t>
            </a:fld>
            <a:endParaRPr lang="de-DE" altLang="en-US">
              <a:solidFill>
                <a:schemeClr val="bg1"/>
              </a:solidFill>
            </a:endParaRPr>
          </a:p>
        </p:txBody>
      </p:sp>
      <p:sp>
        <p:nvSpPr>
          <p:cNvPr id="23555" name="Rectangle 2">
            <a:extLst>
              <a:ext uri="{FF2B5EF4-FFF2-40B4-BE49-F238E27FC236}">
                <a16:creationId xmlns:a16="http://schemas.microsoft.com/office/drawing/2014/main" id="{9C3301E2-5174-FF46-FC01-B1653BD5B60D}"/>
              </a:ext>
            </a:extLst>
          </p:cNvPr>
          <p:cNvSpPr>
            <a:spLocks noGrp="1" noChangeArrowheads="1"/>
          </p:cNvSpPr>
          <p:nvPr>
            <p:ph type="title"/>
          </p:nvPr>
        </p:nvSpPr>
        <p:spPr>
          <a:xfrm>
            <a:off x="358587" y="-26334"/>
            <a:ext cx="8471087" cy="600075"/>
          </a:xfrm>
        </p:spPr>
        <p:txBody>
          <a:bodyPr/>
          <a:lstStyle/>
          <a:p>
            <a:pPr eaLnBrk="1" hangingPunct="1"/>
            <a:r>
              <a:rPr lang="sr-Latn-RS" altLang="en-US"/>
              <a:t>Calc1: Potrebni alati</a:t>
            </a:r>
            <a:r>
              <a:rPr lang="en-US" altLang="en-US" dirty="0"/>
              <a:t>, </a:t>
            </a:r>
            <a:r>
              <a:rPr lang="sr-Latn-RS" altLang="en-US" dirty="0"/>
              <a:t>rizici i zavisnosti</a:t>
            </a:r>
            <a:endParaRPr lang="en-US" altLang="en-US" dirty="0"/>
          </a:p>
        </p:txBody>
      </p:sp>
      <p:sp>
        <p:nvSpPr>
          <p:cNvPr id="23556" name="Rectangle 3">
            <a:extLst>
              <a:ext uri="{FF2B5EF4-FFF2-40B4-BE49-F238E27FC236}">
                <a16:creationId xmlns:a16="http://schemas.microsoft.com/office/drawing/2014/main" id="{F0B17FD3-7F3B-1B8E-6BD6-20C0F998B5F7}"/>
              </a:ext>
            </a:extLst>
          </p:cNvPr>
          <p:cNvSpPr>
            <a:spLocks noGrp="1" noChangeArrowheads="1"/>
          </p:cNvSpPr>
          <p:nvPr>
            <p:ph type="body" idx="1"/>
          </p:nvPr>
        </p:nvSpPr>
        <p:spPr/>
        <p:txBody>
          <a:bodyPr/>
          <a:lstStyle/>
          <a:p>
            <a:pPr eaLnBrk="1" hangingPunct="1"/>
            <a:r>
              <a:rPr lang="sr-Latn-RS" altLang="en-US" dirty="0"/>
              <a:t>Od alata, za verifikaciju </a:t>
            </a:r>
            <a:r>
              <a:rPr lang="en-US" altLang="en-US" dirty="0" err="1"/>
              <a:t>Calc1</a:t>
            </a:r>
            <a:r>
              <a:rPr lang="sr-Latn-RS" altLang="en-US" dirty="0"/>
              <a:t> potreban je jedan simulator (sa odgovarajućom licencom) i softver sa mogućnošću prikaza vremenskih dijagrama (</a:t>
            </a:r>
            <a:r>
              <a:rPr lang="en-US" altLang="en-US" i="1" dirty="0"/>
              <a:t>waveform viewer</a:t>
            </a:r>
            <a:r>
              <a:rPr lang="sr-Latn-RS" altLang="en-US" dirty="0"/>
              <a:t>)</a:t>
            </a:r>
            <a:r>
              <a:rPr lang="en-US" altLang="en-US" dirty="0"/>
              <a:t>, </a:t>
            </a:r>
            <a:r>
              <a:rPr lang="sr-Latn-RS" altLang="en-US" dirty="0"/>
              <a:t>kao i dostupnost jezika ili infrastrukture u kojima se mogu opisivati test slučajevi</a:t>
            </a:r>
            <a:endParaRPr lang="en-US" altLang="en-US" dirty="0"/>
          </a:p>
          <a:p>
            <a:pPr eaLnBrk="1" hangingPunct="1"/>
            <a:endParaRPr lang="en-US" altLang="en-US" dirty="0"/>
          </a:p>
          <a:p>
            <a:pPr eaLnBrk="1" hangingPunct="1"/>
            <a:r>
              <a:rPr lang="sr-Latn-RS" altLang="en-US" dirty="0"/>
              <a:t>Oni moraju komunicirati sa simulatorom, u smislu pobuđivanja ulaza, provere izlaza i </a:t>
            </a:r>
            <a:r>
              <a:rPr lang="sr-Latn-RS" altLang="en-US" dirty="0" err="1"/>
              <a:t>taktovanja</a:t>
            </a:r>
            <a:r>
              <a:rPr lang="sr-Latn-RS" altLang="en-US" dirty="0"/>
              <a:t> dizajna koji se simulira</a:t>
            </a:r>
            <a:endParaRPr lang="en-US" altLang="en-US" dirty="0"/>
          </a:p>
          <a:p>
            <a:pPr eaLnBrk="1" hangingPunct="1"/>
            <a:endParaRPr lang="en-US" altLang="en-US" dirty="0"/>
          </a:p>
          <a:p>
            <a:pPr eaLnBrk="1" hangingPunct="1"/>
            <a:r>
              <a:rPr lang="sr-Latn-RS" altLang="en-US" dirty="0"/>
              <a:t>Ovaj jednostavan primer nema rizike koje bi trebalo posebno razmatrati</a:t>
            </a:r>
            <a:endParaRPr lang="en-US" altLang="en-US" dirty="0"/>
          </a:p>
          <a:p>
            <a:pPr eaLnBrk="1" hangingPunct="1"/>
            <a:endParaRPr lang="en-US" altLang="en-US" dirty="0"/>
          </a:p>
        </p:txBody>
      </p:sp>
    </p:spTree>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4C4BB462-7167-006D-6D15-46CF9B12E37D}"/>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646C54-84E7-4090-9E66-92E2C6AFC188}" type="slidenum">
              <a:rPr lang="de-DE" altLang="en-US">
                <a:solidFill>
                  <a:schemeClr val="bg1"/>
                </a:solidFill>
              </a:rPr>
              <a:pPr/>
              <a:t>34</a:t>
            </a:fld>
            <a:endParaRPr lang="de-DE" altLang="en-US">
              <a:solidFill>
                <a:schemeClr val="bg1"/>
              </a:solidFill>
            </a:endParaRPr>
          </a:p>
        </p:txBody>
      </p:sp>
      <p:sp>
        <p:nvSpPr>
          <p:cNvPr id="28675" name="Rectangle 2">
            <a:extLst>
              <a:ext uri="{FF2B5EF4-FFF2-40B4-BE49-F238E27FC236}">
                <a16:creationId xmlns:a16="http://schemas.microsoft.com/office/drawing/2014/main" id="{848D9E65-0E8A-03C8-1FDE-D4A58CC716D4}"/>
              </a:ext>
            </a:extLst>
          </p:cNvPr>
          <p:cNvSpPr>
            <a:spLocks noGrp="1" noChangeArrowheads="1"/>
          </p:cNvSpPr>
          <p:nvPr>
            <p:ph type="title"/>
          </p:nvPr>
        </p:nvSpPr>
        <p:spPr/>
        <p:txBody>
          <a:bodyPr/>
          <a:lstStyle/>
          <a:p>
            <a:pPr eaLnBrk="1" hangingPunct="1"/>
            <a:r>
              <a:rPr lang="en-US" altLang="en-US"/>
              <a:t>Calc1: Blo</a:t>
            </a:r>
            <a:r>
              <a:rPr lang="sr-Latn-RS" altLang="en-US" dirty="0"/>
              <a:t>k dijagram</a:t>
            </a:r>
            <a:r>
              <a:rPr lang="en-US" altLang="en-US" dirty="0"/>
              <a:t> </a:t>
            </a:r>
            <a:r>
              <a:rPr lang="sr-Latn-RS" altLang="en-US" dirty="0"/>
              <a:t>okruženja</a:t>
            </a:r>
            <a:endParaRPr lang="en-US" altLang="en-US" dirty="0"/>
          </a:p>
        </p:txBody>
      </p:sp>
      <p:sp>
        <p:nvSpPr>
          <p:cNvPr id="28676" name="Rectangle 3">
            <a:extLst>
              <a:ext uri="{FF2B5EF4-FFF2-40B4-BE49-F238E27FC236}">
                <a16:creationId xmlns:a16="http://schemas.microsoft.com/office/drawing/2014/main" id="{E429666B-A843-7F2E-3B97-7B040ADFDA72}"/>
              </a:ext>
            </a:extLst>
          </p:cNvPr>
          <p:cNvSpPr>
            <a:spLocks noGrp="1" noChangeArrowheads="1"/>
          </p:cNvSpPr>
          <p:nvPr>
            <p:ph type="body" sz="half" idx="1"/>
          </p:nvPr>
        </p:nvSpPr>
        <p:spPr>
          <a:xfrm>
            <a:off x="319088" y="863600"/>
            <a:ext cx="4656137" cy="3825875"/>
          </a:xfrm>
        </p:spPr>
        <p:txBody>
          <a:bodyPr/>
          <a:lstStyle/>
          <a:p>
            <a:pPr eaLnBrk="1" hangingPunct="1"/>
            <a:r>
              <a:rPr lang="sr-Latn-RS" altLang="en-US" sz="1400" err="1"/>
              <a:t>Parser</a:t>
            </a:r>
            <a:r>
              <a:rPr lang="sr-Latn-RS" altLang="en-US" sz="1400" dirty="0"/>
              <a:t> test slučajeva čita komande u tekstualnom obliku i konvertuje ih u pakete koje će koristiti stimulus inicijator</a:t>
            </a:r>
          </a:p>
          <a:p>
            <a:pPr eaLnBrk="1" hangingPunct="1"/>
            <a:endParaRPr lang="en-US" altLang="en-US" sz="1400" dirty="0"/>
          </a:p>
          <a:p>
            <a:pPr eaLnBrk="1" hangingPunct="1"/>
            <a:r>
              <a:rPr lang="sr-Latn-RS" altLang="en-US" sz="1400" b="1" dirty="0"/>
              <a:t>I</a:t>
            </a:r>
            <a:r>
              <a:rPr lang="en-US" altLang="en-US" sz="1400" b="1" dirty="0" err="1"/>
              <a:t>ni</a:t>
            </a:r>
            <a:r>
              <a:rPr lang="sr-Latn-RS" altLang="en-US" sz="1400" b="1" dirty="0" err="1"/>
              <a:t>cijator</a:t>
            </a:r>
            <a:r>
              <a:rPr lang="en-US" altLang="en-US" sz="1400" dirty="0"/>
              <a:t> </a:t>
            </a:r>
            <a:r>
              <a:rPr lang="sr-Latn-RS" altLang="en-US" sz="1400" dirty="0"/>
              <a:t>prosleđuje pakete modelu, na odgovarajućem portu, vršeći konverziju apstraktnih paketa u niz bita koji se prosleđuju dizajnu</a:t>
            </a:r>
            <a:endParaRPr lang="en-US" altLang="en-US" sz="1400" dirty="0"/>
          </a:p>
          <a:p>
            <a:pPr eaLnBrk="1" hangingPunct="1"/>
            <a:endParaRPr lang="en-US" altLang="en-US" sz="1400" dirty="0"/>
          </a:p>
          <a:p>
            <a:pPr eaLnBrk="1" hangingPunct="1"/>
            <a:r>
              <a:rPr lang="sr-Latn-RS" altLang="en-US" sz="1400" dirty="0"/>
              <a:t>Kada inicijator pošalje paket sa podacima, ista ta komanda se prosleđuje i tabeli rezultata, koja vodi računa o komandama koje se trenutno izvršavaju od strane </a:t>
            </a:r>
            <a:r>
              <a:rPr lang="en-US" altLang="en-US" sz="1400" dirty="0" err="1"/>
              <a:t>Calc1</a:t>
            </a:r>
            <a:r>
              <a:rPr lang="en-US" altLang="en-US" sz="1400" dirty="0"/>
              <a:t> </a:t>
            </a:r>
            <a:r>
              <a:rPr lang="en-US" altLang="en-US" sz="1400" dirty="0" err="1"/>
              <a:t>simula</a:t>
            </a:r>
            <a:r>
              <a:rPr lang="sr-Latn-RS" altLang="en-US" sz="1400" dirty="0" err="1"/>
              <a:t>cionog</a:t>
            </a:r>
            <a:r>
              <a:rPr lang="en-US" altLang="en-US" sz="1400" dirty="0"/>
              <a:t> model</a:t>
            </a:r>
            <a:r>
              <a:rPr lang="sr-Latn-RS" altLang="en-US" sz="1400" dirty="0"/>
              <a:t>a</a:t>
            </a:r>
            <a:r>
              <a:rPr lang="en-US" altLang="en-US" sz="1400" dirty="0"/>
              <a:t>.</a:t>
            </a:r>
          </a:p>
          <a:p>
            <a:pPr eaLnBrk="1" hangingPunct="1"/>
            <a:endParaRPr lang="en-US" altLang="en-US" sz="1400" dirty="0"/>
          </a:p>
          <a:p>
            <a:pPr eaLnBrk="1" hangingPunct="1"/>
            <a:r>
              <a:rPr lang="sr-Latn-RS" altLang="en-US" sz="1400" dirty="0"/>
              <a:t>Kako </a:t>
            </a:r>
            <a:r>
              <a:rPr lang="en-US" altLang="en-US" sz="1400" err="1"/>
              <a:t>Calc1</a:t>
            </a:r>
            <a:r>
              <a:rPr lang="sr-Latn-RS" altLang="en-US" sz="1400" dirty="0"/>
              <a:t> </a:t>
            </a:r>
            <a:r>
              <a:rPr lang="sr-Latn-RS" altLang="en-US" sz="1400" err="1"/>
              <a:t>simulacioni</a:t>
            </a:r>
            <a:r>
              <a:rPr lang="sr-Latn-RS" altLang="en-US" sz="1400"/>
              <a:t> model završi komandu, izlazna komponenta provere preuzima očekivani odgovor od strane tabele rezultata  kako bi uporedila primljeni i </a:t>
            </a:r>
            <a:r>
              <a:rPr lang="sr-Latn-RS" altLang="en-US" sz="1400" dirty="0"/>
              <a:t>očekivani odgovor</a:t>
            </a:r>
            <a:endParaRPr lang="en-US" altLang="en-US" sz="1400" dirty="0"/>
          </a:p>
          <a:p>
            <a:pPr eaLnBrk="1" hangingPunct="1"/>
            <a:endParaRPr lang="en-US" altLang="en-US" sz="1400" dirty="0"/>
          </a:p>
          <a:p>
            <a:pPr eaLnBrk="1" hangingPunct="1"/>
            <a:r>
              <a:rPr lang="sr-Latn-RS" altLang="en-US" sz="1400"/>
              <a:t>Ukoliko se bilo odgovor, bilo rezultati, ne podudaraju</a:t>
            </a:r>
            <a:r>
              <a:rPr lang="en-US" altLang="en-US" sz="1400" dirty="0"/>
              <a:t>,</a:t>
            </a:r>
            <a:r>
              <a:rPr lang="sr-Latn-RS" altLang="en-US" sz="1400" dirty="0"/>
              <a:t> </a:t>
            </a:r>
            <a:r>
              <a:rPr lang="sr-Latn-RS" altLang="en-US" sz="1400"/>
              <a:t>izvršavanje testa se prekida, a komponenta provere</a:t>
            </a:r>
            <a:r>
              <a:rPr lang="sr-Latn-RS" altLang="en-US" sz="1400" dirty="0"/>
              <a:t> raportira grešku, očekivane i dobijene podatke</a:t>
            </a:r>
            <a:endParaRPr lang="en-US" altLang="en-US" sz="1400" dirty="0"/>
          </a:p>
        </p:txBody>
      </p:sp>
      <p:pic>
        <p:nvPicPr>
          <p:cNvPr id="28677" name="Picture 4">
            <a:extLst>
              <a:ext uri="{FF2B5EF4-FFF2-40B4-BE49-F238E27FC236}">
                <a16:creationId xmlns:a16="http://schemas.microsoft.com/office/drawing/2014/main" id="{67DC5CA3-6FD6-19FE-92E5-366A67EC99B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7938" y="863600"/>
            <a:ext cx="3794125" cy="4367213"/>
          </a:xfrm>
          <a:noFill/>
        </p:spPr>
      </p:pic>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a:extLst>
              <a:ext uri="{FF2B5EF4-FFF2-40B4-BE49-F238E27FC236}">
                <a16:creationId xmlns:a16="http://schemas.microsoft.com/office/drawing/2014/main" id="{8D9EFE5F-16D0-9555-D902-BB2D039E2F3A}"/>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F9DA67-FD79-4631-BCA0-F69B0BA47DD6}" type="slidenum">
              <a:rPr lang="de-DE" altLang="en-US">
                <a:solidFill>
                  <a:schemeClr val="bg1"/>
                </a:solidFill>
              </a:rPr>
              <a:pPr/>
              <a:t>35</a:t>
            </a:fld>
            <a:endParaRPr lang="de-DE" altLang="en-US">
              <a:solidFill>
                <a:schemeClr val="bg1"/>
              </a:solidFill>
            </a:endParaRPr>
          </a:p>
        </p:txBody>
      </p:sp>
      <p:sp>
        <p:nvSpPr>
          <p:cNvPr id="29699" name="Rectangle 2">
            <a:extLst>
              <a:ext uri="{FF2B5EF4-FFF2-40B4-BE49-F238E27FC236}">
                <a16:creationId xmlns:a16="http://schemas.microsoft.com/office/drawing/2014/main" id="{0E3FF760-16CC-C537-BCF6-DD708D9298F0}"/>
              </a:ext>
            </a:extLst>
          </p:cNvPr>
          <p:cNvSpPr>
            <a:spLocks noGrp="1" noChangeArrowheads="1"/>
          </p:cNvSpPr>
          <p:nvPr>
            <p:ph type="title"/>
          </p:nvPr>
        </p:nvSpPr>
        <p:spPr/>
        <p:txBody>
          <a:bodyPr/>
          <a:lstStyle/>
          <a:p>
            <a:pPr eaLnBrk="1" hangingPunct="1"/>
            <a:r>
              <a:rPr lang="sr-Latn-RS" altLang="en-US" sz="2400" dirty="0"/>
              <a:t>Calc1: Pokrivenost</a:t>
            </a:r>
            <a:r>
              <a:rPr lang="en-US" altLang="en-US" sz="2400" dirty="0"/>
              <a:t>, </a:t>
            </a:r>
            <a:r>
              <a:rPr lang="sr-Latn-RS" altLang="en-US" sz="2400" dirty="0"/>
              <a:t>zahtevi za r</a:t>
            </a:r>
            <a:r>
              <a:rPr lang="en-US" altLang="en-US" sz="2400" dirty="0" err="1"/>
              <a:t>esur</a:t>
            </a:r>
            <a:r>
              <a:rPr lang="sr-Latn-RS" altLang="en-US" sz="2400" dirty="0"/>
              <a:t>sima</a:t>
            </a:r>
            <a:r>
              <a:rPr lang="en-US" altLang="en-US" sz="2400" dirty="0"/>
              <a:t>, </a:t>
            </a:r>
            <a:r>
              <a:rPr lang="sr-Latn-RS" altLang="en-US" sz="2400" dirty="0"/>
              <a:t>detalji rasporeda</a:t>
            </a:r>
            <a:endParaRPr lang="en-US" altLang="en-US" sz="2400" dirty="0"/>
          </a:p>
        </p:txBody>
      </p:sp>
      <p:sp>
        <p:nvSpPr>
          <p:cNvPr id="29700" name="Rectangle 3">
            <a:extLst>
              <a:ext uri="{FF2B5EF4-FFF2-40B4-BE49-F238E27FC236}">
                <a16:creationId xmlns:a16="http://schemas.microsoft.com/office/drawing/2014/main" id="{D581C899-C41E-622F-752F-0BFCCBDB243B}"/>
              </a:ext>
            </a:extLst>
          </p:cNvPr>
          <p:cNvSpPr>
            <a:spLocks noGrp="1" noChangeArrowheads="1"/>
          </p:cNvSpPr>
          <p:nvPr>
            <p:ph type="body" idx="1"/>
          </p:nvPr>
        </p:nvSpPr>
        <p:spPr/>
        <p:txBody>
          <a:bodyPr/>
          <a:lstStyle/>
          <a:p>
            <a:pPr eaLnBrk="1" hangingPunct="1"/>
            <a:r>
              <a:rPr lang="sr-Latn-RS" altLang="en-US" sz="1400" b="1" dirty="0"/>
              <a:t>Cilj u vezi pokrivenosti </a:t>
            </a:r>
            <a:r>
              <a:rPr lang="sr-Latn-RS" altLang="en-US" sz="1400" dirty="0"/>
              <a:t>za</a:t>
            </a:r>
            <a:r>
              <a:rPr lang="sr-Latn-RS" altLang="en-US" sz="1400" b="1" dirty="0"/>
              <a:t> </a:t>
            </a:r>
            <a:r>
              <a:rPr lang="en-US" altLang="en-US" sz="1400" dirty="0" err="1"/>
              <a:t>Calc1</a:t>
            </a:r>
            <a:r>
              <a:rPr lang="en-US" altLang="en-US" sz="1400" dirty="0"/>
              <a:t> </a:t>
            </a:r>
            <a:r>
              <a:rPr lang="sr-Latn-RS" altLang="en-US" sz="1400" dirty="0"/>
              <a:t>je baziran na funkcijama koje se verifikuju (opisane zasebnom sekcijom)</a:t>
            </a:r>
            <a:r>
              <a:rPr lang="en-US" altLang="en-US" sz="1400" dirty="0"/>
              <a:t>, </a:t>
            </a:r>
            <a:r>
              <a:rPr lang="sr-Latn-RS" altLang="en-US" sz="1400" dirty="0"/>
              <a:t>a cilj je da razvijeni testovi kreiraju sve opisane test slučajeve</a:t>
            </a:r>
            <a:endParaRPr lang="en-US" altLang="en-US" sz="1400" dirty="0"/>
          </a:p>
          <a:p>
            <a:pPr eaLnBrk="1" hangingPunct="1"/>
            <a:endParaRPr lang="en-US" altLang="en-US" sz="1400" dirty="0"/>
          </a:p>
          <a:p>
            <a:pPr eaLnBrk="1" hangingPunct="1"/>
            <a:r>
              <a:rPr lang="sr-Latn-RS" altLang="en-US" sz="1400" dirty="0"/>
              <a:t>Ovi ciljevi su jednostavni jer su svi test scenariji koji su planirani potpuno definisani i uobličeni</a:t>
            </a:r>
            <a:r>
              <a:rPr lang="en-US" altLang="en-US" sz="1400" dirty="0"/>
              <a:t>. </a:t>
            </a:r>
            <a:r>
              <a:rPr lang="sr-Latn-RS" altLang="en-US" sz="1400" dirty="0"/>
              <a:t>Međutim</a:t>
            </a:r>
            <a:r>
              <a:rPr lang="en-US" altLang="en-US" sz="1400" dirty="0"/>
              <a:t>, </a:t>
            </a:r>
            <a:r>
              <a:rPr lang="sr-Latn-RS" altLang="en-US" sz="1400" dirty="0"/>
              <a:t>kod robusnih </a:t>
            </a:r>
            <a:r>
              <a:rPr lang="sr-Latn-RS" altLang="en-US" sz="1400" dirty="0" err="1"/>
              <a:t>dizajnova</a:t>
            </a:r>
            <a:r>
              <a:rPr lang="en-US" altLang="en-US" sz="1400" dirty="0"/>
              <a:t>,</a:t>
            </a:r>
            <a:r>
              <a:rPr lang="sr-Latn-RS" altLang="en-US" sz="1400" dirty="0"/>
              <a:t> ciljevi u vezi pokrivenosti zahtevaju znatno više napora i znatno su </a:t>
            </a:r>
            <a:r>
              <a:rPr lang="sr-Latn-RS" altLang="en-US" sz="1400" dirty="0" err="1"/>
              <a:t>strožiji</a:t>
            </a:r>
            <a:endParaRPr lang="en-US" altLang="en-US" sz="1400" dirty="0"/>
          </a:p>
          <a:p>
            <a:pPr marL="0" indent="0" eaLnBrk="1" hangingPunct="1">
              <a:buNone/>
            </a:pPr>
            <a:endParaRPr lang="en-US" altLang="en-US" sz="1600" dirty="0"/>
          </a:p>
          <a:p>
            <a:pPr eaLnBrk="1" hangingPunct="1"/>
            <a:r>
              <a:rPr lang="sr-Latn-RS" altLang="en-US" sz="1400" dirty="0"/>
              <a:t>Za</a:t>
            </a:r>
            <a:r>
              <a:rPr lang="en-US" altLang="en-US" sz="1400" dirty="0"/>
              <a:t> </a:t>
            </a:r>
            <a:r>
              <a:rPr lang="en-US" altLang="en-US" sz="1400" dirty="0" err="1"/>
              <a:t>Calc1</a:t>
            </a:r>
            <a:r>
              <a:rPr lang="sr-Latn-RS" altLang="en-US" sz="1400" dirty="0"/>
              <a:t>, </a:t>
            </a:r>
            <a:r>
              <a:rPr lang="sr-Latn-RS" altLang="en-US" sz="1400" b="1" dirty="0"/>
              <a:t>zahtevi za</a:t>
            </a:r>
            <a:r>
              <a:rPr lang="sr-Latn-RS" altLang="en-US" sz="1400" dirty="0"/>
              <a:t> </a:t>
            </a:r>
            <a:r>
              <a:rPr lang="en-US" altLang="en-US" sz="1400" b="1" dirty="0" err="1"/>
              <a:t>resur</a:t>
            </a:r>
            <a:r>
              <a:rPr lang="sr-Latn-RS" altLang="en-US" sz="1400" b="1" dirty="0"/>
              <a:t>sima</a:t>
            </a:r>
            <a:r>
              <a:rPr lang="en-US" altLang="en-US" sz="1400" dirty="0"/>
              <a:t> </a:t>
            </a:r>
            <a:r>
              <a:rPr lang="sr-Latn-RS" altLang="en-US" sz="1400" dirty="0"/>
              <a:t>svode se na jednog verifikacionog inženjera</a:t>
            </a:r>
            <a:r>
              <a:rPr lang="en-US" altLang="en-US" sz="1400" dirty="0"/>
              <a:t>. </a:t>
            </a:r>
            <a:r>
              <a:rPr lang="sr-Latn-RS" altLang="en-US" sz="1400" dirty="0"/>
              <a:t>Osim toga, potrebna je jedna radna stanica na kojoj će se pokretati simulacija</a:t>
            </a:r>
            <a:endParaRPr lang="en-US" altLang="en-US" sz="1600" dirty="0"/>
          </a:p>
          <a:p>
            <a:pPr eaLnBrk="1" hangingPunct="1"/>
            <a:endParaRPr lang="en-US" altLang="en-US" sz="1600" dirty="0"/>
          </a:p>
          <a:p>
            <a:pPr eaLnBrk="1" hangingPunct="1"/>
            <a:r>
              <a:rPr lang="sr-Latn-RS" altLang="en-US" sz="1400" dirty="0"/>
              <a:t>Što se tiče </a:t>
            </a:r>
            <a:r>
              <a:rPr lang="sr-Latn-RS" altLang="en-US" sz="1400" b="1" dirty="0"/>
              <a:t>rokova</a:t>
            </a:r>
            <a:r>
              <a:rPr lang="sr-Latn-RS" altLang="en-US" sz="1400" dirty="0"/>
              <a:t> za </a:t>
            </a:r>
            <a:r>
              <a:rPr lang="en-US" altLang="en-US" sz="1400" dirty="0" err="1"/>
              <a:t>Calc1</a:t>
            </a:r>
            <a:r>
              <a:rPr lang="en-US" altLang="en-US" sz="1400" dirty="0"/>
              <a:t> </a:t>
            </a:r>
            <a:r>
              <a:rPr lang="sr-Latn-RS" altLang="en-US" sz="1400" dirty="0"/>
              <a:t>oni su prilično predvidivi</a:t>
            </a:r>
            <a:r>
              <a:rPr lang="en-US" altLang="en-US" sz="1400" dirty="0"/>
              <a:t> </a:t>
            </a:r>
          </a:p>
          <a:p>
            <a:pPr eaLnBrk="1" hangingPunct="1"/>
            <a:endParaRPr lang="en-US" altLang="en-US" sz="1400" dirty="0"/>
          </a:p>
          <a:p>
            <a:pPr eaLnBrk="1" hangingPunct="1"/>
            <a:r>
              <a:rPr lang="sr-Latn-RS" altLang="en-US" sz="1400" dirty="0"/>
              <a:t>U slučaju korišćenja apstrakcije na nivou paketa, </a:t>
            </a:r>
            <a:r>
              <a:rPr lang="en-US" altLang="en-US" sz="1400" dirty="0" err="1"/>
              <a:t>Calc1</a:t>
            </a:r>
            <a:r>
              <a:rPr lang="en-US" altLang="en-US" sz="1400" dirty="0"/>
              <a:t> </a:t>
            </a:r>
            <a:r>
              <a:rPr lang="sr-Latn-RS" altLang="en-US" sz="1400" dirty="0"/>
              <a:t>verifikacioni inženjer zavisi od postojanja kvalitetne infrastrukture koja će podržati takav nivo apstrakcije</a:t>
            </a:r>
            <a:endParaRPr lang="en-US" altLang="en-US" sz="1400" dirty="0"/>
          </a:p>
          <a:p>
            <a:pPr eaLnBrk="1" hangingPunct="1"/>
            <a:endParaRPr lang="en-US" altLang="en-US" sz="1400" dirty="0"/>
          </a:p>
          <a:p>
            <a:pPr eaLnBrk="1" hangingPunct="1"/>
            <a:r>
              <a:rPr lang="sr-Latn-RS" altLang="en-US" sz="1400" dirty="0"/>
              <a:t>Pod uslovom da ona postoji</a:t>
            </a:r>
            <a:r>
              <a:rPr lang="en-US" altLang="en-US" sz="1400" dirty="0"/>
              <a:t>, </a:t>
            </a:r>
            <a:r>
              <a:rPr lang="sr-Latn-RS" altLang="en-US" sz="1400" dirty="0"/>
              <a:t>verifikacioni inženjer bi trebao da završi kompletnu verifikaciju </a:t>
            </a:r>
            <a:r>
              <a:rPr lang="en-US" altLang="en-US" sz="1400" dirty="0" err="1"/>
              <a:t>Calc1</a:t>
            </a:r>
            <a:r>
              <a:rPr lang="en-US" altLang="en-US" sz="1400" dirty="0"/>
              <a:t> </a:t>
            </a:r>
            <a:r>
              <a:rPr lang="sr-Latn-RS" altLang="en-US" sz="1400" dirty="0"/>
              <a:t>dizajna za jedan radni dan</a:t>
            </a:r>
            <a:endParaRPr lang="en-US" altLang="en-US" sz="1400" dirty="0"/>
          </a:p>
          <a:p>
            <a:pPr eaLnBrk="1" hangingPunct="1"/>
            <a:endParaRPr lang="en-US" altLang="en-US" sz="1400" dirty="0"/>
          </a:p>
          <a:p>
            <a:pPr eaLnBrk="1" hangingPunct="1"/>
            <a:r>
              <a:rPr lang="sr-Latn-RS" altLang="en-US" sz="1400" dirty="0"/>
              <a:t>Tipično, ipak</a:t>
            </a:r>
            <a:r>
              <a:rPr lang="en-US" altLang="en-US" sz="1400" dirty="0"/>
              <a:t>, </a:t>
            </a:r>
            <a:r>
              <a:rPr lang="sr-Latn-RS" altLang="en-US" sz="1400" dirty="0"/>
              <a:t>on mora da kreira odgovarajuću infrastrukturu, ili da barem prilagodi već postojeću u skladu sa dizajnom koji se verifikuje</a:t>
            </a:r>
            <a:r>
              <a:rPr lang="en-US" altLang="en-US" sz="1400" dirty="0"/>
              <a:t>. </a:t>
            </a:r>
            <a:r>
              <a:rPr lang="sr-Latn-RS" altLang="en-US" sz="1400" dirty="0"/>
              <a:t>U tom slučaju, dodatno vreme se mora uzeti u obzir prilikom kreiranja plana</a:t>
            </a:r>
            <a:endParaRPr lang="en-US" altLang="en-US" sz="1400" dirty="0"/>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36</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sr-Latn-RS" altLang="en-US" sz="2400" kern="0" dirty="0"/>
              <a:t>Ažurirana sintaksa test slučajeva i vremenski dijagram test slučaja </a:t>
            </a:r>
            <a:r>
              <a:rPr lang="en-US" altLang="en-US" sz="2400" kern="0" dirty="0"/>
              <a:t>1.1.1</a:t>
            </a:r>
            <a:endParaRPr lang="en-US" dirty="0"/>
          </a:p>
        </p:txBody>
      </p:sp>
      <p:pic>
        <p:nvPicPr>
          <p:cNvPr id="4" name="Picture 3" descr="A group of black text&#10;&#10;Description automatically generated">
            <a:extLst>
              <a:ext uri="{FF2B5EF4-FFF2-40B4-BE49-F238E27FC236}">
                <a16:creationId xmlns:a16="http://schemas.microsoft.com/office/drawing/2014/main" id="{93996D60-E564-5BA7-80BC-9F337954F3BA}"/>
              </a:ext>
            </a:extLst>
          </p:cNvPr>
          <p:cNvPicPr>
            <a:picLocks noChangeAspect="1"/>
          </p:cNvPicPr>
          <p:nvPr/>
        </p:nvPicPr>
        <p:blipFill>
          <a:blip r:embed="rId4"/>
          <a:stretch>
            <a:fillRect/>
          </a:stretch>
        </p:blipFill>
        <p:spPr>
          <a:xfrm>
            <a:off x="0" y="1929778"/>
            <a:ext cx="9144000" cy="1341923"/>
          </a:xfrm>
          <a:prstGeom prst="rect">
            <a:avLst/>
          </a:prstGeom>
        </p:spPr>
      </p:pic>
      <p:sp>
        <p:nvSpPr>
          <p:cNvPr id="5" name="Rectangle 4">
            <a:extLst>
              <a:ext uri="{FF2B5EF4-FFF2-40B4-BE49-F238E27FC236}">
                <a16:creationId xmlns:a16="http://schemas.microsoft.com/office/drawing/2014/main" id="{2F9A58E1-8526-43D7-876C-64B0DACF9027}"/>
              </a:ext>
            </a:extLst>
          </p:cNvPr>
          <p:cNvSpPr/>
          <p:nvPr/>
        </p:nvSpPr>
        <p:spPr bwMode="auto">
          <a:xfrm>
            <a:off x="1795670" y="1966842"/>
            <a:ext cx="914399" cy="1234659"/>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6" name="Picture 5" descr="A black line with numbers&#10;&#10;Description automatically generated">
            <a:extLst>
              <a:ext uri="{FF2B5EF4-FFF2-40B4-BE49-F238E27FC236}">
                <a16:creationId xmlns:a16="http://schemas.microsoft.com/office/drawing/2014/main" id="{B5CF4597-0587-CB4F-39B5-6D62E25E9384}"/>
              </a:ext>
            </a:extLst>
          </p:cNvPr>
          <p:cNvPicPr>
            <a:picLocks noChangeAspect="1"/>
          </p:cNvPicPr>
          <p:nvPr/>
        </p:nvPicPr>
        <p:blipFill>
          <a:blip r:embed="rId5"/>
          <a:stretch>
            <a:fillRect/>
          </a:stretch>
        </p:blipFill>
        <p:spPr>
          <a:xfrm>
            <a:off x="0" y="3670213"/>
            <a:ext cx="9144000" cy="1925053"/>
          </a:xfrm>
          <a:prstGeom prst="rect">
            <a:avLst/>
          </a:prstGeom>
        </p:spPr>
      </p:pic>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B18AB9C4-2B49-129A-1719-8A97FB2670F0}"/>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B13029-77AF-40AD-9D8B-010C217E6B95}" type="slidenum">
              <a:rPr lang="de-DE" altLang="en-US">
                <a:solidFill>
                  <a:schemeClr val="bg1"/>
                </a:solidFill>
              </a:rPr>
              <a:pPr/>
              <a:t>4</a:t>
            </a:fld>
            <a:endParaRPr lang="de-DE" altLang="en-US">
              <a:solidFill>
                <a:schemeClr val="bg1"/>
              </a:solidFill>
            </a:endParaRPr>
          </a:p>
        </p:txBody>
      </p:sp>
      <p:sp>
        <p:nvSpPr>
          <p:cNvPr id="6147" name="Rectangle 2">
            <a:extLst>
              <a:ext uri="{FF2B5EF4-FFF2-40B4-BE49-F238E27FC236}">
                <a16:creationId xmlns:a16="http://schemas.microsoft.com/office/drawing/2014/main" id="{AE3D0622-F78C-B00D-EBDA-958921AD4013}"/>
              </a:ext>
            </a:extLst>
          </p:cNvPr>
          <p:cNvSpPr>
            <a:spLocks noGrp="1" noChangeArrowheads="1"/>
          </p:cNvSpPr>
          <p:nvPr>
            <p:ph type="title"/>
          </p:nvPr>
        </p:nvSpPr>
        <p:spPr/>
        <p:txBody>
          <a:bodyPr/>
          <a:lstStyle/>
          <a:p>
            <a:r>
              <a:rPr lang="en-US" altLang="en-US" dirty="0" err="1"/>
              <a:t>Verifikacioni</a:t>
            </a:r>
            <a:r>
              <a:rPr lang="en-US" altLang="en-US" dirty="0"/>
              <a:t> plan</a:t>
            </a:r>
            <a:endParaRPr lang="en-US" dirty="0"/>
          </a:p>
        </p:txBody>
      </p:sp>
      <p:sp>
        <p:nvSpPr>
          <p:cNvPr id="6148" name="Rectangle 3">
            <a:extLst>
              <a:ext uri="{FF2B5EF4-FFF2-40B4-BE49-F238E27FC236}">
                <a16:creationId xmlns:a16="http://schemas.microsoft.com/office/drawing/2014/main" id="{0C60CE78-7589-7502-2D91-CEDF7B5273F9}"/>
              </a:ext>
            </a:extLst>
          </p:cNvPr>
          <p:cNvSpPr>
            <a:spLocks noGrp="1" noChangeArrowheads="1"/>
          </p:cNvSpPr>
          <p:nvPr>
            <p:ph type="body" idx="1"/>
          </p:nvPr>
        </p:nvSpPr>
        <p:spPr>
          <a:xfrm>
            <a:off x="319088" y="863600"/>
            <a:ext cx="4972307" cy="3815578"/>
          </a:xfrm>
        </p:spPr>
        <p:txBody>
          <a:bodyPr/>
          <a:lstStyle/>
          <a:p>
            <a:r>
              <a:rPr lang="en-US" dirty="0" err="1">
                <a:ea typeface="+mn-lt"/>
                <a:cs typeface="+mn-lt"/>
              </a:rPr>
              <a:t>Verifikacioni</a:t>
            </a:r>
            <a:r>
              <a:rPr lang="en-US" dirty="0">
                <a:ea typeface="+mn-lt"/>
                <a:cs typeface="+mn-lt"/>
              </a:rPr>
              <a:t> plan je </a:t>
            </a:r>
            <a:r>
              <a:rPr lang="en-US" dirty="0" err="1">
                <a:ea typeface="+mn-lt"/>
                <a:cs typeface="+mn-lt"/>
              </a:rPr>
              <a:t>odlučujući</a:t>
            </a:r>
            <a:r>
              <a:rPr lang="en-US" dirty="0">
                <a:ea typeface="+mn-lt"/>
                <a:cs typeface="+mn-lt"/>
              </a:rPr>
              <a:t> </a:t>
            </a:r>
            <a:r>
              <a:rPr lang="en-US" dirty="0" err="1">
                <a:ea typeface="+mn-lt"/>
                <a:cs typeface="+mn-lt"/>
              </a:rPr>
              <a:t>faktor</a:t>
            </a:r>
            <a:r>
              <a:rPr lang="en-US" dirty="0">
                <a:ea typeface="+mn-lt"/>
                <a:cs typeface="+mn-lt"/>
              </a:rPr>
              <a:t> za </a:t>
            </a:r>
            <a:r>
              <a:rPr lang="en-US" dirty="0" err="1">
                <a:ea typeface="+mn-lt"/>
                <a:cs typeface="+mn-lt"/>
              </a:rPr>
              <a:t>uspeh</a:t>
            </a:r>
            <a:r>
              <a:rPr lang="en-US" dirty="0">
                <a:ea typeface="+mn-lt"/>
                <a:cs typeface="+mn-lt"/>
              </a:rPr>
              <a:t> </a:t>
            </a:r>
            <a:r>
              <a:rPr lang="en-US" dirty="0" err="1">
                <a:ea typeface="+mn-lt"/>
                <a:cs typeface="+mn-lt"/>
              </a:rPr>
              <a:t>kompletnog</a:t>
            </a:r>
            <a:r>
              <a:rPr lang="en-US" dirty="0">
                <a:ea typeface="+mn-lt"/>
                <a:cs typeface="+mn-lt"/>
              </a:rPr>
              <a:t> </a:t>
            </a:r>
            <a:r>
              <a:rPr lang="en-US" dirty="0" err="1">
                <a:ea typeface="+mn-lt"/>
                <a:cs typeface="+mn-lt"/>
              </a:rPr>
              <a:t>procesa</a:t>
            </a:r>
            <a:r>
              <a:rPr lang="en-US" dirty="0">
                <a:ea typeface="+mn-lt"/>
                <a:cs typeface="+mn-lt"/>
              </a:rPr>
              <a:t> </a:t>
            </a:r>
            <a:r>
              <a:rPr lang="en-US" dirty="0" err="1">
                <a:ea typeface="+mn-lt"/>
                <a:cs typeface="+mn-lt"/>
              </a:rPr>
              <a:t>verifikacije</a:t>
            </a:r>
            <a:endParaRPr lang="en-US" dirty="0" err="1">
              <a:cs typeface="Arial"/>
            </a:endParaRPr>
          </a:p>
          <a:p>
            <a:pPr eaLnBrk="1" hangingPunct="1"/>
            <a:endParaRPr lang="en-US" altLang="en-US"/>
          </a:p>
          <a:p>
            <a:pPr eaLnBrk="1" hangingPunct="1"/>
            <a:r>
              <a:rPr lang="en-US" altLang="en-US" dirty="0"/>
              <a:t>On </a:t>
            </a:r>
            <a:r>
              <a:rPr lang="en-US" altLang="en-US" dirty="0" err="1"/>
              <a:t>definiše</a:t>
            </a:r>
            <a:r>
              <a:rPr lang="en-US" altLang="en-US" dirty="0"/>
              <a:t> ne </a:t>
            </a:r>
            <a:r>
              <a:rPr lang="en-US" altLang="en-US" dirty="0" err="1"/>
              <a:t>samo</a:t>
            </a:r>
            <a:r>
              <a:rPr lang="en-US" altLang="en-US" dirty="0"/>
              <a:t> </a:t>
            </a:r>
            <a:r>
              <a:rPr lang="en-US" altLang="en-US" dirty="0" err="1"/>
              <a:t>aktivnosti</a:t>
            </a:r>
            <a:r>
              <a:rPr lang="en-US" altLang="en-US" dirty="0"/>
              <a:t> </a:t>
            </a:r>
            <a:r>
              <a:rPr lang="en-US" altLang="en-US" dirty="0" err="1"/>
              <a:t>koje</a:t>
            </a:r>
            <a:r>
              <a:rPr lang="en-US" altLang="en-US" dirty="0"/>
              <a:t> </a:t>
            </a:r>
            <a:r>
              <a:rPr lang="en-US" altLang="en-US" dirty="0" err="1"/>
              <a:t>će</a:t>
            </a:r>
            <a:r>
              <a:rPr lang="en-US" altLang="en-US" dirty="0"/>
              <a:t> </a:t>
            </a:r>
            <a:r>
              <a:rPr lang="en-US" altLang="en-US" dirty="0" err="1"/>
              <a:t>verifikacioni</a:t>
            </a:r>
            <a:r>
              <a:rPr lang="en-US" altLang="en-US" dirty="0"/>
              <a:t> </a:t>
            </a:r>
            <a:r>
              <a:rPr lang="en-US" altLang="en-US" dirty="0" err="1"/>
              <a:t>tim</a:t>
            </a:r>
            <a:r>
              <a:rPr lang="en-US" altLang="en-US" dirty="0"/>
              <a:t> da </a:t>
            </a:r>
            <a:r>
              <a:rPr lang="en-US" altLang="en-US" dirty="0" err="1"/>
              <a:t>preduzme</a:t>
            </a:r>
            <a:r>
              <a:rPr lang="en-US" altLang="en-US" dirty="0"/>
              <a:t>, </a:t>
            </a:r>
            <a:r>
              <a:rPr lang="en-US" altLang="en-US" dirty="0" err="1"/>
              <a:t>već</a:t>
            </a:r>
            <a:r>
              <a:rPr lang="en-US" altLang="en-US" dirty="0"/>
              <a:t> </a:t>
            </a:r>
            <a:r>
              <a:rPr lang="en-US" altLang="en-US" dirty="0" err="1"/>
              <a:t>opisuje</a:t>
            </a:r>
            <a:r>
              <a:rPr lang="en-US" altLang="en-US" dirty="0"/>
              <a:t> </a:t>
            </a:r>
            <a:r>
              <a:rPr lang="en-US" altLang="en-US" dirty="0" err="1"/>
              <a:t>i</a:t>
            </a:r>
            <a:r>
              <a:rPr lang="en-US" altLang="en-US" dirty="0"/>
              <a:t> </a:t>
            </a:r>
            <a:r>
              <a:rPr lang="en-US" altLang="en-US" dirty="0" err="1"/>
              <a:t>način</a:t>
            </a:r>
            <a:r>
              <a:rPr lang="en-US" altLang="en-US" dirty="0"/>
              <a:t> </a:t>
            </a:r>
            <a:r>
              <a:rPr lang="en-US" altLang="en-US" dirty="0" err="1"/>
              <a:t>na</a:t>
            </a:r>
            <a:r>
              <a:rPr lang="en-US" altLang="en-US" dirty="0"/>
              <a:t> koji </a:t>
            </a:r>
            <a:r>
              <a:rPr lang="en-US" altLang="en-US" dirty="0" err="1"/>
              <a:t>će</a:t>
            </a:r>
            <a:r>
              <a:rPr lang="en-US" altLang="en-US" dirty="0"/>
              <a:t> to da se </a:t>
            </a:r>
            <a:r>
              <a:rPr lang="en-US" altLang="en-US" dirty="0" err="1"/>
              <a:t>uradi</a:t>
            </a:r>
            <a:endParaRPr lang="en-US" altLang="en-US" dirty="0" err="1">
              <a:cs typeface="Arial"/>
            </a:endParaRPr>
          </a:p>
          <a:p>
            <a:endParaRPr lang="en-US" altLang="en-US" dirty="0"/>
          </a:p>
          <a:p>
            <a:r>
              <a:rPr lang="en-US" dirty="0" err="1">
                <a:ea typeface="+mn-lt"/>
                <a:cs typeface="+mn-lt"/>
              </a:rPr>
              <a:t>Pošto</a:t>
            </a:r>
            <a:r>
              <a:rPr lang="en-US" dirty="0">
                <a:ea typeface="+mn-lt"/>
                <a:cs typeface="+mn-lt"/>
              </a:rPr>
              <a:t> je to </a:t>
            </a:r>
            <a:r>
              <a:rPr lang="en-US" dirty="0" err="1">
                <a:ea typeface="+mn-lt"/>
                <a:cs typeface="+mn-lt"/>
              </a:rPr>
              <a:t>prvi</a:t>
            </a:r>
            <a:r>
              <a:rPr lang="en-US" dirty="0">
                <a:ea typeface="+mn-lt"/>
                <a:cs typeface="+mn-lt"/>
              </a:rPr>
              <a:t> </a:t>
            </a:r>
            <a:r>
              <a:rPr lang="en-US" dirty="0" err="1">
                <a:ea typeface="+mn-lt"/>
                <a:cs typeface="+mn-lt"/>
              </a:rPr>
              <a:t>korak</a:t>
            </a:r>
            <a:r>
              <a:rPr lang="en-US" dirty="0">
                <a:ea typeface="+mn-lt"/>
                <a:cs typeface="+mn-lt"/>
              </a:rPr>
              <a:t> u </a:t>
            </a:r>
            <a:r>
              <a:rPr lang="en-US" dirty="0" err="1">
                <a:ea typeface="+mn-lt"/>
                <a:cs typeface="+mn-lt"/>
              </a:rPr>
              <a:t>verifikacionom</a:t>
            </a:r>
            <a:r>
              <a:rPr lang="en-US" dirty="0">
                <a:ea typeface="+mn-lt"/>
                <a:cs typeface="+mn-lt"/>
              </a:rPr>
              <a:t> </a:t>
            </a:r>
            <a:r>
              <a:rPr lang="en-US" dirty="0" err="1">
                <a:ea typeface="+mn-lt"/>
                <a:cs typeface="+mn-lt"/>
              </a:rPr>
              <a:t>ciklusu</a:t>
            </a:r>
            <a:r>
              <a:rPr lang="en-US" dirty="0">
                <a:ea typeface="+mn-lt"/>
                <a:cs typeface="+mn-lt"/>
              </a:rPr>
              <a:t>, </a:t>
            </a:r>
            <a:r>
              <a:rPr lang="en-US" dirty="0" err="1">
                <a:ea typeface="+mn-lt"/>
                <a:cs typeface="+mn-lt"/>
              </a:rPr>
              <a:t>svi</a:t>
            </a:r>
            <a:r>
              <a:rPr lang="en-US" dirty="0">
                <a:ea typeface="+mn-lt"/>
                <a:cs typeface="+mn-lt"/>
              </a:rPr>
              <a:t> </a:t>
            </a:r>
            <a:r>
              <a:rPr lang="en-US" dirty="0" err="1">
                <a:ea typeface="+mn-lt"/>
                <a:cs typeface="+mn-lt"/>
              </a:rPr>
              <a:t>naredni</a:t>
            </a:r>
            <a:r>
              <a:rPr lang="en-US" dirty="0">
                <a:ea typeface="+mn-lt"/>
                <a:cs typeface="+mn-lt"/>
              </a:rPr>
              <a:t> </a:t>
            </a:r>
            <a:r>
              <a:rPr lang="en-US" dirty="0" err="1">
                <a:ea typeface="+mn-lt"/>
                <a:cs typeface="+mn-lt"/>
              </a:rPr>
              <a:t>koraci</a:t>
            </a:r>
            <a:r>
              <a:rPr lang="en-US" dirty="0">
                <a:ea typeface="+mn-lt"/>
                <a:cs typeface="+mn-lt"/>
              </a:rPr>
              <a:t> </a:t>
            </a:r>
            <a:r>
              <a:rPr lang="en-US" dirty="0" err="1">
                <a:ea typeface="+mn-lt"/>
                <a:cs typeface="+mn-lt"/>
              </a:rPr>
              <a:t>bazirani</a:t>
            </a:r>
            <a:r>
              <a:rPr lang="en-US" dirty="0">
                <a:ea typeface="+mn-lt"/>
                <a:cs typeface="+mn-lt"/>
              </a:rPr>
              <a:t> </a:t>
            </a:r>
            <a:r>
              <a:rPr lang="en-US" dirty="0" err="1">
                <a:ea typeface="+mn-lt"/>
                <a:cs typeface="+mn-lt"/>
              </a:rPr>
              <a:t>su</a:t>
            </a:r>
            <a:r>
              <a:rPr lang="en-US" dirty="0">
                <a:ea typeface="+mn-lt"/>
                <a:cs typeface="+mn-lt"/>
              </a:rPr>
              <a:t> </a:t>
            </a:r>
            <a:r>
              <a:rPr lang="en-US" dirty="0" err="1">
                <a:ea typeface="+mn-lt"/>
                <a:cs typeface="+mn-lt"/>
              </a:rPr>
              <a:t>na</a:t>
            </a:r>
            <a:r>
              <a:rPr lang="en-US" dirty="0">
                <a:ea typeface="+mn-lt"/>
                <a:cs typeface="+mn-lt"/>
              </a:rPr>
              <a:t> </a:t>
            </a:r>
            <a:r>
              <a:rPr lang="en-US" dirty="0" err="1">
                <a:ea typeface="+mn-lt"/>
                <a:cs typeface="+mn-lt"/>
              </a:rPr>
              <a:t>ovom</a:t>
            </a:r>
            <a:r>
              <a:rPr lang="en-US" dirty="0">
                <a:ea typeface="+mn-lt"/>
                <a:cs typeface="+mn-lt"/>
              </a:rPr>
              <a:t> </a:t>
            </a:r>
            <a:r>
              <a:rPr lang="en-US" dirty="0" err="1">
                <a:ea typeface="+mn-lt"/>
                <a:cs typeface="+mn-lt"/>
              </a:rPr>
              <a:t>dokumentu</a:t>
            </a:r>
            <a:endParaRPr lang="en-US" dirty="0" err="1">
              <a:cs typeface="Arial"/>
            </a:endParaRPr>
          </a:p>
          <a:p>
            <a:endParaRPr lang="en-US" dirty="0"/>
          </a:p>
          <a:p>
            <a:pPr eaLnBrk="1" hangingPunct="1"/>
            <a:r>
              <a:rPr lang="en-US" altLang="en-US" dirty="0" err="1"/>
              <a:t>Ovaj</a:t>
            </a:r>
            <a:r>
              <a:rPr lang="en-US" altLang="en-US" dirty="0"/>
              <a:t> </a:t>
            </a:r>
            <a:r>
              <a:rPr lang="en-US" altLang="en-US" dirty="0" err="1"/>
              <a:t>dokument</a:t>
            </a:r>
            <a:r>
              <a:rPr lang="en-US" altLang="en-US" dirty="0"/>
              <a:t> je "</a:t>
            </a:r>
            <a:r>
              <a:rPr lang="en-US" altLang="en-US" dirty="0" err="1"/>
              <a:t>živ</a:t>
            </a:r>
            <a:r>
              <a:rPr lang="en-US" altLang="en-US" dirty="0"/>
              <a:t>" </a:t>
            </a:r>
            <a:r>
              <a:rPr lang="en-US" altLang="en-US" dirty="0" err="1"/>
              <a:t>dokument</a:t>
            </a:r>
            <a:r>
              <a:rPr lang="en-US" altLang="en-US" dirty="0"/>
              <a:t> u </a:t>
            </a:r>
            <a:r>
              <a:rPr lang="en-US" altLang="en-US" dirty="0" err="1"/>
              <a:t>smislu</a:t>
            </a:r>
            <a:r>
              <a:rPr lang="en-US" altLang="en-US" dirty="0"/>
              <a:t> da je </a:t>
            </a:r>
            <a:r>
              <a:rPr lang="en-US" altLang="en-US" dirty="0" err="1"/>
              <a:t>podložan</a:t>
            </a:r>
            <a:r>
              <a:rPr lang="en-US" altLang="en-US" dirty="0"/>
              <a:t> </a:t>
            </a:r>
            <a:r>
              <a:rPr lang="en-US" altLang="en-US" dirty="0" err="1"/>
              <a:t>izmenama</a:t>
            </a:r>
            <a:r>
              <a:rPr lang="en-US" altLang="en-US" dirty="0"/>
              <a:t>, a za </a:t>
            </a:r>
            <a:r>
              <a:rPr lang="en-US" altLang="en-US" dirty="0" err="1"/>
              <a:t>njega</a:t>
            </a:r>
            <a:r>
              <a:rPr lang="en-US" altLang="en-US" dirty="0"/>
              <a:t> je </a:t>
            </a:r>
            <a:r>
              <a:rPr lang="en-US" altLang="en-US" dirty="0" err="1"/>
              <a:t>zadužen</a:t>
            </a:r>
            <a:r>
              <a:rPr lang="en-US" altLang="en-US" dirty="0"/>
              <a:t> </a:t>
            </a:r>
            <a:r>
              <a:rPr lang="en-US" altLang="en-US" dirty="0" err="1"/>
              <a:t>ceo</a:t>
            </a:r>
            <a:r>
              <a:rPr lang="en-US" altLang="en-US" dirty="0"/>
              <a:t> </a:t>
            </a:r>
            <a:r>
              <a:rPr lang="en-US" altLang="en-US" dirty="0" err="1"/>
              <a:t>dizajn</a:t>
            </a:r>
            <a:r>
              <a:rPr lang="en-US" altLang="en-US" dirty="0"/>
              <a:t> </a:t>
            </a:r>
            <a:r>
              <a:rPr lang="en-US" altLang="en-US" dirty="0" err="1"/>
              <a:t>i</a:t>
            </a:r>
            <a:r>
              <a:rPr lang="en-US" altLang="en-US" dirty="0"/>
              <a:t> </a:t>
            </a:r>
            <a:r>
              <a:rPr lang="en-US" altLang="en-US" dirty="0" err="1"/>
              <a:t>verifikacioni</a:t>
            </a:r>
            <a:r>
              <a:rPr lang="en-US" altLang="en-US" dirty="0"/>
              <a:t> </a:t>
            </a:r>
            <a:r>
              <a:rPr lang="en-US" altLang="en-US" dirty="0" err="1"/>
              <a:t>tim</a:t>
            </a:r>
            <a:endParaRPr lang="en-US" altLang="en-US" dirty="0" err="1">
              <a:cs typeface="Arial"/>
            </a:endParaRPr>
          </a:p>
        </p:txBody>
      </p:sp>
      <p:pic>
        <p:nvPicPr>
          <p:cNvPr id="2" name="Picture 1" descr="A diagram of a verification cycle&#10;&#10;Description automatically generated">
            <a:extLst>
              <a:ext uri="{FF2B5EF4-FFF2-40B4-BE49-F238E27FC236}">
                <a16:creationId xmlns:a16="http://schemas.microsoft.com/office/drawing/2014/main" id="{8123A74A-B354-F1BF-B153-B2B26ADF2F22}"/>
              </a:ext>
            </a:extLst>
          </p:cNvPr>
          <p:cNvPicPr>
            <a:picLocks noChangeAspect="1"/>
          </p:cNvPicPr>
          <p:nvPr/>
        </p:nvPicPr>
        <p:blipFill>
          <a:blip r:embed="rId2"/>
          <a:stretch>
            <a:fillRect/>
          </a:stretch>
        </p:blipFill>
        <p:spPr>
          <a:xfrm>
            <a:off x="5411100" y="865616"/>
            <a:ext cx="3727880" cy="4076443"/>
          </a:xfrm>
          <a:prstGeom prst="rect">
            <a:avLst/>
          </a:prstGeom>
        </p:spPr>
      </p:pic>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37</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sr-Latn-RS" altLang="en-US" sz="2400" kern="0" dirty="0"/>
              <a:t>Test slučaj</a:t>
            </a:r>
            <a:r>
              <a:rPr lang="en-US" altLang="en-US" sz="2400" kern="0" dirty="0"/>
              <a:t> 1.1.4 </a:t>
            </a:r>
            <a:r>
              <a:rPr lang="sr-Latn-RS" altLang="en-US" sz="2400" kern="0" dirty="0"/>
              <a:t>sa greškom </a:t>
            </a:r>
            <a:r>
              <a:rPr lang="en-US" altLang="en-US" sz="2400" kern="0" dirty="0"/>
              <a:t>(ADD </a:t>
            </a:r>
            <a:r>
              <a:rPr lang="sr-Latn-RS" altLang="en-US" sz="2400" kern="0" dirty="0"/>
              <a:t>komanda na</a:t>
            </a:r>
            <a:r>
              <a:rPr lang="en-US" altLang="en-US" sz="2400" kern="0" dirty="0"/>
              <a:t> port</a:t>
            </a:r>
            <a:r>
              <a:rPr lang="sr-Latn-RS" altLang="en-US" sz="2400" kern="0" dirty="0"/>
              <a:t>u</a:t>
            </a:r>
            <a:r>
              <a:rPr lang="en-US" altLang="en-US" sz="2400" kern="0" dirty="0"/>
              <a:t> 4)</a:t>
            </a:r>
            <a:endParaRPr lang="en-US" dirty="0"/>
          </a:p>
        </p:txBody>
      </p:sp>
      <p:pic>
        <p:nvPicPr>
          <p:cNvPr id="2" name="Picture 1">
            <a:extLst>
              <a:ext uri="{FF2B5EF4-FFF2-40B4-BE49-F238E27FC236}">
                <a16:creationId xmlns:a16="http://schemas.microsoft.com/office/drawing/2014/main" id="{03649120-DF3C-0CA0-610A-9A0485198D92}"/>
              </a:ext>
            </a:extLst>
          </p:cNvPr>
          <p:cNvPicPr>
            <a:picLocks noChangeAspect="1"/>
          </p:cNvPicPr>
          <p:nvPr/>
        </p:nvPicPr>
        <p:blipFill>
          <a:blip r:embed="rId4"/>
          <a:stretch>
            <a:fillRect/>
          </a:stretch>
        </p:blipFill>
        <p:spPr>
          <a:xfrm>
            <a:off x="0" y="2214563"/>
            <a:ext cx="9144000" cy="2428875"/>
          </a:xfrm>
          <a:prstGeom prst="rect">
            <a:avLst/>
          </a:prstGeom>
        </p:spPr>
      </p:pic>
    </p:spTree>
    <p:extLst>
      <p:ext uri="{BB962C8B-B14F-4D97-AF65-F5344CB8AC3E}">
        <p14:creationId xmlns:p14="http://schemas.microsoft.com/office/powerpoint/2010/main" val="176388189"/>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38</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en-US" altLang="en-US" sz="2400" kern="0" dirty="0"/>
              <a:t>Test </a:t>
            </a:r>
            <a:r>
              <a:rPr lang="sr-Latn-RS" altLang="en-US" sz="2400" kern="0" dirty="0"/>
              <a:t>slučaj</a:t>
            </a:r>
            <a:r>
              <a:rPr lang="en-US" altLang="en-US" sz="2400" kern="0" dirty="0"/>
              <a:t> 1.2.1 (SUB </a:t>
            </a:r>
            <a:r>
              <a:rPr lang="sr-Latn-RS" altLang="en-US" sz="2400" kern="0" dirty="0"/>
              <a:t>komanda na svakom portu</a:t>
            </a:r>
            <a:r>
              <a:rPr lang="en-US" altLang="en-US" sz="2400" kern="0" dirty="0"/>
              <a:t>)</a:t>
            </a:r>
            <a:endParaRPr lang="en-US" dirty="0"/>
          </a:p>
        </p:txBody>
      </p:sp>
      <p:pic>
        <p:nvPicPr>
          <p:cNvPr id="4" name="Picture 3" descr="A group of black text&#10;&#10;Description automatically generated">
            <a:extLst>
              <a:ext uri="{FF2B5EF4-FFF2-40B4-BE49-F238E27FC236}">
                <a16:creationId xmlns:a16="http://schemas.microsoft.com/office/drawing/2014/main" id="{BFB56AD5-A14D-F114-45DF-4462E61B5BF7}"/>
              </a:ext>
            </a:extLst>
          </p:cNvPr>
          <p:cNvPicPr>
            <a:picLocks noChangeAspect="1"/>
          </p:cNvPicPr>
          <p:nvPr/>
        </p:nvPicPr>
        <p:blipFill>
          <a:blip r:embed="rId4"/>
          <a:stretch>
            <a:fillRect/>
          </a:stretch>
        </p:blipFill>
        <p:spPr>
          <a:xfrm>
            <a:off x="1700419" y="723210"/>
            <a:ext cx="5157857" cy="122610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D9E285F-42EA-872D-E17C-DF67F9930FC9}"/>
              </a:ext>
            </a:extLst>
          </p:cNvPr>
          <p:cNvPicPr>
            <a:picLocks noChangeAspect="1"/>
          </p:cNvPicPr>
          <p:nvPr/>
        </p:nvPicPr>
        <p:blipFill>
          <a:blip r:embed="rId5"/>
          <a:stretch>
            <a:fillRect/>
          </a:stretch>
        </p:blipFill>
        <p:spPr>
          <a:xfrm>
            <a:off x="0" y="1975014"/>
            <a:ext cx="9144000" cy="4321538"/>
          </a:xfrm>
          <a:prstGeom prst="rect">
            <a:avLst/>
          </a:prstGeom>
        </p:spPr>
      </p:pic>
    </p:spTree>
    <p:extLst>
      <p:ext uri="{BB962C8B-B14F-4D97-AF65-F5344CB8AC3E}">
        <p14:creationId xmlns:p14="http://schemas.microsoft.com/office/powerpoint/2010/main" val="1228189475"/>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1">
            <a:extLst>
              <a:ext uri="{FF2B5EF4-FFF2-40B4-BE49-F238E27FC236}">
                <a16:creationId xmlns:a16="http://schemas.microsoft.com/office/drawing/2014/main" id="{BFC03E95-2594-B11C-B575-A3A114B6887E}"/>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C77458-2797-4CAB-AB47-250A07A3BE87}" type="slidenum">
              <a:rPr lang="de-DE" altLang="en-US">
                <a:solidFill>
                  <a:schemeClr val="bg1"/>
                </a:solidFill>
              </a:rPr>
              <a:pPr/>
              <a:t>39</a:t>
            </a:fld>
            <a:endParaRPr lang="de-DE" altLang="en-US">
              <a:solidFill>
                <a:schemeClr val="bg1"/>
              </a:solidFill>
            </a:endParaRPr>
          </a:p>
        </p:txBody>
      </p:sp>
      <p:sp>
        <p:nvSpPr>
          <p:cNvPr id="30723" name="Rectangle 26">
            <a:hlinkClick r:id="rId3"/>
            <a:extLst>
              <a:ext uri="{FF2B5EF4-FFF2-40B4-BE49-F238E27FC236}">
                <a16:creationId xmlns:a16="http://schemas.microsoft.com/office/drawing/2014/main" id="{16D18257-9541-B82B-5F8A-8B7ABD347231}"/>
              </a:ext>
            </a:extLst>
          </p:cNvPr>
          <p:cNvSpPr>
            <a:spLocks noChangeArrowheads="1"/>
          </p:cNvSpPr>
          <p:nvPr/>
        </p:nvSpPr>
        <p:spPr bwMode="auto">
          <a:xfrm>
            <a:off x="4533900" y="5100638"/>
            <a:ext cx="206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a:p>
        </p:txBody>
      </p:sp>
      <p:sp>
        <p:nvSpPr>
          <p:cNvPr id="3" name="Rectangle 2">
            <a:extLst>
              <a:ext uri="{FF2B5EF4-FFF2-40B4-BE49-F238E27FC236}">
                <a16:creationId xmlns:a16="http://schemas.microsoft.com/office/drawing/2014/main" id="{3B072C0F-FF88-ECFF-3CFD-11618CBF7AFE}"/>
              </a:ext>
            </a:extLst>
          </p:cNvPr>
          <p:cNvSpPr txBox="1">
            <a:spLocks noChangeArrowheads="1"/>
          </p:cNvSpPr>
          <p:nvPr/>
        </p:nvSpPr>
        <p:spPr>
          <a:xfrm>
            <a:off x="314325" y="9525"/>
            <a:ext cx="8515350" cy="600075"/>
          </a:xfrm>
          <a:prstGeom prst="rect">
            <a:avLst/>
          </a:prstGeom>
        </p:spPr>
        <p:txBody>
          <a:bodyPr lIns="91440" tIns="45720" rIns="91440" bIns="45720" anchor="t"/>
          <a:lst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r>
              <a:rPr lang="en-US" altLang="en-US" sz="2400" kern="0" dirty="0"/>
              <a:t> </a:t>
            </a:r>
            <a:r>
              <a:rPr lang="sr-Latn-RS" altLang="en-US" sz="2400" kern="0" dirty="0"/>
              <a:t>T</a:t>
            </a:r>
            <a:r>
              <a:rPr lang="en-US" altLang="en-US" sz="2400" kern="0" dirty="0" err="1"/>
              <a:t>est</a:t>
            </a:r>
            <a:r>
              <a:rPr lang="en-US" altLang="en-US" sz="2400" kern="0" dirty="0"/>
              <a:t> </a:t>
            </a:r>
            <a:r>
              <a:rPr lang="sr-Latn-RS" altLang="en-US" sz="2400" kern="0" dirty="0"/>
              <a:t>slučaj</a:t>
            </a:r>
            <a:r>
              <a:rPr lang="en-US" altLang="en-US" sz="2400" kern="0" dirty="0"/>
              <a:t> 1.3.1</a:t>
            </a:r>
            <a:r>
              <a:rPr lang="sr-Latn-RS" altLang="en-US" sz="2400" kern="0" dirty="0"/>
              <a:t> sa greškom</a:t>
            </a:r>
            <a:r>
              <a:rPr lang="en-US" altLang="en-US" sz="2400" kern="0" dirty="0"/>
              <a:t> (over/underflow)</a:t>
            </a:r>
            <a:endParaRPr lang="en-US" dirty="0"/>
          </a:p>
        </p:txBody>
      </p:sp>
      <p:pic>
        <p:nvPicPr>
          <p:cNvPr id="2" name="Picture 1" descr="A group of black text&#10;&#10;Description automatically generated">
            <a:extLst>
              <a:ext uri="{FF2B5EF4-FFF2-40B4-BE49-F238E27FC236}">
                <a16:creationId xmlns:a16="http://schemas.microsoft.com/office/drawing/2014/main" id="{56B40D97-A13F-1F8F-E3D5-C288DC587B13}"/>
              </a:ext>
            </a:extLst>
          </p:cNvPr>
          <p:cNvPicPr>
            <a:picLocks noChangeAspect="1"/>
          </p:cNvPicPr>
          <p:nvPr/>
        </p:nvPicPr>
        <p:blipFill>
          <a:blip r:embed="rId4"/>
          <a:stretch>
            <a:fillRect/>
          </a:stretch>
        </p:blipFill>
        <p:spPr>
          <a:xfrm>
            <a:off x="2968" y="1127401"/>
            <a:ext cx="9138064" cy="1533110"/>
          </a:xfrm>
          <a:prstGeom prst="rect">
            <a:avLst/>
          </a:prstGeom>
        </p:spPr>
      </p:pic>
      <p:pic>
        <p:nvPicPr>
          <p:cNvPr id="6" name="Picture 5" descr="A black and white lines with numbers&#10;&#10;Description automatically generated">
            <a:extLst>
              <a:ext uri="{FF2B5EF4-FFF2-40B4-BE49-F238E27FC236}">
                <a16:creationId xmlns:a16="http://schemas.microsoft.com/office/drawing/2014/main" id="{8789D303-033E-4251-86EB-7A98E53E4736}"/>
              </a:ext>
            </a:extLst>
          </p:cNvPr>
          <p:cNvPicPr>
            <a:picLocks noChangeAspect="1"/>
          </p:cNvPicPr>
          <p:nvPr/>
        </p:nvPicPr>
        <p:blipFill>
          <a:blip r:embed="rId5"/>
          <a:stretch>
            <a:fillRect/>
          </a:stretch>
        </p:blipFill>
        <p:spPr>
          <a:xfrm>
            <a:off x="0" y="3143036"/>
            <a:ext cx="9144000" cy="2714360"/>
          </a:xfrm>
          <a:prstGeom prst="rect">
            <a:avLst/>
          </a:prstGeom>
        </p:spPr>
      </p:pic>
      <p:sp>
        <p:nvSpPr>
          <p:cNvPr id="5" name="Rectangle: Rounded Corners 4">
            <a:extLst>
              <a:ext uri="{FF2B5EF4-FFF2-40B4-BE49-F238E27FC236}">
                <a16:creationId xmlns:a16="http://schemas.microsoft.com/office/drawing/2014/main" id="{40A1EE10-850E-C9DA-1CD1-09B8F85B50D2}"/>
              </a:ext>
            </a:extLst>
          </p:cNvPr>
          <p:cNvSpPr/>
          <p:nvPr/>
        </p:nvSpPr>
        <p:spPr bwMode="auto">
          <a:xfrm>
            <a:off x="8378741" y="6162237"/>
            <a:ext cx="459270" cy="479958"/>
          </a:xfrm>
          <a:prstGeom prst="roundRect">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solidFill>
                  <a:schemeClr val="bg1"/>
                </a:solidFill>
                <a:latin typeface="Arial"/>
                <a:cs typeface="Arial"/>
              </a:rPr>
              <a:t>5</a:t>
            </a:r>
            <a:endParaRPr lang="en-US" dirty="0">
              <a:solidFill>
                <a:schemeClr val="bg1"/>
              </a:solidFill>
              <a:latin typeface="Arial"/>
              <a:cs typeface="Arial"/>
            </a:endParaRPr>
          </a:p>
        </p:txBody>
      </p:sp>
    </p:spTree>
    <p:extLst>
      <p:ext uri="{BB962C8B-B14F-4D97-AF65-F5344CB8AC3E}">
        <p14:creationId xmlns:p14="http://schemas.microsoft.com/office/powerpoint/2010/main" val="228499708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8CD1940A-D1D6-4C84-B8C0-33BD005529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E7D8A2-95F5-40F6-A6F6-54414081584D}" type="slidenum">
              <a:rPr lang="de-DE" altLang="en-US">
                <a:solidFill>
                  <a:schemeClr val="bg1"/>
                </a:solidFill>
              </a:rPr>
              <a:pPr/>
              <a:t>5</a:t>
            </a:fld>
            <a:endParaRPr lang="de-DE" altLang="en-US">
              <a:solidFill>
                <a:schemeClr val="bg1"/>
              </a:solidFill>
            </a:endParaRPr>
          </a:p>
        </p:txBody>
      </p:sp>
      <p:sp>
        <p:nvSpPr>
          <p:cNvPr id="7171" name="Rectangle 2">
            <a:extLst>
              <a:ext uri="{FF2B5EF4-FFF2-40B4-BE49-F238E27FC236}">
                <a16:creationId xmlns:a16="http://schemas.microsoft.com/office/drawing/2014/main" id="{63CA0CD2-AD61-7F87-8332-81E5F2454FA6}"/>
              </a:ext>
            </a:extLst>
          </p:cNvPr>
          <p:cNvSpPr>
            <a:spLocks noGrp="1" noChangeArrowheads="1"/>
          </p:cNvSpPr>
          <p:nvPr>
            <p:ph type="title"/>
          </p:nvPr>
        </p:nvSpPr>
        <p:spPr/>
        <p:txBody>
          <a:bodyPr/>
          <a:lstStyle/>
          <a:p>
            <a:pPr eaLnBrk="1" hangingPunct="1"/>
            <a:r>
              <a:rPr lang="en-US" altLang="en-US" dirty="0" err="1"/>
              <a:t>Funkcionalna</a:t>
            </a:r>
            <a:r>
              <a:rPr lang="en-US" altLang="en-US" dirty="0"/>
              <a:t> </a:t>
            </a:r>
            <a:r>
              <a:rPr lang="en-US" altLang="en-US" dirty="0" err="1"/>
              <a:t>specifikacija</a:t>
            </a:r>
            <a:r>
              <a:rPr lang="en-US" altLang="en-US" dirty="0"/>
              <a:t> I</a:t>
            </a:r>
          </a:p>
        </p:txBody>
      </p:sp>
      <p:sp>
        <p:nvSpPr>
          <p:cNvPr id="7172" name="Rectangle 3">
            <a:extLst>
              <a:ext uri="{FF2B5EF4-FFF2-40B4-BE49-F238E27FC236}">
                <a16:creationId xmlns:a16="http://schemas.microsoft.com/office/drawing/2014/main" id="{62928F26-8C3F-DF5F-46A5-4F317B87CC3F}"/>
              </a:ext>
            </a:extLst>
          </p:cNvPr>
          <p:cNvSpPr>
            <a:spLocks noGrp="1" noChangeArrowheads="1"/>
          </p:cNvSpPr>
          <p:nvPr>
            <p:ph type="body" idx="1"/>
          </p:nvPr>
        </p:nvSpPr>
        <p:spPr/>
        <p:txBody>
          <a:bodyPr/>
          <a:lstStyle/>
          <a:p>
            <a:r>
              <a:rPr lang="en-US" altLang="en-US" dirty="0" err="1">
                <a:cs typeface="Arial"/>
              </a:rPr>
              <a:t>Funkcionalna</a:t>
            </a:r>
            <a:r>
              <a:rPr lang="en-US" altLang="en-US" dirty="0">
                <a:cs typeface="Arial"/>
              </a:rPr>
              <a:t> </a:t>
            </a:r>
            <a:r>
              <a:rPr lang="en-US" altLang="en-US" dirty="0" err="1">
                <a:cs typeface="Arial"/>
              </a:rPr>
              <a:t>specifikacija</a:t>
            </a:r>
            <a:r>
              <a:rPr lang="en-US" altLang="en-US" dirty="0">
                <a:cs typeface="Arial"/>
              </a:rPr>
              <a:t> </a:t>
            </a:r>
            <a:r>
              <a:rPr lang="en-US" altLang="en-US" dirty="0" err="1">
                <a:cs typeface="Arial"/>
              </a:rPr>
              <a:t>služi</a:t>
            </a:r>
            <a:r>
              <a:rPr lang="en-US" altLang="en-US" dirty="0">
                <a:cs typeface="Arial"/>
              </a:rPr>
              <a:t> </a:t>
            </a:r>
            <a:r>
              <a:rPr lang="en-US" altLang="en-US" dirty="0" err="1">
                <a:cs typeface="Arial"/>
              </a:rPr>
              <a:t>kao</a:t>
            </a:r>
            <a:r>
              <a:rPr lang="en-US" altLang="en-US" dirty="0">
                <a:cs typeface="Arial"/>
              </a:rPr>
              <a:t> </a:t>
            </a:r>
            <a:r>
              <a:rPr lang="en-US" dirty="0" err="1">
                <a:cs typeface="Arial"/>
              </a:rPr>
              <a:t>izvor</a:t>
            </a:r>
            <a:r>
              <a:rPr lang="en-US" dirty="0">
                <a:cs typeface="Arial"/>
              </a:rPr>
              <a:t> za </a:t>
            </a:r>
            <a:r>
              <a:rPr lang="en-US" dirty="0" err="1">
                <a:cs typeface="Arial"/>
              </a:rPr>
              <a:t>izradu</a:t>
            </a:r>
            <a:r>
              <a:rPr lang="en-US" dirty="0">
                <a:cs typeface="Arial"/>
              </a:rPr>
              <a:t> </a:t>
            </a:r>
            <a:r>
              <a:rPr lang="en-US" dirty="0" err="1">
                <a:cs typeface="Arial"/>
              </a:rPr>
              <a:t>verifikacionog</a:t>
            </a:r>
            <a:r>
              <a:rPr lang="en-US" dirty="0">
                <a:cs typeface="Arial"/>
              </a:rPr>
              <a:t> plana</a:t>
            </a:r>
          </a:p>
          <a:p>
            <a:pPr eaLnBrk="1" hangingPunct="1"/>
            <a:endParaRPr lang="en-US" altLang="en-US">
              <a:cs typeface="Arial"/>
            </a:endParaRPr>
          </a:p>
          <a:p>
            <a:pPr eaLnBrk="1" hangingPunct="1"/>
            <a:r>
              <a:rPr lang="en-US" dirty="0" err="1">
                <a:ea typeface="+mn-lt"/>
                <a:cs typeface="+mn-lt"/>
              </a:rPr>
              <a:t>Verifikacioni</a:t>
            </a:r>
            <a:r>
              <a:rPr lang="en-US" dirty="0">
                <a:ea typeface="+mn-lt"/>
                <a:cs typeface="+mn-lt"/>
              </a:rPr>
              <a:t> </a:t>
            </a:r>
            <a:r>
              <a:rPr lang="en-US" dirty="0" err="1">
                <a:ea typeface="+mn-lt"/>
                <a:cs typeface="+mn-lt"/>
              </a:rPr>
              <a:t>inženjer</a:t>
            </a:r>
            <a:r>
              <a:rPr lang="en-US" dirty="0">
                <a:ea typeface="+mn-lt"/>
                <a:cs typeface="+mn-lt"/>
              </a:rPr>
              <a:t> mora </a:t>
            </a:r>
            <a:r>
              <a:rPr lang="en-US" dirty="0" err="1">
                <a:ea typeface="+mn-lt"/>
                <a:cs typeface="+mn-lt"/>
              </a:rPr>
              <a:t>najpre</a:t>
            </a:r>
            <a:r>
              <a:rPr lang="en-US" dirty="0">
                <a:ea typeface="+mn-lt"/>
                <a:cs typeface="+mn-lt"/>
              </a:rPr>
              <a:t> da </a:t>
            </a:r>
            <a:r>
              <a:rPr lang="en-US" dirty="0" err="1">
                <a:ea typeface="+mn-lt"/>
                <a:cs typeface="+mn-lt"/>
              </a:rPr>
              <a:t>potpuno</a:t>
            </a:r>
            <a:r>
              <a:rPr lang="en-US" dirty="0">
                <a:ea typeface="+mn-lt"/>
                <a:cs typeface="+mn-lt"/>
              </a:rPr>
              <a:t> </a:t>
            </a:r>
            <a:r>
              <a:rPr lang="en-US" dirty="0" err="1">
                <a:ea typeface="+mn-lt"/>
                <a:cs typeface="+mn-lt"/>
              </a:rPr>
              <a:t>razume</a:t>
            </a:r>
            <a:r>
              <a:rPr lang="en-US" dirty="0">
                <a:ea typeface="+mn-lt"/>
                <a:cs typeface="+mn-lt"/>
              </a:rPr>
              <a:t> </a:t>
            </a:r>
            <a:r>
              <a:rPr lang="en-US" dirty="0" err="1">
                <a:ea typeface="+mn-lt"/>
                <a:cs typeface="+mn-lt"/>
              </a:rPr>
              <a:t>dizajn</a:t>
            </a:r>
            <a:r>
              <a:rPr lang="en-US" dirty="0">
                <a:ea typeface="+mn-lt"/>
                <a:cs typeface="+mn-lt"/>
              </a:rPr>
              <a:t> koji se </a:t>
            </a:r>
            <a:r>
              <a:rPr lang="en-US" dirty="0" err="1">
                <a:ea typeface="+mn-lt"/>
                <a:cs typeface="+mn-lt"/>
              </a:rPr>
              <a:t>verifikuje</a:t>
            </a:r>
            <a:r>
              <a:rPr lang="en-US" dirty="0">
                <a:ea typeface="+mn-lt"/>
                <a:cs typeface="+mn-lt"/>
              </a:rPr>
              <a:t> (DUV) pre </a:t>
            </a:r>
            <a:r>
              <a:rPr lang="en-US" dirty="0" err="1">
                <a:ea typeface="+mn-lt"/>
                <a:cs typeface="+mn-lt"/>
              </a:rPr>
              <a:t>nego</a:t>
            </a:r>
            <a:r>
              <a:rPr lang="en-US" dirty="0">
                <a:ea typeface="+mn-lt"/>
                <a:cs typeface="+mn-lt"/>
              </a:rPr>
              <a:t> </a:t>
            </a:r>
            <a:r>
              <a:rPr lang="en-US" dirty="0" err="1">
                <a:ea typeface="+mn-lt"/>
                <a:cs typeface="+mn-lt"/>
              </a:rPr>
              <a:t>što</a:t>
            </a:r>
            <a:r>
              <a:rPr lang="en-US" dirty="0">
                <a:ea typeface="+mn-lt"/>
                <a:cs typeface="+mn-lt"/>
              </a:rPr>
              <a:t> </a:t>
            </a:r>
            <a:r>
              <a:rPr lang="en-US" dirty="0" err="1">
                <a:ea typeface="+mn-lt"/>
                <a:cs typeface="+mn-lt"/>
              </a:rPr>
              <a:t>odluči</a:t>
            </a:r>
            <a:r>
              <a:rPr lang="en-US" dirty="0">
                <a:ea typeface="+mn-lt"/>
                <a:cs typeface="+mn-lt"/>
              </a:rPr>
              <a:t> </a:t>
            </a:r>
            <a:r>
              <a:rPr lang="en-US" dirty="0" err="1">
                <a:ea typeface="+mn-lt"/>
                <a:cs typeface="+mn-lt"/>
              </a:rPr>
              <a:t>kako</a:t>
            </a:r>
            <a:r>
              <a:rPr lang="en-US" dirty="0">
                <a:ea typeface="+mn-lt"/>
                <a:cs typeface="+mn-lt"/>
              </a:rPr>
              <a:t> da ga </a:t>
            </a:r>
            <a:r>
              <a:rPr lang="en-US" dirty="0" err="1">
                <a:ea typeface="+mn-lt"/>
                <a:cs typeface="+mn-lt"/>
              </a:rPr>
              <a:t>verifikuje</a:t>
            </a:r>
            <a:endParaRPr lang="en-US" dirty="0">
              <a:ea typeface="+mn-lt"/>
              <a:cs typeface="+mn-lt"/>
            </a:endParaRPr>
          </a:p>
          <a:p>
            <a:pPr eaLnBrk="1" hangingPunct="1"/>
            <a:endParaRPr lang="en-US" altLang="en-US"/>
          </a:p>
          <a:p>
            <a:pPr eaLnBrk="1" hangingPunct="1"/>
            <a:r>
              <a:rPr lang="en-US" altLang="en-US" dirty="0" err="1"/>
              <a:t>Uloga</a:t>
            </a:r>
            <a:r>
              <a:rPr lang="en-US" altLang="en-US" dirty="0"/>
              <a:t> </a:t>
            </a:r>
            <a:r>
              <a:rPr lang="en-US" altLang="en-US" dirty="0" err="1"/>
              <a:t>specifikacije</a:t>
            </a:r>
            <a:r>
              <a:rPr lang="en-US" altLang="en-US" dirty="0"/>
              <a:t> je </a:t>
            </a:r>
            <a:r>
              <a:rPr lang="en-US" altLang="en-US" dirty="0" err="1"/>
              <a:t>značajna</a:t>
            </a:r>
            <a:r>
              <a:rPr lang="en-US" altLang="en-US" dirty="0"/>
              <a:t> u celom </a:t>
            </a:r>
            <a:r>
              <a:rPr lang="en-US" altLang="en-US" dirty="0" err="1"/>
              <a:t>procesu</a:t>
            </a:r>
            <a:r>
              <a:rPr lang="en-US" altLang="en-US" dirty="0"/>
              <a:t> </a:t>
            </a:r>
            <a:r>
              <a:rPr lang="en-US" altLang="en-US" dirty="0" err="1"/>
              <a:t>jer</a:t>
            </a:r>
            <a:r>
              <a:rPr lang="en-US" altLang="en-US" dirty="0"/>
              <a:t> </a:t>
            </a:r>
            <a:r>
              <a:rPr lang="en-US" altLang="en-US" dirty="0" err="1"/>
              <a:t>ona</a:t>
            </a:r>
            <a:r>
              <a:rPr lang="en-US" altLang="en-US" dirty="0"/>
              <a:t> </a:t>
            </a:r>
            <a:r>
              <a:rPr lang="en-US" altLang="en-US" dirty="0" err="1"/>
              <a:t>zapravo</a:t>
            </a:r>
            <a:r>
              <a:rPr lang="en-US" altLang="en-US" dirty="0"/>
              <a:t> </a:t>
            </a:r>
            <a:r>
              <a:rPr lang="en-US" altLang="en-US" dirty="0" err="1"/>
              <a:t>razrešava</a:t>
            </a:r>
            <a:r>
              <a:rPr lang="en-US" altLang="en-US" dirty="0"/>
              <a:t> </a:t>
            </a:r>
            <a:r>
              <a:rPr lang="en-US" altLang="en-US" dirty="0" err="1"/>
              <a:t>sve</a:t>
            </a:r>
            <a:r>
              <a:rPr lang="en-US" altLang="en-US" dirty="0"/>
              <a:t> </a:t>
            </a:r>
            <a:r>
              <a:rPr lang="en-US" altLang="en-US" dirty="0" err="1"/>
              <a:t>dileme</a:t>
            </a:r>
            <a:r>
              <a:rPr lang="en-US" altLang="en-US" dirty="0"/>
              <a:t> </a:t>
            </a:r>
            <a:r>
              <a:rPr lang="en-US" altLang="en-US" dirty="0" err="1"/>
              <a:t>na</a:t>
            </a:r>
            <a:r>
              <a:rPr lang="en-US" altLang="en-US" dirty="0"/>
              <a:t> </a:t>
            </a:r>
            <a:r>
              <a:rPr lang="en-US" altLang="en-US" dirty="0" err="1"/>
              <a:t>koje</a:t>
            </a:r>
            <a:r>
              <a:rPr lang="en-US" altLang="en-US" dirty="0"/>
              <a:t> se </a:t>
            </a:r>
            <a:r>
              <a:rPr lang="en-US" altLang="en-US" dirty="0" err="1"/>
              <a:t>može</a:t>
            </a:r>
            <a:r>
              <a:rPr lang="en-US" altLang="en-US" dirty="0"/>
              <a:t> </a:t>
            </a:r>
            <a:r>
              <a:rPr lang="en-US" altLang="en-US" dirty="0" err="1"/>
              <a:t>naići</a:t>
            </a:r>
            <a:r>
              <a:rPr lang="en-US" altLang="en-US" dirty="0"/>
              <a:t> </a:t>
            </a:r>
            <a:endParaRPr lang="en-US" altLang="en-US" dirty="0">
              <a:cs typeface="Arial"/>
            </a:endParaRPr>
          </a:p>
          <a:p>
            <a:endParaRPr lang="en-US" altLang="en-US" dirty="0">
              <a:ea typeface="+mn-lt"/>
              <a:cs typeface="+mn-lt"/>
            </a:endParaRPr>
          </a:p>
          <a:p>
            <a:pPr eaLnBrk="1" hangingPunct="1"/>
            <a:r>
              <a:rPr lang="en-US" dirty="0">
                <a:ea typeface="+mn-lt"/>
                <a:cs typeface="+mn-lt"/>
              </a:rPr>
              <a:t>Naime, </a:t>
            </a:r>
            <a:r>
              <a:rPr lang="en-US" dirty="0" err="1">
                <a:ea typeface="+mn-lt"/>
                <a:cs typeface="+mn-lt"/>
              </a:rPr>
              <a:t>često</a:t>
            </a:r>
            <a:r>
              <a:rPr lang="en-US" dirty="0">
                <a:ea typeface="+mn-lt"/>
                <a:cs typeface="+mn-lt"/>
              </a:rPr>
              <a:t> se </a:t>
            </a:r>
            <a:r>
              <a:rPr lang="en-US" dirty="0" err="1">
                <a:ea typeface="+mn-lt"/>
                <a:cs typeface="+mn-lt"/>
              </a:rPr>
              <a:t>dešavaju</a:t>
            </a:r>
            <a:r>
              <a:rPr lang="en-US" dirty="0">
                <a:ea typeface="+mn-lt"/>
                <a:cs typeface="+mn-lt"/>
              </a:rPr>
              <a:t> </a:t>
            </a:r>
            <a:r>
              <a:rPr lang="en-US" dirty="0" err="1">
                <a:ea typeface="+mn-lt"/>
                <a:cs typeface="+mn-lt"/>
              </a:rPr>
              <a:t>neslaganja</a:t>
            </a:r>
            <a:r>
              <a:rPr lang="en-US" dirty="0">
                <a:ea typeface="+mn-lt"/>
                <a:cs typeface="+mn-lt"/>
              </a:rPr>
              <a:t> </a:t>
            </a:r>
            <a:r>
              <a:rPr lang="en-US" dirty="0" err="1">
                <a:ea typeface="+mn-lt"/>
                <a:cs typeface="+mn-lt"/>
              </a:rPr>
              <a:t>između</a:t>
            </a:r>
            <a:r>
              <a:rPr lang="en-US" dirty="0">
                <a:ea typeface="+mn-lt"/>
                <a:cs typeface="+mn-lt"/>
              </a:rPr>
              <a:t> </a:t>
            </a:r>
            <a:r>
              <a:rPr lang="en-US" dirty="0" err="1">
                <a:ea typeface="+mn-lt"/>
                <a:cs typeface="+mn-lt"/>
              </a:rPr>
              <a:t>tima</a:t>
            </a:r>
            <a:r>
              <a:rPr lang="en-US" dirty="0">
                <a:ea typeface="+mn-lt"/>
                <a:cs typeface="+mn-lt"/>
              </a:rPr>
              <a:t> za </a:t>
            </a:r>
            <a:r>
              <a:rPr lang="en-US" dirty="0" err="1">
                <a:ea typeface="+mn-lt"/>
                <a:cs typeface="+mn-lt"/>
              </a:rPr>
              <a:t>verifikaciju</a:t>
            </a:r>
            <a:r>
              <a:rPr lang="en-US" dirty="0">
                <a:ea typeface="+mn-lt"/>
                <a:cs typeface="+mn-lt"/>
              </a:rPr>
              <a:t> </a:t>
            </a:r>
            <a:r>
              <a:rPr lang="en-US" dirty="0" err="1">
                <a:ea typeface="+mn-lt"/>
                <a:cs typeface="+mn-lt"/>
              </a:rPr>
              <a:t>i</a:t>
            </a:r>
            <a:r>
              <a:rPr lang="en-US" dirty="0">
                <a:ea typeface="+mn-lt"/>
                <a:cs typeface="+mn-lt"/>
              </a:rPr>
              <a:t> </a:t>
            </a:r>
            <a:r>
              <a:rPr lang="en-US" dirty="0" err="1">
                <a:ea typeface="+mn-lt"/>
                <a:cs typeface="+mn-lt"/>
              </a:rPr>
              <a:t>dizajn</a:t>
            </a:r>
            <a:r>
              <a:rPr lang="en-US" dirty="0">
                <a:ea typeface="+mn-lt"/>
                <a:cs typeface="+mn-lt"/>
              </a:rPr>
              <a:t> - </a:t>
            </a:r>
            <a:r>
              <a:rPr lang="en-US" dirty="0" err="1">
                <a:ea typeface="+mn-lt"/>
                <a:cs typeface="+mn-lt"/>
              </a:rPr>
              <a:t>ona</a:t>
            </a:r>
            <a:r>
              <a:rPr lang="en-US" dirty="0">
                <a:ea typeface="+mn-lt"/>
                <a:cs typeface="+mn-lt"/>
              </a:rPr>
              <a:t> se </a:t>
            </a:r>
            <a:r>
              <a:rPr lang="en-US" dirty="0" err="1">
                <a:ea typeface="+mn-lt"/>
                <a:cs typeface="+mn-lt"/>
              </a:rPr>
              <a:t>manifestuju</a:t>
            </a:r>
            <a:r>
              <a:rPr lang="en-US" dirty="0">
                <a:ea typeface="+mn-lt"/>
                <a:cs typeface="+mn-lt"/>
              </a:rPr>
              <a:t> </a:t>
            </a:r>
            <a:r>
              <a:rPr lang="en-US" dirty="0" err="1">
                <a:ea typeface="+mn-lt"/>
                <a:cs typeface="+mn-lt"/>
              </a:rPr>
              <a:t>kao</a:t>
            </a:r>
            <a:r>
              <a:rPr lang="en-US" dirty="0">
                <a:ea typeface="+mn-lt"/>
                <a:cs typeface="+mn-lt"/>
              </a:rPr>
              <a:t> </a:t>
            </a:r>
            <a:r>
              <a:rPr lang="en-US" dirty="0" err="1">
                <a:ea typeface="+mn-lt"/>
                <a:cs typeface="+mn-lt"/>
              </a:rPr>
              <a:t>pogrešna</a:t>
            </a:r>
            <a:r>
              <a:rPr lang="en-US" dirty="0">
                <a:ea typeface="+mn-lt"/>
                <a:cs typeface="+mn-lt"/>
              </a:rPr>
              <a:t> </a:t>
            </a:r>
            <a:r>
              <a:rPr lang="en-US" dirty="0" err="1">
                <a:ea typeface="+mn-lt"/>
                <a:cs typeface="+mn-lt"/>
              </a:rPr>
              <a:t>poređenja</a:t>
            </a:r>
            <a:r>
              <a:rPr lang="en-US" dirty="0">
                <a:ea typeface="+mn-lt"/>
                <a:cs typeface="+mn-lt"/>
              </a:rPr>
              <a:t> u </a:t>
            </a:r>
            <a:r>
              <a:rPr lang="en-US" dirty="0" err="1">
                <a:ea typeface="+mn-lt"/>
                <a:cs typeface="+mn-lt"/>
              </a:rPr>
              <a:t>okviru</a:t>
            </a:r>
            <a:r>
              <a:rPr lang="en-US" dirty="0">
                <a:ea typeface="+mn-lt"/>
                <a:cs typeface="+mn-lt"/>
              </a:rPr>
              <a:t> test </a:t>
            </a:r>
            <a:r>
              <a:rPr lang="en-US" dirty="0" err="1">
                <a:ea typeface="+mn-lt"/>
                <a:cs typeface="+mn-lt"/>
              </a:rPr>
              <a:t>slučajeva</a:t>
            </a:r>
            <a:r>
              <a:rPr lang="en-US" altLang="en-US" dirty="0"/>
              <a:t> </a:t>
            </a:r>
            <a:endParaRPr lang="en-US" altLang="en-US" dirty="0">
              <a:cs typeface="Arial"/>
            </a:endParaRPr>
          </a:p>
          <a:p>
            <a:pPr eaLnBrk="1" hangingPunct="1"/>
            <a:endParaRPr lang="en-US" altLang="en-US"/>
          </a:p>
          <a:p>
            <a:r>
              <a:rPr lang="en-US" dirty="0">
                <a:ea typeface="+mn-lt"/>
                <a:cs typeface="+mn-lt"/>
              </a:rPr>
              <a:t>U </a:t>
            </a:r>
            <a:r>
              <a:rPr lang="en-US" dirty="0" err="1">
                <a:ea typeface="+mn-lt"/>
                <a:cs typeface="+mn-lt"/>
              </a:rPr>
              <a:t>tim</a:t>
            </a:r>
            <a:r>
              <a:rPr lang="en-US" dirty="0">
                <a:ea typeface="+mn-lt"/>
                <a:cs typeface="+mn-lt"/>
              </a:rPr>
              <a:t> </a:t>
            </a:r>
            <a:r>
              <a:rPr lang="en-US" dirty="0" err="1">
                <a:ea typeface="+mn-lt"/>
                <a:cs typeface="+mn-lt"/>
              </a:rPr>
              <a:t>slučajevima</a:t>
            </a:r>
            <a:r>
              <a:rPr lang="en-US" dirty="0">
                <a:ea typeface="+mn-lt"/>
                <a:cs typeface="+mn-lt"/>
              </a:rPr>
              <a:t>, </a:t>
            </a:r>
            <a:r>
              <a:rPr lang="en-US" dirty="0" err="1">
                <a:ea typeface="+mn-lt"/>
                <a:cs typeface="+mn-lt"/>
              </a:rPr>
              <a:t>timovi</a:t>
            </a:r>
            <a:r>
              <a:rPr lang="en-US" dirty="0">
                <a:ea typeface="+mn-lt"/>
                <a:cs typeface="+mn-lt"/>
              </a:rPr>
              <a:t> </a:t>
            </a:r>
            <a:r>
              <a:rPr lang="en-US" dirty="0" err="1">
                <a:ea typeface="+mn-lt"/>
                <a:cs typeface="+mn-lt"/>
              </a:rPr>
              <a:t>će</a:t>
            </a:r>
            <a:r>
              <a:rPr lang="en-US" dirty="0">
                <a:ea typeface="+mn-lt"/>
                <a:cs typeface="+mn-lt"/>
              </a:rPr>
              <a:t> se </a:t>
            </a:r>
            <a:r>
              <a:rPr lang="en-US" dirty="0" err="1">
                <a:ea typeface="+mn-lt"/>
                <a:cs typeface="+mn-lt"/>
              </a:rPr>
              <a:t>pozivati</a:t>
            </a:r>
            <a:r>
              <a:rPr lang="en-US" dirty="0">
                <a:ea typeface="+mn-lt"/>
                <a:cs typeface="+mn-lt"/>
              </a:rPr>
              <a:t> </a:t>
            </a:r>
            <a:r>
              <a:rPr lang="en-US" dirty="0" err="1">
                <a:ea typeface="+mn-lt"/>
                <a:cs typeface="+mn-lt"/>
              </a:rPr>
              <a:t>na</a:t>
            </a:r>
            <a:r>
              <a:rPr lang="en-US" dirty="0">
                <a:ea typeface="+mn-lt"/>
                <a:cs typeface="+mn-lt"/>
              </a:rPr>
              <a:t> </a:t>
            </a:r>
            <a:r>
              <a:rPr lang="en-US" dirty="0" err="1">
                <a:ea typeface="+mn-lt"/>
                <a:cs typeface="+mn-lt"/>
              </a:rPr>
              <a:t>specifikaciju</a:t>
            </a:r>
            <a:r>
              <a:rPr lang="en-US" dirty="0">
                <a:ea typeface="+mn-lt"/>
                <a:cs typeface="+mn-lt"/>
              </a:rPr>
              <a:t> </a:t>
            </a:r>
            <a:r>
              <a:rPr lang="en-US" dirty="0" err="1">
                <a:ea typeface="+mn-lt"/>
                <a:cs typeface="+mn-lt"/>
              </a:rPr>
              <a:t>kako</a:t>
            </a:r>
            <a:r>
              <a:rPr lang="en-US" dirty="0">
                <a:ea typeface="+mn-lt"/>
                <a:cs typeface="+mn-lt"/>
              </a:rPr>
              <a:t> bi </a:t>
            </a:r>
            <a:r>
              <a:rPr lang="en-US" dirty="0" err="1">
                <a:ea typeface="+mn-lt"/>
                <a:cs typeface="+mn-lt"/>
              </a:rPr>
              <a:t>ustanovili</a:t>
            </a:r>
            <a:r>
              <a:rPr lang="en-US" dirty="0">
                <a:ea typeface="+mn-lt"/>
                <a:cs typeface="+mn-lt"/>
              </a:rPr>
              <a:t> </a:t>
            </a:r>
            <a:r>
              <a:rPr lang="en-US" dirty="0" err="1">
                <a:ea typeface="+mn-lt"/>
                <a:cs typeface="+mn-lt"/>
              </a:rPr>
              <a:t>koje</a:t>
            </a:r>
            <a:r>
              <a:rPr lang="en-US" dirty="0">
                <a:ea typeface="+mn-lt"/>
                <a:cs typeface="+mn-lt"/>
              </a:rPr>
              <a:t> je </a:t>
            </a:r>
            <a:r>
              <a:rPr lang="en-US" dirty="0" err="1">
                <a:ea typeface="+mn-lt"/>
                <a:cs typeface="+mn-lt"/>
              </a:rPr>
              <a:t>ispravno</a:t>
            </a:r>
            <a:r>
              <a:rPr lang="en-US" dirty="0">
                <a:ea typeface="+mn-lt"/>
                <a:cs typeface="+mn-lt"/>
              </a:rPr>
              <a:t> </a:t>
            </a:r>
            <a:r>
              <a:rPr lang="en-US" dirty="0" err="1">
                <a:ea typeface="+mn-lt"/>
                <a:cs typeface="+mn-lt"/>
              </a:rPr>
              <a:t>tumačenje</a:t>
            </a:r>
            <a:r>
              <a:rPr lang="en-US" dirty="0">
                <a:ea typeface="+mn-lt"/>
                <a:cs typeface="+mn-lt"/>
              </a:rPr>
              <a:t> </a:t>
            </a:r>
            <a:endParaRPr lang="en-US" dirty="0"/>
          </a:p>
          <a:p>
            <a:pPr eaLnBrk="1" hangingPunct="1"/>
            <a:endParaRPr lang="en-US" altLang="en-US"/>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a:extLst>
              <a:ext uri="{FF2B5EF4-FFF2-40B4-BE49-F238E27FC236}">
                <a16:creationId xmlns:a16="http://schemas.microsoft.com/office/drawing/2014/main" id="{8CD1940A-D1D6-4C84-B8C0-33BD00552957}"/>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E7D8A2-95F5-40F6-A6F6-54414081584D}" type="slidenum">
              <a:rPr lang="de-DE" altLang="en-US">
                <a:solidFill>
                  <a:schemeClr val="bg1"/>
                </a:solidFill>
              </a:rPr>
              <a:pPr/>
              <a:t>6</a:t>
            </a:fld>
            <a:endParaRPr lang="de-DE" altLang="en-US">
              <a:solidFill>
                <a:schemeClr val="bg1"/>
              </a:solidFill>
            </a:endParaRPr>
          </a:p>
        </p:txBody>
      </p:sp>
      <p:sp>
        <p:nvSpPr>
          <p:cNvPr id="7171" name="Rectangle 2">
            <a:extLst>
              <a:ext uri="{FF2B5EF4-FFF2-40B4-BE49-F238E27FC236}">
                <a16:creationId xmlns:a16="http://schemas.microsoft.com/office/drawing/2014/main" id="{63CA0CD2-AD61-7F87-8332-81E5F2454FA6}"/>
              </a:ext>
            </a:extLst>
          </p:cNvPr>
          <p:cNvSpPr>
            <a:spLocks noGrp="1" noChangeArrowheads="1"/>
          </p:cNvSpPr>
          <p:nvPr>
            <p:ph type="title"/>
          </p:nvPr>
        </p:nvSpPr>
        <p:spPr/>
        <p:txBody>
          <a:bodyPr/>
          <a:lstStyle/>
          <a:p>
            <a:r>
              <a:rPr lang="en-US" dirty="0" err="1"/>
              <a:t>Funkcionalna</a:t>
            </a:r>
            <a:r>
              <a:rPr lang="en-US" dirty="0"/>
              <a:t> </a:t>
            </a:r>
            <a:r>
              <a:rPr lang="en-US" dirty="0" err="1"/>
              <a:t>specifikacija</a:t>
            </a:r>
            <a:r>
              <a:rPr lang="en-US" altLang="en-US" dirty="0"/>
              <a:t> II</a:t>
            </a:r>
            <a:endParaRPr lang="en-US" dirty="0"/>
          </a:p>
        </p:txBody>
      </p:sp>
      <p:sp>
        <p:nvSpPr>
          <p:cNvPr id="7172" name="Rectangle 3">
            <a:extLst>
              <a:ext uri="{FF2B5EF4-FFF2-40B4-BE49-F238E27FC236}">
                <a16:creationId xmlns:a16="http://schemas.microsoft.com/office/drawing/2014/main" id="{62928F26-8C3F-DF5F-46A5-4F317B87CC3F}"/>
              </a:ext>
            </a:extLst>
          </p:cNvPr>
          <p:cNvSpPr>
            <a:spLocks noGrp="1" noChangeArrowheads="1"/>
          </p:cNvSpPr>
          <p:nvPr>
            <p:ph type="body" idx="1"/>
          </p:nvPr>
        </p:nvSpPr>
        <p:spPr/>
        <p:txBody>
          <a:bodyPr/>
          <a:lstStyle/>
          <a:p>
            <a:r>
              <a:rPr lang="en-US" dirty="0" err="1">
                <a:ea typeface="+mn-lt"/>
                <a:cs typeface="+mn-lt"/>
              </a:rPr>
              <a:t>Međutim</a:t>
            </a:r>
            <a:r>
              <a:rPr lang="en-US" dirty="0">
                <a:ea typeface="+mn-lt"/>
                <a:cs typeface="+mn-lt"/>
              </a:rPr>
              <a:t>, </a:t>
            </a:r>
            <a:r>
              <a:rPr lang="en-US" dirty="0" err="1">
                <a:ea typeface="+mn-lt"/>
                <a:cs typeface="+mn-lt"/>
              </a:rPr>
              <a:t>neslaganja</a:t>
            </a:r>
            <a:r>
              <a:rPr lang="en-US" dirty="0">
                <a:ea typeface="+mn-lt"/>
                <a:cs typeface="+mn-lt"/>
              </a:rPr>
              <a:t> se </a:t>
            </a:r>
            <a:r>
              <a:rPr lang="en-US" dirty="0" err="1">
                <a:ea typeface="+mn-lt"/>
                <a:cs typeface="+mn-lt"/>
              </a:rPr>
              <a:t>često</a:t>
            </a:r>
            <a:r>
              <a:rPr lang="en-US" dirty="0">
                <a:ea typeface="+mn-lt"/>
                <a:cs typeface="+mn-lt"/>
              </a:rPr>
              <a:t> </a:t>
            </a:r>
            <a:r>
              <a:rPr lang="en-US" dirty="0" err="1">
                <a:ea typeface="+mn-lt"/>
                <a:cs typeface="+mn-lt"/>
              </a:rPr>
              <a:t>mogu</a:t>
            </a:r>
            <a:r>
              <a:rPr lang="en-US" dirty="0">
                <a:ea typeface="+mn-lt"/>
                <a:cs typeface="+mn-lt"/>
              </a:rPr>
              <a:t> </a:t>
            </a:r>
            <a:r>
              <a:rPr lang="en-US" dirty="0" err="1">
                <a:ea typeface="+mn-lt"/>
                <a:cs typeface="+mn-lt"/>
              </a:rPr>
              <a:t>javiti</a:t>
            </a:r>
            <a:r>
              <a:rPr lang="en-US" dirty="0">
                <a:ea typeface="+mn-lt"/>
                <a:cs typeface="+mn-lt"/>
              </a:rPr>
              <a:t> </a:t>
            </a:r>
            <a:r>
              <a:rPr lang="en-US" dirty="0" err="1">
                <a:ea typeface="+mn-lt"/>
                <a:cs typeface="+mn-lt"/>
              </a:rPr>
              <a:t>kada</a:t>
            </a:r>
            <a:r>
              <a:rPr lang="en-US" dirty="0">
                <a:ea typeface="+mn-lt"/>
                <a:cs typeface="+mn-lt"/>
              </a:rPr>
              <a:t> je </a:t>
            </a:r>
            <a:r>
              <a:rPr lang="en-US" dirty="0" err="1">
                <a:ea typeface="+mn-lt"/>
                <a:cs typeface="+mn-lt"/>
              </a:rPr>
              <a:t>specifikacija</a:t>
            </a:r>
            <a:r>
              <a:rPr lang="en-US" dirty="0">
                <a:ea typeface="+mn-lt"/>
                <a:cs typeface="+mn-lt"/>
              </a:rPr>
              <a:t> </a:t>
            </a:r>
            <a:r>
              <a:rPr lang="en-US" dirty="0" err="1">
                <a:ea typeface="+mn-lt"/>
                <a:cs typeface="+mn-lt"/>
              </a:rPr>
              <a:t>nejasna</a:t>
            </a:r>
            <a:r>
              <a:rPr lang="en-US" dirty="0">
                <a:ea typeface="+mn-lt"/>
                <a:cs typeface="+mn-lt"/>
              </a:rPr>
              <a:t> </a:t>
            </a:r>
            <a:r>
              <a:rPr lang="en-US" dirty="0" err="1">
                <a:ea typeface="+mn-lt"/>
                <a:cs typeface="+mn-lt"/>
              </a:rPr>
              <a:t>ili</a:t>
            </a:r>
            <a:r>
              <a:rPr lang="en-US" dirty="0">
                <a:ea typeface="+mn-lt"/>
                <a:cs typeface="+mn-lt"/>
              </a:rPr>
              <a:t> </a:t>
            </a:r>
            <a:r>
              <a:rPr lang="en-US" dirty="0" err="1">
                <a:ea typeface="+mn-lt"/>
                <a:cs typeface="+mn-lt"/>
              </a:rPr>
              <a:t>dvosmislena</a:t>
            </a:r>
            <a:r>
              <a:rPr lang="en-US" dirty="0">
                <a:ea typeface="+mn-lt"/>
                <a:cs typeface="+mn-lt"/>
              </a:rPr>
              <a:t> u </a:t>
            </a:r>
            <a:r>
              <a:rPr lang="en-US" dirty="0" err="1">
                <a:ea typeface="+mn-lt"/>
                <a:cs typeface="+mn-lt"/>
              </a:rPr>
              <a:t>vezi</a:t>
            </a:r>
            <a:r>
              <a:rPr lang="en-US" dirty="0">
                <a:ea typeface="+mn-lt"/>
                <a:cs typeface="+mn-lt"/>
              </a:rPr>
              <a:t> </a:t>
            </a:r>
            <a:r>
              <a:rPr lang="en-US" dirty="0" err="1">
                <a:ea typeface="+mn-lt"/>
                <a:cs typeface="+mn-lt"/>
              </a:rPr>
              <a:t>sa</a:t>
            </a:r>
            <a:r>
              <a:rPr lang="en-US" dirty="0">
                <a:ea typeface="+mn-lt"/>
                <a:cs typeface="+mn-lt"/>
              </a:rPr>
              <a:t> </a:t>
            </a:r>
            <a:r>
              <a:rPr lang="en-US" dirty="0" err="1">
                <a:ea typeface="+mn-lt"/>
                <a:cs typeface="+mn-lt"/>
              </a:rPr>
              <a:t>nekim</a:t>
            </a:r>
            <a:r>
              <a:rPr lang="en-US" dirty="0">
                <a:ea typeface="+mn-lt"/>
                <a:cs typeface="+mn-lt"/>
              </a:rPr>
              <a:t> </a:t>
            </a:r>
            <a:r>
              <a:rPr lang="en-US" dirty="0" err="1">
                <a:ea typeface="+mn-lt"/>
                <a:cs typeface="+mn-lt"/>
              </a:rPr>
              <a:t>tehničkim</a:t>
            </a:r>
            <a:r>
              <a:rPr lang="en-US" dirty="0">
                <a:ea typeface="+mn-lt"/>
                <a:cs typeface="+mn-lt"/>
              </a:rPr>
              <a:t> </a:t>
            </a:r>
            <a:r>
              <a:rPr lang="en-US" dirty="0" err="1">
                <a:ea typeface="+mn-lt"/>
                <a:cs typeface="+mn-lt"/>
              </a:rPr>
              <a:t>pitanjem</a:t>
            </a:r>
            <a:endParaRPr lang="en-US" dirty="0" err="1">
              <a:cs typeface="Arial"/>
            </a:endParaRPr>
          </a:p>
          <a:p>
            <a:pPr eaLnBrk="1" hangingPunct="1"/>
            <a:endParaRPr lang="en-US" dirty="0">
              <a:ea typeface="+mn-lt"/>
              <a:cs typeface="+mn-lt"/>
            </a:endParaRPr>
          </a:p>
          <a:p>
            <a:r>
              <a:rPr lang="en-US" dirty="0">
                <a:ea typeface="+mn-lt"/>
                <a:cs typeface="+mn-lt"/>
              </a:rPr>
              <a:t>Ako </a:t>
            </a:r>
            <a:r>
              <a:rPr lang="en-US" dirty="0" err="1">
                <a:ea typeface="+mn-lt"/>
                <a:cs typeface="+mn-lt"/>
              </a:rPr>
              <a:t>dve</a:t>
            </a:r>
            <a:r>
              <a:rPr lang="en-US" dirty="0">
                <a:ea typeface="+mn-lt"/>
                <a:cs typeface="+mn-lt"/>
              </a:rPr>
              <a:t> </a:t>
            </a:r>
            <a:r>
              <a:rPr lang="en-US" dirty="0" err="1">
                <a:ea typeface="+mn-lt"/>
                <a:cs typeface="+mn-lt"/>
              </a:rPr>
              <a:t>osobe</a:t>
            </a:r>
            <a:r>
              <a:rPr lang="en-US" dirty="0">
                <a:ea typeface="+mn-lt"/>
                <a:cs typeface="+mn-lt"/>
              </a:rPr>
              <a:t> </a:t>
            </a:r>
            <a:r>
              <a:rPr lang="en-US" dirty="0" err="1">
                <a:ea typeface="+mn-lt"/>
                <a:cs typeface="+mn-lt"/>
              </a:rPr>
              <a:t>različito</a:t>
            </a:r>
            <a:r>
              <a:rPr lang="en-US" dirty="0">
                <a:ea typeface="+mn-lt"/>
                <a:cs typeface="+mn-lt"/>
              </a:rPr>
              <a:t> </a:t>
            </a:r>
            <a:r>
              <a:rPr lang="en-US" dirty="0" err="1">
                <a:ea typeface="+mn-lt"/>
                <a:cs typeface="+mn-lt"/>
              </a:rPr>
              <a:t>tumače</a:t>
            </a:r>
            <a:r>
              <a:rPr lang="en-US" dirty="0">
                <a:ea typeface="+mn-lt"/>
                <a:cs typeface="+mn-lt"/>
              </a:rPr>
              <a:t> </a:t>
            </a:r>
            <a:r>
              <a:rPr lang="en-US" dirty="0" err="1">
                <a:ea typeface="+mn-lt"/>
                <a:cs typeface="+mn-lt"/>
              </a:rPr>
              <a:t>neku</a:t>
            </a:r>
            <a:r>
              <a:rPr lang="en-US" dirty="0">
                <a:ea typeface="+mn-lt"/>
                <a:cs typeface="+mn-lt"/>
              </a:rPr>
              <a:t> </a:t>
            </a:r>
            <a:r>
              <a:rPr lang="en-US" dirty="0" err="1">
                <a:ea typeface="+mn-lt"/>
                <a:cs typeface="+mn-lt"/>
              </a:rPr>
              <a:t>stavku</a:t>
            </a:r>
            <a:r>
              <a:rPr lang="en-US" dirty="0">
                <a:ea typeface="+mn-lt"/>
                <a:cs typeface="+mn-lt"/>
              </a:rPr>
              <a:t> </a:t>
            </a:r>
            <a:r>
              <a:rPr lang="en-US" dirty="0" err="1">
                <a:ea typeface="+mn-lt"/>
                <a:cs typeface="+mn-lt"/>
              </a:rPr>
              <a:t>specifikacije</a:t>
            </a:r>
            <a:r>
              <a:rPr lang="en-US" dirty="0">
                <a:ea typeface="+mn-lt"/>
                <a:cs typeface="+mn-lt"/>
              </a:rPr>
              <a:t>, </a:t>
            </a:r>
            <a:r>
              <a:rPr lang="en-US" dirty="0" err="1">
                <a:ea typeface="+mn-lt"/>
                <a:cs typeface="+mn-lt"/>
              </a:rPr>
              <a:t>onda</a:t>
            </a:r>
            <a:r>
              <a:rPr lang="en-US" dirty="0">
                <a:ea typeface="+mn-lt"/>
                <a:cs typeface="+mn-lt"/>
              </a:rPr>
              <a:t> je problem </a:t>
            </a:r>
            <a:r>
              <a:rPr lang="en-US" dirty="0" err="1">
                <a:ea typeface="+mn-lt"/>
                <a:cs typeface="+mn-lt"/>
              </a:rPr>
              <a:t>zapravo</a:t>
            </a:r>
            <a:r>
              <a:rPr lang="en-US" dirty="0">
                <a:ea typeface="+mn-lt"/>
                <a:cs typeface="+mn-lt"/>
              </a:rPr>
              <a:t> u </a:t>
            </a:r>
            <a:r>
              <a:rPr lang="en-US" dirty="0" err="1">
                <a:ea typeface="+mn-lt"/>
                <a:cs typeface="+mn-lt"/>
              </a:rPr>
              <a:t>specifikaciji</a:t>
            </a:r>
            <a:r>
              <a:rPr lang="en-US" dirty="0">
                <a:ea typeface="+mn-lt"/>
                <a:cs typeface="+mn-lt"/>
              </a:rPr>
              <a:t>. Na primer:</a:t>
            </a:r>
            <a:endParaRPr lang="en-US" dirty="0">
              <a:cs typeface="Arial"/>
            </a:endParaRPr>
          </a:p>
          <a:p>
            <a:endParaRPr lang="en-US" dirty="0">
              <a:ea typeface="+mn-lt"/>
              <a:cs typeface="+mn-lt"/>
            </a:endParaRPr>
          </a:p>
          <a:p>
            <a:pPr marL="0" indent="0">
              <a:buNone/>
            </a:pPr>
            <a:r>
              <a:rPr lang="en-US" sz="2400" b="1" dirty="0" err="1">
                <a:ea typeface="+mn-lt"/>
                <a:cs typeface="+mn-lt"/>
              </a:rPr>
              <a:t>Odgovor</a:t>
            </a:r>
            <a:r>
              <a:rPr lang="en-US" sz="2400" b="1" dirty="0">
                <a:ea typeface="+mn-lt"/>
                <a:cs typeface="+mn-lt"/>
              </a:rPr>
              <a:t> R </a:t>
            </a:r>
            <a:r>
              <a:rPr lang="en-US" sz="2400" b="1" dirty="0" err="1">
                <a:ea typeface="+mn-lt"/>
                <a:cs typeface="+mn-lt"/>
              </a:rPr>
              <a:t>će</a:t>
            </a:r>
            <a:r>
              <a:rPr lang="en-US" sz="2400" b="1" dirty="0">
                <a:ea typeface="+mn-lt"/>
                <a:cs typeface="+mn-lt"/>
              </a:rPr>
              <a:t> se </a:t>
            </a:r>
            <a:r>
              <a:rPr lang="en-US" sz="2400" b="1" dirty="0" err="1">
                <a:ea typeface="+mn-lt"/>
                <a:cs typeface="+mn-lt"/>
              </a:rPr>
              <a:t>pojaviti</a:t>
            </a:r>
            <a:r>
              <a:rPr lang="en-US" sz="2400" b="1" dirty="0">
                <a:ea typeface="+mn-lt"/>
                <a:cs typeface="+mn-lt"/>
              </a:rPr>
              <a:t> </a:t>
            </a:r>
            <a:r>
              <a:rPr lang="en-US" sz="2400" b="1" dirty="0" err="1">
                <a:ea typeface="+mn-lt"/>
                <a:cs typeface="+mn-lt"/>
              </a:rPr>
              <a:t>kada</a:t>
            </a:r>
            <a:r>
              <a:rPr lang="en-US" sz="2400" b="1" dirty="0">
                <a:ea typeface="+mn-lt"/>
                <a:cs typeface="+mn-lt"/>
              </a:rPr>
              <a:t> se A </a:t>
            </a:r>
            <a:r>
              <a:rPr lang="en-US" sz="2400" b="1" dirty="0" err="1">
                <a:ea typeface="+mn-lt"/>
                <a:cs typeface="+mn-lt"/>
              </a:rPr>
              <a:t>pojavi</a:t>
            </a:r>
            <a:r>
              <a:rPr lang="en-US" sz="2400" b="1" dirty="0">
                <a:ea typeface="+mn-lt"/>
                <a:cs typeface="+mn-lt"/>
              </a:rPr>
              <a:t> </a:t>
            </a:r>
            <a:r>
              <a:rPr lang="en-US" sz="2400" b="1" dirty="0" err="1">
                <a:ea typeface="+mn-lt"/>
                <a:cs typeface="+mn-lt"/>
              </a:rPr>
              <a:t>posle</a:t>
            </a:r>
            <a:r>
              <a:rPr lang="en-US" sz="2400" b="1" dirty="0">
                <a:ea typeface="+mn-lt"/>
                <a:cs typeface="+mn-lt"/>
              </a:rPr>
              <a:t> B </a:t>
            </a:r>
            <a:r>
              <a:rPr lang="en-US" sz="2400" b="1" dirty="0" err="1">
                <a:ea typeface="+mn-lt"/>
                <a:cs typeface="+mn-lt"/>
              </a:rPr>
              <a:t>ili</a:t>
            </a:r>
            <a:r>
              <a:rPr lang="en-US" sz="2400" b="1" dirty="0">
                <a:ea typeface="+mn-lt"/>
                <a:cs typeface="+mn-lt"/>
              </a:rPr>
              <a:t> C</a:t>
            </a:r>
            <a:endParaRPr lang="en-US" sz="2400" b="1" dirty="0">
              <a:cs typeface="Arial"/>
            </a:endParaRPr>
          </a:p>
          <a:p>
            <a:pPr marL="0" indent="0">
              <a:buNone/>
            </a:pPr>
            <a:endParaRPr lang="en-US" sz="2400" b="1" dirty="0">
              <a:ea typeface="+mn-lt"/>
              <a:cs typeface="+mn-lt"/>
            </a:endParaRPr>
          </a:p>
          <a:p>
            <a:r>
              <a:rPr lang="en-US" dirty="0">
                <a:ea typeface="+mn-lt"/>
                <a:cs typeface="+mn-lt"/>
              </a:rPr>
              <a:t>U </a:t>
            </a:r>
            <a:r>
              <a:rPr lang="en-US" dirty="0" err="1">
                <a:ea typeface="+mn-lt"/>
                <a:cs typeface="+mn-lt"/>
              </a:rPr>
              <a:t>ovom</a:t>
            </a:r>
            <a:r>
              <a:rPr lang="en-US" dirty="0">
                <a:ea typeface="+mn-lt"/>
                <a:cs typeface="+mn-lt"/>
              </a:rPr>
              <a:t> </a:t>
            </a:r>
            <a:r>
              <a:rPr lang="en-US" dirty="0" err="1">
                <a:ea typeface="+mn-lt"/>
                <a:cs typeface="+mn-lt"/>
              </a:rPr>
              <a:t>slučaju</a:t>
            </a:r>
            <a:r>
              <a:rPr lang="en-US" dirty="0">
                <a:ea typeface="+mn-lt"/>
                <a:cs typeface="+mn-lt"/>
              </a:rPr>
              <a:t>, </a:t>
            </a:r>
            <a:r>
              <a:rPr lang="en-US" dirty="0" err="1">
                <a:ea typeface="+mn-lt"/>
                <a:cs typeface="+mn-lt"/>
              </a:rPr>
              <a:t>specifikacija</a:t>
            </a:r>
            <a:r>
              <a:rPr lang="en-US" dirty="0">
                <a:ea typeface="+mn-lt"/>
                <a:cs typeface="+mn-lt"/>
              </a:rPr>
              <a:t> je </a:t>
            </a:r>
            <a:r>
              <a:rPr lang="en-US" dirty="0" err="1">
                <a:ea typeface="+mn-lt"/>
                <a:cs typeface="+mn-lt"/>
              </a:rPr>
              <a:t>bila</a:t>
            </a:r>
            <a:r>
              <a:rPr lang="en-US" dirty="0">
                <a:ea typeface="+mn-lt"/>
                <a:cs typeface="+mn-lt"/>
              </a:rPr>
              <a:t> </a:t>
            </a:r>
            <a:r>
              <a:rPr lang="en-US" dirty="0" err="1">
                <a:ea typeface="+mn-lt"/>
                <a:cs typeface="+mn-lt"/>
              </a:rPr>
              <a:t>nejasna</a:t>
            </a:r>
            <a:r>
              <a:rPr lang="en-US" dirty="0">
                <a:ea typeface="+mn-lt"/>
                <a:cs typeface="+mn-lt"/>
              </a:rPr>
              <a:t> (A </a:t>
            </a:r>
            <a:r>
              <a:rPr lang="en-US" dirty="0" err="1">
                <a:ea typeface="+mn-lt"/>
                <a:cs typeface="+mn-lt"/>
              </a:rPr>
              <a:t>posle</a:t>
            </a:r>
            <a:r>
              <a:rPr lang="en-US" dirty="0">
                <a:ea typeface="+mn-lt"/>
                <a:cs typeface="+mn-lt"/>
              </a:rPr>
              <a:t> B </a:t>
            </a:r>
            <a:r>
              <a:rPr lang="en-US" dirty="0" err="1">
                <a:ea typeface="+mn-lt"/>
                <a:cs typeface="+mn-lt"/>
              </a:rPr>
              <a:t>ili</a:t>
            </a:r>
            <a:r>
              <a:rPr lang="en-US" dirty="0">
                <a:ea typeface="+mn-lt"/>
                <a:cs typeface="+mn-lt"/>
              </a:rPr>
              <a:t> </a:t>
            </a:r>
            <a:r>
              <a:rPr lang="en-US" dirty="0" err="1">
                <a:ea typeface="+mn-lt"/>
                <a:cs typeface="+mn-lt"/>
              </a:rPr>
              <a:t>posle</a:t>
            </a:r>
            <a:r>
              <a:rPr lang="en-US" dirty="0">
                <a:ea typeface="+mn-lt"/>
                <a:cs typeface="+mn-lt"/>
              </a:rPr>
              <a:t> C, </a:t>
            </a:r>
            <a:r>
              <a:rPr lang="en-US" dirty="0" err="1">
                <a:ea typeface="+mn-lt"/>
                <a:cs typeface="+mn-lt"/>
              </a:rPr>
              <a:t>naspram</a:t>
            </a:r>
            <a:r>
              <a:rPr lang="en-US" dirty="0">
                <a:ea typeface="+mn-lt"/>
                <a:cs typeface="+mn-lt"/>
              </a:rPr>
              <a:t> A </a:t>
            </a:r>
            <a:r>
              <a:rPr lang="en-US" dirty="0" err="1">
                <a:ea typeface="+mn-lt"/>
                <a:cs typeface="+mn-lt"/>
              </a:rPr>
              <a:t>posle</a:t>
            </a:r>
            <a:r>
              <a:rPr lang="en-US" dirty="0">
                <a:ea typeface="+mn-lt"/>
                <a:cs typeface="+mn-lt"/>
              </a:rPr>
              <a:t> [B </a:t>
            </a:r>
            <a:r>
              <a:rPr lang="en-US" dirty="0" err="1">
                <a:ea typeface="+mn-lt"/>
                <a:cs typeface="+mn-lt"/>
              </a:rPr>
              <a:t>logičko</a:t>
            </a:r>
            <a:r>
              <a:rPr lang="en-US" dirty="0">
                <a:ea typeface="+mn-lt"/>
                <a:cs typeface="+mn-lt"/>
              </a:rPr>
              <a:t> ILI C]). </a:t>
            </a:r>
            <a:r>
              <a:rPr lang="en-US" dirty="0" err="1">
                <a:ea typeface="+mn-lt"/>
                <a:cs typeface="+mn-lt"/>
              </a:rPr>
              <a:t>Pošto</a:t>
            </a:r>
            <a:r>
              <a:rPr lang="en-US" dirty="0">
                <a:ea typeface="+mn-lt"/>
                <a:cs typeface="+mn-lt"/>
              </a:rPr>
              <a:t> je </a:t>
            </a:r>
            <a:r>
              <a:rPr lang="en-US" dirty="0" err="1">
                <a:ea typeface="+mn-lt"/>
                <a:cs typeface="+mn-lt"/>
              </a:rPr>
              <a:t>specifikacija</a:t>
            </a:r>
            <a:r>
              <a:rPr lang="en-US" dirty="0">
                <a:ea typeface="+mn-lt"/>
                <a:cs typeface="+mn-lt"/>
              </a:rPr>
              <a:t> </a:t>
            </a:r>
            <a:r>
              <a:rPr lang="en-US" dirty="0" err="1">
                <a:ea typeface="+mn-lt"/>
                <a:cs typeface="+mn-lt"/>
              </a:rPr>
              <a:t>zakon</a:t>
            </a:r>
            <a:r>
              <a:rPr lang="en-US" dirty="0">
                <a:ea typeface="+mn-lt"/>
                <a:cs typeface="+mn-lt"/>
              </a:rPr>
              <a:t>, </a:t>
            </a:r>
            <a:r>
              <a:rPr lang="en-US" dirty="0" err="1">
                <a:ea typeface="+mn-lt"/>
                <a:cs typeface="+mn-lt"/>
              </a:rPr>
              <a:t>tim</a:t>
            </a:r>
            <a:r>
              <a:rPr lang="en-US" dirty="0">
                <a:ea typeface="+mn-lt"/>
                <a:cs typeface="+mn-lt"/>
              </a:rPr>
              <a:t> mora da </a:t>
            </a:r>
            <a:r>
              <a:rPr lang="en-US" dirty="0" err="1">
                <a:ea typeface="+mn-lt"/>
                <a:cs typeface="+mn-lt"/>
              </a:rPr>
              <a:t>razreši</a:t>
            </a:r>
            <a:r>
              <a:rPr lang="en-US" dirty="0">
                <a:ea typeface="+mn-lt"/>
                <a:cs typeface="+mn-lt"/>
              </a:rPr>
              <a:t> </a:t>
            </a:r>
            <a:r>
              <a:rPr lang="en-US" dirty="0" err="1">
                <a:ea typeface="+mn-lt"/>
                <a:cs typeface="+mn-lt"/>
              </a:rPr>
              <a:t>neslaganje</a:t>
            </a:r>
            <a:endParaRPr lang="en-US" dirty="0" err="1">
              <a:cs typeface="Arial"/>
            </a:endParaRPr>
          </a:p>
          <a:p>
            <a:endParaRPr lang="en-US" dirty="0">
              <a:ea typeface="+mn-lt"/>
              <a:cs typeface="+mn-lt"/>
            </a:endParaRPr>
          </a:p>
          <a:p>
            <a:r>
              <a:rPr lang="en-US" dirty="0">
                <a:ea typeface="+mn-lt"/>
                <a:cs typeface="+mn-lt"/>
              </a:rPr>
              <a:t>Ovo </a:t>
            </a:r>
            <a:r>
              <a:rPr lang="en-US" dirty="0" err="1">
                <a:ea typeface="+mn-lt"/>
                <a:cs typeface="+mn-lt"/>
              </a:rPr>
              <a:t>podrazumeva</a:t>
            </a:r>
            <a:r>
              <a:rPr lang="en-US" dirty="0">
                <a:ea typeface="+mn-lt"/>
                <a:cs typeface="+mn-lt"/>
              </a:rPr>
              <a:t> </a:t>
            </a:r>
            <a:r>
              <a:rPr lang="en-US" dirty="0" err="1">
                <a:ea typeface="+mn-lt"/>
                <a:cs typeface="+mn-lt"/>
              </a:rPr>
              <a:t>konsultovanje</a:t>
            </a:r>
            <a:r>
              <a:rPr lang="en-US" dirty="0">
                <a:ea typeface="+mn-lt"/>
                <a:cs typeface="+mn-lt"/>
              </a:rPr>
              <a:t> </a:t>
            </a:r>
            <a:r>
              <a:rPr lang="en-US" dirty="0" err="1">
                <a:ea typeface="+mn-lt"/>
                <a:cs typeface="+mn-lt"/>
              </a:rPr>
              <a:t>sistem</a:t>
            </a:r>
            <a:r>
              <a:rPr lang="en-US" dirty="0">
                <a:ea typeface="+mn-lt"/>
                <a:cs typeface="+mn-lt"/>
              </a:rPr>
              <a:t> </a:t>
            </a:r>
            <a:r>
              <a:rPr lang="en-US" dirty="0" err="1">
                <a:ea typeface="+mn-lt"/>
                <a:cs typeface="+mn-lt"/>
              </a:rPr>
              <a:t>arhitekte</a:t>
            </a:r>
            <a:r>
              <a:rPr lang="en-US" dirty="0">
                <a:ea typeface="+mn-lt"/>
                <a:cs typeface="+mn-lt"/>
              </a:rPr>
              <a:t> koji </a:t>
            </a:r>
            <a:r>
              <a:rPr lang="en-US" dirty="0" err="1">
                <a:ea typeface="+mn-lt"/>
                <a:cs typeface="+mn-lt"/>
              </a:rPr>
              <a:t>treba</a:t>
            </a:r>
            <a:r>
              <a:rPr lang="en-US" dirty="0">
                <a:ea typeface="+mn-lt"/>
                <a:cs typeface="+mn-lt"/>
              </a:rPr>
              <a:t> da </a:t>
            </a:r>
            <a:r>
              <a:rPr lang="en-US" dirty="0" err="1">
                <a:ea typeface="+mn-lt"/>
                <a:cs typeface="+mn-lt"/>
              </a:rPr>
              <a:t>razjasni</a:t>
            </a:r>
            <a:r>
              <a:rPr lang="en-US" dirty="0">
                <a:ea typeface="+mn-lt"/>
                <a:cs typeface="+mn-lt"/>
              </a:rPr>
              <a:t> </a:t>
            </a:r>
            <a:r>
              <a:rPr lang="en-US" dirty="0" err="1">
                <a:ea typeface="+mn-lt"/>
                <a:cs typeface="+mn-lt"/>
              </a:rPr>
              <a:t>svoju</a:t>
            </a:r>
            <a:r>
              <a:rPr lang="en-US" dirty="0">
                <a:ea typeface="+mn-lt"/>
                <a:cs typeface="+mn-lt"/>
              </a:rPr>
              <a:t> </a:t>
            </a:r>
            <a:r>
              <a:rPr lang="en-US" dirty="0" err="1">
                <a:ea typeface="+mn-lt"/>
                <a:cs typeface="+mn-lt"/>
              </a:rPr>
              <a:t>nameru</a:t>
            </a:r>
            <a:r>
              <a:rPr lang="en-US" dirty="0">
                <a:ea typeface="+mn-lt"/>
                <a:cs typeface="+mn-lt"/>
              </a:rPr>
              <a:t> </a:t>
            </a:r>
            <a:r>
              <a:rPr lang="en-US" dirty="0" err="1">
                <a:ea typeface="+mn-lt"/>
                <a:cs typeface="+mn-lt"/>
              </a:rPr>
              <a:t>nakon</a:t>
            </a:r>
            <a:r>
              <a:rPr lang="en-US" dirty="0">
                <a:ea typeface="+mn-lt"/>
                <a:cs typeface="+mn-lt"/>
              </a:rPr>
              <a:t> </a:t>
            </a:r>
            <a:r>
              <a:rPr lang="en-US" dirty="0" err="1">
                <a:ea typeface="+mn-lt"/>
                <a:cs typeface="+mn-lt"/>
              </a:rPr>
              <a:t>čega</a:t>
            </a:r>
            <a:r>
              <a:rPr lang="en-US" dirty="0">
                <a:ea typeface="+mn-lt"/>
                <a:cs typeface="+mn-lt"/>
              </a:rPr>
              <a:t> bi </a:t>
            </a:r>
            <a:r>
              <a:rPr lang="en-US" dirty="0" err="1">
                <a:ea typeface="+mn-lt"/>
                <a:cs typeface="+mn-lt"/>
              </a:rPr>
              <a:t>trebalo</a:t>
            </a:r>
            <a:r>
              <a:rPr lang="en-US" dirty="0">
                <a:ea typeface="+mn-lt"/>
                <a:cs typeface="+mn-lt"/>
              </a:rPr>
              <a:t> da </a:t>
            </a:r>
            <a:r>
              <a:rPr lang="en-US" dirty="0" err="1">
                <a:ea typeface="+mn-lt"/>
                <a:cs typeface="+mn-lt"/>
              </a:rPr>
              <a:t>bude</a:t>
            </a:r>
            <a:r>
              <a:rPr lang="en-US" dirty="0">
                <a:ea typeface="+mn-lt"/>
                <a:cs typeface="+mn-lt"/>
              </a:rPr>
              <a:t> </a:t>
            </a:r>
            <a:r>
              <a:rPr lang="en-US" dirty="0" err="1">
                <a:ea typeface="+mn-lt"/>
                <a:cs typeface="+mn-lt"/>
              </a:rPr>
              <a:t>jasno</a:t>
            </a:r>
            <a:r>
              <a:rPr lang="en-US" dirty="0">
                <a:ea typeface="+mn-lt"/>
                <a:cs typeface="+mn-lt"/>
              </a:rPr>
              <a:t> </a:t>
            </a:r>
            <a:r>
              <a:rPr lang="en-US" dirty="0" err="1">
                <a:ea typeface="+mn-lt"/>
                <a:cs typeface="+mn-lt"/>
              </a:rPr>
              <a:t>kako</a:t>
            </a:r>
            <a:r>
              <a:rPr lang="en-US" dirty="0">
                <a:ea typeface="+mn-lt"/>
                <a:cs typeface="+mn-lt"/>
              </a:rPr>
              <a:t> </a:t>
            </a:r>
            <a:r>
              <a:rPr lang="en-US" dirty="0" err="1">
                <a:ea typeface="+mn-lt"/>
                <a:cs typeface="+mn-lt"/>
              </a:rPr>
              <a:t>specifikacija</a:t>
            </a:r>
            <a:r>
              <a:rPr lang="en-US" dirty="0">
                <a:ea typeface="+mn-lt"/>
                <a:cs typeface="+mn-lt"/>
              </a:rPr>
              <a:t> </a:t>
            </a:r>
            <a:r>
              <a:rPr lang="en-US" dirty="0" err="1">
                <a:ea typeface="+mn-lt"/>
                <a:cs typeface="+mn-lt"/>
              </a:rPr>
              <a:t>treba</a:t>
            </a:r>
            <a:r>
              <a:rPr lang="en-US" dirty="0">
                <a:ea typeface="+mn-lt"/>
                <a:cs typeface="+mn-lt"/>
              </a:rPr>
              <a:t> da se </a:t>
            </a:r>
            <a:r>
              <a:rPr lang="en-US" dirty="0" err="1">
                <a:ea typeface="+mn-lt"/>
                <a:cs typeface="+mn-lt"/>
              </a:rPr>
              <a:t>tumači</a:t>
            </a:r>
            <a:endParaRPr lang="en-US" dirty="0" err="1">
              <a:cs typeface="Arial"/>
            </a:endParaRPr>
          </a:p>
        </p:txBody>
      </p:sp>
    </p:spTree>
    <p:extLst>
      <p:ext uri="{BB962C8B-B14F-4D97-AF65-F5344CB8AC3E}">
        <p14:creationId xmlns:p14="http://schemas.microsoft.com/office/powerpoint/2010/main" val="1242852493"/>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02C2159-70EF-5F76-2E20-460F2DDD1A36}"/>
              </a:ext>
            </a:extLst>
          </p:cNvPr>
          <p:cNvSpPr>
            <a:spLocks noGrp="1" noChangeArrowheads="1"/>
          </p:cNvSpPr>
          <p:nvPr>
            <p:ph type="ctrTitle"/>
          </p:nvPr>
        </p:nvSpPr>
        <p:spPr>
          <a:effectLst>
            <a:outerShdw dist="35921" dir="2700000" algn="ctr" rotWithShape="0">
              <a:schemeClr val="accent1"/>
            </a:outerShdw>
          </a:effectLst>
        </p:spPr>
        <p:txBody>
          <a:bodyPr/>
          <a:lstStyle/>
          <a:p>
            <a:r>
              <a:rPr lang="en-US" altLang="en-US" dirty="0" err="1"/>
              <a:t>Verifikacioni</a:t>
            </a:r>
            <a:r>
              <a:rPr lang="en-US" altLang="en-US" dirty="0"/>
              <a:t> plan</a:t>
            </a:r>
            <a:endParaRPr lang="en-US" altLang="en-US" dirty="0">
              <a:cs typeface="Arial"/>
            </a:endParaRPr>
          </a:p>
        </p:txBody>
      </p:sp>
      <p:sp>
        <p:nvSpPr>
          <p:cNvPr id="8195" name="Rectangle 3">
            <a:extLst>
              <a:ext uri="{FF2B5EF4-FFF2-40B4-BE49-F238E27FC236}">
                <a16:creationId xmlns:a16="http://schemas.microsoft.com/office/drawing/2014/main" id="{16CFF849-4C45-CC58-BCDD-1B8281674194}"/>
              </a:ext>
            </a:extLst>
          </p:cNvPr>
          <p:cNvSpPr>
            <a:spLocks noGrp="1" noChangeArrowheads="1"/>
          </p:cNvSpPr>
          <p:nvPr>
            <p:ph type="subTitle" idx="1"/>
          </p:nvPr>
        </p:nvSpPr>
        <p:spPr/>
        <p:txBody>
          <a:bodyPr/>
          <a:lstStyle/>
          <a:p>
            <a:pPr eaLnBrk="1" hangingPunct="1"/>
            <a:r>
              <a:rPr lang="en-US" altLang="en-US" dirty="0" err="1"/>
              <a:t>Sadržaj</a:t>
            </a:r>
            <a:r>
              <a:rPr lang="en-US" altLang="en-US" dirty="0"/>
              <a:t> </a:t>
            </a:r>
            <a:r>
              <a:rPr lang="en-US" altLang="en-US" dirty="0" err="1"/>
              <a:t>verifikacionog</a:t>
            </a:r>
            <a:r>
              <a:rPr lang="en-US" altLang="en-US" dirty="0"/>
              <a:t> plana</a:t>
            </a:r>
            <a:endParaRPr lang="en-US" altLang="en-US" dirty="0" err="1">
              <a:cs typeface="Arial"/>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6633D3A5-74E3-E0A4-9D4A-A54FD585422C}"/>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E85401-AEB2-407A-814E-1D09E8074BB4}" type="slidenum">
              <a:rPr lang="de-DE" altLang="en-US">
                <a:solidFill>
                  <a:schemeClr val="bg1"/>
                </a:solidFill>
              </a:rPr>
              <a:pPr/>
              <a:t>8</a:t>
            </a:fld>
            <a:endParaRPr lang="de-DE" altLang="en-US">
              <a:solidFill>
                <a:schemeClr val="bg1"/>
              </a:solidFill>
            </a:endParaRPr>
          </a:p>
        </p:txBody>
      </p:sp>
      <p:sp>
        <p:nvSpPr>
          <p:cNvPr id="9219" name="Rectangle 2">
            <a:extLst>
              <a:ext uri="{FF2B5EF4-FFF2-40B4-BE49-F238E27FC236}">
                <a16:creationId xmlns:a16="http://schemas.microsoft.com/office/drawing/2014/main" id="{B08B3DF6-F005-5F0C-71B5-A64C32711C16}"/>
              </a:ext>
            </a:extLst>
          </p:cNvPr>
          <p:cNvSpPr>
            <a:spLocks noGrp="1" noChangeArrowheads="1"/>
          </p:cNvSpPr>
          <p:nvPr>
            <p:ph type="title"/>
          </p:nvPr>
        </p:nvSpPr>
        <p:spPr/>
        <p:txBody>
          <a:bodyPr/>
          <a:lstStyle/>
          <a:p>
            <a:r>
              <a:rPr lang="en-US" altLang="en-US" dirty="0" err="1"/>
              <a:t>Sadržaj</a:t>
            </a:r>
            <a:r>
              <a:rPr lang="en-US" altLang="en-US" dirty="0"/>
              <a:t> </a:t>
            </a:r>
            <a:r>
              <a:rPr lang="en-US" altLang="en-US" dirty="0" err="1"/>
              <a:t>verifikacionog</a:t>
            </a:r>
            <a:r>
              <a:rPr lang="en-US" altLang="en-US" dirty="0"/>
              <a:t> plana</a:t>
            </a:r>
            <a:endParaRPr lang="en-US" dirty="0"/>
          </a:p>
        </p:txBody>
      </p:sp>
      <p:sp>
        <p:nvSpPr>
          <p:cNvPr id="9220" name="Rectangle 3">
            <a:extLst>
              <a:ext uri="{FF2B5EF4-FFF2-40B4-BE49-F238E27FC236}">
                <a16:creationId xmlns:a16="http://schemas.microsoft.com/office/drawing/2014/main" id="{34A76CED-BE86-765E-F742-A291CD4AB92C}"/>
              </a:ext>
            </a:extLst>
          </p:cNvPr>
          <p:cNvSpPr>
            <a:spLocks noGrp="1" noChangeArrowheads="1"/>
          </p:cNvSpPr>
          <p:nvPr>
            <p:ph type="body" idx="1"/>
          </p:nvPr>
        </p:nvSpPr>
        <p:spPr/>
        <p:txBody>
          <a:bodyPr/>
          <a:lstStyle/>
          <a:p>
            <a:pPr eaLnBrk="1" hangingPunct="1"/>
            <a:r>
              <a:rPr lang="en-US" altLang="en-US" sz="1600" dirty="0" err="1"/>
              <a:t>Verifikacioni</a:t>
            </a:r>
            <a:r>
              <a:rPr lang="en-US" altLang="en-US" sz="1600" dirty="0"/>
              <a:t> plan se </a:t>
            </a:r>
            <a:r>
              <a:rPr lang="en-US" altLang="en-US" sz="1600" dirty="0" err="1"/>
              <a:t>sastoji</a:t>
            </a:r>
            <a:r>
              <a:rPr lang="en-US" altLang="en-US" sz="1600" dirty="0"/>
              <a:t> od </a:t>
            </a:r>
            <a:r>
              <a:rPr lang="en-US" altLang="en-US" sz="1600" dirty="0" err="1"/>
              <a:t>nekolicine</a:t>
            </a:r>
            <a:r>
              <a:rPr lang="en-US" altLang="en-US" sz="1600" dirty="0"/>
              <a:t> </a:t>
            </a:r>
            <a:r>
              <a:rPr lang="en-US" altLang="en-US" sz="1600" dirty="0" err="1"/>
              <a:t>sekcija</a:t>
            </a:r>
            <a:r>
              <a:rPr lang="en-US" altLang="en-US" sz="1600" dirty="0"/>
              <a:t> od </a:t>
            </a:r>
            <a:r>
              <a:rPr lang="en-US" altLang="en-US" sz="1600" dirty="0" err="1"/>
              <a:t>kojih</a:t>
            </a:r>
            <a:r>
              <a:rPr lang="en-US" altLang="en-US" sz="1600" dirty="0"/>
              <a:t> </a:t>
            </a:r>
            <a:r>
              <a:rPr lang="en-US" altLang="en-US" sz="1600" dirty="0" err="1"/>
              <a:t>svaka</a:t>
            </a:r>
            <a:r>
              <a:rPr lang="en-US" altLang="en-US" sz="1600" dirty="0"/>
              <a:t> </a:t>
            </a:r>
            <a:r>
              <a:rPr lang="en-US" altLang="en-US" sz="1600" dirty="0" err="1"/>
              <a:t>artikuliše</a:t>
            </a:r>
            <a:r>
              <a:rPr lang="en-US" altLang="en-US" sz="1600" dirty="0"/>
              <a:t> </a:t>
            </a:r>
            <a:r>
              <a:rPr lang="en-US" altLang="en-US" sz="1600" dirty="0" err="1"/>
              <a:t>kritičnu</a:t>
            </a:r>
            <a:r>
              <a:rPr lang="en-US" altLang="en-US" sz="1600" dirty="0"/>
              <a:t> </a:t>
            </a:r>
            <a:r>
              <a:rPr lang="en-US" altLang="en-US" sz="1600" dirty="0" err="1"/>
              <a:t>komponentu</a:t>
            </a:r>
            <a:r>
              <a:rPr lang="en-US" altLang="en-US" sz="1600" dirty="0"/>
              <a:t> </a:t>
            </a:r>
            <a:r>
              <a:rPr lang="en-US" altLang="en-US" sz="1600" dirty="0" err="1"/>
              <a:t>samog</a:t>
            </a:r>
            <a:r>
              <a:rPr lang="en-US" altLang="en-US" sz="1600" dirty="0"/>
              <a:t> </a:t>
            </a:r>
            <a:r>
              <a:rPr lang="en-US" altLang="en-US" sz="1600" dirty="0" err="1"/>
              <a:t>procesa</a:t>
            </a:r>
            <a:r>
              <a:rPr lang="en-US" altLang="en-US" sz="1600" dirty="0"/>
              <a:t> </a:t>
            </a:r>
            <a:r>
              <a:rPr lang="en-US" altLang="en-US" sz="1600" dirty="0" err="1"/>
              <a:t>verifikacije</a:t>
            </a:r>
            <a:r>
              <a:rPr lang="en-US" altLang="en-US" sz="1600" dirty="0"/>
              <a:t>. Ove </a:t>
            </a:r>
            <a:r>
              <a:rPr lang="en-US" altLang="en-US" sz="1600" dirty="0" err="1"/>
              <a:t>sekcije</a:t>
            </a:r>
            <a:r>
              <a:rPr lang="en-US" altLang="en-US" sz="1600" dirty="0"/>
              <a:t> </a:t>
            </a:r>
            <a:r>
              <a:rPr lang="en-US" altLang="en-US" sz="1600" dirty="0" err="1"/>
              <a:t>opisuju</a:t>
            </a:r>
            <a:r>
              <a:rPr lang="en-US" altLang="en-US" sz="1600" dirty="0"/>
              <a:t> </a:t>
            </a:r>
            <a:r>
              <a:rPr lang="en-US" altLang="en-US" sz="1600" dirty="0" err="1"/>
              <a:t>kako</a:t>
            </a:r>
            <a:r>
              <a:rPr lang="en-US" altLang="en-US" sz="1600" dirty="0"/>
              <a:t> </a:t>
            </a:r>
            <a:r>
              <a:rPr lang="en-US" altLang="en-US" sz="1600" dirty="0" err="1"/>
              <a:t>tehničke</a:t>
            </a:r>
            <a:r>
              <a:rPr lang="en-US" altLang="en-US" sz="1600" dirty="0"/>
              <a:t> </a:t>
            </a:r>
            <a:r>
              <a:rPr lang="en-US" altLang="en-US" sz="1600" dirty="0" err="1"/>
              <a:t>zahteve</a:t>
            </a:r>
            <a:r>
              <a:rPr lang="en-US" altLang="en-US" sz="1600" dirty="0"/>
              <a:t> u </a:t>
            </a:r>
            <a:r>
              <a:rPr lang="en-US" altLang="en-US" sz="1600" dirty="0" err="1"/>
              <a:t>vezi</a:t>
            </a:r>
            <a:r>
              <a:rPr lang="en-US" altLang="en-US" sz="1600" dirty="0"/>
              <a:t> </a:t>
            </a:r>
            <a:r>
              <a:rPr lang="en-US" altLang="en-US" sz="1600" dirty="0" err="1"/>
              <a:t>verifikacionog</a:t>
            </a:r>
            <a:r>
              <a:rPr lang="en-US" altLang="en-US" sz="1600" dirty="0"/>
              <a:t> </a:t>
            </a:r>
            <a:r>
              <a:rPr lang="en-US" altLang="en-US" sz="1600" dirty="0" err="1"/>
              <a:t>okruženja</a:t>
            </a:r>
            <a:r>
              <a:rPr lang="en-US" altLang="en-US" sz="1600" dirty="0"/>
              <a:t>, </a:t>
            </a:r>
            <a:r>
              <a:rPr lang="en-US" altLang="en-US" sz="1600" dirty="0" err="1"/>
              <a:t>tako</a:t>
            </a:r>
            <a:r>
              <a:rPr lang="en-US" altLang="en-US" sz="1600" dirty="0"/>
              <a:t> </a:t>
            </a:r>
            <a:r>
              <a:rPr lang="en-US" altLang="en-US" sz="1600" dirty="0" err="1"/>
              <a:t>i</a:t>
            </a:r>
            <a:r>
              <a:rPr lang="en-US" altLang="en-US" sz="1600" dirty="0"/>
              <a:t> </a:t>
            </a:r>
            <a:r>
              <a:rPr lang="en-US" altLang="en-US" sz="1600" dirty="0" err="1"/>
              <a:t>zahteve</a:t>
            </a:r>
            <a:r>
              <a:rPr lang="en-US" altLang="en-US" sz="1600" dirty="0"/>
              <a:t> u </a:t>
            </a:r>
            <a:r>
              <a:rPr lang="en-US" altLang="en-US" sz="1600" dirty="0" err="1"/>
              <a:t>vezi</a:t>
            </a:r>
            <a:r>
              <a:rPr lang="en-US" altLang="en-US" sz="1600" dirty="0"/>
              <a:t> </a:t>
            </a:r>
            <a:r>
              <a:rPr lang="en-US" altLang="en-US" sz="1600" dirty="0" err="1"/>
              <a:t>sa</a:t>
            </a:r>
            <a:r>
              <a:rPr lang="en-US" altLang="en-US" sz="1600" dirty="0"/>
              <a:t> </a:t>
            </a:r>
            <a:r>
              <a:rPr lang="en-US" altLang="en-US" sz="1600" dirty="0" err="1"/>
              <a:t>vođenjem</a:t>
            </a:r>
            <a:r>
              <a:rPr lang="en-US" altLang="en-US" sz="1600" dirty="0"/>
              <a:t> </a:t>
            </a:r>
            <a:r>
              <a:rPr lang="en-US" altLang="en-US" sz="1600" dirty="0" err="1"/>
              <a:t>projekta</a:t>
            </a:r>
            <a:r>
              <a:rPr lang="en-US" altLang="en-US" sz="1600" dirty="0"/>
              <a:t> (</a:t>
            </a:r>
            <a:r>
              <a:rPr lang="en-US" altLang="en-US" sz="1600" i="1" dirty="0"/>
              <a:t>project management</a:t>
            </a:r>
            <a:r>
              <a:rPr lang="en-US" altLang="en-US" sz="1600" dirty="0"/>
              <a:t>)</a:t>
            </a:r>
            <a:endParaRPr lang="en-US" altLang="en-US" sz="1600" dirty="0" err="1">
              <a:cs typeface="Arial"/>
            </a:endParaRPr>
          </a:p>
          <a:p>
            <a:pPr eaLnBrk="1" hangingPunct="1"/>
            <a:r>
              <a:rPr lang="en-US" altLang="en-US" sz="1600" dirty="0" err="1"/>
              <a:t>Tehnički</a:t>
            </a:r>
            <a:r>
              <a:rPr lang="en-US" altLang="en-US" sz="1600" dirty="0"/>
              <a:t> </a:t>
            </a:r>
            <a:r>
              <a:rPr lang="en-US" altLang="en-US" sz="1600" dirty="0" err="1"/>
              <a:t>zahtevi</a:t>
            </a:r>
            <a:r>
              <a:rPr lang="en-US" altLang="en-US" sz="1600" dirty="0"/>
              <a:t> u </a:t>
            </a:r>
            <a:r>
              <a:rPr lang="en-US" altLang="en-US" sz="1600" dirty="0" err="1"/>
              <a:t>sklopu</a:t>
            </a:r>
            <a:r>
              <a:rPr lang="en-US" altLang="en-US" sz="1600" dirty="0"/>
              <a:t> </a:t>
            </a:r>
            <a:r>
              <a:rPr lang="en-US" altLang="en-US" sz="1600" dirty="0" err="1"/>
              <a:t>verifikacionog</a:t>
            </a:r>
            <a:r>
              <a:rPr lang="en-US" altLang="en-US" sz="1600" dirty="0"/>
              <a:t> plana </a:t>
            </a:r>
            <a:r>
              <a:rPr lang="en-US" altLang="en-US" sz="1600" dirty="0" err="1"/>
              <a:t>su</a:t>
            </a:r>
            <a:r>
              <a:rPr lang="en-US" altLang="en-US" sz="1600" dirty="0"/>
              <a:t> </a:t>
            </a:r>
            <a:r>
              <a:rPr lang="en-US" altLang="en-US" sz="1600" dirty="0" err="1"/>
              <a:t>sledeći</a:t>
            </a:r>
            <a:r>
              <a:rPr lang="en-US" altLang="en-US" sz="1600" dirty="0"/>
              <a:t>: </a:t>
            </a:r>
            <a:endParaRPr lang="en-US" altLang="en-US" sz="1600" dirty="0">
              <a:cs typeface="Arial"/>
            </a:endParaRPr>
          </a:p>
          <a:p>
            <a:pPr lvl="1" indent="-188595" eaLnBrk="1" hangingPunct="1"/>
            <a:r>
              <a:rPr lang="en-US" altLang="en-US" sz="1400" dirty="0" err="1"/>
              <a:t>opis</a:t>
            </a:r>
            <a:r>
              <a:rPr lang="en-US" altLang="en-US" sz="1400" dirty="0"/>
              <a:t> </a:t>
            </a:r>
            <a:r>
              <a:rPr lang="en-US" altLang="en-US" sz="1400" dirty="0" err="1"/>
              <a:t>verifikacionih</a:t>
            </a:r>
            <a:r>
              <a:rPr lang="en-US" altLang="en-US" sz="1400" dirty="0"/>
              <a:t> </a:t>
            </a:r>
            <a:r>
              <a:rPr lang="en-US" altLang="en-US" sz="1400" dirty="0" err="1"/>
              <a:t>nivoa</a:t>
            </a:r>
            <a:r>
              <a:rPr lang="en-US" altLang="en-US" sz="1400" dirty="0"/>
              <a:t>, </a:t>
            </a:r>
            <a:endParaRPr lang="en-US" altLang="en-US" sz="1400" dirty="0">
              <a:cs typeface="Arial"/>
            </a:endParaRPr>
          </a:p>
          <a:p>
            <a:pPr lvl="1" indent="-188595" eaLnBrk="1" hangingPunct="1"/>
            <a:r>
              <a:rPr lang="en-US" altLang="en-US" sz="1400" dirty="0" err="1"/>
              <a:t>funkcije</a:t>
            </a:r>
            <a:r>
              <a:rPr lang="en-US" altLang="en-US" sz="1400" dirty="0"/>
              <a:t> </a:t>
            </a:r>
            <a:r>
              <a:rPr lang="en-US" altLang="en-US" sz="1400" dirty="0" err="1"/>
              <a:t>koje</a:t>
            </a:r>
            <a:r>
              <a:rPr lang="en-US" altLang="en-US" sz="1400" dirty="0"/>
              <a:t> se </a:t>
            </a:r>
            <a:r>
              <a:rPr lang="en-US" altLang="en-US" sz="1400" dirty="0" err="1"/>
              <a:t>verifikuju</a:t>
            </a:r>
            <a:r>
              <a:rPr lang="en-US" altLang="en-US" sz="1400" dirty="0"/>
              <a:t>, </a:t>
            </a:r>
            <a:endParaRPr lang="en-US" altLang="en-US" sz="1400" dirty="0">
              <a:cs typeface="Arial"/>
            </a:endParaRPr>
          </a:p>
          <a:p>
            <a:pPr lvl="1" indent="-188595" eaLnBrk="1" hangingPunct="1"/>
            <a:r>
              <a:rPr lang="en-US" altLang="en-US" sz="1400" dirty="0" err="1"/>
              <a:t>specifični</a:t>
            </a:r>
            <a:r>
              <a:rPr lang="en-US" altLang="en-US" sz="1400" dirty="0"/>
              <a:t> </a:t>
            </a:r>
            <a:r>
              <a:rPr lang="en-US" altLang="en-US" sz="1400" dirty="0" err="1"/>
              <a:t>testovi</a:t>
            </a:r>
            <a:r>
              <a:rPr lang="en-US" altLang="en-US" sz="1400" dirty="0"/>
              <a:t>  </a:t>
            </a:r>
            <a:r>
              <a:rPr lang="en-US" altLang="en-US" sz="1400" dirty="0" err="1"/>
              <a:t>metode</a:t>
            </a:r>
            <a:r>
              <a:rPr lang="en-US" altLang="en-US" sz="1400" dirty="0"/>
              <a:t>, </a:t>
            </a:r>
            <a:endParaRPr lang="en-US" altLang="en-US" sz="1400" dirty="0">
              <a:cs typeface="Arial"/>
            </a:endParaRPr>
          </a:p>
          <a:p>
            <a:pPr lvl="1" indent="-188595" eaLnBrk="1" hangingPunct="1"/>
            <a:r>
              <a:rPr lang="en-US" altLang="en-US" sz="1400" dirty="0" err="1"/>
              <a:t>zahtevi</a:t>
            </a:r>
            <a:r>
              <a:rPr lang="en-US" altLang="en-US" sz="1400" dirty="0"/>
              <a:t> u </a:t>
            </a:r>
            <a:r>
              <a:rPr lang="en-US" altLang="en-US" sz="1400" dirty="0" err="1"/>
              <a:t>vezi</a:t>
            </a:r>
            <a:r>
              <a:rPr lang="en-US" altLang="en-US" sz="1400" dirty="0"/>
              <a:t> </a:t>
            </a:r>
            <a:r>
              <a:rPr lang="en-US" altLang="en-US" sz="1400" dirty="0" err="1"/>
              <a:t>pokrevenosti</a:t>
            </a:r>
            <a:r>
              <a:rPr lang="en-US" altLang="en-US" sz="1400" dirty="0"/>
              <a:t> </a:t>
            </a:r>
            <a:r>
              <a:rPr lang="en-US" altLang="en-US" sz="1400" dirty="0" err="1"/>
              <a:t>i</a:t>
            </a:r>
            <a:r>
              <a:rPr lang="en-US" altLang="en-US" sz="1400" dirty="0"/>
              <a:t> </a:t>
            </a:r>
            <a:endParaRPr lang="en-US" altLang="en-US" sz="1400" dirty="0">
              <a:cs typeface="Arial"/>
            </a:endParaRPr>
          </a:p>
          <a:p>
            <a:pPr lvl="1" indent="-188595" eaLnBrk="1" hangingPunct="1"/>
            <a:r>
              <a:rPr lang="en-US" altLang="en-US" sz="1400" dirty="0"/>
              <a:t>test </a:t>
            </a:r>
            <a:r>
              <a:rPr lang="en-US" altLang="en-US" sz="1400" dirty="0" err="1"/>
              <a:t>scenariji</a:t>
            </a:r>
            <a:r>
              <a:rPr lang="en-US" altLang="en-US" sz="1400" dirty="0"/>
              <a:t> (</a:t>
            </a:r>
            <a:r>
              <a:rPr lang="en-US" altLang="en-US" sz="1400" dirty="0" err="1"/>
              <a:t>matrica</a:t>
            </a:r>
            <a:r>
              <a:rPr lang="en-US" altLang="en-US" sz="1400" dirty="0"/>
              <a:t>). </a:t>
            </a:r>
            <a:endParaRPr lang="en-US" altLang="en-US" sz="1400" dirty="0">
              <a:cs typeface="Arial"/>
            </a:endParaRPr>
          </a:p>
          <a:p>
            <a:pPr lvl="1" eaLnBrk="1" hangingPunct="1"/>
            <a:endParaRPr lang="en-US" altLang="en-US" sz="400"/>
          </a:p>
          <a:p>
            <a:pPr eaLnBrk="1" hangingPunct="1"/>
            <a:r>
              <a:rPr lang="en-US" altLang="en-US" sz="1600" dirty="0"/>
              <a:t>Ove </a:t>
            </a:r>
            <a:r>
              <a:rPr lang="en-US" altLang="en-US" sz="1600" dirty="0" err="1"/>
              <a:t>sekcije</a:t>
            </a:r>
            <a:r>
              <a:rPr lang="en-US" altLang="en-US" sz="1600" dirty="0"/>
              <a:t> </a:t>
            </a:r>
            <a:r>
              <a:rPr lang="en-US" altLang="en-US" sz="1600" dirty="0" err="1"/>
              <a:t>detaljno</a:t>
            </a:r>
            <a:r>
              <a:rPr lang="en-US" altLang="en-US" sz="1600" dirty="0"/>
              <a:t> </a:t>
            </a:r>
            <a:r>
              <a:rPr lang="en-US" altLang="en-US" sz="1600" dirty="0" err="1"/>
              <a:t>opisuju</a:t>
            </a:r>
            <a:r>
              <a:rPr lang="en-US" altLang="en-US" sz="1600" dirty="0"/>
              <a:t> </a:t>
            </a:r>
            <a:r>
              <a:rPr lang="en-US" altLang="en-US" sz="1600" dirty="0" err="1"/>
              <a:t>strategiju</a:t>
            </a:r>
            <a:r>
              <a:rPr lang="en-US" altLang="en-US" sz="1600" dirty="0"/>
              <a:t> </a:t>
            </a:r>
            <a:r>
              <a:rPr lang="en-US" altLang="en-US" sz="1600" dirty="0" err="1"/>
              <a:t>i</a:t>
            </a:r>
            <a:r>
              <a:rPr lang="en-US" altLang="en-US" sz="1600" dirty="0"/>
              <a:t> </a:t>
            </a:r>
            <a:r>
              <a:rPr lang="en-US" altLang="en-US" sz="1600" dirty="0" err="1"/>
              <a:t>samu</a:t>
            </a:r>
            <a:r>
              <a:rPr lang="en-US" altLang="en-US" sz="1600" dirty="0"/>
              <a:t> </a:t>
            </a:r>
            <a:r>
              <a:rPr lang="en-US" altLang="en-US" sz="1600" dirty="0" err="1"/>
              <a:t>konstrukciju</a:t>
            </a:r>
            <a:r>
              <a:rPr lang="en-US" altLang="en-US" sz="1600" dirty="0"/>
              <a:t> </a:t>
            </a:r>
            <a:r>
              <a:rPr lang="en-US" altLang="en-US" sz="1600" dirty="0" err="1"/>
              <a:t>verifikacionog</a:t>
            </a:r>
            <a:r>
              <a:rPr lang="en-US" altLang="en-US" sz="1600" dirty="0"/>
              <a:t> </a:t>
            </a:r>
            <a:r>
              <a:rPr lang="en-US" altLang="en-US" sz="1600" dirty="0" err="1"/>
              <a:t>okruženja</a:t>
            </a:r>
            <a:endParaRPr lang="en-US" altLang="en-US" sz="1600" dirty="0" err="1">
              <a:cs typeface="Arial"/>
            </a:endParaRPr>
          </a:p>
          <a:p>
            <a:pPr eaLnBrk="1" hangingPunct="1"/>
            <a:r>
              <a:rPr lang="en-US" altLang="en-US" sz="1600" dirty="0" err="1"/>
              <a:t>Sekcije</a:t>
            </a:r>
            <a:r>
              <a:rPr lang="en-US" altLang="en-US" sz="1600" dirty="0"/>
              <a:t> u </a:t>
            </a:r>
            <a:r>
              <a:rPr lang="en-US" altLang="en-US" sz="1600" dirty="0" err="1"/>
              <a:t>vezi</a:t>
            </a:r>
            <a:r>
              <a:rPr lang="en-US" altLang="en-US" sz="1600" dirty="0"/>
              <a:t> </a:t>
            </a:r>
            <a:r>
              <a:rPr lang="en-US" altLang="en-US" sz="1600" dirty="0" err="1"/>
              <a:t>sa</a:t>
            </a:r>
            <a:r>
              <a:rPr lang="en-US" altLang="en-US" sz="1600" dirty="0"/>
              <a:t> </a:t>
            </a:r>
            <a:r>
              <a:rPr lang="en-US" altLang="en-US" sz="1600" dirty="0" err="1"/>
              <a:t>vođenjem</a:t>
            </a:r>
            <a:r>
              <a:rPr lang="en-US" altLang="en-US" sz="1600" dirty="0"/>
              <a:t> </a:t>
            </a:r>
            <a:r>
              <a:rPr lang="en-US" altLang="en-US" sz="1600" dirty="0" err="1"/>
              <a:t>projekta</a:t>
            </a:r>
            <a:r>
              <a:rPr lang="en-US" altLang="en-US" sz="1600" dirty="0"/>
              <a:t> </a:t>
            </a:r>
            <a:r>
              <a:rPr lang="en-US" altLang="en-US" sz="1600" dirty="0" err="1"/>
              <a:t>su</a:t>
            </a:r>
            <a:r>
              <a:rPr lang="en-US" altLang="en-US" sz="1600" dirty="0"/>
              <a:t>:</a:t>
            </a:r>
            <a:endParaRPr lang="en-US" dirty="0">
              <a:cs typeface="Arial"/>
            </a:endParaRPr>
          </a:p>
          <a:p>
            <a:pPr lvl="1" indent="-188595" eaLnBrk="1" hangingPunct="1"/>
            <a:r>
              <a:rPr lang="en-US" altLang="en-US" sz="1400" dirty="0" err="1"/>
              <a:t>zahtevani</a:t>
            </a:r>
            <a:r>
              <a:rPr lang="en-US" altLang="en-US" sz="1400" dirty="0"/>
              <a:t> </a:t>
            </a:r>
            <a:r>
              <a:rPr lang="en-US" altLang="en-US" sz="1400" dirty="0" err="1"/>
              <a:t>alati</a:t>
            </a:r>
            <a:r>
              <a:rPr lang="en-US" altLang="en-US" sz="1400" dirty="0"/>
              <a:t>, </a:t>
            </a:r>
            <a:endParaRPr lang="en-US" altLang="en-US" sz="1400" dirty="0">
              <a:cs typeface="Arial"/>
            </a:endParaRPr>
          </a:p>
          <a:p>
            <a:pPr lvl="1" indent="-188595" eaLnBrk="1" hangingPunct="1"/>
            <a:r>
              <a:rPr lang="en-US" altLang="en-US" sz="1400" dirty="0" err="1"/>
              <a:t>rizici</a:t>
            </a:r>
            <a:r>
              <a:rPr lang="en-US" altLang="en-US" sz="1400" dirty="0"/>
              <a:t> </a:t>
            </a:r>
            <a:r>
              <a:rPr lang="en-US" altLang="en-US" sz="1400" dirty="0" err="1"/>
              <a:t>i</a:t>
            </a:r>
            <a:r>
              <a:rPr lang="en-US" altLang="en-US" sz="1400" dirty="0"/>
              <a:t> </a:t>
            </a:r>
            <a:r>
              <a:rPr lang="en-US" altLang="en-US" sz="1400" dirty="0" err="1"/>
              <a:t>međuzavisnosti</a:t>
            </a:r>
            <a:r>
              <a:rPr lang="en-US" altLang="en-US" sz="1400" dirty="0"/>
              <a:t>, </a:t>
            </a:r>
            <a:endParaRPr lang="en-US" altLang="en-US" sz="1400" dirty="0">
              <a:cs typeface="Arial"/>
            </a:endParaRPr>
          </a:p>
          <a:p>
            <a:pPr lvl="1" indent="-188595" eaLnBrk="1" hangingPunct="1"/>
            <a:r>
              <a:rPr lang="en-US" altLang="en-US" sz="1400" dirty="0" err="1"/>
              <a:t>zahtevi</a:t>
            </a:r>
            <a:r>
              <a:rPr lang="en-US" altLang="en-US" sz="1400" dirty="0"/>
              <a:t> za </a:t>
            </a:r>
            <a:r>
              <a:rPr lang="en-US" altLang="en-US" sz="1400" dirty="0" err="1"/>
              <a:t>resursima</a:t>
            </a:r>
            <a:r>
              <a:rPr lang="en-US" altLang="en-US" sz="1400" dirty="0"/>
              <a:t> </a:t>
            </a:r>
            <a:r>
              <a:rPr lang="en-US" altLang="en-US" sz="1400" dirty="0" err="1"/>
              <a:t>i</a:t>
            </a:r>
            <a:endParaRPr lang="en-US" altLang="en-US" sz="1400" dirty="0" err="1">
              <a:cs typeface="Arial"/>
            </a:endParaRPr>
          </a:p>
          <a:p>
            <a:pPr lvl="1" indent="-188595" eaLnBrk="1" hangingPunct="1"/>
            <a:r>
              <a:rPr lang="en-US" altLang="en-US" sz="1400" dirty="0" err="1"/>
              <a:t>detalji</a:t>
            </a:r>
            <a:r>
              <a:rPr lang="en-US" altLang="en-US" sz="1400" dirty="0"/>
              <a:t> u </a:t>
            </a:r>
            <a:r>
              <a:rPr lang="en-US" altLang="en-US" sz="1400" dirty="0" err="1"/>
              <a:t>vezi</a:t>
            </a:r>
            <a:r>
              <a:rPr lang="en-US" altLang="en-US" sz="1400" dirty="0"/>
              <a:t> </a:t>
            </a:r>
            <a:r>
              <a:rPr lang="en-US" altLang="en-US" sz="1400" dirty="0" err="1"/>
              <a:t>rasporeda</a:t>
            </a:r>
            <a:r>
              <a:rPr lang="en-US" altLang="en-US" sz="1400" dirty="0"/>
              <a:t>  </a:t>
            </a:r>
            <a:endParaRPr lang="en-US" altLang="en-US" sz="1400" dirty="0">
              <a:cs typeface="Arial"/>
            </a:endParaRPr>
          </a:p>
          <a:p>
            <a:pPr lvl="1" eaLnBrk="1" hangingPunct="1"/>
            <a:endParaRPr lang="en-US" altLang="en-US" sz="400"/>
          </a:p>
          <a:p>
            <a:pPr eaLnBrk="1" hangingPunct="1"/>
            <a:r>
              <a:rPr lang="en-US" altLang="en-US" sz="1600" dirty="0"/>
              <a:t>Ove </a:t>
            </a:r>
            <a:r>
              <a:rPr lang="en-US" altLang="en-US" sz="1600" dirty="0" err="1"/>
              <a:t>sekcije</a:t>
            </a:r>
            <a:r>
              <a:rPr lang="en-US" altLang="en-US" sz="1600" dirty="0"/>
              <a:t> </a:t>
            </a:r>
            <a:r>
              <a:rPr lang="en-US" altLang="en-US" sz="1600" dirty="0" err="1"/>
              <a:t>definišu</a:t>
            </a:r>
            <a:r>
              <a:rPr lang="en-US" altLang="en-US" sz="1600" dirty="0"/>
              <a:t> </a:t>
            </a:r>
            <a:r>
              <a:rPr lang="en-US" altLang="en-US" sz="1600" dirty="0" err="1"/>
              <a:t>softver</a:t>
            </a:r>
            <a:r>
              <a:rPr lang="en-US" altLang="en-US" sz="1600" dirty="0"/>
              <a:t>, </a:t>
            </a:r>
            <a:r>
              <a:rPr lang="en-US" altLang="en-US" sz="1600" dirty="0" err="1"/>
              <a:t>računarske</a:t>
            </a:r>
            <a:r>
              <a:rPr lang="en-US" altLang="en-US" sz="1600" dirty="0"/>
              <a:t> </a:t>
            </a:r>
            <a:r>
              <a:rPr lang="en-US" altLang="en-US" sz="1600" dirty="0" err="1"/>
              <a:t>i</a:t>
            </a:r>
            <a:r>
              <a:rPr lang="en-US" altLang="en-US" sz="1600" dirty="0"/>
              <a:t> </a:t>
            </a:r>
            <a:r>
              <a:rPr lang="en-US" altLang="en-US" sz="1600" dirty="0" err="1"/>
              <a:t>ljudske</a:t>
            </a:r>
            <a:r>
              <a:rPr lang="en-US" altLang="en-US" sz="1600" dirty="0"/>
              <a:t> </a:t>
            </a:r>
            <a:r>
              <a:rPr lang="en-US" altLang="en-US" sz="1600" dirty="0" err="1"/>
              <a:t>resurse</a:t>
            </a:r>
            <a:r>
              <a:rPr lang="en-US" altLang="en-US" sz="1600" dirty="0"/>
              <a:t> koji </a:t>
            </a:r>
            <a:r>
              <a:rPr lang="en-US" altLang="en-US" sz="1600" dirty="0" err="1"/>
              <a:t>su</a:t>
            </a:r>
            <a:r>
              <a:rPr lang="en-US" altLang="en-US" sz="1600" dirty="0"/>
              <a:t> </a:t>
            </a:r>
            <a:r>
              <a:rPr lang="en-US" altLang="en-US" sz="1600" dirty="0" err="1"/>
              <a:t>neophodni</a:t>
            </a:r>
            <a:r>
              <a:rPr lang="en-US" altLang="en-US" sz="1600" dirty="0"/>
              <a:t> </a:t>
            </a:r>
            <a:r>
              <a:rPr lang="en-US" altLang="en-US" sz="1600" dirty="0" err="1"/>
              <a:t>kako</a:t>
            </a:r>
            <a:r>
              <a:rPr lang="en-US" altLang="en-US" sz="1600" dirty="0"/>
              <a:t> bi se </a:t>
            </a:r>
            <a:r>
              <a:rPr lang="en-US" altLang="en-US" sz="1600" dirty="0" err="1"/>
              <a:t>projekat</a:t>
            </a:r>
            <a:r>
              <a:rPr lang="en-US" altLang="en-US" sz="1600" dirty="0"/>
              <a:t> </a:t>
            </a:r>
            <a:r>
              <a:rPr lang="en-US" altLang="en-US" sz="1600" dirty="0" err="1"/>
              <a:t>završio</a:t>
            </a:r>
            <a:r>
              <a:rPr lang="en-US" altLang="en-US" sz="1600" dirty="0"/>
              <a:t> u </a:t>
            </a:r>
            <a:r>
              <a:rPr lang="en-US" altLang="en-US" sz="1600" dirty="0" err="1"/>
              <a:t>predviđenom</a:t>
            </a:r>
            <a:r>
              <a:rPr lang="en-US" altLang="en-US" sz="1600" dirty="0"/>
              <a:t> </a:t>
            </a:r>
            <a:r>
              <a:rPr lang="en-US" altLang="en-US" sz="1600" dirty="0" err="1"/>
              <a:t>roku</a:t>
            </a:r>
            <a:endParaRPr lang="en-US" altLang="en-US" sz="1600" dirty="0" err="1">
              <a:cs typeface="Arial"/>
            </a:endParaRPr>
          </a:p>
        </p:txBody>
      </p:sp>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373C1553-3171-1A30-C9CB-FB28D61D75B2}"/>
              </a:ext>
            </a:extLst>
          </p:cNvPr>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88BC8D-D57B-4A50-9B89-8AC06D2E1273}" type="slidenum">
              <a:rPr lang="de-DE" altLang="en-US">
                <a:solidFill>
                  <a:schemeClr val="bg1"/>
                </a:solidFill>
              </a:rPr>
              <a:pPr/>
              <a:t>9</a:t>
            </a:fld>
            <a:endParaRPr lang="de-DE" altLang="en-US">
              <a:solidFill>
                <a:schemeClr val="bg1"/>
              </a:solidFill>
            </a:endParaRPr>
          </a:p>
        </p:txBody>
      </p:sp>
      <p:sp>
        <p:nvSpPr>
          <p:cNvPr id="10243" name="Rectangle 2">
            <a:extLst>
              <a:ext uri="{FF2B5EF4-FFF2-40B4-BE49-F238E27FC236}">
                <a16:creationId xmlns:a16="http://schemas.microsoft.com/office/drawing/2014/main" id="{B4A44E7D-67D8-EAA3-8A0D-32FE4C216D75}"/>
              </a:ext>
            </a:extLst>
          </p:cNvPr>
          <p:cNvSpPr>
            <a:spLocks noGrp="1" noChangeArrowheads="1"/>
          </p:cNvSpPr>
          <p:nvPr>
            <p:ph type="title"/>
          </p:nvPr>
        </p:nvSpPr>
        <p:spPr/>
        <p:txBody>
          <a:bodyPr/>
          <a:lstStyle/>
          <a:p>
            <a:pPr eaLnBrk="1" hangingPunct="1"/>
            <a:r>
              <a:rPr lang="en-US" altLang="en-US" dirty="0" err="1"/>
              <a:t>Opis</a:t>
            </a:r>
            <a:r>
              <a:rPr lang="en-US" altLang="en-US" dirty="0"/>
              <a:t> </a:t>
            </a:r>
            <a:r>
              <a:rPr lang="en-US" altLang="en-US" dirty="0" err="1"/>
              <a:t>hijerarhijskih</a:t>
            </a:r>
            <a:r>
              <a:rPr lang="en-US" altLang="en-US" dirty="0"/>
              <a:t> </a:t>
            </a:r>
            <a:r>
              <a:rPr lang="en-US" altLang="en-US" dirty="0" err="1"/>
              <a:t>nivoa</a:t>
            </a:r>
            <a:r>
              <a:rPr lang="en-US" altLang="en-US" dirty="0"/>
              <a:t> </a:t>
            </a:r>
            <a:r>
              <a:rPr lang="en-US" altLang="en-US" dirty="0" err="1"/>
              <a:t>verifikacije</a:t>
            </a:r>
            <a:endParaRPr lang="en-US" altLang="en-US" dirty="0" err="1">
              <a:cs typeface="Arial"/>
            </a:endParaRPr>
          </a:p>
        </p:txBody>
      </p:sp>
      <p:sp>
        <p:nvSpPr>
          <p:cNvPr id="10244" name="Rectangle 3">
            <a:extLst>
              <a:ext uri="{FF2B5EF4-FFF2-40B4-BE49-F238E27FC236}">
                <a16:creationId xmlns:a16="http://schemas.microsoft.com/office/drawing/2014/main" id="{512FE051-B34E-53F6-089A-E6DBB5F43AE2}"/>
              </a:ext>
            </a:extLst>
          </p:cNvPr>
          <p:cNvSpPr>
            <a:spLocks noGrp="1" noChangeArrowheads="1"/>
          </p:cNvSpPr>
          <p:nvPr>
            <p:ph type="body" idx="1"/>
          </p:nvPr>
        </p:nvSpPr>
        <p:spPr/>
        <p:txBody>
          <a:bodyPr/>
          <a:lstStyle/>
          <a:p>
            <a:r>
              <a:rPr lang="en-US" sz="1600" dirty="0">
                <a:ea typeface="+mn-lt"/>
                <a:cs typeface="+mn-lt"/>
              </a:rPr>
              <a:t>Prva </a:t>
            </a:r>
            <a:r>
              <a:rPr lang="en-US" sz="1600" dirty="0" err="1">
                <a:ea typeface="+mn-lt"/>
                <a:cs typeface="+mn-lt"/>
              </a:rPr>
              <a:t>odluka</a:t>
            </a:r>
            <a:r>
              <a:rPr lang="en-US" sz="1600" dirty="0">
                <a:ea typeface="+mn-lt"/>
                <a:cs typeface="+mn-lt"/>
              </a:rPr>
              <a:t> </a:t>
            </a:r>
            <a:r>
              <a:rPr lang="en-US" sz="1600" dirty="0" err="1">
                <a:ea typeface="+mn-lt"/>
                <a:cs typeface="+mn-lt"/>
              </a:rPr>
              <a:t>tima</a:t>
            </a:r>
            <a:r>
              <a:rPr lang="en-US" sz="1600" dirty="0">
                <a:ea typeface="+mn-lt"/>
                <a:cs typeface="+mn-lt"/>
              </a:rPr>
              <a:t> za </a:t>
            </a:r>
            <a:r>
              <a:rPr lang="en-US" sz="1600" dirty="0" err="1">
                <a:ea typeface="+mn-lt"/>
                <a:cs typeface="+mn-lt"/>
              </a:rPr>
              <a:t>verifikaciju</a:t>
            </a:r>
            <a:r>
              <a:rPr lang="en-US" sz="1600" dirty="0">
                <a:ea typeface="+mn-lt"/>
                <a:cs typeface="+mn-lt"/>
              </a:rPr>
              <a:t> </a:t>
            </a:r>
            <a:r>
              <a:rPr lang="en-US" sz="1600" dirty="0" err="1">
                <a:ea typeface="+mn-lt"/>
                <a:cs typeface="+mn-lt"/>
              </a:rPr>
              <a:t>prilikom</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dizajna</a:t>
            </a:r>
            <a:r>
              <a:rPr lang="en-US" sz="1600" dirty="0">
                <a:ea typeface="+mn-lt"/>
                <a:cs typeface="+mn-lt"/>
              </a:rPr>
              <a:t> </a:t>
            </a:r>
            <a:r>
              <a:rPr lang="en-US" sz="1600" dirty="0" err="1">
                <a:ea typeface="+mn-lt"/>
                <a:cs typeface="+mn-lt"/>
              </a:rPr>
              <a:t>jeste</a:t>
            </a:r>
            <a:r>
              <a:rPr lang="en-US" sz="1600" dirty="0">
                <a:ea typeface="+mn-lt"/>
                <a:cs typeface="+mn-lt"/>
              </a:rPr>
              <a:t> da </a:t>
            </a:r>
            <a:r>
              <a:rPr lang="en-US" sz="1600" dirty="0" err="1">
                <a:ea typeface="+mn-lt"/>
                <a:cs typeface="+mn-lt"/>
              </a:rPr>
              <a:t>odluči</a:t>
            </a:r>
            <a:r>
              <a:rPr lang="en-US" sz="1600" dirty="0">
                <a:ea typeface="+mn-lt"/>
                <a:cs typeface="+mn-lt"/>
              </a:rPr>
              <a:t> koji </a:t>
            </a:r>
            <a:r>
              <a:rPr lang="en-US" sz="1600" dirty="0" err="1">
                <a:ea typeface="+mn-lt"/>
                <a:cs typeface="+mn-lt"/>
              </a:rPr>
              <a:t>hijerarhijski</a:t>
            </a:r>
            <a:r>
              <a:rPr lang="en-US" sz="1600" dirty="0">
                <a:ea typeface="+mn-lt"/>
                <a:cs typeface="+mn-lt"/>
              </a:rPr>
              <a:t> </a:t>
            </a:r>
            <a:r>
              <a:rPr lang="en-US" sz="1600" dirty="0" err="1">
                <a:ea typeface="+mn-lt"/>
                <a:cs typeface="+mn-lt"/>
              </a:rPr>
              <a:t>nivoi</a:t>
            </a:r>
            <a:r>
              <a:rPr lang="en-US" sz="1600" dirty="0">
                <a:ea typeface="+mn-lt"/>
                <a:cs typeface="+mn-lt"/>
              </a:rPr>
              <a:t> </a:t>
            </a:r>
            <a:r>
              <a:rPr lang="en-US" sz="1600" dirty="0" err="1">
                <a:ea typeface="+mn-lt"/>
                <a:cs typeface="+mn-lt"/>
              </a:rPr>
              <a:t>verifikacije</a:t>
            </a:r>
            <a:r>
              <a:rPr lang="en-US" sz="1600" dirty="0">
                <a:ea typeface="+mn-lt"/>
                <a:cs typeface="+mn-lt"/>
              </a:rPr>
              <a:t> </a:t>
            </a:r>
            <a:r>
              <a:rPr lang="en-US" sz="1600" dirty="0" err="1">
                <a:ea typeface="+mn-lt"/>
                <a:cs typeface="+mn-lt"/>
              </a:rPr>
              <a:t>će</a:t>
            </a:r>
            <a:r>
              <a:rPr lang="en-US" sz="1600" dirty="0">
                <a:ea typeface="+mn-lt"/>
                <a:cs typeface="+mn-lt"/>
              </a:rPr>
              <a:t> se </a:t>
            </a:r>
            <a:r>
              <a:rPr lang="en-US" sz="1600" dirty="0" err="1">
                <a:ea typeface="+mn-lt"/>
                <a:cs typeface="+mn-lt"/>
              </a:rPr>
              <a:t>koristiti</a:t>
            </a:r>
            <a:endParaRPr lang="en-US" dirty="0" err="1">
              <a:ea typeface="+mn-lt"/>
              <a:cs typeface="+mn-lt"/>
            </a:endParaRPr>
          </a:p>
          <a:p>
            <a:pPr eaLnBrk="1" hangingPunct="1"/>
            <a:endParaRPr lang="en-US" altLang="en-US" sz="1600"/>
          </a:p>
          <a:p>
            <a:r>
              <a:rPr lang="en-US" sz="1600" dirty="0">
                <a:ea typeface="+mn-lt"/>
                <a:cs typeface="+mn-lt"/>
              </a:rPr>
              <a:t>U </a:t>
            </a:r>
            <a:r>
              <a:rPr lang="en-US" sz="1600" dirty="0" err="1">
                <a:ea typeface="+mn-lt"/>
                <a:cs typeface="+mn-lt"/>
              </a:rPr>
              <a:t>zavisnosti</a:t>
            </a:r>
            <a:r>
              <a:rPr lang="en-US" sz="1600" dirty="0">
                <a:ea typeface="+mn-lt"/>
                <a:cs typeface="+mn-lt"/>
              </a:rPr>
              <a:t> od </a:t>
            </a:r>
            <a:r>
              <a:rPr lang="en-US" sz="1600" dirty="0" err="1">
                <a:ea typeface="+mn-lt"/>
                <a:cs typeface="+mn-lt"/>
              </a:rPr>
              <a:t>složenosti</a:t>
            </a:r>
            <a:r>
              <a:rPr lang="en-US" sz="1600" dirty="0">
                <a:ea typeface="+mn-lt"/>
                <a:cs typeface="+mn-lt"/>
              </a:rPr>
              <a:t> </a:t>
            </a:r>
            <a:r>
              <a:rPr lang="en-US" sz="1600" dirty="0" err="1">
                <a:ea typeface="+mn-lt"/>
                <a:cs typeface="+mn-lt"/>
              </a:rPr>
              <a:t>svakog</a:t>
            </a:r>
            <a:r>
              <a:rPr lang="en-US" sz="1600" dirty="0">
                <a:ea typeface="+mn-lt"/>
                <a:cs typeface="+mn-lt"/>
              </a:rPr>
              <a:t> </a:t>
            </a:r>
            <a:r>
              <a:rPr lang="en-US" sz="1600" dirty="0" err="1">
                <a:ea typeface="+mn-lt"/>
                <a:cs typeface="+mn-lt"/>
              </a:rPr>
              <a:t>nivoa</a:t>
            </a:r>
            <a:r>
              <a:rPr lang="en-US" sz="1600" dirty="0">
                <a:ea typeface="+mn-lt"/>
                <a:cs typeface="+mn-lt"/>
              </a:rPr>
              <a:t>, </a:t>
            </a:r>
            <a:r>
              <a:rPr lang="en-US" sz="1600" dirty="0" err="1">
                <a:ea typeface="+mn-lt"/>
                <a:cs typeface="+mn-lt"/>
              </a:rPr>
              <a:t>tim</a:t>
            </a:r>
            <a:r>
              <a:rPr lang="en-US" sz="1600" dirty="0">
                <a:ea typeface="+mn-lt"/>
                <a:cs typeface="+mn-lt"/>
              </a:rPr>
              <a:t> za </a:t>
            </a:r>
            <a:r>
              <a:rPr lang="en-US" sz="1600" dirty="0" err="1">
                <a:ea typeface="+mn-lt"/>
                <a:cs typeface="+mn-lt"/>
              </a:rPr>
              <a:t>verifikaciju</a:t>
            </a:r>
            <a:r>
              <a:rPr lang="en-US" sz="1600" dirty="0">
                <a:ea typeface="+mn-lt"/>
                <a:cs typeface="+mn-lt"/>
              </a:rPr>
              <a:t> mora da </a:t>
            </a:r>
            <a:r>
              <a:rPr lang="en-US" sz="1600" dirty="0" err="1">
                <a:ea typeface="+mn-lt"/>
                <a:cs typeface="+mn-lt"/>
              </a:rPr>
              <a:t>izabere</a:t>
            </a:r>
            <a:r>
              <a:rPr lang="en-US" sz="1600" dirty="0">
                <a:ea typeface="+mn-lt"/>
                <a:cs typeface="+mn-lt"/>
              </a:rPr>
              <a:t> da li </a:t>
            </a:r>
            <a:r>
              <a:rPr lang="en-US" sz="1600" dirty="0" err="1">
                <a:ea typeface="+mn-lt"/>
                <a:cs typeface="+mn-lt"/>
              </a:rPr>
              <a:t>će</a:t>
            </a:r>
            <a:r>
              <a:rPr lang="en-US" sz="1600" dirty="0">
                <a:ea typeface="+mn-lt"/>
                <a:cs typeface="+mn-lt"/>
              </a:rPr>
              <a:t> </a:t>
            </a:r>
            <a:r>
              <a:rPr lang="en-US" sz="1600" dirty="0" err="1">
                <a:ea typeface="+mn-lt"/>
                <a:cs typeface="+mn-lt"/>
              </a:rPr>
              <a:t>nivoe</a:t>
            </a:r>
            <a:r>
              <a:rPr lang="en-US" sz="1600" dirty="0">
                <a:ea typeface="+mn-lt"/>
                <a:cs typeface="+mn-lt"/>
              </a:rPr>
              <a:t> </a:t>
            </a:r>
            <a:r>
              <a:rPr lang="en-US" sz="1600" dirty="0" err="1">
                <a:ea typeface="+mn-lt"/>
                <a:cs typeface="+mn-lt"/>
              </a:rPr>
              <a:t>verifikovati</a:t>
            </a:r>
            <a:r>
              <a:rPr lang="en-US" sz="1600" dirty="0">
                <a:ea typeface="+mn-lt"/>
                <a:cs typeface="+mn-lt"/>
              </a:rPr>
              <a:t> </a:t>
            </a:r>
            <a:r>
              <a:rPr lang="en-US" sz="1600" dirty="0" err="1">
                <a:ea typeface="+mn-lt"/>
                <a:cs typeface="+mn-lt"/>
              </a:rPr>
              <a:t>nezavisno</a:t>
            </a:r>
            <a:r>
              <a:rPr lang="en-US" sz="1600" dirty="0">
                <a:ea typeface="+mn-lt"/>
                <a:cs typeface="+mn-lt"/>
              </a:rPr>
              <a:t> </a:t>
            </a:r>
            <a:r>
              <a:rPr lang="en-US" sz="1600" dirty="0" err="1">
                <a:ea typeface="+mn-lt"/>
                <a:cs typeface="+mn-lt"/>
              </a:rPr>
              <a:t>ili</a:t>
            </a:r>
            <a:r>
              <a:rPr lang="en-US" sz="1600" dirty="0">
                <a:ea typeface="+mn-lt"/>
                <a:cs typeface="+mn-lt"/>
              </a:rPr>
              <a:t> </a:t>
            </a:r>
            <a:r>
              <a:rPr lang="en-US" sz="1600" dirty="0" err="1">
                <a:ea typeface="+mn-lt"/>
                <a:cs typeface="+mn-lt"/>
              </a:rPr>
              <a:t>grupisati</a:t>
            </a:r>
            <a:r>
              <a:rPr lang="en-US" sz="1600" dirty="0">
                <a:ea typeface="+mn-lt"/>
                <a:cs typeface="+mn-lt"/>
              </a:rPr>
              <a:t> </a:t>
            </a:r>
            <a:r>
              <a:rPr lang="en-US" sz="1600" dirty="0" err="1">
                <a:ea typeface="+mn-lt"/>
                <a:cs typeface="+mn-lt"/>
              </a:rPr>
              <a:t>nivoe</a:t>
            </a:r>
            <a:r>
              <a:rPr lang="en-US" sz="1600" dirty="0">
                <a:ea typeface="+mn-lt"/>
                <a:cs typeface="+mn-lt"/>
              </a:rPr>
              <a:t> u </a:t>
            </a:r>
            <a:r>
              <a:rPr lang="en-US" sz="1600" dirty="0" err="1">
                <a:ea typeface="+mn-lt"/>
                <a:cs typeface="+mn-lt"/>
              </a:rPr>
              <a:t>funkcionalne</a:t>
            </a:r>
            <a:r>
              <a:rPr lang="en-US" sz="1600" dirty="0">
                <a:ea typeface="+mn-lt"/>
                <a:cs typeface="+mn-lt"/>
              </a:rPr>
              <a:t> </a:t>
            </a:r>
            <a:r>
              <a:rPr lang="en-US" sz="1600" dirty="0" err="1">
                <a:ea typeface="+mn-lt"/>
                <a:cs typeface="+mn-lt"/>
              </a:rPr>
              <a:t>komponente</a:t>
            </a:r>
            <a:r>
              <a:rPr lang="en-US" sz="1600" dirty="0">
                <a:ea typeface="+mn-lt"/>
                <a:cs typeface="+mn-lt"/>
              </a:rPr>
              <a:t> </a:t>
            </a:r>
            <a:r>
              <a:rPr lang="en-US" sz="1600" dirty="0" err="1">
                <a:ea typeface="+mn-lt"/>
                <a:cs typeface="+mn-lt"/>
              </a:rPr>
              <a:t>koje</a:t>
            </a:r>
            <a:r>
              <a:rPr lang="en-US" sz="1600" dirty="0">
                <a:ea typeface="+mn-lt"/>
                <a:cs typeface="+mn-lt"/>
              </a:rPr>
              <a:t> </a:t>
            </a:r>
            <a:r>
              <a:rPr lang="en-US" sz="1600" dirty="0" err="1">
                <a:ea typeface="+mn-lt"/>
                <a:cs typeface="+mn-lt"/>
              </a:rPr>
              <a:t>će</a:t>
            </a:r>
            <a:r>
              <a:rPr lang="en-US" sz="1600" dirty="0">
                <a:ea typeface="+mn-lt"/>
                <a:cs typeface="+mn-lt"/>
              </a:rPr>
              <a:t> se </a:t>
            </a:r>
            <a:r>
              <a:rPr lang="en-US" sz="1600" dirty="0" err="1">
                <a:ea typeface="+mn-lt"/>
                <a:cs typeface="+mn-lt"/>
              </a:rPr>
              <a:t>verifikovati</a:t>
            </a:r>
            <a:r>
              <a:rPr lang="en-US" sz="1600" dirty="0">
                <a:ea typeface="+mn-lt"/>
                <a:cs typeface="+mn-lt"/>
              </a:rPr>
              <a:t>. Ova </a:t>
            </a:r>
            <a:r>
              <a:rPr lang="en-US" sz="1600" dirty="0" err="1">
                <a:ea typeface="+mn-lt"/>
                <a:cs typeface="+mn-lt"/>
              </a:rPr>
              <a:t>odluka</a:t>
            </a:r>
            <a:r>
              <a:rPr lang="en-US" sz="1600" dirty="0">
                <a:ea typeface="+mn-lt"/>
                <a:cs typeface="+mn-lt"/>
              </a:rPr>
              <a:t> se </a:t>
            </a:r>
            <a:r>
              <a:rPr lang="en-US" sz="1600" dirty="0" err="1">
                <a:ea typeface="+mn-lt"/>
                <a:cs typeface="+mn-lt"/>
              </a:rPr>
              <a:t>zasniva</a:t>
            </a:r>
            <a:r>
              <a:rPr lang="en-US" sz="1600" dirty="0">
                <a:ea typeface="+mn-lt"/>
                <a:cs typeface="+mn-lt"/>
              </a:rPr>
              <a:t> </a:t>
            </a:r>
            <a:r>
              <a:rPr lang="en-US" sz="1600" dirty="0" err="1">
                <a:ea typeface="+mn-lt"/>
                <a:cs typeface="+mn-lt"/>
              </a:rPr>
              <a:t>na</a:t>
            </a:r>
            <a:r>
              <a:rPr lang="en-US" sz="1600" dirty="0">
                <a:ea typeface="+mn-lt"/>
                <a:cs typeface="+mn-lt"/>
              </a:rPr>
              <a:t> </a:t>
            </a:r>
            <a:r>
              <a:rPr lang="en-US" sz="1600" dirty="0" err="1">
                <a:ea typeface="+mn-lt"/>
                <a:cs typeface="+mn-lt"/>
              </a:rPr>
              <a:t>dva</a:t>
            </a:r>
            <a:r>
              <a:rPr lang="en-US" sz="1600" dirty="0">
                <a:ea typeface="+mn-lt"/>
                <a:cs typeface="+mn-lt"/>
              </a:rPr>
              <a:t> </a:t>
            </a:r>
            <a:r>
              <a:rPr lang="en-US" sz="1600" dirty="0" err="1">
                <a:ea typeface="+mn-lt"/>
                <a:cs typeface="+mn-lt"/>
              </a:rPr>
              <a:t>faktora</a:t>
            </a:r>
            <a:r>
              <a:rPr lang="en-US" sz="1600" dirty="0">
                <a:ea typeface="+mn-lt"/>
                <a:cs typeface="+mn-lt"/>
              </a:rPr>
              <a:t>:</a:t>
            </a:r>
            <a:endParaRPr lang="en-US" dirty="0" err="1"/>
          </a:p>
          <a:p>
            <a:pPr lvl="1" indent="-188595" eaLnBrk="1" hangingPunct="1"/>
            <a:r>
              <a:rPr lang="en-US" altLang="en-US" sz="1400" b="1" dirty="0" err="1"/>
              <a:t>Kompleksnost</a:t>
            </a:r>
            <a:r>
              <a:rPr lang="en-US" altLang="en-US" sz="1400" b="1" dirty="0"/>
              <a:t> </a:t>
            </a:r>
            <a:r>
              <a:rPr lang="en-US" altLang="en-US" sz="1400" b="1" dirty="0" err="1"/>
              <a:t>individualnih</a:t>
            </a:r>
            <a:r>
              <a:rPr lang="en-US" altLang="en-US" sz="1400" b="1" dirty="0"/>
              <a:t> </a:t>
            </a:r>
            <a:r>
              <a:rPr lang="en-US" altLang="en-US" sz="1400" b="1" dirty="0" err="1"/>
              <a:t>komponenti</a:t>
            </a:r>
            <a:r>
              <a:rPr lang="en-US" altLang="en-US" sz="1400" b="1" dirty="0"/>
              <a:t> – </a:t>
            </a:r>
            <a:r>
              <a:rPr lang="en-US" altLang="en-US" sz="1400" dirty="0" err="1"/>
              <a:t>kompleksi</a:t>
            </a:r>
            <a:r>
              <a:rPr lang="en-US" altLang="en-US" sz="1400" dirty="0"/>
              <a:t> </a:t>
            </a:r>
            <a:r>
              <a:rPr lang="en-US" altLang="en-US" sz="1400" dirty="0" err="1"/>
              <a:t>delovi</a:t>
            </a:r>
            <a:r>
              <a:rPr lang="en-US" altLang="en-US" sz="1400" dirty="0"/>
              <a:t> </a:t>
            </a:r>
            <a:r>
              <a:rPr lang="en-US" altLang="en-US" sz="1400" dirty="0" err="1"/>
              <a:t>unutar</a:t>
            </a:r>
            <a:r>
              <a:rPr lang="en-US" altLang="en-US" sz="1400" dirty="0"/>
              <a:t> DUV-a </a:t>
            </a:r>
            <a:r>
              <a:rPr lang="en-US" altLang="en-US" sz="1400" dirty="0" err="1"/>
              <a:t>zahtevaju</a:t>
            </a:r>
            <a:r>
              <a:rPr lang="en-US" altLang="en-US" sz="1400" dirty="0"/>
              <a:t> </a:t>
            </a:r>
            <a:r>
              <a:rPr lang="en-US" altLang="en-US" sz="1400" dirty="0" err="1"/>
              <a:t>sopstvenu</a:t>
            </a:r>
            <a:r>
              <a:rPr lang="en-US" altLang="en-US" sz="1400" dirty="0"/>
              <a:t> </a:t>
            </a:r>
            <a:r>
              <a:rPr lang="en-US" altLang="en-US" sz="1400" dirty="0" err="1"/>
              <a:t>verifikaciju</a:t>
            </a:r>
            <a:endParaRPr lang="en-US" altLang="en-US" sz="1400" dirty="0" err="1">
              <a:cs typeface="Arial"/>
            </a:endParaRPr>
          </a:p>
          <a:p>
            <a:pPr lvl="1" indent="-188595" eaLnBrk="1" hangingPunct="1"/>
            <a:r>
              <a:rPr lang="en-US" altLang="en-US" sz="1400" b="1" dirty="0" err="1"/>
              <a:t>Postojanje</a:t>
            </a:r>
            <a:r>
              <a:rPr lang="en-US" altLang="en-US" sz="1400" b="1" dirty="0"/>
              <a:t> </a:t>
            </a:r>
            <a:r>
              <a:rPr lang="en-US" altLang="en-US" sz="1400" b="1" dirty="0" err="1"/>
              <a:t>jasno</a:t>
            </a:r>
            <a:r>
              <a:rPr lang="en-US" altLang="en-US" sz="1400" b="1" dirty="0"/>
              <a:t> </a:t>
            </a:r>
            <a:r>
              <a:rPr lang="en-US" altLang="en-US" sz="1400" b="1" dirty="0" err="1"/>
              <a:t>definisanih</a:t>
            </a:r>
            <a:r>
              <a:rPr lang="en-US" altLang="en-US" sz="1400" b="1" dirty="0"/>
              <a:t> </a:t>
            </a:r>
            <a:r>
              <a:rPr lang="en-US" altLang="en-US" sz="1400" b="1" dirty="0" err="1"/>
              <a:t>interfejsa</a:t>
            </a:r>
            <a:r>
              <a:rPr lang="en-US" altLang="en-US" sz="1400" b="1" dirty="0"/>
              <a:t> </a:t>
            </a:r>
            <a:r>
              <a:rPr lang="en-US" altLang="en-US" sz="1400" b="1" dirty="0" err="1"/>
              <a:t>i</a:t>
            </a:r>
            <a:r>
              <a:rPr lang="en-US" altLang="en-US" sz="1400" b="1" dirty="0"/>
              <a:t> </a:t>
            </a:r>
            <a:r>
              <a:rPr lang="en-US" altLang="en-US" sz="1400" b="1" dirty="0" err="1"/>
              <a:t>specifikacije</a:t>
            </a:r>
            <a:r>
              <a:rPr lang="en-US" altLang="en-US" sz="1400" b="1" dirty="0"/>
              <a:t> </a:t>
            </a:r>
            <a:r>
              <a:rPr lang="en-US" altLang="en-US" sz="1400" dirty="0"/>
              <a:t>- </a:t>
            </a:r>
            <a:r>
              <a:rPr lang="en-US" altLang="en-US" sz="1400" dirty="0" err="1"/>
              <a:t>kako</a:t>
            </a:r>
            <a:r>
              <a:rPr lang="en-US" altLang="en-US" sz="1400" dirty="0"/>
              <a:t> bi se </a:t>
            </a:r>
            <a:r>
              <a:rPr lang="en-US" altLang="en-US" sz="1400" dirty="0" err="1"/>
              <a:t>pristupalo</a:t>
            </a:r>
            <a:r>
              <a:rPr lang="en-US" altLang="en-US" sz="1400" dirty="0"/>
              <a:t> </a:t>
            </a:r>
            <a:r>
              <a:rPr lang="en-US" altLang="en-US" sz="1400" dirty="0" err="1"/>
              <a:t>komponenti</a:t>
            </a:r>
            <a:r>
              <a:rPr lang="en-US" altLang="en-US" sz="1400" dirty="0"/>
              <a:t>. </a:t>
            </a:r>
            <a:r>
              <a:rPr lang="en-US" altLang="en-US" sz="1400" dirty="0" err="1"/>
              <a:t>Mogućnost</a:t>
            </a:r>
            <a:r>
              <a:rPr lang="en-US" altLang="en-US" sz="1400" dirty="0"/>
              <a:t> da se </a:t>
            </a:r>
            <a:r>
              <a:rPr lang="en-US" altLang="en-US" sz="1400" dirty="0" err="1"/>
              <a:t>pobuđuje</a:t>
            </a:r>
            <a:r>
              <a:rPr lang="en-US" altLang="en-US" sz="1400" dirty="0"/>
              <a:t> </a:t>
            </a:r>
            <a:r>
              <a:rPr lang="en-US" altLang="en-US" sz="1400" dirty="0" err="1"/>
              <a:t>komponenta</a:t>
            </a:r>
            <a:r>
              <a:rPr lang="en-US" altLang="en-US" sz="1400" dirty="0"/>
              <a:t> </a:t>
            </a:r>
            <a:r>
              <a:rPr lang="en-US" altLang="en-US" sz="1400" dirty="0" err="1"/>
              <a:t>i</a:t>
            </a:r>
            <a:r>
              <a:rPr lang="en-US" altLang="en-US" sz="1400" dirty="0"/>
              <a:t> </a:t>
            </a:r>
            <a:r>
              <a:rPr lang="en-US" altLang="en-US" sz="1400" dirty="0" err="1"/>
              <a:t>proveravaju</a:t>
            </a:r>
            <a:r>
              <a:rPr lang="en-US" altLang="en-US" sz="1400" dirty="0"/>
              <a:t> </a:t>
            </a:r>
            <a:r>
              <a:rPr lang="en-US" altLang="en-US" sz="1400" dirty="0" err="1"/>
              <a:t>rezultati</a:t>
            </a:r>
            <a:r>
              <a:rPr lang="en-US" altLang="en-US" sz="1400" dirty="0"/>
              <a:t> u </a:t>
            </a:r>
            <a:r>
              <a:rPr lang="en-US" altLang="en-US" sz="1400" dirty="0" err="1"/>
              <a:t>skladu</a:t>
            </a:r>
            <a:r>
              <a:rPr lang="en-US" altLang="en-US" sz="1400" dirty="0"/>
              <a:t> </a:t>
            </a:r>
            <a:r>
              <a:rPr lang="en-US" altLang="en-US" sz="1400" dirty="0" err="1"/>
              <a:t>sa</a:t>
            </a:r>
            <a:r>
              <a:rPr lang="en-US" altLang="en-US" sz="1400" dirty="0"/>
              <a:t> </a:t>
            </a:r>
            <a:r>
              <a:rPr lang="en-US" altLang="en-US" sz="1400" dirty="0" err="1"/>
              <a:t>protokolom</a:t>
            </a:r>
            <a:r>
              <a:rPr lang="en-US" altLang="en-US" sz="1400" dirty="0"/>
              <a:t> </a:t>
            </a:r>
            <a:r>
              <a:rPr lang="en-US" altLang="en-US" sz="1400" dirty="0" err="1"/>
              <a:t>interfejsa</a:t>
            </a:r>
            <a:r>
              <a:rPr lang="en-US" altLang="en-US" sz="1400" dirty="0"/>
              <a:t> je </a:t>
            </a:r>
            <a:r>
              <a:rPr lang="en-US" altLang="en-US" sz="1400" dirty="0" err="1"/>
              <a:t>ključ</a:t>
            </a:r>
            <a:r>
              <a:rPr lang="en-US" altLang="en-US" sz="1400" dirty="0"/>
              <a:t> za </a:t>
            </a:r>
            <a:r>
              <a:rPr lang="en-US" altLang="en-US" sz="1400" dirty="0" err="1"/>
              <a:t>verifikaciju</a:t>
            </a:r>
            <a:r>
              <a:rPr lang="en-US" altLang="en-US" sz="1400" dirty="0"/>
              <a:t> </a:t>
            </a:r>
            <a:r>
              <a:rPr lang="en-US" altLang="en-US" sz="1400" dirty="0" err="1"/>
              <a:t>i</a:t>
            </a:r>
            <a:r>
              <a:rPr lang="en-US" altLang="en-US" sz="1400" dirty="0"/>
              <a:t> </a:t>
            </a:r>
            <a:r>
              <a:rPr lang="en-US" altLang="en-US" sz="1400" dirty="0" err="1"/>
              <a:t>zahteva</a:t>
            </a:r>
            <a:r>
              <a:rPr lang="en-US" altLang="en-US" sz="1400" dirty="0"/>
              <a:t> </a:t>
            </a:r>
            <a:r>
              <a:rPr lang="en-US" altLang="en-US" sz="1400" dirty="0" err="1"/>
              <a:t>stabilan</a:t>
            </a:r>
            <a:r>
              <a:rPr lang="en-US" altLang="en-US" sz="1400" dirty="0"/>
              <a:t>, dobro </a:t>
            </a:r>
            <a:r>
              <a:rPr lang="en-US" altLang="en-US" sz="1400" dirty="0" err="1"/>
              <a:t>dokumentovan</a:t>
            </a:r>
            <a:r>
              <a:rPr lang="en-US" altLang="en-US" sz="1400" dirty="0"/>
              <a:t> </a:t>
            </a:r>
            <a:r>
              <a:rPr lang="en-US" altLang="en-US" sz="1400" dirty="0" err="1"/>
              <a:t>interfejs</a:t>
            </a:r>
            <a:endParaRPr lang="en-US" altLang="en-US" sz="1400" dirty="0" err="1">
              <a:cs typeface="Arial"/>
            </a:endParaRPr>
          </a:p>
          <a:p>
            <a:pPr eaLnBrk="1" hangingPunct="1"/>
            <a:endParaRPr lang="en-US" altLang="en-US" sz="1600" dirty="0"/>
          </a:p>
          <a:p>
            <a:r>
              <a:rPr lang="en-US" altLang="en-US" sz="1600" dirty="0" err="1"/>
              <a:t>Nakon</a:t>
            </a:r>
            <a:r>
              <a:rPr lang="en-US" altLang="en-US" sz="1600" dirty="0"/>
              <a:t> </a:t>
            </a:r>
            <a:r>
              <a:rPr lang="en-US" altLang="en-US" sz="1600" dirty="0" err="1"/>
              <a:t>definisanja</a:t>
            </a:r>
            <a:r>
              <a:rPr lang="en-US" altLang="en-US" sz="1600" dirty="0"/>
              <a:t> </a:t>
            </a:r>
            <a:r>
              <a:rPr lang="en-US" altLang="en-US" sz="1600" dirty="0" err="1"/>
              <a:t>verifikacionih</a:t>
            </a:r>
            <a:r>
              <a:rPr lang="en-US" altLang="en-US" sz="1600" dirty="0"/>
              <a:t> </a:t>
            </a:r>
            <a:r>
              <a:rPr lang="en-US" altLang="en-US" sz="1600" dirty="0" err="1"/>
              <a:t>nivoa</a:t>
            </a:r>
            <a:r>
              <a:rPr lang="en-US" altLang="en-US" sz="1600" dirty="0"/>
              <a:t> koji </a:t>
            </a:r>
            <a:r>
              <a:rPr lang="en-US" altLang="en-US" sz="1600" dirty="0" err="1"/>
              <a:t>će</a:t>
            </a:r>
            <a:r>
              <a:rPr lang="en-US" altLang="en-US" sz="1600" dirty="0"/>
              <a:t> se </a:t>
            </a:r>
            <a:r>
              <a:rPr lang="en-US" altLang="en-US" sz="1600" dirty="0" err="1"/>
              <a:t>koristiti</a:t>
            </a:r>
            <a:r>
              <a:rPr lang="en-US" altLang="en-US" sz="1600" dirty="0"/>
              <a:t>, </a:t>
            </a:r>
            <a:r>
              <a:rPr lang="en-US" altLang="en-US" sz="1600" dirty="0" err="1"/>
              <a:t>verifikacioni</a:t>
            </a:r>
            <a:r>
              <a:rPr lang="en-US" altLang="en-US" sz="1600" dirty="0"/>
              <a:t> </a:t>
            </a:r>
            <a:r>
              <a:rPr lang="en-US" altLang="en-US" sz="1600" dirty="0" err="1"/>
              <a:t>tim</a:t>
            </a:r>
            <a:r>
              <a:rPr lang="en-US" altLang="en-US" sz="1600" dirty="0"/>
              <a:t> </a:t>
            </a:r>
            <a:r>
              <a:rPr lang="en-US" altLang="en-US" sz="1600" dirty="0" err="1"/>
              <a:t>kreira</a:t>
            </a:r>
            <a:r>
              <a:rPr lang="en-US" altLang="en-US" sz="1600" dirty="0"/>
              <a:t> </a:t>
            </a:r>
            <a:r>
              <a:rPr lang="en-US" altLang="en-US" sz="1600" dirty="0" err="1"/>
              <a:t>verifikacioni</a:t>
            </a:r>
            <a:r>
              <a:rPr lang="en-US" altLang="en-US" sz="1600" dirty="0"/>
              <a:t> plan za </a:t>
            </a:r>
            <a:r>
              <a:rPr lang="en-US" altLang="en-US" sz="1600" dirty="0" err="1"/>
              <a:t>svaki</a:t>
            </a:r>
            <a:r>
              <a:rPr lang="en-US" altLang="en-US" sz="1600" dirty="0"/>
              <a:t> od </a:t>
            </a:r>
            <a:r>
              <a:rPr lang="en-US" altLang="en-US" sz="1600" dirty="0" err="1"/>
              <a:t>tih</a:t>
            </a:r>
            <a:r>
              <a:rPr lang="en-US" altLang="en-US" sz="1600" dirty="0"/>
              <a:t> </a:t>
            </a:r>
            <a:r>
              <a:rPr lang="en-US" altLang="en-US" sz="1600" dirty="0" err="1"/>
              <a:t>nivoa</a:t>
            </a:r>
            <a:endParaRPr lang="en-US" altLang="en-US" sz="1600">
              <a:cs typeface="Arial"/>
            </a:endParaRPr>
          </a:p>
          <a:p>
            <a:endParaRPr lang="en-US" altLang="en-US" sz="1600" dirty="0"/>
          </a:p>
          <a:p>
            <a:pPr eaLnBrk="1" hangingPunct="1"/>
            <a:r>
              <a:rPr lang="en-US" altLang="en-US" sz="1600" dirty="0"/>
              <a:t>Na </a:t>
            </a:r>
            <a:r>
              <a:rPr lang="en-US" altLang="en-US" sz="1600" dirty="0" err="1"/>
              <a:t>narednim</a:t>
            </a:r>
            <a:r>
              <a:rPr lang="en-US" altLang="en-US" sz="1600" dirty="0"/>
              <a:t> </a:t>
            </a:r>
            <a:r>
              <a:rPr lang="en-US" altLang="en-US" sz="1600" dirty="0" err="1"/>
              <a:t>slajdovima</a:t>
            </a:r>
            <a:r>
              <a:rPr lang="en-US" altLang="en-US" sz="1600" dirty="0"/>
              <a:t> </a:t>
            </a:r>
            <a:r>
              <a:rPr lang="en-US" altLang="en-US" sz="1600" dirty="0" err="1"/>
              <a:t>će</a:t>
            </a:r>
            <a:r>
              <a:rPr lang="en-US" altLang="en-US" sz="1600" dirty="0"/>
              <a:t> </a:t>
            </a:r>
            <a:r>
              <a:rPr lang="en-US" altLang="en-US" sz="1600" dirty="0" err="1"/>
              <a:t>biti</a:t>
            </a:r>
            <a:r>
              <a:rPr lang="en-US" altLang="en-US" sz="1600" dirty="0"/>
              <a:t> </a:t>
            </a:r>
            <a:r>
              <a:rPr lang="en-US" altLang="en-US" sz="1600" dirty="0" err="1"/>
              <a:t>opisane</a:t>
            </a:r>
            <a:r>
              <a:rPr lang="en-US" altLang="en-US" sz="1600" dirty="0"/>
              <a:t> </a:t>
            </a:r>
            <a:r>
              <a:rPr lang="en-US" altLang="en-US" sz="1600" dirty="0" err="1"/>
              <a:t>komponente</a:t>
            </a:r>
            <a:r>
              <a:rPr lang="en-US" altLang="en-US" sz="1600" dirty="0"/>
              <a:t> </a:t>
            </a:r>
            <a:r>
              <a:rPr lang="en-US" altLang="en-US" sz="1600" dirty="0" err="1"/>
              <a:t>verifikacionog</a:t>
            </a:r>
            <a:r>
              <a:rPr lang="en-US" altLang="en-US" sz="1600" dirty="0"/>
              <a:t> plana </a:t>
            </a:r>
            <a:r>
              <a:rPr lang="en-US" altLang="en-US" sz="1600" dirty="0" err="1"/>
              <a:t>neophodne</a:t>
            </a:r>
            <a:r>
              <a:rPr lang="en-US" altLang="en-US" sz="1600" dirty="0"/>
              <a:t> za </a:t>
            </a:r>
            <a:r>
              <a:rPr lang="en-US" altLang="en-US" sz="1600" dirty="0" err="1"/>
              <a:t>svaki</a:t>
            </a:r>
            <a:r>
              <a:rPr lang="en-US" altLang="en-US" sz="1600" dirty="0"/>
              <a:t> od </a:t>
            </a:r>
            <a:r>
              <a:rPr lang="en-US" altLang="en-US" sz="1600" dirty="0" err="1"/>
              <a:t>nivoa</a:t>
            </a:r>
            <a:r>
              <a:rPr lang="en-US" altLang="en-US" sz="1600" dirty="0"/>
              <a:t>, </a:t>
            </a:r>
            <a:r>
              <a:rPr lang="en-US" altLang="en-US" sz="1600" dirty="0" err="1"/>
              <a:t>ali</a:t>
            </a:r>
            <a:r>
              <a:rPr lang="en-US" altLang="en-US" sz="1600" dirty="0"/>
              <a:t> </a:t>
            </a:r>
            <a:r>
              <a:rPr lang="en-US" altLang="en-US" sz="1600" dirty="0" err="1"/>
              <a:t>prvo</a:t>
            </a:r>
            <a:r>
              <a:rPr lang="en-US" altLang="en-US" sz="1600" dirty="0"/>
              <a:t> </a:t>
            </a:r>
            <a:r>
              <a:rPr lang="en-US" altLang="en-US" sz="1600" dirty="0" err="1"/>
              <a:t>ćemo</a:t>
            </a:r>
            <a:r>
              <a:rPr lang="en-US" altLang="en-US" sz="1600" dirty="0"/>
              <a:t> </a:t>
            </a:r>
            <a:r>
              <a:rPr lang="en-US" altLang="en-US" sz="1600" dirty="0" err="1"/>
              <a:t>predstaviti</a:t>
            </a:r>
            <a:r>
              <a:rPr lang="en-US" altLang="en-US" sz="1600" dirty="0"/>
              <a:t> </a:t>
            </a:r>
            <a:r>
              <a:rPr lang="en-US" altLang="en-US" sz="1600" dirty="0" err="1"/>
              <a:t>dizajn</a:t>
            </a:r>
            <a:r>
              <a:rPr lang="en-US" altLang="en-US" sz="1600" dirty="0"/>
              <a:t> koji </a:t>
            </a:r>
            <a:r>
              <a:rPr lang="en-US" altLang="en-US" sz="1600" dirty="0" err="1"/>
              <a:t>ćemo</a:t>
            </a:r>
            <a:r>
              <a:rPr lang="en-US" altLang="en-US" sz="1600" dirty="0"/>
              <a:t> </a:t>
            </a:r>
            <a:r>
              <a:rPr lang="en-US" altLang="en-US" sz="1600" dirty="0" err="1"/>
              <a:t>koristiti</a:t>
            </a:r>
            <a:r>
              <a:rPr lang="en-US" altLang="en-US" sz="1600" dirty="0"/>
              <a:t> u </a:t>
            </a:r>
            <a:r>
              <a:rPr lang="en-US" altLang="en-US" sz="1600" dirty="0" err="1"/>
              <a:t>nastavku</a:t>
            </a:r>
            <a:r>
              <a:rPr lang="en-US" altLang="en-US" sz="1600" dirty="0"/>
              <a:t> </a:t>
            </a:r>
            <a:r>
              <a:rPr lang="en-US" altLang="en-US" sz="1600" dirty="0" err="1"/>
              <a:t>kao</a:t>
            </a:r>
            <a:r>
              <a:rPr lang="en-US" altLang="en-US" sz="1600" dirty="0"/>
              <a:t> primer</a:t>
            </a:r>
            <a:endParaRPr lang="en-US" altLang="en-US" sz="1600" dirty="0">
              <a:cs typeface="Arial"/>
            </a:endParaRPr>
          </a:p>
        </p:txBody>
      </p:sp>
    </p:spTree>
  </p:cSld>
  <p:clrMapOvr>
    <a:masterClrMapping/>
  </p:clrMapOvr>
  <p:transitio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Standarddesign">
  <a:themeElements>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242E37"/>
        </a:dk2>
        <a:lt2>
          <a:srgbClr val="E4A90C"/>
        </a:lt2>
        <a:accent1>
          <a:srgbClr val="324556"/>
        </a:accent1>
        <a:accent2>
          <a:srgbClr val="4F6376"/>
        </a:accent2>
        <a:accent3>
          <a:srgbClr val="FFFFFF"/>
        </a:accent3>
        <a:accent4>
          <a:srgbClr val="000000"/>
        </a:accent4>
        <a:accent5>
          <a:srgbClr val="ADB0B4"/>
        </a:accent5>
        <a:accent6>
          <a:srgbClr val="47596A"/>
        </a:accent6>
        <a:hlink>
          <a:srgbClr val="73879A"/>
        </a:hlink>
        <a:folHlink>
          <a:srgbClr val="A3B7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7552</TotalTime>
  <Words>12542</Words>
  <Application>Microsoft Office PowerPoint</Application>
  <PresentationFormat>On-screen Show (4:3)</PresentationFormat>
  <Paragraphs>553</Paragraphs>
  <Slides>42</Slides>
  <Notes>27</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Standarddesign</vt:lpstr>
      <vt:lpstr>Funkcionalna verifikacija hardvera</vt:lpstr>
      <vt:lpstr>Sadržaj lekcije </vt:lpstr>
      <vt:lpstr>Verifikacioni plan</vt:lpstr>
      <vt:lpstr>Verifikacioni plan</vt:lpstr>
      <vt:lpstr>Funkcionalna specifikacija I</vt:lpstr>
      <vt:lpstr>Funkcionalna specifikacija II</vt:lpstr>
      <vt:lpstr>Verifikacioni plan</vt:lpstr>
      <vt:lpstr>Sadržaj verifikacionog plana</vt:lpstr>
      <vt:lpstr>Opis hijerarhijskih nivoa verifikacije</vt:lpstr>
      <vt:lpstr>Primer dizajna za demonstraciju v. plana</vt:lpstr>
      <vt:lpstr>Specifikacija dizajna I</vt:lpstr>
      <vt:lpstr>Specifikacija dizajna II</vt:lpstr>
      <vt:lpstr>Specifikacija dizajna III</vt:lpstr>
      <vt:lpstr>Pravljenje plana verifikacije za Calc1 –  Opis verifikacionih nivoa</vt:lpstr>
      <vt:lpstr>Funkcije koje se verifikuju I</vt:lpstr>
      <vt:lpstr>Funkcije koje se verifikuju II</vt:lpstr>
      <vt:lpstr>Test scenariji: matrica test slučajeva</vt:lpstr>
      <vt:lpstr>Calc 1: Funkcije za verifikaciju/matrica test slučajeva</vt:lpstr>
      <vt:lpstr>Specifični testovi i metode: Okruženje I</vt:lpstr>
      <vt:lpstr>Specifični testovi i metode: Okruženje II (Tipovi verifikacije)</vt:lpstr>
      <vt:lpstr>Specifični testovi i metode: Okruženje III (Strategija verifikacije)</vt:lpstr>
      <vt:lpstr>Specifični testovi i metode: Okruženje IV (Randomizacija)</vt:lpstr>
      <vt:lpstr>Specifični testovi i metode: Okruženje V (Nivo abstrakcije)</vt:lpstr>
      <vt:lpstr>Specifični testovi i metode: Okruženje VI (Provera)</vt:lpstr>
      <vt:lpstr>Calc1: Okruženje I</vt:lpstr>
      <vt:lpstr>Specifični testovi i metode: Okruženje II</vt:lpstr>
      <vt:lpstr>Specifični testovi i metode: Okruženje III</vt:lpstr>
      <vt:lpstr>Zahtevi u vezi pokrivenosti</vt:lpstr>
      <vt:lpstr>Potrebni alati</vt:lpstr>
      <vt:lpstr>Rizici i zavisnosti I</vt:lpstr>
      <vt:lpstr>Rizici i zavisnosti II</vt:lpstr>
      <vt:lpstr>Zahtevi za resursima I</vt:lpstr>
      <vt:lpstr>Zahtevi za resursima II</vt:lpstr>
      <vt:lpstr>Detalji rasporeda I</vt:lpstr>
      <vt:lpstr>Detalji rasporeda II</vt:lpstr>
      <vt:lpstr>Calc1: Potrebni alati, rizici i zavisnosti</vt:lpstr>
      <vt:lpstr>Calc1: Blok dijagram okruženja</vt:lpstr>
      <vt:lpstr>Calc1: Pokrivenost, zahtevi za resursima, detalji rasporeda</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Helix</dc:title>
  <dc:creator>PresentationPoint</dc:creator>
  <cp:lastModifiedBy>Stefan&amp;Aleksa</cp:lastModifiedBy>
  <cp:revision>2280</cp:revision>
  <cp:lastPrinted>2005-03-15T07:48:11Z</cp:lastPrinted>
  <dcterms:created xsi:type="dcterms:W3CDTF">2004-11-16T16:03:16Z</dcterms:created>
  <dcterms:modified xsi:type="dcterms:W3CDTF">2026-04-01T11:03:17Z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