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handoutMasterIdLst>
    <p:handoutMasterId r:id="rId44"/>
  </p:handoutMasterIdLst>
  <p:sldIdLst>
    <p:sldId id="485" r:id="rId2"/>
    <p:sldId id="594" r:id="rId3"/>
    <p:sldId id="653" r:id="rId4"/>
    <p:sldId id="654" r:id="rId5"/>
    <p:sldId id="655" r:id="rId6"/>
    <p:sldId id="656" r:id="rId7"/>
    <p:sldId id="631" r:id="rId8"/>
    <p:sldId id="632" r:id="rId9"/>
    <p:sldId id="633" r:id="rId10"/>
    <p:sldId id="636" r:id="rId11"/>
    <p:sldId id="657" r:id="rId12"/>
    <p:sldId id="637" r:id="rId13"/>
    <p:sldId id="659" r:id="rId14"/>
    <p:sldId id="658" r:id="rId15"/>
    <p:sldId id="660" r:id="rId16"/>
    <p:sldId id="661" r:id="rId17"/>
    <p:sldId id="662" r:id="rId18"/>
    <p:sldId id="638" r:id="rId19"/>
    <p:sldId id="639" r:id="rId20"/>
    <p:sldId id="634" r:id="rId21"/>
    <p:sldId id="635" r:id="rId22"/>
    <p:sldId id="663" r:id="rId23"/>
    <p:sldId id="640" r:id="rId24"/>
    <p:sldId id="664" r:id="rId25"/>
    <p:sldId id="641" r:id="rId26"/>
    <p:sldId id="665" r:id="rId27"/>
    <p:sldId id="642" r:id="rId28"/>
    <p:sldId id="643" r:id="rId29"/>
    <p:sldId id="644" r:id="rId30"/>
    <p:sldId id="645" r:id="rId31"/>
    <p:sldId id="646" r:id="rId32"/>
    <p:sldId id="647" r:id="rId33"/>
    <p:sldId id="648" r:id="rId34"/>
    <p:sldId id="649" r:id="rId35"/>
    <p:sldId id="650" r:id="rId36"/>
    <p:sldId id="651" r:id="rId37"/>
    <p:sldId id="652" r:id="rId38"/>
    <p:sldId id="593" r:id="rId39"/>
    <p:sldId id="666" r:id="rId40"/>
    <p:sldId id="667" r:id="rId41"/>
    <p:sldId id="668" r:id="rId42"/>
  </p:sldIdLst>
  <p:sldSz cx="9144000" cy="6858000" type="screen4x3"/>
  <p:notesSz cx="7099300" cy="10234613"/>
  <p:custDataLst>
    <p:tags r:id="rId45"/>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22">
          <p15:clr>
            <a:srgbClr val="A4A3A4"/>
          </p15:clr>
        </p15:guide>
        <p15:guide id="2" pos="235">
          <p15:clr>
            <a:srgbClr val="A4A3A4"/>
          </p15:clr>
        </p15:guide>
        <p15:guide id="3" pos="19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EB643-FD23-7828-DCF0-640B8B7AF282}" v="1190" dt="2024-03-13T12:41:03.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5" autoAdjust="0"/>
    <p:restoredTop sz="79762" autoAdjust="0"/>
  </p:normalViewPr>
  <p:slideViewPr>
    <p:cSldViewPr snapToGrid="0">
      <p:cViewPr varScale="1">
        <p:scale>
          <a:sx n="89" d="100"/>
          <a:sy n="89" d="100"/>
        </p:scale>
        <p:origin x="-1914" y="-108"/>
      </p:cViewPr>
      <p:guideLst>
        <p:guide orient="horz" pos="3322"/>
        <p:guide pos="235"/>
        <p:guide pos="1932"/>
      </p:guideLst>
    </p:cSldViewPr>
  </p:slideViewPr>
  <p:notesTextViewPr>
    <p:cViewPr>
      <p:scale>
        <a:sx n="100" d="100"/>
        <a:sy n="100" d="100"/>
      </p:scale>
      <p:origin x="0" y="0"/>
    </p:cViewPr>
  </p:notesTextViewPr>
  <p:sorterViewPr>
    <p:cViewPr>
      <p:scale>
        <a:sx n="100" d="100"/>
        <a:sy n="100" d="100"/>
      </p:scale>
      <p:origin x="0" y="5280"/>
    </p:cViewPr>
  </p:sorterViewPr>
  <p:notesViewPr>
    <p:cSldViewPr snapToGrid="0">
      <p:cViewPr>
        <p:scale>
          <a:sx n="100" d="100"/>
          <a:sy n="100" d="100"/>
        </p:scale>
        <p:origin x="-2262" y="105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110C5F2F-1BC4-A286-0388-DE531F463E7A}"/>
              </a:ext>
            </a:extLst>
          </p:cNvPr>
          <p:cNvSpPr>
            <a:spLocks noGrp="1" noChangeArrowheads="1"/>
          </p:cNvSpPr>
          <p:nvPr>
            <p:ph type="hdr" sz="quarter"/>
          </p:nvPr>
        </p:nvSpPr>
        <p:spPr bwMode="auto">
          <a:xfrm>
            <a:off x="0" y="0"/>
            <a:ext cx="3049588" cy="542925"/>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7" name="Rectangle 3">
            <a:extLst>
              <a:ext uri="{FF2B5EF4-FFF2-40B4-BE49-F238E27FC236}">
                <a16:creationId xmlns:a16="http://schemas.microsoft.com/office/drawing/2014/main" id="{ADDBE58B-B27C-D514-CEC3-ABD925A4E95D}"/>
              </a:ext>
            </a:extLst>
          </p:cNvPr>
          <p:cNvSpPr>
            <a:spLocks noGrp="1" noChangeArrowheads="1"/>
          </p:cNvSpPr>
          <p:nvPr>
            <p:ph type="dt" sz="quarter" idx="1"/>
          </p:nvPr>
        </p:nvSpPr>
        <p:spPr bwMode="auto">
          <a:xfrm>
            <a:off x="3987800" y="0"/>
            <a:ext cx="3128963" cy="542925"/>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algn="r" defTabSz="931863" eaLnBrk="1" hangingPunct="1">
              <a:defRPr sz="1300">
                <a:latin typeface="Arial" charset="0"/>
              </a:defRPr>
            </a:lvl1pPr>
          </a:lstStyle>
          <a:p>
            <a:pPr>
              <a:defRPr/>
            </a:pPr>
            <a:endParaRPr lang="en-GB"/>
          </a:p>
        </p:txBody>
      </p:sp>
      <p:sp>
        <p:nvSpPr>
          <p:cNvPr id="559108" name="Rectangle 4">
            <a:extLst>
              <a:ext uri="{FF2B5EF4-FFF2-40B4-BE49-F238E27FC236}">
                <a16:creationId xmlns:a16="http://schemas.microsoft.com/office/drawing/2014/main" id="{0B697B48-AB2D-08C5-8F79-A24CD674DD92}"/>
              </a:ext>
            </a:extLst>
          </p:cNvPr>
          <p:cNvSpPr>
            <a:spLocks noGrp="1" noChangeArrowheads="1"/>
          </p:cNvSpPr>
          <p:nvPr>
            <p:ph type="ftr" sz="quarter" idx="2"/>
          </p:nvPr>
        </p:nvSpPr>
        <p:spPr bwMode="auto">
          <a:xfrm>
            <a:off x="0" y="9701213"/>
            <a:ext cx="3049588" cy="5429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9" name="Rectangle 5">
            <a:extLst>
              <a:ext uri="{FF2B5EF4-FFF2-40B4-BE49-F238E27FC236}">
                <a16:creationId xmlns:a16="http://schemas.microsoft.com/office/drawing/2014/main" id="{209F6093-2E96-8917-2DC0-D4C176A0B3D0}"/>
              </a:ext>
            </a:extLst>
          </p:cNvPr>
          <p:cNvSpPr>
            <a:spLocks noGrp="1" noChangeArrowheads="1"/>
          </p:cNvSpPr>
          <p:nvPr>
            <p:ph type="sldNum" sz="quarter" idx="3"/>
          </p:nvPr>
        </p:nvSpPr>
        <p:spPr bwMode="auto">
          <a:xfrm>
            <a:off x="3987800" y="9701213"/>
            <a:ext cx="3128963" cy="5429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algn="r" defTabSz="931863" eaLnBrk="1" hangingPunct="1">
              <a:defRPr sz="1300"/>
            </a:lvl1pPr>
          </a:lstStyle>
          <a:p>
            <a:fld id="{C126714C-ACF4-467B-A5D5-EE66BFE83805}"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4F95F87-02D3-44E9-3EB4-60E2C167D202}"/>
              </a:ext>
            </a:extLst>
          </p:cNvPr>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47" name="Rectangle 3">
            <a:extLst>
              <a:ext uri="{FF2B5EF4-FFF2-40B4-BE49-F238E27FC236}">
                <a16:creationId xmlns:a16="http://schemas.microsoft.com/office/drawing/2014/main" id="{36F73B59-D7FE-3869-38DD-2165F5B3C411}"/>
              </a:ext>
            </a:extLst>
          </p:cNvPr>
          <p:cNvSpPr>
            <a:spLocks noGrp="1" noChangeArrowheads="1"/>
          </p:cNvSpPr>
          <p:nvPr>
            <p:ph type="dt" idx="1"/>
          </p:nvPr>
        </p:nvSpPr>
        <p:spPr bwMode="auto">
          <a:xfrm>
            <a:off x="4024313" y="0"/>
            <a:ext cx="3074987" cy="512763"/>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lvl1pPr algn="r" defTabSz="989013" eaLnBrk="1" hangingPunct="1">
              <a:defRPr sz="1400">
                <a:latin typeface="Arial" charset="0"/>
              </a:defRPr>
            </a:lvl1pPr>
          </a:lstStyle>
          <a:p>
            <a:pPr>
              <a:defRPr/>
            </a:pPr>
            <a:endParaRPr lang="en-GB"/>
          </a:p>
        </p:txBody>
      </p:sp>
      <p:sp>
        <p:nvSpPr>
          <p:cNvPr id="31748" name="Rectangle 4">
            <a:extLst>
              <a:ext uri="{FF2B5EF4-FFF2-40B4-BE49-F238E27FC236}">
                <a16:creationId xmlns:a16="http://schemas.microsoft.com/office/drawing/2014/main" id="{6A2997F7-29DC-9A01-C012-11FB27E2CE76}"/>
              </a:ext>
            </a:extLst>
          </p:cNvPr>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BAD62C3C-215F-BA12-654E-AC4F1F201106}"/>
              </a:ext>
            </a:extLst>
          </p:cNvPr>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a:extLst>
              <a:ext uri="{FF2B5EF4-FFF2-40B4-BE49-F238E27FC236}">
                <a16:creationId xmlns:a16="http://schemas.microsoft.com/office/drawing/2014/main" id="{E8654E5A-076F-3FDA-8C78-08F6060A4967}"/>
              </a:ext>
            </a:extLst>
          </p:cNvPr>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9029" tIns="49516" rIns="99029" bIns="49516" numCol="1" anchor="b"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51" name="Rectangle 7">
            <a:extLst>
              <a:ext uri="{FF2B5EF4-FFF2-40B4-BE49-F238E27FC236}">
                <a16:creationId xmlns:a16="http://schemas.microsoft.com/office/drawing/2014/main" id="{96F93AF2-10B6-2D09-FB27-3985CACC2562}"/>
              </a:ext>
            </a:extLst>
          </p:cNvPr>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9029" tIns="49516" rIns="99029" bIns="49516" numCol="1" anchor="b" anchorCtr="0" compatLnSpc="1">
            <a:prstTxWarp prst="textNoShape">
              <a:avLst/>
            </a:prstTxWarp>
          </a:bodyPr>
          <a:lstStyle>
            <a:lvl1pPr algn="r" defTabSz="989013" eaLnBrk="1" hangingPunct="1">
              <a:defRPr sz="1400"/>
            </a:lvl1pPr>
          </a:lstStyle>
          <a:p>
            <a:fld id="{3414D38D-CD6D-4BA5-A5DE-33C134D4043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8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8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8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8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B6D2984-F57C-0095-8524-8C395578ED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A62A8D6-5466-4287-B5CC-4ED18FA02C4C}" type="slidenum">
              <a:rPr lang="en-GB" altLang="en-US"/>
              <a:pPr/>
              <a:t>1</a:t>
            </a:fld>
            <a:endParaRPr lang="en-GB" altLang="en-US"/>
          </a:p>
        </p:txBody>
      </p:sp>
      <p:sp>
        <p:nvSpPr>
          <p:cNvPr id="32771" name="Rectangle 1026">
            <a:extLst>
              <a:ext uri="{FF2B5EF4-FFF2-40B4-BE49-F238E27FC236}">
                <a16:creationId xmlns:a16="http://schemas.microsoft.com/office/drawing/2014/main" id="{1E9F4334-C175-E9D2-0F59-F584FBD72C1F}"/>
              </a:ext>
            </a:extLst>
          </p:cNvPr>
          <p:cNvSpPr>
            <a:spLocks noGrp="1" noChangeArrowheads="1"/>
          </p:cNvSpPr>
          <p:nvPr>
            <p:ph type="body" idx="1"/>
          </p:nvPr>
        </p:nvSpPr>
        <p:spPr>
          <a:xfrm>
            <a:off x="257175" y="5465763"/>
            <a:ext cx="6657975"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2" tIns="46848" rIns="93692" bIns="46848"/>
          <a:lstStyle/>
          <a:p>
            <a:pPr eaLnBrk="1" hangingPunct="1"/>
            <a:endParaRPr lang="en-GB" altLang="en-US"/>
          </a:p>
        </p:txBody>
      </p:sp>
      <p:sp>
        <p:nvSpPr>
          <p:cNvPr id="32772" name="Rectangle 1027">
            <a:extLst>
              <a:ext uri="{FF2B5EF4-FFF2-40B4-BE49-F238E27FC236}">
                <a16:creationId xmlns:a16="http://schemas.microsoft.com/office/drawing/2014/main" id="{1831EFF6-D994-806A-8BBE-D4CB75D74054}"/>
              </a:ext>
            </a:extLst>
          </p:cNvPr>
          <p:cNvSpPr>
            <a:spLocks noGrp="1" noRot="1" noChangeAspect="1" noChangeArrowheads="1" noTextEdit="1"/>
          </p:cNvSpPr>
          <p:nvPr>
            <p:ph type="sldImg"/>
          </p:nvPr>
        </p:nvSpPr>
        <p:spPr>
          <a:xfrm>
            <a:off x="65088" y="0"/>
            <a:ext cx="6969125" cy="52260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7D14FDF-C3BD-FF52-6896-E154180C61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F770063-7EC0-4F69-908E-838DBD41C431}" type="slidenum">
              <a:rPr lang="en-GB" altLang="en-US"/>
              <a:pPr/>
              <a:t>20</a:t>
            </a:fld>
            <a:endParaRPr lang="en-GB" altLang="en-US"/>
          </a:p>
        </p:txBody>
      </p:sp>
      <p:sp>
        <p:nvSpPr>
          <p:cNvPr id="39939" name="Rectangle 2">
            <a:extLst>
              <a:ext uri="{FF2B5EF4-FFF2-40B4-BE49-F238E27FC236}">
                <a16:creationId xmlns:a16="http://schemas.microsoft.com/office/drawing/2014/main" id="{71C5C106-75F6-288A-62C1-E201B448BE5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99799F7E-A81F-6513-2A01-13CD511FB6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 some companies, a concrete verification methodology exists, and this section is predetermined. In these cases, the verification plan follows the current methodology, including the default toolset. </a:t>
            </a:r>
          </a:p>
          <a:p>
            <a:pPr eaLnBrk="1" hangingPunct="1"/>
            <a:r>
              <a:rPr lang="en-US" altLang="en-US"/>
              <a:t>There are instances in which a deviation is required from the default toolset. For example, if a system-level simulation environment involves a chip verified separately under a different methodology or toolset, the team may need additional tools to bridge the environments. It might follow then that the team needs a </a:t>
            </a:r>
            <a:r>
              <a:rPr lang="en-US" altLang="en-US" i="1"/>
              <a:t>co-simulation environment</a:t>
            </a:r>
            <a:r>
              <a:rPr lang="en-US" altLang="en-US"/>
              <a:t>. Co-simulation occurs when the team verifies diverse source code or methodologies at once. This could be between VHDL and Verilog, or it might be between two different HVLs - Specman </a:t>
            </a:r>
            <a:r>
              <a:rPr lang="en-US" altLang="en-US" i="1"/>
              <a:t>e</a:t>
            </a:r>
            <a:r>
              <a:rPr lang="en-US" altLang="en-US"/>
              <a:t>, SystemC, and/or Vera.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001E79E-FCD3-AC41-F17C-53B5001850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D9F0FA0-7D25-4301-A79F-90DD9F6E3C02}" type="slidenum">
              <a:rPr lang="en-GB" altLang="en-US"/>
              <a:pPr/>
              <a:t>21</a:t>
            </a:fld>
            <a:endParaRPr lang="en-GB" altLang="en-US"/>
          </a:p>
        </p:txBody>
      </p:sp>
      <p:sp>
        <p:nvSpPr>
          <p:cNvPr id="40963" name="Rectangle 2">
            <a:extLst>
              <a:ext uri="{FF2B5EF4-FFF2-40B4-BE49-F238E27FC236}">
                <a16:creationId xmlns:a16="http://schemas.microsoft.com/office/drawing/2014/main" id="{A2E84F29-F1F7-B07F-645E-89D31034607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4E8E1B3-477F-BDF8-113B-496648FAD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section of the verification plan identifies critical threats to success and delivery requirements that project management needs to track to closure. The complexity of today’s designs inherently contains verification risks. The verification team depends on other teams to deliver information, tools, function, and intellectual property in order to achieve success. This section articulates these items.</a:t>
            </a:r>
          </a:p>
          <a:p>
            <a:pPr eaLnBrk="1" hangingPunct="1"/>
            <a:r>
              <a:rPr lang="en-US" altLang="en-US"/>
              <a:t>The verification team manages risk through focusing on avoidance and by creating contingency plans. For instance, there are risks associated with dependence on a new tool: delivery and start-up delays (e.g., late delivery or nonworking functions), integration with established tools, and educational challenges. Contingency plans might consist of using a backup tool or creating an early acceptance test for the tool. </a:t>
            </a:r>
          </a:p>
          <a:p>
            <a:pPr eaLnBrk="1" hangingPunct="1"/>
            <a:r>
              <a:rPr lang="en-US" altLang="en-US"/>
              <a:t>Dependencies range from on-time HDL deliveries to availability of tools and technology. HDL deliveries may come in regularly scheduled packages, in which the design team delivers basic function first, followed by further, more complex functions. The verification team must plan their work based on these deliveries, so the plan must articulate this dependency.</a:t>
            </a:r>
          </a:p>
          <a:p>
            <a:pPr eaLnBrk="1" hangingPunct="1"/>
            <a:r>
              <a:rPr lang="en-US" altLang="en-US"/>
              <a:t>The verification team should highlight the dependency and risks during the initial plan review, thus driving overall acknowledgement of these items and discussion of possible risk mitigation actions.</a:t>
            </a:r>
          </a:p>
          <a:p>
            <a:pPr eaLnBrk="1" hangingPunct="1"/>
            <a:r>
              <a:rPr lang="en-US" altLang="en-US"/>
              <a:t>In a complex design project, there are common risks and dependencies. One of the most common risks in a large design project is the reliance on a separate verification team, such as a local team or an intellectual property (IP) vendor (in a system-on-a-chip design), to pre-verify a lower-level core before chip- or system-level verification. Receiving a release of a poorly verified core likely leads to debugging a unit-level bug at the system level. In these situations, pinpointing the bug is much more difficult or even impossible.</a:t>
            </a:r>
          </a:p>
          <a:p>
            <a:pPr eaLnBrk="1" hangingPunct="1"/>
            <a:r>
              <a:rPr lang="en-US" altLang="en-US"/>
              <a:t>As mentioned above, new tools and new versions of current tools add risk to a project. Problems include occasions when the tool is not available when promised, when quality defects in the tool slow the pace of the verification effort, or when the promised functionality of the tool is not delivered. Worse yet, a new tool, advertised as a seamless integration effort, might end up requiring months of environment changes. Many groups have a </a:t>
            </a:r>
            <a:r>
              <a:rPr lang="en-US" altLang="en-US" b="1"/>
              <a:t>tool</a:t>
            </a:r>
            <a:r>
              <a:rPr lang="en-US" altLang="en-US" i="1"/>
              <a:t> </a:t>
            </a:r>
            <a:r>
              <a:rPr lang="en-US" altLang="en-US" b="1"/>
              <a:t>freeze</a:t>
            </a:r>
            <a:r>
              <a:rPr lang="en-US" altLang="en-US" i="1"/>
              <a:t> </a:t>
            </a:r>
            <a:r>
              <a:rPr lang="en-US" altLang="en-US"/>
              <a:t>within a project. This is a point after which the team will not entertain new tools (or revisions of tools) because of the risk associated with changes.</a:t>
            </a:r>
          </a:p>
          <a:p>
            <a:pPr eaLnBrk="1" hangingPunct="1"/>
            <a:r>
              <a:rPr lang="en-US" altLang="en-US"/>
              <a:t>Architecture closure is a common risk and dependency item. As mentioned before, the design team rarely supplies the complete and final specification before the start of verification. This is both a dependency and a risk. The team requires closure of architectural items by specific dates in order to meet the schedule. However, the team also runs the risk that they need to overhaul their verification environment because the early assumptions prove to be invalid.</a:t>
            </a:r>
          </a:p>
          <a:p>
            <a:pPr eaLnBrk="1" hangingPunct="1"/>
            <a:r>
              <a:rPr lang="en-US" altLang="en-US"/>
              <a:t>A final common risk and dependency is having the available resources to complete the work on schedule. There may be a unique resource requirement that needs to be listed (e.g., people, machines, licenses). For instance, there may be contention among multiple projects for specific simulation hardware such as emulators. In another case, the verification plan will assume a certain daily simulation cycle throughput during the early phases of the design right through the regression phase. The simulation engines and licenses must be available to meet this throughput.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001E79E-FCD3-AC41-F17C-53B5001850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D9F0FA0-7D25-4301-A79F-90DD9F6E3C02}" type="slidenum">
              <a:rPr lang="en-GB" altLang="en-US"/>
              <a:pPr/>
              <a:t>22</a:t>
            </a:fld>
            <a:endParaRPr lang="en-GB" altLang="en-US"/>
          </a:p>
        </p:txBody>
      </p:sp>
      <p:sp>
        <p:nvSpPr>
          <p:cNvPr id="40963" name="Rectangle 2">
            <a:extLst>
              <a:ext uri="{FF2B5EF4-FFF2-40B4-BE49-F238E27FC236}">
                <a16:creationId xmlns:a16="http://schemas.microsoft.com/office/drawing/2014/main" id="{A2E84F29-F1F7-B07F-645E-89D31034607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4E8E1B3-477F-BDF8-113B-496648FAD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section of the verification plan identifies critical threats to success and delivery requirements that project management needs to track to closure. The complexity of today’s designs inherently contains verification risks. The verification team depends on other teams to deliver information, tools, function, and intellectual property in order to achieve success. This section articulates these items.</a:t>
            </a:r>
          </a:p>
          <a:p>
            <a:pPr eaLnBrk="1" hangingPunct="1"/>
            <a:r>
              <a:rPr lang="en-US" altLang="en-US"/>
              <a:t>The verification team manages risk through focusing on avoidance and by creating contingency plans. For instance, there are risks associated with dependence on a new tool: delivery and start-up delays (e.g., late delivery or nonworking functions), integration with established tools, and educational challenges. Contingency plans might consist of using a backup tool or creating an early acceptance test for the tool. </a:t>
            </a:r>
          </a:p>
          <a:p>
            <a:pPr eaLnBrk="1" hangingPunct="1"/>
            <a:r>
              <a:rPr lang="en-US" altLang="en-US"/>
              <a:t>Dependencies range from on-time HDL deliveries to availability of tools and technology. HDL deliveries may come in regularly scheduled packages, in which the design team delivers basic function first, followed by further, more complex functions. The verification team must plan their work based on these deliveries, so the plan must articulate this dependency.</a:t>
            </a:r>
          </a:p>
          <a:p>
            <a:pPr eaLnBrk="1" hangingPunct="1"/>
            <a:r>
              <a:rPr lang="en-US" altLang="en-US"/>
              <a:t>The verification team should highlight the dependency and risks during the initial plan review, thus driving overall acknowledgement of these items and discussion of possible risk mitigation actions.</a:t>
            </a:r>
          </a:p>
          <a:p>
            <a:pPr eaLnBrk="1" hangingPunct="1"/>
            <a:r>
              <a:rPr lang="en-US" altLang="en-US"/>
              <a:t>In a complex design project, there are common risks and dependencies. One of the most common risks in a large design project is the reliance on a separate verification team, such as a local team or an intellectual property (IP) vendor (in a system-on-a-chip design), to pre-verify a lower-level core before chip- or system-level verification. Receiving a release of a poorly verified core likely leads to debugging a unit-level bug at the system level. In these situations, pinpointing the bug is much more difficult or even impossible.</a:t>
            </a:r>
          </a:p>
          <a:p>
            <a:pPr eaLnBrk="1" hangingPunct="1"/>
            <a:r>
              <a:rPr lang="en-US" altLang="en-US"/>
              <a:t>As mentioned above, new tools and new versions of current tools add risk to a project. Problems include occasions when the tool is not available when promised, when quality defects in the tool slow the pace of the verification effort, or when the promised functionality of the tool is not delivered. Worse yet, a new tool, advertised as a seamless integration effort, might end up requiring months of environment changes. Many groups have a </a:t>
            </a:r>
            <a:r>
              <a:rPr lang="en-US" altLang="en-US" b="1"/>
              <a:t>tool</a:t>
            </a:r>
            <a:r>
              <a:rPr lang="en-US" altLang="en-US" i="1"/>
              <a:t> </a:t>
            </a:r>
            <a:r>
              <a:rPr lang="en-US" altLang="en-US" b="1"/>
              <a:t>freeze</a:t>
            </a:r>
            <a:r>
              <a:rPr lang="en-US" altLang="en-US" i="1"/>
              <a:t> </a:t>
            </a:r>
            <a:r>
              <a:rPr lang="en-US" altLang="en-US"/>
              <a:t>within a project. This is a point after which the team will not entertain new tools (or revisions of tools) because of the risk associated with changes.</a:t>
            </a:r>
          </a:p>
          <a:p>
            <a:pPr eaLnBrk="1" hangingPunct="1"/>
            <a:r>
              <a:rPr lang="en-US" altLang="en-US"/>
              <a:t>Architecture closure is a common risk and dependency item. As mentioned before, the design team rarely supplies the complete and final specification before the start of verification. This is both a dependency and a risk. The team requires closure of architectural items by specific dates in order to meet the schedule. However, the team also runs the risk that they need to overhaul their verification environment because the early assumptions prove to be invalid.</a:t>
            </a:r>
          </a:p>
          <a:p>
            <a:pPr eaLnBrk="1" hangingPunct="1"/>
            <a:r>
              <a:rPr lang="en-US" altLang="en-US"/>
              <a:t>A final common risk and dependency is having the available resources to complete the work on schedule. There may be a unique resource requirement that needs to be listed (e.g., people, machines, licenses). For instance, there may be contention among multiple projects for specific simulation hardware such as emulators. In another case, the verification plan will assume a certain daily simulation cycle throughput during the early phases of the design right through the regression phase. The simulation engines and licenses must be available to meet this throughput.</a:t>
            </a:r>
          </a:p>
        </p:txBody>
      </p:sp>
    </p:spTree>
    <p:extLst>
      <p:ext uri="{BB962C8B-B14F-4D97-AF65-F5344CB8AC3E}">
        <p14:creationId xmlns:p14="http://schemas.microsoft.com/office/powerpoint/2010/main" val="1177800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7A2022A-90EA-1BF8-6897-F20C29DC8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9F79248-7CFB-480E-AE03-C38FC1B913F4}" type="slidenum">
              <a:rPr lang="en-GB" altLang="en-US"/>
              <a:pPr/>
              <a:t>23</a:t>
            </a:fld>
            <a:endParaRPr lang="en-GB" altLang="en-US"/>
          </a:p>
        </p:txBody>
      </p:sp>
      <p:sp>
        <p:nvSpPr>
          <p:cNvPr id="41987" name="Rectangle 2">
            <a:extLst>
              <a:ext uri="{FF2B5EF4-FFF2-40B4-BE49-F238E27FC236}">
                <a16:creationId xmlns:a16="http://schemas.microsoft.com/office/drawing/2014/main" id="{6F9587C5-5E66-70BE-70D8-9B9A834E3E6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084EBFB-E1F6-A597-0510-43551EED2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People resource estimates vary based on the type of environment and the experience of the individuals. Reference model checking environments will require more people to implement, but their accuracy and checking capabilities are often worth the investment. However, less resource-intensive solutions such as transaction-based checking may be adequate. Experienced verification engineers will require less time to code and debug the environment. Time should be planned for review of the verification components for all portions of the code, paying special attention to the code of inexperienced verification engineers.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7A2022A-90EA-1BF8-6897-F20C29DC8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9F79248-7CFB-480E-AE03-C38FC1B913F4}" type="slidenum">
              <a:rPr lang="en-GB" altLang="en-US"/>
              <a:pPr/>
              <a:t>24</a:t>
            </a:fld>
            <a:endParaRPr lang="en-GB" altLang="en-US"/>
          </a:p>
        </p:txBody>
      </p:sp>
      <p:sp>
        <p:nvSpPr>
          <p:cNvPr id="41987" name="Rectangle 2">
            <a:extLst>
              <a:ext uri="{FF2B5EF4-FFF2-40B4-BE49-F238E27FC236}">
                <a16:creationId xmlns:a16="http://schemas.microsoft.com/office/drawing/2014/main" id="{6F9587C5-5E66-70BE-70D8-9B9A834E3E6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084EBFB-E1F6-A597-0510-43551EED2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People resource estimates vary based on the type of environment and the experience of the individuals. Reference model checking environments will require more people to implement, but their accuracy and checking capabilities are often worth the investment. However, less resource-intensive solutions such as transaction-based checking may be adequate. Experienced verification engineers will require less time to code and debug the environment. Time should be planned for review of the verification components for all portions of the code, paying special attention to the code of inexperienced verification engineers.</a:t>
            </a:r>
          </a:p>
        </p:txBody>
      </p:sp>
    </p:spTree>
    <p:extLst>
      <p:ext uri="{BB962C8B-B14F-4D97-AF65-F5344CB8AC3E}">
        <p14:creationId xmlns:p14="http://schemas.microsoft.com/office/powerpoint/2010/main" val="3888003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1E1A49C-C850-7210-323D-F9CBBC248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5A6C576-0E1A-4F37-9FD9-CF6451A34EDE}" type="slidenum">
              <a:rPr lang="en-GB" altLang="en-US"/>
              <a:pPr/>
              <a:t>25</a:t>
            </a:fld>
            <a:endParaRPr lang="en-GB" altLang="en-US"/>
          </a:p>
        </p:txBody>
      </p:sp>
      <p:sp>
        <p:nvSpPr>
          <p:cNvPr id="43011" name="Rectangle 2">
            <a:extLst>
              <a:ext uri="{FF2B5EF4-FFF2-40B4-BE49-F238E27FC236}">
                <a16:creationId xmlns:a16="http://schemas.microsoft.com/office/drawing/2014/main" id="{F4A18A77-F4CA-9D72-872E-F514C4B7A0C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EE743FE-930B-8EF4-1B01-BECD08E31D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Previous sections of the plan cover the verification of the many different levels of hierarchy and the proposed environments for each. The final portion of verification planning is to document the timeline for each of the verification activities.</a:t>
            </a:r>
          </a:p>
          <a:p>
            <a:pPr eaLnBrk="1" hangingPunct="1"/>
            <a:r>
              <a:rPr lang="en-US" altLang="en-US"/>
              <a:t>As the team creates the schedule details, they must consider all of the other sections of the verification plan. However, the resource section is the most tightly coupled to the schedule details section because the available resources have a direct and obvious impact on schedule. More resources will improve the schedule, and less resources will extend the schedule.</a:t>
            </a:r>
          </a:p>
          <a:p>
            <a:pPr eaLnBrk="1" hangingPunct="1"/>
            <a:r>
              <a:rPr lang="en-US" altLang="en-US"/>
              <a:t>The schedule includes both deliveries to the verification team and verification work items. The first step is to create a high-level schedule before filling in the details. The high-level schedule follows the first half of the verification cycle. It starts with a delivery of the specification and completes with chip release(s) to manufacturing. For each level of the hierarchy, the high-level schedule includes the development of verification environments, the debugging of the HDL, and the regression stage.</a:t>
            </a:r>
          </a:p>
          <a:p>
            <a:pPr eaLnBrk="1" hangingPunct="1"/>
            <a:r>
              <a:rPr lang="en-US" altLang="en-US"/>
              <a:t>A key delivery in the schedule is the first </a:t>
            </a:r>
            <a:r>
              <a:rPr lang="en-US" altLang="en-US" i="1"/>
              <a:t>drop </a:t>
            </a:r>
            <a:r>
              <a:rPr lang="en-US" altLang="en-US"/>
              <a:t>of HDL to the verification team. An HDL drop consists of enough HDL to perform specific DUV functions. Often, there are multiple drops of HDL in the development cycle. Staggering the drops allows the verification team to make progress on basic functions while the HDL designers work on complex and secondary functions. This parallelization can streamline the schedule; however, it will force the HDL designers to balance their time between creating new HDL and fixing newly discovered verification bugs in previous drops.</a:t>
            </a:r>
          </a:p>
          <a:p>
            <a:pPr eaLnBrk="1" hangingPunct="1"/>
            <a:r>
              <a:rPr lang="en-US" altLang="en-US"/>
              <a:t>The verification leaders must estimate how long it will take to create the basic verification environment. In most cases, this time is closely aligned with how long it takes the designers to create the first HDL delivery. The second time estimate is the duration of the debug portion of the schedule, which begins after the initial delivery of environment and HDL. The estimated duration of this portion of the schedule is based on how long it should take to run through the test matrix. The estimate must account for further HDL delivery dates as well. The remaining timeframe before the chip release to manufacturing is set aside for regression.</a:t>
            </a:r>
          </a:p>
          <a:p>
            <a:pPr eaLnBrk="1" hangingPunct="1"/>
            <a:r>
              <a:rPr lang="en-US" altLang="en-US"/>
              <a:t>Top figure shows the format of the high-level schedule. In this example, the team chose to execute three levels of functional verification: unit, chip, and system. Verification engineers have singled out four units across three chips for unit simulation environments.</a:t>
            </a:r>
          </a:p>
          <a:p>
            <a:pPr eaLnBrk="1" hangingPunct="1"/>
            <a:r>
              <a:rPr lang="en-US" altLang="en-US"/>
              <a:t>Verification proceeds from the lowest level of the hierarchy (in this case, unit level) to the highest. Unit verification precedes chip level, which then precedes system level. Chip-level verification should not start until after the verification of substantial function at unit level. Similarly, system level cannot begin until all three chips have demonstrated solid functionality.</a:t>
            </a:r>
          </a:p>
          <a:p>
            <a:pPr eaLnBrk="1" hangingPunct="1"/>
            <a:r>
              <a:rPr lang="en-US" altLang="en-US"/>
              <a:t>The schedule must allow enough time for each level of hierarchy to test the function before the next level starts. This ensures that the verification team will find bugs at the lowest level possible, easing the debugging burden and capturing bugs at the earliest point in the schedule. A good practice is to start the next level of verification when the bug rate from the lower level has dropped. This ensures that the resources stay focused on the most productive verification level. Bottom figure shows a sample bug curve that results when the team follows the schedule guidelines.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1E1A49C-C850-7210-323D-F9CBBC248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5A6C576-0E1A-4F37-9FD9-CF6451A34EDE}" type="slidenum">
              <a:rPr lang="en-GB" altLang="en-US"/>
              <a:pPr/>
              <a:t>26</a:t>
            </a:fld>
            <a:endParaRPr lang="en-GB" altLang="en-US"/>
          </a:p>
        </p:txBody>
      </p:sp>
      <p:sp>
        <p:nvSpPr>
          <p:cNvPr id="43011" name="Rectangle 2">
            <a:extLst>
              <a:ext uri="{FF2B5EF4-FFF2-40B4-BE49-F238E27FC236}">
                <a16:creationId xmlns:a16="http://schemas.microsoft.com/office/drawing/2014/main" id="{F4A18A77-F4CA-9D72-872E-F514C4B7A0C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EE743FE-930B-8EF4-1B01-BECD08E31D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Previous sections of the plan cover the verification of the many different levels of hierarchy and the proposed environments for each. The final portion of verification planning is to document the timeline for each of the verification activities.</a:t>
            </a:r>
          </a:p>
          <a:p>
            <a:pPr eaLnBrk="1" hangingPunct="1"/>
            <a:r>
              <a:rPr lang="en-US" altLang="en-US"/>
              <a:t>As the team creates the schedule details, they must consider all of the other sections of the verification plan. However, the resource section is the most tightly coupled to the schedule details section because the available resources have a direct and obvious impact on schedule. More resources will improve the schedule, and less resources will extend the schedule.</a:t>
            </a:r>
          </a:p>
          <a:p>
            <a:pPr eaLnBrk="1" hangingPunct="1"/>
            <a:r>
              <a:rPr lang="en-US" altLang="en-US"/>
              <a:t>The schedule includes both deliveries to the verification team and verification work items. The first step is to create a high-level schedule before filling in the details. The high-level schedule follows the first half of the verification cycle. It starts with a delivery of the specification and completes with chip release(s) to manufacturing. For each level of the hierarchy, the high-level schedule includes the development of verification environments, the debugging of the HDL, and the regression stage.</a:t>
            </a:r>
          </a:p>
          <a:p>
            <a:pPr eaLnBrk="1" hangingPunct="1"/>
            <a:r>
              <a:rPr lang="en-US" altLang="en-US"/>
              <a:t>A key delivery in the schedule is the first </a:t>
            </a:r>
            <a:r>
              <a:rPr lang="en-US" altLang="en-US" i="1"/>
              <a:t>drop </a:t>
            </a:r>
            <a:r>
              <a:rPr lang="en-US" altLang="en-US"/>
              <a:t>of HDL to the verification team. An HDL drop consists of enough HDL to perform specific DUV functions. Often, there are multiple drops of HDL in the development cycle. Staggering the drops allows the verification team to make progress on basic functions while the HDL designers work on complex and secondary functions. This parallelization can streamline the schedule; however, it will force the HDL designers to balance their time between creating new HDL and fixing newly discovered verification bugs in previous drops.</a:t>
            </a:r>
          </a:p>
          <a:p>
            <a:pPr eaLnBrk="1" hangingPunct="1"/>
            <a:r>
              <a:rPr lang="en-US" altLang="en-US"/>
              <a:t>The verification leaders must estimate how long it will take to create the basic verification environment. In most cases, this time is closely aligned with how long it takes the designers to create the first HDL delivery. The second time estimate is the duration of the debug portion of the schedule, which begins after the initial delivery of environment and HDL. The estimated duration of this portion of the schedule is based on how long it should take to run through the test matrix. The estimate must account for further HDL delivery dates as well. The remaining timeframe before the chip release to manufacturing is set aside for regression.</a:t>
            </a:r>
          </a:p>
          <a:p>
            <a:pPr eaLnBrk="1" hangingPunct="1"/>
            <a:r>
              <a:rPr lang="en-US" altLang="en-US"/>
              <a:t>Top figure shows the format of the high-level schedule. In this example, the team chose to execute three levels of functional verification: unit, chip, and system. Verification engineers have singled out four units across three chips for unit simulation environments.</a:t>
            </a:r>
          </a:p>
          <a:p>
            <a:pPr eaLnBrk="1" hangingPunct="1"/>
            <a:r>
              <a:rPr lang="en-US" altLang="en-US"/>
              <a:t>Verification proceeds from the lowest level of the hierarchy (in this case, unit level) to the highest. Unit verification precedes chip level, which then precedes system level. Chip-level verification should not start until after the verification of substantial function at unit level. Similarly, system level cannot begin until all three chips have demonstrated solid functionality.</a:t>
            </a:r>
          </a:p>
          <a:p>
            <a:pPr eaLnBrk="1" hangingPunct="1"/>
            <a:r>
              <a:rPr lang="en-US" altLang="en-US"/>
              <a:t>The schedule must allow enough time for each level of hierarchy to test the function before the next level starts. This ensures that the verification team will find bugs at the lowest level possible, easing the debugging burden and capturing bugs at the earliest point in the schedule. A good practice is to start the next level of verification when the bug rate from the lower level has dropped. This ensures that the resources stay focused on the most productive verification level. Bottom figure shows a sample bug curve that results when the team follows the schedule guidelines.</a:t>
            </a:r>
          </a:p>
        </p:txBody>
      </p:sp>
    </p:spTree>
    <p:extLst>
      <p:ext uri="{BB962C8B-B14F-4D97-AF65-F5344CB8AC3E}">
        <p14:creationId xmlns:p14="http://schemas.microsoft.com/office/powerpoint/2010/main" val="171553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33C47F2-E699-DCF0-72CB-A85FE84ED5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B6DD609-1C20-4D7A-A245-2378A745F148}" type="slidenum">
              <a:rPr lang="en-GB" altLang="en-US"/>
              <a:pPr/>
              <a:t>28</a:t>
            </a:fld>
            <a:endParaRPr lang="en-GB" altLang="en-US"/>
          </a:p>
        </p:txBody>
      </p:sp>
      <p:sp>
        <p:nvSpPr>
          <p:cNvPr id="44035" name="Rectangle 2">
            <a:extLst>
              <a:ext uri="{FF2B5EF4-FFF2-40B4-BE49-F238E27FC236}">
                <a16:creationId xmlns:a16="http://schemas.microsoft.com/office/drawing/2014/main" id="{4366D2BD-E5F9-D625-CADF-C251EEFCE54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B433754-BA62-7804-65BD-2301CCC7A3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Calc1 is a register transfer level (RTL) design implementation of a four-operation calculator. The four operators are Add, Subtract, Shift_left, and Shift_right. The RTL can accept up to four simultaneous operators from its four ports. A single port request sends an operator into the calculator on the command input bus, accompanied by operand data. Each request uses one of four input ports to send the command and operand data. The four ports can each handle a single command in parallel.</a:t>
            </a:r>
          </a:p>
          <a:p>
            <a:pPr eaLnBrk="1" hangingPunct="1"/>
            <a:r>
              <a:rPr lang="en-US" altLang="en-US"/>
              <a:t>Each command will receive a response from the calculator design. Except in the case of an error condition, the response will include the result of the operation. </a:t>
            </a:r>
          </a:p>
          <a:p>
            <a:pPr eaLnBrk="1" hangingPunct="1"/>
            <a:r>
              <a:rPr lang="en-US" altLang="en-US"/>
              <a:t>Top figure shows the input and output signals for Calc1. As with all designs, the RTL must generate or receive a clock signal input. For Calc1, the RTL receives the clock signal on c_clk.</a:t>
            </a:r>
          </a:p>
          <a:p>
            <a:pPr eaLnBrk="1" hangingPunct="1"/>
            <a:r>
              <a:rPr lang="en-US" altLang="en-US"/>
              <a:t>Each of the four Calc1 ports has two separate input busses and two output busses. The first input bus, reqX_cmd_in(0:3) (where X is replaced by port numbers 1, 2, 3, or 4) is a 4-bit bus used to transmit the command to the Calc design. Table 1 shows the command and decode values for the 4-bit command bus.</a:t>
            </a:r>
          </a:p>
          <a:p>
            <a:pPr eaLnBrk="1" hangingPunct="1"/>
            <a:r>
              <a:rPr lang="en-US" altLang="en-US"/>
              <a:t>The second input bus, reqX_data_in(0: 31), is the operand data bus. Each of the four operation types requires two operands. The requestor ports send operand1 data and operand2 data on sequential cycles, with operand1 data concurrent with the command. Therefore, it takes two cycles to send a complete command and data sequence.</a:t>
            </a:r>
          </a:p>
          <a:p>
            <a:pPr eaLnBrk="1" hangingPunct="1"/>
            <a:r>
              <a:rPr lang="en-US" altLang="en-US"/>
              <a:t>Table 2 shows how the Calc1 design operates on the two operands. </a:t>
            </a:r>
          </a:p>
          <a:p>
            <a:pPr eaLnBrk="1" hangingPunct="1"/>
            <a:r>
              <a:rPr lang="en-US" altLang="en-US"/>
              <a:t>The two output lines for each port are the response bus, out_respX (0 : 1), and result data bus, out_dataX(0 : 31). The response bus goes active for one cycle when the Calc1 design completes the computation for the port. The number of cycles that it takes to complete an operation depends on amount of activity on the three other ports but will always be at least three cycles. </a:t>
            </a:r>
          </a:p>
          <a:p>
            <a:pPr eaLnBrk="1" hangingPunct="1"/>
            <a:r>
              <a:rPr lang="en-US" altLang="en-US"/>
              <a:t>Table 3 shows the possible responses for a given operation.</a:t>
            </a:r>
          </a:p>
          <a:p>
            <a:pPr eaLnBrk="1" hangingPunct="1"/>
            <a:r>
              <a:rPr lang="en-US" altLang="en-US"/>
              <a:t>The output data bus, out_dataX(0 :31), should only be sampled when out_respX(0: 1) contains the successful response decode value (“01”b). At that time, the value on the output bus will contain the result of the operation for that port.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D9BA7CB-321D-51AD-99DD-729B696BEA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2EC10EC-AA1E-45B1-BFEE-32C959A9F8B4}" type="slidenum">
              <a:rPr lang="en-GB" altLang="en-US"/>
              <a:pPr/>
              <a:t>29</a:t>
            </a:fld>
            <a:endParaRPr lang="en-GB" altLang="en-US"/>
          </a:p>
        </p:txBody>
      </p:sp>
      <p:sp>
        <p:nvSpPr>
          <p:cNvPr id="45059" name="Rectangle 2">
            <a:extLst>
              <a:ext uri="{FF2B5EF4-FFF2-40B4-BE49-F238E27FC236}">
                <a16:creationId xmlns:a16="http://schemas.microsoft.com/office/drawing/2014/main" id="{2192C45E-B3EC-2E9A-7D6A-9C208C0A814F}"/>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2112C6F-B6B7-2694-A313-027C4C39F5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Figure shows a timing diagram of the command and response sequence for a single successful command on Port 1. The command and first operand of data appear on the first cycle of the sequence, and the second operand data follows on the second cycle. A few cycles pass, and the response appears on the output of the design, accompanied by the result data.</a:t>
            </a:r>
          </a:p>
          <a:p>
            <a:pPr eaLnBrk="1" hangingPunct="1"/>
            <a:r>
              <a:rPr lang="en-US" altLang="en-US"/>
              <a:t>Each port may have one operation ongoing at a time. Once a port sends a command, it may not send another command until it receives a response for the preceding command. The protocols do not require that a requestor port send a new command whenever the preceding command completes; the port may be idle for any number of cycles in between commands.</a:t>
            </a:r>
          </a:p>
          <a:p>
            <a:pPr eaLnBrk="1" hangingPunct="1"/>
            <a:r>
              <a:rPr lang="en-US" altLang="en-US"/>
              <a:t>Each port is independent of the others: all four ports may send commands concurrently or any combination of commands across cycles (with the stated restriction of only one outstanding command per port). Therefore, at any given point, the Calc1 design may work on any number of commands, up to a maximum of four.</a:t>
            </a:r>
          </a:p>
          <a:p>
            <a:pPr eaLnBrk="1" hangingPunct="1"/>
            <a:r>
              <a:rPr lang="en-US" altLang="en-US"/>
              <a:t>If all four ports send commands concurrently, the responses will not be concurrent. Although each port has equal priority, there are limited resources inside the design. Specifically, there is one ALU for adds and subtracts, and a second ALU for shift commands. Hence, if all four ports sent concurrent add commands, the Calc1 logic would serialize the responses, as only one add command could be processed by the ALU at a time</a:t>
            </a:r>
            <a:r>
              <a:rPr lang="en-US" altLang="en-US" baseline="30000"/>
              <a:t>1</a:t>
            </a:r>
            <a:r>
              <a:rPr lang="en-US" altLang="en-US"/>
              <a:t>.</a:t>
            </a:r>
          </a:p>
          <a:p>
            <a:pPr eaLnBrk="1" hangingPunct="1"/>
            <a:r>
              <a:rPr lang="en-US" altLang="en-US"/>
              <a:t>Internal to the design is a priority logic scheme that sends commands to one ALU or the other, depending on the command decode. Calc1 services commands on a first-come, first-serve basis. Calc1 may service commands that arrive on the same cycle in any order. </a:t>
            </a:r>
          </a:p>
          <a:p>
            <a:pPr eaLnBrk="1" hangingPunct="1"/>
            <a:r>
              <a:rPr lang="en-US" altLang="en-US"/>
              <a:t>The design has a reset bus input used to clear the internal state of the design. During verification, the test case initially should activate the reset to put the design in a cleared state. Setting the reset line, reset(0:7), to “11111111”b activates the reset. This input value needs to be held for seven consecutive cycles in order for the reset to propagate through the design. The test case should set to zero all other input busses except the c_clk while resetting the Calc1 DUV</a:t>
            </a:r>
            <a:r>
              <a:rPr lang="en-US" altLang="en-US" baseline="30000"/>
              <a:t>2</a:t>
            </a:r>
            <a:r>
              <a:rPr lang="en-US" altLang="en-US"/>
              <a:t>.</a:t>
            </a:r>
          </a:p>
          <a:p>
            <a:pPr eaLnBrk="1" hangingPunct="1"/>
            <a:r>
              <a:rPr lang="en-US" altLang="en-US"/>
              <a:t>Calc1 treats arithmetic operands as unsigned data. The most significant (leftmost) bit, bit 0, is a data bit, not a sign bit. An overflow occurs on an add operation when the high-order bit (bit 0) has a carryout, and an underflow occurs on a subtract operation when a larger number is subtracted from a smaller number. Supplied table shows some examples of this.</a:t>
            </a:r>
          </a:p>
          <a:p>
            <a:pPr eaLnBrk="1" hangingPunct="1"/>
            <a:r>
              <a:rPr lang="en-US" altLang="en-US"/>
              <a:t>---------------------------------------------------------------------------------------------------------------------------------------------</a:t>
            </a:r>
          </a:p>
          <a:p>
            <a:pPr eaLnBrk="1" hangingPunct="1"/>
            <a:r>
              <a:rPr lang="en-US" altLang="en-US" baseline="30000"/>
              <a:t>1</a:t>
            </a:r>
            <a:r>
              <a:rPr lang="en-US" altLang="en-US"/>
              <a:t> This is microarchitectural information describing the internals of Calc1. The verification engineer may not need this information to drive inputs, but checking components, such as reference models, do require this information. The more a verification engineer understands how the design functions, the better the environment.</a:t>
            </a:r>
          </a:p>
          <a:p>
            <a:pPr eaLnBrk="1" hangingPunct="1"/>
            <a:r>
              <a:rPr lang="en-US" altLang="en-US" baseline="30000"/>
              <a:t>2</a:t>
            </a:r>
            <a:r>
              <a:rPr lang="en-US" altLang="en-US"/>
              <a:t> The test case must drive the c_clk. However, the value of the c_clk input depends on the type of simulation engine. For event simulation, the stimulus component must toggle c_clk every cycle. For cycle simulation engines, the stimulus component should stick c_clk to “1”b.</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0440CDD-B3A1-C8A2-FD7B-59B9A323B2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5BE861E-38B9-42D4-80E5-B3F676229525}" type="slidenum">
              <a:rPr lang="en-GB" altLang="en-US"/>
              <a:pPr/>
              <a:t>31</a:t>
            </a:fld>
            <a:endParaRPr lang="en-GB" altLang="en-US"/>
          </a:p>
        </p:txBody>
      </p:sp>
      <p:sp>
        <p:nvSpPr>
          <p:cNvPr id="46083" name="Rectangle 2">
            <a:extLst>
              <a:ext uri="{FF2B5EF4-FFF2-40B4-BE49-F238E27FC236}">
                <a16:creationId xmlns:a16="http://schemas.microsoft.com/office/drawing/2014/main" id="{E987BE85-6E5A-BF73-DA7B-AC9DF91B59B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181249DD-707E-726B-8C45-242DBEEA78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600"/>
              <a:t>In a larger project with a more complex design, there might be risks inherent in the delivery of the specification of esoteric operations (e.g., binary floating point) or in the ability to verify the design in a short schedule. </a:t>
            </a:r>
          </a:p>
          <a:p>
            <a:pPr eaLnBrk="1" hangingPunct="1"/>
            <a:r>
              <a:rPr lang="en-US" altLang="en-US" sz="600"/>
              <a:t>If Calc1 were part of a large system, this section would detail schedule integration factors. The system-level verification cycle depends on the correctness of the Calc1 function so that broader system integration verification can occur without being concerned with the quality of the add, subtract, or shift functions.</a:t>
            </a:r>
          </a:p>
          <a:p>
            <a:pPr eaLnBrk="1" hangingPunct="1"/>
            <a:r>
              <a:rPr lang="en-US" altLang="en-US" sz="600"/>
              <a:t>The Calc1 exercise also depends on the delivery of the specification (which was delivered above) and availability of the required tools. To perform this exercise, you will need the required tools as documented in the previous section of the verification plan.</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80AAAA5-D447-08C1-DAB7-F41DDD7F4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31EEFA6-16CF-45DA-AA27-B32C77F2D79A}" type="slidenum">
              <a:rPr lang="en-GB" altLang="en-US"/>
              <a:pPr/>
              <a:t>2</a:t>
            </a:fld>
            <a:endParaRPr lang="en-GB" altLang="en-US"/>
          </a:p>
        </p:txBody>
      </p:sp>
      <p:sp>
        <p:nvSpPr>
          <p:cNvPr id="33795" name="Rectangle 2">
            <a:extLst>
              <a:ext uri="{FF2B5EF4-FFF2-40B4-BE49-F238E27FC236}">
                <a16:creationId xmlns:a16="http://schemas.microsoft.com/office/drawing/2014/main" id="{64B30634-8B06-D860-3ADB-E238FAC2BD1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37D1770-CB0F-F563-DC47-5ECAA8B5F1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8C57E32-221C-0DA6-E119-ACBBC0A21D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7D9A45C-F03A-4748-83EB-190A29D2DDC9}" type="slidenum">
              <a:rPr lang="en-GB" altLang="en-US"/>
              <a:pPr/>
              <a:t>35</a:t>
            </a:fld>
            <a:endParaRPr lang="en-GB" altLang="en-US"/>
          </a:p>
        </p:txBody>
      </p:sp>
      <p:sp>
        <p:nvSpPr>
          <p:cNvPr id="47107" name="Rectangle 2">
            <a:extLst>
              <a:ext uri="{FF2B5EF4-FFF2-40B4-BE49-F238E27FC236}">
                <a16:creationId xmlns:a16="http://schemas.microsoft.com/office/drawing/2014/main" id="{D9998C18-FF92-FD99-8112-53C788173BA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002AB28-D3A3-4EBB-F1D6-4128FC00FE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syntax in the figure is very convenient, as the infrastructure that reads and manages the test case handles many mundane tasks, allowing the test case writer to focus on the intent of the test case. In the syntax, the infrastructure environment manages multiple tasks for the test case writer. The first task for the infrastructure is translating the actual command decode values to bits (e.g., ADD = “0001”b). This has a potentially huge added benefit: if the designer ever changes the decode value of the ADD operand (e.g., ADD = “1001”b), all that is required in the environment is a simple modification to the infrastructure. If, instead, the verification engineer codes the operand decode values in the test case itself, then the team must change every test case with the ADD command. The same is true for the encoding of the response value.</a:t>
            </a:r>
          </a:p>
          <a:p>
            <a:pPr eaLnBrk="1" hangingPunct="1"/>
            <a:r>
              <a:rPr lang="en-US" altLang="en-US"/>
              <a:t>The next task for the infrastructure is driving the bit-level values into the Calc1 design. The infrastructure knows to place the operand1 data value on the bus concurrent with the command and to send operand2 data the next cycle.</a:t>
            </a:r>
          </a:p>
          <a:p>
            <a:pPr eaLnBrk="1" hangingPunct="1"/>
            <a:r>
              <a:rPr lang="en-US" altLang="en-US"/>
              <a:t>The infrastructure design also waits for the valid response. The test case writer cannot predict when the response will come back, so the infrastructure waits for the response event and checks the value when it finally appears on the outputs. This enables the next infrastructure task to send the next command to the port when the port becomes available. In the sample test case of bottom figure, there are two commands destined for Port 1. The protocol states that only one command may be outstanding at a time on a given port. Therefore, the infrastructure can send the first two commands concurrently (to Port1 and Port2) but must wait for the ADD on Port 1 to finish before initiating the SUB. Without an infrastructure, sending multiple commands to the same port is a very tedious task involving trial and error.</a:t>
            </a:r>
          </a:p>
          <a:p>
            <a:pPr eaLnBrk="1" hangingPunct="1"/>
            <a:r>
              <a:rPr lang="en-US" altLang="en-US"/>
              <a:t>The infrastructure will also take care of resetting the logic and driving the clocks. The infrastructure automatically raises the reset line for seven cycles as required at the beginning of every test case, thus circumventing the need to articulate the reset in every test case. The infrastructure also drives the clocks to the correct values. An even more robust infrastructure might further simplify the test case writing task by including other advanced aspects of verification stimulus generation and checking.</a:t>
            </a:r>
          </a:p>
          <a:p>
            <a:pPr eaLnBrk="1" hangingPunct="1"/>
            <a:r>
              <a:rPr lang="en-US" altLang="en-US"/>
              <a:t>An advanced Calc1 verification environment would include data prediction. If the infrastructure included a golden model that predicts the result and response fields, it frees the test case writer from having to “do the math.”</a:t>
            </a:r>
          </a:p>
          <a:p>
            <a:pPr eaLnBrk="1" hangingPunct="1"/>
            <a:r>
              <a:rPr lang="en-US" altLang="en-US"/>
              <a:t>Further functions in an advanced verification environment include generation of random operand data. If desired, the syntax of the test case allows the writer to replace an operand data value with the keyword “random,” which tells the packet generator to pick a random number value. This requires data prediction capabilities in the infrastructure. The test case writer maintains deterministic control over the command selection and flow of the test case, but optionally can allow the infrastructure to choose values.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93F0FE9-8295-D2C0-4F78-A5F2FBF649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FEA5506-87E2-4631-A4D8-2F84076C4EDD}" type="slidenum">
              <a:rPr lang="en-GB" altLang="en-US"/>
              <a:pPr/>
              <a:t>36</a:t>
            </a:fld>
            <a:endParaRPr lang="en-GB" altLang="en-US"/>
          </a:p>
        </p:txBody>
      </p:sp>
      <p:sp>
        <p:nvSpPr>
          <p:cNvPr id="48131" name="Rectangle 2">
            <a:extLst>
              <a:ext uri="{FF2B5EF4-FFF2-40B4-BE49-F238E27FC236}">
                <a16:creationId xmlns:a16="http://schemas.microsoft.com/office/drawing/2014/main" id="{316A9EC4-3B2A-8AF4-26D6-D21E8A7A16E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4C618A21-0BBE-E9B3-B7C2-3FDC051060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600"/>
              <a:t>Figure on the right shows the high-level view of the components in the infrastructure. The test case parser reads the text-based commands from the test case and converts them into packet structures for the stimulus initiator.</a:t>
            </a:r>
          </a:p>
          <a:p>
            <a:pPr eaLnBrk="1" hangingPunct="1"/>
            <a:r>
              <a:rPr lang="en-US" altLang="en-US" sz="600"/>
              <a:t>The initiator passes the packets into the model on the designated port, performing the packet to bit-stream conversion. Each command packet requires two cycles to transmit into the Calc1 simulation model as dictated by the design’s specification. The stimulus initiator can multiplex across all four ports, sending simultaneous or staggered commands based on the test case. When the interface driver transmits a command packet, it also posts the command to a scoreboard, which keeps track of commands currently under execution by the Calc1 simulation model. As the Calc1 simulation model completes commands, the output checker pulls the expected response and expected data from the scoreboard for comparison to the actual response. If there is a response or data mismatch, the test case execution ceases and the output checker records both the error and the actual versus expected data. Otherwise, the output checker removes the command from the scoreboard, indicating that the stimulus initiator may dispatch a new packet to that port. When the stimulus initiator transmits all of the test case packets and the checker receives all responses, the test case ends successfully. The infrastructure also takes care of the seven-cycle reset sequence as well as driving the clocks into the model.</a:t>
            </a:r>
          </a:p>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B6E4A1D-BCA0-6F3E-4AB8-E8F87DDB81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244B937-78FA-4449-A41F-27772831768B}" type="slidenum">
              <a:rPr lang="en-GB" altLang="en-US"/>
              <a:pPr/>
              <a:t>37</a:t>
            </a:fld>
            <a:endParaRPr lang="en-GB" altLang="en-US"/>
          </a:p>
        </p:txBody>
      </p:sp>
      <p:sp>
        <p:nvSpPr>
          <p:cNvPr id="49155" name="Rectangle 2">
            <a:extLst>
              <a:ext uri="{FF2B5EF4-FFF2-40B4-BE49-F238E27FC236}">
                <a16:creationId xmlns:a16="http://schemas.microsoft.com/office/drawing/2014/main" id="{4980CF8C-0E4D-866B-986A-531DD5B3253F}"/>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CC8956D-DDFD-F067-8CBC-90EB60AB6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Although there is a detailed explanation of coverage and coverage tools in one of upcoming lectures, the fundamental notion of coverage is to provide feedback and confirmation of what the verification environment has exercised in the DUV. Coverage feedback provides the verification engineer with insight into the actual data of what the test case has done. This data will show either that the test case has met its intent or that the test case failed to exercise the intended function or scenario within the design. For example, in the </a:t>
            </a:r>
            <a:r>
              <a:rPr lang="en-US" altLang="en-US" i="1"/>
              <a:t>functions to be verified </a:t>
            </a:r>
            <a:r>
              <a:rPr lang="en-US" altLang="en-US"/>
              <a:t>section of the verification plan, test reference number 2.1.1 calls for tests that verify that each command can follow any other command on each port. This statement stipulates a series of 16 pairs of commands on each port for a total of 64 different test scenarios. Coverage feedback will track which of the 64 sequences the test cases have completed.</a:t>
            </a:r>
          </a:p>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4789375-BDC1-C2C6-7424-020CC040D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14E087B-643A-4F55-980A-54694E1D0078}" type="slidenum">
              <a:rPr lang="en-GB" altLang="en-US"/>
              <a:pPr/>
              <a:t>38</a:t>
            </a:fld>
            <a:endParaRPr lang="en-GB" altLang="en-US"/>
          </a:p>
        </p:txBody>
      </p:sp>
      <p:sp>
        <p:nvSpPr>
          <p:cNvPr id="50179" name="Rectangle 2">
            <a:extLst>
              <a:ext uri="{FF2B5EF4-FFF2-40B4-BE49-F238E27FC236}">
                <a16:creationId xmlns:a16="http://schemas.microsoft.com/office/drawing/2014/main" id="{E7D71AA8-7805-7816-5852-02A94F631AF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351B18F-4679-11A2-7153-5667067D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4789375-BDC1-C2C6-7424-020CC040D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14E087B-643A-4F55-980A-54694E1D0078}" type="slidenum">
              <a:rPr lang="en-GB" altLang="en-US"/>
              <a:pPr/>
              <a:t>39</a:t>
            </a:fld>
            <a:endParaRPr lang="en-GB" altLang="en-US"/>
          </a:p>
        </p:txBody>
      </p:sp>
      <p:sp>
        <p:nvSpPr>
          <p:cNvPr id="50179" name="Rectangle 2">
            <a:extLst>
              <a:ext uri="{FF2B5EF4-FFF2-40B4-BE49-F238E27FC236}">
                <a16:creationId xmlns:a16="http://schemas.microsoft.com/office/drawing/2014/main" id="{E7D71AA8-7805-7816-5852-02A94F631AF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351B18F-4679-11A2-7153-5667067D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24590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4789375-BDC1-C2C6-7424-020CC040D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14E087B-643A-4F55-980A-54694E1D0078}" type="slidenum">
              <a:rPr lang="en-GB" altLang="en-US"/>
              <a:pPr/>
              <a:t>40</a:t>
            </a:fld>
            <a:endParaRPr lang="en-GB" altLang="en-US"/>
          </a:p>
        </p:txBody>
      </p:sp>
      <p:sp>
        <p:nvSpPr>
          <p:cNvPr id="50179" name="Rectangle 2">
            <a:extLst>
              <a:ext uri="{FF2B5EF4-FFF2-40B4-BE49-F238E27FC236}">
                <a16:creationId xmlns:a16="http://schemas.microsoft.com/office/drawing/2014/main" id="{E7D71AA8-7805-7816-5852-02A94F631AF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351B18F-4679-11A2-7153-5667067D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82288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4789375-BDC1-C2C6-7424-020CC040D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14E087B-643A-4F55-980A-54694E1D0078}" type="slidenum">
              <a:rPr lang="en-GB" altLang="en-US"/>
              <a:pPr/>
              <a:t>41</a:t>
            </a:fld>
            <a:endParaRPr lang="en-GB" altLang="en-US"/>
          </a:p>
        </p:txBody>
      </p:sp>
      <p:sp>
        <p:nvSpPr>
          <p:cNvPr id="50179" name="Rectangle 2">
            <a:extLst>
              <a:ext uri="{FF2B5EF4-FFF2-40B4-BE49-F238E27FC236}">
                <a16:creationId xmlns:a16="http://schemas.microsoft.com/office/drawing/2014/main" id="{E7D71AA8-7805-7816-5852-02A94F631AF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351B18F-4679-11A2-7153-5667067D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9366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DF5D3CF-977E-3B0A-A9CC-029BF82F3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1D5A33D-869E-40E3-A6DA-DBD06FD5D7AB}" type="slidenum">
              <a:rPr lang="en-GB" altLang="en-US"/>
              <a:pPr/>
              <a:t>5</a:t>
            </a:fld>
            <a:endParaRPr lang="en-GB" altLang="en-US"/>
          </a:p>
        </p:txBody>
      </p:sp>
      <p:sp>
        <p:nvSpPr>
          <p:cNvPr id="34819" name="Rectangle 2">
            <a:extLst>
              <a:ext uri="{FF2B5EF4-FFF2-40B4-BE49-F238E27FC236}">
                <a16:creationId xmlns:a16="http://schemas.microsoft.com/office/drawing/2014/main" id="{E5A5C9CB-71D9-4F0D-664F-45CDEE86D6E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4A402FA-F50F-5A5A-C0C8-078CB1605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source of the plan is the functional intent and specification. The verification engineer must first understand the design under verification (DUV) before determining how to verify it. The specification is the driving vehicle for this; it becomes the “law.” Many times, discrepancies arise between verification and design (these manifest themselves as testcase miscompares). In these cases, the team will refer to the specification for the correct behavior.</a:t>
            </a:r>
          </a:p>
          <a:p>
            <a:pPr eaLnBrk="1" hangingPunct="1"/>
            <a:r>
              <a:rPr lang="en-US" altLang="en-US"/>
              <a:t>However, discrepancies can often occur when the specification is unclear or ambiguous on a technical matter. If two people read the same specification issue and interpret it differently, then the specification has a problem. Because the specification is the law, the team must settle the discrepancy. It is a simple matter of going back to the architect and having the intent clarified.</a:t>
            </a:r>
          </a:p>
          <a:p>
            <a:pPr eaLnBrk="1" hangingPunct="1"/>
            <a:r>
              <a:rPr lang="en-US" altLang="en-US"/>
              <a:t>The specification and verification plan are not “gentleman’s agreements,” as both items must exist in written form and apply to the current project. It is not acceptable to use a previous version of the verification plan and specification on a new version of a design. These documents must evolve with the design: if the project is important enough to create another version, then it is important enough to update both the specification and verification plan to reflect the current changes.</a:t>
            </a:r>
          </a:p>
          <a:p>
            <a:pPr eaLnBrk="1" hangingPunct="1"/>
            <a:r>
              <a:rPr lang="en-US" altLang="en-US"/>
              <a:t>However, the reality is not always so black and white. Often the final specification is not complete until the chip ships to manufacturing or even to the customer. The verification team must use the evolving document as the basis of the plan. Other times, designers have workbooks that evolve into the specification. If this is the current specification, then these workbooks are the basis for the verification plan. However, technical insights that affect the system or chip, such as power-on-reset sequences or chip configuration initializations, may be missing from the workbooks. In these cases, the architect must have input on the function of the design. These cases are suboptimal, but do occur in industry.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DF5D3CF-977E-3B0A-A9CC-029BF82F3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1D5A33D-869E-40E3-A6DA-DBD06FD5D7AB}" type="slidenum">
              <a:rPr lang="en-GB" altLang="en-US"/>
              <a:pPr/>
              <a:t>6</a:t>
            </a:fld>
            <a:endParaRPr lang="en-GB" altLang="en-US"/>
          </a:p>
        </p:txBody>
      </p:sp>
      <p:sp>
        <p:nvSpPr>
          <p:cNvPr id="34819" name="Rectangle 2">
            <a:extLst>
              <a:ext uri="{FF2B5EF4-FFF2-40B4-BE49-F238E27FC236}">
                <a16:creationId xmlns:a16="http://schemas.microsoft.com/office/drawing/2014/main" id="{E5A5C9CB-71D9-4F0D-664F-45CDEE86D6E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4A402FA-F50F-5A5A-C0C8-078CB1605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source of the plan is the functional intent and specification. The verification engineer must first understand the design under verification (DUV) before determining how to verify it. The specification is the driving vehicle for this; it becomes the “law.” Many times, discrepancies arise between verification and design (these manifest themselves as testcase miscompares). In these cases, the team will refer to the specification for the correct behavior.</a:t>
            </a:r>
          </a:p>
          <a:p>
            <a:pPr eaLnBrk="1" hangingPunct="1"/>
            <a:r>
              <a:rPr lang="en-US" altLang="en-US"/>
              <a:t>However, discrepancies can often occur when the specification is unclear or ambiguous on a technical matter. If two people read the same specification issue and interpret it differently, then the specification has a problem. Because the specification is the law, the team must settle the discrepancy. It is a simple matter of going back to the architect and having the intent clarified.</a:t>
            </a:r>
          </a:p>
          <a:p>
            <a:pPr eaLnBrk="1" hangingPunct="1"/>
            <a:r>
              <a:rPr lang="en-US" altLang="en-US"/>
              <a:t>The specification and verification plan are not “gentleman’s agreements,” as both items must exist in written form and apply to the current project. It is not acceptable to use a previous version of the verification plan and specification on a new version of a design. These documents must evolve with the design: if the project is important enough to create another version, then it is important enough to update both the specification and verification plan to reflect the current changes.</a:t>
            </a:r>
          </a:p>
          <a:p>
            <a:pPr eaLnBrk="1" hangingPunct="1"/>
            <a:r>
              <a:rPr lang="en-US" altLang="en-US"/>
              <a:t>However, the reality is not always so black and white. Often the final specification is not complete until the chip ships to manufacturing or even to the customer. The verification team must use the evolving document as the basis of the plan. Other times, designers have workbooks that evolve into the specification. If this is the current specification, then these workbooks are the basis for the verification plan. However, technical insights that affect the system or chip, such as power-on-reset sequences or chip configuration initializations, may be missing from the workbooks. In these cases, the architect must have input on the function of the design. These cases are suboptimal, but do occur in industry.</a:t>
            </a:r>
          </a:p>
        </p:txBody>
      </p:sp>
    </p:spTree>
    <p:extLst>
      <p:ext uri="{BB962C8B-B14F-4D97-AF65-F5344CB8AC3E}">
        <p14:creationId xmlns:p14="http://schemas.microsoft.com/office/powerpoint/2010/main" val="194708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FAD235B-AA9F-E81A-6DCC-011F216BF3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6C1443E-D79A-4E87-9D92-CC3F54AF5BE4}" type="slidenum">
              <a:rPr lang="en-GB" altLang="en-US"/>
              <a:pPr/>
              <a:t>9</a:t>
            </a:fld>
            <a:endParaRPr lang="en-GB" altLang="en-US"/>
          </a:p>
        </p:txBody>
      </p:sp>
      <p:sp>
        <p:nvSpPr>
          <p:cNvPr id="35843" name="Rectangle 2">
            <a:extLst>
              <a:ext uri="{FF2B5EF4-FFF2-40B4-BE49-F238E27FC236}">
                <a16:creationId xmlns:a16="http://schemas.microsoft.com/office/drawing/2014/main" id="{95CB6FD3-8685-8597-29B4-F32880F6C45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4E747CF-6B4D-7A42-A93B-5428542421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verification team’s first decision in verifying a design is to articulate the verification levels. As described earlier, a system may contain multiple levels of design hierarchy. Depending on the complexity of each level, the verification team must choose to verify levels independently or group levels together into functional components.</a:t>
            </a:r>
          </a:p>
          <a:p>
            <a:pPr eaLnBrk="1" hangingPunct="1"/>
            <a:r>
              <a:rPr lang="en-US" altLang="en-US"/>
              <a:t>The verification team bases their decision to group components together or to first verify some (or each) components independently on two factors. The first factor is the </a:t>
            </a:r>
            <a:r>
              <a:rPr lang="en-US" altLang="en-US" b="1"/>
              <a:t>complexity of the individual component</a:t>
            </a:r>
            <a:r>
              <a:rPr lang="en-US" altLang="en-US"/>
              <a:t>. Complex portions of the DUV require their own verification. Proper verification on complex functions usually requires a high level of control and observability. Conversely, the verification team may fold simpler macros that do not require this high level of control and observability into the next level of verification with little risk.</a:t>
            </a:r>
          </a:p>
          <a:p>
            <a:pPr eaLnBrk="1" hangingPunct="1"/>
            <a:r>
              <a:rPr lang="en-US" altLang="en-US"/>
              <a:t>The second factor in grouping components is the </a:t>
            </a:r>
            <a:r>
              <a:rPr lang="en-US" altLang="en-US" b="1"/>
              <a:t>existence of a clean interface and specification</a:t>
            </a:r>
            <a:r>
              <a:rPr lang="en-US" altLang="en-US" i="1"/>
              <a:t> </a:t>
            </a:r>
            <a:r>
              <a:rPr lang="en-US" altLang="en-US"/>
              <a:t>to drive the component. The ability to properly drive interface protocol and check for results is the key to verification and requires a stable, documented interface. If the interface is “a moving target,” then the volatility in the design and verification environment should be expected. If it is feasible to verify blocks with unwieldy or unstable interfaces at a higher level, then this may be an appropriate trade-off.</a:t>
            </a:r>
          </a:p>
          <a:p>
            <a:pPr eaLnBrk="1" hangingPunct="1"/>
            <a:r>
              <a:rPr lang="en-US" altLang="en-US"/>
              <a:t>After defining the verification levels, the verification team will create verification plans for each level. The following slides describe the components of a verification plan needed for each level.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09272AC-BF62-FC62-4EE8-84C86EA9CF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1D6886C-EAEF-42F5-8A0C-7A7CD14FAB03}" type="slidenum">
              <a:rPr lang="en-GB" altLang="en-US"/>
              <a:pPr/>
              <a:t>10</a:t>
            </a:fld>
            <a:endParaRPr lang="en-GB" altLang="en-US"/>
          </a:p>
        </p:txBody>
      </p:sp>
      <p:sp>
        <p:nvSpPr>
          <p:cNvPr id="36867" name="Rectangle 2">
            <a:extLst>
              <a:ext uri="{FF2B5EF4-FFF2-40B4-BE49-F238E27FC236}">
                <a16:creationId xmlns:a16="http://schemas.microsoft.com/office/drawing/2014/main" id="{93F4980B-DDC9-7580-BED8-A59FFFA650D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BE4EAE2-E7C3-51D7-069C-EDC9227EE7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section lists the specific functions of the DUV that the verification team will exercise. Because the plan is crucial in determining success, this is where the verification team articulates the functional requirements. This section identifies </a:t>
            </a:r>
            <a:r>
              <a:rPr lang="en-US" altLang="en-US" i="1"/>
              <a:t>everything </a:t>
            </a:r>
            <a:r>
              <a:rPr lang="en-US" altLang="en-US"/>
              <a:t>that the team will verify. Any functions omitted (intentionally or inadvertently) may not be verified. During the initial review, it is equally important for the design team to focus on the listed functions as it is to brainstorm on what might be missing. The verification team creates this section of the plan for each level of verification.</a:t>
            </a:r>
          </a:p>
          <a:p>
            <a:pPr eaLnBrk="1" hangingPunct="1"/>
            <a:r>
              <a:rPr lang="en-US" altLang="en-US"/>
              <a:t>The main source of the list of functions is the specification. Each function should have a short description about it, and the team can cross-reference these functions to the specification to help determine if the plan covers all functions in the specification. This list of functions can also be of assistance when disputes arise on the function of something that is being tested, as the team has a quick reference back to the specification for clarification on a function.</a:t>
            </a:r>
          </a:p>
          <a:p>
            <a:pPr eaLnBrk="1" hangingPunct="1"/>
            <a:r>
              <a:rPr lang="en-US" altLang="en-US"/>
              <a:t>The list of functions to be verified must include pervasive functions, operations other than those that may occur under normal running conditions. Pervasive functions include system resets, error handling, and system debug. The verification team often devotes an entire section of the verification plan toward pervasive function.</a:t>
            </a:r>
          </a:p>
          <a:p>
            <a:pPr eaLnBrk="1" hangingPunct="1"/>
            <a:r>
              <a:rPr lang="en-US" altLang="en-US"/>
              <a:t>This section also describes under what conditions the team will verify all the functions. This is crucial in that it helps define the functions that the verification components need to support. If a component cannot produce the stimulus, then the verification engineer cannot check that function. Even if a check exists, the environment will never exercise the checker because the stimulus is constrained in an inappropriate fashion.</a:t>
            </a:r>
          </a:p>
          <a:p>
            <a:pPr eaLnBrk="1" hangingPunct="1"/>
            <a:r>
              <a:rPr lang="en-US" altLang="en-US"/>
              <a:t>The other purpose of the list of functions is to provide an order of priority. The list should be broken down into different areas:</a:t>
            </a:r>
          </a:p>
          <a:p>
            <a:pPr lvl="1" eaLnBrk="1" hangingPunct="1"/>
            <a:r>
              <a:rPr lang="en-US" altLang="en-US"/>
              <a:t>Critical functions</a:t>
            </a:r>
          </a:p>
          <a:p>
            <a:pPr lvl="1" eaLnBrk="1" hangingPunct="1"/>
            <a:r>
              <a:rPr lang="en-US" altLang="en-US"/>
              <a:t>Secondary functions</a:t>
            </a:r>
          </a:p>
          <a:p>
            <a:pPr lvl="1" eaLnBrk="1" hangingPunct="1"/>
            <a:r>
              <a:rPr lang="en-US" altLang="en-US"/>
              <a:t>Non-verified functions at this level</a:t>
            </a:r>
          </a:p>
          <a:p>
            <a:pPr eaLnBrk="1" hangingPunct="1"/>
            <a:endParaRPr lang="en-US" altLang="en-US"/>
          </a:p>
          <a:p>
            <a:pPr eaLnBrk="1" hangingPunct="1"/>
            <a:r>
              <a:rPr lang="en-US" altLang="en-US"/>
              <a:t>The </a:t>
            </a:r>
            <a:r>
              <a:rPr lang="en-US" altLang="en-US" b="1"/>
              <a:t>critical</a:t>
            </a:r>
            <a:r>
              <a:rPr lang="en-US" altLang="en-US" i="1"/>
              <a:t> </a:t>
            </a:r>
            <a:r>
              <a:rPr lang="en-US" altLang="en-US" b="1"/>
              <a:t>functions</a:t>
            </a:r>
            <a:r>
              <a:rPr lang="en-US" altLang="en-US" i="1"/>
              <a:t> </a:t>
            </a:r>
            <a:r>
              <a:rPr lang="en-US" altLang="en-US"/>
              <a:t>are those that the team must verify before using the design elsewhere. Typically, the functions listed here are the things that will render the chip dead if not met.</a:t>
            </a:r>
          </a:p>
          <a:p>
            <a:pPr eaLnBrk="1" hangingPunct="1"/>
            <a:r>
              <a:rPr lang="en-US" altLang="en-US"/>
              <a:t>The </a:t>
            </a:r>
            <a:r>
              <a:rPr lang="en-US" altLang="en-US" b="1"/>
              <a:t>secondary</a:t>
            </a:r>
            <a:r>
              <a:rPr lang="en-US" altLang="en-US" i="1"/>
              <a:t> </a:t>
            </a:r>
            <a:r>
              <a:rPr lang="en-US" altLang="en-US" b="1"/>
              <a:t>functions </a:t>
            </a:r>
            <a:r>
              <a:rPr lang="en-US" altLang="en-US"/>
              <a:t>include performance-related issues, functions that the designers will enable in later versions of the chip, or function that has software backup. If any one of these functions is broken, the design is not “dead”.</a:t>
            </a:r>
          </a:p>
          <a:p>
            <a:pPr eaLnBrk="1" hangingPunct="1"/>
            <a:r>
              <a:rPr lang="en-US" altLang="en-US" b="1"/>
              <a:t>Non-verified</a:t>
            </a:r>
            <a:r>
              <a:rPr lang="en-US" altLang="en-US" i="1"/>
              <a:t> </a:t>
            </a:r>
            <a:r>
              <a:rPr lang="en-US" altLang="en-US" b="1"/>
              <a:t>functions</a:t>
            </a:r>
            <a:r>
              <a:rPr lang="en-US" altLang="en-US" i="1"/>
              <a:t> </a:t>
            </a:r>
            <a:r>
              <a:rPr lang="en-US" altLang="en-US"/>
              <a:t>indicate functions that the verification team will not exercise at this particular level of verification. There are two reasons to ignore function at a particular level: the first is that the team fully verified the function at a lower level and there will be further verification (for a sanity check) in simulation at a higher level, and the second is that the function is not applicable at this level of verification.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09272AC-BF62-FC62-4EE8-84C86EA9CF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1D6886C-EAEF-42F5-8A0C-7A7CD14FAB03}" type="slidenum">
              <a:rPr lang="en-GB" altLang="en-US"/>
              <a:pPr/>
              <a:t>11</a:t>
            </a:fld>
            <a:endParaRPr lang="en-GB" altLang="en-US"/>
          </a:p>
        </p:txBody>
      </p:sp>
      <p:sp>
        <p:nvSpPr>
          <p:cNvPr id="36867" name="Rectangle 2">
            <a:extLst>
              <a:ext uri="{FF2B5EF4-FFF2-40B4-BE49-F238E27FC236}">
                <a16:creationId xmlns:a16="http://schemas.microsoft.com/office/drawing/2014/main" id="{93F4980B-DDC9-7580-BED8-A59FFFA650D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BE4EAE2-E7C3-51D7-069C-EDC9227EE7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section lists the specific functions of the DUV that the verification team will exercise. Because the plan is crucial in determining success, this is where the verification team articulates the functional requirements. This section identifies </a:t>
            </a:r>
            <a:r>
              <a:rPr lang="en-US" altLang="en-US" i="1"/>
              <a:t>everything </a:t>
            </a:r>
            <a:r>
              <a:rPr lang="en-US" altLang="en-US"/>
              <a:t>that the team will verify. Any functions omitted (intentionally or inadvertently) may not be verified. During the initial review, it is equally important for the design team to focus on the listed functions as it is to brainstorm on what might be missing. The verification team creates this section of the plan for each level of verification.</a:t>
            </a:r>
          </a:p>
          <a:p>
            <a:pPr eaLnBrk="1" hangingPunct="1"/>
            <a:r>
              <a:rPr lang="en-US" altLang="en-US"/>
              <a:t>The main source of the list of functions is the specification. Each function should have a short description about it, and the team can cross-reference these functions to the specification to help determine if the plan covers all functions in the specification. This list of functions can also be of assistance when disputes arise on the function of something that is being tested, as the team has a quick reference back to the specification for clarification on a function.</a:t>
            </a:r>
          </a:p>
          <a:p>
            <a:pPr eaLnBrk="1" hangingPunct="1"/>
            <a:r>
              <a:rPr lang="en-US" altLang="en-US"/>
              <a:t>The list of functions to be verified must include pervasive functions, operations other than those that may occur under normal running conditions. Pervasive functions include system resets, error handling, and system debug. The verification team often devotes an entire section of the verification plan toward pervasive function.</a:t>
            </a:r>
          </a:p>
          <a:p>
            <a:pPr eaLnBrk="1" hangingPunct="1"/>
            <a:r>
              <a:rPr lang="en-US" altLang="en-US"/>
              <a:t>This section also describes under what conditions the team will verify all the functions. This is crucial in that it helps define the functions that the verification components need to support. If a component cannot produce the stimulus, then the verification engineer cannot check that function. Even if a check exists, the environment will never exercise the checker because the stimulus is constrained in an inappropriate fashion.</a:t>
            </a:r>
          </a:p>
          <a:p>
            <a:pPr eaLnBrk="1" hangingPunct="1"/>
            <a:r>
              <a:rPr lang="en-US" altLang="en-US"/>
              <a:t>The other purpose of the list of functions is to provide an order of priority. The list should be broken down into different areas:</a:t>
            </a:r>
          </a:p>
          <a:p>
            <a:pPr lvl="1" eaLnBrk="1" hangingPunct="1"/>
            <a:r>
              <a:rPr lang="en-US" altLang="en-US"/>
              <a:t>Critical functions</a:t>
            </a:r>
          </a:p>
          <a:p>
            <a:pPr lvl="1" eaLnBrk="1" hangingPunct="1"/>
            <a:r>
              <a:rPr lang="en-US" altLang="en-US"/>
              <a:t>Secondary functions</a:t>
            </a:r>
          </a:p>
          <a:p>
            <a:pPr lvl="1" eaLnBrk="1" hangingPunct="1"/>
            <a:r>
              <a:rPr lang="en-US" altLang="en-US"/>
              <a:t>Non-verified functions at this level</a:t>
            </a:r>
          </a:p>
          <a:p>
            <a:pPr eaLnBrk="1" hangingPunct="1"/>
            <a:endParaRPr lang="en-US" altLang="en-US"/>
          </a:p>
          <a:p>
            <a:pPr eaLnBrk="1" hangingPunct="1"/>
            <a:r>
              <a:rPr lang="en-US" altLang="en-US"/>
              <a:t>The </a:t>
            </a:r>
            <a:r>
              <a:rPr lang="en-US" altLang="en-US" b="1"/>
              <a:t>critical</a:t>
            </a:r>
            <a:r>
              <a:rPr lang="en-US" altLang="en-US" i="1"/>
              <a:t> </a:t>
            </a:r>
            <a:r>
              <a:rPr lang="en-US" altLang="en-US" b="1"/>
              <a:t>functions</a:t>
            </a:r>
            <a:r>
              <a:rPr lang="en-US" altLang="en-US" i="1"/>
              <a:t> </a:t>
            </a:r>
            <a:r>
              <a:rPr lang="en-US" altLang="en-US"/>
              <a:t>are those that the team must verify before using the design elsewhere. Typically, the functions listed here are the things that will render the chip dead if not met.</a:t>
            </a:r>
          </a:p>
          <a:p>
            <a:pPr eaLnBrk="1" hangingPunct="1"/>
            <a:r>
              <a:rPr lang="en-US" altLang="en-US"/>
              <a:t>The </a:t>
            </a:r>
            <a:r>
              <a:rPr lang="en-US" altLang="en-US" b="1"/>
              <a:t>secondary</a:t>
            </a:r>
            <a:r>
              <a:rPr lang="en-US" altLang="en-US" i="1"/>
              <a:t> </a:t>
            </a:r>
            <a:r>
              <a:rPr lang="en-US" altLang="en-US" b="1"/>
              <a:t>functions </a:t>
            </a:r>
            <a:r>
              <a:rPr lang="en-US" altLang="en-US"/>
              <a:t>include performance-related issues, functions that the designers will enable in later versions of the chip, or function that has software backup. If any one of these functions is broken, the design is not “dead”.</a:t>
            </a:r>
          </a:p>
          <a:p>
            <a:pPr eaLnBrk="1" hangingPunct="1"/>
            <a:r>
              <a:rPr lang="en-US" altLang="en-US" b="1"/>
              <a:t>Non-verified</a:t>
            </a:r>
            <a:r>
              <a:rPr lang="en-US" altLang="en-US" i="1"/>
              <a:t> </a:t>
            </a:r>
            <a:r>
              <a:rPr lang="en-US" altLang="en-US" b="1"/>
              <a:t>functions</a:t>
            </a:r>
            <a:r>
              <a:rPr lang="en-US" altLang="en-US" i="1"/>
              <a:t> </a:t>
            </a:r>
            <a:r>
              <a:rPr lang="en-US" altLang="en-US"/>
              <a:t>indicate functions that the verification team will not exercise at this particular level of verification. There are two reasons to ignore function at a particular level: the first is that the team fully verified the function at a lower level and there will be further verification (for a sanity check) in simulation at a higher level, and the second is that the function is not applicable at this level of verification.</a:t>
            </a:r>
          </a:p>
        </p:txBody>
      </p:sp>
    </p:spTree>
    <p:extLst>
      <p:ext uri="{BB962C8B-B14F-4D97-AF65-F5344CB8AC3E}">
        <p14:creationId xmlns:p14="http://schemas.microsoft.com/office/powerpoint/2010/main" val="205183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BF98EF8-BDED-9638-A02F-074FB39A19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6F35946-1DE3-4B76-AFA2-2FDE09819EAF}" type="slidenum">
              <a:rPr lang="en-GB" altLang="en-US"/>
              <a:pPr/>
              <a:t>18</a:t>
            </a:fld>
            <a:endParaRPr lang="en-GB" altLang="en-US"/>
          </a:p>
        </p:txBody>
      </p:sp>
      <p:sp>
        <p:nvSpPr>
          <p:cNvPr id="37891" name="Rectangle 2">
            <a:extLst>
              <a:ext uri="{FF2B5EF4-FFF2-40B4-BE49-F238E27FC236}">
                <a16:creationId xmlns:a16="http://schemas.microsoft.com/office/drawing/2014/main" id="{AA1D8A28-C109-E04F-E30C-FC4496454DFE}"/>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675CDAC1-A048-2A5D-EBF3-E4B02D9971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6BF0D04-D173-EAAC-7E8F-8929A84A8B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B5C9F16-69D2-437C-ADA1-925D89FCBD0A}" type="slidenum">
              <a:rPr lang="en-GB" altLang="en-US"/>
              <a:pPr/>
              <a:t>19</a:t>
            </a:fld>
            <a:endParaRPr lang="en-GB" altLang="en-US"/>
          </a:p>
        </p:txBody>
      </p:sp>
      <p:sp>
        <p:nvSpPr>
          <p:cNvPr id="38915" name="Rectangle 2">
            <a:extLst>
              <a:ext uri="{FF2B5EF4-FFF2-40B4-BE49-F238E27FC236}">
                <a16:creationId xmlns:a16="http://schemas.microsoft.com/office/drawing/2014/main" id="{17A7064B-A20A-7295-9DCC-04DF335C14E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28F7B2F-C149-4ECB-2789-B9298A1F4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good verification plan should list all of the interesting test scenarios that will serve to verify the design. This list is the </a:t>
            </a:r>
            <a:r>
              <a:rPr lang="en-US" altLang="en-US" b="1"/>
              <a:t>test case matrix</a:t>
            </a:r>
            <a:r>
              <a:rPr lang="en-US" altLang="en-US"/>
              <a:t>. Defining a preliminary matrix is necessary before starting the design and modeling of the verification environment because every potentially valuable test should be enabled. Within the matrix, the verification plan should label each test, give a short description, and contain a cross-reference to the function and coverage lists.</a:t>
            </a:r>
          </a:p>
          <a:p>
            <a:pPr eaLnBrk="1" hangingPunct="1"/>
            <a:r>
              <a:rPr lang="en-US" altLang="en-US"/>
              <a:t>The matrix starts with the basic required tests and then builds on them. The plan groups tests with similar features to form test scenarios, which may have the same configuration, granularity, or verification strategy. The descriptions of the scenario designate the targeted function. The last item on the matrix is a cross-reference to the functional requirements and coverage goals.</a:t>
            </a:r>
          </a:p>
          <a:p>
            <a:pPr eaLnBrk="1" hangingPunct="1"/>
            <a:r>
              <a:rPr lang="en-US" altLang="en-US"/>
              <a:t>This section can produce a huge matrix of tests. Often, the matrix size can explode when there are multiple DUV configurations. If a DUV has 10 basic functional tests and each one is valid in one of three modes (e.g., bus frequency), then the net result is that the matrix will have 30 tests.</a:t>
            </a:r>
          </a:p>
          <a:p>
            <a:pPr eaLnBrk="1" hangingPunct="1"/>
            <a:r>
              <a:rPr lang="en-US" altLang="en-US"/>
              <a:t>A random coverage-based matrix begins with a listing of the targeted functions. The initial description states how the team will constrain the environment to achieve the goals. In a random environment, this translates to driving certain inputs with specific values while leaving other inputs unconstrained (randomly generated values). This set of constraints then determines the scenario.</a:t>
            </a:r>
          </a:p>
          <a:p>
            <a:pPr eaLnBrk="1" hangingPunct="1"/>
            <a:r>
              <a:rPr lang="en-US" altLang="en-US"/>
              <a:t>The test matrix grows as the implementation continues. For complex DUVs, the team cannot define all tests at the start; instead, they add to the test matrix as they determine new scenarios, through either DUV discovery or coverage holes. It is critical to document these new tests in the verification plan, as the team needs to include these tests in the future.</a:t>
            </a:r>
          </a:p>
          <a:p>
            <a:pPr eaLnBrk="1" hangingPunct="1"/>
            <a:r>
              <a:rPr lang="en-US" altLang="en-US"/>
              <a:t>As part of defining a verification plan, the verification team needs to specify the legal values, illegal values, and corner cases of each input data element they want to generate. The following should be kept in mind when creating the matrix: configurations to verify, variations of the data items in the environment (this ties to the abstraction level), important attributes of each data item, interesting sequences for every DUV input port, error conditions, and corner cases.</a:t>
            </a:r>
          </a:p>
          <a:p>
            <a:pPr eaLnBrk="1" hangingPunct="1"/>
            <a:r>
              <a:rPr lang="en-US" altLang="en-US"/>
              <a:t>Corner cases deserve their own section in the test case matrix. The verification team must pay special attention to many out-of-the-ordinary cases, which include the smallest and the largest data elements such as an empty and full queue or first in, first out (FIFO), extreme values such as the largest and smallest packet lengths, and unique time relations such as bus collisions and interrupts during instruction streams.</a:t>
            </a:r>
          </a:p>
          <a:p>
            <a:pPr eaLnBrk="1" hangingPunct="1"/>
            <a:r>
              <a:rPr lang="en-US" altLang="en-US"/>
              <a:t>As the above test scenarios listed, the team should define the range of values for each generated data item, thus helping to define the verification plan and model the input data.</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CF5E0A6-1F68-184C-0847-AE96BCC158FF}"/>
              </a:ext>
            </a:extLst>
          </p:cNvPr>
          <p:cNvSpPr>
            <a:spLocks noChangeArrowheads="1"/>
          </p:cNvSpPr>
          <p:nvPr userDrawn="1"/>
        </p:nvSpPr>
        <p:spPr bwMode="auto">
          <a:xfrm>
            <a:off x="0" y="2162175"/>
            <a:ext cx="9144000" cy="2220913"/>
          </a:xfrm>
          <a:prstGeom prst="rect">
            <a:avLst/>
          </a:prstGeom>
          <a:solidFill>
            <a:schemeClr val="bg1">
              <a:alpha val="2196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5506" name="Rectangle 2"/>
          <p:cNvSpPr>
            <a:spLocks noGrp="1" noChangeArrowheads="1"/>
          </p:cNvSpPr>
          <p:nvPr>
            <p:ph type="ctrTitle" sz="quarter"/>
          </p:nvPr>
        </p:nvSpPr>
        <p:spPr>
          <a:xfrm>
            <a:off x="3730625" y="2274888"/>
            <a:ext cx="5067300" cy="1143000"/>
          </a:xfrm>
          <a:effectLst/>
        </p:spPr>
        <p:txBody>
          <a:bodyPr lIns="91440" rIns="91440" anchor="b"/>
          <a:lstStyle>
            <a:lvl1pPr>
              <a:defRPr sz="3200"/>
            </a:lvl1pPr>
          </a:lstStyle>
          <a:p>
            <a:r>
              <a:rPr lang="en-US"/>
              <a:t>Click to edit Master title style</a:t>
            </a:r>
            <a:endParaRPr lang="de-DE"/>
          </a:p>
        </p:txBody>
      </p:sp>
      <p:sp>
        <p:nvSpPr>
          <p:cNvPr id="1045507" name="Rectangle 3"/>
          <p:cNvSpPr>
            <a:spLocks noGrp="1" noChangeArrowheads="1"/>
          </p:cNvSpPr>
          <p:nvPr>
            <p:ph type="subTitle" sz="quarter" idx="1"/>
          </p:nvPr>
        </p:nvSpPr>
        <p:spPr>
          <a:xfrm>
            <a:off x="3730625" y="3586163"/>
            <a:ext cx="5072063" cy="1049337"/>
          </a:xfrm>
        </p:spPr>
        <p:txBody>
          <a:bodyPr lIns="91440" rIns="91440"/>
          <a:lstStyle>
            <a:lvl1pPr marL="0" indent="0">
              <a:buFont typeface="Wingdings" pitchFamily="2" charset="2"/>
              <a:buNone/>
              <a:defRPr sz="2200" b="1">
                <a:solidFill>
                  <a:schemeClr val="folHlink"/>
                </a:solidFill>
              </a:defRPr>
            </a:lvl1pPr>
          </a:lstStyle>
          <a:p>
            <a:r>
              <a:rPr lang="en-US"/>
              <a:t>Click to edit Master text styles</a:t>
            </a:r>
          </a:p>
        </p:txBody>
      </p:sp>
    </p:spTree>
    <p:extLst>
      <p:ext uri="{BB962C8B-B14F-4D97-AF65-F5344CB8AC3E}">
        <p14:creationId xmlns:p14="http://schemas.microsoft.com/office/powerpoint/2010/main" val="4122857012"/>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997AE80-9A18-A70D-D8B9-2B5C3E73DF1E}"/>
              </a:ext>
            </a:extLst>
          </p:cNvPr>
          <p:cNvSpPr>
            <a:spLocks noGrp="1" noChangeArrowheads="1"/>
          </p:cNvSpPr>
          <p:nvPr>
            <p:ph type="ftr" sz="quarter" idx="10"/>
          </p:nvPr>
        </p:nvSpPr>
        <p:spPr>
          <a:ln/>
        </p:spPr>
        <p:txBody>
          <a:bodyPr/>
          <a:lstStyle>
            <a:lvl1pPr>
              <a:defRPr/>
            </a:lvl1pPr>
          </a:lstStyle>
          <a:p>
            <a:fld id="{18DCF7AA-2537-44D0-B18C-E3E331690181}" type="slidenum">
              <a:rPr lang="de-DE" altLang="en-US"/>
              <a:pPr/>
              <a:t>‹#›</a:t>
            </a:fld>
            <a:endParaRPr lang="de-DE" altLang="en-US"/>
          </a:p>
        </p:txBody>
      </p:sp>
    </p:spTree>
    <p:extLst>
      <p:ext uri="{BB962C8B-B14F-4D97-AF65-F5344CB8AC3E}">
        <p14:creationId xmlns:p14="http://schemas.microsoft.com/office/powerpoint/2010/main" val="188477227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9525"/>
            <a:ext cx="2132013" cy="467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9525"/>
            <a:ext cx="6245225" cy="467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4633954-A126-3CAF-01DC-AA8ACCEB6808}"/>
              </a:ext>
            </a:extLst>
          </p:cNvPr>
          <p:cNvSpPr>
            <a:spLocks noGrp="1" noChangeArrowheads="1"/>
          </p:cNvSpPr>
          <p:nvPr>
            <p:ph type="ftr" sz="quarter" idx="10"/>
          </p:nvPr>
        </p:nvSpPr>
        <p:spPr>
          <a:ln/>
        </p:spPr>
        <p:txBody>
          <a:bodyPr/>
          <a:lstStyle>
            <a:lvl1pPr>
              <a:defRPr/>
            </a:lvl1pPr>
          </a:lstStyle>
          <a:p>
            <a:fld id="{0DFF8BC7-930E-4C9A-A580-C93D8C7A7A06}" type="slidenum">
              <a:rPr lang="de-DE" altLang="en-US"/>
              <a:pPr/>
              <a:t>‹#›</a:t>
            </a:fld>
            <a:endParaRPr lang="de-DE" altLang="en-US"/>
          </a:p>
        </p:txBody>
      </p:sp>
    </p:spTree>
    <p:extLst>
      <p:ext uri="{BB962C8B-B14F-4D97-AF65-F5344CB8AC3E}">
        <p14:creationId xmlns:p14="http://schemas.microsoft.com/office/powerpoint/2010/main" val="3116460524"/>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7725" y="863600"/>
            <a:ext cx="4186238"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7725" y="2852738"/>
            <a:ext cx="4186238"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7BFCF4E-7BAC-8F26-7E24-59168F10F58F}"/>
              </a:ext>
            </a:extLst>
          </p:cNvPr>
          <p:cNvSpPr>
            <a:spLocks noGrp="1" noChangeArrowheads="1"/>
          </p:cNvSpPr>
          <p:nvPr>
            <p:ph type="ftr" sz="quarter" idx="10"/>
          </p:nvPr>
        </p:nvSpPr>
        <p:spPr>
          <a:ln/>
        </p:spPr>
        <p:txBody>
          <a:bodyPr/>
          <a:lstStyle>
            <a:lvl1pPr>
              <a:defRPr/>
            </a:lvl1pPr>
          </a:lstStyle>
          <a:p>
            <a:fld id="{EF10B7DF-6659-4EC4-8225-F94AE7C583C7}" type="slidenum">
              <a:rPr lang="de-DE" altLang="en-US"/>
              <a:pPr/>
              <a:t>‹#›</a:t>
            </a:fld>
            <a:endParaRPr lang="de-DE" altLang="en-US"/>
          </a:p>
        </p:txBody>
      </p:sp>
    </p:spTree>
    <p:extLst>
      <p:ext uri="{BB962C8B-B14F-4D97-AF65-F5344CB8AC3E}">
        <p14:creationId xmlns:p14="http://schemas.microsoft.com/office/powerpoint/2010/main" val="2752141660"/>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07DF568-A82B-4B53-1A5C-8A5B902C6809}"/>
              </a:ext>
            </a:extLst>
          </p:cNvPr>
          <p:cNvSpPr>
            <a:spLocks noGrp="1" noChangeArrowheads="1"/>
          </p:cNvSpPr>
          <p:nvPr>
            <p:ph type="ftr" sz="quarter" idx="10"/>
          </p:nvPr>
        </p:nvSpPr>
        <p:spPr>
          <a:ln/>
        </p:spPr>
        <p:txBody>
          <a:bodyPr/>
          <a:lstStyle>
            <a:lvl1pPr>
              <a:defRPr/>
            </a:lvl1pPr>
          </a:lstStyle>
          <a:p>
            <a:fld id="{8DA01F55-36EF-4A03-AADD-894F6FB24F4D}" type="slidenum">
              <a:rPr lang="de-DE" altLang="en-US"/>
              <a:pPr/>
              <a:t>‹#›</a:t>
            </a:fld>
            <a:endParaRPr lang="de-DE" altLang="en-US"/>
          </a:p>
        </p:txBody>
      </p:sp>
    </p:spTree>
    <p:extLst>
      <p:ext uri="{BB962C8B-B14F-4D97-AF65-F5344CB8AC3E}">
        <p14:creationId xmlns:p14="http://schemas.microsoft.com/office/powerpoint/2010/main" val="1718087508"/>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854DD51-004F-9783-1536-D621B55210FC}"/>
              </a:ext>
            </a:extLst>
          </p:cNvPr>
          <p:cNvSpPr>
            <a:spLocks noGrp="1" noChangeArrowheads="1"/>
          </p:cNvSpPr>
          <p:nvPr>
            <p:ph type="ftr" sz="quarter" idx="10"/>
          </p:nvPr>
        </p:nvSpPr>
        <p:spPr>
          <a:ln/>
        </p:spPr>
        <p:txBody>
          <a:bodyPr/>
          <a:lstStyle>
            <a:lvl1pPr>
              <a:defRPr/>
            </a:lvl1pPr>
          </a:lstStyle>
          <a:p>
            <a:fld id="{F96F3D7A-9FF3-4062-80FB-785B3F6D1DAE}" type="slidenum">
              <a:rPr lang="de-DE" altLang="en-US"/>
              <a:pPr/>
              <a:t>‹#›</a:t>
            </a:fld>
            <a:endParaRPr lang="de-DE" altLang="en-US"/>
          </a:p>
        </p:txBody>
      </p:sp>
    </p:spTree>
    <p:extLst>
      <p:ext uri="{BB962C8B-B14F-4D97-AF65-F5344CB8AC3E}">
        <p14:creationId xmlns:p14="http://schemas.microsoft.com/office/powerpoint/2010/main" val="3813377349"/>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C54EE12-E758-F30A-B988-3799A6BCFB91}"/>
              </a:ext>
            </a:extLst>
          </p:cNvPr>
          <p:cNvSpPr>
            <a:spLocks noGrp="1" noChangeArrowheads="1"/>
          </p:cNvSpPr>
          <p:nvPr>
            <p:ph type="ftr" sz="quarter" idx="10"/>
          </p:nvPr>
        </p:nvSpPr>
        <p:spPr>
          <a:ln/>
        </p:spPr>
        <p:txBody>
          <a:bodyPr/>
          <a:lstStyle>
            <a:lvl1pPr>
              <a:defRPr/>
            </a:lvl1pPr>
          </a:lstStyle>
          <a:p>
            <a:fld id="{8147521F-D8A8-48B8-B892-CD7DD32AD13D}" type="slidenum">
              <a:rPr lang="de-DE" altLang="en-US"/>
              <a:pPr/>
              <a:t>‹#›</a:t>
            </a:fld>
            <a:endParaRPr lang="de-DE" altLang="en-US"/>
          </a:p>
        </p:txBody>
      </p:sp>
    </p:spTree>
    <p:extLst>
      <p:ext uri="{BB962C8B-B14F-4D97-AF65-F5344CB8AC3E}">
        <p14:creationId xmlns:p14="http://schemas.microsoft.com/office/powerpoint/2010/main" val="116943524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A777136-F9CE-CCCB-4FE0-654DCB3816C5}"/>
              </a:ext>
            </a:extLst>
          </p:cNvPr>
          <p:cNvSpPr>
            <a:spLocks noGrp="1" noChangeArrowheads="1"/>
          </p:cNvSpPr>
          <p:nvPr>
            <p:ph type="ftr" sz="quarter" idx="10"/>
          </p:nvPr>
        </p:nvSpPr>
        <p:spPr>
          <a:ln/>
        </p:spPr>
        <p:txBody>
          <a:bodyPr/>
          <a:lstStyle>
            <a:lvl1pPr>
              <a:defRPr/>
            </a:lvl1pPr>
          </a:lstStyle>
          <a:p>
            <a:fld id="{C26FDA91-5173-4C9F-AD12-0250A89A13FE}" type="slidenum">
              <a:rPr lang="de-DE" altLang="en-US"/>
              <a:pPr/>
              <a:t>‹#›</a:t>
            </a:fld>
            <a:endParaRPr lang="de-DE" altLang="en-US"/>
          </a:p>
        </p:txBody>
      </p:sp>
    </p:spTree>
    <p:extLst>
      <p:ext uri="{BB962C8B-B14F-4D97-AF65-F5344CB8AC3E}">
        <p14:creationId xmlns:p14="http://schemas.microsoft.com/office/powerpoint/2010/main" val="330356426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8" y="863600"/>
            <a:ext cx="418623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0420B70-D22F-95DF-1056-0561A5037ACD}"/>
              </a:ext>
            </a:extLst>
          </p:cNvPr>
          <p:cNvSpPr>
            <a:spLocks noGrp="1" noChangeArrowheads="1"/>
          </p:cNvSpPr>
          <p:nvPr>
            <p:ph type="ftr" sz="quarter" idx="10"/>
          </p:nvPr>
        </p:nvSpPr>
        <p:spPr>
          <a:ln/>
        </p:spPr>
        <p:txBody>
          <a:bodyPr/>
          <a:lstStyle>
            <a:lvl1pPr>
              <a:defRPr/>
            </a:lvl1pPr>
          </a:lstStyle>
          <a:p>
            <a:fld id="{E239B3B0-A75A-4EC9-AA1E-3938ECEA83F6}" type="slidenum">
              <a:rPr lang="de-DE" altLang="en-US"/>
              <a:pPr/>
              <a:t>‹#›</a:t>
            </a:fld>
            <a:endParaRPr lang="de-DE" altLang="en-US"/>
          </a:p>
        </p:txBody>
      </p:sp>
    </p:spTree>
    <p:extLst>
      <p:ext uri="{BB962C8B-B14F-4D97-AF65-F5344CB8AC3E}">
        <p14:creationId xmlns:p14="http://schemas.microsoft.com/office/powerpoint/2010/main" val="405389783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0D44BDD8-AC57-49B3-AE43-E5982DAC62EB}"/>
              </a:ext>
            </a:extLst>
          </p:cNvPr>
          <p:cNvSpPr>
            <a:spLocks noGrp="1" noChangeArrowheads="1"/>
          </p:cNvSpPr>
          <p:nvPr>
            <p:ph type="ftr" sz="quarter" idx="10"/>
          </p:nvPr>
        </p:nvSpPr>
        <p:spPr>
          <a:ln/>
        </p:spPr>
        <p:txBody>
          <a:bodyPr/>
          <a:lstStyle>
            <a:lvl1pPr>
              <a:defRPr/>
            </a:lvl1pPr>
          </a:lstStyle>
          <a:p>
            <a:fld id="{E70DC81F-3AC9-4376-87A4-09D7207AE2E0}" type="slidenum">
              <a:rPr lang="de-DE" altLang="en-US"/>
              <a:pPr/>
              <a:t>‹#›</a:t>
            </a:fld>
            <a:endParaRPr lang="de-DE" altLang="en-US"/>
          </a:p>
        </p:txBody>
      </p:sp>
    </p:spTree>
    <p:extLst>
      <p:ext uri="{BB962C8B-B14F-4D97-AF65-F5344CB8AC3E}">
        <p14:creationId xmlns:p14="http://schemas.microsoft.com/office/powerpoint/2010/main" val="3897051671"/>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6CC71E4F-EE11-BFA7-FF2B-0EF3E0DA4B2C}"/>
              </a:ext>
            </a:extLst>
          </p:cNvPr>
          <p:cNvSpPr>
            <a:spLocks noGrp="1" noChangeArrowheads="1"/>
          </p:cNvSpPr>
          <p:nvPr>
            <p:ph type="ftr" sz="quarter" idx="10"/>
          </p:nvPr>
        </p:nvSpPr>
        <p:spPr>
          <a:ln/>
        </p:spPr>
        <p:txBody>
          <a:bodyPr/>
          <a:lstStyle>
            <a:lvl1pPr>
              <a:defRPr/>
            </a:lvl1pPr>
          </a:lstStyle>
          <a:p>
            <a:fld id="{196AFE53-D34A-4E01-A0F7-6A98543B1439}" type="slidenum">
              <a:rPr lang="de-DE" altLang="en-US"/>
              <a:pPr/>
              <a:t>‹#›</a:t>
            </a:fld>
            <a:endParaRPr lang="de-DE" altLang="en-US"/>
          </a:p>
        </p:txBody>
      </p:sp>
    </p:spTree>
    <p:extLst>
      <p:ext uri="{BB962C8B-B14F-4D97-AF65-F5344CB8AC3E}">
        <p14:creationId xmlns:p14="http://schemas.microsoft.com/office/powerpoint/2010/main" val="493012012"/>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E8C81A8-48DA-3C53-FBDE-2777DAE30B71}"/>
              </a:ext>
            </a:extLst>
          </p:cNvPr>
          <p:cNvSpPr>
            <a:spLocks noGrp="1" noChangeArrowheads="1"/>
          </p:cNvSpPr>
          <p:nvPr>
            <p:ph type="ftr" sz="quarter" idx="10"/>
          </p:nvPr>
        </p:nvSpPr>
        <p:spPr>
          <a:ln/>
        </p:spPr>
        <p:txBody>
          <a:bodyPr/>
          <a:lstStyle>
            <a:lvl1pPr>
              <a:defRPr/>
            </a:lvl1pPr>
          </a:lstStyle>
          <a:p>
            <a:fld id="{57AB600A-C514-4D87-AC0F-B1C979A593EF}" type="slidenum">
              <a:rPr lang="de-DE" altLang="en-US"/>
              <a:pPr/>
              <a:t>‹#›</a:t>
            </a:fld>
            <a:endParaRPr lang="de-DE" altLang="en-US"/>
          </a:p>
        </p:txBody>
      </p:sp>
    </p:spTree>
    <p:extLst>
      <p:ext uri="{BB962C8B-B14F-4D97-AF65-F5344CB8AC3E}">
        <p14:creationId xmlns:p14="http://schemas.microsoft.com/office/powerpoint/2010/main" val="1666197832"/>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C5A463B-96A2-7AEB-C799-B52581A4C30B}"/>
              </a:ext>
            </a:extLst>
          </p:cNvPr>
          <p:cNvSpPr>
            <a:spLocks noGrp="1" noChangeArrowheads="1"/>
          </p:cNvSpPr>
          <p:nvPr>
            <p:ph type="ftr" sz="quarter" idx="10"/>
          </p:nvPr>
        </p:nvSpPr>
        <p:spPr>
          <a:ln/>
        </p:spPr>
        <p:txBody>
          <a:bodyPr/>
          <a:lstStyle>
            <a:lvl1pPr>
              <a:defRPr/>
            </a:lvl1pPr>
          </a:lstStyle>
          <a:p>
            <a:fld id="{D81BCF55-EA83-4775-B0CE-C6AA3D7E598B}" type="slidenum">
              <a:rPr lang="de-DE" altLang="en-US"/>
              <a:pPr/>
              <a:t>‹#›</a:t>
            </a:fld>
            <a:endParaRPr lang="de-DE" altLang="en-US"/>
          </a:p>
        </p:txBody>
      </p:sp>
    </p:spTree>
    <p:extLst>
      <p:ext uri="{BB962C8B-B14F-4D97-AF65-F5344CB8AC3E}">
        <p14:creationId xmlns:p14="http://schemas.microsoft.com/office/powerpoint/2010/main" val="64444082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EEB5A6F-6B6F-644C-2D81-05FA9DC209AF}"/>
              </a:ext>
            </a:extLst>
          </p:cNvPr>
          <p:cNvSpPr>
            <a:spLocks noGrp="1" noChangeArrowheads="1"/>
          </p:cNvSpPr>
          <p:nvPr>
            <p:ph type="ftr" sz="quarter" idx="10"/>
          </p:nvPr>
        </p:nvSpPr>
        <p:spPr>
          <a:ln/>
        </p:spPr>
        <p:txBody>
          <a:bodyPr/>
          <a:lstStyle>
            <a:lvl1pPr>
              <a:defRPr/>
            </a:lvl1pPr>
          </a:lstStyle>
          <a:p>
            <a:fld id="{A68CC204-62EA-4BA1-A5AA-85EBBF3D3349}" type="slidenum">
              <a:rPr lang="de-DE" altLang="en-US"/>
              <a:pPr/>
              <a:t>‹#›</a:t>
            </a:fld>
            <a:endParaRPr lang="de-DE" altLang="en-US"/>
          </a:p>
        </p:txBody>
      </p:sp>
    </p:spTree>
    <p:extLst>
      <p:ext uri="{BB962C8B-B14F-4D97-AF65-F5344CB8AC3E}">
        <p14:creationId xmlns:p14="http://schemas.microsoft.com/office/powerpoint/2010/main" val="107099030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9F4DC2-F1A0-4DD5-A3BB-346F562801FE}"/>
              </a:ext>
            </a:extLst>
          </p:cNvPr>
          <p:cNvSpPr>
            <a:spLocks noGrp="1" noChangeArrowheads="1"/>
          </p:cNvSpPr>
          <p:nvPr>
            <p:ph type="title"/>
          </p:nvPr>
        </p:nvSpPr>
        <p:spPr bwMode="auto">
          <a:xfrm>
            <a:off x="314325" y="9525"/>
            <a:ext cx="8515350" cy="600075"/>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de-DE" altLang="en-US"/>
          </a:p>
        </p:txBody>
      </p:sp>
      <p:sp>
        <p:nvSpPr>
          <p:cNvPr id="1027" name="Rectangle 3">
            <a:extLst>
              <a:ext uri="{FF2B5EF4-FFF2-40B4-BE49-F238E27FC236}">
                <a16:creationId xmlns:a16="http://schemas.microsoft.com/office/drawing/2014/main" id="{1D743322-34F3-1503-D1CB-5B6545E1027A}"/>
              </a:ext>
            </a:extLst>
          </p:cNvPr>
          <p:cNvSpPr>
            <a:spLocks noGrp="1" noChangeArrowheads="1"/>
          </p:cNvSpPr>
          <p:nvPr>
            <p:ph type="body" idx="1"/>
          </p:nvPr>
        </p:nvSpPr>
        <p:spPr bwMode="auto">
          <a:xfrm>
            <a:off x="319088" y="863600"/>
            <a:ext cx="852487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485" name="Rectangle 5">
            <a:extLst>
              <a:ext uri="{FF2B5EF4-FFF2-40B4-BE49-F238E27FC236}">
                <a16:creationId xmlns:a16="http://schemas.microsoft.com/office/drawing/2014/main" id="{02C2A517-4DDA-4AD0-2A86-0BD90778EF2A}"/>
              </a:ext>
            </a:extLst>
          </p:cNvPr>
          <p:cNvSpPr>
            <a:spLocks noGrp="1" noChangeArrowheads="1"/>
          </p:cNvSpPr>
          <p:nvPr>
            <p:ph type="ftr" sz="quarter" idx="3"/>
          </p:nvPr>
        </p:nvSpPr>
        <p:spPr bwMode="auto">
          <a:xfrm>
            <a:off x="4321175" y="6408738"/>
            <a:ext cx="40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defRPr>
            </a:lvl1pPr>
          </a:lstStyle>
          <a:p>
            <a:fld id="{7064D25E-18B5-4CD5-8A27-2A9653C96DF6}"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720"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ransition spd="med">
    <p:wipe dir="r"/>
  </p:transition>
  <p:hf sldNum="0"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445EC236-C1D5-0B17-3F66-956236627665}"/>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Funkcionalna verifikacija hardvera</a:t>
            </a:r>
            <a:endParaRPr lang="de-DE" altLang="en-US"/>
          </a:p>
        </p:txBody>
      </p:sp>
      <p:sp>
        <p:nvSpPr>
          <p:cNvPr id="3075" name="Rectangle 18">
            <a:extLst>
              <a:ext uri="{FF2B5EF4-FFF2-40B4-BE49-F238E27FC236}">
                <a16:creationId xmlns:a16="http://schemas.microsoft.com/office/drawing/2014/main" id="{8CC17E60-93B9-C68E-5885-E235CCFC80BD}"/>
              </a:ext>
            </a:extLst>
          </p:cNvPr>
          <p:cNvSpPr>
            <a:spLocks noGrp="1" noChangeArrowheads="1"/>
          </p:cNvSpPr>
          <p:nvPr>
            <p:ph type="subTitle" idx="1"/>
          </p:nvPr>
        </p:nvSpPr>
        <p:spPr/>
        <p:txBody>
          <a:bodyPr/>
          <a:lstStyle/>
          <a:p>
            <a:pPr eaLnBrk="1" hangingPunct="1"/>
            <a:r>
              <a:rPr lang="sr-Latn-CS" altLang="en-US"/>
              <a:t>Predavanje </a:t>
            </a:r>
            <a:r>
              <a:rPr lang="en-US" altLang="en-US"/>
              <a:t>III</a:t>
            </a:r>
            <a:endParaRPr lang="de-DE" alt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9AAE870B-A57B-0984-4E39-098F19CB6C3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CBC610-8ECB-42F9-85A1-C9DD0607BF6D}" type="slidenum">
              <a:rPr lang="de-DE" altLang="en-US">
                <a:solidFill>
                  <a:schemeClr val="bg1"/>
                </a:solidFill>
              </a:rPr>
              <a:pPr/>
              <a:t>10</a:t>
            </a:fld>
            <a:endParaRPr lang="de-DE" altLang="en-US">
              <a:solidFill>
                <a:schemeClr val="bg1"/>
              </a:solidFill>
            </a:endParaRPr>
          </a:p>
        </p:txBody>
      </p:sp>
      <p:sp>
        <p:nvSpPr>
          <p:cNvPr id="11267" name="Rectangle 2">
            <a:extLst>
              <a:ext uri="{FF2B5EF4-FFF2-40B4-BE49-F238E27FC236}">
                <a16:creationId xmlns:a16="http://schemas.microsoft.com/office/drawing/2014/main" id="{51335199-A5CA-26BB-849A-5A372772C24B}"/>
              </a:ext>
            </a:extLst>
          </p:cNvPr>
          <p:cNvSpPr>
            <a:spLocks noGrp="1" noChangeArrowheads="1"/>
          </p:cNvSpPr>
          <p:nvPr>
            <p:ph type="title"/>
          </p:nvPr>
        </p:nvSpPr>
        <p:spPr/>
        <p:txBody>
          <a:bodyPr/>
          <a:lstStyle/>
          <a:p>
            <a:pPr eaLnBrk="1" hangingPunct="1"/>
            <a:r>
              <a:rPr lang="en-US" altLang="en-US" dirty="0"/>
              <a:t>Functions to be Verified I</a:t>
            </a:r>
          </a:p>
        </p:txBody>
      </p:sp>
      <p:sp>
        <p:nvSpPr>
          <p:cNvPr id="11268" name="Rectangle 3">
            <a:extLst>
              <a:ext uri="{FF2B5EF4-FFF2-40B4-BE49-F238E27FC236}">
                <a16:creationId xmlns:a16="http://schemas.microsoft.com/office/drawing/2014/main" id="{B292AFE0-B409-2F29-B300-5FA47B463C02}"/>
              </a:ext>
            </a:extLst>
          </p:cNvPr>
          <p:cNvSpPr>
            <a:spLocks noGrp="1" noChangeArrowheads="1"/>
          </p:cNvSpPr>
          <p:nvPr>
            <p:ph type="body" idx="1"/>
          </p:nvPr>
        </p:nvSpPr>
        <p:spPr/>
        <p:txBody>
          <a:bodyPr/>
          <a:lstStyle/>
          <a:p>
            <a:pPr eaLnBrk="1" hangingPunct="1"/>
            <a:r>
              <a:rPr lang="en-US" altLang="en-US" sz="1600" dirty="0"/>
              <a:t>This section lists the specific functions of the DUV that the verification team will exercise.</a:t>
            </a:r>
          </a:p>
          <a:p>
            <a:pPr eaLnBrk="1" hangingPunct="1"/>
            <a:r>
              <a:rPr lang="en-US" altLang="en-US" sz="1600" dirty="0"/>
              <a:t>This section identifies </a:t>
            </a:r>
            <a:r>
              <a:rPr lang="en-US" altLang="en-US" sz="1600" b="1" dirty="0"/>
              <a:t>everything</a:t>
            </a:r>
            <a:r>
              <a:rPr lang="en-US" altLang="en-US" sz="1600" i="1" dirty="0"/>
              <a:t> </a:t>
            </a:r>
            <a:r>
              <a:rPr lang="en-US" altLang="en-US" sz="1600" dirty="0"/>
              <a:t>that the team will verify.</a:t>
            </a:r>
            <a:endParaRPr lang="en-US" altLang="en-US" sz="1600" dirty="0">
              <a:cs typeface="Arial"/>
            </a:endParaRPr>
          </a:p>
          <a:p>
            <a:pPr eaLnBrk="1" hangingPunct="1"/>
            <a:endParaRPr lang="en-US" altLang="en-US" sz="1600"/>
          </a:p>
          <a:p>
            <a:r>
              <a:rPr lang="en-US" altLang="en-US" sz="1600" dirty="0">
                <a:cs typeface="Arial"/>
              </a:rPr>
              <a:t>The main source of the list of function is the specification – each function should have a short description and a cross-reference to the specification </a:t>
            </a:r>
            <a:endParaRPr lang="en-US" altLang="en-US" sz="1600" dirty="0"/>
          </a:p>
          <a:p>
            <a:endParaRPr lang="en-US" altLang="en-US" sz="1600" dirty="0">
              <a:cs typeface="Arial"/>
            </a:endParaRPr>
          </a:p>
          <a:p>
            <a:r>
              <a:rPr lang="en-US" altLang="en-US" sz="1600" dirty="0">
                <a:cs typeface="Arial"/>
              </a:rPr>
              <a:t>The list of functions to be verified must include pervasive functions (system resets, error handling or system debug), as well as under what conditions the team will verify all the functions (if a component cannot produce the stimulus</a:t>
            </a:r>
            <a:r>
              <a:rPr lang="en-US" sz="1600" dirty="0">
                <a:ea typeface="+mn-lt"/>
                <a:cs typeface="+mn-lt"/>
              </a:rPr>
              <a:t>, then the verification engineer cannot check that function)</a:t>
            </a:r>
            <a:endParaRPr lang="en-US" dirty="0"/>
          </a:p>
          <a:p>
            <a:endParaRPr lang="en-US" altLang="en-US" sz="1600" dirty="0"/>
          </a:p>
          <a:p>
            <a:pPr eaLnBrk="1" hangingPunct="1"/>
            <a:r>
              <a:rPr lang="en-US" altLang="en-US" sz="1600" dirty="0"/>
              <a:t>The list should be broken down into different areas:</a:t>
            </a:r>
            <a:endParaRPr lang="en-US" altLang="en-US" sz="1600" dirty="0">
              <a:cs typeface="Arial"/>
            </a:endParaRPr>
          </a:p>
          <a:p>
            <a:pPr lvl="1" indent="-188595" eaLnBrk="1" hangingPunct="1"/>
            <a:r>
              <a:rPr lang="en-US" altLang="en-US" sz="1400" dirty="0"/>
              <a:t>Critical functions</a:t>
            </a:r>
            <a:endParaRPr lang="en-US" altLang="en-US" sz="1400" dirty="0">
              <a:cs typeface="Arial"/>
            </a:endParaRPr>
          </a:p>
          <a:p>
            <a:pPr lvl="1" indent="-188595" eaLnBrk="1" hangingPunct="1"/>
            <a:r>
              <a:rPr lang="en-US" altLang="en-US" sz="1400" dirty="0"/>
              <a:t>Secondary functions</a:t>
            </a:r>
            <a:endParaRPr lang="en-US" altLang="en-US" sz="1400" dirty="0">
              <a:cs typeface="Arial"/>
            </a:endParaRPr>
          </a:p>
          <a:p>
            <a:pPr lvl="1" indent="-188595" eaLnBrk="1" hangingPunct="1"/>
            <a:r>
              <a:rPr lang="en-US" altLang="en-US" sz="1400" dirty="0"/>
              <a:t>Non-verified functions at this level</a:t>
            </a:r>
            <a:endParaRPr lang="en-US" altLang="en-US" sz="1400" dirty="0">
              <a:cs typeface="Arial"/>
            </a:endParaRPr>
          </a:p>
          <a:p>
            <a:pPr eaLnBrk="1" hangingPunct="1"/>
            <a:endParaRPr lang="en-US" altLang="en-US" sz="1400"/>
          </a:p>
          <a:p>
            <a:pPr marL="0" indent="0" eaLnBrk="1" hangingPunct="1">
              <a:buNone/>
            </a:pPr>
            <a:endParaRPr lang="en-US" altLang="en-US" sz="1600" dirty="0">
              <a:cs typeface="Arial"/>
            </a:endParaRPr>
          </a:p>
          <a:p>
            <a:pPr eaLnBrk="1" hangingPunct="1"/>
            <a:endParaRPr lang="en-US" altLang="en-US" sz="1600"/>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9AAE870B-A57B-0984-4E39-098F19CB6C3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CBC610-8ECB-42F9-85A1-C9DD0607BF6D}" type="slidenum">
              <a:rPr lang="de-DE" altLang="en-US">
                <a:solidFill>
                  <a:schemeClr val="bg1"/>
                </a:solidFill>
              </a:rPr>
              <a:pPr/>
              <a:t>11</a:t>
            </a:fld>
            <a:endParaRPr lang="de-DE" altLang="en-US">
              <a:solidFill>
                <a:schemeClr val="bg1"/>
              </a:solidFill>
            </a:endParaRPr>
          </a:p>
        </p:txBody>
      </p:sp>
      <p:sp>
        <p:nvSpPr>
          <p:cNvPr id="11267" name="Rectangle 2">
            <a:extLst>
              <a:ext uri="{FF2B5EF4-FFF2-40B4-BE49-F238E27FC236}">
                <a16:creationId xmlns:a16="http://schemas.microsoft.com/office/drawing/2014/main" id="{51335199-A5CA-26BB-849A-5A372772C24B}"/>
              </a:ext>
            </a:extLst>
          </p:cNvPr>
          <p:cNvSpPr>
            <a:spLocks noGrp="1" noChangeArrowheads="1"/>
          </p:cNvSpPr>
          <p:nvPr>
            <p:ph type="title"/>
          </p:nvPr>
        </p:nvSpPr>
        <p:spPr/>
        <p:txBody>
          <a:bodyPr/>
          <a:lstStyle/>
          <a:p>
            <a:pPr eaLnBrk="1" hangingPunct="1"/>
            <a:r>
              <a:rPr lang="en-US" altLang="en-US" dirty="0"/>
              <a:t>Functions to be Verified II</a:t>
            </a:r>
          </a:p>
        </p:txBody>
      </p:sp>
      <p:sp>
        <p:nvSpPr>
          <p:cNvPr id="11268" name="Rectangle 3">
            <a:extLst>
              <a:ext uri="{FF2B5EF4-FFF2-40B4-BE49-F238E27FC236}">
                <a16:creationId xmlns:a16="http://schemas.microsoft.com/office/drawing/2014/main" id="{B292AFE0-B409-2F29-B300-5FA47B463C02}"/>
              </a:ext>
            </a:extLst>
          </p:cNvPr>
          <p:cNvSpPr>
            <a:spLocks noGrp="1" noChangeArrowheads="1"/>
          </p:cNvSpPr>
          <p:nvPr>
            <p:ph type="body" idx="1"/>
          </p:nvPr>
        </p:nvSpPr>
        <p:spPr>
          <a:xfrm>
            <a:off x="319088" y="863600"/>
            <a:ext cx="8524875" cy="4046744"/>
          </a:xfrm>
        </p:spPr>
        <p:txBody>
          <a:bodyPr/>
          <a:lstStyle/>
          <a:p>
            <a:pPr marL="0" indent="0" eaLnBrk="1" hangingPunct="1">
              <a:buNone/>
            </a:pPr>
            <a:endParaRPr lang="en-US" altLang="en-US" sz="1400">
              <a:cs typeface="Arial"/>
            </a:endParaRPr>
          </a:p>
          <a:p>
            <a:pPr eaLnBrk="1" hangingPunct="1"/>
            <a:r>
              <a:rPr lang="en-US" altLang="en-US" sz="1600" dirty="0"/>
              <a:t>The </a:t>
            </a:r>
            <a:r>
              <a:rPr lang="en-US" altLang="en-US" sz="1600" b="1" dirty="0"/>
              <a:t>critical</a:t>
            </a:r>
            <a:r>
              <a:rPr lang="en-US" altLang="en-US" sz="1600" i="1" dirty="0"/>
              <a:t> </a:t>
            </a:r>
            <a:r>
              <a:rPr lang="en-US" altLang="en-US" sz="1600" b="1" dirty="0"/>
              <a:t>functions</a:t>
            </a:r>
            <a:r>
              <a:rPr lang="en-US" altLang="en-US" sz="1600" i="1" dirty="0"/>
              <a:t> </a:t>
            </a:r>
            <a:r>
              <a:rPr lang="en-US" altLang="en-US" sz="1600" dirty="0"/>
              <a:t>are those that the team must verify before using the design elsewhere – a "line that cannot be crossed", if failing design is considered as "dead"</a:t>
            </a:r>
          </a:p>
          <a:p>
            <a:pPr eaLnBrk="1" hangingPunct="1"/>
            <a:endParaRPr lang="en-US" altLang="en-US" sz="1600"/>
          </a:p>
          <a:p>
            <a:pPr eaLnBrk="1" hangingPunct="1"/>
            <a:r>
              <a:rPr lang="en-US" altLang="en-US" sz="1600" dirty="0"/>
              <a:t>The </a:t>
            </a:r>
            <a:r>
              <a:rPr lang="en-US" altLang="en-US" sz="1600" b="1" dirty="0"/>
              <a:t>secondary</a:t>
            </a:r>
            <a:r>
              <a:rPr lang="en-US" altLang="en-US" sz="1600" i="1" dirty="0"/>
              <a:t> </a:t>
            </a:r>
            <a:r>
              <a:rPr lang="en-US" altLang="en-US" sz="1600" b="1" dirty="0"/>
              <a:t>functions </a:t>
            </a:r>
            <a:r>
              <a:rPr lang="en-US" altLang="en-US" sz="1600" dirty="0"/>
              <a:t>include</a:t>
            </a:r>
          </a:p>
          <a:p>
            <a:pPr lvl="1" indent="-188595"/>
            <a:r>
              <a:rPr lang="en-US" sz="1400" dirty="0"/>
              <a:t>non-critical to tape-out:</a:t>
            </a:r>
            <a:r>
              <a:rPr lang="en-US" altLang="en-US" sz="1400" dirty="0"/>
              <a:t> performance-related issues, functions that the designers will enable in later versions of the chip, or function that has software backup</a:t>
            </a:r>
          </a:p>
          <a:p>
            <a:pPr lvl="1" indent="-188595"/>
            <a:r>
              <a:rPr lang="en-US" altLang="en-US" sz="1400" dirty="0"/>
              <a:t>non-critical</a:t>
            </a:r>
            <a:r>
              <a:rPr lang="en-US" altLang="en-US" sz="1400" dirty="0">
                <a:cs typeface="Arial"/>
              </a:rPr>
              <a:t> to the next level of verification: opposite from ideal scenario, </a:t>
            </a:r>
            <a:r>
              <a:rPr lang="en-US" sz="1400" dirty="0">
                <a:cs typeface="Arial"/>
              </a:rPr>
              <a:t>the</a:t>
            </a:r>
            <a:r>
              <a:rPr lang="en-US" sz="1400" dirty="0">
                <a:ea typeface="+mn-lt"/>
                <a:cs typeface="+mn-lt"/>
              </a:rPr>
              <a:t> team may choose to verify only the critical functions before beginning the next level of verification</a:t>
            </a:r>
            <a:endParaRPr lang="en-US" dirty="0"/>
          </a:p>
          <a:p>
            <a:pPr eaLnBrk="1" hangingPunct="1"/>
            <a:endParaRPr lang="en-US" altLang="en-US" sz="1600"/>
          </a:p>
          <a:p>
            <a:pPr eaLnBrk="1" hangingPunct="1"/>
            <a:r>
              <a:rPr lang="en-US" altLang="en-US" sz="1600" b="1" dirty="0"/>
              <a:t>Non-verified</a:t>
            </a:r>
            <a:r>
              <a:rPr lang="en-US" altLang="en-US" sz="1600" i="1" dirty="0"/>
              <a:t> </a:t>
            </a:r>
            <a:r>
              <a:rPr lang="en-US" altLang="en-US" sz="1600" b="1" dirty="0"/>
              <a:t>functions</a:t>
            </a:r>
            <a:r>
              <a:rPr lang="en-US" altLang="en-US" sz="1600" i="1" dirty="0"/>
              <a:t> </a:t>
            </a:r>
            <a:r>
              <a:rPr lang="en-US" altLang="en-US" sz="1600" dirty="0"/>
              <a:t>indicate functions that the verification team will not exercise at this particular level of verification. There are two reasons to ignore function at a particular level: </a:t>
            </a:r>
          </a:p>
          <a:p>
            <a:pPr lvl="1" indent="-188595" eaLnBrk="1" hangingPunct="1"/>
            <a:r>
              <a:rPr lang="en-US" altLang="en-US" sz="1400" dirty="0"/>
              <a:t>The team has fully verified the function at a lower level and there will be further verification (for a sanity check) in simulation at a higher level, and </a:t>
            </a:r>
            <a:endParaRPr lang="en-US" altLang="en-US" sz="1400">
              <a:cs typeface="Arial"/>
            </a:endParaRPr>
          </a:p>
          <a:p>
            <a:pPr lvl="1" indent="-188595" eaLnBrk="1" hangingPunct="1"/>
            <a:r>
              <a:rPr lang="en-US" altLang="en-US" sz="1400" dirty="0"/>
              <a:t>The function is not applicable at this level of verification.</a:t>
            </a:r>
            <a:endParaRPr lang="en-US" altLang="en-US" sz="1400" dirty="0">
              <a:cs typeface="Arial"/>
            </a:endParaRPr>
          </a:p>
          <a:p>
            <a:pPr eaLnBrk="1" hangingPunct="1"/>
            <a:endParaRPr lang="en-US" altLang="en-US" sz="1600"/>
          </a:p>
        </p:txBody>
      </p:sp>
    </p:spTree>
    <p:extLst>
      <p:ext uri="{BB962C8B-B14F-4D97-AF65-F5344CB8AC3E}">
        <p14:creationId xmlns:p14="http://schemas.microsoft.com/office/powerpoint/2010/main" val="3500011965"/>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64BB895B-517A-43A0-F368-5ED6C4C638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274CCC-3B30-41CD-8CAA-64999AFE2665}" type="slidenum">
              <a:rPr lang="de-DE" altLang="en-US">
                <a:solidFill>
                  <a:schemeClr val="bg1"/>
                </a:solidFill>
              </a:rPr>
              <a:pPr/>
              <a:t>12</a:t>
            </a:fld>
            <a:endParaRPr lang="de-DE" altLang="en-US">
              <a:solidFill>
                <a:schemeClr val="bg1"/>
              </a:solidFill>
            </a:endParaRPr>
          </a:p>
        </p:txBody>
      </p:sp>
      <p:sp>
        <p:nvSpPr>
          <p:cNvPr id="12291" name="Rectangle 2">
            <a:extLst>
              <a:ext uri="{FF2B5EF4-FFF2-40B4-BE49-F238E27FC236}">
                <a16:creationId xmlns:a16="http://schemas.microsoft.com/office/drawing/2014/main" id="{AB6532AF-40FB-421E-9CB1-EF7809E40177}"/>
              </a:ext>
            </a:extLst>
          </p:cNvPr>
          <p:cNvSpPr>
            <a:spLocks noGrp="1" noChangeArrowheads="1"/>
          </p:cNvSpPr>
          <p:nvPr>
            <p:ph type="title"/>
          </p:nvPr>
        </p:nvSpPr>
        <p:spPr/>
        <p:txBody>
          <a:bodyPr/>
          <a:lstStyle/>
          <a:p>
            <a:pPr eaLnBrk="1" hangingPunct="1"/>
            <a:r>
              <a:rPr lang="en-US" altLang="en-US" dirty="0"/>
              <a:t>Specific Tests and Methods: Environment I</a:t>
            </a:r>
          </a:p>
        </p:txBody>
      </p:sp>
      <p:sp>
        <p:nvSpPr>
          <p:cNvPr id="12292" name="Rectangle 3">
            <a:extLst>
              <a:ext uri="{FF2B5EF4-FFF2-40B4-BE49-F238E27FC236}">
                <a16:creationId xmlns:a16="http://schemas.microsoft.com/office/drawing/2014/main" id="{315AD0E5-465B-3A66-7F28-C61D292BC6FB}"/>
              </a:ext>
            </a:extLst>
          </p:cNvPr>
          <p:cNvSpPr>
            <a:spLocks noGrp="1" noChangeArrowheads="1"/>
          </p:cNvSpPr>
          <p:nvPr>
            <p:ph type="body" idx="1"/>
          </p:nvPr>
        </p:nvSpPr>
        <p:spPr/>
        <p:txBody>
          <a:bodyPr/>
          <a:lstStyle/>
          <a:p>
            <a:pPr eaLnBrk="1" hangingPunct="1"/>
            <a:r>
              <a:rPr lang="en-US" altLang="en-US" sz="1600"/>
              <a:t>This section provides the details of the verification environments for each level of verification. </a:t>
            </a:r>
          </a:p>
          <a:p>
            <a:pPr eaLnBrk="1" hangingPunct="1"/>
            <a:endParaRPr lang="en-US" altLang="en-US" sz="1600"/>
          </a:p>
          <a:p>
            <a:pPr eaLnBrk="1" hangingPunct="1"/>
            <a:r>
              <a:rPr lang="en-US" altLang="en-US" sz="1600"/>
              <a:t>It is often helpful to include a block diagram showing the universe for the DUV, which is an easy way to indicate the required components in the environment.</a:t>
            </a:r>
          </a:p>
          <a:p>
            <a:pPr eaLnBrk="1" hangingPunct="1"/>
            <a:endParaRPr lang="en-US" altLang="en-US" sz="1600"/>
          </a:p>
          <a:p>
            <a:pPr eaLnBrk="1" hangingPunct="1"/>
            <a:r>
              <a:rPr lang="en-US" altLang="en-US" sz="1600"/>
              <a:t>It describes if the environment will treat the DUV as a black box, white box, or grey box.</a:t>
            </a:r>
          </a:p>
          <a:p>
            <a:pPr eaLnBrk="1" hangingPunct="1"/>
            <a:endParaRPr lang="en-US" altLang="en-US" sz="1600"/>
          </a:p>
          <a:p>
            <a:pPr eaLnBrk="1" hangingPunct="1"/>
            <a:r>
              <a:rPr lang="en-US" altLang="en-US" sz="1600"/>
              <a:t>It also provides specifics on the verification strategy, including the amount of randomness or determinism in a simulation environment.</a:t>
            </a:r>
          </a:p>
          <a:p>
            <a:pPr eaLnBrk="1" hangingPunct="1"/>
            <a:endParaRPr lang="en-US" altLang="en-US" sz="1600"/>
          </a:p>
          <a:p>
            <a:pPr eaLnBrk="1" hangingPunct="1"/>
            <a:r>
              <a:rPr lang="en-US" altLang="en-US" sz="1600"/>
              <a:t>In addition, this section of the verification plan describes the checking strategy. </a:t>
            </a:r>
          </a:p>
          <a:p>
            <a:pPr eaLnBrk="1" hangingPunct="1"/>
            <a:endParaRPr lang="en-US" altLang="en-US" sz="1600"/>
          </a:p>
          <a:p>
            <a:pPr eaLnBrk="1" hangingPunct="1"/>
            <a:r>
              <a:rPr lang="en-US" altLang="en-US" sz="1600"/>
              <a:t>The team needs to document the choice among golden vectors, reference model, and transaction-based strategies.</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64BB895B-517A-43A0-F368-5ED6C4C638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274CCC-3B30-41CD-8CAA-64999AFE2665}" type="slidenum">
              <a:rPr lang="de-DE" altLang="en-US">
                <a:solidFill>
                  <a:schemeClr val="bg1"/>
                </a:solidFill>
              </a:rPr>
              <a:pPr/>
              <a:t>13</a:t>
            </a:fld>
            <a:endParaRPr lang="de-DE" altLang="en-US">
              <a:solidFill>
                <a:schemeClr val="bg1"/>
              </a:solidFill>
            </a:endParaRPr>
          </a:p>
        </p:txBody>
      </p:sp>
      <p:sp>
        <p:nvSpPr>
          <p:cNvPr id="12291" name="Rectangle 2">
            <a:extLst>
              <a:ext uri="{FF2B5EF4-FFF2-40B4-BE49-F238E27FC236}">
                <a16:creationId xmlns:a16="http://schemas.microsoft.com/office/drawing/2014/main" id="{AB6532AF-40FB-421E-9CB1-EF7809E40177}"/>
              </a:ext>
            </a:extLst>
          </p:cNvPr>
          <p:cNvSpPr>
            <a:spLocks noGrp="1" noChangeArrowheads="1"/>
          </p:cNvSpPr>
          <p:nvPr>
            <p:ph type="title"/>
          </p:nvPr>
        </p:nvSpPr>
        <p:spPr/>
        <p:txBody>
          <a:bodyPr/>
          <a:lstStyle/>
          <a:p>
            <a:pPr eaLnBrk="1" hangingPunct="1"/>
            <a:r>
              <a:rPr lang="en-US" altLang="en-US" sz="2200" dirty="0"/>
              <a:t>Specific Tests and Methods: Environment II (Type of verification)</a:t>
            </a:r>
            <a:endParaRPr lang="en-US" altLang="en-US" sz="2200" dirty="0">
              <a:cs typeface="Arial"/>
            </a:endParaRPr>
          </a:p>
        </p:txBody>
      </p:sp>
      <p:sp>
        <p:nvSpPr>
          <p:cNvPr id="12292" name="Rectangle 3">
            <a:extLst>
              <a:ext uri="{FF2B5EF4-FFF2-40B4-BE49-F238E27FC236}">
                <a16:creationId xmlns:a16="http://schemas.microsoft.com/office/drawing/2014/main" id="{315AD0E5-465B-3A66-7F28-C61D292BC6FB}"/>
              </a:ext>
            </a:extLst>
          </p:cNvPr>
          <p:cNvSpPr>
            <a:spLocks noGrp="1" noChangeArrowheads="1"/>
          </p:cNvSpPr>
          <p:nvPr>
            <p:ph type="body" idx="1"/>
          </p:nvPr>
        </p:nvSpPr>
        <p:spPr/>
        <p:txBody>
          <a:bodyPr/>
          <a:lstStyle/>
          <a:p>
            <a:pPr eaLnBrk="1" hangingPunct="1"/>
            <a:r>
              <a:rPr lang="en-US" sz="1600" dirty="0">
                <a:ea typeface="+mn-lt"/>
                <a:cs typeface="+mn-lt"/>
              </a:rPr>
              <a:t>This section states the choice of black box, white box, or grey box verification</a:t>
            </a:r>
            <a:r>
              <a:rPr lang="en-US" altLang="en-US" sz="1600" dirty="0"/>
              <a:t> </a:t>
            </a:r>
          </a:p>
          <a:p>
            <a:pPr eaLnBrk="1" hangingPunct="1"/>
            <a:endParaRPr lang="en-US" altLang="en-US" sz="1600"/>
          </a:p>
          <a:p>
            <a:r>
              <a:rPr lang="en-US" sz="1600" dirty="0">
                <a:ea typeface="+mn-lt"/>
                <a:cs typeface="+mn-lt"/>
              </a:rPr>
              <a:t>The team bases their choice on the following:</a:t>
            </a:r>
            <a:endParaRPr lang="en-US" dirty="0"/>
          </a:p>
          <a:p>
            <a:pPr lvl="1" indent="-188595">
              <a:buFont typeface="Courier New" panose="05000000000000000000" pitchFamily="2" charset="2"/>
              <a:buChar char="o"/>
            </a:pPr>
            <a:r>
              <a:rPr lang="en-US" sz="1400" dirty="0">
                <a:ea typeface="+mn-lt"/>
                <a:cs typeface="+mn-lt"/>
              </a:rPr>
              <a:t>The function to be verified</a:t>
            </a:r>
            <a:endParaRPr lang="en-US" sz="1400">
              <a:cs typeface="Arial"/>
            </a:endParaRPr>
          </a:p>
          <a:p>
            <a:pPr lvl="1" indent="-188595">
              <a:buFont typeface="Courier New" panose="05000000000000000000" pitchFamily="2" charset="2"/>
              <a:buChar char="o"/>
            </a:pPr>
            <a:r>
              <a:rPr lang="en-US" sz="1400" dirty="0">
                <a:ea typeface="+mn-lt"/>
                <a:cs typeface="+mn-lt"/>
              </a:rPr>
              <a:t> How to best exercise the internal structures</a:t>
            </a:r>
            <a:endParaRPr lang="en-US" sz="1400" dirty="0">
              <a:cs typeface="Arial"/>
            </a:endParaRPr>
          </a:p>
          <a:p>
            <a:pPr lvl="1" indent="-188595">
              <a:buFont typeface="Courier New" panose="05000000000000000000" pitchFamily="2" charset="2"/>
              <a:buChar char="o"/>
            </a:pPr>
            <a:r>
              <a:rPr lang="en-US" sz="1400" dirty="0">
                <a:ea typeface="+mn-lt"/>
                <a:cs typeface="+mn-lt"/>
              </a:rPr>
              <a:t> How errors may manifest themselves</a:t>
            </a:r>
            <a:endParaRPr lang="en-US" sz="1400">
              <a:cs typeface="Arial"/>
            </a:endParaRPr>
          </a:p>
          <a:p>
            <a:pPr lvl="1" indent="-188595">
              <a:buFont typeface="Courier New" panose="05000000000000000000" pitchFamily="2" charset="2"/>
              <a:buChar char="o"/>
            </a:pPr>
            <a:r>
              <a:rPr lang="en-US" sz="1400" dirty="0">
                <a:ea typeface="+mn-lt"/>
                <a:cs typeface="+mn-lt"/>
              </a:rPr>
              <a:t> The availability of resources for maintenance (remember, white box style will require more work but may also uncover more bugs)</a:t>
            </a:r>
            <a:endParaRPr lang="en-US" sz="1400">
              <a:cs typeface="Arial"/>
            </a:endParaRPr>
          </a:p>
          <a:p>
            <a:pPr eaLnBrk="1" hangingPunct="1"/>
            <a:endParaRPr lang="en-US" altLang="en-US" sz="1600">
              <a:ea typeface="+mn-lt"/>
              <a:cs typeface="+mn-lt"/>
            </a:endParaRPr>
          </a:p>
          <a:p>
            <a:r>
              <a:rPr lang="en-US" sz="1600" dirty="0">
                <a:ea typeface="+mn-lt"/>
                <a:cs typeface="+mn-lt"/>
              </a:rPr>
              <a:t>Most environments are grey box, as the verification team decides to create observation points within the DUV to ensure the handful of interesting aspects occur during simulation</a:t>
            </a:r>
            <a:endParaRPr lang="en-US" dirty="0">
              <a:cs typeface="Arial"/>
            </a:endParaRPr>
          </a:p>
        </p:txBody>
      </p:sp>
    </p:spTree>
    <p:extLst>
      <p:ext uri="{BB962C8B-B14F-4D97-AF65-F5344CB8AC3E}">
        <p14:creationId xmlns:p14="http://schemas.microsoft.com/office/powerpoint/2010/main" val="3859185213"/>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64BB895B-517A-43A0-F368-5ED6C4C638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274CCC-3B30-41CD-8CAA-64999AFE2665}" type="slidenum">
              <a:rPr lang="de-DE" altLang="en-US">
                <a:solidFill>
                  <a:schemeClr val="bg1"/>
                </a:solidFill>
              </a:rPr>
              <a:pPr/>
              <a:t>14</a:t>
            </a:fld>
            <a:endParaRPr lang="de-DE" altLang="en-US">
              <a:solidFill>
                <a:schemeClr val="bg1"/>
              </a:solidFill>
            </a:endParaRPr>
          </a:p>
        </p:txBody>
      </p:sp>
      <p:sp>
        <p:nvSpPr>
          <p:cNvPr id="12291" name="Rectangle 2">
            <a:extLst>
              <a:ext uri="{FF2B5EF4-FFF2-40B4-BE49-F238E27FC236}">
                <a16:creationId xmlns:a16="http://schemas.microsoft.com/office/drawing/2014/main" id="{AB6532AF-40FB-421E-9CB1-EF7809E40177}"/>
              </a:ext>
            </a:extLst>
          </p:cNvPr>
          <p:cNvSpPr>
            <a:spLocks noGrp="1" noChangeArrowheads="1"/>
          </p:cNvSpPr>
          <p:nvPr>
            <p:ph type="title"/>
          </p:nvPr>
        </p:nvSpPr>
        <p:spPr/>
        <p:txBody>
          <a:bodyPr/>
          <a:lstStyle/>
          <a:p>
            <a:pPr eaLnBrk="1" hangingPunct="1"/>
            <a:r>
              <a:rPr lang="en-US" altLang="en-US" sz="2200" dirty="0"/>
              <a:t>Specific Tests and Methods: Environment III (Verification </a:t>
            </a:r>
            <a:r>
              <a:rPr lang="en-US" altLang="en-US" sz="2200" dirty="0" err="1"/>
              <a:t>stategy</a:t>
            </a:r>
            <a:r>
              <a:rPr lang="en-US" altLang="en-US" sz="2200" dirty="0"/>
              <a:t>)</a:t>
            </a:r>
            <a:endParaRPr lang="en-US" altLang="en-US" sz="2200" dirty="0">
              <a:cs typeface="Arial"/>
            </a:endParaRPr>
          </a:p>
        </p:txBody>
      </p:sp>
      <p:sp>
        <p:nvSpPr>
          <p:cNvPr id="12292" name="Rectangle 3">
            <a:extLst>
              <a:ext uri="{FF2B5EF4-FFF2-40B4-BE49-F238E27FC236}">
                <a16:creationId xmlns:a16="http://schemas.microsoft.com/office/drawing/2014/main" id="{315AD0E5-465B-3A66-7F28-C61D292BC6FB}"/>
              </a:ext>
            </a:extLst>
          </p:cNvPr>
          <p:cNvSpPr>
            <a:spLocks noGrp="1" noChangeArrowheads="1"/>
          </p:cNvSpPr>
          <p:nvPr>
            <p:ph type="body" idx="1"/>
          </p:nvPr>
        </p:nvSpPr>
        <p:spPr>
          <a:xfrm>
            <a:off x="319088" y="863600"/>
            <a:ext cx="8504281" cy="4927685"/>
          </a:xfrm>
        </p:spPr>
        <p:txBody>
          <a:bodyPr/>
          <a:lstStyle/>
          <a:p>
            <a:r>
              <a:rPr lang="en-US" sz="1600" dirty="0">
                <a:ea typeface="+mn-lt"/>
                <a:cs typeface="+mn-lt"/>
              </a:rPr>
              <a:t>The choice of deterministic simulation, random-based simulation, or formal verification drives divergent environment components</a:t>
            </a:r>
            <a:endParaRPr lang="en-US" dirty="0"/>
          </a:p>
          <a:p>
            <a:endParaRPr lang="en-US" sz="1600" dirty="0">
              <a:ea typeface="+mn-lt"/>
              <a:cs typeface="+mn-lt"/>
            </a:endParaRPr>
          </a:p>
          <a:p>
            <a:r>
              <a:rPr lang="en-US" sz="1600" dirty="0">
                <a:ea typeface="+mn-lt"/>
                <a:cs typeface="+mn-lt"/>
              </a:rPr>
              <a:t>The verification team bases the choice on the function of the DUV and the available resources:</a:t>
            </a:r>
            <a:endParaRPr lang="en-US" dirty="0">
              <a:cs typeface="Arial"/>
            </a:endParaRPr>
          </a:p>
          <a:p>
            <a:pPr lvl="1" indent="-188595">
              <a:buFont typeface="Courier New" panose="05000000000000000000" pitchFamily="2" charset="2"/>
              <a:buChar char="o"/>
            </a:pPr>
            <a:r>
              <a:rPr lang="en-US" sz="1400" dirty="0">
                <a:ea typeface="+mn-lt"/>
                <a:cs typeface="+mn-lt"/>
              </a:rPr>
              <a:t>Simple designs with straightforward functionality lend themselves to deterministic test approaches </a:t>
            </a:r>
          </a:p>
          <a:p>
            <a:pPr lvl="1" indent="-188595">
              <a:buFont typeface="Courier New" panose="05000000000000000000" pitchFamily="2" charset="2"/>
              <a:buChar char="o"/>
            </a:pPr>
            <a:r>
              <a:rPr lang="en-US" sz="1400" dirty="0">
                <a:ea typeface="+mn-lt"/>
                <a:cs typeface="+mn-lt"/>
              </a:rPr>
              <a:t>Complex functions require randomization, because the verification team cannot envision all of the input permutations</a:t>
            </a:r>
          </a:p>
          <a:p>
            <a:pPr lvl="1" indent="-188595">
              <a:buFont typeface="Courier New" panose="05000000000000000000" pitchFamily="2" charset="2"/>
              <a:buChar char="o"/>
            </a:pPr>
            <a:r>
              <a:rPr lang="en-US" sz="1400" dirty="0">
                <a:ea typeface="+mn-lt"/>
                <a:cs typeface="+mn-lt"/>
              </a:rPr>
              <a:t>The team chooses formal verification for small, complex blocks of design for which many permutations exist</a:t>
            </a:r>
            <a:endParaRPr lang="en-US" dirty="0"/>
          </a:p>
          <a:p>
            <a:endParaRPr lang="en-US" sz="1600" dirty="0">
              <a:ea typeface="+mn-lt"/>
              <a:cs typeface="+mn-lt"/>
            </a:endParaRPr>
          </a:p>
          <a:p>
            <a:r>
              <a:rPr lang="en-US" sz="1600" dirty="0">
                <a:ea typeface="+mn-lt"/>
                <a:cs typeface="+mn-lt"/>
              </a:rPr>
              <a:t>The key trade-off between simulation-based randomization and formal verification is that the team will employ formal verification if the formal verification engine can manage the block size</a:t>
            </a:r>
          </a:p>
          <a:p>
            <a:endParaRPr lang="en-US" sz="1600" dirty="0">
              <a:cs typeface="Arial"/>
            </a:endParaRPr>
          </a:p>
          <a:p>
            <a:r>
              <a:rPr lang="en-US" sz="1600" dirty="0">
                <a:ea typeface="+mn-lt"/>
                <a:cs typeface="+mn-lt"/>
              </a:rPr>
              <a:t>Although deterministic testing drives a single, legal event, random and formal verification approaches require that the verification engineer explicitly disables illegal stimulus and allow everything else</a:t>
            </a:r>
            <a:endParaRPr lang="en-US" dirty="0"/>
          </a:p>
        </p:txBody>
      </p:sp>
    </p:spTree>
    <p:extLst>
      <p:ext uri="{BB962C8B-B14F-4D97-AF65-F5344CB8AC3E}">
        <p14:creationId xmlns:p14="http://schemas.microsoft.com/office/powerpoint/2010/main" val="2898514138"/>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64BB895B-517A-43A0-F368-5ED6C4C638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274CCC-3B30-41CD-8CAA-64999AFE2665}" type="slidenum">
              <a:rPr lang="de-DE" altLang="en-US">
                <a:solidFill>
                  <a:schemeClr val="bg1"/>
                </a:solidFill>
              </a:rPr>
              <a:pPr/>
              <a:t>15</a:t>
            </a:fld>
            <a:endParaRPr lang="de-DE" altLang="en-US">
              <a:solidFill>
                <a:schemeClr val="bg1"/>
              </a:solidFill>
            </a:endParaRPr>
          </a:p>
        </p:txBody>
      </p:sp>
      <p:sp>
        <p:nvSpPr>
          <p:cNvPr id="12291" name="Rectangle 2">
            <a:extLst>
              <a:ext uri="{FF2B5EF4-FFF2-40B4-BE49-F238E27FC236}">
                <a16:creationId xmlns:a16="http://schemas.microsoft.com/office/drawing/2014/main" id="{AB6532AF-40FB-421E-9CB1-EF7809E40177}"/>
              </a:ext>
            </a:extLst>
          </p:cNvPr>
          <p:cNvSpPr>
            <a:spLocks noGrp="1" noChangeArrowheads="1"/>
          </p:cNvSpPr>
          <p:nvPr>
            <p:ph type="title"/>
          </p:nvPr>
        </p:nvSpPr>
        <p:spPr/>
        <p:txBody>
          <a:bodyPr/>
          <a:lstStyle/>
          <a:p>
            <a:pPr eaLnBrk="1" hangingPunct="1"/>
            <a:r>
              <a:rPr lang="en-US" altLang="en-US" sz="2200" dirty="0"/>
              <a:t>Specific Tests and Methods: Environment IV (Random aspects)</a:t>
            </a:r>
            <a:endParaRPr lang="en-US" altLang="en-US" sz="2200" dirty="0">
              <a:cs typeface="Arial"/>
            </a:endParaRPr>
          </a:p>
        </p:txBody>
      </p:sp>
      <p:sp>
        <p:nvSpPr>
          <p:cNvPr id="12292" name="Rectangle 3">
            <a:extLst>
              <a:ext uri="{FF2B5EF4-FFF2-40B4-BE49-F238E27FC236}">
                <a16:creationId xmlns:a16="http://schemas.microsoft.com/office/drawing/2014/main" id="{315AD0E5-465B-3A66-7F28-C61D292BC6FB}"/>
              </a:ext>
            </a:extLst>
          </p:cNvPr>
          <p:cNvSpPr>
            <a:spLocks noGrp="1" noChangeArrowheads="1"/>
          </p:cNvSpPr>
          <p:nvPr>
            <p:ph type="body" idx="1"/>
          </p:nvPr>
        </p:nvSpPr>
        <p:spPr>
          <a:xfrm>
            <a:off x="319088" y="863600"/>
            <a:ext cx="8504281" cy="4927685"/>
          </a:xfrm>
        </p:spPr>
        <p:txBody>
          <a:bodyPr/>
          <a:lstStyle/>
          <a:p>
            <a:r>
              <a:rPr lang="en-US" sz="1600" dirty="0">
                <a:ea typeface="+mn-lt"/>
                <a:cs typeface="+mn-lt"/>
              </a:rPr>
              <a:t>Too much randomness can prevent problems from being uncovered, as the tests may not hit interesting cases, and may drive false failures</a:t>
            </a:r>
            <a:endParaRPr lang="en-US" dirty="0"/>
          </a:p>
          <a:p>
            <a:endParaRPr lang="en-US" sz="1600" dirty="0">
              <a:ea typeface="+mn-lt"/>
              <a:cs typeface="+mn-lt"/>
            </a:endParaRPr>
          </a:p>
          <a:p>
            <a:r>
              <a:rPr lang="en-US" sz="1600" dirty="0">
                <a:ea typeface="+mn-lt"/>
                <a:cs typeface="+mn-lt"/>
              </a:rPr>
              <a:t>Conversely, not enough randomness will prohibit the creation of all the interesting tests</a:t>
            </a:r>
            <a:endParaRPr lang="en-US">
              <a:cs typeface="Arial"/>
            </a:endParaRPr>
          </a:p>
          <a:p>
            <a:endParaRPr lang="en-US" sz="1600" dirty="0">
              <a:ea typeface="+mn-lt"/>
              <a:cs typeface="+mn-lt"/>
            </a:endParaRPr>
          </a:p>
          <a:p>
            <a:r>
              <a:rPr lang="en-US" sz="1600" dirty="0">
                <a:ea typeface="+mn-lt"/>
                <a:cs typeface="+mn-lt"/>
              </a:rPr>
              <a:t>A user wants controlled and properly constrained randomness possibly with “</a:t>
            </a:r>
            <a:r>
              <a:rPr lang="en-US" sz="1600" dirty="0" err="1">
                <a:ea typeface="+mn-lt"/>
                <a:cs typeface="+mn-lt"/>
              </a:rPr>
              <a:t>unrandomizing</a:t>
            </a:r>
            <a:r>
              <a:rPr lang="en-US" sz="1600" dirty="0">
                <a:ea typeface="+mn-lt"/>
                <a:cs typeface="+mn-lt"/>
              </a:rPr>
              <a:t>” controls built in</a:t>
            </a:r>
            <a:endParaRPr lang="en-US" dirty="0">
              <a:cs typeface="Arial"/>
            </a:endParaRPr>
          </a:p>
          <a:p>
            <a:endParaRPr lang="en-US" sz="1600" dirty="0">
              <a:ea typeface="+mn-lt"/>
              <a:cs typeface="+mn-lt"/>
            </a:endParaRPr>
          </a:p>
          <a:p>
            <a:r>
              <a:rPr lang="en-US" sz="1600" dirty="0">
                <a:ea typeface="+mn-lt"/>
                <a:cs typeface="+mn-lt"/>
              </a:rPr>
              <a:t>The random environment may require further specialized </a:t>
            </a:r>
            <a:r>
              <a:rPr lang="en-US" sz="1600" dirty="0" err="1">
                <a:ea typeface="+mn-lt"/>
                <a:cs typeface="+mn-lt"/>
              </a:rPr>
              <a:t>micromodes</a:t>
            </a:r>
            <a:r>
              <a:rPr lang="en-US" sz="1600" dirty="0">
                <a:ea typeface="+mn-lt"/>
                <a:cs typeface="+mn-lt"/>
              </a:rPr>
              <a:t> to get around an architecture fault or to create a known scenario </a:t>
            </a:r>
            <a:endParaRPr lang="en-US">
              <a:ea typeface="+mn-lt"/>
              <a:cs typeface="+mn-lt"/>
            </a:endParaRPr>
          </a:p>
          <a:p>
            <a:endParaRPr lang="en-US" sz="1600" dirty="0">
              <a:ea typeface="+mn-lt"/>
              <a:cs typeface="+mn-lt"/>
            </a:endParaRPr>
          </a:p>
          <a:p>
            <a:r>
              <a:rPr lang="en-US" sz="1600" dirty="0">
                <a:ea typeface="+mn-lt"/>
                <a:cs typeface="+mn-lt"/>
              </a:rPr>
              <a:t>A </a:t>
            </a:r>
            <a:r>
              <a:rPr lang="en-US" sz="1600" dirty="0" err="1">
                <a:ea typeface="+mn-lt"/>
                <a:cs typeface="+mn-lt"/>
              </a:rPr>
              <a:t>micromode</a:t>
            </a:r>
            <a:r>
              <a:rPr lang="en-US" sz="1600" dirty="0">
                <a:ea typeface="+mn-lt"/>
                <a:cs typeface="+mn-lt"/>
              </a:rPr>
              <a:t> allows the verification engineer to inject a deterministic sequence into the random environment</a:t>
            </a:r>
            <a:endParaRPr lang="en-US" dirty="0"/>
          </a:p>
        </p:txBody>
      </p:sp>
    </p:spTree>
    <p:extLst>
      <p:ext uri="{BB962C8B-B14F-4D97-AF65-F5344CB8AC3E}">
        <p14:creationId xmlns:p14="http://schemas.microsoft.com/office/powerpoint/2010/main" val="2031059107"/>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rogram&#10;&#10;Description automatically generated">
            <a:extLst>
              <a:ext uri="{FF2B5EF4-FFF2-40B4-BE49-F238E27FC236}">
                <a16:creationId xmlns:a16="http://schemas.microsoft.com/office/drawing/2014/main" id="{6036A873-CCFC-9AB4-6261-DB4741A524D7}"/>
              </a:ext>
            </a:extLst>
          </p:cNvPr>
          <p:cNvPicPr>
            <a:picLocks noChangeAspect="1"/>
          </p:cNvPicPr>
          <p:nvPr/>
        </p:nvPicPr>
        <p:blipFill>
          <a:blip r:embed="rId2"/>
          <a:stretch>
            <a:fillRect/>
          </a:stretch>
        </p:blipFill>
        <p:spPr>
          <a:xfrm>
            <a:off x="4955983" y="2988376"/>
            <a:ext cx="4191001" cy="1660260"/>
          </a:xfrm>
          <a:prstGeom prst="rect">
            <a:avLst/>
          </a:prstGeom>
        </p:spPr>
      </p:pic>
      <p:sp>
        <p:nvSpPr>
          <p:cNvPr id="6146" name="Footer Placeholder 3">
            <a:extLst>
              <a:ext uri="{FF2B5EF4-FFF2-40B4-BE49-F238E27FC236}">
                <a16:creationId xmlns:a16="http://schemas.microsoft.com/office/drawing/2014/main" id="{B18AB9C4-2B49-129A-1719-8A97FB2670F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B13029-77AF-40AD-9D8B-010C217E6B95}" type="slidenum">
              <a:rPr lang="de-DE" altLang="en-US">
                <a:solidFill>
                  <a:schemeClr val="bg1"/>
                </a:solidFill>
              </a:rPr>
              <a:pPr/>
              <a:t>16</a:t>
            </a:fld>
            <a:endParaRPr lang="de-DE" altLang="en-US">
              <a:solidFill>
                <a:schemeClr val="bg1"/>
              </a:solidFill>
            </a:endParaRPr>
          </a:p>
        </p:txBody>
      </p:sp>
      <p:sp>
        <p:nvSpPr>
          <p:cNvPr id="6147" name="Rectangle 2">
            <a:extLst>
              <a:ext uri="{FF2B5EF4-FFF2-40B4-BE49-F238E27FC236}">
                <a16:creationId xmlns:a16="http://schemas.microsoft.com/office/drawing/2014/main" id="{AE3D0622-F78C-B00D-EBDA-958921AD4013}"/>
              </a:ext>
            </a:extLst>
          </p:cNvPr>
          <p:cNvSpPr>
            <a:spLocks noGrp="1" noChangeArrowheads="1"/>
          </p:cNvSpPr>
          <p:nvPr>
            <p:ph type="title"/>
          </p:nvPr>
        </p:nvSpPr>
        <p:spPr/>
        <p:txBody>
          <a:bodyPr/>
          <a:lstStyle/>
          <a:p>
            <a:r>
              <a:rPr lang="en-US" sz="2200" dirty="0"/>
              <a:t>Specific Tests and Methods: Environment V (Abstraction level)</a:t>
            </a:r>
            <a:endParaRPr lang="en-US" sz="2200" b="0" dirty="0">
              <a:solidFill>
                <a:srgbClr val="000000"/>
              </a:solidFill>
            </a:endParaRPr>
          </a:p>
        </p:txBody>
      </p:sp>
      <p:sp>
        <p:nvSpPr>
          <p:cNvPr id="6148" name="Rectangle 3">
            <a:extLst>
              <a:ext uri="{FF2B5EF4-FFF2-40B4-BE49-F238E27FC236}">
                <a16:creationId xmlns:a16="http://schemas.microsoft.com/office/drawing/2014/main" id="{0C60CE78-7589-7502-2D91-CEDF7B5273F9}"/>
              </a:ext>
            </a:extLst>
          </p:cNvPr>
          <p:cNvSpPr>
            <a:spLocks noGrp="1" noChangeArrowheads="1"/>
          </p:cNvSpPr>
          <p:nvPr>
            <p:ph type="body" idx="1"/>
          </p:nvPr>
        </p:nvSpPr>
        <p:spPr>
          <a:xfrm>
            <a:off x="319088" y="863600"/>
            <a:ext cx="4972307" cy="3815578"/>
          </a:xfrm>
        </p:spPr>
        <p:txBody>
          <a:bodyPr/>
          <a:lstStyle/>
          <a:p>
            <a:pPr eaLnBrk="1" hangingPunct="1"/>
            <a:r>
              <a:rPr lang="en-US" sz="1600" dirty="0">
                <a:ea typeface="+mn-lt"/>
                <a:cs typeface="+mn-lt"/>
              </a:rPr>
              <a:t>The abstraction level dictates how the verification environment views streams of control and data bits</a:t>
            </a:r>
            <a:endParaRPr lang="en-US" sz="1600" dirty="0">
              <a:cs typeface="Arial"/>
            </a:endParaRPr>
          </a:p>
          <a:p>
            <a:endParaRPr lang="en-US" sz="1600" dirty="0">
              <a:ea typeface="+mn-lt"/>
              <a:cs typeface="+mn-lt"/>
            </a:endParaRPr>
          </a:p>
          <a:p>
            <a:pPr eaLnBrk="1" hangingPunct="1"/>
            <a:r>
              <a:rPr lang="en-US" sz="1600" dirty="0">
                <a:ea typeface="+mn-lt"/>
                <a:cs typeface="+mn-lt"/>
              </a:rPr>
              <a:t>Figure on the right shows various abstraction level choices</a:t>
            </a:r>
            <a:endParaRPr lang="en-US" altLang="en-US" sz="1600">
              <a:ea typeface="+mn-lt"/>
              <a:cs typeface="+mn-lt"/>
            </a:endParaRPr>
          </a:p>
          <a:p>
            <a:pPr lvl="1" indent="-188595">
              <a:buFont typeface="Courier New" panose="05000000000000000000" pitchFamily="2" charset="2"/>
              <a:buChar char="o"/>
            </a:pPr>
            <a:r>
              <a:rPr lang="en-US" sz="1400" dirty="0">
                <a:ea typeface="+mn-lt"/>
                <a:cs typeface="+mn-lt"/>
              </a:rPr>
              <a:t>Above the bit-level, inputs and outputs join to make meaningful command and data packets</a:t>
            </a:r>
            <a:endParaRPr lang="en-US" sz="1400">
              <a:cs typeface="Arial"/>
            </a:endParaRPr>
          </a:p>
          <a:p>
            <a:pPr lvl="1" indent="-188595">
              <a:buFont typeface="Courier New" panose="05000000000000000000" pitchFamily="2" charset="2"/>
              <a:buChar char="o"/>
            </a:pPr>
            <a:r>
              <a:rPr lang="en-US" sz="1400" dirty="0">
                <a:ea typeface="+mn-lt"/>
                <a:cs typeface="+mn-lt"/>
              </a:rPr>
              <a:t>Components create sequences by joining multiple packets together to form a function </a:t>
            </a:r>
          </a:p>
          <a:p>
            <a:pPr lvl="1" indent="-188595">
              <a:buFont typeface="Courier New" panose="05000000000000000000" pitchFamily="2" charset="2"/>
              <a:buChar char="o"/>
            </a:pPr>
            <a:r>
              <a:rPr lang="en-US" sz="1400" dirty="0">
                <a:ea typeface="+mn-lt"/>
                <a:cs typeface="+mn-lt"/>
              </a:rPr>
              <a:t>Multiple sequences create a program or implement an algorithm</a:t>
            </a:r>
            <a:endParaRPr lang="en-US" sz="1400" dirty="0">
              <a:cs typeface="Arial"/>
            </a:endParaRPr>
          </a:p>
          <a:p>
            <a:pPr lvl="1" indent="-188595">
              <a:buFont typeface="Courier New" panose="05000000000000000000" pitchFamily="2" charset="2"/>
              <a:buChar char="o"/>
            </a:pPr>
            <a:endParaRPr lang="en-US" sz="1400" dirty="0">
              <a:ea typeface="+mn-lt"/>
              <a:cs typeface="+mn-lt"/>
            </a:endParaRPr>
          </a:p>
          <a:p>
            <a:r>
              <a:rPr lang="en-US" sz="1600" dirty="0">
                <a:ea typeface="+mn-lt"/>
                <a:cs typeface="+mn-lt"/>
              </a:rPr>
              <a:t>Often, the choice of abstraction level parallels the verification level</a:t>
            </a:r>
            <a:endParaRPr lang="en-US" altLang="en-US" sz="1600">
              <a:cs typeface="Arial"/>
            </a:endParaRPr>
          </a:p>
          <a:p>
            <a:pPr lvl="1" indent="-188595">
              <a:buFont typeface="Courier New" panose="05000000000000000000" pitchFamily="2" charset="2"/>
              <a:buChar char="o"/>
            </a:pPr>
            <a:r>
              <a:rPr lang="en-US" sz="1400" dirty="0">
                <a:ea typeface="+mn-lt"/>
                <a:cs typeface="+mn-lt"/>
              </a:rPr>
              <a:t>Designer-level verification uses bit streams to verify simple blocks </a:t>
            </a:r>
          </a:p>
          <a:p>
            <a:pPr lvl="1" indent="-188595">
              <a:buFont typeface="Courier New" panose="05000000000000000000" pitchFamily="2" charset="2"/>
              <a:buChar char="o"/>
            </a:pPr>
            <a:r>
              <a:rPr lang="en-US" sz="1400" dirty="0">
                <a:ea typeface="+mn-lt"/>
                <a:cs typeface="+mn-lt"/>
              </a:rPr>
              <a:t>For the unit and chip levels, verification engineers choose the packet or sequence level of abstraction </a:t>
            </a:r>
          </a:p>
          <a:p>
            <a:pPr lvl="1" indent="-188595">
              <a:buFont typeface="Courier New" panose="05000000000000000000" pitchFamily="2" charset="2"/>
              <a:buChar char="o"/>
            </a:pPr>
            <a:r>
              <a:rPr lang="en-US" sz="1400" dirty="0">
                <a:ea typeface="+mn-lt"/>
                <a:cs typeface="+mn-lt"/>
              </a:rPr>
              <a:t>Program-level abstraction rarely occurs below the system level</a:t>
            </a:r>
            <a:endParaRPr lang="en-US" sz="1400">
              <a:cs typeface="Arial"/>
            </a:endParaRPr>
          </a:p>
          <a:p>
            <a:pPr marL="0" indent="0" eaLnBrk="1" hangingPunct="1">
              <a:buNone/>
            </a:pPr>
            <a:endParaRPr lang="en-US" altLang="en-US" dirty="0">
              <a:cs typeface="Arial"/>
            </a:endParaRPr>
          </a:p>
        </p:txBody>
      </p:sp>
    </p:spTree>
    <p:extLst>
      <p:ext uri="{BB962C8B-B14F-4D97-AF65-F5344CB8AC3E}">
        <p14:creationId xmlns:p14="http://schemas.microsoft.com/office/powerpoint/2010/main" val="1085282771"/>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64BB895B-517A-43A0-F368-5ED6C4C638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274CCC-3B30-41CD-8CAA-64999AFE2665}" type="slidenum">
              <a:rPr lang="de-DE" altLang="en-US">
                <a:solidFill>
                  <a:schemeClr val="bg1"/>
                </a:solidFill>
              </a:rPr>
              <a:pPr/>
              <a:t>17</a:t>
            </a:fld>
            <a:endParaRPr lang="de-DE" altLang="en-US">
              <a:solidFill>
                <a:schemeClr val="bg1"/>
              </a:solidFill>
            </a:endParaRPr>
          </a:p>
        </p:txBody>
      </p:sp>
      <p:sp>
        <p:nvSpPr>
          <p:cNvPr id="12291" name="Rectangle 2">
            <a:extLst>
              <a:ext uri="{FF2B5EF4-FFF2-40B4-BE49-F238E27FC236}">
                <a16:creationId xmlns:a16="http://schemas.microsoft.com/office/drawing/2014/main" id="{AB6532AF-40FB-421E-9CB1-EF7809E40177}"/>
              </a:ext>
            </a:extLst>
          </p:cNvPr>
          <p:cNvSpPr>
            <a:spLocks noGrp="1" noChangeArrowheads="1"/>
          </p:cNvSpPr>
          <p:nvPr>
            <p:ph type="title"/>
          </p:nvPr>
        </p:nvSpPr>
        <p:spPr/>
        <p:txBody>
          <a:bodyPr/>
          <a:lstStyle/>
          <a:p>
            <a:pPr eaLnBrk="1" hangingPunct="1"/>
            <a:r>
              <a:rPr lang="en-US" altLang="en-US" sz="2200" dirty="0"/>
              <a:t>Specific Tests and Methods: Environment VI (Checking)</a:t>
            </a:r>
            <a:endParaRPr lang="en-US" altLang="en-US" sz="2200" dirty="0">
              <a:cs typeface="Arial"/>
            </a:endParaRPr>
          </a:p>
        </p:txBody>
      </p:sp>
      <p:sp>
        <p:nvSpPr>
          <p:cNvPr id="12292" name="Rectangle 3">
            <a:extLst>
              <a:ext uri="{FF2B5EF4-FFF2-40B4-BE49-F238E27FC236}">
                <a16:creationId xmlns:a16="http://schemas.microsoft.com/office/drawing/2014/main" id="{315AD0E5-465B-3A66-7F28-C61D292BC6FB}"/>
              </a:ext>
            </a:extLst>
          </p:cNvPr>
          <p:cNvSpPr>
            <a:spLocks noGrp="1" noChangeArrowheads="1"/>
          </p:cNvSpPr>
          <p:nvPr>
            <p:ph type="body" idx="1"/>
          </p:nvPr>
        </p:nvSpPr>
        <p:spPr>
          <a:xfrm>
            <a:off x="319088" y="863600"/>
            <a:ext cx="8504281" cy="4927685"/>
          </a:xfrm>
        </p:spPr>
        <p:txBody>
          <a:bodyPr/>
          <a:lstStyle/>
          <a:p>
            <a:r>
              <a:rPr lang="en-US" sz="1600" dirty="0">
                <a:ea typeface="+mn-lt"/>
                <a:cs typeface="+mn-lt"/>
              </a:rPr>
              <a:t>The checking strategy falls into place based on the choice of verification type (black box, white box, grey box), the verification stimulus strategy, and the level of abstraction </a:t>
            </a:r>
            <a:endParaRPr lang="en-US" dirty="0">
              <a:ea typeface="+mn-lt"/>
              <a:cs typeface="+mn-lt"/>
            </a:endParaRPr>
          </a:p>
          <a:p>
            <a:endParaRPr lang="en-US" sz="1600" dirty="0">
              <a:ea typeface="+mn-lt"/>
              <a:cs typeface="+mn-lt"/>
            </a:endParaRPr>
          </a:p>
          <a:p>
            <a:r>
              <a:rPr lang="en-US" sz="1600" dirty="0">
                <a:ea typeface="+mn-lt"/>
                <a:cs typeface="+mn-lt"/>
              </a:rPr>
              <a:t>The type of stimulus (deterministic versus random) guides the choice between golden vectors and the reference model or transaction-based checking</a:t>
            </a:r>
          </a:p>
          <a:p>
            <a:endParaRPr lang="en-US" sz="1600" dirty="0">
              <a:ea typeface="+mn-lt"/>
              <a:cs typeface="+mn-lt"/>
            </a:endParaRPr>
          </a:p>
          <a:p>
            <a:r>
              <a:rPr lang="en-US" sz="1600" dirty="0">
                <a:ea typeface="+mn-lt"/>
                <a:cs typeface="+mn-lt"/>
              </a:rPr>
              <a:t>The available staffing will also drive the decision, especially between a cycle-accurate reference model and the transaction-based checking</a:t>
            </a:r>
          </a:p>
          <a:p>
            <a:endParaRPr lang="en-US" sz="1600" dirty="0">
              <a:cs typeface="Arial"/>
            </a:endParaRPr>
          </a:p>
          <a:p>
            <a:r>
              <a:rPr lang="en-US" sz="1600" dirty="0">
                <a:ea typeface="+mn-lt"/>
                <a:cs typeface="+mn-lt"/>
              </a:rPr>
              <a:t>The verification team can include details such as the data contents of the scoreboard in this section of the verification plan</a:t>
            </a:r>
            <a:endParaRPr lang="en-US" dirty="0">
              <a:ea typeface="+mn-lt"/>
              <a:cs typeface="+mn-lt"/>
            </a:endParaRPr>
          </a:p>
          <a:p>
            <a:endParaRPr lang="en-US" sz="1600" dirty="0">
              <a:ea typeface="+mn-lt"/>
              <a:cs typeface="+mn-lt"/>
            </a:endParaRPr>
          </a:p>
          <a:p>
            <a:r>
              <a:rPr lang="en-US" sz="1600" dirty="0">
                <a:ea typeface="+mn-lt"/>
                <a:cs typeface="+mn-lt"/>
              </a:rPr>
              <a:t> The team must understand what information they will track globally within the environment, as well as what data they must check in local output monitor components</a:t>
            </a:r>
            <a:endParaRPr lang="en-US" dirty="0">
              <a:cs typeface="Arial"/>
            </a:endParaRPr>
          </a:p>
        </p:txBody>
      </p:sp>
    </p:spTree>
    <p:extLst>
      <p:ext uri="{BB962C8B-B14F-4D97-AF65-F5344CB8AC3E}">
        <p14:creationId xmlns:p14="http://schemas.microsoft.com/office/powerpoint/2010/main" val="2566918947"/>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CD45EE98-5300-54CE-CEFD-2A7B128F730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B6786C-2FBC-45C7-8FA9-B07AD0E8E356}" type="slidenum">
              <a:rPr lang="de-DE" altLang="en-US">
                <a:solidFill>
                  <a:schemeClr val="bg1"/>
                </a:solidFill>
              </a:rPr>
              <a:pPr/>
              <a:t>18</a:t>
            </a:fld>
            <a:endParaRPr lang="de-DE" altLang="en-US">
              <a:solidFill>
                <a:schemeClr val="bg1"/>
              </a:solidFill>
            </a:endParaRPr>
          </a:p>
        </p:txBody>
      </p:sp>
      <p:sp>
        <p:nvSpPr>
          <p:cNvPr id="13315" name="Rectangle 2">
            <a:extLst>
              <a:ext uri="{FF2B5EF4-FFF2-40B4-BE49-F238E27FC236}">
                <a16:creationId xmlns:a16="http://schemas.microsoft.com/office/drawing/2014/main" id="{31022116-01EE-E1CB-8EEC-4BF7A7E286C8}"/>
              </a:ext>
            </a:extLst>
          </p:cNvPr>
          <p:cNvSpPr>
            <a:spLocks noGrp="1" noChangeArrowheads="1"/>
          </p:cNvSpPr>
          <p:nvPr>
            <p:ph type="title"/>
          </p:nvPr>
        </p:nvSpPr>
        <p:spPr/>
        <p:txBody>
          <a:bodyPr/>
          <a:lstStyle/>
          <a:p>
            <a:pPr eaLnBrk="1" hangingPunct="1"/>
            <a:r>
              <a:rPr lang="en-US" altLang="en-US"/>
              <a:t>Coverage Requirements</a:t>
            </a:r>
          </a:p>
        </p:txBody>
      </p:sp>
      <p:sp>
        <p:nvSpPr>
          <p:cNvPr id="13316" name="Rectangle 3">
            <a:extLst>
              <a:ext uri="{FF2B5EF4-FFF2-40B4-BE49-F238E27FC236}">
                <a16:creationId xmlns:a16="http://schemas.microsoft.com/office/drawing/2014/main" id="{3F6D2DAE-1C22-A97A-3CEC-1BF2ADA64D2F}"/>
              </a:ext>
            </a:extLst>
          </p:cNvPr>
          <p:cNvSpPr>
            <a:spLocks noGrp="1" noChangeArrowheads="1"/>
          </p:cNvSpPr>
          <p:nvPr>
            <p:ph type="body" idx="1"/>
          </p:nvPr>
        </p:nvSpPr>
        <p:spPr/>
        <p:txBody>
          <a:bodyPr/>
          <a:lstStyle/>
          <a:p>
            <a:pPr eaLnBrk="1" hangingPunct="1"/>
            <a:r>
              <a:rPr lang="en-US" altLang="en-US" sz="1600" dirty="0"/>
              <a:t>Coverage is the feedback mechanism that evaluates the quality of the verification environment’s stimulus generation components. The verification environment provides “quality control” on the DUV; coverage provides quality control on the verification environment</a:t>
            </a:r>
          </a:p>
          <a:p>
            <a:pPr eaLnBrk="1" hangingPunct="1"/>
            <a:endParaRPr lang="en-US" altLang="en-US" sz="1400"/>
          </a:p>
          <a:p>
            <a:pPr eaLnBrk="1" hangingPunct="1"/>
            <a:r>
              <a:rPr lang="en-US" altLang="en-US" sz="1600" dirty="0"/>
              <a:t>This section of the verification plan describes the intended stimulus goals for the environment. The goals should cover all of the functional stimulus requirements and ensure that the stimulus components in the environment do what they should</a:t>
            </a:r>
            <a:endParaRPr lang="en-US" altLang="en-US" sz="1600" dirty="0">
              <a:cs typeface="Arial"/>
            </a:endParaRPr>
          </a:p>
          <a:p>
            <a:pPr eaLnBrk="1" hangingPunct="1"/>
            <a:endParaRPr lang="en-US" altLang="en-US" sz="1400" dirty="0"/>
          </a:p>
          <a:p>
            <a:pPr eaLnBrk="1" hangingPunct="1"/>
            <a:r>
              <a:rPr lang="en-US" altLang="en-US" sz="1600" dirty="0"/>
              <a:t>The coverage goals may include the following:</a:t>
            </a:r>
            <a:endParaRPr lang="en-US" altLang="en-US" sz="1600" dirty="0">
              <a:cs typeface="Arial"/>
            </a:endParaRPr>
          </a:p>
          <a:p>
            <a:pPr lvl="1" indent="-188595" eaLnBrk="1" hangingPunct="1"/>
            <a:r>
              <a:rPr lang="en-US" altLang="en-US" sz="1400" dirty="0"/>
              <a:t>The environment has exercised all types of commands and transactions</a:t>
            </a:r>
            <a:endParaRPr lang="en-US" altLang="en-US" sz="1400" dirty="0">
              <a:cs typeface="Arial"/>
            </a:endParaRPr>
          </a:p>
          <a:p>
            <a:pPr lvl="1" indent="-188595" eaLnBrk="1" hangingPunct="1"/>
            <a:r>
              <a:rPr lang="en-US" altLang="en-US" sz="1400" dirty="0"/>
              <a:t>The stimulus has created a specific or varying range of data types</a:t>
            </a:r>
            <a:endParaRPr lang="en-US" altLang="en-US" sz="1400" dirty="0">
              <a:cs typeface="Arial"/>
            </a:endParaRPr>
          </a:p>
          <a:p>
            <a:pPr lvl="1" indent="-188595" eaLnBrk="1" hangingPunct="1"/>
            <a:r>
              <a:rPr lang="en-US" altLang="en-US" sz="1400" dirty="0"/>
              <a:t>The environment has driven varying degrees of legal concurrent stimulus</a:t>
            </a:r>
          </a:p>
          <a:p>
            <a:pPr lvl="1" indent="-188595"/>
            <a:r>
              <a:rPr lang="en-US" altLang="en-US" sz="1400" dirty="0"/>
              <a:t>The initiator and responder components have driven errors into the DUV</a:t>
            </a:r>
            <a:endParaRPr lang="en-US" altLang="en-US" sz="1400" dirty="0">
              <a:cs typeface="Arial"/>
            </a:endParaRPr>
          </a:p>
          <a:p>
            <a:pPr eaLnBrk="1" hangingPunct="1"/>
            <a:endParaRPr lang="en-US" altLang="en-US" sz="1400" dirty="0"/>
          </a:p>
          <a:p>
            <a:pPr eaLnBrk="1" hangingPunct="1"/>
            <a:r>
              <a:rPr lang="en-US" altLang="en-US" sz="1600" dirty="0"/>
              <a:t>Another good practice is to have coverage feedback for all environment checkers to verify that the stimulus exercises all of the checking code </a:t>
            </a:r>
            <a:endParaRPr lang="en-US" altLang="en-US" sz="1600" dirty="0">
              <a:cs typeface="Arial"/>
            </a:endParaRPr>
          </a:p>
          <a:p>
            <a:pPr eaLnBrk="1" hangingPunct="1"/>
            <a:endParaRPr lang="en-US" altLang="en-US" sz="1400" dirty="0"/>
          </a:p>
          <a:p>
            <a:pPr eaLnBrk="1" hangingPunct="1"/>
            <a:r>
              <a:rPr lang="en-US" altLang="en-US" sz="1600" dirty="0"/>
              <a:t>Unexercised individual checks indicate that there is a hole somewhere in the stimulus components or in the plan.</a:t>
            </a:r>
            <a:endParaRPr lang="en-US" altLang="en-US" sz="1600" dirty="0">
              <a:cs typeface="Arial"/>
            </a:endParaRPr>
          </a:p>
          <a:p>
            <a:pPr eaLnBrk="1" hangingPunct="1"/>
            <a:endParaRPr lang="en-US" altLang="en-US" sz="1600" dirty="0"/>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a:extLst>
              <a:ext uri="{FF2B5EF4-FFF2-40B4-BE49-F238E27FC236}">
                <a16:creationId xmlns:a16="http://schemas.microsoft.com/office/drawing/2014/main" id="{7490F376-BBA9-1C30-8CC0-CF5950157B9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F1F7AD-E331-402F-B16B-9929038B4B43}" type="slidenum">
              <a:rPr lang="de-DE" altLang="en-US">
                <a:solidFill>
                  <a:schemeClr val="bg1"/>
                </a:solidFill>
              </a:rPr>
              <a:pPr/>
              <a:t>19</a:t>
            </a:fld>
            <a:endParaRPr lang="de-DE" altLang="en-US">
              <a:solidFill>
                <a:schemeClr val="bg1"/>
              </a:solidFill>
            </a:endParaRPr>
          </a:p>
        </p:txBody>
      </p:sp>
      <p:sp>
        <p:nvSpPr>
          <p:cNvPr id="14339" name="Rectangle 2">
            <a:extLst>
              <a:ext uri="{FF2B5EF4-FFF2-40B4-BE49-F238E27FC236}">
                <a16:creationId xmlns:a16="http://schemas.microsoft.com/office/drawing/2014/main" id="{1283C644-FBB2-7837-A338-2775D8A53981}"/>
              </a:ext>
            </a:extLst>
          </p:cNvPr>
          <p:cNvSpPr>
            <a:spLocks noGrp="1" noChangeArrowheads="1"/>
          </p:cNvSpPr>
          <p:nvPr>
            <p:ph type="title"/>
          </p:nvPr>
        </p:nvSpPr>
        <p:spPr/>
        <p:txBody>
          <a:bodyPr/>
          <a:lstStyle/>
          <a:p>
            <a:pPr eaLnBrk="1" hangingPunct="1"/>
            <a:r>
              <a:rPr lang="en-US" altLang="en-US"/>
              <a:t>Test Case Scenario: Matrix</a:t>
            </a:r>
          </a:p>
        </p:txBody>
      </p:sp>
      <p:sp>
        <p:nvSpPr>
          <p:cNvPr id="14340" name="Rectangle 3">
            <a:extLst>
              <a:ext uri="{FF2B5EF4-FFF2-40B4-BE49-F238E27FC236}">
                <a16:creationId xmlns:a16="http://schemas.microsoft.com/office/drawing/2014/main" id="{2B0545A2-1217-BEF4-540C-07157C8B2491}"/>
              </a:ext>
            </a:extLst>
          </p:cNvPr>
          <p:cNvSpPr>
            <a:spLocks noGrp="1" noChangeArrowheads="1"/>
          </p:cNvSpPr>
          <p:nvPr>
            <p:ph type="body" idx="1"/>
          </p:nvPr>
        </p:nvSpPr>
        <p:spPr/>
        <p:txBody>
          <a:bodyPr/>
          <a:lstStyle/>
          <a:p>
            <a:pPr eaLnBrk="1" hangingPunct="1"/>
            <a:r>
              <a:rPr lang="en-US" altLang="en-US" sz="1600" dirty="0"/>
              <a:t>A good verification plan should list all of the interesting test scenarios that will serve to verify the design. This list is the </a:t>
            </a:r>
            <a:r>
              <a:rPr lang="en-US" altLang="en-US" sz="1600" b="1" dirty="0"/>
              <a:t>test case matrix</a:t>
            </a:r>
            <a:r>
              <a:rPr lang="en-US" altLang="en-US" sz="1600" dirty="0"/>
              <a:t> </a:t>
            </a:r>
          </a:p>
          <a:p>
            <a:pPr eaLnBrk="1" hangingPunct="1"/>
            <a:endParaRPr lang="en-US" altLang="en-US" sz="1200"/>
          </a:p>
          <a:p>
            <a:pPr eaLnBrk="1" hangingPunct="1"/>
            <a:r>
              <a:rPr lang="en-US" altLang="en-US" sz="1600" dirty="0"/>
              <a:t>Defining a preliminary matrix is necessary before starting the design and modeling of the verification environment because every potentially valuable test should be enabled </a:t>
            </a:r>
            <a:endParaRPr lang="en-US" altLang="en-US" sz="1600" dirty="0">
              <a:cs typeface="Arial"/>
            </a:endParaRPr>
          </a:p>
          <a:p>
            <a:pPr eaLnBrk="1" hangingPunct="1"/>
            <a:endParaRPr lang="en-US" altLang="en-US" sz="1200"/>
          </a:p>
          <a:p>
            <a:pPr eaLnBrk="1" hangingPunct="1"/>
            <a:r>
              <a:rPr lang="en-US" altLang="en-US" sz="1600" dirty="0"/>
              <a:t>Within the matrix, the verification plan should label each test, give a short description, and contain a cross-reference to the function and coverage lists</a:t>
            </a:r>
            <a:endParaRPr lang="en-US" altLang="en-US" sz="1600" dirty="0">
              <a:cs typeface="Arial"/>
            </a:endParaRPr>
          </a:p>
          <a:p>
            <a:pPr eaLnBrk="1" hangingPunct="1"/>
            <a:endParaRPr lang="en-US" altLang="en-US" sz="1200"/>
          </a:p>
          <a:p>
            <a:pPr eaLnBrk="1" hangingPunct="1"/>
            <a:r>
              <a:rPr lang="en-US" altLang="en-US" sz="1600" dirty="0"/>
              <a:t>As part of defining a verification plan, the verification team needs to specify the legal values, illegal values, and corner cases of each input data element they want to generate </a:t>
            </a:r>
            <a:endParaRPr lang="en-US" altLang="en-US" sz="1600" dirty="0">
              <a:cs typeface="Arial"/>
            </a:endParaRPr>
          </a:p>
          <a:p>
            <a:pPr eaLnBrk="1" hangingPunct="1"/>
            <a:r>
              <a:rPr lang="en-US" altLang="en-US" sz="1600" dirty="0"/>
              <a:t>The following should be kept in mind when creating the matrix: </a:t>
            </a:r>
          </a:p>
          <a:p>
            <a:pPr lvl="1" indent="-188595" eaLnBrk="1" hangingPunct="1"/>
            <a:r>
              <a:rPr lang="en-US" altLang="en-US" sz="1400" dirty="0"/>
              <a:t>configurations to verify, </a:t>
            </a:r>
            <a:endParaRPr lang="en-US" altLang="en-US" sz="1400">
              <a:cs typeface="Arial"/>
            </a:endParaRPr>
          </a:p>
          <a:p>
            <a:pPr lvl="1" indent="-188595" eaLnBrk="1" hangingPunct="1"/>
            <a:r>
              <a:rPr lang="en-US" altLang="en-US" sz="1400" dirty="0"/>
              <a:t>variations of the data items in the environment (this ties to the abstraction level), </a:t>
            </a:r>
            <a:endParaRPr lang="en-US" altLang="en-US" sz="1400" dirty="0">
              <a:cs typeface="Arial"/>
            </a:endParaRPr>
          </a:p>
          <a:p>
            <a:pPr lvl="1" indent="-188595" eaLnBrk="1" hangingPunct="1"/>
            <a:r>
              <a:rPr lang="en-US" altLang="en-US" sz="1400" dirty="0"/>
              <a:t>important attributes of each data item, </a:t>
            </a:r>
            <a:endParaRPr lang="en-US" altLang="en-US" sz="1400" dirty="0">
              <a:cs typeface="Arial"/>
            </a:endParaRPr>
          </a:p>
          <a:p>
            <a:pPr lvl="1" indent="-188595" eaLnBrk="1" hangingPunct="1"/>
            <a:r>
              <a:rPr lang="en-US" altLang="en-US" sz="1400" dirty="0"/>
              <a:t>interesting sequences for every DUV input port, </a:t>
            </a:r>
            <a:endParaRPr lang="en-US" altLang="en-US" sz="1400" dirty="0">
              <a:cs typeface="Arial"/>
            </a:endParaRPr>
          </a:p>
          <a:p>
            <a:pPr lvl="1" indent="-188595" eaLnBrk="1" hangingPunct="1"/>
            <a:r>
              <a:rPr lang="en-US" altLang="en-US" sz="1400" dirty="0"/>
              <a:t>error conditions, and </a:t>
            </a:r>
            <a:endParaRPr lang="en-US" altLang="en-US" sz="1400" dirty="0">
              <a:cs typeface="Arial"/>
            </a:endParaRPr>
          </a:p>
          <a:p>
            <a:pPr lvl="1" indent="-188595" eaLnBrk="1" hangingPunct="1"/>
            <a:r>
              <a:rPr lang="en-US" altLang="en-US" sz="1400" dirty="0"/>
              <a:t>corner cases.</a:t>
            </a:r>
            <a:endParaRPr lang="en-US" altLang="en-US" sz="1400" dirty="0">
              <a:cs typeface="Arial"/>
            </a:endParaRPr>
          </a:p>
          <a:p>
            <a:pPr eaLnBrk="1" hangingPunct="1"/>
            <a:endParaRPr lang="en-US" altLang="en-US" sz="1200"/>
          </a:p>
          <a:p>
            <a:pPr eaLnBrk="1" hangingPunct="1"/>
            <a:r>
              <a:rPr lang="en-US" altLang="en-US" sz="1600" dirty="0"/>
              <a:t>Corner cases deserve their own section in the test case matrix</a:t>
            </a:r>
            <a:endParaRPr lang="en-US" altLang="en-US" sz="1600" dirty="0">
              <a:cs typeface="Arial"/>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70FDE0AA-15ED-5874-9F84-8ACF9C7AF75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CBD872-DFB7-495A-84EB-C15F90D3E600}" type="slidenum">
              <a:rPr lang="de-DE" altLang="en-US">
                <a:solidFill>
                  <a:schemeClr val="bg1"/>
                </a:solidFill>
              </a:rPr>
              <a:pPr/>
              <a:t>2</a:t>
            </a:fld>
            <a:endParaRPr lang="de-DE" altLang="en-US">
              <a:solidFill>
                <a:schemeClr val="bg1"/>
              </a:solidFill>
            </a:endParaRPr>
          </a:p>
        </p:txBody>
      </p:sp>
      <p:sp>
        <p:nvSpPr>
          <p:cNvPr id="4099" name="Rectangle 2">
            <a:extLst>
              <a:ext uri="{FF2B5EF4-FFF2-40B4-BE49-F238E27FC236}">
                <a16:creationId xmlns:a16="http://schemas.microsoft.com/office/drawing/2014/main" id="{77AB373F-191F-9E3E-A432-37B811DA5905}"/>
              </a:ext>
            </a:extLst>
          </p:cNvPr>
          <p:cNvSpPr>
            <a:spLocks noGrp="1" noChangeArrowheads="1"/>
          </p:cNvSpPr>
          <p:nvPr>
            <p:ph type="title"/>
          </p:nvPr>
        </p:nvSpPr>
        <p:spPr/>
        <p:txBody>
          <a:bodyPr/>
          <a:lstStyle/>
          <a:p>
            <a:pPr eaLnBrk="1" hangingPunct="1"/>
            <a:r>
              <a:rPr lang="en-US" altLang="en-US"/>
              <a:t>Lecture Content</a:t>
            </a:r>
          </a:p>
        </p:txBody>
      </p:sp>
      <p:sp>
        <p:nvSpPr>
          <p:cNvPr id="4100" name="Rectangle 3">
            <a:extLst>
              <a:ext uri="{FF2B5EF4-FFF2-40B4-BE49-F238E27FC236}">
                <a16:creationId xmlns:a16="http://schemas.microsoft.com/office/drawing/2014/main" id="{41D91E81-941B-34E8-7A86-97906E7004E4}"/>
              </a:ext>
            </a:extLst>
          </p:cNvPr>
          <p:cNvSpPr>
            <a:spLocks noGrp="1" noChangeArrowheads="1"/>
          </p:cNvSpPr>
          <p:nvPr>
            <p:ph type="body" idx="1"/>
          </p:nvPr>
        </p:nvSpPr>
        <p:spPr/>
        <p:txBody>
          <a:bodyPr/>
          <a:lstStyle/>
          <a:p>
            <a:pPr eaLnBrk="1" hangingPunct="1"/>
            <a:r>
              <a:rPr lang="en-US" altLang="en-US"/>
              <a:t>The Verification Plan</a:t>
            </a:r>
          </a:p>
          <a:p>
            <a:pPr lvl="1" eaLnBrk="1" hangingPunct="1"/>
            <a:r>
              <a:rPr lang="en-US" altLang="en-US"/>
              <a:t>Contents of the verification plan</a:t>
            </a:r>
          </a:p>
          <a:p>
            <a:pPr lvl="1" eaLnBrk="1" hangingPunct="1"/>
            <a:r>
              <a:rPr lang="en-US" altLang="en-US"/>
              <a:t>Verification plan example</a:t>
            </a:r>
            <a:endParaRPr lang="sr-Latn-CS" altLang="en-US"/>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E62F9B78-F505-ED6A-CFBC-708ABECD3DB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183CD2-BAE7-4F38-813C-3BDD715230C6}" type="slidenum">
              <a:rPr lang="de-DE" altLang="en-US">
                <a:solidFill>
                  <a:schemeClr val="bg1"/>
                </a:solidFill>
              </a:rPr>
              <a:pPr/>
              <a:t>20</a:t>
            </a:fld>
            <a:endParaRPr lang="de-DE" altLang="en-US">
              <a:solidFill>
                <a:schemeClr val="bg1"/>
              </a:solidFill>
            </a:endParaRPr>
          </a:p>
        </p:txBody>
      </p:sp>
      <p:sp>
        <p:nvSpPr>
          <p:cNvPr id="15363" name="Rectangle 2">
            <a:extLst>
              <a:ext uri="{FF2B5EF4-FFF2-40B4-BE49-F238E27FC236}">
                <a16:creationId xmlns:a16="http://schemas.microsoft.com/office/drawing/2014/main" id="{ED3EF8D5-C3BF-7083-26AD-0992385D984A}"/>
              </a:ext>
            </a:extLst>
          </p:cNvPr>
          <p:cNvSpPr>
            <a:spLocks noGrp="1" noChangeArrowheads="1"/>
          </p:cNvSpPr>
          <p:nvPr>
            <p:ph type="title"/>
          </p:nvPr>
        </p:nvSpPr>
        <p:spPr/>
        <p:txBody>
          <a:bodyPr/>
          <a:lstStyle/>
          <a:p>
            <a:pPr eaLnBrk="1" hangingPunct="1"/>
            <a:r>
              <a:rPr lang="en-US" altLang="en-US"/>
              <a:t>Required Tools</a:t>
            </a:r>
          </a:p>
        </p:txBody>
      </p:sp>
      <p:sp>
        <p:nvSpPr>
          <p:cNvPr id="15364" name="Rectangle 3">
            <a:extLst>
              <a:ext uri="{FF2B5EF4-FFF2-40B4-BE49-F238E27FC236}">
                <a16:creationId xmlns:a16="http://schemas.microsoft.com/office/drawing/2014/main" id="{6C5A185D-DA2D-6A81-5D88-386A8F83226A}"/>
              </a:ext>
            </a:extLst>
          </p:cNvPr>
          <p:cNvSpPr>
            <a:spLocks noGrp="1" noChangeArrowheads="1"/>
          </p:cNvSpPr>
          <p:nvPr>
            <p:ph type="body" idx="1"/>
          </p:nvPr>
        </p:nvSpPr>
        <p:spPr/>
        <p:txBody>
          <a:bodyPr/>
          <a:lstStyle/>
          <a:p>
            <a:pPr eaLnBrk="1" hangingPunct="1"/>
            <a:r>
              <a:rPr lang="en-US" altLang="en-US" sz="1400" dirty="0"/>
              <a:t>The required tools section contains the specification and list of the verification toolset, describing the software (and potentially hardware simulation machines) needed to perform the plan. Some examples of this are as follows:</a:t>
            </a:r>
          </a:p>
          <a:p>
            <a:pPr lvl="1" indent="-188595" eaLnBrk="1" hangingPunct="1"/>
            <a:endParaRPr lang="en-US" altLang="en-US" sz="800">
              <a:cs typeface="Arial"/>
            </a:endParaRPr>
          </a:p>
          <a:p>
            <a:pPr lvl="1" indent="-188595" eaLnBrk="1" hangingPunct="1"/>
            <a:r>
              <a:rPr lang="en-US" altLang="en-US" sz="1200" dirty="0"/>
              <a:t>Event simulation tools for units</a:t>
            </a:r>
            <a:endParaRPr lang="en-US" altLang="en-US" sz="1200" dirty="0">
              <a:cs typeface="Arial"/>
            </a:endParaRPr>
          </a:p>
          <a:p>
            <a:pPr lvl="1" indent="-188595" eaLnBrk="1" hangingPunct="1"/>
            <a:r>
              <a:rPr lang="en-US" altLang="en-US" sz="1200" dirty="0"/>
              <a:t>Cycle simulation tools for chip (for performance reasons)</a:t>
            </a:r>
            <a:endParaRPr lang="en-US" altLang="en-US" sz="1200" dirty="0">
              <a:cs typeface="Arial"/>
            </a:endParaRPr>
          </a:p>
          <a:p>
            <a:pPr lvl="1" indent="-188595" eaLnBrk="1" hangingPunct="1"/>
            <a:r>
              <a:rPr lang="en-US" altLang="en-US" sz="1200" dirty="0"/>
              <a:t>Formal verification tools</a:t>
            </a:r>
            <a:endParaRPr lang="en-US" altLang="en-US" sz="1200" dirty="0">
              <a:cs typeface="Arial"/>
            </a:endParaRPr>
          </a:p>
          <a:p>
            <a:pPr lvl="1" indent="-188595" eaLnBrk="1" hangingPunct="1"/>
            <a:r>
              <a:rPr lang="en-US" altLang="en-US" sz="1200" dirty="0"/>
              <a:t>Assertion-based tools</a:t>
            </a:r>
            <a:endParaRPr lang="en-US" altLang="en-US" sz="1200" dirty="0">
              <a:cs typeface="Arial"/>
            </a:endParaRPr>
          </a:p>
          <a:p>
            <a:pPr lvl="1" indent="-188595" eaLnBrk="1" hangingPunct="1"/>
            <a:r>
              <a:rPr lang="en-US" altLang="en-US" sz="1200" dirty="0"/>
              <a:t>Debuggers</a:t>
            </a:r>
            <a:endParaRPr lang="en-US" altLang="en-US" sz="1200" dirty="0">
              <a:cs typeface="Arial"/>
            </a:endParaRPr>
          </a:p>
          <a:p>
            <a:pPr lvl="1" indent="-188595" eaLnBrk="1" hangingPunct="1"/>
            <a:r>
              <a:rPr lang="en-US" altLang="en-US" sz="1200" dirty="0"/>
              <a:t>Emulation hardware</a:t>
            </a:r>
            <a:endParaRPr lang="en-US" altLang="en-US" sz="1200" dirty="0">
              <a:cs typeface="Arial"/>
            </a:endParaRPr>
          </a:p>
          <a:p>
            <a:pPr lvl="1" indent="-188595" eaLnBrk="1" hangingPunct="1"/>
            <a:r>
              <a:rPr lang="en-US" altLang="en-US" sz="1200" dirty="0"/>
              <a:t>Acceleration hardware</a:t>
            </a:r>
            <a:endParaRPr lang="en-US" altLang="en-US" sz="1200" dirty="0">
              <a:cs typeface="Arial"/>
            </a:endParaRPr>
          </a:p>
          <a:p>
            <a:pPr lvl="1" indent="-188595" eaLnBrk="1" hangingPunct="1"/>
            <a:r>
              <a:rPr lang="en-US" altLang="en-US" sz="1200" dirty="0"/>
              <a:t>Co-simulation software</a:t>
            </a:r>
            <a:endParaRPr lang="en-US" altLang="en-US" sz="1200" dirty="0">
              <a:cs typeface="Arial"/>
            </a:endParaRPr>
          </a:p>
          <a:p>
            <a:pPr lvl="1" indent="-188595" eaLnBrk="1" hangingPunct="1"/>
            <a:r>
              <a:rPr lang="en-US" altLang="en-US" sz="1200" dirty="0"/>
              <a:t>High-level verification languages (HVLs)</a:t>
            </a:r>
            <a:endParaRPr lang="en-US" altLang="en-US" sz="1200" dirty="0">
              <a:cs typeface="Arial"/>
            </a:endParaRPr>
          </a:p>
          <a:p>
            <a:pPr lvl="1" indent="-188595" eaLnBrk="1" hangingPunct="1"/>
            <a:r>
              <a:rPr lang="en-US" altLang="en-US" sz="1200" dirty="0"/>
              <a:t>Libraries of functions</a:t>
            </a:r>
            <a:endParaRPr lang="en-US" altLang="en-US" sz="1200" dirty="0">
              <a:cs typeface="Arial"/>
            </a:endParaRPr>
          </a:p>
          <a:p>
            <a:pPr eaLnBrk="1" hangingPunct="1"/>
            <a:endParaRPr lang="en-US" altLang="en-US" sz="1400"/>
          </a:p>
          <a:p>
            <a:pPr eaLnBrk="1" hangingPunct="1"/>
            <a:r>
              <a:rPr lang="en-US" altLang="en-US" sz="1400" dirty="0"/>
              <a:t>Articulating the required tools is important because they could have a resource or monetary impact </a:t>
            </a:r>
            <a:endParaRPr lang="en-US" altLang="en-US" sz="1400" dirty="0">
              <a:cs typeface="Arial"/>
            </a:endParaRPr>
          </a:p>
          <a:p>
            <a:pPr eaLnBrk="1" hangingPunct="1"/>
            <a:r>
              <a:rPr lang="en-US" altLang="en-US" sz="1400" dirty="0"/>
              <a:t>New or different tools will drive more resources or inflate the schedule as the team learns the appropriate usages </a:t>
            </a:r>
          </a:p>
          <a:p>
            <a:pPr eaLnBrk="1" hangingPunct="1"/>
            <a:r>
              <a:rPr lang="en-US" altLang="en-US" sz="1400" dirty="0"/>
              <a:t>Inclusion of tools in the plan also serves to document software purchase requirements from electronic design automation (EDA) vendors, as well as simulation engine estimates</a:t>
            </a:r>
          </a:p>
          <a:p>
            <a:pPr eaLnBrk="1" hangingPunct="1"/>
            <a:endParaRPr lang="en-US" altLang="en-US" sz="1400"/>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3CF50B3B-DE53-661E-5B8F-AD4D9238789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642F9A-CEA7-487C-A24E-D482B7272353}" type="slidenum">
              <a:rPr lang="de-DE" altLang="en-US">
                <a:solidFill>
                  <a:schemeClr val="bg1"/>
                </a:solidFill>
              </a:rPr>
              <a:pPr/>
              <a:t>21</a:t>
            </a:fld>
            <a:endParaRPr lang="de-DE" altLang="en-US">
              <a:solidFill>
                <a:schemeClr val="bg1"/>
              </a:solidFill>
            </a:endParaRPr>
          </a:p>
        </p:txBody>
      </p:sp>
      <p:sp>
        <p:nvSpPr>
          <p:cNvPr id="16387" name="Rectangle 2">
            <a:extLst>
              <a:ext uri="{FF2B5EF4-FFF2-40B4-BE49-F238E27FC236}">
                <a16:creationId xmlns:a16="http://schemas.microsoft.com/office/drawing/2014/main" id="{04F01BE2-E88D-5234-8F38-5EDA68150461}"/>
              </a:ext>
            </a:extLst>
          </p:cNvPr>
          <p:cNvSpPr>
            <a:spLocks noGrp="1" noChangeArrowheads="1"/>
          </p:cNvSpPr>
          <p:nvPr>
            <p:ph type="title"/>
          </p:nvPr>
        </p:nvSpPr>
        <p:spPr/>
        <p:txBody>
          <a:bodyPr/>
          <a:lstStyle/>
          <a:p>
            <a:pPr eaLnBrk="1" hangingPunct="1"/>
            <a:r>
              <a:rPr lang="en-US" altLang="en-US" dirty="0"/>
              <a:t>Risks and Dependencies I</a:t>
            </a:r>
          </a:p>
        </p:txBody>
      </p:sp>
      <p:sp>
        <p:nvSpPr>
          <p:cNvPr id="16388" name="Rectangle 3">
            <a:extLst>
              <a:ext uri="{FF2B5EF4-FFF2-40B4-BE49-F238E27FC236}">
                <a16:creationId xmlns:a16="http://schemas.microsoft.com/office/drawing/2014/main" id="{070E71D2-CCE7-8845-B1A9-00B4501C282C}"/>
              </a:ext>
            </a:extLst>
          </p:cNvPr>
          <p:cNvSpPr>
            <a:spLocks noGrp="1" noChangeArrowheads="1"/>
          </p:cNvSpPr>
          <p:nvPr>
            <p:ph type="body" idx="1"/>
          </p:nvPr>
        </p:nvSpPr>
        <p:spPr/>
        <p:txBody>
          <a:bodyPr/>
          <a:lstStyle/>
          <a:p>
            <a:pPr eaLnBrk="1" hangingPunct="1"/>
            <a:r>
              <a:rPr lang="en-US" altLang="en-US" sz="1600" dirty="0"/>
              <a:t>This section of the verification plan identifies critical threats to success and delivery requirements that project management needs to track to closure </a:t>
            </a:r>
          </a:p>
          <a:p>
            <a:pPr eaLnBrk="1" hangingPunct="1"/>
            <a:endParaRPr lang="en-US" altLang="en-US" sz="1600"/>
          </a:p>
          <a:p>
            <a:pPr eaLnBrk="1" hangingPunct="1"/>
            <a:r>
              <a:rPr lang="en-US" altLang="en-US" sz="1600" dirty="0"/>
              <a:t>The complexity of today’s designs inherently contains verification risks. The verification team depends on other teams to deliver information, tools, function, and intellectual property in order to achieve success. This section articulates these items</a:t>
            </a:r>
            <a:endParaRPr lang="en-US" altLang="en-US" sz="1600" dirty="0">
              <a:cs typeface="Arial"/>
            </a:endParaRPr>
          </a:p>
          <a:p>
            <a:pPr eaLnBrk="1" hangingPunct="1"/>
            <a:endParaRPr lang="en-US" altLang="en-US" sz="1600"/>
          </a:p>
          <a:p>
            <a:pPr eaLnBrk="1" hangingPunct="1"/>
            <a:r>
              <a:rPr lang="en-US" altLang="en-US" sz="1600" dirty="0"/>
              <a:t>The verification team manages risk through focusing on avoidance and by creating contingency plans. </a:t>
            </a:r>
            <a:r>
              <a:rPr lang="en-US" sz="1600" dirty="0">
                <a:ea typeface="+mn-lt"/>
                <a:cs typeface="+mn-lt"/>
              </a:rPr>
              <a:t>For instance, there are risks associated with dependence on a new tool:</a:t>
            </a:r>
            <a:endParaRPr lang="en-US" dirty="0">
              <a:ea typeface="+mn-lt"/>
              <a:cs typeface="+mn-lt"/>
            </a:endParaRPr>
          </a:p>
          <a:p>
            <a:pPr lvl="1" indent="-188595"/>
            <a:r>
              <a:rPr lang="en-US" sz="1400" dirty="0">
                <a:ea typeface="+mn-lt"/>
                <a:cs typeface="+mn-lt"/>
              </a:rPr>
              <a:t>delivery and start-up delays (e.g., late delivery or nonworking functions), </a:t>
            </a:r>
          </a:p>
          <a:p>
            <a:pPr lvl="1" indent="-188595"/>
            <a:r>
              <a:rPr lang="en-US" sz="1400" dirty="0">
                <a:ea typeface="+mn-lt"/>
                <a:cs typeface="+mn-lt"/>
              </a:rPr>
              <a:t>integration with established tools, and </a:t>
            </a:r>
            <a:endParaRPr lang="en-US"/>
          </a:p>
          <a:p>
            <a:pPr lvl="1" indent="-188595"/>
            <a:r>
              <a:rPr lang="en-US" sz="1400" dirty="0">
                <a:ea typeface="+mn-lt"/>
                <a:cs typeface="+mn-lt"/>
              </a:rPr>
              <a:t>educational challenges </a:t>
            </a:r>
          </a:p>
          <a:p>
            <a:pPr lvl="1" indent="-188595"/>
            <a:r>
              <a:rPr lang="en-US" sz="1400" dirty="0">
                <a:ea typeface="+mn-lt"/>
                <a:cs typeface="+mn-lt"/>
              </a:rPr>
              <a:t>Contingency plans might consist of using a backup tool or creating an early acceptance test for the tool</a:t>
            </a:r>
            <a:endParaRPr lang="en-US" sz="1400">
              <a:cs typeface="Arial"/>
            </a:endParaRPr>
          </a:p>
          <a:p>
            <a:endParaRPr lang="en-US" altLang="en-US" sz="1600" dirty="0">
              <a:cs typeface="Arial"/>
            </a:endParaRPr>
          </a:p>
          <a:p>
            <a:pPr eaLnBrk="1" hangingPunct="1"/>
            <a:endParaRPr lang="en-US" altLang="en-US" sz="1400" dirty="0">
              <a:cs typeface="Arial"/>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3CF50B3B-DE53-661E-5B8F-AD4D9238789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642F9A-CEA7-487C-A24E-D482B7272353}" type="slidenum">
              <a:rPr lang="de-DE" altLang="en-US">
                <a:solidFill>
                  <a:schemeClr val="bg1"/>
                </a:solidFill>
              </a:rPr>
              <a:pPr/>
              <a:t>22</a:t>
            </a:fld>
            <a:endParaRPr lang="de-DE" altLang="en-US">
              <a:solidFill>
                <a:schemeClr val="bg1"/>
              </a:solidFill>
            </a:endParaRPr>
          </a:p>
        </p:txBody>
      </p:sp>
      <p:sp>
        <p:nvSpPr>
          <p:cNvPr id="16387" name="Rectangle 2">
            <a:extLst>
              <a:ext uri="{FF2B5EF4-FFF2-40B4-BE49-F238E27FC236}">
                <a16:creationId xmlns:a16="http://schemas.microsoft.com/office/drawing/2014/main" id="{04F01BE2-E88D-5234-8F38-5EDA68150461}"/>
              </a:ext>
            </a:extLst>
          </p:cNvPr>
          <p:cNvSpPr>
            <a:spLocks noGrp="1" noChangeArrowheads="1"/>
          </p:cNvSpPr>
          <p:nvPr>
            <p:ph type="title"/>
          </p:nvPr>
        </p:nvSpPr>
        <p:spPr/>
        <p:txBody>
          <a:bodyPr/>
          <a:lstStyle/>
          <a:p>
            <a:pPr eaLnBrk="1" hangingPunct="1"/>
            <a:r>
              <a:rPr lang="en-US" altLang="en-US" dirty="0"/>
              <a:t>Risks and Dependencies II</a:t>
            </a:r>
          </a:p>
        </p:txBody>
      </p:sp>
      <p:sp>
        <p:nvSpPr>
          <p:cNvPr id="16388" name="Rectangle 3">
            <a:extLst>
              <a:ext uri="{FF2B5EF4-FFF2-40B4-BE49-F238E27FC236}">
                <a16:creationId xmlns:a16="http://schemas.microsoft.com/office/drawing/2014/main" id="{070E71D2-CCE7-8845-B1A9-00B4501C282C}"/>
              </a:ext>
            </a:extLst>
          </p:cNvPr>
          <p:cNvSpPr>
            <a:spLocks noGrp="1" noChangeArrowheads="1"/>
          </p:cNvSpPr>
          <p:nvPr>
            <p:ph type="body" idx="1"/>
          </p:nvPr>
        </p:nvSpPr>
        <p:spPr/>
        <p:txBody>
          <a:bodyPr/>
          <a:lstStyle/>
          <a:p>
            <a:r>
              <a:rPr lang="en-US" sz="1600" dirty="0">
                <a:ea typeface="+mn-lt"/>
                <a:cs typeface="+mn-lt"/>
              </a:rPr>
              <a:t>Dependencies range from on-time HDL deliveries to availability of tools and technology </a:t>
            </a:r>
            <a:endParaRPr lang="en-US" dirty="0">
              <a:ea typeface="+mn-lt"/>
              <a:cs typeface="+mn-lt"/>
            </a:endParaRPr>
          </a:p>
          <a:p>
            <a:r>
              <a:rPr lang="en-US" sz="1600" dirty="0">
                <a:ea typeface="+mn-lt"/>
                <a:cs typeface="+mn-lt"/>
              </a:rPr>
              <a:t>HDL deliveries may come in regularly scheduled packages, in which the design team delivers basic function first, followed by further, more complex functions </a:t>
            </a:r>
            <a:endParaRPr lang="en-US" dirty="0">
              <a:ea typeface="+mn-lt"/>
              <a:cs typeface="+mn-lt"/>
            </a:endParaRPr>
          </a:p>
          <a:p>
            <a:r>
              <a:rPr lang="en-US" sz="1600" dirty="0">
                <a:ea typeface="+mn-lt"/>
                <a:cs typeface="+mn-lt"/>
              </a:rPr>
              <a:t>The verification team must plan their work based on these deliveries, so the plan must articulate this dependency</a:t>
            </a:r>
            <a:endParaRPr lang="en-US" dirty="0"/>
          </a:p>
          <a:p>
            <a:endParaRPr lang="en-US" sz="1600" dirty="0">
              <a:cs typeface="Arial"/>
            </a:endParaRPr>
          </a:p>
          <a:p>
            <a:pPr eaLnBrk="1" hangingPunct="1"/>
            <a:endParaRPr lang="en-US" altLang="en-US" sz="1600">
              <a:cs typeface="Arial"/>
            </a:endParaRPr>
          </a:p>
          <a:p>
            <a:pPr eaLnBrk="1" hangingPunct="1"/>
            <a:r>
              <a:rPr lang="en-US" altLang="en-US" sz="1600" dirty="0"/>
              <a:t>Some common dependencies and risks are:</a:t>
            </a:r>
            <a:endParaRPr lang="en-US" altLang="en-US" sz="1600" dirty="0">
              <a:cs typeface="Arial"/>
            </a:endParaRPr>
          </a:p>
          <a:p>
            <a:pPr lvl="1" indent="-188595" eaLnBrk="1" hangingPunct="1"/>
            <a:r>
              <a:rPr lang="en-US" altLang="en-US" sz="1400" dirty="0"/>
              <a:t>Reliance on a separate verification team, such as a local team or an intellectual property (IP) vendor, to pre-verify a lower-level core before chip- or system-level verification.</a:t>
            </a:r>
            <a:endParaRPr lang="en-US" altLang="en-US" sz="1400" dirty="0">
              <a:cs typeface="Arial"/>
            </a:endParaRPr>
          </a:p>
          <a:p>
            <a:pPr lvl="1" indent="-188595" eaLnBrk="1" hangingPunct="1"/>
            <a:r>
              <a:rPr lang="en-US" altLang="en-US" sz="1400" dirty="0"/>
              <a:t>Problems with new tools:  delivery and start-up delays</a:t>
            </a:r>
            <a:r>
              <a:rPr lang="en-US" sz="1400" dirty="0"/>
              <a:t>, integration with established tools</a:t>
            </a:r>
            <a:r>
              <a:rPr lang="en-US" altLang="en-US" sz="1400" dirty="0"/>
              <a:t> -&gt; </a:t>
            </a:r>
            <a:r>
              <a:rPr lang="en-US" sz="1400" dirty="0">
                <a:ea typeface="+mn-lt"/>
                <a:cs typeface="+mn-lt"/>
              </a:rPr>
              <a:t>tool freeze within a project</a:t>
            </a:r>
            <a:r>
              <a:rPr lang="en-US" altLang="en-US" sz="1400" dirty="0"/>
              <a:t>, and educational challenges </a:t>
            </a:r>
            <a:r>
              <a:rPr lang="en-US" sz="1400" dirty="0"/>
              <a:t>-&gt; </a:t>
            </a:r>
            <a:r>
              <a:rPr lang="en-US" sz="1400" dirty="0">
                <a:ea typeface="+mn-lt"/>
                <a:cs typeface="+mn-lt"/>
              </a:rPr>
              <a:t>Classes and on-site support</a:t>
            </a:r>
            <a:endParaRPr lang="en-US" altLang="en-US" sz="1400" dirty="0">
              <a:cs typeface="Arial"/>
            </a:endParaRPr>
          </a:p>
          <a:p>
            <a:pPr lvl="1" indent="-188595" eaLnBrk="1" hangingPunct="1"/>
            <a:r>
              <a:rPr lang="en-US" altLang="en-US" sz="1400" dirty="0"/>
              <a:t>Architecture closure - the design team rarely supplies the complete and final specification before the start of verification. This is both a dependency and a risk </a:t>
            </a:r>
            <a:endParaRPr lang="en-US" altLang="en-US" sz="1400" dirty="0">
              <a:cs typeface="Arial"/>
            </a:endParaRPr>
          </a:p>
          <a:p>
            <a:pPr lvl="1" indent="-188595" eaLnBrk="1" hangingPunct="1"/>
            <a:r>
              <a:rPr lang="en-US" altLang="en-US" sz="1400" dirty="0"/>
              <a:t>Having the available resources to complete the work on schedule.</a:t>
            </a:r>
            <a:endParaRPr lang="en-US" altLang="en-US" sz="1400" dirty="0">
              <a:cs typeface="Arial"/>
            </a:endParaRPr>
          </a:p>
        </p:txBody>
      </p:sp>
    </p:spTree>
    <p:extLst>
      <p:ext uri="{BB962C8B-B14F-4D97-AF65-F5344CB8AC3E}">
        <p14:creationId xmlns:p14="http://schemas.microsoft.com/office/powerpoint/2010/main" val="983814670"/>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a:extLst>
              <a:ext uri="{FF2B5EF4-FFF2-40B4-BE49-F238E27FC236}">
                <a16:creationId xmlns:a16="http://schemas.microsoft.com/office/drawing/2014/main" id="{CCFFEF29-F9B3-60B7-14C1-805A30FD992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4B34CF-FA80-4E63-A9F3-5FC5A1601D17}" type="slidenum">
              <a:rPr lang="de-DE" altLang="en-US">
                <a:solidFill>
                  <a:schemeClr val="bg1"/>
                </a:solidFill>
              </a:rPr>
              <a:pPr/>
              <a:t>23</a:t>
            </a:fld>
            <a:endParaRPr lang="de-DE" altLang="en-US">
              <a:solidFill>
                <a:schemeClr val="bg1"/>
              </a:solidFill>
            </a:endParaRPr>
          </a:p>
        </p:txBody>
      </p:sp>
      <p:sp>
        <p:nvSpPr>
          <p:cNvPr id="17411" name="Rectangle 2">
            <a:extLst>
              <a:ext uri="{FF2B5EF4-FFF2-40B4-BE49-F238E27FC236}">
                <a16:creationId xmlns:a16="http://schemas.microsoft.com/office/drawing/2014/main" id="{9754055E-C343-9E3E-9975-5FB451CC78A2}"/>
              </a:ext>
            </a:extLst>
          </p:cNvPr>
          <p:cNvSpPr>
            <a:spLocks noGrp="1" noChangeArrowheads="1"/>
          </p:cNvSpPr>
          <p:nvPr>
            <p:ph type="title"/>
          </p:nvPr>
        </p:nvSpPr>
        <p:spPr/>
        <p:txBody>
          <a:bodyPr/>
          <a:lstStyle/>
          <a:p>
            <a:pPr eaLnBrk="1" hangingPunct="1"/>
            <a:r>
              <a:rPr lang="en-US" altLang="en-US" dirty="0"/>
              <a:t>Resource Requirements I</a:t>
            </a:r>
          </a:p>
        </p:txBody>
      </p:sp>
      <p:sp>
        <p:nvSpPr>
          <p:cNvPr id="17412" name="Rectangle 3">
            <a:extLst>
              <a:ext uri="{FF2B5EF4-FFF2-40B4-BE49-F238E27FC236}">
                <a16:creationId xmlns:a16="http://schemas.microsoft.com/office/drawing/2014/main" id="{1E65EA4E-F0B9-9E9D-0E2F-03993D278A25}"/>
              </a:ext>
            </a:extLst>
          </p:cNvPr>
          <p:cNvSpPr>
            <a:spLocks noGrp="1" noChangeArrowheads="1"/>
          </p:cNvSpPr>
          <p:nvPr>
            <p:ph type="body" idx="1"/>
          </p:nvPr>
        </p:nvSpPr>
        <p:spPr/>
        <p:txBody>
          <a:bodyPr/>
          <a:lstStyle/>
          <a:p>
            <a:pPr eaLnBrk="1" hangingPunct="1"/>
            <a:r>
              <a:rPr lang="en-US" altLang="en-US" sz="1600" dirty="0"/>
              <a:t>With the environment architecture and test scenarios in place, the team can estimate its resource requirements </a:t>
            </a:r>
          </a:p>
          <a:p>
            <a:r>
              <a:rPr lang="en-US" sz="1600" dirty="0">
                <a:ea typeface="+mn-lt"/>
                <a:cs typeface="+mn-lt"/>
              </a:rPr>
              <a:t>People resource estimates vary based on the type of environment and the experience of the individuals: </a:t>
            </a:r>
            <a:endParaRPr lang="en-US" dirty="0">
              <a:ea typeface="+mn-lt"/>
              <a:cs typeface="+mn-lt"/>
            </a:endParaRPr>
          </a:p>
          <a:p>
            <a:pPr lvl="1" indent="-188595">
              <a:buFont typeface="Courier New" panose="05000000000000000000" pitchFamily="2" charset="2"/>
              <a:buChar char="o"/>
            </a:pPr>
            <a:r>
              <a:rPr lang="en-US" sz="1400" dirty="0">
                <a:ea typeface="+mn-lt"/>
                <a:cs typeface="+mn-lt"/>
              </a:rPr>
              <a:t>Reference model checking environments will require more people to implement, but their accuracy and checking capabilities are often worth the investment </a:t>
            </a:r>
          </a:p>
          <a:p>
            <a:pPr lvl="1" indent="-188595">
              <a:buFont typeface="Courier New" panose="05000000000000000000" pitchFamily="2" charset="2"/>
              <a:buChar char="o"/>
            </a:pPr>
            <a:r>
              <a:rPr lang="en-US" sz="1400" dirty="0">
                <a:ea typeface="+mn-lt"/>
                <a:cs typeface="+mn-lt"/>
              </a:rPr>
              <a:t>However, less resource-intensive solutions such as transaction-based checking may be adequate</a:t>
            </a:r>
          </a:p>
          <a:p>
            <a:pPr lvl="1" indent="-188595">
              <a:buFont typeface="Courier New" panose="05000000000000000000" pitchFamily="2" charset="2"/>
              <a:buChar char="o"/>
            </a:pPr>
            <a:r>
              <a:rPr lang="en-US" sz="1400" dirty="0">
                <a:ea typeface="+mn-lt"/>
                <a:cs typeface="+mn-lt"/>
              </a:rPr>
              <a:t>Experienced verification engineers will require less time to code and debug the environment</a:t>
            </a:r>
            <a:endParaRPr lang="en-US" sz="1400">
              <a:cs typeface="Arial"/>
            </a:endParaRPr>
          </a:p>
          <a:p>
            <a:endParaRPr lang="en-US" sz="1600" dirty="0">
              <a:cs typeface="Arial"/>
            </a:endParaRPr>
          </a:p>
          <a:p>
            <a:pPr eaLnBrk="1" hangingPunct="1"/>
            <a:r>
              <a:rPr lang="en-US" sz="1600" dirty="0">
                <a:ea typeface="+mn-lt"/>
                <a:cs typeface="+mn-lt"/>
              </a:rPr>
              <a:t>The verification leaders allocate people resources across the verification hierarchy, starting with the lowest level in the plan:</a:t>
            </a:r>
            <a:endParaRPr lang="en-US" dirty="0">
              <a:cs typeface="Arial"/>
            </a:endParaRPr>
          </a:p>
          <a:p>
            <a:pPr lvl="1" indent="-188595">
              <a:buFont typeface="Courier New" panose="05000000000000000000" pitchFamily="2" charset="2"/>
              <a:buChar char="o"/>
            </a:pPr>
            <a:r>
              <a:rPr lang="en-US" sz="1400" dirty="0">
                <a:ea typeface="+mn-lt"/>
                <a:cs typeface="+mn-lt"/>
              </a:rPr>
              <a:t>there are more total environments at the lower levels</a:t>
            </a:r>
            <a:endParaRPr lang="en-US" sz="1400">
              <a:cs typeface="Arial"/>
            </a:endParaRPr>
          </a:p>
          <a:p>
            <a:pPr lvl="1" indent="-188595">
              <a:buFont typeface="Courier New" panose="05000000000000000000" pitchFamily="2" charset="2"/>
              <a:buChar char="o"/>
            </a:pPr>
            <a:r>
              <a:rPr lang="en-US" sz="1400" dirty="0">
                <a:ea typeface="+mn-lt"/>
                <a:cs typeface="+mn-lt"/>
              </a:rPr>
              <a:t>the resource plan allocates fewer people per environment at the lower levels</a:t>
            </a:r>
          </a:p>
          <a:p>
            <a:pPr lvl="1" indent="-188595">
              <a:buFont typeface="Courier New" panose="05000000000000000000" pitchFamily="2" charset="2"/>
              <a:buChar char="o"/>
            </a:pPr>
            <a:r>
              <a:rPr lang="en-US" sz="1400" dirty="0">
                <a:ea typeface="+mn-lt"/>
                <a:cs typeface="+mn-lt"/>
              </a:rPr>
              <a:t>it takes fewer people to execute a unit environment than a system environment</a:t>
            </a:r>
          </a:p>
          <a:p>
            <a:pPr lvl="1" indent="-188595">
              <a:buFont typeface="Courier New" panose="05000000000000000000" pitchFamily="2" charset="2"/>
              <a:buChar char="o"/>
            </a:pPr>
            <a:r>
              <a:rPr lang="en-US" sz="1400" dirty="0">
                <a:ea typeface="+mn-lt"/>
                <a:cs typeface="+mn-lt"/>
              </a:rPr>
              <a:t>Typically, a single verification engineer will write all of the stimulus components at a unit level with another verification engineer to create the checking for that unit</a:t>
            </a:r>
          </a:p>
          <a:p>
            <a:pPr lvl="1" indent="-188595">
              <a:buFont typeface="Courier New" panose="05000000000000000000" pitchFamily="2" charset="2"/>
              <a:buChar char="o"/>
            </a:pPr>
            <a:r>
              <a:rPr lang="en-US" sz="1400" dirty="0">
                <a:ea typeface="+mn-lt"/>
                <a:cs typeface="+mn-lt"/>
              </a:rPr>
              <a:t>for a complex chip or system, there are too many interfaces for a single verification engineer to write all of the stimulus or checking components, so the team splits the development across multiple people along sensible partitions</a:t>
            </a:r>
            <a:endParaRPr lang="en-US">
              <a:cs typeface="Arial"/>
            </a:endParaRPr>
          </a:p>
          <a:p>
            <a:pPr lvl="1" indent="-188595">
              <a:buFont typeface="Courier New" panose="05000000000000000000" pitchFamily="2" charset="2"/>
              <a:buChar char="o"/>
            </a:pPr>
            <a:endParaRPr lang="en-US" sz="1400" dirty="0">
              <a:cs typeface="Arial"/>
            </a:endParaRPr>
          </a:p>
          <a:p>
            <a:pPr lvl="1" indent="-188595">
              <a:buFont typeface="Courier New" panose="05000000000000000000" pitchFamily="2" charset="2"/>
              <a:buChar char="o"/>
            </a:pPr>
            <a:endParaRPr lang="en-US" altLang="en-US" sz="1600" dirty="0"/>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a:extLst>
              <a:ext uri="{FF2B5EF4-FFF2-40B4-BE49-F238E27FC236}">
                <a16:creationId xmlns:a16="http://schemas.microsoft.com/office/drawing/2014/main" id="{CCFFEF29-F9B3-60B7-14C1-805A30FD992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4B34CF-FA80-4E63-A9F3-5FC5A1601D17}" type="slidenum">
              <a:rPr lang="de-DE" altLang="en-US">
                <a:solidFill>
                  <a:schemeClr val="bg1"/>
                </a:solidFill>
              </a:rPr>
              <a:pPr/>
              <a:t>24</a:t>
            </a:fld>
            <a:endParaRPr lang="de-DE" altLang="en-US">
              <a:solidFill>
                <a:schemeClr val="bg1"/>
              </a:solidFill>
            </a:endParaRPr>
          </a:p>
        </p:txBody>
      </p:sp>
      <p:sp>
        <p:nvSpPr>
          <p:cNvPr id="17411" name="Rectangle 2">
            <a:extLst>
              <a:ext uri="{FF2B5EF4-FFF2-40B4-BE49-F238E27FC236}">
                <a16:creationId xmlns:a16="http://schemas.microsoft.com/office/drawing/2014/main" id="{9754055E-C343-9E3E-9975-5FB451CC78A2}"/>
              </a:ext>
            </a:extLst>
          </p:cNvPr>
          <p:cNvSpPr>
            <a:spLocks noGrp="1" noChangeArrowheads="1"/>
          </p:cNvSpPr>
          <p:nvPr>
            <p:ph type="title"/>
          </p:nvPr>
        </p:nvSpPr>
        <p:spPr/>
        <p:txBody>
          <a:bodyPr/>
          <a:lstStyle/>
          <a:p>
            <a:pPr eaLnBrk="1" hangingPunct="1"/>
            <a:r>
              <a:rPr lang="en-US" altLang="en-US" dirty="0"/>
              <a:t>Resource Requirements II</a:t>
            </a:r>
          </a:p>
        </p:txBody>
      </p:sp>
      <p:sp>
        <p:nvSpPr>
          <p:cNvPr id="17412" name="Rectangle 3">
            <a:extLst>
              <a:ext uri="{FF2B5EF4-FFF2-40B4-BE49-F238E27FC236}">
                <a16:creationId xmlns:a16="http://schemas.microsoft.com/office/drawing/2014/main" id="{1E65EA4E-F0B9-9E9D-0E2F-03993D278A25}"/>
              </a:ext>
            </a:extLst>
          </p:cNvPr>
          <p:cNvSpPr>
            <a:spLocks noGrp="1" noChangeArrowheads="1"/>
          </p:cNvSpPr>
          <p:nvPr>
            <p:ph type="body" idx="1"/>
          </p:nvPr>
        </p:nvSpPr>
        <p:spPr/>
        <p:txBody>
          <a:bodyPr/>
          <a:lstStyle/>
          <a:p>
            <a:pPr eaLnBrk="1" hangingPunct="1"/>
            <a:r>
              <a:rPr lang="en-US" altLang="en-US" sz="1600" dirty="0"/>
              <a:t>Resource requirements include not only people but also compute and license resources</a:t>
            </a:r>
            <a:endParaRPr lang="en-US" altLang="en-US" sz="1600" dirty="0">
              <a:cs typeface="Arial"/>
            </a:endParaRPr>
          </a:p>
          <a:p>
            <a:pPr eaLnBrk="1" hangingPunct="1"/>
            <a:endParaRPr lang="en-US" altLang="en-US" sz="1600"/>
          </a:p>
          <a:p>
            <a:pPr eaLnBrk="1" hangingPunct="1"/>
            <a:r>
              <a:rPr lang="en-US" altLang="en-US" sz="1600" dirty="0"/>
              <a:t>Estimate of the required compute resources is calculated based on the length of one test scenario and the estimated number of tests to run during the whole verification cycle </a:t>
            </a:r>
            <a:endParaRPr lang="en-US" altLang="en-US" sz="1600" dirty="0">
              <a:cs typeface="Arial"/>
            </a:endParaRPr>
          </a:p>
          <a:p>
            <a:pPr eaLnBrk="1" hangingPunct="1"/>
            <a:endParaRPr lang="en-US" altLang="en-US" sz="1600">
              <a:cs typeface="Arial"/>
            </a:endParaRPr>
          </a:p>
          <a:p>
            <a:pPr eaLnBrk="1" hangingPunct="1"/>
            <a:r>
              <a:rPr lang="en-US" altLang="en-US" sz="1600" dirty="0"/>
              <a:t>These numbers should be consistent with the time and computing resources available for the project (the limiting factor could be central processing units or licenses available to the project), which may drive requests for additional compute or license resources</a:t>
            </a:r>
            <a:endParaRPr lang="en-US" altLang="en-US" sz="1600" dirty="0">
              <a:cs typeface="Arial"/>
            </a:endParaRPr>
          </a:p>
          <a:p>
            <a:pPr eaLnBrk="1" hangingPunct="1"/>
            <a:endParaRPr lang="en-US" altLang="en-US" sz="1600"/>
          </a:p>
          <a:p>
            <a:pPr eaLnBrk="1" hangingPunct="1"/>
            <a:r>
              <a:rPr lang="en-US" altLang="en-US" sz="1600" dirty="0"/>
              <a:t>When deciding on the length of tests, keep in mind that long tests </a:t>
            </a:r>
            <a:r>
              <a:rPr lang="en-US" altLang="en-US" sz="1600" i="1" dirty="0"/>
              <a:t>might </a:t>
            </a:r>
            <a:r>
              <a:rPr lang="en-US" altLang="en-US" sz="1600" dirty="0"/>
              <a:t>reach more interesting DUV scenarios, but they are harder to debug when they fail </a:t>
            </a:r>
            <a:endParaRPr lang="en-US" altLang="en-US" sz="1600" dirty="0">
              <a:cs typeface="Arial"/>
            </a:endParaRPr>
          </a:p>
          <a:p>
            <a:pPr eaLnBrk="1" hangingPunct="1"/>
            <a:endParaRPr lang="en-US" altLang="en-US" sz="1600"/>
          </a:p>
          <a:p>
            <a:pPr eaLnBrk="1" hangingPunct="1"/>
            <a:r>
              <a:rPr lang="en-US" altLang="en-US" sz="1600" dirty="0"/>
              <a:t>It may be more beneficial to have many smaller (more focused and easier-to-debug) tests than a few long ones </a:t>
            </a:r>
            <a:endParaRPr lang="en-US" altLang="en-US" sz="1600" dirty="0">
              <a:cs typeface="Arial"/>
            </a:endParaRPr>
          </a:p>
        </p:txBody>
      </p:sp>
    </p:spTree>
    <p:extLst>
      <p:ext uri="{BB962C8B-B14F-4D97-AF65-F5344CB8AC3E}">
        <p14:creationId xmlns:p14="http://schemas.microsoft.com/office/powerpoint/2010/main" val="122973372"/>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5">
            <a:extLst>
              <a:ext uri="{FF2B5EF4-FFF2-40B4-BE49-F238E27FC236}">
                <a16:creationId xmlns:a16="http://schemas.microsoft.com/office/drawing/2014/main" id="{2190B1AF-7D5A-8684-F09E-DBD067FE68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66C4A7-AEC8-4A74-B39B-EC0448A30B96}" type="slidenum">
              <a:rPr lang="de-DE" altLang="en-US">
                <a:solidFill>
                  <a:schemeClr val="bg1"/>
                </a:solidFill>
              </a:rPr>
              <a:pPr/>
              <a:t>25</a:t>
            </a:fld>
            <a:endParaRPr lang="de-DE" altLang="en-US">
              <a:solidFill>
                <a:schemeClr val="bg1"/>
              </a:solidFill>
            </a:endParaRPr>
          </a:p>
        </p:txBody>
      </p:sp>
      <p:sp>
        <p:nvSpPr>
          <p:cNvPr id="18435" name="Rectangle 2">
            <a:extLst>
              <a:ext uri="{FF2B5EF4-FFF2-40B4-BE49-F238E27FC236}">
                <a16:creationId xmlns:a16="http://schemas.microsoft.com/office/drawing/2014/main" id="{1AAC74B7-9AD6-F662-7BAB-32C73A36E08C}"/>
              </a:ext>
            </a:extLst>
          </p:cNvPr>
          <p:cNvSpPr>
            <a:spLocks noGrp="1" noChangeArrowheads="1"/>
          </p:cNvSpPr>
          <p:nvPr>
            <p:ph type="title"/>
          </p:nvPr>
        </p:nvSpPr>
        <p:spPr/>
        <p:txBody>
          <a:bodyPr/>
          <a:lstStyle/>
          <a:p>
            <a:pPr eaLnBrk="1" hangingPunct="1"/>
            <a:r>
              <a:rPr lang="en-US" altLang="en-US" dirty="0"/>
              <a:t>Schedule Details I</a:t>
            </a:r>
          </a:p>
        </p:txBody>
      </p:sp>
      <p:sp>
        <p:nvSpPr>
          <p:cNvPr id="18436" name="Rectangle 3">
            <a:extLst>
              <a:ext uri="{FF2B5EF4-FFF2-40B4-BE49-F238E27FC236}">
                <a16:creationId xmlns:a16="http://schemas.microsoft.com/office/drawing/2014/main" id="{0C388106-54A9-8E3A-E752-AEBFF9879F04}"/>
              </a:ext>
            </a:extLst>
          </p:cNvPr>
          <p:cNvSpPr>
            <a:spLocks noGrp="1" noChangeArrowheads="1"/>
          </p:cNvSpPr>
          <p:nvPr>
            <p:ph type="body" sz="half" idx="1"/>
          </p:nvPr>
        </p:nvSpPr>
        <p:spPr>
          <a:xfrm>
            <a:off x="319088" y="863600"/>
            <a:ext cx="8201436" cy="5298388"/>
          </a:xfrm>
        </p:spPr>
        <p:txBody>
          <a:bodyPr/>
          <a:lstStyle/>
          <a:p>
            <a:pPr eaLnBrk="1" hangingPunct="1"/>
            <a:r>
              <a:rPr lang="en-US" altLang="en-US" sz="1400" dirty="0"/>
              <a:t>The final portion of verification planning is to document the timeline for each of the verification activities</a:t>
            </a:r>
          </a:p>
          <a:p>
            <a:pPr eaLnBrk="1" hangingPunct="1"/>
            <a:endParaRPr lang="en-US" altLang="en-US" sz="1400"/>
          </a:p>
          <a:p>
            <a:pPr eaLnBrk="1" hangingPunct="1"/>
            <a:r>
              <a:rPr lang="en-US" altLang="en-US" sz="1400" dirty="0"/>
              <a:t>The first step is to create a high-level schedule before filling in the details. It starts with a delivery of the specification and completes with chip release(s) to manufacturing </a:t>
            </a:r>
            <a:endParaRPr lang="en-US" altLang="en-US" sz="1400" dirty="0">
              <a:cs typeface="Arial"/>
            </a:endParaRPr>
          </a:p>
          <a:p>
            <a:pPr eaLnBrk="1" hangingPunct="1"/>
            <a:endParaRPr lang="en-US" altLang="en-US" sz="1400"/>
          </a:p>
          <a:p>
            <a:pPr eaLnBrk="1" hangingPunct="1"/>
            <a:r>
              <a:rPr lang="en-US" sz="1400" dirty="0">
                <a:ea typeface="+mn-lt"/>
                <a:cs typeface="+mn-lt"/>
              </a:rPr>
              <a:t>For each level of the hierarchy, the high-level schedule includes the development of verification environments, the debugging of the HDL, and the regression stage</a:t>
            </a:r>
            <a:endParaRPr lang="en-US" dirty="0">
              <a:cs typeface="Arial"/>
            </a:endParaRPr>
          </a:p>
          <a:p>
            <a:endParaRPr lang="en-US" sz="1400" dirty="0"/>
          </a:p>
          <a:p>
            <a:r>
              <a:rPr lang="en-US" sz="1400" dirty="0">
                <a:ea typeface="+mn-lt"/>
                <a:cs typeface="+mn-lt"/>
              </a:rPr>
              <a:t>A key delivery in the schedule is the first drop of HDL to the verification team</a:t>
            </a:r>
          </a:p>
          <a:p>
            <a:pPr lvl="1" indent="-188595">
              <a:buFont typeface="Courier New" panose="05000000000000000000" pitchFamily="2" charset="2"/>
              <a:buChar char="o"/>
            </a:pPr>
            <a:r>
              <a:rPr lang="en-US" sz="1400" dirty="0">
                <a:cs typeface="Arial"/>
              </a:rPr>
              <a:t>An HDL drop consists of enough HDL to perform specific DUV functions </a:t>
            </a:r>
          </a:p>
          <a:p>
            <a:pPr lvl="1" indent="-188595">
              <a:buFont typeface="Courier New" panose="05000000000000000000" pitchFamily="2" charset="2"/>
              <a:buChar char="o"/>
            </a:pPr>
            <a:r>
              <a:rPr lang="en-US" sz="1400" dirty="0">
                <a:cs typeface="Arial"/>
              </a:rPr>
              <a:t>Often, there are multiple drops of HDL in the development cycle: this allows the verification team to make progress on basic functions while the HDL designers work on complex and secondary functions</a:t>
            </a:r>
          </a:p>
          <a:p>
            <a:pPr lvl="1" indent="-188595">
              <a:buFont typeface="Courier New" panose="05000000000000000000" pitchFamily="2" charset="2"/>
              <a:buChar char="o"/>
            </a:pPr>
            <a:r>
              <a:rPr lang="en-US" sz="1400" dirty="0">
                <a:cs typeface="Arial"/>
              </a:rPr>
              <a:t>This parallelization can streamline the schedule -</a:t>
            </a:r>
          </a:p>
          <a:p>
            <a:pPr lvl="1" indent="-188595">
              <a:buFont typeface="Courier New" panose="05000000000000000000" pitchFamily="2" charset="2"/>
              <a:buChar char="o"/>
            </a:pPr>
            <a:r>
              <a:rPr lang="en-US" sz="1400" dirty="0">
                <a:cs typeface="Arial"/>
              </a:rPr>
              <a:t>however, it will force the HDL designers to balance their time between creating new HDL and fixing newly discovered verification bugs in previous drops</a:t>
            </a:r>
          </a:p>
          <a:p>
            <a:endParaRPr lang="en-US" sz="1400" dirty="0">
              <a:cs typeface="Arial"/>
            </a:endParaRPr>
          </a:p>
          <a:p>
            <a:endParaRPr lang="en-US" sz="1400" dirty="0">
              <a:cs typeface="Arial"/>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5">
            <a:extLst>
              <a:ext uri="{FF2B5EF4-FFF2-40B4-BE49-F238E27FC236}">
                <a16:creationId xmlns:a16="http://schemas.microsoft.com/office/drawing/2014/main" id="{2190B1AF-7D5A-8684-F09E-DBD067FE68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66C4A7-AEC8-4A74-B39B-EC0448A30B96}" type="slidenum">
              <a:rPr lang="de-DE" altLang="en-US">
                <a:solidFill>
                  <a:schemeClr val="bg1"/>
                </a:solidFill>
              </a:rPr>
              <a:pPr/>
              <a:t>26</a:t>
            </a:fld>
            <a:endParaRPr lang="de-DE" altLang="en-US">
              <a:solidFill>
                <a:schemeClr val="bg1"/>
              </a:solidFill>
            </a:endParaRPr>
          </a:p>
        </p:txBody>
      </p:sp>
      <p:sp>
        <p:nvSpPr>
          <p:cNvPr id="18435" name="Rectangle 2">
            <a:extLst>
              <a:ext uri="{FF2B5EF4-FFF2-40B4-BE49-F238E27FC236}">
                <a16:creationId xmlns:a16="http://schemas.microsoft.com/office/drawing/2014/main" id="{1AAC74B7-9AD6-F662-7BAB-32C73A36E08C}"/>
              </a:ext>
            </a:extLst>
          </p:cNvPr>
          <p:cNvSpPr>
            <a:spLocks noGrp="1" noChangeArrowheads="1"/>
          </p:cNvSpPr>
          <p:nvPr>
            <p:ph type="title"/>
          </p:nvPr>
        </p:nvSpPr>
        <p:spPr/>
        <p:txBody>
          <a:bodyPr/>
          <a:lstStyle/>
          <a:p>
            <a:pPr eaLnBrk="1" hangingPunct="1"/>
            <a:r>
              <a:rPr lang="en-US" altLang="en-US" dirty="0"/>
              <a:t>Schedule Details II</a:t>
            </a:r>
          </a:p>
        </p:txBody>
      </p:sp>
      <p:sp>
        <p:nvSpPr>
          <p:cNvPr id="18436" name="Rectangle 3">
            <a:extLst>
              <a:ext uri="{FF2B5EF4-FFF2-40B4-BE49-F238E27FC236}">
                <a16:creationId xmlns:a16="http://schemas.microsoft.com/office/drawing/2014/main" id="{0C388106-54A9-8E3A-E752-AEBFF9879F04}"/>
              </a:ext>
            </a:extLst>
          </p:cNvPr>
          <p:cNvSpPr>
            <a:spLocks noGrp="1" noChangeArrowheads="1"/>
          </p:cNvSpPr>
          <p:nvPr>
            <p:ph type="body" sz="half" idx="1"/>
          </p:nvPr>
        </p:nvSpPr>
        <p:spPr>
          <a:xfrm>
            <a:off x="319088" y="863600"/>
            <a:ext cx="4618723" cy="3825875"/>
          </a:xfrm>
        </p:spPr>
        <p:txBody>
          <a:bodyPr/>
          <a:lstStyle/>
          <a:p>
            <a:pPr eaLnBrk="1" hangingPunct="1"/>
            <a:r>
              <a:rPr lang="en-US" sz="1400" dirty="0">
                <a:ea typeface="+mn-lt"/>
                <a:cs typeface="+mn-lt"/>
              </a:rPr>
              <a:t>The verification leaders must estimate how long it will take to create the basic verification environment. In most cases, this time is closely aligned with how long it takes the designers to create the first HDL delivery</a:t>
            </a:r>
            <a:endParaRPr lang="en-US" sz="1400" dirty="0">
              <a:cs typeface="Arial"/>
            </a:endParaRPr>
          </a:p>
          <a:p>
            <a:r>
              <a:rPr lang="en-US" sz="1400" dirty="0">
                <a:ea typeface="+mn-lt"/>
                <a:cs typeface="+mn-lt"/>
              </a:rPr>
              <a:t>The second time estimate is the duration of the debug portion of the schedule, which begins after the initial delivery of environment and HDL </a:t>
            </a:r>
            <a:endParaRPr lang="en-US" dirty="0">
              <a:ea typeface="+mn-lt"/>
              <a:cs typeface="+mn-lt"/>
            </a:endParaRPr>
          </a:p>
          <a:p>
            <a:r>
              <a:rPr lang="en-US" sz="1400" dirty="0">
                <a:ea typeface="+mn-lt"/>
                <a:cs typeface="+mn-lt"/>
              </a:rPr>
              <a:t>The estimated duration of this portion of the schedule is based on how long it should take to run through the test matrix, but this estimate must account for further HDL delivery dates as well </a:t>
            </a:r>
            <a:endParaRPr lang="en-US" dirty="0">
              <a:ea typeface="+mn-lt"/>
              <a:cs typeface="+mn-lt"/>
            </a:endParaRPr>
          </a:p>
          <a:p>
            <a:r>
              <a:rPr lang="en-US" sz="1400" dirty="0">
                <a:ea typeface="+mn-lt"/>
                <a:cs typeface="+mn-lt"/>
              </a:rPr>
              <a:t>The remaining timeframe before the chip release to manufacturing is set aside for regression</a:t>
            </a:r>
            <a:endParaRPr lang="en-US" dirty="0"/>
          </a:p>
          <a:p>
            <a:pPr eaLnBrk="1" hangingPunct="1"/>
            <a:endParaRPr lang="en-US" altLang="en-US" sz="1400" dirty="0"/>
          </a:p>
          <a:p>
            <a:r>
              <a:rPr lang="en-US" altLang="en-US" sz="1400" dirty="0"/>
              <a:t>The schedule must allow enough time for each level of hierarchy to test the function before the next level starts.</a:t>
            </a:r>
            <a:endParaRPr lang="en-US" altLang="en-US" sz="1400">
              <a:cs typeface="Arial"/>
            </a:endParaRPr>
          </a:p>
          <a:p>
            <a:pPr eaLnBrk="1" hangingPunct="1"/>
            <a:endParaRPr lang="en-US" altLang="en-US" sz="1400"/>
          </a:p>
          <a:p>
            <a:pPr eaLnBrk="1" hangingPunct="1"/>
            <a:r>
              <a:rPr lang="en-US" altLang="en-US" sz="1400" dirty="0"/>
              <a:t>A good practice is to start the next level of verification when the bug rate from the lower level has dropped. This ensures that the resources stay focused on the most productive verification level.</a:t>
            </a:r>
            <a:endParaRPr lang="en-US" altLang="en-US" sz="1400" dirty="0">
              <a:cs typeface="Arial"/>
            </a:endParaRPr>
          </a:p>
        </p:txBody>
      </p:sp>
      <p:pic>
        <p:nvPicPr>
          <p:cNvPr id="18437" name="Picture 4">
            <a:extLst>
              <a:ext uri="{FF2B5EF4-FFF2-40B4-BE49-F238E27FC236}">
                <a16:creationId xmlns:a16="http://schemas.microsoft.com/office/drawing/2014/main" id="{52FDA2F3-F471-3E30-126E-D327D501A40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02225" y="736600"/>
            <a:ext cx="3169552" cy="2617016"/>
          </a:xfrm>
          <a:noFill/>
        </p:spPr>
      </p:pic>
      <p:pic>
        <p:nvPicPr>
          <p:cNvPr id="18438" name="Picture 5">
            <a:extLst>
              <a:ext uri="{FF2B5EF4-FFF2-40B4-BE49-F238E27FC236}">
                <a16:creationId xmlns:a16="http://schemas.microsoft.com/office/drawing/2014/main" id="{8C4C2FD8-373E-BEB4-BC83-1C66FA0E9ADD}"/>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78438" y="4041775"/>
            <a:ext cx="2859087" cy="2070100"/>
          </a:xfrm>
          <a:noFill/>
        </p:spPr>
      </p:pic>
      <p:sp>
        <p:nvSpPr>
          <p:cNvPr id="18439" name="Rectangle 6">
            <a:extLst>
              <a:ext uri="{FF2B5EF4-FFF2-40B4-BE49-F238E27FC236}">
                <a16:creationId xmlns:a16="http://schemas.microsoft.com/office/drawing/2014/main" id="{BE07773E-EAA1-0B55-F5E9-40232A5BDB5F}"/>
              </a:ext>
            </a:extLst>
          </p:cNvPr>
          <p:cNvSpPr>
            <a:spLocks noChangeArrowheads="1"/>
          </p:cNvSpPr>
          <p:nvPr/>
        </p:nvSpPr>
        <p:spPr bwMode="auto">
          <a:xfrm>
            <a:off x="5041900" y="3357563"/>
            <a:ext cx="3794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High-level schedule showing the first half of the verification cycle. The major checkpoints include design deliveries, environment development, debug, and regression.</a:t>
            </a:r>
          </a:p>
        </p:txBody>
      </p:sp>
    </p:spTree>
    <p:extLst>
      <p:ext uri="{BB962C8B-B14F-4D97-AF65-F5344CB8AC3E}">
        <p14:creationId xmlns:p14="http://schemas.microsoft.com/office/powerpoint/2010/main" val="1711325344"/>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AA8A187-84E3-80A7-9F73-22DFCC8DE055}"/>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Verification Plan Example</a:t>
            </a:r>
          </a:p>
        </p:txBody>
      </p:sp>
      <p:sp>
        <p:nvSpPr>
          <p:cNvPr id="19459" name="Rectangle 3">
            <a:extLst>
              <a:ext uri="{FF2B5EF4-FFF2-40B4-BE49-F238E27FC236}">
                <a16:creationId xmlns:a16="http://schemas.microsoft.com/office/drawing/2014/main" id="{334B4C3A-1B7D-15E1-BC73-E80726C34D0E}"/>
              </a:ext>
            </a:extLst>
          </p:cNvPr>
          <p:cNvSpPr>
            <a:spLocks noGrp="1" noChangeArrowheads="1"/>
          </p:cNvSpPr>
          <p:nvPr>
            <p:ph type="subTitle" idx="1"/>
          </p:nvPr>
        </p:nvSpPr>
        <p:spPr/>
        <p:txBody>
          <a:bodyPr/>
          <a:lstStyle/>
          <a:p>
            <a:pPr eaLnBrk="1" hangingPunct="1"/>
            <a:r>
              <a:rPr lang="en-US" altLang="en-US"/>
              <a:t>Calc1</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a:extLst>
              <a:ext uri="{FF2B5EF4-FFF2-40B4-BE49-F238E27FC236}">
                <a16:creationId xmlns:a16="http://schemas.microsoft.com/office/drawing/2014/main" id="{5B37E773-46C9-64EA-62AE-A4C1D6D3866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DF0631-778D-40DC-A0F9-AB24332F44FD}" type="slidenum">
              <a:rPr lang="de-DE" altLang="en-US">
                <a:solidFill>
                  <a:schemeClr val="bg1"/>
                </a:solidFill>
              </a:rPr>
              <a:pPr/>
              <a:t>28</a:t>
            </a:fld>
            <a:endParaRPr lang="de-DE" altLang="en-US">
              <a:solidFill>
                <a:schemeClr val="bg1"/>
              </a:solidFill>
            </a:endParaRPr>
          </a:p>
        </p:txBody>
      </p:sp>
      <p:sp>
        <p:nvSpPr>
          <p:cNvPr id="20483" name="Rectangle 2">
            <a:extLst>
              <a:ext uri="{FF2B5EF4-FFF2-40B4-BE49-F238E27FC236}">
                <a16:creationId xmlns:a16="http://schemas.microsoft.com/office/drawing/2014/main" id="{B46885EF-DA88-8747-F2CE-99DB79F714E1}"/>
              </a:ext>
            </a:extLst>
          </p:cNvPr>
          <p:cNvSpPr>
            <a:spLocks noGrp="1" noChangeArrowheads="1"/>
          </p:cNvSpPr>
          <p:nvPr>
            <p:ph type="title"/>
          </p:nvPr>
        </p:nvSpPr>
        <p:spPr/>
        <p:txBody>
          <a:bodyPr/>
          <a:lstStyle/>
          <a:p>
            <a:pPr eaLnBrk="1" hangingPunct="1"/>
            <a:r>
              <a:rPr lang="en-US" altLang="en-US"/>
              <a:t>Design Description I</a:t>
            </a:r>
          </a:p>
        </p:txBody>
      </p:sp>
      <p:sp>
        <p:nvSpPr>
          <p:cNvPr id="20484" name="Rectangle 3">
            <a:extLst>
              <a:ext uri="{FF2B5EF4-FFF2-40B4-BE49-F238E27FC236}">
                <a16:creationId xmlns:a16="http://schemas.microsoft.com/office/drawing/2014/main" id="{08C597D6-EB5E-10CC-21D8-4345E41A4AEA}"/>
              </a:ext>
            </a:extLst>
          </p:cNvPr>
          <p:cNvSpPr>
            <a:spLocks noGrp="1" noChangeArrowheads="1"/>
          </p:cNvSpPr>
          <p:nvPr>
            <p:ph type="body" sz="half" idx="1"/>
          </p:nvPr>
        </p:nvSpPr>
        <p:spPr>
          <a:xfrm>
            <a:off x="319088" y="863600"/>
            <a:ext cx="5049837" cy="3825875"/>
          </a:xfrm>
        </p:spPr>
        <p:txBody>
          <a:bodyPr/>
          <a:lstStyle/>
          <a:p>
            <a:pPr eaLnBrk="1" hangingPunct="1"/>
            <a:r>
              <a:rPr lang="en-US" altLang="en-US" sz="1400" dirty="0"/>
              <a:t>Calc1 is a RTL design implementation of a four-operation calculator. The RTL can accept up to four simultaneous operators from its four ports </a:t>
            </a:r>
          </a:p>
          <a:p>
            <a:pPr eaLnBrk="1" hangingPunct="1"/>
            <a:endParaRPr lang="en-US" altLang="en-US" sz="1200"/>
          </a:p>
          <a:p>
            <a:pPr eaLnBrk="1" hangingPunct="1"/>
            <a:r>
              <a:rPr lang="en-US" altLang="en-US" sz="1400" dirty="0"/>
              <a:t>Each request uses one of four input ports to send the command and operand data. The four ports can each handle a single command in parallel</a:t>
            </a:r>
            <a:endParaRPr lang="en-US" altLang="en-US" sz="1400" dirty="0">
              <a:cs typeface="Arial"/>
            </a:endParaRPr>
          </a:p>
          <a:p>
            <a:pPr eaLnBrk="1" hangingPunct="1"/>
            <a:endParaRPr lang="en-US" altLang="en-US" sz="1200"/>
          </a:p>
          <a:p>
            <a:pPr eaLnBrk="1" hangingPunct="1"/>
            <a:r>
              <a:rPr lang="en-US" altLang="en-US" sz="1400" dirty="0"/>
              <a:t>Each command will receive a response from the calculator design. Except in the case of an error condition, the response will include the result of the operation</a:t>
            </a:r>
            <a:endParaRPr lang="en-US" altLang="en-US" sz="1400" dirty="0">
              <a:cs typeface="Arial"/>
            </a:endParaRPr>
          </a:p>
          <a:p>
            <a:pPr eaLnBrk="1" hangingPunct="1"/>
            <a:endParaRPr lang="en-US" altLang="en-US" sz="1200"/>
          </a:p>
          <a:p>
            <a:pPr eaLnBrk="1" hangingPunct="1"/>
            <a:r>
              <a:rPr lang="en-US" altLang="en-US" sz="1400" dirty="0"/>
              <a:t>Figure shows the input and output signals for Calc1</a:t>
            </a:r>
            <a:endParaRPr lang="en-US" altLang="en-US" sz="1400" dirty="0">
              <a:cs typeface="Arial"/>
            </a:endParaRPr>
          </a:p>
          <a:p>
            <a:pPr eaLnBrk="1" hangingPunct="1"/>
            <a:r>
              <a:rPr lang="en-US" altLang="en-US" sz="1400" dirty="0"/>
              <a:t>Each of the four Calc1 ports has two separate input busses and two output busses. </a:t>
            </a:r>
          </a:p>
          <a:p>
            <a:pPr eaLnBrk="1" hangingPunct="1"/>
            <a:endParaRPr lang="en-US" altLang="en-US" sz="1200"/>
          </a:p>
          <a:p>
            <a:pPr eaLnBrk="1" hangingPunct="1"/>
            <a:r>
              <a:rPr lang="en-US" altLang="en-US" sz="1400" dirty="0"/>
              <a:t>Table 1 shows the command and decode values for the 4-bit command bus.</a:t>
            </a:r>
          </a:p>
          <a:p>
            <a:pPr eaLnBrk="1" hangingPunct="1"/>
            <a:endParaRPr lang="en-US" altLang="en-US" sz="1200"/>
          </a:p>
          <a:p>
            <a:pPr eaLnBrk="1" hangingPunct="1"/>
            <a:r>
              <a:rPr lang="en-US" altLang="en-US" sz="1400" dirty="0"/>
              <a:t>Table 2 shows how the Calc1 design operates on the two operands.</a:t>
            </a:r>
            <a:endParaRPr lang="en-US" altLang="en-US" sz="1400" dirty="0">
              <a:cs typeface="Arial"/>
            </a:endParaRPr>
          </a:p>
          <a:p>
            <a:pPr eaLnBrk="1" hangingPunct="1"/>
            <a:endParaRPr lang="en-US" altLang="en-US" sz="1200"/>
          </a:p>
          <a:p>
            <a:pPr eaLnBrk="1" hangingPunct="1"/>
            <a:r>
              <a:rPr lang="en-US" altLang="en-US" sz="1400" dirty="0"/>
              <a:t>Table 3 shows the possible responses for a given operation.</a:t>
            </a:r>
            <a:endParaRPr lang="en-US" altLang="en-US" sz="1400" dirty="0">
              <a:cs typeface="Arial"/>
            </a:endParaRPr>
          </a:p>
          <a:p>
            <a:pPr eaLnBrk="1" hangingPunct="1"/>
            <a:endParaRPr lang="en-US" altLang="en-US" sz="1400"/>
          </a:p>
        </p:txBody>
      </p:sp>
      <p:pic>
        <p:nvPicPr>
          <p:cNvPr id="20485" name="Picture 4">
            <a:extLst>
              <a:ext uri="{FF2B5EF4-FFF2-40B4-BE49-F238E27FC236}">
                <a16:creationId xmlns:a16="http://schemas.microsoft.com/office/drawing/2014/main" id="{6853D4C5-2549-DABC-5748-C05AC42FC47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70538" y="668338"/>
            <a:ext cx="3368675" cy="5519737"/>
          </a:xfrm>
        </p:spPr>
      </p:pic>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a:extLst>
              <a:ext uri="{FF2B5EF4-FFF2-40B4-BE49-F238E27FC236}">
                <a16:creationId xmlns:a16="http://schemas.microsoft.com/office/drawing/2014/main" id="{A4DD8438-0859-C492-E73C-2AB86C3E3AE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3CFD63-27C9-45A9-8291-74B13A752444}" type="slidenum">
              <a:rPr lang="de-DE" altLang="en-US">
                <a:solidFill>
                  <a:schemeClr val="bg1"/>
                </a:solidFill>
              </a:rPr>
              <a:pPr/>
              <a:t>29</a:t>
            </a:fld>
            <a:endParaRPr lang="de-DE" altLang="en-US">
              <a:solidFill>
                <a:schemeClr val="bg1"/>
              </a:solidFill>
            </a:endParaRPr>
          </a:p>
        </p:txBody>
      </p:sp>
      <p:sp>
        <p:nvSpPr>
          <p:cNvPr id="21507" name="Rectangle 2">
            <a:extLst>
              <a:ext uri="{FF2B5EF4-FFF2-40B4-BE49-F238E27FC236}">
                <a16:creationId xmlns:a16="http://schemas.microsoft.com/office/drawing/2014/main" id="{8D3E3817-C269-9235-9EB8-D8C39F16E68C}"/>
              </a:ext>
            </a:extLst>
          </p:cNvPr>
          <p:cNvSpPr>
            <a:spLocks noGrp="1" noChangeArrowheads="1"/>
          </p:cNvSpPr>
          <p:nvPr>
            <p:ph type="title"/>
          </p:nvPr>
        </p:nvSpPr>
        <p:spPr/>
        <p:txBody>
          <a:bodyPr/>
          <a:lstStyle/>
          <a:p>
            <a:pPr eaLnBrk="1" hangingPunct="1"/>
            <a:r>
              <a:rPr lang="en-US" altLang="en-US"/>
              <a:t>Design Description II</a:t>
            </a:r>
          </a:p>
        </p:txBody>
      </p:sp>
      <p:sp>
        <p:nvSpPr>
          <p:cNvPr id="21508" name="Rectangle 3">
            <a:extLst>
              <a:ext uri="{FF2B5EF4-FFF2-40B4-BE49-F238E27FC236}">
                <a16:creationId xmlns:a16="http://schemas.microsoft.com/office/drawing/2014/main" id="{66DB6696-B38A-52DA-3EF0-5E12475ABF86}"/>
              </a:ext>
            </a:extLst>
          </p:cNvPr>
          <p:cNvSpPr>
            <a:spLocks noGrp="1" noChangeArrowheads="1"/>
          </p:cNvSpPr>
          <p:nvPr>
            <p:ph type="body" sz="half" idx="1"/>
          </p:nvPr>
        </p:nvSpPr>
        <p:spPr/>
        <p:txBody>
          <a:bodyPr/>
          <a:lstStyle/>
          <a:p>
            <a:pPr eaLnBrk="1" hangingPunct="1"/>
            <a:r>
              <a:rPr lang="en-US" altLang="en-US" sz="1400"/>
              <a:t>Figure shows a timing diagram of the command and response sequence for a single successful command on Port 1. The command and first operand of data appear on the first cycle of the sequence, and the second operand data follows on the second cycle. A few cycles pass, and the response appears on the output of the design, accompanied by the result data.</a:t>
            </a:r>
          </a:p>
          <a:p>
            <a:pPr eaLnBrk="1" hangingPunct="1"/>
            <a:endParaRPr lang="en-US" altLang="en-US" sz="1000"/>
          </a:p>
          <a:p>
            <a:pPr eaLnBrk="1" hangingPunct="1"/>
            <a:r>
              <a:rPr lang="en-US" altLang="en-US" sz="1400"/>
              <a:t>Each port may have one operation ongoing at a time. Once a port sends a command, it may not send another command until it receives a response for the preceding command.</a:t>
            </a:r>
          </a:p>
          <a:p>
            <a:pPr eaLnBrk="1" hangingPunct="1"/>
            <a:endParaRPr lang="en-US" altLang="en-US" sz="1000"/>
          </a:p>
          <a:p>
            <a:pPr eaLnBrk="1" hangingPunct="1"/>
            <a:r>
              <a:rPr lang="en-US" altLang="en-US" sz="1400"/>
              <a:t>Each port is independent of the others: all four ports may send commands concurrently or any combination of commands across cycles.</a:t>
            </a:r>
          </a:p>
          <a:p>
            <a:pPr eaLnBrk="1" hangingPunct="1"/>
            <a:endParaRPr lang="en-US" altLang="en-US" sz="1000"/>
          </a:p>
          <a:p>
            <a:pPr eaLnBrk="1" hangingPunct="1"/>
            <a:r>
              <a:rPr lang="en-US" altLang="en-US" sz="1400"/>
              <a:t>There is one ALU for adds and subtracts, and a second ALU for shift commands. Internal to the design is a priority logic scheme that sends commands to one ALU or the other, depending on the command decode. Calc1 services commands on a first-come, first-serve basis. Calc1 may service commands that arrive on the same cycle in any order. </a:t>
            </a:r>
          </a:p>
          <a:p>
            <a:pPr eaLnBrk="1" hangingPunct="1"/>
            <a:endParaRPr lang="en-US" altLang="en-US" sz="1400"/>
          </a:p>
        </p:txBody>
      </p:sp>
      <p:pic>
        <p:nvPicPr>
          <p:cNvPr id="21509" name="Picture 4">
            <a:extLst>
              <a:ext uri="{FF2B5EF4-FFF2-40B4-BE49-F238E27FC236}">
                <a16:creationId xmlns:a16="http://schemas.microsoft.com/office/drawing/2014/main" id="{CF92E107-6E04-CB30-D9EB-C8BCD6AC03B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08188" y="4287838"/>
            <a:ext cx="5146675" cy="1836737"/>
          </a:xfrm>
        </p:spPr>
      </p:pic>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391B819-B061-8414-221F-928BDBB42F4C}"/>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The Verification Plan</a:t>
            </a:r>
          </a:p>
        </p:txBody>
      </p:sp>
      <p:sp>
        <p:nvSpPr>
          <p:cNvPr id="5123" name="Rectangle 3">
            <a:extLst>
              <a:ext uri="{FF2B5EF4-FFF2-40B4-BE49-F238E27FC236}">
                <a16:creationId xmlns:a16="http://schemas.microsoft.com/office/drawing/2014/main" id="{41C33623-B433-3925-4141-52813ACB2D62}"/>
              </a:ext>
            </a:extLst>
          </p:cNvPr>
          <p:cNvSpPr>
            <a:spLocks noGrp="1" noChangeArrowheads="1"/>
          </p:cNvSpPr>
          <p:nvPr>
            <p:ph type="subTitle" idx="1"/>
          </p:nvPr>
        </p:nvSpPr>
        <p:spPr/>
        <p:txBody>
          <a:bodyPr/>
          <a:lstStyle/>
          <a:p>
            <a:pPr eaLnBrk="1" hangingPunct="1"/>
            <a:r>
              <a:rPr lang="en-US" altLang="en-US"/>
              <a:t>Introduction</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5776336F-F18B-0FB0-B7FD-BCCE65CA35E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26D26B-5869-4BF2-A02B-B7D169A780B8}" type="slidenum">
              <a:rPr lang="de-DE" altLang="en-US">
                <a:solidFill>
                  <a:schemeClr val="bg1"/>
                </a:solidFill>
              </a:rPr>
              <a:pPr/>
              <a:t>30</a:t>
            </a:fld>
            <a:endParaRPr lang="de-DE" altLang="en-US">
              <a:solidFill>
                <a:schemeClr val="bg1"/>
              </a:solidFill>
            </a:endParaRPr>
          </a:p>
        </p:txBody>
      </p:sp>
      <p:sp>
        <p:nvSpPr>
          <p:cNvPr id="22531" name="Rectangle 2">
            <a:extLst>
              <a:ext uri="{FF2B5EF4-FFF2-40B4-BE49-F238E27FC236}">
                <a16:creationId xmlns:a16="http://schemas.microsoft.com/office/drawing/2014/main" id="{B5ABDF70-58AA-836B-F649-17767A1045AC}"/>
              </a:ext>
            </a:extLst>
          </p:cNvPr>
          <p:cNvSpPr>
            <a:spLocks noGrp="1" noChangeArrowheads="1"/>
          </p:cNvSpPr>
          <p:nvPr>
            <p:ph type="title"/>
          </p:nvPr>
        </p:nvSpPr>
        <p:spPr/>
        <p:txBody>
          <a:bodyPr/>
          <a:lstStyle/>
          <a:p>
            <a:pPr eaLnBrk="1" hangingPunct="1"/>
            <a:r>
              <a:rPr lang="en-US" altLang="en-US" sz="2400"/>
              <a:t>Creating the Verification Plan for Calc1 – </a:t>
            </a:r>
            <a:br>
              <a:rPr lang="en-US" altLang="en-US" sz="2400"/>
            </a:br>
            <a:r>
              <a:rPr lang="en-US" altLang="en-US" sz="2400"/>
              <a:t>Description of Verification Levels</a:t>
            </a:r>
          </a:p>
        </p:txBody>
      </p:sp>
      <p:sp>
        <p:nvSpPr>
          <p:cNvPr id="22532" name="Rectangle 3">
            <a:extLst>
              <a:ext uri="{FF2B5EF4-FFF2-40B4-BE49-F238E27FC236}">
                <a16:creationId xmlns:a16="http://schemas.microsoft.com/office/drawing/2014/main" id="{CF27D79E-46D4-4F44-70E1-CC6BAAD70922}"/>
              </a:ext>
            </a:extLst>
          </p:cNvPr>
          <p:cNvSpPr>
            <a:spLocks noGrp="1" noChangeArrowheads="1"/>
          </p:cNvSpPr>
          <p:nvPr>
            <p:ph type="body" idx="1"/>
          </p:nvPr>
        </p:nvSpPr>
        <p:spPr/>
        <p:txBody>
          <a:bodyPr/>
          <a:lstStyle/>
          <a:p>
            <a:pPr eaLnBrk="1" hangingPunct="1"/>
            <a:r>
              <a:rPr lang="en-US" altLang="en-US" sz="1600"/>
              <a:t>Calc1 is a simple design used as an initial introduction to simulation-based verification. </a:t>
            </a:r>
          </a:p>
          <a:p>
            <a:pPr eaLnBrk="1" hangingPunct="1"/>
            <a:endParaRPr lang="en-US" altLang="en-US" sz="1600"/>
          </a:p>
          <a:p>
            <a:pPr eaLnBrk="1" hangingPunct="1"/>
            <a:r>
              <a:rPr lang="en-US" altLang="en-US" sz="1600"/>
              <a:t>Therefore, this design requires verification only at the top level of the DUV hierarchy; furthermore, the available specification only describes the top-level interfaces.</a:t>
            </a:r>
          </a:p>
          <a:p>
            <a:pPr eaLnBrk="1" hangingPunct="1"/>
            <a:endParaRPr lang="en-US" altLang="en-US" sz="1600"/>
          </a:p>
          <a:p>
            <a:pPr eaLnBrk="1" hangingPunct="1"/>
            <a:r>
              <a:rPr lang="en-US" altLang="en-US" sz="1600"/>
              <a:t>Verification at a lower level of hierarchy, such as the ALUs, would require an input and output description of that subunit.</a:t>
            </a:r>
          </a:p>
          <a:p>
            <a:pPr eaLnBrk="1" hangingPunct="1"/>
            <a:endParaRPr lang="en-US" altLang="en-US" sz="1600"/>
          </a:p>
          <a:p>
            <a:pPr eaLnBrk="1" hangingPunct="1"/>
            <a:r>
              <a:rPr lang="en-US" altLang="en-US" sz="1600"/>
              <a:t>However, if the people resources exist, it is better to do unit-level verification, thus placing the priority logic and ALUs under a microscope of verification and allowing a higher level of control and stress on the design. </a:t>
            </a:r>
          </a:p>
          <a:p>
            <a:pPr eaLnBrk="1" hangingPunct="1"/>
            <a:endParaRPr lang="en-US" altLang="en-US" sz="1600"/>
          </a:p>
          <a:p>
            <a:pPr eaLnBrk="1" hangingPunct="1"/>
            <a:r>
              <a:rPr lang="en-US" altLang="en-US" sz="1600"/>
              <a:t>Furthermore, in real-world designs, it is common for one designer’s logic to be available before others’ logic. If the priority logic HDL is ready for verification before the ALUs, the priority logic unit-level verification can commence without waiting for the entire chip. </a:t>
            </a:r>
          </a:p>
          <a:p>
            <a:pPr eaLnBrk="1" hangingPunct="1"/>
            <a:endParaRPr lang="en-US" altLang="en-US" sz="1600"/>
          </a:p>
          <a:p>
            <a:pPr eaLnBrk="1" hangingPunct="1"/>
            <a:r>
              <a:rPr lang="en-US" altLang="en-US" sz="1600"/>
              <a:t>This level of verification would add a dependency on the design team to document the unit interfaces.</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a:extLst>
              <a:ext uri="{FF2B5EF4-FFF2-40B4-BE49-F238E27FC236}">
                <a16:creationId xmlns:a16="http://schemas.microsoft.com/office/drawing/2014/main" id="{CBF64F73-D03C-B42B-2830-7F118D1B9B8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67C4FD-6F74-4BE5-95F6-913A62D18C81}" type="slidenum">
              <a:rPr lang="de-DE" altLang="en-US">
                <a:solidFill>
                  <a:schemeClr val="bg1"/>
                </a:solidFill>
              </a:rPr>
              <a:pPr/>
              <a:t>31</a:t>
            </a:fld>
            <a:endParaRPr lang="de-DE" altLang="en-US">
              <a:solidFill>
                <a:schemeClr val="bg1"/>
              </a:solidFill>
            </a:endParaRPr>
          </a:p>
        </p:txBody>
      </p:sp>
      <p:sp>
        <p:nvSpPr>
          <p:cNvPr id="23555" name="Rectangle 2">
            <a:extLst>
              <a:ext uri="{FF2B5EF4-FFF2-40B4-BE49-F238E27FC236}">
                <a16:creationId xmlns:a16="http://schemas.microsoft.com/office/drawing/2014/main" id="{9C3301E2-5174-FF46-FC01-B1653BD5B60D}"/>
              </a:ext>
            </a:extLst>
          </p:cNvPr>
          <p:cNvSpPr>
            <a:spLocks noGrp="1" noChangeArrowheads="1"/>
          </p:cNvSpPr>
          <p:nvPr>
            <p:ph type="title"/>
          </p:nvPr>
        </p:nvSpPr>
        <p:spPr/>
        <p:txBody>
          <a:bodyPr/>
          <a:lstStyle/>
          <a:p>
            <a:pPr eaLnBrk="1" hangingPunct="1"/>
            <a:r>
              <a:rPr lang="en-US" altLang="en-US"/>
              <a:t>Required Tools, Risks and Dependencies</a:t>
            </a:r>
          </a:p>
        </p:txBody>
      </p:sp>
      <p:sp>
        <p:nvSpPr>
          <p:cNvPr id="23556" name="Rectangle 3">
            <a:extLst>
              <a:ext uri="{FF2B5EF4-FFF2-40B4-BE49-F238E27FC236}">
                <a16:creationId xmlns:a16="http://schemas.microsoft.com/office/drawing/2014/main" id="{F0B17FD3-7F3B-1B8E-6BD6-20C0F998B5F7}"/>
              </a:ext>
            </a:extLst>
          </p:cNvPr>
          <p:cNvSpPr>
            <a:spLocks noGrp="1" noChangeArrowheads="1"/>
          </p:cNvSpPr>
          <p:nvPr>
            <p:ph type="body" idx="1"/>
          </p:nvPr>
        </p:nvSpPr>
        <p:spPr/>
        <p:txBody>
          <a:bodyPr/>
          <a:lstStyle/>
          <a:p>
            <a:pPr eaLnBrk="1" hangingPunct="1"/>
            <a:r>
              <a:rPr lang="en-US" altLang="en-US"/>
              <a:t>The tools inventory for Calc1 comprises a single software simulation engine (and license to run it) and one workstation, a waveform viewer, and a test case language or infrastructure. </a:t>
            </a:r>
          </a:p>
          <a:p>
            <a:pPr eaLnBrk="1" hangingPunct="1"/>
            <a:endParaRPr lang="en-US" altLang="en-US"/>
          </a:p>
          <a:p>
            <a:pPr eaLnBrk="1" hangingPunct="1"/>
            <a:r>
              <a:rPr lang="en-US" altLang="en-US"/>
              <a:t>The language or infrastructure must communicate with the simulation engine, which provides the means to drive the inputs, check the outputs, and clock the model of the design, which is simulated by the engine itself.</a:t>
            </a:r>
          </a:p>
          <a:p>
            <a:pPr eaLnBrk="1" hangingPunct="1"/>
            <a:endParaRPr lang="en-US" altLang="en-US"/>
          </a:p>
          <a:p>
            <a:pPr eaLnBrk="1" hangingPunct="1"/>
            <a:r>
              <a:rPr lang="en-US" altLang="en-US"/>
              <a:t>This exercise does not have risks worthy of documentation. </a:t>
            </a:r>
          </a:p>
          <a:p>
            <a:pPr eaLnBrk="1" hangingPunct="1"/>
            <a:endParaRPr lang="en-US" altLang="en-US"/>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3EF8D665-BEC3-0F1E-AB23-A8C32C11A5E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770EBF-46F2-4486-8706-C12DC45C1346}" type="slidenum">
              <a:rPr lang="de-DE" altLang="en-US">
                <a:solidFill>
                  <a:schemeClr val="bg1"/>
                </a:solidFill>
              </a:rPr>
              <a:pPr/>
              <a:t>32</a:t>
            </a:fld>
            <a:endParaRPr lang="de-DE" altLang="en-US">
              <a:solidFill>
                <a:schemeClr val="bg1"/>
              </a:solidFill>
            </a:endParaRPr>
          </a:p>
        </p:txBody>
      </p:sp>
      <p:sp>
        <p:nvSpPr>
          <p:cNvPr id="24579" name="Rectangle 2">
            <a:extLst>
              <a:ext uri="{FF2B5EF4-FFF2-40B4-BE49-F238E27FC236}">
                <a16:creationId xmlns:a16="http://schemas.microsoft.com/office/drawing/2014/main" id="{5C3C80AB-2C72-CFC0-8AEC-2305F11BB32D}"/>
              </a:ext>
            </a:extLst>
          </p:cNvPr>
          <p:cNvSpPr>
            <a:spLocks noGrp="1" noChangeArrowheads="1"/>
          </p:cNvSpPr>
          <p:nvPr>
            <p:ph type="title"/>
          </p:nvPr>
        </p:nvSpPr>
        <p:spPr/>
        <p:txBody>
          <a:bodyPr/>
          <a:lstStyle/>
          <a:p>
            <a:pPr eaLnBrk="1" hangingPunct="1"/>
            <a:r>
              <a:rPr lang="en-US" altLang="en-US"/>
              <a:t>Functions to be Verified and Test Scenarios: Matrix</a:t>
            </a:r>
          </a:p>
        </p:txBody>
      </p:sp>
      <p:sp>
        <p:nvSpPr>
          <p:cNvPr id="24580" name="Rectangle 3">
            <a:extLst>
              <a:ext uri="{FF2B5EF4-FFF2-40B4-BE49-F238E27FC236}">
                <a16:creationId xmlns:a16="http://schemas.microsoft.com/office/drawing/2014/main" id="{4164D13C-7CA1-20B7-1B5D-CA9EB6AE7EAE}"/>
              </a:ext>
            </a:extLst>
          </p:cNvPr>
          <p:cNvSpPr>
            <a:spLocks noGrp="1" noChangeArrowheads="1"/>
          </p:cNvSpPr>
          <p:nvPr>
            <p:ph type="body" sz="half" idx="1"/>
          </p:nvPr>
        </p:nvSpPr>
        <p:spPr/>
        <p:txBody>
          <a:bodyPr/>
          <a:lstStyle/>
          <a:p>
            <a:pPr eaLnBrk="1" hangingPunct="1"/>
            <a:r>
              <a:rPr lang="en-US" altLang="en-US" sz="1400"/>
              <a:t>Because Calc1 is simple, we have combined the </a:t>
            </a:r>
            <a:r>
              <a:rPr lang="en-US" altLang="en-US" sz="1400" i="1"/>
              <a:t>functions to be verified </a:t>
            </a:r>
            <a:r>
              <a:rPr lang="en-US" altLang="en-US" sz="1400"/>
              <a:t>and the </a:t>
            </a:r>
            <a:r>
              <a:rPr lang="en-US" altLang="en-US" sz="1400" i="1"/>
              <a:t>test case scenarios (matrix) </a:t>
            </a:r>
            <a:r>
              <a:rPr lang="en-US" altLang="en-US" sz="1400"/>
              <a:t>sections of the verification plan. </a:t>
            </a:r>
          </a:p>
          <a:p>
            <a:pPr eaLnBrk="1" hangingPunct="1"/>
            <a:endParaRPr lang="en-US" altLang="en-US" sz="1400"/>
          </a:p>
          <a:p>
            <a:pPr eaLnBrk="1" hangingPunct="1"/>
            <a:r>
              <a:rPr lang="en-US" altLang="en-US" sz="1400"/>
              <a:t>We list the details here in table format with a reference number for crosschecking tests against the verification plan.</a:t>
            </a:r>
          </a:p>
          <a:p>
            <a:pPr eaLnBrk="1" hangingPunct="1"/>
            <a:endParaRPr lang="en-US" altLang="en-US" sz="1400"/>
          </a:p>
          <a:p>
            <a:pPr eaLnBrk="1" hangingPunct="1"/>
            <a:r>
              <a:rPr lang="en-US" altLang="en-US" sz="1400"/>
              <a:t>Certain test case requirements jump out at the verification engineer.</a:t>
            </a:r>
          </a:p>
          <a:p>
            <a:pPr eaLnBrk="1" hangingPunct="1"/>
            <a:endParaRPr lang="en-US" altLang="en-US" sz="1400"/>
          </a:p>
          <a:p>
            <a:pPr eaLnBrk="1" hangingPunct="1"/>
            <a:r>
              <a:rPr lang="en-US" altLang="en-US" sz="1400"/>
              <a:t>From the Calc1 design description, it is clear that the verification engineer must create the following basic tests as shown in Table 1. </a:t>
            </a:r>
          </a:p>
          <a:p>
            <a:pPr eaLnBrk="1" hangingPunct="1"/>
            <a:endParaRPr lang="en-US" altLang="en-US" sz="1400"/>
          </a:p>
          <a:p>
            <a:pPr eaLnBrk="1" hangingPunct="1"/>
            <a:r>
              <a:rPr lang="en-US" altLang="en-US" sz="1400"/>
              <a:t>Beyond the basic functions described in Table 1 are a series of tests that involve scenarios that are more complex (Table 2). </a:t>
            </a:r>
          </a:p>
          <a:p>
            <a:pPr eaLnBrk="1" hangingPunct="1"/>
            <a:endParaRPr lang="en-US" altLang="en-US" sz="1400"/>
          </a:p>
          <a:p>
            <a:pPr eaLnBrk="1" hangingPunct="1"/>
            <a:r>
              <a:rPr lang="en-US" altLang="en-US" sz="1400"/>
              <a:t>Finally, there are generic tests and checks that are applicable to all verification plans (Table 3).</a:t>
            </a:r>
          </a:p>
        </p:txBody>
      </p:sp>
      <p:pic>
        <p:nvPicPr>
          <p:cNvPr id="24581" name="Picture 4">
            <a:extLst>
              <a:ext uri="{FF2B5EF4-FFF2-40B4-BE49-F238E27FC236}">
                <a16:creationId xmlns:a16="http://schemas.microsoft.com/office/drawing/2014/main" id="{A8246CCE-93C9-C2EF-AAA4-732E748BB3F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9350" y="676275"/>
            <a:ext cx="3733800" cy="5513388"/>
          </a:xfrm>
        </p:spPr>
      </p:pic>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a:extLst>
              <a:ext uri="{FF2B5EF4-FFF2-40B4-BE49-F238E27FC236}">
                <a16:creationId xmlns:a16="http://schemas.microsoft.com/office/drawing/2014/main" id="{667B5F1E-59E0-6A6D-B25A-7B58CA4E285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241E88-480B-4259-904F-656234F51CEB}" type="slidenum">
              <a:rPr lang="de-DE" altLang="en-US">
                <a:solidFill>
                  <a:schemeClr val="bg1"/>
                </a:solidFill>
              </a:rPr>
              <a:pPr/>
              <a:t>33</a:t>
            </a:fld>
            <a:endParaRPr lang="de-DE" altLang="en-US">
              <a:solidFill>
                <a:schemeClr val="bg1"/>
              </a:solidFill>
            </a:endParaRPr>
          </a:p>
        </p:txBody>
      </p:sp>
      <p:sp>
        <p:nvSpPr>
          <p:cNvPr id="25603" name="Rectangle 2">
            <a:extLst>
              <a:ext uri="{FF2B5EF4-FFF2-40B4-BE49-F238E27FC236}">
                <a16:creationId xmlns:a16="http://schemas.microsoft.com/office/drawing/2014/main" id="{ACE53A96-A660-AC7B-87E1-B4D421918731}"/>
              </a:ext>
            </a:extLst>
          </p:cNvPr>
          <p:cNvSpPr>
            <a:spLocks noGrp="1" noChangeArrowheads="1"/>
          </p:cNvSpPr>
          <p:nvPr>
            <p:ph type="title"/>
          </p:nvPr>
        </p:nvSpPr>
        <p:spPr/>
        <p:txBody>
          <a:bodyPr/>
          <a:lstStyle/>
          <a:p>
            <a:pPr eaLnBrk="1" hangingPunct="1"/>
            <a:r>
              <a:rPr lang="en-US" altLang="en-US"/>
              <a:t>Specific Tests and Methods: Environment I</a:t>
            </a:r>
          </a:p>
        </p:txBody>
      </p:sp>
      <p:sp>
        <p:nvSpPr>
          <p:cNvPr id="25604" name="Rectangle 3">
            <a:extLst>
              <a:ext uri="{FF2B5EF4-FFF2-40B4-BE49-F238E27FC236}">
                <a16:creationId xmlns:a16="http://schemas.microsoft.com/office/drawing/2014/main" id="{DD15761D-7CE0-5A32-C19D-C08D47BCB00E}"/>
              </a:ext>
            </a:extLst>
          </p:cNvPr>
          <p:cNvSpPr>
            <a:spLocks noGrp="1" noChangeArrowheads="1"/>
          </p:cNvSpPr>
          <p:nvPr>
            <p:ph type="body" idx="1"/>
          </p:nvPr>
        </p:nvSpPr>
        <p:spPr/>
        <p:txBody>
          <a:bodyPr/>
          <a:lstStyle/>
          <a:p>
            <a:pPr eaLnBrk="1" hangingPunct="1"/>
            <a:r>
              <a:rPr lang="en-US" altLang="en-US" sz="1600" i="1"/>
              <a:t>Type of Verification: Black Box, White Box, Grey Box</a:t>
            </a:r>
          </a:p>
          <a:p>
            <a:pPr lvl="1" eaLnBrk="1" hangingPunct="1"/>
            <a:r>
              <a:rPr lang="en-US" altLang="en-US" sz="1400"/>
              <a:t>A verification engineer can create all of the functions listed under the </a:t>
            </a:r>
            <a:r>
              <a:rPr lang="en-US" altLang="en-US" sz="1400" b="1"/>
              <a:t>functions to be verified</a:t>
            </a:r>
            <a:r>
              <a:rPr lang="en-US" altLang="en-US" sz="1400" i="1"/>
              <a:t> </a:t>
            </a:r>
            <a:r>
              <a:rPr lang="en-US" altLang="en-US" sz="1400"/>
              <a:t>section by driving the chip inputs and can check most scenarios by monitoring the chip outputs. This would indicate that black box checking is adequate. </a:t>
            </a:r>
          </a:p>
          <a:p>
            <a:pPr lvl="1" eaLnBrk="1" hangingPunct="1"/>
            <a:endParaRPr lang="en-US" altLang="en-US" sz="1400"/>
          </a:p>
          <a:p>
            <a:pPr lvl="1" eaLnBrk="1" hangingPunct="1"/>
            <a:r>
              <a:rPr lang="en-US" altLang="en-US" sz="1400"/>
              <a:t>However, checkers placed on certain logic functions internal to the design might flag logic flaws faster. These checkers include checks on internal queues or stacks, especially in the priority logic. This would verify that no command leaves the state of the machine dirty (item 2.1 in the list of functions to be verified). </a:t>
            </a:r>
          </a:p>
          <a:p>
            <a:pPr lvl="1" eaLnBrk="1" hangingPunct="1"/>
            <a:endParaRPr lang="en-US" altLang="en-US" sz="1400"/>
          </a:p>
          <a:p>
            <a:pPr lvl="1" eaLnBrk="1" hangingPunct="1"/>
            <a:r>
              <a:rPr lang="en-US" altLang="en-US" sz="1400"/>
              <a:t>In addition, the environment could include checks that verify fairness in the priority logic by monitoring the dispatch of commands to the ALUs (item 2.2 in the list of functions to be verified).</a:t>
            </a:r>
          </a:p>
          <a:p>
            <a:pPr lvl="1" eaLnBrk="1" hangingPunct="1"/>
            <a:endParaRPr lang="en-US" altLang="en-US" sz="1400"/>
          </a:p>
          <a:p>
            <a:pPr lvl="1" eaLnBrk="1" hangingPunct="1"/>
            <a:r>
              <a:rPr lang="en-US" altLang="en-US" sz="1400"/>
              <a:t>These checkers indicate that </a:t>
            </a:r>
            <a:r>
              <a:rPr lang="en-US" altLang="en-US" sz="1400" b="1"/>
              <a:t>grey</a:t>
            </a:r>
            <a:r>
              <a:rPr lang="en-US" altLang="en-US" sz="1400"/>
              <a:t> </a:t>
            </a:r>
            <a:r>
              <a:rPr lang="en-US" altLang="en-US" sz="1400" b="1"/>
              <a:t>box</a:t>
            </a:r>
            <a:r>
              <a:rPr lang="en-US" altLang="en-US" sz="1400"/>
              <a:t> verification is appropriate.</a:t>
            </a:r>
          </a:p>
          <a:p>
            <a:pPr lvl="1" eaLnBrk="1" hangingPunct="1"/>
            <a:endParaRPr lang="en-US" altLang="en-US" sz="1400"/>
          </a:p>
          <a:p>
            <a:pPr lvl="1" eaLnBrk="1" hangingPunct="1"/>
            <a:r>
              <a:rPr lang="en-US" altLang="en-US" sz="1400"/>
              <a:t>Therefore, all stimulus will be driven on the chip inputs, and most checkers will monitor the chip outputs. The environment will contain a limited number of checkers on internal logic.</a:t>
            </a: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988A1968-2277-E4EB-EBEE-2C82A52AEB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866CDB-9F8B-49CF-8D43-BBA4AF85D542}" type="slidenum">
              <a:rPr lang="de-DE" altLang="en-US">
                <a:solidFill>
                  <a:schemeClr val="bg1"/>
                </a:solidFill>
              </a:rPr>
              <a:pPr/>
              <a:t>34</a:t>
            </a:fld>
            <a:endParaRPr lang="de-DE" altLang="en-US">
              <a:solidFill>
                <a:schemeClr val="bg1"/>
              </a:solidFill>
            </a:endParaRPr>
          </a:p>
        </p:txBody>
      </p:sp>
      <p:sp>
        <p:nvSpPr>
          <p:cNvPr id="26627" name="Rectangle 2">
            <a:extLst>
              <a:ext uri="{FF2B5EF4-FFF2-40B4-BE49-F238E27FC236}">
                <a16:creationId xmlns:a16="http://schemas.microsoft.com/office/drawing/2014/main" id="{E69864C8-6C0B-54BE-1CDB-8BD13BAC0AC4}"/>
              </a:ext>
            </a:extLst>
          </p:cNvPr>
          <p:cNvSpPr>
            <a:spLocks noGrp="1" noChangeArrowheads="1"/>
          </p:cNvSpPr>
          <p:nvPr>
            <p:ph type="title"/>
          </p:nvPr>
        </p:nvSpPr>
        <p:spPr/>
        <p:txBody>
          <a:bodyPr/>
          <a:lstStyle/>
          <a:p>
            <a:pPr eaLnBrk="1" hangingPunct="1"/>
            <a:r>
              <a:rPr lang="en-US" altLang="en-US"/>
              <a:t>Specific Tests and Methods: Environment II</a:t>
            </a:r>
          </a:p>
        </p:txBody>
      </p:sp>
      <p:sp>
        <p:nvSpPr>
          <p:cNvPr id="26628" name="Rectangle 3">
            <a:extLst>
              <a:ext uri="{FF2B5EF4-FFF2-40B4-BE49-F238E27FC236}">
                <a16:creationId xmlns:a16="http://schemas.microsoft.com/office/drawing/2014/main" id="{01806386-057C-1B96-8B35-957235E1427F}"/>
              </a:ext>
            </a:extLst>
          </p:cNvPr>
          <p:cNvSpPr>
            <a:spLocks noGrp="1" noChangeArrowheads="1"/>
          </p:cNvSpPr>
          <p:nvPr>
            <p:ph type="body" idx="1"/>
          </p:nvPr>
        </p:nvSpPr>
        <p:spPr/>
        <p:txBody>
          <a:bodyPr/>
          <a:lstStyle/>
          <a:p>
            <a:pPr eaLnBrk="1" hangingPunct="1"/>
            <a:r>
              <a:rPr lang="en-US" altLang="en-US" sz="1600" i="1"/>
              <a:t>Verification Strategy</a:t>
            </a:r>
          </a:p>
          <a:p>
            <a:pPr lvl="1" eaLnBrk="1" hangingPunct="1"/>
            <a:r>
              <a:rPr lang="en-US" altLang="en-US" sz="1400"/>
              <a:t>Deterministic, random, and formal verification are all viable technologies for Calc1. </a:t>
            </a:r>
          </a:p>
          <a:p>
            <a:pPr lvl="1" eaLnBrk="1" hangingPunct="1"/>
            <a:endParaRPr lang="en-US" altLang="en-US" sz="1400"/>
          </a:p>
          <a:p>
            <a:pPr lvl="1" eaLnBrk="1" hangingPunct="1"/>
            <a:r>
              <a:rPr lang="en-US" altLang="en-US" sz="1400"/>
              <a:t>However, formal verification could have trouble verifying correct ALU results across all 32 bits simultaneously. </a:t>
            </a:r>
          </a:p>
          <a:p>
            <a:pPr lvl="1" eaLnBrk="1" hangingPunct="1"/>
            <a:endParaRPr lang="en-US" altLang="en-US" sz="1400"/>
          </a:p>
          <a:p>
            <a:pPr lvl="1" eaLnBrk="1" hangingPunct="1"/>
            <a:r>
              <a:rPr lang="en-US" altLang="en-US" sz="1400"/>
              <a:t>A full-blown random environment might be overkill for this simple design, as the number of test cases required to verify the functions is limited. </a:t>
            </a:r>
          </a:p>
          <a:p>
            <a:pPr lvl="1" eaLnBrk="1" hangingPunct="1"/>
            <a:endParaRPr lang="en-US" altLang="en-US" sz="1400"/>
          </a:p>
          <a:p>
            <a:pPr lvl="1" eaLnBrk="1" hangingPunct="1"/>
            <a:r>
              <a:rPr lang="en-US" altLang="en-US" sz="1400"/>
              <a:t>Therefore, for the Calc1 exercise, the </a:t>
            </a:r>
            <a:r>
              <a:rPr lang="en-US" altLang="en-US" sz="1400" b="1"/>
              <a:t>deterministic</a:t>
            </a:r>
            <a:r>
              <a:rPr lang="en-US" altLang="en-US" sz="1400"/>
              <a:t> </a:t>
            </a:r>
            <a:r>
              <a:rPr lang="en-US" altLang="en-US" sz="1400" b="1"/>
              <a:t>verification</a:t>
            </a:r>
            <a:r>
              <a:rPr lang="en-US" altLang="en-US" sz="1400"/>
              <a:t> method is chosen.</a:t>
            </a:r>
          </a:p>
          <a:p>
            <a:pPr eaLnBrk="1" hangingPunct="1"/>
            <a:endParaRPr lang="en-US" altLang="en-US" sz="1600" i="1"/>
          </a:p>
          <a:p>
            <a:pPr eaLnBrk="1" hangingPunct="1"/>
            <a:r>
              <a:rPr lang="en-US" altLang="en-US" sz="1600" i="1"/>
              <a:t>Randomization Controls</a:t>
            </a:r>
          </a:p>
          <a:p>
            <a:pPr lvl="1" eaLnBrk="1" hangingPunct="1"/>
            <a:r>
              <a:rPr lang="en-US" altLang="en-US" sz="1400"/>
              <a:t>Given the deterministic test case method, questions such as randomization controls become irrelevant. </a:t>
            </a:r>
          </a:p>
          <a:p>
            <a:pPr lvl="1" eaLnBrk="1" hangingPunct="1"/>
            <a:endParaRPr lang="en-US" altLang="en-US" sz="1400"/>
          </a:p>
          <a:p>
            <a:pPr lvl="1" eaLnBrk="1" hangingPunct="1"/>
            <a:r>
              <a:rPr lang="en-US" altLang="en-US" sz="1400"/>
              <a:t>The test case writer will encode the input values and the expected outputs into the test case itself.</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FBF017FD-1274-A31C-22AC-844A62D5C47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76275C-258A-47BF-B957-CE28A8A2D17E}" type="slidenum">
              <a:rPr lang="de-DE" altLang="en-US">
                <a:solidFill>
                  <a:schemeClr val="bg1"/>
                </a:solidFill>
              </a:rPr>
              <a:pPr/>
              <a:t>35</a:t>
            </a:fld>
            <a:endParaRPr lang="de-DE" altLang="en-US">
              <a:solidFill>
                <a:schemeClr val="bg1"/>
              </a:solidFill>
            </a:endParaRPr>
          </a:p>
        </p:txBody>
      </p:sp>
      <p:sp>
        <p:nvSpPr>
          <p:cNvPr id="27651" name="Rectangle 2">
            <a:extLst>
              <a:ext uri="{FF2B5EF4-FFF2-40B4-BE49-F238E27FC236}">
                <a16:creationId xmlns:a16="http://schemas.microsoft.com/office/drawing/2014/main" id="{72987AD7-33DA-D931-578B-4C2BAD0856D9}"/>
              </a:ext>
            </a:extLst>
          </p:cNvPr>
          <p:cNvSpPr>
            <a:spLocks noGrp="1" noChangeArrowheads="1"/>
          </p:cNvSpPr>
          <p:nvPr>
            <p:ph type="title"/>
          </p:nvPr>
        </p:nvSpPr>
        <p:spPr/>
        <p:txBody>
          <a:bodyPr/>
          <a:lstStyle/>
          <a:p>
            <a:pPr eaLnBrk="1" hangingPunct="1"/>
            <a:r>
              <a:rPr lang="en-US" altLang="en-US"/>
              <a:t>Specific Tests and Methods: Environment III</a:t>
            </a:r>
          </a:p>
        </p:txBody>
      </p:sp>
      <p:sp>
        <p:nvSpPr>
          <p:cNvPr id="27652" name="Rectangle 3">
            <a:extLst>
              <a:ext uri="{FF2B5EF4-FFF2-40B4-BE49-F238E27FC236}">
                <a16:creationId xmlns:a16="http://schemas.microsoft.com/office/drawing/2014/main" id="{CBA97F30-66AE-30E3-3633-9ABCDBDB53AC}"/>
              </a:ext>
            </a:extLst>
          </p:cNvPr>
          <p:cNvSpPr>
            <a:spLocks noGrp="1" noChangeArrowheads="1"/>
          </p:cNvSpPr>
          <p:nvPr>
            <p:ph type="body" sz="half" idx="1"/>
          </p:nvPr>
        </p:nvSpPr>
        <p:spPr/>
        <p:txBody>
          <a:bodyPr/>
          <a:lstStyle/>
          <a:p>
            <a:pPr eaLnBrk="1" hangingPunct="1"/>
            <a:r>
              <a:rPr lang="en-US" altLang="en-US" sz="1600" i="1"/>
              <a:t>Abstraction Level</a:t>
            </a:r>
          </a:p>
          <a:p>
            <a:pPr lvl="1" eaLnBrk="1" hangingPunct="1"/>
            <a:r>
              <a:rPr lang="en-US" altLang="en-US" sz="1400"/>
              <a:t>The level of abstraction depends on the test case language. </a:t>
            </a:r>
          </a:p>
          <a:p>
            <a:pPr lvl="1" eaLnBrk="1" hangingPunct="1"/>
            <a:endParaRPr lang="en-US" altLang="en-US" sz="800"/>
          </a:p>
          <a:p>
            <a:pPr lvl="1" eaLnBrk="1" hangingPunct="1"/>
            <a:r>
              <a:rPr lang="en-US" altLang="en-US" sz="1400"/>
              <a:t>If the infrastructure exists, driving the Calc1 at the </a:t>
            </a:r>
            <a:r>
              <a:rPr lang="en-US" altLang="en-US" sz="1400" b="1"/>
              <a:t>packet</a:t>
            </a:r>
            <a:r>
              <a:rPr lang="en-US" altLang="en-US" sz="1400"/>
              <a:t> </a:t>
            </a:r>
            <a:r>
              <a:rPr lang="en-US" altLang="en-US" sz="1400" b="1"/>
              <a:t>level</a:t>
            </a:r>
            <a:r>
              <a:rPr lang="en-US" altLang="en-US" sz="1400"/>
              <a:t> is optimal for quickly coding test cases. </a:t>
            </a:r>
          </a:p>
          <a:p>
            <a:pPr lvl="1" eaLnBrk="1" hangingPunct="1"/>
            <a:endParaRPr lang="en-US" altLang="en-US" sz="800"/>
          </a:p>
          <a:p>
            <a:pPr lvl="1" eaLnBrk="1" hangingPunct="1"/>
            <a:r>
              <a:rPr lang="en-US" altLang="en-US" sz="1400"/>
              <a:t>Bottom figure shows an example test case with packet-level syntax.</a:t>
            </a:r>
          </a:p>
          <a:p>
            <a:pPr lvl="1" eaLnBrk="1" hangingPunct="1"/>
            <a:endParaRPr lang="en-US" altLang="en-US" sz="800"/>
          </a:p>
          <a:p>
            <a:pPr lvl="1" eaLnBrk="1" hangingPunct="1"/>
            <a:r>
              <a:rPr lang="en-US" altLang="en-US" sz="1400"/>
              <a:t>In the syntax, the infrastructure environment manages multiple tasks for the test case writer:</a:t>
            </a:r>
          </a:p>
          <a:p>
            <a:pPr lvl="2" eaLnBrk="1" hangingPunct="1"/>
            <a:r>
              <a:rPr lang="en-US" altLang="en-US" sz="1200"/>
              <a:t>The first task for the infrastructure is translating the actual command decode values to bits (e.g., ADD = “0001”b).</a:t>
            </a:r>
          </a:p>
          <a:p>
            <a:pPr lvl="2" eaLnBrk="1" hangingPunct="1"/>
            <a:r>
              <a:rPr lang="en-US" altLang="en-US" sz="1200"/>
              <a:t>The next task for the infrastructure is driving the bit-level values into the Calc1 design.</a:t>
            </a:r>
          </a:p>
          <a:p>
            <a:pPr lvl="2" eaLnBrk="1" hangingPunct="1"/>
            <a:r>
              <a:rPr lang="en-US" altLang="en-US" sz="1200"/>
              <a:t>The infrastructure design also waits for the valid response before writing next command to the same port.</a:t>
            </a:r>
          </a:p>
          <a:p>
            <a:pPr lvl="2" eaLnBrk="1" hangingPunct="1"/>
            <a:r>
              <a:rPr lang="en-US" altLang="en-US" sz="1200"/>
              <a:t>The infrastructure will also take care of resetting the logic and driving the clocks.</a:t>
            </a:r>
          </a:p>
          <a:p>
            <a:pPr lvl="1" eaLnBrk="1" hangingPunct="1"/>
            <a:endParaRPr lang="en-US" altLang="en-US" sz="800"/>
          </a:p>
          <a:p>
            <a:pPr lvl="1" eaLnBrk="1" hangingPunct="1"/>
            <a:r>
              <a:rPr lang="en-US" altLang="en-US" sz="1400"/>
              <a:t>An advanced Calc1 verification environment would include data prediction. If the infrastructure included a golden model that predicts the result and response fields, it frees the test case writer from having to “do the math.”</a:t>
            </a:r>
          </a:p>
        </p:txBody>
      </p:sp>
      <p:pic>
        <p:nvPicPr>
          <p:cNvPr id="27653" name="Picture 4">
            <a:extLst>
              <a:ext uri="{FF2B5EF4-FFF2-40B4-BE49-F238E27FC236}">
                <a16:creationId xmlns:a16="http://schemas.microsoft.com/office/drawing/2014/main" id="{22348844-EA7C-5CD5-0915-00E6CFE67C7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9088" y="4622800"/>
            <a:ext cx="8524875" cy="1192213"/>
          </a:xfrm>
          <a:noFill/>
        </p:spPr>
      </p:pic>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4C4BB462-7167-006D-6D15-46CF9B12E37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646C54-84E7-4090-9E66-92E2C6AFC188}" type="slidenum">
              <a:rPr lang="de-DE" altLang="en-US">
                <a:solidFill>
                  <a:schemeClr val="bg1"/>
                </a:solidFill>
              </a:rPr>
              <a:pPr/>
              <a:t>36</a:t>
            </a:fld>
            <a:endParaRPr lang="de-DE" altLang="en-US">
              <a:solidFill>
                <a:schemeClr val="bg1"/>
              </a:solidFill>
            </a:endParaRPr>
          </a:p>
        </p:txBody>
      </p:sp>
      <p:sp>
        <p:nvSpPr>
          <p:cNvPr id="28675" name="Rectangle 2">
            <a:extLst>
              <a:ext uri="{FF2B5EF4-FFF2-40B4-BE49-F238E27FC236}">
                <a16:creationId xmlns:a16="http://schemas.microsoft.com/office/drawing/2014/main" id="{848D9E65-0E8A-03C8-1FDE-D4A58CC716D4}"/>
              </a:ext>
            </a:extLst>
          </p:cNvPr>
          <p:cNvSpPr>
            <a:spLocks noGrp="1" noChangeArrowheads="1"/>
          </p:cNvSpPr>
          <p:nvPr>
            <p:ph type="title"/>
          </p:nvPr>
        </p:nvSpPr>
        <p:spPr/>
        <p:txBody>
          <a:bodyPr/>
          <a:lstStyle/>
          <a:p>
            <a:pPr eaLnBrk="1" hangingPunct="1"/>
            <a:r>
              <a:rPr lang="en-US" altLang="en-US"/>
              <a:t>Block Diagram of the Environment</a:t>
            </a:r>
          </a:p>
        </p:txBody>
      </p:sp>
      <p:sp>
        <p:nvSpPr>
          <p:cNvPr id="28676" name="Rectangle 3">
            <a:extLst>
              <a:ext uri="{FF2B5EF4-FFF2-40B4-BE49-F238E27FC236}">
                <a16:creationId xmlns:a16="http://schemas.microsoft.com/office/drawing/2014/main" id="{E429666B-A843-7F2E-3B97-7B040ADFDA72}"/>
              </a:ext>
            </a:extLst>
          </p:cNvPr>
          <p:cNvSpPr>
            <a:spLocks noGrp="1" noChangeArrowheads="1"/>
          </p:cNvSpPr>
          <p:nvPr>
            <p:ph type="body" sz="half" idx="1"/>
          </p:nvPr>
        </p:nvSpPr>
        <p:spPr>
          <a:xfrm>
            <a:off x="319088" y="863600"/>
            <a:ext cx="4656137" cy="3825875"/>
          </a:xfrm>
        </p:spPr>
        <p:txBody>
          <a:bodyPr/>
          <a:lstStyle/>
          <a:p>
            <a:pPr eaLnBrk="1" hangingPunct="1"/>
            <a:r>
              <a:rPr lang="en-US" altLang="en-US" sz="1400"/>
              <a:t>The test case </a:t>
            </a:r>
            <a:r>
              <a:rPr lang="en-US" altLang="en-US" sz="1400" b="1"/>
              <a:t>parser</a:t>
            </a:r>
            <a:r>
              <a:rPr lang="en-US" altLang="en-US" sz="1400"/>
              <a:t> reads the text-based commands from the test case and converts them into packet structures for the stimulus initiator.</a:t>
            </a:r>
          </a:p>
          <a:p>
            <a:pPr eaLnBrk="1" hangingPunct="1"/>
            <a:endParaRPr lang="en-US" altLang="en-US" sz="1400"/>
          </a:p>
          <a:p>
            <a:pPr eaLnBrk="1" hangingPunct="1"/>
            <a:r>
              <a:rPr lang="en-US" altLang="en-US" sz="1400"/>
              <a:t>The </a:t>
            </a:r>
            <a:r>
              <a:rPr lang="en-US" altLang="en-US" sz="1400" b="1"/>
              <a:t>initiator</a:t>
            </a:r>
            <a:r>
              <a:rPr lang="en-US" altLang="en-US" sz="1400"/>
              <a:t> passes the packets into the model on the designated port, performing the packet to bit-stream conversion.</a:t>
            </a:r>
          </a:p>
          <a:p>
            <a:pPr eaLnBrk="1" hangingPunct="1"/>
            <a:endParaRPr lang="en-US" altLang="en-US" sz="1400"/>
          </a:p>
          <a:p>
            <a:pPr eaLnBrk="1" hangingPunct="1"/>
            <a:r>
              <a:rPr lang="en-US" altLang="en-US" sz="1400"/>
              <a:t>When the interface driver transmits a command packet, it also posts the command to a </a:t>
            </a:r>
            <a:r>
              <a:rPr lang="en-US" altLang="en-US" sz="1400" b="1"/>
              <a:t>scoreboard</a:t>
            </a:r>
            <a:r>
              <a:rPr lang="en-US" altLang="en-US" sz="1400"/>
              <a:t>, which keeps track of commands currently under execution by the Calc1 simulation model.</a:t>
            </a:r>
          </a:p>
          <a:p>
            <a:pPr eaLnBrk="1" hangingPunct="1"/>
            <a:endParaRPr lang="en-US" altLang="en-US" sz="1400"/>
          </a:p>
          <a:p>
            <a:pPr eaLnBrk="1" hangingPunct="1"/>
            <a:r>
              <a:rPr lang="en-US" altLang="en-US" sz="1400"/>
              <a:t>As the Calc1 simulation model completes commands, the output </a:t>
            </a:r>
            <a:r>
              <a:rPr lang="en-US" altLang="en-US" sz="1400" b="1"/>
              <a:t>checker</a:t>
            </a:r>
            <a:r>
              <a:rPr lang="en-US" altLang="en-US" sz="1400"/>
              <a:t> pulls the expected response and expected data from the scoreboard for comparison to the actual response.</a:t>
            </a:r>
          </a:p>
          <a:p>
            <a:pPr eaLnBrk="1" hangingPunct="1"/>
            <a:endParaRPr lang="en-US" altLang="en-US" sz="1400"/>
          </a:p>
          <a:p>
            <a:pPr eaLnBrk="1" hangingPunct="1"/>
            <a:r>
              <a:rPr lang="en-US" altLang="en-US" sz="1400"/>
              <a:t>If there is a response or data mismatch, the test case execution ceases and the output checker records both the error and the actual versus expected data.</a:t>
            </a:r>
          </a:p>
        </p:txBody>
      </p:sp>
      <p:pic>
        <p:nvPicPr>
          <p:cNvPr id="28677" name="Picture 4">
            <a:extLst>
              <a:ext uri="{FF2B5EF4-FFF2-40B4-BE49-F238E27FC236}">
                <a16:creationId xmlns:a16="http://schemas.microsoft.com/office/drawing/2014/main" id="{67DC5CA3-6FD6-19FE-92E5-366A67EC99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7938" y="863600"/>
            <a:ext cx="3794125" cy="4367213"/>
          </a:xfrm>
          <a:noFill/>
        </p:spPr>
      </p:pic>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8D9EFE5F-16D0-9555-D902-BB2D039E2F3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F9DA67-FD79-4631-BCA0-F69B0BA47DD6}" type="slidenum">
              <a:rPr lang="de-DE" altLang="en-US">
                <a:solidFill>
                  <a:schemeClr val="bg1"/>
                </a:solidFill>
              </a:rPr>
              <a:pPr/>
              <a:t>37</a:t>
            </a:fld>
            <a:endParaRPr lang="de-DE" altLang="en-US">
              <a:solidFill>
                <a:schemeClr val="bg1"/>
              </a:solidFill>
            </a:endParaRPr>
          </a:p>
        </p:txBody>
      </p:sp>
      <p:sp>
        <p:nvSpPr>
          <p:cNvPr id="29699" name="Rectangle 2">
            <a:extLst>
              <a:ext uri="{FF2B5EF4-FFF2-40B4-BE49-F238E27FC236}">
                <a16:creationId xmlns:a16="http://schemas.microsoft.com/office/drawing/2014/main" id="{0E3FF760-16CC-C537-BCF6-DD708D9298F0}"/>
              </a:ext>
            </a:extLst>
          </p:cNvPr>
          <p:cNvSpPr>
            <a:spLocks noGrp="1" noChangeArrowheads="1"/>
          </p:cNvSpPr>
          <p:nvPr>
            <p:ph type="title"/>
          </p:nvPr>
        </p:nvSpPr>
        <p:spPr/>
        <p:txBody>
          <a:bodyPr/>
          <a:lstStyle/>
          <a:p>
            <a:pPr eaLnBrk="1" hangingPunct="1"/>
            <a:r>
              <a:rPr lang="en-US" altLang="en-US" sz="2400"/>
              <a:t>Coverage Requirements, Resource Requirements, </a:t>
            </a:r>
            <a:br>
              <a:rPr lang="en-US" altLang="en-US" sz="2400"/>
            </a:br>
            <a:r>
              <a:rPr lang="en-US" altLang="en-US" sz="2400"/>
              <a:t>Schedule Details</a:t>
            </a:r>
          </a:p>
        </p:txBody>
      </p:sp>
      <p:sp>
        <p:nvSpPr>
          <p:cNvPr id="29700" name="Rectangle 3">
            <a:extLst>
              <a:ext uri="{FF2B5EF4-FFF2-40B4-BE49-F238E27FC236}">
                <a16:creationId xmlns:a16="http://schemas.microsoft.com/office/drawing/2014/main" id="{D581C899-C41E-622F-752F-0BFCCBDB243B}"/>
              </a:ext>
            </a:extLst>
          </p:cNvPr>
          <p:cNvSpPr>
            <a:spLocks noGrp="1" noChangeArrowheads="1"/>
          </p:cNvSpPr>
          <p:nvPr>
            <p:ph type="body" idx="1"/>
          </p:nvPr>
        </p:nvSpPr>
        <p:spPr/>
        <p:txBody>
          <a:bodyPr/>
          <a:lstStyle/>
          <a:p>
            <a:pPr eaLnBrk="1" hangingPunct="1"/>
            <a:r>
              <a:rPr lang="en-US" altLang="en-US" sz="1400" b="1"/>
              <a:t>Coverage</a:t>
            </a:r>
            <a:r>
              <a:rPr lang="en-US" altLang="en-US" sz="1400"/>
              <a:t> </a:t>
            </a:r>
            <a:r>
              <a:rPr lang="en-US" altLang="en-US" sz="1400" b="1"/>
              <a:t>goals</a:t>
            </a:r>
            <a:r>
              <a:rPr lang="en-US" altLang="en-US" sz="1400"/>
              <a:t> for the Calc1 example are based on the tests defined in the </a:t>
            </a:r>
            <a:r>
              <a:rPr lang="en-US" altLang="en-US" sz="1400" i="1"/>
              <a:t>functions to be verified </a:t>
            </a:r>
            <a:r>
              <a:rPr lang="en-US" altLang="en-US" sz="1400"/>
              <a:t>section, and the goals require that the verification tests create all of the cases described in that section. </a:t>
            </a:r>
          </a:p>
          <a:p>
            <a:pPr eaLnBrk="1" hangingPunct="1"/>
            <a:endParaRPr lang="en-US" altLang="en-US" sz="1400"/>
          </a:p>
          <a:p>
            <a:pPr eaLnBrk="1" hangingPunct="1"/>
            <a:r>
              <a:rPr lang="en-US" altLang="en-US" sz="1400"/>
              <a:t>These goals are simple because the test scenarios in this design are able to be articulated. However, in robust designs, coverage goals require greater effort and rigor in the verification cycle.</a:t>
            </a:r>
          </a:p>
          <a:p>
            <a:pPr eaLnBrk="1" hangingPunct="1"/>
            <a:endParaRPr lang="en-US" altLang="en-US" sz="1600"/>
          </a:p>
          <a:p>
            <a:pPr eaLnBrk="1" hangingPunct="1"/>
            <a:endParaRPr lang="en-US" altLang="en-US" sz="1600"/>
          </a:p>
          <a:p>
            <a:pPr eaLnBrk="1" hangingPunct="1"/>
            <a:r>
              <a:rPr lang="en-US" altLang="en-US" sz="1400"/>
              <a:t>For the Calc1 exercise, the </a:t>
            </a:r>
            <a:r>
              <a:rPr lang="en-US" altLang="en-US" sz="1400" b="1"/>
              <a:t>resource</a:t>
            </a:r>
            <a:r>
              <a:rPr lang="en-US" altLang="en-US" sz="1400"/>
              <a:t> </a:t>
            </a:r>
            <a:r>
              <a:rPr lang="en-US" altLang="en-US" sz="1400" b="1"/>
              <a:t>requirements</a:t>
            </a:r>
            <a:r>
              <a:rPr lang="en-US" altLang="en-US" sz="1400"/>
              <a:t> call for a single verification engineer. The compute resources call for a single workstation on which the simulation engine runs.</a:t>
            </a:r>
          </a:p>
          <a:p>
            <a:pPr eaLnBrk="1" hangingPunct="1"/>
            <a:endParaRPr lang="en-US" altLang="en-US" sz="1600"/>
          </a:p>
          <a:p>
            <a:pPr eaLnBrk="1" hangingPunct="1"/>
            <a:endParaRPr lang="en-US" altLang="en-US" sz="1600"/>
          </a:p>
          <a:p>
            <a:pPr eaLnBrk="1" hangingPunct="1"/>
            <a:r>
              <a:rPr lang="en-US" altLang="en-US" sz="1400"/>
              <a:t>The </a:t>
            </a:r>
            <a:r>
              <a:rPr lang="en-US" altLang="en-US" sz="1400" b="1"/>
              <a:t>schedule</a:t>
            </a:r>
            <a:r>
              <a:rPr lang="en-US" altLang="en-US" sz="1400"/>
              <a:t> </a:t>
            </a:r>
            <a:r>
              <a:rPr lang="en-US" altLang="en-US" sz="1400" b="1"/>
              <a:t>details</a:t>
            </a:r>
            <a:r>
              <a:rPr lang="en-US" altLang="en-US" sz="1400"/>
              <a:t> for the Calc1 exercise are straightforward. </a:t>
            </a:r>
          </a:p>
          <a:p>
            <a:pPr eaLnBrk="1" hangingPunct="1"/>
            <a:endParaRPr lang="en-US" altLang="en-US" sz="1400"/>
          </a:p>
          <a:p>
            <a:pPr eaLnBrk="1" hangingPunct="1"/>
            <a:r>
              <a:rPr lang="en-US" altLang="en-US" sz="1400"/>
              <a:t>In the case of the packet-level abstraction, the Calc1 verification engineer depends on the existence and quality of the infrastructure. </a:t>
            </a:r>
          </a:p>
          <a:p>
            <a:pPr eaLnBrk="1" hangingPunct="1"/>
            <a:endParaRPr lang="en-US" altLang="en-US" sz="1400"/>
          </a:p>
          <a:p>
            <a:pPr eaLnBrk="1" hangingPunct="1"/>
            <a:r>
              <a:rPr lang="en-US" altLang="en-US" sz="1400"/>
              <a:t>If necessary infrastructure already exists, a verification engineer should expect to complete the Calc1 design example in a single workday.</a:t>
            </a:r>
          </a:p>
          <a:p>
            <a:pPr eaLnBrk="1" hangingPunct="1"/>
            <a:endParaRPr lang="en-US" altLang="en-US" sz="1400"/>
          </a:p>
          <a:p>
            <a:pPr eaLnBrk="1" hangingPunct="1"/>
            <a:r>
              <a:rPr lang="en-US" altLang="en-US" sz="1400"/>
              <a:t>Usually, the verification engineer must create the infrastructure or at least personalize it for the design under test. If this is the case, extra schedule time is required.</a:t>
            </a: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a:extLst>
              <a:ext uri="{FF2B5EF4-FFF2-40B4-BE49-F238E27FC236}">
                <a16:creationId xmlns:a16="http://schemas.microsoft.com/office/drawing/2014/main" id="{BFC03E95-2594-B11C-B575-A3A114B688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C77458-2797-4CAB-AB47-250A07A3BE87}" type="slidenum">
              <a:rPr lang="de-DE" altLang="en-US">
                <a:solidFill>
                  <a:schemeClr val="bg1"/>
                </a:solidFill>
              </a:rPr>
              <a:pPr/>
              <a:t>38</a:t>
            </a:fld>
            <a:endParaRPr lang="de-DE" altLang="en-US">
              <a:solidFill>
                <a:schemeClr val="bg1"/>
              </a:solidFill>
            </a:endParaRPr>
          </a:p>
        </p:txBody>
      </p:sp>
      <p:sp>
        <p:nvSpPr>
          <p:cNvPr id="30723" name="Rectangle 26">
            <a:hlinkClick r:id="rId3"/>
            <a:extLst>
              <a:ext uri="{FF2B5EF4-FFF2-40B4-BE49-F238E27FC236}">
                <a16:creationId xmlns:a16="http://schemas.microsoft.com/office/drawing/2014/main" id="{16D18257-9541-B82B-5F8A-8B7ABD347231}"/>
              </a:ext>
            </a:extLst>
          </p:cNvPr>
          <p:cNvSpPr>
            <a:spLocks noChangeArrowheads="1"/>
          </p:cNvSpPr>
          <p:nvPr/>
        </p:nvSpPr>
        <p:spPr bwMode="auto">
          <a:xfrm>
            <a:off x="4533900" y="510063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3" name="Rectangle 2">
            <a:extLst>
              <a:ext uri="{FF2B5EF4-FFF2-40B4-BE49-F238E27FC236}">
                <a16:creationId xmlns:a16="http://schemas.microsoft.com/office/drawing/2014/main" id="{3B072C0F-FF88-ECFF-3CFD-11618CBF7AFE}"/>
              </a:ext>
            </a:extLst>
          </p:cNvPr>
          <p:cNvSpPr txBox="1">
            <a:spLocks noChangeArrowheads="1"/>
          </p:cNvSpPr>
          <p:nvPr/>
        </p:nvSpPr>
        <p:spPr>
          <a:xfrm>
            <a:off x="314325" y="9525"/>
            <a:ext cx="8515350" cy="600075"/>
          </a:xfrm>
          <a:prstGeom prst="rect">
            <a:avLst/>
          </a:prstGeom>
        </p:spPr>
        <p:txBody>
          <a:bodyPr lIns="91440" tIns="45720" rIns="91440" bIns="45720" anchor="t"/>
          <a:lst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a:lstStyle>
          <a:p>
            <a:r>
              <a:rPr lang="en-US" altLang="en-US" sz="2400" kern="0" dirty="0"/>
              <a:t>Updated test case syntax and trace of test case 1.1.1</a:t>
            </a:r>
            <a:endParaRPr lang="en-US" dirty="0"/>
          </a:p>
        </p:txBody>
      </p:sp>
      <p:pic>
        <p:nvPicPr>
          <p:cNvPr id="4" name="Picture 3" descr="A group of black text&#10;&#10;Description automatically generated">
            <a:extLst>
              <a:ext uri="{FF2B5EF4-FFF2-40B4-BE49-F238E27FC236}">
                <a16:creationId xmlns:a16="http://schemas.microsoft.com/office/drawing/2014/main" id="{93996D60-E564-5BA7-80BC-9F337954F3BA}"/>
              </a:ext>
            </a:extLst>
          </p:cNvPr>
          <p:cNvPicPr>
            <a:picLocks noChangeAspect="1"/>
          </p:cNvPicPr>
          <p:nvPr/>
        </p:nvPicPr>
        <p:blipFill>
          <a:blip r:embed="rId4"/>
          <a:stretch>
            <a:fillRect/>
          </a:stretch>
        </p:blipFill>
        <p:spPr>
          <a:xfrm>
            <a:off x="0" y="1929778"/>
            <a:ext cx="9144000" cy="1341923"/>
          </a:xfrm>
          <a:prstGeom prst="rect">
            <a:avLst/>
          </a:prstGeom>
        </p:spPr>
      </p:pic>
      <p:sp>
        <p:nvSpPr>
          <p:cNvPr id="5" name="Rectangle 4">
            <a:extLst>
              <a:ext uri="{FF2B5EF4-FFF2-40B4-BE49-F238E27FC236}">
                <a16:creationId xmlns:a16="http://schemas.microsoft.com/office/drawing/2014/main" id="{2F9A58E1-8526-43D7-876C-64B0DACF9027}"/>
              </a:ext>
            </a:extLst>
          </p:cNvPr>
          <p:cNvSpPr/>
          <p:nvPr/>
        </p:nvSpPr>
        <p:spPr bwMode="auto">
          <a:xfrm>
            <a:off x="1795670" y="1966842"/>
            <a:ext cx="914399" cy="1234659"/>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6" name="Picture 5" descr="A black line with numbers&#10;&#10;Description automatically generated">
            <a:extLst>
              <a:ext uri="{FF2B5EF4-FFF2-40B4-BE49-F238E27FC236}">
                <a16:creationId xmlns:a16="http://schemas.microsoft.com/office/drawing/2014/main" id="{B5CF4597-0587-CB4F-39B5-6D62E25E9384}"/>
              </a:ext>
            </a:extLst>
          </p:cNvPr>
          <p:cNvPicPr>
            <a:picLocks noChangeAspect="1"/>
          </p:cNvPicPr>
          <p:nvPr/>
        </p:nvPicPr>
        <p:blipFill>
          <a:blip r:embed="rId5"/>
          <a:stretch>
            <a:fillRect/>
          </a:stretch>
        </p:blipFill>
        <p:spPr>
          <a:xfrm>
            <a:off x="0" y="3670213"/>
            <a:ext cx="9144000" cy="1925053"/>
          </a:xfrm>
          <a:prstGeom prst="rect">
            <a:avLst/>
          </a:prstGeom>
        </p:spPr>
      </p:pic>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a:extLst>
              <a:ext uri="{FF2B5EF4-FFF2-40B4-BE49-F238E27FC236}">
                <a16:creationId xmlns:a16="http://schemas.microsoft.com/office/drawing/2014/main" id="{BFC03E95-2594-B11C-B575-A3A114B688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C77458-2797-4CAB-AB47-250A07A3BE87}" type="slidenum">
              <a:rPr lang="de-DE" altLang="en-US">
                <a:solidFill>
                  <a:schemeClr val="bg1"/>
                </a:solidFill>
              </a:rPr>
              <a:pPr/>
              <a:t>39</a:t>
            </a:fld>
            <a:endParaRPr lang="de-DE" altLang="en-US">
              <a:solidFill>
                <a:schemeClr val="bg1"/>
              </a:solidFill>
            </a:endParaRPr>
          </a:p>
        </p:txBody>
      </p:sp>
      <p:sp>
        <p:nvSpPr>
          <p:cNvPr id="30723" name="Rectangle 26">
            <a:hlinkClick r:id="rId3"/>
            <a:extLst>
              <a:ext uri="{FF2B5EF4-FFF2-40B4-BE49-F238E27FC236}">
                <a16:creationId xmlns:a16="http://schemas.microsoft.com/office/drawing/2014/main" id="{16D18257-9541-B82B-5F8A-8B7ABD347231}"/>
              </a:ext>
            </a:extLst>
          </p:cNvPr>
          <p:cNvSpPr>
            <a:spLocks noChangeArrowheads="1"/>
          </p:cNvSpPr>
          <p:nvPr/>
        </p:nvSpPr>
        <p:spPr bwMode="auto">
          <a:xfrm>
            <a:off x="4533900" y="510063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3" name="Rectangle 2">
            <a:extLst>
              <a:ext uri="{FF2B5EF4-FFF2-40B4-BE49-F238E27FC236}">
                <a16:creationId xmlns:a16="http://schemas.microsoft.com/office/drawing/2014/main" id="{3B072C0F-FF88-ECFF-3CFD-11618CBF7AFE}"/>
              </a:ext>
            </a:extLst>
          </p:cNvPr>
          <p:cNvSpPr txBox="1">
            <a:spLocks noChangeArrowheads="1"/>
          </p:cNvSpPr>
          <p:nvPr/>
        </p:nvSpPr>
        <p:spPr>
          <a:xfrm>
            <a:off x="314325" y="9525"/>
            <a:ext cx="8515350" cy="600075"/>
          </a:xfrm>
          <a:prstGeom prst="rect">
            <a:avLst/>
          </a:prstGeom>
        </p:spPr>
        <p:txBody>
          <a:bodyPr lIns="91440" tIns="45720" rIns="91440" bIns="45720" anchor="t"/>
          <a:lst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a:lstStyle>
          <a:p>
            <a:r>
              <a:rPr lang="en-US" altLang="en-US" sz="2400" kern="0" dirty="0"/>
              <a:t>Failing test case 1.1.4 (ADD command on port 4)</a:t>
            </a:r>
            <a:endParaRPr lang="en-US" dirty="0"/>
          </a:p>
        </p:txBody>
      </p:sp>
      <p:pic>
        <p:nvPicPr>
          <p:cNvPr id="2" name="Picture 1">
            <a:extLst>
              <a:ext uri="{FF2B5EF4-FFF2-40B4-BE49-F238E27FC236}">
                <a16:creationId xmlns:a16="http://schemas.microsoft.com/office/drawing/2014/main" id="{03649120-DF3C-0CA0-610A-9A0485198D92}"/>
              </a:ext>
            </a:extLst>
          </p:cNvPr>
          <p:cNvPicPr>
            <a:picLocks noChangeAspect="1"/>
          </p:cNvPicPr>
          <p:nvPr/>
        </p:nvPicPr>
        <p:blipFill>
          <a:blip r:embed="rId4"/>
          <a:stretch>
            <a:fillRect/>
          </a:stretch>
        </p:blipFill>
        <p:spPr>
          <a:xfrm>
            <a:off x="0" y="2214563"/>
            <a:ext cx="9144000" cy="2428875"/>
          </a:xfrm>
          <a:prstGeom prst="rect">
            <a:avLst/>
          </a:prstGeom>
        </p:spPr>
      </p:pic>
    </p:spTree>
    <p:extLst>
      <p:ext uri="{BB962C8B-B14F-4D97-AF65-F5344CB8AC3E}">
        <p14:creationId xmlns:p14="http://schemas.microsoft.com/office/powerpoint/2010/main" val="176388189"/>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B18AB9C4-2B49-129A-1719-8A97FB2670F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B13029-77AF-40AD-9D8B-010C217E6B95}" type="slidenum">
              <a:rPr lang="de-DE" altLang="en-US">
                <a:solidFill>
                  <a:schemeClr val="bg1"/>
                </a:solidFill>
              </a:rPr>
              <a:pPr/>
              <a:t>4</a:t>
            </a:fld>
            <a:endParaRPr lang="de-DE" altLang="en-US">
              <a:solidFill>
                <a:schemeClr val="bg1"/>
              </a:solidFill>
            </a:endParaRPr>
          </a:p>
        </p:txBody>
      </p:sp>
      <p:sp>
        <p:nvSpPr>
          <p:cNvPr id="6147" name="Rectangle 2">
            <a:extLst>
              <a:ext uri="{FF2B5EF4-FFF2-40B4-BE49-F238E27FC236}">
                <a16:creationId xmlns:a16="http://schemas.microsoft.com/office/drawing/2014/main" id="{AE3D0622-F78C-B00D-EBDA-958921AD4013}"/>
              </a:ext>
            </a:extLst>
          </p:cNvPr>
          <p:cNvSpPr>
            <a:spLocks noGrp="1" noChangeArrowheads="1"/>
          </p:cNvSpPr>
          <p:nvPr>
            <p:ph type="title"/>
          </p:nvPr>
        </p:nvSpPr>
        <p:spPr/>
        <p:txBody>
          <a:bodyPr/>
          <a:lstStyle/>
          <a:p>
            <a:pPr eaLnBrk="1" hangingPunct="1"/>
            <a:r>
              <a:rPr lang="en-US" altLang="en-US"/>
              <a:t>The Verification Plan</a:t>
            </a:r>
          </a:p>
        </p:txBody>
      </p:sp>
      <p:sp>
        <p:nvSpPr>
          <p:cNvPr id="6148" name="Rectangle 3">
            <a:extLst>
              <a:ext uri="{FF2B5EF4-FFF2-40B4-BE49-F238E27FC236}">
                <a16:creationId xmlns:a16="http://schemas.microsoft.com/office/drawing/2014/main" id="{0C60CE78-7589-7502-2D91-CEDF7B5273F9}"/>
              </a:ext>
            </a:extLst>
          </p:cNvPr>
          <p:cNvSpPr>
            <a:spLocks noGrp="1" noChangeArrowheads="1"/>
          </p:cNvSpPr>
          <p:nvPr>
            <p:ph type="body" idx="1"/>
          </p:nvPr>
        </p:nvSpPr>
        <p:spPr>
          <a:xfrm>
            <a:off x="319088" y="863600"/>
            <a:ext cx="4972307" cy="3815578"/>
          </a:xfrm>
        </p:spPr>
        <p:txBody>
          <a:bodyPr/>
          <a:lstStyle/>
          <a:p>
            <a:pPr eaLnBrk="1" hangingPunct="1"/>
            <a:r>
              <a:rPr lang="en-US" altLang="en-US"/>
              <a:t>The verification plan is a decisive factor for success. </a:t>
            </a:r>
          </a:p>
          <a:p>
            <a:pPr eaLnBrk="1" hangingPunct="1"/>
            <a:endParaRPr lang="en-US" altLang="en-US"/>
          </a:p>
          <a:p>
            <a:pPr eaLnBrk="1" hangingPunct="1"/>
            <a:r>
              <a:rPr lang="en-US" altLang="en-US"/>
              <a:t>It defines both the functions that the verification team must attack and how they will do their work. </a:t>
            </a:r>
          </a:p>
          <a:p>
            <a:pPr eaLnBrk="1" hangingPunct="1"/>
            <a:endParaRPr lang="en-US" altLang="en-US"/>
          </a:p>
          <a:p>
            <a:pPr eaLnBrk="1" hangingPunct="1"/>
            <a:r>
              <a:rPr lang="en-US" altLang="en-US"/>
              <a:t>As the first step in the verification cycle, the team derives the entire verification effort from this document. </a:t>
            </a:r>
          </a:p>
          <a:p>
            <a:pPr eaLnBrk="1" hangingPunct="1"/>
            <a:endParaRPr lang="en-US" altLang="en-US"/>
          </a:p>
          <a:p>
            <a:pPr eaLnBrk="1" hangingPunct="1"/>
            <a:r>
              <a:rPr lang="en-US" altLang="en-US"/>
              <a:t>This document is a living document, owned by the entire design team, not by any one person and not by the verification team alone.</a:t>
            </a:r>
          </a:p>
        </p:txBody>
      </p:sp>
      <p:pic>
        <p:nvPicPr>
          <p:cNvPr id="2" name="Picture 1" descr="A diagram of a verification cycle&#10;&#10;Description automatically generated">
            <a:extLst>
              <a:ext uri="{FF2B5EF4-FFF2-40B4-BE49-F238E27FC236}">
                <a16:creationId xmlns:a16="http://schemas.microsoft.com/office/drawing/2014/main" id="{8123A74A-B354-F1BF-B153-B2B26ADF2F22}"/>
              </a:ext>
            </a:extLst>
          </p:cNvPr>
          <p:cNvPicPr>
            <a:picLocks noChangeAspect="1"/>
          </p:cNvPicPr>
          <p:nvPr/>
        </p:nvPicPr>
        <p:blipFill>
          <a:blip r:embed="rId2"/>
          <a:stretch>
            <a:fillRect/>
          </a:stretch>
        </p:blipFill>
        <p:spPr>
          <a:xfrm>
            <a:off x="5411100" y="865616"/>
            <a:ext cx="3727880" cy="4076443"/>
          </a:xfrm>
          <a:prstGeom prst="rect">
            <a:avLst/>
          </a:prstGeom>
        </p:spPr>
      </p:pic>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a:extLst>
              <a:ext uri="{FF2B5EF4-FFF2-40B4-BE49-F238E27FC236}">
                <a16:creationId xmlns:a16="http://schemas.microsoft.com/office/drawing/2014/main" id="{BFC03E95-2594-B11C-B575-A3A114B688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C77458-2797-4CAB-AB47-250A07A3BE87}" type="slidenum">
              <a:rPr lang="de-DE" altLang="en-US">
                <a:solidFill>
                  <a:schemeClr val="bg1"/>
                </a:solidFill>
              </a:rPr>
              <a:pPr/>
              <a:t>40</a:t>
            </a:fld>
            <a:endParaRPr lang="de-DE" altLang="en-US">
              <a:solidFill>
                <a:schemeClr val="bg1"/>
              </a:solidFill>
            </a:endParaRPr>
          </a:p>
        </p:txBody>
      </p:sp>
      <p:sp>
        <p:nvSpPr>
          <p:cNvPr id="30723" name="Rectangle 26">
            <a:hlinkClick r:id="rId3"/>
            <a:extLst>
              <a:ext uri="{FF2B5EF4-FFF2-40B4-BE49-F238E27FC236}">
                <a16:creationId xmlns:a16="http://schemas.microsoft.com/office/drawing/2014/main" id="{16D18257-9541-B82B-5F8A-8B7ABD347231}"/>
              </a:ext>
            </a:extLst>
          </p:cNvPr>
          <p:cNvSpPr>
            <a:spLocks noChangeArrowheads="1"/>
          </p:cNvSpPr>
          <p:nvPr/>
        </p:nvSpPr>
        <p:spPr bwMode="auto">
          <a:xfrm>
            <a:off x="4533900" y="510063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3" name="Rectangle 2">
            <a:extLst>
              <a:ext uri="{FF2B5EF4-FFF2-40B4-BE49-F238E27FC236}">
                <a16:creationId xmlns:a16="http://schemas.microsoft.com/office/drawing/2014/main" id="{3B072C0F-FF88-ECFF-3CFD-11618CBF7AFE}"/>
              </a:ext>
            </a:extLst>
          </p:cNvPr>
          <p:cNvSpPr txBox="1">
            <a:spLocks noChangeArrowheads="1"/>
          </p:cNvSpPr>
          <p:nvPr/>
        </p:nvSpPr>
        <p:spPr>
          <a:xfrm>
            <a:off x="314325" y="9525"/>
            <a:ext cx="8515350" cy="600075"/>
          </a:xfrm>
          <a:prstGeom prst="rect">
            <a:avLst/>
          </a:prstGeom>
        </p:spPr>
        <p:txBody>
          <a:bodyPr lIns="91440" tIns="45720" rIns="91440" bIns="45720" anchor="t"/>
          <a:lst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a:lstStyle>
          <a:p>
            <a:r>
              <a:rPr lang="en-US" altLang="en-US" sz="2400" kern="0" dirty="0"/>
              <a:t>Test case 1.2.1 (SUB command on each port)</a:t>
            </a:r>
            <a:endParaRPr lang="en-US" dirty="0"/>
          </a:p>
        </p:txBody>
      </p:sp>
      <p:pic>
        <p:nvPicPr>
          <p:cNvPr id="4" name="Picture 3" descr="A group of black text&#10;&#10;Description automatically generated">
            <a:extLst>
              <a:ext uri="{FF2B5EF4-FFF2-40B4-BE49-F238E27FC236}">
                <a16:creationId xmlns:a16="http://schemas.microsoft.com/office/drawing/2014/main" id="{BFB56AD5-A14D-F114-45DF-4462E61B5BF7}"/>
              </a:ext>
            </a:extLst>
          </p:cNvPr>
          <p:cNvPicPr>
            <a:picLocks noChangeAspect="1"/>
          </p:cNvPicPr>
          <p:nvPr/>
        </p:nvPicPr>
        <p:blipFill>
          <a:blip r:embed="rId4"/>
          <a:stretch>
            <a:fillRect/>
          </a:stretch>
        </p:blipFill>
        <p:spPr>
          <a:xfrm>
            <a:off x="1700419" y="723210"/>
            <a:ext cx="5157857" cy="122610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4D9E285F-42EA-872D-E17C-DF67F9930FC9}"/>
              </a:ext>
            </a:extLst>
          </p:cNvPr>
          <p:cNvPicPr>
            <a:picLocks noChangeAspect="1"/>
          </p:cNvPicPr>
          <p:nvPr/>
        </p:nvPicPr>
        <p:blipFill>
          <a:blip r:embed="rId5"/>
          <a:stretch>
            <a:fillRect/>
          </a:stretch>
        </p:blipFill>
        <p:spPr>
          <a:xfrm>
            <a:off x="0" y="1975014"/>
            <a:ext cx="9144000" cy="4321538"/>
          </a:xfrm>
          <a:prstGeom prst="rect">
            <a:avLst/>
          </a:prstGeom>
        </p:spPr>
      </p:pic>
    </p:spTree>
    <p:extLst>
      <p:ext uri="{BB962C8B-B14F-4D97-AF65-F5344CB8AC3E}">
        <p14:creationId xmlns:p14="http://schemas.microsoft.com/office/powerpoint/2010/main" val="1228189475"/>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a:extLst>
              <a:ext uri="{FF2B5EF4-FFF2-40B4-BE49-F238E27FC236}">
                <a16:creationId xmlns:a16="http://schemas.microsoft.com/office/drawing/2014/main" id="{BFC03E95-2594-B11C-B575-A3A114B688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C77458-2797-4CAB-AB47-250A07A3BE87}" type="slidenum">
              <a:rPr lang="de-DE" altLang="en-US">
                <a:solidFill>
                  <a:schemeClr val="bg1"/>
                </a:solidFill>
              </a:rPr>
              <a:pPr/>
              <a:t>41</a:t>
            </a:fld>
            <a:endParaRPr lang="de-DE" altLang="en-US">
              <a:solidFill>
                <a:schemeClr val="bg1"/>
              </a:solidFill>
            </a:endParaRPr>
          </a:p>
        </p:txBody>
      </p:sp>
      <p:sp>
        <p:nvSpPr>
          <p:cNvPr id="30723" name="Rectangle 26">
            <a:hlinkClick r:id="rId3"/>
            <a:extLst>
              <a:ext uri="{FF2B5EF4-FFF2-40B4-BE49-F238E27FC236}">
                <a16:creationId xmlns:a16="http://schemas.microsoft.com/office/drawing/2014/main" id="{16D18257-9541-B82B-5F8A-8B7ABD347231}"/>
              </a:ext>
            </a:extLst>
          </p:cNvPr>
          <p:cNvSpPr>
            <a:spLocks noChangeArrowheads="1"/>
          </p:cNvSpPr>
          <p:nvPr/>
        </p:nvSpPr>
        <p:spPr bwMode="auto">
          <a:xfrm>
            <a:off x="4533900" y="510063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3" name="Rectangle 2">
            <a:extLst>
              <a:ext uri="{FF2B5EF4-FFF2-40B4-BE49-F238E27FC236}">
                <a16:creationId xmlns:a16="http://schemas.microsoft.com/office/drawing/2014/main" id="{3B072C0F-FF88-ECFF-3CFD-11618CBF7AFE}"/>
              </a:ext>
            </a:extLst>
          </p:cNvPr>
          <p:cNvSpPr txBox="1">
            <a:spLocks noChangeArrowheads="1"/>
          </p:cNvSpPr>
          <p:nvPr/>
        </p:nvSpPr>
        <p:spPr>
          <a:xfrm>
            <a:off x="314325" y="9525"/>
            <a:ext cx="8515350" cy="600075"/>
          </a:xfrm>
          <a:prstGeom prst="rect">
            <a:avLst/>
          </a:prstGeom>
        </p:spPr>
        <p:txBody>
          <a:bodyPr lIns="91440" tIns="45720" rIns="91440" bIns="45720" anchor="t"/>
          <a:lst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a:lstStyle>
          <a:p>
            <a:r>
              <a:rPr lang="en-US" altLang="en-US" sz="2400" kern="0" dirty="0"/>
              <a:t>Failing test case 1.3.1 (over/under flow)</a:t>
            </a:r>
            <a:endParaRPr lang="en-US" dirty="0"/>
          </a:p>
        </p:txBody>
      </p:sp>
      <p:pic>
        <p:nvPicPr>
          <p:cNvPr id="2" name="Picture 1" descr="A group of black text&#10;&#10;Description automatically generated">
            <a:extLst>
              <a:ext uri="{FF2B5EF4-FFF2-40B4-BE49-F238E27FC236}">
                <a16:creationId xmlns:a16="http://schemas.microsoft.com/office/drawing/2014/main" id="{56B40D97-A13F-1F8F-E3D5-C288DC587B13}"/>
              </a:ext>
            </a:extLst>
          </p:cNvPr>
          <p:cNvPicPr>
            <a:picLocks noChangeAspect="1"/>
          </p:cNvPicPr>
          <p:nvPr/>
        </p:nvPicPr>
        <p:blipFill>
          <a:blip r:embed="rId4"/>
          <a:stretch>
            <a:fillRect/>
          </a:stretch>
        </p:blipFill>
        <p:spPr>
          <a:xfrm>
            <a:off x="2968" y="1127401"/>
            <a:ext cx="9138064" cy="1533110"/>
          </a:xfrm>
          <a:prstGeom prst="rect">
            <a:avLst/>
          </a:prstGeom>
        </p:spPr>
      </p:pic>
      <p:pic>
        <p:nvPicPr>
          <p:cNvPr id="6" name="Picture 5" descr="A black and white lines with numbers&#10;&#10;Description automatically generated">
            <a:extLst>
              <a:ext uri="{FF2B5EF4-FFF2-40B4-BE49-F238E27FC236}">
                <a16:creationId xmlns:a16="http://schemas.microsoft.com/office/drawing/2014/main" id="{8789D303-033E-4251-86EB-7A98E53E4736}"/>
              </a:ext>
            </a:extLst>
          </p:cNvPr>
          <p:cNvPicPr>
            <a:picLocks noChangeAspect="1"/>
          </p:cNvPicPr>
          <p:nvPr/>
        </p:nvPicPr>
        <p:blipFill>
          <a:blip r:embed="rId5"/>
          <a:stretch>
            <a:fillRect/>
          </a:stretch>
        </p:blipFill>
        <p:spPr>
          <a:xfrm>
            <a:off x="0" y="3143036"/>
            <a:ext cx="9144000" cy="2714360"/>
          </a:xfrm>
          <a:prstGeom prst="rect">
            <a:avLst/>
          </a:prstGeom>
        </p:spPr>
      </p:pic>
    </p:spTree>
    <p:extLst>
      <p:ext uri="{BB962C8B-B14F-4D97-AF65-F5344CB8AC3E}">
        <p14:creationId xmlns:p14="http://schemas.microsoft.com/office/powerpoint/2010/main" val="2284997083"/>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a:extLst>
              <a:ext uri="{FF2B5EF4-FFF2-40B4-BE49-F238E27FC236}">
                <a16:creationId xmlns:a16="http://schemas.microsoft.com/office/drawing/2014/main" id="{8CD1940A-D1D6-4C84-B8C0-33BD0055295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E7D8A2-95F5-40F6-A6F6-54414081584D}" type="slidenum">
              <a:rPr lang="de-DE" altLang="en-US">
                <a:solidFill>
                  <a:schemeClr val="bg1"/>
                </a:solidFill>
              </a:rPr>
              <a:pPr/>
              <a:t>5</a:t>
            </a:fld>
            <a:endParaRPr lang="de-DE" altLang="en-US">
              <a:solidFill>
                <a:schemeClr val="bg1"/>
              </a:solidFill>
            </a:endParaRPr>
          </a:p>
        </p:txBody>
      </p:sp>
      <p:sp>
        <p:nvSpPr>
          <p:cNvPr id="7171" name="Rectangle 2">
            <a:extLst>
              <a:ext uri="{FF2B5EF4-FFF2-40B4-BE49-F238E27FC236}">
                <a16:creationId xmlns:a16="http://schemas.microsoft.com/office/drawing/2014/main" id="{63CA0CD2-AD61-7F87-8332-81E5F2454FA6}"/>
              </a:ext>
            </a:extLst>
          </p:cNvPr>
          <p:cNvSpPr>
            <a:spLocks noGrp="1" noChangeArrowheads="1"/>
          </p:cNvSpPr>
          <p:nvPr>
            <p:ph type="title"/>
          </p:nvPr>
        </p:nvSpPr>
        <p:spPr/>
        <p:txBody>
          <a:bodyPr/>
          <a:lstStyle/>
          <a:p>
            <a:pPr eaLnBrk="1" hangingPunct="1"/>
            <a:r>
              <a:rPr lang="en-US" altLang="en-US" dirty="0"/>
              <a:t>The Functional Specification I</a:t>
            </a:r>
          </a:p>
        </p:txBody>
      </p:sp>
      <p:sp>
        <p:nvSpPr>
          <p:cNvPr id="7172" name="Rectangle 3">
            <a:extLst>
              <a:ext uri="{FF2B5EF4-FFF2-40B4-BE49-F238E27FC236}">
                <a16:creationId xmlns:a16="http://schemas.microsoft.com/office/drawing/2014/main" id="{62928F26-8C3F-DF5F-46A5-4F317B87CC3F}"/>
              </a:ext>
            </a:extLst>
          </p:cNvPr>
          <p:cNvSpPr>
            <a:spLocks noGrp="1" noChangeArrowheads="1"/>
          </p:cNvSpPr>
          <p:nvPr>
            <p:ph type="body" idx="1"/>
          </p:nvPr>
        </p:nvSpPr>
        <p:spPr/>
        <p:txBody>
          <a:bodyPr/>
          <a:lstStyle/>
          <a:p>
            <a:pPr eaLnBrk="1" hangingPunct="1"/>
            <a:r>
              <a:rPr lang="en-US" altLang="en-US"/>
              <a:t>The source of the plan is the functional intent and specification. </a:t>
            </a:r>
          </a:p>
          <a:p>
            <a:pPr eaLnBrk="1" hangingPunct="1"/>
            <a:endParaRPr lang="en-US" altLang="en-US"/>
          </a:p>
          <a:p>
            <a:pPr eaLnBrk="1" hangingPunct="1"/>
            <a:r>
              <a:rPr lang="en-US" altLang="en-US"/>
              <a:t>The verification engineer must first understand the design under verification (DUV) before determining how to verify it. </a:t>
            </a:r>
          </a:p>
          <a:p>
            <a:pPr eaLnBrk="1" hangingPunct="1"/>
            <a:endParaRPr lang="en-US" altLang="en-US"/>
          </a:p>
          <a:p>
            <a:pPr eaLnBrk="1" hangingPunct="1"/>
            <a:r>
              <a:rPr lang="en-US" altLang="en-US"/>
              <a:t>The specification is the driving vehicle for this; it becomes the “law”. </a:t>
            </a:r>
          </a:p>
          <a:p>
            <a:pPr eaLnBrk="1" hangingPunct="1"/>
            <a:endParaRPr lang="en-US" altLang="en-US"/>
          </a:p>
          <a:p>
            <a:pPr eaLnBrk="1" hangingPunct="1"/>
            <a:r>
              <a:rPr lang="en-US" altLang="en-US"/>
              <a:t>Many times, discrepancies arise between verification and design (these manifest themselves as testcase miscompares). </a:t>
            </a:r>
          </a:p>
          <a:p>
            <a:pPr eaLnBrk="1" hangingPunct="1"/>
            <a:endParaRPr lang="en-US" altLang="en-US"/>
          </a:p>
          <a:p>
            <a:pPr eaLnBrk="1" hangingPunct="1"/>
            <a:r>
              <a:rPr lang="en-US" altLang="en-US"/>
              <a:t>In these cases, the team will refer to the specification for the correct behavior.</a:t>
            </a:r>
          </a:p>
          <a:p>
            <a:pPr eaLnBrk="1" hangingPunct="1"/>
            <a:endParaRPr lang="en-US" altLang="en-US"/>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a:extLst>
              <a:ext uri="{FF2B5EF4-FFF2-40B4-BE49-F238E27FC236}">
                <a16:creationId xmlns:a16="http://schemas.microsoft.com/office/drawing/2014/main" id="{8CD1940A-D1D6-4C84-B8C0-33BD0055295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E7D8A2-95F5-40F6-A6F6-54414081584D}" type="slidenum">
              <a:rPr lang="de-DE" altLang="en-US">
                <a:solidFill>
                  <a:schemeClr val="bg1"/>
                </a:solidFill>
              </a:rPr>
              <a:pPr/>
              <a:t>6</a:t>
            </a:fld>
            <a:endParaRPr lang="de-DE" altLang="en-US">
              <a:solidFill>
                <a:schemeClr val="bg1"/>
              </a:solidFill>
            </a:endParaRPr>
          </a:p>
        </p:txBody>
      </p:sp>
      <p:sp>
        <p:nvSpPr>
          <p:cNvPr id="7171" name="Rectangle 2">
            <a:extLst>
              <a:ext uri="{FF2B5EF4-FFF2-40B4-BE49-F238E27FC236}">
                <a16:creationId xmlns:a16="http://schemas.microsoft.com/office/drawing/2014/main" id="{63CA0CD2-AD61-7F87-8332-81E5F2454FA6}"/>
              </a:ext>
            </a:extLst>
          </p:cNvPr>
          <p:cNvSpPr>
            <a:spLocks noGrp="1" noChangeArrowheads="1"/>
          </p:cNvSpPr>
          <p:nvPr>
            <p:ph type="title"/>
          </p:nvPr>
        </p:nvSpPr>
        <p:spPr/>
        <p:txBody>
          <a:bodyPr/>
          <a:lstStyle/>
          <a:p>
            <a:pPr eaLnBrk="1" hangingPunct="1"/>
            <a:r>
              <a:rPr lang="en-US" altLang="en-US" dirty="0"/>
              <a:t>The Functional Specification II</a:t>
            </a:r>
          </a:p>
        </p:txBody>
      </p:sp>
      <p:sp>
        <p:nvSpPr>
          <p:cNvPr id="7172" name="Rectangle 3">
            <a:extLst>
              <a:ext uri="{FF2B5EF4-FFF2-40B4-BE49-F238E27FC236}">
                <a16:creationId xmlns:a16="http://schemas.microsoft.com/office/drawing/2014/main" id="{62928F26-8C3F-DF5F-46A5-4F317B87CC3F}"/>
              </a:ext>
            </a:extLst>
          </p:cNvPr>
          <p:cNvSpPr>
            <a:spLocks noGrp="1" noChangeArrowheads="1"/>
          </p:cNvSpPr>
          <p:nvPr>
            <p:ph type="body" idx="1"/>
          </p:nvPr>
        </p:nvSpPr>
        <p:spPr/>
        <p:txBody>
          <a:bodyPr/>
          <a:lstStyle/>
          <a:p>
            <a:r>
              <a:rPr lang="en-US" dirty="0">
                <a:ea typeface="+mn-lt"/>
                <a:cs typeface="+mn-lt"/>
              </a:rPr>
              <a:t>But discrepancies can often occur when the specification is unclear or ambiguous on a technical matter</a:t>
            </a:r>
            <a:endParaRPr lang="en-US">
              <a:cs typeface="Arial"/>
            </a:endParaRPr>
          </a:p>
          <a:p>
            <a:pPr eaLnBrk="1" hangingPunct="1"/>
            <a:r>
              <a:rPr lang="en-US" dirty="0">
                <a:ea typeface="+mn-lt"/>
                <a:cs typeface="+mn-lt"/>
              </a:rPr>
              <a:t>If two people read the same specification issue and interpret it differently, then the specification has a problem. For example:</a:t>
            </a:r>
            <a:endParaRPr lang="en-US" dirty="0">
              <a:cs typeface="Arial"/>
            </a:endParaRPr>
          </a:p>
          <a:p>
            <a:endParaRPr lang="en-US" dirty="0">
              <a:ea typeface="+mn-lt"/>
              <a:cs typeface="+mn-lt"/>
            </a:endParaRPr>
          </a:p>
          <a:p>
            <a:pPr marL="0" indent="0">
              <a:buNone/>
            </a:pPr>
            <a:r>
              <a:rPr lang="en-US" sz="2400" b="1" dirty="0">
                <a:ea typeface="+mn-lt"/>
                <a:cs typeface="+mn-lt"/>
              </a:rPr>
              <a:t>A response, R, shall occur when A occurs after B or C.</a:t>
            </a:r>
            <a:endParaRPr lang="en-US" sz="2400" b="1" dirty="0">
              <a:cs typeface="Arial"/>
            </a:endParaRPr>
          </a:p>
          <a:p>
            <a:pPr marL="0" indent="0">
              <a:buNone/>
            </a:pPr>
            <a:endParaRPr lang="en-US" sz="2400" b="1" dirty="0">
              <a:ea typeface="+mn-lt"/>
              <a:cs typeface="+mn-lt"/>
            </a:endParaRPr>
          </a:p>
          <a:p>
            <a:pPr eaLnBrk="1" hangingPunct="1"/>
            <a:r>
              <a:rPr lang="en-US" dirty="0">
                <a:ea typeface="+mn-lt"/>
                <a:cs typeface="+mn-lt"/>
              </a:rPr>
              <a:t>In this case, the specification was unclear. Because the specification is the law, the team must settle the discrepancy </a:t>
            </a:r>
          </a:p>
          <a:p>
            <a:r>
              <a:rPr lang="en-US" dirty="0">
                <a:ea typeface="+mn-lt"/>
                <a:cs typeface="+mn-lt"/>
              </a:rPr>
              <a:t>It is a simple matter of going back to the architect and having the intent clarified</a:t>
            </a:r>
            <a:endParaRPr lang="en-US" dirty="0">
              <a:cs typeface="Arial"/>
            </a:endParaRPr>
          </a:p>
        </p:txBody>
      </p:sp>
    </p:spTree>
    <p:extLst>
      <p:ext uri="{BB962C8B-B14F-4D97-AF65-F5344CB8AC3E}">
        <p14:creationId xmlns:p14="http://schemas.microsoft.com/office/powerpoint/2010/main" val="1242852493"/>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02C2159-70EF-5F76-2E20-460F2DDD1A36}"/>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The Verification Plan</a:t>
            </a:r>
          </a:p>
        </p:txBody>
      </p:sp>
      <p:sp>
        <p:nvSpPr>
          <p:cNvPr id="8195" name="Rectangle 3">
            <a:extLst>
              <a:ext uri="{FF2B5EF4-FFF2-40B4-BE49-F238E27FC236}">
                <a16:creationId xmlns:a16="http://schemas.microsoft.com/office/drawing/2014/main" id="{16CFF849-4C45-CC58-BCDD-1B8281674194}"/>
              </a:ext>
            </a:extLst>
          </p:cNvPr>
          <p:cNvSpPr>
            <a:spLocks noGrp="1" noChangeArrowheads="1"/>
          </p:cNvSpPr>
          <p:nvPr>
            <p:ph type="subTitle" idx="1"/>
          </p:nvPr>
        </p:nvSpPr>
        <p:spPr/>
        <p:txBody>
          <a:bodyPr/>
          <a:lstStyle/>
          <a:p>
            <a:pPr eaLnBrk="1" hangingPunct="1"/>
            <a:r>
              <a:rPr lang="en-US" altLang="en-US"/>
              <a:t>Contents of the Verification Plan</a:t>
            </a: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a:extLst>
              <a:ext uri="{FF2B5EF4-FFF2-40B4-BE49-F238E27FC236}">
                <a16:creationId xmlns:a16="http://schemas.microsoft.com/office/drawing/2014/main" id="{6633D3A5-74E3-E0A4-9D4A-A54FD585422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E85401-AEB2-407A-814E-1D09E8074BB4}" type="slidenum">
              <a:rPr lang="de-DE" altLang="en-US">
                <a:solidFill>
                  <a:schemeClr val="bg1"/>
                </a:solidFill>
              </a:rPr>
              <a:pPr/>
              <a:t>8</a:t>
            </a:fld>
            <a:endParaRPr lang="de-DE" altLang="en-US">
              <a:solidFill>
                <a:schemeClr val="bg1"/>
              </a:solidFill>
            </a:endParaRPr>
          </a:p>
        </p:txBody>
      </p:sp>
      <p:sp>
        <p:nvSpPr>
          <p:cNvPr id="9219" name="Rectangle 2">
            <a:extLst>
              <a:ext uri="{FF2B5EF4-FFF2-40B4-BE49-F238E27FC236}">
                <a16:creationId xmlns:a16="http://schemas.microsoft.com/office/drawing/2014/main" id="{B08B3DF6-F005-5F0C-71B5-A64C32711C16}"/>
              </a:ext>
            </a:extLst>
          </p:cNvPr>
          <p:cNvSpPr>
            <a:spLocks noGrp="1" noChangeArrowheads="1"/>
          </p:cNvSpPr>
          <p:nvPr>
            <p:ph type="title"/>
          </p:nvPr>
        </p:nvSpPr>
        <p:spPr/>
        <p:txBody>
          <a:bodyPr/>
          <a:lstStyle/>
          <a:p>
            <a:pPr eaLnBrk="1" hangingPunct="1"/>
            <a:r>
              <a:rPr lang="en-US" altLang="en-US"/>
              <a:t>Contents of the Verification Plan</a:t>
            </a:r>
          </a:p>
        </p:txBody>
      </p:sp>
      <p:sp>
        <p:nvSpPr>
          <p:cNvPr id="9220" name="Rectangle 3">
            <a:extLst>
              <a:ext uri="{FF2B5EF4-FFF2-40B4-BE49-F238E27FC236}">
                <a16:creationId xmlns:a16="http://schemas.microsoft.com/office/drawing/2014/main" id="{34A76CED-BE86-765E-F742-A291CD4AB92C}"/>
              </a:ext>
            </a:extLst>
          </p:cNvPr>
          <p:cNvSpPr>
            <a:spLocks noGrp="1" noChangeArrowheads="1"/>
          </p:cNvSpPr>
          <p:nvPr>
            <p:ph type="body" idx="1"/>
          </p:nvPr>
        </p:nvSpPr>
        <p:spPr/>
        <p:txBody>
          <a:bodyPr/>
          <a:lstStyle/>
          <a:p>
            <a:pPr eaLnBrk="1" hangingPunct="1"/>
            <a:r>
              <a:rPr lang="en-US" altLang="en-US" sz="1600"/>
              <a:t>The verification plan consists of multiple sections, each articulating a critical component of the verification workload.  These sections describe both the technical requirements for the verification environments and the project management needs.</a:t>
            </a:r>
          </a:p>
          <a:p>
            <a:pPr eaLnBrk="1" hangingPunct="1"/>
            <a:endParaRPr lang="en-US" altLang="en-US" sz="1000"/>
          </a:p>
          <a:p>
            <a:pPr eaLnBrk="1" hangingPunct="1"/>
            <a:r>
              <a:rPr lang="en-US" altLang="en-US" sz="1600"/>
              <a:t>The technical requirements of the verification plan fall into the following major headings: </a:t>
            </a:r>
          </a:p>
          <a:p>
            <a:pPr lvl="1" eaLnBrk="1" hangingPunct="1"/>
            <a:r>
              <a:rPr lang="en-US" altLang="en-US" sz="1400"/>
              <a:t>description of verification levels, </a:t>
            </a:r>
          </a:p>
          <a:p>
            <a:pPr lvl="1" eaLnBrk="1" hangingPunct="1"/>
            <a:r>
              <a:rPr lang="en-US" altLang="en-US" sz="1400"/>
              <a:t>functions to be verified, </a:t>
            </a:r>
          </a:p>
          <a:p>
            <a:pPr lvl="1" eaLnBrk="1" hangingPunct="1"/>
            <a:r>
              <a:rPr lang="en-US" altLang="en-US" sz="1400"/>
              <a:t>specific tests and methods, </a:t>
            </a:r>
          </a:p>
          <a:p>
            <a:pPr lvl="1" eaLnBrk="1" hangingPunct="1"/>
            <a:r>
              <a:rPr lang="en-US" altLang="en-US" sz="1400"/>
              <a:t>coverage requirements, and </a:t>
            </a:r>
          </a:p>
          <a:p>
            <a:pPr lvl="1" eaLnBrk="1" hangingPunct="1"/>
            <a:r>
              <a:rPr lang="en-US" altLang="en-US" sz="1400"/>
              <a:t>test scenarios (matrix). </a:t>
            </a:r>
          </a:p>
          <a:p>
            <a:pPr lvl="1" eaLnBrk="1" hangingPunct="1"/>
            <a:endParaRPr lang="en-US" altLang="en-US" sz="400"/>
          </a:p>
          <a:p>
            <a:pPr eaLnBrk="1" hangingPunct="1"/>
            <a:r>
              <a:rPr lang="en-US" altLang="en-US" sz="1600"/>
              <a:t>These sections describe, in detail, the strategy and construction of the verification environments for the project. </a:t>
            </a:r>
          </a:p>
          <a:p>
            <a:pPr eaLnBrk="1" hangingPunct="1"/>
            <a:endParaRPr lang="en-US" altLang="en-US" sz="1000"/>
          </a:p>
          <a:p>
            <a:pPr eaLnBrk="1" hangingPunct="1"/>
            <a:r>
              <a:rPr lang="en-US" altLang="en-US" sz="1600"/>
              <a:t>The project management sections of the plan have these major headings:</a:t>
            </a:r>
          </a:p>
          <a:p>
            <a:pPr lvl="1" eaLnBrk="1" hangingPunct="1"/>
            <a:r>
              <a:rPr lang="en-US" altLang="en-US" sz="1400"/>
              <a:t>required tools, </a:t>
            </a:r>
          </a:p>
          <a:p>
            <a:pPr lvl="1" eaLnBrk="1" hangingPunct="1"/>
            <a:r>
              <a:rPr lang="en-US" altLang="en-US" sz="1400"/>
              <a:t>risks and dependencies, </a:t>
            </a:r>
          </a:p>
          <a:p>
            <a:pPr lvl="1" eaLnBrk="1" hangingPunct="1"/>
            <a:r>
              <a:rPr lang="en-US" altLang="en-US" sz="1400"/>
              <a:t>resources requirements, and</a:t>
            </a:r>
          </a:p>
          <a:p>
            <a:pPr lvl="1" eaLnBrk="1" hangingPunct="1"/>
            <a:r>
              <a:rPr lang="en-US" altLang="en-US" sz="1400"/>
              <a:t>schedule details. </a:t>
            </a:r>
          </a:p>
          <a:p>
            <a:pPr lvl="1" eaLnBrk="1" hangingPunct="1"/>
            <a:endParaRPr lang="en-US" altLang="en-US" sz="400"/>
          </a:p>
          <a:p>
            <a:pPr eaLnBrk="1" hangingPunct="1"/>
            <a:r>
              <a:rPr lang="en-US" altLang="en-US" sz="1600"/>
              <a:t>These sections articulate the software, compute hardware, and personnel required to complete the project on the required schedule.</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373C1553-3171-1A30-C9CB-FB28D61D75B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88BC8D-D57B-4A50-9B89-8AC06D2E1273}" type="slidenum">
              <a:rPr lang="de-DE" altLang="en-US">
                <a:solidFill>
                  <a:schemeClr val="bg1"/>
                </a:solidFill>
              </a:rPr>
              <a:pPr/>
              <a:t>9</a:t>
            </a:fld>
            <a:endParaRPr lang="de-DE" altLang="en-US">
              <a:solidFill>
                <a:schemeClr val="bg1"/>
              </a:solidFill>
            </a:endParaRPr>
          </a:p>
        </p:txBody>
      </p:sp>
      <p:sp>
        <p:nvSpPr>
          <p:cNvPr id="10243" name="Rectangle 2">
            <a:extLst>
              <a:ext uri="{FF2B5EF4-FFF2-40B4-BE49-F238E27FC236}">
                <a16:creationId xmlns:a16="http://schemas.microsoft.com/office/drawing/2014/main" id="{B4A44E7D-67D8-EAA3-8A0D-32FE4C216D75}"/>
              </a:ext>
            </a:extLst>
          </p:cNvPr>
          <p:cNvSpPr>
            <a:spLocks noGrp="1" noChangeArrowheads="1"/>
          </p:cNvSpPr>
          <p:nvPr>
            <p:ph type="title"/>
          </p:nvPr>
        </p:nvSpPr>
        <p:spPr/>
        <p:txBody>
          <a:bodyPr/>
          <a:lstStyle/>
          <a:p>
            <a:pPr eaLnBrk="1" hangingPunct="1"/>
            <a:r>
              <a:rPr lang="en-US" altLang="en-US"/>
              <a:t>Description of Verification Levels</a:t>
            </a:r>
          </a:p>
        </p:txBody>
      </p:sp>
      <p:sp>
        <p:nvSpPr>
          <p:cNvPr id="10244" name="Rectangle 3">
            <a:extLst>
              <a:ext uri="{FF2B5EF4-FFF2-40B4-BE49-F238E27FC236}">
                <a16:creationId xmlns:a16="http://schemas.microsoft.com/office/drawing/2014/main" id="{512FE051-B34E-53F6-089A-E6DBB5F43AE2}"/>
              </a:ext>
            </a:extLst>
          </p:cNvPr>
          <p:cNvSpPr>
            <a:spLocks noGrp="1" noChangeArrowheads="1"/>
          </p:cNvSpPr>
          <p:nvPr>
            <p:ph type="body" idx="1"/>
          </p:nvPr>
        </p:nvSpPr>
        <p:spPr/>
        <p:txBody>
          <a:bodyPr/>
          <a:lstStyle/>
          <a:p>
            <a:pPr eaLnBrk="1" hangingPunct="1"/>
            <a:r>
              <a:rPr lang="en-US" altLang="en-US" sz="1600"/>
              <a:t>The verification team’s first decision in verifying a design is to articulate the verification levels.</a:t>
            </a:r>
          </a:p>
          <a:p>
            <a:pPr eaLnBrk="1" hangingPunct="1"/>
            <a:endParaRPr lang="en-US" altLang="en-US" sz="1600"/>
          </a:p>
          <a:p>
            <a:pPr eaLnBrk="1" hangingPunct="1"/>
            <a:r>
              <a:rPr lang="en-US" altLang="en-US" sz="1600"/>
              <a:t>Depending on the complexity of each level, the verification team must choose to verify levels independently or group levels together into functional components. This decision is based on two factors.</a:t>
            </a:r>
          </a:p>
          <a:p>
            <a:pPr lvl="1" eaLnBrk="1" hangingPunct="1"/>
            <a:r>
              <a:rPr lang="en-US" altLang="en-US" sz="1400"/>
              <a:t>The first factor is the </a:t>
            </a:r>
            <a:r>
              <a:rPr lang="en-US" altLang="en-US" sz="1400" b="1"/>
              <a:t>complexity of the individual component</a:t>
            </a:r>
            <a:r>
              <a:rPr lang="en-US" altLang="en-US" sz="1400"/>
              <a:t>. Complex portions of the DUV require their own verification. </a:t>
            </a:r>
          </a:p>
          <a:p>
            <a:pPr lvl="1" eaLnBrk="1" hangingPunct="1"/>
            <a:r>
              <a:rPr lang="en-US" altLang="en-US" sz="1400"/>
              <a:t>The second factor is the </a:t>
            </a:r>
            <a:r>
              <a:rPr lang="en-US" altLang="en-US" sz="1400" b="1"/>
              <a:t>existence of a clean interface and specification</a:t>
            </a:r>
            <a:r>
              <a:rPr lang="en-US" altLang="en-US" sz="1400" i="1"/>
              <a:t> </a:t>
            </a:r>
            <a:r>
              <a:rPr lang="en-US" altLang="en-US" sz="1400"/>
              <a:t>to drive the component. The ability to properly drive interface protocol and check for results is the key to verification and requires a stable, documented interface.</a:t>
            </a:r>
          </a:p>
          <a:p>
            <a:pPr eaLnBrk="1" hangingPunct="1"/>
            <a:endParaRPr lang="en-US" altLang="en-US" sz="1400"/>
          </a:p>
          <a:p>
            <a:pPr eaLnBrk="1" hangingPunct="1"/>
            <a:r>
              <a:rPr lang="en-US" altLang="en-US" sz="1600"/>
              <a:t>After defining the verification levels, the verification team will create verification plans for each level. </a:t>
            </a:r>
          </a:p>
          <a:p>
            <a:pPr eaLnBrk="1" hangingPunct="1"/>
            <a:endParaRPr lang="en-US" altLang="en-US" sz="1600"/>
          </a:p>
          <a:p>
            <a:pPr eaLnBrk="1" hangingPunct="1"/>
            <a:r>
              <a:rPr lang="en-US" altLang="en-US" sz="1600"/>
              <a:t>The following slides describe the components of a verification plan needed for each level. </a:t>
            </a: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Standarddesign">
  <a:themeElements>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6233</TotalTime>
  <Words>8681</Words>
  <Application>Microsoft Office PowerPoint</Application>
  <PresentationFormat>On-screen Show (4:3)</PresentationFormat>
  <Paragraphs>407</Paragraphs>
  <Slides>41</Slides>
  <Notes>26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Standarddesign</vt:lpstr>
      <vt:lpstr>Funkcionalna verifikacija hardvera</vt:lpstr>
      <vt:lpstr>Lecture Content</vt:lpstr>
      <vt:lpstr>The Verification Plan</vt:lpstr>
      <vt:lpstr>The Verification Plan</vt:lpstr>
      <vt:lpstr>The Functional Specification I</vt:lpstr>
      <vt:lpstr>The Functional Specification II</vt:lpstr>
      <vt:lpstr>The Verification Plan</vt:lpstr>
      <vt:lpstr>Contents of the Verification Plan</vt:lpstr>
      <vt:lpstr>Description of Verification Levels</vt:lpstr>
      <vt:lpstr>Functions to be Verified I</vt:lpstr>
      <vt:lpstr>Functions to be Verified II</vt:lpstr>
      <vt:lpstr>Specific Tests and Methods: Environment I</vt:lpstr>
      <vt:lpstr>Specific Tests and Methods: Environment II (Type of verification)</vt:lpstr>
      <vt:lpstr>Specific Tests and Methods: Environment III (Verification stategy)</vt:lpstr>
      <vt:lpstr>Specific Tests and Methods: Environment IV (Random aspects)</vt:lpstr>
      <vt:lpstr>Specific Tests and Methods: Environment V (Abstraction level)</vt:lpstr>
      <vt:lpstr>Specific Tests and Methods: Environment VI (Checking)</vt:lpstr>
      <vt:lpstr>Coverage Requirements</vt:lpstr>
      <vt:lpstr>Test Case Scenario: Matrix</vt:lpstr>
      <vt:lpstr>Required Tools</vt:lpstr>
      <vt:lpstr>Risks and Dependencies I</vt:lpstr>
      <vt:lpstr>Risks and Dependencies II</vt:lpstr>
      <vt:lpstr>Resource Requirements I</vt:lpstr>
      <vt:lpstr>Resource Requirements II</vt:lpstr>
      <vt:lpstr>Schedule Details I</vt:lpstr>
      <vt:lpstr>Schedule Details II</vt:lpstr>
      <vt:lpstr>Verification Plan Example</vt:lpstr>
      <vt:lpstr>Design Description I</vt:lpstr>
      <vt:lpstr>Design Description II</vt:lpstr>
      <vt:lpstr>Creating the Verification Plan for Calc1 –  Description of Verification Levels</vt:lpstr>
      <vt:lpstr>Required Tools, Risks and Dependencies</vt:lpstr>
      <vt:lpstr>Functions to be Verified and Test Scenarios: Matrix</vt:lpstr>
      <vt:lpstr>Specific Tests and Methods: Environment I</vt:lpstr>
      <vt:lpstr>Specific Tests and Methods: Environment II</vt:lpstr>
      <vt:lpstr>Specific Tests and Methods: Environment III</vt:lpstr>
      <vt:lpstr>Block Diagram of the Environment</vt:lpstr>
      <vt:lpstr>Coverage Requirements, Resource Requirements,  Schedule Details</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dc:title>
  <dc:creator>PresentationPoint</dc:creator>
  <cp:lastModifiedBy>Rasti</cp:lastModifiedBy>
  <cp:revision>1025</cp:revision>
  <cp:lastPrinted>2005-03-15T07:48:11Z</cp:lastPrinted>
  <dcterms:created xsi:type="dcterms:W3CDTF">2004-11-16T16:03:16Z</dcterms:created>
  <dcterms:modified xsi:type="dcterms:W3CDTF">2024-03-13T12:42:10Z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