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handoutMasterIdLst>
    <p:handoutMasterId r:id="rId53"/>
  </p:handoutMasterIdLst>
  <p:sldIdLst>
    <p:sldId id="485" r:id="rId2"/>
    <p:sldId id="594" r:id="rId3"/>
    <p:sldId id="595" r:id="rId4"/>
    <p:sldId id="643"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85" r:id="rId25"/>
    <p:sldId id="663" r:id="rId26"/>
    <p:sldId id="664" r:id="rId27"/>
    <p:sldId id="665" r:id="rId28"/>
    <p:sldId id="666" r:id="rId29"/>
    <p:sldId id="667" r:id="rId30"/>
    <p:sldId id="668" r:id="rId31"/>
    <p:sldId id="669" r:id="rId32"/>
    <p:sldId id="670" r:id="rId33"/>
    <p:sldId id="689" r:id="rId34"/>
    <p:sldId id="672" r:id="rId35"/>
    <p:sldId id="688" r:id="rId36"/>
    <p:sldId id="671" r:id="rId37"/>
    <p:sldId id="690" r:id="rId38"/>
    <p:sldId id="673" r:id="rId39"/>
    <p:sldId id="674" r:id="rId40"/>
    <p:sldId id="675" r:id="rId41"/>
    <p:sldId id="676" r:id="rId42"/>
    <p:sldId id="677" r:id="rId43"/>
    <p:sldId id="678" r:id="rId44"/>
    <p:sldId id="679" r:id="rId45"/>
    <p:sldId id="680" r:id="rId46"/>
    <p:sldId id="681" r:id="rId47"/>
    <p:sldId id="682" r:id="rId48"/>
    <p:sldId id="683" r:id="rId49"/>
    <p:sldId id="684" r:id="rId50"/>
    <p:sldId id="593" r:id="rId51"/>
  </p:sldIdLst>
  <p:sldSz cx="9144000" cy="6858000" type="screen4x3"/>
  <p:notesSz cx="7099300" cy="10234613"/>
  <p:custDataLst>
    <p:tags r:id="rId54"/>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89D91-8783-54BF-43BD-A3CF0FA4163F}" v="22" dt="2024-03-27T12:13:3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66049" autoAdjust="0"/>
  </p:normalViewPr>
  <p:slideViewPr>
    <p:cSldViewPr snapToGrid="0">
      <p:cViewPr varScale="1">
        <p:scale>
          <a:sx n="73" d="100"/>
          <a:sy n="73" d="100"/>
        </p:scale>
        <p:origin x="-2286" y="-102"/>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3288"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678EE70C-67C7-B37B-E6E3-9BF57CB63531}"/>
              </a:ext>
            </a:extLst>
          </p:cNvPr>
          <p:cNvSpPr>
            <a:spLocks noGrp="1" noChangeArrowheads="1"/>
          </p:cNvSpPr>
          <p:nvPr>
            <p:ph type="hdr" sz="quarter"/>
          </p:nvPr>
        </p:nvSpPr>
        <p:spPr bwMode="auto">
          <a:xfrm>
            <a:off x="0" y="0"/>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790B21DE-8167-F0A0-306B-8A95BA166DDD}"/>
              </a:ext>
            </a:extLst>
          </p:cNvPr>
          <p:cNvSpPr>
            <a:spLocks noGrp="1" noChangeArrowheads="1"/>
          </p:cNvSpPr>
          <p:nvPr>
            <p:ph type="dt" sz="quarter" idx="1"/>
          </p:nvPr>
        </p:nvSpPr>
        <p:spPr bwMode="auto">
          <a:xfrm>
            <a:off x="3987800" y="0"/>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D648A1F0-4A54-58AE-355D-3F4F0D32A2BB}"/>
              </a:ext>
            </a:extLst>
          </p:cNvPr>
          <p:cNvSpPr>
            <a:spLocks noGrp="1" noChangeArrowheads="1"/>
          </p:cNvSpPr>
          <p:nvPr>
            <p:ph type="ftr" sz="quarter" idx="2"/>
          </p:nvPr>
        </p:nvSpPr>
        <p:spPr bwMode="auto">
          <a:xfrm>
            <a:off x="0" y="9701213"/>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277611B5-9BCB-4C2E-A1F0-7AC1548036E5}"/>
              </a:ext>
            </a:extLst>
          </p:cNvPr>
          <p:cNvSpPr>
            <a:spLocks noGrp="1" noChangeArrowheads="1"/>
          </p:cNvSpPr>
          <p:nvPr>
            <p:ph type="sldNum" sz="quarter" idx="3"/>
          </p:nvPr>
        </p:nvSpPr>
        <p:spPr bwMode="auto">
          <a:xfrm>
            <a:off x="3987800" y="9701213"/>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24587924-4A49-4D91-8AC0-3DD90DDD1EF8}"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48C5E0-00FE-388C-5270-6DB5B47A31C6}"/>
              </a:ext>
            </a:extLst>
          </p:cNvPr>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037FDA4D-EE69-ADEC-D5F8-2741DD526145}"/>
              </a:ext>
            </a:extLst>
          </p:cNvPr>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50180" name="Rectangle 4">
            <a:extLst>
              <a:ext uri="{FF2B5EF4-FFF2-40B4-BE49-F238E27FC236}">
                <a16:creationId xmlns:a16="http://schemas.microsoft.com/office/drawing/2014/main" id="{9CE0B084-3248-514C-6D37-E3395798A87B}"/>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5B9D88C-7838-4FA0-A871-F5E0017A2C68}"/>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0497A753-3A3A-729E-6D70-87410F9AFD20}"/>
              </a:ext>
            </a:extLst>
          </p:cNvPr>
          <p:cNvSpPr>
            <a:spLocks noGrp="1" noChangeArrowheads="1"/>
          </p:cNvSpPr>
          <p:nvPr>
            <p:ph type="ftr" sz="quarter" idx="4"/>
          </p:nvPr>
        </p:nvSpPr>
        <p:spPr bwMode="auto">
          <a:xfrm>
            <a:off x="0" y="9723438"/>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EE79F25D-C642-88BA-123F-12612BB7756A}"/>
              </a:ext>
            </a:extLst>
          </p:cNvPr>
          <p:cNvSpPr>
            <a:spLocks noGrp="1" noChangeArrowheads="1"/>
          </p:cNvSpPr>
          <p:nvPr>
            <p:ph type="sldNum" sz="quarter" idx="5"/>
          </p:nvPr>
        </p:nvSpPr>
        <p:spPr bwMode="auto">
          <a:xfrm>
            <a:off x="4024313" y="9723438"/>
            <a:ext cx="30749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2B4A36E1-F44A-4507-8DD7-99D28132165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E0D5170-421E-DAB6-6625-5EF5ED4C2DC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167F7E5-EF35-4B9E-9484-7FBE12A57075}" type="slidenum">
              <a:rPr lang="en-GB" altLang="en-US"/>
              <a:pPr/>
              <a:t>1</a:t>
            </a:fld>
            <a:endParaRPr lang="en-GB" altLang="en-US"/>
          </a:p>
        </p:txBody>
      </p:sp>
      <p:sp>
        <p:nvSpPr>
          <p:cNvPr id="51203" name="Rectangle 1026">
            <a:extLst>
              <a:ext uri="{FF2B5EF4-FFF2-40B4-BE49-F238E27FC236}">
                <a16:creationId xmlns:a16="http://schemas.microsoft.com/office/drawing/2014/main" id="{51181C8A-813A-3A4C-6346-29B79C7427A7}"/>
              </a:ext>
            </a:extLst>
          </p:cNvPr>
          <p:cNvSpPr>
            <a:spLocks noGrp="1" noChangeArrowheads="1"/>
          </p:cNvSpPr>
          <p:nvPr>
            <p:ph type="body" idx="1"/>
          </p:nvPr>
        </p:nvSpPr>
        <p:spPr>
          <a:xfrm>
            <a:off x="257175" y="5465763"/>
            <a:ext cx="6657975" cy="4214812"/>
          </a:xfrm>
          <a:noFill/>
        </p:spPr>
        <p:txBody>
          <a:bodyPr lIns="93692" tIns="46848" rIns="93692" bIns="46848"/>
          <a:lstStyle/>
          <a:p>
            <a:pPr eaLnBrk="1" hangingPunct="1"/>
            <a:endParaRPr lang="en-GB" altLang="en-US"/>
          </a:p>
        </p:txBody>
      </p:sp>
      <p:sp>
        <p:nvSpPr>
          <p:cNvPr id="51204" name="Rectangle 1027">
            <a:extLst>
              <a:ext uri="{FF2B5EF4-FFF2-40B4-BE49-F238E27FC236}">
                <a16:creationId xmlns:a16="http://schemas.microsoft.com/office/drawing/2014/main" id="{088E6B6F-1892-3519-88E1-90BDC01FC2A4}"/>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0BF81B3-3F0C-7895-C1D2-CAE6CCCD031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1771FF8-EAA6-465D-84DC-2DDB44E67D14}" type="slidenum">
              <a:rPr lang="en-GB" altLang="en-US"/>
              <a:pPr/>
              <a:t>13</a:t>
            </a:fld>
            <a:endParaRPr lang="en-GB" altLang="en-US"/>
          </a:p>
        </p:txBody>
      </p:sp>
      <p:sp>
        <p:nvSpPr>
          <p:cNvPr id="60419" name="Rectangle 2">
            <a:extLst>
              <a:ext uri="{FF2B5EF4-FFF2-40B4-BE49-F238E27FC236}">
                <a16:creationId xmlns:a16="http://schemas.microsoft.com/office/drawing/2014/main" id="{F09F4BBA-9729-2A51-0577-438F0CF8D68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BDD0F64-6A54-04FF-5C99-623FB8BE41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4AF395B-2BA5-D2A6-FCA7-CA59849BE11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8C71AD-7D27-468A-A4BD-3894759115A1}" type="slidenum">
              <a:rPr lang="en-GB" altLang="en-US"/>
              <a:pPr/>
              <a:t>14</a:t>
            </a:fld>
            <a:endParaRPr lang="en-GB" altLang="en-US"/>
          </a:p>
        </p:txBody>
      </p:sp>
      <p:sp>
        <p:nvSpPr>
          <p:cNvPr id="61443" name="Rectangle 2">
            <a:extLst>
              <a:ext uri="{FF2B5EF4-FFF2-40B4-BE49-F238E27FC236}">
                <a16:creationId xmlns:a16="http://schemas.microsoft.com/office/drawing/2014/main" id="{A38F9F78-7FCE-B4CE-62E6-74A1FCE3A73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0630F53-D55B-F49F-88D7-EAA7ED9E02BF}"/>
              </a:ext>
            </a:extLst>
          </p:cNvPr>
          <p:cNvSpPr>
            <a:spLocks noGrp="1" noChangeArrowheads="1"/>
          </p:cNvSpPr>
          <p:nvPr>
            <p:ph type="body" idx="1"/>
          </p:nvPr>
        </p:nvSpPr>
        <p:spPr>
          <a:noFill/>
        </p:spPr>
        <p:txBody>
          <a:bodyPr/>
          <a:lstStyle/>
          <a:p>
            <a:pPr eaLnBrk="1" hangingPunct="1"/>
            <a:r>
              <a:rPr lang="en-US" altLang="en-US"/>
              <a:t>A simulation engine is a central tool for the verification team, which spends a majority of the effort of the verification cycle running simulation. This part of the cycle requires the most compute resources, and therefore, it is easy to understand that the optimization of simulation efficiency is a high priority. The performance of the simulation engine is only one factor of the overall efficiency; however, it is a key factor because a verification team that can run models twice as fast can run double the amount of test cases in the same time and likely find DUV bugs faster.</a:t>
            </a:r>
          </a:p>
          <a:p>
            <a:pPr eaLnBrk="1" hangingPunct="1"/>
            <a:r>
              <a:rPr lang="en-US" altLang="en-US"/>
              <a:t>It is possible to optimize simulation efficiency from two different angles. First, a higher level of abstraction in the HDL specification of the DUV will generally result in faster simulation because the model will contain less detail that the simulation engine has to evaluate. The second method to improve simulation performance is, of course, optimizing the simulation engine itself. The optimization of simulation engine performance has been a key differentiator for EDA vendors for the past 10 years, and only recently have the performance gains achieved every year flattened out somewhat, indicating a maturation of the technology.</a:t>
            </a:r>
          </a:p>
          <a:p>
            <a:pPr eaLnBrk="1" hangingPunct="1"/>
            <a:r>
              <a:rPr lang="en-US" altLang="en-US"/>
              <a:t>Both methods to improve simulation speed can work together in synergy. When a design methodology supports a certain abstract style of HDL specification and it is possible to optimize a simulation engine very specifically toward that style, a significant improvement of speed is possible. The cycle-based simulation method discussed later is a classic example of this synergy.</a:t>
            </a:r>
          </a:p>
          <a:p>
            <a:pPr eaLnBrk="1" hangingPunct="1"/>
            <a:r>
              <a:rPr lang="en-US" altLang="en-US"/>
              <a:t>Figure illustrates the basic trade-offs for simulation engine efficiency. Different HDL modeling styles are used to characterize the choice between faster simulation with the RTL abstraction and a DUV model that exhibits a close relationship with the design implementation, down to the delay characteristics of individual gates.</a:t>
            </a:r>
          </a:p>
          <a:p>
            <a:pPr eaLnBrk="1" hangingPunct="1"/>
            <a:r>
              <a:rPr lang="en-US" altLang="en-US"/>
              <a:t>There is a fundamental goal conflict in verification between speed and accuracy. A simulation engine that is able to simulate more test cases per time can simulate a bigger part of the state space of a design. However, abstraction means that less accuracy and detailed design implementation information are contained in the model. For functional verification to rely safely on an abstract model, the design methodology must cover the verification of the implementation details otherwise. </a:t>
            </a:r>
          </a:p>
          <a:p>
            <a:pPr eaLnBrk="1" hangingPunct="1"/>
            <a:r>
              <a:rPr lang="en-US" altLang="en-US"/>
              <a:t>For example, if the design team uses logic synthesis to implement a synchronously clocked design, the verification team may not need delay simulation if a static timing tool guarantees timing verification during logic synthesis, placement, and wiring. Relieving functional simulation from the detailed delay information can lead to better simulation performance because verification can use a more abstract HDL model. However, if the designers add an asynchronous interface, it might be necessary to run at least some amount of dedicated tests against a detailed delay simulation model, which will simulate more slowly. If the verification team simulates the asynchronous interface without the exact delay information, it will likely miss error scenarios in which the hardware interfaces fail to interact correctly. In this case, the emphasis on a fast simulation model leads to the costly escape of design bugs.</a:t>
            </a:r>
          </a:p>
          <a:p>
            <a:pPr eaLnBrk="1" hangingPunct="1"/>
            <a:r>
              <a:rPr lang="en-US" altLang="en-US"/>
              <a:t>This discussion shows that it is not possible to come to a general verdict whether simulation speed or modeling accuracy is more important. It is necessary to make this choice only after a consideration of the design methodology as a whole and not just with the desire to optimize functional verification in isolation.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9C979CE-A6C2-DE61-10D4-7F79437F7DB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BC8D099-DE28-4B2B-951F-181CD2FC5E63}" type="slidenum">
              <a:rPr lang="en-GB" altLang="en-US"/>
              <a:pPr/>
              <a:t>16</a:t>
            </a:fld>
            <a:endParaRPr lang="en-GB" altLang="en-US"/>
          </a:p>
        </p:txBody>
      </p:sp>
      <p:sp>
        <p:nvSpPr>
          <p:cNvPr id="62467" name="Rectangle 2">
            <a:extLst>
              <a:ext uri="{FF2B5EF4-FFF2-40B4-BE49-F238E27FC236}">
                <a16:creationId xmlns:a16="http://schemas.microsoft.com/office/drawing/2014/main" id="{75713441-4BB4-E52A-852E-99487C76957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AD6D456-2E9A-7205-A893-FC17D02F9664}"/>
              </a:ext>
            </a:extLst>
          </p:cNvPr>
          <p:cNvSpPr>
            <a:spLocks noGrp="1" noChangeArrowheads="1"/>
          </p:cNvSpPr>
          <p:nvPr>
            <p:ph type="body" idx="1"/>
          </p:nvPr>
        </p:nvSpPr>
        <p:spPr>
          <a:noFill/>
        </p:spPr>
        <p:txBody>
          <a:bodyPr/>
          <a:lstStyle/>
          <a:p>
            <a:pPr eaLnBrk="1" hangingPunct="1"/>
            <a:r>
              <a:rPr lang="en-US" altLang="en-US"/>
              <a:t>The </a:t>
            </a:r>
            <a:r>
              <a:rPr lang="en-US" altLang="en-US" b="1"/>
              <a:t>event-driven</a:t>
            </a:r>
            <a:r>
              <a:rPr lang="en-US" altLang="en-US" i="1"/>
              <a:t> </a:t>
            </a:r>
            <a:r>
              <a:rPr lang="en-US" altLang="en-US"/>
              <a:t>simulation scheme is the most popular and broadly known simulation algorithm and reaches far beyond just simulation of digital hardware designs. Most simulation systems have used </a:t>
            </a:r>
            <a:r>
              <a:rPr lang="en-US" altLang="en-US" b="1"/>
              <a:t>discrete</a:t>
            </a:r>
            <a:r>
              <a:rPr lang="en-US" altLang="en-US"/>
              <a:t> </a:t>
            </a:r>
            <a:r>
              <a:rPr lang="en-US" altLang="en-US" b="1"/>
              <a:t>event-driven</a:t>
            </a:r>
            <a:r>
              <a:rPr lang="en-US" altLang="en-US"/>
              <a:t> approaches since the 1960s. This simulation scheme is very general, which explains its wide applicability. Every event-driven model consists of a network of blocks interconnected with each other. The interconnections, sometimes called </a:t>
            </a:r>
            <a:r>
              <a:rPr lang="en-US" altLang="en-US" b="1"/>
              <a:t>channels</a:t>
            </a:r>
            <a:r>
              <a:rPr lang="en-US" altLang="en-US" i="1"/>
              <a:t> </a:t>
            </a:r>
            <a:r>
              <a:rPr lang="en-US" altLang="en-US"/>
              <a:t>or </a:t>
            </a:r>
            <a:r>
              <a:rPr lang="en-US" altLang="en-US" b="1"/>
              <a:t>signals</a:t>
            </a:r>
            <a:r>
              <a:rPr lang="en-US" altLang="en-US"/>
              <a:t>, transport information between the blocks, flowing from block outputs to inputs of other blocks. It is the function of each block to process the information presented at its inputs. This may result in the change of the internal state of a block or in the transfer of new information to the block’s outputs. We call such a transfer an </a:t>
            </a:r>
            <a:r>
              <a:rPr lang="en-US" altLang="en-US" b="1"/>
              <a:t>event</a:t>
            </a:r>
            <a:r>
              <a:rPr lang="en-US" altLang="en-US"/>
              <a:t>. The general event-driven scheme does not define how the user specifies the function of a block. This can occur via a special-purpose simulation language, a programming language, or an HDL. The event-driven simulation engine has a structural view of the model: the block/interconnect topology or </a:t>
            </a:r>
            <a:r>
              <a:rPr lang="en-US" altLang="en-US" b="1"/>
              <a:t>model</a:t>
            </a:r>
            <a:r>
              <a:rPr lang="en-US" altLang="en-US" i="1"/>
              <a:t> </a:t>
            </a:r>
            <a:r>
              <a:rPr lang="en-US" altLang="en-US" b="1"/>
              <a:t>network</a:t>
            </a:r>
            <a:r>
              <a:rPr lang="en-US" altLang="en-US"/>
              <a:t>. By using this view of the model network, the simulation engine activates a block whenever an event occurs on its inputs. In this scheme, the engine takes notice of the events propagating through the network, activating only those blocks affected by the event flow. This is the essence of the event-driven simulation scheme. An alternative scheme, for example, could call all blocks of the model network round robin, making sure to activate every block function during every such cycle through the model. The event-driven simulation, on the other hand, activates only those parts of the model that need to process new input data. Skipping the activation of blocks whose inputs show no events promises superior simulation performance, which is the reason why event-driven simulation is so attractive in many areas.</a:t>
            </a:r>
          </a:p>
          <a:p>
            <a:pPr eaLnBrk="1" hangingPunct="1"/>
            <a:r>
              <a:rPr lang="en-US" altLang="en-US"/>
              <a:t>The following slides discuss how the functionality and structure of HDL models map to the event-driven simulation algorithm.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DD4DEEE-4DEF-BF69-D009-ADFCFE4F3BD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5A1B409-1A74-43A4-B3EB-BAA54E93624F}" type="slidenum">
              <a:rPr lang="en-GB" altLang="en-US"/>
              <a:pPr/>
              <a:t>17</a:t>
            </a:fld>
            <a:endParaRPr lang="en-GB" altLang="en-US"/>
          </a:p>
        </p:txBody>
      </p:sp>
      <p:sp>
        <p:nvSpPr>
          <p:cNvPr id="63491" name="Rectangle 2">
            <a:extLst>
              <a:ext uri="{FF2B5EF4-FFF2-40B4-BE49-F238E27FC236}">
                <a16:creationId xmlns:a16="http://schemas.microsoft.com/office/drawing/2014/main" id="{4F6C5669-9703-9399-14ED-BDE5320DC82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947FBD9-140F-503A-BDB5-5EE66FA9E4C2}"/>
              </a:ext>
            </a:extLst>
          </p:cNvPr>
          <p:cNvSpPr>
            <a:spLocks noGrp="1" noChangeArrowheads="1"/>
          </p:cNvSpPr>
          <p:nvPr>
            <p:ph type="body" idx="1"/>
          </p:nvPr>
        </p:nvSpPr>
        <p:spPr>
          <a:noFill/>
        </p:spPr>
        <p:txBody>
          <a:bodyPr/>
          <a:lstStyle/>
          <a:p>
            <a:pPr eaLnBrk="1" hangingPunct="1"/>
            <a:r>
              <a:rPr lang="en-US" altLang="en-US"/>
              <a:t>Figure demonstrates the structural refinement process as a hierarchy tree diagram for an example. </a:t>
            </a:r>
            <a:r>
              <a:rPr lang="en-US" altLang="en-US" i="1"/>
              <a:t>Model A </a:t>
            </a:r>
            <a:r>
              <a:rPr lang="en-US" altLang="en-US"/>
              <a:t>contains blocks </a:t>
            </a:r>
            <a:r>
              <a:rPr lang="en-US" altLang="en-US" i="1"/>
              <a:t>B</a:t>
            </a:r>
            <a:r>
              <a:rPr lang="en-US" altLang="en-US"/>
              <a:t>, </a:t>
            </a:r>
            <a:r>
              <a:rPr lang="en-US" altLang="en-US" i="1"/>
              <a:t>C</a:t>
            </a:r>
            <a:r>
              <a:rPr lang="en-US" altLang="en-US"/>
              <a:t>, and </a:t>
            </a:r>
            <a:r>
              <a:rPr lang="en-US" altLang="en-US" i="1"/>
              <a:t>D </a:t>
            </a:r>
            <a:r>
              <a:rPr lang="en-US" altLang="en-US"/>
              <a:t>on the next level of detail. Blocks </a:t>
            </a:r>
            <a:r>
              <a:rPr lang="en-US" altLang="en-US" i="1"/>
              <a:t>B </a:t>
            </a:r>
            <a:r>
              <a:rPr lang="en-US" altLang="en-US"/>
              <a:t>and </a:t>
            </a:r>
            <a:r>
              <a:rPr lang="en-US" altLang="en-US" i="1"/>
              <a:t>C </a:t>
            </a:r>
            <a:r>
              <a:rPr lang="en-US" altLang="en-US"/>
              <a:t>themselves are partitioned into two or three sub-blocks, respectively. The top level of the hierarchy is the root; the blocks </a:t>
            </a:r>
            <a:r>
              <a:rPr lang="en-US" altLang="en-US" i="1"/>
              <a:t>D</a:t>
            </a:r>
            <a:r>
              <a:rPr lang="en-US" altLang="en-US"/>
              <a:t>, </a:t>
            </a:r>
            <a:r>
              <a:rPr lang="en-US" altLang="en-US" i="1"/>
              <a:t>B1</a:t>
            </a:r>
            <a:r>
              <a:rPr lang="en-US" altLang="en-US"/>
              <a:t>, </a:t>
            </a:r>
            <a:r>
              <a:rPr lang="en-US" altLang="en-US" i="1"/>
              <a:t>B2</a:t>
            </a:r>
            <a:r>
              <a:rPr lang="en-US" altLang="en-US"/>
              <a:t>, </a:t>
            </a:r>
            <a:r>
              <a:rPr lang="en-US" altLang="en-US" i="1"/>
              <a:t>C1</a:t>
            </a:r>
            <a:r>
              <a:rPr lang="en-US" altLang="en-US"/>
              <a:t>, </a:t>
            </a:r>
            <a:r>
              <a:rPr lang="en-US" altLang="en-US" i="1"/>
              <a:t>C2</a:t>
            </a:r>
            <a:r>
              <a:rPr lang="en-US" altLang="en-US"/>
              <a:t>, </a:t>
            </a:r>
            <a:r>
              <a:rPr lang="en-US" altLang="en-US" i="1"/>
              <a:t>C3 </a:t>
            </a:r>
            <a:r>
              <a:rPr lang="en-US" altLang="en-US"/>
              <a:t>are the leaf-level nodes. By definition, leaf-level nodes have no further structural refinement, and therefore, their functional specification is contained in one VHDL entity/architecture or Verilog module without any instances of lower-level entity/architectures or modules. The root of every sub-hierarchy (</a:t>
            </a:r>
            <a:r>
              <a:rPr lang="en-US" altLang="en-US" i="1"/>
              <a:t>A</a:t>
            </a:r>
            <a:r>
              <a:rPr lang="en-US" altLang="en-US"/>
              <a:t>, </a:t>
            </a:r>
            <a:r>
              <a:rPr lang="en-US" altLang="en-US" i="1"/>
              <a:t>B</a:t>
            </a:r>
            <a:r>
              <a:rPr lang="en-US" altLang="en-US"/>
              <a:t>, </a:t>
            </a:r>
            <a:r>
              <a:rPr lang="en-US" altLang="en-US" i="1"/>
              <a:t>C</a:t>
            </a:r>
            <a:r>
              <a:rPr lang="en-US" altLang="en-US"/>
              <a:t>) contains the instances of the lower levels and potentially functional HDL code.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E2A4979-4530-EF5B-95E8-A9CD9C2C624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BF792DF-8768-4CDD-A805-4321A900312E}" type="slidenum">
              <a:rPr lang="en-GB" altLang="en-US"/>
              <a:pPr/>
              <a:t>18</a:t>
            </a:fld>
            <a:endParaRPr lang="en-GB" altLang="en-US"/>
          </a:p>
        </p:txBody>
      </p:sp>
      <p:sp>
        <p:nvSpPr>
          <p:cNvPr id="64515" name="Rectangle 2">
            <a:extLst>
              <a:ext uri="{FF2B5EF4-FFF2-40B4-BE49-F238E27FC236}">
                <a16:creationId xmlns:a16="http://schemas.microsoft.com/office/drawing/2014/main" id="{C0F8B89B-A601-F6F3-1EFA-D5C7062471C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CDE74DE-46B9-5319-C1A7-9484C623A5E3}"/>
              </a:ext>
            </a:extLst>
          </p:cNvPr>
          <p:cNvSpPr>
            <a:spLocks noGrp="1" noChangeArrowheads="1"/>
          </p:cNvSpPr>
          <p:nvPr>
            <p:ph type="body" idx="1"/>
          </p:nvPr>
        </p:nvSpPr>
        <p:spPr>
          <a:noFill/>
        </p:spPr>
        <p:txBody>
          <a:bodyPr/>
          <a:lstStyle/>
          <a:p>
            <a:pPr eaLnBrk="1" hangingPunct="1"/>
            <a:r>
              <a:rPr lang="en-US" altLang="en-US"/>
              <a:t>Figure shows the same model hierarchy, </a:t>
            </a:r>
            <a:r>
              <a:rPr lang="en-US" altLang="en-US" i="1"/>
              <a:t>Model A</a:t>
            </a:r>
            <a:r>
              <a:rPr lang="en-US" altLang="en-US"/>
              <a:t>, using a dataflow model network diagram. In addition to the component hierarchy, this representation shows the flow of information, the signal flow between the different model components, and levels of hierarchy. Consider, for example, the first model input </a:t>
            </a:r>
            <a:r>
              <a:rPr lang="en-US" altLang="en-US" i="1"/>
              <a:t>i1</a:t>
            </a:r>
            <a:r>
              <a:rPr lang="en-US" altLang="en-US"/>
              <a:t>. It is a primary input, an input port of </a:t>
            </a:r>
            <a:r>
              <a:rPr lang="en-US" altLang="en-US" i="1"/>
              <a:t>Model A </a:t>
            </a:r>
            <a:r>
              <a:rPr lang="en-US" altLang="en-US"/>
              <a:t>itself. A signal </a:t>
            </a:r>
            <a:r>
              <a:rPr lang="en-US" altLang="en-US" i="1"/>
              <a:t>s1 </a:t>
            </a:r>
            <a:r>
              <a:rPr lang="en-US" altLang="en-US"/>
              <a:t>connects this port to the first input port of block B, which in turn drives signal </a:t>
            </a:r>
            <a:r>
              <a:rPr lang="en-US" altLang="en-US" i="1"/>
              <a:t>s2, </a:t>
            </a:r>
            <a:r>
              <a:rPr lang="en-US" altLang="en-US"/>
              <a:t>which connects to the first port of block </a:t>
            </a:r>
            <a:r>
              <a:rPr lang="en-US" altLang="en-US" i="1"/>
              <a:t>B1</a:t>
            </a:r>
            <a:r>
              <a:rPr lang="en-US" altLang="en-US"/>
              <a:t>. Inside </a:t>
            </a:r>
            <a:r>
              <a:rPr lang="en-US" altLang="en-US" i="1"/>
              <a:t>B1</a:t>
            </a:r>
            <a:r>
              <a:rPr lang="en-US" altLang="en-US"/>
              <a:t>, this port drives signal </a:t>
            </a:r>
            <a:r>
              <a:rPr lang="en-US" altLang="en-US" i="1"/>
              <a:t>s3</a:t>
            </a:r>
            <a:r>
              <a:rPr lang="en-US" altLang="en-US"/>
              <a:t>, the only visible signal inside the diagram of that block.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9DDFB77-225B-77E6-4C57-41B874BCF84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8D9BF01-71B8-4962-8B84-D9FC570D64DE}" type="slidenum">
              <a:rPr lang="en-GB" altLang="en-US"/>
              <a:pPr/>
              <a:t>19</a:t>
            </a:fld>
            <a:endParaRPr lang="en-GB" altLang="en-US"/>
          </a:p>
        </p:txBody>
      </p:sp>
      <p:sp>
        <p:nvSpPr>
          <p:cNvPr id="65539" name="Rectangle 2">
            <a:extLst>
              <a:ext uri="{FF2B5EF4-FFF2-40B4-BE49-F238E27FC236}">
                <a16:creationId xmlns:a16="http://schemas.microsoft.com/office/drawing/2014/main" id="{D5A24C79-1E5D-345C-E702-9271793D937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514D744-5619-274C-146A-C367238019FC}"/>
              </a:ext>
            </a:extLst>
          </p:cNvPr>
          <p:cNvSpPr>
            <a:spLocks noGrp="1" noChangeArrowheads="1"/>
          </p:cNvSpPr>
          <p:nvPr>
            <p:ph type="body" idx="1"/>
          </p:nvPr>
        </p:nvSpPr>
        <p:spPr>
          <a:noFill/>
        </p:spPr>
        <p:txBody>
          <a:bodyPr/>
          <a:lstStyle/>
          <a:p>
            <a:pPr eaLnBrk="1" hangingPunct="1"/>
            <a:r>
              <a:rPr lang="en-US" altLang="en-US"/>
              <a:t>Changes of signal values designate events in the model. The model time orders events relative to each other; that is, it is important to be able to tell whether a particular event happened before another event or if it caused another event. Therefore, it is possible to look at the discrete time steps in above figure as points at which the simulation engine calculates or </a:t>
            </a:r>
            <a:r>
              <a:rPr lang="en-US" altLang="en-US" i="1"/>
              <a:t>samples </a:t>
            </a:r>
            <a:r>
              <a:rPr lang="en-US" altLang="en-US"/>
              <a:t>the model state.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30F6A47-22FE-995A-4BFD-F36F7E865F7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9BB3DA-4444-43A6-A531-613BFE04309C}" type="slidenum">
              <a:rPr lang="en-GB" altLang="en-US"/>
              <a:pPr/>
              <a:t>20</a:t>
            </a:fld>
            <a:endParaRPr lang="en-GB" altLang="en-US"/>
          </a:p>
        </p:txBody>
      </p:sp>
      <p:sp>
        <p:nvSpPr>
          <p:cNvPr id="66563" name="Rectangle 2">
            <a:extLst>
              <a:ext uri="{FF2B5EF4-FFF2-40B4-BE49-F238E27FC236}">
                <a16:creationId xmlns:a16="http://schemas.microsoft.com/office/drawing/2014/main" id="{22CD88D2-1A31-52B9-ADE5-98BE64BA38A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15184A2-1DAC-D462-317E-C6C47D661149}"/>
              </a:ext>
            </a:extLst>
          </p:cNvPr>
          <p:cNvSpPr>
            <a:spLocks noGrp="1" noChangeArrowheads="1"/>
          </p:cNvSpPr>
          <p:nvPr>
            <p:ph type="body" idx="1"/>
          </p:nvPr>
        </p:nvSpPr>
        <p:spPr>
          <a:noFill/>
        </p:spPr>
        <p:txBody>
          <a:bodyPr/>
          <a:lstStyle/>
          <a:p>
            <a:pPr eaLnBrk="1" hangingPunct="1"/>
            <a:r>
              <a:rPr lang="en-US" altLang="en-US"/>
              <a:t>There are two fundamentally different algorithms to control simulation over time as specified in the top figure.</a:t>
            </a:r>
          </a:p>
          <a:p>
            <a:pPr eaLnBrk="1" hangingPunct="1"/>
            <a:r>
              <a:rPr lang="en-US" altLang="en-US"/>
              <a:t>Algorithm 1 is useful only if it is very likely that at every evaluation time there are new values to be calculated. Clearly, compute power would be wasted if the model was simply in a steady state at many evaluation points, and the simulation engine had to evaluate the entire model only to find out that no signal update work has to be done. </a:t>
            </a:r>
          </a:p>
          <a:p>
            <a:pPr eaLnBrk="1" hangingPunct="1"/>
            <a:r>
              <a:rPr lang="en-US" altLang="en-US"/>
              <a:t>Algorithm 2 can only function if the simulation engine has knowledge about which events it has to evaluate at the current time or any point in future model time. The model objects (blocks and signals) need to notify the simulation engine about future changes. This notification about change or update information is called </a:t>
            </a:r>
            <a:r>
              <a:rPr lang="en-US" altLang="en-US" b="1"/>
              <a:t>scheduling</a:t>
            </a:r>
            <a:r>
              <a:rPr lang="en-US" altLang="en-US"/>
              <a:t>. By using the scheduling information, the simulation engine is able to skip time intervals during which no work is scheduled, a performance advantage for the simulation.</a:t>
            </a:r>
          </a:p>
          <a:p>
            <a:pPr eaLnBrk="1" hangingPunct="1"/>
            <a:r>
              <a:rPr lang="en-US" altLang="en-US"/>
              <a:t>Bottom figure shows a classic example of HDL constructs that contain explicit scheduling information for events the simulation engine has to execute at a future model time. It illustrates a simple sequential process specifying the function of an oscillator block. The behavioral code for process </a:t>
            </a:r>
            <a:r>
              <a:rPr lang="en-US" altLang="en-US" i="1"/>
              <a:t>oscillator </a:t>
            </a:r>
            <a:r>
              <a:rPr lang="en-US" altLang="en-US"/>
              <a:t>iterates endlessly between setting the signal </a:t>
            </a:r>
            <a:r>
              <a:rPr lang="en-US" altLang="en-US" i="1"/>
              <a:t>clock </a:t>
            </a:r>
            <a:r>
              <a:rPr lang="en-US" altLang="en-US"/>
              <a:t>to “</a:t>
            </a:r>
            <a:r>
              <a:rPr lang="en-US" altLang="en-US" i="1"/>
              <a:t>0</a:t>
            </a:r>
            <a:r>
              <a:rPr lang="en-US" altLang="en-US"/>
              <a:t>” and “</a:t>
            </a:r>
            <a:r>
              <a:rPr lang="en-US" altLang="en-US" i="1"/>
              <a:t>1</a:t>
            </a:r>
            <a:r>
              <a:rPr lang="en-US" altLang="en-US"/>
              <a:t>”. After each update, the process suspends control to the simulation engine for the specified amount of model time. The HDL model code relinquishes control and delegates the scheduled future action to the simulation engine. It is part of the semantic rules in the LRM of VHDL to support Algorithm 2 in any implementation of a simulation engine.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1E105CC-238D-4514-F66C-C39DF0C5B7F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A1C4CCF-25CB-4926-8631-629FEF8579DB}" type="slidenum">
              <a:rPr lang="en-GB" altLang="en-US"/>
              <a:pPr/>
              <a:t>21</a:t>
            </a:fld>
            <a:endParaRPr lang="en-GB" altLang="en-US"/>
          </a:p>
        </p:txBody>
      </p:sp>
      <p:sp>
        <p:nvSpPr>
          <p:cNvPr id="67587" name="Rectangle 2">
            <a:extLst>
              <a:ext uri="{FF2B5EF4-FFF2-40B4-BE49-F238E27FC236}">
                <a16:creationId xmlns:a16="http://schemas.microsoft.com/office/drawing/2014/main" id="{E7A306E6-879E-EF71-95F1-80BFCB37185D}"/>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19651B9-0352-78D1-5ED5-0D346939DAEF}"/>
              </a:ext>
            </a:extLst>
          </p:cNvPr>
          <p:cNvSpPr>
            <a:spLocks noGrp="1" noChangeArrowheads="1"/>
          </p:cNvSpPr>
          <p:nvPr>
            <p:ph type="body" idx="1"/>
          </p:nvPr>
        </p:nvSpPr>
        <p:spPr>
          <a:noFill/>
        </p:spPr>
        <p:txBody>
          <a:bodyPr/>
          <a:lstStyle/>
          <a:p>
            <a:pPr eaLnBrk="1" hangingPunct="1"/>
            <a:r>
              <a:rPr lang="en-US" altLang="en-US"/>
              <a:t>Now that we decided how the engine advances time during a simulation, the next question is how the engine controls the evaluation of model updates.</a:t>
            </a:r>
          </a:p>
          <a:p>
            <a:pPr eaLnBrk="1" hangingPunct="1"/>
            <a:r>
              <a:rPr lang="en-US" altLang="en-US"/>
              <a:t>Going back to the example for a hierarchical network model of Slide 18 (shown here with mark-ups in the top figure), we assume, as an example, that a specific update occurs on the input </a:t>
            </a:r>
            <a:r>
              <a:rPr lang="en-US" altLang="en-US" i="1"/>
              <a:t>i2</a:t>
            </a:r>
            <a:r>
              <a:rPr lang="en-US" altLang="en-US"/>
              <a:t>. Several of the key model update events are marked with the numbers 1 to 5 highlighted with shaded circles. The change event of </a:t>
            </a:r>
            <a:r>
              <a:rPr lang="en-US" altLang="en-US" i="1"/>
              <a:t>s7 </a:t>
            </a:r>
            <a:r>
              <a:rPr lang="en-US" altLang="en-US"/>
              <a:t>(</a:t>
            </a:r>
            <a:r>
              <a:rPr lang="en-US" altLang="en-US" i="1"/>
              <a:t>1</a:t>
            </a:r>
            <a:r>
              <a:rPr lang="en-US" altLang="en-US"/>
              <a:t>) propagates over time in a series of signal changes through the network until it concludes with an output signal change of </a:t>
            </a:r>
            <a:r>
              <a:rPr lang="en-US" altLang="en-US" i="1"/>
              <a:t>s13 </a:t>
            </a:r>
            <a:r>
              <a:rPr lang="en-US" altLang="en-US"/>
              <a:t>(</a:t>
            </a:r>
            <a:r>
              <a:rPr lang="en-US" altLang="en-US" i="1"/>
              <a:t>5</a:t>
            </a:r>
            <a:r>
              <a:rPr lang="en-US" altLang="en-US"/>
              <a:t>).</a:t>
            </a:r>
          </a:p>
          <a:p>
            <a:pPr eaLnBrk="1" hangingPunct="1"/>
            <a:r>
              <a:rPr lang="en-US" altLang="en-US"/>
              <a:t>Initially, after a series of signal changes (</a:t>
            </a:r>
            <a:r>
              <a:rPr lang="en-US" altLang="en-US" i="1"/>
              <a:t>s7</a:t>
            </a:r>
            <a:r>
              <a:rPr lang="en-US" altLang="en-US"/>
              <a:t>, </a:t>
            </a:r>
            <a:r>
              <a:rPr lang="en-US" altLang="en-US" i="1"/>
              <a:t>s8</a:t>
            </a:r>
            <a:r>
              <a:rPr lang="en-US" altLang="en-US"/>
              <a:t>), block </a:t>
            </a:r>
            <a:r>
              <a:rPr lang="en-US" altLang="en-US" i="1"/>
              <a:t>B1 </a:t>
            </a:r>
            <a:r>
              <a:rPr lang="en-US" altLang="en-US"/>
              <a:t>is activated, which results in a change of signal </a:t>
            </a:r>
            <a:r>
              <a:rPr lang="en-US" altLang="en-US" i="1"/>
              <a:t>s6</a:t>
            </a:r>
            <a:r>
              <a:rPr lang="en-US" altLang="en-US"/>
              <a:t>. This causes a scheduled change, marked as (</a:t>
            </a:r>
            <a:r>
              <a:rPr lang="en-US" altLang="en-US" i="1"/>
              <a:t>3</a:t>
            </a:r>
            <a:r>
              <a:rPr lang="en-US" altLang="en-US"/>
              <a:t>), of </a:t>
            </a:r>
            <a:r>
              <a:rPr lang="en-US" altLang="en-US" i="1"/>
              <a:t>block B</a:t>
            </a:r>
            <a:r>
              <a:rPr lang="en-US" altLang="en-US"/>
              <a:t>’s output port, the signal connected to it (</a:t>
            </a:r>
            <a:r>
              <a:rPr lang="en-US" altLang="en-US" i="1"/>
              <a:t>s9</a:t>
            </a:r>
            <a:r>
              <a:rPr lang="en-US" altLang="en-US"/>
              <a:t>) and the activation of block </a:t>
            </a:r>
            <a:r>
              <a:rPr lang="en-US" altLang="en-US" i="1"/>
              <a:t>B2 </a:t>
            </a:r>
            <a:r>
              <a:rPr lang="en-US" altLang="en-US"/>
              <a:t>(</a:t>
            </a:r>
            <a:r>
              <a:rPr lang="en-US" altLang="en-US" i="1"/>
              <a:t>2</a:t>
            </a:r>
            <a:r>
              <a:rPr lang="en-US" altLang="en-US"/>
              <a:t>). Note that </a:t>
            </a:r>
            <a:r>
              <a:rPr lang="en-US" altLang="en-US" i="1"/>
              <a:t>B2</a:t>
            </a:r>
            <a:r>
              <a:rPr lang="en-US" altLang="en-US"/>
              <a:t>’s output does not change at this point because apparently the change on input signal </a:t>
            </a:r>
            <a:r>
              <a:rPr lang="en-US" altLang="en-US" i="1"/>
              <a:t>s6 </a:t>
            </a:r>
            <a:r>
              <a:rPr lang="en-US" altLang="en-US"/>
              <a:t>has no effect of </a:t>
            </a:r>
            <a:r>
              <a:rPr lang="en-US" altLang="en-US" i="1"/>
              <a:t>B2</a:t>
            </a:r>
            <a:r>
              <a:rPr lang="en-US" altLang="en-US"/>
              <a:t>’s output function. The signal change on </a:t>
            </a:r>
            <a:r>
              <a:rPr lang="en-US" altLang="en-US" i="1"/>
              <a:t>s9 </a:t>
            </a:r>
            <a:r>
              <a:rPr lang="en-US" altLang="en-US"/>
              <a:t>ripples into block </a:t>
            </a:r>
            <a:r>
              <a:rPr lang="en-US" altLang="en-US" i="1"/>
              <a:t>C</a:t>
            </a:r>
            <a:r>
              <a:rPr lang="en-US" altLang="en-US"/>
              <a:t>, causes the call of </a:t>
            </a:r>
            <a:r>
              <a:rPr lang="en-US" altLang="en-US" i="1"/>
              <a:t>C1 </a:t>
            </a:r>
            <a:r>
              <a:rPr lang="en-US" altLang="en-US"/>
              <a:t>and a change event on signal </a:t>
            </a:r>
            <a:r>
              <a:rPr lang="en-US" altLang="en-US" i="1"/>
              <a:t>s11 </a:t>
            </a:r>
            <a:r>
              <a:rPr lang="en-US" altLang="en-US"/>
              <a:t>(</a:t>
            </a:r>
            <a:r>
              <a:rPr lang="en-US" altLang="en-US" i="1"/>
              <a:t>4</a:t>
            </a:r>
            <a:r>
              <a:rPr lang="en-US" altLang="en-US"/>
              <a:t>). After the activation of </a:t>
            </a:r>
            <a:r>
              <a:rPr lang="en-US" altLang="en-US" i="1"/>
              <a:t>C3</a:t>
            </a:r>
            <a:r>
              <a:rPr lang="en-US" altLang="en-US"/>
              <a:t>, the signals </a:t>
            </a:r>
            <a:r>
              <a:rPr lang="en-US" altLang="en-US" i="1"/>
              <a:t>s12 </a:t>
            </a:r>
            <a:r>
              <a:rPr lang="en-US" altLang="en-US"/>
              <a:t>and </a:t>
            </a:r>
            <a:r>
              <a:rPr lang="en-US" altLang="en-US" i="1"/>
              <a:t>s13 </a:t>
            </a:r>
            <a:r>
              <a:rPr lang="en-US" altLang="en-US"/>
              <a:t>change. Because </a:t>
            </a:r>
            <a:r>
              <a:rPr lang="en-US" altLang="en-US" i="1"/>
              <a:t>s12 </a:t>
            </a:r>
            <a:r>
              <a:rPr lang="en-US" altLang="en-US"/>
              <a:t>is also an input to block </a:t>
            </a:r>
            <a:r>
              <a:rPr lang="en-US" altLang="en-US" i="1"/>
              <a:t>C1</a:t>
            </a:r>
            <a:r>
              <a:rPr lang="en-US" altLang="en-US"/>
              <a:t>, this block has to be activated again. For this example, we assume that the repeated call to </a:t>
            </a:r>
            <a:r>
              <a:rPr lang="en-US" altLang="en-US" i="1"/>
              <a:t>C1 </a:t>
            </a:r>
            <a:r>
              <a:rPr lang="en-US" altLang="en-US"/>
              <a:t>does not cause another output change on </a:t>
            </a:r>
            <a:r>
              <a:rPr lang="en-US" altLang="en-US" i="1"/>
              <a:t>s11</a:t>
            </a:r>
            <a:r>
              <a:rPr lang="en-US" altLang="en-US"/>
              <a:t>. Note that the re-activation of </a:t>
            </a:r>
            <a:r>
              <a:rPr lang="en-US" altLang="en-US" i="1"/>
              <a:t>C1 </a:t>
            </a:r>
            <a:r>
              <a:rPr lang="en-US" altLang="en-US"/>
              <a:t>results from a topological feedback loop, which could cause repeated calls of the same model blocks. In this example, the second activation of </a:t>
            </a:r>
            <a:r>
              <a:rPr lang="en-US" altLang="en-US" i="1"/>
              <a:t>C1 </a:t>
            </a:r>
            <a:r>
              <a:rPr lang="en-US" altLang="en-US"/>
              <a:t>does not cause further signal changes. Similarly, the final update of </a:t>
            </a:r>
            <a:r>
              <a:rPr lang="en-US" altLang="en-US" i="1"/>
              <a:t>s13 </a:t>
            </a:r>
            <a:r>
              <a:rPr lang="en-US" altLang="en-US"/>
              <a:t>and the call to block </a:t>
            </a:r>
            <a:r>
              <a:rPr lang="en-US" altLang="en-US" i="1"/>
              <a:t>D </a:t>
            </a:r>
            <a:r>
              <a:rPr lang="en-US" altLang="en-US"/>
              <a:t>causes no further update event.</a:t>
            </a:r>
          </a:p>
          <a:p>
            <a:pPr eaLnBrk="1" hangingPunct="1"/>
            <a:r>
              <a:rPr lang="en-US" altLang="en-US"/>
              <a:t>The feedback loop in the topology exhibits how a particular block (</a:t>
            </a:r>
            <a:r>
              <a:rPr lang="en-US" altLang="en-US" i="1"/>
              <a:t>C1</a:t>
            </a:r>
            <a:r>
              <a:rPr lang="en-US" altLang="en-US"/>
              <a:t>) can be scheduled and re-scheduled because of a wave of updates. The feedback of the signal change of </a:t>
            </a:r>
            <a:r>
              <a:rPr lang="en-US" altLang="en-US" i="1"/>
              <a:t>s12 </a:t>
            </a:r>
            <a:r>
              <a:rPr lang="en-US" altLang="en-US"/>
              <a:t>leads to another evaluation of </a:t>
            </a:r>
            <a:r>
              <a:rPr lang="en-US" altLang="en-US" i="1"/>
              <a:t>C1</a:t>
            </a:r>
            <a:r>
              <a:rPr lang="en-US" altLang="en-US"/>
              <a:t>. Although the example assumes no further events after that evaluation, it is possible that the behavior of the model exercises the re-scheduling loop between </a:t>
            </a:r>
            <a:r>
              <a:rPr lang="en-US" altLang="en-US" i="1"/>
              <a:t>C1 </a:t>
            </a:r>
            <a:r>
              <a:rPr lang="en-US" altLang="en-US"/>
              <a:t>and </a:t>
            </a:r>
            <a:r>
              <a:rPr lang="en-US" altLang="en-US" i="1"/>
              <a:t>C3 </a:t>
            </a:r>
            <a:r>
              <a:rPr lang="en-US" altLang="en-US"/>
              <a:t>more than once. It depends on the behavior of the blocks whether such a topological loop settles at some point or continues to oscillate forever. The simulation engine or an external intervention by the user has to interrupt an uncontrolled model oscillation.</a:t>
            </a:r>
          </a:p>
          <a:p>
            <a:pPr eaLnBrk="1" hangingPunct="1"/>
            <a:r>
              <a:rPr lang="en-US" altLang="en-US"/>
              <a:t>Throughout the example update sequence in the figure, block </a:t>
            </a:r>
            <a:r>
              <a:rPr lang="en-US" altLang="en-US" i="1"/>
              <a:t>C2 </a:t>
            </a:r>
            <a:r>
              <a:rPr lang="en-US" altLang="en-US"/>
              <a:t>was never activated, illustrating how the event-driven scheme only evaluates those parts of the DUV model that are affected by changes and successfully avoids the activation of model parts that can be skipped. Still, the topology of the model required massive updates in this case because input </a:t>
            </a:r>
            <a:r>
              <a:rPr lang="en-US" altLang="en-US" i="1"/>
              <a:t>i2 </a:t>
            </a:r>
            <a:r>
              <a:rPr lang="en-US" altLang="en-US"/>
              <a:t>affects many model blocks. However, changing input </a:t>
            </a:r>
            <a:r>
              <a:rPr lang="en-US" altLang="en-US" i="1"/>
              <a:t>i4</a:t>
            </a:r>
            <a:r>
              <a:rPr lang="en-US" altLang="en-US"/>
              <a:t>, for example, would probably result in only the activation of </a:t>
            </a:r>
            <a:r>
              <a:rPr lang="en-US" altLang="en-US" i="1"/>
              <a:t>B2</a:t>
            </a:r>
            <a:r>
              <a:rPr lang="en-US" altLang="en-US"/>
              <a:t>, </a:t>
            </a:r>
            <a:r>
              <a:rPr lang="en-US" altLang="en-US" i="1"/>
              <a:t>C3</a:t>
            </a:r>
            <a:r>
              <a:rPr lang="en-US" altLang="en-US"/>
              <a:t>, and </a:t>
            </a:r>
            <a:r>
              <a:rPr lang="en-US" altLang="en-US" i="1"/>
              <a:t>D</a:t>
            </a:r>
            <a:r>
              <a:rPr lang="en-US" altLang="en-US"/>
              <a:t>.</a:t>
            </a:r>
          </a:p>
          <a:p>
            <a:pPr eaLnBrk="1" hangingPunct="1"/>
            <a:r>
              <a:rPr lang="en-US" altLang="en-US"/>
              <a:t>Another way to visualize the model updates of the top figure is to line up the sequence of scheduled model events over time. If the HDL for </a:t>
            </a:r>
            <a:r>
              <a:rPr lang="en-US" altLang="en-US" i="1"/>
              <a:t>Model A </a:t>
            </a:r>
            <a:r>
              <a:rPr lang="en-US" altLang="en-US"/>
              <a:t>specifies explicit delays for model updates (signals/gate delays or </a:t>
            </a:r>
            <a:r>
              <a:rPr lang="en-US" altLang="en-US" i="1"/>
              <a:t>wait </a:t>
            </a:r>
            <a:r>
              <a:rPr lang="en-US" altLang="en-US"/>
              <a:t>statements in behavioral code), the changes will spread out naturally over a range of model time controlled by the DUV specification. The simulation engine itself must order changes dynamically that have no HDL-specified model time delay (</a:t>
            </a:r>
            <a:r>
              <a:rPr lang="en-US" altLang="en-US" i="1"/>
              <a:t>zero delay</a:t>
            </a:r>
            <a:r>
              <a:rPr lang="en-US" altLang="en-US"/>
              <a:t>). Assuming the HDL of </a:t>
            </a:r>
            <a:r>
              <a:rPr lang="en-US" altLang="en-US" i="1"/>
              <a:t>Model A </a:t>
            </a:r>
            <a:r>
              <a:rPr lang="en-US" altLang="en-US"/>
              <a:t>does not use any explicit delays (</a:t>
            </a:r>
            <a:r>
              <a:rPr lang="en-US" altLang="en-US" i="1"/>
              <a:t>zero delay </a:t>
            </a:r>
            <a:r>
              <a:rPr lang="en-US" altLang="en-US"/>
              <a:t>model), we show every successive model event as one discrete step internal to the simulation engine in the bottom figure. Every evaluation creates a resulting update that the simulation engine schedules to occur at the beginning of the next internal step. At several points in the sequence (after the changes of </a:t>
            </a:r>
            <a:r>
              <a:rPr lang="en-US" altLang="en-US" i="1"/>
              <a:t>s6 </a:t>
            </a:r>
            <a:r>
              <a:rPr lang="en-US" altLang="en-US"/>
              <a:t>and </a:t>
            </a:r>
            <a:r>
              <a:rPr lang="en-US" altLang="en-US" i="1"/>
              <a:t>s12</a:t>
            </a:r>
            <a:r>
              <a:rPr lang="en-US" altLang="en-US"/>
              <a:t>), the simulation engine schedules more than one update in parallel. In a sequential program that simulates this network, it is effectively up to the simulation engine’s random choice to decide in which sequence the two model updates really happen; from a user view, the model actions happen in parallel.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9454530-98E5-7E7D-E59D-191A363FA21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76C7831-9AF2-4A12-BE14-A9114E04FA88}" type="slidenum">
              <a:rPr lang="en-GB" altLang="en-US"/>
              <a:pPr/>
              <a:t>22</a:t>
            </a:fld>
            <a:endParaRPr lang="en-GB" altLang="en-US"/>
          </a:p>
        </p:txBody>
      </p:sp>
      <p:sp>
        <p:nvSpPr>
          <p:cNvPr id="68611" name="Rectangle 2">
            <a:extLst>
              <a:ext uri="{FF2B5EF4-FFF2-40B4-BE49-F238E27FC236}">
                <a16:creationId xmlns:a16="http://schemas.microsoft.com/office/drawing/2014/main" id="{2EA289BD-8979-36DD-DDCE-13C95B476FE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8100532-D363-A9AA-DB6B-742B4346086D}"/>
              </a:ext>
            </a:extLst>
          </p:cNvPr>
          <p:cNvSpPr>
            <a:spLocks noGrp="1" noChangeArrowheads="1"/>
          </p:cNvSpPr>
          <p:nvPr>
            <p:ph type="body" idx="1"/>
          </p:nvPr>
        </p:nvSpPr>
        <p:spPr>
          <a:noFill/>
        </p:spPr>
        <p:txBody>
          <a:bodyPr/>
          <a:lstStyle/>
          <a:p>
            <a:pPr eaLnBrk="1" hangingPunct="1"/>
            <a:r>
              <a:rPr lang="en-US" altLang="en-US"/>
              <a:t>Although we assumed zero-delay in previous example, the event-driven simulation algorithm is much more general. By using VHDL or Verilog time control constructs, signal updates can have delays of arbitrary amounts of model time. This simply postpones the model evaluation to another discrete model time step instead of all updates happening at the same model time. Hence, it stretches out the event sequence over simulated time but does not change the basic event-driven update mechanism.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1E95417-1964-C188-7E97-BD22B835509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8E8924B-4769-4F75-86D6-33C05AF32521}" type="slidenum">
              <a:rPr lang="en-GB" altLang="en-US"/>
              <a:pPr/>
              <a:t>23</a:t>
            </a:fld>
            <a:endParaRPr lang="en-GB" altLang="en-US"/>
          </a:p>
        </p:txBody>
      </p:sp>
      <p:sp>
        <p:nvSpPr>
          <p:cNvPr id="69635" name="Rectangle 2">
            <a:extLst>
              <a:ext uri="{FF2B5EF4-FFF2-40B4-BE49-F238E27FC236}">
                <a16:creationId xmlns:a16="http://schemas.microsoft.com/office/drawing/2014/main" id="{123F4485-2599-4B36-BFAA-3277ADB7979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BC6801C-2D32-C01A-36C3-0494A1E29369}"/>
              </a:ext>
            </a:extLst>
          </p:cNvPr>
          <p:cNvSpPr>
            <a:spLocks noGrp="1" noChangeArrowheads="1"/>
          </p:cNvSpPr>
          <p:nvPr>
            <p:ph type="body" idx="1"/>
          </p:nvPr>
        </p:nvSpPr>
        <p:spPr>
          <a:noFill/>
        </p:spPr>
        <p:txBody>
          <a:bodyPr/>
          <a:lstStyle/>
          <a:p>
            <a:pPr eaLnBrk="1" hangingPunct="1"/>
            <a:r>
              <a:rPr lang="en-US" altLang="en-US"/>
              <a:t>The properties of the event-driven simulation approach can now be summarized, with a conceptual description of the basic mechanisms of an event-driven simulation engine.</a:t>
            </a:r>
          </a:p>
          <a:p>
            <a:pPr eaLnBrk="1" hangingPunct="1"/>
            <a:r>
              <a:rPr lang="en-US" altLang="en-US"/>
              <a:t>The simulation engine needs to maintain the following data structures to represent the model network, its interconnect topology, and the current state of the model (top figure).</a:t>
            </a:r>
          </a:p>
          <a:p>
            <a:pPr eaLnBrk="1" hangingPunct="1"/>
            <a:r>
              <a:rPr lang="en-US" altLang="en-US"/>
              <a:t>A central data structure to control activity and time progress in an event simulator is typically the so-called </a:t>
            </a:r>
            <a:r>
              <a:rPr lang="en-US" altLang="en-US" b="1"/>
              <a:t>time</a:t>
            </a:r>
            <a:r>
              <a:rPr lang="en-US" altLang="en-US" i="1"/>
              <a:t> </a:t>
            </a:r>
            <a:r>
              <a:rPr lang="en-US" altLang="en-US" b="1"/>
              <a:t>wheel</a:t>
            </a:r>
            <a:r>
              <a:rPr lang="en-US" altLang="en-US" i="1"/>
              <a:t> </a:t>
            </a:r>
            <a:r>
              <a:rPr lang="en-US" altLang="en-US"/>
              <a:t>(bottom figure). The time wheel is a simple linked list that contains entries for every model time, current or future, for which the engine has scheduled an activity. For any such model time, the simulation engine keeps a </a:t>
            </a:r>
            <a:r>
              <a:rPr lang="en-US" altLang="en-US" b="1"/>
              <a:t>to-do</a:t>
            </a:r>
            <a:r>
              <a:rPr lang="en-US" altLang="en-US" i="1"/>
              <a:t> </a:t>
            </a:r>
            <a:r>
              <a:rPr lang="en-US" altLang="en-US" b="1"/>
              <a:t>list</a:t>
            </a:r>
            <a:r>
              <a:rPr lang="en-US" altLang="en-US" i="1"/>
              <a:t> </a:t>
            </a:r>
            <a:r>
              <a:rPr lang="en-US" altLang="en-US"/>
              <a:t>of model blocks and signals that are scheduled. The simulation engine always takes the next item from the list for the current time, does the necessary evaluation, and proceeds to the next list item. As we have shown, the result of an evaluation can trigger the addition of list items for the current time (zero-delay) or any future time. Once the list for a current time is empty, the time wheel can “turn” to the next model time for which work is scheduled. As illustrated in the bottom figure, the engine updates the current model time simply by moving the </a:t>
            </a:r>
            <a:r>
              <a:rPr lang="en-US" altLang="en-US" b="1"/>
              <a:t>current_model_time</a:t>
            </a:r>
            <a:r>
              <a:rPr lang="en-US" altLang="en-US" i="1"/>
              <a:t> </a:t>
            </a:r>
            <a:r>
              <a:rPr lang="en-US" altLang="en-US"/>
              <a:t>reference to the new head of the time wheel list.</a:t>
            </a:r>
          </a:p>
          <a:p>
            <a:pPr eaLnBrk="1" hangingPunct="1"/>
            <a:r>
              <a:rPr lang="en-US" altLang="en-US"/>
              <a:t>For time zero, the start time of simulation, the simulation engine schedules all executable model blocks contained in a model. In VHDL, these are all </a:t>
            </a:r>
            <a:r>
              <a:rPr lang="en-US" altLang="en-US" i="1"/>
              <a:t>processes </a:t>
            </a:r>
            <a:r>
              <a:rPr lang="en-US" altLang="en-US"/>
              <a:t>and </a:t>
            </a:r>
            <a:r>
              <a:rPr lang="en-US" altLang="en-US" i="1"/>
              <a:t>concurrent assignment </a:t>
            </a:r>
            <a:r>
              <a:rPr lang="en-US" altLang="en-US"/>
              <a:t>statements. This approach makes sure that the simulation properly initializes all model blocks.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1572C65-2C93-B1B8-4A6D-CA6EFB050D9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F5A162E-CC47-4CE8-8DEE-98A755FC9014}" type="slidenum">
              <a:rPr lang="en-GB" altLang="en-US"/>
              <a:pPr/>
              <a:t>2</a:t>
            </a:fld>
            <a:endParaRPr lang="en-GB" altLang="en-US"/>
          </a:p>
        </p:txBody>
      </p:sp>
      <p:sp>
        <p:nvSpPr>
          <p:cNvPr id="52227" name="Rectangle 2">
            <a:extLst>
              <a:ext uri="{FF2B5EF4-FFF2-40B4-BE49-F238E27FC236}">
                <a16:creationId xmlns:a16="http://schemas.microsoft.com/office/drawing/2014/main" id="{27E2A066-E718-A4AC-82C0-C92A6F5FF1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893979-13ED-64C1-0E4D-D0BFB9FC7B6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1E95417-1964-C188-7E97-BD22B835509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8E8924B-4769-4F75-86D6-33C05AF32521}" type="slidenum">
              <a:rPr lang="en-GB" altLang="en-US"/>
              <a:pPr/>
              <a:t>24</a:t>
            </a:fld>
            <a:endParaRPr lang="en-GB" altLang="en-US"/>
          </a:p>
        </p:txBody>
      </p:sp>
      <p:sp>
        <p:nvSpPr>
          <p:cNvPr id="69635" name="Rectangle 2">
            <a:extLst>
              <a:ext uri="{FF2B5EF4-FFF2-40B4-BE49-F238E27FC236}">
                <a16:creationId xmlns:a16="http://schemas.microsoft.com/office/drawing/2014/main" id="{123F4485-2599-4B36-BFAA-3277ADB7979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BC6801C-2D32-C01A-36C3-0494A1E29369}"/>
              </a:ext>
            </a:extLst>
          </p:cNvPr>
          <p:cNvSpPr>
            <a:spLocks noGrp="1" noChangeArrowheads="1"/>
          </p:cNvSpPr>
          <p:nvPr>
            <p:ph type="body" idx="1"/>
          </p:nvPr>
        </p:nvSpPr>
        <p:spPr>
          <a:noFill/>
        </p:spPr>
        <p:txBody>
          <a:bodyPr/>
          <a:lstStyle/>
          <a:p>
            <a:pPr eaLnBrk="1" hangingPunct="1"/>
            <a:r>
              <a:rPr lang="en-US" altLang="en-US"/>
              <a:t>The properties of the event-driven simulation approach can now be summarized, with a conceptual description of the basic mechanisms of an event-driven simulation engine.</a:t>
            </a:r>
          </a:p>
          <a:p>
            <a:pPr eaLnBrk="1" hangingPunct="1"/>
            <a:r>
              <a:rPr lang="en-US" altLang="en-US"/>
              <a:t>The simulation engine needs to maintain the following data structures to represent the model network, its interconnect topology, and the current state of the model (top figure).</a:t>
            </a:r>
          </a:p>
          <a:p>
            <a:pPr eaLnBrk="1" hangingPunct="1"/>
            <a:r>
              <a:rPr lang="en-US" altLang="en-US"/>
              <a:t>A central data structure to control activity and time progress in an event simulator is typically the so-called </a:t>
            </a:r>
            <a:r>
              <a:rPr lang="en-US" altLang="en-US" b="1"/>
              <a:t>time</a:t>
            </a:r>
            <a:r>
              <a:rPr lang="en-US" altLang="en-US" i="1"/>
              <a:t> </a:t>
            </a:r>
            <a:r>
              <a:rPr lang="en-US" altLang="en-US" b="1"/>
              <a:t>wheel</a:t>
            </a:r>
            <a:r>
              <a:rPr lang="en-US" altLang="en-US" i="1"/>
              <a:t> </a:t>
            </a:r>
            <a:r>
              <a:rPr lang="en-US" altLang="en-US"/>
              <a:t>(bottom figure). The time wheel is a simple linked list that contains entries for every model time, current or future, for which the engine has scheduled an activity. For any such model time, the simulation engine keeps a </a:t>
            </a:r>
            <a:r>
              <a:rPr lang="en-US" altLang="en-US" b="1"/>
              <a:t>to-do</a:t>
            </a:r>
            <a:r>
              <a:rPr lang="en-US" altLang="en-US" i="1"/>
              <a:t> </a:t>
            </a:r>
            <a:r>
              <a:rPr lang="en-US" altLang="en-US" b="1"/>
              <a:t>list</a:t>
            </a:r>
            <a:r>
              <a:rPr lang="en-US" altLang="en-US" i="1"/>
              <a:t> </a:t>
            </a:r>
            <a:r>
              <a:rPr lang="en-US" altLang="en-US"/>
              <a:t>of model blocks and signals that are scheduled. The simulation engine always takes the next item from the list for the current time, does the necessary evaluation, and proceeds to the next list item. As we have shown, the result of an evaluation can trigger the addition of list items for the current time (zero-delay) or any future time. Once the list for a current time is empty, the time wheel can “turn” to the next model time for which work is scheduled. As illustrated in the bottom figure, the engine updates the current model time simply by moving the </a:t>
            </a:r>
            <a:r>
              <a:rPr lang="en-US" altLang="en-US" b="1"/>
              <a:t>current_model_time</a:t>
            </a:r>
            <a:r>
              <a:rPr lang="en-US" altLang="en-US" i="1"/>
              <a:t> </a:t>
            </a:r>
            <a:r>
              <a:rPr lang="en-US" altLang="en-US"/>
              <a:t>reference to the new head of the time wheel list.</a:t>
            </a:r>
          </a:p>
          <a:p>
            <a:pPr eaLnBrk="1" hangingPunct="1"/>
            <a:r>
              <a:rPr lang="en-US" altLang="en-US"/>
              <a:t>For time zero, the start time of simulation, the simulation engine schedules all executable model blocks contained in a model. In VHDL, these are all </a:t>
            </a:r>
            <a:r>
              <a:rPr lang="en-US" altLang="en-US" i="1"/>
              <a:t>processes </a:t>
            </a:r>
            <a:r>
              <a:rPr lang="en-US" altLang="en-US"/>
              <a:t>and </a:t>
            </a:r>
            <a:r>
              <a:rPr lang="en-US" altLang="en-US" i="1"/>
              <a:t>concurrent assignment </a:t>
            </a:r>
            <a:r>
              <a:rPr lang="en-US" altLang="en-US"/>
              <a:t>statements. This approach makes sure that the simulation properly initializes all model blocks. </a:t>
            </a:r>
          </a:p>
        </p:txBody>
      </p:sp>
    </p:spTree>
    <p:extLst>
      <p:ext uri="{BB962C8B-B14F-4D97-AF65-F5344CB8AC3E}">
        <p14:creationId xmlns:p14="http://schemas.microsoft.com/office/powerpoint/2010/main" val="145949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0FF82A1-A5AE-1CB3-249E-B7F7B6CA642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1844880-B270-421E-A3E2-B0E4C4791202}" type="slidenum">
              <a:rPr lang="en-GB" altLang="en-US"/>
              <a:pPr/>
              <a:t>25</a:t>
            </a:fld>
            <a:endParaRPr lang="en-GB" altLang="en-US"/>
          </a:p>
        </p:txBody>
      </p:sp>
      <p:sp>
        <p:nvSpPr>
          <p:cNvPr id="70659" name="Rectangle 2">
            <a:extLst>
              <a:ext uri="{FF2B5EF4-FFF2-40B4-BE49-F238E27FC236}">
                <a16:creationId xmlns:a16="http://schemas.microsoft.com/office/drawing/2014/main" id="{D74C6C82-8AC6-497D-F6C7-6516C7548FC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339C6CA-5007-5A23-1700-2754636B5DCB}"/>
              </a:ext>
            </a:extLst>
          </p:cNvPr>
          <p:cNvSpPr>
            <a:spLocks noGrp="1" noChangeArrowheads="1"/>
          </p:cNvSpPr>
          <p:nvPr>
            <p:ph type="body" idx="1"/>
          </p:nvPr>
        </p:nvSpPr>
        <p:spPr>
          <a:noFill/>
        </p:spPr>
        <p:txBody>
          <a:bodyPr/>
          <a:lstStyle/>
          <a:p>
            <a:pPr eaLnBrk="1" hangingPunct="1"/>
            <a:r>
              <a:rPr lang="en-US" altLang="en-US"/>
              <a:t>Figure illustrates the sensitivity of simulation performance in relationship to the granularity of the model. For the case of many small blocks, most time in simulation will be spent on scheduling overhead while the actual block evaluations are trivial. For the cases of large </a:t>
            </a:r>
            <a:r>
              <a:rPr lang="en-US" altLang="en-US" i="1"/>
              <a:t>processes </a:t>
            </a:r>
            <a:r>
              <a:rPr lang="en-US" altLang="en-US"/>
              <a:t>(VHDL) or </a:t>
            </a:r>
            <a:r>
              <a:rPr lang="en-US" altLang="en-US" i="1"/>
              <a:t>always blocks </a:t>
            </a:r>
            <a:r>
              <a:rPr lang="en-US" altLang="en-US"/>
              <a:t>(Verilog), the model topology will increasingly be fraught with feedback loops. Although the amount of scheduling activity is low compared with the time spent inside the code of the model blocks, the blocks are evaluated multiple times until the model converges to a steady state.</a:t>
            </a:r>
          </a:p>
          <a:p>
            <a:pPr eaLnBrk="1" hangingPunct="1"/>
            <a:r>
              <a:rPr lang="en-US" altLang="en-US"/>
              <a:t>The activity rate of the model is another big factor for the performance of event-driven simulation, and therefore, figure illustrates it as another dimension. Obviously, a low activity rate helps simulation speed. The primary advantage of event-driven simulation is the ability to skip unnecessary model evaluations; however, a model with few monolithic blocks of sequential code can take less advantage of a low activity rate than can a model with finer granularity. Performance gain from low activity is only possible if there are distinct blocks of work that the engine can skip. In contrast, with a model of the finest granularity, the scheduling overhead will again cause loss of efficiency compared with a model that has an optimal balance in model block size.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9CE74C1-57BC-5D1F-2E0F-A4718E38728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10CD205-756C-4981-9BE8-F71C190F44C0}" type="slidenum">
              <a:rPr lang="en-GB" altLang="en-US"/>
              <a:pPr/>
              <a:t>27</a:t>
            </a:fld>
            <a:endParaRPr lang="en-GB" altLang="en-US"/>
          </a:p>
        </p:txBody>
      </p:sp>
      <p:sp>
        <p:nvSpPr>
          <p:cNvPr id="71683" name="Rectangle 2">
            <a:extLst>
              <a:ext uri="{FF2B5EF4-FFF2-40B4-BE49-F238E27FC236}">
                <a16:creationId xmlns:a16="http://schemas.microsoft.com/office/drawing/2014/main" id="{39C1A8DC-8004-CDE6-1ED3-61A90F2FC9D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A87C0A5-3652-C1E8-C7EE-0A239BDA617E}"/>
              </a:ext>
            </a:extLst>
          </p:cNvPr>
          <p:cNvSpPr>
            <a:spLocks noGrp="1" noChangeArrowheads="1"/>
          </p:cNvSpPr>
          <p:nvPr>
            <p:ph type="body" idx="1"/>
          </p:nvPr>
        </p:nvSpPr>
        <p:spPr>
          <a:noFill/>
        </p:spPr>
        <p:txBody>
          <a:bodyPr/>
          <a:lstStyle/>
          <a:p>
            <a:pPr eaLnBrk="1" hangingPunct="1"/>
            <a:r>
              <a:rPr lang="en-US" altLang="en-US"/>
              <a:t>Cycle-based simulation is a specialized technique to improve simulation efficiency. It has a long history of development and successful application on the largest design and verification projects. The reason for the superior performance of cycle-based simulation engines compared with event-driven simulation is the simplicity of the algorithm and the total optimization toward a specific hardware design style - </a:t>
            </a:r>
            <a:r>
              <a:rPr lang="en-US" altLang="en-US" b="1"/>
              <a:t>synchronous</a:t>
            </a:r>
            <a:r>
              <a:rPr lang="en-US" altLang="en-US"/>
              <a:t> </a:t>
            </a:r>
            <a:r>
              <a:rPr lang="en-US" altLang="en-US" b="1"/>
              <a:t>design</a:t>
            </a:r>
            <a:r>
              <a:rPr lang="en-US" altLang="en-US"/>
              <a:t>. Therefore, as always, a tremendous speedup comes with the disadvantage of trading off general-purpose applicability.</a:t>
            </a:r>
          </a:p>
          <a:p>
            <a:pPr eaLnBrk="1" hangingPunct="1"/>
            <a:r>
              <a:rPr lang="en-US" altLang="en-US"/>
              <a:t>On designs and projects in which cycle-based simulation applies, the speedup can be large. A speedup of 10 to 20 times and a DUV model size compression of more than 10 times are typically quoted; some sources even put the speedup at 100 times that of traditional event- simulation.</a:t>
            </a:r>
          </a:p>
          <a:p>
            <a:pPr eaLnBrk="1" hangingPunct="1"/>
            <a:r>
              <a:rPr lang="en-US" altLang="en-US"/>
              <a:t>The downside of cycle-based simulation is that it puts severe constraints on the HDL style of the DUV. Pure cycle-based simulation engines do not support or ignore delay controls, limit sequential constructs significantly, and do not allow most test bench-specific features of the HDLs. Projects with large synchronous designs, however, can productively use cycle-based engines to speed up the DUV simulation, while leaving the test bench writing to the use of special-purpose test bench languages outside the realm of HDLs.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18391F2-35F8-80EE-AC14-1A670DE70C2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6963584-D453-4608-81A7-157C4DD5ADCC}" type="slidenum">
              <a:rPr lang="en-GB" altLang="en-US"/>
              <a:pPr/>
              <a:t>28</a:t>
            </a:fld>
            <a:endParaRPr lang="en-GB" altLang="en-US"/>
          </a:p>
        </p:txBody>
      </p:sp>
      <p:sp>
        <p:nvSpPr>
          <p:cNvPr id="72707" name="Rectangle 2">
            <a:extLst>
              <a:ext uri="{FF2B5EF4-FFF2-40B4-BE49-F238E27FC236}">
                <a16:creationId xmlns:a16="http://schemas.microsoft.com/office/drawing/2014/main" id="{60A802D4-B525-784A-4F8B-E4E9B450051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147EA76-0F9A-E249-E2DF-A5EA706CA1BF}"/>
              </a:ext>
            </a:extLst>
          </p:cNvPr>
          <p:cNvSpPr>
            <a:spLocks noGrp="1" noChangeArrowheads="1"/>
          </p:cNvSpPr>
          <p:nvPr>
            <p:ph type="body" idx="1"/>
          </p:nvPr>
        </p:nvSpPr>
        <p:spPr>
          <a:noFill/>
        </p:spPr>
        <p:txBody>
          <a:bodyPr/>
          <a:lstStyle/>
          <a:p>
            <a:pPr eaLnBrk="1" hangingPunct="1"/>
            <a:r>
              <a:rPr lang="en-US" altLang="en-US"/>
              <a:t>The foundation of cycle-based simulation rests on a fundamental methodology restriction that applies to many modern designs, the </a:t>
            </a:r>
            <a:r>
              <a:rPr lang="en-US" altLang="en-US" b="1"/>
              <a:t>synchronous</a:t>
            </a:r>
            <a:r>
              <a:rPr lang="en-US" altLang="en-US"/>
              <a:t> </a:t>
            </a:r>
            <a:r>
              <a:rPr lang="en-US" altLang="en-US" b="1"/>
              <a:t>design</a:t>
            </a:r>
            <a:r>
              <a:rPr lang="en-US" altLang="en-US"/>
              <a:t> principle. If we separate the state-holding elements (latches, flip-flops, memory arrays) of a design from the combinational logic, it becomes clear that the function of the combinational portion is identical to the state transition and output generation function of a FSM.</a:t>
            </a:r>
          </a:p>
          <a:p>
            <a:pPr eaLnBrk="1" hangingPunct="1"/>
            <a:r>
              <a:rPr lang="en-US" altLang="en-US"/>
              <a:t>The clock signal used to update the state-holding elements synchronizes the FSM update and the progression of the design through the state space. In a first approximation, we consider a clock signal that is central and occurs at the same time for all state-holding elements, which we simply call </a:t>
            </a:r>
            <a:r>
              <a:rPr lang="en-US" altLang="en-US" i="1"/>
              <a:t>latches</a:t>
            </a:r>
            <a:r>
              <a:rPr lang="en-US" altLang="en-US"/>
              <a:t>. We refer to such a clock signal as a </a:t>
            </a:r>
            <a:r>
              <a:rPr lang="en-US" altLang="en-US" i="1"/>
              <a:t>synchronous clock</a:t>
            </a:r>
            <a:r>
              <a:rPr lang="en-US" altLang="en-US"/>
              <a:t>.</a:t>
            </a:r>
          </a:p>
          <a:p>
            <a:pPr eaLnBrk="1" hangingPunct="1"/>
            <a:r>
              <a:rPr lang="en-US" altLang="en-US"/>
              <a:t>The longest delay along </a:t>
            </a:r>
            <a:r>
              <a:rPr lang="en-US" altLang="en-US" i="1"/>
              <a:t>any </a:t>
            </a:r>
            <a:r>
              <a:rPr lang="en-US" altLang="en-US"/>
              <a:t>update path through the combinational logic of a design defines the maximum frequency for the clock signal of a synchronous design (see figure). We call the calculation of this maximum frequency under which the design still functions correctly </a:t>
            </a:r>
            <a:r>
              <a:rPr lang="en-US" altLang="en-US" i="1"/>
              <a:t>timing verification</a:t>
            </a:r>
            <a:r>
              <a:rPr lang="en-US" altLang="en-US"/>
              <a:t>. The </a:t>
            </a:r>
            <a:r>
              <a:rPr lang="en-US" altLang="en-US" i="1"/>
              <a:t>critical delay path </a:t>
            </a:r>
            <a:r>
              <a:rPr lang="en-US" altLang="en-US"/>
              <a:t>is the longest delay path allowed from latch to latch. Any path with a longer delay leads to incorrect functioning of the circuit because the combinational result will not arrive in time to update the target latch correctly. The scheme also implies that combinational feedback loops are not possible.</a:t>
            </a:r>
          </a:p>
          <a:p>
            <a:pPr eaLnBrk="1" hangingPunct="1"/>
            <a:r>
              <a:rPr lang="en-US" altLang="en-US"/>
              <a:t>Therefore, rather than using dynamic techniques that would have to apply all possible combinational input patterns, timing verification can be done with static, pattern-independent techniques. Timing verification tools process the physical netlist topologically as a graph and do not apply Boolean patterns at all. Thus, this process can be separated completely from the discipline of functional verification. Timing verification guarantees that the maximum clock frequency is low enough to enable correct electrical function of the circuit, whereas functional verification can focus exclusively on the functional content of the design.</a:t>
            </a:r>
          </a:p>
          <a:p>
            <a:pPr eaLnBrk="1" hangingPunct="1"/>
            <a:r>
              <a:rPr lang="en-US" altLang="en-US"/>
              <a:t>This separation of physical from functional concerns is the foundation for the extreme performance optimization and simplification that cycle-based simulation engines offer.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75A1D2F-3B0A-D172-BC48-F84A9375D71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A39C82C-F911-4399-AC5F-003F7691A394}" type="slidenum">
              <a:rPr lang="en-GB" altLang="en-US"/>
              <a:pPr/>
              <a:t>29</a:t>
            </a:fld>
            <a:endParaRPr lang="en-GB" altLang="en-US"/>
          </a:p>
        </p:txBody>
      </p:sp>
      <p:sp>
        <p:nvSpPr>
          <p:cNvPr id="73731" name="Rectangle 2">
            <a:extLst>
              <a:ext uri="{FF2B5EF4-FFF2-40B4-BE49-F238E27FC236}">
                <a16:creationId xmlns:a16="http://schemas.microsoft.com/office/drawing/2014/main" id="{CF5749FA-0F27-745F-BB40-85836D3BF94A}"/>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75CF169-4164-AD31-51E9-D3AD8CF255C2}"/>
              </a:ext>
            </a:extLst>
          </p:cNvPr>
          <p:cNvSpPr>
            <a:spLocks noGrp="1" noChangeArrowheads="1"/>
          </p:cNvSpPr>
          <p:nvPr>
            <p:ph type="body" idx="1"/>
          </p:nvPr>
        </p:nvSpPr>
        <p:spPr>
          <a:noFill/>
        </p:spPr>
        <p:txBody>
          <a:bodyPr/>
          <a:lstStyle/>
          <a:p>
            <a:pPr eaLnBrk="1" hangingPunct="1"/>
            <a:r>
              <a:rPr lang="en-US" altLang="en-US"/>
              <a:t>The separation of timing and functional verification allows the HDL specification to be purely functional. This means that the HDL of a synchronous design needs to specify timing only for the clock signal. Even for this signal, the delay time, or </a:t>
            </a:r>
            <a:r>
              <a:rPr lang="en-US" altLang="en-US" i="1"/>
              <a:t>cycle time</a:t>
            </a:r>
            <a:r>
              <a:rPr lang="en-US" altLang="en-US"/>
              <a:t>, is rather arbitrary because the real cycle time can change with any iteration in the physical design process. In fact, for functional simulation all that is needed is the separation from a time at cycle “</a:t>
            </a:r>
            <a:r>
              <a:rPr lang="en-US" altLang="en-US" i="1"/>
              <a:t>n</a:t>
            </a:r>
            <a:r>
              <a:rPr lang="en-US" altLang="en-US"/>
              <a:t>” to the time at cycle “</a:t>
            </a:r>
            <a:r>
              <a:rPr lang="en-US" altLang="en-US" i="1"/>
              <a:t>n </a:t>
            </a:r>
            <a:r>
              <a:rPr lang="en-US" altLang="en-US"/>
              <a:t>+ </a:t>
            </a:r>
            <a:r>
              <a:rPr lang="en-US" altLang="en-US" i="1"/>
              <a:t>1</a:t>
            </a:r>
            <a:r>
              <a:rPr lang="en-US" altLang="en-US"/>
              <a:t>.” Therefore, many cycle-based simulation engines do not reference physical time measures but simply an integer that denotes the current cycle.</a:t>
            </a:r>
          </a:p>
          <a:p>
            <a:pPr eaLnBrk="1" hangingPunct="1"/>
            <a:r>
              <a:rPr lang="en-US" altLang="en-US"/>
              <a:t>It is evident that this abstract view of the DUV has a close affinity to </a:t>
            </a:r>
            <a:r>
              <a:rPr lang="en-US" altLang="en-US" i="1"/>
              <a:t>Algorithm 1 </a:t>
            </a:r>
            <a:r>
              <a:rPr lang="en-US" altLang="en-US"/>
              <a:t>shown in Slide 20. A possible cycle-based algorithm can take the </a:t>
            </a:r>
            <a:r>
              <a:rPr lang="en-US" altLang="en-US" i="1"/>
              <a:t>cycle </a:t>
            </a:r>
            <a:r>
              <a:rPr lang="en-US" altLang="en-US"/>
              <a:t>as the finest time granularity and simply update the model once per cycle.</a:t>
            </a:r>
          </a:p>
          <a:p>
            <a:pPr eaLnBrk="1" hangingPunct="1"/>
            <a:r>
              <a:rPr lang="en-US" altLang="en-US"/>
              <a:t>The combinational logic description of a cycle-based model is devoid of timing control statements. It is a zero-delay specification and free of combinational feedback loops. By using the primary inputs and the current values of the state-holding elements as the starting points, as well as the primary outputs and the next values of the state-holding elements as the end points, it is possible to strictly order, or </a:t>
            </a:r>
            <a:r>
              <a:rPr lang="en-US" altLang="en-US" b="1"/>
              <a:t>levelize</a:t>
            </a:r>
            <a:r>
              <a:rPr lang="en-US" altLang="en-US"/>
              <a:t>, all blocks of the model network. Technically speaking the model is a </a:t>
            </a:r>
            <a:r>
              <a:rPr lang="en-US" altLang="en-US" b="1"/>
              <a:t>directed</a:t>
            </a:r>
            <a:r>
              <a:rPr lang="en-US" altLang="en-US" i="1"/>
              <a:t> </a:t>
            </a:r>
            <a:r>
              <a:rPr lang="en-US" altLang="en-US" b="1"/>
              <a:t>acyclic</a:t>
            </a:r>
            <a:r>
              <a:rPr lang="en-US" altLang="en-US" i="1"/>
              <a:t> </a:t>
            </a:r>
            <a:r>
              <a:rPr lang="en-US" altLang="en-US" b="1"/>
              <a:t>graph</a:t>
            </a:r>
            <a:r>
              <a:rPr lang="en-US" altLang="en-US" i="1"/>
              <a:t> </a:t>
            </a:r>
            <a:r>
              <a:rPr lang="en-US" altLang="en-US"/>
              <a:t>(DAG). Figure illustrates the basic view of this graph. By using simple gates as an example for combinational function, the magnifying glass cut-out in the figure shows the ordering of the graph, which illustrates that if signals A and B are evaluated first, signal C needs to be evaluated once only per evaluation of the state machine function.</a:t>
            </a:r>
          </a:p>
          <a:p>
            <a:pPr eaLnBrk="1" hangingPunct="1"/>
            <a:r>
              <a:rPr lang="en-US" altLang="en-US"/>
              <a:t>The cycle-based simulation engine proceeds from cycle to cycle by evaluating the combinational function graph and calculating the new latch and primary output values.</a:t>
            </a:r>
          </a:p>
          <a:p>
            <a:pPr eaLnBrk="1" hangingPunct="1"/>
            <a:r>
              <a:rPr lang="en-US" altLang="en-US"/>
              <a:t>In comparison to the event-driven algorithm, the cycle-based engine does not need to schedule blocks because it is clear from their position in the graph when their evaluation is necessary. Although it is possible to use an event-driven scheme within the combinational function evaluation, most cycle-based simulation engines have implemented what the literature calls the </a:t>
            </a:r>
            <a:r>
              <a:rPr lang="en-US" altLang="en-US" b="1"/>
              <a:t>oblivious</a:t>
            </a:r>
            <a:r>
              <a:rPr lang="en-US" altLang="en-US" i="1"/>
              <a:t> </a:t>
            </a:r>
            <a:r>
              <a:rPr lang="en-US" altLang="en-US" b="1"/>
              <a:t>simulation</a:t>
            </a:r>
            <a:r>
              <a:rPr lang="en-US" altLang="en-US" i="1"/>
              <a:t> </a:t>
            </a:r>
            <a:r>
              <a:rPr lang="en-US" altLang="en-US" b="1"/>
              <a:t>algorithm</a:t>
            </a:r>
            <a:r>
              <a:rPr lang="en-US" altLang="en-US"/>
              <a:t>. The oblivious scheme calculates all the combinational function at every simulation cycle and thus foregoes any dynamic event scheduling whatsoever. The algorithm trades off the redundant work of evaluating those parts of the model that do not change from cycle to cycle for the omission of complicated management of the to-do lists and time wheel management that are key to event-driven simulation. The oblivious algorithm is extremely simple and, most importantly, a good basis for further optimization.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C06CBB6-8360-3F4B-F86C-5F73EDBDBDA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8AF4EF5-3BB5-46FC-97A7-1760691D609A}" type="slidenum">
              <a:rPr lang="en-GB" altLang="en-US"/>
              <a:pPr/>
              <a:t>32</a:t>
            </a:fld>
            <a:endParaRPr lang="en-GB" altLang="en-US"/>
          </a:p>
        </p:txBody>
      </p:sp>
      <p:sp>
        <p:nvSpPr>
          <p:cNvPr id="74755" name="Rectangle 2">
            <a:extLst>
              <a:ext uri="{FF2B5EF4-FFF2-40B4-BE49-F238E27FC236}">
                <a16:creationId xmlns:a16="http://schemas.microsoft.com/office/drawing/2014/main" id="{8F642A81-A19D-CAFE-AD82-9800E4AA326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D0B3BB0-65BF-0A52-0A97-2400B5240CDB}"/>
              </a:ext>
            </a:extLst>
          </p:cNvPr>
          <p:cNvSpPr>
            <a:spLocks noGrp="1" noChangeArrowheads="1"/>
          </p:cNvSpPr>
          <p:nvPr>
            <p:ph type="body" idx="1"/>
          </p:nvPr>
        </p:nvSpPr>
        <p:spPr>
          <a:noFill/>
        </p:spPr>
        <p:txBody>
          <a:bodyPr/>
          <a:lstStyle/>
          <a:p>
            <a:pPr eaLnBrk="1" hangingPunct="1"/>
            <a:r>
              <a:rPr lang="en-US" altLang="en-US"/>
              <a:t>From the beginning, the creators of HDLs conceived them as simulation languages to support both design and test bench writing. Verilog and VHDL are both very large languages, and at least half of the language definition is devoted to test bench writing. The following discussion does intend to introduce some of the fundamental concepts. </a:t>
            </a:r>
          </a:p>
          <a:p>
            <a:pPr eaLnBrk="1" hangingPunct="1"/>
            <a:r>
              <a:rPr lang="en-US" altLang="en-US"/>
              <a:t>In an HDL environment, all test bench components - stimulus generators, monitors, checkers, and scoreboards - connect to the DUV structurally via signals (VHDL) or wires (Verilog). The explicit specification of the structural connection certainly is a basic capability of any HDL. Returning to the cache design example used earlier, VHDL code shows the implementation of the top level of a VHDL test bench shown on the figure.</a:t>
            </a:r>
          </a:p>
          <a:p>
            <a:pPr eaLnBrk="1" hangingPunct="1"/>
            <a:r>
              <a:rPr lang="en-US" altLang="en-US"/>
              <a:t>In addition to the three instances - DUV, monitor, stimulus component, and their interconnecting signals - the test bench code also contains the control of a central clock. The </a:t>
            </a:r>
            <a:r>
              <a:rPr lang="en-US" altLang="en-US" i="1"/>
              <a:t>clk_gen</a:t>
            </a:r>
            <a:r>
              <a:rPr lang="en-US" altLang="en-US"/>
              <a:t> process drives the clock signal with the period of 100 ns. The use of a symbolically defined constant for the cycle time is a simple example of how to create parameters in the HDL with a single point of control for change.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D1FB5B4-3A83-60A4-FB74-EA868B496B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4B32043-7F85-4A43-AE61-F4A7FF4301A0}" type="slidenum">
              <a:rPr lang="en-GB" altLang="en-US"/>
              <a:pPr/>
              <a:t>33</a:t>
            </a:fld>
            <a:endParaRPr lang="en-GB" altLang="en-US"/>
          </a:p>
        </p:txBody>
      </p:sp>
      <p:sp>
        <p:nvSpPr>
          <p:cNvPr id="75779" name="Rectangle 2">
            <a:extLst>
              <a:ext uri="{FF2B5EF4-FFF2-40B4-BE49-F238E27FC236}">
                <a16:creationId xmlns:a16="http://schemas.microsoft.com/office/drawing/2014/main" id="{E9F49329-0AAB-0833-C6B4-0FC8ADDC800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5334F7F8-D310-7E3A-16E9-C0C20D4B0FF3}"/>
              </a:ext>
            </a:extLst>
          </p:cNvPr>
          <p:cNvSpPr>
            <a:spLocks noGrp="1" noChangeArrowheads="1"/>
          </p:cNvSpPr>
          <p:nvPr>
            <p:ph type="body" idx="1"/>
          </p:nvPr>
        </p:nvSpPr>
        <p:spPr>
          <a:noFill/>
        </p:spPr>
        <p:txBody>
          <a:bodyPr/>
          <a:lstStyle/>
          <a:p>
            <a:pPr eaLnBrk="1" hangingPunct="1"/>
            <a:r>
              <a:rPr lang="en-US" altLang="en-US"/>
              <a:t>This certainly is a very crude form of hard-coded control. What happens if it takes more than these time steps to process commands that might be pending in the DUV? A real production test bench must implement a more appropriate test case control, most likely in the checker component.</a:t>
            </a:r>
            <a:endParaRPr lang="en-US" altLang="en-US" i="1"/>
          </a:p>
          <a:p>
            <a:pPr eaLnBrk="1" hangingPunct="1"/>
            <a:endParaRPr lang="en-US" altLang="en-US"/>
          </a:p>
        </p:txBody>
      </p:sp>
    </p:spTree>
    <p:extLst>
      <p:ext uri="{BB962C8B-B14F-4D97-AF65-F5344CB8AC3E}">
        <p14:creationId xmlns:p14="http://schemas.microsoft.com/office/powerpoint/2010/main" val="3247558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027B62E-6FCB-2859-9A47-DCB77704247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11C4A22-7B9C-41FE-813D-7BDED319041F}" type="slidenum">
              <a:rPr lang="en-GB" altLang="en-US"/>
              <a:pPr/>
              <a:t>34</a:t>
            </a:fld>
            <a:endParaRPr lang="en-GB" altLang="en-US"/>
          </a:p>
        </p:txBody>
      </p:sp>
      <p:sp>
        <p:nvSpPr>
          <p:cNvPr id="76803" name="Rectangle 2">
            <a:extLst>
              <a:ext uri="{FF2B5EF4-FFF2-40B4-BE49-F238E27FC236}">
                <a16:creationId xmlns:a16="http://schemas.microsoft.com/office/drawing/2014/main" id="{82C27452-6960-87FB-8A9B-9E117A1DCE02}"/>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3EE40BB-8D3D-0C97-8618-8E60F2B96BDD}"/>
              </a:ext>
            </a:extLst>
          </p:cNvPr>
          <p:cNvSpPr>
            <a:spLocks noGrp="1" noChangeArrowheads="1"/>
          </p:cNvSpPr>
          <p:nvPr>
            <p:ph type="body" idx="1"/>
          </p:nvPr>
        </p:nvSpPr>
        <p:spPr>
          <a:noFill/>
        </p:spPr>
        <p:txBody>
          <a:bodyPr/>
          <a:lstStyle/>
          <a:p>
            <a:pPr eaLnBrk="1" hangingPunct="1"/>
            <a:r>
              <a:rPr lang="en-US" altLang="en-US"/>
              <a:t>Figure instantiates this </a:t>
            </a:r>
            <a:r>
              <a:rPr lang="en-US" altLang="en-US" i="1"/>
              <a:t>generator </a:t>
            </a:r>
            <a:r>
              <a:rPr lang="en-US" altLang="en-US"/>
              <a:t>inside the stimulus component. We explained that it is important to separate the generator and the protocol components. Such a structure reflects the different areas of concern addressed by these components. If the generation process needs to be changed radically, the protocol component should remain untouched and vice versa.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C06CBB6-8360-3F4B-F86C-5F73EDBDBDA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8AF4EF5-3BB5-46FC-97A7-1760691D609A}" type="slidenum">
              <a:rPr lang="en-GB" altLang="en-US"/>
              <a:pPr/>
              <a:t>35</a:t>
            </a:fld>
            <a:endParaRPr lang="en-GB" altLang="en-US"/>
          </a:p>
        </p:txBody>
      </p:sp>
      <p:sp>
        <p:nvSpPr>
          <p:cNvPr id="74755" name="Rectangle 2">
            <a:extLst>
              <a:ext uri="{FF2B5EF4-FFF2-40B4-BE49-F238E27FC236}">
                <a16:creationId xmlns:a16="http://schemas.microsoft.com/office/drawing/2014/main" id="{8F642A81-A19D-CAFE-AD82-9800E4AA326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D0B3BB0-65BF-0A52-0A97-2400B5240CDB}"/>
              </a:ext>
            </a:extLst>
          </p:cNvPr>
          <p:cNvSpPr>
            <a:spLocks noGrp="1" noChangeArrowheads="1"/>
          </p:cNvSpPr>
          <p:nvPr>
            <p:ph type="body" idx="1"/>
          </p:nvPr>
        </p:nvSpPr>
        <p:spPr>
          <a:noFill/>
        </p:spPr>
        <p:txBody>
          <a:bodyPr/>
          <a:lstStyle/>
          <a:p>
            <a:pPr eaLnBrk="1" hangingPunct="1"/>
            <a:r>
              <a:rPr lang="en-US" altLang="en-US"/>
              <a:t>From the beginning, the creators of HDLs conceived them as simulation languages to support both design and test bench writing. Verilog and VHDL are both very large languages, and at least half of the language definition is devoted to test bench writing. The following discussion does intend to introduce some of the fundamental concepts. </a:t>
            </a:r>
          </a:p>
          <a:p>
            <a:pPr eaLnBrk="1" hangingPunct="1"/>
            <a:r>
              <a:rPr lang="en-US" altLang="en-US"/>
              <a:t>In an HDL environment, all test bench components - stimulus generators, monitors, checkers, and scoreboards - connect to the DUV structurally via signals (VHDL) or wires (Verilog). The explicit specification of the structural connection certainly is a basic capability of any HDL. Returning to the cache design example used earlier, VHDL code shows the implementation of the top level of a VHDL test bench shown on the figure.</a:t>
            </a:r>
          </a:p>
          <a:p>
            <a:pPr eaLnBrk="1" hangingPunct="1"/>
            <a:r>
              <a:rPr lang="en-US" altLang="en-US"/>
              <a:t>In addition to the three instances - DUV, monitor, stimulus component, and their interconnecting signals - the test bench code also contains the control of a central clock. The </a:t>
            </a:r>
            <a:r>
              <a:rPr lang="en-US" altLang="en-US" i="1"/>
              <a:t>clk_gen</a:t>
            </a:r>
            <a:r>
              <a:rPr lang="en-US" altLang="en-US"/>
              <a:t> process drives the clock signal with the period of 100 ns. The use of a symbolically defined constant for the cycle time is a simple example of how to create parameters in the HDL with a single point of control for change.</a:t>
            </a:r>
          </a:p>
        </p:txBody>
      </p:sp>
    </p:spTree>
    <p:extLst>
      <p:ext uri="{BB962C8B-B14F-4D97-AF65-F5344CB8AC3E}">
        <p14:creationId xmlns:p14="http://schemas.microsoft.com/office/powerpoint/2010/main" val="638658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D1FB5B4-3A83-60A4-FB74-EA868B496B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4B32043-7F85-4A43-AE61-F4A7FF4301A0}" type="slidenum">
              <a:rPr lang="en-GB" altLang="en-US"/>
              <a:pPr/>
              <a:t>36</a:t>
            </a:fld>
            <a:endParaRPr lang="en-GB" altLang="en-US"/>
          </a:p>
        </p:txBody>
      </p:sp>
      <p:sp>
        <p:nvSpPr>
          <p:cNvPr id="75779" name="Rectangle 2">
            <a:extLst>
              <a:ext uri="{FF2B5EF4-FFF2-40B4-BE49-F238E27FC236}">
                <a16:creationId xmlns:a16="http://schemas.microsoft.com/office/drawing/2014/main" id="{E9F49329-0AAB-0833-C6B4-0FC8ADDC800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5334F7F8-D310-7E3A-16E9-C0C20D4B0FF3}"/>
              </a:ext>
            </a:extLst>
          </p:cNvPr>
          <p:cNvSpPr>
            <a:spLocks noGrp="1" noChangeArrowheads="1"/>
          </p:cNvSpPr>
          <p:nvPr>
            <p:ph type="body" idx="1"/>
          </p:nvPr>
        </p:nvSpPr>
        <p:spPr>
          <a:noFill/>
        </p:spPr>
        <p:txBody>
          <a:bodyPr/>
          <a:lstStyle/>
          <a:p>
            <a:pPr eaLnBrk="1" hangingPunct="1"/>
            <a:r>
              <a:rPr lang="en-US" altLang="en-US"/>
              <a:t>This certainly is a very crude form of hard-coded control. What happens if it takes more than these time steps to process commands that might be pending in the DUV? A real production test bench must implement a more appropriate test case control, most likely in the checker component.</a:t>
            </a:r>
            <a:endParaRPr lang="en-US" altLang="en-US" i="1"/>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69C703-0F69-3BC4-D3FB-541DCF0249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E684E80-B55F-44FB-BA19-61D97351D5B7}" type="slidenum">
              <a:rPr lang="en-GB" altLang="en-US"/>
              <a:pPr/>
              <a:t>3</a:t>
            </a:fld>
            <a:endParaRPr lang="en-GB" altLang="en-US"/>
          </a:p>
        </p:txBody>
      </p:sp>
      <p:sp>
        <p:nvSpPr>
          <p:cNvPr id="53251" name="Rectangle 2">
            <a:extLst>
              <a:ext uri="{FF2B5EF4-FFF2-40B4-BE49-F238E27FC236}">
                <a16:creationId xmlns:a16="http://schemas.microsoft.com/office/drawing/2014/main" id="{3170B161-9FE8-8E2F-9F7E-DD8A53B9EB3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325CDB-C263-D669-1471-DD60E2EC83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027B62E-6FCB-2859-9A47-DCB77704247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11C4A22-7B9C-41FE-813D-7BDED319041F}" type="slidenum">
              <a:rPr lang="en-GB" altLang="en-US"/>
              <a:pPr/>
              <a:t>37</a:t>
            </a:fld>
            <a:endParaRPr lang="en-GB" altLang="en-US"/>
          </a:p>
        </p:txBody>
      </p:sp>
      <p:sp>
        <p:nvSpPr>
          <p:cNvPr id="76803" name="Rectangle 2">
            <a:extLst>
              <a:ext uri="{FF2B5EF4-FFF2-40B4-BE49-F238E27FC236}">
                <a16:creationId xmlns:a16="http://schemas.microsoft.com/office/drawing/2014/main" id="{82C27452-6960-87FB-8A9B-9E117A1DCE02}"/>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3EE40BB-8D3D-0C97-8618-8E60F2B96BDD}"/>
              </a:ext>
            </a:extLst>
          </p:cNvPr>
          <p:cNvSpPr>
            <a:spLocks noGrp="1" noChangeArrowheads="1"/>
          </p:cNvSpPr>
          <p:nvPr>
            <p:ph type="body" idx="1"/>
          </p:nvPr>
        </p:nvSpPr>
        <p:spPr>
          <a:noFill/>
        </p:spPr>
        <p:txBody>
          <a:bodyPr/>
          <a:lstStyle/>
          <a:p>
            <a:pPr eaLnBrk="1" hangingPunct="1"/>
            <a:r>
              <a:rPr lang="en-US" altLang="en-US"/>
              <a:t>Figure instantiates this </a:t>
            </a:r>
            <a:r>
              <a:rPr lang="en-US" altLang="en-US" i="1"/>
              <a:t>generator </a:t>
            </a:r>
            <a:r>
              <a:rPr lang="en-US" altLang="en-US"/>
              <a:t>inside the stimulus component. We explained that it is important to separate the generator and the protocol components. Such a structure reflects the different areas of concern addressed by these components. If the generation process needs to be changed radically, the protocol component should remain untouched and vice versa.</a:t>
            </a:r>
          </a:p>
        </p:txBody>
      </p:sp>
    </p:spTree>
    <p:extLst>
      <p:ext uri="{BB962C8B-B14F-4D97-AF65-F5344CB8AC3E}">
        <p14:creationId xmlns:p14="http://schemas.microsoft.com/office/powerpoint/2010/main" val="4253762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D21B65B-690B-24A9-D354-3B0B9C30777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C521525-88EC-4E8C-9608-D11C356F4841}" type="slidenum">
              <a:rPr lang="en-GB" altLang="en-US"/>
              <a:pPr/>
              <a:t>41</a:t>
            </a:fld>
            <a:endParaRPr lang="en-GB" altLang="en-US"/>
          </a:p>
        </p:txBody>
      </p:sp>
      <p:sp>
        <p:nvSpPr>
          <p:cNvPr id="77827" name="Rectangle 2">
            <a:extLst>
              <a:ext uri="{FF2B5EF4-FFF2-40B4-BE49-F238E27FC236}">
                <a16:creationId xmlns:a16="http://schemas.microsoft.com/office/drawing/2014/main" id="{1DF7B242-E122-EF12-97FA-D6527091D69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C13815F-2731-6CAD-32F8-EC9BF7909FE4}"/>
              </a:ext>
            </a:extLst>
          </p:cNvPr>
          <p:cNvSpPr>
            <a:spLocks noGrp="1" noChangeArrowheads="1"/>
          </p:cNvSpPr>
          <p:nvPr>
            <p:ph type="body" idx="1"/>
          </p:nvPr>
        </p:nvSpPr>
        <p:spPr>
          <a:noFill/>
        </p:spPr>
        <p:txBody>
          <a:bodyPr/>
          <a:lstStyle/>
          <a:p>
            <a:pPr eaLnBrk="1" hangingPunct="1"/>
            <a:r>
              <a:rPr lang="en-US" altLang="en-US"/>
              <a:t>Verification engineers can use randomization either to pre-generate deterministic tests or during the runtime of a test bench-driven simulation. In either case, it is important, for the completion of the verification plan, that the project tracks which of the cases the stimulus component actually applied. The methods and techniques of this verification coverage tracking will be discussed in the second half of this chapter.</a:t>
            </a:r>
          </a:p>
          <a:p>
            <a:pPr eaLnBrk="1" hangingPunct="1"/>
            <a:r>
              <a:rPr lang="en-US" altLang="en-US"/>
              <a:t>It is important that test bench writers understand the statistical characteristics of the random distribution they select in their stimulus components. This is even more important if there are holes suspected in the coverage tracking done by the project. HDL test bench implementations whose random distributions are deficient can leave dangerous coverage holes if a project relies on a specific distribution.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F1F5325-E637-9A27-F3F2-DB399324E90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3AA897C-C3B0-422F-925C-ACA11F884633}" type="slidenum">
              <a:rPr lang="en-GB" altLang="en-US"/>
              <a:pPr/>
              <a:t>44</a:t>
            </a:fld>
            <a:endParaRPr lang="en-GB" altLang="en-US"/>
          </a:p>
        </p:txBody>
      </p:sp>
      <p:sp>
        <p:nvSpPr>
          <p:cNvPr id="78851" name="Rectangle 2">
            <a:extLst>
              <a:ext uri="{FF2B5EF4-FFF2-40B4-BE49-F238E27FC236}">
                <a16:creationId xmlns:a16="http://schemas.microsoft.com/office/drawing/2014/main" id="{C66E2B24-CD11-3976-8D37-946EE050E46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FE1C572-DAA1-9D47-50CA-09299D91BA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116FF4B-CCF0-B2D7-6E54-8376917EE53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B50FE51-4613-4F6A-9CDB-3126DB781489}" type="slidenum">
              <a:rPr lang="en-GB" altLang="en-US"/>
              <a:pPr/>
              <a:t>48</a:t>
            </a:fld>
            <a:endParaRPr lang="en-GB" altLang="en-US"/>
          </a:p>
        </p:txBody>
      </p:sp>
      <p:sp>
        <p:nvSpPr>
          <p:cNvPr id="79875" name="Rectangle 2">
            <a:extLst>
              <a:ext uri="{FF2B5EF4-FFF2-40B4-BE49-F238E27FC236}">
                <a16:creationId xmlns:a16="http://schemas.microsoft.com/office/drawing/2014/main" id="{42EE80D8-D896-E567-1A32-04FC619B40A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3E308A8-5F9D-E27C-709F-67E9F44FF9D3}"/>
              </a:ext>
            </a:extLst>
          </p:cNvPr>
          <p:cNvSpPr>
            <a:spLocks noGrp="1" noChangeArrowheads="1"/>
          </p:cNvSpPr>
          <p:nvPr>
            <p:ph type="body" idx="1"/>
          </p:nvPr>
        </p:nvSpPr>
        <p:spPr>
          <a:noFill/>
        </p:spPr>
        <p:txBody>
          <a:bodyPr/>
          <a:lstStyle/>
          <a:p>
            <a:pPr eaLnBrk="1" hangingPunct="1"/>
            <a:r>
              <a:rPr lang="en-US" altLang="en-US"/>
              <a:t>Simulation runs are usually not standalone activities. There is a need to maintain the HDL and test bench code in source code libraries. Setting up a simulation run is preceded by a checkout of source code, compile, model build, and job distribution to a host simulation machine, and in the end the collection and triage of simulation results. Many of these data management and preparation activities can greatly benefit from the use of the flexible, highly productive scripting languages. Therefore, a verification engineer should be fluent in at least one or two of them.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86FFB3A-62E9-E4F4-EBEC-48EF76274E2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536E1C3-84DD-42EF-AD23-47E24C5B7F5B}" type="slidenum">
              <a:rPr lang="en-GB" altLang="en-US"/>
              <a:pPr/>
              <a:t>49</a:t>
            </a:fld>
            <a:endParaRPr lang="en-GB" altLang="en-US"/>
          </a:p>
        </p:txBody>
      </p:sp>
      <p:sp>
        <p:nvSpPr>
          <p:cNvPr id="80899" name="Rectangle 2">
            <a:extLst>
              <a:ext uri="{FF2B5EF4-FFF2-40B4-BE49-F238E27FC236}">
                <a16:creationId xmlns:a16="http://schemas.microsoft.com/office/drawing/2014/main" id="{A2235107-6E3A-BEBF-0F63-7E450650E83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1158128-81FA-3DD0-72CC-5AE9DAED204A}"/>
              </a:ext>
            </a:extLst>
          </p:cNvPr>
          <p:cNvSpPr>
            <a:spLocks noGrp="1" noChangeArrowheads="1"/>
          </p:cNvSpPr>
          <p:nvPr>
            <p:ph type="body" idx="1"/>
          </p:nvPr>
        </p:nvSpPr>
        <p:spPr>
          <a:noFill/>
        </p:spPr>
        <p:txBody>
          <a:bodyPr/>
          <a:lstStyle/>
          <a:p>
            <a:pPr eaLnBrk="1" hangingPunct="1"/>
            <a:r>
              <a:rPr lang="en-US" altLang="en-US"/>
              <a:t>On the other hand, timing diagrams are a powerful and efficient communication medium between designers and verification engineers. Because of the popularity of waveforms in their informal use with paper and pencil, there remains hope that at some point an effective user interface technology will open timing diagram specification to a wider verification audience.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0DBEC4B-76DA-0407-0D9D-87A01823C54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221994C-2B43-4978-88CA-EE408C1075B8}" type="slidenum">
              <a:rPr lang="en-GB" altLang="en-US"/>
              <a:pPr/>
              <a:t>50</a:t>
            </a:fld>
            <a:endParaRPr lang="en-GB" altLang="en-US"/>
          </a:p>
        </p:txBody>
      </p:sp>
      <p:sp>
        <p:nvSpPr>
          <p:cNvPr id="81923" name="Rectangle 2">
            <a:extLst>
              <a:ext uri="{FF2B5EF4-FFF2-40B4-BE49-F238E27FC236}">
                <a16:creationId xmlns:a16="http://schemas.microsoft.com/office/drawing/2014/main" id="{4C0E3013-B61B-A3A1-8AD9-EF364792A53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0CCC00F-CD08-B1A3-ED16-1620D6EF65F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8E7129-59F0-18A9-6F27-4B867587A2E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680BA18-C367-4204-BD85-EE4C2B93162D}" type="slidenum">
              <a:rPr lang="en-GB" altLang="en-US"/>
              <a:pPr/>
              <a:t>4</a:t>
            </a:fld>
            <a:endParaRPr lang="en-GB" altLang="en-US"/>
          </a:p>
        </p:txBody>
      </p:sp>
      <p:sp>
        <p:nvSpPr>
          <p:cNvPr id="54275" name="Rectangle 2">
            <a:extLst>
              <a:ext uri="{FF2B5EF4-FFF2-40B4-BE49-F238E27FC236}">
                <a16:creationId xmlns:a16="http://schemas.microsoft.com/office/drawing/2014/main" id="{1F9B5FE6-0F75-F876-F493-A0A9B82660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75BCFF-8005-F4A2-0F79-5789275EAAD1}"/>
              </a:ext>
            </a:extLst>
          </p:cNvPr>
          <p:cNvSpPr>
            <a:spLocks noGrp="1" noChangeArrowheads="1"/>
          </p:cNvSpPr>
          <p:nvPr>
            <p:ph type="body" idx="1"/>
          </p:nvPr>
        </p:nvSpPr>
        <p:spPr>
          <a:noFill/>
        </p:spPr>
        <p:txBody>
          <a:bodyPr/>
          <a:lstStyle/>
          <a:p>
            <a:pPr eaLnBrk="1" hangingPunct="1"/>
            <a:r>
              <a:rPr lang="en-US" altLang="en-US"/>
              <a:t>Design engineers normally use an HDL to define the function and the structure of a design under verification (DUV). Specifying a design in the text format of an HDL, an activity called </a:t>
            </a:r>
            <a:r>
              <a:rPr lang="en-US" altLang="en-US" b="1"/>
              <a:t>design</a:t>
            </a:r>
            <a:r>
              <a:rPr lang="en-US" altLang="en-US" i="1"/>
              <a:t> </a:t>
            </a:r>
            <a:r>
              <a:rPr lang="en-US" altLang="en-US" b="1"/>
              <a:t>entry</a:t>
            </a:r>
            <a:r>
              <a:rPr lang="en-US" altLang="en-US"/>
              <a:t>, allows the engineer to document the DUV unambiguously and later execute it as a model in a simulation engine. The HDL version of the DUV is also the basis for the physical implementation of the design. To better support the simulation task, HDLs have features that go beyond the mere description of the design and include the specification of stimulus and checking components, which form an HDL test bench. When we characterize the typical elements of HDLs as design specification tools in this lecture, using VHDL as prime example.</a:t>
            </a:r>
          </a:p>
          <a:p>
            <a:pPr eaLnBrk="1" hangingPunct="1"/>
            <a:r>
              <a:rPr lang="en-US" altLang="en-US"/>
              <a:t>There are a variety of algorithms available to build simulation engines. Because the simulation engine plays such a crucial role in the center of the simulation-based flow, typical architectures of such engines are discussed in this lecture. It is important that verification engineers understand the characteristics of such tools at their disposal. Electronic design automation (EDA) developers build tools such as simulation engines around different sets of tradeoffs, many of which select between accuracy and speed. The verification team must choose those tools that are most adequate for their given project.</a:t>
            </a:r>
          </a:p>
          <a:p>
            <a:pPr eaLnBrk="1" hangingPunct="1"/>
            <a:r>
              <a:rPr lang="en-US" altLang="en-US"/>
              <a:t>Many simulation engines offer an interactive graphical user interface (GUI), which lets the user apply individual stimulus and check commands manually in between simulation steps of the model. Such interfaces, which support a detailed debug mode, are effective mainly on smaller models or very specific debug situations. When working with larger-sized DUVs, the verification engineer lets the simulation engine save the results of a simulation run to trace files, which capture simulated model states over time. As also shown in the figure, waveform viewer tools let the user browse through these results files in various ways, for example, forward and</a:t>
            </a:r>
            <a:r>
              <a:rPr lang="en-US" altLang="en-US" i="1"/>
              <a:t> </a:t>
            </a:r>
            <a:r>
              <a:rPr lang="en-US" altLang="en-US"/>
              <a:t>backward in simulation time, to inspect and debug the model behavior in detail. </a:t>
            </a:r>
          </a:p>
          <a:p>
            <a:pPr eaLnBrk="1" hangingPunct="1"/>
            <a:r>
              <a:rPr lang="en-US" altLang="en-US"/>
              <a:t>For many verification tasks, the users do not find the test bench features of the HDL sufficient. Therefore, most simulation engines provide open interfaces that support the application of checks and stimuli from a programming or test bench authoring language. </a:t>
            </a:r>
          </a:p>
          <a:p>
            <a:pPr eaLnBrk="1" hangingPunct="1"/>
            <a:r>
              <a:rPr lang="en-US" altLang="en-US"/>
              <a:t>It is already apparent from the figure that many simulation tools present an interactive GUI to the designer. A very common approach is to integrate the different GUI tasks under one single master GUI, which then gives the user the view of a single integrated HDL and verification development environment even if the implementation underneath consists of separate tools.</a:t>
            </a:r>
          </a:p>
          <a:p>
            <a:pPr eaLnBrk="1" hangingPunct="1"/>
            <a:r>
              <a:rPr lang="en-US" altLang="en-US"/>
              <a:t>All major EDA companies offer many of these tools, often integrated into one GUI framework. The benefit of the Institute of Electrical and Electronics Engineers (IEEE) standardization of the HDLs is that many simulation engines are largely interchangeable with each other. The differentiation comes from simulation speed and value-add features such as the integration of the other simulation tasks: coverage, test bench program support, and user-friendliness for debug.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EF6AC6F-46F5-8C5C-800F-CEC5588F69A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304B4A1-522E-4485-9C98-E44CCCAF1801}" type="slidenum">
              <a:rPr lang="en-GB" altLang="en-US"/>
              <a:pPr/>
              <a:t>5</a:t>
            </a:fld>
            <a:endParaRPr lang="en-GB" altLang="en-US"/>
          </a:p>
        </p:txBody>
      </p:sp>
      <p:sp>
        <p:nvSpPr>
          <p:cNvPr id="55299" name="Rectangle 2">
            <a:extLst>
              <a:ext uri="{FF2B5EF4-FFF2-40B4-BE49-F238E27FC236}">
                <a16:creationId xmlns:a16="http://schemas.microsoft.com/office/drawing/2014/main" id="{9531AF48-57F0-0C0C-BC6C-0A24F69D1B2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246F7D5-93E8-5D40-1E48-54E5B76C33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074522D-934C-BAE9-6503-022623ECB08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CEE06C0-9AD1-4CD0-B146-4846324760E5}" type="slidenum">
              <a:rPr lang="en-GB" altLang="en-US"/>
              <a:pPr/>
              <a:t>6</a:t>
            </a:fld>
            <a:endParaRPr lang="en-GB" altLang="en-US"/>
          </a:p>
        </p:txBody>
      </p:sp>
      <p:sp>
        <p:nvSpPr>
          <p:cNvPr id="56323" name="Rectangle 2">
            <a:extLst>
              <a:ext uri="{FF2B5EF4-FFF2-40B4-BE49-F238E27FC236}">
                <a16:creationId xmlns:a16="http://schemas.microsoft.com/office/drawing/2014/main" id="{1A10183D-28E8-74D4-C110-8C03D361093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B7249EB-E56D-784A-E846-E06DE4A79C3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B5F110F-48A5-97D9-22B0-28EC6027E0D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3A0B5B8-9BA1-4127-8289-E5F6B7D57A52}" type="slidenum">
              <a:rPr lang="en-GB" altLang="en-US"/>
              <a:pPr/>
              <a:t>7</a:t>
            </a:fld>
            <a:endParaRPr lang="en-GB" altLang="en-US"/>
          </a:p>
        </p:txBody>
      </p:sp>
      <p:sp>
        <p:nvSpPr>
          <p:cNvPr id="57347" name="Rectangle 2">
            <a:extLst>
              <a:ext uri="{FF2B5EF4-FFF2-40B4-BE49-F238E27FC236}">
                <a16:creationId xmlns:a16="http://schemas.microsoft.com/office/drawing/2014/main" id="{0588AF0D-0EBF-FCB3-D5AB-05E2A5EAC4B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A197CC6-7400-F379-B121-05770C4AAB91}"/>
              </a:ext>
            </a:extLst>
          </p:cNvPr>
          <p:cNvSpPr>
            <a:spLocks noGrp="1" noChangeArrowheads="1"/>
          </p:cNvSpPr>
          <p:nvPr>
            <p:ph type="body" idx="1"/>
          </p:nvPr>
        </p:nvSpPr>
        <p:spPr>
          <a:xfrm>
            <a:off x="947738" y="4808538"/>
            <a:ext cx="5203825" cy="4605337"/>
          </a:xfrm>
          <a:noFill/>
        </p:spPr>
        <p:txBody>
          <a:bodyPr/>
          <a:lstStyle/>
          <a:p>
            <a:pPr eaLnBrk="1" hangingPunct="1">
              <a:lnSpc>
                <a:spcPct val="90000"/>
              </a:lnSpc>
            </a:pPr>
            <a:r>
              <a:rPr lang="en-US" altLang="en-US"/>
              <a:t>The </a:t>
            </a:r>
            <a:r>
              <a:rPr lang="en-US" altLang="en-US" b="1"/>
              <a:t>temporal</a:t>
            </a:r>
            <a:r>
              <a:rPr lang="en-US" altLang="en-US" i="1"/>
              <a:t> </a:t>
            </a:r>
            <a:r>
              <a:rPr lang="en-US" altLang="en-US" b="1"/>
              <a:t>dimension</a:t>
            </a:r>
            <a:r>
              <a:rPr lang="en-US" altLang="en-US" i="1"/>
              <a:t> </a:t>
            </a:r>
            <a:r>
              <a:rPr lang="en-US" altLang="en-US"/>
              <a:t>is necessary to describe behavior over time, which is always observable as change of model state. The values of I/O signals or state-holding variables inside the DUV represent the state of the model. An analog simulation system lets us specify behavior in </a:t>
            </a:r>
            <a:r>
              <a:rPr lang="en-US" altLang="en-US" i="1"/>
              <a:t>continuous time</a:t>
            </a:r>
            <a:r>
              <a:rPr lang="en-US" altLang="en-US"/>
              <a:t>, fairly close to the physical model of an electrical circuit. </a:t>
            </a:r>
            <a:r>
              <a:rPr lang="en-US" altLang="en-US" i="1"/>
              <a:t>Gate and wire delays </a:t>
            </a:r>
            <a:r>
              <a:rPr lang="en-US" altLang="en-US"/>
              <a:t>are more abstract; they are the first example of discrete time in the list of increasing temporal abstraction shown in figure. They measure the time it takes to propagate changes of signal values through the elements of a model. Every change occurs abruptly at the outputs of these elements. The notion of </a:t>
            </a:r>
            <a:r>
              <a:rPr lang="en-US" altLang="en-US" i="1"/>
              <a:t>clock cycle </a:t>
            </a:r>
            <a:r>
              <a:rPr lang="en-US" altLang="en-US"/>
              <a:t>abstracts time further: on this level, we are only interested in sampling signal values at specific periodic, recurring points in time. A DUV specification uses the most abstract notion of time when it views changes of model state only as occurrences of </a:t>
            </a:r>
            <a:r>
              <a:rPr lang="en-US" altLang="en-US" i="1"/>
              <a:t>instructions </a:t>
            </a:r>
            <a:r>
              <a:rPr lang="en-US" altLang="en-US"/>
              <a:t>or </a:t>
            </a:r>
            <a:r>
              <a:rPr lang="en-US" altLang="en-US" i="1"/>
              <a:t>transactions</a:t>
            </a:r>
            <a:r>
              <a:rPr lang="en-US" altLang="en-US"/>
              <a:t>. The model is still sampled periodically, but the measure of time is the completion of units of work in the model. Finally, the most abstract notion of time knows only abstract </a:t>
            </a:r>
            <a:r>
              <a:rPr lang="en-US" altLang="en-US" i="1"/>
              <a:t>events</a:t>
            </a:r>
            <a:r>
              <a:rPr lang="en-US" altLang="en-US"/>
              <a:t>. The only concern at this level is the mere precedence of observed changes of model state. For the purpose of the level of verification discussed in this book, we will limit ourselves to </a:t>
            </a:r>
            <a:r>
              <a:rPr lang="en-US" altLang="en-US" i="1"/>
              <a:t>discrete time</a:t>
            </a:r>
            <a:r>
              <a:rPr lang="en-US" altLang="en-US"/>
              <a:t>.</a:t>
            </a:r>
          </a:p>
          <a:p>
            <a:pPr eaLnBrk="1" hangingPunct="1">
              <a:lnSpc>
                <a:spcPct val="90000"/>
              </a:lnSpc>
            </a:pPr>
            <a:r>
              <a:rPr lang="en-US" altLang="en-US"/>
              <a:t>In the dimension of </a:t>
            </a:r>
            <a:r>
              <a:rPr lang="en-US" altLang="en-US" b="1"/>
              <a:t>data abstraction</a:t>
            </a:r>
            <a:r>
              <a:rPr lang="en-US" altLang="en-US"/>
              <a:t>, it is useful to distinguish five different levels to describe model state. Again close to the physical model of a circuit is the notion of a </a:t>
            </a:r>
            <a:r>
              <a:rPr lang="en-US" altLang="en-US" i="1"/>
              <a:t>continuous </a:t>
            </a:r>
            <a:r>
              <a:rPr lang="en-US" altLang="en-US"/>
              <a:t>value, typically a voltage measure. At a level more abstract, multi-value simulation engines or HDL signal types allow for granular representations of a signal state as a multi-valued </a:t>
            </a:r>
            <a:r>
              <a:rPr lang="en-US" altLang="en-US" i="1"/>
              <a:t>“bit”</a:t>
            </a:r>
            <a:r>
              <a:rPr lang="en-US" altLang="en-US"/>
              <a:t>. A multi-valued </a:t>
            </a:r>
            <a:r>
              <a:rPr lang="en-US" altLang="en-US" i="1"/>
              <a:t>bit </a:t>
            </a:r>
            <a:r>
              <a:rPr lang="en-US" altLang="en-US"/>
              <a:t>signal or variable can assume values besides the strict binary “0” and “1”. For example, values like “</a:t>
            </a:r>
            <a:r>
              <a:rPr lang="en-US" altLang="en-US" i="1"/>
              <a:t>u</a:t>
            </a:r>
            <a:r>
              <a:rPr lang="en-US" altLang="en-US"/>
              <a:t>” or “</a:t>
            </a:r>
            <a:r>
              <a:rPr lang="en-US" altLang="en-US" i="1"/>
              <a:t>x</a:t>
            </a:r>
            <a:r>
              <a:rPr lang="en-US" altLang="en-US"/>
              <a:t>” specify the states “</a:t>
            </a:r>
            <a:r>
              <a:rPr lang="en-US" altLang="en-US" i="1"/>
              <a:t>un-initialized</a:t>
            </a:r>
            <a:r>
              <a:rPr lang="en-US" altLang="en-US"/>
              <a:t>” or “</a:t>
            </a:r>
            <a:r>
              <a:rPr lang="en-US" altLang="en-US" i="1"/>
              <a:t>unknown</a:t>
            </a:r>
            <a:r>
              <a:rPr lang="en-US" altLang="en-US"/>
              <a:t>”, respectively. Other value denotations are useful to distinguish signal strength and are helpful to simulate bus signals with multiple sources. The more abstract binary representation of </a:t>
            </a:r>
            <a:r>
              <a:rPr lang="en-US" altLang="en-US" i="1"/>
              <a:t>bit </a:t>
            </a:r>
            <a:r>
              <a:rPr lang="en-US" altLang="en-US"/>
              <a:t>is central to the type of verification discussed here. </a:t>
            </a:r>
            <a:r>
              <a:rPr lang="en-US" altLang="en-US" i="1"/>
              <a:t>Abstract values </a:t>
            </a:r>
            <a:r>
              <a:rPr lang="en-US" altLang="en-US"/>
              <a:t>are much better suited than are simple bits and collection of bits to encode the actual intention of the design and the semantic meaning implied by a signal state. However, integer, floating-point, or text string types are equally suited to serve as abstract values. From this more abstract specification, the bit encoding is a question of implementation. Finally, at the end of the list of data abstractions, </a:t>
            </a:r>
            <a:r>
              <a:rPr lang="en-US" altLang="en-US" i="1"/>
              <a:t>composite values </a:t>
            </a:r>
            <a:r>
              <a:rPr lang="en-US" altLang="en-US"/>
              <a:t>can package together several abstract values to one structured object, similar to records or C-language like </a:t>
            </a:r>
            <a:r>
              <a:rPr lang="en-US" altLang="en-US" i="1"/>
              <a:t>structs</a:t>
            </a:r>
            <a:r>
              <a:rPr lang="en-US" altLang="en-US"/>
              <a:t>, which allow users to refer to complex composite values or states in a very concise way.</a:t>
            </a:r>
          </a:p>
          <a:p>
            <a:pPr eaLnBrk="1" hangingPunct="1">
              <a:lnSpc>
                <a:spcPct val="90000"/>
              </a:lnSpc>
            </a:pPr>
            <a:r>
              <a:rPr lang="en-US" altLang="en-US"/>
              <a:t>For the specification of the behavior of a DUV, we can choose from the different abstraction levels in the </a:t>
            </a:r>
            <a:r>
              <a:rPr lang="en-US" altLang="en-US" b="1"/>
              <a:t>functional dimension</a:t>
            </a:r>
            <a:r>
              <a:rPr lang="en-US" altLang="en-US"/>
              <a:t>. Clearly related to the continuous domain in the dimensions of data abstraction and temporal abstraction is the use of </a:t>
            </a:r>
            <a:r>
              <a:rPr lang="en-US" altLang="en-US" i="1"/>
              <a:t>continuous mathematical functions </a:t>
            </a:r>
            <a:r>
              <a:rPr lang="en-US" altLang="en-US"/>
              <a:t>such as differential equations. Next, the abstractions of transistors to </a:t>
            </a:r>
            <a:r>
              <a:rPr lang="en-US" altLang="en-US" i="1"/>
              <a:t>switch-level </a:t>
            </a:r>
            <a:r>
              <a:rPr lang="en-US" altLang="en-US"/>
              <a:t>elements yield a concise model for detailed custom-circuit simulations. So-called gate-level and register-transfer models (explained below) use </a:t>
            </a:r>
            <a:r>
              <a:rPr lang="en-US" altLang="en-US" i="1"/>
              <a:t>Boolean logic </a:t>
            </a:r>
            <a:r>
              <a:rPr lang="en-US" altLang="en-US"/>
              <a:t>as the base for the specification of functional blocks built from Boolean elements. Further abstracted forms of specification use general programmed </a:t>
            </a:r>
            <a:r>
              <a:rPr lang="en-US" altLang="en-US" i="1"/>
              <a:t>algorithms </a:t>
            </a:r>
            <a:r>
              <a:rPr lang="en-US" altLang="en-US"/>
              <a:t>to define functionality. For example, a sort algorithm that sorts different key entries in a buffer can concisely use a bubble-sort subroutine regardless of how the real hardware implements the function in Boolean logic later. If our simulation system and HDL support built-in high-level data types and operators, such as matrices and their multiply operators, the behavioral function of a block can be defined most concisely with an </a:t>
            </a:r>
            <a:r>
              <a:rPr lang="en-US" altLang="en-US" i="1"/>
              <a:t>abstract mathematical formula</a:t>
            </a:r>
            <a:r>
              <a:rPr lang="en-US" altLang="en-US"/>
              <a:t>.</a:t>
            </a:r>
          </a:p>
          <a:p>
            <a:pPr eaLnBrk="1" hangingPunct="1">
              <a:lnSpc>
                <a:spcPct val="90000"/>
              </a:lnSpc>
            </a:pPr>
            <a:r>
              <a:rPr lang="en-US" altLang="en-US"/>
              <a:t>The fourth and final important dimension of our modeling taxonomy is the </a:t>
            </a:r>
            <a:r>
              <a:rPr lang="en-US" altLang="en-US" b="1"/>
              <a:t>structural dimension</a:t>
            </a:r>
            <a:r>
              <a:rPr lang="en-US" altLang="en-US"/>
              <a:t>. We can describe a design as a single amorphous </a:t>
            </a:r>
            <a:r>
              <a:rPr lang="en-US" altLang="en-US" i="1"/>
              <a:t>black box </a:t>
            </a:r>
            <a:r>
              <a:rPr lang="en-US" altLang="en-US"/>
              <a:t>without any structural content, for example, a fast Fourier transformation (FFT) design described with abstract mathematical formulas. More typical is the breakdown of a single black box to a set of interconnected </a:t>
            </a:r>
            <a:r>
              <a:rPr lang="en-US" altLang="en-US" i="1"/>
              <a:t>functional blocks </a:t>
            </a:r>
            <a:r>
              <a:rPr lang="en-US" altLang="en-US"/>
              <a:t>in a refinement step. Although such simple structural refinement implies at least two levels of hierarchy, the most granular structural partitioning uses potentially many levels of </a:t>
            </a:r>
            <a:r>
              <a:rPr lang="en-US" altLang="en-US" i="1"/>
              <a:t>detailed hierarchy</a:t>
            </a:r>
            <a:r>
              <a:rPr lang="en-US" altLang="en-US"/>
              <a:t>, all the way to a library of pre-defined primitive elements.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F71024E-3462-8350-DDD1-DF9B5E14D20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60798CC-386B-4230-955D-B11F03949118}" type="slidenum">
              <a:rPr lang="en-GB" altLang="en-US"/>
              <a:pPr/>
              <a:t>8</a:t>
            </a:fld>
            <a:endParaRPr lang="en-GB" altLang="en-US"/>
          </a:p>
        </p:txBody>
      </p:sp>
      <p:sp>
        <p:nvSpPr>
          <p:cNvPr id="58371" name="Rectangle 2">
            <a:extLst>
              <a:ext uri="{FF2B5EF4-FFF2-40B4-BE49-F238E27FC236}">
                <a16:creationId xmlns:a16="http://schemas.microsoft.com/office/drawing/2014/main" id="{233AC0F3-5CA9-137C-3BF6-FE36481D620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E3B1C39-F9D5-CC71-A836-15C5D81BAD74}"/>
              </a:ext>
            </a:extLst>
          </p:cNvPr>
          <p:cNvSpPr>
            <a:spLocks noGrp="1" noChangeArrowheads="1"/>
          </p:cNvSpPr>
          <p:nvPr>
            <p:ph type="body" idx="1"/>
          </p:nvPr>
        </p:nvSpPr>
        <p:spPr>
          <a:noFill/>
        </p:spPr>
        <p:txBody>
          <a:bodyPr/>
          <a:lstStyle/>
          <a:p>
            <a:pPr eaLnBrk="1" hangingPunct="1"/>
            <a:r>
              <a:rPr lang="en-US" altLang="en-US"/>
              <a:t>Verilog covers large parts of the non-analog domain in all dimensions. Verilog has direct built-in support for switch-level modeling, which gives it a clear performance edge over VHDL in this area. VHDL’s focus is decidedly on higher-levels of abstractions with its support for user-defined data-types, programming-language-like function overloading, and the support to define complex composite data types with records. On the other hand, VHDL supports switch-level and multi-value logic only specified as open-ended user </a:t>
            </a:r>
            <a:r>
              <a:rPr lang="en-US" altLang="en-US" i="1"/>
              <a:t>packages </a:t>
            </a:r>
            <a:r>
              <a:rPr lang="en-US" altLang="en-US"/>
              <a:t>without direct language support versus the built-in but fixed capabilities of Verilog. The trade-offs between the languages are generality and flexibility versus performance.</a:t>
            </a:r>
          </a:p>
          <a:p>
            <a:pPr eaLnBrk="1" hangingPunct="1"/>
            <a:r>
              <a:rPr lang="en-US" altLang="en-US"/>
              <a:t>Both languages excel in their flexibility to express structural decomposition and hierarchy as one would expect in an area where an HDL is most fundamentally different from a programming language. After all, it is a central design technique in hardware design to build more complex hardware modules from simpler building blocks. The definition of </a:t>
            </a:r>
            <a:r>
              <a:rPr lang="en-US" altLang="en-US" i="1"/>
              <a:t>modules </a:t>
            </a:r>
            <a:r>
              <a:rPr lang="en-US" altLang="en-US"/>
              <a:t>(Verilog) or </a:t>
            </a:r>
            <a:r>
              <a:rPr lang="en-US" altLang="en-US" i="1"/>
              <a:t>entities </a:t>
            </a:r>
            <a:r>
              <a:rPr lang="en-US" altLang="en-US"/>
              <a:t>(VHDL) that represent such re-usable building blocks, their instantiation, and the interconnection of the instances via signals is a basic activity of HDL-based logic design.</a:t>
            </a:r>
          </a:p>
          <a:p>
            <a:pPr eaLnBrk="1" hangingPunct="1"/>
            <a:r>
              <a:rPr lang="en-US" altLang="en-US"/>
              <a:t>It is interesting to note that Verilog’s built-in support for abstract events has no counterpart in VHDL, in which the designer has to model the occurrence of an event as a change of a signal value.</a:t>
            </a:r>
          </a:p>
          <a:p>
            <a:pPr eaLnBrk="1" hangingPunct="1"/>
            <a:r>
              <a:rPr lang="en-US" altLang="en-US"/>
              <a:t>The IEEE standard called VHDL-AMS (IEEE 1076.1) extends VHDL to cover the continuous domains (time and data values).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9926B56-32E8-0BE0-E096-43534DF4027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687337A-3302-482B-BA83-2B4E2CEFF49C}" type="slidenum">
              <a:rPr lang="en-GB" altLang="en-US"/>
              <a:pPr/>
              <a:t>11</a:t>
            </a:fld>
            <a:endParaRPr lang="en-GB" altLang="en-US"/>
          </a:p>
        </p:txBody>
      </p:sp>
      <p:sp>
        <p:nvSpPr>
          <p:cNvPr id="59395" name="Rectangle 2">
            <a:extLst>
              <a:ext uri="{FF2B5EF4-FFF2-40B4-BE49-F238E27FC236}">
                <a16:creationId xmlns:a16="http://schemas.microsoft.com/office/drawing/2014/main" id="{9F342C9D-E2EF-9B64-CB6F-F71E2A68AD2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4B85523-C952-0E59-88F1-C7C77E04094A}"/>
              </a:ext>
            </a:extLst>
          </p:cNvPr>
          <p:cNvSpPr>
            <a:spLocks noGrp="1" noChangeArrowheads="1"/>
          </p:cNvSpPr>
          <p:nvPr>
            <p:ph type="body" idx="1"/>
          </p:nvPr>
        </p:nvSpPr>
        <p:spPr>
          <a:noFill/>
        </p:spPr>
        <p:txBody>
          <a:bodyPr/>
          <a:lstStyle/>
          <a:p>
            <a:pPr eaLnBrk="1" hangingPunct="1"/>
            <a:r>
              <a:rPr lang="en-US" altLang="en-US"/>
              <a:t>The HDL coding for drivers and checkers does not need to satisfy any of the non-verification constraints imposed on design HDL. Therefore, the full range of HDL constructs is available. Test bench components are the area of heavy use of the higher-level, behavioral HDL constructs, which have little or no application in pure design specifications:</a:t>
            </a:r>
          </a:p>
          <a:p>
            <a:pPr lvl="1" eaLnBrk="1" hangingPunct="1"/>
            <a:r>
              <a:rPr lang="en-US" altLang="en-US"/>
              <a:t>Abstract data types, records, multi-dimensional arrays</a:t>
            </a:r>
          </a:p>
          <a:p>
            <a:pPr lvl="1" eaLnBrk="1" hangingPunct="1"/>
            <a:r>
              <a:rPr lang="en-US" altLang="en-US"/>
              <a:t>File I/O</a:t>
            </a:r>
          </a:p>
          <a:p>
            <a:pPr lvl="1" eaLnBrk="1" hangingPunct="1"/>
            <a:r>
              <a:rPr lang="en-US" altLang="en-US"/>
              <a:t>Subprograms, tasks, fork/join</a:t>
            </a:r>
          </a:p>
          <a:p>
            <a:pPr lvl="1" eaLnBrk="1" hangingPunct="1"/>
            <a:r>
              <a:rPr lang="en-US" altLang="en-US"/>
              <a:t>Dynamic memory allocation (e.g., for scoreboarding)</a:t>
            </a:r>
          </a:p>
          <a:p>
            <a:pPr eaLnBrk="1" hangingPunct="1"/>
            <a:endParaRPr lang="en-US" altLang="en-US"/>
          </a:p>
          <a:p>
            <a:pPr eaLnBrk="1" hangingPunct="1"/>
            <a:r>
              <a:rPr lang="en-US" altLang="en-US"/>
              <a:t>Most of the language features listed here are very similar to what programming languages offer. Therefore, a viable alternative to using HDL coding for test benches is the use of a general-purpose programming language that has access to the simulation model via a programming interface to the simulation engine.</a:t>
            </a:r>
          </a:p>
          <a:p>
            <a:pPr eaLnBrk="1" hangingPunct="1"/>
            <a:r>
              <a:rPr lang="en-US" altLang="en-US"/>
              <a:t>As shown in the figure, simulation engines usually offer an application-programming interface (API) that lets test bench code written in programming languages interact with the simulation engine and the model. There are even simulation engine-independent standard definitions of such interfaces. Verilog programming-language interface (PLI) is part of the language’s IEEE standard. A corresponding activity for VHDL is under way.</a:t>
            </a:r>
          </a:p>
          <a:p>
            <a:pPr eaLnBrk="1" hangingPunct="1"/>
            <a:r>
              <a:rPr lang="en-US" altLang="en-US"/>
              <a:t>The availability of standard interfaces to simulation engines and the desire to improve productivity for verification led to the development of special-purpose verification languages (Vera, e, System C languages), which use the available API or PLI of various commercial simulation engines. The focus on the verification task alone in these languages led to the development of innovative features supporting the verification task.</a:t>
            </a:r>
          </a:p>
          <a:p>
            <a:pPr eaLnBrk="1" hangingPunct="1"/>
            <a:r>
              <a:rPr lang="en-US" altLang="en-US"/>
              <a:t>The acceptance of these so-called </a:t>
            </a:r>
            <a:r>
              <a:rPr lang="en-US" altLang="en-US" i="1"/>
              <a:t>high-level verification languages </a:t>
            </a:r>
            <a:r>
              <a:rPr lang="en-US" altLang="en-US"/>
              <a:t>(HVLs) in turn created the motivation for HDL developers to add such features directly into hardware description languages. Many extensions over IEEE Verilog found in SystemVerilog are directly verification related.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F4C7063-A23D-9BFD-B126-00869CB39F8E}"/>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200"/>
            </a:lvl1pPr>
          </a:lstStyle>
          <a:p>
            <a:pPr lvl="0"/>
            <a:r>
              <a:rPr lang="en-US" noProof="0"/>
              <a:t>Click to edit Master title style</a:t>
            </a:r>
            <a:endParaRPr lang="de-DE" noProof="0"/>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pPr lvl="0"/>
            <a:r>
              <a:rPr lang="en-US" noProof="0"/>
              <a:t>Click to edit Master text styles</a:t>
            </a:r>
          </a:p>
        </p:txBody>
      </p:sp>
    </p:spTree>
    <p:extLst>
      <p:ext uri="{BB962C8B-B14F-4D97-AF65-F5344CB8AC3E}">
        <p14:creationId xmlns:p14="http://schemas.microsoft.com/office/powerpoint/2010/main" val="274673312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131DB69-BD1D-C50D-C031-96AFA56632A8}"/>
              </a:ext>
            </a:extLst>
          </p:cNvPr>
          <p:cNvSpPr>
            <a:spLocks noGrp="1" noChangeArrowheads="1"/>
          </p:cNvSpPr>
          <p:nvPr>
            <p:ph type="ftr" sz="quarter" idx="10"/>
          </p:nvPr>
        </p:nvSpPr>
        <p:spPr>
          <a:ln/>
        </p:spPr>
        <p:txBody>
          <a:bodyPr/>
          <a:lstStyle>
            <a:lvl1pPr>
              <a:defRPr/>
            </a:lvl1pPr>
          </a:lstStyle>
          <a:p>
            <a:fld id="{267F0609-D029-4539-95DD-1817FC48D24E}" type="slidenum">
              <a:rPr lang="de-DE" altLang="en-US"/>
              <a:pPr/>
              <a:t>‹#›</a:t>
            </a:fld>
            <a:endParaRPr lang="de-DE" altLang="en-US"/>
          </a:p>
        </p:txBody>
      </p:sp>
    </p:spTree>
    <p:extLst>
      <p:ext uri="{BB962C8B-B14F-4D97-AF65-F5344CB8AC3E}">
        <p14:creationId xmlns:p14="http://schemas.microsoft.com/office/powerpoint/2010/main" val="139784478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A8B9D64-B80C-0E62-11B0-309C22C26590}"/>
              </a:ext>
            </a:extLst>
          </p:cNvPr>
          <p:cNvSpPr>
            <a:spLocks noGrp="1" noChangeArrowheads="1"/>
          </p:cNvSpPr>
          <p:nvPr>
            <p:ph type="ftr" sz="quarter" idx="10"/>
          </p:nvPr>
        </p:nvSpPr>
        <p:spPr>
          <a:ln/>
        </p:spPr>
        <p:txBody>
          <a:bodyPr/>
          <a:lstStyle>
            <a:lvl1pPr>
              <a:defRPr/>
            </a:lvl1pPr>
          </a:lstStyle>
          <a:p>
            <a:fld id="{005C7797-C98D-4EDA-A34D-8ADD00A55112}" type="slidenum">
              <a:rPr lang="de-DE" altLang="en-US"/>
              <a:pPr/>
              <a:t>‹#›</a:t>
            </a:fld>
            <a:endParaRPr lang="de-DE" altLang="en-US"/>
          </a:p>
        </p:txBody>
      </p:sp>
    </p:spTree>
    <p:extLst>
      <p:ext uri="{BB962C8B-B14F-4D97-AF65-F5344CB8AC3E}">
        <p14:creationId xmlns:p14="http://schemas.microsoft.com/office/powerpoint/2010/main" val="202068656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78C7824-B63C-6096-F664-AECC45892AD1}"/>
              </a:ext>
            </a:extLst>
          </p:cNvPr>
          <p:cNvSpPr>
            <a:spLocks noGrp="1" noChangeArrowheads="1"/>
          </p:cNvSpPr>
          <p:nvPr>
            <p:ph type="ftr" sz="quarter" idx="10"/>
          </p:nvPr>
        </p:nvSpPr>
        <p:spPr>
          <a:ln/>
        </p:spPr>
        <p:txBody>
          <a:bodyPr/>
          <a:lstStyle>
            <a:lvl1pPr>
              <a:defRPr/>
            </a:lvl1pPr>
          </a:lstStyle>
          <a:p>
            <a:fld id="{A7D50817-8B85-4000-A7F8-259F55925036}" type="slidenum">
              <a:rPr lang="de-DE" altLang="en-US"/>
              <a:pPr/>
              <a:t>‹#›</a:t>
            </a:fld>
            <a:endParaRPr lang="de-DE" altLang="en-US"/>
          </a:p>
        </p:txBody>
      </p:sp>
    </p:spTree>
    <p:extLst>
      <p:ext uri="{BB962C8B-B14F-4D97-AF65-F5344CB8AC3E}">
        <p14:creationId xmlns:p14="http://schemas.microsoft.com/office/powerpoint/2010/main" val="50251376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F9D2767-CFC4-62F1-2261-D486569F48EB}"/>
              </a:ext>
            </a:extLst>
          </p:cNvPr>
          <p:cNvSpPr>
            <a:spLocks noGrp="1" noChangeArrowheads="1"/>
          </p:cNvSpPr>
          <p:nvPr>
            <p:ph type="ftr" sz="quarter" idx="10"/>
          </p:nvPr>
        </p:nvSpPr>
        <p:spPr>
          <a:ln/>
        </p:spPr>
        <p:txBody>
          <a:bodyPr/>
          <a:lstStyle>
            <a:lvl1pPr>
              <a:defRPr/>
            </a:lvl1pPr>
          </a:lstStyle>
          <a:p>
            <a:fld id="{2A99FA16-1D82-4D7A-BE71-88574BCEFE78}" type="slidenum">
              <a:rPr lang="de-DE" altLang="en-US"/>
              <a:pPr/>
              <a:t>‹#›</a:t>
            </a:fld>
            <a:endParaRPr lang="de-DE" altLang="en-US"/>
          </a:p>
        </p:txBody>
      </p:sp>
    </p:spTree>
    <p:extLst>
      <p:ext uri="{BB962C8B-B14F-4D97-AF65-F5344CB8AC3E}">
        <p14:creationId xmlns:p14="http://schemas.microsoft.com/office/powerpoint/2010/main" val="226864153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25EA40A-D7E1-70BC-7383-8F9634726B73}"/>
              </a:ext>
            </a:extLst>
          </p:cNvPr>
          <p:cNvSpPr>
            <a:spLocks noGrp="1" noChangeArrowheads="1"/>
          </p:cNvSpPr>
          <p:nvPr>
            <p:ph type="ftr" sz="quarter" idx="10"/>
          </p:nvPr>
        </p:nvSpPr>
        <p:spPr>
          <a:ln/>
        </p:spPr>
        <p:txBody>
          <a:bodyPr/>
          <a:lstStyle>
            <a:lvl1pPr>
              <a:defRPr/>
            </a:lvl1pPr>
          </a:lstStyle>
          <a:p>
            <a:fld id="{1E58345E-C8D5-45F8-8D58-E47BD67D168C}" type="slidenum">
              <a:rPr lang="de-DE" altLang="en-US"/>
              <a:pPr/>
              <a:t>‹#›</a:t>
            </a:fld>
            <a:endParaRPr lang="de-DE" altLang="en-US"/>
          </a:p>
        </p:txBody>
      </p:sp>
    </p:spTree>
    <p:extLst>
      <p:ext uri="{BB962C8B-B14F-4D97-AF65-F5344CB8AC3E}">
        <p14:creationId xmlns:p14="http://schemas.microsoft.com/office/powerpoint/2010/main" val="398537256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BEF4B9A-8FDE-A25E-3B93-7EC73E353CEB}"/>
              </a:ext>
            </a:extLst>
          </p:cNvPr>
          <p:cNvSpPr>
            <a:spLocks noGrp="1" noChangeArrowheads="1"/>
          </p:cNvSpPr>
          <p:nvPr>
            <p:ph type="ftr" sz="quarter" idx="10"/>
          </p:nvPr>
        </p:nvSpPr>
        <p:spPr>
          <a:ln/>
        </p:spPr>
        <p:txBody>
          <a:bodyPr/>
          <a:lstStyle>
            <a:lvl1pPr>
              <a:defRPr/>
            </a:lvl1pPr>
          </a:lstStyle>
          <a:p>
            <a:fld id="{19692ACB-1207-4AB1-8BFB-DCE972128397}" type="slidenum">
              <a:rPr lang="de-DE" altLang="en-US"/>
              <a:pPr/>
              <a:t>‹#›</a:t>
            </a:fld>
            <a:endParaRPr lang="de-DE" altLang="en-US"/>
          </a:p>
        </p:txBody>
      </p:sp>
    </p:spTree>
    <p:extLst>
      <p:ext uri="{BB962C8B-B14F-4D97-AF65-F5344CB8AC3E}">
        <p14:creationId xmlns:p14="http://schemas.microsoft.com/office/powerpoint/2010/main" val="55339933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3F8E1FC-74ED-1DDA-CAC2-24B4CFC42816}"/>
              </a:ext>
            </a:extLst>
          </p:cNvPr>
          <p:cNvSpPr>
            <a:spLocks noGrp="1" noChangeArrowheads="1"/>
          </p:cNvSpPr>
          <p:nvPr>
            <p:ph type="ftr" sz="quarter" idx="10"/>
          </p:nvPr>
        </p:nvSpPr>
        <p:spPr>
          <a:ln/>
        </p:spPr>
        <p:txBody>
          <a:bodyPr/>
          <a:lstStyle>
            <a:lvl1pPr>
              <a:defRPr/>
            </a:lvl1pPr>
          </a:lstStyle>
          <a:p>
            <a:fld id="{ACC0AEB6-638B-4977-BB5A-28769A60A255}" type="slidenum">
              <a:rPr lang="de-DE" altLang="en-US"/>
              <a:pPr/>
              <a:t>‹#›</a:t>
            </a:fld>
            <a:endParaRPr lang="de-DE" altLang="en-US"/>
          </a:p>
        </p:txBody>
      </p:sp>
    </p:spTree>
    <p:extLst>
      <p:ext uri="{BB962C8B-B14F-4D97-AF65-F5344CB8AC3E}">
        <p14:creationId xmlns:p14="http://schemas.microsoft.com/office/powerpoint/2010/main" val="235340028"/>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5D2F8A9-960D-F197-A20A-223A33C24491}"/>
              </a:ext>
            </a:extLst>
          </p:cNvPr>
          <p:cNvSpPr>
            <a:spLocks noGrp="1" noChangeArrowheads="1"/>
          </p:cNvSpPr>
          <p:nvPr>
            <p:ph type="ftr" sz="quarter" idx="10"/>
          </p:nvPr>
        </p:nvSpPr>
        <p:spPr>
          <a:ln/>
        </p:spPr>
        <p:txBody>
          <a:bodyPr/>
          <a:lstStyle>
            <a:lvl1pPr>
              <a:defRPr/>
            </a:lvl1pPr>
          </a:lstStyle>
          <a:p>
            <a:fld id="{6E1CB439-40C0-4AF4-8D10-1F923F548C0A}" type="slidenum">
              <a:rPr lang="de-DE" altLang="en-US"/>
              <a:pPr/>
              <a:t>‹#›</a:t>
            </a:fld>
            <a:endParaRPr lang="de-DE" altLang="en-US"/>
          </a:p>
        </p:txBody>
      </p:sp>
    </p:spTree>
    <p:extLst>
      <p:ext uri="{BB962C8B-B14F-4D97-AF65-F5344CB8AC3E}">
        <p14:creationId xmlns:p14="http://schemas.microsoft.com/office/powerpoint/2010/main" val="417405265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F6B898D-686A-E69D-B409-8CD4D294EC31}"/>
              </a:ext>
            </a:extLst>
          </p:cNvPr>
          <p:cNvSpPr>
            <a:spLocks noGrp="1" noChangeArrowheads="1"/>
          </p:cNvSpPr>
          <p:nvPr>
            <p:ph type="ftr" sz="quarter" idx="10"/>
          </p:nvPr>
        </p:nvSpPr>
        <p:spPr>
          <a:ln/>
        </p:spPr>
        <p:txBody>
          <a:bodyPr/>
          <a:lstStyle>
            <a:lvl1pPr>
              <a:defRPr/>
            </a:lvl1pPr>
          </a:lstStyle>
          <a:p>
            <a:fld id="{04BE4429-BDB2-4F14-8CE8-F79EEAE75465}" type="slidenum">
              <a:rPr lang="de-DE" altLang="en-US"/>
              <a:pPr/>
              <a:t>‹#›</a:t>
            </a:fld>
            <a:endParaRPr lang="de-DE" altLang="en-US"/>
          </a:p>
        </p:txBody>
      </p:sp>
    </p:spTree>
    <p:extLst>
      <p:ext uri="{BB962C8B-B14F-4D97-AF65-F5344CB8AC3E}">
        <p14:creationId xmlns:p14="http://schemas.microsoft.com/office/powerpoint/2010/main" val="305704654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E8EA4BA-97FC-D225-9B04-0994FB704DD0}"/>
              </a:ext>
            </a:extLst>
          </p:cNvPr>
          <p:cNvSpPr>
            <a:spLocks noGrp="1" noChangeArrowheads="1"/>
          </p:cNvSpPr>
          <p:nvPr>
            <p:ph type="ftr" sz="quarter" idx="10"/>
          </p:nvPr>
        </p:nvSpPr>
        <p:spPr>
          <a:ln/>
        </p:spPr>
        <p:txBody>
          <a:bodyPr/>
          <a:lstStyle>
            <a:lvl1pPr>
              <a:defRPr/>
            </a:lvl1pPr>
          </a:lstStyle>
          <a:p>
            <a:fld id="{14B88D40-4277-41B8-B87B-73B2C47DC9E1}" type="slidenum">
              <a:rPr lang="de-DE" altLang="en-US"/>
              <a:pPr/>
              <a:t>‹#›</a:t>
            </a:fld>
            <a:endParaRPr lang="de-DE" altLang="en-US"/>
          </a:p>
        </p:txBody>
      </p:sp>
    </p:spTree>
    <p:extLst>
      <p:ext uri="{BB962C8B-B14F-4D97-AF65-F5344CB8AC3E}">
        <p14:creationId xmlns:p14="http://schemas.microsoft.com/office/powerpoint/2010/main" val="187682584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ABADAC8-01BB-1A8C-1115-226C69D9D436}"/>
              </a:ext>
            </a:extLst>
          </p:cNvPr>
          <p:cNvSpPr>
            <a:spLocks noGrp="1" noChangeArrowheads="1"/>
          </p:cNvSpPr>
          <p:nvPr>
            <p:ph type="ftr" sz="quarter" idx="10"/>
          </p:nvPr>
        </p:nvSpPr>
        <p:spPr>
          <a:ln/>
        </p:spPr>
        <p:txBody>
          <a:bodyPr/>
          <a:lstStyle>
            <a:lvl1pPr>
              <a:defRPr/>
            </a:lvl1pPr>
          </a:lstStyle>
          <a:p>
            <a:fld id="{ED9F7CD0-8EE9-4BFE-9EA3-D5D3A4B92266}" type="slidenum">
              <a:rPr lang="de-DE" altLang="en-US"/>
              <a:pPr/>
              <a:t>‹#›</a:t>
            </a:fld>
            <a:endParaRPr lang="de-DE" altLang="en-US"/>
          </a:p>
        </p:txBody>
      </p:sp>
    </p:spTree>
    <p:extLst>
      <p:ext uri="{BB962C8B-B14F-4D97-AF65-F5344CB8AC3E}">
        <p14:creationId xmlns:p14="http://schemas.microsoft.com/office/powerpoint/2010/main" val="39934722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38681AD-FD07-D67B-B87A-4DC728BE1739}"/>
              </a:ext>
            </a:extLst>
          </p:cNvPr>
          <p:cNvSpPr>
            <a:spLocks noGrp="1" noChangeArrowheads="1"/>
          </p:cNvSpPr>
          <p:nvPr>
            <p:ph type="ftr" sz="quarter" idx="10"/>
          </p:nvPr>
        </p:nvSpPr>
        <p:spPr>
          <a:ln/>
        </p:spPr>
        <p:txBody>
          <a:bodyPr/>
          <a:lstStyle>
            <a:lvl1pPr>
              <a:defRPr/>
            </a:lvl1pPr>
          </a:lstStyle>
          <a:p>
            <a:fld id="{B5847E58-4DF0-4004-9633-CF0B7C97B9E4}" type="slidenum">
              <a:rPr lang="de-DE" altLang="en-US"/>
              <a:pPr/>
              <a:t>‹#›</a:t>
            </a:fld>
            <a:endParaRPr lang="de-DE" altLang="en-US"/>
          </a:p>
        </p:txBody>
      </p:sp>
    </p:spTree>
    <p:extLst>
      <p:ext uri="{BB962C8B-B14F-4D97-AF65-F5344CB8AC3E}">
        <p14:creationId xmlns:p14="http://schemas.microsoft.com/office/powerpoint/2010/main" val="356597992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274C493-F172-F7EF-54D1-FC8AAA123B30}"/>
              </a:ext>
            </a:extLst>
          </p:cNvPr>
          <p:cNvSpPr>
            <a:spLocks noGrp="1" noChangeArrowheads="1"/>
          </p:cNvSpPr>
          <p:nvPr>
            <p:ph type="ftr" sz="quarter" idx="10"/>
          </p:nvPr>
        </p:nvSpPr>
        <p:spPr>
          <a:ln/>
        </p:spPr>
        <p:txBody>
          <a:bodyPr/>
          <a:lstStyle>
            <a:lvl1pPr>
              <a:defRPr/>
            </a:lvl1pPr>
          </a:lstStyle>
          <a:p>
            <a:fld id="{67300A77-D9FB-46D3-A963-E9A06CE1FAB2}" type="slidenum">
              <a:rPr lang="de-DE" altLang="en-US"/>
              <a:pPr/>
              <a:t>‹#›</a:t>
            </a:fld>
            <a:endParaRPr lang="de-DE" altLang="en-US"/>
          </a:p>
        </p:txBody>
      </p:sp>
    </p:spTree>
    <p:extLst>
      <p:ext uri="{BB962C8B-B14F-4D97-AF65-F5344CB8AC3E}">
        <p14:creationId xmlns:p14="http://schemas.microsoft.com/office/powerpoint/2010/main" val="408731692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C6E372-B31E-E383-722C-8D96215FE8F1}"/>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679CAEE4-3928-DC2A-0156-D4A00B71BA10}"/>
              </a:ext>
            </a:extLst>
          </p:cNvPr>
          <p:cNvSpPr>
            <a:spLocks noGrp="1" noChangeArrowheads="1"/>
          </p:cNvSpPr>
          <p:nvPr>
            <p:ph type="body" idx="1"/>
          </p:nvPr>
        </p:nvSpPr>
        <p:spPr bwMode="auto">
          <a:xfrm>
            <a:off x="319088" y="863600"/>
            <a:ext cx="8524875"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F6F79A38-FB70-A40C-194D-BA9C14FA0B61}"/>
              </a:ext>
            </a:extLst>
          </p:cNvPr>
          <p:cNvSpPr>
            <a:spLocks noGrp="1" noChangeArrowheads="1"/>
          </p:cNvSpPr>
          <p:nvPr>
            <p:ph type="ftr" sz="quarter" idx="3"/>
          </p:nvPr>
        </p:nvSpPr>
        <p:spPr bwMode="auto">
          <a:xfrm>
            <a:off x="4321175" y="6408738"/>
            <a:ext cx="40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1DF6FDA9-8A94-4F04-AD44-6A1320A8E2E6}"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05"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F5A50FC9-E613-920C-C5FD-FDC26309E7F9}"/>
              </a:ext>
            </a:extLst>
          </p:cNvPr>
          <p:cNvSpPr>
            <a:spLocks noGrp="1" noChangeArrowheads="1"/>
          </p:cNvSpPr>
          <p:nvPr>
            <p:ph type="ctrTitle"/>
          </p:nvPr>
        </p:nvSpPr>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A70C9291-50D2-7F72-74BC-1726E0FE5F68}"/>
              </a:ext>
            </a:extLst>
          </p:cNvPr>
          <p:cNvSpPr>
            <a:spLocks noGrp="1" noChangeArrowheads="1"/>
          </p:cNvSpPr>
          <p:nvPr>
            <p:ph type="subTitle" idx="1"/>
          </p:nvPr>
        </p:nvSpPr>
        <p:spPr/>
        <p:txBody>
          <a:bodyPr/>
          <a:lstStyle/>
          <a:p>
            <a:pPr eaLnBrk="1" hangingPunct="1"/>
            <a:r>
              <a:rPr lang="sr-Latn-CS" altLang="en-US"/>
              <a:t>Predavanje </a:t>
            </a:r>
            <a:r>
              <a:rPr lang="en-US" altLang="en-US"/>
              <a:t>IV</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a:extLst>
              <a:ext uri="{FF2B5EF4-FFF2-40B4-BE49-F238E27FC236}">
                <a16:creationId xmlns:a16="http://schemas.microsoft.com/office/drawing/2014/main" id="{F9A75C92-2CA8-87E3-DC25-0F834CE95C5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BCF02-015D-4004-9D0B-C251E7A5CB9C}" type="slidenum">
              <a:rPr lang="de-DE" altLang="en-US">
                <a:solidFill>
                  <a:schemeClr val="bg1"/>
                </a:solidFill>
              </a:rPr>
              <a:pPr/>
              <a:t>10</a:t>
            </a:fld>
            <a:endParaRPr lang="de-DE" altLang="en-US">
              <a:solidFill>
                <a:schemeClr val="bg1"/>
              </a:solidFill>
            </a:endParaRPr>
          </a:p>
        </p:txBody>
      </p:sp>
      <p:sp>
        <p:nvSpPr>
          <p:cNvPr id="12291" name="Rectangle 4">
            <a:extLst>
              <a:ext uri="{FF2B5EF4-FFF2-40B4-BE49-F238E27FC236}">
                <a16:creationId xmlns:a16="http://schemas.microsoft.com/office/drawing/2014/main" id="{746EDC26-72F4-DF92-80F4-A579033C7A6A}"/>
              </a:ext>
            </a:extLst>
          </p:cNvPr>
          <p:cNvSpPr>
            <a:spLocks noGrp="1" noChangeArrowheads="1"/>
          </p:cNvSpPr>
          <p:nvPr>
            <p:ph type="title"/>
          </p:nvPr>
        </p:nvSpPr>
        <p:spPr/>
        <p:txBody>
          <a:bodyPr/>
          <a:lstStyle/>
          <a:p>
            <a:pPr eaLnBrk="1" hangingPunct="1"/>
            <a:r>
              <a:rPr lang="en-US" altLang="en-US"/>
              <a:t>HDL Test Benches I</a:t>
            </a:r>
          </a:p>
        </p:txBody>
      </p:sp>
      <p:sp>
        <p:nvSpPr>
          <p:cNvPr id="12292" name="Rectangle 5">
            <a:extLst>
              <a:ext uri="{FF2B5EF4-FFF2-40B4-BE49-F238E27FC236}">
                <a16:creationId xmlns:a16="http://schemas.microsoft.com/office/drawing/2014/main" id="{C3325876-6422-C050-CE43-3BB4F2B0C2CB}"/>
              </a:ext>
            </a:extLst>
          </p:cNvPr>
          <p:cNvSpPr>
            <a:spLocks noGrp="1" noChangeArrowheads="1"/>
          </p:cNvSpPr>
          <p:nvPr>
            <p:ph type="body" sz="half" idx="1"/>
          </p:nvPr>
        </p:nvSpPr>
        <p:spPr/>
        <p:txBody>
          <a:bodyPr/>
          <a:lstStyle/>
          <a:p>
            <a:pPr eaLnBrk="1" hangingPunct="1"/>
            <a:r>
              <a:rPr lang="en-US" altLang="en-US" sz="1400"/>
              <a:t>A test bench for a given design has two main tasks (top figure):</a:t>
            </a:r>
          </a:p>
          <a:p>
            <a:pPr lvl="1" eaLnBrk="1" hangingPunct="1">
              <a:buFontTx/>
              <a:buNone/>
            </a:pPr>
            <a:r>
              <a:rPr lang="en-US" altLang="en-US" sz="1200"/>
              <a:t>1. Stimulate the primary inputs of a design with drivers.</a:t>
            </a:r>
          </a:p>
          <a:p>
            <a:pPr lvl="1" eaLnBrk="1" hangingPunct="1">
              <a:buFontTx/>
              <a:buNone/>
            </a:pPr>
            <a:r>
              <a:rPr lang="en-US" altLang="en-US" sz="1200"/>
              <a:t>2. Check interfaces and internal state of the design.</a:t>
            </a:r>
          </a:p>
          <a:p>
            <a:pPr eaLnBrk="1" hangingPunct="1"/>
            <a:endParaRPr lang="en-US" altLang="en-US" sz="1400"/>
          </a:p>
          <a:p>
            <a:pPr eaLnBrk="1" hangingPunct="1"/>
            <a:r>
              <a:rPr lang="en-US" altLang="en-US" sz="1400"/>
              <a:t>It is good practice to separate test benches into at least two partitions along the lines of these main tasks. </a:t>
            </a:r>
          </a:p>
          <a:p>
            <a:pPr eaLnBrk="1" hangingPunct="1"/>
            <a:endParaRPr lang="en-US" altLang="en-US" sz="1400"/>
          </a:p>
          <a:p>
            <a:pPr eaLnBrk="1" hangingPunct="1"/>
            <a:r>
              <a:rPr lang="en-US" altLang="en-US" sz="1400"/>
              <a:t>Reusing the investment made into the checkers on interfaces and design internals is welcomed, as the real designs are connected to the interface of the previously standalone verified design units.</a:t>
            </a:r>
          </a:p>
          <a:p>
            <a:pPr eaLnBrk="1" hangingPunct="1"/>
            <a:endParaRPr lang="en-US" altLang="en-US" sz="1400"/>
          </a:p>
          <a:p>
            <a:pPr eaLnBrk="1" hangingPunct="1"/>
            <a:r>
              <a:rPr lang="en-US" altLang="en-US" sz="1400"/>
              <a:t>In top figure, the driver was separated from the checker. The larger model in bottom figure still includes the checker for the design units while replacing the drivers with the neighboring real design.</a:t>
            </a:r>
          </a:p>
          <a:p>
            <a:pPr eaLnBrk="1" hangingPunct="1"/>
            <a:endParaRPr lang="en-US" altLang="en-US" sz="1400"/>
          </a:p>
          <a:p>
            <a:pPr eaLnBrk="1" hangingPunct="1"/>
            <a:endParaRPr lang="en-US" altLang="en-US" sz="1400"/>
          </a:p>
        </p:txBody>
      </p:sp>
      <p:pic>
        <p:nvPicPr>
          <p:cNvPr id="12293" name="Picture 8">
            <a:extLst>
              <a:ext uri="{FF2B5EF4-FFF2-40B4-BE49-F238E27FC236}">
                <a16:creationId xmlns:a16="http://schemas.microsoft.com/office/drawing/2014/main" id="{AA6D35CF-3C6E-C242-F61A-2C8D41D60D7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26038" y="1244600"/>
            <a:ext cx="3021012" cy="1025525"/>
          </a:xfrm>
          <a:noFill/>
          <a:extLst>
            <a:ext uri="{91240B29-F687-4F45-9708-019B960494DF}">
              <a14:hiddenLine xmlns:a14="http://schemas.microsoft.com/office/drawing/2010/main" w="12700">
                <a:solidFill>
                  <a:schemeClr val="tx1"/>
                </a:solidFill>
                <a:miter lim="800000"/>
                <a:headEnd/>
                <a:tailEnd/>
              </a14:hiddenLine>
            </a:ext>
          </a:extLst>
        </p:spPr>
      </p:pic>
      <p:pic>
        <p:nvPicPr>
          <p:cNvPr id="12294" name="Picture 9">
            <a:extLst>
              <a:ext uri="{FF2B5EF4-FFF2-40B4-BE49-F238E27FC236}">
                <a16:creationId xmlns:a16="http://schemas.microsoft.com/office/drawing/2014/main" id="{8069CF13-45EE-3628-0B21-9501D8C1A3D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56125" y="3370263"/>
            <a:ext cx="4486275" cy="857250"/>
          </a:xfrm>
          <a:noFill/>
          <a:extLst>
            <a:ext uri="{91240B29-F687-4F45-9708-019B960494DF}">
              <a14:hiddenLine xmlns:a14="http://schemas.microsoft.com/office/drawing/2010/main" w="12700">
                <a:solidFill>
                  <a:schemeClr val="tx1"/>
                </a:solidFill>
                <a:miter lim="800000"/>
                <a:headEnd/>
                <a:tailEnd/>
              </a14:hiddenLine>
            </a:ext>
          </a:extLst>
        </p:spPr>
      </p:pic>
      <p:sp>
        <p:nvSpPr>
          <p:cNvPr id="12295" name="Rectangle 10">
            <a:extLst>
              <a:ext uri="{FF2B5EF4-FFF2-40B4-BE49-F238E27FC236}">
                <a16:creationId xmlns:a16="http://schemas.microsoft.com/office/drawing/2014/main" id="{B9616BC1-93D2-2F99-BC91-3749FD0A0281}"/>
              </a:ext>
            </a:extLst>
          </p:cNvPr>
          <p:cNvSpPr>
            <a:spLocks noChangeArrowheads="1"/>
          </p:cNvSpPr>
          <p:nvPr/>
        </p:nvSpPr>
        <p:spPr bwMode="auto">
          <a:xfrm>
            <a:off x="4572000" y="4252913"/>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Hardware description language test bench re-use example. We integrate Design1 and Design2 into a larger design under verification and want to </a:t>
            </a:r>
          </a:p>
          <a:p>
            <a:r>
              <a:rPr lang="en-US" altLang="en-US" sz="1000"/>
              <a:t>re-use as much as possible from the simulation environments used to verify Design1 and Design2 standalone. While Design1 replaces the driver component for Design2, all checker components are re-usable in this configuration, as well as the driver component for Design1.</a:t>
            </a:r>
          </a:p>
        </p:txBody>
      </p:sp>
      <p:sp>
        <p:nvSpPr>
          <p:cNvPr id="12296" name="Rectangle 11">
            <a:extLst>
              <a:ext uri="{FF2B5EF4-FFF2-40B4-BE49-F238E27FC236}">
                <a16:creationId xmlns:a16="http://schemas.microsoft.com/office/drawing/2014/main" id="{8588A68E-E9C3-FA6F-BA34-F1DC289E5926}"/>
              </a:ext>
            </a:extLst>
          </p:cNvPr>
          <p:cNvSpPr>
            <a:spLocks noChangeArrowheads="1"/>
          </p:cNvSpPr>
          <p:nvPr/>
        </p:nvSpPr>
        <p:spPr bwMode="auto">
          <a:xfrm>
            <a:off x="4597400" y="2287588"/>
            <a:ext cx="417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 basic hardware description language test bench is represented by the components stimulus generation and checking.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56C57482-4682-CF69-1A15-8636B5B792B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F3F8DE-19C5-4550-B565-70A153E424DD}" type="slidenum">
              <a:rPr lang="de-DE" altLang="en-US">
                <a:solidFill>
                  <a:schemeClr val="bg1"/>
                </a:solidFill>
              </a:rPr>
              <a:pPr/>
              <a:t>11</a:t>
            </a:fld>
            <a:endParaRPr lang="de-DE" altLang="en-US">
              <a:solidFill>
                <a:schemeClr val="bg1"/>
              </a:solidFill>
            </a:endParaRPr>
          </a:p>
        </p:txBody>
      </p:sp>
      <p:sp>
        <p:nvSpPr>
          <p:cNvPr id="13315" name="Rectangle 2">
            <a:extLst>
              <a:ext uri="{FF2B5EF4-FFF2-40B4-BE49-F238E27FC236}">
                <a16:creationId xmlns:a16="http://schemas.microsoft.com/office/drawing/2014/main" id="{9BB49B2B-70DC-0DB0-DF45-36AA04E78DEC}"/>
              </a:ext>
            </a:extLst>
          </p:cNvPr>
          <p:cNvSpPr>
            <a:spLocks noGrp="1" noChangeArrowheads="1"/>
          </p:cNvSpPr>
          <p:nvPr>
            <p:ph type="title"/>
          </p:nvPr>
        </p:nvSpPr>
        <p:spPr/>
        <p:txBody>
          <a:bodyPr/>
          <a:lstStyle/>
          <a:p>
            <a:pPr eaLnBrk="1" hangingPunct="1"/>
            <a:r>
              <a:rPr lang="en-US" altLang="en-US"/>
              <a:t>HDL Test Benches II</a:t>
            </a:r>
          </a:p>
        </p:txBody>
      </p:sp>
      <p:sp>
        <p:nvSpPr>
          <p:cNvPr id="13316" name="Rectangle 4">
            <a:extLst>
              <a:ext uri="{FF2B5EF4-FFF2-40B4-BE49-F238E27FC236}">
                <a16:creationId xmlns:a16="http://schemas.microsoft.com/office/drawing/2014/main" id="{580CAFEF-0520-B60C-A0C7-B6D873DAFB1B}"/>
              </a:ext>
            </a:extLst>
          </p:cNvPr>
          <p:cNvSpPr>
            <a:spLocks noGrp="1" noChangeArrowheads="1"/>
          </p:cNvSpPr>
          <p:nvPr>
            <p:ph type="body" sz="half" idx="1"/>
          </p:nvPr>
        </p:nvSpPr>
        <p:spPr/>
        <p:txBody>
          <a:bodyPr/>
          <a:lstStyle/>
          <a:p>
            <a:pPr eaLnBrk="1" hangingPunct="1"/>
            <a:r>
              <a:rPr lang="en-US" altLang="en-US" sz="1400"/>
              <a:t>The HDL coding for drivers and checkers does not need to satisfy any of the non-verification constraints imposed on design HDL. Therefore, the full range of HDL constructs is available. </a:t>
            </a:r>
          </a:p>
          <a:p>
            <a:pPr eaLnBrk="1" hangingPunct="1"/>
            <a:endParaRPr lang="en-US" altLang="en-US" sz="1400"/>
          </a:p>
          <a:p>
            <a:pPr eaLnBrk="1" hangingPunct="1"/>
            <a:r>
              <a:rPr lang="en-US" altLang="en-US" sz="1400"/>
              <a:t>Test bench components are the area of heavy use of the higher-level, behavioral HDL constructs, which have little or no application in pure design specifications:</a:t>
            </a:r>
          </a:p>
          <a:p>
            <a:pPr lvl="1" eaLnBrk="1" hangingPunct="1"/>
            <a:r>
              <a:rPr lang="en-US" altLang="en-US" sz="1200"/>
              <a:t>Abstract data types, records, multi-dimensional arrays</a:t>
            </a:r>
          </a:p>
          <a:p>
            <a:pPr lvl="1" eaLnBrk="1" hangingPunct="1"/>
            <a:r>
              <a:rPr lang="en-US" altLang="en-US" sz="1200"/>
              <a:t>File I/O</a:t>
            </a:r>
          </a:p>
          <a:p>
            <a:pPr lvl="1" eaLnBrk="1" hangingPunct="1"/>
            <a:r>
              <a:rPr lang="en-US" altLang="en-US" sz="1200"/>
              <a:t>Subprograms, tasks, fork/join</a:t>
            </a:r>
          </a:p>
          <a:p>
            <a:pPr lvl="1" eaLnBrk="1" hangingPunct="1"/>
            <a:r>
              <a:rPr lang="en-US" altLang="en-US" sz="1200"/>
              <a:t>Dynamic memory allocation (e.g., for scoreboarding)</a:t>
            </a:r>
          </a:p>
          <a:p>
            <a:pPr eaLnBrk="1" hangingPunct="1"/>
            <a:endParaRPr lang="en-US" altLang="en-US" sz="1200"/>
          </a:p>
          <a:p>
            <a:pPr eaLnBrk="1" hangingPunct="1"/>
            <a:r>
              <a:rPr lang="en-US" altLang="en-US" sz="1400"/>
              <a:t>Most of the language features listed here are very similar to what programming languages offer. </a:t>
            </a:r>
          </a:p>
          <a:p>
            <a:pPr eaLnBrk="1" hangingPunct="1"/>
            <a:endParaRPr lang="en-US" altLang="en-US" sz="1400"/>
          </a:p>
          <a:p>
            <a:pPr eaLnBrk="1" hangingPunct="1"/>
            <a:r>
              <a:rPr lang="en-US" altLang="en-US" sz="1400"/>
              <a:t>Therefore, a viable alternative to using HDL coding for test benches is the use of a general-purpose programming language that has access to the simulation model via a programming interface to the simulation engine.</a:t>
            </a:r>
          </a:p>
          <a:p>
            <a:pPr eaLnBrk="1" hangingPunct="1"/>
            <a:endParaRPr lang="en-US" altLang="en-US" sz="1400"/>
          </a:p>
        </p:txBody>
      </p:sp>
      <p:pic>
        <p:nvPicPr>
          <p:cNvPr id="13317" name="Picture 6">
            <a:extLst>
              <a:ext uri="{FF2B5EF4-FFF2-40B4-BE49-F238E27FC236}">
                <a16:creationId xmlns:a16="http://schemas.microsoft.com/office/drawing/2014/main" id="{CA3F2ED2-67A8-6EF1-69AC-A50DFA0647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844675"/>
            <a:ext cx="4186238" cy="1863725"/>
          </a:xfrm>
          <a:noFill/>
          <a:extLst>
            <a:ext uri="{91240B29-F687-4F45-9708-019B960494DF}">
              <a14:hiddenLine xmlns:a14="http://schemas.microsoft.com/office/drawing/2010/main" w="12700">
                <a:solidFill>
                  <a:schemeClr val="tx1"/>
                </a:solidFill>
                <a:miter lim="800000"/>
                <a:headEnd/>
                <a:tailEnd/>
              </a14:hiddenLine>
            </a:ext>
          </a:extLst>
        </p:spPr>
      </p:pic>
      <p:sp>
        <p:nvSpPr>
          <p:cNvPr id="13318" name="Rectangle 7">
            <a:extLst>
              <a:ext uri="{FF2B5EF4-FFF2-40B4-BE49-F238E27FC236}">
                <a16:creationId xmlns:a16="http://schemas.microsoft.com/office/drawing/2014/main" id="{957F7343-CD3E-788A-BAEC-4E83E320563D}"/>
              </a:ext>
            </a:extLst>
          </p:cNvPr>
          <p:cNvSpPr>
            <a:spLocks noChangeArrowheads="1"/>
          </p:cNvSpPr>
          <p:nvPr/>
        </p:nvSpPr>
        <p:spPr bwMode="auto">
          <a:xfrm>
            <a:off x="4572000" y="3781425"/>
            <a:ext cx="457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Using a programming language outside the simulation engine that accesses the model via an application-programming interface (API) is an alternative to the use of hardware description language testbenches.</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BD24F14C-30CD-25CE-E041-7B48AF987104}"/>
              </a:ext>
            </a:extLst>
          </p:cNvPr>
          <p:cNvSpPr>
            <a:spLocks noGrp="1" noChangeArrowheads="1"/>
          </p:cNvSpPr>
          <p:nvPr>
            <p:ph type="ctrTitle"/>
          </p:nvPr>
        </p:nvSpPr>
        <p:spPr/>
        <p:txBody>
          <a:bodyPr/>
          <a:lstStyle/>
          <a:p>
            <a:pPr eaLnBrk="1" hangingPunct="1"/>
            <a:r>
              <a:rPr lang="en-US" altLang="en-US"/>
              <a:t>HDLs and Simulation Engines</a:t>
            </a:r>
          </a:p>
        </p:txBody>
      </p:sp>
      <p:sp>
        <p:nvSpPr>
          <p:cNvPr id="14339" name="Rectangle 5">
            <a:extLst>
              <a:ext uri="{FF2B5EF4-FFF2-40B4-BE49-F238E27FC236}">
                <a16:creationId xmlns:a16="http://schemas.microsoft.com/office/drawing/2014/main" id="{4E7C8B92-5F71-5B6E-638E-7D791A2835DD}"/>
              </a:ext>
            </a:extLst>
          </p:cNvPr>
          <p:cNvSpPr>
            <a:spLocks noGrp="1" noChangeArrowheads="1"/>
          </p:cNvSpPr>
          <p:nvPr>
            <p:ph type="subTitle" idx="1"/>
          </p:nvPr>
        </p:nvSpPr>
        <p:spPr/>
        <p:txBody>
          <a:bodyPr/>
          <a:lstStyle/>
          <a:p>
            <a:pPr eaLnBrk="1" hangingPunct="1"/>
            <a:r>
              <a:rPr lang="en-US" altLang="en-US"/>
              <a:t>Simulation Engines: Introduction</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E59834F9-15ED-D221-E04B-AD1AD90115C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86D6B4-5752-41AA-903B-F7AC90E11698}" type="slidenum">
              <a:rPr lang="de-DE" altLang="en-US">
                <a:solidFill>
                  <a:schemeClr val="bg1"/>
                </a:solidFill>
              </a:rPr>
              <a:pPr/>
              <a:t>13</a:t>
            </a:fld>
            <a:endParaRPr lang="de-DE" altLang="en-US">
              <a:solidFill>
                <a:schemeClr val="bg1"/>
              </a:solidFill>
            </a:endParaRPr>
          </a:p>
        </p:txBody>
      </p:sp>
      <p:sp>
        <p:nvSpPr>
          <p:cNvPr id="15363" name="Rectangle 2">
            <a:extLst>
              <a:ext uri="{FF2B5EF4-FFF2-40B4-BE49-F238E27FC236}">
                <a16:creationId xmlns:a16="http://schemas.microsoft.com/office/drawing/2014/main" id="{E231F622-1BC8-F473-6CCB-BF2084D021E7}"/>
              </a:ext>
            </a:extLst>
          </p:cNvPr>
          <p:cNvSpPr>
            <a:spLocks noGrp="1" noChangeArrowheads="1"/>
          </p:cNvSpPr>
          <p:nvPr>
            <p:ph type="title"/>
          </p:nvPr>
        </p:nvSpPr>
        <p:spPr/>
        <p:txBody>
          <a:bodyPr/>
          <a:lstStyle/>
          <a:p>
            <a:pPr eaLnBrk="1" hangingPunct="1"/>
            <a:r>
              <a:rPr lang="en-US" altLang="en-US"/>
              <a:t>Simulation Engines: Introduction</a:t>
            </a:r>
          </a:p>
        </p:txBody>
      </p:sp>
      <p:sp>
        <p:nvSpPr>
          <p:cNvPr id="15364" name="Rectangle 3">
            <a:extLst>
              <a:ext uri="{FF2B5EF4-FFF2-40B4-BE49-F238E27FC236}">
                <a16:creationId xmlns:a16="http://schemas.microsoft.com/office/drawing/2014/main" id="{7AEE9766-5997-8F1A-6107-69EA37C20590}"/>
              </a:ext>
            </a:extLst>
          </p:cNvPr>
          <p:cNvSpPr>
            <a:spLocks noGrp="1" noChangeArrowheads="1"/>
          </p:cNvSpPr>
          <p:nvPr>
            <p:ph type="body" idx="1"/>
          </p:nvPr>
        </p:nvSpPr>
        <p:spPr/>
        <p:txBody>
          <a:bodyPr/>
          <a:lstStyle/>
          <a:p>
            <a:pPr eaLnBrk="1" hangingPunct="1"/>
            <a:r>
              <a:rPr lang="en-US" altLang="en-US" sz="1600"/>
              <a:t>The task of a simulation engine is to evaluate an HDL model over time and present its state to the user and programs, which the user attaches to the engine’s programming interface. </a:t>
            </a:r>
          </a:p>
          <a:p>
            <a:pPr eaLnBrk="1" hangingPunct="1"/>
            <a:endParaRPr lang="en-US" altLang="en-US" sz="1600"/>
          </a:p>
          <a:p>
            <a:pPr eaLnBrk="1" hangingPunct="1"/>
            <a:r>
              <a:rPr lang="en-US" altLang="en-US" sz="1600"/>
              <a:t>The HDL </a:t>
            </a:r>
            <a:r>
              <a:rPr lang="en-US" altLang="en-US" sz="1600" b="1" i="1"/>
              <a:t>language reference manual</a:t>
            </a:r>
            <a:r>
              <a:rPr lang="en-US" altLang="en-US" sz="1600" i="1"/>
              <a:t> </a:t>
            </a:r>
            <a:r>
              <a:rPr lang="en-US" altLang="en-US" sz="1600"/>
              <a:t>(LRM) defines the behavior of the simulation engine. </a:t>
            </a:r>
          </a:p>
          <a:p>
            <a:pPr eaLnBrk="1" hangingPunct="1"/>
            <a:endParaRPr lang="en-US" altLang="en-US" sz="1600"/>
          </a:p>
          <a:p>
            <a:pPr eaLnBrk="1" hangingPunct="1"/>
            <a:r>
              <a:rPr lang="en-US" altLang="en-US" sz="1600"/>
              <a:t>The VHDL LRM in particular prescribes a detailed model of processing to define the correct and unambiguous execution semantics of the language.</a:t>
            </a:r>
          </a:p>
          <a:p>
            <a:pPr eaLnBrk="1" hangingPunct="1"/>
            <a:endParaRPr lang="en-US" altLang="en-US" sz="1600"/>
          </a:p>
          <a:p>
            <a:pPr eaLnBrk="1" hangingPunct="1"/>
            <a:r>
              <a:rPr lang="en-US" altLang="en-US" sz="1600"/>
              <a:t>Built into the definition of Verilog and VHDL is the concept of event-driven simulation. It provides an algorithm well suited to support both HDLs across all their features. </a:t>
            </a:r>
          </a:p>
          <a:p>
            <a:pPr eaLnBrk="1" hangingPunct="1"/>
            <a:endParaRPr lang="en-US" altLang="en-US" sz="1600"/>
          </a:p>
          <a:p>
            <a:pPr eaLnBrk="1" hangingPunct="1"/>
            <a:r>
              <a:rPr lang="en-US" altLang="en-US" sz="1600"/>
              <a:t>We will discuss the event-driven simulation scheme in more detail later in this lecture, as well as the different methods to increase simulation throughout, and we finish the overview of simulation engine technology with a view of cycle-based simulation. </a:t>
            </a:r>
          </a:p>
          <a:p>
            <a:pPr eaLnBrk="1" hangingPunct="1"/>
            <a:endParaRPr lang="en-US" altLang="en-US" sz="1600"/>
          </a:p>
          <a:p>
            <a:pPr eaLnBrk="1" hangingPunct="1"/>
            <a:r>
              <a:rPr lang="en-US" altLang="en-US" sz="1600"/>
              <a:t>Cycle-based simulation is a high-speed alternative to event-driven simulation and relies on a methodology that allows the verification team to accomplish most functional verification on an abstract RTL model.</a:t>
            </a:r>
          </a:p>
          <a:p>
            <a:pPr eaLnBrk="1" hangingPunct="1"/>
            <a:endParaRPr lang="en-US" altLang="en-US" sz="160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BEC8722E-4C52-D75C-E7E1-A21D3222DDC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E80071-DE7A-472B-8E25-39D07B343419}" type="slidenum">
              <a:rPr lang="de-DE" altLang="en-US">
                <a:solidFill>
                  <a:schemeClr val="bg1"/>
                </a:solidFill>
              </a:rPr>
              <a:pPr/>
              <a:t>14</a:t>
            </a:fld>
            <a:endParaRPr lang="de-DE" altLang="en-US">
              <a:solidFill>
                <a:schemeClr val="bg1"/>
              </a:solidFill>
            </a:endParaRPr>
          </a:p>
        </p:txBody>
      </p:sp>
      <p:sp>
        <p:nvSpPr>
          <p:cNvPr id="16387" name="Rectangle 2">
            <a:extLst>
              <a:ext uri="{FF2B5EF4-FFF2-40B4-BE49-F238E27FC236}">
                <a16:creationId xmlns:a16="http://schemas.microsoft.com/office/drawing/2014/main" id="{5B4529D9-F1A6-33E0-07B9-C04B1213EF9A}"/>
              </a:ext>
            </a:extLst>
          </p:cNvPr>
          <p:cNvSpPr>
            <a:spLocks noGrp="1" noChangeArrowheads="1"/>
          </p:cNvSpPr>
          <p:nvPr>
            <p:ph type="title"/>
          </p:nvPr>
        </p:nvSpPr>
        <p:spPr/>
        <p:txBody>
          <a:bodyPr/>
          <a:lstStyle/>
          <a:p>
            <a:pPr eaLnBrk="1" hangingPunct="1"/>
            <a:r>
              <a:rPr lang="en-US" altLang="en-US"/>
              <a:t>Speed Versus Accuracy</a:t>
            </a:r>
          </a:p>
        </p:txBody>
      </p:sp>
      <p:sp>
        <p:nvSpPr>
          <p:cNvPr id="16388" name="Rectangle 4">
            <a:extLst>
              <a:ext uri="{FF2B5EF4-FFF2-40B4-BE49-F238E27FC236}">
                <a16:creationId xmlns:a16="http://schemas.microsoft.com/office/drawing/2014/main" id="{9952FF66-F3C0-8C99-2472-51EAA051E01F}"/>
              </a:ext>
            </a:extLst>
          </p:cNvPr>
          <p:cNvSpPr>
            <a:spLocks noGrp="1" noChangeArrowheads="1"/>
          </p:cNvSpPr>
          <p:nvPr>
            <p:ph type="body" sz="half" idx="1"/>
          </p:nvPr>
        </p:nvSpPr>
        <p:spPr/>
        <p:txBody>
          <a:bodyPr/>
          <a:lstStyle/>
          <a:p>
            <a:pPr eaLnBrk="1" hangingPunct="1"/>
            <a:r>
              <a:rPr lang="en-US" altLang="en-US" sz="1400"/>
              <a:t>A simulation engine is a central tool for the verification team, which spends a majority of the effort of the verification cycle running simulation. </a:t>
            </a:r>
          </a:p>
          <a:p>
            <a:pPr eaLnBrk="1" hangingPunct="1"/>
            <a:endParaRPr lang="en-US" altLang="en-US" sz="1400"/>
          </a:p>
          <a:p>
            <a:pPr eaLnBrk="1" hangingPunct="1"/>
            <a:r>
              <a:rPr lang="en-US" altLang="en-US" sz="1400"/>
              <a:t>This part of the cycle requires the most compute resources, and therefore, it is easy to understand that the optimization of simulation efficiency is a high priority.</a:t>
            </a:r>
          </a:p>
          <a:p>
            <a:pPr eaLnBrk="1" hangingPunct="1"/>
            <a:endParaRPr lang="en-US" altLang="en-US" sz="1400"/>
          </a:p>
          <a:p>
            <a:pPr eaLnBrk="1" hangingPunct="1"/>
            <a:r>
              <a:rPr lang="en-US" altLang="en-US" sz="1400"/>
              <a:t>It is possible to optimize simulation efficiency from two different angles. </a:t>
            </a:r>
          </a:p>
          <a:p>
            <a:pPr lvl="1" eaLnBrk="1" hangingPunct="1"/>
            <a:r>
              <a:rPr lang="en-US" altLang="en-US" sz="1200"/>
              <a:t>First, a higher level of abstraction in the HDL specification of the DUV will generally result in faster simulation because the model will contain less detail that the simulation engine has to evaluate. </a:t>
            </a:r>
          </a:p>
          <a:p>
            <a:pPr lvl="1" eaLnBrk="1" hangingPunct="1"/>
            <a:r>
              <a:rPr lang="en-US" altLang="en-US" sz="1200"/>
              <a:t>The second method to improve simulation performance is, of course, optimizing the simulation engine itself.</a:t>
            </a:r>
          </a:p>
          <a:p>
            <a:pPr eaLnBrk="1" hangingPunct="1"/>
            <a:endParaRPr lang="en-US" altLang="en-US" sz="1400"/>
          </a:p>
          <a:p>
            <a:pPr eaLnBrk="1" hangingPunct="1"/>
            <a:r>
              <a:rPr lang="en-US" altLang="en-US" sz="1400"/>
              <a:t>There is a fundamental goal conflict in verification between speed and accuracy, as shown on the figure to the right.</a:t>
            </a:r>
          </a:p>
        </p:txBody>
      </p:sp>
      <p:sp>
        <p:nvSpPr>
          <p:cNvPr id="16389" name="Rectangle 7">
            <a:extLst>
              <a:ext uri="{FF2B5EF4-FFF2-40B4-BE49-F238E27FC236}">
                <a16:creationId xmlns:a16="http://schemas.microsoft.com/office/drawing/2014/main" id="{E8AC9261-D580-067D-C736-59994E225E7C}"/>
              </a:ext>
            </a:extLst>
          </p:cNvPr>
          <p:cNvSpPr>
            <a:spLocks noChangeArrowheads="1"/>
          </p:cNvSpPr>
          <p:nvPr/>
        </p:nvSpPr>
        <p:spPr bwMode="auto">
          <a:xfrm>
            <a:off x="4559300" y="4254500"/>
            <a:ext cx="44323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level of abstraction used to model a design under verification (DUV) has a direct impact on simulation runtime and memory requirements. The more detailed and accurate the modeling style with respect to the DUV implementation, the bigger and slower the simulation model becomes. Abstract register transfer level (RTL) simulation can be much more efficient than a detailed timing-aware simulation on the gate-level. The actual performance difference depends much on the given simulation engine and the exact modeling style used, but can reach factors of 5 to 10 times in runtime and model size.</a:t>
            </a:r>
          </a:p>
        </p:txBody>
      </p:sp>
      <p:pic>
        <p:nvPicPr>
          <p:cNvPr id="16390" name="Picture 9">
            <a:extLst>
              <a:ext uri="{FF2B5EF4-FFF2-40B4-BE49-F238E27FC236}">
                <a16:creationId xmlns:a16="http://schemas.microsoft.com/office/drawing/2014/main" id="{9EC27A5B-6CB7-1CC9-71D3-47FDB061AB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93813"/>
            <a:ext cx="4186238" cy="296386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A0279D37-F7A1-AEEB-9A36-FF519B2D76BA}"/>
              </a:ext>
            </a:extLst>
          </p:cNvPr>
          <p:cNvSpPr>
            <a:spLocks noGrp="1" noChangeArrowheads="1"/>
          </p:cNvSpPr>
          <p:nvPr>
            <p:ph type="ctrTitle"/>
          </p:nvPr>
        </p:nvSpPr>
        <p:spPr/>
        <p:txBody>
          <a:bodyPr/>
          <a:lstStyle/>
          <a:p>
            <a:pPr eaLnBrk="1" hangingPunct="1"/>
            <a:r>
              <a:rPr lang="en-US" altLang="en-US"/>
              <a:t>HDLs and Simulation Engines</a:t>
            </a:r>
          </a:p>
        </p:txBody>
      </p:sp>
      <p:sp>
        <p:nvSpPr>
          <p:cNvPr id="17411" name="Rectangle 5">
            <a:extLst>
              <a:ext uri="{FF2B5EF4-FFF2-40B4-BE49-F238E27FC236}">
                <a16:creationId xmlns:a16="http://schemas.microsoft.com/office/drawing/2014/main" id="{EA44A8B0-99F0-6510-F9BA-376B7B129AAE}"/>
              </a:ext>
            </a:extLst>
          </p:cNvPr>
          <p:cNvSpPr>
            <a:spLocks noGrp="1" noChangeArrowheads="1"/>
          </p:cNvSpPr>
          <p:nvPr>
            <p:ph type="subTitle" idx="1"/>
          </p:nvPr>
        </p:nvSpPr>
        <p:spPr/>
        <p:txBody>
          <a:bodyPr/>
          <a:lstStyle/>
          <a:p>
            <a:pPr eaLnBrk="1" hangingPunct="1"/>
            <a:r>
              <a:rPr lang="en-US" altLang="en-US"/>
              <a:t>Event-Driven Simulation</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C185540D-E83D-5E73-A0E4-D3985702D1C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35D474-241A-4788-B912-25C5388B7486}" type="slidenum">
              <a:rPr lang="de-DE" altLang="en-US">
                <a:solidFill>
                  <a:schemeClr val="bg1"/>
                </a:solidFill>
              </a:rPr>
              <a:pPr/>
              <a:t>16</a:t>
            </a:fld>
            <a:endParaRPr lang="de-DE" altLang="en-US">
              <a:solidFill>
                <a:schemeClr val="bg1"/>
              </a:solidFill>
            </a:endParaRPr>
          </a:p>
        </p:txBody>
      </p:sp>
      <p:sp>
        <p:nvSpPr>
          <p:cNvPr id="18435" name="Rectangle 2">
            <a:extLst>
              <a:ext uri="{FF2B5EF4-FFF2-40B4-BE49-F238E27FC236}">
                <a16:creationId xmlns:a16="http://schemas.microsoft.com/office/drawing/2014/main" id="{A6139A7F-280D-6843-E217-8AF3903A1183}"/>
              </a:ext>
            </a:extLst>
          </p:cNvPr>
          <p:cNvSpPr>
            <a:spLocks noGrp="1" noChangeArrowheads="1"/>
          </p:cNvSpPr>
          <p:nvPr>
            <p:ph type="title"/>
          </p:nvPr>
        </p:nvSpPr>
        <p:spPr/>
        <p:txBody>
          <a:bodyPr/>
          <a:lstStyle/>
          <a:p>
            <a:pPr eaLnBrk="1" hangingPunct="1"/>
            <a:r>
              <a:rPr lang="en-US" altLang="en-US"/>
              <a:t>Introduction</a:t>
            </a:r>
          </a:p>
        </p:txBody>
      </p:sp>
      <p:sp>
        <p:nvSpPr>
          <p:cNvPr id="18436" name="Rectangle 3">
            <a:extLst>
              <a:ext uri="{FF2B5EF4-FFF2-40B4-BE49-F238E27FC236}">
                <a16:creationId xmlns:a16="http://schemas.microsoft.com/office/drawing/2014/main" id="{33865084-3FD1-5950-0C51-1F96D06A8DA5}"/>
              </a:ext>
            </a:extLst>
          </p:cNvPr>
          <p:cNvSpPr>
            <a:spLocks noGrp="1" noChangeArrowheads="1"/>
          </p:cNvSpPr>
          <p:nvPr>
            <p:ph type="body" idx="1"/>
          </p:nvPr>
        </p:nvSpPr>
        <p:spPr/>
        <p:txBody>
          <a:bodyPr/>
          <a:lstStyle/>
          <a:p>
            <a:pPr eaLnBrk="1" hangingPunct="1"/>
            <a:r>
              <a:rPr lang="en-US" altLang="en-US" sz="1400"/>
              <a:t>The </a:t>
            </a:r>
            <a:r>
              <a:rPr lang="en-US" altLang="en-US" sz="1400" b="1"/>
              <a:t>event-driven</a:t>
            </a:r>
            <a:r>
              <a:rPr lang="en-US" altLang="en-US" sz="1400" i="1"/>
              <a:t> </a:t>
            </a:r>
            <a:r>
              <a:rPr lang="en-US" altLang="en-US" sz="1400"/>
              <a:t>simulation scheme is the most popular and broadly known simulation algorithm and reaches far beyond just simulation of digital hardware designs.</a:t>
            </a:r>
          </a:p>
          <a:p>
            <a:pPr eaLnBrk="1" hangingPunct="1"/>
            <a:endParaRPr lang="en-US" altLang="en-US" sz="1400"/>
          </a:p>
          <a:p>
            <a:pPr eaLnBrk="1" hangingPunct="1"/>
            <a:r>
              <a:rPr lang="en-US" altLang="en-US" sz="1400"/>
              <a:t>Every event-driven model consists of a network of blocks interconnected with each other. </a:t>
            </a:r>
          </a:p>
          <a:p>
            <a:pPr eaLnBrk="1" hangingPunct="1"/>
            <a:endParaRPr lang="en-US" altLang="en-US" sz="1400"/>
          </a:p>
          <a:p>
            <a:pPr eaLnBrk="1" hangingPunct="1"/>
            <a:r>
              <a:rPr lang="en-US" altLang="en-US" sz="1400"/>
              <a:t>The interconnections, sometimes called </a:t>
            </a:r>
            <a:r>
              <a:rPr lang="en-US" altLang="en-US" sz="1400" b="1"/>
              <a:t>channels</a:t>
            </a:r>
            <a:r>
              <a:rPr lang="en-US" altLang="en-US" sz="1400" i="1"/>
              <a:t> </a:t>
            </a:r>
            <a:r>
              <a:rPr lang="en-US" altLang="en-US" sz="1400"/>
              <a:t>or </a:t>
            </a:r>
            <a:r>
              <a:rPr lang="en-US" altLang="en-US" sz="1400" b="1"/>
              <a:t>signals</a:t>
            </a:r>
            <a:r>
              <a:rPr lang="en-US" altLang="en-US" sz="1400"/>
              <a:t>, transport information between the blocks, flowing from block outputs to inputs of other blocks. </a:t>
            </a:r>
          </a:p>
          <a:p>
            <a:pPr eaLnBrk="1" hangingPunct="1"/>
            <a:endParaRPr lang="en-US" altLang="en-US" sz="1400"/>
          </a:p>
          <a:p>
            <a:pPr eaLnBrk="1" hangingPunct="1"/>
            <a:r>
              <a:rPr lang="en-US" altLang="en-US" sz="1400"/>
              <a:t>It is the function of each block to process the information presented at its inputs. This may result in the change of the internal state of a block or in the transfer of new information to the block’s outputs. We call such a transfer an </a:t>
            </a:r>
            <a:r>
              <a:rPr lang="en-US" altLang="en-US" sz="1400" b="1"/>
              <a:t>event</a:t>
            </a:r>
            <a:r>
              <a:rPr lang="en-US" altLang="en-US" sz="1400"/>
              <a:t>.</a:t>
            </a:r>
          </a:p>
          <a:p>
            <a:pPr eaLnBrk="1" hangingPunct="1"/>
            <a:endParaRPr lang="en-US" altLang="en-US" sz="1400"/>
          </a:p>
          <a:p>
            <a:pPr eaLnBrk="1" hangingPunct="1"/>
            <a:r>
              <a:rPr lang="en-US" altLang="en-US" sz="1400"/>
              <a:t>The event-driven simulation engine has a structural view of the model: the  block/interconnect topology or </a:t>
            </a:r>
            <a:r>
              <a:rPr lang="en-US" altLang="en-US" sz="1400" b="1"/>
              <a:t>model</a:t>
            </a:r>
            <a:r>
              <a:rPr lang="en-US" altLang="en-US" sz="1400" i="1"/>
              <a:t> </a:t>
            </a:r>
            <a:r>
              <a:rPr lang="en-US" altLang="en-US" sz="1400" b="1"/>
              <a:t>network</a:t>
            </a:r>
            <a:r>
              <a:rPr lang="en-US" altLang="en-US" sz="1400"/>
              <a:t>. </a:t>
            </a:r>
          </a:p>
          <a:p>
            <a:pPr eaLnBrk="1" hangingPunct="1"/>
            <a:endParaRPr lang="en-US" altLang="en-US" sz="1400"/>
          </a:p>
          <a:p>
            <a:pPr eaLnBrk="1" hangingPunct="1"/>
            <a:r>
              <a:rPr lang="en-US" altLang="en-US" sz="1400"/>
              <a:t>By using this view of the model network, the simulation engine activates a block whenever an event occurs on its inputs. In this scheme, the engine takes notice of the events propagating through the network, activating only those blocks affected by the event flow. </a:t>
            </a:r>
          </a:p>
          <a:p>
            <a:pPr eaLnBrk="1" hangingPunct="1"/>
            <a:endParaRPr lang="en-US" altLang="en-US" sz="1400"/>
          </a:p>
          <a:p>
            <a:pPr eaLnBrk="1" hangingPunct="1"/>
            <a:r>
              <a:rPr lang="en-US" altLang="en-US" sz="1400"/>
              <a:t>This is the essence of the event-driven simulation scheme. </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3DEF99C5-0512-8CC0-9F87-5DFCB7E1A3D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8008A3-F161-4803-8695-A2A938F0A05B}" type="slidenum">
              <a:rPr lang="de-DE" altLang="en-US">
                <a:solidFill>
                  <a:schemeClr val="bg1"/>
                </a:solidFill>
              </a:rPr>
              <a:pPr/>
              <a:t>17</a:t>
            </a:fld>
            <a:endParaRPr lang="de-DE" altLang="en-US">
              <a:solidFill>
                <a:schemeClr val="bg1"/>
              </a:solidFill>
            </a:endParaRPr>
          </a:p>
        </p:txBody>
      </p:sp>
      <p:sp>
        <p:nvSpPr>
          <p:cNvPr id="19459" name="Rectangle 2">
            <a:extLst>
              <a:ext uri="{FF2B5EF4-FFF2-40B4-BE49-F238E27FC236}">
                <a16:creationId xmlns:a16="http://schemas.microsoft.com/office/drawing/2014/main" id="{A5B3C58E-486B-065D-5FE2-1B5EBFE9543C}"/>
              </a:ext>
            </a:extLst>
          </p:cNvPr>
          <p:cNvSpPr>
            <a:spLocks noGrp="1" noChangeArrowheads="1"/>
          </p:cNvSpPr>
          <p:nvPr>
            <p:ph type="title"/>
          </p:nvPr>
        </p:nvSpPr>
        <p:spPr/>
        <p:txBody>
          <a:bodyPr/>
          <a:lstStyle/>
          <a:p>
            <a:pPr eaLnBrk="1" hangingPunct="1"/>
            <a:r>
              <a:rPr lang="en-US" altLang="en-US"/>
              <a:t>Hierarchical Model Network I</a:t>
            </a:r>
          </a:p>
        </p:txBody>
      </p:sp>
      <p:sp>
        <p:nvSpPr>
          <p:cNvPr id="19460" name="Rectangle 4">
            <a:extLst>
              <a:ext uri="{FF2B5EF4-FFF2-40B4-BE49-F238E27FC236}">
                <a16:creationId xmlns:a16="http://schemas.microsoft.com/office/drawing/2014/main" id="{4DF0EF55-F66A-CF0C-ABAA-0BD157278103}"/>
              </a:ext>
            </a:extLst>
          </p:cNvPr>
          <p:cNvSpPr>
            <a:spLocks noGrp="1" noChangeArrowheads="1"/>
          </p:cNvSpPr>
          <p:nvPr>
            <p:ph type="body" sz="half" idx="1"/>
          </p:nvPr>
        </p:nvSpPr>
        <p:spPr/>
        <p:txBody>
          <a:bodyPr/>
          <a:lstStyle/>
          <a:p>
            <a:pPr eaLnBrk="1" hangingPunct="1"/>
            <a:r>
              <a:rPr lang="en-US" altLang="en-US" sz="1400"/>
              <a:t>The earlier HDL discussion introduced the top-level view of a simulation model, showing the input/output interfaces and a monolithic block for the DUV model itself. </a:t>
            </a:r>
          </a:p>
          <a:p>
            <a:pPr eaLnBrk="1" hangingPunct="1"/>
            <a:endParaRPr lang="en-US" altLang="en-US" sz="1400"/>
          </a:p>
          <a:p>
            <a:pPr eaLnBrk="1" hangingPunct="1"/>
            <a:r>
              <a:rPr lang="en-US" altLang="en-US" sz="1400"/>
              <a:t>Only for the simplest models is it possible to specify the behavior of the block also as one monolithic function. </a:t>
            </a:r>
          </a:p>
          <a:p>
            <a:pPr eaLnBrk="1" hangingPunct="1"/>
            <a:endParaRPr lang="en-US" altLang="en-US" sz="1400"/>
          </a:p>
          <a:p>
            <a:pPr eaLnBrk="1" hangingPunct="1"/>
            <a:r>
              <a:rPr lang="en-US" altLang="en-US" sz="1400"/>
              <a:t>It is more natural to refine the model structurally for one or several levels by replacing the top-level block with a set of interconnected blocks on the next level of hierarchy.</a:t>
            </a:r>
          </a:p>
          <a:p>
            <a:pPr eaLnBrk="1" hangingPunct="1"/>
            <a:endParaRPr lang="en-US" altLang="en-US" sz="1400"/>
          </a:p>
          <a:p>
            <a:pPr eaLnBrk="1" hangingPunct="1"/>
            <a:r>
              <a:rPr lang="en-US" altLang="en-US" sz="1400"/>
              <a:t>Figure to the right demonstrates the structural refinement process as a hierarchy tree diagram for an example.</a:t>
            </a:r>
          </a:p>
        </p:txBody>
      </p:sp>
      <p:pic>
        <p:nvPicPr>
          <p:cNvPr id="19461" name="Picture 6">
            <a:extLst>
              <a:ext uri="{FF2B5EF4-FFF2-40B4-BE49-F238E27FC236}">
                <a16:creationId xmlns:a16="http://schemas.microsoft.com/office/drawing/2014/main" id="{934C790A-69F2-3981-2613-9EDFF884A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600200"/>
            <a:ext cx="4186238" cy="2351088"/>
          </a:xfrm>
          <a:noFill/>
          <a:extLst>
            <a:ext uri="{91240B29-F687-4F45-9708-019B960494DF}">
              <a14:hiddenLine xmlns:a14="http://schemas.microsoft.com/office/drawing/2010/main" w="12700">
                <a:solidFill>
                  <a:schemeClr val="tx1"/>
                </a:solidFill>
                <a:miter lim="800000"/>
                <a:headEnd/>
                <a:tailEnd/>
              </a14:hiddenLine>
            </a:ext>
          </a:extLst>
        </p:spPr>
      </p:pic>
      <p:sp>
        <p:nvSpPr>
          <p:cNvPr id="19462" name="Rectangle 7">
            <a:extLst>
              <a:ext uri="{FF2B5EF4-FFF2-40B4-BE49-F238E27FC236}">
                <a16:creationId xmlns:a16="http://schemas.microsoft.com/office/drawing/2014/main" id="{D69DFC81-8D1B-CDB0-4592-4AB434331759}"/>
              </a:ext>
            </a:extLst>
          </p:cNvPr>
          <p:cNvSpPr>
            <a:spLocks noChangeArrowheads="1"/>
          </p:cNvSpPr>
          <p:nvPr/>
        </p:nvSpPr>
        <p:spPr bwMode="auto">
          <a:xfrm>
            <a:off x="4572000" y="4014788"/>
            <a:ext cx="457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 tree structure illustrates on example Model A how HDL specifications can use structural refinement to build from instances of lower level elements. Model A builds on blocks B, C, and D; blocks B and C in turn instantiate components of their own, and block D contains no further structural refinement.</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89813B12-231A-6322-D3F1-E5D1413BD33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0EE4EA-BB07-4A98-94C7-761DA754BCF7}" type="slidenum">
              <a:rPr lang="de-DE" altLang="en-US">
                <a:solidFill>
                  <a:schemeClr val="bg1"/>
                </a:solidFill>
              </a:rPr>
              <a:pPr/>
              <a:t>18</a:t>
            </a:fld>
            <a:endParaRPr lang="de-DE" altLang="en-US">
              <a:solidFill>
                <a:schemeClr val="bg1"/>
              </a:solidFill>
            </a:endParaRPr>
          </a:p>
        </p:txBody>
      </p:sp>
      <p:sp>
        <p:nvSpPr>
          <p:cNvPr id="20483" name="Rectangle 4">
            <a:extLst>
              <a:ext uri="{FF2B5EF4-FFF2-40B4-BE49-F238E27FC236}">
                <a16:creationId xmlns:a16="http://schemas.microsoft.com/office/drawing/2014/main" id="{BBA870D5-B7B9-2716-78A9-3FF9B92AB9C8}"/>
              </a:ext>
            </a:extLst>
          </p:cNvPr>
          <p:cNvSpPr>
            <a:spLocks noGrp="1" noChangeArrowheads="1"/>
          </p:cNvSpPr>
          <p:nvPr>
            <p:ph type="title"/>
          </p:nvPr>
        </p:nvSpPr>
        <p:spPr/>
        <p:txBody>
          <a:bodyPr/>
          <a:lstStyle/>
          <a:p>
            <a:pPr eaLnBrk="1" hangingPunct="1"/>
            <a:r>
              <a:rPr lang="en-US" altLang="en-US"/>
              <a:t>Hierarchical Model Network II</a:t>
            </a:r>
          </a:p>
        </p:txBody>
      </p:sp>
      <p:sp>
        <p:nvSpPr>
          <p:cNvPr id="20484" name="Rectangle 5">
            <a:extLst>
              <a:ext uri="{FF2B5EF4-FFF2-40B4-BE49-F238E27FC236}">
                <a16:creationId xmlns:a16="http://schemas.microsoft.com/office/drawing/2014/main" id="{2B7EE4BD-C32D-48B6-885F-AA3ED1D6439A}"/>
              </a:ext>
            </a:extLst>
          </p:cNvPr>
          <p:cNvSpPr>
            <a:spLocks noGrp="1" noChangeArrowheads="1"/>
          </p:cNvSpPr>
          <p:nvPr>
            <p:ph type="body" sz="half" idx="1"/>
          </p:nvPr>
        </p:nvSpPr>
        <p:spPr/>
        <p:txBody>
          <a:bodyPr/>
          <a:lstStyle/>
          <a:p>
            <a:pPr eaLnBrk="1" hangingPunct="1"/>
            <a:r>
              <a:rPr lang="en-US" altLang="en-US" sz="1400"/>
              <a:t>The blocks of the model interconnected by signals build a network.</a:t>
            </a:r>
          </a:p>
          <a:p>
            <a:pPr eaLnBrk="1" hangingPunct="1"/>
            <a:endParaRPr lang="en-US" altLang="en-US" sz="1400"/>
          </a:p>
          <a:p>
            <a:pPr eaLnBrk="1" hangingPunct="1"/>
            <a:r>
              <a:rPr lang="en-US" altLang="en-US" sz="1400"/>
              <a:t>Because the signals have a specific direction, as shown by the arrows in the diagram, we say the model forms a </a:t>
            </a:r>
            <a:r>
              <a:rPr lang="en-US" altLang="en-US" sz="1400" b="1"/>
              <a:t>directed</a:t>
            </a:r>
            <a:r>
              <a:rPr lang="en-US" altLang="en-US" sz="1400" i="1"/>
              <a:t> </a:t>
            </a:r>
            <a:r>
              <a:rPr lang="en-US" altLang="en-US" sz="1400" b="1"/>
              <a:t>network</a:t>
            </a:r>
            <a:r>
              <a:rPr lang="en-US" altLang="en-US" sz="1400"/>
              <a:t>. </a:t>
            </a:r>
          </a:p>
          <a:p>
            <a:pPr eaLnBrk="1" hangingPunct="1"/>
            <a:endParaRPr lang="en-US" altLang="en-US" sz="1400"/>
          </a:p>
          <a:p>
            <a:pPr eaLnBrk="1" hangingPunct="1"/>
            <a:r>
              <a:rPr lang="en-US" altLang="en-US" sz="1400"/>
              <a:t>The signal flow connects the component blocks with each other. </a:t>
            </a:r>
          </a:p>
          <a:p>
            <a:pPr eaLnBrk="1" hangingPunct="1"/>
            <a:endParaRPr lang="en-US" altLang="en-US" sz="1400"/>
          </a:p>
          <a:p>
            <a:pPr eaLnBrk="1" hangingPunct="1"/>
            <a:r>
              <a:rPr lang="en-US" altLang="en-US" sz="1400"/>
              <a:t>The behavioral HDL specification of each block prescribes the application of the values of the input ports to the block’s internal computation. </a:t>
            </a:r>
          </a:p>
          <a:p>
            <a:pPr eaLnBrk="1" hangingPunct="1"/>
            <a:endParaRPr lang="en-US" altLang="en-US" sz="1400"/>
          </a:p>
          <a:p>
            <a:pPr eaLnBrk="1" hangingPunct="1"/>
            <a:r>
              <a:rPr lang="en-US" altLang="en-US" sz="1400"/>
              <a:t>The HDL behavior also specifies how output ports, and therefore the connected signals, change as result of such a computation.</a:t>
            </a:r>
          </a:p>
        </p:txBody>
      </p:sp>
      <p:pic>
        <p:nvPicPr>
          <p:cNvPr id="20485" name="Picture 7">
            <a:extLst>
              <a:ext uri="{FF2B5EF4-FFF2-40B4-BE49-F238E27FC236}">
                <a16:creationId xmlns:a16="http://schemas.microsoft.com/office/drawing/2014/main" id="{2CA79E2F-9B96-47E1-E072-801599A508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0425" y="1568450"/>
            <a:ext cx="4186238" cy="2416175"/>
          </a:xfrm>
          <a:noFill/>
          <a:extLst>
            <a:ext uri="{91240B29-F687-4F45-9708-019B960494DF}">
              <a14:hiddenLine xmlns:a14="http://schemas.microsoft.com/office/drawing/2010/main" w="12700">
                <a:solidFill>
                  <a:schemeClr val="tx1"/>
                </a:solidFill>
                <a:miter lim="800000"/>
                <a:headEnd/>
                <a:tailEnd/>
              </a14:hiddenLine>
            </a:ext>
          </a:extLst>
        </p:spPr>
      </p:pic>
      <p:sp>
        <p:nvSpPr>
          <p:cNvPr id="20486" name="Rectangle 8">
            <a:extLst>
              <a:ext uri="{FF2B5EF4-FFF2-40B4-BE49-F238E27FC236}">
                <a16:creationId xmlns:a16="http://schemas.microsoft.com/office/drawing/2014/main" id="{0BDE4122-C82A-AB87-3BA5-C37FAE75D671}"/>
              </a:ext>
            </a:extLst>
          </p:cNvPr>
          <p:cNvSpPr>
            <a:spLocks noChangeArrowheads="1"/>
          </p:cNvSpPr>
          <p:nvPr/>
        </p:nvSpPr>
        <p:spPr bwMode="auto">
          <a:xfrm>
            <a:off x="4572000" y="403225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same example Model A used in previous slide shown again as a hierarchical dataflow network. Embedding lower level blocks represents the structural hierarchy. In addition, all components have input and output ports. Signals, illustrated by arrows, connect inputs and outputs of the model components to show the data flow between blocks and through the levels of hierarchy.</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74D4C3EA-F86B-D661-708F-5BDB9B84F55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829D4-8AFD-4B11-BA72-58D8FFE5C52E}" type="slidenum">
              <a:rPr lang="de-DE" altLang="en-US">
                <a:solidFill>
                  <a:schemeClr val="bg1"/>
                </a:solidFill>
              </a:rPr>
              <a:pPr/>
              <a:t>19</a:t>
            </a:fld>
            <a:endParaRPr lang="de-DE" altLang="en-US">
              <a:solidFill>
                <a:schemeClr val="bg1"/>
              </a:solidFill>
            </a:endParaRPr>
          </a:p>
        </p:txBody>
      </p:sp>
      <p:sp>
        <p:nvSpPr>
          <p:cNvPr id="21507" name="Rectangle 2">
            <a:extLst>
              <a:ext uri="{FF2B5EF4-FFF2-40B4-BE49-F238E27FC236}">
                <a16:creationId xmlns:a16="http://schemas.microsoft.com/office/drawing/2014/main" id="{240692A1-C746-1586-CEB6-A6694768C6CF}"/>
              </a:ext>
            </a:extLst>
          </p:cNvPr>
          <p:cNvSpPr>
            <a:spLocks noGrp="1" noChangeArrowheads="1"/>
          </p:cNvSpPr>
          <p:nvPr>
            <p:ph type="title"/>
          </p:nvPr>
        </p:nvSpPr>
        <p:spPr/>
        <p:txBody>
          <a:bodyPr/>
          <a:lstStyle/>
          <a:p>
            <a:pPr eaLnBrk="1" hangingPunct="1"/>
            <a:r>
              <a:rPr lang="en-US" altLang="en-US"/>
              <a:t>Hierarchical Model Network III</a:t>
            </a:r>
          </a:p>
        </p:txBody>
      </p:sp>
      <p:sp>
        <p:nvSpPr>
          <p:cNvPr id="21508" name="Rectangle 4">
            <a:extLst>
              <a:ext uri="{FF2B5EF4-FFF2-40B4-BE49-F238E27FC236}">
                <a16:creationId xmlns:a16="http://schemas.microsoft.com/office/drawing/2014/main" id="{129E15A6-55D2-01F7-B88C-2ABD70C0F9CF}"/>
              </a:ext>
            </a:extLst>
          </p:cNvPr>
          <p:cNvSpPr>
            <a:spLocks noGrp="1" noChangeArrowheads="1"/>
          </p:cNvSpPr>
          <p:nvPr>
            <p:ph type="body" sz="half" idx="1"/>
          </p:nvPr>
        </p:nvSpPr>
        <p:spPr/>
        <p:txBody>
          <a:bodyPr/>
          <a:lstStyle/>
          <a:p>
            <a:pPr eaLnBrk="1" hangingPunct="1"/>
            <a:r>
              <a:rPr lang="en-US" altLang="en-US" sz="1400"/>
              <a:t>It is the task of the simulation engine to compute the values of the model signals over time. </a:t>
            </a:r>
          </a:p>
          <a:p>
            <a:pPr eaLnBrk="1" hangingPunct="1"/>
            <a:endParaRPr lang="en-US" altLang="en-US" sz="1400"/>
          </a:p>
          <a:p>
            <a:pPr eaLnBrk="1" hangingPunct="1"/>
            <a:r>
              <a:rPr lang="en-US" altLang="en-US" sz="1400"/>
              <a:t>The direction of the signals implies a natural order of computation. </a:t>
            </a:r>
          </a:p>
          <a:p>
            <a:pPr eaLnBrk="1" hangingPunct="1"/>
            <a:endParaRPr lang="en-US" altLang="en-US" sz="1400"/>
          </a:p>
          <a:p>
            <a:pPr eaLnBrk="1" hangingPunct="1"/>
            <a:r>
              <a:rPr lang="en-US" altLang="en-US" sz="1400"/>
              <a:t>It is clear that, if signal </a:t>
            </a:r>
            <a:r>
              <a:rPr lang="en-US" altLang="en-US" sz="1400" i="1"/>
              <a:t>s1 </a:t>
            </a:r>
            <a:r>
              <a:rPr lang="en-US" altLang="en-US" sz="1400"/>
              <a:t>changes, the signals </a:t>
            </a:r>
            <a:r>
              <a:rPr lang="en-US" altLang="en-US" sz="1400" i="1"/>
              <a:t>s2 </a:t>
            </a:r>
            <a:r>
              <a:rPr lang="en-US" altLang="en-US" sz="1400"/>
              <a:t>and </a:t>
            </a:r>
            <a:r>
              <a:rPr lang="en-US" altLang="en-US" sz="1400" i="1"/>
              <a:t>s3 </a:t>
            </a:r>
            <a:r>
              <a:rPr lang="en-US" altLang="en-US" sz="1400"/>
              <a:t>should also change to keep the values in the network consistent.</a:t>
            </a:r>
          </a:p>
          <a:p>
            <a:pPr eaLnBrk="1" hangingPunct="1"/>
            <a:endParaRPr lang="en-US" altLang="en-US" sz="1400"/>
          </a:p>
          <a:p>
            <a:pPr eaLnBrk="1" hangingPunct="1"/>
            <a:r>
              <a:rPr lang="en-US" altLang="en-US" sz="1400"/>
              <a:t>Because </a:t>
            </a:r>
            <a:r>
              <a:rPr lang="en-US" altLang="en-US" sz="1400" i="1"/>
              <a:t>s3 </a:t>
            </a:r>
            <a:r>
              <a:rPr lang="en-US" altLang="en-US" sz="1400"/>
              <a:t>is an input to </a:t>
            </a:r>
            <a:r>
              <a:rPr lang="en-US" altLang="en-US" sz="1400" i="1"/>
              <a:t>B1</a:t>
            </a:r>
            <a:r>
              <a:rPr lang="en-US" altLang="en-US" sz="1400"/>
              <a:t>, it is intuitive to assume that </a:t>
            </a:r>
            <a:r>
              <a:rPr lang="en-US" altLang="en-US" sz="1400" i="1"/>
              <a:t>B1</a:t>
            </a:r>
            <a:r>
              <a:rPr lang="en-US" altLang="en-US" sz="1400"/>
              <a:t>’s behavioral specification needs to be invoked when </a:t>
            </a:r>
            <a:r>
              <a:rPr lang="en-US" altLang="en-US" sz="1400" i="1"/>
              <a:t>s3</a:t>
            </a:r>
            <a:r>
              <a:rPr lang="en-US" altLang="en-US" sz="1400"/>
              <a:t>’s value changes. </a:t>
            </a:r>
          </a:p>
          <a:p>
            <a:pPr eaLnBrk="1" hangingPunct="1"/>
            <a:endParaRPr lang="en-US" altLang="en-US" sz="1400"/>
          </a:p>
          <a:p>
            <a:pPr eaLnBrk="1" hangingPunct="1"/>
            <a:r>
              <a:rPr lang="en-US" altLang="en-US" sz="1400"/>
              <a:t>Because of this computation, it is possible that signals </a:t>
            </a:r>
            <a:r>
              <a:rPr lang="en-US" altLang="en-US" sz="1400" i="1"/>
              <a:t>s4</a:t>
            </a:r>
            <a:r>
              <a:rPr lang="en-US" altLang="en-US" sz="1400"/>
              <a:t>, </a:t>
            </a:r>
            <a:r>
              <a:rPr lang="en-US" altLang="en-US" sz="1400" i="1"/>
              <a:t>s5</a:t>
            </a:r>
            <a:r>
              <a:rPr lang="en-US" altLang="en-US" sz="1400"/>
              <a:t>, and </a:t>
            </a:r>
            <a:r>
              <a:rPr lang="en-US" altLang="en-US" sz="1400" i="1"/>
              <a:t>s6 </a:t>
            </a:r>
            <a:r>
              <a:rPr lang="en-US" altLang="en-US" sz="1400"/>
              <a:t>will subsequently change in value.</a:t>
            </a:r>
          </a:p>
          <a:p>
            <a:pPr eaLnBrk="1" hangingPunct="1"/>
            <a:endParaRPr lang="en-US" altLang="en-US" sz="1400"/>
          </a:p>
          <a:p>
            <a:pPr eaLnBrk="1" hangingPunct="1"/>
            <a:r>
              <a:rPr lang="en-US" altLang="en-US" sz="1400"/>
              <a:t>The bottom figure shows an example of discrete signal waveforms over time as recorded during an HDL simulation.</a:t>
            </a:r>
          </a:p>
        </p:txBody>
      </p:sp>
      <p:pic>
        <p:nvPicPr>
          <p:cNvPr id="21509" name="Picture 6">
            <a:extLst>
              <a:ext uri="{FF2B5EF4-FFF2-40B4-BE49-F238E27FC236}">
                <a16:creationId xmlns:a16="http://schemas.microsoft.com/office/drawing/2014/main" id="{0F20D6C3-D491-D890-E922-3BB6E58AD5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3011488"/>
            <a:ext cx="3787775" cy="2101850"/>
          </a:xfrm>
          <a:noFill/>
          <a:extLst>
            <a:ext uri="{91240B29-F687-4F45-9708-019B960494DF}">
              <a14:hiddenLine xmlns:a14="http://schemas.microsoft.com/office/drawing/2010/main" w="12700">
                <a:solidFill>
                  <a:schemeClr val="tx1"/>
                </a:solidFill>
                <a:miter lim="800000"/>
                <a:headEnd/>
                <a:tailEnd/>
              </a14:hiddenLine>
            </a:ext>
          </a:extLst>
        </p:spPr>
      </p:pic>
      <p:sp>
        <p:nvSpPr>
          <p:cNvPr id="21510" name="Rectangle 7">
            <a:extLst>
              <a:ext uri="{FF2B5EF4-FFF2-40B4-BE49-F238E27FC236}">
                <a16:creationId xmlns:a16="http://schemas.microsoft.com/office/drawing/2014/main" id="{0D6C2699-61C9-BEC1-A385-04D8C9CA077A}"/>
              </a:ext>
            </a:extLst>
          </p:cNvPr>
          <p:cNvSpPr>
            <a:spLocks noChangeArrowheads="1"/>
          </p:cNvSpPr>
          <p:nvPr/>
        </p:nvSpPr>
        <p:spPr bwMode="auto">
          <a:xfrm>
            <a:off x="4572000" y="5065713"/>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Hardware description language (HDL) model signal changes over time recorded as waveforms. HDL signals have discrete values and change at discrete time intervals. The vertical lines in the waveform display help the user to align signal changes visually. The waveforms show bit-signal values simply</a:t>
            </a:r>
          </a:p>
          <a:p>
            <a:r>
              <a:rPr lang="en-US" altLang="en-US" sz="1000"/>
              <a:t>by level and illustrate more complex signal values by annotation, like the integer values in the lowest waveform.</a:t>
            </a:r>
          </a:p>
        </p:txBody>
      </p:sp>
      <p:pic>
        <p:nvPicPr>
          <p:cNvPr id="21511" name="Picture 8">
            <a:extLst>
              <a:ext uri="{FF2B5EF4-FFF2-40B4-BE49-F238E27FC236}">
                <a16:creationId xmlns:a16="http://schemas.microsoft.com/office/drawing/2014/main" id="{FA5DE437-3488-5C14-B46E-1BCEBF63C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730250"/>
            <a:ext cx="378618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614F00FE-9999-B742-6DCF-1C367FA34D5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065F44-8AF1-4BDC-BFF1-E68507B50DCB}"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33D742A1-5523-B44D-416C-1EEAF2143DE7}"/>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AF4F7AEB-9E6F-E87F-F4BF-9DAF5323B815}"/>
              </a:ext>
            </a:extLst>
          </p:cNvPr>
          <p:cNvSpPr>
            <a:spLocks noGrp="1" noChangeArrowheads="1"/>
          </p:cNvSpPr>
          <p:nvPr>
            <p:ph type="body" idx="1"/>
          </p:nvPr>
        </p:nvSpPr>
        <p:spPr/>
        <p:txBody>
          <a:bodyPr/>
          <a:lstStyle/>
          <a:p>
            <a:pPr eaLnBrk="1" hangingPunct="1"/>
            <a:r>
              <a:rPr lang="en-US" altLang="en-US"/>
              <a:t>HDLs and Simulation Engines</a:t>
            </a:r>
          </a:p>
          <a:p>
            <a:pPr lvl="1" eaLnBrk="1" hangingPunct="1"/>
            <a:r>
              <a:rPr lang="en-US" altLang="en-US"/>
              <a:t>Hardware description languages</a:t>
            </a:r>
          </a:p>
          <a:p>
            <a:pPr lvl="1" eaLnBrk="1" hangingPunct="1"/>
            <a:r>
              <a:rPr lang="en-US" altLang="en-US"/>
              <a:t>Simulation engines: introduction</a:t>
            </a:r>
          </a:p>
          <a:p>
            <a:pPr lvl="1" eaLnBrk="1" hangingPunct="1"/>
            <a:r>
              <a:rPr lang="en-US" altLang="en-US"/>
              <a:t>Event-driven simulation</a:t>
            </a:r>
          </a:p>
          <a:p>
            <a:pPr lvl="1" eaLnBrk="1" hangingPunct="1"/>
            <a:r>
              <a:rPr lang="en-US" altLang="en-US"/>
              <a:t>Cycle-based simulation</a:t>
            </a:r>
          </a:p>
          <a:p>
            <a:pPr lvl="1" eaLnBrk="1" hangingPunct="1"/>
            <a:endParaRPr lang="en-US" altLang="en-US"/>
          </a:p>
          <a:p>
            <a:r>
              <a:rPr lang="en-US" altLang="en-US"/>
              <a:t>Creating Environments</a:t>
            </a:r>
          </a:p>
          <a:p>
            <a:pPr lvl="1"/>
            <a:r>
              <a:rPr lang="en-US" altLang="en-US"/>
              <a:t>Test bench writing using HDLs</a:t>
            </a:r>
          </a:p>
          <a:p>
            <a:pPr lvl="1"/>
            <a:r>
              <a:rPr lang="en-US" altLang="en-US"/>
              <a:t>High-level verification languages (HVLs)</a:t>
            </a:r>
          </a:p>
          <a:p>
            <a:pPr lvl="1"/>
            <a:r>
              <a:rPr lang="en-US" altLang="en-US"/>
              <a:t>Other test bench tools</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a:extLst>
              <a:ext uri="{FF2B5EF4-FFF2-40B4-BE49-F238E27FC236}">
                <a16:creationId xmlns:a16="http://schemas.microsoft.com/office/drawing/2014/main" id="{F0F50196-709B-E93D-C048-2999B03E662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EB0CBE-8AE2-4932-ACAC-399C38337287}" type="slidenum">
              <a:rPr lang="de-DE" altLang="en-US">
                <a:solidFill>
                  <a:schemeClr val="bg1"/>
                </a:solidFill>
              </a:rPr>
              <a:pPr/>
              <a:t>20</a:t>
            </a:fld>
            <a:endParaRPr lang="de-DE" altLang="en-US">
              <a:solidFill>
                <a:schemeClr val="bg1"/>
              </a:solidFill>
            </a:endParaRPr>
          </a:p>
        </p:txBody>
      </p:sp>
      <p:sp>
        <p:nvSpPr>
          <p:cNvPr id="22531" name="Rectangle 2">
            <a:extLst>
              <a:ext uri="{FF2B5EF4-FFF2-40B4-BE49-F238E27FC236}">
                <a16:creationId xmlns:a16="http://schemas.microsoft.com/office/drawing/2014/main" id="{3C621DF5-5AF6-9321-6EDB-7E60F7469A6E}"/>
              </a:ext>
            </a:extLst>
          </p:cNvPr>
          <p:cNvSpPr>
            <a:spLocks noGrp="1" noChangeArrowheads="1"/>
          </p:cNvSpPr>
          <p:nvPr>
            <p:ph type="title"/>
          </p:nvPr>
        </p:nvSpPr>
        <p:spPr/>
        <p:txBody>
          <a:bodyPr/>
          <a:lstStyle/>
          <a:p>
            <a:pPr eaLnBrk="1" hangingPunct="1"/>
            <a:r>
              <a:rPr lang="en-US" altLang="en-US"/>
              <a:t>Model Evaluation Over Time</a:t>
            </a:r>
          </a:p>
        </p:txBody>
      </p:sp>
      <p:sp>
        <p:nvSpPr>
          <p:cNvPr id="22532" name="Rectangle 4">
            <a:extLst>
              <a:ext uri="{FF2B5EF4-FFF2-40B4-BE49-F238E27FC236}">
                <a16:creationId xmlns:a16="http://schemas.microsoft.com/office/drawing/2014/main" id="{3A5CA0AB-A605-558A-4C14-930F76E93328}"/>
              </a:ext>
            </a:extLst>
          </p:cNvPr>
          <p:cNvSpPr>
            <a:spLocks noGrp="1" noChangeArrowheads="1"/>
          </p:cNvSpPr>
          <p:nvPr>
            <p:ph type="body" sz="half" idx="1"/>
          </p:nvPr>
        </p:nvSpPr>
        <p:spPr/>
        <p:txBody>
          <a:bodyPr/>
          <a:lstStyle/>
          <a:p>
            <a:pPr eaLnBrk="1" hangingPunct="1"/>
            <a:r>
              <a:rPr lang="en-US" altLang="en-US" sz="1400"/>
              <a:t>There are two fundamentally different algorithms to control simulation over time as specified in the top figure.</a:t>
            </a:r>
          </a:p>
          <a:p>
            <a:pPr eaLnBrk="1" hangingPunct="1"/>
            <a:endParaRPr lang="en-US" altLang="en-US" sz="1200"/>
          </a:p>
          <a:p>
            <a:pPr eaLnBrk="1" hangingPunct="1"/>
            <a:r>
              <a:rPr lang="en-US" altLang="en-US" sz="1400"/>
              <a:t>Algorithm 1 is useful only if it is very likely that at every evaluation time there are new values to be calculated.</a:t>
            </a:r>
          </a:p>
          <a:p>
            <a:pPr eaLnBrk="1" hangingPunct="1"/>
            <a:endParaRPr lang="en-US" altLang="en-US" sz="1200"/>
          </a:p>
          <a:p>
            <a:pPr eaLnBrk="1" hangingPunct="1"/>
            <a:r>
              <a:rPr lang="en-US" altLang="en-US" sz="1400"/>
              <a:t>Algorithm 2 can only function if the simulation engine has knowledge about which events it has to evaluate at the current time or any point in future model time. </a:t>
            </a:r>
          </a:p>
          <a:p>
            <a:pPr eaLnBrk="1" hangingPunct="1"/>
            <a:endParaRPr lang="en-US" altLang="en-US" sz="1200"/>
          </a:p>
          <a:p>
            <a:pPr eaLnBrk="1" hangingPunct="1"/>
            <a:r>
              <a:rPr lang="en-US" altLang="en-US" sz="1400"/>
              <a:t>The model objects (blocks and signals) need to notify the simulation engine about future changes. </a:t>
            </a:r>
          </a:p>
          <a:p>
            <a:pPr eaLnBrk="1" hangingPunct="1"/>
            <a:endParaRPr lang="en-US" altLang="en-US" sz="1200"/>
          </a:p>
          <a:p>
            <a:pPr eaLnBrk="1" hangingPunct="1"/>
            <a:r>
              <a:rPr lang="en-US" altLang="en-US" sz="1400"/>
              <a:t>This notification about change or update information is called </a:t>
            </a:r>
            <a:r>
              <a:rPr lang="en-US" altLang="en-US" sz="1400" b="1"/>
              <a:t>scheduling</a:t>
            </a:r>
            <a:r>
              <a:rPr lang="en-US" altLang="en-US" sz="1400"/>
              <a:t>. </a:t>
            </a:r>
          </a:p>
          <a:p>
            <a:pPr eaLnBrk="1" hangingPunct="1"/>
            <a:endParaRPr lang="en-US" altLang="en-US" sz="1200"/>
          </a:p>
          <a:p>
            <a:pPr eaLnBrk="1" hangingPunct="1"/>
            <a:r>
              <a:rPr lang="en-US" altLang="en-US" sz="1400"/>
              <a:t>By using the scheduling information, the simulation engine is able to skip time intervals during which no work is scheduled, a performance advantage for the simulation.</a:t>
            </a:r>
          </a:p>
          <a:p>
            <a:pPr eaLnBrk="1" hangingPunct="1"/>
            <a:endParaRPr lang="en-US" altLang="en-US" sz="1400"/>
          </a:p>
        </p:txBody>
      </p:sp>
      <p:pic>
        <p:nvPicPr>
          <p:cNvPr id="22533" name="Picture 7">
            <a:extLst>
              <a:ext uri="{FF2B5EF4-FFF2-40B4-BE49-F238E27FC236}">
                <a16:creationId xmlns:a16="http://schemas.microsoft.com/office/drawing/2014/main" id="{B64323A5-E0A0-2B79-BDCC-DDA2657762C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863600"/>
            <a:ext cx="4197350" cy="2332038"/>
          </a:xfrm>
          <a:noFill/>
          <a:extLst>
            <a:ext uri="{909E8E84-426E-40DD-AFC4-6F175D3DCCD1}">
              <a14:hiddenFill xmlns:a14="http://schemas.microsoft.com/office/drawing/2010/main">
                <a:solidFill>
                  <a:srgbClr val="FFFFFF"/>
                </a:solidFill>
              </a14:hiddenFill>
            </a:ext>
          </a:extLst>
        </p:spPr>
      </p:pic>
      <p:pic>
        <p:nvPicPr>
          <p:cNvPr id="22534" name="Picture 8">
            <a:extLst>
              <a:ext uri="{FF2B5EF4-FFF2-40B4-BE49-F238E27FC236}">
                <a16:creationId xmlns:a16="http://schemas.microsoft.com/office/drawing/2014/main" id="{273C69E8-9150-E545-9F36-F104840E5C8D}"/>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24488" y="3505960"/>
            <a:ext cx="2703512" cy="1558925"/>
          </a:xfrm>
          <a:noFill/>
          <a:extLst>
            <a:ext uri="{91240B29-F687-4F45-9708-019B960494DF}">
              <a14:hiddenLine xmlns:a14="http://schemas.microsoft.com/office/drawing/2010/main" w="12700">
                <a:solidFill>
                  <a:schemeClr val="tx1"/>
                </a:solidFill>
                <a:miter lim="800000"/>
                <a:headEnd/>
                <a:tailEnd/>
              </a14:hiddenLine>
            </a:ext>
          </a:extLst>
        </p:spPr>
      </p:pic>
      <p:pic>
        <p:nvPicPr>
          <p:cNvPr id="2" name="Picture 1" descr="A group of letters on a white background&#10;&#10;Description automatically generated">
            <a:extLst>
              <a:ext uri="{FF2B5EF4-FFF2-40B4-BE49-F238E27FC236}">
                <a16:creationId xmlns:a16="http://schemas.microsoft.com/office/drawing/2014/main" id="{4C80C8CD-B696-3A9C-157B-364AF2D23AD6}"/>
              </a:ext>
            </a:extLst>
          </p:cNvPr>
          <p:cNvPicPr>
            <a:picLocks noChangeAspect="1"/>
          </p:cNvPicPr>
          <p:nvPr/>
        </p:nvPicPr>
        <p:blipFill>
          <a:blip r:embed="rId5"/>
          <a:stretch>
            <a:fillRect/>
          </a:stretch>
        </p:blipFill>
        <p:spPr>
          <a:xfrm>
            <a:off x="4575589" y="5668962"/>
            <a:ext cx="4564822" cy="500684"/>
          </a:xfrm>
          <a:prstGeom prst="rect">
            <a:avLst/>
          </a:prstGeom>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a:extLst>
              <a:ext uri="{FF2B5EF4-FFF2-40B4-BE49-F238E27FC236}">
                <a16:creationId xmlns:a16="http://schemas.microsoft.com/office/drawing/2014/main" id="{DE29DCA4-3F53-5BEB-3AF8-B6A12EB40D7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895B79-871E-4B7D-B7EC-650D6AB75C4B}" type="slidenum">
              <a:rPr lang="de-DE" altLang="en-US">
                <a:solidFill>
                  <a:schemeClr val="bg1"/>
                </a:solidFill>
              </a:rPr>
              <a:pPr/>
              <a:t>21</a:t>
            </a:fld>
            <a:endParaRPr lang="de-DE" altLang="en-US">
              <a:solidFill>
                <a:schemeClr val="bg1"/>
              </a:solidFill>
            </a:endParaRPr>
          </a:p>
        </p:txBody>
      </p:sp>
      <p:sp>
        <p:nvSpPr>
          <p:cNvPr id="23555" name="Rectangle 2">
            <a:extLst>
              <a:ext uri="{FF2B5EF4-FFF2-40B4-BE49-F238E27FC236}">
                <a16:creationId xmlns:a16="http://schemas.microsoft.com/office/drawing/2014/main" id="{9DF22071-1142-9E98-B093-61260E3AA078}"/>
              </a:ext>
            </a:extLst>
          </p:cNvPr>
          <p:cNvSpPr>
            <a:spLocks noGrp="1" noChangeArrowheads="1"/>
          </p:cNvSpPr>
          <p:nvPr>
            <p:ph type="title"/>
          </p:nvPr>
        </p:nvSpPr>
        <p:spPr/>
        <p:txBody>
          <a:bodyPr/>
          <a:lstStyle/>
          <a:p>
            <a:pPr eaLnBrk="1" hangingPunct="1"/>
            <a:r>
              <a:rPr lang="en-US" altLang="en-US"/>
              <a:t>Event-Driven Control of Model Evaluation I</a:t>
            </a:r>
          </a:p>
        </p:txBody>
      </p:sp>
      <p:sp>
        <p:nvSpPr>
          <p:cNvPr id="23556" name="Rectangle 4">
            <a:extLst>
              <a:ext uri="{FF2B5EF4-FFF2-40B4-BE49-F238E27FC236}">
                <a16:creationId xmlns:a16="http://schemas.microsoft.com/office/drawing/2014/main" id="{50D5F0C4-3B50-645D-4B28-B56958D61D38}"/>
              </a:ext>
            </a:extLst>
          </p:cNvPr>
          <p:cNvSpPr>
            <a:spLocks noGrp="1" noChangeArrowheads="1"/>
          </p:cNvSpPr>
          <p:nvPr>
            <p:ph type="body" sz="half" idx="1"/>
          </p:nvPr>
        </p:nvSpPr>
        <p:spPr/>
        <p:txBody>
          <a:bodyPr/>
          <a:lstStyle/>
          <a:p>
            <a:pPr eaLnBrk="1" hangingPunct="1"/>
            <a:r>
              <a:rPr lang="en-US" altLang="en-US" sz="1400"/>
              <a:t>We assume, as an example, that a specific update occurs on the input </a:t>
            </a:r>
            <a:r>
              <a:rPr lang="en-US" altLang="en-US" sz="1400" i="1"/>
              <a:t>i2</a:t>
            </a:r>
            <a:r>
              <a:rPr lang="en-US" altLang="en-US" sz="1400"/>
              <a:t>.</a:t>
            </a:r>
          </a:p>
          <a:p>
            <a:pPr eaLnBrk="1" hangingPunct="1"/>
            <a:endParaRPr lang="en-US" altLang="en-US" sz="1400"/>
          </a:p>
          <a:p>
            <a:pPr eaLnBrk="1" hangingPunct="1"/>
            <a:r>
              <a:rPr lang="en-US" altLang="en-US" sz="1400"/>
              <a:t>Initially, after a series of signal changes (</a:t>
            </a:r>
            <a:r>
              <a:rPr lang="en-US" altLang="en-US" sz="1400" i="1"/>
              <a:t>s7</a:t>
            </a:r>
            <a:r>
              <a:rPr lang="en-US" altLang="en-US" sz="1400"/>
              <a:t>, </a:t>
            </a:r>
            <a:r>
              <a:rPr lang="en-US" altLang="en-US" sz="1400" i="1"/>
              <a:t>s8</a:t>
            </a:r>
            <a:r>
              <a:rPr lang="en-US" altLang="en-US" sz="1400"/>
              <a:t>), block </a:t>
            </a:r>
            <a:r>
              <a:rPr lang="en-US" altLang="en-US" sz="1400" i="1"/>
              <a:t>B1 </a:t>
            </a:r>
            <a:r>
              <a:rPr lang="en-US" altLang="en-US" sz="1400"/>
              <a:t>is activated, which results in a change of signal </a:t>
            </a:r>
            <a:r>
              <a:rPr lang="en-US" altLang="en-US" sz="1400" i="1"/>
              <a:t>s6</a:t>
            </a:r>
            <a:r>
              <a:rPr lang="en-US" altLang="en-US" sz="1400"/>
              <a:t>.</a:t>
            </a:r>
          </a:p>
          <a:p>
            <a:pPr eaLnBrk="1" hangingPunct="1"/>
            <a:endParaRPr lang="en-US" altLang="en-US" sz="1400"/>
          </a:p>
          <a:p>
            <a:pPr eaLnBrk="1" hangingPunct="1"/>
            <a:r>
              <a:rPr lang="en-US" altLang="en-US" sz="1400"/>
              <a:t>This causes a scheduled change, marked as (</a:t>
            </a:r>
            <a:r>
              <a:rPr lang="en-US" altLang="en-US" sz="1400" i="1"/>
              <a:t>3</a:t>
            </a:r>
            <a:r>
              <a:rPr lang="en-US" altLang="en-US" sz="1400"/>
              <a:t>), of </a:t>
            </a:r>
            <a:r>
              <a:rPr lang="en-US" altLang="en-US" sz="1400" i="1"/>
              <a:t>block B</a:t>
            </a:r>
            <a:r>
              <a:rPr lang="en-US" altLang="en-US" sz="1400"/>
              <a:t>’s output port, the signal connected to it (</a:t>
            </a:r>
            <a:r>
              <a:rPr lang="en-US" altLang="en-US" sz="1400" i="1"/>
              <a:t>s9</a:t>
            </a:r>
            <a:r>
              <a:rPr lang="en-US" altLang="en-US" sz="1400"/>
              <a:t>) and the activation of block </a:t>
            </a:r>
            <a:r>
              <a:rPr lang="en-US" altLang="en-US" sz="1400" i="1"/>
              <a:t>B2 </a:t>
            </a:r>
            <a:r>
              <a:rPr lang="en-US" altLang="en-US" sz="1400"/>
              <a:t>(</a:t>
            </a:r>
            <a:r>
              <a:rPr lang="en-US" altLang="en-US" sz="1400" i="1"/>
              <a:t>2</a:t>
            </a:r>
            <a:r>
              <a:rPr lang="en-US" altLang="en-US" sz="1400"/>
              <a:t>). </a:t>
            </a:r>
          </a:p>
          <a:p>
            <a:pPr eaLnBrk="1" hangingPunct="1"/>
            <a:endParaRPr lang="en-US" altLang="en-US" sz="1400"/>
          </a:p>
          <a:p>
            <a:pPr eaLnBrk="1" hangingPunct="1"/>
            <a:r>
              <a:rPr lang="en-US" altLang="en-US" sz="1400"/>
              <a:t>The signal change on </a:t>
            </a:r>
            <a:r>
              <a:rPr lang="en-US" altLang="en-US" sz="1400" i="1"/>
              <a:t>s9 </a:t>
            </a:r>
            <a:r>
              <a:rPr lang="en-US" altLang="en-US" sz="1400"/>
              <a:t>ripples into block </a:t>
            </a:r>
            <a:r>
              <a:rPr lang="en-US" altLang="en-US" sz="1400" i="1"/>
              <a:t>C</a:t>
            </a:r>
            <a:r>
              <a:rPr lang="en-US" altLang="en-US" sz="1400"/>
              <a:t>, causes the call of </a:t>
            </a:r>
            <a:r>
              <a:rPr lang="en-US" altLang="en-US" sz="1400" i="1"/>
              <a:t>C1 </a:t>
            </a:r>
            <a:r>
              <a:rPr lang="en-US" altLang="en-US" sz="1400"/>
              <a:t>and a change event on signal </a:t>
            </a:r>
            <a:r>
              <a:rPr lang="en-US" altLang="en-US" sz="1400" i="1"/>
              <a:t>s11 </a:t>
            </a:r>
            <a:r>
              <a:rPr lang="en-US" altLang="en-US" sz="1400"/>
              <a:t>(</a:t>
            </a:r>
            <a:r>
              <a:rPr lang="en-US" altLang="en-US" sz="1400" i="1"/>
              <a:t>4</a:t>
            </a:r>
            <a:r>
              <a:rPr lang="en-US" altLang="en-US" sz="1400"/>
              <a:t>). </a:t>
            </a:r>
          </a:p>
          <a:p>
            <a:pPr eaLnBrk="1" hangingPunct="1"/>
            <a:endParaRPr lang="en-US" altLang="en-US" sz="1400"/>
          </a:p>
          <a:p>
            <a:pPr eaLnBrk="1" hangingPunct="1"/>
            <a:r>
              <a:rPr lang="en-US" altLang="en-US" sz="1400"/>
              <a:t>After the activation of </a:t>
            </a:r>
            <a:r>
              <a:rPr lang="en-US" altLang="en-US" sz="1400" i="1"/>
              <a:t>C3</a:t>
            </a:r>
            <a:r>
              <a:rPr lang="en-US" altLang="en-US" sz="1400"/>
              <a:t>, the signals </a:t>
            </a:r>
            <a:r>
              <a:rPr lang="en-US" altLang="en-US" sz="1400" i="1"/>
              <a:t>s12 </a:t>
            </a:r>
            <a:r>
              <a:rPr lang="en-US" altLang="en-US" sz="1400"/>
              <a:t>and </a:t>
            </a:r>
            <a:r>
              <a:rPr lang="en-US" altLang="en-US" sz="1400" i="1"/>
              <a:t>s13 </a:t>
            </a:r>
            <a:r>
              <a:rPr lang="en-US" altLang="en-US" sz="1400"/>
              <a:t>change. </a:t>
            </a:r>
          </a:p>
          <a:p>
            <a:pPr eaLnBrk="1" hangingPunct="1"/>
            <a:endParaRPr lang="en-US" altLang="en-US" sz="1400"/>
          </a:p>
          <a:p>
            <a:pPr eaLnBrk="1" hangingPunct="1"/>
            <a:r>
              <a:rPr lang="en-US" altLang="en-US" sz="1400"/>
              <a:t>Because </a:t>
            </a:r>
            <a:r>
              <a:rPr lang="en-US" altLang="en-US" sz="1400" i="1"/>
              <a:t>s12 </a:t>
            </a:r>
            <a:r>
              <a:rPr lang="en-US" altLang="en-US" sz="1400"/>
              <a:t>is also an input to block </a:t>
            </a:r>
            <a:r>
              <a:rPr lang="en-US" altLang="en-US" sz="1400" i="1"/>
              <a:t>C1</a:t>
            </a:r>
            <a:r>
              <a:rPr lang="en-US" altLang="en-US" sz="1400"/>
              <a:t>, this block has to be activated again. </a:t>
            </a:r>
          </a:p>
        </p:txBody>
      </p:sp>
      <p:pic>
        <p:nvPicPr>
          <p:cNvPr id="23557" name="Picture 7">
            <a:extLst>
              <a:ext uri="{FF2B5EF4-FFF2-40B4-BE49-F238E27FC236}">
                <a16:creationId xmlns:a16="http://schemas.microsoft.com/office/drawing/2014/main" id="{2A865749-AEFB-B434-069A-449CB1840AF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64100" y="698500"/>
            <a:ext cx="4000500" cy="2287588"/>
          </a:xfrm>
          <a:noFill/>
          <a:extLst>
            <a:ext uri="{91240B29-F687-4F45-9708-019B960494DF}">
              <a14:hiddenLine xmlns:a14="http://schemas.microsoft.com/office/drawing/2010/main" w="12700">
                <a:solidFill>
                  <a:schemeClr val="tx1"/>
                </a:solidFill>
                <a:miter lim="800000"/>
                <a:headEnd/>
                <a:tailEnd/>
              </a14:hiddenLine>
            </a:ext>
          </a:extLst>
        </p:spPr>
      </p:pic>
      <p:pic>
        <p:nvPicPr>
          <p:cNvPr id="23558" name="Picture 8">
            <a:extLst>
              <a:ext uri="{FF2B5EF4-FFF2-40B4-BE49-F238E27FC236}">
                <a16:creationId xmlns:a16="http://schemas.microsoft.com/office/drawing/2014/main" id="{06060FC4-A0A6-E389-4F26-3361A2449CF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92675" y="3830638"/>
            <a:ext cx="3716338" cy="1836737"/>
          </a:xfrm>
          <a:noFill/>
          <a:extLst>
            <a:ext uri="{91240B29-F687-4F45-9708-019B960494DF}">
              <a14:hiddenLine xmlns:a14="http://schemas.microsoft.com/office/drawing/2010/main" w="12700">
                <a:solidFill>
                  <a:schemeClr val="tx1"/>
                </a:solidFill>
                <a:miter lim="800000"/>
                <a:headEnd/>
                <a:tailEnd/>
              </a14:hiddenLine>
            </a:ext>
          </a:extLst>
        </p:spPr>
      </p:pic>
      <p:sp>
        <p:nvSpPr>
          <p:cNvPr id="23559" name="Rectangle 9">
            <a:extLst>
              <a:ext uri="{FF2B5EF4-FFF2-40B4-BE49-F238E27FC236}">
                <a16:creationId xmlns:a16="http://schemas.microsoft.com/office/drawing/2014/main" id="{5D740D96-6FC7-2E17-9A24-A0DCB60451FC}"/>
              </a:ext>
            </a:extLst>
          </p:cNvPr>
          <p:cNvSpPr>
            <a:spLocks noChangeArrowheads="1"/>
          </p:cNvSpPr>
          <p:nvPr/>
        </p:nvSpPr>
        <p:spPr bwMode="auto">
          <a:xfrm>
            <a:off x="4572000" y="5654675"/>
            <a:ext cx="457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update sequence assuming all zero-delay events. The numbers in the shaded circles refer to the same marked key events in the top figure. The simulation engine orders the events dynamically as they occur on the model. </a:t>
            </a:r>
          </a:p>
        </p:txBody>
      </p:sp>
      <p:sp>
        <p:nvSpPr>
          <p:cNvPr id="23560" name="Rectangle 10">
            <a:extLst>
              <a:ext uri="{FF2B5EF4-FFF2-40B4-BE49-F238E27FC236}">
                <a16:creationId xmlns:a16="http://schemas.microsoft.com/office/drawing/2014/main" id="{BC0FE83B-0869-1EBC-5186-2BDAE22E6BD1}"/>
              </a:ext>
            </a:extLst>
          </p:cNvPr>
          <p:cNvSpPr>
            <a:spLocks noChangeArrowheads="1"/>
          </p:cNvSpPr>
          <p:nvPr/>
        </p:nvSpPr>
        <p:spPr bwMode="auto">
          <a:xfrm>
            <a:off x="4572000" y="2970213"/>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 change of the signal value on input </a:t>
            </a:r>
            <a:r>
              <a:rPr lang="en-US" altLang="en-US" sz="1000" i="1"/>
              <a:t>i2</a:t>
            </a:r>
            <a:r>
              <a:rPr lang="en-US" altLang="en-US" sz="1000"/>
              <a:t> results in a series of updates to Model A. The dashed arrows show how the change propagates over time. The sequence of signal changes and corresponding key model updates are marked by the numbered circles.</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9531DEFD-F3A7-CA52-1516-FD0B051C857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3AC82F-C084-47DC-8C87-98B3FDE00F25}" type="slidenum">
              <a:rPr lang="de-DE" altLang="en-US">
                <a:solidFill>
                  <a:schemeClr val="bg1"/>
                </a:solidFill>
              </a:rPr>
              <a:pPr/>
              <a:t>22</a:t>
            </a:fld>
            <a:endParaRPr lang="de-DE" altLang="en-US">
              <a:solidFill>
                <a:schemeClr val="bg1"/>
              </a:solidFill>
            </a:endParaRPr>
          </a:p>
        </p:txBody>
      </p:sp>
      <p:sp>
        <p:nvSpPr>
          <p:cNvPr id="24579" name="Rectangle 4">
            <a:extLst>
              <a:ext uri="{FF2B5EF4-FFF2-40B4-BE49-F238E27FC236}">
                <a16:creationId xmlns:a16="http://schemas.microsoft.com/office/drawing/2014/main" id="{D7647179-2C23-B7E6-26E0-F3D95D517376}"/>
              </a:ext>
            </a:extLst>
          </p:cNvPr>
          <p:cNvSpPr>
            <a:spLocks noGrp="1" noChangeArrowheads="1"/>
          </p:cNvSpPr>
          <p:nvPr>
            <p:ph type="title"/>
          </p:nvPr>
        </p:nvSpPr>
        <p:spPr/>
        <p:txBody>
          <a:bodyPr/>
          <a:lstStyle/>
          <a:p>
            <a:pPr eaLnBrk="1" hangingPunct="1"/>
            <a:r>
              <a:rPr lang="en-US" altLang="en-US"/>
              <a:t>Event-Driven Control of Model Evaluation II</a:t>
            </a:r>
          </a:p>
        </p:txBody>
      </p:sp>
      <p:sp>
        <p:nvSpPr>
          <p:cNvPr id="24580" name="Rectangle 3">
            <a:extLst>
              <a:ext uri="{FF2B5EF4-FFF2-40B4-BE49-F238E27FC236}">
                <a16:creationId xmlns:a16="http://schemas.microsoft.com/office/drawing/2014/main" id="{210E0F49-4C32-5030-1CA3-E91F545BC3A2}"/>
              </a:ext>
            </a:extLst>
          </p:cNvPr>
          <p:cNvSpPr>
            <a:spLocks noGrp="1" noChangeArrowheads="1"/>
          </p:cNvSpPr>
          <p:nvPr>
            <p:ph type="body" sz="half" idx="1"/>
          </p:nvPr>
        </p:nvSpPr>
        <p:spPr/>
        <p:txBody>
          <a:bodyPr/>
          <a:lstStyle/>
          <a:p>
            <a:pPr eaLnBrk="1" hangingPunct="1"/>
            <a:r>
              <a:rPr lang="en-US" altLang="en-US" sz="1400"/>
              <a:t>We call the described evaluation strategy </a:t>
            </a:r>
            <a:r>
              <a:rPr lang="en-US" altLang="en-US" sz="1400" i="1"/>
              <a:t>event-driven</a:t>
            </a:r>
            <a:r>
              <a:rPr lang="en-US" altLang="en-US" sz="1400"/>
              <a:t>. </a:t>
            </a:r>
          </a:p>
          <a:p>
            <a:pPr eaLnBrk="1" hangingPunct="1"/>
            <a:endParaRPr lang="en-US" altLang="en-US" sz="1400"/>
          </a:p>
          <a:p>
            <a:pPr eaLnBrk="1" hangingPunct="1"/>
            <a:r>
              <a:rPr lang="en-US" altLang="en-US" sz="1400"/>
              <a:t>Whenever an event occurs, such as the update of a signal, the simulation engine schedules the computation of all the blocks, which are sinks of this signal. </a:t>
            </a:r>
          </a:p>
          <a:p>
            <a:pPr eaLnBrk="1" hangingPunct="1"/>
            <a:endParaRPr lang="en-US" altLang="en-US" sz="1400"/>
          </a:p>
          <a:p>
            <a:pPr eaLnBrk="1" hangingPunct="1"/>
            <a:r>
              <a:rPr lang="en-US" altLang="en-US" sz="1400"/>
              <a:t>If these blocks update their output signals, the changes propagate further in the same way.</a:t>
            </a:r>
          </a:p>
          <a:p>
            <a:pPr eaLnBrk="1" hangingPunct="1"/>
            <a:endParaRPr lang="en-US" altLang="en-US" sz="1400"/>
          </a:p>
          <a:p>
            <a:pPr eaLnBrk="1" hangingPunct="1"/>
            <a:r>
              <a:rPr lang="en-US" altLang="en-US" sz="1400"/>
              <a:t>We can now combine the two key aspects of the event-driven simulation approach, shown on the figure to the right.</a:t>
            </a:r>
          </a:p>
          <a:p>
            <a:pPr eaLnBrk="1" hangingPunct="1"/>
            <a:endParaRPr lang="en-US" altLang="en-US" sz="1400"/>
          </a:p>
          <a:p>
            <a:pPr eaLnBrk="1" hangingPunct="1"/>
            <a:r>
              <a:rPr lang="en-US" altLang="en-US" sz="1400"/>
              <a:t>It appears obvious that event-driven simulation is quite efficient because the strategy implies that the simulation engine only does the work necessary to evaluate model changes. </a:t>
            </a:r>
          </a:p>
          <a:p>
            <a:pPr eaLnBrk="1" hangingPunct="1"/>
            <a:endParaRPr lang="en-US" altLang="en-US" sz="1400"/>
          </a:p>
          <a:p>
            <a:pPr eaLnBrk="1" hangingPunct="1"/>
            <a:r>
              <a:rPr lang="en-US" altLang="en-US" sz="1400"/>
              <a:t>Extraneous computations do not occur.</a:t>
            </a:r>
          </a:p>
        </p:txBody>
      </p:sp>
      <p:pic>
        <p:nvPicPr>
          <p:cNvPr id="24581" name="Picture 6">
            <a:extLst>
              <a:ext uri="{FF2B5EF4-FFF2-40B4-BE49-F238E27FC236}">
                <a16:creationId xmlns:a16="http://schemas.microsoft.com/office/drawing/2014/main" id="{39AC3579-230C-350F-9F42-7352A7EF7EC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2154238"/>
            <a:ext cx="4186238" cy="12446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a:extLst>
              <a:ext uri="{FF2B5EF4-FFF2-40B4-BE49-F238E27FC236}">
                <a16:creationId xmlns:a16="http://schemas.microsoft.com/office/drawing/2014/main" id="{F48F90C4-831A-09C3-2B69-ED0BC86F062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7A52AE-728B-4D49-BA04-4A6B12C9654D}" type="slidenum">
              <a:rPr lang="de-DE" altLang="en-US">
                <a:solidFill>
                  <a:schemeClr val="bg1"/>
                </a:solidFill>
              </a:rPr>
              <a:pPr/>
              <a:t>23</a:t>
            </a:fld>
            <a:endParaRPr lang="de-DE" altLang="en-US">
              <a:solidFill>
                <a:schemeClr val="bg1"/>
              </a:solidFill>
            </a:endParaRPr>
          </a:p>
        </p:txBody>
      </p:sp>
      <p:sp>
        <p:nvSpPr>
          <p:cNvPr id="25603" name="Rectangle 2">
            <a:extLst>
              <a:ext uri="{FF2B5EF4-FFF2-40B4-BE49-F238E27FC236}">
                <a16:creationId xmlns:a16="http://schemas.microsoft.com/office/drawing/2014/main" id="{0B7A4D74-28D8-7623-5A26-6265D097931C}"/>
              </a:ext>
            </a:extLst>
          </p:cNvPr>
          <p:cNvSpPr>
            <a:spLocks noGrp="1" noChangeArrowheads="1"/>
          </p:cNvSpPr>
          <p:nvPr>
            <p:ph type="title"/>
          </p:nvPr>
        </p:nvSpPr>
        <p:spPr/>
        <p:txBody>
          <a:bodyPr/>
          <a:lstStyle/>
          <a:p>
            <a:pPr eaLnBrk="1" hangingPunct="1"/>
            <a:r>
              <a:rPr lang="en-US" altLang="en-US" sz="2400" dirty="0"/>
              <a:t>Implementation Sketch of an Event-Driven</a:t>
            </a:r>
            <a:br>
              <a:rPr lang="en-US" altLang="en-US" sz="2400" dirty="0"/>
            </a:br>
            <a:r>
              <a:rPr lang="en-US" altLang="en-US" sz="2400" dirty="0"/>
              <a:t>Simulation Engine I</a:t>
            </a:r>
          </a:p>
        </p:txBody>
      </p:sp>
      <p:sp>
        <p:nvSpPr>
          <p:cNvPr id="25604" name="Rectangle 4">
            <a:extLst>
              <a:ext uri="{FF2B5EF4-FFF2-40B4-BE49-F238E27FC236}">
                <a16:creationId xmlns:a16="http://schemas.microsoft.com/office/drawing/2014/main" id="{25215F90-64C4-7FDE-F327-2E5F5027E9FD}"/>
              </a:ext>
            </a:extLst>
          </p:cNvPr>
          <p:cNvSpPr>
            <a:spLocks noGrp="1" noChangeArrowheads="1"/>
          </p:cNvSpPr>
          <p:nvPr>
            <p:ph type="body" sz="half" idx="1"/>
          </p:nvPr>
        </p:nvSpPr>
        <p:spPr/>
        <p:txBody>
          <a:bodyPr/>
          <a:lstStyle/>
          <a:p>
            <a:pPr eaLnBrk="1" hangingPunct="1"/>
            <a:r>
              <a:rPr lang="en-US" altLang="en-US" sz="1400"/>
              <a:t>The simulation engine needs to maintain the data structures to represent the model network, its interconnect topology, and the current state of the model (top figure).</a:t>
            </a:r>
          </a:p>
          <a:p>
            <a:pPr eaLnBrk="1" hangingPunct="1"/>
            <a:endParaRPr lang="en-US" altLang="en-US" sz="1200"/>
          </a:p>
          <a:p>
            <a:pPr eaLnBrk="1" hangingPunct="1"/>
            <a:r>
              <a:rPr lang="en-US" altLang="en-US" sz="1400"/>
              <a:t>Conceptual diagram of the central scheduling data structure at the heart of the execution control of an event-driven simulation engine is shown on the bottom figure. </a:t>
            </a:r>
          </a:p>
          <a:p>
            <a:pPr eaLnBrk="1" hangingPunct="1"/>
            <a:endParaRPr lang="en-US" altLang="en-US" sz="1200"/>
          </a:p>
          <a:p>
            <a:pPr eaLnBrk="1" hangingPunct="1"/>
            <a:r>
              <a:rPr lang="en-US" altLang="en-US" sz="1400"/>
              <a:t>Every model time with scheduled events has a linked </a:t>
            </a:r>
            <a:r>
              <a:rPr lang="en-US" altLang="en-US" sz="1400" b="1"/>
              <a:t>to-do</a:t>
            </a:r>
            <a:r>
              <a:rPr lang="en-US" altLang="en-US" sz="1400"/>
              <a:t> </a:t>
            </a:r>
            <a:r>
              <a:rPr lang="en-US" altLang="en-US" sz="1400" b="1"/>
              <a:t>list</a:t>
            </a:r>
            <a:r>
              <a:rPr lang="en-US" altLang="en-US" sz="1400"/>
              <a:t> containing information to enable the engine to execute the event. </a:t>
            </a:r>
          </a:p>
          <a:p>
            <a:pPr eaLnBrk="1" hangingPunct="1"/>
            <a:endParaRPr lang="en-US" altLang="en-US" sz="1200"/>
          </a:p>
          <a:p>
            <a:pPr eaLnBrk="1" hangingPunct="1"/>
            <a:r>
              <a:rPr lang="en-US" altLang="en-US" sz="1400"/>
              <a:t>Every to-do list is anchored at a particular position of the time wheel. </a:t>
            </a:r>
          </a:p>
          <a:p>
            <a:pPr eaLnBrk="1" hangingPunct="1"/>
            <a:endParaRPr lang="en-US" altLang="en-US" sz="1200"/>
          </a:p>
          <a:p>
            <a:pPr eaLnBrk="1" hangingPunct="1"/>
            <a:r>
              <a:rPr lang="en-US" altLang="en-US" sz="1400"/>
              <a:t>The </a:t>
            </a:r>
            <a:r>
              <a:rPr lang="en-US" altLang="en-US" sz="1400" b="1"/>
              <a:t>time</a:t>
            </a:r>
            <a:r>
              <a:rPr lang="en-US" altLang="en-US" sz="1400"/>
              <a:t> </a:t>
            </a:r>
            <a:r>
              <a:rPr lang="en-US" altLang="en-US" sz="1400" b="1"/>
              <a:t>wheel</a:t>
            </a:r>
            <a:r>
              <a:rPr lang="en-US" altLang="en-US" sz="1400"/>
              <a:t> is a circular linked list in which every entry maintains a pointer to the to-do list for a given model time, which has scheduled activity. </a:t>
            </a:r>
          </a:p>
          <a:p>
            <a:pPr eaLnBrk="1" hangingPunct="1"/>
            <a:endParaRPr lang="en-US" altLang="en-US" sz="800"/>
          </a:p>
          <a:p>
            <a:pPr eaLnBrk="1" hangingPunct="1"/>
            <a:r>
              <a:rPr lang="en-US" altLang="en-US" sz="1400"/>
              <a:t>The data entry </a:t>
            </a:r>
            <a:r>
              <a:rPr lang="en-US" altLang="en-US" sz="1400" b="1"/>
              <a:t>current_model_time</a:t>
            </a:r>
            <a:r>
              <a:rPr lang="en-US" altLang="en-US" sz="1400"/>
              <a:t> simply marks the head of the time wheel list for the current model time.</a:t>
            </a:r>
          </a:p>
        </p:txBody>
      </p:sp>
      <p:pic>
        <p:nvPicPr>
          <p:cNvPr id="25605" name="Picture 7">
            <a:extLst>
              <a:ext uri="{FF2B5EF4-FFF2-40B4-BE49-F238E27FC236}">
                <a16:creationId xmlns:a16="http://schemas.microsoft.com/office/drawing/2014/main" id="{063F5B86-5D2D-85BB-761E-EE676A924E9E}"/>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64075" y="2852738"/>
            <a:ext cx="4195763" cy="2967037"/>
          </a:xfrm>
          <a:noFill/>
          <a:extLst>
            <a:ext uri="{91240B29-F687-4F45-9708-019B960494DF}">
              <a14:hiddenLine xmlns:a14="http://schemas.microsoft.com/office/drawing/2010/main" w="12700">
                <a:solidFill>
                  <a:schemeClr val="tx1"/>
                </a:solidFill>
                <a:miter lim="800000"/>
                <a:headEnd/>
                <a:tailEnd/>
              </a14:hiddenLine>
            </a:ext>
          </a:extLst>
        </p:spPr>
      </p:pic>
      <p:pic>
        <p:nvPicPr>
          <p:cNvPr id="25606" name="Picture 8">
            <a:extLst>
              <a:ext uri="{FF2B5EF4-FFF2-40B4-BE49-F238E27FC236}">
                <a16:creationId xmlns:a16="http://schemas.microsoft.com/office/drawing/2014/main" id="{70ACFCD5-60FC-E407-11FF-8F66D1BC80AA}"/>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57725" y="981075"/>
            <a:ext cx="4186238" cy="16002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a:extLst>
              <a:ext uri="{FF2B5EF4-FFF2-40B4-BE49-F238E27FC236}">
                <a16:creationId xmlns:a16="http://schemas.microsoft.com/office/drawing/2014/main" id="{F48F90C4-831A-09C3-2B69-ED0BC86F062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7A52AE-728B-4D49-BA04-4A6B12C9654D}" type="slidenum">
              <a:rPr lang="de-DE" altLang="en-US">
                <a:solidFill>
                  <a:schemeClr val="bg1"/>
                </a:solidFill>
              </a:rPr>
              <a:pPr/>
              <a:t>24</a:t>
            </a:fld>
            <a:endParaRPr lang="de-DE" altLang="en-US">
              <a:solidFill>
                <a:schemeClr val="bg1"/>
              </a:solidFill>
            </a:endParaRPr>
          </a:p>
        </p:txBody>
      </p:sp>
      <p:sp>
        <p:nvSpPr>
          <p:cNvPr id="25603" name="Rectangle 2">
            <a:extLst>
              <a:ext uri="{FF2B5EF4-FFF2-40B4-BE49-F238E27FC236}">
                <a16:creationId xmlns:a16="http://schemas.microsoft.com/office/drawing/2014/main" id="{0B7A4D74-28D8-7623-5A26-6265D097931C}"/>
              </a:ext>
            </a:extLst>
          </p:cNvPr>
          <p:cNvSpPr>
            <a:spLocks noGrp="1" noChangeArrowheads="1"/>
          </p:cNvSpPr>
          <p:nvPr>
            <p:ph type="title"/>
          </p:nvPr>
        </p:nvSpPr>
        <p:spPr/>
        <p:txBody>
          <a:bodyPr/>
          <a:lstStyle/>
          <a:p>
            <a:pPr eaLnBrk="1" hangingPunct="1"/>
            <a:r>
              <a:rPr lang="en-US" altLang="en-US" sz="2400" dirty="0"/>
              <a:t>Implementation Sketch of an Event-Driven</a:t>
            </a:r>
            <a:br>
              <a:rPr lang="en-US" altLang="en-US" sz="2400" dirty="0"/>
            </a:br>
            <a:r>
              <a:rPr lang="en-US" altLang="en-US" sz="2400" dirty="0"/>
              <a:t>Simulation Engine II</a:t>
            </a:r>
          </a:p>
        </p:txBody>
      </p:sp>
      <p:pic>
        <p:nvPicPr>
          <p:cNvPr id="6" name="Content Placeholder 5" descr="A diagram of a block diagram&#10;&#10;Description automatically generated">
            <a:extLst>
              <a:ext uri="{FF2B5EF4-FFF2-40B4-BE49-F238E27FC236}">
                <a16:creationId xmlns:a16="http://schemas.microsoft.com/office/drawing/2014/main" id="{FA06FAC7-3D61-750D-517A-37291FD9A79C}"/>
              </a:ext>
            </a:extLst>
          </p:cNvPr>
          <p:cNvPicPr>
            <a:picLocks noGrp="1" noChangeAspect="1"/>
          </p:cNvPicPr>
          <p:nvPr>
            <p:ph sz="quarter" idx="2"/>
          </p:nvPr>
        </p:nvPicPr>
        <p:blipFill>
          <a:blip r:embed="rId3"/>
          <a:stretch>
            <a:fillRect/>
          </a:stretch>
        </p:blipFill>
        <p:spPr>
          <a:xfrm>
            <a:off x="1514733" y="819426"/>
            <a:ext cx="5922310" cy="5204998"/>
          </a:xfrm>
        </p:spPr>
      </p:pic>
    </p:spTree>
    <p:extLst>
      <p:ext uri="{BB962C8B-B14F-4D97-AF65-F5344CB8AC3E}">
        <p14:creationId xmlns:p14="http://schemas.microsoft.com/office/powerpoint/2010/main" val="330989721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781FA285-120F-647D-9C16-25CF79BD596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54C4C9-8314-4DC0-A26A-2B2F82943C43}" type="slidenum">
              <a:rPr lang="de-DE" altLang="en-US">
                <a:solidFill>
                  <a:schemeClr val="bg1"/>
                </a:solidFill>
              </a:rPr>
              <a:pPr/>
              <a:t>25</a:t>
            </a:fld>
            <a:endParaRPr lang="de-DE" altLang="en-US">
              <a:solidFill>
                <a:schemeClr val="bg1"/>
              </a:solidFill>
            </a:endParaRPr>
          </a:p>
        </p:txBody>
      </p:sp>
      <p:sp>
        <p:nvSpPr>
          <p:cNvPr id="26627" name="Rectangle 2">
            <a:extLst>
              <a:ext uri="{FF2B5EF4-FFF2-40B4-BE49-F238E27FC236}">
                <a16:creationId xmlns:a16="http://schemas.microsoft.com/office/drawing/2014/main" id="{3B0A8A8A-9DA5-AEE9-7EBD-688D1BA660B8}"/>
              </a:ext>
            </a:extLst>
          </p:cNvPr>
          <p:cNvSpPr>
            <a:spLocks noGrp="1" noChangeArrowheads="1"/>
          </p:cNvSpPr>
          <p:nvPr>
            <p:ph type="title"/>
          </p:nvPr>
        </p:nvSpPr>
        <p:spPr/>
        <p:txBody>
          <a:bodyPr/>
          <a:lstStyle/>
          <a:p>
            <a:pPr eaLnBrk="1" hangingPunct="1"/>
            <a:r>
              <a:rPr lang="en-US" altLang="en-US"/>
              <a:t>Improving Simulation Performance</a:t>
            </a:r>
          </a:p>
        </p:txBody>
      </p:sp>
      <p:sp>
        <p:nvSpPr>
          <p:cNvPr id="26628" name="Rectangle 4">
            <a:extLst>
              <a:ext uri="{FF2B5EF4-FFF2-40B4-BE49-F238E27FC236}">
                <a16:creationId xmlns:a16="http://schemas.microsoft.com/office/drawing/2014/main" id="{37F8BB19-501A-30FE-DC96-AB7947E8B7CF}"/>
              </a:ext>
            </a:extLst>
          </p:cNvPr>
          <p:cNvSpPr>
            <a:spLocks noGrp="1" noChangeArrowheads="1"/>
          </p:cNvSpPr>
          <p:nvPr>
            <p:ph type="body" sz="half" idx="1"/>
          </p:nvPr>
        </p:nvSpPr>
        <p:spPr/>
        <p:txBody>
          <a:bodyPr/>
          <a:lstStyle/>
          <a:p>
            <a:pPr eaLnBrk="1" hangingPunct="1"/>
            <a:r>
              <a:rPr lang="en-US" altLang="en-US" sz="1400"/>
              <a:t>Because event-driven simulation has been so widely used, the optimization of its performance is well understood.</a:t>
            </a:r>
          </a:p>
          <a:p>
            <a:pPr eaLnBrk="1" hangingPunct="1"/>
            <a:endParaRPr lang="en-US" altLang="en-US" sz="1400"/>
          </a:p>
          <a:p>
            <a:pPr eaLnBrk="1" hangingPunct="1"/>
            <a:r>
              <a:rPr lang="en-US" altLang="en-US" sz="1400"/>
              <a:t>The speed of simulation depends on the </a:t>
            </a:r>
            <a:r>
              <a:rPr lang="en-US" altLang="en-US" sz="1400" b="1"/>
              <a:t>granularity</a:t>
            </a:r>
            <a:r>
              <a:rPr lang="en-US" altLang="en-US" sz="1400"/>
              <a:t> </a:t>
            </a:r>
            <a:r>
              <a:rPr lang="en-US" altLang="en-US" sz="1400" b="1"/>
              <a:t>of</a:t>
            </a:r>
            <a:r>
              <a:rPr lang="en-US" altLang="en-US" sz="1400"/>
              <a:t> </a:t>
            </a:r>
            <a:r>
              <a:rPr lang="en-US" altLang="en-US" sz="1400" b="1"/>
              <a:t>the</a:t>
            </a:r>
            <a:r>
              <a:rPr lang="en-US" altLang="en-US" sz="1400"/>
              <a:t> </a:t>
            </a:r>
            <a:r>
              <a:rPr lang="en-US" altLang="en-US" sz="1400" b="1"/>
              <a:t>model</a:t>
            </a:r>
            <a:r>
              <a:rPr lang="en-US" altLang="en-US" sz="1400"/>
              <a:t> and the </a:t>
            </a:r>
            <a:r>
              <a:rPr lang="en-US" altLang="en-US" sz="1400" b="1"/>
              <a:t>rate</a:t>
            </a:r>
            <a:r>
              <a:rPr lang="en-US" altLang="en-US" sz="1400"/>
              <a:t> </a:t>
            </a:r>
            <a:r>
              <a:rPr lang="en-US" altLang="en-US" sz="1400" b="1"/>
              <a:t>of</a:t>
            </a:r>
            <a:r>
              <a:rPr lang="en-US" altLang="en-US" sz="1400"/>
              <a:t> </a:t>
            </a:r>
            <a:r>
              <a:rPr lang="en-US" altLang="en-US" sz="1400" b="1"/>
              <a:t>dynamic</a:t>
            </a:r>
            <a:r>
              <a:rPr lang="en-US" altLang="en-US" sz="1400"/>
              <a:t> </a:t>
            </a:r>
            <a:r>
              <a:rPr lang="en-US" altLang="en-US" sz="1400" b="1"/>
              <a:t>model</a:t>
            </a:r>
            <a:r>
              <a:rPr lang="en-US" altLang="en-US" sz="1400"/>
              <a:t> </a:t>
            </a:r>
            <a:r>
              <a:rPr lang="en-US" altLang="en-US" sz="1400" b="1"/>
              <a:t>changes</a:t>
            </a:r>
            <a:r>
              <a:rPr lang="en-US" altLang="en-US" sz="1400"/>
              <a:t>. </a:t>
            </a:r>
          </a:p>
          <a:p>
            <a:pPr eaLnBrk="1" hangingPunct="1"/>
            <a:endParaRPr lang="en-US" altLang="en-US" sz="1400"/>
          </a:p>
          <a:p>
            <a:pPr eaLnBrk="1" hangingPunct="1"/>
            <a:r>
              <a:rPr lang="en-US" altLang="en-US" sz="1400"/>
              <a:t>A model with few monolithic blocks will likely suffer from a large amount of re-scheduling overhead because of topological feedback loops. </a:t>
            </a:r>
          </a:p>
          <a:p>
            <a:pPr eaLnBrk="1" hangingPunct="1"/>
            <a:endParaRPr lang="en-US" altLang="en-US" sz="1400"/>
          </a:p>
          <a:p>
            <a:pPr eaLnBrk="1" hangingPunct="1"/>
            <a:r>
              <a:rPr lang="en-US" altLang="en-US" sz="1400"/>
              <a:t>The same DUV function modeled with a large number of primitive blocks will degrade in speed because the simulation engine must keep track of a huge amount of scheduling activity. </a:t>
            </a:r>
          </a:p>
          <a:p>
            <a:pPr eaLnBrk="1" hangingPunct="1"/>
            <a:endParaRPr lang="en-US" altLang="en-US" sz="1400"/>
          </a:p>
          <a:p>
            <a:pPr eaLnBrk="1" hangingPunct="1"/>
            <a:r>
              <a:rPr lang="en-US" altLang="en-US" sz="1400"/>
              <a:t>The optimum performance lies somewhere between these two extremes. </a:t>
            </a:r>
          </a:p>
          <a:p>
            <a:pPr eaLnBrk="1" hangingPunct="1"/>
            <a:endParaRPr lang="en-US" altLang="en-US" sz="1400"/>
          </a:p>
          <a:p>
            <a:pPr eaLnBrk="1" hangingPunct="1"/>
            <a:r>
              <a:rPr lang="en-US" altLang="en-US" sz="1400"/>
              <a:t>Less dynamic model activity improves simulation speed more in the case of fine model granularity.</a:t>
            </a:r>
          </a:p>
        </p:txBody>
      </p:sp>
      <p:pic>
        <p:nvPicPr>
          <p:cNvPr id="26629" name="Picture 6">
            <a:extLst>
              <a:ext uri="{FF2B5EF4-FFF2-40B4-BE49-F238E27FC236}">
                <a16:creationId xmlns:a16="http://schemas.microsoft.com/office/drawing/2014/main" id="{D3E840BE-0A92-601D-B8A4-18ECCEDBEE0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27150"/>
            <a:ext cx="4186238" cy="2897188"/>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8EB53E6F-F4FA-1C19-BF98-B741108CEBEC}"/>
              </a:ext>
            </a:extLst>
          </p:cNvPr>
          <p:cNvSpPr>
            <a:spLocks noGrp="1" noChangeArrowheads="1"/>
          </p:cNvSpPr>
          <p:nvPr>
            <p:ph type="ctrTitle"/>
          </p:nvPr>
        </p:nvSpPr>
        <p:spPr/>
        <p:txBody>
          <a:bodyPr/>
          <a:lstStyle/>
          <a:p>
            <a:pPr eaLnBrk="1" hangingPunct="1"/>
            <a:r>
              <a:rPr lang="en-US" altLang="en-US"/>
              <a:t>HDLs and Simulation Engines</a:t>
            </a:r>
          </a:p>
        </p:txBody>
      </p:sp>
      <p:sp>
        <p:nvSpPr>
          <p:cNvPr id="27651" name="Rectangle 5">
            <a:extLst>
              <a:ext uri="{FF2B5EF4-FFF2-40B4-BE49-F238E27FC236}">
                <a16:creationId xmlns:a16="http://schemas.microsoft.com/office/drawing/2014/main" id="{0E37E590-1C86-4AF8-3A70-6A77EAE4000B}"/>
              </a:ext>
            </a:extLst>
          </p:cNvPr>
          <p:cNvSpPr>
            <a:spLocks noGrp="1" noChangeArrowheads="1"/>
          </p:cNvSpPr>
          <p:nvPr>
            <p:ph type="subTitle" idx="1"/>
          </p:nvPr>
        </p:nvSpPr>
        <p:spPr/>
        <p:txBody>
          <a:bodyPr/>
          <a:lstStyle/>
          <a:p>
            <a:pPr eaLnBrk="1" hangingPunct="1"/>
            <a:r>
              <a:rPr lang="en-US" altLang="en-US"/>
              <a:t>Cycle-Based Simulation</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0E437B6D-A7E5-296D-5939-DD1A8C1C101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491CC5-CCE9-4468-BF05-A4FDA1BC0160}" type="slidenum">
              <a:rPr lang="de-DE" altLang="en-US">
                <a:solidFill>
                  <a:schemeClr val="bg1"/>
                </a:solidFill>
              </a:rPr>
              <a:pPr/>
              <a:t>27</a:t>
            </a:fld>
            <a:endParaRPr lang="de-DE" altLang="en-US">
              <a:solidFill>
                <a:schemeClr val="bg1"/>
              </a:solidFill>
            </a:endParaRPr>
          </a:p>
        </p:txBody>
      </p:sp>
      <p:sp>
        <p:nvSpPr>
          <p:cNvPr id="28675" name="Rectangle 2">
            <a:extLst>
              <a:ext uri="{FF2B5EF4-FFF2-40B4-BE49-F238E27FC236}">
                <a16:creationId xmlns:a16="http://schemas.microsoft.com/office/drawing/2014/main" id="{74BBEA09-4FBB-DB6D-4AB5-53BBFC914E19}"/>
              </a:ext>
            </a:extLst>
          </p:cNvPr>
          <p:cNvSpPr>
            <a:spLocks noGrp="1" noChangeArrowheads="1"/>
          </p:cNvSpPr>
          <p:nvPr>
            <p:ph type="title"/>
          </p:nvPr>
        </p:nvSpPr>
        <p:spPr/>
        <p:txBody>
          <a:bodyPr/>
          <a:lstStyle/>
          <a:p>
            <a:pPr eaLnBrk="1" hangingPunct="1"/>
            <a:r>
              <a:rPr lang="en-US" altLang="en-US"/>
              <a:t>Introduction</a:t>
            </a:r>
          </a:p>
        </p:txBody>
      </p:sp>
      <p:sp>
        <p:nvSpPr>
          <p:cNvPr id="28676" name="Rectangle 3">
            <a:extLst>
              <a:ext uri="{FF2B5EF4-FFF2-40B4-BE49-F238E27FC236}">
                <a16:creationId xmlns:a16="http://schemas.microsoft.com/office/drawing/2014/main" id="{25DEC961-1F06-5209-530C-65973D37ABD7}"/>
              </a:ext>
            </a:extLst>
          </p:cNvPr>
          <p:cNvSpPr>
            <a:spLocks noGrp="1" noChangeArrowheads="1"/>
          </p:cNvSpPr>
          <p:nvPr>
            <p:ph type="body" idx="1"/>
          </p:nvPr>
        </p:nvSpPr>
        <p:spPr/>
        <p:txBody>
          <a:bodyPr/>
          <a:lstStyle/>
          <a:p>
            <a:pPr eaLnBrk="1" hangingPunct="1"/>
            <a:r>
              <a:rPr lang="en-US" altLang="en-US" sz="1600"/>
              <a:t>Cycle-based simulation is a specialized technique to improve simulation efficiency. </a:t>
            </a:r>
          </a:p>
          <a:p>
            <a:pPr eaLnBrk="1" hangingPunct="1"/>
            <a:endParaRPr lang="en-US" altLang="en-US" sz="1600"/>
          </a:p>
          <a:p>
            <a:pPr eaLnBrk="1" hangingPunct="1"/>
            <a:r>
              <a:rPr lang="en-US" altLang="en-US" sz="1600"/>
              <a:t>The reason for the superior performance of cycle-based simulation engines compared with event-driven simulation is the simplicity of the algorithm and the total optimization toward a specific hardware design style - </a:t>
            </a:r>
            <a:r>
              <a:rPr lang="en-US" altLang="en-US" sz="1600" b="1"/>
              <a:t>synchronous</a:t>
            </a:r>
            <a:r>
              <a:rPr lang="en-US" altLang="en-US" sz="1600"/>
              <a:t> </a:t>
            </a:r>
            <a:r>
              <a:rPr lang="en-US" altLang="en-US" sz="1600" b="1"/>
              <a:t>design</a:t>
            </a:r>
            <a:r>
              <a:rPr lang="en-US" altLang="en-US" sz="1600"/>
              <a:t>. </a:t>
            </a:r>
          </a:p>
          <a:p>
            <a:pPr eaLnBrk="1" hangingPunct="1"/>
            <a:endParaRPr lang="en-US" altLang="en-US" sz="1600"/>
          </a:p>
          <a:p>
            <a:pPr eaLnBrk="1" hangingPunct="1"/>
            <a:r>
              <a:rPr lang="en-US" altLang="en-US" sz="1600"/>
              <a:t>Therefore, as always, a tremendous speedup comes with the disadvantage of trading off general-purpose applicability.</a:t>
            </a:r>
          </a:p>
          <a:p>
            <a:pPr eaLnBrk="1" hangingPunct="1"/>
            <a:endParaRPr lang="en-US" altLang="en-US" sz="1600"/>
          </a:p>
          <a:p>
            <a:pPr eaLnBrk="1" hangingPunct="1"/>
            <a:r>
              <a:rPr lang="en-US" altLang="en-US" sz="1600"/>
              <a:t>The downside of cycle-based simulation is that it puts severe constraints on the HDL style of the DUV. </a:t>
            </a:r>
          </a:p>
          <a:p>
            <a:pPr eaLnBrk="1" hangingPunct="1"/>
            <a:endParaRPr lang="en-US" altLang="en-US" sz="1600"/>
          </a:p>
          <a:p>
            <a:pPr eaLnBrk="1" hangingPunct="1"/>
            <a:r>
              <a:rPr lang="en-US" altLang="en-US" sz="1600"/>
              <a:t>Pure cycle-based simulation engines do not support or ignore delay controls, limit sequential constructs significantly, and do not allow most test bench-specific features of the HDLs.</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EE954145-0A06-9BE7-441A-9AF524C35E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35643F-ED54-44A9-9B04-ED412D56888E}" type="slidenum">
              <a:rPr lang="de-DE" altLang="en-US">
                <a:solidFill>
                  <a:schemeClr val="bg1"/>
                </a:solidFill>
              </a:rPr>
              <a:pPr/>
              <a:t>28</a:t>
            </a:fld>
            <a:endParaRPr lang="de-DE" altLang="en-US">
              <a:solidFill>
                <a:schemeClr val="bg1"/>
              </a:solidFill>
            </a:endParaRPr>
          </a:p>
        </p:txBody>
      </p:sp>
      <p:sp>
        <p:nvSpPr>
          <p:cNvPr id="29699" name="Rectangle 2">
            <a:extLst>
              <a:ext uri="{FF2B5EF4-FFF2-40B4-BE49-F238E27FC236}">
                <a16:creationId xmlns:a16="http://schemas.microsoft.com/office/drawing/2014/main" id="{3BA3EB9F-B40C-4092-A56E-023E20CD1557}"/>
              </a:ext>
            </a:extLst>
          </p:cNvPr>
          <p:cNvSpPr>
            <a:spLocks noGrp="1" noChangeArrowheads="1"/>
          </p:cNvSpPr>
          <p:nvPr>
            <p:ph type="title"/>
          </p:nvPr>
        </p:nvSpPr>
        <p:spPr/>
        <p:txBody>
          <a:bodyPr/>
          <a:lstStyle/>
          <a:p>
            <a:pPr eaLnBrk="1" hangingPunct="1"/>
            <a:r>
              <a:rPr lang="en-US" altLang="en-US"/>
              <a:t>Synchronous Design</a:t>
            </a:r>
          </a:p>
        </p:txBody>
      </p:sp>
      <p:sp>
        <p:nvSpPr>
          <p:cNvPr id="29700" name="Rectangle 4">
            <a:extLst>
              <a:ext uri="{FF2B5EF4-FFF2-40B4-BE49-F238E27FC236}">
                <a16:creationId xmlns:a16="http://schemas.microsoft.com/office/drawing/2014/main" id="{09D38B70-BA11-3240-FF60-9B1123277244}"/>
              </a:ext>
            </a:extLst>
          </p:cNvPr>
          <p:cNvSpPr>
            <a:spLocks noGrp="1" noChangeArrowheads="1"/>
          </p:cNvSpPr>
          <p:nvPr>
            <p:ph type="body" sz="half" idx="1"/>
          </p:nvPr>
        </p:nvSpPr>
        <p:spPr/>
        <p:txBody>
          <a:bodyPr/>
          <a:lstStyle/>
          <a:p>
            <a:pPr eaLnBrk="1" hangingPunct="1"/>
            <a:r>
              <a:rPr lang="en-US" altLang="en-US" sz="1400" b="1"/>
              <a:t>Synchronous</a:t>
            </a:r>
            <a:r>
              <a:rPr lang="en-US" altLang="en-US" sz="1400"/>
              <a:t> </a:t>
            </a:r>
            <a:r>
              <a:rPr lang="en-US" altLang="en-US" sz="1400" b="1"/>
              <a:t>design</a:t>
            </a:r>
            <a:r>
              <a:rPr lang="en-US" altLang="en-US" sz="1400"/>
              <a:t> </a:t>
            </a:r>
            <a:r>
              <a:rPr lang="en-US" altLang="en-US" sz="1400" b="1"/>
              <a:t>principle</a:t>
            </a:r>
            <a:r>
              <a:rPr lang="en-US" altLang="en-US" sz="1400"/>
              <a:t> separates state-holding elements (latches, flip-flops, memory arrays) of a design from combinatorial logic. </a:t>
            </a:r>
          </a:p>
          <a:p>
            <a:pPr eaLnBrk="1" hangingPunct="1"/>
            <a:endParaRPr lang="en-US" altLang="en-US" sz="1400"/>
          </a:p>
          <a:p>
            <a:pPr eaLnBrk="1" hangingPunct="1"/>
            <a:r>
              <a:rPr lang="en-US" altLang="en-US" sz="1400"/>
              <a:t>Combinatorial logic is always “surrounded” by the state-holding elements. </a:t>
            </a:r>
          </a:p>
          <a:p>
            <a:pPr eaLnBrk="1" hangingPunct="1"/>
            <a:endParaRPr lang="en-US" altLang="en-US" sz="1400"/>
          </a:p>
          <a:p>
            <a:pPr eaLnBrk="1" hangingPunct="1"/>
            <a:r>
              <a:rPr lang="en-US" altLang="en-US" sz="1400"/>
              <a:t>Furthermore, there cannot be any feedback path in the combinational logic.</a:t>
            </a:r>
          </a:p>
          <a:p>
            <a:pPr eaLnBrk="1" hangingPunct="1"/>
            <a:endParaRPr lang="en-US" altLang="en-US" sz="1400"/>
          </a:p>
          <a:p>
            <a:pPr eaLnBrk="1" hangingPunct="1"/>
            <a:r>
              <a:rPr lang="en-US" altLang="en-US" sz="1400"/>
              <a:t>The main property of the synchronous design is that the timing and functional verification can be </a:t>
            </a:r>
            <a:r>
              <a:rPr lang="en-US" altLang="en-US" sz="1400" b="1"/>
              <a:t>separated</a:t>
            </a:r>
            <a:r>
              <a:rPr lang="en-US" altLang="en-US" sz="1400"/>
              <a:t>.</a:t>
            </a:r>
          </a:p>
          <a:p>
            <a:pPr eaLnBrk="1" hangingPunct="1"/>
            <a:endParaRPr lang="en-US" altLang="en-US" sz="1400"/>
          </a:p>
          <a:p>
            <a:pPr eaLnBrk="1" hangingPunct="1"/>
            <a:r>
              <a:rPr lang="en-US" altLang="en-US" sz="1400"/>
              <a:t>This separation of physical from functional concerns is the foundation for the extreme performance optimization and simplification that cycle-based simulation engines offer.</a:t>
            </a:r>
          </a:p>
          <a:p>
            <a:pPr eaLnBrk="1" hangingPunct="1"/>
            <a:endParaRPr lang="en-US" altLang="en-US" sz="1400"/>
          </a:p>
        </p:txBody>
      </p:sp>
      <p:pic>
        <p:nvPicPr>
          <p:cNvPr id="29701" name="Picture 6">
            <a:extLst>
              <a:ext uri="{FF2B5EF4-FFF2-40B4-BE49-F238E27FC236}">
                <a16:creationId xmlns:a16="http://schemas.microsoft.com/office/drawing/2014/main" id="{C76A36A5-C833-A83F-BF30-51DCF6ABF05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662113"/>
            <a:ext cx="4186238" cy="2227262"/>
          </a:xfrm>
          <a:noFill/>
          <a:extLst>
            <a:ext uri="{91240B29-F687-4F45-9708-019B960494DF}">
              <a14:hiddenLine xmlns:a14="http://schemas.microsoft.com/office/drawing/2010/main" w="12700">
                <a:solidFill>
                  <a:schemeClr val="tx1"/>
                </a:solidFill>
                <a:miter lim="800000"/>
                <a:headEnd/>
                <a:tailEnd/>
              </a14:hiddenLine>
            </a:ext>
          </a:extLst>
        </p:spPr>
      </p:pic>
      <p:sp>
        <p:nvSpPr>
          <p:cNvPr id="29702" name="Rectangle 7">
            <a:extLst>
              <a:ext uri="{FF2B5EF4-FFF2-40B4-BE49-F238E27FC236}">
                <a16:creationId xmlns:a16="http://schemas.microsoft.com/office/drawing/2014/main" id="{D27E787A-EC76-52F4-8377-332246156A67}"/>
              </a:ext>
            </a:extLst>
          </p:cNvPr>
          <p:cNvSpPr>
            <a:spLocks noChangeArrowheads="1"/>
          </p:cNvSpPr>
          <p:nvPr/>
        </p:nvSpPr>
        <p:spPr bwMode="auto">
          <a:xfrm>
            <a:off x="4572000" y="3978275"/>
            <a:ext cx="457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Fragment of the network model of a synchronous design. The combinational logic between the state-holding elements must be able to propagate updates faster than the clock frequency of the latches or flip-flops. The dashed arrow shows the path with the longest delay–the critical delay path of this part of the design.</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42F11663-0291-1ED4-DFB5-939F6974FB8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3E6306-5542-4ADC-A9AE-9584B4164826}" type="slidenum">
              <a:rPr lang="de-DE" altLang="en-US">
                <a:solidFill>
                  <a:schemeClr val="bg1"/>
                </a:solidFill>
              </a:rPr>
              <a:pPr/>
              <a:t>29</a:t>
            </a:fld>
            <a:endParaRPr lang="de-DE" altLang="en-US">
              <a:solidFill>
                <a:schemeClr val="bg1"/>
              </a:solidFill>
            </a:endParaRPr>
          </a:p>
        </p:txBody>
      </p:sp>
      <p:sp>
        <p:nvSpPr>
          <p:cNvPr id="30723" name="Rectangle 2">
            <a:extLst>
              <a:ext uri="{FF2B5EF4-FFF2-40B4-BE49-F238E27FC236}">
                <a16:creationId xmlns:a16="http://schemas.microsoft.com/office/drawing/2014/main" id="{74C2FDB2-FD31-A244-90A2-7F496EC9DDDB}"/>
              </a:ext>
            </a:extLst>
          </p:cNvPr>
          <p:cNvSpPr>
            <a:spLocks noGrp="1" noChangeArrowheads="1"/>
          </p:cNvSpPr>
          <p:nvPr>
            <p:ph type="title"/>
          </p:nvPr>
        </p:nvSpPr>
        <p:spPr/>
        <p:txBody>
          <a:bodyPr/>
          <a:lstStyle/>
          <a:p>
            <a:pPr eaLnBrk="1" hangingPunct="1"/>
            <a:r>
              <a:rPr lang="en-US" altLang="en-US"/>
              <a:t>The Cycle-Based Simulation Algorithm</a:t>
            </a:r>
          </a:p>
        </p:txBody>
      </p:sp>
      <p:sp>
        <p:nvSpPr>
          <p:cNvPr id="30724" name="Rectangle 3">
            <a:extLst>
              <a:ext uri="{FF2B5EF4-FFF2-40B4-BE49-F238E27FC236}">
                <a16:creationId xmlns:a16="http://schemas.microsoft.com/office/drawing/2014/main" id="{C676D875-5928-B717-5BA8-4677D5449252}"/>
              </a:ext>
            </a:extLst>
          </p:cNvPr>
          <p:cNvSpPr>
            <a:spLocks noGrp="1" noChangeArrowheads="1"/>
          </p:cNvSpPr>
          <p:nvPr>
            <p:ph type="body" sz="half" idx="1"/>
          </p:nvPr>
        </p:nvSpPr>
        <p:spPr/>
        <p:txBody>
          <a:bodyPr/>
          <a:lstStyle/>
          <a:p>
            <a:pPr eaLnBrk="1" hangingPunct="1"/>
            <a:endParaRPr lang="en-US" altLang="en-US" sz="1800"/>
          </a:p>
          <a:p>
            <a:pPr eaLnBrk="1" hangingPunct="1"/>
            <a:endParaRPr lang="en-US" altLang="en-US" sz="1800"/>
          </a:p>
        </p:txBody>
      </p:sp>
      <p:pic>
        <p:nvPicPr>
          <p:cNvPr id="30725" name="Picture 5">
            <a:extLst>
              <a:ext uri="{FF2B5EF4-FFF2-40B4-BE49-F238E27FC236}">
                <a16:creationId xmlns:a16="http://schemas.microsoft.com/office/drawing/2014/main" id="{BCD914C5-593D-8C9A-941C-EF6F7C72DA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436688"/>
            <a:ext cx="4186238" cy="2679700"/>
          </a:xfrm>
          <a:noFill/>
          <a:extLst>
            <a:ext uri="{91240B29-F687-4F45-9708-019B960494DF}">
              <a14:hiddenLine xmlns:a14="http://schemas.microsoft.com/office/drawing/2010/main" w="12700">
                <a:solidFill>
                  <a:schemeClr val="tx1"/>
                </a:solidFill>
                <a:miter lim="800000"/>
                <a:headEnd/>
                <a:tailEnd/>
              </a14:hiddenLine>
            </a:ext>
          </a:extLst>
        </p:spPr>
      </p:pic>
      <p:sp>
        <p:nvSpPr>
          <p:cNvPr id="30726" name="Rectangle 6">
            <a:extLst>
              <a:ext uri="{FF2B5EF4-FFF2-40B4-BE49-F238E27FC236}">
                <a16:creationId xmlns:a16="http://schemas.microsoft.com/office/drawing/2014/main" id="{16040290-347F-6AEC-3366-1D92C55F8ABF}"/>
              </a:ext>
            </a:extLst>
          </p:cNvPr>
          <p:cNvSpPr>
            <a:spLocks noChangeArrowheads="1"/>
          </p:cNvSpPr>
          <p:nvPr/>
        </p:nvSpPr>
        <p:spPr bwMode="auto">
          <a:xfrm>
            <a:off x="4508500" y="4233863"/>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Model network for a cycle-based simulation. Starting from the network model of design under verification, the model ordering process combines all state-holding elements (marked latches) and levelizes the combinational logic blocks. Levelization starts at level 1 with all blocks that connect to model inputs or latches only. Any subsequent level n contains only blocks whose inputs connect to outputs from blocks of prior levels (maximally level n - 1). This results in an ordered directed acyclic graph as illustrated in magnifying glass view.</a:t>
            </a:r>
          </a:p>
        </p:txBody>
      </p:sp>
      <p:sp>
        <p:nvSpPr>
          <p:cNvPr id="30727" name="Rectangle 7">
            <a:extLst>
              <a:ext uri="{FF2B5EF4-FFF2-40B4-BE49-F238E27FC236}">
                <a16:creationId xmlns:a16="http://schemas.microsoft.com/office/drawing/2014/main" id="{BE750BA0-7C6D-8406-36FC-DF88E1C91C54}"/>
              </a:ext>
            </a:extLst>
          </p:cNvPr>
          <p:cNvSpPr>
            <a:spLocks noChangeArrowheads="1"/>
          </p:cNvSpPr>
          <p:nvPr/>
        </p:nvSpPr>
        <p:spPr bwMode="auto">
          <a:xfrm>
            <a:off x="293688" y="838200"/>
            <a:ext cx="4186237"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1"/>
              </a:buClr>
              <a:buFont typeface="Wingdings" panose="05000000000000000000" pitchFamily="2" charset="2"/>
              <a:buChar char="§"/>
            </a:pPr>
            <a:r>
              <a:rPr lang="en-US" altLang="en-US" sz="1400"/>
              <a:t>The combinational logic description of a cycle-based model is devoid of timing control statements. It is a zero-delay specification and free of combinational feedback loops. </a:t>
            </a:r>
          </a:p>
          <a:p>
            <a:pPr eaLnBrk="1" hangingPunct="1">
              <a:spcBef>
                <a:spcPct val="20000"/>
              </a:spcBef>
              <a:buClr>
                <a:schemeClr val="accent1"/>
              </a:buClr>
              <a:buFont typeface="Wingdings" panose="05000000000000000000" pitchFamily="2" charset="2"/>
              <a:buChar char="§"/>
            </a:pPr>
            <a:endParaRPr lang="en-US" altLang="en-US" sz="1200"/>
          </a:p>
          <a:p>
            <a:pPr eaLnBrk="1" hangingPunct="1">
              <a:spcBef>
                <a:spcPct val="20000"/>
              </a:spcBef>
              <a:buClr>
                <a:schemeClr val="accent1"/>
              </a:buClr>
              <a:buFont typeface="Wingdings" panose="05000000000000000000" pitchFamily="2" charset="2"/>
              <a:buChar char="§"/>
            </a:pPr>
            <a:r>
              <a:rPr lang="en-US" altLang="en-US" sz="1400"/>
              <a:t>By using the primary inputs and the current values of the state-holding elements as the starting points, as well as the primary outputs and the next values of the state-holding elements as the end points, it is possible to strictly order, or </a:t>
            </a:r>
            <a:r>
              <a:rPr lang="en-US" altLang="en-US" sz="1400" b="1"/>
              <a:t>levelize</a:t>
            </a:r>
            <a:r>
              <a:rPr lang="en-US" altLang="en-US" sz="1400"/>
              <a:t>, all blocks of the model network.</a:t>
            </a:r>
          </a:p>
          <a:p>
            <a:pPr eaLnBrk="1" hangingPunct="1">
              <a:spcBef>
                <a:spcPct val="20000"/>
              </a:spcBef>
              <a:buClr>
                <a:schemeClr val="accent1"/>
              </a:buClr>
              <a:buFont typeface="Wingdings" panose="05000000000000000000" pitchFamily="2" charset="2"/>
              <a:buChar char="§"/>
            </a:pPr>
            <a:endParaRPr lang="en-US" altLang="en-US" sz="1200"/>
          </a:p>
          <a:p>
            <a:pPr eaLnBrk="1" hangingPunct="1">
              <a:spcBef>
                <a:spcPct val="20000"/>
              </a:spcBef>
              <a:buClr>
                <a:schemeClr val="accent1"/>
              </a:buClr>
              <a:buFont typeface="Wingdings" panose="05000000000000000000" pitchFamily="2" charset="2"/>
              <a:buChar char="§"/>
            </a:pPr>
            <a:r>
              <a:rPr lang="en-US" altLang="en-US" sz="1400"/>
              <a:t>Technically speaking the model is a </a:t>
            </a:r>
            <a:r>
              <a:rPr lang="en-US" altLang="en-US" sz="1400" b="1"/>
              <a:t>directed</a:t>
            </a:r>
            <a:r>
              <a:rPr lang="en-US" altLang="en-US" sz="1400" i="1"/>
              <a:t> </a:t>
            </a:r>
            <a:r>
              <a:rPr lang="en-US" altLang="en-US" sz="1400" b="1"/>
              <a:t>acyclic</a:t>
            </a:r>
            <a:r>
              <a:rPr lang="en-US" altLang="en-US" sz="1400" i="1"/>
              <a:t> </a:t>
            </a:r>
            <a:r>
              <a:rPr lang="en-US" altLang="en-US" sz="1400" b="1"/>
              <a:t>graph</a:t>
            </a:r>
            <a:r>
              <a:rPr lang="en-US" altLang="en-US" sz="1400" i="1"/>
              <a:t> </a:t>
            </a:r>
            <a:r>
              <a:rPr lang="en-US" altLang="en-US" sz="1400"/>
              <a:t>(DAG).</a:t>
            </a:r>
          </a:p>
          <a:p>
            <a:pPr eaLnBrk="1" hangingPunct="1">
              <a:spcBef>
                <a:spcPct val="20000"/>
              </a:spcBef>
              <a:buClr>
                <a:schemeClr val="accent1"/>
              </a:buClr>
              <a:buFont typeface="Wingdings" panose="05000000000000000000" pitchFamily="2" charset="2"/>
              <a:buChar char="§"/>
            </a:pPr>
            <a:endParaRPr lang="en-US" altLang="en-US" sz="1200"/>
          </a:p>
          <a:p>
            <a:pPr eaLnBrk="1" hangingPunct="1">
              <a:spcBef>
                <a:spcPct val="20000"/>
              </a:spcBef>
              <a:buClr>
                <a:schemeClr val="accent1"/>
              </a:buClr>
              <a:buFont typeface="Wingdings" panose="05000000000000000000" pitchFamily="2" charset="2"/>
              <a:buChar char="§"/>
            </a:pPr>
            <a:r>
              <a:rPr lang="en-US" altLang="en-US" sz="1400"/>
              <a:t>The cycle-based simulation engine proceeds from cycle to cycle by evaluating the combinational function graph and calculating the new latch and primary output values.</a:t>
            </a:r>
          </a:p>
          <a:p>
            <a:pPr eaLnBrk="1" hangingPunct="1">
              <a:spcBef>
                <a:spcPct val="20000"/>
              </a:spcBef>
              <a:buClr>
                <a:schemeClr val="accent1"/>
              </a:buClr>
              <a:buFont typeface="Wingdings" panose="05000000000000000000" pitchFamily="2" charset="2"/>
              <a:buChar char="§"/>
            </a:pPr>
            <a:endParaRPr lang="en-US" altLang="en-US" sz="1200"/>
          </a:p>
          <a:p>
            <a:pPr eaLnBrk="1" hangingPunct="1">
              <a:spcBef>
                <a:spcPct val="20000"/>
              </a:spcBef>
              <a:buClr>
                <a:schemeClr val="accent1"/>
              </a:buClr>
              <a:buFont typeface="Wingdings" panose="05000000000000000000" pitchFamily="2" charset="2"/>
              <a:buChar char="§"/>
            </a:pPr>
            <a:r>
              <a:rPr lang="en-US" altLang="en-US" sz="1400"/>
              <a:t>In comparison to the event-driven algorithm, the cycle-based engine does not need to schedule blocks because it is clear from their position in the graph when their evaluation is necessary.</a:t>
            </a:r>
          </a:p>
          <a:p>
            <a:pPr eaLnBrk="1" hangingPunct="1">
              <a:spcBef>
                <a:spcPct val="20000"/>
              </a:spcBef>
              <a:buClr>
                <a:schemeClr val="accent1"/>
              </a:buClr>
              <a:buFont typeface="Wingdings" panose="05000000000000000000" pitchFamily="2" charset="2"/>
              <a:buChar char="§"/>
            </a:pPr>
            <a:endParaRPr lang="en-US" altLang="en-US" sz="140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7048F-D30B-FA67-CC2A-A66178F08F9B}"/>
              </a:ext>
            </a:extLst>
          </p:cNvPr>
          <p:cNvSpPr>
            <a:spLocks noGrp="1" noChangeArrowheads="1"/>
          </p:cNvSpPr>
          <p:nvPr>
            <p:ph type="ctrTitle"/>
          </p:nvPr>
        </p:nvSpPr>
        <p:spPr/>
        <p:txBody>
          <a:bodyPr/>
          <a:lstStyle/>
          <a:p>
            <a:pPr eaLnBrk="1" hangingPunct="1"/>
            <a:r>
              <a:rPr lang="en-US" altLang="en-US"/>
              <a:t>HDLs and Simulation Engines</a:t>
            </a:r>
          </a:p>
        </p:txBody>
      </p:sp>
      <p:sp>
        <p:nvSpPr>
          <p:cNvPr id="5123" name="Rectangle 4">
            <a:extLst>
              <a:ext uri="{FF2B5EF4-FFF2-40B4-BE49-F238E27FC236}">
                <a16:creationId xmlns:a16="http://schemas.microsoft.com/office/drawing/2014/main" id="{1CE371B9-D038-F8DF-3629-2E30AC4A977E}"/>
              </a:ext>
            </a:extLst>
          </p:cNvPr>
          <p:cNvSpPr>
            <a:spLocks noGrp="1" noChangeArrowheads="1"/>
          </p:cNvSpPr>
          <p:nvPr>
            <p:ph type="subTitle" idx="1"/>
          </p:nvPr>
        </p:nvSpPr>
        <p:spPr/>
        <p:txBody>
          <a:bodyPr/>
          <a:lstStyle/>
          <a:p>
            <a:pPr eaLnBrk="1" hangingPunct="1"/>
            <a:r>
              <a:rPr lang="en-US" altLang="en-US"/>
              <a:t>Hardware Description Languages</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658CB06C-770C-6813-586E-0D0BC7D99B3B}"/>
              </a:ext>
            </a:extLst>
          </p:cNvPr>
          <p:cNvSpPr>
            <a:spLocks noGrp="1" noChangeArrowheads="1"/>
          </p:cNvSpPr>
          <p:nvPr>
            <p:ph type="ctrTitle"/>
          </p:nvPr>
        </p:nvSpPr>
        <p:spPr/>
        <p:txBody>
          <a:bodyPr/>
          <a:lstStyle/>
          <a:p>
            <a:pPr eaLnBrk="1" hangingPunct="1"/>
            <a:r>
              <a:rPr lang="en-US" altLang="en-US"/>
              <a:t>Creating Environments</a:t>
            </a:r>
          </a:p>
        </p:txBody>
      </p:sp>
      <p:sp>
        <p:nvSpPr>
          <p:cNvPr id="31747" name="Rectangle 5">
            <a:extLst>
              <a:ext uri="{FF2B5EF4-FFF2-40B4-BE49-F238E27FC236}">
                <a16:creationId xmlns:a16="http://schemas.microsoft.com/office/drawing/2014/main" id="{8D6C40A5-9B17-A72B-4CAF-00994DE28262}"/>
              </a:ext>
            </a:extLst>
          </p:cNvPr>
          <p:cNvSpPr>
            <a:spLocks noGrp="1" noChangeArrowheads="1"/>
          </p:cNvSpPr>
          <p:nvPr>
            <p:ph type="subTitle" idx="1"/>
          </p:nvPr>
        </p:nvSpPr>
        <p:spPr/>
        <p:txBody>
          <a:bodyPr/>
          <a:lstStyle/>
          <a:p>
            <a:pPr eaLnBrk="1" hangingPunct="1"/>
            <a:r>
              <a:rPr lang="en-US" altLang="en-US"/>
              <a:t>Test Bench Writing Using HDLs</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84555B55-EDF4-34D4-A6EF-F32DA228C5D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C4D4F-B3FB-41B9-BBF9-42B37023EE20}" type="slidenum">
              <a:rPr lang="de-DE" altLang="en-US">
                <a:solidFill>
                  <a:schemeClr val="bg1"/>
                </a:solidFill>
              </a:rPr>
              <a:pPr/>
              <a:t>31</a:t>
            </a:fld>
            <a:endParaRPr lang="de-DE" altLang="en-US">
              <a:solidFill>
                <a:schemeClr val="bg1"/>
              </a:solidFill>
            </a:endParaRPr>
          </a:p>
        </p:txBody>
      </p:sp>
      <p:sp>
        <p:nvSpPr>
          <p:cNvPr id="32771" name="Rectangle 2">
            <a:extLst>
              <a:ext uri="{FF2B5EF4-FFF2-40B4-BE49-F238E27FC236}">
                <a16:creationId xmlns:a16="http://schemas.microsoft.com/office/drawing/2014/main" id="{0EBD850E-683D-6762-83C4-3FA323140BAB}"/>
              </a:ext>
            </a:extLst>
          </p:cNvPr>
          <p:cNvSpPr>
            <a:spLocks noGrp="1" noChangeArrowheads="1"/>
          </p:cNvSpPr>
          <p:nvPr>
            <p:ph type="title"/>
          </p:nvPr>
        </p:nvSpPr>
        <p:spPr/>
        <p:txBody>
          <a:bodyPr/>
          <a:lstStyle/>
          <a:p>
            <a:pPr eaLnBrk="1" hangingPunct="1"/>
            <a:r>
              <a:rPr lang="en-US" altLang="en-US"/>
              <a:t>Test Bench Writing Tools</a:t>
            </a:r>
          </a:p>
        </p:txBody>
      </p:sp>
      <p:sp>
        <p:nvSpPr>
          <p:cNvPr id="32772" name="Rectangle 4">
            <a:extLst>
              <a:ext uri="{FF2B5EF4-FFF2-40B4-BE49-F238E27FC236}">
                <a16:creationId xmlns:a16="http://schemas.microsoft.com/office/drawing/2014/main" id="{33877932-F2CF-528B-61D4-A35D174CD2D9}"/>
              </a:ext>
            </a:extLst>
          </p:cNvPr>
          <p:cNvSpPr>
            <a:spLocks noGrp="1" noChangeArrowheads="1"/>
          </p:cNvSpPr>
          <p:nvPr>
            <p:ph type="body" sz="half" idx="1"/>
          </p:nvPr>
        </p:nvSpPr>
        <p:spPr/>
        <p:txBody>
          <a:bodyPr/>
          <a:lstStyle/>
          <a:p>
            <a:pPr eaLnBrk="1" hangingPunct="1"/>
            <a:r>
              <a:rPr lang="en-US" altLang="en-US" sz="1400"/>
              <a:t>We have already introduced the base concepts of test benches and the principles to structure them so that the resulting simulation environment is flexible and productive. </a:t>
            </a:r>
          </a:p>
          <a:p>
            <a:pPr eaLnBrk="1" hangingPunct="1"/>
            <a:endParaRPr lang="en-US" altLang="en-US" sz="1400"/>
          </a:p>
          <a:p>
            <a:pPr eaLnBrk="1" hangingPunct="1"/>
            <a:r>
              <a:rPr lang="en-US" altLang="en-US" sz="1400"/>
              <a:t>We will now discuss the tools that are at the disposal of the verification engineer to accomplish this task.</a:t>
            </a:r>
          </a:p>
          <a:p>
            <a:pPr eaLnBrk="1" hangingPunct="1"/>
            <a:endParaRPr lang="en-US" altLang="en-US" sz="1400"/>
          </a:p>
          <a:p>
            <a:pPr eaLnBrk="1" hangingPunct="1"/>
            <a:r>
              <a:rPr lang="en-US" altLang="en-US" sz="1400"/>
              <a:t>Figure to the right highlights again the relationship between the simulation engine, containing the model of the DUV, and the different forms of test benches. </a:t>
            </a:r>
          </a:p>
          <a:p>
            <a:pPr eaLnBrk="1" hangingPunct="1"/>
            <a:endParaRPr lang="en-US" altLang="en-US" sz="1400"/>
          </a:p>
          <a:p>
            <a:pPr eaLnBrk="1" hangingPunct="1"/>
            <a:r>
              <a:rPr lang="en-US" altLang="en-US" sz="1400"/>
              <a:t>We will now look more closely at VHDL features that support the actual coding of driver and checker components.</a:t>
            </a:r>
          </a:p>
          <a:p>
            <a:pPr eaLnBrk="1" hangingPunct="1"/>
            <a:endParaRPr lang="en-US" altLang="en-US" sz="1400"/>
          </a:p>
          <a:p>
            <a:pPr eaLnBrk="1" hangingPunct="1"/>
            <a:r>
              <a:rPr lang="en-US" altLang="en-US" sz="1400"/>
              <a:t>At the end we will briefly turn to test bench writing external to HDLs and simulation engines.</a:t>
            </a:r>
          </a:p>
        </p:txBody>
      </p:sp>
      <p:pic>
        <p:nvPicPr>
          <p:cNvPr id="32773" name="Picture 6">
            <a:extLst>
              <a:ext uri="{FF2B5EF4-FFF2-40B4-BE49-F238E27FC236}">
                <a16:creationId xmlns:a16="http://schemas.microsoft.com/office/drawing/2014/main" id="{58328254-D9B7-E86D-1A54-D8ADA59D81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393825"/>
            <a:ext cx="4186238" cy="2765425"/>
          </a:xfrm>
          <a:noFill/>
          <a:extLst>
            <a:ext uri="{91240B29-F687-4F45-9708-019B960494DF}">
              <a14:hiddenLine xmlns:a14="http://schemas.microsoft.com/office/drawing/2010/main" w="12700">
                <a:solidFill>
                  <a:schemeClr val="tx1"/>
                </a:solidFill>
                <a:miter lim="800000"/>
                <a:headEnd/>
                <a:tailEnd/>
              </a14:hiddenLine>
            </a:ext>
          </a:extLst>
        </p:spPr>
      </p:pic>
      <p:sp>
        <p:nvSpPr>
          <p:cNvPr id="32774" name="Rectangle 7">
            <a:extLst>
              <a:ext uri="{FF2B5EF4-FFF2-40B4-BE49-F238E27FC236}">
                <a16:creationId xmlns:a16="http://schemas.microsoft.com/office/drawing/2014/main" id="{73DBD038-5B9D-7514-33EB-BCD24B0146A0}"/>
              </a:ext>
            </a:extLst>
          </p:cNvPr>
          <p:cNvSpPr>
            <a:spLocks noChangeArrowheads="1"/>
          </p:cNvSpPr>
          <p:nvPr/>
        </p:nvSpPr>
        <p:spPr bwMode="auto">
          <a:xfrm>
            <a:off x="4572000" y="4265613"/>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relationship between the test bench and the simulation engine. A hardware description language test bench is integrated with the model of the DUV, while an external test bench uses the simulation engine’s programming interface to interact with the model.</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23DCFECB-DB00-6E19-AA30-8721C7A3262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95C8F3-39AB-4B12-B994-00F000EA7C5F}" type="slidenum">
              <a:rPr lang="de-DE" altLang="en-US">
                <a:solidFill>
                  <a:schemeClr val="bg1"/>
                </a:solidFill>
              </a:rPr>
              <a:pPr/>
              <a:t>32</a:t>
            </a:fld>
            <a:endParaRPr lang="de-DE" altLang="en-US">
              <a:solidFill>
                <a:schemeClr val="bg1"/>
              </a:solidFill>
            </a:endParaRPr>
          </a:p>
        </p:txBody>
      </p:sp>
      <p:sp>
        <p:nvSpPr>
          <p:cNvPr id="33795" name="Rectangle 2">
            <a:extLst>
              <a:ext uri="{FF2B5EF4-FFF2-40B4-BE49-F238E27FC236}">
                <a16:creationId xmlns:a16="http://schemas.microsoft.com/office/drawing/2014/main" id="{8C75FA55-2AD3-8B27-3E6D-7D75A5C3FF9C}"/>
              </a:ext>
            </a:extLst>
          </p:cNvPr>
          <p:cNvSpPr>
            <a:spLocks noGrp="1" noChangeArrowheads="1"/>
          </p:cNvSpPr>
          <p:nvPr>
            <p:ph type="title"/>
          </p:nvPr>
        </p:nvSpPr>
        <p:spPr/>
        <p:txBody>
          <a:bodyPr/>
          <a:lstStyle/>
          <a:p>
            <a:pPr eaLnBrk="1" hangingPunct="1"/>
            <a:r>
              <a:rPr lang="en-US" altLang="en-US"/>
              <a:t>HDL Languages as Test Bench Tool</a:t>
            </a:r>
          </a:p>
        </p:txBody>
      </p:sp>
      <p:sp>
        <p:nvSpPr>
          <p:cNvPr id="33796" name="Rectangle 4">
            <a:extLst>
              <a:ext uri="{FF2B5EF4-FFF2-40B4-BE49-F238E27FC236}">
                <a16:creationId xmlns:a16="http://schemas.microsoft.com/office/drawing/2014/main" id="{7E1BD931-014C-4E54-3727-22C235A36547}"/>
              </a:ext>
            </a:extLst>
          </p:cNvPr>
          <p:cNvSpPr>
            <a:spLocks noGrp="1" noChangeArrowheads="1"/>
          </p:cNvSpPr>
          <p:nvPr>
            <p:ph type="body" sz="half" idx="1"/>
          </p:nvPr>
        </p:nvSpPr>
        <p:spPr>
          <a:xfrm>
            <a:off x="319088" y="863600"/>
            <a:ext cx="3800475" cy="1836738"/>
          </a:xfrm>
        </p:spPr>
        <p:txBody>
          <a:bodyPr/>
          <a:lstStyle/>
          <a:p>
            <a:pPr eaLnBrk="1" hangingPunct="1"/>
            <a:r>
              <a:rPr lang="en-US" altLang="en-US" sz="1400"/>
              <a:t>From the beginning, the creators of HDLs conceived them as simulation languages to support both design and test bench writing.</a:t>
            </a:r>
          </a:p>
          <a:p>
            <a:pPr eaLnBrk="1" hangingPunct="1"/>
            <a:endParaRPr lang="en-US" altLang="en-US" sz="1400"/>
          </a:p>
          <a:p>
            <a:pPr eaLnBrk="1" hangingPunct="1"/>
            <a:r>
              <a:rPr lang="en-US" altLang="en-US" sz="1400"/>
              <a:t>The following discussion does intend to introduce some of the fundamental concepts.</a:t>
            </a:r>
          </a:p>
          <a:p>
            <a:pPr eaLnBrk="1" hangingPunct="1"/>
            <a:endParaRPr lang="en-US" altLang="en-US" sz="1400"/>
          </a:p>
          <a:p>
            <a:pPr eaLnBrk="1" hangingPunct="1"/>
            <a:r>
              <a:rPr lang="en-US" altLang="en-US" sz="1400"/>
              <a:t>In an HDL environment, all test bench components - stimulus generators, monitors, checkers, and scoreboards - connect to the DUV structurally via signals.</a:t>
            </a:r>
          </a:p>
          <a:p>
            <a:pPr eaLnBrk="1" hangingPunct="1"/>
            <a:endParaRPr lang="en-US" altLang="en-US" sz="1400"/>
          </a:p>
          <a:p>
            <a:pPr eaLnBrk="1" hangingPunct="1"/>
            <a:r>
              <a:rPr lang="en-US" altLang="en-US" sz="1400"/>
              <a:t>In addition to the three instances - DUV, monitor, stimulus component, and their interconnecting signals - the test bench code also contains the control of a central clock.</a:t>
            </a:r>
          </a:p>
          <a:p>
            <a:pPr eaLnBrk="1" hangingPunct="1"/>
            <a:endParaRPr lang="en-US" altLang="en-US" sz="1400"/>
          </a:p>
          <a:p>
            <a:pPr eaLnBrk="1" hangingPunct="1"/>
            <a:r>
              <a:rPr lang="en-US" altLang="en-US" sz="1400"/>
              <a:t>The </a:t>
            </a:r>
            <a:r>
              <a:rPr lang="en-US" altLang="en-US" sz="1400" i="1"/>
              <a:t>clk_gen</a:t>
            </a:r>
            <a:r>
              <a:rPr lang="en-US" altLang="en-US" sz="1400"/>
              <a:t> process drives the clock signal with the period of 100 ns.</a:t>
            </a:r>
          </a:p>
        </p:txBody>
      </p:sp>
      <p:sp>
        <p:nvSpPr>
          <p:cNvPr id="33797" name="Rectangle 6">
            <a:extLst>
              <a:ext uri="{FF2B5EF4-FFF2-40B4-BE49-F238E27FC236}">
                <a16:creationId xmlns:a16="http://schemas.microsoft.com/office/drawing/2014/main" id="{CE387D0E-D489-D130-1CC2-550318CE340C}"/>
              </a:ext>
            </a:extLst>
          </p:cNvPr>
          <p:cNvSpPr>
            <a:spLocks noChangeArrowheads="1"/>
          </p:cNvSpPr>
          <p:nvPr/>
        </p:nvSpPr>
        <p:spPr bwMode="auto">
          <a:xfrm>
            <a:off x="4572000" y="2062163"/>
            <a:ext cx="45720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900" dirty="0">
                <a:latin typeface="Arial"/>
                <a:cs typeface="Arial"/>
              </a:rPr>
              <a:t>// Testbench</a:t>
            </a:r>
          </a:p>
          <a:p>
            <a:pPr>
              <a:lnSpc>
                <a:spcPct val="80000"/>
              </a:lnSpc>
            </a:pPr>
            <a:r>
              <a:rPr lang="en-US" altLang="en-US" sz="900" b="1" dirty="0">
                <a:latin typeface="Arial"/>
                <a:cs typeface="Arial"/>
              </a:rPr>
              <a:t>entity</a:t>
            </a:r>
            <a:r>
              <a:rPr lang="en-US" altLang="en-US" sz="900" dirty="0">
                <a:latin typeface="Arial"/>
                <a:cs typeface="Arial"/>
              </a:rPr>
              <a:t> </a:t>
            </a:r>
            <a:r>
              <a:rPr lang="en-US" altLang="en-US" sz="900" dirty="0" err="1">
                <a:latin typeface="Arial"/>
                <a:cs typeface="Arial"/>
              </a:rPr>
              <a:t>cache_test</a:t>
            </a:r>
          </a:p>
          <a:p>
            <a:pPr>
              <a:lnSpc>
                <a:spcPct val="80000"/>
              </a:lnSpc>
            </a:pPr>
            <a:r>
              <a:rPr lang="en-US" altLang="en-US" sz="900" b="1" dirty="0">
                <a:latin typeface="Arial"/>
                <a:cs typeface="Arial"/>
              </a:rPr>
              <a:t>end</a:t>
            </a:r>
            <a:r>
              <a:rPr lang="en-US" altLang="en-US" sz="900" dirty="0">
                <a:latin typeface="Arial"/>
                <a:cs typeface="Arial"/>
              </a:rPr>
              <a:t> </a:t>
            </a:r>
            <a:r>
              <a:rPr lang="en-US" altLang="en-US" sz="900" b="1" dirty="0">
                <a:latin typeface="Arial"/>
                <a:cs typeface="Arial"/>
              </a:rPr>
              <a:t>entity</a:t>
            </a:r>
            <a:r>
              <a:rPr lang="en-US" altLang="en-US" sz="900" dirty="0">
                <a:latin typeface="Arial"/>
                <a:cs typeface="Arial"/>
              </a:rPr>
              <a:t>;</a:t>
            </a:r>
          </a:p>
          <a:p>
            <a:pPr>
              <a:lnSpc>
                <a:spcPct val="80000"/>
              </a:lnSpc>
            </a:pPr>
            <a:endParaRPr lang="en-US" altLang="en-US" sz="900"/>
          </a:p>
          <a:p>
            <a:pPr>
              <a:lnSpc>
                <a:spcPct val="80000"/>
              </a:lnSpc>
            </a:pPr>
            <a:r>
              <a:rPr lang="en-US" altLang="en-US" sz="900" b="1" dirty="0">
                <a:latin typeface="Arial"/>
                <a:cs typeface="Arial"/>
              </a:rPr>
              <a:t>architecture</a:t>
            </a:r>
            <a:r>
              <a:rPr lang="en-US" altLang="en-US" sz="900" dirty="0">
                <a:latin typeface="Arial"/>
                <a:cs typeface="Arial"/>
              </a:rPr>
              <a:t> </a:t>
            </a:r>
            <a:r>
              <a:rPr lang="en-US" altLang="en-US" sz="900" dirty="0" err="1">
                <a:latin typeface="Arial"/>
                <a:cs typeface="Arial"/>
              </a:rPr>
              <a:t>beh</a:t>
            </a:r>
            <a:r>
              <a:rPr lang="en-US" altLang="en-US" sz="900" dirty="0">
                <a:latin typeface="Arial"/>
                <a:cs typeface="Arial"/>
              </a:rPr>
              <a:t> </a:t>
            </a:r>
            <a:r>
              <a:rPr lang="en-US" altLang="en-US" sz="900" b="1" dirty="0">
                <a:latin typeface="Arial"/>
                <a:cs typeface="Arial"/>
              </a:rPr>
              <a:t>of</a:t>
            </a:r>
            <a:r>
              <a:rPr lang="en-US" altLang="en-US" sz="900" dirty="0">
                <a:latin typeface="Arial"/>
                <a:cs typeface="Arial"/>
              </a:rPr>
              <a:t> </a:t>
            </a:r>
            <a:r>
              <a:rPr lang="en-US" altLang="en-US" sz="900" dirty="0" err="1">
                <a:latin typeface="Arial"/>
                <a:cs typeface="Arial"/>
              </a:rPr>
              <a:t>cache_test</a:t>
            </a:r>
            <a:r>
              <a:rPr lang="en-US" altLang="en-US" sz="900" dirty="0">
                <a:latin typeface="Arial"/>
                <a:cs typeface="Arial"/>
              </a:rPr>
              <a:t> </a:t>
            </a:r>
            <a:r>
              <a:rPr lang="en-US" altLang="en-US" sz="900" b="1" dirty="0">
                <a:latin typeface="Arial"/>
                <a:cs typeface="Arial"/>
              </a:rPr>
              <a:t>is</a:t>
            </a:r>
          </a:p>
          <a:p>
            <a:pPr>
              <a:lnSpc>
                <a:spcPct val="80000"/>
              </a:lnSpc>
            </a:pPr>
            <a:r>
              <a:rPr lang="en-US" altLang="en-US" sz="900" dirty="0">
                <a:latin typeface="Arial"/>
                <a:cs typeface="Arial"/>
              </a:rPr>
              <a:t>    </a:t>
            </a:r>
            <a:r>
              <a:rPr lang="en-US" altLang="en-US" sz="900" b="1" dirty="0">
                <a:latin typeface="Arial"/>
                <a:cs typeface="Arial"/>
              </a:rPr>
              <a:t>constant</a:t>
            </a:r>
            <a:r>
              <a:rPr lang="en-US" altLang="en-US" sz="900" dirty="0">
                <a:latin typeface="Arial"/>
                <a:cs typeface="Arial"/>
              </a:rPr>
              <a:t> </a:t>
            </a:r>
            <a:r>
              <a:rPr lang="en-US" altLang="en-US" sz="900" dirty="0" err="1">
                <a:latin typeface="Arial"/>
                <a:cs typeface="Arial"/>
              </a:rPr>
              <a:t>cycle_time_c</a:t>
            </a:r>
            <a:r>
              <a:rPr lang="en-US" altLang="en-US" sz="900" dirty="0">
                <a:latin typeface="Arial"/>
                <a:cs typeface="Arial"/>
              </a:rPr>
              <a:t> 100 ns;</a:t>
            </a:r>
          </a:p>
          <a:p>
            <a:pPr>
              <a:lnSpc>
                <a:spcPct val="80000"/>
              </a:lnSpc>
            </a:pPr>
            <a:r>
              <a:rPr lang="en-US" altLang="en-US" sz="900" dirty="0">
                <a:latin typeface="Arial"/>
                <a:cs typeface="Arial"/>
              </a:rPr>
              <a:t>    </a:t>
            </a:r>
            <a:r>
              <a:rPr lang="en-US" altLang="en-US" sz="900" b="1" dirty="0">
                <a:latin typeface="Arial"/>
                <a:cs typeface="Arial"/>
              </a:rPr>
              <a:t>signal</a:t>
            </a:r>
            <a:r>
              <a:rPr lang="en-US" altLang="en-US" sz="900" dirty="0">
                <a:latin typeface="Arial"/>
                <a:cs typeface="Arial"/>
              </a:rPr>
              <a:t> </a:t>
            </a:r>
            <a:r>
              <a:rPr lang="en-US" altLang="en-US" sz="900" dirty="0" err="1">
                <a:latin typeface="Arial"/>
                <a:cs typeface="Arial"/>
              </a:rPr>
              <a:t>clk_s</a:t>
            </a:r>
            <a:r>
              <a:rPr lang="en-US" altLang="en-US" sz="900" dirty="0">
                <a:latin typeface="Arial"/>
                <a:cs typeface="Arial"/>
              </a:rPr>
              <a:t>, </a:t>
            </a:r>
            <a:r>
              <a:rPr lang="en-US" altLang="en-US" sz="900" dirty="0" err="1">
                <a:latin typeface="Arial"/>
                <a:cs typeface="Arial"/>
              </a:rPr>
              <a:t>cmd_vld_s</a:t>
            </a:r>
            <a:r>
              <a:rPr lang="en-US" altLang="en-US" sz="900" dirty="0">
                <a:latin typeface="Arial"/>
                <a:cs typeface="Arial"/>
              </a:rPr>
              <a:t>, </a:t>
            </a:r>
            <a:r>
              <a:rPr lang="en-US" altLang="en-US" sz="900" dirty="0" err="1">
                <a:latin typeface="Arial"/>
                <a:cs typeface="Arial"/>
              </a:rPr>
              <a:t>rsp_vld_s</a:t>
            </a:r>
            <a:r>
              <a:rPr lang="en-US" altLang="en-US" sz="900" dirty="0">
                <a:latin typeface="Arial"/>
                <a:cs typeface="Arial"/>
              </a:rPr>
              <a:t>: </a:t>
            </a:r>
            <a:r>
              <a:rPr lang="en-US" altLang="en-US" sz="900" dirty="0" err="1">
                <a:latin typeface="Arial"/>
                <a:cs typeface="Arial"/>
              </a:rPr>
              <a:t>std_logic</a:t>
            </a:r>
            <a:r>
              <a:rPr lang="en-US" altLang="en-US" sz="900" dirty="0">
                <a:latin typeface="Arial"/>
                <a:cs typeface="Arial"/>
              </a:rPr>
              <a:t>;</a:t>
            </a:r>
          </a:p>
          <a:p>
            <a:pPr>
              <a:lnSpc>
                <a:spcPct val="80000"/>
              </a:lnSpc>
            </a:pPr>
            <a:r>
              <a:rPr lang="en-US" altLang="en-US" sz="900" dirty="0">
                <a:latin typeface="Arial"/>
                <a:cs typeface="Arial"/>
              </a:rPr>
              <a:t>    </a:t>
            </a:r>
            <a:r>
              <a:rPr lang="en-US" altLang="en-US" sz="900" b="1" dirty="0">
                <a:latin typeface="Arial"/>
                <a:cs typeface="Arial"/>
              </a:rPr>
              <a:t>signal</a:t>
            </a:r>
            <a:r>
              <a:rPr lang="en-US" altLang="en-US" sz="900" dirty="0">
                <a:latin typeface="Arial"/>
                <a:cs typeface="Arial"/>
              </a:rPr>
              <a:t> </a:t>
            </a:r>
            <a:r>
              <a:rPr lang="en-US" altLang="en-US" sz="900" dirty="0" err="1">
                <a:latin typeface="Arial"/>
                <a:cs typeface="Arial"/>
              </a:rPr>
              <a:t>rsp_s</a:t>
            </a:r>
            <a:r>
              <a:rPr lang="en-US" altLang="en-US" sz="900" dirty="0">
                <a:latin typeface="Arial"/>
                <a:cs typeface="Arial"/>
              </a:rPr>
              <a:t>: </a:t>
            </a:r>
            <a:r>
              <a:rPr lang="en-US" altLang="en-US" sz="900" dirty="0" err="1">
                <a:latin typeface="Arial"/>
                <a:cs typeface="Arial"/>
              </a:rPr>
              <a:t>std_logic_vector</a:t>
            </a:r>
            <a:r>
              <a:rPr lang="en-US" altLang="en-US" sz="900" dirty="0">
                <a:latin typeface="Arial"/>
                <a:cs typeface="Arial"/>
              </a:rPr>
              <a:t>(2 </a:t>
            </a:r>
            <a:r>
              <a:rPr lang="en-US" altLang="en-US" sz="900" b="1" dirty="0" err="1">
                <a:latin typeface="Arial"/>
                <a:cs typeface="Arial"/>
              </a:rPr>
              <a:t>downto</a:t>
            </a:r>
            <a:r>
              <a:rPr lang="en-US" altLang="en-US" sz="900" dirty="0">
                <a:latin typeface="Arial"/>
                <a:cs typeface="Arial"/>
              </a:rPr>
              <a:t> 0);</a:t>
            </a:r>
          </a:p>
          <a:p>
            <a:pPr>
              <a:lnSpc>
                <a:spcPct val="80000"/>
              </a:lnSpc>
            </a:pPr>
            <a:r>
              <a:rPr lang="en-US" altLang="en-US" sz="900" dirty="0">
                <a:latin typeface="Arial"/>
                <a:cs typeface="Arial"/>
              </a:rPr>
              <a:t>    </a:t>
            </a:r>
            <a:r>
              <a:rPr lang="en-US" altLang="en-US" sz="900" b="1" dirty="0">
                <a:latin typeface="Arial"/>
                <a:cs typeface="Arial"/>
              </a:rPr>
              <a:t>signal</a:t>
            </a:r>
            <a:r>
              <a:rPr lang="en-US" altLang="en-US" sz="900" dirty="0">
                <a:latin typeface="Arial"/>
                <a:cs typeface="Arial"/>
              </a:rPr>
              <a:t> </a:t>
            </a:r>
            <a:r>
              <a:rPr lang="en-US" altLang="en-US" sz="900" dirty="0" err="1">
                <a:latin typeface="Arial"/>
                <a:cs typeface="Arial"/>
              </a:rPr>
              <a:t>cmd_s</a:t>
            </a:r>
            <a:r>
              <a:rPr lang="en-US" altLang="en-US" sz="900" dirty="0">
                <a:latin typeface="Arial"/>
                <a:cs typeface="Arial"/>
              </a:rPr>
              <a:t>: </a:t>
            </a:r>
            <a:r>
              <a:rPr lang="en-US" altLang="en-US" sz="900" dirty="0" err="1">
                <a:latin typeface="Arial"/>
                <a:cs typeface="Arial"/>
              </a:rPr>
              <a:t>std_logic_vector</a:t>
            </a:r>
            <a:r>
              <a:rPr lang="en-US" altLang="en-US" sz="900" dirty="0">
                <a:latin typeface="Arial"/>
                <a:cs typeface="Arial"/>
              </a:rPr>
              <a:t>(3 </a:t>
            </a:r>
            <a:r>
              <a:rPr lang="en-US" altLang="en-US" sz="900" b="1" dirty="0" err="1">
                <a:latin typeface="Arial"/>
                <a:cs typeface="Arial"/>
              </a:rPr>
              <a:t>downto</a:t>
            </a:r>
            <a:r>
              <a:rPr lang="en-US" altLang="en-US" sz="900" dirty="0">
                <a:latin typeface="Arial"/>
                <a:cs typeface="Arial"/>
              </a:rPr>
              <a:t> 0);</a:t>
            </a:r>
          </a:p>
          <a:p>
            <a:pPr>
              <a:lnSpc>
                <a:spcPct val="80000"/>
              </a:lnSpc>
            </a:pPr>
            <a:r>
              <a:rPr lang="en-US" altLang="en-US" sz="900" dirty="0">
                <a:latin typeface="Arial"/>
                <a:cs typeface="Arial"/>
              </a:rPr>
              <a:t>    </a:t>
            </a:r>
            <a:r>
              <a:rPr lang="en-US" altLang="en-US" sz="900" b="1" dirty="0">
                <a:latin typeface="Arial"/>
                <a:cs typeface="Arial"/>
              </a:rPr>
              <a:t>signal</a:t>
            </a:r>
            <a:r>
              <a:rPr lang="en-US" altLang="en-US" sz="900" dirty="0">
                <a:latin typeface="Arial"/>
                <a:cs typeface="Arial"/>
              </a:rPr>
              <a:t> </a:t>
            </a:r>
            <a:r>
              <a:rPr lang="en-US" altLang="en-US" sz="900" dirty="0" err="1">
                <a:latin typeface="Arial"/>
                <a:cs typeface="Arial"/>
              </a:rPr>
              <a:t>cmd_tag_in_s</a:t>
            </a:r>
            <a:r>
              <a:rPr lang="en-US" altLang="en-US" sz="900" dirty="0">
                <a:latin typeface="Arial"/>
                <a:cs typeface="Arial"/>
              </a:rPr>
              <a:t>, </a:t>
            </a:r>
            <a:r>
              <a:rPr lang="en-US" altLang="en-US" sz="900" dirty="0" err="1">
                <a:latin typeface="Arial"/>
                <a:cs typeface="Arial"/>
              </a:rPr>
              <a:t>cmd_tag_out_s</a:t>
            </a:r>
            <a:r>
              <a:rPr lang="en-US" altLang="en-US" sz="900" dirty="0">
                <a:latin typeface="Arial"/>
                <a:cs typeface="Arial"/>
              </a:rPr>
              <a:t>: </a:t>
            </a:r>
            <a:r>
              <a:rPr lang="en-US" altLang="en-US" sz="900" dirty="0" err="1">
                <a:latin typeface="Arial"/>
                <a:cs typeface="Arial"/>
              </a:rPr>
              <a:t>std_logic_vector</a:t>
            </a:r>
            <a:r>
              <a:rPr lang="en-US" altLang="en-US" sz="900" dirty="0">
                <a:latin typeface="Arial"/>
                <a:cs typeface="Arial"/>
              </a:rPr>
              <a:t>(7 </a:t>
            </a:r>
            <a:r>
              <a:rPr lang="en-US" altLang="en-US" sz="900" b="1" dirty="0" err="1">
                <a:latin typeface="Arial"/>
                <a:cs typeface="Arial"/>
              </a:rPr>
              <a:t>downto</a:t>
            </a:r>
            <a:r>
              <a:rPr lang="en-US" altLang="en-US" sz="900" dirty="0">
                <a:latin typeface="Arial"/>
                <a:cs typeface="Arial"/>
              </a:rPr>
              <a:t> 0);</a:t>
            </a:r>
          </a:p>
          <a:p>
            <a:pPr>
              <a:lnSpc>
                <a:spcPct val="80000"/>
              </a:lnSpc>
            </a:pPr>
            <a:r>
              <a:rPr lang="en-US" altLang="en-US" sz="900" dirty="0">
                <a:latin typeface="Arial"/>
                <a:cs typeface="Arial"/>
              </a:rPr>
              <a:t>    </a:t>
            </a:r>
            <a:r>
              <a:rPr lang="en-US" altLang="en-US" sz="900" b="1" dirty="0">
                <a:latin typeface="Arial"/>
                <a:cs typeface="Arial"/>
              </a:rPr>
              <a:t>signal</a:t>
            </a:r>
            <a:r>
              <a:rPr lang="en-US" altLang="en-US" sz="900" dirty="0">
                <a:latin typeface="Arial"/>
                <a:cs typeface="Arial"/>
              </a:rPr>
              <a:t> </a:t>
            </a:r>
            <a:r>
              <a:rPr lang="en-US" altLang="en-US" sz="900" dirty="0" err="1">
                <a:latin typeface="Arial"/>
                <a:cs typeface="Arial"/>
              </a:rPr>
              <a:t>data_in_s</a:t>
            </a:r>
            <a:r>
              <a:rPr lang="en-US" altLang="en-US" sz="900" dirty="0">
                <a:latin typeface="Arial"/>
                <a:cs typeface="Arial"/>
              </a:rPr>
              <a:t>, </a:t>
            </a:r>
            <a:r>
              <a:rPr lang="en-US" altLang="en-US" sz="900" dirty="0" err="1">
                <a:latin typeface="Arial"/>
                <a:cs typeface="Arial"/>
              </a:rPr>
              <a:t>data_out_s</a:t>
            </a:r>
            <a:r>
              <a:rPr lang="en-US" altLang="en-US" sz="900" dirty="0">
                <a:latin typeface="Arial"/>
                <a:cs typeface="Arial"/>
              </a:rPr>
              <a:t>, </a:t>
            </a:r>
            <a:r>
              <a:rPr lang="en-US" altLang="en-US" sz="900" dirty="0" err="1">
                <a:latin typeface="Arial"/>
                <a:cs typeface="Arial"/>
              </a:rPr>
              <a:t>cmd_addr_s</a:t>
            </a:r>
            <a:r>
              <a:rPr lang="en-US" altLang="en-US" sz="900" dirty="0">
                <a:latin typeface="Arial"/>
                <a:cs typeface="Arial"/>
              </a:rPr>
              <a:t>: </a:t>
            </a:r>
            <a:r>
              <a:rPr lang="en-US" altLang="en-US" sz="900" dirty="0" err="1">
                <a:latin typeface="Arial"/>
                <a:cs typeface="Arial"/>
              </a:rPr>
              <a:t>std_logic_vector</a:t>
            </a:r>
            <a:r>
              <a:rPr lang="en-US" altLang="en-US" sz="900" dirty="0">
                <a:latin typeface="Arial"/>
                <a:cs typeface="Arial"/>
              </a:rPr>
              <a:t>(31 </a:t>
            </a:r>
            <a:r>
              <a:rPr lang="en-US" altLang="en-US" sz="900" b="1" dirty="0" err="1">
                <a:latin typeface="Arial"/>
                <a:cs typeface="Arial"/>
              </a:rPr>
              <a:t>downto</a:t>
            </a:r>
            <a:r>
              <a:rPr lang="en-US" altLang="en-US" sz="900" dirty="0">
                <a:latin typeface="Arial"/>
                <a:cs typeface="Arial"/>
              </a:rPr>
              <a:t> 0);</a:t>
            </a:r>
          </a:p>
          <a:p>
            <a:pPr>
              <a:lnSpc>
                <a:spcPct val="80000"/>
              </a:lnSpc>
            </a:pPr>
            <a:r>
              <a:rPr lang="en-US" altLang="en-US" sz="900" b="1" dirty="0">
                <a:latin typeface="Arial"/>
                <a:cs typeface="Arial"/>
              </a:rPr>
              <a:t>begin</a:t>
            </a:r>
          </a:p>
          <a:p>
            <a:pPr>
              <a:lnSpc>
                <a:spcPct val="80000"/>
              </a:lnSpc>
            </a:pPr>
            <a:r>
              <a:rPr lang="en-US" altLang="en-US" sz="900" dirty="0">
                <a:latin typeface="Arial"/>
                <a:cs typeface="Arial"/>
              </a:rPr>
              <a:t>    // Instances of testbench components</a:t>
            </a:r>
          </a:p>
          <a:p>
            <a:pPr>
              <a:lnSpc>
                <a:spcPct val="80000"/>
              </a:lnSpc>
            </a:pPr>
            <a:r>
              <a:rPr lang="en-US" altLang="en-US" sz="900" dirty="0">
                <a:latin typeface="Arial"/>
                <a:cs typeface="Arial"/>
              </a:rPr>
              <a:t>    stimulus: </a:t>
            </a:r>
            <a:r>
              <a:rPr lang="en-US" altLang="en-US" sz="900" b="1" dirty="0">
                <a:latin typeface="Arial"/>
                <a:cs typeface="Arial"/>
              </a:rPr>
              <a:t>entity</a:t>
            </a:r>
            <a:r>
              <a:rPr lang="en-US" altLang="en-US" sz="900" dirty="0">
                <a:latin typeface="Arial"/>
                <a:cs typeface="Arial"/>
              </a:rPr>
              <a:t> </a:t>
            </a:r>
            <a:r>
              <a:rPr lang="en-US" altLang="en-US" sz="900" dirty="0" err="1">
                <a:latin typeface="Arial"/>
                <a:cs typeface="Arial"/>
              </a:rPr>
              <a:t>work.stim</a:t>
            </a:r>
            <a:r>
              <a:rPr lang="en-US" altLang="en-US" sz="900" dirty="0">
                <a:latin typeface="Arial"/>
                <a:cs typeface="Arial"/>
              </a:rPr>
              <a:t>(</a:t>
            </a:r>
            <a:r>
              <a:rPr lang="en-US" altLang="en-US" sz="900" dirty="0" err="1">
                <a:latin typeface="Arial"/>
                <a:cs typeface="Arial"/>
              </a:rPr>
              <a:t>beh</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b="1" dirty="0">
                <a:latin typeface="Arial"/>
                <a:cs typeface="Arial"/>
              </a:rPr>
              <a:t>port</a:t>
            </a:r>
            <a:r>
              <a:rPr lang="en-US" altLang="en-US" sz="900" dirty="0">
                <a:latin typeface="Arial"/>
                <a:cs typeface="Arial"/>
              </a:rPr>
              <a:t> </a:t>
            </a:r>
            <a:r>
              <a:rPr lang="en-US" altLang="en-US" sz="900" b="1" dirty="0">
                <a:latin typeface="Arial"/>
                <a:cs typeface="Arial"/>
              </a:rPr>
              <a:t>map</a:t>
            </a:r>
            <a:r>
              <a:rPr lang="en-US" altLang="en-US" sz="900" dirty="0">
                <a:latin typeface="Arial"/>
                <a:cs typeface="Arial"/>
              </a:rPr>
              <a:t> (</a:t>
            </a:r>
            <a:r>
              <a:rPr lang="en-US" altLang="en-US" sz="900" dirty="0" err="1">
                <a:latin typeface="Arial"/>
                <a:cs typeface="Arial"/>
              </a:rPr>
              <a:t>clk</a:t>
            </a:r>
            <a:r>
              <a:rPr lang="en-US" altLang="en-US" sz="900" dirty="0">
                <a:latin typeface="Arial"/>
                <a:cs typeface="Arial"/>
              </a:rPr>
              <a:t> =&gt; </a:t>
            </a:r>
            <a:r>
              <a:rPr lang="en-US" altLang="en-US" sz="900" dirty="0" err="1">
                <a:latin typeface="Arial"/>
                <a:cs typeface="Arial"/>
              </a:rPr>
              <a:t>clk_s</a:t>
            </a:r>
            <a:r>
              <a:rPr lang="en-US" altLang="en-US" sz="900" dirty="0">
                <a:latin typeface="Arial"/>
                <a:cs typeface="Arial"/>
              </a:rPr>
              <a:t>, </a:t>
            </a:r>
            <a:r>
              <a:rPr lang="en-US" altLang="en-US" sz="900" dirty="0" err="1">
                <a:latin typeface="Arial"/>
                <a:cs typeface="Arial"/>
              </a:rPr>
              <a:t>cmd_vld_o</a:t>
            </a:r>
            <a:r>
              <a:rPr lang="en-US" altLang="en-US" sz="900" dirty="0">
                <a:latin typeface="Arial"/>
                <a:cs typeface="Arial"/>
              </a:rPr>
              <a:t> =&gt; </a:t>
            </a:r>
            <a:r>
              <a:rPr lang="en-US" altLang="en-US" sz="900" dirty="0" err="1">
                <a:latin typeface="Arial"/>
                <a:cs typeface="Arial"/>
              </a:rPr>
              <a:t>cmd_vld_s</a:t>
            </a:r>
            <a:r>
              <a:rPr lang="en-US" altLang="en-US" sz="900" dirty="0">
                <a:latin typeface="Arial"/>
                <a:cs typeface="Arial"/>
              </a:rPr>
              <a:t>, </a:t>
            </a:r>
            <a:r>
              <a:rPr lang="en-US" altLang="en-US" sz="900" dirty="0" err="1">
                <a:latin typeface="Arial"/>
                <a:cs typeface="Arial"/>
              </a:rPr>
              <a:t>cmd_o</a:t>
            </a:r>
            <a:r>
              <a:rPr lang="en-US" altLang="en-US" sz="900" dirty="0">
                <a:latin typeface="Arial"/>
                <a:cs typeface="Arial"/>
              </a:rPr>
              <a:t> =&gt; </a:t>
            </a:r>
            <a:r>
              <a:rPr lang="en-US" altLang="en-US" sz="900" dirty="0" err="1">
                <a:latin typeface="Arial"/>
                <a:cs typeface="Arial"/>
              </a:rPr>
              <a:t>cmd_s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data_in_o</a:t>
            </a:r>
            <a:r>
              <a:rPr lang="en-US" altLang="en-US" sz="900" dirty="0">
                <a:latin typeface="Arial"/>
                <a:cs typeface="Arial"/>
              </a:rPr>
              <a:t> =&gt; </a:t>
            </a:r>
            <a:r>
              <a:rPr lang="en-US" altLang="en-US" sz="900" dirty="0" err="1">
                <a:latin typeface="Arial"/>
                <a:cs typeface="Arial"/>
              </a:rPr>
              <a:t>data_in_s</a:t>
            </a:r>
            <a:r>
              <a:rPr lang="en-US" altLang="en-US" sz="900" dirty="0">
                <a:latin typeface="Arial"/>
                <a:cs typeface="Arial"/>
              </a:rPr>
              <a:t>, </a:t>
            </a:r>
            <a:r>
              <a:rPr lang="en-US" altLang="en-US" sz="900" dirty="0" err="1">
                <a:latin typeface="Arial"/>
                <a:cs typeface="Arial"/>
              </a:rPr>
              <a:t>cmd_tag_in_o</a:t>
            </a:r>
            <a:r>
              <a:rPr lang="en-US" altLang="en-US" sz="900" dirty="0">
                <a:latin typeface="Arial"/>
                <a:cs typeface="Arial"/>
              </a:rPr>
              <a:t> =&gt; </a:t>
            </a:r>
            <a:r>
              <a:rPr lang="en-US" altLang="en-US" sz="900" dirty="0" err="1">
                <a:latin typeface="Arial"/>
                <a:cs typeface="Arial"/>
              </a:rPr>
              <a:t>cmd_tag_in_s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cmd_addr_o</a:t>
            </a:r>
            <a:r>
              <a:rPr lang="en-US" altLang="en-US" sz="900" dirty="0">
                <a:latin typeface="Arial"/>
                <a:cs typeface="Arial"/>
              </a:rPr>
              <a:t> =&gt; </a:t>
            </a:r>
            <a:r>
              <a:rPr lang="en-US" altLang="en-US" sz="900" dirty="0" err="1">
                <a:latin typeface="Arial"/>
                <a:cs typeface="Arial"/>
              </a:rPr>
              <a:t>cmd_addr_s</a:t>
            </a:r>
            <a:r>
              <a:rPr lang="en-US" altLang="en-US" sz="900" dirty="0">
                <a:latin typeface="Arial"/>
                <a:cs typeface="Arial"/>
              </a:rPr>
              <a:t>);</a:t>
            </a:r>
          </a:p>
          <a:p>
            <a:pPr>
              <a:lnSpc>
                <a:spcPct val="80000"/>
              </a:lnSpc>
            </a:pPr>
            <a:r>
              <a:rPr lang="en-US" altLang="en-US" sz="900" dirty="0">
                <a:latin typeface="Arial"/>
                <a:cs typeface="Arial"/>
              </a:rPr>
              <a:t>    monitor: </a:t>
            </a:r>
            <a:r>
              <a:rPr lang="en-US" altLang="en-US" sz="900" b="1" dirty="0">
                <a:latin typeface="Arial"/>
                <a:cs typeface="Arial"/>
              </a:rPr>
              <a:t>entity</a:t>
            </a:r>
            <a:r>
              <a:rPr lang="en-US" altLang="en-US" sz="900" dirty="0">
                <a:latin typeface="Arial"/>
                <a:cs typeface="Arial"/>
              </a:rPr>
              <a:t> </a:t>
            </a:r>
            <a:r>
              <a:rPr lang="en-US" altLang="en-US" sz="900" dirty="0" err="1">
                <a:latin typeface="Arial"/>
                <a:cs typeface="Arial"/>
              </a:rPr>
              <a:t>work.mon</a:t>
            </a:r>
            <a:r>
              <a:rPr lang="en-US" altLang="en-US" sz="900" dirty="0">
                <a:latin typeface="Arial"/>
                <a:cs typeface="Arial"/>
              </a:rPr>
              <a:t>(</a:t>
            </a:r>
            <a:r>
              <a:rPr lang="en-US" altLang="en-US" sz="900" dirty="0" err="1">
                <a:latin typeface="Arial"/>
                <a:cs typeface="Arial"/>
              </a:rPr>
              <a:t>beh</a:t>
            </a:r>
            <a:r>
              <a:rPr lang="en-US" altLang="en-US" sz="900" dirty="0">
                <a:latin typeface="Arial"/>
                <a:cs typeface="Arial"/>
              </a:rPr>
              <a:t>)</a:t>
            </a:r>
          </a:p>
          <a:p>
            <a:pPr>
              <a:lnSpc>
                <a:spcPct val="80000"/>
              </a:lnSpc>
            </a:pPr>
            <a:r>
              <a:rPr lang="en-US" altLang="en-US" sz="900" dirty="0">
                <a:latin typeface="Arial"/>
                <a:cs typeface="Arial"/>
              </a:rPr>
              <a:t>        </a:t>
            </a:r>
            <a:r>
              <a:rPr lang="en-US" altLang="en-US" sz="900" b="1" dirty="0">
                <a:latin typeface="Arial"/>
                <a:cs typeface="Arial"/>
              </a:rPr>
              <a:t>port</a:t>
            </a:r>
            <a:r>
              <a:rPr lang="en-US" altLang="en-US" sz="900" dirty="0">
                <a:latin typeface="Arial"/>
                <a:cs typeface="Arial"/>
              </a:rPr>
              <a:t> </a:t>
            </a:r>
            <a:r>
              <a:rPr lang="en-US" altLang="en-US" sz="900" b="1" dirty="0">
                <a:latin typeface="Arial"/>
                <a:cs typeface="Arial"/>
              </a:rPr>
              <a:t>map</a:t>
            </a:r>
            <a:r>
              <a:rPr lang="en-US" altLang="en-US" sz="900" dirty="0">
                <a:latin typeface="Arial"/>
                <a:cs typeface="Arial"/>
              </a:rPr>
              <a:t> (</a:t>
            </a:r>
            <a:r>
              <a:rPr lang="en-US" altLang="en-US" sz="900" dirty="0" err="1">
                <a:latin typeface="Arial"/>
                <a:cs typeface="Arial"/>
              </a:rPr>
              <a:t>clk</a:t>
            </a:r>
            <a:r>
              <a:rPr lang="en-US" altLang="en-US" sz="900" dirty="0">
                <a:latin typeface="Arial"/>
                <a:cs typeface="Arial"/>
              </a:rPr>
              <a:t> =&gt; </a:t>
            </a:r>
            <a:r>
              <a:rPr lang="en-US" altLang="en-US" sz="900" dirty="0" err="1">
                <a:latin typeface="Arial"/>
                <a:cs typeface="Arial"/>
              </a:rPr>
              <a:t>clk_s</a:t>
            </a:r>
            <a:r>
              <a:rPr lang="en-US" altLang="en-US" sz="900" dirty="0">
                <a:latin typeface="Arial"/>
                <a:cs typeface="Arial"/>
              </a:rPr>
              <a:t>, </a:t>
            </a:r>
            <a:r>
              <a:rPr lang="en-US" altLang="en-US" sz="900" dirty="0" err="1">
                <a:latin typeface="Arial"/>
                <a:cs typeface="Arial"/>
              </a:rPr>
              <a:t>rsp_vld_i</a:t>
            </a:r>
            <a:r>
              <a:rPr lang="en-US" altLang="en-US" sz="900" dirty="0">
                <a:latin typeface="Arial"/>
                <a:cs typeface="Arial"/>
              </a:rPr>
              <a:t> =&gt; </a:t>
            </a:r>
            <a:r>
              <a:rPr lang="en-US" altLang="en-US" sz="900" dirty="0" err="1">
                <a:latin typeface="Arial"/>
                <a:cs typeface="Arial"/>
              </a:rPr>
              <a:t>rsp_vld_s</a:t>
            </a:r>
            <a:r>
              <a:rPr lang="en-US" altLang="en-US" sz="900" dirty="0">
                <a:latin typeface="Arial"/>
                <a:cs typeface="Arial"/>
              </a:rPr>
              <a:t>, </a:t>
            </a:r>
            <a:r>
              <a:rPr lang="en-US" altLang="en-US" sz="900" dirty="0" err="1">
                <a:latin typeface="Arial"/>
                <a:cs typeface="Arial"/>
              </a:rPr>
              <a:t>rsp_i</a:t>
            </a:r>
            <a:r>
              <a:rPr lang="en-US" altLang="en-US" sz="900" dirty="0">
                <a:latin typeface="Arial"/>
                <a:cs typeface="Arial"/>
              </a:rPr>
              <a:t> =&gt; </a:t>
            </a:r>
            <a:r>
              <a:rPr lang="en-US" altLang="en-US" sz="900" dirty="0" err="1">
                <a:latin typeface="Arial"/>
                <a:cs typeface="Arial"/>
              </a:rPr>
              <a:t>rsp_s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data_o</a:t>
            </a:r>
            <a:r>
              <a:rPr lang="en-US" altLang="en-US" sz="900" dirty="0">
                <a:latin typeface="Arial"/>
                <a:cs typeface="Arial"/>
              </a:rPr>
              <a:t> =&gt; </a:t>
            </a:r>
            <a:r>
              <a:rPr lang="en-US" altLang="en-US" sz="900" dirty="0" err="1">
                <a:latin typeface="Arial"/>
                <a:cs typeface="Arial"/>
              </a:rPr>
              <a:t>data_out_s</a:t>
            </a:r>
            <a:r>
              <a:rPr lang="en-US" altLang="en-US" sz="900" dirty="0">
                <a:latin typeface="Arial"/>
                <a:cs typeface="Arial"/>
              </a:rPr>
              <a:t>, </a:t>
            </a:r>
            <a:r>
              <a:rPr lang="en-US" altLang="en-US" sz="900" dirty="0" err="1">
                <a:latin typeface="Arial"/>
                <a:cs typeface="Arial"/>
              </a:rPr>
              <a:t>cmd_tag_o</a:t>
            </a:r>
            <a:r>
              <a:rPr lang="en-US" altLang="en-US" sz="900" dirty="0">
                <a:latin typeface="Arial"/>
                <a:cs typeface="Arial"/>
              </a:rPr>
              <a:t> =&gt; </a:t>
            </a:r>
            <a:r>
              <a:rPr lang="en-US" altLang="en-US" sz="900" dirty="0" err="1">
                <a:latin typeface="Arial"/>
                <a:cs typeface="Arial"/>
              </a:rPr>
              <a:t>cmd_tag_out_s</a:t>
            </a:r>
            <a:r>
              <a:rPr lang="en-US" altLang="en-US" sz="900" dirty="0">
                <a:latin typeface="Arial"/>
                <a:cs typeface="Arial"/>
              </a:rPr>
              <a:t>);</a:t>
            </a:r>
            <a:endParaRPr lang="en-US" altLang="en-US" sz="900" dirty="0">
              <a:cs typeface="Arial"/>
            </a:endParaRPr>
          </a:p>
          <a:p>
            <a:pPr>
              <a:lnSpc>
                <a:spcPct val="80000"/>
              </a:lnSpc>
            </a:pP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 Instance of cache design</a:t>
            </a:r>
          </a:p>
          <a:p>
            <a:pPr>
              <a:lnSpc>
                <a:spcPct val="80000"/>
              </a:lnSpc>
            </a:pPr>
            <a:r>
              <a:rPr lang="en-US" altLang="en-US" sz="900" dirty="0">
                <a:latin typeface="Arial"/>
                <a:cs typeface="Arial"/>
              </a:rPr>
              <a:t>    </a:t>
            </a:r>
            <a:r>
              <a:rPr lang="en-US" altLang="en-US" sz="900" dirty="0" err="1">
                <a:latin typeface="Arial"/>
                <a:cs typeface="Arial"/>
              </a:rPr>
              <a:t>cache_unit</a:t>
            </a:r>
            <a:r>
              <a:rPr lang="en-US" altLang="en-US" sz="900" dirty="0">
                <a:latin typeface="Arial"/>
                <a:cs typeface="Arial"/>
              </a:rPr>
              <a:t>: </a:t>
            </a:r>
            <a:r>
              <a:rPr lang="en-US" altLang="en-US" sz="900" b="1" dirty="0">
                <a:latin typeface="Arial"/>
                <a:cs typeface="Arial"/>
              </a:rPr>
              <a:t>entity</a:t>
            </a:r>
            <a:r>
              <a:rPr lang="en-US" altLang="en-US" sz="900" dirty="0">
                <a:latin typeface="Arial"/>
                <a:cs typeface="Arial"/>
              </a:rPr>
              <a:t> </a:t>
            </a:r>
            <a:r>
              <a:rPr lang="en-US" altLang="en-US" sz="900" dirty="0" err="1">
                <a:latin typeface="Arial"/>
                <a:cs typeface="Arial"/>
              </a:rPr>
              <a:t>work.cache</a:t>
            </a:r>
            <a:r>
              <a:rPr lang="en-US" altLang="en-US" sz="900" dirty="0">
                <a:latin typeface="Arial"/>
                <a:cs typeface="Arial"/>
              </a:rPr>
              <a:t>(</a:t>
            </a:r>
            <a:r>
              <a:rPr lang="en-US" altLang="en-US" sz="900" dirty="0" err="1">
                <a:latin typeface="Arial"/>
                <a:cs typeface="Arial"/>
              </a:rPr>
              <a:t>rtl</a:t>
            </a:r>
            <a:r>
              <a:rPr lang="en-US" altLang="en-US" sz="900" dirty="0">
                <a:latin typeface="Arial"/>
                <a:cs typeface="Arial"/>
              </a:rPr>
              <a:t>)</a:t>
            </a:r>
          </a:p>
          <a:p>
            <a:pPr>
              <a:lnSpc>
                <a:spcPct val="80000"/>
              </a:lnSpc>
            </a:pPr>
            <a:r>
              <a:rPr lang="en-US" altLang="en-US" sz="900" dirty="0">
                <a:latin typeface="Arial"/>
                <a:cs typeface="Arial"/>
              </a:rPr>
              <a:t>        </a:t>
            </a:r>
            <a:r>
              <a:rPr lang="en-US" altLang="en-US" sz="900" b="1" dirty="0">
                <a:latin typeface="Arial"/>
                <a:cs typeface="Arial"/>
              </a:rPr>
              <a:t>port</a:t>
            </a:r>
            <a:r>
              <a:rPr lang="en-US" altLang="en-US" sz="900" dirty="0">
                <a:latin typeface="Arial"/>
                <a:cs typeface="Arial"/>
              </a:rPr>
              <a:t> </a:t>
            </a:r>
            <a:r>
              <a:rPr lang="en-US" altLang="en-US" sz="900" b="1" dirty="0">
                <a:latin typeface="Arial"/>
                <a:cs typeface="Arial"/>
              </a:rPr>
              <a:t>map</a:t>
            </a:r>
            <a:r>
              <a:rPr lang="en-US" altLang="en-US" sz="900" dirty="0">
                <a:latin typeface="Arial"/>
                <a:cs typeface="Arial"/>
              </a:rPr>
              <a:t> (</a:t>
            </a:r>
            <a:r>
              <a:rPr lang="en-US" altLang="en-US" sz="900" dirty="0" err="1">
                <a:latin typeface="Arial"/>
                <a:cs typeface="Arial"/>
              </a:rPr>
              <a:t>clk</a:t>
            </a:r>
            <a:r>
              <a:rPr lang="en-US" altLang="en-US" sz="900" dirty="0">
                <a:latin typeface="Arial"/>
                <a:cs typeface="Arial"/>
              </a:rPr>
              <a:t> =&gt; </a:t>
            </a:r>
            <a:r>
              <a:rPr lang="en-US" altLang="en-US" sz="900" dirty="0" err="1">
                <a:latin typeface="Arial"/>
                <a:cs typeface="Arial"/>
              </a:rPr>
              <a:t>clk_s</a:t>
            </a:r>
            <a:r>
              <a:rPr lang="en-US" altLang="en-US" sz="900" dirty="0">
                <a:latin typeface="Arial"/>
                <a:cs typeface="Arial"/>
              </a:rPr>
              <a:t>, </a:t>
            </a:r>
            <a:r>
              <a:rPr lang="en-US" altLang="en-US" sz="900" dirty="0" err="1">
                <a:latin typeface="Arial"/>
                <a:cs typeface="Arial"/>
              </a:rPr>
              <a:t>cmd_vld_i</a:t>
            </a:r>
            <a:r>
              <a:rPr lang="en-US" altLang="en-US" sz="900" dirty="0">
                <a:latin typeface="Arial"/>
                <a:cs typeface="Arial"/>
              </a:rPr>
              <a:t> =&gt; </a:t>
            </a:r>
            <a:r>
              <a:rPr lang="en-US" altLang="en-US" sz="900" dirty="0" err="1">
                <a:latin typeface="Arial"/>
                <a:cs typeface="Arial"/>
              </a:rPr>
              <a:t>cmd_vld_s</a:t>
            </a:r>
            <a:r>
              <a:rPr lang="en-US" altLang="en-US" sz="900" dirty="0">
                <a:latin typeface="Arial"/>
                <a:cs typeface="Arial"/>
              </a:rPr>
              <a:t>, </a:t>
            </a:r>
            <a:r>
              <a:rPr lang="en-US" altLang="en-US" sz="900" dirty="0" err="1">
                <a:latin typeface="Arial"/>
                <a:cs typeface="Arial"/>
              </a:rPr>
              <a:t>cmd_i</a:t>
            </a:r>
            <a:r>
              <a:rPr lang="en-US" altLang="en-US" sz="900" dirty="0">
                <a:latin typeface="Arial"/>
                <a:cs typeface="Arial"/>
              </a:rPr>
              <a:t> =&gt; </a:t>
            </a:r>
            <a:r>
              <a:rPr lang="en-US" altLang="en-US" sz="900" dirty="0" err="1">
                <a:latin typeface="Arial"/>
                <a:cs typeface="Arial"/>
              </a:rPr>
              <a:t>cmd_s</a:t>
            </a:r>
            <a:r>
              <a:rPr lang="en-US" altLang="en-US" sz="900" dirty="0">
                <a:latin typeface="Arial"/>
                <a:cs typeface="Arial"/>
              </a:rPr>
              <a:t>,</a:t>
            </a:r>
          </a:p>
          <a:p>
            <a:pPr>
              <a:lnSpc>
                <a:spcPct val="80000"/>
              </a:lnSpc>
            </a:pPr>
            <a:r>
              <a:rPr lang="en-US" altLang="en-US" sz="900" dirty="0">
                <a:latin typeface="Arial"/>
                <a:cs typeface="Arial"/>
              </a:rPr>
              <a:t>                         </a:t>
            </a:r>
            <a:r>
              <a:rPr lang="en-US" altLang="en-US" sz="900" dirty="0" err="1">
                <a:latin typeface="Arial"/>
                <a:cs typeface="Arial"/>
              </a:rPr>
              <a:t>data_i</a:t>
            </a:r>
            <a:r>
              <a:rPr lang="en-US" altLang="en-US" sz="900" dirty="0">
                <a:latin typeface="Arial"/>
                <a:cs typeface="Arial"/>
              </a:rPr>
              <a:t> =&gt; </a:t>
            </a:r>
            <a:r>
              <a:rPr lang="en-US" altLang="en-US" sz="900" dirty="0" err="1">
                <a:latin typeface="Arial"/>
                <a:cs typeface="Arial"/>
              </a:rPr>
              <a:t>data_in_s</a:t>
            </a:r>
            <a:r>
              <a:rPr lang="en-US" altLang="en-US" sz="900" dirty="0">
                <a:latin typeface="Arial"/>
                <a:cs typeface="Arial"/>
              </a:rPr>
              <a:t>, </a:t>
            </a:r>
            <a:r>
              <a:rPr lang="en-US" altLang="en-US" sz="900" dirty="0" err="1">
                <a:latin typeface="Arial"/>
                <a:cs typeface="Arial"/>
              </a:rPr>
              <a:t>cmd_tag_i</a:t>
            </a:r>
            <a:r>
              <a:rPr lang="en-US" altLang="en-US" sz="900" dirty="0">
                <a:latin typeface="Arial"/>
                <a:cs typeface="Arial"/>
              </a:rPr>
              <a:t> =&gt; </a:t>
            </a:r>
            <a:r>
              <a:rPr lang="en-US" altLang="en-US" sz="900" dirty="0" err="1">
                <a:latin typeface="Arial"/>
                <a:cs typeface="Arial"/>
              </a:rPr>
              <a:t>cmd_tag_in_s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cmd_addr_i</a:t>
            </a:r>
            <a:r>
              <a:rPr lang="en-US" altLang="en-US" sz="900" dirty="0">
                <a:latin typeface="Arial"/>
                <a:cs typeface="Arial"/>
              </a:rPr>
              <a:t> =&gt; </a:t>
            </a:r>
            <a:r>
              <a:rPr lang="en-US" altLang="en-US" sz="900" dirty="0" err="1">
                <a:latin typeface="Arial"/>
                <a:cs typeface="Arial"/>
              </a:rPr>
              <a:t>cmd_addr_s</a:t>
            </a:r>
            <a:r>
              <a:rPr lang="en-US" altLang="en-US" sz="900" dirty="0">
                <a:latin typeface="Arial"/>
                <a:cs typeface="Arial"/>
              </a:rPr>
              <a:t>, </a:t>
            </a:r>
            <a:r>
              <a:rPr lang="en-US" altLang="en-US" sz="900" dirty="0" err="1">
                <a:latin typeface="Arial"/>
                <a:cs typeface="Arial"/>
              </a:rPr>
              <a:t>rsp_vld_o</a:t>
            </a:r>
            <a:r>
              <a:rPr lang="en-US" altLang="en-US" sz="900" dirty="0">
                <a:latin typeface="Arial"/>
                <a:cs typeface="Arial"/>
              </a:rPr>
              <a:t> =&gt; </a:t>
            </a:r>
            <a:r>
              <a:rPr lang="en-US" altLang="en-US" sz="900" dirty="0" err="1">
                <a:latin typeface="Arial"/>
                <a:cs typeface="Arial"/>
              </a:rPr>
              <a:t>rsp_vld_s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rsp_o</a:t>
            </a:r>
            <a:r>
              <a:rPr lang="en-US" altLang="en-US" sz="900" dirty="0">
                <a:latin typeface="Arial"/>
                <a:cs typeface="Arial"/>
              </a:rPr>
              <a:t> =&gt; </a:t>
            </a:r>
            <a:r>
              <a:rPr lang="en-US" altLang="en-US" sz="900" dirty="0" err="1">
                <a:latin typeface="Arial"/>
                <a:cs typeface="Arial"/>
              </a:rPr>
              <a:t>rsp_s</a:t>
            </a:r>
            <a:r>
              <a:rPr lang="en-US" altLang="en-US" sz="900" dirty="0">
                <a:latin typeface="Arial"/>
                <a:cs typeface="Arial"/>
              </a:rPr>
              <a:t>, </a:t>
            </a:r>
            <a:r>
              <a:rPr lang="en-US" altLang="en-US" sz="900" dirty="0" err="1">
                <a:latin typeface="Arial"/>
                <a:cs typeface="Arial"/>
              </a:rPr>
              <a:t>data_o</a:t>
            </a:r>
            <a:r>
              <a:rPr lang="en-US" altLang="en-US" sz="900" dirty="0">
                <a:latin typeface="Arial"/>
                <a:cs typeface="Arial"/>
              </a:rPr>
              <a:t> =&gt; </a:t>
            </a:r>
            <a:r>
              <a:rPr lang="en-US" altLang="en-US" sz="900" dirty="0" err="1">
                <a:latin typeface="Arial"/>
                <a:cs typeface="Arial"/>
              </a:rPr>
              <a:t>data_out_s</a:t>
            </a: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a:t>
            </a:r>
            <a:r>
              <a:rPr lang="en-US" altLang="en-US" sz="900" dirty="0" err="1">
                <a:latin typeface="Arial"/>
                <a:cs typeface="Arial"/>
              </a:rPr>
              <a:t>cmd_tag_o</a:t>
            </a:r>
            <a:r>
              <a:rPr lang="en-US" altLang="en-US" sz="900" dirty="0">
                <a:latin typeface="Arial"/>
                <a:cs typeface="Arial"/>
              </a:rPr>
              <a:t> =&gt; </a:t>
            </a:r>
            <a:r>
              <a:rPr lang="en-US" altLang="en-US" sz="900" dirty="0" err="1">
                <a:latin typeface="Arial"/>
                <a:cs typeface="Arial"/>
              </a:rPr>
              <a:t>cmd_tag_out_s</a:t>
            </a:r>
            <a:r>
              <a:rPr lang="en-US" altLang="en-US" sz="900" dirty="0">
                <a:latin typeface="Arial"/>
                <a:cs typeface="Arial"/>
              </a:rPr>
              <a:t>);</a:t>
            </a:r>
          </a:p>
          <a:p>
            <a:pPr>
              <a:lnSpc>
                <a:spcPct val="80000"/>
              </a:lnSpc>
            </a:pPr>
            <a:r>
              <a:rPr lang="en-US" altLang="en-US" sz="900" dirty="0">
                <a:latin typeface="Arial"/>
                <a:cs typeface="Arial"/>
              </a:rPr>
              <a:t>    </a:t>
            </a:r>
            <a:endParaRPr lang="en-US" altLang="en-US" sz="900" dirty="0">
              <a:cs typeface="Arial"/>
            </a:endParaRPr>
          </a:p>
          <a:p>
            <a:pPr>
              <a:lnSpc>
                <a:spcPct val="80000"/>
              </a:lnSpc>
            </a:pPr>
            <a:r>
              <a:rPr lang="en-US" altLang="en-US" sz="900" dirty="0">
                <a:latin typeface="Arial"/>
                <a:cs typeface="Arial"/>
              </a:rPr>
              <a:t>    // Clock generator</a:t>
            </a:r>
          </a:p>
          <a:p>
            <a:pPr>
              <a:lnSpc>
                <a:spcPct val="80000"/>
              </a:lnSpc>
            </a:pPr>
            <a:r>
              <a:rPr lang="en-US" altLang="en-US" sz="900" dirty="0">
                <a:latin typeface="Arial"/>
                <a:cs typeface="Arial"/>
              </a:rPr>
              <a:t>    </a:t>
            </a:r>
            <a:r>
              <a:rPr lang="en-US" altLang="en-US" sz="900" dirty="0" err="1">
                <a:latin typeface="Arial"/>
                <a:cs typeface="Arial"/>
              </a:rPr>
              <a:t>clk_gen</a:t>
            </a:r>
            <a:r>
              <a:rPr lang="en-US" altLang="en-US" sz="900" dirty="0">
                <a:latin typeface="Arial"/>
                <a:cs typeface="Arial"/>
              </a:rPr>
              <a:t>: </a:t>
            </a:r>
            <a:r>
              <a:rPr lang="en-US" altLang="en-US" sz="900" b="1" dirty="0">
                <a:latin typeface="Arial"/>
                <a:cs typeface="Arial"/>
              </a:rPr>
              <a:t>process</a:t>
            </a:r>
          </a:p>
          <a:p>
            <a:pPr>
              <a:lnSpc>
                <a:spcPct val="80000"/>
              </a:lnSpc>
            </a:pPr>
            <a:r>
              <a:rPr lang="en-US" altLang="en-US" sz="900" dirty="0">
                <a:latin typeface="Arial"/>
                <a:cs typeface="Arial"/>
              </a:rPr>
              <a:t>    </a:t>
            </a:r>
            <a:r>
              <a:rPr lang="en-US" altLang="en-US" sz="900" b="1" dirty="0">
                <a:latin typeface="Arial"/>
                <a:cs typeface="Arial"/>
              </a:rPr>
              <a:t>begin</a:t>
            </a:r>
          </a:p>
          <a:p>
            <a:pPr>
              <a:lnSpc>
                <a:spcPct val="80000"/>
              </a:lnSpc>
            </a:pPr>
            <a:r>
              <a:rPr lang="en-US" altLang="en-US" sz="900" dirty="0">
                <a:latin typeface="Arial"/>
                <a:cs typeface="Arial"/>
              </a:rPr>
              <a:t>        </a:t>
            </a:r>
            <a:r>
              <a:rPr lang="en-US" altLang="en-US" sz="900" dirty="0" err="1">
                <a:latin typeface="Arial"/>
                <a:cs typeface="Arial"/>
              </a:rPr>
              <a:t>clk_s</a:t>
            </a:r>
            <a:r>
              <a:rPr lang="en-US" altLang="en-US" sz="900" dirty="0">
                <a:latin typeface="Arial"/>
                <a:cs typeface="Arial"/>
              </a:rPr>
              <a:t> &lt;= '0', '1' </a:t>
            </a:r>
            <a:r>
              <a:rPr lang="en-US" altLang="en-US" sz="900" b="1" dirty="0">
                <a:latin typeface="Arial"/>
                <a:cs typeface="Arial"/>
              </a:rPr>
              <a:t>after</a:t>
            </a:r>
            <a:r>
              <a:rPr lang="en-US" altLang="en-US" sz="900" dirty="0">
                <a:latin typeface="Arial"/>
                <a:cs typeface="Arial"/>
              </a:rPr>
              <a:t> </a:t>
            </a:r>
            <a:r>
              <a:rPr lang="en-US" altLang="en-US" sz="900" dirty="0" err="1">
                <a:latin typeface="Arial"/>
                <a:cs typeface="Arial"/>
              </a:rPr>
              <a:t>cycle_time_c</a:t>
            </a:r>
            <a:r>
              <a:rPr lang="en-US" altLang="en-US" sz="900" dirty="0">
                <a:latin typeface="Arial"/>
                <a:cs typeface="Arial"/>
              </a:rPr>
              <a:t>/2;</a:t>
            </a:r>
          </a:p>
          <a:p>
            <a:pPr>
              <a:lnSpc>
                <a:spcPct val="80000"/>
              </a:lnSpc>
            </a:pPr>
            <a:r>
              <a:rPr lang="en-US" altLang="en-US" sz="900" dirty="0">
                <a:latin typeface="Arial"/>
                <a:cs typeface="Arial"/>
              </a:rPr>
              <a:t>        </a:t>
            </a:r>
            <a:r>
              <a:rPr lang="en-US" altLang="en-US" sz="900" b="1" dirty="0">
                <a:latin typeface="Arial"/>
                <a:cs typeface="Arial"/>
              </a:rPr>
              <a:t>wait</a:t>
            </a:r>
            <a:r>
              <a:rPr lang="en-US" altLang="en-US" sz="900" dirty="0">
                <a:latin typeface="Arial"/>
                <a:cs typeface="Arial"/>
              </a:rPr>
              <a:t> </a:t>
            </a:r>
            <a:r>
              <a:rPr lang="en-US" altLang="en-US" sz="900" b="1" dirty="0">
                <a:latin typeface="Arial"/>
                <a:cs typeface="Arial"/>
              </a:rPr>
              <a:t>for</a:t>
            </a:r>
            <a:r>
              <a:rPr lang="en-US" altLang="en-US" sz="900" dirty="0">
                <a:latin typeface="Arial"/>
                <a:cs typeface="Arial"/>
              </a:rPr>
              <a:t> </a:t>
            </a:r>
            <a:r>
              <a:rPr lang="en-US" altLang="en-US" sz="900" dirty="0" err="1">
                <a:latin typeface="Arial"/>
                <a:cs typeface="Arial"/>
              </a:rPr>
              <a:t>cycle_time_c</a:t>
            </a:r>
            <a:r>
              <a:rPr lang="en-US" altLang="en-US" sz="900" dirty="0">
                <a:latin typeface="Arial"/>
                <a:cs typeface="Arial"/>
              </a:rPr>
              <a:t>;</a:t>
            </a:r>
          </a:p>
          <a:p>
            <a:pPr>
              <a:lnSpc>
                <a:spcPct val="80000"/>
              </a:lnSpc>
            </a:pPr>
            <a:r>
              <a:rPr lang="en-US" altLang="en-US" sz="900" dirty="0">
                <a:latin typeface="Arial"/>
                <a:cs typeface="Arial"/>
              </a:rPr>
              <a:t>    </a:t>
            </a:r>
            <a:r>
              <a:rPr lang="en-US" altLang="en-US" sz="900" b="1" dirty="0">
                <a:latin typeface="Arial"/>
                <a:cs typeface="Arial"/>
              </a:rPr>
              <a:t>end</a:t>
            </a:r>
            <a:r>
              <a:rPr lang="en-US" altLang="en-US" sz="900" dirty="0">
                <a:latin typeface="Arial"/>
                <a:cs typeface="Arial"/>
              </a:rPr>
              <a:t> </a:t>
            </a:r>
            <a:r>
              <a:rPr lang="en-US" altLang="en-US" sz="900" b="1" dirty="0">
                <a:latin typeface="Arial"/>
                <a:cs typeface="Arial"/>
              </a:rPr>
              <a:t>process</a:t>
            </a:r>
            <a:r>
              <a:rPr lang="en-US" altLang="en-US" sz="900" dirty="0">
                <a:latin typeface="Arial"/>
                <a:cs typeface="Arial"/>
              </a:rPr>
              <a:t>;</a:t>
            </a:r>
          </a:p>
          <a:p>
            <a:pPr>
              <a:lnSpc>
                <a:spcPct val="80000"/>
              </a:lnSpc>
            </a:pPr>
            <a:r>
              <a:rPr lang="en-US" altLang="en-US" sz="900" b="1" dirty="0">
                <a:latin typeface="Arial"/>
                <a:cs typeface="Arial"/>
              </a:rPr>
              <a:t>end</a:t>
            </a:r>
            <a:r>
              <a:rPr lang="en-US" altLang="en-US" sz="900" dirty="0">
                <a:latin typeface="Arial"/>
                <a:cs typeface="Arial"/>
              </a:rPr>
              <a:t> </a:t>
            </a:r>
            <a:r>
              <a:rPr lang="en-US" altLang="en-US" sz="900" b="1" dirty="0">
                <a:latin typeface="Arial"/>
                <a:cs typeface="Arial"/>
              </a:rPr>
              <a:t>architecture</a:t>
            </a:r>
            <a:r>
              <a:rPr lang="en-US" altLang="en-US" sz="900" dirty="0">
                <a:latin typeface="Arial"/>
                <a:cs typeface="Arial"/>
              </a:rPr>
              <a:t> </a:t>
            </a:r>
            <a:r>
              <a:rPr lang="en-US" altLang="en-US" sz="900" dirty="0" err="1">
                <a:latin typeface="Arial"/>
                <a:cs typeface="Arial"/>
              </a:rPr>
              <a:t>beh</a:t>
            </a:r>
            <a:r>
              <a:rPr lang="en-US" altLang="en-US" sz="900" dirty="0">
                <a:latin typeface="Arial"/>
                <a:cs typeface="Arial"/>
              </a:rPr>
              <a:t>;</a:t>
            </a:r>
          </a:p>
        </p:txBody>
      </p:sp>
      <p:pic>
        <p:nvPicPr>
          <p:cNvPr id="33798" name="Picture 13">
            <a:extLst>
              <a:ext uri="{FF2B5EF4-FFF2-40B4-BE49-F238E27FC236}">
                <a16:creationId xmlns:a16="http://schemas.microsoft.com/office/drawing/2014/main" id="{3A42BD22-1A99-08C7-2922-227BBD1198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9563" y="849313"/>
            <a:ext cx="4960937" cy="1135062"/>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7EE417D6-8EFC-34F0-75D7-29E9F8935D9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DD15CB-8BD8-4849-8738-615B0883AD85}" type="slidenum">
              <a:rPr lang="de-DE" altLang="en-US">
                <a:solidFill>
                  <a:schemeClr val="bg1"/>
                </a:solidFill>
              </a:rPr>
              <a:pPr/>
              <a:t>33</a:t>
            </a:fld>
            <a:endParaRPr lang="de-DE" altLang="en-US">
              <a:solidFill>
                <a:schemeClr val="bg1"/>
              </a:solidFill>
            </a:endParaRPr>
          </a:p>
        </p:txBody>
      </p:sp>
      <p:sp>
        <p:nvSpPr>
          <p:cNvPr id="34819" name="Rectangle 2">
            <a:extLst>
              <a:ext uri="{FF2B5EF4-FFF2-40B4-BE49-F238E27FC236}">
                <a16:creationId xmlns:a16="http://schemas.microsoft.com/office/drawing/2014/main" id="{49BA8BB4-E809-D72E-B89C-956224596AA6}"/>
              </a:ext>
            </a:extLst>
          </p:cNvPr>
          <p:cNvSpPr>
            <a:spLocks noGrp="1" noChangeArrowheads="1"/>
          </p:cNvSpPr>
          <p:nvPr>
            <p:ph type="title"/>
          </p:nvPr>
        </p:nvSpPr>
        <p:spPr/>
        <p:txBody>
          <a:bodyPr/>
          <a:lstStyle/>
          <a:p>
            <a:pPr eaLnBrk="1" hangingPunct="1"/>
            <a:r>
              <a:rPr lang="en-US" altLang="en-US"/>
              <a:t>Simple Generation Component</a:t>
            </a:r>
          </a:p>
        </p:txBody>
      </p:sp>
      <p:sp>
        <p:nvSpPr>
          <p:cNvPr id="34820" name="Rectangle 4">
            <a:extLst>
              <a:ext uri="{FF2B5EF4-FFF2-40B4-BE49-F238E27FC236}">
                <a16:creationId xmlns:a16="http://schemas.microsoft.com/office/drawing/2014/main" id="{AFEFA3DD-AFFA-E3A0-1277-E39F7962E7F8}"/>
              </a:ext>
            </a:extLst>
          </p:cNvPr>
          <p:cNvSpPr>
            <a:spLocks noGrp="1" noChangeArrowheads="1"/>
          </p:cNvSpPr>
          <p:nvPr>
            <p:ph type="body" sz="half" idx="1"/>
          </p:nvPr>
        </p:nvSpPr>
        <p:spPr/>
        <p:txBody>
          <a:bodyPr/>
          <a:lstStyle/>
          <a:p>
            <a:pPr eaLnBrk="1" hangingPunct="1"/>
            <a:r>
              <a:rPr lang="en-US" altLang="en-US" sz="1400"/>
              <a:t>Code on the right implements a simple </a:t>
            </a:r>
            <a:r>
              <a:rPr lang="en-US" altLang="en-US" sz="1400" i="1"/>
              <a:t>generator </a:t>
            </a:r>
            <a:r>
              <a:rPr lang="en-US" altLang="en-US" sz="1400"/>
              <a:t>component in VHDL. </a:t>
            </a:r>
          </a:p>
          <a:p>
            <a:pPr eaLnBrk="1" hangingPunct="1"/>
            <a:endParaRPr lang="en-US" altLang="en-US" sz="1400"/>
          </a:p>
          <a:p>
            <a:pPr eaLnBrk="1" hangingPunct="1"/>
            <a:r>
              <a:rPr lang="en-US" altLang="en-US" sz="1400"/>
              <a:t>At simulation start time, the </a:t>
            </a:r>
            <a:r>
              <a:rPr lang="en-US" altLang="en-US" sz="1400" i="1"/>
              <a:t>read_patterns </a:t>
            </a:r>
            <a:r>
              <a:rPr lang="en-US" altLang="en-US" sz="1400"/>
              <a:t>process loads the contents of a text file into a </a:t>
            </a:r>
            <a:r>
              <a:rPr lang="en-US" altLang="en-US" sz="1400" i="1"/>
              <a:t>patterns_s</a:t>
            </a:r>
            <a:r>
              <a:rPr lang="en-US" altLang="en-US" sz="1400"/>
              <a:t> array. To do this it uses a procedure </a:t>
            </a:r>
            <a:r>
              <a:rPr lang="en-US" altLang="en-US" sz="1400" i="1"/>
              <a:t>Load_Patterns</a:t>
            </a:r>
            <a:r>
              <a:rPr lang="en-US" altLang="en-US" sz="1400"/>
              <a:t>. </a:t>
            </a:r>
          </a:p>
          <a:p>
            <a:pPr eaLnBrk="1" hangingPunct="1"/>
            <a:endParaRPr lang="en-US" altLang="en-US" sz="1400"/>
          </a:p>
          <a:p>
            <a:pPr eaLnBrk="1" hangingPunct="1"/>
            <a:r>
              <a:rPr lang="en-US" altLang="en-US" sz="1400"/>
              <a:t>The file “cache.patterns” is the actual test case. The file can contain a regression set of golden test vectors, manually written tests, or a test pattern that a generation program creates. </a:t>
            </a:r>
          </a:p>
          <a:p>
            <a:pPr eaLnBrk="1" hangingPunct="1"/>
            <a:endParaRPr lang="en-US" altLang="en-US" sz="1400"/>
          </a:p>
          <a:p>
            <a:pPr eaLnBrk="1" hangingPunct="1"/>
            <a:r>
              <a:rPr lang="en-US" altLang="en-US" sz="1400"/>
              <a:t>The </a:t>
            </a:r>
            <a:r>
              <a:rPr lang="en-US" altLang="en-US" sz="1400" i="1"/>
              <a:t>generator </a:t>
            </a:r>
            <a:r>
              <a:rPr lang="en-US" altLang="en-US" sz="1400"/>
              <a:t>component is prepared to read 1,024 commands and supply them to the stimulus component.</a:t>
            </a:r>
          </a:p>
          <a:p>
            <a:pPr eaLnBrk="1" hangingPunct="1"/>
            <a:endParaRPr lang="en-US" altLang="en-US" sz="1400" i="1"/>
          </a:p>
          <a:p>
            <a:pPr eaLnBrk="1" hangingPunct="1"/>
            <a:r>
              <a:rPr lang="en-US" altLang="en-US" sz="1400"/>
              <a:t>After processing all patterns, the generator waits for 1,000 ns and shuts down the simulation run. </a:t>
            </a:r>
          </a:p>
          <a:p>
            <a:pPr eaLnBrk="1" hangingPunct="1"/>
            <a:endParaRPr lang="en-US" altLang="en-US" sz="1400"/>
          </a:p>
        </p:txBody>
      </p:sp>
      <p:sp>
        <p:nvSpPr>
          <p:cNvPr id="34821" name="Rectangle 5">
            <a:extLst>
              <a:ext uri="{FF2B5EF4-FFF2-40B4-BE49-F238E27FC236}">
                <a16:creationId xmlns:a16="http://schemas.microsoft.com/office/drawing/2014/main" id="{B2C49D9B-878A-B9DB-1928-B9464EDA461C}"/>
              </a:ext>
            </a:extLst>
          </p:cNvPr>
          <p:cNvSpPr>
            <a:spLocks noGrp="1" noChangeArrowheads="1"/>
          </p:cNvSpPr>
          <p:nvPr>
            <p:ph type="body" sz="half" idx="2"/>
          </p:nvPr>
        </p:nvSpPr>
        <p:spPr/>
        <p:txBody>
          <a:bodyPr/>
          <a:lstStyle/>
          <a:p>
            <a:pPr eaLnBrk="1" hangingPunct="1">
              <a:lnSpc>
                <a:spcPct val="80000"/>
              </a:lnSpc>
              <a:buFont typeface="Wingdings" panose="05000000000000000000" pitchFamily="2" charset="2"/>
              <a:buNone/>
            </a:pPr>
            <a:r>
              <a:rPr lang="en-US" altLang="en-US" sz="900" b="1" dirty="0"/>
              <a:t>entity</a:t>
            </a:r>
            <a:r>
              <a:rPr lang="en-US" altLang="en-US" sz="900" dirty="0"/>
              <a:t> generator</a:t>
            </a:r>
          </a:p>
          <a:p>
            <a:pPr eaLnBrk="1" hangingPunct="1">
              <a:lnSpc>
                <a:spcPct val="80000"/>
              </a:lnSpc>
              <a:buNone/>
            </a:pPr>
            <a:r>
              <a:rPr lang="en-US" altLang="en-US" sz="900" dirty="0"/>
              <a:t>    </a:t>
            </a:r>
            <a:r>
              <a:rPr lang="en-US" altLang="en-US" sz="900" b="1" dirty="0"/>
              <a:t>port</a:t>
            </a:r>
            <a:r>
              <a:rPr lang="en-US" altLang="en-US" sz="900" dirty="0"/>
              <a:t> (</a:t>
            </a:r>
            <a:r>
              <a:rPr lang="en-US" altLang="en-US" sz="900" dirty="0" err="1"/>
              <a:t>clk</a:t>
            </a:r>
            <a:r>
              <a:rPr lang="en-US" altLang="en-US" sz="900" dirty="0"/>
              <a:t>: </a:t>
            </a:r>
            <a:r>
              <a:rPr lang="en-US" altLang="en-US" sz="900" b="1" dirty="0"/>
              <a:t>in</a:t>
            </a:r>
            <a:r>
              <a:rPr lang="en-US" altLang="en-US" sz="900" dirty="0"/>
              <a:t> </a:t>
            </a:r>
            <a:r>
              <a:rPr lang="en-US" altLang="en-US" sz="900" dirty="0" err="1"/>
              <a:t>std_logic</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dirty="0" err="1"/>
              <a:t>request_i</a:t>
            </a:r>
            <a:r>
              <a:rPr lang="en-US" altLang="en-US" sz="900" dirty="0"/>
              <a:t>: </a:t>
            </a:r>
            <a:r>
              <a:rPr lang="en-US" altLang="en-US" sz="900" b="1" dirty="0"/>
              <a:t>in</a:t>
            </a:r>
            <a:r>
              <a:rPr lang="en-US" altLang="en-US" sz="900" dirty="0"/>
              <a:t> </a:t>
            </a:r>
            <a:r>
              <a:rPr lang="en-US" altLang="en-US" sz="900" dirty="0" err="1"/>
              <a:t>std_logic</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dirty="0" err="1"/>
              <a:t>cmd_o</a:t>
            </a:r>
            <a:r>
              <a:rPr lang="en-US" altLang="en-US" sz="900" dirty="0"/>
              <a:t>: </a:t>
            </a:r>
            <a:r>
              <a:rPr lang="en-US" altLang="en-US" sz="900" b="1" dirty="0"/>
              <a:t>out</a:t>
            </a:r>
            <a:r>
              <a:rPr lang="en-US" altLang="en-US" sz="900" dirty="0"/>
              <a:t> </a:t>
            </a:r>
            <a:r>
              <a:rPr lang="en-US" altLang="en-US" sz="900" dirty="0" err="1"/>
              <a:t>std_logic_vector</a:t>
            </a:r>
            <a:r>
              <a:rPr lang="en-US" altLang="en-US" sz="900" dirty="0"/>
              <a:t>(3 </a:t>
            </a:r>
            <a:r>
              <a:rPr lang="en-US" altLang="en-US" sz="900" b="1" dirty="0" err="1"/>
              <a:t>downto</a:t>
            </a:r>
            <a:r>
              <a:rPr lang="en-US" altLang="en-US" sz="900" dirty="0"/>
              <a:t> 0);</a:t>
            </a:r>
            <a:endParaRPr lang="en-US" altLang="en-US" sz="900" dirty="0">
              <a:cs typeface="Arial"/>
            </a:endParaRPr>
          </a:p>
          <a:p>
            <a:pPr eaLnBrk="1" hangingPunct="1">
              <a:lnSpc>
                <a:spcPct val="80000"/>
              </a:lnSpc>
              <a:buNone/>
            </a:pPr>
            <a:r>
              <a:rPr lang="en-US" altLang="en-US" sz="900" dirty="0"/>
              <a:t>    	       </a:t>
            </a:r>
            <a:r>
              <a:rPr lang="en-US" altLang="en-US" sz="900" dirty="0" err="1"/>
              <a:t>data_o</a:t>
            </a:r>
            <a:r>
              <a:rPr lang="en-US" altLang="en-US" sz="900" dirty="0"/>
              <a:t>: </a:t>
            </a:r>
            <a:r>
              <a:rPr lang="en-US" altLang="en-US" sz="900" b="1" dirty="0"/>
              <a:t>out</a:t>
            </a:r>
            <a:r>
              <a:rPr lang="en-US" altLang="en-US" sz="900" dirty="0"/>
              <a:t> </a:t>
            </a:r>
            <a:r>
              <a:rPr lang="en-US" altLang="en-US" sz="900" dirty="0" err="1"/>
              <a:t>std_logic_vector</a:t>
            </a:r>
            <a:r>
              <a:rPr lang="en-US" altLang="en-US" sz="900" dirty="0"/>
              <a:t>(63 </a:t>
            </a:r>
            <a:r>
              <a:rPr lang="en-US" altLang="en-US" sz="900" b="1" dirty="0" err="1"/>
              <a:t>downto</a:t>
            </a:r>
            <a:r>
              <a:rPr lang="en-US" altLang="en-US" sz="900" dirty="0"/>
              <a:t> 0);</a:t>
            </a:r>
            <a:endParaRPr lang="en-US" altLang="en-US" sz="900" dirty="0">
              <a:cs typeface="Arial"/>
            </a:endParaRPr>
          </a:p>
          <a:p>
            <a:pPr eaLnBrk="1" hangingPunct="1">
              <a:lnSpc>
                <a:spcPct val="80000"/>
              </a:lnSpc>
              <a:buNone/>
            </a:pPr>
            <a:r>
              <a:rPr lang="en-US" altLang="en-US" sz="900" dirty="0"/>
              <a:t>    	       </a:t>
            </a:r>
            <a:r>
              <a:rPr lang="en-US" altLang="en-US" sz="900" dirty="0" err="1"/>
              <a:t>addr_o</a:t>
            </a:r>
            <a:r>
              <a:rPr lang="en-US" altLang="en-US" sz="900" dirty="0"/>
              <a:t>: </a:t>
            </a:r>
            <a:r>
              <a:rPr lang="en-US" altLang="en-US" sz="900" b="1" dirty="0"/>
              <a:t>out</a:t>
            </a:r>
            <a:r>
              <a:rPr lang="en-US" altLang="en-US" sz="900" dirty="0"/>
              <a:t> </a:t>
            </a:r>
            <a:r>
              <a:rPr lang="en-US" altLang="en-US" sz="900" dirty="0" err="1"/>
              <a:t>std_logic_vector</a:t>
            </a:r>
            <a:r>
              <a:rPr lang="en-US" altLang="en-US" sz="900" dirty="0"/>
              <a:t>(31 </a:t>
            </a:r>
            <a:r>
              <a:rPr lang="en-US" altLang="en-US" sz="900" b="1" dirty="0" err="1"/>
              <a:t>downto</a:t>
            </a:r>
            <a:r>
              <a:rPr lang="en-US" altLang="en-US" sz="900" dirty="0"/>
              <a:t> 0);</a:t>
            </a:r>
            <a:endParaRPr lang="en-US" altLang="en-US" sz="900" dirty="0">
              <a:cs typeface="Arial"/>
            </a:endParaRPr>
          </a:p>
          <a:p>
            <a:pPr eaLnBrk="1" hangingPunct="1">
              <a:lnSpc>
                <a:spcPct val="80000"/>
              </a:lnSpc>
              <a:buNone/>
            </a:pPr>
            <a:r>
              <a:rPr lang="en-US" altLang="en-US" sz="900" dirty="0"/>
              <a:t>    	       </a:t>
            </a:r>
            <a:r>
              <a:rPr lang="en-US" altLang="en-US" sz="900" dirty="0" err="1"/>
              <a:t>tag_o</a:t>
            </a:r>
            <a:r>
              <a:rPr lang="en-US" altLang="en-US" sz="900" dirty="0"/>
              <a:t>: </a:t>
            </a:r>
            <a:r>
              <a:rPr lang="en-US" altLang="en-US" sz="900" b="1" dirty="0"/>
              <a:t>out</a:t>
            </a:r>
            <a:r>
              <a:rPr lang="en-US" altLang="en-US" sz="900" dirty="0"/>
              <a:t> </a:t>
            </a:r>
            <a:r>
              <a:rPr lang="en-US" altLang="en-US" sz="900" dirty="0" err="1"/>
              <a:t>std_logic_vector</a:t>
            </a:r>
            <a:r>
              <a:rPr lang="en-US" altLang="en-US" sz="900" dirty="0"/>
              <a:t>(7 </a:t>
            </a:r>
            <a:r>
              <a:rPr lang="en-US" altLang="en-US" sz="900" b="1" dirty="0" err="1"/>
              <a:t>downto</a:t>
            </a:r>
            <a:r>
              <a:rPr lang="en-US" altLang="en-US" sz="900" dirty="0"/>
              <a:t> 0));</a:t>
            </a:r>
            <a:endParaRPr lang="en-US" altLang="en-US" sz="900" dirty="0">
              <a:cs typeface="Arial"/>
            </a:endParaRPr>
          </a:p>
          <a:p>
            <a:pPr eaLnBrk="1" hangingPunct="1">
              <a:lnSpc>
                <a:spcPct val="80000"/>
              </a:lnSpc>
              <a:buFont typeface="Wingdings" panose="05000000000000000000" pitchFamily="2" charset="2"/>
              <a:buNone/>
            </a:pPr>
            <a:r>
              <a:rPr lang="en-US" altLang="en-US" sz="900" b="1" dirty="0"/>
              <a:t>end</a:t>
            </a:r>
            <a:r>
              <a:rPr lang="en-US" altLang="en-US" sz="900" dirty="0"/>
              <a:t> </a:t>
            </a:r>
            <a:r>
              <a:rPr lang="en-US" altLang="en-US" sz="900" b="1" dirty="0"/>
              <a:t>entity</a:t>
            </a:r>
            <a:r>
              <a:rPr lang="en-US" altLang="en-US" sz="900" dirty="0"/>
              <a:t> generator</a:t>
            </a:r>
            <a:endParaRPr lang="en-US" altLang="en-US" sz="900" dirty="0">
              <a:cs typeface="Arial"/>
            </a:endParaRPr>
          </a:p>
          <a:p>
            <a:pPr eaLnBrk="1" hangingPunct="1">
              <a:lnSpc>
                <a:spcPct val="80000"/>
              </a:lnSpc>
              <a:buFont typeface="Wingdings" panose="05000000000000000000" pitchFamily="2" charset="2"/>
              <a:buNone/>
            </a:pPr>
            <a:r>
              <a:rPr lang="en-US" altLang="en-US" sz="900" b="1" dirty="0"/>
              <a:t>architecture</a:t>
            </a:r>
            <a:r>
              <a:rPr lang="en-US" altLang="en-US" sz="900" dirty="0"/>
              <a:t> </a:t>
            </a:r>
            <a:r>
              <a:rPr lang="en-US" altLang="en-US" sz="900" dirty="0" err="1"/>
              <a:t>beh</a:t>
            </a:r>
            <a:r>
              <a:rPr lang="en-US" altLang="en-US" sz="900" dirty="0"/>
              <a:t> </a:t>
            </a:r>
            <a:r>
              <a:rPr lang="en-US" altLang="en-US" sz="900" b="1" dirty="0"/>
              <a:t>of</a:t>
            </a:r>
            <a:r>
              <a:rPr lang="en-US" altLang="en-US" sz="900" dirty="0"/>
              <a:t> generator </a:t>
            </a:r>
            <a:r>
              <a:rPr lang="en-US" altLang="en-US" sz="900" b="1" dirty="0"/>
              <a:t>is</a:t>
            </a:r>
            <a:endParaRPr lang="en-US" altLang="en-US" sz="900" b="1" dirty="0">
              <a:cs typeface="Arial"/>
            </a:endParaRPr>
          </a:p>
          <a:p>
            <a:pPr eaLnBrk="1" hangingPunct="1">
              <a:lnSpc>
                <a:spcPct val="80000"/>
              </a:lnSpc>
              <a:buNone/>
            </a:pPr>
            <a:r>
              <a:rPr lang="en-US" altLang="en-US" sz="900" dirty="0"/>
              <a:t>    </a:t>
            </a:r>
            <a:r>
              <a:rPr lang="en-US" altLang="en-US" sz="900" b="1" dirty="0"/>
              <a:t>type</a:t>
            </a:r>
            <a:r>
              <a:rPr lang="en-US" altLang="en-US" sz="900" dirty="0"/>
              <a:t> </a:t>
            </a:r>
            <a:r>
              <a:rPr lang="en-US" altLang="en-US" sz="900" dirty="0" err="1"/>
              <a:t>patterns_t</a:t>
            </a:r>
            <a:r>
              <a:rPr lang="en-US" altLang="en-US" sz="900" dirty="0"/>
              <a:t> </a:t>
            </a:r>
            <a:r>
              <a:rPr lang="en-US" altLang="en-US" sz="900" b="1" dirty="0"/>
              <a:t>is</a:t>
            </a:r>
            <a:r>
              <a:rPr lang="en-US" altLang="en-US" sz="900" dirty="0"/>
              <a:t> </a:t>
            </a:r>
            <a:r>
              <a:rPr lang="en-US" altLang="en-US" sz="900" b="1" dirty="0"/>
              <a:t>array</a:t>
            </a:r>
            <a:r>
              <a:rPr lang="en-US" altLang="en-US" sz="900" dirty="0"/>
              <a:t> (0 </a:t>
            </a:r>
            <a:r>
              <a:rPr lang="en-US" altLang="en-US" sz="900" b="1" dirty="0"/>
              <a:t>to</a:t>
            </a:r>
            <a:r>
              <a:rPr lang="en-US" altLang="en-US" sz="900" dirty="0"/>
              <a:t> 1023) </a:t>
            </a:r>
            <a:r>
              <a:rPr lang="en-US" altLang="en-US" sz="900" b="1" dirty="0"/>
              <a:t>of</a:t>
            </a:r>
            <a:r>
              <a:rPr lang="en-US" altLang="en-US" sz="900" dirty="0"/>
              <a:t> </a:t>
            </a:r>
            <a:r>
              <a:rPr lang="en-US" altLang="en-US" sz="900" dirty="0" err="1"/>
              <a:t>std_logic_vector</a:t>
            </a:r>
            <a:r>
              <a:rPr lang="en-US" altLang="en-US" sz="900" dirty="0"/>
              <a:t>(107 </a:t>
            </a:r>
            <a:r>
              <a:rPr lang="en-US" altLang="en-US" sz="900" b="1" dirty="0" err="1"/>
              <a:t>downto</a:t>
            </a:r>
            <a:r>
              <a:rPr lang="en-US" altLang="en-US" sz="900" dirty="0"/>
              <a:t> 0);</a:t>
            </a:r>
            <a:endParaRPr lang="en-US" altLang="en-US" sz="900" dirty="0">
              <a:cs typeface="Arial"/>
            </a:endParaRPr>
          </a:p>
          <a:p>
            <a:pPr eaLnBrk="1" hangingPunct="1">
              <a:lnSpc>
                <a:spcPct val="80000"/>
              </a:lnSpc>
              <a:buNone/>
            </a:pPr>
            <a:r>
              <a:rPr lang="en-US" altLang="en-US" sz="900" dirty="0"/>
              <a:t>    </a:t>
            </a:r>
            <a:r>
              <a:rPr lang="en-US" altLang="en-US" sz="900" b="1" dirty="0"/>
              <a:t>signal</a:t>
            </a:r>
            <a:r>
              <a:rPr lang="en-US" altLang="en-US" sz="900" dirty="0"/>
              <a:t> </a:t>
            </a:r>
            <a:r>
              <a:rPr lang="en-US" altLang="en-US" sz="900" dirty="0" err="1"/>
              <a:t>patterns_s</a:t>
            </a:r>
            <a:r>
              <a:rPr lang="en-US" altLang="en-US" sz="900" dirty="0"/>
              <a:t>: </a:t>
            </a:r>
            <a:r>
              <a:rPr lang="en-US" altLang="en-US" sz="900" dirty="0" err="1"/>
              <a:t>patterns_t</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b="1" dirty="0"/>
              <a:t>signal</a:t>
            </a:r>
            <a:r>
              <a:rPr lang="en-US" altLang="en-US" sz="900" dirty="0"/>
              <a:t> </a:t>
            </a:r>
            <a:r>
              <a:rPr lang="en-US" altLang="en-US" sz="900" dirty="0" err="1"/>
              <a:t>ptr_s</a:t>
            </a:r>
            <a:r>
              <a:rPr lang="en-US" altLang="en-US" sz="900" dirty="0"/>
              <a:t>: integer := 0;</a:t>
            </a:r>
            <a:endParaRPr lang="en-US" altLang="en-US" sz="900" dirty="0">
              <a:cs typeface="Arial"/>
            </a:endParaRPr>
          </a:p>
          <a:p>
            <a:pPr eaLnBrk="1" hangingPunct="1">
              <a:lnSpc>
                <a:spcPct val="80000"/>
              </a:lnSpc>
              <a:buNone/>
            </a:pPr>
            <a:r>
              <a:rPr lang="en-US" altLang="en-US" sz="900" dirty="0"/>
              <a:t>    </a:t>
            </a:r>
            <a:r>
              <a:rPr lang="en-US" altLang="en-US" sz="900" b="1" dirty="0"/>
              <a:t>signal</a:t>
            </a:r>
            <a:r>
              <a:rPr lang="en-US" altLang="en-US" sz="900" dirty="0"/>
              <a:t> </a:t>
            </a:r>
            <a:r>
              <a:rPr lang="en-US" altLang="en-US" sz="900" dirty="0" err="1"/>
              <a:t>n_patt_s</a:t>
            </a:r>
            <a:r>
              <a:rPr lang="en-US" altLang="en-US" sz="900" dirty="0"/>
              <a:t>: </a:t>
            </a:r>
            <a:r>
              <a:rPr lang="en-US" altLang="en-US" sz="900" dirty="0" err="1"/>
              <a:t>std_logic_vector</a:t>
            </a:r>
            <a:r>
              <a:rPr lang="en-US" altLang="en-US" sz="900" dirty="0"/>
              <a:t>(107 </a:t>
            </a:r>
            <a:r>
              <a:rPr lang="en-US" altLang="en-US" sz="900" b="1" dirty="0" err="1"/>
              <a:t>downto</a:t>
            </a:r>
            <a:r>
              <a:rPr lang="en-US" altLang="en-US" sz="900" dirty="0"/>
              <a:t> 0);</a:t>
            </a:r>
            <a:endParaRPr lang="en-US" altLang="en-US" sz="900" dirty="0">
              <a:cs typeface="Arial"/>
            </a:endParaRPr>
          </a:p>
          <a:p>
            <a:pPr eaLnBrk="1" hangingPunct="1">
              <a:lnSpc>
                <a:spcPct val="80000"/>
              </a:lnSpc>
              <a:buFont typeface="Wingdings" panose="05000000000000000000" pitchFamily="2" charset="2"/>
              <a:buNone/>
            </a:pPr>
            <a:r>
              <a:rPr lang="en-US" altLang="en-US" sz="900" b="1" dirty="0"/>
              <a:t>begin</a:t>
            </a:r>
            <a:endParaRPr lang="en-US" altLang="en-US" sz="900" b="1" dirty="0">
              <a:cs typeface="Arial"/>
            </a:endParaRPr>
          </a:p>
          <a:p>
            <a:pPr eaLnBrk="1" hangingPunct="1">
              <a:lnSpc>
                <a:spcPct val="80000"/>
              </a:lnSpc>
              <a:buNone/>
            </a:pPr>
            <a:r>
              <a:rPr lang="en-US" altLang="en-US" sz="900" dirty="0"/>
              <a:t>    </a:t>
            </a:r>
            <a:r>
              <a:rPr lang="en-US" altLang="en-US" sz="900" dirty="0" err="1"/>
              <a:t>read_patterns</a:t>
            </a:r>
            <a:r>
              <a:rPr lang="en-US" altLang="en-US" sz="900" dirty="0"/>
              <a:t>: </a:t>
            </a:r>
            <a:r>
              <a:rPr lang="en-US" altLang="en-US" sz="900" b="1" dirty="0"/>
              <a:t>process</a:t>
            </a:r>
            <a:endParaRPr lang="en-US" altLang="en-US" sz="900" b="1" dirty="0">
              <a:cs typeface="Arial"/>
            </a:endParaRPr>
          </a:p>
          <a:p>
            <a:pPr eaLnBrk="1" hangingPunct="1">
              <a:lnSpc>
                <a:spcPct val="80000"/>
              </a:lnSpc>
              <a:buNone/>
            </a:pPr>
            <a:r>
              <a:rPr lang="en-US" altLang="en-US" sz="900" dirty="0"/>
              <a:t>    </a:t>
            </a:r>
            <a:r>
              <a:rPr lang="en-US" altLang="en-US" sz="900" b="1" dirty="0"/>
              <a:t>begin</a:t>
            </a:r>
            <a:endParaRPr lang="en-US" altLang="en-US" sz="900" b="1" dirty="0">
              <a:cs typeface="Arial"/>
            </a:endParaRPr>
          </a:p>
          <a:p>
            <a:pPr eaLnBrk="1" hangingPunct="1">
              <a:lnSpc>
                <a:spcPct val="80000"/>
              </a:lnSpc>
              <a:buNone/>
            </a:pPr>
            <a:r>
              <a:rPr lang="en-US" altLang="en-US" sz="900" dirty="0"/>
              <a:t>        </a:t>
            </a:r>
            <a:r>
              <a:rPr lang="en-US" altLang="en-US" sz="900" dirty="0" err="1"/>
              <a:t>Load_Patterns</a:t>
            </a:r>
            <a:r>
              <a:rPr lang="en-US" altLang="en-US" sz="900" dirty="0"/>
              <a:t> ("</a:t>
            </a:r>
            <a:r>
              <a:rPr lang="en-US" altLang="en-US" sz="900" dirty="0" err="1"/>
              <a:t>cache.patterns</a:t>
            </a:r>
            <a:r>
              <a:rPr lang="en-US" altLang="en-US" sz="900" dirty="0"/>
              <a:t>", </a:t>
            </a:r>
            <a:r>
              <a:rPr lang="en-US" altLang="en-US" sz="900" dirty="0" err="1"/>
              <a:t>patterns_s</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b="1" dirty="0"/>
              <a:t>wait</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b="1" dirty="0"/>
              <a:t>end</a:t>
            </a:r>
            <a:r>
              <a:rPr lang="en-US" altLang="en-US" sz="900" dirty="0"/>
              <a:t> </a:t>
            </a:r>
            <a:r>
              <a:rPr lang="en-US" altLang="en-US" sz="900" b="1" dirty="0"/>
              <a:t>process</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dirty="0" err="1"/>
              <a:t>stim_gen</a:t>
            </a:r>
            <a:r>
              <a:rPr lang="en-US" altLang="en-US" sz="900" dirty="0"/>
              <a:t>: </a:t>
            </a:r>
            <a:r>
              <a:rPr lang="en-US" altLang="en-US" sz="900" b="1" dirty="0"/>
              <a:t>process</a:t>
            </a:r>
            <a:endParaRPr lang="en-US" altLang="en-US" sz="900" dirty="0"/>
          </a:p>
          <a:p>
            <a:pPr eaLnBrk="1" hangingPunct="1">
              <a:lnSpc>
                <a:spcPct val="80000"/>
              </a:lnSpc>
              <a:buNone/>
            </a:pPr>
            <a:r>
              <a:rPr lang="en-US" altLang="en-US" sz="900" dirty="0"/>
              <a:t>    </a:t>
            </a:r>
            <a:r>
              <a:rPr lang="en-US" altLang="en-US" sz="900" b="1"/>
              <a:t>begin</a:t>
            </a:r>
          </a:p>
          <a:p>
            <a:pPr eaLnBrk="1" hangingPunct="1">
              <a:lnSpc>
                <a:spcPct val="80000"/>
              </a:lnSpc>
              <a:buNone/>
            </a:pPr>
            <a:r>
              <a:rPr lang="en-US" altLang="en-US" sz="900" dirty="0"/>
              <a:t>        </a:t>
            </a:r>
            <a:r>
              <a:rPr lang="en-US" altLang="en-US" sz="900" b="1" dirty="0"/>
              <a:t>wait</a:t>
            </a:r>
            <a:r>
              <a:rPr lang="en-US" altLang="en-US" sz="900" dirty="0"/>
              <a:t> </a:t>
            </a:r>
            <a:r>
              <a:rPr lang="en-US" altLang="en-US" sz="900" b="1" dirty="0"/>
              <a:t>until</a:t>
            </a:r>
            <a:r>
              <a:rPr lang="en-US" altLang="en-US" sz="900" dirty="0"/>
              <a:t> </a:t>
            </a:r>
            <a:r>
              <a:rPr lang="en-US" altLang="en-US" sz="900" dirty="0" err="1"/>
              <a:t>rising_edge</a:t>
            </a:r>
            <a:r>
              <a:rPr lang="en-US" altLang="en-US" sz="900" dirty="0"/>
              <a:t>(</a:t>
            </a:r>
            <a:r>
              <a:rPr lang="en-US" altLang="en-US" sz="900" dirty="0" err="1"/>
              <a:t>clk</a:t>
            </a:r>
            <a:r>
              <a:rPr lang="en-US" altLang="en-US" sz="900" dirty="0"/>
              <a:t>);</a:t>
            </a:r>
            <a:endParaRPr lang="en-US" altLang="en-US" sz="900" b="1" dirty="0"/>
          </a:p>
          <a:p>
            <a:pPr eaLnBrk="1" hangingPunct="1">
              <a:lnSpc>
                <a:spcPct val="80000"/>
              </a:lnSpc>
              <a:buNone/>
            </a:pPr>
            <a:r>
              <a:rPr lang="en-US" altLang="en-US" sz="900" dirty="0"/>
              <a:t>        </a:t>
            </a:r>
            <a:r>
              <a:rPr lang="en-US" altLang="en-US" sz="900" b="1" dirty="0"/>
              <a:t>if</a:t>
            </a:r>
            <a:r>
              <a:rPr lang="en-US" altLang="en-US" sz="900" dirty="0"/>
              <a:t> (</a:t>
            </a:r>
            <a:r>
              <a:rPr lang="en-US" altLang="en-US" sz="900" dirty="0" err="1"/>
              <a:t>request_i</a:t>
            </a:r>
            <a:r>
              <a:rPr lang="en-US" altLang="en-US" sz="900" dirty="0"/>
              <a:t> = '1') </a:t>
            </a:r>
            <a:r>
              <a:rPr lang="en-US" altLang="en-US" sz="900" b="1" dirty="0"/>
              <a:t>then</a:t>
            </a:r>
            <a:endParaRPr lang="en-US" altLang="en-US" sz="900" b="1" dirty="0">
              <a:cs typeface="Arial"/>
            </a:endParaRPr>
          </a:p>
          <a:p>
            <a:pPr eaLnBrk="1" hangingPunct="1">
              <a:lnSpc>
                <a:spcPct val="80000"/>
              </a:lnSpc>
              <a:buNone/>
            </a:pPr>
            <a:r>
              <a:rPr lang="en-US" altLang="en-US" sz="900" dirty="0"/>
              <a:t>            </a:t>
            </a:r>
            <a:r>
              <a:rPr lang="en-US" altLang="en-US" sz="900" b="1" dirty="0"/>
              <a:t>if</a:t>
            </a:r>
            <a:r>
              <a:rPr lang="en-US" altLang="en-US" sz="900" dirty="0"/>
              <a:t> (</a:t>
            </a:r>
            <a:r>
              <a:rPr lang="en-US" altLang="en-US" sz="900" dirty="0" err="1"/>
              <a:t>ptr_s</a:t>
            </a:r>
            <a:r>
              <a:rPr lang="en-US" altLang="en-US" sz="900" dirty="0"/>
              <a:t> &lt; 1024) </a:t>
            </a:r>
            <a:r>
              <a:rPr lang="en-US" altLang="en-US" sz="900" b="1" dirty="0"/>
              <a:t>then</a:t>
            </a:r>
            <a:endParaRPr lang="en-US" altLang="en-US" sz="900" b="1" dirty="0">
              <a:cs typeface="Arial"/>
            </a:endParaRPr>
          </a:p>
          <a:p>
            <a:pPr eaLnBrk="1" hangingPunct="1">
              <a:lnSpc>
                <a:spcPct val="80000"/>
              </a:lnSpc>
              <a:buNone/>
            </a:pPr>
            <a:r>
              <a:rPr lang="en-US" altLang="en-US" sz="900" dirty="0"/>
              <a:t>                </a:t>
            </a:r>
            <a:r>
              <a:rPr lang="en-US" altLang="en-US" sz="900" dirty="0" err="1"/>
              <a:t>n_patt_s</a:t>
            </a:r>
            <a:r>
              <a:rPr lang="en-US" altLang="en-US" sz="900" dirty="0"/>
              <a:t> &lt;= </a:t>
            </a:r>
            <a:r>
              <a:rPr lang="en-US" altLang="en-US" sz="900" dirty="0" err="1"/>
              <a:t>patterns_s</a:t>
            </a:r>
            <a:r>
              <a:rPr lang="en-US" altLang="en-US" sz="900" dirty="0"/>
              <a:t>(</a:t>
            </a:r>
            <a:r>
              <a:rPr lang="en-US" altLang="en-US" sz="900" dirty="0" err="1"/>
              <a:t>ptr_s</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dirty="0" err="1"/>
              <a:t>ptr_s</a:t>
            </a:r>
            <a:r>
              <a:rPr lang="en-US" altLang="en-US" sz="900" dirty="0"/>
              <a:t> &lt;= </a:t>
            </a:r>
            <a:r>
              <a:rPr lang="en-US" altLang="en-US" sz="900" dirty="0" err="1"/>
              <a:t>ptr_s</a:t>
            </a:r>
            <a:r>
              <a:rPr lang="en-US" altLang="en-US" sz="900" dirty="0"/>
              <a:t> + 1;</a:t>
            </a:r>
            <a:endParaRPr lang="en-US" altLang="en-US" sz="900" dirty="0">
              <a:cs typeface="Arial"/>
            </a:endParaRPr>
          </a:p>
          <a:p>
            <a:pPr eaLnBrk="1" hangingPunct="1">
              <a:lnSpc>
                <a:spcPct val="80000"/>
              </a:lnSpc>
              <a:buNone/>
            </a:pPr>
            <a:r>
              <a:rPr lang="en-US" altLang="en-US" sz="900" dirty="0"/>
              <a:t>                </a:t>
            </a:r>
            <a:r>
              <a:rPr lang="en-US" altLang="en-US" sz="900" dirty="0" err="1"/>
              <a:t>cmd_o</a:t>
            </a:r>
            <a:r>
              <a:rPr lang="en-US" altLang="en-US" sz="900" dirty="0"/>
              <a:t> &lt;= </a:t>
            </a:r>
            <a:r>
              <a:rPr lang="en-US" altLang="en-US" sz="900" dirty="0" err="1"/>
              <a:t>n_patt_s</a:t>
            </a:r>
            <a:r>
              <a:rPr lang="en-US" altLang="en-US" sz="900" dirty="0"/>
              <a:t>(3 </a:t>
            </a:r>
            <a:r>
              <a:rPr lang="en-US" altLang="en-US" sz="900" dirty="0" err="1"/>
              <a:t>downto</a:t>
            </a:r>
            <a:r>
              <a:rPr lang="en-US" altLang="en-US" sz="900" dirty="0"/>
              <a:t> 0);</a:t>
            </a:r>
            <a:endParaRPr lang="en-US" altLang="en-US" sz="900" dirty="0">
              <a:cs typeface="Arial"/>
            </a:endParaRPr>
          </a:p>
          <a:p>
            <a:pPr eaLnBrk="1" hangingPunct="1">
              <a:lnSpc>
                <a:spcPct val="80000"/>
              </a:lnSpc>
              <a:buNone/>
            </a:pPr>
            <a:r>
              <a:rPr lang="en-US" altLang="en-US" sz="900" dirty="0"/>
              <a:t>                </a:t>
            </a:r>
            <a:r>
              <a:rPr lang="en-US" altLang="en-US" sz="900" dirty="0" err="1"/>
              <a:t>data_o</a:t>
            </a:r>
            <a:r>
              <a:rPr lang="en-US" altLang="en-US" sz="900" dirty="0"/>
              <a:t> &lt;= </a:t>
            </a:r>
            <a:r>
              <a:rPr lang="en-US" altLang="en-US" sz="900" dirty="0" err="1"/>
              <a:t>n_patt_s</a:t>
            </a:r>
            <a:r>
              <a:rPr lang="en-US" altLang="en-US" sz="900" dirty="0"/>
              <a:t>(67 </a:t>
            </a:r>
            <a:r>
              <a:rPr lang="en-US" altLang="en-US" sz="900" dirty="0" err="1"/>
              <a:t>downto</a:t>
            </a:r>
            <a:r>
              <a:rPr lang="en-US" altLang="en-US" sz="900" dirty="0"/>
              <a:t> 4);</a:t>
            </a:r>
            <a:endParaRPr lang="en-US" altLang="en-US" sz="900" dirty="0">
              <a:cs typeface="Arial"/>
            </a:endParaRPr>
          </a:p>
          <a:p>
            <a:pPr eaLnBrk="1" hangingPunct="1">
              <a:lnSpc>
                <a:spcPct val="80000"/>
              </a:lnSpc>
              <a:buNone/>
            </a:pPr>
            <a:r>
              <a:rPr lang="en-US" altLang="en-US" sz="900" dirty="0"/>
              <a:t>                </a:t>
            </a:r>
            <a:r>
              <a:rPr lang="en-US" altLang="en-US" sz="900" dirty="0" err="1"/>
              <a:t>addr_o</a:t>
            </a:r>
            <a:r>
              <a:rPr lang="en-US" altLang="en-US" sz="900" dirty="0"/>
              <a:t> &lt;= </a:t>
            </a:r>
            <a:r>
              <a:rPr lang="en-US" altLang="en-US" sz="900" dirty="0" err="1"/>
              <a:t>n_patt_s</a:t>
            </a:r>
            <a:r>
              <a:rPr lang="en-US" altLang="en-US" sz="900" dirty="0"/>
              <a:t>(99 </a:t>
            </a:r>
            <a:r>
              <a:rPr lang="en-US" altLang="en-US" sz="900" dirty="0" err="1"/>
              <a:t>downto</a:t>
            </a:r>
            <a:r>
              <a:rPr lang="en-US" altLang="en-US" sz="900" dirty="0"/>
              <a:t> 68);</a:t>
            </a:r>
            <a:endParaRPr lang="en-US" altLang="en-US" sz="900" dirty="0">
              <a:cs typeface="Arial"/>
            </a:endParaRPr>
          </a:p>
          <a:p>
            <a:pPr eaLnBrk="1" hangingPunct="1">
              <a:lnSpc>
                <a:spcPct val="80000"/>
              </a:lnSpc>
              <a:buNone/>
            </a:pPr>
            <a:r>
              <a:rPr lang="en-US" altLang="en-US" sz="900" dirty="0"/>
              <a:t>                </a:t>
            </a:r>
            <a:r>
              <a:rPr lang="en-US" altLang="en-US" sz="900" dirty="0" err="1"/>
              <a:t>tag_o</a:t>
            </a:r>
            <a:r>
              <a:rPr lang="en-US" altLang="en-US" sz="900" dirty="0"/>
              <a:t> &lt;= </a:t>
            </a:r>
            <a:r>
              <a:rPr lang="en-US" altLang="en-US" sz="900" dirty="0" err="1"/>
              <a:t>n_patt_s</a:t>
            </a:r>
            <a:r>
              <a:rPr lang="en-US" altLang="en-US" sz="900" dirty="0"/>
              <a:t>(107 </a:t>
            </a:r>
            <a:r>
              <a:rPr lang="en-US" altLang="en-US" sz="900" dirty="0" err="1"/>
              <a:t>downto</a:t>
            </a:r>
            <a:r>
              <a:rPr lang="en-US" altLang="en-US" sz="900" dirty="0"/>
              <a:t> 100);</a:t>
            </a:r>
            <a:endParaRPr lang="en-US" altLang="en-US" sz="900" dirty="0">
              <a:cs typeface="Arial"/>
            </a:endParaRPr>
          </a:p>
          <a:p>
            <a:pPr eaLnBrk="1" hangingPunct="1">
              <a:lnSpc>
                <a:spcPct val="80000"/>
              </a:lnSpc>
              <a:buNone/>
            </a:pPr>
            <a:r>
              <a:rPr lang="en-US" altLang="en-US" sz="900" dirty="0"/>
              <a:t>            </a:t>
            </a:r>
            <a:r>
              <a:rPr lang="en-US" altLang="en-US" sz="900" b="1" dirty="0"/>
              <a:t>else</a:t>
            </a:r>
            <a:endParaRPr lang="en-US" altLang="en-US" sz="900" b="1" dirty="0">
              <a:cs typeface="Arial"/>
            </a:endParaRPr>
          </a:p>
          <a:p>
            <a:pPr eaLnBrk="1" hangingPunct="1">
              <a:lnSpc>
                <a:spcPct val="80000"/>
              </a:lnSpc>
              <a:buNone/>
            </a:pPr>
            <a:r>
              <a:rPr lang="en-US" altLang="en-US" sz="900" b="1" dirty="0"/>
              <a:t>                wait for </a:t>
            </a:r>
            <a:r>
              <a:rPr lang="en-US" altLang="en-US" sz="900" dirty="0"/>
              <a:t>1000 ns;</a:t>
            </a:r>
            <a:endParaRPr lang="en-US" altLang="en-US" sz="900" b="1" dirty="0"/>
          </a:p>
          <a:p>
            <a:pPr eaLnBrk="1" hangingPunct="1">
              <a:lnSpc>
                <a:spcPct val="80000"/>
              </a:lnSpc>
              <a:buNone/>
            </a:pPr>
            <a:r>
              <a:rPr lang="en-US" altLang="en-US" sz="900" dirty="0"/>
              <a:t>                </a:t>
            </a:r>
            <a:r>
              <a:rPr lang="en-US" altLang="en-US" sz="900" b="1" dirty="0"/>
              <a:t>report</a:t>
            </a:r>
            <a:r>
              <a:rPr lang="en-US" altLang="en-US" sz="900" dirty="0"/>
              <a:t> "END OF SIMULATION!"</a:t>
            </a:r>
            <a:endParaRPr lang="en-US" altLang="en-US" sz="900" dirty="0">
              <a:cs typeface="Arial"/>
            </a:endParaRPr>
          </a:p>
          <a:p>
            <a:pPr eaLnBrk="1" hangingPunct="1">
              <a:lnSpc>
                <a:spcPct val="80000"/>
              </a:lnSpc>
              <a:buNone/>
            </a:pPr>
            <a:r>
              <a:rPr lang="en-US" altLang="en-US" sz="900" dirty="0"/>
              <a:t>                </a:t>
            </a:r>
            <a:r>
              <a:rPr lang="en-US" altLang="en-US" sz="900" b="1" dirty="0"/>
              <a:t>severity</a:t>
            </a:r>
            <a:r>
              <a:rPr lang="en-US" altLang="en-US" sz="900" dirty="0"/>
              <a:t> failure;</a:t>
            </a:r>
            <a:endParaRPr lang="en-US" altLang="en-US" sz="900" dirty="0">
              <a:cs typeface="Arial"/>
            </a:endParaRPr>
          </a:p>
          <a:p>
            <a:pPr eaLnBrk="1" hangingPunct="1">
              <a:lnSpc>
                <a:spcPct val="80000"/>
              </a:lnSpc>
              <a:buNone/>
            </a:pPr>
            <a:r>
              <a:rPr lang="en-US" altLang="en-US" sz="900" dirty="0"/>
              <a:t>            </a:t>
            </a:r>
            <a:r>
              <a:rPr lang="en-US" altLang="en-US" sz="900" b="1" dirty="0"/>
              <a:t>end</a:t>
            </a:r>
            <a:r>
              <a:rPr lang="en-US" altLang="en-US" sz="900" dirty="0"/>
              <a:t> </a:t>
            </a:r>
            <a:r>
              <a:rPr lang="en-US" altLang="en-US" sz="900" b="1" dirty="0"/>
              <a:t>if</a:t>
            </a:r>
            <a:r>
              <a:rPr lang="en-US" altLang="en-US" sz="900" dirty="0"/>
              <a:t>;</a:t>
            </a:r>
            <a:endParaRPr lang="en-US" altLang="en-US" sz="900" dirty="0">
              <a:cs typeface="Arial"/>
            </a:endParaRPr>
          </a:p>
          <a:p>
            <a:pPr eaLnBrk="1" hangingPunct="1">
              <a:lnSpc>
                <a:spcPct val="80000"/>
              </a:lnSpc>
              <a:buNone/>
            </a:pPr>
            <a:r>
              <a:rPr lang="en-US" altLang="en-US" sz="900" dirty="0"/>
              <a:t>        </a:t>
            </a:r>
            <a:r>
              <a:rPr lang="en-US" altLang="en-US" sz="900" b="1" dirty="0"/>
              <a:t>end</a:t>
            </a:r>
            <a:r>
              <a:rPr lang="en-US" altLang="en-US" sz="900" dirty="0"/>
              <a:t> </a:t>
            </a:r>
            <a:r>
              <a:rPr lang="en-US" altLang="en-US" sz="900" b="1" dirty="0"/>
              <a:t>if</a:t>
            </a:r>
            <a:r>
              <a:rPr lang="en-US" altLang="en-US" sz="900" dirty="0"/>
              <a:t>;</a:t>
            </a:r>
            <a:endParaRPr lang="en-US" altLang="en-US" sz="900" dirty="0">
              <a:cs typeface="Arial"/>
            </a:endParaRPr>
          </a:p>
          <a:p>
            <a:pPr eaLnBrk="1" hangingPunct="1">
              <a:lnSpc>
                <a:spcPct val="80000"/>
              </a:lnSpc>
              <a:buNone/>
            </a:pPr>
            <a:r>
              <a:rPr lang="en-US" altLang="en-US" sz="900" b="1" dirty="0"/>
              <a:t>    end</a:t>
            </a:r>
            <a:r>
              <a:rPr lang="en-US" altLang="en-US" sz="900" dirty="0"/>
              <a:t> </a:t>
            </a:r>
            <a:r>
              <a:rPr lang="en-US" altLang="en-US" sz="900" b="1" dirty="0"/>
              <a:t>process</a:t>
            </a:r>
            <a:r>
              <a:rPr lang="en-US" altLang="en-US" sz="900" dirty="0"/>
              <a:t>;</a:t>
            </a:r>
            <a:endParaRPr lang="en-US" altLang="en-US" sz="900" dirty="0">
              <a:cs typeface="Arial"/>
            </a:endParaRPr>
          </a:p>
          <a:p>
            <a:pPr eaLnBrk="1" hangingPunct="1">
              <a:lnSpc>
                <a:spcPct val="80000"/>
              </a:lnSpc>
              <a:buFont typeface="Wingdings" panose="05000000000000000000" pitchFamily="2" charset="2"/>
              <a:buNone/>
            </a:pPr>
            <a:r>
              <a:rPr lang="en-US" altLang="en-US" sz="900" b="1" dirty="0"/>
              <a:t>end</a:t>
            </a:r>
            <a:r>
              <a:rPr lang="en-US" altLang="en-US" sz="900" dirty="0"/>
              <a:t> </a:t>
            </a:r>
            <a:r>
              <a:rPr lang="en-US" altLang="en-US" sz="900" b="1" dirty="0"/>
              <a:t>architecture</a:t>
            </a:r>
            <a:r>
              <a:rPr lang="en-US" altLang="en-US" sz="900" dirty="0"/>
              <a:t> </a:t>
            </a:r>
            <a:r>
              <a:rPr lang="en-US" altLang="en-US" sz="900" dirty="0" err="1"/>
              <a:t>beh</a:t>
            </a:r>
            <a:r>
              <a:rPr lang="en-US" altLang="en-US" sz="900" dirty="0"/>
              <a:t>;</a:t>
            </a:r>
            <a:endParaRPr lang="en-US" altLang="en-US" sz="900" dirty="0">
              <a:cs typeface="Arial"/>
            </a:endParaRPr>
          </a:p>
        </p:txBody>
      </p:sp>
    </p:spTree>
    <p:extLst>
      <p:ext uri="{BB962C8B-B14F-4D97-AF65-F5344CB8AC3E}">
        <p14:creationId xmlns:p14="http://schemas.microsoft.com/office/powerpoint/2010/main" val="3498474105"/>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E0895087-7A87-1BC3-13D3-086B2353338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60CFF-3937-4B96-BBDD-B4AE05A93AF4}" type="slidenum">
              <a:rPr lang="de-DE" altLang="en-US">
                <a:solidFill>
                  <a:schemeClr val="bg1"/>
                </a:solidFill>
              </a:rPr>
              <a:pPr/>
              <a:t>34</a:t>
            </a:fld>
            <a:endParaRPr lang="de-DE" altLang="en-US">
              <a:solidFill>
                <a:schemeClr val="bg1"/>
              </a:solidFill>
            </a:endParaRPr>
          </a:p>
        </p:txBody>
      </p:sp>
      <p:sp>
        <p:nvSpPr>
          <p:cNvPr id="35843" name="Rectangle 2">
            <a:extLst>
              <a:ext uri="{FF2B5EF4-FFF2-40B4-BE49-F238E27FC236}">
                <a16:creationId xmlns:a16="http://schemas.microsoft.com/office/drawing/2014/main" id="{67358FFA-6F02-7D4A-7AEC-40FB8611D37B}"/>
              </a:ext>
            </a:extLst>
          </p:cNvPr>
          <p:cNvSpPr>
            <a:spLocks noGrp="1" noChangeArrowheads="1"/>
          </p:cNvSpPr>
          <p:nvPr>
            <p:ph type="title"/>
          </p:nvPr>
        </p:nvSpPr>
        <p:spPr/>
        <p:txBody>
          <a:bodyPr/>
          <a:lstStyle/>
          <a:p>
            <a:pPr eaLnBrk="1" hangingPunct="1"/>
            <a:r>
              <a:rPr lang="en-US" altLang="en-US"/>
              <a:t>Stim Component</a:t>
            </a:r>
          </a:p>
        </p:txBody>
      </p:sp>
      <p:sp>
        <p:nvSpPr>
          <p:cNvPr id="35844" name="Rectangle 4">
            <a:extLst>
              <a:ext uri="{FF2B5EF4-FFF2-40B4-BE49-F238E27FC236}">
                <a16:creationId xmlns:a16="http://schemas.microsoft.com/office/drawing/2014/main" id="{FF3E32F0-ACEC-7A6A-1308-4A21E4E918CE}"/>
              </a:ext>
            </a:extLst>
          </p:cNvPr>
          <p:cNvSpPr>
            <a:spLocks noGrp="1" noChangeArrowheads="1"/>
          </p:cNvSpPr>
          <p:nvPr>
            <p:ph type="body" sz="half" idx="1"/>
          </p:nvPr>
        </p:nvSpPr>
        <p:spPr/>
        <p:txBody>
          <a:bodyPr/>
          <a:lstStyle/>
          <a:p>
            <a:pPr eaLnBrk="1" hangingPunct="1"/>
            <a:r>
              <a:rPr lang="en-US" altLang="en-US" sz="1400"/>
              <a:t>Stimulus component for the cache DUV.</a:t>
            </a:r>
          </a:p>
          <a:p>
            <a:pPr eaLnBrk="1" hangingPunct="1"/>
            <a:endParaRPr lang="en-US" altLang="en-US" sz="1400"/>
          </a:p>
          <a:p>
            <a:pPr eaLnBrk="1" hangingPunct="1"/>
            <a:r>
              <a:rPr lang="en-US" altLang="en-US" sz="1400"/>
              <a:t>Entity </a:t>
            </a:r>
            <a:r>
              <a:rPr lang="en-US" altLang="en-US" sz="1400" i="1"/>
              <a:t>stim</a:t>
            </a:r>
            <a:r>
              <a:rPr lang="en-US" altLang="en-US" sz="1400"/>
              <a:t> instantiates the </a:t>
            </a:r>
            <a:r>
              <a:rPr lang="en-US" altLang="en-US" sz="1400" i="1"/>
              <a:t>generator </a:t>
            </a:r>
            <a:r>
              <a:rPr lang="en-US" altLang="en-US" sz="1400"/>
              <a:t>component</a:t>
            </a:r>
            <a:r>
              <a:rPr lang="en-US" altLang="en-US" sz="1400" i="1"/>
              <a:t> </a:t>
            </a:r>
            <a:r>
              <a:rPr lang="en-US" altLang="en-US" sz="1400"/>
              <a:t>inside the stimulus component. </a:t>
            </a:r>
          </a:p>
          <a:p>
            <a:pPr eaLnBrk="1" hangingPunct="1"/>
            <a:endParaRPr lang="en-US" altLang="en-US" sz="1400"/>
          </a:p>
          <a:p>
            <a:pPr eaLnBrk="1" hangingPunct="1"/>
            <a:r>
              <a:rPr lang="en-US" altLang="en-US" sz="1400"/>
              <a:t>The protocol_component process inside </a:t>
            </a:r>
            <a:r>
              <a:rPr lang="en-US" altLang="en-US" sz="1400" i="1"/>
              <a:t>stim </a:t>
            </a:r>
            <a:r>
              <a:rPr lang="en-US" altLang="en-US" sz="1400"/>
              <a:t>implements the protocol component. </a:t>
            </a:r>
          </a:p>
          <a:p>
            <a:pPr eaLnBrk="1" hangingPunct="1"/>
            <a:endParaRPr lang="en-US" altLang="en-US" sz="1400"/>
          </a:p>
          <a:p>
            <a:pPr eaLnBrk="1" hangingPunct="1"/>
            <a:r>
              <a:rPr lang="en-US" altLang="en-US" sz="1400"/>
              <a:t>It will take a test pattern or command, newly delivered by </a:t>
            </a:r>
            <a:r>
              <a:rPr lang="en-US" altLang="en-US" sz="1400" i="1"/>
              <a:t>generator</a:t>
            </a:r>
            <a:r>
              <a:rPr lang="en-US" altLang="en-US" sz="1400"/>
              <a:t>, and apply it to the output of the stimulus component using the two clock cycles that the input protocol of the </a:t>
            </a:r>
            <a:r>
              <a:rPr lang="en-US" altLang="en-US" sz="1400" i="1"/>
              <a:t>cache </a:t>
            </a:r>
            <a:r>
              <a:rPr lang="en-US" altLang="en-US" sz="1400"/>
              <a:t>DUV requires.</a:t>
            </a:r>
          </a:p>
          <a:p>
            <a:pPr eaLnBrk="1" hangingPunct="1"/>
            <a:endParaRPr lang="en-US" altLang="en-US" sz="1400"/>
          </a:p>
          <a:p>
            <a:pPr eaLnBrk="1" hangingPunct="1"/>
            <a:r>
              <a:rPr lang="en-US" altLang="en-US" sz="1400"/>
              <a:t>The example code shown on three previous slides, illustrates a bare skeleton of a real stimulus test bench component. </a:t>
            </a:r>
          </a:p>
          <a:p>
            <a:pPr eaLnBrk="1" hangingPunct="1"/>
            <a:endParaRPr lang="en-US" altLang="en-US" sz="1400"/>
          </a:p>
          <a:p>
            <a:pPr eaLnBrk="1" hangingPunct="1"/>
            <a:r>
              <a:rPr lang="en-US" altLang="en-US" sz="1400"/>
              <a:t>The following slides hold descriptions of the additional considerations a verification engineer would include to make this example robust and usable in a production environment.</a:t>
            </a:r>
          </a:p>
        </p:txBody>
      </p:sp>
      <p:sp>
        <p:nvSpPr>
          <p:cNvPr id="35845" name="Rectangle 5">
            <a:extLst>
              <a:ext uri="{FF2B5EF4-FFF2-40B4-BE49-F238E27FC236}">
                <a16:creationId xmlns:a16="http://schemas.microsoft.com/office/drawing/2014/main" id="{7D897096-F5BF-706C-4258-B8C0990A0314}"/>
              </a:ext>
            </a:extLst>
          </p:cNvPr>
          <p:cNvSpPr>
            <a:spLocks noGrp="1" noChangeArrowheads="1"/>
          </p:cNvSpPr>
          <p:nvPr>
            <p:ph type="body" sz="half" idx="2"/>
          </p:nvPr>
        </p:nvSpPr>
        <p:spPr/>
        <p:txBody>
          <a:bodyPr/>
          <a:lstStyle/>
          <a:p>
            <a:pPr eaLnBrk="1" hangingPunct="1">
              <a:lnSpc>
                <a:spcPct val="75000"/>
              </a:lnSpc>
              <a:buFont typeface="Wingdings" panose="05000000000000000000" pitchFamily="2" charset="2"/>
              <a:buNone/>
            </a:pPr>
            <a:r>
              <a:rPr lang="en-US" altLang="en-US" sz="800" b="1"/>
              <a:t>entity</a:t>
            </a:r>
            <a:r>
              <a:rPr lang="en-US" altLang="en-US" sz="800"/>
              <a:t> stim</a:t>
            </a:r>
          </a:p>
          <a:p>
            <a:pPr eaLnBrk="1" hangingPunct="1">
              <a:lnSpc>
                <a:spcPct val="75000"/>
              </a:lnSpc>
              <a:buFont typeface="Wingdings" panose="05000000000000000000" pitchFamily="2" charset="2"/>
              <a:buNone/>
            </a:pPr>
            <a:r>
              <a:rPr lang="en-US" altLang="en-US" sz="800"/>
              <a:t>    </a:t>
            </a:r>
            <a:r>
              <a:rPr lang="en-US" altLang="en-US" sz="800" b="1"/>
              <a:t>port</a:t>
            </a:r>
            <a:r>
              <a:rPr lang="en-US" altLang="en-US" sz="800"/>
              <a:t> (clk: </a:t>
            </a:r>
            <a:r>
              <a:rPr lang="en-US" altLang="en-US" sz="800" b="1"/>
              <a:t>in</a:t>
            </a:r>
            <a:r>
              <a:rPr lang="en-US" altLang="en-US" sz="800"/>
              <a:t> std_logic;</a:t>
            </a:r>
          </a:p>
          <a:p>
            <a:pPr eaLnBrk="1" hangingPunct="1">
              <a:lnSpc>
                <a:spcPct val="75000"/>
              </a:lnSpc>
              <a:buFont typeface="Wingdings" panose="05000000000000000000" pitchFamily="2" charset="2"/>
              <a:buNone/>
            </a:pPr>
            <a:r>
              <a:rPr lang="en-US" altLang="en-US" sz="800"/>
              <a:t>    	      cmd_vld_o: </a:t>
            </a:r>
            <a:r>
              <a:rPr lang="en-US" altLang="en-US" sz="800" b="1"/>
              <a:t>out</a:t>
            </a:r>
            <a:r>
              <a:rPr lang="en-US" altLang="en-US" sz="800"/>
              <a:t> std_logic;</a:t>
            </a:r>
          </a:p>
          <a:p>
            <a:pPr eaLnBrk="1" hangingPunct="1">
              <a:lnSpc>
                <a:spcPct val="75000"/>
              </a:lnSpc>
              <a:buFont typeface="Wingdings" panose="05000000000000000000" pitchFamily="2" charset="2"/>
              <a:buNone/>
            </a:pPr>
            <a:r>
              <a:rPr lang="en-US" altLang="en-US" sz="800"/>
              <a:t>    	      cmd_o: </a:t>
            </a:r>
            <a:r>
              <a:rPr lang="en-US" altLang="en-US" sz="800" b="1"/>
              <a:t>out</a:t>
            </a:r>
            <a:r>
              <a:rPr lang="en-US" altLang="en-US" sz="800"/>
              <a:t> std_logic_vector(3 </a:t>
            </a:r>
            <a:r>
              <a:rPr lang="en-US" altLang="en-US" sz="800" b="1"/>
              <a:t>downto</a:t>
            </a:r>
            <a:r>
              <a:rPr lang="en-US" altLang="en-US" sz="800"/>
              <a:t> 0);</a:t>
            </a:r>
          </a:p>
          <a:p>
            <a:pPr eaLnBrk="1" hangingPunct="1">
              <a:lnSpc>
                <a:spcPct val="75000"/>
              </a:lnSpc>
              <a:buFont typeface="Wingdings" panose="05000000000000000000" pitchFamily="2" charset="2"/>
              <a:buNone/>
            </a:pPr>
            <a:r>
              <a:rPr lang="en-US" altLang="en-US" sz="800"/>
              <a:t>    	      data_in_o: </a:t>
            </a:r>
            <a:r>
              <a:rPr lang="en-US" altLang="en-US" sz="800" b="1"/>
              <a:t>out</a:t>
            </a:r>
            <a:r>
              <a:rPr lang="en-US" altLang="en-US" sz="800"/>
              <a:t> std_logic_vector(63 </a:t>
            </a:r>
            <a:r>
              <a:rPr lang="en-US" altLang="en-US" sz="800" b="1"/>
              <a:t>downto</a:t>
            </a:r>
            <a:r>
              <a:rPr lang="en-US" altLang="en-US" sz="800"/>
              <a:t> 0);</a:t>
            </a:r>
          </a:p>
          <a:p>
            <a:pPr eaLnBrk="1" hangingPunct="1">
              <a:lnSpc>
                <a:spcPct val="75000"/>
              </a:lnSpc>
              <a:buFont typeface="Wingdings" panose="05000000000000000000" pitchFamily="2" charset="2"/>
              <a:buNone/>
            </a:pPr>
            <a:r>
              <a:rPr lang="en-US" altLang="en-US" sz="800"/>
              <a:t>    	      cmd_addr_o: </a:t>
            </a:r>
            <a:r>
              <a:rPr lang="en-US" altLang="en-US" sz="800" b="1"/>
              <a:t>out</a:t>
            </a:r>
            <a:r>
              <a:rPr lang="en-US" altLang="en-US" sz="800"/>
              <a:t> std_logic_vector(31 </a:t>
            </a:r>
            <a:r>
              <a:rPr lang="en-US" altLang="en-US" sz="800" b="1"/>
              <a:t>downto</a:t>
            </a:r>
            <a:r>
              <a:rPr lang="en-US" altLang="en-US" sz="800"/>
              <a:t> 0);</a:t>
            </a:r>
          </a:p>
          <a:p>
            <a:pPr eaLnBrk="1" hangingPunct="1">
              <a:lnSpc>
                <a:spcPct val="75000"/>
              </a:lnSpc>
              <a:buFont typeface="Wingdings" panose="05000000000000000000" pitchFamily="2" charset="2"/>
              <a:buNone/>
            </a:pPr>
            <a:r>
              <a:rPr lang="en-US" altLang="en-US" sz="800"/>
              <a:t>    	      cmd_tag_in_o: </a:t>
            </a:r>
            <a:r>
              <a:rPr lang="en-US" altLang="en-US" sz="800" b="1"/>
              <a:t>out</a:t>
            </a:r>
            <a:r>
              <a:rPr lang="en-US" altLang="en-US" sz="800"/>
              <a:t> std_logic_vector(7 </a:t>
            </a:r>
            <a:r>
              <a:rPr lang="en-US" altLang="en-US" sz="800" b="1"/>
              <a:t>downto</a:t>
            </a:r>
            <a:r>
              <a:rPr lang="en-US" altLang="en-US" sz="800"/>
              <a:t> 0));</a:t>
            </a:r>
          </a:p>
          <a:p>
            <a:pPr eaLnBrk="1" hangingPunct="1">
              <a:lnSpc>
                <a:spcPct val="75000"/>
              </a:lnSpc>
              <a:buFont typeface="Wingdings" panose="05000000000000000000" pitchFamily="2" charset="2"/>
              <a:buNone/>
            </a:pPr>
            <a:r>
              <a:rPr lang="en-US" altLang="en-US" sz="800" b="1"/>
              <a:t>end</a:t>
            </a:r>
            <a:r>
              <a:rPr lang="en-US" altLang="en-US" sz="800"/>
              <a:t> </a:t>
            </a:r>
            <a:r>
              <a:rPr lang="en-US" altLang="en-US" sz="800" b="1"/>
              <a:t>entity</a:t>
            </a:r>
            <a:r>
              <a:rPr lang="en-US" altLang="en-US" sz="800"/>
              <a:t> stim;</a:t>
            </a:r>
          </a:p>
          <a:p>
            <a:pPr eaLnBrk="1" hangingPunct="1">
              <a:lnSpc>
                <a:spcPct val="75000"/>
              </a:lnSpc>
              <a:buFont typeface="Wingdings" panose="05000000000000000000" pitchFamily="2" charset="2"/>
              <a:buNone/>
            </a:pPr>
            <a:r>
              <a:rPr lang="en-US" altLang="en-US" sz="800" b="1"/>
              <a:t>architecture</a:t>
            </a:r>
            <a:r>
              <a:rPr lang="en-US" altLang="en-US" sz="800"/>
              <a:t> beh </a:t>
            </a:r>
            <a:r>
              <a:rPr lang="en-US" altLang="en-US" sz="800" b="1"/>
              <a:t>of</a:t>
            </a:r>
            <a:r>
              <a:rPr lang="en-US" altLang="en-US" sz="800"/>
              <a:t> stim </a:t>
            </a:r>
            <a:r>
              <a:rPr lang="en-US" altLang="en-US" sz="800" b="1"/>
              <a:t>is</a:t>
            </a:r>
          </a:p>
          <a:p>
            <a:pPr eaLnBrk="1" hangingPunct="1">
              <a:lnSpc>
                <a:spcPct val="75000"/>
              </a:lnSpc>
              <a:buFont typeface="Wingdings" panose="05000000000000000000" pitchFamily="2" charset="2"/>
              <a:buNone/>
            </a:pPr>
            <a:r>
              <a:rPr lang="en-US" altLang="en-US" sz="800"/>
              <a:t>    </a:t>
            </a:r>
            <a:r>
              <a:rPr lang="en-US" altLang="en-US" sz="800" b="1"/>
              <a:t>signal</a:t>
            </a:r>
            <a:r>
              <a:rPr lang="en-US" altLang="en-US" sz="800"/>
              <a:t> n_cmd_s: std_logic_vector(3 </a:t>
            </a:r>
            <a:r>
              <a:rPr lang="en-US" altLang="en-US" sz="800" b="1"/>
              <a:t>downto</a:t>
            </a:r>
            <a:r>
              <a:rPr lang="en-US" altLang="en-US" sz="800"/>
              <a:t> 0) :=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a:t>
            </a:r>
            <a:r>
              <a:rPr lang="en-US" altLang="en-US" sz="800" b="1"/>
              <a:t>signal</a:t>
            </a:r>
            <a:r>
              <a:rPr lang="en-US" altLang="en-US" sz="800"/>
              <a:t> n_data_in_s: std_logic_vector(63 </a:t>
            </a:r>
            <a:r>
              <a:rPr lang="en-US" altLang="en-US" sz="800" b="1"/>
              <a:t>downto</a:t>
            </a:r>
            <a:r>
              <a:rPr lang="en-US" altLang="en-US" sz="800"/>
              <a:t> 0) :=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a:t>
            </a:r>
            <a:r>
              <a:rPr lang="en-US" altLang="en-US" sz="800" b="1"/>
              <a:t>signal</a:t>
            </a:r>
            <a:r>
              <a:rPr lang="en-US" altLang="en-US" sz="800"/>
              <a:t> n_addr_s: std_logic_vector(31 </a:t>
            </a:r>
            <a:r>
              <a:rPr lang="en-US" altLang="en-US" sz="800" b="1"/>
              <a:t>downto</a:t>
            </a:r>
            <a:r>
              <a:rPr lang="en-US" altLang="en-US" sz="800"/>
              <a:t> 0) :=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a:t>
            </a:r>
            <a:r>
              <a:rPr lang="en-US" altLang="en-US" sz="800" b="1"/>
              <a:t>signal</a:t>
            </a:r>
            <a:r>
              <a:rPr lang="en-US" altLang="en-US" sz="800"/>
              <a:t> n_tag_s: std_logic_vector(7 </a:t>
            </a:r>
            <a:r>
              <a:rPr lang="en-US" altLang="en-US" sz="800" b="1"/>
              <a:t>downto</a:t>
            </a:r>
            <a:r>
              <a:rPr lang="en-US" altLang="en-US" sz="800"/>
              <a:t> 0) :=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a:t>
            </a:r>
            <a:r>
              <a:rPr lang="en-US" altLang="en-US" sz="800" b="1"/>
              <a:t>signal</a:t>
            </a:r>
            <a:r>
              <a:rPr lang="en-US" altLang="en-US" sz="800"/>
              <a:t> request_s: std_logic := '1';</a:t>
            </a:r>
          </a:p>
          <a:p>
            <a:pPr eaLnBrk="1" hangingPunct="1">
              <a:lnSpc>
                <a:spcPct val="75000"/>
              </a:lnSpc>
              <a:buFont typeface="Wingdings" panose="05000000000000000000" pitchFamily="2" charset="2"/>
              <a:buNone/>
            </a:pPr>
            <a:r>
              <a:rPr lang="en-US" altLang="en-US" sz="800" b="1"/>
              <a:t>begin</a:t>
            </a:r>
          </a:p>
          <a:p>
            <a:pPr eaLnBrk="1" hangingPunct="1">
              <a:lnSpc>
                <a:spcPct val="75000"/>
              </a:lnSpc>
              <a:buFont typeface="Wingdings" panose="05000000000000000000" pitchFamily="2" charset="2"/>
              <a:buNone/>
            </a:pPr>
            <a:r>
              <a:rPr lang="en-US" altLang="en-US" sz="800"/>
              <a:t>    gen: </a:t>
            </a:r>
            <a:r>
              <a:rPr lang="en-US" altLang="en-US" sz="800" b="1"/>
              <a:t>entity</a:t>
            </a:r>
            <a:r>
              <a:rPr lang="en-US" altLang="en-US" sz="800"/>
              <a:t> work.generator(beh) </a:t>
            </a:r>
          </a:p>
          <a:p>
            <a:pPr eaLnBrk="1" hangingPunct="1">
              <a:lnSpc>
                <a:spcPct val="75000"/>
              </a:lnSpc>
              <a:buFont typeface="Wingdings" panose="05000000000000000000" pitchFamily="2" charset="2"/>
              <a:buNone/>
            </a:pPr>
            <a:r>
              <a:rPr lang="en-US" altLang="en-US" sz="800"/>
              <a:t>        </a:t>
            </a:r>
            <a:r>
              <a:rPr lang="en-US" altLang="en-US" sz="800" b="1"/>
              <a:t>port</a:t>
            </a:r>
            <a:r>
              <a:rPr lang="en-US" altLang="en-US" sz="800"/>
              <a:t> </a:t>
            </a:r>
            <a:r>
              <a:rPr lang="en-US" altLang="en-US" sz="800" b="1"/>
              <a:t>m</a:t>
            </a:r>
            <a:r>
              <a:rPr lang="en-US" altLang="en-US" sz="800"/>
              <a:t>ap (clk =&gt; clk, request_i =&gt; request_s, cmd_o =&gt; n_cmd_s, </a:t>
            </a:r>
          </a:p>
          <a:p>
            <a:pPr eaLnBrk="1" hangingPunct="1">
              <a:lnSpc>
                <a:spcPct val="75000"/>
              </a:lnSpc>
              <a:buFont typeface="Wingdings" panose="05000000000000000000" pitchFamily="2" charset="2"/>
              <a:buNone/>
            </a:pPr>
            <a:r>
              <a:rPr lang="en-US" altLang="en-US" sz="800"/>
              <a:t>                         data_o =&gt; n_data_in_s, addr_o =&gt; n_addr_s, </a:t>
            </a:r>
          </a:p>
          <a:p>
            <a:pPr eaLnBrk="1" hangingPunct="1">
              <a:lnSpc>
                <a:spcPct val="75000"/>
              </a:lnSpc>
              <a:buFont typeface="Wingdings" panose="05000000000000000000" pitchFamily="2" charset="2"/>
              <a:buNone/>
            </a:pPr>
            <a:r>
              <a:rPr lang="en-US" altLang="en-US" sz="800"/>
              <a:t>                         tag_o =&gt; n_tag_s);</a:t>
            </a:r>
          </a:p>
          <a:p>
            <a:pPr eaLnBrk="1" hangingPunct="1">
              <a:lnSpc>
                <a:spcPct val="75000"/>
              </a:lnSpc>
              <a:buFont typeface="Wingdings" panose="05000000000000000000" pitchFamily="2" charset="2"/>
              <a:buNone/>
            </a:pPr>
            <a:r>
              <a:rPr lang="en-US" altLang="en-US" sz="800"/>
              <a:t>    protocol_component: </a:t>
            </a:r>
            <a:r>
              <a:rPr lang="en-US" altLang="en-US" sz="800" b="1"/>
              <a:t>process</a:t>
            </a:r>
          </a:p>
          <a:p>
            <a:pPr eaLnBrk="1" hangingPunct="1">
              <a:lnSpc>
                <a:spcPct val="75000"/>
              </a:lnSpc>
              <a:buFont typeface="Wingdings" panose="05000000000000000000" pitchFamily="2" charset="2"/>
              <a:buNone/>
            </a:pPr>
            <a:r>
              <a:rPr lang="en-US" altLang="en-US" sz="800"/>
              <a:t>    </a:t>
            </a:r>
            <a:r>
              <a:rPr lang="en-US" altLang="en-US" sz="800" b="1"/>
              <a:t>begin</a:t>
            </a:r>
          </a:p>
          <a:p>
            <a:pPr eaLnBrk="1" hangingPunct="1">
              <a:lnSpc>
                <a:spcPct val="75000"/>
              </a:lnSpc>
              <a:buFont typeface="Wingdings" panose="05000000000000000000" pitchFamily="2" charset="2"/>
              <a:buNone/>
            </a:pPr>
            <a:r>
              <a:rPr lang="en-US" altLang="en-US" sz="800"/>
              <a:t>        cmd_vld_o &lt;= '0';</a:t>
            </a:r>
          </a:p>
          <a:p>
            <a:pPr eaLnBrk="1" hangingPunct="1">
              <a:lnSpc>
                <a:spcPct val="75000"/>
              </a:lnSpc>
              <a:buFont typeface="Wingdings" panose="05000000000000000000" pitchFamily="2" charset="2"/>
              <a:buNone/>
            </a:pPr>
            <a:r>
              <a:rPr lang="en-US" altLang="en-US" sz="800"/>
              <a:t>        cmd_o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data_in_o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cmd_addr_o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cmd_tag_in_o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a:t>
            </a:r>
            <a:r>
              <a:rPr lang="en-US" altLang="en-US" sz="800" b="1"/>
              <a:t>loop</a:t>
            </a:r>
          </a:p>
          <a:p>
            <a:pPr eaLnBrk="1" hangingPunct="1">
              <a:lnSpc>
                <a:spcPct val="75000"/>
              </a:lnSpc>
              <a:buFont typeface="Wingdings" panose="05000000000000000000" pitchFamily="2" charset="2"/>
              <a:buNone/>
            </a:pPr>
            <a:r>
              <a:rPr lang="en-US" altLang="en-US" sz="800"/>
              <a:t>            </a:t>
            </a:r>
            <a:r>
              <a:rPr lang="en-US" altLang="en-US" sz="800" b="1"/>
              <a:t>wait</a:t>
            </a:r>
            <a:r>
              <a:rPr lang="en-US" altLang="en-US" sz="800"/>
              <a:t> </a:t>
            </a:r>
            <a:r>
              <a:rPr lang="en-US" altLang="en-US" sz="800" b="1"/>
              <a:t>until</a:t>
            </a:r>
            <a:r>
              <a:rPr lang="en-US" altLang="en-US" sz="800"/>
              <a:t> rising_edge(clk);</a:t>
            </a:r>
          </a:p>
          <a:p>
            <a:pPr eaLnBrk="1" hangingPunct="1">
              <a:lnSpc>
                <a:spcPct val="75000"/>
              </a:lnSpc>
              <a:buFont typeface="Wingdings" panose="05000000000000000000" pitchFamily="2" charset="2"/>
              <a:buNone/>
            </a:pPr>
            <a:r>
              <a:rPr lang="en-US" altLang="en-US" sz="800"/>
              <a:t>            cmd_vld_o &lt;= '1';</a:t>
            </a:r>
          </a:p>
          <a:p>
            <a:pPr eaLnBrk="1" hangingPunct="1">
              <a:lnSpc>
                <a:spcPct val="75000"/>
              </a:lnSpc>
              <a:buFont typeface="Wingdings" panose="05000000000000000000" pitchFamily="2" charset="2"/>
              <a:buNone/>
            </a:pPr>
            <a:r>
              <a:rPr lang="en-US" altLang="en-US" sz="800"/>
              <a:t>            cmd_o &lt;= n_cmd_s;</a:t>
            </a:r>
          </a:p>
          <a:p>
            <a:pPr eaLnBrk="1" hangingPunct="1">
              <a:lnSpc>
                <a:spcPct val="75000"/>
              </a:lnSpc>
              <a:buFont typeface="Wingdings" panose="05000000000000000000" pitchFamily="2" charset="2"/>
              <a:buNone/>
            </a:pPr>
            <a:r>
              <a:rPr lang="en-US" altLang="en-US" sz="800"/>
              <a:t>            data_in_o &lt;= n_data_in_s(31 </a:t>
            </a:r>
            <a:r>
              <a:rPr lang="en-US" altLang="en-US" sz="800" b="1"/>
              <a:t>downto</a:t>
            </a:r>
            <a:r>
              <a:rPr lang="en-US" altLang="en-US" sz="800"/>
              <a:t> 0);</a:t>
            </a:r>
          </a:p>
          <a:p>
            <a:pPr eaLnBrk="1" hangingPunct="1">
              <a:lnSpc>
                <a:spcPct val="75000"/>
              </a:lnSpc>
              <a:buFont typeface="Wingdings" panose="05000000000000000000" pitchFamily="2" charset="2"/>
              <a:buNone/>
            </a:pPr>
            <a:r>
              <a:rPr lang="en-US" altLang="en-US" sz="800"/>
              <a:t>            cmd_addr_o &lt;= n_addr_s;</a:t>
            </a:r>
          </a:p>
          <a:p>
            <a:pPr eaLnBrk="1" hangingPunct="1">
              <a:lnSpc>
                <a:spcPct val="75000"/>
              </a:lnSpc>
              <a:buFont typeface="Wingdings" panose="05000000000000000000" pitchFamily="2" charset="2"/>
              <a:buNone/>
            </a:pPr>
            <a:r>
              <a:rPr lang="en-US" altLang="en-US" sz="800"/>
              <a:t>            cmd_tag_in_o &lt;= n_tag_s;</a:t>
            </a:r>
          </a:p>
          <a:p>
            <a:pPr eaLnBrk="1" hangingPunct="1">
              <a:lnSpc>
                <a:spcPct val="75000"/>
              </a:lnSpc>
              <a:buFont typeface="Wingdings" panose="05000000000000000000" pitchFamily="2" charset="2"/>
              <a:buNone/>
            </a:pPr>
            <a:r>
              <a:rPr lang="en-US" altLang="en-US" sz="800"/>
              <a:t>            request_s &lt;= '0';</a:t>
            </a:r>
          </a:p>
          <a:p>
            <a:pPr eaLnBrk="1" hangingPunct="1">
              <a:lnSpc>
                <a:spcPct val="75000"/>
              </a:lnSpc>
              <a:buFont typeface="Wingdings" panose="05000000000000000000" pitchFamily="2" charset="2"/>
              <a:buNone/>
            </a:pPr>
            <a:r>
              <a:rPr lang="en-US" altLang="en-US" sz="800"/>
              <a:t>            </a:t>
            </a:r>
            <a:r>
              <a:rPr lang="en-US" altLang="en-US" sz="800" b="1"/>
              <a:t>wait</a:t>
            </a:r>
            <a:r>
              <a:rPr lang="en-US" altLang="en-US" sz="800"/>
              <a:t> </a:t>
            </a:r>
            <a:r>
              <a:rPr lang="en-US" altLang="en-US" sz="800" b="1"/>
              <a:t>until</a:t>
            </a:r>
            <a:r>
              <a:rPr lang="en-US" altLang="en-US" sz="800"/>
              <a:t> rising_edge(clk);</a:t>
            </a:r>
          </a:p>
          <a:p>
            <a:pPr eaLnBrk="1" hangingPunct="1">
              <a:lnSpc>
                <a:spcPct val="75000"/>
              </a:lnSpc>
              <a:buFont typeface="Wingdings" panose="05000000000000000000" pitchFamily="2" charset="2"/>
              <a:buNone/>
            </a:pPr>
            <a:r>
              <a:rPr lang="en-US" altLang="en-US" sz="800"/>
              <a:t>            cmd_vld_o &lt;= '0';</a:t>
            </a:r>
          </a:p>
          <a:p>
            <a:pPr eaLnBrk="1" hangingPunct="1">
              <a:lnSpc>
                <a:spcPct val="75000"/>
              </a:lnSpc>
              <a:buFont typeface="Wingdings" panose="05000000000000000000" pitchFamily="2" charset="2"/>
              <a:buNone/>
            </a:pPr>
            <a:r>
              <a:rPr lang="en-US" altLang="en-US" sz="800"/>
              <a:t>            cmd_o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data_in_o &lt;= n_data_in_s(63 </a:t>
            </a:r>
            <a:r>
              <a:rPr lang="en-US" altLang="en-US" sz="800" b="1"/>
              <a:t>downto</a:t>
            </a:r>
            <a:r>
              <a:rPr lang="en-US" altLang="en-US" sz="800"/>
              <a:t> 32);</a:t>
            </a:r>
          </a:p>
          <a:p>
            <a:pPr eaLnBrk="1" hangingPunct="1">
              <a:lnSpc>
                <a:spcPct val="75000"/>
              </a:lnSpc>
              <a:buFont typeface="Wingdings" panose="05000000000000000000" pitchFamily="2" charset="2"/>
              <a:buNone/>
            </a:pPr>
            <a:r>
              <a:rPr lang="en-US" altLang="en-US" sz="800"/>
              <a:t>            cmd_addr_o &lt;= (</a:t>
            </a:r>
            <a:r>
              <a:rPr lang="en-US" altLang="en-US" sz="800" b="1"/>
              <a:t>others</a:t>
            </a:r>
            <a:r>
              <a:rPr lang="en-US" altLang="en-US" sz="800"/>
              <a:t> =&gt; '0');</a:t>
            </a:r>
          </a:p>
          <a:p>
            <a:pPr eaLnBrk="1" hangingPunct="1">
              <a:lnSpc>
                <a:spcPct val="75000"/>
              </a:lnSpc>
              <a:buFont typeface="Wingdings" panose="05000000000000000000" pitchFamily="2" charset="2"/>
              <a:buNone/>
            </a:pPr>
            <a:r>
              <a:rPr lang="en-US" altLang="en-US" sz="800"/>
              <a:t>            cmd_tag_in_o &lt;= n_tag_s;</a:t>
            </a:r>
          </a:p>
          <a:p>
            <a:pPr eaLnBrk="1" hangingPunct="1">
              <a:lnSpc>
                <a:spcPct val="75000"/>
              </a:lnSpc>
              <a:buFont typeface="Wingdings" panose="05000000000000000000" pitchFamily="2" charset="2"/>
              <a:buNone/>
            </a:pPr>
            <a:r>
              <a:rPr lang="en-US" altLang="en-US" sz="800"/>
              <a:t>            request_s &lt;= '1';</a:t>
            </a:r>
          </a:p>
          <a:p>
            <a:pPr eaLnBrk="1" hangingPunct="1">
              <a:lnSpc>
                <a:spcPct val="75000"/>
              </a:lnSpc>
              <a:buFont typeface="Wingdings" panose="05000000000000000000" pitchFamily="2" charset="2"/>
              <a:buNone/>
            </a:pPr>
            <a:r>
              <a:rPr lang="en-US" altLang="en-US" sz="800"/>
              <a:t>        </a:t>
            </a:r>
            <a:r>
              <a:rPr lang="en-US" altLang="en-US" sz="800" b="1"/>
              <a:t>end</a:t>
            </a:r>
            <a:r>
              <a:rPr lang="en-US" altLang="en-US" sz="800"/>
              <a:t> </a:t>
            </a:r>
            <a:r>
              <a:rPr lang="en-US" altLang="en-US" sz="800" b="1"/>
              <a:t>loop</a:t>
            </a:r>
            <a:r>
              <a:rPr lang="en-US" altLang="en-US" sz="800"/>
              <a:t>;</a:t>
            </a:r>
          </a:p>
          <a:p>
            <a:pPr eaLnBrk="1" hangingPunct="1">
              <a:lnSpc>
                <a:spcPct val="75000"/>
              </a:lnSpc>
              <a:buFont typeface="Wingdings" panose="05000000000000000000" pitchFamily="2" charset="2"/>
              <a:buNone/>
            </a:pPr>
            <a:r>
              <a:rPr lang="en-US" altLang="en-US" sz="800"/>
              <a:t>    </a:t>
            </a:r>
            <a:r>
              <a:rPr lang="en-US" altLang="en-US" sz="800" b="1"/>
              <a:t>end</a:t>
            </a:r>
            <a:r>
              <a:rPr lang="en-US" altLang="en-US" sz="800"/>
              <a:t> </a:t>
            </a:r>
            <a:r>
              <a:rPr lang="en-US" altLang="en-US" sz="800" b="1"/>
              <a:t>process</a:t>
            </a:r>
            <a:r>
              <a:rPr lang="en-US" altLang="en-US" sz="800"/>
              <a:t>;</a:t>
            </a:r>
          </a:p>
          <a:p>
            <a:pPr eaLnBrk="1" hangingPunct="1">
              <a:lnSpc>
                <a:spcPct val="75000"/>
              </a:lnSpc>
              <a:buFont typeface="Wingdings" panose="05000000000000000000" pitchFamily="2" charset="2"/>
              <a:buNone/>
            </a:pPr>
            <a:r>
              <a:rPr lang="en-US" altLang="en-US" sz="800" b="1"/>
              <a:t>end</a:t>
            </a:r>
            <a:r>
              <a:rPr lang="en-US" altLang="en-US" sz="800"/>
              <a:t> </a:t>
            </a:r>
            <a:r>
              <a:rPr lang="en-US" altLang="en-US" sz="800" b="1"/>
              <a:t>architecture</a:t>
            </a:r>
            <a:r>
              <a:rPr lang="en-US" altLang="en-US" sz="800"/>
              <a:t> beh;</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23DCFECB-DB00-6E19-AA30-8721C7A3262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95C8F3-39AB-4B12-B994-00F000EA7C5F}" type="slidenum">
              <a:rPr lang="de-DE" altLang="en-US">
                <a:solidFill>
                  <a:schemeClr val="bg1"/>
                </a:solidFill>
              </a:rPr>
              <a:pPr/>
              <a:t>35</a:t>
            </a:fld>
            <a:endParaRPr lang="de-DE" altLang="en-US">
              <a:solidFill>
                <a:schemeClr val="bg1"/>
              </a:solidFill>
            </a:endParaRPr>
          </a:p>
        </p:txBody>
      </p:sp>
      <p:sp>
        <p:nvSpPr>
          <p:cNvPr id="33795" name="Rectangle 2">
            <a:extLst>
              <a:ext uri="{FF2B5EF4-FFF2-40B4-BE49-F238E27FC236}">
                <a16:creationId xmlns:a16="http://schemas.microsoft.com/office/drawing/2014/main" id="{8C75FA55-2AD3-8B27-3E6D-7D75A5C3FF9C}"/>
              </a:ext>
            </a:extLst>
          </p:cNvPr>
          <p:cNvSpPr>
            <a:spLocks noGrp="1" noChangeArrowheads="1"/>
          </p:cNvSpPr>
          <p:nvPr>
            <p:ph type="title"/>
          </p:nvPr>
        </p:nvSpPr>
        <p:spPr/>
        <p:txBody>
          <a:bodyPr/>
          <a:lstStyle/>
          <a:p>
            <a:pPr eaLnBrk="1" hangingPunct="1"/>
            <a:r>
              <a:rPr lang="en-US" altLang="en-US" dirty="0"/>
              <a:t>Verilog Test Bench</a:t>
            </a:r>
          </a:p>
        </p:txBody>
      </p:sp>
      <p:sp>
        <p:nvSpPr>
          <p:cNvPr id="33797" name="Rectangle 6">
            <a:extLst>
              <a:ext uri="{FF2B5EF4-FFF2-40B4-BE49-F238E27FC236}">
                <a16:creationId xmlns:a16="http://schemas.microsoft.com/office/drawing/2014/main" id="{CE387D0E-D489-D130-1CC2-550318CE340C}"/>
              </a:ext>
            </a:extLst>
          </p:cNvPr>
          <p:cNvSpPr>
            <a:spLocks noChangeArrowheads="1"/>
          </p:cNvSpPr>
          <p:nvPr/>
        </p:nvSpPr>
        <p:spPr bwMode="auto">
          <a:xfrm>
            <a:off x="1910790" y="2409579"/>
            <a:ext cx="4572000" cy="311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900" dirty="0">
                <a:latin typeface="Arial"/>
                <a:cs typeface="Arial"/>
              </a:rPr>
              <a:t>// Testbench</a:t>
            </a:r>
            <a:endParaRPr lang="en-US" dirty="0"/>
          </a:p>
          <a:p>
            <a:r>
              <a:rPr lang="en-US" sz="900" dirty="0">
                <a:latin typeface="Arial"/>
                <a:cs typeface="Arial"/>
              </a:rPr>
              <a:t>module </a:t>
            </a:r>
            <a:r>
              <a:rPr lang="en-US" sz="900" dirty="0" err="1">
                <a:latin typeface="Arial"/>
                <a:cs typeface="Arial"/>
              </a:rPr>
              <a:t>cache_test</a:t>
            </a:r>
            <a:r>
              <a:rPr lang="en-US" sz="900" dirty="0">
                <a:latin typeface="Arial"/>
                <a:cs typeface="Arial"/>
              </a:rPr>
              <a:t>;</a:t>
            </a:r>
            <a:endParaRPr lang="en-US" dirty="0"/>
          </a:p>
          <a:p>
            <a:r>
              <a:rPr lang="en-US" sz="900" dirty="0">
                <a:latin typeface="Arial"/>
                <a:cs typeface="Arial"/>
              </a:rPr>
              <a:t> `define CYCLE_TIME 100</a:t>
            </a:r>
            <a:endParaRPr lang="en-US" dirty="0"/>
          </a:p>
          <a:p>
            <a:r>
              <a:rPr lang="en-US" sz="900" dirty="0">
                <a:latin typeface="Arial"/>
                <a:cs typeface="Arial"/>
              </a:rPr>
              <a:t> wire CMD_VLD, [0:3]CMD, [0:31]DATA_IN, [0:7]CMD_TAG_IN, [0:31]CMD_ADDR;</a:t>
            </a:r>
            <a:endParaRPr lang="en-US" dirty="0"/>
          </a:p>
          <a:p>
            <a:r>
              <a:rPr lang="en-US" sz="900" dirty="0">
                <a:latin typeface="Arial"/>
                <a:cs typeface="Arial"/>
              </a:rPr>
              <a:t> wire RSP_VLD, [0:2]RSP, [0:31]DATA_OUT, [0:7]CMD_TAG_OUT;</a:t>
            </a:r>
            <a:endParaRPr lang="en-US" dirty="0"/>
          </a:p>
          <a:p>
            <a:r>
              <a:rPr lang="en-US" sz="900" dirty="0">
                <a:latin typeface="Arial"/>
                <a:cs typeface="Arial"/>
              </a:rPr>
              <a:t> reg CLK;</a:t>
            </a:r>
            <a:endParaRPr lang="en-US" dirty="0"/>
          </a:p>
          <a:p>
            <a:r>
              <a:rPr lang="en-US" sz="900" dirty="0">
                <a:latin typeface="Arial"/>
                <a:cs typeface="Arial"/>
              </a:rPr>
              <a:t> // instances of testbench components</a:t>
            </a:r>
            <a:endParaRPr lang="en-US" dirty="0"/>
          </a:p>
          <a:p>
            <a:r>
              <a:rPr lang="en-US" sz="900" dirty="0">
                <a:latin typeface="Arial"/>
                <a:cs typeface="Arial"/>
              </a:rPr>
              <a:t> stim </a:t>
            </a:r>
            <a:r>
              <a:rPr lang="en-US" sz="900" dirty="0" err="1">
                <a:latin typeface="Arial"/>
                <a:cs typeface="Arial"/>
              </a:rPr>
              <a:t>STIM</a:t>
            </a:r>
            <a:r>
              <a:rPr lang="en-US" sz="900" dirty="0">
                <a:latin typeface="Arial"/>
                <a:cs typeface="Arial"/>
              </a:rPr>
              <a:t> (CLK, CMD_VLD, CMD, DATA_IN, CMD_TAG_IN, CMD_ADDR);</a:t>
            </a:r>
            <a:endParaRPr lang="en-US">
              <a:cs typeface="Arial" panose="020B0604020202020204" pitchFamily="34" charset="0"/>
            </a:endParaRPr>
          </a:p>
          <a:p>
            <a:r>
              <a:rPr lang="en-US" sz="900" dirty="0">
                <a:latin typeface="Arial"/>
                <a:cs typeface="Arial"/>
              </a:rPr>
              <a:t> </a:t>
            </a:r>
            <a:r>
              <a:rPr lang="en-US" sz="900" dirty="0" err="1">
                <a:latin typeface="Arial"/>
                <a:cs typeface="Arial"/>
              </a:rPr>
              <a:t>mon</a:t>
            </a:r>
            <a:r>
              <a:rPr lang="en-US" sz="900" dirty="0">
                <a:latin typeface="Arial"/>
                <a:cs typeface="Arial"/>
              </a:rPr>
              <a:t> MON (CLK, RSP_VLD, RSP, DATA_OUT, CMD_TAG_OUT);</a:t>
            </a:r>
            <a:endParaRPr lang="en-US">
              <a:cs typeface="Arial" panose="020B0604020202020204" pitchFamily="34" charset="0"/>
            </a:endParaRPr>
          </a:p>
          <a:p>
            <a:r>
              <a:rPr lang="en-US" sz="900" dirty="0">
                <a:latin typeface="Arial"/>
                <a:cs typeface="Arial"/>
              </a:rPr>
              <a:t> // instance of cache design</a:t>
            </a:r>
            <a:endParaRPr lang="en-US" dirty="0"/>
          </a:p>
          <a:p>
            <a:r>
              <a:rPr lang="en-US" sz="900" dirty="0">
                <a:latin typeface="Arial"/>
                <a:cs typeface="Arial"/>
              </a:rPr>
              <a:t> cache </a:t>
            </a:r>
            <a:r>
              <a:rPr lang="en-US" sz="900" dirty="0" err="1">
                <a:latin typeface="Arial"/>
                <a:cs typeface="Arial"/>
              </a:rPr>
              <a:t>CACHE</a:t>
            </a:r>
            <a:r>
              <a:rPr lang="en-US" sz="900" dirty="0">
                <a:latin typeface="Arial"/>
                <a:cs typeface="Arial"/>
              </a:rPr>
              <a:t> (CLK, CMD_VLD, CMD, DATA_IN, CMD_TAG_IN, CMD_ADDR,</a:t>
            </a:r>
            <a:endParaRPr lang="en-US" dirty="0"/>
          </a:p>
          <a:p>
            <a:r>
              <a:rPr lang="en-US" sz="900" dirty="0">
                <a:latin typeface="Arial"/>
                <a:cs typeface="Arial"/>
              </a:rPr>
              <a:t>        RSP_VLD, RSP, DATA_OUT, CMD_TAG_OUT);</a:t>
            </a:r>
            <a:endParaRPr lang="en-US" dirty="0"/>
          </a:p>
          <a:p>
            <a:r>
              <a:rPr lang="en-US" sz="900" dirty="0">
                <a:latin typeface="Arial"/>
                <a:cs typeface="Arial"/>
              </a:rPr>
              <a:t> // clock control</a:t>
            </a:r>
            <a:endParaRPr lang="en-US" dirty="0"/>
          </a:p>
          <a:p>
            <a:r>
              <a:rPr lang="en-US" sz="900" dirty="0">
                <a:latin typeface="Arial"/>
                <a:cs typeface="Arial"/>
              </a:rPr>
              <a:t> initial begin</a:t>
            </a:r>
            <a:endParaRPr lang="en-US" dirty="0"/>
          </a:p>
          <a:p>
            <a:r>
              <a:rPr lang="en-US" sz="900" dirty="0">
                <a:latin typeface="Arial"/>
                <a:cs typeface="Arial"/>
              </a:rPr>
              <a:t>  forever begin</a:t>
            </a:r>
            <a:endParaRPr lang="en-US" dirty="0"/>
          </a:p>
          <a:p>
            <a:r>
              <a:rPr lang="en-US" sz="900" dirty="0">
                <a:latin typeface="Arial"/>
                <a:cs typeface="Arial"/>
              </a:rPr>
              <a:t>   CLK = 0;</a:t>
            </a:r>
            <a:endParaRPr lang="en-US" dirty="0"/>
          </a:p>
          <a:p>
            <a:r>
              <a:rPr lang="en-US" sz="900" dirty="0">
                <a:latin typeface="Arial"/>
                <a:cs typeface="Arial"/>
              </a:rPr>
              <a:t>   #CYCLE_TIME/2; // this is where the time progress is controlled</a:t>
            </a:r>
            <a:endParaRPr lang="en-US">
              <a:cs typeface="Arial" panose="020B0604020202020204" pitchFamily="34" charset="0"/>
            </a:endParaRPr>
          </a:p>
          <a:p>
            <a:r>
              <a:rPr lang="en-US" sz="900" dirty="0">
                <a:latin typeface="Arial"/>
                <a:cs typeface="Arial"/>
              </a:rPr>
              <a:t>   CLK = 1;</a:t>
            </a:r>
            <a:endParaRPr lang="en-US">
              <a:cs typeface="Arial" panose="020B0604020202020204" pitchFamily="34" charset="0"/>
            </a:endParaRPr>
          </a:p>
          <a:p>
            <a:r>
              <a:rPr lang="en-US" sz="900" dirty="0">
                <a:latin typeface="Arial"/>
                <a:cs typeface="Arial"/>
              </a:rPr>
              <a:t>   #CYCLE_TIME/2;</a:t>
            </a:r>
            <a:endParaRPr lang="en-US">
              <a:cs typeface="Arial" panose="020B0604020202020204" pitchFamily="34" charset="0"/>
            </a:endParaRPr>
          </a:p>
          <a:p>
            <a:r>
              <a:rPr lang="en-US" sz="900" dirty="0">
                <a:latin typeface="Arial"/>
                <a:cs typeface="Arial"/>
              </a:rPr>
              <a:t>  end</a:t>
            </a:r>
            <a:endParaRPr lang="en-US" dirty="0">
              <a:cs typeface="Arial" panose="020B0604020202020204" pitchFamily="34" charset="0"/>
            </a:endParaRPr>
          </a:p>
          <a:p>
            <a:r>
              <a:rPr lang="en-US" sz="900" dirty="0">
                <a:latin typeface="Arial"/>
                <a:cs typeface="Arial"/>
              </a:rPr>
              <a:t> end</a:t>
            </a:r>
            <a:endParaRPr lang="en-US" dirty="0"/>
          </a:p>
          <a:p>
            <a:pPr>
              <a:lnSpc>
                <a:spcPct val="80000"/>
              </a:lnSpc>
            </a:pPr>
            <a:r>
              <a:rPr lang="en-US" sz="900" dirty="0" err="1">
                <a:latin typeface="Arial"/>
                <a:cs typeface="Arial"/>
              </a:rPr>
              <a:t>endmodule</a:t>
            </a:r>
            <a:endParaRPr lang="en-US" dirty="0" err="1"/>
          </a:p>
        </p:txBody>
      </p:sp>
      <p:pic>
        <p:nvPicPr>
          <p:cNvPr id="33798" name="Picture 13">
            <a:extLst>
              <a:ext uri="{FF2B5EF4-FFF2-40B4-BE49-F238E27FC236}">
                <a16:creationId xmlns:a16="http://schemas.microsoft.com/office/drawing/2014/main" id="{3A42BD22-1A99-08C7-2922-227BBD1198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62578" y="877106"/>
            <a:ext cx="5940651" cy="136435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03888"/>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7EE417D6-8EFC-34F0-75D7-29E9F8935D9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DD15CB-8BD8-4849-8738-615B0883AD85}" type="slidenum">
              <a:rPr lang="de-DE" altLang="en-US">
                <a:solidFill>
                  <a:schemeClr val="bg1"/>
                </a:solidFill>
              </a:rPr>
              <a:pPr/>
              <a:t>36</a:t>
            </a:fld>
            <a:endParaRPr lang="de-DE" altLang="en-US">
              <a:solidFill>
                <a:schemeClr val="bg1"/>
              </a:solidFill>
            </a:endParaRPr>
          </a:p>
        </p:txBody>
      </p:sp>
      <p:sp>
        <p:nvSpPr>
          <p:cNvPr id="34819" name="Rectangle 2">
            <a:extLst>
              <a:ext uri="{FF2B5EF4-FFF2-40B4-BE49-F238E27FC236}">
                <a16:creationId xmlns:a16="http://schemas.microsoft.com/office/drawing/2014/main" id="{49BA8BB4-E809-D72E-B89C-956224596AA6}"/>
              </a:ext>
            </a:extLst>
          </p:cNvPr>
          <p:cNvSpPr>
            <a:spLocks noGrp="1" noChangeArrowheads="1"/>
          </p:cNvSpPr>
          <p:nvPr>
            <p:ph type="title"/>
          </p:nvPr>
        </p:nvSpPr>
        <p:spPr/>
        <p:txBody>
          <a:bodyPr/>
          <a:lstStyle/>
          <a:p>
            <a:pPr eaLnBrk="1" hangingPunct="1"/>
            <a:r>
              <a:rPr lang="en-US" altLang="en-US" dirty="0"/>
              <a:t>Verilog Generation Component</a:t>
            </a:r>
          </a:p>
        </p:txBody>
      </p:sp>
      <p:sp>
        <p:nvSpPr>
          <p:cNvPr id="34821" name="Rectangle 5">
            <a:extLst>
              <a:ext uri="{FF2B5EF4-FFF2-40B4-BE49-F238E27FC236}">
                <a16:creationId xmlns:a16="http://schemas.microsoft.com/office/drawing/2014/main" id="{B2C49D9B-878A-B9DB-1928-B9464EDA461C}"/>
              </a:ext>
            </a:extLst>
          </p:cNvPr>
          <p:cNvSpPr>
            <a:spLocks noGrp="1" noChangeArrowheads="1"/>
          </p:cNvSpPr>
          <p:nvPr>
            <p:ph type="body" sz="half" idx="2"/>
          </p:nvPr>
        </p:nvSpPr>
        <p:spPr>
          <a:xfrm>
            <a:off x="902942" y="918817"/>
            <a:ext cx="5533542" cy="4300744"/>
          </a:xfrm>
        </p:spPr>
        <p:txBody>
          <a:bodyPr/>
          <a:lstStyle/>
          <a:p>
            <a:pPr>
              <a:buNone/>
            </a:pPr>
            <a:r>
              <a:rPr lang="en-US" sz="900" dirty="0">
                <a:ea typeface="+mn-lt"/>
                <a:cs typeface="+mn-lt"/>
              </a:rPr>
              <a:t>// Stimulus Component</a:t>
            </a:r>
            <a:endParaRPr lang="en-US" dirty="0"/>
          </a:p>
          <a:p>
            <a:pPr>
              <a:buNone/>
            </a:pPr>
            <a:r>
              <a:rPr lang="en-US" sz="900" dirty="0">
                <a:ea typeface="+mn-lt"/>
                <a:cs typeface="+mn-lt"/>
              </a:rPr>
              <a:t>module generator(CLK, REQUEST, CMD, DATA, ADDR, TAG)</a:t>
            </a:r>
            <a:endParaRPr lang="en-US" dirty="0"/>
          </a:p>
          <a:p>
            <a:pPr>
              <a:buNone/>
            </a:pPr>
            <a:r>
              <a:rPr lang="en-US" sz="900" dirty="0">
                <a:ea typeface="+mn-lt"/>
                <a:cs typeface="+mn-lt"/>
              </a:rPr>
              <a:t> input CLK, REQUEST;</a:t>
            </a:r>
            <a:endParaRPr lang="en-US" dirty="0">
              <a:ea typeface="+mn-lt"/>
              <a:cs typeface="+mn-lt"/>
            </a:endParaRPr>
          </a:p>
          <a:p>
            <a:pPr>
              <a:buNone/>
            </a:pPr>
            <a:r>
              <a:rPr lang="en-US" sz="900" dirty="0">
                <a:ea typeface="+mn-lt"/>
                <a:cs typeface="+mn-lt"/>
              </a:rPr>
              <a:t> output [0:3]CMD, [0:63]DATA, [0:31]ADDR, [0:7]TAG;</a:t>
            </a:r>
            <a:endParaRPr lang="en-US" dirty="0">
              <a:ea typeface="+mn-lt"/>
              <a:cs typeface="+mn-lt"/>
            </a:endParaRPr>
          </a:p>
          <a:p>
            <a:pPr>
              <a:buNone/>
            </a:pPr>
            <a:r>
              <a:rPr lang="en-US" sz="900" dirty="0">
                <a:ea typeface="+mn-lt"/>
                <a:cs typeface="+mn-lt"/>
              </a:rPr>
              <a:t> reg [0:3]CMD, [0:63]DATA, [0:31]ADDR, [0:7]TAG;</a:t>
            </a:r>
            <a:endParaRPr lang="en-US" dirty="0">
              <a:ea typeface="+mn-lt"/>
              <a:cs typeface="+mn-lt"/>
            </a:endParaRPr>
          </a:p>
          <a:p>
            <a:pPr>
              <a:buNone/>
            </a:pPr>
            <a:r>
              <a:rPr lang="en-US" sz="900" dirty="0">
                <a:ea typeface="+mn-lt"/>
                <a:cs typeface="+mn-lt"/>
              </a:rPr>
              <a:t> reg [0:107] patterns[0:1023], [0:10]</a:t>
            </a:r>
            <a:r>
              <a:rPr lang="en-US" sz="900" dirty="0" err="1">
                <a:ea typeface="+mn-lt"/>
                <a:cs typeface="+mn-lt"/>
              </a:rPr>
              <a:t>ptr</a:t>
            </a:r>
            <a:r>
              <a:rPr lang="en-US" sz="900" dirty="0">
                <a:ea typeface="+mn-lt"/>
                <a:cs typeface="+mn-lt"/>
              </a:rPr>
              <a:t>;</a:t>
            </a:r>
            <a:endParaRPr lang="en-US" dirty="0">
              <a:ea typeface="+mn-lt"/>
              <a:cs typeface="+mn-lt"/>
            </a:endParaRPr>
          </a:p>
          <a:p>
            <a:pPr>
              <a:buNone/>
            </a:pPr>
            <a:r>
              <a:rPr lang="en-US" sz="900" dirty="0">
                <a:ea typeface="+mn-lt"/>
                <a:cs typeface="+mn-lt"/>
              </a:rPr>
              <a:t> reg [0:107] </a:t>
            </a:r>
            <a:r>
              <a:rPr lang="en-US" sz="900" dirty="0" err="1">
                <a:ea typeface="+mn-lt"/>
                <a:cs typeface="+mn-lt"/>
              </a:rPr>
              <a:t>n_patt</a:t>
            </a:r>
            <a:r>
              <a:rPr lang="en-US" sz="900" dirty="0">
                <a:ea typeface="+mn-lt"/>
                <a:cs typeface="+mn-lt"/>
              </a:rPr>
              <a:t>;</a:t>
            </a:r>
            <a:endParaRPr lang="en-US" dirty="0"/>
          </a:p>
          <a:p>
            <a:pPr>
              <a:buNone/>
            </a:pPr>
            <a:r>
              <a:rPr lang="en-US" sz="900" dirty="0">
                <a:ea typeface="+mn-lt"/>
                <a:cs typeface="+mn-lt"/>
              </a:rPr>
              <a:t> </a:t>
            </a:r>
            <a:r>
              <a:rPr lang="en-US" sz="900" dirty="0" err="1">
                <a:ea typeface="+mn-lt"/>
                <a:cs typeface="+mn-lt"/>
              </a:rPr>
              <a:t>intial</a:t>
            </a:r>
            <a:r>
              <a:rPr lang="en-US" sz="900" dirty="0">
                <a:ea typeface="+mn-lt"/>
                <a:cs typeface="+mn-lt"/>
              </a:rPr>
              <a:t> begin</a:t>
            </a:r>
            <a:endParaRPr lang="en-US" dirty="0">
              <a:ea typeface="+mn-lt"/>
              <a:cs typeface="+mn-lt"/>
            </a:endParaRPr>
          </a:p>
          <a:p>
            <a:pPr>
              <a:buNone/>
            </a:pPr>
            <a:r>
              <a:rPr lang="en-US" sz="900" dirty="0">
                <a:ea typeface="+mn-lt"/>
                <a:cs typeface="+mn-lt"/>
              </a:rPr>
              <a:t>  $</a:t>
            </a:r>
            <a:r>
              <a:rPr lang="en-US" sz="900" dirty="0" err="1">
                <a:ea typeface="+mn-lt"/>
                <a:cs typeface="+mn-lt"/>
              </a:rPr>
              <a:t>readmemh</a:t>
            </a:r>
            <a:r>
              <a:rPr lang="en-US" sz="900" dirty="0">
                <a:ea typeface="+mn-lt"/>
                <a:cs typeface="+mn-lt"/>
              </a:rPr>
              <a:t>("</a:t>
            </a:r>
            <a:r>
              <a:rPr lang="en-US" sz="900" dirty="0" err="1">
                <a:ea typeface="+mn-lt"/>
                <a:cs typeface="+mn-lt"/>
              </a:rPr>
              <a:t>cache.patterns</a:t>
            </a:r>
            <a:r>
              <a:rPr lang="en-US" sz="900" dirty="0">
                <a:ea typeface="+mn-lt"/>
                <a:cs typeface="+mn-lt"/>
              </a:rPr>
              <a:t>", patterns); </a:t>
            </a:r>
            <a:r>
              <a:rPr lang="en-US" sz="900" dirty="0" err="1">
                <a:ea typeface="+mn-lt"/>
                <a:cs typeface="+mn-lt"/>
              </a:rPr>
              <a:t>ptr</a:t>
            </a:r>
            <a:r>
              <a:rPr lang="en-US" sz="900" dirty="0">
                <a:ea typeface="+mn-lt"/>
                <a:cs typeface="+mn-lt"/>
              </a:rPr>
              <a:t> = 0; ready = 1;</a:t>
            </a:r>
            <a:endParaRPr lang="en-US" dirty="0">
              <a:ea typeface="+mn-lt"/>
              <a:cs typeface="+mn-lt"/>
            </a:endParaRPr>
          </a:p>
          <a:p>
            <a:pPr>
              <a:buNone/>
            </a:pPr>
            <a:r>
              <a:rPr lang="en-US" sz="900" dirty="0">
                <a:ea typeface="+mn-lt"/>
                <a:cs typeface="+mn-lt"/>
              </a:rPr>
              <a:t> end</a:t>
            </a:r>
            <a:endParaRPr lang="en-US" dirty="0">
              <a:ea typeface="+mn-lt"/>
              <a:cs typeface="+mn-lt"/>
            </a:endParaRPr>
          </a:p>
          <a:p>
            <a:pPr>
              <a:buNone/>
            </a:pPr>
            <a:r>
              <a:rPr lang="en-US" sz="900" dirty="0">
                <a:ea typeface="+mn-lt"/>
                <a:cs typeface="+mn-lt"/>
              </a:rPr>
              <a:t> </a:t>
            </a:r>
            <a:endParaRPr lang="en-US" dirty="0">
              <a:ea typeface="+mn-lt"/>
              <a:cs typeface="+mn-lt"/>
            </a:endParaRPr>
          </a:p>
          <a:p>
            <a:pPr>
              <a:buNone/>
            </a:pPr>
            <a:r>
              <a:rPr lang="en-US" sz="900" dirty="0">
                <a:ea typeface="+mn-lt"/>
                <a:cs typeface="+mn-lt"/>
              </a:rPr>
              <a:t> always @(posedge CLK)</a:t>
            </a:r>
            <a:endParaRPr lang="en-US" dirty="0">
              <a:cs typeface="Arial"/>
            </a:endParaRPr>
          </a:p>
          <a:p>
            <a:pPr>
              <a:buNone/>
            </a:pPr>
            <a:r>
              <a:rPr lang="en-US" sz="900" dirty="0">
                <a:ea typeface="+mn-lt"/>
                <a:cs typeface="+mn-lt"/>
              </a:rPr>
              <a:t> begin</a:t>
            </a:r>
            <a:endParaRPr lang="en-US" dirty="0">
              <a:ea typeface="+mn-lt"/>
              <a:cs typeface="+mn-lt"/>
            </a:endParaRPr>
          </a:p>
          <a:p>
            <a:pPr>
              <a:buNone/>
            </a:pPr>
            <a:r>
              <a:rPr lang="en-US" sz="900" dirty="0">
                <a:ea typeface="+mn-lt"/>
                <a:cs typeface="+mn-lt"/>
              </a:rPr>
              <a:t>  if (REQUEST)</a:t>
            </a:r>
            <a:endParaRPr lang="en-US" dirty="0"/>
          </a:p>
          <a:p>
            <a:pPr>
              <a:buNone/>
            </a:pPr>
            <a:r>
              <a:rPr lang="en-US" sz="900" dirty="0">
                <a:ea typeface="+mn-lt"/>
                <a:cs typeface="+mn-lt"/>
              </a:rPr>
              <a:t>  begin</a:t>
            </a:r>
          </a:p>
          <a:p>
            <a:pPr>
              <a:buNone/>
            </a:pPr>
            <a:r>
              <a:rPr lang="en-US" sz="900" dirty="0">
                <a:ea typeface="+mn-lt"/>
                <a:cs typeface="+mn-lt"/>
              </a:rPr>
              <a:t>   if(</a:t>
            </a:r>
            <a:r>
              <a:rPr lang="en-US" sz="900" dirty="0" err="1">
                <a:ea typeface="+mn-lt"/>
                <a:cs typeface="+mn-lt"/>
              </a:rPr>
              <a:t>ptr</a:t>
            </a:r>
            <a:r>
              <a:rPr lang="en-US" sz="900" dirty="0">
                <a:ea typeface="+mn-lt"/>
                <a:cs typeface="+mn-lt"/>
              </a:rPr>
              <a:t> &lt; 1024) </a:t>
            </a:r>
            <a:endParaRPr lang="en-US" dirty="0">
              <a:ea typeface="+mn-lt"/>
              <a:cs typeface="+mn-lt"/>
            </a:endParaRPr>
          </a:p>
          <a:p>
            <a:pPr>
              <a:buNone/>
            </a:pPr>
            <a:r>
              <a:rPr lang="en-US" sz="900" dirty="0">
                <a:ea typeface="+mn-lt"/>
                <a:cs typeface="+mn-lt"/>
              </a:rPr>
              <a:t>   begin</a:t>
            </a:r>
            <a:endParaRPr lang="en-US" dirty="0">
              <a:cs typeface="Arial"/>
            </a:endParaRPr>
          </a:p>
          <a:p>
            <a:pPr>
              <a:buNone/>
            </a:pPr>
            <a:r>
              <a:rPr lang="en-US" sz="900" dirty="0">
                <a:ea typeface="+mn-lt"/>
                <a:cs typeface="+mn-lt"/>
              </a:rPr>
              <a:t>    </a:t>
            </a:r>
            <a:r>
              <a:rPr lang="en-US" sz="900" dirty="0" err="1">
                <a:ea typeface="+mn-lt"/>
                <a:cs typeface="+mn-lt"/>
              </a:rPr>
              <a:t>n_patt</a:t>
            </a:r>
            <a:r>
              <a:rPr lang="en-US" sz="900" dirty="0">
                <a:ea typeface="+mn-lt"/>
                <a:cs typeface="+mn-lt"/>
              </a:rPr>
              <a:t> = patterns[</a:t>
            </a:r>
            <a:r>
              <a:rPr lang="en-US" sz="900" dirty="0" err="1">
                <a:ea typeface="+mn-lt"/>
                <a:cs typeface="+mn-lt"/>
              </a:rPr>
              <a:t>ptr</a:t>
            </a:r>
            <a:r>
              <a:rPr lang="en-US" sz="900" dirty="0">
                <a:ea typeface="+mn-lt"/>
                <a:cs typeface="+mn-lt"/>
              </a:rPr>
              <a:t>]; </a:t>
            </a:r>
            <a:r>
              <a:rPr lang="en-US" sz="900" dirty="0" err="1">
                <a:ea typeface="+mn-lt"/>
                <a:cs typeface="+mn-lt"/>
              </a:rPr>
              <a:t>ptr</a:t>
            </a:r>
            <a:r>
              <a:rPr lang="en-US" sz="900" dirty="0">
                <a:ea typeface="+mn-lt"/>
                <a:cs typeface="+mn-lt"/>
              </a:rPr>
              <a:t> = </a:t>
            </a:r>
            <a:r>
              <a:rPr lang="en-US" sz="900" dirty="0" err="1">
                <a:ea typeface="+mn-lt"/>
                <a:cs typeface="+mn-lt"/>
              </a:rPr>
              <a:t>ptr</a:t>
            </a:r>
            <a:r>
              <a:rPr lang="en-US" sz="900" dirty="0">
                <a:ea typeface="+mn-lt"/>
                <a:cs typeface="+mn-lt"/>
              </a:rPr>
              <a:t> + 1;</a:t>
            </a:r>
            <a:endParaRPr lang="en-US" dirty="0">
              <a:ea typeface="+mn-lt"/>
              <a:cs typeface="+mn-lt"/>
            </a:endParaRPr>
          </a:p>
          <a:p>
            <a:pPr>
              <a:buNone/>
            </a:pPr>
            <a:r>
              <a:rPr lang="en-US" sz="900" dirty="0">
                <a:ea typeface="+mn-lt"/>
                <a:cs typeface="+mn-lt"/>
              </a:rPr>
              <a:t>    CMD = </a:t>
            </a:r>
            <a:r>
              <a:rPr lang="en-US" sz="900" dirty="0" err="1">
                <a:ea typeface="+mn-lt"/>
                <a:cs typeface="+mn-lt"/>
              </a:rPr>
              <a:t>n_patt</a:t>
            </a:r>
            <a:r>
              <a:rPr lang="en-US" sz="900" dirty="0">
                <a:ea typeface="+mn-lt"/>
                <a:cs typeface="+mn-lt"/>
              </a:rPr>
              <a:t>[0:3]; DATA=</a:t>
            </a:r>
            <a:r>
              <a:rPr lang="en-US" sz="900" dirty="0" err="1">
                <a:ea typeface="+mn-lt"/>
                <a:cs typeface="+mn-lt"/>
              </a:rPr>
              <a:t>n_patt</a:t>
            </a:r>
            <a:r>
              <a:rPr lang="en-US" sz="900" dirty="0">
                <a:ea typeface="+mn-lt"/>
                <a:cs typeface="+mn-lt"/>
              </a:rPr>
              <a:t>[4:67]; ADDR=</a:t>
            </a:r>
            <a:r>
              <a:rPr lang="en-US" sz="900" dirty="0" err="1">
                <a:ea typeface="+mn-lt"/>
                <a:cs typeface="+mn-lt"/>
              </a:rPr>
              <a:t>n_patt</a:t>
            </a:r>
            <a:r>
              <a:rPr lang="en-US" sz="900" dirty="0">
                <a:ea typeface="+mn-lt"/>
                <a:cs typeface="+mn-lt"/>
              </a:rPr>
              <a:t>[68:99]; TAG=</a:t>
            </a:r>
            <a:r>
              <a:rPr lang="en-US" sz="900" dirty="0" err="1">
                <a:ea typeface="+mn-lt"/>
                <a:cs typeface="+mn-lt"/>
              </a:rPr>
              <a:t>n_patt</a:t>
            </a:r>
            <a:r>
              <a:rPr lang="en-US" sz="900" dirty="0">
                <a:ea typeface="+mn-lt"/>
                <a:cs typeface="+mn-lt"/>
              </a:rPr>
              <a:t>[100:107];</a:t>
            </a:r>
            <a:endParaRPr lang="en-US" dirty="0"/>
          </a:p>
          <a:p>
            <a:pPr>
              <a:buNone/>
            </a:pPr>
            <a:r>
              <a:rPr lang="en-US" sz="900" dirty="0">
                <a:ea typeface="+mn-lt"/>
                <a:cs typeface="+mn-lt"/>
              </a:rPr>
              <a:t>   end</a:t>
            </a:r>
            <a:endParaRPr lang="en-US" dirty="0"/>
          </a:p>
          <a:p>
            <a:pPr>
              <a:buNone/>
            </a:pPr>
            <a:r>
              <a:rPr lang="en-US" sz="900" dirty="0">
                <a:ea typeface="+mn-lt"/>
                <a:cs typeface="+mn-lt"/>
              </a:rPr>
              <a:t>   else begin</a:t>
            </a:r>
            <a:endParaRPr lang="en-US" dirty="0"/>
          </a:p>
          <a:p>
            <a:pPr>
              <a:buNone/>
            </a:pPr>
            <a:r>
              <a:rPr lang="en-US" sz="900" dirty="0">
                <a:ea typeface="+mn-lt"/>
                <a:cs typeface="+mn-lt"/>
              </a:rPr>
              <a:t>    #1000;</a:t>
            </a:r>
            <a:endParaRPr lang="en-US">
              <a:ea typeface="+mn-lt"/>
              <a:cs typeface="+mn-lt"/>
            </a:endParaRPr>
          </a:p>
          <a:p>
            <a:pPr>
              <a:buNone/>
            </a:pPr>
            <a:r>
              <a:rPr lang="en-US" sz="900" dirty="0">
                <a:ea typeface="+mn-lt"/>
                <a:cs typeface="+mn-lt"/>
              </a:rPr>
              <a:t>    $display("Simulation Done!");</a:t>
            </a:r>
            <a:endParaRPr lang="en-US" dirty="0"/>
          </a:p>
          <a:p>
            <a:pPr>
              <a:buNone/>
            </a:pPr>
            <a:r>
              <a:rPr lang="en-US" sz="900" dirty="0">
                <a:ea typeface="+mn-lt"/>
                <a:cs typeface="+mn-lt"/>
              </a:rPr>
              <a:t>    $finish();</a:t>
            </a:r>
            <a:endParaRPr lang="en-US" dirty="0"/>
          </a:p>
          <a:p>
            <a:pPr>
              <a:buNone/>
            </a:pPr>
            <a:r>
              <a:rPr lang="en-US" sz="900" dirty="0">
                <a:ea typeface="+mn-lt"/>
                <a:cs typeface="+mn-lt"/>
              </a:rPr>
              <a:t>   end</a:t>
            </a:r>
            <a:endParaRPr lang="en-US" dirty="0">
              <a:ea typeface="+mn-lt"/>
              <a:cs typeface="+mn-lt"/>
            </a:endParaRPr>
          </a:p>
          <a:p>
            <a:pPr>
              <a:buNone/>
            </a:pPr>
            <a:r>
              <a:rPr lang="en-US" sz="900" dirty="0">
                <a:ea typeface="+mn-lt"/>
                <a:cs typeface="+mn-lt"/>
              </a:rPr>
              <a:t>  end</a:t>
            </a:r>
          </a:p>
          <a:p>
            <a:pPr>
              <a:buNone/>
            </a:pPr>
            <a:r>
              <a:rPr lang="en-US" sz="900" dirty="0">
                <a:ea typeface="+mn-lt"/>
                <a:cs typeface="+mn-lt"/>
              </a:rPr>
              <a:t> end</a:t>
            </a:r>
            <a:endParaRPr lang="en-US" dirty="0">
              <a:ea typeface="+mn-lt"/>
              <a:cs typeface="+mn-lt"/>
            </a:endParaRPr>
          </a:p>
          <a:p>
            <a:pPr>
              <a:lnSpc>
                <a:spcPct val="80000"/>
              </a:lnSpc>
              <a:buNone/>
            </a:pPr>
            <a:r>
              <a:rPr lang="en-US" sz="900" dirty="0" err="1">
                <a:ea typeface="+mn-lt"/>
                <a:cs typeface="+mn-lt"/>
              </a:rPr>
              <a:t>endmodule</a:t>
            </a:r>
            <a:endParaRPr lang="en-US" dirty="0" err="1"/>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E0895087-7A87-1BC3-13D3-086B2353338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60CFF-3937-4B96-BBDD-B4AE05A93AF4}" type="slidenum">
              <a:rPr lang="de-DE" altLang="en-US">
                <a:solidFill>
                  <a:schemeClr val="bg1"/>
                </a:solidFill>
              </a:rPr>
              <a:pPr/>
              <a:t>37</a:t>
            </a:fld>
            <a:endParaRPr lang="de-DE" altLang="en-US">
              <a:solidFill>
                <a:schemeClr val="bg1"/>
              </a:solidFill>
            </a:endParaRPr>
          </a:p>
        </p:txBody>
      </p:sp>
      <p:sp>
        <p:nvSpPr>
          <p:cNvPr id="35843" name="Rectangle 2">
            <a:extLst>
              <a:ext uri="{FF2B5EF4-FFF2-40B4-BE49-F238E27FC236}">
                <a16:creationId xmlns:a16="http://schemas.microsoft.com/office/drawing/2014/main" id="{67358FFA-6F02-7D4A-7AEC-40FB8611D37B}"/>
              </a:ext>
            </a:extLst>
          </p:cNvPr>
          <p:cNvSpPr>
            <a:spLocks noGrp="1" noChangeArrowheads="1"/>
          </p:cNvSpPr>
          <p:nvPr>
            <p:ph type="title"/>
          </p:nvPr>
        </p:nvSpPr>
        <p:spPr/>
        <p:txBody>
          <a:bodyPr/>
          <a:lstStyle/>
          <a:p>
            <a:pPr eaLnBrk="1" hangingPunct="1"/>
            <a:r>
              <a:rPr lang="en-US" altLang="en-US" dirty="0"/>
              <a:t>Verilog Stim Component</a:t>
            </a:r>
          </a:p>
        </p:txBody>
      </p:sp>
      <p:sp>
        <p:nvSpPr>
          <p:cNvPr id="35845" name="Rectangle 5">
            <a:extLst>
              <a:ext uri="{FF2B5EF4-FFF2-40B4-BE49-F238E27FC236}">
                <a16:creationId xmlns:a16="http://schemas.microsoft.com/office/drawing/2014/main" id="{7D897096-F5BF-706C-4258-B8C0990A0314}"/>
              </a:ext>
            </a:extLst>
          </p:cNvPr>
          <p:cNvSpPr>
            <a:spLocks noGrp="1" noChangeArrowheads="1"/>
          </p:cNvSpPr>
          <p:nvPr>
            <p:ph type="body" sz="half" idx="2"/>
          </p:nvPr>
        </p:nvSpPr>
        <p:spPr>
          <a:xfrm>
            <a:off x="770421" y="863600"/>
            <a:ext cx="5997368" cy="4344918"/>
          </a:xfrm>
        </p:spPr>
        <p:txBody>
          <a:bodyPr/>
          <a:lstStyle/>
          <a:p>
            <a:pPr>
              <a:buNone/>
            </a:pPr>
            <a:r>
              <a:rPr lang="en-US" sz="800" dirty="0">
                <a:ea typeface="+mn-lt"/>
                <a:cs typeface="+mn-lt"/>
              </a:rPr>
              <a:t>module stim (CLK, CMD_VLD, CMD, DATA_IN, CMD_TAG_IN, CMD_ADDR) ;</a:t>
            </a:r>
            <a:endParaRPr lang="en-US" dirty="0">
              <a:ea typeface="+mn-lt"/>
              <a:cs typeface="+mn-lt"/>
            </a:endParaRPr>
          </a:p>
          <a:p>
            <a:pPr>
              <a:buNone/>
            </a:pPr>
            <a:r>
              <a:rPr lang="en-US" sz="800" dirty="0">
                <a:ea typeface="+mn-lt"/>
                <a:cs typeface="+mn-lt"/>
              </a:rPr>
              <a:t> input CLK;</a:t>
            </a:r>
            <a:endParaRPr lang="en-US" dirty="0"/>
          </a:p>
          <a:p>
            <a:pPr>
              <a:buNone/>
            </a:pPr>
            <a:r>
              <a:rPr lang="en-US" sz="800" dirty="0">
                <a:ea typeface="+mn-lt"/>
                <a:cs typeface="+mn-lt"/>
              </a:rPr>
              <a:t> output CMD_VLD, [0:3]CMD, [0:31]DATA_IN, [0:7]CMD_TAG_IN, [0:31]CMD_ADDR;</a:t>
            </a:r>
            <a:endParaRPr lang="en-US" dirty="0">
              <a:ea typeface="+mn-lt"/>
              <a:cs typeface="+mn-lt"/>
            </a:endParaRPr>
          </a:p>
          <a:p>
            <a:pPr>
              <a:buNone/>
            </a:pPr>
            <a:r>
              <a:rPr lang="en-US" sz="800" dirty="0">
                <a:ea typeface="+mn-lt"/>
                <a:cs typeface="+mn-lt"/>
              </a:rPr>
              <a:t> reg CMD_VLD, [0:3]CMD, [0:31]DATA_IN, [0:7]CMD_TAG_IN, [0:31]CMD_ADDR;</a:t>
            </a:r>
            <a:endParaRPr lang="en-US" dirty="0"/>
          </a:p>
          <a:p>
            <a:pPr>
              <a:buNone/>
            </a:pPr>
            <a:r>
              <a:rPr lang="en-US" sz="800" dirty="0">
                <a:ea typeface="+mn-lt"/>
                <a:cs typeface="+mn-lt"/>
              </a:rPr>
              <a:t> reg [0:3]N_CMD, [0:63]N_DATA_IN, [0:31]N_ADDR, [0:7]N_TAG_IN;</a:t>
            </a:r>
            <a:endParaRPr lang="en-US" dirty="0"/>
          </a:p>
          <a:p>
            <a:pPr>
              <a:buNone/>
            </a:pPr>
            <a:r>
              <a:rPr lang="en-US" sz="800" dirty="0">
                <a:ea typeface="+mn-lt"/>
                <a:cs typeface="+mn-lt"/>
              </a:rPr>
              <a:t> reg REQUEST;</a:t>
            </a:r>
            <a:endParaRPr lang="en-US" dirty="0"/>
          </a:p>
          <a:p>
            <a:pPr>
              <a:buNone/>
            </a:pPr>
            <a:r>
              <a:rPr lang="en-US" sz="800" dirty="0">
                <a:ea typeface="+mn-lt"/>
                <a:cs typeface="+mn-lt"/>
              </a:rPr>
              <a:t> // instantiate generator</a:t>
            </a:r>
            <a:endParaRPr lang="en-US">
              <a:ea typeface="+mn-lt"/>
              <a:cs typeface="+mn-lt"/>
            </a:endParaRPr>
          </a:p>
          <a:p>
            <a:pPr>
              <a:buNone/>
            </a:pPr>
            <a:r>
              <a:rPr lang="en-US" sz="800" dirty="0">
                <a:ea typeface="+mn-lt"/>
                <a:cs typeface="+mn-lt"/>
              </a:rPr>
              <a:t> generator GENERATOR(REQUEST, N_CMD, N_DATA_IN, N_ADDR, N_TAG_IN);</a:t>
            </a:r>
            <a:endParaRPr lang="en-US">
              <a:ea typeface="+mn-lt"/>
              <a:cs typeface="+mn-lt"/>
            </a:endParaRPr>
          </a:p>
          <a:p>
            <a:pPr>
              <a:buNone/>
            </a:pPr>
            <a:r>
              <a:rPr lang="en-US" sz="800" dirty="0">
                <a:ea typeface="+mn-lt"/>
                <a:cs typeface="+mn-lt"/>
              </a:rPr>
              <a:t> task </a:t>
            </a:r>
            <a:r>
              <a:rPr lang="en-US" sz="800" dirty="0" err="1">
                <a:ea typeface="+mn-lt"/>
                <a:cs typeface="+mn-lt"/>
              </a:rPr>
              <a:t>write_command</a:t>
            </a:r>
            <a:r>
              <a:rPr lang="en-US" sz="800" dirty="0">
                <a:ea typeface="+mn-lt"/>
                <a:cs typeface="+mn-lt"/>
              </a:rPr>
              <a:t>; // protocol component</a:t>
            </a:r>
            <a:endParaRPr lang="en-US">
              <a:ea typeface="+mn-lt"/>
              <a:cs typeface="+mn-lt"/>
            </a:endParaRPr>
          </a:p>
          <a:p>
            <a:pPr>
              <a:buNone/>
            </a:pPr>
            <a:r>
              <a:rPr lang="en-US" sz="800" dirty="0">
                <a:ea typeface="+mn-lt"/>
                <a:cs typeface="+mn-lt"/>
              </a:rPr>
              <a:t>  begin</a:t>
            </a:r>
            <a:endParaRPr lang="en-US">
              <a:ea typeface="+mn-lt"/>
              <a:cs typeface="+mn-lt"/>
            </a:endParaRPr>
          </a:p>
          <a:p>
            <a:pPr>
              <a:buNone/>
            </a:pPr>
            <a:r>
              <a:rPr lang="en-US" sz="800" dirty="0">
                <a:ea typeface="+mn-lt"/>
                <a:cs typeface="+mn-lt"/>
              </a:rPr>
              <a:t>   @(posedge CLK);</a:t>
            </a:r>
            <a:endParaRPr lang="en-US" dirty="0"/>
          </a:p>
          <a:p>
            <a:pPr>
              <a:buNone/>
            </a:pPr>
            <a:r>
              <a:rPr lang="en-US" sz="800" dirty="0">
                <a:ea typeface="+mn-lt"/>
                <a:cs typeface="+mn-lt"/>
              </a:rPr>
              <a:t>   CMD_VLD = 1; CMD = N_CMD;</a:t>
            </a:r>
            <a:endParaRPr lang="en-US" dirty="0"/>
          </a:p>
          <a:p>
            <a:pPr>
              <a:buNone/>
            </a:pPr>
            <a:r>
              <a:rPr lang="en-US" sz="800" dirty="0">
                <a:ea typeface="+mn-lt"/>
                <a:cs typeface="+mn-lt"/>
              </a:rPr>
              <a:t>   DATA_IN = N_DATA_IN[0:31]; CMD_ADDR = N_ADDR; CMD_TAG_IN = N_TAG_IN;</a:t>
            </a:r>
            <a:endParaRPr lang="en-US" dirty="0"/>
          </a:p>
          <a:p>
            <a:pPr>
              <a:buNone/>
            </a:pPr>
            <a:r>
              <a:rPr lang="en-US" sz="800" dirty="0">
                <a:ea typeface="+mn-lt"/>
                <a:cs typeface="+mn-lt"/>
              </a:rPr>
              <a:t>   REQUEST = 0;</a:t>
            </a:r>
            <a:endParaRPr lang="en-US">
              <a:cs typeface="Arial"/>
            </a:endParaRPr>
          </a:p>
          <a:p>
            <a:pPr>
              <a:buNone/>
            </a:pPr>
            <a:r>
              <a:rPr lang="en-US" sz="800" dirty="0">
                <a:ea typeface="+mn-lt"/>
                <a:cs typeface="+mn-lt"/>
              </a:rPr>
              <a:t>   @(posedge CLK);</a:t>
            </a:r>
            <a:endParaRPr lang="en-US" dirty="0">
              <a:ea typeface="+mn-lt"/>
              <a:cs typeface="+mn-lt"/>
            </a:endParaRPr>
          </a:p>
          <a:p>
            <a:pPr>
              <a:buNone/>
            </a:pPr>
            <a:r>
              <a:rPr lang="en-US" sz="800" dirty="0">
                <a:ea typeface="+mn-lt"/>
                <a:cs typeface="+mn-lt"/>
              </a:rPr>
              <a:t>   CMD_VLD = 0; CMD = 0;</a:t>
            </a:r>
            <a:endParaRPr lang="en-US">
              <a:ea typeface="+mn-lt"/>
              <a:cs typeface="+mn-lt"/>
            </a:endParaRPr>
          </a:p>
          <a:p>
            <a:pPr>
              <a:buNone/>
            </a:pPr>
            <a:r>
              <a:rPr lang="en-US" sz="800" dirty="0">
                <a:ea typeface="+mn-lt"/>
                <a:cs typeface="+mn-lt"/>
              </a:rPr>
              <a:t>   DATA_IN = N_DATA_IN[32:63]; CMD_ADDR = 0; CMD_TAG_IN = N_TAG_IN;</a:t>
            </a:r>
            <a:endParaRPr lang="en-US" dirty="0">
              <a:ea typeface="+mn-lt"/>
              <a:cs typeface="+mn-lt"/>
            </a:endParaRPr>
          </a:p>
          <a:p>
            <a:pPr>
              <a:buNone/>
            </a:pPr>
            <a:r>
              <a:rPr lang="en-US" sz="800" dirty="0">
                <a:ea typeface="+mn-lt"/>
                <a:cs typeface="+mn-lt"/>
              </a:rPr>
              <a:t>   REQUEST = 1;</a:t>
            </a:r>
            <a:endParaRPr lang="en-US" dirty="0">
              <a:ea typeface="+mn-lt"/>
              <a:cs typeface="+mn-lt"/>
            </a:endParaRPr>
          </a:p>
          <a:p>
            <a:pPr>
              <a:buNone/>
            </a:pPr>
            <a:r>
              <a:rPr lang="en-US" sz="800" dirty="0">
                <a:ea typeface="+mn-lt"/>
                <a:cs typeface="+mn-lt"/>
              </a:rPr>
              <a:t>  end</a:t>
            </a:r>
            <a:endParaRPr lang="en-US" dirty="0"/>
          </a:p>
          <a:p>
            <a:pPr>
              <a:buNone/>
            </a:pPr>
            <a:r>
              <a:rPr lang="en-US" sz="800" dirty="0">
                <a:ea typeface="+mn-lt"/>
                <a:cs typeface="+mn-lt"/>
              </a:rPr>
              <a:t> </a:t>
            </a:r>
            <a:r>
              <a:rPr lang="en-US" sz="800" dirty="0" err="1">
                <a:ea typeface="+mn-lt"/>
                <a:cs typeface="+mn-lt"/>
              </a:rPr>
              <a:t>endtask</a:t>
            </a:r>
            <a:endParaRPr lang="en-US" dirty="0" err="1"/>
          </a:p>
          <a:p>
            <a:pPr>
              <a:buNone/>
            </a:pPr>
            <a:r>
              <a:rPr lang="en-US" sz="800" dirty="0">
                <a:ea typeface="+mn-lt"/>
                <a:cs typeface="+mn-lt"/>
              </a:rPr>
              <a:t> </a:t>
            </a:r>
            <a:endParaRPr lang="en-US" dirty="0">
              <a:ea typeface="+mn-lt"/>
              <a:cs typeface="+mn-lt"/>
            </a:endParaRPr>
          </a:p>
          <a:p>
            <a:pPr>
              <a:buNone/>
            </a:pPr>
            <a:r>
              <a:rPr lang="en-US" sz="800" dirty="0">
                <a:ea typeface="+mn-lt"/>
                <a:cs typeface="+mn-lt"/>
              </a:rPr>
              <a:t> initial begin</a:t>
            </a:r>
            <a:endParaRPr lang="en-US" dirty="0">
              <a:cs typeface="Arial"/>
            </a:endParaRPr>
          </a:p>
          <a:p>
            <a:pPr>
              <a:buNone/>
            </a:pPr>
            <a:r>
              <a:rPr lang="en-US" sz="800" dirty="0">
                <a:ea typeface="+mn-lt"/>
                <a:cs typeface="+mn-lt"/>
              </a:rPr>
              <a:t>  CMD_VLD = 0; CMD = 0; DATA_IN = 0; CMD_TAG_IN = 0; CMD_ADDR = 0;</a:t>
            </a:r>
            <a:endParaRPr lang="en-US">
              <a:cs typeface="Arial"/>
            </a:endParaRPr>
          </a:p>
          <a:p>
            <a:pPr>
              <a:buNone/>
            </a:pPr>
            <a:r>
              <a:rPr lang="en-US" sz="800" dirty="0">
                <a:ea typeface="+mn-lt"/>
                <a:cs typeface="+mn-lt"/>
              </a:rPr>
              <a:t>  N_CMD = 0; N_DATA_IN = 0; N_ADDR = 0; N_TAG_IN = 0; REQUEST = 1;</a:t>
            </a:r>
            <a:endParaRPr lang="en-US" dirty="0">
              <a:ea typeface="+mn-lt"/>
              <a:cs typeface="+mn-lt"/>
            </a:endParaRPr>
          </a:p>
          <a:p>
            <a:pPr>
              <a:buNone/>
            </a:pPr>
            <a:r>
              <a:rPr lang="en-US" sz="800" dirty="0">
                <a:ea typeface="+mn-lt"/>
                <a:cs typeface="+mn-lt"/>
              </a:rPr>
              <a:t>  forever begin</a:t>
            </a:r>
            <a:endParaRPr lang="en-US">
              <a:cs typeface="Arial"/>
            </a:endParaRPr>
          </a:p>
          <a:p>
            <a:pPr>
              <a:buNone/>
            </a:pPr>
            <a:r>
              <a:rPr lang="en-US" sz="800" dirty="0">
                <a:ea typeface="+mn-lt"/>
                <a:cs typeface="+mn-lt"/>
              </a:rPr>
              <a:t>   </a:t>
            </a:r>
            <a:r>
              <a:rPr lang="en-US" sz="800" dirty="0" err="1">
                <a:ea typeface="+mn-lt"/>
                <a:cs typeface="+mn-lt"/>
              </a:rPr>
              <a:t>write_command</a:t>
            </a:r>
            <a:r>
              <a:rPr lang="en-US" sz="800" dirty="0">
                <a:ea typeface="+mn-lt"/>
                <a:cs typeface="+mn-lt"/>
              </a:rPr>
              <a:t>(); // apply command using correct protocol</a:t>
            </a:r>
            <a:endParaRPr lang="en-US" dirty="0"/>
          </a:p>
          <a:p>
            <a:pPr>
              <a:buNone/>
            </a:pPr>
            <a:r>
              <a:rPr lang="en-US" sz="800" dirty="0">
                <a:ea typeface="+mn-lt"/>
                <a:cs typeface="+mn-lt"/>
              </a:rPr>
              <a:t>  end</a:t>
            </a:r>
            <a:endParaRPr lang="en-US">
              <a:ea typeface="+mn-lt"/>
              <a:cs typeface="+mn-lt"/>
            </a:endParaRPr>
          </a:p>
          <a:p>
            <a:pPr>
              <a:buNone/>
            </a:pPr>
            <a:r>
              <a:rPr lang="en-US" sz="800" dirty="0">
                <a:ea typeface="+mn-lt"/>
                <a:cs typeface="+mn-lt"/>
              </a:rPr>
              <a:t> end</a:t>
            </a:r>
            <a:endParaRPr lang="en-US" dirty="0">
              <a:ea typeface="+mn-lt"/>
              <a:cs typeface="+mn-lt"/>
            </a:endParaRPr>
          </a:p>
          <a:p>
            <a:pPr>
              <a:lnSpc>
                <a:spcPct val="75000"/>
              </a:lnSpc>
              <a:buNone/>
            </a:pPr>
            <a:r>
              <a:rPr lang="en-US" sz="800" dirty="0" err="1">
                <a:ea typeface="+mn-lt"/>
                <a:cs typeface="+mn-lt"/>
              </a:rPr>
              <a:t>endmodule</a:t>
            </a:r>
            <a:endParaRPr lang="en-US" dirty="0" err="1"/>
          </a:p>
        </p:txBody>
      </p:sp>
    </p:spTree>
    <p:extLst>
      <p:ext uri="{BB962C8B-B14F-4D97-AF65-F5344CB8AC3E}">
        <p14:creationId xmlns:p14="http://schemas.microsoft.com/office/powerpoint/2010/main" val="70507289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C5D02126-BBCA-CC7A-8D3B-6CF35B56C9A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C93DF0-6F16-406C-82FB-061E2D4BCC2D}" type="slidenum">
              <a:rPr lang="de-DE" altLang="en-US">
                <a:solidFill>
                  <a:schemeClr val="bg1"/>
                </a:solidFill>
              </a:rPr>
              <a:pPr/>
              <a:t>38</a:t>
            </a:fld>
            <a:endParaRPr lang="de-DE" altLang="en-US">
              <a:solidFill>
                <a:schemeClr val="bg1"/>
              </a:solidFill>
            </a:endParaRPr>
          </a:p>
        </p:txBody>
      </p:sp>
      <p:sp>
        <p:nvSpPr>
          <p:cNvPr id="36867" name="Rectangle 2">
            <a:extLst>
              <a:ext uri="{FF2B5EF4-FFF2-40B4-BE49-F238E27FC236}">
                <a16:creationId xmlns:a16="http://schemas.microsoft.com/office/drawing/2014/main" id="{90E6B154-0BC1-3C42-3D31-0A15AD8240F3}"/>
              </a:ext>
            </a:extLst>
          </p:cNvPr>
          <p:cNvSpPr>
            <a:spLocks noGrp="1" noChangeArrowheads="1"/>
          </p:cNvSpPr>
          <p:nvPr>
            <p:ph type="title"/>
          </p:nvPr>
        </p:nvSpPr>
        <p:spPr/>
        <p:txBody>
          <a:bodyPr/>
          <a:lstStyle/>
          <a:p>
            <a:pPr eaLnBrk="1" hangingPunct="1"/>
            <a:r>
              <a:rPr lang="en-US" altLang="en-US"/>
              <a:t>Additional Considerations - Parameterization</a:t>
            </a:r>
          </a:p>
        </p:txBody>
      </p:sp>
      <p:sp>
        <p:nvSpPr>
          <p:cNvPr id="36868" name="Rectangle 3">
            <a:extLst>
              <a:ext uri="{FF2B5EF4-FFF2-40B4-BE49-F238E27FC236}">
                <a16:creationId xmlns:a16="http://schemas.microsoft.com/office/drawing/2014/main" id="{6FAA37A5-6995-6457-91CE-3900F3D3E0B8}"/>
              </a:ext>
            </a:extLst>
          </p:cNvPr>
          <p:cNvSpPr>
            <a:spLocks noGrp="1" noChangeArrowheads="1"/>
          </p:cNvSpPr>
          <p:nvPr>
            <p:ph type="body" idx="1"/>
          </p:nvPr>
        </p:nvSpPr>
        <p:spPr/>
        <p:txBody>
          <a:bodyPr/>
          <a:lstStyle/>
          <a:p>
            <a:pPr eaLnBrk="1" hangingPunct="1"/>
            <a:r>
              <a:rPr lang="en-US" altLang="en-US"/>
              <a:t>Separating central decisions from actual code and encoding them as parameters is always helpful to make the test bench easily adaptable to different usage situations. </a:t>
            </a:r>
          </a:p>
          <a:p>
            <a:pPr eaLnBrk="1" hangingPunct="1"/>
            <a:endParaRPr lang="en-US" altLang="en-US"/>
          </a:p>
          <a:p>
            <a:pPr eaLnBrk="1" hangingPunct="1"/>
            <a:r>
              <a:rPr lang="en-US" altLang="en-US"/>
              <a:t>For example, it would be much better to read in the name of the test case file “</a:t>
            </a:r>
            <a:r>
              <a:rPr lang="en-US" altLang="en-US" i="1"/>
              <a:t>cache.patterns” </a:t>
            </a:r>
            <a:r>
              <a:rPr lang="en-US" altLang="en-US"/>
              <a:t>from outside the test bench. </a:t>
            </a:r>
          </a:p>
          <a:p>
            <a:pPr eaLnBrk="1" hangingPunct="1"/>
            <a:endParaRPr lang="en-US" altLang="en-US"/>
          </a:p>
          <a:p>
            <a:pPr eaLnBrk="1" hangingPunct="1"/>
            <a:r>
              <a:rPr lang="en-US" altLang="en-US"/>
              <a:t>This way a team can keep many different test case files in a single directory of a file system at the same time. </a:t>
            </a:r>
          </a:p>
          <a:p>
            <a:pPr eaLnBrk="1" hangingPunct="1"/>
            <a:endParaRPr lang="en-US" altLang="en-US"/>
          </a:p>
          <a:p>
            <a:pPr eaLnBrk="1" hangingPunct="1"/>
            <a:r>
              <a:rPr lang="en-US" altLang="en-US"/>
              <a:t>We call such a collection of test cases a test case bucket.</a:t>
            </a:r>
          </a:p>
          <a:p>
            <a:pPr eaLnBrk="1" hangingPunct="1"/>
            <a:endParaRPr lang="en-US" altLang="en-US"/>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2DFB02AD-83A3-1D01-A088-79D2A9846CE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8978F-CC0D-4014-81AC-45C705103A60}" type="slidenum">
              <a:rPr lang="de-DE" altLang="en-US">
                <a:solidFill>
                  <a:schemeClr val="bg1"/>
                </a:solidFill>
              </a:rPr>
              <a:pPr/>
              <a:t>39</a:t>
            </a:fld>
            <a:endParaRPr lang="de-DE" altLang="en-US">
              <a:solidFill>
                <a:schemeClr val="bg1"/>
              </a:solidFill>
            </a:endParaRPr>
          </a:p>
        </p:txBody>
      </p:sp>
      <p:sp>
        <p:nvSpPr>
          <p:cNvPr id="37891" name="Rectangle 2">
            <a:extLst>
              <a:ext uri="{FF2B5EF4-FFF2-40B4-BE49-F238E27FC236}">
                <a16:creationId xmlns:a16="http://schemas.microsoft.com/office/drawing/2014/main" id="{009F9C83-85A2-B559-5A01-4D6E63FAA57F}"/>
              </a:ext>
            </a:extLst>
          </p:cNvPr>
          <p:cNvSpPr>
            <a:spLocks noGrp="1" noChangeArrowheads="1"/>
          </p:cNvSpPr>
          <p:nvPr>
            <p:ph type="title"/>
          </p:nvPr>
        </p:nvSpPr>
        <p:spPr/>
        <p:txBody>
          <a:bodyPr/>
          <a:lstStyle/>
          <a:p>
            <a:pPr eaLnBrk="1" hangingPunct="1"/>
            <a:r>
              <a:rPr lang="en-US" altLang="en-US" sz="2400"/>
              <a:t>Additional Considerations – Debug Trace File Generation</a:t>
            </a:r>
          </a:p>
        </p:txBody>
      </p:sp>
      <p:sp>
        <p:nvSpPr>
          <p:cNvPr id="37892" name="Rectangle 3">
            <a:extLst>
              <a:ext uri="{FF2B5EF4-FFF2-40B4-BE49-F238E27FC236}">
                <a16:creationId xmlns:a16="http://schemas.microsoft.com/office/drawing/2014/main" id="{0131BDA5-A329-63AE-E3F6-34CA59DF608B}"/>
              </a:ext>
            </a:extLst>
          </p:cNvPr>
          <p:cNvSpPr>
            <a:spLocks noGrp="1" noChangeArrowheads="1"/>
          </p:cNvSpPr>
          <p:nvPr>
            <p:ph type="body" idx="1"/>
          </p:nvPr>
        </p:nvSpPr>
        <p:spPr/>
        <p:txBody>
          <a:bodyPr/>
          <a:lstStyle/>
          <a:p>
            <a:pPr eaLnBrk="1" hangingPunct="1"/>
            <a:r>
              <a:rPr lang="en-US" altLang="en-US" dirty="0"/>
              <a:t>Both VHDL and Verilog have a number of facilities to write out debug information </a:t>
            </a:r>
          </a:p>
          <a:p>
            <a:pPr eaLnBrk="1" hangingPunct="1"/>
            <a:endParaRPr lang="en-US" altLang="en-US"/>
          </a:p>
          <a:p>
            <a:pPr eaLnBrk="1" hangingPunct="1"/>
            <a:r>
              <a:rPr lang="en-US" altLang="en-US" dirty="0"/>
              <a:t>For example, the </a:t>
            </a:r>
            <a:r>
              <a:rPr lang="en-US" altLang="en-US" i="1" dirty="0"/>
              <a:t>report </a:t>
            </a:r>
            <a:r>
              <a:rPr lang="en-US" altLang="en-US" dirty="0"/>
              <a:t>and </a:t>
            </a:r>
            <a:r>
              <a:rPr lang="en-US" altLang="en-US" i="1" dirty="0"/>
              <a:t>write</a:t>
            </a:r>
            <a:r>
              <a:rPr lang="en-US" altLang="en-US" dirty="0"/>
              <a:t> commands lets a user write text and signal values to the console </a:t>
            </a:r>
            <a:endParaRPr lang="en-US" altLang="en-US" dirty="0">
              <a:cs typeface="Arial"/>
            </a:endParaRPr>
          </a:p>
          <a:p>
            <a:pPr eaLnBrk="1" hangingPunct="1"/>
            <a:endParaRPr lang="en-US" altLang="en-US"/>
          </a:p>
          <a:p>
            <a:pPr eaLnBrk="1" hangingPunct="1"/>
            <a:r>
              <a:rPr lang="en-US" altLang="en-US" dirty="0">
                <a:cs typeface="Arial"/>
              </a:rPr>
              <a:t>In Verilog $monitor/$</a:t>
            </a:r>
            <a:r>
              <a:rPr lang="en-US" altLang="en-US" dirty="0" err="1">
                <a:cs typeface="Arial"/>
              </a:rPr>
              <a:t>fmonitor</a:t>
            </a:r>
            <a:r>
              <a:rPr lang="en-US" altLang="en-US" dirty="0">
                <a:cs typeface="Arial"/>
              </a:rPr>
              <a:t> with a list of signals, name/value pair will be written on a screen (or in the file) for each change of referenced signals</a:t>
            </a:r>
            <a:endParaRPr lang="en-US" altLang="en-US" dirty="0"/>
          </a:p>
          <a:p>
            <a:pPr eaLnBrk="1" hangingPunct="1"/>
            <a:endParaRPr lang="en-US" altLang="en-US" dirty="0"/>
          </a:p>
          <a:p>
            <a:r>
              <a:rPr lang="en-US" altLang="en-US" dirty="0"/>
              <a:t>Using such directed debug trace mechanisms allows a focused diagnosis of test bench problems.</a:t>
            </a:r>
            <a:endParaRPr lang="en-US" dirty="0"/>
          </a:p>
          <a:p>
            <a:pPr eaLnBrk="1" hangingPunct="1"/>
            <a:endParaRPr lang="en-US" altLang="en-US"/>
          </a:p>
          <a:p>
            <a:pPr eaLnBrk="1" hangingPunct="1"/>
            <a:r>
              <a:rPr lang="en-US" altLang="en-US" dirty="0"/>
              <a:t>Of course, the verification can always use the trace file data, if the simulation engine supports one natively.</a:t>
            </a:r>
            <a:endParaRPr lang="en-US" altLang="en-US" dirty="0">
              <a:cs typeface="Arial"/>
            </a:endParaRPr>
          </a:p>
          <a:p>
            <a:pPr eaLnBrk="1" hangingPunct="1"/>
            <a:endParaRPr lang="en-US" altLang="en-US"/>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5F8FE91-1530-9C2C-12EC-BD1616FF1F9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94353-E514-4B04-9F97-BCF6235E4BAC}"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23317DBE-16CE-8C66-85FA-C69F39134E0A}"/>
              </a:ext>
            </a:extLst>
          </p:cNvPr>
          <p:cNvSpPr>
            <a:spLocks noGrp="1" noChangeArrowheads="1"/>
          </p:cNvSpPr>
          <p:nvPr>
            <p:ph type="title"/>
          </p:nvPr>
        </p:nvSpPr>
        <p:spPr/>
        <p:txBody>
          <a:bodyPr/>
          <a:lstStyle/>
          <a:p>
            <a:pPr eaLnBrk="1" hangingPunct="1"/>
            <a:r>
              <a:rPr lang="en-US" altLang="en-US"/>
              <a:t>Introduction</a:t>
            </a:r>
          </a:p>
        </p:txBody>
      </p:sp>
      <p:sp>
        <p:nvSpPr>
          <p:cNvPr id="6148" name="Rectangle 3">
            <a:extLst>
              <a:ext uri="{FF2B5EF4-FFF2-40B4-BE49-F238E27FC236}">
                <a16:creationId xmlns:a16="http://schemas.microsoft.com/office/drawing/2014/main" id="{35F0D5C8-5E07-AE85-92AD-782027B7AF54}"/>
              </a:ext>
            </a:extLst>
          </p:cNvPr>
          <p:cNvSpPr>
            <a:spLocks noGrp="1" noChangeArrowheads="1"/>
          </p:cNvSpPr>
          <p:nvPr>
            <p:ph type="body" sz="half" idx="1"/>
          </p:nvPr>
        </p:nvSpPr>
        <p:spPr/>
        <p:txBody>
          <a:bodyPr/>
          <a:lstStyle/>
          <a:p>
            <a:pPr eaLnBrk="1" hangingPunct="1"/>
            <a:r>
              <a:rPr lang="en-US" altLang="en-US" sz="1400"/>
              <a:t>Design engineers normally use an HDL to define the function and the structure of a design under verification (DUV). </a:t>
            </a:r>
          </a:p>
          <a:p>
            <a:pPr eaLnBrk="1" hangingPunct="1"/>
            <a:endParaRPr lang="en-US" altLang="en-US" sz="1400"/>
          </a:p>
          <a:p>
            <a:pPr eaLnBrk="1" hangingPunct="1"/>
            <a:r>
              <a:rPr lang="en-US" altLang="en-US" sz="1400"/>
              <a:t>Specifying a design in the text format of an HDL, an activity called </a:t>
            </a:r>
            <a:r>
              <a:rPr lang="en-US" altLang="en-US" sz="1400" b="1"/>
              <a:t>design</a:t>
            </a:r>
            <a:r>
              <a:rPr lang="en-US" altLang="en-US" sz="1400" i="1"/>
              <a:t> </a:t>
            </a:r>
            <a:r>
              <a:rPr lang="en-US" altLang="en-US" sz="1400" b="1"/>
              <a:t>entry</a:t>
            </a:r>
            <a:r>
              <a:rPr lang="en-US" altLang="en-US" sz="1400"/>
              <a:t>, allows the engineer to document the DUV unambiguously and later execute it as a model in a simulation engine. </a:t>
            </a:r>
          </a:p>
          <a:p>
            <a:pPr eaLnBrk="1" hangingPunct="1"/>
            <a:endParaRPr lang="en-US" altLang="en-US" sz="1400"/>
          </a:p>
          <a:p>
            <a:pPr eaLnBrk="1" hangingPunct="1"/>
            <a:r>
              <a:rPr lang="en-US" altLang="en-US" sz="1400"/>
              <a:t>To better support the simulation task, HDLs have features that go beyond the mere description of the design and include the specification of stimulus and checking components, which form an HDL test bench. </a:t>
            </a:r>
          </a:p>
          <a:p>
            <a:pPr eaLnBrk="1" hangingPunct="1"/>
            <a:endParaRPr lang="en-US" altLang="en-US" sz="1400"/>
          </a:p>
          <a:p>
            <a:pPr eaLnBrk="1" hangingPunct="1"/>
            <a:r>
              <a:rPr lang="en-US" altLang="en-US" sz="1400"/>
              <a:t>There are a variety of algorithms available to build simulation engines. Because the simulation engine plays such a crucial role in the center of the simulation-based flow, typical architectures of such engines are discussed in this lecture.</a:t>
            </a:r>
          </a:p>
        </p:txBody>
      </p:sp>
      <p:pic>
        <p:nvPicPr>
          <p:cNvPr id="6149" name="Picture 5">
            <a:extLst>
              <a:ext uri="{FF2B5EF4-FFF2-40B4-BE49-F238E27FC236}">
                <a16:creationId xmlns:a16="http://schemas.microsoft.com/office/drawing/2014/main" id="{048335CA-407F-B53A-2EE0-9EF52716B30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27150"/>
            <a:ext cx="4186238" cy="2897188"/>
          </a:xfrm>
          <a:noFill/>
          <a:extLst>
            <a:ext uri="{91240B29-F687-4F45-9708-019B960494DF}">
              <a14:hiddenLine xmlns:a14="http://schemas.microsoft.com/office/drawing/2010/main" w="12700">
                <a:solidFill>
                  <a:schemeClr val="tx1"/>
                </a:solidFill>
                <a:miter lim="800000"/>
                <a:headEnd/>
                <a:tailEnd/>
              </a14:hiddenLine>
            </a:ext>
          </a:extLst>
        </p:spPr>
      </p:pic>
      <p:sp>
        <p:nvSpPr>
          <p:cNvPr id="6150" name="Rectangle 6">
            <a:extLst>
              <a:ext uri="{FF2B5EF4-FFF2-40B4-BE49-F238E27FC236}">
                <a16:creationId xmlns:a16="http://schemas.microsoft.com/office/drawing/2014/main" id="{9D38028C-6D92-A222-A3B0-CB203B28D44F}"/>
              </a:ext>
            </a:extLst>
          </p:cNvPr>
          <p:cNvSpPr>
            <a:spLocks noChangeArrowheads="1"/>
          </p:cNvSpPr>
          <p:nvPr/>
        </p:nvSpPr>
        <p:spPr bwMode="auto">
          <a:xfrm>
            <a:off x="4673600" y="4203700"/>
            <a:ext cx="4292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Overview of major simulation tools. The simulation engine executes the design under verification model as well as a test bench specified in a hardware description language. The verification team can stimulate and check the model in two additional ways: through a test bench external to the simulation engine or by an interactive control user-interface. Shaded rectangles show a set of graphical user interfaces typically provided around these tools to improve verification productivity.</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BFD4813A-ACB2-434B-3F9A-64C02FE27CA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2907B2-833F-4D99-8FA9-4205D58CAD9B}" type="slidenum">
              <a:rPr lang="de-DE" altLang="en-US">
                <a:solidFill>
                  <a:schemeClr val="bg1"/>
                </a:solidFill>
              </a:rPr>
              <a:pPr/>
              <a:t>40</a:t>
            </a:fld>
            <a:endParaRPr lang="de-DE" altLang="en-US">
              <a:solidFill>
                <a:schemeClr val="bg1"/>
              </a:solidFill>
            </a:endParaRPr>
          </a:p>
        </p:txBody>
      </p:sp>
      <p:sp>
        <p:nvSpPr>
          <p:cNvPr id="38915" name="Rectangle 2">
            <a:extLst>
              <a:ext uri="{FF2B5EF4-FFF2-40B4-BE49-F238E27FC236}">
                <a16:creationId xmlns:a16="http://schemas.microsoft.com/office/drawing/2014/main" id="{917ED426-77CC-0F40-4042-F162CBEA1A29}"/>
              </a:ext>
            </a:extLst>
          </p:cNvPr>
          <p:cNvSpPr>
            <a:spLocks noGrp="1" noChangeArrowheads="1"/>
          </p:cNvSpPr>
          <p:nvPr>
            <p:ph type="title"/>
          </p:nvPr>
        </p:nvSpPr>
        <p:spPr/>
        <p:txBody>
          <a:bodyPr/>
          <a:lstStyle/>
          <a:p>
            <a:pPr eaLnBrk="1" hangingPunct="1"/>
            <a:r>
              <a:rPr lang="en-US" altLang="en-US" sz="2800"/>
              <a:t>Additional Considerations – Randomization I</a:t>
            </a:r>
          </a:p>
        </p:txBody>
      </p:sp>
      <p:sp>
        <p:nvSpPr>
          <p:cNvPr id="38916" name="Rectangle 3">
            <a:extLst>
              <a:ext uri="{FF2B5EF4-FFF2-40B4-BE49-F238E27FC236}">
                <a16:creationId xmlns:a16="http://schemas.microsoft.com/office/drawing/2014/main" id="{9BD4FF3C-F333-0D43-8E24-E64ABFBE344F}"/>
              </a:ext>
            </a:extLst>
          </p:cNvPr>
          <p:cNvSpPr>
            <a:spLocks noGrp="1" noChangeArrowheads="1"/>
          </p:cNvSpPr>
          <p:nvPr>
            <p:ph type="body" idx="1"/>
          </p:nvPr>
        </p:nvSpPr>
        <p:spPr/>
        <p:txBody>
          <a:bodyPr/>
          <a:lstStyle/>
          <a:p>
            <a:pPr eaLnBrk="1" hangingPunct="1"/>
            <a:r>
              <a:rPr lang="en-US" altLang="en-US" sz="1600"/>
              <a:t>The stimulus generation shown is completely deterministic. To fulfill any reasonably complete test plan, the actual tests must vary over a number of properties of the cache design interface:</a:t>
            </a:r>
          </a:p>
          <a:p>
            <a:pPr lvl="1" eaLnBrk="1" hangingPunct="1"/>
            <a:r>
              <a:rPr lang="en-US" altLang="en-US" sz="1400"/>
              <a:t>Different commands, different sequences of commands.</a:t>
            </a:r>
          </a:p>
          <a:p>
            <a:pPr lvl="1" eaLnBrk="1" hangingPunct="1"/>
            <a:r>
              <a:rPr lang="en-US" altLang="en-US" sz="1400"/>
              <a:t>Different temporal spacing between the command, i.e., up to eight commands back-to-back in sequence, different dead cycles between back-to-back commands.</a:t>
            </a:r>
          </a:p>
          <a:p>
            <a:pPr lvl="1" eaLnBrk="1" hangingPunct="1"/>
            <a:r>
              <a:rPr lang="en-US" altLang="en-US" sz="1400"/>
              <a:t>Different and colliding target addresses.</a:t>
            </a:r>
          </a:p>
          <a:p>
            <a:pPr lvl="1" eaLnBrk="1" hangingPunct="1"/>
            <a:r>
              <a:rPr lang="en-US" altLang="en-US" sz="1400"/>
              <a:t>A wide variation of the data values is probably not important.</a:t>
            </a:r>
          </a:p>
          <a:p>
            <a:pPr eaLnBrk="1" hangingPunct="1"/>
            <a:endParaRPr lang="en-US" altLang="en-US" sz="1200"/>
          </a:p>
          <a:p>
            <a:pPr eaLnBrk="1" hangingPunct="1"/>
            <a:r>
              <a:rPr lang="en-US" altLang="en-US" sz="1600"/>
              <a:t>With the given test bench, the verification team can only accomplish this variation by creating many different </a:t>
            </a:r>
            <a:r>
              <a:rPr lang="en-US" altLang="en-US" sz="1600" i="1"/>
              <a:t>“cache.patterns” </a:t>
            </a:r>
            <a:r>
              <a:rPr lang="en-US" altLang="en-US" sz="1600"/>
              <a:t>files, which cover these cases. </a:t>
            </a:r>
          </a:p>
          <a:p>
            <a:pPr eaLnBrk="1" hangingPunct="1"/>
            <a:endParaRPr lang="en-US" altLang="en-US" sz="1200"/>
          </a:p>
          <a:p>
            <a:pPr eaLnBrk="1" hangingPunct="1"/>
            <a:r>
              <a:rPr lang="en-US" altLang="en-US" sz="1600"/>
              <a:t>It is possible to move some of the variability into the test bench code itself. </a:t>
            </a:r>
          </a:p>
          <a:p>
            <a:pPr eaLnBrk="1" hangingPunct="1"/>
            <a:endParaRPr lang="en-US" altLang="en-US" sz="1200"/>
          </a:p>
          <a:p>
            <a:pPr eaLnBrk="1" hangingPunct="1"/>
            <a:r>
              <a:rPr lang="en-US" altLang="en-US" sz="1600"/>
              <a:t>Verilog offers a number of system tasks that support randomization. The most obvious is </a:t>
            </a:r>
            <a:r>
              <a:rPr lang="en-US" altLang="en-US" sz="1600" i="1"/>
              <a:t>$random()</a:t>
            </a:r>
            <a:r>
              <a:rPr lang="en-US" altLang="en-US" sz="1600"/>
              <a:t>, which returns a 32-bit random integer value. VHDL has no built-in randomization constructs, but the power of the language supports many different ways to define random number generators. For an example of an elaborate package for random number generation, refer to </a:t>
            </a:r>
            <a:r>
              <a:rPr lang="en-US" altLang="en-US" sz="1600" i="1"/>
              <a:t>VHDL Random Number Generation Package</a:t>
            </a:r>
          </a:p>
          <a:p>
            <a:pPr eaLnBrk="1" hangingPunct="1"/>
            <a:endParaRPr lang="en-US" altLang="en-US" sz="1600" i="1"/>
          </a:p>
          <a:p>
            <a:pPr eaLnBrk="1" hangingPunct="1"/>
            <a:r>
              <a:rPr lang="en-US" altLang="en-US" sz="1600"/>
              <a:t>These function support a “seed” parameter whose importance is explained on the next slide.</a:t>
            </a:r>
            <a:endParaRPr lang="en-US" altLang="en-US" sz="1600" i="1"/>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58D203E1-300B-7F04-54CF-8B1ED6C7EB9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1E608E-98C7-4CA2-9A67-8D7115639BAB}" type="slidenum">
              <a:rPr lang="de-DE" altLang="en-US">
                <a:solidFill>
                  <a:schemeClr val="bg1"/>
                </a:solidFill>
              </a:rPr>
              <a:pPr/>
              <a:t>41</a:t>
            </a:fld>
            <a:endParaRPr lang="de-DE" altLang="en-US">
              <a:solidFill>
                <a:schemeClr val="bg1"/>
              </a:solidFill>
            </a:endParaRPr>
          </a:p>
        </p:txBody>
      </p:sp>
      <p:sp>
        <p:nvSpPr>
          <p:cNvPr id="39939" name="Rectangle 2">
            <a:extLst>
              <a:ext uri="{FF2B5EF4-FFF2-40B4-BE49-F238E27FC236}">
                <a16:creationId xmlns:a16="http://schemas.microsoft.com/office/drawing/2014/main" id="{6D139CC6-FE7F-50FB-49E0-35032C303825}"/>
              </a:ext>
            </a:extLst>
          </p:cNvPr>
          <p:cNvSpPr>
            <a:spLocks noGrp="1" noChangeArrowheads="1"/>
          </p:cNvSpPr>
          <p:nvPr>
            <p:ph type="title"/>
          </p:nvPr>
        </p:nvSpPr>
        <p:spPr/>
        <p:txBody>
          <a:bodyPr/>
          <a:lstStyle/>
          <a:p>
            <a:pPr eaLnBrk="1" hangingPunct="1"/>
            <a:r>
              <a:rPr lang="en-US" altLang="en-US" sz="2800"/>
              <a:t>Additional Considerations – Randomization II</a:t>
            </a:r>
          </a:p>
        </p:txBody>
      </p:sp>
      <p:sp>
        <p:nvSpPr>
          <p:cNvPr id="39940" name="Rectangle 3">
            <a:extLst>
              <a:ext uri="{FF2B5EF4-FFF2-40B4-BE49-F238E27FC236}">
                <a16:creationId xmlns:a16="http://schemas.microsoft.com/office/drawing/2014/main" id="{9B9E5538-3862-9F27-D1B4-5084B94F0C8F}"/>
              </a:ext>
            </a:extLst>
          </p:cNvPr>
          <p:cNvSpPr>
            <a:spLocks noGrp="1" noChangeArrowheads="1"/>
          </p:cNvSpPr>
          <p:nvPr>
            <p:ph type="body" idx="1"/>
          </p:nvPr>
        </p:nvSpPr>
        <p:spPr/>
        <p:txBody>
          <a:bodyPr/>
          <a:lstStyle/>
          <a:p>
            <a:pPr eaLnBrk="1" hangingPunct="1"/>
            <a:r>
              <a:rPr lang="en-US" altLang="en-US" sz="1600"/>
              <a:t>An important aspect of working with randomized testing is that the verification must be able to repeat any simulation run. </a:t>
            </a:r>
          </a:p>
          <a:p>
            <a:pPr eaLnBrk="1" hangingPunct="1"/>
            <a:endParaRPr lang="en-US" altLang="en-US" sz="1600"/>
          </a:p>
          <a:p>
            <a:pPr eaLnBrk="1" hangingPunct="1"/>
            <a:r>
              <a:rPr lang="en-US" altLang="en-US" sz="1600"/>
              <a:t>If a simulation reveals a design error (or test bench error) it is necessary to rerun the simulation, perhaps many times, to support debug and later the validation of a fix. </a:t>
            </a:r>
          </a:p>
          <a:p>
            <a:pPr eaLnBrk="1" hangingPunct="1"/>
            <a:endParaRPr lang="en-US" altLang="en-US" sz="1600"/>
          </a:p>
          <a:p>
            <a:pPr eaLnBrk="1" hangingPunct="1"/>
            <a:r>
              <a:rPr lang="en-US" altLang="en-US" sz="1600"/>
              <a:t>For the difficult bugs, it is also desirable to package the conditions that lead to the problem and be able to rerun the exact scenario for regression purposes. </a:t>
            </a:r>
          </a:p>
          <a:p>
            <a:pPr eaLnBrk="1" hangingPunct="1"/>
            <a:endParaRPr lang="en-US" altLang="en-US" sz="1600"/>
          </a:p>
          <a:p>
            <a:pPr eaLnBrk="1" hangingPunct="1"/>
            <a:r>
              <a:rPr lang="en-US" altLang="en-US" sz="1600"/>
              <a:t>Repeatability is trivial for pre-generated tests if the test files are stored in a file system. However, if runtime randomization is used, it is vital to supply </a:t>
            </a:r>
            <a:r>
              <a:rPr lang="en-US" altLang="en-US" sz="1600" b="1"/>
              <a:t>seeds</a:t>
            </a:r>
            <a:r>
              <a:rPr lang="en-US" altLang="en-US" sz="1600"/>
              <a:t> to the random number generation functions. Using the same seed will guarantee that the simulation engine will repeat the generation of a sequence of random numbers in exactly the same way.</a:t>
            </a:r>
          </a:p>
          <a:p>
            <a:pPr eaLnBrk="1" hangingPunct="1"/>
            <a:endParaRPr lang="en-US" altLang="en-US" sz="1600"/>
          </a:p>
          <a:p>
            <a:pPr eaLnBrk="1" hangingPunct="1"/>
            <a:r>
              <a:rPr lang="en-US" altLang="en-US" sz="1600"/>
              <a:t>If a test bench uses runtime randomization in many different places, explicit random seed management is advisable. This means that the code should collect and set all seeds at one or only a few central places. Such an organization will make it easier to support a controlled exact rerun of a simulation test for debug or regression. </a:t>
            </a:r>
          </a:p>
          <a:p>
            <a:pPr eaLnBrk="1" hangingPunct="1"/>
            <a:endParaRPr lang="en-US" altLang="en-US" sz="1600"/>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2F2D1180-B248-D289-E384-E2BDB5C7A2FD}"/>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DCA3A4-67B2-40A8-A5C2-3A746CB39429}" type="slidenum">
              <a:rPr lang="de-DE" altLang="en-US">
                <a:solidFill>
                  <a:schemeClr val="bg1"/>
                </a:solidFill>
              </a:rPr>
              <a:pPr/>
              <a:t>42</a:t>
            </a:fld>
            <a:endParaRPr lang="de-DE" altLang="en-US">
              <a:solidFill>
                <a:schemeClr val="bg1"/>
              </a:solidFill>
            </a:endParaRPr>
          </a:p>
        </p:txBody>
      </p:sp>
      <p:sp>
        <p:nvSpPr>
          <p:cNvPr id="40963" name="Rectangle 2">
            <a:extLst>
              <a:ext uri="{FF2B5EF4-FFF2-40B4-BE49-F238E27FC236}">
                <a16:creationId xmlns:a16="http://schemas.microsoft.com/office/drawing/2014/main" id="{D4A3D2EA-DAF8-9B18-FF28-0D21D2A46002}"/>
              </a:ext>
            </a:extLst>
          </p:cNvPr>
          <p:cNvSpPr>
            <a:spLocks noGrp="1" noChangeArrowheads="1"/>
          </p:cNvSpPr>
          <p:nvPr>
            <p:ph type="title"/>
          </p:nvPr>
        </p:nvSpPr>
        <p:spPr/>
        <p:txBody>
          <a:bodyPr/>
          <a:lstStyle/>
          <a:p>
            <a:pPr eaLnBrk="1" hangingPunct="1"/>
            <a:r>
              <a:rPr lang="en-US" altLang="en-US"/>
              <a:t>Random Number Generators</a:t>
            </a:r>
          </a:p>
        </p:txBody>
      </p:sp>
      <p:sp>
        <p:nvSpPr>
          <p:cNvPr id="40964" name="Rectangle 3">
            <a:extLst>
              <a:ext uri="{FF2B5EF4-FFF2-40B4-BE49-F238E27FC236}">
                <a16:creationId xmlns:a16="http://schemas.microsoft.com/office/drawing/2014/main" id="{D8CF2990-2111-7328-4CB2-55270627F2E9}"/>
              </a:ext>
            </a:extLst>
          </p:cNvPr>
          <p:cNvSpPr>
            <a:spLocks noGrp="1" noChangeArrowheads="1"/>
          </p:cNvSpPr>
          <p:nvPr>
            <p:ph type="body" idx="1"/>
          </p:nvPr>
        </p:nvSpPr>
        <p:spPr/>
        <p:txBody>
          <a:bodyPr/>
          <a:lstStyle/>
          <a:p>
            <a:pPr eaLnBrk="1" hangingPunct="1"/>
            <a:r>
              <a:rPr lang="en-US" altLang="en-US"/>
              <a:t>A </a:t>
            </a:r>
            <a:r>
              <a:rPr lang="en-US" altLang="en-US" b="1"/>
              <a:t>pseudorandom number generator</a:t>
            </a:r>
            <a:r>
              <a:rPr lang="en-US" altLang="en-US"/>
              <a:t> (</a:t>
            </a:r>
            <a:r>
              <a:rPr lang="en-US" altLang="en-US" b="1"/>
              <a:t>PRNG</a:t>
            </a:r>
            <a:r>
              <a:rPr lang="en-US" altLang="en-US"/>
              <a:t>) is an algorithm for generating a sequence of numbers that approximates the properties of random numbers. </a:t>
            </a:r>
          </a:p>
          <a:p>
            <a:pPr eaLnBrk="1" hangingPunct="1"/>
            <a:endParaRPr lang="en-US" altLang="en-US"/>
          </a:p>
          <a:p>
            <a:pPr eaLnBrk="1" hangingPunct="1"/>
            <a:r>
              <a:rPr lang="en-US" altLang="en-US"/>
              <a:t>The sequence is not truly random in that it is completely determined by a relatively small set of initial values, called the PRNG's </a:t>
            </a:r>
            <a:r>
              <a:rPr lang="en-US" altLang="en-US" b="1"/>
              <a:t>state.</a:t>
            </a:r>
            <a:r>
              <a:rPr lang="en-US" altLang="en-US"/>
              <a:t> </a:t>
            </a:r>
          </a:p>
          <a:p>
            <a:pPr eaLnBrk="1" hangingPunct="1"/>
            <a:endParaRPr lang="en-US" altLang="en-US"/>
          </a:p>
          <a:p>
            <a:pPr eaLnBrk="1" hangingPunct="1"/>
            <a:r>
              <a:rPr lang="en-US" altLang="en-US"/>
              <a:t>A </a:t>
            </a:r>
            <a:r>
              <a:rPr lang="en-US" altLang="en-US" b="1"/>
              <a:t>random seed</a:t>
            </a:r>
            <a:r>
              <a:rPr lang="en-US" altLang="en-US"/>
              <a:t> (or </a:t>
            </a:r>
            <a:r>
              <a:rPr lang="en-US" altLang="en-US" b="1"/>
              <a:t>seed state</a:t>
            </a:r>
            <a:r>
              <a:rPr lang="en-US" altLang="en-US"/>
              <a:t>, or just </a:t>
            </a:r>
            <a:r>
              <a:rPr lang="en-US" altLang="en-US" b="1"/>
              <a:t>seed</a:t>
            </a:r>
            <a:r>
              <a:rPr lang="en-US" altLang="en-US"/>
              <a:t>) is a number (or vector) used to initialize a pseudorandom number generator.</a:t>
            </a:r>
          </a:p>
          <a:p>
            <a:pPr eaLnBrk="1" hangingPunct="1"/>
            <a:endParaRPr lang="en-US" altLang="en-US"/>
          </a:p>
          <a:p>
            <a:pPr eaLnBrk="1" hangingPunct="1"/>
            <a:r>
              <a:rPr lang="en-US" altLang="en-US"/>
              <a:t>Typically, random number generators generate random numbers according to the </a:t>
            </a:r>
            <a:r>
              <a:rPr lang="en-US" altLang="en-US" b="1"/>
              <a:t>uniform</a:t>
            </a:r>
            <a:r>
              <a:rPr lang="en-US" altLang="en-US"/>
              <a:t> </a:t>
            </a:r>
            <a:r>
              <a:rPr lang="en-US" altLang="en-US" b="1"/>
              <a:t>probability</a:t>
            </a:r>
            <a:r>
              <a:rPr lang="en-US" altLang="en-US"/>
              <a:t> </a:t>
            </a:r>
            <a:r>
              <a:rPr lang="en-US" altLang="en-US" b="1"/>
              <a:t>distribution</a:t>
            </a:r>
            <a:r>
              <a:rPr lang="en-US" altLang="en-US"/>
              <a:t>. </a:t>
            </a:r>
          </a:p>
          <a:p>
            <a:pPr eaLnBrk="1" hangingPunct="1"/>
            <a:endParaRPr lang="en-US" altLang="en-US"/>
          </a:p>
          <a:p>
            <a:pPr eaLnBrk="1" hangingPunct="1"/>
            <a:r>
              <a:rPr lang="en-US" altLang="en-US"/>
              <a:t>There are also random number generators that generate random numbers with different probability distributions (normal, exponential, Poisson, etc.)</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9720106-D97A-B0C4-973E-2949F6574118}"/>
              </a:ext>
            </a:extLst>
          </p:cNvPr>
          <p:cNvSpPr>
            <a:spLocks noGrp="1" noChangeArrowheads="1"/>
          </p:cNvSpPr>
          <p:nvPr>
            <p:ph type="ctrTitle"/>
          </p:nvPr>
        </p:nvSpPr>
        <p:spPr/>
        <p:txBody>
          <a:bodyPr/>
          <a:lstStyle/>
          <a:p>
            <a:pPr eaLnBrk="1" hangingPunct="1"/>
            <a:r>
              <a:rPr lang="en-US" altLang="en-US"/>
              <a:t>Creating Environments</a:t>
            </a:r>
          </a:p>
        </p:txBody>
      </p:sp>
      <p:sp>
        <p:nvSpPr>
          <p:cNvPr id="41987" name="Rectangle 4">
            <a:extLst>
              <a:ext uri="{FF2B5EF4-FFF2-40B4-BE49-F238E27FC236}">
                <a16:creationId xmlns:a16="http://schemas.microsoft.com/office/drawing/2014/main" id="{0DDF749A-1BC7-F405-6241-1C8AF0D75057}"/>
              </a:ext>
            </a:extLst>
          </p:cNvPr>
          <p:cNvSpPr>
            <a:spLocks noGrp="1" noChangeArrowheads="1"/>
          </p:cNvSpPr>
          <p:nvPr>
            <p:ph type="subTitle" idx="1"/>
          </p:nvPr>
        </p:nvSpPr>
        <p:spPr/>
        <p:txBody>
          <a:bodyPr/>
          <a:lstStyle/>
          <a:p>
            <a:pPr eaLnBrk="1" hangingPunct="1"/>
            <a:r>
              <a:rPr lang="en-US" altLang="en-US"/>
              <a:t>High-Level Verification Languages</a:t>
            </a: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BB3F375F-A6BB-082D-47A8-7ABFFABB1EC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EFD578-84E3-4FFE-B43F-8E19F76E436C}" type="slidenum">
              <a:rPr lang="de-DE" altLang="en-US">
                <a:solidFill>
                  <a:schemeClr val="bg1"/>
                </a:solidFill>
              </a:rPr>
              <a:pPr/>
              <a:t>44</a:t>
            </a:fld>
            <a:endParaRPr lang="de-DE" altLang="en-US">
              <a:solidFill>
                <a:schemeClr val="bg1"/>
              </a:solidFill>
            </a:endParaRPr>
          </a:p>
        </p:txBody>
      </p:sp>
      <p:sp>
        <p:nvSpPr>
          <p:cNvPr id="43011" name="Rectangle 2">
            <a:extLst>
              <a:ext uri="{FF2B5EF4-FFF2-40B4-BE49-F238E27FC236}">
                <a16:creationId xmlns:a16="http://schemas.microsoft.com/office/drawing/2014/main" id="{51D316F1-D06A-620E-452B-9E6359617ABC}"/>
              </a:ext>
            </a:extLst>
          </p:cNvPr>
          <p:cNvSpPr>
            <a:spLocks noGrp="1" noChangeArrowheads="1"/>
          </p:cNvSpPr>
          <p:nvPr>
            <p:ph type="title"/>
          </p:nvPr>
        </p:nvSpPr>
        <p:spPr/>
        <p:txBody>
          <a:bodyPr/>
          <a:lstStyle/>
          <a:p>
            <a:pPr eaLnBrk="1" hangingPunct="1"/>
            <a:r>
              <a:rPr lang="en-US" altLang="en-US"/>
              <a:t>High-Level Verification Languages (HVLs)</a:t>
            </a:r>
          </a:p>
        </p:txBody>
      </p:sp>
      <p:sp>
        <p:nvSpPr>
          <p:cNvPr id="43012" name="Rectangle 3">
            <a:extLst>
              <a:ext uri="{FF2B5EF4-FFF2-40B4-BE49-F238E27FC236}">
                <a16:creationId xmlns:a16="http://schemas.microsoft.com/office/drawing/2014/main" id="{A4ED8431-5830-73F7-88E7-A5ED601461FA}"/>
              </a:ext>
            </a:extLst>
          </p:cNvPr>
          <p:cNvSpPr>
            <a:spLocks noGrp="1" noChangeArrowheads="1"/>
          </p:cNvSpPr>
          <p:nvPr>
            <p:ph type="body" idx="1"/>
          </p:nvPr>
        </p:nvSpPr>
        <p:spPr/>
        <p:txBody>
          <a:bodyPr/>
          <a:lstStyle/>
          <a:p>
            <a:pPr eaLnBrk="1" hangingPunct="1"/>
            <a:r>
              <a:rPr lang="en-US" altLang="en-US" sz="1600" dirty="0"/>
              <a:t>During the past few years, special purpose languages for test bench writing have gained much focus and popularity. </a:t>
            </a:r>
            <a:endParaRPr lang="en-US" altLang="en-US" sz="1600"/>
          </a:p>
          <a:p>
            <a:pPr eaLnBrk="1" hangingPunct="1"/>
            <a:endParaRPr lang="en-US" altLang="en-US" sz="1600"/>
          </a:p>
          <a:p>
            <a:pPr eaLnBrk="1" hangingPunct="1"/>
            <a:r>
              <a:rPr lang="en-US" altLang="en-US" sz="1600" dirty="0"/>
              <a:t>These HVLs are a variety of </a:t>
            </a:r>
            <a:r>
              <a:rPr lang="en-US" altLang="en-US" sz="1600" i="1" dirty="0"/>
              <a:t>domain-specific </a:t>
            </a:r>
            <a:r>
              <a:rPr lang="en-US" altLang="en-US" sz="1600" dirty="0"/>
              <a:t>languages. Such languages have built-in functionality targeted for one specific application domain. </a:t>
            </a:r>
            <a:endParaRPr lang="en-US" altLang="en-US" sz="1600" dirty="0">
              <a:cs typeface="Arial"/>
            </a:endParaRPr>
          </a:p>
          <a:p>
            <a:pPr eaLnBrk="1" hangingPunct="1"/>
            <a:endParaRPr lang="en-US" altLang="en-US" sz="1600"/>
          </a:p>
          <a:p>
            <a:pPr eaLnBrk="1" hangingPunct="1"/>
            <a:r>
              <a:rPr lang="en-US" altLang="en-US" sz="1600" dirty="0"/>
              <a:t>The idea is that if the vocabulary of such a language is built directly in terms of the application area, users will learn more easily how to use the language and will be instantly more productive compared with using a general-purpose programming language.</a:t>
            </a:r>
            <a:endParaRPr lang="en-US" altLang="en-US" sz="1600" dirty="0">
              <a:cs typeface="Arial"/>
            </a:endParaRPr>
          </a:p>
          <a:p>
            <a:pPr eaLnBrk="1" hangingPunct="1"/>
            <a:endParaRPr lang="en-US" altLang="en-US" sz="1600"/>
          </a:p>
          <a:p>
            <a:pPr eaLnBrk="1" hangingPunct="1"/>
            <a:r>
              <a:rPr lang="en-US" altLang="en-US" sz="1600" dirty="0"/>
              <a:t>Currently the most popular HVLs are:</a:t>
            </a:r>
            <a:endParaRPr lang="en-US" altLang="en-US" sz="1600" dirty="0">
              <a:cs typeface="Arial"/>
            </a:endParaRPr>
          </a:p>
          <a:p>
            <a:pPr lvl="1" indent="-188595" eaLnBrk="1" hangingPunct="1"/>
            <a:r>
              <a:rPr lang="en-US" altLang="en-US" sz="1400" dirty="0" err="1"/>
              <a:t>OpenVera</a:t>
            </a:r>
            <a:r>
              <a:rPr lang="en-US" altLang="en-US" sz="1400" dirty="0"/>
              <a:t> and </a:t>
            </a:r>
            <a:r>
              <a:rPr lang="en-US" altLang="en-US" sz="1400" dirty="0" err="1"/>
              <a:t>SystemVerilog</a:t>
            </a:r>
            <a:r>
              <a:rPr lang="en-US" altLang="en-US" sz="1400" dirty="0"/>
              <a:t> marketed by Synopsys,</a:t>
            </a:r>
            <a:endParaRPr lang="en-US" altLang="en-US" sz="1400" dirty="0">
              <a:cs typeface="Arial"/>
            </a:endParaRPr>
          </a:p>
          <a:p>
            <a:pPr lvl="1" indent="-188595" eaLnBrk="1" hangingPunct="1"/>
            <a:r>
              <a:rPr lang="en-US" altLang="en-US" sz="1400" i="1" dirty="0"/>
              <a:t>e</a:t>
            </a:r>
            <a:r>
              <a:rPr lang="en-US" altLang="en-US" sz="1400" dirty="0"/>
              <a:t> language from Verisity (now under Cadence),</a:t>
            </a:r>
            <a:endParaRPr lang="en-US" altLang="en-US" sz="1400" dirty="0">
              <a:cs typeface="Arial"/>
            </a:endParaRPr>
          </a:p>
          <a:p>
            <a:pPr lvl="1" indent="-188595" eaLnBrk="1" hangingPunct="1"/>
            <a:r>
              <a:rPr lang="en-US" altLang="en-US" sz="1400" dirty="0" err="1"/>
              <a:t>SystemC</a:t>
            </a:r>
            <a:r>
              <a:rPr lang="en-US" altLang="en-US" sz="1400" dirty="0"/>
              <a:t> - a large C++ library that supports high-level hardware design, modeling, simulation, and verification</a:t>
            </a:r>
            <a:endParaRPr lang="en-US" altLang="en-US" sz="1400" dirty="0">
              <a:cs typeface="Arial"/>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B4CC6275-21E6-36CE-A727-A9A16323ED0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45D35-DAAF-4C04-A093-C87E601116D0}" type="slidenum">
              <a:rPr lang="de-DE" altLang="en-US">
                <a:solidFill>
                  <a:schemeClr val="bg1"/>
                </a:solidFill>
              </a:rPr>
              <a:pPr/>
              <a:t>45</a:t>
            </a:fld>
            <a:endParaRPr lang="de-DE" altLang="en-US">
              <a:solidFill>
                <a:schemeClr val="bg1"/>
              </a:solidFill>
            </a:endParaRPr>
          </a:p>
        </p:txBody>
      </p:sp>
      <p:sp>
        <p:nvSpPr>
          <p:cNvPr id="44035" name="Rectangle 2">
            <a:extLst>
              <a:ext uri="{FF2B5EF4-FFF2-40B4-BE49-F238E27FC236}">
                <a16:creationId xmlns:a16="http://schemas.microsoft.com/office/drawing/2014/main" id="{5C45B3E0-F9FA-5CE7-0368-BF01535C5D8C}"/>
              </a:ext>
            </a:extLst>
          </p:cNvPr>
          <p:cNvSpPr>
            <a:spLocks noGrp="1" noChangeArrowheads="1"/>
          </p:cNvSpPr>
          <p:nvPr>
            <p:ph type="title"/>
          </p:nvPr>
        </p:nvSpPr>
        <p:spPr/>
        <p:txBody>
          <a:bodyPr/>
          <a:lstStyle/>
          <a:p>
            <a:pPr eaLnBrk="1" hangingPunct="1"/>
            <a:r>
              <a:rPr lang="en-US" altLang="en-US"/>
              <a:t>Features of HVLs</a:t>
            </a:r>
          </a:p>
        </p:txBody>
      </p:sp>
      <p:sp>
        <p:nvSpPr>
          <p:cNvPr id="44036" name="Rectangle 3">
            <a:extLst>
              <a:ext uri="{FF2B5EF4-FFF2-40B4-BE49-F238E27FC236}">
                <a16:creationId xmlns:a16="http://schemas.microsoft.com/office/drawing/2014/main" id="{B8C6EEDC-556D-90AB-E98F-C8628C7D504E}"/>
              </a:ext>
            </a:extLst>
          </p:cNvPr>
          <p:cNvSpPr>
            <a:spLocks noGrp="1" noChangeArrowheads="1"/>
          </p:cNvSpPr>
          <p:nvPr>
            <p:ph type="body" idx="1"/>
          </p:nvPr>
        </p:nvSpPr>
        <p:spPr/>
        <p:txBody>
          <a:bodyPr/>
          <a:lstStyle/>
          <a:p>
            <a:pPr eaLnBrk="1" hangingPunct="1"/>
            <a:r>
              <a:rPr lang="en-US" altLang="en-US" sz="1600"/>
              <a:t>All HVLs usually provide the following basic functionality:</a:t>
            </a:r>
          </a:p>
          <a:p>
            <a:pPr eaLnBrk="1" hangingPunct="1"/>
            <a:endParaRPr lang="en-US" altLang="en-US" sz="1600" b="1"/>
          </a:p>
          <a:p>
            <a:pPr eaLnBrk="1" hangingPunct="1"/>
            <a:r>
              <a:rPr lang="en-US" altLang="en-US" sz="1600" b="1"/>
              <a:t>Simulation</a:t>
            </a:r>
            <a:r>
              <a:rPr lang="en-US" altLang="en-US" sz="1600" i="1"/>
              <a:t> </a:t>
            </a:r>
            <a:r>
              <a:rPr lang="en-US" altLang="en-US" sz="1600" b="1"/>
              <a:t>independence</a:t>
            </a:r>
            <a:r>
              <a:rPr lang="en-US" altLang="en-US" sz="1600" i="1"/>
              <a:t> </a:t>
            </a:r>
          </a:p>
          <a:p>
            <a:pPr lvl="1" eaLnBrk="1" hangingPunct="1"/>
            <a:r>
              <a:rPr lang="en-US" altLang="en-US" sz="1400"/>
              <a:t>is fundamental for any such language. This allows the verification engineer to write a test bench that is portable between simulation engines from different vendors.</a:t>
            </a:r>
          </a:p>
          <a:p>
            <a:pPr lvl="1" eaLnBrk="1" hangingPunct="1"/>
            <a:endParaRPr lang="en-US" altLang="en-US" sz="1400"/>
          </a:p>
          <a:p>
            <a:pPr eaLnBrk="1" hangingPunct="1"/>
            <a:r>
              <a:rPr lang="en-US" altLang="en-US" sz="1600" b="1"/>
              <a:t>Full</a:t>
            </a:r>
            <a:r>
              <a:rPr lang="en-US" altLang="en-US" sz="1600" i="1"/>
              <a:t> </a:t>
            </a:r>
            <a:r>
              <a:rPr lang="en-US" altLang="en-US" sz="1600" b="1"/>
              <a:t>visibility</a:t>
            </a:r>
            <a:r>
              <a:rPr lang="en-US" altLang="en-US" sz="1600" i="1"/>
              <a:t> </a:t>
            </a:r>
            <a:r>
              <a:rPr lang="en-US" altLang="en-US" sz="1600"/>
              <a:t>to all HDL model objects (signal, registers, arrays, etc.) </a:t>
            </a:r>
          </a:p>
          <a:p>
            <a:pPr lvl="1" eaLnBrk="1" hangingPunct="1"/>
            <a:r>
              <a:rPr lang="en-US" altLang="en-US" sz="1400"/>
              <a:t>is necessary to control all aspects of the DUV. It must be possible to read and write these model facilities.</a:t>
            </a:r>
          </a:p>
          <a:p>
            <a:pPr lvl="1" eaLnBrk="1" hangingPunct="1"/>
            <a:endParaRPr lang="en-US" altLang="en-US" sz="1400"/>
          </a:p>
          <a:p>
            <a:pPr eaLnBrk="1" hangingPunct="1"/>
            <a:r>
              <a:rPr lang="en-US" altLang="en-US" sz="1600" b="1"/>
              <a:t>High-level</a:t>
            </a:r>
            <a:r>
              <a:rPr lang="en-US" altLang="en-US" sz="1600" i="1"/>
              <a:t> </a:t>
            </a:r>
            <a:r>
              <a:rPr lang="en-US" altLang="en-US" sz="1600" b="1"/>
              <a:t>programming</a:t>
            </a:r>
            <a:r>
              <a:rPr lang="en-US" altLang="en-US" sz="1600" i="1"/>
              <a:t> </a:t>
            </a:r>
            <a:r>
              <a:rPr lang="en-US" altLang="en-US" sz="1600" b="1"/>
              <a:t>language</a:t>
            </a:r>
            <a:r>
              <a:rPr lang="en-US" altLang="en-US" sz="1600" i="1"/>
              <a:t> </a:t>
            </a:r>
            <a:r>
              <a:rPr lang="en-US" altLang="en-US" sz="1600" b="1"/>
              <a:t>features</a:t>
            </a:r>
            <a:r>
              <a:rPr lang="en-US" altLang="en-US" sz="1600" i="1"/>
              <a:t> </a:t>
            </a:r>
          </a:p>
          <a:p>
            <a:pPr lvl="1" eaLnBrk="1" hangingPunct="1"/>
            <a:r>
              <a:rPr lang="en-US" altLang="en-US" sz="1400"/>
              <a:t>such as complex data types, object-oriented class definitions, and modularity are another requirement that all popular HVLs share.</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1672EE6C-6EA6-056C-9951-612FF5EFE6A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855C53-7ECE-4F63-AE85-457506AC0330}" type="slidenum">
              <a:rPr lang="de-DE" altLang="en-US">
                <a:solidFill>
                  <a:schemeClr val="bg1"/>
                </a:solidFill>
              </a:rPr>
              <a:pPr/>
              <a:t>46</a:t>
            </a:fld>
            <a:endParaRPr lang="de-DE" altLang="en-US">
              <a:solidFill>
                <a:schemeClr val="bg1"/>
              </a:solidFill>
            </a:endParaRPr>
          </a:p>
        </p:txBody>
      </p:sp>
      <p:sp>
        <p:nvSpPr>
          <p:cNvPr id="45059" name="Rectangle 2">
            <a:extLst>
              <a:ext uri="{FF2B5EF4-FFF2-40B4-BE49-F238E27FC236}">
                <a16:creationId xmlns:a16="http://schemas.microsoft.com/office/drawing/2014/main" id="{9F7708CC-AB0E-10DB-D16B-227A3CFA2D21}"/>
              </a:ext>
            </a:extLst>
          </p:cNvPr>
          <p:cNvSpPr>
            <a:spLocks noGrp="1" noChangeArrowheads="1"/>
          </p:cNvSpPr>
          <p:nvPr>
            <p:ph type="title"/>
          </p:nvPr>
        </p:nvSpPr>
        <p:spPr/>
        <p:txBody>
          <a:bodyPr/>
          <a:lstStyle/>
          <a:p>
            <a:pPr eaLnBrk="1" hangingPunct="1"/>
            <a:r>
              <a:rPr lang="en-US" altLang="en-US"/>
              <a:t>Additional Features of HVLs</a:t>
            </a:r>
          </a:p>
        </p:txBody>
      </p:sp>
      <p:sp>
        <p:nvSpPr>
          <p:cNvPr id="45060" name="Rectangle 3">
            <a:extLst>
              <a:ext uri="{FF2B5EF4-FFF2-40B4-BE49-F238E27FC236}">
                <a16:creationId xmlns:a16="http://schemas.microsoft.com/office/drawing/2014/main" id="{53D0E155-458C-FB7E-62D9-2B40B36C50B3}"/>
              </a:ext>
            </a:extLst>
          </p:cNvPr>
          <p:cNvSpPr>
            <a:spLocks noGrp="1" noChangeArrowheads="1"/>
          </p:cNvSpPr>
          <p:nvPr>
            <p:ph type="body" idx="1"/>
          </p:nvPr>
        </p:nvSpPr>
        <p:spPr/>
        <p:txBody>
          <a:bodyPr/>
          <a:lstStyle/>
          <a:p>
            <a:pPr eaLnBrk="1" hangingPunct="1"/>
            <a:r>
              <a:rPr lang="en-US" altLang="en-US" sz="1600" b="1"/>
              <a:t>Temporal</a:t>
            </a:r>
            <a:r>
              <a:rPr lang="en-US" altLang="en-US" sz="1600" i="1"/>
              <a:t> </a:t>
            </a:r>
            <a:r>
              <a:rPr lang="en-US" altLang="en-US" sz="1600" b="1"/>
              <a:t>Expressions</a:t>
            </a:r>
            <a:r>
              <a:rPr lang="en-US" altLang="en-US" sz="1600" i="1"/>
              <a:t> </a:t>
            </a:r>
          </a:p>
          <a:p>
            <a:pPr lvl="1" eaLnBrk="1" hangingPunct="1"/>
            <a:r>
              <a:rPr lang="en-US" altLang="en-US" sz="1400"/>
              <a:t>The specification of sequences of events over time is at the heart of complex assertion checking. The HVLs have built-in constructs to express such temporal expression concisely.</a:t>
            </a:r>
          </a:p>
          <a:p>
            <a:pPr eaLnBrk="1" hangingPunct="1"/>
            <a:endParaRPr lang="en-US" altLang="en-US" sz="1600"/>
          </a:p>
          <a:p>
            <a:pPr eaLnBrk="1" hangingPunct="1"/>
            <a:r>
              <a:rPr lang="en-US" altLang="en-US" sz="1600" b="1"/>
              <a:t>Constrained</a:t>
            </a:r>
            <a:r>
              <a:rPr lang="en-US" altLang="en-US" sz="1600" i="1"/>
              <a:t> </a:t>
            </a:r>
            <a:r>
              <a:rPr lang="en-US" altLang="en-US" sz="1600" b="1"/>
              <a:t>Random</a:t>
            </a:r>
            <a:r>
              <a:rPr lang="en-US" altLang="en-US" sz="1600" i="1"/>
              <a:t> </a:t>
            </a:r>
            <a:r>
              <a:rPr lang="en-US" altLang="en-US" sz="1600" b="1"/>
              <a:t>Generation</a:t>
            </a:r>
            <a:r>
              <a:rPr lang="en-US" altLang="en-US" sz="1600" i="1"/>
              <a:t> </a:t>
            </a:r>
          </a:p>
          <a:p>
            <a:pPr lvl="1" eaLnBrk="1" hangingPunct="1"/>
            <a:r>
              <a:rPr lang="en-US" altLang="en-US" sz="1400"/>
              <a:t>Random generation of stimulus is one of the core capabilities of an efficient test bench. Thus far, the discussion of randomization has been limited to the probabilistic selection of a single value. Interfaces of real-life DUVs will not allow the free randomization of input signals and busses. There are two dimensions for </a:t>
            </a:r>
            <a:r>
              <a:rPr lang="en-US" altLang="en-US" sz="1400" i="1"/>
              <a:t>constraints </a:t>
            </a:r>
            <a:r>
              <a:rPr lang="en-US" altLang="en-US" sz="1400"/>
              <a:t>on input interfaces: </a:t>
            </a:r>
          </a:p>
          <a:p>
            <a:pPr lvl="2" eaLnBrk="1" hangingPunct="1"/>
            <a:r>
              <a:rPr lang="en-US" altLang="en-US" sz="1200"/>
              <a:t>First is the value dependency of between different signals at the same time.</a:t>
            </a:r>
          </a:p>
          <a:p>
            <a:pPr lvl="2" eaLnBrk="1" hangingPunct="1"/>
            <a:r>
              <a:rPr lang="en-US" altLang="en-US" sz="1200"/>
              <a:t>Second are value dependencies over time.</a:t>
            </a:r>
          </a:p>
          <a:p>
            <a:pPr lvl="1" eaLnBrk="1" hangingPunct="1"/>
            <a:r>
              <a:rPr lang="en-US" altLang="en-US" sz="1400"/>
              <a:t>HVLs offer built-in features to express constraints, thus making the authors of driver code more productive.</a:t>
            </a:r>
          </a:p>
          <a:p>
            <a:pPr eaLnBrk="1" hangingPunct="1"/>
            <a:endParaRPr lang="en-US" altLang="en-US" sz="1600"/>
          </a:p>
          <a:p>
            <a:pPr eaLnBrk="1" hangingPunct="1"/>
            <a:r>
              <a:rPr lang="en-US" altLang="en-US" sz="1600" b="1"/>
              <a:t>Coverage</a:t>
            </a:r>
            <a:r>
              <a:rPr lang="en-US" altLang="en-US" sz="1600" i="1"/>
              <a:t> </a:t>
            </a:r>
            <a:r>
              <a:rPr lang="en-US" altLang="en-US" sz="1600" b="1"/>
              <a:t>Collection</a:t>
            </a:r>
          </a:p>
          <a:p>
            <a:pPr lvl="1" eaLnBrk="1" hangingPunct="1"/>
            <a:r>
              <a:rPr lang="en-US" altLang="en-US" sz="1400"/>
              <a:t>One important measure of the quality of the verification cycle is the quantification of how much of the design functionality the simulation process has covered. HVLs offer built-in mechanisms to express which coverage information to collect over time. These data supply the verification team with information about which goals the test bench has hit during simulation.</a:t>
            </a: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1989DB6F-E5B7-43C8-CA67-6C28500703CC}"/>
              </a:ext>
            </a:extLst>
          </p:cNvPr>
          <p:cNvSpPr>
            <a:spLocks noGrp="1" noChangeArrowheads="1"/>
          </p:cNvSpPr>
          <p:nvPr>
            <p:ph type="ctrTitle"/>
          </p:nvPr>
        </p:nvSpPr>
        <p:spPr/>
        <p:txBody>
          <a:bodyPr/>
          <a:lstStyle/>
          <a:p>
            <a:pPr eaLnBrk="1" hangingPunct="1"/>
            <a:r>
              <a:rPr lang="en-US" altLang="en-US"/>
              <a:t>Creating Environments</a:t>
            </a:r>
          </a:p>
        </p:txBody>
      </p:sp>
      <p:sp>
        <p:nvSpPr>
          <p:cNvPr id="46083" name="Rectangle 5">
            <a:extLst>
              <a:ext uri="{FF2B5EF4-FFF2-40B4-BE49-F238E27FC236}">
                <a16:creationId xmlns:a16="http://schemas.microsoft.com/office/drawing/2014/main" id="{E11E1D5A-AB6D-615A-9E77-7E4F6D5C2BFA}"/>
              </a:ext>
            </a:extLst>
          </p:cNvPr>
          <p:cNvSpPr>
            <a:spLocks noGrp="1" noChangeArrowheads="1"/>
          </p:cNvSpPr>
          <p:nvPr>
            <p:ph type="subTitle" idx="1"/>
          </p:nvPr>
        </p:nvSpPr>
        <p:spPr/>
        <p:txBody>
          <a:bodyPr/>
          <a:lstStyle/>
          <a:p>
            <a:pPr eaLnBrk="1" hangingPunct="1"/>
            <a:r>
              <a:rPr lang="en-US" altLang="en-US"/>
              <a:t>Other Test Bench Tools</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738C9988-5DE5-6A66-9F1F-0AEDFB343B1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0282C4-3162-44F6-93BE-FF99FE799B95}" type="slidenum">
              <a:rPr lang="de-DE" altLang="en-US">
                <a:solidFill>
                  <a:schemeClr val="bg1"/>
                </a:solidFill>
              </a:rPr>
              <a:pPr/>
              <a:t>48</a:t>
            </a:fld>
            <a:endParaRPr lang="de-DE" altLang="en-US">
              <a:solidFill>
                <a:schemeClr val="bg1"/>
              </a:solidFill>
            </a:endParaRPr>
          </a:p>
        </p:txBody>
      </p:sp>
      <p:sp>
        <p:nvSpPr>
          <p:cNvPr id="47107" name="Rectangle 2">
            <a:extLst>
              <a:ext uri="{FF2B5EF4-FFF2-40B4-BE49-F238E27FC236}">
                <a16:creationId xmlns:a16="http://schemas.microsoft.com/office/drawing/2014/main" id="{188821EF-E7DD-7B88-10F6-DFB207EB1C26}"/>
              </a:ext>
            </a:extLst>
          </p:cNvPr>
          <p:cNvSpPr>
            <a:spLocks noGrp="1" noChangeArrowheads="1"/>
          </p:cNvSpPr>
          <p:nvPr>
            <p:ph type="title"/>
          </p:nvPr>
        </p:nvSpPr>
        <p:spPr/>
        <p:txBody>
          <a:bodyPr/>
          <a:lstStyle/>
          <a:p>
            <a:pPr eaLnBrk="1" hangingPunct="1"/>
            <a:r>
              <a:rPr lang="en-US" altLang="en-US"/>
              <a:t>Scripting Languages</a:t>
            </a:r>
          </a:p>
        </p:txBody>
      </p:sp>
      <p:sp>
        <p:nvSpPr>
          <p:cNvPr id="47108" name="Rectangle 3">
            <a:extLst>
              <a:ext uri="{FF2B5EF4-FFF2-40B4-BE49-F238E27FC236}">
                <a16:creationId xmlns:a16="http://schemas.microsoft.com/office/drawing/2014/main" id="{FD0E9EC4-98FB-EA9E-11CF-C7F3A217918C}"/>
              </a:ext>
            </a:extLst>
          </p:cNvPr>
          <p:cNvSpPr>
            <a:spLocks noGrp="1" noChangeArrowheads="1"/>
          </p:cNvSpPr>
          <p:nvPr>
            <p:ph type="body" idx="1"/>
          </p:nvPr>
        </p:nvSpPr>
        <p:spPr/>
        <p:txBody>
          <a:bodyPr/>
          <a:lstStyle/>
          <a:p>
            <a:pPr eaLnBrk="1" hangingPunct="1"/>
            <a:r>
              <a:rPr lang="en-US" altLang="en-US" sz="1600" dirty="0"/>
              <a:t>Before EDA companies focused on verification as a bottleneck for hardware design projects and developed HVLs as productivity aid, verification teams made use of </a:t>
            </a:r>
            <a:r>
              <a:rPr lang="en-US" altLang="en-US" sz="1600" b="1" dirty="0"/>
              <a:t>scripting</a:t>
            </a:r>
            <a:r>
              <a:rPr lang="en-US" altLang="en-US" sz="1600" dirty="0"/>
              <a:t> </a:t>
            </a:r>
            <a:r>
              <a:rPr lang="en-US" altLang="en-US" sz="1600" b="1" dirty="0"/>
              <a:t>languages</a:t>
            </a:r>
            <a:r>
              <a:rPr lang="en-US" altLang="en-US" sz="1600" dirty="0"/>
              <a:t> to write test benches and generate tests.</a:t>
            </a:r>
          </a:p>
          <a:p>
            <a:pPr eaLnBrk="1" hangingPunct="1"/>
            <a:endParaRPr lang="en-US" altLang="en-US" sz="1600"/>
          </a:p>
          <a:p>
            <a:pPr eaLnBrk="1" hangingPunct="1"/>
            <a:r>
              <a:rPr lang="en-US" altLang="en-US" sz="1600" dirty="0"/>
              <a:t>In the open source domain, there is a number of scripting</a:t>
            </a:r>
            <a:r>
              <a:rPr lang="en-US" altLang="en-US" sz="1600" i="1" dirty="0"/>
              <a:t> </a:t>
            </a:r>
            <a:r>
              <a:rPr lang="en-US" altLang="en-US" sz="1600" dirty="0"/>
              <a:t>languages that support rapid development of software (</a:t>
            </a:r>
            <a:r>
              <a:rPr lang="en-US" altLang="en-US" sz="1600" b="1" dirty="0"/>
              <a:t>Perl</a:t>
            </a:r>
            <a:r>
              <a:rPr lang="en-US" altLang="en-US" sz="1600" dirty="0"/>
              <a:t>, </a:t>
            </a:r>
            <a:r>
              <a:rPr lang="en-US" altLang="en-US" sz="1600" b="1" dirty="0"/>
              <a:t>TCL</a:t>
            </a:r>
            <a:r>
              <a:rPr lang="en-US" altLang="en-US" sz="1600" dirty="0"/>
              <a:t>, </a:t>
            </a:r>
            <a:r>
              <a:rPr lang="en-US" altLang="en-US" sz="1600" b="1" dirty="0"/>
              <a:t>Python</a:t>
            </a:r>
            <a:r>
              <a:rPr lang="en-US" altLang="en-US" sz="1600" dirty="0"/>
              <a:t>). </a:t>
            </a:r>
            <a:endParaRPr lang="en-US" altLang="en-US" sz="1600" dirty="0">
              <a:cs typeface="Arial"/>
            </a:endParaRPr>
          </a:p>
          <a:p>
            <a:pPr eaLnBrk="1" hangingPunct="1"/>
            <a:endParaRPr lang="en-US" altLang="en-US" sz="1600"/>
          </a:p>
          <a:p>
            <a:pPr eaLnBrk="1" hangingPunct="1"/>
            <a:r>
              <a:rPr lang="en-US" altLang="en-US" sz="1600" dirty="0"/>
              <a:t>The advantages of a scripting language are usually:</a:t>
            </a:r>
            <a:endParaRPr lang="en-US" altLang="en-US" sz="1600" dirty="0">
              <a:cs typeface="Arial"/>
            </a:endParaRPr>
          </a:p>
          <a:p>
            <a:pPr lvl="1" indent="-188595" eaLnBrk="1" hangingPunct="1"/>
            <a:r>
              <a:rPr lang="en-US" altLang="en-US" sz="1400" dirty="0"/>
              <a:t>Interpreted execution: no compile and link cycle</a:t>
            </a:r>
            <a:endParaRPr lang="en-US" altLang="en-US" sz="1400" dirty="0">
              <a:cs typeface="Arial"/>
            </a:endParaRPr>
          </a:p>
          <a:p>
            <a:pPr lvl="1" indent="-188595" eaLnBrk="1" hangingPunct="1"/>
            <a:r>
              <a:rPr lang="en-US" altLang="en-US" sz="1400" dirty="0"/>
              <a:t>Weak type system: no tedious type declarations for data variables</a:t>
            </a:r>
            <a:endParaRPr lang="en-US" altLang="en-US" sz="1400" dirty="0">
              <a:cs typeface="Arial"/>
            </a:endParaRPr>
          </a:p>
          <a:p>
            <a:pPr lvl="1" indent="-188595" eaLnBrk="1" hangingPunct="1"/>
            <a:r>
              <a:rPr lang="en-US" altLang="en-US" sz="1400" dirty="0"/>
              <a:t>High-level data types: lists, dictionaries, hash-maps</a:t>
            </a:r>
            <a:endParaRPr lang="en-US" altLang="en-US" sz="1400" dirty="0">
              <a:cs typeface="Arial"/>
            </a:endParaRPr>
          </a:p>
          <a:p>
            <a:pPr lvl="1" indent="-188595" eaLnBrk="1" hangingPunct="1"/>
            <a:r>
              <a:rPr lang="en-US" altLang="en-US" sz="1400" dirty="0"/>
              <a:t>Strong support of text processing</a:t>
            </a:r>
            <a:endParaRPr lang="en-US" altLang="en-US" sz="1400" dirty="0">
              <a:cs typeface="Arial"/>
            </a:endParaRPr>
          </a:p>
          <a:p>
            <a:pPr lvl="1" indent="-188595" eaLnBrk="1" hangingPunct="1"/>
            <a:r>
              <a:rPr lang="en-US" altLang="en-US" sz="1400" dirty="0"/>
              <a:t>Easy access to operating system services: files, directories, data management systems</a:t>
            </a:r>
            <a:endParaRPr lang="en-US" altLang="en-US" sz="1400" dirty="0">
              <a:cs typeface="Arial"/>
            </a:endParaRPr>
          </a:p>
          <a:p>
            <a:pPr eaLnBrk="1" hangingPunct="1"/>
            <a:endParaRPr lang="en-US" altLang="en-US" sz="1600"/>
          </a:p>
          <a:p>
            <a:pPr eaLnBrk="1" hangingPunct="1"/>
            <a:r>
              <a:rPr lang="en-US" altLang="en-US" sz="1600" dirty="0"/>
              <a:t>However, there is typically a 5 to 10 times performance gap between an interpreted scripting language and a compiled programming language. This strong disadvantage severely limited the success of scripting languages as test bench authoring tools.</a:t>
            </a:r>
            <a:endParaRPr lang="en-US" altLang="en-US" sz="1600" dirty="0">
              <a:cs typeface="Arial"/>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2A92F7F4-10D6-FC86-55B7-466DA61C89D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5807A5-117C-4855-B918-76E197F9711C}" type="slidenum">
              <a:rPr lang="de-DE" altLang="en-US">
                <a:solidFill>
                  <a:schemeClr val="bg1"/>
                </a:solidFill>
              </a:rPr>
              <a:pPr/>
              <a:t>49</a:t>
            </a:fld>
            <a:endParaRPr lang="de-DE" altLang="en-US">
              <a:solidFill>
                <a:schemeClr val="bg1"/>
              </a:solidFill>
            </a:endParaRPr>
          </a:p>
        </p:txBody>
      </p:sp>
      <p:sp>
        <p:nvSpPr>
          <p:cNvPr id="48131" name="Rectangle 2">
            <a:extLst>
              <a:ext uri="{FF2B5EF4-FFF2-40B4-BE49-F238E27FC236}">
                <a16:creationId xmlns:a16="http://schemas.microsoft.com/office/drawing/2014/main" id="{519569F0-E7CB-D555-6D3E-E17378223FDF}"/>
              </a:ext>
            </a:extLst>
          </p:cNvPr>
          <p:cNvSpPr>
            <a:spLocks noGrp="1" noChangeArrowheads="1"/>
          </p:cNvSpPr>
          <p:nvPr>
            <p:ph type="title"/>
          </p:nvPr>
        </p:nvSpPr>
        <p:spPr/>
        <p:txBody>
          <a:bodyPr/>
          <a:lstStyle/>
          <a:p>
            <a:pPr eaLnBrk="1" hangingPunct="1"/>
            <a:r>
              <a:rPr lang="en-US" altLang="en-US"/>
              <a:t>Waveform Editors</a:t>
            </a:r>
          </a:p>
        </p:txBody>
      </p:sp>
      <p:sp>
        <p:nvSpPr>
          <p:cNvPr id="48132" name="Rectangle 3">
            <a:extLst>
              <a:ext uri="{FF2B5EF4-FFF2-40B4-BE49-F238E27FC236}">
                <a16:creationId xmlns:a16="http://schemas.microsoft.com/office/drawing/2014/main" id="{F978E87C-4AD1-7541-CA99-BF26FA226D5B}"/>
              </a:ext>
            </a:extLst>
          </p:cNvPr>
          <p:cNvSpPr>
            <a:spLocks noGrp="1" noChangeArrowheads="1"/>
          </p:cNvSpPr>
          <p:nvPr>
            <p:ph type="body" idx="1"/>
          </p:nvPr>
        </p:nvSpPr>
        <p:spPr/>
        <p:txBody>
          <a:bodyPr/>
          <a:lstStyle/>
          <a:p>
            <a:pPr eaLnBrk="1" hangingPunct="1"/>
            <a:r>
              <a:rPr lang="en-US" altLang="en-US" sz="1600"/>
              <a:t>There have been many attempts to use a graphical language to specify test bench behavior. </a:t>
            </a:r>
          </a:p>
          <a:p>
            <a:pPr eaLnBrk="1" hangingPunct="1"/>
            <a:endParaRPr lang="en-US" altLang="en-US" sz="1600"/>
          </a:p>
          <a:p>
            <a:pPr eaLnBrk="1" hangingPunct="1"/>
            <a:r>
              <a:rPr lang="en-US" altLang="en-US" sz="1600"/>
              <a:t>Waveforms or timing diagrams are a very popular method to convey expected or generated signal changes in documentation of hardware interfaces. </a:t>
            </a:r>
          </a:p>
          <a:p>
            <a:pPr eaLnBrk="1" hangingPunct="1"/>
            <a:endParaRPr lang="en-US" altLang="en-US" sz="1600"/>
          </a:p>
          <a:p>
            <a:pPr eaLnBrk="1" hangingPunct="1"/>
            <a:r>
              <a:rPr lang="en-US" altLang="en-US" sz="1600"/>
              <a:t>Consequently, waveform editors have been promising approaches for graphical test bench authoring.</a:t>
            </a:r>
          </a:p>
          <a:p>
            <a:pPr eaLnBrk="1" hangingPunct="1"/>
            <a:endParaRPr lang="en-US" altLang="en-US" sz="1600"/>
          </a:p>
          <a:p>
            <a:pPr eaLnBrk="1" hangingPunct="1"/>
            <a:r>
              <a:rPr lang="en-US" altLang="en-US" sz="1600"/>
              <a:t>One of the limitations of strictly graphical waveforms is that they only specify one scenario.</a:t>
            </a:r>
          </a:p>
          <a:p>
            <a:pPr eaLnBrk="1" hangingPunct="1"/>
            <a:endParaRPr lang="en-US" altLang="en-US" sz="1600"/>
          </a:p>
          <a:p>
            <a:pPr eaLnBrk="1" hangingPunct="1"/>
            <a:r>
              <a:rPr lang="en-US" altLang="en-US" sz="1600"/>
              <a:t>Once a more complex specification is finished, the daily maintenance of updates, such as signal name and property changes, requires typically more work in a graphical than a textual representation.</a:t>
            </a:r>
          </a:p>
          <a:p>
            <a:pPr eaLnBrk="1" hangingPunct="1"/>
            <a:endParaRPr lang="en-US" altLang="en-US" sz="1600"/>
          </a:p>
          <a:p>
            <a:pPr eaLnBrk="1" hangingPunct="1"/>
            <a:r>
              <a:rPr lang="en-US" altLang="en-US" sz="1600"/>
              <a:t>Consequently, timing diagrams and waveform editors have been limited to small design block simulation.</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6690F134-0A01-1ED3-A70C-AF1C9BA080F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95C9A-FEF0-4A36-8D3D-BB91E50A22E9}"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ABC572CC-0632-C7F2-EF78-6E865BBDE849}"/>
              </a:ext>
            </a:extLst>
          </p:cNvPr>
          <p:cNvSpPr>
            <a:spLocks noGrp="1" noChangeArrowheads="1"/>
          </p:cNvSpPr>
          <p:nvPr>
            <p:ph type="title"/>
          </p:nvPr>
        </p:nvSpPr>
        <p:spPr/>
        <p:txBody>
          <a:bodyPr/>
          <a:lstStyle/>
          <a:p>
            <a:pPr eaLnBrk="1" hangingPunct="1"/>
            <a:r>
              <a:rPr lang="en-US" altLang="en-US"/>
              <a:t>Hardware Description Languages</a:t>
            </a:r>
          </a:p>
        </p:txBody>
      </p:sp>
      <p:sp>
        <p:nvSpPr>
          <p:cNvPr id="7172" name="Rectangle 3">
            <a:extLst>
              <a:ext uri="{FF2B5EF4-FFF2-40B4-BE49-F238E27FC236}">
                <a16:creationId xmlns:a16="http://schemas.microsoft.com/office/drawing/2014/main" id="{A5E93DEC-16E6-7E69-418A-7A39469D2354}"/>
              </a:ext>
            </a:extLst>
          </p:cNvPr>
          <p:cNvSpPr>
            <a:spLocks noGrp="1" noChangeArrowheads="1"/>
          </p:cNvSpPr>
          <p:nvPr>
            <p:ph type="body" idx="1"/>
          </p:nvPr>
        </p:nvSpPr>
        <p:spPr/>
        <p:txBody>
          <a:bodyPr/>
          <a:lstStyle/>
          <a:p>
            <a:pPr eaLnBrk="1" hangingPunct="1"/>
            <a:r>
              <a:rPr lang="en-US" altLang="en-US"/>
              <a:t>Hardware description languages are the central tools for design engineers to specify the behavior and the functional and physical partitioning of a piece of hardware design.</a:t>
            </a:r>
          </a:p>
          <a:p>
            <a:pPr eaLnBrk="1" hangingPunct="1"/>
            <a:endParaRPr lang="en-US" altLang="en-US"/>
          </a:p>
          <a:p>
            <a:pPr eaLnBrk="1" hangingPunct="1"/>
            <a:r>
              <a:rPr lang="en-US" altLang="en-US"/>
              <a:t>The idea of a formal language to specify the behavior of hardware goes back to the 1960s. </a:t>
            </a:r>
          </a:p>
          <a:p>
            <a:pPr eaLnBrk="1" hangingPunct="1"/>
            <a:endParaRPr lang="en-US" altLang="en-US"/>
          </a:p>
          <a:p>
            <a:pPr eaLnBrk="1" hangingPunct="1"/>
            <a:r>
              <a:rPr lang="en-US" altLang="en-US"/>
              <a:t>Similar to the concept of a programming language, the idea was to use a formal, machine-readable syntax with well-defined semantics to allow the unambiguous specification of a given hardware design.</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1">
            <a:extLst>
              <a:ext uri="{FF2B5EF4-FFF2-40B4-BE49-F238E27FC236}">
                <a16:creationId xmlns:a16="http://schemas.microsoft.com/office/drawing/2014/main" id="{44FEF53B-4C92-A99E-E60B-AD343233265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C7E69C-6501-4C0A-85F7-FC840E60229A}" type="slidenum">
              <a:rPr lang="de-DE" altLang="en-US">
                <a:solidFill>
                  <a:schemeClr val="bg1"/>
                </a:solidFill>
              </a:rPr>
              <a:pPr/>
              <a:t>50</a:t>
            </a:fld>
            <a:endParaRPr lang="de-DE" altLang="en-US">
              <a:solidFill>
                <a:schemeClr val="bg1"/>
              </a:solidFill>
            </a:endParaRPr>
          </a:p>
        </p:txBody>
      </p:sp>
      <p:sp>
        <p:nvSpPr>
          <p:cNvPr id="49155" name="Rectangle 26">
            <a:hlinkClick r:id="rId3"/>
            <a:extLst>
              <a:ext uri="{FF2B5EF4-FFF2-40B4-BE49-F238E27FC236}">
                <a16:creationId xmlns:a16="http://schemas.microsoft.com/office/drawing/2014/main" id="{50B655C3-5829-1907-F1CE-5DFB49E7082B}"/>
              </a:ext>
            </a:extLst>
          </p:cNvPr>
          <p:cNvSpPr>
            <a:spLocks noChangeArrowheads="1"/>
          </p:cNvSpPr>
          <p:nvPr/>
        </p:nvSpPr>
        <p:spPr bwMode="auto">
          <a:xfrm>
            <a:off x="4533900" y="5100638"/>
            <a:ext cx="2066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78D70E3D-B2C5-7B7A-9D73-044C4E3CA1BD}"/>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E447A-0116-4293-A7A8-DF3E28D3596C}" type="slidenum">
              <a:rPr lang="de-DE" altLang="en-US">
                <a:solidFill>
                  <a:schemeClr val="bg1"/>
                </a:solidFill>
              </a:rPr>
              <a:pPr/>
              <a:t>6</a:t>
            </a:fld>
            <a:endParaRPr lang="de-DE" altLang="en-US">
              <a:solidFill>
                <a:schemeClr val="bg1"/>
              </a:solidFill>
            </a:endParaRPr>
          </a:p>
        </p:txBody>
      </p:sp>
      <p:sp>
        <p:nvSpPr>
          <p:cNvPr id="8195" name="Rectangle 2">
            <a:extLst>
              <a:ext uri="{FF2B5EF4-FFF2-40B4-BE49-F238E27FC236}">
                <a16:creationId xmlns:a16="http://schemas.microsoft.com/office/drawing/2014/main" id="{820C7BF9-9BFB-EA60-F3A6-968C7C5EB096}"/>
              </a:ext>
            </a:extLst>
          </p:cNvPr>
          <p:cNvSpPr>
            <a:spLocks noGrp="1" noChangeArrowheads="1"/>
          </p:cNvSpPr>
          <p:nvPr>
            <p:ph type="title"/>
          </p:nvPr>
        </p:nvSpPr>
        <p:spPr/>
        <p:txBody>
          <a:bodyPr/>
          <a:lstStyle/>
          <a:p>
            <a:pPr eaLnBrk="1" hangingPunct="1"/>
            <a:r>
              <a:rPr lang="en-US" altLang="en-US"/>
              <a:t>HDL Modeling Levels I</a:t>
            </a:r>
          </a:p>
        </p:txBody>
      </p:sp>
      <p:sp>
        <p:nvSpPr>
          <p:cNvPr id="8196" name="Rectangle 4">
            <a:extLst>
              <a:ext uri="{FF2B5EF4-FFF2-40B4-BE49-F238E27FC236}">
                <a16:creationId xmlns:a16="http://schemas.microsoft.com/office/drawing/2014/main" id="{4FCE13F9-42DC-BBCE-E552-29BE2E4C64E6}"/>
              </a:ext>
            </a:extLst>
          </p:cNvPr>
          <p:cNvSpPr>
            <a:spLocks noGrp="1" noChangeArrowheads="1"/>
          </p:cNvSpPr>
          <p:nvPr>
            <p:ph type="body" sz="half" idx="1"/>
          </p:nvPr>
        </p:nvSpPr>
        <p:spPr/>
        <p:txBody>
          <a:bodyPr/>
          <a:lstStyle/>
          <a:p>
            <a:pPr eaLnBrk="1" hangingPunct="1"/>
            <a:r>
              <a:rPr lang="en-US" altLang="en-US" sz="1400"/>
              <a:t>Aside from the pure specification of the design, the main purpose of using an HDL was always to automatically turn the HDL text into a </a:t>
            </a:r>
            <a:r>
              <a:rPr lang="en-US" altLang="en-US" sz="1400" b="1"/>
              <a:t>simulation</a:t>
            </a:r>
            <a:r>
              <a:rPr lang="en-US" altLang="en-US" sz="1400" i="1"/>
              <a:t> </a:t>
            </a:r>
            <a:r>
              <a:rPr lang="en-US" altLang="en-US" sz="1400" b="1"/>
              <a:t>model</a:t>
            </a:r>
            <a:r>
              <a:rPr lang="en-US" altLang="en-US" sz="1400"/>
              <a:t>.</a:t>
            </a:r>
          </a:p>
          <a:p>
            <a:pPr eaLnBrk="1" hangingPunct="1"/>
            <a:endParaRPr lang="en-US" altLang="en-US" sz="1400"/>
          </a:p>
          <a:p>
            <a:pPr eaLnBrk="1" hangingPunct="1"/>
            <a:r>
              <a:rPr lang="en-US" altLang="en-US" sz="1400"/>
              <a:t>Figure to the right shows the model build flow from HDL to simulation engine. </a:t>
            </a:r>
          </a:p>
          <a:p>
            <a:pPr eaLnBrk="1" hangingPunct="1"/>
            <a:endParaRPr lang="en-US" altLang="en-US" sz="1400"/>
          </a:p>
          <a:p>
            <a:pPr eaLnBrk="1" hangingPunct="1"/>
            <a:r>
              <a:rPr lang="en-US" altLang="en-US" sz="1400"/>
              <a:t>A simulation engine runs the model and lets the verification engineer interact with it at various times during the simulation.</a:t>
            </a:r>
          </a:p>
          <a:p>
            <a:pPr eaLnBrk="1" hangingPunct="1"/>
            <a:endParaRPr lang="en-US" altLang="en-US" sz="1400"/>
          </a:p>
          <a:p>
            <a:pPr eaLnBrk="1" hangingPunct="1"/>
            <a:r>
              <a:rPr lang="en-US" altLang="en-US" sz="1400"/>
              <a:t>The two main hardware description languages used in the industry today are </a:t>
            </a:r>
            <a:r>
              <a:rPr lang="en-US" altLang="en-US" sz="1400" b="1"/>
              <a:t>Verilog</a:t>
            </a:r>
            <a:r>
              <a:rPr lang="en-US" altLang="en-US" sz="1400"/>
              <a:t> and </a:t>
            </a:r>
            <a:r>
              <a:rPr lang="en-US" altLang="en-US" sz="1400" b="1"/>
              <a:t>VHDL</a:t>
            </a:r>
            <a:r>
              <a:rPr lang="en-US" altLang="en-US" sz="1400"/>
              <a:t>. </a:t>
            </a:r>
          </a:p>
          <a:p>
            <a:pPr eaLnBrk="1" hangingPunct="1"/>
            <a:endParaRPr lang="en-US" altLang="en-US" sz="1400"/>
          </a:p>
          <a:p>
            <a:pPr eaLnBrk="1" hangingPunct="1"/>
            <a:r>
              <a:rPr lang="en-US" altLang="en-US" sz="1400"/>
              <a:t>The IEEE has defined standards for both (VHDL IEEE 1076, Verilog IEEE 1364), and all major EDA vendors support both languages equally well.</a:t>
            </a:r>
          </a:p>
          <a:p>
            <a:pPr eaLnBrk="1" hangingPunct="1"/>
            <a:endParaRPr lang="en-US" altLang="en-US" sz="1400"/>
          </a:p>
          <a:p>
            <a:pPr eaLnBrk="1" hangingPunct="1"/>
            <a:endParaRPr lang="en-US" altLang="en-US" sz="1400"/>
          </a:p>
        </p:txBody>
      </p:sp>
      <p:pic>
        <p:nvPicPr>
          <p:cNvPr id="8197" name="Picture 6">
            <a:extLst>
              <a:ext uri="{FF2B5EF4-FFF2-40B4-BE49-F238E27FC236}">
                <a16:creationId xmlns:a16="http://schemas.microsoft.com/office/drawing/2014/main" id="{26573A78-1373-BF63-3839-C7B1B0C06C8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8725" y="1079500"/>
            <a:ext cx="3422650" cy="3394075"/>
          </a:xfrm>
          <a:noFill/>
          <a:extLst>
            <a:ext uri="{91240B29-F687-4F45-9708-019B960494DF}">
              <a14:hiddenLine xmlns:a14="http://schemas.microsoft.com/office/drawing/2010/main" w="12700">
                <a:solidFill>
                  <a:schemeClr val="tx1"/>
                </a:solidFill>
                <a:miter lim="800000"/>
                <a:headEnd/>
                <a:tailEnd/>
              </a14:hiddenLine>
            </a:ext>
          </a:extLst>
        </p:spPr>
      </p:pic>
      <p:sp>
        <p:nvSpPr>
          <p:cNvPr id="8198" name="Rectangle 7">
            <a:extLst>
              <a:ext uri="{FF2B5EF4-FFF2-40B4-BE49-F238E27FC236}">
                <a16:creationId xmlns:a16="http://schemas.microsoft.com/office/drawing/2014/main" id="{5A746F02-96B1-615C-2AB2-C261CD75FE6F}"/>
              </a:ext>
            </a:extLst>
          </p:cNvPr>
          <p:cNvSpPr>
            <a:spLocks noChangeArrowheads="1"/>
          </p:cNvSpPr>
          <p:nvPr/>
        </p:nvSpPr>
        <p:spPr bwMode="auto">
          <a:xfrm>
            <a:off x="5067300" y="4524375"/>
            <a:ext cx="358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This flow shows how a language-processing program (compiler) reads the hardware description language specification of a design under verification (DUV) and produces a simulation model in the end. The user can execute the compiled model by calling a simulation engine, which loads the model of the DUV and evaluates it.</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93851DB7-D66D-6204-7115-24F5EA93BC4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01D953-81AB-4255-8B8D-D00831EEBC52}"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1FC598CD-A301-FCB0-A34A-F35E1A64E808}"/>
              </a:ext>
            </a:extLst>
          </p:cNvPr>
          <p:cNvSpPr>
            <a:spLocks noGrp="1" noChangeArrowheads="1"/>
          </p:cNvSpPr>
          <p:nvPr>
            <p:ph type="title"/>
          </p:nvPr>
        </p:nvSpPr>
        <p:spPr/>
        <p:txBody>
          <a:bodyPr/>
          <a:lstStyle/>
          <a:p>
            <a:pPr eaLnBrk="1" hangingPunct="1"/>
            <a:r>
              <a:rPr lang="en-US" altLang="en-US"/>
              <a:t>HDL Modeling Levels II - Modeling Dimensions</a:t>
            </a:r>
          </a:p>
        </p:txBody>
      </p:sp>
      <p:sp>
        <p:nvSpPr>
          <p:cNvPr id="9220" name="Rectangle 6">
            <a:extLst>
              <a:ext uri="{FF2B5EF4-FFF2-40B4-BE49-F238E27FC236}">
                <a16:creationId xmlns:a16="http://schemas.microsoft.com/office/drawing/2014/main" id="{13F14DCD-450A-587B-CBEE-9D3D082DF10F}"/>
              </a:ext>
            </a:extLst>
          </p:cNvPr>
          <p:cNvSpPr>
            <a:spLocks noGrp="1" noChangeArrowheads="1"/>
          </p:cNvSpPr>
          <p:nvPr>
            <p:ph type="body" sz="half" idx="1"/>
          </p:nvPr>
        </p:nvSpPr>
        <p:spPr/>
        <p:txBody>
          <a:bodyPr/>
          <a:lstStyle/>
          <a:p>
            <a:pPr eaLnBrk="1" hangingPunct="1"/>
            <a:r>
              <a:rPr lang="en-US" altLang="en-US" sz="1400"/>
              <a:t>The main attributes of a design at the highest modeling level are its inputs and outputs and the behavior of the DUV. </a:t>
            </a:r>
          </a:p>
          <a:p>
            <a:pPr eaLnBrk="1" hangingPunct="1"/>
            <a:endParaRPr lang="en-US" altLang="en-US" sz="1400"/>
          </a:p>
          <a:p>
            <a:pPr eaLnBrk="1" hangingPunct="1"/>
            <a:r>
              <a:rPr lang="en-US" altLang="en-US" sz="1400"/>
              <a:t>One way to describe the behavior would simply be the specification of the value of input signals and the corresponding value of output signals over time.</a:t>
            </a:r>
          </a:p>
          <a:p>
            <a:pPr eaLnBrk="1" hangingPunct="1"/>
            <a:endParaRPr lang="en-US" altLang="en-US" sz="1400"/>
          </a:p>
          <a:p>
            <a:pPr eaLnBrk="1" hangingPunct="1"/>
            <a:r>
              <a:rPr lang="en-US" altLang="en-US" sz="1400"/>
              <a:t>Approaching the specification of input/output (I/O) behavior more systematically, the properties of the design block and its I/Os can be described along four different modeling dimensions.</a:t>
            </a:r>
          </a:p>
          <a:p>
            <a:pPr eaLnBrk="1" hangingPunct="1"/>
            <a:endParaRPr lang="en-US" altLang="en-US" sz="1400"/>
          </a:p>
          <a:p>
            <a:pPr eaLnBrk="1" hangingPunct="1"/>
            <a:r>
              <a:rPr lang="en-US" altLang="en-US" sz="1400"/>
              <a:t>These four modeling dimensions are shown on the figure to the right.</a:t>
            </a:r>
          </a:p>
        </p:txBody>
      </p:sp>
      <p:pic>
        <p:nvPicPr>
          <p:cNvPr id="9221" name="Picture 8">
            <a:extLst>
              <a:ext uri="{FF2B5EF4-FFF2-40B4-BE49-F238E27FC236}">
                <a16:creationId xmlns:a16="http://schemas.microsoft.com/office/drawing/2014/main" id="{03332579-B993-E22C-F4BE-98925FB021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976313"/>
            <a:ext cx="4186238" cy="3598862"/>
          </a:xfrm>
          <a:noFill/>
          <a:extLst>
            <a:ext uri="{91240B29-F687-4F45-9708-019B960494DF}">
              <a14:hiddenLine xmlns:a14="http://schemas.microsoft.com/office/drawing/2010/main" w="12700">
                <a:solidFill>
                  <a:schemeClr val="tx1"/>
                </a:solidFill>
                <a:miter lim="800000"/>
                <a:headEnd/>
                <a:tailEnd/>
              </a14:hiddenLine>
            </a:ext>
          </a:extLst>
        </p:spPr>
      </p:pic>
      <p:sp>
        <p:nvSpPr>
          <p:cNvPr id="9222" name="Rectangle 9">
            <a:extLst>
              <a:ext uri="{FF2B5EF4-FFF2-40B4-BE49-F238E27FC236}">
                <a16:creationId xmlns:a16="http://schemas.microsoft.com/office/drawing/2014/main" id="{5D1CBC31-A5D8-80B9-61BB-7F804E0FE9D2}"/>
              </a:ext>
            </a:extLst>
          </p:cNvPr>
          <p:cNvSpPr>
            <a:spLocks noChangeArrowheads="1"/>
          </p:cNvSpPr>
          <p:nvPr/>
        </p:nvSpPr>
        <p:spPr bwMode="auto">
          <a:xfrm>
            <a:off x="4445000" y="4621213"/>
            <a:ext cx="469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a:t>
            </a:r>
            <a:r>
              <a:rPr lang="en-US" altLang="en-US" sz="1000" b="1"/>
              <a:t>temporal</a:t>
            </a:r>
            <a:r>
              <a:rPr lang="en-US" altLang="en-US" sz="1000"/>
              <a:t> </a:t>
            </a:r>
            <a:r>
              <a:rPr lang="en-US" altLang="en-US" sz="1000" b="1"/>
              <a:t>dimension</a:t>
            </a:r>
            <a:r>
              <a:rPr lang="en-US" altLang="en-US" sz="1000"/>
              <a:t> deals with the timing relationship of DUV behavior. The </a:t>
            </a:r>
            <a:r>
              <a:rPr lang="en-US" altLang="en-US" sz="1000" b="1"/>
              <a:t>data</a:t>
            </a:r>
            <a:r>
              <a:rPr lang="en-US" altLang="en-US" sz="1000"/>
              <a:t> </a:t>
            </a:r>
            <a:r>
              <a:rPr lang="en-US" altLang="en-US" sz="1000" b="1"/>
              <a:t>abstraction</a:t>
            </a:r>
            <a:r>
              <a:rPr lang="en-US" altLang="en-US" sz="1000"/>
              <a:t> defines the value sets for DUV signals. The specification of the functional relationships between DUV inputs/outputs belongs into the </a:t>
            </a:r>
            <a:r>
              <a:rPr lang="en-US" altLang="en-US" sz="1000" b="1"/>
              <a:t>functional</a:t>
            </a:r>
            <a:r>
              <a:rPr lang="en-US" altLang="en-US" sz="1000"/>
              <a:t> </a:t>
            </a:r>
            <a:r>
              <a:rPr lang="en-US" altLang="en-US" sz="1000" b="1"/>
              <a:t>dimension</a:t>
            </a:r>
            <a:r>
              <a:rPr lang="en-US" altLang="en-US" sz="1000"/>
              <a:t>. The </a:t>
            </a:r>
            <a:r>
              <a:rPr lang="en-US" altLang="en-US" sz="1000" b="1"/>
              <a:t>structural</a:t>
            </a:r>
            <a:r>
              <a:rPr lang="en-US" altLang="en-US" sz="1000"/>
              <a:t> </a:t>
            </a:r>
            <a:r>
              <a:rPr lang="en-US" altLang="en-US" sz="1000" b="1"/>
              <a:t>dimension</a:t>
            </a:r>
            <a:r>
              <a:rPr lang="en-US" altLang="en-US" sz="1000"/>
              <a:t> is relevant when the designer specifies a DUV not by functional behavior but by creating a more complex DUV from simpler building blocks.</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a:extLst>
              <a:ext uri="{FF2B5EF4-FFF2-40B4-BE49-F238E27FC236}">
                <a16:creationId xmlns:a16="http://schemas.microsoft.com/office/drawing/2014/main" id="{33C80880-2648-D015-A071-B5EC454055C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145AE4-5F05-45E9-83B6-1F8DF3CDD0B9}"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EC75DB0A-FAB8-1FB4-CAA2-AD52BCF0768A}"/>
              </a:ext>
            </a:extLst>
          </p:cNvPr>
          <p:cNvSpPr>
            <a:spLocks noGrp="1" noChangeArrowheads="1"/>
          </p:cNvSpPr>
          <p:nvPr>
            <p:ph type="title"/>
          </p:nvPr>
        </p:nvSpPr>
        <p:spPr/>
        <p:txBody>
          <a:bodyPr/>
          <a:lstStyle/>
          <a:p>
            <a:pPr eaLnBrk="1" hangingPunct="1"/>
            <a:r>
              <a:rPr lang="en-US" altLang="en-US" sz="2400"/>
              <a:t>Coverage of Modeling Dimensions by VHDL and Verilog</a:t>
            </a:r>
          </a:p>
        </p:txBody>
      </p:sp>
      <p:sp>
        <p:nvSpPr>
          <p:cNvPr id="10244" name="Rectangle 4">
            <a:extLst>
              <a:ext uri="{FF2B5EF4-FFF2-40B4-BE49-F238E27FC236}">
                <a16:creationId xmlns:a16="http://schemas.microsoft.com/office/drawing/2014/main" id="{BF31F173-D99B-E7C8-1551-52B15D9C2A73}"/>
              </a:ext>
            </a:extLst>
          </p:cNvPr>
          <p:cNvSpPr>
            <a:spLocks noGrp="1" noChangeArrowheads="1"/>
          </p:cNvSpPr>
          <p:nvPr>
            <p:ph type="body" sz="half" idx="1"/>
          </p:nvPr>
        </p:nvSpPr>
        <p:spPr/>
        <p:txBody>
          <a:bodyPr/>
          <a:lstStyle/>
          <a:p>
            <a:pPr eaLnBrk="1" hangingPunct="1"/>
            <a:r>
              <a:rPr lang="en-US" altLang="en-US" sz="1400"/>
              <a:t>VHDL’s focus is decidedly on higher-levels of abstractions with its support for user-defined data-types, programming-language-like function overloading, and the support to define complex composite data types with records. </a:t>
            </a:r>
          </a:p>
          <a:p>
            <a:pPr eaLnBrk="1" hangingPunct="1"/>
            <a:endParaRPr lang="en-US" altLang="en-US" sz="1400"/>
          </a:p>
          <a:p>
            <a:pPr eaLnBrk="1" hangingPunct="1"/>
            <a:r>
              <a:rPr lang="en-US" altLang="en-US" sz="1400"/>
              <a:t>On the other hand, VHDL supports switch-level and multi-value logic only specified as open-ended user </a:t>
            </a:r>
            <a:r>
              <a:rPr lang="en-US" altLang="en-US" sz="1400" i="1"/>
              <a:t>packages </a:t>
            </a:r>
            <a:r>
              <a:rPr lang="en-US" altLang="en-US" sz="1400"/>
              <a:t>without direct language support.</a:t>
            </a:r>
          </a:p>
          <a:p>
            <a:pPr eaLnBrk="1" hangingPunct="1"/>
            <a:endParaRPr lang="en-US" altLang="en-US" sz="1400"/>
          </a:p>
          <a:p>
            <a:pPr eaLnBrk="1" hangingPunct="1"/>
            <a:r>
              <a:rPr lang="en-US" altLang="en-US" sz="1400"/>
              <a:t>Both languages excel in their flexibility to express structural decomposition and hierarchy as one would expect in an area where an HDL is most fundamentally different from a programming language.</a:t>
            </a:r>
          </a:p>
          <a:p>
            <a:pPr eaLnBrk="1" hangingPunct="1"/>
            <a:endParaRPr lang="en-US" altLang="en-US" sz="1400"/>
          </a:p>
          <a:p>
            <a:pPr eaLnBrk="1" hangingPunct="1"/>
            <a:r>
              <a:rPr lang="en-US" altLang="en-US" sz="1400"/>
              <a:t>Verilog’s built-in support for abstract events has no counterpart in VHDL, in which the designer has to model the occurrence of an event as a change of a signal value.</a:t>
            </a:r>
          </a:p>
          <a:p>
            <a:pPr eaLnBrk="1" hangingPunct="1"/>
            <a:endParaRPr lang="en-US" altLang="en-US" sz="1400"/>
          </a:p>
        </p:txBody>
      </p:sp>
      <p:pic>
        <p:nvPicPr>
          <p:cNvPr id="10245" name="Picture 7">
            <a:extLst>
              <a:ext uri="{FF2B5EF4-FFF2-40B4-BE49-F238E27FC236}">
                <a16:creationId xmlns:a16="http://schemas.microsoft.com/office/drawing/2014/main" id="{B4F62607-5368-B1A1-DCB5-CCE33C4FD37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84725" y="3449638"/>
            <a:ext cx="3986213" cy="1874837"/>
          </a:xfrm>
          <a:noFill/>
          <a:extLst>
            <a:ext uri="{91240B29-F687-4F45-9708-019B960494DF}">
              <a14:hiddenLine xmlns:a14="http://schemas.microsoft.com/office/drawing/2010/main" w="12700">
                <a:solidFill>
                  <a:schemeClr val="tx1"/>
                </a:solidFill>
                <a:miter lim="800000"/>
                <a:headEnd/>
                <a:tailEnd/>
              </a14:hiddenLine>
            </a:ext>
          </a:extLst>
        </p:spPr>
      </p:pic>
      <p:pic>
        <p:nvPicPr>
          <p:cNvPr id="10246" name="Picture 8">
            <a:extLst>
              <a:ext uri="{FF2B5EF4-FFF2-40B4-BE49-F238E27FC236}">
                <a16:creationId xmlns:a16="http://schemas.microsoft.com/office/drawing/2014/main" id="{3311AD50-1FF1-5A83-C20F-1BBF5DDD9F4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51388" y="1168400"/>
            <a:ext cx="3997325" cy="1836738"/>
          </a:xfrm>
          <a:noFill/>
          <a:extLst>
            <a:ext uri="{91240B29-F687-4F45-9708-019B960494DF}">
              <a14:hiddenLine xmlns:a14="http://schemas.microsoft.com/office/drawing/2010/main" w="12700">
                <a:solidFill>
                  <a:schemeClr val="tx1"/>
                </a:solidFill>
                <a:miter lim="800000"/>
                <a:headEnd/>
                <a:tailEnd/>
              </a14:hiddenLine>
            </a:ext>
          </a:extLst>
        </p:spPr>
      </p:pic>
      <p:sp>
        <p:nvSpPr>
          <p:cNvPr id="10247" name="Rectangle 9">
            <a:extLst>
              <a:ext uri="{FF2B5EF4-FFF2-40B4-BE49-F238E27FC236}">
                <a16:creationId xmlns:a16="http://schemas.microsoft.com/office/drawing/2014/main" id="{B9E1E81D-B803-E851-74C8-69205D578289}"/>
              </a:ext>
            </a:extLst>
          </p:cNvPr>
          <p:cNvSpPr>
            <a:spLocks noChangeArrowheads="1"/>
          </p:cNvSpPr>
          <p:nvPr/>
        </p:nvSpPr>
        <p:spPr bwMode="auto">
          <a:xfrm>
            <a:off x="5102225" y="871538"/>
            <a:ext cx="318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Coverage of modeling levels by VHDL</a:t>
            </a:r>
          </a:p>
        </p:txBody>
      </p:sp>
      <p:sp>
        <p:nvSpPr>
          <p:cNvPr id="10248" name="Rectangle 10">
            <a:extLst>
              <a:ext uri="{FF2B5EF4-FFF2-40B4-BE49-F238E27FC236}">
                <a16:creationId xmlns:a16="http://schemas.microsoft.com/office/drawing/2014/main" id="{AE0A4841-D773-F26D-161E-FFAAC6E59DFF}"/>
              </a:ext>
            </a:extLst>
          </p:cNvPr>
          <p:cNvSpPr>
            <a:spLocks noChangeArrowheads="1"/>
          </p:cNvSpPr>
          <p:nvPr/>
        </p:nvSpPr>
        <p:spPr bwMode="auto">
          <a:xfrm>
            <a:off x="5089525" y="3144838"/>
            <a:ext cx="325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Coverage of modeling levels by Verilog</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89CF8BA4-8B85-FEF4-534D-76C53BEBF7F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CD42E1-5E51-4121-A760-3E18994C598F}" type="slidenum">
              <a:rPr lang="de-DE" altLang="en-US">
                <a:solidFill>
                  <a:schemeClr val="bg1"/>
                </a:solidFill>
              </a:rPr>
              <a:pPr/>
              <a:t>9</a:t>
            </a:fld>
            <a:endParaRPr lang="de-DE" altLang="en-US">
              <a:solidFill>
                <a:schemeClr val="bg1"/>
              </a:solidFill>
            </a:endParaRPr>
          </a:p>
        </p:txBody>
      </p:sp>
      <p:sp>
        <p:nvSpPr>
          <p:cNvPr id="11267" name="Rectangle 2">
            <a:extLst>
              <a:ext uri="{FF2B5EF4-FFF2-40B4-BE49-F238E27FC236}">
                <a16:creationId xmlns:a16="http://schemas.microsoft.com/office/drawing/2014/main" id="{EE893014-AB43-0087-0D4D-F72219E818D7}"/>
              </a:ext>
            </a:extLst>
          </p:cNvPr>
          <p:cNvSpPr>
            <a:spLocks noGrp="1" noChangeArrowheads="1"/>
          </p:cNvSpPr>
          <p:nvPr>
            <p:ph type="title"/>
          </p:nvPr>
        </p:nvSpPr>
        <p:spPr/>
        <p:txBody>
          <a:bodyPr/>
          <a:lstStyle/>
          <a:p>
            <a:pPr eaLnBrk="1" hangingPunct="1"/>
            <a:r>
              <a:rPr lang="en-US" altLang="en-US"/>
              <a:t>Verification Aspects of HDLs</a:t>
            </a:r>
          </a:p>
        </p:txBody>
      </p:sp>
      <p:sp>
        <p:nvSpPr>
          <p:cNvPr id="11268" name="Rectangle 3">
            <a:extLst>
              <a:ext uri="{FF2B5EF4-FFF2-40B4-BE49-F238E27FC236}">
                <a16:creationId xmlns:a16="http://schemas.microsoft.com/office/drawing/2014/main" id="{3D9DB4B6-4F13-46D2-C895-66D7EF2E198C}"/>
              </a:ext>
            </a:extLst>
          </p:cNvPr>
          <p:cNvSpPr>
            <a:spLocks noGrp="1" noChangeArrowheads="1"/>
          </p:cNvSpPr>
          <p:nvPr>
            <p:ph type="body" idx="1"/>
          </p:nvPr>
        </p:nvSpPr>
        <p:spPr/>
        <p:txBody>
          <a:bodyPr/>
          <a:lstStyle/>
          <a:p>
            <a:pPr eaLnBrk="1" hangingPunct="1"/>
            <a:r>
              <a:rPr lang="en-US" altLang="en-US" sz="1600"/>
              <a:t>The use of HDLs in verification is not limited to the simulation of the hardware design specification (the DUV). </a:t>
            </a:r>
          </a:p>
          <a:p>
            <a:pPr eaLnBrk="1" hangingPunct="1"/>
            <a:endParaRPr lang="en-US" altLang="en-US" sz="1600"/>
          </a:p>
          <a:p>
            <a:pPr eaLnBrk="1" hangingPunct="1"/>
            <a:r>
              <a:rPr lang="en-US" altLang="en-US" sz="1600"/>
              <a:t>Modern HDLs also include constructs that support verification tasks. </a:t>
            </a:r>
          </a:p>
          <a:p>
            <a:pPr eaLnBrk="1" hangingPunct="1"/>
            <a:endParaRPr lang="en-US" altLang="en-US" sz="1600"/>
          </a:p>
          <a:p>
            <a:pPr eaLnBrk="1" hangingPunct="1"/>
            <a:r>
              <a:rPr lang="en-US" altLang="en-US" sz="1600"/>
              <a:t>The verification aspects cover two different areas: </a:t>
            </a:r>
          </a:p>
          <a:p>
            <a:pPr lvl="1" eaLnBrk="1" hangingPunct="1"/>
            <a:r>
              <a:rPr lang="en-US" altLang="en-US" sz="1400"/>
              <a:t>capturing </a:t>
            </a:r>
            <a:r>
              <a:rPr lang="en-US" altLang="en-US" sz="1400" b="1"/>
              <a:t>design</a:t>
            </a:r>
            <a:r>
              <a:rPr lang="en-US" altLang="en-US" sz="1400" i="1"/>
              <a:t> </a:t>
            </a:r>
            <a:r>
              <a:rPr lang="en-US" altLang="en-US" sz="1400" b="1"/>
              <a:t>intent </a:t>
            </a:r>
            <a:r>
              <a:rPr lang="en-US" altLang="en-US" sz="1400"/>
              <a:t>using </a:t>
            </a:r>
            <a:r>
              <a:rPr lang="en-US" altLang="en-US" sz="1400" b="1"/>
              <a:t>assertions</a:t>
            </a:r>
            <a:r>
              <a:rPr lang="en-US" altLang="en-US" sz="1400"/>
              <a:t>, and </a:t>
            </a:r>
            <a:endParaRPr lang="en-US" altLang="en-US" sz="1400" b="1"/>
          </a:p>
          <a:p>
            <a:pPr lvl="1" eaLnBrk="1" hangingPunct="1"/>
            <a:r>
              <a:rPr lang="en-US" altLang="en-US" sz="1400"/>
              <a:t>HDL features for the creation of test benches.</a:t>
            </a:r>
          </a:p>
          <a:p>
            <a:pPr eaLnBrk="1" hangingPunct="1"/>
            <a:endParaRPr lang="en-US" altLang="en-US" sz="1400"/>
          </a:p>
          <a:p>
            <a:pPr eaLnBrk="1" hangingPunct="1"/>
            <a:r>
              <a:rPr lang="en-US" altLang="en-US" sz="1600"/>
              <a:t>In this lecture we will discuss only the second area.</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7573</TotalTime>
  <Words>12561</Words>
  <Application>Microsoft Office PowerPoint</Application>
  <PresentationFormat>On-screen Show (4:3)</PresentationFormat>
  <Paragraphs>689</Paragraphs>
  <Slides>50</Slides>
  <Notes>35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Standarddesign</vt:lpstr>
      <vt:lpstr>Funkcionalna verifikacija hardvera</vt:lpstr>
      <vt:lpstr>Lecture Content</vt:lpstr>
      <vt:lpstr>HDLs and Simulation Engines</vt:lpstr>
      <vt:lpstr>Introduction</vt:lpstr>
      <vt:lpstr>Hardware Description Languages</vt:lpstr>
      <vt:lpstr>HDL Modeling Levels I</vt:lpstr>
      <vt:lpstr>HDL Modeling Levels II - Modeling Dimensions</vt:lpstr>
      <vt:lpstr>Coverage of Modeling Dimensions by VHDL and Verilog</vt:lpstr>
      <vt:lpstr>Verification Aspects of HDLs</vt:lpstr>
      <vt:lpstr>HDL Test Benches I</vt:lpstr>
      <vt:lpstr>HDL Test Benches II</vt:lpstr>
      <vt:lpstr>HDLs and Simulation Engines</vt:lpstr>
      <vt:lpstr>Simulation Engines: Introduction</vt:lpstr>
      <vt:lpstr>Speed Versus Accuracy</vt:lpstr>
      <vt:lpstr>HDLs and Simulation Engines</vt:lpstr>
      <vt:lpstr>Introduction</vt:lpstr>
      <vt:lpstr>Hierarchical Model Network I</vt:lpstr>
      <vt:lpstr>Hierarchical Model Network II</vt:lpstr>
      <vt:lpstr>Hierarchical Model Network III</vt:lpstr>
      <vt:lpstr>Model Evaluation Over Time</vt:lpstr>
      <vt:lpstr>Event-Driven Control of Model Evaluation I</vt:lpstr>
      <vt:lpstr>Event-Driven Control of Model Evaluation II</vt:lpstr>
      <vt:lpstr>Implementation Sketch of an Event-Driven Simulation Engine I</vt:lpstr>
      <vt:lpstr>Implementation Sketch of an Event-Driven Simulation Engine II</vt:lpstr>
      <vt:lpstr>Improving Simulation Performance</vt:lpstr>
      <vt:lpstr>HDLs and Simulation Engines</vt:lpstr>
      <vt:lpstr>Introduction</vt:lpstr>
      <vt:lpstr>Synchronous Design</vt:lpstr>
      <vt:lpstr>The Cycle-Based Simulation Algorithm</vt:lpstr>
      <vt:lpstr>Creating Environments</vt:lpstr>
      <vt:lpstr>Test Bench Writing Tools</vt:lpstr>
      <vt:lpstr>HDL Languages as Test Bench Tool</vt:lpstr>
      <vt:lpstr>Simple Generation Component</vt:lpstr>
      <vt:lpstr>Stim Component</vt:lpstr>
      <vt:lpstr>Verilog Test Bench</vt:lpstr>
      <vt:lpstr>Verilog Generation Component</vt:lpstr>
      <vt:lpstr>Verilog Stim Component</vt:lpstr>
      <vt:lpstr>Additional Considerations - Parameterization</vt:lpstr>
      <vt:lpstr>Additional Considerations – Debug Trace File Generation</vt:lpstr>
      <vt:lpstr>Additional Considerations – Randomization I</vt:lpstr>
      <vt:lpstr>Additional Considerations – Randomization II</vt:lpstr>
      <vt:lpstr>Random Number Generators</vt:lpstr>
      <vt:lpstr>Creating Environments</vt:lpstr>
      <vt:lpstr>High-Level Verification Languages (HVLs)</vt:lpstr>
      <vt:lpstr>Features of HVLs</vt:lpstr>
      <vt:lpstr>Additional Features of HVLs</vt:lpstr>
      <vt:lpstr>Creating Environments</vt:lpstr>
      <vt:lpstr>Scripting Languages</vt:lpstr>
      <vt:lpstr>Waveform Editors</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757</cp:revision>
  <cp:lastPrinted>2005-03-15T07:48:11Z</cp:lastPrinted>
  <dcterms:created xsi:type="dcterms:W3CDTF">2004-11-16T16:03:16Z</dcterms:created>
  <dcterms:modified xsi:type="dcterms:W3CDTF">2024-03-27T12:14:38Z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