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2"/>
  </p:notesMasterIdLst>
  <p:handoutMasterIdLst>
    <p:handoutMasterId r:id="rId53"/>
  </p:handoutMasterIdLst>
  <p:sldIdLst>
    <p:sldId id="485" r:id="rId2"/>
    <p:sldId id="594" r:id="rId3"/>
    <p:sldId id="595" r:id="rId4"/>
    <p:sldId id="643" r:id="rId5"/>
    <p:sldId id="644" r:id="rId6"/>
    <p:sldId id="645" r:id="rId7"/>
    <p:sldId id="646" r:id="rId8"/>
    <p:sldId id="647" r:id="rId9"/>
    <p:sldId id="648" r:id="rId10"/>
    <p:sldId id="649" r:id="rId11"/>
    <p:sldId id="650" r:id="rId12"/>
    <p:sldId id="651" r:id="rId13"/>
    <p:sldId id="652" r:id="rId14"/>
    <p:sldId id="653" r:id="rId15"/>
    <p:sldId id="654" r:id="rId16"/>
    <p:sldId id="655" r:id="rId17"/>
    <p:sldId id="656" r:id="rId18"/>
    <p:sldId id="657" r:id="rId19"/>
    <p:sldId id="658" r:id="rId20"/>
    <p:sldId id="659" r:id="rId21"/>
    <p:sldId id="660" r:id="rId22"/>
    <p:sldId id="661" r:id="rId23"/>
    <p:sldId id="662" r:id="rId24"/>
    <p:sldId id="685" r:id="rId25"/>
    <p:sldId id="663" r:id="rId26"/>
    <p:sldId id="664" r:id="rId27"/>
    <p:sldId id="665" r:id="rId28"/>
    <p:sldId id="666" r:id="rId29"/>
    <p:sldId id="667" r:id="rId30"/>
    <p:sldId id="668" r:id="rId31"/>
    <p:sldId id="669" r:id="rId32"/>
    <p:sldId id="670" r:id="rId33"/>
    <p:sldId id="689" r:id="rId34"/>
    <p:sldId id="672" r:id="rId35"/>
    <p:sldId id="688" r:id="rId36"/>
    <p:sldId id="671" r:id="rId37"/>
    <p:sldId id="690" r:id="rId38"/>
    <p:sldId id="673" r:id="rId39"/>
    <p:sldId id="674" r:id="rId40"/>
    <p:sldId id="675" r:id="rId41"/>
    <p:sldId id="676" r:id="rId42"/>
    <p:sldId id="677" r:id="rId43"/>
    <p:sldId id="678" r:id="rId44"/>
    <p:sldId id="679" r:id="rId45"/>
    <p:sldId id="691" r:id="rId46"/>
    <p:sldId id="680" r:id="rId47"/>
    <p:sldId id="681" r:id="rId48"/>
    <p:sldId id="682" r:id="rId49"/>
    <p:sldId id="683" r:id="rId50"/>
    <p:sldId id="684" r:id="rId51"/>
  </p:sldIdLst>
  <p:sldSz cx="9144000" cy="6858000" type="screen4x3"/>
  <p:notesSz cx="7099300" cy="10234613"/>
  <p:custDataLst>
    <p:tags r:id="rId54"/>
  </p:custData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322">
          <p15:clr>
            <a:srgbClr val="A4A3A4"/>
          </p15:clr>
        </p15:guide>
        <p15:guide id="2" pos="235">
          <p15:clr>
            <a:srgbClr val="A4A3A4"/>
          </p15:clr>
        </p15:guide>
        <p15:guide id="3" pos="1932">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A9077E-DA04-3ADC-5DD7-91E1150C4610}" v="33" dt="2026-04-15T09:51:41.2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322"/>
        <p:guide pos="235"/>
        <p:guide pos="1932"/>
      </p:guideLst>
    </p:cSldViewPr>
  </p:slideViewPr>
  <p:notesViewPr>
    <p:cSldViewPr snapToGrid="0">
      <p:cViewPr>
        <p:scale>
          <a:sx n="1" d="2"/>
          <a:sy n="1" d="2"/>
        </p:scale>
        <p:origin x="0" y="0"/>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9106" name="Rectangle 2">
            <a:extLst>
              <a:ext uri="{FF2B5EF4-FFF2-40B4-BE49-F238E27FC236}">
                <a16:creationId xmlns:a16="http://schemas.microsoft.com/office/drawing/2014/main" id="{678EE70C-67C7-B37B-E6E3-9BF57CB63531}"/>
              </a:ext>
            </a:extLst>
          </p:cNvPr>
          <p:cNvSpPr>
            <a:spLocks noGrp="1" noChangeArrowheads="1"/>
          </p:cNvSpPr>
          <p:nvPr>
            <p:ph type="hdr" sz="quarter"/>
          </p:nvPr>
        </p:nvSpPr>
        <p:spPr bwMode="auto">
          <a:xfrm>
            <a:off x="0" y="0"/>
            <a:ext cx="3049588"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t" anchorCtr="0" compatLnSpc="1">
            <a:prstTxWarp prst="textNoShape">
              <a:avLst/>
            </a:prstTxWarp>
          </a:bodyPr>
          <a:lstStyle>
            <a:lvl1pPr defTabSz="931863" eaLnBrk="1" hangingPunct="1">
              <a:defRPr sz="1300">
                <a:latin typeface="Arial" charset="0"/>
              </a:defRPr>
            </a:lvl1pPr>
          </a:lstStyle>
          <a:p>
            <a:pPr>
              <a:defRPr/>
            </a:pPr>
            <a:endParaRPr lang="en-GB"/>
          </a:p>
        </p:txBody>
      </p:sp>
      <p:sp>
        <p:nvSpPr>
          <p:cNvPr id="559107" name="Rectangle 3">
            <a:extLst>
              <a:ext uri="{FF2B5EF4-FFF2-40B4-BE49-F238E27FC236}">
                <a16:creationId xmlns:a16="http://schemas.microsoft.com/office/drawing/2014/main" id="{790B21DE-8167-F0A0-306B-8A95BA166DDD}"/>
              </a:ext>
            </a:extLst>
          </p:cNvPr>
          <p:cNvSpPr>
            <a:spLocks noGrp="1" noChangeArrowheads="1"/>
          </p:cNvSpPr>
          <p:nvPr>
            <p:ph type="dt" sz="quarter" idx="1"/>
          </p:nvPr>
        </p:nvSpPr>
        <p:spPr bwMode="auto">
          <a:xfrm>
            <a:off x="3987800" y="0"/>
            <a:ext cx="3128963"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t" anchorCtr="0" compatLnSpc="1">
            <a:prstTxWarp prst="textNoShape">
              <a:avLst/>
            </a:prstTxWarp>
          </a:bodyPr>
          <a:lstStyle>
            <a:lvl1pPr algn="r" defTabSz="931863" eaLnBrk="1" hangingPunct="1">
              <a:defRPr sz="1300">
                <a:latin typeface="Arial" charset="0"/>
              </a:defRPr>
            </a:lvl1pPr>
          </a:lstStyle>
          <a:p>
            <a:pPr>
              <a:defRPr/>
            </a:pPr>
            <a:endParaRPr lang="en-GB"/>
          </a:p>
        </p:txBody>
      </p:sp>
      <p:sp>
        <p:nvSpPr>
          <p:cNvPr id="559108" name="Rectangle 4">
            <a:extLst>
              <a:ext uri="{FF2B5EF4-FFF2-40B4-BE49-F238E27FC236}">
                <a16:creationId xmlns:a16="http://schemas.microsoft.com/office/drawing/2014/main" id="{D648A1F0-4A54-58AE-355D-3F4F0D32A2BB}"/>
              </a:ext>
            </a:extLst>
          </p:cNvPr>
          <p:cNvSpPr>
            <a:spLocks noGrp="1" noChangeArrowheads="1"/>
          </p:cNvSpPr>
          <p:nvPr>
            <p:ph type="ftr" sz="quarter" idx="2"/>
          </p:nvPr>
        </p:nvSpPr>
        <p:spPr bwMode="auto">
          <a:xfrm>
            <a:off x="0" y="9701213"/>
            <a:ext cx="3049588"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b" anchorCtr="0" compatLnSpc="1">
            <a:prstTxWarp prst="textNoShape">
              <a:avLst/>
            </a:prstTxWarp>
          </a:bodyPr>
          <a:lstStyle>
            <a:lvl1pPr defTabSz="931863" eaLnBrk="1" hangingPunct="1">
              <a:defRPr sz="1300">
                <a:latin typeface="Arial" charset="0"/>
              </a:defRPr>
            </a:lvl1pPr>
          </a:lstStyle>
          <a:p>
            <a:pPr>
              <a:defRPr/>
            </a:pPr>
            <a:endParaRPr lang="en-GB"/>
          </a:p>
        </p:txBody>
      </p:sp>
      <p:sp>
        <p:nvSpPr>
          <p:cNvPr id="559109" name="Rectangle 5">
            <a:extLst>
              <a:ext uri="{FF2B5EF4-FFF2-40B4-BE49-F238E27FC236}">
                <a16:creationId xmlns:a16="http://schemas.microsoft.com/office/drawing/2014/main" id="{277611B5-9BCB-4C2E-A1F0-7AC1548036E5}"/>
              </a:ext>
            </a:extLst>
          </p:cNvPr>
          <p:cNvSpPr>
            <a:spLocks noGrp="1" noChangeArrowheads="1"/>
          </p:cNvSpPr>
          <p:nvPr>
            <p:ph type="sldNum" sz="quarter" idx="3"/>
          </p:nvPr>
        </p:nvSpPr>
        <p:spPr bwMode="auto">
          <a:xfrm>
            <a:off x="3987800" y="9701213"/>
            <a:ext cx="3128963"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b" anchorCtr="0" compatLnSpc="1">
            <a:prstTxWarp prst="textNoShape">
              <a:avLst/>
            </a:prstTxWarp>
          </a:bodyPr>
          <a:lstStyle>
            <a:lvl1pPr algn="r" defTabSz="931863" eaLnBrk="1" hangingPunct="1">
              <a:defRPr sz="1300"/>
            </a:lvl1pPr>
          </a:lstStyle>
          <a:p>
            <a:fld id="{24587924-4A49-4D91-8AC0-3DD90DDD1EF8}"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D48C5E0-00FE-388C-5270-6DB5B47A31C6}"/>
              </a:ext>
            </a:extLst>
          </p:cNvPr>
          <p:cNvSpPr>
            <a:spLocks noGrp="1" noChangeArrowheads="1"/>
          </p:cNvSpPr>
          <p:nvPr>
            <p:ph type="hdr" sz="quarter"/>
          </p:nvPr>
        </p:nvSpPr>
        <p:spPr bwMode="auto">
          <a:xfrm>
            <a:off x="0" y="0"/>
            <a:ext cx="3074988"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t" anchorCtr="0" compatLnSpc="1">
            <a:prstTxWarp prst="textNoShape">
              <a:avLst/>
            </a:prstTxWarp>
          </a:bodyPr>
          <a:lstStyle>
            <a:lvl1pPr defTabSz="989013" eaLnBrk="1" hangingPunct="1">
              <a:defRPr sz="1400">
                <a:latin typeface="Arial" charset="0"/>
              </a:defRPr>
            </a:lvl1pPr>
          </a:lstStyle>
          <a:p>
            <a:pPr>
              <a:defRPr/>
            </a:pPr>
            <a:endParaRPr lang="en-GB"/>
          </a:p>
        </p:txBody>
      </p:sp>
      <p:sp>
        <p:nvSpPr>
          <p:cNvPr id="6147" name="Rectangle 3">
            <a:extLst>
              <a:ext uri="{FF2B5EF4-FFF2-40B4-BE49-F238E27FC236}">
                <a16:creationId xmlns:a16="http://schemas.microsoft.com/office/drawing/2014/main" id="{037FDA4D-EE69-ADEC-D5F8-2741DD526145}"/>
              </a:ext>
            </a:extLst>
          </p:cNvPr>
          <p:cNvSpPr>
            <a:spLocks noGrp="1" noChangeArrowheads="1"/>
          </p:cNvSpPr>
          <p:nvPr>
            <p:ph type="dt" idx="1"/>
          </p:nvPr>
        </p:nvSpPr>
        <p:spPr bwMode="auto">
          <a:xfrm>
            <a:off x="4024313" y="0"/>
            <a:ext cx="3074987"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t" anchorCtr="0" compatLnSpc="1">
            <a:prstTxWarp prst="textNoShape">
              <a:avLst/>
            </a:prstTxWarp>
          </a:bodyPr>
          <a:lstStyle>
            <a:lvl1pPr algn="r" defTabSz="989013" eaLnBrk="1" hangingPunct="1">
              <a:defRPr sz="1400">
                <a:latin typeface="Arial" charset="0"/>
              </a:defRPr>
            </a:lvl1pPr>
          </a:lstStyle>
          <a:p>
            <a:pPr>
              <a:defRPr/>
            </a:pPr>
            <a:endParaRPr lang="en-GB"/>
          </a:p>
        </p:txBody>
      </p:sp>
      <p:sp>
        <p:nvSpPr>
          <p:cNvPr id="50180" name="Rectangle 4">
            <a:extLst>
              <a:ext uri="{FF2B5EF4-FFF2-40B4-BE49-F238E27FC236}">
                <a16:creationId xmlns:a16="http://schemas.microsoft.com/office/drawing/2014/main" id="{9CE0B084-3248-514C-6D37-E3395798A87B}"/>
              </a:ext>
            </a:extLst>
          </p:cNvPr>
          <p:cNvSpPr>
            <a:spLocks noGrp="1" noRot="1" noChangeAspect="1" noChangeArrowheads="1" noTextEdit="1"/>
          </p:cNvSpPr>
          <p:nvPr>
            <p:ph type="sldImg" idx="2"/>
          </p:nvPr>
        </p:nvSpPr>
        <p:spPr bwMode="auto">
          <a:xfrm>
            <a:off x="992188" y="768350"/>
            <a:ext cx="5118100" cy="3838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35B9D88C-7838-4FA0-A871-F5E0017A2C68}"/>
              </a:ext>
            </a:extLst>
          </p:cNvPr>
          <p:cNvSpPr>
            <a:spLocks noGrp="1" noChangeArrowheads="1"/>
          </p:cNvSpPr>
          <p:nvPr>
            <p:ph type="body" sz="quarter" idx="3"/>
          </p:nvPr>
        </p:nvSpPr>
        <p:spPr bwMode="auto">
          <a:xfrm>
            <a:off x="947738" y="4860925"/>
            <a:ext cx="520382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t" anchorCtr="0" compatLnSpc="1">
            <a:prstTxWarp prst="textNoShape">
              <a:avLst/>
            </a:prstTxWarp>
          </a:bodyPr>
          <a:lstStyle/>
          <a:p>
            <a:pPr lvl="0"/>
            <a:r>
              <a:rPr lang="en-GB" noProof="0"/>
              <a:t>Klicken Sie, um die Formate des Vorlagentextes zu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6150" name="Rectangle 6">
            <a:extLst>
              <a:ext uri="{FF2B5EF4-FFF2-40B4-BE49-F238E27FC236}">
                <a16:creationId xmlns:a16="http://schemas.microsoft.com/office/drawing/2014/main" id="{0497A753-3A3A-729E-6D70-87410F9AFD20}"/>
              </a:ext>
            </a:extLst>
          </p:cNvPr>
          <p:cNvSpPr>
            <a:spLocks noGrp="1" noChangeArrowheads="1"/>
          </p:cNvSpPr>
          <p:nvPr>
            <p:ph type="ftr" sz="quarter" idx="4"/>
          </p:nvPr>
        </p:nvSpPr>
        <p:spPr bwMode="auto">
          <a:xfrm>
            <a:off x="0" y="97234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b" anchorCtr="0" compatLnSpc="1">
            <a:prstTxWarp prst="textNoShape">
              <a:avLst/>
            </a:prstTxWarp>
          </a:bodyPr>
          <a:lstStyle>
            <a:lvl1pPr defTabSz="989013" eaLnBrk="1" hangingPunct="1">
              <a:defRPr sz="1400">
                <a:latin typeface="Arial" charset="0"/>
              </a:defRPr>
            </a:lvl1pPr>
          </a:lstStyle>
          <a:p>
            <a:pPr>
              <a:defRPr/>
            </a:pPr>
            <a:endParaRPr lang="en-GB"/>
          </a:p>
        </p:txBody>
      </p:sp>
      <p:sp>
        <p:nvSpPr>
          <p:cNvPr id="6151" name="Rectangle 7">
            <a:extLst>
              <a:ext uri="{FF2B5EF4-FFF2-40B4-BE49-F238E27FC236}">
                <a16:creationId xmlns:a16="http://schemas.microsoft.com/office/drawing/2014/main" id="{EE79F25D-C642-88BA-123F-12612BB7756A}"/>
              </a:ext>
            </a:extLst>
          </p:cNvPr>
          <p:cNvSpPr>
            <a:spLocks noGrp="1" noChangeArrowheads="1"/>
          </p:cNvSpPr>
          <p:nvPr>
            <p:ph type="sldNum" sz="quarter" idx="5"/>
          </p:nvPr>
        </p:nvSpPr>
        <p:spPr bwMode="auto">
          <a:xfrm>
            <a:off x="4024313" y="9723438"/>
            <a:ext cx="3074987"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b" anchorCtr="0" compatLnSpc="1">
            <a:prstTxWarp prst="textNoShape">
              <a:avLst/>
            </a:prstTxWarp>
          </a:bodyPr>
          <a:lstStyle>
            <a:lvl1pPr algn="r" defTabSz="989013" eaLnBrk="1" hangingPunct="1">
              <a:defRPr sz="1400"/>
            </a:lvl1pPr>
          </a:lstStyle>
          <a:p>
            <a:fld id="{2B4A36E1-F44A-4507-8DD7-99D281321655}"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0"/>
      </a:spcAft>
      <a:defRPr sz="800" kern="1200">
        <a:solidFill>
          <a:schemeClr val="tx1"/>
        </a:solidFill>
        <a:latin typeface="Times New Roman" pitchFamily="18" charset="0"/>
        <a:ea typeface="+mn-ea"/>
        <a:cs typeface="+mn-cs"/>
      </a:defRPr>
    </a:lvl1pPr>
    <a:lvl2pPr marL="457200" algn="just" rtl="0" eaLnBrk="0" fontAlgn="base" hangingPunct="0">
      <a:spcBef>
        <a:spcPct val="30000"/>
      </a:spcBef>
      <a:spcAft>
        <a:spcPct val="0"/>
      </a:spcAft>
      <a:defRPr sz="800" kern="1200">
        <a:solidFill>
          <a:schemeClr val="tx1"/>
        </a:solidFill>
        <a:latin typeface="Times New Roman" pitchFamily="18" charset="0"/>
        <a:ea typeface="+mn-ea"/>
        <a:cs typeface="+mn-cs"/>
      </a:defRPr>
    </a:lvl2pPr>
    <a:lvl3pPr marL="914400" algn="just" rtl="0" eaLnBrk="0" fontAlgn="base" hangingPunct="0">
      <a:spcBef>
        <a:spcPct val="30000"/>
      </a:spcBef>
      <a:spcAft>
        <a:spcPct val="0"/>
      </a:spcAft>
      <a:defRPr sz="800" kern="1200">
        <a:solidFill>
          <a:schemeClr val="tx1"/>
        </a:solidFill>
        <a:latin typeface="Times New Roman" pitchFamily="18" charset="0"/>
        <a:ea typeface="+mn-ea"/>
        <a:cs typeface="+mn-cs"/>
      </a:defRPr>
    </a:lvl3pPr>
    <a:lvl4pPr marL="1371600" algn="just" rtl="0" eaLnBrk="0" fontAlgn="base" hangingPunct="0">
      <a:spcBef>
        <a:spcPct val="30000"/>
      </a:spcBef>
      <a:spcAft>
        <a:spcPct val="0"/>
      </a:spcAft>
      <a:defRPr sz="800" kern="1200">
        <a:solidFill>
          <a:schemeClr val="tx1"/>
        </a:solidFill>
        <a:latin typeface="Times New Roman" pitchFamily="18" charset="0"/>
        <a:ea typeface="+mn-ea"/>
        <a:cs typeface="+mn-cs"/>
      </a:defRPr>
    </a:lvl4pPr>
    <a:lvl5pPr marL="1828800" algn="just" rtl="0" eaLnBrk="0" fontAlgn="base" hangingPunct="0">
      <a:spcBef>
        <a:spcPct val="30000"/>
      </a:spcBef>
      <a:spcAft>
        <a:spcPct val="0"/>
      </a:spcAft>
      <a:defRPr sz="8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AE0D5170-421E-DAB6-6625-5EF5ED4C2DCE}"/>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167F7E5-EF35-4B9E-9484-7FBE12A57075}" type="slidenum">
              <a:rPr lang="en-GB" altLang="en-US"/>
              <a:pPr/>
              <a:t>1</a:t>
            </a:fld>
            <a:endParaRPr lang="en-GB" altLang="en-US"/>
          </a:p>
        </p:txBody>
      </p:sp>
      <p:sp>
        <p:nvSpPr>
          <p:cNvPr id="51203" name="Rectangle 1026">
            <a:extLst>
              <a:ext uri="{FF2B5EF4-FFF2-40B4-BE49-F238E27FC236}">
                <a16:creationId xmlns:a16="http://schemas.microsoft.com/office/drawing/2014/main" id="{51181C8A-813A-3A4C-6346-29B79C7427A7}"/>
              </a:ext>
            </a:extLst>
          </p:cNvPr>
          <p:cNvSpPr>
            <a:spLocks noGrp="1" noChangeArrowheads="1"/>
          </p:cNvSpPr>
          <p:nvPr>
            <p:ph type="body" idx="1"/>
          </p:nvPr>
        </p:nvSpPr>
        <p:spPr>
          <a:xfrm>
            <a:off x="257175" y="5465763"/>
            <a:ext cx="6657975" cy="4214812"/>
          </a:xfrm>
          <a:noFill/>
        </p:spPr>
        <p:txBody>
          <a:bodyPr lIns="93692" tIns="46848" rIns="93692" bIns="46848"/>
          <a:lstStyle/>
          <a:p>
            <a:pPr eaLnBrk="1" hangingPunct="1"/>
            <a:endParaRPr lang="en-GB" altLang="en-US"/>
          </a:p>
        </p:txBody>
      </p:sp>
      <p:sp>
        <p:nvSpPr>
          <p:cNvPr id="51204" name="Rectangle 1027">
            <a:extLst>
              <a:ext uri="{FF2B5EF4-FFF2-40B4-BE49-F238E27FC236}">
                <a16:creationId xmlns:a16="http://schemas.microsoft.com/office/drawing/2014/main" id="{088E6B6F-1892-3519-88E1-90BDC01FC2A4}"/>
              </a:ext>
            </a:extLst>
          </p:cNvPr>
          <p:cNvSpPr>
            <a:spLocks noGrp="1" noRot="1" noChangeAspect="1" noChangeArrowheads="1" noTextEdit="1"/>
          </p:cNvSpPr>
          <p:nvPr>
            <p:ph type="sldImg"/>
          </p:nvPr>
        </p:nvSpPr>
        <p:spPr>
          <a:xfrm>
            <a:off x="65088" y="0"/>
            <a:ext cx="6969125" cy="5226050"/>
          </a:xfr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41572C65-2C93-B1B8-4A6D-CA6EFB050D9E}"/>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F5A162E-CC47-4CE8-8DEE-98A755FC9014}" type="slidenum">
              <a:rPr lang="en-GB" altLang="en-US"/>
              <a:pPr/>
              <a:t>2</a:t>
            </a:fld>
            <a:endParaRPr lang="en-GB" altLang="en-US"/>
          </a:p>
        </p:txBody>
      </p:sp>
      <p:sp>
        <p:nvSpPr>
          <p:cNvPr id="52227" name="Rectangle 2">
            <a:extLst>
              <a:ext uri="{FF2B5EF4-FFF2-40B4-BE49-F238E27FC236}">
                <a16:creationId xmlns:a16="http://schemas.microsoft.com/office/drawing/2014/main" id="{27E2A066-E718-A4AC-82C0-C92A6F5FF1A2}"/>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88893979-13ED-64C1-0E4D-D0BFB9FC7B64}"/>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469C703-0F69-3BC4-D3FB-541DCF0249D0}"/>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E684E80-B55F-44FB-BA19-61D97351D5B7}" type="slidenum">
              <a:rPr lang="en-GB" altLang="en-US"/>
              <a:pPr/>
              <a:t>3</a:t>
            </a:fld>
            <a:endParaRPr lang="en-GB" altLang="en-US"/>
          </a:p>
        </p:txBody>
      </p:sp>
      <p:sp>
        <p:nvSpPr>
          <p:cNvPr id="53251" name="Rectangle 2">
            <a:extLst>
              <a:ext uri="{FF2B5EF4-FFF2-40B4-BE49-F238E27FC236}">
                <a16:creationId xmlns:a16="http://schemas.microsoft.com/office/drawing/2014/main" id="{3170B161-9FE8-8E2F-9F7E-DD8A53B9EB39}"/>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7D325CDB-C263-D669-1471-DD60E2EC839E}"/>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4</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8EF6AC6F-46F5-8C5C-800F-CEC5588F69A5}"/>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C304B4A1-522E-4485-9C98-E44CCCAF1801}" type="slidenum">
              <a:rPr lang="en-GB" altLang="en-US"/>
              <a:pPr/>
              <a:t>5</a:t>
            </a:fld>
            <a:endParaRPr lang="en-GB" altLang="en-US"/>
          </a:p>
        </p:txBody>
      </p:sp>
      <p:sp>
        <p:nvSpPr>
          <p:cNvPr id="55299" name="Rectangle 2">
            <a:extLst>
              <a:ext uri="{FF2B5EF4-FFF2-40B4-BE49-F238E27FC236}">
                <a16:creationId xmlns:a16="http://schemas.microsoft.com/office/drawing/2014/main" id="{9531AF48-57F0-0C0C-BC6C-0A24F69D1B29}"/>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B246F7D5-93E8-5D40-1E48-54E5B76C33D8}"/>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B074522D-934C-BAE9-6503-022623ECB08C}"/>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CEE06C0-9AD1-4CD0-B146-4846324760E5}" type="slidenum">
              <a:rPr lang="en-GB" altLang="en-US"/>
              <a:pPr/>
              <a:t>6</a:t>
            </a:fld>
            <a:endParaRPr lang="en-GB" altLang="en-US"/>
          </a:p>
        </p:txBody>
      </p:sp>
      <p:sp>
        <p:nvSpPr>
          <p:cNvPr id="56323" name="Rectangle 2">
            <a:extLst>
              <a:ext uri="{FF2B5EF4-FFF2-40B4-BE49-F238E27FC236}">
                <a16:creationId xmlns:a16="http://schemas.microsoft.com/office/drawing/2014/main" id="{1A10183D-28E8-74D4-C110-8C03D3610939}"/>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2B7249EB-E56D-784A-E846-E06DE4A79C37}"/>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CB5F110F-48A5-97D9-22B0-28EC6027E0DA}"/>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3A0B5B8-9BA1-4127-8289-E5F6B7D57A52}" type="slidenum">
              <a:rPr lang="en-GB" altLang="en-US"/>
              <a:pPr/>
              <a:t>7</a:t>
            </a:fld>
            <a:endParaRPr lang="en-GB" altLang="en-US"/>
          </a:p>
        </p:txBody>
      </p:sp>
      <p:sp>
        <p:nvSpPr>
          <p:cNvPr id="57347" name="Rectangle 2">
            <a:extLst>
              <a:ext uri="{FF2B5EF4-FFF2-40B4-BE49-F238E27FC236}">
                <a16:creationId xmlns:a16="http://schemas.microsoft.com/office/drawing/2014/main" id="{0588AF0D-0EBF-FCB3-D5AB-05E2A5EAC4B4}"/>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CA197CC6-7400-F379-B121-05770C4AAB91}"/>
              </a:ext>
            </a:extLst>
          </p:cNvPr>
          <p:cNvSpPr>
            <a:spLocks noGrp="1" noChangeArrowheads="1"/>
          </p:cNvSpPr>
          <p:nvPr>
            <p:ph type="body" idx="1"/>
          </p:nvPr>
        </p:nvSpPr>
        <p:spPr>
          <a:xfrm>
            <a:off x="947738" y="4808538"/>
            <a:ext cx="5203825" cy="4605337"/>
          </a:xfrm>
          <a:noFill/>
        </p:spPr>
        <p:txBody>
          <a:bodyPr/>
          <a:lstStyle/>
          <a:p>
            <a:pPr eaLnBrk="1" hangingPunct="1">
              <a:lnSpc>
                <a:spcPct val="90000"/>
              </a:lnSpc>
            </a:pPr>
            <a:r>
              <a:rPr lang="en-US" altLang="en-US"/>
              <a:t>The </a:t>
            </a:r>
            <a:r>
              <a:rPr lang="en-US" altLang="en-US" b="1"/>
              <a:t>temporal</a:t>
            </a:r>
            <a:r>
              <a:rPr lang="en-US" altLang="en-US" i="1"/>
              <a:t> </a:t>
            </a:r>
            <a:r>
              <a:rPr lang="en-US" altLang="en-US" b="1"/>
              <a:t>dimension</a:t>
            </a:r>
            <a:r>
              <a:rPr lang="en-US" altLang="en-US" i="1"/>
              <a:t> </a:t>
            </a:r>
            <a:r>
              <a:rPr lang="en-US" altLang="en-US"/>
              <a:t>is necessary to describe behavior over time, which is always observable as change of model state. The values of I/O signals or state-holding variables inside the DUV represent the state of the model. An analog simulation system lets us specify behavior in </a:t>
            </a:r>
            <a:r>
              <a:rPr lang="en-US" altLang="en-US" i="1"/>
              <a:t>continuous time</a:t>
            </a:r>
            <a:r>
              <a:rPr lang="en-US" altLang="en-US"/>
              <a:t>, fairly close to the physical model of an electrical circuit. </a:t>
            </a:r>
            <a:r>
              <a:rPr lang="en-US" altLang="en-US" i="1"/>
              <a:t>Gate and wire delays </a:t>
            </a:r>
            <a:r>
              <a:rPr lang="en-US" altLang="en-US"/>
              <a:t>are more abstract; they are the first example of discrete time in the list of increasing temporal abstraction shown in figure. They measure the time it takes to propagate changes of signal values through the elements of a model. Every change occurs abruptly at the outputs of these elements. The notion of </a:t>
            </a:r>
            <a:r>
              <a:rPr lang="en-US" altLang="en-US" i="1"/>
              <a:t>clock cycle </a:t>
            </a:r>
            <a:r>
              <a:rPr lang="en-US" altLang="en-US"/>
              <a:t>abstracts time further: on this level, we are only interested in sampling signal values at specific periodic, recurring points in time. A DUV specification uses the most abstract notion of time when it views changes of model state only as occurrences of </a:t>
            </a:r>
            <a:r>
              <a:rPr lang="en-US" altLang="en-US" i="1"/>
              <a:t>instructions </a:t>
            </a:r>
            <a:r>
              <a:rPr lang="en-US" altLang="en-US"/>
              <a:t>or </a:t>
            </a:r>
            <a:r>
              <a:rPr lang="en-US" altLang="en-US" i="1"/>
              <a:t>transactions</a:t>
            </a:r>
            <a:r>
              <a:rPr lang="en-US" altLang="en-US"/>
              <a:t>. The model is still sampled periodically, but the measure of time is the completion of units of work in the model. Finally, the most abstract notion of time knows only abstract </a:t>
            </a:r>
            <a:r>
              <a:rPr lang="en-US" altLang="en-US" i="1"/>
              <a:t>events</a:t>
            </a:r>
            <a:r>
              <a:rPr lang="en-US" altLang="en-US"/>
              <a:t>. The only concern at this level is the mere precedence of observed changes of model state. For the purpose of the level of verification discussed in this book, we will limit ourselves to </a:t>
            </a:r>
            <a:r>
              <a:rPr lang="en-US" altLang="en-US" i="1"/>
              <a:t>discrete time</a:t>
            </a:r>
            <a:r>
              <a:rPr lang="en-US" altLang="en-US"/>
              <a:t>.</a:t>
            </a:r>
          </a:p>
          <a:p>
            <a:pPr eaLnBrk="1" hangingPunct="1">
              <a:lnSpc>
                <a:spcPct val="90000"/>
              </a:lnSpc>
            </a:pPr>
            <a:r>
              <a:rPr lang="en-US" altLang="en-US"/>
              <a:t>In the dimension of </a:t>
            </a:r>
            <a:r>
              <a:rPr lang="en-US" altLang="en-US" b="1"/>
              <a:t>data abstraction</a:t>
            </a:r>
            <a:r>
              <a:rPr lang="en-US" altLang="en-US"/>
              <a:t>, it is useful to distinguish five different levels to describe model state. Again close to the physical model of a circuit is the notion of a </a:t>
            </a:r>
            <a:r>
              <a:rPr lang="en-US" altLang="en-US" i="1"/>
              <a:t>continuous </a:t>
            </a:r>
            <a:r>
              <a:rPr lang="en-US" altLang="en-US"/>
              <a:t>value, typically a voltage measure. At a level more abstract, multi-value simulation engines or HDL signal types allow for granular representations of a signal state as a multi-valued </a:t>
            </a:r>
            <a:r>
              <a:rPr lang="en-US" altLang="en-US" i="1"/>
              <a:t>“bit”</a:t>
            </a:r>
            <a:r>
              <a:rPr lang="en-US" altLang="en-US"/>
              <a:t>. A multi-valued </a:t>
            </a:r>
            <a:r>
              <a:rPr lang="en-US" altLang="en-US" i="1"/>
              <a:t>bit </a:t>
            </a:r>
            <a:r>
              <a:rPr lang="en-US" altLang="en-US"/>
              <a:t>signal or variable can assume values besides the strict binary “0” and “1”. For example, values like “</a:t>
            </a:r>
            <a:r>
              <a:rPr lang="en-US" altLang="en-US" i="1"/>
              <a:t>u</a:t>
            </a:r>
            <a:r>
              <a:rPr lang="en-US" altLang="en-US"/>
              <a:t>” or “</a:t>
            </a:r>
            <a:r>
              <a:rPr lang="en-US" altLang="en-US" i="1"/>
              <a:t>x</a:t>
            </a:r>
            <a:r>
              <a:rPr lang="en-US" altLang="en-US"/>
              <a:t>” specify the states “</a:t>
            </a:r>
            <a:r>
              <a:rPr lang="en-US" altLang="en-US" i="1"/>
              <a:t>un-initialized</a:t>
            </a:r>
            <a:r>
              <a:rPr lang="en-US" altLang="en-US"/>
              <a:t>” or “</a:t>
            </a:r>
            <a:r>
              <a:rPr lang="en-US" altLang="en-US" i="1"/>
              <a:t>unknown</a:t>
            </a:r>
            <a:r>
              <a:rPr lang="en-US" altLang="en-US"/>
              <a:t>”, respectively. Other value denotations are useful to distinguish signal strength and are helpful to simulate bus signals with multiple sources. The more abstract binary representation of </a:t>
            </a:r>
            <a:r>
              <a:rPr lang="en-US" altLang="en-US" i="1"/>
              <a:t>bit </a:t>
            </a:r>
            <a:r>
              <a:rPr lang="en-US" altLang="en-US"/>
              <a:t>is central to the type of verification discussed here. </a:t>
            </a:r>
            <a:r>
              <a:rPr lang="en-US" altLang="en-US" i="1"/>
              <a:t>Abstract values </a:t>
            </a:r>
            <a:r>
              <a:rPr lang="en-US" altLang="en-US"/>
              <a:t>are much better suited than are simple bits and collection of bits to encode the actual intention of the design and the semantic meaning implied by a signal state. However, integer, floating-point, or text string types are equally suited to serve as abstract values. From this more abstract specification, the bit encoding is a question of implementation. Finally, at the end of the list of data abstractions, </a:t>
            </a:r>
            <a:r>
              <a:rPr lang="en-US" altLang="en-US" i="1"/>
              <a:t>composite values </a:t>
            </a:r>
            <a:r>
              <a:rPr lang="en-US" altLang="en-US"/>
              <a:t>can package together several abstract values to one structured object, similar to records or C-language like </a:t>
            </a:r>
            <a:r>
              <a:rPr lang="en-US" altLang="en-US" i="1"/>
              <a:t>structs</a:t>
            </a:r>
            <a:r>
              <a:rPr lang="en-US" altLang="en-US"/>
              <a:t>, which allow users to refer to complex composite values or states in a very concise way.</a:t>
            </a:r>
          </a:p>
          <a:p>
            <a:pPr eaLnBrk="1" hangingPunct="1">
              <a:lnSpc>
                <a:spcPct val="90000"/>
              </a:lnSpc>
            </a:pPr>
            <a:r>
              <a:rPr lang="en-US" altLang="en-US"/>
              <a:t>For the specification of the behavior of a DUV, we can choose from the different abstraction levels in the </a:t>
            </a:r>
            <a:r>
              <a:rPr lang="en-US" altLang="en-US" b="1"/>
              <a:t>functional dimension</a:t>
            </a:r>
            <a:r>
              <a:rPr lang="en-US" altLang="en-US"/>
              <a:t>. Clearly related to the continuous domain in the dimensions of data abstraction and temporal abstraction is the use of </a:t>
            </a:r>
            <a:r>
              <a:rPr lang="en-US" altLang="en-US" i="1"/>
              <a:t>continuous mathematical functions </a:t>
            </a:r>
            <a:r>
              <a:rPr lang="en-US" altLang="en-US"/>
              <a:t>such as differential equations. Next, the abstractions of transistors to </a:t>
            </a:r>
            <a:r>
              <a:rPr lang="en-US" altLang="en-US" i="1"/>
              <a:t>switch-level </a:t>
            </a:r>
            <a:r>
              <a:rPr lang="en-US" altLang="en-US"/>
              <a:t>elements yield a concise model for detailed custom-circuit simulations. So-called gate-level and register-transfer models (explained below) use </a:t>
            </a:r>
            <a:r>
              <a:rPr lang="en-US" altLang="en-US" i="1"/>
              <a:t>Boolean logic </a:t>
            </a:r>
            <a:r>
              <a:rPr lang="en-US" altLang="en-US"/>
              <a:t>as the base for the specification of functional blocks built from Boolean elements. Further abstracted forms of specification use general programmed </a:t>
            </a:r>
            <a:r>
              <a:rPr lang="en-US" altLang="en-US" i="1"/>
              <a:t>algorithms </a:t>
            </a:r>
            <a:r>
              <a:rPr lang="en-US" altLang="en-US"/>
              <a:t>to define functionality. For example, a sort algorithm that sorts different key entries in a buffer can concisely use a bubble-sort subroutine regardless of how the real hardware implements the function in Boolean logic later. If our simulation system and HDL support built-in high-level data types and operators, such as matrices and their multiply operators, the behavioral function of a block can be defined most concisely with an </a:t>
            </a:r>
            <a:r>
              <a:rPr lang="en-US" altLang="en-US" i="1"/>
              <a:t>abstract mathematical formula</a:t>
            </a:r>
            <a:r>
              <a:rPr lang="en-US" altLang="en-US"/>
              <a:t>.</a:t>
            </a:r>
          </a:p>
          <a:p>
            <a:pPr eaLnBrk="1" hangingPunct="1">
              <a:lnSpc>
                <a:spcPct val="90000"/>
              </a:lnSpc>
            </a:pPr>
            <a:r>
              <a:rPr lang="en-US" altLang="en-US"/>
              <a:t>The fourth and final important dimension of our modeling taxonomy is the </a:t>
            </a:r>
            <a:r>
              <a:rPr lang="en-US" altLang="en-US" b="1"/>
              <a:t>structural dimension</a:t>
            </a:r>
            <a:r>
              <a:rPr lang="en-US" altLang="en-US"/>
              <a:t>. We can describe a design as a single amorphous </a:t>
            </a:r>
            <a:r>
              <a:rPr lang="en-US" altLang="en-US" i="1"/>
              <a:t>black box </a:t>
            </a:r>
            <a:r>
              <a:rPr lang="en-US" altLang="en-US"/>
              <a:t>without any structural content, for example, a fast Fourier transformation (FFT) design described with abstract mathematical formulas. More typical is the breakdown of a single black box to a set of interconnected </a:t>
            </a:r>
            <a:r>
              <a:rPr lang="en-US" altLang="en-US" i="1"/>
              <a:t>functional blocks </a:t>
            </a:r>
            <a:r>
              <a:rPr lang="en-US" altLang="en-US"/>
              <a:t>in a refinement step. Although such simple structural refinement implies at least two levels of hierarchy, the most granular structural partitioning uses potentially many levels of </a:t>
            </a:r>
            <a:r>
              <a:rPr lang="en-US" altLang="en-US" i="1"/>
              <a:t>detailed hierarchy</a:t>
            </a:r>
            <a:r>
              <a:rPr lang="en-US" altLang="en-US"/>
              <a:t>, all the way to a library of pre-defined primitive elements.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2F71024E-3462-8350-DDD1-DF9B5E14D203}"/>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60798CC-386B-4230-955D-B11F03949118}" type="slidenum">
              <a:rPr lang="en-GB" altLang="en-US"/>
              <a:pPr/>
              <a:t>8</a:t>
            </a:fld>
            <a:endParaRPr lang="en-GB" altLang="en-US"/>
          </a:p>
        </p:txBody>
      </p:sp>
      <p:sp>
        <p:nvSpPr>
          <p:cNvPr id="58371" name="Rectangle 2">
            <a:extLst>
              <a:ext uri="{FF2B5EF4-FFF2-40B4-BE49-F238E27FC236}">
                <a16:creationId xmlns:a16="http://schemas.microsoft.com/office/drawing/2014/main" id="{233AC0F3-5CA9-137C-3BF6-FE36481D6205}"/>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3E3B1C39-F9D5-CC71-A836-15C5D81BAD74}"/>
              </a:ext>
            </a:extLst>
          </p:cNvPr>
          <p:cNvSpPr>
            <a:spLocks noGrp="1" noChangeArrowheads="1"/>
          </p:cNvSpPr>
          <p:nvPr>
            <p:ph type="body" idx="1"/>
          </p:nvPr>
        </p:nvSpPr>
        <p:spPr>
          <a:noFill/>
        </p:spPr>
        <p:txBody>
          <a:bodyPr/>
          <a:lstStyle/>
          <a:p>
            <a:pPr eaLnBrk="1" hangingPunct="1"/>
            <a:r>
              <a:rPr lang="en-US" altLang="en-US"/>
              <a:t>Verilog covers large parts of the non-analog domain in all dimensions. Verilog has direct built-in support for switch-level modeling, which gives it a clear performance edge over VHDL in this area. VHDL’s focus is decidedly on higher-levels of abstractions with its support for user-defined data-types, programming-language-like function overloading, and the support to define complex composite data types with records. On the other hand, VHDL supports switch-level and multi-value logic only specified as open-ended user </a:t>
            </a:r>
            <a:r>
              <a:rPr lang="en-US" altLang="en-US" i="1"/>
              <a:t>packages </a:t>
            </a:r>
            <a:r>
              <a:rPr lang="en-US" altLang="en-US"/>
              <a:t>without direct language support versus the built-in but fixed capabilities of Verilog. The trade-offs between the languages are generality and flexibility versus performance.</a:t>
            </a:r>
          </a:p>
          <a:p>
            <a:pPr eaLnBrk="1" hangingPunct="1"/>
            <a:r>
              <a:rPr lang="en-US" altLang="en-US"/>
              <a:t>Both languages excel in their flexibility to express structural decomposition and hierarchy as one would expect in an area where an HDL is most fundamentally different from a programming language. After all, it is a central design technique in hardware design to build more complex hardware modules from simpler building blocks. The definition of </a:t>
            </a:r>
            <a:r>
              <a:rPr lang="en-US" altLang="en-US" i="1"/>
              <a:t>modules </a:t>
            </a:r>
            <a:r>
              <a:rPr lang="en-US" altLang="en-US"/>
              <a:t>(Verilog) or </a:t>
            </a:r>
            <a:r>
              <a:rPr lang="en-US" altLang="en-US" i="1"/>
              <a:t>entities </a:t>
            </a:r>
            <a:r>
              <a:rPr lang="en-US" altLang="en-US"/>
              <a:t>(VHDL) that represent such re-usable building blocks, their instantiation, and the interconnection of the instances via signals is a basic activity of HDL-based logic design.</a:t>
            </a:r>
          </a:p>
          <a:p>
            <a:pPr eaLnBrk="1" hangingPunct="1"/>
            <a:r>
              <a:rPr lang="en-US" altLang="en-US"/>
              <a:t>It is interesting to note that Verilog’s built-in support for abstract events has no counterpart in VHDL, in which the designer has to model the occurrence of an event as a change of a signal value.</a:t>
            </a:r>
          </a:p>
          <a:p>
            <a:pPr eaLnBrk="1" hangingPunct="1"/>
            <a:r>
              <a:rPr lang="en-US" altLang="en-US"/>
              <a:t>The IEEE standard called VHDL-AMS (IEEE 1076.1) extends VHDL to cover the continuous domains (time and data values).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E9926B56-32E8-0BE0-E096-43534DF40276}"/>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687337A-3302-482B-BA83-2B4E2CEFF49C}" type="slidenum">
              <a:rPr lang="en-GB" altLang="en-US"/>
              <a:pPr/>
              <a:t>11</a:t>
            </a:fld>
            <a:endParaRPr lang="en-GB" altLang="en-US"/>
          </a:p>
        </p:txBody>
      </p:sp>
      <p:sp>
        <p:nvSpPr>
          <p:cNvPr id="59395" name="Rectangle 2">
            <a:extLst>
              <a:ext uri="{FF2B5EF4-FFF2-40B4-BE49-F238E27FC236}">
                <a16:creationId xmlns:a16="http://schemas.microsoft.com/office/drawing/2014/main" id="{9F342C9D-E2EF-9B64-CB6F-F71E2A68AD23}"/>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54B85523-C952-0E59-88F1-C7C77E04094A}"/>
              </a:ext>
            </a:extLst>
          </p:cNvPr>
          <p:cNvSpPr>
            <a:spLocks noGrp="1" noChangeArrowheads="1"/>
          </p:cNvSpPr>
          <p:nvPr>
            <p:ph type="body" idx="1"/>
          </p:nvPr>
        </p:nvSpPr>
        <p:spPr>
          <a:noFill/>
        </p:spPr>
        <p:txBody>
          <a:bodyPr/>
          <a:lstStyle/>
          <a:p>
            <a:pPr eaLnBrk="1" hangingPunct="1"/>
            <a:r>
              <a:rPr lang="en-US" altLang="en-US"/>
              <a:t>The HDL coding for drivers and checkers does not need to satisfy any of the non-verification constraints imposed on design HDL. Therefore, the full range of HDL constructs is available. Test bench components are the area of heavy use of the higher-level, behavioral HDL constructs, which have little or no application in pure design specifications:</a:t>
            </a:r>
          </a:p>
          <a:p>
            <a:pPr lvl="1" eaLnBrk="1" hangingPunct="1"/>
            <a:r>
              <a:rPr lang="en-US" altLang="en-US"/>
              <a:t>Abstract data types, records, multi-dimensional arrays</a:t>
            </a:r>
          </a:p>
          <a:p>
            <a:pPr lvl="1" eaLnBrk="1" hangingPunct="1"/>
            <a:r>
              <a:rPr lang="en-US" altLang="en-US"/>
              <a:t>File I/O</a:t>
            </a:r>
          </a:p>
          <a:p>
            <a:pPr lvl="1" eaLnBrk="1" hangingPunct="1"/>
            <a:r>
              <a:rPr lang="en-US" altLang="en-US"/>
              <a:t>Subprograms, tasks, fork/join</a:t>
            </a:r>
          </a:p>
          <a:p>
            <a:pPr lvl="1" eaLnBrk="1" hangingPunct="1"/>
            <a:r>
              <a:rPr lang="en-US" altLang="en-US"/>
              <a:t>Dynamic memory allocation (e.g., for scoreboarding)</a:t>
            </a:r>
          </a:p>
          <a:p>
            <a:pPr eaLnBrk="1" hangingPunct="1"/>
            <a:endParaRPr lang="en-US" altLang="en-US"/>
          </a:p>
          <a:p>
            <a:pPr eaLnBrk="1" hangingPunct="1"/>
            <a:r>
              <a:rPr lang="en-US" altLang="en-US"/>
              <a:t>Most of the language features listed here are very similar to what programming languages offer. Therefore, a viable alternative to using HDL coding for test benches is the use of a general-purpose programming language that has access to the simulation model via a programming interface to the simulation engine.</a:t>
            </a:r>
          </a:p>
          <a:p>
            <a:pPr eaLnBrk="1" hangingPunct="1"/>
            <a:r>
              <a:rPr lang="en-US" altLang="en-US"/>
              <a:t>As shown in the figure, simulation engines usually offer an application-programming interface (API) that lets test bench code written in programming languages interact with the simulation engine and the model. There are even simulation engine-independent standard definitions of such interfaces. Verilog programming-language interface (PLI) is part of the language’s IEEE standard. A corresponding activity for VHDL is under way.</a:t>
            </a:r>
          </a:p>
          <a:p>
            <a:pPr eaLnBrk="1" hangingPunct="1"/>
            <a:r>
              <a:rPr lang="en-US" altLang="en-US"/>
              <a:t>The availability of standard interfaces to simulation engines and the desire to improve productivity for verification led to the development of special-purpose verification languages (Vera, e, System C languages), which use the available API or PLI of various commercial simulation engines. The focus on the verification task alone in these languages led to the development of innovative features supporting the verification task.</a:t>
            </a:r>
          </a:p>
          <a:p>
            <a:pPr eaLnBrk="1" hangingPunct="1"/>
            <a:r>
              <a:rPr lang="en-US" altLang="en-US"/>
              <a:t>The acceptance of these so-called </a:t>
            </a:r>
            <a:r>
              <a:rPr lang="en-US" altLang="en-US" i="1"/>
              <a:t>high-level verification languages </a:t>
            </a:r>
            <a:r>
              <a:rPr lang="en-US" altLang="en-US"/>
              <a:t>(HVLs) in turn created the motivation for HDL developers to add such features directly into hardware description languages. Many extensions over IEEE Verilog found in SystemVerilog are directly verification related.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80BF81B3-3F0C-7895-C1D2-CAE6CCCD0319}"/>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1771FF8-EAA6-465D-84DC-2DDB44E67D14}" type="slidenum">
              <a:rPr lang="en-GB" altLang="en-US"/>
              <a:pPr/>
              <a:t>13</a:t>
            </a:fld>
            <a:endParaRPr lang="en-GB" altLang="en-US"/>
          </a:p>
        </p:txBody>
      </p:sp>
      <p:sp>
        <p:nvSpPr>
          <p:cNvPr id="60419" name="Rectangle 2">
            <a:extLst>
              <a:ext uri="{FF2B5EF4-FFF2-40B4-BE49-F238E27FC236}">
                <a16:creationId xmlns:a16="http://schemas.microsoft.com/office/drawing/2014/main" id="{F09F4BBA-9729-2A51-0577-438F0CF8D687}"/>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2BDD0F64-6A54-04FF-5C99-623FB8BE41E2}"/>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4AF395B-2BA5-D2A6-FCA7-CA59849BE115}"/>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28C71AD-7D27-468A-A4BD-3894759115A1}" type="slidenum">
              <a:rPr lang="en-GB" altLang="en-US"/>
              <a:pPr/>
              <a:t>14</a:t>
            </a:fld>
            <a:endParaRPr lang="en-GB" altLang="en-US"/>
          </a:p>
        </p:txBody>
      </p:sp>
      <p:sp>
        <p:nvSpPr>
          <p:cNvPr id="61443" name="Rectangle 2">
            <a:extLst>
              <a:ext uri="{FF2B5EF4-FFF2-40B4-BE49-F238E27FC236}">
                <a16:creationId xmlns:a16="http://schemas.microsoft.com/office/drawing/2014/main" id="{A38F9F78-7FCE-B4CE-62E6-74A1FCE3A735}"/>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B0630F53-D55B-F49F-88D7-EAA7ED9E02BF}"/>
              </a:ext>
            </a:extLst>
          </p:cNvPr>
          <p:cNvSpPr>
            <a:spLocks noGrp="1" noChangeArrowheads="1"/>
          </p:cNvSpPr>
          <p:nvPr>
            <p:ph type="body" idx="1"/>
          </p:nvPr>
        </p:nvSpPr>
        <p:spPr>
          <a:noFill/>
        </p:spPr>
        <p:txBody>
          <a:bodyPr/>
          <a:lstStyle/>
          <a:p>
            <a:pPr eaLnBrk="1" hangingPunct="1"/>
            <a:r>
              <a:rPr lang="en-US" altLang="en-US"/>
              <a:t>A simulation engine is a central tool for the verification team, which spends a majority of the effort of the verification cycle running simulation. This part of the cycle requires the most compute resources, and therefore, it is easy to understand that the optimization of simulation efficiency is a high priority. The performance of the simulation engine is only one factor of the overall efficiency; however, it is a key factor because a verification team that can run models twice as fast can run double the amount of test cases in the same time and likely find DUV bugs faster.</a:t>
            </a:r>
          </a:p>
          <a:p>
            <a:pPr eaLnBrk="1" hangingPunct="1"/>
            <a:r>
              <a:rPr lang="en-US" altLang="en-US"/>
              <a:t>It is possible to optimize simulation efficiency from two different angles. First, a higher level of abstraction in the HDL specification of the DUV will generally result in faster simulation because the model will contain less detail that the simulation engine has to evaluate. The second method to improve simulation performance is, of course, optimizing the simulation engine itself. The optimization of simulation engine performance has been a key differentiator for EDA vendors for the past 10 years, and only recently have the performance gains achieved every year flattened out somewhat, indicating a maturation of the technology.</a:t>
            </a:r>
          </a:p>
          <a:p>
            <a:pPr eaLnBrk="1" hangingPunct="1"/>
            <a:r>
              <a:rPr lang="en-US" altLang="en-US"/>
              <a:t>Both methods to improve simulation speed can work together in synergy. When a design methodology supports a certain abstract style of HDL specification and it is possible to optimize a simulation engine very specifically toward that style, a significant improvement of speed is possible. The cycle-based simulation method discussed later is a classic example of this synergy.</a:t>
            </a:r>
          </a:p>
          <a:p>
            <a:pPr eaLnBrk="1" hangingPunct="1"/>
            <a:r>
              <a:rPr lang="en-US" altLang="en-US"/>
              <a:t>Figure illustrates the basic trade-offs for simulation engine efficiency. Different HDL modeling styles are used to characterize the choice between faster simulation with the RTL abstraction and a DUV model that exhibits a close relationship with the design implementation, down to the delay characteristics of individual gates.</a:t>
            </a:r>
          </a:p>
          <a:p>
            <a:pPr eaLnBrk="1" hangingPunct="1"/>
            <a:r>
              <a:rPr lang="en-US" altLang="en-US"/>
              <a:t>There is a fundamental goal conflict in verification between speed and accuracy. A simulation engine that is able to simulate more test cases per time can simulate a bigger part of the state space of a design. However, abstraction means that less accuracy and detailed design implementation information are contained in the model. For functional verification to rely safely on an abstract model, the design methodology must cover the verification of the implementation details otherwise. </a:t>
            </a:r>
          </a:p>
          <a:p>
            <a:pPr eaLnBrk="1" hangingPunct="1"/>
            <a:r>
              <a:rPr lang="en-US" altLang="en-US"/>
              <a:t>For example, if the design team uses logic synthesis to implement a synchronously clocked design, the verification team may not need delay simulation if a static timing tool guarantees timing verification during logic synthesis, placement, and wiring. Relieving functional simulation from the detailed delay information can lead to better simulation performance because verification can use a more abstract HDL model. However, if the designers add an asynchronous interface, it might be necessary to run at least some amount of dedicated tests against a detailed delay simulation model, which will simulate more slowly. If the verification team simulates the asynchronous interface without the exact delay information, it will likely miss error scenarios in which the hardware interfaces fail to interact correctly. In this case, the emphasis on a fast simulation model leads to the costly escape of design bugs.</a:t>
            </a:r>
          </a:p>
          <a:p>
            <a:pPr eaLnBrk="1" hangingPunct="1"/>
            <a:r>
              <a:rPr lang="en-US" altLang="en-US"/>
              <a:t>This discussion shows that it is not possible to come to a general verdict whether simulation speed or modeling accuracy is more important. It is necessary to make this choice only after a consideration of the design methodology as a whole and not just with the desire to optimize functional verification in isolation.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E9C979CE-A6C2-DE61-10D4-7F79437F7DB4}"/>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BC8D099-DE28-4B2B-951F-181CD2FC5E63}" type="slidenum">
              <a:rPr lang="en-GB" altLang="en-US"/>
              <a:pPr/>
              <a:t>16</a:t>
            </a:fld>
            <a:endParaRPr lang="en-GB" altLang="en-US"/>
          </a:p>
        </p:txBody>
      </p:sp>
      <p:sp>
        <p:nvSpPr>
          <p:cNvPr id="62467" name="Rectangle 2">
            <a:extLst>
              <a:ext uri="{FF2B5EF4-FFF2-40B4-BE49-F238E27FC236}">
                <a16:creationId xmlns:a16="http://schemas.microsoft.com/office/drawing/2014/main" id="{75713441-4BB4-E52A-852E-99487C769576}"/>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7AD6D456-2E9A-7205-A893-FC17D02F9664}"/>
              </a:ext>
            </a:extLst>
          </p:cNvPr>
          <p:cNvSpPr>
            <a:spLocks noGrp="1" noChangeArrowheads="1"/>
          </p:cNvSpPr>
          <p:nvPr>
            <p:ph type="body" idx="1"/>
          </p:nvPr>
        </p:nvSpPr>
        <p:spPr>
          <a:noFill/>
        </p:spPr>
        <p:txBody>
          <a:bodyPr/>
          <a:lstStyle/>
          <a:p>
            <a:pPr eaLnBrk="1" hangingPunct="1"/>
            <a:r>
              <a:rPr lang="en-US" altLang="en-US"/>
              <a:t>The </a:t>
            </a:r>
            <a:r>
              <a:rPr lang="en-US" altLang="en-US" b="1"/>
              <a:t>event-driven</a:t>
            </a:r>
            <a:r>
              <a:rPr lang="en-US" altLang="en-US" i="1"/>
              <a:t> </a:t>
            </a:r>
            <a:r>
              <a:rPr lang="en-US" altLang="en-US"/>
              <a:t>simulation scheme is the most popular and broadly known simulation algorithm and reaches far beyond just simulation of digital hardware designs. Most simulation systems have used </a:t>
            </a:r>
            <a:r>
              <a:rPr lang="en-US" altLang="en-US" b="1"/>
              <a:t>discrete</a:t>
            </a:r>
            <a:r>
              <a:rPr lang="en-US" altLang="en-US"/>
              <a:t> </a:t>
            </a:r>
            <a:r>
              <a:rPr lang="en-US" altLang="en-US" b="1"/>
              <a:t>event-driven</a:t>
            </a:r>
            <a:r>
              <a:rPr lang="en-US" altLang="en-US"/>
              <a:t> approaches since the 1960s. This simulation scheme is very general, which explains its wide applicability. Every event-driven model consists of a network of blocks interconnected with each other. The interconnections, sometimes called </a:t>
            </a:r>
            <a:r>
              <a:rPr lang="en-US" altLang="en-US" b="1"/>
              <a:t>channels</a:t>
            </a:r>
            <a:r>
              <a:rPr lang="en-US" altLang="en-US" i="1"/>
              <a:t> </a:t>
            </a:r>
            <a:r>
              <a:rPr lang="en-US" altLang="en-US"/>
              <a:t>or </a:t>
            </a:r>
            <a:r>
              <a:rPr lang="en-US" altLang="en-US" b="1"/>
              <a:t>signals</a:t>
            </a:r>
            <a:r>
              <a:rPr lang="en-US" altLang="en-US"/>
              <a:t>, transport information between the blocks, flowing from block outputs to inputs of other blocks. It is the function of each block to process the information presented at its inputs. This may result in the change of the internal state of a block or in the transfer of new information to the block’s outputs. We call such a transfer an </a:t>
            </a:r>
            <a:r>
              <a:rPr lang="en-US" altLang="en-US" b="1"/>
              <a:t>event</a:t>
            </a:r>
            <a:r>
              <a:rPr lang="en-US" altLang="en-US"/>
              <a:t>. The general event-driven scheme does not define how the user specifies the function of a block. This can occur via a special-purpose simulation language, a programming language, or an HDL. The event-driven simulation engine has a structural view of the model: the block/interconnect topology or </a:t>
            </a:r>
            <a:r>
              <a:rPr lang="en-US" altLang="en-US" b="1"/>
              <a:t>model</a:t>
            </a:r>
            <a:r>
              <a:rPr lang="en-US" altLang="en-US" i="1"/>
              <a:t> </a:t>
            </a:r>
            <a:r>
              <a:rPr lang="en-US" altLang="en-US" b="1"/>
              <a:t>network</a:t>
            </a:r>
            <a:r>
              <a:rPr lang="en-US" altLang="en-US"/>
              <a:t>. By using this view of the model network, the simulation engine activates a block whenever an event occurs on its inputs. In this scheme, the engine takes notice of the events propagating through the network, activating only those blocks affected by the event flow. This is the essence of the event-driven simulation scheme. An alternative scheme, for example, could call all blocks of the model network round robin, making sure to activate every block function during every such cycle through the model. The event-driven simulation, on the other hand, activates only those parts of the model that need to process new input data. Skipping the activation of blocks whose inputs show no events promises superior simulation performance, which is the reason why event-driven simulation is so attractive in many areas.</a:t>
            </a:r>
          </a:p>
          <a:p>
            <a:pPr eaLnBrk="1" hangingPunct="1"/>
            <a:r>
              <a:rPr lang="en-US" altLang="en-US"/>
              <a:t>The following slides discuss how the functionality and structure of HDL models map to the event-driven simulation algorithm.</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7DD4DEEE-4DEF-BF69-D009-ADFCFE4F3BD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5A1B409-1A74-43A4-B3EB-BAA54E93624F}" type="slidenum">
              <a:rPr lang="en-GB" altLang="en-US"/>
              <a:pPr/>
              <a:t>17</a:t>
            </a:fld>
            <a:endParaRPr lang="en-GB" altLang="en-US"/>
          </a:p>
        </p:txBody>
      </p:sp>
      <p:sp>
        <p:nvSpPr>
          <p:cNvPr id="63491" name="Rectangle 2">
            <a:extLst>
              <a:ext uri="{FF2B5EF4-FFF2-40B4-BE49-F238E27FC236}">
                <a16:creationId xmlns:a16="http://schemas.microsoft.com/office/drawing/2014/main" id="{4F6C5669-9703-9399-14ED-BDE5320DC827}"/>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8947FBD9-140F-503A-BDB5-5EE66FA9E4C2}"/>
              </a:ext>
            </a:extLst>
          </p:cNvPr>
          <p:cNvSpPr>
            <a:spLocks noGrp="1" noChangeArrowheads="1"/>
          </p:cNvSpPr>
          <p:nvPr>
            <p:ph type="body" idx="1"/>
          </p:nvPr>
        </p:nvSpPr>
        <p:spPr>
          <a:noFill/>
        </p:spPr>
        <p:txBody>
          <a:bodyPr/>
          <a:lstStyle/>
          <a:p>
            <a:pPr eaLnBrk="1" hangingPunct="1"/>
            <a:r>
              <a:rPr lang="en-US" altLang="en-US"/>
              <a:t>Figure demonstrates the structural refinement process as a hierarchy tree diagram for an example. </a:t>
            </a:r>
            <a:r>
              <a:rPr lang="en-US" altLang="en-US" i="1"/>
              <a:t>Model A </a:t>
            </a:r>
            <a:r>
              <a:rPr lang="en-US" altLang="en-US"/>
              <a:t>contains blocks </a:t>
            </a:r>
            <a:r>
              <a:rPr lang="en-US" altLang="en-US" i="1"/>
              <a:t>B</a:t>
            </a:r>
            <a:r>
              <a:rPr lang="en-US" altLang="en-US"/>
              <a:t>, </a:t>
            </a:r>
            <a:r>
              <a:rPr lang="en-US" altLang="en-US" i="1"/>
              <a:t>C</a:t>
            </a:r>
            <a:r>
              <a:rPr lang="en-US" altLang="en-US"/>
              <a:t>, and </a:t>
            </a:r>
            <a:r>
              <a:rPr lang="en-US" altLang="en-US" i="1"/>
              <a:t>D </a:t>
            </a:r>
            <a:r>
              <a:rPr lang="en-US" altLang="en-US"/>
              <a:t>on the next level of detail. Blocks </a:t>
            </a:r>
            <a:r>
              <a:rPr lang="en-US" altLang="en-US" i="1"/>
              <a:t>B </a:t>
            </a:r>
            <a:r>
              <a:rPr lang="en-US" altLang="en-US"/>
              <a:t>and </a:t>
            </a:r>
            <a:r>
              <a:rPr lang="en-US" altLang="en-US" i="1"/>
              <a:t>C </a:t>
            </a:r>
            <a:r>
              <a:rPr lang="en-US" altLang="en-US"/>
              <a:t>themselves are partitioned into two or three sub-blocks, respectively. The top level of the hierarchy is the root; the blocks </a:t>
            </a:r>
            <a:r>
              <a:rPr lang="en-US" altLang="en-US" i="1"/>
              <a:t>D</a:t>
            </a:r>
            <a:r>
              <a:rPr lang="en-US" altLang="en-US"/>
              <a:t>, </a:t>
            </a:r>
            <a:r>
              <a:rPr lang="en-US" altLang="en-US" i="1"/>
              <a:t>B1</a:t>
            </a:r>
            <a:r>
              <a:rPr lang="en-US" altLang="en-US"/>
              <a:t>, </a:t>
            </a:r>
            <a:r>
              <a:rPr lang="en-US" altLang="en-US" i="1"/>
              <a:t>B2</a:t>
            </a:r>
            <a:r>
              <a:rPr lang="en-US" altLang="en-US"/>
              <a:t>, </a:t>
            </a:r>
            <a:r>
              <a:rPr lang="en-US" altLang="en-US" i="1"/>
              <a:t>C1</a:t>
            </a:r>
            <a:r>
              <a:rPr lang="en-US" altLang="en-US"/>
              <a:t>, </a:t>
            </a:r>
            <a:r>
              <a:rPr lang="en-US" altLang="en-US" i="1"/>
              <a:t>C2</a:t>
            </a:r>
            <a:r>
              <a:rPr lang="en-US" altLang="en-US"/>
              <a:t>, </a:t>
            </a:r>
            <a:r>
              <a:rPr lang="en-US" altLang="en-US" i="1"/>
              <a:t>C3 </a:t>
            </a:r>
            <a:r>
              <a:rPr lang="en-US" altLang="en-US"/>
              <a:t>are the leaf-level nodes. By definition, leaf-level nodes have no further structural refinement, and therefore, their functional specification is contained in one VHDL entity/architecture or Verilog module without any instances of lower-level entity/architectures or modules. The root of every sub-hierarchy (</a:t>
            </a:r>
            <a:r>
              <a:rPr lang="en-US" altLang="en-US" i="1"/>
              <a:t>A</a:t>
            </a:r>
            <a:r>
              <a:rPr lang="en-US" altLang="en-US"/>
              <a:t>, </a:t>
            </a:r>
            <a:r>
              <a:rPr lang="en-US" altLang="en-US" i="1"/>
              <a:t>B</a:t>
            </a:r>
            <a:r>
              <a:rPr lang="en-US" altLang="en-US"/>
              <a:t>, </a:t>
            </a:r>
            <a:r>
              <a:rPr lang="en-US" altLang="en-US" i="1"/>
              <a:t>C</a:t>
            </a:r>
            <a:r>
              <a:rPr lang="en-US" altLang="en-US"/>
              <a:t>) contains the instances of the lower levels and potentially functional HDL code.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1E2A4979-4530-EF5B-95E8-A9CD9C2C6242}"/>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BBF792DF-8768-4CDD-A805-4321A900312E}" type="slidenum">
              <a:rPr lang="en-GB" altLang="en-US"/>
              <a:pPr/>
              <a:t>18</a:t>
            </a:fld>
            <a:endParaRPr lang="en-GB" altLang="en-US"/>
          </a:p>
        </p:txBody>
      </p:sp>
      <p:sp>
        <p:nvSpPr>
          <p:cNvPr id="64515" name="Rectangle 2">
            <a:extLst>
              <a:ext uri="{FF2B5EF4-FFF2-40B4-BE49-F238E27FC236}">
                <a16:creationId xmlns:a16="http://schemas.microsoft.com/office/drawing/2014/main" id="{C0F8B89B-A601-F6F3-1EFA-D5C7062471CA}"/>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3CDE74DE-46B9-5319-C1A7-9484C623A5E3}"/>
              </a:ext>
            </a:extLst>
          </p:cNvPr>
          <p:cNvSpPr>
            <a:spLocks noGrp="1" noChangeArrowheads="1"/>
          </p:cNvSpPr>
          <p:nvPr>
            <p:ph type="body" idx="1"/>
          </p:nvPr>
        </p:nvSpPr>
        <p:spPr>
          <a:noFill/>
        </p:spPr>
        <p:txBody>
          <a:bodyPr/>
          <a:lstStyle/>
          <a:p>
            <a:pPr eaLnBrk="1" hangingPunct="1"/>
            <a:r>
              <a:rPr lang="en-US" altLang="en-US"/>
              <a:t>Figure shows the same model hierarchy, </a:t>
            </a:r>
            <a:r>
              <a:rPr lang="en-US" altLang="en-US" i="1"/>
              <a:t>Model A</a:t>
            </a:r>
            <a:r>
              <a:rPr lang="en-US" altLang="en-US"/>
              <a:t>, using a dataflow model network diagram. In addition to the component hierarchy, this representation shows the flow of information, the signal flow between the different model components, and levels of hierarchy. Consider, for example, the first model input </a:t>
            </a:r>
            <a:r>
              <a:rPr lang="en-US" altLang="en-US" i="1"/>
              <a:t>i1</a:t>
            </a:r>
            <a:r>
              <a:rPr lang="en-US" altLang="en-US"/>
              <a:t>. It is a primary input, an input port of </a:t>
            </a:r>
            <a:r>
              <a:rPr lang="en-US" altLang="en-US" i="1"/>
              <a:t>Model A </a:t>
            </a:r>
            <a:r>
              <a:rPr lang="en-US" altLang="en-US"/>
              <a:t>itself. A signal </a:t>
            </a:r>
            <a:r>
              <a:rPr lang="en-US" altLang="en-US" i="1"/>
              <a:t>s1 </a:t>
            </a:r>
            <a:r>
              <a:rPr lang="en-US" altLang="en-US"/>
              <a:t>connects this port to the first input port of block B, which in turn drives signal </a:t>
            </a:r>
            <a:r>
              <a:rPr lang="en-US" altLang="en-US" i="1"/>
              <a:t>s2, </a:t>
            </a:r>
            <a:r>
              <a:rPr lang="en-US" altLang="en-US"/>
              <a:t>which connects to the first port of block </a:t>
            </a:r>
            <a:r>
              <a:rPr lang="en-US" altLang="en-US" i="1"/>
              <a:t>B1</a:t>
            </a:r>
            <a:r>
              <a:rPr lang="en-US" altLang="en-US"/>
              <a:t>. Inside </a:t>
            </a:r>
            <a:r>
              <a:rPr lang="en-US" altLang="en-US" i="1"/>
              <a:t>B1</a:t>
            </a:r>
            <a:r>
              <a:rPr lang="en-US" altLang="en-US"/>
              <a:t>, this port drives signal </a:t>
            </a:r>
            <a:r>
              <a:rPr lang="en-US" altLang="en-US" i="1"/>
              <a:t>s3</a:t>
            </a:r>
            <a:r>
              <a:rPr lang="en-US" altLang="en-US"/>
              <a:t>, the only visible signal inside the diagram of that block.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D9DDFB77-225B-77E6-4C57-41B874BCF843}"/>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A8D9BF01-71B8-4962-8B84-D9FC570D64DE}" type="slidenum">
              <a:rPr lang="en-GB" altLang="en-US"/>
              <a:pPr/>
              <a:t>19</a:t>
            </a:fld>
            <a:endParaRPr lang="en-GB" altLang="en-US"/>
          </a:p>
        </p:txBody>
      </p:sp>
      <p:sp>
        <p:nvSpPr>
          <p:cNvPr id="65539" name="Rectangle 2">
            <a:extLst>
              <a:ext uri="{FF2B5EF4-FFF2-40B4-BE49-F238E27FC236}">
                <a16:creationId xmlns:a16="http://schemas.microsoft.com/office/drawing/2014/main" id="{D5A24C79-1E5D-345C-E702-9271793D9375}"/>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4514D744-5619-274C-146A-C367238019FC}"/>
              </a:ext>
            </a:extLst>
          </p:cNvPr>
          <p:cNvSpPr>
            <a:spLocks noGrp="1" noChangeArrowheads="1"/>
          </p:cNvSpPr>
          <p:nvPr>
            <p:ph type="body" idx="1"/>
          </p:nvPr>
        </p:nvSpPr>
        <p:spPr>
          <a:noFill/>
        </p:spPr>
        <p:txBody>
          <a:bodyPr/>
          <a:lstStyle/>
          <a:p>
            <a:pPr eaLnBrk="1" hangingPunct="1"/>
            <a:r>
              <a:rPr lang="en-US" altLang="en-US"/>
              <a:t>Changes of signal values designate events in the model. The model time orders events relative to each other; that is, it is important to be able to tell whether a particular event happened before another event or if it caused another event. Therefore, it is possible to look at the discrete time steps in above figure as points at which the simulation engine calculates or </a:t>
            </a:r>
            <a:r>
              <a:rPr lang="en-US" altLang="en-US" i="1"/>
              <a:t>samples </a:t>
            </a:r>
            <a:r>
              <a:rPr lang="en-US" altLang="en-US"/>
              <a:t>the model state.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F30F6A47-22FE-995A-4BFD-F36F7E865F70}"/>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99BB3DA-4444-43A6-A531-613BFE04309C}" type="slidenum">
              <a:rPr lang="en-GB" altLang="en-US"/>
              <a:pPr/>
              <a:t>20</a:t>
            </a:fld>
            <a:endParaRPr lang="en-GB" altLang="en-US"/>
          </a:p>
        </p:txBody>
      </p:sp>
      <p:sp>
        <p:nvSpPr>
          <p:cNvPr id="66563" name="Rectangle 2">
            <a:extLst>
              <a:ext uri="{FF2B5EF4-FFF2-40B4-BE49-F238E27FC236}">
                <a16:creationId xmlns:a16="http://schemas.microsoft.com/office/drawing/2014/main" id="{22CD88D2-1A31-52B9-ADE5-98BE64BA38A2}"/>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215184A2-1DAC-D462-317E-C6C47D661149}"/>
              </a:ext>
            </a:extLst>
          </p:cNvPr>
          <p:cNvSpPr>
            <a:spLocks noGrp="1" noChangeArrowheads="1"/>
          </p:cNvSpPr>
          <p:nvPr>
            <p:ph type="body" idx="1"/>
          </p:nvPr>
        </p:nvSpPr>
        <p:spPr>
          <a:noFill/>
        </p:spPr>
        <p:txBody>
          <a:bodyPr/>
          <a:lstStyle/>
          <a:p>
            <a:pPr eaLnBrk="1" hangingPunct="1"/>
            <a:r>
              <a:rPr lang="en-US" altLang="en-US"/>
              <a:t>There are two fundamentally different algorithms to control simulation over time as specified in the top figure.</a:t>
            </a:r>
          </a:p>
          <a:p>
            <a:pPr eaLnBrk="1" hangingPunct="1"/>
            <a:r>
              <a:rPr lang="en-US" altLang="en-US"/>
              <a:t>Algorithm 1 is useful only if it is very likely that at every evaluation time there are new values to be calculated. Clearly, compute power would be wasted if the model was simply in a steady state at many evaluation points, and the simulation engine had to evaluate the entire model only to find out that no signal update work has to be done. </a:t>
            </a:r>
          </a:p>
          <a:p>
            <a:pPr eaLnBrk="1" hangingPunct="1"/>
            <a:r>
              <a:rPr lang="en-US" altLang="en-US"/>
              <a:t>Algorithm 2 can only function if the simulation engine has knowledge about which events it has to evaluate at the current time or any point in future model time. The model objects (blocks and signals) need to notify the simulation engine about future changes. This notification about change or update information is called </a:t>
            </a:r>
            <a:r>
              <a:rPr lang="en-US" altLang="en-US" b="1"/>
              <a:t>scheduling</a:t>
            </a:r>
            <a:r>
              <a:rPr lang="en-US" altLang="en-US"/>
              <a:t>. By using the scheduling information, the simulation engine is able to skip time intervals during which no work is scheduled, a performance advantage for the simulation.</a:t>
            </a:r>
          </a:p>
          <a:p>
            <a:pPr eaLnBrk="1" hangingPunct="1"/>
            <a:r>
              <a:rPr lang="en-US" altLang="en-US"/>
              <a:t>Bottom figure shows a classic example of HDL constructs that contain explicit scheduling information for events the simulation engine has to execute at a future model time. It illustrates a simple sequential process specifying the function of an oscillator block. The behavioral code for process </a:t>
            </a:r>
            <a:r>
              <a:rPr lang="en-US" altLang="en-US" i="1"/>
              <a:t>oscillator </a:t>
            </a:r>
            <a:r>
              <a:rPr lang="en-US" altLang="en-US"/>
              <a:t>iterates endlessly between setting the signal </a:t>
            </a:r>
            <a:r>
              <a:rPr lang="en-US" altLang="en-US" i="1"/>
              <a:t>clock </a:t>
            </a:r>
            <a:r>
              <a:rPr lang="en-US" altLang="en-US"/>
              <a:t>to “</a:t>
            </a:r>
            <a:r>
              <a:rPr lang="en-US" altLang="en-US" i="1"/>
              <a:t>0</a:t>
            </a:r>
            <a:r>
              <a:rPr lang="en-US" altLang="en-US"/>
              <a:t>” and “</a:t>
            </a:r>
            <a:r>
              <a:rPr lang="en-US" altLang="en-US" i="1"/>
              <a:t>1</a:t>
            </a:r>
            <a:r>
              <a:rPr lang="en-US" altLang="en-US"/>
              <a:t>”. After each update, the process suspends control to the simulation engine for the specified amount of model time. The HDL model code relinquishes control and delegates the scheduled future action to the simulation engine. It is part of the semantic rules in the LRM of VHDL to support Algorithm 2 in any implementation of a simulation engine.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81E105CC-238D-4514-F66C-C39DF0C5B7F6}"/>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A1C4CCF-25CB-4926-8631-629FEF8579DB}" type="slidenum">
              <a:rPr lang="en-GB" altLang="en-US"/>
              <a:pPr/>
              <a:t>21</a:t>
            </a:fld>
            <a:endParaRPr lang="en-GB" altLang="en-US"/>
          </a:p>
        </p:txBody>
      </p:sp>
      <p:sp>
        <p:nvSpPr>
          <p:cNvPr id="67587" name="Rectangle 2">
            <a:extLst>
              <a:ext uri="{FF2B5EF4-FFF2-40B4-BE49-F238E27FC236}">
                <a16:creationId xmlns:a16="http://schemas.microsoft.com/office/drawing/2014/main" id="{E7A306E6-879E-EF71-95F1-80BFCB37185D}"/>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019651B9-0352-78D1-5ED5-0D346939DAEF}"/>
              </a:ext>
            </a:extLst>
          </p:cNvPr>
          <p:cNvSpPr>
            <a:spLocks noGrp="1" noChangeArrowheads="1"/>
          </p:cNvSpPr>
          <p:nvPr>
            <p:ph type="body" idx="1"/>
          </p:nvPr>
        </p:nvSpPr>
        <p:spPr>
          <a:noFill/>
        </p:spPr>
        <p:txBody>
          <a:bodyPr/>
          <a:lstStyle/>
          <a:p>
            <a:pPr eaLnBrk="1" hangingPunct="1"/>
            <a:r>
              <a:rPr lang="en-US" altLang="en-US"/>
              <a:t>Now that we decided how the engine advances time during a simulation, the next question is how the engine controls the evaluation of model updates.</a:t>
            </a:r>
          </a:p>
          <a:p>
            <a:pPr eaLnBrk="1" hangingPunct="1"/>
            <a:r>
              <a:rPr lang="en-US" altLang="en-US"/>
              <a:t>Going back to the example for a hierarchical network model of Slide 18 (shown here with mark-ups in the top figure), we assume, as an example, that a specific update occurs on the input </a:t>
            </a:r>
            <a:r>
              <a:rPr lang="en-US" altLang="en-US" i="1"/>
              <a:t>i2</a:t>
            </a:r>
            <a:r>
              <a:rPr lang="en-US" altLang="en-US"/>
              <a:t>. Several of the key model update events are marked with the numbers 1 to 5 highlighted with shaded circles. The change event of </a:t>
            </a:r>
            <a:r>
              <a:rPr lang="en-US" altLang="en-US" i="1"/>
              <a:t>s7 </a:t>
            </a:r>
            <a:r>
              <a:rPr lang="en-US" altLang="en-US"/>
              <a:t>(</a:t>
            </a:r>
            <a:r>
              <a:rPr lang="en-US" altLang="en-US" i="1"/>
              <a:t>1</a:t>
            </a:r>
            <a:r>
              <a:rPr lang="en-US" altLang="en-US"/>
              <a:t>) propagates over time in a series of signal changes through the network until it concludes with an output signal change of </a:t>
            </a:r>
            <a:r>
              <a:rPr lang="en-US" altLang="en-US" i="1"/>
              <a:t>s13 </a:t>
            </a:r>
            <a:r>
              <a:rPr lang="en-US" altLang="en-US"/>
              <a:t>(</a:t>
            </a:r>
            <a:r>
              <a:rPr lang="en-US" altLang="en-US" i="1"/>
              <a:t>5</a:t>
            </a:r>
            <a:r>
              <a:rPr lang="en-US" altLang="en-US"/>
              <a:t>).</a:t>
            </a:r>
          </a:p>
          <a:p>
            <a:pPr eaLnBrk="1" hangingPunct="1"/>
            <a:r>
              <a:rPr lang="en-US" altLang="en-US"/>
              <a:t>Initially, after a series of signal changes (</a:t>
            </a:r>
            <a:r>
              <a:rPr lang="en-US" altLang="en-US" i="1"/>
              <a:t>s7</a:t>
            </a:r>
            <a:r>
              <a:rPr lang="en-US" altLang="en-US"/>
              <a:t>, </a:t>
            </a:r>
            <a:r>
              <a:rPr lang="en-US" altLang="en-US" i="1"/>
              <a:t>s8</a:t>
            </a:r>
            <a:r>
              <a:rPr lang="en-US" altLang="en-US"/>
              <a:t>), block </a:t>
            </a:r>
            <a:r>
              <a:rPr lang="en-US" altLang="en-US" i="1"/>
              <a:t>B1 </a:t>
            </a:r>
            <a:r>
              <a:rPr lang="en-US" altLang="en-US"/>
              <a:t>is activated, which results in a change of signal </a:t>
            </a:r>
            <a:r>
              <a:rPr lang="en-US" altLang="en-US" i="1"/>
              <a:t>s6</a:t>
            </a:r>
            <a:r>
              <a:rPr lang="en-US" altLang="en-US"/>
              <a:t>. This causes a scheduled change, marked as (</a:t>
            </a:r>
            <a:r>
              <a:rPr lang="en-US" altLang="en-US" i="1"/>
              <a:t>3</a:t>
            </a:r>
            <a:r>
              <a:rPr lang="en-US" altLang="en-US"/>
              <a:t>), of </a:t>
            </a:r>
            <a:r>
              <a:rPr lang="en-US" altLang="en-US" i="1"/>
              <a:t>block B</a:t>
            </a:r>
            <a:r>
              <a:rPr lang="en-US" altLang="en-US"/>
              <a:t>’s output port, the signal connected to it (</a:t>
            </a:r>
            <a:r>
              <a:rPr lang="en-US" altLang="en-US" i="1"/>
              <a:t>s9</a:t>
            </a:r>
            <a:r>
              <a:rPr lang="en-US" altLang="en-US"/>
              <a:t>) and the activation of block </a:t>
            </a:r>
            <a:r>
              <a:rPr lang="en-US" altLang="en-US" i="1"/>
              <a:t>B2 </a:t>
            </a:r>
            <a:r>
              <a:rPr lang="en-US" altLang="en-US"/>
              <a:t>(</a:t>
            </a:r>
            <a:r>
              <a:rPr lang="en-US" altLang="en-US" i="1"/>
              <a:t>2</a:t>
            </a:r>
            <a:r>
              <a:rPr lang="en-US" altLang="en-US"/>
              <a:t>). Note that </a:t>
            </a:r>
            <a:r>
              <a:rPr lang="en-US" altLang="en-US" i="1"/>
              <a:t>B2</a:t>
            </a:r>
            <a:r>
              <a:rPr lang="en-US" altLang="en-US"/>
              <a:t>’s output does not change at this point because apparently the change on input signal </a:t>
            </a:r>
            <a:r>
              <a:rPr lang="en-US" altLang="en-US" i="1"/>
              <a:t>s6 </a:t>
            </a:r>
            <a:r>
              <a:rPr lang="en-US" altLang="en-US"/>
              <a:t>has no effect of </a:t>
            </a:r>
            <a:r>
              <a:rPr lang="en-US" altLang="en-US" i="1"/>
              <a:t>B2</a:t>
            </a:r>
            <a:r>
              <a:rPr lang="en-US" altLang="en-US"/>
              <a:t>’s output function. The signal change on </a:t>
            </a:r>
            <a:r>
              <a:rPr lang="en-US" altLang="en-US" i="1"/>
              <a:t>s9 </a:t>
            </a:r>
            <a:r>
              <a:rPr lang="en-US" altLang="en-US"/>
              <a:t>ripples into block </a:t>
            </a:r>
            <a:r>
              <a:rPr lang="en-US" altLang="en-US" i="1"/>
              <a:t>C</a:t>
            </a:r>
            <a:r>
              <a:rPr lang="en-US" altLang="en-US"/>
              <a:t>, causes the call of </a:t>
            </a:r>
            <a:r>
              <a:rPr lang="en-US" altLang="en-US" i="1"/>
              <a:t>C1 </a:t>
            </a:r>
            <a:r>
              <a:rPr lang="en-US" altLang="en-US"/>
              <a:t>and a change event on signal </a:t>
            </a:r>
            <a:r>
              <a:rPr lang="en-US" altLang="en-US" i="1"/>
              <a:t>s11 </a:t>
            </a:r>
            <a:r>
              <a:rPr lang="en-US" altLang="en-US"/>
              <a:t>(</a:t>
            </a:r>
            <a:r>
              <a:rPr lang="en-US" altLang="en-US" i="1"/>
              <a:t>4</a:t>
            </a:r>
            <a:r>
              <a:rPr lang="en-US" altLang="en-US"/>
              <a:t>). After the activation of </a:t>
            </a:r>
            <a:r>
              <a:rPr lang="en-US" altLang="en-US" i="1"/>
              <a:t>C3</a:t>
            </a:r>
            <a:r>
              <a:rPr lang="en-US" altLang="en-US"/>
              <a:t>, the signals </a:t>
            </a:r>
            <a:r>
              <a:rPr lang="en-US" altLang="en-US" i="1"/>
              <a:t>s12 </a:t>
            </a:r>
            <a:r>
              <a:rPr lang="en-US" altLang="en-US"/>
              <a:t>and </a:t>
            </a:r>
            <a:r>
              <a:rPr lang="en-US" altLang="en-US" i="1"/>
              <a:t>s13 </a:t>
            </a:r>
            <a:r>
              <a:rPr lang="en-US" altLang="en-US"/>
              <a:t>change. Because </a:t>
            </a:r>
            <a:r>
              <a:rPr lang="en-US" altLang="en-US" i="1"/>
              <a:t>s12 </a:t>
            </a:r>
            <a:r>
              <a:rPr lang="en-US" altLang="en-US"/>
              <a:t>is also an input to block </a:t>
            </a:r>
            <a:r>
              <a:rPr lang="en-US" altLang="en-US" i="1"/>
              <a:t>C1</a:t>
            </a:r>
            <a:r>
              <a:rPr lang="en-US" altLang="en-US"/>
              <a:t>, this block has to be activated again. For this example, we assume that the repeated call to </a:t>
            </a:r>
            <a:r>
              <a:rPr lang="en-US" altLang="en-US" i="1"/>
              <a:t>C1 </a:t>
            </a:r>
            <a:r>
              <a:rPr lang="en-US" altLang="en-US"/>
              <a:t>does not cause another output change on </a:t>
            </a:r>
            <a:r>
              <a:rPr lang="en-US" altLang="en-US" i="1"/>
              <a:t>s11</a:t>
            </a:r>
            <a:r>
              <a:rPr lang="en-US" altLang="en-US"/>
              <a:t>. Note that the re-activation of </a:t>
            </a:r>
            <a:r>
              <a:rPr lang="en-US" altLang="en-US" i="1"/>
              <a:t>C1 </a:t>
            </a:r>
            <a:r>
              <a:rPr lang="en-US" altLang="en-US"/>
              <a:t>results from a topological feedback loop, which could cause repeated calls of the same model blocks. In this example, the second activation of </a:t>
            </a:r>
            <a:r>
              <a:rPr lang="en-US" altLang="en-US" i="1"/>
              <a:t>C1 </a:t>
            </a:r>
            <a:r>
              <a:rPr lang="en-US" altLang="en-US"/>
              <a:t>does not cause further signal changes. Similarly, the final update of </a:t>
            </a:r>
            <a:r>
              <a:rPr lang="en-US" altLang="en-US" i="1"/>
              <a:t>s13 </a:t>
            </a:r>
            <a:r>
              <a:rPr lang="en-US" altLang="en-US"/>
              <a:t>and the call to block </a:t>
            </a:r>
            <a:r>
              <a:rPr lang="en-US" altLang="en-US" i="1"/>
              <a:t>D </a:t>
            </a:r>
            <a:r>
              <a:rPr lang="en-US" altLang="en-US"/>
              <a:t>causes no further update event.</a:t>
            </a:r>
          </a:p>
          <a:p>
            <a:pPr eaLnBrk="1" hangingPunct="1"/>
            <a:r>
              <a:rPr lang="en-US" altLang="en-US"/>
              <a:t>The feedback loop in the topology exhibits how a particular block (</a:t>
            </a:r>
            <a:r>
              <a:rPr lang="en-US" altLang="en-US" i="1"/>
              <a:t>C1</a:t>
            </a:r>
            <a:r>
              <a:rPr lang="en-US" altLang="en-US"/>
              <a:t>) can be scheduled and re-scheduled because of a wave of updates. The feedback of the signal change of </a:t>
            </a:r>
            <a:r>
              <a:rPr lang="en-US" altLang="en-US" i="1"/>
              <a:t>s12 </a:t>
            </a:r>
            <a:r>
              <a:rPr lang="en-US" altLang="en-US"/>
              <a:t>leads to another evaluation of </a:t>
            </a:r>
            <a:r>
              <a:rPr lang="en-US" altLang="en-US" i="1"/>
              <a:t>C1</a:t>
            </a:r>
            <a:r>
              <a:rPr lang="en-US" altLang="en-US"/>
              <a:t>. Although the example assumes no further events after that evaluation, it is possible that the behavior of the model exercises the re-scheduling loop between </a:t>
            </a:r>
            <a:r>
              <a:rPr lang="en-US" altLang="en-US" i="1"/>
              <a:t>C1 </a:t>
            </a:r>
            <a:r>
              <a:rPr lang="en-US" altLang="en-US"/>
              <a:t>and </a:t>
            </a:r>
            <a:r>
              <a:rPr lang="en-US" altLang="en-US" i="1"/>
              <a:t>C3 </a:t>
            </a:r>
            <a:r>
              <a:rPr lang="en-US" altLang="en-US"/>
              <a:t>more than once. It depends on the behavior of the blocks whether such a topological loop settles at some point or continues to oscillate forever. The simulation engine or an external intervention by the user has to interrupt an uncontrolled model oscillation.</a:t>
            </a:r>
          </a:p>
          <a:p>
            <a:pPr eaLnBrk="1" hangingPunct="1"/>
            <a:r>
              <a:rPr lang="en-US" altLang="en-US"/>
              <a:t>Throughout the example update sequence in the figure, block </a:t>
            </a:r>
            <a:r>
              <a:rPr lang="en-US" altLang="en-US" i="1"/>
              <a:t>C2 </a:t>
            </a:r>
            <a:r>
              <a:rPr lang="en-US" altLang="en-US"/>
              <a:t>was never activated, illustrating how the event-driven scheme only evaluates those parts of the DUV model that are affected by changes and successfully avoids the activation of model parts that can be skipped. Still, the topology of the model required massive updates in this case because input </a:t>
            </a:r>
            <a:r>
              <a:rPr lang="en-US" altLang="en-US" i="1"/>
              <a:t>i2 </a:t>
            </a:r>
            <a:r>
              <a:rPr lang="en-US" altLang="en-US"/>
              <a:t>affects many model blocks. However, changing input </a:t>
            </a:r>
            <a:r>
              <a:rPr lang="en-US" altLang="en-US" i="1"/>
              <a:t>i4</a:t>
            </a:r>
            <a:r>
              <a:rPr lang="en-US" altLang="en-US"/>
              <a:t>, for example, would probably result in only the activation of </a:t>
            </a:r>
            <a:r>
              <a:rPr lang="en-US" altLang="en-US" i="1"/>
              <a:t>B2</a:t>
            </a:r>
            <a:r>
              <a:rPr lang="en-US" altLang="en-US"/>
              <a:t>, </a:t>
            </a:r>
            <a:r>
              <a:rPr lang="en-US" altLang="en-US" i="1"/>
              <a:t>C3</a:t>
            </a:r>
            <a:r>
              <a:rPr lang="en-US" altLang="en-US"/>
              <a:t>, and </a:t>
            </a:r>
            <a:r>
              <a:rPr lang="en-US" altLang="en-US" i="1"/>
              <a:t>D</a:t>
            </a:r>
            <a:r>
              <a:rPr lang="en-US" altLang="en-US"/>
              <a:t>.</a:t>
            </a:r>
          </a:p>
          <a:p>
            <a:pPr eaLnBrk="1" hangingPunct="1"/>
            <a:r>
              <a:rPr lang="en-US" altLang="en-US"/>
              <a:t>Another way to visualize the model updates of the top figure is to line up the sequence of scheduled model events over time. If the HDL for </a:t>
            </a:r>
            <a:r>
              <a:rPr lang="en-US" altLang="en-US" i="1"/>
              <a:t>Model A </a:t>
            </a:r>
            <a:r>
              <a:rPr lang="en-US" altLang="en-US"/>
              <a:t>specifies explicit delays for model updates (signals/gate delays or </a:t>
            </a:r>
            <a:r>
              <a:rPr lang="en-US" altLang="en-US" i="1"/>
              <a:t>wait </a:t>
            </a:r>
            <a:r>
              <a:rPr lang="en-US" altLang="en-US"/>
              <a:t>statements in behavioral code), the changes will spread out naturally over a range of model time controlled by the DUV specification. The simulation engine itself must order changes dynamically that have no HDL-specified model time delay (</a:t>
            </a:r>
            <a:r>
              <a:rPr lang="en-US" altLang="en-US" i="1"/>
              <a:t>zero delay</a:t>
            </a:r>
            <a:r>
              <a:rPr lang="en-US" altLang="en-US"/>
              <a:t>). Assuming the HDL of </a:t>
            </a:r>
            <a:r>
              <a:rPr lang="en-US" altLang="en-US" i="1"/>
              <a:t>Model A </a:t>
            </a:r>
            <a:r>
              <a:rPr lang="en-US" altLang="en-US"/>
              <a:t>does not use any explicit delays (</a:t>
            </a:r>
            <a:r>
              <a:rPr lang="en-US" altLang="en-US" i="1"/>
              <a:t>zero delay </a:t>
            </a:r>
            <a:r>
              <a:rPr lang="en-US" altLang="en-US"/>
              <a:t>model), we show every successive model event as one discrete step internal to the simulation engine in the bottom figure. Every evaluation creates a resulting update that the simulation engine schedules to occur at the beginning of the next internal step. At several points in the sequence (after the changes of </a:t>
            </a:r>
            <a:r>
              <a:rPr lang="en-US" altLang="en-US" i="1"/>
              <a:t>s6 </a:t>
            </a:r>
            <a:r>
              <a:rPr lang="en-US" altLang="en-US"/>
              <a:t>and </a:t>
            </a:r>
            <a:r>
              <a:rPr lang="en-US" altLang="en-US" i="1"/>
              <a:t>s12</a:t>
            </a:r>
            <a:r>
              <a:rPr lang="en-US" altLang="en-US"/>
              <a:t>), the simulation engine schedules more than one update in parallel. In a sequential program that simulates this network, it is effectively up to the simulation engine’s random choice to decide in which sequence the two model updates really happen; from a user view, the model actions happen in parallel.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29454530-98E5-7E7D-E59D-191A363FA214}"/>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176C7831-9AF2-4A12-BE14-A9114E04FA88}" type="slidenum">
              <a:rPr lang="en-GB" altLang="en-US"/>
              <a:pPr/>
              <a:t>22</a:t>
            </a:fld>
            <a:endParaRPr lang="en-GB" altLang="en-US"/>
          </a:p>
        </p:txBody>
      </p:sp>
      <p:sp>
        <p:nvSpPr>
          <p:cNvPr id="68611" name="Rectangle 2">
            <a:extLst>
              <a:ext uri="{FF2B5EF4-FFF2-40B4-BE49-F238E27FC236}">
                <a16:creationId xmlns:a16="http://schemas.microsoft.com/office/drawing/2014/main" id="{2EA289BD-8979-36DD-DDCE-13C95B476FEE}"/>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08100532-D363-A9AA-DB6B-742B4346086D}"/>
              </a:ext>
            </a:extLst>
          </p:cNvPr>
          <p:cNvSpPr>
            <a:spLocks noGrp="1" noChangeArrowheads="1"/>
          </p:cNvSpPr>
          <p:nvPr>
            <p:ph type="body" idx="1"/>
          </p:nvPr>
        </p:nvSpPr>
        <p:spPr>
          <a:noFill/>
        </p:spPr>
        <p:txBody>
          <a:bodyPr/>
          <a:lstStyle/>
          <a:p>
            <a:pPr eaLnBrk="1" hangingPunct="1"/>
            <a:r>
              <a:rPr lang="en-US" altLang="en-US"/>
              <a:t>Although we assumed zero-delay in previous example, the event-driven simulation algorithm is much more general. By using VHDL or Verilog time control constructs, signal updates can have delays of arbitrary amounts of model time. This simply postpones the model evaluation to another discrete model time step instead of all updates happening at the same model time. Hence, it stretches out the event sequence over simulated time but does not change the basic event-driven update mechanism.</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E1E95417-1964-C188-7E97-BD22B835509B}"/>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C8E8924B-4769-4F75-86D6-33C05AF32521}" type="slidenum">
              <a:rPr lang="en-GB" altLang="en-US"/>
              <a:pPr/>
              <a:t>23</a:t>
            </a:fld>
            <a:endParaRPr lang="en-GB" altLang="en-US"/>
          </a:p>
        </p:txBody>
      </p:sp>
      <p:sp>
        <p:nvSpPr>
          <p:cNvPr id="69635" name="Rectangle 2">
            <a:extLst>
              <a:ext uri="{FF2B5EF4-FFF2-40B4-BE49-F238E27FC236}">
                <a16:creationId xmlns:a16="http://schemas.microsoft.com/office/drawing/2014/main" id="{123F4485-2599-4B36-BFAA-3277ADB79792}"/>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BBC6801C-2D32-C01A-36C3-0494A1E29369}"/>
              </a:ext>
            </a:extLst>
          </p:cNvPr>
          <p:cNvSpPr>
            <a:spLocks noGrp="1" noChangeArrowheads="1"/>
          </p:cNvSpPr>
          <p:nvPr>
            <p:ph type="body" idx="1"/>
          </p:nvPr>
        </p:nvSpPr>
        <p:spPr>
          <a:noFill/>
        </p:spPr>
        <p:txBody>
          <a:bodyPr/>
          <a:lstStyle/>
          <a:p>
            <a:pPr eaLnBrk="1" hangingPunct="1"/>
            <a:r>
              <a:rPr lang="en-US" altLang="en-US"/>
              <a:t>The properties of the event-driven simulation approach can now be summarized, with a conceptual description of the basic mechanisms of an event-driven simulation engine.</a:t>
            </a:r>
          </a:p>
          <a:p>
            <a:pPr eaLnBrk="1" hangingPunct="1"/>
            <a:r>
              <a:rPr lang="en-US" altLang="en-US"/>
              <a:t>The simulation engine needs to maintain the following data structures to represent the model network, its interconnect topology, and the current state of the model (top figure).</a:t>
            </a:r>
          </a:p>
          <a:p>
            <a:pPr eaLnBrk="1" hangingPunct="1"/>
            <a:r>
              <a:rPr lang="en-US" altLang="en-US"/>
              <a:t>A central data structure to control activity and time progress in an event simulator is typically the so-called </a:t>
            </a:r>
            <a:r>
              <a:rPr lang="en-US" altLang="en-US" b="1"/>
              <a:t>time</a:t>
            </a:r>
            <a:r>
              <a:rPr lang="en-US" altLang="en-US" i="1"/>
              <a:t> </a:t>
            </a:r>
            <a:r>
              <a:rPr lang="en-US" altLang="en-US" b="1"/>
              <a:t>wheel</a:t>
            </a:r>
            <a:r>
              <a:rPr lang="en-US" altLang="en-US" i="1"/>
              <a:t> </a:t>
            </a:r>
            <a:r>
              <a:rPr lang="en-US" altLang="en-US"/>
              <a:t>(bottom figure). The time wheel is a simple linked list that contains entries for every model time, current or future, for which the engine has scheduled an activity. For any such model time, the simulation engine keeps a </a:t>
            </a:r>
            <a:r>
              <a:rPr lang="en-US" altLang="en-US" b="1"/>
              <a:t>to-do</a:t>
            </a:r>
            <a:r>
              <a:rPr lang="en-US" altLang="en-US" i="1"/>
              <a:t> </a:t>
            </a:r>
            <a:r>
              <a:rPr lang="en-US" altLang="en-US" b="1"/>
              <a:t>list</a:t>
            </a:r>
            <a:r>
              <a:rPr lang="en-US" altLang="en-US" i="1"/>
              <a:t> </a:t>
            </a:r>
            <a:r>
              <a:rPr lang="en-US" altLang="en-US"/>
              <a:t>of model blocks and signals that are scheduled. The simulation engine always takes the next item from the list for the current time, does the necessary evaluation, and proceeds to the next list item. As we have shown, the result of an evaluation can trigger the addition of list items for the current time (zero-delay) or any future time. Once the list for a current time is empty, the time wheel can “turn” to the next model time for which work is scheduled. As illustrated in the bottom figure, the engine updates the current model time simply by moving the </a:t>
            </a:r>
            <a:r>
              <a:rPr lang="en-US" altLang="en-US" b="1"/>
              <a:t>current_model_time</a:t>
            </a:r>
            <a:r>
              <a:rPr lang="en-US" altLang="en-US" i="1"/>
              <a:t> </a:t>
            </a:r>
            <a:r>
              <a:rPr lang="en-US" altLang="en-US"/>
              <a:t>reference to the new head of the time wheel list.</a:t>
            </a:r>
          </a:p>
          <a:p>
            <a:pPr eaLnBrk="1" hangingPunct="1"/>
            <a:r>
              <a:rPr lang="en-US" altLang="en-US"/>
              <a:t>For time zero, the start time of simulation, the simulation engine schedules all executable model blocks contained in a model. In VHDL, these are all </a:t>
            </a:r>
            <a:r>
              <a:rPr lang="en-US" altLang="en-US" i="1"/>
              <a:t>processes </a:t>
            </a:r>
            <a:r>
              <a:rPr lang="en-US" altLang="en-US"/>
              <a:t>and </a:t>
            </a:r>
            <a:r>
              <a:rPr lang="en-US" altLang="en-US" i="1"/>
              <a:t>concurrent assignment </a:t>
            </a:r>
            <a:r>
              <a:rPr lang="en-US" altLang="en-US"/>
              <a:t>statements. This approach makes sure that the simulation properly initializes all model blocks.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E1E95417-1964-C188-7E97-BD22B835509B}"/>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C8E8924B-4769-4F75-86D6-33C05AF32521}" type="slidenum">
              <a:rPr lang="en-GB" altLang="en-US"/>
              <a:pPr/>
              <a:t>24</a:t>
            </a:fld>
            <a:endParaRPr lang="en-GB" altLang="en-US"/>
          </a:p>
        </p:txBody>
      </p:sp>
      <p:sp>
        <p:nvSpPr>
          <p:cNvPr id="69635" name="Rectangle 2">
            <a:extLst>
              <a:ext uri="{FF2B5EF4-FFF2-40B4-BE49-F238E27FC236}">
                <a16:creationId xmlns:a16="http://schemas.microsoft.com/office/drawing/2014/main" id="{123F4485-2599-4B36-BFAA-3277ADB79792}"/>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BBC6801C-2D32-C01A-36C3-0494A1E29369}"/>
              </a:ext>
            </a:extLst>
          </p:cNvPr>
          <p:cNvSpPr>
            <a:spLocks noGrp="1" noChangeArrowheads="1"/>
          </p:cNvSpPr>
          <p:nvPr>
            <p:ph type="body" idx="1"/>
          </p:nvPr>
        </p:nvSpPr>
        <p:spPr>
          <a:noFill/>
        </p:spPr>
        <p:txBody>
          <a:bodyPr/>
          <a:lstStyle/>
          <a:p>
            <a:pPr eaLnBrk="1" hangingPunct="1"/>
            <a:r>
              <a:rPr lang="en-US" altLang="en-US"/>
              <a:t>The properties of the event-driven simulation approach can now be summarized, with a conceptual description of the basic mechanisms of an event-driven simulation engine.</a:t>
            </a:r>
          </a:p>
          <a:p>
            <a:pPr eaLnBrk="1" hangingPunct="1"/>
            <a:r>
              <a:rPr lang="en-US" altLang="en-US"/>
              <a:t>The simulation engine needs to maintain the following data structures to represent the model network, its interconnect topology, and the current state of the model (top figure).</a:t>
            </a:r>
          </a:p>
          <a:p>
            <a:pPr eaLnBrk="1" hangingPunct="1"/>
            <a:r>
              <a:rPr lang="en-US" altLang="en-US"/>
              <a:t>A central data structure to control activity and time progress in an event simulator is typically the so-called </a:t>
            </a:r>
            <a:r>
              <a:rPr lang="en-US" altLang="en-US" b="1"/>
              <a:t>time</a:t>
            </a:r>
            <a:r>
              <a:rPr lang="en-US" altLang="en-US" i="1"/>
              <a:t> </a:t>
            </a:r>
            <a:r>
              <a:rPr lang="en-US" altLang="en-US" b="1"/>
              <a:t>wheel</a:t>
            </a:r>
            <a:r>
              <a:rPr lang="en-US" altLang="en-US" i="1"/>
              <a:t> </a:t>
            </a:r>
            <a:r>
              <a:rPr lang="en-US" altLang="en-US"/>
              <a:t>(bottom figure). The time wheel is a simple linked list that contains entries for every model time, current or future, for which the engine has scheduled an activity. For any such model time, the simulation engine keeps a </a:t>
            </a:r>
            <a:r>
              <a:rPr lang="en-US" altLang="en-US" b="1"/>
              <a:t>to-do</a:t>
            </a:r>
            <a:r>
              <a:rPr lang="en-US" altLang="en-US" i="1"/>
              <a:t> </a:t>
            </a:r>
            <a:r>
              <a:rPr lang="en-US" altLang="en-US" b="1"/>
              <a:t>list</a:t>
            </a:r>
            <a:r>
              <a:rPr lang="en-US" altLang="en-US" i="1"/>
              <a:t> </a:t>
            </a:r>
            <a:r>
              <a:rPr lang="en-US" altLang="en-US"/>
              <a:t>of model blocks and signals that are scheduled. The simulation engine always takes the next item from the list for the current time, does the necessary evaluation, and proceeds to the next list item. As we have shown, the result of an evaluation can trigger the addition of list items for the current time (zero-delay) or any future time. Once the list for a current time is empty, the time wheel can “turn” to the next model time for which work is scheduled. As illustrated in the bottom figure, the engine updates the current model time simply by moving the </a:t>
            </a:r>
            <a:r>
              <a:rPr lang="en-US" altLang="en-US" b="1"/>
              <a:t>current_model_time</a:t>
            </a:r>
            <a:r>
              <a:rPr lang="en-US" altLang="en-US" i="1"/>
              <a:t> </a:t>
            </a:r>
            <a:r>
              <a:rPr lang="en-US" altLang="en-US"/>
              <a:t>reference to the new head of the time wheel list.</a:t>
            </a:r>
          </a:p>
          <a:p>
            <a:pPr eaLnBrk="1" hangingPunct="1"/>
            <a:r>
              <a:rPr lang="en-US" altLang="en-US"/>
              <a:t>For time zero, the start time of simulation, the simulation engine schedules all executable model blocks contained in a model. In VHDL, these are all </a:t>
            </a:r>
            <a:r>
              <a:rPr lang="en-US" altLang="en-US" i="1"/>
              <a:t>processes </a:t>
            </a:r>
            <a:r>
              <a:rPr lang="en-US" altLang="en-US"/>
              <a:t>and </a:t>
            </a:r>
            <a:r>
              <a:rPr lang="en-US" altLang="en-US" i="1"/>
              <a:t>concurrent assignment </a:t>
            </a:r>
            <a:r>
              <a:rPr lang="en-US" altLang="en-US"/>
              <a:t>statements. This approach makes sure that the simulation properly initializes all model blocks. </a:t>
            </a:r>
          </a:p>
        </p:txBody>
      </p:sp>
    </p:spTree>
    <p:extLst>
      <p:ext uri="{BB962C8B-B14F-4D97-AF65-F5344CB8AC3E}">
        <p14:creationId xmlns:p14="http://schemas.microsoft.com/office/powerpoint/2010/main" val="1459492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60FF82A1-A5AE-1CB3-249E-B7F7B6CA6426}"/>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C1844880-B270-421E-A3E2-B0E4C4791202}" type="slidenum">
              <a:rPr lang="en-GB" altLang="en-US"/>
              <a:pPr/>
              <a:t>25</a:t>
            </a:fld>
            <a:endParaRPr lang="en-GB" altLang="en-US"/>
          </a:p>
        </p:txBody>
      </p:sp>
      <p:sp>
        <p:nvSpPr>
          <p:cNvPr id="70659" name="Rectangle 2">
            <a:extLst>
              <a:ext uri="{FF2B5EF4-FFF2-40B4-BE49-F238E27FC236}">
                <a16:creationId xmlns:a16="http://schemas.microsoft.com/office/drawing/2014/main" id="{D74C6C82-8AC6-497D-F6C7-6516C7548FC6}"/>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1339C6CA-5007-5A23-1700-2754636B5DCB}"/>
              </a:ext>
            </a:extLst>
          </p:cNvPr>
          <p:cNvSpPr>
            <a:spLocks noGrp="1" noChangeArrowheads="1"/>
          </p:cNvSpPr>
          <p:nvPr>
            <p:ph type="body" idx="1"/>
          </p:nvPr>
        </p:nvSpPr>
        <p:spPr>
          <a:noFill/>
        </p:spPr>
        <p:txBody>
          <a:bodyPr/>
          <a:lstStyle/>
          <a:p>
            <a:pPr eaLnBrk="1" hangingPunct="1"/>
            <a:r>
              <a:rPr lang="en-US" altLang="en-US"/>
              <a:t>Figure illustrates the sensitivity of simulation performance in relationship to the granularity of the model. For the case of many small blocks, most time in simulation will be spent on scheduling overhead while the actual block evaluations are trivial. For the cases of large </a:t>
            </a:r>
            <a:r>
              <a:rPr lang="en-US" altLang="en-US" i="1"/>
              <a:t>processes </a:t>
            </a:r>
            <a:r>
              <a:rPr lang="en-US" altLang="en-US"/>
              <a:t>(VHDL) or </a:t>
            </a:r>
            <a:r>
              <a:rPr lang="en-US" altLang="en-US" i="1"/>
              <a:t>always blocks </a:t>
            </a:r>
            <a:r>
              <a:rPr lang="en-US" altLang="en-US"/>
              <a:t>(Verilog), the model topology will increasingly be fraught with feedback loops. Although the amount of scheduling activity is low compared with the time spent inside the code of the model blocks, the blocks are evaluated multiple times until the model converges to a steady state.</a:t>
            </a:r>
          </a:p>
          <a:p>
            <a:pPr eaLnBrk="1" hangingPunct="1"/>
            <a:r>
              <a:rPr lang="en-US" altLang="en-US"/>
              <a:t>The activity rate of the model is another big factor for the performance of event-driven simulation, and therefore, figure illustrates it as another dimension. Obviously, a low activity rate helps simulation speed. The primary advantage of event-driven simulation is the ability to skip unnecessary model evaluations; however, a model with few monolithic blocks of sequential code can take less advantage of a low activity rate than can a model with finer granularity. Performance gain from low activity is only possible if there are distinct blocks of work that the engine can skip. In contrast, with a model of the finest granularity, the scheduling overhead will again cause loss of efficiency compared with a model that has an optimal balance in model block size.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09CE74C1-57BC-5D1F-2E0F-A4718E387284}"/>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10CD205-756C-4981-9BE8-F71C190F44C0}" type="slidenum">
              <a:rPr lang="en-GB" altLang="en-US"/>
              <a:pPr/>
              <a:t>27</a:t>
            </a:fld>
            <a:endParaRPr lang="en-GB" altLang="en-US"/>
          </a:p>
        </p:txBody>
      </p:sp>
      <p:sp>
        <p:nvSpPr>
          <p:cNvPr id="71683" name="Rectangle 2">
            <a:extLst>
              <a:ext uri="{FF2B5EF4-FFF2-40B4-BE49-F238E27FC236}">
                <a16:creationId xmlns:a16="http://schemas.microsoft.com/office/drawing/2014/main" id="{39C1A8DC-8004-CDE6-1ED3-61A90F2FC9D5}"/>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8A87C0A5-3652-C1E8-C7EE-0A239BDA617E}"/>
              </a:ext>
            </a:extLst>
          </p:cNvPr>
          <p:cNvSpPr>
            <a:spLocks noGrp="1" noChangeArrowheads="1"/>
          </p:cNvSpPr>
          <p:nvPr>
            <p:ph type="body" idx="1"/>
          </p:nvPr>
        </p:nvSpPr>
        <p:spPr>
          <a:noFill/>
        </p:spPr>
        <p:txBody>
          <a:bodyPr/>
          <a:lstStyle/>
          <a:p>
            <a:pPr eaLnBrk="1" hangingPunct="1"/>
            <a:r>
              <a:rPr lang="en-US" altLang="en-US"/>
              <a:t>Cycle-based simulation is a specialized technique to improve simulation efficiency. It has a long history of development and successful application on the largest design and verification projects. The reason for the superior performance of cycle-based simulation engines compared with event-driven simulation is the simplicity of the algorithm and the total optimization toward a specific hardware design style - </a:t>
            </a:r>
            <a:r>
              <a:rPr lang="en-US" altLang="en-US" b="1"/>
              <a:t>synchronous</a:t>
            </a:r>
            <a:r>
              <a:rPr lang="en-US" altLang="en-US"/>
              <a:t> </a:t>
            </a:r>
            <a:r>
              <a:rPr lang="en-US" altLang="en-US" b="1"/>
              <a:t>design</a:t>
            </a:r>
            <a:r>
              <a:rPr lang="en-US" altLang="en-US"/>
              <a:t>. Therefore, as always, a tremendous speedup comes with the disadvantage of trading off general-purpose applicability.</a:t>
            </a:r>
          </a:p>
          <a:p>
            <a:pPr eaLnBrk="1" hangingPunct="1"/>
            <a:r>
              <a:rPr lang="en-US" altLang="en-US"/>
              <a:t>On designs and projects in which cycle-based simulation applies, the speedup can be large. A speedup of 10 to 20 times and a DUV model size compression of more than 10 times are typically quoted; some sources even put the speedup at 100 times that of traditional event- simulation.</a:t>
            </a:r>
          </a:p>
          <a:p>
            <a:pPr eaLnBrk="1" hangingPunct="1"/>
            <a:r>
              <a:rPr lang="en-US" altLang="en-US"/>
              <a:t>The downside of cycle-based simulation is that it puts severe constraints on the HDL style of the DUV. Pure cycle-based simulation engines do not support or ignore delay controls, limit sequential constructs significantly, and do not allow most test bench-specific features of the HDLs. Projects with large synchronous designs, however, can productively use cycle-based engines to speed up the DUV simulation, while leaving the test bench writing to the use of special-purpose test bench languages outside the realm of HDLs.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A18391F2-35F8-80EE-AC14-1A670DE70C24}"/>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6963584-D453-4608-81A7-157C4DD5ADCC}" type="slidenum">
              <a:rPr lang="en-GB" altLang="en-US"/>
              <a:pPr/>
              <a:t>28</a:t>
            </a:fld>
            <a:endParaRPr lang="en-GB" altLang="en-US"/>
          </a:p>
        </p:txBody>
      </p:sp>
      <p:sp>
        <p:nvSpPr>
          <p:cNvPr id="72707" name="Rectangle 2">
            <a:extLst>
              <a:ext uri="{FF2B5EF4-FFF2-40B4-BE49-F238E27FC236}">
                <a16:creationId xmlns:a16="http://schemas.microsoft.com/office/drawing/2014/main" id="{60A802D4-B525-784A-4F8B-E4E9B4500517}"/>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D147EA76-0F9A-E249-E2DF-A5EA706CA1BF}"/>
              </a:ext>
            </a:extLst>
          </p:cNvPr>
          <p:cNvSpPr>
            <a:spLocks noGrp="1" noChangeArrowheads="1"/>
          </p:cNvSpPr>
          <p:nvPr>
            <p:ph type="body" idx="1"/>
          </p:nvPr>
        </p:nvSpPr>
        <p:spPr>
          <a:noFill/>
        </p:spPr>
        <p:txBody>
          <a:bodyPr/>
          <a:lstStyle/>
          <a:p>
            <a:pPr eaLnBrk="1" hangingPunct="1"/>
            <a:r>
              <a:rPr lang="en-US" altLang="en-US"/>
              <a:t>The foundation of cycle-based simulation rests on a fundamental methodology restriction that applies to many modern designs, the </a:t>
            </a:r>
            <a:r>
              <a:rPr lang="en-US" altLang="en-US" b="1"/>
              <a:t>synchronous</a:t>
            </a:r>
            <a:r>
              <a:rPr lang="en-US" altLang="en-US"/>
              <a:t> </a:t>
            </a:r>
            <a:r>
              <a:rPr lang="en-US" altLang="en-US" b="1"/>
              <a:t>design</a:t>
            </a:r>
            <a:r>
              <a:rPr lang="en-US" altLang="en-US"/>
              <a:t> principle. If we separate the state-holding elements (latches, flip-flops, memory arrays) of a design from the combinational logic, it becomes clear that the function of the combinational portion is identical to the state transition and output generation function of a FSM.</a:t>
            </a:r>
          </a:p>
          <a:p>
            <a:pPr eaLnBrk="1" hangingPunct="1"/>
            <a:r>
              <a:rPr lang="en-US" altLang="en-US"/>
              <a:t>The clock signal used to update the state-holding elements synchronizes the FSM update and the progression of the design through the state space. In a first approximation, we consider a clock signal that is central and occurs at the same time for all state-holding elements, which we simply call </a:t>
            </a:r>
            <a:r>
              <a:rPr lang="en-US" altLang="en-US" i="1"/>
              <a:t>latches</a:t>
            </a:r>
            <a:r>
              <a:rPr lang="en-US" altLang="en-US"/>
              <a:t>. We refer to such a clock signal as a </a:t>
            </a:r>
            <a:r>
              <a:rPr lang="en-US" altLang="en-US" i="1"/>
              <a:t>synchronous clock</a:t>
            </a:r>
            <a:r>
              <a:rPr lang="en-US" altLang="en-US"/>
              <a:t>.</a:t>
            </a:r>
          </a:p>
          <a:p>
            <a:pPr eaLnBrk="1" hangingPunct="1"/>
            <a:r>
              <a:rPr lang="en-US" altLang="en-US"/>
              <a:t>The longest delay along </a:t>
            </a:r>
            <a:r>
              <a:rPr lang="en-US" altLang="en-US" i="1"/>
              <a:t>any </a:t>
            </a:r>
            <a:r>
              <a:rPr lang="en-US" altLang="en-US"/>
              <a:t>update path through the combinational logic of a design defines the maximum frequency for the clock signal of a synchronous design (see figure). We call the calculation of this maximum frequency under which the design still functions correctly </a:t>
            </a:r>
            <a:r>
              <a:rPr lang="en-US" altLang="en-US" i="1"/>
              <a:t>timing verification</a:t>
            </a:r>
            <a:r>
              <a:rPr lang="en-US" altLang="en-US"/>
              <a:t>. The </a:t>
            </a:r>
            <a:r>
              <a:rPr lang="en-US" altLang="en-US" i="1"/>
              <a:t>critical delay path </a:t>
            </a:r>
            <a:r>
              <a:rPr lang="en-US" altLang="en-US"/>
              <a:t>is the longest delay path allowed from latch to latch. Any path with a longer delay leads to incorrect functioning of the circuit because the combinational result will not arrive in time to update the target latch correctly. The scheme also implies that combinational feedback loops are not possible.</a:t>
            </a:r>
          </a:p>
          <a:p>
            <a:pPr eaLnBrk="1" hangingPunct="1"/>
            <a:r>
              <a:rPr lang="en-US" altLang="en-US"/>
              <a:t>Therefore, rather than using dynamic techniques that would have to apply all possible combinational input patterns, timing verification can be done with static, pattern-independent techniques. Timing verification tools process the physical netlist topologically as a graph and do not apply Boolean patterns at all. Thus, this process can be separated completely from the discipline of functional verification. Timing verification guarantees that the maximum clock frequency is low enough to enable correct electrical function of the circuit, whereas functional verification can focus exclusively on the functional content of the design.</a:t>
            </a:r>
          </a:p>
          <a:p>
            <a:pPr eaLnBrk="1" hangingPunct="1"/>
            <a:r>
              <a:rPr lang="en-US" altLang="en-US"/>
              <a:t>This separation of physical from functional concerns is the foundation for the extreme performance optimization and simplification that cycle-based simulation engines offer.</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A75A1D2F-3B0A-D172-BC48-F84A9375D717}"/>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A39C82C-F911-4399-AC5F-003F7691A394}" type="slidenum">
              <a:rPr lang="en-GB" altLang="en-US"/>
              <a:pPr/>
              <a:t>29</a:t>
            </a:fld>
            <a:endParaRPr lang="en-GB" altLang="en-US"/>
          </a:p>
        </p:txBody>
      </p:sp>
      <p:sp>
        <p:nvSpPr>
          <p:cNvPr id="73731" name="Rectangle 2">
            <a:extLst>
              <a:ext uri="{FF2B5EF4-FFF2-40B4-BE49-F238E27FC236}">
                <a16:creationId xmlns:a16="http://schemas.microsoft.com/office/drawing/2014/main" id="{CF5749FA-0F27-745F-BB40-85836D3BF94A}"/>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075CF169-4164-AD31-51E9-D3AD8CF255C2}"/>
              </a:ext>
            </a:extLst>
          </p:cNvPr>
          <p:cNvSpPr>
            <a:spLocks noGrp="1" noChangeArrowheads="1"/>
          </p:cNvSpPr>
          <p:nvPr>
            <p:ph type="body" idx="1"/>
          </p:nvPr>
        </p:nvSpPr>
        <p:spPr>
          <a:noFill/>
        </p:spPr>
        <p:txBody>
          <a:bodyPr/>
          <a:lstStyle/>
          <a:p>
            <a:pPr eaLnBrk="1" hangingPunct="1"/>
            <a:r>
              <a:rPr lang="en-US" altLang="en-US"/>
              <a:t>The separation of timing and functional verification allows the HDL specification to be purely functional. This means that the HDL of a synchronous design needs to specify timing only for the clock signal. Even for this signal, the delay time, or </a:t>
            </a:r>
            <a:r>
              <a:rPr lang="en-US" altLang="en-US" i="1"/>
              <a:t>cycle time</a:t>
            </a:r>
            <a:r>
              <a:rPr lang="en-US" altLang="en-US"/>
              <a:t>, is rather arbitrary because the real cycle time can change with any iteration in the physical design process. In fact, for functional simulation all that is needed is the separation from a time at cycle “</a:t>
            </a:r>
            <a:r>
              <a:rPr lang="en-US" altLang="en-US" i="1"/>
              <a:t>n</a:t>
            </a:r>
            <a:r>
              <a:rPr lang="en-US" altLang="en-US"/>
              <a:t>” to the time at cycle “</a:t>
            </a:r>
            <a:r>
              <a:rPr lang="en-US" altLang="en-US" i="1"/>
              <a:t>n </a:t>
            </a:r>
            <a:r>
              <a:rPr lang="en-US" altLang="en-US"/>
              <a:t>+ </a:t>
            </a:r>
            <a:r>
              <a:rPr lang="en-US" altLang="en-US" i="1"/>
              <a:t>1</a:t>
            </a:r>
            <a:r>
              <a:rPr lang="en-US" altLang="en-US"/>
              <a:t>.” Therefore, many cycle-based simulation engines do not reference physical time measures but simply an integer that denotes the current cycle.</a:t>
            </a:r>
          </a:p>
          <a:p>
            <a:pPr eaLnBrk="1" hangingPunct="1"/>
            <a:r>
              <a:rPr lang="en-US" altLang="en-US"/>
              <a:t>It is evident that this abstract view of the DUV has a close affinity to </a:t>
            </a:r>
            <a:r>
              <a:rPr lang="en-US" altLang="en-US" i="1"/>
              <a:t>Algorithm 1 </a:t>
            </a:r>
            <a:r>
              <a:rPr lang="en-US" altLang="en-US"/>
              <a:t>shown in Slide 20. A possible cycle-based algorithm can take the </a:t>
            </a:r>
            <a:r>
              <a:rPr lang="en-US" altLang="en-US" i="1"/>
              <a:t>cycle </a:t>
            </a:r>
            <a:r>
              <a:rPr lang="en-US" altLang="en-US"/>
              <a:t>as the finest time granularity and simply update the model once per cycle.</a:t>
            </a:r>
          </a:p>
          <a:p>
            <a:pPr eaLnBrk="1" hangingPunct="1"/>
            <a:r>
              <a:rPr lang="en-US" altLang="en-US"/>
              <a:t>The combinational logic description of a cycle-based model is devoid of timing control statements. It is a zero-delay specification and free of combinational feedback loops. By using the primary inputs and the current values of the state-holding elements as the starting points, as well as the primary outputs and the next values of the state-holding elements as the end points, it is possible to strictly order, or </a:t>
            </a:r>
            <a:r>
              <a:rPr lang="en-US" altLang="en-US" b="1"/>
              <a:t>levelize</a:t>
            </a:r>
            <a:r>
              <a:rPr lang="en-US" altLang="en-US"/>
              <a:t>, all blocks of the model network. Technically speaking the model is a </a:t>
            </a:r>
            <a:r>
              <a:rPr lang="en-US" altLang="en-US" b="1"/>
              <a:t>directed</a:t>
            </a:r>
            <a:r>
              <a:rPr lang="en-US" altLang="en-US" i="1"/>
              <a:t> </a:t>
            </a:r>
            <a:r>
              <a:rPr lang="en-US" altLang="en-US" b="1"/>
              <a:t>acyclic</a:t>
            </a:r>
            <a:r>
              <a:rPr lang="en-US" altLang="en-US" i="1"/>
              <a:t> </a:t>
            </a:r>
            <a:r>
              <a:rPr lang="en-US" altLang="en-US" b="1"/>
              <a:t>graph</a:t>
            </a:r>
            <a:r>
              <a:rPr lang="en-US" altLang="en-US" i="1"/>
              <a:t> </a:t>
            </a:r>
            <a:r>
              <a:rPr lang="en-US" altLang="en-US"/>
              <a:t>(DAG). Figure illustrates the basic view of this graph. By using simple gates as an example for combinational function, the magnifying glass cut-out in the figure shows the ordering of the graph, which illustrates that if signals A and B are evaluated first, signal C needs to be evaluated once only per evaluation of the state machine function.</a:t>
            </a:r>
          </a:p>
          <a:p>
            <a:pPr eaLnBrk="1" hangingPunct="1"/>
            <a:r>
              <a:rPr lang="en-US" altLang="en-US"/>
              <a:t>The cycle-based simulation engine proceeds from cycle to cycle by evaluating the combinational function graph and calculating the new latch and primary output values.</a:t>
            </a:r>
          </a:p>
          <a:p>
            <a:pPr eaLnBrk="1" hangingPunct="1"/>
            <a:r>
              <a:rPr lang="en-US" altLang="en-US"/>
              <a:t>In comparison to the event-driven algorithm, the cycle-based engine does not need to schedule blocks because it is clear from their position in the graph when their evaluation is necessary. Although it is possible to use an event-driven scheme within the combinational function evaluation, most cycle-based simulation engines have implemented what the literature calls the </a:t>
            </a:r>
            <a:r>
              <a:rPr lang="en-US" altLang="en-US" b="1"/>
              <a:t>oblivious</a:t>
            </a:r>
            <a:r>
              <a:rPr lang="en-US" altLang="en-US" i="1"/>
              <a:t> </a:t>
            </a:r>
            <a:r>
              <a:rPr lang="en-US" altLang="en-US" b="1"/>
              <a:t>simulation</a:t>
            </a:r>
            <a:r>
              <a:rPr lang="en-US" altLang="en-US" i="1"/>
              <a:t> </a:t>
            </a:r>
            <a:r>
              <a:rPr lang="en-US" altLang="en-US" b="1"/>
              <a:t>algorithm</a:t>
            </a:r>
            <a:r>
              <a:rPr lang="en-US" altLang="en-US"/>
              <a:t>. The oblivious scheme calculates all the combinational function at every simulation cycle and thus foregoes any dynamic event scheduling whatsoever. The algorithm trades off the redundant work of evaluating those parts of the model that do not change from cycle to cycle for the omission of complicated management of the to-do lists and time wheel management that are key to event-driven simulation. The oblivious algorithm is extremely simple and, most importantly, a good basis for further optimization.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9C06CBB6-8360-3F4B-F86C-5F73EDBDBDAC}"/>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8AF4EF5-3BB5-46FC-97A7-1760691D609A}" type="slidenum">
              <a:rPr lang="en-GB" altLang="en-US"/>
              <a:pPr/>
              <a:t>32</a:t>
            </a:fld>
            <a:endParaRPr lang="en-GB" altLang="en-US"/>
          </a:p>
        </p:txBody>
      </p:sp>
      <p:sp>
        <p:nvSpPr>
          <p:cNvPr id="74755" name="Rectangle 2">
            <a:extLst>
              <a:ext uri="{FF2B5EF4-FFF2-40B4-BE49-F238E27FC236}">
                <a16:creationId xmlns:a16="http://schemas.microsoft.com/office/drawing/2014/main" id="{8F642A81-A19D-CAFE-AD82-9800E4AA326F}"/>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7D0B3BB0-65BF-0A52-0A97-2400B5240CDB}"/>
              </a:ext>
            </a:extLst>
          </p:cNvPr>
          <p:cNvSpPr>
            <a:spLocks noGrp="1" noChangeArrowheads="1"/>
          </p:cNvSpPr>
          <p:nvPr>
            <p:ph type="body" idx="1"/>
          </p:nvPr>
        </p:nvSpPr>
        <p:spPr>
          <a:noFill/>
        </p:spPr>
        <p:txBody>
          <a:bodyPr/>
          <a:lstStyle/>
          <a:p>
            <a:pPr eaLnBrk="1" hangingPunct="1"/>
            <a:r>
              <a:rPr lang="en-US" altLang="en-US"/>
              <a:t>From the beginning, the creators of HDLs conceived them as simulation languages to support both design and test bench writing. Verilog and VHDL are both very large languages, and at least half of the language definition is devoted to test bench writing. The following discussion does intend to introduce some of the fundamental concepts. </a:t>
            </a:r>
          </a:p>
          <a:p>
            <a:pPr eaLnBrk="1" hangingPunct="1"/>
            <a:r>
              <a:rPr lang="en-US" altLang="en-US"/>
              <a:t>In an HDL environment, all test bench components - stimulus generators, monitors, checkers, and scoreboards - connect to the DUV structurally via signals (VHDL) or wires (Verilog). The explicit specification of the structural connection certainly is a basic capability of any HDL. Returning to the cache design example used earlier, VHDL code shows the implementation of the top level of a VHDL test bench shown on the figure.</a:t>
            </a:r>
          </a:p>
          <a:p>
            <a:pPr eaLnBrk="1" hangingPunct="1"/>
            <a:r>
              <a:rPr lang="en-US" altLang="en-US"/>
              <a:t>In addition to the three instances - DUV, monitor, stimulus component, and their interconnecting signals - the test bench code also contains the control of a central clock. The </a:t>
            </a:r>
            <a:r>
              <a:rPr lang="en-US" altLang="en-US" i="1"/>
              <a:t>clk_gen</a:t>
            </a:r>
            <a:r>
              <a:rPr lang="en-US" altLang="en-US"/>
              <a:t> process drives the clock signal with the period of 100 ns. The use of a symbolically defined constant for the cycle time is a simple example of how to create parameters in the HDL with a single point of control for change.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D1FB5B4-3A83-60A4-FB74-EA868B496B21}"/>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4B32043-7F85-4A43-AE61-F4A7FF4301A0}" type="slidenum">
              <a:rPr lang="en-GB" altLang="en-US"/>
              <a:pPr/>
              <a:t>33</a:t>
            </a:fld>
            <a:endParaRPr lang="en-GB" altLang="en-US"/>
          </a:p>
        </p:txBody>
      </p:sp>
      <p:sp>
        <p:nvSpPr>
          <p:cNvPr id="75779" name="Rectangle 2">
            <a:extLst>
              <a:ext uri="{FF2B5EF4-FFF2-40B4-BE49-F238E27FC236}">
                <a16:creationId xmlns:a16="http://schemas.microsoft.com/office/drawing/2014/main" id="{E9F49329-0AAB-0833-C6B4-0FC8ADDC8001}"/>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5334F7F8-D310-7E3A-16E9-C0C20D4B0FF3}"/>
              </a:ext>
            </a:extLst>
          </p:cNvPr>
          <p:cNvSpPr>
            <a:spLocks noGrp="1" noChangeArrowheads="1"/>
          </p:cNvSpPr>
          <p:nvPr>
            <p:ph type="body" idx="1"/>
          </p:nvPr>
        </p:nvSpPr>
        <p:spPr>
          <a:noFill/>
        </p:spPr>
        <p:txBody>
          <a:bodyPr/>
          <a:lstStyle/>
          <a:p>
            <a:pPr eaLnBrk="1" hangingPunct="1"/>
            <a:r>
              <a:rPr lang="en-US" altLang="en-US"/>
              <a:t>This certainly is a very crude form of hard-coded control. What happens if it takes more than these time steps to process commands that might be pending in the DUV? A real production test bench must implement a more appropriate test case control, most likely in the checker component.</a:t>
            </a:r>
            <a:endParaRPr lang="en-US" altLang="en-US" i="1"/>
          </a:p>
          <a:p>
            <a:pPr eaLnBrk="1" hangingPunct="1"/>
            <a:endParaRPr lang="en-US" altLang="en-US"/>
          </a:p>
        </p:txBody>
      </p:sp>
    </p:spTree>
    <p:extLst>
      <p:ext uri="{BB962C8B-B14F-4D97-AF65-F5344CB8AC3E}">
        <p14:creationId xmlns:p14="http://schemas.microsoft.com/office/powerpoint/2010/main" val="3247558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D027B62E-6FCB-2859-9A47-DCB777042479}"/>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11C4A22-7B9C-41FE-813D-7BDED319041F}" type="slidenum">
              <a:rPr lang="en-GB" altLang="en-US"/>
              <a:pPr/>
              <a:t>34</a:t>
            </a:fld>
            <a:endParaRPr lang="en-GB" altLang="en-US"/>
          </a:p>
        </p:txBody>
      </p:sp>
      <p:sp>
        <p:nvSpPr>
          <p:cNvPr id="76803" name="Rectangle 2">
            <a:extLst>
              <a:ext uri="{FF2B5EF4-FFF2-40B4-BE49-F238E27FC236}">
                <a16:creationId xmlns:a16="http://schemas.microsoft.com/office/drawing/2014/main" id="{82C27452-6960-87FB-8A9B-9E117A1DCE02}"/>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53EE40BB-8D3D-0C97-8618-8E60F2B96BDD}"/>
              </a:ext>
            </a:extLst>
          </p:cNvPr>
          <p:cNvSpPr>
            <a:spLocks noGrp="1" noChangeArrowheads="1"/>
          </p:cNvSpPr>
          <p:nvPr>
            <p:ph type="body" idx="1"/>
          </p:nvPr>
        </p:nvSpPr>
        <p:spPr>
          <a:noFill/>
        </p:spPr>
        <p:txBody>
          <a:bodyPr/>
          <a:lstStyle/>
          <a:p>
            <a:pPr eaLnBrk="1" hangingPunct="1"/>
            <a:r>
              <a:rPr lang="en-US" altLang="en-US"/>
              <a:t>Figure instantiates this </a:t>
            </a:r>
            <a:r>
              <a:rPr lang="en-US" altLang="en-US" i="1"/>
              <a:t>generator </a:t>
            </a:r>
            <a:r>
              <a:rPr lang="en-US" altLang="en-US"/>
              <a:t>inside the stimulus component. We explained that it is important to separate the generator and the protocol components. Such a structure reflects the different areas of concern addressed by these components. If the generation process needs to be changed radically, the protocol component should remain untouched and vice versa.</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9C06CBB6-8360-3F4B-F86C-5F73EDBDBDAC}"/>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8AF4EF5-3BB5-46FC-97A7-1760691D609A}" type="slidenum">
              <a:rPr lang="en-GB" altLang="en-US"/>
              <a:pPr/>
              <a:t>35</a:t>
            </a:fld>
            <a:endParaRPr lang="en-GB" altLang="en-US"/>
          </a:p>
        </p:txBody>
      </p:sp>
      <p:sp>
        <p:nvSpPr>
          <p:cNvPr id="74755" name="Rectangle 2">
            <a:extLst>
              <a:ext uri="{FF2B5EF4-FFF2-40B4-BE49-F238E27FC236}">
                <a16:creationId xmlns:a16="http://schemas.microsoft.com/office/drawing/2014/main" id="{8F642A81-A19D-CAFE-AD82-9800E4AA326F}"/>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7D0B3BB0-65BF-0A52-0A97-2400B5240CDB}"/>
              </a:ext>
            </a:extLst>
          </p:cNvPr>
          <p:cNvSpPr>
            <a:spLocks noGrp="1" noChangeArrowheads="1"/>
          </p:cNvSpPr>
          <p:nvPr>
            <p:ph type="body" idx="1"/>
          </p:nvPr>
        </p:nvSpPr>
        <p:spPr>
          <a:noFill/>
        </p:spPr>
        <p:txBody>
          <a:bodyPr/>
          <a:lstStyle/>
          <a:p>
            <a:pPr eaLnBrk="1" hangingPunct="1"/>
            <a:r>
              <a:rPr lang="en-US" altLang="en-US"/>
              <a:t>From the beginning, the creators of HDLs conceived them as simulation languages to support both design and test bench writing. Verilog and VHDL are both very large languages, and at least half of the language definition is devoted to test bench writing. The following discussion does intend to introduce some of the fundamental concepts. </a:t>
            </a:r>
          </a:p>
          <a:p>
            <a:pPr eaLnBrk="1" hangingPunct="1"/>
            <a:r>
              <a:rPr lang="en-US" altLang="en-US"/>
              <a:t>In an HDL environment, all test bench components - stimulus generators, monitors, checkers, and scoreboards - connect to the DUV structurally via signals (VHDL) or wires (Verilog). The explicit specification of the structural connection certainly is a basic capability of any HDL. Returning to the cache design example used earlier, VHDL code shows the implementation of the top level of a VHDL test bench shown on the figure.</a:t>
            </a:r>
          </a:p>
          <a:p>
            <a:pPr eaLnBrk="1" hangingPunct="1"/>
            <a:r>
              <a:rPr lang="en-US" altLang="en-US"/>
              <a:t>In addition to the three instances - DUV, monitor, stimulus component, and their interconnecting signals - the test bench code also contains the control of a central clock. The </a:t>
            </a:r>
            <a:r>
              <a:rPr lang="en-US" altLang="en-US" i="1"/>
              <a:t>clk_gen</a:t>
            </a:r>
            <a:r>
              <a:rPr lang="en-US" altLang="en-US"/>
              <a:t> process drives the clock signal with the period of 100 ns. The use of a symbolically defined constant for the cycle time is a simple example of how to create parameters in the HDL with a single point of control for change.</a:t>
            </a:r>
          </a:p>
        </p:txBody>
      </p:sp>
    </p:spTree>
    <p:extLst>
      <p:ext uri="{BB962C8B-B14F-4D97-AF65-F5344CB8AC3E}">
        <p14:creationId xmlns:p14="http://schemas.microsoft.com/office/powerpoint/2010/main" val="6386588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D1FB5B4-3A83-60A4-FB74-EA868B496B21}"/>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4B32043-7F85-4A43-AE61-F4A7FF4301A0}" type="slidenum">
              <a:rPr lang="en-GB" altLang="en-US"/>
              <a:pPr/>
              <a:t>36</a:t>
            </a:fld>
            <a:endParaRPr lang="en-GB" altLang="en-US"/>
          </a:p>
        </p:txBody>
      </p:sp>
      <p:sp>
        <p:nvSpPr>
          <p:cNvPr id="75779" name="Rectangle 2">
            <a:extLst>
              <a:ext uri="{FF2B5EF4-FFF2-40B4-BE49-F238E27FC236}">
                <a16:creationId xmlns:a16="http://schemas.microsoft.com/office/drawing/2014/main" id="{E9F49329-0AAB-0833-C6B4-0FC8ADDC8001}"/>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5334F7F8-D310-7E3A-16E9-C0C20D4B0FF3}"/>
              </a:ext>
            </a:extLst>
          </p:cNvPr>
          <p:cNvSpPr>
            <a:spLocks noGrp="1" noChangeArrowheads="1"/>
          </p:cNvSpPr>
          <p:nvPr>
            <p:ph type="body" idx="1"/>
          </p:nvPr>
        </p:nvSpPr>
        <p:spPr>
          <a:noFill/>
        </p:spPr>
        <p:txBody>
          <a:bodyPr/>
          <a:lstStyle/>
          <a:p>
            <a:pPr eaLnBrk="1" hangingPunct="1"/>
            <a:r>
              <a:rPr lang="en-US" altLang="en-US"/>
              <a:t>This certainly is a very crude form of hard-coded control. What happens if it takes more than these time steps to process commands that might be pending in the DUV? A real production test bench must implement a more appropriate test case control, most likely in the checker component.</a:t>
            </a:r>
            <a:endParaRPr lang="en-US" altLang="en-US" i="1"/>
          </a:p>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D027B62E-6FCB-2859-9A47-DCB777042479}"/>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11C4A22-7B9C-41FE-813D-7BDED319041F}" type="slidenum">
              <a:rPr lang="en-GB" altLang="en-US"/>
              <a:pPr/>
              <a:t>37</a:t>
            </a:fld>
            <a:endParaRPr lang="en-GB" altLang="en-US"/>
          </a:p>
        </p:txBody>
      </p:sp>
      <p:sp>
        <p:nvSpPr>
          <p:cNvPr id="76803" name="Rectangle 2">
            <a:extLst>
              <a:ext uri="{FF2B5EF4-FFF2-40B4-BE49-F238E27FC236}">
                <a16:creationId xmlns:a16="http://schemas.microsoft.com/office/drawing/2014/main" id="{82C27452-6960-87FB-8A9B-9E117A1DCE02}"/>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53EE40BB-8D3D-0C97-8618-8E60F2B96BDD}"/>
              </a:ext>
            </a:extLst>
          </p:cNvPr>
          <p:cNvSpPr>
            <a:spLocks noGrp="1" noChangeArrowheads="1"/>
          </p:cNvSpPr>
          <p:nvPr>
            <p:ph type="body" idx="1"/>
          </p:nvPr>
        </p:nvSpPr>
        <p:spPr>
          <a:noFill/>
        </p:spPr>
        <p:txBody>
          <a:bodyPr/>
          <a:lstStyle/>
          <a:p>
            <a:pPr eaLnBrk="1" hangingPunct="1"/>
            <a:r>
              <a:rPr lang="en-US" altLang="en-US"/>
              <a:t>Figure instantiates this </a:t>
            </a:r>
            <a:r>
              <a:rPr lang="en-US" altLang="en-US" i="1"/>
              <a:t>generator </a:t>
            </a:r>
            <a:r>
              <a:rPr lang="en-US" altLang="en-US"/>
              <a:t>inside the stimulus component. We explained that it is important to separate the generator and the protocol components. Such a structure reflects the different areas of concern addressed by these components. If the generation process needs to be changed radically, the protocol component should remain untouched and vice versa.</a:t>
            </a:r>
          </a:p>
        </p:txBody>
      </p:sp>
    </p:spTree>
    <p:extLst>
      <p:ext uri="{BB962C8B-B14F-4D97-AF65-F5344CB8AC3E}">
        <p14:creationId xmlns:p14="http://schemas.microsoft.com/office/powerpoint/2010/main" val="42537621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5D21B65B-690B-24A9-D354-3B0B9C307770}"/>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FC521525-88EC-4E8C-9608-D11C356F4841}" type="slidenum">
              <a:rPr lang="en-GB" altLang="en-US"/>
              <a:pPr/>
              <a:t>41</a:t>
            </a:fld>
            <a:endParaRPr lang="en-GB" altLang="en-US"/>
          </a:p>
        </p:txBody>
      </p:sp>
      <p:sp>
        <p:nvSpPr>
          <p:cNvPr id="77827" name="Rectangle 2">
            <a:extLst>
              <a:ext uri="{FF2B5EF4-FFF2-40B4-BE49-F238E27FC236}">
                <a16:creationId xmlns:a16="http://schemas.microsoft.com/office/drawing/2014/main" id="{1DF7B242-E122-EF12-97FA-D6527091D693}"/>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AC13815F-2731-6CAD-32F8-EC9BF7909FE4}"/>
              </a:ext>
            </a:extLst>
          </p:cNvPr>
          <p:cNvSpPr>
            <a:spLocks noGrp="1" noChangeArrowheads="1"/>
          </p:cNvSpPr>
          <p:nvPr>
            <p:ph type="body" idx="1"/>
          </p:nvPr>
        </p:nvSpPr>
        <p:spPr>
          <a:noFill/>
        </p:spPr>
        <p:txBody>
          <a:bodyPr/>
          <a:lstStyle/>
          <a:p>
            <a:pPr eaLnBrk="1" hangingPunct="1"/>
            <a:r>
              <a:rPr lang="en-US" altLang="en-US"/>
              <a:t>Verification engineers can use randomization either to pre-generate deterministic tests or during the runtime of a test bench-driven simulation. In either case, it is important, for the completion of the verification plan, that the project tracks which of the cases the stimulus component actually applied. The methods and techniques of this verification coverage tracking will be discussed in the second half of this chapter.</a:t>
            </a:r>
          </a:p>
          <a:p>
            <a:pPr eaLnBrk="1" hangingPunct="1"/>
            <a:r>
              <a:rPr lang="en-US" altLang="en-US"/>
              <a:t>It is important that test bench writers understand the statistical characteristics of the random distribution they select in their stimulus components. This is even more important if there are holes suspected in the coverage tracking done by the project. HDL test bench implementations whose random distributions are deficient can leave dangerous coverage holes if a project relies on a specific distribution.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1F1F5325-E637-9A27-F3F2-DB399324E90C}"/>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3AA897C-C3B0-422F-925C-ACA11F884633}" type="slidenum">
              <a:rPr lang="en-GB" altLang="en-US"/>
              <a:pPr/>
              <a:t>44</a:t>
            </a:fld>
            <a:endParaRPr lang="en-GB" altLang="en-US"/>
          </a:p>
        </p:txBody>
      </p:sp>
      <p:sp>
        <p:nvSpPr>
          <p:cNvPr id="78851" name="Rectangle 2">
            <a:extLst>
              <a:ext uri="{FF2B5EF4-FFF2-40B4-BE49-F238E27FC236}">
                <a16:creationId xmlns:a16="http://schemas.microsoft.com/office/drawing/2014/main" id="{C66E2B24-CD11-3976-8D37-946EE050E462}"/>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CFE1C572-DAA1-9D47-50CA-09299D91BAFB}"/>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2AD3C-9138-7A46-DB8A-2D3FD0D8ECD5}"/>
            </a:ext>
          </a:extLst>
        </p:cNvPr>
        <p:cNvGrpSpPr/>
        <p:nvPr/>
      </p:nvGrpSpPr>
      <p:grpSpPr>
        <a:xfrm>
          <a:off x="0" y="0"/>
          <a:ext cx="0" cy="0"/>
          <a:chOff x="0" y="0"/>
          <a:chExt cx="0" cy="0"/>
        </a:xfrm>
      </p:grpSpPr>
      <p:sp>
        <p:nvSpPr>
          <p:cNvPr id="78850" name="Rectangle 7">
            <a:extLst>
              <a:ext uri="{FF2B5EF4-FFF2-40B4-BE49-F238E27FC236}">
                <a16:creationId xmlns:a16="http://schemas.microsoft.com/office/drawing/2014/main" id="{1B1787A3-B943-C4CA-1F9E-5CF984964682}"/>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3AA897C-C3B0-422F-925C-ACA11F884633}" type="slidenum">
              <a:rPr lang="en-GB" altLang="en-US"/>
              <a:pPr/>
              <a:t>45</a:t>
            </a:fld>
            <a:endParaRPr lang="en-GB" altLang="en-US"/>
          </a:p>
        </p:txBody>
      </p:sp>
      <p:sp>
        <p:nvSpPr>
          <p:cNvPr id="78851" name="Rectangle 2">
            <a:extLst>
              <a:ext uri="{FF2B5EF4-FFF2-40B4-BE49-F238E27FC236}">
                <a16:creationId xmlns:a16="http://schemas.microsoft.com/office/drawing/2014/main" id="{3CEDA4CD-F2F7-E9C6-34C6-78C0B800C640}"/>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CFBC13B5-50F2-19C3-121C-FC010461D098}"/>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477497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C116FF4B-CCF0-B2D7-6E54-8376917EE535}"/>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B50FE51-4613-4F6A-9CDB-3126DB781489}" type="slidenum">
              <a:rPr lang="en-GB" altLang="en-US"/>
              <a:pPr/>
              <a:t>49</a:t>
            </a:fld>
            <a:endParaRPr lang="en-GB" altLang="en-US"/>
          </a:p>
        </p:txBody>
      </p:sp>
      <p:sp>
        <p:nvSpPr>
          <p:cNvPr id="79875" name="Rectangle 2">
            <a:extLst>
              <a:ext uri="{FF2B5EF4-FFF2-40B4-BE49-F238E27FC236}">
                <a16:creationId xmlns:a16="http://schemas.microsoft.com/office/drawing/2014/main" id="{42EE80D8-D896-E567-1A32-04FC619B40AD}"/>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33E308A8-5F9D-E27C-709F-67E9F44FF9D3}"/>
              </a:ext>
            </a:extLst>
          </p:cNvPr>
          <p:cNvSpPr>
            <a:spLocks noGrp="1" noChangeArrowheads="1"/>
          </p:cNvSpPr>
          <p:nvPr>
            <p:ph type="body" idx="1"/>
          </p:nvPr>
        </p:nvSpPr>
        <p:spPr>
          <a:noFill/>
        </p:spPr>
        <p:txBody>
          <a:bodyPr/>
          <a:lstStyle/>
          <a:p>
            <a:pPr eaLnBrk="1" hangingPunct="1"/>
            <a:r>
              <a:rPr lang="en-US" altLang="en-US"/>
              <a:t>Simulation runs are usually not standalone activities. There is a need to maintain the HDL and test bench code in source code libraries. Setting up a simulation run is preceded by a checkout of source code, compile, model build, and job distribution to a host simulation machine, and in the end the collection and triage of simulation results. Many of these data management and preparation activities can greatly benefit from the use of the flexible, highly productive scripting languages. Therefore, a verification engineer should be fluent in at least one or two of them.</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386FFB3A-62E9-E4F4-EBEC-48EF76274E28}"/>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C536E1C3-84DD-42EF-AD23-47E24C5B7F5B}" type="slidenum">
              <a:rPr lang="en-GB" altLang="en-US"/>
              <a:pPr/>
              <a:t>50</a:t>
            </a:fld>
            <a:endParaRPr lang="en-GB" altLang="en-US"/>
          </a:p>
        </p:txBody>
      </p:sp>
      <p:sp>
        <p:nvSpPr>
          <p:cNvPr id="80899" name="Rectangle 2">
            <a:extLst>
              <a:ext uri="{FF2B5EF4-FFF2-40B4-BE49-F238E27FC236}">
                <a16:creationId xmlns:a16="http://schemas.microsoft.com/office/drawing/2014/main" id="{A2235107-6E3A-BEBF-0F63-7E450650E839}"/>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31158128-81FA-3DD0-72CC-5AE9DAED204A}"/>
              </a:ext>
            </a:extLst>
          </p:cNvPr>
          <p:cNvSpPr>
            <a:spLocks noGrp="1" noChangeArrowheads="1"/>
          </p:cNvSpPr>
          <p:nvPr>
            <p:ph type="body" idx="1"/>
          </p:nvPr>
        </p:nvSpPr>
        <p:spPr>
          <a:noFill/>
        </p:spPr>
        <p:txBody>
          <a:bodyPr/>
          <a:lstStyle/>
          <a:p>
            <a:pPr eaLnBrk="1" hangingPunct="1"/>
            <a:r>
              <a:rPr lang="en-US" altLang="en-US"/>
              <a:t>On the other hand, timing diagrams are a powerful and efficient communication medium between designers and verification engineers. Because of the popularity of waveforms in their informal use with paper and pencil, there remains hope that at some point an effective user interface technology will open timing diagram specification to a wider verification audience.</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FF4C7063-A23D-9BFD-B126-00869CB39F8E}"/>
              </a:ext>
            </a:extLst>
          </p:cNvPr>
          <p:cNvSpPr>
            <a:spLocks noChangeArrowheads="1"/>
          </p:cNvSpPr>
          <p:nvPr userDrawn="1"/>
        </p:nvSpPr>
        <p:spPr bwMode="auto">
          <a:xfrm>
            <a:off x="0" y="2162175"/>
            <a:ext cx="9144000" cy="2220913"/>
          </a:xfrm>
          <a:prstGeom prst="rect">
            <a:avLst/>
          </a:prstGeom>
          <a:solidFill>
            <a:schemeClr val="bg1">
              <a:alpha val="2196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45506" name="Rectangle 2"/>
          <p:cNvSpPr>
            <a:spLocks noGrp="1" noChangeArrowheads="1"/>
          </p:cNvSpPr>
          <p:nvPr>
            <p:ph type="ctrTitle" sz="quarter"/>
          </p:nvPr>
        </p:nvSpPr>
        <p:spPr>
          <a:xfrm>
            <a:off x="3730625" y="2274888"/>
            <a:ext cx="5067300" cy="1143000"/>
          </a:xfrm>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rIns="91440" anchor="b"/>
          <a:lstStyle>
            <a:lvl1pPr>
              <a:defRPr sz="3200"/>
            </a:lvl1pPr>
          </a:lstStyle>
          <a:p>
            <a:pPr lvl="0"/>
            <a:r>
              <a:rPr lang="en-US" noProof="0"/>
              <a:t>Click to edit Master title style</a:t>
            </a:r>
            <a:endParaRPr lang="de-DE" noProof="0"/>
          </a:p>
        </p:txBody>
      </p:sp>
      <p:sp>
        <p:nvSpPr>
          <p:cNvPr id="1045507" name="Rectangle 3"/>
          <p:cNvSpPr>
            <a:spLocks noGrp="1" noChangeArrowheads="1"/>
          </p:cNvSpPr>
          <p:nvPr>
            <p:ph type="subTitle" sz="quarter" idx="1"/>
          </p:nvPr>
        </p:nvSpPr>
        <p:spPr>
          <a:xfrm>
            <a:off x="3730625" y="3586163"/>
            <a:ext cx="5072063" cy="1049337"/>
          </a:xfrm>
        </p:spPr>
        <p:txBody>
          <a:bodyPr lIns="91440" rIns="91440"/>
          <a:lstStyle>
            <a:lvl1pPr marL="0" indent="0">
              <a:buFont typeface="Wingdings" pitchFamily="2" charset="2"/>
              <a:buNone/>
              <a:defRPr sz="2200" b="1">
                <a:solidFill>
                  <a:schemeClr val="folHlink"/>
                </a:solidFill>
              </a:defRPr>
            </a:lvl1pPr>
          </a:lstStyle>
          <a:p>
            <a:pPr lvl="0"/>
            <a:r>
              <a:rPr lang="en-US" noProof="0"/>
              <a:t>Click to edit Master text styles</a:t>
            </a:r>
          </a:p>
        </p:txBody>
      </p:sp>
    </p:spTree>
    <p:extLst>
      <p:ext uri="{BB962C8B-B14F-4D97-AF65-F5344CB8AC3E}">
        <p14:creationId xmlns:p14="http://schemas.microsoft.com/office/powerpoint/2010/main" val="2746733126"/>
      </p:ext>
    </p:extLst>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2BEF4B9A-8FDE-A25E-3B93-7EC73E353CEB}"/>
              </a:ext>
            </a:extLst>
          </p:cNvPr>
          <p:cNvSpPr>
            <a:spLocks noGrp="1" noChangeArrowheads="1"/>
          </p:cNvSpPr>
          <p:nvPr>
            <p:ph type="ftr" sz="quarter" idx="10"/>
          </p:nvPr>
        </p:nvSpPr>
        <p:spPr>
          <a:ln/>
        </p:spPr>
        <p:txBody>
          <a:bodyPr/>
          <a:lstStyle>
            <a:lvl1pPr>
              <a:defRPr/>
            </a:lvl1pPr>
          </a:lstStyle>
          <a:p>
            <a:fld id="{19692ACB-1207-4AB1-8BFB-DCE972128397}" type="slidenum">
              <a:rPr lang="de-DE" altLang="en-US"/>
              <a:pPr/>
              <a:t>‹#›</a:t>
            </a:fld>
            <a:endParaRPr lang="de-DE" altLang="en-US"/>
          </a:p>
        </p:txBody>
      </p:sp>
    </p:spTree>
    <p:extLst>
      <p:ext uri="{BB962C8B-B14F-4D97-AF65-F5344CB8AC3E}">
        <p14:creationId xmlns:p14="http://schemas.microsoft.com/office/powerpoint/2010/main" val="553399334"/>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23F8E1FC-74ED-1DDA-CAC2-24B4CFC42816}"/>
              </a:ext>
            </a:extLst>
          </p:cNvPr>
          <p:cNvSpPr>
            <a:spLocks noGrp="1" noChangeArrowheads="1"/>
          </p:cNvSpPr>
          <p:nvPr>
            <p:ph type="ftr" sz="quarter" idx="10"/>
          </p:nvPr>
        </p:nvSpPr>
        <p:spPr>
          <a:ln/>
        </p:spPr>
        <p:txBody>
          <a:bodyPr/>
          <a:lstStyle>
            <a:lvl1pPr>
              <a:defRPr/>
            </a:lvl1pPr>
          </a:lstStyle>
          <a:p>
            <a:fld id="{ACC0AEB6-638B-4977-BB5A-28769A60A255}" type="slidenum">
              <a:rPr lang="de-DE" altLang="en-US"/>
              <a:pPr/>
              <a:t>‹#›</a:t>
            </a:fld>
            <a:endParaRPr lang="de-DE" altLang="en-US"/>
          </a:p>
        </p:txBody>
      </p:sp>
    </p:spTree>
    <p:extLst>
      <p:ext uri="{BB962C8B-B14F-4D97-AF65-F5344CB8AC3E}">
        <p14:creationId xmlns:p14="http://schemas.microsoft.com/office/powerpoint/2010/main" val="235340028"/>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9088" y="863600"/>
            <a:ext cx="4186237" cy="382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7725" y="863600"/>
            <a:ext cx="4186238" cy="382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95D2F8A9-960D-F197-A20A-223A33C24491}"/>
              </a:ext>
            </a:extLst>
          </p:cNvPr>
          <p:cNvSpPr>
            <a:spLocks noGrp="1" noChangeArrowheads="1"/>
          </p:cNvSpPr>
          <p:nvPr>
            <p:ph type="ftr" sz="quarter" idx="10"/>
          </p:nvPr>
        </p:nvSpPr>
        <p:spPr>
          <a:ln/>
        </p:spPr>
        <p:txBody>
          <a:bodyPr/>
          <a:lstStyle>
            <a:lvl1pPr>
              <a:defRPr/>
            </a:lvl1pPr>
          </a:lstStyle>
          <a:p>
            <a:fld id="{6E1CB439-40C0-4AF4-8D10-1F923F548C0A}" type="slidenum">
              <a:rPr lang="de-DE" altLang="en-US"/>
              <a:pPr/>
              <a:t>‹#›</a:t>
            </a:fld>
            <a:endParaRPr lang="de-DE" altLang="en-US"/>
          </a:p>
        </p:txBody>
      </p:sp>
    </p:spTree>
    <p:extLst>
      <p:ext uri="{BB962C8B-B14F-4D97-AF65-F5344CB8AC3E}">
        <p14:creationId xmlns:p14="http://schemas.microsoft.com/office/powerpoint/2010/main" val="4174052659"/>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2F6B898D-686A-E69D-B409-8CD4D294EC31}"/>
              </a:ext>
            </a:extLst>
          </p:cNvPr>
          <p:cNvSpPr>
            <a:spLocks noGrp="1" noChangeArrowheads="1"/>
          </p:cNvSpPr>
          <p:nvPr>
            <p:ph type="ftr" sz="quarter" idx="10"/>
          </p:nvPr>
        </p:nvSpPr>
        <p:spPr>
          <a:ln/>
        </p:spPr>
        <p:txBody>
          <a:bodyPr/>
          <a:lstStyle>
            <a:lvl1pPr>
              <a:defRPr/>
            </a:lvl1pPr>
          </a:lstStyle>
          <a:p>
            <a:fld id="{04BE4429-BDB2-4F14-8CE8-F79EEAE75465}" type="slidenum">
              <a:rPr lang="de-DE" altLang="en-US"/>
              <a:pPr/>
              <a:t>‹#›</a:t>
            </a:fld>
            <a:endParaRPr lang="de-DE" altLang="en-US"/>
          </a:p>
        </p:txBody>
      </p:sp>
    </p:spTree>
    <p:extLst>
      <p:ext uri="{BB962C8B-B14F-4D97-AF65-F5344CB8AC3E}">
        <p14:creationId xmlns:p14="http://schemas.microsoft.com/office/powerpoint/2010/main" val="3057046547"/>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DE8EA4BA-97FC-D225-9B04-0994FB704DD0}"/>
              </a:ext>
            </a:extLst>
          </p:cNvPr>
          <p:cNvSpPr>
            <a:spLocks noGrp="1" noChangeArrowheads="1"/>
          </p:cNvSpPr>
          <p:nvPr>
            <p:ph type="ftr" sz="quarter" idx="10"/>
          </p:nvPr>
        </p:nvSpPr>
        <p:spPr>
          <a:ln/>
        </p:spPr>
        <p:txBody>
          <a:bodyPr/>
          <a:lstStyle>
            <a:lvl1pPr>
              <a:defRPr/>
            </a:lvl1pPr>
          </a:lstStyle>
          <a:p>
            <a:fld id="{14B88D40-4277-41B8-B87B-73B2C47DC9E1}" type="slidenum">
              <a:rPr lang="de-DE" altLang="en-US"/>
              <a:pPr/>
              <a:t>‹#›</a:t>
            </a:fld>
            <a:endParaRPr lang="de-DE" altLang="en-US"/>
          </a:p>
        </p:txBody>
      </p:sp>
    </p:spTree>
    <p:extLst>
      <p:ext uri="{BB962C8B-B14F-4D97-AF65-F5344CB8AC3E}">
        <p14:creationId xmlns:p14="http://schemas.microsoft.com/office/powerpoint/2010/main" val="1876825845"/>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ABADAC8-01BB-1A8C-1115-226C69D9D436}"/>
              </a:ext>
            </a:extLst>
          </p:cNvPr>
          <p:cNvSpPr>
            <a:spLocks noGrp="1" noChangeArrowheads="1"/>
          </p:cNvSpPr>
          <p:nvPr>
            <p:ph type="ftr" sz="quarter" idx="10"/>
          </p:nvPr>
        </p:nvSpPr>
        <p:spPr>
          <a:ln/>
        </p:spPr>
        <p:txBody>
          <a:bodyPr/>
          <a:lstStyle>
            <a:lvl1pPr>
              <a:defRPr/>
            </a:lvl1pPr>
          </a:lstStyle>
          <a:p>
            <a:fld id="{ED9F7CD0-8EE9-4BFE-9EA3-D5D3A4B92266}" type="slidenum">
              <a:rPr lang="de-DE" altLang="en-US"/>
              <a:pPr/>
              <a:t>‹#›</a:t>
            </a:fld>
            <a:endParaRPr lang="de-DE" altLang="en-US"/>
          </a:p>
        </p:txBody>
      </p:sp>
    </p:spTree>
    <p:extLst>
      <p:ext uri="{BB962C8B-B14F-4D97-AF65-F5344CB8AC3E}">
        <p14:creationId xmlns:p14="http://schemas.microsoft.com/office/powerpoint/2010/main" val="399347228"/>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138681AD-FD07-D67B-B87A-4DC728BE1739}"/>
              </a:ext>
            </a:extLst>
          </p:cNvPr>
          <p:cNvSpPr>
            <a:spLocks noGrp="1" noChangeArrowheads="1"/>
          </p:cNvSpPr>
          <p:nvPr>
            <p:ph type="ftr" sz="quarter" idx="10"/>
          </p:nvPr>
        </p:nvSpPr>
        <p:spPr>
          <a:ln/>
        </p:spPr>
        <p:txBody>
          <a:bodyPr/>
          <a:lstStyle>
            <a:lvl1pPr>
              <a:defRPr/>
            </a:lvl1pPr>
          </a:lstStyle>
          <a:p>
            <a:fld id="{B5847E58-4DF0-4004-9633-CF0B7C97B9E4}" type="slidenum">
              <a:rPr lang="de-DE" altLang="en-US"/>
              <a:pPr/>
              <a:t>‹#›</a:t>
            </a:fld>
            <a:endParaRPr lang="de-DE" altLang="en-US"/>
          </a:p>
        </p:txBody>
      </p:sp>
    </p:spTree>
    <p:extLst>
      <p:ext uri="{BB962C8B-B14F-4D97-AF65-F5344CB8AC3E}">
        <p14:creationId xmlns:p14="http://schemas.microsoft.com/office/powerpoint/2010/main" val="3565979925"/>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6274C493-F172-F7EF-54D1-FC8AAA123B30}"/>
              </a:ext>
            </a:extLst>
          </p:cNvPr>
          <p:cNvSpPr>
            <a:spLocks noGrp="1" noChangeArrowheads="1"/>
          </p:cNvSpPr>
          <p:nvPr>
            <p:ph type="ftr" sz="quarter" idx="10"/>
          </p:nvPr>
        </p:nvSpPr>
        <p:spPr>
          <a:ln/>
        </p:spPr>
        <p:txBody>
          <a:bodyPr/>
          <a:lstStyle>
            <a:lvl1pPr>
              <a:defRPr/>
            </a:lvl1pPr>
          </a:lstStyle>
          <a:p>
            <a:fld id="{67300A77-D9FB-46D3-A963-E9A06CE1FAB2}" type="slidenum">
              <a:rPr lang="de-DE" altLang="en-US"/>
              <a:pPr/>
              <a:t>‹#›</a:t>
            </a:fld>
            <a:endParaRPr lang="de-DE" altLang="en-US"/>
          </a:p>
        </p:txBody>
      </p:sp>
    </p:spTree>
    <p:extLst>
      <p:ext uri="{BB962C8B-B14F-4D97-AF65-F5344CB8AC3E}">
        <p14:creationId xmlns:p14="http://schemas.microsoft.com/office/powerpoint/2010/main" val="4087316921"/>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E131DB69-BD1D-C50D-C031-96AFA56632A8}"/>
              </a:ext>
            </a:extLst>
          </p:cNvPr>
          <p:cNvSpPr>
            <a:spLocks noGrp="1" noChangeArrowheads="1"/>
          </p:cNvSpPr>
          <p:nvPr>
            <p:ph type="ftr" sz="quarter" idx="10"/>
          </p:nvPr>
        </p:nvSpPr>
        <p:spPr>
          <a:ln/>
        </p:spPr>
        <p:txBody>
          <a:bodyPr/>
          <a:lstStyle>
            <a:lvl1pPr>
              <a:defRPr/>
            </a:lvl1pPr>
          </a:lstStyle>
          <a:p>
            <a:fld id="{267F0609-D029-4539-95DD-1817FC48D24E}" type="slidenum">
              <a:rPr lang="de-DE" altLang="en-US"/>
              <a:pPr/>
              <a:t>‹#›</a:t>
            </a:fld>
            <a:endParaRPr lang="de-DE" altLang="en-US"/>
          </a:p>
        </p:txBody>
      </p:sp>
    </p:spTree>
    <p:extLst>
      <p:ext uri="{BB962C8B-B14F-4D97-AF65-F5344CB8AC3E}">
        <p14:creationId xmlns:p14="http://schemas.microsoft.com/office/powerpoint/2010/main" val="1397844786"/>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1950" y="9525"/>
            <a:ext cx="2132013" cy="4679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14325" y="9525"/>
            <a:ext cx="6245225" cy="4679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2A8B9D64-B80C-0E62-11B0-309C22C26590}"/>
              </a:ext>
            </a:extLst>
          </p:cNvPr>
          <p:cNvSpPr>
            <a:spLocks noGrp="1" noChangeArrowheads="1"/>
          </p:cNvSpPr>
          <p:nvPr>
            <p:ph type="ftr" sz="quarter" idx="10"/>
          </p:nvPr>
        </p:nvSpPr>
        <p:spPr>
          <a:ln/>
        </p:spPr>
        <p:txBody>
          <a:bodyPr/>
          <a:lstStyle>
            <a:lvl1pPr>
              <a:defRPr/>
            </a:lvl1pPr>
          </a:lstStyle>
          <a:p>
            <a:fld id="{005C7797-C98D-4EDA-A34D-8ADD00A55112}" type="slidenum">
              <a:rPr lang="de-DE" altLang="en-US"/>
              <a:pPr/>
              <a:t>‹#›</a:t>
            </a:fld>
            <a:endParaRPr lang="de-DE" altLang="en-US"/>
          </a:p>
        </p:txBody>
      </p:sp>
    </p:spTree>
    <p:extLst>
      <p:ext uri="{BB962C8B-B14F-4D97-AF65-F5344CB8AC3E}">
        <p14:creationId xmlns:p14="http://schemas.microsoft.com/office/powerpoint/2010/main" val="2020686562"/>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4186237"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7725" y="863600"/>
            <a:ext cx="4186238"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B78C7824-B63C-6096-F664-AECC45892AD1}"/>
              </a:ext>
            </a:extLst>
          </p:cNvPr>
          <p:cNvSpPr>
            <a:spLocks noGrp="1" noChangeArrowheads="1"/>
          </p:cNvSpPr>
          <p:nvPr>
            <p:ph type="ftr" sz="quarter" idx="10"/>
          </p:nvPr>
        </p:nvSpPr>
        <p:spPr>
          <a:ln/>
        </p:spPr>
        <p:txBody>
          <a:bodyPr/>
          <a:lstStyle>
            <a:lvl1pPr>
              <a:defRPr/>
            </a:lvl1pPr>
          </a:lstStyle>
          <a:p>
            <a:fld id="{A7D50817-8B85-4000-A7F8-259F55925036}" type="slidenum">
              <a:rPr lang="de-DE" altLang="en-US"/>
              <a:pPr/>
              <a:t>‹#›</a:t>
            </a:fld>
            <a:endParaRPr lang="de-DE" altLang="en-US"/>
          </a:p>
        </p:txBody>
      </p:sp>
    </p:spTree>
    <p:extLst>
      <p:ext uri="{BB962C8B-B14F-4D97-AF65-F5344CB8AC3E}">
        <p14:creationId xmlns:p14="http://schemas.microsoft.com/office/powerpoint/2010/main" val="502513762"/>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4186237"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57725" y="863600"/>
            <a:ext cx="4186238"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57725" y="2852738"/>
            <a:ext cx="4186238"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CF9D2767-CFC4-62F1-2261-D486569F48EB}"/>
              </a:ext>
            </a:extLst>
          </p:cNvPr>
          <p:cNvSpPr>
            <a:spLocks noGrp="1" noChangeArrowheads="1"/>
          </p:cNvSpPr>
          <p:nvPr>
            <p:ph type="ftr" sz="quarter" idx="10"/>
          </p:nvPr>
        </p:nvSpPr>
        <p:spPr>
          <a:ln/>
        </p:spPr>
        <p:txBody>
          <a:bodyPr/>
          <a:lstStyle>
            <a:lvl1pPr>
              <a:defRPr/>
            </a:lvl1pPr>
          </a:lstStyle>
          <a:p>
            <a:fld id="{2A99FA16-1D82-4D7A-BE71-88574BCEFE78}" type="slidenum">
              <a:rPr lang="de-DE" altLang="en-US"/>
              <a:pPr/>
              <a:t>‹#›</a:t>
            </a:fld>
            <a:endParaRPr lang="de-DE" altLang="en-US"/>
          </a:p>
        </p:txBody>
      </p:sp>
    </p:spTree>
    <p:extLst>
      <p:ext uri="{BB962C8B-B14F-4D97-AF65-F5344CB8AC3E}">
        <p14:creationId xmlns:p14="http://schemas.microsoft.com/office/powerpoint/2010/main" val="2268641532"/>
      </p:ext>
    </p:extLst>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8524875"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19088" y="2852738"/>
            <a:ext cx="8524875"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C25EA40A-D7E1-70BC-7383-8F9634726B73}"/>
              </a:ext>
            </a:extLst>
          </p:cNvPr>
          <p:cNvSpPr>
            <a:spLocks noGrp="1" noChangeArrowheads="1"/>
          </p:cNvSpPr>
          <p:nvPr>
            <p:ph type="ftr" sz="quarter" idx="10"/>
          </p:nvPr>
        </p:nvSpPr>
        <p:spPr>
          <a:ln/>
        </p:spPr>
        <p:txBody>
          <a:bodyPr/>
          <a:lstStyle>
            <a:lvl1pPr>
              <a:defRPr/>
            </a:lvl1pPr>
          </a:lstStyle>
          <a:p>
            <a:fld id="{1E58345E-C8D5-45F8-8D58-E47BD67D168C}" type="slidenum">
              <a:rPr lang="de-DE" altLang="en-US"/>
              <a:pPr/>
              <a:t>‹#›</a:t>
            </a:fld>
            <a:endParaRPr lang="de-DE" altLang="en-US"/>
          </a:p>
        </p:txBody>
      </p:sp>
    </p:spTree>
    <p:extLst>
      <p:ext uri="{BB962C8B-B14F-4D97-AF65-F5344CB8AC3E}">
        <p14:creationId xmlns:p14="http://schemas.microsoft.com/office/powerpoint/2010/main" val="3985372567"/>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BC6E372-B31E-E383-722C-8D96215FE8F1}"/>
              </a:ext>
            </a:extLst>
          </p:cNvPr>
          <p:cNvSpPr>
            <a:spLocks noGrp="1" noChangeArrowheads="1"/>
          </p:cNvSpPr>
          <p:nvPr>
            <p:ph type="title"/>
          </p:nvPr>
        </p:nvSpPr>
        <p:spPr bwMode="auto">
          <a:xfrm>
            <a:off x="314325" y="9525"/>
            <a:ext cx="8515350" cy="600075"/>
          </a:xfrm>
          <a:prstGeom prst="rect">
            <a:avLst/>
          </a:prstGeom>
          <a:noFill/>
          <a:ln>
            <a:noFill/>
          </a:ln>
          <a:effectLst>
            <a:outerShdw dist="35921" dir="2700000" algn="ctr" rotWithShape="0">
              <a:schemeClr val="accent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0" bIns="45720" numCol="1" anchor="ctr" anchorCtr="0" compatLnSpc="1">
            <a:prstTxWarp prst="textNoShape">
              <a:avLst/>
            </a:prstTxWarp>
          </a:bodyPr>
          <a:lstStyle/>
          <a:p>
            <a:pPr lvl="0"/>
            <a:r>
              <a:rPr lang="en-US" altLang="en-US"/>
              <a:t>Click to edit Master title style</a:t>
            </a:r>
            <a:endParaRPr lang="de-DE" altLang="en-US"/>
          </a:p>
        </p:txBody>
      </p:sp>
      <p:sp>
        <p:nvSpPr>
          <p:cNvPr id="1027" name="Rectangle 3">
            <a:extLst>
              <a:ext uri="{FF2B5EF4-FFF2-40B4-BE49-F238E27FC236}">
                <a16:creationId xmlns:a16="http://schemas.microsoft.com/office/drawing/2014/main" id="{679CAEE4-3928-DC2A-0156-D4A00B71BA10}"/>
              </a:ext>
            </a:extLst>
          </p:cNvPr>
          <p:cNvSpPr>
            <a:spLocks noGrp="1" noChangeArrowheads="1"/>
          </p:cNvSpPr>
          <p:nvPr>
            <p:ph type="body" idx="1"/>
          </p:nvPr>
        </p:nvSpPr>
        <p:spPr bwMode="auto">
          <a:xfrm>
            <a:off x="319088" y="863600"/>
            <a:ext cx="8524875" cy="382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44485" name="Rectangle 5">
            <a:extLst>
              <a:ext uri="{FF2B5EF4-FFF2-40B4-BE49-F238E27FC236}">
                <a16:creationId xmlns:a16="http://schemas.microsoft.com/office/drawing/2014/main" id="{F6F79A38-FB70-A40C-194D-BA9C14FA0B61}"/>
              </a:ext>
            </a:extLst>
          </p:cNvPr>
          <p:cNvSpPr>
            <a:spLocks noGrp="1" noChangeArrowheads="1"/>
          </p:cNvSpPr>
          <p:nvPr>
            <p:ph type="ftr" sz="quarter" idx="3"/>
          </p:nvPr>
        </p:nvSpPr>
        <p:spPr bwMode="auto">
          <a:xfrm>
            <a:off x="4321175" y="6408738"/>
            <a:ext cx="4064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chemeClr val="bg1"/>
                </a:solidFill>
              </a:defRPr>
            </a:lvl1pPr>
          </a:lstStyle>
          <a:p>
            <a:fld id="{1DF6FDA9-8A94-4F04-AD44-6A1320A8E2E6}" type="slidenum">
              <a:rPr lang="de-DE" altLang="en-US"/>
              <a:pPr/>
              <a:t>‹#›</a:t>
            </a:fld>
            <a:endParaRPr lang="de-DE" altLang="en-US"/>
          </a:p>
        </p:txBody>
      </p:sp>
    </p:spTree>
  </p:cSld>
  <p:clrMap bg1="lt1" tx1="dk1" bg2="lt2" tx2="dk2" accent1="accent1" accent2="accent2" accent3="accent3" accent4="accent4" accent5="accent5" accent6="accent6" hlink="hlink" folHlink="folHlink"/>
  <p:sldLayoutIdLst>
    <p:sldLayoutId id="2147483705"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ransition spd="med">
    <p:wipe dir="r"/>
  </p:transition>
  <p:hf sldNum="0" hdr="0" dt="0"/>
  <p:txStyles>
    <p:titleStyle>
      <a:lvl1pPr algn="l" rtl="0" eaLnBrk="0" fontAlgn="base" hangingPunct="0">
        <a:spcBef>
          <a:spcPct val="0"/>
        </a:spcBef>
        <a:spcAft>
          <a:spcPct val="0"/>
        </a:spcAft>
        <a:defRPr sz="2600" b="1">
          <a:solidFill>
            <a:schemeClr val="bg1"/>
          </a:solidFill>
          <a:latin typeface="+mj-lt"/>
          <a:ea typeface="+mj-ea"/>
          <a:cs typeface="+mj-cs"/>
        </a:defRPr>
      </a:lvl1pPr>
      <a:lvl2pPr algn="l" rtl="0" eaLnBrk="0" fontAlgn="base" hangingPunct="0">
        <a:spcBef>
          <a:spcPct val="0"/>
        </a:spcBef>
        <a:spcAft>
          <a:spcPct val="0"/>
        </a:spcAft>
        <a:defRPr sz="2600" b="1">
          <a:solidFill>
            <a:schemeClr val="bg1"/>
          </a:solidFill>
          <a:latin typeface="Arial" charset="0"/>
        </a:defRPr>
      </a:lvl2pPr>
      <a:lvl3pPr algn="l" rtl="0" eaLnBrk="0" fontAlgn="base" hangingPunct="0">
        <a:spcBef>
          <a:spcPct val="0"/>
        </a:spcBef>
        <a:spcAft>
          <a:spcPct val="0"/>
        </a:spcAft>
        <a:defRPr sz="2600" b="1">
          <a:solidFill>
            <a:schemeClr val="bg1"/>
          </a:solidFill>
          <a:latin typeface="Arial" charset="0"/>
        </a:defRPr>
      </a:lvl3pPr>
      <a:lvl4pPr algn="l" rtl="0" eaLnBrk="0" fontAlgn="base" hangingPunct="0">
        <a:spcBef>
          <a:spcPct val="0"/>
        </a:spcBef>
        <a:spcAft>
          <a:spcPct val="0"/>
        </a:spcAft>
        <a:defRPr sz="2600" b="1">
          <a:solidFill>
            <a:schemeClr val="bg1"/>
          </a:solidFill>
          <a:latin typeface="Arial" charset="0"/>
        </a:defRPr>
      </a:lvl4pPr>
      <a:lvl5pPr algn="l" rtl="0" eaLnBrk="0" fontAlgn="base" hangingPunct="0">
        <a:spcBef>
          <a:spcPct val="0"/>
        </a:spcBef>
        <a:spcAft>
          <a:spcPct val="0"/>
        </a:spcAft>
        <a:defRPr sz="2600" b="1">
          <a:solidFill>
            <a:schemeClr val="bg1"/>
          </a:solidFill>
          <a:latin typeface="Arial"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190500" indent="-1905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ea typeface="+mn-ea"/>
          <a:cs typeface="+mn-cs"/>
        </a:defRPr>
      </a:lvl1pPr>
      <a:lvl2pPr marL="381000" indent="-188913" algn="l" rtl="0" eaLnBrk="0" fontAlgn="base" hangingPunct="0">
        <a:spcBef>
          <a:spcPct val="20000"/>
        </a:spcBef>
        <a:spcAft>
          <a:spcPct val="0"/>
        </a:spcAft>
        <a:buClr>
          <a:schemeClr val="accent1"/>
        </a:buClr>
        <a:buChar char="-"/>
        <a:defRPr>
          <a:solidFill>
            <a:schemeClr val="tx1"/>
          </a:solidFill>
          <a:latin typeface="+mn-lt"/>
        </a:defRPr>
      </a:lvl2pPr>
      <a:lvl3pPr marL="561975" indent="-179388" algn="l" rtl="0" eaLnBrk="0" fontAlgn="base" hangingPunct="0">
        <a:spcBef>
          <a:spcPct val="20000"/>
        </a:spcBef>
        <a:spcAft>
          <a:spcPct val="0"/>
        </a:spcAft>
        <a:buClr>
          <a:schemeClr val="accent1"/>
        </a:buClr>
        <a:buChar char="-"/>
        <a:defRPr sz="1600">
          <a:solidFill>
            <a:schemeClr val="tx1"/>
          </a:solidFill>
          <a:latin typeface="+mn-lt"/>
        </a:defRPr>
      </a:lvl3pPr>
      <a:lvl4pPr marL="752475" indent="-188913" algn="l" rtl="0" eaLnBrk="0" fontAlgn="base" hangingPunct="0">
        <a:spcBef>
          <a:spcPct val="20000"/>
        </a:spcBef>
        <a:spcAft>
          <a:spcPct val="0"/>
        </a:spcAft>
        <a:buClr>
          <a:schemeClr val="accent1"/>
        </a:buClr>
        <a:buChar char="-"/>
        <a:defRPr sz="1400">
          <a:solidFill>
            <a:schemeClr val="tx1"/>
          </a:solidFill>
          <a:latin typeface="+mn-lt"/>
        </a:defRPr>
      </a:lvl4pPr>
      <a:lvl5pPr marL="962025" indent="-207963" algn="l" rtl="0" eaLnBrk="0" fontAlgn="base" hangingPunct="0">
        <a:spcBef>
          <a:spcPct val="20000"/>
        </a:spcBef>
        <a:spcAft>
          <a:spcPct val="0"/>
        </a:spcAft>
        <a:buClr>
          <a:schemeClr val="accent1"/>
        </a:buClr>
        <a:buFont typeface="Wingdings" panose="05000000000000000000" pitchFamily="2" charset="2"/>
        <a:buChar char="§"/>
        <a:defRPr sz="1200">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3.wmf"/></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wmf"/></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9.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17">
            <a:extLst>
              <a:ext uri="{FF2B5EF4-FFF2-40B4-BE49-F238E27FC236}">
                <a16:creationId xmlns:a16="http://schemas.microsoft.com/office/drawing/2014/main" id="{F5A50FC9-E613-920C-C5FD-FDC26309E7F9}"/>
              </a:ext>
            </a:extLst>
          </p:cNvPr>
          <p:cNvSpPr>
            <a:spLocks noGrp="1" noChangeArrowheads="1"/>
          </p:cNvSpPr>
          <p:nvPr>
            <p:ph type="ctrTitle"/>
          </p:nvPr>
        </p:nvSpPr>
        <p:spPr/>
        <p:txBody>
          <a:bodyPr/>
          <a:lstStyle/>
          <a:p>
            <a:pPr eaLnBrk="1" hangingPunct="1"/>
            <a:r>
              <a:rPr lang="en-US" altLang="en-US"/>
              <a:t>Funkcionalna verifikacija hardvera</a:t>
            </a:r>
            <a:endParaRPr lang="de-DE" altLang="en-US"/>
          </a:p>
        </p:txBody>
      </p:sp>
      <p:sp>
        <p:nvSpPr>
          <p:cNvPr id="3075" name="Rectangle 18">
            <a:extLst>
              <a:ext uri="{FF2B5EF4-FFF2-40B4-BE49-F238E27FC236}">
                <a16:creationId xmlns:a16="http://schemas.microsoft.com/office/drawing/2014/main" id="{A70C9291-50D2-7F72-74BC-1726E0FE5F68}"/>
              </a:ext>
            </a:extLst>
          </p:cNvPr>
          <p:cNvSpPr>
            <a:spLocks noGrp="1" noChangeArrowheads="1"/>
          </p:cNvSpPr>
          <p:nvPr>
            <p:ph type="subTitle" idx="1"/>
          </p:nvPr>
        </p:nvSpPr>
        <p:spPr/>
        <p:txBody>
          <a:bodyPr/>
          <a:lstStyle/>
          <a:p>
            <a:pPr eaLnBrk="1" hangingPunct="1"/>
            <a:r>
              <a:rPr lang="sr-Latn-CS" altLang="en-US"/>
              <a:t>Predavanje </a:t>
            </a:r>
            <a:r>
              <a:rPr lang="en-US" altLang="en-US"/>
              <a:t>IV</a:t>
            </a:r>
            <a:endParaRPr lang="de-DE" altLang="en-US"/>
          </a:p>
        </p:txBody>
      </p:sp>
    </p:spTree>
  </p:cSld>
  <p:clrMapOvr>
    <a:masterClrMapping/>
  </p:clrMapOvr>
  <p:transition spd="med">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614F00FE-9999-B742-6DCF-1C367FA34D5B}"/>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065F44-8AF1-4BDC-BFF1-E68507B50DCB}" type="slidenum">
              <a:rPr lang="de-DE" altLang="en-US">
                <a:solidFill>
                  <a:schemeClr val="bg1"/>
                </a:solidFill>
              </a:rPr>
              <a:pPr/>
              <a:t>2</a:t>
            </a:fld>
            <a:endParaRPr lang="de-DE" altLang="en-US">
              <a:solidFill>
                <a:schemeClr val="bg1"/>
              </a:solidFill>
            </a:endParaRPr>
          </a:p>
        </p:txBody>
      </p:sp>
      <p:sp>
        <p:nvSpPr>
          <p:cNvPr id="4099" name="Rectangle 2">
            <a:extLst>
              <a:ext uri="{FF2B5EF4-FFF2-40B4-BE49-F238E27FC236}">
                <a16:creationId xmlns:a16="http://schemas.microsoft.com/office/drawing/2014/main" id="{33D742A1-5523-B44D-416C-1EEAF2143DE7}"/>
              </a:ext>
            </a:extLst>
          </p:cNvPr>
          <p:cNvSpPr>
            <a:spLocks noGrp="1" noChangeArrowheads="1"/>
          </p:cNvSpPr>
          <p:nvPr>
            <p:ph type="title"/>
          </p:nvPr>
        </p:nvSpPr>
        <p:spPr/>
        <p:txBody>
          <a:bodyPr/>
          <a:lstStyle/>
          <a:p>
            <a:r>
              <a:rPr lang="en-US" altLang="en-US" err="1"/>
              <a:t>Sadržaj</a:t>
            </a:r>
            <a:r>
              <a:rPr lang="en-US" altLang="en-US"/>
              <a:t> </a:t>
            </a:r>
            <a:r>
              <a:rPr lang="en-US" altLang="en-US" err="1"/>
              <a:t>lekcije</a:t>
            </a:r>
            <a:endParaRPr lang="en-US" err="1"/>
          </a:p>
        </p:txBody>
      </p:sp>
      <p:sp>
        <p:nvSpPr>
          <p:cNvPr id="4100" name="Rectangle 3">
            <a:extLst>
              <a:ext uri="{FF2B5EF4-FFF2-40B4-BE49-F238E27FC236}">
                <a16:creationId xmlns:a16="http://schemas.microsoft.com/office/drawing/2014/main" id="{AF4F7AEB-9E6F-E87F-F4BF-9DAF5323B815}"/>
              </a:ext>
            </a:extLst>
          </p:cNvPr>
          <p:cNvSpPr>
            <a:spLocks noGrp="1" noChangeArrowheads="1"/>
          </p:cNvSpPr>
          <p:nvPr>
            <p:ph type="body" idx="1"/>
          </p:nvPr>
        </p:nvSpPr>
        <p:spPr/>
        <p:txBody>
          <a:bodyPr/>
          <a:lstStyle/>
          <a:p>
            <a:pPr eaLnBrk="1" hangingPunct="1"/>
            <a:r>
              <a:rPr lang="en-US" altLang="en-US" err="1"/>
              <a:t>Jezici</a:t>
            </a:r>
            <a:r>
              <a:rPr lang="en-US" altLang="en-US"/>
              <a:t> za </a:t>
            </a:r>
            <a:r>
              <a:rPr lang="en-US" altLang="en-US" err="1"/>
              <a:t>opis</a:t>
            </a:r>
            <a:r>
              <a:rPr lang="en-US" altLang="en-US"/>
              <a:t> </a:t>
            </a:r>
            <a:r>
              <a:rPr lang="en-US" altLang="en-US" err="1"/>
              <a:t>hardvera</a:t>
            </a:r>
            <a:r>
              <a:rPr lang="en-US" altLang="en-US"/>
              <a:t> </a:t>
            </a:r>
            <a:r>
              <a:rPr lang="en-US" altLang="en-US" err="1"/>
              <a:t>i</a:t>
            </a:r>
            <a:r>
              <a:rPr lang="en-US" altLang="en-US"/>
              <a:t> </a:t>
            </a:r>
            <a:r>
              <a:rPr lang="en-US" altLang="en-US" err="1"/>
              <a:t>simulatori</a:t>
            </a:r>
            <a:endParaRPr lang="en-US" altLang="en-US" err="1">
              <a:cs typeface="Arial"/>
            </a:endParaRPr>
          </a:p>
          <a:p>
            <a:pPr lvl="1" indent="-188595"/>
            <a:r>
              <a:rPr lang="en-US" altLang="en-US" err="1"/>
              <a:t>Jezici</a:t>
            </a:r>
            <a:r>
              <a:rPr lang="en-US" altLang="en-US"/>
              <a:t> za </a:t>
            </a:r>
            <a:r>
              <a:rPr lang="en-US" altLang="en-US" err="1"/>
              <a:t>opis</a:t>
            </a:r>
            <a:r>
              <a:rPr lang="en-US" altLang="en-US"/>
              <a:t> </a:t>
            </a:r>
            <a:r>
              <a:rPr lang="en-US" altLang="en-US" err="1"/>
              <a:t>hardvera</a:t>
            </a:r>
            <a:endParaRPr lang="en-US" err="1">
              <a:cs typeface="Arial"/>
            </a:endParaRPr>
          </a:p>
          <a:p>
            <a:pPr lvl="1" indent="-188595" eaLnBrk="1" hangingPunct="1"/>
            <a:r>
              <a:rPr lang="en-US" altLang="en-US" err="1"/>
              <a:t>Simulatori</a:t>
            </a:r>
            <a:r>
              <a:rPr lang="en-US" altLang="en-US"/>
              <a:t>: </a:t>
            </a:r>
            <a:r>
              <a:rPr lang="en-US" altLang="en-US" err="1"/>
              <a:t>uvod</a:t>
            </a:r>
            <a:endParaRPr lang="en-US" altLang="en-US" err="1">
              <a:cs typeface="Arial"/>
            </a:endParaRPr>
          </a:p>
          <a:p>
            <a:pPr lvl="1" indent="-188595" eaLnBrk="1" hangingPunct="1"/>
            <a:r>
              <a:rPr lang="en-US" altLang="en-US" err="1"/>
              <a:t>Simulacija</a:t>
            </a:r>
            <a:r>
              <a:rPr lang="en-US" altLang="en-US"/>
              <a:t> </a:t>
            </a:r>
            <a:r>
              <a:rPr lang="en-US" altLang="en-US" err="1"/>
              <a:t>vođena</a:t>
            </a:r>
            <a:r>
              <a:rPr lang="en-US" altLang="en-US"/>
              <a:t> </a:t>
            </a:r>
            <a:r>
              <a:rPr lang="en-US" altLang="en-US" err="1"/>
              <a:t>događajima</a:t>
            </a:r>
            <a:endParaRPr lang="en-US" altLang="en-US" err="1">
              <a:cs typeface="Arial"/>
            </a:endParaRPr>
          </a:p>
          <a:p>
            <a:pPr lvl="1" indent="-188595" eaLnBrk="1" hangingPunct="1"/>
            <a:r>
              <a:rPr lang="en-US" altLang="en-US" err="1">
                <a:cs typeface="Arial"/>
              </a:rPr>
              <a:t>Simulacija</a:t>
            </a:r>
            <a:r>
              <a:rPr lang="en-US" altLang="en-US">
                <a:cs typeface="Arial"/>
              </a:rPr>
              <a:t> </a:t>
            </a:r>
            <a:r>
              <a:rPr lang="en-US" altLang="en-US" err="1">
                <a:cs typeface="Arial"/>
              </a:rPr>
              <a:t>na</a:t>
            </a:r>
            <a:r>
              <a:rPr lang="en-US" altLang="en-US">
                <a:cs typeface="Arial"/>
              </a:rPr>
              <a:t> </a:t>
            </a:r>
            <a:r>
              <a:rPr lang="en-US" altLang="en-US" err="1">
                <a:cs typeface="Arial"/>
              </a:rPr>
              <a:t>nivou</a:t>
            </a:r>
            <a:r>
              <a:rPr lang="en-US" altLang="en-US">
                <a:cs typeface="Arial"/>
              </a:rPr>
              <a:t> </a:t>
            </a:r>
            <a:r>
              <a:rPr lang="en-US" altLang="en-US" err="1">
                <a:cs typeface="Arial"/>
              </a:rPr>
              <a:t>takta</a:t>
            </a:r>
            <a:endParaRPr lang="en-US" altLang="en-US">
              <a:cs typeface="Arial"/>
            </a:endParaRPr>
          </a:p>
          <a:p>
            <a:pPr lvl="1" eaLnBrk="1" hangingPunct="1"/>
            <a:endParaRPr lang="en-US" altLang="en-US"/>
          </a:p>
          <a:p>
            <a:r>
              <a:rPr lang="en-US" altLang="en-US" err="1"/>
              <a:t>Kreiranje</a:t>
            </a:r>
            <a:r>
              <a:rPr lang="en-US" altLang="en-US"/>
              <a:t> </a:t>
            </a:r>
            <a:r>
              <a:rPr lang="en-US" altLang="en-US" err="1"/>
              <a:t>okruženja</a:t>
            </a:r>
            <a:endParaRPr lang="en-US" err="1"/>
          </a:p>
          <a:p>
            <a:pPr lvl="1" indent="-188595"/>
            <a:r>
              <a:rPr lang="en-US" altLang="en-US" err="1"/>
              <a:t>Kreiranje</a:t>
            </a:r>
            <a:r>
              <a:rPr lang="en-US" altLang="en-US"/>
              <a:t> </a:t>
            </a:r>
            <a:r>
              <a:rPr lang="en-US" altLang="en-US" err="1"/>
              <a:t>testnih</a:t>
            </a:r>
            <a:r>
              <a:rPr lang="en-US" altLang="en-US"/>
              <a:t> </a:t>
            </a:r>
            <a:r>
              <a:rPr lang="en-US" altLang="en-US" err="1"/>
              <a:t>okruženja</a:t>
            </a:r>
            <a:r>
              <a:rPr lang="en-US" altLang="en-US"/>
              <a:t> </a:t>
            </a:r>
            <a:r>
              <a:rPr lang="en-US" altLang="en-US" err="1"/>
              <a:t>korišćenjem</a:t>
            </a:r>
            <a:r>
              <a:rPr lang="en-US" altLang="en-US"/>
              <a:t> HDL-a</a:t>
            </a:r>
            <a:endParaRPr lang="en-US" altLang="en-US">
              <a:cs typeface="Arial"/>
            </a:endParaRPr>
          </a:p>
          <a:p>
            <a:pPr lvl="1" indent="-188595"/>
            <a:r>
              <a:rPr lang="en-US" altLang="en-US" err="1"/>
              <a:t>Jezici</a:t>
            </a:r>
            <a:r>
              <a:rPr lang="en-US" altLang="en-US"/>
              <a:t> za </a:t>
            </a:r>
            <a:r>
              <a:rPr lang="en-US" altLang="en-US" err="1"/>
              <a:t>verifikaciju</a:t>
            </a:r>
            <a:r>
              <a:rPr lang="en-US" altLang="en-US"/>
              <a:t> </a:t>
            </a:r>
            <a:r>
              <a:rPr lang="en-US" altLang="en-US" err="1"/>
              <a:t>visokog</a:t>
            </a:r>
            <a:r>
              <a:rPr lang="en-US" altLang="en-US"/>
              <a:t> </a:t>
            </a:r>
            <a:r>
              <a:rPr lang="en-US" altLang="en-US" err="1"/>
              <a:t>nivoa</a:t>
            </a:r>
            <a:r>
              <a:rPr lang="en-US" altLang="en-US"/>
              <a:t> (HVL)</a:t>
            </a:r>
            <a:endParaRPr lang="en-US" altLang="en-US">
              <a:cs typeface="Arial"/>
            </a:endParaRPr>
          </a:p>
          <a:p>
            <a:pPr lvl="1" indent="-188595"/>
            <a:r>
              <a:rPr lang="en-US" altLang="en-US"/>
              <a:t>Alati </a:t>
            </a:r>
            <a:r>
              <a:rPr lang="en-US" altLang="en-US" err="1"/>
              <a:t>korišćeni</a:t>
            </a:r>
            <a:r>
              <a:rPr lang="en-US" altLang="en-US"/>
              <a:t> u </a:t>
            </a:r>
            <a:r>
              <a:rPr lang="en-US" altLang="en-US" err="1"/>
              <a:t>testnom</a:t>
            </a:r>
            <a:r>
              <a:rPr lang="en-US" altLang="en-US"/>
              <a:t> </a:t>
            </a:r>
            <a:r>
              <a:rPr lang="en-US" altLang="en-US" err="1"/>
              <a:t>okruženju</a:t>
            </a:r>
            <a:endParaRPr lang="en-US" altLang="en-US" err="1">
              <a:cs typeface="Arial"/>
            </a:endParaRPr>
          </a:p>
        </p:txBody>
      </p:sp>
    </p:spTree>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6A7048F-D30B-FA67-CC2A-A66178F08F9B}"/>
              </a:ext>
            </a:extLst>
          </p:cNvPr>
          <p:cNvSpPr>
            <a:spLocks noGrp="1" noChangeArrowheads="1"/>
          </p:cNvSpPr>
          <p:nvPr>
            <p:ph type="ctrTitle"/>
          </p:nvPr>
        </p:nvSpPr>
        <p:spPr/>
        <p:txBody>
          <a:bodyPr/>
          <a:lstStyle/>
          <a:p>
            <a:pPr eaLnBrk="1" hangingPunct="1"/>
            <a:r>
              <a:rPr lang="en-US" altLang="en-US"/>
              <a:t>HDL </a:t>
            </a:r>
            <a:r>
              <a:rPr lang="en-US" altLang="en-US" err="1"/>
              <a:t>i</a:t>
            </a:r>
            <a:r>
              <a:rPr lang="en-US" altLang="en-US"/>
              <a:t> </a:t>
            </a:r>
            <a:r>
              <a:rPr lang="en-US" altLang="en-US" err="1"/>
              <a:t>simulatori</a:t>
            </a:r>
            <a:endParaRPr lang="en-US" altLang="en-US" err="1">
              <a:cs typeface="Arial"/>
            </a:endParaRPr>
          </a:p>
        </p:txBody>
      </p:sp>
      <p:sp>
        <p:nvSpPr>
          <p:cNvPr id="5123" name="Rectangle 4">
            <a:extLst>
              <a:ext uri="{FF2B5EF4-FFF2-40B4-BE49-F238E27FC236}">
                <a16:creationId xmlns:a16="http://schemas.microsoft.com/office/drawing/2014/main" id="{1CE371B9-D038-F8DF-3629-2E30AC4A977E}"/>
              </a:ext>
            </a:extLst>
          </p:cNvPr>
          <p:cNvSpPr>
            <a:spLocks noGrp="1" noChangeArrowheads="1"/>
          </p:cNvSpPr>
          <p:nvPr>
            <p:ph type="subTitle" idx="1"/>
          </p:nvPr>
        </p:nvSpPr>
        <p:spPr/>
        <p:txBody>
          <a:bodyPr/>
          <a:lstStyle/>
          <a:p>
            <a:r>
              <a:rPr lang="en-US" altLang="en-US" err="1"/>
              <a:t>Jezici</a:t>
            </a:r>
            <a:r>
              <a:rPr lang="en-US" altLang="en-US"/>
              <a:t> za </a:t>
            </a:r>
            <a:r>
              <a:rPr lang="en-US" altLang="en-US" err="1"/>
              <a:t>opis</a:t>
            </a:r>
            <a:r>
              <a:rPr lang="en-US" altLang="en-US"/>
              <a:t> </a:t>
            </a:r>
            <a:r>
              <a:rPr lang="en-US" altLang="en-US" err="1"/>
              <a:t>hardvera</a:t>
            </a:r>
            <a:endParaRPr lang="en-US" err="1"/>
          </a:p>
        </p:txBody>
      </p:sp>
    </p:spTree>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4</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pPr eaLnBrk="1" hangingPunct="1"/>
            <a:r>
              <a:rPr lang="en-US" altLang="en-US"/>
              <a:t>Uvod</a:t>
            </a: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p:txBody>
          <a:bodyPr/>
          <a:lstStyle/>
          <a:p>
            <a:r>
              <a:rPr lang="en-US" altLang="en-US" sz="1400" err="1">
                <a:solidFill>
                  <a:srgbClr val="000000"/>
                </a:solidFill>
                <a:ea typeface="+mn-lt"/>
                <a:cs typeface="+mn-lt"/>
              </a:rPr>
              <a:t>Projektanti</a:t>
            </a:r>
            <a:r>
              <a:rPr lang="en-US" altLang="en-US" sz="1400">
                <a:solidFill>
                  <a:srgbClr val="000000"/>
                </a:solidFill>
                <a:ea typeface="+mn-lt"/>
                <a:cs typeface="+mn-lt"/>
              </a:rPr>
              <a:t> </a:t>
            </a:r>
            <a:r>
              <a:rPr lang="en-US" altLang="en-US" sz="1400" err="1">
                <a:solidFill>
                  <a:srgbClr val="000000"/>
                </a:solidFill>
                <a:ea typeface="+mn-lt"/>
                <a:cs typeface="+mn-lt"/>
              </a:rPr>
              <a:t>dizajna</a:t>
            </a:r>
            <a:r>
              <a:rPr lang="en-US" altLang="en-US" sz="1400">
                <a:solidFill>
                  <a:srgbClr val="000000"/>
                </a:solidFill>
                <a:ea typeface="+mn-lt"/>
                <a:cs typeface="+mn-lt"/>
              </a:rPr>
              <a:t> </a:t>
            </a:r>
            <a:r>
              <a:rPr lang="en-US" altLang="en-US" sz="1400" err="1">
                <a:solidFill>
                  <a:srgbClr val="000000"/>
                </a:solidFill>
                <a:ea typeface="+mn-lt"/>
                <a:cs typeface="+mn-lt"/>
              </a:rPr>
              <a:t>uobičajeno</a:t>
            </a:r>
            <a:r>
              <a:rPr lang="en-US" altLang="en-US" sz="1400">
                <a:solidFill>
                  <a:srgbClr val="000000"/>
                </a:solidFill>
                <a:ea typeface="+mn-lt"/>
                <a:cs typeface="+mn-lt"/>
              </a:rPr>
              <a:t> </a:t>
            </a:r>
            <a:r>
              <a:rPr lang="en-US" altLang="en-US" sz="1400" err="1">
                <a:solidFill>
                  <a:srgbClr val="000000"/>
                </a:solidFill>
                <a:ea typeface="+mn-lt"/>
                <a:cs typeface="+mn-lt"/>
              </a:rPr>
              <a:t>koriste</a:t>
            </a:r>
            <a:r>
              <a:rPr lang="en-US" altLang="en-US" sz="1400">
                <a:solidFill>
                  <a:srgbClr val="000000"/>
                </a:solidFill>
                <a:ea typeface="+mn-lt"/>
                <a:cs typeface="+mn-lt"/>
              </a:rPr>
              <a:t> HDL </a:t>
            </a:r>
            <a:r>
              <a:rPr lang="en-US" altLang="en-US" sz="1400" err="1">
                <a:solidFill>
                  <a:srgbClr val="000000"/>
                </a:solidFill>
                <a:ea typeface="+mn-lt"/>
                <a:cs typeface="+mn-lt"/>
              </a:rPr>
              <a:t>jezike</a:t>
            </a:r>
            <a:r>
              <a:rPr lang="en-US" altLang="en-US" sz="1400">
                <a:solidFill>
                  <a:srgbClr val="000000"/>
                </a:solidFill>
                <a:ea typeface="+mn-lt"/>
                <a:cs typeface="+mn-lt"/>
              </a:rPr>
              <a:t> </a:t>
            </a:r>
            <a:r>
              <a:rPr lang="en-US" altLang="en-US" sz="1400" err="1">
                <a:solidFill>
                  <a:srgbClr val="000000"/>
                </a:solidFill>
                <a:ea typeface="+mn-lt"/>
                <a:cs typeface="+mn-lt"/>
              </a:rPr>
              <a:t>kako</a:t>
            </a:r>
            <a:r>
              <a:rPr lang="en-US" altLang="en-US" sz="1400">
                <a:solidFill>
                  <a:srgbClr val="000000"/>
                </a:solidFill>
                <a:ea typeface="+mn-lt"/>
                <a:cs typeface="+mn-lt"/>
              </a:rPr>
              <a:t> bi </a:t>
            </a:r>
            <a:r>
              <a:rPr lang="en-US" altLang="en-US" sz="1400" err="1">
                <a:solidFill>
                  <a:srgbClr val="000000"/>
                </a:solidFill>
                <a:ea typeface="+mn-lt"/>
                <a:cs typeface="+mn-lt"/>
              </a:rPr>
              <a:t>definisali</a:t>
            </a:r>
            <a:r>
              <a:rPr lang="en-US" altLang="en-US" sz="1400">
                <a:solidFill>
                  <a:srgbClr val="000000"/>
                </a:solidFill>
                <a:ea typeface="+mn-lt"/>
                <a:cs typeface="+mn-lt"/>
              </a:rPr>
              <a:t> </a:t>
            </a:r>
            <a:r>
              <a:rPr lang="en-US" altLang="en-US" sz="1400" err="1">
                <a:solidFill>
                  <a:srgbClr val="000000"/>
                </a:solidFill>
                <a:ea typeface="+mn-lt"/>
                <a:cs typeface="+mn-lt"/>
              </a:rPr>
              <a:t>funkciju</a:t>
            </a:r>
            <a:r>
              <a:rPr lang="en-US" altLang="en-US" sz="1400">
                <a:solidFill>
                  <a:srgbClr val="000000"/>
                </a:solidFill>
                <a:ea typeface="+mn-lt"/>
                <a:cs typeface="+mn-lt"/>
              </a:rPr>
              <a:t> </a:t>
            </a:r>
            <a:r>
              <a:rPr lang="en-US" altLang="en-US" sz="1400" err="1">
                <a:solidFill>
                  <a:srgbClr val="000000"/>
                </a:solidFill>
                <a:ea typeface="+mn-lt"/>
                <a:cs typeface="+mn-lt"/>
              </a:rPr>
              <a:t>i</a:t>
            </a:r>
            <a:r>
              <a:rPr lang="en-US" altLang="en-US" sz="1400">
                <a:solidFill>
                  <a:srgbClr val="000000"/>
                </a:solidFill>
                <a:ea typeface="+mn-lt"/>
                <a:cs typeface="+mn-lt"/>
              </a:rPr>
              <a:t> </a:t>
            </a:r>
            <a:r>
              <a:rPr lang="en-US" altLang="en-US" sz="1400" err="1">
                <a:solidFill>
                  <a:srgbClr val="000000"/>
                </a:solidFill>
                <a:ea typeface="+mn-lt"/>
                <a:cs typeface="+mn-lt"/>
              </a:rPr>
              <a:t>strukturu</a:t>
            </a:r>
            <a:r>
              <a:rPr lang="en-US" altLang="en-US" sz="1400">
                <a:solidFill>
                  <a:srgbClr val="000000"/>
                </a:solidFill>
                <a:ea typeface="+mn-lt"/>
                <a:cs typeface="+mn-lt"/>
              </a:rPr>
              <a:t> </a:t>
            </a:r>
            <a:r>
              <a:rPr lang="en-US" altLang="en-US" sz="1400" err="1">
                <a:solidFill>
                  <a:srgbClr val="000000"/>
                </a:solidFill>
                <a:ea typeface="+mn-lt"/>
                <a:cs typeface="+mn-lt"/>
              </a:rPr>
              <a:t>dizajna</a:t>
            </a:r>
            <a:r>
              <a:rPr lang="en-US" altLang="en-US" sz="1400">
                <a:solidFill>
                  <a:srgbClr val="000000"/>
                </a:solidFill>
                <a:ea typeface="+mn-lt"/>
                <a:cs typeface="+mn-lt"/>
              </a:rPr>
              <a:t> koji se </a:t>
            </a:r>
            <a:r>
              <a:rPr lang="en-US" altLang="en-US" sz="1400" err="1">
                <a:solidFill>
                  <a:srgbClr val="000000"/>
                </a:solidFill>
                <a:ea typeface="+mn-lt"/>
                <a:cs typeface="+mn-lt"/>
              </a:rPr>
              <a:t>verifikuje</a:t>
            </a:r>
            <a:r>
              <a:rPr lang="en-US" altLang="en-US" sz="1400">
                <a:solidFill>
                  <a:srgbClr val="000000"/>
                </a:solidFill>
                <a:ea typeface="+mn-lt"/>
                <a:cs typeface="+mn-lt"/>
              </a:rPr>
              <a:t> (DUV) </a:t>
            </a:r>
            <a:endParaRPr lang="en-US">
              <a:solidFill>
                <a:srgbClr val="000000"/>
              </a:solidFill>
              <a:ea typeface="+mn-lt"/>
              <a:cs typeface="+mn-lt"/>
            </a:endParaRPr>
          </a:p>
          <a:p>
            <a:r>
              <a:rPr lang="en-US" sz="1400" err="1">
                <a:solidFill>
                  <a:srgbClr val="000000"/>
                </a:solidFill>
                <a:ea typeface="+mn-lt"/>
                <a:cs typeface="+mn-lt"/>
              </a:rPr>
              <a:t>Specifikacija</a:t>
            </a:r>
            <a:r>
              <a:rPr lang="en-US" sz="1400">
                <a:solidFill>
                  <a:srgbClr val="000000"/>
                </a:solidFill>
                <a:ea typeface="+mn-lt"/>
                <a:cs typeface="+mn-lt"/>
              </a:rPr>
              <a:t> </a:t>
            </a:r>
            <a:r>
              <a:rPr lang="en-US" sz="1400" err="1">
                <a:solidFill>
                  <a:srgbClr val="000000"/>
                </a:solidFill>
                <a:ea typeface="+mn-lt"/>
                <a:cs typeface="+mn-lt"/>
              </a:rPr>
              <a:t>dizajna</a:t>
            </a:r>
            <a:r>
              <a:rPr lang="en-US" sz="1400">
                <a:solidFill>
                  <a:srgbClr val="000000"/>
                </a:solidFill>
                <a:ea typeface="+mn-lt"/>
                <a:cs typeface="+mn-lt"/>
              </a:rPr>
              <a:t> u </a:t>
            </a:r>
            <a:r>
              <a:rPr lang="en-US" sz="1400" err="1">
                <a:solidFill>
                  <a:srgbClr val="000000"/>
                </a:solidFill>
                <a:ea typeface="+mn-lt"/>
                <a:cs typeface="+mn-lt"/>
              </a:rPr>
              <a:t>tekstualnom</a:t>
            </a:r>
            <a:r>
              <a:rPr lang="en-US" sz="1400">
                <a:solidFill>
                  <a:srgbClr val="000000"/>
                </a:solidFill>
                <a:ea typeface="+mn-lt"/>
                <a:cs typeface="+mn-lt"/>
              </a:rPr>
              <a:t> HDL </a:t>
            </a:r>
            <a:r>
              <a:rPr lang="en-US" sz="1400" err="1">
                <a:solidFill>
                  <a:srgbClr val="000000"/>
                </a:solidFill>
                <a:ea typeface="+mn-lt"/>
                <a:cs typeface="+mn-lt"/>
              </a:rPr>
              <a:t>formatu</a:t>
            </a:r>
            <a:r>
              <a:rPr lang="en-US" sz="1400">
                <a:solidFill>
                  <a:srgbClr val="000000"/>
                </a:solidFill>
                <a:ea typeface="+mn-lt"/>
                <a:cs typeface="+mn-lt"/>
              </a:rPr>
              <a:t>, koji se </a:t>
            </a:r>
            <a:r>
              <a:rPr lang="en-US" sz="1400" err="1">
                <a:solidFill>
                  <a:srgbClr val="000000"/>
                </a:solidFill>
                <a:ea typeface="+mn-lt"/>
                <a:cs typeface="+mn-lt"/>
              </a:rPr>
              <a:t>naziva</a:t>
            </a:r>
            <a:r>
              <a:rPr lang="en-US" sz="1400">
                <a:solidFill>
                  <a:srgbClr val="000000"/>
                </a:solidFill>
                <a:ea typeface="+mn-lt"/>
                <a:cs typeface="+mn-lt"/>
              </a:rPr>
              <a:t> </a:t>
            </a:r>
            <a:r>
              <a:rPr lang="en-US" sz="1400" err="1">
                <a:solidFill>
                  <a:srgbClr val="000000"/>
                </a:solidFill>
                <a:ea typeface="+mn-lt"/>
                <a:cs typeface="+mn-lt"/>
              </a:rPr>
              <a:t>unos</a:t>
            </a:r>
            <a:r>
              <a:rPr lang="en-US" sz="1400">
                <a:solidFill>
                  <a:srgbClr val="000000"/>
                </a:solidFill>
                <a:ea typeface="+mn-lt"/>
                <a:cs typeface="+mn-lt"/>
              </a:rPr>
              <a:t> </a:t>
            </a:r>
            <a:r>
              <a:rPr lang="en-US" sz="1400" err="1">
                <a:solidFill>
                  <a:srgbClr val="000000"/>
                </a:solidFill>
                <a:ea typeface="+mn-lt"/>
                <a:cs typeface="+mn-lt"/>
              </a:rPr>
              <a:t>dizajna</a:t>
            </a:r>
            <a:r>
              <a:rPr lang="en-US" sz="1400">
                <a:solidFill>
                  <a:srgbClr val="000000"/>
                </a:solidFill>
                <a:ea typeface="+mn-lt"/>
                <a:cs typeface="+mn-lt"/>
              </a:rPr>
              <a:t> (design entry), </a:t>
            </a:r>
            <a:r>
              <a:rPr lang="en-US" sz="1400" err="1">
                <a:solidFill>
                  <a:srgbClr val="000000"/>
                </a:solidFill>
                <a:ea typeface="+mn-lt"/>
                <a:cs typeface="+mn-lt"/>
              </a:rPr>
              <a:t>omogućava</a:t>
            </a:r>
            <a:r>
              <a:rPr lang="en-US" sz="1400">
                <a:solidFill>
                  <a:srgbClr val="000000"/>
                </a:solidFill>
                <a:ea typeface="+mn-lt"/>
                <a:cs typeface="+mn-lt"/>
              </a:rPr>
              <a:t> </a:t>
            </a:r>
            <a:r>
              <a:rPr lang="en-US" sz="1400" err="1">
                <a:solidFill>
                  <a:srgbClr val="000000"/>
                </a:solidFill>
                <a:ea typeface="+mn-lt"/>
                <a:cs typeface="+mn-lt"/>
              </a:rPr>
              <a:t>inženjeru</a:t>
            </a:r>
            <a:r>
              <a:rPr lang="en-US" sz="1400">
                <a:solidFill>
                  <a:srgbClr val="000000"/>
                </a:solidFill>
                <a:ea typeface="+mn-lt"/>
                <a:cs typeface="+mn-lt"/>
              </a:rPr>
              <a:t> da </a:t>
            </a:r>
            <a:r>
              <a:rPr lang="en-US" sz="1400" err="1">
                <a:solidFill>
                  <a:srgbClr val="000000"/>
                </a:solidFill>
                <a:ea typeface="+mn-lt"/>
                <a:cs typeface="+mn-lt"/>
              </a:rPr>
              <a:t>nedvosmisleno</a:t>
            </a:r>
            <a:r>
              <a:rPr lang="en-US" sz="1400">
                <a:solidFill>
                  <a:srgbClr val="000000"/>
                </a:solidFill>
                <a:ea typeface="+mn-lt"/>
                <a:cs typeface="+mn-lt"/>
              </a:rPr>
              <a:t> </a:t>
            </a:r>
            <a:r>
              <a:rPr lang="en-US" sz="1400" err="1">
                <a:solidFill>
                  <a:srgbClr val="000000"/>
                </a:solidFill>
                <a:ea typeface="+mn-lt"/>
                <a:cs typeface="+mn-lt"/>
              </a:rPr>
              <a:t>opiše</a:t>
            </a:r>
            <a:r>
              <a:rPr lang="en-US" sz="1400">
                <a:solidFill>
                  <a:srgbClr val="000000"/>
                </a:solidFill>
                <a:ea typeface="+mn-lt"/>
                <a:cs typeface="+mn-lt"/>
              </a:rPr>
              <a:t> DUV </a:t>
            </a:r>
            <a:r>
              <a:rPr lang="en-US" sz="1400" err="1">
                <a:solidFill>
                  <a:srgbClr val="000000"/>
                </a:solidFill>
                <a:ea typeface="+mn-lt"/>
                <a:cs typeface="+mn-lt"/>
              </a:rPr>
              <a:t>i</a:t>
            </a:r>
            <a:r>
              <a:rPr lang="en-US" sz="1400">
                <a:solidFill>
                  <a:srgbClr val="000000"/>
                </a:solidFill>
                <a:ea typeface="+mn-lt"/>
                <a:cs typeface="+mn-lt"/>
              </a:rPr>
              <a:t> </a:t>
            </a:r>
            <a:r>
              <a:rPr lang="en-US" sz="1400" err="1">
                <a:solidFill>
                  <a:srgbClr val="000000"/>
                </a:solidFill>
                <a:ea typeface="+mn-lt"/>
                <a:cs typeface="+mn-lt"/>
              </a:rPr>
              <a:t>kasnije</a:t>
            </a:r>
            <a:r>
              <a:rPr lang="en-US" sz="1400">
                <a:solidFill>
                  <a:srgbClr val="000000"/>
                </a:solidFill>
                <a:ea typeface="+mn-lt"/>
                <a:cs typeface="+mn-lt"/>
              </a:rPr>
              <a:t> ga </a:t>
            </a:r>
            <a:r>
              <a:rPr lang="en-US" sz="1400" err="1">
                <a:solidFill>
                  <a:srgbClr val="000000"/>
                </a:solidFill>
                <a:ea typeface="+mn-lt"/>
                <a:cs typeface="+mn-lt"/>
              </a:rPr>
              <a:t>izvršava</a:t>
            </a:r>
            <a:r>
              <a:rPr lang="en-US" sz="1400">
                <a:solidFill>
                  <a:srgbClr val="000000"/>
                </a:solidFill>
                <a:ea typeface="+mn-lt"/>
                <a:cs typeface="+mn-lt"/>
              </a:rPr>
              <a:t> </a:t>
            </a:r>
            <a:r>
              <a:rPr lang="en-US" sz="1400" err="1">
                <a:solidFill>
                  <a:srgbClr val="000000"/>
                </a:solidFill>
                <a:ea typeface="+mn-lt"/>
                <a:cs typeface="+mn-lt"/>
              </a:rPr>
              <a:t>kao</a:t>
            </a:r>
            <a:r>
              <a:rPr lang="en-US" sz="1400">
                <a:solidFill>
                  <a:srgbClr val="000000"/>
                </a:solidFill>
                <a:ea typeface="+mn-lt"/>
                <a:cs typeface="+mn-lt"/>
              </a:rPr>
              <a:t> model </a:t>
            </a:r>
            <a:r>
              <a:rPr lang="en-US" sz="1400" err="1">
                <a:solidFill>
                  <a:srgbClr val="000000"/>
                </a:solidFill>
                <a:ea typeface="+mn-lt"/>
                <a:cs typeface="+mn-lt"/>
              </a:rPr>
              <a:t>unutar</a:t>
            </a:r>
            <a:r>
              <a:rPr lang="en-US" sz="1400">
                <a:solidFill>
                  <a:srgbClr val="000000"/>
                </a:solidFill>
                <a:ea typeface="+mn-lt"/>
                <a:cs typeface="+mn-lt"/>
              </a:rPr>
              <a:t> </a:t>
            </a:r>
            <a:r>
              <a:rPr lang="en-US" sz="1400" err="1">
                <a:solidFill>
                  <a:srgbClr val="000000"/>
                </a:solidFill>
                <a:ea typeface="+mn-lt"/>
                <a:cs typeface="+mn-lt"/>
              </a:rPr>
              <a:t>simulatora</a:t>
            </a:r>
            <a:r>
              <a:rPr lang="en-US" sz="1400">
                <a:solidFill>
                  <a:srgbClr val="000000"/>
                </a:solidFill>
                <a:ea typeface="+mn-lt"/>
                <a:cs typeface="+mn-lt"/>
              </a:rPr>
              <a:t> </a:t>
            </a:r>
            <a:endParaRPr lang="en-US" sz="1400">
              <a:cs typeface="Arial"/>
            </a:endParaRPr>
          </a:p>
          <a:p>
            <a:r>
              <a:rPr lang="en-US" sz="1400">
                <a:solidFill>
                  <a:srgbClr val="000000"/>
                </a:solidFill>
                <a:ea typeface="+mn-lt"/>
                <a:cs typeface="+mn-lt"/>
              </a:rPr>
              <a:t>Radi </a:t>
            </a:r>
            <a:r>
              <a:rPr lang="en-US" sz="1400" err="1">
                <a:solidFill>
                  <a:srgbClr val="000000"/>
                </a:solidFill>
                <a:ea typeface="+mn-lt"/>
                <a:cs typeface="+mn-lt"/>
              </a:rPr>
              <a:t>bolje</a:t>
            </a:r>
            <a:r>
              <a:rPr lang="en-US" sz="1400">
                <a:solidFill>
                  <a:srgbClr val="000000"/>
                </a:solidFill>
                <a:ea typeface="+mn-lt"/>
                <a:cs typeface="+mn-lt"/>
              </a:rPr>
              <a:t> </a:t>
            </a:r>
            <a:r>
              <a:rPr lang="en-US" sz="1400" err="1">
                <a:solidFill>
                  <a:srgbClr val="000000"/>
                </a:solidFill>
                <a:ea typeface="+mn-lt"/>
                <a:cs typeface="+mn-lt"/>
              </a:rPr>
              <a:t>podrške</a:t>
            </a:r>
            <a:r>
              <a:rPr lang="en-US" sz="1400">
                <a:solidFill>
                  <a:srgbClr val="000000"/>
                </a:solidFill>
                <a:ea typeface="+mn-lt"/>
                <a:cs typeface="+mn-lt"/>
              </a:rPr>
              <a:t> </a:t>
            </a:r>
            <a:r>
              <a:rPr lang="en-US" sz="1400" err="1">
                <a:solidFill>
                  <a:srgbClr val="000000"/>
                </a:solidFill>
                <a:ea typeface="+mn-lt"/>
                <a:cs typeface="+mn-lt"/>
              </a:rPr>
              <a:t>simulacionim</a:t>
            </a:r>
            <a:r>
              <a:rPr lang="en-US" sz="1400">
                <a:solidFill>
                  <a:srgbClr val="000000"/>
                </a:solidFill>
                <a:ea typeface="+mn-lt"/>
                <a:cs typeface="+mn-lt"/>
              </a:rPr>
              <a:t> </a:t>
            </a:r>
            <a:r>
              <a:rPr lang="en-US" sz="1400" err="1">
                <a:solidFill>
                  <a:srgbClr val="000000"/>
                </a:solidFill>
                <a:ea typeface="+mn-lt"/>
                <a:cs typeface="+mn-lt"/>
              </a:rPr>
              <a:t>zadacima</a:t>
            </a:r>
            <a:r>
              <a:rPr lang="en-US" sz="1400">
                <a:solidFill>
                  <a:srgbClr val="000000"/>
                </a:solidFill>
                <a:ea typeface="+mn-lt"/>
                <a:cs typeface="+mn-lt"/>
              </a:rPr>
              <a:t>, HDL </a:t>
            </a:r>
            <a:r>
              <a:rPr lang="en-US" sz="1400" err="1">
                <a:solidFill>
                  <a:srgbClr val="000000"/>
                </a:solidFill>
                <a:ea typeface="+mn-lt"/>
                <a:cs typeface="+mn-lt"/>
              </a:rPr>
              <a:t>jezici</a:t>
            </a:r>
            <a:r>
              <a:rPr lang="en-US" sz="1400">
                <a:solidFill>
                  <a:srgbClr val="000000"/>
                </a:solidFill>
                <a:ea typeface="+mn-lt"/>
                <a:cs typeface="+mn-lt"/>
              </a:rPr>
              <a:t> </a:t>
            </a:r>
            <a:r>
              <a:rPr lang="en-US" sz="1400" err="1">
                <a:solidFill>
                  <a:srgbClr val="000000"/>
                </a:solidFill>
                <a:ea typeface="+mn-lt"/>
                <a:cs typeface="+mn-lt"/>
              </a:rPr>
              <a:t>sadrže</a:t>
            </a:r>
            <a:r>
              <a:rPr lang="en-US" sz="1400">
                <a:solidFill>
                  <a:srgbClr val="000000"/>
                </a:solidFill>
                <a:ea typeface="+mn-lt"/>
                <a:cs typeface="+mn-lt"/>
              </a:rPr>
              <a:t> </a:t>
            </a:r>
            <a:r>
              <a:rPr lang="en-US" sz="1400" err="1">
                <a:solidFill>
                  <a:srgbClr val="000000"/>
                </a:solidFill>
                <a:ea typeface="+mn-lt"/>
                <a:cs typeface="+mn-lt"/>
              </a:rPr>
              <a:t>funkcionalnosti</a:t>
            </a:r>
            <a:r>
              <a:rPr lang="en-US" sz="1400">
                <a:solidFill>
                  <a:srgbClr val="000000"/>
                </a:solidFill>
                <a:ea typeface="+mn-lt"/>
                <a:cs typeface="+mn-lt"/>
              </a:rPr>
              <a:t> </a:t>
            </a:r>
            <a:r>
              <a:rPr lang="en-US" sz="1400" err="1">
                <a:solidFill>
                  <a:srgbClr val="000000"/>
                </a:solidFill>
                <a:ea typeface="+mn-lt"/>
                <a:cs typeface="+mn-lt"/>
              </a:rPr>
              <a:t>koje</a:t>
            </a:r>
            <a:r>
              <a:rPr lang="en-US" sz="1400">
                <a:solidFill>
                  <a:srgbClr val="000000"/>
                </a:solidFill>
                <a:ea typeface="+mn-lt"/>
                <a:cs typeface="+mn-lt"/>
              </a:rPr>
              <a:t> </a:t>
            </a:r>
            <a:r>
              <a:rPr lang="en-US" sz="1400" err="1">
                <a:solidFill>
                  <a:srgbClr val="000000"/>
                </a:solidFill>
                <a:ea typeface="+mn-lt"/>
                <a:cs typeface="+mn-lt"/>
              </a:rPr>
              <a:t>prevazilaze</a:t>
            </a:r>
            <a:r>
              <a:rPr lang="en-US" sz="1400">
                <a:solidFill>
                  <a:srgbClr val="000000"/>
                </a:solidFill>
                <a:ea typeface="+mn-lt"/>
                <a:cs typeface="+mn-lt"/>
              </a:rPr>
              <a:t> puki </a:t>
            </a:r>
            <a:r>
              <a:rPr lang="en-US" sz="1400" err="1">
                <a:solidFill>
                  <a:srgbClr val="000000"/>
                </a:solidFill>
                <a:ea typeface="+mn-lt"/>
                <a:cs typeface="+mn-lt"/>
              </a:rPr>
              <a:t>opis</a:t>
            </a:r>
            <a:r>
              <a:rPr lang="en-US" sz="1400">
                <a:solidFill>
                  <a:srgbClr val="000000"/>
                </a:solidFill>
                <a:ea typeface="+mn-lt"/>
                <a:cs typeface="+mn-lt"/>
              </a:rPr>
              <a:t> </a:t>
            </a:r>
            <a:r>
              <a:rPr lang="en-US" sz="1400" err="1">
                <a:solidFill>
                  <a:srgbClr val="000000"/>
                </a:solidFill>
                <a:ea typeface="+mn-lt"/>
                <a:cs typeface="+mn-lt"/>
              </a:rPr>
              <a:t>hardvera</a:t>
            </a:r>
            <a:r>
              <a:rPr lang="en-US" sz="1400">
                <a:solidFill>
                  <a:srgbClr val="000000"/>
                </a:solidFill>
                <a:ea typeface="+mn-lt"/>
                <a:cs typeface="+mn-lt"/>
              </a:rPr>
              <a:t> </a:t>
            </a:r>
            <a:r>
              <a:rPr lang="en-US" sz="1400" err="1">
                <a:solidFill>
                  <a:srgbClr val="000000"/>
                </a:solidFill>
                <a:ea typeface="+mn-lt"/>
                <a:cs typeface="+mn-lt"/>
              </a:rPr>
              <a:t>i</a:t>
            </a:r>
            <a:r>
              <a:rPr lang="en-US" sz="1400">
                <a:solidFill>
                  <a:srgbClr val="000000"/>
                </a:solidFill>
                <a:ea typeface="+mn-lt"/>
                <a:cs typeface="+mn-lt"/>
              </a:rPr>
              <a:t> </a:t>
            </a:r>
            <a:r>
              <a:rPr lang="en-US" sz="1400" err="1">
                <a:solidFill>
                  <a:srgbClr val="000000"/>
                </a:solidFill>
                <a:ea typeface="+mn-lt"/>
                <a:cs typeface="+mn-lt"/>
              </a:rPr>
              <a:t>uključuju</a:t>
            </a:r>
            <a:r>
              <a:rPr lang="en-US" sz="1400">
                <a:solidFill>
                  <a:srgbClr val="000000"/>
                </a:solidFill>
                <a:ea typeface="+mn-lt"/>
                <a:cs typeface="+mn-lt"/>
              </a:rPr>
              <a:t> </a:t>
            </a:r>
            <a:r>
              <a:rPr lang="en-US" sz="1400" err="1">
                <a:solidFill>
                  <a:srgbClr val="000000"/>
                </a:solidFill>
                <a:ea typeface="+mn-lt"/>
                <a:cs typeface="+mn-lt"/>
              </a:rPr>
              <a:t>specifikaciju</a:t>
            </a:r>
            <a:r>
              <a:rPr lang="en-US" sz="1400">
                <a:solidFill>
                  <a:srgbClr val="000000"/>
                </a:solidFill>
                <a:ea typeface="+mn-lt"/>
                <a:cs typeface="+mn-lt"/>
              </a:rPr>
              <a:t> </a:t>
            </a:r>
            <a:r>
              <a:rPr lang="en-US" sz="1400" err="1">
                <a:solidFill>
                  <a:srgbClr val="000000"/>
                </a:solidFill>
                <a:ea typeface="+mn-lt"/>
                <a:cs typeface="+mn-lt"/>
              </a:rPr>
              <a:t>stimulusa</a:t>
            </a:r>
            <a:r>
              <a:rPr lang="en-US" sz="1400">
                <a:solidFill>
                  <a:srgbClr val="000000"/>
                </a:solidFill>
                <a:ea typeface="+mn-lt"/>
                <a:cs typeface="+mn-lt"/>
              </a:rPr>
              <a:t> </a:t>
            </a:r>
            <a:r>
              <a:rPr lang="en-US" sz="1400" err="1">
                <a:solidFill>
                  <a:srgbClr val="000000"/>
                </a:solidFill>
                <a:ea typeface="+mn-lt"/>
                <a:cs typeface="+mn-lt"/>
              </a:rPr>
              <a:t>i</a:t>
            </a:r>
            <a:r>
              <a:rPr lang="en-US" sz="1400">
                <a:solidFill>
                  <a:srgbClr val="000000"/>
                </a:solidFill>
                <a:ea typeface="+mn-lt"/>
                <a:cs typeface="+mn-lt"/>
              </a:rPr>
              <a:t> </a:t>
            </a:r>
            <a:r>
              <a:rPr lang="en-US" sz="1400" err="1">
                <a:solidFill>
                  <a:srgbClr val="000000"/>
                </a:solidFill>
                <a:ea typeface="+mn-lt"/>
                <a:cs typeface="+mn-lt"/>
              </a:rPr>
              <a:t>komponenti</a:t>
            </a:r>
            <a:r>
              <a:rPr lang="en-US" sz="1400">
                <a:solidFill>
                  <a:srgbClr val="000000"/>
                </a:solidFill>
                <a:ea typeface="+mn-lt"/>
                <a:cs typeface="+mn-lt"/>
              </a:rPr>
              <a:t> za </a:t>
            </a:r>
            <a:r>
              <a:rPr lang="en-US" sz="1400" err="1">
                <a:solidFill>
                  <a:srgbClr val="000000"/>
                </a:solidFill>
                <a:ea typeface="+mn-lt"/>
                <a:cs typeface="+mn-lt"/>
              </a:rPr>
              <a:t>proveru</a:t>
            </a:r>
            <a:r>
              <a:rPr lang="en-US" sz="1400">
                <a:solidFill>
                  <a:srgbClr val="000000"/>
                </a:solidFill>
                <a:ea typeface="+mn-lt"/>
                <a:cs typeface="+mn-lt"/>
              </a:rPr>
              <a:t>, koji </a:t>
            </a:r>
            <a:r>
              <a:rPr lang="en-US" sz="1400" err="1">
                <a:solidFill>
                  <a:srgbClr val="000000"/>
                </a:solidFill>
                <a:ea typeface="+mn-lt"/>
                <a:cs typeface="+mn-lt"/>
              </a:rPr>
              <a:t>zajedno</a:t>
            </a:r>
            <a:r>
              <a:rPr lang="en-US" sz="1400">
                <a:solidFill>
                  <a:srgbClr val="000000"/>
                </a:solidFill>
                <a:ea typeface="+mn-lt"/>
                <a:cs typeface="+mn-lt"/>
              </a:rPr>
              <a:t> </a:t>
            </a:r>
            <a:r>
              <a:rPr lang="en-US" sz="1400" err="1">
                <a:solidFill>
                  <a:srgbClr val="000000"/>
                </a:solidFill>
                <a:ea typeface="+mn-lt"/>
                <a:cs typeface="+mn-lt"/>
              </a:rPr>
              <a:t>formiraju</a:t>
            </a:r>
            <a:r>
              <a:rPr lang="en-US" sz="1400">
                <a:solidFill>
                  <a:srgbClr val="000000"/>
                </a:solidFill>
                <a:ea typeface="+mn-lt"/>
                <a:cs typeface="+mn-lt"/>
              </a:rPr>
              <a:t> </a:t>
            </a:r>
            <a:r>
              <a:rPr lang="en-US" sz="1400" err="1">
                <a:solidFill>
                  <a:srgbClr val="000000"/>
                </a:solidFill>
                <a:ea typeface="+mn-lt"/>
                <a:cs typeface="+mn-lt"/>
              </a:rPr>
              <a:t>testno</a:t>
            </a:r>
            <a:r>
              <a:rPr lang="en-US" sz="1400">
                <a:solidFill>
                  <a:srgbClr val="000000"/>
                </a:solidFill>
                <a:ea typeface="+mn-lt"/>
                <a:cs typeface="+mn-lt"/>
              </a:rPr>
              <a:t> </a:t>
            </a:r>
            <a:r>
              <a:rPr lang="en-US" sz="1400" err="1">
                <a:solidFill>
                  <a:srgbClr val="000000"/>
                </a:solidFill>
                <a:ea typeface="+mn-lt"/>
                <a:cs typeface="+mn-lt"/>
              </a:rPr>
              <a:t>okruženje</a:t>
            </a:r>
            <a:r>
              <a:rPr lang="en-US" sz="1400">
                <a:solidFill>
                  <a:srgbClr val="000000"/>
                </a:solidFill>
                <a:ea typeface="+mn-lt"/>
                <a:cs typeface="+mn-lt"/>
              </a:rPr>
              <a:t> </a:t>
            </a:r>
            <a:endParaRPr lang="en-US" sz="1400">
              <a:cs typeface="Arial"/>
            </a:endParaRPr>
          </a:p>
          <a:p>
            <a:endParaRPr lang="en-US" sz="1400">
              <a:solidFill>
                <a:srgbClr val="000000"/>
              </a:solidFill>
              <a:ea typeface="+mn-lt"/>
              <a:cs typeface="+mn-lt"/>
            </a:endParaRPr>
          </a:p>
          <a:p>
            <a:r>
              <a:rPr lang="en-US" sz="1400" err="1">
                <a:solidFill>
                  <a:srgbClr val="000000"/>
                </a:solidFill>
                <a:ea typeface="+mn-lt"/>
                <a:cs typeface="+mn-lt"/>
              </a:rPr>
              <a:t>Postoji</a:t>
            </a:r>
            <a:r>
              <a:rPr lang="en-US" sz="1400">
                <a:solidFill>
                  <a:srgbClr val="000000"/>
                </a:solidFill>
                <a:ea typeface="+mn-lt"/>
                <a:cs typeface="+mn-lt"/>
              </a:rPr>
              <a:t> </a:t>
            </a:r>
            <a:r>
              <a:rPr lang="en-US" sz="1400" err="1">
                <a:solidFill>
                  <a:srgbClr val="000000"/>
                </a:solidFill>
                <a:ea typeface="+mn-lt"/>
                <a:cs typeface="+mn-lt"/>
              </a:rPr>
              <a:t>niz</a:t>
            </a:r>
            <a:r>
              <a:rPr lang="en-US" sz="1400">
                <a:solidFill>
                  <a:srgbClr val="000000"/>
                </a:solidFill>
                <a:ea typeface="+mn-lt"/>
                <a:cs typeface="+mn-lt"/>
              </a:rPr>
              <a:t> </a:t>
            </a:r>
            <a:r>
              <a:rPr lang="en-US" sz="1400" err="1">
                <a:solidFill>
                  <a:srgbClr val="000000"/>
                </a:solidFill>
                <a:ea typeface="+mn-lt"/>
                <a:cs typeface="+mn-lt"/>
              </a:rPr>
              <a:t>različitih</a:t>
            </a:r>
            <a:r>
              <a:rPr lang="en-US" sz="1400">
                <a:solidFill>
                  <a:srgbClr val="000000"/>
                </a:solidFill>
                <a:ea typeface="+mn-lt"/>
                <a:cs typeface="+mn-lt"/>
              </a:rPr>
              <a:t> </a:t>
            </a:r>
            <a:r>
              <a:rPr lang="en-US" sz="1400" err="1">
                <a:solidFill>
                  <a:srgbClr val="000000"/>
                </a:solidFill>
                <a:ea typeface="+mn-lt"/>
                <a:cs typeface="+mn-lt"/>
              </a:rPr>
              <a:t>algoritama</a:t>
            </a:r>
            <a:r>
              <a:rPr lang="en-US" sz="1400">
                <a:solidFill>
                  <a:srgbClr val="000000"/>
                </a:solidFill>
                <a:ea typeface="+mn-lt"/>
                <a:cs typeface="+mn-lt"/>
              </a:rPr>
              <a:t> za </a:t>
            </a:r>
            <a:r>
              <a:rPr lang="en-US" sz="1400" err="1">
                <a:solidFill>
                  <a:srgbClr val="000000"/>
                </a:solidFill>
                <a:ea typeface="+mn-lt"/>
                <a:cs typeface="+mn-lt"/>
              </a:rPr>
              <a:t>razvoj</a:t>
            </a:r>
            <a:r>
              <a:rPr lang="en-US" sz="1400">
                <a:solidFill>
                  <a:srgbClr val="000000"/>
                </a:solidFill>
                <a:ea typeface="+mn-lt"/>
                <a:cs typeface="+mn-lt"/>
              </a:rPr>
              <a:t> </a:t>
            </a:r>
            <a:r>
              <a:rPr lang="en-US" sz="1400" err="1">
                <a:solidFill>
                  <a:srgbClr val="000000"/>
                </a:solidFill>
                <a:ea typeface="+mn-lt"/>
                <a:cs typeface="+mn-lt"/>
              </a:rPr>
              <a:t>simulatora</a:t>
            </a:r>
            <a:r>
              <a:rPr lang="en-US" sz="1400">
                <a:solidFill>
                  <a:srgbClr val="000000"/>
                </a:solidFill>
                <a:ea typeface="+mn-lt"/>
                <a:cs typeface="+mn-lt"/>
              </a:rPr>
              <a:t>. </a:t>
            </a:r>
            <a:r>
              <a:rPr lang="en-US" sz="1400" err="1">
                <a:solidFill>
                  <a:srgbClr val="000000"/>
                </a:solidFill>
                <a:ea typeface="+mn-lt"/>
                <a:cs typeface="+mn-lt"/>
              </a:rPr>
              <a:t>Budući</a:t>
            </a:r>
            <a:r>
              <a:rPr lang="en-US" sz="1400">
                <a:solidFill>
                  <a:srgbClr val="000000"/>
                </a:solidFill>
                <a:ea typeface="+mn-lt"/>
                <a:cs typeface="+mn-lt"/>
              </a:rPr>
              <a:t> da oni </a:t>
            </a:r>
            <a:r>
              <a:rPr lang="en-US" sz="1400" err="1">
                <a:solidFill>
                  <a:srgbClr val="000000"/>
                </a:solidFill>
                <a:ea typeface="+mn-lt"/>
                <a:cs typeface="+mn-lt"/>
              </a:rPr>
              <a:t>igraju</a:t>
            </a:r>
            <a:r>
              <a:rPr lang="en-US" sz="1400">
                <a:solidFill>
                  <a:srgbClr val="000000"/>
                </a:solidFill>
                <a:ea typeface="+mn-lt"/>
                <a:cs typeface="+mn-lt"/>
              </a:rPr>
              <a:t> </a:t>
            </a:r>
            <a:r>
              <a:rPr lang="en-US" sz="1400" err="1">
                <a:solidFill>
                  <a:srgbClr val="000000"/>
                </a:solidFill>
                <a:ea typeface="+mn-lt"/>
                <a:cs typeface="+mn-lt"/>
              </a:rPr>
              <a:t>ključnu</a:t>
            </a:r>
            <a:r>
              <a:rPr lang="en-US" sz="1400">
                <a:solidFill>
                  <a:srgbClr val="000000"/>
                </a:solidFill>
                <a:ea typeface="+mn-lt"/>
                <a:cs typeface="+mn-lt"/>
              </a:rPr>
              <a:t> </a:t>
            </a:r>
            <a:r>
              <a:rPr lang="en-US" sz="1400" err="1">
                <a:solidFill>
                  <a:srgbClr val="000000"/>
                </a:solidFill>
                <a:ea typeface="+mn-lt"/>
                <a:cs typeface="+mn-lt"/>
              </a:rPr>
              <a:t>ulogu</a:t>
            </a:r>
            <a:r>
              <a:rPr lang="en-US" sz="1400">
                <a:solidFill>
                  <a:srgbClr val="000000"/>
                </a:solidFill>
                <a:ea typeface="+mn-lt"/>
                <a:cs typeface="+mn-lt"/>
              </a:rPr>
              <a:t> u </a:t>
            </a:r>
            <a:r>
              <a:rPr lang="en-US" sz="1400" err="1">
                <a:solidFill>
                  <a:srgbClr val="000000"/>
                </a:solidFill>
                <a:ea typeface="+mn-lt"/>
                <a:cs typeface="+mn-lt"/>
              </a:rPr>
              <a:t>toku</a:t>
            </a:r>
            <a:r>
              <a:rPr lang="en-US" sz="1400">
                <a:solidFill>
                  <a:srgbClr val="000000"/>
                </a:solidFill>
                <a:ea typeface="+mn-lt"/>
                <a:cs typeface="+mn-lt"/>
              </a:rPr>
              <a:t> </a:t>
            </a:r>
            <a:r>
              <a:rPr lang="en-US" sz="1400" err="1">
                <a:solidFill>
                  <a:srgbClr val="000000"/>
                </a:solidFill>
                <a:ea typeface="+mn-lt"/>
                <a:cs typeface="+mn-lt"/>
              </a:rPr>
              <a:t>verifikacije</a:t>
            </a:r>
            <a:r>
              <a:rPr lang="en-US" sz="1400">
                <a:solidFill>
                  <a:srgbClr val="000000"/>
                </a:solidFill>
                <a:ea typeface="+mn-lt"/>
                <a:cs typeface="+mn-lt"/>
              </a:rPr>
              <a:t> </a:t>
            </a:r>
            <a:r>
              <a:rPr lang="en-US" sz="1400" err="1">
                <a:solidFill>
                  <a:srgbClr val="000000"/>
                </a:solidFill>
                <a:ea typeface="+mn-lt"/>
                <a:cs typeface="+mn-lt"/>
              </a:rPr>
              <a:t>zasnovane</a:t>
            </a:r>
            <a:r>
              <a:rPr lang="en-US" sz="1400">
                <a:solidFill>
                  <a:srgbClr val="000000"/>
                </a:solidFill>
                <a:ea typeface="+mn-lt"/>
                <a:cs typeface="+mn-lt"/>
              </a:rPr>
              <a:t> </a:t>
            </a:r>
            <a:r>
              <a:rPr lang="en-US" sz="1400" err="1">
                <a:solidFill>
                  <a:srgbClr val="000000"/>
                </a:solidFill>
                <a:ea typeface="+mn-lt"/>
                <a:cs typeface="+mn-lt"/>
              </a:rPr>
              <a:t>na</a:t>
            </a:r>
            <a:r>
              <a:rPr lang="en-US" sz="1400">
                <a:solidFill>
                  <a:srgbClr val="000000"/>
                </a:solidFill>
                <a:ea typeface="+mn-lt"/>
                <a:cs typeface="+mn-lt"/>
              </a:rPr>
              <a:t> </a:t>
            </a:r>
            <a:r>
              <a:rPr lang="en-US" sz="1400" err="1">
                <a:solidFill>
                  <a:srgbClr val="000000"/>
                </a:solidFill>
                <a:ea typeface="+mn-lt"/>
                <a:cs typeface="+mn-lt"/>
              </a:rPr>
              <a:t>simulaciji</a:t>
            </a:r>
            <a:r>
              <a:rPr lang="en-US" sz="1400">
                <a:solidFill>
                  <a:srgbClr val="000000"/>
                </a:solidFill>
                <a:ea typeface="+mn-lt"/>
                <a:cs typeface="+mn-lt"/>
              </a:rPr>
              <a:t>, </a:t>
            </a:r>
            <a:r>
              <a:rPr lang="en-US" sz="1400" err="1">
                <a:solidFill>
                  <a:srgbClr val="000000"/>
                </a:solidFill>
                <a:ea typeface="+mn-lt"/>
                <a:cs typeface="+mn-lt"/>
              </a:rPr>
              <a:t>na</a:t>
            </a:r>
            <a:r>
              <a:rPr lang="en-US" sz="1400">
                <a:solidFill>
                  <a:srgbClr val="000000"/>
                </a:solidFill>
                <a:ea typeface="+mn-lt"/>
                <a:cs typeface="+mn-lt"/>
              </a:rPr>
              <a:t> </a:t>
            </a:r>
            <a:r>
              <a:rPr lang="en-US" sz="1400" err="1">
                <a:solidFill>
                  <a:srgbClr val="000000"/>
                </a:solidFill>
                <a:ea typeface="+mn-lt"/>
                <a:cs typeface="+mn-lt"/>
              </a:rPr>
              <a:t>ovom</a:t>
            </a:r>
            <a:r>
              <a:rPr lang="en-US" sz="1400">
                <a:solidFill>
                  <a:srgbClr val="000000"/>
                </a:solidFill>
                <a:ea typeface="+mn-lt"/>
                <a:cs typeface="+mn-lt"/>
              </a:rPr>
              <a:t> </a:t>
            </a:r>
            <a:r>
              <a:rPr lang="en-US" sz="1400" err="1">
                <a:solidFill>
                  <a:srgbClr val="000000"/>
                </a:solidFill>
                <a:ea typeface="+mn-lt"/>
                <a:cs typeface="+mn-lt"/>
              </a:rPr>
              <a:t>predavanju</a:t>
            </a:r>
            <a:r>
              <a:rPr lang="en-US" sz="1400">
                <a:solidFill>
                  <a:srgbClr val="000000"/>
                </a:solidFill>
                <a:ea typeface="+mn-lt"/>
                <a:cs typeface="+mn-lt"/>
              </a:rPr>
              <a:t> </a:t>
            </a:r>
            <a:r>
              <a:rPr lang="en-US" sz="1400" err="1">
                <a:solidFill>
                  <a:srgbClr val="000000"/>
                </a:solidFill>
                <a:ea typeface="+mn-lt"/>
                <a:cs typeface="+mn-lt"/>
              </a:rPr>
              <a:t>će</a:t>
            </a:r>
            <a:r>
              <a:rPr lang="en-US" sz="1400">
                <a:solidFill>
                  <a:srgbClr val="000000"/>
                </a:solidFill>
                <a:ea typeface="+mn-lt"/>
                <a:cs typeface="+mn-lt"/>
              </a:rPr>
              <a:t> </a:t>
            </a:r>
            <a:r>
              <a:rPr lang="en-US" sz="1400" err="1">
                <a:solidFill>
                  <a:srgbClr val="000000"/>
                </a:solidFill>
                <a:ea typeface="+mn-lt"/>
                <a:cs typeface="+mn-lt"/>
              </a:rPr>
              <a:t>biti</a:t>
            </a:r>
            <a:r>
              <a:rPr lang="en-US" sz="1400">
                <a:solidFill>
                  <a:srgbClr val="000000"/>
                </a:solidFill>
                <a:ea typeface="+mn-lt"/>
                <a:cs typeface="+mn-lt"/>
              </a:rPr>
              <a:t> </a:t>
            </a:r>
            <a:r>
              <a:rPr lang="en-US" sz="1400" err="1">
                <a:solidFill>
                  <a:srgbClr val="000000"/>
                </a:solidFill>
                <a:ea typeface="+mn-lt"/>
                <a:cs typeface="+mn-lt"/>
              </a:rPr>
              <a:t>reči</a:t>
            </a:r>
            <a:r>
              <a:rPr lang="en-US" sz="1400">
                <a:solidFill>
                  <a:srgbClr val="000000"/>
                </a:solidFill>
                <a:ea typeface="+mn-lt"/>
                <a:cs typeface="+mn-lt"/>
              </a:rPr>
              <a:t> o </a:t>
            </a:r>
            <a:r>
              <a:rPr lang="en-US" sz="1400" err="1">
                <a:solidFill>
                  <a:srgbClr val="000000"/>
                </a:solidFill>
                <a:ea typeface="+mn-lt"/>
                <a:cs typeface="+mn-lt"/>
              </a:rPr>
              <a:t>njihovim</a:t>
            </a:r>
            <a:r>
              <a:rPr lang="en-US" sz="1400">
                <a:solidFill>
                  <a:srgbClr val="000000"/>
                </a:solidFill>
                <a:ea typeface="+mn-lt"/>
                <a:cs typeface="+mn-lt"/>
              </a:rPr>
              <a:t> </a:t>
            </a:r>
            <a:r>
              <a:rPr lang="en-US" sz="1400" err="1">
                <a:solidFill>
                  <a:srgbClr val="000000"/>
                </a:solidFill>
                <a:ea typeface="+mn-lt"/>
                <a:cs typeface="+mn-lt"/>
              </a:rPr>
              <a:t>tipičnim</a:t>
            </a:r>
            <a:r>
              <a:rPr lang="en-US" sz="1400">
                <a:solidFill>
                  <a:srgbClr val="000000"/>
                </a:solidFill>
                <a:ea typeface="+mn-lt"/>
                <a:cs typeface="+mn-lt"/>
              </a:rPr>
              <a:t> </a:t>
            </a:r>
            <a:r>
              <a:rPr lang="en-US" sz="1400" err="1">
                <a:solidFill>
                  <a:srgbClr val="000000"/>
                </a:solidFill>
                <a:ea typeface="+mn-lt"/>
                <a:cs typeface="+mn-lt"/>
              </a:rPr>
              <a:t>arhitekturama</a:t>
            </a:r>
            <a:r>
              <a:rPr lang="en-US" sz="1400">
                <a:solidFill>
                  <a:srgbClr val="000000"/>
                </a:solidFill>
                <a:ea typeface="+mn-lt"/>
                <a:cs typeface="+mn-lt"/>
              </a:rPr>
              <a:t>.</a:t>
            </a:r>
            <a:endParaRPr lang="en-US"/>
          </a:p>
          <a:p>
            <a:endParaRPr lang="en-US" altLang="en-US" sz="1400">
              <a:solidFill>
                <a:srgbClr val="000000"/>
              </a:solidFill>
              <a:cs typeface="Arial"/>
            </a:endParaRPr>
          </a:p>
        </p:txBody>
      </p:sp>
      <p:pic>
        <p:nvPicPr>
          <p:cNvPr id="6149" name="Picture 5">
            <a:extLst>
              <a:ext uri="{FF2B5EF4-FFF2-40B4-BE49-F238E27FC236}">
                <a16:creationId xmlns:a16="http://schemas.microsoft.com/office/drawing/2014/main" id="{048335CA-407F-B53A-2EE0-9EF52716B30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327150"/>
            <a:ext cx="4186238" cy="2897188"/>
          </a:xfrm>
          <a:noFill/>
          <a:extLst>
            <a:ext uri="{91240B29-F687-4F45-9708-019B960494DF}">
              <a14:hiddenLine xmlns:a14="http://schemas.microsoft.com/office/drawing/2010/main" w="12700">
                <a:solidFill>
                  <a:schemeClr val="tx1"/>
                </a:solidFill>
                <a:miter lim="800000"/>
                <a:headEnd/>
                <a:tailEnd/>
              </a14:hiddenLine>
            </a:ext>
          </a:extLst>
        </p:spPr>
      </p:pic>
      <p:sp>
        <p:nvSpPr>
          <p:cNvPr id="6150" name="Rectangle 6">
            <a:extLst>
              <a:ext uri="{FF2B5EF4-FFF2-40B4-BE49-F238E27FC236}">
                <a16:creationId xmlns:a16="http://schemas.microsoft.com/office/drawing/2014/main" id="{9D38028C-6D92-A222-A3B0-CB203B28D44F}"/>
              </a:ext>
            </a:extLst>
          </p:cNvPr>
          <p:cNvSpPr>
            <a:spLocks noChangeArrowheads="1"/>
          </p:cNvSpPr>
          <p:nvPr/>
        </p:nvSpPr>
        <p:spPr bwMode="auto">
          <a:xfrm>
            <a:off x="4673600" y="4203700"/>
            <a:ext cx="42926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solidFill>
                  <a:srgbClr val="000000"/>
                </a:solidFill>
                <a:latin typeface="Arial"/>
                <a:cs typeface="Arial"/>
              </a:rPr>
              <a:t>Pregled</a:t>
            </a:r>
            <a:r>
              <a:rPr lang="en-US" sz="1000">
                <a:solidFill>
                  <a:srgbClr val="000000"/>
                </a:solidFill>
                <a:latin typeface="Arial"/>
                <a:cs typeface="Arial"/>
              </a:rPr>
              <a:t> </a:t>
            </a:r>
            <a:r>
              <a:rPr lang="en-US" sz="1000" err="1">
                <a:solidFill>
                  <a:srgbClr val="000000"/>
                </a:solidFill>
                <a:latin typeface="Arial"/>
                <a:cs typeface="Arial"/>
              </a:rPr>
              <a:t>glavnih</a:t>
            </a:r>
            <a:r>
              <a:rPr lang="en-US" sz="1000">
                <a:solidFill>
                  <a:srgbClr val="000000"/>
                </a:solidFill>
                <a:latin typeface="Arial"/>
                <a:cs typeface="Arial"/>
              </a:rPr>
              <a:t> </a:t>
            </a:r>
            <a:r>
              <a:rPr lang="en-US" sz="1000" err="1">
                <a:solidFill>
                  <a:srgbClr val="000000"/>
                </a:solidFill>
                <a:latin typeface="Arial"/>
                <a:cs typeface="Arial"/>
              </a:rPr>
              <a:t>simulacionih</a:t>
            </a:r>
            <a:r>
              <a:rPr lang="en-US" sz="1000">
                <a:solidFill>
                  <a:srgbClr val="000000"/>
                </a:solidFill>
                <a:latin typeface="Arial"/>
                <a:cs typeface="Arial"/>
              </a:rPr>
              <a:t> alata </a:t>
            </a:r>
            <a:r>
              <a:rPr lang="en-US" sz="1000" err="1">
                <a:solidFill>
                  <a:srgbClr val="000000"/>
                </a:solidFill>
                <a:latin typeface="Arial"/>
                <a:cs typeface="Arial"/>
              </a:rPr>
              <a:t>gde</a:t>
            </a:r>
            <a:r>
              <a:rPr lang="en-US" sz="1000">
                <a:solidFill>
                  <a:srgbClr val="000000"/>
                </a:solidFill>
                <a:latin typeface="Arial"/>
                <a:cs typeface="Arial"/>
              </a:rPr>
              <a:t> simulator </a:t>
            </a:r>
            <a:r>
              <a:rPr lang="en-US" sz="1000" err="1">
                <a:solidFill>
                  <a:srgbClr val="000000"/>
                </a:solidFill>
                <a:latin typeface="Arial"/>
                <a:cs typeface="Arial"/>
              </a:rPr>
              <a:t>izvršava</a:t>
            </a:r>
            <a:r>
              <a:rPr lang="en-US" sz="1000">
                <a:solidFill>
                  <a:srgbClr val="000000"/>
                </a:solidFill>
                <a:latin typeface="Arial"/>
                <a:cs typeface="Arial"/>
              </a:rPr>
              <a:t> model </a:t>
            </a:r>
            <a:r>
              <a:rPr lang="en-US" sz="1000" err="1">
                <a:solidFill>
                  <a:srgbClr val="000000"/>
                </a:solidFill>
                <a:latin typeface="Arial"/>
                <a:cs typeface="Arial"/>
              </a:rPr>
              <a:t>dizajna</a:t>
            </a:r>
            <a:r>
              <a:rPr lang="en-US" sz="1000">
                <a:solidFill>
                  <a:srgbClr val="000000"/>
                </a:solidFill>
                <a:latin typeface="Arial"/>
                <a:cs typeface="Arial"/>
              </a:rPr>
              <a:t> koji se </a:t>
            </a:r>
            <a:r>
              <a:rPr lang="en-US" sz="1000" err="1">
                <a:solidFill>
                  <a:srgbClr val="000000"/>
                </a:solidFill>
                <a:latin typeface="Arial"/>
                <a:cs typeface="Arial"/>
              </a:rPr>
              <a:t>verifikuje</a:t>
            </a:r>
            <a:r>
              <a:rPr lang="en-US" sz="1000">
                <a:solidFill>
                  <a:srgbClr val="000000"/>
                </a:solidFill>
                <a:latin typeface="Arial"/>
                <a:cs typeface="Arial"/>
              </a:rPr>
              <a:t> (DUV) </a:t>
            </a:r>
            <a:r>
              <a:rPr lang="en-US" sz="1000" err="1">
                <a:solidFill>
                  <a:srgbClr val="000000"/>
                </a:solidFill>
                <a:latin typeface="Arial"/>
                <a:cs typeface="Arial"/>
              </a:rPr>
              <a:t>kao</a:t>
            </a:r>
            <a:r>
              <a:rPr lang="en-US" sz="1000">
                <a:solidFill>
                  <a:srgbClr val="000000"/>
                </a:solidFill>
                <a:latin typeface="Arial"/>
                <a:cs typeface="Arial"/>
              </a:rPr>
              <a:t> </a:t>
            </a:r>
            <a:r>
              <a:rPr lang="en-US" sz="1000" err="1">
                <a:solidFill>
                  <a:srgbClr val="000000"/>
                </a:solidFill>
                <a:latin typeface="Arial"/>
                <a:cs typeface="Arial"/>
              </a:rPr>
              <a:t>i</a:t>
            </a:r>
            <a:r>
              <a:rPr lang="en-US" sz="1000">
                <a:solidFill>
                  <a:srgbClr val="000000"/>
                </a:solidFill>
                <a:latin typeface="Arial"/>
                <a:cs typeface="Arial"/>
              </a:rPr>
              <a:t> </a:t>
            </a:r>
            <a:r>
              <a:rPr lang="en-US" sz="1000" err="1">
                <a:solidFill>
                  <a:srgbClr val="000000"/>
                </a:solidFill>
                <a:latin typeface="Arial"/>
                <a:cs typeface="Arial"/>
              </a:rPr>
              <a:t>testno</a:t>
            </a:r>
            <a:r>
              <a:rPr lang="en-US" sz="1000">
                <a:solidFill>
                  <a:srgbClr val="000000"/>
                </a:solidFill>
                <a:latin typeface="Arial"/>
                <a:cs typeface="Arial"/>
              </a:rPr>
              <a:t> </a:t>
            </a:r>
            <a:r>
              <a:rPr lang="en-US" sz="1000" err="1">
                <a:solidFill>
                  <a:srgbClr val="000000"/>
                </a:solidFill>
                <a:latin typeface="Arial"/>
                <a:cs typeface="Arial"/>
              </a:rPr>
              <a:t>okruženje</a:t>
            </a:r>
            <a:r>
              <a:rPr lang="en-US" sz="1000">
                <a:solidFill>
                  <a:srgbClr val="000000"/>
                </a:solidFill>
                <a:latin typeface="Arial"/>
                <a:cs typeface="Arial"/>
              </a:rPr>
              <a:t> </a:t>
            </a:r>
            <a:r>
              <a:rPr lang="en-US" sz="1000" err="1">
                <a:solidFill>
                  <a:srgbClr val="000000"/>
                </a:solidFill>
                <a:latin typeface="Arial"/>
                <a:cs typeface="Arial"/>
              </a:rPr>
              <a:t>definisano</a:t>
            </a:r>
            <a:r>
              <a:rPr lang="en-US" sz="1000">
                <a:solidFill>
                  <a:srgbClr val="000000"/>
                </a:solidFill>
                <a:latin typeface="Arial"/>
                <a:cs typeface="Arial"/>
              </a:rPr>
              <a:t> u </a:t>
            </a:r>
            <a:r>
              <a:rPr lang="en-US" sz="1000" err="1">
                <a:solidFill>
                  <a:srgbClr val="000000"/>
                </a:solidFill>
                <a:latin typeface="Arial"/>
                <a:cs typeface="Arial"/>
              </a:rPr>
              <a:t>jeziku</a:t>
            </a:r>
            <a:r>
              <a:rPr lang="en-US" sz="1000">
                <a:solidFill>
                  <a:srgbClr val="000000"/>
                </a:solidFill>
                <a:latin typeface="Arial"/>
                <a:cs typeface="Arial"/>
              </a:rPr>
              <a:t> za </a:t>
            </a:r>
            <a:r>
              <a:rPr lang="en-US" sz="1000" err="1">
                <a:solidFill>
                  <a:srgbClr val="000000"/>
                </a:solidFill>
                <a:latin typeface="Arial"/>
                <a:cs typeface="Arial"/>
              </a:rPr>
              <a:t>opis</a:t>
            </a:r>
            <a:r>
              <a:rPr lang="en-US" sz="1000">
                <a:solidFill>
                  <a:srgbClr val="000000"/>
                </a:solidFill>
                <a:latin typeface="Arial"/>
                <a:cs typeface="Arial"/>
              </a:rPr>
              <a:t> </a:t>
            </a:r>
            <a:r>
              <a:rPr lang="en-US" sz="1000" err="1">
                <a:solidFill>
                  <a:srgbClr val="000000"/>
                </a:solidFill>
                <a:latin typeface="Arial"/>
                <a:cs typeface="Arial"/>
              </a:rPr>
              <a:t>hardvera.Verifikacioni</a:t>
            </a:r>
            <a:r>
              <a:rPr lang="en-US" sz="1000">
                <a:solidFill>
                  <a:srgbClr val="000000"/>
                </a:solidFill>
                <a:latin typeface="Arial"/>
                <a:cs typeface="Arial"/>
              </a:rPr>
              <a:t> </a:t>
            </a:r>
            <a:r>
              <a:rPr lang="en-US" sz="1000" err="1">
                <a:solidFill>
                  <a:srgbClr val="000000"/>
                </a:solidFill>
                <a:latin typeface="Arial"/>
                <a:cs typeface="Arial"/>
              </a:rPr>
              <a:t>tim</a:t>
            </a:r>
            <a:r>
              <a:rPr lang="en-US" sz="1000">
                <a:solidFill>
                  <a:srgbClr val="000000"/>
                </a:solidFill>
                <a:latin typeface="Arial"/>
                <a:cs typeface="Arial"/>
              </a:rPr>
              <a:t> </a:t>
            </a:r>
            <a:r>
              <a:rPr lang="en-US" sz="1000" err="1">
                <a:solidFill>
                  <a:srgbClr val="000000"/>
                </a:solidFill>
                <a:latin typeface="Arial"/>
                <a:cs typeface="Arial"/>
              </a:rPr>
              <a:t>može</a:t>
            </a:r>
            <a:r>
              <a:rPr lang="en-US" sz="1000">
                <a:solidFill>
                  <a:srgbClr val="000000"/>
                </a:solidFill>
                <a:latin typeface="Arial"/>
                <a:cs typeface="Arial"/>
              </a:rPr>
              <a:t> </a:t>
            </a:r>
            <a:r>
              <a:rPr lang="en-US" sz="1000" err="1">
                <a:solidFill>
                  <a:srgbClr val="000000"/>
                </a:solidFill>
                <a:latin typeface="Arial"/>
                <a:cs typeface="Arial"/>
              </a:rPr>
              <a:t>primeniti</a:t>
            </a:r>
            <a:r>
              <a:rPr lang="en-US" sz="1000">
                <a:solidFill>
                  <a:srgbClr val="000000"/>
                </a:solidFill>
                <a:latin typeface="Arial"/>
                <a:cs typeface="Arial"/>
              </a:rPr>
              <a:t> stimulus </a:t>
            </a:r>
            <a:r>
              <a:rPr lang="en-US" sz="1000" err="1">
                <a:solidFill>
                  <a:srgbClr val="000000"/>
                </a:solidFill>
                <a:latin typeface="Arial"/>
                <a:cs typeface="Arial"/>
              </a:rPr>
              <a:t>i</a:t>
            </a:r>
            <a:r>
              <a:rPr lang="en-US" sz="1000">
                <a:solidFill>
                  <a:srgbClr val="000000"/>
                </a:solidFill>
                <a:latin typeface="Arial"/>
                <a:cs typeface="Arial"/>
              </a:rPr>
              <a:t> </a:t>
            </a:r>
            <a:r>
              <a:rPr lang="en-US" sz="1000" err="1">
                <a:solidFill>
                  <a:srgbClr val="000000"/>
                </a:solidFill>
                <a:latin typeface="Arial"/>
                <a:cs typeface="Arial"/>
              </a:rPr>
              <a:t>proveravati</a:t>
            </a:r>
            <a:r>
              <a:rPr lang="en-US" sz="1000">
                <a:solidFill>
                  <a:srgbClr val="000000"/>
                </a:solidFill>
                <a:latin typeface="Arial"/>
                <a:cs typeface="Arial"/>
              </a:rPr>
              <a:t> model </a:t>
            </a:r>
            <a:r>
              <a:rPr lang="en-US" sz="1000" err="1">
                <a:solidFill>
                  <a:srgbClr val="000000"/>
                </a:solidFill>
                <a:latin typeface="Arial"/>
                <a:cs typeface="Arial"/>
              </a:rPr>
              <a:t>na</a:t>
            </a:r>
            <a:r>
              <a:rPr lang="en-US" sz="1000">
                <a:solidFill>
                  <a:srgbClr val="000000"/>
                </a:solidFill>
                <a:latin typeface="Arial"/>
                <a:cs typeface="Arial"/>
              </a:rPr>
              <a:t> </a:t>
            </a:r>
            <a:r>
              <a:rPr lang="en-US" sz="1000" err="1">
                <a:solidFill>
                  <a:srgbClr val="000000"/>
                </a:solidFill>
                <a:latin typeface="Arial"/>
                <a:cs typeface="Arial"/>
              </a:rPr>
              <a:t>dva</a:t>
            </a:r>
            <a:r>
              <a:rPr lang="en-US" sz="1000">
                <a:solidFill>
                  <a:srgbClr val="000000"/>
                </a:solidFill>
                <a:latin typeface="Arial"/>
                <a:cs typeface="Arial"/>
              </a:rPr>
              <a:t> </a:t>
            </a:r>
            <a:r>
              <a:rPr lang="en-US" sz="1000" err="1">
                <a:solidFill>
                  <a:srgbClr val="000000"/>
                </a:solidFill>
                <a:latin typeface="Arial"/>
                <a:cs typeface="Arial"/>
              </a:rPr>
              <a:t>dodatna</a:t>
            </a:r>
            <a:r>
              <a:rPr lang="en-US" sz="1000">
                <a:solidFill>
                  <a:srgbClr val="000000"/>
                </a:solidFill>
                <a:latin typeface="Arial"/>
                <a:cs typeface="Arial"/>
              </a:rPr>
              <a:t> </a:t>
            </a:r>
            <a:r>
              <a:rPr lang="en-US" sz="1000" err="1">
                <a:solidFill>
                  <a:srgbClr val="000000"/>
                </a:solidFill>
                <a:latin typeface="Arial"/>
                <a:cs typeface="Arial"/>
              </a:rPr>
              <a:t>načina</a:t>
            </a:r>
            <a:r>
              <a:rPr lang="en-US" sz="1000">
                <a:solidFill>
                  <a:srgbClr val="000000"/>
                </a:solidFill>
                <a:latin typeface="Arial"/>
                <a:cs typeface="Arial"/>
              </a:rPr>
              <a:t>: </a:t>
            </a:r>
            <a:r>
              <a:rPr lang="en-US" sz="1000" err="1">
                <a:solidFill>
                  <a:srgbClr val="000000"/>
                </a:solidFill>
                <a:latin typeface="Arial"/>
                <a:cs typeface="Arial"/>
              </a:rPr>
              <a:t>putem</a:t>
            </a:r>
            <a:r>
              <a:rPr lang="en-US" sz="1000">
                <a:solidFill>
                  <a:srgbClr val="000000"/>
                </a:solidFill>
                <a:latin typeface="Arial"/>
                <a:cs typeface="Arial"/>
              </a:rPr>
              <a:t> </a:t>
            </a:r>
            <a:r>
              <a:rPr lang="en-US" sz="1000" err="1">
                <a:solidFill>
                  <a:srgbClr val="000000"/>
                </a:solidFill>
                <a:latin typeface="Arial"/>
                <a:cs typeface="Arial"/>
              </a:rPr>
              <a:t>eksternog</a:t>
            </a:r>
            <a:r>
              <a:rPr lang="en-US" sz="1000">
                <a:solidFill>
                  <a:srgbClr val="000000"/>
                </a:solidFill>
                <a:latin typeface="Arial"/>
                <a:cs typeface="Arial"/>
              </a:rPr>
              <a:t> </a:t>
            </a:r>
            <a:r>
              <a:rPr lang="en-US" sz="1000" err="1">
                <a:solidFill>
                  <a:srgbClr val="000000"/>
                </a:solidFill>
                <a:latin typeface="Arial"/>
                <a:cs typeface="Arial"/>
              </a:rPr>
              <a:t>testnog</a:t>
            </a:r>
            <a:r>
              <a:rPr lang="en-US" sz="1000">
                <a:solidFill>
                  <a:srgbClr val="000000"/>
                </a:solidFill>
                <a:latin typeface="Arial"/>
                <a:cs typeface="Arial"/>
              </a:rPr>
              <a:t> </a:t>
            </a:r>
            <a:r>
              <a:rPr lang="en-US" sz="1000" err="1">
                <a:solidFill>
                  <a:srgbClr val="000000"/>
                </a:solidFill>
                <a:latin typeface="Arial"/>
                <a:cs typeface="Arial"/>
              </a:rPr>
              <a:t>okruženja</a:t>
            </a:r>
            <a:r>
              <a:rPr lang="en-US" sz="1000">
                <a:solidFill>
                  <a:srgbClr val="000000"/>
                </a:solidFill>
                <a:latin typeface="Arial"/>
                <a:cs typeface="Arial"/>
              </a:rPr>
              <a:t> </a:t>
            </a:r>
            <a:r>
              <a:rPr lang="en-US" sz="1000" err="1">
                <a:solidFill>
                  <a:srgbClr val="000000"/>
                </a:solidFill>
                <a:latin typeface="Arial"/>
                <a:cs typeface="Arial"/>
              </a:rPr>
              <a:t>izvan</a:t>
            </a:r>
            <a:r>
              <a:rPr lang="en-US" sz="1000">
                <a:solidFill>
                  <a:srgbClr val="000000"/>
                </a:solidFill>
                <a:latin typeface="Arial"/>
                <a:cs typeface="Arial"/>
              </a:rPr>
              <a:t> </a:t>
            </a:r>
            <a:r>
              <a:rPr lang="en-US" sz="1000" err="1">
                <a:solidFill>
                  <a:srgbClr val="000000"/>
                </a:solidFill>
                <a:latin typeface="Arial"/>
                <a:cs typeface="Arial"/>
              </a:rPr>
              <a:t>samog</a:t>
            </a:r>
            <a:r>
              <a:rPr lang="en-US" sz="1000">
                <a:solidFill>
                  <a:srgbClr val="000000"/>
                </a:solidFill>
                <a:latin typeface="Arial"/>
                <a:cs typeface="Arial"/>
              </a:rPr>
              <a:t> </a:t>
            </a:r>
            <a:r>
              <a:rPr lang="en-US" sz="1000" err="1">
                <a:solidFill>
                  <a:srgbClr val="000000"/>
                </a:solidFill>
                <a:latin typeface="Arial"/>
                <a:cs typeface="Arial"/>
              </a:rPr>
              <a:t>simulatora</a:t>
            </a:r>
            <a:r>
              <a:rPr lang="en-US" sz="1000">
                <a:solidFill>
                  <a:srgbClr val="000000"/>
                </a:solidFill>
                <a:latin typeface="Arial"/>
                <a:cs typeface="Arial"/>
              </a:rPr>
              <a:t> </a:t>
            </a:r>
            <a:r>
              <a:rPr lang="en-US" sz="1000" err="1">
                <a:solidFill>
                  <a:srgbClr val="000000"/>
                </a:solidFill>
                <a:latin typeface="Arial"/>
                <a:cs typeface="Arial"/>
              </a:rPr>
              <a:t>ili</a:t>
            </a:r>
            <a:r>
              <a:rPr lang="en-US" sz="1000">
                <a:solidFill>
                  <a:srgbClr val="000000"/>
                </a:solidFill>
                <a:latin typeface="Arial"/>
                <a:cs typeface="Arial"/>
              </a:rPr>
              <a:t> </a:t>
            </a:r>
            <a:r>
              <a:rPr lang="en-US" sz="1000" err="1">
                <a:solidFill>
                  <a:srgbClr val="000000"/>
                </a:solidFill>
                <a:latin typeface="Arial"/>
                <a:cs typeface="Arial"/>
              </a:rPr>
              <a:t>korišćenjem</a:t>
            </a:r>
            <a:r>
              <a:rPr lang="en-US" sz="1000">
                <a:solidFill>
                  <a:srgbClr val="000000"/>
                </a:solidFill>
                <a:latin typeface="Arial"/>
                <a:cs typeface="Arial"/>
              </a:rPr>
              <a:t> </a:t>
            </a:r>
            <a:r>
              <a:rPr lang="en-US" sz="1000" err="1">
                <a:solidFill>
                  <a:srgbClr val="000000"/>
                </a:solidFill>
                <a:latin typeface="Arial"/>
                <a:cs typeface="Arial"/>
              </a:rPr>
              <a:t>interaktivnog</a:t>
            </a:r>
            <a:r>
              <a:rPr lang="en-US" sz="1000">
                <a:solidFill>
                  <a:srgbClr val="000000"/>
                </a:solidFill>
                <a:latin typeface="Arial"/>
                <a:cs typeface="Arial"/>
              </a:rPr>
              <a:t> </a:t>
            </a:r>
            <a:r>
              <a:rPr lang="en-US" sz="1000" err="1">
                <a:solidFill>
                  <a:srgbClr val="000000"/>
                </a:solidFill>
                <a:latin typeface="Arial"/>
                <a:cs typeface="Arial"/>
              </a:rPr>
              <a:t>kontrolnog</a:t>
            </a:r>
            <a:r>
              <a:rPr lang="en-US" sz="1000">
                <a:solidFill>
                  <a:srgbClr val="000000"/>
                </a:solidFill>
                <a:latin typeface="Arial"/>
                <a:cs typeface="Arial"/>
              </a:rPr>
              <a:t> </a:t>
            </a:r>
            <a:r>
              <a:rPr lang="en-US" sz="1000" err="1">
                <a:solidFill>
                  <a:srgbClr val="000000"/>
                </a:solidFill>
                <a:latin typeface="Arial"/>
                <a:cs typeface="Arial"/>
              </a:rPr>
              <a:t>korisničkog</a:t>
            </a:r>
            <a:r>
              <a:rPr lang="en-US" sz="1000">
                <a:solidFill>
                  <a:srgbClr val="000000"/>
                </a:solidFill>
                <a:latin typeface="Arial"/>
                <a:cs typeface="Arial"/>
              </a:rPr>
              <a:t> </a:t>
            </a:r>
            <a:r>
              <a:rPr lang="en-US" sz="1000" err="1">
                <a:solidFill>
                  <a:srgbClr val="000000"/>
                </a:solidFill>
                <a:latin typeface="Arial"/>
                <a:cs typeface="Arial"/>
              </a:rPr>
              <a:t>interfejsa</a:t>
            </a:r>
            <a:r>
              <a:rPr lang="en-US" sz="1000">
                <a:solidFill>
                  <a:srgbClr val="000000"/>
                </a:solidFill>
                <a:latin typeface="Arial"/>
                <a:cs typeface="Arial"/>
              </a:rPr>
              <a:t>. </a:t>
            </a:r>
            <a:r>
              <a:rPr lang="en-US" sz="1000" err="1">
                <a:solidFill>
                  <a:srgbClr val="000000"/>
                </a:solidFill>
                <a:latin typeface="Arial"/>
                <a:cs typeface="Arial"/>
              </a:rPr>
              <a:t>Osenčeni</a:t>
            </a:r>
            <a:r>
              <a:rPr lang="en-US" sz="1000">
                <a:solidFill>
                  <a:srgbClr val="000000"/>
                </a:solidFill>
                <a:latin typeface="Arial"/>
                <a:cs typeface="Arial"/>
              </a:rPr>
              <a:t> </a:t>
            </a:r>
            <a:r>
              <a:rPr lang="en-US" sz="1000" err="1">
                <a:solidFill>
                  <a:srgbClr val="000000"/>
                </a:solidFill>
                <a:latin typeface="Arial"/>
                <a:cs typeface="Arial"/>
              </a:rPr>
              <a:t>pravougaonici</a:t>
            </a:r>
            <a:r>
              <a:rPr lang="en-US" sz="1000">
                <a:solidFill>
                  <a:srgbClr val="000000"/>
                </a:solidFill>
                <a:latin typeface="Arial"/>
                <a:cs typeface="Arial"/>
              </a:rPr>
              <a:t> </a:t>
            </a:r>
            <a:r>
              <a:rPr lang="en-US" sz="1000" err="1">
                <a:solidFill>
                  <a:srgbClr val="000000"/>
                </a:solidFill>
                <a:latin typeface="Arial"/>
                <a:cs typeface="Arial"/>
              </a:rPr>
              <a:t>predstavljaju</a:t>
            </a:r>
            <a:r>
              <a:rPr lang="en-US" sz="1000">
                <a:solidFill>
                  <a:srgbClr val="000000"/>
                </a:solidFill>
                <a:latin typeface="Arial"/>
                <a:cs typeface="Arial"/>
              </a:rPr>
              <a:t> </a:t>
            </a:r>
            <a:r>
              <a:rPr lang="en-US" sz="1000" err="1">
                <a:solidFill>
                  <a:srgbClr val="000000"/>
                </a:solidFill>
                <a:latin typeface="Arial"/>
                <a:cs typeface="Arial"/>
              </a:rPr>
              <a:t>skup</a:t>
            </a:r>
            <a:r>
              <a:rPr lang="en-US" sz="1000">
                <a:solidFill>
                  <a:srgbClr val="000000"/>
                </a:solidFill>
                <a:latin typeface="Arial"/>
                <a:cs typeface="Arial"/>
              </a:rPr>
              <a:t> </a:t>
            </a:r>
            <a:r>
              <a:rPr lang="en-US" sz="1000" err="1">
                <a:solidFill>
                  <a:srgbClr val="000000"/>
                </a:solidFill>
                <a:latin typeface="Arial"/>
                <a:cs typeface="Arial"/>
              </a:rPr>
              <a:t>grafičkih</a:t>
            </a:r>
            <a:r>
              <a:rPr lang="en-US" sz="1000">
                <a:solidFill>
                  <a:srgbClr val="000000"/>
                </a:solidFill>
                <a:latin typeface="Arial"/>
                <a:cs typeface="Arial"/>
              </a:rPr>
              <a:t> </a:t>
            </a:r>
            <a:r>
              <a:rPr lang="en-US" sz="1000" err="1">
                <a:solidFill>
                  <a:srgbClr val="000000"/>
                </a:solidFill>
                <a:latin typeface="Arial"/>
                <a:cs typeface="Arial"/>
              </a:rPr>
              <a:t>korisničkih</a:t>
            </a:r>
            <a:r>
              <a:rPr lang="en-US" sz="1000">
                <a:solidFill>
                  <a:srgbClr val="000000"/>
                </a:solidFill>
                <a:latin typeface="Arial"/>
                <a:cs typeface="Arial"/>
              </a:rPr>
              <a:t> </a:t>
            </a:r>
            <a:r>
              <a:rPr lang="en-US" sz="1000" err="1">
                <a:solidFill>
                  <a:srgbClr val="000000"/>
                </a:solidFill>
                <a:latin typeface="Arial"/>
                <a:cs typeface="Arial"/>
              </a:rPr>
              <a:t>interfejsa</a:t>
            </a:r>
            <a:r>
              <a:rPr lang="en-US" sz="1000">
                <a:solidFill>
                  <a:srgbClr val="000000"/>
                </a:solidFill>
                <a:latin typeface="Arial"/>
                <a:cs typeface="Arial"/>
              </a:rPr>
              <a:t> koji se </a:t>
            </a:r>
            <a:r>
              <a:rPr lang="en-US" sz="1000" err="1">
                <a:solidFill>
                  <a:srgbClr val="000000"/>
                </a:solidFill>
                <a:latin typeface="Arial"/>
                <a:cs typeface="Arial"/>
              </a:rPr>
              <a:t>tipično</a:t>
            </a:r>
            <a:r>
              <a:rPr lang="en-US" sz="1000">
                <a:solidFill>
                  <a:srgbClr val="000000"/>
                </a:solidFill>
                <a:latin typeface="Arial"/>
                <a:cs typeface="Arial"/>
              </a:rPr>
              <a:t> </a:t>
            </a:r>
            <a:r>
              <a:rPr lang="en-US" sz="1000" err="1">
                <a:solidFill>
                  <a:srgbClr val="000000"/>
                </a:solidFill>
                <a:latin typeface="Arial"/>
                <a:cs typeface="Arial"/>
              </a:rPr>
              <a:t>isporučuju</a:t>
            </a:r>
            <a:r>
              <a:rPr lang="en-US" sz="1000">
                <a:solidFill>
                  <a:srgbClr val="000000"/>
                </a:solidFill>
                <a:latin typeface="Arial"/>
                <a:cs typeface="Arial"/>
              </a:rPr>
              <a:t> </a:t>
            </a:r>
            <a:r>
              <a:rPr lang="en-US" sz="1000" err="1">
                <a:solidFill>
                  <a:srgbClr val="000000"/>
                </a:solidFill>
                <a:latin typeface="Arial"/>
                <a:cs typeface="Arial"/>
              </a:rPr>
              <a:t>uz</a:t>
            </a:r>
            <a:r>
              <a:rPr lang="en-US" sz="1000">
                <a:solidFill>
                  <a:srgbClr val="000000"/>
                </a:solidFill>
                <a:latin typeface="Arial"/>
                <a:cs typeface="Arial"/>
              </a:rPr>
              <a:t> </a:t>
            </a:r>
            <a:r>
              <a:rPr lang="en-US" sz="1000" err="1">
                <a:solidFill>
                  <a:srgbClr val="000000"/>
                </a:solidFill>
                <a:latin typeface="Arial"/>
                <a:cs typeface="Arial"/>
              </a:rPr>
              <a:t>ove</a:t>
            </a:r>
            <a:r>
              <a:rPr lang="en-US" sz="1000">
                <a:solidFill>
                  <a:srgbClr val="000000"/>
                </a:solidFill>
                <a:latin typeface="Arial"/>
                <a:cs typeface="Arial"/>
              </a:rPr>
              <a:t> alate </a:t>
            </a:r>
            <a:r>
              <a:rPr lang="en-US" sz="1000" err="1">
                <a:solidFill>
                  <a:srgbClr val="000000"/>
                </a:solidFill>
                <a:latin typeface="Arial"/>
                <a:cs typeface="Arial"/>
              </a:rPr>
              <a:t>kako</a:t>
            </a:r>
            <a:r>
              <a:rPr lang="en-US" sz="1000">
                <a:solidFill>
                  <a:srgbClr val="000000"/>
                </a:solidFill>
                <a:latin typeface="Arial"/>
                <a:cs typeface="Arial"/>
              </a:rPr>
              <a:t> bi se </a:t>
            </a:r>
            <a:r>
              <a:rPr lang="en-US" sz="1000" err="1">
                <a:solidFill>
                  <a:srgbClr val="000000"/>
                </a:solidFill>
                <a:latin typeface="Arial"/>
                <a:cs typeface="Arial"/>
              </a:rPr>
              <a:t>povećala</a:t>
            </a:r>
            <a:r>
              <a:rPr lang="en-US" sz="1000">
                <a:solidFill>
                  <a:srgbClr val="000000"/>
                </a:solidFill>
                <a:latin typeface="Arial"/>
                <a:cs typeface="Arial"/>
              </a:rPr>
              <a:t> </a:t>
            </a:r>
            <a:r>
              <a:rPr lang="en-US" sz="1000" err="1">
                <a:solidFill>
                  <a:srgbClr val="000000"/>
                </a:solidFill>
                <a:latin typeface="Arial"/>
                <a:cs typeface="Arial"/>
              </a:rPr>
              <a:t>produktivnost</a:t>
            </a:r>
            <a:r>
              <a:rPr lang="en-US" sz="1000">
                <a:solidFill>
                  <a:srgbClr val="000000"/>
                </a:solidFill>
                <a:latin typeface="Arial"/>
                <a:cs typeface="Arial"/>
              </a:rPr>
              <a:t> </a:t>
            </a:r>
            <a:r>
              <a:rPr lang="en-US" sz="1000" err="1">
                <a:solidFill>
                  <a:srgbClr val="000000"/>
                </a:solidFill>
                <a:latin typeface="Arial"/>
                <a:cs typeface="Arial"/>
              </a:rPr>
              <a:t>procesa</a:t>
            </a:r>
            <a:r>
              <a:rPr lang="en-US" sz="1000">
                <a:solidFill>
                  <a:srgbClr val="000000"/>
                </a:solidFill>
                <a:latin typeface="Arial"/>
                <a:cs typeface="Arial"/>
              </a:rPr>
              <a:t> </a:t>
            </a:r>
            <a:r>
              <a:rPr lang="en-US" sz="1000" err="1">
                <a:solidFill>
                  <a:srgbClr val="000000"/>
                </a:solidFill>
                <a:latin typeface="Arial"/>
                <a:cs typeface="Arial"/>
              </a:rPr>
              <a:t>verifikacije</a:t>
            </a:r>
            <a:endParaRPr lang="en-US" err="1">
              <a:cs typeface="Arial" panose="020B0604020202020204" pitchFamily="34" charset="0"/>
            </a:endParaRPr>
          </a:p>
          <a:p>
            <a:endParaRPr lang="en-US" altLang="en-US" sz="1000">
              <a:cs typeface="Arial"/>
            </a:endParaRPr>
          </a:p>
        </p:txBody>
      </p:sp>
    </p:spTree>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6690F134-0A01-1ED3-A70C-AF1C9BA080F5}"/>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495C9A-FEF0-4A36-8D3D-BB91E50A22E9}" type="slidenum">
              <a:rPr lang="de-DE" altLang="en-US">
                <a:solidFill>
                  <a:schemeClr val="bg1"/>
                </a:solidFill>
              </a:rPr>
              <a:pPr/>
              <a:t>5</a:t>
            </a:fld>
            <a:endParaRPr lang="de-DE" altLang="en-US">
              <a:solidFill>
                <a:schemeClr val="bg1"/>
              </a:solidFill>
            </a:endParaRPr>
          </a:p>
        </p:txBody>
      </p:sp>
      <p:sp>
        <p:nvSpPr>
          <p:cNvPr id="7171" name="Rectangle 2">
            <a:extLst>
              <a:ext uri="{FF2B5EF4-FFF2-40B4-BE49-F238E27FC236}">
                <a16:creationId xmlns:a16="http://schemas.microsoft.com/office/drawing/2014/main" id="{ABC572CC-0632-C7F2-EF78-6E865BBDE849}"/>
              </a:ext>
            </a:extLst>
          </p:cNvPr>
          <p:cNvSpPr>
            <a:spLocks noGrp="1" noChangeArrowheads="1"/>
          </p:cNvSpPr>
          <p:nvPr>
            <p:ph type="title"/>
          </p:nvPr>
        </p:nvSpPr>
        <p:spPr/>
        <p:txBody>
          <a:bodyPr/>
          <a:lstStyle/>
          <a:p>
            <a:r>
              <a:rPr lang="en-US" altLang="en-US" err="1">
                <a:cs typeface="Arial"/>
              </a:rPr>
              <a:t>Jezici</a:t>
            </a:r>
            <a:r>
              <a:rPr lang="en-US" altLang="en-US">
                <a:cs typeface="Arial"/>
              </a:rPr>
              <a:t> za </a:t>
            </a:r>
            <a:r>
              <a:rPr lang="en-US" altLang="en-US" err="1">
                <a:cs typeface="Arial"/>
              </a:rPr>
              <a:t>opis</a:t>
            </a:r>
            <a:r>
              <a:rPr lang="en-US" altLang="en-US">
                <a:cs typeface="Arial"/>
              </a:rPr>
              <a:t> </a:t>
            </a:r>
            <a:r>
              <a:rPr lang="en-US" altLang="en-US" err="1">
                <a:cs typeface="Arial"/>
              </a:rPr>
              <a:t>hardvera</a:t>
            </a:r>
          </a:p>
        </p:txBody>
      </p:sp>
      <p:sp>
        <p:nvSpPr>
          <p:cNvPr id="7172" name="Rectangle 3">
            <a:extLst>
              <a:ext uri="{FF2B5EF4-FFF2-40B4-BE49-F238E27FC236}">
                <a16:creationId xmlns:a16="http://schemas.microsoft.com/office/drawing/2014/main" id="{A5E93DEC-16E6-7E69-418A-7A39469D2354}"/>
              </a:ext>
            </a:extLst>
          </p:cNvPr>
          <p:cNvSpPr>
            <a:spLocks noGrp="1" noChangeArrowheads="1"/>
          </p:cNvSpPr>
          <p:nvPr>
            <p:ph type="body" idx="1"/>
          </p:nvPr>
        </p:nvSpPr>
        <p:spPr/>
        <p:txBody>
          <a:bodyPr/>
          <a:lstStyle/>
          <a:p>
            <a:r>
              <a:rPr lang="en-US" altLang="en-US"/>
              <a:t>HDL </a:t>
            </a:r>
            <a:r>
              <a:rPr lang="en-US" altLang="en-US" err="1"/>
              <a:t>jezici</a:t>
            </a:r>
            <a:r>
              <a:rPr lang="en-US" altLang="en-US"/>
              <a:t> </a:t>
            </a:r>
            <a:r>
              <a:rPr lang="en-US" altLang="en-US" err="1"/>
              <a:t>predstavljaju</a:t>
            </a:r>
            <a:r>
              <a:rPr lang="en-US" altLang="en-US"/>
              <a:t> </a:t>
            </a:r>
            <a:r>
              <a:rPr lang="en-US" altLang="en-US" err="1"/>
              <a:t>ključne</a:t>
            </a:r>
            <a:r>
              <a:rPr lang="en-US" altLang="en-US"/>
              <a:t> alate </a:t>
            </a:r>
            <a:r>
              <a:rPr lang="en-US" altLang="en-US" err="1"/>
              <a:t>koje</a:t>
            </a:r>
            <a:r>
              <a:rPr lang="en-US" altLang="en-US"/>
              <a:t> </a:t>
            </a:r>
            <a:r>
              <a:rPr lang="en-US" altLang="en-US" err="1"/>
              <a:t>projektanti</a:t>
            </a:r>
            <a:r>
              <a:rPr lang="en-US" altLang="en-US"/>
              <a:t> </a:t>
            </a:r>
            <a:r>
              <a:rPr lang="en-US" altLang="en-US" err="1"/>
              <a:t>dizajna</a:t>
            </a:r>
            <a:r>
              <a:rPr lang="en-US" altLang="en-US"/>
              <a:t> </a:t>
            </a:r>
            <a:r>
              <a:rPr lang="en-US" altLang="en-US" err="1"/>
              <a:t>koriste</a:t>
            </a:r>
            <a:r>
              <a:rPr lang="en-US" altLang="en-US"/>
              <a:t> za </a:t>
            </a:r>
            <a:r>
              <a:rPr lang="en-US" altLang="en-US" err="1"/>
              <a:t>specifikaciju</a:t>
            </a:r>
            <a:r>
              <a:rPr lang="en-US" altLang="en-US"/>
              <a:t> </a:t>
            </a:r>
            <a:r>
              <a:rPr lang="en-US" altLang="en-US" err="1"/>
              <a:t>ponašanja</a:t>
            </a:r>
            <a:r>
              <a:rPr lang="en-US" altLang="en-US"/>
              <a:t>, </a:t>
            </a:r>
            <a:r>
              <a:rPr lang="en-US" altLang="en-US" err="1"/>
              <a:t>kao</a:t>
            </a:r>
            <a:r>
              <a:rPr lang="en-US" altLang="en-US"/>
              <a:t> </a:t>
            </a:r>
            <a:r>
              <a:rPr lang="en-US" altLang="en-US" err="1"/>
              <a:t>i</a:t>
            </a:r>
            <a:r>
              <a:rPr lang="en-US" altLang="en-US"/>
              <a:t> </a:t>
            </a:r>
            <a:r>
              <a:rPr lang="en-US" altLang="en-US" err="1"/>
              <a:t>funkcionalne</a:t>
            </a:r>
            <a:r>
              <a:rPr lang="en-US" altLang="en-US"/>
              <a:t> </a:t>
            </a:r>
            <a:r>
              <a:rPr lang="en-US" altLang="en-US" err="1"/>
              <a:t>i</a:t>
            </a:r>
            <a:r>
              <a:rPr lang="en-US" altLang="en-US"/>
              <a:t> </a:t>
            </a:r>
            <a:r>
              <a:rPr lang="en-US" altLang="en-US" err="1"/>
              <a:t>fizičke</a:t>
            </a:r>
            <a:r>
              <a:rPr lang="en-US" altLang="en-US"/>
              <a:t> </a:t>
            </a:r>
            <a:r>
              <a:rPr lang="en-US" altLang="en-US" err="1"/>
              <a:t>particije</a:t>
            </a:r>
            <a:r>
              <a:rPr lang="en-US" altLang="en-US"/>
              <a:t> </a:t>
            </a:r>
            <a:r>
              <a:rPr lang="en-US" altLang="en-US" err="1"/>
              <a:t>hardverskog</a:t>
            </a:r>
            <a:r>
              <a:rPr lang="en-US" altLang="en-US"/>
              <a:t> </a:t>
            </a:r>
            <a:r>
              <a:rPr lang="en-US" altLang="en-US" err="1"/>
              <a:t>dizajna</a:t>
            </a:r>
            <a:endParaRPr lang="en-US" altLang="en-US">
              <a:cs typeface="Arial"/>
            </a:endParaRPr>
          </a:p>
          <a:p>
            <a:endParaRPr lang="en-US" altLang="en-US">
              <a:cs typeface="Arial"/>
            </a:endParaRPr>
          </a:p>
          <a:p>
            <a:r>
              <a:rPr lang="en-US" err="1">
                <a:cs typeface="Arial"/>
              </a:rPr>
              <a:t>Ideja</a:t>
            </a:r>
            <a:r>
              <a:rPr lang="en-US">
                <a:cs typeface="Arial"/>
              </a:rPr>
              <a:t> o </a:t>
            </a:r>
            <a:r>
              <a:rPr lang="en-US" err="1">
                <a:cs typeface="Arial"/>
              </a:rPr>
              <a:t>formalnom</a:t>
            </a:r>
            <a:r>
              <a:rPr lang="en-US">
                <a:cs typeface="Arial"/>
              </a:rPr>
              <a:t> </a:t>
            </a:r>
            <a:r>
              <a:rPr lang="en-US" err="1">
                <a:cs typeface="Arial"/>
              </a:rPr>
              <a:t>jeziku</a:t>
            </a:r>
            <a:r>
              <a:rPr lang="en-US">
                <a:cs typeface="Arial"/>
              </a:rPr>
              <a:t> za </a:t>
            </a:r>
            <a:r>
              <a:rPr lang="en-US" err="1">
                <a:cs typeface="Arial"/>
              </a:rPr>
              <a:t>specifikaciju</a:t>
            </a:r>
            <a:r>
              <a:rPr lang="en-US">
                <a:cs typeface="Arial"/>
              </a:rPr>
              <a:t> </a:t>
            </a:r>
            <a:r>
              <a:rPr lang="en-US" err="1">
                <a:cs typeface="Arial"/>
              </a:rPr>
              <a:t>ponašanja</a:t>
            </a:r>
            <a:r>
              <a:rPr lang="en-US">
                <a:cs typeface="Arial"/>
              </a:rPr>
              <a:t> </a:t>
            </a:r>
            <a:r>
              <a:rPr lang="en-US" err="1">
                <a:cs typeface="Arial"/>
              </a:rPr>
              <a:t>hardvera</a:t>
            </a:r>
            <a:r>
              <a:rPr lang="en-US">
                <a:cs typeface="Arial"/>
              </a:rPr>
              <a:t> </a:t>
            </a:r>
            <a:r>
              <a:rPr lang="en-US" err="1">
                <a:cs typeface="Arial"/>
              </a:rPr>
              <a:t>datira</a:t>
            </a:r>
            <a:r>
              <a:rPr lang="en-US">
                <a:cs typeface="Arial"/>
              </a:rPr>
              <a:t> </a:t>
            </a:r>
            <a:r>
              <a:rPr lang="en-US" err="1">
                <a:cs typeface="Arial"/>
              </a:rPr>
              <a:t>još</a:t>
            </a:r>
            <a:r>
              <a:rPr lang="en-US">
                <a:cs typeface="Arial"/>
              </a:rPr>
              <a:t> </a:t>
            </a:r>
            <a:r>
              <a:rPr lang="en-US" err="1">
                <a:cs typeface="Arial"/>
              </a:rPr>
              <a:t>iz</a:t>
            </a:r>
            <a:r>
              <a:rPr lang="en-US">
                <a:cs typeface="Arial"/>
              </a:rPr>
              <a:t> 1960-ih </a:t>
            </a:r>
            <a:r>
              <a:rPr lang="en-US" err="1">
                <a:cs typeface="Arial"/>
              </a:rPr>
              <a:t>godina</a:t>
            </a:r>
            <a:endParaRPr lang="en-US">
              <a:cs typeface="Arial"/>
            </a:endParaRPr>
          </a:p>
          <a:p>
            <a:endParaRPr lang="en-US">
              <a:cs typeface="Arial"/>
            </a:endParaRPr>
          </a:p>
          <a:p>
            <a:r>
              <a:rPr lang="en-US" err="1"/>
              <a:t>Slično</a:t>
            </a:r>
            <a:r>
              <a:rPr lang="en-US"/>
              <a:t> </a:t>
            </a:r>
            <a:r>
              <a:rPr lang="en-US" err="1"/>
              <a:t>konceptu</a:t>
            </a:r>
            <a:r>
              <a:rPr lang="en-US"/>
              <a:t> </a:t>
            </a:r>
            <a:r>
              <a:rPr lang="en-US" err="1"/>
              <a:t>programskih</a:t>
            </a:r>
            <a:r>
              <a:rPr lang="en-US"/>
              <a:t> </a:t>
            </a:r>
            <a:r>
              <a:rPr lang="en-US" err="1"/>
              <a:t>jezika</a:t>
            </a:r>
            <a:r>
              <a:rPr lang="en-US"/>
              <a:t>, </a:t>
            </a:r>
            <a:r>
              <a:rPr lang="en-US" err="1"/>
              <a:t>ideja</a:t>
            </a:r>
            <a:r>
              <a:rPr lang="en-US"/>
              <a:t> je </a:t>
            </a:r>
            <a:r>
              <a:rPr lang="en-US" err="1"/>
              <a:t>bila</a:t>
            </a:r>
            <a:r>
              <a:rPr lang="en-US"/>
              <a:t> da se </a:t>
            </a:r>
            <a:r>
              <a:rPr lang="en-US" err="1"/>
              <a:t>koristi</a:t>
            </a:r>
            <a:r>
              <a:rPr lang="en-US"/>
              <a:t> </a:t>
            </a:r>
            <a:r>
              <a:rPr lang="en-US" err="1"/>
              <a:t>formalna</a:t>
            </a:r>
            <a:r>
              <a:rPr lang="en-US"/>
              <a:t>, </a:t>
            </a:r>
            <a:r>
              <a:rPr lang="en-US" err="1"/>
              <a:t>mašinski</a:t>
            </a:r>
            <a:r>
              <a:rPr lang="en-US"/>
              <a:t> </a:t>
            </a:r>
            <a:r>
              <a:rPr lang="en-US" err="1"/>
              <a:t>čitljiva</a:t>
            </a:r>
            <a:r>
              <a:rPr lang="en-US"/>
              <a:t> </a:t>
            </a:r>
            <a:r>
              <a:rPr lang="en-US" err="1"/>
              <a:t>sintaksa</a:t>
            </a:r>
            <a:r>
              <a:rPr lang="en-US"/>
              <a:t> </a:t>
            </a:r>
            <a:r>
              <a:rPr lang="en-US" err="1"/>
              <a:t>sa</a:t>
            </a:r>
            <a:r>
              <a:rPr lang="en-US"/>
              <a:t> </a:t>
            </a:r>
            <a:r>
              <a:rPr lang="en-US" err="1"/>
              <a:t>jasno</a:t>
            </a:r>
            <a:r>
              <a:rPr lang="en-US"/>
              <a:t> </a:t>
            </a:r>
            <a:r>
              <a:rPr lang="en-US" err="1"/>
              <a:t>definisanom</a:t>
            </a:r>
            <a:r>
              <a:rPr lang="en-US"/>
              <a:t> </a:t>
            </a:r>
            <a:r>
              <a:rPr lang="en-US" err="1"/>
              <a:t>semantikom</a:t>
            </a:r>
            <a:r>
              <a:rPr lang="en-US"/>
              <a:t> </a:t>
            </a:r>
            <a:r>
              <a:rPr lang="en-US" err="1"/>
              <a:t>kako</a:t>
            </a:r>
            <a:r>
              <a:rPr lang="en-US"/>
              <a:t> bi se </a:t>
            </a:r>
            <a:r>
              <a:rPr lang="en-US" err="1"/>
              <a:t>omogućila</a:t>
            </a:r>
            <a:r>
              <a:rPr lang="en-US"/>
              <a:t> </a:t>
            </a:r>
            <a:r>
              <a:rPr lang="en-US" err="1"/>
              <a:t>nedvosmislena</a:t>
            </a:r>
            <a:r>
              <a:rPr lang="en-US"/>
              <a:t> </a:t>
            </a:r>
            <a:r>
              <a:rPr lang="en-US" err="1"/>
              <a:t>specifikacija</a:t>
            </a:r>
            <a:r>
              <a:rPr lang="en-US"/>
              <a:t> </a:t>
            </a:r>
            <a:r>
              <a:rPr lang="en-US" err="1"/>
              <a:t>datog</a:t>
            </a:r>
            <a:r>
              <a:rPr lang="en-US"/>
              <a:t> </a:t>
            </a:r>
            <a:r>
              <a:rPr lang="en-US" err="1"/>
              <a:t>hardverskog</a:t>
            </a:r>
            <a:r>
              <a:rPr lang="en-US"/>
              <a:t> </a:t>
            </a:r>
            <a:r>
              <a:rPr lang="en-US" err="1"/>
              <a:t>dizajna</a:t>
            </a:r>
            <a:endParaRPr lang="en-US">
              <a:cs typeface="Arial"/>
            </a:endParaRPr>
          </a:p>
          <a:p>
            <a:endParaRPr lang="en-US" altLang="en-US">
              <a:cs typeface="Arial"/>
            </a:endParaRPr>
          </a:p>
        </p:txBody>
      </p:sp>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a:extLst>
              <a:ext uri="{FF2B5EF4-FFF2-40B4-BE49-F238E27FC236}">
                <a16:creationId xmlns:a16="http://schemas.microsoft.com/office/drawing/2014/main" id="{78D70E3D-B2C5-7B7A-9D73-044C4E3CA1BD}"/>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FE447A-0116-4293-A7A8-DF3E28D3596C}" type="slidenum">
              <a:rPr lang="de-DE" altLang="en-US">
                <a:solidFill>
                  <a:schemeClr val="bg1"/>
                </a:solidFill>
              </a:rPr>
              <a:pPr/>
              <a:t>6</a:t>
            </a:fld>
            <a:endParaRPr lang="de-DE" altLang="en-US">
              <a:solidFill>
                <a:schemeClr val="bg1"/>
              </a:solidFill>
            </a:endParaRPr>
          </a:p>
        </p:txBody>
      </p:sp>
      <p:sp>
        <p:nvSpPr>
          <p:cNvPr id="8195" name="Rectangle 2">
            <a:extLst>
              <a:ext uri="{FF2B5EF4-FFF2-40B4-BE49-F238E27FC236}">
                <a16:creationId xmlns:a16="http://schemas.microsoft.com/office/drawing/2014/main" id="{820C7BF9-9BFB-EA60-F3A6-968C7C5EB096}"/>
              </a:ext>
            </a:extLst>
          </p:cNvPr>
          <p:cNvSpPr>
            <a:spLocks noGrp="1" noChangeArrowheads="1"/>
          </p:cNvSpPr>
          <p:nvPr>
            <p:ph type="title"/>
          </p:nvPr>
        </p:nvSpPr>
        <p:spPr/>
        <p:txBody>
          <a:bodyPr/>
          <a:lstStyle/>
          <a:p>
            <a:pPr eaLnBrk="1" hangingPunct="1"/>
            <a:r>
              <a:rPr lang="en-US" altLang="en-US" err="1"/>
              <a:t>Nivoi</a:t>
            </a:r>
            <a:r>
              <a:rPr lang="en-US" altLang="en-US"/>
              <a:t> </a:t>
            </a:r>
            <a:r>
              <a:rPr lang="en-US" altLang="en-US" err="1"/>
              <a:t>modelovanja</a:t>
            </a:r>
            <a:r>
              <a:rPr lang="en-US" altLang="en-US"/>
              <a:t> HDL-a I</a:t>
            </a:r>
          </a:p>
        </p:txBody>
      </p:sp>
      <p:sp>
        <p:nvSpPr>
          <p:cNvPr id="8196" name="Rectangle 4">
            <a:extLst>
              <a:ext uri="{FF2B5EF4-FFF2-40B4-BE49-F238E27FC236}">
                <a16:creationId xmlns:a16="http://schemas.microsoft.com/office/drawing/2014/main" id="{4FCE13F9-42DC-BBCE-E552-29BE2E4C64E6}"/>
              </a:ext>
            </a:extLst>
          </p:cNvPr>
          <p:cNvSpPr>
            <a:spLocks noGrp="1" noChangeArrowheads="1"/>
          </p:cNvSpPr>
          <p:nvPr>
            <p:ph type="body" sz="half" idx="1"/>
          </p:nvPr>
        </p:nvSpPr>
        <p:spPr/>
        <p:txBody>
          <a:bodyPr/>
          <a:lstStyle/>
          <a:p>
            <a:endParaRPr lang="en-US" altLang="en-US" sz="1400">
              <a:cs typeface="Arial"/>
            </a:endParaRPr>
          </a:p>
          <a:p>
            <a:r>
              <a:rPr lang="en-US" sz="1400"/>
              <a:t>Pored same </a:t>
            </a:r>
            <a:r>
              <a:rPr lang="en-US" sz="1400" err="1"/>
              <a:t>specifikacije</a:t>
            </a:r>
            <a:r>
              <a:rPr lang="en-US" sz="1400"/>
              <a:t> </a:t>
            </a:r>
            <a:r>
              <a:rPr lang="en-US" sz="1400" err="1"/>
              <a:t>dizajna</a:t>
            </a:r>
            <a:r>
              <a:rPr lang="en-US" sz="1400"/>
              <a:t>, </a:t>
            </a:r>
            <a:r>
              <a:rPr lang="en-US" sz="1400" err="1"/>
              <a:t>primarna</a:t>
            </a:r>
            <a:r>
              <a:rPr lang="en-US" sz="1400"/>
              <a:t> </a:t>
            </a:r>
            <a:r>
              <a:rPr lang="en-US" sz="1400" err="1"/>
              <a:t>svrha</a:t>
            </a:r>
            <a:r>
              <a:rPr lang="en-US" sz="1400"/>
              <a:t> </a:t>
            </a:r>
            <a:r>
              <a:rPr lang="en-US" sz="1400" err="1"/>
              <a:t>korišćenja</a:t>
            </a:r>
            <a:r>
              <a:rPr lang="en-US" sz="1400"/>
              <a:t> HDL </a:t>
            </a:r>
            <a:r>
              <a:rPr lang="en-US" sz="1400" err="1"/>
              <a:t>jezika</a:t>
            </a:r>
            <a:r>
              <a:rPr lang="en-US" sz="1400"/>
              <a:t> </a:t>
            </a:r>
            <a:r>
              <a:rPr lang="en-US" sz="1400" err="1"/>
              <a:t>oduvek</a:t>
            </a:r>
            <a:r>
              <a:rPr lang="en-US" sz="1400"/>
              <a:t> je </a:t>
            </a:r>
            <a:r>
              <a:rPr lang="en-US" sz="1400" err="1"/>
              <a:t>bila</a:t>
            </a:r>
            <a:r>
              <a:rPr lang="en-US" sz="1400"/>
              <a:t> </a:t>
            </a:r>
            <a:r>
              <a:rPr lang="en-US" sz="1400" err="1"/>
              <a:t>automatsko</a:t>
            </a:r>
            <a:r>
              <a:rPr lang="en-US" sz="1400"/>
              <a:t> </a:t>
            </a:r>
            <a:r>
              <a:rPr lang="en-US" sz="1400" err="1"/>
              <a:t>prevođenje</a:t>
            </a:r>
            <a:r>
              <a:rPr lang="en-US" sz="1400"/>
              <a:t> HDL </a:t>
            </a:r>
            <a:r>
              <a:rPr lang="en-US" sz="1400" err="1"/>
              <a:t>teksta</a:t>
            </a:r>
            <a:r>
              <a:rPr lang="en-US" sz="1400"/>
              <a:t> u </a:t>
            </a:r>
            <a:r>
              <a:rPr lang="en-US" sz="1400" err="1"/>
              <a:t>simulacioni</a:t>
            </a:r>
            <a:r>
              <a:rPr lang="en-US" sz="1400">
                <a:cs typeface="Arial"/>
              </a:rPr>
              <a:t> </a:t>
            </a:r>
            <a:r>
              <a:rPr lang="en-US" sz="1400"/>
              <a:t>model</a:t>
            </a:r>
            <a:endParaRPr lang="en-US"/>
          </a:p>
          <a:p>
            <a:endParaRPr lang="en-US" sz="1400"/>
          </a:p>
          <a:p>
            <a:r>
              <a:rPr lang="en-US" sz="1400" err="1"/>
              <a:t>Slika</a:t>
            </a:r>
            <a:r>
              <a:rPr lang="en-US" sz="1400"/>
              <a:t> </a:t>
            </a:r>
            <a:r>
              <a:rPr lang="en-US" sz="1400" err="1"/>
              <a:t>desno</a:t>
            </a:r>
            <a:r>
              <a:rPr lang="en-US" sz="1400"/>
              <a:t> </a:t>
            </a:r>
            <a:r>
              <a:rPr lang="en-US" sz="1400" err="1"/>
              <a:t>prikazuje</a:t>
            </a:r>
            <a:r>
              <a:rPr lang="en-US" sz="1400"/>
              <a:t> </a:t>
            </a:r>
            <a:r>
              <a:rPr lang="en-US" sz="1400" err="1"/>
              <a:t>tok</a:t>
            </a:r>
            <a:r>
              <a:rPr lang="en-US" sz="1400"/>
              <a:t> </a:t>
            </a:r>
            <a:r>
              <a:rPr lang="en-US" sz="1400" err="1"/>
              <a:t>izgradnje</a:t>
            </a:r>
            <a:r>
              <a:rPr lang="en-US" sz="1400"/>
              <a:t> </a:t>
            </a:r>
            <a:r>
              <a:rPr lang="en-US" sz="1400" err="1"/>
              <a:t>modela</a:t>
            </a:r>
            <a:r>
              <a:rPr lang="en-US" sz="1400"/>
              <a:t> od HDL </a:t>
            </a:r>
            <a:r>
              <a:rPr lang="en-US" sz="1400" err="1"/>
              <a:t>opisa</a:t>
            </a:r>
            <a:r>
              <a:rPr lang="en-US" sz="1400"/>
              <a:t> do </a:t>
            </a:r>
            <a:r>
              <a:rPr lang="en-US" sz="1400" err="1"/>
              <a:t>samog</a:t>
            </a:r>
            <a:r>
              <a:rPr lang="en-US" sz="1400"/>
              <a:t> </a:t>
            </a:r>
            <a:r>
              <a:rPr lang="en-US" sz="1400" err="1"/>
              <a:t>simulatora</a:t>
            </a:r>
            <a:endParaRPr lang="en-US" err="1"/>
          </a:p>
          <a:p>
            <a:endParaRPr lang="en-US" sz="1400"/>
          </a:p>
          <a:p>
            <a:r>
              <a:rPr lang="en-US" sz="1400"/>
              <a:t>Simulator </a:t>
            </a:r>
            <a:r>
              <a:rPr lang="en-US" sz="1400" err="1"/>
              <a:t>izvršava</a:t>
            </a:r>
            <a:r>
              <a:rPr lang="en-US" sz="1400"/>
              <a:t> model </a:t>
            </a:r>
            <a:r>
              <a:rPr lang="en-US" sz="1400" err="1"/>
              <a:t>i</a:t>
            </a:r>
            <a:r>
              <a:rPr lang="en-US" sz="1400"/>
              <a:t> </a:t>
            </a:r>
            <a:r>
              <a:rPr lang="en-US" sz="1400" err="1"/>
              <a:t>omogućava</a:t>
            </a:r>
            <a:r>
              <a:rPr lang="en-US" sz="1400"/>
              <a:t> </a:t>
            </a:r>
            <a:r>
              <a:rPr lang="en-US" sz="1400" err="1"/>
              <a:t>verifikacionom</a:t>
            </a:r>
            <a:r>
              <a:rPr lang="en-US" sz="1400"/>
              <a:t> </a:t>
            </a:r>
            <a:r>
              <a:rPr lang="en-US" sz="1400" err="1"/>
              <a:t>inženjeru</a:t>
            </a:r>
            <a:r>
              <a:rPr lang="en-US" sz="1400"/>
              <a:t> </a:t>
            </a:r>
            <a:r>
              <a:rPr lang="en-US" sz="1400" err="1"/>
              <a:t>interakciju</a:t>
            </a:r>
            <a:r>
              <a:rPr lang="en-US" sz="1400"/>
              <a:t> </a:t>
            </a:r>
            <a:r>
              <a:rPr lang="en-US" sz="1400" err="1"/>
              <a:t>sa</a:t>
            </a:r>
            <a:r>
              <a:rPr lang="en-US" sz="1400"/>
              <a:t> </a:t>
            </a:r>
            <a:r>
              <a:rPr lang="en-US" sz="1400" err="1"/>
              <a:t>njim</a:t>
            </a:r>
            <a:r>
              <a:rPr lang="en-US" sz="1400"/>
              <a:t> u </a:t>
            </a:r>
            <a:r>
              <a:rPr lang="en-US" sz="1400" err="1"/>
              <a:t>različitim</a:t>
            </a:r>
            <a:r>
              <a:rPr lang="en-US" sz="1400"/>
              <a:t> </a:t>
            </a:r>
            <a:r>
              <a:rPr lang="en-US" sz="1400" err="1"/>
              <a:t>trenucima</a:t>
            </a:r>
            <a:r>
              <a:rPr lang="en-US" sz="1400"/>
              <a:t> </a:t>
            </a:r>
            <a:r>
              <a:rPr lang="en-US" sz="1400" err="1"/>
              <a:t>tokom</a:t>
            </a:r>
            <a:r>
              <a:rPr lang="en-US" sz="1400"/>
              <a:t> </a:t>
            </a:r>
            <a:r>
              <a:rPr lang="en-US" sz="1400" err="1"/>
              <a:t>simulacije</a:t>
            </a:r>
            <a:endParaRPr lang="en-US" err="1"/>
          </a:p>
          <a:p>
            <a:endParaRPr lang="en-US" sz="1400"/>
          </a:p>
          <a:p>
            <a:r>
              <a:rPr lang="en-US" sz="1400" err="1"/>
              <a:t>Dva</a:t>
            </a:r>
            <a:r>
              <a:rPr lang="en-US" sz="1400"/>
              <a:t> </a:t>
            </a:r>
            <a:r>
              <a:rPr lang="en-US" sz="1400" err="1"/>
              <a:t>glavna</a:t>
            </a:r>
            <a:r>
              <a:rPr lang="en-US" sz="1400"/>
              <a:t> </a:t>
            </a:r>
            <a:r>
              <a:rPr lang="en-US" sz="1400" err="1"/>
              <a:t>jezika</a:t>
            </a:r>
            <a:r>
              <a:rPr lang="en-US" sz="1400"/>
              <a:t> za </a:t>
            </a:r>
            <a:r>
              <a:rPr lang="en-US" sz="1400" err="1"/>
              <a:t>opis</a:t>
            </a:r>
            <a:r>
              <a:rPr lang="en-US" sz="1400"/>
              <a:t> </a:t>
            </a:r>
            <a:r>
              <a:rPr lang="en-US" sz="1400" err="1"/>
              <a:t>hardvera</a:t>
            </a:r>
            <a:r>
              <a:rPr lang="en-US" sz="1400"/>
              <a:t> koji se </a:t>
            </a:r>
            <a:r>
              <a:rPr lang="en-US" sz="1400" err="1"/>
              <a:t>danas</a:t>
            </a:r>
            <a:r>
              <a:rPr lang="en-US" sz="1400"/>
              <a:t> </a:t>
            </a:r>
            <a:r>
              <a:rPr lang="en-US" sz="1400" err="1"/>
              <a:t>koriste</a:t>
            </a:r>
            <a:r>
              <a:rPr lang="en-US" sz="1400"/>
              <a:t> u </a:t>
            </a:r>
            <a:r>
              <a:rPr lang="en-US" sz="1400" err="1"/>
              <a:t>industriji</a:t>
            </a:r>
            <a:r>
              <a:rPr lang="en-US" sz="1400"/>
              <a:t> </a:t>
            </a:r>
            <a:r>
              <a:rPr lang="en-US" sz="1400" err="1"/>
              <a:t>su</a:t>
            </a:r>
            <a:r>
              <a:rPr lang="en-US" sz="1400"/>
              <a:t> Verilog </a:t>
            </a:r>
            <a:r>
              <a:rPr lang="en-US" sz="1400" err="1"/>
              <a:t>i</a:t>
            </a:r>
            <a:r>
              <a:rPr lang="en-US" sz="1400"/>
              <a:t> VHDL</a:t>
            </a:r>
            <a:endParaRPr lang="en-US"/>
          </a:p>
          <a:p>
            <a:endParaRPr lang="en-US" sz="1400"/>
          </a:p>
          <a:p>
            <a:r>
              <a:rPr lang="en-US" sz="1400"/>
              <a:t>IEEE je </a:t>
            </a:r>
            <a:r>
              <a:rPr lang="en-US" sz="1400" err="1"/>
              <a:t>definisao</a:t>
            </a:r>
            <a:r>
              <a:rPr lang="en-US" sz="1400"/>
              <a:t> </a:t>
            </a:r>
            <a:r>
              <a:rPr lang="en-US" sz="1400" err="1"/>
              <a:t>standarde</a:t>
            </a:r>
            <a:r>
              <a:rPr lang="en-US" sz="1400"/>
              <a:t> za oba </a:t>
            </a:r>
            <a:r>
              <a:rPr lang="en-US" sz="1400" err="1"/>
              <a:t>jezika</a:t>
            </a:r>
            <a:r>
              <a:rPr lang="en-US" sz="1400"/>
              <a:t> (VHDL IEEE 1076, Verilog IEEE 1364), a </a:t>
            </a:r>
            <a:r>
              <a:rPr lang="en-US" sz="1400" err="1"/>
              <a:t>svi</a:t>
            </a:r>
            <a:r>
              <a:rPr lang="en-US" sz="1400"/>
              <a:t> </a:t>
            </a:r>
            <a:r>
              <a:rPr lang="en-US" sz="1400" err="1"/>
              <a:t>vodeći</a:t>
            </a:r>
            <a:r>
              <a:rPr lang="en-US" sz="1400"/>
              <a:t> </a:t>
            </a:r>
            <a:r>
              <a:rPr lang="en-US" sz="1400" err="1"/>
              <a:t>proizvođači</a:t>
            </a:r>
            <a:r>
              <a:rPr lang="en-US" sz="1400"/>
              <a:t> EDA alata </a:t>
            </a:r>
            <a:r>
              <a:rPr lang="en-US" sz="1400" err="1"/>
              <a:t>podjednako</a:t>
            </a:r>
            <a:r>
              <a:rPr lang="en-US" sz="1400"/>
              <a:t> </a:t>
            </a:r>
            <a:r>
              <a:rPr lang="en-US" sz="1400" err="1"/>
              <a:t>podržavaju</a:t>
            </a:r>
            <a:r>
              <a:rPr lang="en-US" sz="1400"/>
              <a:t> oba </a:t>
            </a:r>
            <a:r>
              <a:rPr lang="en-US" sz="1400" err="1"/>
              <a:t>standarda</a:t>
            </a:r>
            <a:endParaRPr lang="en-US" err="1"/>
          </a:p>
          <a:p>
            <a:endParaRPr lang="en-US" altLang="en-US" sz="1400">
              <a:cs typeface="Arial"/>
            </a:endParaRPr>
          </a:p>
          <a:p>
            <a:pPr eaLnBrk="1" hangingPunct="1"/>
            <a:endParaRPr lang="en-US" altLang="en-US" sz="1400"/>
          </a:p>
          <a:p>
            <a:pPr eaLnBrk="1" hangingPunct="1"/>
            <a:endParaRPr lang="en-US" altLang="en-US" sz="1400"/>
          </a:p>
        </p:txBody>
      </p:sp>
      <p:pic>
        <p:nvPicPr>
          <p:cNvPr id="8197" name="Picture 6">
            <a:extLst>
              <a:ext uri="{FF2B5EF4-FFF2-40B4-BE49-F238E27FC236}">
                <a16:creationId xmlns:a16="http://schemas.microsoft.com/office/drawing/2014/main" id="{26573A78-1373-BF63-3839-C7B1B0C06C8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38725" y="1079500"/>
            <a:ext cx="3422650" cy="3394075"/>
          </a:xfrm>
          <a:noFill/>
          <a:extLst>
            <a:ext uri="{91240B29-F687-4F45-9708-019B960494DF}">
              <a14:hiddenLine xmlns:a14="http://schemas.microsoft.com/office/drawing/2010/main" w="12700">
                <a:solidFill>
                  <a:schemeClr val="tx1"/>
                </a:solidFill>
                <a:miter lim="800000"/>
                <a:headEnd/>
                <a:tailEnd/>
              </a14:hiddenLine>
            </a:ext>
          </a:extLst>
        </p:spPr>
      </p:pic>
      <p:sp>
        <p:nvSpPr>
          <p:cNvPr id="8198" name="Rectangle 7">
            <a:extLst>
              <a:ext uri="{FF2B5EF4-FFF2-40B4-BE49-F238E27FC236}">
                <a16:creationId xmlns:a16="http://schemas.microsoft.com/office/drawing/2014/main" id="{5A746F02-96B1-615C-2AB2-C261CD75FE6F}"/>
              </a:ext>
            </a:extLst>
          </p:cNvPr>
          <p:cNvSpPr>
            <a:spLocks noChangeArrowheads="1"/>
          </p:cNvSpPr>
          <p:nvPr/>
        </p:nvSpPr>
        <p:spPr bwMode="auto">
          <a:xfrm>
            <a:off x="5067300" y="4524375"/>
            <a:ext cx="35814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latin typeface="Arial"/>
                <a:cs typeface="Arial"/>
              </a:rPr>
              <a:t>Ovaj</a:t>
            </a:r>
            <a:r>
              <a:rPr lang="en-US" sz="1000">
                <a:latin typeface="Arial"/>
                <a:cs typeface="Arial"/>
              </a:rPr>
              <a:t> </a:t>
            </a:r>
            <a:r>
              <a:rPr lang="en-US" sz="1000" err="1">
                <a:latin typeface="Arial"/>
                <a:cs typeface="Arial"/>
              </a:rPr>
              <a:t>tok</a:t>
            </a:r>
            <a:r>
              <a:rPr lang="en-US" sz="1000">
                <a:latin typeface="Arial"/>
                <a:cs typeface="Arial"/>
              </a:rPr>
              <a:t> </a:t>
            </a:r>
            <a:r>
              <a:rPr lang="en-US" sz="1000" err="1">
                <a:latin typeface="Arial"/>
                <a:cs typeface="Arial"/>
              </a:rPr>
              <a:t>pokazuje</a:t>
            </a:r>
            <a:r>
              <a:rPr lang="en-US" sz="1000">
                <a:latin typeface="Arial"/>
                <a:cs typeface="Arial"/>
              </a:rPr>
              <a:t> </a:t>
            </a:r>
            <a:r>
              <a:rPr lang="en-US" sz="1000" err="1">
                <a:latin typeface="Arial"/>
                <a:cs typeface="Arial"/>
              </a:rPr>
              <a:t>kako</a:t>
            </a:r>
            <a:r>
              <a:rPr lang="en-US" sz="1000">
                <a:latin typeface="Arial"/>
                <a:cs typeface="Arial"/>
              </a:rPr>
              <a:t> program za </a:t>
            </a:r>
            <a:r>
              <a:rPr lang="en-US" sz="1000" err="1">
                <a:latin typeface="Arial"/>
                <a:cs typeface="Arial"/>
              </a:rPr>
              <a:t>obradu</a:t>
            </a:r>
            <a:r>
              <a:rPr lang="en-US" sz="1000">
                <a:latin typeface="Arial"/>
                <a:cs typeface="Arial"/>
              </a:rPr>
              <a:t> </a:t>
            </a:r>
            <a:r>
              <a:rPr lang="en-US" sz="1000" err="1">
                <a:latin typeface="Arial"/>
                <a:cs typeface="Arial"/>
              </a:rPr>
              <a:t>jezika</a:t>
            </a:r>
            <a:r>
              <a:rPr lang="en-US" sz="1000">
                <a:latin typeface="Arial"/>
                <a:cs typeface="Arial"/>
              </a:rPr>
              <a:t> (</a:t>
            </a:r>
            <a:r>
              <a:rPr lang="en-US" sz="1000" err="1">
                <a:latin typeface="Arial"/>
                <a:cs typeface="Arial"/>
              </a:rPr>
              <a:t>kompajler</a:t>
            </a:r>
            <a:r>
              <a:rPr lang="en-US" sz="1000">
                <a:latin typeface="Arial"/>
                <a:cs typeface="Arial"/>
              </a:rPr>
              <a:t>) </a:t>
            </a:r>
            <a:r>
              <a:rPr lang="en-US" sz="1000" err="1">
                <a:latin typeface="Arial"/>
                <a:cs typeface="Arial"/>
              </a:rPr>
              <a:t>čita</a:t>
            </a:r>
            <a:r>
              <a:rPr lang="en-US" sz="1000">
                <a:latin typeface="Arial"/>
                <a:cs typeface="Arial"/>
              </a:rPr>
              <a:t> </a:t>
            </a:r>
            <a:r>
              <a:rPr lang="en-US" sz="1000" err="1">
                <a:latin typeface="Arial"/>
                <a:cs typeface="Arial"/>
              </a:rPr>
              <a:t>specifikaciju</a:t>
            </a:r>
            <a:r>
              <a:rPr lang="en-US" sz="1000">
                <a:latin typeface="Arial"/>
                <a:cs typeface="Arial"/>
              </a:rPr>
              <a:t> </a:t>
            </a:r>
            <a:r>
              <a:rPr lang="en-US" sz="1000" err="1">
                <a:latin typeface="Arial"/>
                <a:cs typeface="Arial"/>
              </a:rPr>
              <a:t>dizajna</a:t>
            </a:r>
            <a:r>
              <a:rPr lang="en-US" sz="1000">
                <a:latin typeface="Arial"/>
                <a:cs typeface="Arial"/>
              </a:rPr>
              <a:t> koji se </a:t>
            </a:r>
            <a:r>
              <a:rPr lang="en-US" sz="1000" err="1">
                <a:latin typeface="Arial"/>
                <a:cs typeface="Arial"/>
              </a:rPr>
              <a:t>verifikuje</a:t>
            </a:r>
            <a:r>
              <a:rPr lang="en-US" sz="1000">
                <a:latin typeface="Arial"/>
                <a:cs typeface="Arial"/>
              </a:rPr>
              <a:t> (DUV) </a:t>
            </a:r>
            <a:r>
              <a:rPr lang="en-US" sz="1000" err="1">
                <a:latin typeface="Arial"/>
                <a:cs typeface="Arial"/>
              </a:rPr>
              <a:t>napisanu</a:t>
            </a:r>
            <a:r>
              <a:rPr lang="en-US" sz="1000">
                <a:latin typeface="Arial"/>
                <a:cs typeface="Arial"/>
              </a:rPr>
              <a:t> u </a:t>
            </a:r>
            <a:r>
              <a:rPr lang="en-US" sz="1000" err="1">
                <a:latin typeface="Arial"/>
                <a:cs typeface="Arial"/>
              </a:rPr>
              <a:t>jeziku</a:t>
            </a:r>
            <a:r>
              <a:rPr lang="en-US" sz="1000">
                <a:latin typeface="Arial"/>
                <a:cs typeface="Arial"/>
              </a:rPr>
              <a:t> za </a:t>
            </a:r>
            <a:r>
              <a:rPr lang="en-US" sz="1000" err="1">
                <a:latin typeface="Arial"/>
                <a:cs typeface="Arial"/>
              </a:rPr>
              <a:t>opis</a:t>
            </a:r>
            <a:r>
              <a:rPr lang="en-US" sz="1000">
                <a:latin typeface="Arial"/>
                <a:cs typeface="Arial"/>
              </a:rPr>
              <a:t> </a:t>
            </a:r>
            <a:r>
              <a:rPr lang="en-US" sz="1000" err="1">
                <a:latin typeface="Arial"/>
                <a:cs typeface="Arial"/>
              </a:rPr>
              <a:t>hardvera</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kraju</a:t>
            </a:r>
            <a:r>
              <a:rPr lang="en-US" sz="1000">
                <a:latin typeface="Arial"/>
                <a:cs typeface="Arial"/>
              </a:rPr>
              <a:t> </a:t>
            </a:r>
            <a:r>
              <a:rPr lang="en-US" sz="1000" err="1">
                <a:latin typeface="Arial"/>
                <a:cs typeface="Arial"/>
              </a:rPr>
              <a:t>generiše</a:t>
            </a:r>
            <a:r>
              <a:rPr lang="en-US" sz="1000">
                <a:latin typeface="Arial"/>
                <a:cs typeface="Arial"/>
              </a:rPr>
              <a:t> </a:t>
            </a:r>
            <a:r>
              <a:rPr lang="en-US" sz="1000" err="1">
                <a:latin typeface="Arial"/>
                <a:cs typeface="Arial"/>
              </a:rPr>
              <a:t>simulacioni</a:t>
            </a:r>
            <a:r>
              <a:rPr lang="en-US" sz="1000">
                <a:latin typeface="Arial"/>
                <a:cs typeface="Arial"/>
              </a:rPr>
              <a:t> model. Korisnik </a:t>
            </a:r>
            <a:r>
              <a:rPr lang="en-US" sz="1000" err="1">
                <a:latin typeface="Arial"/>
                <a:cs typeface="Arial"/>
              </a:rPr>
              <a:t>može</a:t>
            </a:r>
            <a:r>
              <a:rPr lang="en-US" sz="1000">
                <a:latin typeface="Arial"/>
                <a:cs typeface="Arial"/>
              </a:rPr>
              <a:t> </a:t>
            </a:r>
            <a:r>
              <a:rPr lang="en-US" sz="1000" err="1">
                <a:latin typeface="Arial"/>
                <a:cs typeface="Arial"/>
              </a:rPr>
              <a:t>izvršiti</a:t>
            </a:r>
            <a:r>
              <a:rPr lang="en-US" sz="1000">
                <a:latin typeface="Arial"/>
                <a:cs typeface="Arial"/>
              </a:rPr>
              <a:t> </a:t>
            </a:r>
            <a:r>
              <a:rPr lang="en-US" sz="1000" err="1">
                <a:latin typeface="Arial"/>
                <a:cs typeface="Arial"/>
              </a:rPr>
              <a:t>kompajlirani</a:t>
            </a:r>
            <a:r>
              <a:rPr lang="en-US" sz="1000">
                <a:latin typeface="Arial"/>
                <a:cs typeface="Arial"/>
              </a:rPr>
              <a:t> model </a:t>
            </a:r>
            <a:r>
              <a:rPr lang="en-US" sz="1000" err="1">
                <a:latin typeface="Arial"/>
                <a:cs typeface="Arial"/>
              </a:rPr>
              <a:t>pozivanjem</a:t>
            </a:r>
            <a:r>
              <a:rPr lang="en-US" sz="1000">
                <a:latin typeface="Arial"/>
                <a:cs typeface="Arial"/>
              </a:rPr>
              <a:t> </a:t>
            </a:r>
            <a:r>
              <a:rPr lang="en-US" sz="1000" err="1">
                <a:latin typeface="Arial"/>
                <a:cs typeface="Arial"/>
              </a:rPr>
              <a:t>simulatora</a:t>
            </a:r>
            <a:r>
              <a:rPr lang="en-US" sz="1000">
                <a:latin typeface="Arial"/>
                <a:cs typeface="Arial"/>
              </a:rPr>
              <a:t>, koji </a:t>
            </a:r>
            <a:r>
              <a:rPr lang="en-US" sz="1000" err="1">
                <a:latin typeface="Arial"/>
                <a:cs typeface="Arial"/>
              </a:rPr>
              <a:t>učitava</a:t>
            </a:r>
            <a:r>
              <a:rPr lang="en-US" sz="1000">
                <a:latin typeface="Arial"/>
                <a:cs typeface="Arial"/>
              </a:rPr>
              <a:t> model DUV-a </a:t>
            </a:r>
            <a:r>
              <a:rPr lang="en-US" sz="1000" err="1">
                <a:latin typeface="Arial"/>
                <a:cs typeface="Arial"/>
              </a:rPr>
              <a:t>i</a:t>
            </a:r>
            <a:r>
              <a:rPr lang="en-US" sz="1000">
                <a:latin typeface="Arial"/>
                <a:cs typeface="Arial"/>
              </a:rPr>
              <a:t> </a:t>
            </a:r>
            <a:r>
              <a:rPr lang="en-US" sz="1000" err="1">
                <a:latin typeface="Arial"/>
                <a:cs typeface="Arial"/>
              </a:rPr>
              <a:t>vrši</a:t>
            </a:r>
            <a:r>
              <a:rPr lang="en-US" sz="1000">
                <a:latin typeface="Arial"/>
                <a:cs typeface="Arial"/>
              </a:rPr>
              <a:t> </a:t>
            </a:r>
            <a:r>
              <a:rPr lang="en-US" sz="1000" err="1">
                <a:latin typeface="Arial"/>
                <a:cs typeface="Arial"/>
              </a:rPr>
              <a:t>njegovu</a:t>
            </a:r>
            <a:r>
              <a:rPr lang="en-US" sz="1000">
                <a:latin typeface="Arial"/>
                <a:cs typeface="Arial"/>
              </a:rPr>
              <a:t> </a:t>
            </a:r>
            <a:r>
              <a:rPr lang="en-US" sz="1000" err="1">
                <a:latin typeface="Arial"/>
                <a:cs typeface="Arial"/>
              </a:rPr>
              <a:t>evaluaciju</a:t>
            </a:r>
            <a:endParaRPr lang="en-US">
              <a:cs typeface="Arial" panose="020B0604020202020204" pitchFamily="34" charset="0"/>
            </a:endParaRPr>
          </a:p>
          <a:p>
            <a:endParaRPr lang="en-US" altLang="en-US" sz="1000">
              <a:cs typeface="Arial"/>
            </a:endParaRPr>
          </a:p>
        </p:txBody>
      </p:sp>
    </p:spTree>
  </p:cSld>
  <p:clrMapOvr>
    <a:masterClrMapping/>
  </p:clrMapOvr>
  <p:transition spd="med">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a:extLst>
              <a:ext uri="{FF2B5EF4-FFF2-40B4-BE49-F238E27FC236}">
                <a16:creationId xmlns:a16="http://schemas.microsoft.com/office/drawing/2014/main" id="{93851DB7-D66D-6204-7115-24F5EA93BC47}"/>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01D953-81AB-4255-8B8D-D00831EEBC52}" type="slidenum">
              <a:rPr lang="de-DE" altLang="en-US">
                <a:solidFill>
                  <a:schemeClr val="bg1"/>
                </a:solidFill>
              </a:rPr>
              <a:pPr/>
              <a:t>7</a:t>
            </a:fld>
            <a:endParaRPr lang="de-DE" altLang="en-US">
              <a:solidFill>
                <a:schemeClr val="bg1"/>
              </a:solidFill>
            </a:endParaRPr>
          </a:p>
        </p:txBody>
      </p:sp>
      <p:sp>
        <p:nvSpPr>
          <p:cNvPr id="9219" name="Rectangle 2">
            <a:extLst>
              <a:ext uri="{FF2B5EF4-FFF2-40B4-BE49-F238E27FC236}">
                <a16:creationId xmlns:a16="http://schemas.microsoft.com/office/drawing/2014/main" id="{1FC598CD-A301-FCB0-A34A-F35E1A64E808}"/>
              </a:ext>
            </a:extLst>
          </p:cNvPr>
          <p:cNvSpPr>
            <a:spLocks noGrp="1" noChangeArrowheads="1"/>
          </p:cNvSpPr>
          <p:nvPr>
            <p:ph type="title"/>
          </p:nvPr>
        </p:nvSpPr>
        <p:spPr>
          <a:xfrm>
            <a:off x="86760" y="-818"/>
            <a:ext cx="9135982" cy="610418"/>
          </a:xfrm>
        </p:spPr>
        <p:txBody>
          <a:bodyPr/>
          <a:lstStyle/>
          <a:p>
            <a:r>
              <a:rPr lang="en-US" err="1"/>
              <a:t>Nivoi</a:t>
            </a:r>
            <a:r>
              <a:rPr lang="en-US"/>
              <a:t> </a:t>
            </a:r>
            <a:r>
              <a:rPr lang="en-US" err="1"/>
              <a:t>modelovanja</a:t>
            </a:r>
            <a:r>
              <a:rPr lang="en-US"/>
              <a:t> HDL-a II </a:t>
            </a:r>
            <a:r>
              <a:rPr lang="en-US" altLang="en-US"/>
              <a:t>- </a:t>
            </a:r>
            <a:r>
              <a:rPr lang="en-US" altLang="en-US" err="1"/>
              <a:t>Dimenzije</a:t>
            </a:r>
            <a:r>
              <a:rPr lang="en-US" altLang="en-US"/>
              <a:t> </a:t>
            </a:r>
            <a:r>
              <a:rPr lang="en-US" altLang="en-US" err="1"/>
              <a:t>modelovanja</a:t>
            </a:r>
            <a:endParaRPr lang="en-US">
              <a:cs typeface="Arial"/>
            </a:endParaRPr>
          </a:p>
        </p:txBody>
      </p:sp>
      <p:sp>
        <p:nvSpPr>
          <p:cNvPr id="9220" name="Rectangle 6">
            <a:extLst>
              <a:ext uri="{FF2B5EF4-FFF2-40B4-BE49-F238E27FC236}">
                <a16:creationId xmlns:a16="http://schemas.microsoft.com/office/drawing/2014/main" id="{13F14DCD-450A-587B-CBEE-9D3D082DF10F}"/>
              </a:ext>
            </a:extLst>
          </p:cNvPr>
          <p:cNvSpPr>
            <a:spLocks noGrp="1" noChangeArrowheads="1"/>
          </p:cNvSpPr>
          <p:nvPr>
            <p:ph type="body" sz="half" idx="1"/>
          </p:nvPr>
        </p:nvSpPr>
        <p:spPr/>
        <p:txBody>
          <a:bodyPr/>
          <a:lstStyle/>
          <a:p>
            <a:r>
              <a:rPr lang="en-US" altLang="en-US" sz="1400" err="1"/>
              <a:t>Glavni</a:t>
            </a:r>
            <a:r>
              <a:rPr lang="en-US" altLang="en-US" sz="1400"/>
              <a:t> </a:t>
            </a:r>
            <a:r>
              <a:rPr lang="en-US" altLang="en-US" sz="1400" err="1"/>
              <a:t>atributi</a:t>
            </a:r>
            <a:r>
              <a:rPr lang="en-US" altLang="en-US" sz="1400"/>
              <a:t> </a:t>
            </a:r>
            <a:r>
              <a:rPr lang="en-US" altLang="en-US" sz="1400" err="1"/>
              <a:t>dizajna</a:t>
            </a:r>
            <a:r>
              <a:rPr lang="en-US" altLang="en-US" sz="1400"/>
              <a:t> </a:t>
            </a:r>
            <a:r>
              <a:rPr lang="en-US" altLang="en-US" sz="1400" err="1"/>
              <a:t>na</a:t>
            </a:r>
            <a:r>
              <a:rPr lang="en-US" altLang="en-US" sz="1400"/>
              <a:t> </a:t>
            </a:r>
            <a:r>
              <a:rPr lang="en-US" altLang="en-US" sz="1400" err="1"/>
              <a:t>najvišem</a:t>
            </a:r>
            <a:r>
              <a:rPr lang="en-US" altLang="en-US" sz="1400"/>
              <a:t> </a:t>
            </a:r>
            <a:r>
              <a:rPr lang="en-US" altLang="en-US" sz="1400" err="1"/>
              <a:t>nivou</a:t>
            </a:r>
            <a:r>
              <a:rPr lang="en-US" altLang="en-US" sz="1400"/>
              <a:t> </a:t>
            </a:r>
            <a:r>
              <a:rPr lang="en-US" altLang="en-US" sz="1400" err="1"/>
              <a:t>modelovanja</a:t>
            </a:r>
            <a:r>
              <a:rPr lang="en-US" altLang="en-US" sz="1400"/>
              <a:t> </a:t>
            </a:r>
            <a:r>
              <a:rPr lang="en-US" altLang="en-US" sz="1400" err="1"/>
              <a:t>su</a:t>
            </a:r>
            <a:r>
              <a:rPr lang="en-US" altLang="en-US" sz="1400"/>
              <a:t> </a:t>
            </a:r>
            <a:r>
              <a:rPr lang="en-US" altLang="en-US" sz="1400" err="1"/>
              <a:t>njegovi</a:t>
            </a:r>
            <a:r>
              <a:rPr lang="en-US" altLang="en-US" sz="1400"/>
              <a:t> </a:t>
            </a:r>
            <a:r>
              <a:rPr lang="en-US" altLang="en-US" sz="1400" err="1"/>
              <a:t>ulazi</a:t>
            </a:r>
            <a:r>
              <a:rPr lang="en-US" altLang="en-US" sz="1400"/>
              <a:t> </a:t>
            </a:r>
            <a:r>
              <a:rPr lang="en-US" altLang="en-US" sz="1400" err="1"/>
              <a:t>i</a:t>
            </a:r>
            <a:r>
              <a:rPr lang="en-US" altLang="en-US" sz="1400"/>
              <a:t> </a:t>
            </a:r>
            <a:r>
              <a:rPr lang="en-US" altLang="en-US" sz="1400" err="1"/>
              <a:t>izlazi</a:t>
            </a:r>
            <a:r>
              <a:rPr lang="en-US" altLang="en-US" sz="1400"/>
              <a:t>, </a:t>
            </a:r>
            <a:r>
              <a:rPr lang="en-US" altLang="en-US" sz="1400" err="1"/>
              <a:t>kao</a:t>
            </a:r>
            <a:r>
              <a:rPr lang="en-US" altLang="en-US" sz="1400"/>
              <a:t> </a:t>
            </a:r>
            <a:r>
              <a:rPr lang="en-US" altLang="en-US" sz="1400" err="1"/>
              <a:t>i</a:t>
            </a:r>
            <a:r>
              <a:rPr lang="en-US" altLang="en-US" sz="1400"/>
              <a:t> </a:t>
            </a:r>
            <a:r>
              <a:rPr lang="en-US" altLang="en-US" sz="1400" err="1"/>
              <a:t>samo</a:t>
            </a:r>
            <a:r>
              <a:rPr lang="en-US" altLang="en-US" sz="1400"/>
              <a:t> </a:t>
            </a:r>
            <a:r>
              <a:rPr lang="en-US" altLang="en-US" sz="1400" err="1"/>
              <a:t>ponašanje</a:t>
            </a:r>
            <a:r>
              <a:rPr lang="en-US" altLang="en-US" sz="1400"/>
              <a:t> DUV-a</a:t>
            </a:r>
            <a:endParaRPr lang="en-US"/>
          </a:p>
          <a:p>
            <a:endParaRPr lang="en-US" altLang="en-US" sz="1400">
              <a:cs typeface="Arial"/>
            </a:endParaRPr>
          </a:p>
          <a:p>
            <a:r>
              <a:rPr lang="en-US" sz="1400">
                <a:cs typeface="Arial"/>
              </a:rPr>
              <a:t>Jedan od </a:t>
            </a:r>
            <a:r>
              <a:rPr lang="en-US" sz="1400" err="1">
                <a:cs typeface="Arial"/>
              </a:rPr>
              <a:t>načina</a:t>
            </a:r>
            <a:r>
              <a:rPr lang="en-US" sz="1400">
                <a:cs typeface="Arial"/>
              </a:rPr>
              <a:t> za </a:t>
            </a:r>
            <a:r>
              <a:rPr lang="en-US" sz="1400" err="1">
                <a:cs typeface="Arial"/>
              </a:rPr>
              <a:t>opisivanje</a:t>
            </a:r>
            <a:r>
              <a:rPr lang="en-US" sz="1400">
                <a:cs typeface="Arial"/>
              </a:rPr>
              <a:t> </a:t>
            </a:r>
            <a:r>
              <a:rPr lang="en-US" sz="1400" err="1">
                <a:cs typeface="Arial"/>
              </a:rPr>
              <a:t>ponašanja</a:t>
            </a:r>
            <a:r>
              <a:rPr lang="en-US" sz="1400">
                <a:cs typeface="Arial"/>
              </a:rPr>
              <a:t> </a:t>
            </a:r>
            <a:r>
              <a:rPr lang="en-US" sz="1400" err="1">
                <a:cs typeface="Arial"/>
              </a:rPr>
              <a:t>jeste</a:t>
            </a:r>
            <a:r>
              <a:rPr lang="en-US" sz="1400">
                <a:cs typeface="Arial"/>
              </a:rPr>
              <a:t> </a:t>
            </a:r>
            <a:r>
              <a:rPr lang="en-US" sz="1400" err="1">
                <a:cs typeface="Arial"/>
              </a:rPr>
              <a:t>jednostavna</a:t>
            </a:r>
            <a:r>
              <a:rPr lang="en-US" sz="1400">
                <a:cs typeface="Arial"/>
              </a:rPr>
              <a:t> </a:t>
            </a:r>
            <a:r>
              <a:rPr lang="en-US" sz="1400" err="1">
                <a:cs typeface="Arial"/>
              </a:rPr>
              <a:t>specifikacija</a:t>
            </a:r>
            <a:r>
              <a:rPr lang="en-US" sz="1400">
                <a:cs typeface="Arial"/>
              </a:rPr>
              <a:t> </a:t>
            </a:r>
            <a:r>
              <a:rPr lang="en-US" sz="1400" err="1">
                <a:cs typeface="Arial"/>
              </a:rPr>
              <a:t>vrednosti</a:t>
            </a:r>
            <a:r>
              <a:rPr lang="en-US" sz="1400">
                <a:cs typeface="Arial"/>
              </a:rPr>
              <a:t> </a:t>
            </a:r>
            <a:r>
              <a:rPr lang="en-US" sz="1400" err="1">
                <a:cs typeface="Arial"/>
              </a:rPr>
              <a:t>ulaznih</a:t>
            </a:r>
            <a:r>
              <a:rPr lang="en-US" sz="1400">
                <a:cs typeface="Arial"/>
              </a:rPr>
              <a:t> </a:t>
            </a:r>
            <a:r>
              <a:rPr lang="en-US" sz="1400" err="1">
                <a:cs typeface="Arial"/>
              </a:rPr>
              <a:t>signala</a:t>
            </a:r>
            <a:r>
              <a:rPr lang="en-US" sz="1400">
                <a:cs typeface="Arial"/>
              </a:rPr>
              <a:t> </a:t>
            </a:r>
            <a:r>
              <a:rPr lang="en-US" sz="1400" err="1">
                <a:cs typeface="Arial"/>
              </a:rPr>
              <a:t>i</a:t>
            </a:r>
            <a:r>
              <a:rPr lang="en-US" sz="1400">
                <a:cs typeface="Arial"/>
              </a:rPr>
              <a:t> </a:t>
            </a:r>
            <a:r>
              <a:rPr lang="en-US" sz="1400" err="1">
                <a:cs typeface="Arial"/>
              </a:rPr>
              <a:t>odgovarajućih</a:t>
            </a:r>
            <a:r>
              <a:rPr lang="en-US" sz="1400">
                <a:cs typeface="Arial"/>
              </a:rPr>
              <a:t> </a:t>
            </a:r>
            <a:r>
              <a:rPr lang="en-US" sz="1400" err="1">
                <a:cs typeface="Arial"/>
              </a:rPr>
              <a:t>vrednosti</a:t>
            </a:r>
            <a:r>
              <a:rPr lang="en-US" sz="1400">
                <a:cs typeface="Arial"/>
              </a:rPr>
              <a:t> </a:t>
            </a:r>
            <a:r>
              <a:rPr lang="en-US" sz="1400" err="1">
                <a:cs typeface="Arial"/>
              </a:rPr>
              <a:t>izlaznih</a:t>
            </a:r>
            <a:r>
              <a:rPr lang="en-US" sz="1400">
                <a:cs typeface="Arial"/>
              </a:rPr>
              <a:t> </a:t>
            </a:r>
            <a:r>
              <a:rPr lang="en-US" sz="1400" err="1">
                <a:cs typeface="Arial"/>
              </a:rPr>
              <a:t>signala</a:t>
            </a:r>
            <a:r>
              <a:rPr lang="en-US" sz="1400">
                <a:cs typeface="Arial"/>
              </a:rPr>
              <a:t> u </a:t>
            </a:r>
            <a:r>
              <a:rPr lang="en-US" sz="1400" err="1">
                <a:cs typeface="Arial"/>
              </a:rPr>
              <a:t>toku</a:t>
            </a:r>
            <a:r>
              <a:rPr lang="en-US" sz="1400">
                <a:cs typeface="Arial"/>
              </a:rPr>
              <a:t> </a:t>
            </a:r>
            <a:r>
              <a:rPr lang="en-US" sz="1400" err="1">
                <a:cs typeface="Arial"/>
              </a:rPr>
              <a:t>vremena</a:t>
            </a:r>
            <a:endParaRPr lang="en-US" err="1"/>
          </a:p>
          <a:p>
            <a:endParaRPr lang="en-US" sz="1400"/>
          </a:p>
          <a:p>
            <a:r>
              <a:rPr lang="en-US" sz="1400" err="1"/>
              <a:t>Sistematičniji</a:t>
            </a:r>
            <a:r>
              <a:rPr lang="en-US" sz="1400"/>
              <a:t> </a:t>
            </a:r>
            <a:r>
              <a:rPr lang="en-US" sz="1400" err="1"/>
              <a:t>pristup</a:t>
            </a:r>
            <a:r>
              <a:rPr lang="en-US" sz="1400"/>
              <a:t> </a:t>
            </a:r>
            <a:r>
              <a:rPr lang="en-US" sz="1400" err="1"/>
              <a:t>specifikaciji</a:t>
            </a:r>
            <a:r>
              <a:rPr lang="en-US" sz="1400"/>
              <a:t> </a:t>
            </a:r>
            <a:r>
              <a:rPr lang="en-US" sz="1400" err="1"/>
              <a:t>ulazno-izlaznog</a:t>
            </a:r>
            <a:r>
              <a:rPr lang="en-US" sz="1400"/>
              <a:t> (I/O) </a:t>
            </a:r>
            <a:r>
              <a:rPr lang="en-US" sz="1400" err="1"/>
              <a:t>ponašanja</a:t>
            </a:r>
            <a:r>
              <a:rPr lang="en-US" sz="1400"/>
              <a:t> </a:t>
            </a:r>
            <a:r>
              <a:rPr lang="en-US" sz="1400" err="1"/>
              <a:t>podrazumeva</a:t>
            </a:r>
            <a:r>
              <a:rPr lang="en-US" sz="1400"/>
              <a:t> </a:t>
            </a:r>
            <a:r>
              <a:rPr lang="en-US" sz="1400" err="1"/>
              <a:t>opis</a:t>
            </a:r>
            <a:r>
              <a:rPr lang="en-US" sz="1400"/>
              <a:t> </a:t>
            </a:r>
            <a:r>
              <a:rPr lang="en-US" sz="1400" err="1"/>
              <a:t>svojstava</a:t>
            </a:r>
            <a:r>
              <a:rPr lang="en-US" sz="1400"/>
              <a:t> </a:t>
            </a:r>
            <a:r>
              <a:rPr lang="en-US" sz="1400" err="1"/>
              <a:t>dizajnerskog</a:t>
            </a:r>
            <a:r>
              <a:rPr lang="en-US" sz="1400"/>
              <a:t> </a:t>
            </a:r>
            <a:r>
              <a:rPr lang="en-US" sz="1400" err="1"/>
              <a:t>bloka</a:t>
            </a:r>
            <a:r>
              <a:rPr lang="en-US" sz="1400"/>
              <a:t> </a:t>
            </a:r>
            <a:r>
              <a:rPr lang="en-US" sz="1400" err="1"/>
              <a:t>i</a:t>
            </a:r>
            <a:r>
              <a:rPr lang="en-US" sz="1400"/>
              <a:t> </a:t>
            </a:r>
            <a:r>
              <a:rPr lang="en-US" sz="1400" err="1"/>
              <a:t>njegovih</a:t>
            </a:r>
            <a:r>
              <a:rPr lang="en-US" sz="1400"/>
              <a:t> I/O </a:t>
            </a:r>
            <a:r>
              <a:rPr lang="en-US" sz="1400" err="1"/>
              <a:t>portova</a:t>
            </a:r>
            <a:r>
              <a:rPr lang="en-US" sz="1400"/>
              <a:t> </a:t>
            </a:r>
            <a:r>
              <a:rPr lang="en-US" sz="1400" err="1"/>
              <a:t>kroz</a:t>
            </a:r>
            <a:r>
              <a:rPr lang="en-US" sz="1400"/>
              <a:t> </a:t>
            </a:r>
            <a:r>
              <a:rPr lang="en-US" sz="1400" err="1"/>
              <a:t>četiri</a:t>
            </a:r>
            <a:r>
              <a:rPr lang="en-US" sz="1400"/>
              <a:t> </a:t>
            </a:r>
            <a:r>
              <a:rPr lang="en-US" sz="1400" err="1"/>
              <a:t>različite</a:t>
            </a:r>
            <a:r>
              <a:rPr lang="en-US" sz="1400"/>
              <a:t> </a:t>
            </a:r>
            <a:r>
              <a:rPr lang="en-US" sz="1400" err="1"/>
              <a:t>dimenzije</a:t>
            </a:r>
            <a:r>
              <a:rPr lang="en-US" sz="1400"/>
              <a:t> </a:t>
            </a:r>
            <a:r>
              <a:rPr lang="en-US" sz="1400" err="1"/>
              <a:t>modelovanja</a:t>
            </a:r>
            <a:endParaRPr lang="en-US" err="1"/>
          </a:p>
          <a:p>
            <a:endParaRPr lang="en-US" sz="1400">
              <a:cs typeface="Arial"/>
            </a:endParaRPr>
          </a:p>
          <a:p>
            <a:r>
              <a:rPr lang="en-US" sz="1400">
                <a:cs typeface="Arial"/>
              </a:rPr>
              <a:t>Ove </a:t>
            </a:r>
            <a:r>
              <a:rPr lang="en-US" sz="1400" err="1">
                <a:cs typeface="Arial"/>
              </a:rPr>
              <a:t>četiri</a:t>
            </a:r>
            <a:r>
              <a:rPr lang="en-US" sz="1400">
                <a:cs typeface="Arial"/>
              </a:rPr>
              <a:t> </a:t>
            </a:r>
            <a:r>
              <a:rPr lang="en-US" sz="1400" err="1">
                <a:cs typeface="Arial"/>
              </a:rPr>
              <a:t>dimenzije</a:t>
            </a:r>
            <a:r>
              <a:rPr lang="en-US" sz="1400"/>
              <a:t> </a:t>
            </a:r>
            <a:r>
              <a:rPr lang="en-US" sz="1400" err="1"/>
              <a:t>modelovanja</a:t>
            </a:r>
            <a:r>
              <a:rPr lang="en-US" sz="1400"/>
              <a:t> </a:t>
            </a:r>
            <a:r>
              <a:rPr lang="en-US" sz="1400" err="1"/>
              <a:t>prikazane</a:t>
            </a:r>
            <a:r>
              <a:rPr lang="en-US" sz="1400"/>
              <a:t> </a:t>
            </a:r>
            <a:r>
              <a:rPr lang="en-US" sz="1400" err="1"/>
              <a:t>su</a:t>
            </a:r>
            <a:r>
              <a:rPr lang="en-US" sz="1400"/>
              <a:t> </a:t>
            </a:r>
            <a:r>
              <a:rPr lang="en-US" sz="1400" err="1"/>
              <a:t>na</a:t>
            </a:r>
            <a:r>
              <a:rPr lang="en-US" sz="1400"/>
              <a:t> </a:t>
            </a:r>
            <a:r>
              <a:rPr lang="en-US" sz="1400" err="1"/>
              <a:t>slici</a:t>
            </a:r>
            <a:r>
              <a:rPr lang="en-US" sz="1400"/>
              <a:t> </a:t>
            </a:r>
            <a:r>
              <a:rPr lang="en-US" sz="1400" err="1"/>
              <a:t>desno</a:t>
            </a:r>
            <a:endParaRPr lang="en-US" err="1"/>
          </a:p>
          <a:p>
            <a:endParaRPr lang="en-US" altLang="en-US" sz="1400">
              <a:cs typeface="Arial"/>
            </a:endParaRPr>
          </a:p>
        </p:txBody>
      </p:sp>
      <p:pic>
        <p:nvPicPr>
          <p:cNvPr id="9221" name="Picture 8">
            <a:extLst>
              <a:ext uri="{FF2B5EF4-FFF2-40B4-BE49-F238E27FC236}">
                <a16:creationId xmlns:a16="http://schemas.microsoft.com/office/drawing/2014/main" id="{03332579-B993-E22C-F4BE-98925FB021D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976313"/>
            <a:ext cx="4186238" cy="3598862"/>
          </a:xfrm>
          <a:noFill/>
          <a:extLst>
            <a:ext uri="{91240B29-F687-4F45-9708-019B960494DF}">
              <a14:hiddenLine xmlns:a14="http://schemas.microsoft.com/office/drawing/2010/main" w="12700">
                <a:solidFill>
                  <a:schemeClr val="tx1"/>
                </a:solidFill>
                <a:miter lim="800000"/>
                <a:headEnd/>
                <a:tailEnd/>
              </a14:hiddenLine>
            </a:ext>
          </a:extLst>
        </p:spPr>
      </p:pic>
      <p:sp>
        <p:nvSpPr>
          <p:cNvPr id="9222" name="Rectangle 9">
            <a:extLst>
              <a:ext uri="{FF2B5EF4-FFF2-40B4-BE49-F238E27FC236}">
                <a16:creationId xmlns:a16="http://schemas.microsoft.com/office/drawing/2014/main" id="{5D1CBC31-A5D8-80B9-61BB-7F804E0FE9D2}"/>
              </a:ext>
            </a:extLst>
          </p:cNvPr>
          <p:cNvSpPr>
            <a:spLocks noChangeArrowheads="1"/>
          </p:cNvSpPr>
          <p:nvPr/>
        </p:nvSpPr>
        <p:spPr bwMode="auto">
          <a:xfrm>
            <a:off x="4445000" y="4621213"/>
            <a:ext cx="4699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b="1" err="1">
                <a:latin typeface="Arial"/>
                <a:cs typeface="Arial"/>
              </a:rPr>
              <a:t>Vremenska</a:t>
            </a:r>
            <a:r>
              <a:rPr lang="en-US" sz="1000" b="1">
                <a:latin typeface="Arial"/>
                <a:cs typeface="Arial"/>
              </a:rPr>
              <a:t> </a:t>
            </a:r>
            <a:r>
              <a:rPr lang="en-US" sz="1000" b="1" err="1">
                <a:latin typeface="Arial"/>
                <a:cs typeface="Arial"/>
              </a:rPr>
              <a:t>dimenzija</a:t>
            </a:r>
            <a:r>
              <a:rPr lang="en-US" sz="1000">
                <a:latin typeface="Arial"/>
                <a:cs typeface="Arial"/>
              </a:rPr>
              <a:t> se </a:t>
            </a:r>
            <a:r>
              <a:rPr lang="en-US" sz="1000" err="1">
                <a:latin typeface="Arial"/>
                <a:cs typeface="Arial"/>
              </a:rPr>
              <a:t>bavi</a:t>
            </a:r>
            <a:r>
              <a:rPr lang="en-US" sz="1000">
                <a:latin typeface="Arial"/>
                <a:cs typeface="Arial"/>
              </a:rPr>
              <a:t> </a:t>
            </a:r>
            <a:r>
              <a:rPr lang="en-US" sz="1000" err="1">
                <a:latin typeface="Arial"/>
                <a:cs typeface="Arial"/>
              </a:rPr>
              <a:t>vremenskim</a:t>
            </a:r>
            <a:r>
              <a:rPr lang="en-US" sz="1000">
                <a:latin typeface="Arial"/>
                <a:cs typeface="Arial"/>
              </a:rPr>
              <a:t> </a:t>
            </a:r>
            <a:r>
              <a:rPr lang="en-US" sz="1000" err="1">
                <a:latin typeface="Arial"/>
                <a:cs typeface="Arial"/>
              </a:rPr>
              <a:t>odnosima</a:t>
            </a:r>
            <a:r>
              <a:rPr lang="en-US" sz="1000">
                <a:latin typeface="Arial"/>
                <a:cs typeface="Arial"/>
              </a:rPr>
              <a:t> u </a:t>
            </a:r>
            <a:r>
              <a:rPr lang="en-US" sz="1000" err="1">
                <a:latin typeface="Arial"/>
                <a:cs typeface="Arial"/>
              </a:rPr>
              <a:t>ponašanju</a:t>
            </a:r>
            <a:r>
              <a:rPr lang="en-US" sz="1000">
                <a:latin typeface="Arial"/>
                <a:cs typeface="Arial"/>
              </a:rPr>
              <a:t> DUV-a </a:t>
            </a:r>
            <a:endParaRPr lang="en-US"/>
          </a:p>
          <a:p>
            <a:r>
              <a:rPr lang="en-US" sz="1000" b="1" err="1">
                <a:latin typeface="Arial"/>
                <a:cs typeface="Arial"/>
              </a:rPr>
              <a:t>Apstrakcija</a:t>
            </a:r>
            <a:r>
              <a:rPr lang="en-US" sz="1000" b="1">
                <a:latin typeface="Arial"/>
                <a:cs typeface="Arial"/>
              </a:rPr>
              <a:t> </a:t>
            </a:r>
            <a:r>
              <a:rPr lang="en-US" sz="1000" b="1" err="1">
                <a:latin typeface="Arial"/>
                <a:cs typeface="Arial"/>
              </a:rPr>
              <a:t>podataka</a:t>
            </a:r>
            <a:r>
              <a:rPr lang="en-US" sz="1000">
                <a:latin typeface="Arial"/>
                <a:cs typeface="Arial"/>
              </a:rPr>
              <a:t> </a:t>
            </a:r>
            <a:r>
              <a:rPr lang="en-US" sz="1000" err="1">
                <a:latin typeface="Arial"/>
                <a:cs typeface="Arial"/>
              </a:rPr>
              <a:t>definiše</a:t>
            </a:r>
            <a:r>
              <a:rPr lang="en-US" sz="1000">
                <a:latin typeface="Arial"/>
                <a:cs typeface="Arial"/>
              </a:rPr>
              <a:t> </a:t>
            </a:r>
            <a:r>
              <a:rPr lang="en-US" sz="1000" err="1">
                <a:latin typeface="Arial"/>
                <a:cs typeface="Arial"/>
              </a:rPr>
              <a:t>skupove</a:t>
            </a:r>
            <a:r>
              <a:rPr lang="en-US" sz="1000">
                <a:latin typeface="Arial"/>
                <a:cs typeface="Arial"/>
              </a:rPr>
              <a:t> </a:t>
            </a:r>
            <a:r>
              <a:rPr lang="en-US" sz="1000" err="1">
                <a:latin typeface="Arial"/>
                <a:cs typeface="Arial"/>
              </a:rPr>
              <a:t>vrednosti</a:t>
            </a:r>
            <a:r>
              <a:rPr lang="en-US" sz="1000">
                <a:latin typeface="Arial"/>
                <a:cs typeface="Arial"/>
              </a:rPr>
              <a:t> za </a:t>
            </a:r>
            <a:r>
              <a:rPr lang="en-US" sz="1000" err="1">
                <a:latin typeface="Arial"/>
                <a:cs typeface="Arial"/>
              </a:rPr>
              <a:t>signale</a:t>
            </a:r>
            <a:r>
              <a:rPr lang="en-US" sz="1000">
                <a:latin typeface="Arial"/>
                <a:cs typeface="Arial"/>
              </a:rPr>
              <a:t> DUV-a </a:t>
            </a:r>
            <a:endParaRPr lang="en-US"/>
          </a:p>
          <a:p>
            <a:r>
              <a:rPr lang="en-US" sz="1000" err="1">
                <a:latin typeface="Arial"/>
                <a:cs typeface="Arial"/>
              </a:rPr>
              <a:t>Specifikacija</a:t>
            </a:r>
            <a:r>
              <a:rPr lang="en-US" sz="1000">
                <a:latin typeface="Arial"/>
                <a:cs typeface="Arial"/>
              </a:rPr>
              <a:t> </a:t>
            </a:r>
            <a:r>
              <a:rPr lang="en-US" sz="1000" err="1">
                <a:latin typeface="Arial"/>
                <a:cs typeface="Arial"/>
              </a:rPr>
              <a:t>funkcionalnih</a:t>
            </a:r>
            <a:r>
              <a:rPr lang="en-US" sz="1000">
                <a:latin typeface="Arial"/>
                <a:cs typeface="Arial"/>
              </a:rPr>
              <a:t> </a:t>
            </a:r>
            <a:r>
              <a:rPr lang="en-US" sz="1000" err="1">
                <a:latin typeface="Arial"/>
                <a:cs typeface="Arial"/>
              </a:rPr>
              <a:t>odnosa</a:t>
            </a:r>
            <a:r>
              <a:rPr lang="en-US" sz="1000">
                <a:latin typeface="Arial"/>
                <a:cs typeface="Arial"/>
              </a:rPr>
              <a:t> </a:t>
            </a:r>
            <a:r>
              <a:rPr lang="en-US" sz="1000" err="1">
                <a:latin typeface="Arial"/>
                <a:cs typeface="Arial"/>
              </a:rPr>
              <a:t>između</a:t>
            </a:r>
            <a:r>
              <a:rPr lang="en-US" sz="1000">
                <a:latin typeface="Arial"/>
                <a:cs typeface="Arial"/>
              </a:rPr>
              <a:t> </a:t>
            </a:r>
            <a:r>
              <a:rPr lang="en-US" sz="1000" err="1">
                <a:latin typeface="Arial"/>
                <a:cs typeface="Arial"/>
              </a:rPr>
              <a:t>ulaza</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izlaza</a:t>
            </a:r>
            <a:r>
              <a:rPr lang="en-US" sz="1000">
                <a:latin typeface="Arial"/>
                <a:cs typeface="Arial"/>
              </a:rPr>
              <a:t> DUV-a </a:t>
            </a:r>
            <a:r>
              <a:rPr lang="en-US" sz="1000" err="1">
                <a:latin typeface="Arial"/>
                <a:cs typeface="Arial"/>
              </a:rPr>
              <a:t>pripada</a:t>
            </a:r>
            <a:r>
              <a:rPr lang="en-US" sz="1000">
                <a:latin typeface="Arial"/>
                <a:cs typeface="Arial"/>
              </a:rPr>
              <a:t> </a:t>
            </a:r>
            <a:r>
              <a:rPr lang="en-US" sz="1000" b="1" err="1">
                <a:latin typeface="Arial"/>
                <a:cs typeface="Arial"/>
              </a:rPr>
              <a:t>funkcionalnoj</a:t>
            </a:r>
            <a:r>
              <a:rPr lang="en-US" sz="1000" b="1">
                <a:latin typeface="Arial"/>
                <a:cs typeface="Arial"/>
              </a:rPr>
              <a:t> </a:t>
            </a:r>
            <a:r>
              <a:rPr lang="en-US" sz="1000" b="1" err="1">
                <a:latin typeface="Arial"/>
                <a:cs typeface="Arial"/>
              </a:rPr>
              <a:t>dimenziji</a:t>
            </a:r>
            <a:r>
              <a:rPr lang="en-US" sz="1000">
                <a:latin typeface="Arial"/>
                <a:cs typeface="Arial"/>
              </a:rPr>
              <a:t> </a:t>
            </a:r>
            <a:endParaRPr lang="en-US"/>
          </a:p>
          <a:p>
            <a:r>
              <a:rPr lang="en-US" sz="1000" b="1" err="1">
                <a:latin typeface="Arial"/>
                <a:cs typeface="Arial"/>
              </a:rPr>
              <a:t>Strukturna</a:t>
            </a:r>
            <a:r>
              <a:rPr lang="en-US" sz="1000" b="1">
                <a:latin typeface="Arial"/>
                <a:cs typeface="Arial"/>
              </a:rPr>
              <a:t> </a:t>
            </a:r>
            <a:r>
              <a:rPr lang="en-US" sz="1000" b="1" err="1">
                <a:latin typeface="Arial"/>
                <a:cs typeface="Arial"/>
              </a:rPr>
              <a:t>dimenzija</a:t>
            </a:r>
            <a:r>
              <a:rPr lang="en-US" sz="1000">
                <a:latin typeface="Arial"/>
                <a:cs typeface="Arial"/>
              </a:rPr>
              <a:t> je </a:t>
            </a:r>
            <a:r>
              <a:rPr lang="en-US" sz="1000" err="1">
                <a:latin typeface="Arial"/>
                <a:cs typeface="Arial"/>
              </a:rPr>
              <a:t>relevantna</a:t>
            </a:r>
            <a:r>
              <a:rPr lang="en-US" sz="1000">
                <a:latin typeface="Arial"/>
                <a:cs typeface="Arial"/>
              </a:rPr>
              <a:t> </a:t>
            </a:r>
            <a:r>
              <a:rPr lang="en-US" sz="1000" err="1">
                <a:latin typeface="Arial"/>
                <a:cs typeface="Arial"/>
              </a:rPr>
              <a:t>kada</a:t>
            </a:r>
            <a:r>
              <a:rPr lang="en-US" sz="1000">
                <a:latin typeface="Arial"/>
                <a:cs typeface="Arial"/>
              </a:rPr>
              <a:t> </a:t>
            </a:r>
            <a:r>
              <a:rPr lang="en-US" sz="1000" err="1">
                <a:latin typeface="Arial"/>
                <a:cs typeface="Arial"/>
              </a:rPr>
              <a:t>projektanti</a:t>
            </a:r>
            <a:r>
              <a:rPr lang="en-US" sz="1000">
                <a:latin typeface="Arial"/>
                <a:cs typeface="Arial"/>
              </a:rPr>
              <a:t> </a:t>
            </a:r>
            <a:r>
              <a:rPr lang="en-US" sz="1000" err="1">
                <a:latin typeface="Arial"/>
                <a:cs typeface="Arial"/>
              </a:rPr>
              <a:t>dizajna</a:t>
            </a:r>
            <a:r>
              <a:rPr lang="en-US" sz="1000">
                <a:latin typeface="Arial"/>
                <a:cs typeface="Arial"/>
              </a:rPr>
              <a:t> ne </a:t>
            </a:r>
            <a:r>
              <a:rPr lang="en-US" sz="1000" err="1">
                <a:latin typeface="Arial"/>
                <a:cs typeface="Arial"/>
              </a:rPr>
              <a:t>definišu</a:t>
            </a:r>
            <a:r>
              <a:rPr lang="en-US" sz="1000">
                <a:latin typeface="Arial"/>
                <a:cs typeface="Arial"/>
              </a:rPr>
              <a:t> DUV </a:t>
            </a:r>
            <a:r>
              <a:rPr lang="en-US" sz="1000" err="1">
                <a:latin typeface="Arial"/>
                <a:cs typeface="Arial"/>
              </a:rPr>
              <a:t>preko</a:t>
            </a:r>
            <a:r>
              <a:rPr lang="en-US" sz="1000">
                <a:latin typeface="Arial"/>
                <a:cs typeface="Arial"/>
              </a:rPr>
              <a:t> </a:t>
            </a:r>
            <a:r>
              <a:rPr lang="en-US" sz="1000" err="1">
                <a:latin typeface="Arial"/>
                <a:cs typeface="Arial"/>
              </a:rPr>
              <a:t>funkcionalnog</a:t>
            </a:r>
            <a:r>
              <a:rPr lang="en-US" sz="1000">
                <a:latin typeface="Arial"/>
                <a:cs typeface="Arial"/>
              </a:rPr>
              <a:t> </a:t>
            </a:r>
            <a:r>
              <a:rPr lang="en-US" sz="1000" err="1">
                <a:latin typeface="Arial"/>
                <a:cs typeface="Arial"/>
              </a:rPr>
              <a:t>ponašanja</a:t>
            </a:r>
            <a:r>
              <a:rPr lang="en-US" sz="1000">
                <a:latin typeface="Arial"/>
                <a:cs typeface="Arial"/>
              </a:rPr>
              <a:t>, </a:t>
            </a:r>
            <a:r>
              <a:rPr lang="en-US" sz="1000" err="1">
                <a:latin typeface="Arial"/>
                <a:cs typeface="Arial"/>
              </a:rPr>
              <a:t>već</a:t>
            </a:r>
            <a:r>
              <a:rPr lang="en-US" sz="1000">
                <a:latin typeface="Arial"/>
                <a:cs typeface="Arial"/>
              </a:rPr>
              <a:t> </a:t>
            </a:r>
            <a:r>
              <a:rPr lang="en-US" sz="1000" err="1">
                <a:latin typeface="Arial"/>
                <a:cs typeface="Arial"/>
              </a:rPr>
              <a:t>kreiranjem</a:t>
            </a:r>
            <a:r>
              <a:rPr lang="en-US" sz="1000">
                <a:latin typeface="Arial"/>
                <a:cs typeface="Arial"/>
              </a:rPr>
              <a:t> </a:t>
            </a:r>
            <a:r>
              <a:rPr lang="en-US" sz="1000" err="1">
                <a:latin typeface="Arial"/>
                <a:cs typeface="Arial"/>
              </a:rPr>
              <a:t>složenijeg</a:t>
            </a:r>
            <a:r>
              <a:rPr lang="en-US" sz="1000">
                <a:latin typeface="Arial"/>
                <a:cs typeface="Arial"/>
              </a:rPr>
              <a:t> DUV-a od </a:t>
            </a:r>
            <a:r>
              <a:rPr lang="en-US" sz="1000" err="1">
                <a:latin typeface="Arial"/>
                <a:cs typeface="Arial"/>
              </a:rPr>
              <a:t>jednostavnijih</a:t>
            </a:r>
            <a:r>
              <a:rPr lang="en-US" sz="1000">
                <a:latin typeface="Arial"/>
                <a:cs typeface="Arial"/>
              </a:rPr>
              <a:t> </a:t>
            </a:r>
            <a:r>
              <a:rPr lang="en-US" sz="1000" err="1">
                <a:latin typeface="Arial"/>
                <a:cs typeface="Arial"/>
              </a:rPr>
              <a:t>gradivnih</a:t>
            </a:r>
            <a:r>
              <a:rPr lang="en-US" sz="1000">
                <a:latin typeface="Arial"/>
                <a:cs typeface="Arial"/>
              </a:rPr>
              <a:t> </a:t>
            </a:r>
            <a:r>
              <a:rPr lang="en-US" sz="1000" err="1">
                <a:latin typeface="Arial"/>
                <a:cs typeface="Arial"/>
              </a:rPr>
              <a:t>blokova</a:t>
            </a:r>
            <a:endParaRPr lang="en-US" err="1"/>
          </a:p>
          <a:p>
            <a:endParaRPr lang="en-US" altLang="en-US" sz="1000">
              <a:cs typeface="Arial"/>
            </a:endParaRPr>
          </a:p>
        </p:txBody>
      </p:sp>
    </p:spTree>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5">
            <a:extLst>
              <a:ext uri="{FF2B5EF4-FFF2-40B4-BE49-F238E27FC236}">
                <a16:creationId xmlns:a16="http://schemas.microsoft.com/office/drawing/2014/main" id="{33C80880-2648-D015-A071-B5EC454055CB}"/>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C145AE4-5F05-45E9-83B6-1F8DF3CDD0B9}" type="slidenum">
              <a:rPr lang="de-DE" altLang="en-US">
                <a:solidFill>
                  <a:schemeClr val="bg1"/>
                </a:solidFill>
              </a:rPr>
              <a:pPr/>
              <a:t>8</a:t>
            </a:fld>
            <a:endParaRPr lang="de-DE" altLang="en-US">
              <a:solidFill>
                <a:schemeClr val="bg1"/>
              </a:solidFill>
            </a:endParaRPr>
          </a:p>
        </p:txBody>
      </p:sp>
      <p:sp>
        <p:nvSpPr>
          <p:cNvPr id="10243" name="Rectangle 2">
            <a:extLst>
              <a:ext uri="{FF2B5EF4-FFF2-40B4-BE49-F238E27FC236}">
                <a16:creationId xmlns:a16="http://schemas.microsoft.com/office/drawing/2014/main" id="{EC75DB0A-FAB8-1FB4-CAA2-AD52BCF0768A}"/>
              </a:ext>
            </a:extLst>
          </p:cNvPr>
          <p:cNvSpPr>
            <a:spLocks noGrp="1" noChangeArrowheads="1"/>
          </p:cNvSpPr>
          <p:nvPr>
            <p:ph type="title"/>
          </p:nvPr>
        </p:nvSpPr>
        <p:spPr>
          <a:xfrm>
            <a:off x="97104" y="-818"/>
            <a:ext cx="9498018" cy="610418"/>
          </a:xfrm>
        </p:spPr>
        <p:txBody>
          <a:bodyPr/>
          <a:lstStyle/>
          <a:p>
            <a:r>
              <a:rPr lang="en-US" sz="2400" err="1"/>
              <a:t>Zastupljenost</a:t>
            </a:r>
            <a:r>
              <a:rPr lang="en-US" sz="2400"/>
              <a:t> </a:t>
            </a:r>
            <a:r>
              <a:rPr lang="en-US" sz="2400" err="1"/>
              <a:t>dimenzija</a:t>
            </a:r>
            <a:r>
              <a:rPr lang="en-US" sz="2400"/>
              <a:t> </a:t>
            </a:r>
            <a:r>
              <a:rPr lang="en-US" sz="2400" err="1"/>
              <a:t>modelovanja</a:t>
            </a:r>
            <a:r>
              <a:rPr lang="en-US" sz="2400"/>
              <a:t> u VHDL </a:t>
            </a:r>
            <a:r>
              <a:rPr lang="en-US" sz="2400" err="1"/>
              <a:t>i</a:t>
            </a:r>
            <a:r>
              <a:rPr lang="en-US" sz="2400"/>
              <a:t> Verilog </a:t>
            </a:r>
            <a:r>
              <a:rPr lang="en-US" sz="2400" err="1"/>
              <a:t>jeziku</a:t>
            </a:r>
            <a:endParaRPr lang="en-US" err="1"/>
          </a:p>
        </p:txBody>
      </p:sp>
      <p:sp>
        <p:nvSpPr>
          <p:cNvPr id="10244" name="Rectangle 4">
            <a:extLst>
              <a:ext uri="{FF2B5EF4-FFF2-40B4-BE49-F238E27FC236}">
                <a16:creationId xmlns:a16="http://schemas.microsoft.com/office/drawing/2014/main" id="{BF31F173-D99B-E7C8-1551-52B15D9C2A73}"/>
              </a:ext>
            </a:extLst>
          </p:cNvPr>
          <p:cNvSpPr>
            <a:spLocks noGrp="1" noChangeArrowheads="1"/>
          </p:cNvSpPr>
          <p:nvPr>
            <p:ph type="body" sz="half" idx="1"/>
          </p:nvPr>
        </p:nvSpPr>
        <p:spPr/>
        <p:txBody>
          <a:bodyPr/>
          <a:lstStyle/>
          <a:p>
            <a:r>
              <a:rPr lang="en-US" altLang="en-US" sz="1400" err="1"/>
              <a:t>Fokus</a:t>
            </a:r>
            <a:r>
              <a:rPr lang="en-US" altLang="en-US" sz="1400"/>
              <a:t> VHDL-a je </a:t>
            </a:r>
            <a:r>
              <a:rPr lang="en-US" altLang="en-US" sz="1400" err="1"/>
              <a:t>prevashodno</a:t>
            </a:r>
            <a:r>
              <a:rPr lang="en-US" altLang="en-US" sz="1400"/>
              <a:t> </a:t>
            </a:r>
            <a:r>
              <a:rPr lang="en-US" altLang="en-US" sz="1400" err="1"/>
              <a:t>na</a:t>
            </a:r>
            <a:r>
              <a:rPr lang="en-US" altLang="en-US" sz="1400"/>
              <a:t> </a:t>
            </a:r>
            <a:r>
              <a:rPr lang="en-US" altLang="en-US" sz="1400" err="1"/>
              <a:t>višim</a:t>
            </a:r>
            <a:r>
              <a:rPr lang="en-US" altLang="en-US" sz="1400"/>
              <a:t> </a:t>
            </a:r>
            <a:r>
              <a:rPr lang="en-US" altLang="en-US" sz="1400" err="1"/>
              <a:t>nivoima</a:t>
            </a:r>
            <a:r>
              <a:rPr lang="en-US" altLang="en-US" sz="1400"/>
              <a:t> </a:t>
            </a:r>
            <a:r>
              <a:rPr lang="en-US" altLang="en-US" sz="1400" err="1"/>
              <a:t>apstrakcije</a:t>
            </a:r>
            <a:r>
              <a:rPr lang="en-US" altLang="en-US" sz="1400"/>
              <a:t>, </a:t>
            </a:r>
            <a:r>
              <a:rPr lang="en-US" altLang="en-US" sz="1400" err="1"/>
              <a:t>što</a:t>
            </a:r>
            <a:r>
              <a:rPr lang="en-US" altLang="en-US" sz="1400"/>
              <a:t> se </a:t>
            </a:r>
            <a:r>
              <a:rPr lang="en-US" altLang="en-US" sz="1400" err="1"/>
              <a:t>ogleda</a:t>
            </a:r>
            <a:r>
              <a:rPr lang="en-US" altLang="en-US" sz="1400"/>
              <a:t> u </a:t>
            </a:r>
            <a:r>
              <a:rPr lang="en-US" altLang="en-US" sz="1400" err="1"/>
              <a:t>podršci</a:t>
            </a:r>
            <a:r>
              <a:rPr lang="en-US" altLang="en-US" sz="1400"/>
              <a:t> za </a:t>
            </a:r>
            <a:r>
              <a:rPr lang="en-US" altLang="en-US" sz="1400" err="1"/>
              <a:t>korisnički</a:t>
            </a:r>
            <a:r>
              <a:rPr lang="en-US" altLang="en-US" sz="1400"/>
              <a:t> </a:t>
            </a:r>
            <a:r>
              <a:rPr lang="en-US" altLang="en-US" sz="1400" err="1"/>
              <a:t>definisane</a:t>
            </a:r>
            <a:r>
              <a:rPr lang="en-US" altLang="en-US" sz="1400"/>
              <a:t> </a:t>
            </a:r>
            <a:r>
              <a:rPr lang="en-US" altLang="en-US" sz="1400" err="1"/>
              <a:t>tipove</a:t>
            </a:r>
            <a:r>
              <a:rPr lang="en-US" altLang="en-US" sz="1400"/>
              <a:t> </a:t>
            </a:r>
            <a:r>
              <a:rPr lang="en-US" altLang="en-US" sz="1400" err="1"/>
              <a:t>podataka</a:t>
            </a:r>
            <a:r>
              <a:rPr lang="en-US" altLang="en-US" sz="1400"/>
              <a:t>, </a:t>
            </a:r>
            <a:r>
              <a:rPr lang="en-US" altLang="en-US" sz="1400" err="1"/>
              <a:t>preklapanje</a:t>
            </a:r>
            <a:r>
              <a:rPr lang="en-US" altLang="en-US" sz="1400"/>
              <a:t> </a:t>
            </a:r>
            <a:r>
              <a:rPr lang="en-US" altLang="en-US" sz="1400" err="1"/>
              <a:t>funkcija</a:t>
            </a:r>
            <a:r>
              <a:rPr lang="en-US" altLang="en-US" sz="1400"/>
              <a:t> (function overloading) </a:t>
            </a:r>
            <a:r>
              <a:rPr lang="en-US" altLang="en-US" sz="1400" err="1"/>
              <a:t>slično</a:t>
            </a:r>
            <a:r>
              <a:rPr lang="en-US" altLang="en-US" sz="1400"/>
              <a:t> </a:t>
            </a:r>
            <a:r>
              <a:rPr lang="en-US" altLang="en-US" sz="1400" err="1"/>
              <a:t>programskim</a:t>
            </a:r>
            <a:r>
              <a:rPr lang="en-US" altLang="en-US" sz="1400"/>
              <a:t> </a:t>
            </a:r>
            <a:r>
              <a:rPr lang="en-US" altLang="en-US" sz="1400" err="1"/>
              <a:t>jezicima</a:t>
            </a:r>
            <a:r>
              <a:rPr lang="en-US" altLang="en-US" sz="1400"/>
              <a:t> </a:t>
            </a:r>
            <a:r>
              <a:rPr lang="en-US" altLang="en-US" sz="1400" err="1"/>
              <a:t>i</a:t>
            </a:r>
            <a:r>
              <a:rPr lang="en-US" altLang="en-US" sz="1400"/>
              <a:t> </a:t>
            </a:r>
            <a:r>
              <a:rPr lang="en-US" altLang="en-US" sz="1400" err="1"/>
              <a:t>definisanje</a:t>
            </a:r>
            <a:r>
              <a:rPr lang="en-US" altLang="en-US" sz="1400"/>
              <a:t> </a:t>
            </a:r>
            <a:r>
              <a:rPr lang="en-US" altLang="en-US" sz="1400" err="1"/>
              <a:t>složenih</a:t>
            </a:r>
            <a:r>
              <a:rPr lang="en-US" altLang="en-US" sz="1400"/>
              <a:t> </a:t>
            </a:r>
            <a:r>
              <a:rPr lang="en-US" altLang="en-US" sz="1400" err="1"/>
              <a:t>kompozitnih</a:t>
            </a:r>
            <a:r>
              <a:rPr lang="en-US" altLang="en-US" sz="1400"/>
              <a:t> </a:t>
            </a:r>
            <a:r>
              <a:rPr lang="en-US" altLang="en-US" sz="1400" err="1"/>
              <a:t>tipova</a:t>
            </a:r>
            <a:r>
              <a:rPr lang="en-US" altLang="en-US" sz="1400"/>
              <a:t> </a:t>
            </a:r>
            <a:r>
              <a:rPr lang="en-US" altLang="en-US" sz="1400" err="1"/>
              <a:t>podataka</a:t>
            </a:r>
            <a:r>
              <a:rPr lang="en-US" altLang="en-US" sz="1400"/>
              <a:t> </a:t>
            </a:r>
            <a:r>
              <a:rPr lang="en-US" altLang="en-US" sz="1400" err="1"/>
              <a:t>putem</a:t>
            </a:r>
            <a:r>
              <a:rPr lang="en-US" altLang="en-US" sz="1400"/>
              <a:t> </a:t>
            </a:r>
            <a:r>
              <a:rPr lang="en-US" altLang="en-US" sz="1400" err="1"/>
              <a:t>zapisa</a:t>
            </a:r>
            <a:r>
              <a:rPr lang="en-US" altLang="en-US" sz="1400"/>
              <a:t> (records)</a:t>
            </a:r>
            <a:endParaRPr lang="en-US"/>
          </a:p>
          <a:p>
            <a:endParaRPr lang="en-US" altLang="en-US" sz="1400"/>
          </a:p>
          <a:p>
            <a:r>
              <a:rPr lang="en-US" sz="1400"/>
              <a:t>Sa </a:t>
            </a:r>
            <a:r>
              <a:rPr lang="en-US" sz="1400" err="1"/>
              <a:t>druge</a:t>
            </a:r>
            <a:r>
              <a:rPr lang="en-US" sz="1400"/>
              <a:t> </a:t>
            </a:r>
            <a:r>
              <a:rPr lang="en-US" sz="1400" err="1"/>
              <a:t>strane</a:t>
            </a:r>
            <a:r>
              <a:rPr lang="en-US" sz="1400"/>
              <a:t>, VHDL </a:t>
            </a:r>
            <a:r>
              <a:rPr lang="en-US" sz="1400" err="1"/>
              <a:t>podržava</a:t>
            </a:r>
            <a:r>
              <a:rPr lang="en-US" sz="1400"/>
              <a:t> </a:t>
            </a:r>
            <a:r>
              <a:rPr lang="en-US" sz="1400" err="1"/>
              <a:t>logiku</a:t>
            </a:r>
            <a:r>
              <a:rPr lang="en-US" sz="1400"/>
              <a:t> </a:t>
            </a:r>
            <a:r>
              <a:rPr lang="en-US" sz="1400" err="1"/>
              <a:t>na</a:t>
            </a:r>
            <a:r>
              <a:rPr lang="en-US" sz="1400"/>
              <a:t> </a:t>
            </a:r>
            <a:r>
              <a:rPr lang="en-US" sz="1400" err="1"/>
              <a:t>nivou</a:t>
            </a:r>
            <a:r>
              <a:rPr lang="en-US" sz="1400"/>
              <a:t> </a:t>
            </a:r>
            <a:r>
              <a:rPr lang="en-US" sz="1400" err="1"/>
              <a:t>prekidača</a:t>
            </a:r>
            <a:r>
              <a:rPr lang="en-US" sz="1400"/>
              <a:t> (switch-level) </a:t>
            </a:r>
            <a:r>
              <a:rPr lang="en-US" sz="1400" err="1"/>
              <a:t>i</a:t>
            </a:r>
            <a:r>
              <a:rPr lang="en-US" sz="1400"/>
              <a:t> </a:t>
            </a:r>
            <a:r>
              <a:rPr lang="en-US" sz="1400" err="1"/>
              <a:t>višeznačnu</a:t>
            </a:r>
            <a:r>
              <a:rPr lang="en-US" sz="1400"/>
              <a:t> </a:t>
            </a:r>
            <a:r>
              <a:rPr lang="en-US" sz="1400" err="1"/>
              <a:t>logiku</a:t>
            </a:r>
            <a:r>
              <a:rPr lang="en-US" sz="1400"/>
              <a:t> </a:t>
            </a:r>
            <a:r>
              <a:rPr lang="en-US" sz="1400" err="1"/>
              <a:t>isključivo</a:t>
            </a:r>
            <a:r>
              <a:rPr lang="en-US" sz="1400"/>
              <a:t> </a:t>
            </a:r>
            <a:r>
              <a:rPr lang="en-US" sz="1400" err="1"/>
              <a:t>kroz</a:t>
            </a:r>
            <a:r>
              <a:rPr lang="en-US" sz="1400"/>
              <a:t> </a:t>
            </a:r>
            <a:r>
              <a:rPr lang="en-US" sz="1400" err="1"/>
              <a:t>otvorene</a:t>
            </a:r>
            <a:r>
              <a:rPr lang="en-US" sz="1400"/>
              <a:t> </a:t>
            </a:r>
            <a:r>
              <a:rPr lang="en-US" sz="1400" err="1"/>
              <a:t>korisničke</a:t>
            </a:r>
            <a:r>
              <a:rPr lang="en-US" sz="1400"/>
              <a:t> </a:t>
            </a:r>
            <a:r>
              <a:rPr lang="en-US" sz="1400" err="1"/>
              <a:t>pakete</a:t>
            </a:r>
            <a:r>
              <a:rPr lang="en-US" sz="1400"/>
              <a:t>, bez </a:t>
            </a:r>
            <a:r>
              <a:rPr lang="en-US" sz="1400" err="1"/>
              <a:t>direktne</a:t>
            </a:r>
            <a:r>
              <a:rPr lang="en-US" sz="1400"/>
              <a:t> </a:t>
            </a:r>
            <a:r>
              <a:rPr lang="en-US" sz="1400" err="1"/>
              <a:t>podrške</a:t>
            </a:r>
            <a:r>
              <a:rPr lang="en-US" sz="1400"/>
              <a:t> </a:t>
            </a:r>
            <a:r>
              <a:rPr lang="en-US" sz="1400" err="1"/>
              <a:t>unutar</a:t>
            </a:r>
            <a:r>
              <a:rPr lang="en-US" sz="1400"/>
              <a:t> </a:t>
            </a:r>
            <a:r>
              <a:rPr lang="en-US" sz="1400" err="1"/>
              <a:t>samog</a:t>
            </a:r>
            <a:r>
              <a:rPr lang="en-US" sz="1400"/>
              <a:t> </a:t>
            </a:r>
            <a:r>
              <a:rPr lang="en-US" sz="1400" err="1"/>
              <a:t>jezika</a:t>
            </a:r>
            <a:endParaRPr lang="en-US" err="1"/>
          </a:p>
          <a:p>
            <a:endParaRPr lang="en-US" sz="1400"/>
          </a:p>
          <a:p>
            <a:r>
              <a:rPr lang="en-US" sz="1400"/>
              <a:t>Oba </a:t>
            </a:r>
            <a:r>
              <a:rPr lang="en-US" sz="1400" err="1"/>
              <a:t>jezika</a:t>
            </a:r>
            <a:r>
              <a:rPr lang="en-US" sz="1400"/>
              <a:t> se </a:t>
            </a:r>
            <a:r>
              <a:rPr lang="en-US" sz="1400" err="1"/>
              <a:t>ističu</a:t>
            </a:r>
            <a:r>
              <a:rPr lang="en-US" sz="1400"/>
              <a:t> </a:t>
            </a:r>
            <a:r>
              <a:rPr lang="en-US" sz="1400" err="1"/>
              <a:t>svojom</a:t>
            </a:r>
            <a:r>
              <a:rPr lang="en-US" sz="1400"/>
              <a:t> </a:t>
            </a:r>
            <a:r>
              <a:rPr lang="en-US" sz="1400" err="1"/>
              <a:t>fleksibilnošću</a:t>
            </a:r>
            <a:r>
              <a:rPr lang="en-US" sz="1400"/>
              <a:t> u </a:t>
            </a:r>
            <a:r>
              <a:rPr lang="en-US" sz="1400" err="1"/>
              <a:t>izražavanju</a:t>
            </a:r>
            <a:r>
              <a:rPr lang="en-US" sz="1400"/>
              <a:t> </a:t>
            </a:r>
            <a:r>
              <a:rPr lang="en-US" sz="1400" err="1"/>
              <a:t>strukturne</a:t>
            </a:r>
            <a:r>
              <a:rPr lang="en-US" sz="1400"/>
              <a:t> </a:t>
            </a:r>
            <a:r>
              <a:rPr lang="en-US" sz="1400" err="1"/>
              <a:t>dekompozicije</a:t>
            </a:r>
            <a:r>
              <a:rPr lang="en-US" sz="1400"/>
              <a:t> </a:t>
            </a:r>
            <a:r>
              <a:rPr lang="en-US" sz="1400" err="1"/>
              <a:t>i</a:t>
            </a:r>
            <a:r>
              <a:rPr lang="en-US" sz="1400"/>
              <a:t> </a:t>
            </a:r>
            <a:r>
              <a:rPr lang="en-US" sz="1400" err="1"/>
              <a:t>hijerarhije</a:t>
            </a:r>
            <a:r>
              <a:rPr lang="en-US" sz="1400"/>
              <a:t>, </a:t>
            </a:r>
            <a:r>
              <a:rPr lang="en-US" sz="1400" err="1"/>
              <a:t>što</a:t>
            </a:r>
            <a:r>
              <a:rPr lang="en-US" sz="1400"/>
              <a:t> je </a:t>
            </a:r>
            <a:r>
              <a:rPr lang="en-US" sz="1400" err="1"/>
              <a:t>i</a:t>
            </a:r>
            <a:r>
              <a:rPr lang="en-US" sz="1400"/>
              <a:t> </a:t>
            </a:r>
            <a:r>
              <a:rPr lang="en-US" sz="1400" err="1"/>
              <a:t>očekivano</a:t>
            </a:r>
            <a:r>
              <a:rPr lang="en-US" sz="1400"/>
              <a:t> u </a:t>
            </a:r>
            <a:r>
              <a:rPr lang="en-US" sz="1400" err="1"/>
              <a:t>oblasti</a:t>
            </a:r>
            <a:r>
              <a:rPr lang="en-US" sz="1400"/>
              <a:t> </a:t>
            </a:r>
            <a:r>
              <a:rPr lang="en-US" sz="1400" err="1"/>
              <a:t>gde</a:t>
            </a:r>
            <a:r>
              <a:rPr lang="en-US" sz="1400"/>
              <a:t> se HDL </a:t>
            </a:r>
            <a:r>
              <a:rPr lang="en-US" sz="1400" err="1"/>
              <a:t>suštinski</a:t>
            </a:r>
            <a:r>
              <a:rPr lang="en-US" sz="1400"/>
              <a:t> </a:t>
            </a:r>
            <a:r>
              <a:rPr lang="en-US" sz="1400" err="1"/>
              <a:t>razlikuje</a:t>
            </a:r>
            <a:r>
              <a:rPr lang="en-US" sz="1400"/>
              <a:t> od </a:t>
            </a:r>
            <a:r>
              <a:rPr lang="en-US" sz="1400" err="1"/>
              <a:t>konvencionalnih</a:t>
            </a:r>
            <a:r>
              <a:rPr lang="en-US" sz="1400"/>
              <a:t> </a:t>
            </a:r>
            <a:r>
              <a:rPr lang="en-US" sz="1400" err="1"/>
              <a:t>programskih</a:t>
            </a:r>
            <a:r>
              <a:rPr lang="en-US" sz="1400"/>
              <a:t> </a:t>
            </a:r>
            <a:r>
              <a:rPr lang="en-US" sz="1400" err="1"/>
              <a:t>jezika</a:t>
            </a:r>
            <a:endParaRPr lang="en-US" err="1"/>
          </a:p>
          <a:p>
            <a:endParaRPr lang="en-US" sz="1400"/>
          </a:p>
          <a:p>
            <a:r>
              <a:rPr lang="en-US" sz="1400" err="1"/>
              <a:t>Ugrađena</a:t>
            </a:r>
            <a:r>
              <a:rPr lang="en-US" sz="1400"/>
              <a:t> </a:t>
            </a:r>
            <a:r>
              <a:rPr lang="en-US" sz="1400" err="1"/>
              <a:t>podrška</a:t>
            </a:r>
            <a:r>
              <a:rPr lang="en-US" sz="1400"/>
              <a:t> za </a:t>
            </a:r>
            <a:r>
              <a:rPr lang="en-US" sz="1400" err="1"/>
              <a:t>apstraktne</a:t>
            </a:r>
            <a:r>
              <a:rPr lang="en-US" sz="1400"/>
              <a:t> </a:t>
            </a:r>
            <a:r>
              <a:rPr lang="en-US" sz="1400" err="1"/>
              <a:t>događaje</a:t>
            </a:r>
            <a:r>
              <a:rPr lang="en-US" sz="1400"/>
              <a:t> (events) u Verilog-u </a:t>
            </a:r>
            <a:r>
              <a:rPr lang="en-US" sz="1400" err="1"/>
              <a:t>nema</a:t>
            </a:r>
            <a:r>
              <a:rPr lang="en-US" sz="1400"/>
              <a:t> </a:t>
            </a:r>
            <a:r>
              <a:rPr lang="en-US" sz="1400" err="1"/>
              <a:t>direktan</a:t>
            </a:r>
            <a:r>
              <a:rPr lang="en-US" sz="1400"/>
              <a:t> </a:t>
            </a:r>
            <a:r>
              <a:rPr lang="en-US" sz="1400" err="1"/>
              <a:t>ekvivalent</a:t>
            </a:r>
            <a:r>
              <a:rPr lang="en-US" sz="1400"/>
              <a:t> u VHDL-u, </a:t>
            </a:r>
            <a:r>
              <a:rPr lang="en-US" sz="1400" err="1"/>
              <a:t>gde</a:t>
            </a:r>
            <a:r>
              <a:rPr lang="en-US" sz="1400"/>
              <a:t> </a:t>
            </a:r>
            <a:r>
              <a:rPr lang="en-US" sz="1400" err="1"/>
              <a:t>projektant</a:t>
            </a:r>
            <a:r>
              <a:rPr lang="en-US" sz="1400"/>
              <a:t> mora </a:t>
            </a:r>
            <a:r>
              <a:rPr lang="en-US" sz="1400" err="1"/>
              <a:t>modelovati</a:t>
            </a:r>
            <a:r>
              <a:rPr lang="en-US" sz="1400"/>
              <a:t> </a:t>
            </a:r>
            <a:r>
              <a:rPr lang="en-US" sz="1400" err="1"/>
              <a:t>pojavu</a:t>
            </a:r>
            <a:r>
              <a:rPr lang="en-US" sz="1400"/>
              <a:t> </a:t>
            </a:r>
            <a:r>
              <a:rPr lang="en-US" sz="1400" err="1"/>
              <a:t>događaja</a:t>
            </a:r>
            <a:r>
              <a:rPr lang="en-US" sz="1400"/>
              <a:t> </a:t>
            </a:r>
            <a:r>
              <a:rPr lang="en-US" sz="1400" err="1"/>
              <a:t>kao</a:t>
            </a:r>
            <a:r>
              <a:rPr lang="en-US" sz="1400"/>
              <a:t> </a:t>
            </a:r>
            <a:r>
              <a:rPr lang="en-US" sz="1400" err="1"/>
              <a:t>promenu</a:t>
            </a:r>
            <a:r>
              <a:rPr lang="en-US" sz="1400"/>
              <a:t> </a:t>
            </a:r>
            <a:r>
              <a:rPr lang="en-US" sz="1400" err="1"/>
              <a:t>vrednosti</a:t>
            </a:r>
            <a:r>
              <a:rPr lang="en-US" sz="1400"/>
              <a:t> </a:t>
            </a:r>
            <a:r>
              <a:rPr lang="en-US" sz="1400" err="1"/>
              <a:t>signala</a:t>
            </a:r>
            <a:endParaRPr lang="en-US" err="1"/>
          </a:p>
          <a:p>
            <a:endParaRPr lang="en-US" altLang="en-US" sz="1400">
              <a:cs typeface="Arial"/>
            </a:endParaRPr>
          </a:p>
          <a:p>
            <a:pPr eaLnBrk="1" hangingPunct="1"/>
            <a:endParaRPr lang="en-US" altLang="en-US" sz="1400"/>
          </a:p>
        </p:txBody>
      </p:sp>
      <p:pic>
        <p:nvPicPr>
          <p:cNvPr id="10245" name="Picture 7">
            <a:extLst>
              <a:ext uri="{FF2B5EF4-FFF2-40B4-BE49-F238E27FC236}">
                <a16:creationId xmlns:a16="http://schemas.microsoft.com/office/drawing/2014/main" id="{B4F62607-5368-B1A1-DCB5-CCE33C4FD37A}"/>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4784725" y="3449638"/>
            <a:ext cx="3986213" cy="1874837"/>
          </a:xfrm>
          <a:noFill/>
          <a:extLst>
            <a:ext uri="{91240B29-F687-4F45-9708-019B960494DF}">
              <a14:hiddenLine xmlns:a14="http://schemas.microsoft.com/office/drawing/2010/main" w="12700">
                <a:solidFill>
                  <a:schemeClr val="tx1"/>
                </a:solidFill>
                <a:miter lim="800000"/>
                <a:headEnd/>
                <a:tailEnd/>
              </a14:hiddenLine>
            </a:ext>
          </a:extLst>
        </p:spPr>
      </p:pic>
      <p:pic>
        <p:nvPicPr>
          <p:cNvPr id="10246" name="Picture 8">
            <a:extLst>
              <a:ext uri="{FF2B5EF4-FFF2-40B4-BE49-F238E27FC236}">
                <a16:creationId xmlns:a16="http://schemas.microsoft.com/office/drawing/2014/main" id="{3311AD50-1FF1-5A83-C20F-1BBF5DDD9F44}"/>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751388" y="1168400"/>
            <a:ext cx="3997325" cy="1836738"/>
          </a:xfrm>
          <a:noFill/>
          <a:extLst>
            <a:ext uri="{91240B29-F687-4F45-9708-019B960494DF}">
              <a14:hiddenLine xmlns:a14="http://schemas.microsoft.com/office/drawing/2010/main" w="12700">
                <a:solidFill>
                  <a:schemeClr val="tx1"/>
                </a:solidFill>
                <a:miter lim="800000"/>
                <a:headEnd/>
                <a:tailEnd/>
              </a14:hiddenLine>
            </a:ext>
          </a:extLst>
        </p:spPr>
      </p:pic>
      <p:sp>
        <p:nvSpPr>
          <p:cNvPr id="10247" name="Rectangle 9">
            <a:extLst>
              <a:ext uri="{FF2B5EF4-FFF2-40B4-BE49-F238E27FC236}">
                <a16:creationId xmlns:a16="http://schemas.microsoft.com/office/drawing/2014/main" id="{B9E1E81D-B803-E851-74C8-69205D578289}"/>
              </a:ext>
            </a:extLst>
          </p:cNvPr>
          <p:cNvSpPr>
            <a:spLocks noChangeArrowheads="1"/>
          </p:cNvSpPr>
          <p:nvPr/>
        </p:nvSpPr>
        <p:spPr bwMode="auto">
          <a:xfrm>
            <a:off x="5102225" y="871538"/>
            <a:ext cx="31813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t>Coverage of modeling levels by VHDL</a:t>
            </a:r>
          </a:p>
        </p:txBody>
      </p:sp>
      <p:sp>
        <p:nvSpPr>
          <p:cNvPr id="10248" name="Rectangle 10">
            <a:extLst>
              <a:ext uri="{FF2B5EF4-FFF2-40B4-BE49-F238E27FC236}">
                <a16:creationId xmlns:a16="http://schemas.microsoft.com/office/drawing/2014/main" id="{AE0A4841-D773-F26D-161E-FFAAC6E59DFF}"/>
              </a:ext>
            </a:extLst>
          </p:cNvPr>
          <p:cNvSpPr>
            <a:spLocks noChangeArrowheads="1"/>
          </p:cNvSpPr>
          <p:nvPr/>
        </p:nvSpPr>
        <p:spPr bwMode="auto">
          <a:xfrm>
            <a:off x="5089525" y="3144838"/>
            <a:ext cx="32591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t>Coverage of modeling levels by Verilog</a:t>
            </a:r>
          </a:p>
        </p:txBody>
      </p:sp>
    </p:spTree>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a:extLst>
              <a:ext uri="{FF2B5EF4-FFF2-40B4-BE49-F238E27FC236}">
                <a16:creationId xmlns:a16="http://schemas.microsoft.com/office/drawing/2014/main" id="{89CF8BA4-8B85-FEF4-534D-76C53BEBF7F5}"/>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CD42E1-5E51-4121-A760-3E18994C598F}" type="slidenum">
              <a:rPr lang="de-DE" altLang="en-US">
                <a:solidFill>
                  <a:schemeClr val="bg1"/>
                </a:solidFill>
              </a:rPr>
              <a:pPr/>
              <a:t>9</a:t>
            </a:fld>
            <a:endParaRPr lang="de-DE" altLang="en-US">
              <a:solidFill>
                <a:schemeClr val="bg1"/>
              </a:solidFill>
            </a:endParaRPr>
          </a:p>
        </p:txBody>
      </p:sp>
      <p:sp>
        <p:nvSpPr>
          <p:cNvPr id="11267" name="Rectangle 2">
            <a:extLst>
              <a:ext uri="{FF2B5EF4-FFF2-40B4-BE49-F238E27FC236}">
                <a16:creationId xmlns:a16="http://schemas.microsoft.com/office/drawing/2014/main" id="{EE893014-AB43-0087-0D4D-F72219E818D7}"/>
              </a:ext>
            </a:extLst>
          </p:cNvPr>
          <p:cNvSpPr>
            <a:spLocks noGrp="1" noChangeArrowheads="1"/>
          </p:cNvSpPr>
          <p:nvPr>
            <p:ph type="title"/>
          </p:nvPr>
        </p:nvSpPr>
        <p:spPr/>
        <p:txBody>
          <a:bodyPr/>
          <a:lstStyle/>
          <a:p>
            <a:r>
              <a:rPr lang="en-US"/>
              <a:t>Verifikacioni aspekti HDL jezika</a:t>
            </a:r>
          </a:p>
        </p:txBody>
      </p:sp>
      <p:sp>
        <p:nvSpPr>
          <p:cNvPr id="11268" name="Rectangle 3">
            <a:extLst>
              <a:ext uri="{FF2B5EF4-FFF2-40B4-BE49-F238E27FC236}">
                <a16:creationId xmlns:a16="http://schemas.microsoft.com/office/drawing/2014/main" id="{3D9DB4B6-4F13-46D2-C895-66D7EF2E198C}"/>
              </a:ext>
            </a:extLst>
          </p:cNvPr>
          <p:cNvSpPr>
            <a:spLocks noGrp="1" noChangeArrowheads="1"/>
          </p:cNvSpPr>
          <p:nvPr>
            <p:ph type="body" idx="1"/>
          </p:nvPr>
        </p:nvSpPr>
        <p:spPr/>
        <p:txBody>
          <a:bodyPr/>
          <a:lstStyle/>
          <a:p>
            <a:r>
              <a:rPr lang="en-US" altLang="en-US" sz="1600" err="1"/>
              <a:t>Upotreba</a:t>
            </a:r>
            <a:r>
              <a:rPr lang="en-US" altLang="en-US" sz="1600"/>
              <a:t> HDL </a:t>
            </a:r>
            <a:r>
              <a:rPr lang="en-US" altLang="en-US" sz="1600" err="1"/>
              <a:t>jezika</a:t>
            </a:r>
            <a:r>
              <a:rPr lang="en-US" altLang="en-US" sz="1600"/>
              <a:t> u </a:t>
            </a:r>
            <a:r>
              <a:rPr lang="en-US" altLang="en-US" sz="1600" err="1"/>
              <a:t>verifikaciji</a:t>
            </a:r>
            <a:r>
              <a:rPr lang="en-US" altLang="en-US" sz="1600"/>
              <a:t> </a:t>
            </a:r>
            <a:r>
              <a:rPr lang="en-US" altLang="en-US" sz="1600" err="1"/>
              <a:t>nije</a:t>
            </a:r>
            <a:r>
              <a:rPr lang="en-US" altLang="en-US" sz="1600"/>
              <a:t> </a:t>
            </a:r>
            <a:r>
              <a:rPr lang="en-US" altLang="en-US" sz="1600" err="1"/>
              <a:t>ograničena</a:t>
            </a:r>
            <a:r>
              <a:rPr lang="en-US" altLang="en-US" sz="1600"/>
              <a:t> </a:t>
            </a:r>
            <a:r>
              <a:rPr lang="en-US" altLang="en-US" sz="1600" err="1"/>
              <a:t>samo</a:t>
            </a:r>
            <a:r>
              <a:rPr lang="en-US" altLang="en-US" sz="1600"/>
              <a:t> </a:t>
            </a:r>
            <a:r>
              <a:rPr lang="en-US" altLang="en-US" sz="1600" err="1"/>
              <a:t>na</a:t>
            </a:r>
            <a:r>
              <a:rPr lang="en-US" altLang="en-US" sz="1600"/>
              <a:t> </a:t>
            </a:r>
            <a:r>
              <a:rPr lang="en-US" altLang="en-US" sz="1600" err="1"/>
              <a:t>simulaciju</a:t>
            </a:r>
            <a:r>
              <a:rPr lang="en-US" altLang="en-US" sz="1600"/>
              <a:t> </a:t>
            </a:r>
            <a:r>
              <a:rPr lang="en-US" altLang="en-US" sz="1600" err="1"/>
              <a:t>specifikacije</a:t>
            </a:r>
            <a:r>
              <a:rPr lang="en-US" altLang="en-US" sz="1600"/>
              <a:t> </a:t>
            </a:r>
            <a:r>
              <a:rPr lang="en-US" altLang="en-US" sz="1600" err="1"/>
              <a:t>hardverskog</a:t>
            </a:r>
            <a:r>
              <a:rPr lang="en-US" altLang="en-US" sz="1600"/>
              <a:t> </a:t>
            </a:r>
            <a:r>
              <a:rPr lang="en-US" altLang="en-US" sz="1600" err="1"/>
              <a:t>dizajna</a:t>
            </a:r>
            <a:r>
              <a:rPr lang="en-US" altLang="en-US" sz="1600"/>
              <a:t> (DUV)</a:t>
            </a:r>
            <a:endParaRPr lang="en-US"/>
          </a:p>
          <a:p>
            <a:endParaRPr lang="en-US" altLang="en-US" sz="1600">
              <a:cs typeface="Arial"/>
            </a:endParaRPr>
          </a:p>
          <a:p>
            <a:r>
              <a:rPr lang="en-US" sz="1600" err="1">
                <a:cs typeface="Arial"/>
              </a:rPr>
              <a:t>Moderni</a:t>
            </a:r>
            <a:r>
              <a:rPr lang="en-US" sz="1600">
                <a:cs typeface="Arial"/>
              </a:rPr>
              <a:t> HDL </a:t>
            </a:r>
            <a:r>
              <a:rPr lang="en-US" sz="1600" err="1">
                <a:cs typeface="Arial"/>
              </a:rPr>
              <a:t>jezici</a:t>
            </a:r>
            <a:r>
              <a:rPr lang="en-US" sz="1600">
                <a:cs typeface="Arial"/>
              </a:rPr>
              <a:t> </a:t>
            </a:r>
            <a:r>
              <a:rPr lang="en-US" sz="1600" err="1">
                <a:cs typeface="Arial"/>
              </a:rPr>
              <a:t>takođe</a:t>
            </a:r>
            <a:r>
              <a:rPr lang="en-US" sz="1600">
                <a:cs typeface="Arial"/>
              </a:rPr>
              <a:t> </a:t>
            </a:r>
            <a:r>
              <a:rPr lang="en-US" sz="1600" err="1">
                <a:cs typeface="Arial"/>
              </a:rPr>
              <a:t>uključuju</a:t>
            </a:r>
            <a:r>
              <a:rPr lang="en-US" sz="1600">
                <a:cs typeface="Arial"/>
              </a:rPr>
              <a:t> </a:t>
            </a:r>
            <a:r>
              <a:rPr lang="en-US" sz="1600" err="1">
                <a:cs typeface="Arial"/>
              </a:rPr>
              <a:t>konstrukcije</a:t>
            </a:r>
            <a:r>
              <a:rPr lang="en-US" sz="1600">
                <a:cs typeface="Arial"/>
              </a:rPr>
              <a:t> </a:t>
            </a:r>
            <a:r>
              <a:rPr lang="en-US" sz="1600" err="1">
                <a:cs typeface="Arial"/>
              </a:rPr>
              <a:t>koje</a:t>
            </a:r>
            <a:r>
              <a:rPr lang="en-US" sz="1600">
                <a:cs typeface="Arial"/>
              </a:rPr>
              <a:t> </a:t>
            </a:r>
            <a:r>
              <a:rPr lang="en-US" sz="1600" err="1">
                <a:cs typeface="Arial"/>
              </a:rPr>
              <a:t>podržavaju</a:t>
            </a:r>
            <a:r>
              <a:rPr lang="en-US" sz="1600">
                <a:cs typeface="Arial"/>
              </a:rPr>
              <a:t> </a:t>
            </a:r>
            <a:r>
              <a:rPr lang="en-US" sz="1600" err="1">
                <a:cs typeface="Arial"/>
              </a:rPr>
              <a:t>verifikacione</a:t>
            </a:r>
            <a:r>
              <a:rPr lang="en-US" sz="1600">
                <a:cs typeface="Arial"/>
              </a:rPr>
              <a:t> </a:t>
            </a:r>
            <a:r>
              <a:rPr lang="en-US" sz="1600" err="1">
                <a:cs typeface="Arial"/>
              </a:rPr>
              <a:t>zadatke</a:t>
            </a:r>
            <a:endParaRPr lang="en-US" err="1"/>
          </a:p>
          <a:p>
            <a:r>
              <a:rPr lang="en-US" sz="1600" err="1"/>
              <a:t>Aspekti</a:t>
            </a:r>
            <a:r>
              <a:rPr lang="en-US" sz="1600"/>
              <a:t> </a:t>
            </a:r>
            <a:r>
              <a:rPr lang="en-US" sz="1600" err="1"/>
              <a:t>verifikacije</a:t>
            </a:r>
            <a:r>
              <a:rPr lang="en-US" sz="1600"/>
              <a:t> </a:t>
            </a:r>
            <a:r>
              <a:rPr lang="en-US" sz="1600" err="1"/>
              <a:t>pokrivaju</a:t>
            </a:r>
            <a:r>
              <a:rPr lang="en-US" sz="1600"/>
              <a:t> </a:t>
            </a:r>
            <a:r>
              <a:rPr lang="en-US" sz="1600" err="1"/>
              <a:t>dve</a:t>
            </a:r>
            <a:r>
              <a:rPr lang="en-US" sz="1600"/>
              <a:t> </a:t>
            </a:r>
            <a:r>
              <a:rPr lang="en-US" sz="1600" err="1"/>
              <a:t>različite</a:t>
            </a:r>
            <a:r>
              <a:rPr lang="en-US" sz="1600"/>
              <a:t> </a:t>
            </a:r>
            <a:r>
              <a:rPr lang="en-US" sz="1600" err="1"/>
              <a:t>oblasti</a:t>
            </a:r>
            <a:r>
              <a:rPr lang="en-US" sz="1600"/>
              <a:t>:</a:t>
            </a:r>
            <a:endParaRPr lang="en-US" sz="1600">
              <a:cs typeface="Arial"/>
            </a:endParaRPr>
          </a:p>
          <a:p>
            <a:pPr lvl="1" indent="-188595"/>
            <a:r>
              <a:rPr lang="en-US" sz="1400" err="1"/>
              <a:t>Zapisivanje</a:t>
            </a:r>
            <a:r>
              <a:rPr lang="en-US" sz="1400"/>
              <a:t> </a:t>
            </a:r>
            <a:r>
              <a:rPr lang="en-US" sz="1400" err="1"/>
              <a:t>namere</a:t>
            </a:r>
            <a:r>
              <a:rPr lang="en-US" sz="1400"/>
              <a:t> </a:t>
            </a:r>
            <a:r>
              <a:rPr lang="en-US" sz="1400" err="1"/>
              <a:t>dizajna</a:t>
            </a:r>
            <a:r>
              <a:rPr lang="en-US" sz="1400"/>
              <a:t> (design intent) </a:t>
            </a:r>
            <a:r>
              <a:rPr lang="en-US" sz="1400" err="1"/>
              <a:t>korišćenjem</a:t>
            </a:r>
            <a:r>
              <a:rPr lang="en-US" sz="1400"/>
              <a:t> </a:t>
            </a:r>
            <a:r>
              <a:rPr lang="en-US" sz="1400" b="1" err="1"/>
              <a:t>logičkih</a:t>
            </a:r>
            <a:r>
              <a:rPr lang="en-US" sz="1400" b="1"/>
              <a:t> </a:t>
            </a:r>
            <a:r>
              <a:rPr lang="en-US" sz="1400" b="1" err="1"/>
              <a:t>tvrdnji</a:t>
            </a:r>
            <a:r>
              <a:rPr lang="en-US" sz="1400" b="1"/>
              <a:t> </a:t>
            </a:r>
            <a:r>
              <a:rPr lang="en-US" sz="1400" i="1"/>
              <a:t>(assertions)</a:t>
            </a:r>
            <a:endParaRPr lang="en-US" sz="1400" i="1">
              <a:cs typeface="Arial"/>
            </a:endParaRPr>
          </a:p>
          <a:p>
            <a:pPr lvl="1" indent="-188595"/>
            <a:r>
              <a:rPr lang="en-US" sz="1400"/>
              <a:t>HDL </a:t>
            </a:r>
            <a:r>
              <a:rPr lang="en-US" sz="1400" err="1"/>
              <a:t>funkcionalnosti</a:t>
            </a:r>
            <a:r>
              <a:rPr lang="en-US" sz="1400"/>
              <a:t> za </a:t>
            </a:r>
            <a:r>
              <a:rPr lang="en-US" sz="1400" err="1"/>
              <a:t>kreiranje</a:t>
            </a:r>
            <a:r>
              <a:rPr lang="en-US" sz="1400"/>
              <a:t> </a:t>
            </a:r>
            <a:r>
              <a:rPr lang="en-US" sz="1400" err="1"/>
              <a:t>testnih</a:t>
            </a:r>
            <a:r>
              <a:rPr lang="en-US" sz="1400"/>
              <a:t> </a:t>
            </a:r>
            <a:r>
              <a:rPr lang="en-US" sz="1400" err="1"/>
              <a:t>okruženja</a:t>
            </a:r>
            <a:endParaRPr lang="en-US" sz="1400" err="1">
              <a:cs typeface="Arial"/>
            </a:endParaRPr>
          </a:p>
          <a:p>
            <a:r>
              <a:rPr lang="en-US" sz="1600">
                <a:cs typeface="Arial"/>
              </a:rPr>
              <a:t>U </a:t>
            </a:r>
            <a:r>
              <a:rPr lang="en-US" sz="1600" err="1">
                <a:cs typeface="Arial"/>
              </a:rPr>
              <a:t>okviru</a:t>
            </a:r>
            <a:r>
              <a:rPr lang="en-US" sz="1600">
                <a:cs typeface="Arial"/>
              </a:rPr>
              <a:t> </a:t>
            </a:r>
            <a:r>
              <a:rPr lang="en-US" sz="1600" err="1">
                <a:cs typeface="Arial"/>
              </a:rPr>
              <a:t>ovog</a:t>
            </a:r>
            <a:r>
              <a:rPr lang="en-US" sz="1600">
                <a:cs typeface="Arial"/>
              </a:rPr>
              <a:t> </a:t>
            </a:r>
            <a:r>
              <a:rPr lang="en-US" sz="1600" err="1"/>
              <a:t>predavanja</a:t>
            </a:r>
            <a:r>
              <a:rPr lang="en-US" sz="1600"/>
              <a:t> </a:t>
            </a:r>
            <a:r>
              <a:rPr lang="en-US" sz="1600" err="1"/>
              <a:t>fokusiraćemo</a:t>
            </a:r>
            <a:r>
              <a:rPr lang="en-US" sz="1600"/>
              <a:t> se </a:t>
            </a:r>
            <a:r>
              <a:rPr lang="en-US" sz="1600" err="1"/>
              <a:t>isključivo</a:t>
            </a:r>
            <a:r>
              <a:rPr lang="en-US" sz="1600"/>
              <a:t> </a:t>
            </a:r>
            <a:r>
              <a:rPr lang="en-US" sz="1600" err="1"/>
              <a:t>na</a:t>
            </a:r>
            <a:r>
              <a:rPr lang="en-US" sz="1600"/>
              <a:t> </a:t>
            </a:r>
            <a:r>
              <a:rPr lang="en-US" sz="1600" err="1"/>
              <a:t>drugu</a:t>
            </a:r>
            <a:r>
              <a:rPr lang="en-US" sz="1600"/>
              <a:t> oblast</a:t>
            </a:r>
            <a:endParaRPr lang="en-US"/>
          </a:p>
          <a:p>
            <a:endParaRPr lang="en-US" altLang="en-US" sz="1600">
              <a:cs typeface="Arial"/>
            </a:endParaRPr>
          </a:p>
        </p:txBody>
      </p:sp>
    </p:spTree>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5">
            <a:extLst>
              <a:ext uri="{FF2B5EF4-FFF2-40B4-BE49-F238E27FC236}">
                <a16:creationId xmlns:a16="http://schemas.microsoft.com/office/drawing/2014/main" id="{F9A75C92-2CA8-87E3-DC25-0F834CE95C50}"/>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9FBCF02-015D-4004-9D0B-C251E7A5CB9C}" type="slidenum">
              <a:rPr lang="de-DE" altLang="en-US">
                <a:solidFill>
                  <a:schemeClr val="bg1"/>
                </a:solidFill>
              </a:rPr>
              <a:pPr/>
              <a:t>10</a:t>
            </a:fld>
            <a:endParaRPr lang="de-DE" altLang="en-US">
              <a:solidFill>
                <a:schemeClr val="bg1"/>
              </a:solidFill>
            </a:endParaRPr>
          </a:p>
        </p:txBody>
      </p:sp>
      <p:sp>
        <p:nvSpPr>
          <p:cNvPr id="12291" name="Rectangle 4">
            <a:extLst>
              <a:ext uri="{FF2B5EF4-FFF2-40B4-BE49-F238E27FC236}">
                <a16:creationId xmlns:a16="http://schemas.microsoft.com/office/drawing/2014/main" id="{746EDC26-72F4-DF92-80F4-A579033C7A6A}"/>
              </a:ext>
            </a:extLst>
          </p:cNvPr>
          <p:cNvSpPr>
            <a:spLocks noGrp="1" noChangeArrowheads="1"/>
          </p:cNvSpPr>
          <p:nvPr>
            <p:ph type="title"/>
          </p:nvPr>
        </p:nvSpPr>
        <p:spPr/>
        <p:txBody>
          <a:bodyPr/>
          <a:lstStyle/>
          <a:p>
            <a:pPr eaLnBrk="1" hangingPunct="1"/>
            <a:r>
              <a:rPr lang="en-US" altLang="en-US"/>
              <a:t>HDL </a:t>
            </a:r>
            <a:r>
              <a:rPr lang="en-US" altLang="en-US" err="1"/>
              <a:t>testna</a:t>
            </a:r>
            <a:r>
              <a:rPr lang="en-US" altLang="en-US"/>
              <a:t> </a:t>
            </a:r>
            <a:r>
              <a:rPr lang="en-US" altLang="en-US" err="1"/>
              <a:t>okruženja</a:t>
            </a:r>
            <a:r>
              <a:rPr lang="en-US" altLang="en-US"/>
              <a:t> I</a:t>
            </a:r>
          </a:p>
        </p:txBody>
      </p:sp>
      <p:sp>
        <p:nvSpPr>
          <p:cNvPr id="12292" name="Rectangle 5">
            <a:extLst>
              <a:ext uri="{FF2B5EF4-FFF2-40B4-BE49-F238E27FC236}">
                <a16:creationId xmlns:a16="http://schemas.microsoft.com/office/drawing/2014/main" id="{C3325876-6422-C050-CE43-3BB4F2B0C2CB}"/>
              </a:ext>
            </a:extLst>
          </p:cNvPr>
          <p:cNvSpPr>
            <a:spLocks noGrp="1" noChangeArrowheads="1"/>
          </p:cNvSpPr>
          <p:nvPr>
            <p:ph type="body" sz="half" idx="1"/>
          </p:nvPr>
        </p:nvSpPr>
        <p:spPr/>
        <p:txBody>
          <a:bodyPr/>
          <a:lstStyle/>
          <a:p>
            <a:r>
              <a:rPr lang="en-US" altLang="en-US" sz="1400" err="1"/>
              <a:t>Testno</a:t>
            </a:r>
            <a:r>
              <a:rPr lang="en-US" altLang="en-US" sz="1400"/>
              <a:t> </a:t>
            </a:r>
            <a:r>
              <a:rPr lang="en-US" altLang="en-US" sz="1400" err="1"/>
              <a:t>okruženje</a:t>
            </a:r>
            <a:r>
              <a:rPr lang="en-US" altLang="en-US" sz="1400"/>
              <a:t> za </a:t>
            </a:r>
            <a:r>
              <a:rPr lang="en-US" altLang="en-US" sz="1400" err="1"/>
              <a:t>dati</a:t>
            </a:r>
            <a:r>
              <a:rPr lang="en-US" altLang="en-US" sz="1400"/>
              <a:t> </a:t>
            </a:r>
            <a:r>
              <a:rPr lang="en-US" altLang="en-US" sz="1400" err="1"/>
              <a:t>dizajn</a:t>
            </a:r>
            <a:r>
              <a:rPr lang="en-US" altLang="en-US" sz="1400"/>
              <a:t> </a:t>
            </a:r>
            <a:r>
              <a:rPr lang="en-US" altLang="en-US" sz="1400" err="1"/>
              <a:t>ima</a:t>
            </a:r>
            <a:r>
              <a:rPr lang="en-US" altLang="en-US" sz="1400"/>
              <a:t> </a:t>
            </a:r>
            <a:r>
              <a:rPr lang="en-US" altLang="en-US" sz="1400" err="1"/>
              <a:t>dva</a:t>
            </a:r>
            <a:r>
              <a:rPr lang="en-US" altLang="en-US" sz="1400"/>
              <a:t> </a:t>
            </a:r>
            <a:r>
              <a:rPr lang="en-US" altLang="en-US" sz="1400" err="1"/>
              <a:t>osnovna</a:t>
            </a:r>
            <a:r>
              <a:rPr lang="en-US" altLang="en-US" sz="1400"/>
              <a:t> </a:t>
            </a:r>
            <a:r>
              <a:rPr lang="en-US" altLang="en-US" sz="1400" err="1"/>
              <a:t>zadatka</a:t>
            </a:r>
            <a:r>
              <a:rPr lang="en-US" altLang="en-US" sz="1400"/>
              <a:t> (</a:t>
            </a:r>
            <a:r>
              <a:rPr lang="en-US" altLang="en-US" sz="1400" err="1"/>
              <a:t>gornja</a:t>
            </a:r>
            <a:r>
              <a:rPr lang="en-US" altLang="en-US" sz="1400"/>
              <a:t> </a:t>
            </a:r>
            <a:r>
              <a:rPr lang="en-US" altLang="en-US" sz="1400" err="1"/>
              <a:t>slika</a:t>
            </a:r>
            <a:r>
              <a:rPr lang="en-US" altLang="en-US" sz="1400"/>
              <a:t>):</a:t>
            </a:r>
            <a:endParaRPr lang="en-US"/>
          </a:p>
          <a:p>
            <a:pPr lvl="1" indent="-188595">
              <a:buFont typeface="Courier New" panose="05000000000000000000" pitchFamily="2" charset="2"/>
              <a:buChar char="o"/>
            </a:pPr>
            <a:r>
              <a:rPr lang="en-US" sz="1400" err="1"/>
              <a:t>Generisanje</a:t>
            </a:r>
            <a:r>
              <a:rPr lang="en-US" sz="1400"/>
              <a:t> </a:t>
            </a:r>
            <a:r>
              <a:rPr lang="en-US" sz="1400" err="1"/>
              <a:t>stimulusa</a:t>
            </a:r>
            <a:r>
              <a:rPr lang="en-US" sz="1400"/>
              <a:t> </a:t>
            </a:r>
            <a:r>
              <a:rPr lang="en-US" sz="1400" err="1"/>
              <a:t>na</a:t>
            </a:r>
            <a:r>
              <a:rPr lang="en-US" sz="1400"/>
              <a:t> </a:t>
            </a:r>
            <a:r>
              <a:rPr lang="en-US" sz="1400" err="1"/>
              <a:t>primarnim</a:t>
            </a:r>
            <a:r>
              <a:rPr lang="en-US" sz="1400"/>
              <a:t> </a:t>
            </a:r>
            <a:r>
              <a:rPr lang="en-US" sz="1400" err="1"/>
              <a:t>ulazima</a:t>
            </a:r>
            <a:r>
              <a:rPr lang="en-US" sz="1400"/>
              <a:t> </a:t>
            </a:r>
            <a:r>
              <a:rPr lang="en-US" sz="1400" err="1"/>
              <a:t>dizajna</a:t>
            </a:r>
            <a:r>
              <a:rPr lang="en-US" sz="1400"/>
              <a:t> </a:t>
            </a:r>
            <a:r>
              <a:rPr lang="en-US" sz="1400" err="1"/>
              <a:t>pomoću</a:t>
            </a:r>
            <a:r>
              <a:rPr lang="en-US" sz="1400"/>
              <a:t> </a:t>
            </a:r>
            <a:r>
              <a:rPr lang="en-US" sz="1400" err="1"/>
              <a:t>drajvera</a:t>
            </a:r>
            <a:r>
              <a:rPr lang="en-US" sz="1400"/>
              <a:t> (drivers)</a:t>
            </a:r>
            <a:endParaRPr lang="en-US" sz="1400">
              <a:cs typeface="Arial"/>
            </a:endParaRPr>
          </a:p>
          <a:p>
            <a:pPr lvl="1" indent="-188595">
              <a:buFont typeface="Courier New" panose="05000000000000000000" pitchFamily="2" charset="2"/>
              <a:buChar char="o"/>
            </a:pPr>
            <a:r>
              <a:rPr lang="en-US" sz="1400"/>
              <a:t>Provera </a:t>
            </a:r>
            <a:r>
              <a:rPr lang="en-US" sz="1400" err="1"/>
              <a:t>interfejsa</a:t>
            </a:r>
            <a:r>
              <a:rPr lang="en-US" sz="1400"/>
              <a:t> </a:t>
            </a:r>
            <a:r>
              <a:rPr lang="en-US" sz="1400" err="1"/>
              <a:t>i</a:t>
            </a:r>
            <a:r>
              <a:rPr lang="en-US" sz="1400"/>
              <a:t> </a:t>
            </a:r>
            <a:r>
              <a:rPr lang="en-US" sz="1400" err="1"/>
              <a:t>unutrašnjeg</a:t>
            </a:r>
            <a:r>
              <a:rPr lang="en-US" sz="1400"/>
              <a:t> </a:t>
            </a:r>
            <a:r>
              <a:rPr lang="en-US" sz="1400" err="1"/>
              <a:t>stanja</a:t>
            </a:r>
            <a:r>
              <a:rPr lang="en-US" sz="1400"/>
              <a:t> </a:t>
            </a:r>
            <a:r>
              <a:rPr lang="en-US" sz="1400" err="1"/>
              <a:t>dizajna</a:t>
            </a:r>
            <a:endParaRPr lang="en-US" sz="1400">
              <a:cs typeface="Arial"/>
            </a:endParaRPr>
          </a:p>
          <a:p>
            <a:endParaRPr lang="en-US" sz="1400">
              <a:cs typeface="Arial"/>
            </a:endParaRPr>
          </a:p>
          <a:p>
            <a:r>
              <a:rPr lang="en-US" sz="1400">
                <a:cs typeface="Arial"/>
              </a:rPr>
              <a:t>Dobra je </a:t>
            </a:r>
            <a:r>
              <a:rPr lang="en-US" sz="1400" err="1">
                <a:cs typeface="Arial"/>
              </a:rPr>
              <a:t>praksa</a:t>
            </a:r>
            <a:r>
              <a:rPr lang="en-US" sz="1400">
                <a:cs typeface="Arial"/>
              </a:rPr>
              <a:t> da se </a:t>
            </a:r>
            <a:r>
              <a:rPr lang="en-US" sz="1400" err="1">
                <a:cs typeface="Arial"/>
              </a:rPr>
              <a:t>testno</a:t>
            </a:r>
            <a:r>
              <a:rPr lang="en-US" sz="1400">
                <a:cs typeface="Arial"/>
              </a:rPr>
              <a:t> </a:t>
            </a:r>
            <a:r>
              <a:rPr lang="en-US" sz="1400" err="1">
                <a:cs typeface="Arial"/>
              </a:rPr>
              <a:t>okruženje</a:t>
            </a:r>
            <a:r>
              <a:rPr lang="en-US" sz="1400">
                <a:cs typeface="Arial"/>
              </a:rPr>
              <a:t> </a:t>
            </a:r>
            <a:r>
              <a:rPr lang="en-US" sz="1400" err="1"/>
              <a:t>podeli</a:t>
            </a:r>
            <a:r>
              <a:rPr lang="en-US" sz="1400"/>
              <a:t> </a:t>
            </a:r>
            <a:r>
              <a:rPr lang="en-US" sz="1400" err="1"/>
              <a:t>na</a:t>
            </a:r>
            <a:r>
              <a:rPr lang="en-US" sz="1400"/>
              <a:t> </a:t>
            </a:r>
            <a:r>
              <a:rPr lang="en-US" sz="1400" err="1"/>
              <a:t>najmanje</a:t>
            </a:r>
            <a:r>
              <a:rPr lang="en-US" sz="1400"/>
              <a:t> </a:t>
            </a:r>
            <a:r>
              <a:rPr lang="en-US" sz="1400" err="1"/>
              <a:t>dve</a:t>
            </a:r>
            <a:r>
              <a:rPr lang="en-US" sz="1400"/>
              <a:t> </a:t>
            </a:r>
            <a:r>
              <a:rPr lang="en-US" sz="1400" err="1"/>
              <a:t>particije</a:t>
            </a:r>
            <a:r>
              <a:rPr lang="en-US" sz="1400"/>
              <a:t> u </a:t>
            </a:r>
            <a:r>
              <a:rPr lang="en-US" sz="1400" err="1"/>
              <a:t>skladu</a:t>
            </a:r>
            <a:r>
              <a:rPr lang="en-US" sz="1400"/>
              <a:t> </a:t>
            </a:r>
            <a:r>
              <a:rPr lang="en-US" sz="1400" err="1"/>
              <a:t>sa</a:t>
            </a:r>
            <a:r>
              <a:rPr lang="en-US" sz="1400"/>
              <a:t> </a:t>
            </a:r>
            <a:r>
              <a:rPr lang="en-US" sz="1400" err="1"/>
              <a:t>ovim</a:t>
            </a:r>
            <a:r>
              <a:rPr lang="en-US" sz="1400"/>
              <a:t> </a:t>
            </a:r>
            <a:r>
              <a:rPr lang="en-US" sz="1400" err="1"/>
              <a:t>osnovnim</a:t>
            </a:r>
            <a:r>
              <a:rPr lang="en-US" sz="1400"/>
              <a:t> </a:t>
            </a:r>
            <a:r>
              <a:rPr lang="en-US" sz="1400" err="1"/>
              <a:t>zadacima</a:t>
            </a:r>
            <a:endParaRPr lang="en-US">
              <a:cs typeface="Arial"/>
            </a:endParaRPr>
          </a:p>
          <a:p>
            <a:endParaRPr lang="en-US" sz="1400">
              <a:cs typeface="Arial"/>
            </a:endParaRPr>
          </a:p>
          <a:p>
            <a:r>
              <a:rPr lang="en-US" sz="1400" err="1"/>
              <a:t>Ponovna</a:t>
            </a:r>
            <a:r>
              <a:rPr lang="en-US" sz="1400"/>
              <a:t> </a:t>
            </a:r>
            <a:r>
              <a:rPr lang="en-US" sz="1400" err="1"/>
              <a:t>upotreba</a:t>
            </a:r>
            <a:r>
              <a:rPr lang="en-US" sz="1400"/>
              <a:t> </a:t>
            </a:r>
            <a:r>
              <a:rPr lang="en-US" sz="1400" err="1"/>
              <a:t>resursa</a:t>
            </a:r>
            <a:r>
              <a:rPr lang="en-US" sz="1400"/>
              <a:t> </a:t>
            </a:r>
            <a:r>
              <a:rPr lang="en-US" sz="1400" err="1"/>
              <a:t>uloženih</a:t>
            </a:r>
            <a:r>
              <a:rPr lang="en-US" sz="1400"/>
              <a:t> u </a:t>
            </a:r>
            <a:r>
              <a:rPr lang="en-US" sz="1400" err="1"/>
              <a:t>komponente</a:t>
            </a:r>
            <a:r>
              <a:rPr lang="en-US" sz="1400"/>
              <a:t> za</a:t>
            </a:r>
            <a:r>
              <a:rPr lang="en-US" sz="1400">
                <a:cs typeface="Arial"/>
              </a:rPr>
              <a:t> </a:t>
            </a:r>
            <a:r>
              <a:rPr lang="en-US" sz="1400" err="1"/>
              <a:t>proveru</a:t>
            </a:r>
            <a:r>
              <a:rPr lang="en-US" sz="1400"/>
              <a:t> </a:t>
            </a:r>
            <a:r>
              <a:rPr lang="en-US" sz="1400" err="1"/>
              <a:t>na</a:t>
            </a:r>
            <a:r>
              <a:rPr lang="en-US" sz="1400"/>
              <a:t> </a:t>
            </a:r>
            <a:r>
              <a:rPr lang="en-US" sz="1400" err="1"/>
              <a:t>interfejsima</a:t>
            </a:r>
            <a:r>
              <a:rPr lang="en-US" sz="1400"/>
              <a:t> </a:t>
            </a:r>
            <a:r>
              <a:rPr lang="en-US" sz="1400" err="1"/>
              <a:t>i</a:t>
            </a:r>
            <a:r>
              <a:rPr lang="en-US" sz="1400"/>
              <a:t> </a:t>
            </a:r>
            <a:r>
              <a:rPr lang="en-US" sz="1400" err="1"/>
              <a:t>unutar</a:t>
            </a:r>
            <a:r>
              <a:rPr lang="en-US" sz="1400"/>
              <a:t> </a:t>
            </a:r>
            <a:r>
              <a:rPr lang="en-US" sz="1400" err="1"/>
              <a:t>samog</a:t>
            </a:r>
            <a:r>
              <a:rPr lang="en-US" sz="1400"/>
              <a:t> </a:t>
            </a:r>
            <a:r>
              <a:rPr lang="en-US" sz="1400" err="1"/>
              <a:t>dizajna</a:t>
            </a:r>
            <a:r>
              <a:rPr lang="en-US" sz="1400"/>
              <a:t> je </a:t>
            </a:r>
            <a:r>
              <a:rPr lang="en-US" sz="1400" err="1"/>
              <a:t>veoma</a:t>
            </a:r>
            <a:r>
              <a:rPr lang="en-US" sz="1400"/>
              <a:t> </a:t>
            </a:r>
            <a:r>
              <a:rPr lang="en-US" sz="1400" err="1"/>
              <a:t>poželjna</a:t>
            </a:r>
            <a:r>
              <a:rPr lang="en-US" sz="1400"/>
              <a:t>, s </a:t>
            </a:r>
            <a:r>
              <a:rPr lang="en-US" sz="1400" err="1"/>
              <a:t>obzirom</a:t>
            </a:r>
            <a:r>
              <a:rPr lang="en-US" sz="1400"/>
              <a:t> </a:t>
            </a:r>
            <a:r>
              <a:rPr lang="en-US" sz="1400" err="1"/>
              <a:t>na</a:t>
            </a:r>
            <a:r>
              <a:rPr lang="en-US" sz="1400"/>
              <a:t> to da se u </a:t>
            </a:r>
            <a:r>
              <a:rPr lang="en-US" sz="1400" err="1"/>
              <a:t>realnim</a:t>
            </a:r>
            <a:r>
              <a:rPr lang="en-US" sz="1400"/>
              <a:t> </a:t>
            </a:r>
            <a:r>
              <a:rPr lang="en-US" sz="1400" err="1"/>
              <a:t>sistemima</a:t>
            </a:r>
            <a:r>
              <a:rPr lang="en-US" sz="1400"/>
              <a:t> </a:t>
            </a:r>
            <a:r>
              <a:rPr lang="en-US" sz="1400" err="1"/>
              <a:t>dizajn</a:t>
            </a:r>
            <a:r>
              <a:rPr lang="en-US" sz="1400"/>
              <a:t> </a:t>
            </a:r>
            <a:r>
              <a:rPr lang="en-US" sz="1400" err="1"/>
              <a:t>povezuje</a:t>
            </a:r>
            <a:r>
              <a:rPr lang="en-US" sz="1400"/>
              <a:t> </a:t>
            </a:r>
            <a:r>
              <a:rPr lang="en-US" sz="1400" err="1"/>
              <a:t>sa</a:t>
            </a:r>
            <a:r>
              <a:rPr lang="en-US" sz="1400"/>
              <a:t> </a:t>
            </a:r>
            <a:r>
              <a:rPr lang="en-US" sz="1400" err="1"/>
              <a:t>interfejsima</a:t>
            </a:r>
            <a:r>
              <a:rPr lang="en-US" sz="1400"/>
              <a:t> </a:t>
            </a:r>
            <a:r>
              <a:rPr lang="en-US" sz="1400" err="1"/>
              <a:t>prethodno</a:t>
            </a:r>
            <a:r>
              <a:rPr lang="en-US" sz="1400"/>
              <a:t> </a:t>
            </a:r>
            <a:r>
              <a:rPr lang="en-US" sz="1400" err="1"/>
              <a:t>samostalno</a:t>
            </a:r>
            <a:r>
              <a:rPr lang="en-US" sz="1400"/>
              <a:t> </a:t>
            </a:r>
            <a:r>
              <a:rPr lang="en-US" sz="1400" err="1"/>
              <a:t>verifikovanih</a:t>
            </a:r>
            <a:r>
              <a:rPr lang="en-US" sz="1400"/>
              <a:t> </a:t>
            </a:r>
            <a:r>
              <a:rPr lang="en-US" sz="1400" err="1"/>
              <a:t>jedinica</a:t>
            </a:r>
            <a:endParaRPr lang="en-US">
              <a:cs typeface="Arial"/>
            </a:endParaRPr>
          </a:p>
          <a:p>
            <a:endParaRPr lang="en-US" sz="1400"/>
          </a:p>
          <a:p>
            <a:r>
              <a:rPr lang="en-US" sz="1400"/>
              <a:t>Na </a:t>
            </a:r>
            <a:r>
              <a:rPr lang="en-US" sz="1400" err="1"/>
              <a:t>gornjoj</a:t>
            </a:r>
            <a:r>
              <a:rPr lang="en-US" sz="1400"/>
              <a:t> </a:t>
            </a:r>
            <a:r>
              <a:rPr lang="en-US" sz="1400" err="1"/>
              <a:t>slici</a:t>
            </a:r>
            <a:r>
              <a:rPr lang="en-US" sz="1400"/>
              <a:t>, </a:t>
            </a:r>
            <a:r>
              <a:rPr lang="en-US" sz="1400" err="1"/>
              <a:t>drajver</a:t>
            </a:r>
            <a:r>
              <a:rPr lang="en-US" sz="1400"/>
              <a:t> je </a:t>
            </a:r>
            <a:r>
              <a:rPr lang="en-US" sz="1400" err="1"/>
              <a:t>odvojen</a:t>
            </a:r>
            <a:r>
              <a:rPr lang="en-US" sz="1400"/>
              <a:t> od </a:t>
            </a:r>
            <a:r>
              <a:rPr lang="en-US" sz="1400" err="1"/>
              <a:t>komponente</a:t>
            </a:r>
            <a:r>
              <a:rPr lang="en-US" sz="1400"/>
              <a:t> za </a:t>
            </a:r>
            <a:r>
              <a:rPr lang="en-US" sz="1400" err="1"/>
              <a:t>proveru</a:t>
            </a:r>
            <a:r>
              <a:rPr lang="en-US" sz="1400"/>
              <a:t>, </a:t>
            </a:r>
            <a:r>
              <a:rPr lang="en-US" sz="1400" err="1"/>
              <a:t>dok</a:t>
            </a:r>
            <a:r>
              <a:rPr lang="en-US" sz="1400"/>
              <a:t> </a:t>
            </a:r>
            <a:r>
              <a:rPr lang="en-US" sz="1400" err="1"/>
              <a:t>veći</a:t>
            </a:r>
            <a:r>
              <a:rPr lang="en-US" sz="1400"/>
              <a:t> model </a:t>
            </a:r>
            <a:r>
              <a:rPr lang="en-US" sz="1400" err="1"/>
              <a:t>na</a:t>
            </a:r>
            <a:r>
              <a:rPr lang="en-US" sz="1400"/>
              <a:t> </a:t>
            </a:r>
            <a:r>
              <a:rPr lang="en-US" sz="1400" err="1"/>
              <a:t>donjoj</a:t>
            </a:r>
            <a:r>
              <a:rPr lang="en-US" sz="1400"/>
              <a:t> </a:t>
            </a:r>
            <a:r>
              <a:rPr lang="en-US" sz="1400" err="1"/>
              <a:t>slici</a:t>
            </a:r>
            <a:r>
              <a:rPr lang="en-US" sz="1400"/>
              <a:t> </a:t>
            </a:r>
            <a:r>
              <a:rPr lang="en-US" sz="1400" err="1"/>
              <a:t>i</a:t>
            </a:r>
            <a:r>
              <a:rPr lang="en-US" sz="1400"/>
              <a:t> </a:t>
            </a:r>
            <a:r>
              <a:rPr lang="en-US" sz="1400" err="1"/>
              <a:t>dalje</a:t>
            </a:r>
            <a:r>
              <a:rPr lang="en-US" sz="1400"/>
              <a:t> </a:t>
            </a:r>
            <a:r>
              <a:rPr lang="en-US" sz="1400" err="1"/>
              <a:t>sadrži</a:t>
            </a:r>
            <a:r>
              <a:rPr lang="en-US" sz="1400"/>
              <a:t> </a:t>
            </a:r>
            <a:r>
              <a:rPr lang="en-US" sz="1400" err="1"/>
              <a:t>komponente</a:t>
            </a:r>
            <a:r>
              <a:rPr lang="en-US" sz="1400"/>
              <a:t> za </a:t>
            </a:r>
            <a:r>
              <a:rPr lang="en-US" sz="1400" err="1"/>
              <a:t>proveru</a:t>
            </a:r>
            <a:r>
              <a:rPr lang="en-US" sz="1400"/>
              <a:t> </a:t>
            </a:r>
            <a:r>
              <a:rPr lang="en-US" sz="1400" err="1"/>
              <a:t>funkcionalnih</a:t>
            </a:r>
            <a:r>
              <a:rPr lang="en-US" sz="1400"/>
              <a:t> </a:t>
            </a:r>
            <a:r>
              <a:rPr lang="en-US" sz="1400" err="1"/>
              <a:t>jedinica</a:t>
            </a:r>
            <a:r>
              <a:rPr lang="en-US" sz="1400"/>
              <a:t>, </a:t>
            </a:r>
            <a:r>
              <a:rPr lang="en-US" sz="1400" err="1"/>
              <a:t>ali</a:t>
            </a:r>
            <a:r>
              <a:rPr lang="en-US" sz="1400"/>
              <a:t> </a:t>
            </a:r>
            <a:r>
              <a:rPr lang="en-US" sz="1400" err="1"/>
              <a:t>su</a:t>
            </a:r>
            <a:r>
              <a:rPr lang="en-US" sz="1400"/>
              <a:t> </a:t>
            </a:r>
            <a:r>
              <a:rPr lang="en-US" sz="1400" err="1"/>
              <a:t>drajveri</a:t>
            </a:r>
            <a:r>
              <a:rPr lang="en-US" sz="1400"/>
              <a:t> </a:t>
            </a:r>
            <a:r>
              <a:rPr lang="en-US" sz="1400" err="1"/>
              <a:t>zamenjeni</a:t>
            </a:r>
            <a:r>
              <a:rPr lang="en-US" sz="1400"/>
              <a:t> </a:t>
            </a:r>
            <a:r>
              <a:rPr lang="en-US" sz="1400" err="1"/>
              <a:t>susednim</a:t>
            </a:r>
            <a:r>
              <a:rPr lang="en-US" sz="1400"/>
              <a:t> </a:t>
            </a:r>
            <a:r>
              <a:rPr lang="en-US" sz="1400" err="1"/>
              <a:t>realnim</a:t>
            </a:r>
            <a:r>
              <a:rPr lang="en-US" sz="1400"/>
              <a:t> </a:t>
            </a:r>
            <a:r>
              <a:rPr lang="en-US" sz="1400" err="1"/>
              <a:t>delovima</a:t>
            </a:r>
            <a:r>
              <a:rPr lang="en-US" sz="1400"/>
              <a:t> </a:t>
            </a:r>
            <a:r>
              <a:rPr lang="en-US" sz="1400" err="1"/>
              <a:t>dizajna</a:t>
            </a:r>
            <a:endParaRPr lang="en-US" err="1">
              <a:cs typeface="Arial"/>
            </a:endParaRPr>
          </a:p>
          <a:p>
            <a:pPr marL="0" indent="0">
              <a:buNone/>
            </a:pPr>
            <a:br>
              <a:rPr lang="en-US"/>
            </a:br>
            <a:endParaRPr lang="en-US">
              <a:cs typeface="Arial"/>
            </a:endParaRPr>
          </a:p>
          <a:p>
            <a:pPr eaLnBrk="1" hangingPunct="1"/>
            <a:endParaRPr lang="en-US" altLang="en-US" sz="1400"/>
          </a:p>
        </p:txBody>
      </p:sp>
      <p:pic>
        <p:nvPicPr>
          <p:cNvPr id="12293" name="Picture 8">
            <a:extLst>
              <a:ext uri="{FF2B5EF4-FFF2-40B4-BE49-F238E27FC236}">
                <a16:creationId xmlns:a16="http://schemas.microsoft.com/office/drawing/2014/main" id="{AA6D35CF-3C6E-C242-F61A-2C8D41D60D7B}"/>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126038" y="1244600"/>
            <a:ext cx="3021012" cy="1025525"/>
          </a:xfrm>
          <a:noFill/>
          <a:extLst>
            <a:ext uri="{91240B29-F687-4F45-9708-019B960494DF}">
              <a14:hiddenLine xmlns:a14="http://schemas.microsoft.com/office/drawing/2010/main" w="12700">
                <a:solidFill>
                  <a:schemeClr val="tx1"/>
                </a:solidFill>
                <a:miter lim="800000"/>
                <a:headEnd/>
                <a:tailEnd/>
              </a14:hiddenLine>
            </a:ext>
          </a:extLst>
        </p:spPr>
      </p:pic>
      <p:pic>
        <p:nvPicPr>
          <p:cNvPr id="12294" name="Picture 9">
            <a:extLst>
              <a:ext uri="{FF2B5EF4-FFF2-40B4-BE49-F238E27FC236}">
                <a16:creationId xmlns:a16="http://schemas.microsoft.com/office/drawing/2014/main" id="{8069CF13-45EE-3628-0B21-9501D8C1A3DF}"/>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4556125" y="3370263"/>
            <a:ext cx="4486275" cy="857250"/>
          </a:xfrm>
          <a:noFill/>
          <a:extLst>
            <a:ext uri="{91240B29-F687-4F45-9708-019B960494DF}">
              <a14:hiddenLine xmlns:a14="http://schemas.microsoft.com/office/drawing/2010/main" w="12700">
                <a:solidFill>
                  <a:schemeClr val="tx1"/>
                </a:solidFill>
                <a:miter lim="800000"/>
                <a:headEnd/>
                <a:tailEnd/>
              </a14:hiddenLine>
            </a:ext>
          </a:extLst>
        </p:spPr>
      </p:pic>
      <p:sp>
        <p:nvSpPr>
          <p:cNvPr id="12295" name="Rectangle 10">
            <a:extLst>
              <a:ext uri="{FF2B5EF4-FFF2-40B4-BE49-F238E27FC236}">
                <a16:creationId xmlns:a16="http://schemas.microsoft.com/office/drawing/2014/main" id="{B9616BC1-93D2-2F99-BC91-3749FD0A0281}"/>
              </a:ext>
            </a:extLst>
          </p:cNvPr>
          <p:cNvSpPr>
            <a:spLocks noChangeArrowheads="1"/>
          </p:cNvSpPr>
          <p:nvPr/>
        </p:nvSpPr>
        <p:spPr bwMode="auto">
          <a:xfrm>
            <a:off x="4572000" y="4252913"/>
            <a:ext cx="45720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a:latin typeface="Arial"/>
                <a:cs typeface="Arial"/>
              </a:rPr>
              <a:t>Primer </a:t>
            </a:r>
            <a:r>
              <a:rPr lang="en-US" sz="1000" err="1">
                <a:latin typeface="Arial"/>
                <a:cs typeface="Arial"/>
              </a:rPr>
              <a:t>ponovne</a:t>
            </a:r>
            <a:r>
              <a:rPr lang="en-US" sz="1000">
                <a:latin typeface="Arial"/>
                <a:cs typeface="Arial"/>
              </a:rPr>
              <a:t> </a:t>
            </a:r>
            <a:r>
              <a:rPr lang="en-US" sz="1000" err="1">
                <a:latin typeface="Arial"/>
                <a:cs typeface="Arial"/>
              </a:rPr>
              <a:t>upotrebe</a:t>
            </a:r>
            <a:r>
              <a:rPr lang="en-US" sz="1000">
                <a:latin typeface="Arial"/>
                <a:cs typeface="Arial"/>
              </a:rPr>
              <a:t> </a:t>
            </a:r>
            <a:r>
              <a:rPr lang="en-US" sz="1000" err="1">
                <a:latin typeface="Arial"/>
                <a:cs typeface="Arial"/>
              </a:rPr>
              <a:t>testnog</a:t>
            </a:r>
            <a:r>
              <a:rPr lang="en-US" sz="1000">
                <a:latin typeface="Arial"/>
                <a:cs typeface="Arial"/>
              </a:rPr>
              <a:t> </a:t>
            </a:r>
            <a:r>
              <a:rPr lang="en-US" sz="1000" err="1">
                <a:latin typeface="Arial"/>
                <a:cs typeface="Arial"/>
              </a:rPr>
              <a:t>okruženja</a:t>
            </a:r>
            <a:r>
              <a:rPr lang="en-US" sz="1000">
                <a:latin typeface="Arial"/>
                <a:cs typeface="Arial"/>
              </a:rPr>
              <a:t> u </a:t>
            </a:r>
            <a:r>
              <a:rPr lang="en-US" sz="1000" err="1">
                <a:latin typeface="Arial"/>
                <a:cs typeface="Arial"/>
              </a:rPr>
              <a:t>jeziku</a:t>
            </a:r>
            <a:r>
              <a:rPr lang="en-US" sz="1000">
                <a:latin typeface="Arial"/>
                <a:cs typeface="Arial"/>
              </a:rPr>
              <a:t> za </a:t>
            </a:r>
            <a:r>
              <a:rPr lang="en-US" sz="1000" err="1">
                <a:latin typeface="Arial"/>
                <a:cs typeface="Arial"/>
              </a:rPr>
              <a:t>opis</a:t>
            </a:r>
            <a:r>
              <a:rPr lang="en-US" sz="1000">
                <a:latin typeface="Arial"/>
                <a:cs typeface="Arial"/>
              </a:rPr>
              <a:t> </a:t>
            </a:r>
            <a:r>
              <a:rPr lang="en-US" sz="1000" err="1">
                <a:latin typeface="Arial"/>
                <a:cs typeface="Arial"/>
              </a:rPr>
              <a:t>hardvera</a:t>
            </a:r>
            <a:endParaRPr lang="en-US" err="1"/>
          </a:p>
          <a:p>
            <a:r>
              <a:rPr lang="en-US" sz="1000" err="1">
                <a:latin typeface="Arial"/>
                <a:cs typeface="Arial"/>
              </a:rPr>
              <a:t>Integracijom</a:t>
            </a:r>
            <a:r>
              <a:rPr lang="en-US" sz="1000">
                <a:latin typeface="Arial"/>
                <a:cs typeface="Arial"/>
              </a:rPr>
              <a:t> Design1 </a:t>
            </a:r>
            <a:r>
              <a:rPr lang="en-US" sz="1000" err="1">
                <a:latin typeface="Arial"/>
                <a:cs typeface="Arial"/>
              </a:rPr>
              <a:t>i</a:t>
            </a:r>
            <a:r>
              <a:rPr lang="en-US" sz="1000">
                <a:latin typeface="Arial"/>
                <a:cs typeface="Arial"/>
              </a:rPr>
              <a:t> Design2 u </a:t>
            </a:r>
            <a:r>
              <a:rPr lang="en-US" sz="1000" err="1">
                <a:latin typeface="Arial"/>
                <a:cs typeface="Arial"/>
              </a:rPr>
              <a:t>veći</a:t>
            </a:r>
            <a:r>
              <a:rPr lang="en-US" sz="1000">
                <a:latin typeface="Arial"/>
                <a:cs typeface="Arial"/>
              </a:rPr>
              <a:t> DUV, </a:t>
            </a:r>
            <a:r>
              <a:rPr lang="en-US" sz="1000" err="1">
                <a:latin typeface="Arial"/>
                <a:cs typeface="Arial"/>
              </a:rPr>
              <a:t>cilj</a:t>
            </a:r>
            <a:r>
              <a:rPr lang="en-US" sz="1000">
                <a:latin typeface="Arial"/>
                <a:cs typeface="Arial"/>
              </a:rPr>
              <a:t> je </a:t>
            </a:r>
            <a:r>
              <a:rPr lang="en-US" sz="1000" err="1">
                <a:latin typeface="Arial"/>
                <a:cs typeface="Arial"/>
              </a:rPr>
              <a:t>ponovna</a:t>
            </a:r>
            <a:r>
              <a:rPr lang="en-US" sz="1000">
                <a:latin typeface="Arial"/>
                <a:cs typeface="Arial"/>
              </a:rPr>
              <a:t> </a:t>
            </a:r>
            <a:r>
              <a:rPr lang="en-US" sz="1000" err="1">
                <a:latin typeface="Arial"/>
                <a:cs typeface="Arial"/>
              </a:rPr>
              <a:t>upotreba</a:t>
            </a:r>
            <a:r>
              <a:rPr lang="en-US" sz="1000">
                <a:latin typeface="Arial"/>
                <a:cs typeface="Arial"/>
              </a:rPr>
              <a:t> </a:t>
            </a:r>
            <a:r>
              <a:rPr lang="en-US" sz="1000" err="1">
                <a:latin typeface="Arial"/>
                <a:cs typeface="Arial"/>
              </a:rPr>
              <a:t>što</a:t>
            </a:r>
            <a:r>
              <a:rPr lang="en-US" sz="1000">
                <a:latin typeface="Arial"/>
                <a:cs typeface="Arial"/>
              </a:rPr>
              <a:t> </a:t>
            </a:r>
            <a:r>
              <a:rPr lang="en-US" sz="1000" err="1">
                <a:latin typeface="Arial"/>
                <a:cs typeface="Arial"/>
              </a:rPr>
              <a:t>većeg</a:t>
            </a:r>
            <a:r>
              <a:rPr lang="en-US" sz="1000">
                <a:latin typeface="Arial"/>
                <a:cs typeface="Arial"/>
              </a:rPr>
              <a:t> dela </a:t>
            </a:r>
            <a:r>
              <a:rPr lang="en-US" sz="1000" err="1">
                <a:latin typeface="Arial"/>
                <a:cs typeface="Arial"/>
              </a:rPr>
              <a:t>simulacionog</a:t>
            </a:r>
            <a:r>
              <a:rPr lang="en-US" sz="1000">
                <a:latin typeface="Arial"/>
                <a:cs typeface="Arial"/>
              </a:rPr>
              <a:t> </a:t>
            </a:r>
            <a:r>
              <a:rPr lang="en-US" sz="1000" err="1">
                <a:latin typeface="Arial"/>
                <a:cs typeface="Arial"/>
              </a:rPr>
              <a:t>okruženja</a:t>
            </a:r>
            <a:r>
              <a:rPr lang="en-US" sz="1000">
                <a:latin typeface="Arial"/>
                <a:cs typeface="Arial"/>
              </a:rPr>
              <a:t> </a:t>
            </a:r>
            <a:r>
              <a:rPr lang="en-US" sz="1000" err="1">
                <a:latin typeface="Arial"/>
                <a:cs typeface="Arial"/>
              </a:rPr>
              <a:t>koje</a:t>
            </a:r>
            <a:r>
              <a:rPr lang="en-US" sz="1000">
                <a:latin typeface="Arial"/>
                <a:cs typeface="Arial"/>
              </a:rPr>
              <a:t> je </a:t>
            </a:r>
            <a:r>
              <a:rPr lang="en-US" sz="1000" err="1">
                <a:latin typeface="Arial"/>
                <a:cs typeface="Arial"/>
              </a:rPr>
              <a:t>korišćeno</a:t>
            </a:r>
            <a:r>
              <a:rPr lang="en-US" sz="1000">
                <a:latin typeface="Arial"/>
                <a:cs typeface="Arial"/>
              </a:rPr>
              <a:t> za </a:t>
            </a:r>
            <a:r>
              <a:rPr lang="en-US" sz="1000" err="1">
                <a:latin typeface="Arial"/>
                <a:cs typeface="Arial"/>
              </a:rPr>
              <a:t>njihovu</a:t>
            </a:r>
            <a:r>
              <a:rPr lang="en-US" sz="1000">
                <a:latin typeface="Arial"/>
                <a:cs typeface="Arial"/>
              </a:rPr>
              <a:t> </a:t>
            </a:r>
            <a:r>
              <a:rPr lang="en-US" sz="1000" err="1">
                <a:latin typeface="Arial"/>
                <a:cs typeface="Arial"/>
              </a:rPr>
              <a:t>pojedinačnu</a:t>
            </a:r>
            <a:r>
              <a:rPr lang="en-US" sz="1000">
                <a:latin typeface="Arial"/>
                <a:cs typeface="Arial"/>
              </a:rPr>
              <a:t> </a:t>
            </a:r>
            <a:r>
              <a:rPr lang="en-US" sz="1000" err="1">
                <a:latin typeface="Arial"/>
                <a:cs typeface="Arial"/>
              </a:rPr>
              <a:t>verifikaciju</a:t>
            </a:r>
            <a:r>
              <a:rPr lang="en-US" sz="1000">
                <a:latin typeface="Arial"/>
                <a:cs typeface="Arial"/>
              </a:rPr>
              <a:t>. Dok Design1 </a:t>
            </a:r>
            <a:r>
              <a:rPr lang="en-US" sz="1000" err="1">
                <a:latin typeface="Arial"/>
                <a:cs typeface="Arial"/>
              </a:rPr>
              <a:t>zamenjuje</a:t>
            </a:r>
            <a:r>
              <a:rPr lang="en-US" sz="1000">
                <a:latin typeface="Arial"/>
                <a:cs typeface="Arial"/>
              </a:rPr>
              <a:t> </a:t>
            </a:r>
            <a:r>
              <a:rPr lang="en-US" sz="1000" err="1">
                <a:latin typeface="Arial"/>
                <a:cs typeface="Arial"/>
              </a:rPr>
              <a:t>drajver</a:t>
            </a:r>
            <a:r>
              <a:rPr lang="en-US" sz="1000">
                <a:latin typeface="Arial"/>
                <a:cs typeface="Arial"/>
              </a:rPr>
              <a:t> </a:t>
            </a:r>
            <a:r>
              <a:rPr lang="en-US" sz="1000" err="1">
                <a:latin typeface="Arial"/>
                <a:cs typeface="Arial"/>
              </a:rPr>
              <a:t>komponentu</a:t>
            </a:r>
            <a:r>
              <a:rPr lang="en-US" sz="1000">
                <a:latin typeface="Arial"/>
                <a:cs typeface="Arial"/>
              </a:rPr>
              <a:t> za Design2, </a:t>
            </a:r>
            <a:r>
              <a:rPr lang="en-US" sz="1000" err="1">
                <a:latin typeface="Arial"/>
                <a:cs typeface="Arial"/>
              </a:rPr>
              <a:t>sve</a:t>
            </a:r>
            <a:r>
              <a:rPr lang="en-US" sz="1000">
                <a:latin typeface="Arial"/>
                <a:cs typeface="Arial"/>
              </a:rPr>
              <a:t> </a:t>
            </a:r>
            <a:r>
              <a:rPr lang="en-US" sz="1000" err="1">
                <a:latin typeface="Arial"/>
                <a:cs typeface="Arial"/>
              </a:rPr>
              <a:t>komponente</a:t>
            </a:r>
            <a:r>
              <a:rPr lang="en-US" sz="1000">
                <a:latin typeface="Arial"/>
                <a:cs typeface="Arial"/>
              </a:rPr>
              <a:t> za </a:t>
            </a:r>
            <a:r>
              <a:rPr lang="en-US" sz="1000" err="1">
                <a:latin typeface="Arial"/>
                <a:cs typeface="Arial"/>
              </a:rPr>
              <a:t>proveru</a:t>
            </a:r>
            <a:r>
              <a:rPr lang="en-US" sz="1000">
                <a:latin typeface="Arial"/>
                <a:cs typeface="Arial"/>
              </a:rPr>
              <a:t> </a:t>
            </a:r>
            <a:r>
              <a:rPr lang="en-US" sz="1000" err="1">
                <a:latin typeface="Arial"/>
                <a:cs typeface="Arial"/>
              </a:rPr>
              <a:t>ostaju</a:t>
            </a:r>
            <a:r>
              <a:rPr lang="en-US" sz="1000">
                <a:latin typeface="Arial"/>
                <a:cs typeface="Arial"/>
              </a:rPr>
              <a:t> </a:t>
            </a:r>
            <a:r>
              <a:rPr lang="en-US" sz="1000" err="1">
                <a:latin typeface="Arial"/>
                <a:cs typeface="Arial"/>
              </a:rPr>
              <a:t>upotrebljive</a:t>
            </a:r>
            <a:r>
              <a:rPr lang="en-US" sz="1000">
                <a:latin typeface="Arial"/>
                <a:cs typeface="Arial"/>
              </a:rPr>
              <a:t> u </a:t>
            </a:r>
            <a:r>
              <a:rPr lang="en-US" sz="1000" err="1">
                <a:latin typeface="Arial"/>
                <a:cs typeface="Arial"/>
              </a:rPr>
              <a:t>ovoj</a:t>
            </a:r>
            <a:r>
              <a:rPr lang="en-US" sz="1000">
                <a:latin typeface="Arial"/>
                <a:cs typeface="Arial"/>
              </a:rPr>
              <a:t> </a:t>
            </a:r>
            <a:r>
              <a:rPr lang="en-US" sz="1000" err="1">
                <a:latin typeface="Arial"/>
                <a:cs typeface="Arial"/>
              </a:rPr>
              <a:t>konfiguraciji</a:t>
            </a:r>
            <a:r>
              <a:rPr lang="en-US" sz="1000">
                <a:latin typeface="Arial"/>
                <a:cs typeface="Arial"/>
              </a:rPr>
              <a:t>, </a:t>
            </a:r>
            <a:r>
              <a:rPr lang="en-US" sz="1000" err="1">
                <a:latin typeface="Arial"/>
                <a:cs typeface="Arial"/>
              </a:rPr>
              <a:t>kao</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drajver</a:t>
            </a:r>
            <a:r>
              <a:rPr lang="en-US" sz="1000">
                <a:latin typeface="Arial"/>
                <a:cs typeface="Arial"/>
              </a:rPr>
              <a:t> </a:t>
            </a:r>
            <a:r>
              <a:rPr lang="en-US" sz="1000" err="1">
                <a:latin typeface="Arial"/>
                <a:cs typeface="Arial"/>
              </a:rPr>
              <a:t>komponenta</a:t>
            </a:r>
            <a:r>
              <a:rPr lang="en-US" sz="1000">
                <a:latin typeface="Arial"/>
                <a:cs typeface="Arial"/>
              </a:rPr>
              <a:t> za Design1</a:t>
            </a:r>
            <a:endParaRPr lang="en-US">
              <a:latin typeface="Arial"/>
              <a:cs typeface="Arial"/>
            </a:endParaRPr>
          </a:p>
          <a:p>
            <a:endParaRPr lang="en-US" altLang="en-US" sz="1000">
              <a:cs typeface="Arial"/>
            </a:endParaRPr>
          </a:p>
        </p:txBody>
      </p:sp>
      <p:sp>
        <p:nvSpPr>
          <p:cNvPr id="12296" name="Rectangle 11">
            <a:extLst>
              <a:ext uri="{FF2B5EF4-FFF2-40B4-BE49-F238E27FC236}">
                <a16:creationId xmlns:a16="http://schemas.microsoft.com/office/drawing/2014/main" id="{8588A68E-E9C3-FA6F-BA34-F1DC289E5926}"/>
              </a:ext>
            </a:extLst>
          </p:cNvPr>
          <p:cNvSpPr>
            <a:spLocks noChangeArrowheads="1"/>
          </p:cNvSpPr>
          <p:nvPr/>
        </p:nvSpPr>
        <p:spPr bwMode="auto">
          <a:xfrm>
            <a:off x="4597400" y="2287588"/>
            <a:ext cx="41783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latin typeface="Arial"/>
                <a:cs typeface="Arial"/>
              </a:rPr>
              <a:t>Osnovno</a:t>
            </a:r>
            <a:r>
              <a:rPr lang="en-US" sz="1000">
                <a:latin typeface="Arial"/>
                <a:cs typeface="Arial"/>
              </a:rPr>
              <a:t> </a:t>
            </a:r>
            <a:r>
              <a:rPr lang="en-US" sz="1000" err="1">
                <a:latin typeface="Arial"/>
                <a:cs typeface="Arial"/>
              </a:rPr>
              <a:t>testno</a:t>
            </a:r>
            <a:r>
              <a:rPr lang="en-US" sz="1000">
                <a:latin typeface="Arial"/>
                <a:cs typeface="Arial"/>
              </a:rPr>
              <a:t> </a:t>
            </a:r>
            <a:r>
              <a:rPr lang="en-US" sz="1000" err="1">
                <a:latin typeface="Arial"/>
                <a:cs typeface="Arial"/>
              </a:rPr>
              <a:t>okruženje</a:t>
            </a:r>
            <a:r>
              <a:rPr lang="en-US" sz="1000">
                <a:latin typeface="Arial"/>
                <a:cs typeface="Arial"/>
              </a:rPr>
              <a:t> u </a:t>
            </a:r>
            <a:r>
              <a:rPr lang="en-US" sz="1000" err="1">
                <a:latin typeface="Arial"/>
                <a:cs typeface="Arial"/>
              </a:rPr>
              <a:t>jeziku</a:t>
            </a:r>
            <a:r>
              <a:rPr lang="en-US" sz="1000">
                <a:latin typeface="Arial"/>
                <a:cs typeface="Arial"/>
              </a:rPr>
              <a:t> za </a:t>
            </a:r>
            <a:r>
              <a:rPr lang="en-US" sz="1000" err="1">
                <a:latin typeface="Arial"/>
                <a:cs typeface="Arial"/>
              </a:rPr>
              <a:t>opis</a:t>
            </a:r>
            <a:r>
              <a:rPr lang="en-US" sz="1000">
                <a:latin typeface="Arial"/>
                <a:cs typeface="Arial"/>
              </a:rPr>
              <a:t> </a:t>
            </a:r>
            <a:r>
              <a:rPr lang="en-US" sz="1000" err="1">
                <a:latin typeface="Arial"/>
                <a:cs typeface="Arial"/>
              </a:rPr>
              <a:t>hardvera</a:t>
            </a:r>
            <a:r>
              <a:rPr lang="en-US" sz="1000">
                <a:latin typeface="Arial"/>
                <a:cs typeface="Arial"/>
              </a:rPr>
              <a:t> </a:t>
            </a:r>
            <a:r>
              <a:rPr lang="en-US" sz="1000" err="1">
                <a:latin typeface="Arial"/>
                <a:cs typeface="Arial"/>
              </a:rPr>
              <a:t>predstavljeno</a:t>
            </a:r>
            <a:r>
              <a:rPr lang="en-US" sz="1000">
                <a:latin typeface="Arial"/>
                <a:cs typeface="Arial"/>
              </a:rPr>
              <a:t> je </a:t>
            </a:r>
            <a:r>
              <a:rPr lang="en-US" sz="1000" err="1">
                <a:latin typeface="Arial"/>
                <a:cs typeface="Arial"/>
              </a:rPr>
              <a:t>komponentama</a:t>
            </a:r>
            <a:r>
              <a:rPr lang="en-US" sz="1000">
                <a:latin typeface="Arial"/>
                <a:cs typeface="Arial"/>
              </a:rPr>
              <a:t> za </a:t>
            </a:r>
            <a:r>
              <a:rPr lang="en-US" sz="1000" err="1">
                <a:latin typeface="Arial"/>
                <a:cs typeface="Arial"/>
              </a:rPr>
              <a:t>generisanje</a:t>
            </a:r>
            <a:r>
              <a:rPr lang="en-US" sz="1000">
                <a:latin typeface="Arial"/>
                <a:cs typeface="Arial"/>
              </a:rPr>
              <a:t> </a:t>
            </a:r>
            <a:r>
              <a:rPr lang="en-US" sz="1000" err="1">
                <a:latin typeface="Arial"/>
                <a:cs typeface="Arial"/>
              </a:rPr>
              <a:t>stimulusa</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proveru</a:t>
            </a:r>
            <a:r>
              <a:rPr lang="en-US" sz="1000">
                <a:latin typeface="Arial"/>
                <a:cs typeface="Arial"/>
              </a:rPr>
              <a:t> </a:t>
            </a:r>
            <a:r>
              <a:rPr lang="en-US" sz="1000" err="1">
                <a:latin typeface="Arial"/>
                <a:cs typeface="Arial"/>
              </a:rPr>
              <a:t>ispravnosti</a:t>
            </a:r>
            <a:endParaRPr lang="en-US" err="1"/>
          </a:p>
        </p:txBody>
      </p:sp>
    </p:spTree>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a:extLst>
              <a:ext uri="{FF2B5EF4-FFF2-40B4-BE49-F238E27FC236}">
                <a16:creationId xmlns:a16="http://schemas.microsoft.com/office/drawing/2014/main" id="{56C57482-4682-CF69-1A15-8636B5B792B9}"/>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0F3F8DE-19C5-4550-B565-70A153E424DD}" type="slidenum">
              <a:rPr lang="de-DE" altLang="en-US">
                <a:solidFill>
                  <a:schemeClr val="bg1"/>
                </a:solidFill>
              </a:rPr>
              <a:pPr/>
              <a:t>11</a:t>
            </a:fld>
            <a:endParaRPr lang="de-DE" altLang="en-US">
              <a:solidFill>
                <a:schemeClr val="bg1"/>
              </a:solidFill>
            </a:endParaRPr>
          </a:p>
        </p:txBody>
      </p:sp>
      <p:sp>
        <p:nvSpPr>
          <p:cNvPr id="13315" name="Rectangle 2">
            <a:extLst>
              <a:ext uri="{FF2B5EF4-FFF2-40B4-BE49-F238E27FC236}">
                <a16:creationId xmlns:a16="http://schemas.microsoft.com/office/drawing/2014/main" id="{9BB49B2B-70DC-0DB0-DF45-36AA04E78DEC}"/>
              </a:ext>
            </a:extLst>
          </p:cNvPr>
          <p:cNvSpPr>
            <a:spLocks noGrp="1" noChangeArrowheads="1"/>
          </p:cNvSpPr>
          <p:nvPr>
            <p:ph type="title"/>
          </p:nvPr>
        </p:nvSpPr>
        <p:spPr/>
        <p:txBody>
          <a:bodyPr/>
          <a:lstStyle/>
          <a:p>
            <a:r>
              <a:rPr lang="en-US"/>
              <a:t>HDL </a:t>
            </a:r>
            <a:r>
              <a:rPr lang="en-US" err="1"/>
              <a:t>testna</a:t>
            </a:r>
            <a:r>
              <a:rPr lang="en-US"/>
              <a:t> </a:t>
            </a:r>
            <a:r>
              <a:rPr lang="en-US" err="1"/>
              <a:t>okruženja</a:t>
            </a:r>
            <a:r>
              <a:rPr lang="en-US" altLang="en-US"/>
              <a:t> II</a:t>
            </a:r>
            <a:endParaRPr lang="en-US"/>
          </a:p>
        </p:txBody>
      </p:sp>
      <p:sp>
        <p:nvSpPr>
          <p:cNvPr id="13316" name="Rectangle 4">
            <a:extLst>
              <a:ext uri="{FF2B5EF4-FFF2-40B4-BE49-F238E27FC236}">
                <a16:creationId xmlns:a16="http://schemas.microsoft.com/office/drawing/2014/main" id="{580CAFEF-0520-B60C-A0C7-B6D873DAFB1B}"/>
              </a:ext>
            </a:extLst>
          </p:cNvPr>
          <p:cNvSpPr>
            <a:spLocks noGrp="1" noChangeArrowheads="1"/>
          </p:cNvSpPr>
          <p:nvPr>
            <p:ph type="body" sz="half" idx="1"/>
          </p:nvPr>
        </p:nvSpPr>
        <p:spPr/>
        <p:txBody>
          <a:bodyPr/>
          <a:lstStyle/>
          <a:p>
            <a:r>
              <a:rPr lang="en-US" altLang="en-US" sz="1400"/>
              <a:t>HDL </a:t>
            </a:r>
            <a:r>
              <a:rPr lang="en-US" altLang="en-US" sz="1400" err="1"/>
              <a:t>kodiranje</a:t>
            </a:r>
            <a:r>
              <a:rPr lang="en-US" altLang="en-US" sz="1400"/>
              <a:t> </a:t>
            </a:r>
            <a:r>
              <a:rPr lang="en-US" altLang="en-US" sz="1400" err="1"/>
              <a:t>drajvera</a:t>
            </a:r>
            <a:r>
              <a:rPr lang="en-US" altLang="en-US" sz="1400"/>
              <a:t> </a:t>
            </a:r>
            <a:r>
              <a:rPr lang="en-US" altLang="en-US" sz="1400" err="1"/>
              <a:t>i</a:t>
            </a:r>
            <a:r>
              <a:rPr lang="en-US" altLang="en-US" sz="1400"/>
              <a:t> </a:t>
            </a:r>
            <a:r>
              <a:rPr lang="en-US" altLang="en-US" sz="1400" err="1"/>
              <a:t>komponenti</a:t>
            </a:r>
            <a:r>
              <a:rPr lang="en-US" altLang="en-US" sz="1400"/>
              <a:t> za </a:t>
            </a:r>
            <a:r>
              <a:rPr lang="en-US" altLang="en-US" sz="1400" err="1"/>
              <a:t>proveru</a:t>
            </a:r>
            <a:r>
              <a:rPr lang="en-US" altLang="en-US" sz="1400"/>
              <a:t> ne mora da </a:t>
            </a:r>
            <a:r>
              <a:rPr lang="en-US" altLang="en-US" sz="1400" err="1"/>
              <a:t>ispunjava</a:t>
            </a:r>
            <a:r>
              <a:rPr lang="en-US" altLang="en-US" sz="1400"/>
              <a:t> </a:t>
            </a:r>
            <a:r>
              <a:rPr lang="en-US" altLang="en-US" sz="1400" err="1"/>
              <a:t>ograničenja</a:t>
            </a:r>
            <a:r>
              <a:rPr lang="en-US" altLang="en-US" sz="1400"/>
              <a:t> </a:t>
            </a:r>
            <a:r>
              <a:rPr lang="en-US" altLang="en-US" sz="1400" err="1"/>
              <a:t>koja</a:t>
            </a:r>
            <a:r>
              <a:rPr lang="en-US" altLang="en-US" sz="1400"/>
              <a:t> </a:t>
            </a:r>
            <a:r>
              <a:rPr lang="en-US" altLang="en-US" sz="1400" err="1"/>
              <a:t>važe</a:t>
            </a:r>
            <a:r>
              <a:rPr lang="en-US" altLang="en-US" sz="1400"/>
              <a:t> za HDL </a:t>
            </a:r>
            <a:r>
              <a:rPr lang="en-US" altLang="en-US" sz="1400" err="1"/>
              <a:t>opis</a:t>
            </a:r>
            <a:r>
              <a:rPr lang="en-US" altLang="en-US" sz="1400"/>
              <a:t> </a:t>
            </a:r>
            <a:r>
              <a:rPr lang="en-US" altLang="en-US" sz="1400" err="1"/>
              <a:t>samog</a:t>
            </a:r>
            <a:r>
              <a:rPr lang="en-US" altLang="en-US" sz="1400"/>
              <a:t> </a:t>
            </a:r>
            <a:r>
              <a:rPr lang="en-US" altLang="en-US" sz="1400" err="1"/>
              <a:t>dizajna</a:t>
            </a:r>
            <a:r>
              <a:rPr lang="en-US" altLang="en-US" sz="1400"/>
              <a:t>, pa je </a:t>
            </a:r>
            <a:r>
              <a:rPr lang="en-US" altLang="en-US" sz="1400" err="1"/>
              <a:t>na</a:t>
            </a:r>
            <a:r>
              <a:rPr lang="en-US" altLang="en-US" sz="1400"/>
              <a:t> </a:t>
            </a:r>
            <a:r>
              <a:rPr lang="en-US" altLang="en-US" sz="1400" err="1"/>
              <a:t>raspolaganju</a:t>
            </a:r>
            <a:r>
              <a:rPr lang="en-US" altLang="en-US" sz="1400"/>
              <a:t> pun </a:t>
            </a:r>
            <a:r>
              <a:rPr lang="en-US" altLang="en-US" sz="1400" err="1"/>
              <a:t>opseg</a:t>
            </a:r>
            <a:r>
              <a:rPr lang="en-US" altLang="en-US" sz="1400"/>
              <a:t> </a:t>
            </a:r>
            <a:r>
              <a:rPr lang="en-US" altLang="en-US" sz="1400" err="1"/>
              <a:t>dostupnih</a:t>
            </a:r>
            <a:r>
              <a:rPr lang="en-US" altLang="en-US" sz="1400"/>
              <a:t> </a:t>
            </a:r>
            <a:r>
              <a:rPr lang="en-US" altLang="en-US" sz="1400" err="1"/>
              <a:t>konstrukcija</a:t>
            </a:r>
            <a:r>
              <a:rPr lang="en-US" altLang="en-US" sz="1400"/>
              <a:t> </a:t>
            </a:r>
            <a:r>
              <a:rPr lang="en-US" altLang="en-US" sz="1400" err="1"/>
              <a:t>jezika</a:t>
            </a:r>
            <a:endParaRPr lang="en-US" err="1"/>
          </a:p>
          <a:p>
            <a:r>
              <a:rPr lang="en-US" sz="1400" err="1"/>
              <a:t>Komponente</a:t>
            </a:r>
            <a:r>
              <a:rPr lang="en-US" sz="1400"/>
              <a:t> </a:t>
            </a:r>
            <a:r>
              <a:rPr lang="en-US" sz="1400" err="1"/>
              <a:t>testnog</a:t>
            </a:r>
            <a:r>
              <a:rPr lang="en-US" sz="1400"/>
              <a:t> </a:t>
            </a:r>
            <a:r>
              <a:rPr lang="en-US" sz="1400" err="1"/>
              <a:t>okruženja</a:t>
            </a:r>
            <a:r>
              <a:rPr lang="en-US" sz="1400"/>
              <a:t> </a:t>
            </a:r>
            <a:r>
              <a:rPr lang="en-US" sz="1400" err="1"/>
              <a:t>intenzivno</a:t>
            </a:r>
            <a:r>
              <a:rPr lang="en-US" sz="1400"/>
              <a:t> </a:t>
            </a:r>
            <a:r>
              <a:rPr lang="en-US" sz="1400" err="1"/>
              <a:t>koriste</a:t>
            </a:r>
            <a:r>
              <a:rPr lang="en-US" sz="1400"/>
              <a:t> HDL </a:t>
            </a:r>
            <a:r>
              <a:rPr lang="en-US" sz="1400" err="1"/>
              <a:t>konstrukcije</a:t>
            </a:r>
            <a:r>
              <a:rPr lang="en-US" sz="1400"/>
              <a:t> </a:t>
            </a:r>
            <a:r>
              <a:rPr lang="en-US" sz="1400" err="1"/>
              <a:t>visokog</a:t>
            </a:r>
            <a:r>
              <a:rPr lang="en-US" sz="1400"/>
              <a:t> </a:t>
            </a:r>
            <a:r>
              <a:rPr lang="en-US" sz="1400" err="1"/>
              <a:t>nivoa</a:t>
            </a:r>
            <a:r>
              <a:rPr lang="en-US" sz="1400"/>
              <a:t> </a:t>
            </a:r>
            <a:r>
              <a:rPr lang="en-US" sz="1400" err="1"/>
              <a:t>i</a:t>
            </a:r>
            <a:r>
              <a:rPr lang="en-US" sz="1400"/>
              <a:t> </a:t>
            </a:r>
            <a:r>
              <a:rPr lang="en-US" sz="1400" err="1"/>
              <a:t>bihevioralne</a:t>
            </a:r>
            <a:r>
              <a:rPr lang="en-US" sz="1400"/>
              <a:t> </a:t>
            </a:r>
            <a:r>
              <a:rPr lang="en-US" sz="1400" err="1"/>
              <a:t>opise</a:t>
            </a:r>
            <a:r>
              <a:rPr lang="en-US" sz="1400"/>
              <a:t> koji </a:t>
            </a:r>
            <a:r>
              <a:rPr lang="en-US" sz="1400" err="1"/>
              <a:t>imaju</a:t>
            </a:r>
            <a:r>
              <a:rPr lang="en-US" sz="1400"/>
              <a:t> </a:t>
            </a:r>
            <a:r>
              <a:rPr lang="en-US" sz="1400" err="1"/>
              <a:t>malu</a:t>
            </a:r>
            <a:r>
              <a:rPr lang="en-US" sz="1400"/>
              <a:t> </a:t>
            </a:r>
            <a:r>
              <a:rPr lang="en-US" sz="1400" err="1"/>
              <a:t>ili</a:t>
            </a:r>
            <a:r>
              <a:rPr lang="en-US" sz="1400"/>
              <a:t> </a:t>
            </a:r>
            <a:r>
              <a:rPr lang="en-US" sz="1400" err="1"/>
              <a:t>nikakvu</a:t>
            </a:r>
            <a:r>
              <a:rPr lang="en-US" sz="1400"/>
              <a:t> </a:t>
            </a:r>
            <a:r>
              <a:rPr lang="en-US" sz="1400" err="1"/>
              <a:t>primenu</a:t>
            </a:r>
            <a:r>
              <a:rPr lang="en-US" sz="1400"/>
              <a:t> u </a:t>
            </a:r>
            <a:r>
              <a:rPr lang="en-US" sz="1400" err="1"/>
              <a:t>čistoj</a:t>
            </a:r>
            <a:r>
              <a:rPr lang="en-US" sz="1400"/>
              <a:t> </a:t>
            </a:r>
            <a:r>
              <a:rPr lang="en-US" sz="1400" err="1"/>
              <a:t>specifikaciji</a:t>
            </a:r>
            <a:r>
              <a:rPr lang="en-US" sz="1400"/>
              <a:t> </a:t>
            </a:r>
            <a:r>
              <a:rPr lang="en-US" sz="1400" err="1"/>
              <a:t>hardvera</a:t>
            </a:r>
            <a:r>
              <a:rPr lang="en-US" sz="1400"/>
              <a:t>:</a:t>
            </a:r>
            <a:endParaRPr lang="en-US"/>
          </a:p>
          <a:p>
            <a:pPr lvl="1" indent="-188595"/>
            <a:r>
              <a:rPr lang="en-US" sz="1400" err="1"/>
              <a:t>Apstraktni</a:t>
            </a:r>
            <a:r>
              <a:rPr lang="en-US" sz="1400"/>
              <a:t> </a:t>
            </a:r>
            <a:r>
              <a:rPr lang="en-US" sz="1400" err="1"/>
              <a:t>tipovi</a:t>
            </a:r>
            <a:r>
              <a:rPr lang="en-US" sz="1400"/>
              <a:t> </a:t>
            </a:r>
            <a:r>
              <a:rPr lang="en-US" sz="1400" err="1"/>
              <a:t>podataka</a:t>
            </a:r>
            <a:r>
              <a:rPr lang="en-US" sz="1400"/>
              <a:t>, </a:t>
            </a:r>
            <a:r>
              <a:rPr lang="en-US" sz="1400" err="1"/>
              <a:t>zapisi</a:t>
            </a:r>
            <a:r>
              <a:rPr lang="en-US" sz="1400"/>
              <a:t> (records) </a:t>
            </a:r>
            <a:r>
              <a:rPr lang="en-US" sz="1400" err="1"/>
              <a:t>i</a:t>
            </a:r>
            <a:r>
              <a:rPr lang="en-US" sz="1400"/>
              <a:t> </a:t>
            </a:r>
            <a:r>
              <a:rPr lang="en-US" sz="1400" err="1"/>
              <a:t>višedimenzionalni</a:t>
            </a:r>
            <a:r>
              <a:rPr lang="en-US" sz="1400"/>
              <a:t> </a:t>
            </a:r>
            <a:r>
              <a:rPr lang="en-US" sz="1400" err="1"/>
              <a:t>nizovi</a:t>
            </a:r>
            <a:endParaRPr lang="en-US" sz="1400">
              <a:cs typeface="Arial"/>
            </a:endParaRPr>
          </a:p>
          <a:p>
            <a:pPr lvl="1" indent="-188595"/>
            <a:r>
              <a:rPr lang="en-US" sz="1400"/>
              <a:t>Rad </a:t>
            </a:r>
            <a:r>
              <a:rPr lang="en-US" sz="1400" err="1"/>
              <a:t>sa</a:t>
            </a:r>
            <a:r>
              <a:rPr lang="en-US" sz="1400"/>
              <a:t> </a:t>
            </a:r>
            <a:r>
              <a:rPr lang="en-US" sz="1400" err="1"/>
              <a:t>datotekama</a:t>
            </a:r>
            <a:r>
              <a:rPr lang="en-US" sz="1400"/>
              <a:t> (File I/O)</a:t>
            </a:r>
            <a:endParaRPr lang="en-US" sz="1400">
              <a:cs typeface="Arial"/>
            </a:endParaRPr>
          </a:p>
          <a:p>
            <a:pPr lvl="1" indent="-188595"/>
            <a:r>
              <a:rPr lang="en-US" sz="1400" err="1"/>
              <a:t>Podprogrami</a:t>
            </a:r>
            <a:r>
              <a:rPr lang="en-US" sz="1400"/>
              <a:t>, </a:t>
            </a:r>
            <a:r>
              <a:rPr lang="en-US" sz="1400" err="1"/>
              <a:t>taskovi</a:t>
            </a:r>
            <a:r>
              <a:rPr lang="en-US" sz="1400"/>
              <a:t> </a:t>
            </a:r>
            <a:r>
              <a:rPr lang="en-US" sz="1400" err="1"/>
              <a:t>i</a:t>
            </a:r>
            <a:r>
              <a:rPr lang="en-US" sz="1400"/>
              <a:t> </a:t>
            </a:r>
            <a:r>
              <a:rPr lang="en-US" sz="1400" err="1"/>
              <a:t>konkurentno</a:t>
            </a:r>
            <a:r>
              <a:rPr lang="en-US" sz="1400"/>
              <a:t> </a:t>
            </a:r>
            <a:r>
              <a:rPr lang="en-US" sz="1400" err="1"/>
              <a:t>izvršavanje</a:t>
            </a:r>
            <a:r>
              <a:rPr lang="en-US" sz="1400"/>
              <a:t> (fork/join)</a:t>
            </a:r>
            <a:endParaRPr lang="en-US" sz="1400">
              <a:cs typeface="Arial"/>
            </a:endParaRPr>
          </a:p>
          <a:p>
            <a:pPr lvl="1" indent="-188595"/>
            <a:r>
              <a:rPr lang="en-US" sz="1400" err="1"/>
              <a:t>Dinamička</a:t>
            </a:r>
            <a:r>
              <a:rPr lang="en-US" sz="1400"/>
              <a:t> </a:t>
            </a:r>
            <a:r>
              <a:rPr lang="en-US" sz="1400" err="1"/>
              <a:t>alokacija</a:t>
            </a:r>
            <a:r>
              <a:rPr lang="en-US" sz="1400"/>
              <a:t> </a:t>
            </a:r>
            <a:r>
              <a:rPr lang="en-US" sz="1400" err="1"/>
              <a:t>memorije</a:t>
            </a:r>
            <a:r>
              <a:rPr lang="en-US" sz="1400"/>
              <a:t> (</a:t>
            </a:r>
            <a:r>
              <a:rPr lang="en-US" sz="1400" err="1"/>
              <a:t>npr</a:t>
            </a:r>
            <a:r>
              <a:rPr lang="en-US" sz="1400"/>
              <a:t>. za </a:t>
            </a:r>
            <a:r>
              <a:rPr lang="en-US" sz="1400" err="1"/>
              <a:t>potrebe</a:t>
            </a:r>
            <a:r>
              <a:rPr lang="en-US" sz="1400"/>
              <a:t> </a:t>
            </a:r>
            <a:r>
              <a:rPr lang="en-US" sz="1400" err="1"/>
              <a:t>tabele</a:t>
            </a:r>
            <a:r>
              <a:rPr lang="en-US" sz="1400"/>
              <a:t> </a:t>
            </a:r>
            <a:r>
              <a:rPr lang="en-US" sz="1400" err="1"/>
              <a:t>rezultata</a:t>
            </a:r>
            <a:r>
              <a:rPr lang="en-US" sz="1400"/>
              <a:t>)</a:t>
            </a:r>
            <a:endParaRPr lang="en-US" sz="1400">
              <a:cs typeface="Arial"/>
            </a:endParaRPr>
          </a:p>
          <a:p>
            <a:r>
              <a:rPr lang="en-US" sz="1400" err="1"/>
              <a:t>Većina</a:t>
            </a:r>
            <a:r>
              <a:rPr lang="en-US" sz="1400"/>
              <a:t> </a:t>
            </a:r>
            <a:r>
              <a:rPr lang="en-US" sz="1400" err="1"/>
              <a:t>navedenih</a:t>
            </a:r>
            <a:r>
              <a:rPr lang="en-US" sz="1400"/>
              <a:t> </a:t>
            </a:r>
            <a:r>
              <a:rPr lang="en-US" sz="1400" err="1"/>
              <a:t>funkcionalnosti</a:t>
            </a:r>
            <a:r>
              <a:rPr lang="en-US" sz="1400"/>
              <a:t> </a:t>
            </a:r>
            <a:r>
              <a:rPr lang="en-US" sz="1400" err="1"/>
              <a:t>jezika</a:t>
            </a:r>
            <a:r>
              <a:rPr lang="en-US" sz="1400"/>
              <a:t> </a:t>
            </a:r>
            <a:r>
              <a:rPr lang="en-US" sz="1400" err="1"/>
              <a:t>veoma</a:t>
            </a:r>
            <a:r>
              <a:rPr lang="en-US" sz="1400"/>
              <a:t> je </a:t>
            </a:r>
            <a:r>
              <a:rPr lang="en-US" sz="1400" err="1"/>
              <a:t>slična</a:t>
            </a:r>
            <a:r>
              <a:rPr lang="en-US" sz="1400"/>
              <a:t> </a:t>
            </a:r>
            <a:r>
              <a:rPr lang="en-US" sz="1400" err="1"/>
              <a:t>onima</a:t>
            </a:r>
            <a:r>
              <a:rPr lang="en-US" sz="1400"/>
              <a:t> </a:t>
            </a:r>
            <a:r>
              <a:rPr lang="en-US" sz="1400" err="1"/>
              <a:t>koje</a:t>
            </a:r>
            <a:r>
              <a:rPr lang="en-US" sz="1400"/>
              <a:t> nude </a:t>
            </a:r>
            <a:r>
              <a:rPr lang="en-US" sz="1400" err="1"/>
              <a:t>konvencionalni</a:t>
            </a:r>
            <a:r>
              <a:rPr lang="en-US" sz="1400"/>
              <a:t> </a:t>
            </a:r>
            <a:r>
              <a:rPr lang="en-US" sz="1400" err="1"/>
              <a:t>programski</a:t>
            </a:r>
            <a:r>
              <a:rPr lang="en-US" sz="1400"/>
              <a:t> </a:t>
            </a:r>
            <a:r>
              <a:rPr lang="en-US" sz="1400" err="1"/>
              <a:t>jezici</a:t>
            </a:r>
            <a:endParaRPr lang="en-US" err="1"/>
          </a:p>
          <a:p>
            <a:r>
              <a:rPr lang="en-US" sz="1400" err="1"/>
              <a:t>Stoga</a:t>
            </a:r>
            <a:r>
              <a:rPr lang="en-US" sz="1400"/>
              <a:t>, </a:t>
            </a:r>
            <a:r>
              <a:rPr lang="en-US" sz="1400" err="1"/>
              <a:t>održiva</a:t>
            </a:r>
            <a:r>
              <a:rPr lang="en-US" sz="1400"/>
              <a:t> </a:t>
            </a:r>
            <a:r>
              <a:rPr lang="en-US" sz="1400" err="1"/>
              <a:t>alternativa</a:t>
            </a:r>
            <a:r>
              <a:rPr lang="en-US" sz="1400"/>
              <a:t> HDL </a:t>
            </a:r>
            <a:r>
              <a:rPr lang="en-US" sz="1400" err="1"/>
              <a:t>kodiranju</a:t>
            </a:r>
            <a:r>
              <a:rPr lang="en-US" sz="1400"/>
              <a:t> </a:t>
            </a:r>
            <a:r>
              <a:rPr lang="en-US" sz="1400" err="1"/>
              <a:t>testnih</a:t>
            </a:r>
            <a:r>
              <a:rPr lang="en-US" sz="1400"/>
              <a:t> </a:t>
            </a:r>
            <a:r>
              <a:rPr lang="en-US" sz="1400" err="1"/>
              <a:t>okruženja</a:t>
            </a:r>
            <a:r>
              <a:rPr lang="en-US" sz="1400"/>
              <a:t> </a:t>
            </a:r>
            <a:r>
              <a:rPr lang="en-US" sz="1400" err="1"/>
              <a:t>jeste</a:t>
            </a:r>
            <a:r>
              <a:rPr lang="en-US" sz="1400"/>
              <a:t> </a:t>
            </a:r>
            <a:r>
              <a:rPr lang="en-US" sz="1400" err="1"/>
              <a:t>upotreba</a:t>
            </a:r>
            <a:r>
              <a:rPr lang="en-US" sz="1400"/>
              <a:t> </a:t>
            </a:r>
            <a:r>
              <a:rPr lang="en-US" sz="1400" err="1"/>
              <a:t>programskih</a:t>
            </a:r>
            <a:r>
              <a:rPr lang="en-US" sz="1400"/>
              <a:t> </a:t>
            </a:r>
            <a:r>
              <a:rPr lang="en-US" sz="1400" err="1"/>
              <a:t>jezika</a:t>
            </a:r>
            <a:r>
              <a:rPr lang="en-US" sz="1400"/>
              <a:t> </a:t>
            </a:r>
            <a:r>
              <a:rPr lang="en-US" sz="1400" err="1"/>
              <a:t>opšte</a:t>
            </a:r>
            <a:r>
              <a:rPr lang="en-US" sz="1400"/>
              <a:t> </a:t>
            </a:r>
            <a:r>
              <a:rPr lang="en-US" sz="1400" err="1"/>
              <a:t>namene</a:t>
            </a:r>
            <a:r>
              <a:rPr lang="en-US" sz="1400"/>
              <a:t> koji </a:t>
            </a:r>
            <a:r>
              <a:rPr lang="en-US" sz="1400" err="1"/>
              <a:t>pristupaju</a:t>
            </a:r>
            <a:r>
              <a:rPr lang="en-US" sz="1400"/>
              <a:t> </a:t>
            </a:r>
            <a:r>
              <a:rPr lang="en-US" sz="1400" err="1"/>
              <a:t>simulacionom</a:t>
            </a:r>
            <a:r>
              <a:rPr lang="en-US" sz="1400"/>
              <a:t> </a:t>
            </a:r>
            <a:r>
              <a:rPr lang="en-US" sz="1400" err="1"/>
              <a:t>modelu</a:t>
            </a:r>
            <a:r>
              <a:rPr lang="en-US" sz="1400"/>
              <a:t> </a:t>
            </a:r>
            <a:r>
              <a:rPr lang="en-US" sz="1400" err="1"/>
              <a:t>preko</a:t>
            </a:r>
            <a:r>
              <a:rPr lang="en-US" sz="1400"/>
              <a:t> </a:t>
            </a:r>
            <a:r>
              <a:rPr lang="en-US" sz="1400" err="1"/>
              <a:t>programskog</a:t>
            </a:r>
            <a:r>
              <a:rPr lang="en-US" sz="1400"/>
              <a:t> </a:t>
            </a:r>
            <a:r>
              <a:rPr lang="en-US" sz="1400" err="1"/>
              <a:t>interfejsa</a:t>
            </a:r>
            <a:r>
              <a:rPr lang="en-US" sz="1400"/>
              <a:t> </a:t>
            </a:r>
            <a:r>
              <a:rPr lang="en-US" sz="1400" err="1"/>
              <a:t>samog</a:t>
            </a:r>
            <a:r>
              <a:rPr lang="en-US" sz="1400"/>
              <a:t> </a:t>
            </a:r>
            <a:r>
              <a:rPr lang="en-US" sz="1400" err="1"/>
              <a:t>simulatora</a:t>
            </a:r>
            <a:br>
              <a:rPr lang="en-US"/>
            </a:br>
            <a:endParaRPr lang="en-US" err="1">
              <a:cs typeface="Arial"/>
            </a:endParaRPr>
          </a:p>
        </p:txBody>
      </p:sp>
      <p:pic>
        <p:nvPicPr>
          <p:cNvPr id="13317" name="Picture 6">
            <a:extLst>
              <a:ext uri="{FF2B5EF4-FFF2-40B4-BE49-F238E27FC236}">
                <a16:creationId xmlns:a16="http://schemas.microsoft.com/office/drawing/2014/main" id="{CA3F2ED2-67A8-6EF1-69AC-A50DFA0647B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844675"/>
            <a:ext cx="4186238" cy="1863725"/>
          </a:xfrm>
          <a:noFill/>
          <a:extLst>
            <a:ext uri="{91240B29-F687-4F45-9708-019B960494DF}">
              <a14:hiddenLine xmlns:a14="http://schemas.microsoft.com/office/drawing/2010/main" w="12700">
                <a:solidFill>
                  <a:schemeClr val="tx1"/>
                </a:solidFill>
                <a:miter lim="800000"/>
                <a:headEnd/>
                <a:tailEnd/>
              </a14:hiddenLine>
            </a:ext>
          </a:extLst>
        </p:spPr>
      </p:pic>
      <p:sp>
        <p:nvSpPr>
          <p:cNvPr id="13318" name="Rectangle 7">
            <a:extLst>
              <a:ext uri="{FF2B5EF4-FFF2-40B4-BE49-F238E27FC236}">
                <a16:creationId xmlns:a16="http://schemas.microsoft.com/office/drawing/2014/main" id="{957F7343-CD3E-788A-BAEC-4E83E320563D}"/>
              </a:ext>
            </a:extLst>
          </p:cNvPr>
          <p:cNvSpPr>
            <a:spLocks noChangeArrowheads="1"/>
          </p:cNvSpPr>
          <p:nvPr/>
        </p:nvSpPr>
        <p:spPr bwMode="auto">
          <a:xfrm>
            <a:off x="4572000" y="3781425"/>
            <a:ext cx="45720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latin typeface="Arial"/>
                <a:cs typeface="Arial"/>
              </a:rPr>
              <a:t>Upotreba</a:t>
            </a:r>
            <a:r>
              <a:rPr lang="en-US" sz="1000">
                <a:latin typeface="Arial"/>
                <a:cs typeface="Arial"/>
              </a:rPr>
              <a:t> </a:t>
            </a:r>
            <a:r>
              <a:rPr lang="en-US" sz="1000" err="1">
                <a:latin typeface="Arial"/>
                <a:cs typeface="Arial"/>
              </a:rPr>
              <a:t>programskog</a:t>
            </a:r>
            <a:r>
              <a:rPr lang="en-US" sz="1000">
                <a:latin typeface="Arial"/>
                <a:cs typeface="Arial"/>
              </a:rPr>
              <a:t> </a:t>
            </a:r>
            <a:r>
              <a:rPr lang="en-US" sz="1000" err="1">
                <a:latin typeface="Arial"/>
                <a:cs typeface="Arial"/>
              </a:rPr>
              <a:t>jezika</a:t>
            </a:r>
            <a:r>
              <a:rPr lang="en-US" sz="1000">
                <a:latin typeface="Arial"/>
                <a:cs typeface="Arial"/>
              </a:rPr>
              <a:t> </a:t>
            </a:r>
            <a:r>
              <a:rPr lang="en-US" sz="1000" err="1">
                <a:latin typeface="Arial"/>
                <a:cs typeface="Arial"/>
              </a:rPr>
              <a:t>izvan</a:t>
            </a:r>
            <a:r>
              <a:rPr lang="en-US" sz="1000">
                <a:latin typeface="Arial"/>
                <a:cs typeface="Arial"/>
              </a:rPr>
              <a:t> </a:t>
            </a:r>
            <a:r>
              <a:rPr lang="en-US" sz="1000" err="1">
                <a:latin typeface="Arial"/>
                <a:cs typeface="Arial"/>
              </a:rPr>
              <a:t>samog</a:t>
            </a:r>
            <a:r>
              <a:rPr lang="en-US" sz="1000">
                <a:latin typeface="Arial"/>
                <a:cs typeface="Arial"/>
              </a:rPr>
              <a:t> </a:t>
            </a:r>
            <a:r>
              <a:rPr lang="en-US" sz="1000" err="1">
                <a:latin typeface="Arial"/>
                <a:cs typeface="Arial"/>
              </a:rPr>
              <a:t>simulatora</a:t>
            </a:r>
            <a:r>
              <a:rPr lang="en-US" sz="1000">
                <a:latin typeface="Arial"/>
                <a:cs typeface="Arial"/>
              </a:rPr>
              <a:t>, koji </a:t>
            </a:r>
            <a:r>
              <a:rPr lang="en-US" sz="1000" err="1">
                <a:latin typeface="Arial"/>
                <a:cs typeface="Arial"/>
              </a:rPr>
              <a:t>modelu</a:t>
            </a:r>
            <a:r>
              <a:rPr lang="en-US" sz="1000">
                <a:latin typeface="Arial"/>
                <a:cs typeface="Arial"/>
              </a:rPr>
              <a:t> </a:t>
            </a:r>
            <a:r>
              <a:rPr lang="en-US" sz="1000" err="1">
                <a:latin typeface="Arial"/>
                <a:cs typeface="Arial"/>
              </a:rPr>
              <a:t>pristupa</a:t>
            </a:r>
            <a:r>
              <a:rPr lang="en-US" sz="1000">
                <a:latin typeface="Arial"/>
                <a:cs typeface="Arial"/>
              </a:rPr>
              <a:t> </a:t>
            </a:r>
            <a:r>
              <a:rPr lang="en-US" sz="1000" err="1">
                <a:latin typeface="Arial"/>
                <a:cs typeface="Arial"/>
              </a:rPr>
              <a:t>putem</a:t>
            </a:r>
            <a:r>
              <a:rPr lang="en-US" sz="1000">
                <a:latin typeface="Arial"/>
                <a:cs typeface="Arial"/>
              </a:rPr>
              <a:t> </a:t>
            </a:r>
            <a:r>
              <a:rPr lang="en-US" sz="1000" err="1">
                <a:latin typeface="Arial"/>
                <a:cs typeface="Arial"/>
              </a:rPr>
              <a:t>programskog</a:t>
            </a:r>
            <a:r>
              <a:rPr lang="en-US" sz="1000">
                <a:latin typeface="Arial"/>
                <a:cs typeface="Arial"/>
              </a:rPr>
              <a:t> </a:t>
            </a:r>
            <a:r>
              <a:rPr lang="en-US" sz="1000" err="1">
                <a:latin typeface="Arial"/>
                <a:cs typeface="Arial"/>
              </a:rPr>
              <a:t>interfejsa</a:t>
            </a:r>
            <a:r>
              <a:rPr lang="en-US" sz="1000">
                <a:latin typeface="Arial"/>
                <a:cs typeface="Arial"/>
              </a:rPr>
              <a:t> </a:t>
            </a:r>
            <a:r>
              <a:rPr lang="en-US" sz="1000" err="1">
                <a:latin typeface="Arial"/>
                <a:cs typeface="Arial"/>
              </a:rPr>
              <a:t>aplikacije</a:t>
            </a:r>
            <a:r>
              <a:rPr lang="en-US" sz="1000">
                <a:latin typeface="Arial"/>
                <a:cs typeface="Arial"/>
              </a:rPr>
              <a:t> (API), </a:t>
            </a:r>
            <a:r>
              <a:rPr lang="en-US" sz="1000" err="1">
                <a:latin typeface="Arial"/>
                <a:cs typeface="Arial"/>
              </a:rPr>
              <a:t>predstavlja</a:t>
            </a:r>
            <a:r>
              <a:rPr lang="en-US" sz="1000">
                <a:latin typeface="Arial"/>
                <a:cs typeface="Arial"/>
              </a:rPr>
              <a:t> </a:t>
            </a:r>
            <a:r>
              <a:rPr lang="en-US" sz="1000" err="1">
                <a:latin typeface="Arial"/>
                <a:cs typeface="Arial"/>
              </a:rPr>
              <a:t>alternativu</a:t>
            </a:r>
            <a:r>
              <a:rPr lang="en-US" sz="1000">
                <a:latin typeface="Arial"/>
                <a:cs typeface="Arial"/>
              </a:rPr>
              <a:t> </a:t>
            </a:r>
            <a:r>
              <a:rPr lang="en-US" sz="1000" err="1">
                <a:latin typeface="Arial"/>
                <a:cs typeface="Arial"/>
              </a:rPr>
              <a:t>korišćenju</a:t>
            </a:r>
            <a:r>
              <a:rPr lang="en-US" sz="1000">
                <a:latin typeface="Arial"/>
                <a:cs typeface="Arial"/>
              </a:rPr>
              <a:t> </a:t>
            </a:r>
            <a:r>
              <a:rPr lang="en-US" sz="1000" err="1">
                <a:latin typeface="Arial"/>
                <a:cs typeface="Arial"/>
              </a:rPr>
              <a:t>testnih</a:t>
            </a:r>
            <a:r>
              <a:rPr lang="en-US" sz="1000">
                <a:latin typeface="Arial"/>
                <a:cs typeface="Arial"/>
              </a:rPr>
              <a:t> </a:t>
            </a:r>
            <a:r>
              <a:rPr lang="en-US" sz="1000" err="1">
                <a:latin typeface="Arial"/>
                <a:cs typeface="Arial"/>
              </a:rPr>
              <a:t>okruženja</a:t>
            </a:r>
            <a:r>
              <a:rPr lang="en-US" sz="1000">
                <a:latin typeface="Arial"/>
                <a:cs typeface="Arial"/>
              </a:rPr>
              <a:t> </a:t>
            </a:r>
            <a:r>
              <a:rPr lang="en-US" sz="1000" err="1">
                <a:latin typeface="Arial"/>
                <a:cs typeface="Arial"/>
              </a:rPr>
              <a:t>napisanih</a:t>
            </a:r>
            <a:r>
              <a:rPr lang="en-US" sz="1000">
                <a:latin typeface="Arial"/>
                <a:cs typeface="Arial"/>
              </a:rPr>
              <a:t> u </a:t>
            </a:r>
            <a:r>
              <a:rPr lang="en-US" sz="1000" err="1">
                <a:latin typeface="Arial"/>
                <a:cs typeface="Arial"/>
              </a:rPr>
              <a:t>jezicima</a:t>
            </a:r>
            <a:r>
              <a:rPr lang="en-US" sz="1000">
                <a:latin typeface="Arial"/>
                <a:cs typeface="Arial"/>
              </a:rPr>
              <a:t> za </a:t>
            </a:r>
            <a:r>
              <a:rPr lang="en-US" sz="1000" err="1">
                <a:latin typeface="Arial"/>
                <a:cs typeface="Arial"/>
              </a:rPr>
              <a:t>opis</a:t>
            </a:r>
            <a:r>
              <a:rPr lang="en-US" sz="1000">
                <a:latin typeface="Arial"/>
                <a:cs typeface="Arial"/>
              </a:rPr>
              <a:t> </a:t>
            </a:r>
            <a:r>
              <a:rPr lang="en-US" sz="1000" err="1">
                <a:latin typeface="Arial"/>
                <a:cs typeface="Arial"/>
              </a:rPr>
              <a:t>hardvera</a:t>
            </a:r>
            <a:endParaRPr lang="en-US" err="1"/>
          </a:p>
        </p:txBody>
      </p:sp>
    </p:spTree>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a:extLst>
              <a:ext uri="{FF2B5EF4-FFF2-40B4-BE49-F238E27FC236}">
                <a16:creationId xmlns:a16="http://schemas.microsoft.com/office/drawing/2014/main" id="{BD24F14C-30CD-25CE-E041-7B48AF987104}"/>
              </a:ext>
            </a:extLst>
          </p:cNvPr>
          <p:cNvSpPr>
            <a:spLocks noGrp="1" noChangeArrowheads="1"/>
          </p:cNvSpPr>
          <p:nvPr>
            <p:ph type="ctrTitle"/>
          </p:nvPr>
        </p:nvSpPr>
        <p:spPr>
          <a:xfrm>
            <a:off x="3730625" y="2274888"/>
            <a:ext cx="5398304" cy="1153343"/>
          </a:xfrm>
        </p:spPr>
        <p:txBody>
          <a:bodyPr/>
          <a:lstStyle/>
          <a:p>
            <a:r>
              <a:rPr lang="en-US" altLang="en-US" err="1"/>
              <a:t>Jezici</a:t>
            </a:r>
            <a:r>
              <a:rPr lang="en-US" altLang="en-US"/>
              <a:t> za </a:t>
            </a:r>
            <a:r>
              <a:rPr lang="en-US" altLang="en-US" err="1"/>
              <a:t>opis</a:t>
            </a:r>
            <a:r>
              <a:rPr lang="en-US" altLang="en-US"/>
              <a:t> </a:t>
            </a:r>
            <a:r>
              <a:rPr lang="en-US" altLang="en-US" err="1"/>
              <a:t>hardvera</a:t>
            </a:r>
            <a:r>
              <a:rPr lang="en-US" altLang="en-US"/>
              <a:t> </a:t>
            </a:r>
            <a:r>
              <a:rPr lang="en-US" altLang="en-US" err="1"/>
              <a:t>i</a:t>
            </a:r>
            <a:r>
              <a:rPr lang="en-US" altLang="en-US"/>
              <a:t> </a:t>
            </a:r>
            <a:r>
              <a:rPr lang="en-US" altLang="en-US" err="1"/>
              <a:t>simulatori</a:t>
            </a:r>
            <a:endParaRPr lang="en-US" err="1"/>
          </a:p>
        </p:txBody>
      </p:sp>
      <p:sp>
        <p:nvSpPr>
          <p:cNvPr id="14339" name="Rectangle 5">
            <a:extLst>
              <a:ext uri="{FF2B5EF4-FFF2-40B4-BE49-F238E27FC236}">
                <a16:creationId xmlns:a16="http://schemas.microsoft.com/office/drawing/2014/main" id="{4E7C8B92-5F71-5B6E-638E-7D791A2835DD}"/>
              </a:ext>
            </a:extLst>
          </p:cNvPr>
          <p:cNvSpPr>
            <a:spLocks noGrp="1" noChangeArrowheads="1"/>
          </p:cNvSpPr>
          <p:nvPr>
            <p:ph type="subTitle" idx="1"/>
          </p:nvPr>
        </p:nvSpPr>
        <p:spPr/>
        <p:txBody>
          <a:bodyPr/>
          <a:lstStyle/>
          <a:p>
            <a:pPr eaLnBrk="1" hangingPunct="1"/>
            <a:r>
              <a:rPr lang="en-US" altLang="en-US" err="1"/>
              <a:t>Simulatori</a:t>
            </a:r>
            <a:r>
              <a:rPr lang="en-US" altLang="en-US"/>
              <a:t>: </a:t>
            </a:r>
            <a:r>
              <a:rPr lang="en-US" altLang="en-US" err="1"/>
              <a:t>Uvod</a:t>
            </a:r>
            <a:endParaRPr lang="en-US" altLang="en-US" err="1">
              <a:cs typeface="Arial"/>
            </a:endParaRPr>
          </a:p>
        </p:txBody>
      </p:sp>
      <p:sp>
        <p:nvSpPr>
          <p:cNvPr id="3" name="Rectangle: Rounded Corners 2">
            <a:extLst>
              <a:ext uri="{FF2B5EF4-FFF2-40B4-BE49-F238E27FC236}">
                <a16:creationId xmlns:a16="http://schemas.microsoft.com/office/drawing/2014/main" id="{F723EA5E-492F-87B1-440A-FC004566111F}"/>
              </a:ext>
            </a:extLst>
          </p:cNvPr>
          <p:cNvSpPr/>
          <p:nvPr/>
        </p:nvSpPr>
        <p:spPr bwMode="auto">
          <a:xfrm>
            <a:off x="8487584" y="626147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1</a:t>
            </a:r>
          </a:p>
        </p:txBody>
      </p:sp>
    </p:spTree>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3">
            <a:extLst>
              <a:ext uri="{FF2B5EF4-FFF2-40B4-BE49-F238E27FC236}">
                <a16:creationId xmlns:a16="http://schemas.microsoft.com/office/drawing/2014/main" id="{E59834F9-15ED-D221-E04B-AD1AD90115C4}"/>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86D6B4-5752-41AA-903B-F7AC90E11698}" type="slidenum">
              <a:rPr lang="de-DE" altLang="en-US">
                <a:solidFill>
                  <a:schemeClr val="bg1"/>
                </a:solidFill>
              </a:rPr>
              <a:pPr/>
              <a:t>13</a:t>
            </a:fld>
            <a:endParaRPr lang="de-DE" altLang="en-US">
              <a:solidFill>
                <a:schemeClr val="bg1"/>
              </a:solidFill>
            </a:endParaRPr>
          </a:p>
        </p:txBody>
      </p:sp>
      <p:sp>
        <p:nvSpPr>
          <p:cNvPr id="15363" name="Rectangle 2">
            <a:extLst>
              <a:ext uri="{FF2B5EF4-FFF2-40B4-BE49-F238E27FC236}">
                <a16:creationId xmlns:a16="http://schemas.microsoft.com/office/drawing/2014/main" id="{E231F622-1BC8-F473-6CCB-BF2084D021E7}"/>
              </a:ext>
            </a:extLst>
          </p:cNvPr>
          <p:cNvSpPr>
            <a:spLocks noGrp="1" noChangeArrowheads="1"/>
          </p:cNvSpPr>
          <p:nvPr>
            <p:ph type="title"/>
          </p:nvPr>
        </p:nvSpPr>
        <p:spPr/>
        <p:txBody>
          <a:bodyPr/>
          <a:lstStyle/>
          <a:p>
            <a:pPr eaLnBrk="1" hangingPunct="1"/>
            <a:r>
              <a:rPr lang="en-US" altLang="en-US" err="1"/>
              <a:t>Simulatori</a:t>
            </a:r>
            <a:r>
              <a:rPr lang="en-US" altLang="en-US"/>
              <a:t>: Uvod</a:t>
            </a:r>
          </a:p>
        </p:txBody>
      </p:sp>
      <p:sp>
        <p:nvSpPr>
          <p:cNvPr id="15364" name="Rectangle 3">
            <a:extLst>
              <a:ext uri="{FF2B5EF4-FFF2-40B4-BE49-F238E27FC236}">
                <a16:creationId xmlns:a16="http://schemas.microsoft.com/office/drawing/2014/main" id="{7AEE9766-5997-8F1A-6107-69EA37C20590}"/>
              </a:ext>
            </a:extLst>
          </p:cNvPr>
          <p:cNvSpPr>
            <a:spLocks noGrp="1" noChangeArrowheads="1"/>
          </p:cNvSpPr>
          <p:nvPr>
            <p:ph type="body" idx="1"/>
          </p:nvPr>
        </p:nvSpPr>
        <p:spPr/>
        <p:txBody>
          <a:bodyPr/>
          <a:lstStyle/>
          <a:p>
            <a:r>
              <a:rPr lang="en-US" altLang="en-US" sz="1600" err="1"/>
              <a:t>Zadatak</a:t>
            </a:r>
            <a:r>
              <a:rPr lang="en-US" altLang="en-US" sz="1600"/>
              <a:t> </a:t>
            </a:r>
            <a:r>
              <a:rPr lang="en-US" altLang="en-US" sz="1600" err="1"/>
              <a:t>simulatora</a:t>
            </a:r>
            <a:r>
              <a:rPr lang="en-US" altLang="en-US" sz="1600"/>
              <a:t> je da </a:t>
            </a:r>
            <a:r>
              <a:rPr lang="en-US" altLang="en-US" sz="1600" err="1"/>
              <a:t>vrši</a:t>
            </a:r>
            <a:r>
              <a:rPr lang="en-US" altLang="en-US" sz="1600"/>
              <a:t> </a:t>
            </a:r>
            <a:r>
              <a:rPr lang="en-US" altLang="en-US" sz="1600" err="1"/>
              <a:t>evaluaciju</a:t>
            </a:r>
            <a:r>
              <a:rPr lang="en-US" altLang="en-US" sz="1600"/>
              <a:t> HDL </a:t>
            </a:r>
            <a:r>
              <a:rPr lang="en-US" altLang="en-US" sz="1600" err="1"/>
              <a:t>modela</a:t>
            </a:r>
            <a:r>
              <a:rPr lang="en-US" altLang="en-US" sz="1600"/>
              <a:t> </a:t>
            </a:r>
            <a:r>
              <a:rPr lang="en-US" altLang="en-US" sz="1600" err="1"/>
              <a:t>kroz</a:t>
            </a:r>
            <a:r>
              <a:rPr lang="en-US" altLang="en-US" sz="1600"/>
              <a:t> </a:t>
            </a:r>
            <a:r>
              <a:rPr lang="en-US" altLang="en-US" sz="1600" err="1"/>
              <a:t>vreme</a:t>
            </a:r>
            <a:r>
              <a:rPr lang="en-US" altLang="en-US" sz="1600"/>
              <a:t> </a:t>
            </a:r>
            <a:r>
              <a:rPr lang="en-US" altLang="en-US" sz="1600" err="1"/>
              <a:t>i</a:t>
            </a:r>
            <a:r>
              <a:rPr lang="en-US" altLang="en-US" sz="1600"/>
              <a:t> </a:t>
            </a:r>
            <a:r>
              <a:rPr lang="en-US" altLang="en-US" sz="1600" err="1"/>
              <a:t>prikazuje</a:t>
            </a:r>
            <a:r>
              <a:rPr lang="en-US" altLang="en-US" sz="1600"/>
              <a:t> </a:t>
            </a:r>
            <a:r>
              <a:rPr lang="en-US" altLang="en-US" sz="1600" err="1"/>
              <a:t>njegovo</a:t>
            </a:r>
            <a:r>
              <a:rPr lang="en-US" altLang="en-US" sz="1600"/>
              <a:t> </a:t>
            </a:r>
            <a:r>
              <a:rPr lang="en-US" altLang="en-US" sz="1600" err="1"/>
              <a:t>stanje</a:t>
            </a:r>
            <a:r>
              <a:rPr lang="en-US" altLang="en-US" sz="1600"/>
              <a:t> </a:t>
            </a:r>
            <a:r>
              <a:rPr lang="en-US" altLang="en-US" sz="1600" err="1"/>
              <a:t>korisniku</a:t>
            </a:r>
            <a:r>
              <a:rPr lang="en-US" altLang="en-US" sz="1600"/>
              <a:t> </a:t>
            </a:r>
            <a:r>
              <a:rPr lang="en-US" altLang="en-US" sz="1600" err="1"/>
              <a:t>i</a:t>
            </a:r>
            <a:r>
              <a:rPr lang="en-US" altLang="en-US" sz="1600"/>
              <a:t> </a:t>
            </a:r>
            <a:r>
              <a:rPr lang="en-US" altLang="en-US" sz="1600" err="1"/>
              <a:t>programima</a:t>
            </a:r>
            <a:r>
              <a:rPr lang="en-US" altLang="en-US" sz="1600"/>
              <a:t> koji </a:t>
            </a:r>
            <a:r>
              <a:rPr lang="en-US" altLang="en-US" sz="1600" err="1"/>
              <a:t>su</a:t>
            </a:r>
            <a:r>
              <a:rPr lang="en-US" altLang="en-US" sz="1600"/>
              <a:t> </a:t>
            </a:r>
            <a:r>
              <a:rPr lang="en-US" altLang="en-US" sz="1600" err="1"/>
              <a:t>povezani</a:t>
            </a:r>
            <a:r>
              <a:rPr lang="en-US" altLang="en-US" sz="1600"/>
              <a:t> </a:t>
            </a:r>
            <a:r>
              <a:rPr lang="en-US" altLang="en-US" sz="1600" err="1"/>
              <a:t>preko</a:t>
            </a:r>
            <a:r>
              <a:rPr lang="en-US" altLang="en-US" sz="1600"/>
              <a:t> </a:t>
            </a:r>
            <a:r>
              <a:rPr lang="en-US" altLang="en-US" sz="1600" err="1"/>
              <a:t>programskog</a:t>
            </a:r>
            <a:r>
              <a:rPr lang="en-US" altLang="en-US" sz="1600"/>
              <a:t> </a:t>
            </a:r>
            <a:r>
              <a:rPr lang="en-US" altLang="en-US" sz="1600" err="1"/>
              <a:t>interfejsa</a:t>
            </a:r>
            <a:endParaRPr lang="en-US" altLang="en-US" sz="1600" err="1">
              <a:cs typeface="Arial"/>
            </a:endParaRPr>
          </a:p>
          <a:p>
            <a:endParaRPr lang="en-US" altLang="en-US" sz="1600"/>
          </a:p>
          <a:p>
            <a:r>
              <a:rPr lang="en-US" sz="1600" err="1"/>
              <a:t>Priručnik</a:t>
            </a:r>
            <a:r>
              <a:rPr lang="en-US" sz="1600"/>
              <a:t> za </a:t>
            </a:r>
            <a:r>
              <a:rPr lang="en-US" sz="1600" err="1"/>
              <a:t>jezik</a:t>
            </a:r>
            <a:r>
              <a:rPr lang="en-US" sz="1600"/>
              <a:t> (LRM – Language Reference Manual) </a:t>
            </a:r>
            <a:r>
              <a:rPr lang="en-US" sz="1600" err="1"/>
              <a:t>definiše</a:t>
            </a:r>
            <a:r>
              <a:rPr lang="en-US" sz="1600"/>
              <a:t> </a:t>
            </a:r>
            <a:r>
              <a:rPr lang="en-US" sz="1600" err="1"/>
              <a:t>ponašanje</a:t>
            </a:r>
            <a:r>
              <a:rPr lang="en-US" sz="1600"/>
              <a:t> </a:t>
            </a:r>
            <a:r>
              <a:rPr lang="en-US" sz="1600" err="1"/>
              <a:t>simulatora</a:t>
            </a:r>
            <a:endParaRPr lang="en-US" err="1"/>
          </a:p>
          <a:p>
            <a:pPr marL="0" indent="0">
              <a:buNone/>
            </a:pPr>
            <a:endParaRPr lang="en-US" sz="1600">
              <a:cs typeface="Arial"/>
            </a:endParaRPr>
          </a:p>
          <a:p>
            <a:r>
              <a:rPr lang="en-US" sz="1600"/>
              <a:t>U same </a:t>
            </a:r>
            <a:r>
              <a:rPr lang="en-US" sz="1600" err="1"/>
              <a:t>definicije</a:t>
            </a:r>
            <a:r>
              <a:rPr lang="en-US" sz="1600"/>
              <a:t> Verilog </a:t>
            </a:r>
            <a:r>
              <a:rPr lang="en-US" sz="1600" err="1"/>
              <a:t>i</a:t>
            </a:r>
            <a:r>
              <a:rPr lang="en-US" sz="1600"/>
              <a:t> VHDL </a:t>
            </a:r>
            <a:r>
              <a:rPr lang="en-US" sz="1600" err="1"/>
              <a:t>jezika</a:t>
            </a:r>
            <a:r>
              <a:rPr lang="en-US" sz="1600"/>
              <a:t> </a:t>
            </a:r>
            <a:r>
              <a:rPr lang="en-US" sz="1600" err="1"/>
              <a:t>ugrađen</a:t>
            </a:r>
            <a:r>
              <a:rPr lang="en-US" sz="1600"/>
              <a:t> je </a:t>
            </a:r>
            <a:r>
              <a:rPr lang="en-US" sz="1600" err="1"/>
              <a:t>koncept</a:t>
            </a:r>
            <a:r>
              <a:rPr lang="en-US" sz="1600"/>
              <a:t> </a:t>
            </a:r>
            <a:r>
              <a:rPr lang="en-US" sz="1600" err="1"/>
              <a:t>simulacije</a:t>
            </a:r>
            <a:r>
              <a:rPr lang="en-US" sz="1600"/>
              <a:t> </a:t>
            </a:r>
            <a:r>
              <a:rPr lang="en-US" sz="1600" err="1"/>
              <a:t>vođene</a:t>
            </a:r>
            <a:r>
              <a:rPr lang="en-US" sz="1600"/>
              <a:t> </a:t>
            </a:r>
            <a:r>
              <a:rPr lang="en-US" sz="1600" err="1"/>
              <a:t>događajima</a:t>
            </a:r>
            <a:r>
              <a:rPr lang="en-US" sz="1600"/>
              <a:t> (event-driven simulation), koji </a:t>
            </a:r>
            <a:r>
              <a:rPr lang="en-US" sz="1600" err="1"/>
              <a:t>nudi</a:t>
            </a:r>
            <a:r>
              <a:rPr lang="en-US" sz="1600"/>
              <a:t> </a:t>
            </a:r>
            <a:r>
              <a:rPr lang="en-US" sz="1600" err="1"/>
              <a:t>algoritam</a:t>
            </a:r>
            <a:r>
              <a:rPr lang="en-US" sz="1600"/>
              <a:t> </a:t>
            </a:r>
            <a:r>
              <a:rPr lang="en-US" sz="1600" err="1"/>
              <a:t>pogodan</a:t>
            </a:r>
            <a:r>
              <a:rPr lang="en-US" sz="1600"/>
              <a:t> za </a:t>
            </a:r>
            <a:r>
              <a:rPr lang="en-US" sz="1600" err="1"/>
              <a:t>podršku</a:t>
            </a:r>
            <a:r>
              <a:rPr lang="en-US" sz="1600"/>
              <a:t> </a:t>
            </a:r>
            <a:r>
              <a:rPr lang="en-US" sz="1600" err="1"/>
              <a:t>svim</a:t>
            </a:r>
            <a:r>
              <a:rPr lang="en-US" sz="1600"/>
              <a:t> </a:t>
            </a:r>
            <a:r>
              <a:rPr lang="en-US" sz="1600" err="1"/>
              <a:t>funkcionalnostima</a:t>
            </a:r>
            <a:r>
              <a:rPr lang="en-US" sz="1600"/>
              <a:t> oba HDL-a</a:t>
            </a:r>
            <a:endParaRPr lang="en-US"/>
          </a:p>
          <a:p>
            <a:endParaRPr lang="en-US" sz="1600">
              <a:cs typeface="Arial"/>
            </a:endParaRPr>
          </a:p>
          <a:p>
            <a:r>
              <a:rPr lang="en-US" sz="1600">
                <a:cs typeface="Arial"/>
              </a:rPr>
              <a:t>U </a:t>
            </a:r>
            <a:r>
              <a:rPr lang="en-US" sz="1600" err="1">
                <a:cs typeface="Arial"/>
              </a:rPr>
              <a:t>nastavku</a:t>
            </a:r>
            <a:r>
              <a:rPr lang="en-US" sz="1600">
                <a:cs typeface="Arial"/>
              </a:rPr>
              <a:t> </a:t>
            </a:r>
            <a:r>
              <a:rPr lang="en-US" sz="1600" err="1">
                <a:cs typeface="Arial"/>
              </a:rPr>
              <a:t>predavanja</a:t>
            </a:r>
            <a:r>
              <a:rPr lang="en-US" sz="1600">
                <a:cs typeface="Arial"/>
              </a:rPr>
              <a:t> </a:t>
            </a:r>
            <a:r>
              <a:rPr lang="en-US" sz="1600" err="1">
                <a:cs typeface="Arial"/>
              </a:rPr>
              <a:t>detaljnije</a:t>
            </a:r>
            <a:r>
              <a:rPr lang="en-US" sz="1600">
                <a:cs typeface="Arial"/>
              </a:rPr>
              <a:t> </a:t>
            </a:r>
            <a:r>
              <a:rPr lang="en-US" sz="1600" err="1">
                <a:cs typeface="Arial"/>
              </a:rPr>
              <a:t>ćemo</a:t>
            </a:r>
            <a:r>
              <a:rPr lang="en-US" sz="1600">
                <a:cs typeface="Arial"/>
              </a:rPr>
              <a:t> </a:t>
            </a:r>
            <a:r>
              <a:rPr lang="en-US" sz="1600" err="1">
                <a:cs typeface="Arial"/>
              </a:rPr>
              <a:t>analizirati</a:t>
            </a:r>
            <a:r>
              <a:rPr lang="en-US" sz="1600"/>
              <a:t> </a:t>
            </a:r>
            <a:r>
              <a:rPr lang="en-US" sz="1600" err="1"/>
              <a:t>šemu</a:t>
            </a:r>
            <a:r>
              <a:rPr lang="en-US" sz="1600"/>
              <a:t> </a:t>
            </a:r>
            <a:r>
              <a:rPr lang="en-US" sz="1600" err="1"/>
              <a:t>simulacije</a:t>
            </a:r>
            <a:r>
              <a:rPr lang="en-US" sz="1600"/>
              <a:t> </a:t>
            </a:r>
            <a:r>
              <a:rPr lang="en-US" sz="1600" err="1"/>
              <a:t>vođene</a:t>
            </a:r>
            <a:r>
              <a:rPr lang="en-US" sz="1600"/>
              <a:t> </a:t>
            </a:r>
            <a:r>
              <a:rPr lang="en-US" sz="1600" err="1"/>
              <a:t>događajima</a:t>
            </a:r>
            <a:r>
              <a:rPr lang="en-US" sz="1600"/>
              <a:t>, </a:t>
            </a:r>
            <a:r>
              <a:rPr lang="en-US" sz="1600" err="1"/>
              <a:t>kao</a:t>
            </a:r>
            <a:r>
              <a:rPr lang="en-US" sz="1600"/>
              <a:t> </a:t>
            </a:r>
            <a:r>
              <a:rPr lang="en-US" sz="1600" err="1"/>
              <a:t>i</a:t>
            </a:r>
            <a:r>
              <a:rPr lang="en-US" sz="1600"/>
              <a:t> </a:t>
            </a:r>
            <a:r>
              <a:rPr lang="en-US" sz="1600" err="1"/>
              <a:t>različite</a:t>
            </a:r>
            <a:r>
              <a:rPr lang="en-US" sz="1600"/>
              <a:t> </a:t>
            </a:r>
            <a:r>
              <a:rPr lang="en-US" sz="1600" err="1"/>
              <a:t>metode</a:t>
            </a:r>
            <a:r>
              <a:rPr lang="en-US" sz="1600"/>
              <a:t> za </a:t>
            </a:r>
            <a:r>
              <a:rPr lang="en-US" sz="1600" err="1"/>
              <a:t>povećanje</a:t>
            </a:r>
            <a:r>
              <a:rPr lang="en-US" sz="1600"/>
              <a:t> </a:t>
            </a:r>
            <a:r>
              <a:rPr lang="en-US" sz="1600" err="1"/>
              <a:t>propusne</a:t>
            </a:r>
            <a:r>
              <a:rPr lang="en-US" sz="1600"/>
              <a:t> </a:t>
            </a:r>
            <a:r>
              <a:rPr lang="en-US" sz="1600" err="1"/>
              <a:t>moći</a:t>
            </a:r>
            <a:r>
              <a:rPr lang="en-US" sz="1600"/>
              <a:t> </a:t>
            </a:r>
            <a:r>
              <a:rPr lang="en-US" sz="1600" err="1"/>
              <a:t>simulacije</a:t>
            </a:r>
            <a:endParaRPr lang="en-US" err="1"/>
          </a:p>
          <a:p>
            <a:endParaRPr lang="en-US" sz="1600">
              <a:solidFill>
                <a:srgbClr val="000000"/>
              </a:solidFill>
              <a:ea typeface="+mn-lt"/>
              <a:cs typeface="+mn-lt"/>
            </a:endParaRPr>
          </a:p>
          <a:p>
            <a:r>
              <a:rPr lang="en-US" sz="1600" err="1">
                <a:solidFill>
                  <a:srgbClr val="000000"/>
                </a:solidFill>
                <a:ea typeface="+mn-lt"/>
                <a:cs typeface="+mn-lt"/>
              </a:rPr>
              <a:t>Pregled</a:t>
            </a:r>
            <a:r>
              <a:rPr lang="en-US" sz="1600">
                <a:solidFill>
                  <a:srgbClr val="000000"/>
                </a:solidFill>
                <a:ea typeface="+mn-lt"/>
                <a:cs typeface="+mn-lt"/>
              </a:rPr>
              <a:t> </a:t>
            </a:r>
            <a:r>
              <a:rPr lang="en-US" sz="1600" err="1">
                <a:solidFill>
                  <a:srgbClr val="000000"/>
                </a:solidFill>
                <a:ea typeface="+mn-lt"/>
                <a:cs typeface="+mn-lt"/>
              </a:rPr>
              <a:t>tehnologija</a:t>
            </a:r>
            <a:r>
              <a:rPr lang="en-US" sz="1600">
                <a:solidFill>
                  <a:srgbClr val="000000"/>
                </a:solidFill>
                <a:ea typeface="+mn-lt"/>
                <a:cs typeface="+mn-lt"/>
              </a:rPr>
              <a:t> </a:t>
            </a:r>
            <a:r>
              <a:rPr lang="en-US" sz="1600" err="1">
                <a:solidFill>
                  <a:srgbClr val="000000"/>
                </a:solidFill>
                <a:ea typeface="+mn-lt"/>
                <a:cs typeface="+mn-lt"/>
              </a:rPr>
              <a:t>simulatora</a:t>
            </a:r>
            <a:r>
              <a:rPr lang="en-US" sz="1600">
                <a:solidFill>
                  <a:srgbClr val="000000"/>
                </a:solidFill>
                <a:ea typeface="+mn-lt"/>
                <a:cs typeface="+mn-lt"/>
              </a:rPr>
              <a:t> </a:t>
            </a:r>
            <a:r>
              <a:rPr lang="en-US" sz="1600" err="1">
                <a:solidFill>
                  <a:srgbClr val="000000"/>
                </a:solidFill>
                <a:ea typeface="+mn-lt"/>
                <a:cs typeface="+mn-lt"/>
              </a:rPr>
              <a:t>završićemo</a:t>
            </a:r>
            <a:r>
              <a:rPr lang="en-US" sz="1600">
                <a:solidFill>
                  <a:srgbClr val="000000"/>
                </a:solidFill>
                <a:ea typeface="+mn-lt"/>
                <a:cs typeface="+mn-lt"/>
              </a:rPr>
              <a:t> </a:t>
            </a:r>
            <a:r>
              <a:rPr lang="en-US" sz="1600" err="1">
                <a:solidFill>
                  <a:srgbClr val="000000"/>
                </a:solidFill>
                <a:ea typeface="+mn-lt"/>
                <a:cs typeface="+mn-lt"/>
              </a:rPr>
              <a:t>analizom</a:t>
            </a:r>
            <a:r>
              <a:rPr lang="en-US" sz="1600">
                <a:solidFill>
                  <a:srgbClr val="000000"/>
                </a:solidFill>
                <a:ea typeface="+mn-lt"/>
                <a:cs typeface="+mn-lt"/>
              </a:rPr>
              <a:t> </a:t>
            </a:r>
            <a:r>
              <a:rPr lang="en-US" sz="1600" err="1">
                <a:solidFill>
                  <a:srgbClr val="000000"/>
                </a:solidFill>
                <a:ea typeface="+mn-lt"/>
                <a:cs typeface="+mn-lt"/>
              </a:rPr>
              <a:t>simulacije</a:t>
            </a:r>
            <a:r>
              <a:rPr lang="en-US" sz="1600">
                <a:solidFill>
                  <a:srgbClr val="000000"/>
                </a:solidFill>
                <a:ea typeface="+mn-lt"/>
                <a:cs typeface="+mn-lt"/>
              </a:rPr>
              <a:t> </a:t>
            </a:r>
            <a:r>
              <a:rPr lang="en-US" sz="1600" err="1">
                <a:solidFill>
                  <a:srgbClr val="000000"/>
                </a:solidFill>
                <a:ea typeface="+mn-lt"/>
                <a:cs typeface="+mn-lt"/>
              </a:rPr>
              <a:t>na</a:t>
            </a:r>
            <a:r>
              <a:rPr lang="en-US" sz="1600">
                <a:solidFill>
                  <a:srgbClr val="000000"/>
                </a:solidFill>
                <a:ea typeface="+mn-lt"/>
                <a:cs typeface="+mn-lt"/>
              </a:rPr>
              <a:t> </a:t>
            </a:r>
            <a:r>
              <a:rPr lang="en-US" sz="1600" err="1">
                <a:solidFill>
                  <a:srgbClr val="000000"/>
                </a:solidFill>
                <a:ea typeface="+mn-lt"/>
                <a:cs typeface="+mn-lt"/>
              </a:rPr>
              <a:t>nivou</a:t>
            </a:r>
            <a:r>
              <a:rPr lang="en-US" sz="1600">
                <a:solidFill>
                  <a:srgbClr val="000000"/>
                </a:solidFill>
                <a:ea typeface="+mn-lt"/>
                <a:cs typeface="+mn-lt"/>
              </a:rPr>
              <a:t> </a:t>
            </a:r>
            <a:r>
              <a:rPr lang="en-US" sz="1600" err="1">
                <a:solidFill>
                  <a:srgbClr val="000000"/>
                </a:solidFill>
                <a:ea typeface="+mn-lt"/>
                <a:cs typeface="+mn-lt"/>
              </a:rPr>
              <a:t>takta</a:t>
            </a:r>
            <a:r>
              <a:rPr lang="en-US" sz="1600">
                <a:solidFill>
                  <a:srgbClr val="000000"/>
                </a:solidFill>
                <a:ea typeface="+mn-lt"/>
                <a:cs typeface="+mn-lt"/>
              </a:rPr>
              <a:t> </a:t>
            </a:r>
            <a:r>
              <a:rPr lang="en-US" sz="1600" err="1">
                <a:solidFill>
                  <a:srgbClr val="000000"/>
                </a:solidFill>
                <a:ea typeface="+mn-lt"/>
                <a:cs typeface="+mn-lt"/>
              </a:rPr>
              <a:t>koja</a:t>
            </a:r>
            <a:r>
              <a:rPr lang="en-US" sz="1600">
                <a:solidFill>
                  <a:srgbClr val="000000"/>
                </a:solidFill>
                <a:ea typeface="+mn-lt"/>
                <a:cs typeface="+mn-lt"/>
              </a:rPr>
              <a:t> </a:t>
            </a:r>
            <a:r>
              <a:rPr lang="en-US" sz="1600" err="1">
                <a:solidFill>
                  <a:srgbClr val="000000"/>
                </a:solidFill>
                <a:ea typeface="+mn-lt"/>
                <a:cs typeface="+mn-lt"/>
              </a:rPr>
              <a:t>predstavlja</a:t>
            </a:r>
            <a:r>
              <a:rPr lang="en-US" sz="1600">
                <a:solidFill>
                  <a:srgbClr val="000000"/>
                </a:solidFill>
                <a:ea typeface="+mn-lt"/>
                <a:cs typeface="+mn-lt"/>
              </a:rPr>
              <a:t> </a:t>
            </a:r>
            <a:r>
              <a:rPr lang="en-US" sz="1600" err="1">
                <a:solidFill>
                  <a:srgbClr val="000000"/>
                </a:solidFill>
                <a:ea typeface="+mn-lt"/>
                <a:cs typeface="+mn-lt"/>
              </a:rPr>
              <a:t>brzu</a:t>
            </a:r>
            <a:r>
              <a:rPr lang="en-US" sz="1600">
                <a:solidFill>
                  <a:srgbClr val="000000"/>
                </a:solidFill>
                <a:ea typeface="+mn-lt"/>
                <a:cs typeface="+mn-lt"/>
              </a:rPr>
              <a:t> </a:t>
            </a:r>
            <a:r>
              <a:rPr lang="en-US" sz="1600" err="1">
                <a:solidFill>
                  <a:srgbClr val="000000"/>
                </a:solidFill>
                <a:ea typeface="+mn-lt"/>
                <a:cs typeface="+mn-lt"/>
              </a:rPr>
              <a:t>alternativu</a:t>
            </a:r>
            <a:r>
              <a:rPr lang="en-US" sz="1600">
                <a:solidFill>
                  <a:srgbClr val="000000"/>
                </a:solidFill>
                <a:ea typeface="+mn-lt"/>
                <a:cs typeface="+mn-lt"/>
              </a:rPr>
              <a:t> </a:t>
            </a:r>
            <a:r>
              <a:rPr lang="en-US" sz="1600" err="1">
                <a:solidFill>
                  <a:srgbClr val="000000"/>
                </a:solidFill>
                <a:ea typeface="+mn-lt"/>
                <a:cs typeface="+mn-lt"/>
              </a:rPr>
              <a:t>simulaciji</a:t>
            </a:r>
            <a:r>
              <a:rPr lang="en-US" sz="1600">
                <a:solidFill>
                  <a:srgbClr val="000000"/>
                </a:solidFill>
                <a:ea typeface="+mn-lt"/>
                <a:cs typeface="+mn-lt"/>
              </a:rPr>
              <a:t> </a:t>
            </a:r>
            <a:r>
              <a:rPr lang="en-US" sz="1600" err="1">
                <a:solidFill>
                  <a:srgbClr val="000000"/>
                </a:solidFill>
                <a:ea typeface="+mn-lt"/>
                <a:cs typeface="+mn-lt"/>
              </a:rPr>
              <a:t>vođenoj</a:t>
            </a:r>
            <a:r>
              <a:rPr lang="en-US" sz="1600">
                <a:solidFill>
                  <a:srgbClr val="000000"/>
                </a:solidFill>
                <a:ea typeface="+mn-lt"/>
                <a:cs typeface="+mn-lt"/>
              </a:rPr>
              <a:t> </a:t>
            </a:r>
            <a:r>
              <a:rPr lang="en-US" sz="1600" err="1">
                <a:solidFill>
                  <a:srgbClr val="000000"/>
                </a:solidFill>
                <a:ea typeface="+mn-lt"/>
                <a:cs typeface="+mn-lt"/>
              </a:rPr>
              <a:t>događajima</a:t>
            </a:r>
            <a:r>
              <a:rPr lang="en-US" sz="1600">
                <a:solidFill>
                  <a:srgbClr val="000000"/>
                </a:solidFill>
                <a:ea typeface="+mn-lt"/>
                <a:cs typeface="+mn-lt"/>
              </a:rPr>
              <a:t> </a:t>
            </a:r>
            <a:r>
              <a:rPr lang="en-US" sz="1600" err="1">
                <a:solidFill>
                  <a:srgbClr val="000000"/>
                </a:solidFill>
                <a:ea typeface="+mn-lt"/>
                <a:cs typeface="+mn-lt"/>
              </a:rPr>
              <a:t>i</a:t>
            </a:r>
            <a:r>
              <a:rPr lang="en-US" sz="1600">
                <a:solidFill>
                  <a:srgbClr val="000000"/>
                </a:solidFill>
                <a:ea typeface="+mn-lt"/>
                <a:cs typeface="+mn-lt"/>
              </a:rPr>
              <a:t> </a:t>
            </a:r>
            <a:r>
              <a:rPr lang="en-US" sz="1600" err="1">
                <a:solidFill>
                  <a:srgbClr val="000000"/>
                </a:solidFill>
                <a:ea typeface="+mn-lt"/>
                <a:cs typeface="+mn-lt"/>
              </a:rPr>
              <a:t>oslanja</a:t>
            </a:r>
            <a:r>
              <a:rPr lang="en-US" sz="1600">
                <a:solidFill>
                  <a:srgbClr val="000000"/>
                </a:solidFill>
                <a:ea typeface="+mn-lt"/>
                <a:cs typeface="+mn-lt"/>
              </a:rPr>
              <a:t> se </a:t>
            </a:r>
            <a:r>
              <a:rPr lang="en-US" sz="1600" err="1">
                <a:solidFill>
                  <a:srgbClr val="000000"/>
                </a:solidFill>
                <a:ea typeface="+mn-lt"/>
                <a:cs typeface="+mn-lt"/>
              </a:rPr>
              <a:t>na</a:t>
            </a:r>
            <a:r>
              <a:rPr lang="en-US" sz="1600">
                <a:solidFill>
                  <a:srgbClr val="000000"/>
                </a:solidFill>
                <a:ea typeface="+mn-lt"/>
                <a:cs typeface="+mn-lt"/>
              </a:rPr>
              <a:t> </a:t>
            </a:r>
            <a:r>
              <a:rPr lang="en-US" sz="1600" err="1">
                <a:solidFill>
                  <a:srgbClr val="000000"/>
                </a:solidFill>
                <a:ea typeface="+mn-lt"/>
                <a:cs typeface="+mn-lt"/>
              </a:rPr>
              <a:t>metodologiju</a:t>
            </a:r>
            <a:r>
              <a:rPr lang="en-US" sz="1600">
                <a:solidFill>
                  <a:srgbClr val="000000"/>
                </a:solidFill>
                <a:ea typeface="+mn-lt"/>
                <a:cs typeface="+mn-lt"/>
              </a:rPr>
              <a:t> </a:t>
            </a:r>
            <a:r>
              <a:rPr lang="en-US" sz="1600" err="1">
                <a:solidFill>
                  <a:srgbClr val="000000"/>
                </a:solidFill>
                <a:ea typeface="+mn-lt"/>
                <a:cs typeface="+mn-lt"/>
              </a:rPr>
              <a:t>koja</a:t>
            </a:r>
            <a:r>
              <a:rPr lang="en-US" sz="1600">
                <a:solidFill>
                  <a:srgbClr val="000000"/>
                </a:solidFill>
                <a:ea typeface="+mn-lt"/>
                <a:cs typeface="+mn-lt"/>
              </a:rPr>
              <a:t> </a:t>
            </a:r>
            <a:r>
              <a:rPr lang="en-US" sz="1600" err="1">
                <a:solidFill>
                  <a:srgbClr val="000000"/>
                </a:solidFill>
                <a:ea typeface="+mn-lt"/>
                <a:cs typeface="+mn-lt"/>
              </a:rPr>
              <a:t>verifikacionom</a:t>
            </a:r>
            <a:r>
              <a:rPr lang="en-US" sz="1600">
                <a:solidFill>
                  <a:srgbClr val="000000"/>
                </a:solidFill>
                <a:ea typeface="+mn-lt"/>
                <a:cs typeface="+mn-lt"/>
              </a:rPr>
              <a:t> </a:t>
            </a:r>
            <a:r>
              <a:rPr lang="en-US" sz="1600" err="1">
                <a:solidFill>
                  <a:srgbClr val="000000"/>
                </a:solidFill>
                <a:ea typeface="+mn-lt"/>
                <a:cs typeface="+mn-lt"/>
              </a:rPr>
              <a:t>timu</a:t>
            </a:r>
            <a:r>
              <a:rPr lang="en-US" sz="1600">
                <a:solidFill>
                  <a:srgbClr val="000000"/>
                </a:solidFill>
                <a:ea typeface="+mn-lt"/>
                <a:cs typeface="+mn-lt"/>
              </a:rPr>
              <a:t> </a:t>
            </a:r>
            <a:r>
              <a:rPr lang="en-US" sz="1600" err="1">
                <a:solidFill>
                  <a:srgbClr val="000000"/>
                </a:solidFill>
                <a:ea typeface="+mn-lt"/>
                <a:cs typeface="+mn-lt"/>
              </a:rPr>
              <a:t>omogućava</a:t>
            </a:r>
            <a:r>
              <a:rPr lang="en-US" sz="1600">
                <a:solidFill>
                  <a:srgbClr val="000000"/>
                </a:solidFill>
                <a:ea typeface="+mn-lt"/>
                <a:cs typeface="+mn-lt"/>
              </a:rPr>
              <a:t> </a:t>
            </a:r>
            <a:r>
              <a:rPr lang="en-US" sz="1600" err="1">
                <a:solidFill>
                  <a:srgbClr val="000000"/>
                </a:solidFill>
                <a:ea typeface="+mn-lt"/>
                <a:cs typeface="+mn-lt"/>
              </a:rPr>
              <a:t>obavljanje</a:t>
            </a:r>
            <a:r>
              <a:rPr lang="en-US" sz="1600">
                <a:solidFill>
                  <a:srgbClr val="000000"/>
                </a:solidFill>
                <a:ea typeface="+mn-lt"/>
                <a:cs typeface="+mn-lt"/>
              </a:rPr>
              <a:t> </a:t>
            </a:r>
            <a:r>
              <a:rPr lang="en-US" sz="1600" err="1">
                <a:solidFill>
                  <a:srgbClr val="000000"/>
                </a:solidFill>
                <a:ea typeface="+mn-lt"/>
                <a:cs typeface="+mn-lt"/>
              </a:rPr>
              <a:t>većeg</a:t>
            </a:r>
            <a:r>
              <a:rPr lang="en-US" sz="1600">
                <a:solidFill>
                  <a:srgbClr val="000000"/>
                </a:solidFill>
                <a:ea typeface="+mn-lt"/>
                <a:cs typeface="+mn-lt"/>
              </a:rPr>
              <a:t> dela </a:t>
            </a:r>
            <a:r>
              <a:rPr lang="en-US" sz="1600" err="1">
                <a:solidFill>
                  <a:srgbClr val="000000"/>
                </a:solidFill>
                <a:ea typeface="+mn-lt"/>
                <a:cs typeface="+mn-lt"/>
              </a:rPr>
              <a:t>funkcionalne</a:t>
            </a:r>
            <a:r>
              <a:rPr lang="en-US" sz="1600">
                <a:solidFill>
                  <a:srgbClr val="000000"/>
                </a:solidFill>
                <a:ea typeface="+mn-lt"/>
                <a:cs typeface="+mn-lt"/>
              </a:rPr>
              <a:t> </a:t>
            </a:r>
            <a:r>
              <a:rPr lang="en-US" sz="1600" err="1">
                <a:solidFill>
                  <a:srgbClr val="000000"/>
                </a:solidFill>
                <a:ea typeface="+mn-lt"/>
                <a:cs typeface="+mn-lt"/>
              </a:rPr>
              <a:t>verifikacije</a:t>
            </a:r>
            <a:r>
              <a:rPr lang="en-US" sz="1600">
                <a:solidFill>
                  <a:srgbClr val="000000"/>
                </a:solidFill>
                <a:ea typeface="+mn-lt"/>
                <a:cs typeface="+mn-lt"/>
              </a:rPr>
              <a:t> </a:t>
            </a:r>
            <a:r>
              <a:rPr lang="en-US" sz="1600" err="1">
                <a:solidFill>
                  <a:srgbClr val="000000"/>
                </a:solidFill>
                <a:ea typeface="+mn-lt"/>
                <a:cs typeface="+mn-lt"/>
              </a:rPr>
              <a:t>na</a:t>
            </a:r>
            <a:r>
              <a:rPr lang="en-US" sz="1600">
                <a:solidFill>
                  <a:srgbClr val="000000"/>
                </a:solidFill>
                <a:ea typeface="+mn-lt"/>
                <a:cs typeface="+mn-lt"/>
              </a:rPr>
              <a:t> </a:t>
            </a:r>
            <a:r>
              <a:rPr lang="en-US" sz="1600" err="1">
                <a:solidFill>
                  <a:srgbClr val="000000"/>
                </a:solidFill>
                <a:ea typeface="+mn-lt"/>
                <a:cs typeface="+mn-lt"/>
              </a:rPr>
              <a:t>apstraktnom</a:t>
            </a:r>
            <a:r>
              <a:rPr lang="en-US" sz="1600">
                <a:solidFill>
                  <a:srgbClr val="000000"/>
                </a:solidFill>
                <a:ea typeface="+mn-lt"/>
                <a:cs typeface="+mn-lt"/>
              </a:rPr>
              <a:t> RTL </a:t>
            </a:r>
            <a:r>
              <a:rPr lang="en-US" sz="1600" err="1">
                <a:solidFill>
                  <a:srgbClr val="000000"/>
                </a:solidFill>
                <a:ea typeface="+mn-lt"/>
                <a:cs typeface="+mn-lt"/>
              </a:rPr>
              <a:t>modelu</a:t>
            </a:r>
            <a:endParaRPr lang="en-US">
              <a:cs typeface="Arial"/>
            </a:endParaRPr>
          </a:p>
          <a:p>
            <a:endParaRPr lang="en-US" sz="1600">
              <a:solidFill>
                <a:srgbClr val="000000"/>
              </a:solidFill>
              <a:cs typeface="Arial"/>
            </a:endParaRPr>
          </a:p>
          <a:p>
            <a:endParaRPr lang="en-US" altLang="en-US" sz="1600">
              <a:cs typeface="Arial"/>
            </a:endParaRPr>
          </a:p>
          <a:p>
            <a:pPr eaLnBrk="1" hangingPunct="1"/>
            <a:endParaRPr lang="en-US" altLang="en-US" sz="1600"/>
          </a:p>
        </p:txBody>
      </p:sp>
    </p:spTree>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a:extLst>
              <a:ext uri="{FF2B5EF4-FFF2-40B4-BE49-F238E27FC236}">
                <a16:creationId xmlns:a16="http://schemas.microsoft.com/office/drawing/2014/main" id="{BEC8722E-4C52-D75C-E7E1-A21D3222DDCB}"/>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E80071-DE7A-472B-8E25-39D07B343419}" type="slidenum">
              <a:rPr lang="de-DE" altLang="en-US">
                <a:solidFill>
                  <a:schemeClr val="bg1"/>
                </a:solidFill>
              </a:rPr>
              <a:pPr/>
              <a:t>14</a:t>
            </a:fld>
            <a:endParaRPr lang="de-DE" altLang="en-US">
              <a:solidFill>
                <a:schemeClr val="bg1"/>
              </a:solidFill>
            </a:endParaRPr>
          </a:p>
        </p:txBody>
      </p:sp>
      <p:sp>
        <p:nvSpPr>
          <p:cNvPr id="16387" name="Rectangle 2">
            <a:extLst>
              <a:ext uri="{FF2B5EF4-FFF2-40B4-BE49-F238E27FC236}">
                <a16:creationId xmlns:a16="http://schemas.microsoft.com/office/drawing/2014/main" id="{5B4529D9-F1A6-33E0-07B9-C04B1213EF9A}"/>
              </a:ext>
            </a:extLst>
          </p:cNvPr>
          <p:cNvSpPr>
            <a:spLocks noGrp="1" noChangeArrowheads="1"/>
          </p:cNvSpPr>
          <p:nvPr>
            <p:ph type="title"/>
          </p:nvPr>
        </p:nvSpPr>
        <p:spPr/>
        <p:txBody>
          <a:bodyPr/>
          <a:lstStyle/>
          <a:p>
            <a:r>
              <a:rPr lang="en-US" err="1"/>
              <a:t>Kompromis</a:t>
            </a:r>
            <a:r>
              <a:rPr lang="en-US"/>
              <a:t> </a:t>
            </a:r>
            <a:r>
              <a:rPr lang="en-US" err="1"/>
              <a:t>između</a:t>
            </a:r>
            <a:r>
              <a:rPr lang="en-US"/>
              <a:t> </a:t>
            </a:r>
            <a:r>
              <a:rPr lang="en-US" err="1"/>
              <a:t>brzine</a:t>
            </a:r>
            <a:r>
              <a:rPr lang="en-US"/>
              <a:t> </a:t>
            </a:r>
            <a:r>
              <a:rPr lang="en-US" err="1"/>
              <a:t>i</a:t>
            </a:r>
            <a:r>
              <a:rPr lang="en-US"/>
              <a:t> </a:t>
            </a:r>
            <a:r>
              <a:rPr lang="en-US" err="1"/>
              <a:t>preciznosti</a:t>
            </a:r>
            <a:endParaRPr lang="en-US" err="1">
              <a:cs typeface="Arial"/>
            </a:endParaRPr>
          </a:p>
        </p:txBody>
      </p:sp>
      <p:sp>
        <p:nvSpPr>
          <p:cNvPr id="16388" name="Rectangle 4">
            <a:extLst>
              <a:ext uri="{FF2B5EF4-FFF2-40B4-BE49-F238E27FC236}">
                <a16:creationId xmlns:a16="http://schemas.microsoft.com/office/drawing/2014/main" id="{9952FF66-F3C0-8C99-2472-51EAA051E01F}"/>
              </a:ext>
            </a:extLst>
          </p:cNvPr>
          <p:cNvSpPr>
            <a:spLocks noGrp="1" noChangeArrowheads="1"/>
          </p:cNvSpPr>
          <p:nvPr>
            <p:ph type="body" sz="half" idx="1"/>
          </p:nvPr>
        </p:nvSpPr>
        <p:spPr/>
        <p:txBody>
          <a:bodyPr/>
          <a:lstStyle/>
          <a:p>
            <a:r>
              <a:rPr lang="en-US" altLang="en-US" sz="1400"/>
              <a:t>Simulator </a:t>
            </a:r>
            <a:r>
              <a:rPr lang="en-US" altLang="en-US" sz="1400" err="1"/>
              <a:t>predstavlja</a:t>
            </a:r>
            <a:r>
              <a:rPr lang="en-US" altLang="en-US" sz="1400"/>
              <a:t> </a:t>
            </a:r>
            <a:r>
              <a:rPr lang="en-US" altLang="en-US" sz="1400" err="1"/>
              <a:t>ključni</a:t>
            </a:r>
            <a:r>
              <a:rPr lang="en-US" altLang="en-US" sz="1400"/>
              <a:t> </a:t>
            </a:r>
            <a:r>
              <a:rPr lang="en-US" altLang="en-US" sz="1400" err="1"/>
              <a:t>alat</a:t>
            </a:r>
            <a:r>
              <a:rPr lang="en-US" altLang="en-US" sz="1400"/>
              <a:t> za </a:t>
            </a:r>
            <a:r>
              <a:rPr lang="en-US" altLang="en-US" sz="1400" err="1"/>
              <a:t>verifikacioni</a:t>
            </a:r>
            <a:r>
              <a:rPr lang="en-US" altLang="en-US" sz="1400"/>
              <a:t> </a:t>
            </a:r>
            <a:r>
              <a:rPr lang="en-US" altLang="en-US" sz="1400" err="1"/>
              <a:t>tim</a:t>
            </a:r>
            <a:r>
              <a:rPr lang="en-US" altLang="en-US" sz="1400"/>
              <a:t>, koji </a:t>
            </a:r>
            <a:r>
              <a:rPr lang="en-US" altLang="en-US" sz="1400" err="1"/>
              <a:t>najveći</a:t>
            </a:r>
            <a:r>
              <a:rPr lang="en-US" altLang="en-US" sz="1400"/>
              <a:t> deo </a:t>
            </a:r>
            <a:r>
              <a:rPr lang="en-US" altLang="en-US" sz="1400" err="1"/>
              <a:t>napora</a:t>
            </a:r>
            <a:r>
              <a:rPr lang="en-US" altLang="en-US" sz="1400"/>
              <a:t> u </a:t>
            </a:r>
            <a:r>
              <a:rPr lang="en-US" altLang="en-US" sz="1400" err="1"/>
              <a:t>ciklusu</a:t>
            </a:r>
            <a:r>
              <a:rPr lang="en-US" altLang="en-US" sz="1400"/>
              <a:t> </a:t>
            </a:r>
            <a:r>
              <a:rPr lang="en-US" altLang="en-US" sz="1400" err="1"/>
              <a:t>verifikacije</a:t>
            </a:r>
            <a:r>
              <a:rPr lang="en-US" altLang="en-US" sz="1400"/>
              <a:t> </a:t>
            </a:r>
            <a:r>
              <a:rPr lang="en-US" altLang="en-US" sz="1400" err="1"/>
              <a:t>troši</a:t>
            </a:r>
            <a:r>
              <a:rPr lang="en-US" altLang="en-US" sz="1400"/>
              <a:t> </a:t>
            </a:r>
            <a:r>
              <a:rPr lang="en-US" altLang="en-US" sz="1400" err="1"/>
              <a:t>upravo</a:t>
            </a:r>
            <a:r>
              <a:rPr lang="en-US" altLang="en-US" sz="1400"/>
              <a:t> </a:t>
            </a:r>
            <a:r>
              <a:rPr lang="en-US" altLang="en-US" sz="1400" err="1"/>
              <a:t>na</a:t>
            </a:r>
            <a:r>
              <a:rPr lang="en-US" altLang="en-US" sz="1400"/>
              <a:t> </a:t>
            </a:r>
            <a:r>
              <a:rPr lang="en-US" altLang="en-US" sz="1400" err="1"/>
              <a:t>pokretanje</a:t>
            </a:r>
            <a:r>
              <a:rPr lang="en-US" altLang="en-US" sz="1400"/>
              <a:t> </a:t>
            </a:r>
            <a:r>
              <a:rPr lang="en-US" altLang="en-US" sz="1400" err="1"/>
              <a:t>simulacija</a:t>
            </a:r>
            <a:endParaRPr lang="en-US" err="1"/>
          </a:p>
          <a:p>
            <a:r>
              <a:rPr lang="en-US" sz="1400"/>
              <a:t>Ova </a:t>
            </a:r>
            <a:r>
              <a:rPr lang="en-US" sz="1400" err="1"/>
              <a:t>faza</a:t>
            </a:r>
            <a:r>
              <a:rPr lang="en-US" sz="1400"/>
              <a:t> </a:t>
            </a:r>
            <a:r>
              <a:rPr lang="en-US" sz="1400" err="1"/>
              <a:t>ciklusa</a:t>
            </a:r>
            <a:r>
              <a:rPr lang="en-US" sz="1400"/>
              <a:t> </a:t>
            </a:r>
            <a:r>
              <a:rPr lang="en-US" sz="1400" err="1"/>
              <a:t>zahteva</a:t>
            </a:r>
            <a:r>
              <a:rPr lang="en-US" sz="1400"/>
              <a:t> </a:t>
            </a:r>
            <a:r>
              <a:rPr lang="en-US" sz="1400" err="1"/>
              <a:t>najviše</a:t>
            </a:r>
            <a:r>
              <a:rPr lang="en-US" sz="1400"/>
              <a:t> </a:t>
            </a:r>
            <a:r>
              <a:rPr lang="en-US" sz="1400" err="1"/>
              <a:t>računarskih</a:t>
            </a:r>
            <a:r>
              <a:rPr lang="en-US" sz="1400"/>
              <a:t> </a:t>
            </a:r>
            <a:r>
              <a:rPr lang="en-US" sz="1400" err="1"/>
              <a:t>resursa</a:t>
            </a:r>
            <a:r>
              <a:rPr lang="en-US" sz="1400"/>
              <a:t>, </a:t>
            </a:r>
            <a:r>
              <a:rPr lang="en-US" sz="1400" err="1"/>
              <a:t>zbog</a:t>
            </a:r>
            <a:r>
              <a:rPr lang="en-US" sz="1400"/>
              <a:t> </a:t>
            </a:r>
            <a:r>
              <a:rPr lang="en-US" sz="1400" err="1"/>
              <a:t>čega</a:t>
            </a:r>
            <a:r>
              <a:rPr lang="en-US" sz="1400"/>
              <a:t> je </a:t>
            </a:r>
            <a:r>
              <a:rPr lang="en-US" sz="1400" err="1"/>
              <a:t>optimizacija</a:t>
            </a:r>
            <a:r>
              <a:rPr lang="en-US" sz="1400"/>
              <a:t> </a:t>
            </a:r>
            <a:r>
              <a:rPr lang="en-US" sz="1400" err="1"/>
              <a:t>efikasnosti</a:t>
            </a:r>
            <a:r>
              <a:rPr lang="en-US" sz="1400"/>
              <a:t> </a:t>
            </a:r>
            <a:r>
              <a:rPr lang="en-US" sz="1400" err="1"/>
              <a:t>simulacije</a:t>
            </a:r>
            <a:r>
              <a:rPr lang="en-US" sz="1400"/>
              <a:t> </a:t>
            </a:r>
            <a:r>
              <a:rPr lang="en-US" sz="1400" err="1"/>
              <a:t>prioritet</a:t>
            </a:r>
            <a:r>
              <a:rPr lang="en-US" sz="1400"/>
              <a:t> </a:t>
            </a:r>
            <a:r>
              <a:rPr lang="en-US" sz="1400" err="1"/>
              <a:t>visokog</a:t>
            </a:r>
            <a:r>
              <a:rPr lang="en-US" sz="1400"/>
              <a:t> </a:t>
            </a:r>
            <a:r>
              <a:rPr lang="en-US" sz="1400" err="1"/>
              <a:t>značaja</a:t>
            </a:r>
            <a:endParaRPr lang="en-US" err="1"/>
          </a:p>
          <a:p>
            <a:r>
              <a:rPr lang="en-US" sz="1400" err="1">
                <a:cs typeface="Arial"/>
              </a:rPr>
              <a:t>Efikasnost</a:t>
            </a:r>
            <a:r>
              <a:rPr lang="en-US" sz="1400">
                <a:cs typeface="Arial"/>
              </a:rPr>
              <a:t> </a:t>
            </a:r>
            <a:r>
              <a:rPr lang="en-US" sz="1400" err="1">
                <a:cs typeface="Arial"/>
              </a:rPr>
              <a:t>simulacije</a:t>
            </a:r>
            <a:r>
              <a:rPr lang="en-US" sz="1400">
                <a:cs typeface="Arial"/>
              </a:rPr>
              <a:t> je </a:t>
            </a:r>
            <a:r>
              <a:rPr lang="en-US" sz="1400" err="1">
                <a:cs typeface="Arial"/>
              </a:rPr>
              <a:t>moguće</a:t>
            </a:r>
            <a:r>
              <a:rPr lang="en-US" sz="1400">
                <a:cs typeface="Arial"/>
              </a:rPr>
              <a:t> </a:t>
            </a:r>
            <a:r>
              <a:rPr lang="en-US" sz="1400" err="1">
                <a:cs typeface="Arial"/>
              </a:rPr>
              <a:t>optimizovati</a:t>
            </a:r>
            <a:r>
              <a:rPr lang="en-US" sz="1400">
                <a:cs typeface="Arial"/>
              </a:rPr>
              <a:t> </a:t>
            </a:r>
            <a:r>
              <a:rPr lang="en-US" sz="1400" err="1">
                <a:cs typeface="Arial"/>
              </a:rPr>
              <a:t>iz</a:t>
            </a:r>
            <a:r>
              <a:rPr lang="en-US" sz="1400">
                <a:cs typeface="Arial"/>
              </a:rPr>
              <a:t> </a:t>
            </a:r>
            <a:r>
              <a:rPr lang="en-US" sz="1400" err="1"/>
              <a:t>dva</a:t>
            </a:r>
            <a:r>
              <a:rPr lang="en-US" sz="1400"/>
              <a:t> </a:t>
            </a:r>
            <a:r>
              <a:rPr lang="en-US" sz="1400" err="1"/>
              <a:t>različita</a:t>
            </a:r>
            <a:r>
              <a:rPr lang="en-US" sz="1400"/>
              <a:t> </a:t>
            </a:r>
            <a:r>
              <a:rPr lang="en-US" sz="1400" err="1"/>
              <a:t>ugla</a:t>
            </a:r>
            <a:endParaRPr lang="en-US" err="1"/>
          </a:p>
          <a:p>
            <a:pPr lvl="1" indent="-188595"/>
            <a:r>
              <a:rPr lang="en-US" sz="1400" err="1"/>
              <a:t>Prvo</a:t>
            </a:r>
            <a:r>
              <a:rPr lang="en-US" sz="1400"/>
              <a:t>, </a:t>
            </a:r>
            <a:r>
              <a:rPr lang="en-US" sz="1400" err="1"/>
              <a:t>viši</a:t>
            </a:r>
            <a:r>
              <a:rPr lang="en-US" sz="1400"/>
              <a:t> </a:t>
            </a:r>
            <a:r>
              <a:rPr lang="en-US" sz="1400" err="1"/>
              <a:t>nivo</a:t>
            </a:r>
            <a:r>
              <a:rPr lang="en-US" sz="1400"/>
              <a:t> </a:t>
            </a:r>
            <a:r>
              <a:rPr lang="en-US" sz="1400" err="1"/>
              <a:t>apstrakcije</a:t>
            </a:r>
            <a:r>
              <a:rPr lang="en-US" sz="1400"/>
              <a:t> u HDL </a:t>
            </a:r>
            <a:r>
              <a:rPr lang="en-US" sz="1400" err="1"/>
              <a:t>specifikaciji</a:t>
            </a:r>
            <a:r>
              <a:rPr lang="en-US" sz="1400"/>
              <a:t> DUV-a </a:t>
            </a:r>
            <a:r>
              <a:rPr lang="en-US" sz="1400" err="1"/>
              <a:t>generalno</a:t>
            </a:r>
            <a:r>
              <a:rPr lang="en-US" sz="1400"/>
              <a:t> </a:t>
            </a:r>
            <a:r>
              <a:rPr lang="en-US" sz="1400" err="1"/>
              <a:t>rezultuje</a:t>
            </a:r>
            <a:r>
              <a:rPr lang="en-US" sz="1400"/>
              <a:t> </a:t>
            </a:r>
            <a:r>
              <a:rPr lang="en-US" sz="1400" err="1"/>
              <a:t>bržom</a:t>
            </a:r>
            <a:r>
              <a:rPr lang="en-US" sz="1400"/>
              <a:t> </a:t>
            </a:r>
            <a:r>
              <a:rPr lang="en-US" sz="1400" err="1"/>
              <a:t>simulacijom</a:t>
            </a:r>
            <a:r>
              <a:rPr lang="en-US" sz="1400"/>
              <a:t>, </a:t>
            </a:r>
            <a:r>
              <a:rPr lang="en-US" sz="1400" err="1"/>
              <a:t>jer</a:t>
            </a:r>
            <a:r>
              <a:rPr lang="en-US" sz="1400"/>
              <a:t> model </a:t>
            </a:r>
            <a:r>
              <a:rPr lang="en-US" sz="1400" err="1"/>
              <a:t>sadrži</a:t>
            </a:r>
            <a:r>
              <a:rPr lang="en-US" sz="1400"/>
              <a:t> </a:t>
            </a:r>
            <a:r>
              <a:rPr lang="en-US" sz="1400" err="1"/>
              <a:t>manje</a:t>
            </a:r>
            <a:r>
              <a:rPr lang="en-US" sz="1400"/>
              <a:t> </a:t>
            </a:r>
            <a:r>
              <a:rPr lang="en-US" sz="1400" err="1"/>
              <a:t>detalja</a:t>
            </a:r>
            <a:r>
              <a:rPr lang="en-US" sz="1400"/>
              <a:t> </a:t>
            </a:r>
            <a:r>
              <a:rPr lang="en-US" sz="1400" err="1"/>
              <a:t>koje</a:t>
            </a:r>
            <a:r>
              <a:rPr lang="en-US" sz="1400"/>
              <a:t> simulator mora da </a:t>
            </a:r>
            <a:r>
              <a:rPr lang="en-US" sz="1400" err="1"/>
              <a:t>obrađuje</a:t>
            </a:r>
            <a:endParaRPr lang="en-US" sz="1400">
              <a:cs typeface="Arial"/>
            </a:endParaRPr>
          </a:p>
          <a:p>
            <a:pPr lvl="1" indent="-188595"/>
            <a:r>
              <a:rPr lang="en-US" sz="1400"/>
              <a:t>Drugi </a:t>
            </a:r>
            <a:r>
              <a:rPr lang="en-US" sz="1400" err="1"/>
              <a:t>metod</a:t>
            </a:r>
            <a:r>
              <a:rPr lang="en-US" sz="1400"/>
              <a:t> za </a:t>
            </a:r>
            <a:r>
              <a:rPr lang="en-US" sz="1400" err="1"/>
              <a:t>poboljšanje</a:t>
            </a:r>
            <a:r>
              <a:rPr lang="en-US" sz="1400"/>
              <a:t> </a:t>
            </a:r>
            <a:r>
              <a:rPr lang="en-US" sz="1400" err="1"/>
              <a:t>performansi</a:t>
            </a:r>
            <a:r>
              <a:rPr lang="en-US" sz="1400"/>
              <a:t> je, </a:t>
            </a:r>
            <a:r>
              <a:rPr lang="en-US" sz="1400" err="1"/>
              <a:t>naravno</a:t>
            </a:r>
            <a:r>
              <a:rPr lang="en-US" sz="1400"/>
              <a:t>, </a:t>
            </a:r>
            <a:r>
              <a:rPr lang="en-US" sz="1400" err="1"/>
              <a:t>optimizacija</a:t>
            </a:r>
            <a:r>
              <a:rPr lang="en-US" sz="1400"/>
              <a:t> </a:t>
            </a:r>
            <a:r>
              <a:rPr lang="en-US" sz="1400" err="1"/>
              <a:t>samog</a:t>
            </a:r>
            <a:r>
              <a:rPr lang="en-US" sz="1400"/>
              <a:t> </a:t>
            </a:r>
            <a:r>
              <a:rPr lang="en-US" sz="1400" err="1"/>
              <a:t>simulatora</a:t>
            </a:r>
            <a:endParaRPr lang="en-US" sz="1400">
              <a:cs typeface="Arial"/>
            </a:endParaRPr>
          </a:p>
          <a:p>
            <a:r>
              <a:rPr lang="en-US" sz="1400">
                <a:cs typeface="Arial"/>
              </a:rPr>
              <a:t>U </a:t>
            </a:r>
            <a:r>
              <a:rPr lang="en-US" sz="1400" err="1">
                <a:cs typeface="Arial"/>
              </a:rPr>
              <a:t>procesu</a:t>
            </a:r>
            <a:r>
              <a:rPr lang="en-US" sz="1400">
                <a:cs typeface="Arial"/>
              </a:rPr>
              <a:t> </a:t>
            </a:r>
            <a:r>
              <a:rPr lang="en-US" sz="1400" err="1">
                <a:cs typeface="Arial"/>
              </a:rPr>
              <a:t>verifikacije</a:t>
            </a:r>
            <a:r>
              <a:rPr lang="en-US" sz="1400">
                <a:cs typeface="Arial"/>
              </a:rPr>
              <a:t> </a:t>
            </a:r>
            <a:r>
              <a:rPr lang="en-US" sz="1400" err="1">
                <a:cs typeface="Arial"/>
              </a:rPr>
              <a:t>postoji</a:t>
            </a:r>
            <a:r>
              <a:rPr lang="en-US" sz="1400">
                <a:cs typeface="Arial"/>
              </a:rPr>
              <a:t> </a:t>
            </a:r>
            <a:r>
              <a:rPr lang="en-US" sz="1400" err="1">
                <a:cs typeface="Arial"/>
              </a:rPr>
              <a:t>fundamentalni</a:t>
            </a:r>
            <a:r>
              <a:rPr lang="en-US" sz="1400">
                <a:cs typeface="Arial"/>
              </a:rPr>
              <a:t> </a:t>
            </a:r>
            <a:r>
              <a:rPr lang="en-US" sz="1400" err="1">
                <a:cs typeface="Arial"/>
              </a:rPr>
              <a:t>konflikt</a:t>
            </a:r>
            <a:r>
              <a:rPr lang="en-US" sz="1400">
                <a:cs typeface="Arial"/>
              </a:rPr>
              <a:t> </a:t>
            </a:r>
            <a:r>
              <a:rPr lang="en-US" sz="1400" err="1">
                <a:cs typeface="Arial"/>
              </a:rPr>
              <a:t>između</a:t>
            </a:r>
            <a:r>
              <a:rPr lang="en-US" sz="1400">
                <a:cs typeface="Arial"/>
              </a:rPr>
              <a:t> </a:t>
            </a:r>
            <a:r>
              <a:rPr lang="en-US" sz="1400" err="1">
                <a:cs typeface="Arial"/>
              </a:rPr>
              <a:t>brzine</a:t>
            </a:r>
            <a:r>
              <a:rPr lang="en-US" sz="1400">
                <a:cs typeface="Arial"/>
              </a:rPr>
              <a:t> </a:t>
            </a:r>
            <a:r>
              <a:rPr lang="en-US" sz="1400" err="1">
                <a:cs typeface="Arial"/>
              </a:rPr>
              <a:t>i</a:t>
            </a:r>
            <a:r>
              <a:rPr lang="en-US" sz="1400">
                <a:cs typeface="Arial"/>
              </a:rPr>
              <a:t> </a:t>
            </a:r>
            <a:r>
              <a:rPr lang="en-US" sz="1400" err="1">
                <a:cs typeface="Arial"/>
              </a:rPr>
              <a:t>preciznosti</a:t>
            </a:r>
            <a:r>
              <a:rPr lang="en-US" sz="1400">
                <a:cs typeface="Arial"/>
              </a:rPr>
              <a:t>, </a:t>
            </a:r>
            <a:r>
              <a:rPr lang="en-US" sz="1400" err="1">
                <a:cs typeface="Arial"/>
              </a:rPr>
              <a:t>što</a:t>
            </a:r>
            <a:r>
              <a:rPr lang="en-US" sz="1400">
                <a:cs typeface="Arial"/>
              </a:rPr>
              <a:t> je </a:t>
            </a:r>
            <a:r>
              <a:rPr lang="en-US" sz="1400" err="1">
                <a:cs typeface="Arial"/>
              </a:rPr>
              <a:t>prikazano</a:t>
            </a:r>
            <a:r>
              <a:rPr lang="en-US" sz="1400">
                <a:cs typeface="Arial"/>
              </a:rPr>
              <a:t> </a:t>
            </a:r>
            <a:r>
              <a:rPr lang="en-US" sz="1400" err="1">
                <a:cs typeface="Arial"/>
              </a:rPr>
              <a:t>na</a:t>
            </a:r>
            <a:r>
              <a:rPr lang="en-US" sz="1400">
                <a:cs typeface="Arial"/>
              </a:rPr>
              <a:t> </a:t>
            </a:r>
            <a:r>
              <a:rPr lang="en-US" sz="1400" err="1">
                <a:cs typeface="Arial"/>
              </a:rPr>
              <a:t>slici</a:t>
            </a:r>
            <a:r>
              <a:rPr lang="en-US" sz="1400">
                <a:cs typeface="Arial"/>
              </a:rPr>
              <a:t> </a:t>
            </a:r>
            <a:r>
              <a:rPr lang="en-US" sz="1400" err="1">
                <a:cs typeface="Arial"/>
              </a:rPr>
              <a:t>desno</a:t>
            </a:r>
            <a:endParaRPr lang="en-US" err="1"/>
          </a:p>
          <a:p>
            <a:endParaRPr lang="en-US" altLang="en-US" sz="1400">
              <a:cs typeface="Arial"/>
            </a:endParaRPr>
          </a:p>
        </p:txBody>
      </p:sp>
      <p:sp>
        <p:nvSpPr>
          <p:cNvPr id="16389" name="Rectangle 7">
            <a:extLst>
              <a:ext uri="{FF2B5EF4-FFF2-40B4-BE49-F238E27FC236}">
                <a16:creationId xmlns:a16="http://schemas.microsoft.com/office/drawing/2014/main" id="{E8AC9261-D580-067D-C736-59994E225E7C}"/>
              </a:ext>
            </a:extLst>
          </p:cNvPr>
          <p:cNvSpPr>
            <a:spLocks noChangeArrowheads="1"/>
          </p:cNvSpPr>
          <p:nvPr/>
        </p:nvSpPr>
        <p:spPr bwMode="auto">
          <a:xfrm>
            <a:off x="4559300" y="4254500"/>
            <a:ext cx="44323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latin typeface="Arial"/>
                <a:cs typeface="Arial"/>
              </a:rPr>
              <a:t>Nivo</a:t>
            </a:r>
            <a:r>
              <a:rPr lang="en-US" sz="1000">
                <a:latin typeface="Arial"/>
                <a:cs typeface="Arial"/>
              </a:rPr>
              <a:t> </a:t>
            </a:r>
            <a:r>
              <a:rPr lang="en-US" sz="1000" err="1">
                <a:latin typeface="Arial"/>
                <a:cs typeface="Arial"/>
              </a:rPr>
              <a:t>apstrakcije</a:t>
            </a:r>
            <a:r>
              <a:rPr lang="en-US" sz="1000">
                <a:latin typeface="Arial"/>
                <a:cs typeface="Arial"/>
              </a:rPr>
              <a:t> koji se </a:t>
            </a:r>
            <a:r>
              <a:rPr lang="en-US" sz="1000" err="1">
                <a:latin typeface="Arial"/>
                <a:cs typeface="Arial"/>
              </a:rPr>
              <a:t>koristi</a:t>
            </a:r>
            <a:r>
              <a:rPr lang="en-US" sz="1000">
                <a:latin typeface="Arial"/>
                <a:cs typeface="Arial"/>
              </a:rPr>
              <a:t> za </a:t>
            </a:r>
            <a:r>
              <a:rPr lang="en-US" sz="1000" err="1">
                <a:latin typeface="Arial"/>
                <a:cs typeface="Arial"/>
              </a:rPr>
              <a:t>modelovanje</a:t>
            </a:r>
            <a:r>
              <a:rPr lang="en-US" sz="1000">
                <a:latin typeface="Arial"/>
                <a:cs typeface="Arial"/>
              </a:rPr>
              <a:t> </a:t>
            </a:r>
            <a:r>
              <a:rPr lang="en-US" sz="1000" err="1">
                <a:latin typeface="Arial"/>
                <a:cs typeface="Arial"/>
              </a:rPr>
              <a:t>dizajna</a:t>
            </a:r>
            <a:r>
              <a:rPr lang="en-US" sz="1000">
                <a:latin typeface="Arial"/>
                <a:cs typeface="Arial"/>
              </a:rPr>
              <a:t> koji se </a:t>
            </a:r>
            <a:r>
              <a:rPr lang="en-US" sz="1000" err="1">
                <a:latin typeface="Arial"/>
                <a:cs typeface="Arial"/>
              </a:rPr>
              <a:t>verifikuje</a:t>
            </a:r>
            <a:r>
              <a:rPr lang="en-US" sz="1000">
                <a:latin typeface="Arial"/>
                <a:cs typeface="Arial"/>
              </a:rPr>
              <a:t> (DUV) </a:t>
            </a:r>
            <a:r>
              <a:rPr lang="en-US" sz="1000" err="1">
                <a:latin typeface="Arial"/>
                <a:cs typeface="Arial"/>
              </a:rPr>
              <a:t>ima</a:t>
            </a:r>
            <a:r>
              <a:rPr lang="en-US" sz="1000">
                <a:latin typeface="Arial"/>
                <a:cs typeface="Arial"/>
              </a:rPr>
              <a:t> </a:t>
            </a:r>
            <a:r>
              <a:rPr lang="en-US" sz="1000" err="1">
                <a:latin typeface="Arial"/>
                <a:cs typeface="Arial"/>
              </a:rPr>
              <a:t>direktan</a:t>
            </a:r>
            <a:r>
              <a:rPr lang="en-US" sz="1000">
                <a:latin typeface="Arial"/>
                <a:cs typeface="Arial"/>
              </a:rPr>
              <a:t> </a:t>
            </a:r>
            <a:r>
              <a:rPr lang="en-US" sz="1000" err="1">
                <a:latin typeface="Arial"/>
                <a:cs typeface="Arial"/>
              </a:rPr>
              <a:t>uticaj</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vreme</a:t>
            </a:r>
            <a:r>
              <a:rPr lang="en-US" sz="1000">
                <a:latin typeface="Arial"/>
                <a:cs typeface="Arial"/>
              </a:rPr>
              <a:t> </a:t>
            </a:r>
            <a:r>
              <a:rPr lang="en-US" sz="1000" err="1">
                <a:latin typeface="Arial"/>
                <a:cs typeface="Arial"/>
              </a:rPr>
              <a:t>izvršavanja</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memorijske</a:t>
            </a:r>
            <a:r>
              <a:rPr lang="en-US" sz="1000">
                <a:latin typeface="Arial"/>
                <a:cs typeface="Arial"/>
              </a:rPr>
              <a:t> </a:t>
            </a:r>
            <a:r>
              <a:rPr lang="en-US" sz="1000" err="1">
                <a:latin typeface="Arial"/>
                <a:cs typeface="Arial"/>
              </a:rPr>
              <a:t>zahteve</a:t>
            </a:r>
            <a:r>
              <a:rPr lang="en-US" sz="1000">
                <a:latin typeface="Arial"/>
                <a:cs typeface="Arial"/>
              </a:rPr>
              <a:t> </a:t>
            </a:r>
            <a:r>
              <a:rPr lang="en-US" sz="1000" err="1">
                <a:latin typeface="Arial"/>
                <a:cs typeface="Arial"/>
              </a:rPr>
              <a:t>simulatora</a:t>
            </a:r>
            <a:r>
              <a:rPr lang="en-US" sz="1000">
                <a:latin typeface="Arial"/>
                <a:cs typeface="Arial"/>
              </a:rPr>
              <a:t>. </a:t>
            </a:r>
            <a:r>
              <a:rPr lang="en-US" sz="1000" err="1">
                <a:latin typeface="Arial"/>
                <a:cs typeface="Arial"/>
              </a:rPr>
              <a:t>Što</a:t>
            </a:r>
            <a:r>
              <a:rPr lang="en-US" sz="1000">
                <a:latin typeface="Arial"/>
                <a:cs typeface="Arial"/>
              </a:rPr>
              <a:t> je </a:t>
            </a:r>
            <a:r>
              <a:rPr lang="en-US" sz="1000" err="1">
                <a:latin typeface="Arial"/>
                <a:cs typeface="Arial"/>
              </a:rPr>
              <a:t>stil</a:t>
            </a:r>
            <a:r>
              <a:rPr lang="en-US" sz="1000">
                <a:latin typeface="Arial"/>
                <a:cs typeface="Arial"/>
              </a:rPr>
              <a:t> </a:t>
            </a:r>
            <a:r>
              <a:rPr lang="en-US" sz="1000" err="1">
                <a:latin typeface="Arial"/>
                <a:cs typeface="Arial"/>
              </a:rPr>
              <a:t>modelovanja</a:t>
            </a:r>
            <a:r>
              <a:rPr lang="en-US" sz="1000">
                <a:latin typeface="Arial"/>
                <a:cs typeface="Arial"/>
              </a:rPr>
              <a:t> </a:t>
            </a:r>
            <a:r>
              <a:rPr lang="en-US" sz="1000" err="1">
                <a:latin typeface="Arial"/>
                <a:cs typeface="Arial"/>
              </a:rPr>
              <a:t>detaljniji</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precizniji</a:t>
            </a:r>
            <a:r>
              <a:rPr lang="en-US" sz="1000">
                <a:latin typeface="Arial"/>
                <a:cs typeface="Arial"/>
              </a:rPr>
              <a:t> u </a:t>
            </a:r>
            <a:r>
              <a:rPr lang="en-US" sz="1000" err="1">
                <a:latin typeface="Arial"/>
                <a:cs typeface="Arial"/>
              </a:rPr>
              <a:t>odnosu</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samu</a:t>
            </a:r>
            <a:r>
              <a:rPr lang="en-US" sz="1000">
                <a:latin typeface="Arial"/>
                <a:cs typeface="Arial"/>
              </a:rPr>
              <a:t> </a:t>
            </a:r>
            <a:r>
              <a:rPr lang="en-US" sz="1000" err="1">
                <a:latin typeface="Arial"/>
                <a:cs typeface="Arial"/>
              </a:rPr>
              <a:t>implementaciju</a:t>
            </a:r>
            <a:r>
              <a:rPr lang="en-US" sz="1000">
                <a:latin typeface="Arial"/>
                <a:cs typeface="Arial"/>
              </a:rPr>
              <a:t> DUV-a, to </a:t>
            </a:r>
            <a:r>
              <a:rPr lang="en-US" sz="1000" err="1">
                <a:latin typeface="Arial"/>
                <a:cs typeface="Arial"/>
              </a:rPr>
              <a:t>simulacioni</a:t>
            </a:r>
            <a:r>
              <a:rPr lang="en-US" sz="1000">
                <a:latin typeface="Arial"/>
                <a:cs typeface="Arial"/>
              </a:rPr>
              <a:t> model </a:t>
            </a:r>
            <a:r>
              <a:rPr lang="en-US" sz="1000" err="1">
                <a:latin typeface="Arial"/>
                <a:cs typeface="Arial"/>
              </a:rPr>
              <a:t>postaje</a:t>
            </a:r>
            <a:r>
              <a:rPr lang="en-US" sz="1000">
                <a:latin typeface="Arial"/>
                <a:cs typeface="Arial"/>
              </a:rPr>
              <a:t> </a:t>
            </a:r>
            <a:r>
              <a:rPr lang="en-US" sz="1000" err="1">
                <a:latin typeface="Arial"/>
                <a:cs typeface="Arial"/>
              </a:rPr>
              <a:t>memorijski</a:t>
            </a:r>
            <a:r>
              <a:rPr lang="en-US" sz="1000">
                <a:latin typeface="Arial"/>
                <a:cs typeface="Arial"/>
              </a:rPr>
              <a:t> </a:t>
            </a:r>
            <a:r>
              <a:rPr lang="en-US" sz="1000" err="1">
                <a:latin typeface="Arial"/>
                <a:cs typeface="Arial"/>
              </a:rPr>
              <a:t>zahtevniji</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sporiji</a:t>
            </a:r>
            <a:r>
              <a:rPr lang="en-US" sz="1000">
                <a:latin typeface="Arial"/>
                <a:cs typeface="Arial"/>
              </a:rPr>
              <a:t>. </a:t>
            </a:r>
            <a:r>
              <a:rPr lang="en-US" sz="1000" err="1">
                <a:latin typeface="Arial"/>
                <a:cs typeface="Arial"/>
              </a:rPr>
              <a:t>Apstraktna</a:t>
            </a:r>
            <a:r>
              <a:rPr lang="en-US" sz="1000">
                <a:latin typeface="Arial"/>
                <a:cs typeface="Arial"/>
              </a:rPr>
              <a:t> </a:t>
            </a:r>
            <a:r>
              <a:rPr lang="en-US" sz="1000" err="1">
                <a:latin typeface="Arial"/>
                <a:cs typeface="Arial"/>
              </a:rPr>
              <a:t>simulacija</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nivou</a:t>
            </a:r>
            <a:r>
              <a:rPr lang="en-US" sz="1000">
                <a:latin typeface="Arial"/>
                <a:cs typeface="Arial"/>
              </a:rPr>
              <a:t> </a:t>
            </a:r>
            <a:r>
              <a:rPr lang="en-US" sz="1000" err="1">
                <a:latin typeface="Arial"/>
                <a:cs typeface="Arial"/>
              </a:rPr>
              <a:t>registarskih</a:t>
            </a:r>
            <a:r>
              <a:rPr lang="en-US" sz="1000">
                <a:latin typeface="Arial"/>
                <a:cs typeface="Arial"/>
              </a:rPr>
              <a:t> </a:t>
            </a:r>
            <a:r>
              <a:rPr lang="en-US" sz="1000" err="1">
                <a:latin typeface="Arial"/>
                <a:cs typeface="Arial"/>
              </a:rPr>
              <a:t>prenosa</a:t>
            </a:r>
            <a:r>
              <a:rPr lang="en-US" sz="1000">
                <a:latin typeface="Arial"/>
                <a:cs typeface="Arial"/>
              </a:rPr>
              <a:t> (RTL) </a:t>
            </a:r>
            <a:r>
              <a:rPr lang="en-US" sz="1000" err="1">
                <a:latin typeface="Arial"/>
                <a:cs typeface="Arial"/>
              </a:rPr>
              <a:t>može</a:t>
            </a:r>
            <a:r>
              <a:rPr lang="en-US" sz="1000">
                <a:latin typeface="Arial"/>
                <a:cs typeface="Arial"/>
              </a:rPr>
              <a:t> </a:t>
            </a:r>
            <a:r>
              <a:rPr lang="en-US" sz="1000" err="1">
                <a:latin typeface="Arial"/>
                <a:cs typeface="Arial"/>
              </a:rPr>
              <a:t>biti</a:t>
            </a:r>
            <a:r>
              <a:rPr lang="en-US" sz="1000">
                <a:latin typeface="Arial"/>
                <a:cs typeface="Arial"/>
              </a:rPr>
              <a:t> </a:t>
            </a:r>
            <a:r>
              <a:rPr lang="en-US" sz="1000" err="1">
                <a:latin typeface="Arial"/>
                <a:cs typeface="Arial"/>
              </a:rPr>
              <a:t>znatno</a:t>
            </a:r>
            <a:r>
              <a:rPr lang="en-US" sz="1000">
                <a:latin typeface="Arial"/>
                <a:cs typeface="Arial"/>
              </a:rPr>
              <a:t> </a:t>
            </a:r>
            <a:r>
              <a:rPr lang="en-US" sz="1000" err="1">
                <a:latin typeface="Arial"/>
                <a:cs typeface="Arial"/>
              </a:rPr>
              <a:t>efikasnija</a:t>
            </a:r>
            <a:r>
              <a:rPr lang="en-US" sz="1000">
                <a:latin typeface="Arial"/>
                <a:cs typeface="Arial"/>
              </a:rPr>
              <a:t> od </a:t>
            </a:r>
            <a:r>
              <a:rPr lang="en-US" sz="1000" err="1">
                <a:latin typeface="Arial"/>
                <a:cs typeface="Arial"/>
              </a:rPr>
              <a:t>detaljne</a:t>
            </a:r>
            <a:r>
              <a:rPr lang="en-US" sz="1000">
                <a:latin typeface="Arial"/>
                <a:cs typeface="Arial"/>
              </a:rPr>
              <a:t> </a:t>
            </a:r>
            <a:r>
              <a:rPr lang="en-US" sz="1000" err="1">
                <a:latin typeface="Arial"/>
                <a:cs typeface="Arial"/>
              </a:rPr>
              <a:t>simulacije</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nivou</a:t>
            </a:r>
            <a:r>
              <a:rPr lang="en-US" sz="1000">
                <a:latin typeface="Arial"/>
                <a:cs typeface="Arial"/>
              </a:rPr>
              <a:t> </a:t>
            </a:r>
            <a:r>
              <a:rPr lang="en-US" sz="1000" err="1">
                <a:latin typeface="Arial"/>
                <a:cs typeface="Arial"/>
              </a:rPr>
              <a:t>logičkih</a:t>
            </a:r>
            <a:r>
              <a:rPr lang="en-US" sz="1000">
                <a:latin typeface="Arial"/>
                <a:cs typeface="Arial"/>
              </a:rPr>
              <a:t> kola </a:t>
            </a:r>
            <a:r>
              <a:rPr lang="en-US" sz="1000" err="1">
                <a:latin typeface="Arial"/>
                <a:cs typeface="Arial"/>
              </a:rPr>
              <a:t>koja</a:t>
            </a:r>
            <a:r>
              <a:rPr lang="en-US" sz="1000">
                <a:latin typeface="Arial"/>
                <a:cs typeface="Arial"/>
              </a:rPr>
              <a:t> </a:t>
            </a:r>
            <a:r>
              <a:rPr lang="en-US" sz="1000" err="1">
                <a:latin typeface="Arial"/>
                <a:cs typeface="Arial"/>
              </a:rPr>
              <a:t>uzima</a:t>
            </a:r>
            <a:r>
              <a:rPr lang="en-US" sz="1000">
                <a:latin typeface="Arial"/>
                <a:cs typeface="Arial"/>
              </a:rPr>
              <a:t> u </a:t>
            </a:r>
            <a:r>
              <a:rPr lang="en-US" sz="1000" err="1">
                <a:latin typeface="Arial"/>
                <a:cs typeface="Arial"/>
              </a:rPr>
              <a:t>obzir</a:t>
            </a:r>
            <a:r>
              <a:rPr lang="en-US" sz="1000">
                <a:latin typeface="Arial"/>
                <a:cs typeface="Arial"/>
              </a:rPr>
              <a:t> </a:t>
            </a:r>
            <a:r>
              <a:rPr lang="en-US" sz="1000" err="1">
                <a:latin typeface="Arial"/>
                <a:cs typeface="Arial"/>
              </a:rPr>
              <a:t>vremenska</a:t>
            </a:r>
            <a:r>
              <a:rPr lang="en-US" sz="1000">
                <a:latin typeface="Arial"/>
                <a:cs typeface="Arial"/>
              </a:rPr>
              <a:t> </a:t>
            </a:r>
            <a:r>
              <a:rPr lang="en-US" sz="1000" err="1">
                <a:latin typeface="Arial"/>
                <a:cs typeface="Arial"/>
              </a:rPr>
              <a:t>kašnjenja</a:t>
            </a:r>
            <a:r>
              <a:rPr lang="en-US" sz="1000">
                <a:latin typeface="Arial"/>
                <a:cs typeface="Arial"/>
              </a:rPr>
              <a:t> (timing-aware simulation)</a:t>
            </a:r>
            <a:endParaRPr lang="en-US">
              <a:cs typeface="Arial" panose="020B0604020202020204" pitchFamily="34" charset="0"/>
            </a:endParaRPr>
          </a:p>
          <a:p>
            <a:r>
              <a:rPr lang="en-US" sz="1000" err="1">
                <a:latin typeface="Arial"/>
                <a:cs typeface="Arial"/>
              </a:rPr>
              <a:t>Stvarna</a:t>
            </a:r>
            <a:r>
              <a:rPr lang="en-US" sz="1000">
                <a:latin typeface="Arial"/>
                <a:cs typeface="Arial"/>
              </a:rPr>
              <a:t> </a:t>
            </a:r>
            <a:r>
              <a:rPr lang="en-US" sz="1000" err="1">
                <a:latin typeface="Arial"/>
                <a:cs typeface="Arial"/>
              </a:rPr>
              <a:t>razlika</a:t>
            </a:r>
            <a:r>
              <a:rPr lang="en-US" sz="1000">
                <a:latin typeface="Arial"/>
                <a:cs typeface="Arial"/>
              </a:rPr>
              <a:t> u </a:t>
            </a:r>
            <a:r>
              <a:rPr lang="en-US" sz="1000" err="1">
                <a:latin typeface="Arial"/>
                <a:cs typeface="Arial"/>
              </a:rPr>
              <a:t>performansama</a:t>
            </a:r>
            <a:r>
              <a:rPr lang="en-US" sz="1000">
                <a:latin typeface="Arial"/>
                <a:cs typeface="Arial"/>
              </a:rPr>
              <a:t> u </a:t>
            </a:r>
            <a:r>
              <a:rPr lang="en-US" sz="1000" err="1">
                <a:latin typeface="Arial"/>
                <a:cs typeface="Arial"/>
              </a:rPr>
              <a:t>velikoj</a:t>
            </a:r>
            <a:r>
              <a:rPr lang="en-US" sz="1000">
                <a:latin typeface="Arial"/>
                <a:cs typeface="Arial"/>
              </a:rPr>
              <a:t> meri </a:t>
            </a:r>
            <a:r>
              <a:rPr lang="en-US" sz="1000" err="1">
                <a:latin typeface="Arial"/>
                <a:cs typeface="Arial"/>
              </a:rPr>
              <a:t>zavisi</a:t>
            </a:r>
            <a:r>
              <a:rPr lang="en-US" sz="1000">
                <a:latin typeface="Arial"/>
                <a:cs typeface="Arial"/>
              </a:rPr>
              <a:t> od </a:t>
            </a:r>
            <a:r>
              <a:rPr lang="en-US" sz="1000" err="1">
                <a:latin typeface="Arial"/>
                <a:cs typeface="Arial"/>
              </a:rPr>
              <a:t>primenjenog</a:t>
            </a:r>
            <a:r>
              <a:rPr lang="en-US" sz="1000">
                <a:latin typeface="Arial"/>
                <a:cs typeface="Arial"/>
              </a:rPr>
              <a:t> </a:t>
            </a:r>
            <a:r>
              <a:rPr lang="en-US" sz="1000" err="1">
                <a:latin typeface="Arial"/>
                <a:cs typeface="Arial"/>
              </a:rPr>
              <a:t>simulatora</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preciznog</a:t>
            </a:r>
            <a:r>
              <a:rPr lang="en-US" sz="1000">
                <a:latin typeface="Arial"/>
                <a:cs typeface="Arial"/>
              </a:rPr>
              <a:t> </a:t>
            </a:r>
            <a:r>
              <a:rPr lang="en-US" sz="1000" err="1">
                <a:latin typeface="Arial"/>
                <a:cs typeface="Arial"/>
              </a:rPr>
              <a:t>stila</a:t>
            </a:r>
            <a:r>
              <a:rPr lang="en-US" sz="1000">
                <a:latin typeface="Arial"/>
                <a:cs typeface="Arial"/>
              </a:rPr>
              <a:t> </a:t>
            </a:r>
            <a:r>
              <a:rPr lang="en-US" sz="1000" err="1">
                <a:latin typeface="Arial"/>
                <a:cs typeface="Arial"/>
              </a:rPr>
              <a:t>modelovanja</a:t>
            </a:r>
            <a:r>
              <a:rPr lang="en-US" sz="1000">
                <a:latin typeface="Arial"/>
                <a:cs typeface="Arial"/>
              </a:rPr>
              <a:t>, </a:t>
            </a:r>
            <a:r>
              <a:rPr lang="en-US" sz="1000" err="1">
                <a:latin typeface="Arial"/>
                <a:cs typeface="Arial"/>
              </a:rPr>
              <a:t>ali</a:t>
            </a:r>
            <a:r>
              <a:rPr lang="en-US" sz="1000">
                <a:latin typeface="Arial"/>
                <a:cs typeface="Arial"/>
              </a:rPr>
              <a:t> </a:t>
            </a:r>
            <a:r>
              <a:rPr lang="en-US" sz="1000" err="1">
                <a:latin typeface="Arial"/>
                <a:cs typeface="Arial"/>
              </a:rPr>
              <a:t>može</a:t>
            </a:r>
            <a:r>
              <a:rPr lang="en-US" sz="1000">
                <a:latin typeface="Arial"/>
                <a:cs typeface="Arial"/>
              </a:rPr>
              <a:t> </a:t>
            </a:r>
            <a:r>
              <a:rPr lang="en-US" sz="1000" err="1">
                <a:latin typeface="Arial"/>
                <a:cs typeface="Arial"/>
              </a:rPr>
              <a:t>dostići</a:t>
            </a:r>
            <a:r>
              <a:rPr lang="en-US" sz="1000">
                <a:latin typeface="Arial"/>
                <a:cs typeface="Arial"/>
              </a:rPr>
              <a:t> </a:t>
            </a:r>
            <a:r>
              <a:rPr lang="en-US" sz="1000" err="1">
                <a:latin typeface="Arial"/>
                <a:cs typeface="Arial"/>
              </a:rPr>
              <a:t>faktore</a:t>
            </a:r>
            <a:r>
              <a:rPr lang="en-US" sz="1000">
                <a:latin typeface="Arial"/>
                <a:cs typeface="Arial"/>
              </a:rPr>
              <a:t> od 5 do 10 puta u </a:t>
            </a:r>
            <a:r>
              <a:rPr lang="en-US" sz="1000" err="1">
                <a:latin typeface="Arial"/>
                <a:cs typeface="Arial"/>
              </a:rPr>
              <a:t>pogledu</a:t>
            </a:r>
            <a:r>
              <a:rPr lang="en-US" sz="1000">
                <a:latin typeface="Arial"/>
                <a:cs typeface="Arial"/>
              </a:rPr>
              <a:t> </a:t>
            </a:r>
            <a:r>
              <a:rPr lang="en-US" sz="1000" err="1">
                <a:latin typeface="Arial"/>
                <a:cs typeface="Arial"/>
              </a:rPr>
              <a:t>vremena</a:t>
            </a:r>
            <a:r>
              <a:rPr lang="en-US" sz="1000">
                <a:latin typeface="Arial"/>
                <a:cs typeface="Arial"/>
              </a:rPr>
              <a:t> </a:t>
            </a:r>
            <a:r>
              <a:rPr lang="en-US" sz="1000" err="1">
                <a:latin typeface="Arial"/>
                <a:cs typeface="Arial"/>
              </a:rPr>
              <a:t>izvršavanja</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veličine</a:t>
            </a:r>
            <a:r>
              <a:rPr lang="en-US" sz="1000">
                <a:latin typeface="Arial"/>
                <a:cs typeface="Arial"/>
              </a:rPr>
              <a:t> </a:t>
            </a:r>
            <a:r>
              <a:rPr lang="en-US" sz="1000" err="1">
                <a:latin typeface="Arial"/>
                <a:cs typeface="Arial"/>
              </a:rPr>
              <a:t>modela</a:t>
            </a:r>
            <a:endParaRPr lang="en-US" err="1"/>
          </a:p>
          <a:p>
            <a:endParaRPr lang="en-US" altLang="en-US" sz="1000">
              <a:cs typeface="Arial"/>
            </a:endParaRPr>
          </a:p>
        </p:txBody>
      </p:sp>
      <p:pic>
        <p:nvPicPr>
          <p:cNvPr id="16390" name="Picture 9">
            <a:extLst>
              <a:ext uri="{FF2B5EF4-FFF2-40B4-BE49-F238E27FC236}">
                <a16:creationId xmlns:a16="http://schemas.microsoft.com/office/drawing/2014/main" id="{9EC27A5B-6CB7-1CC9-71D3-47FDB061AB0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293813"/>
            <a:ext cx="4186238" cy="2963862"/>
          </a:xfrm>
          <a:noFill/>
          <a:extLs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a:extLst>
              <a:ext uri="{FF2B5EF4-FFF2-40B4-BE49-F238E27FC236}">
                <a16:creationId xmlns:a16="http://schemas.microsoft.com/office/drawing/2014/main" id="{A0279D37-F7A1-AEEB-9A36-FF519B2D76BA}"/>
              </a:ext>
            </a:extLst>
          </p:cNvPr>
          <p:cNvSpPr>
            <a:spLocks noGrp="1" noChangeArrowheads="1"/>
          </p:cNvSpPr>
          <p:nvPr>
            <p:ph type="ctrTitle"/>
          </p:nvPr>
        </p:nvSpPr>
        <p:spPr>
          <a:xfrm>
            <a:off x="3523747" y="2274888"/>
            <a:ext cx="5274178" cy="1153343"/>
          </a:xfrm>
        </p:spPr>
        <p:txBody>
          <a:bodyPr/>
          <a:lstStyle/>
          <a:p>
            <a:r>
              <a:rPr lang="en-US" err="1"/>
              <a:t>Jezici</a:t>
            </a:r>
            <a:r>
              <a:rPr lang="en-US"/>
              <a:t> za </a:t>
            </a:r>
            <a:r>
              <a:rPr lang="en-US" err="1"/>
              <a:t>opis</a:t>
            </a:r>
            <a:r>
              <a:rPr lang="en-US"/>
              <a:t> </a:t>
            </a:r>
            <a:r>
              <a:rPr lang="en-US" err="1"/>
              <a:t>hardvera</a:t>
            </a:r>
            <a:r>
              <a:rPr lang="en-US"/>
              <a:t> </a:t>
            </a:r>
            <a:r>
              <a:rPr lang="en-US" err="1"/>
              <a:t>i</a:t>
            </a:r>
            <a:r>
              <a:rPr lang="en-US"/>
              <a:t>  </a:t>
            </a:r>
            <a:r>
              <a:rPr lang="en-US" err="1"/>
              <a:t>simulatori</a:t>
            </a:r>
            <a:endParaRPr lang="en-US" err="1">
              <a:cs typeface="Arial"/>
            </a:endParaRPr>
          </a:p>
        </p:txBody>
      </p:sp>
      <p:sp>
        <p:nvSpPr>
          <p:cNvPr id="17411" name="Rectangle 5">
            <a:extLst>
              <a:ext uri="{FF2B5EF4-FFF2-40B4-BE49-F238E27FC236}">
                <a16:creationId xmlns:a16="http://schemas.microsoft.com/office/drawing/2014/main" id="{EA44A8B0-99F0-6510-F9BA-376B7B129AAE}"/>
              </a:ext>
            </a:extLst>
          </p:cNvPr>
          <p:cNvSpPr>
            <a:spLocks noGrp="1" noChangeArrowheads="1"/>
          </p:cNvSpPr>
          <p:nvPr>
            <p:ph type="subTitle" idx="1"/>
          </p:nvPr>
        </p:nvSpPr>
        <p:spPr/>
        <p:txBody>
          <a:bodyPr/>
          <a:lstStyle/>
          <a:p>
            <a:r>
              <a:rPr lang="en-US" altLang="en-US" err="1"/>
              <a:t>Simulacija</a:t>
            </a:r>
            <a:r>
              <a:rPr lang="en-US" altLang="en-US"/>
              <a:t> </a:t>
            </a:r>
            <a:r>
              <a:rPr lang="en-US" altLang="en-US" err="1"/>
              <a:t>vođena</a:t>
            </a:r>
            <a:r>
              <a:rPr lang="en-US" altLang="en-US"/>
              <a:t> </a:t>
            </a:r>
            <a:r>
              <a:rPr lang="en-US" altLang="en-US" err="1"/>
              <a:t>događajima</a:t>
            </a:r>
            <a:endParaRPr lang="en-US" altLang="en-US" err="1">
              <a:cs typeface="Arial"/>
            </a:endParaRPr>
          </a:p>
        </p:txBody>
      </p:sp>
    </p:spTree>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3">
            <a:extLst>
              <a:ext uri="{FF2B5EF4-FFF2-40B4-BE49-F238E27FC236}">
                <a16:creationId xmlns:a16="http://schemas.microsoft.com/office/drawing/2014/main" id="{C185540D-E83D-5E73-A0E4-D3985702D1C5}"/>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735D474-241A-4788-B912-25C5388B7486}" type="slidenum">
              <a:rPr lang="de-DE" altLang="en-US">
                <a:solidFill>
                  <a:schemeClr val="bg1"/>
                </a:solidFill>
              </a:rPr>
              <a:pPr/>
              <a:t>16</a:t>
            </a:fld>
            <a:endParaRPr lang="de-DE" altLang="en-US">
              <a:solidFill>
                <a:schemeClr val="bg1"/>
              </a:solidFill>
            </a:endParaRPr>
          </a:p>
        </p:txBody>
      </p:sp>
      <p:sp>
        <p:nvSpPr>
          <p:cNvPr id="18435" name="Rectangle 2">
            <a:extLst>
              <a:ext uri="{FF2B5EF4-FFF2-40B4-BE49-F238E27FC236}">
                <a16:creationId xmlns:a16="http://schemas.microsoft.com/office/drawing/2014/main" id="{A6139A7F-280D-6843-E217-8AF3903A1183}"/>
              </a:ext>
            </a:extLst>
          </p:cNvPr>
          <p:cNvSpPr>
            <a:spLocks noGrp="1" noChangeArrowheads="1"/>
          </p:cNvSpPr>
          <p:nvPr>
            <p:ph type="title"/>
          </p:nvPr>
        </p:nvSpPr>
        <p:spPr/>
        <p:txBody>
          <a:bodyPr/>
          <a:lstStyle/>
          <a:p>
            <a:r>
              <a:rPr lang="en-US" altLang="en-US" err="1"/>
              <a:t>Uvod</a:t>
            </a:r>
            <a:endParaRPr lang="en-US" err="1"/>
          </a:p>
        </p:txBody>
      </p:sp>
      <p:sp>
        <p:nvSpPr>
          <p:cNvPr id="18436" name="Rectangle 3">
            <a:extLst>
              <a:ext uri="{FF2B5EF4-FFF2-40B4-BE49-F238E27FC236}">
                <a16:creationId xmlns:a16="http://schemas.microsoft.com/office/drawing/2014/main" id="{33865084-3FD1-5950-0C51-1F96D06A8DA5}"/>
              </a:ext>
            </a:extLst>
          </p:cNvPr>
          <p:cNvSpPr>
            <a:spLocks noGrp="1" noChangeArrowheads="1"/>
          </p:cNvSpPr>
          <p:nvPr>
            <p:ph type="body" idx="1"/>
          </p:nvPr>
        </p:nvSpPr>
        <p:spPr/>
        <p:txBody>
          <a:bodyPr/>
          <a:lstStyle/>
          <a:p>
            <a:r>
              <a:rPr lang="en-US" altLang="en-US" sz="1400" err="1"/>
              <a:t>Šema</a:t>
            </a:r>
            <a:r>
              <a:rPr lang="en-US" altLang="en-US" sz="1400"/>
              <a:t> </a:t>
            </a:r>
            <a:r>
              <a:rPr lang="en-US" altLang="en-US" sz="1400" err="1"/>
              <a:t>simulacije</a:t>
            </a:r>
            <a:r>
              <a:rPr lang="en-US" altLang="en-US" sz="1400"/>
              <a:t> </a:t>
            </a:r>
            <a:r>
              <a:rPr lang="en-US" altLang="en-US" sz="1400" err="1"/>
              <a:t>vođene</a:t>
            </a:r>
            <a:r>
              <a:rPr lang="en-US" altLang="en-US" sz="1400"/>
              <a:t> </a:t>
            </a:r>
            <a:r>
              <a:rPr lang="en-US" altLang="en-US" sz="1400" err="1"/>
              <a:t>događajima</a:t>
            </a:r>
            <a:r>
              <a:rPr lang="en-US" altLang="en-US" sz="1400"/>
              <a:t> (event-driven simulation) </a:t>
            </a:r>
            <a:r>
              <a:rPr lang="en-US" altLang="en-US" sz="1400" err="1"/>
              <a:t>predstavlja</a:t>
            </a:r>
            <a:r>
              <a:rPr lang="en-US" altLang="en-US" sz="1400"/>
              <a:t> </a:t>
            </a:r>
            <a:r>
              <a:rPr lang="en-US" altLang="en-US" sz="1400" err="1"/>
              <a:t>najpopularniji</a:t>
            </a:r>
            <a:r>
              <a:rPr lang="en-US" altLang="en-US" sz="1400"/>
              <a:t> </a:t>
            </a:r>
            <a:r>
              <a:rPr lang="en-US" altLang="en-US" sz="1400" err="1"/>
              <a:t>i</a:t>
            </a:r>
            <a:r>
              <a:rPr lang="en-US" altLang="en-US" sz="1400"/>
              <a:t> </a:t>
            </a:r>
            <a:r>
              <a:rPr lang="en-US" altLang="en-US" sz="1400" err="1"/>
              <a:t>najpoznatiji</a:t>
            </a:r>
            <a:r>
              <a:rPr lang="en-US" altLang="en-US" sz="1400"/>
              <a:t> </a:t>
            </a:r>
            <a:r>
              <a:rPr lang="en-US" altLang="en-US" sz="1400" err="1"/>
              <a:t>simulacioni</a:t>
            </a:r>
            <a:r>
              <a:rPr lang="en-US" altLang="en-US" sz="1400"/>
              <a:t> </a:t>
            </a:r>
            <a:r>
              <a:rPr lang="en-US" altLang="en-US" sz="1400" err="1"/>
              <a:t>algoritam</a:t>
            </a:r>
            <a:r>
              <a:rPr lang="en-US" altLang="en-US" sz="1400"/>
              <a:t>, </a:t>
            </a:r>
            <a:r>
              <a:rPr lang="en-US" altLang="en-US" sz="1400" err="1"/>
              <a:t>čija</a:t>
            </a:r>
            <a:r>
              <a:rPr lang="en-US" altLang="en-US" sz="1400"/>
              <a:t> </a:t>
            </a:r>
            <a:r>
              <a:rPr lang="en-US" altLang="en-US" sz="1400" err="1"/>
              <a:t>primena</a:t>
            </a:r>
            <a:r>
              <a:rPr lang="en-US" altLang="en-US" sz="1400">
                <a:cs typeface="Arial"/>
              </a:rPr>
              <a:t> </a:t>
            </a:r>
            <a:r>
              <a:rPr lang="en-US" altLang="en-US" sz="1400" err="1"/>
              <a:t>prevazilazi</a:t>
            </a:r>
            <a:r>
              <a:rPr lang="en-US" altLang="en-US" sz="1400"/>
              <a:t> </a:t>
            </a:r>
            <a:r>
              <a:rPr lang="en-US" altLang="en-US" sz="1400" err="1"/>
              <a:t>okvire</a:t>
            </a:r>
            <a:r>
              <a:rPr lang="en-US" altLang="en-US" sz="1400"/>
              <a:t> </a:t>
            </a:r>
            <a:r>
              <a:rPr lang="en-US" altLang="en-US" sz="1400" err="1"/>
              <a:t>samog</a:t>
            </a:r>
            <a:r>
              <a:rPr lang="en-US" altLang="en-US" sz="1400"/>
              <a:t> </a:t>
            </a:r>
            <a:r>
              <a:rPr lang="en-US" altLang="en-US" sz="1400" err="1"/>
              <a:t>projektovanja</a:t>
            </a:r>
            <a:r>
              <a:rPr lang="en-US" altLang="en-US" sz="1400"/>
              <a:t> </a:t>
            </a:r>
            <a:r>
              <a:rPr lang="en-US" altLang="en-US" sz="1400" err="1"/>
              <a:t>digitalnog</a:t>
            </a:r>
            <a:r>
              <a:rPr lang="en-US" altLang="en-US" sz="1400"/>
              <a:t> </a:t>
            </a:r>
            <a:r>
              <a:rPr lang="en-US" altLang="en-US" sz="1400" err="1"/>
              <a:t>hardvera</a:t>
            </a:r>
            <a:endParaRPr lang="en-US" err="1"/>
          </a:p>
          <a:p>
            <a:pPr marL="0" indent="0">
              <a:buNone/>
            </a:pPr>
            <a:endParaRPr lang="en-US" altLang="en-US" sz="1400">
              <a:cs typeface="Arial"/>
            </a:endParaRPr>
          </a:p>
          <a:p>
            <a:r>
              <a:rPr lang="en-US" sz="1400" err="1"/>
              <a:t>Svaki</a:t>
            </a:r>
            <a:r>
              <a:rPr lang="en-US" sz="1400"/>
              <a:t> model </a:t>
            </a:r>
            <a:r>
              <a:rPr lang="en-US" sz="1400" err="1"/>
              <a:t>vođen</a:t>
            </a:r>
            <a:r>
              <a:rPr lang="en-US" sz="1400"/>
              <a:t> </a:t>
            </a:r>
            <a:r>
              <a:rPr lang="en-US" sz="1400" err="1"/>
              <a:t>događajima</a:t>
            </a:r>
            <a:r>
              <a:rPr lang="en-US" sz="1400"/>
              <a:t> </a:t>
            </a:r>
            <a:r>
              <a:rPr lang="en-US" sz="1400" err="1"/>
              <a:t>sastoji</a:t>
            </a:r>
            <a:r>
              <a:rPr lang="en-US" sz="1400"/>
              <a:t> se od </a:t>
            </a:r>
            <a:r>
              <a:rPr lang="en-US" sz="1400" err="1"/>
              <a:t>mreže</a:t>
            </a:r>
            <a:r>
              <a:rPr lang="en-US" sz="1400"/>
              <a:t> </a:t>
            </a:r>
            <a:r>
              <a:rPr lang="en-US" sz="1400" err="1"/>
              <a:t>međusobno</a:t>
            </a:r>
            <a:r>
              <a:rPr lang="en-US" sz="1400"/>
              <a:t> </a:t>
            </a:r>
            <a:r>
              <a:rPr lang="en-US" sz="1400" err="1"/>
              <a:t>povezanih</a:t>
            </a:r>
            <a:r>
              <a:rPr lang="en-US" sz="1400"/>
              <a:t> </a:t>
            </a:r>
            <a:r>
              <a:rPr lang="en-US" sz="1400" err="1"/>
              <a:t>blokova</a:t>
            </a:r>
            <a:endParaRPr lang="en-US" err="1"/>
          </a:p>
          <a:p>
            <a:r>
              <a:rPr lang="en-US" sz="1400" err="1"/>
              <a:t>Međuveze</a:t>
            </a:r>
            <a:r>
              <a:rPr lang="en-US" sz="1400"/>
              <a:t>, </a:t>
            </a:r>
            <a:r>
              <a:rPr lang="en-US" sz="1400" err="1"/>
              <a:t>koje</a:t>
            </a:r>
            <a:r>
              <a:rPr lang="en-US" sz="1400"/>
              <a:t> se </a:t>
            </a:r>
            <a:r>
              <a:rPr lang="en-US" sz="1400" err="1"/>
              <a:t>ponekad</a:t>
            </a:r>
            <a:r>
              <a:rPr lang="en-US" sz="1400"/>
              <a:t> </a:t>
            </a:r>
            <a:r>
              <a:rPr lang="en-US" sz="1400" err="1"/>
              <a:t>nazivaju</a:t>
            </a:r>
            <a:r>
              <a:rPr lang="en-US" sz="1400"/>
              <a:t> </a:t>
            </a:r>
            <a:r>
              <a:rPr lang="en-US" sz="1400" err="1"/>
              <a:t>kanali</a:t>
            </a:r>
            <a:r>
              <a:rPr lang="en-US" sz="1400"/>
              <a:t> </a:t>
            </a:r>
            <a:r>
              <a:rPr lang="en-US" sz="1400" err="1"/>
              <a:t>ili</a:t>
            </a:r>
            <a:r>
              <a:rPr lang="en-US" sz="1400"/>
              <a:t> </a:t>
            </a:r>
            <a:r>
              <a:rPr lang="en-US" sz="1400" err="1"/>
              <a:t>signali</a:t>
            </a:r>
            <a:r>
              <a:rPr lang="en-US" sz="1400"/>
              <a:t>, </a:t>
            </a:r>
            <a:r>
              <a:rPr lang="en-US" sz="1400" err="1"/>
              <a:t>prenose</a:t>
            </a:r>
            <a:r>
              <a:rPr lang="en-US" sz="1400"/>
              <a:t> </a:t>
            </a:r>
            <a:r>
              <a:rPr lang="en-US" sz="1400" err="1"/>
              <a:t>informacije</a:t>
            </a:r>
            <a:r>
              <a:rPr lang="en-US" sz="1400"/>
              <a:t> </a:t>
            </a:r>
            <a:r>
              <a:rPr lang="en-US" sz="1400" err="1"/>
              <a:t>između</a:t>
            </a:r>
            <a:r>
              <a:rPr lang="en-US" sz="1400"/>
              <a:t> </a:t>
            </a:r>
            <a:r>
              <a:rPr lang="en-US" sz="1400" err="1"/>
              <a:t>blokova</a:t>
            </a:r>
            <a:r>
              <a:rPr lang="en-US" sz="1400"/>
              <a:t>, </a:t>
            </a:r>
            <a:r>
              <a:rPr lang="en-US" sz="1400" err="1"/>
              <a:t>krećući</a:t>
            </a:r>
            <a:r>
              <a:rPr lang="en-US" sz="1400"/>
              <a:t> se od </a:t>
            </a:r>
            <a:r>
              <a:rPr lang="en-US" sz="1400" err="1"/>
              <a:t>izlaza</a:t>
            </a:r>
            <a:r>
              <a:rPr lang="en-US" sz="1400"/>
              <a:t> </a:t>
            </a:r>
            <a:r>
              <a:rPr lang="en-US" sz="1400" err="1"/>
              <a:t>jednog</a:t>
            </a:r>
            <a:r>
              <a:rPr lang="en-US" sz="1400"/>
              <a:t> </a:t>
            </a:r>
            <a:r>
              <a:rPr lang="en-US" sz="1400" err="1"/>
              <a:t>bloka</a:t>
            </a:r>
            <a:r>
              <a:rPr lang="en-US" sz="1400"/>
              <a:t> ka </a:t>
            </a:r>
            <a:r>
              <a:rPr lang="en-US" sz="1400" err="1"/>
              <a:t>ulazima</a:t>
            </a:r>
            <a:r>
              <a:rPr lang="en-US" sz="1400"/>
              <a:t> </a:t>
            </a:r>
            <a:r>
              <a:rPr lang="en-US" sz="1400" err="1"/>
              <a:t>drugih</a:t>
            </a:r>
            <a:r>
              <a:rPr lang="en-US" sz="1400"/>
              <a:t> </a:t>
            </a:r>
            <a:r>
              <a:rPr lang="en-US" sz="1400" err="1"/>
              <a:t>blokova</a:t>
            </a:r>
            <a:endParaRPr lang="en-US" err="1"/>
          </a:p>
          <a:p>
            <a:r>
              <a:rPr lang="en-US" sz="1400" err="1"/>
              <a:t>Funkcija</a:t>
            </a:r>
            <a:r>
              <a:rPr lang="en-US" sz="1400"/>
              <a:t> </a:t>
            </a:r>
            <a:r>
              <a:rPr lang="en-US" sz="1400" err="1"/>
              <a:t>svakog</a:t>
            </a:r>
            <a:r>
              <a:rPr lang="en-US" sz="1400"/>
              <a:t> </a:t>
            </a:r>
            <a:r>
              <a:rPr lang="en-US" sz="1400" err="1"/>
              <a:t>bloka</a:t>
            </a:r>
            <a:r>
              <a:rPr lang="en-US" sz="1400"/>
              <a:t> je da </a:t>
            </a:r>
            <a:r>
              <a:rPr lang="en-US" sz="1400" err="1"/>
              <a:t>obradi</a:t>
            </a:r>
            <a:r>
              <a:rPr lang="en-US" sz="1400"/>
              <a:t> </a:t>
            </a:r>
            <a:r>
              <a:rPr lang="en-US" sz="1400" err="1"/>
              <a:t>informacije</a:t>
            </a:r>
            <a:r>
              <a:rPr lang="en-US" sz="1400"/>
              <a:t> </a:t>
            </a:r>
            <a:r>
              <a:rPr lang="en-US" sz="1400" err="1"/>
              <a:t>prisutne</a:t>
            </a:r>
            <a:r>
              <a:rPr lang="en-US" sz="1400"/>
              <a:t> </a:t>
            </a:r>
            <a:r>
              <a:rPr lang="en-US" sz="1400" err="1"/>
              <a:t>na</a:t>
            </a:r>
            <a:r>
              <a:rPr lang="en-US" sz="1400"/>
              <a:t> </a:t>
            </a:r>
            <a:r>
              <a:rPr lang="en-US" sz="1400" err="1"/>
              <a:t>njegovim</a:t>
            </a:r>
            <a:r>
              <a:rPr lang="en-US" sz="1400"/>
              <a:t> </a:t>
            </a:r>
            <a:r>
              <a:rPr lang="en-US" sz="1400" err="1"/>
              <a:t>ulazima</a:t>
            </a:r>
            <a:r>
              <a:rPr lang="en-US" sz="1400"/>
              <a:t>, </a:t>
            </a:r>
            <a:r>
              <a:rPr lang="en-US" sz="1400" err="1"/>
              <a:t>što</a:t>
            </a:r>
            <a:r>
              <a:rPr lang="en-US" sz="1400"/>
              <a:t> </a:t>
            </a:r>
            <a:r>
              <a:rPr lang="en-US" sz="1400" err="1"/>
              <a:t>može</a:t>
            </a:r>
            <a:r>
              <a:rPr lang="en-US" sz="1400"/>
              <a:t> </a:t>
            </a:r>
            <a:r>
              <a:rPr lang="en-US" sz="1400" err="1"/>
              <a:t>rezultovati</a:t>
            </a:r>
            <a:r>
              <a:rPr lang="en-US" sz="1400"/>
              <a:t> </a:t>
            </a:r>
            <a:r>
              <a:rPr lang="en-US" sz="1400" err="1"/>
              <a:t>promenom</a:t>
            </a:r>
            <a:r>
              <a:rPr lang="en-US" sz="1400"/>
              <a:t> </a:t>
            </a:r>
            <a:r>
              <a:rPr lang="en-US" sz="1400" err="1"/>
              <a:t>unutrašnjeg</a:t>
            </a:r>
            <a:r>
              <a:rPr lang="en-US" sz="1400"/>
              <a:t> </a:t>
            </a:r>
            <a:r>
              <a:rPr lang="en-US" sz="1400" err="1"/>
              <a:t>stanja</a:t>
            </a:r>
            <a:r>
              <a:rPr lang="en-US" sz="1400"/>
              <a:t> </a:t>
            </a:r>
            <a:r>
              <a:rPr lang="en-US" sz="1400" err="1"/>
              <a:t>bloka</a:t>
            </a:r>
            <a:r>
              <a:rPr lang="en-US" sz="1400"/>
              <a:t> </a:t>
            </a:r>
            <a:r>
              <a:rPr lang="en-US" sz="1400" err="1"/>
              <a:t>ili</a:t>
            </a:r>
            <a:r>
              <a:rPr lang="en-US" sz="1400"/>
              <a:t> </a:t>
            </a:r>
            <a:r>
              <a:rPr lang="en-US" sz="1400" err="1"/>
              <a:t>prenosom</a:t>
            </a:r>
            <a:r>
              <a:rPr lang="en-US" sz="1400"/>
              <a:t> </a:t>
            </a:r>
            <a:r>
              <a:rPr lang="en-US" sz="1400" err="1"/>
              <a:t>novih</a:t>
            </a:r>
            <a:r>
              <a:rPr lang="en-US" sz="1400"/>
              <a:t> </a:t>
            </a:r>
            <a:r>
              <a:rPr lang="en-US" sz="1400" err="1"/>
              <a:t>informacija</a:t>
            </a:r>
            <a:r>
              <a:rPr lang="en-US" sz="1400"/>
              <a:t> </a:t>
            </a:r>
            <a:r>
              <a:rPr lang="en-US" sz="1400" err="1"/>
              <a:t>na</a:t>
            </a:r>
            <a:r>
              <a:rPr lang="en-US" sz="1400"/>
              <a:t> </a:t>
            </a:r>
            <a:r>
              <a:rPr lang="en-US" sz="1400" err="1"/>
              <a:t>njegove</a:t>
            </a:r>
            <a:r>
              <a:rPr lang="en-US" sz="1400"/>
              <a:t> </a:t>
            </a:r>
            <a:r>
              <a:rPr lang="en-US" sz="1400" err="1"/>
              <a:t>izlaze</a:t>
            </a:r>
            <a:r>
              <a:rPr lang="en-US" sz="1400"/>
              <a:t>, a </a:t>
            </a:r>
            <a:r>
              <a:rPr lang="en-US" sz="1400" err="1"/>
              <a:t>takav</a:t>
            </a:r>
            <a:r>
              <a:rPr lang="en-US" sz="1400"/>
              <a:t> </a:t>
            </a:r>
            <a:r>
              <a:rPr lang="en-US" sz="1400" err="1"/>
              <a:t>prenos</a:t>
            </a:r>
            <a:r>
              <a:rPr lang="en-US" sz="1400"/>
              <a:t> </a:t>
            </a:r>
            <a:r>
              <a:rPr lang="en-US" sz="1400" err="1"/>
              <a:t>nazivamo</a:t>
            </a:r>
            <a:r>
              <a:rPr lang="en-US" sz="1400"/>
              <a:t> </a:t>
            </a:r>
            <a:r>
              <a:rPr lang="en-US" sz="1400" err="1"/>
              <a:t>događajem</a:t>
            </a:r>
            <a:endParaRPr lang="en-US" err="1"/>
          </a:p>
          <a:p>
            <a:endParaRPr lang="en-US" sz="1400"/>
          </a:p>
          <a:p>
            <a:r>
              <a:rPr lang="en-US" sz="1400"/>
              <a:t>Simulator </a:t>
            </a:r>
            <a:r>
              <a:rPr lang="en-US" sz="1400" err="1"/>
              <a:t>vođen</a:t>
            </a:r>
            <a:r>
              <a:rPr lang="en-US" sz="1400"/>
              <a:t> </a:t>
            </a:r>
            <a:r>
              <a:rPr lang="en-US" sz="1400" err="1"/>
              <a:t>događajima</a:t>
            </a:r>
            <a:r>
              <a:rPr lang="en-US" sz="1400"/>
              <a:t> </a:t>
            </a:r>
            <a:r>
              <a:rPr lang="en-US" sz="1400" err="1"/>
              <a:t>ima</a:t>
            </a:r>
            <a:r>
              <a:rPr lang="en-US" sz="1400"/>
              <a:t> </a:t>
            </a:r>
            <a:r>
              <a:rPr lang="en-US" sz="1400" err="1"/>
              <a:t>strukturni</a:t>
            </a:r>
            <a:r>
              <a:rPr lang="en-US" sz="1400"/>
              <a:t> </a:t>
            </a:r>
            <a:r>
              <a:rPr lang="en-US" sz="1400" err="1"/>
              <a:t>uvid</a:t>
            </a:r>
            <a:r>
              <a:rPr lang="en-US" sz="1400"/>
              <a:t> u model, </a:t>
            </a:r>
            <a:r>
              <a:rPr lang="en-US" sz="1400" err="1"/>
              <a:t>odnosno</a:t>
            </a:r>
            <a:r>
              <a:rPr lang="en-US" sz="1400"/>
              <a:t> u </a:t>
            </a:r>
            <a:r>
              <a:rPr lang="en-US" sz="1400" err="1"/>
              <a:t>topologiju</a:t>
            </a:r>
            <a:r>
              <a:rPr lang="en-US" sz="1400"/>
              <a:t> </a:t>
            </a:r>
            <a:r>
              <a:rPr lang="en-US" sz="1400" err="1"/>
              <a:t>blokova</a:t>
            </a:r>
            <a:r>
              <a:rPr lang="en-US" sz="1400"/>
              <a:t> </a:t>
            </a:r>
            <a:r>
              <a:rPr lang="en-US" sz="1400" err="1"/>
              <a:t>i</a:t>
            </a:r>
            <a:r>
              <a:rPr lang="en-US" sz="1400"/>
              <a:t> </a:t>
            </a:r>
            <a:r>
              <a:rPr lang="en-US" sz="1400" err="1"/>
              <a:t>njihovih</a:t>
            </a:r>
            <a:r>
              <a:rPr lang="en-US" sz="1400"/>
              <a:t> </a:t>
            </a:r>
            <a:r>
              <a:rPr lang="en-US" sz="1400" err="1"/>
              <a:t>međuveza</a:t>
            </a:r>
            <a:r>
              <a:rPr lang="en-US" sz="1400"/>
              <a:t> (</a:t>
            </a:r>
            <a:r>
              <a:rPr lang="en-US" sz="1400" err="1"/>
              <a:t>mrežu</a:t>
            </a:r>
            <a:r>
              <a:rPr lang="en-US" sz="1400"/>
              <a:t> </a:t>
            </a:r>
            <a:r>
              <a:rPr lang="en-US" sz="1400" err="1"/>
              <a:t>modela</a:t>
            </a:r>
            <a:r>
              <a:rPr lang="en-US" sz="1400"/>
              <a:t>)</a:t>
            </a:r>
            <a:endParaRPr lang="en-US"/>
          </a:p>
          <a:p>
            <a:r>
              <a:rPr lang="en-US" sz="1400" err="1"/>
              <a:t>Koristeći</a:t>
            </a:r>
            <a:r>
              <a:rPr lang="en-US" sz="1400"/>
              <a:t> </a:t>
            </a:r>
            <a:r>
              <a:rPr lang="en-US" sz="1400" err="1"/>
              <a:t>ovaj</a:t>
            </a:r>
            <a:r>
              <a:rPr lang="en-US" sz="1400"/>
              <a:t> </a:t>
            </a:r>
            <a:r>
              <a:rPr lang="en-US" sz="1400" err="1"/>
              <a:t>uvid</a:t>
            </a:r>
            <a:r>
              <a:rPr lang="en-US" sz="1400"/>
              <a:t> u </a:t>
            </a:r>
            <a:r>
              <a:rPr lang="en-US" sz="1400" err="1"/>
              <a:t>mrežu</a:t>
            </a:r>
            <a:r>
              <a:rPr lang="en-US" sz="1400"/>
              <a:t> </a:t>
            </a:r>
            <a:r>
              <a:rPr lang="en-US" sz="1400" err="1"/>
              <a:t>modela</a:t>
            </a:r>
            <a:r>
              <a:rPr lang="en-US" sz="1400"/>
              <a:t>, simulator </a:t>
            </a:r>
            <a:r>
              <a:rPr lang="en-US" sz="1400" err="1"/>
              <a:t>aktivira</a:t>
            </a:r>
            <a:r>
              <a:rPr lang="en-US" sz="1400"/>
              <a:t> </a:t>
            </a:r>
            <a:r>
              <a:rPr lang="en-US" sz="1400" err="1"/>
              <a:t>određeni</a:t>
            </a:r>
            <a:r>
              <a:rPr lang="en-US" sz="1400"/>
              <a:t> </a:t>
            </a:r>
            <a:r>
              <a:rPr lang="en-US" sz="1400" err="1"/>
              <a:t>blok</a:t>
            </a:r>
            <a:r>
              <a:rPr lang="en-US" sz="1400"/>
              <a:t> </a:t>
            </a:r>
            <a:r>
              <a:rPr lang="en-US" sz="1400" err="1"/>
              <a:t>kad</a:t>
            </a:r>
            <a:r>
              <a:rPr lang="en-US" sz="1400"/>
              <a:t> god se </a:t>
            </a:r>
            <a:r>
              <a:rPr lang="en-US" sz="1400" err="1"/>
              <a:t>na</a:t>
            </a:r>
            <a:r>
              <a:rPr lang="en-US" sz="1400"/>
              <a:t> </a:t>
            </a:r>
            <a:r>
              <a:rPr lang="en-US" sz="1400" err="1"/>
              <a:t>njegovim</a:t>
            </a:r>
            <a:r>
              <a:rPr lang="en-US" sz="1400"/>
              <a:t> </a:t>
            </a:r>
            <a:r>
              <a:rPr lang="en-US" sz="1400" err="1"/>
              <a:t>ulazima</a:t>
            </a:r>
            <a:r>
              <a:rPr lang="en-US" sz="1400"/>
              <a:t> </a:t>
            </a:r>
            <a:r>
              <a:rPr lang="en-US" sz="1400" err="1"/>
              <a:t>pojavi</a:t>
            </a:r>
            <a:r>
              <a:rPr lang="en-US" sz="1400"/>
              <a:t> </a:t>
            </a:r>
            <a:r>
              <a:rPr lang="en-US" sz="1400" err="1"/>
              <a:t>događaj</a:t>
            </a:r>
            <a:endParaRPr lang="en-US" err="1"/>
          </a:p>
          <a:p>
            <a:endParaRPr lang="en-US" sz="1400"/>
          </a:p>
          <a:p>
            <a:r>
              <a:rPr lang="en-US" sz="1400"/>
              <a:t>U </a:t>
            </a:r>
            <a:r>
              <a:rPr lang="en-US" sz="1400" err="1"/>
              <a:t>ovoj</a:t>
            </a:r>
            <a:r>
              <a:rPr lang="en-US" sz="1400"/>
              <a:t> </a:t>
            </a:r>
            <a:r>
              <a:rPr lang="en-US" sz="1400" err="1"/>
              <a:t>šemi</a:t>
            </a:r>
            <a:r>
              <a:rPr lang="en-US" sz="1400"/>
              <a:t>, simulator </a:t>
            </a:r>
            <a:r>
              <a:rPr lang="en-US" sz="1400" err="1"/>
              <a:t>prati</a:t>
            </a:r>
            <a:r>
              <a:rPr lang="en-US" sz="1400"/>
              <a:t> </a:t>
            </a:r>
            <a:r>
              <a:rPr lang="en-US" sz="1400" err="1"/>
              <a:t>događaje</a:t>
            </a:r>
            <a:r>
              <a:rPr lang="en-US" sz="1400"/>
              <a:t> koji se </a:t>
            </a:r>
            <a:r>
              <a:rPr lang="en-US" sz="1400" err="1"/>
              <a:t>propagiraju</a:t>
            </a:r>
            <a:r>
              <a:rPr lang="en-US" sz="1400"/>
              <a:t> </a:t>
            </a:r>
            <a:r>
              <a:rPr lang="en-US" sz="1400" err="1"/>
              <a:t>kroz</a:t>
            </a:r>
            <a:r>
              <a:rPr lang="en-US" sz="1400"/>
              <a:t> </a:t>
            </a:r>
            <a:r>
              <a:rPr lang="en-US" sz="1400" err="1"/>
              <a:t>mrežu</a:t>
            </a:r>
            <a:r>
              <a:rPr lang="en-US" sz="1400"/>
              <a:t> </a:t>
            </a:r>
            <a:r>
              <a:rPr lang="en-US" sz="1400" err="1"/>
              <a:t>i</a:t>
            </a:r>
            <a:r>
              <a:rPr lang="en-US" sz="1400"/>
              <a:t> </a:t>
            </a:r>
            <a:r>
              <a:rPr lang="en-US" sz="1400" err="1"/>
              <a:t>aktivira</a:t>
            </a:r>
            <a:r>
              <a:rPr lang="en-US" sz="1400"/>
              <a:t> </a:t>
            </a:r>
            <a:r>
              <a:rPr lang="en-US" sz="1400" err="1"/>
              <a:t>isključivo</a:t>
            </a:r>
            <a:r>
              <a:rPr lang="en-US" sz="1400"/>
              <a:t> one </a:t>
            </a:r>
            <a:r>
              <a:rPr lang="en-US" sz="1400" err="1"/>
              <a:t>blokove</a:t>
            </a:r>
            <a:r>
              <a:rPr lang="en-US" sz="1400"/>
              <a:t> </a:t>
            </a:r>
            <a:r>
              <a:rPr lang="en-US" sz="1400" err="1"/>
              <a:t>na</a:t>
            </a:r>
            <a:r>
              <a:rPr lang="en-US" sz="1400"/>
              <a:t> </a:t>
            </a:r>
            <a:r>
              <a:rPr lang="en-US" sz="1400" err="1"/>
              <a:t>koje</a:t>
            </a:r>
            <a:r>
              <a:rPr lang="en-US" sz="1400"/>
              <a:t> taj </a:t>
            </a:r>
            <a:r>
              <a:rPr lang="en-US" sz="1400" err="1"/>
              <a:t>tok</a:t>
            </a:r>
            <a:r>
              <a:rPr lang="en-US" sz="1400"/>
              <a:t> </a:t>
            </a:r>
            <a:r>
              <a:rPr lang="en-US" sz="1400" err="1"/>
              <a:t>događaja</a:t>
            </a:r>
            <a:r>
              <a:rPr lang="en-US" sz="1400"/>
              <a:t> </a:t>
            </a:r>
            <a:r>
              <a:rPr lang="en-US" sz="1400" err="1"/>
              <a:t>direktno</a:t>
            </a:r>
            <a:r>
              <a:rPr lang="en-US" sz="1400"/>
              <a:t> </a:t>
            </a:r>
            <a:r>
              <a:rPr lang="en-US" sz="1400" err="1"/>
              <a:t>utiče</a:t>
            </a:r>
            <a:endParaRPr lang="en-US" err="1"/>
          </a:p>
          <a:p>
            <a:endParaRPr lang="en-US" sz="1400">
              <a:cs typeface="Arial"/>
            </a:endParaRPr>
          </a:p>
          <a:p>
            <a:r>
              <a:rPr lang="en-US" sz="1400">
                <a:cs typeface="Arial"/>
              </a:rPr>
              <a:t>Ovo </a:t>
            </a:r>
            <a:r>
              <a:rPr lang="en-US" sz="1400" err="1">
                <a:cs typeface="Arial"/>
              </a:rPr>
              <a:t>predstavlja</a:t>
            </a:r>
            <a:r>
              <a:rPr lang="en-US" sz="1400">
                <a:cs typeface="Arial"/>
              </a:rPr>
              <a:t> </a:t>
            </a:r>
            <a:r>
              <a:rPr lang="en-US" sz="1400" err="1">
                <a:cs typeface="Arial"/>
              </a:rPr>
              <a:t>samu</a:t>
            </a:r>
            <a:r>
              <a:rPr lang="en-US" sz="1400">
                <a:cs typeface="Arial"/>
              </a:rPr>
              <a:t> </a:t>
            </a:r>
            <a:r>
              <a:rPr lang="en-US" sz="1400" err="1">
                <a:cs typeface="Arial"/>
              </a:rPr>
              <a:t>suštinu</a:t>
            </a:r>
            <a:r>
              <a:rPr lang="en-US" sz="1400">
                <a:cs typeface="Arial"/>
              </a:rPr>
              <a:t> </a:t>
            </a:r>
            <a:r>
              <a:rPr lang="en-US" sz="1400" err="1"/>
              <a:t>šeme</a:t>
            </a:r>
            <a:r>
              <a:rPr lang="en-US" sz="1400"/>
              <a:t> </a:t>
            </a:r>
            <a:r>
              <a:rPr lang="en-US" sz="1400" err="1"/>
              <a:t>simulacije</a:t>
            </a:r>
            <a:r>
              <a:rPr lang="en-US" sz="1400"/>
              <a:t> </a:t>
            </a:r>
            <a:r>
              <a:rPr lang="en-US" sz="1400" err="1"/>
              <a:t>vođene</a:t>
            </a:r>
            <a:r>
              <a:rPr lang="en-US" sz="1400"/>
              <a:t> </a:t>
            </a:r>
            <a:r>
              <a:rPr lang="en-US" sz="1400" err="1"/>
              <a:t>događajima</a:t>
            </a:r>
            <a:endParaRPr lang="en-US" err="1"/>
          </a:p>
          <a:p>
            <a:endParaRPr lang="en-US" altLang="en-US" sz="1400">
              <a:cs typeface="Arial"/>
            </a:endParaRPr>
          </a:p>
        </p:txBody>
      </p:sp>
    </p:spTree>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4">
            <a:extLst>
              <a:ext uri="{FF2B5EF4-FFF2-40B4-BE49-F238E27FC236}">
                <a16:creationId xmlns:a16="http://schemas.microsoft.com/office/drawing/2014/main" id="{3DEF99C5-0512-8CC0-9F87-5DFCB7E1A3D5}"/>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8008A3-F161-4803-8695-A2A938F0A05B}" type="slidenum">
              <a:rPr lang="de-DE" altLang="en-US">
                <a:solidFill>
                  <a:schemeClr val="bg1"/>
                </a:solidFill>
              </a:rPr>
              <a:pPr/>
              <a:t>17</a:t>
            </a:fld>
            <a:endParaRPr lang="de-DE" altLang="en-US">
              <a:solidFill>
                <a:schemeClr val="bg1"/>
              </a:solidFill>
            </a:endParaRPr>
          </a:p>
        </p:txBody>
      </p:sp>
      <p:sp>
        <p:nvSpPr>
          <p:cNvPr id="19459" name="Rectangle 2">
            <a:extLst>
              <a:ext uri="{FF2B5EF4-FFF2-40B4-BE49-F238E27FC236}">
                <a16:creationId xmlns:a16="http://schemas.microsoft.com/office/drawing/2014/main" id="{A5B3C58E-486B-065D-5FE2-1B5EBFE9543C}"/>
              </a:ext>
            </a:extLst>
          </p:cNvPr>
          <p:cNvSpPr>
            <a:spLocks noGrp="1" noChangeArrowheads="1"/>
          </p:cNvSpPr>
          <p:nvPr>
            <p:ph type="title"/>
          </p:nvPr>
        </p:nvSpPr>
        <p:spPr/>
        <p:txBody>
          <a:bodyPr/>
          <a:lstStyle/>
          <a:p>
            <a:r>
              <a:rPr lang="en-US" err="1"/>
              <a:t>Hijerarhijska</a:t>
            </a:r>
            <a:r>
              <a:rPr lang="en-US"/>
              <a:t> </a:t>
            </a:r>
            <a:r>
              <a:rPr lang="en-US" err="1"/>
              <a:t>mreža</a:t>
            </a:r>
            <a:r>
              <a:rPr lang="en-US"/>
              <a:t> </a:t>
            </a:r>
            <a:r>
              <a:rPr lang="en-US" err="1"/>
              <a:t>modela</a:t>
            </a:r>
            <a:r>
              <a:rPr lang="en-US" altLang="en-US"/>
              <a:t> I</a:t>
            </a:r>
            <a:endParaRPr lang="en-US"/>
          </a:p>
        </p:txBody>
      </p:sp>
      <p:sp>
        <p:nvSpPr>
          <p:cNvPr id="19460" name="Rectangle 4">
            <a:extLst>
              <a:ext uri="{FF2B5EF4-FFF2-40B4-BE49-F238E27FC236}">
                <a16:creationId xmlns:a16="http://schemas.microsoft.com/office/drawing/2014/main" id="{4DF0EF55-F66A-CF0C-ABAA-0BD157278103}"/>
              </a:ext>
            </a:extLst>
          </p:cNvPr>
          <p:cNvSpPr>
            <a:spLocks noGrp="1" noChangeArrowheads="1"/>
          </p:cNvSpPr>
          <p:nvPr>
            <p:ph type="body" sz="half" idx="1"/>
          </p:nvPr>
        </p:nvSpPr>
        <p:spPr/>
        <p:txBody>
          <a:bodyPr/>
          <a:lstStyle/>
          <a:p>
            <a:r>
              <a:rPr lang="en-US" altLang="en-US" sz="1400"/>
              <a:t>Ranija </a:t>
            </a:r>
            <a:r>
              <a:rPr lang="en-US" altLang="en-US" sz="1400" err="1"/>
              <a:t>diskusija</a:t>
            </a:r>
            <a:r>
              <a:rPr lang="en-US" altLang="en-US" sz="1400"/>
              <a:t> o HDL </a:t>
            </a:r>
            <a:r>
              <a:rPr lang="en-US" altLang="en-US" sz="1400" err="1"/>
              <a:t>jezicima</a:t>
            </a:r>
            <a:r>
              <a:rPr lang="en-US" altLang="en-US" sz="1400"/>
              <a:t> </a:t>
            </a:r>
            <a:r>
              <a:rPr lang="en-US" altLang="en-US" sz="1400" err="1"/>
              <a:t>uvela</a:t>
            </a:r>
            <a:r>
              <a:rPr lang="en-US" altLang="en-US" sz="1400"/>
              <a:t> je </a:t>
            </a:r>
            <a:r>
              <a:rPr lang="en-US" altLang="en-US" sz="1400" err="1"/>
              <a:t>prikaz</a:t>
            </a:r>
            <a:r>
              <a:rPr lang="en-US" altLang="en-US" sz="1400"/>
              <a:t> </a:t>
            </a:r>
            <a:r>
              <a:rPr lang="en-US" altLang="en-US" sz="1400" err="1"/>
              <a:t>simulacionog</a:t>
            </a:r>
            <a:r>
              <a:rPr lang="en-US" altLang="en-US" sz="1400"/>
              <a:t> </a:t>
            </a:r>
            <a:r>
              <a:rPr lang="en-US" altLang="en-US" sz="1400" err="1"/>
              <a:t>modela</a:t>
            </a:r>
            <a:r>
              <a:rPr lang="en-US" altLang="en-US" sz="1400"/>
              <a:t> </a:t>
            </a:r>
            <a:r>
              <a:rPr lang="en-US" altLang="en-US" sz="1400" err="1"/>
              <a:t>na</a:t>
            </a:r>
            <a:r>
              <a:rPr lang="en-US" altLang="en-US" sz="1400"/>
              <a:t> </a:t>
            </a:r>
            <a:r>
              <a:rPr lang="en-US" altLang="en-US" sz="1400" err="1"/>
              <a:t>najvišem</a:t>
            </a:r>
            <a:r>
              <a:rPr lang="en-US" altLang="en-US" sz="1400"/>
              <a:t> </a:t>
            </a:r>
            <a:r>
              <a:rPr lang="en-US" altLang="en-US" sz="1400" err="1"/>
              <a:t>nivou</a:t>
            </a:r>
            <a:r>
              <a:rPr lang="en-US" altLang="en-US" sz="1400"/>
              <a:t>, </a:t>
            </a:r>
            <a:r>
              <a:rPr lang="en-US" altLang="en-US" sz="1400" err="1"/>
              <a:t>prikazujući</a:t>
            </a:r>
            <a:r>
              <a:rPr lang="en-US" altLang="en-US" sz="1400"/>
              <a:t> </a:t>
            </a:r>
            <a:r>
              <a:rPr lang="en-US" altLang="en-US" sz="1400" err="1"/>
              <a:t>ulazno-izlazne</a:t>
            </a:r>
            <a:r>
              <a:rPr lang="en-US" altLang="en-US" sz="1400"/>
              <a:t> </a:t>
            </a:r>
            <a:r>
              <a:rPr lang="en-US" altLang="en-US" sz="1400" err="1"/>
              <a:t>interfejse</a:t>
            </a:r>
            <a:r>
              <a:rPr lang="en-US" altLang="en-US" sz="1400"/>
              <a:t> </a:t>
            </a:r>
            <a:r>
              <a:rPr lang="en-US" altLang="en-US" sz="1400" err="1"/>
              <a:t>i</a:t>
            </a:r>
            <a:r>
              <a:rPr lang="en-US" altLang="en-US" sz="1400"/>
              <a:t> </a:t>
            </a:r>
            <a:r>
              <a:rPr lang="en-US" altLang="en-US" sz="1400" err="1"/>
              <a:t>monolitni</a:t>
            </a:r>
            <a:r>
              <a:rPr lang="en-US" altLang="en-US" sz="1400"/>
              <a:t> </a:t>
            </a:r>
            <a:r>
              <a:rPr lang="en-US" altLang="en-US" sz="1400" err="1"/>
              <a:t>blok</a:t>
            </a:r>
            <a:r>
              <a:rPr lang="en-US" altLang="en-US" sz="1400"/>
              <a:t> </a:t>
            </a:r>
            <a:r>
              <a:rPr lang="en-US" altLang="en-US" sz="1400" err="1"/>
              <a:t>samog</a:t>
            </a:r>
            <a:r>
              <a:rPr lang="en-US" altLang="en-US" sz="1400"/>
              <a:t> DUV </a:t>
            </a:r>
            <a:r>
              <a:rPr lang="en-US" altLang="en-US" sz="1400" err="1"/>
              <a:t>modela</a:t>
            </a:r>
            <a:endParaRPr lang="en-US" altLang="en-US" sz="1400" err="1">
              <a:cs typeface="Arial"/>
            </a:endParaRPr>
          </a:p>
          <a:p>
            <a:endParaRPr lang="en-US" altLang="en-US" sz="1400">
              <a:cs typeface="Arial"/>
            </a:endParaRPr>
          </a:p>
          <a:p>
            <a:r>
              <a:rPr lang="en-US" sz="1400">
                <a:cs typeface="Arial"/>
              </a:rPr>
              <a:t>Samo </a:t>
            </a:r>
            <a:r>
              <a:rPr lang="en-US" sz="1400" err="1">
                <a:cs typeface="Arial"/>
              </a:rPr>
              <a:t>kod</a:t>
            </a:r>
            <a:r>
              <a:rPr lang="en-US" sz="1400">
                <a:cs typeface="Arial"/>
              </a:rPr>
              <a:t> </a:t>
            </a:r>
            <a:r>
              <a:rPr lang="en-US" sz="1400" err="1">
                <a:cs typeface="Arial"/>
              </a:rPr>
              <a:t>najjednostavnijih</a:t>
            </a:r>
            <a:r>
              <a:rPr lang="en-US" sz="1400">
                <a:cs typeface="Arial"/>
              </a:rPr>
              <a:t> </a:t>
            </a:r>
            <a:r>
              <a:rPr lang="en-US" sz="1400" err="1">
                <a:cs typeface="Arial"/>
              </a:rPr>
              <a:t>modela</a:t>
            </a:r>
            <a:r>
              <a:rPr lang="en-US" sz="1400">
                <a:cs typeface="Arial"/>
              </a:rPr>
              <a:t> </a:t>
            </a:r>
            <a:r>
              <a:rPr lang="en-US" sz="1400" err="1">
                <a:cs typeface="Arial"/>
              </a:rPr>
              <a:t>moguće</a:t>
            </a:r>
            <a:r>
              <a:rPr lang="en-US" sz="1400">
                <a:cs typeface="Arial"/>
              </a:rPr>
              <a:t> je </a:t>
            </a:r>
            <a:r>
              <a:rPr lang="en-US" sz="1400" err="1">
                <a:cs typeface="Arial"/>
              </a:rPr>
              <a:t>specifikovati</a:t>
            </a:r>
            <a:r>
              <a:rPr lang="en-US" sz="1400">
                <a:cs typeface="Arial"/>
              </a:rPr>
              <a:t> </a:t>
            </a:r>
            <a:r>
              <a:rPr lang="en-US" sz="1400" err="1">
                <a:cs typeface="Arial"/>
              </a:rPr>
              <a:t>ponašanje</a:t>
            </a:r>
            <a:r>
              <a:rPr lang="en-US" sz="1400">
                <a:cs typeface="Arial"/>
              </a:rPr>
              <a:t> </a:t>
            </a:r>
            <a:r>
              <a:rPr lang="en-US" sz="1400" err="1">
                <a:cs typeface="Arial"/>
              </a:rPr>
              <a:t>bloka</a:t>
            </a:r>
            <a:r>
              <a:rPr lang="en-US" sz="1400">
                <a:cs typeface="Arial"/>
              </a:rPr>
              <a:t> </a:t>
            </a:r>
            <a:r>
              <a:rPr lang="en-US" sz="1400" err="1">
                <a:cs typeface="Arial"/>
              </a:rPr>
              <a:t>kao</a:t>
            </a:r>
            <a:r>
              <a:rPr lang="en-US" sz="1400">
                <a:cs typeface="Arial"/>
              </a:rPr>
              <a:t> </a:t>
            </a:r>
            <a:r>
              <a:rPr lang="en-US" sz="1400" err="1">
                <a:cs typeface="Arial"/>
              </a:rPr>
              <a:t>jednu</a:t>
            </a:r>
            <a:r>
              <a:rPr lang="en-US" sz="1400">
                <a:cs typeface="Arial"/>
              </a:rPr>
              <a:t> </a:t>
            </a:r>
            <a:r>
              <a:rPr lang="en-US" sz="1400" err="1">
                <a:cs typeface="Arial"/>
              </a:rPr>
              <a:t>monolitnu</a:t>
            </a:r>
            <a:r>
              <a:rPr lang="en-US" sz="1400">
                <a:cs typeface="Arial"/>
              </a:rPr>
              <a:t> </a:t>
            </a:r>
            <a:r>
              <a:rPr lang="en-US" sz="1400" err="1">
                <a:cs typeface="Arial"/>
              </a:rPr>
              <a:t>funkciju</a:t>
            </a:r>
            <a:endParaRPr lang="en-US" err="1"/>
          </a:p>
          <a:p>
            <a:endParaRPr lang="en-US" sz="1400"/>
          </a:p>
          <a:p>
            <a:r>
              <a:rPr lang="en-US" sz="1400" err="1"/>
              <a:t>Prirodnije</a:t>
            </a:r>
            <a:r>
              <a:rPr lang="en-US" sz="1400"/>
              <a:t> je </a:t>
            </a:r>
            <a:r>
              <a:rPr lang="en-US" sz="1400" err="1"/>
              <a:t>strukturno</a:t>
            </a:r>
            <a:r>
              <a:rPr lang="en-US" sz="1400"/>
              <a:t> </a:t>
            </a:r>
            <a:r>
              <a:rPr lang="en-US" sz="1400" err="1"/>
              <a:t>raščlaniti</a:t>
            </a:r>
            <a:r>
              <a:rPr lang="en-US" sz="1400"/>
              <a:t> model </a:t>
            </a:r>
            <a:r>
              <a:rPr lang="en-US" sz="1400" err="1"/>
              <a:t>na</a:t>
            </a:r>
            <a:r>
              <a:rPr lang="en-US" sz="1400"/>
              <a:t> </a:t>
            </a:r>
            <a:r>
              <a:rPr lang="en-US" sz="1400" err="1"/>
              <a:t>jedan</a:t>
            </a:r>
            <a:r>
              <a:rPr lang="en-US" sz="1400"/>
              <a:t> </a:t>
            </a:r>
            <a:r>
              <a:rPr lang="en-US" sz="1400" err="1"/>
              <a:t>ili</a:t>
            </a:r>
            <a:r>
              <a:rPr lang="en-US" sz="1400"/>
              <a:t> </a:t>
            </a:r>
            <a:r>
              <a:rPr lang="en-US" sz="1400" err="1"/>
              <a:t>više</a:t>
            </a:r>
            <a:r>
              <a:rPr lang="en-US" sz="1400"/>
              <a:t> </a:t>
            </a:r>
            <a:r>
              <a:rPr lang="en-US" sz="1400" err="1"/>
              <a:t>nivoa</a:t>
            </a:r>
            <a:r>
              <a:rPr lang="en-US" sz="1400"/>
              <a:t>, </a:t>
            </a:r>
            <a:r>
              <a:rPr lang="en-US" sz="1400" err="1"/>
              <a:t>zamenjujući</a:t>
            </a:r>
            <a:r>
              <a:rPr lang="en-US" sz="1400"/>
              <a:t> </a:t>
            </a:r>
            <a:r>
              <a:rPr lang="en-US" sz="1400" err="1"/>
              <a:t>blok</a:t>
            </a:r>
            <a:r>
              <a:rPr lang="en-US" sz="1400"/>
              <a:t> </a:t>
            </a:r>
            <a:r>
              <a:rPr lang="en-US" sz="1400" err="1"/>
              <a:t>najvišeg</a:t>
            </a:r>
            <a:r>
              <a:rPr lang="en-US" sz="1400"/>
              <a:t> </a:t>
            </a:r>
            <a:r>
              <a:rPr lang="en-US" sz="1400" err="1"/>
              <a:t>nivoa</a:t>
            </a:r>
            <a:r>
              <a:rPr lang="en-US" sz="1400"/>
              <a:t> </a:t>
            </a:r>
            <a:r>
              <a:rPr lang="en-US" sz="1400" err="1"/>
              <a:t>skupom</a:t>
            </a:r>
            <a:r>
              <a:rPr lang="en-US" sz="1400"/>
              <a:t> </a:t>
            </a:r>
            <a:r>
              <a:rPr lang="en-US" sz="1400" err="1"/>
              <a:t>međusobno</a:t>
            </a:r>
            <a:r>
              <a:rPr lang="en-US" sz="1400"/>
              <a:t> </a:t>
            </a:r>
            <a:r>
              <a:rPr lang="en-US" sz="1400" err="1"/>
              <a:t>povezanih</a:t>
            </a:r>
            <a:r>
              <a:rPr lang="en-US" sz="1400"/>
              <a:t> </a:t>
            </a:r>
            <a:r>
              <a:rPr lang="en-US" sz="1400" err="1"/>
              <a:t>blokova</a:t>
            </a:r>
            <a:r>
              <a:rPr lang="en-US" sz="1400"/>
              <a:t> </a:t>
            </a:r>
            <a:r>
              <a:rPr lang="en-US" sz="1400" err="1"/>
              <a:t>na</a:t>
            </a:r>
            <a:r>
              <a:rPr lang="en-US" sz="1400"/>
              <a:t> </a:t>
            </a:r>
            <a:r>
              <a:rPr lang="en-US" sz="1400" err="1"/>
              <a:t>sledećem</a:t>
            </a:r>
            <a:r>
              <a:rPr lang="en-US" sz="1400"/>
              <a:t> </a:t>
            </a:r>
            <a:r>
              <a:rPr lang="en-US" sz="1400" err="1"/>
              <a:t>nivou</a:t>
            </a:r>
            <a:r>
              <a:rPr lang="en-US" sz="1400"/>
              <a:t> </a:t>
            </a:r>
            <a:r>
              <a:rPr lang="en-US" sz="1400" err="1"/>
              <a:t>hijerarhije</a:t>
            </a:r>
            <a:endParaRPr lang="en-US" err="1"/>
          </a:p>
          <a:p>
            <a:endParaRPr lang="en-US" sz="1400">
              <a:cs typeface="Arial"/>
            </a:endParaRPr>
          </a:p>
          <a:p>
            <a:r>
              <a:rPr lang="en-US" sz="1400" err="1">
                <a:cs typeface="Arial"/>
              </a:rPr>
              <a:t>Slika</a:t>
            </a:r>
            <a:r>
              <a:rPr lang="en-US" sz="1400">
                <a:cs typeface="Arial"/>
              </a:rPr>
              <a:t> </a:t>
            </a:r>
            <a:r>
              <a:rPr lang="en-US" sz="1400" err="1">
                <a:cs typeface="Arial"/>
              </a:rPr>
              <a:t>desno</a:t>
            </a:r>
            <a:r>
              <a:rPr lang="en-US" sz="1400">
                <a:cs typeface="Arial"/>
              </a:rPr>
              <a:t> </a:t>
            </a:r>
            <a:r>
              <a:rPr lang="en-US" sz="1400" err="1">
                <a:cs typeface="Arial"/>
              </a:rPr>
              <a:t>prikazuje</a:t>
            </a:r>
            <a:r>
              <a:rPr lang="en-US" sz="1400">
                <a:cs typeface="Arial"/>
              </a:rPr>
              <a:t> </a:t>
            </a:r>
            <a:r>
              <a:rPr lang="en-US" sz="1400" err="1">
                <a:cs typeface="Arial"/>
              </a:rPr>
              <a:t>proces</a:t>
            </a:r>
            <a:r>
              <a:rPr lang="en-US" sz="1400">
                <a:cs typeface="Arial"/>
              </a:rPr>
              <a:t> </a:t>
            </a:r>
            <a:r>
              <a:rPr lang="en-US" sz="1400" err="1">
                <a:cs typeface="Arial"/>
              </a:rPr>
              <a:t>strukturnog</a:t>
            </a:r>
            <a:r>
              <a:rPr lang="en-US" sz="1400"/>
              <a:t> </a:t>
            </a:r>
            <a:r>
              <a:rPr lang="en-US" sz="1400" err="1"/>
              <a:t>raščlanjivanja</a:t>
            </a:r>
            <a:r>
              <a:rPr lang="en-US" sz="1400"/>
              <a:t> </a:t>
            </a:r>
            <a:r>
              <a:rPr lang="en-US" sz="1400" err="1"/>
              <a:t>putem</a:t>
            </a:r>
            <a:r>
              <a:rPr lang="en-US" sz="1400"/>
              <a:t> </a:t>
            </a:r>
            <a:r>
              <a:rPr lang="en-US" sz="1400" err="1"/>
              <a:t>dijagrama</a:t>
            </a:r>
            <a:r>
              <a:rPr lang="en-US" sz="1400"/>
              <a:t> </a:t>
            </a:r>
            <a:r>
              <a:rPr lang="en-US" sz="1400" err="1"/>
              <a:t>hijerarhijskog</a:t>
            </a:r>
            <a:r>
              <a:rPr lang="en-US" sz="1400"/>
              <a:t> </a:t>
            </a:r>
            <a:r>
              <a:rPr lang="en-US" sz="1400" err="1"/>
              <a:t>stabla</a:t>
            </a:r>
            <a:r>
              <a:rPr lang="en-US" sz="1400"/>
              <a:t> za </a:t>
            </a:r>
            <a:r>
              <a:rPr lang="en-US" sz="1400" err="1"/>
              <a:t>jedan</a:t>
            </a:r>
            <a:r>
              <a:rPr lang="en-US" sz="1400"/>
              <a:t> </a:t>
            </a:r>
            <a:r>
              <a:rPr lang="en-US" sz="1400" err="1"/>
              <a:t>konkretan</a:t>
            </a:r>
            <a:r>
              <a:rPr lang="en-US" sz="1400"/>
              <a:t> primer</a:t>
            </a:r>
            <a:endParaRPr lang="en-US"/>
          </a:p>
          <a:p>
            <a:endParaRPr lang="en-US" altLang="en-US" sz="1400">
              <a:cs typeface="Arial"/>
            </a:endParaRPr>
          </a:p>
        </p:txBody>
      </p:sp>
      <p:pic>
        <p:nvPicPr>
          <p:cNvPr id="19461" name="Picture 6">
            <a:extLst>
              <a:ext uri="{FF2B5EF4-FFF2-40B4-BE49-F238E27FC236}">
                <a16:creationId xmlns:a16="http://schemas.microsoft.com/office/drawing/2014/main" id="{934C790A-69F2-3981-2613-9EDFF884A92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600200"/>
            <a:ext cx="4186238" cy="2351088"/>
          </a:xfrm>
          <a:noFill/>
          <a:extLst>
            <a:ext uri="{91240B29-F687-4F45-9708-019B960494DF}">
              <a14:hiddenLine xmlns:a14="http://schemas.microsoft.com/office/drawing/2010/main" w="12700">
                <a:solidFill>
                  <a:schemeClr val="tx1"/>
                </a:solidFill>
                <a:miter lim="800000"/>
                <a:headEnd/>
                <a:tailEnd/>
              </a14:hiddenLine>
            </a:ext>
          </a:extLst>
        </p:spPr>
      </p:pic>
      <p:sp>
        <p:nvSpPr>
          <p:cNvPr id="19462" name="Rectangle 7">
            <a:extLst>
              <a:ext uri="{FF2B5EF4-FFF2-40B4-BE49-F238E27FC236}">
                <a16:creationId xmlns:a16="http://schemas.microsoft.com/office/drawing/2014/main" id="{D69DFC81-8D1B-CDB0-4592-4AB434331759}"/>
              </a:ext>
            </a:extLst>
          </p:cNvPr>
          <p:cNvSpPr>
            <a:spLocks noChangeArrowheads="1"/>
          </p:cNvSpPr>
          <p:nvPr/>
        </p:nvSpPr>
        <p:spPr bwMode="auto">
          <a:xfrm>
            <a:off x="4572000" y="4014788"/>
            <a:ext cx="4572000"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latin typeface="Arial"/>
                <a:cs typeface="Arial"/>
              </a:rPr>
              <a:t>Struktura</a:t>
            </a:r>
            <a:r>
              <a:rPr lang="en-US" sz="1000">
                <a:latin typeface="Arial"/>
                <a:cs typeface="Arial"/>
              </a:rPr>
              <a:t> </a:t>
            </a:r>
            <a:r>
              <a:rPr lang="en-US" sz="1000" err="1">
                <a:latin typeface="Arial"/>
                <a:cs typeface="Arial"/>
              </a:rPr>
              <a:t>stabla</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primeru</a:t>
            </a:r>
            <a:r>
              <a:rPr lang="en-US" sz="1000">
                <a:latin typeface="Arial"/>
                <a:cs typeface="Arial"/>
              </a:rPr>
              <a:t> </a:t>
            </a:r>
            <a:r>
              <a:rPr lang="en-US" sz="1000" err="1">
                <a:latin typeface="Arial"/>
                <a:cs typeface="Arial"/>
              </a:rPr>
              <a:t>modela</a:t>
            </a:r>
            <a:r>
              <a:rPr lang="en-US" sz="1000">
                <a:latin typeface="Arial"/>
                <a:cs typeface="Arial"/>
              </a:rPr>
              <a:t> A </a:t>
            </a:r>
            <a:r>
              <a:rPr lang="en-US" sz="1000" err="1">
                <a:latin typeface="Arial"/>
                <a:cs typeface="Arial"/>
              </a:rPr>
              <a:t>ilustruje</a:t>
            </a:r>
            <a:r>
              <a:rPr lang="en-US" sz="1000">
                <a:latin typeface="Arial"/>
                <a:cs typeface="Arial"/>
              </a:rPr>
              <a:t> </a:t>
            </a:r>
            <a:r>
              <a:rPr lang="en-US" sz="1000" err="1">
                <a:latin typeface="Arial"/>
                <a:cs typeface="Arial"/>
              </a:rPr>
              <a:t>kako</a:t>
            </a:r>
            <a:r>
              <a:rPr lang="en-US" sz="1000">
                <a:latin typeface="Arial"/>
                <a:cs typeface="Arial"/>
              </a:rPr>
              <a:t> HDL </a:t>
            </a:r>
            <a:r>
              <a:rPr lang="en-US" sz="1000" err="1">
                <a:latin typeface="Arial"/>
                <a:cs typeface="Arial"/>
              </a:rPr>
              <a:t>specifikacije</a:t>
            </a:r>
            <a:r>
              <a:rPr lang="en-US" sz="1000">
                <a:latin typeface="Arial"/>
                <a:cs typeface="Arial"/>
              </a:rPr>
              <a:t> </a:t>
            </a:r>
            <a:r>
              <a:rPr lang="en-US" sz="1000" err="1">
                <a:latin typeface="Arial"/>
                <a:cs typeface="Arial"/>
              </a:rPr>
              <a:t>koriste</a:t>
            </a:r>
            <a:r>
              <a:rPr lang="en-US" sz="1000">
                <a:latin typeface="Arial"/>
                <a:cs typeface="Arial"/>
              </a:rPr>
              <a:t> </a:t>
            </a:r>
            <a:r>
              <a:rPr lang="en-US" sz="1000" err="1">
                <a:latin typeface="Arial"/>
                <a:cs typeface="Arial"/>
              </a:rPr>
              <a:t>strukturno</a:t>
            </a:r>
            <a:r>
              <a:rPr lang="en-US" sz="1000">
                <a:latin typeface="Arial"/>
                <a:cs typeface="Arial"/>
              </a:rPr>
              <a:t> </a:t>
            </a:r>
            <a:r>
              <a:rPr lang="en-US" sz="1000" err="1">
                <a:latin typeface="Arial"/>
                <a:cs typeface="Arial"/>
              </a:rPr>
              <a:t>raščlanjivanje</a:t>
            </a:r>
            <a:r>
              <a:rPr lang="en-US" sz="1000">
                <a:latin typeface="Arial"/>
                <a:cs typeface="Arial"/>
              </a:rPr>
              <a:t> za </a:t>
            </a:r>
            <a:r>
              <a:rPr lang="en-US" sz="1000" err="1">
                <a:latin typeface="Arial"/>
                <a:cs typeface="Arial"/>
              </a:rPr>
              <a:t>izgradnju</a:t>
            </a:r>
            <a:r>
              <a:rPr lang="en-US" sz="1000">
                <a:latin typeface="Arial"/>
                <a:cs typeface="Arial"/>
              </a:rPr>
              <a:t> </a:t>
            </a:r>
            <a:r>
              <a:rPr lang="en-US" sz="1000" err="1">
                <a:latin typeface="Arial"/>
                <a:cs typeface="Arial"/>
              </a:rPr>
              <a:t>sistema</a:t>
            </a:r>
            <a:r>
              <a:rPr lang="en-US" sz="1000">
                <a:latin typeface="Arial"/>
                <a:cs typeface="Arial"/>
              </a:rPr>
              <a:t> od </a:t>
            </a:r>
            <a:r>
              <a:rPr lang="en-US" sz="1000" err="1">
                <a:latin typeface="Arial"/>
                <a:cs typeface="Arial"/>
              </a:rPr>
              <a:t>instanci</a:t>
            </a:r>
            <a:r>
              <a:rPr lang="en-US" sz="1000">
                <a:latin typeface="Arial"/>
                <a:cs typeface="Arial"/>
              </a:rPr>
              <a:t> </a:t>
            </a:r>
            <a:r>
              <a:rPr lang="en-US" sz="1000" err="1">
                <a:latin typeface="Arial"/>
                <a:cs typeface="Arial"/>
              </a:rPr>
              <a:t>elemenata</a:t>
            </a:r>
            <a:r>
              <a:rPr lang="en-US" sz="1000">
                <a:latin typeface="Arial"/>
                <a:cs typeface="Arial"/>
              </a:rPr>
              <a:t> </a:t>
            </a:r>
            <a:r>
              <a:rPr lang="en-US" sz="1000" err="1">
                <a:latin typeface="Arial"/>
                <a:cs typeface="Arial"/>
              </a:rPr>
              <a:t>nižeg</a:t>
            </a:r>
            <a:r>
              <a:rPr lang="en-US" sz="1000">
                <a:latin typeface="Arial"/>
                <a:cs typeface="Arial"/>
              </a:rPr>
              <a:t> </a:t>
            </a:r>
            <a:r>
              <a:rPr lang="en-US" sz="1000" err="1">
                <a:latin typeface="Arial"/>
                <a:cs typeface="Arial"/>
              </a:rPr>
              <a:t>nivoa</a:t>
            </a:r>
            <a:r>
              <a:rPr lang="en-US" sz="1000">
                <a:latin typeface="Arial"/>
                <a:cs typeface="Arial"/>
              </a:rPr>
              <a:t>. Model A se </a:t>
            </a:r>
            <a:r>
              <a:rPr lang="en-US" sz="1000" err="1">
                <a:latin typeface="Arial"/>
                <a:cs typeface="Arial"/>
              </a:rPr>
              <a:t>gradi</a:t>
            </a:r>
            <a:r>
              <a:rPr lang="en-US" sz="1000">
                <a:latin typeface="Arial"/>
                <a:cs typeface="Arial"/>
              </a:rPr>
              <a:t> od </a:t>
            </a:r>
            <a:r>
              <a:rPr lang="en-US" sz="1000" err="1">
                <a:latin typeface="Arial"/>
                <a:cs typeface="Arial"/>
              </a:rPr>
              <a:t>blokova</a:t>
            </a:r>
            <a:r>
              <a:rPr lang="en-US" sz="1000">
                <a:latin typeface="Arial"/>
                <a:cs typeface="Arial"/>
              </a:rPr>
              <a:t> B, C </a:t>
            </a:r>
            <a:r>
              <a:rPr lang="en-US" sz="1000" err="1">
                <a:latin typeface="Arial"/>
                <a:cs typeface="Arial"/>
              </a:rPr>
              <a:t>i</a:t>
            </a:r>
            <a:r>
              <a:rPr lang="en-US" sz="1000">
                <a:latin typeface="Arial"/>
                <a:cs typeface="Arial"/>
              </a:rPr>
              <a:t> D; </a:t>
            </a:r>
            <a:r>
              <a:rPr lang="en-US" sz="1000" err="1">
                <a:latin typeface="Arial"/>
                <a:cs typeface="Arial"/>
              </a:rPr>
              <a:t>blokovi</a:t>
            </a:r>
            <a:r>
              <a:rPr lang="en-US" sz="1000">
                <a:latin typeface="Arial"/>
                <a:cs typeface="Arial"/>
              </a:rPr>
              <a:t> B </a:t>
            </a:r>
            <a:r>
              <a:rPr lang="en-US" sz="1000" err="1">
                <a:latin typeface="Arial"/>
                <a:cs typeface="Arial"/>
              </a:rPr>
              <a:t>i</a:t>
            </a:r>
            <a:r>
              <a:rPr lang="en-US" sz="1000">
                <a:latin typeface="Arial"/>
                <a:cs typeface="Arial"/>
              </a:rPr>
              <a:t> C </a:t>
            </a:r>
            <a:r>
              <a:rPr lang="en-US" sz="1000" err="1">
                <a:latin typeface="Arial"/>
                <a:cs typeface="Arial"/>
              </a:rPr>
              <a:t>sa</a:t>
            </a:r>
            <a:r>
              <a:rPr lang="en-US" sz="1000">
                <a:latin typeface="Arial"/>
                <a:cs typeface="Arial"/>
              </a:rPr>
              <a:t> </a:t>
            </a:r>
            <a:r>
              <a:rPr lang="en-US" sz="1000" err="1">
                <a:latin typeface="Arial"/>
                <a:cs typeface="Arial"/>
              </a:rPr>
              <a:t>svoje</a:t>
            </a:r>
            <a:r>
              <a:rPr lang="en-US" sz="1000">
                <a:latin typeface="Arial"/>
                <a:cs typeface="Arial"/>
              </a:rPr>
              <a:t> </a:t>
            </a:r>
            <a:r>
              <a:rPr lang="en-US" sz="1000" err="1">
                <a:latin typeface="Arial"/>
                <a:cs typeface="Arial"/>
              </a:rPr>
              <a:t>strane</a:t>
            </a:r>
            <a:r>
              <a:rPr lang="en-US" sz="1000">
                <a:latin typeface="Arial"/>
                <a:cs typeface="Arial"/>
              </a:rPr>
              <a:t> </a:t>
            </a:r>
            <a:r>
              <a:rPr lang="en-US" sz="1000" err="1">
                <a:latin typeface="Arial"/>
                <a:cs typeface="Arial"/>
              </a:rPr>
              <a:t>instanciraju</a:t>
            </a:r>
            <a:r>
              <a:rPr lang="en-US" sz="1000">
                <a:latin typeface="Arial"/>
                <a:cs typeface="Arial"/>
              </a:rPr>
              <a:t> </a:t>
            </a:r>
            <a:r>
              <a:rPr lang="en-US" sz="1000" err="1">
                <a:latin typeface="Arial"/>
                <a:cs typeface="Arial"/>
              </a:rPr>
              <a:t>sopstvene</a:t>
            </a:r>
            <a:r>
              <a:rPr lang="en-US" sz="1000">
                <a:latin typeface="Arial"/>
                <a:cs typeface="Arial"/>
              </a:rPr>
              <a:t> </a:t>
            </a:r>
            <a:r>
              <a:rPr lang="en-US" sz="1000" err="1">
                <a:latin typeface="Arial"/>
                <a:cs typeface="Arial"/>
              </a:rPr>
              <a:t>komponente</a:t>
            </a:r>
            <a:r>
              <a:rPr lang="en-US" sz="1000">
                <a:latin typeface="Arial"/>
                <a:cs typeface="Arial"/>
              </a:rPr>
              <a:t>, </a:t>
            </a:r>
            <a:r>
              <a:rPr lang="en-US" sz="1000" err="1">
                <a:latin typeface="Arial"/>
                <a:cs typeface="Arial"/>
              </a:rPr>
              <a:t>dok</a:t>
            </a:r>
            <a:r>
              <a:rPr lang="en-US" sz="1000">
                <a:latin typeface="Arial"/>
                <a:cs typeface="Arial"/>
              </a:rPr>
              <a:t> </a:t>
            </a:r>
            <a:r>
              <a:rPr lang="en-US" sz="1000" err="1">
                <a:latin typeface="Arial"/>
                <a:cs typeface="Arial"/>
              </a:rPr>
              <a:t>blok</a:t>
            </a:r>
            <a:r>
              <a:rPr lang="en-US" sz="1000">
                <a:latin typeface="Arial"/>
                <a:cs typeface="Arial"/>
              </a:rPr>
              <a:t> D ne </a:t>
            </a:r>
            <a:r>
              <a:rPr lang="en-US" sz="1000" err="1">
                <a:latin typeface="Arial"/>
                <a:cs typeface="Arial"/>
              </a:rPr>
              <a:t>sadrži</a:t>
            </a:r>
            <a:r>
              <a:rPr lang="en-US" sz="1000">
                <a:latin typeface="Arial"/>
                <a:cs typeface="Arial"/>
              </a:rPr>
              <a:t> </a:t>
            </a:r>
            <a:r>
              <a:rPr lang="en-US" sz="1000" err="1">
                <a:latin typeface="Arial"/>
                <a:cs typeface="Arial"/>
              </a:rPr>
              <a:t>dalje</a:t>
            </a:r>
            <a:r>
              <a:rPr lang="en-US" sz="1000">
                <a:latin typeface="Arial"/>
                <a:cs typeface="Arial"/>
              </a:rPr>
              <a:t> </a:t>
            </a:r>
            <a:r>
              <a:rPr lang="en-US" sz="1000" err="1">
                <a:latin typeface="Arial"/>
                <a:cs typeface="Arial"/>
              </a:rPr>
              <a:t>strukturno</a:t>
            </a:r>
            <a:r>
              <a:rPr lang="en-US" sz="1000">
                <a:latin typeface="Arial"/>
                <a:cs typeface="Arial"/>
              </a:rPr>
              <a:t> </a:t>
            </a:r>
            <a:r>
              <a:rPr lang="en-US" sz="1000" err="1">
                <a:latin typeface="Arial"/>
                <a:cs typeface="Arial"/>
              </a:rPr>
              <a:t>raščlanjivanje</a:t>
            </a:r>
            <a:endParaRPr lang="en-US">
              <a:cs typeface="Arial" panose="020B0604020202020204" pitchFamily="34" charset="0"/>
            </a:endParaRPr>
          </a:p>
          <a:p>
            <a:br>
              <a:rPr lang="en-US"/>
            </a:br>
            <a:endParaRPr lang="en-US"/>
          </a:p>
        </p:txBody>
      </p:sp>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4">
            <a:extLst>
              <a:ext uri="{FF2B5EF4-FFF2-40B4-BE49-F238E27FC236}">
                <a16:creationId xmlns:a16="http://schemas.microsoft.com/office/drawing/2014/main" id="{89813B12-231A-6322-D3F1-E5D1413BD339}"/>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50EE4EA-BB07-4A98-94C7-761DA754BCF7}" type="slidenum">
              <a:rPr lang="de-DE" altLang="en-US">
                <a:solidFill>
                  <a:schemeClr val="bg1"/>
                </a:solidFill>
              </a:rPr>
              <a:pPr/>
              <a:t>18</a:t>
            </a:fld>
            <a:endParaRPr lang="de-DE" altLang="en-US">
              <a:solidFill>
                <a:schemeClr val="bg1"/>
              </a:solidFill>
            </a:endParaRPr>
          </a:p>
        </p:txBody>
      </p:sp>
      <p:sp>
        <p:nvSpPr>
          <p:cNvPr id="20483" name="Rectangle 4">
            <a:extLst>
              <a:ext uri="{FF2B5EF4-FFF2-40B4-BE49-F238E27FC236}">
                <a16:creationId xmlns:a16="http://schemas.microsoft.com/office/drawing/2014/main" id="{BBA870D5-B7B9-2716-78A9-3FF9B92AB9C8}"/>
              </a:ext>
            </a:extLst>
          </p:cNvPr>
          <p:cNvSpPr>
            <a:spLocks noGrp="1" noChangeArrowheads="1"/>
          </p:cNvSpPr>
          <p:nvPr>
            <p:ph type="title"/>
          </p:nvPr>
        </p:nvSpPr>
        <p:spPr/>
        <p:txBody>
          <a:bodyPr/>
          <a:lstStyle/>
          <a:p>
            <a:r>
              <a:rPr lang="en-US" err="1"/>
              <a:t>Hijerarhijska</a:t>
            </a:r>
            <a:r>
              <a:rPr lang="en-US"/>
              <a:t> </a:t>
            </a:r>
            <a:r>
              <a:rPr lang="en-US" err="1"/>
              <a:t>mreža</a:t>
            </a:r>
            <a:r>
              <a:rPr lang="en-US"/>
              <a:t> </a:t>
            </a:r>
            <a:r>
              <a:rPr lang="en-US" err="1"/>
              <a:t>modela</a:t>
            </a:r>
            <a:r>
              <a:rPr lang="en-US" altLang="en-US"/>
              <a:t> II</a:t>
            </a:r>
            <a:endParaRPr lang="en-US"/>
          </a:p>
        </p:txBody>
      </p:sp>
      <p:sp>
        <p:nvSpPr>
          <p:cNvPr id="20484" name="Rectangle 5">
            <a:extLst>
              <a:ext uri="{FF2B5EF4-FFF2-40B4-BE49-F238E27FC236}">
                <a16:creationId xmlns:a16="http://schemas.microsoft.com/office/drawing/2014/main" id="{2B7EE4BD-C32D-48B6-885F-AA3ED1D6439A}"/>
              </a:ext>
            </a:extLst>
          </p:cNvPr>
          <p:cNvSpPr>
            <a:spLocks noGrp="1" noChangeArrowheads="1"/>
          </p:cNvSpPr>
          <p:nvPr>
            <p:ph type="body" sz="half" idx="1"/>
          </p:nvPr>
        </p:nvSpPr>
        <p:spPr/>
        <p:txBody>
          <a:bodyPr/>
          <a:lstStyle/>
          <a:p>
            <a:r>
              <a:rPr lang="en-US" altLang="en-US" sz="1400" err="1"/>
              <a:t>Blokovi</a:t>
            </a:r>
            <a:r>
              <a:rPr lang="en-US" altLang="en-US" sz="1400"/>
              <a:t> </a:t>
            </a:r>
            <a:r>
              <a:rPr lang="en-US" altLang="en-US" sz="1400" err="1"/>
              <a:t>modela</a:t>
            </a:r>
            <a:r>
              <a:rPr lang="en-US" altLang="en-US" sz="1400"/>
              <a:t> </a:t>
            </a:r>
            <a:r>
              <a:rPr lang="en-US" altLang="en-US" sz="1400" err="1"/>
              <a:t>povezani</a:t>
            </a:r>
            <a:r>
              <a:rPr lang="en-US" altLang="en-US" sz="1400"/>
              <a:t> </a:t>
            </a:r>
            <a:r>
              <a:rPr lang="en-US" altLang="en-US" sz="1400" err="1"/>
              <a:t>signalima</a:t>
            </a:r>
            <a:r>
              <a:rPr lang="en-US" altLang="en-US" sz="1400"/>
              <a:t> </a:t>
            </a:r>
            <a:r>
              <a:rPr lang="en-US" altLang="en-US" sz="1400" err="1"/>
              <a:t>formiraju</a:t>
            </a:r>
            <a:r>
              <a:rPr lang="en-US" altLang="en-US" sz="1400"/>
              <a:t> </a:t>
            </a:r>
            <a:r>
              <a:rPr lang="en-US" altLang="en-US" sz="1400" err="1"/>
              <a:t>mrežu</a:t>
            </a:r>
            <a:r>
              <a:rPr lang="en-US" altLang="en-US" sz="1400"/>
              <a:t> </a:t>
            </a:r>
            <a:endParaRPr lang="en-US"/>
          </a:p>
          <a:p>
            <a:endParaRPr lang="en-US" altLang="en-US" sz="1400"/>
          </a:p>
          <a:p>
            <a:r>
              <a:rPr lang="en-US" sz="1400"/>
              <a:t>S </a:t>
            </a:r>
            <a:r>
              <a:rPr lang="en-US" sz="1400" err="1"/>
              <a:t>obzirom</a:t>
            </a:r>
            <a:r>
              <a:rPr lang="en-US" sz="1400"/>
              <a:t> </a:t>
            </a:r>
            <a:r>
              <a:rPr lang="en-US" sz="1400" err="1"/>
              <a:t>na</a:t>
            </a:r>
            <a:r>
              <a:rPr lang="en-US" sz="1400"/>
              <a:t> to da </a:t>
            </a:r>
            <a:r>
              <a:rPr lang="en-US" sz="1400" err="1"/>
              <a:t>signali</a:t>
            </a:r>
            <a:r>
              <a:rPr lang="en-US" sz="1400"/>
              <a:t> </a:t>
            </a:r>
            <a:r>
              <a:rPr lang="en-US" sz="1400" err="1"/>
              <a:t>imaju</a:t>
            </a:r>
            <a:r>
              <a:rPr lang="en-US" sz="1400"/>
              <a:t> </a:t>
            </a:r>
            <a:r>
              <a:rPr lang="en-US" sz="1400" err="1"/>
              <a:t>specifičan</a:t>
            </a:r>
            <a:r>
              <a:rPr lang="en-US" sz="1400"/>
              <a:t> </a:t>
            </a:r>
            <a:r>
              <a:rPr lang="en-US" sz="1400" err="1"/>
              <a:t>smer</a:t>
            </a:r>
            <a:r>
              <a:rPr lang="en-US" sz="1400"/>
              <a:t>, </a:t>
            </a:r>
            <a:r>
              <a:rPr lang="en-US" sz="1400" err="1"/>
              <a:t>kao</a:t>
            </a:r>
            <a:r>
              <a:rPr lang="en-US" sz="1400"/>
              <a:t> </a:t>
            </a:r>
            <a:r>
              <a:rPr lang="en-US" sz="1400" err="1"/>
              <a:t>što</a:t>
            </a:r>
            <a:r>
              <a:rPr lang="en-US" sz="1400"/>
              <a:t> je </a:t>
            </a:r>
            <a:r>
              <a:rPr lang="en-US" sz="1400" err="1"/>
              <a:t>prikazano</a:t>
            </a:r>
            <a:r>
              <a:rPr lang="en-US" sz="1400"/>
              <a:t> </a:t>
            </a:r>
            <a:r>
              <a:rPr lang="en-US" sz="1400" err="1"/>
              <a:t>strelicama</a:t>
            </a:r>
            <a:r>
              <a:rPr lang="en-US" sz="1400"/>
              <a:t> </a:t>
            </a:r>
            <a:r>
              <a:rPr lang="en-US" sz="1400" err="1"/>
              <a:t>na</a:t>
            </a:r>
            <a:r>
              <a:rPr lang="en-US" sz="1400"/>
              <a:t> </a:t>
            </a:r>
            <a:r>
              <a:rPr lang="en-US" sz="1400" err="1"/>
              <a:t>dijagramu</a:t>
            </a:r>
            <a:r>
              <a:rPr lang="en-US" sz="1400"/>
              <a:t>, </a:t>
            </a:r>
            <a:r>
              <a:rPr lang="en-US" sz="1400" err="1"/>
              <a:t>kažemo</a:t>
            </a:r>
            <a:r>
              <a:rPr lang="en-US" sz="1400"/>
              <a:t> da model </a:t>
            </a:r>
            <a:r>
              <a:rPr lang="en-US" sz="1400" err="1"/>
              <a:t>formira</a:t>
            </a:r>
            <a:r>
              <a:rPr lang="en-US" sz="1400"/>
              <a:t> </a:t>
            </a:r>
            <a:r>
              <a:rPr lang="en-US" sz="1400" err="1"/>
              <a:t>usmerenu</a:t>
            </a:r>
            <a:r>
              <a:rPr lang="en-US" sz="1400"/>
              <a:t> </a:t>
            </a:r>
            <a:r>
              <a:rPr lang="en-US" sz="1400" err="1"/>
              <a:t>mrežu</a:t>
            </a:r>
            <a:endParaRPr lang="en-US" err="1"/>
          </a:p>
          <a:p>
            <a:endParaRPr lang="en-US" sz="1400">
              <a:cs typeface="Arial"/>
            </a:endParaRPr>
          </a:p>
          <a:p>
            <a:r>
              <a:rPr lang="en-US" sz="1400">
                <a:cs typeface="Arial"/>
              </a:rPr>
              <a:t>Tok </a:t>
            </a:r>
            <a:r>
              <a:rPr lang="en-US" sz="1400" err="1">
                <a:cs typeface="Arial"/>
              </a:rPr>
              <a:t>signala</a:t>
            </a:r>
            <a:r>
              <a:rPr lang="en-US" sz="1400">
                <a:cs typeface="Arial"/>
              </a:rPr>
              <a:t> </a:t>
            </a:r>
            <a:r>
              <a:rPr lang="en-US" sz="1400" err="1">
                <a:cs typeface="Arial"/>
              </a:rPr>
              <a:t>međusobno</a:t>
            </a:r>
            <a:r>
              <a:rPr lang="en-US" sz="1400">
                <a:cs typeface="Arial"/>
              </a:rPr>
              <a:t> </a:t>
            </a:r>
            <a:r>
              <a:rPr lang="en-US" sz="1400" err="1">
                <a:cs typeface="Arial"/>
              </a:rPr>
              <a:t>povezuje</a:t>
            </a:r>
            <a:r>
              <a:rPr lang="en-US" sz="1400">
                <a:cs typeface="Arial"/>
              </a:rPr>
              <a:t> </a:t>
            </a:r>
            <a:r>
              <a:rPr lang="en-US" sz="1400" err="1">
                <a:cs typeface="Arial"/>
              </a:rPr>
              <a:t>komponente</a:t>
            </a:r>
            <a:r>
              <a:rPr lang="en-US" sz="1400">
                <a:cs typeface="Arial"/>
              </a:rPr>
              <a:t> </a:t>
            </a:r>
            <a:r>
              <a:rPr lang="en-US" sz="1400" err="1">
                <a:cs typeface="Arial"/>
              </a:rPr>
              <a:t>unutar</a:t>
            </a:r>
            <a:r>
              <a:rPr lang="en-US" sz="1400">
                <a:cs typeface="Arial"/>
              </a:rPr>
              <a:t> </a:t>
            </a:r>
            <a:r>
              <a:rPr lang="en-US" sz="1400" err="1">
                <a:cs typeface="Arial"/>
              </a:rPr>
              <a:t>blokova</a:t>
            </a:r>
            <a:r>
              <a:rPr lang="en-US" sz="1400">
                <a:cs typeface="Arial"/>
              </a:rPr>
              <a:t> </a:t>
            </a:r>
            <a:endParaRPr lang="en-US"/>
          </a:p>
          <a:p>
            <a:endParaRPr lang="en-US" sz="1400"/>
          </a:p>
          <a:p>
            <a:r>
              <a:rPr lang="en-US" sz="1400" err="1"/>
              <a:t>Bihevioralna</a:t>
            </a:r>
            <a:r>
              <a:rPr lang="en-US" sz="1400"/>
              <a:t> HDL </a:t>
            </a:r>
            <a:r>
              <a:rPr lang="en-US" sz="1400" err="1"/>
              <a:t>specifikacija</a:t>
            </a:r>
            <a:r>
              <a:rPr lang="en-US" sz="1400"/>
              <a:t> </a:t>
            </a:r>
            <a:r>
              <a:rPr lang="en-US" sz="1400" err="1"/>
              <a:t>svakog</a:t>
            </a:r>
            <a:r>
              <a:rPr lang="en-US" sz="1400"/>
              <a:t> </a:t>
            </a:r>
            <a:r>
              <a:rPr lang="en-US" sz="1400" err="1"/>
              <a:t>bloka</a:t>
            </a:r>
            <a:r>
              <a:rPr lang="en-US" sz="1400"/>
              <a:t> </a:t>
            </a:r>
            <a:r>
              <a:rPr lang="en-US" sz="1400" err="1"/>
              <a:t>propisuje</a:t>
            </a:r>
            <a:r>
              <a:rPr lang="en-US" sz="1400"/>
              <a:t> </a:t>
            </a:r>
            <a:r>
              <a:rPr lang="en-US" sz="1400" err="1"/>
              <a:t>primenu</a:t>
            </a:r>
            <a:r>
              <a:rPr lang="en-US" sz="1400"/>
              <a:t> </a:t>
            </a:r>
            <a:r>
              <a:rPr lang="en-US" sz="1400" err="1"/>
              <a:t>vrednosti</a:t>
            </a:r>
            <a:r>
              <a:rPr lang="en-US" sz="1400"/>
              <a:t> </a:t>
            </a:r>
            <a:r>
              <a:rPr lang="en-US" sz="1400" err="1"/>
              <a:t>sa</a:t>
            </a:r>
            <a:r>
              <a:rPr lang="en-US" sz="1400"/>
              <a:t> </a:t>
            </a:r>
            <a:r>
              <a:rPr lang="en-US" sz="1400" err="1"/>
              <a:t>ulaznih</a:t>
            </a:r>
            <a:r>
              <a:rPr lang="en-US" sz="1400"/>
              <a:t> </a:t>
            </a:r>
            <a:r>
              <a:rPr lang="en-US" sz="1400" err="1"/>
              <a:t>portova</a:t>
            </a:r>
            <a:r>
              <a:rPr lang="en-US" sz="1400"/>
              <a:t> </a:t>
            </a:r>
            <a:r>
              <a:rPr lang="en-US" sz="1400" err="1"/>
              <a:t>na</a:t>
            </a:r>
            <a:r>
              <a:rPr lang="en-US" sz="1400"/>
              <a:t> </a:t>
            </a:r>
            <a:r>
              <a:rPr lang="en-US" sz="1400" err="1"/>
              <a:t>unutrašnju</a:t>
            </a:r>
            <a:r>
              <a:rPr lang="en-US" sz="1400"/>
              <a:t> </a:t>
            </a:r>
            <a:r>
              <a:rPr lang="en-US" sz="1400" err="1"/>
              <a:t>obradu</a:t>
            </a:r>
            <a:r>
              <a:rPr lang="en-US" sz="1400"/>
              <a:t> </a:t>
            </a:r>
            <a:r>
              <a:rPr lang="en-US" sz="1400" err="1"/>
              <a:t>samog</a:t>
            </a:r>
            <a:r>
              <a:rPr lang="en-US" sz="1400"/>
              <a:t> </a:t>
            </a:r>
            <a:r>
              <a:rPr lang="en-US" sz="1400" err="1"/>
              <a:t>bloka</a:t>
            </a:r>
            <a:r>
              <a:rPr lang="en-US" sz="1400"/>
              <a:t> </a:t>
            </a:r>
            <a:endParaRPr lang="en-US"/>
          </a:p>
          <a:p>
            <a:endParaRPr lang="en-US" sz="1400"/>
          </a:p>
          <a:p>
            <a:r>
              <a:rPr lang="en-US" sz="1400"/>
              <a:t>HDL </a:t>
            </a:r>
            <a:r>
              <a:rPr lang="en-US" sz="1400" err="1"/>
              <a:t>opis</a:t>
            </a:r>
            <a:r>
              <a:rPr lang="en-US" sz="1400"/>
              <a:t> </a:t>
            </a:r>
            <a:r>
              <a:rPr lang="en-US" sz="1400" err="1"/>
              <a:t>ponašanja</a:t>
            </a:r>
            <a:r>
              <a:rPr lang="en-US" sz="1400"/>
              <a:t> </a:t>
            </a:r>
            <a:r>
              <a:rPr lang="en-US" sz="1400" err="1"/>
              <a:t>takođe</a:t>
            </a:r>
            <a:r>
              <a:rPr lang="en-US" sz="1400"/>
              <a:t> </a:t>
            </a:r>
            <a:r>
              <a:rPr lang="en-US" sz="1400" err="1"/>
              <a:t>definiše</a:t>
            </a:r>
            <a:r>
              <a:rPr lang="en-US" sz="1400"/>
              <a:t> </a:t>
            </a:r>
            <a:r>
              <a:rPr lang="en-US" sz="1400" err="1"/>
              <a:t>kako</a:t>
            </a:r>
            <a:r>
              <a:rPr lang="en-US" sz="1400"/>
              <a:t> se </a:t>
            </a:r>
            <a:r>
              <a:rPr lang="en-US" sz="1400" err="1"/>
              <a:t>izlazni</a:t>
            </a:r>
            <a:r>
              <a:rPr lang="en-US" sz="1400"/>
              <a:t> </a:t>
            </a:r>
            <a:r>
              <a:rPr lang="en-US" sz="1400" err="1"/>
              <a:t>portovi</a:t>
            </a:r>
            <a:r>
              <a:rPr lang="en-US" sz="1400"/>
              <a:t>, a </a:t>
            </a:r>
            <a:r>
              <a:rPr lang="en-US" sz="1400" err="1"/>
              <a:t>samim</a:t>
            </a:r>
            <a:r>
              <a:rPr lang="en-US" sz="1400"/>
              <a:t> </a:t>
            </a:r>
            <a:r>
              <a:rPr lang="en-US" sz="1400" err="1"/>
              <a:t>tim</a:t>
            </a:r>
            <a:r>
              <a:rPr lang="en-US" sz="1400"/>
              <a:t> </a:t>
            </a:r>
            <a:r>
              <a:rPr lang="en-US" sz="1400" err="1"/>
              <a:t>i</a:t>
            </a:r>
            <a:r>
              <a:rPr lang="en-US" sz="1400"/>
              <a:t> </a:t>
            </a:r>
            <a:r>
              <a:rPr lang="en-US" sz="1400" err="1"/>
              <a:t>povezani</a:t>
            </a:r>
            <a:r>
              <a:rPr lang="en-US" sz="1400"/>
              <a:t> </a:t>
            </a:r>
            <a:r>
              <a:rPr lang="en-US" sz="1400" err="1"/>
              <a:t>signali</a:t>
            </a:r>
            <a:r>
              <a:rPr lang="en-US" sz="1400"/>
              <a:t>, </a:t>
            </a:r>
            <a:r>
              <a:rPr lang="en-US" sz="1400" err="1"/>
              <a:t>menjaju</a:t>
            </a:r>
            <a:r>
              <a:rPr lang="en-US" sz="1400"/>
              <a:t> </a:t>
            </a:r>
            <a:r>
              <a:rPr lang="en-US" sz="1400" err="1"/>
              <a:t>kao</a:t>
            </a:r>
            <a:r>
              <a:rPr lang="en-US" sz="1400"/>
              <a:t> </a:t>
            </a:r>
            <a:r>
              <a:rPr lang="en-US" sz="1400" err="1"/>
              <a:t>rezultat</a:t>
            </a:r>
            <a:r>
              <a:rPr lang="en-US" sz="1400"/>
              <a:t> </a:t>
            </a:r>
            <a:r>
              <a:rPr lang="en-US" sz="1400" err="1"/>
              <a:t>takve</a:t>
            </a:r>
            <a:r>
              <a:rPr lang="en-US" sz="1400"/>
              <a:t> </a:t>
            </a:r>
            <a:r>
              <a:rPr lang="en-US" sz="1400" err="1"/>
              <a:t>obrade</a:t>
            </a:r>
            <a:endParaRPr lang="en-US" err="1"/>
          </a:p>
          <a:p>
            <a:endParaRPr lang="en-US" altLang="en-US" sz="1400">
              <a:cs typeface="Arial"/>
            </a:endParaRPr>
          </a:p>
        </p:txBody>
      </p:sp>
      <p:pic>
        <p:nvPicPr>
          <p:cNvPr id="20485" name="Picture 7">
            <a:extLst>
              <a:ext uri="{FF2B5EF4-FFF2-40B4-BE49-F238E27FC236}">
                <a16:creationId xmlns:a16="http://schemas.microsoft.com/office/drawing/2014/main" id="{2CA79E2F-9B96-47E1-E072-801599A5082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70425" y="1568450"/>
            <a:ext cx="4186238" cy="2416175"/>
          </a:xfrm>
          <a:noFill/>
          <a:extLst>
            <a:ext uri="{91240B29-F687-4F45-9708-019B960494DF}">
              <a14:hiddenLine xmlns:a14="http://schemas.microsoft.com/office/drawing/2010/main" w="12700">
                <a:solidFill>
                  <a:schemeClr val="tx1"/>
                </a:solidFill>
                <a:miter lim="800000"/>
                <a:headEnd/>
                <a:tailEnd/>
              </a14:hiddenLine>
            </a:ext>
          </a:extLst>
        </p:spPr>
      </p:pic>
      <p:sp>
        <p:nvSpPr>
          <p:cNvPr id="20486" name="Rectangle 8">
            <a:extLst>
              <a:ext uri="{FF2B5EF4-FFF2-40B4-BE49-F238E27FC236}">
                <a16:creationId xmlns:a16="http://schemas.microsoft.com/office/drawing/2014/main" id="{0BDE4122-C82A-AB87-3BA5-C37FAE75D671}"/>
              </a:ext>
            </a:extLst>
          </p:cNvPr>
          <p:cNvSpPr>
            <a:spLocks noChangeArrowheads="1"/>
          </p:cNvSpPr>
          <p:nvPr/>
        </p:nvSpPr>
        <p:spPr bwMode="auto">
          <a:xfrm>
            <a:off x="4572000" y="4032250"/>
            <a:ext cx="4572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a:latin typeface="Arial"/>
                <a:cs typeface="Arial"/>
              </a:rPr>
              <a:t>Isti primer </a:t>
            </a:r>
            <a:r>
              <a:rPr lang="en-US" sz="1000" err="1">
                <a:latin typeface="Arial"/>
                <a:cs typeface="Arial"/>
              </a:rPr>
              <a:t>modela</a:t>
            </a:r>
            <a:r>
              <a:rPr lang="en-US" sz="1000">
                <a:latin typeface="Arial"/>
                <a:cs typeface="Arial"/>
              </a:rPr>
              <a:t> A </a:t>
            </a:r>
            <a:r>
              <a:rPr lang="en-US" sz="1000" err="1">
                <a:latin typeface="Arial"/>
                <a:cs typeface="Arial"/>
              </a:rPr>
              <a:t>sa</a:t>
            </a:r>
            <a:r>
              <a:rPr lang="en-US" sz="1000">
                <a:latin typeface="Arial"/>
                <a:cs typeface="Arial"/>
              </a:rPr>
              <a:t> </a:t>
            </a:r>
            <a:r>
              <a:rPr lang="en-US" sz="1000" err="1">
                <a:latin typeface="Arial"/>
                <a:cs typeface="Arial"/>
              </a:rPr>
              <a:t>prethodnog</a:t>
            </a:r>
            <a:r>
              <a:rPr lang="en-US" sz="1000">
                <a:latin typeface="Arial"/>
                <a:cs typeface="Arial"/>
              </a:rPr>
              <a:t> </a:t>
            </a:r>
            <a:r>
              <a:rPr lang="en-US" sz="1000" err="1">
                <a:latin typeface="Arial"/>
                <a:cs typeface="Arial"/>
              </a:rPr>
              <a:t>slajda</a:t>
            </a:r>
            <a:r>
              <a:rPr lang="en-US" sz="1000">
                <a:latin typeface="Arial"/>
                <a:cs typeface="Arial"/>
              </a:rPr>
              <a:t>, </a:t>
            </a:r>
            <a:r>
              <a:rPr lang="en-US" sz="1000" err="1">
                <a:latin typeface="Arial"/>
                <a:cs typeface="Arial"/>
              </a:rPr>
              <a:t>ovoga</a:t>
            </a:r>
            <a:r>
              <a:rPr lang="en-US" sz="1000">
                <a:latin typeface="Arial"/>
                <a:cs typeface="Arial"/>
              </a:rPr>
              <a:t> puta </a:t>
            </a:r>
            <a:r>
              <a:rPr lang="en-US" sz="1000" err="1">
                <a:latin typeface="Arial"/>
                <a:cs typeface="Arial"/>
              </a:rPr>
              <a:t>prikazan</a:t>
            </a:r>
            <a:r>
              <a:rPr lang="en-US" sz="1000">
                <a:latin typeface="Arial"/>
                <a:cs typeface="Arial"/>
              </a:rPr>
              <a:t> </a:t>
            </a:r>
            <a:r>
              <a:rPr lang="en-US" sz="1000" err="1">
                <a:latin typeface="Arial"/>
                <a:cs typeface="Arial"/>
              </a:rPr>
              <a:t>kao</a:t>
            </a:r>
            <a:r>
              <a:rPr lang="en-US" sz="1000">
                <a:latin typeface="Arial"/>
                <a:cs typeface="Arial"/>
              </a:rPr>
              <a:t> </a:t>
            </a:r>
            <a:r>
              <a:rPr lang="en-US" sz="1000" err="1">
                <a:latin typeface="Arial"/>
                <a:cs typeface="Arial"/>
              </a:rPr>
              <a:t>hijerarhijska</a:t>
            </a:r>
            <a:r>
              <a:rPr lang="en-US" sz="1000">
                <a:latin typeface="Arial"/>
                <a:cs typeface="Arial"/>
              </a:rPr>
              <a:t> </a:t>
            </a:r>
            <a:r>
              <a:rPr lang="en-US" sz="1000" err="1">
                <a:latin typeface="Arial"/>
                <a:cs typeface="Arial"/>
              </a:rPr>
              <a:t>mreža</a:t>
            </a:r>
            <a:r>
              <a:rPr lang="en-US" sz="1000">
                <a:latin typeface="Arial"/>
                <a:cs typeface="Arial"/>
              </a:rPr>
              <a:t> </a:t>
            </a:r>
            <a:r>
              <a:rPr lang="en-US" sz="1000" err="1">
                <a:latin typeface="Arial"/>
                <a:cs typeface="Arial"/>
              </a:rPr>
              <a:t>toka</a:t>
            </a:r>
            <a:r>
              <a:rPr lang="en-US" sz="1000">
                <a:latin typeface="Arial"/>
                <a:cs typeface="Arial"/>
              </a:rPr>
              <a:t> </a:t>
            </a:r>
            <a:r>
              <a:rPr lang="en-US" sz="1000" err="1">
                <a:latin typeface="Arial"/>
                <a:cs typeface="Arial"/>
              </a:rPr>
              <a:t>podataka</a:t>
            </a:r>
            <a:r>
              <a:rPr lang="en-US" sz="1000">
                <a:latin typeface="Arial"/>
                <a:cs typeface="Arial"/>
              </a:rPr>
              <a:t>. </a:t>
            </a:r>
            <a:r>
              <a:rPr lang="en-US" sz="1000" err="1">
                <a:latin typeface="Arial"/>
                <a:cs typeface="Arial"/>
              </a:rPr>
              <a:t>Ugnježdeni</a:t>
            </a:r>
            <a:r>
              <a:rPr lang="en-US" sz="1000">
                <a:latin typeface="Arial"/>
                <a:cs typeface="Arial"/>
              </a:rPr>
              <a:t> </a:t>
            </a:r>
            <a:r>
              <a:rPr lang="en-US" sz="1000" err="1">
                <a:latin typeface="Arial"/>
                <a:cs typeface="Arial"/>
              </a:rPr>
              <a:t>blokovi</a:t>
            </a:r>
            <a:r>
              <a:rPr lang="en-US" sz="1000">
                <a:latin typeface="Arial"/>
                <a:cs typeface="Arial"/>
              </a:rPr>
              <a:t> </a:t>
            </a:r>
            <a:r>
              <a:rPr lang="en-US" sz="1000" err="1">
                <a:latin typeface="Arial"/>
                <a:cs typeface="Arial"/>
              </a:rPr>
              <a:t>nižeg</a:t>
            </a:r>
            <a:r>
              <a:rPr lang="en-US" sz="1000">
                <a:latin typeface="Arial"/>
                <a:cs typeface="Arial"/>
              </a:rPr>
              <a:t> </a:t>
            </a:r>
            <a:r>
              <a:rPr lang="en-US" sz="1000" err="1">
                <a:latin typeface="Arial"/>
                <a:cs typeface="Arial"/>
              </a:rPr>
              <a:t>nivoa</a:t>
            </a:r>
            <a:r>
              <a:rPr lang="en-US" sz="1000">
                <a:latin typeface="Arial"/>
                <a:cs typeface="Arial"/>
              </a:rPr>
              <a:t> </a:t>
            </a:r>
            <a:r>
              <a:rPr lang="en-US" sz="1000" err="1">
                <a:latin typeface="Arial"/>
                <a:cs typeface="Arial"/>
              </a:rPr>
              <a:t>predstavljaju</a:t>
            </a:r>
            <a:r>
              <a:rPr lang="en-US" sz="1000">
                <a:latin typeface="Arial"/>
                <a:cs typeface="Arial"/>
              </a:rPr>
              <a:t> </a:t>
            </a:r>
            <a:r>
              <a:rPr lang="en-US" sz="1000" err="1">
                <a:latin typeface="Arial"/>
                <a:cs typeface="Arial"/>
              </a:rPr>
              <a:t>strukturnu</a:t>
            </a:r>
            <a:r>
              <a:rPr lang="en-US" sz="1000">
                <a:latin typeface="Arial"/>
                <a:cs typeface="Arial"/>
              </a:rPr>
              <a:t> </a:t>
            </a:r>
            <a:r>
              <a:rPr lang="en-US" sz="1000" err="1">
                <a:latin typeface="Arial"/>
                <a:cs typeface="Arial"/>
              </a:rPr>
              <a:t>hijerarhiju</a:t>
            </a:r>
            <a:r>
              <a:rPr lang="en-US" sz="1000">
                <a:latin typeface="Arial"/>
                <a:cs typeface="Arial"/>
              </a:rPr>
              <a:t>, </a:t>
            </a:r>
            <a:r>
              <a:rPr lang="en-US" sz="1000" err="1">
                <a:latin typeface="Arial"/>
                <a:cs typeface="Arial"/>
              </a:rPr>
              <a:t>pri</a:t>
            </a:r>
            <a:r>
              <a:rPr lang="en-US" sz="1000">
                <a:latin typeface="Arial"/>
                <a:cs typeface="Arial"/>
              </a:rPr>
              <a:t> </a:t>
            </a:r>
            <a:r>
              <a:rPr lang="en-US" sz="1000" err="1">
                <a:latin typeface="Arial"/>
                <a:cs typeface="Arial"/>
              </a:rPr>
              <a:t>čemu</a:t>
            </a:r>
            <a:r>
              <a:rPr lang="en-US" sz="1000">
                <a:latin typeface="Arial"/>
                <a:cs typeface="Arial"/>
              </a:rPr>
              <a:t> </a:t>
            </a:r>
            <a:r>
              <a:rPr lang="en-US" sz="1000" err="1">
                <a:latin typeface="Arial"/>
                <a:cs typeface="Arial"/>
              </a:rPr>
              <a:t>sve</a:t>
            </a:r>
            <a:r>
              <a:rPr lang="en-US" sz="1000">
                <a:latin typeface="Arial"/>
                <a:cs typeface="Arial"/>
              </a:rPr>
              <a:t> </a:t>
            </a:r>
            <a:r>
              <a:rPr lang="en-US" sz="1000" err="1">
                <a:latin typeface="Arial"/>
                <a:cs typeface="Arial"/>
              </a:rPr>
              <a:t>komponente</a:t>
            </a:r>
            <a:r>
              <a:rPr lang="en-US" sz="1000">
                <a:latin typeface="Arial"/>
                <a:cs typeface="Arial"/>
              </a:rPr>
              <a:t> </a:t>
            </a:r>
            <a:r>
              <a:rPr lang="en-US" sz="1000" err="1">
                <a:latin typeface="Arial"/>
                <a:cs typeface="Arial"/>
              </a:rPr>
              <a:t>poseduju</a:t>
            </a:r>
            <a:r>
              <a:rPr lang="en-US" sz="1000">
                <a:latin typeface="Arial"/>
                <a:cs typeface="Arial"/>
              </a:rPr>
              <a:t> </a:t>
            </a:r>
            <a:r>
              <a:rPr lang="en-US" sz="1000" err="1">
                <a:latin typeface="Arial"/>
                <a:cs typeface="Arial"/>
              </a:rPr>
              <a:t>ulazne</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izlazne</a:t>
            </a:r>
            <a:r>
              <a:rPr lang="en-US" sz="1000">
                <a:latin typeface="Arial"/>
                <a:cs typeface="Arial"/>
              </a:rPr>
              <a:t> </a:t>
            </a:r>
            <a:r>
              <a:rPr lang="en-US" sz="1000" err="1">
                <a:latin typeface="Arial"/>
                <a:cs typeface="Arial"/>
              </a:rPr>
              <a:t>portove</a:t>
            </a:r>
            <a:r>
              <a:rPr lang="en-US" sz="1000">
                <a:latin typeface="Arial"/>
                <a:cs typeface="Arial"/>
              </a:rPr>
              <a:t>. </a:t>
            </a:r>
            <a:r>
              <a:rPr lang="en-US" sz="1000" err="1">
                <a:latin typeface="Arial"/>
                <a:cs typeface="Arial"/>
              </a:rPr>
              <a:t>Signali</a:t>
            </a:r>
            <a:r>
              <a:rPr lang="en-US" sz="1000">
                <a:latin typeface="Arial"/>
                <a:cs typeface="Arial"/>
              </a:rPr>
              <a:t>, </a:t>
            </a:r>
            <a:r>
              <a:rPr lang="en-US" sz="1000" err="1">
                <a:latin typeface="Arial"/>
                <a:cs typeface="Arial"/>
              </a:rPr>
              <a:t>ilustrovani</a:t>
            </a:r>
            <a:r>
              <a:rPr lang="en-US" sz="1000">
                <a:latin typeface="Arial"/>
                <a:cs typeface="Arial"/>
              </a:rPr>
              <a:t> </a:t>
            </a:r>
            <a:r>
              <a:rPr lang="en-US" sz="1000" err="1">
                <a:latin typeface="Arial"/>
                <a:cs typeface="Arial"/>
              </a:rPr>
              <a:t>strelicama</a:t>
            </a:r>
            <a:r>
              <a:rPr lang="en-US" sz="1000">
                <a:latin typeface="Arial"/>
                <a:cs typeface="Arial"/>
              </a:rPr>
              <a:t>, </a:t>
            </a:r>
            <a:r>
              <a:rPr lang="en-US" sz="1000" err="1">
                <a:latin typeface="Arial"/>
                <a:cs typeface="Arial"/>
              </a:rPr>
              <a:t>povezuju</a:t>
            </a:r>
            <a:r>
              <a:rPr lang="en-US" sz="1000">
                <a:latin typeface="Arial"/>
                <a:cs typeface="Arial"/>
              </a:rPr>
              <a:t> </a:t>
            </a:r>
            <a:r>
              <a:rPr lang="en-US" sz="1000" err="1">
                <a:latin typeface="Arial"/>
                <a:cs typeface="Arial"/>
              </a:rPr>
              <a:t>ulaze</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izlaze</a:t>
            </a:r>
            <a:r>
              <a:rPr lang="en-US" sz="1000">
                <a:latin typeface="Arial"/>
                <a:cs typeface="Arial"/>
              </a:rPr>
              <a:t> </a:t>
            </a:r>
            <a:r>
              <a:rPr lang="en-US" sz="1000" err="1">
                <a:latin typeface="Arial"/>
                <a:cs typeface="Arial"/>
              </a:rPr>
              <a:t>komponenti</a:t>
            </a:r>
            <a:r>
              <a:rPr lang="en-US" sz="1000">
                <a:latin typeface="Arial"/>
                <a:cs typeface="Arial"/>
              </a:rPr>
              <a:t> </a:t>
            </a:r>
            <a:r>
              <a:rPr lang="en-US" sz="1000" err="1">
                <a:latin typeface="Arial"/>
                <a:cs typeface="Arial"/>
              </a:rPr>
              <a:t>modela</a:t>
            </a:r>
            <a:r>
              <a:rPr lang="en-US" sz="1000">
                <a:latin typeface="Arial"/>
                <a:cs typeface="Arial"/>
              </a:rPr>
              <a:t> </a:t>
            </a:r>
            <a:r>
              <a:rPr lang="en-US" sz="1000" err="1">
                <a:latin typeface="Arial"/>
                <a:cs typeface="Arial"/>
              </a:rPr>
              <a:t>kako</a:t>
            </a:r>
            <a:r>
              <a:rPr lang="en-US" sz="1000">
                <a:latin typeface="Arial"/>
                <a:cs typeface="Arial"/>
              </a:rPr>
              <a:t> bi </a:t>
            </a:r>
            <a:r>
              <a:rPr lang="en-US" sz="1000" err="1">
                <a:latin typeface="Arial"/>
                <a:cs typeface="Arial"/>
              </a:rPr>
              <a:t>prikazali</a:t>
            </a:r>
            <a:r>
              <a:rPr lang="en-US" sz="1000">
                <a:latin typeface="Arial"/>
                <a:cs typeface="Arial"/>
              </a:rPr>
              <a:t> </a:t>
            </a:r>
            <a:r>
              <a:rPr lang="en-US" sz="1000" err="1">
                <a:latin typeface="Arial"/>
                <a:cs typeface="Arial"/>
              </a:rPr>
              <a:t>tok</a:t>
            </a:r>
            <a:r>
              <a:rPr lang="en-US" sz="1000">
                <a:latin typeface="Arial"/>
                <a:cs typeface="Arial"/>
              </a:rPr>
              <a:t> </a:t>
            </a:r>
            <a:r>
              <a:rPr lang="en-US" sz="1000" err="1">
                <a:latin typeface="Arial"/>
                <a:cs typeface="Arial"/>
              </a:rPr>
              <a:t>podataka</a:t>
            </a:r>
            <a:r>
              <a:rPr lang="en-US" sz="1000">
                <a:latin typeface="Arial"/>
                <a:cs typeface="Arial"/>
              </a:rPr>
              <a:t> </a:t>
            </a:r>
            <a:r>
              <a:rPr lang="en-US" sz="1000" err="1">
                <a:latin typeface="Arial"/>
                <a:cs typeface="Arial"/>
              </a:rPr>
              <a:t>između</a:t>
            </a:r>
            <a:r>
              <a:rPr lang="en-US" sz="1000">
                <a:latin typeface="Arial"/>
                <a:cs typeface="Arial"/>
              </a:rPr>
              <a:t> </a:t>
            </a:r>
            <a:r>
              <a:rPr lang="en-US" sz="1000" err="1">
                <a:latin typeface="Arial"/>
                <a:cs typeface="Arial"/>
              </a:rPr>
              <a:t>blokova</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kroz</a:t>
            </a:r>
            <a:r>
              <a:rPr lang="en-US" sz="1000">
                <a:latin typeface="Arial"/>
                <a:cs typeface="Arial"/>
              </a:rPr>
              <a:t> </a:t>
            </a:r>
            <a:r>
              <a:rPr lang="en-US" sz="1000" err="1">
                <a:latin typeface="Arial"/>
                <a:cs typeface="Arial"/>
              </a:rPr>
              <a:t>različite</a:t>
            </a:r>
            <a:r>
              <a:rPr lang="en-US" sz="1000">
                <a:latin typeface="Arial"/>
                <a:cs typeface="Arial"/>
              </a:rPr>
              <a:t> </a:t>
            </a:r>
            <a:r>
              <a:rPr lang="en-US" sz="1000" err="1">
                <a:latin typeface="Arial"/>
                <a:cs typeface="Arial"/>
              </a:rPr>
              <a:t>nivoe</a:t>
            </a:r>
            <a:r>
              <a:rPr lang="en-US" sz="1000">
                <a:latin typeface="Arial"/>
                <a:cs typeface="Arial"/>
              </a:rPr>
              <a:t> </a:t>
            </a:r>
            <a:r>
              <a:rPr lang="en-US" sz="1000" err="1">
                <a:latin typeface="Arial"/>
                <a:cs typeface="Arial"/>
              </a:rPr>
              <a:t>hijerarhije</a:t>
            </a:r>
            <a:endParaRPr lang="en-US" err="1">
              <a:cs typeface="Arial" panose="020B0604020202020204" pitchFamily="34" charset="0"/>
            </a:endParaRPr>
          </a:p>
          <a:p>
            <a:br>
              <a:rPr lang="en-US"/>
            </a:br>
            <a:endParaRPr lang="en-US"/>
          </a:p>
        </p:txBody>
      </p:sp>
    </p:spTree>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4">
            <a:extLst>
              <a:ext uri="{FF2B5EF4-FFF2-40B4-BE49-F238E27FC236}">
                <a16:creationId xmlns:a16="http://schemas.microsoft.com/office/drawing/2014/main" id="{74D4C3EA-F86B-D661-708F-5BDB9B84F558}"/>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15829D4-8AFD-4B11-BA72-58D8FFE5C52E}" type="slidenum">
              <a:rPr lang="de-DE" altLang="en-US">
                <a:solidFill>
                  <a:schemeClr val="bg1"/>
                </a:solidFill>
              </a:rPr>
              <a:pPr/>
              <a:t>19</a:t>
            </a:fld>
            <a:endParaRPr lang="de-DE" altLang="en-US">
              <a:solidFill>
                <a:schemeClr val="bg1"/>
              </a:solidFill>
            </a:endParaRPr>
          </a:p>
        </p:txBody>
      </p:sp>
      <p:sp>
        <p:nvSpPr>
          <p:cNvPr id="21507" name="Rectangle 2">
            <a:extLst>
              <a:ext uri="{FF2B5EF4-FFF2-40B4-BE49-F238E27FC236}">
                <a16:creationId xmlns:a16="http://schemas.microsoft.com/office/drawing/2014/main" id="{240692A1-C746-1586-CEB6-A6694768C6CF}"/>
              </a:ext>
            </a:extLst>
          </p:cNvPr>
          <p:cNvSpPr>
            <a:spLocks noGrp="1" noChangeArrowheads="1"/>
          </p:cNvSpPr>
          <p:nvPr>
            <p:ph type="title"/>
          </p:nvPr>
        </p:nvSpPr>
        <p:spPr/>
        <p:txBody>
          <a:bodyPr/>
          <a:lstStyle/>
          <a:p>
            <a:r>
              <a:rPr lang="en-US" err="1"/>
              <a:t>Hijerarhijska</a:t>
            </a:r>
            <a:r>
              <a:rPr lang="en-US"/>
              <a:t> </a:t>
            </a:r>
            <a:r>
              <a:rPr lang="en-US" err="1"/>
              <a:t>mreža</a:t>
            </a:r>
            <a:r>
              <a:rPr lang="en-US"/>
              <a:t> </a:t>
            </a:r>
            <a:r>
              <a:rPr lang="en-US" err="1"/>
              <a:t>modela</a:t>
            </a:r>
            <a:r>
              <a:rPr lang="en-US" altLang="en-US"/>
              <a:t> III</a:t>
            </a:r>
            <a:endParaRPr lang="en-US"/>
          </a:p>
        </p:txBody>
      </p:sp>
      <p:sp>
        <p:nvSpPr>
          <p:cNvPr id="21508" name="Rectangle 4">
            <a:extLst>
              <a:ext uri="{FF2B5EF4-FFF2-40B4-BE49-F238E27FC236}">
                <a16:creationId xmlns:a16="http://schemas.microsoft.com/office/drawing/2014/main" id="{129E15A6-55D2-01F7-B88C-2ABD70C0F9CF}"/>
              </a:ext>
            </a:extLst>
          </p:cNvPr>
          <p:cNvSpPr>
            <a:spLocks noGrp="1" noChangeArrowheads="1"/>
          </p:cNvSpPr>
          <p:nvPr>
            <p:ph type="body" sz="half" idx="1"/>
          </p:nvPr>
        </p:nvSpPr>
        <p:spPr/>
        <p:txBody>
          <a:bodyPr/>
          <a:lstStyle/>
          <a:p>
            <a:r>
              <a:rPr lang="en-US" altLang="en-US" sz="1400" err="1"/>
              <a:t>Zadatak</a:t>
            </a:r>
            <a:r>
              <a:rPr lang="en-US" altLang="en-US" sz="1400"/>
              <a:t> </a:t>
            </a:r>
            <a:r>
              <a:rPr lang="en-US" altLang="en-US" sz="1400" err="1"/>
              <a:t>simulatora</a:t>
            </a:r>
            <a:r>
              <a:rPr lang="en-US" altLang="en-US" sz="1400"/>
              <a:t> je da </a:t>
            </a:r>
            <a:r>
              <a:rPr lang="en-US" altLang="en-US" sz="1400" err="1"/>
              <a:t>izračunava</a:t>
            </a:r>
            <a:r>
              <a:rPr lang="en-US" altLang="en-US" sz="1400"/>
              <a:t> </a:t>
            </a:r>
            <a:r>
              <a:rPr lang="en-US" altLang="en-US" sz="1400" err="1"/>
              <a:t>vrednosti</a:t>
            </a:r>
            <a:r>
              <a:rPr lang="en-US" altLang="en-US" sz="1400"/>
              <a:t> </a:t>
            </a:r>
            <a:r>
              <a:rPr lang="en-US" altLang="en-US" sz="1400" err="1"/>
              <a:t>signala</a:t>
            </a:r>
            <a:r>
              <a:rPr lang="en-US" altLang="en-US" sz="1400"/>
              <a:t> </a:t>
            </a:r>
            <a:r>
              <a:rPr lang="en-US" altLang="en-US" sz="1400" err="1"/>
              <a:t>modela</a:t>
            </a:r>
            <a:r>
              <a:rPr lang="en-US" altLang="en-US" sz="1400"/>
              <a:t> u </a:t>
            </a:r>
            <a:r>
              <a:rPr lang="en-US" altLang="en-US" sz="1400" err="1"/>
              <a:t>toku</a:t>
            </a:r>
            <a:r>
              <a:rPr lang="en-US" altLang="en-US" sz="1400"/>
              <a:t> </a:t>
            </a:r>
            <a:r>
              <a:rPr lang="en-US" altLang="en-US" sz="1400" err="1">
                <a:cs typeface="Arial"/>
              </a:rPr>
              <a:t>vremena</a:t>
            </a:r>
            <a:endParaRPr lang="en-US" err="1">
              <a:cs typeface="Arial"/>
            </a:endParaRPr>
          </a:p>
          <a:p>
            <a:r>
              <a:rPr lang="en-US" sz="1400">
                <a:cs typeface="Arial"/>
              </a:rPr>
              <a:t>Smer </a:t>
            </a:r>
            <a:r>
              <a:rPr lang="en-US" sz="1400" err="1">
                <a:cs typeface="Arial"/>
              </a:rPr>
              <a:t>signala</a:t>
            </a:r>
            <a:r>
              <a:rPr lang="en-US" sz="1400">
                <a:cs typeface="Arial"/>
              </a:rPr>
              <a:t> </a:t>
            </a:r>
            <a:r>
              <a:rPr lang="en-US" sz="1400" err="1">
                <a:cs typeface="Arial"/>
              </a:rPr>
              <a:t>podrazumeva</a:t>
            </a:r>
            <a:r>
              <a:rPr lang="en-US" sz="1400">
                <a:cs typeface="Arial"/>
              </a:rPr>
              <a:t> </a:t>
            </a:r>
            <a:r>
              <a:rPr lang="en-US" sz="1400" err="1">
                <a:cs typeface="Arial"/>
              </a:rPr>
              <a:t>prirodan</a:t>
            </a:r>
            <a:r>
              <a:rPr lang="en-US" sz="1400">
                <a:cs typeface="Arial"/>
              </a:rPr>
              <a:t> </a:t>
            </a:r>
            <a:r>
              <a:rPr lang="en-US" sz="1400" err="1">
                <a:cs typeface="Arial"/>
              </a:rPr>
              <a:t>redosled</a:t>
            </a:r>
            <a:r>
              <a:rPr lang="en-US" sz="1400">
                <a:cs typeface="Arial"/>
              </a:rPr>
              <a:t> </a:t>
            </a:r>
            <a:r>
              <a:rPr lang="en-US" sz="1400" err="1"/>
              <a:t>izračunavanja</a:t>
            </a:r>
            <a:endParaRPr lang="en-US" err="1"/>
          </a:p>
          <a:p>
            <a:r>
              <a:rPr lang="en-US" sz="1400" err="1"/>
              <a:t>Jasno</a:t>
            </a:r>
            <a:r>
              <a:rPr lang="en-US" sz="1400"/>
              <a:t> je da, </a:t>
            </a:r>
            <a:r>
              <a:rPr lang="en-US" sz="1400" err="1"/>
              <a:t>ukoliko</a:t>
            </a:r>
            <a:r>
              <a:rPr lang="en-US" sz="1400"/>
              <a:t> se signal s1 </a:t>
            </a:r>
            <a:r>
              <a:rPr lang="en-US" sz="1400" err="1"/>
              <a:t>promeni</a:t>
            </a:r>
            <a:r>
              <a:rPr lang="en-US" sz="1400"/>
              <a:t>, </a:t>
            </a:r>
            <a:r>
              <a:rPr lang="en-US" sz="1400" err="1"/>
              <a:t>signali</a:t>
            </a:r>
            <a:r>
              <a:rPr lang="en-US" sz="1400"/>
              <a:t> s2 </a:t>
            </a:r>
            <a:r>
              <a:rPr lang="en-US" sz="1400" err="1"/>
              <a:t>i</a:t>
            </a:r>
            <a:r>
              <a:rPr lang="en-US" sz="1400"/>
              <a:t> s3 </a:t>
            </a:r>
            <a:r>
              <a:rPr lang="en-US" sz="1400" err="1"/>
              <a:t>takođe</a:t>
            </a:r>
            <a:r>
              <a:rPr lang="en-US" sz="1400"/>
              <a:t> </a:t>
            </a:r>
            <a:r>
              <a:rPr lang="en-US" sz="1400" err="1"/>
              <a:t>treba</a:t>
            </a:r>
            <a:r>
              <a:rPr lang="en-US" sz="1400"/>
              <a:t> da se </a:t>
            </a:r>
            <a:r>
              <a:rPr lang="en-US" sz="1400" err="1"/>
              <a:t>promene</a:t>
            </a:r>
            <a:r>
              <a:rPr lang="en-US" sz="1400"/>
              <a:t> </a:t>
            </a:r>
            <a:r>
              <a:rPr lang="en-US" sz="1400" err="1"/>
              <a:t>kako</a:t>
            </a:r>
            <a:r>
              <a:rPr lang="en-US" sz="1400"/>
              <a:t> bi </a:t>
            </a:r>
            <a:r>
              <a:rPr lang="en-US" sz="1400" err="1"/>
              <a:t>vrednosti</a:t>
            </a:r>
            <a:r>
              <a:rPr lang="en-US" sz="1400"/>
              <a:t> u </a:t>
            </a:r>
            <a:r>
              <a:rPr lang="en-US" sz="1400" err="1"/>
              <a:t>mreži</a:t>
            </a:r>
            <a:r>
              <a:rPr lang="en-US" sz="1400"/>
              <a:t> </a:t>
            </a:r>
            <a:r>
              <a:rPr lang="en-US" sz="1400" err="1"/>
              <a:t>ostale</a:t>
            </a:r>
            <a:r>
              <a:rPr lang="en-US" sz="1400"/>
              <a:t> </a:t>
            </a:r>
            <a:r>
              <a:rPr lang="en-US" sz="1400" err="1"/>
              <a:t>konzistentne</a:t>
            </a:r>
            <a:endParaRPr lang="en-US" err="1"/>
          </a:p>
          <a:p>
            <a:r>
              <a:rPr lang="en-US" sz="1400" err="1"/>
              <a:t>Budući</a:t>
            </a:r>
            <a:r>
              <a:rPr lang="en-US" sz="1400"/>
              <a:t> da je s3 </a:t>
            </a:r>
            <a:r>
              <a:rPr lang="en-US" sz="1400" err="1"/>
              <a:t>ulaz</a:t>
            </a:r>
            <a:r>
              <a:rPr lang="en-US" sz="1400"/>
              <a:t> u </a:t>
            </a:r>
            <a:r>
              <a:rPr lang="en-US" sz="1400" err="1"/>
              <a:t>blok</a:t>
            </a:r>
            <a:r>
              <a:rPr lang="en-US" sz="1400"/>
              <a:t> B1, </a:t>
            </a:r>
            <a:r>
              <a:rPr lang="en-US" sz="1400" err="1"/>
              <a:t>intuitivno</a:t>
            </a:r>
            <a:r>
              <a:rPr lang="en-US" sz="1400"/>
              <a:t> se </a:t>
            </a:r>
            <a:r>
              <a:rPr lang="en-US" sz="1400" err="1"/>
              <a:t>nameće</a:t>
            </a:r>
            <a:r>
              <a:rPr lang="en-US" sz="1400"/>
              <a:t> </a:t>
            </a:r>
            <a:r>
              <a:rPr lang="en-US" sz="1400" err="1"/>
              <a:t>zaključak</a:t>
            </a:r>
            <a:r>
              <a:rPr lang="en-US" sz="1400"/>
              <a:t> da je </a:t>
            </a:r>
            <a:r>
              <a:rPr lang="en-US" sz="1400" err="1"/>
              <a:t>potrebno</a:t>
            </a:r>
            <a:r>
              <a:rPr lang="en-US" sz="1400"/>
              <a:t> </a:t>
            </a:r>
            <a:r>
              <a:rPr lang="en-US" sz="1400" err="1"/>
              <a:t>pozvati</a:t>
            </a:r>
            <a:r>
              <a:rPr lang="en-US" sz="1400"/>
              <a:t> </a:t>
            </a:r>
            <a:r>
              <a:rPr lang="en-US" sz="1400" err="1"/>
              <a:t>bihevioralnu</a:t>
            </a:r>
            <a:r>
              <a:rPr lang="en-US" sz="1400"/>
              <a:t> </a:t>
            </a:r>
            <a:r>
              <a:rPr lang="en-US" sz="1400" err="1"/>
              <a:t>specifikaciju</a:t>
            </a:r>
            <a:r>
              <a:rPr lang="en-US" sz="1400"/>
              <a:t> </a:t>
            </a:r>
            <a:r>
              <a:rPr lang="en-US" sz="1400" err="1"/>
              <a:t>bloka</a:t>
            </a:r>
            <a:r>
              <a:rPr lang="en-US" sz="1400"/>
              <a:t> B1 </a:t>
            </a:r>
            <a:r>
              <a:rPr lang="en-US" sz="1400" err="1"/>
              <a:t>onog</a:t>
            </a:r>
            <a:r>
              <a:rPr lang="en-US" sz="1400"/>
              <a:t> </a:t>
            </a:r>
            <a:r>
              <a:rPr lang="en-US" sz="1400" err="1"/>
              <a:t>trenutka</a:t>
            </a:r>
            <a:r>
              <a:rPr lang="en-US" sz="1400"/>
              <a:t> </a:t>
            </a:r>
            <a:r>
              <a:rPr lang="en-US" sz="1400" err="1"/>
              <a:t>kada</a:t>
            </a:r>
            <a:r>
              <a:rPr lang="en-US" sz="1400"/>
              <a:t> se </a:t>
            </a:r>
            <a:r>
              <a:rPr lang="en-US" sz="1400" err="1"/>
              <a:t>vrednost</a:t>
            </a:r>
            <a:r>
              <a:rPr lang="en-US" sz="1400"/>
              <a:t> </a:t>
            </a:r>
            <a:r>
              <a:rPr lang="en-US" sz="1400" err="1"/>
              <a:t>signala</a:t>
            </a:r>
            <a:r>
              <a:rPr lang="en-US" sz="1400"/>
              <a:t> s3 </a:t>
            </a:r>
            <a:r>
              <a:rPr lang="en-US" sz="1400" err="1"/>
              <a:t>promeni</a:t>
            </a:r>
            <a:endParaRPr lang="en-US" err="1"/>
          </a:p>
          <a:p>
            <a:r>
              <a:rPr lang="en-US" sz="1400"/>
              <a:t>Kao </a:t>
            </a:r>
            <a:r>
              <a:rPr lang="en-US" sz="1400" err="1"/>
              <a:t>rezultat</a:t>
            </a:r>
            <a:r>
              <a:rPr lang="en-US" sz="1400"/>
              <a:t> </a:t>
            </a:r>
            <a:r>
              <a:rPr lang="en-US" sz="1400" err="1"/>
              <a:t>ovog</a:t>
            </a:r>
            <a:r>
              <a:rPr lang="en-US" sz="1400"/>
              <a:t> </a:t>
            </a:r>
            <a:r>
              <a:rPr lang="en-US" sz="1400" err="1"/>
              <a:t>izračunavanja</a:t>
            </a:r>
            <a:r>
              <a:rPr lang="en-US" sz="1400"/>
              <a:t>, </a:t>
            </a:r>
            <a:r>
              <a:rPr lang="en-US" sz="1400" err="1"/>
              <a:t>postoji</a:t>
            </a:r>
            <a:r>
              <a:rPr lang="en-US" sz="1400"/>
              <a:t> </a:t>
            </a:r>
            <a:r>
              <a:rPr lang="en-US" sz="1400" err="1"/>
              <a:t>mogućnost</a:t>
            </a:r>
            <a:r>
              <a:rPr lang="en-US" sz="1400"/>
              <a:t> da </a:t>
            </a:r>
            <a:r>
              <a:rPr lang="en-US" sz="1400" err="1"/>
              <a:t>će</a:t>
            </a:r>
            <a:r>
              <a:rPr lang="en-US" sz="1400"/>
              <a:t> </a:t>
            </a:r>
            <a:r>
              <a:rPr lang="en-US" sz="1400" err="1"/>
              <a:t>signali</a:t>
            </a:r>
            <a:r>
              <a:rPr lang="en-US" sz="1400"/>
              <a:t> s4, s5 </a:t>
            </a:r>
            <a:r>
              <a:rPr lang="en-US" sz="1400" err="1"/>
              <a:t>i</a:t>
            </a:r>
            <a:r>
              <a:rPr lang="en-US" sz="1400"/>
              <a:t> s6 </a:t>
            </a:r>
            <a:r>
              <a:rPr lang="en-US" sz="1400" err="1"/>
              <a:t>naknadno</a:t>
            </a:r>
            <a:r>
              <a:rPr lang="en-US" sz="1400"/>
              <a:t> </a:t>
            </a:r>
            <a:r>
              <a:rPr lang="en-US" sz="1400" err="1"/>
              <a:t>promeniti</a:t>
            </a:r>
            <a:r>
              <a:rPr lang="en-US" sz="1400"/>
              <a:t> </a:t>
            </a:r>
            <a:r>
              <a:rPr lang="en-US" sz="1400" err="1"/>
              <a:t>svoje</a:t>
            </a:r>
            <a:r>
              <a:rPr lang="en-US" sz="1400"/>
              <a:t> </a:t>
            </a:r>
            <a:r>
              <a:rPr lang="en-US" sz="1400" err="1"/>
              <a:t>vrednosti</a:t>
            </a:r>
            <a:endParaRPr lang="en-US" err="1"/>
          </a:p>
          <a:p>
            <a:r>
              <a:rPr lang="en-US" sz="1400"/>
              <a:t>Donja </a:t>
            </a:r>
            <a:r>
              <a:rPr lang="en-US" sz="1400" err="1"/>
              <a:t>slika</a:t>
            </a:r>
            <a:r>
              <a:rPr lang="en-US" sz="1400"/>
              <a:t> </a:t>
            </a:r>
            <a:r>
              <a:rPr lang="en-US" sz="1400" err="1"/>
              <a:t>prikazuje</a:t>
            </a:r>
            <a:r>
              <a:rPr lang="en-US" sz="1400"/>
              <a:t> primer </a:t>
            </a:r>
            <a:r>
              <a:rPr lang="en-US" sz="1400" err="1"/>
              <a:t>diskretnih</a:t>
            </a:r>
            <a:r>
              <a:rPr lang="en-US" sz="1400"/>
              <a:t> </a:t>
            </a:r>
            <a:r>
              <a:rPr lang="en-US" sz="1400" err="1"/>
              <a:t>talasnih</a:t>
            </a:r>
            <a:r>
              <a:rPr lang="en-US" sz="1400"/>
              <a:t> </a:t>
            </a:r>
            <a:r>
              <a:rPr lang="en-US" sz="1400" err="1"/>
              <a:t>oblika</a:t>
            </a:r>
            <a:r>
              <a:rPr lang="en-US" sz="1400"/>
              <a:t> </a:t>
            </a:r>
            <a:r>
              <a:rPr lang="en-US" sz="1400" err="1"/>
              <a:t>signala</a:t>
            </a:r>
            <a:r>
              <a:rPr lang="en-US" sz="1400"/>
              <a:t> u </a:t>
            </a:r>
            <a:r>
              <a:rPr lang="en-US" sz="1400" err="1"/>
              <a:t>toku</a:t>
            </a:r>
            <a:r>
              <a:rPr lang="en-US" sz="1400"/>
              <a:t> </a:t>
            </a:r>
            <a:r>
              <a:rPr lang="en-US" sz="1400" err="1"/>
              <a:t>vremena</a:t>
            </a:r>
            <a:r>
              <a:rPr lang="en-US" sz="1400"/>
              <a:t>, </a:t>
            </a:r>
            <a:r>
              <a:rPr lang="en-US" sz="1400" err="1"/>
              <a:t>onako</a:t>
            </a:r>
            <a:r>
              <a:rPr lang="en-US" sz="1400"/>
              <a:t> </a:t>
            </a:r>
            <a:r>
              <a:rPr lang="en-US" sz="1400" err="1"/>
              <a:t>kako</a:t>
            </a:r>
            <a:r>
              <a:rPr lang="en-US" sz="1400"/>
              <a:t> </a:t>
            </a:r>
            <a:r>
              <a:rPr lang="en-US" sz="1400" err="1"/>
              <a:t>su</a:t>
            </a:r>
            <a:r>
              <a:rPr lang="en-US" sz="1400"/>
              <a:t> </a:t>
            </a:r>
            <a:r>
              <a:rPr lang="en-US" sz="1400" err="1"/>
              <a:t>zabeleženi</a:t>
            </a:r>
            <a:r>
              <a:rPr lang="en-US" sz="1400"/>
              <a:t> </a:t>
            </a:r>
            <a:r>
              <a:rPr lang="en-US" sz="1400" err="1"/>
              <a:t>tokom</a:t>
            </a:r>
            <a:r>
              <a:rPr lang="en-US" sz="1400"/>
              <a:t> HDL </a:t>
            </a:r>
            <a:r>
              <a:rPr lang="en-US" sz="1400" err="1"/>
              <a:t>simulacije</a:t>
            </a:r>
            <a:endParaRPr lang="en-US" err="1"/>
          </a:p>
          <a:p>
            <a:endParaRPr lang="en-US" altLang="en-US" sz="1400">
              <a:cs typeface="Arial"/>
            </a:endParaRPr>
          </a:p>
        </p:txBody>
      </p:sp>
      <p:pic>
        <p:nvPicPr>
          <p:cNvPr id="21509" name="Picture 6">
            <a:extLst>
              <a:ext uri="{FF2B5EF4-FFF2-40B4-BE49-F238E27FC236}">
                <a16:creationId xmlns:a16="http://schemas.microsoft.com/office/drawing/2014/main" id="{0F20D6C3-D491-D890-E922-3BB6E58AD53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22825" y="3011488"/>
            <a:ext cx="3787775" cy="2101850"/>
          </a:xfrm>
          <a:noFill/>
          <a:extLst>
            <a:ext uri="{91240B29-F687-4F45-9708-019B960494DF}">
              <a14:hiddenLine xmlns:a14="http://schemas.microsoft.com/office/drawing/2010/main" w="12700">
                <a:solidFill>
                  <a:schemeClr val="tx1"/>
                </a:solidFill>
                <a:miter lim="800000"/>
                <a:headEnd/>
                <a:tailEnd/>
              </a14:hiddenLine>
            </a:ext>
          </a:extLst>
        </p:spPr>
      </p:pic>
      <p:sp>
        <p:nvSpPr>
          <p:cNvPr id="21510" name="Rectangle 7">
            <a:extLst>
              <a:ext uri="{FF2B5EF4-FFF2-40B4-BE49-F238E27FC236}">
                <a16:creationId xmlns:a16="http://schemas.microsoft.com/office/drawing/2014/main" id="{0D6C2699-61C9-BEC1-A385-04D8C9CA077A}"/>
              </a:ext>
            </a:extLst>
          </p:cNvPr>
          <p:cNvSpPr>
            <a:spLocks noChangeArrowheads="1"/>
          </p:cNvSpPr>
          <p:nvPr/>
        </p:nvSpPr>
        <p:spPr bwMode="auto">
          <a:xfrm>
            <a:off x="4572000" y="5065713"/>
            <a:ext cx="4572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latin typeface="Arial"/>
                <a:cs typeface="Arial"/>
              </a:rPr>
              <a:t>Promene</a:t>
            </a:r>
            <a:r>
              <a:rPr lang="en-US" sz="1000">
                <a:latin typeface="Arial"/>
                <a:cs typeface="Arial"/>
              </a:rPr>
              <a:t> </a:t>
            </a:r>
            <a:r>
              <a:rPr lang="en-US" sz="1000" err="1">
                <a:latin typeface="Arial"/>
                <a:cs typeface="Arial"/>
              </a:rPr>
              <a:t>signala</a:t>
            </a:r>
            <a:r>
              <a:rPr lang="en-US" sz="1000">
                <a:latin typeface="Arial"/>
                <a:cs typeface="Arial"/>
              </a:rPr>
              <a:t> HDL </a:t>
            </a:r>
            <a:r>
              <a:rPr lang="en-US" sz="1000" err="1">
                <a:latin typeface="Arial"/>
                <a:cs typeface="Arial"/>
              </a:rPr>
              <a:t>modela</a:t>
            </a:r>
            <a:r>
              <a:rPr lang="en-US" sz="1000">
                <a:latin typeface="Arial"/>
                <a:cs typeface="Arial"/>
              </a:rPr>
              <a:t> </a:t>
            </a:r>
            <a:r>
              <a:rPr lang="en-US" sz="1000" err="1">
                <a:latin typeface="Arial"/>
                <a:cs typeface="Arial"/>
              </a:rPr>
              <a:t>tokom</a:t>
            </a:r>
            <a:r>
              <a:rPr lang="en-US" sz="1000">
                <a:latin typeface="Arial"/>
                <a:cs typeface="Arial"/>
              </a:rPr>
              <a:t> </a:t>
            </a:r>
            <a:r>
              <a:rPr lang="en-US" sz="1000" err="1">
                <a:latin typeface="Arial"/>
                <a:cs typeface="Arial"/>
              </a:rPr>
              <a:t>vremena</a:t>
            </a:r>
            <a:r>
              <a:rPr lang="en-US" sz="1000">
                <a:latin typeface="Arial"/>
                <a:cs typeface="Arial"/>
              </a:rPr>
              <a:t> </a:t>
            </a:r>
            <a:r>
              <a:rPr lang="en-US" sz="1000" err="1">
                <a:latin typeface="Arial"/>
                <a:cs typeface="Arial"/>
              </a:rPr>
              <a:t>zabeležene</a:t>
            </a:r>
            <a:r>
              <a:rPr lang="en-US" sz="1000">
                <a:latin typeface="Arial"/>
                <a:cs typeface="Arial"/>
              </a:rPr>
              <a:t> u </a:t>
            </a:r>
            <a:r>
              <a:rPr lang="en-US" sz="1000" err="1">
                <a:latin typeface="Arial"/>
                <a:cs typeface="Arial"/>
              </a:rPr>
              <a:t>obliku</a:t>
            </a:r>
            <a:r>
              <a:rPr lang="en-US" sz="1000">
                <a:latin typeface="Arial"/>
                <a:cs typeface="Arial"/>
              </a:rPr>
              <a:t> </a:t>
            </a:r>
            <a:r>
              <a:rPr lang="en-US" sz="1000" err="1">
                <a:latin typeface="Arial"/>
                <a:cs typeface="Arial"/>
              </a:rPr>
              <a:t>talasnih</a:t>
            </a:r>
            <a:r>
              <a:rPr lang="en-US" sz="1000">
                <a:latin typeface="Arial"/>
                <a:cs typeface="Arial"/>
              </a:rPr>
              <a:t> </a:t>
            </a:r>
            <a:r>
              <a:rPr lang="en-US" sz="1000" err="1">
                <a:latin typeface="Arial"/>
                <a:cs typeface="Arial"/>
              </a:rPr>
              <a:t>oblika</a:t>
            </a:r>
            <a:r>
              <a:rPr lang="en-US" sz="1000">
                <a:latin typeface="Arial"/>
                <a:cs typeface="Arial"/>
              </a:rPr>
              <a:t> (waveforms). HDL </a:t>
            </a:r>
            <a:r>
              <a:rPr lang="en-US" sz="1000" err="1">
                <a:latin typeface="Arial"/>
                <a:cs typeface="Arial"/>
              </a:rPr>
              <a:t>signali</a:t>
            </a:r>
            <a:r>
              <a:rPr lang="en-US" sz="1000">
                <a:latin typeface="Arial"/>
                <a:cs typeface="Arial"/>
              </a:rPr>
              <a:t> </a:t>
            </a:r>
            <a:r>
              <a:rPr lang="en-US" sz="1000" err="1">
                <a:latin typeface="Arial"/>
                <a:cs typeface="Arial"/>
              </a:rPr>
              <a:t>imaju</a:t>
            </a:r>
            <a:r>
              <a:rPr lang="en-US" sz="1000">
                <a:latin typeface="Arial"/>
                <a:cs typeface="Arial"/>
              </a:rPr>
              <a:t> </a:t>
            </a:r>
            <a:r>
              <a:rPr lang="en-US" sz="1000" err="1">
                <a:latin typeface="Arial"/>
                <a:cs typeface="Arial"/>
              </a:rPr>
              <a:t>diskretne</a:t>
            </a:r>
            <a:r>
              <a:rPr lang="en-US" sz="1000">
                <a:latin typeface="Arial"/>
                <a:cs typeface="Arial"/>
              </a:rPr>
              <a:t> </a:t>
            </a:r>
            <a:r>
              <a:rPr lang="en-US" sz="1000" err="1">
                <a:latin typeface="Arial"/>
                <a:cs typeface="Arial"/>
              </a:rPr>
              <a:t>vrednosti</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menjaju</a:t>
            </a:r>
            <a:r>
              <a:rPr lang="en-US" sz="1000">
                <a:latin typeface="Arial"/>
                <a:cs typeface="Arial"/>
              </a:rPr>
              <a:t> se u </a:t>
            </a:r>
            <a:r>
              <a:rPr lang="en-US" sz="1000" err="1">
                <a:latin typeface="Arial"/>
                <a:cs typeface="Arial"/>
              </a:rPr>
              <a:t>diskretnim</a:t>
            </a:r>
            <a:r>
              <a:rPr lang="en-US" sz="1000">
                <a:latin typeface="Arial"/>
                <a:cs typeface="Arial"/>
              </a:rPr>
              <a:t> </a:t>
            </a:r>
            <a:r>
              <a:rPr lang="en-US" sz="1000" err="1">
                <a:latin typeface="Arial"/>
                <a:cs typeface="Arial"/>
              </a:rPr>
              <a:t>vremenskim</a:t>
            </a:r>
            <a:r>
              <a:rPr lang="en-US" sz="1000">
                <a:latin typeface="Arial"/>
                <a:cs typeface="Arial"/>
              </a:rPr>
              <a:t> </a:t>
            </a:r>
            <a:r>
              <a:rPr lang="en-US" sz="1000" err="1">
                <a:latin typeface="Arial"/>
                <a:cs typeface="Arial"/>
              </a:rPr>
              <a:t>intervalima</a:t>
            </a:r>
            <a:r>
              <a:rPr lang="en-US" sz="1000">
                <a:latin typeface="Arial"/>
                <a:cs typeface="Arial"/>
              </a:rPr>
              <a:t>. </a:t>
            </a:r>
            <a:r>
              <a:rPr lang="en-US" sz="1000" err="1">
                <a:latin typeface="Arial"/>
                <a:cs typeface="Arial"/>
              </a:rPr>
              <a:t>Vertikalne</a:t>
            </a:r>
            <a:r>
              <a:rPr lang="en-US" sz="1000">
                <a:latin typeface="Arial"/>
                <a:cs typeface="Arial"/>
              </a:rPr>
              <a:t> </a:t>
            </a:r>
            <a:r>
              <a:rPr lang="en-US" sz="1000" err="1">
                <a:latin typeface="Arial"/>
                <a:cs typeface="Arial"/>
              </a:rPr>
              <a:t>linije</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prikazu</a:t>
            </a:r>
            <a:r>
              <a:rPr lang="en-US" sz="1000">
                <a:latin typeface="Arial"/>
                <a:cs typeface="Arial"/>
              </a:rPr>
              <a:t> </a:t>
            </a:r>
            <a:r>
              <a:rPr lang="en-US" sz="1000" err="1">
                <a:latin typeface="Arial"/>
                <a:cs typeface="Arial"/>
              </a:rPr>
              <a:t>talasnih</a:t>
            </a:r>
            <a:r>
              <a:rPr lang="en-US" sz="1000">
                <a:latin typeface="Arial"/>
                <a:cs typeface="Arial"/>
              </a:rPr>
              <a:t> </a:t>
            </a:r>
            <a:r>
              <a:rPr lang="en-US" sz="1000" err="1">
                <a:latin typeface="Arial"/>
                <a:cs typeface="Arial"/>
              </a:rPr>
              <a:t>oblika</a:t>
            </a:r>
            <a:r>
              <a:rPr lang="en-US" sz="1000">
                <a:latin typeface="Arial"/>
                <a:cs typeface="Arial"/>
              </a:rPr>
              <a:t> </a:t>
            </a:r>
            <a:r>
              <a:rPr lang="en-US" sz="1000" err="1">
                <a:latin typeface="Arial"/>
                <a:cs typeface="Arial"/>
              </a:rPr>
              <a:t>pomažu</a:t>
            </a:r>
            <a:r>
              <a:rPr lang="en-US" sz="1000">
                <a:latin typeface="Arial"/>
                <a:cs typeface="Arial"/>
              </a:rPr>
              <a:t> </a:t>
            </a:r>
            <a:r>
              <a:rPr lang="en-US" sz="1000" err="1">
                <a:latin typeface="Arial"/>
                <a:cs typeface="Arial"/>
              </a:rPr>
              <a:t>korisniku</a:t>
            </a:r>
            <a:r>
              <a:rPr lang="en-US" sz="1000">
                <a:latin typeface="Arial"/>
                <a:cs typeface="Arial"/>
              </a:rPr>
              <a:t> da </a:t>
            </a:r>
            <a:r>
              <a:rPr lang="en-US" sz="1000" err="1">
                <a:latin typeface="Arial"/>
                <a:cs typeface="Arial"/>
              </a:rPr>
              <a:t>vizuelno</a:t>
            </a:r>
            <a:r>
              <a:rPr lang="en-US" sz="1000">
                <a:latin typeface="Arial"/>
                <a:cs typeface="Arial"/>
              </a:rPr>
              <a:t> </a:t>
            </a:r>
            <a:r>
              <a:rPr lang="en-US" sz="1000" err="1">
                <a:latin typeface="Arial"/>
                <a:cs typeface="Arial"/>
              </a:rPr>
              <a:t>poravna</a:t>
            </a:r>
            <a:r>
              <a:rPr lang="en-US" sz="1000">
                <a:latin typeface="Arial"/>
                <a:cs typeface="Arial"/>
              </a:rPr>
              <a:t> </a:t>
            </a:r>
            <a:r>
              <a:rPr lang="en-US" sz="1000" err="1">
                <a:latin typeface="Arial"/>
                <a:cs typeface="Arial"/>
              </a:rPr>
              <a:t>promene</a:t>
            </a:r>
            <a:r>
              <a:rPr lang="en-US" sz="1000">
                <a:latin typeface="Arial"/>
                <a:cs typeface="Arial"/>
              </a:rPr>
              <a:t> </a:t>
            </a:r>
            <a:r>
              <a:rPr lang="en-US" sz="1000" err="1">
                <a:latin typeface="Arial"/>
                <a:cs typeface="Arial"/>
              </a:rPr>
              <a:t>signala</a:t>
            </a:r>
            <a:r>
              <a:rPr lang="en-US" sz="1000">
                <a:latin typeface="Arial"/>
                <a:cs typeface="Arial"/>
              </a:rPr>
              <a:t>. </a:t>
            </a:r>
            <a:r>
              <a:rPr lang="en-US" sz="1000" err="1">
                <a:latin typeface="Arial"/>
                <a:cs typeface="Arial"/>
              </a:rPr>
              <a:t>Talasni</a:t>
            </a:r>
            <a:r>
              <a:rPr lang="en-US" sz="1000">
                <a:latin typeface="Arial"/>
                <a:cs typeface="Arial"/>
              </a:rPr>
              <a:t> </a:t>
            </a:r>
            <a:r>
              <a:rPr lang="en-US" sz="1000" err="1">
                <a:latin typeface="Arial"/>
                <a:cs typeface="Arial"/>
              </a:rPr>
              <a:t>oblici</a:t>
            </a:r>
            <a:r>
              <a:rPr lang="en-US" sz="1000">
                <a:latin typeface="Arial"/>
                <a:cs typeface="Arial"/>
              </a:rPr>
              <a:t> </a:t>
            </a:r>
            <a:r>
              <a:rPr lang="en-US" sz="1000" err="1">
                <a:latin typeface="Arial"/>
                <a:cs typeface="Arial"/>
              </a:rPr>
              <a:t>prikazuju</a:t>
            </a:r>
            <a:r>
              <a:rPr lang="en-US" sz="1000">
                <a:latin typeface="Arial"/>
                <a:cs typeface="Arial"/>
              </a:rPr>
              <a:t> </a:t>
            </a:r>
            <a:r>
              <a:rPr lang="en-US" sz="1000" err="1">
                <a:latin typeface="Arial"/>
                <a:cs typeface="Arial"/>
              </a:rPr>
              <a:t>vrednosti</a:t>
            </a:r>
            <a:r>
              <a:rPr lang="en-US" sz="1000">
                <a:latin typeface="Arial"/>
                <a:cs typeface="Arial"/>
              </a:rPr>
              <a:t> bit-</a:t>
            </a:r>
            <a:r>
              <a:rPr lang="en-US" sz="1000" err="1">
                <a:latin typeface="Arial"/>
                <a:cs typeface="Arial"/>
              </a:rPr>
              <a:t>signala</a:t>
            </a:r>
            <a:r>
              <a:rPr lang="en-US" sz="1000">
                <a:latin typeface="Arial"/>
                <a:cs typeface="Arial"/>
              </a:rPr>
              <a:t> </a:t>
            </a:r>
            <a:r>
              <a:rPr lang="en-US" sz="1000" err="1">
                <a:latin typeface="Arial"/>
                <a:cs typeface="Arial"/>
              </a:rPr>
              <a:t>putem</a:t>
            </a:r>
            <a:r>
              <a:rPr lang="en-US" sz="1000">
                <a:latin typeface="Arial"/>
                <a:cs typeface="Arial"/>
              </a:rPr>
              <a:t> </a:t>
            </a:r>
            <a:r>
              <a:rPr lang="en-US" sz="1000" err="1">
                <a:latin typeface="Arial"/>
                <a:cs typeface="Arial"/>
              </a:rPr>
              <a:t>nivoa</a:t>
            </a:r>
            <a:r>
              <a:rPr lang="en-US" sz="1000">
                <a:latin typeface="Arial"/>
                <a:cs typeface="Arial"/>
              </a:rPr>
              <a:t> </a:t>
            </a:r>
            <a:r>
              <a:rPr lang="en-US" sz="1000" err="1">
                <a:latin typeface="Arial"/>
                <a:cs typeface="Arial"/>
              </a:rPr>
              <a:t>napona</a:t>
            </a:r>
            <a:r>
              <a:rPr lang="en-US" sz="1000">
                <a:latin typeface="Arial"/>
                <a:cs typeface="Arial"/>
              </a:rPr>
              <a:t>, </a:t>
            </a:r>
            <a:r>
              <a:rPr lang="en-US" sz="1000" err="1">
                <a:latin typeface="Arial"/>
                <a:cs typeface="Arial"/>
              </a:rPr>
              <a:t>dok</a:t>
            </a:r>
            <a:r>
              <a:rPr lang="en-US" sz="1000">
                <a:latin typeface="Arial"/>
                <a:cs typeface="Arial"/>
              </a:rPr>
              <a:t> se </a:t>
            </a:r>
            <a:r>
              <a:rPr lang="en-US" sz="1000" err="1">
                <a:latin typeface="Arial"/>
                <a:cs typeface="Arial"/>
              </a:rPr>
              <a:t>složenije</a:t>
            </a:r>
            <a:r>
              <a:rPr lang="en-US" sz="1000">
                <a:latin typeface="Arial"/>
                <a:cs typeface="Arial"/>
              </a:rPr>
              <a:t> </a:t>
            </a:r>
            <a:r>
              <a:rPr lang="en-US" sz="1000" err="1">
                <a:latin typeface="Arial"/>
                <a:cs typeface="Arial"/>
              </a:rPr>
              <a:t>vrednosti</a:t>
            </a:r>
            <a:r>
              <a:rPr lang="en-US" sz="1000">
                <a:latin typeface="Arial"/>
                <a:cs typeface="Arial"/>
              </a:rPr>
              <a:t> </a:t>
            </a:r>
            <a:r>
              <a:rPr lang="en-US" sz="1000" err="1">
                <a:latin typeface="Arial"/>
                <a:cs typeface="Arial"/>
              </a:rPr>
              <a:t>signala</a:t>
            </a:r>
            <a:r>
              <a:rPr lang="en-US" sz="1000">
                <a:latin typeface="Arial"/>
                <a:cs typeface="Arial"/>
              </a:rPr>
              <a:t> </a:t>
            </a:r>
            <a:r>
              <a:rPr lang="en-US" sz="1000" err="1">
                <a:latin typeface="Arial"/>
                <a:cs typeface="Arial"/>
              </a:rPr>
              <a:t>ilustruju</a:t>
            </a:r>
            <a:r>
              <a:rPr lang="en-US" sz="1000">
                <a:latin typeface="Arial"/>
                <a:cs typeface="Arial"/>
              </a:rPr>
              <a:t> </a:t>
            </a:r>
            <a:r>
              <a:rPr lang="en-US" sz="1000" err="1">
                <a:latin typeface="Arial"/>
                <a:cs typeface="Arial"/>
              </a:rPr>
              <a:t>anotacijama</a:t>
            </a:r>
            <a:r>
              <a:rPr lang="en-US" sz="1000">
                <a:latin typeface="Arial"/>
                <a:cs typeface="Arial"/>
              </a:rPr>
              <a:t>, </a:t>
            </a:r>
            <a:r>
              <a:rPr lang="en-US" sz="1000" err="1">
                <a:latin typeface="Arial"/>
                <a:cs typeface="Arial"/>
              </a:rPr>
              <a:t>kao</a:t>
            </a:r>
            <a:r>
              <a:rPr lang="en-US" sz="1000">
                <a:latin typeface="Arial"/>
                <a:cs typeface="Arial"/>
              </a:rPr>
              <a:t> </a:t>
            </a:r>
            <a:r>
              <a:rPr lang="en-US" sz="1000" err="1">
                <a:latin typeface="Arial"/>
                <a:cs typeface="Arial"/>
              </a:rPr>
              <a:t>što</a:t>
            </a:r>
            <a:r>
              <a:rPr lang="en-US" sz="1000">
                <a:latin typeface="Arial"/>
                <a:cs typeface="Arial"/>
              </a:rPr>
              <a:t> </a:t>
            </a:r>
            <a:r>
              <a:rPr lang="en-US" sz="1000" err="1">
                <a:latin typeface="Arial"/>
                <a:cs typeface="Arial"/>
              </a:rPr>
              <a:t>su</a:t>
            </a:r>
            <a:r>
              <a:rPr lang="en-US" sz="1000">
                <a:latin typeface="Arial"/>
                <a:cs typeface="Arial"/>
              </a:rPr>
              <a:t> </a:t>
            </a:r>
            <a:r>
              <a:rPr lang="en-US" sz="1000" err="1">
                <a:latin typeface="Arial"/>
                <a:cs typeface="Arial"/>
              </a:rPr>
              <a:t>celobrojne</a:t>
            </a:r>
            <a:r>
              <a:rPr lang="en-US" sz="1000">
                <a:latin typeface="Arial"/>
                <a:cs typeface="Arial"/>
              </a:rPr>
              <a:t> (integer) </a:t>
            </a:r>
            <a:r>
              <a:rPr lang="en-US" sz="1000" err="1">
                <a:latin typeface="Arial"/>
                <a:cs typeface="Arial"/>
              </a:rPr>
              <a:t>vrednosti</a:t>
            </a:r>
            <a:r>
              <a:rPr lang="en-US" sz="1000">
                <a:latin typeface="Arial"/>
                <a:cs typeface="Arial"/>
              </a:rPr>
              <a:t> u </a:t>
            </a:r>
            <a:r>
              <a:rPr lang="en-US" sz="1000" err="1">
                <a:latin typeface="Arial"/>
                <a:cs typeface="Arial"/>
              </a:rPr>
              <a:t>najnižem</a:t>
            </a:r>
            <a:r>
              <a:rPr lang="en-US" sz="1000">
                <a:latin typeface="Arial"/>
                <a:cs typeface="Arial"/>
              </a:rPr>
              <a:t> </a:t>
            </a:r>
            <a:r>
              <a:rPr lang="en-US" sz="1000" err="1">
                <a:latin typeface="Arial"/>
                <a:cs typeface="Arial"/>
              </a:rPr>
              <a:t>talasnom</a:t>
            </a:r>
            <a:r>
              <a:rPr lang="en-US" sz="1000">
                <a:latin typeface="Arial"/>
                <a:cs typeface="Arial"/>
              </a:rPr>
              <a:t> </a:t>
            </a:r>
            <a:r>
              <a:rPr lang="en-US" sz="1000" err="1">
                <a:latin typeface="Arial"/>
                <a:cs typeface="Arial"/>
              </a:rPr>
              <a:t>obliku</a:t>
            </a:r>
            <a:endParaRPr lang="en-US" err="1">
              <a:cs typeface="Arial"/>
            </a:endParaRPr>
          </a:p>
          <a:p>
            <a:endParaRPr lang="en-US" altLang="en-US" sz="1000">
              <a:cs typeface="Arial"/>
            </a:endParaRPr>
          </a:p>
        </p:txBody>
      </p:sp>
      <p:pic>
        <p:nvPicPr>
          <p:cNvPr id="21511" name="Picture 8">
            <a:extLst>
              <a:ext uri="{FF2B5EF4-FFF2-40B4-BE49-F238E27FC236}">
                <a16:creationId xmlns:a16="http://schemas.microsoft.com/office/drawing/2014/main" id="{FA5DE437-3488-5C14-B46E-1BCEBF63C9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2825" y="730250"/>
            <a:ext cx="3786188" cy="218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5">
            <a:extLst>
              <a:ext uri="{FF2B5EF4-FFF2-40B4-BE49-F238E27FC236}">
                <a16:creationId xmlns:a16="http://schemas.microsoft.com/office/drawing/2014/main" id="{F0F50196-709B-E93D-C048-2999B03E6629}"/>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EB0CBE-8AE2-4932-ACAC-399C38337287}" type="slidenum">
              <a:rPr lang="de-DE" altLang="en-US">
                <a:solidFill>
                  <a:schemeClr val="bg1"/>
                </a:solidFill>
              </a:rPr>
              <a:pPr/>
              <a:t>20</a:t>
            </a:fld>
            <a:endParaRPr lang="de-DE" altLang="en-US">
              <a:solidFill>
                <a:schemeClr val="bg1"/>
              </a:solidFill>
            </a:endParaRPr>
          </a:p>
        </p:txBody>
      </p:sp>
      <p:sp>
        <p:nvSpPr>
          <p:cNvPr id="22531" name="Rectangle 2">
            <a:extLst>
              <a:ext uri="{FF2B5EF4-FFF2-40B4-BE49-F238E27FC236}">
                <a16:creationId xmlns:a16="http://schemas.microsoft.com/office/drawing/2014/main" id="{3C621DF5-5AF6-9321-6EDB-7E60F7469A6E}"/>
              </a:ext>
            </a:extLst>
          </p:cNvPr>
          <p:cNvSpPr>
            <a:spLocks noGrp="1" noChangeArrowheads="1"/>
          </p:cNvSpPr>
          <p:nvPr>
            <p:ph type="title"/>
          </p:nvPr>
        </p:nvSpPr>
        <p:spPr/>
        <p:txBody>
          <a:bodyPr/>
          <a:lstStyle/>
          <a:p>
            <a:r>
              <a:rPr lang="en-US"/>
              <a:t>Evaluacija modela u toku vremena</a:t>
            </a:r>
          </a:p>
        </p:txBody>
      </p:sp>
      <p:sp>
        <p:nvSpPr>
          <p:cNvPr id="22532" name="Rectangle 4">
            <a:extLst>
              <a:ext uri="{FF2B5EF4-FFF2-40B4-BE49-F238E27FC236}">
                <a16:creationId xmlns:a16="http://schemas.microsoft.com/office/drawing/2014/main" id="{3A5CA0AB-A605-558A-4C14-930F76E93328}"/>
              </a:ext>
            </a:extLst>
          </p:cNvPr>
          <p:cNvSpPr>
            <a:spLocks noGrp="1" noChangeArrowheads="1"/>
          </p:cNvSpPr>
          <p:nvPr>
            <p:ph type="body" sz="half" idx="1"/>
          </p:nvPr>
        </p:nvSpPr>
        <p:spPr/>
        <p:txBody>
          <a:bodyPr/>
          <a:lstStyle/>
          <a:p>
            <a:r>
              <a:rPr lang="en-US" altLang="en-US" sz="1400" err="1"/>
              <a:t>Postoje</a:t>
            </a:r>
            <a:r>
              <a:rPr lang="en-US" altLang="en-US" sz="1400"/>
              <a:t> </a:t>
            </a:r>
            <a:r>
              <a:rPr lang="en-US" altLang="en-US" sz="1400" err="1"/>
              <a:t>dva</a:t>
            </a:r>
            <a:r>
              <a:rPr lang="en-US" altLang="en-US" sz="1400"/>
              <a:t> </a:t>
            </a:r>
            <a:r>
              <a:rPr lang="en-US" altLang="en-US" sz="1400" err="1"/>
              <a:t>suštinski</a:t>
            </a:r>
            <a:r>
              <a:rPr lang="en-US" altLang="en-US" sz="1400"/>
              <a:t> </a:t>
            </a:r>
            <a:r>
              <a:rPr lang="en-US" altLang="en-US" sz="1400" err="1"/>
              <a:t>različita</a:t>
            </a:r>
            <a:r>
              <a:rPr lang="en-US" altLang="en-US" sz="1400"/>
              <a:t> </a:t>
            </a:r>
            <a:r>
              <a:rPr lang="en-US" altLang="en-US" sz="1400" err="1"/>
              <a:t>algoritma</a:t>
            </a:r>
            <a:r>
              <a:rPr lang="en-US" altLang="en-US" sz="1400"/>
              <a:t> za </a:t>
            </a:r>
            <a:r>
              <a:rPr lang="en-US" altLang="en-US" sz="1400" err="1"/>
              <a:t>kontrolu</a:t>
            </a:r>
            <a:r>
              <a:rPr lang="en-US" altLang="en-US" sz="1400"/>
              <a:t> </a:t>
            </a:r>
            <a:r>
              <a:rPr lang="en-US" altLang="en-US" sz="1400" err="1"/>
              <a:t>simulacije</a:t>
            </a:r>
            <a:r>
              <a:rPr lang="en-US" altLang="en-US" sz="1400"/>
              <a:t> </a:t>
            </a:r>
            <a:r>
              <a:rPr lang="en-US" altLang="en-US" sz="1400" err="1"/>
              <a:t>kroz</a:t>
            </a:r>
            <a:r>
              <a:rPr lang="en-US" altLang="en-US" sz="1400"/>
              <a:t> </a:t>
            </a:r>
            <a:r>
              <a:rPr lang="en-US" altLang="en-US" sz="1400" err="1"/>
              <a:t>vreme</a:t>
            </a:r>
            <a:r>
              <a:rPr lang="en-US" altLang="en-US" sz="1400"/>
              <a:t>, </a:t>
            </a:r>
            <a:r>
              <a:rPr lang="en-US" altLang="en-US" sz="1400" err="1"/>
              <a:t>kao</a:t>
            </a:r>
            <a:r>
              <a:rPr lang="en-US" altLang="en-US" sz="1400"/>
              <a:t> </a:t>
            </a:r>
            <a:r>
              <a:rPr lang="en-US" altLang="en-US" sz="1400" err="1"/>
              <a:t>što</a:t>
            </a:r>
            <a:r>
              <a:rPr lang="en-US" altLang="en-US" sz="1400"/>
              <a:t> je </a:t>
            </a:r>
            <a:r>
              <a:rPr lang="en-US" altLang="en-US" sz="1400" err="1"/>
              <a:t>prikazano</a:t>
            </a:r>
            <a:r>
              <a:rPr lang="en-US" altLang="en-US" sz="1400"/>
              <a:t> </a:t>
            </a:r>
            <a:r>
              <a:rPr lang="en-US" altLang="en-US" sz="1400" err="1"/>
              <a:t>na</a:t>
            </a:r>
            <a:r>
              <a:rPr lang="en-US" altLang="en-US" sz="1400"/>
              <a:t> </a:t>
            </a:r>
            <a:r>
              <a:rPr lang="en-US" altLang="en-US" sz="1400" err="1"/>
              <a:t>gornjoj</a:t>
            </a:r>
            <a:r>
              <a:rPr lang="en-US" altLang="en-US" sz="1400"/>
              <a:t> </a:t>
            </a:r>
            <a:r>
              <a:rPr lang="en-US" altLang="en-US" sz="1400" err="1"/>
              <a:t>slici</a:t>
            </a:r>
            <a:endParaRPr lang="en-US" err="1"/>
          </a:p>
          <a:p>
            <a:r>
              <a:rPr lang="en-US" sz="1400" err="1"/>
              <a:t>Algoritam</a:t>
            </a:r>
            <a:r>
              <a:rPr lang="en-US" sz="1400"/>
              <a:t> 1 je </a:t>
            </a:r>
            <a:r>
              <a:rPr lang="en-US" sz="1400" err="1"/>
              <a:t>koristan</a:t>
            </a:r>
            <a:r>
              <a:rPr lang="en-US" sz="1400"/>
              <a:t> </a:t>
            </a:r>
            <a:r>
              <a:rPr lang="en-US" sz="1400" err="1"/>
              <a:t>samo</a:t>
            </a:r>
            <a:r>
              <a:rPr lang="en-US" sz="1400"/>
              <a:t> </a:t>
            </a:r>
            <a:r>
              <a:rPr lang="en-US" sz="1400" err="1"/>
              <a:t>ako</a:t>
            </a:r>
            <a:r>
              <a:rPr lang="en-US" sz="1400"/>
              <a:t> je </a:t>
            </a:r>
            <a:r>
              <a:rPr lang="en-US" sz="1400" err="1"/>
              <a:t>velika</a:t>
            </a:r>
            <a:r>
              <a:rPr lang="en-US" sz="1400"/>
              <a:t> </a:t>
            </a:r>
            <a:r>
              <a:rPr lang="en-US" sz="1400" err="1"/>
              <a:t>verovatnoća</a:t>
            </a:r>
            <a:r>
              <a:rPr lang="en-US" sz="1400"/>
              <a:t> da u </a:t>
            </a:r>
            <a:r>
              <a:rPr lang="en-US" sz="1400" err="1"/>
              <a:t>svakom</a:t>
            </a:r>
            <a:r>
              <a:rPr lang="en-US" sz="1400"/>
              <a:t> </a:t>
            </a:r>
            <a:r>
              <a:rPr lang="en-US" sz="1400" err="1"/>
              <a:t>trenutku</a:t>
            </a:r>
            <a:r>
              <a:rPr lang="en-US" sz="1400"/>
              <a:t> </a:t>
            </a:r>
            <a:r>
              <a:rPr lang="en-US" sz="1400" err="1"/>
              <a:t>evaluacije</a:t>
            </a:r>
            <a:r>
              <a:rPr lang="en-US" sz="1400"/>
              <a:t> </a:t>
            </a:r>
            <a:r>
              <a:rPr lang="en-US" sz="1400" err="1"/>
              <a:t>postoje</a:t>
            </a:r>
            <a:r>
              <a:rPr lang="en-US" sz="1400"/>
              <a:t> </a:t>
            </a:r>
            <a:r>
              <a:rPr lang="en-US" sz="1400" err="1"/>
              <a:t>nove</a:t>
            </a:r>
            <a:r>
              <a:rPr lang="en-US" sz="1400"/>
              <a:t> </a:t>
            </a:r>
            <a:r>
              <a:rPr lang="en-US" sz="1400" err="1"/>
              <a:t>vrednosti</a:t>
            </a:r>
            <a:r>
              <a:rPr lang="en-US" sz="1400"/>
              <a:t> </a:t>
            </a:r>
            <a:r>
              <a:rPr lang="en-US" sz="1400" err="1"/>
              <a:t>koje</a:t>
            </a:r>
            <a:r>
              <a:rPr lang="en-US" sz="1400"/>
              <a:t> </a:t>
            </a:r>
            <a:r>
              <a:rPr lang="en-US" sz="1400" err="1"/>
              <a:t>treba</a:t>
            </a:r>
            <a:r>
              <a:rPr lang="en-US" sz="1400"/>
              <a:t> </a:t>
            </a:r>
            <a:r>
              <a:rPr lang="en-US" sz="1400" err="1"/>
              <a:t>izračunati</a:t>
            </a:r>
            <a:endParaRPr lang="en-US" err="1"/>
          </a:p>
          <a:p>
            <a:r>
              <a:rPr lang="en-US" sz="1400" err="1"/>
              <a:t>Algoritam</a:t>
            </a:r>
            <a:r>
              <a:rPr lang="en-US" sz="1400"/>
              <a:t> 2 </a:t>
            </a:r>
            <a:r>
              <a:rPr lang="en-US" sz="1400" err="1"/>
              <a:t>može</a:t>
            </a:r>
            <a:r>
              <a:rPr lang="en-US" sz="1400"/>
              <a:t> </a:t>
            </a:r>
            <a:r>
              <a:rPr lang="en-US" sz="1400" err="1"/>
              <a:t>funkcionisati</a:t>
            </a:r>
            <a:r>
              <a:rPr lang="en-US" sz="1400"/>
              <a:t> </a:t>
            </a:r>
            <a:r>
              <a:rPr lang="en-US" sz="1400" err="1"/>
              <a:t>samo</a:t>
            </a:r>
            <a:r>
              <a:rPr lang="en-US" sz="1400"/>
              <a:t> </a:t>
            </a:r>
            <a:r>
              <a:rPr lang="en-US" sz="1400" err="1"/>
              <a:t>ako</a:t>
            </a:r>
            <a:r>
              <a:rPr lang="en-US" sz="1400"/>
              <a:t> simulator </a:t>
            </a:r>
            <a:r>
              <a:rPr lang="en-US" sz="1400" err="1"/>
              <a:t>poseduje</a:t>
            </a:r>
            <a:r>
              <a:rPr lang="en-US" sz="1400"/>
              <a:t> </a:t>
            </a:r>
            <a:r>
              <a:rPr lang="en-US" sz="1400" err="1"/>
              <a:t>informaciju</a:t>
            </a:r>
            <a:r>
              <a:rPr lang="en-US" sz="1400"/>
              <a:t> o tome </a:t>
            </a:r>
            <a:r>
              <a:rPr lang="en-US" sz="1400" err="1"/>
              <a:t>koje</a:t>
            </a:r>
            <a:r>
              <a:rPr lang="en-US" sz="1400"/>
              <a:t> </a:t>
            </a:r>
            <a:r>
              <a:rPr lang="en-US" sz="1400" err="1"/>
              <a:t>događaje</a:t>
            </a:r>
            <a:r>
              <a:rPr lang="en-US" sz="1400"/>
              <a:t> </a:t>
            </a:r>
            <a:r>
              <a:rPr lang="en-US" sz="1400" err="1"/>
              <a:t>treba</a:t>
            </a:r>
            <a:r>
              <a:rPr lang="en-US" sz="1400"/>
              <a:t> da </a:t>
            </a:r>
            <a:r>
              <a:rPr lang="en-US" sz="1400" err="1"/>
              <a:t>obradi</a:t>
            </a:r>
            <a:r>
              <a:rPr lang="en-US" sz="1400"/>
              <a:t> u </a:t>
            </a:r>
            <a:r>
              <a:rPr lang="en-US" sz="1400" err="1"/>
              <a:t>trenutnom</a:t>
            </a:r>
            <a:r>
              <a:rPr lang="en-US" sz="1400"/>
              <a:t> </a:t>
            </a:r>
            <a:r>
              <a:rPr lang="en-US" sz="1400" err="1"/>
              <a:t>ili</a:t>
            </a:r>
            <a:r>
              <a:rPr lang="en-US" sz="1400"/>
              <a:t> u </a:t>
            </a:r>
            <a:r>
              <a:rPr lang="en-US" sz="1400" err="1"/>
              <a:t>bilo</a:t>
            </a:r>
            <a:r>
              <a:rPr lang="en-US" sz="1400"/>
              <a:t> </a:t>
            </a:r>
            <a:r>
              <a:rPr lang="en-US" sz="1400" err="1"/>
              <a:t>kom</a:t>
            </a:r>
            <a:r>
              <a:rPr lang="en-US" sz="1400"/>
              <a:t> </a:t>
            </a:r>
            <a:r>
              <a:rPr lang="en-US" sz="1400" err="1"/>
              <a:t>budućem</a:t>
            </a:r>
            <a:r>
              <a:rPr lang="en-US" sz="1400"/>
              <a:t> </a:t>
            </a:r>
            <a:r>
              <a:rPr lang="en-US" sz="1400" err="1"/>
              <a:t>trenutku</a:t>
            </a:r>
            <a:r>
              <a:rPr lang="en-US" sz="1400"/>
              <a:t> </a:t>
            </a:r>
            <a:r>
              <a:rPr lang="en-US" sz="1400" err="1"/>
              <a:t>simulacionog</a:t>
            </a:r>
            <a:r>
              <a:rPr lang="en-US" sz="1400"/>
              <a:t> </a:t>
            </a:r>
            <a:r>
              <a:rPr lang="en-US" sz="1400" err="1"/>
              <a:t>vremena</a:t>
            </a:r>
            <a:endParaRPr lang="en-US" err="1"/>
          </a:p>
          <a:p>
            <a:r>
              <a:rPr lang="en-US" sz="1400" err="1"/>
              <a:t>Objekti</a:t>
            </a:r>
            <a:r>
              <a:rPr lang="en-US" sz="1400"/>
              <a:t> </a:t>
            </a:r>
            <a:r>
              <a:rPr lang="en-US" sz="1400" err="1"/>
              <a:t>modela</a:t>
            </a:r>
            <a:r>
              <a:rPr lang="en-US" sz="1400"/>
              <a:t> (</a:t>
            </a:r>
            <a:r>
              <a:rPr lang="en-US" sz="1400" err="1"/>
              <a:t>blokovi</a:t>
            </a:r>
            <a:r>
              <a:rPr lang="en-US" sz="1400"/>
              <a:t> </a:t>
            </a:r>
            <a:r>
              <a:rPr lang="en-US" sz="1400" err="1"/>
              <a:t>i</a:t>
            </a:r>
            <a:r>
              <a:rPr lang="en-US" sz="1400"/>
              <a:t> </a:t>
            </a:r>
            <a:r>
              <a:rPr lang="en-US" sz="1400" err="1"/>
              <a:t>signali</a:t>
            </a:r>
            <a:r>
              <a:rPr lang="en-US" sz="1400"/>
              <a:t>) </a:t>
            </a:r>
            <a:r>
              <a:rPr lang="en-US" sz="1400" err="1"/>
              <a:t>moraju</a:t>
            </a:r>
            <a:r>
              <a:rPr lang="en-US" sz="1400"/>
              <a:t> da </a:t>
            </a:r>
            <a:r>
              <a:rPr lang="en-US" sz="1400" err="1"/>
              <a:t>obaveste</a:t>
            </a:r>
            <a:r>
              <a:rPr lang="en-US" sz="1400"/>
              <a:t> simulator o </a:t>
            </a:r>
            <a:r>
              <a:rPr lang="en-US" sz="1400" err="1"/>
              <a:t>predstojećim</a:t>
            </a:r>
            <a:r>
              <a:rPr lang="en-US" sz="1400"/>
              <a:t> </a:t>
            </a:r>
            <a:r>
              <a:rPr lang="en-US" sz="1400" err="1"/>
              <a:t>promenama</a:t>
            </a:r>
            <a:endParaRPr lang="en-US" err="1"/>
          </a:p>
          <a:p>
            <a:r>
              <a:rPr lang="en-US" sz="1400"/>
              <a:t>Ovo </a:t>
            </a:r>
            <a:r>
              <a:rPr lang="en-US" sz="1400" err="1"/>
              <a:t>obaveštavanje</a:t>
            </a:r>
            <a:r>
              <a:rPr lang="en-US" sz="1400"/>
              <a:t> o </a:t>
            </a:r>
            <a:r>
              <a:rPr lang="en-US" sz="1400" err="1"/>
              <a:t>promeni</a:t>
            </a:r>
            <a:r>
              <a:rPr lang="en-US" sz="1400"/>
              <a:t> </a:t>
            </a:r>
            <a:r>
              <a:rPr lang="en-US" sz="1400" err="1"/>
              <a:t>ili</a:t>
            </a:r>
            <a:r>
              <a:rPr lang="en-US" sz="1400"/>
              <a:t> </a:t>
            </a:r>
            <a:r>
              <a:rPr lang="en-US" sz="1400" err="1"/>
              <a:t>ažuriranju</a:t>
            </a:r>
            <a:r>
              <a:rPr lang="en-US" sz="1400"/>
              <a:t> </a:t>
            </a:r>
            <a:r>
              <a:rPr lang="en-US" sz="1400" err="1"/>
              <a:t>informacija</a:t>
            </a:r>
            <a:r>
              <a:rPr lang="en-US" sz="1400"/>
              <a:t> </a:t>
            </a:r>
            <a:r>
              <a:rPr lang="en-US" sz="1400" err="1"/>
              <a:t>naziva</a:t>
            </a:r>
            <a:r>
              <a:rPr lang="en-US" sz="1400"/>
              <a:t> se </a:t>
            </a:r>
            <a:r>
              <a:rPr lang="en-US" sz="1400" b="1" err="1"/>
              <a:t>zakazivanje</a:t>
            </a:r>
            <a:r>
              <a:rPr lang="en-US" sz="1400" b="1"/>
              <a:t> </a:t>
            </a:r>
            <a:r>
              <a:rPr lang="en-US" sz="1400"/>
              <a:t>(</a:t>
            </a:r>
            <a:r>
              <a:rPr lang="en-US" sz="1400" i="1"/>
              <a:t>scheduling</a:t>
            </a:r>
            <a:r>
              <a:rPr lang="en-US" sz="1400"/>
              <a:t>)</a:t>
            </a:r>
            <a:endParaRPr lang="en-US"/>
          </a:p>
          <a:p>
            <a:r>
              <a:rPr lang="en-US" sz="1400" err="1"/>
              <a:t>Korišćenjem</a:t>
            </a:r>
            <a:r>
              <a:rPr lang="en-US" sz="1400"/>
              <a:t> </a:t>
            </a:r>
            <a:r>
              <a:rPr lang="en-US" sz="1400" err="1"/>
              <a:t>informacija</a:t>
            </a:r>
            <a:r>
              <a:rPr lang="en-US" sz="1400"/>
              <a:t> o </a:t>
            </a:r>
            <a:r>
              <a:rPr lang="en-US" sz="1400" err="1"/>
              <a:t>zakazivanju</a:t>
            </a:r>
            <a:r>
              <a:rPr lang="en-US" sz="1400"/>
              <a:t>, simulator je u </a:t>
            </a:r>
            <a:r>
              <a:rPr lang="en-US" sz="1400" err="1"/>
              <a:t>mogućnosti</a:t>
            </a:r>
            <a:r>
              <a:rPr lang="en-US" sz="1400"/>
              <a:t> da </a:t>
            </a:r>
            <a:r>
              <a:rPr lang="en-US" sz="1400" err="1"/>
              <a:t>preskoči</a:t>
            </a:r>
            <a:r>
              <a:rPr lang="en-US" sz="1400"/>
              <a:t> </a:t>
            </a:r>
            <a:r>
              <a:rPr lang="en-US" sz="1400" err="1"/>
              <a:t>vremenske</a:t>
            </a:r>
            <a:r>
              <a:rPr lang="en-US" sz="1400"/>
              <a:t> intervale u </a:t>
            </a:r>
            <a:r>
              <a:rPr lang="en-US" sz="1400" err="1"/>
              <a:t>kojima</a:t>
            </a:r>
            <a:r>
              <a:rPr lang="en-US" sz="1400"/>
              <a:t> </a:t>
            </a:r>
            <a:r>
              <a:rPr lang="en-US" sz="1400" err="1"/>
              <a:t>nema</a:t>
            </a:r>
            <a:r>
              <a:rPr lang="en-US" sz="1400"/>
              <a:t> </a:t>
            </a:r>
            <a:r>
              <a:rPr lang="en-US" sz="1400" err="1"/>
              <a:t>zakazanih</a:t>
            </a:r>
            <a:r>
              <a:rPr lang="en-US" sz="1400"/>
              <a:t> </a:t>
            </a:r>
            <a:r>
              <a:rPr lang="en-US" sz="1400" err="1"/>
              <a:t>aktivnosti</a:t>
            </a:r>
            <a:r>
              <a:rPr lang="en-US" sz="1400"/>
              <a:t>, </a:t>
            </a:r>
            <a:r>
              <a:rPr lang="en-US" sz="1400" err="1"/>
              <a:t>što</a:t>
            </a:r>
            <a:r>
              <a:rPr lang="en-US" sz="1400"/>
              <a:t> </a:t>
            </a:r>
            <a:r>
              <a:rPr lang="en-US" sz="1400" err="1"/>
              <a:t>predstavlja</a:t>
            </a:r>
            <a:r>
              <a:rPr lang="en-US" sz="1400"/>
              <a:t> </a:t>
            </a:r>
            <a:r>
              <a:rPr lang="en-US" sz="1400" err="1"/>
              <a:t>značajnu</a:t>
            </a:r>
            <a:r>
              <a:rPr lang="en-US" sz="1400"/>
              <a:t> </a:t>
            </a:r>
            <a:r>
              <a:rPr lang="en-US" sz="1400" err="1"/>
              <a:t>prednost</a:t>
            </a:r>
            <a:r>
              <a:rPr lang="en-US" sz="1400"/>
              <a:t> za </a:t>
            </a:r>
            <a:r>
              <a:rPr lang="en-US" sz="1400" err="1"/>
              <a:t>performanse</a:t>
            </a:r>
            <a:r>
              <a:rPr lang="en-US" sz="1400"/>
              <a:t> </a:t>
            </a:r>
            <a:r>
              <a:rPr lang="en-US" sz="1400" err="1"/>
              <a:t>simulacije</a:t>
            </a:r>
            <a:endParaRPr lang="en-US" err="1"/>
          </a:p>
          <a:p>
            <a:endParaRPr lang="en-US" altLang="en-US" sz="1400">
              <a:cs typeface="Arial"/>
            </a:endParaRPr>
          </a:p>
        </p:txBody>
      </p:sp>
      <p:pic>
        <p:nvPicPr>
          <p:cNvPr id="22533" name="Picture 7">
            <a:extLst>
              <a:ext uri="{FF2B5EF4-FFF2-40B4-BE49-F238E27FC236}">
                <a16:creationId xmlns:a16="http://schemas.microsoft.com/office/drawing/2014/main" id="{B64323A5-E0A0-2B79-BDCC-DDA2657762C5}"/>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716463" y="863600"/>
            <a:ext cx="4197350" cy="2332038"/>
          </a:xfrm>
          <a:noFill/>
          <a:extLst>
            <a:ext uri="{909E8E84-426E-40DD-AFC4-6F175D3DCCD1}">
              <a14:hiddenFill xmlns:a14="http://schemas.microsoft.com/office/drawing/2010/main">
                <a:solidFill>
                  <a:srgbClr val="FFFFFF"/>
                </a:solidFill>
              </a14:hiddenFill>
            </a:ext>
          </a:extLst>
        </p:spPr>
      </p:pic>
      <p:pic>
        <p:nvPicPr>
          <p:cNvPr id="22534" name="Picture 8">
            <a:extLst>
              <a:ext uri="{FF2B5EF4-FFF2-40B4-BE49-F238E27FC236}">
                <a16:creationId xmlns:a16="http://schemas.microsoft.com/office/drawing/2014/main" id="{273C69E8-9150-E545-9F36-F104840E5C8D}"/>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424488" y="3505960"/>
            <a:ext cx="2703512" cy="1558925"/>
          </a:xfrm>
          <a:noFill/>
          <a:extLst>
            <a:ext uri="{91240B29-F687-4F45-9708-019B960494DF}">
              <a14:hiddenLine xmlns:a14="http://schemas.microsoft.com/office/drawing/2010/main" w="12700">
                <a:solidFill>
                  <a:schemeClr val="tx1"/>
                </a:solidFill>
                <a:miter lim="800000"/>
                <a:headEnd/>
                <a:tailEnd/>
              </a14:hiddenLine>
            </a:ext>
          </a:extLst>
        </p:spPr>
      </p:pic>
      <p:pic>
        <p:nvPicPr>
          <p:cNvPr id="2" name="Picture 1" descr="A group of letters on a white background&#10;&#10;Description automatically generated">
            <a:extLst>
              <a:ext uri="{FF2B5EF4-FFF2-40B4-BE49-F238E27FC236}">
                <a16:creationId xmlns:a16="http://schemas.microsoft.com/office/drawing/2014/main" id="{4C80C8CD-B696-3A9C-157B-364AF2D23AD6}"/>
              </a:ext>
            </a:extLst>
          </p:cNvPr>
          <p:cNvPicPr>
            <a:picLocks noChangeAspect="1"/>
          </p:cNvPicPr>
          <p:nvPr/>
        </p:nvPicPr>
        <p:blipFill>
          <a:blip r:embed="rId5"/>
          <a:stretch>
            <a:fillRect/>
          </a:stretch>
        </p:blipFill>
        <p:spPr>
          <a:xfrm>
            <a:off x="4575589" y="5668962"/>
            <a:ext cx="4564822" cy="500684"/>
          </a:xfrm>
          <a:prstGeom prst="rect">
            <a:avLst/>
          </a:prstGeom>
        </p:spPr>
      </p:pic>
    </p:spTree>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5">
            <a:extLst>
              <a:ext uri="{FF2B5EF4-FFF2-40B4-BE49-F238E27FC236}">
                <a16:creationId xmlns:a16="http://schemas.microsoft.com/office/drawing/2014/main" id="{DE29DCA4-3F53-5BEB-3AF8-B6A12EB40D77}"/>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895B79-871E-4B7D-B7EC-650D6AB75C4B}" type="slidenum">
              <a:rPr lang="de-DE" altLang="en-US">
                <a:solidFill>
                  <a:schemeClr val="bg1"/>
                </a:solidFill>
              </a:rPr>
              <a:pPr/>
              <a:t>21</a:t>
            </a:fld>
            <a:endParaRPr lang="de-DE" altLang="en-US">
              <a:solidFill>
                <a:schemeClr val="bg1"/>
              </a:solidFill>
            </a:endParaRPr>
          </a:p>
        </p:txBody>
      </p:sp>
      <p:sp>
        <p:nvSpPr>
          <p:cNvPr id="23555" name="Rectangle 2">
            <a:extLst>
              <a:ext uri="{FF2B5EF4-FFF2-40B4-BE49-F238E27FC236}">
                <a16:creationId xmlns:a16="http://schemas.microsoft.com/office/drawing/2014/main" id="{9DF22071-1142-9E98-B093-61260E3AA078}"/>
              </a:ext>
            </a:extLst>
          </p:cNvPr>
          <p:cNvSpPr>
            <a:spLocks noGrp="1" noChangeArrowheads="1"/>
          </p:cNvSpPr>
          <p:nvPr>
            <p:ph type="title"/>
          </p:nvPr>
        </p:nvSpPr>
        <p:spPr/>
        <p:txBody>
          <a:bodyPr/>
          <a:lstStyle/>
          <a:p>
            <a:r>
              <a:rPr lang="en-US" err="1"/>
              <a:t>Kontrola</a:t>
            </a:r>
            <a:r>
              <a:rPr lang="en-US"/>
              <a:t> </a:t>
            </a:r>
            <a:r>
              <a:rPr lang="en-US" err="1"/>
              <a:t>evaluacije</a:t>
            </a:r>
            <a:r>
              <a:rPr lang="en-US"/>
              <a:t> </a:t>
            </a:r>
            <a:r>
              <a:rPr lang="en-US" err="1"/>
              <a:t>modela</a:t>
            </a:r>
            <a:r>
              <a:rPr lang="en-US"/>
              <a:t> </a:t>
            </a:r>
            <a:r>
              <a:rPr lang="en-US" err="1"/>
              <a:t>vođena</a:t>
            </a:r>
            <a:r>
              <a:rPr lang="en-US"/>
              <a:t> </a:t>
            </a:r>
            <a:r>
              <a:rPr lang="en-US" err="1"/>
              <a:t>događajima</a:t>
            </a:r>
            <a:r>
              <a:rPr lang="en-US" altLang="en-US"/>
              <a:t> I</a:t>
            </a:r>
            <a:endParaRPr lang="en-US"/>
          </a:p>
        </p:txBody>
      </p:sp>
      <p:sp>
        <p:nvSpPr>
          <p:cNvPr id="23556" name="Rectangle 4">
            <a:extLst>
              <a:ext uri="{FF2B5EF4-FFF2-40B4-BE49-F238E27FC236}">
                <a16:creationId xmlns:a16="http://schemas.microsoft.com/office/drawing/2014/main" id="{50D5F0C4-3B50-645D-4B28-B56958D61D38}"/>
              </a:ext>
            </a:extLst>
          </p:cNvPr>
          <p:cNvSpPr>
            <a:spLocks noGrp="1" noChangeArrowheads="1"/>
          </p:cNvSpPr>
          <p:nvPr>
            <p:ph type="body" sz="half" idx="1"/>
          </p:nvPr>
        </p:nvSpPr>
        <p:spPr/>
        <p:txBody>
          <a:bodyPr/>
          <a:lstStyle/>
          <a:p>
            <a:r>
              <a:rPr lang="en-US" altLang="en-US" sz="1400" err="1"/>
              <a:t>Pretpostavimo</a:t>
            </a:r>
            <a:r>
              <a:rPr lang="en-US" altLang="en-US" sz="1400"/>
              <a:t>, </a:t>
            </a:r>
            <a:r>
              <a:rPr lang="en-US" altLang="en-US" sz="1400" err="1"/>
              <a:t>kao</a:t>
            </a:r>
            <a:r>
              <a:rPr lang="en-US" altLang="en-US" sz="1400"/>
              <a:t> primer, da se </a:t>
            </a:r>
            <a:r>
              <a:rPr lang="en-US" altLang="en-US" sz="1400" err="1"/>
              <a:t>specifična</a:t>
            </a:r>
            <a:r>
              <a:rPr lang="en-US" altLang="en-US" sz="1400"/>
              <a:t> </a:t>
            </a:r>
            <a:r>
              <a:rPr lang="en-US" altLang="en-US" sz="1400" err="1"/>
              <a:t>promena</a:t>
            </a:r>
            <a:r>
              <a:rPr lang="en-US" altLang="en-US" sz="1400"/>
              <a:t> </a:t>
            </a:r>
            <a:r>
              <a:rPr lang="en-US" altLang="en-US" sz="1400" err="1"/>
              <a:t>dogodi</a:t>
            </a:r>
            <a:r>
              <a:rPr lang="en-US" altLang="en-US" sz="1400"/>
              <a:t> </a:t>
            </a:r>
            <a:r>
              <a:rPr lang="en-US" altLang="en-US" sz="1400" err="1"/>
              <a:t>na</a:t>
            </a:r>
            <a:r>
              <a:rPr lang="en-US" altLang="en-US" sz="1400"/>
              <a:t> </a:t>
            </a:r>
            <a:r>
              <a:rPr lang="en-US" altLang="en-US" sz="1400" err="1"/>
              <a:t>ulazu</a:t>
            </a:r>
            <a:r>
              <a:rPr lang="en-US" altLang="en-US" sz="1400"/>
              <a:t> i2</a:t>
            </a:r>
            <a:endParaRPr lang="en-US"/>
          </a:p>
          <a:p>
            <a:endParaRPr lang="en-US" altLang="en-US" sz="1400"/>
          </a:p>
          <a:p>
            <a:r>
              <a:rPr lang="en-US" sz="1400" err="1"/>
              <a:t>Inicijalno</a:t>
            </a:r>
            <a:r>
              <a:rPr lang="en-US" sz="1400"/>
              <a:t>, </a:t>
            </a:r>
            <a:r>
              <a:rPr lang="en-US" sz="1400" err="1"/>
              <a:t>nakon</a:t>
            </a:r>
            <a:r>
              <a:rPr lang="en-US" sz="1400"/>
              <a:t> </a:t>
            </a:r>
            <a:r>
              <a:rPr lang="en-US" sz="1400" err="1"/>
              <a:t>serije</a:t>
            </a:r>
            <a:r>
              <a:rPr lang="en-US" sz="1400"/>
              <a:t> </a:t>
            </a:r>
            <a:r>
              <a:rPr lang="en-US" sz="1400" err="1"/>
              <a:t>promena</a:t>
            </a:r>
            <a:r>
              <a:rPr lang="en-US" sz="1400"/>
              <a:t> </a:t>
            </a:r>
            <a:r>
              <a:rPr lang="en-US" sz="1400" err="1"/>
              <a:t>signala</a:t>
            </a:r>
            <a:r>
              <a:rPr lang="en-US" sz="1400"/>
              <a:t> (s7, s8), </a:t>
            </a:r>
            <a:r>
              <a:rPr lang="en-US" sz="1400" err="1"/>
              <a:t>aktivira</a:t>
            </a:r>
            <a:r>
              <a:rPr lang="en-US" sz="1400"/>
              <a:t> se </a:t>
            </a:r>
            <a:r>
              <a:rPr lang="en-US" sz="1400" err="1"/>
              <a:t>blok</a:t>
            </a:r>
            <a:r>
              <a:rPr lang="en-US" sz="1400"/>
              <a:t> B1, </a:t>
            </a:r>
            <a:r>
              <a:rPr lang="en-US" sz="1400" err="1"/>
              <a:t>što</a:t>
            </a:r>
            <a:r>
              <a:rPr lang="en-US" sz="1400"/>
              <a:t> </a:t>
            </a:r>
            <a:r>
              <a:rPr lang="en-US" sz="1400" err="1"/>
              <a:t>rezultuje</a:t>
            </a:r>
            <a:r>
              <a:rPr lang="en-US" sz="1400"/>
              <a:t> </a:t>
            </a:r>
            <a:r>
              <a:rPr lang="en-US" sz="1400" err="1"/>
              <a:t>promenom</a:t>
            </a:r>
            <a:r>
              <a:rPr lang="en-US" sz="1400"/>
              <a:t> </a:t>
            </a:r>
            <a:r>
              <a:rPr lang="en-US" sz="1400" err="1"/>
              <a:t>signala</a:t>
            </a:r>
            <a:r>
              <a:rPr lang="en-US" sz="1400"/>
              <a:t> s6</a:t>
            </a:r>
            <a:endParaRPr lang="en-US"/>
          </a:p>
          <a:p>
            <a:endParaRPr lang="en-US" sz="1400"/>
          </a:p>
          <a:p>
            <a:r>
              <a:rPr lang="en-US" sz="1400"/>
              <a:t>Ovo </a:t>
            </a:r>
            <a:r>
              <a:rPr lang="en-US" sz="1400" err="1"/>
              <a:t>uzrokuje</a:t>
            </a:r>
            <a:r>
              <a:rPr lang="en-US" sz="1400"/>
              <a:t> </a:t>
            </a:r>
            <a:r>
              <a:rPr lang="en-US" sz="1400" err="1"/>
              <a:t>zakazanu</a:t>
            </a:r>
            <a:r>
              <a:rPr lang="en-US" sz="1400"/>
              <a:t> </a:t>
            </a:r>
            <a:r>
              <a:rPr lang="en-US" sz="1400" err="1"/>
              <a:t>promenu</a:t>
            </a:r>
            <a:r>
              <a:rPr lang="en-US" sz="1400"/>
              <a:t>, </a:t>
            </a:r>
            <a:r>
              <a:rPr lang="en-US" sz="1400" err="1"/>
              <a:t>označenu</a:t>
            </a:r>
            <a:r>
              <a:rPr lang="en-US" sz="1400"/>
              <a:t> </a:t>
            </a:r>
            <a:r>
              <a:rPr lang="en-US" sz="1400" err="1"/>
              <a:t>sa</a:t>
            </a:r>
            <a:r>
              <a:rPr lang="en-US" sz="1400"/>
              <a:t> (3), </a:t>
            </a:r>
            <a:r>
              <a:rPr lang="en-US" sz="1400" err="1"/>
              <a:t>na</a:t>
            </a:r>
            <a:r>
              <a:rPr lang="en-US" sz="1400"/>
              <a:t> </a:t>
            </a:r>
            <a:r>
              <a:rPr lang="en-US" sz="1400" err="1"/>
              <a:t>izlaznom</a:t>
            </a:r>
            <a:r>
              <a:rPr lang="en-US" sz="1400"/>
              <a:t> </a:t>
            </a:r>
            <a:r>
              <a:rPr lang="en-US" sz="1400" err="1"/>
              <a:t>portu</a:t>
            </a:r>
            <a:r>
              <a:rPr lang="en-US" sz="1400"/>
              <a:t> </a:t>
            </a:r>
            <a:r>
              <a:rPr lang="en-US" sz="1400" err="1"/>
              <a:t>bloka</a:t>
            </a:r>
            <a:r>
              <a:rPr lang="en-US" sz="1400"/>
              <a:t> B, </a:t>
            </a:r>
            <a:r>
              <a:rPr lang="en-US" sz="1400" err="1"/>
              <a:t>zatim</a:t>
            </a:r>
            <a:r>
              <a:rPr lang="en-US" sz="1400"/>
              <a:t> </a:t>
            </a:r>
            <a:r>
              <a:rPr lang="en-US" sz="1400" err="1"/>
              <a:t>na</a:t>
            </a:r>
            <a:r>
              <a:rPr lang="en-US" sz="1400"/>
              <a:t> </a:t>
            </a:r>
            <a:r>
              <a:rPr lang="en-US" sz="1400" err="1"/>
              <a:t>signalu</a:t>
            </a:r>
            <a:r>
              <a:rPr lang="en-US" sz="1400"/>
              <a:t> koji je </a:t>
            </a:r>
            <a:r>
              <a:rPr lang="en-US" sz="1400" err="1"/>
              <a:t>na</a:t>
            </a:r>
            <a:r>
              <a:rPr lang="en-US" sz="1400"/>
              <a:t> </a:t>
            </a:r>
            <a:r>
              <a:rPr lang="en-US" sz="1400" err="1"/>
              <a:t>njega</a:t>
            </a:r>
            <a:r>
              <a:rPr lang="en-US" sz="1400"/>
              <a:t> </a:t>
            </a:r>
            <a:r>
              <a:rPr lang="en-US" sz="1400" err="1"/>
              <a:t>povezan</a:t>
            </a:r>
            <a:r>
              <a:rPr lang="en-US" sz="1400"/>
              <a:t> (s9), </a:t>
            </a:r>
            <a:r>
              <a:rPr lang="en-US" sz="1400" err="1"/>
              <a:t>kao</a:t>
            </a:r>
            <a:r>
              <a:rPr lang="en-US" sz="1400"/>
              <a:t> </a:t>
            </a:r>
            <a:r>
              <a:rPr lang="en-US" sz="1400" err="1"/>
              <a:t>i</a:t>
            </a:r>
            <a:r>
              <a:rPr lang="en-US" sz="1400"/>
              <a:t> </a:t>
            </a:r>
            <a:r>
              <a:rPr lang="en-US" sz="1400" err="1"/>
              <a:t>aktivaciju</a:t>
            </a:r>
            <a:r>
              <a:rPr lang="en-US" sz="1400"/>
              <a:t> </a:t>
            </a:r>
            <a:r>
              <a:rPr lang="en-US" sz="1400" err="1"/>
              <a:t>bloka</a:t>
            </a:r>
            <a:r>
              <a:rPr lang="en-US" sz="1400"/>
              <a:t> B2 (2)</a:t>
            </a:r>
            <a:endParaRPr lang="en-US"/>
          </a:p>
          <a:p>
            <a:endParaRPr lang="en-US" sz="1400"/>
          </a:p>
          <a:p>
            <a:r>
              <a:rPr lang="en-US" sz="1400" err="1"/>
              <a:t>Promena</a:t>
            </a:r>
            <a:r>
              <a:rPr lang="en-US" sz="1400"/>
              <a:t> </a:t>
            </a:r>
            <a:r>
              <a:rPr lang="en-US" sz="1400" err="1"/>
              <a:t>signala</a:t>
            </a:r>
            <a:r>
              <a:rPr lang="en-US" sz="1400"/>
              <a:t> </a:t>
            </a:r>
            <a:r>
              <a:rPr lang="en-US" sz="1400" err="1"/>
              <a:t>na</a:t>
            </a:r>
            <a:r>
              <a:rPr lang="en-US" sz="1400"/>
              <a:t> s9 se </a:t>
            </a:r>
            <a:r>
              <a:rPr lang="en-US" sz="1400" err="1"/>
              <a:t>dalje</a:t>
            </a:r>
            <a:r>
              <a:rPr lang="en-US" sz="1400"/>
              <a:t> </a:t>
            </a:r>
            <a:r>
              <a:rPr lang="en-US" sz="1400" err="1"/>
              <a:t>prenosi</a:t>
            </a:r>
            <a:r>
              <a:rPr lang="en-US" sz="1400"/>
              <a:t> u </a:t>
            </a:r>
            <a:r>
              <a:rPr lang="en-US" sz="1400" err="1"/>
              <a:t>blok</a:t>
            </a:r>
            <a:r>
              <a:rPr lang="en-US" sz="1400"/>
              <a:t> C, </a:t>
            </a:r>
            <a:r>
              <a:rPr lang="en-US" sz="1400" err="1"/>
              <a:t>uzrokuje</a:t>
            </a:r>
            <a:r>
              <a:rPr lang="en-US" sz="1400"/>
              <a:t> </a:t>
            </a:r>
            <a:r>
              <a:rPr lang="en-US" sz="1400" err="1"/>
              <a:t>poziv</a:t>
            </a:r>
            <a:r>
              <a:rPr lang="en-US" sz="1400"/>
              <a:t> </a:t>
            </a:r>
            <a:r>
              <a:rPr lang="en-US" sz="1400" err="1"/>
              <a:t>bloka</a:t>
            </a:r>
            <a:r>
              <a:rPr lang="en-US" sz="1400"/>
              <a:t> C1 </a:t>
            </a:r>
            <a:r>
              <a:rPr lang="en-US" sz="1400" err="1"/>
              <a:t>i</a:t>
            </a:r>
            <a:r>
              <a:rPr lang="en-US" sz="1400"/>
              <a:t> </a:t>
            </a:r>
            <a:r>
              <a:rPr lang="en-US" sz="1400" err="1"/>
              <a:t>pojavu</a:t>
            </a:r>
            <a:r>
              <a:rPr lang="en-US" sz="1400"/>
              <a:t> </a:t>
            </a:r>
            <a:r>
              <a:rPr lang="en-US" sz="1400" err="1"/>
              <a:t>događaja</a:t>
            </a:r>
            <a:r>
              <a:rPr lang="en-US" sz="1400"/>
              <a:t> </a:t>
            </a:r>
            <a:r>
              <a:rPr lang="en-US" sz="1400" err="1"/>
              <a:t>promene</a:t>
            </a:r>
            <a:r>
              <a:rPr lang="en-US" sz="1400"/>
              <a:t> </a:t>
            </a:r>
            <a:r>
              <a:rPr lang="en-US" sz="1400" err="1"/>
              <a:t>na</a:t>
            </a:r>
            <a:r>
              <a:rPr lang="en-US" sz="1400"/>
              <a:t> </a:t>
            </a:r>
            <a:r>
              <a:rPr lang="en-US" sz="1400" err="1"/>
              <a:t>signalu</a:t>
            </a:r>
            <a:r>
              <a:rPr lang="en-US" sz="1400"/>
              <a:t> s11 (4)</a:t>
            </a:r>
            <a:endParaRPr lang="en-US"/>
          </a:p>
          <a:p>
            <a:endParaRPr lang="en-US" sz="1400"/>
          </a:p>
          <a:p>
            <a:r>
              <a:rPr lang="en-US" sz="1400" err="1"/>
              <a:t>Nakon</a:t>
            </a:r>
            <a:r>
              <a:rPr lang="en-US" sz="1400"/>
              <a:t> </a:t>
            </a:r>
            <a:r>
              <a:rPr lang="en-US" sz="1400" err="1"/>
              <a:t>aktivacije</a:t>
            </a:r>
            <a:r>
              <a:rPr lang="en-US" sz="1400"/>
              <a:t> </a:t>
            </a:r>
            <a:r>
              <a:rPr lang="en-US" sz="1400" err="1"/>
              <a:t>bloka</a:t>
            </a:r>
            <a:r>
              <a:rPr lang="en-US" sz="1400"/>
              <a:t> C3, </a:t>
            </a:r>
            <a:r>
              <a:rPr lang="en-US" sz="1400" err="1"/>
              <a:t>dolazi</a:t>
            </a:r>
            <a:r>
              <a:rPr lang="en-US" sz="1400"/>
              <a:t> do </a:t>
            </a:r>
            <a:r>
              <a:rPr lang="en-US" sz="1400" err="1"/>
              <a:t>promene</a:t>
            </a:r>
            <a:r>
              <a:rPr lang="en-US" sz="1400"/>
              <a:t> </a:t>
            </a:r>
            <a:r>
              <a:rPr lang="en-US" sz="1400" err="1"/>
              <a:t>signala</a:t>
            </a:r>
            <a:r>
              <a:rPr lang="en-US" sz="1400"/>
              <a:t> s12 </a:t>
            </a:r>
            <a:r>
              <a:rPr lang="en-US" sz="1400" err="1"/>
              <a:t>i</a:t>
            </a:r>
            <a:r>
              <a:rPr lang="en-US" sz="1400"/>
              <a:t> s13</a:t>
            </a:r>
            <a:endParaRPr lang="en-US"/>
          </a:p>
          <a:p>
            <a:endParaRPr lang="en-US" sz="1400"/>
          </a:p>
          <a:p>
            <a:r>
              <a:rPr lang="en-US" sz="1400" err="1"/>
              <a:t>Budući</a:t>
            </a:r>
            <a:r>
              <a:rPr lang="en-US" sz="1400"/>
              <a:t> da je s12 </a:t>
            </a:r>
            <a:r>
              <a:rPr lang="en-US" sz="1400" err="1"/>
              <a:t>istovremeno</a:t>
            </a:r>
            <a:r>
              <a:rPr lang="en-US" sz="1400"/>
              <a:t> </a:t>
            </a:r>
            <a:r>
              <a:rPr lang="en-US" sz="1400" err="1"/>
              <a:t>i</a:t>
            </a:r>
            <a:r>
              <a:rPr lang="en-US" sz="1400"/>
              <a:t> </a:t>
            </a:r>
            <a:r>
              <a:rPr lang="en-US" sz="1400" err="1"/>
              <a:t>ulaz</a:t>
            </a:r>
            <a:r>
              <a:rPr lang="en-US" sz="1400"/>
              <a:t> u </a:t>
            </a:r>
            <a:r>
              <a:rPr lang="en-US" sz="1400" err="1"/>
              <a:t>blok</a:t>
            </a:r>
            <a:r>
              <a:rPr lang="en-US" sz="1400"/>
              <a:t> C1, </a:t>
            </a:r>
            <a:r>
              <a:rPr lang="en-US" sz="1400" err="1"/>
              <a:t>ovaj</a:t>
            </a:r>
            <a:r>
              <a:rPr lang="en-US" sz="1400"/>
              <a:t> </a:t>
            </a:r>
            <a:r>
              <a:rPr lang="en-US" sz="1400" err="1"/>
              <a:t>blok</a:t>
            </a:r>
            <a:r>
              <a:rPr lang="en-US" sz="1400"/>
              <a:t> se mora </a:t>
            </a:r>
            <a:r>
              <a:rPr lang="en-US" sz="1400" err="1"/>
              <a:t>ponovo</a:t>
            </a:r>
            <a:r>
              <a:rPr lang="en-US" sz="1400"/>
              <a:t> </a:t>
            </a:r>
            <a:r>
              <a:rPr lang="en-US" sz="1400" err="1"/>
              <a:t>aktivirati</a:t>
            </a:r>
            <a:endParaRPr lang="en-US" err="1"/>
          </a:p>
          <a:p>
            <a:endParaRPr lang="en-US" altLang="en-US" sz="1400">
              <a:cs typeface="Arial"/>
            </a:endParaRPr>
          </a:p>
        </p:txBody>
      </p:sp>
      <p:pic>
        <p:nvPicPr>
          <p:cNvPr id="23557" name="Picture 7">
            <a:extLst>
              <a:ext uri="{FF2B5EF4-FFF2-40B4-BE49-F238E27FC236}">
                <a16:creationId xmlns:a16="http://schemas.microsoft.com/office/drawing/2014/main" id="{2A865749-AEFB-B434-069A-449CB1840AFE}"/>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864100" y="698500"/>
            <a:ext cx="4000500" cy="2287588"/>
          </a:xfrm>
          <a:noFill/>
          <a:extLst>
            <a:ext uri="{91240B29-F687-4F45-9708-019B960494DF}">
              <a14:hiddenLine xmlns:a14="http://schemas.microsoft.com/office/drawing/2010/main" w="12700">
                <a:solidFill>
                  <a:schemeClr val="tx1"/>
                </a:solidFill>
                <a:miter lim="800000"/>
                <a:headEnd/>
                <a:tailEnd/>
              </a14:hiddenLine>
            </a:ext>
          </a:extLst>
        </p:spPr>
      </p:pic>
      <p:pic>
        <p:nvPicPr>
          <p:cNvPr id="23558" name="Picture 8">
            <a:extLst>
              <a:ext uri="{FF2B5EF4-FFF2-40B4-BE49-F238E27FC236}">
                <a16:creationId xmlns:a16="http://schemas.microsoft.com/office/drawing/2014/main" id="{06060FC4-A0A6-E389-4F26-3361A2449CFB}"/>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861643" y="3675480"/>
            <a:ext cx="3716338" cy="1836737"/>
          </a:xfrm>
          <a:noFill/>
          <a:extLst>
            <a:ext uri="{91240B29-F687-4F45-9708-019B960494DF}">
              <a14:hiddenLine xmlns:a14="http://schemas.microsoft.com/office/drawing/2010/main" w="12700">
                <a:solidFill>
                  <a:schemeClr val="tx1"/>
                </a:solidFill>
                <a:miter lim="800000"/>
                <a:headEnd/>
                <a:tailEnd/>
              </a14:hiddenLine>
            </a:ext>
          </a:extLst>
        </p:spPr>
      </p:pic>
      <p:sp>
        <p:nvSpPr>
          <p:cNvPr id="23559" name="Rectangle 9">
            <a:extLst>
              <a:ext uri="{FF2B5EF4-FFF2-40B4-BE49-F238E27FC236}">
                <a16:creationId xmlns:a16="http://schemas.microsoft.com/office/drawing/2014/main" id="{5D740D96-6FC7-2E17-9A24-A0DCB60451FC}"/>
              </a:ext>
            </a:extLst>
          </p:cNvPr>
          <p:cNvSpPr>
            <a:spLocks noChangeArrowheads="1"/>
          </p:cNvSpPr>
          <p:nvPr/>
        </p:nvSpPr>
        <p:spPr bwMode="auto">
          <a:xfrm>
            <a:off x="4582344" y="5520204"/>
            <a:ext cx="4572000"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latin typeface="Arial"/>
                <a:cs typeface="Arial"/>
              </a:rPr>
              <a:t>Redosled</a:t>
            </a:r>
            <a:r>
              <a:rPr lang="en-US" sz="1000">
                <a:latin typeface="Arial"/>
                <a:cs typeface="Arial"/>
              </a:rPr>
              <a:t> </a:t>
            </a:r>
            <a:r>
              <a:rPr lang="en-US" sz="1000" err="1">
                <a:latin typeface="Arial"/>
                <a:cs typeface="Arial"/>
              </a:rPr>
              <a:t>ažuriranja</a:t>
            </a:r>
            <a:r>
              <a:rPr lang="en-US" sz="1000">
                <a:latin typeface="Arial"/>
                <a:cs typeface="Arial"/>
              </a:rPr>
              <a:t> </a:t>
            </a:r>
            <a:r>
              <a:rPr lang="en-US" sz="1000" err="1">
                <a:latin typeface="Arial"/>
                <a:cs typeface="Arial"/>
              </a:rPr>
              <a:t>uz</a:t>
            </a:r>
            <a:r>
              <a:rPr lang="en-US" sz="1000">
                <a:latin typeface="Arial"/>
                <a:cs typeface="Arial"/>
              </a:rPr>
              <a:t> </a:t>
            </a:r>
            <a:r>
              <a:rPr lang="en-US" sz="1000" err="1">
                <a:latin typeface="Arial"/>
                <a:cs typeface="Arial"/>
              </a:rPr>
              <a:t>pretpostavku</a:t>
            </a:r>
            <a:r>
              <a:rPr lang="en-US" sz="1000">
                <a:latin typeface="Arial"/>
                <a:cs typeface="Arial"/>
              </a:rPr>
              <a:t> da </a:t>
            </a:r>
            <a:r>
              <a:rPr lang="en-US" sz="1000" err="1">
                <a:latin typeface="Arial"/>
                <a:cs typeface="Arial"/>
              </a:rPr>
              <a:t>svi</a:t>
            </a:r>
            <a:r>
              <a:rPr lang="en-US" sz="1000">
                <a:latin typeface="Arial"/>
                <a:cs typeface="Arial"/>
              </a:rPr>
              <a:t> </a:t>
            </a:r>
            <a:r>
              <a:rPr lang="en-US" sz="1000" err="1">
                <a:latin typeface="Arial"/>
                <a:cs typeface="Arial"/>
              </a:rPr>
              <a:t>događaji</a:t>
            </a:r>
            <a:r>
              <a:rPr lang="en-US" sz="1000">
                <a:latin typeface="Arial"/>
                <a:cs typeface="Arial"/>
              </a:rPr>
              <a:t> </a:t>
            </a:r>
            <a:r>
              <a:rPr lang="en-US" sz="1000" err="1">
                <a:latin typeface="Arial"/>
                <a:cs typeface="Arial"/>
              </a:rPr>
              <a:t>imaju</a:t>
            </a:r>
            <a:r>
              <a:rPr lang="en-US" sz="1000">
                <a:latin typeface="Arial"/>
                <a:cs typeface="Arial"/>
              </a:rPr>
              <a:t> </a:t>
            </a:r>
            <a:r>
              <a:rPr lang="en-US" sz="1000" err="1">
                <a:latin typeface="Arial"/>
                <a:cs typeface="Arial"/>
              </a:rPr>
              <a:t>nulto</a:t>
            </a:r>
            <a:r>
              <a:rPr lang="en-US" sz="1000">
                <a:latin typeface="Arial"/>
                <a:cs typeface="Arial"/>
              </a:rPr>
              <a:t> </a:t>
            </a:r>
            <a:r>
              <a:rPr lang="en-US" sz="1000" err="1">
                <a:latin typeface="Arial"/>
                <a:cs typeface="Arial"/>
              </a:rPr>
              <a:t>kašnjenje</a:t>
            </a:r>
            <a:r>
              <a:rPr lang="en-US" sz="1000">
                <a:latin typeface="Arial"/>
                <a:cs typeface="Arial"/>
              </a:rPr>
              <a:t> (zero-delay). </a:t>
            </a:r>
            <a:r>
              <a:rPr lang="en-US" sz="1000" err="1">
                <a:latin typeface="Arial"/>
                <a:cs typeface="Arial"/>
              </a:rPr>
              <a:t>Brojevi</a:t>
            </a:r>
            <a:r>
              <a:rPr lang="en-US" sz="1000">
                <a:latin typeface="Arial"/>
                <a:cs typeface="Arial"/>
              </a:rPr>
              <a:t> u </a:t>
            </a:r>
            <a:r>
              <a:rPr lang="en-US" sz="1000" err="1">
                <a:latin typeface="Arial"/>
                <a:cs typeface="Arial"/>
              </a:rPr>
              <a:t>osenčenim</a:t>
            </a:r>
            <a:r>
              <a:rPr lang="en-US" sz="1000">
                <a:latin typeface="Arial"/>
                <a:cs typeface="Arial"/>
              </a:rPr>
              <a:t> </a:t>
            </a:r>
            <a:r>
              <a:rPr lang="en-US" sz="1000" err="1">
                <a:latin typeface="Arial"/>
                <a:cs typeface="Arial"/>
              </a:rPr>
              <a:t>krugovima</a:t>
            </a:r>
            <a:r>
              <a:rPr lang="en-US" sz="1000">
                <a:latin typeface="Arial"/>
                <a:cs typeface="Arial"/>
              </a:rPr>
              <a:t> </a:t>
            </a:r>
            <a:r>
              <a:rPr lang="en-US" sz="1000" err="1">
                <a:latin typeface="Arial"/>
                <a:cs typeface="Arial"/>
              </a:rPr>
              <a:t>odnose</a:t>
            </a:r>
            <a:r>
              <a:rPr lang="en-US" sz="1000">
                <a:latin typeface="Arial"/>
                <a:cs typeface="Arial"/>
              </a:rPr>
              <a:t> se </a:t>
            </a:r>
            <a:r>
              <a:rPr lang="en-US" sz="1000" err="1">
                <a:latin typeface="Arial"/>
                <a:cs typeface="Arial"/>
              </a:rPr>
              <a:t>na</a:t>
            </a:r>
            <a:r>
              <a:rPr lang="en-US" sz="1000">
                <a:latin typeface="Arial"/>
                <a:cs typeface="Arial"/>
              </a:rPr>
              <a:t> </a:t>
            </a:r>
            <a:r>
              <a:rPr lang="en-US" sz="1000" err="1">
                <a:latin typeface="Arial"/>
                <a:cs typeface="Arial"/>
              </a:rPr>
              <a:t>iste</a:t>
            </a:r>
            <a:r>
              <a:rPr lang="en-US" sz="1000">
                <a:latin typeface="Arial"/>
                <a:cs typeface="Arial"/>
              </a:rPr>
              <a:t> </a:t>
            </a:r>
            <a:r>
              <a:rPr lang="en-US" sz="1000" err="1">
                <a:latin typeface="Arial"/>
                <a:cs typeface="Arial"/>
              </a:rPr>
              <a:t>označene</a:t>
            </a:r>
            <a:r>
              <a:rPr lang="en-US" sz="1000">
                <a:latin typeface="Arial"/>
                <a:cs typeface="Arial"/>
              </a:rPr>
              <a:t> </a:t>
            </a:r>
            <a:r>
              <a:rPr lang="en-US" sz="1000" err="1">
                <a:latin typeface="Arial"/>
                <a:cs typeface="Arial"/>
              </a:rPr>
              <a:t>ključne</a:t>
            </a:r>
            <a:r>
              <a:rPr lang="en-US" sz="1000">
                <a:latin typeface="Arial"/>
                <a:cs typeface="Arial"/>
              </a:rPr>
              <a:t> </a:t>
            </a:r>
            <a:r>
              <a:rPr lang="en-US" sz="1000" err="1">
                <a:latin typeface="Arial"/>
                <a:cs typeface="Arial"/>
              </a:rPr>
              <a:t>događaje</a:t>
            </a:r>
            <a:r>
              <a:rPr lang="en-US" sz="1000">
                <a:latin typeface="Arial"/>
                <a:cs typeface="Arial"/>
              </a:rPr>
              <a:t> </a:t>
            </a:r>
            <a:r>
              <a:rPr lang="en-US" sz="1000" err="1">
                <a:latin typeface="Arial"/>
                <a:cs typeface="Arial"/>
              </a:rPr>
              <a:t>sa</a:t>
            </a:r>
            <a:r>
              <a:rPr lang="en-US" sz="1000">
                <a:latin typeface="Arial"/>
                <a:cs typeface="Arial"/>
              </a:rPr>
              <a:t> </a:t>
            </a:r>
            <a:r>
              <a:rPr lang="en-US" sz="1000" err="1">
                <a:latin typeface="Arial"/>
                <a:cs typeface="Arial"/>
              </a:rPr>
              <a:t>gornje</a:t>
            </a:r>
            <a:r>
              <a:rPr lang="en-US" sz="1000">
                <a:latin typeface="Arial"/>
                <a:cs typeface="Arial"/>
              </a:rPr>
              <a:t> </a:t>
            </a:r>
            <a:r>
              <a:rPr lang="en-US" sz="1000" err="1">
                <a:latin typeface="Arial"/>
                <a:cs typeface="Arial"/>
              </a:rPr>
              <a:t>slike</a:t>
            </a:r>
            <a:r>
              <a:rPr lang="en-US" sz="1000">
                <a:latin typeface="Arial"/>
                <a:cs typeface="Arial"/>
              </a:rPr>
              <a:t>. Simulator </a:t>
            </a:r>
            <a:r>
              <a:rPr lang="en-US" sz="1000" err="1">
                <a:latin typeface="Arial"/>
                <a:cs typeface="Arial"/>
              </a:rPr>
              <a:t>dinamički</a:t>
            </a:r>
            <a:r>
              <a:rPr lang="en-US" sz="1000">
                <a:latin typeface="Arial"/>
                <a:cs typeface="Arial"/>
              </a:rPr>
              <a:t> </a:t>
            </a:r>
            <a:r>
              <a:rPr lang="en-US" sz="1000" err="1">
                <a:latin typeface="Arial"/>
                <a:cs typeface="Arial"/>
              </a:rPr>
              <a:t>određuje</a:t>
            </a:r>
            <a:r>
              <a:rPr lang="en-US" sz="1000">
                <a:latin typeface="Arial"/>
                <a:cs typeface="Arial"/>
              </a:rPr>
              <a:t> </a:t>
            </a:r>
            <a:r>
              <a:rPr lang="en-US" sz="1000" err="1">
                <a:latin typeface="Arial"/>
                <a:cs typeface="Arial"/>
              </a:rPr>
              <a:t>redosled</a:t>
            </a:r>
            <a:r>
              <a:rPr lang="en-US" sz="1000">
                <a:latin typeface="Arial"/>
                <a:cs typeface="Arial"/>
              </a:rPr>
              <a:t> </a:t>
            </a:r>
            <a:r>
              <a:rPr lang="en-US" sz="1000" err="1">
                <a:latin typeface="Arial"/>
                <a:cs typeface="Arial"/>
              </a:rPr>
              <a:t>događaja</a:t>
            </a:r>
            <a:r>
              <a:rPr lang="en-US" sz="1000">
                <a:latin typeface="Arial"/>
                <a:cs typeface="Arial"/>
              </a:rPr>
              <a:t> </a:t>
            </a:r>
            <a:r>
              <a:rPr lang="en-US" sz="1000" err="1">
                <a:latin typeface="Arial"/>
                <a:cs typeface="Arial"/>
              </a:rPr>
              <a:t>onako</a:t>
            </a:r>
            <a:r>
              <a:rPr lang="en-US" sz="1000">
                <a:latin typeface="Arial"/>
                <a:cs typeface="Arial"/>
              </a:rPr>
              <a:t> </a:t>
            </a:r>
            <a:r>
              <a:rPr lang="en-US" sz="1000" err="1">
                <a:latin typeface="Arial"/>
                <a:cs typeface="Arial"/>
              </a:rPr>
              <a:t>kako</a:t>
            </a:r>
            <a:r>
              <a:rPr lang="en-US" sz="1000">
                <a:latin typeface="Arial"/>
                <a:cs typeface="Arial"/>
              </a:rPr>
              <a:t> se oni </a:t>
            </a:r>
            <a:r>
              <a:rPr lang="en-US" sz="1000" err="1">
                <a:latin typeface="Arial"/>
                <a:cs typeface="Arial"/>
              </a:rPr>
              <a:t>pojavljuju</a:t>
            </a:r>
            <a:r>
              <a:rPr lang="en-US" sz="1000">
                <a:latin typeface="Arial"/>
                <a:cs typeface="Arial"/>
              </a:rPr>
              <a:t> u </a:t>
            </a:r>
            <a:r>
              <a:rPr lang="en-US" sz="1000" err="1">
                <a:latin typeface="Arial"/>
                <a:cs typeface="Arial"/>
              </a:rPr>
              <a:t>modelu</a:t>
            </a:r>
            <a:r>
              <a:rPr lang="en-US" sz="1000">
                <a:latin typeface="Arial"/>
                <a:cs typeface="Arial"/>
              </a:rPr>
              <a:t>.</a:t>
            </a:r>
            <a:endParaRPr lang="en-US">
              <a:latin typeface="Arial"/>
              <a:cs typeface="Arial"/>
            </a:endParaRPr>
          </a:p>
          <a:p>
            <a:br>
              <a:rPr lang="en-US"/>
            </a:br>
            <a:endParaRPr lang="en-US"/>
          </a:p>
        </p:txBody>
      </p:sp>
      <p:sp>
        <p:nvSpPr>
          <p:cNvPr id="23560" name="Rectangle 10">
            <a:extLst>
              <a:ext uri="{FF2B5EF4-FFF2-40B4-BE49-F238E27FC236}">
                <a16:creationId xmlns:a16="http://schemas.microsoft.com/office/drawing/2014/main" id="{BC0FE83B-0869-1EBC-5186-2BDAE22E6BD1}"/>
              </a:ext>
            </a:extLst>
          </p:cNvPr>
          <p:cNvSpPr>
            <a:spLocks noChangeArrowheads="1"/>
          </p:cNvSpPr>
          <p:nvPr/>
        </p:nvSpPr>
        <p:spPr bwMode="auto">
          <a:xfrm>
            <a:off x="4572000" y="2970213"/>
            <a:ext cx="4572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latin typeface="Arial"/>
                <a:cs typeface="Arial"/>
              </a:rPr>
              <a:t>Promena</a:t>
            </a:r>
            <a:r>
              <a:rPr lang="en-US" sz="1000">
                <a:latin typeface="Arial"/>
                <a:cs typeface="Arial"/>
              </a:rPr>
              <a:t> </a:t>
            </a:r>
            <a:r>
              <a:rPr lang="en-US" sz="1000" err="1">
                <a:latin typeface="Arial"/>
                <a:cs typeface="Arial"/>
              </a:rPr>
              <a:t>vrednosti</a:t>
            </a:r>
            <a:r>
              <a:rPr lang="en-US" sz="1000">
                <a:latin typeface="Arial"/>
                <a:cs typeface="Arial"/>
              </a:rPr>
              <a:t> </a:t>
            </a:r>
            <a:r>
              <a:rPr lang="en-US" sz="1000" err="1">
                <a:latin typeface="Arial"/>
                <a:cs typeface="Arial"/>
              </a:rPr>
              <a:t>signala</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ulazu</a:t>
            </a:r>
            <a:r>
              <a:rPr lang="en-US" sz="1000">
                <a:latin typeface="Arial"/>
                <a:cs typeface="Arial"/>
              </a:rPr>
              <a:t> i2 </a:t>
            </a:r>
            <a:r>
              <a:rPr lang="en-US" sz="1000" err="1">
                <a:latin typeface="Arial"/>
                <a:cs typeface="Arial"/>
              </a:rPr>
              <a:t>rezultuje</a:t>
            </a:r>
            <a:r>
              <a:rPr lang="en-US" sz="1000">
                <a:latin typeface="Arial"/>
                <a:cs typeface="Arial"/>
              </a:rPr>
              <a:t> </a:t>
            </a:r>
            <a:r>
              <a:rPr lang="en-US" sz="1000" err="1">
                <a:latin typeface="Arial"/>
                <a:cs typeface="Arial"/>
              </a:rPr>
              <a:t>nizom</a:t>
            </a:r>
            <a:r>
              <a:rPr lang="en-US" sz="1000">
                <a:latin typeface="Arial"/>
                <a:cs typeface="Arial"/>
              </a:rPr>
              <a:t> </a:t>
            </a:r>
            <a:r>
              <a:rPr lang="en-US" sz="1000" err="1">
                <a:latin typeface="Arial"/>
                <a:cs typeface="Arial"/>
              </a:rPr>
              <a:t>ažuriranja</a:t>
            </a:r>
            <a:r>
              <a:rPr lang="en-US" sz="1000">
                <a:latin typeface="Arial"/>
                <a:cs typeface="Arial"/>
              </a:rPr>
              <a:t> </a:t>
            </a:r>
            <a:r>
              <a:rPr lang="en-US" sz="1000" err="1">
                <a:latin typeface="Arial"/>
                <a:cs typeface="Arial"/>
              </a:rPr>
              <a:t>unutar</a:t>
            </a:r>
            <a:r>
              <a:rPr lang="en-US" sz="1000">
                <a:latin typeface="Arial"/>
                <a:cs typeface="Arial"/>
              </a:rPr>
              <a:t> </a:t>
            </a:r>
            <a:r>
              <a:rPr lang="en-US" sz="1000" err="1">
                <a:latin typeface="Arial"/>
                <a:cs typeface="Arial"/>
              </a:rPr>
              <a:t>modela</a:t>
            </a:r>
            <a:r>
              <a:rPr lang="en-US" sz="1000">
                <a:latin typeface="Arial"/>
                <a:cs typeface="Arial"/>
              </a:rPr>
              <a:t> A. </a:t>
            </a:r>
            <a:r>
              <a:rPr lang="en-US" sz="1000" err="1">
                <a:latin typeface="Arial"/>
                <a:cs typeface="Arial"/>
              </a:rPr>
              <a:t>Isprekidane</a:t>
            </a:r>
            <a:r>
              <a:rPr lang="en-US" sz="1000">
                <a:latin typeface="Arial"/>
                <a:cs typeface="Arial"/>
              </a:rPr>
              <a:t> </a:t>
            </a:r>
            <a:r>
              <a:rPr lang="en-US" sz="1000" err="1">
                <a:latin typeface="Arial"/>
                <a:cs typeface="Arial"/>
              </a:rPr>
              <a:t>strelice</a:t>
            </a:r>
            <a:r>
              <a:rPr lang="en-US" sz="1000">
                <a:latin typeface="Arial"/>
                <a:cs typeface="Arial"/>
              </a:rPr>
              <a:t> </a:t>
            </a:r>
            <a:r>
              <a:rPr lang="en-US" sz="1000" err="1">
                <a:latin typeface="Arial"/>
                <a:cs typeface="Arial"/>
              </a:rPr>
              <a:t>pokazuju</a:t>
            </a:r>
            <a:r>
              <a:rPr lang="en-US" sz="1000">
                <a:latin typeface="Arial"/>
                <a:cs typeface="Arial"/>
              </a:rPr>
              <a:t> </a:t>
            </a:r>
            <a:r>
              <a:rPr lang="en-US" sz="1000" err="1">
                <a:latin typeface="Arial"/>
                <a:cs typeface="Arial"/>
              </a:rPr>
              <a:t>kako</a:t>
            </a:r>
            <a:r>
              <a:rPr lang="en-US" sz="1000">
                <a:latin typeface="Arial"/>
                <a:cs typeface="Arial"/>
              </a:rPr>
              <a:t> se ta </a:t>
            </a:r>
            <a:r>
              <a:rPr lang="en-US" sz="1000" err="1">
                <a:latin typeface="Arial"/>
                <a:cs typeface="Arial"/>
              </a:rPr>
              <a:t>promena</a:t>
            </a:r>
            <a:r>
              <a:rPr lang="en-US" sz="1000">
                <a:latin typeface="Arial"/>
                <a:cs typeface="Arial"/>
              </a:rPr>
              <a:t> </a:t>
            </a:r>
            <a:r>
              <a:rPr lang="en-US" sz="1000" err="1">
                <a:latin typeface="Arial"/>
                <a:cs typeface="Arial"/>
              </a:rPr>
              <a:t>propagira</a:t>
            </a:r>
            <a:r>
              <a:rPr lang="en-US" sz="1000">
                <a:latin typeface="Arial"/>
                <a:cs typeface="Arial"/>
              </a:rPr>
              <a:t> </a:t>
            </a:r>
            <a:r>
              <a:rPr lang="en-US" sz="1000" err="1">
                <a:latin typeface="Arial"/>
                <a:cs typeface="Arial"/>
              </a:rPr>
              <a:t>kroz</a:t>
            </a:r>
            <a:r>
              <a:rPr lang="en-US" sz="1000">
                <a:latin typeface="Arial"/>
                <a:cs typeface="Arial"/>
              </a:rPr>
              <a:t> </a:t>
            </a:r>
            <a:r>
              <a:rPr lang="en-US" sz="1000" err="1">
                <a:latin typeface="Arial"/>
                <a:cs typeface="Arial"/>
              </a:rPr>
              <a:t>vreme</a:t>
            </a:r>
            <a:r>
              <a:rPr lang="en-US" sz="1000">
                <a:latin typeface="Arial"/>
                <a:cs typeface="Arial"/>
              </a:rPr>
              <a:t>. </a:t>
            </a:r>
            <a:r>
              <a:rPr lang="en-US" sz="1000" err="1">
                <a:latin typeface="Arial"/>
                <a:cs typeface="Arial"/>
              </a:rPr>
              <a:t>Redosled</a:t>
            </a:r>
            <a:r>
              <a:rPr lang="en-US" sz="1000">
                <a:latin typeface="Arial"/>
                <a:cs typeface="Arial"/>
              </a:rPr>
              <a:t> </a:t>
            </a:r>
            <a:r>
              <a:rPr lang="en-US" sz="1000" err="1">
                <a:latin typeface="Arial"/>
                <a:cs typeface="Arial"/>
              </a:rPr>
              <a:t>promena</a:t>
            </a:r>
            <a:r>
              <a:rPr lang="en-US" sz="1000">
                <a:latin typeface="Arial"/>
                <a:cs typeface="Arial"/>
              </a:rPr>
              <a:t> </a:t>
            </a:r>
            <a:r>
              <a:rPr lang="en-US" sz="1000" err="1">
                <a:latin typeface="Arial"/>
                <a:cs typeface="Arial"/>
              </a:rPr>
              <a:t>signala</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odgovarajuća</a:t>
            </a:r>
            <a:r>
              <a:rPr lang="en-US" sz="1000">
                <a:latin typeface="Arial"/>
                <a:cs typeface="Arial"/>
              </a:rPr>
              <a:t> </a:t>
            </a:r>
            <a:r>
              <a:rPr lang="en-US" sz="1000" err="1">
                <a:latin typeface="Arial"/>
                <a:cs typeface="Arial"/>
              </a:rPr>
              <a:t>ključna</a:t>
            </a:r>
            <a:r>
              <a:rPr lang="en-US" sz="1000">
                <a:latin typeface="Arial"/>
                <a:cs typeface="Arial"/>
              </a:rPr>
              <a:t> </a:t>
            </a:r>
            <a:r>
              <a:rPr lang="en-US" sz="1000" err="1">
                <a:latin typeface="Arial"/>
                <a:cs typeface="Arial"/>
              </a:rPr>
              <a:t>ažuriranja</a:t>
            </a:r>
            <a:r>
              <a:rPr lang="en-US" sz="1000">
                <a:latin typeface="Arial"/>
                <a:cs typeface="Arial"/>
              </a:rPr>
              <a:t> </a:t>
            </a:r>
            <a:r>
              <a:rPr lang="en-US" sz="1000" err="1">
                <a:latin typeface="Arial"/>
                <a:cs typeface="Arial"/>
              </a:rPr>
              <a:t>modela</a:t>
            </a:r>
            <a:r>
              <a:rPr lang="en-US" sz="1000">
                <a:latin typeface="Arial"/>
                <a:cs typeface="Arial"/>
              </a:rPr>
              <a:t> </a:t>
            </a:r>
            <a:r>
              <a:rPr lang="en-US" sz="1000" err="1">
                <a:latin typeface="Arial"/>
                <a:cs typeface="Arial"/>
              </a:rPr>
              <a:t>označeni</a:t>
            </a:r>
            <a:r>
              <a:rPr lang="en-US" sz="1000">
                <a:latin typeface="Arial"/>
                <a:cs typeface="Arial"/>
              </a:rPr>
              <a:t> </a:t>
            </a:r>
            <a:r>
              <a:rPr lang="en-US" sz="1000" err="1">
                <a:latin typeface="Arial"/>
                <a:cs typeface="Arial"/>
              </a:rPr>
              <a:t>su</a:t>
            </a:r>
            <a:r>
              <a:rPr lang="en-US" sz="1000">
                <a:latin typeface="Arial"/>
                <a:cs typeface="Arial"/>
              </a:rPr>
              <a:t> </a:t>
            </a:r>
            <a:r>
              <a:rPr lang="en-US" sz="1000" err="1">
                <a:latin typeface="Arial"/>
                <a:cs typeface="Arial"/>
              </a:rPr>
              <a:t>brojevima</a:t>
            </a:r>
            <a:r>
              <a:rPr lang="en-US" sz="1000">
                <a:latin typeface="Arial"/>
                <a:cs typeface="Arial"/>
              </a:rPr>
              <a:t> u </a:t>
            </a:r>
            <a:r>
              <a:rPr lang="en-US" sz="1000" err="1">
                <a:latin typeface="Arial"/>
                <a:cs typeface="Arial"/>
              </a:rPr>
              <a:t>krugovima</a:t>
            </a:r>
            <a:r>
              <a:rPr lang="en-US" sz="1000">
                <a:latin typeface="Arial"/>
                <a:cs typeface="Arial"/>
              </a:rPr>
              <a:t>.</a:t>
            </a:r>
            <a:endParaRPr lang="en-US">
              <a:latin typeface="Arial"/>
              <a:cs typeface="Arial"/>
            </a:endParaRPr>
          </a:p>
        </p:txBody>
      </p:sp>
      <p:sp>
        <p:nvSpPr>
          <p:cNvPr id="7" name="Rectangle: Rounded Corners 6">
            <a:extLst>
              <a:ext uri="{FF2B5EF4-FFF2-40B4-BE49-F238E27FC236}">
                <a16:creationId xmlns:a16="http://schemas.microsoft.com/office/drawing/2014/main" id="{BD31B086-CEBC-1C30-1C67-25CB8723E73C}"/>
              </a:ext>
            </a:extLst>
          </p:cNvPr>
          <p:cNvSpPr/>
          <p:nvPr/>
        </p:nvSpPr>
        <p:spPr bwMode="auto">
          <a:xfrm>
            <a:off x="8401997" y="132056"/>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2</a:t>
            </a:r>
          </a:p>
        </p:txBody>
      </p:sp>
    </p:spTree>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4">
            <a:extLst>
              <a:ext uri="{FF2B5EF4-FFF2-40B4-BE49-F238E27FC236}">
                <a16:creationId xmlns:a16="http://schemas.microsoft.com/office/drawing/2014/main" id="{9531DEFD-F3A7-CA52-1516-FD0B051C8571}"/>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63AC82F-C084-47DC-8C87-98B3FDE00F25}" type="slidenum">
              <a:rPr lang="de-DE" altLang="en-US">
                <a:solidFill>
                  <a:schemeClr val="bg1"/>
                </a:solidFill>
              </a:rPr>
              <a:pPr/>
              <a:t>22</a:t>
            </a:fld>
            <a:endParaRPr lang="de-DE" altLang="en-US">
              <a:solidFill>
                <a:schemeClr val="bg1"/>
              </a:solidFill>
            </a:endParaRPr>
          </a:p>
        </p:txBody>
      </p:sp>
      <p:sp>
        <p:nvSpPr>
          <p:cNvPr id="24579" name="Rectangle 4">
            <a:extLst>
              <a:ext uri="{FF2B5EF4-FFF2-40B4-BE49-F238E27FC236}">
                <a16:creationId xmlns:a16="http://schemas.microsoft.com/office/drawing/2014/main" id="{D7647179-2C23-B7E6-26E0-F3D95D517376}"/>
              </a:ext>
            </a:extLst>
          </p:cNvPr>
          <p:cNvSpPr>
            <a:spLocks noGrp="1" noChangeArrowheads="1"/>
          </p:cNvSpPr>
          <p:nvPr>
            <p:ph type="title"/>
          </p:nvPr>
        </p:nvSpPr>
        <p:spPr/>
        <p:txBody>
          <a:bodyPr/>
          <a:lstStyle/>
          <a:p>
            <a:r>
              <a:rPr lang="en-US" err="1"/>
              <a:t>Kontrola</a:t>
            </a:r>
            <a:r>
              <a:rPr lang="en-US"/>
              <a:t> </a:t>
            </a:r>
            <a:r>
              <a:rPr lang="en-US" err="1"/>
              <a:t>evaluacije</a:t>
            </a:r>
            <a:r>
              <a:rPr lang="en-US"/>
              <a:t> </a:t>
            </a:r>
            <a:r>
              <a:rPr lang="en-US" err="1"/>
              <a:t>modela</a:t>
            </a:r>
            <a:r>
              <a:rPr lang="en-US"/>
              <a:t> </a:t>
            </a:r>
            <a:r>
              <a:rPr lang="en-US" err="1"/>
              <a:t>vođena</a:t>
            </a:r>
            <a:r>
              <a:rPr lang="en-US"/>
              <a:t> </a:t>
            </a:r>
            <a:r>
              <a:rPr lang="en-US" err="1"/>
              <a:t>događajima</a:t>
            </a:r>
            <a:r>
              <a:rPr lang="en-US" altLang="en-US"/>
              <a:t> II</a:t>
            </a:r>
            <a:endParaRPr lang="en-US"/>
          </a:p>
        </p:txBody>
      </p:sp>
      <p:sp>
        <p:nvSpPr>
          <p:cNvPr id="24580" name="Rectangle 3">
            <a:extLst>
              <a:ext uri="{FF2B5EF4-FFF2-40B4-BE49-F238E27FC236}">
                <a16:creationId xmlns:a16="http://schemas.microsoft.com/office/drawing/2014/main" id="{210E0F49-4C32-5030-1CA3-E91F545BC3A2}"/>
              </a:ext>
            </a:extLst>
          </p:cNvPr>
          <p:cNvSpPr>
            <a:spLocks noGrp="1" noChangeArrowheads="1"/>
          </p:cNvSpPr>
          <p:nvPr>
            <p:ph type="body" sz="half" idx="1"/>
          </p:nvPr>
        </p:nvSpPr>
        <p:spPr>
          <a:xfrm>
            <a:off x="319088" y="863600"/>
            <a:ext cx="8379210" cy="3825875"/>
          </a:xfrm>
        </p:spPr>
        <p:txBody>
          <a:bodyPr/>
          <a:lstStyle/>
          <a:p>
            <a:r>
              <a:rPr lang="en-US" altLang="en-US" sz="1400" dirty="0" err="1"/>
              <a:t>Opisanu</a:t>
            </a:r>
            <a:r>
              <a:rPr lang="en-US" altLang="en-US" sz="1400" dirty="0"/>
              <a:t> </a:t>
            </a:r>
            <a:r>
              <a:rPr lang="en-US" altLang="en-US" sz="1400" dirty="0" err="1"/>
              <a:t>strategiju</a:t>
            </a:r>
            <a:r>
              <a:rPr lang="en-US" altLang="en-US" sz="1400" dirty="0"/>
              <a:t> </a:t>
            </a:r>
            <a:r>
              <a:rPr lang="en-US" altLang="en-US" sz="1400" dirty="0" err="1"/>
              <a:t>evaluacije</a:t>
            </a:r>
            <a:r>
              <a:rPr lang="en-US" altLang="en-US" sz="1400" dirty="0"/>
              <a:t> </a:t>
            </a:r>
            <a:r>
              <a:rPr lang="en-US" altLang="en-US" sz="1400" dirty="0" err="1"/>
              <a:t>nazivamo</a:t>
            </a:r>
            <a:r>
              <a:rPr lang="en-US" altLang="en-US" sz="1400" dirty="0"/>
              <a:t> </a:t>
            </a:r>
            <a:r>
              <a:rPr lang="en-US" altLang="en-US" sz="1400" b="1" dirty="0" err="1"/>
              <a:t>simulacija</a:t>
            </a:r>
            <a:r>
              <a:rPr lang="en-US" altLang="en-US" sz="1400" b="1" dirty="0"/>
              <a:t> </a:t>
            </a:r>
            <a:r>
              <a:rPr lang="en-US" altLang="en-US" sz="1400" b="1" dirty="0" err="1"/>
              <a:t>vođena</a:t>
            </a:r>
            <a:r>
              <a:rPr lang="en-US" altLang="en-US" sz="1400" b="1" dirty="0"/>
              <a:t> </a:t>
            </a:r>
            <a:r>
              <a:rPr lang="en-US" altLang="en-US" sz="1400" b="1" dirty="0" err="1"/>
              <a:t>događajima</a:t>
            </a:r>
            <a:endParaRPr lang="en-US" altLang="en-US" sz="1400" b="1" dirty="0" err="1">
              <a:cs typeface="Arial"/>
            </a:endParaRPr>
          </a:p>
          <a:p>
            <a:endParaRPr lang="en-US" altLang="en-US" sz="1400"/>
          </a:p>
          <a:p>
            <a:r>
              <a:rPr lang="en-US" sz="1400" dirty="0"/>
              <a:t>Kada god se </a:t>
            </a:r>
            <a:r>
              <a:rPr lang="en-US" sz="1400" dirty="0" err="1"/>
              <a:t>dogodi</a:t>
            </a:r>
            <a:r>
              <a:rPr lang="en-US" sz="1400" dirty="0"/>
              <a:t> </a:t>
            </a:r>
            <a:r>
              <a:rPr lang="en-US" sz="1400" dirty="0" err="1"/>
              <a:t>neki</a:t>
            </a:r>
            <a:r>
              <a:rPr lang="en-US" sz="1400" dirty="0"/>
              <a:t> </a:t>
            </a:r>
            <a:r>
              <a:rPr lang="en-US" sz="1400" dirty="0" err="1"/>
              <a:t>događaj</a:t>
            </a:r>
            <a:r>
              <a:rPr lang="en-US" sz="1400" dirty="0"/>
              <a:t>, </a:t>
            </a:r>
            <a:r>
              <a:rPr lang="en-US" sz="1400" dirty="0" err="1"/>
              <a:t>kao</a:t>
            </a:r>
            <a:r>
              <a:rPr lang="en-US" sz="1400" dirty="0"/>
              <a:t> </a:t>
            </a:r>
            <a:r>
              <a:rPr lang="en-US" sz="1400" dirty="0" err="1"/>
              <a:t>što</a:t>
            </a:r>
            <a:r>
              <a:rPr lang="en-US" sz="1400" dirty="0"/>
              <a:t> je </a:t>
            </a:r>
            <a:r>
              <a:rPr lang="en-US" sz="1400" dirty="0" err="1"/>
              <a:t>ažuriranje</a:t>
            </a:r>
            <a:r>
              <a:rPr lang="en-US" sz="1400" dirty="0"/>
              <a:t> </a:t>
            </a:r>
            <a:r>
              <a:rPr lang="en-US" sz="1400" dirty="0" err="1"/>
              <a:t>signala</a:t>
            </a:r>
            <a:r>
              <a:rPr lang="en-US" sz="1400" dirty="0"/>
              <a:t>, simulator </a:t>
            </a:r>
            <a:r>
              <a:rPr lang="en-US" sz="1400" dirty="0" err="1"/>
              <a:t>zakazuje</a:t>
            </a:r>
            <a:r>
              <a:rPr lang="en-US" sz="1400" dirty="0"/>
              <a:t> </a:t>
            </a:r>
            <a:r>
              <a:rPr lang="en-US" sz="1400" dirty="0" err="1"/>
              <a:t>izračunavanje</a:t>
            </a:r>
            <a:r>
              <a:rPr lang="en-US" sz="1400" dirty="0"/>
              <a:t> za </a:t>
            </a:r>
            <a:r>
              <a:rPr lang="en-US" sz="1400" dirty="0" err="1"/>
              <a:t>sve</a:t>
            </a:r>
            <a:r>
              <a:rPr lang="en-US" sz="1400" dirty="0"/>
              <a:t> </a:t>
            </a:r>
            <a:r>
              <a:rPr lang="en-US" sz="1400" dirty="0" err="1"/>
              <a:t>odredišne</a:t>
            </a:r>
            <a:r>
              <a:rPr lang="en-US" sz="1400" dirty="0"/>
              <a:t> </a:t>
            </a:r>
            <a:r>
              <a:rPr lang="en-US" sz="1400" dirty="0" err="1"/>
              <a:t>blokove</a:t>
            </a:r>
            <a:r>
              <a:rPr lang="en-US" sz="1400" dirty="0"/>
              <a:t> tog </a:t>
            </a:r>
            <a:r>
              <a:rPr lang="en-US" sz="1400" dirty="0" err="1"/>
              <a:t>signala</a:t>
            </a:r>
            <a:endParaRPr lang="en-US" dirty="0" err="1">
              <a:cs typeface="Arial"/>
            </a:endParaRPr>
          </a:p>
          <a:p>
            <a:endParaRPr lang="en-US" sz="1400"/>
          </a:p>
          <a:p>
            <a:r>
              <a:rPr lang="en-US" sz="1400" dirty="0" err="1"/>
              <a:t>Ukoliko</a:t>
            </a:r>
            <a:r>
              <a:rPr lang="en-US" sz="1400" dirty="0"/>
              <a:t> </a:t>
            </a:r>
            <a:r>
              <a:rPr lang="en-US" sz="1400" dirty="0" err="1"/>
              <a:t>ovi</a:t>
            </a:r>
            <a:r>
              <a:rPr lang="en-US" sz="1400" dirty="0"/>
              <a:t> </a:t>
            </a:r>
            <a:r>
              <a:rPr lang="en-US" sz="1400" dirty="0" err="1"/>
              <a:t>blokovi</a:t>
            </a:r>
            <a:r>
              <a:rPr lang="en-US" sz="1400" dirty="0"/>
              <a:t> </a:t>
            </a:r>
            <a:r>
              <a:rPr lang="en-US" sz="1400" dirty="0" err="1"/>
              <a:t>ažuriraju</a:t>
            </a:r>
            <a:r>
              <a:rPr lang="en-US" sz="1400" dirty="0"/>
              <a:t> </a:t>
            </a:r>
            <a:r>
              <a:rPr lang="en-US" sz="1400" dirty="0" err="1"/>
              <a:t>svoje</a:t>
            </a:r>
            <a:r>
              <a:rPr lang="en-US" sz="1400" dirty="0"/>
              <a:t> </a:t>
            </a:r>
            <a:r>
              <a:rPr lang="en-US" sz="1400" dirty="0" err="1"/>
              <a:t>izlazne</a:t>
            </a:r>
            <a:r>
              <a:rPr lang="en-US" sz="1400" dirty="0"/>
              <a:t> </a:t>
            </a:r>
            <a:r>
              <a:rPr lang="en-US" sz="1400" dirty="0" err="1"/>
              <a:t>signale</a:t>
            </a:r>
            <a:r>
              <a:rPr lang="en-US" sz="1400" dirty="0"/>
              <a:t>, </a:t>
            </a:r>
            <a:r>
              <a:rPr lang="en-US" sz="1400" dirty="0" err="1"/>
              <a:t>promene</a:t>
            </a:r>
            <a:r>
              <a:rPr lang="en-US" sz="1400" dirty="0"/>
              <a:t> se </a:t>
            </a:r>
            <a:r>
              <a:rPr lang="en-US" sz="1400" dirty="0" err="1"/>
              <a:t>dalje</a:t>
            </a:r>
            <a:r>
              <a:rPr lang="en-US" sz="1400" dirty="0"/>
              <a:t> </a:t>
            </a:r>
            <a:r>
              <a:rPr lang="en-US" sz="1400" dirty="0" err="1"/>
              <a:t>propagiraju</a:t>
            </a:r>
            <a:r>
              <a:rPr lang="en-US" sz="1400" dirty="0"/>
              <a:t> </a:t>
            </a:r>
            <a:r>
              <a:rPr lang="en-US" sz="1400" dirty="0" err="1"/>
              <a:t>na</a:t>
            </a:r>
            <a:r>
              <a:rPr lang="en-US" sz="1400" dirty="0"/>
              <a:t> </a:t>
            </a:r>
            <a:r>
              <a:rPr lang="en-US" sz="1400" dirty="0" err="1"/>
              <a:t>isti</a:t>
            </a:r>
            <a:r>
              <a:rPr lang="en-US" sz="1400" dirty="0"/>
              <a:t> </a:t>
            </a:r>
            <a:r>
              <a:rPr lang="en-US" sz="1400" dirty="0" err="1"/>
              <a:t>način</a:t>
            </a:r>
            <a:endParaRPr lang="en-US" dirty="0" err="1">
              <a:cs typeface="Arial"/>
            </a:endParaRPr>
          </a:p>
          <a:p>
            <a:endParaRPr lang="en-US" sz="1400"/>
          </a:p>
          <a:p>
            <a:r>
              <a:rPr lang="en-US" sz="1400" dirty="0" err="1"/>
              <a:t>Dakle</a:t>
            </a:r>
            <a:r>
              <a:rPr lang="en-US" sz="1400" dirty="0"/>
              <a:t>, </a:t>
            </a:r>
            <a:r>
              <a:rPr lang="en-US" sz="1400" dirty="0" err="1"/>
              <a:t>dva</a:t>
            </a:r>
            <a:r>
              <a:rPr lang="en-US" sz="1400" dirty="0"/>
              <a:t> </a:t>
            </a:r>
            <a:r>
              <a:rPr lang="en-US" sz="1400" dirty="0" err="1"/>
              <a:t>ključna</a:t>
            </a:r>
            <a:r>
              <a:rPr lang="en-US" sz="1400" dirty="0"/>
              <a:t> </a:t>
            </a:r>
            <a:r>
              <a:rPr lang="en-US" sz="1400" dirty="0" err="1"/>
              <a:t>aspekta</a:t>
            </a:r>
            <a:r>
              <a:rPr lang="en-US" sz="1400" dirty="0"/>
              <a:t> </a:t>
            </a:r>
            <a:r>
              <a:rPr lang="en-US" sz="1400" dirty="0" err="1"/>
              <a:t>pristupa</a:t>
            </a:r>
            <a:r>
              <a:rPr lang="en-US" sz="1400" dirty="0"/>
              <a:t> </a:t>
            </a:r>
            <a:r>
              <a:rPr lang="en-US" sz="1400" dirty="0" err="1"/>
              <a:t>simulacije</a:t>
            </a:r>
            <a:r>
              <a:rPr lang="en-US" sz="1400" dirty="0"/>
              <a:t> </a:t>
            </a:r>
            <a:r>
              <a:rPr lang="en-US" sz="1400" dirty="0" err="1"/>
              <a:t>vođene</a:t>
            </a:r>
            <a:r>
              <a:rPr lang="en-US" sz="1400" dirty="0"/>
              <a:t> </a:t>
            </a:r>
            <a:r>
              <a:rPr lang="en-US" sz="1400" dirty="0" err="1"/>
              <a:t>događajima</a:t>
            </a:r>
            <a:r>
              <a:rPr lang="en-US" sz="1400" dirty="0"/>
              <a:t> </a:t>
            </a:r>
            <a:r>
              <a:rPr lang="en-US" sz="1400" dirty="0" err="1"/>
              <a:t>su</a:t>
            </a:r>
            <a:r>
              <a:rPr lang="en-US" sz="1400" dirty="0"/>
              <a:t>: </a:t>
            </a:r>
            <a:endParaRPr lang="en-US" sz="1400" dirty="0">
              <a:cs typeface="Arial"/>
            </a:endParaRPr>
          </a:p>
          <a:p>
            <a:pPr lvl="1" indent="-188595">
              <a:buFont typeface="Courier New" panose="05000000000000000000" pitchFamily="2" charset="2"/>
              <a:buChar char="o"/>
            </a:pPr>
            <a:r>
              <a:rPr lang="en-US" sz="1200" dirty="0" err="1"/>
              <a:t>Evaluiraj</a:t>
            </a:r>
            <a:r>
              <a:rPr lang="en-US" sz="1200" dirty="0"/>
              <a:t> </a:t>
            </a:r>
            <a:r>
              <a:rPr lang="en-US" sz="1200" dirty="0" err="1"/>
              <a:t>ponašanje</a:t>
            </a:r>
            <a:r>
              <a:rPr lang="en-US" sz="1200" dirty="0"/>
              <a:t> </a:t>
            </a:r>
            <a:r>
              <a:rPr lang="en-US" sz="1200" dirty="0" err="1"/>
              <a:t>modela</a:t>
            </a:r>
            <a:r>
              <a:rPr lang="en-US" sz="1200" dirty="0"/>
              <a:t> </a:t>
            </a:r>
            <a:r>
              <a:rPr lang="en-US" sz="1200" dirty="0" err="1"/>
              <a:t>samo</a:t>
            </a:r>
            <a:r>
              <a:rPr lang="en-US" sz="1200" dirty="0"/>
              <a:t> u </a:t>
            </a:r>
            <a:r>
              <a:rPr lang="en-US" sz="1200" dirty="0" err="1"/>
              <a:t>trenucima</a:t>
            </a:r>
            <a:r>
              <a:rPr lang="en-US" sz="1200" dirty="0"/>
              <a:t> u </a:t>
            </a:r>
            <a:r>
              <a:rPr lang="en-US" sz="1200" dirty="0" err="1"/>
              <a:t>kojima</a:t>
            </a:r>
            <a:r>
              <a:rPr lang="en-US" sz="1200" dirty="0"/>
              <a:t> </a:t>
            </a:r>
            <a:r>
              <a:rPr lang="en-US" sz="1200" dirty="0" err="1"/>
              <a:t>su</a:t>
            </a:r>
            <a:r>
              <a:rPr lang="en-US" sz="1200" dirty="0"/>
              <a:t> </a:t>
            </a:r>
            <a:r>
              <a:rPr lang="en-US" sz="1200" dirty="0" err="1"/>
              <a:t>zakazani</a:t>
            </a:r>
            <a:r>
              <a:rPr lang="en-US" sz="1200" dirty="0"/>
              <a:t> </a:t>
            </a:r>
            <a:r>
              <a:rPr lang="en-US" sz="1200" dirty="0" err="1"/>
              <a:t>događaji</a:t>
            </a:r>
            <a:endParaRPr lang="en-US" sz="1200" dirty="0">
              <a:cs typeface="Arial"/>
            </a:endParaRPr>
          </a:p>
          <a:p>
            <a:pPr lvl="1" indent="-188595">
              <a:buFont typeface="Courier New" panose="05000000000000000000" pitchFamily="2" charset="2"/>
              <a:buChar char="o"/>
            </a:pPr>
            <a:r>
              <a:rPr lang="en-US" sz="1200" dirty="0" err="1"/>
              <a:t>Evaluiraj</a:t>
            </a:r>
            <a:r>
              <a:rPr lang="en-US" sz="1200" dirty="0"/>
              <a:t> </a:t>
            </a:r>
            <a:r>
              <a:rPr lang="en-US" sz="1200" dirty="0" err="1"/>
              <a:t>ponašanje</a:t>
            </a:r>
            <a:r>
              <a:rPr lang="en-US" sz="1200" dirty="0"/>
              <a:t> </a:t>
            </a:r>
            <a:r>
              <a:rPr lang="en-US" sz="1200" dirty="0" err="1"/>
              <a:t>samo</a:t>
            </a:r>
            <a:r>
              <a:rPr lang="en-US" sz="1200" dirty="0"/>
              <a:t> </a:t>
            </a:r>
            <a:r>
              <a:rPr lang="en-US" sz="1200" dirty="0" err="1"/>
              <a:t>onih</a:t>
            </a:r>
            <a:r>
              <a:rPr lang="en-US" sz="1200" dirty="0"/>
              <a:t> </a:t>
            </a:r>
            <a:r>
              <a:rPr lang="en-US" sz="1200" dirty="0" err="1"/>
              <a:t>blokova</a:t>
            </a:r>
            <a:r>
              <a:rPr lang="en-US" sz="1200" dirty="0"/>
              <a:t> </a:t>
            </a:r>
            <a:r>
              <a:rPr lang="en-US" sz="1200" dirty="0" err="1"/>
              <a:t>ili</a:t>
            </a:r>
            <a:r>
              <a:rPr lang="en-US" sz="1200" dirty="0"/>
              <a:t> </a:t>
            </a:r>
            <a:r>
              <a:rPr lang="en-US" sz="1200" dirty="0" err="1"/>
              <a:t>signala</a:t>
            </a:r>
            <a:r>
              <a:rPr lang="en-US" sz="1200" dirty="0"/>
              <a:t> za </a:t>
            </a:r>
            <a:r>
              <a:rPr lang="en-US" sz="1200" dirty="0" err="1"/>
              <a:t>koje</a:t>
            </a:r>
            <a:r>
              <a:rPr lang="en-US" sz="1200" dirty="0"/>
              <a:t> </a:t>
            </a:r>
            <a:r>
              <a:rPr lang="en-US" sz="1200" dirty="0" err="1"/>
              <a:t>postoje</a:t>
            </a:r>
            <a:r>
              <a:rPr lang="en-US" sz="1200" dirty="0"/>
              <a:t> </a:t>
            </a:r>
            <a:r>
              <a:rPr lang="en-US" sz="1200" dirty="0" err="1"/>
              <a:t>zakazani</a:t>
            </a:r>
            <a:r>
              <a:rPr lang="en-US" sz="1200" dirty="0"/>
              <a:t> </a:t>
            </a:r>
            <a:r>
              <a:rPr lang="en-US" sz="1200" dirty="0" err="1"/>
              <a:t>događaji</a:t>
            </a:r>
            <a:endParaRPr lang="en-US" sz="1200" dirty="0" err="1">
              <a:cs typeface="Arial"/>
            </a:endParaRPr>
          </a:p>
          <a:p>
            <a:endParaRPr lang="en-US" sz="1400"/>
          </a:p>
          <a:p>
            <a:r>
              <a:rPr lang="en-US" sz="1400" dirty="0" err="1"/>
              <a:t>Očigledno</a:t>
            </a:r>
            <a:r>
              <a:rPr lang="en-US" sz="1400" dirty="0"/>
              <a:t> je da je </a:t>
            </a:r>
            <a:r>
              <a:rPr lang="en-US" sz="1400" dirty="0" err="1"/>
              <a:t>simulacija</a:t>
            </a:r>
            <a:r>
              <a:rPr lang="en-US" sz="1400" dirty="0"/>
              <a:t> </a:t>
            </a:r>
            <a:r>
              <a:rPr lang="en-US" sz="1400" dirty="0" err="1"/>
              <a:t>vođena</a:t>
            </a:r>
            <a:r>
              <a:rPr lang="en-US" sz="1400" dirty="0"/>
              <a:t> </a:t>
            </a:r>
            <a:r>
              <a:rPr lang="en-US" sz="1400" dirty="0" err="1"/>
              <a:t>događajima</a:t>
            </a:r>
            <a:r>
              <a:rPr lang="en-US" sz="1400" dirty="0"/>
              <a:t> </a:t>
            </a:r>
            <a:r>
              <a:rPr lang="en-US" sz="1400" dirty="0" err="1"/>
              <a:t>veoma</a:t>
            </a:r>
            <a:r>
              <a:rPr lang="en-US" sz="1400" dirty="0"/>
              <a:t> </a:t>
            </a:r>
            <a:r>
              <a:rPr lang="en-US" sz="1400" dirty="0" err="1"/>
              <a:t>efikasna</a:t>
            </a:r>
            <a:r>
              <a:rPr lang="en-US" sz="1400" dirty="0"/>
              <a:t>, </a:t>
            </a:r>
            <a:r>
              <a:rPr lang="en-US" sz="1400" dirty="0" err="1"/>
              <a:t>jer</a:t>
            </a:r>
            <a:r>
              <a:rPr lang="en-US" sz="1400" dirty="0"/>
              <a:t> ova </a:t>
            </a:r>
            <a:r>
              <a:rPr lang="en-US" sz="1400" dirty="0" err="1"/>
              <a:t>strategija</a:t>
            </a:r>
            <a:r>
              <a:rPr lang="en-US" sz="1400" dirty="0"/>
              <a:t> </a:t>
            </a:r>
            <a:r>
              <a:rPr lang="en-US" sz="1400" dirty="0" err="1"/>
              <a:t>podrazumeva</a:t>
            </a:r>
            <a:r>
              <a:rPr lang="en-US" sz="1400" dirty="0"/>
              <a:t> da simulator </a:t>
            </a:r>
            <a:r>
              <a:rPr lang="en-US" sz="1400" dirty="0" err="1"/>
              <a:t>obavlja</a:t>
            </a:r>
            <a:r>
              <a:rPr lang="en-US" sz="1400" dirty="0"/>
              <a:t> </a:t>
            </a:r>
            <a:r>
              <a:rPr lang="en-US" sz="1400" dirty="0" err="1"/>
              <a:t>samo</a:t>
            </a:r>
            <a:r>
              <a:rPr lang="en-US" sz="1400" dirty="0"/>
              <a:t> </a:t>
            </a:r>
            <a:r>
              <a:rPr lang="en-US" sz="1400" dirty="0" err="1"/>
              <a:t>onaj</a:t>
            </a:r>
            <a:r>
              <a:rPr lang="en-US" sz="1400" dirty="0"/>
              <a:t> </a:t>
            </a:r>
            <a:r>
              <a:rPr lang="en-US" sz="1400" dirty="0" err="1"/>
              <a:t>posao</a:t>
            </a:r>
            <a:r>
              <a:rPr lang="en-US" sz="1400" dirty="0"/>
              <a:t> koji je </a:t>
            </a:r>
            <a:r>
              <a:rPr lang="en-US" sz="1400" dirty="0" err="1"/>
              <a:t>neophodan</a:t>
            </a:r>
            <a:r>
              <a:rPr lang="en-US" sz="1400" dirty="0"/>
              <a:t> za </a:t>
            </a:r>
            <a:r>
              <a:rPr lang="en-US" sz="1400" dirty="0" err="1"/>
              <a:t>evaluaciju</a:t>
            </a:r>
            <a:r>
              <a:rPr lang="en-US" sz="1400" dirty="0"/>
              <a:t> </a:t>
            </a:r>
            <a:r>
              <a:rPr lang="en-US" sz="1400" dirty="0" err="1"/>
              <a:t>promena</a:t>
            </a:r>
            <a:r>
              <a:rPr lang="en-US" sz="1400" dirty="0"/>
              <a:t> u </a:t>
            </a:r>
            <a:r>
              <a:rPr lang="en-US" sz="1400" dirty="0" err="1"/>
              <a:t>modelu</a:t>
            </a:r>
            <a:endParaRPr lang="en-US" dirty="0">
              <a:cs typeface="Arial"/>
            </a:endParaRPr>
          </a:p>
          <a:p>
            <a:endParaRPr lang="en-US" sz="1400"/>
          </a:p>
          <a:p>
            <a:r>
              <a:rPr lang="en-US" sz="1400" dirty="0" err="1"/>
              <a:t>Suvišna</a:t>
            </a:r>
            <a:r>
              <a:rPr lang="en-US" sz="1400" dirty="0"/>
              <a:t> </a:t>
            </a:r>
            <a:r>
              <a:rPr lang="en-US" sz="1400" dirty="0" err="1"/>
              <a:t>izračunavanja</a:t>
            </a:r>
            <a:r>
              <a:rPr lang="en-US" sz="1400" dirty="0"/>
              <a:t> se ne </a:t>
            </a:r>
            <a:r>
              <a:rPr lang="en-US" sz="1400" dirty="0" err="1"/>
              <a:t>izvršavaju</a:t>
            </a:r>
            <a:endParaRPr lang="en-US" dirty="0" err="1">
              <a:cs typeface="Arial"/>
            </a:endParaRPr>
          </a:p>
          <a:p>
            <a:endParaRPr lang="en-US" altLang="en-US" sz="1400">
              <a:cs typeface="Arial"/>
            </a:endParaRPr>
          </a:p>
        </p:txBody>
      </p:sp>
    </p:spTree>
  </p:cSld>
  <p:clrMapOvr>
    <a:masterClrMapping/>
  </p:clrMapOvr>
  <p:transitio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5">
            <a:extLst>
              <a:ext uri="{FF2B5EF4-FFF2-40B4-BE49-F238E27FC236}">
                <a16:creationId xmlns:a16="http://schemas.microsoft.com/office/drawing/2014/main" id="{F48F90C4-831A-09C3-2B69-ED0BC86F0621}"/>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7A52AE-728B-4D49-BA04-4A6B12C9654D}" type="slidenum">
              <a:rPr lang="de-DE" altLang="en-US">
                <a:solidFill>
                  <a:schemeClr val="bg1"/>
                </a:solidFill>
              </a:rPr>
              <a:pPr/>
              <a:t>23</a:t>
            </a:fld>
            <a:endParaRPr lang="de-DE" altLang="en-US">
              <a:solidFill>
                <a:schemeClr val="bg1"/>
              </a:solidFill>
            </a:endParaRPr>
          </a:p>
        </p:txBody>
      </p:sp>
      <p:sp>
        <p:nvSpPr>
          <p:cNvPr id="25603" name="Rectangle 2">
            <a:extLst>
              <a:ext uri="{FF2B5EF4-FFF2-40B4-BE49-F238E27FC236}">
                <a16:creationId xmlns:a16="http://schemas.microsoft.com/office/drawing/2014/main" id="{0B7A4D74-28D8-7623-5A26-6265D097931C}"/>
              </a:ext>
            </a:extLst>
          </p:cNvPr>
          <p:cNvSpPr>
            <a:spLocks noGrp="1" noChangeArrowheads="1"/>
          </p:cNvSpPr>
          <p:nvPr>
            <p:ph type="title"/>
          </p:nvPr>
        </p:nvSpPr>
        <p:spPr/>
        <p:txBody>
          <a:bodyPr/>
          <a:lstStyle/>
          <a:p>
            <a:r>
              <a:rPr lang="en-US" sz="2400"/>
              <a:t> </a:t>
            </a:r>
            <a:r>
              <a:rPr lang="en-US" sz="2400" err="1"/>
              <a:t>Skica</a:t>
            </a:r>
            <a:r>
              <a:rPr lang="en-US" sz="2400"/>
              <a:t> </a:t>
            </a:r>
            <a:r>
              <a:rPr lang="en-US" sz="2400" err="1"/>
              <a:t>implementacije</a:t>
            </a:r>
            <a:r>
              <a:rPr lang="en-US" sz="2400"/>
              <a:t> </a:t>
            </a:r>
            <a:r>
              <a:rPr lang="en-US" sz="2400" err="1"/>
              <a:t>simulatora</a:t>
            </a:r>
            <a:r>
              <a:rPr lang="en-US" sz="2400"/>
              <a:t> </a:t>
            </a:r>
            <a:r>
              <a:rPr lang="en-US" sz="2400" err="1"/>
              <a:t>vođenog</a:t>
            </a:r>
            <a:r>
              <a:rPr lang="en-US" sz="2400"/>
              <a:t> </a:t>
            </a:r>
            <a:r>
              <a:rPr lang="en-US" sz="2400" err="1"/>
              <a:t>događajima</a:t>
            </a:r>
            <a:r>
              <a:rPr lang="en-US" altLang="en-US" sz="2400"/>
              <a:t> I</a:t>
            </a:r>
            <a:endParaRPr lang="en-US"/>
          </a:p>
        </p:txBody>
      </p:sp>
      <p:sp>
        <p:nvSpPr>
          <p:cNvPr id="25604" name="Rectangle 4">
            <a:extLst>
              <a:ext uri="{FF2B5EF4-FFF2-40B4-BE49-F238E27FC236}">
                <a16:creationId xmlns:a16="http://schemas.microsoft.com/office/drawing/2014/main" id="{25215F90-64C4-7FDE-F327-2E5F5027E9FD}"/>
              </a:ext>
            </a:extLst>
          </p:cNvPr>
          <p:cNvSpPr>
            <a:spLocks noGrp="1" noChangeArrowheads="1"/>
          </p:cNvSpPr>
          <p:nvPr>
            <p:ph type="body" sz="half" idx="1"/>
          </p:nvPr>
        </p:nvSpPr>
        <p:spPr/>
        <p:txBody>
          <a:bodyPr/>
          <a:lstStyle/>
          <a:p>
            <a:r>
              <a:rPr lang="en-US" altLang="en-US" sz="1400"/>
              <a:t>Simulator mora da </a:t>
            </a:r>
            <a:r>
              <a:rPr lang="en-US" altLang="en-US" sz="1400" err="1"/>
              <a:t>održava</a:t>
            </a:r>
            <a:r>
              <a:rPr lang="en-US" altLang="en-US" sz="1400"/>
              <a:t> </a:t>
            </a:r>
            <a:r>
              <a:rPr lang="en-US" altLang="en-US" sz="1400" err="1"/>
              <a:t>strukture</a:t>
            </a:r>
            <a:r>
              <a:rPr lang="en-US" altLang="en-US" sz="1400"/>
              <a:t> </a:t>
            </a:r>
            <a:r>
              <a:rPr lang="en-US" altLang="en-US" sz="1400" err="1"/>
              <a:t>podataka</a:t>
            </a:r>
            <a:r>
              <a:rPr lang="en-US" altLang="en-US" sz="1400"/>
              <a:t> </a:t>
            </a:r>
            <a:r>
              <a:rPr lang="en-US" altLang="en-US" sz="1400" err="1"/>
              <a:t>koje</a:t>
            </a:r>
            <a:r>
              <a:rPr lang="en-US" altLang="en-US" sz="1400"/>
              <a:t> </a:t>
            </a:r>
            <a:r>
              <a:rPr lang="en-US" altLang="en-US" sz="1400" err="1"/>
              <a:t>predstavljaju</a:t>
            </a:r>
            <a:r>
              <a:rPr lang="en-US" altLang="en-US" sz="1400"/>
              <a:t> </a:t>
            </a:r>
            <a:r>
              <a:rPr lang="en-US" altLang="en-US" sz="1400" err="1"/>
              <a:t>mrežu</a:t>
            </a:r>
            <a:r>
              <a:rPr lang="en-US" altLang="en-US" sz="1400"/>
              <a:t> </a:t>
            </a:r>
            <a:r>
              <a:rPr lang="en-US" altLang="en-US" sz="1400" err="1"/>
              <a:t>modela</a:t>
            </a:r>
            <a:r>
              <a:rPr lang="en-US" altLang="en-US" sz="1400"/>
              <a:t>, </a:t>
            </a:r>
            <a:r>
              <a:rPr lang="en-US" altLang="en-US" sz="1400" err="1"/>
              <a:t>topologiju</a:t>
            </a:r>
            <a:r>
              <a:rPr lang="en-US" altLang="en-US" sz="1400"/>
              <a:t> </a:t>
            </a:r>
            <a:r>
              <a:rPr lang="en-US" altLang="en-US" sz="1400" err="1"/>
              <a:t>njegovih</a:t>
            </a:r>
            <a:r>
              <a:rPr lang="en-US" altLang="en-US" sz="1400"/>
              <a:t> </a:t>
            </a:r>
            <a:r>
              <a:rPr lang="en-US" altLang="en-US" sz="1400" err="1"/>
              <a:t>međuveza</a:t>
            </a:r>
            <a:r>
              <a:rPr lang="en-US" altLang="en-US" sz="1400"/>
              <a:t> </a:t>
            </a:r>
            <a:r>
              <a:rPr lang="en-US" altLang="en-US" sz="1400" err="1"/>
              <a:t>i</a:t>
            </a:r>
            <a:r>
              <a:rPr lang="en-US" altLang="en-US" sz="1400"/>
              <a:t> </a:t>
            </a:r>
            <a:r>
              <a:rPr lang="en-US" altLang="en-US" sz="1400" err="1"/>
              <a:t>trenutno</a:t>
            </a:r>
            <a:r>
              <a:rPr lang="en-US" altLang="en-US" sz="1400"/>
              <a:t> </a:t>
            </a:r>
            <a:r>
              <a:rPr lang="en-US" altLang="en-US" sz="1400" err="1"/>
              <a:t>stanje</a:t>
            </a:r>
            <a:r>
              <a:rPr lang="en-US" altLang="en-US" sz="1400"/>
              <a:t> </a:t>
            </a:r>
            <a:r>
              <a:rPr lang="en-US" altLang="en-US" sz="1400" err="1"/>
              <a:t>modela</a:t>
            </a:r>
            <a:r>
              <a:rPr lang="en-US" altLang="en-US" sz="1400"/>
              <a:t> (</a:t>
            </a:r>
            <a:r>
              <a:rPr lang="en-US" altLang="en-US" sz="1400" err="1"/>
              <a:t>gornja</a:t>
            </a:r>
            <a:r>
              <a:rPr lang="en-US" altLang="en-US" sz="1400"/>
              <a:t> </a:t>
            </a:r>
            <a:r>
              <a:rPr lang="en-US" altLang="en-US" sz="1400" err="1"/>
              <a:t>slika</a:t>
            </a:r>
            <a:r>
              <a:rPr lang="en-US" altLang="en-US" sz="1400"/>
              <a:t>)</a:t>
            </a:r>
            <a:endParaRPr lang="en-US"/>
          </a:p>
          <a:p>
            <a:r>
              <a:rPr lang="en-US" sz="1400" err="1">
                <a:cs typeface="Arial"/>
              </a:rPr>
              <a:t>Konceptualni</a:t>
            </a:r>
            <a:r>
              <a:rPr lang="en-US" sz="1400">
                <a:cs typeface="Arial"/>
              </a:rPr>
              <a:t> </a:t>
            </a:r>
            <a:r>
              <a:rPr lang="en-US" sz="1400" err="1">
                <a:cs typeface="Arial"/>
              </a:rPr>
              <a:t>dijagram</a:t>
            </a:r>
            <a:r>
              <a:rPr lang="en-US" sz="1400">
                <a:cs typeface="Arial"/>
              </a:rPr>
              <a:t> </a:t>
            </a:r>
            <a:r>
              <a:rPr lang="en-US" sz="1400" err="1">
                <a:cs typeface="Arial"/>
              </a:rPr>
              <a:t>centralne</a:t>
            </a:r>
            <a:r>
              <a:rPr lang="en-US" sz="1400">
                <a:cs typeface="Arial"/>
              </a:rPr>
              <a:t> </a:t>
            </a:r>
            <a:r>
              <a:rPr lang="en-US" sz="1400" err="1">
                <a:cs typeface="Arial"/>
              </a:rPr>
              <a:t>strukture</a:t>
            </a:r>
            <a:r>
              <a:rPr lang="en-US" sz="1400">
                <a:cs typeface="Arial"/>
              </a:rPr>
              <a:t> </a:t>
            </a:r>
            <a:r>
              <a:rPr lang="en-US" sz="1400" err="1">
                <a:cs typeface="Arial"/>
              </a:rPr>
              <a:t>podataka</a:t>
            </a:r>
            <a:r>
              <a:rPr lang="en-US" sz="1400">
                <a:cs typeface="Arial"/>
              </a:rPr>
              <a:t> za </a:t>
            </a:r>
            <a:r>
              <a:rPr lang="en-US" sz="1400" err="1">
                <a:cs typeface="Arial"/>
              </a:rPr>
              <a:t>zakazivanje</a:t>
            </a:r>
            <a:r>
              <a:rPr lang="en-US" sz="1400">
                <a:cs typeface="Arial"/>
              </a:rPr>
              <a:t>, </a:t>
            </a:r>
            <a:r>
              <a:rPr lang="en-US" sz="1400" err="1">
                <a:cs typeface="Arial"/>
              </a:rPr>
              <a:t>koja</a:t>
            </a:r>
            <a:r>
              <a:rPr lang="en-US" sz="1400">
                <a:cs typeface="Arial"/>
              </a:rPr>
              <a:t> se </a:t>
            </a:r>
            <a:r>
              <a:rPr lang="en-US" sz="1400" err="1">
                <a:cs typeface="Arial"/>
              </a:rPr>
              <a:t>nalazi</a:t>
            </a:r>
            <a:r>
              <a:rPr lang="en-US" sz="1400">
                <a:cs typeface="Arial"/>
              </a:rPr>
              <a:t> u </a:t>
            </a:r>
            <a:r>
              <a:rPr lang="en-US" sz="1400" err="1">
                <a:cs typeface="Arial"/>
              </a:rPr>
              <a:t>samom</a:t>
            </a:r>
            <a:r>
              <a:rPr lang="en-US" sz="1400">
                <a:cs typeface="Arial"/>
              </a:rPr>
              <a:t> </a:t>
            </a:r>
            <a:r>
              <a:rPr lang="en-US" sz="1400" err="1">
                <a:cs typeface="Arial"/>
              </a:rPr>
              <a:t>srcu</a:t>
            </a:r>
            <a:r>
              <a:rPr lang="en-US" sz="1400">
                <a:cs typeface="Arial"/>
              </a:rPr>
              <a:t> </a:t>
            </a:r>
            <a:r>
              <a:rPr lang="en-US" sz="1400" err="1">
                <a:cs typeface="Arial"/>
              </a:rPr>
              <a:t>kontrole</a:t>
            </a:r>
            <a:r>
              <a:rPr lang="en-US" sz="1400">
                <a:cs typeface="Arial"/>
              </a:rPr>
              <a:t> </a:t>
            </a:r>
            <a:r>
              <a:rPr lang="en-US" sz="1400" err="1">
                <a:cs typeface="Arial"/>
              </a:rPr>
              <a:t>izvršavanja</a:t>
            </a:r>
            <a:r>
              <a:rPr lang="en-US" sz="1400">
                <a:cs typeface="Arial"/>
              </a:rPr>
              <a:t> </a:t>
            </a:r>
            <a:r>
              <a:rPr lang="en-US" sz="1400" err="1">
                <a:cs typeface="Arial"/>
              </a:rPr>
              <a:t>simulatora</a:t>
            </a:r>
            <a:r>
              <a:rPr lang="en-US" sz="1400">
                <a:cs typeface="Arial"/>
              </a:rPr>
              <a:t> </a:t>
            </a:r>
            <a:r>
              <a:rPr lang="en-US" sz="1400" err="1">
                <a:cs typeface="Arial"/>
              </a:rPr>
              <a:t>vođenog</a:t>
            </a:r>
            <a:r>
              <a:rPr lang="en-US" sz="1400">
                <a:cs typeface="Arial"/>
              </a:rPr>
              <a:t> </a:t>
            </a:r>
            <a:r>
              <a:rPr lang="en-US" sz="1400" err="1">
                <a:cs typeface="Arial"/>
              </a:rPr>
              <a:t>događajima</a:t>
            </a:r>
            <a:r>
              <a:rPr lang="en-US" sz="1400">
                <a:cs typeface="Arial"/>
              </a:rPr>
              <a:t>, </a:t>
            </a:r>
            <a:r>
              <a:rPr lang="en-US" sz="1400" err="1">
                <a:cs typeface="Arial"/>
              </a:rPr>
              <a:t>prikazan</a:t>
            </a:r>
            <a:r>
              <a:rPr lang="en-US" sz="1400">
                <a:cs typeface="Arial"/>
              </a:rPr>
              <a:t> je </a:t>
            </a:r>
            <a:r>
              <a:rPr lang="en-US" sz="1400" err="1">
                <a:cs typeface="Arial"/>
              </a:rPr>
              <a:t>na</a:t>
            </a:r>
            <a:r>
              <a:rPr lang="en-US" sz="1400">
                <a:cs typeface="Arial"/>
              </a:rPr>
              <a:t> </a:t>
            </a:r>
            <a:r>
              <a:rPr lang="en-US" sz="1400" err="1">
                <a:cs typeface="Arial"/>
              </a:rPr>
              <a:t>donjoj</a:t>
            </a:r>
            <a:r>
              <a:rPr lang="en-US" sz="1400">
                <a:cs typeface="Arial"/>
              </a:rPr>
              <a:t> </a:t>
            </a:r>
            <a:r>
              <a:rPr lang="en-US" sz="1400" err="1">
                <a:cs typeface="Arial"/>
              </a:rPr>
              <a:t>slici</a:t>
            </a:r>
            <a:endParaRPr lang="en-US" err="1"/>
          </a:p>
          <a:p>
            <a:r>
              <a:rPr lang="en-US" sz="1400" err="1"/>
              <a:t>Svaki</a:t>
            </a:r>
            <a:r>
              <a:rPr lang="en-US" sz="1400"/>
              <a:t> </a:t>
            </a:r>
            <a:r>
              <a:rPr lang="en-US" sz="1400" err="1"/>
              <a:t>trenutak</a:t>
            </a:r>
            <a:r>
              <a:rPr lang="en-US" sz="1400"/>
              <a:t> </a:t>
            </a:r>
            <a:r>
              <a:rPr lang="en-US" sz="1400" err="1"/>
              <a:t>simulacionog</a:t>
            </a:r>
            <a:r>
              <a:rPr lang="en-US" sz="1400"/>
              <a:t> </a:t>
            </a:r>
            <a:r>
              <a:rPr lang="en-US" sz="1400" err="1"/>
              <a:t>vremena</a:t>
            </a:r>
            <a:r>
              <a:rPr lang="en-US" sz="1400"/>
              <a:t> za koji </a:t>
            </a:r>
            <a:r>
              <a:rPr lang="en-US" sz="1400" err="1"/>
              <a:t>postoje</a:t>
            </a:r>
            <a:r>
              <a:rPr lang="en-US" sz="1400"/>
              <a:t> </a:t>
            </a:r>
            <a:r>
              <a:rPr lang="en-US" sz="1400" err="1"/>
              <a:t>zakazani</a:t>
            </a:r>
            <a:r>
              <a:rPr lang="en-US" sz="1400"/>
              <a:t> </a:t>
            </a:r>
            <a:r>
              <a:rPr lang="en-US" sz="1400" err="1"/>
              <a:t>događaji</a:t>
            </a:r>
            <a:r>
              <a:rPr lang="en-US" sz="1400"/>
              <a:t> </a:t>
            </a:r>
            <a:r>
              <a:rPr lang="en-US" sz="1400" err="1"/>
              <a:t>poseduje</a:t>
            </a:r>
            <a:r>
              <a:rPr lang="en-US" sz="1400"/>
              <a:t> </a:t>
            </a:r>
            <a:r>
              <a:rPr lang="en-US" sz="1400" err="1"/>
              <a:t>povezanu</a:t>
            </a:r>
            <a:r>
              <a:rPr lang="en-US" sz="1400"/>
              <a:t> </a:t>
            </a:r>
            <a:r>
              <a:rPr lang="en-US" sz="1400" err="1"/>
              <a:t>listu</a:t>
            </a:r>
            <a:r>
              <a:rPr lang="en-US" sz="1400"/>
              <a:t> </a:t>
            </a:r>
            <a:r>
              <a:rPr lang="en-US" sz="1400" err="1"/>
              <a:t>zadataka</a:t>
            </a:r>
            <a:r>
              <a:rPr lang="en-US" sz="1400"/>
              <a:t> (</a:t>
            </a:r>
            <a:r>
              <a:rPr lang="en-US" sz="1400" i="1"/>
              <a:t>to-do list</a:t>
            </a:r>
            <a:r>
              <a:rPr lang="en-US" sz="1400"/>
              <a:t>) </a:t>
            </a:r>
            <a:r>
              <a:rPr lang="en-US" sz="1400" err="1"/>
              <a:t>koja</a:t>
            </a:r>
            <a:r>
              <a:rPr lang="en-US" sz="1400"/>
              <a:t> </a:t>
            </a:r>
            <a:r>
              <a:rPr lang="en-US" sz="1400" err="1"/>
              <a:t>sadrži</a:t>
            </a:r>
            <a:r>
              <a:rPr lang="en-US" sz="1400"/>
              <a:t> </a:t>
            </a:r>
            <a:r>
              <a:rPr lang="en-US" sz="1400" err="1"/>
              <a:t>informacije</a:t>
            </a:r>
            <a:r>
              <a:rPr lang="en-US" sz="1400"/>
              <a:t> </a:t>
            </a:r>
            <a:r>
              <a:rPr lang="en-US" sz="1400" err="1"/>
              <a:t>neophodne</a:t>
            </a:r>
            <a:r>
              <a:rPr lang="en-US" sz="1400"/>
              <a:t> </a:t>
            </a:r>
            <a:r>
              <a:rPr lang="en-US" sz="1400" err="1"/>
              <a:t>simulatoru</a:t>
            </a:r>
            <a:r>
              <a:rPr lang="en-US" sz="1400"/>
              <a:t> za </a:t>
            </a:r>
            <a:r>
              <a:rPr lang="en-US" sz="1400" err="1"/>
              <a:t>izvršavanje</a:t>
            </a:r>
            <a:r>
              <a:rPr lang="en-US" sz="1400"/>
              <a:t> </a:t>
            </a:r>
            <a:r>
              <a:rPr lang="en-US" sz="1400" err="1"/>
              <a:t>tih</a:t>
            </a:r>
            <a:r>
              <a:rPr lang="en-US" sz="1400"/>
              <a:t> </a:t>
            </a:r>
            <a:r>
              <a:rPr lang="en-US" sz="1400" err="1"/>
              <a:t>događaja</a:t>
            </a:r>
            <a:endParaRPr lang="en-US" err="1"/>
          </a:p>
          <a:p>
            <a:r>
              <a:rPr lang="en-US" sz="1400" err="1"/>
              <a:t>Svaka</a:t>
            </a:r>
            <a:r>
              <a:rPr lang="en-US" sz="1400"/>
              <a:t> </a:t>
            </a:r>
            <a:r>
              <a:rPr lang="en-US" sz="1400" err="1"/>
              <a:t>lista</a:t>
            </a:r>
            <a:r>
              <a:rPr lang="en-US" sz="1400"/>
              <a:t> </a:t>
            </a:r>
            <a:r>
              <a:rPr lang="en-US" sz="1400" err="1"/>
              <a:t>zadataka</a:t>
            </a:r>
            <a:r>
              <a:rPr lang="en-US" sz="1400"/>
              <a:t> je </a:t>
            </a:r>
            <a:r>
              <a:rPr lang="en-US" sz="1400" err="1"/>
              <a:t>vezana</a:t>
            </a:r>
            <a:r>
              <a:rPr lang="en-US" sz="1400"/>
              <a:t> za </a:t>
            </a:r>
            <a:r>
              <a:rPr lang="en-US" sz="1400" err="1"/>
              <a:t>specifičnu</a:t>
            </a:r>
            <a:r>
              <a:rPr lang="en-US" sz="1400"/>
              <a:t> </a:t>
            </a:r>
            <a:r>
              <a:rPr lang="en-US" sz="1400" err="1"/>
              <a:t>poziciju</a:t>
            </a:r>
            <a:r>
              <a:rPr lang="en-US" sz="1400"/>
              <a:t> </a:t>
            </a:r>
            <a:r>
              <a:rPr lang="en-US" sz="1400" err="1"/>
              <a:t>unutar</a:t>
            </a:r>
            <a:r>
              <a:rPr lang="en-US" sz="1400"/>
              <a:t> </a:t>
            </a:r>
            <a:r>
              <a:rPr lang="en-US" sz="1400" b="1" err="1"/>
              <a:t>vremenskog</a:t>
            </a:r>
            <a:r>
              <a:rPr lang="en-US" sz="1400" b="1"/>
              <a:t> </a:t>
            </a:r>
            <a:r>
              <a:rPr lang="en-US" sz="1400" b="1" err="1"/>
              <a:t>točka</a:t>
            </a:r>
            <a:r>
              <a:rPr lang="en-US" sz="1400"/>
              <a:t> (</a:t>
            </a:r>
            <a:r>
              <a:rPr lang="en-US" sz="1400" i="1"/>
              <a:t>time wheel</a:t>
            </a:r>
            <a:r>
              <a:rPr lang="en-US" sz="1400"/>
              <a:t>)</a:t>
            </a:r>
            <a:endParaRPr lang="en-US"/>
          </a:p>
          <a:p>
            <a:r>
              <a:rPr lang="en-US" sz="1400" err="1">
                <a:cs typeface="Arial"/>
              </a:rPr>
              <a:t>Vremenski</a:t>
            </a:r>
            <a:r>
              <a:rPr lang="en-US" sz="1400">
                <a:cs typeface="Arial"/>
              </a:rPr>
              <a:t> </a:t>
            </a:r>
            <a:r>
              <a:rPr lang="en-US" sz="1400" err="1">
                <a:cs typeface="Arial"/>
              </a:rPr>
              <a:t>točak</a:t>
            </a:r>
            <a:r>
              <a:rPr lang="en-US" sz="1400">
                <a:cs typeface="Arial"/>
              </a:rPr>
              <a:t> je </a:t>
            </a:r>
            <a:r>
              <a:rPr lang="en-US" sz="1400" err="1">
                <a:cs typeface="Arial"/>
              </a:rPr>
              <a:t>kružna</a:t>
            </a:r>
            <a:r>
              <a:rPr lang="en-US" sz="1400">
                <a:cs typeface="Arial"/>
              </a:rPr>
              <a:t> </a:t>
            </a:r>
            <a:r>
              <a:rPr lang="en-US" sz="1400" err="1">
                <a:cs typeface="Arial"/>
              </a:rPr>
              <a:t>povezana</a:t>
            </a:r>
            <a:r>
              <a:rPr lang="en-US" sz="1400">
                <a:cs typeface="Arial"/>
              </a:rPr>
              <a:t> </a:t>
            </a:r>
            <a:r>
              <a:rPr lang="en-US" sz="1400" err="1">
                <a:cs typeface="Arial"/>
              </a:rPr>
              <a:t>lista</a:t>
            </a:r>
            <a:r>
              <a:rPr lang="en-US" sz="1400">
                <a:cs typeface="Arial"/>
              </a:rPr>
              <a:t> u </a:t>
            </a:r>
            <a:r>
              <a:rPr lang="en-US" sz="1400" err="1">
                <a:cs typeface="Arial"/>
              </a:rPr>
              <a:t>kojoj</a:t>
            </a:r>
            <a:r>
              <a:rPr lang="en-US" sz="1400">
                <a:cs typeface="Arial"/>
              </a:rPr>
              <a:t> </a:t>
            </a:r>
            <a:r>
              <a:rPr lang="en-US" sz="1400" err="1">
                <a:cs typeface="Arial"/>
              </a:rPr>
              <a:t>svaki</a:t>
            </a:r>
            <a:r>
              <a:rPr lang="en-US" sz="1400">
                <a:cs typeface="Arial"/>
              </a:rPr>
              <a:t> </a:t>
            </a:r>
            <a:r>
              <a:rPr lang="en-US" sz="1400" err="1">
                <a:cs typeface="Arial"/>
              </a:rPr>
              <a:t>unos</a:t>
            </a:r>
            <a:r>
              <a:rPr lang="en-US" sz="1400">
                <a:cs typeface="Arial"/>
              </a:rPr>
              <a:t> </a:t>
            </a:r>
            <a:r>
              <a:rPr lang="en-US" sz="1400" err="1">
                <a:cs typeface="Arial"/>
              </a:rPr>
              <a:t>sadrži</a:t>
            </a:r>
            <a:r>
              <a:rPr lang="en-US" sz="1400">
                <a:cs typeface="Arial"/>
              </a:rPr>
              <a:t> </a:t>
            </a:r>
            <a:r>
              <a:rPr lang="en-US" sz="1400" err="1">
                <a:cs typeface="Arial"/>
              </a:rPr>
              <a:t>pokazivač</a:t>
            </a:r>
            <a:r>
              <a:rPr lang="en-US" sz="1400">
                <a:cs typeface="Arial"/>
              </a:rPr>
              <a:t> </a:t>
            </a:r>
            <a:r>
              <a:rPr lang="en-US" sz="1400" err="1">
                <a:cs typeface="Arial"/>
              </a:rPr>
              <a:t>na</a:t>
            </a:r>
            <a:r>
              <a:rPr lang="en-US" sz="1400">
                <a:cs typeface="Arial"/>
              </a:rPr>
              <a:t> </a:t>
            </a:r>
            <a:r>
              <a:rPr lang="en-US" sz="1400" err="1">
                <a:cs typeface="Arial"/>
              </a:rPr>
              <a:t>listu</a:t>
            </a:r>
            <a:r>
              <a:rPr lang="en-US" sz="1400">
                <a:cs typeface="Arial"/>
              </a:rPr>
              <a:t> </a:t>
            </a:r>
            <a:r>
              <a:rPr lang="en-US" sz="1400" err="1">
                <a:cs typeface="Arial"/>
              </a:rPr>
              <a:t>zadataka</a:t>
            </a:r>
            <a:r>
              <a:rPr lang="en-US" sz="1400">
                <a:cs typeface="Arial"/>
              </a:rPr>
              <a:t> za </a:t>
            </a:r>
            <a:r>
              <a:rPr lang="en-US" sz="1400" err="1">
                <a:cs typeface="Arial"/>
              </a:rPr>
              <a:t>dato</a:t>
            </a:r>
            <a:r>
              <a:rPr lang="en-US" sz="1400">
                <a:cs typeface="Arial"/>
              </a:rPr>
              <a:t> </a:t>
            </a:r>
            <a:r>
              <a:rPr lang="en-US" sz="1400" err="1">
                <a:cs typeface="Arial"/>
              </a:rPr>
              <a:t>simulaciono</a:t>
            </a:r>
            <a:r>
              <a:rPr lang="en-US" sz="1400">
                <a:cs typeface="Arial"/>
              </a:rPr>
              <a:t> </a:t>
            </a:r>
            <a:r>
              <a:rPr lang="en-US" sz="1400" err="1">
                <a:cs typeface="Arial"/>
              </a:rPr>
              <a:t>vreme</a:t>
            </a:r>
            <a:r>
              <a:rPr lang="en-US" sz="1400">
                <a:cs typeface="Arial"/>
              </a:rPr>
              <a:t> u </a:t>
            </a:r>
            <a:r>
              <a:rPr lang="en-US" sz="1400" err="1">
                <a:cs typeface="Arial"/>
              </a:rPr>
              <a:t>kojem</a:t>
            </a:r>
            <a:r>
              <a:rPr lang="en-US" sz="1400">
                <a:cs typeface="Arial"/>
              </a:rPr>
              <a:t> je </a:t>
            </a:r>
            <a:r>
              <a:rPr lang="en-US" sz="1400" err="1">
                <a:cs typeface="Arial"/>
              </a:rPr>
              <a:t>zakazana</a:t>
            </a:r>
            <a:r>
              <a:rPr lang="en-US" sz="1400">
                <a:cs typeface="Arial"/>
              </a:rPr>
              <a:t> </a:t>
            </a:r>
            <a:r>
              <a:rPr lang="en-US" sz="1400" err="1">
                <a:cs typeface="Arial"/>
              </a:rPr>
              <a:t>aktivnost</a:t>
            </a:r>
            <a:endParaRPr lang="en-US" err="1"/>
          </a:p>
          <a:p>
            <a:r>
              <a:rPr lang="en-US" sz="1400" err="1"/>
              <a:t>Podatak</a:t>
            </a:r>
            <a:r>
              <a:rPr lang="en-US" sz="1400"/>
              <a:t> </a:t>
            </a:r>
            <a:r>
              <a:rPr lang="en-US" sz="1400" i="1" err="1"/>
              <a:t>current_model_time</a:t>
            </a:r>
            <a:r>
              <a:rPr lang="en-US" sz="1400" i="1"/>
              <a:t> </a:t>
            </a:r>
            <a:r>
              <a:rPr lang="en-US" sz="1400" err="1"/>
              <a:t>jednostavno</a:t>
            </a:r>
            <a:r>
              <a:rPr lang="en-US" sz="1400"/>
              <a:t> </a:t>
            </a:r>
            <a:r>
              <a:rPr lang="en-US" sz="1400" err="1"/>
              <a:t>označava</a:t>
            </a:r>
            <a:r>
              <a:rPr lang="en-US" sz="1400"/>
              <a:t> </a:t>
            </a:r>
            <a:r>
              <a:rPr lang="en-US" sz="1400" err="1"/>
              <a:t>početak</a:t>
            </a:r>
            <a:r>
              <a:rPr lang="en-US" sz="1400"/>
              <a:t> </a:t>
            </a:r>
            <a:r>
              <a:rPr lang="en-US" sz="1400" err="1"/>
              <a:t>liste</a:t>
            </a:r>
            <a:r>
              <a:rPr lang="en-US" sz="1400"/>
              <a:t> </a:t>
            </a:r>
            <a:r>
              <a:rPr lang="en-US" sz="1400" err="1"/>
              <a:t>unutar</a:t>
            </a:r>
            <a:r>
              <a:rPr lang="en-US" sz="1400"/>
              <a:t> </a:t>
            </a:r>
            <a:r>
              <a:rPr lang="en-US" sz="1400" err="1"/>
              <a:t>vremenskog</a:t>
            </a:r>
            <a:r>
              <a:rPr lang="en-US" sz="1400"/>
              <a:t> </a:t>
            </a:r>
            <a:r>
              <a:rPr lang="en-US" sz="1400" err="1"/>
              <a:t>točka</a:t>
            </a:r>
            <a:r>
              <a:rPr lang="en-US" sz="1400"/>
              <a:t> za </a:t>
            </a:r>
            <a:r>
              <a:rPr lang="en-US" sz="1400" err="1"/>
              <a:t>trenutno</a:t>
            </a:r>
            <a:r>
              <a:rPr lang="en-US" sz="1400"/>
              <a:t> </a:t>
            </a:r>
            <a:r>
              <a:rPr lang="en-US" sz="1400" err="1"/>
              <a:t>simulaciono</a:t>
            </a:r>
            <a:r>
              <a:rPr lang="en-US" sz="1400"/>
              <a:t> </a:t>
            </a:r>
            <a:r>
              <a:rPr lang="en-US" sz="1400" err="1"/>
              <a:t>vreme</a:t>
            </a:r>
            <a:endParaRPr lang="en-US" err="1"/>
          </a:p>
          <a:p>
            <a:pPr marL="0" indent="0">
              <a:buNone/>
            </a:pPr>
            <a:br>
              <a:rPr lang="en-US"/>
            </a:br>
            <a:endParaRPr lang="en-US">
              <a:cs typeface="Arial"/>
            </a:endParaRPr>
          </a:p>
        </p:txBody>
      </p:sp>
      <p:pic>
        <p:nvPicPr>
          <p:cNvPr id="25605" name="Picture 7">
            <a:extLst>
              <a:ext uri="{FF2B5EF4-FFF2-40B4-BE49-F238E27FC236}">
                <a16:creationId xmlns:a16="http://schemas.microsoft.com/office/drawing/2014/main" id="{063F5B86-5D2D-85BB-761E-EE676A924E9E}"/>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4664075" y="2852738"/>
            <a:ext cx="4195763" cy="2967037"/>
          </a:xfrm>
          <a:noFill/>
          <a:extLst>
            <a:ext uri="{91240B29-F687-4F45-9708-019B960494DF}">
              <a14:hiddenLine xmlns:a14="http://schemas.microsoft.com/office/drawing/2010/main" w="12700">
                <a:solidFill>
                  <a:schemeClr val="tx1"/>
                </a:solidFill>
                <a:miter lim="800000"/>
                <a:headEnd/>
                <a:tailEnd/>
              </a14:hiddenLine>
            </a:ext>
          </a:extLst>
        </p:spPr>
      </p:pic>
      <p:pic>
        <p:nvPicPr>
          <p:cNvPr id="25606" name="Picture 8">
            <a:extLst>
              <a:ext uri="{FF2B5EF4-FFF2-40B4-BE49-F238E27FC236}">
                <a16:creationId xmlns:a16="http://schemas.microsoft.com/office/drawing/2014/main" id="{70ACFCD5-60FC-E407-11FF-8F66D1BC80AA}"/>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657725" y="981075"/>
            <a:ext cx="4186238" cy="1600200"/>
          </a:xfr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5">
            <a:extLst>
              <a:ext uri="{FF2B5EF4-FFF2-40B4-BE49-F238E27FC236}">
                <a16:creationId xmlns:a16="http://schemas.microsoft.com/office/drawing/2014/main" id="{F48F90C4-831A-09C3-2B69-ED0BC86F0621}"/>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7A52AE-728B-4D49-BA04-4A6B12C9654D}" type="slidenum">
              <a:rPr lang="de-DE" altLang="en-US">
                <a:solidFill>
                  <a:schemeClr val="bg1"/>
                </a:solidFill>
              </a:rPr>
              <a:pPr/>
              <a:t>24</a:t>
            </a:fld>
            <a:endParaRPr lang="de-DE" altLang="en-US">
              <a:solidFill>
                <a:schemeClr val="bg1"/>
              </a:solidFill>
            </a:endParaRPr>
          </a:p>
        </p:txBody>
      </p:sp>
      <p:sp>
        <p:nvSpPr>
          <p:cNvPr id="25603" name="Rectangle 2">
            <a:extLst>
              <a:ext uri="{FF2B5EF4-FFF2-40B4-BE49-F238E27FC236}">
                <a16:creationId xmlns:a16="http://schemas.microsoft.com/office/drawing/2014/main" id="{0B7A4D74-28D8-7623-5A26-6265D097931C}"/>
              </a:ext>
            </a:extLst>
          </p:cNvPr>
          <p:cNvSpPr>
            <a:spLocks noGrp="1" noChangeArrowheads="1"/>
          </p:cNvSpPr>
          <p:nvPr>
            <p:ph type="title"/>
          </p:nvPr>
        </p:nvSpPr>
        <p:spPr/>
        <p:txBody>
          <a:bodyPr/>
          <a:lstStyle/>
          <a:p>
            <a:r>
              <a:rPr lang="en-US" sz="2400" err="1"/>
              <a:t>Skica</a:t>
            </a:r>
            <a:r>
              <a:rPr lang="en-US" sz="2400"/>
              <a:t> </a:t>
            </a:r>
            <a:r>
              <a:rPr lang="en-US" sz="2400" err="1"/>
              <a:t>implementacije</a:t>
            </a:r>
            <a:r>
              <a:rPr lang="en-US" sz="2400"/>
              <a:t> </a:t>
            </a:r>
            <a:r>
              <a:rPr lang="en-US" sz="2400" err="1"/>
              <a:t>simulatora</a:t>
            </a:r>
            <a:r>
              <a:rPr lang="en-US" sz="2400"/>
              <a:t> </a:t>
            </a:r>
            <a:r>
              <a:rPr lang="en-US" sz="2400" err="1"/>
              <a:t>vođenog</a:t>
            </a:r>
            <a:r>
              <a:rPr lang="en-US" sz="2400"/>
              <a:t> </a:t>
            </a:r>
            <a:r>
              <a:rPr lang="en-US" sz="2400" err="1"/>
              <a:t>događajima</a:t>
            </a:r>
            <a:r>
              <a:rPr lang="en-US" altLang="en-US" sz="2400"/>
              <a:t> II</a:t>
            </a:r>
            <a:endParaRPr lang="en-US"/>
          </a:p>
        </p:txBody>
      </p:sp>
      <p:pic>
        <p:nvPicPr>
          <p:cNvPr id="6" name="Content Placeholder 5" descr="A diagram of a block diagram&#10;&#10;Description automatically generated">
            <a:extLst>
              <a:ext uri="{FF2B5EF4-FFF2-40B4-BE49-F238E27FC236}">
                <a16:creationId xmlns:a16="http://schemas.microsoft.com/office/drawing/2014/main" id="{FA06FAC7-3D61-750D-517A-37291FD9A79C}"/>
              </a:ext>
            </a:extLst>
          </p:cNvPr>
          <p:cNvPicPr>
            <a:picLocks noGrp="1" noChangeAspect="1"/>
          </p:cNvPicPr>
          <p:nvPr>
            <p:ph sz="quarter" idx="2"/>
          </p:nvPr>
        </p:nvPicPr>
        <p:blipFill>
          <a:blip r:embed="rId3"/>
          <a:stretch>
            <a:fillRect/>
          </a:stretch>
        </p:blipFill>
        <p:spPr>
          <a:xfrm>
            <a:off x="1514733" y="819426"/>
            <a:ext cx="5922310" cy="5204998"/>
          </a:xfrm>
        </p:spPr>
      </p:pic>
    </p:spTree>
    <p:extLst>
      <p:ext uri="{BB962C8B-B14F-4D97-AF65-F5344CB8AC3E}">
        <p14:creationId xmlns:p14="http://schemas.microsoft.com/office/powerpoint/2010/main" val="3309897212"/>
      </p:ext>
    </p:extLst>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4">
            <a:extLst>
              <a:ext uri="{FF2B5EF4-FFF2-40B4-BE49-F238E27FC236}">
                <a16:creationId xmlns:a16="http://schemas.microsoft.com/office/drawing/2014/main" id="{781FA285-120F-647D-9C16-25CF79BD5964}"/>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54C4C9-8314-4DC0-A26A-2B2F82943C43}" type="slidenum">
              <a:rPr lang="de-DE" altLang="en-US">
                <a:solidFill>
                  <a:schemeClr val="bg1"/>
                </a:solidFill>
              </a:rPr>
              <a:pPr/>
              <a:t>25</a:t>
            </a:fld>
            <a:endParaRPr lang="de-DE" altLang="en-US">
              <a:solidFill>
                <a:schemeClr val="bg1"/>
              </a:solidFill>
            </a:endParaRPr>
          </a:p>
        </p:txBody>
      </p:sp>
      <p:sp>
        <p:nvSpPr>
          <p:cNvPr id="26627" name="Rectangle 2">
            <a:extLst>
              <a:ext uri="{FF2B5EF4-FFF2-40B4-BE49-F238E27FC236}">
                <a16:creationId xmlns:a16="http://schemas.microsoft.com/office/drawing/2014/main" id="{3B0A8A8A-9DA5-AEE9-7EBD-688D1BA660B8}"/>
              </a:ext>
            </a:extLst>
          </p:cNvPr>
          <p:cNvSpPr>
            <a:spLocks noGrp="1" noChangeArrowheads="1"/>
          </p:cNvSpPr>
          <p:nvPr>
            <p:ph type="title"/>
          </p:nvPr>
        </p:nvSpPr>
        <p:spPr/>
        <p:txBody>
          <a:bodyPr/>
          <a:lstStyle/>
          <a:p>
            <a:r>
              <a:rPr lang="en-US" altLang="en-US" err="1"/>
              <a:t>Poboljšanje</a:t>
            </a:r>
            <a:r>
              <a:rPr lang="en-US" altLang="en-US"/>
              <a:t> </a:t>
            </a:r>
            <a:r>
              <a:rPr lang="en-US" altLang="en-US" err="1"/>
              <a:t>performansi</a:t>
            </a:r>
            <a:r>
              <a:rPr lang="en-US" altLang="en-US"/>
              <a:t> </a:t>
            </a:r>
            <a:r>
              <a:rPr lang="en-US" altLang="en-US" err="1"/>
              <a:t>simulacije</a:t>
            </a:r>
            <a:endParaRPr lang="en-US" err="1"/>
          </a:p>
        </p:txBody>
      </p:sp>
      <p:sp>
        <p:nvSpPr>
          <p:cNvPr id="26628" name="Rectangle 4">
            <a:extLst>
              <a:ext uri="{FF2B5EF4-FFF2-40B4-BE49-F238E27FC236}">
                <a16:creationId xmlns:a16="http://schemas.microsoft.com/office/drawing/2014/main" id="{37F8BB19-501A-30FE-DC96-AB7947E8B7CF}"/>
              </a:ext>
            </a:extLst>
          </p:cNvPr>
          <p:cNvSpPr>
            <a:spLocks noGrp="1" noChangeArrowheads="1"/>
          </p:cNvSpPr>
          <p:nvPr>
            <p:ph type="body" sz="half" idx="1"/>
          </p:nvPr>
        </p:nvSpPr>
        <p:spPr/>
        <p:txBody>
          <a:bodyPr/>
          <a:lstStyle/>
          <a:p>
            <a:r>
              <a:rPr lang="en-US" altLang="en-US" sz="1400"/>
              <a:t>S </a:t>
            </a:r>
            <a:r>
              <a:rPr lang="en-US" altLang="en-US" sz="1400" err="1"/>
              <a:t>obzirom</a:t>
            </a:r>
            <a:r>
              <a:rPr lang="en-US" altLang="en-US" sz="1400"/>
              <a:t> </a:t>
            </a:r>
            <a:r>
              <a:rPr lang="en-US" altLang="en-US" sz="1400" err="1"/>
              <a:t>na</a:t>
            </a:r>
            <a:r>
              <a:rPr lang="en-US" altLang="en-US" sz="1400"/>
              <a:t> to da je </a:t>
            </a:r>
            <a:r>
              <a:rPr lang="en-US" altLang="en-US" sz="1400" err="1"/>
              <a:t>simulacija</a:t>
            </a:r>
            <a:r>
              <a:rPr lang="en-US" altLang="en-US" sz="1400"/>
              <a:t> </a:t>
            </a:r>
            <a:r>
              <a:rPr lang="en-US" altLang="en-US" sz="1400" err="1"/>
              <a:t>vođena</a:t>
            </a:r>
            <a:r>
              <a:rPr lang="en-US" altLang="en-US" sz="1400"/>
              <a:t> </a:t>
            </a:r>
            <a:r>
              <a:rPr lang="en-US" altLang="en-US" sz="1400" err="1"/>
              <a:t>događajima</a:t>
            </a:r>
            <a:r>
              <a:rPr lang="en-US" altLang="en-US" sz="1400"/>
              <a:t> u </a:t>
            </a:r>
            <a:r>
              <a:rPr lang="en-US" altLang="en-US" sz="1400" err="1"/>
              <a:t>veoma</a:t>
            </a:r>
            <a:r>
              <a:rPr lang="en-US" altLang="en-US" sz="1400"/>
              <a:t> </a:t>
            </a:r>
            <a:r>
              <a:rPr lang="en-US" altLang="en-US" sz="1400" err="1"/>
              <a:t>širokoj</a:t>
            </a:r>
            <a:r>
              <a:rPr lang="en-US" altLang="en-US" sz="1400"/>
              <a:t> </a:t>
            </a:r>
            <a:r>
              <a:rPr lang="en-US" altLang="en-US" sz="1400" err="1"/>
              <a:t>upotrebi</a:t>
            </a:r>
            <a:r>
              <a:rPr lang="en-US" altLang="en-US" sz="1400"/>
              <a:t>, </a:t>
            </a:r>
            <a:r>
              <a:rPr lang="en-US" altLang="en-US" sz="1400" err="1"/>
              <a:t>metode</a:t>
            </a:r>
            <a:r>
              <a:rPr lang="en-US" altLang="en-US" sz="1400"/>
              <a:t> za </a:t>
            </a:r>
            <a:r>
              <a:rPr lang="en-US" altLang="en-US" sz="1400" err="1"/>
              <a:t>optimizaciju</a:t>
            </a:r>
            <a:r>
              <a:rPr lang="en-US" altLang="en-US" sz="1400"/>
              <a:t> </a:t>
            </a:r>
            <a:r>
              <a:rPr lang="en-US" altLang="en-US" sz="1400" err="1"/>
              <a:t>njenih</a:t>
            </a:r>
            <a:r>
              <a:rPr lang="en-US" altLang="en-US" sz="1400"/>
              <a:t> </a:t>
            </a:r>
            <a:r>
              <a:rPr lang="en-US" altLang="en-US" sz="1400" err="1"/>
              <a:t>performansi</a:t>
            </a:r>
            <a:r>
              <a:rPr lang="en-US" altLang="en-US" sz="1400"/>
              <a:t> </a:t>
            </a:r>
            <a:r>
              <a:rPr lang="en-US" altLang="en-US" sz="1400" err="1"/>
              <a:t>su</a:t>
            </a:r>
            <a:r>
              <a:rPr lang="en-US" altLang="en-US" sz="1400"/>
              <a:t> dobro </a:t>
            </a:r>
            <a:r>
              <a:rPr lang="en-US" altLang="en-US" sz="1400" err="1"/>
              <a:t>poznate</a:t>
            </a:r>
            <a:endParaRPr lang="en-US" altLang="en-US" sz="1400" err="1">
              <a:cs typeface="Arial"/>
            </a:endParaRPr>
          </a:p>
          <a:p>
            <a:r>
              <a:rPr lang="en-US" sz="1400" err="1">
                <a:cs typeface="Arial"/>
              </a:rPr>
              <a:t>Brzina</a:t>
            </a:r>
            <a:r>
              <a:rPr lang="en-US" sz="1400">
                <a:cs typeface="Arial"/>
              </a:rPr>
              <a:t> </a:t>
            </a:r>
            <a:r>
              <a:rPr lang="en-US" sz="1400" err="1">
                <a:cs typeface="Arial"/>
              </a:rPr>
              <a:t>simulacije</a:t>
            </a:r>
            <a:r>
              <a:rPr lang="en-US" sz="1400">
                <a:cs typeface="Arial"/>
              </a:rPr>
              <a:t> </a:t>
            </a:r>
            <a:r>
              <a:rPr lang="en-US" sz="1400" err="1">
                <a:cs typeface="Arial"/>
              </a:rPr>
              <a:t>direktno</a:t>
            </a:r>
            <a:r>
              <a:rPr lang="en-US" sz="1400">
                <a:cs typeface="Arial"/>
              </a:rPr>
              <a:t> </a:t>
            </a:r>
            <a:r>
              <a:rPr lang="en-US" sz="1400" err="1">
                <a:cs typeface="Arial"/>
              </a:rPr>
              <a:t>zavisi</a:t>
            </a:r>
            <a:r>
              <a:rPr lang="en-US" sz="1400">
                <a:cs typeface="Arial"/>
              </a:rPr>
              <a:t> od </a:t>
            </a:r>
            <a:r>
              <a:rPr lang="en-US" sz="1400" b="1" err="1">
                <a:cs typeface="Arial"/>
              </a:rPr>
              <a:t>granularnosti</a:t>
            </a:r>
            <a:r>
              <a:rPr lang="en-US" sz="1400" b="1">
                <a:cs typeface="Arial"/>
              </a:rPr>
              <a:t> </a:t>
            </a:r>
            <a:r>
              <a:rPr lang="en-US" sz="1400" b="1" err="1">
                <a:cs typeface="Arial"/>
              </a:rPr>
              <a:t>modela</a:t>
            </a:r>
            <a:r>
              <a:rPr lang="en-US" sz="1400">
                <a:cs typeface="Arial"/>
              </a:rPr>
              <a:t> </a:t>
            </a:r>
            <a:r>
              <a:rPr lang="en-US" sz="1400" err="1">
                <a:cs typeface="Arial"/>
              </a:rPr>
              <a:t>i</a:t>
            </a:r>
            <a:r>
              <a:rPr lang="en-US" sz="1400">
                <a:cs typeface="Arial"/>
              </a:rPr>
              <a:t> </a:t>
            </a:r>
            <a:r>
              <a:rPr lang="en-US" sz="1400" b="1" err="1">
                <a:cs typeface="Arial"/>
              </a:rPr>
              <a:t>učestalosti</a:t>
            </a:r>
            <a:r>
              <a:rPr lang="en-US" sz="1400" b="1">
                <a:cs typeface="Arial"/>
              </a:rPr>
              <a:t> </a:t>
            </a:r>
            <a:r>
              <a:rPr lang="en-US" sz="1400" b="1" err="1">
                <a:cs typeface="Arial"/>
              </a:rPr>
              <a:t>dinamičkih</a:t>
            </a:r>
            <a:r>
              <a:rPr lang="en-US" sz="1400" b="1">
                <a:cs typeface="Arial"/>
              </a:rPr>
              <a:t> </a:t>
            </a:r>
            <a:r>
              <a:rPr lang="en-US" sz="1400" b="1" err="1">
                <a:cs typeface="Arial"/>
              </a:rPr>
              <a:t>promena</a:t>
            </a:r>
            <a:r>
              <a:rPr lang="en-US" sz="1400">
                <a:cs typeface="Arial"/>
              </a:rPr>
              <a:t> u </a:t>
            </a:r>
            <a:r>
              <a:rPr lang="en-US" sz="1400" err="1">
                <a:cs typeface="Arial"/>
              </a:rPr>
              <a:t>samom</a:t>
            </a:r>
            <a:r>
              <a:rPr lang="en-US" sz="1400">
                <a:cs typeface="Arial"/>
              </a:rPr>
              <a:t> </a:t>
            </a:r>
            <a:r>
              <a:rPr lang="en-US" sz="1400" err="1">
                <a:cs typeface="Arial"/>
              </a:rPr>
              <a:t>modelu</a:t>
            </a:r>
            <a:endParaRPr lang="en-US" err="1">
              <a:cs typeface="Arial"/>
            </a:endParaRPr>
          </a:p>
          <a:p>
            <a:r>
              <a:rPr lang="en-US" sz="1400" err="1"/>
              <a:t>Kod</a:t>
            </a:r>
            <a:r>
              <a:rPr lang="en-US" sz="1400"/>
              <a:t> </a:t>
            </a:r>
            <a:r>
              <a:rPr lang="en-US" sz="1400" err="1"/>
              <a:t>modela</a:t>
            </a:r>
            <a:r>
              <a:rPr lang="en-US" sz="1400"/>
              <a:t> </a:t>
            </a:r>
            <a:r>
              <a:rPr lang="en-US" sz="1400" err="1"/>
              <a:t>sa</a:t>
            </a:r>
            <a:r>
              <a:rPr lang="en-US" sz="1400"/>
              <a:t> </a:t>
            </a:r>
            <a:r>
              <a:rPr lang="en-US" sz="1400" err="1"/>
              <a:t>malim</a:t>
            </a:r>
            <a:r>
              <a:rPr lang="en-US" sz="1400"/>
              <a:t> </a:t>
            </a:r>
            <a:r>
              <a:rPr lang="en-US" sz="1400" err="1"/>
              <a:t>brojem</a:t>
            </a:r>
            <a:r>
              <a:rPr lang="en-US" sz="1400"/>
              <a:t> </a:t>
            </a:r>
            <a:r>
              <a:rPr lang="en-US" sz="1400" err="1"/>
              <a:t>krupnih</a:t>
            </a:r>
            <a:r>
              <a:rPr lang="en-US" sz="1400"/>
              <a:t> (</a:t>
            </a:r>
            <a:r>
              <a:rPr lang="en-US" sz="1400" err="1"/>
              <a:t>monolitnih</a:t>
            </a:r>
            <a:r>
              <a:rPr lang="en-US" sz="1400"/>
              <a:t>) </a:t>
            </a:r>
            <a:r>
              <a:rPr lang="en-US" sz="1400" err="1"/>
              <a:t>blokova</a:t>
            </a:r>
            <a:r>
              <a:rPr lang="en-US" sz="1400"/>
              <a:t> </a:t>
            </a:r>
            <a:r>
              <a:rPr lang="en-US" sz="1400" err="1"/>
              <a:t>često</a:t>
            </a:r>
            <a:r>
              <a:rPr lang="en-US" sz="1400"/>
              <a:t> </a:t>
            </a:r>
            <a:r>
              <a:rPr lang="en-US" sz="1400" err="1"/>
              <a:t>dolazi</a:t>
            </a:r>
            <a:r>
              <a:rPr lang="en-US" sz="1400"/>
              <a:t> do </a:t>
            </a:r>
            <a:r>
              <a:rPr lang="en-US" sz="1400" err="1"/>
              <a:t>neefikasnosti</a:t>
            </a:r>
            <a:r>
              <a:rPr lang="en-US" sz="1400"/>
              <a:t>; </a:t>
            </a:r>
            <a:r>
              <a:rPr lang="en-US" sz="1400" err="1"/>
              <a:t>povratne</a:t>
            </a:r>
            <a:r>
              <a:rPr lang="en-US" sz="1400"/>
              <a:t> </a:t>
            </a:r>
            <a:r>
              <a:rPr lang="en-US" sz="1400" err="1"/>
              <a:t>sprege</a:t>
            </a:r>
            <a:r>
              <a:rPr lang="en-US" sz="1400"/>
              <a:t> u </a:t>
            </a:r>
            <a:r>
              <a:rPr lang="en-US" sz="1400" err="1"/>
              <a:t>topologiji</a:t>
            </a:r>
            <a:r>
              <a:rPr lang="en-US" sz="1400"/>
              <a:t> </a:t>
            </a:r>
            <a:r>
              <a:rPr lang="en-US" sz="1400" err="1"/>
              <a:t>primoravaju</a:t>
            </a:r>
            <a:r>
              <a:rPr lang="en-US" sz="1400"/>
              <a:t> simulator </a:t>
            </a:r>
            <a:r>
              <a:rPr lang="en-US" sz="1400" err="1"/>
              <a:t>na</a:t>
            </a:r>
            <a:r>
              <a:rPr lang="en-US" sz="1400"/>
              <a:t> </a:t>
            </a:r>
            <a:r>
              <a:rPr lang="en-US" sz="1400" err="1"/>
              <a:t>učestalo</a:t>
            </a:r>
            <a:r>
              <a:rPr lang="en-US" sz="1400"/>
              <a:t> </a:t>
            </a:r>
            <a:r>
              <a:rPr lang="en-US" sz="1400" err="1"/>
              <a:t>ponavljanje</a:t>
            </a:r>
            <a:r>
              <a:rPr lang="en-US" sz="1400"/>
              <a:t> </a:t>
            </a:r>
            <a:r>
              <a:rPr lang="en-US" sz="1400" err="1"/>
              <a:t>procesa</a:t>
            </a:r>
            <a:r>
              <a:rPr lang="en-US" sz="1400"/>
              <a:t> </a:t>
            </a:r>
            <a:r>
              <a:rPr lang="en-US" sz="1400" err="1"/>
              <a:t>zakazivanja</a:t>
            </a:r>
            <a:r>
              <a:rPr lang="en-US" sz="1400"/>
              <a:t>, </a:t>
            </a:r>
            <a:r>
              <a:rPr lang="en-US" sz="1400" err="1"/>
              <a:t>što</a:t>
            </a:r>
            <a:r>
              <a:rPr lang="en-US" sz="1400"/>
              <a:t> </a:t>
            </a:r>
            <a:r>
              <a:rPr lang="en-US" sz="1400" err="1"/>
              <a:t>usporava</a:t>
            </a:r>
            <a:r>
              <a:rPr lang="en-US" sz="1400"/>
              <a:t> rad</a:t>
            </a:r>
            <a:endParaRPr lang="en-US">
              <a:cs typeface="Arial"/>
            </a:endParaRPr>
          </a:p>
          <a:p>
            <a:r>
              <a:rPr lang="en-US" sz="1400">
                <a:cs typeface="Arial"/>
              </a:rPr>
              <a:t>Ista </a:t>
            </a:r>
            <a:r>
              <a:rPr lang="en-US" sz="1400" err="1">
                <a:cs typeface="Arial"/>
              </a:rPr>
              <a:t>funkcija</a:t>
            </a:r>
            <a:r>
              <a:rPr lang="en-US" sz="1400">
                <a:cs typeface="Arial"/>
              </a:rPr>
              <a:t> DUV-a </a:t>
            </a:r>
            <a:r>
              <a:rPr lang="en-US" sz="1400" err="1">
                <a:cs typeface="Arial"/>
              </a:rPr>
              <a:t>modelovana</a:t>
            </a:r>
            <a:r>
              <a:rPr lang="en-US" sz="1400">
                <a:cs typeface="Arial"/>
              </a:rPr>
              <a:t> </a:t>
            </a:r>
            <a:r>
              <a:rPr lang="en-US" sz="1400" err="1">
                <a:cs typeface="Arial"/>
              </a:rPr>
              <a:t>pomoću</a:t>
            </a:r>
            <a:r>
              <a:rPr lang="en-US" sz="1400">
                <a:cs typeface="Arial"/>
              </a:rPr>
              <a:t> </a:t>
            </a:r>
            <a:r>
              <a:rPr lang="en-US" sz="1400" err="1">
                <a:cs typeface="Arial"/>
              </a:rPr>
              <a:t>velikog</a:t>
            </a:r>
            <a:r>
              <a:rPr lang="en-US" sz="1400">
                <a:cs typeface="Arial"/>
              </a:rPr>
              <a:t> </a:t>
            </a:r>
            <a:r>
              <a:rPr lang="en-US" sz="1400" err="1">
                <a:cs typeface="Arial"/>
              </a:rPr>
              <a:t>broja</a:t>
            </a:r>
            <a:r>
              <a:rPr lang="en-US" sz="1400">
                <a:cs typeface="Arial"/>
              </a:rPr>
              <a:t> </a:t>
            </a:r>
            <a:r>
              <a:rPr lang="en-US" sz="1400" err="1">
                <a:cs typeface="Arial"/>
              </a:rPr>
              <a:t>primitivnih</a:t>
            </a:r>
            <a:r>
              <a:rPr lang="en-US" sz="1400">
                <a:cs typeface="Arial"/>
              </a:rPr>
              <a:t> </a:t>
            </a:r>
            <a:r>
              <a:rPr lang="en-US" sz="1400" err="1">
                <a:cs typeface="Arial"/>
              </a:rPr>
              <a:t>blokova</a:t>
            </a:r>
            <a:r>
              <a:rPr lang="en-US" sz="1400">
                <a:cs typeface="Arial"/>
              </a:rPr>
              <a:t> </a:t>
            </a:r>
            <a:r>
              <a:rPr lang="en-US" sz="1400" err="1">
                <a:cs typeface="Arial"/>
              </a:rPr>
              <a:t>dovešće</a:t>
            </a:r>
            <a:r>
              <a:rPr lang="en-US" sz="1400">
                <a:cs typeface="Arial"/>
              </a:rPr>
              <a:t> do pada </a:t>
            </a:r>
            <a:r>
              <a:rPr lang="en-US" sz="1400" err="1">
                <a:cs typeface="Arial"/>
              </a:rPr>
              <a:t>brzine</a:t>
            </a:r>
            <a:r>
              <a:rPr lang="en-US" sz="1400">
                <a:cs typeface="Arial"/>
              </a:rPr>
              <a:t>, </a:t>
            </a:r>
            <a:r>
              <a:rPr lang="en-US" sz="1400" err="1">
                <a:cs typeface="Arial"/>
              </a:rPr>
              <a:t>jer</a:t>
            </a:r>
            <a:r>
              <a:rPr lang="en-US" sz="1400">
                <a:cs typeface="Arial"/>
              </a:rPr>
              <a:t> simulator mora da </a:t>
            </a:r>
            <a:r>
              <a:rPr lang="en-US" sz="1400" err="1">
                <a:cs typeface="Arial"/>
              </a:rPr>
              <a:t>prati</a:t>
            </a:r>
            <a:r>
              <a:rPr lang="en-US" sz="1400">
                <a:cs typeface="Arial"/>
              </a:rPr>
              <a:t> </a:t>
            </a:r>
            <a:r>
              <a:rPr lang="en-US" sz="1400" err="1">
                <a:cs typeface="Arial"/>
              </a:rPr>
              <a:t>ogroman</a:t>
            </a:r>
            <a:r>
              <a:rPr lang="en-US" sz="1400">
                <a:cs typeface="Arial"/>
              </a:rPr>
              <a:t> </a:t>
            </a:r>
            <a:r>
              <a:rPr lang="en-US" sz="1400" err="1">
                <a:cs typeface="Arial"/>
              </a:rPr>
              <a:t>broj</a:t>
            </a:r>
            <a:r>
              <a:rPr lang="en-US" sz="1400">
                <a:cs typeface="Arial"/>
              </a:rPr>
              <a:t> </a:t>
            </a:r>
            <a:r>
              <a:rPr lang="en-US" sz="1400" err="1">
                <a:cs typeface="Arial"/>
              </a:rPr>
              <a:t>aktivnosti</a:t>
            </a:r>
            <a:r>
              <a:rPr lang="en-US" sz="1400">
                <a:cs typeface="Arial"/>
              </a:rPr>
              <a:t> </a:t>
            </a:r>
            <a:r>
              <a:rPr lang="en-US" sz="1400" err="1">
                <a:cs typeface="Arial"/>
              </a:rPr>
              <a:t>zakazivanja</a:t>
            </a:r>
            <a:endParaRPr lang="en-US" err="1"/>
          </a:p>
          <a:p>
            <a:r>
              <a:rPr lang="en-US" sz="1400" err="1"/>
              <a:t>Optimalne</a:t>
            </a:r>
            <a:r>
              <a:rPr lang="en-US" sz="1400"/>
              <a:t> </a:t>
            </a:r>
            <a:r>
              <a:rPr lang="en-US" sz="1400" err="1"/>
              <a:t>performanse</a:t>
            </a:r>
            <a:r>
              <a:rPr lang="en-US" sz="1400"/>
              <a:t> se </a:t>
            </a:r>
            <a:r>
              <a:rPr lang="en-US" sz="1400" err="1"/>
              <a:t>nalaze</a:t>
            </a:r>
            <a:r>
              <a:rPr lang="en-US" sz="1400"/>
              <a:t> </a:t>
            </a:r>
            <a:r>
              <a:rPr lang="en-US" sz="1400" err="1"/>
              <a:t>negde</a:t>
            </a:r>
            <a:r>
              <a:rPr lang="en-US" sz="1400"/>
              <a:t> </a:t>
            </a:r>
            <a:r>
              <a:rPr lang="en-US" sz="1400" err="1"/>
              <a:t>između</a:t>
            </a:r>
            <a:r>
              <a:rPr lang="en-US" sz="1400"/>
              <a:t> ova </a:t>
            </a:r>
            <a:r>
              <a:rPr lang="en-US" sz="1400" err="1"/>
              <a:t>dva</a:t>
            </a:r>
            <a:r>
              <a:rPr lang="en-US" sz="1400"/>
              <a:t> </a:t>
            </a:r>
            <a:r>
              <a:rPr lang="en-US" sz="1400" err="1"/>
              <a:t>ekstremna</a:t>
            </a:r>
            <a:r>
              <a:rPr lang="en-US" sz="1400"/>
              <a:t> </a:t>
            </a:r>
            <a:r>
              <a:rPr lang="en-US" sz="1400" err="1"/>
              <a:t>pristupa</a:t>
            </a:r>
            <a:endParaRPr lang="en-US" err="1"/>
          </a:p>
          <a:p>
            <a:r>
              <a:rPr lang="en-US" sz="1400" err="1">
                <a:cs typeface="Arial"/>
              </a:rPr>
              <a:t>Smanjenje</a:t>
            </a:r>
            <a:r>
              <a:rPr lang="en-US" sz="1400">
                <a:cs typeface="Arial"/>
              </a:rPr>
              <a:t> </a:t>
            </a:r>
            <a:r>
              <a:rPr lang="en-US" sz="1400" err="1">
                <a:cs typeface="Arial"/>
              </a:rPr>
              <a:t>dinamičke</a:t>
            </a:r>
            <a:r>
              <a:rPr lang="en-US" sz="1400">
                <a:cs typeface="Arial"/>
              </a:rPr>
              <a:t> </a:t>
            </a:r>
            <a:r>
              <a:rPr lang="en-US" sz="1400" err="1">
                <a:cs typeface="Arial"/>
              </a:rPr>
              <a:t>aktivnosti</a:t>
            </a:r>
            <a:r>
              <a:rPr lang="en-US" sz="1400">
                <a:cs typeface="Arial"/>
              </a:rPr>
              <a:t> u </a:t>
            </a:r>
            <a:r>
              <a:rPr lang="en-US" sz="1400" err="1">
                <a:cs typeface="Arial"/>
              </a:rPr>
              <a:t>modelu</a:t>
            </a:r>
            <a:r>
              <a:rPr lang="en-US" sz="1400">
                <a:cs typeface="Arial"/>
              </a:rPr>
              <a:t> </a:t>
            </a:r>
            <a:r>
              <a:rPr lang="en-US" sz="1400" err="1"/>
              <a:t>značajnije</a:t>
            </a:r>
            <a:r>
              <a:rPr lang="en-US" sz="1400"/>
              <a:t> </a:t>
            </a:r>
            <a:r>
              <a:rPr lang="en-US" sz="1400" err="1"/>
              <a:t>ubrzava</a:t>
            </a:r>
            <a:r>
              <a:rPr lang="en-US" sz="1400"/>
              <a:t> </a:t>
            </a:r>
            <a:r>
              <a:rPr lang="en-US" sz="1400" err="1"/>
              <a:t>simulaciju</a:t>
            </a:r>
            <a:r>
              <a:rPr lang="en-US" sz="1400"/>
              <a:t> u </a:t>
            </a:r>
            <a:r>
              <a:rPr lang="en-US" sz="1400" err="1"/>
              <a:t>slučajevima</a:t>
            </a:r>
            <a:r>
              <a:rPr lang="en-US" sz="1400"/>
              <a:t> </a:t>
            </a:r>
            <a:r>
              <a:rPr lang="en-US" sz="1400" err="1"/>
              <a:t>kada</a:t>
            </a:r>
            <a:r>
              <a:rPr lang="en-US" sz="1400"/>
              <a:t> je model </a:t>
            </a:r>
            <a:r>
              <a:rPr lang="en-US" sz="1400" err="1"/>
              <a:t>visoko</a:t>
            </a:r>
            <a:r>
              <a:rPr lang="en-US" sz="1400"/>
              <a:t> </a:t>
            </a:r>
            <a:r>
              <a:rPr lang="en-US" sz="1400" err="1"/>
              <a:t>detaljan</a:t>
            </a:r>
            <a:r>
              <a:rPr lang="en-US" sz="1400"/>
              <a:t> (</a:t>
            </a:r>
            <a:r>
              <a:rPr lang="en-US" sz="1400" err="1"/>
              <a:t>sačinjen</a:t>
            </a:r>
            <a:r>
              <a:rPr lang="en-US" sz="1400"/>
              <a:t> od </a:t>
            </a:r>
            <a:r>
              <a:rPr lang="en-US" sz="1400" err="1"/>
              <a:t>velikog</a:t>
            </a:r>
            <a:r>
              <a:rPr lang="en-US" sz="1400"/>
              <a:t> </a:t>
            </a:r>
            <a:r>
              <a:rPr lang="en-US" sz="1400" err="1"/>
              <a:t>broja</a:t>
            </a:r>
            <a:r>
              <a:rPr lang="en-US" sz="1400"/>
              <a:t> </a:t>
            </a:r>
            <a:r>
              <a:rPr lang="en-US" sz="1400" err="1"/>
              <a:t>elementarnih</a:t>
            </a:r>
            <a:r>
              <a:rPr lang="en-US" sz="1400"/>
              <a:t> </a:t>
            </a:r>
            <a:r>
              <a:rPr lang="en-US" sz="1400" err="1"/>
              <a:t>blokova</a:t>
            </a:r>
            <a:r>
              <a:rPr lang="en-US" sz="1400"/>
              <a:t>)</a:t>
            </a:r>
            <a:endParaRPr lang="en-US">
              <a:cs typeface="Arial"/>
            </a:endParaRPr>
          </a:p>
          <a:p>
            <a:endParaRPr lang="en-US" altLang="en-US" sz="1400">
              <a:cs typeface="Arial"/>
            </a:endParaRPr>
          </a:p>
        </p:txBody>
      </p:sp>
      <p:pic>
        <p:nvPicPr>
          <p:cNvPr id="26629" name="Picture 6">
            <a:extLst>
              <a:ext uri="{FF2B5EF4-FFF2-40B4-BE49-F238E27FC236}">
                <a16:creationId xmlns:a16="http://schemas.microsoft.com/office/drawing/2014/main" id="{D3E840BE-0A92-601D-B8A4-18ECCEDBEE0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327150"/>
            <a:ext cx="4186238" cy="2897188"/>
          </a:xfrm>
          <a:noFill/>
          <a:extLs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ransition spd="med">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a:extLst>
              <a:ext uri="{FF2B5EF4-FFF2-40B4-BE49-F238E27FC236}">
                <a16:creationId xmlns:a16="http://schemas.microsoft.com/office/drawing/2014/main" id="{8EB53E6F-F4FA-1C19-BF98-B741108CEBEC}"/>
              </a:ext>
            </a:extLst>
          </p:cNvPr>
          <p:cNvSpPr>
            <a:spLocks noGrp="1" noChangeArrowheads="1"/>
          </p:cNvSpPr>
          <p:nvPr>
            <p:ph type="ctrTitle"/>
          </p:nvPr>
        </p:nvSpPr>
        <p:spPr>
          <a:xfrm>
            <a:off x="3557735" y="2274888"/>
            <a:ext cx="5297820" cy="1152605"/>
          </a:xfrm>
        </p:spPr>
        <p:txBody>
          <a:bodyPr/>
          <a:lstStyle/>
          <a:p>
            <a:r>
              <a:rPr lang="en-US" dirty="0" err="1"/>
              <a:t>Jezici</a:t>
            </a:r>
            <a:r>
              <a:rPr lang="en-US" dirty="0"/>
              <a:t> za </a:t>
            </a:r>
            <a:r>
              <a:rPr lang="en-US" dirty="0" err="1"/>
              <a:t>opis</a:t>
            </a:r>
            <a:r>
              <a:rPr lang="en-US" dirty="0"/>
              <a:t> </a:t>
            </a:r>
            <a:r>
              <a:rPr lang="en-US" dirty="0" err="1"/>
              <a:t>hardvera</a:t>
            </a:r>
            <a:r>
              <a:rPr lang="en-US" dirty="0"/>
              <a:t> </a:t>
            </a:r>
            <a:r>
              <a:rPr lang="en-US" dirty="0" err="1"/>
              <a:t>i</a:t>
            </a:r>
            <a:r>
              <a:rPr lang="en-US" dirty="0"/>
              <a:t>  </a:t>
            </a:r>
            <a:r>
              <a:rPr lang="en-US" dirty="0" err="1"/>
              <a:t>simulatori</a:t>
            </a:r>
            <a:endParaRPr lang="en-US" dirty="0" err="1">
              <a:cs typeface="Arial"/>
            </a:endParaRPr>
          </a:p>
        </p:txBody>
      </p:sp>
      <p:sp>
        <p:nvSpPr>
          <p:cNvPr id="27651" name="Rectangle 5">
            <a:extLst>
              <a:ext uri="{FF2B5EF4-FFF2-40B4-BE49-F238E27FC236}">
                <a16:creationId xmlns:a16="http://schemas.microsoft.com/office/drawing/2014/main" id="{0E37E590-1C86-4AF8-3A70-6A77EAE4000B}"/>
              </a:ext>
            </a:extLst>
          </p:cNvPr>
          <p:cNvSpPr>
            <a:spLocks noGrp="1" noChangeArrowheads="1"/>
          </p:cNvSpPr>
          <p:nvPr>
            <p:ph type="subTitle" idx="1"/>
          </p:nvPr>
        </p:nvSpPr>
        <p:spPr/>
        <p:txBody>
          <a:bodyPr/>
          <a:lstStyle/>
          <a:p>
            <a:r>
              <a:rPr lang="en-US" altLang="en-US" err="1"/>
              <a:t>Simulacije</a:t>
            </a:r>
            <a:r>
              <a:rPr lang="en-US" altLang="en-US"/>
              <a:t> </a:t>
            </a:r>
            <a:r>
              <a:rPr lang="en-US" altLang="en-US" err="1"/>
              <a:t>na</a:t>
            </a:r>
            <a:r>
              <a:rPr lang="en-US" altLang="en-US"/>
              <a:t> </a:t>
            </a:r>
            <a:r>
              <a:rPr lang="en-US" altLang="en-US" err="1"/>
              <a:t>nivou</a:t>
            </a:r>
            <a:r>
              <a:rPr lang="en-US" altLang="en-US"/>
              <a:t> </a:t>
            </a:r>
            <a:r>
              <a:rPr lang="en-US" altLang="en-US" err="1"/>
              <a:t>takta</a:t>
            </a:r>
            <a:endParaRPr lang="en-US" err="1"/>
          </a:p>
        </p:txBody>
      </p:sp>
      <p:sp>
        <p:nvSpPr>
          <p:cNvPr id="3" name="Rectangle: Rounded Corners 2">
            <a:extLst>
              <a:ext uri="{FF2B5EF4-FFF2-40B4-BE49-F238E27FC236}">
                <a16:creationId xmlns:a16="http://schemas.microsoft.com/office/drawing/2014/main" id="{9F1F1240-CF66-AF91-743C-F5E4CEA6B790}"/>
              </a:ext>
            </a:extLst>
          </p:cNvPr>
          <p:cNvSpPr/>
          <p:nvPr/>
        </p:nvSpPr>
        <p:spPr bwMode="auto">
          <a:xfrm>
            <a:off x="8401997" y="132056"/>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3</a:t>
            </a:r>
          </a:p>
        </p:txBody>
      </p:sp>
    </p:spTree>
  </p:cSld>
  <p:clrMapOvr>
    <a:masterClrMapping/>
  </p:clrMapOvr>
  <p:transition spd="med">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3">
            <a:extLst>
              <a:ext uri="{FF2B5EF4-FFF2-40B4-BE49-F238E27FC236}">
                <a16:creationId xmlns:a16="http://schemas.microsoft.com/office/drawing/2014/main" id="{0E437B6D-A7E5-296D-5939-DD1A8C1C1017}"/>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0491CC5-CCE9-4468-BF05-A4FDA1BC0160}" type="slidenum">
              <a:rPr lang="de-DE" altLang="en-US">
                <a:solidFill>
                  <a:schemeClr val="bg1"/>
                </a:solidFill>
              </a:rPr>
              <a:pPr/>
              <a:t>27</a:t>
            </a:fld>
            <a:endParaRPr lang="de-DE" altLang="en-US">
              <a:solidFill>
                <a:schemeClr val="bg1"/>
              </a:solidFill>
            </a:endParaRPr>
          </a:p>
        </p:txBody>
      </p:sp>
      <p:sp>
        <p:nvSpPr>
          <p:cNvPr id="28675" name="Rectangle 2">
            <a:extLst>
              <a:ext uri="{FF2B5EF4-FFF2-40B4-BE49-F238E27FC236}">
                <a16:creationId xmlns:a16="http://schemas.microsoft.com/office/drawing/2014/main" id="{74BBEA09-4FBB-DB6D-4AB5-53BBFC914E19}"/>
              </a:ext>
            </a:extLst>
          </p:cNvPr>
          <p:cNvSpPr>
            <a:spLocks noGrp="1" noChangeArrowheads="1"/>
          </p:cNvSpPr>
          <p:nvPr>
            <p:ph type="title"/>
          </p:nvPr>
        </p:nvSpPr>
        <p:spPr/>
        <p:txBody>
          <a:bodyPr/>
          <a:lstStyle/>
          <a:p>
            <a:pPr eaLnBrk="1" hangingPunct="1"/>
            <a:r>
              <a:rPr lang="en-US" altLang="en-US" err="1"/>
              <a:t>Uvod</a:t>
            </a:r>
            <a:endParaRPr lang="en-US" altLang="en-US" err="1">
              <a:cs typeface="Arial"/>
            </a:endParaRPr>
          </a:p>
        </p:txBody>
      </p:sp>
      <p:sp>
        <p:nvSpPr>
          <p:cNvPr id="28676" name="Rectangle 3">
            <a:extLst>
              <a:ext uri="{FF2B5EF4-FFF2-40B4-BE49-F238E27FC236}">
                <a16:creationId xmlns:a16="http://schemas.microsoft.com/office/drawing/2014/main" id="{25DEC961-1F06-5209-530C-65973D37ABD7}"/>
              </a:ext>
            </a:extLst>
          </p:cNvPr>
          <p:cNvSpPr>
            <a:spLocks noGrp="1" noChangeArrowheads="1"/>
          </p:cNvSpPr>
          <p:nvPr>
            <p:ph type="body" idx="1"/>
          </p:nvPr>
        </p:nvSpPr>
        <p:spPr/>
        <p:txBody>
          <a:bodyPr/>
          <a:lstStyle/>
          <a:p>
            <a:r>
              <a:rPr lang="en-US" altLang="en-US" sz="1600" b="1" err="1"/>
              <a:t>Simulacija</a:t>
            </a:r>
            <a:r>
              <a:rPr lang="en-US" altLang="en-US" sz="1600" b="1"/>
              <a:t> </a:t>
            </a:r>
            <a:r>
              <a:rPr lang="en-US" altLang="en-US" sz="1600" b="1" err="1"/>
              <a:t>na</a:t>
            </a:r>
            <a:r>
              <a:rPr lang="en-US" altLang="en-US" sz="1600" b="1"/>
              <a:t> </a:t>
            </a:r>
            <a:r>
              <a:rPr lang="en-US" altLang="en-US" sz="1600" b="1" err="1"/>
              <a:t>nivou</a:t>
            </a:r>
            <a:r>
              <a:rPr lang="en-US" altLang="en-US" sz="1600" b="1"/>
              <a:t> </a:t>
            </a:r>
            <a:r>
              <a:rPr lang="en-US" altLang="en-US" sz="1600" b="1" err="1"/>
              <a:t>takta</a:t>
            </a:r>
            <a:r>
              <a:rPr lang="en-US" altLang="en-US" sz="1600"/>
              <a:t> </a:t>
            </a:r>
            <a:r>
              <a:rPr lang="en-US" altLang="en-US" sz="1600" err="1"/>
              <a:t>predstavlja</a:t>
            </a:r>
            <a:r>
              <a:rPr lang="en-US" altLang="en-US" sz="1600"/>
              <a:t> </a:t>
            </a:r>
            <a:r>
              <a:rPr lang="en-US" altLang="en-US" sz="1600" err="1"/>
              <a:t>specijalizovanu</a:t>
            </a:r>
            <a:r>
              <a:rPr lang="en-US" altLang="en-US" sz="1600"/>
              <a:t> </a:t>
            </a:r>
            <a:r>
              <a:rPr lang="en-US" altLang="en-US" sz="1600" err="1"/>
              <a:t>tehniku</a:t>
            </a:r>
            <a:r>
              <a:rPr lang="en-US" altLang="en-US" sz="1600"/>
              <a:t> za </a:t>
            </a:r>
            <a:r>
              <a:rPr lang="en-US" altLang="en-US" sz="1600" err="1"/>
              <a:t>značajno</a:t>
            </a:r>
            <a:r>
              <a:rPr lang="en-US" altLang="en-US" sz="1600"/>
              <a:t> </a:t>
            </a:r>
            <a:r>
              <a:rPr lang="en-US" altLang="en-US" sz="1600" err="1"/>
              <a:t>unapređenje</a:t>
            </a:r>
            <a:r>
              <a:rPr lang="en-US" altLang="en-US" sz="1600"/>
              <a:t> </a:t>
            </a:r>
            <a:r>
              <a:rPr lang="en-US" altLang="en-US" sz="1600" err="1"/>
              <a:t>efikasnosti</a:t>
            </a:r>
            <a:r>
              <a:rPr lang="en-US" altLang="en-US" sz="1600"/>
              <a:t> </a:t>
            </a:r>
            <a:r>
              <a:rPr lang="en-US" altLang="en-US" sz="1600" err="1"/>
              <a:t>procesa</a:t>
            </a:r>
            <a:r>
              <a:rPr lang="en-US" altLang="en-US" sz="1600"/>
              <a:t> </a:t>
            </a:r>
            <a:r>
              <a:rPr lang="en-US" altLang="en-US" sz="1600" err="1"/>
              <a:t>simulacije</a:t>
            </a:r>
            <a:endParaRPr lang="en-US" err="1"/>
          </a:p>
          <a:p>
            <a:endParaRPr lang="en-US" altLang="en-US" sz="1600">
              <a:cs typeface="Arial"/>
            </a:endParaRPr>
          </a:p>
          <a:p>
            <a:r>
              <a:rPr lang="en-US" sz="1600" err="1">
                <a:cs typeface="Arial"/>
              </a:rPr>
              <a:t>Razlog</a:t>
            </a:r>
            <a:r>
              <a:rPr lang="en-US" sz="1600">
                <a:cs typeface="Arial"/>
              </a:rPr>
              <a:t> za </a:t>
            </a:r>
            <a:r>
              <a:rPr lang="en-US" sz="1600" err="1">
                <a:cs typeface="Arial"/>
              </a:rPr>
              <a:t>superiorne</a:t>
            </a:r>
            <a:r>
              <a:rPr lang="en-US" sz="1600">
                <a:cs typeface="Arial"/>
              </a:rPr>
              <a:t> </a:t>
            </a:r>
            <a:r>
              <a:rPr lang="en-US" sz="1600" err="1">
                <a:cs typeface="Arial"/>
              </a:rPr>
              <a:t>performanse</a:t>
            </a:r>
            <a:r>
              <a:rPr lang="en-US" sz="1600">
                <a:cs typeface="Arial"/>
              </a:rPr>
              <a:t> </a:t>
            </a:r>
            <a:r>
              <a:rPr lang="en-US" sz="1600" err="1">
                <a:cs typeface="Arial"/>
              </a:rPr>
              <a:t>ovih</a:t>
            </a:r>
            <a:r>
              <a:rPr lang="en-US" sz="1600">
                <a:cs typeface="Arial"/>
              </a:rPr>
              <a:t> </a:t>
            </a:r>
            <a:r>
              <a:rPr lang="en-US" sz="1600" err="1">
                <a:cs typeface="Arial"/>
              </a:rPr>
              <a:t>simulatora</a:t>
            </a:r>
            <a:r>
              <a:rPr lang="en-US" sz="1600">
                <a:cs typeface="Arial"/>
              </a:rPr>
              <a:t> u </a:t>
            </a:r>
            <a:r>
              <a:rPr lang="en-US" sz="1600" err="1">
                <a:cs typeface="Arial"/>
              </a:rPr>
              <a:t>poređenju</a:t>
            </a:r>
            <a:r>
              <a:rPr lang="en-US" sz="1600">
                <a:cs typeface="Arial"/>
              </a:rPr>
              <a:t> </a:t>
            </a:r>
            <a:r>
              <a:rPr lang="en-US" sz="1600" err="1">
                <a:cs typeface="Arial"/>
              </a:rPr>
              <a:t>sa</a:t>
            </a:r>
            <a:r>
              <a:rPr lang="en-US" sz="1600">
                <a:cs typeface="Arial"/>
              </a:rPr>
              <a:t> </a:t>
            </a:r>
            <a:r>
              <a:rPr lang="en-US" sz="1600" err="1">
                <a:cs typeface="Arial"/>
              </a:rPr>
              <a:t>onima</a:t>
            </a:r>
            <a:r>
              <a:rPr lang="en-US" sz="1600">
                <a:cs typeface="Arial"/>
              </a:rPr>
              <a:t> koji </a:t>
            </a:r>
            <a:r>
              <a:rPr lang="en-US" sz="1600" err="1">
                <a:cs typeface="Arial"/>
              </a:rPr>
              <a:t>su</a:t>
            </a:r>
            <a:r>
              <a:rPr lang="en-US" sz="1600">
                <a:cs typeface="Arial"/>
              </a:rPr>
              <a:t> </a:t>
            </a:r>
            <a:r>
              <a:rPr lang="en-US" sz="1600" err="1">
                <a:cs typeface="Arial"/>
              </a:rPr>
              <a:t>vođeni</a:t>
            </a:r>
            <a:r>
              <a:rPr lang="en-US" sz="1600">
                <a:cs typeface="Arial"/>
              </a:rPr>
              <a:t> </a:t>
            </a:r>
            <a:r>
              <a:rPr lang="en-US" sz="1600" err="1">
                <a:cs typeface="Arial"/>
              </a:rPr>
              <a:t>događajima</a:t>
            </a:r>
            <a:r>
              <a:rPr lang="en-US" sz="1600">
                <a:cs typeface="Arial"/>
              </a:rPr>
              <a:t> </a:t>
            </a:r>
            <a:r>
              <a:rPr lang="en-US" sz="1600" err="1">
                <a:cs typeface="Arial"/>
              </a:rPr>
              <a:t>leži</a:t>
            </a:r>
            <a:r>
              <a:rPr lang="en-US" sz="1600">
                <a:cs typeface="Arial"/>
              </a:rPr>
              <a:t> u </a:t>
            </a:r>
            <a:r>
              <a:rPr lang="en-US" sz="1600" err="1">
                <a:cs typeface="Arial"/>
              </a:rPr>
              <a:t>jednostavnosti</a:t>
            </a:r>
            <a:r>
              <a:rPr lang="en-US" sz="1600">
                <a:cs typeface="Arial"/>
              </a:rPr>
              <a:t> </a:t>
            </a:r>
            <a:r>
              <a:rPr lang="en-US" sz="1600" err="1">
                <a:cs typeface="Arial"/>
              </a:rPr>
              <a:t>samog</a:t>
            </a:r>
            <a:r>
              <a:rPr lang="en-US" sz="1600">
                <a:cs typeface="Arial"/>
              </a:rPr>
              <a:t> </a:t>
            </a:r>
            <a:r>
              <a:rPr lang="en-US" sz="1600" err="1">
                <a:cs typeface="Arial"/>
              </a:rPr>
              <a:t>algoritma</a:t>
            </a:r>
            <a:r>
              <a:rPr lang="en-US" sz="1600">
                <a:cs typeface="Arial"/>
              </a:rPr>
              <a:t> </a:t>
            </a:r>
            <a:r>
              <a:rPr lang="en-US" sz="1600" err="1">
                <a:cs typeface="Arial"/>
              </a:rPr>
              <a:t>i</a:t>
            </a:r>
            <a:r>
              <a:rPr lang="en-US" sz="1600">
                <a:cs typeface="Arial"/>
              </a:rPr>
              <a:t> </a:t>
            </a:r>
            <a:r>
              <a:rPr lang="en-US" sz="1600" err="1">
                <a:cs typeface="Arial"/>
              </a:rPr>
              <a:t>potpunoj</a:t>
            </a:r>
            <a:r>
              <a:rPr lang="en-US" sz="1600">
                <a:cs typeface="Arial"/>
              </a:rPr>
              <a:t> </a:t>
            </a:r>
            <a:r>
              <a:rPr lang="en-US" sz="1600" err="1">
                <a:cs typeface="Arial"/>
              </a:rPr>
              <a:t>optimizaciji</a:t>
            </a:r>
            <a:r>
              <a:rPr lang="en-US" sz="1600">
                <a:cs typeface="Arial"/>
              </a:rPr>
              <a:t> ka </a:t>
            </a:r>
            <a:r>
              <a:rPr lang="en-US" sz="1600" err="1">
                <a:cs typeface="Arial"/>
              </a:rPr>
              <a:t>specifičnom</a:t>
            </a:r>
            <a:r>
              <a:rPr lang="en-US" sz="1600">
                <a:cs typeface="Arial"/>
              </a:rPr>
              <a:t> </a:t>
            </a:r>
            <a:r>
              <a:rPr lang="en-US" sz="1600" err="1">
                <a:cs typeface="Arial"/>
              </a:rPr>
              <a:t>stilu</a:t>
            </a:r>
            <a:r>
              <a:rPr lang="en-US" sz="1600">
                <a:cs typeface="Arial"/>
              </a:rPr>
              <a:t> </a:t>
            </a:r>
            <a:r>
              <a:rPr lang="en-US" sz="1600" err="1">
                <a:cs typeface="Arial"/>
              </a:rPr>
              <a:t>hardverskog</a:t>
            </a:r>
            <a:r>
              <a:rPr lang="en-US" sz="1600">
                <a:cs typeface="Arial"/>
              </a:rPr>
              <a:t> </a:t>
            </a:r>
            <a:r>
              <a:rPr lang="en-US" sz="1600" err="1">
                <a:cs typeface="Arial"/>
              </a:rPr>
              <a:t>projektovanja</a:t>
            </a:r>
            <a:r>
              <a:rPr lang="en-US" sz="1600">
                <a:cs typeface="Arial"/>
              </a:rPr>
              <a:t> – </a:t>
            </a:r>
            <a:r>
              <a:rPr lang="en-US" sz="1600" i="1" err="1">
                <a:cs typeface="Arial"/>
              </a:rPr>
              <a:t>sinhronom</a:t>
            </a:r>
            <a:r>
              <a:rPr lang="en-US" sz="1600" i="1">
                <a:cs typeface="Arial"/>
              </a:rPr>
              <a:t> </a:t>
            </a:r>
            <a:r>
              <a:rPr lang="en-US" sz="1600" i="1" err="1">
                <a:cs typeface="Arial"/>
              </a:rPr>
              <a:t>dizajnu</a:t>
            </a:r>
            <a:endParaRPr lang="en-US" i="1" err="1"/>
          </a:p>
          <a:p>
            <a:endParaRPr lang="en-US" sz="1600" i="1"/>
          </a:p>
          <a:p>
            <a:r>
              <a:rPr lang="en-US" sz="1600"/>
              <a:t>Kao </a:t>
            </a:r>
            <a:r>
              <a:rPr lang="en-US" sz="1600" err="1"/>
              <a:t>i</a:t>
            </a:r>
            <a:r>
              <a:rPr lang="en-US" sz="1600"/>
              <a:t> </a:t>
            </a:r>
            <a:r>
              <a:rPr lang="en-US" sz="1600" err="1"/>
              <a:t>uvek</a:t>
            </a:r>
            <a:r>
              <a:rPr lang="en-US" sz="1600"/>
              <a:t>, </a:t>
            </a:r>
            <a:r>
              <a:rPr lang="en-US" sz="1600" err="1"/>
              <a:t>drastično</a:t>
            </a:r>
            <a:r>
              <a:rPr lang="en-US" sz="1600"/>
              <a:t> </a:t>
            </a:r>
            <a:r>
              <a:rPr lang="en-US" sz="1600" err="1"/>
              <a:t>povećanje</a:t>
            </a:r>
            <a:r>
              <a:rPr lang="en-US" sz="1600"/>
              <a:t> </a:t>
            </a:r>
            <a:r>
              <a:rPr lang="en-US" sz="1600" err="1"/>
              <a:t>brzine</a:t>
            </a:r>
            <a:r>
              <a:rPr lang="en-US" sz="1600"/>
              <a:t> </a:t>
            </a:r>
            <a:r>
              <a:rPr lang="en-US" sz="1600" err="1"/>
              <a:t>dolazi</a:t>
            </a:r>
            <a:r>
              <a:rPr lang="en-US" sz="1600"/>
              <a:t> </a:t>
            </a:r>
            <a:r>
              <a:rPr lang="en-US" sz="1600" err="1"/>
              <a:t>uz</a:t>
            </a:r>
            <a:r>
              <a:rPr lang="en-US" sz="1600"/>
              <a:t> </a:t>
            </a:r>
            <a:r>
              <a:rPr lang="en-US" sz="1600" err="1"/>
              <a:t>cenu</a:t>
            </a:r>
            <a:r>
              <a:rPr lang="en-US" sz="1600"/>
              <a:t> </a:t>
            </a:r>
            <a:r>
              <a:rPr lang="en-US" sz="1600" err="1"/>
              <a:t>gubitka</a:t>
            </a:r>
            <a:r>
              <a:rPr lang="en-US" sz="1600"/>
              <a:t> </a:t>
            </a:r>
            <a:r>
              <a:rPr lang="en-US" sz="1600" err="1"/>
              <a:t>univerzalne</a:t>
            </a:r>
            <a:r>
              <a:rPr lang="en-US" sz="1600"/>
              <a:t> </a:t>
            </a:r>
            <a:r>
              <a:rPr lang="en-US" sz="1600" err="1"/>
              <a:t>primenjivosti</a:t>
            </a:r>
            <a:r>
              <a:rPr lang="en-US" sz="1600"/>
              <a:t> </a:t>
            </a:r>
            <a:r>
              <a:rPr lang="en-US" sz="1600" err="1"/>
              <a:t>na</a:t>
            </a:r>
            <a:r>
              <a:rPr lang="en-US" sz="1600"/>
              <a:t> </a:t>
            </a:r>
            <a:r>
              <a:rPr lang="en-US" sz="1600" err="1"/>
              <a:t>sve</a:t>
            </a:r>
            <a:r>
              <a:rPr lang="en-US" sz="1600"/>
              <a:t> </a:t>
            </a:r>
            <a:r>
              <a:rPr lang="en-US" sz="1600" err="1"/>
              <a:t>tipove</a:t>
            </a:r>
            <a:r>
              <a:rPr lang="en-US" sz="1600"/>
              <a:t> </a:t>
            </a:r>
            <a:r>
              <a:rPr lang="en-US" sz="1600" err="1"/>
              <a:t>dizajna</a:t>
            </a:r>
            <a:endParaRPr lang="en-US" err="1"/>
          </a:p>
          <a:p>
            <a:endParaRPr lang="en-US" sz="1600"/>
          </a:p>
          <a:p>
            <a:r>
              <a:rPr lang="en-US" sz="1600" err="1"/>
              <a:t>Glavni</a:t>
            </a:r>
            <a:r>
              <a:rPr lang="en-US" sz="1600"/>
              <a:t> </a:t>
            </a:r>
            <a:r>
              <a:rPr lang="en-US" sz="1600" err="1"/>
              <a:t>nedostatak</a:t>
            </a:r>
            <a:r>
              <a:rPr lang="en-US" sz="1600"/>
              <a:t> </a:t>
            </a:r>
            <a:r>
              <a:rPr lang="en-US" sz="1600" err="1"/>
              <a:t>simulacije</a:t>
            </a:r>
            <a:r>
              <a:rPr lang="en-US" sz="1600"/>
              <a:t> </a:t>
            </a:r>
            <a:r>
              <a:rPr lang="en-US" sz="1600" err="1"/>
              <a:t>na</a:t>
            </a:r>
            <a:r>
              <a:rPr lang="en-US" sz="1600"/>
              <a:t> </a:t>
            </a:r>
            <a:r>
              <a:rPr lang="en-US" sz="1600" err="1"/>
              <a:t>nivou</a:t>
            </a:r>
            <a:r>
              <a:rPr lang="en-US" sz="1600"/>
              <a:t> </a:t>
            </a:r>
            <a:r>
              <a:rPr lang="en-US" sz="1600" err="1"/>
              <a:t>takta</a:t>
            </a:r>
            <a:r>
              <a:rPr lang="en-US" sz="1600"/>
              <a:t> je taj </a:t>
            </a:r>
            <a:r>
              <a:rPr lang="en-US" sz="1600" err="1"/>
              <a:t>što</a:t>
            </a:r>
            <a:r>
              <a:rPr lang="en-US" sz="1600"/>
              <a:t> </a:t>
            </a:r>
            <a:r>
              <a:rPr lang="en-US" sz="1600" err="1"/>
              <a:t>postavlja</a:t>
            </a:r>
            <a:r>
              <a:rPr lang="en-US" sz="1600"/>
              <a:t> </a:t>
            </a:r>
            <a:r>
              <a:rPr lang="en-US" sz="1600" err="1"/>
              <a:t>stroga</a:t>
            </a:r>
            <a:r>
              <a:rPr lang="en-US" sz="1600"/>
              <a:t> </a:t>
            </a:r>
            <a:r>
              <a:rPr lang="en-US" sz="1600" err="1"/>
              <a:t>ograničenja</a:t>
            </a:r>
            <a:r>
              <a:rPr lang="en-US" sz="1600"/>
              <a:t> </a:t>
            </a:r>
            <a:r>
              <a:rPr lang="en-US" sz="1600" err="1"/>
              <a:t>na</a:t>
            </a:r>
            <a:r>
              <a:rPr lang="en-US" sz="1600"/>
              <a:t> HDL </a:t>
            </a:r>
            <a:r>
              <a:rPr lang="en-US" sz="1600" err="1"/>
              <a:t>stil</a:t>
            </a:r>
            <a:r>
              <a:rPr lang="en-US" sz="1600"/>
              <a:t> </a:t>
            </a:r>
            <a:r>
              <a:rPr lang="en-US" sz="1600" err="1"/>
              <a:t>kojim</a:t>
            </a:r>
            <a:r>
              <a:rPr lang="en-US" sz="1600"/>
              <a:t> je </a:t>
            </a:r>
            <a:r>
              <a:rPr lang="en-US" sz="1600" err="1"/>
              <a:t>opisan</a:t>
            </a:r>
            <a:r>
              <a:rPr lang="en-US" sz="1600"/>
              <a:t> DUV</a:t>
            </a:r>
            <a:endParaRPr lang="en-US"/>
          </a:p>
          <a:p>
            <a:endParaRPr lang="en-US" sz="1600">
              <a:cs typeface="Arial"/>
            </a:endParaRPr>
          </a:p>
          <a:p>
            <a:r>
              <a:rPr lang="en-US" sz="1600" err="1">
                <a:cs typeface="Arial"/>
              </a:rPr>
              <a:t>Ovaj</a:t>
            </a:r>
            <a:r>
              <a:rPr lang="en-US" sz="1600">
                <a:cs typeface="Arial"/>
              </a:rPr>
              <a:t> tip </a:t>
            </a:r>
            <a:r>
              <a:rPr lang="en-US" sz="1600" err="1">
                <a:cs typeface="Arial"/>
              </a:rPr>
              <a:t>simulatora</a:t>
            </a:r>
            <a:r>
              <a:rPr lang="en-US" sz="1600">
                <a:cs typeface="Arial"/>
              </a:rPr>
              <a:t> ne </a:t>
            </a:r>
            <a:r>
              <a:rPr lang="en-US" sz="1600" err="1"/>
              <a:t>uzima</a:t>
            </a:r>
            <a:r>
              <a:rPr lang="en-US" sz="1600"/>
              <a:t> u </a:t>
            </a:r>
            <a:r>
              <a:rPr lang="en-US" sz="1600" err="1"/>
              <a:t>obzir</a:t>
            </a:r>
            <a:r>
              <a:rPr lang="en-US" sz="1600"/>
              <a:t> </a:t>
            </a:r>
            <a:r>
              <a:rPr lang="en-US" sz="1600" err="1"/>
              <a:t>vremenska</a:t>
            </a:r>
            <a:r>
              <a:rPr lang="en-US" sz="1600"/>
              <a:t> </a:t>
            </a:r>
            <a:r>
              <a:rPr lang="en-US" sz="1600" err="1"/>
              <a:t>kašnjenja</a:t>
            </a:r>
            <a:r>
              <a:rPr lang="en-US" sz="1600"/>
              <a:t> </a:t>
            </a:r>
            <a:r>
              <a:rPr lang="en-US" sz="1600" err="1"/>
              <a:t>signala</a:t>
            </a:r>
            <a:r>
              <a:rPr lang="en-US" sz="1600"/>
              <a:t>, </a:t>
            </a:r>
            <a:r>
              <a:rPr lang="en-US" sz="1600" err="1"/>
              <a:t>strogo</a:t>
            </a:r>
            <a:r>
              <a:rPr lang="en-US" sz="1600"/>
              <a:t> </a:t>
            </a:r>
            <a:r>
              <a:rPr lang="en-US" sz="1600" err="1"/>
              <a:t>ograničava</a:t>
            </a:r>
            <a:r>
              <a:rPr lang="en-US" sz="1600"/>
              <a:t> </a:t>
            </a:r>
            <a:r>
              <a:rPr lang="en-US" sz="1600" err="1"/>
              <a:t>upotrebu</a:t>
            </a:r>
            <a:r>
              <a:rPr lang="en-US" sz="1600"/>
              <a:t> </a:t>
            </a:r>
            <a:r>
              <a:rPr lang="en-US" sz="1600" err="1"/>
              <a:t>sekvencijalnih</a:t>
            </a:r>
            <a:r>
              <a:rPr lang="en-US" sz="1600"/>
              <a:t> </a:t>
            </a:r>
            <a:r>
              <a:rPr lang="en-US" sz="1600" err="1"/>
              <a:t>konstrukcija</a:t>
            </a:r>
            <a:r>
              <a:rPr lang="en-US" sz="1600"/>
              <a:t> </a:t>
            </a:r>
            <a:r>
              <a:rPr lang="en-US" sz="1600" err="1"/>
              <a:t>i</a:t>
            </a:r>
            <a:r>
              <a:rPr lang="en-US" sz="1600"/>
              <a:t> ne </a:t>
            </a:r>
            <a:r>
              <a:rPr lang="en-US" sz="1600" err="1"/>
              <a:t>podržava</a:t>
            </a:r>
            <a:r>
              <a:rPr lang="en-US" sz="1600"/>
              <a:t> </a:t>
            </a:r>
            <a:r>
              <a:rPr lang="en-US" sz="1600" err="1"/>
              <a:t>većinu</a:t>
            </a:r>
            <a:r>
              <a:rPr lang="en-US" sz="1600"/>
              <a:t> </a:t>
            </a:r>
            <a:r>
              <a:rPr lang="en-US" sz="1600" err="1"/>
              <a:t>naprednih</a:t>
            </a:r>
            <a:r>
              <a:rPr lang="en-US" sz="1600"/>
              <a:t> HDL </a:t>
            </a:r>
            <a:r>
              <a:rPr lang="en-US" sz="1600" err="1"/>
              <a:t>funkcionalnosti</a:t>
            </a:r>
            <a:r>
              <a:rPr lang="en-US" sz="1600"/>
              <a:t> </a:t>
            </a:r>
            <a:r>
              <a:rPr lang="en-US" sz="1600" err="1"/>
              <a:t>koje</a:t>
            </a:r>
            <a:r>
              <a:rPr lang="en-US" sz="1600"/>
              <a:t> se </a:t>
            </a:r>
            <a:r>
              <a:rPr lang="en-US" sz="1600" err="1"/>
              <a:t>koriste</a:t>
            </a:r>
            <a:r>
              <a:rPr lang="en-US" sz="1600"/>
              <a:t> za </a:t>
            </a:r>
            <a:r>
              <a:rPr lang="en-US" sz="1600" err="1"/>
              <a:t>razvoj</a:t>
            </a:r>
            <a:r>
              <a:rPr lang="en-US" sz="1600"/>
              <a:t> </a:t>
            </a:r>
            <a:r>
              <a:rPr lang="en-US" sz="1600" err="1"/>
              <a:t>testnog</a:t>
            </a:r>
            <a:r>
              <a:rPr lang="en-US" sz="1600"/>
              <a:t> </a:t>
            </a:r>
            <a:r>
              <a:rPr lang="en-US" sz="1600" err="1"/>
              <a:t>okruženja</a:t>
            </a:r>
            <a:endParaRPr lang="en-US" err="1">
              <a:cs typeface="Arial"/>
            </a:endParaRPr>
          </a:p>
          <a:p>
            <a:endParaRPr lang="en-US" altLang="en-US" sz="1600">
              <a:cs typeface="Arial"/>
            </a:endParaRPr>
          </a:p>
        </p:txBody>
      </p:sp>
    </p:spTree>
  </p:cSld>
  <p:clrMapOvr>
    <a:masterClrMapping/>
  </p:clrMapOvr>
  <p:transitio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4">
            <a:extLst>
              <a:ext uri="{FF2B5EF4-FFF2-40B4-BE49-F238E27FC236}">
                <a16:creationId xmlns:a16="http://schemas.microsoft.com/office/drawing/2014/main" id="{EE954145-0A06-9BE7-441A-9AF524C35E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F35643F-ED54-44A9-9B04-ED412D56888E}" type="slidenum">
              <a:rPr lang="de-DE" altLang="en-US">
                <a:solidFill>
                  <a:schemeClr val="bg1"/>
                </a:solidFill>
              </a:rPr>
              <a:pPr/>
              <a:t>28</a:t>
            </a:fld>
            <a:endParaRPr lang="de-DE" altLang="en-US">
              <a:solidFill>
                <a:schemeClr val="bg1"/>
              </a:solidFill>
            </a:endParaRPr>
          </a:p>
        </p:txBody>
      </p:sp>
      <p:sp>
        <p:nvSpPr>
          <p:cNvPr id="29699" name="Rectangle 2">
            <a:extLst>
              <a:ext uri="{FF2B5EF4-FFF2-40B4-BE49-F238E27FC236}">
                <a16:creationId xmlns:a16="http://schemas.microsoft.com/office/drawing/2014/main" id="{3BA3EB9F-B40C-4092-A56E-023E20CD1557}"/>
              </a:ext>
            </a:extLst>
          </p:cNvPr>
          <p:cNvSpPr>
            <a:spLocks noGrp="1" noChangeArrowheads="1"/>
          </p:cNvSpPr>
          <p:nvPr>
            <p:ph type="title"/>
          </p:nvPr>
        </p:nvSpPr>
        <p:spPr/>
        <p:txBody>
          <a:bodyPr/>
          <a:lstStyle/>
          <a:p>
            <a:r>
              <a:rPr lang="en-US" altLang="en-US" err="1"/>
              <a:t>Sinhroni</a:t>
            </a:r>
            <a:r>
              <a:rPr lang="en-US" altLang="en-US"/>
              <a:t> </a:t>
            </a:r>
            <a:r>
              <a:rPr lang="en-US" altLang="en-US" err="1"/>
              <a:t>dizajn</a:t>
            </a:r>
            <a:endParaRPr lang="en-US" err="1"/>
          </a:p>
        </p:txBody>
      </p:sp>
      <p:sp>
        <p:nvSpPr>
          <p:cNvPr id="29700" name="Rectangle 4">
            <a:extLst>
              <a:ext uri="{FF2B5EF4-FFF2-40B4-BE49-F238E27FC236}">
                <a16:creationId xmlns:a16="http://schemas.microsoft.com/office/drawing/2014/main" id="{09D38B70-BA11-3240-FF60-9B1123277244}"/>
              </a:ext>
            </a:extLst>
          </p:cNvPr>
          <p:cNvSpPr>
            <a:spLocks noGrp="1" noChangeArrowheads="1"/>
          </p:cNvSpPr>
          <p:nvPr>
            <p:ph type="body" sz="half" idx="1"/>
          </p:nvPr>
        </p:nvSpPr>
        <p:spPr/>
        <p:txBody>
          <a:bodyPr/>
          <a:lstStyle/>
          <a:p>
            <a:r>
              <a:rPr lang="en-US" altLang="en-US" sz="1400"/>
              <a:t>Princip </a:t>
            </a:r>
            <a:r>
              <a:rPr lang="en-US" altLang="en-US" sz="1400" err="1"/>
              <a:t>sinhronog</a:t>
            </a:r>
            <a:r>
              <a:rPr lang="en-US" altLang="en-US" sz="1400"/>
              <a:t> </a:t>
            </a:r>
            <a:r>
              <a:rPr lang="en-US" altLang="en-US" sz="1400" err="1"/>
              <a:t>projektovanja</a:t>
            </a:r>
            <a:r>
              <a:rPr lang="en-US" altLang="en-US" sz="1400"/>
              <a:t> </a:t>
            </a:r>
            <a:r>
              <a:rPr lang="en-US" altLang="en-US" sz="1400" err="1"/>
              <a:t>jasno</a:t>
            </a:r>
            <a:r>
              <a:rPr lang="en-US" altLang="en-US" sz="1400"/>
              <a:t> </a:t>
            </a:r>
            <a:r>
              <a:rPr lang="en-US" altLang="en-US" sz="1400" err="1"/>
              <a:t>razdvaja</a:t>
            </a:r>
            <a:r>
              <a:rPr lang="en-US" altLang="en-US" sz="1400"/>
              <a:t> </a:t>
            </a:r>
            <a:r>
              <a:rPr lang="en-US" altLang="en-US" sz="1400" err="1"/>
              <a:t>elemente</a:t>
            </a:r>
            <a:r>
              <a:rPr lang="en-US" altLang="en-US" sz="1400"/>
              <a:t> koji </a:t>
            </a:r>
            <a:r>
              <a:rPr lang="en-US" altLang="en-US" sz="1400" err="1"/>
              <a:t>čuvaju</a:t>
            </a:r>
            <a:r>
              <a:rPr lang="en-US" altLang="en-US" sz="1400"/>
              <a:t> </a:t>
            </a:r>
            <a:r>
              <a:rPr lang="en-US" altLang="en-US" sz="1400" err="1"/>
              <a:t>stanje</a:t>
            </a:r>
            <a:r>
              <a:rPr lang="en-US" altLang="en-US" sz="1400"/>
              <a:t> (</a:t>
            </a:r>
            <a:r>
              <a:rPr lang="en-US" altLang="en-US" sz="1400" err="1"/>
              <a:t>leč</a:t>
            </a:r>
            <a:r>
              <a:rPr lang="en-US" altLang="en-US" sz="1400"/>
              <a:t> kola, flip-</a:t>
            </a:r>
            <a:r>
              <a:rPr lang="en-US" altLang="en-US" sz="1400" err="1"/>
              <a:t>flopove</a:t>
            </a:r>
            <a:r>
              <a:rPr lang="en-US" altLang="en-US" sz="1400"/>
              <a:t>, </a:t>
            </a:r>
            <a:r>
              <a:rPr lang="en-US" altLang="en-US" sz="1400" err="1"/>
              <a:t>memorijske</a:t>
            </a:r>
            <a:r>
              <a:rPr lang="en-US" altLang="en-US" sz="1400"/>
              <a:t> </a:t>
            </a:r>
            <a:r>
              <a:rPr lang="en-US" altLang="en-US" sz="1400" err="1"/>
              <a:t>blokove</a:t>
            </a:r>
            <a:r>
              <a:rPr lang="en-US" altLang="en-US" sz="1400"/>
              <a:t>) od </a:t>
            </a:r>
            <a:r>
              <a:rPr lang="en-US" altLang="en-US" sz="1400" err="1"/>
              <a:t>kombinacione</a:t>
            </a:r>
            <a:r>
              <a:rPr lang="en-US" altLang="en-US" sz="1400"/>
              <a:t> </a:t>
            </a:r>
            <a:r>
              <a:rPr lang="en-US" altLang="en-US" sz="1400" err="1"/>
              <a:t>logike</a:t>
            </a:r>
            <a:endParaRPr lang="en-US" err="1"/>
          </a:p>
          <a:p>
            <a:endParaRPr lang="en-US" altLang="en-US" sz="1400"/>
          </a:p>
          <a:p>
            <a:r>
              <a:rPr lang="en-US" sz="1400" err="1"/>
              <a:t>Kombinaciona</a:t>
            </a:r>
            <a:r>
              <a:rPr lang="en-US" sz="1400"/>
              <a:t> </a:t>
            </a:r>
            <a:r>
              <a:rPr lang="en-US" sz="1400" err="1"/>
              <a:t>logika</a:t>
            </a:r>
            <a:r>
              <a:rPr lang="en-US" sz="1400"/>
              <a:t> je </a:t>
            </a:r>
            <a:r>
              <a:rPr lang="en-US" sz="1400" err="1"/>
              <a:t>uvek</a:t>
            </a:r>
            <a:r>
              <a:rPr lang="en-US" sz="1400"/>
              <a:t> „</a:t>
            </a:r>
            <a:r>
              <a:rPr lang="en-US" sz="1400" err="1"/>
              <a:t>okružena</a:t>
            </a:r>
            <a:r>
              <a:rPr lang="en-US" sz="1400"/>
              <a:t>” </a:t>
            </a:r>
            <a:r>
              <a:rPr lang="en-US" sz="1400" err="1"/>
              <a:t>elementima</a:t>
            </a:r>
            <a:r>
              <a:rPr lang="en-US" sz="1400"/>
              <a:t> za </a:t>
            </a:r>
            <a:r>
              <a:rPr lang="en-US" sz="1400" err="1"/>
              <a:t>čuvanje</a:t>
            </a:r>
            <a:r>
              <a:rPr lang="en-US" sz="1400"/>
              <a:t> </a:t>
            </a:r>
            <a:r>
              <a:rPr lang="en-US" sz="1400" err="1"/>
              <a:t>stanja</a:t>
            </a:r>
            <a:endParaRPr lang="en-US" err="1"/>
          </a:p>
          <a:p>
            <a:endParaRPr lang="en-US" sz="1400"/>
          </a:p>
          <a:p>
            <a:r>
              <a:rPr lang="en-US" sz="1400" err="1"/>
              <a:t>Dodatno</a:t>
            </a:r>
            <a:r>
              <a:rPr lang="en-US" sz="1400"/>
              <a:t>, </a:t>
            </a:r>
            <a:r>
              <a:rPr lang="en-US" sz="1400" err="1"/>
              <a:t>unutar</a:t>
            </a:r>
            <a:r>
              <a:rPr lang="en-US" sz="1400"/>
              <a:t> same </a:t>
            </a:r>
            <a:r>
              <a:rPr lang="en-US" sz="1400" err="1"/>
              <a:t>kombinacione</a:t>
            </a:r>
            <a:r>
              <a:rPr lang="en-US" sz="1400"/>
              <a:t> </a:t>
            </a:r>
            <a:r>
              <a:rPr lang="en-US" sz="1400" err="1"/>
              <a:t>logike</a:t>
            </a:r>
            <a:r>
              <a:rPr lang="en-US" sz="1400"/>
              <a:t> ne </a:t>
            </a:r>
            <a:r>
              <a:rPr lang="en-US" sz="1400" err="1"/>
              <a:t>smeju</a:t>
            </a:r>
            <a:r>
              <a:rPr lang="en-US" sz="1400"/>
              <a:t> </a:t>
            </a:r>
            <a:r>
              <a:rPr lang="en-US" sz="1400" err="1"/>
              <a:t>postojati</a:t>
            </a:r>
            <a:r>
              <a:rPr lang="en-US" sz="1400"/>
              <a:t> </a:t>
            </a:r>
            <a:r>
              <a:rPr lang="en-US" sz="1400" err="1"/>
              <a:t>povratne</a:t>
            </a:r>
            <a:r>
              <a:rPr lang="en-US" sz="1400"/>
              <a:t> </a:t>
            </a:r>
            <a:r>
              <a:rPr lang="en-US" sz="1400" err="1"/>
              <a:t>sprege</a:t>
            </a:r>
            <a:endParaRPr lang="en-US" err="1"/>
          </a:p>
          <a:p>
            <a:endParaRPr lang="en-US" sz="1400"/>
          </a:p>
          <a:p>
            <a:r>
              <a:rPr lang="en-US" sz="1400" err="1"/>
              <a:t>Glavna</a:t>
            </a:r>
            <a:r>
              <a:rPr lang="en-US" sz="1400"/>
              <a:t> </a:t>
            </a:r>
            <a:r>
              <a:rPr lang="en-US" sz="1400" err="1"/>
              <a:t>karakteristika</a:t>
            </a:r>
            <a:r>
              <a:rPr lang="en-US" sz="1400"/>
              <a:t> </a:t>
            </a:r>
            <a:r>
              <a:rPr lang="en-US" sz="1400" err="1"/>
              <a:t>sinhronog</a:t>
            </a:r>
            <a:r>
              <a:rPr lang="en-US" sz="1400"/>
              <a:t> </a:t>
            </a:r>
            <a:r>
              <a:rPr lang="en-US" sz="1400" err="1"/>
              <a:t>dizajna</a:t>
            </a:r>
            <a:r>
              <a:rPr lang="en-US" sz="1400"/>
              <a:t> je </a:t>
            </a:r>
            <a:r>
              <a:rPr lang="en-US" sz="1400" err="1"/>
              <a:t>mogućnost</a:t>
            </a:r>
            <a:r>
              <a:rPr lang="en-US" sz="1400"/>
              <a:t> </a:t>
            </a:r>
            <a:r>
              <a:rPr lang="en-US" sz="1400" err="1"/>
              <a:t>potpunog</a:t>
            </a:r>
            <a:r>
              <a:rPr lang="en-US" sz="1400"/>
              <a:t> </a:t>
            </a:r>
            <a:r>
              <a:rPr lang="en-US" sz="1400" err="1"/>
              <a:t>razdvajanja</a:t>
            </a:r>
            <a:r>
              <a:rPr lang="en-US" sz="1400"/>
              <a:t> </a:t>
            </a:r>
            <a:r>
              <a:rPr lang="en-US" sz="1400" err="1"/>
              <a:t>vremenske</a:t>
            </a:r>
            <a:r>
              <a:rPr lang="en-US" sz="1400"/>
              <a:t> (</a:t>
            </a:r>
            <a:r>
              <a:rPr lang="en-US" sz="1400" i="1"/>
              <a:t>timing</a:t>
            </a:r>
            <a:r>
              <a:rPr lang="en-US" sz="1400"/>
              <a:t>) od </a:t>
            </a:r>
            <a:r>
              <a:rPr lang="en-US" sz="1400" err="1"/>
              <a:t>funkcionalne</a:t>
            </a:r>
            <a:r>
              <a:rPr lang="en-US" sz="1400"/>
              <a:t> </a:t>
            </a:r>
            <a:r>
              <a:rPr lang="en-US" sz="1400" err="1"/>
              <a:t>verifikacije</a:t>
            </a:r>
            <a:endParaRPr lang="en-US" err="1"/>
          </a:p>
          <a:p>
            <a:endParaRPr lang="en-US" sz="1400"/>
          </a:p>
          <a:p>
            <a:r>
              <a:rPr lang="en-US" sz="1400"/>
              <a:t>Ovo </a:t>
            </a:r>
            <a:r>
              <a:rPr lang="en-US" sz="1400" err="1"/>
              <a:t>razdvajanje</a:t>
            </a:r>
            <a:r>
              <a:rPr lang="en-US" sz="1400"/>
              <a:t> </a:t>
            </a:r>
            <a:r>
              <a:rPr lang="en-US" sz="1400" err="1"/>
              <a:t>fizičkih</a:t>
            </a:r>
            <a:r>
              <a:rPr lang="en-US" sz="1400"/>
              <a:t> </a:t>
            </a:r>
            <a:r>
              <a:rPr lang="en-US" sz="1400" err="1"/>
              <a:t>aspekata</a:t>
            </a:r>
            <a:r>
              <a:rPr lang="en-US" sz="1400"/>
              <a:t> od </a:t>
            </a:r>
            <a:r>
              <a:rPr lang="en-US" sz="1400" err="1"/>
              <a:t>funkcionalnih</a:t>
            </a:r>
            <a:r>
              <a:rPr lang="en-US" sz="1400"/>
              <a:t> </a:t>
            </a:r>
            <a:r>
              <a:rPr lang="en-US" sz="1400" err="1"/>
              <a:t>predstavlja</a:t>
            </a:r>
            <a:r>
              <a:rPr lang="en-US" sz="1400"/>
              <a:t> </a:t>
            </a:r>
            <a:r>
              <a:rPr lang="en-US" sz="1400" err="1"/>
              <a:t>osnovu</a:t>
            </a:r>
            <a:r>
              <a:rPr lang="en-US" sz="1400"/>
              <a:t> za </a:t>
            </a:r>
            <a:r>
              <a:rPr lang="en-US" sz="1400" err="1"/>
              <a:t>ekstremnu</a:t>
            </a:r>
            <a:r>
              <a:rPr lang="en-US" sz="1400"/>
              <a:t> </a:t>
            </a:r>
            <a:r>
              <a:rPr lang="en-US" sz="1400" err="1"/>
              <a:t>optimizaciju</a:t>
            </a:r>
            <a:r>
              <a:rPr lang="en-US" sz="1400"/>
              <a:t> </a:t>
            </a:r>
            <a:r>
              <a:rPr lang="en-US" sz="1400" err="1"/>
              <a:t>performansi</a:t>
            </a:r>
            <a:r>
              <a:rPr lang="en-US" sz="1400"/>
              <a:t> </a:t>
            </a:r>
            <a:r>
              <a:rPr lang="en-US" sz="1400" err="1"/>
              <a:t>i</a:t>
            </a:r>
            <a:r>
              <a:rPr lang="en-US" sz="1400"/>
              <a:t> </a:t>
            </a:r>
            <a:r>
              <a:rPr lang="en-US" sz="1400" err="1"/>
              <a:t>pojednostavljenje</a:t>
            </a:r>
            <a:r>
              <a:rPr lang="en-US" sz="1400"/>
              <a:t> </a:t>
            </a:r>
            <a:r>
              <a:rPr lang="en-US" sz="1400" err="1"/>
              <a:t>koje</a:t>
            </a:r>
            <a:r>
              <a:rPr lang="en-US" sz="1400"/>
              <a:t> </a:t>
            </a:r>
            <a:r>
              <a:rPr lang="en-US" sz="1400" err="1"/>
              <a:t>nudi</a:t>
            </a:r>
            <a:r>
              <a:rPr lang="en-US" sz="1400"/>
              <a:t> </a:t>
            </a:r>
            <a:r>
              <a:rPr lang="en-US" sz="1400" err="1"/>
              <a:t>simulacija</a:t>
            </a:r>
            <a:r>
              <a:rPr lang="en-US" sz="1400"/>
              <a:t> </a:t>
            </a:r>
            <a:r>
              <a:rPr lang="en-US" sz="1400" err="1"/>
              <a:t>na</a:t>
            </a:r>
            <a:r>
              <a:rPr lang="en-US" sz="1400"/>
              <a:t> </a:t>
            </a:r>
            <a:r>
              <a:rPr lang="en-US" sz="1400" err="1"/>
              <a:t>nivou</a:t>
            </a:r>
            <a:r>
              <a:rPr lang="en-US" sz="1400"/>
              <a:t> </a:t>
            </a:r>
            <a:r>
              <a:rPr lang="en-US" sz="1400" err="1"/>
              <a:t>takta</a:t>
            </a:r>
            <a:br>
              <a:rPr lang="en-US"/>
            </a:br>
            <a:endParaRPr lang="en-US">
              <a:cs typeface="Arial"/>
            </a:endParaRPr>
          </a:p>
          <a:p>
            <a:pPr eaLnBrk="1" hangingPunct="1"/>
            <a:endParaRPr lang="en-US" altLang="en-US" sz="1400"/>
          </a:p>
        </p:txBody>
      </p:sp>
      <p:pic>
        <p:nvPicPr>
          <p:cNvPr id="29701" name="Picture 6">
            <a:extLst>
              <a:ext uri="{FF2B5EF4-FFF2-40B4-BE49-F238E27FC236}">
                <a16:creationId xmlns:a16="http://schemas.microsoft.com/office/drawing/2014/main" id="{C76A36A5-C833-A83F-BF30-51DCF6ABF05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662113"/>
            <a:ext cx="4186238" cy="2227262"/>
          </a:xfrm>
          <a:noFill/>
          <a:extLst>
            <a:ext uri="{91240B29-F687-4F45-9708-019B960494DF}">
              <a14:hiddenLine xmlns:a14="http://schemas.microsoft.com/office/drawing/2010/main" w="12700">
                <a:solidFill>
                  <a:schemeClr val="tx1"/>
                </a:solidFill>
                <a:miter lim="800000"/>
                <a:headEnd/>
                <a:tailEnd/>
              </a14:hiddenLine>
            </a:ext>
          </a:extLst>
        </p:spPr>
      </p:pic>
      <p:sp>
        <p:nvSpPr>
          <p:cNvPr id="29702" name="Rectangle 7">
            <a:extLst>
              <a:ext uri="{FF2B5EF4-FFF2-40B4-BE49-F238E27FC236}">
                <a16:creationId xmlns:a16="http://schemas.microsoft.com/office/drawing/2014/main" id="{D27E787A-EC76-52F4-8377-332246156A67}"/>
              </a:ext>
            </a:extLst>
          </p:cNvPr>
          <p:cNvSpPr>
            <a:spLocks noChangeArrowheads="1"/>
          </p:cNvSpPr>
          <p:nvPr/>
        </p:nvSpPr>
        <p:spPr bwMode="auto">
          <a:xfrm>
            <a:off x="4572000" y="3978275"/>
            <a:ext cx="4572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a:latin typeface="Arial"/>
                <a:cs typeface="Arial"/>
              </a:rPr>
              <a:t>Fragment </a:t>
            </a:r>
            <a:r>
              <a:rPr lang="en-US" sz="1000" err="1">
                <a:latin typeface="Arial"/>
                <a:cs typeface="Arial"/>
              </a:rPr>
              <a:t>mrežnog</a:t>
            </a:r>
            <a:r>
              <a:rPr lang="en-US" sz="1000">
                <a:latin typeface="Arial"/>
                <a:cs typeface="Arial"/>
              </a:rPr>
              <a:t> </a:t>
            </a:r>
            <a:r>
              <a:rPr lang="en-US" sz="1000" err="1">
                <a:latin typeface="Arial"/>
                <a:cs typeface="Arial"/>
              </a:rPr>
              <a:t>modela</a:t>
            </a:r>
            <a:r>
              <a:rPr lang="en-US" sz="1000">
                <a:latin typeface="Arial"/>
                <a:cs typeface="Arial"/>
              </a:rPr>
              <a:t> </a:t>
            </a:r>
            <a:r>
              <a:rPr lang="en-US" sz="1000" err="1">
                <a:latin typeface="Arial"/>
                <a:cs typeface="Arial"/>
              </a:rPr>
              <a:t>sinhronog</a:t>
            </a:r>
            <a:r>
              <a:rPr lang="en-US" sz="1000">
                <a:latin typeface="Arial"/>
                <a:cs typeface="Arial"/>
              </a:rPr>
              <a:t> </a:t>
            </a:r>
            <a:r>
              <a:rPr lang="en-US" sz="1000" err="1">
                <a:latin typeface="Arial"/>
                <a:cs typeface="Arial"/>
              </a:rPr>
              <a:t>dizajna</a:t>
            </a:r>
            <a:r>
              <a:rPr lang="en-US" sz="1000">
                <a:latin typeface="Arial"/>
                <a:cs typeface="Arial"/>
              </a:rPr>
              <a:t>. </a:t>
            </a:r>
            <a:r>
              <a:rPr lang="en-US" sz="1000" err="1">
                <a:latin typeface="Arial"/>
                <a:cs typeface="Arial"/>
              </a:rPr>
              <a:t>Kombinaciona</a:t>
            </a:r>
            <a:r>
              <a:rPr lang="en-US" sz="1000">
                <a:latin typeface="Arial"/>
                <a:cs typeface="Arial"/>
              </a:rPr>
              <a:t> </a:t>
            </a:r>
            <a:r>
              <a:rPr lang="en-US" sz="1000" err="1">
                <a:latin typeface="Arial"/>
                <a:cs typeface="Arial"/>
              </a:rPr>
              <a:t>logika</a:t>
            </a:r>
            <a:r>
              <a:rPr lang="en-US" sz="1000">
                <a:latin typeface="Arial"/>
                <a:cs typeface="Arial"/>
              </a:rPr>
              <a:t> </a:t>
            </a:r>
            <a:r>
              <a:rPr lang="en-US" sz="1000" err="1">
                <a:latin typeface="Arial"/>
                <a:cs typeface="Arial"/>
              </a:rPr>
              <a:t>između</a:t>
            </a:r>
            <a:r>
              <a:rPr lang="en-US" sz="1000">
                <a:latin typeface="Arial"/>
                <a:cs typeface="Arial"/>
              </a:rPr>
              <a:t> </a:t>
            </a:r>
            <a:r>
              <a:rPr lang="en-US" sz="1000" err="1">
                <a:latin typeface="Arial"/>
                <a:cs typeface="Arial"/>
              </a:rPr>
              <a:t>elemenata</a:t>
            </a:r>
            <a:r>
              <a:rPr lang="en-US" sz="1000">
                <a:latin typeface="Arial"/>
                <a:cs typeface="Arial"/>
              </a:rPr>
              <a:t> koji </a:t>
            </a:r>
            <a:r>
              <a:rPr lang="en-US" sz="1000" err="1">
                <a:latin typeface="Arial"/>
                <a:cs typeface="Arial"/>
              </a:rPr>
              <a:t>čuvaju</a:t>
            </a:r>
            <a:r>
              <a:rPr lang="en-US" sz="1000">
                <a:latin typeface="Arial"/>
                <a:cs typeface="Arial"/>
              </a:rPr>
              <a:t> </a:t>
            </a:r>
            <a:r>
              <a:rPr lang="en-US" sz="1000" err="1">
                <a:latin typeface="Arial"/>
                <a:cs typeface="Arial"/>
              </a:rPr>
              <a:t>stanje</a:t>
            </a:r>
            <a:r>
              <a:rPr lang="en-US" sz="1000">
                <a:latin typeface="Arial"/>
                <a:cs typeface="Arial"/>
              </a:rPr>
              <a:t> mora </a:t>
            </a:r>
            <a:r>
              <a:rPr lang="en-US" sz="1000" err="1">
                <a:latin typeface="Arial"/>
                <a:cs typeface="Arial"/>
              </a:rPr>
              <a:t>biti</a:t>
            </a:r>
            <a:r>
              <a:rPr lang="en-US" sz="1000">
                <a:latin typeface="Arial"/>
                <a:cs typeface="Arial"/>
              </a:rPr>
              <a:t> u </a:t>
            </a:r>
            <a:r>
              <a:rPr lang="en-US" sz="1000" err="1">
                <a:latin typeface="Arial"/>
                <a:cs typeface="Arial"/>
              </a:rPr>
              <a:t>stanju</a:t>
            </a:r>
            <a:r>
              <a:rPr lang="en-US" sz="1000">
                <a:latin typeface="Arial"/>
                <a:cs typeface="Arial"/>
              </a:rPr>
              <a:t> da </a:t>
            </a:r>
            <a:r>
              <a:rPr lang="en-US" sz="1000" err="1">
                <a:latin typeface="Arial"/>
                <a:cs typeface="Arial"/>
              </a:rPr>
              <a:t>propagira</a:t>
            </a:r>
            <a:r>
              <a:rPr lang="en-US" sz="1000">
                <a:latin typeface="Arial"/>
                <a:cs typeface="Arial"/>
              </a:rPr>
              <a:t> </a:t>
            </a:r>
            <a:r>
              <a:rPr lang="en-US" sz="1000" err="1">
                <a:latin typeface="Arial"/>
                <a:cs typeface="Arial"/>
              </a:rPr>
              <a:t>promene</a:t>
            </a:r>
            <a:r>
              <a:rPr lang="en-US" sz="1000">
                <a:latin typeface="Arial"/>
                <a:cs typeface="Arial"/>
              </a:rPr>
              <a:t> </a:t>
            </a:r>
            <a:r>
              <a:rPr lang="en-US" sz="1000" err="1">
                <a:latin typeface="Arial"/>
                <a:cs typeface="Arial"/>
              </a:rPr>
              <a:t>brže</a:t>
            </a:r>
            <a:r>
              <a:rPr lang="en-US" sz="1000">
                <a:latin typeface="Arial"/>
                <a:cs typeface="Arial"/>
              </a:rPr>
              <a:t> od </a:t>
            </a:r>
            <a:r>
              <a:rPr lang="en-US" sz="1000" err="1">
                <a:latin typeface="Arial"/>
                <a:cs typeface="Arial"/>
              </a:rPr>
              <a:t>frekvencije</a:t>
            </a:r>
            <a:r>
              <a:rPr lang="en-US" sz="1000">
                <a:latin typeface="Arial"/>
                <a:cs typeface="Arial"/>
              </a:rPr>
              <a:t> </a:t>
            </a:r>
            <a:r>
              <a:rPr lang="en-US" sz="1000" err="1">
                <a:latin typeface="Arial"/>
                <a:cs typeface="Arial"/>
              </a:rPr>
              <a:t>takta</a:t>
            </a:r>
            <a:r>
              <a:rPr lang="en-US" sz="1000">
                <a:latin typeface="Arial"/>
                <a:cs typeface="Arial"/>
              </a:rPr>
              <a:t> </a:t>
            </a:r>
            <a:r>
              <a:rPr lang="en-US" sz="1000" err="1">
                <a:latin typeface="Arial"/>
                <a:cs typeface="Arial"/>
              </a:rPr>
              <a:t>leč</a:t>
            </a:r>
            <a:r>
              <a:rPr lang="en-US" sz="1000">
                <a:latin typeface="Arial"/>
                <a:cs typeface="Arial"/>
              </a:rPr>
              <a:t> kola </a:t>
            </a:r>
            <a:r>
              <a:rPr lang="en-US" sz="1000" err="1">
                <a:latin typeface="Arial"/>
                <a:cs typeface="Arial"/>
              </a:rPr>
              <a:t>ili</a:t>
            </a:r>
            <a:r>
              <a:rPr lang="en-US" sz="1000">
                <a:latin typeface="Arial"/>
                <a:cs typeface="Arial"/>
              </a:rPr>
              <a:t> flip-</a:t>
            </a:r>
            <a:r>
              <a:rPr lang="en-US" sz="1000" err="1">
                <a:latin typeface="Arial"/>
                <a:cs typeface="Arial"/>
              </a:rPr>
              <a:t>flopova</a:t>
            </a:r>
            <a:r>
              <a:rPr lang="en-US" sz="1000">
                <a:latin typeface="Arial"/>
                <a:cs typeface="Arial"/>
              </a:rPr>
              <a:t>. </a:t>
            </a:r>
            <a:r>
              <a:rPr lang="en-US" sz="1000" err="1">
                <a:latin typeface="Arial"/>
                <a:cs typeface="Arial"/>
              </a:rPr>
              <a:t>Isprekidana</a:t>
            </a:r>
            <a:r>
              <a:rPr lang="en-US" sz="1000">
                <a:latin typeface="Arial"/>
                <a:cs typeface="Arial"/>
              </a:rPr>
              <a:t> </a:t>
            </a:r>
            <a:r>
              <a:rPr lang="en-US" sz="1000" err="1">
                <a:latin typeface="Arial"/>
                <a:cs typeface="Arial"/>
              </a:rPr>
              <a:t>strelica</a:t>
            </a:r>
            <a:r>
              <a:rPr lang="en-US" sz="1000">
                <a:latin typeface="Arial"/>
                <a:cs typeface="Arial"/>
              </a:rPr>
              <a:t> </a:t>
            </a:r>
            <a:r>
              <a:rPr lang="en-US" sz="1000" err="1">
                <a:latin typeface="Arial"/>
                <a:cs typeface="Arial"/>
              </a:rPr>
              <a:t>prikazuje</a:t>
            </a:r>
            <a:r>
              <a:rPr lang="en-US" sz="1000">
                <a:latin typeface="Arial"/>
                <a:cs typeface="Arial"/>
              </a:rPr>
              <a:t> </a:t>
            </a:r>
            <a:r>
              <a:rPr lang="en-US" sz="1000" err="1">
                <a:latin typeface="Arial"/>
                <a:cs typeface="Arial"/>
              </a:rPr>
              <a:t>putanju</a:t>
            </a:r>
            <a:r>
              <a:rPr lang="en-US" sz="1000">
                <a:latin typeface="Arial"/>
                <a:cs typeface="Arial"/>
              </a:rPr>
              <a:t> </a:t>
            </a:r>
            <a:r>
              <a:rPr lang="en-US" sz="1000" err="1">
                <a:latin typeface="Arial"/>
                <a:cs typeface="Arial"/>
              </a:rPr>
              <a:t>sa</a:t>
            </a:r>
            <a:r>
              <a:rPr lang="en-US" sz="1000">
                <a:latin typeface="Arial"/>
                <a:cs typeface="Arial"/>
              </a:rPr>
              <a:t> </a:t>
            </a:r>
            <a:r>
              <a:rPr lang="en-US" sz="1000" err="1">
                <a:latin typeface="Arial"/>
                <a:cs typeface="Arial"/>
              </a:rPr>
              <a:t>najdužim</a:t>
            </a:r>
            <a:r>
              <a:rPr lang="en-US" sz="1000">
                <a:latin typeface="Arial"/>
                <a:cs typeface="Arial"/>
              </a:rPr>
              <a:t> </a:t>
            </a:r>
            <a:r>
              <a:rPr lang="en-US" sz="1000" err="1">
                <a:latin typeface="Arial"/>
                <a:cs typeface="Arial"/>
              </a:rPr>
              <a:t>kašnjenjem</a:t>
            </a:r>
            <a:r>
              <a:rPr lang="en-US" sz="1000">
                <a:latin typeface="Arial"/>
                <a:cs typeface="Arial"/>
              </a:rPr>
              <a:t> – </a:t>
            </a:r>
            <a:r>
              <a:rPr lang="en-US" sz="1000" err="1">
                <a:latin typeface="Arial"/>
                <a:cs typeface="Arial"/>
              </a:rPr>
              <a:t>kritičnu</a:t>
            </a:r>
            <a:r>
              <a:rPr lang="en-US" sz="1000">
                <a:latin typeface="Arial"/>
                <a:cs typeface="Arial"/>
              </a:rPr>
              <a:t> </a:t>
            </a:r>
            <a:r>
              <a:rPr lang="en-US" sz="1000" err="1">
                <a:latin typeface="Arial"/>
                <a:cs typeface="Arial"/>
              </a:rPr>
              <a:t>putanju</a:t>
            </a:r>
            <a:r>
              <a:rPr lang="en-US" sz="1000">
                <a:latin typeface="Arial"/>
                <a:cs typeface="Arial"/>
              </a:rPr>
              <a:t> </a:t>
            </a:r>
            <a:r>
              <a:rPr lang="en-US" sz="1000" err="1">
                <a:latin typeface="Arial"/>
                <a:cs typeface="Arial"/>
              </a:rPr>
              <a:t>kašnjenja</a:t>
            </a:r>
            <a:r>
              <a:rPr lang="en-US" sz="1000">
                <a:latin typeface="Arial"/>
                <a:cs typeface="Arial"/>
              </a:rPr>
              <a:t> </a:t>
            </a:r>
            <a:r>
              <a:rPr lang="en-US" sz="1000" err="1">
                <a:latin typeface="Arial"/>
                <a:cs typeface="Arial"/>
              </a:rPr>
              <a:t>ovog</a:t>
            </a:r>
            <a:r>
              <a:rPr lang="en-US" sz="1000">
                <a:latin typeface="Arial"/>
                <a:cs typeface="Arial"/>
              </a:rPr>
              <a:t> dela </a:t>
            </a:r>
            <a:r>
              <a:rPr lang="en-US" sz="1000" err="1">
                <a:latin typeface="Arial"/>
                <a:cs typeface="Arial"/>
              </a:rPr>
              <a:t>dizajna</a:t>
            </a:r>
            <a:r>
              <a:rPr lang="en-US" sz="1000">
                <a:latin typeface="Arial"/>
                <a:cs typeface="Arial"/>
              </a:rPr>
              <a:t>.</a:t>
            </a:r>
            <a:endParaRPr lang="en-US">
              <a:latin typeface="Arial"/>
              <a:cs typeface="Arial"/>
            </a:endParaRPr>
          </a:p>
        </p:txBody>
      </p:sp>
    </p:spTree>
  </p:cSld>
  <p:clrMapOvr>
    <a:masterClrMapping/>
  </p:clrMapOvr>
  <p:transition spd="med">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4">
            <a:extLst>
              <a:ext uri="{FF2B5EF4-FFF2-40B4-BE49-F238E27FC236}">
                <a16:creationId xmlns:a16="http://schemas.microsoft.com/office/drawing/2014/main" id="{42F11663-0291-1ED4-DFB5-939F6974FB87}"/>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3E6306-5542-4ADC-A9AE-9584B4164826}" type="slidenum">
              <a:rPr lang="de-DE" altLang="en-US">
                <a:solidFill>
                  <a:schemeClr val="bg1"/>
                </a:solidFill>
              </a:rPr>
              <a:pPr/>
              <a:t>29</a:t>
            </a:fld>
            <a:endParaRPr lang="de-DE" altLang="en-US">
              <a:solidFill>
                <a:schemeClr val="bg1"/>
              </a:solidFill>
            </a:endParaRPr>
          </a:p>
        </p:txBody>
      </p:sp>
      <p:sp>
        <p:nvSpPr>
          <p:cNvPr id="30723" name="Rectangle 2">
            <a:extLst>
              <a:ext uri="{FF2B5EF4-FFF2-40B4-BE49-F238E27FC236}">
                <a16:creationId xmlns:a16="http://schemas.microsoft.com/office/drawing/2014/main" id="{74C2FDB2-FD31-A244-90A2-7F496EC9DDDB}"/>
              </a:ext>
            </a:extLst>
          </p:cNvPr>
          <p:cNvSpPr>
            <a:spLocks noGrp="1" noChangeArrowheads="1"/>
          </p:cNvSpPr>
          <p:nvPr>
            <p:ph type="title"/>
          </p:nvPr>
        </p:nvSpPr>
        <p:spPr/>
        <p:txBody>
          <a:bodyPr/>
          <a:lstStyle/>
          <a:p>
            <a:r>
              <a:rPr lang="en-US" err="1"/>
              <a:t>Algoritam</a:t>
            </a:r>
            <a:r>
              <a:rPr lang="en-US"/>
              <a:t> </a:t>
            </a:r>
            <a:r>
              <a:rPr lang="en-US" err="1"/>
              <a:t>simulacije</a:t>
            </a:r>
            <a:r>
              <a:rPr lang="en-US"/>
              <a:t> </a:t>
            </a:r>
            <a:r>
              <a:rPr lang="en-US" err="1"/>
              <a:t>na</a:t>
            </a:r>
            <a:r>
              <a:rPr lang="en-US"/>
              <a:t> </a:t>
            </a:r>
            <a:r>
              <a:rPr lang="en-US" err="1"/>
              <a:t>nivou</a:t>
            </a:r>
            <a:r>
              <a:rPr lang="en-US"/>
              <a:t> </a:t>
            </a:r>
            <a:r>
              <a:rPr lang="en-US" err="1"/>
              <a:t>takta</a:t>
            </a:r>
            <a:endParaRPr lang="en-US" err="1">
              <a:cs typeface="Arial"/>
            </a:endParaRPr>
          </a:p>
        </p:txBody>
      </p:sp>
      <p:sp>
        <p:nvSpPr>
          <p:cNvPr id="30724" name="Rectangle 3">
            <a:extLst>
              <a:ext uri="{FF2B5EF4-FFF2-40B4-BE49-F238E27FC236}">
                <a16:creationId xmlns:a16="http://schemas.microsoft.com/office/drawing/2014/main" id="{C676D875-5928-B717-5BA8-4677D5449252}"/>
              </a:ext>
            </a:extLst>
          </p:cNvPr>
          <p:cNvSpPr>
            <a:spLocks noGrp="1" noChangeArrowheads="1"/>
          </p:cNvSpPr>
          <p:nvPr>
            <p:ph type="body" sz="half" idx="1"/>
          </p:nvPr>
        </p:nvSpPr>
        <p:spPr/>
        <p:txBody>
          <a:bodyPr/>
          <a:lstStyle/>
          <a:p>
            <a:pPr eaLnBrk="1" hangingPunct="1"/>
            <a:endParaRPr lang="en-US" altLang="en-US" sz="1800"/>
          </a:p>
          <a:p>
            <a:pPr eaLnBrk="1" hangingPunct="1"/>
            <a:endParaRPr lang="en-US" altLang="en-US" sz="1800"/>
          </a:p>
        </p:txBody>
      </p:sp>
      <p:pic>
        <p:nvPicPr>
          <p:cNvPr id="30725" name="Picture 5">
            <a:extLst>
              <a:ext uri="{FF2B5EF4-FFF2-40B4-BE49-F238E27FC236}">
                <a16:creationId xmlns:a16="http://schemas.microsoft.com/office/drawing/2014/main" id="{BCD914C5-593D-8C9A-941C-EF6F7C72DAC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436688"/>
            <a:ext cx="4186238" cy="2679700"/>
          </a:xfrm>
          <a:noFill/>
          <a:extLst>
            <a:ext uri="{91240B29-F687-4F45-9708-019B960494DF}">
              <a14:hiddenLine xmlns:a14="http://schemas.microsoft.com/office/drawing/2010/main" w="12700">
                <a:solidFill>
                  <a:schemeClr val="tx1"/>
                </a:solidFill>
                <a:miter lim="800000"/>
                <a:headEnd/>
                <a:tailEnd/>
              </a14:hiddenLine>
            </a:ext>
          </a:extLst>
        </p:spPr>
      </p:pic>
      <p:sp>
        <p:nvSpPr>
          <p:cNvPr id="30726" name="Rectangle 6">
            <a:extLst>
              <a:ext uri="{FF2B5EF4-FFF2-40B4-BE49-F238E27FC236}">
                <a16:creationId xmlns:a16="http://schemas.microsoft.com/office/drawing/2014/main" id="{16040290-347F-6AEC-3366-1D92C55F8ABF}"/>
              </a:ext>
            </a:extLst>
          </p:cNvPr>
          <p:cNvSpPr>
            <a:spLocks noChangeArrowheads="1"/>
          </p:cNvSpPr>
          <p:nvPr/>
        </p:nvSpPr>
        <p:spPr bwMode="auto">
          <a:xfrm>
            <a:off x="4508500" y="4233863"/>
            <a:ext cx="45720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a:latin typeface="Arial"/>
                <a:cs typeface="Arial"/>
              </a:rPr>
              <a:t> </a:t>
            </a:r>
            <a:r>
              <a:rPr lang="en-US" sz="1000" err="1">
                <a:latin typeface="Arial"/>
                <a:cs typeface="Arial"/>
              </a:rPr>
              <a:t>Mrežni</a:t>
            </a:r>
            <a:r>
              <a:rPr lang="en-US" sz="1000">
                <a:latin typeface="Arial"/>
                <a:cs typeface="Arial"/>
              </a:rPr>
              <a:t> model za </a:t>
            </a:r>
            <a:r>
              <a:rPr lang="en-US" sz="1000" err="1">
                <a:latin typeface="Arial"/>
                <a:cs typeface="Arial"/>
              </a:rPr>
              <a:t>simulaciju</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nivou</a:t>
            </a:r>
            <a:r>
              <a:rPr lang="en-US" sz="1000">
                <a:latin typeface="Arial"/>
                <a:cs typeface="Arial"/>
              </a:rPr>
              <a:t> </a:t>
            </a:r>
            <a:r>
              <a:rPr lang="en-US" sz="1000" err="1">
                <a:latin typeface="Arial"/>
                <a:cs typeface="Arial"/>
              </a:rPr>
              <a:t>takta</a:t>
            </a:r>
            <a:r>
              <a:rPr lang="en-US" sz="1000">
                <a:latin typeface="Arial"/>
                <a:cs typeface="Arial"/>
              </a:rPr>
              <a:t>. </a:t>
            </a:r>
            <a:r>
              <a:rPr lang="en-US" sz="1000" err="1">
                <a:latin typeface="Arial"/>
                <a:cs typeface="Arial"/>
              </a:rPr>
              <a:t>Polazeći</a:t>
            </a:r>
            <a:r>
              <a:rPr lang="en-US" sz="1000">
                <a:latin typeface="Arial"/>
                <a:cs typeface="Arial"/>
              </a:rPr>
              <a:t> od </a:t>
            </a:r>
            <a:r>
              <a:rPr lang="en-US" sz="1000" err="1">
                <a:latin typeface="Arial"/>
                <a:cs typeface="Arial"/>
              </a:rPr>
              <a:t>mrežnog</a:t>
            </a:r>
            <a:r>
              <a:rPr lang="en-US" sz="1000">
                <a:latin typeface="Arial"/>
                <a:cs typeface="Arial"/>
              </a:rPr>
              <a:t> </a:t>
            </a:r>
            <a:r>
              <a:rPr lang="en-US" sz="1000" err="1">
                <a:latin typeface="Arial"/>
                <a:cs typeface="Arial"/>
              </a:rPr>
              <a:t>modela</a:t>
            </a:r>
            <a:r>
              <a:rPr lang="en-US" sz="1000">
                <a:latin typeface="Arial"/>
                <a:cs typeface="Arial"/>
              </a:rPr>
              <a:t> </a:t>
            </a:r>
            <a:r>
              <a:rPr lang="en-US" sz="1000" err="1">
                <a:latin typeface="Arial"/>
                <a:cs typeface="Arial"/>
              </a:rPr>
              <a:t>dizajna</a:t>
            </a:r>
            <a:r>
              <a:rPr lang="en-US" sz="1000">
                <a:latin typeface="Arial"/>
                <a:cs typeface="Arial"/>
              </a:rPr>
              <a:t> koji se </a:t>
            </a:r>
            <a:r>
              <a:rPr lang="en-US" sz="1000" err="1">
                <a:latin typeface="Arial"/>
                <a:cs typeface="Arial"/>
              </a:rPr>
              <a:t>verifikuje</a:t>
            </a:r>
            <a:r>
              <a:rPr lang="en-US" sz="1000">
                <a:latin typeface="Arial"/>
                <a:cs typeface="Arial"/>
              </a:rPr>
              <a:t> (DUV), </a:t>
            </a:r>
            <a:r>
              <a:rPr lang="en-US" sz="1000" err="1">
                <a:latin typeface="Arial"/>
                <a:cs typeface="Arial"/>
              </a:rPr>
              <a:t>proces</a:t>
            </a:r>
            <a:r>
              <a:rPr lang="en-US" sz="1000">
                <a:latin typeface="Arial"/>
                <a:cs typeface="Arial"/>
              </a:rPr>
              <a:t> </a:t>
            </a:r>
            <a:r>
              <a:rPr lang="en-US" sz="1000" err="1">
                <a:latin typeface="Arial"/>
                <a:cs typeface="Arial"/>
              </a:rPr>
              <a:t>uređivanja</a:t>
            </a:r>
            <a:r>
              <a:rPr lang="en-US" sz="1000">
                <a:latin typeface="Arial"/>
                <a:cs typeface="Arial"/>
              </a:rPr>
              <a:t> </a:t>
            </a:r>
            <a:r>
              <a:rPr lang="en-US" sz="1000" err="1">
                <a:latin typeface="Arial"/>
                <a:cs typeface="Arial"/>
              </a:rPr>
              <a:t>modela</a:t>
            </a:r>
            <a:r>
              <a:rPr lang="en-US" sz="1000">
                <a:latin typeface="Arial"/>
                <a:cs typeface="Arial"/>
              </a:rPr>
              <a:t> </a:t>
            </a:r>
            <a:r>
              <a:rPr lang="en-US" sz="1000" err="1">
                <a:latin typeface="Arial"/>
                <a:cs typeface="Arial"/>
              </a:rPr>
              <a:t>grupiše</a:t>
            </a:r>
            <a:r>
              <a:rPr lang="en-US" sz="1000">
                <a:latin typeface="Arial"/>
                <a:cs typeface="Arial"/>
              </a:rPr>
              <a:t> </a:t>
            </a:r>
            <a:r>
              <a:rPr lang="en-US" sz="1000" err="1">
                <a:latin typeface="Arial"/>
                <a:cs typeface="Arial"/>
              </a:rPr>
              <a:t>sve</a:t>
            </a:r>
            <a:r>
              <a:rPr lang="en-US" sz="1000">
                <a:latin typeface="Arial"/>
                <a:cs typeface="Arial"/>
              </a:rPr>
              <a:t> </a:t>
            </a:r>
            <a:r>
              <a:rPr lang="en-US" sz="1000" err="1">
                <a:latin typeface="Arial"/>
                <a:cs typeface="Arial"/>
              </a:rPr>
              <a:t>elemente</a:t>
            </a:r>
            <a:r>
              <a:rPr lang="en-US" sz="1000">
                <a:latin typeface="Arial"/>
                <a:cs typeface="Arial"/>
              </a:rPr>
              <a:t> koji </a:t>
            </a:r>
            <a:r>
              <a:rPr lang="en-US" sz="1000" err="1">
                <a:latin typeface="Arial"/>
                <a:cs typeface="Arial"/>
              </a:rPr>
              <a:t>čuvaju</a:t>
            </a:r>
            <a:r>
              <a:rPr lang="en-US" sz="1000">
                <a:latin typeface="Arial"/>
                <a:cs typeface="Arial"/>
              </a:rPr>
              <a:t> </a:t>
            </a:r>
            <a:r>
              <a:rPr lang="en-US" sz="1000" err="1">
                <a:latin typeface="Arial"/>
                <a:cs typeface="Arial"/>
              </a:rPr>
              <a:t>stanje</a:t>
            </a:r>
            <a:r>
              <a:rPr lang="en-US" sz="1000">
                <a:latin typeface="Arial"/>
                <a:cs typeface="Arial"/>
              </a:rPr>
              <a:t> (</a:t>
            </a:r>
            <a:r>
              <a:rPr lang="en-US" sz="1000" err="1">
                <a:latin typeface="Arial"/>
                <a:cs typeface="Arial"/>
              </a:rPr>
              <a:t>označeni</a:t>
            </a:r>
            <a:r>
              <a:rPr lang="en-US" sz="1000">
                <a:latin typeface="Arial"/>
                <a:cs typeface="Arial"/>
              </a:rPr>
              <a:t> </a:t>
            </a:r>
            <a:r>
              <a:rPr lang="en-US" sz="1000" err="1">
                <a:latin typeface="Arial"/>
                <a:cs typeface="Arial"/>
              </a:rPr>
              <a:t>kao</a:t>
            </a:r>
            <a:r>
              <a:rPr lang="en-US" sz="1000">
                <a:latin typeface="Arial"/>
                <a:cs typeface="Arial"/>
              </a:rPr>
              <a:t> </a:t>
            </a:r>
            <a:r>
              <a:rPr lang="en-US" sz="1000" err="1">
                <a:latin typeface="Arial"/>
                <a:cs typeface="Arial"/>
              </a:rPr>
              <a:t>leč</a:t>
            </a:r>
            <a:r>
              <a:rPr lang="en-US" sz="1000">
                <a:latin typeface="Arial"/>
                <a:cs typeface="Arial"/>
              </a:rPr>
              <a:t> kola) </a:t>
            </a:r>
            <a:r>
              <a:rPr lang="en-US" sz="1000" err="1">
                <a:latin typeface="Arial"/>
                <a:cs typeface="Arial"/>
              </a:rPr>
              <a:t>i</a:t>
            </a:r>
            <a:r>
              <a:rPr lang="en-US" sz="1000">
                <a:latin typeface="Arial"/>
                <a:cs typeface="Arial"/>
              </a:rPr>
              <a:t> </a:t>
            </a:r>
            <a:r>
              <a:rPr lang="en-US" sz="1000" err="1">
                <a:latin typeface="Arial"/>
                <a:cs typeface="Arial"/>
              </a:rPr>
              <a:t>vrši</a:t>
            </a:r>
            <a:r>
              <a:rPr lang="en-US" sz="1000">
                <a:latin typeface="Arial"/>
                <a:cs typeface="Arial"/>
              </a:rPr>
              <a:t> </a:t>
            </a:r>
            <a:r>
              <a:rPr lang="en-US" sz="1000" err="1">
                <a:latin typeface="Arial"/>
                <a:cs typeface="Arial"/>
              </a:rPr>
              <a:t>raspoređivanje</a:t>
            </a:r>
            <a:r>
              <a:rPr lang="en-US" sz="1000">
                <a:latin typeface="Arial"/>
                <a:cs typeface="Arial"/>
              </a:rPr>
              <a:t> </a:t>
            </a:r>
            <a:r>
              <a:rPr lang="en-US" sz="1000" err="1">
                <a:latin typeface="Arial"/>
                <a:cs typeface="Arial"/>
              </a:rPr>
              <a:t>blokova</a:t>
            </a:r>
            <a:r>
              <a:rPr lang="en-US" sz="1000">
                <a:latin typeface="Arial"/>
                <a:cs typeface="Arial"/>
              </a:rPr>
              <a:t> </a:t>
            </a:r>
            <a:r>
              <a:rPr lang="en-US" sz="1000" err="1">
                <a:latin typeface="Arial"/>
                <a:cs typeface="Arial"/>
              </a:rPr>
              <a:t>kombinacione</a:t>
            </a:r>
            <a:r>
              <a:rPr lang="en-US" sz="1000">
                <a:latin typeface="Arial"/>
                <a:cs typeface="Arial"/>
              </a:rPr>
              <a:t> </a:t>
            </a:r>
            <a:r>
              <a:rPr lang="en-US" sz="1000" err="1">
                <a:latin typeface="Arial"/>
                <a:cs typeface="Arial"/>
              </a:rPr>
              <a:t>logike</a:t>
            </a:r>
            <a:r>
              <a:rPr lang="en-US" sz="1000">
                <a:latin typeface="Arial"/>
                <a:cs typeface="Arial"/>
              </a:rPr>
              <a:t> po </a:t>
            </a:r>
            <a:r>
              <a:rPr lang="en-US" sz="1000" err="1">
                <a:latin typeface="Arial"/>
                <a:cs typeface="Arial"/>
              </a:rPr>
              <a:t>slojevima</a:t>
            </a:r>
            <a:r>
              <a:rPr lang="en-US" sz="1000">
                <a:latin typeface="Arial"/>
                <a:cs typeface="Arial"/>
              </a:rPr>
              <a:t>. </a:t>
            </a:r>
            <a:r>
              <a:rPr lang="en-US" sz="1000" err="1">
                <a:latin typeface="Arial"/>
                <a:cs typeface="Arial"/>
              </a:rPr>
              <a:t>Određivanje</a:t>
            </a:r>
            <a:r>
              <a:rPr lang="en-US" sz="1000">
                <a:latin typeface="Arial"/>
                <a:cs typeface="Arial"/>
              </a:rPr>
              <a:t> </a:t>
            </a:r>
            <a:r>
              <a:rPr lang="en-US" sz="1000" err="1">
                <a:latin typeface="Arial"/>
                <a:cs typeface="Arial"/>
              </a:rPr>
              <a:t>redosleda</a:t>
            </a:r>
            <a:r>
              <a:rPr lang="en-US" sz="1000">
                <a:latin typeface="Arial"/>
                <a:cs typeface="Arial"/>
              </a:rPr>
              <a:t> </a:t>
            </a:r>
            <a:r>
              <a:rPr lang="en-US" sz="1000" err="1">
                <a:latin typeface="Arial"/>
                <a:cs typeface="Arial"/>
              </a:rPr>
              <a:t>počinje</a:t>
            </a:r>
            <a:r>
              <a:rPr lang="en-US" sz="1000">
                <a:latin typeface="Arial"/>
                <a:cs typeface="Arial"/>
              </a:rPr>
              <a:t> od </a:t>
            </a:r>
            <a:r>
              <a:rPr lang="en-US" sz="1000" err="1">
                <a:latin typeface="Arial"/>
                <a:cs typeface="Arial"/>
              </a:rPr>
              <a:t>prvog</a:t>
            </a:r>
            <a:r>
              <a:rPr lang="en-US" sz="1000">
                <a:latin typeface="Arial"/>
                <a:cs typeface="Arial"/>
              </a:rPr>
              <a:t> </a:t>
            </a:r>
            <a:r>
              <a:rPr lang="en-US" sz="1000" err="1">
                <a:latin typeface="Arial"/>
                <a:cs typeface="Arial"/>
              </a:rPr>
              <a:t>sloja</a:t>
            </a:r>
            <a:r>
              <a:rPr lang="en-US" sz="1000">
                <a:latin typeface="Arial"/>
                <a:cs typeface="Arial"/>
              </a:rPr>
              <a:t> (</a:t>
            </a:r>
            <a:r>
              <a:rPr lang="en-US" sz="1000" err="1">
                <a:latin typeface="Arial"/>
                <a:cs typeface="Arial"/>
              </a:rPr>
              <a:t>nivo</a:t>
            </a:r>
            <a:r>
              <a:rPr lang="en-US" sz="1000">
                <a:latin typeface="Arial"/>
                <a:cs typeface="Arial"/>
              </a:rPr>
              <a:t> 1) koji </a:t>
            </a:r>
            <a:r>
              <a:rPr lang="en-US" sz="1000" err="1">
                <a:latin typeface="Arial"/>
                <a:cs typeface="Arial"/>
              </a:rPr>
              <a:t>obuhvata</a:t>
            </a:r>
            <a:r>
              <a:rPr lang="en-US" sz="1000">
                <a:latin typeface="Arial"/>
                <a:cs typeface="Arial"/>
              </a:rPr>
              <a:t> </a:t>
            </a:r>
            <a:r>
              <a:rPr lang="en-US" sz="1000" err="1">
                <a:latin typeface="Arial"/>
                <a:cs typeface="Arial"/>
              </a:rPr>
              <a:t>sve</a:t>
            </a:r>
            <a:r>
              <a:rPr lang="en-US" sz="1000">
                <a:latin typeface="Arial"/>
                <a:cs typeface="Arial"/>
              </a:rPr>
              <a:t> </a:t>
            </a:r>
            <a:r>
              <a:rPr lang="en-US" sz="1000" err="1">
                <a:latin typeface="Arial"/>
                <a:cs typeface="Arial"/>
              </a:rPr>
              <a:t>blokove</a:t>
            </a:r>
            <a:r>
              <a:rPr lang="en-US" sz="1000">
                <a:latin typeface="Arial"/>
                <a:cs typeface="Arial"/>
              </a:rPr>
              <a:t> </a:t>
            </a:r>
            <a:r>
              <a:rPr lang="en-US" sz="1000" err="1">
                <a:latin typeface="Arial"/>
                <a:cs typeface="Arial"/>
              </a:rPr>
              <a:t>povezane</a:t>
            </a:r>
            <a:r>
              <a:rPr lang="en-US" sz="1000">
                <a:latin typeface="Arial"/>
                <a:cs typeface="Arial"/>
              </a:rPr>
              <a:t> </a:t>
            </a:r>
            <a:r>
              <a:rPr lang="en-US" sz="1000" err="1">
                <a:latin typeface="Arial"/>
                <a:cs typeface="Arial"/>
              </a:rPr>
              <a:t>isključivo</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ulaze</a:t>
            </a:r>
            <a:r>
              <a:rPr lang="en-US" sz="1000">
                <a:latin typeface="Arial"/>
                <a:cs typeface="Arial"/>
              </a:rPr>
              <a:t> </a:t>
            </a:r>
            <a:r>
              <a:rPr lang="en-US" sz="1000" err="1">
                <a:latin typeface="Arial"/>
                <a:cs typeface="Arial"/>
              </a:rPr>
              <a:t>modela</a:t>
            </a:r>
            <a:r>
              <a:rPr lang="en-US" sz="1000">
                <a:latin typeface="Arial"/>
                <a:cs typeface="Arial"/>
              </a:rPr>
              <a:t> </a:t>
            </a:r>
            <a:r>
              <a:rPr lang="en-US" sz="1000" err="1">
                <a:latin typeface="Arial"/>
                <a:cs typeface="Arial"/>
              </a:rPr>
              <a:t>ili</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leč</a:t>
            </a:r>
            <a:r>
              <a:rPr lang="en-US" sz="1000">
                <a:latin typeface="Arial"/>
                <a:cs typeface="Arial"/>
              </a:rPr>
              <a:t> kola. </a:t>
            </a:r>
            <a:r>
              <a:rPr lang="en-US" sz="1000" err="1">
                <a:latin typeface="Arial"/>
                <a:cs typeface="Arial"/>
              </a:rPr>
              <a:t>Svaki</a:t>
            </a:r>
            <a:r>
              <a:rPr lang="en-US" sz="1000">
                <a:latin typeface="Arial"/>
                <a:cs typeface="Arial"/>
              </a:rPr>
              <a:t> </a:t>
            </a:r>
            <a:r>
              <a:rPr lang="en-US" sz="1000" err="1">
                <a:latin typeface="Arial"/>
                <a:cs typeface="Arial"/>
              </a:rPr>
              <a:t>naredni</a:t>
            </a:r>
            <a:r>
              <a:rPr lang="en-US" sz="1000">
                <a:latin typeface="Arial"/>
                <a:cs typeface="Arial"/>
              </a:rPr>
              <a:t> </a:t>
            </a:r>
            <a:r>
              <a:rPr lang="en-US" sz="1000" err="1">
                <a:latin typeface="Arial"/>
                <a:cs typeface="Arial"/>
              </a:rPr>
              <a:t>sloj</a:t>
            </a:r>
            <a:r>
              <a:rPr lang="en-US" sz="1000">
                <a:latin typeface="Arial"/>
                <a:cs typeface="Arial"/>
              </a:rPr>
              <a:t> </a:t>
            </a:r>
            <a:r>
              <a:rPr lang="en-US" sz="1000" i="1">
                <a:latin typeface="Arial"/>
                <a:cs typeface="Arial"/>
              </a:rPr>
              <a:t>n</a:t>
            </a:r>
            <a:r>
              <a:rPr lang="en-US" sz="1000">
                <a:latin typeface="Arial"/>
                <a:cs typeface="Arial"/>
              </a:rPr>
              <a:t> </a:t>
            </a:r>
            <a:r>
              <a:rPr lang="en-US" sz="1000" err="1">
                <a:latin typeface="Arial"/>
                <a:cs typeface="Arial"/>
              </a:rPr>
              <a:t>sadrži</a:t>
            </a:r>
            <a:r>
              <a:rPr lang="en-US" sz="1000">
                <a:latin typeface="Arial"/>
                <a:cs typeface="Arial"/>
              </a:rPr>
              <a:t> </a:t>
            </a:r>
            <a:r>
              <a:rPr lang="en-US" sz="1000" err="1">
                <a:latin typeface="Arial"/>
                <a:cs typeface="Arial"/>
              </a:rPr>
              <a:t>samo</a:t>
            </a:r>
            <a:r>
              <a:rPr lang="en-US" sz="1000">
                <a:latin typeface="Arial"/>
                <a:cs typeface="Arial"/>
              </a:rPr>
              <a:t> one </a:t>
            </a:r>
            <a:r>
              <a:rPr lang="en-US" sz="1000" err="1">
                <a:latin typeface="Arial"/>
                <a:cs typeface="Arial"/>
              </a:rPr>
              <a:t>blokove</a:t>
            </a:r>
            <a:r>
              <a:rPr lang="en-US" sz="1000">
                <a:latin typeface="Arial"/>
                <a:cs typeface="Arial"/>
              </a:rPr>
              <a:t> </a:t>
            </a:r>
            <a:r>
              <a:rPr lang="en-US" sz="1000" err="1">
                <a:latin typeface="Arial"/>
                <a:cs typeface="Arial"/>
              </a:rPr>
              <a:t>čiji</a:t>
            </a:r>
            <a:r>
              <a:rPr lang="en-US" sz="1000">
                <a:latin typeface="Arial"/>
                <a:cs typeface="Arial"/>
              </a:rPr>
              <a:t> </a:t>
            </a:r>
            <a:r>
              <a:rPr lang="en-US" sz="1000" err="1">
                <a:latin typeface="Arial"/>
                <a:cs typeface="Arial"/>
              </a:rPr>
              <a:t>su</a:t>
            </a:r>
            <a:r>
              <a:rPr lang="en-US" sz="1000">
                <a:latin typeface="Arial"/>
                <a:cs typeface="Arial"/>
              </a:rPr>
              <a:t> </a:t>
            </a:r>
            <a:r>
              <a:rPr lang="en-US" sz="1000" err="1">
                <a:latin typeface="Arial"/>
                <a:cs typeface="Arial"/>
              </a:rPr>
              <a:t>ulazi</a:t>
            </a:r>
            <a:r>
              <a:rPr lang="en-US" sz="1000">
                <a:latin typeface="Arial"/>
                <a:cs typeface="Arial"/>
              </a:rPr>
              <a:t> </a:t>
            </a:r>
            <a:r>
              <a:rPr lang="en-US" sz="1000" err="1">
                <a:latin typeface="Arial"/>
                <a:cs typeface="Arial"/>
              </a:rPr>
              <a:t>povezani</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izlaze</a:t>
            </a:r>
            <a:r>
              <a:rPr lang="en-US" sz="1000">
                <a:latin typeface="Arial"/>
                <a:cs typeface="Arial"/>
              </a:rPr>
              <a:t> </a:t>
            </a:r>
            <a:r>
              <a:rPr lang="en-US" sz="1000" err="1">
                <a:latin typeface="Arial"/>
                <a:cs typeface="Arial"/>
              </a:rPr>
              <a:t>blokova</a:t>
            </a:r>
            <a:r>
              <a:rPr lang="en-US" sz="1000">
                <a:latin typeface="Arial"/>
                <a:cs typeface="Arial"/>
              </a:rPr>
              <a:t> </a:t>
            </a:r>
            <a:r>
              <a:rPr lang="en-US" sz="1000" err="1">
                <a:latin typeface="Arial"/>
                <a:cs typeface="Arial"/>
              </a:rPr>
              <a:t>iz</a:t>
            </a:r>
            <a:r>
              <a:rPr lang="en-US" sz="1000">
                <a:latin typeface="Arial"/>
                <a:cs typeface="Arial"/>
              </a:rPr>
              <a:t> </a:t>
            </a:r>
            <a:r>
              <a:rPr lang="en-US" sz="1000" err="1">
                <a:latin typeface="Arial"/>
                <a:cs typeface="Arial"/>
              </a:rPr>
              <a:t>prethodnih</a:t>
            </a:r>
            <a:r>
              <a:rPr lang="en-US" sz="1000">
                <a:latin typeface="Arial"/>
                <a:cs typeface="Arial"/>
              </a:rPr>
              <a:t> </a:t>
            </a:r>
            <a:r>
              <a:rPr lang="en-US" sz="1000" err="1">
                <a:latin typeface="Arial"/>
                <a:cs typeface="Arial"/>
              </a:rPr>
              <a:t>slojeva</a:t>
            </a:r>
            <a:r>
              <a:rPr lang="en-US" sz="1000">
                <a:latin typeface="Arial"/>
                <a:cs typeface="Arial"/>
              </a:rPr>
              <a:t> (</a:t>
            </a:r>
            <a:r>
              <a:rPr lang="en-US" sz="1000" err="1">
                <a:latin typeface="Arial"/>
                <a:cs typeface="Arial"/>
              </a:rPr>
              <a:t>najviše</a:t>
            </a:r>
            <a:r>
              <a:rPr lang="en-US" sz="1000">
                <a:latin typeface="Arial"/>
                <a:cs typeface="Arial"/>
              </a:rPr>
              <a:t> do </a:t>
            </a:r>
            <a:r>
              <a:rPr lang="en-US" sz="1000" err="1">
                <a:latin typeface="Arial"/>
                <a:cs typeface="Arial"/>
              </a:rPr>
              <a:t>nivoa</a:t>
            </a:r>
            <a:r>
              <a:rPr lang="en-US" sz="1000">
                <a:latin typeface="Arial"/>
                <a:cs typeface="Arial"/>
              </a:rPr>
              <a:t> n-1).</a:t>
            </a:r>
            <a:endParaRPr lang="en-US">
              <a:latin typeface="Arial"/>
              <a:cs typeface="Arial"/>
            </a:endParaRPr>
          </a:p>
          <a:p>
            <a:r>
              <a:rPr lang="en-US" sz="1000" err="1">
                <a:latin typeface="Arial"/>
                <a:cs typeface="Arial"/>
              </a:rPr>
              <a:t>Ovaj</a:t>
            </a:r>
            <a:r>
              <a:rPr lang="en-US" sz="1000">
                <a:latin typeface="Arial"/>
                <a:cs typeface="Arial"/>
              </a:rPr>
              <a:t> </a:t>
            </a:r>
            <a:r>
              <a:rPr lang="en-US" sz="1000" err="1">
                <a:latin typeface="Arial"/>
                <a:cs typeface="Arial"/>
              </a:rPr>
              <a:t>proces</a:t>
            </a:r>
            <a:r>
              <a:rPr lang="en-US" sz="1000">
                <a:latin typeface="Arial"/>
                <a:cs typeface="Arial"/>
              </a:rPr>
              <a:t> </a:t>
            </a:r>
            <a:r>
              <a:rPr lang="en-US" sz="1000" err="1">
                <a:latin typeface="Arial"/>
                <a:cs typeface="Arial"/>
              </a:rPr>
              <a:t>rezultuje</a:t>
            </a:r>
            <a:r>
              <a:rPr lang="en-US" sz="1000">
                <a:latin typeface="Arial"/>
                <a:cs typeface="Arial"/>
              </a:rPr>
              <a:t> </a:t>
            </a:r>
            <a:r>
              <a:rPr lang="en-US" sz="1000" err="1">
                <a:latin typeface="Arial"/>
                <a:cs typeface="Arial"/>
              </a:rPr>
              <a:t>uređenim</a:t>
            </a:r>
            <a:r>
              <a:rPr lang="en-US" sz="1000">
                <a:latin typeface="Arial"/>
                <a:cs typeface="Arial"/>
              </a:rPr>
              <a:t> </a:t>
            </a:r>
            <a:r>
              <a:rPr lang="en-US" sz="1000" err="1">
                <a:latin typeface="Arial"/>
                <a:cs typeface="Arial"/>
              </a:rPr>
              <a:t>usmerenim</a:t>
            </a:r>
            <a:r>
              <a:rPr lang="en-US" sz="1000">
                <a:latin typeface="Arial"/>
                <a:cs typeface="Arial"/>
              </a:rPr>
              <a:t> </a:t>
            </a:r>
            <a:r>
              <a:rPr lang="en-US" sz="1000" err="1">
                <a:latin typeface="Arial"/>
                <a:cs typeface="Arial"/>
              </a:rPr>
              <a:t>acikličnim</a:t>
            </a:r>
            <a:r>
              <a:rPr lang="en-US" sz="1000">
                <a:latin typeface="Arial"/>
                <a:cs typeface="Arial"/>
              </a:rPr>
              <a:t> </a:t>
            </a:r>
            <a:r>
              <a:rPr lang="en-US" sz="1000" err="1">
                <a:latin typeface="Arial"/>
                <a:cs typeface="Arial"/>
              </a:rPr>
              <a:t>grafom</a:t>
            </a:r>
            <a:r>
              <a:rPr lang="en-US" sz="1000">
                <a:latin typeface="Arial"/>
                <a:cs typeface="Arial"/>
              </a:rPr>
              <a:t> (DAG), </a:t>
            </a:r>
            <a:r>
              <a:rPr lang="en-US" sz="1000" err="1">
                <a:latin typeface="Arial"/>
                <a:cs typeface="Arial"/>
              </a:rPr>
              <a:t>kao</a:t>
            </a:r>
            <a:r>
              <a:rPr lang="en-US" sz="1000">
                <a:latin typeface="Arial"/>
                <a:cs typeface="Arial"/>
              </a:rPr>
              <a:t> </a:t>
            </a:r>
            <a:r>
              <a:rPr lang="en-US" sz="1000" err="1">
                <a:latin typeface="Arial"/>
                <a:cs typeface="Arial"/>
              </a:rPr>
              <a:t>što</a:t>
            </a:r>
            <a:r>
              <a:rPr lang="en-US" sz="1000">
                <a:latin typeface="Arial"/>
                <a:cs typeface="Arial"/>
              </a:rPr>
              <a:t> je </a:t>
            </a:r>
            <a:r>
              <a:rPr lang="en-US" sz="1000" err="1">
                <a:latin typeface="Arial"/>
                <a:cs typeface="Arial"/>
              </a:rPr>
              <a:t>prikazano</a:t>
            </a:r>
            <a:r>
              <a:rPr lang="en-US" sz="1000">
                <a:latin typeface="Arial"/>
                <a:cs typeface="Arial"/>
              </a:rPr>
              <a:t> u </a:t>
            </a:r>
            <a:r>
              <a:rPr lang="en-US" sz="1000" err="1">
                <a:latin typeface="Arial"/>
                <a:cs typeface="Arial"/>
              </a:rPr>
              <a:t>uveličanom</a:t>
            </a:r>
            <a:r>
              <a:rPr lang="en-US" sz="1000">
                <a:latin typeface="Arial"/>
                <a:cs typeface="Arial"/>
              </a:rPr>
              <a:t> </a:t>
            </a:r>
            <a:r>
              <a:rPr lang="en-US" sz="1000" err="1">
                <a:latin typeface="Arial"/>
                <a:cs typeface="Arial"/>
              </a:rPr>
              <a:t>prikazu</a:t>
            </a:r>
            <a:r>
              <a:rPr lang="en-US" sz="1000">
                <a:latin typeface="Arial"/>
                <a:cs typeface="Arial"/>
              </a:rPr>
              <a:t> </a:t>
            </a:r>
            <a:r>
              <a:rPr lang="en-US" sz="1000" err="1">
                <a:latin typeface="Arial"/>
                <a:cs typeface="Arial"/>
              </a:rPr>
              <a:t>na</a:t>
            </a:r>
            <a:r>
              <a:rPr lang="en-US" sz="1000">
                <a:latin typeface="Arial"/>
                <a:cs typeface="Arial"/>
              </a:rPr>
              <a:t> </a:t>
            </a:r>
            <a:r>
              <a:rPr lang="en-US" sz="1000" err="1">
                <a:latin typeface="Arial"/>
                <a:cs typeface="Arial"/>
              </a:rPr>
              <a:t>slici</a:t>
            </a:r>
            <a:endParaRPr lang="en-US" err="1"/>
          </a:p>
          <a:p>
            <a:endParaRPr lang="en-US" altLang="en-US" sz="1000">
              <a:cs typeface="Arial"/>
            </a:endParaRPr>
          </a:p>
        </p:txBody>
      </p:sp>
      <p:sp>
        <p:nvSpPr>
          <p:cNvPr id="30727" name="Rectangle 7">
            <a:extLst>
              <a:ext uri="{FF2B5EF4-FFF2-40B4-BE49-F238E27FC236}">
                <a16:creationId xmlns:a16="http://schemas.microsoft.com/office/drawing/2014/main" id="{BE750BA0-7C6D-8406-36FC-DF88E1C91C54}"/>
              </a:ext>
            </a:extLst>
          </p:cNvPr>
          <p:cNvSpPr>
            <a:spLocks noChangeArrowheads="1"/>
          </p:cNvSpPr>
          <p:nvPr/>
        </p:nvSpPr>
        <p:spPr bwMode="auto">
          <a:xfrm>
            <a:off x="293688" y="838200"/>
            <a:ext cx="4186237" cy="382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5720" rIns="0" bIns="45720" anchor="t"/>
          <a:lstStyle>
            <a:lvl1pPr marL="190500" indent="-190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20000"/>
              </a:spcBef>
              <a:buClr>
                <a:schemeClr val="accent1"/>
              </a:buClr>
              <a:buFont typeface="Wingdings" panose="05000000000000000000" pitchFamily="2" charset="2"/>
              <a:buChar char="§"/>
            </a:pPr>
            <a:r>
              <a:rPr lang="en-US" altLang="en-US" sz="1400" err="1">
                <a:latin typeface="Arial"/>
                <a:cs typeface="Arial"/>
              </a:rPr>
              <a:t>Opis</a:t>
            </a:r>
            <a:r>
              <a:rPr lang="en-US" altLang="en-US" sz="1400">
                <a:latin typeface="Arial"/>
                <a:cs typeface="Arial"/>
              </a:rPr>
              <a:t> </a:t>
            </a:r>
            <a:r>
              <a:rPr lang="en-US" altLang="en-US" sz="1400" err="1">
                <a:latin typeface="Arial"/>
                <a:cs typeface="Arial"/>
              </a:rPr>
              <a:t>kombinacione</a:t>
            </a:r>
            <a:r>
              <a:rPr lang="en-US" altLang="en-US" sz="1400">
                <a:latin typeface="Arial"/>
                <a:cs typeface="Arial"/>
              </a:rPr>
              <a:t> </a:t>
            </a:r>
            <a:r>
              <a:rPr lang="en-US" altLang="en-US" sz="1400" err="1">
                <a:latin typeface="Arial"/>
                <a:cs typeface="Arial"/>
              </a:rPr>
              <a:t>logike</a:t>
            </a:r>
            <a:r>
              <a:rPr lang="en-US" altLang="en-US" sz="1400">
                <a:latin typeface="Arial"/>
                <a:cs typeface="Arial"/>
              </a:rPr>
              <a:t> u </a:t>
            </a:r>
            <a:r>
              <a:rPr lang="en-US" altLang="en-US" sz="1400" err="1">
                <a:latin typeface="Arial"/>
                <a:cs typeface="Arial"/>
              </a:rPr>
              <a:t>modelu</a:t>
            </a:r>
            <a:r>
              <a:rPr lang="en-US" altLang="en-US" sz="1400">
                <a:latin typeface="Arial"/>
                <a:cs typeface="Arial"/>
              </a:rPr>
              <a:t> za </a:t>
            </a:r>
            <a:r>
              <a:rPr lang="en-US" altLang="en-US" sz="1400" err="1">
                <a:latin typeface="Arial"/>
                <a:cs typeface="Arial"/>
              </a:rPr>
              <a:t>simulaciju</a:t>
            </a:r>
            <a:r>
              <a:rPr lang="en-US" altLang="en-US" sz="1400">
                <a:latin typeface="Arial"/>
                <a:cs typeface="Arial"/>
              </a:rPr>
              <a:t> </a:t>
            </a:r>
            <a:r>
              <a:rPr lang="en-US" altLang="en-US" sz="1400" err="1">
                <a:latin typeface="Arial"/>
                <a:cs typeface="Arial"/>
              </a:rPr>
              <a:t>na</a:t>
            </a:r>
            <a:r>
              <a:rPr lang="en-US" altLang="en-US" sz="1400">
                <a:latin typeface="Arial"/>
                <a:cs typeface="Arial"/>
              </a:rPr>
              <a:t> </a:t>
            </a:r>
            <a:r>
              <a:rPr lang="en-US" altLang="en-US" sz="1400" err="1">
                <a:latin typeface="Arial"/>
                <a:cs typeface="Arial"/>
              </a:rPr>
              <a:t>nivou</a:t>
            </a:r>
            <a:r>
              <a:rPr lang="en-US" altLang="en-US" sz="1400">
                <a:latin typeface="Arial"/>
                <a:cs typeface="Arial"/>
              </a:rPr>
              <a:t> </a:t>
            </a:r>
            <a:r>
              <a:rPr lang="en-US" altLang="en-US" sz="1400" err="1">
                <a:latin typeface="Arial"/>
                <a:cs typeface="Arial"/>
              </a:rPr>
              <a:t>takta</a:t>
            </a:r>
            <a:r>
              <a:rPr lang="en-US" altLang="en-US" sz="1400">
                <a:latin typeface="Arial"/>
                <a:cs typeface="Arial"/>
              </a:rPr>
              <a:t> ne </a:t>
            </a:r>
            <a:r>
              <a:rPr lang="en-US" altLang="en-US" sz="1400" err="1">
                <a:latin typeface="Arial"/>
                <a:cs typeface="Arial"/>
              </a:rPr>
              <a:t>sadrži</a:t>
            </a:r>
            <a:r>
              <a:rPr lang="en-US" altLang="en-US" sz="1400">
                <a:latin typeface="Arial"/>
                <a:cs typeface="Arial"/>
              </a:rPr>
              <a:t> </a:t>
            </a:r>
            <a:r>
              <a:rPr lang="en-US" altLang="en-US" sz="1400" err="1">
                <a:latin typeface="Arial"/>
                <a:cs typeface="Arial"/>
              </a:rPr>
              <a:t>instrukcije</a:t>
            </a:r>
            <a:r>
              <a:rPr lang="en-US" altLang="en-US" sz="1400">
                <a:latin typeface="Arial"/>
                <a:cs typeface="Arial"/>
              </a:rPr>
              <a:t> za </a:t>
            </a:r>
            <a:r>
              <a:rPr lang="en-US" altLang="en-US" sz="1400" err="1">
                <a:latin typeface="Arial"/>
                <a:cs typeface="Arial"/>
              </a:rPr>
              <a:t>kontrolu</a:t>
            </a:r>
            <a:r>
              <a:rPr lang="en-US" altLang="en-US" sz="1400">
                <a:latin typeface="Arial"/>
                <a:cs typeface="Arial"/>
              </a:rPr>
              <a:t> </a:t>
            </a:r>
            <a:r>
              <a:rPr lang="en-US" altLang="en-US" sz="1400" err="1">
                <a:latin typeface="Arial"/>
                <a:cs typeface="Arial"/>
              </a:rPr>
              <a:t>kašnjenja</a:t>
            </a:r>
            <a:r>
              <a:rPr lang="en-US" altLang="en-US" sz="1400">
                <a:latin typeface="Arial"/>
                <a:cs typeface="Arial"/>
              </a:rPr>
              <a:t>. To je </a:t>
            </a:r>
            <a:r>
              <a:rPr lang="en-US" altLang="en-US" sz="1400" err="1">
                <a:latin typeface="Arial"/>
                <a:cs typeface="Arial"/>
              </a:rPr>
              <a:t>specifikacija</a:t>
            </a:r>
            <a:r>
              <a:rPr lang="en-US" altLang="en-US" sz="1400">
                <a:latin typeface="Arial"/>
                <a:cs typeface="Arial"/>
              </a:rPr>
              <a:t> </a:t>
            </a:r>
            <a:r>
              <a:rPr lang="en-US" altLang="en-US" sz="1400" err="1">
                <a:latin typeface="Arial"/>
                <a:cs typeface="Arial"/>
              </a:rPr>
              <a:t>sa</a:t>
            </a:r>
            <a:r>
              <a:rPr lang="en-US" altLang="en-US" sz="1400">
                <a:latin typeface="Arial"/>
                <a:cs typeface="Arial"/>
              </a:rPr>
              <a:t> </a:t>
            </a:r>
            <a:r>
              <a:rPr lang="en-US" altLang="en-US" sz="1400" err="1">
                <a:latin typeface="Arial"/>
                <a:cs typeface="Arial"/>
              </a:rPr>
              <a:t>nultim</a:t>
            </a:r>
            <a:r>
              <a:rPr lang="en-US" altLang="en-US" sz="1400">
                <a:latin typeface="Arial"/>
                <a:cs typeface="Arial"/>
              </a:rPr>
              <a:t> </a:t>
            </a:r>
            <a:r>
              <a:rPr lang="en-US" altLang="en-US" sz="1400" err="1">
                <a:latin typeface="Arial"/>
                <a:cs typeface="Arial"/>
              </a:rPr>
              <a:t>kašnjenjem</a:t>
            </a:r>
            <a:r>
              <a:rPr lang="en-US" altLang="en-US" sz="1400">
                <a:latin typeface="Arial"/>
                <a:cs typeface="Arial"/>
              </a:rPr>
              <a:t> (</a:t>
            </a:r>
            <a:r>
              <a:rPr lang="en-US" altLang="en-US" sz="1400" i="1">
                <a:latin typeface="Arial"/>
                <a:cs typeface="Arial"/>
              </a:rPr>
              <a:t>zero-delay</a:t>
            </a:r>
            <a:r>
              <a:rPr lang="en-US" altLang="en-US" sz="1400">
                <a:latin typeface="Arial"/>
                <a:cs typeface="Arial"/>
              </a:rPr>
              <a:t>) </a:t>
            </a:r>
            <a:r>
              <a:rPr lang="en-US" altLang="en-US" sz="1400" err="1">
                <a:latin typeface="Arial"/>
                <a:cs typeface="Arial"/>
              </a:rPr>
              <a:t>i</a:t>
            </a:r>
            <a:r>
              <a:rPr lang="en-US" altLang="en-US" sz="1400">
                <a:latin typeface="Arial"/>
                <a:cs typeface="Arial"/>
              </a:rPr>
              <a:t> bez </a:t>
            </a:r>
            <a:r>
              <a:rPr lang="en-US" altLang="en-US" sz="1400" err="1">
                <a:latin typeface="Arial"/>
                <a:cs typeface="Arial"/>
              </a:rPr>
              <a:t>povratnih</a:t>
            </a:r>
            <a:r>
              <a:rPr lang="en-US" altLang="en-US" sz="1400">
                <a:latin typeface="Arial"/>
                <a:cs typeface="Arial"/>
              </a:rPr>
              <a:t> </a:t>
            </a:r>
            <a:r>
              <a:rPr lang="en-US" altLang="en-US" sz="1400" err="1">
                <a:latin typeface="Arial"/>
                <a:cs typeface="Arial"/>
              </a:rPr>
              <a:t>sprega</a:t>
            </a:r>
            <a:r>
              <a:rPr lang="en-US" altLang="en-US" sz="1400">
                <a:latin typeface="Arial"/>
                <a:cs typeface="Arial"/>
              </a:rPr>
              <a:t> </a:t>
            </a:r>
            <a:r>
              <a:rPr lang="en-US" altLang="en-US" sz="1400" err="1">
                <a:latin typeface="Arial"/>
                <a:cs typeface="Arial"/>
              </a:rPr>
              <a:t>unutar</a:t>
            </a:r>
            <a:r>
              <a:rPr lang="en-US" altLang="en-US" sz="1400">
                <a:latin typeface="Arial"/>
                <a:cs typeface="Arial"/>
              </a:rPr>
              <a:t> </a:t>
            </a:r>
            <a:r>
              <a:rPr lang="en-US" altLang="en-US" sz="1400" err="1">
                <a:latin typeface="Arial"/>
                <a:cs typeface="Arial"/>
              </a:rPr>
              <a:t>kombinacionih</a:t>
            </a:r>
            <a:r>
              <a:rPr lang="en-US" altLang="en-US" sz="1400">
                <a:latin typeface="Arial"/>
                <a:cs typeface="Arial"/>
              </a:rPr>
              <a:t> </a:t>
            </a:r>
            <a:r>
              <a:rPr lang="en-US" altLang="en-US" sz="1400" err="1">
                <a:latin typeface="Arial"/>
                <a:cs typeface="Arial"/>
              </a:rPr>
              <a:t>blokova</a:t>
            </a:r>
            <a:endParaRPr lang="en-US" err="1"/>
          </a:p>
          <a:p>
            <a:pPr>
              <a:spcBef>
                <a:spcPct val="20000"/>
              </a:spcBef>
              <a:buClr>
                <a:schemeClr val="accent1"/>
              </a:buClr>
              <a:buFont typeface="Wingdings" panose="05000000000000000000" pitchFamily="2" charset="2"/>
              <a:buChar char="§"/>
            </a:pPr>
            <a:r>
              <a:rPr lang="en-US" sz="1400" err="1">
                <a:latin typeface="Arial"/>
                <a:cs typeface="Arial"/>
              </a:rPr>
              <a:t>Koristeći</a:t>
            </a:r>
            <a:r>
              <a:rPr lang="en-US" sz="1400">
                <a:latin typeface="Arial"/>
                <a:cs typeface="Arial"/>
              </a:rPr>
              <a:t> </a:t>
            </a:r>
            <a:r>
              <a:rPr lang="en-US" sz="1400" err="1">
                <a:latin typeface="Arial"/>
                <a:cs typeface="Arial"/>
              </a:rPr>
              <a:t>primarne</a:t>
            </a:r>
            <a:r>
              <a:rPr lang="en-US" sz="1400">
                <a:latin typeface="Arial"/>
                <a:cs typeface="Arial"/>
              </a:rPr>
              <a:t> </a:t>
            </a:r>
            <a:r>
              <a:rPr lang="en-US" sz="1400" err="1">
                <a:latin typeface="Arial"/>
                <a:cs typeface="Arial"/>
              </a:rPr>
              <a:t>ulaze</a:t>
            </a:r>
            <a:r>
              <a:rPr lang="en-US" sz="1400">
                <a:latin typeface="Arial"/>
                <a:cs typeface="Arial"/>
              </a:rPr>
              <a:t> </a:t>
            </a:r>
            <a:r>
              <a:rPr lang="en-US" sz="1400" err="1">
                <a:latin typeface="Arial"/>
                <a:cs typeface="Arial"/>
              </a:rPr>
              <a:t>i</a:t>
            </a:r>
            <a:r>
              <a:rPr lang="en-US" sz="1400">
                <a:latin typeface="Arial"/>
                <a:cs typeface="Arial"/>
              </a:rPr>
              <a:t> </a:t>
            </a:r>
            <a:r>
              <a:rPr lang="en-US" sz="1400" err="1">
                <a:latin typeface="Arial"/>
                <a:cs typeface="Arial"/>
              </a:rPr>
              <a:t>trenutne</a:t>
            </a:r>
            <a:r>
              <a:rPr lang="en-US" sz="1400">
                <a:latin typeface="Arial"/>
                <a:cs typeface="Arial"/>
              </a:rPr>
              <a:t> </a:t>
            </a:r>
            <a:r>
              <a:rPr lang="en-US" sz="1400" err="1">
                <a:latin typeface="Arial"/>
                <a:cs typeface="Arial"/>
              </a:rPr>
              <a:t>vrednosti</a:t>
            </a:r>
            <a:r>
              <a:rPr lang="en-US" sz="1400">
                <a:latin typeface="Arial"/>
                <a:cs typeface="Arial"/>
              </a:rPr>
              <a:t> </a:t>
            </a:r>
            <a:r>
              <a:rPr lang="en-US" sz="1400" err="1">
                <a:latin typeface="Arial"/>
                <a:cs typeface="Arial"/>
              </a:rPr>
              <a:t>elemenata</a:t>
            </a:r>
            <a:r>
              <a:rPr lang="en-US" sz="1400">
                <a:latin typeface="Arial"/>
                <a:cs typeface="Arial"/>
              </a:rPr>
              <a:t> koji </a:t>
            </a:r>
            <a:r>
              <a:rPr lang="en-US" sz="1400" err="1">
                <a:latin typeface="Arial"/>
                <a:cs typeface="Arial"/>
              </a:rPr>
              <a:t>čuvaju</a:t>
            </a:r>
            <a:r>
              <a:rPr lang="en-US" sz="1400">
                <a:latin typeface="Arial"/>
                <a:cs typeface="Arial"/>
              </a:rPr>
              <a:t> </a:t>
            </a:r>
            <a:r>
              <a:rPr lang="en-US" sz="1400" err="1">
                <a:latin typeface="Arial"/>
                <a:cs typeface="Arial"/>
              </a:rPr>
              <a:t>stanje</a:t>
            </a:r>
            <a:r>
              <a:rPr lang="en-US" sz="1400">
                <a:latin typeface="Arial"/>
                <a:cs typeface="Arial"/>
              </a:rPr>
              <a:t> </a:t>
            </a:r>
            <a:r>
              <a:rPr lang="en-US" sz="1400" err="1">
                <a:latin typeface="Arial"/>
                <a:cs typeface="Arial"/>
              </a:rPr>
              <a:t>kao</a:t>
            </a:r>
            <a:r>
              <a:rPr lang="en-US" sz="1400">
                <a:latin typeface="Arial"/>
                <a:cs typeface="Arial"/>
              </a:rPr>
              <a:t> </a:t>
            </a:r>
            <a:r>
              <a:rPr lang="en-US" sz="1400" err="1">
                <a:latin typeface="Arial"/>
                <a:cs typeface="Arial"/>
              </a:rPr>
              <a:t>početne</a:t>
            </a:r>
            <a:r>
              <a:rPr lang="en-US" sz="1400">
                <a:latin typeface="Arial"/>
                <a:cs typeface="Arial"/>
              </a:rPr>
              <a:t> </a:t>
            </a:r>
            <a:r>
              <a:rPr lang="en-US" sz="1400" err="1">
                <a:latin typeface="Arial"/>
                <a:cs typeface="Arial"/>
              </a:rPr>
              <a:t>tačke</a:t>
            </a:r>
            <a:r>
              <a:rPr lang="en-US" sz="1400">
                <a:latin typeface="Arial"/>
                <a:cs typeface="Arial"/>
              </a:rPr>
              <a:t>, a </a:t>
            </a:r>
            <a:r>
              <a:rPr lang="en-US" sz="1400" err="1">
                <a:latin typeface="Arial"/>
                <a:cs typeface="Arial"/>
              </a:rPr>
              <a:t>primarne</a:t>
            </a:r>
            <a:r>
              <a:rPr lang="en-US" sz="1400">
                <a:latin typeface="Arial"/>
                <a:cs typeface="Arial"/>
              </a:rPr>
              <a:t> </a:t>
            </a:r>
            <a:r>
              <a:rPr lang="en-US" sz="1400" err="1">
                <a:latin typeface="Arial"/>
                <a:cs typeface="Arial"/>
              </a:rPr>
              <a:t>izlaze</a:t>
            </a:r>
            <a:r>
              <a:rPr lang="en-US" sz="1400">
                <a:latin typeface="Arial"/>
                <a:cs typeface="Arial"/>
              </a:rPr>
              <a:t> </a:t>
            </a:r>
            <a:r>
              <a:rPr lang="en-US" sz="1400" err="1">
                <a:latin typeface="Arial"/>
                <a:cs typeface="Arial"/>
              </a:rPr>
              <a:t>i</a:t>
            </a:r>
            <a:r>
              <a:rPr lang="en-US" sz="1400">
                <a:latin typeface="Arial"/>
                <a:cs typeface="Arial"/>
              </a:rPr>
              <a:t> </a:t>
            </a:r>
            <a:r>
              <a:rPr lang="en-US" sz="1400" err="1">
                <a:latin typeface="Arial"/>
                <a:cs typeface="Arial"/>
              </a:rPr>
              <a:t>buduće</a:t>
            </a:r>
            <a:r>
              <a:rPr lang="en-US" sz="1400">
                <a:latin typeface="Arial"/>
                <a:cs typeface="Arial"/>
              </a:rPr>
              <a:t> </a:t>
            </a:r>
            <a:r>
              <a:rPr lang="en-US" sz="1400" err="1">
                <a:latin typeface="Arial"/>
                <a:cs typeface="Arial"/>
              </a:rPr>
              <a:t>vrednosti</a:t>
            </a:r>
            <a:r>
              <a:rPr lang="en-US" sz="1400">
                <a:latin typeface="Arial"/>
                <a:cs typeface="Arial"/>
              </a:rPr>
              <a:t> </a:t>
            </a:r>
            <a:r>
              <a:rPr lang="en-US" sz="1400" err="1">
                <a:latin typeface="Arial"/>
                <a:cs typeface="Arial"/>
              </a:rPr>
              <a:t>elemenata</a:t>
            </a:r>
            <a:r>
              <a:rPr lang="en-US" sz="1400">
                <a:latin typeface="Arial"/>
                <a:cs typeface="Arial"/>
              </a:rPr>
              <a:t> koji </a:t>
            </a:r>
            <a:r>
              <a:rPr lang="en-US" sz="1400" err="1">
                <a:latin typeface="Arial"/>
                <a:cs typeface="Arial"/>
              </a:rPr>
              <a:t>čuvaju</a:t>
            </a:r>
            <a:r>
              <a:rPr lang="en-US" sz="1400">
                <a:latin typeface="Arial"/>
                <a:cs typeface="Arial"/>
              </a:rPr>
              <a:t> </a:t>
            </a:r>
            <a:r>
              <a:rPr lang="en-US" sz="1400" err="1">
                <a:latin typeface="Arial"/>
                <a:cs typeface="Arial"/>
              </a:rPr>
              <a:t>stanje</a:t>
            </a:r>
            <a:r>
              <a:rPr lang="en-US" sz="1400">
                <a:latin typeface="Arial"/>
                <a:cs typeface="Arial"/>
              </a:rPr>
              <a:t> </a:t>
            </a:r>
            <a:r>
              <a:rPr lang="en-US" sz="1400" err="1">
                <a:latin typeface="Arial"/>
                <a:cs typeface="Arial"/>
              </a:rPr>
              <a:t>kao</a:t>
            </a:r>
            <a:r>
              <a:rPr lang="en-US" sz="1400">
                <a:latin typeface="Arial"/>
                <a:cs typeface="Arial"/>
              </a:rPr>
              <a:t> </a:t>
            </a:r>
            <a:r>
              <a:rPr lang="en-US" sz="1400" err="1">
                <a:latin typeface="Arial"/>
                <a:cs typeface="Arial"/>
              </a:rPr>
              <a:t>krajnje</a:t>
            </a:r>
            <a:r>
              <a:rPr lang="en-US" sz="1400">
                <a:latin typeface="Arial"/>
                <a:cs typeface="Arial"/>
              </a:rPr>
              <a:t> </a:t>
            </a:r>
            <a:r>
              <a:rPr lang="en-US" sz="1400" err="1">
                <a:latin typeface="Arial"/>
                <a:cs typeface="Arial"/>
              </a:rPr>
              <a:t>tačke</a:t>
            </a:r>
            <a:r>
              <a:rPr lang="en-US" sz="1400">
                <a:latin typeface="Arial"/>
                <a:cs typeface="Arial"/>
              </a:rPr>
              <a:t>, </a:t>
            </a:r>
            <a:r>
              <a:rPr lang="en-US" sz="1400" err="1">
                <a:latin typeface="Arial"/>
                <a:cs typeface="Arial"/>
              </a:rPr>
              <a:t>moguće</a:t>
            </a:r>
            <a:r>
              <a:rPr lang="en-US" sz="1400">
                <a:latin typeface="Arial"/>
                <a:cs typeface="Arial"/>
              </a:rPr>
              <a:t> je </a:t>
            </a:r>
            <a:r>
              <a:rPr lang="en-US" sz="1400" err="1">
                <a:latin typeface="Arial"/>
                <a:cs typeface="Arial"/>
              </a:rPr>
              <a:t>strogo</a:t>
            </a:r>
            <a:r>
              <a:rPr lang="en-US" sz="1400">
                <a:latin typeface="Arial"/>
                <a:cs typeface="Arial"/>
              </a:rPr>
              <a:t> </a:t>
            </a:r>
            <a:r>
              <a:rPr lang="en-US" sz="1400" err="1">
                <a:latin typeface="Arial"/>
                <a:cs typeface="Arial"/>
              </a:rPr>
              <a:t>ili</a:t>
            </a:r>
            <a:r>
              <a:rPr lang="en-US" sz="1400">
                <a:latin typeface="Arial"/>
                <a:cs typeface="Arial"/>
              </a:rPr>
              <a:t> </a:t>
            </a:r>
            <a:r>
              <a:rPr lang="en-US" sz="1400" err="1">
                <a:latin typeface="Arial"/>
                <a:cs typeface="Arial"/>
              </a:rPr>
              <a:t>slojevito</a:t>
            </a:r>
            <a:r>
              <a:rPr lang="en-US" sz="1400">
                <a:latin typeface="Arial"/>
                <a:cs typeface="Arial"/>
              </a:rPr>
              <a:t> </a:t>
            </a:r>
            <a:r>
              <a:rPr lang="en-US" sz="1400" err="1">
                <a:latin typeface="Arial"/>
                <a:cs typeface="Arial"/>
              </a:rPr>
              <a:t>urediti</a:t>
            </a:r>
            <a:r>
              <a:rPr lang="en-US" sz="1400">
                <a:latin typeface="Arial"/>
                <a:cs typeface="Arial"/>
              </a:rPr>
              <a:t> (</a:t>
            </a:r>
            <a:r>
              <a:rPr lang="en-US" sz="1400" i="1" err="1">
                <a:latin typeface="Arial"/>
                <a:cs typeface="Arial"/>
              </a:rPr>
              <a:t>levelize</a:t>
            </a:r>
            <a:r>
              <a:rPr lang="en-US" sz="1400">
                <a:latin typeface="Arial"/>
                <a:cs typeface="Arial"/>
              </a:rPr>
              <a:t>) </a:t>
            </a:r>
            <a:r>
              <a:rPr lang="en-US" sz="1400" err="1">
                <a:latin typeface="Arial"/>
                <a:cs typeface="Arial"/>
              </a:rPr>
              <a:t>sve</a:t>
            </a:r>
            <a:r>
              <a:rPr lang="en-US" sz="1400">
                <a:latin typeface="Arial"/>
                <a:cs typeface="Arial"/>
              </a:rPr>
              <a:t> </a:t>
            </a:r>
            <a:r>
              <a:rPr lang="en-US" sz="1400" err="1">
                <a:latin typeface="Arial"/>
                <a:cs typeface="Arial"/>
              </a:rPr>
              <a:t>blokove</a:t>
            </a:r>
            <a:r>
              <a:rPr lang="en-US" sz="1400">
                <a:latin typeface="Arial"/>
                <a:cs typeface="Arial"/>
              </a:rPr>
              <a:t> u </a:t>
            </a:r>
            <a:r>
              <a:rPr lang="en-US" sz="1400" err="1">
                <a:latin typeface="Arial"/>
                <a:cs typeface="Arial"/>
              </a:rPr>
              <a:t>mreži</a:t>
            </a:r>
            <a:r>
              <a:rPr lang="en-US" sz="1400">
                <a:latin typeface="Arial"/>
                <a:cs typeface="Arial"/>
              </a:rPr>
              <a:t> </a:t>
            </a:r>
            <a:r>
              <a:rPr lang="en-US" sz="1400" err="1">
                <a:latin typeface="Arial"/>
                <a:cs typeface="Arial"/>
              </a:rPr>
              <a:t>modela</a:t>
            </a:r>
            <a:endParaRPr lang="en-US" err="1">
              <a:cs typeface="Arial" panose="020B0604020202020204" pitchFamily="34" charset="0"/>
            </a:endParaRPr>
          </a:p>
          <a:p>
            <a:pPr>
              <a:spcBef>
                <a:spcPct val="20000"/>
              </a:spcBef>
              <a:buClr>
                <a:schemeClr val="accent1"/>
              </a:buClr>
              <a:buFont typeface="Wingdings" panose="05000000000000000000" pitchFamily="2" charset="2"/>
              <a:buChar char="§"/>
            </a:pPr>
            <a:r>
              <a:rPr lang="en-US" sz="1400" err="1">
                <a:latin typeface="Arial"/>
                <a:cs typeface="Arial"/>
              </a:rPr>
              <a:t>Tehnički</a:t>
            </a:r>
            <a:r>
              <a:rPr lang="en-US" sz="1400">
                <a:latin typeface="Arial"/>
                <a:cs typeface="Arial"/>
              </a:rPr>
              <a:t> </a:t>
            </a:r>
            <a:r>
              <a:rPr lang="en-US" sz="1400" err="1">
                <a:latin typeface="Arial"/>
                <a:cs typeface="Arial"/>
              </a:rPr>
              <a:t>posmatrano</a:t>
            </a:r>
            <a:r>
              <a:rPr lang="en-US" sz="1400">
                <a:latin typeface="Arial"/>
                <a:cs typeface="Arial"/>
              </a:rPr>
              <a:t>, </a:t>
            </a:r>
            <a:r>
              <a:rPr lang="en-US" sz="1400" err="1">
                <a:latin typeface="Arial"/>
                <a:cs typeface="Arial"/>
              </a:rPr>
              <a:t>ovakav</a:t>
            </a:r>
            <a:r>
              <a:rPr lang="en-US" sz="1400">
                <a:latin typeface="Arial"/>
                <a:cs typeface="Arial"/>
              </a:rPr>
              <a:t> model </a:t>
            </a:r>
            <a:r>
              <a:rPr lang="en-US" sz="1400" err="1">
                <a:latin typeface="Arial"/>
                <a:cs typeface="Arial"/>
              </a:rPr>
              <a:t>predstavlja</a:t>
            </a:r>
            <a:r>
              <a:rPr lang="en-US" sz="1400">
                <a:latin typeface="Arial"/>
                <a:cs typeface="Arial"/>
              </a:rPr>
              <a:t> </a:t>
            </a:r>
            <a:r>
              <a:rPr lang="en-US" sz="1400" b="1" err="1">
                <a:latin typeface="Arial"/>
                <a:cs typeface="Arial"/>
              </a:rPr>
              <a:t>usmereni</a:t>
            </a:r>
            <a:r>
              <a:rPr lang="en-US" sz="1400" b="1">
                <a:latin typeface="Arial"/>
                <a:cs typeface="Arial"/>
              </a:rPr>
              <a:t> </a:t>
            </a:r>
            <a:r>
              <a:rPr lang="en-US" sz="1400" b="1" err="1">
                <a:latin typeface="Arial"/>
                <a:cs typeface="Arial"/>
              </a:rPr>
              <a:t>aciklični</a:t>
            </a:r>
            <a:r>
              <a:rPr lang="en-US" sz="1400" b="1">
                <a:latin typeface="Arial"/>
                <a:cs typeface="Arial"/>
              </a:rPr>
              <a:t> </a:t>
            </a:r>
            <a:r>
              <a:rPr lang="en-US" sz="1400" b="1" err="1">
                <a:latin typeface="Arial"/>
                <a:cs typeface="Arial"/>
              </a:rPr>
              <a:t>graf</a:t>
            </a:r>
            <a:r>
              <a:rPr lang="en-US" sz="1400" b="1">
                <a:latin typeface="Arial"/>
                <a:cs typeface="Arial"/>
              </a:rPr>
              <a:t> </a:t>
            </a:r>
            <a:r>
              <a:rPr lang="en-US" sz="1400">
                <a:latin typeface="Arial"/>
                <a:cs typeface="Arial"/>
              </a:rPr>
              <a:t>(</a:t>
            </a:r>
            <a:r>
              <a:rPr lang="en-US" sz="1400" i="1">
                <a:latin typeface="Arial"/>
                <a:cs typeface="Arial"/>
              </a:rPr>
              <a:t>DAG – Directed Acyclic Graph</a:t>
            </a:r>
            <a:r>
              <a:rPr lang="en-US" sz="1400">
                <a:latin typeface="Arial"/>
                <a:cs typeface="Arial"/>
              </a:rPr>
              <a:t>)</a:t>
            </a:r>
            <a:endParaRPr lang="en-US"/>
          </a:p>
          <a:p>
            <a:pPr>
              <a:spcBef>
                <a:spcPct val="20000"/>
              </a:spcBef>
              <a:buClr>
                <a:schemeClr val="accent1"/>
              </a:buClr>
              <a:buFont typeface="Wingdings" panose="05000000000000000000" pitchFamily="2" charset="2"/>
              <a:buChar char="§"/>
            </a:pPr>
            <a:r>
              <a:rPr lang="en-US" sz="1400">
                <a:latin typeface="Arial"/>
                <a:cs typeface="Arial"/>
              </a:rPr>
              <a:t>Simulator </a:t>
            </a:r>
            <a:r>
              <a:rPr lang="en-US" sz="1400" err="1">
                <a:latin typeface="Arial"/>
                <a:cs typeface="Arial"/>
              </a:rPr>
              <a:t>na</a:t>
            </a:r>
            <a:r>
              <a:rPr lang="en-US" sz="1400">
                <a:latin typeface="Arial"/>
                <a:cs typeface="Arial"/>
              </a:rPr>
              <a:t> </a:t>
            </a:r>
            <a:r>
              <a:rPr lang="en-US" sz="1400" err="1">
                <a:latin typeface="Arial"/>
                <a:cs typeface="Arial"/>
              </a:rPr>
              <a:t>nivou</a:t>
            </a:r>
            <a:r>
              <a:rPr lang="en-US" sz="1400">
                <a:latin typeface="Arial"/>
                <a:cs typeface="Arial"/>
              </a:rPr>
              <a:t> </a:t>
            </a:r>
            <a:r>
              <a:rPr lang="en-US" sz="1400" err="1">
                <a:latin typeface="Arial"/>
                <a:cs typeface="Arial"/>
              </a:rPr>
              <a:t>takta</a:t>
            </a:r>
            <a:r>
              <a:rPr lang="en-US" sz="1400">
                <a:latin typeface="Arial"/>
                <a:cs typeface="Arial"/>
              </a:rPr>
              <a:t> </a:t>
            </a:r>
            <a:r>
              <a:rPr lang="en-US" sz="1400" err="1">
                <a:latin typeface="Arial"/>
                <a:cs typeface="Arial"/>
              </a:rPr>
              <a:t>napreduje</a:t>
            </a:r>
            <a:r>
              <a:rPr lang="en-US" sz="1400">
                <a:latin typeface="Arial"/>
                <a:cs typeface="Arial"/>
              </a:rPr>
              <a:t> </a:t>
            </a:r>
            <a:r>
              <a:rPr lang="en-US" sz="1400" err="1">
                <a:latin typeface="Arial"/>
                <a:cs typeface="Arial"/>
              </a:rPr>
              <a:t>iz</a:t>
            </a:r>
            <a:r>
              <a:rPr lang="en-US" sz="1400">
                <a:latin typeface="Arial"/>
                <a:cs typeface="Arial"/>
              </a:rPr>
              <a:t> </a:t>
            </a:r>
            <a:r>
              <a:rPr lang="en-US" sz="1400" err="1">
                <a:latin typeface="Arial"/>
                <a:cs typeface="Arial"/>
              </a:rPr>
              <a:t>ciklusa</a:t>
            </a:r>
            <a:r>
              <a:rPr lang="en-US" sz="1400">
                <a:latin typeface="Arial"/>
                <a:cs typeface="Arial"/>
              </a:rPr>
              <a:t> u </a:t>
            </a:r>
            <a:r>
              <a:rPr lang="en-US" sz="1400" err="1">
                <a:latin typeface="Arial"/>
                <a:cs typeface="Arial"/>
              </a:rPr>
              <a:t>ciklus</a:t>
            </a:r>
            <a:r>
              <a:rPr lang="en-US" sz="1400">
                <a:latin typeface="Arial"/>
                <a:cs typeface="Arial"/>
              </a:rPr>
              <a:t> </a:t>
            </a:r>
            <a:r>
              <a:rPr lang="en-US" sz="1400" err="1">
                <a:latin typeface="Arial"/>
                <a:cs typeface="Arial"/>
              </a:rPr>
              <a:t>tako</a:t>
            </a:r>
            <a:r>
              <a:rPr lang="en-US" sz="1400">
                <a:latin typeface="Arial"/>
                <a:cs typeface="Arial"/>
              </a:rPr>
              <a:t> </a:t>
            </a:r>
            <a:r>
              <a:rPr lang="en-US" sz="1400" err="1">
                <a:latin typeface="Arial"/>
                <a:cs typeface="Arial"/>
              </a:rPr>
              <a:t>što</a:t>
            </a:r>
            <a:r>
              <a:rPr lang="en-US" sz="1400">
                <a:latin typeface="Arial"/>
                <a:cs typeface="Arial"/>
              </a:rPr>
              <a:t> </a:t>
            </a:r>
            <a:r>
              <a:rPr lang="en-US" sz="1400" err="1">
                <a:latin typeface="Arial"/>
                <a:cs typeface="Arial"/>
              </a:rPr>
              <a:t>vrši</a:t>
            </a:r>
            <a:r>
              <a:rPr lang="en-US" sz="1400">
                <a:latin typeface="Arial"/>
                <a:cs typeface="Arial"/>
              </a:rPr>
              <a:t> </a:t>
            </a:r>
            <a:r>
              <a:rPr lang="en-US" sz="1400" err="1">
                <a:latin typeface="Arial"/>
                <a:cs typeface="Arial"/>
              </a:rPr>
              <a:t>evaluaciju</a:t>
            </a:r>
            <a:r>
              <a:rPr lang="en-US" sz="1400">
                <a:latin typeface="Arial"/>
                <a:cs typeface="Arial"/>
              </a:rPr>
              <a:t> </a:t>
            </a:r>
            <a:r>
              <a:rPr lang="en-US" sz="1400" err="1">
                <a:latin typeface="Arial"/>
                <a:cs typeface="Arial"/>
              </a:rPr>
              <a:t>grafa</a:t>
            </a:r>
            <a:r>
              <a:rPr lang="en-US" sz="1400">
                <a:latin typeface="Arial"/>
                <a:cs typeface="Arial"/>
              </a:rPr>
              <a:t> </a:t>
            </a:r>
            <a:r>
              <a:rPr lang="en-US" sz="1400" err="1">
                <a:latin typeface="Arial"/>
                <a:cs typeface="Arial"/>
              </a:rPr>
              <a:t>kombinacionih</a:t>
            </a:r>
            <a:r>
              <a:rPr lang="en-US" sz="1400">
                <a:latin typeface="Arial"/>
                <a:cs typeface="Arial"/>
              </a:rPr>
              <a:t> </a:t>
            </a:r>
            <a:r>
              <a:rPr lang="en-US" sz="1400" err="1">
                <a:latin typeface="Arial"/>
                <a:cs typeface="Arial"/>
              </a:rPr>
              <a:t>funkcija</a:t>
            </a:r>
            <a:r>
              <a:rPr lang="en-US" sz="1400">
                <a:latin typeface="Arial"/>
                <a:cs typeface="Arial"/>
              </a:rPr>
              <a:t> </a:t>
            </a:r>
            <a:r>
              <a:rPr lang="en-US" sz="1400" err="1">
                <a:latin typeface="Arial"/>
                <a:cs typeface="Arial"/>
              </a:rPr>
              <a:t>i</a:t>
            </a:r>
            <a:r>
              <a:rPr lang="en-US" sz="1400">
                <a:latin typeface="Arial"/>
                <a:cs typeface="Arial"/>
              </a:rPr>
              <a:t> </a:t>
            </a:r>
            <a:r>
              <a:rPr lang="en-US" sz="1400" err="1">
                <a:latin typeface="Arial"/>
                <a:cs typeface="Arial"/>
              </a:rPr>
              <a:t>izračunava</a:t>
            </a:r>
            <a:r>
              <a:rPr lang="en-US" sz="1400">
                <a:latin typeface="Arial"/>
                <a:cs typeface="Arial"/>
              </a:rPr>
              <a:t> </a:t>
            </a:r>
            <a:r>
              <a:rPr lang="en-US" sz="1400" err="1">
                <a:latin typeface="Arial"/>
                <a:cs typeface="Arial"/>
              </a:rPr>
              <a:t>nove</a:t>
            </a:r>
            <a:r>
              <a:rPr lang="en-US" sz="1400">
                <a:latin typeface="Arial"/>
                <a:cs typeface="Arial"/>
              </a:rPr>
              <a:t> </a:t>
            </a:r>
            <a:r>
              <a:rPr lang="en-US" sz="1400" err="1">
                <a:latin typeface="Arial"/>
                <a:cs typeface="Arial"/>
              </a:rPr>
              <a:t>vrednosti</a:t>
            </a:r>
            <a:r>
              <a:rPr lang="en-US" sz="1400">
                <a:latin typeface="Arial"/>
                <a:cs typeface="Arial"/>
              </a:rPr>
              <a:t> </a:t>
            </a:r>
            <a:r>
              <a:rPr lang="en-US" sz="1400" err="1">
                <a:latin typeface="Arial"/>
                <a:cs typeface="Arial"/>
              </a:rPr>
              <a:t>leč</a:t>
            </a:r>
            <a:r>
              <a:rPr lang="en-US" sz="1400">
                <a:latin typeface="Arial"/>
                <a:cs typeface="Arial"/>
              </a:rPr>
              <a:t> kola </a:t>
            </a:r>
            <a:r>
              <a:rPr lang="en-US" sz="1400" err="1">
                <a:latin typeface="Arial"/>
                <a:cs typeface="Arial"/>
              </a:rPr>
              <a:t>i</a:t>
            </a:r>
            <a:r>
              <a:rPr lang="en-US" sz="1400">
                <a:latin typeface="Arial"/>
                <a:cs typeface="Arial"/>
              </a:rPr>
              <a:t> </a:t>
            </a:r>
            <a:r>
              <a:rPr lang="en-US" sz="1400" err="1">
                <a:latin typeface="Arial"/>
                <a:cs typeface="Arial"/>
              </a:rPr>
              <a:t>primarnih</a:t>
            </a:r>
            <a:r>
              <a:rPr lang="en-US" sz="1400">
                <a:latin typeface="Arial"/>
                <a:cs typeface="Arial"/>
              </a:rPr>
              <a:t> </a:t>
            </a:r>
            <a:r>
              <a:rPr lang="en-US" sz="1400" err="1">
                <a:latin typeface="Arial"/>
                <a:cs typeface="Arial"/>
              </a:rPr>
              <a:t>izlaza</a:t>
            </a:r>
            <a:endParaRPr lang="en-US" err="1">
              <a:latin typeface="Arial"/>
            </a:endParaRPr>
          </a:p>
          <a:p>
            <a:pPr>
              <a:spcBef>
                <a:spcPct val="20000"/>
              </a:spcBef>
              <a:buClr>
                <a:schemeClr val="accent1"/>
              </a:buClr>
              <a:buFont typeface="Wingdings" panose="05000000000000000000" pitchFamily="2" charset="2"/>
              <a:buChar char="§"/>
            </a:pPr>
            <a:r>
              <a:rPr lang="en-US" sz="1400">
                <a:latin typeface="Arial"/>
                <a:cs typeface="Arial"/>
              </a:rPr>
              <a:t>U </a:t>
            </a:r>
            <a:r>
              <a:rPr lang="en-US" sz="1400" err="1">
                <a:latin typeface="Arial"/>
                <a:cs typeface="Arial"/>
              </a:rPr>
              <a:t>poređenju</a:t>
            </a:r>
            <a:r>
              <a:rPr lang="en-US" sz="1400">
                <a:latin typeface="Arial"/>
                <a:cs typeface="Arial"/>
              </a:rPr>
              <a:t> </a:t>
            </a:r>
            <a:r>
              <a:rPr lang="en-US" sz="1400" err="1">
                <a:latin typeface="Arial"/>
                <a:cs typeface="Arial"/>
              </a:rPr>
              <a:t>sa</a:t>
            </a:r>
            <a:r>
              <a:rPr lang="en-US" sz="1400">
                <a:latin typeface="Arial"/>
                <a:cs typeface="Arial"/>
              </a:rPr>
              <a:t> </a:t>
            </a:r>
            <a:r>
              <a:rPr lang="en-US" sz="1400" err="1">
                <a:latin typeface="Arial"/>
                <a:cs typeface="Arial"/>
              </a:rPr>
              <a:t>algoritmom</a:t>
            </a:r>
            <a:r>
              <a:rPr lang="en-US" sz="1400">
                <a:latin typeface="Arial"/>
                <a:cs typeface="Arial"/>
              </a:rPr>
              <a:t> </a:t>
            </a:r>
            <a:r>
              <a:rPr lang="en-US" sz="1400" err="1">
                <a:latin typeface="Arial"/>
                <a:cs typeface="Arial"/>
              </a:rPr>
              <a:t>vođenim</a:t>
            </a:r>
            <a:r>
              <a:rPr lang="en-US" sz="1400">
                <a:latin typeface="Arial"/>
                <a:cs typeface="Arial"/>
              </a:rPr>
              <a:t> </a:t>
            </a:r>
            <a:r>
              <a:rPr lang="en-US" sz="1400" err="1">
                <a:latin typeface="Arial"/>
                <a:cs typeface="Arial"/>
              </a:rPr>
              <a:t>događajima</a:t>
            </a:r>
            <a:r>
              <a:rPr lang="en-US" sz="1400">
                <a:latin typeface="Arial"/>
                <a:cs typeface="Arial"/>
              </a:rPr>
              <a:t>, simulator </a:t>
            </a:r>
            <a:r>
              <a:rPr lang="en-US" sz="1400" err="1">
                <a:latin typeface="Arial"/>
                <a:cs typeface="Arial"/>
              </a:rPr>
              <a:t>na</a:t>
            </a:r>
            <a:r>
              <a:rPr lang="en-US" sz="1400">
                <a:latin typeface="Arial"/>
                <a:cs typeface="Arial"/>
              </a:rPr>
              <a:t> </a:t>
            </a:r>
            <a:r>
              <a:rPr lang="en-US" sz="1400" err="1">
                <a:latin typeface="Arial"/>
                <a:cs typeface="Arial"/>
              </a:rPr>
              <a:t>nivou</a:t>
            </a:r>
            <a:r>
              <a:rPr lang="en-US" sz="1400">
                <a:latin typeface="Arial"/>
                <a:cs typeface="Arial"/>
              </a:rPr>
              <a:t> </a:t>
            </a:r>
            <a:r>
              <a:rPr lang="en-US" sz="1400" err="1">
                <a:latin typeface="Arial"/>
                <a:cs typeface="Arial"/>
              </a:rPr>
              <a:t>takta</a:t>
            </a:r>
            <a:r>
              <a:rPr lang="en-US" sz="1400">
                <a:latin typeface="Arial"/>
                <a:cs typeface="Arial"/>
              </a:rPr>
              <a:t> </a:t>
            </a:r>
            <a:r>
              <a:rPr lang="en-US" sz="1400" err="1">
                <a:latin typeface="Arial"/>
                <a:cs typeface="Arial"/>
              </a:rPr>
              <a:t>nema</a:t>
            </a:r>
            <a:r>
              <a:rPr lang="en-US" sz="1400">
                <a:latin typeface="Arial"/>
                <a:cs typeface="Arial"/>
              </a:rPr>
              <a:t> </a:t>
            </a:r>
            <a:r>
              <a:rPr lang="en-US" sz="1400" err="1">
                <a:latin typeface="Arial"/>
                <a:cs typeface="Arial"/>
              </a:rPr>
              <a:t>potrebu</a:t>
            </a:r>
            <a:r>
              <a:rPr lang="en-US" sz="1400">
                <a:latin typeface="Arial"/>
                <a:cs typeface="Arial"/>
              </a:rPr>
              <a:t> za </a:t>
            </a:r>
            <a:r>
              <a:rPr lang="en-US" sz="1400" err="1">
                <a:latin typeface="Arial"/>
                <a:cs typeface="Arial"/>
              </a:rPr>
              <a:t>zakazivanjem</a:t>
            </a:r>
            <a:r>
              <a:rPr lang="en-US" sz="1400">
                <a:latin typeface="Arial"/>
                <a:cs typeface="Arial"/>
              </a:rPr>
              <a:t> </a:t>
            </a:r>
            <a:r>
              <a:rPr lang="en-US" sz="1400" err="1">
                <a:latin typeface="Arial"/>
                <a:cs typeface="Arial"/>
              </a:rPr>
              <a:t>blokova</a:t>
            </a:r>
            <a:r>
              <a:rPr lang="en-US" sz="1400">
                <a:latin typeface="Arial"/>
                <a:cs typeface="Arial"/>
              </a:rPr>
              <a:t> </a:t>
            </a:r>
            <a:r>
              <a:rPr lang="en-US" sz="1400" err="1">
                <a:latin typeface="Arial"/>
                <a:cs typeface="Arial"/>
              </a:rPr>
              <a:t>jer</a:t>
            </a:r>
            <a:r>
              <a:rPr lang="en-US" sz="1400">
                <a:latin typeface="Arial"/>
                <a:cs typeface="Arial"/>
              </a:rPr>
              <a:t> je </a:t>
            </a:r>
            <a:r>
              <a:rPr lang="en-US" sz="1400" err="1">
                <a:latin typeface="Arial"/>
                <a:cs typeface="Arial"/>
              </a:rPr>
              <a:t>na</a:t>
            </a:r>
            <a:r>
              <a:rPr lang="en-US" sz="1400">
                <a:latin typeface="Arial"/>
                <a:cs typeface="Arial"/>
              </a:rPr>
              <a:t> </a:t>
            </a:r>
            <a:r>
              <a:rPr lang="en-US" sz="1400" err="1">
                <a:latin typeface="Arial"/>
                <a:cs typeface="Arial"/>
              </a:rPr>
              <a:t>osnovu</a:t>
            </a:r>
            <a:r>
              <a:rPr lang="en-US" sz="1400">
                <a:latin typeface="Arial"/>
                <a:cs typeface="Arial"/>
              </a:rPr>
              <a:t> </a:t>
            </a:r>
            <a:r>
              <a:rPr lang="en-US" sz="1400" err="1">
                <a:latin typeface="Arial"/>
                <a:cs typeface="Arial"/>
              </a:rPr>
              <a:t>njihove</a:t>
            </a:r>
            <a:r>
              <a:rPr lang="en-US" sz="1400">
                <a:latin typeface="Arial"/>
                <a:cs typeface="Arial"/>
              </a:rPr>
              <a:t> </a:t>
            </a:r>
            <a:r>
              <a:rPr lang="en-US" sz="1400" err="1">
                <a:latin typeface="Arial"/>
                <a:cs typeface="Arial"/>
              </a:rPr>
              <a:t>pozicije</a:t>
            </a:r>
            <a:r>
              <a:rPr lang="en-US" sz="1400">
                <a:latin typeface="Arial"/>
                <a:cs typeface="Arial"/>
              </a:rPr>
              <a:t> u </a:t>
            </a:r>
            <a:r>
              <a:rPr lang="en-US" sz="1400" err="1">
                <a:latin typeface="Arial"/>
                <a:cs typeface="Arial"/>
              </a:rPr>
              <a:t>grafu</a:t>
            </a:r>
            <a:r>
              <a:rPr lang="en-US" sz="1400">
                <a:latin typeface="Arial"/>
                <a:cs typeface="Arial"/>
              </a:rPr>
              <a:t> </a:t>
            </a:r>
            <a:r>
              <a:rPr lang="en-US" sz="1400" err="1">
                <a:latin typeface="Arial"/>
                <a:cs typeface="Arial"/>
              </a:rPr>
              <a:t>unapred</a:t>
            </a:r>
            <a:r>
              <a:rPr lang="en-US" sz="1400">
                <a:latin typeface="Arial"/>
                <a:cs typeface="Arial"/>
              </a:rPr>
              <a:t> </a:t>
            </a:r>
            <a:r>
              <a:rPr lang="en-US" sz="1400" err="1">
                <a:latin typeface="Arial"/>
                <a:cs typeface="Arial"/>
              </a:rPr>
              <a:t>poznato</a:t>
            </a:r>
            <a:r>
              <a:rPr lang="en-US" sz="1400">
                <a:latin typeface="Arial"/>
                <a:cs typeface="Arial"/>
              </a:rPr>
              <a:t> </a:t>
            </a:r>
            <a:r>
              <a:rPr lang="en-US" sz="1400" err="1">
                <a:latin typeface="Arial"/>
                <a:cs typeface="Arial"/>
              </a:rPr>
              <a:t>kada</a:t>
            </a:r>
            <a:r>
              <a:rPr lang="en-US" sz="1400">
                <a:latin typeface="Arial"/>
                <a:cs typeface="Arial"/>
              </a:rPr>
              <a:t> je </a:t>
            </a:r>
            <a:r>
              <a:rPr lang="en-US" sz="1400" err="1">
                <a:latin typeface="Arial"/>
                <a:cs typeface="Arial"/>
              </a:rPr>
              <a:t>njihova</a:t>
            </a:r>
            <a:r>
              <a:rPr lang="en-US" sz="1400">
                <a:latin typeface="Arial"/>
                <a:cs typeface="Arial"/>
              </a:rPr>
              <a:t> </a:t>
            </a:r>
            <a:r>
              <a:rPr lang="en-US" sz="1400" err="1">
                <a:latin typeface="Arial"/>
                <a:cs typeface="Arial"/>
              </a:rPr>
              <a:t>evaluacija</a:t>
            </a:r>
            <a:r>
              <a:rPr lang="en-US" sz="1400">
                <a:latin typeface="Arial"/>
                <a:cs typeface="Arial"/>
              </a:rPr>
              <a:t> </a:t>
            </a:r>
            <a:r>
              <a:rPr lang="en-US" sz="1400" err="1">
                <a:latin typeface="Arial"/>
                <a:cs typeface="Arial"/>
              </a:rPr>
              <a:t>neophodna</a:t>
            </a:r>
            <a:endParaRPr lang="en-US" err="1"/>
          </a:p>
          <a:p>
            <a:pPr>
              <a:spcBef>
                <a:spcPct val="20000"/>
              </a:spcBef>
              <a:buClr>
                <a:schemeClr val="accent1"/>
              </a:buClr>
              <a:buFont typeface="Wingdings" panose="05000000000000000000" pitchFamily="2" charset="2"/>
              <a:buChar char="§"/>
            </a:pPr>
            <a:endParaRPr lang="en-US" altLang="en-US" sz="1400">
              <a:cs typeface="Arial"/>
            </a:endParaRPr>
          </a:p>
        </p:txBody>
      </p:sp>
    </p:spTree>
  </p:cSld>
  <p:clrMapOvr>
    <a:masterClrMapping/>
  </p:clrMapOvr>
  <p:transition spd="med">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a:extLst>
              <a:ext uri="{FF2B5EF4-FFF2-40B4-BE49-F238E27FC236}">
                <a16:creationId xmlns:a16="http://schemas.microsoft.com/office/drawing/2014/main" id="{658CB06C-770C-6813-586E-0D0BC7D99B3B}"/>
              </a:ext>
            </a:extLst>
          </p:cNvPr>
          <p:cNvSpPr>
            <a:spLocks noGrp="1" noChangeArrowheads="1"/>
          </p:cNvSpPr>
          <p:nvPr>
            <p:ph type="ctrTitle"/>
          </p:nvPr>
        </p:nvSpPr>
        <p:spPr/>
        <p:txBody>
          <a:bodyPr/>
          <a:lstStyle/>
          <a:p>
            <a:r>
              <a:rPr lang="en-US" err="1">
                <a:solidFill>
                  <a:srgbClr val="FFFFFF"/>
                </a:solidFill>
                <a:ea typeface="+mj-lt"/>
                <a:cs typeface="+mj-lt"/>
              </a:rPr>
              <a:t>Kreiranje</a:t>
            </a:r>
            <a:r>
              <a:rPr lang="en-US">
                <a:solidFill>
                  <a:srgbClr val="FFFFFF"/>
                </a:solidFill>
                <a:ea typeface="+mj-lt"/>
                <a:cs typeface="+mj-lt"/>
              </a:rPr>
              <a:t> </a:t>
            </a:r>
            <a:r>
              <a:rPr lang="en-US" err="1">
                <a:solidFill>
                  <a:srgbClr val="FFFFFF"/>
                </a:solidFill>
                <a:ea typeface="+mj-lt"/>
                <a:cs typeface="+mj-lt"/>
              </a:rPr>
              <a:t>testnih</a:t>
            </a:r>
            <a:r>
              <a:rPr lang="en-US">
                <a:solidFill>
                  <a:srgbClr val="FFFFFF"/>
                </a:solidFill>
                <a:ea typeface="+mj-lt"/>
                <a:cs typeface="+mj-lt"/>
              </a:rPr>
              <a:t> </a:t>
            </a:r>
            <a:r>
              <a:rPr lang="en-US" err="1">
                <a:solidFill>
                  <a:srgbClr val="FFFFFF"/>
                </a:solidFill>
                <a:ea typeface="+mj-lt"/>
                <a:cs typeface="+mj-lt"/>
              </a:rPr>
              <a:t>okruženja</a:t>
            </a:r>
            <a:endParaRPr lang="en-US" err="1"/>
          </a:p>
        </p:txBody>
      </p:sp>
      <p:sp>
        <p:nvSpPr>
          <p:cNvPr id="31747" name="Rectangle 5">
            <a:extLst>
              <a:ext uri="{FF2B5EF4-FFF2-40B4-BE49-F238E27FC236}">
                <a16:creationId xmlns:a16="http://schemas.microsoft.com/office/drawing/2014/main" id="{8D6C40A5-9B17-A72B-4CAF-00994DE28262}"/>
              </a:ext>
            </a:extLst>
          </p:cNvPr>
          <p:cNvSpPr>
            <a:spLocks noGrp="1" noChangeArrowheads="1"/>
          </p:cNvSpPr>
          <p:nvPr>
            <p:ph type="subTitle" idx="1"/>
          </p:nvPr>
        </p:nvSpPr>
        <p:spPr/>
        <p:txBody>
          <a:bodyPr/>
          <a:lstStyle/>
          <a:p>
            <a:r>
              <a:rPr lang="en-US" err="1"/>
              <a:t>Razvoj</a:t>
            </a:r>
            <a:r>
              <a:rPr lang="en-US"/>
              <a:t> </a:t>
            </a:r>
            <a:r>
              <a:rPr lang="en-US" err="1"/>
              <a:t>testnih</a:t>
            </a:r>
            <a:r>
              <a:rPr lang="en-US"/>
              <a:t> </a:t>
            </a:r>
            <a:r>
              <a:rPr lang="en-US" err="1"/>
              <a:t>okruženja</a:t>
            </a:r>
            <a:r>
              <a:rPr lang="en-US"/>
              <a:t> </a:t>
            </a:r>
            <a:r>
              <a:rPr lang="en-US" err="1"/>
              <a:t>korišćenjem</a:t>
            </a:r>
            <a:r>
              <a:rPr lang="en-US"/>
              <a:t> HDL </a:t>
            </a:r>
            <a:r>
              <a:rPr lang="en-US" err="1"/>
              <a:t>jezika</a:t>
            </a:r>
            <a:endParaRPr lang="en-US" err="1">
              <a:cs typeface="Arial"/>
            </a:endParaRPr>
          </a:p>
        </p:txBody>
      </p:sp>
      <p:sp>
        <p:nvSpPr>
          <p:cNvPr id="2" name="Rectangle: Rounded Corners 1">
            <a:extLst>
              <a:ext uri="{FF2B5EF4-FFF2-40B4-BE49-F238E27FC236}">
                <a16:creationId xmlns:a16="http://schemas.microsoft.com/office/drawing/2014/main" id="{147B85B3-8607-D4A4-E3CC-F3BBF64FC4E0}"/>
              </a:ext>
            </a:extLst>
          </p:cNvPr>
          <p:cNvSpPr/>
          <p:nvPr/>
        </p:nvSpPr>
        <p:spPr bwMode="auto">
          <a:xfrm>
            <a:off x="8554397" y="284456"/>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4</a:t>
            </a:r>
          </a:p>
        </p:txBody>
      </p:sp>
      <p:sp>
        <p:nvSpPr>
          <p:cNvPr id="3" name="Rectangle: Rounded Corners 2">
            <a:extLst>
              <a:ext uri="{FF2B5EF4-FFF2-40B4-BE49-F238E27FC236}">
                <a16:creationId xmlns:a16="http://schemas.microsoft.com/office/drawing/2014/main" id="{F6CC1EE5-EA4C-136E-6366-93D44017920E}"/>
              </a:ext>
            </a:extLst>
          </p:cNvPr>
          <p:cNvSpPr/>
          <p:nvPr/>
        </p:nvSpPr>
        <p:spPr bwMode="auto">
          <a:xfrm>
            <a:off x="8554397" y="284456"/>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4</a:t>
            </a:r>
          </a:p>
        </p:txBody>
      </p:sp>
    </p:spTree>
  </p:cSld>
  <p:clrMapOvr>
    <a:masterClrMapping/>
  </p:clrMapOvr>
  <p:transition spd="med">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4">
            <a:extLst>
              <a:ext uri="{FF2B5EF4-FFF2-40B4-BE49-F238E27FC236}">
                <a16:creationId xmlns:a16="http://schemas.microsoft.com/office/drawing/2014/main" id="{84555B55-EDF4-34D4-A6EF-F32DA228C5D7}"/>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5BC4D4F-B3FB-41B9-BBF9-42B37023EE20}" type="slidenum">
              <a:rPr lang="de-DE" altLang="en-US">
                <a:solidFill>
                  <a:schemeClr val="bg1"/>
                </a:solidFill>
              </a:rPr>
              <a:pPr/>
              <a:t>31</a:t>
            </a:fld>
            <a:endParaRPr lang="de-DE" altLang="en-US">
              <a:solidFill>
                <a:schemeClr val="bg1"/>
              </a:solidFill>
            </a:endParaRPr>
          </a:p>
        </p:txBody>
      </p:sp>
      <p:sp>
        <p:nvSpPr>
          <p:cNvPr id="32771" name="Rectangle 2">
            <a:extLst>
              <a:ext uri="{FF2B5EF4-FFF2-40B4-BE49-F238E27FC236}">
                <a16:creationId xmlns:a16="http://schemas.microsoft.com/office/drawing/2014/main" id="{0EBD850E-683D-6762-83C4-3FA323140BAB}"/>
              </a:ext>
            </a:extLst>
          </p:cNvPr>
          <p:cNvSpPr>
            <a:spLocks noGrp="1" noChangeArrowheads="1"/>
          </p:cNvSpPr>
          <p:nvPr>
            <p:ph type="title"/>
          </p:nvPr>
        </p:nvSpPr>
        <p:spPr/>
        <p:txBody>
          <a:bodyPr/>
          <a:lstStyle/>
          <a:p>
            <a:r>
              <a:rPr lang="en-US" altLang="en-US"/>
              <a:t>Alati za </a:t>
            </a:r>
            <a:r>
              <a:rPr lang="en-US" altLang="en-US" err="1"/>
              <a:t>razvoj</a:t>
            </a:r>
            <a:r>
              <a:rPr lang="en-US" altLang="en-US"/>
              <a:t> </a:t>
            </a:r>
            <a:r>
              <a:rPr lang="en-US" altLang="en-US" err="1"/>
              <a:t>testnih</a:t>
            </a:r>
            <a:r>
              <a:rPr lang="en-US" altLang="en-US"/>
              <a:t> </a:t>
            </a:r>
            <a:r>
              <a:rPr lang="en-US" altLang="en-US" err="1"/>
              <a:t>okruženja</a:t>
            </a:r>
            <a:endParaRPr lang="en-US" err="1"/>
          </a:p>
        </p:txBody>
      </p:sp>
      <p:sp>
        <p:nvSpPr>
          <p:cNvPr id="32772" name="Rectangle 4">
            <a:extLst>
              <a:ext uri="{FF2B5EF4-FFF2-40B4-BE49-F238E27FC236}">
                <a16:creationId xmlns:a16="http://schemas.microsoft.com/office/drawing/2014/main" id="{33877932-F2CF-528B-61D4-A35D174CD2D9}"/>
              </a:ext>
            </a:extLst>
          </p:cNvPr>
          <p:cNvSpPr>
            <a:spLocks noGrp="1" noChangeArrowheads="1"/>
          </p:cNvSpPr>
          <p:nvPr>
            <p:ph type="body" sz="half" idx="1"/>
          </p:nvPr>
        </p:nvSpPr>
        <p:spPr/>
        <p:txBody>
          <a:bodyPr/>
          <a:lstStyle/>
          <a:p>
            <a:r>
              <a:rPr lang="en-US" altLang="en-US" sz="1400" err="1"/>
              <a:t>Već</a:t>
            </a:r>
            <a:r>
              <a:rPr lang="en-US" altLang="en-US" sz="1400"/>
              <a:t> </a:t>
            </a:r>
            <a:r>
              <a:rPr lang="en-US" altLang="en-US" sz="1400" err="1"/>
              <a:t>smo</a:t>
            </a:r>
            <a:r>
              <a:rPr lang="en-US" altLang="en-US" sz="1400"/>
              <a:t> </a:t>
            </a:r>
            <a:r>
              <a:rPr lang="en-US" altLang="en-US" sz="1400" err="1"/>
              <a:t>uveli</a:t>
            </a:r>
            <a:r>
              <a:rPr lang="en-US" altLang="en-US" sz="1400"/>
              <a:t> </a:t>
            </a:r>
            <a:r>
              <a:rPr lang="en-US" altLang="en-US" sz="1400" err="1"/>
              <a:t>osnovne</a:t>
            </a:r>
            <a:r>
              <a:rPr lang="en-US" altLang="en-US" sz="1400"/>
              <a:t> </a:t>
            </a:r>
            <a:r>
              <a:rPr lang="en-US" altLang="en-US" sz="1400" err="1"/>
              <a:t>koncepte</a:t>
            </a:r>
            <a:r>
              <a:rPr lang="en-US" altLang="en-US" sz="1400"/>
              <a:t> </a:t>
            </a:r>
            <a:r>
              <a:rPr lang="en-US" altLang="en-US" sz="1400" err="1"/>
              <a:t>testnih</a:t>
            </a:r>
            <a:r>
              <a:rPr lang="en-US" altLang="en-US" sz="1400"/>
              <a:t> </a:t>
            </a:r>
            <a:r>
              <a:rPr lang="en-US" altLang="en-US" sz="1400" err="1"/>
              <a:t>okruženja</a:t>
            </a:r>
            <a:r>
              <a:rPr lang="en-US" altLang="en-US" sz="1400"/>
              <a:t> </a:t>
            </a:r>
            <a:r>
              <a:rPr lang="en-US" altLang="en-US" sz="1400" err="1"/>
              <a:t>i</a:t>
            </a:r>
            <a:r>
              <a:rPr lang="en-US" altLang="en-US" sz="1400"/>
              <a:t> </a:t>
            </a:r>
            <a:r>
              <a:rPr lang="en-US" altLang="en-US" sz="1400" err="1"/>
              <a:t>principe</a:t>
            </a:r>
            <a:r>
              <a:rPr lang="en-US" altLang="en-US" sz="1400"/>
              <a:t> </a:t>
            </a:r>
            <a:r>
              <a:rPr lang="en-US" altLang="en-US" sz="1400" err="1"/>
              <a:t>njihove</a:t>
            </a:r>
            <a:r>
              <a:rPr lang="en-US" altLang="en-US" sz="1400"/>
              <a:t> </a:t>
            </a:r>
            <a:r>
              <a:rPr lang="en-US" altLang="en-US" sz="1400" err="1"/>
              <a:t>strukture</a:t>
            </a:r>
            <a:r>
              <a:rPr lang="en-US" altLang="en-US" sz="1400"/>
              <a:t>, </a:t>
            </a:r>
            <a:r>
              <a:rPr lang="en-US" altLang="en-US" sz="1400" err="1"/>
              <a:t>kako</a:t>
            </a:r>
            <a:r>
              <a:rPr lang="en-US" altLang="en-US" sz="1400"/>
              <a:t> bi </a:t>
            </a:r>
            <a:r>
              <a:rPr lang="en-US" altLang="en-US" sz="1400" err="1"/>
              <a:t>rezultujuće</a:t>
            </a:r>
            <a:r>
              <a:rPr lang="en-US" altLang="en-US" sz="1400"/>
              <a:t> </a:t>
            </a:r>
            <a:r>
              <a:rPr lang="en-US" altLang="en-US" sz="1400" err="1"/>
              <a:t>simulaciono</a:t>
            </a:r>
            <a:r>
              <a:rPr lang="en-US" altLang="en-US" sz="1400">
                <a:cs typeface="Arial"/>
              </a:rPr>
              <a:t> </a:t>
            </a:r>
            <a:r>
              <a:rPr lang="en-US" altLang="en-US" sz="1400" err="1"/>
              <a:t>okruženje</a:t>
            </a:r>
            <a:r>
              <a:rPr lang="en-US" altLang="en-US" sz="1400"/>
              <a:t> </a:t>
            </a:r>
            <a:r>
              <a:rPr lang="en-US" altLang="en-US" sz="1400" err="1"/>
              <a:t>bilo</a:t>
            </a:r>
            <a:r>
              <a:rPr lang="en-US" altLang="en-US" sz="1400"/>
              <a:t> </a:t>
            </a:r>
            <a:r>
              <a:rPr lang="en-US" altLang="en-US" sz="1400" err="1"/>
              <a:t>fleksibilno</a:t>
            </a:r>
            <a:r>
              <a:rPr lang="en-US" altLang="en-US" sz="1400"/>
              <a:t> </a:t>
            </a:r>
            <a:r>
              <a:rPr lang="en-US" altLang="en-US" sz="1400" err="1"/>
              <a:t>i</a:t>
            </a:r>
            <a:r>
              <a:rPr lang="en-US" altLang="en-US" sz="1400"/>
              <a:t> </a:t>
            </a:r>
            <a:r>
              <a:rPr lang="en-US" altLang="en-US" sz="1400" err="1"/>
              <a:t>produktivno</a:t>
            </a:r>
            <a:endParaRPr lang="en-US" err="1"/>
          </a:p>
          <a:p>
            <a:endParaRPr lang="en-US" altLang="en-US" sz="1400">
              <a:cs typeface="Arial"/>
            </a:endParaRPr>
          </a:p>
          <a:p>
            <a:r>
              <a:rPr lang="en-US" sz="1400">
                <a:cs typeface="Arial"/>
              </a:rPr>
              <a:t>Sada </a:t>
            </a:r>
            <a:r>
              <a:rPr lang="en-US" sz="1400" err="1">
                <a:cs typeface="Arial"/>
              </a:rPr>
              <a:t>ćemo</a:t>
            </a:r>
            <a:r>
              <a:rPr lang="en-US" sz="1400">
                <a:cs typeface="Arial"/>
              </a:rPr>
              <a:t> </a:t>
            </a:r>
            <a:r>
              <a:rPr lang="en-US" sz="1400" err="1">
                <a:cs typeface="Arial"/>
              </a:rPr>
              <a:t>razmotriti</a:t>
            </a:r>
            <a:r>
              <a:rPr lang="en-US" sz="1400">
                <a:cs typeface="Arial"/>
              </a:rPr>
              <a:t> alate koji </a:t>
            </a:r>
            <a:r>
              <a:rPr lang="en-US" sz="1400" err="1">
                <a:cs typeface="Arial"/>
              </a:rPr>
              <a:t>su</a:t>
            </a:r>
            <a:r>
              <a:rPr lang="en-US" sz="1400">
                <a:cs typeface="Arial"/>
              </a:rPr>
              <a:t> </a:t>
            </a:r>
            <a:r>
              <a:rPr lang="en-US" sz="1400" err="1">
                <a:cs typeface="Arial"/>
              </a:rPr>
              <a:t>na</a:t>
            </a:r>
            <a:r>
              <a:rPr lang="en-US" sz="1400">
                <a:cs typeface="Arial"/>
              </a:rPr>
              <a:t> </a:t>
            </a:r>
            <a:r>
              <a:rPr lang="en-US" sz="1400" err="1">
                <a:cs typeface="Arial"/>
              </a:rPr>
              <a:t>raspolaganju</a:t>
            </a:r>
            <a:r>
              <a:rPr lang="en-US" sz="1400">
                <a:cs typeface="Arial"/>
              </a:rPr>
              <a:t> </a:t>
            </a:r>
            <a:r>
              <a:rPr lang="en-US" sz="1400" err="1">
                <a:cs typeface="Arial"/>
              </a:rPr>
              <a:t>verifikacionom</a:t>
            </a:r>
            <a:r>
              <a:rPr lang="en-US" sz="1400">
                <a:cs typeface="Arial"/>
              </a:rPr>
              <a:t> </a:t>
            </a:r>
            <a:r>
              <a:rPr lang="en-US" sz="1400" err="1">
                <a:cs typeface="Arial"/>
              </a:rPr>
              <a:t>inženjeru</a:t>
            </a:r>
            <a:r>
              <a:rPr lang="en-US" sz="1400">
                <a:cs typeface="Arial"/>
              </a:rPr>
              <a:t> za </a:t>
            </a:r>
            <a:r>
              <a:rPr lang="en-US" sz="1400" err="1">
                <a:cs typeface="Arial"/>
              </a:rPr>
              <a:t>uspešno</a:t>
            </a:r>
            <a:r>
              <a:rPr lang="en-US" sz="1400">
                <a:cs typeface="Arial"/>
              </a:rPr>
              <a:t> </a:t>
            </a:r>
            <a:r>
              <a:rPr lang="en-US" sz="1400" err="1">
                <a:cs typeface="Arial"/>
              </a:rPr>
              <a:t>obavljanje</a:t>
            </a:r>
            <a:r>
              <a:rPr lang="en-US" sz="1400">
                <a:cs typeface="Arial"/>
              </a:rPr>
              <a:t> </a:t>
            </a:r>
            <a:r>
              <a:rPr lang="en-US" sz="1400" err="1">
                <a:cs typeface="Arial"/>
              </a:rPr>
              <a:t>ovog</a:t>
            </a:r>
            <a:r>
              <a:rPr lang="en-US" sz="1400">
                <a:cs typeface="Arial"/>
              </a:rPr>
              <a:t> </a:t>
            </a:r>
            <a:r>
              <a:rPr lang="en-US" sz="1400" err="1">
                <a:cs typeface="Arial"/>
              </a:rPr>
              <a:t>zadatka</a:t>
            </a:r>
            <a:endParaRPr lang="en-US" err="1"/>
          </a:p>
          <a:p>
            <a:endParaRPr lang="en-US" sz="1400"/>
          </a:p>
          <a:p>
            <a:r>
              <a:rPr lang="en-US" sz="1400" err="1"/>
              <a:t>Slika</a:t>
            </a:r>
            <a:r>
              <a:rPr lang="en-US" sz="1400"/>
              <a:t> </a:t>
            </a:r>
            <a:r>
              <a:rPr lang="en-US" sz="1400" err="1"/>
              <a:t>desno</a:t>
            </a:r>
            <a:r>
              <a:rPr lang="en-US" sz="1400"/>
              <a:t> </a:t>
            </a:r>
            <a:r>
              <a:rPr lang="en-US" sz="1400" err="1"/>
              <a:t>ponovo</a:t>
            </a:r>
            <a:r>
              <a:rPr lang="en-US" sz="1400"/>
              <a:t> </a:t>
            </a:r>
            <a:r>
              <a:rPr lang="en-US" sz="1400" err="1"/>
              <a:t>ističe</a:t>
            </a:r>
            <a:r>
              <a:rPr lang="en-US" sz="1400"/>
              <a:t> </a:t>
            </a:r>
            <a:r>
              <a:rPr lang="en-US" sz="1400" err="1"/>
              <a:t>odnos</a:t>
            </a:r>
            <a:r>
              <a:rPr lang="en-US" sz="1400"/>
              <a:t> </a:t>
            </a:r>
            <a:r>
              <a:rPr lang="en-US" sz="1400" err="1"/>
              <a:t>između</a:t>
            </a:r>
            <a:r>
              <a:rPr lang="en-US" sz="1400"/>
              <a:t> </a:t>
            </a:r>
            <a:r>
              <a:rPr lang="en-US" sz="1400" err="1"/>
              <a:t>simulatora</a:t>
            </a:r>
            <a:r>
              <a:rPr lang="en-US" sz="1400"/>
              <a:t>, koji </a:t>
            </a:r>
            <a:r>
              <a:rPr lang="en-US" sz="1400" err="1"/>
              <a:t>sadrži</a:t>
            </a:r>
            <a:r>
              <a:rPr lang="en-US" sz="1400"/>
              <a:t> model DUV-a, </a:t>
            </a:r>
            <a:r>
              <a:rPr lang="en-US" sz="1400" err="1"/>
              <a:t>i</a:t>
            </a:r>
            <a:r>
              <a:rPr lang="en-US" sz="1400"/>
              <a:t> </a:t>
            </a:r>
            <a:r>
              <a:rPr lang="en-US" sz="1400" err="1"/>
              <a:t>različitih</a:t>
            </a:r>
            <a:r>
              <a:rPr lang="en-US" sz="1400"/>
              <a:t> </a:t>
            </a:r>
            <a:r>
              <a:rPr lang="en-US" sz="1400" err="1"/>
              <a:t>formi</a:t>
            </a:r>
            <a:r>
              <a:rPr lang="en-US" sz="1400"/>
              <a:t> </a:t>
            </a:r>
            <a:r>
              <a:rPr lang="en-US" sz="1400" err="1"/>
              <a:t>testnih</a:t>
            </a:r>
            <a:r>
              <a:rPr lang="en-US" sz="1400"/>
              <a:t> </a:t>
            </a:r>
            <a:r>
              <a:rPr lang="en-US" sz="1400" err="1"/>
              <a:t>okruženja</a:t>
            </a:r>
            <a:endParaRPr lang="en-US" err="1"/>
          </a:p>
          <a:p>
            <a:endParaRPr lang="en-US" sz="1400">
              <a:cs typeface="Arial"/>
            </a:endParaRPr>
          </a:p>
          <a:p>
            <a:r>
              <a:rPr lang="en-US" sz="1400" err="1">
                <a:cs typeface="Arial"/>
              </a:rPr>
              <a:t>Detaljnije</a:t>
            </a:r>
            <a:r>
              <a:rPr lang="en-US" sz="1400">
                <a:cs typeface="Arial"/>
              </a:rPr>
              <a:t> </a:t>
            </a:r>
            <a:r>
              <a:rPr lang="en-US" sz="1400" err="1">
                <a:cs typeface="Arial"/>
              </a:rPr>
              <a:t>ćemo</a:t>
            </a:r>
            <a:r>
              <a:rPr lang="en-US" sz="1400">
                <a:cs typeface="Arial"/>
              </a:rPr>
              <a:t> </a:t>
            </a:r>
            <a:r>
              <a:rPr lang="en-US" sz="1400" err="1">
                <a:cs typeface="Arial"/>
              </a:rPr>
              <a:t>analizirati</a:t>
            </a:r>
            <a:r>
              <a:rPr lang="en-US" sz="1400">
                <a:cs typeface="Arial"/>
              </a:rPr>
              <a:t> </a:t>
            </a:r>
            <a:r>
              <a:rPr lang="en-US" sz="1400" err="1">
                <a:cs typeface="Arial"/>
              </a:rPr>
              <a:t>funkcionalnosti</a:t>
            </a:r>
            <a:r>
              <a:rPr lang="en-US" sz="1400">
                <a:cs typeface="Arial"/>
              </a:rPr>
              <a:t> VHDL-a </a:t>
            </a:r>
            <a:r>
              <a:rPr lang="en-US" sz="1400" err="1">
                <a:cs typeface="Arial"/>
              </a:rPr>
              <a:t>i</a:t>
            </a:r>
            <a:r>
              <a:rPr lang="en-US" sz="1400">
                <a:cs typeface="Arial"/>
              </a:rPr>
              <a:t> </a:t>
            </a:r>
            <a:r>
              <a:rPr lang="en-US" sz="1400" err="1">
                <a:cs typeface="Arial"/>
              </a:rPr>
              <a:t>Veriloga</a:t>
            </a:r>
            <a:r>
              <a:rPr lang="en-US" sz="1400">
                <a:cs typeface="Arial"/>
              </a:rPr>
              <a:t> </a:t>
            </a:r>
            <a:r>
              <a:rPr lang="en-US" sz="1400" err="1">
                <a:cs typeface="Arial"/>
              </a:rPr>
              <a:t>koje</a:t>
            </a:r>
            <a:r>
              <a:rPr lang="en-US" sz="1400">
                <a:cs typeface="Arial"/>
              </a:rPr>
              <a:t> </a:t>
            </a:r>
            <a:r>
              <a:rPr lang="en-US" sz="1400" err="1">
                <a:cs typeface="Arial"/>
              </a:rPr>
              <a:t>podržavaju</a:t>
            </a:r>
            <a:r>
              <a:rPr lang="en-US" sz="1400">
                <a:cs typeface="Arial"/>
              </a:rPr>
              <a:t> </a:t>
            </a:r>
            <a:r>
              <a:rPr lang="en-US" sz="1400" err="1">
                <a:cs typeface="Arial"/>
              </a:rPr>
              <a:t>samu</a:t>
            </a:r>
            <a:r>
              <a:rPr lang="en-US" sz="1400"/>
              <a:t> </a:t>
            </a:r>
            <a:r>
              <a:rPr lang="en-US" sz="1400" err="1"/>
              <a:t>implementaciju</a:t>
            </a:r>
            <a:r>
              <a:rPr lang="en-US" sz="1400"/>
              <a:t> </a:t>
            </a:r>
            <a:r>
              <a:rPr lang="en-US" sz="1400" err="1"/>
              <a:t>drajvera</a:t>
            </a:r>
            <a:r>
              <a:rPr lang="en-US" sz="1400"/>
              <a:t> </a:t>
            </a:r>
            <a:r>
              <a:rPr lang="en-US" sz="1400" err="1"/>
              <a:t>i</a:t>
            </a:r>
            <a:r>
              <a:rPr lang="en-US" sz="1400"/>
              <a:t> </a:t>
            </a:r>
            <a:r>
              <a:rPr lang="en-US" sz="1400" err="1"/>
              <a:t>komponenti</a:t>
            </a:r>
            <a:r>
              <a:rPr lang="en-US" sz="1400"/>
              <a:t> za </a:t>
            </a:r>
            <a:r>
              <a:rPr lang="en-US" sz="1400" err="1">
                <a:cs typeface="Arial"/>
              </a:rPr>
              <a:t>proveru</a:t>
            </a:r>
            <a:endParaRPr lang="en-US" err="1">
              <a:cs typeface="Arial"/>
            </a:endParaRPr>
          </a:p>
          <a:p>
            <a:endParaRPr lang="en-US" sz="1400"/>
          </a:p>
          <a:p>
            <a:r>
              <a:rPr lang="en-US" sz="1400"/>
              <a:t>Na </a:t>
            </a:r>
            <a:r>
              <a:rPr lang="en-US" sz="1400" err="1"/>
              <a:t>kraju</a:t>
            </a:r>
            <a:r>
              <a:rPr lang="en-US" sz="1400"/>
              <a:t> </a:t>
            </a:r>
            <a:r>
              <a:rPr lang="en-US" sz="1400" err="1"/>
              <a:t>ćemo</a:t>
            </a:r>
            <a:r>
              <a:rPr lang="en-US" sz="1400"/>
              <a:t> se </a:t>
            </a:r>
            <a:r>
              <a:rPr lang="en-US" sz="1400" err="1"/>
              <a:t>ukratko</a:t>
            </a:r>
            <a:r>
              <a:rPr lang="en-US" sz="1400"/>
              <a:t> </a:t>
            </a:r>
            <a:r>
              <a:rPr lang="en-US" sz="1400" err="1"/>
              <a:t>osvrnuti</a:t>
            </a:r>
            <a:r>
              <a:rPr lang="en-US" sz="1400"/>
              <a:t> </a:t>
            </a:r>
            <a:r>
              <a:rPr lang="en-US" sz="1400" err="1"/>
              <a:t>na</a:t>
            </a:r>
            <a:r>
              <a:rPr lang="en-US" sz="1400"/>
              <a:t> </a:t>
            </a:r>
            <a:r>
              <a:rPr lang="en-US" sz="1400" err="1"/>
              <a:t>razvoj</a:t>
            </a:r>
            <a:r>
              <a:rPr lang="en-US" sz="1400"/>
              <a:t> </a:t>
            </a:r>
            <a:r>
              <a:rPr lang="en-US" sz="1400" err="1"/>
              <a:t>testnih</a:t>
            </a:r>
            <a:r>
              <a:rPr lang="en-US" sz="1400"/>
              <a:t> </a:t>
            </a:r>
            <a:r>
              <a:rPr lang="en-US" sz="1400" err="1"/>
              <a:t>okruženja</a:t>
            </a:r>
            <a:r>
              <a:rPr lang="en-US" sz="1400"/>
              <a:t> </a:t>
            </a:r>
            <a:r>
              <a:rPr lang="en-US" sz="1400" err="1"/>
              <a:t>izvan</a:t>
            </a:r>
            <a:r>
              <a:rPr lang="en-US" sz="1400"/>
              <a:t> HDL-a </a:t>
            </a:r>
            <a:r>
              <a:rPr lang="en-US" sz="1400" err="1"/>
              <a:t>i</a:t>
            </a:r>
            <a:r>
              <a:rPr lang="en-US" sz="1400"/>
              <a:t> </a:t>
            </a:r>
            <a:r>
              <a:rPr lang="en-US" sz="1400" err="1"/>
              <a:t>samog</a:t>
            </a:r>
            <a:r>
              <a:rPr lang="en-US" sz="1400"/>
              <a:t> </a:t>
            </a:r>
            <a:r>
              <a:rPr lang="en-US" sz="1400" err="1"/>
              <a:t>simulatora</a:t>
            </a:r>
            <a:endParaRPr lang="en-US" err="1"/>
          </a:p>
          <a:p>
            <a:endParaRPr lang="en-US" altLang="en-US" sz="1400">
              <a:cs typeface="Arial"/>
            </a:endParaRPr>
          </a:p>
        </p:txBody>
      </p:sp>
      <p:pic>
        <p:nvPicPr>
          <p:cNvPr id="32773" name="Picture 6">
            <a:extLst>
              <a:ext uri="{FF2B5EF4-FFF2-40B4-BE49-F238E27FC236}">
                <a16:creationId xmlns:a16="http://schemas.microsoft.com/office/drawing/2014/main" id="{58328254-D9B7-E86D-1A54-D8ADA59D814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57725" y="1393825"/>
            <a:ext cx="4186238" cy="2765425"/>
          </a:xfrm>
          <a:noFill/>
          <a:extLst>
            <a:ext uri="{91240B29-F687-4F45-9708-019B960494DF}">
              <a14:hiddenLine xmlns:a14="http://schemas.microsoft.com/office/drawing/2010/main" w="12700">
                <a:solidFill>
                  <a:schemeClr val="tx1"/>
                </a:solidFill>
                <a:miter lim="800000"/>
                <a:headEnd/>
                <a:tailEnd/>
              </a14:hiddenLine>
            </a:ext>
          </a:extLst>
        </p:spPr>
      </p:pic>
      <p:sp>
        <p:nvSpPr>
          <p:cNvPr id="32774" name="Rectangle 7">
            <a:extLst>
              <a:ext uri="{FF2B5EF4-FFF2-40B4-BE49-F238E27FC236}">
                <a16:creationId xmlns:a16="http://schemas.microsoft.com/office/drawing/2014/main" id="{73DBD038-5B9D-7514-33EB-BCD24B0146A0}"/>
              </a:ext>
            </a:extLst>
          </p:cNvPr>
          <p:cNvSpPr>
            <a:spLocks noChangeArrowheads="1"/>
          </p:cNvSpPr>
          <p:nvPr/>
        </p:nvSpPr>
        <p:spPr bwMode="auto">
          <a:xfrm>
            <a:off x="4572000" y="4265613"/>
            <a:ext cx="457200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latin typeface="Arial"/>
                <a:cs typeface="Arial"/>
              </a:rPr>
              <a:t>Odnos</a:t>
            </a:r>
            <a:r>
              <a:rPr lang="en-US" sz="1000">
                <a:latin typeface="Arial"/>
                <a:cs typeface="Arial"/>
              </a:rPr>
              <a:t> </a:t>
            </a:r>
            <a:r>
              <a:rPr lang="en-US" sz="1000" err="1">
                <a:latin typeface="Arial"/>
                <a:cs typeface="Arial"/>
              </a:rPr>
              <a:t>između</a:t>
            </a:r>
            <a:r>
              <a:rPr lang="en-US" sz="1000">
                <a:latin typeface="Arial"/>
                <a:cs typeface="Arial"/>
              </a:rPr>
              <a:t> </a:t>
            </a:r>
            <a:r>
              <a:rPr lang="en-US" sz="1000" err="1">
                <a:latin typeface="Arial"/>
                <a:cs typeface="Arial"/>
              </a:rPr>
              <a:t>testnog</a:t>
            </a:r>
            <a:r>
              <a:rPr lang="en-US" sz="1000">
                <a:latin typeface="Arial"/>
                <a:cs typeface="Arial"/>
              </a:rPr>
              <a:t> </a:t>
            </a:r>
            <a:r>
              <a:rPr lang="en-US" sz="1000" err="1">
                <a:latin typeface="Arial"/>
                <a:cs typeface="Arial"/>
              </a:rPr>
              <a:t>okruženja</a:t>
            </a:r>
            <a:r>
              <a:rPr lang="en-US" sz="1000">
                <a:latin typeface="Arial"/>
                <a:cs typeface="Arial"/>
              </a:rPr>
              <a:t> </a:t>
            </a:r>
            <a:r>
              <a:rPr lang="en-US" sz="1000" err="1">
                <a:latin typeface="Arial"/>
                <a:cs typeface="Arial"/>
              </a:rPr>
              <a:t>i</a:t>
            </a:r>
            <a:r>
              <a:rPr lang="en-US" sz="1000">
                <a:latin typeface="Arial"/>
                <a:cs typeface="Arial"/>
              </a:rPr>
              <a:t> </a:t>
            </a:r>
            <a:r>
              <a:rPr lang="en-US" sz="1000" err="1">
                <a:latin typeface="Arial"/>
                <a:cs typeface="Arial"/>
              </a:rPr>
              <a:t>simulatora</a:t>
            </a:r>
            <a:r>
              <a:rPr lang="en-US" sz="1000">
                <a:latin typeface="Arial"/>
                <a:cs typeface="Arial"/>
              </a:rPr>
              <a:t>. </a:t>
            </a:r>
            <a:r>
              <a:rPr lang="en-US" sz="1000" err="1">
                <a:latin typeface="Arial"/>
                <a:cs typeface="Arial"/>
              </a:rPr>
              <a:t>Testno</a:t>
            </a:r>
            <a:r>
              <a:rPr lang="en-US" sz="1000">
                <a:latin typeface="Arial"/>
                <a:cs typeface="Arial"/>
              </a:rPr>
              <a:t> </a:t>
            </a:r>
            <a:r>
              <a:rPr lang="en-US" sz="1000" err="1">
                <a:latin typeface="Arial"/>
                <a:cs typeface="Arial"/>
              </a:rPr>
              <a:t>okruženje</a:t>
            </a:r>
            <a:r>
              <a:rPr lang="en-US" sz="1000">
                <a:latin typeface="Arial"/>
                <a:cs typeface="Arial"/>
              </a:rPr>
              <a:t> </a:t>
            </a:r>
            <a:r>
              <a:rPr lang="en-US" sz="1000" err="1">
                <a:latin typeface="Arial"/>
                <a:cs typeface="Arial"/>
              </a:rPr>
              <a:t>napisano</a:t>
            </a:r>
            <a:r>
              <a:rPr lang="en-US" sz="1000">
                <a:latin typeface="Arial"/>
                <a:cs typeface="Arial"/>
              </a:rPr>
              <a:t> u </a:t>
            </a:r>
            <a:r>
              <a:rPr lang="en-US" sz="1000" err="1">
                <a:latin typeface="Arial"/>
                <a:cs typeface="Arial"/>
              </a:rPr>
              <a:t>jeziku</a:t>
            </a:r>
            <a:r>
              <a:rPr lang="en-US" sz="1000">
                <a:latin typeface="Arial"/>
                <a:cs typeface="Arial"/>
              </a:rPr>
              <a:t> za </a:t>
            </a:r>
            <a:r>
              <a:rPr lang="en-US" sz="1000" err="1">
                <a:latin typeface="Arial"/>
                <a:cs typeface="Arial"/>
              </a:rPr>
              <a:t>opis</a:t>
            </a:r>
            <a:r>
              <a:rPr lang="en-US" sz="1000">
                <a:latin typeface="Arial"/>
                <a:cs typeface="Arial"/>
              </a:rPr>
              <a:t> </a:t>
            </a:r>
            <a:r>
              <a:rPr lang="en-US" sz="1000" err="1">
                <a:latin typeface="Arial"/>
                <a:cs typeface="Arial"/>
              </a:rPr>
              <a:t>hardvera</a:t>
            </a:r>
            <a:r>
              <a:rPr lang="en-US" sz="1000">
                <a:latin typeface="Arial"/>
                <a:cs typeface="Arial"/>
              </a:rPr>
              <a:t> </a:t>
            </a:r>
            <a:r>
              <a:rPr lang="en-US" sz="1000" err="1">
                <a:latin typeface="Arial"/>
                <a:cs typeface="Arial"/>
              </a:rPr>
              <a:t>integrisano</a:t>
            </a:r>
            <a:r>
              <a:rPr lang="en-US" sz="1000">
                <a:latin typeface="Arial"/>
                <a:cs typeface="Arial"/>
              </a:rPr>
              <a:t> je </a:t>
            </a:r>
            <a:r>
              <a:rPr lang="en-US" sz="1000" err="1">
                <a:latin typeface="Arial"/>
                <a:cs typeface="Arial"/>
              </a:rPr>
              <a:t>sa</a:t>
            </a:r>
            <a:r>
              <a:rPr lang="en-US" sz="1000">
                <a:latin typeface="Arial"/>
                <a:cs typeface="Arial"/>
              </a:rPr>
              <a:t> </a:t>
            </a:r>
            <a:r>
              <a:rPr lang="en-US" sz="1000" err="1">
                <a:latin typeface="Arial"/>
                <a:cs typeface="Arial"/>
              </a:rPr>
              <a:t>modelom</a:t>
            </a:r>
            <a:r>
              <a:rPr lang="en-US" sz="1000">
                <a:latin typeface="Arial"/>
                <a:cs typeface="Arial"/>
              </a:rPr>
              <a:t> DUV-a, </a:t>
            </a:r>
            <a:r>
              <a:rPr lang="en-US" sz="1000" err="1">
                <a:latin typeface="Arial"/>
                <a:cs typeface="Arial"/>
              </a:rPr>
              <a:t>dok</a:t>
            </a:r>
            <a:r>
              <a:rPr lang="en-US" sz="1000">
                <a:latin typeface="Arial"/>
                <a:cs typeface="Arial"/>
              </a:rPr>
              <a:t> </a:t>
            </a:r>
            <a:r>
              <a:rPr lang="en-US" sz="1000" err="1">
                <a:latin typeface="Arial"/>
                <a:cs typeface="Arial"/>
              </a:rPr>
              <a:t>eksterno</a:t>
            </a:r>
            <a:r>
              <a:rPr lang="en-US" sz="1000">
                <a:latin typeface="Arial"/>
                <a:cs typeface="Arial"/>
              </a:rPr>
              <a:t> </a:t>
            </a:r>
            <a:r>
              <a:rPr lang="en-US" sz="1000" err="1">
                <a:latin typeface="Arial"/>
                <a:cs typeface="Arial"/>
              </a:rPr>
              <a:t>testno</a:t>
            </a:r>
            <a:r>
              <a:rPr lang="en-US" sz="1000">
                <a:latin typeface="Arial"/>
                <a:cs typeface="Arial"/>
              </a:rPr>
              <a:t> </a:t>
            </a:r>
            <a:r>
              <a:rPr lang="en-US" sz="1000" err="1">
                <a:latin typeface="Arial"/>
                <a:cs typeface="Arial"/>
              </a:rPr>
              <a:t>okruženje</a:t>
            </a:r>
            <a:r>
              <a:rPr lang="en-US" sz="1000">
                <a:latin typeface="Arial"/>
                <a:cs typeface="Arial"/>
              </a:rPr>
              <a:t> </a:t>
            </a:r>
            <a:r>
              <a:rPr lang="en-US" sz="1000" err="1">
                <a:latin typeface="Arial"/>
                <a:cs typeface="Arial"/>
              </a:rPr>
              <a:t>koristi</a:t>
            </a:r>
            <a:r>
              <a:rPr lang="en-US" sz="1000">
                <a:latin typeface="Arial"/>
                <a:cs typeface="Arial"/>
              </a:rPr>
              <a:t> </a:t>
            </a:r>
            <a:r>
              <a:rPr lang="en-US" sz="1000" err="1">
                <a:latin typeface="Arial"/>
                <a:cs typeface="Arial"/>
              </a:rPr>
              <a:t>programski</a:t>
            </a:r>
            <a:r>
              <a:rPr lang="en-US" sz="1000">
                <a:latin typeface="Arial"/>
                <a:cs typeface="Arial"/>
              </a:rPr>
              <a:t> </a:t>
            </a:r>
            <a:r>
              <a:rPr lang="en-US" sz="1000" err="1">
                <a:latin typeface="Arial"/>
                <a:cs typeface="Arial"/>
              </a:rPr>
              <a:t>interfejs</a:t>
            </a:r>
            <a:r>
              <a:rPr lang="en-US" sz="1000">
                <a:latin typeface="Arial"/>
                <a:cs typeface="Arial"/>
              </a:rPr>
              <a:t> </a:t>
            </a:r>
            <a:r>
              <a:rPr lang="en-US" sz="1000" err="1">
                <a:latin typeface="Arial"/>
                <a:cs typeface="Arial"/>
              </a:rPr>
              <a:t>simulatora</a:t>
            </a:r>
            <a:r>
              <a:rPr lang="en-US" sz="1000">
                <a:latin typeface="Arial"/>
                <a:cs typeface="Arial"/>
              </a:rPr>
              <a:t> za </a:t>
            </a:r>
            <a:r>
              <a:rPr lang="en-US" sz="1000" err="1">
                <a:latin typeface="Arial"/>
                <a:cs typeface="Arial"/>
              </a:rPr>
              <a:t>interakciju</a:t>
            </a:r>
            <a:r>
              <a:rPr lang="en-US" sz="1000">
                <a:latin typeface="Arial"/>
                <a:cs typeface="Arial"/>
              </a:rPr>
              <a:t> </a:t>
            </a:r>
            <a:r>
              <a:rPr lang="en-US" sz="1000" err="1">
                <a:latin typeface="Arial"/>
                <a:cs typeface="Arial"/>
              </a:rPr>
              <a:t>sa</a:t>
            </a:r>
            <a:r>
              <a:rPr lang="en-US" sz="1000">
                <a:latin typeface="Arial"/>
                <a:cs typeface="Arial"/>
              </a:rPr>
              <a:t> </a:t>
            </a:r>
            <a:r>
              <a:rPr lang="en-US" sz="1000" err="1">
                <a:latin typeface="Arial"/>
                <a:cs typeface="Arial"/>
              </a:rPr>
              <a:t>modelom</a:t>
            </a:r>
            <a:r>
              <a:rPr lang="en-US" sz="1000">
                <a:latin typeface="Arial"/>
                <a:cs typeface="Arial"/>
              </a:rPr>
              <a:t>.</a:t>
            </a:r>
            <a:endParaRPr lang="en-US">
              <a:latin typeface="Arial"/>
              <a:cs typeface="Arial"/>
            </a:endParaRPr>
          </a:p>
        </p:txBody>
      </p:sp>
    </p:spTree>
  </p:cSld>
  <p:clrMapOvr>
    <a:masterClrMapping/>
  </p:clrMapOvr>
  <p:transition spd="med">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4">
            <a:extLst>
              <a:ext uri="{FF2B5EF4-FFF2-40B4-BE49-F238E27FC236}">
                <a16:creationId xmlns:a16="http://schemas.microsoft.com/office/drawing/2014/main" id="{23DCFECB-DB00-6E19-AA30-8721C7A32623}"/>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95C8F3-39AB-4B12-B994-00F000EA7C5F}" type="slidenum">
              <a:rPr lang="de-DE" altLang="en-US">
                <a:solidFill>
                  <a:schemeClr val="bg1"/>
                </a:solidFill>
              </a:rPr>
              <a:pPr/>
              <a:t>32</a:t>
            </a:fld>
            <a:endParaRPr lang="de-DE" altLang="en-US">
              <a:solidFill>
                <a:schemeClr val="bg1"/>
              </a:solidFill>
            </a:endParaRPr>
          </a:p>
        </p:txBody>
      </p:sp>
      <p:sp>
        <p:nvSpPr>
          <p:cNvPr id="33795" name="Rectangle 2">
            <a:extLst>
              <a:ext uri="{FF2B5EF4-FFF2-40B4-BE49-F238E27FC236}">
                <a16:creationId xmlns:a16="http://schemas.microsoft.com/office/drawing/2014/main" id="{8C75FA55-2AD3-8B27-3E6D-7D75A5C3FF9C}"/>
              </a:ext>
            </a:extLst>
          </p:cNvPr>
          <p:cNvSpPr>
            <a:spLocks noGrp="1" noChangeArrowheads="1"/>
          </p:cNvSpPr>
          <p:nvPr>
            <p:ph type="title"/>
          </p:nvPr>
        </p:nvSpPr>
        <p:spPr/>
        <p:txBody>
          <a:bodyPr/>
          <a:lstStyle/>
          <a:p>
            <a:r>
              <a:rPr lang="en-US"/>
              <a:t>HDL </a:t>
            </a:r>
            <a:r>
              <a:rPr lang="en-US" err="1"/>
              <a:t>jezici</a:t>
            </a:r>
            <a:r>
              <a:rPr lang="en-US"/>
              <a:t> </a:t>
            </a:r>
            <a:r>
              <a:rPr lang="en-US" err="1"/>
              <a:t>kao</a:t>
            </a:r>
            <a:r>
              <a:rPr lang="en-US"/>
              <a:t> </a:t>
            </a:r>
            <a:r>
              <a:rPr lang="en-US" err="1"/>
              <a:t>alati</a:t>
            </a:r>
            <a:r>
              <a:rPr lang="en-US"/>
              <a:t> za </a:t>
            </a:r>
            <a:r>
              <a:rPr lang="en-US" err="1"/>
              <a:t>razvoj</a:t>
            </a:r>
            <a:r>
              <a:rPr lang="en-US"/>
              <a:t> </a:t>
            </a:r>
            <a:r>
              <a:rPr lang="en-US" err="1"/>
              <a:t>testnog</a:t>
            </a:r>
            <a:r>
              <a:rPr lang="en-US"/>
              <a:t> </a:t>
            </a:r>
            <a:r>
              <a:rPr lang="en-US" err="1"/>
              <a:t>okruženja</a:t>
            </a:r>
          </a:p>
        </p:txBody>
      </p:sp>
      <p:sp>
        <p:nvSpPr>
          <p:cNvPr id="33796" name="Rectangle 4">
            <a:extLst>
              <a:ext uri="{FF2B5EF4-FFF2-40B4-BE49-F238E27FC236}">
                <a16:creationId xmlns:a16="http://schemas.microsoft.com/office/drawing/2014/main" id="{7E1BD931-014C-4E54-3727-22C235A36547}"/>
              </a:ext>
            </a:extLst>
          </p:cNvPr>
          <p:cNvSpPr>
            <a:spLocks noGrp="1" noChangeArrowheads="1"/>
          </p:cNvSpPr>
          <p:nvPr>
            <p:ph type="body" sz="half" idx="1"/>
          </p:nvPr>
        </p:nvSpPr>
        <p:spPr>
          <a:xfrm>
            <a:off x="319088" y="863600"/>
            <a:ext cx="3800475" cy="1836738"/>
          </a:xfrm>
        </p:spPr>
        <p:txBody>
          <a:bodyPr/>
          <a:lstStyle/>
          <a:p>
            <a:r>
              <a:rPr lang="en-US" altLang="en-US" sz="1400"/>
              <a:t>Od </a:t>
            </a:r>
            <a:r>
              <a:rPr lang="en-US" altLang="en-US" sz="1400" err="1"/>
              <a:t>samog</a:t>
            </a:r>
            <a:r>
              <a:rPr lang="en-US" altLang="en-US" sz="1400"/>
              <a:t> </a:t>
            </a:r>
            <a:r>
              <a:rPr lang="en-US" altLang="en-US" sz="1400" err="1"/>
              <a:t>početka</a:t>
            </a:r>
            <a:r>
              <a:rPr lang="en-US" altLang="en-US" sz="1400"/>
              <a:t>, </a:t>
            </a:r>
            <a:r>
              <a:rPr lang="en-US" altLang="en-US" sz="1400" err="1"/>
              <a:t>tvorci</a:t>
            </a:r>
            <a:r>
              <a:rPr lang="en-US" altLang="en-US" sz="1400"/>
              <a:t> HDL </a:t>
            </a:r>
            <a:r>
              <a:rPr lang="en-US" altLang="en-US" sz="1400" err="1"/>
              <a:t>jezika</a:t>
            </a:r>
            <a:r>
              <a:rPr lang="en-US" altLang="en-US" sz="1400"/>
              <a:t> </a:t>
            </a:r>
            <a:r>
              <a:rPr lang="en-US" altLang="en-US" sz="1400" err="1"/>
              <a:t>su</a:t>
            </a:r>
            <a:r>
              <a:rPr lang="en-US" altLang="en-US" sz="1400"/>
              <a:t> </a:t>
            </a:r>
            <a:r>
              <a:rPr lang="en-US" altLang="en-US" sz="1400" err="1"/>
              <a:t>ih</a:t>
            </a:r>
            <a:r>
              <a:rPr lang="en-US" altLang="en-US" sz="1400"/>
              <a:t> </a:t>
            </a:r>
            <a:r>
              <a:rPr lang="en-US" altLang="en-US" sz="1400" err="1"/>
              <a:t>koncipirali</a:t>
            </a:r>
            <a:r>
              <a:rPr lang="en-US" altLang="en-US" sz="1400"/>
              <a:t> </a:t>
            </a:r>
            <a:r>
              <a:rPr lang="en-US" altLang="en-US" sz="1400" err="1"/>
              <a:t>kao</a:t>
            </a:r>
            <a:r>
              <a:rPr lang="en-US" altLang="en-US" sz="1400"/>
              <a:t> </a:t>
            </a:r>
            <a:r>
              <a:rPr lang="en-US" altLang="en-US" sz="1400" err="1"/>
              <a:t>simulacione</a:t>
            </a:r>
            <a:r>
              <a:rPr lang="en-US" altLang="en-US" sz="1400"/>
              <a:t> </a:t>
            </a:r>
            <a:r>
              <a:rPr lang="en-US" altLang="en-US" sz="1400" err="1"/>
              <a:t>jezike</a:t>
            </a:r>
            <a:r>
              <a:rPr lang="en-US" altLang="en-US" sz="1400"/>
              <a:t> koji </a:t>
            </a:r>
            <a:r>
              <a:rPr lang="en-US" altLang="en-US" sz="1400" err="1"/>
              <a:t>podržavaju</a:t>
            </a:r>
            <a:r>
              <a:rPr lang="en-US" altLang="en-US" sz="1400"/>
              <a:t> </a:t>
            </a:r>
            <a:r>
              <a:rPr lang="en-US" altLang="en-US" sz="1400" err="1"/>
              <a:t>i</a:t>
            </a:r>
            <a:r>
              <a:rPr lang="en-US" altLang="en-US" sz="1400"/>
              <a:t> </a:t>
            </a:r>
            <a:r>
              <a:rPr lang="en-US" altLang="en-US" sz="1400" err="1"/>
              <a:t>opis</a:t>
            </a:r>
            <a:r>
              <a:rPr lang="en-US" altLang="en-US" sz="1400"/>
              <a:t> </a:t>
            </a:r>
            <a:r>
              <a:rPr lang="en-US" altLang="en-US" sz="1400" err="1"/>
              <a:t>dizajna</a:t>
            </a:r>
            <a:r>
              <a:rPr lang="en-US" altLang="en-US" sz="1400"/>
              <a:t> </a:t>
            </a:r>
            <a:r>
              <a:rPr lang="en-US" altLang="en-US" sz="1400" err="1"/>
              <a:t>i</a:t>
            </a:r>
            <a:r>
              <a:rPr lang="en-US" altLang="en-US" sz="1400"/>
              <a:t> </a:t>
            </a:r>
            <a:r>
              <a:rPr lang="en-US" altLang="en-US" sz="1400" err="1"/>
              <a:t>razvoj</a:t>
            </a:r>
            <a:r>
              <a:rPr lang="en-US" altLang="en-US" sz="1400"/>
              <a:t> </a:t>
            </a:r>
            <a:r>
              <a:rPr lang="en-US" altLang="en-US" sz="1400" err="1"/>
              <a:t>testnih</a:t>
            </a:r>
            <a:r>
              <a:rPr lang="en-US" altLang="en-US" sz="1400"/>
              <a:t> </a:t>
            </a:r>
            <a:r>
              <a:rPr lang="en-US" altLang="en-US" sz="1400" err="1"/>
              <a:t>okruženja</a:t>
            </a:r>
            <a:endParaRPr lang="en-US" altLang="en-US" sz="1400" err="1">
              <a:cs typeface="Arial"/>
            </a:endParaRPr>
          </a:p>
          <a:p>
            <a:endParaRPr lang="en-US" altLang="en-US" sz="1400">
              <a:cs typeface="Arial"/>
            </a:endParaRPr>
          </a:p>
          <a:p>
            <a:r>
              <a:rPr lang="en-US" sz="1400">
                <a:cs typeface="Arial"/>
              </a:rPr>
              <a:t>Pogledaćemo </a:t>
            </a:r>
            <a:r>
              <a:rPr lang="en-US" sz="1400" err="1">
                <a:cs typeface="Arial"/>
              </a:rPr>
              <a:t>neke</a:t>
            </a:r>
            <a:r>
              <a:rPr lang="en-US" sz="1400">
                <a:cs typeface="Arial"/>
              </a:rPr>
              <a:t> od </a:t>
            </a:r>
            <a:r>
              <a:rPr lang="en-US" sz="1400" err="1">
                <a:cs typeface="Arial"/>
              </a:rPr>
              <a:t>fundamentalnih</a:t>
            </a:r>
            <a:r>
              <a:rPr lang="en-US" sz="1400">
                <a:cs typeface="Arial"/>
              </a:rPr>
              <a:t> </a:t>
            </a:r>
            <a:r>
              <a:rPr lang="en-US" sz="1400" err="1">
                <a:cs typeface="Arial"/>
              </a:rPr>
              <a:t>koncepata</a:t>
            </a:r>
            <a:r>
              <a:rPr lang="en-US" sz="1400">
                <a:cs typeface="Arial"/>
              </a:rPr>
              <a:t> </a:t>
            </a:r>
            <a:r>
              <a:rPr lang="en-US" sz="1400" err="1">
                <a:cs typeface="Arial"/>
              </a:rPr>
              <a:t>ovih</a:t>
            </a:r>
            <a:r>
              <a:rPr lang="en-US" sz="1400">
                <a:cs typeface="Arial"/>
              </a:rPr>
              <a:t> </a:t>
            </a:r>
            <a:r>
              <a:rPr lang="en-US" sz="1400" err="1">
                <a:cs typeface="Arial"/>
              </a:rPr>
              <a:t>jezika</a:t>
            </a:r>
            <a:endParaRPr lang="en-US" err="1"/>
          </a:p>
          <a:p>
            <a:endParaRPr lang="en-US" sz="1400"/>
          </a:p>
          <a:p>
            <a:r>
              <a:rPr lang="en-US" sz="1400"/>
              <a:t>U HDL </a:t>
            </a:r>
            <a:r>
              <a:rPr lang="en-US" sz="1400" err="1"/>
              <a:t>okruženju</a:t>
            </a:r>
            <a:r>
              <a:rPr lang="en-US" sz="1400"/>
              <a:t>, </a:t>
            </a:r>
            <a:r>
              <a:rPr lang="en-US" sz="1400" err="1"/>
              <a:t>sve</a:t>
            </a:r>
            <a:r>
              <a:rPr lang="en-US" sz="1400"/>
              <a:t> </a:t>
            </a:r>
            <a:r>
              <a:rPr lang="en-US" sz="1400" err="1"/>
              <a:t>komponente</a:t>
            </a:r>
            <a:r>
              <a:rPr lang="en-US" sz="1400"/>
              <a:t> </a:t>
            </a:r>
            <a:r>
              <a:rPr lang="en-US" sz="1400" err="1"/>
              <a:t>testnog</a:t>
            </a:r>
            <a:r>
              <a:rPr lang="en-US" sz="1400"/>
              <a:t> </a:t>
            </a:r>
            <a:r>
              <a:rPr lang="en-US" sz="1400" err="1"/>
              <a:t>okruženja</a:t>
            </a:r>
            <a:r>
              <a:rPr lang="en-US" sz="1400"/>
              <a:t> – </a:t>
            </a:r>
            <a:r>
              <a:rPr lang="en-US" sz="1400" err="1"/>
              <a:t>generatori</a:t>
            </a:r>
            <a:r>
              <a:rPr lang="en-US" sz="1400"/>
              <a:t> </a:t>
            </a:r>
            <a:r>
              <a:rPr lang="en-US" sz="1400" err="1"/>
              <a:t>stimulusa</a:t>
            </a:r>
            <a:r>
              <a:rPr lang="en-US" sz="1400"/>
              <a:t>, </a:t>
            </a:r>
            <a:r>
              <a:rPr lang="en-US" sz="1400" err="1"/>
              <a:t>monitori</a:t>
            </a:r>
            <a:r>
              <a:rPr lang="en-US" sz="1400"/>
              <a:t>, </a:t>
            </a:r>
            <a:r>
              <a:rPr lang="en-US" sz="1400" err="1"/>
              <a:t>komponente</a:t>
            </a:r>
            <a:r>
              <a:rPr lang="en-US" sz="1400"/>
              <a:t> za </a:t>
            </a:r>
            <a:r>
              <a:rPr lang="en-US" sz="1400" err="1"/>
              <a:t>proveru</a:t>
            </a:r>
            <a:r>
              <a:rPr lang="en-US" sz="1400"/>
              <a:t> </a:t>
            </a:r>
            <a:r>
              <a:rPr lang="en-US" sz="1400" err="1"/>
              <a:t>i</a:t>
            </a:r>
            <a:r>
              <a:rPr lang="en-US" sz="1400"/>
              <a:t> </a:t>
            </a:r>
            <a:r>
              <a:rPr lang="en-US" sz="1400" err="1"/>
              <a:t>tabele</a:t>
            </a:r>
            <a:r>
              <a:rPr lang="en-US" sz="1400"/>
              <a:t> </a:t>
            </a:r>
            <a:r>
              <a:rPr lang="en-US" sz="1400" err="1"/>
              <a:t>rezultata</a:t>
            </a:r>
            <a:r>
              <a:rPr lang="en-US" sz="1400"/>
              <a:t> (</a:t>
            </a:r>
            <a:r>
              <a:rPr lang="en-US" sz="1400" i="1"/>
              <a:t>scoreboards</a:t>
            </a:r>
            <a:r>
              <a:rPr lang="en-US" sz="1400"/>
              <a:t>) – </a:t>
            </a:r>
            <a:r>
              <a:rPr lang="en-US" sz="1400" err="1"/>
              <a:t>strukturno</a:t>
            </a:r>
            <a:r>
              <a:rPr lang="en-US" sz="1400"/>
              <a:t> se </a:t>
            </a:r>
            <a:r>
              <a:rPr lang="en-US" sz="1400" err="1"/>
              <a:t>povezuju</a:t>
            </a:r>
            <a:r>
              <a:rPr lang="en-US" sz="1400"/>
              <a:t> </a:t>
            </a:r>
            <a:r>
              <a:rPr lang="en-US" sz="1400" err="1"/>
              <a:t>sa</a:t>
            </a:r>
            <a:r>
              <a:rPr lang="en-US" sz="1400"/>
              <a:t> DUV-om </a:t>
            </a:r>
            <a:r>
              <a:rPr lang="en-US" sz="1400" err="1"/>
              <a:t>putem</a:t>
            </a:r>
            <a:r>
              <a:rPr lang="en-US" sz="1400"/>
              <a:t> </a:t>
            </a:r>
            <a:r>
              <a:rPr lang="en-US" sz="1400" err="1"/>
              <a:t>signala</a:t>
            </a:r>
            <a:endParaRPr lang="en-US" err="1"/>
          </a:p>
          <a:p>
            <a:endParaRPr lang="en-US" sz="1400"/>
          </a:p>
          <a:p>
            <a:r>
              <a:rPr lang="en-US" sz="1400"/>
              <a:t>Pored tri instance – DUV-a, </a:t>
            </a:r>
            <a:r>
              <a:rPr lang="en-US" sz="1400" err="1"/>
              <a:t>monitora</a:t>
            </a:r>
            <a:r>
              <a:rPr lang="en-US" sz="1400"/>
              <a:t> </a:t>
            </a:r>
            <a:r>
              <a:rPr lang="en-US" sz="1400" err="1"/>
              <a:t>i</a:t>
            </a:r>
            <a:r>
              <a:rPr lang="en-US" sz="1400"/>
              <a:t> </a:t>
            </a:r>
            <a:r>
              <a:rPr lang="en-US" sz="1400" err="1"/>
              <a:t>komponente</a:t>
            </a:r>
            <a:r>
              <a:rPr lang="en-US" sz="1400"/>
              <a:t> za stimulus, </a:t>
            </a:r>
            <a:r>
              <a:rPr lang="en-US" sz="1400" err="1"/>
              <a:t>kao</a:t>
            </a:r>
            <a:r>
              <a:rPr lang="en-US" sz="1400"/>
              <a:t> </a:t>
            </a:r>
            <a:r>
              <a:rPr lang="en-US" sz="1400" err="1"/>
              <a:t>i</a:t>
            </a:r>
            <a:r>
              <a:rPr lang="en-US" sz="1400"/>
              <a:t> </a:t>
            </a:r>
            <a:r>
              <a:rPr lang="en-US" sz="1400" err="1"/>
              <a:t>njihovih</a:t>
            </a:r>
            <a:r>
              <a:rPr lang="en-US" sz="1400"/>
              <a:t> </a:t>
            </a:r>
            <a:r>
              <a:rPr lang="en-US" sz="1400" err="1"/>
              <a:t>međusobnih</a:t>
            </a:r>
            <a:r>
              <a:rPr lang="en-US" sz="1400"/>
              <a:t> </a:t>
            </a:r>
            <a:r>
              <a:rPr lang="en-US" sz="1400" err="1"/>
              <a:t>signala</a:t>
            </a:r>
            <a:r>
              <a:rPr lang="en-US" sz="1400"/>
              <a:t> – </a:t>
            </a:r>
            <a:r>
              <a:rPr lang="en-US" sz="1400" err="1"/>
              <a:t>kod</a:t>
            </a:r>
            <a:r>
              <a:rPr lang="en-US" sz="1400"/>
              <a:t> </a:t>
            </a:r>
            <a:r>
              <a:rPr lang="en-US" sz="1400" err="1"/>
              <a:t>testnog</a:t>
            </a:r>
            <a:r>
              <a:rPr lang="en-US" sz="1400"/>
              <a:t> </a:t>
            </a:r>
            <a:r>
              <a:rPr lang="en-US" sz="1400" err="1"/>
              <a:t>okruženja</a:t>
            </a:r>
            <a:r>
              <a:rPr lang="en-US" sz="1400"/>
              <a:t> </a:t>
            </a:r>
            <a:r>
              <a:rPr lang="en-US" sz="1400" err="1"/>
              <a:t>sadrži</a:t>
            </a:r>
            <a:r>
              <a:rPr lang="en-US" sz="1400"/>
              <a:t> </a:t>
            </a:r>
            <a:r>
              <a:rPr lang="en-US" sz="1400" err="1"/>
              <a:t>i</a:t>
            </a:r>
            <a:r>
              <a:rPr lang="en-US" sz="1400"/>
              <a:t> </a:t>
            </a:r>
            <a:r>
              <a:rPr lang="en-US" sz="1400" err="1"/>
              <a:t>kontrolu</a:t>
            </a:r>
            <a:r>
              <a:rPr lang="en-US" sz="1400"/>
              <a:t> </a:t>
            </a:r>
            <a:r>
              <a:rPr lang="en-US" sz="1400" err="1"/>
              <a:t>centralnog</a:t>
            </a:r>
            <a:r>
              <a:rPr lang="en-US" sz="1400"/>
              <a:t> </a:t>
            </a:r>
            <a:r>
              <a:rPr lang="en-US" sz="1400" err="1"/>
              <a:t>takta</a:t>
            </a:r>
            <a:endParaRPr lang="en-US" err="1"/>
          </a:p>
          <a:p>
            <a:endParaRPr lang="en-US" sz="1400"/>
          </a:p>
          <a:p>
            <a:r>
              <a:rPr lang="en-US" sz="1400" err="1"/>
              <a:t>Proces</a:t>
            </a:r>
            <a:r>
              <a:rPr lang="en-US" sz="1400"/>
              <a:t> </a:t>
            </a:r>
            <a:r>
              <a:rPr lang="en-US" sz="1400" i="1" err="1"/>
              <a:t>clk_gen</a:t>
            </a:r>
            <a:r>
              <a:rPr lang="en-US" sz="1400"/>
              <a:t> </a:t>
            </a:r>
            <a:r>
              <a:rPr lang="en-US" sz="1400" err="1"/>
              <a:t>generiše</a:t>
            </a:r>
            <a:r>
              <a:rPr lang="en-US" sz="1400"/>
              <a:t> </a:t>
            </a:r>
            <a:r>
              <a:rPr lang="en-US" sz="1400" err="1"/>
              <a:t>taktni</a:t>
            </a:r>
            <a:r>
              <a:rPr lang="en-US" sz="1400"/>
              <a:t> signal </a:t>
            </a:r>
            <a:r>
              <a:rPr lang="en-US" sz="1400" err="1"/>
              <a:t>sa</a:t>
            </a:r>
            <a:r>
              <a:rPr lang="en-US" sz="1400"/>
              <a:t> </a:t>
            </a:r>
            <a:r>
              <a:rPr lang="en-US" sz="1400" err="1"/>
              <a:t>periodom</a:t>
            </a:r>
            <a:r>
              <a:rPr lang="en-US" sz="1400"/>
              <a:t> od 100 ns</a:t>
            </a:r>
            <a:endParaRPr lang="en-US"/>
          </a:p>
          <a:p>
            <a:endParaRPr lang="en-US" altLang="en-US" sz="1400">
              <a:cs typeface="Arial"/>
            </a:endParaRPr>
          </a:p>
        </p:txBody>
      </p:sp>
      <p:sp>
        <p:nvSpPr>
          <p:cNvPr id="33797" name="Rectangle 6">
            <a:extLst>
              <a:ext uri="{FF2B5EF4-FFF2-40B4-BE49-F238E27FC236}">
                <a16:creationId xmlns:a16="http://schemas.microsoft.com/office/drawing/2014/main" id="{CE387D0E-D489-D130-1CC2-550318CE340C}"/>
              </a:ext>
            </a:extLst>
          </p:cNvPr>
          <p:cNvSpPr>
            <a:spLocks noChangeArrowheads="1"/>
          </p:cNvSpPr>
          <p:nvPr/>
        </p:nvSpPr>
        <p:spPr bwMode="auto">
          <a:xfrm>
            <a:off x="4572000" y="2062163"/>
            <a:ext cx="4572000" cy="4081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80000"/>
              </a:lnSpc>
            </a:pPr>
            <a:r>
              <a:rPr lang="en-US" altLang="en-US" sz="900">
                <a:latin typeface="Arial"/>
                <a:cs typeface="Arial"/>
              </a:rPr>
              <a:t>// Testbench</a:t>
            </a:r>
          </a:p>
          <a:p>
            <a:pPr>
              <a:lnSpc>
                <a:spcPct val="80000"/>
              </a:lnSpc>
            </a:pPr>
            <a:r>
              <a:rPr lang="en-US" altLang="en-US" sz="900" b="1">
                <a:latin typeface="Arial"/>
                <a:cs typeface="Arial"/>
              </a:rPr>
              <a:t>entity</a:t>
            </a:r>
            <a:r>
              <a:rPr lang="en-US" altLang="en-US" sz="900">
                <a:latin typeface="Arial"/>
                <a:cs typeface="Arial"/>
              </a:rPr>
              <a:t> </a:t>
            </a:r>
            <a:r>
              <a:rPr lang="en-US" altLang="en-US" sz="900" err="1">
                <a:latin typeface="Arial"/>
                <a:cs typeface="Arial"/>
              </a:rPr>
              <a:t>cache_test</a:t>
            </a:r>
          </a:p>
          <a:p>
            <a:pPr>
              <a:lnSpc>
                <a:spcPct val="80000"/>
              </a:lnSpc>
            </a:pPr>
            <a:r>
              <a:rPr lang="en-US" altLang="en-US" sz="900" b="1">
                <a:latin typeface="Arial"/>
                <a:cs typeface="Arial"/>
              </a:rPr>
              <a:t>end</a:t>
            </a:r>
            <a:r>
              <a:rPr lang="en-US" altLang="en-US" sz="900">
                <a:latin typeface="Arial"/>
                <a:cs typeface="Arial"/>
              </a:rPr>
              <a:t> </a:t>
            </a:r>
            <a:r>
              <a:rPr lang="en-US" altLang="en-US" sz="900" b="1">
                <a:latin typeface="Arial"/>
                <a:cs typeface="Arial"/>
              </a:rPr>
              <a:t>entity</a:t>
            </a:r>
            <a:r>
              <a:rPr lang="en-US" altLang="en-US" sz="900">
                <a:latin typeface="Arial"/>
                <a:cs typeface="Arial"/>
              </a:rPr>
              <a:t>;</a:t>
            </a:r>
          </a:p>
          <a:p>
            <a:pPr>
              <a:lnSpc>
                <a:spcPct val="80000"/>
              </a:lnSpc>
            </a:pPr>
            <a:endParaRPr lang="en-US" altLang="en-US" sz="900"/>
          </a:p>
          <a:p>
            <a:pPr>
              <a:lnSpc>
                <a:spcPct val="80000"/>
              </a:lnSpc>
            </a:pPr>
            <a:r>
              <a:rPr lang="en-US" altLang="en-US" sz="900" b="1">
                <a:latin typeface="Arial"/>
                <a:cs typeface="Arial"/>
              </a:rPr>
              <a:t>architecture</a:t>
            </a:r>
            <a:r>
              <a:rPr lang="en-US" altLang="en-US" sz="900">
                <a:latin typeface="Arial"/>
                <a:cs typeface="Arial"/>
              </a:rPr>
              <a:t> </a:t>
            </a:r>
            <a:r>
              <a:rPr lang="en-US" altLang="en-US" sz="900" err="1">
                <a:latin typeface="Arial"/>
                <a:cs typeface="Arial"/>
              </a:rPr>
              <a:t>beh</a:t>
            </a:r>
            <a:r>
              <a:rPr lang="en-US" altLang="en-US" sz="900">
                <a:latin typeface="Arial"/>
                <a:cs typeface="Arial"/>
              </a:rPr>
              <a:t> </a:t>
            </a:r>
            <a:r>
              <a:rPr lang="en-US" altLang="en-US" sz="900" b="1">
                <a:latin typeface="Arial"/>
                <a:cs typeface="Arial"/>
              </a:rPr>
              <a:t>of</a:t>
            </a:r>
            <a:r>
              <a:rPr lang="en-US" altLang="en-US" sz="900">
                <a:latin typeface="Arial"/>
                <a:cs typeface="Arial"/>
              </a:rPr>
              <a:t> </a:t>
            </a:r>
            <a:r>
              <a:rPr lang="en-US" altLang="en-US" sz="900" err="1">
                <a:latin typeface="Arial"/>
                <a:cs typeface="Arial"/>
              </a:rPr>
              <a:t>cache_test</a:t>
            </a:r>
            <a:r>
              <a:rPr lang="en-US" altLang="en-US" sz="900">
                <a:latin typeface="Arial"/>
                <a:cs typeface="Arial"/>
              </a:rPr>
              <a:t> </a:t>
            </a:r>
            <a:r>
              <a:rPr lang="en-US" altLang="en-US" sz="900" b="1">
                <a:latin typeface="Arial"/>
                <a:cs typeface="Arial"/>
              </a:rPr>
              <a:t>is</a:t>
            </a:r>
          </a:p>
          <a:p>
            <a:pPr>
              <a:lnSpc>
                <a:spcPct val="80000"/>
              </a:lnSpc>
            </a:pPr>
            <a:r>
              <a:rPr lang="en-US" altLang="en-US" sz="900">
                <a:latin typeface="Arial"/>
                <a:cs typeface="Arial"/>
              </a:rPr>
              <a:t>    </a:t>
            </a:r>
            <a:r>
              <a:rPr lang="en-US" altLang="en-US" sz="900" b="1">
                <a:latin typeface="Arial"/>
                <a:cs typeface="Arial"/>
              </a:rPr>
              <a:t>constant</a:t>
            </a:r>
            <a:r>
              <a:rPr lang="en-US" altLang="en-US" sz="900">
                <a:latin typeface="Arial"/>
                <a:cs typeface="Arial"/>
              </a:rPr>
              <a:t> </a:t>
            </a:r>
            <a:r>
              <a:rPr lang="en-US" altLang="en-US" sz="900" err="1">
                <a:latin typeface="Arial"/>
                <a:cs typeface="Arial"/>
              </a:rPr>
              <a:t>cycle_time_c</a:t>
            </a:r>
            <a:r>
              <a:rPr lang="en-US" altLang="en-US" sz="900">
                <a:latin typeface="Arial"/>
                <a:cs typeface="Arial"/>
              </a:rPr>
              <a:t> 100 ns;</a:t>
            </a:r>
          </a:p>
          <a:p>
            <a:pPr>
              <a:lnSpc>
                <a:spcPct val="80000"/>
              </a:lnSpc>
            </a:pPr>
            <a:r>
              <a:rPr lang="en-US" altLang="en-US" sz="900">
                <a:latin typeface="Arial"/>
                <a:cs typeface="Arial"/>
              </a:rPr>
              <a:t>    </a:t>
            </a:r>
            <a:r>
              <a:rPr lang="en-US" altLang="en-US" sz="900" b="1">
                <a:latin typeface="Arial"/>
                <a:cs typeface="Arial"/>
              </a:rPr>
              <a:t>signal</a:t>
            </a:r>
            <a:r>
              <a:rPr lang="en-US" altLang="en-US" sz="900">
                <a:latin typeface="Arial"/>
                <a:cs typeface="Arial"/>
              </a:rPr>
              <a:t> </a:t>
            </a:r>
            <a:r>
              <a:rPr lang="en-US" altLang="en-US" sz="900" err="1">
                <a:latin typeface="Arial"/>
                <a:cs typeface="Arial"/>
              </a:rPr>
              <a:t>clk_s</a:t>
            </a:r>
            <a:r>
              <a:rPr lang="en-US" altLang="en-US" sz="900">
                <a:latin typeface="Arial"/>
                <a:cs typeface="Arial"/>
              </a:rPr>
              <a:t>, </a:t>
            </a:r>
            <a:r>
              <a:rPr lang="en-US" altLang="en-US" sz="900" err="1">
                <a:latin typeface="Arial"/>
                <a:cs typeface="Arial"/>
              </a:rPr>
              <a:t>cmd_vld_s</a:t>
            </a:r>
            <a:r>
              <a:rPr lang="en-US" altLang="en-US" sz="900">
                <a:latin typeface="Arial"/>
                <a:cs typeface="Arial"/>
              </a:rPr>
              <a:t>, </a:t>
            </a:r>
            <a:r>
              <a:rPr lang="en-US" altLang="en-US" sz="900" err="1">
                <a:latin typeface="Arial"/>
                <a:cs typeface="Arial"/>
              </a:rPr>
              <a:t>rsp_vld_s</a:t>
            </a:r>
            <a:r>
              <a:rPr lang="en-US" altLang="en-US" sz="900">
                <a:latin typeface="Arial"/>
                <a:cs typeface="Arial"/>
              </a:rPr>
              <a:t>: </a:t>
            </a:r>
            <a:r>
              <a:rPr lang="en-US" altLang="en-US" sz="900" err="1">
                <a:latin typeface="Arial"/>
                <a:cs typeface="Arial"/>
              </a:rPr>
              <a:t>std_logic</a:t>
            </a:r>
            <a:r>
              <a:rPr lang="en-US" altLang="en-US" sz="900">
                <a:latin typeface="Arial"/>
                <a:cs typeface="Arial"/>
              </a:rPr>
              <a:t>;</a:t>
            </a:r>
          </a:p>
          <a:p>
            <a:pPr>
              <a:lnSpc>
                <a:spcPct val="80000"/>
              </a:lnSpc>
            </a:pPr>
            <a:r>
              <a:rPr lang="en-US" altLang="en-US" sz="900">
                <a:latin typeface="Arial"/>
                <a:cs typeface="Arial"/>
              </a:rPr>
              <a:t>    </a:t>
            </a:r>
            <a:r>
              <a:rPr lang="en-US" altLang="en-US" sz="900" b="1">
                <a:latin typeface="Arial"/>
                <a:cs typeface="Arial"/>
              </a:rPr>
              <a:t>signal</a:t>
            </a:r>
            <a:r>
              <a:rPr lang="en-US" altLang="en-US" sz="900">
                <a:latin typeface="Arial"/>
                <a:cs typeface="Arial"/>
              </a:rPr>
              <a:t> </a:t>
            </a:r>
            <a:r>
              <a:rPr lang="en-US" altLang="en-US" sz="900" err="1">
                <a:latin typeface="Arial"/>
                <a:cs typeface="Arial"/>
              </a:rPr>
              <a:t>rsp_s</a:t>
            </a:r>
            <a:r>
              <a:rPr lang="en-US" altLang="en-US" sz="900">
                <a:latin typeface="Arial"/>
                <a:cs typeface="Arial"/>
              </a:rPr>
              <a:t>: </a:t>
            </a:r>
            <a:r>
              <a:rPr lang="en-US" altLang="en-US" sz="900" err="1">
                <a:latin typeface="Arial"/>
                <a:cs typeface="Arial"/>
              </a:rPr>
              <a:t>std_logic_vector</a:t>
            </a:r>
            <a:r>
              <a:rPr lang="en-US" altLang="en-US" sz="900">
                <a:latin typeface="Arial"/>
                <a:cs typeface="Arial"/>
              </a:rPr>
              <a:t>(2 </a:t>
            </a:r>
            <a:r>
              <a:rPr lang="en-US" altLang="en-US" sz="900" b="1" err="1">
                <a:latin typeface="Arial"/>
                <a:cs typeface="Arial"/>
              </a:rPr>
              <a:t>downto</a:t>
            </a:r>
            <a:r>
              <a:rPr lang="en-US" altLang="en-US" sz="900">
                <a:latin typeface="Arial"/>
                <a:cs typeface="Arial"/>
              </a:rPr>
              <a:t> 0);</a:t>
            </a:r>
          </a:p>
          <a:p>
            <a:pPr>
              <a:lnSpc>
                <a:spcPct val="80000"/>
              </a:lnSpc>
            </a:pPr>
            <a:r>
              <a:rPr lang="en-US" altLang="en-US" sz="900">
                <a:latin typeface="Arial"/>
                <a:cs typeface="Arial"/>
              </a:rPr>
              <a:t>    </a:t>
            </a:r>
            <a:r>
              <a:rPr lang="en-US" altLang="en-US" sz="900" b="1">
                <a:latin typeface="Arial"/>
                <a:cs typeface="Arial"/>
              </a:rPr>
              <a:t>signal</a:t>
            </a:r>
            <a:r>
              <a:rPr lang="en-US" altLang="en-US" sz="900">
                <a:latin typeface="Arial"/>
                <a:cs typeface="Arial"/>
              </a:rPr>
              <a:t> </a:t>
            </a:r>
            <a:r>
              <a:rPr lang="en-US" altLang="en-US" sz="900" err="1">
                <a:latin typeface="Arial"/>
                <a:cs typeface="Arial"/>
              </a:rPr>
              <a:t>cmd_s</a:t>
            </a:r>
            <a:r>
              <a:rPr lang="en-US" altLang="en-US" sz="900">
                <a:latin typeface="Arial"/>
                <a:cs typeface="Arial"/>
              </a:rPr>
              <a:t>: </a:t>
            </a:r>
            <a:r>
              <a:rPr lang="en-US" altLang="en-US" sz="900" err="1">
                <a:latin typeface="Arial"/>
                <a:cs typeface="Arial"/>
              </a:rPr>
              <a:t>std_logic_vector</a:t>
            </a:r>
            <a:r>
              <a:rPr lang="en-US" altLang="en-US" sz="900">
                <a:latin typeface="Arial"/>
                <a:cs typeface="Arial"/>
              </a:rPr>
              <a:t>(3 </a:t>
            </a:r>
            <a:r>
              <a:rPr lang="en-US" altLang="en-US" sz="900" b="1" err="1">
                <a:latin typeface="Arial"/>
                <a:cs typeface="Arial"/>
              </a:rPr>
              <a:t>downto</a:t>
            </a:r>
            <a:r>
              <a:rPr lang="en-US" altLang="en-US" sz="900">
                <a:latin typeface="Arial"/>
                <a:cs typeface="Arial"/>
              </a:rPr>
              <a:t> 0);</a:t>
            </a:r>
          </a:p>
          <a:p>
            <a:pPr>
              <a:lnSpc>
                <a:spcPct val="80000"/>
              </a:lnSpc>
            </a:pPr>
            <a:r>
              <a:rPr lang="en-US" altLang="en-US" sz="900">
                <a:latin typeface="Arial"/>
                <a:cs typeface="Arial"/>
              </a:rPr>
              <a:t>    </a:t>
            </a:r>
            <a:r>
              <a:rPr lang="en-US" altLang="en-US" sz="900" b="1">
                <a:latin typeface="Arial"/>
                <a:cs typeface="Arial"/>
              </a:rPr>
              <a:t>signal</a:t>
            </a:r>
            <a:r>
              <a:rPr lang="en-US" altLang="en-US" sz="900">
                <a:latin typeface="Arial"/>
                <a:cs typeface="Arial"/>
              </a:rPr>
              <a:t> </a:t>
            </a:r>
            <a:r>
              <a:rPr lang="en-US" altLang="en-US" sz="900" err="1">
                <a:latin typeface="Arial"/>
                <a:cs typeface="Arial"/>
              </a:rPr>
              <a:t>cmd_tag_in_s</a:t>
            </a:r>
            <a:r>
              <a:rPr lang="en-US" altLang="en-US" sz="900">
                <a:latin typeface="Arial"/>
                <a:cs typeface="Arial"/>
              </a:rPr>
              <a:t>, </a:t>
            </a:r>
            <a:r>
              <a:rPr lang="en-US" altLang="en-US" sz="900" err="1">
                <a:latin typeface="Arial"/>
                <a:cs typeface="Arial"/>
              </a:rPr>
              <a:t>cmd_tag_out_s</a:t>
            </a:r>
            <a:r>
              <a:rPr lang="en-US" altLang="en-US" sz="900">
                <a:latin typeface="Arial"/>
                <a:cs typeface="Arial"/>
              </a:rPr>
              <a:t>: </a:t>
            </a:r>
            <a:r>
              <a:rPr lang="en-US" altLang="en-US" sz="900" err="1">
                <a:latin typeface="Arial"/>
                <a:cs typeface="Arial"/>
              </a:rPr>
              <a:t>std_logic_vector</a:t>
            </a:r>
            <a:r>
              <a:rPr lang="en-US" altLang="en-US" sz="900">
                <a:latin typeface="Arial"/>
                <a:cs typeface="Arial"/>
              </a:rPr>
              <a:t>(7 </a:t>
            </a:r>
            <a:r>
              <a:rPr lang="en-US" altLang="en-US" sz="900" b="1" err="1">
                <a:latin typeface="Arial"/>
                <a:cs typeface="Arial"/>
              </a:rPr>
              <a:t>downto</a:t>
            </a:r>
            <a:r>
              <a:rPr lang="en-US" altLang="en-US" sz="900">
                <a:latin typeface="Arial"/>
                <a:cs typeface="Arial"/>
              </a:rPr>
              <a:t> 0);</a:t>
            </a:r>
          </a:p>
          <a:p>
            <a:pPr>
              <a:lnSpc>
                <a:spcPct val="80000"/>
              </a:lnSpc>
            </a:pPr>
            <a:r>
              <a:rPr lang="en-US" altLang="en-US" sz="900">
                <a:latin typeface="Arial"/>
                <a:cs typeface="Arial"/>
              </a:rPr>
              <a:t>    </a:t>
            </a:r>
            <a:r>
              <a:rPr lang="en-US" altLang="en-US" sz="900" b="1">
                <a:latin typeface="Arial"/>
                <a:cs typeface="Arial"/>
              </a:rPr>
              <a:t>signal</a:t>
            </a:r>
            <a:r>
              <a:rPr lang="en-US" altLang="en-US" sz="900">
                <a:latin typeface="Arial"/>
                <a:cs typeface="Arial"/>
              </a:rPr>
              <a:t> </a:t>
            </a:r>
            <a:r>
              <a:rPr lang="en-US" altLang="en-US" sz="900" err="1">
                <a:latin typeface="Arial"/>
                <a:cs typeface="Arial"/>
              </a:rPr>
              <a:t>data_in_s</a:t>
            </a:r>
            <a:r>
              <a:rPr lang="en-US" altLang="en-US" sz="900">
                <a:latin typeface="Arial"/>
                <a:cs typeface="Arial"/>
              </a:rPr>
              <a:t>, </a:t>
            </a:r>
            <a:r>
              <a:rPr lang="en-US" altLang="en-US" sz="900" err="1">
                <a:latin typeface="Arial"/>
                <a:cs typeface="Arial"/>
              </a:rPr>
              <a:t>data_out_s</a:t>
            </a:r>
            <a:r>
              <a:rPr lang="en-US" altLang="en-US" sz="900">
                <a:latin typeface="Arial"/>
                <a:cs typeface="Arial"/>
              </a:rPr>
              <a:t>, </a:t>
            </a:r>
            <a:r>
              <a:rPr lang="en-US" altLang="en-US" sz="900" err="1">
                <a:latin typeface="Arial"/>
                <a:cs typeface="Arial"/>
              </a:rPr>
              <a:t>cmd_addr_s</a:t>
            </a:r>
            <a:r>
              <a:rPr lang="en-US" altLang="en-US" sz="900">
                <a:latin typeface="Arial"/>
                <a:cs typeface="Arial"/>
              </a:rPr>
              <a:t>: </a:t>
            </a:r>
            <a:r>
              <a:rPr lang="en-US" altLang="en-US" sz="900" err="1">
                <a:latin typeface="Arial"/>
                <a:cs typeface="Arial"/>
              </a:rPr>
              <a:t>std_logic_vector</a:t>
            </a:r>
            <a:r>
              <a:rPr lang="en-US" altLang="en-US" sz="900">
                <a:latin typeface="Arial"/>
                <a:cs typeface="Arial"/>
              </a:rPr>
              <a:t>(31 </a:t>
            </a:r>
            <a:r>
              <a:rPr lang="en-US" altLang="en-US" sz="900" b="1" err="1">
                <a:latin typeface="Arial"/>
                <a:cs typeface="Arial"/>
              </a:rPr>
              <a:t>downto</a:t>
            </a:r>
            <a:r>
              <a:rPr lang="en-US" altLang="en-US" sz="900">
                <a:latin typeface="Arial"/>
                <a:cs typeface="Arial"/>
              </a:rPr>
              <a:t> 0);</a:t>
            </a:r>
          </a:p>
          <a:p>
            <a:pPr>
              <a:lnSpc>
                <a:spcPct val="80000"/>
              </a:lnSpc>
            </a:pPr>
            <a:r>
              <a:rPr lang="en-US" altLang="en-US" sz="900" b="1">
                <a:latin typeface="Arial"/>
                <a:cs typeface="Arial"/>
              </a:rPr>
              <a:t>begin</a:t>
            </a:r>
          </a:p>
          <a:p>
            <a:pPr>
              <a:lnSpc>
                <a:spcPct val="80000"/>
              </a:lnSpc>
            </a:pPr>
            <a:r>
              <a:rPr lang="en-US" altLang="en-US" sz="900">
                <a:latin typeface="Arial"/>
                <a:cs typeface="Arial"/>
              </a:rPr>
              <a:t>    // Instances of testbench components</a:t>
            </a:r>
          </a:p>
          <a:p>
            <a:pPr>
              <a:lnSpc>
                <a:spcPct val="80000"/>
              </a:lnSpc>
            </a:pPr>
            <a:r>
              <a:rPr lang="en-US" altLang="en-US" sz="900">
                <a:latin typeface="Arial"/>
                <a:cs typeface="Arial"/>
              </a:rPr>
              <a:t>    stimulus: </a:t>
            </a:r>
            <a:r>
              <a:rPr lang="en-US" altLang="en-US" sz="900" b="1">
                <a:latin typeface="Arial"/>
                <a:cs typeface="Arial"/>
              </a:rPr>
              <a:t>entity</a:t>
            </a:r>
            <a:r>
              <a:rPr lang="en-US" altLang="en-US" sz="900">
                <a:latin typeface="Arial"/>
                <a:cs typeface="Arial"/>
              </a:rPr>
              <a:t> </a:t>
            </a:r>
            <a:r>
              <a:rPr lang="en-US" altLang="en-US" sz="900" err="1">
                <a:latin typeface="Arial"/>
                <a:cs typeface="Arial"/>
              </a:rPr>
              <a:t>work.stim</a:t>
            </a:r>
            <a:r>
              <a:rPr lang="en-US" altLang="en-US" sz="900">
                <a:latin typeface="Arial"/>
                <a:cs typeface="Arial"/>
              </a:rPr>
              <a:t>(</a:t>
            </a:r>
            <a:r>
              <a:rPr lang="en-US" altLang="en-US" sz="900" err="1">
                <a:latin typeface="Arial"/>
                <a:cs typeface="Arial"/>
              </a:rPr>
              <a:t>beh</a:t>
            </a:r>
            <a:r>
              <a:rPr lang="en-US" altLang="en-US" sz="900">
                <a:latin typeface="Arial"/>
                <a:cs typeface="Arial"/>
              </a:rPr>
              <a:t>) </a:t>
            </a:r>
            <a:endParaRPr lang="en-US" altLang="en-US" sz="900">
              <a:cs typeface="Arial"/>
            </a:endParaRPr>
          </a:p>
          <a:p>
            <a:pPr>
              <a:lnSpc>
                <a:spcPct val="80000"/>
              </a:lnSpc>
            </a:pPr>
            <a:r>
              <a:rPr lang="en-US" altLang="en-US" sz="900">
                <a:latin typeface="Arial"/>
                <a:cs typeface="Arial"/>
              </a:rPr>
              <a:t>        </a:t>
            </a:r>
            <a:r>
              <a:rPr lang="en-US" altLang="en-US" sz="900" b="1">
                <a:latin typeface="Arial"/>
                <a:cs typeface="Arial"/>
              </a:rPr>
              <a:t>port</a:t>
            </a:r>
            <a:r>
              <a:rPr lang="en-US" altLang="en-US" sz="900">
                <a:latin typeface="Arial"/>
                <a:cs typeface="Arial"/>
              </a:rPr>
              <a:t> </a:t>
            </a:r>
            <a:r>
              <a:rPr lang="en-US" altLang="en-US" sz="900" b="1">
                <a:latin typeface="Arial"/>
                <a:cs typeface="Arial"/>
              </a:rPr>
              <a:t>map</a:t>
            </a:r>
            <a:r>
              <a:rPr lang="en-US" altLang="en-US" sz="900">
                <a:latin typeface="Arial"/>
                <a:cs typeface="Arial"/>
              </a:rPr>
              <a:t> (</a:t>
            </a:r>
            <a:r>
              <a:rPr lang="en-US" altLang="en-US" sz="900" err="1">
                <a:latin typeface="Arial"/>
                <a:cs typeface="Arial"/>
              </a:rPr>
              <a:t>clk</a:t>
            </a:r>
            <a:r>
              <a:rPr lang="en-US" altLang="en-US" sz="900">
                <a:latin typeface="Arial"/>
                <a:cs typeface="Arial"/>
              </a:rPr>
              <a:t> =&gt; </a:t>
            </a:r>
            <a:r>
              <a:rPr lang="en-US" altLang="en-US" sz="900" err="1">
                <a:latin typeface="Arial"/>
                <a:cs typeface="Arial"/>
              </a:rPr>
              <a:t>clk_s</a:t>
            </a:r>
            <a:r>
              <a:rPr lang="en-US" altLang="en-US" sz="900">
                <a:latin typeface="Arial"/>
                <a:cs typeface="Arial"/>
              </a:rPr>
              <a:t>, </a:t>
            </a:r>
            <a:r>
              <a:rPr lang="en-US" altLang="en-US" sz="900" err="1">
                <a:latin typeface="Arial"/>
                <a:cs typeface="Arial"/>
              </a:rPr>
              <a:t>cmd_vld_o</a:t>
            </a:r>
            <a:r>
              <a:rPr lang="en-US" altLang="en-US" sz="900">
                <a:latin typeface="Arial"/>
                <a:cs typeface="Arial"/>
              </a:rPr>
              <a:t> =&gt; </a:t>
            </a:r>
            <a:r>
              <a:rPr lang="en-US" altLang="en-US" sz="900" err="1">
                <a:latin typeface="Arial"/>
                <a:cs typeface="Arial"/>
              </a:rPr>
              <a:t>cmd_vld_s</a:t>
            </a:r>
            <a:r>
              <a:rPr lang="en-US" altLang="en-US" sz="900">
                <a:latin typeface="Arial"/>
                <a:cs typeface="Arial"/>
              </a:rPr>
              <a:t>, </a:t>
            </a:r>
            <a:r>
              <a:rPr lang="en-US" altLang="en-US" sz="900" err="1">
                <a:latin typeface="Arial"/>
                <a:cs typeface="Arial"/>
              </a:rPr>
              <a:t>cmd_o</a:t>
            </a:r>
            <a:r>
              <a:rPr lang="en-US" altLang="en-US" sz="900">
                <a:latin typeface="Arial"/>
                <a:cs typeface="Arial"/>
              </a:rPr>
              <a:t> =&gt; </a:t>
            </a:r>
            <a:r>
              <a:rPr lang="en-US" altLang="en-US" sz="900" err="1">
                <a:latin typeface="Arial"/>
                <a:cs typeface="Arial"/>
              </a:rPr>
              <a:t>cmd_s</a:t>
            </a:r>
            <a:r>
              <a:rPr lang="en-US" altLang="en-US" sz="900">
                <a:latin typeface="Arial"/>
                <a:cs typeface="Arial"/>
              </a:rPr>
              <a:t>, </a:t>
            </a:r>
            <a:endParaRPr lang="en-US" altLang="en-US" sz="900">
              <a:cs typeface="Arial"/>
            </a:endParaRPr>
          </a:p>
          <a:p>
            <a:pPr>
              <a:lnSpc>
                <a:spcPct val="80000"/>
              </a:lnSpc>
            </a:pPr>
            <a:r>
              <a:rPr lang="en-US" altLang="en-US" sz="900">
                <a:latin typeface="Arial"/>
                <a:cs typeface="Arial"/>
              </a:rPr>
              <a:t>                         </a:t>
            </a:r>
            <a:r>
              <a:rPr lang="en-US" altLang="en-US" sz="900" err="1">
                <a:latin typeface="Arial"/>
                <a:cs typeface="Arial"/>
              </a:rPr>
              <a:t>data_in_o</a:t>
            </a:r>
            <a:r>
              <a:rPr lang="en-US" altLang="en-US" sz="900">
                <a:latin typeface="Arial"/>
                <a:cs typeface="Arial"/>
              </a:rPr>
              <a:t> =&gt; </a:t>
            </a:r>
            <a:r>
              <a:rPr lang="en-US" altLang="en-US" sz="900" err="1">
                <a:latin typeface="Arial"/>
                <a:cs typeface="Arial"/>
              </a:rPr>
              <a:t>data_in_s</a:t>
            </a:r>
            <a:r>
              <a:rPr lang="en-US" altLang="en-US" sz="900">
                <a:latin typeface="Arial"/>
                <a:cs typeface="Arial"/>
              </a:rPr>
              <a:t>, </a:t>
            </a:r>
            <a:r>
              <a:rPr lang="en-US" altLang="en-US" sz="900" err="1">
                <a:latin typeface="Arial"/>
                <a:cs typeface="Arial"/>
              </a:rPr>
              <a:t>cmd_tag_in_o</a:t>
            </a:r>
            <a:r>
              <a:rPr lang="en-US" altLang="en-US" sz="900">
                <a:latin typeface="Arial"/>
                <a:cs typeface="Arial"/>
              </a:rPr>
              <a:t> =&gt; </a:t>
            </a:r>
            <a:r>
              <a:rPr lang="en-US" altLang="en-US" sz="900" err="1">
                <a:latin typeface="Arial"/>
                <a:cs typeface="Arial"/>
              </a:rPr>
              <a:t>cmd_tag_in_s</a:t>
            </a:r>
            <a:r>
              <a:rPr lang="en-US" altLang="en-US" sz="900">
                <a:latin typeface="Arial"/>
                <a:cs typeface="Arial"/>
              </a:rPr>
              <a:t>, </a:t>
            </a:r>
            <a:endParaRPr lang="en-US" altLang="en-US" sz="900">
              <a:cs typeface="Arial"/>
            </a:endParaRPr>
          </a:p>
          <a:p>
            <a:pPr>
              <a:lnSpc>
                <a:spcPct val="80000"/>
              </a:lnSpc>
            </a:pPr>
            <a:r>
              <a:rPr lang="en-US" altLang="en-US" sz="900">
                <a:latin typeface="Arial"/>
                <a:cs typeface="Arial"/>
              </a:rPr>
              <a:t>                         </a:t>
            </a:r>
            <a:r>
              <a:rPr lang="en-US" altLang="en-US" sz="900" err="1">
                <a:latin typeface="Arial"/>
                <a:cs typeface="Arial"/>
              </a:rPr>
              <a:t>cmd_addr_o</a:t>
            </a:r>
            <a:r>
              <a:rPr lang="en-US" altLang="en-US" sz="900">
                <a:latin typeface="Arial"/>
                <a:cs typeface="Arial"/>
              </a:rPr>
              <a:t> =&gt; </a:t>
            </a:r>
            <a:r>
              <a:rPr lang="en-US" altLang="en-US" sz="900" err="1">
                <a:latin typeface="Arial"/>
                <a:cs typeface="Arial"/>
              </a:rPr>
              <a:t>cmd_addr_s</a:t>
            </a:r>
            <a:r>
              <a:rPr lang="en-US" altLang="en-US" sz="900">
                <a:latin typeface="Arial"/>
                <a:cs typeface="Arial"/>
              </a:rPr>
              <a:t>);</a:t>
            </a:r>
          </a:p>
          <a:p>
            <a:pPr>
              <a:lnSpc>
                <a:spcPct val="80000"/>
              </a:lnSpc>
            </a:pPr>
            <a:r>
              <a:rPr lang="en-US" altLang="en-US" sz="900">
                <a:latin typeface="Arial"/>
                <a:cs typeface="Arial"/>
              </a:rPr>
              <a:t>    monitor: </a:t>
            </a:r>
            <a:r>
              <a:rPr lang="en-US" altLang="en-US" sz="900" b="1">
                <a:latin typeface="Arial"/>
                <a:cs typeface="Arial"/>
              </a:rPr>
              <a:t>entity</a:t>
            </a:r>
            <a:r>
              <a:rPr lang="en-US" altLang="en-US" sz="900">
                <a:latin typeface="Arial"/>
                <a:cs typeface="Arial"/>
              </a:rPr>
              <a:t> </a:t>
            </a:r>
            <a:r>
              <a:rPr lang="en-US" altLang="en-US" sz="900" err="1">
                <a:latin typeface="Arial"/>
                <a:cs typeface="Arial"/>
              </a:rPr>
              <a:t>work.mon</a:t>
            </a:r>
            <a:r>
              <a:rPr lang="en-US" altLang="en-US" sz="900">
                <a:latin typeface="Arial"/>
                <a:cs typeface="Arial"/>
              </a:rPr>
              <a:t>(</a:t>
            </a:r>
            <a:r>
              <a:rPr lang="en-US" altLang="en-US" sz="900" err="1">
                <a:latin typeface="Arial"/>
                <a:cs typeface="Arial"/>
              </a:rPr>
              <a:t>beh</a:t>
            </a:r>
            <a:r>
              <a:rPr lang="en-US" altLang="en-US" sz="900">
                <a:latin typeface="Arial"/>
                <a:cs typeface="Arial"/>
              </a:rPr>
              <a:t>)</a:t>
            </a:r>
          </a:p>
          <a:p>
            <a:pPr>
              <a:lnSpc>
                <a:spcPct val="80000"/>
              </a:lnSpc>
            </a:pPr>
            <a:r>
              <a:rPr lang="en-US" altLang="en-US" sz="900">
                <a:latin typeface="Arial"/>
                <a:cs typeface="Arial"/>
              </a:rPr>
              <a:t>        </a:t>
            </a:r>
            <a:r>
              <a:rPr lang="en-US" altLang="en-US" sz="900" b="1">
                <a:latin typeface="Arial"/>
                <a:cs typeface="Arial"/>
              </a:rPr>
              <a:t>port</a:t>
            </a:r>
            <a:r>
              <a:rPr lang="en-US" altLang="en-US" sz="900">
                <a:latin typeface="Arial"/>
                <a:cs typeface="Arial"/>
              </a:rPr>
              <a:t> </a:t>
            </a:r>
            <a:r>
              <a:rPr lang="en-US" altLang="en-US" sz="900" b="1">
                <a:latin typeface="Arial"/>
                <a:cs typeface="Arial"/>
              </a:rPr>
              <a:t>map</a:t>
            </a:r>
            <a:r>
              <a:rPr lang="en-US" altLang="en-US" sz="900">
                <a:latin typeface="Arial"/>
                <a:cs typeface="Arial"/>
              </a:rPr>
              <a:t> (</a:t>
            </a:r>
            <a:r>
              <a:rPr lang="en-US" altLang="en-US" sz="900" err="1">
                <a:latin typeface="Arial"/>
                <a:cs typeface="Arial"/>
              </a:rPr>
              <a:t>clk</a:t>
            </a:r>
            <a:r>
              <a:rPr lang="en-US" altLang="en-US" sz="900">
                <a:latin typeface="Arial"/>
                <a:cs typeface="Arial"/>
              </a:rPr>
              <a:t> =&gt; </a:t>
            </a:r>
            <a:r>
              <a:rPr lang="en-US" altLang="en-US" sz="900" err="1">
                <a:latin typeface="Arial"/>
                <a:cs typeface="Arial"/>
              </a:rPr>
              <a:t>clk_s</a:t>
            </a:r>
            <a:r>
              <a:rPr lang="en-US" altLang="en-US" sz="900">
                <a:latin typeface="Arial"/>
                <a:cs typeface="Arial"/>
              </a:rPr>
              <a:t>, </a:t>
            </a:r>
            <a:r>
              <a:rPr lang="en-US" altLang="en-US" sz="900" err="1">
                <a:latin typeface="Arial"/>
                <a:cs typeface="Arial"/>
              </a:rPr>
              <a:t>rsp_vld_i</a:t>
            </a:r>
            <a:r>
              <a:rPr lang="en-US" altLang="en-US" sz="900">
                <a:latin typeface="Arial"/>
                <a:cs typeface="Arial"/>
              </a:rPr>
              <a:t> =&gt; </a:t>
            </a:r>
            <a:r>
              <a:rPr lang="en-US" altLang="en-US" sz="900" err="1">
                <a:latin typeface="Arial"/>
                <a:cs typeface="Arial"/>
              </a:rPr>
              <a:t>rsp_vld_s</a:t>
            </a:r>
            <a:r>
              <a:rPr lang="en-US" altLang="en-US" sz="900">
                <a:latin typeface="Arial"/>
                <a:cs typeface="Arial"/>
              </a:rPr>
              <a:t>, </a:t>
            </a:r>
            <a:r>
              <a:rPr lang="en-US" altLang="en-US" sz="900" err="1">
                <a:latin typeface="Arial"/>
                <a:cs typeface="Arial"/>
              </a:rPr>
              <a:t>rsp_i</a:t>
            </a:r>
            <a:r>
              <a:rPr lang="en-US" altLang="en-US" sz="900">
                <a:latin typeface="Arial"/>
                <a:cs typeface="Arial"/>
              </a:rPr>
              <a:t> =&gt; </a:t>
            </a:r>
            <a:r>
              <a:rPr lang="en-US" altLang="en-US" sz="900" err="1">
                <a:latin typeface="Arial"/>
                <a:cs typeface="Arial"/>
              </a:rPr>
              <a:t>rsp_s</a:t>
            </a:r>
            <a:r>
              <a:rPr lang="en-US" altLang="en-US" sz="900">
                <a:latin typeface="Arial"/>
                <a:cs typeface="Arial"/>
              </a:rPr>
              <a:t>, </a:t>
            </a:r>
            <a:endParaRPr lang="en-US" altLang="en-US" sz="900">
              <a:cs typeface="Arial"/>
            </a:endParaRPr>
          </a:p>
          <a:p>
            <a:pPr>
              <a:lnSpc>
                <a:spcPct val="80000"/>
              </a:lnSpc>
            </a:pPr>
            <a:r>
              <a:rPr lang="en-US" altLang="en-US" sz="900">
                <a:latin typeface="Arial"/>
                <a:cs typeface="Arial"/>
              </a:rPr>
              <a:t>                         </a:t>
            </a:r>
            <a:r>
              <a:rPr lang="en-US" altLang="en-US" sz="900" err="1">
                <a:latin typeface="Arial"/>
                <a:cs typeface="Arial"/>
              </a:rPr>
              <a:t>data_o</a:t>
            </a:r>
            <a:r>
              <a:rPr lang="en-US" altLang="en-US" sz="900">
                <a:latin typeface="Arial"/>
                <a:cs typeface="Arial"/>
              </a:rPr>
              <a:t> =&gt; </a:t>
            </a:r>
            <a:r>
              <a:rPr lang="en-US" altLang="en-US" sz="900" err="1">
                <a:latin typeface="Arial"/>
                <a:cs typeface="Arial"/>
              </a:rPr>
              <a:t>data_out_s</a:t>
            </a:r>
            <a:r>
              <a:rPr lang="en-US" altLang="en-US" sz="900">
                <a:latin typeface="Arial"/>
                <a:cs typeface="Arial"/>
              </a:rPr>
              <a:t>, </a:t>
            </a:r>
            <a:r>
              <a:rPr lang="en-US" altLang="en-US" sz="900" err="1">
                <a:latin typeface="Arial"/>
                <a:cs typeface="Arial"/>
              </a:rPr>
              <a:t>cmd_tag_o</a:t>
            </a:r>
            <a:r>
              <a:rPr lang="en-US" altLang="en-US" sz="900">
                <a:latin typeface="Arial"/>
                <a:cs typeface="Arial"/>
              </a:rPr>
              <a:t> =&gt; </a:t>
            </a:r>
            <a:r>
              <a:rPr lang="en-US" altLang="en-US" sz="900" err="1">
                <a:latin typeface="Arial"/>
                <a:cs typeface="Arial"/>
              </a:rPr>
              <a:t>cmd_tag_out_s</a:t>
            </a:r>
            <a:r>
              <a:rPr lang="en-US" altLang="en-US" sz="900">
                <a:latin typeface="Arial"/>
                <a:cs typeface="Arial"/>
              </a:rPr>
              <a:t>);</a:t>
            </a:r>
            <a:endParaRPr lang="en-US" altLang="en-US" sz="900">
              <a:cs typeface="Arial"/>
            </a:endParaRPr>
          </a:p>
          <a:p>
            <a:pPr>
              <a:lnSpc>
                <a:spcPct val="80000"/>
              </a:lnSpc>
            </a:pPr>
            <a:r>
              <a:rPr lang="en-US" altLang="en-US" sz="900">
                <a:latin typeface="Arial"/>
                <a:cs typeface="Arial"/>
              </a:rPr>
              <a:t>    </a:t>
            </a:r>
            <a:endParaRPr lang="en-US" altLang="en-US" sz="900">
              <a:cs typeface="Arial"/>
            </a:endParaRPr>
          </a:p>
          <a:p>
            <a:pPr>
              <a:lnSpc>
                <a:spcPct val="80000"/>
              </a:lnSpc>
            </a:pPr>
            <a:r>
              <a:rPr lang="en-US" altLang="en-US" sz="900">
                <a:latin typeface="Arial"/>
                <a:cs typeface="Arial"/>
              </a:rPr>
              <a:t>    // Instance of cache design</a:t>
            </a:r>
          </a:p>
          <a:p>
            <a:pPr>
              <a:lnSpc>
                <a:spcPct val="80000"/>
              </a:lnSpc>
            </a:pPr>
            <a:r>
              <a:rPr lang="en-US" altLang="en-US" sz="900">
                <a:latin typeface="Arial"/>
                <a:cs typeface="Arial"/>
              </a:rPr>
              <a:t>    </a:t>
            </a:r>
            <a:r>
              <a:rPr lang="en-US" altLang="en-US" sz="900" err="1">
                <a:latin typeface="Arial"/>
                <a:cs typeface="Arial"/>
              </a:rPr>
              <a:t>cache_unit</a:t>
            </a:r>
            <a:r>
              <a:rPr lang="en-US" altLang="en-US" sz="900">
                <a:latin typeface="Arial"/>
                <a:cs typeface="Arial"/>
              </a:rPr>
              <a:t>: </a:t>
            </a:r>
            <a:r>
              <a:rPr lang="en-US" altLang="en-US" sz="900" b="1">
                <a:latin typeface="Arial"/>
                <a:cs typeface="Arial"/>
              </a:rPr>
              <a:t>entity</a:t>
            </a:r>
            <a:r>
              <a:rPr lang="en-US" altLang="en-US" sz="900">
                <a:latin typeface="Arial"/>
                <a:cs typeface="Arial"/>
              </a:rPr>
              <a:t> </a:t>
            </a:r>
            <a:r>
              <a:rPr lang="en-US" altLang="en-US" sz="900" err="1">
                <a:latin typeface="Arial"/>
                <a:cs typeface="Arial"/>
              </a:rPr>
              <a:t>work.cache</a:t>
            </a:r>
            <a:r>
              <a:rPr lang="en-US" altLang="en-US" sz="900">
                <a:latin typeface="Arial"/>
                <a:cs typeface="Arial"/>
              </a:rPr>
              <a:t>(</a:t>
            </a:r>
            <a:r>
              <a:rPr lang="en-US" altLang="en-US" sz="900" err="1">
                <a:latin typeface="Arial"/>
                <a:cs typeface="Arial"/>
              </a:rPr>
              <a:t>rtl</a:t>
            </a:r>
            <a:r>
              <a:rPr lang="en-US" altLang="en-US" sz="900">
                <a:latin typeface="Arial"/>
                <a:cs typeface="Arial"/>
              </a:rPr>
              <a:t>)</a:t>
            </a:r>
          </a:p>
          <a:p>
            <a:pPr>
              <a:lnSpc>
                <a:spcPct val="80000"/>
              </a:lnSpc>
            </a:pPr>
            <a:r>
              <a:rPr lang="en-US" altLang="en-US" sz="900">
                <a:latin typeface="Arial"/>
                <a:cs typeface="Arial"/>
              </a:rPr>
              <a:t>        </a:t>
            </a:r>
            <a:r>
              <a:rPr lang="en-US" altLang="en-US" sz="900" b="1">
                <a:latin typeface="Arial"/>
                <a:cs typeface="Arial"/>
              </a:rPr>
              <a:t>port</a:t>
            </a:r>
            <a:r>
              <a:rPr lang="en-US" altLang="en-US" sz="900">
                <a:latin typeface="Arial"/>
                <a:cs typeface="Arial"/>
              </a:rPr>
              <a:t> </a:t>
            </a:r>
            <a:r>
              <a:rPr lang="en-US" altLang="en-US" sz="900" b="1">
                <a:latin typeface="Arial"/>
                <a:cs typeface="Arial"/>
              </a:rPr>
              <a:t>map</a:t>
            </a:r>
            <a:r>
              <a:rPr lang="en-US" altLang="en-US" sz="900">
                <a:latin typeface="Arial"/>
                <a:cs typeface="Arial"/>
              </a:rPr>
              <a:t> (</a:t>
            </a:r>
            <a:r>
              <a:rPr lang="en-US" altLang="en-US" sz="900" err="1">
                <a:latin typeface="Arial"/>
                <a:cs typeface="Arial"/>
              </a:rPr>
              <a:t>clk</a:t>
            </a:r>
            <a:r>
              <a:rPr lang="en-US" altLang="en-US" sz="900">
                <a:latin typeface="Arial"/>
                <a:cs typeface="Arial"/>
              </a:rPr>
              <a:t> =&gt; </a:t>
            </a:r>
            <a:r>
              <a:rPr lang="en-US" altLang="en-US" sz="900" err="1">
                <a:latin typeface="Arial"/>
                <a:cs typeface="Arial"/>
              </a:rPr>
              <a:t>clk_s</a:t>
            </a:r>
            <a:r>
              <a:rPr lang="en-US" altLang="en-US" sz="900">
                <a:latin typeface="Arial"/>
                <a:cs typeface="Arial"/>
              </a:rPr>
              <a:t>, </a:t>
            </a:r>
            <a:r>
              <a:rPr lang="en-US" altLang="en-US" sz="900" err="1">
                <a:latin typeface="Arial"/>
                <a:cs typeface="Arial"/>
              </a:rPr>
              <a:t>cmd_vld_i</a:t>
            </a:r>
            <a:r>
              <a:rPr lang="en-US" altLang="en-US" sz="900">
                <a:latin typeface="Arial"/>
                <a:cs typeface="Arial"/>
              </a:rPr>
              <a:t> =&gt; </a:t>
            </a:r>
            <a:r>
              <a:rPr lang="en-US" altLang="en-US" sz="900" err="1">
                <a:latin typeface="Arial"/>
                <a:cs typeface="Arial"/>
              </a:rPr>
              <a:t>cmd_vld_s</a:t>
            </a:r>
            <a:r>
              <a:rPr lang="en-US" altLang="en-US" sz="900">
                <a:latin typeface="Arial"/>
                <a:cs typeface="Arial"/>
              </a:rPr>
              <a:t>, </a:t>
            </a:r>
            <a:r>
              <a:rPr lang="en-US" altLang="en-US" sz="900" err="1">
                <a:latin typeface="Arial"/>
                <a:cs typeface="Arial"/>
              </a:rPr>
              <a:t>cmd_i</a:t>
            </a:r>
            <a:r>
              <a:rPr lang="en-US" altLang="en-US" sz="900">
                <a:latin typeface="Arial"/>
                <a:cs typeface="Arial"/>
              </a:rPr>
              <a:t> =&gt; </a:t>
            </a:r>
            <a:r>
              <a:rPr lang="en-US" altLang="en-US" sz="900" err="1">
                <a:latin typeface="Arial"/>
                <a:cs typeface="Arial"/>
              </a:rPr>
              <a:t>cmd_s</a:t>
            </a:r>
            <a:r>
              <a:rPr lang="en-US" altLang="en-US" sz="900">
                <a:latin typeface="Arial"/>
                <a:cs typeface="Arial"/>
              </a:rPr>
              <a:t>,</a:t>
            </a:r>
          </a:p>
          <a:p>
            <a:pPr>
              <a:lnSpc>
                <a:spcPct val="80000"/>
              </a:lnSpc>
            </a:pPr>
            <a:r>
              <a:rPr lang="en-US" altLang="en-US" sz="900">
                <a:latin typeface="Arial"/>
                <a:cs typeface="Arial"/>
              </a:rPr>
              <a:t>                         </a:t>
            </a:r>
            <a:r>
              <a:rPr lang="en-US" altLang="en-US" sz="900" err="1">
                <a:latin typeface="Arial"/>
                <a:cs typeface="Arial"/>
              </a:rPr>
              <a:t>data_i</a:t>
            </a:r>
            <a:r>
              <a:rPr lang="en-US" altLang="en-US" sz="900">
                <a:latin typeface="Arial"/>
                <a:cs typeface="Arial"/>
              </a:rPr>
              <a:t> =&gt; </a:t>
            </a:r>
            <a:r>
              <a:rPr lang="en-US" altLang="en-US" sz="900" err="1">
                <a:latin typeface="Arial"/>
                <a:cs typeface="Arial"/>
              </a:rPr>
              <a:t>data_in_s</a:t>
            </a:r>
            <a:r>
              <a:rPr lang="en-US" altLang="en-US" sz="900">
                <a:latin typeface="Arial"/>
                <a:cs typeface="Arial"/>
              </a:rPr>
              <a:t>, </a:t>
            </a:r>
            <a:r>
              <a:rPr lang="en-US" altLang="en-US" sz="900" err="1">
                <a:latin typeface="Arial"/>
                <a:cs typeface="Arial"/>
              </a:rPr>
              <a:t>cmd_tag_i</a:t>
            </a:r>
            <a:r>
              <a:rPr lang="en-US" altLang="en-US" sz="900">
                <a:latin typeface="Arial"/>
                <a:cs typeface="Arial"/>
              </a:rPr>
              <a:t> =&gt; </a:t>
            </a:r>
            <a:r>
              <a:rPr lang="en-US" altLang="en-US" sz="900" err="1">
                <a:latin typeface="Arial"/>
                <a:cs typeface="Arial"/>
              </a:rPr>
              <a:t>cmd_tag_in_s</a:t>
            </a:r>
            <a:r>
              <a:rPr lang="en-US" altLang="en-US" sz="900">
                <a:latin typeface="Arial"/>
                <a:cs typeface="Arial"/>
              </a:rPr>
              <a:t>, </a:t>
            </a:r>
            <a:endParaRPr lang="en-US" altLang="en-US" sz="900">
              <a:cs typeface="Arial"/>
            </a:endParaRPr>
          </a:p>
          <a:p>
            <a:pPr>
              <a:lnSpc>
                <a:spcPct val="80000"/>
              </a:lnSpc>
            </a:pPr>
            <a:r>
              <a:rPr lang="en-US" altLang="en-US" sz="900">
                <a:latin typeface="Arial"/>
                <a:cs typeface="Arial"/>
              </a:rPr>
              <a:t>                         </a:t>
            </a:r>
            <a:r>
              <a:rPr lang="en-US" altLang="en-US" sz="900" err="1">
                <a:latin typeface="Arial"/>
                <a:cs typeface="Arial"/>
              </a:rPr>
              <a:t>cmd_addr_i</a:t>
            </a:r>
            <a:r>
              <a:rPr lang="en-US" altLang="en-US" sz="900">
                <a:latin typeface="Arial"/>
                <a:cs typeface="Arial"/>
              </a:rPr>
              <a:t> =&gt; </a:t>
            </a:r>
            <a:r>
              <a:rPr lang="en-US" altLang="en-US" sz="900" err="1">
                <a:latin typeface="Arial"/>
                <a:cs typeface="Arial"/>
              </a:rPr>
              <a:t>cmd_addr_s</a:t>
            </a:r>
            <a:r>
              <a:rPr lang="en-US" altLang="en-US" sz="900">
                <a:latin typeface="Arial"/>
                <a:cs typeface="Arial"/>
              </a:rPr>
              <a:t>, </a:t>
            </a:r>
            <a:r>
              <a:rPr lang="en-US" altLang="en-US" sz="900" err="1">
                <a:latin typeface="Arial"/>
                <a:cs typeface="Arial"/>
              </a:rPr>
              <a:t>rsp_vld_o</a:t>
            </a:r>
            <a:r>
              <a:rPr lang="en-US" altLang="en-US" sz="900">
                <a:latin typeface="Arial"/>
                <a:cs typeface="Arial"/>
              </a:rPr>
              <a:t> =&gt; </a:t>
            </a:r>
            <a:r>
              <a:rPr lang="en-US" altLang="en-US" sz="900" err="1">
                <a:latin typeface="Arial"/>
                <a:cs typeface="Arial"/>
              </a:rPr>
              <a:t>rsp_vld_s</a:t>
            </a:r>
            <a:r>
              <a:rPr lang="en-US" altLang="en-US" sz="900">
                <a:latin typeface="Arial"/>
                <a:cs typeface="Arial"/>
              </a:rPr>
              <a:t>, </a:t>
            </a:r>
            <a:endParaRPr lang="en-US" altLang="en-US" sz="900">
              <a:cs typeface="Arial"/>
            </a:endParaRPr>
          </a:p>
          <a:p>
            <a:pPr>
              <a:lnSpc>
                <a:spcPct val="80000"/>
              </a:lnSpc>
            </a:pPr>
            <a:r>
              <a:rPr lang="en-US" altLang="en-US" sz="900">
                <a:latin typeface="Arial"/>
                <a:cs typeface="Arial"/>
              </a:rPr>
              <a:t>                         </a:t>
            </a:r>
            <a:r>
              <a:rPr lang="en-US" altLang="en-US" sz="900" err="1">
                <a:latin typeface="Arial"/>
                <a:cs typeface="Arial"/>
              </a:rPr>
              <a:t>rsp_o</a:t>
            </a:r>
            <a:r>
              <a:rPr lang="en-US" altLang="en-US" sz="900">
                <a:latin typeface="Arial"/>
                <a:cs typeface="Arial"/>
              </a:rPr>
              <a:t> =&gt; </a:t>
            </a:r>
            <a:r>
              <a:rPr lang="en-US" altLang="en-US" sz="900" err="1">
                <a:latin typeface="Arial"/>
                <a:cs typeface="Arial"/>
              </a:rPr>
              <a:t>rsp_s</a:t>
            </a:r>
            <a:r>
              <a:rPr lang="en-US" altLang="en-US" sz="900">
                <a:latin typeface="Arial"/>
                <a:cs typeface="Arial"/>
              </a:rPr>
              <a:t>, </a:t>
            </a:r>
            <a:r>
              <a:rPr lang="en-US" altLang="en-US" sz="900" err="1">
                <a:latin typeface="Arial"/>
                <a:cs typeface="Arial"/>
              </a:rPr>
              <a:t>data_o</a:t>
            </a:r>
            <a:r>
              <a:rPr lang="en-US" altLang="en-US" sz="900">
                <a:latin typeface="Arial"/>
                <a:cs typeface="Arial"/>
              </a:rPr>
              <a:t> =&gt; </a:t>
            </a:r>
            <a:r>
              <a:rPr lang="en-US" altLang="en-US" sz="900" err="1">
                <a:latin typeface="Arial"/>
                <a:cs typeface="Arial"/>
              </a:rPr>
              <a:t>data_out_s</a:t>
            </a:r>
            <a:r>
              <a:rPr lang="en-US" altLang="en-US" sz="900">
                <a:latin typeface="Arial"/>
                <a:cs typeface="Arial"/>
              </a:rPr>
              <a:t>, </a:t>
            </a:r>
            <a:endParaRPr lang="en-US" altLang="en-US" sz="900">
              <a:cs typeface="Arial"/>
            </a:endParaRPr>
          </a:p>
          <a:p>
            <a:pPr>
              <a:lnSpc>
                <a:spcPct val="80000"/>
              </a:lnSpc>
            </a:pPr>
            <a:r>
              <a:rPr lang="en-US" altLang="en-US" sz="900">
                <a:latin typeface="Arial"/>
                <a:cs typeface="Arial"/>
              </a:rPr>
              <a:t>                         </a:t>
            </a:r>
            <a:r>
              <a:rPr lang="en-US" altLang="en-US" sz="900" err="1">
                <a:latin typeface="Arial"/>
                <a:cs typeface="Arial"/>
              </a:rPr>
              <a:t>cmd_tag_o</a:t>
            </a:r>
            <a:r>
              <a:rPr lang="en-US" altLang="en-US" sz="900">
                <a:latin typeface="Arial"/>
                <a:cs typeface="Arial"/>
              </a:rPr>
              <a:t> =&gt; </a:t>
            </a:r>
            <a:r>
              <a:rPr lang="en-US" altLang="en-US" sz="900" err="1">
                <a:latin typeface="Arial"/>
                <a:cs typeface="Arial"/>
              </a:rPr>
              <a:t>cmd_tag_out_s</a:t>
            </a:r>
            <a:r>
              <a:rPr lang="en-US" altLang="en-US" sz="900">
                <a:latin typeface="Arial"/>
                <a:cs typeface="Arial"/>
              </a:rPr>
              <a:t>);</a:t>
            </a:r>
          </a:p>
          <a:p>
            <a:pPr>
              <a:lnSpc>
                <a:spcPct val="80000"/>
              </a:lnSpc>
            </a:pPr>
            <a:r>
              <a:rPr lang="en-US" altLang="en-US" sz="900">
                <a:latin typeface="Arial"/>
                <a:cs typeface="Arial"/>
              </a:rPr>
              <a:t>    </a:t>
            </a:r>
            <a:endParaRPr lang="en-US" altLang="en-US" sz="900">
              <a:cs typeface="Arial"/>
            </a:endParaRPr>
          </a:p>
          <a:p>
            <a:pPr>
              <a:lnSpc>
                <a:spcPct val="80000"/>
              </a:lnSpc>
            </a:pPr>
            <a:r>
              <a:rPr lang="en-US" altLang="en-US" sz="900">
                <a:latin typeface="Arial"/>
                <a:cs typeface="Arial"/>
              </a:rPr>
              <a:t>    // Clock generator</a:t>
            </a:r>
          </a:p>
          <a:p>
            <a:pPr>
              <a:lnSpc>
                <a:spcPct val="80000"/>
              </a:lnSpc>
            </a:pPr>
            <a:r>
              <a:rPr lang="en-US" altLang="en-US" sz="900">
                <a:latin typeface="Arial"/>
                <a:cs typeface="Arial"/>
              </a:rPr>
              <a:t>    </a:t>
            </a:r>
            <a:r>
              <a:rPr lang="en-US" altLang="en-US" sz="900" err="1">
                <a:latin typeface="Arial"/>
                <a:cs typeface="Arial"/>
              </a:rPr>
              <a:t>clk_gen</a:t>
            </a:r>
            <a:r>
              <a:rPr lang="en-US" altLang="en-US" sz="900">
                <a:latin typeface="Arial"/>
                <a:cs typeface="Arial"/>
              </a:rPr>
              <a:t>: </a:t>
            </a:r>
            <a:r>
              <a:rPr lang="en-US" altLang="en-US" sz="900" b="1">
                <a:latin typeface="Arial"/>
                <a:cs typeface="Arial"/>
              </a:rPr>
              <a:t>process</a:t>
            </a:r>
          </a:p>
          <a:p>
            <a:pPr>
              <a:lnSpc>
                <a:spcPct val="80000"/>
              </a:lnSpc>
            </a:pPr>
            <a:r>
              <a:rPr lang="en-US" altLang="en-US" sz="900">
                <a:latin typeface="Arial"/>
                <a:cs typeface="Arial"/>
              </a:rPr>
              <a:t>    </a:t>
            </a:r>
            <a:r>
              <a:rPr lang="en-US" altLang="en-US" sz="900" b="1">
                <a:latin typeface="Arial"/>
                <a:cs typeface="Arial"/>
              </a:rPr>
              <a:t>begin</a:t>
            </a:r>
          </a:p>
          <a:p>
            <a:pPr>
              <a:lnSpc>
                <a:spcPct val="80000"/>
              </a:lnSpc>
            </a:pPr>
            <a:r>
              <a:rPr lang="en-US" altLang="en-US" sz="900">
                <a:latin typeface="Arial"/>
                <a:cs typeface="Arial"/>
              </a:rPr>
              <a:t>        </a:t>
            </a:r>
            <a:r>
              <a:rPr lang="en-US" altLang="en-US" sz="900" err="1">
                <a:latin typeface="Arial"/>
                <a:cs typeface="Arial"/>
              </a:rPr>
              <a:t>clk_s</a:t>
            </a:r>
            <a:r>
              <a:rPr lang="en-US" altLang="en-US" sz="900">
                <a:latin typeface="Arial"/>
                <a:cs typeface="Arial"/>
              </a:rPr>
              <a:t> &lt;= '0', '1' </a:t>
            </a:r>
            <a:r>
              <a:rPr lang="en-US" altLang="en-US" sz="900" b="1">
                <a:latin typeface="Arial"/>
                <a:cs typeface="Arial"/>
              </a:rPr>
              <a:t>after</a:t>
            </a:r>
            <a:r>
              <a:rPr lang="en-US" altLang="en-US" sz="900">
                <a:latin typeface="Arial"/>
                <a:cs typeface="Arial"/>
              </a:rPr>
              <a:t> </a:t>
            </a:r>
            <a:r>
              <a:rPr lang="en-US" altLang="en-US" sz="900" err="1">
                <a:latin typeface="Arial"/>
                <a:cs typeface="Arial"/>
              </a:rPr>
              <a:t>cycle_time_c</a:t>
            </a:r>
            <a:r>
              <a:rPr lang="en-US" altLang="en-US" sz="900">
                <a:latin typeface="Arial"/>
                <a:cs typeface="Arial"/>
              </a:rPr>
              <a:t>/2;</a:t>
            </a:r>
          </a:p>
          <a:p>
            <a:pPr>
              <a:lnSpc>
                <a:spcPct val="80000"/>
              </a:lnSpc>
            </a:pPr>
            <a:r>
              <a:rPr lang="en-US" altLang="en-US" sz="900">
                <a:latin typeface="Arial"/>
                <a:cs typeface="Arial"/>
              </a:rPr>
              <a:t>        </a:t>
            </a:r>
            <a:r>
              <a:rPr lang="en-US" altLang="en-US" sz="900" b="1">
                <a:latin typeface="Arial"/>
                <a:cs typeface="Arial"/>
              </a:rPr>
              <a:t>wait</a:t>
            </a:r>
            <a:r>
              <a:rPr lang="en-US" altLang="en-US" sz="900">
                <a:latin typeface="Arial"/>
                <a:cs typeface="Arial"/>
              </a:rPr>
              <a:t> </a:t>
            </a:r>
            <a:r>
              <a:rPr lang="en-US" altLang="en-US" sz="900" b="1">
                <a:latin typeface="Arial"/>
                <a:cs typeface="Arial"/>
              </a:rPr>
              <a:t>for</a:t>
            </a:r>
            <a:r>
              <a:rPr lang="en-US" altLang="en-US" sz="900">
                <a:latin typeface="Arial"/>
                <a:cs typeface="Arial"/>
              </a:rPr>
              <a:t> </a:t>
            </a:r>
            <a:r>
              <a:rPr lang="en-US" altLang="en-US" sz="900" err="1">
                <a:latin typeface="Arial"/>
                <a:cs typeface="Arial"/>
              </a:rPr>
              <a:t>cycle_time_c</a:t>
            </a:r>
            <a:r>
              <a:rPr lang="en-US" altLang="en-US" sz="900">
                <a:latin typeface="Arial"/>
                <a:cs typeface="Arial"/>
              </a:rPr>
              <a:t>;</a:t>
            </a:r>
          </a:p>
          <a:p>
            <a:pPr>
              <a:lnSpc>
                <a:spcPct val="80000"/>
              </a:lnSpc>
            </a:pPr>
            <a:r>
              <a:rPr lang="en-US" altLang="en-US" sz="900">
                <a:latin typeface="Arial"/>
                <a:cs typeface="Arial"/>
              </a:rPr>
              <a:t>    </a:t>
            </a:r>
            <a:r>
              <a:rPr lang="en-US" altLang="en-US" sz="900" b="1">
                <a:latin typeface="Arial"/>
                <a:cs typeface="Arial"/>
              </a:rPr>
              <a:t>end</a:t>
            </a:r>
            <a:r>
              <a:rPr lang="en-US" altLang="en-US" sz="900">
                <a:latin typeface="Arial"/>
                <a:cs typeface="Arial"/>
              </a:rPr>
              <a:t> </a:t>
            </a:r>
            <a:r>
              <a:rPr lang="en-US" altLang="en-US" sz="900" b="1">
                <a:latin typeface="Arial"/>
                <a:cs typeface="Arial"/>
              </a:rPr>
              <a:t>process</a:t>
            </a:r>
            <a:r>
              <a:rPr lang="en-US" altLang="en-US" sz="900">
                <a:latin typeface="Arial"/>
                <a:cs typeface="Arial"/>
              </a:rPr>
              <a:t>;</a:t>
            </a:r>
          </a:p>
          <a:p>
            <a:pPr>
              <a:lnSpc>
                <a:spcPct val="80000"/>
              </a:lnSpc>
            </a:pPr>
            <a:r>
              <a:rPr lang="en-US" altLang="en-US" sz="900" b="1">
                <a:latin typeface="Arial"/>
                <a:cs typeface="Arial"/>
              </a:rPr>
              <a:t>end</a:t>
            </a:r>
            <a:r>
              <a:rPr lang="en-US" altLang="en-US" sz="900">
                <a:latin typeface="Arial"/>
                <a:cs typeface="Arial"/>
              </a:rPr>
              <a:t> </a:t>
            </a:r>
            <a:r>
              <a:rPr lang="en-US" altLang="en-US" sz="900" b="1">
                <a:latin typeface="Arial"/>
                <a:cs typeface="Arial"/>
              </a:rPr>
              <a:t>architecture</a:t>
            </a:r>
            <a:r>
              <a:rPr lang="en-US" altLang="en-US" sz="900">
                <a:latin typeface="Arial"/>
                <a:cs typeface="Arial"/>
              </a:rPr>
              <a:t> </a:t>
            </a:r>
            <a:r>
              <a:rPr lang="en-US" altLang="en-US" sz="900" err="1">
                <a:latin typeface="Arial"/>
                <a:cs typeface="Arial"/>
              </a:rPr>
              <a:t>beh</a:t>
            </a:r>
            <a:r>
              <a:rPr lang="en-US" altLang="en-US" sz="900">
                <a:latin typeface="Arial"/>
                <a:cs typeface="Arial"/>
              </a:rPr>
              <a:t>;</a:t>
            </a:r>
          </a:p>
        </p:txBody>
      </p:sp>
      <p:pic>
        <p:nvPicPr>
          <p:cNvPr id="33798" name="Picture 13">
            <a:extLst>
              <a:ext uri="{FF2B5EF4-FFF2-40B4-BE49-F238E27FC236}">
                <a16:creationId xmlns:a16="http://schemas.microsoft.com/office/drawing/2014/main" id="{3A42BD22-1A99-08C7-2922-227BBD1198C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119563" y="849313"/>
            <a:ext cx="4960937" cy="1135062"/>
          </a:xfr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4">
            <a:extLst>
              <a:ext uri="{FF2B5EF4-FFF2-40B4-BE49-F238E27FC236}">
                <a16:creationId xmlns:a16="http://schemas.microsoft.com/office/drawing/2014/main" id="{7EE417D6-8EFC-34F0-75D7-29E9F8935D9F}"/>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CDD15CB-8BD8-4849-8738-615B0883AD85}" type="slidenum">
              <a:rPr lang="de-DE" altLang="en-US">
                <a:solidFill>
                  <a:schemeClr val="bg1"/>
                </a:solidFill>
              </a:rPr>
              <a:pPr/>
              <a:t>33</a:t>
            </a:fld>
            <a:endParaRPr lang="de-DE" altLang="en-US">
              <a:solidFill>
                <a:schemeClr val="bg1"/>
              </a:solidFill>
            </a:endParaRPr>
          </a:p>
        </p:txBody>
      </p:sp>
      <p:sp>
        <p:nvSpPr>
          <p:cNvPr id="34819" name="Rectangle 2">
            <a:extLst>
              <a:ext uri="{FF2B5EF4-FFF2-40B4-BE49-F238E27FC236}">
                <a16:creationId xmlns:a16="http://schemas.microsoft.com/office/drawing/2014/main" id="{49BA8BB4-E809-D72E-B89C-956224596AA6}"/>
              </a:ext>
            </a:extLst>
          </p:cNvPr>
          <p:cNvSpPr>
            <a:spLocks noGrp="1" noChangeArrowheads="1"/>
          </p:cNvSpPr>
          <p:nvPr>
            <p:ph type="title"/>
          </p:nvPr>
        </p:nvSpPr>
        <p:spPr/>
        <p:txBody>
          <a:bodyPr/>
          <a:lstStyle/>
          <a:p>
            <a:r>
              <a:rPr lang="en-US" err="1"/>
              <a:t>Jednostavna</a:t>
            </a:r>
            <a:r>
              <a:rPr lang="en-US"/>
              <a:t> </a:t>
            </a:r>
            <a:r>
              <a:rPr lang="en-US" err="1"/>
              <a:t>komponenta</a:t>
            </a:r>
            <a:r>
              <a:rPr lang="en-US"/>
              <a:t> </a:t>
            </a:r>
            <a:r>
              <a:rPr lang="en-US" err="1"/>
              <a:t>generatora</a:t>
            </a:r>
          </a:p>
        </p:txBody>
      </p:sp>
      <p:sp>
        <p:nvSpPr>
          <p:cNvPr id="34820" name="Rectangle 4">
            <a:extLst>
              <a:ext uri="{FF2B5EF4-FFF2-40B4-BE49-F238E27FC236}">
                <a16:creationId xmlns:a16="http://schemas.microsoft.com/office/drawing/2014/main" id="{AFEFA3DD-AFFA-E3A0-1277-E39F7962E7F8}"/>
              </a:ext>
            </a:extLst>
          </p:cNvPr>
          <p:cNvSpPr>
            <a:spLocks noGrp="1" noChangeArrowheads="1"/>
          </p:cNvSpPr>
          <p:nvPr>
            <p:ph type="body" sz="half" idx="1"/>
          </p:nvPr>
        </p:nvSpPr>
        <p:spPr/>
        <p:txBody>
          <a:bodyPr/>
          <a:lstStyle/>
          <a:p>
            <a:r>
              <a:rPr lang="en-US" altLang="en-US" sz="1400" err="1"/>
              <a:t>Kod</a:t>
            </a:r>
            <a:r>
              <a:rPr lang="en-US" altLang="en-US" sz="1400"/>
              <a:t> </a:t>
            </a:r>
            <a:r>
              <a:rPr lang="en-US" altLang="en-US" sz="1400" err="1"/>
              <a:t>sa</a:t>
            </a:r>
            <a:r>
              <a:rPr lang="en-US" altLang="en-US" sz="1400"/>
              <a:t> </a:t>
            </a:r>
            <a:r>
              <a:rPr lang="en-US" altLang="en-US" sz="1400" err="1"/>
              <a:t>desne</a:t>
            </a:r>
            <a:r>
              <a:rPr lang="en-US" altLang="en-US" sz="1400"/>
              <a:t> </a:t>
            </a:r>
            <a:r>
              <a:rPr lang="en-US" altLang="en-US" sz="1400" err="1"/>
              <a:t>strane</a:t>
            </a:r>
            <a:r>
              <a:rPr lang="en-US" altLang="en-US" sz="1400"/>
              <a:t> </a:t>
            </a:r>
            <a:r>
              <a:rPr lang="en-US" altLang="en-US" sz="1400" err="1"/>
              <a:t>prikazuje</a:t>
            </a:r>
            <a:r>
              <a:rPr lang="en-US" altLang="en-US" sz="1400"/>
              <a:t> </a:t>
            </a:r>
            <a:r>
              <a:rPr lang="en-US" altLang="en-US" sz="1400" err="1"/>
              <a:t>implementaciju</a:t>
            </a:r>
            <a:r>
              <a:rPr lang="en-US" altLang="en-US" sz="1400"/>
              <a:t> </a:t>
            </a:r>
            <a:r>
              <a:rPr lang="en-US" altLang="en-US" sz="1400" err="1"/>
              <a:t>jednostavne</a:t>
            </a:r>
            <a:r>
              <a:rPr lang="en-US" altLang="en-US" sz="1400"/>
              <a:t> </a:t>
            </a:r>
            <a:r>
              <a:rPr lang="en-US" altLang="en-US" sz="1400" err="1"/>
              <a:t>komponente</a:t>
            </a:r>
            <a:r>
              <a:rPr lang="en-US" altLang="en-US" sz="1400"/>
              <a:t> </a:t>
            </a:r>
            <a:r>
              <a:rPr lang="en-US" altLang="en-US" sz="1400" err="1"/>
              <a:t>generatora</a:t>
            </a:r>
            <a:r>
              <a:rPr lang="en-US" altLang="en-US" sz="1400"/>
              <a:t> u VHDL-u</a:t>
            </a:r>
            <a:endParaRPr lang="en-US"/>
          </a:p>
          <a:p>
            <a:endParaRPr lang="en-US" altLang="en-US" sz="1400"/>
          </a:p>
          <a:p>
            <a:r>
              <a:rPr lang="en-US" sz="1400"/>
              <a:t>Na </a:t>
            </a:r>
            <a:r>
              <a:rPr lang="en-US" sz="1400" err="1"/>
              <a:t>samom</a:t>
            </a:r>
            <a:r>
              <a:rPr lang="en-US" sz="1400"/>
              <a:t> </a:t>
            </a:r>
            <a:r>
              <a:rPr lang="en-US" sz="1400" err="1"/>
              <a:t>početku</a:t>
            </a:r>
            <a:r>
              <a:rPr lang="en-US" sz="1400"/>
              <a:t> </a:t>
            </a:r>
            <a:r>
              <a:rPr lang="en-US" sz="1400" err="1"/>
              <a:t>simulacije</a:t>
            </a:r>
            <a:r>
              <a:rPr lang="en-US" sz="1400"/>
              <a:t>, </a:t>
            </a:r>
            <a:r>
              <a:rPr lang="en-US" sz="1400" err="1"/>
              <a:t>proces</a:t>
            </a:r>
            <a:r>
              <a:rPr lang="en-US" sz="1400"/>
              <a:t> </a:t>
            </a:r>
            <a:r>
              <a:rPr lang="en-US" sz="1400" i="1" err="1"/>
              <a:t>read_patterns</a:t>
            </a:r>
            <a:r>
              <a:rPr lang="en-US" sz="1400" i="1"/>
              <a:t> </a:t>
            </a:r>
            <a:r>
              <a:rPr lang="en-US" sz="1400" err="1"/>
              <a:t>učitava</a:t>
            </a:r>
            <a:r>
              <a:rPr lang="en-US" sz="1400"/>
              <a:t> </a:t>
            </a:r>
            <a:r>
              <a:rPr lang="en-US" sz="1400" err="1"/>
              <a:t>sadržaj</a:t>
            </a:r>
            <a:r>
              <a:rPr lang="en-US" sz="1400"/>
              <a:t> </a:t>
            </a:r>
            <a:r>
              <a:rPr lang="en-US" sz="1400" err="1"/>
              <a:t>tekstualne</a:t>
            </a:r>
            <a:r>
              <a:rPr lang="en-US" sz="1400"/>
              <a:t> </a:t>
            </a:r>
            <a:r>
              <a:rPr lang="en-US" sz="1400" err="1"/>
              <a:t>datoteke</a:t>
            </a:r>
            <a:r>
              <a:rPr lang="en-US" sz="1400"/>
              <a:t> u </a:t>
            </a:r>
            <a:r>
              <a:rPr lang="en-US" sz="1400" err="1"/>
              <a:t>niz</a:t>
            </a:r>
            <a:r>
              <a:rPr lang="en-US" sz="1400"/>
              <a:t> </a:t>
            </a:r>
            <a:r>
              <a:rPr lang="en-US" sz="1400" i="1" err="1"/>
              <a:t>patterns_s</a:t>
            </a:r>
            <a:r>
              <a:rPr lang="en-US" sz="1400"/>
              <a:t> </a:t>
            </a:r>
            <a:r>
              <a:rPr lang="en-US" sz="1400" err="1"/>
              <a:t>koristeći</a:t>
            </a:r>
            <a:r>
              <a:rPr lang="en-US" sz="1400"/>
              <a:t> </a:t>
            </a:r>
            <a:r>
              <a:rPr lang="en-US" sz="1400" err="1"/>
              <a:t>proceduru</a:t>
            </a:r>
            <a:r>
              <a:rPr lang="en-US" sz="1400"/>
              <a:t> </a:t>
            </a:r>
            <a:r>
              <a:rPr lang="en-US" sz="1400" i="1" err="1"/>
              <a:t>Load_Patterns</a:t>
            </a:r>
            <a:endParaRPr lang="en-US" i="1">
              <a:cs typeface="Arial"/>
            </a:endParaRPr>
          </a:p>
          <a:p>
            <a:endParaRPr lang="en-US" sz="1400" i="1"/>
          </a:p>
          <a:p>
            <a:r>
              <a:rPr lang="en-US" sz="1400" err="1"/>
              <a:t>Datoteka</a:t>
            </a:r>
            <a:r>
              <a:rPr lang="en-US" sz="1400"/>
              <a:t> „</a:t>
            </a:r>
            <a:r>
              <a:rPr lang="en-US" sz="1400" i="1" err="1"/>
              <a:t>cache.patterns</a:t>
            </a:r>
            <a:r>
              <a:rPr lang="en-US" sz="1400"/>
              <a:t>“ </a:t>
            </a:r>
            <a:r>
              <a:rPr lang="en-US" sz="1400" err="1"/>
              <a:t>predstavlja</a:t>
            </a:r>
            <a:r>
              <a:rPr lang="en-US" sz="1400"/>
              <a:t> </a:t>
            </a:r>
            <a:r>
              <a:rPr lang="en-US" sz="1400" err="1"/>
              <a:t>stvarni</a:t>
            </a:r>
            <a:r>
              <a:rPr lang="en-US" sz="1400"/>
              <a:t> </a:t>
            </a:r>
            <a:r>
              <a:rPr lang="en-US" sz="1400" err="1"/>
              <a:t>testni</a:t>
            </a:r>
            <a:r>
              <a:rPr lang="en-US" sz="1400"/>
              <a:t> primer </a:t>
            </a:r>
            <a:r>
              <a:rPr lang="en-US" sz="1400" err="1"/>
              <a:t>i</a:t>
            </a:r>
            <a:r>
              <a:rPr lang="en-US" sz="1400"/>
              <a:t> </a:t>
            </a:r>
            <a:r>
              <a:rPr lang="en-US" sz="1400" err="1"/>
              <a:t>može</a:t>
            </a:r>
            <a:r>
              <a:rPr lang="en-US" sz="1400"/>
              <a:t> </a:t>
            </a:r>
            <a:r>
              <a:rPr lang="en-US" sz="1400" err="1"/>
              <a:t>sadržati</a:t>
            </a:r>
            <a:r>
              <a:rPr lang="en-US" sz="1400"/>
              <a:t> </a:t>
            </a:r>
            <a:r>
              <a:rPr lang="en-US" sz="1400" err="1"/>
              <a:t>skup</a:t>
            </a:r>
            <a:r>
              <a:rPr lang="en-US" sz="1400"/>
              <a:t> </a:t>
            </a:r>
            <a:r>
              <a:rPr lang="en-US" sz="1400" err="1"/>
              <a:t>regresionih</a:t>
            </a:r>
            <a:r>
              <a:rPr lang="en-US" sz="1400"/>
              <a:t> test </a:t>
            </a:r>
            <a:r>
              <a:rPr lang="en-US" sz="1400" err="1"/>
              <a:t>vektora</a:t>
            </a:r>
            <a:r>
              <a:rPr lang="en-US" sz="1400"/>
              <a:t>, </a:t>
            </a:r>
            <a:r>
              <a:rPr lang="en-US" sz="1400" err="1"/>
              <a:t>ručno</a:t>
            </a:r>
            <a:r>
              <a:rPr lang="en-US" sz="1400"/>
              <a:t> </a:t>
            </a:r>
            <a:r>
              <a:rPr lang="en-US" sz="1400" err="1"/>
              <a:t>pisane</a:t>
            </a:r>
            <a:r>
              <a:rPr lang="en-US" sz="1400"/>
              <a:t> </a:t>
            </a:r>
            <a:r>
              <a:rPr lang="en-US" sz="1400" err="1"/>
              <a:t>testove</a:t>
            </a:r>
            <a:r>
              <a:rPr lang="en-US" sz="1400"/>
              <a:t> </a:t>
            </a:r>
            <a:r>
              <a:rPr lang="en-US" sz="1400" err="1"/>
              <a:t>ili</a:t>
            </a:r>
            <a:r>
              <a:rPr lang="en-US" sz="1400"/>
              <a:t> </a:t>
            </a:r>
            <a:r>
              <a:rPr lang="en-US" sz="1400" err="1"/>
              <a:t>obrasce</a:t>
            </a:r>
            <a:r>
              <a:rPr lang="en-US" sz="1400"/>
              <a:t> </a:t>
            </a:r>
            <a:r>
              <a:rPr lang="en-US" sz="1400" err="1"/>
              <a:t>koje</a:t>
            </a:r>
            <a:r>
              <a:rPr lang="en-US" sz="1400"/>
              <a:t> je </a:t>
            </a:r>
            <a:r>
              <a:rPr lang="en-US" sz="1400" err="1"/>
              <a:t>generisao</a:t>
            </a:r>
            <a:r>
              <a:rPr lang="en-US" sz="1400"/>
              <a:t> </a:t>
            </a:r>
            <a:r>
              <a:rPr lang="en-US" sz="1400" err="1"/>
              <a:t>poseban</a:t>
            </a:r>
            <a:r>
              <a:rPr lang="en-US" sz="1400"/>
              <a:t> program</a:t>
            </a:r>
            <a:endParaRPr lang="en-US"/>
          </a:p>
          <a:p>
            <a:endParaRPr lang="en-US" sz="1400"/>
          </a:p>
          <a:p>
            <a:r>
              <a:rPr lang="en-US" sz="1400" err="1"/>
              <a:t>Komponenta</a:t>
            </a:r>
            <a:r>
              <a:rPr lang="en-US" sz="1400"/>
              <a:t> </a:t>
            </a:r>
            <a:r>
              <a:rPr lang="en-US" sz="1400" err="1"/>
              <a:t>generatora</a:t>
            </a:r>
            <a:r>
              <a:rPr lang="en-US" sz="1400"/>
              <a:t> je </a:t>
            </a:r>
            <a:r>
              <a:rPr lang="en-US" sz="1400" err="1"/>
              <a:t>koncipirana</a:t>
            </a:r>
            <a:r>
              <a:rPr lang="en-US" sz="1400"/>
              <a:t> </a:t>
            </a:r>
            <a:r>
              <a:rPr lang="en-US" sz="1400" err="1"/>
              <a:t>tako</a:t>
            </a:r>
            <a:r>
              <a:rPr lang="en-US" sz="1400"/>
              <a:t> da </a:t>
            </a:r>
            <a:r>
              <a:rPr lang="en-US" sz="1400" err="1"/>
              <a:t>učita</a:t>
            </a:r>
            <a:r>
              <a:rPr lang="en-US" sz="1400"/>
              <a:t> 1.024 </a:t>
            </a:r>
            <a:r>
              <a:rPr lang="en-US" sz="1400" err="1"/>
              <a:t>komande</a:t>
            </a:r>
            <a:r>
              <a:rPr lang="en-US" sz="1400"/>
              <a:t> </a:t>
            </a:r>
            <a:r>
              <a:rPr lang="en-US" sz="1400" err="1"/>
              <a:t>i</a:t>
            </a:r>
            <a:r>
              <a:rPr lang="en-US" sz="1400"/>
              <a:t> </a:t>
            </a:r>
            <a:r>
              <a:rPr lang="en-US" sz="1400" err="1"/>
              <a:t>prosledi</a:t>
            </a:r>
            <a:r>
              <a:rPr lang="en-US" sz="1400"/>
              <a:t> </a:t>
            </a:r>
            <a:r>
              <a:rPr lang="en-US" sz="1400" err="1"/>
              <a:t>ih</a:t>
            </a:r>
            <a:r>
              <a:rPr lang="en-US" sz="1400"/>
              <a:t> </a:t>
            </a:r>
            <a:r>
              <a:rPr lang="en-US" sz="1400" err="1">
                <a:cs typeface="Arial"/>
              </a:rPr>
              <a:t>komponenti</a:t>
            </a:r>
            <a:r>
              <a:rPr lang="en-US" sz="1400"/>
              <a:t> za stimulus</a:t>
            </a:r>
            <a:endParaRPr lang="en-US"/>
          </a:p>
          <a:p>
            <a:endParaRPr lang="en-US" sz="1400"/>
          </a:p>
          <a:p>
            <a:r>
              <a:rPr lang="en-US" sz="1400" err="1"/>
              <a:t>Nakon</a:t>
            </a:r>
            <a:r>
              <a:rPr lang="en-US" sz="1400"/>
              <a:t> </a:t>
            </a:r>
            <a:r>
              <a:rPr lang="en-US" sz="1400" err="1"/>
              <a:t>obrade</a:t>
            </a:r>
            <a:r>
              <a:rPr lang="en-US" sz="1400"/>
              <a:t> </a:t>
            </a:r>
            <a:r>
              <a:rPr lang="en-US" sz="1400" err="1"/>
              <a:t>svih</a:t>
            </a:r>
            <a:r>
              <a:rPr lang="en-US" sz="1400"/>
              <a:t> </a:t>
            </a:r>
            <a:r>
              <a:rPr lang="en-US" sz="1400" err="1"/>
              <a:t>obrazaca</a:t>
            </a:r>
            <a:r>
              <a:rPr lang="en-US" sz="1400"/>
              <a:t>, generator </a:t>
            </a:r>
            <a:r>
              <a:rPr lang="en-US" sz="1400" err="1"/>
              <a:t>čeka</a:t>
            </a:r>
            <a:r>
              <a:rPr lang="en-US" sz="1400"/>
              <a:t> 1.000 ns </a:t>
            </a:r>
            <a:r>
              <a:rPr lang="en-US" sz="1400" err="1"/>
              <a:t>i</a:t>
            </a:r>
            <a:r>
              <a:rPr lang="en-US" sz="1400"/>
              <a:t> </a:t>
            </a:r>
            <a:r>
              <a:rPr lang="en-US" sz="1400" err="1"/>
              <a:t>zatim</a:t>
            </a:r>
            <a:r>
              <a:rPr lang="en-US" sz="1400"/>
              <a:t> </a:t>
            </a:r>
            <a:r>
              <a:rPr lang="en-US" sz="1400" err="1"/>
              <a:t>zaustavlja</a:t>
            </a:r>
            <a:r>
              <a:rPr lang="en-US" sz="1400"/>
              <a:t> rad </a:t>
            </a:r>
            <a:r>
              <a:rPr lang="en-US" sz="1400" err="1"/>
              <a:t>simulatora</a:t>
            </a:r>
            <a:endParaRPr lang="en-US" err="1"/>
          </a:p>
          <a:p>
            <a:pPr marL="0" indent="0">
              <a:buNone/>
            </a:pPr>
            <a:br>
              <a:rPr lang="en-US"/>
            </a:br>
            <a:endParaRPr lang="en-US">
              <a:cs typeface="Arial"/>
            </a:endParaRPr>
          </a:p>
        </p:txBody>
      </p:sp>
      <p:sp>
        <p:nvSpPr>
          <p:cNvPr id="34821" name="Rectangle 5">
            <a:extLst>
              <a:ext uri="{FF2B5EF4-FFF2-40B4-BE49-F238E27FC236}">
                <a16:creationId xmlns:a16="http://schemas.microsoft.com/office/drawing/2014/main" id="{B2C49D9B-878A-B9DB-1928-B9464EDA461C}"/>
              </a:ext>
            </a:extLst>
          </p:cNvPr>
          <p:cNvSpPr>
            <a:spLocks noGrp="1" noChangeArrowheads="1"/>
          </p:cNvSpPr>
          <p:nvPr>
            <p:ph type="body" sz="half" idx="2"/>
          </p:nvPr>
        </p:nvSpPr>
        <p:spPr/>
        <p:txBody>
          <a:bodyPr/>
          <a:lstStyle/>
          <a:p>
            <a:pPr eaLnBrk="1" hangingPunct="1">
              <a:lnSpc>
                <a:spcPct val="80000"/>
              </a:lnSpc>
              <a:buFont typeface="Wingdings" panose="05000000000000000000" pitchFamily="2" charset="2"/>
              <a:buNone/>
            </a:pPr>
            <a:r>
              <a:rPr lang="en-US" altLang="en-US" sz="900" b="1"/>
              <a:t>entity</a:t>
            </a:r>
            <a:r>
              <a:rPr lang="en-US" altLang="en-US" sz="900"/>
              <a:t> generator</a:t>
            </a:r>
          </a:p>
          <a:p>
            <a:pPr eaLnBrk="1" hangingPunct="1">
              <a:lnSpc>
                <a:spcPct val="80000"/>
              </a:lnSpc>
              <a:buNone/>
            </a:pPr>
            <a:r>
              <a:rPr lang="en-US" altLang="en-US" sz="900"/>
              <a:t>    </a:t>
            </a:r>
            <a:r>
              <a:rPr lang="en-US" altLang="en-US" sz="900" b="1"/>
              <a:t>port</a:t>
            </a:r>
            <a:r>
              <a:rPr lang="en-US" altLang="en-US" sz="900"/>
              <a:t> (</a:t>
            </a:r>
            <a:r>
              <a:rPr lang="en-US" altLang="en-US" sz="900" err="1"/>
              <a:t>clk</a:t>
            </a:r>
            <a:r>
              <a:rPr lang="en-US" altLang="en-US" sz="900"/>
              <a:t>: </a:t>
            </a:r>
            <a:r>
              <a:rPr lang="en-US" altLang="en-US" sz="900" b="1"/>
              <a:t>in</a:t>
            </a:r>
            <a:r>
              <a:rPr lang="en-US" altLang="en-US" sz="900"/>
              <a:t> </a:t>
            </a:r>
            <a:r>
              <a:rPr lang="en-US" altLang="en-US" sz="900" err="1"/>
              <a:t>std_logic</a:t>
            </a:r>
            <a:r>
              <a:rPr lang="en-US" altLang="en-US" sz="900"/>
              <a:t>;</a:t>
            </a:r>
            <a:endParaRPr lang="en-US" altLang="en-US" sz="900">
              <a:cs typeface="Arial"/>
            </a:endParaRPr>
          </a:p>
          <a:p>
            <a:pPr eaLnBrk="1" hangingPunct="1">
              <a:lnSpc>
                <a:spcPct val="80000"/>
              </a:lnSpc>
              <a:buNone/>
            </a:pPr>
            <a:r>
              <a:rPr lang="en-US" altLang="en-US" sz="900"/>
              <a:t>    	       </a:t>
            </a:r>
            <a:r>
              <a:rPr lang="en-US" altLang="en-US" sz="900" err="1"/>
              <a:t>request_i</a:t>
            </a:r>
            <a:r>
              <a:rPr lang="en-US" altLang="en-US" sz="900"/>
              <a:t>: </a:t>
            </a:r>
            <a:r>
              <a:rPr lang="en-US" altLang="en-US" sz="900" b="1"/>
              <a:t>in</a:t>
            </a:r>
            <a:r>
              <a:rPr lang="en-US" altLang="en-US" sz="900"/>
              <a:t> </a:t>
            </a:r>
            <a:r>
              <a:rPr lang="en-US" altLang="en-US" sz="900" err="1"/>
              <a:t>std_logic</a:t>
            </a:r>
            <a:r>
              <a:rPr lang="en-US" altLang="en-US" sz="900"/>
              <a:t>;</a:t>
            </a:r>
            <a:endParaRPr lang="en-US" altLang="en-US" sz="900">
              <a:cs typeface="Arial"/>
            </a:endParaRPr>
          </a:p>
          <a:p>
            <a:pPr eaLnBrk="1" hangingPunct="1">
              <a:lnSpc>
                <a:spcPct val="80000"/>
              </a:lnSpc>
              <a:buNone/>
            </a:pPr>
            <a:r>
              <a:rPr lang="en-US" altLang="en-US" sz="900"/>
              <a:t>    	       </a:t>
            </a:r>
            <a:r>
              <a:rPr lang="en-US" altLang="en-US" sz="900" err="1"/>
              <a:t>cmd_o</a:t>
            </a:r>
            <a:r>
              <a:rPr lang="en-US" altLang="en-US" sz="900"/>
              <a:t>: </a:t>
            </a:r>
            <a:r>
              <a:rPr lang="en-US" altLang="en-US" sz="900" b="1"/>
              <a:t>out</a:t>
            </a:r>
            <a:r>
              <a:rPr lang="en-US" altLang="en-US" sz="900"/>
              <a:t> </a:t>
            </a:r>
            <a:r>
              <a:rPr lang="en-US" altLang="en-US" sz="900" err="1"/>
              <a:t>std_logic_vector</a:t>
            </a:r>
            <a:r>
              <a:rPr lang="en-US" altLang="en-US" sz="900"/>
              <a:t>(3 </a:t>
            </a:r>
            <a:r>
              <a:rPr lang="en-US" altLang="en-US" sz="900" b="1" err="1"/>
              <a:t>downto</a:t>
            </a:r>
            <a:r>
              <a:rPr lang="en-US" altLang="en-US" sz="900"/>
              <a:t> 0);</a:t>
            </a:r>
            <a:endParaRPr lang="en-US" altLang="en-US" sz="900">
              <a:cs typeface="Arial"/>
            </a:endParaRPr>
          </a:p>
          <a:p>
            <a:pPr eaLnBrk="1" hangingPunct="1">
              <a:lnSpc>
                <a:spcPct val="80000"/>
              </a:lnSpc>
              <a:buNone/>
            </a:pPr>
            <a:r>
              <a:rPr lang="en-US" altLang="en-US" sz="900"/>
              <a:t>    	       </a:t>
            </a:r>
            <a:r>
              <a:rPr lang="en-US" altLang="en-US" sz="900" err="1"/>
              <a:t>data_o</a:t>
            </a:r>
            <a:r>
              <a:rPr lang="en-US" altLang="en-US" sz="900"/>
              <a:t>: </a:t>
            </a:r>
            <a:r>
              <a:rPr lang="en-US" altLang="en-US" sz="900" b="1"/>
              <a:t>out</a:t>
            </a:r>
            <a:r>
              <a:rPr lang="en-US" altLang="en-US" sz="900"/>
              <a:t> </a:t>
            </a:r>
            <a:r>
              <a:rPr lang="en-US" altLang="en-US" sz="900" err="1"/>
              <a:t>std_logic_vector</a:t>
            </a:r>
            <a:r>
              <a:rPr lang="en-US" altLang="en-US" sz="900"/>
              <a:t>(63 </a:t>
            </a:r>
            <a:r>
              <a:rPr lang="en-US" altLang="en-US" sz="900" b="1" err="1"/>
              <a:t>downto</a:t>
            </a:r>
            <a:r>
              <a:rPr lang="en-US" altLang="en-US" sz="900"/>
              <a:t> 0);</a:t>
            </a:r>
            <a:endParaRPr lang="en-US" altLang="en-US" sz="900">
              <a:cs typeface="Arial"/>
            </a:endParaRPr>
          </a:p>
          <a:p>
            <a:pPr eaLnBrk="1" hangingPunct="1">
              <a:lnSpc>
                <a:spcPct val="80000"/>
              </a:lnSpc>
              <a:buNone/>
            </a:pPr>
            <a:r>
              <a:rPr lang="en-US" altLang="en-US" sz="900"/>
              <a:t>    	       </a:t>
            </a:r>
            <a:r>
              <a:rPr lang="en-US" altLang="en-US" sz="900" err="1"/>
              <a:t>addr_o</a:t>
            </a:r>
            <a:r>
              <a:rPr lang="en-US" altLang="en-US" sz="900"/>
              <a:t>: </a:t>
            </a:r>
            <a:r>
              <a:rPr lang="en-US" altLang="en-US" sz="900" b="1"/>
              <a:t>out</a:t>
            </a:r>
            <a:r>
              <a:rPr lang="en-US" altLang="en-US" sz="900"/>
              <a:t> </a:t>
            </a:r>
            <a:r>
              <a:rPr lang="en-US" altLang="en-US" sz="900" err="1"/>
              <a:t>std_logic_vector</a:t>
            </a:r>
            <a:r>
              <a:rPr lang="en-US" altLang="en-US" sz="900"/>
              <a:t>(31 </a:t>
            </a:r>
            <a:r>
              <a:rPr lang="en-US" altLang="en-US" sz="900" b="1" err="1"/>
              <a:t>downto</a:t>
            </a:r>
            <a:r>
              <a:rPr lang="en-US" altLang="en-US" sz="900"/>
              <a:t> 0);</a:t>
            </a:r>
            <a:endParaRPr lang="en-US" altLang="en-US" sz="900">
              <a:cs typeface="Arial"/>
            </a:endParaRPr>
          </a:p>
          <a:p>
            <a:pPr eaLnBrk="1" hangingPunct="1">
              <a:lnSpc>
                <a:spcPct val="80000"/>
              </a:lnSpc>
              <a:buNone/>
            </a:pPr>
            <a:r>
              <a:rPr lang="en-US" altLang="en-US" sz="900"/>
              <a:t>    	       </a:t>
            </a:r>
            <a:r>
              <a:rPr lang="en-US" altLang="en-US" sz="900" err="1"/>
              <a:t>tag_o</a:t>
            </a:r>
            <a:r>
              <a:rPr lang="en-US" altLang="en-US" sz="900"/>
              <a:t>: </a:t>
            </a:r>
            <a:r>
              <a:rPr lang="en-US" altLang="en-US" sz="900" b="1"/>
              <a:t>out</a:t>
            </a:r>
            <a:r>
              <a:rPr lang="en-US" altLang="en-US" sz="900"/>
              <a:t> </a:t>
            </a:r>
            <a:r>
              <a:rPr lang="en-US" altLang="en-US" sz="900" err="1"/>
              <a:t>std_logic_vector</a:t>
            </a:r>
            <a:r>
              <a:rPr lang="en-US" altLang="en-US" sz="900"/>
              <a:t>(7 </a:t>
            </a:r>
            <a:r>
              <a:rPr lang="en-US" altLang="en-US" sz="900" b="1" err="1"/>
              <a:t>downto</a:t>
            </a:r>
            <a:r>
              <a:rPr lang="en-US" altLang="en-US" sz="900"/>
              <a:t> 0));</a:t>
            </a:r>
            <a:endParaRPr lang="en-US" altLang="en-US" sz="900">
              <a:cs typeface="Arial"/>
            </a:endParaRPr>
          </a:p>
          <a:p>
            <a:pPr eaLnBrk="1" hangingPunct="1">
              <a:lnSpc>
                <a:spcPct val="80000"/>
              </a:lnSpc>
              <a:buFont typeface="Wingdings" panose="05000000000000000000" pitchFamily="2" charset="2"/>
              <a:buNone/>
            </a:pPr>
            <a:r>
              <a:rPr lang="en-US" altLang="en-US" sz="900" b="1"/>
              <a:t>end</a:t>
            </a:r>
            <a:r>
              <a:rPr lang="en-US" altLang="en-US" sz="900"/>
              <a:t> </a:t>
            </a:r>
            <a:r>
              <a:rPr lang="en-US" altLang="en-US" sz="900" b="1"/>
              <a:t>entity</a:t>
            </a:r>
            <a:r>
              <a:rPr lang="en-US" altLang="en-US" sz="900"/>
              <a:t> generator</a:t>
            </a:r>
            <a:endParaRPr lang="en-US" altLang="en-US" sz="900">
              <a:cs typeface="Arial"/>
            </a:endParaRPr>
          </a:p>
          <a:p>
            <a:pPr eaLnBrk="1" hangingPunct="1">
              <a:lnSpc>
                <a:spcPct val="80000"/>
              </a:lnSpc>
              <a:buFont typeface="Wingdings" panose="05000000000000000000" pitchFamily="2" charset="2"/>
              <a:buNone/>
            </a:pPr>
            <a:r>
              <a:rPr lang="en-US" altLang="en-US" sz="900" b="1"/>
              <a:t>architecture</a:t>
            </a:r>
            <a:r>
              <a:rPr lang="en-US" altLang="en-US" sz="900"/>
              <a:t> </a:t>
            </a:r>
            <a:r>
              <a:rPr lang="en-US" altLang="en-US" sz="900" err="1"/>
              <a:t>beh</a:t>
            </a:r>
            <a:r>
              <a:rPr lang="en-US" altLang="en-US" sz="900"/>
              <a:t> </a:t>
            </a:r>
            <a:r>
              <a:rPr lang="en-US" altLang="en-US" sz="900" b="1"/>
              <a:t>of</a:t>
            </a:r>
            <a:r>
              <a:rPr lang="en-US" altLang="en-US" sz="900"/>
              <a:t> generator </a:t>
            </a:r>
            <a:r>
              <a:rPr lang="en-US" altLang="en-US" sz="900" b="1"/>
              <a:t>is</a:t>
            </a:r>
            <a:endParaRPr lang="en-US" altLang="en-US" sz="900" b="1">
              <a:cs typeface="Arial"/>
            </a:endParaRPr>
          </a:p>
          <a:p>
            <a:pPr eaLnBrk="1" hangingPunct="1">
              <a:lnSpc>
                <a:spcPct val="80000"/>
              </a:lnSpc>
              <a:buNone/>
            </a:pPr>
            <a:r>
              <a:rPr lang="en-US" altLang="en-US" sz="900"/>
              <a:t>    </a:t>
            </a:r>
            <a:r>
              <a:rPr lang="en-US" altLang="en-US" sz="900" b="1"/>
              <a:t>type</a:t>
            </a:r>
            <a:r>
              <a:rPr lang="en-US" altLang="en-US" sz="900"/>
              <a:t> </a:t>
            </a:r>
            <a:r>
              <a:rPr lang="en-US" altLang="en-US" sz="900" err="1"/>
              <a:t>patterns_t</a:t>
            </a:r>
            <a:r>
              <a:rPr lang="en-US" altLang="en-US" sz="900"/>
              <a:t> </a:t>
            </a:r>
            <a:r>
              <a:rPr lang="en-US" altLang="en-US" sz="900" b="1"/>
              <a:t>is</a:t>
            </a:r>
            <a:r>
              <a:rPr lang="en-US" altLang="en-US" sz="900"/>
              <a:t> </a:t>
            </a:r>
            <a:r>
              <a:rPr lang="en-US" altLang="en-US" sz="900" b="1"/>
              <a:t>array</a:t>
            </a:r>
            <a:r>
              <a:rPr lang="en-US" altLang="en-US" sz="900"/>
              <a:t> (0 </a:t>
            </a:r>
            <a:r>
              <a:rPr lang="en-US" altLang="en-US" sz="900" b="1"/>
              <a:t>to</a:t>
            </a:r>
            <a:r>
              <a:rPr lang="en-US" altLang="en-US" sz="900"/>
              <a:t> 1023) </a:t>
            </a:r>
            <a:r>
              <a:rPr lang="en-US" altLang="en-US" sz="900" b="1"/>
              <a:t>of</a:t>
            </a:r>
            <a:r>
              <a:rPr lang="en-US" altLang="en-US" sz="900"/>
              <a:t> </a:t>
            </a:r>
            <a:r>
              <a:rPr lang="en-US" altLang="en-US" sz="900" err="1"/>
              <a:t>std_logic_vector</a:t>
            </a:r>
            <a:r>
              <a:rPr lang="en-US" altLang="en-US" sz="900"/>
              <a:t>(107 </a:t>
            </a:r>
            <a:r>
              <a:rPr lang="en-US" altLang="en-US" sz="900" b="1" err="1"/>
              <a:t>downto</a:t>
            </a:r>
            <a:r>
              <a:rPr lang="en-US" altLang="en-US" sz="900"/>
              <a:t> 0);</a:t>
            </a:r>
            <a:endParaRPr lang="en-US" altLang="en-US" sz="900">
              <a:cs typeface="Arial"/>
            </a:endParaRPr>
          </a:p>
          <a:p>
            <a:pPr eaLnBrk="1" hangingPunct="1">
              <a:lnSpc>
                <a:spcPct val="80000"/>
              </a:lnSpc>
              <a:buNone/>
            </a:pPr>
            <a:r>
              <a:rPr lang="en-US" altLang="en-US" sz="900"/>
              <a:t>    </a:t>
            </a:r>
            <a:r>
              <a:rPr lang="en-US" altLang="en-US" sz="900" b="1"/>
              <a:t>signal</a:t>
            </a:r>
            <a:r>
              <a:rPr lang="en-US" altLang="en-US" sz="900"/>
              <a:t> </a:t>
            </a:r>
            <a:r>
              <a:rPr lang="en-US" altLang="en-US" sz="900" err="1"/>
              <a:t>patterns_s</a:t>
            </a:r>
            <a:r>
              <a:rPr lang="en-US" altLang="en-US" sz="900"/>
              <a:t>: </a:t>
            </a:r>
            <a:r>
              <a:rPr lang="en-US" altLang="en-US" sz="900" err="1"/>
              <a:t>patterns_t</a:t>
            </a:r>
            <a:r>
              <a:rPr lang="en-US" altLang="en-US" sz="900"/>
              <a:t>;</a:t>
            </a:r>
            <a:endParaRPr lang="en-US" altLang="en-US" sz="900">
              <a:cs typeface="Arial"/>
            </a:endParaRPr>
          </a:p>
          <a:p>
            <a:pPr eaLnBrk="1" hangingPunct="1">
              <a:lnSpc>
                <a:spcPct val="80000"/>
              </a:lnSpc>
              <a:buNone/>
            </a:pPr>
            <a:r>
              <a:rPr lang="en-US" altLang="en-US" sz="900"/>
              <a:t>    </a:t>
            </a:r>
            <a:r>
              <a:rPr lang="en-US" altLang="en-US" sz="900" b="1"/>
              <a:t>signal</a:t>
            </a:r>
            <a:r>
              <a:rPr lang="en-US" altLang="en-US" sz="900"/>
              <a:t> </a:t>
            </a:r>
            <a:r>
              <a:rPr lang="en-US" altLang="en-US" sz="900" err="1"/>
              <a:t>ptr_s</a:t>
            </a:r>
            <a:r>
              <a:rPr lang="en-US" altLang="en-US" sz="900"/>
              <a:t>: integer := 0;</a:t>
            </a:r>
            <a:endParaRPr lang="en-US" altLang="en-US" sz="900">
              <a:cs typeface="Arial"/>
            </a:endParaRPr>
          </a:p>
          <a:p>
            <a:pPr eaLnBrk="1" hangingPunct="1">
              <a:lnSpc>
                <a:spcPct val="80000"/>
              </a:lnSpc>
              <a:buNone/>
            </a:pPr>
            <a:r>
              <a:rPr lang="en-US" altLang="en-US" sz="900"/>
              <a:t>    </a:t>
            </a:r>
            <a:r>
              <a:rPr lang="en-US" altLang="en-US" sz="900" b="1"/>
              <a:t>signal</a:t>
            </a:r>
            <a:r>
              <a:rPr lang="en-US" altLang="en-US" sz="900"/>
              <a:t> </a:t>
            </a:r>
            <a:r>
              <a:rPr lang="en-US" altLang="en-US" sz="900" err="1"/>
              <a:t>n_patt_s</a:t>
            </a:r>
            <a:r>
              <a:rPr lang="en-US" altLang="en-US" sz="900"/>
              <a:t>: </a:t>
            </a:r>
            <a:r>
              <a:rPr lang="en-US" altLang="en-US" sz="900" err="1"/>
              <a:t>std_logic_vector</a:t>
            </a:r>
            <a:r>
              <a:rPr lang="en-US" altLang="en-US" sz="900"/>
              <a:t>(107 </a:t>
            </a:r>
            <a:r>
              <a:rPr lang="en-US" altLang="en-US" sz="900" b="1" err="1"/>
              <a:t>downto</a:t>
            </a:r>
            <a:r>
              <a:rPr lang="en-US" altLang="en-US" sz="900"/>
              <a:t> 0);</a:t>
            </a:r>
            <a:endParaRPr lang="en-US" altLang="en-US" sz="900">
              <a:cs typeface="Arial"/>
            </a:endParaRPr>
          </a:p>
          <a:p>
            <a:pPr eaLnBrk="1" hangingPunct="1">
              <a:lnSpc>
                <a:spcPct val="80000"/>
              </a:lnSpc>
              <a:buFont typeface="Wingdings" panose="05000000000000000000" pitchFamily="2" charset="2"/>
              <a:buNone/>
            </a:pPr>
            <a:r>
              <a:rPr lang="en-US" altLang="en-US" sz="900" b="1"/>
              <a:t>begin</a:t>
            </a:r>
            <a:endParaRPr lang="en-US" altLang="en-US" sz="900" b="1">
              <a:cs typeface="Arial"/>
            </a:endParaRPr>
          </a:p>
          <a:p>
            <a:pPr eaLnBrk="1" hangingPunct="1">
              <a:lnSpc>
                <a:spcPct val="80000"/>
              </a:lnSpc>
              <a:buNone/>
            </a:pPr>
            <a:r>
              <a:rPr lang="en-US" altLang="en-US" sz="900"/>
              <a:t>    </a:t>
            </a:r>
            <a:r>
              <a:rPr lang="en-US" altLang="en-US" sz="900" err="1"/>
              <a:t>read_patterns</a:t>
            </a:r>
            <a:r>
              <a:rPr lang="en-US" altLang="en-US" sz="900"/>
              <a:t>: </a:t>
            </a:r>
            <a:r>
              <a:rPr lang="en-US" altLang="en-US" sz="900" b="1"/>
              <a:t>process</a:t>
            </a:r>
            <a:endParaRPr lang="en-US" altLang="en-US" sz="900" b="1">
              <a:cs typeface="Arial"/>
            </a:endParaRPr>
          </a:p>
          <a:p>
            <a:pPr eaLnBrk="1" hangingPunct="1">
              <a:lnSpc>
                <a:spcPct val="80000"/>
              </a:lnSpc>
              <a:buNone/>
            </a:pPr>
            <a:r>
              <a:rPr lang="en-US" altLang="en-US" sz="900"/>
              <a:t>    </a:t>
            </a:r>
            <a:r>
              <a:rPr lang="en-US" altLang="en-US" sz="900" b="1"/>
              <a:t>begin</a:t>
            </a:r>
            <a:endParaRPr lang="en-US" altLang="en-US" sz="900" b="1">
              <a:cs typeface="Arial"/>
            </a:endParaRPr>
          </a:p>
          <a:p>
            <a:pPr eaLnBrk="1" hangingPunct="1">
              <a:lnSpc>
                <a:spcPct val="80000"/>
              </a:lnSpc>
              <a:buNone/>
            </a:pPr>
            <a:r>
              <a:rPr lang="en-US" altLang="en-US" sz="900"/>
              <a:t>        </a:t>
            </a:r>
            <a:r>
              <a:rPr lang="en-US" altLang="en-US" sz="900" err="1"/>
              <a:t>Load_Patterns</a:t>
            </a:r>
            <a:r>
              <a:rPr lang="en-US" altLang="en-US" sz="900"/>
              <a:t> ("</a:t>
            </a:r>
            <a:r>
              <a:rPr lang="en-US" altLang="en-US" sz="900" err="1"/>
              <a:t>cache.patterns</a:t>
            </a:r>
            <a:r>
              <a:rPr lang="en-US" altLang="en-US" sz="900"/>
              <a:t>", </a:t>
            </a:r>
            <a:r>
              <a:rPr lang="en-US" altLang="en-US" sz="900" err="1"/>
              <a:t>patterns_s</a:t>
            </a:r>
            <a:r>
              <a:rPr lang="en-US" altLang="en-US" sz="900"/>
              <a:t>);</a:t>
            </a:r>
            <a:endParaRPr lang="en-US" altLang="en-US" sz="900">
              <a:cs typeface="Arial"/>
            </a:endParaRPr>
          </a:p>
          <a:p>
            <a:pPr eaLnBrk="1" hangingPunct="1">
              <a:lnSpc>
                <a:spcPct val="80000"/>
              </a:lnSpc>
              <a:buNone/>
            </a:pPr>
            <a:r>
              <a:rPr lang="en-US" altLang="en-US" sz="900"/>
              <a:t>        </a:t>
            </a:r>
            <a:r>
              <a:rPr lang="en-US" altLang="en-US" sz="900" b="1"/>
              <a:t>wait</a:t>
            </a:r>
            <a:r>
              <a:rPr lang="en-US" altLang="en-US" sz="900"/>
              <a:t>;</a:t>
            </a:r>
            <a:endParaRPr lang="en-US" altLang="en-US" sz="900">
              <a:cs typeface="Arial"/>
            </a:endParaRPr>
          </a:p>
          <a:p>
            <a:pPr eaLnBrk="1" hangingPunct="1">
              <a:lnSpc>
                <a:spcPct val="80000"/>
              </a:lnSpc>
              <a:buNone/>
            </a:pPr>
            <a:r>
              <a:rPr lang="en-US" altLang="en-US" sz="900"/>
              <a:t>    </a:t>
            </a:r>
            <a:r>
              <a:rPr lang="en-US" altLang="en-US" sz="900" b="1"/>
              <a:t>end</a:t>
            </a:r>
            <a:r>
              <a:rPr lang="en-US" altLang="en-US" sz="900"/>
              <a:t> </a:t>
            </a:r>
            <a:r>
              <a:rPr lang="en-US" altLang="en-US" sz="900" b="1"/>
              <a:t>process</a:t>
            </a:r>
            <a:r>
              <a:rPr lang="en-US" altLang="en-US" sz="900"/>
              <a:t>;</a:t>
            </a:r>
            <a:endParaRPr lang="en-US" altLang="en-US" sz="900">
              <a:cs typeface="Arial"/>
            </a:endParaRPr>
          </a:p>
          <a:p>
            <a:pPr eaLnBrk="1" hangingPunct="1">
              <a:lnSpc>
                <a:spcPct val="80000"/>
              </a:lnSpc>
              <a:buNone/>
            </a:pPr>
            <a:r>
              <a:rPr lang="en-US" altLang="en-US" sz="900"/>
              <a:t>    </a:t>
            </a:r>
            <a:r>
              <a:rPr lang="en-US" altLang="en-US" sz="900" err="1"/>
              <a:t>stim_gen</a:t>
            </a:r>
            <a:r>
              <a:rPr lang="en-US" altLang="en-US" sz="900"/>
              <a:t>: </a:t>
            </a:r>
            <a:r>
              <a:rPr lang="en-US" altLang="en-US" sz="900" b="1"/>
              <a:t>process</a:t>
            </a:r>
            <a:endParaRPr lang="en-US" altLang="en-US" sz="900"/>
          </a:p>
          <a:p>
            <a:pPr eaLnBrk="1" hangingPunct="1">
              <a:lnSpc>
                <a:spcPct val="80000"/>
              </a:lnSpc>
              <a:buNone/>
            </a:pPr>
            <a:r>
              <a:rPr lang="en-US" altLang="en-US" sz="900"/>
              <a:t>    </a:t>
            </a:r>
            <a:r>
              <a:rPr lang="en-US" altLang="en-US" sz="900" b="1"/>
              <a:t>begin</a:t>
            </a:r>
          </a:p>
          <a:p>
            <a:pPr eaLnBrk="1" hangingPunct="1">
              <a:lnSpc>
                <a:spcPct val="80000"/>
              </a:lnSpc>
              <a:buNone/>
            </a:pPr>
            <a:r>
              <a:rPr lang="en-US" altLang="en-US" sz="900"/>
              <a:t>        </a:t>
            </a:r>
            <a:r>
              <a:rPr lang="en-US" altLang="en-US" sz="900" b="1"/>
              <a:t>wait</a:t>
            </a:r>
            <a:r>
              <a:rPr lang="en-US" altLang="en-US" sz="900"/>
              <a:t> </a:t>
            </a:r>
            <a:r>
              <a:rPr lang="en-US" altLang="en-US" sz="900" b="1"/>
              <a:t>until</a:t>
            </a:r>
            <a:r>
              <a:rPr lang="en-US" altLang="en-US" sz="900"/>
              <a:t> </a:t>
            </a:r>
            <a:r>
              <a:rPr lang="en-US" altLang="en-US" sz="900" err="1"/>
              <a:t>rising_edge</a:t>
            </a:r>
            <a:r>
              <a:rPr lang="en-US" altLang="en-US" sz="900"/>
              <a:t>(</a:t>
            </a:r>
            <a:r>
              <a:rPr lang="en-US" altLang="en-US" sz="900" err="1"/>
              <a:t>clk</a:t>
            </a:r>
            <a:r>
              <a:rPr lang="en-US" altLang="en-US" sz="900"/>
              <a:t>);</a:t>
            </a:r>
            <a:endParaRPr lang="en-US" altLang="en-US" sz="900" b="1"/>
          </a:p>
          <a:p>
            <a:pPr eaLnBrk="1" hangingPunct="1">
              <a:lnSpc>
                <a:spcPct val="80000"/>
              </a:lnSpc>
              <a:buNone/>
            </a:pPr>
            <a:r>
              <a:rPr lang="en-US" altLang="en-US" sz="900"/>
              <a:t>        </a:t>
            </a:r>
            <a:r>
              <a:rPr lang="en-US" altLang="en-US" sz="900" b="1"/>
              <a:t>if</a:t>
            </a:r>
            <a:r>
              <a:rPr lang="en-US" altLang="en-US" sz="900"/>
              <a:t> (</a:t>
            </a:r>
            <a:r>
              <a:rPr lang="en-US" altLang="en-US" sz="900" err="1"/>
              <a:t>request_i</a:t>
            </a:r>
            <a:r>
              <a:rPr lang="en-US" altLang="en-US" sz="900"/>
              <a:t> = '1') </a:t>
            </a:r>
            <a:r>
              <a:rPr lang="en-US" altLang="en-US" sz="900" b="1"/>
              <a:t>then</a:t>
            </a:r>
            <a:endParaRPr lang="en-US" altLang="en-US" sz="900" b="1">
              <a:cs typeface="Arial"/>
            </a:endParaRPr>
          </a:p>
          <a:p>
            <a:pPr eaLnBrk="1" hangingPunct="1">
              <a:lnSpc>
                <a:spcPct val="80000"/>
              </a:lnSpc>
              <a:buNone/>
            </a:pPr>
            <a:r>
              <a:rPr lang="en-US" altLang="en-US" sz="900"/>
              <a:t>            </a:t>
            </a:r>
            <a:r>
              <a:rPr lang="en-US" altLang="en-US" sz="900" b="1"/>
              <a:t>if</a:t>
            </a:r>
            <a:r>
              <a:rPr lang="en-US" altLang="en-US" sz="900"/>
              <a:t> (</a:t>
            </a:r>
            <a:r>
              <a:rPr lang="en-US" altLang="en-US" sz="900" err="1"/>
              <a:t>ptr_s</a:t>
            </a:r>
            <a:r>
              <a:rPr lang="en-US" altLang="en-US" sz="900"/>
              <a:t> &lt; 1024) </a:t>
            </a:r>
            <a:r>
              <a:rPr lang="en-US" altLang="en-US" sz="900" b="1"/>
              <a:t>then</a:t>
            </a:r>
            <a:endParaRPr lang="en-US" altLang="en-US" sz="900" b="1">
              <a:cs typeface="Arial"/>
            </a:endParaRPr>
          </a:p>
          <a:p>
            <a:pPr eaLnBrk="1" hangingPunct="1">
              <a:lnSpc>
                <a:spcPct val="80000"/>
              </a:lnSpc>
              <a:buNone/>
            </a:pPr>
            <a:r>
              <a:rPr lang="en-US" altLang="en-US" sz="900"/>
              <a:t>                </a:t>
            </a:r>
            <a:r>
              <a:rPr lang="en-US" altLang="en-US" sz="900" err="1"/>
              <a:t>n_patt_s</a:t>
            </a:r>
            <a:r>
              <a:rPr lang="en-US" altLang="en-US" sz="900"/>
              <a:t> &lt;= </a:t>
            </a:r>
            <a:r>
              <a:rPr lang="en-US" altLang="en-US" sz="900" err="1"/>
              <a:t>patterns_s</a:t>
            </a:r>
            <a:r>
              <a:rPr lang="en-US" altLang="en-US" sz="900"/>
              <a:t>(</a:t>
            </a:r>
            <a:r>
              <a:rPr lang="en-US" altLang="en-US" sz="900" err="1"/>
              <a:t>ptr_s</a:t>
            </a:r>
            <a:r>
              <a:rPr lang="en-US" altLang="en-US" sz="900"/>
              <a:t>);</a:t>
            </a:r>
            <a:endParaRPr lang="en-US" altLang="en-US" sz="900">
              <a:cs typeface="Arial"/>
            </a:endParaRPr>
          </a:p>
          <a:p>
            <a:pPr eaLnBrk="1" hangingPunct="1">
              <a:lnSpc>
                <a:spcPct val="80000"/>
              </a:lnSpc>
              <a:buNone/>
            </a:pPr>
            <a:r>
              <a:rPr lang="en-US" altLang="en-US" sz="900"/>
              <a:t>                </a:t>
            </a:r>
            <a:r>
              <a:rPr lang="en-US" altLang="en-US" sz="900" err="1"/>
              <a:t>ptr_s</a:t>
            </a:r>
            <a:r>
              <a:rPr lang="en-US" altLang="en-US" sz="900"/>
              <a:t> &lt;= </a:t>
            </a:r>
            <a:r>
              <a:rPr lang="en-US" altLang="en-US" sz="900" err="1"/>
              <a:t>ptr_s</a:t>
            </a:r>
            <a:r>
              <a:rPr lang="en-US" altLang="en-US" sz="900"/>
              <a:t> + 1;</a:t>
            </a:r>
            <a:endParaRPr lang="en-US" altLang="en-US" sz="900">
              <a:cs typeface="Arial"/>
            </a:endParaRPr>
          </a:p>
          <a:p>
            <a:pPr eaLnBrk="1" hangingPunct="1">
              <a:lnSpc>
                <a:spcPct val="80000"/>
              </a:lnSpc>
              <a:buNone/>
            </a:pPr>
            <a:r>
              <a:rPr lang="en-US" altLang="en-US" sz="900"/>
              <a:t>                </a:t>
            </a:r>
            <a:r>
              <a:rPr lang="en-US" altLang="en-US" sz="900" err="1"/>
              <a:t>cmd_o</a:t>
            </a:r>
            <a:r>
              <a:rPr lang="en-US" altLang="en-US" sz="900"/>
              <a:t> &lt;= </a:t>
            </a:r>
            <a:r>
              <a:rPr lang="en-US" altLang="en-US" sz="900" err="1"/>
              <a:t>n_patt_s</a:t>
            </a:r>
            <a:r>
              <a:rPr lang="en-US" altLang="en-US" sz="900"/>
              <a:t>(3 </a:t>
            </a:r>
            <a:r>
              <a:rPr lang="en-US" altLang="en-US" sz="900" err="1"/>
              <a:t>downto</a:t>
            </a:r>
            <a:r>
              <a:rPr lang="en-US" altLang="en-US" sz="900"/>
              <a:t> 0);</a:t>
            </a:r>
            <a:endParaRPr lang="en-US" altLang="en-US" sz="900">
              <a:cs typeface="Arial"/>
            </a:endParaRPr>
          </a:p>
          <a:p>
            <a:pPr eaLnBrk="1" hangingPunct="1">
              <a:lnSpc>
                <a:spcPct val="80000"/>
              </a:lnSpc>
              <a:buNone/>
            </a:pPr>
            <a:r>
              <a:rPr lang="en-US" altLang="en-US" sz="900"/>
              <a:t>                </a:t>
            </a:r>
            <a:r>
              <a:rPr lang="en-US" altLang="en-US" sz="900" err="1"/>
              <a:t>data_o</a:t>
            </a:r>
            <a:r>
              <a:rPr lang="en-US" altLang="en-US" sz="900"/>
              <a:t> &lt;= </a:t>
            </a:r>
            <a:r>
              <a:rPr lang="en-US" altLang="en-US" sz="900" err="1"/>
              <a:t>n_patt_s</a:t>
            </a:r>
            <a:r>
              <a:rPr lang="en-US" altLang="en-US" sz="900"/>
              <a:t>(67 </a:t>
            </a:r>
            <a:r>
              <a:rPr lang="en-US" altLang="en-US" sz="900" err="1"/>
              <a:t>downto</a:t>
            </a:r>
            <a:r>
              <a:rPr lang="en-US" altLang="en-US" sz="900"/>
              <a:t> 4);</a:t>
            </a:r>
            <a:endParaRPr lang="en-US" altLang="en-US" sz="900">
              <a:cs typeface="Arial"/>
            </a:endParaRPr>
          </a:p>
          <a:p>
            <a:pPr eaLnBrk="1" hangingPunct="1">
              <a:lnSpc>
                <a:spcPct val="80000"/>
              </a:lnSpc>
              <a:buNone/>
            </a:pPr>
            <a:r>
              <a:rPr lang="en-US" altLang="en-US" sz="900"/>
              <a:t>                </a:t>
            </a:r>
            <a:r>
              <a:rPr lang="en-US" altLang="en-US" sz="900" err="1"/>
              <a:t>addr_o</a:t>
            </a:r>
            <a:r>
              <a:rPr lang="en-US" altLang="en-US" sz="900"/>
              <a:t> &lt;= </a:t>
            </a:r>
            <a:r>
              <a:rPr lang="en-US" altLang="en-US" sz="900" err="1"/>
              <a:t>n_patt_s</a:t>
            </a:r>
            <a:r>
              <a:rPr lang="en-US" altLang="en-US" sz="900"/>
              <a:t>(99 </a:t>
            </a:r>
            <a:r>
              <a:rPr lang="en-US" altLang="en-US" sz="900" err="1"/>
              <a:t>downto</a:t>
            </a:r>
            <a:r>
              <a:rPr lang="en-US" altLang="en-US" sz="900"/>
              <a:t> 68);</a:t>
            </a:r>
            <a:endParaRPr lang="en-US" altLang="en-US" sz="900">
              <a:cs typeface="Arial"/>
            </a:endParaRPr>
          </a:p>
          <a:p>
            <a:pPr eaLnBrk="1" hangingPunct="1">
              <a:lnSpc>
                <a:spcPct val="80000"/>
              </a:lnSpc>
              <a:buNone/>
            </a:pPr>
            <a:r>
              <a:rPr lang="en-US" altLang="en-US" sz="900"/>
              <a:t>                </a:t>
            </a:r>
            <a:r>
              <a:rPr lang="en-US" altLang="en-US" sz="900" err="1"/>
              <a:t>tag_o</a:t>
            </a:r>
            <a:r>
              <a:rPr lang="en-US" altLang="en-US" sz="900"/>
              <a:t> &lt;= </a:t>
            </a:r>
            <a:r>
              <a:rPr lang="en-US" altLang="en-US" sz="900" err="1"/>
              <a:t>n_patt_s</a:t>
            </a:r>
            <a:r>
              <a:rPr lang="en-US" altLang="en-US" sz="900"/>
              <a:t>(107 </a:t>
            </a:r>
            <a:r>
              <a:rPr lang="en-US" altLang="en-US" sz="900" err="1"/>
              <a:t>downto</a:t>
            </a:r>
            <a:r>
              <a:rPr lang="en-US" altLang="en-US" sz="900"/>
              <a:t> 100);</a:t>
            </a:r>
            <a:endParaRPr lang="en-US" altLang="en-US" sz="900">
              <a:cs typeface="Arial"/>
            </a:endParaRPr>
          </a:p>
          <a:p>
            <a:pPr eaLnBrk="1" hangingPunct="1">
              <a:lnSpc>
                <a:spcPct val="80000"/>
              </a:lnSpc>
              <a:buNone/>
            </a:pPr>
            <a:r>
              <a:rPr lang="en-US" altLang="en-US" sz="900"/>
              <a:t>            </a:t>
            </a:r>
            <a:r>
              <a:rPr lang="en-US" altLang="en-US" sz="900" b="1"/>
              <a:t>else</a:t>
            </a:r>
            <a:endParaRPr lang="en-US" altLang="en-US" sz="900" b="1">
              <a:cs typeface="Arial"/>
            </a:endParaRPr>
          </a:p>
          <a:p>
            <a:pPr eaLnBrk="1" hangingPunct="1">
              <a:lnSpc>
                <a:spcPct val="80000"/>
              </a:lnSpc>
              <a:buNone/>
            </a:pPr>
            <a:r>
              <a:rPr lang="en-US" altLang="en-US" sz="900" b="1"/>
              <a:t>                wait for </a:t>
            </a:r>
            <a:r>
              <a:rPr lang="en-US" altLang="en-US" sz="900"/>
              <a:t>1000 ns;</a:t>
            </a:r>
            <a:endParaRPr lang="en-US" altLang="en-US" sz="900" b="1"/>
          </a:p>
          <a:p>
            <a:pPr eaLnBrk="1" hangingPunct="1">
              <a:lnSpc>
                <a:spcPct val="80000"/>
              </a:lnSpc>
              <a:buNone/>
            </a:pPr>
            <a:r>
              <a:rPr lang="en-US" altLang="en-US" sz="900"/>
              <a:t>                </a:t>
            </a:r>
            <a:r>
              <a:rPr lang="en-US" altLang="en-US" sz="900" b="1"/>
              <a:t>report</a:t>
            </a:r>
            <a:r>
              <a:rPr lang="en-US" altLang="en-US" sz="900"/>
              <a:t> "END OF SIMULATION!"</a:t>
            </a:r>
            <a:endParaRPr lang="en-US" altLang="en-US" sz="900">
              <a:cs typeface="Arial"/>
            </a:endParaRPr>
          </a:p>
          <a:p>
            <a:pPr eaLnBrk="1" hangingPunct="1">
              <a:lnSpc>
                <a:spcPct val="80000"/>
              </a:lnSpc>
              <a:buNone/>
            </a:pPr>
            <a:r>
              <a:rPr lang="en-US" altLang="en-US" sz="900"/>
              <a:t>                </a:t>
            </a:r>
            <a:r>
              <a:rPr lang="en-US" altLang="en-US" sz="900" b="1"/>
              <a:t>severity</a:t>
            </a:r>
            <a:r>
              <a:rPr lang="en-US" altLang="en-US" sz="900"/>
              <a:t> failure;</a:t>
            </a:r>
            <a:endParaRPr lang="en-US" altLang="en-US" sz="900">
              <a:cs typeface="Arial"/>
            </a:endParaRPr>
          </a:p>
          <a:p>
            <a:pPr eaLnBrk="1" hangingPunct="1">
              <a:lnSpc>
                <a:spcPct val="80000"/>
              </a:lnSpc>
              <a:buNone/>
            </a:pPr>
            <a:r>
              <a:rPr lang="en-US" altLang="en-US" sz="900"/>
              <a:t>            </a:t>
            </a:r>
            <a:r>
              <a:rPr lang="en-US" altLang="en-US" sz="900" b="1"/>
              <a:t>end</a:t>
            </a:r>
            <a:r>
              <a:rPr lang="en-US" altLang="en-US" sz="900"/>
              <a:t> </a:t>
            </a:r>
            <a:r>
              <a:rPr lang="en-US" altLang="en-US" sz="900" b="1"/>
              <a:t>if</a:t>
            </a:r>
            <a:r>
              <a:rPr lang="en-US" altLang="en-US" sz="900"/>
              <a:t>;</a:t>
            </a:r>
            <a:endParaRPr lang="en-US" altLang="en-US" sz="900">
              <a:cs typeface="Arial"/>
            </a:endParaRPr>
          </a:p>
          <a:p>
            <a:pPr eaLnBrk="1" hangingPunct="1">
              <a:lnSpc>
                <a:spcPct val="80000"/>
              </a:lnSpc>
              <a:buNone/>
            </a:pPr>
            <a:r>
              <a:rPr lang="en-US" altLang="en-US" sz="900"/>
              <a:t>        </a:t>
            </a:r>
            <a:r>
              <a:rPr lang="en-US" altLang="en-US" sz="900" b="1"/>
              <a:t>end</a:t>
            </a:r>
            <a:r>
              <a:rPr lang="en-US" altLang="en-US" sz="900"/>
              <a:t> </a:t>
            </a:r>
            <a:r>
              <a:rPr lang="en-US" altLang="en-US" sz="900" b="1"/>
              <a:t>if</a:t>
            </a:r>
            <a:r>
              <a:rPr lang="en-US" altLang="en-US" sz="900"/>
              <a:t>;</a:t>
            </a:r>
            <a:endParaRPr lang="en-US" altLang="en-US" sz="900">
              <a:cs typeface="Arial"/>
            </a:endParaRPr>
          </a:p>
          <a:p>
            <a:pPr eaLnBrk="1" hangingPunct="1">
              <a:lnSpc>
                <a:spcPct val="80000"/>
              </a:lnSpc>
              <a:buNone/>
            </a:pPr>
            <a:r>
              <a:rPr lang="en-US" altLang="en-US" sz="900" b="1"/>
              <a:t>    end</a:t>
            </a:r>
            <a:r>
              <a:rPr lang="en-US" altLang="en-US" sz="900"/>
              <a:t> </a:t>
            </a:r>
            <a:r>
              <a:rPr lang="en-US" altLang="en-US" sz="900" b="1"/>
              <a:t>process</a:t>
            </a:r>
            <a:r>
              <a:rPr lang="en-US" altLang="en-US" sz="900"/>
              <a:t>;</a:t>
            </a:r>
            <a:endParaRPr lang="en-US" altLang="en-US" sz="900">
              <a:cs typeface="Arial"/>
            </a:endParaRPr>
          </a:p>
          <a:p>
            <a:pPr eaLnBrk="1" hangingPunct="1">
              <a:lnSpc>
                <a:spcPct val="80000"/>
              </a:lnSpc>
              <a:buFont typeface="Wingdings" panose="05000000000000000000" pitchFamily="2" charset="2"/>
              <a:buNone/>
            </a:pPr>
            <a:r>
              <a:rPr lang="en-US" altLang="en-US" sz="900" b="1"/>
              <a:t>end</a:t>
            </a:r>
            <a:r>
              <a:rPr lang="en-US" altLang="en-US" sz="900"/>
              <a:t> </a:t>
            </a:r>
            <a:r>
              <a:rPr lang="en-US" altLang="en-US" sz="900" b="1"/>
              <a:t>architecture</a:t>
            </a:r>
            <a:r>
              <a:rPr lang="en-US" altLang="en-US" sz="900"/>
              <a:t> </a:t>
            </a:r>
            <a:r>
              <a:rPr lang="en-US" altLang="en-US" sz="900" err="1"/>
              <a:t>beh</a:t>
            </a:r>
            <a:r>
              <a:rPr lang="en-US" altLang="en-US" sz="900"/>
              <a:t>;</a:t>
            </a:r>
            <a:endParaRPr lang="en-US" altLang="en-US" sz="900">
              <a:cs typeface="Arial"/>
            </a:endParaRPr>
          </a:p>
        </p:txBody>
      </p:sp>
    </p:spTree>
    <p:extLst>
      <p:ext uri="{BB962C8B-B14F-4D97-AF65-F5344CB8AC3E}">
        <p14:creationId xmlns:p14="http://schemas.microsoft.com/office/powerpoint/2010/main" val="3498474105"/>
      </p:ext>
    </p:extLst>
  </p:cSld>
  <p:clrMapOvr>
    <a:masterClrMapping/>
  </p:clrMapOvr>
  <p:transition spd="med">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4">
            <a:extLst>
              <a:ext uri="{FF2B5EF4-FFF2-40B4-BE49-F238E27FC236}">
                <a16:creationId xmlns:a16="http://schemas.microsoft.com/office/drawing/2014/main" id="{E0895087-7A87-1BC3-13D3-086B23533382}"/>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460CFF-3937-4B96-BBDD-B4AE05A93AF4}" type="slidenum">
              <a:rPr lang="de-DE" altLang="en-US">
                <a:solidFill>
                  <a:schemeClr val="bg1"/>
                </a:solidFill>
              </a:rPr>
              <a:pPr/>
              <a:t>34</a:t>
            </a:fld>
            <a:endParaRPr lang="de-DE" altLang="en-US">
              <a:solidFill>
                <a:schemeClr val="bg1"/>
              </a:solidFill>
            </a:endParaRPr>
          </a:p>
        </p:txBody>
      </p:sp>
      <p:sp>
        <p:nvSpPr>
          <p:cNvPr id="35843" name="Rectangle 2">
            <a:extLst>
              <a:ext uri="{FF2B5EF4-FFF2-40B4-BE49-F238E27FC236}">
                <a16:creationId xmlns:a16="http://schemas.microsoft.com/office/drawing/2014/main" id="{67358FFA-6F02-7D4A-7AEC-40FB8611D37B}"/>
              </a:ext>
            </a:extLst>
          </p:cNvPr>
          <p:cNvSpPr>
            <a:spLocks noGrp="1" noChangeArrowheads="1"/>
          </p:cNvSpPr>
          <p:nvPr>
            <p:ph type="title"/>
          </p:nvPr>
        </p:nvSpPr>
        <p:spPr/>
        <p:txBody>
          <a:bodyPr/>
          <a:lstStyle/>
          <a:p>
            <a:r>
              <a:rPr lang="en-US" err="1"/>
              <a:t>Komponenta</a:t>
            </a:r>
            <a:r>
              <a:rPr lang="en-US"/>
              <a:t> za stimulus za cache DUV</a:t>
            </a:r>
          </a:p>
        </p:txBody>
      </p:sp>
      <p:sp>
        <p:nvSpPr>
          <p:cNvPr id="35844" name="Rectangle 4">
            <a:extLst>
              <a:ext uri="{FF2B5EF4-FFF2-40B4-BE49-F238E27FC236}">
                <a16:creationId xmlns:a16="http://schemas.microsoft.com/office/drawing/2014/main" id="{FF3E32F0-ACEC-7A6A-1308-4A21E4E918CE}"/>
              </a:ext>
            </a:extLst>
          </p:cNvPr>
          <p:cNvSpPr>
            <a:spLocks noGrp="1" noChangeArrowheads="1"/>
          </p:cNvSpPr>
          <p:nvPr>
            <p:ph type="body" sz="half" idx="1"/>
          </p:nvPr>
        </p:nvSpPr>
        <p:spPr/>
        <p:txBody>
          <a:bodyPr/>
          <a:lstStyle/>
          <a:p>
            <a:r>
              <a:rPr lang="en-US" altLang="en-US" sz="1400" dirty="0" err="1"/>
              <a:t>Entitet</a:t>
            </a:r>
            <a:r>
              <a:rPr lang="en-US" altLang="en-US" sz="1400" dirty="0"/>
              <a:t> stim </a:t>
            </a:r>
            <a:r>
              <a:rPr lang="en-US" altLang="en-US" sz="1400" dirty="0" err="1"/>
              <a:t>instancira</a:t>
            </a:r>
            <a:r>
              <a:rPr lang="en-US" altLang="en-US" sz="1400" dirty="0"/>
              <a:t> </a:t>
            </a:r>
            <a:r>
              <a:rPr lang="en-US" altLang="en-US" sz="1400" dirty="0" err="1"/>
              <a:t>komponentu</a:t>
            </a:r>
            <a:r>
              <a:rPr lang="en-US" altLang="en-US" sz="1400" dirty="0"/>
              <a:t> </a:t>
            </a:r>
            <a:r>
              <a:rPr lang="en-US" altLang="en-US" sz="1400" dirty="0" err="1"/>
              <a:t>generatora</a:t>
            </a:r>
            <a:r>
              <a:rPr lang="en-US" altLang="en-US" sz="1400" dirty="0"/>
              <a:t> </a:t>
            </a:r>
            <a:r>
              <a:rPr lang="en-US" altLang="en-US" sz="1400" dirty="0" err="1"/>
              <a:t>unutar</a:t>
            </a:r>
            <a:r>
              <a:rPr lang="en-US" altLang="en-US" sz="1400" dirty="0"/>
              <a:t> </a:t>
            </a:r>
            <a:r>
              <a:rPr lang="en-US" altLang="en-US" sz="1400" dirty="0" err="1"/>
              <a:t>komponente</a:t>
            </a:r>
            <a:r>
              <a:rPr lang="en-US" altLang="en-US" sz="1400" dirty="0"/>
              <a:t> za stimulus</a:t>
            </a:r>
            <a:endParaRPr lang="en-US" dirty="0"/>
          </a:p>
          <a:p>
            <a:endParaRPr lang="en-US" altLang="en-US" sz="1400"/>
          </a:p>
          <a:p>
            <a:r>
              <a:rPr lang="en-US" sz="1400" dirty="0" err="1"/>
              <a:t>Proces</a:t>
            </a:r>
            <a:r>
              <a:rPr lang="en-US" sz="1400" dirty="0"/>
              <a:t> </a:t>
            </a:r>
            <a:r>
              <a:rPr lang="en-US" sz="1400" dirty="0" err="1"/>
              <a:t>protocol_component</a:t>
            </a:r>
            <a:r>
              <a:rPr lang="en-US" sz="1400" dirty="0"/>
              <a:t> </a:t>
            </a:r>
            <a:r>
              <a:rPr lang="en-US" sz="1400" dirty="0" err="1"/>
              <a:t>unutar</a:t>
            </a:r>
            <a:r>
              <a:rPr lang="en-US" sz="1400" dirty="0"/>
              <a:t> </a:t>
            </a:r>
            <a:r>
              <a:rPr lang="en-US" sz="1400" dirty="0" err="1"/>
              <a:t>entiteta</a:t>
            </a:r>
            <a:r>
              <a:rPr lang="en-US" sz="1400" dirty="0"/>
              <a:t> stim </a:t>
            </a:r>
            <a:r>
              <a:rPr lang="en-US" sz="1400" dirty="0" err="1"/>
              <a:t>implementira</a:t>
            </a:r>
            <a:r>
              <a:rPr lang="en-US" sz="1400" dirty="0"/>
              <a:t> </a:t>
            </a:r>
            <a:r>
              <a:rPr lang="en-US" sz="1400" dirty="0" err="1"/>
              <a:t>protokolnu</a:t>
            </a:r>
            <a:r>
              <a:rPr lang="en-US" sz="1400" dirty="0"/>
              <a:t> </a:t>
            </a:r>
            <a:r>
              <a:rPr lang="en-US" sz="1400" dirty="0" err="1"/>
              <a:t>komponentu</a:t>
            </a:r>
            <a:endParaRPr lang="en-US" dirty="0" err="1"/>
          </a:p>
          <a:p>
            <a:endParaRPr lang="en-US" sz="1400"/>
          </a:p>
          <a:p>
            <a:r>
              <a:rPr lang="en-US" sz="1400" dirty="0" err="1"/>
              <a:t>Ovaj</a:t>
            </a:r>
            <a:r>
              <a:rPr lang="en-US" sz="1400" dirty="0"/>
              <a:t> </a:t>
            </a:r>
            <a:r>
              <a:rPr lang="en-US" sz="1400" dirty="0" err="1"/>
              <a:t>proces</a:t>
            </a:r>
            <a:r>
              <a:rPr lang="en-US" sz="1400" dirty="0"/>
              <a:t> </a:t>
            </a:r>
            <a:r>
              <a:rPr lang="en-US" sz="1400" dirty="0" err="1"/>
              <a:t>preuzima</a:t>
            </a:r>
            <a:r>
              <a:rPr lang="en-US" sz="1400" dirty="0"/>
              <a:t> </a:t>
            </a:r>
            <a:r>
              <a:rPr lang="en-US" sz="1400" dirty="0" err="1"/>
              <a:t>testni</a:t>
            </a:r>
            <a:r>
              <a:rPr lang="en-US" sz="1400" dirty="0"/>
              <a:t> </a:t>
            </a:r>
            <a:r>
              <a:rPr lang="en-US" sz="1400" dirty="0" err="1"/>
              <a:t>obrazac</a:t>
            </a:r>
            <a:r>
              <a:rPr lang="en-US" sz="1400" dirty="0"/>
              <a:t> </a:t>
            </a:r>
            <a:r>
              <a:rPr lang="en-US" sz="1400" dirty="0" err="1"/>
              <a:t>ili</a:t>
            </a:r>
            <a:r>
              <a:rPr lang="en-US" sz="1400" dirty="0"/>
              <a:t> </a:t>
            </a:r>
            <a:r>
              <a:rPr lang="en-US" sz="1400" dirty="0" err="1"/>
              <a:t>komandu</a:t>
            </a:r>
            <a:r>
              <a:rPr lang="en-US" sz="1400" dirty="0"/>
              <a:t> </a:t>
            </a:r>
            <a:r>
              <a:rPr lang="en-US" sz="1400" dirty="0" err="1"/>
              <a:t>koju</a:t>
            </a:r>
            <a:r>
              <a:rPr lang="en-US" sz="1400" dirty="0"/>
              <a:t> je </a:t>
            </a:r>
            <a:r>
              <a:rPr lang="en-US" sz="1400" dirty="0" err="1"/>
              <a:t>isporučio</a:t>
            </a:r>
            <a:r>
              <a:rPr lang="en-US" sz="1400" dirty="0"/>
              <a:t> generator </a:t>
            </a:r>
            <a:r>
              <a:rPr lang="en-US" sz="1400" dirty="0" err="1"/>
              <a:t>i</a:t>
            </a:r>
            <a:r>
              <a:rPr lang="en-US" sz="1400" dirty="0"/>
              <a:t> </a:t>
            </a:r>
            <a:r>
              <a:rPr lang="en-US" sz="1400" dirty="0" err="1"/>
              <a:t>primenjuje</a:t>
            </a:r>
            <a:r>
              <a:rPr lang="en-US" sz="1400" dirty="0"/>
              <a:t> je </a:t>
            </a:r>
            <a:r>
              <a:rPr lang="en-US" sz="1400" dirty="0" err="1"/>
              <a:t>na</a:t>
            </a:r>
            <a:r>
              <a:rPr lang="en-US" sz="1400" dirty="0"/>
              <a:t> </a:t>
            </a:r>
            <a:r>
              <a:rPr lang="en-US" sz="1400" dirty="0" err="1"/>
              <a:t>izlaz</a:t>
            </a:r>
            <a:r>
              <a:rPr lang="en-US" sz="1400" dirty="0"/>
              <a:t> </a:t>
            </a:r>
            <a:r>
              <a:rPr lang="en-US" sz="1400" dirty="0" err="1"/>
              <a:t>komponente</a:t>
            </a:r>
            <a:r>
              <a:rPr lang="en-US" sz="1400" dirty="0"/>
              <a:t> za stimulus, </a:t>
            </a:r>
            <a:r>
              <a:rPr lang="en-US" sz="1400" dirty="0" err="1"/>
              <a:t>poštujući</a:t>
            </a:r>
            <a:r>
              <a:rPr lang="en-US" sz="1400" dirty="0"/>
              <a:t> </a:t>
            </a:r>
            <a:r>
              <a:rPr lang="en-US" sz="1400" dirty="0" err="1"/>
              <a:t>pritom</a:t>
            </a:r>
            <a:r>
              <a:rPr lang="en-US" sz="1400" dirty="0"/>
              <a:t> </a:t>
            </a:r>
            <a:r>
              <a:rPr lang="en-US" sz="1400" dirty="0" err="1"/>
              <a:t>dva</a:t>
            </a:r>
            <a:r>
              <a:rPr lang="en-US" sz="1400" dirty="0"/>
              <a:t> </a:t>
            </a:r>
            <a:r>
              <a:rPr lang="en-US" sz="1400" dirty="0" err="1"/>
              <a:t>taktna</a:t>
            </a:r>
            <a:r>
              <a:rPr lang="en-US" sz="1400" dirty="0"/>
              <a:t> </a:t>
            </a:r>
            <a:r>
              <a:rPr lang="en-US" sz="1400" dirty="0" err="1"/>
              <a:t>ciklusa</a:t>
            </a:r>
            <a:r>
              <a:rPr lang="en-US" sz="1400" dirty="0"/>
              <a:t> </a:t>
            </a:r>
            <a:r>
              <a:rPr lang="en-US" sz="1400" dirty="0" err="1"/>
              <a:t>koja</a:t>
            </a:r>
            <a:r>
              <a:rPr lang="en-US" sz="1400" dirty="0"/>
              <a:t> </a:t>
            </a:r>
            <a:r>
              <a:rPr lang="en-US" sz="1400" dirty="0" err="1"/>
              <a:t>zahteva</a:t>
            </a:r>
            <a:r>
              <a:rPr lang="en-US" sz="1400" dirty="0"/>
              <a:t> </a:t>
            </a:r>
            <a:r>
              <a:rPr lang="en-US" sz="1400" dirty="0" err="1"/>
              <a:t>ulazni</a:t>
            </a:r>
            <a:r>
              <a:rPr lang="en-US" sz="1400" dirty="0"/>
              <a:t> </a:t>
            </a:r>
            <a:r>
              <a:rPr lang="en-US" sz="1400" dirty="0" err="1"/>
              <a:t>protokol</a:t>
            </a:r>
            <a:r>
              <a:rPr lang="en-US" sz="1400" dirty="0"/>
              <a:t> za cache DUV</a:t>
            </a:r>
            <a:endParaRPr lang="en-US" dirty="0"/>
          </a:p>
          <a:p>
            <a:endParaRPr lang="en-US" sz="1400"/>
          </a:p>
          <a:p>
            <a:r>
              <a:rPr lang="en-US" sz="1400" dirty="0"/>
              <a:t>Primer </a:t>
            </a:r>
            <a:r>
              <a:rPr lang="en-US" sz="1400" dirty="0" err="1"/>
              <a:t>koda</a:t>
            </a:r>
            <a:r>
              <a:rPr lang="en-US" sz="1400" dirty="0"/>
              <a:t> </a:t>
            </a:r>
            <a:r>
              <a:rPr lang="en-US" sz="1400" dirty="0" err="1"/>
              <a:t>prikazan</a:t>
            </a:r>
            <a:r>
              <a:rPr lang="en-US" sz="1400" dirty="0"/>
              <a:t> </a:t>
            </a:r>
            <a:r>
              <a:rPr lang="en-US" sz="1400" dirty="0" err="1"/>
              <a:t>na</a:t>
            </a:r>
            <a:r>
              <a:rPr lang="en-US" sz="1400" dirty="0"/>
              <a:t> </a:t>
            </a:r>
            <a:r>
              <a:rPr lang="en-US" sz="1400" dirty="0" err="1"/>
              <a:t>prethodna</a:t>
            </a:r>
            <a:r>
              <a:rPr lang="en-US" sz="1400" dirty="0"/>
              <a:t> tri </a:t>
            </a:r>
            <a:r>
              <a:rPr lang="en-US" sz="1400" dirty="0" err="1"/>
              <a:t>slajda</a:t>
            </a:r>
            <a:r>
              <a:rPr lang="en-US" sz="1400" dirty="0"/>
              <a:t> </a:t>
            </a:r>
            <a:r>
              <a:rPr lang="en-US" sz="1400" dirty="0" err="1"/>
              <a:t>ilustruje</a:t>
            </a:r>
            <a:r>
              <a:rPr lang="en-US" sz="1400" dirty="0"/>
              <a:t> </a:t>
            </a:r>
            <a:r>
              <a:rPr lang="en-US" sz="1400" dirty="0" err="1"/>
              <a:t>samo</a:t>
            </a:r>
            <a:r>
              <a:rPr lang="en-US" sz="1400" dirty="0"/>
              <a:t> </a:t>
            </a:r>
            <a:r>
              <a:rPr lang="en-US" sz="1400" dirty="0" err="1"/>
              <a:t>osnovni</a:t>
            </a:r>
            <a:r>
              <a:rPr lang="en-US" sz="1400" dirty="0"/>
              <a:t> </a:t>
            </a:r>
            <a:r>
              <a:rPr lang="en-US" sz="1400" dirty="0" err="1"/>
              <a:t>skelet</a:t>
            </a:r>
            <a:r>
              <a:rPr lang="en-US" sz="1400" dirty="0"/>
              <a:t> </a:t>
            </a:r>
            <a:r>
              <a:rPr lang="en-US" sz="1400" dirty="0" err="1"/>
              <a:t>stvarne</a:t>
            </a:r>
            <a:r>
              <a:rPr lang="en-US" sz="1400" dirty="0"/>
              <a:t> </a:t>
            </a:r>
            <a:r>
              <a:rPr lang="en-US" sz="1400" dirty="0" err="1"/>
              <a:t>komponente</a:t>
            </a:r>
            <a:r>
              <a:rPr lang="en-US" sz="1400" dirty="0"/>
              <a:t> za stimulus </a:t>
            </a:r>
            <a:r>
              <a:rPr lang="en-US" sz="1400" dirty="0" err="1"/>
              <a:t>unutar</a:t>
            </a:r>
            <a:r>
              <a:rPr lang="en-US" sz="1400" dirty="0"/>
              <a:t> </a:t>
            </a:r>
            <a:r>
              <a:rPr lang="en-US" sz="1400" dirty="0" err="1"/>
              <a:t>testnog</a:t>
            </a:r>
            <a:r>
              <a:rPr lang="en-US" sz="1400" dirty="0"/>
              <a:t> </a:t>
            </a:r>
            <a:r>
              <a:rPr lang="en-US" sz="1400" dirty="0" err="1"/>
              <a:t>okruženja</a:t>
            </a:r>
            <a:endParaRPr lang="en-US" dirty="0" err="1"/>
          </a:p>
          <a:p>
            <a:endParaRPr lang="en-US" sz="1400"/>
          </a:p>
          <a:p>
            <a:r>
              <a:rPr lang="en-US" sz="1400" dirty="0" err="1"/>
              <a:t>Nakon</a:t>
            </a:r>
            <a:r>
              <a:rPr lang="en-US" sz="1400" dirty="0"/>
              <a:t> Verilog </a:t>
            </a:r>
            <a:r>
              <a:rPr lang="en-US" sz="1400" dirty="0" err="1"/>
              <a:t>primera</a:t>
            </a:r>
            <a:r>
              <a:rPr lang="en-US" sz="1400" dirty="0"/>
              <a:t>, </a:t>
            </a:r>
            <a:r>
              <a:rPr lang="en-US" sz="1400" dirty="0" err="1"/>
              <a:t>prikazaćemo</a:t>
            </a:r>
            <a:r>
              <a:rPr lang="en-US" sz="1400" dirty="0"/>
              <a:t> </a:t>
            </a:r>
            <a:r>
              <a:rPr lang="en-US" sz="1400" dirty="0" err="1"/>
              <a:t>i</a:t>
            </a:r>
            <a:r>
              <a:rPr lang="en-US" sz="1400" dirty="0"/>
              <a:t> </a:t>
            </a:r>
            <a:r>
              <a:rPr lang="en-US" sz="1400" dirty="0" err="1"/>
              <a:t>opise</a:t>
            </a:r>
            <a:r>
              <a:rPr lang="en-US" sz="1400" dirty="0"/>
              <a:t> </a:t>
            </a:r>
            <a:r>
              <a:rPr lang="en-US" sz="1400" dirty="0" err="1"/>
              <a:t>dodatnih</a:t>
            </a:r>
            <a:r>
              <a:rPr lang="en-US" sz="1400" dirty="0"/>
              <a:t> </a:t>
            </a:r>
            <a:r>
              <a:rPr lang="en-US" sz="1400" dirty="0" err="1"/>
              <a:t>faktora</a:t>
            </a:r>
            <a:r>
              <a:rPr lang="en-US" sz="1400" dirty="0"/>
              <a:t> </a:t>
            </a:r>
            <a:r>
              <a:rPr lang="en-US" sz="1400" dirty="0" err="1"/>
              <a:t>koje</a:t>
            </a:r>
            <a:r>
              <a:rPr lang="en-US" sz="1400" dirty="0"/>
              <a:t> bi </a:t>
            </a:r>
            <a:r>
              <a:rPr lang="en-US" sz="1400" dirty="0" err="1"/>
              <a:t>verifikacioni</a:t>
            </a:r>
            <a:r>
              <a:rPr lang="en-US" sz="1400" dirty="0"/>
              <a:t> </a:t>
            </a:r>
            <a:r>
              <a:rPr lang="en-US" sz="1400" dirty="0" err="1"/>
              <a:t>inženjer</a:t>
            </a:r>
            <a:r>
              <a:rPr lang="en-US" sz="1400" dirty="0"/>
              <a:t> </a:t>
            </a:r>
            <a:r>
              <a:rPr lang="en-US" sz="1400" dirty="0" err="1"/>
              <a:t>uključio</a:t>
            </a:r>
            <a:r>
              <a:rPr lang="en-US" sz="1400" dirty="0"/>
              <a:t> </a:t>
            </a:r>
            <a:r>
              <a:rPr lang="en-US" sz="1400" dirty="0" err="1"/>
              <a:t>kako</a:t>
            </a:r>
            <a:r>
              <a:rPr lang="en-US" sz="1400" dirty="0"/>
              <a:t> bi </a:t>
            </a:r>
            <a:r>
              <a:rPr lang="en-US" sz="1400" dirty="0" err="1"/>
              <a:t>ovaj</a:t>
            </a:r>
            <a:r>
              <a:rPr lang="en-US" sz="1400" dirty="0"/>
              <a:t> primer </a:t>
            </a:r>
            <a:r>
              <a:rPr lang="en-US" sz="1400" dirty="0" err="1"/>
              <a:t>učinio</a:t>
            </a:r>
            <a:r>
              <a:rPr lang="en-US" sz="1400" dirty="0"/>
              <a:t> </a:t>
            </a:r>
            <a:r>
              <a:rPr lang="en-US" sz="1400" dirty="0" err="1"/>
              <a:t>robusnim</a:t>
            </a:r>
            <a:r>
              <a:rPr lang="en-US" sz="1400" dirty="0"/>
              <a:t> </a:t>
            </a:r>
            <a:r>
              <a:rPr lang="en-US" sz="1400" dirty="0" err="1"/>
              <a:t>i</a:t>
            </a:r>
            <a:r>
              <a:rPr lang="en-US" sz="1400" dirty="0"/>
              <a:t> </a:t>
            </a:r>
            <a:r>
              <a:rPr lang="en-US" sz="1400" dirty="0" err="1"/>
              <a:t>primenljivim</a:t>
            </a:r>
            <a:r>
              <a:rPr lang="en-US" sz="1400" dirty="0"/>
              <a:t> u </a:t>
            </a:r>
            <a:r>
              <a:rPr lang="en-US" sz="1400" dirty="0" err="1"/>
              <a:t>realnom</a:t>
            </a:r>
            <a:r>
              <a:rPr lang="en-US" sz="1400" dirty="0"/>
              <a:t> </a:t>
            </a:r>
            <a:r>
              <a:rPr lang="en-US" sz="1400" dirty="0" err="1"/>
              <a:t>proizvodnom</a:t>
            </a:r>
            <a:r>
              <a:rPr lang="en-US" sz="1400" dirty="0"/>
              <a:t> </a:t>
            </a:r>
            <a:r>
              <a:rPr lang="en-US" sz="1400" dirty="0" err="1"/>
              <a:t>okruženju</a:t>
            </a:r>
            <a:endParaRPr lang="en-US" dirty="0" err="1">
              <a:cs typeface="Arial"/>
            </a:endParaRPr>
          </a:p>
          <a:p>
            <a:endParaRPr lang="en-US" altLang="en-US" sz="1400">
              <a:cs typeface="Arial"/>
            </a:endParaRPr>
          </a:p>
        </p:txBody>
      </p:sp>
      <p:sp>
        <p:nvSpPr>
          <p:cNvPr id="35845" name="Rectangle 5">
            <a:extLst>
              <a:ext uri="{FF2B5EF4-FFF2-40B4-BE49-F238E27FC236}">
                <a16:creationId xmlns:a16="http://schemas.microsoft.com/office/drawing/2014/main" id="{7D897096-F5BF-706C-4258-B8C0990A0314}"/>
              </a:ext>
            </a:extLst>
          </p:cNvPr>
          <p:cNvSpPr>
            <a:spLocks noGrp="1" noChangeArrowheads="1"/>
          </p:cNvSpPr>
          <p:nvPr>
            <p:ph type="body" sz="half" idx="2"/>
          </p:nvPr>
        </p:nvSpPr>
        <p:spPr/>
        <p:txBody>
          <a:bodyPr/>
          <a:lstStyle/>
          <a:p>
            <a:pPr eaLnBrk="1" hangingPunct="1">
              <a:lnSpc>
                <a:spcPct val="75000"/>
              </a:lnSpc>
              <a:buFont typeface="Wingdings" panose="05000000000000000000" pitchFamily="2" charset="2"/>
              <a:buNone/>
            </a:pPr>
            <a:r>
              <a:rPr lang="en-US" altLang="en-US" sz="800" b="1"/>
              <a:t>entity</a:t>
            </a:r>
            <a:r>
              <a:rPr lang="en-US" altLang="en-US" sz="800"/>
              <a:t> stim</a:t>
            </a:r>
          </a:p>
          <a:p>
            <a:pPr eaLnBrk="1" hangingPunct="1">
              <a:lnSpc>
                <a:spcPct val="75000"/>
              </a:lnSpc>
              <a:buFont typeface="Wingdings" panose="05000000000000000000" pitchFamily="2" charset="2"/>
              <a:buNone/>
            </a:pPr>
            <a:r>
              <a:rPr lang="en-US" altLang="en-US" sz="800"/>
              <a:t>    </a:t>
            </a:r>
            <a:r>
              <a:rPr lang="en-US" altLang="en-US" sz="800" b="1"/>
              <a:t>port</a:t>
            </a:r>
            <a:r>
              <a:rPr lang="en-US" altLang="en-US" sz="800"/>
              <a:t> (clk: </a:t>
            </a:r>
            <a:r>
              <a:rPr lang="en-US" altLang="en-US" sz="800" b="1"/>
              <a:t>in</a:t>
            </a:r>
            <a:r>
              <a:rPr lang="en-US" altLang="en-US" sz="800"/>
              <a:t> std_logic;</a:t>
            </a:r>
          </a:p>
          <a:p>
            <a:pPr eaLnBrk="1" hangingPunct="1">
              <a:lnSpc>
                <a:spcPct val="75000"/>
              </a:lnSpc>
              <a:buFont typeface="Wingdings" panose="05000000000000000000" pitchFamily="2" charset="2"/>
              <a:buNone/>
            </a:pPr>
            <a:r>
              <a:rPr lang="en-US" altLang="en-US" sz="800"/>
              <a:t>    	      cmd_vld_o: </a:t>
            </a:r>
            <a:r>
              <a:rPr lang="en-US" altLang="en-US" sz="800" b="1"/>
              <a:t>out</a:t>
            </a:r>
            <a:r>
              <a:rPr lang="en-US" altLang="en-US" sz="800"/>
              <a:t> std_logic;</a:t>
            </a:r>
          </a:p>
          <a:p>
            <a:pPr eaLnBrk="1" hangingPunct="1">
              <a:lnSpc>
                <a:spcPct val="75000"/>
              </a:lnSpc>
              <a:buFont typeface="Wingdings" panose="05000000000000000000" pitchFamily="2" charset="2"/>
              <a:buNone/>
            </a:pPr>
            <a:r>
              <a:rPr lang="en-US" altLang="en-US" sz="800"/>
              <a:t>    	      cmd_o: </a:t>
            </a:r>
            <a:r>
              <a:rPr lang="en-US" altLang="en-US" sz="800" b="1"/>
              <a:t>out</a:t>
            </a:r>
            <a:r>
              <a:rPr lang="en-US" altLang="en-US" sz="800"/>
              <a:t> std_logic_vector(3 </a:t>
            </a:r>
            <a:r>
              <a:rPr lang="en-US" altLang="en-US" sz="800" b="1"/>
              <a:t>downto</a:t>
            </a:r>
            <a:r>
              <a:rPr lang="en-US" altLang="en-US" sz="800"/>
              <a:t> 0);</a:t>
            </a:r>
          </a:p>
          <a:p>
            <a:pPr eaLnBrk="1" hangingPunct="1">
              <a:lnSpc>
                <a:spcPct val="75000"/>
              </a:lnSpc>
              <a:buFont typeface="Wingdings" panose="05000000000000000000" pitchFamily="2" charset="2"/>
              <a:buNone/>
            </a:pPr>
            <a:r>
              <a:rPr lang="en-US" altLang="en-US" sz="800"/>
              <a:t>    	      data_in_o: </a:t>
            </a:r>
            <a:r>
              <a:rPr lang="en-US" altLang="en-US" sz="800" b="1"/>
              <a:t>out</a:t>
            </a:r>
            <a:r>
              <a:rPr lang="en-US" altLang="en-US" sz="800"/>
              <a:t> std_logic_vector(63 </a:t>
            </a:r>
            <a:r>
              <a:rPr lang="en-US" altLang="en-US" sz="800" b="1"/>
              <a:t>downto</a:t>
            </a:r>
            <a:r>
              <a:rPr lang="en-US" altLang="en-US" sz="800"/>
              <a:t> 0);</a:t>
            </a:r>
          </a:p>
          <a:p>
            <a:pPr eaLnBrk="1" hangingPunct="1">
              <a:lnSpc>
                <a:spcPct val="75000"/>
              </a:lnSpc>
              <a:buFont typeface="Wingdings" panose="05000000000000000000" pitchFamily="2" charset="2"/>
              <a:buNone/>
            </a:pPr>
            <a:r>
              <a:rPr lang="en-US" altLang="en-US" sz="800"/>
              <a:t>    	      cmd_addr_o: </a:t>
            </a:r>
            <a:r>
              <a:rPr lang="en-US" altLang="en-US" sz="800" b="1"/>
              <a:t>out</a:t>
            </a:r>
            <a:r>
              <a:rPr lang="en-US" altLang="en-US" sz="800"/>
              <a:t> std_logic_vector(31 </a:t>
            </a:r>
            <a:r>
              <a:rPr lang="en-US" altLang="en-US" sz="800" b="1"/>
              <a:t>downto</a:t>
            </a:r>
            <a:r>
              <a:rPr lang="en-US" altLang="en-US" sz="800"/>
              <a:t> 0);</a:t>
            </a:r>
          </a:p>
          <a:p>
            <a:pPr eaLnBrk="1" hangingPunct="1">
              <a:lnSpc>
                <a:spcPct val="75000"/>
              </a:lnSpc>
              <a:buFont typeface="Wingdings" panose="05000000000000000000" pitchFamily="2" charset="2"/>
              <a:buNone/>
            </a:pPr>
            <a:r>
              <a:rPr lang="en-US" altLang="en-US" sz="800"/>
              <a:t>    	      cmd_tag_in_o: </a:t>
            </a:r>
            <a:r>
              <a:rPr lang="en-US" altLang="en-US" sz="800" b="1"/>
              <a:t>out</a:t>
            </a:r>
            <a:r>
              <a:rPr lang="en-US" altLang="en-US" sz="800"/>
              <a:t> std_logic_vector(7 </a:t>
            </a:r>
            <a:r>
              <a:rPr lang="en-US" altLang="en-US" sz="800" b="1"/>
              <a:t>downto</a:t>
            </a:r>
            <a:r>
              <a:rPr lang="en-US" altLang="en-US" sz="800"/>
              <a:t> 0));</a:t>
            </a:r>
          </a:p>
          <a:p>
            <a:pPr eaLnBrk="1" hangingPunct="1">
              <a:lnSpc>
                <a:spcPct val="75000"/>
              </a:lnSpc>
              <a:buFont typeface="Wingdings" panose="05000000000000000000" pitchFamily="2" charset="2"/>
              <a:buNone/>
            </a:pPr>
            <a:r>
              <a:rPr lang="en-US" altLang="en-US" sz="800" b="1"/>
              <a:t>end</a:t>
            </a:r>
            <a:r>
              <a:rPr lang="en-US" altLang="en-US" sz="800"/>
              <a:t> </a:t>
            </a:r>
            <a:r>
              <a:rPr lang="en-US" altLang="en-US" sz="800" b="1"/>
              <a:t>entity</a:t>
            </a:r>
            <a:r>
              <a:rPr lang="en-US" altLang="en-US" sz="800"/>
              <a:t> stim;</a:t>
            </a:r>
          </a:p>
          <a:p>
            <a:pPr eaLnBrk="1" hangingPunct="1">
              <a:lnSpc>
                <a:spcPct val="75000"/>
              </a:lnSpc>
              <a:buFont typeface="Wingdings" panose="05000000000000000000" pitchFamily="2" charset="2"/>
              <a:buNone/>
            </a:pPr>
            <a:r>
              <a:rPr lang="en-US" altLang="en-US" sz="800" b="1"/>
              <a:t>architecture</a:t>
            </a:r>
            <a:r>
              <a:rPr lang="en-US" altLang="en-US" sz="800"/>
              <a:t> beh </a:t>
            </a:r>
            <a:r>
              <a:rPr lang="en-US" altLang="en-US" sz="800" b="1"/>
              <a:t>of</a:t>
            </a:r>
            <a:r>
              <a:rPr lang="en-US" altLang="en-US" sz="800"/>
              <a:t> stim </a:t>
            </a:r>
            <a:r>
              <a:rPr lang="en-US" altLang="en-US" sz="800" b="1"/>
              <a:t>is</a:t>
            </a:r>
          </a:p>
          <a:p>
            <a:pPr eaLnBrk="1" hangingPunct="1">
              <a:lnSpc>
                <a:spcPct val="75000"/>
              </a:lnSpc>
              <a:buFont typeface="Wingdings" panose="05000000000000000000" pitchFamily="2" charset="2"/>
              <a:buNone/>
            </a:pPr>
            <a:r>
              <a:rPr lang="en-US" altLang="en-US" sz="800"/>
              <a:t>    </a:t>
            </a:r>
            <a:r>
              <a:rPr lang="en-US" altLang="en-US" sz="800" b="1"/>
              <a:t>signal</a:t>
            </a:r>
            <a:r>
              <a:rPr lang="en-US" altLang="en-US" sz="800"/>
              <a:t> n_cmd_s: std_logic_vector(3 </a:t>
            </a:r>
            <a:r>
              <a:rPr lang="en-US" altLang="en-US" sz="800" b="1"/>
              <a:t>downto</a:t>
            </a:r>
            <a:r>
              <a:rPr lang="en-US" altLang="en-US" sz="800"/>
              <a:t> 0) := (</a:t>
            </a:r>
            <a:r>
              <a:rPr lang="en-US" altLang="en-US" sz="800" b="1"/>
              <a:t>others</a:t>
            </a:r>
            <a:r>
              <a:rPr lang="en-US" altLang="en-US" sz="800"/>
              <a:t> =&gt; '0');</a:t>
            </a:r>
          </a:p>
          <a:p>
            <a:pPr eaLnBrk="1" hangingPunct="1">
              <a:lnSpc>
                <a:spcPct val="75000"/>
              </a:lnSpc>
              <a:buFont typeface="Wingdings" panose="05000000000000000000" pitchFamily="2" charset="2"/>
              <a:buNone/>
            </a:pPr>
            <a:r>
              <a:rPr lang="en-US" altLang="en-US" sz="800"/>
              <a:t>    </a:t>
            </a:r>
            <a:r>
              <a:rPr lang="en-US" altLang="en-US" sz="800" b="1"/>
              <a:t>signal</a:t>
            </a:r>
            <a:r>
              <a:rPr lang="en-US" altLang="en-US" sz="800"/>
              <a:t> n_data_in_s: std_logic_vector(63 </a:t>
            </a:r>
            <a:r>
              <a:rPr lang="en-US" altLang="en-US" sz="800" b="1"/>
              <a:t>downto</a:t>
            </a:r>
            <a:r>
              <a:rPr lang="en-US" altLang="en-US" sz="800"/>
              <a:t> 0) := (</a:t>
            </a:r>
            <a:r>
              <a:rPr lang="en-US" altLang="en-US" sz="800" b="1"/>
              <a:t>others</a:t>
            </a:r>
            <a:r>
              <a:rPr lang="en-US" altLang="en-US" sz="800"/>
              <a:t> =&gt; '0');</a:t>
            </a:r>
          </a:p>
          <a:p>
            <a:pPr eaLnBrk="1" hangingPunct="1">
              <a:lnSpc>
                <a:spcPct val="75000"/>
              </a:lnSpc>
              <a:buFont typeface="Wingdings" panose="05000000000000000000" pitchFamily="2" charset="2"/>
              <a:buNone/>
            </a:pPr>
            <a:r>
              <a:rPr lang="en-US" altLang="en-US" sz="800"/>
              <a:t>    </a:t>
            </a:r>
            <a:r>
              <a:rPr lang="en-US" altLang="en-US" sz="800" b="1"/>
              <a:t>signal</a:t>
            </a:r>
            <a:r>
              <a:rPr lang="en-US" altLang="en-US" sz="800"/>
              <a:t> n_addr_s: std_logic_vector(31 </a:t>
            </a:r>
            <a:r>
              <a:rPr lang="en-US" altLang="en-US" sz="800" b="1"/>
              <a:t>downto</a:t>
            </a:r>
            <a:r>
              <a:rPr lang="en-US" altLang="en-US" sz="800"/>
              <a:t> 0) := (</a:t>
            </a:r>
            <a:r>
              <a:rPr lang="en-US" altLang="en-US" sz="800" b="1"/>
              <a:t>others</a:t>
            </a:r>
            <a:r>
              <a:rPr lang="en-US" altLang="en-US" sz="800"/>
              <a:t> =&gt; '0');</a:t>
            </a:r>
          </a:p>
          <a:p>
            <a:pPr eaLnBrk="1" hangingPunct="1">
              <a:lnSpc>
                <a:spcPct val="75000"/>
              </a:lnSpc>
              <a:buFont typeface="Wingdings" panose="05000000000000000000" pitchFamily="2" charset="2"/>
              <a:buNone/>
            </a:pPr>
            <a:r>
              <a:rPr lang="en-US" altLang="en-US" sz="800"/>
              <a:t>    </a:t>
            </a:r>
            <a:r>
              <a:rPr lang="en-US" altLang="en-US" sz="800" b="1"/>
              <a:t>signal</a:t>
            </a:r>
            <a:r>
              <a:rPr lang="en-US" altLang="en-US" sz="800"/>
              <a:t> n_tag_s: std_logic_vector(7 </a:t>
            </a:r>
            <a:r>
              <a:rPr lang="en-US" altLang="en-US" sz="800" b="1"/>
              <a:t>downto</a:t>
            </a:r>
            <a:r>
              <a:rPr lang="en-US" altLang="en-US" sz="800"/>
              <a:t> 0) := (</a:t>
            </a:r>
            <a:r>
              <a:rPr lang="en-US" altLang="en-US" sz="800" b="1"/>
              <a:t>others</a:t>
            </a:r>
            <a:r>
              <a:rPr lang="en-US" altLang="en-US" sz="800"/>
              <a:t> =&gt; '0');</a:t>
            </a:r>
          </a:p>
          <a:p>
            <a:pPr eaLnBrk="1" hangingPunct="1">
              <a:lnSpc>
                <a:spcPct val="75000"/>
              </a:lnSpc>
              <a:buFont typeface="Wingdings" panose="05000000000000000000" pitchFamily="2" charset="2"/>
              <a:buNone/>
            </a:pPr>
            <a:r>
              <a:rPr lang="en-US" altLang="en-US" sz="800"/>
              <a:t>    </a:t>
            </a:r>
            <a:r>
              <a:rPr lang="en-US" altLang="en-US" sz="800" b="1"/>
              <a:t>signal</a:t>
            </a:r>
            <a:r>
              <a:rPr lang="en-US" altLang="en-US" sz="800"/>
              <a:t> request_s: std_logic := '1';</a:t>
            </a:r>
          </a:p>
          <a:p>
            <a:pPr eaLnBrk="1" hangingPunct="1">
              <a:lnSpc>
                <a:spcPct val="75000"/>
              </a:lnSpc>
              <a:buFont typeface="Wingdings" panose="05000000000000000000" pitchFamily="2" charset="2"/>
              <a:buNone/>
            </a:pPr>
            <a:r>
              <a:rPr lang="en-US" altLang="en-US" sz="800" b="1"/>
              <a:t>begin</a:t>
            </a:r>
          </a:p>
          <a:p>
            <a:pPr eaLnBrk="1" hangingPunct="1">
              <a:lnSpc>
                <a:spcPct val="75000"/>
              </a:lnSpc>
              <a:buFont typeface="Wingdings" panose="05000000000000000000" pitchFamily="2" charset="2"/>
              <a:buNone/>
            </a:pPr>
            <a:r>
              <a:rPr lang="en-US" altLang="en-US" sz="800"/>
              <a:t>    gen: </a:t>
            </a:r>
            <a:r>
              <a:rPr lang="en-US" altLang="en-US" sz="800" b="1"/>
              <a:t>entity</a:t>
            </a:r>
            <a:r>
              <a:rPr lang="en-US" altLang="en-US" sz="800"/>
              <a:t> work.generator(beh) </a:t>
            </a:r>
          </a:p>
          <a:p>
            <a:pPr eaLnBrk="1" hangingPunct="1">
              <a:lnSpc>
                <a:spcPct val="75000"/>
              </a:lnSpc>
              <a:buFont typeface="Wingdings" panose="05000000000000000000" pitchFamily="2" charset="2"/>
              <a:buNone/>
            </a:pPr>
            <a:r>
              <a:rPr lang="en-US" altLang="en-US" sz="800"/>
              <a:t>        </a:t>
            </a:r>
            <a:r>
              <a:rPr lang="en-US" altLang="en-US" sz="800" b="1"/>
              <a:t>port</a:t>
            </a:r>
            <a:r>
              <a:rPr lang="en-US" altLang="en-US" sz="800"/>
              <a:t> </a:t>
            </a:r>
            <a:r>
              <a:rPr lang="en-US" altLang="en-US" sz="800" b="1"/>
              <a:t>m</a:t>
            </a:r>
            <a:r>
              <a:rPr lang="en-US" altLang="en-US" sz="800"/>
              <a:t>ap (clk =&gt; clk, request_i =&gt; request_s, cmd_o =&gt; n_cmd_s, </a:t>
            </a:r>
          </a:p>
          <a:p>
            <a:pPr eaLnBrk="1" hangingPunct="1">
              <a:lnSpc>
                <a:spcPct val="75000"/>
              </a:lnSpc>
              <a:buFont typeface="Wingdings" panose="05000000000000000000" pitchFamily="2" charset="2"/>
              <a:buNone/>
            </a:pPr>
            <a:r>
              <a:rPr lang="en-US" altLang="en-US" sz="800"/>
              <a:t>                         data_o =&gt; n_data_in_s, addr_o =&gt; n_addr_s, </a:t>
            </a:r>
          </a:p>
          <a:p>
            <a:pPr eaLnBrk="1" hangingPunct="1">
              <a:lnSpc>
                <a:spcPct val="75000"/>
              </a:lnSpc>
              <a:buFont typeface="Wingdings" panose="05000000000000000000" pitchFamily="2" charset="2"/>
              <a:buNone/>
            </a:pPr>
            <a:r>
              <a:rPr lang="en-US" altLang="en-US" sz="800"/>
              <a:t>                         tag_o =&gt; n_tag_s);</a:t>
            </a:r>
          </a:p>
          <a:p>
            <a:pPr eaLnBrk="1" hangingPunct="1">
              <a:lnSpc>
                <a:spcPct val="75000"/>
              </a:lnSpc>
              <a:buFont typeface="Wingdings" panose="05000000000000000000" pitchFamily="2" charset="2"/>
              <a:buNone/>
            </a:pPr>
            <a:r>
              <a:rPr lang="en-US" altLang="en-US" sz="800"/>
              <a:t>    protocol_component: </a:t>
            </a:r>
            <a:r>
              <a:rPr lang="en-US" altLang="en-US" sz="800" b="1"/>
              <a:t>process</a:t>
            </a:r>
          </a:p>
          <a:p>
            <a:pPr eaLnBrk="1" hangingPunct="1">
              <a:lnSpc>
                <a:spcPct val="75000"/>
              </a:lnSpc>
              <a:buFont typeface="Wingdings" panose="05000000000000000000" pitchFamily="2" charset="2"/>
              <a:buNone/>
            </a:pPr>
            <a:r>
              <a:rPr lang="en-US" altLang="en-US" sz="800"/>
              <a:t>    </a:t>
            </a:r>
            <a:r>
              <a:rPr lang="en-US" altLang="en-US" sz="800" b="1"/>
              <a:t>begin</a:t>
            </a:r>
          </a:p>
          <a:p>
            <a:pPr eaLnBrk="1" hangingPunct="1">
              <a:lnSpc>
                <a:spcPct val="75000"/>
              </a:lnSpc>
              <a:buFont typeface="Wingdings" panose="05000000000000000000" pitchFamily="2" charset="2"/>
              <a:buNone/>
            </a:pPr>
            <a:r>
              <a:rPr lang="en-US" altLang="en-US" sz="800"/>
              <a:t>        cmd_vld_o &lt;= '0';</a:t>
            </a:r>
          </a:p>
          <a:p>
            <a:pPr eaLnBrk="1" hangingPunct="1">
              <a:lnSpc>
                <a:spcPct val="75000"/>
              </a:lnSpc>
              <a:buFont typeface="Wingdings" panose="05000000000000000000" pitchFamily="2" charset="2"/>
              <a:buNone/>
            </a:pPr>
            <a:r>
              <a:rPr lang="en-US" altLang="en-US" sz="800"/>
              <a:t>        cmd_o &lt;= (</a:t>
            </a:r>
            <a:r>
              <a:rPr lang="en-US" altLang="en-US" sz="800" b="1"/>
              <a:t>others</a:t>
            </a:r>
            <a:r>
              <a:rPr lang="en-US" altLang="en-US" sz="800"/>
              <a:t> =&gt; '0');</a:t>
            </a:r>
          </a:p>
          <a:p>
            <a:pPr eaLnBrk="1" hangingPunct="1">
              <a:lnSpc>
                <a:spcPct val="75000"/>
              </a:lnSpc>
              <a:buFont typeface="Wingdings" panose="05000000000000000000" pitchFamily="2" charset="2"/>
              <a:buNone/>
            </a:pPr>
            <a:r>
              <a:rPr lang="en-US" altLang="en-US" sz="800"/>
              <a:t>        data_in_o &lt;= (</a:t>
            </a:r>
            <a:r>
              <a:rPr lang="en-US" altLang="en-US" sz="800" b="1"/>
              <a:t>others</a:t>
            </a:r>
            <a:r>
              <a:rPr lang="en-US" altLang="en-US" sz="800"/>
              <a:t> =&gt; '0');</a:t>
            </a:r>
          </a:p>
          <a:p>
            <a:pPr eaLnBrk="1" hangingPunct="1">
              <a:lnSpc>
                <a:spcPct val="75000"/>
              </a:lnSpc>
              <a:buFont typeface="Wingdings" panose="05000000000000000000" pitchFamily="2" charset="2"/>
              <a:buNone/>
            </a:pPr>
            <a:r>
              <a:rPr lang="en-US" altLang="en-US" sz="800"/>
              <a:t>        cmd_addr_o &lt;= (</a:t>
            </a:r>
            <a:r>
              <a:rPr lang="en-US" altLang="en-US" sz="800" b="1"/>
              <a:t>others</a:t>
            </a:r>
            <a:r>
              <a:rPr lang="en-US" altLang="en-US" sz="800"/>
              <a:t> =&gt; '0');</a:t>
            </a:r>
          </a:p>
          <a:p>
            <a:pPr eaLnBrk="1" hangingPunct="1">
              <a:lnSpc>
                <a:spcPct val="75000"/>
              </a:lnSpc>
              <a:buFont typeface="Wingdings" panose="05000000000000000000" pitchFamily="2" charset="2"/>
              <a:buNone/>
            </a:pPr>
            <a:r>
              <a:rPr lang="en-US" altLang="en-US" sz="800"/>
              <a:t>        cmd_tag_in_o &lt;= (</a:t>
            </a:r>
            <a:r>
              <a:rPr lang="en-US" altLang="en-US" sz="800" b="1"/>
              <a:t>others</a:t>
            </a:r>
            <a:r>
              <a:rPr lang="en-US" altLang="en-US" sz="800"/>
              <a:t> =&gt; '0');</a:t>
            </a:r>
          </a:p>
          <a:p>
            <a:pPr eaLnBrk="1" hangingPunct="1">
              <a:lnSpc>
                <a:spcPct val="75000"/>
              </a:lnSpc>
              <a:buFont typeface="Wingdings" panose="05000000000000000000" pitchFamily="2" charset="2"/>
              <a:buNone/>
            </a:pPr>
            <a:r>
              <a:rPr lang="en-US" altLang="en-US" sz="800"/>
              <a:t>        </a:t>
            </a:r>
            <a:r>
              <a:rPr lang="en-US" altLang="en-US" sz="800" b="1"/>
              <a:t>loop</a:t>
            </a:r>
          </a:p>
          <a:p>
            <a:pPr eaLnBrk="1" hangingPunct="1">
              <a:lnSpc>
                <a:spcPct val="75000"/>
              </a:lnSpc>
              <a:buFont typeface="Wingdings" panose="05000000000000000000" pitchFamily="2" charset="2"/>
              <a:buNone/>
            </a:pPr>
            <a:r>
              <a:rPr lang="en-US" altLang="en-US" sz="800"/>
              <a:t>            </a:t>
            </a:r>
            <a:r>
              <a:rPr lang="en-US" altLang="en-US" sz="800" b="1"/>
              <a:t>wait</a:t>
            </a:r>
            <a:r>
              <a:rPr lang="en-US" altLang="en-US" sz="800"/>
              <a:t> </a:t>
            </a:r>
            <a:r>
              <a:rPr lang="en-US" altLang="en-US" sz="800" b="1"/>
              <a:t>until</a:t>
            </a:r>
            <a:r>
              <a:rPr lang="en-US" altLang="en-US" sz="800"/>
              <a:t> rising_edge(clk);</a:t>
            </a:r>
          </a:p>
          <a:p>
            <a:pPr eaLnBrk="1" hangingPunct="1">
              <a:lnSpc>
                <a:spcPct val="75000"/>
              </a:lnSpc>
              <a:buFont typeface="Wingdings" panose="05000000000000000000" pitchFamily="2" charset="2"/>
              <a:buNone/>
            </a:pPr>
            <a:r>
              <a:rPr lang="en-US" altLang="en-US" sz="800"/>
              <a:t>            cmd_vld_o &lt;= '1';</a:t>
            </a:r>
          </a:p>
          <a:p>
            <a:pPr eaLnBrk="1" hangingPunct="1">
              <a:lnSpc>
                <a:spcPct val="75000"/>
              </a:lnSpc>
              <a:buFont typeface="Wingdings" panose="05000000000000000000" pitchFamily="2" charset="2"/>
              <a:buNone/>
            </a:pPr>
            <a:r>
              <a:rPr lang="en-US" altLang="en-US" sz="800"/>
              <a:t>            cmd_o &lt;= n_cmd_s;</a:t>
            </a:r>
          </a:p>
          <a:p>
            <a:pPr eaLnBrk="1" hangingPunct="1">
              <a:lnSpc>
                <a:spcPct val="75000"/>
              </a:lnSpc>
              <a:buFont typeface="Wingdings" panose="05000000000000000000" pitchFamily="2" charset="2"/>
              <a:buNone/>
            </a:pPr>
            <a:r>
              <a:rPr lang="en-US" altLang="en-US" sz="800"/>
              <a:t>            data_in_o &lt;= n_data_in_s(31 </a:t>
            </a:r>
            <a:r>
              <a:rPr lang="en-US" altLang="en-US" sz="800" b="1"/>
              <a:t>downto</a:t>
            </a:r>
            <a:r>
              <a:rPr lang="en-US" altLang="en-US" sz="800"/>
              <a:t> 0);</a:t>
            </a:r>
          </a:p>
          <a:p>
            <a:pPr eaLnBrk="1" hangingPunct="1">
              <a:lnSpc>
                <a:spcPct val="75000"/>
              </a:lnSpc>
              <a:buFont typeface="Wingdings" panose="05000000000000000000" pitchFamily="2" charset="2"/>
              <a:buNone/>
            </a:pPr>
            <a:r>
              <a:rPr lang="en-US" altLang="en-US" sz="800"/>
              <a:t>            cmd_addr_o &lt;= n_addr_s;</a:t>
            </a:r>
          </a:p>
          <a:p>
            <a:pPr eaLnBrk="1" hangingPunct="1">
              <a:lnSpc>
                <a:spcPct val="75000"/>
              </a:lnSpc>
              <a:buFont typeface="Wingdings" panose="05000000000000000000" pitchFamily="2" charset="2"/>
              <a:buNone/>
            </a:pPr>
            <a:r>
              <a:rPr lang="en-US" altLang="en-US" sz="800"/>
              <a:t>            cmd_tag_in_o &lt;= n_tag_s;</a:t>
            </a:r>
          </a:p>
          <a:p>
            <a:pPr eaLnBrk="1" hangingPunct="1">
              <a:lnSpc>
                <a:spcPct val="75000"/>
              </a:lnSpc>
              <a:buFont typeface="Wingdings" panose="05000000000000000000" pitchFamily="2" charset="2"/>
              <a:buNone/>
            </a:pPr>
            <a:r>
              <a:rPr lang="en-US" altLang="en-US" sz="800"/>
              <a:t>            request_s &lt;= '0';</a:t>
            </a:r>
          </a:p>
          <a:p>
            <a:pPr eaLnBrk="1" hangingPunct="1">
              <a:lnSpc>
                <a:spcPct val="75000"/>
              </a:lnSpc>
              <a:buFont typeface="Wingdings" panose="05000000000000000000" pitchFamily="2" charset="2"/>
              <a:buNone/>
            </a:pPr>
            <a:r>
              <a:rPr lang="en-US" altLang="en-US" sz="800"/>
              <a:t>            </a:t>
            </a:r>
            <a:r>
              <a:rPr lang="en-US" altLang="en-US" sz="800" b="1"/>
              <a:t>wait</a:t>
            </a:r>
            <a:r>
              <a:rPr lang="en-US" altLang="en-US" sz="800"/>
              <a:t> </a:t>
            </a:r>
            <a:r>
              <a:rPr lang="en-US" altLang="en-US" sz="800" b="1"/>
              <a:t>until</a:t>
            </a:r>
            <a:r>
              <a:rPr lang="en-US" altLang="en-US" sz="800"/>
              <a:t> rising_edge(clk);</a:t>
            </a:r>
          </a:p>
          <a:p>
            <a:pPr eaLnBrk="1" hangingPunct="1">
              <a:lnSpc>
                <a:spcPct val="75000"/>
              </a:lnSpc>
              <a:buFont typeface="Wingdings" panose="05000000000000000000" pitchFamily="2" charset="2"/>
              <a:buNone/>
            </a:pPr>
            <a:r>
              <a:rPr lang="en-US" altLang="en-US" sz="800"/>
              <a:t>            cmd_vld_o &lt;= '0';</a:t>
            </a:r>
          </a:p>
          <a:p>
            <a:pPr eaLnBrk="1" hangingPunct="1">
              <a:lnSpc>
                <a:spcPct val="75000"/>
              </a:lnSpc>
              <a:buFont typeface="Wingdings" panose="05000000000000000000" pitchFamily="2" charset="2"/>
              <a:buNone/>
            </a:pPr>
            <a:r>
              <a:rPr lang="en-US" altLang="en-US" sz="800"/>
              <a:t>            cmd_o &lt;= (</a:t>
            </a:r>
            <a:r>
              <a:rPr lang="en-US" altLang="en-US" sz="800" b="1"/>
              <a:t>others</a:t>
            </a:r>
            <a:r>
              <a:rPr lang="en-US" altLang="en-US" sz="800"/>
              <a:t> =&gt; '0');</a:t>
            </a:r>
          </a:p>
          <a:p>
            <a:pPr eaLnBrk="1" hangingPunct="1">
              <a:lnSpc>
                <a:spcPct val="75000"/>
              </a:lnSpc>
              <a:buFont typeface="Wingdings" panose="05000000000000000000" pitchFamily="2" charset="2"/>
              <a:buNone/>
            </a:pPr>
            <a:r>
              <a:rPr lang="en-US" altLang="en-US" sz="800"/>
              <a:t>            data_in_o &lt;= n_data_in_s(63 </a:t>
            </a:r>
            <a:r>
              <a:rPr lang="en-US" altLang="en-US" sz="800" b="1"/>
              <a:t>downto</a:t>
            </a:r>
            <a:r>
              <a:rPr lang="en-US" altLang="en-US" sz="800"/>
              <a:t> 32);</a:t>
            </a:r>
          </a:p>
          <a:p>
            <a:pPr eaLnBrk="1" hangingPunct="1">
              <a:lnSpc>
                <a:spcPct val="75000"/>
              </a:lnSpc>
              <a:buFont typeface="Wingdings" panose="05000000000000000000" pitchFamily="2" charset="2"/>
              <a:buNone/>
            </a:pPr>
            <a:r>
              <a:rPr lang="en-US" altLang="en-US" sz="800"/>
              <a:t>            cmd_addr_o &lt;= (</a:t>
            </a:r>
            <a:r>
              <a:rPr lang="en-US" altLang="en-US" sz="800" b="1"/>
              <a:t>others</a:t>
            </a:r>
            <a:r>
              <a:rPr lang="en-US" altLang="en-US" sz="800"/>
              <a:t> =&gt; '0');</a:t>
            </a:r>
          </a:p>
          <a:p>
            <a:pPr eaLnBrk="1" hangingPunct="1">
              <a:lnSpc>
                <a:spcPct val="75000"/>
              </a:lnSpc>
              <a:buFont typeface="Wingdings" panose="05000000000000000000" pitchFamily="2" charset="2"/>
              <a:buNone/>
            </a:pPr>
            <a:r>
              <a:rPr lang="en-US" altLang="en-US" sz="800"/>
              <a:t>            cmd_tag_in_o &lt;= n_tag_s;</a:t>
            </a:r>
          </a:p>
          <a:p>
            <a:pPr eaLnBrk="1" hangingPunct="1">
              <a:lnSpc>
                <a:spcPct val="75000"/>
              </a:lnSpc>
              <a:buFont typeface="Wingdings" panose="05000000000000000000" pitchFamily="2" charset="2"/>
              <a:buNone/>
            </a:pPr>
            <a:r>
              <a:rPr lang="en-US" altLang="en-US" sz="800"/>
              <a:t>            request_s &lt;= '1';</a:t>
            </a:r>
          </a:p>
          <a:p>
            <a:pPr eaLnBrk="1" hangingPunct="1">
              <a:lnSpc>
                <a:spcPct val="75000"/>
              </a:lnSpc>
              <a:buFont typeface="Wingdings" panose="05000000000000000000" pitchFamily="2" charset="2"/>
              <a:buNone/>
            </a:pPr>
            <a:r>
              <a:rPr lang="en-US" altLang="en-US" sz="800"/>
              <a:t>        </a:t>
            </a:r>
            <a:r>
              <a:rPr lang="en-US" altLang="en-US" sz="800" b="1"/>
              <a:t>end</a:t>
            </a:r>
            <a:r>
              <a:rPr lang="en-US" altLang="en-US" sz="800"/>
              <a:t> </a:t>
            </a:r>
            <a:r>
              <a:rPr lang="en-US" altLang="en-US" sz="800" b="1"/>
              <a:t>loop</a:t>
            </a:r>
            <a:r>
              <a:rPr lang="en-US" altLang="en-US" sz="800"/>
              <a:t>;</a:t>
            </a:r>
          </a:p>
          <a:p>
            <a:pPr eaLnBrk="1" hangingPunct="1">
              <a:lnSpc>
                <a:spcPct val="75000"/>
              </a:lnSpc>
              <a:buFont typeface="Wingdings" panose="05000000000000000000" pitchFamily="2" charset="2"/>
              <a:buNone/>
            </a:pPr>
            <a:r>
              <a:rPr lang="en-US" altLang="en-US" sz="800"/>
              <a:t>    </a:t>
            </a:r>
            <a:r>
              <a:rPr lang="en-US" altLang="en-US" sz="800" b="1"/>
              <a:t>end</a:t>
            </a:r>
            <a:r>
              <a:rPr lang="en-US" altLang="en-US" sz="800"/>
              <a:t> </a:t>
            </a:r>
            <a:r>
              <a:rPr lang="en-US" altLang="en-US" sz="800" b="1"/>
              <a:t>process</a:t>
            </a:r>
            <a:r>
              <a:rPr lang="en-US" altLang="en-US" sz="800"/>
              <a:t>;</a:t>
            </a:r>
          </a:p>
          <a:p>
            <a:pPr eaLnBrk="1" hangingPunct="1">
              <a:lnSpc>
                <a:spcPct val="75000"/>
              </a:lnSpc>
              <a:buFont typeface="Wingdings" panose="05000000000000000000" pitchFamily="2" charset="2"/>
              <a:buNone/>
            </a:pPr>
            <a:r>
              <a:rPr lang="en-US" altLang="en-US" sz="800" b="1"/>
              <a:t>end</a:t>
            </a:r>
            <a:r>
              <a:rPr lang="en-US" altLang="en-US" sz="800"/>
              <a:t> </a:t>
            </a:r>
            <a:r>
              <a:rPr lang="en-US" altLang="en-US" sz="800" b="1"/>
              <a:t>architecture</a:t>
            </a:r>
            <a:r>
              <a:rPr lang="en-US" altLang="en-US" sz="800"/>
              <a:t> beh;</a:t>
            </a:r>
          </a:p>
        </p:txBody>
      </p:sp>
    </p:spTree>
  </p:cSld>
  <p:clrMapOvr>
    <a:masterClrMapping/>
  </p:clrMapOvr>
  <p:transition spd="med">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4">
            <a:extLst>
              <a:ext uri="{FF2B5EF4-FFF2-40B4-BE49-F238E27FC236}">
                <a16:creationId xmlns:a16="http://schemas.microsoft.com/office/drawing/2014/main" id="{23DCFECB-DB00-6E19-AA30-8721C7A32623}"/>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95C8F3-39AB-4B12-B994-00F000EA7C5F}" type="slidenum">
              <a:rPr lang="de-DE" altLang="en-US">
                <a:solidFill>
                  <a:schemeClr val="bg1"/>
                </a:solidFill>
              </a:rPr>
              <a:pPr/>
              <a:t>35</a:t>
            </a:fld>
            <a:endParaRPr lang="de-DE" altLang="en-US">
              <a:solidFill>
                <a:schemeClr val="bg1"/>
              </a:solidFill>
            </a:endParaRPr>
          </a:p>
        </p:txBody>
      </p:sp>
      <p:sp>
        <p:nvSpPr>
          <p:cNvPr id="33795" name="Rectangle 2">
            <a:extLst>
              <a:ext uri="{FF2B5EF4-FFF2-40B4-BE49-F238E27FC236}">
                <a16:creationId xmlns:a16="http://schemas.microsoft.com/office/drawing/2014/main" id="{8C75FA55-2AD3-8B27-3E6D-7D75A5C3FF9C}"/>
              </a:ext>
            </a:extLst>
          </p:cNvPr>
          <p:cNvSpPr>
            <a:spLocks noGrp="1" noChangeArrowheads="1"/>
          </p:cNvSpPr>
          <p:nvPr>
            <p:ph type="title"/>
          </p:nvPr>
        </p:nvSpPr>
        <p:spPr/>
        <p:txBody>
          <a:bodyPr/>
          <a:lstStyle/>
          <a:p>
            <a:pPr eaLnBrk="1" hangingPunct="1"/>
            <a:r>
              <a:rPr lang="en-US" altLang="en-US"/>
              <a:t>Verilog </a:t>
            </a:r>
            <a:r>
              <a:rPr lang="en-US" altLang="en-US" err="1"/>
              <a:t>testno</a:t>
            </a:r>
            <a:r>
              <a:rPr lang="en-US" altLang="en-US"/>
              <a:t> </a:t>
            </a:r>
            <a:r>
              <a:rPr lang="en-US" altLang="en-US" err="1"/>
              <a:t>okruženje</a:t>
            </a:r>
          </a:p>
        </p:txBody>
      </p:sp>
      <p:sp>
        <p:nvSpPr>
          <p:cNvPr id="33797" name="Rectangle 6">
            <a:extLst>
              <a:ext uri="{FF2B5EF4-FFF2-40B4-BE49-F238E27FC236}">
                <a16:creationId xmlns:a16="http://schemas.microsoft.com/office/drawing/2014/main" id="{CE387D0E-D489-D130-1CC2-550318CE340C}"/>
              </a:ext>
            </a:extLst>
          </p:cNvPr>
          <p:cNvSpPr>
            <a:spLocks noChangeArrowheads="1"/>
          </p:cNvSpPr>
          <p:nvPr/>
        </p:nvSpPr>
        <p:spPr bwMode="auto">
          <a:xfrm>
            <a:off x="1910790" y="2409579"/>
            <a:ext cx="4572000" cy="3111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900">
                <a:latin typeface="Arial"/>
                <a:cs typeface="Arial"/>
              </a:rPr>
              <a:t>// Testbench</a:t>
            </a:r>
            <a:endParaRPr lang="en-US"/>
          </a:p>
          <a:p>
            <a:r>
              <a:rPr lang="en-US" sz="900">
                <a:latin typeface="Arial"/>
                <a:cs typeface="Arial"/>
              </a:rPr>
              <a:t>module </a:t>
            </a:r>
            <a:r>
              <a:rPr lang="en-US" sz="900" err="1">
                <a:latin typeface="Arial"/>
                <a:cs typeface="Arial"/>
              </a:rPr>
              <a:t>cache_test</a:t>
            </a:r>
            <a:r>
              <a:rPr lang="en-US" sz="900">
                <a:latin typeface="Arial"/>
                <a:cs typeface="Arial"/>
              </a:rPr>
              <a:t>;</a:t>
            </a:r>
            <a:endParaRPr lang="en-US"/>
          </a:p>
          <a:p>
            <a:r>
              <a:rPr lang="en-US" sz="900">
                <a:latin typeface="Arial"/>
                <a:cs typeface="Arial"/>
              </a:rPr>
              <a:t> `define CYCLE_TIME 100</a:t>
            </a:r>
            <a:endParaRPr lang="en-US"/>
          </a:p>
          <a:p>
            <a:r>
              <a:rPr lang="en-US" sz="900">
                <a:latin typeface="Arial"/>
                <a:cs typeface="Arial"/>
              </a:rPr>
              <a:t> wire CMD_VLD, [0:3]CMD, [0:31]DATA_IN, [0:7]CMD_TAG_IN, [0:31]CMD_ADDR;</a:t>
            </a:r>
            <a:endParaRPr lang="en-US"/>
          </a:p>
          <a:p>
            <a:r>
              <a:rPr lang="en-US" sz="900">
                <a:latin typeface="Arial"/>
                <a:cs typeface="Arial"/>
              </a:rPr>
              <a:t> wire RSP_VLD, [0:2]RSP, [0:31]DATA_OUT, [0:7]CMD_TAG_OUT;</a:t>
            </a:r>
            <a:endParaRPr lang="en-US"/>
          </a:p>
          <a:p>
            <a:r>
              <a:rPr lang="en-US" sz="900">
                <a:latin typeface="Arial"/>
                <a:cs typeface="Arial"/>
              </a:rPr>
              <a:t> reg CLK;</a:t>
            </a:r>
            <a:endParaRPr lang="en-US"/>
          </a:p>
          <a:p>
            <a:r>
              <a:rPr lang="en-US" sz="900">
                <a:latin typeface="Arial"/>
                <a:cs typeface="Arial"/>
              </a:rPr>
              <a:t> // instances of testbench components</a:t>
            </a:r>
            <a:endParaRPr lang="en-US"/>
          </a:p>
          <a:p>
            <a:r>
              <a:rPr lang="en-US" sz="900">
                <a:latin typeface="Arial"/>
                <a:cs typeface="Arial"/>
              </a:rPr>
              <a:t> stim </a:t>
            </a:r>
            <a:r>
              <a:rPr lang="en-US" sz="900" err="1">
                <a:latin typeface="Arial"/>
                <a:cs typeface="Arial"/>
              </a:rPr>
              <a:t>STIM</a:t>
            </a:r>
            <a:r>
              <a:rPr lang="en-US" sz="900">
                <a:latin typeface="Arial"/>
                <a:cs typeface="Arial"/>
              </a:rPr>
              <a:t> (CLK, CMD_VLD, CMD, DATA_IN, CMD_TAG_IN, CMD_ADDR);</a:t>
            </a:r>
            <a:endParaRPr lang="en-US">
              <a:cs typeface="Arial" panose="020B0604020202020204" pitchFamily="34" charset="0"/>
            </a:endParaRPr>
          </a:p>
          <a:p>
            <a:r>
              <a:rPr lang="en-US" sz="900">
                <a:latin typeface="Arial"/>
                <a:cs typeface="Arial"/>
              </a:rPr>
              <a:t> </a:t>
            </a:r>
            <a:r>
              <a:rPr lang="en-US" sz="900" err="1">
                <a:latin typeface="Arial"/>
                <a:cs typeface="Arial"/>
              </a:rPr>
              <a:t>mon</a:t>
            </a:r>
            <a:r>
              <a:rPr lang="en-US" sz="900">
                <a:latin typeface="Arial"/>
                <a:cs typeface="Arial"/>
              </a:rPr>
              <a:t> MON (CLK, RSP_VLD, RSP, DATA_OUT, CMD_TAG_OUT);</a:t>
            </a:r>
            <a:endParaRPr lang="en-US">
              <a:cs typeface="Arial" panose="020B0604020202020204" pitchFamily="34" charset="0"/>
            </a:endParaRPr>
          </a:p>
          <a:p>
            <a:r>
              <a:rPr lang="en-US" sz="900">
                <a:latin typeface="Arial"/>
                <a:cs typeface="Arial"/>
              </a:rPr>
              <a:t> // instance of cache design</a:t>
            </a:r>
            <a:endParaRPr lang="en-US"/>
          </a:p>
          <a:p>
            <a:r>
              <a:rPr lang="en-US" sz="900">
                <a:latin typeface="Arial"/>
                <a:cs typeface="Arial"/>
              </a:rPr>
              <a:t> cache </a:t>
            </a:r>
            <a:r>
              <a:rPr lang="en-US" sz="900" err="1">
                <a:latin typeface="Arial"/>
                <a:cs typeface="Arial"/>
              </a:rPr>
              <a:t>CACHE</a:t>
            </a:r>
            <a:r>
              <a:rPr lang="en-US" sz="900">
                <a:latin typeface="Arial"/>
                <a:cs typeface="Arial"/>
              </a:rPr>
              <a:t> (CLK, CMD_VLD, CMD, DATA_IN, CMD_TAG_IN, CMD_ADDR,</a:t>
            </a:r>
            <a:endParaRPr lang="en-US"/>
          </a:p>
          <a:p>
            <a:r>
              <a:rPr lang="en-US" sz="900">
                <a:latin typeface="Arial"/>
                <a:cs typeface="Arial"/>
              </a:rPr>
              <a:t>        RSP_VLD, RSP, DATA_OUT, CMD_TAG_OUT);</a:t>
            </a:r>
            <a:endParaRPr lang="en-US"/>
          </a:p>
          <a:p>
            <a:r>
              <a:rPr lang="en-US" sz="900">
                <a:latin typeface="Arial"/>
                <a:cs typeface="Arial"/>
              </a:rPr>
              <a:t> // clock control</a:t>
            </a:r>
            <a:endParaRPr lang="en-US"/>
          </a:p>
          <a:p>
            <a:r>
              <a:rPr lang="en-US" sz="900">
                <a:latin typeface="Arial"/>
                <a:cs typeface="Arial"/>
              </a:rPr>
              <a:t> initial begin</a:t>
            </a:r>
            <a:endParaRPr lang="en-US"/>
          </a:p>
          <a:p>
            <a:r>
              <a:rPr lang="en-US" sz="900">
                <a:latin typeface="Arial"/>
                <a:cs typeface="Arial"/>
              </a:rPr>
              <a:t>  forever begin</a:t>
            </a:r>
            <a:endParaRPr lang="en-US"/>
          </a:p>
          <a:p>
            <a:r>
              <a:rPr lang="en-US" sz="900">
                <a:latin typeface="Arial"/>
                <a:cs typeface="Arial"/>
              </a:rPr>
              <a:t>   CLK = 0;</a:t>
            </a:r>
            <a:endParaRPr lang="en-US"/>
          </a:p>
          <a:p>
            <a:r>
              <a:rPr lang="en-US" sz="900">
                <a:latin typeface="Arial"/>
                <a:cs typeface="Arial"/>
              </a:rPr>
              <a:t>   #CYCLE_TIME/2; // this is where the time progress is controlled</a:t>
            </a:r>
            <a:endParaRPr lang="en-US">
              <a:cs typeface="Arial" panose="020B0604020202020204" pitchFamily="34" charset="0"/>
            </a:endParaRPr>
          </a:p>
          <a:p>
            <a:r>
              <a:rPr lang="en-US" sz="900">
                <a:latin typeface="Arial"/>
                <a:cs typeface="Arial"/>
              </a:rPr>
              <a:t>   CLK = 1;</a:t>
            </a:r>
            <a:endParaRPr lang="en-US">
              <a:cs typeface="Arial" panose="020B0604020202020204" pitchFamily="34" charset="0"/>
            </a:endParaRPr>
          </a:p>
          <a:p>
            <a:r>
              <a:rPr lang="en-US" sz="900">
                <a:latin typeface="Arial"/>
                <a:cs typeface="Arial"/>
              </a:rPr>
              <a:t>   #CYCLE_TIME/2;</a:t>
            </a:r>
            <a:endParaRPr lang="en-US">
              <a:cs typeface="Arial" panose="020B0604020202020204" pitchFamily="34" charset="0"/>
            </a:endParaRPr>
          </a:p>
          <a:p>
            <a:r>
              <a:rPr lang="en-US" sz="900">
                <a:latin typeface="Arial"/>
                <a:cs typeface="Arial"/>
              </a:rPr>
              <a:t>  end</a:t>
            </a:r>
            <a:endParaRPr lang="en-US">
              <a:cs typeface="Arial" panose="020B0604020202020204" pitchFamily="34" charset="0"/>
            </a:endParaRPr>
          </a:p>
          <a:p>
            <a:r>
              <a:rPr lang="en-US" sz="900">
                <a:latin typeface="Arial"/>
                <a:cs typeface="Arial"/>
              </a:rPr>
              <a:t> end</a:t>
            </a:r>
            <a:endParaRPr lang="en-US"/>
          </a:p>
          <a:p>
            <a:pPr>
              <a:lnSpc>
                <a:spcPct val="80000"/>
              </a:lnSpc>
            </a:pPr>
            <a:r>
              <a:rPr lang="en-US" sz="900" err="1">
                <a:latin typeface="Arial"/>
                <a:cs typeface="Arial"/>
              </a:rPr>
              <a:t>endmodule</a:t>
            </a:r>
            <a:endParaRPr lang="en-US" err="1"/>
          </a:p>
        </p:txBody>
      </p:sp>
      <p:pic>
        <p:nvPicPr>
          <p:cNvPr id="33798" name="Picture 13">
            <a:extLst>
              <a:ext uri="{FF2B5EF4-FFF2-40B4-BE49-F238E27FC236}">
                <a16:creationId xmlns:a16="http://schemas.microsoft.com/office/drawing/2014/main" id="{3A42BD22-1A99-08C7-2922-227BBD1198C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562578" y="877106"/>
            <a:ext cx="5940651" cy="1364356"/>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003888"/>
      </p:ext>
    </p:extLst>
  </p:cSld>
  <p:clrMapOvr>
    <a:masterClrMapping/>
  </p:clrMapOvr>
  <p:transition spd="med">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4">
            <a:extLst>
              <a:ext uri="{FF2B5EF4-FFF2-40B4-BE49-F238E27FC236}">
                <a16:creationId xmlns:a16="http://schemas.microsoft.com/office/drawing/2014/main" id="{7EE417D6-8EFC-34F0-75D7-29E9F8935D9F}"/>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CDD15CB-8BD8-4849-8738-615B0883AD85}" type="slidenum">
              <a:rPr lang="de-DE" altLang="en-US">
                <a:solidFill>
                  <a:schemeClr val="bg1"/>
                </a:solidFill>
              </a:rPr>
              <a:pPr/>
              <a:t>36</a:t>
            </a:fld>
            <a:endParaRPr lang="de-DE" altLang="en-US">
              <a:solidFill>
                <a:schemeClr val="bg1"/>
              </a:solidFill>
            </a:endParaRPr>
          </a:p>
        </p:txBody>
      </p:sp>
      <p:sp>
        <p:nvSpPr>
          <p:cNvPr id="34819" name="Rectangle 2">
            <a:extLst>
              <a:ext uri="{FF2B5EF4-FFF2-40B4-BE49-F238E27FC236}">
                <a16:creationId xmlns:a16="http://schemas.microsoft.com/office/drawing/2014/main" id="{49BA8BB4-E809-D72E-B89C-956224596AA6}"/>
              </a:ext>
            </a:extLst>
          </p:cNvPr>
          <p:cNvSpPr>
            <a:spLocks noGrp="1" noChangeArrowheads="1"/>
          </p:cNvSpPr>
          <p:nvPr>
            <p:ph type="title"/>
          </p:nvPr>
        </p:nvSpPr>
        <p:spPr/>
        <p:txBody>
          <a:bodyPr/>
          <a:lstStyle/>
          <a:p>
            <a:pPr eaLnBrk="1" hangingPunct="1"/>
            <a:r>
              <a:rPr lang="en-US" altLang="en-US"/>
              <a:t>Verilog </a:t>
            </a:r>
            <a:r>
              <a:rPr lang="en-US" altLang="en-US" err="1"/>
              <a:t>komponenta</a:t>
            </a:r>
            <a:r>
              <a:rPr lang="en-US" altLang="en-US"/>
              <a:t> </a:t>
            </a:r>
            <a:r>
              <a:rPr lang="en-US" altLang="en-US" err="1"/>
              <a:t>generatora</a:t>
            </a:r>
          </a:p>
        </p:txBody>
      </p:sp>
      <p:sp>
        <p:nvSpPr>
          <p:cNvPr id="34821" name="Rectangle 5">
            <a:extLst>
              <a:ext uri="{FF2B5EF4-FFF2-40B4-BE49-F238E27FC236}">
                <a16:creationId xmlns:a16="http://schemas.microsoft.com/office/drawing/2014/main" id="{B2C49D9B-878A-B9DB-1928-B9464EDA461C}"/>
              </a:ext>
            </a:extLst>
          </p:cNvPr>
          <p:cNvSpPr>
            <a:spLocks noGrp="1" noChangeArrowheads="1"/>
          </p:cNvSpPr>
          <p:nvPr>
            <p:ph type="body" sz="half" idx="2"/>
          </p:nvPr>
        </p:nvSpPr>
        <p:spPr>
          <a:xfrm>
            <a:off x="902942" y="918817"/>
            <a:ext cx="5533542" cy="4300744"/>
          </a:xfrm>
        </p:spPr>
        <p:txBody>
          <a:bodyPr/>
          <a:lstStyle/>
          <a:p>
            <a:pPr>
              <a:buNone/>
            </a:pPr>
            <a:r>
              <a:rPr lang="en-US" sz="900">
                <a:ea typeface="+mn-lt"/>
                <a:cs typeface="+mn-lt"/>
              </a:rPr>
              <a:t>// Stimulus Component</a:t>
            </a:r>
            <a:endParaRPr lang="en-US"/>
          </a:p>
          <a:p>
            <a:pPr>
              <a:buNone/>
            </a:pPr>
            <a:r>
              <a:rPr lang="en-US" sz="900">
                <a:ea typeface="+mn-lt"/>
                <a:cs typeface="+mn-lt"/>
              </a:rPr>
              <a:t>module generator(CLK, REQUEST, CMD, DATA, ADDR, TAG)</a:t>
            </a:r>
            <a:endParaRPr lang="en-US"/>
          </a:p>
          <a:p>
            <a:pPr>
              <a:buNone/>
            </a:pPr>
            <a:r>
              <a:rPr lang="en-US" sz="900">
                <a:ea typeface="+mn-lt"/>
                <a:cs typeface="+mn-lt"/>
              </a:rPr>
              <a:t> input CLK, REQUEST;</a:t>
            </a:r>
            <a:endParaRPr lang="en-US">
              <a:ea typeface="+mn-lt"/>
              <a:cs typeface="+mn-lt"/>
            </a:endParaRPr>
          </a:p>
          <a:p>
            <a:pPr>
              <a:buNone/>
            </a:pPr>
            <a:r>
              <a:rPr lang="en-US" sz="900">
                <a:ea typeface="+mn-lt"/>
                <a:cs typeface="+mn-lt"/>
              </a:rPr>
              <a:t> output [0:3]CMD, [0:63]DATA, [0:31]ADDR, [0:7]TAG;</a:t>
            </a:r>
            <a:endParaRPr lang="en-US">
              <a:ea typeface="+mn-lt"/>
              <a:cs typeface="+mn-lt"/>
            </a:endParaRPr>
          </a:p>
          <a:p>
            <a:pPr>
              <a:buNone/>
            </a:pPr>
            <a:r>
              <a:rPr lang="en-US" sz="900">
                <a:ea typeface="+mn-lt"/>
                <a:cs typeface="+mn-lt"/>
              </a:rPr>
              <a:t> reg [0:3]CMD, [0:63]DATA, [0:31]ADDR, [0:7]TAG;</a:t>
            </a:r>
            <a:endParaRPr lang="en-US">
              <a:ea typeface="+mn-lt"/>
              <a:cs typeface="+mn-lt"/>
            </a:endParaRPr>
          </a:p>
          <a:p>
            <a:pPr>
              <a:buNone/>
            </a:pPr>
            <a:r>
              <a:rPr lang="en-US" sz="900">
                <a:ea typeface="+mn-lt"/>
                <a:cs typeface="+mn-lt"/>
              </a:rPr>
              <a:t> reg [0:107] patterns[0:1023], [0:10]</a:t>
            </a:r>
            <a:r>
              <a:rPr lang="en-US" sz="900" err="1">
                <a:ea typeface="+mn-lt"/>
                <a:cs typeface="+mn-lt"/>
              </a:rPr>
              <a:t>ptr</a:t>
            </a:r>
            <a:r>
              <a:rPr lang="en-US" sz="900">
                <a:ea typeface="+mn-lt"/>
                <a:cs typeface="+mn-lt"/>
              </a:rPr>
              <a:t>;</a:t>
            </a:r>
            <a:endParaRPr lang="en-US">
              <a:ea typeface="+mn-lt"/>
              <a:cs typeface="+mn-lt"/>
            </a:endParaRPr>
          </a:p>
          <a:p>
            <a:pPr>
              <a:buNone/>
            </a:pPr>
            <a:r>
              <a:rPr lang="en-US" sz="900">
                <a:ea typeface="+mn-lt"/>
                <a:cs typeface="+mn-lt"/>
              </a:rPr>
              <a:t> reg [0:107] </a:t>
            </a:r>
            <a:r>
              <a:rPr lang="en-US" sz="900" err="1">
                <a:ea typeface="+mn-lt"/>
                <a:cs typeface="+mn-lt"/>
              </a:rPr>
              <a:t>n_patt</a:t>
            </a:r>
            <a:r>
              <a:rPr lang="en-US" sz="900">
                <a:ea typeface="+mn-lt"/>
                <a:cs typeface="+mn-lt"/>
              </a:rPr>
              <a:t>;</a:t>
            </a:r>
            <a:endParaRPr lang="en-US"/>
          </a:p>
          <a:p>
            <a:pPr>
              <a:buNone/>
            </a:pPr>
            <a:r>
              <a:rPr lang="en-US" sz="900">
                <a:ea typeface="+mn-lt"/>
                <a:cs typeface="+mn-lt"/>
              </a:rPr>
              <a:t> </a:t>
            </a:r>
            <a:r>
              <a:rPr lang="en-US" sz="900" err="1">
                <a:ea typeface="+mn-lt"/>
                <a:cs typeface="+mn-lt"/>
              </a:rPr>
              <a:t>intial</a:t>
            </a:r>
            <a:r>
              <a:rPr lang="en-US" sz="900">
                <a:ea typeface="+mn-lt"/>
                <a:cs typeface="+mn-lt"/>
              </a:rPr>
              <a:t> begin</a:t>
            </a:r>
            <a:endParaRPr lang="en-US">
              <a:ea typeface="+mn-lt"/>
              <a:cs typeface="+mn-lt"/>
            </a:endParaRPr>
          </a:p>
          <a:p>
            <a:pPr>
              <a:buNone/>
            </a:pPr>
            <a:r>
              <a:rPr lang="en-US" sz="900">
                <a:ea typeface="+mn-lt"/>
                <a:cs typeface="+mn-lt"/>
              </a:rPr>
              <a:t>  $</a:t>
            </a:r>
            <a:r>
              <a:rPr lang="en-US" sz="900" err="1">
                <a:ea typeface="+mn-lt"/>
                <a:cs typeface="+mn-lt"/>
              </a:rPr>
              <a:t>readmemh</a:t>
            </a:r>
            <a:r>
              <a:rPr lang="en-US" sz="900">
                <a:ea typeface="+mn-lt"/>
                <a:cs typeface="+mn-lt"/>
              </a:rPr>
              <a:t>("</a:t>
            </a:r>
            <a:r>
              <a:rPr lang="en-US" sz="900" err="1">
                <a:ea typeface="+mn-lt"/>
                <a:cs typeface="+mn-lt"/>
              </a:rPr>
              <a:t>cache.patterns</a:t>
            </a:r>
            <a:r>
              <a:rPr lang="en-US" sz="900">
                <a:ea typeface="+mn-lt"/>
                <a:cs typeface="+mn-lt"/>
              </a:rPr>
              <a:t>", patterns); </a:t>
            </a:r>
            <a:r>
              <a:rPr lang="en-US" sz="900" err="1">
                <a:ea typeface="+mn-lt"/>
                <a:cs typeface="+mn-lt"/>
              </a:rPr>
              <a:t>ptr</a:t>
            </a:r>
            <a:r>
              <a:rPr lang="en-US" sz="900">
                <a:ea typeface="+mn-lt"/>
                <a:cs typeface="+mn-lt"/>
              </a:rPr>
              <a:t> = 0; ready = 1;</a:t>
            </a:r>
            <a:endParaRPr lang="en-US">
              <a:ea typeface="+mn-lt"/>
              <a:cs typeface="+mn-lt"/>
            </a:endParaRPr>
          </a:p>
          <a:p>
            <a:pPr>
              <a:buNone/>
            </a:pPr>
            <a:r>
              <a:rPr lang="en-US" sz="900">
                <a:ea typeface="+mn-lt"/>
                <a:cs typeface="+mn-lt"/>
              </a:rPr>
              <a:t> end</a:t>
            </a:r>
            <a:endParaRPr lang="en-US">
              <a:ea typeface="+mn-lt"/>
              <a:cs typeface="+mn-lt"/>
            </a:endParaRPr>
          </a:p>
          <a:p>
            <a:pPr>
              <a:buNone/>
            </a:pPr>
            <a:r>
              <a:rPr lang="en-US" sz="900">
                <a:ea typeface="+mn-lt"/>
                <a:cs typeface="+mn-lt"/>
              </a:rPr>
              <a:t> </a:t>
            </a:r>
            <a:endParaRPr lang="en-US">
              <a:ea typeface="+mn-lt"/>
              <a:cs typeface="+mn-lt"/>
            </a:endParaRPr>
          </a:p>
          <a:p>
            <a:pPr>
              <a:buNone/>
            </a:pPr>
            <a:r>
              <a:rPr lang="en-US" sz="900">
                <a:ea typeface="+mn-lt"/>
                <a:cs typeface="+mn-lt"/>
              </a:rPr>
              <a:t> always @(posedge CLK)</a:t>
            </a:r>
            <a:endParaRPr lang="en-US">
              <a:cs typeface="Arial"/>
            </a:endParaRPr>
          </a:p>
          <a:p>
            <a:pPr>
              <a:buNone/>
            </a:pPr>
            <a:r>
              <a:rPr lang="en-US" sz="900">
                <a:ea typeface="+mn-lt"/>
                <a:cs typeface="+mn-lt"/>
              </a:rPr>
              <a:t> begin</a:t>
            </a:r>
            <a:endParaRPr lang="en-US">
              <a:ea typeface="+mn-lt"/>
              <a:cs typeface="+mn-lt"/>
            </a:endParaRPr>
          </a:p>
          <a:p>
            <a:pPr>
              <a:buNone/>
            </a:pPr>
            <a:r>
              <a:rPr lang="en-US" sz="900">
                <a:ea typeface="+mn-lt"/>
                <a:cs typeface="+mn-lt"/>
              </a:rPr>
              <a:t>  if (REQUEST)</a:t>
            </a:r>
            <a:endParaRPr lang="en-US"/>
          </a:p>
          <a:p>
            <a:pPr>
              <a:buNone/>
            </a:pPr>
            <a:r>
              <a:rPr lang="en-US" sz="900">
                <a:ea typeface="+mn-lt"/>
                <a:cs typeface="+mn-lt"/>
              </a:rPr>
              <a:t>  begin</a:t>
            </a:r>
          </a:p>
          <a:p>
            <a:pPr>
              <a:buNone/>
            </a:pPr>
            <a:r>
              <a:rPr lang="en-US" sz="900">
                <a:ea typeface="+mn-lt"/>
                <a:cs typeface="+mn-lt"/>
              </a:rPr>
              <a:t>   if(</a:t>
            </a:r>
            <a:r>
              <a:rPr lang="en-US" sz="900" err="1">
                <a:ea typeface="+mn-lt"/>
                <a:cs typeface="+mn-lt"/>
              </a:rPr>
              <a:t>ptr</a:t>
            </a:r>
            <a:r>
              <a:rPr lang="en-US" sz="900">
                <a:ea typeface="+mn-lt"/>
                <a:cs typeface="+mn-lt"/>
              </a:rPr>
              <a:t> &lt; 1024) </a:t>
            </a:r>
            <a:endParaRPr lang="en-US">
              <a:ea typeface="+mn-lt"/>
              <a:cs typeface="+mn-lt"/>
            </a:endParaRPr>
          </a:p>
          <a:p>
            <a:pPr>
              <a:buNone/>
            </a:pPr>
            <a:r>
              <a:rPr lang="en-US" sz="900">
                <a:ea typeface="+mn-lt"/>
                <a:cs typeface="+mn-lt"/>
              </a:rPr>
              <a:t>   begin</a:t>
            </a:r>
            <a:endParaRPr lang="en-US">
              <a:cs typeface="Arial"/>
            </a:endParaRPr>
          </a:p>
          <a:p>
            <a:pPr>
              <a:buNone/>
            </a:pPr>
            <a:r>
              <a:rPr lang="en-US" sz="900">
                <a:ea typeface="+mn-lt"/>
                <a:cs typeface="+mn-lt"/>
              </a:rPr>
              <a:t>    </a:t>
            </a:r>
            <a:r>
              <a:rPr lang="en-US" sz="900" err="1">
                <a:ea typeface="+mn-lt"/>
                <a:cs typeface="+mn-lt"/>
              </a:rPr>
              <a:t>n_patt</a:t>
            </a:r>
            <a:r>
              <a:rPr lang="en-US" sz="900">
                <a:ea typeface="+mn-lt"/>
                <a:cs typeface="+mn-lt"/>
              </a:rPr>
              <a:t> = patterns[</a:t>
            </a:r>
            <a:r>
              <a:rPr lang="en-US" sz="900" err="1">
                <a:ea typeface="+mn-lt"/>
                <a:cs typeface="+mn-lt"/>
              </a:rPr>
              <a:t>ptr</a:t>
            </a:r>
            <a:r>
              <a:rPr lang="en-US" sz="900">
                <a:ea typeface="+mn-lt"/>
                <a:cs typeface="+mn-lt"/>
              </a:rPr>
              <a:t>]; </a:t>
            </a:r>
            <a:r>
              <a:rPr lang="en-US" sz="900" err="1">
                <a:ea typeface="+mn-lt"/>
                <a:cs typeface="+mn-lt"/>
              </a:rPr>
              <a:t>ptr</a:t>
            </a:r>
            <a:r>
              <a:rPr lang="en-US" sz="900">
                <a:ea typeface="+mn-lt"/>
                <a:cs typeface="+mn-lt"/>
              </a:rPr>
              <a:t> = </a:t>
            </a:r>
            <a:r>
              <a:rPr lang="en-US" sz="900" err="1">
                <a:ea typeface="+mn-lt"/>
                <a:cs typeface="+mn-lt"/>
              </a:rPr>
              <a:t>ptr</a:t>
            </a:r>
            <a:r>
              <a:rPr lang="en-US" sz="900">
                <a:ea typeface="+mn-lt"/>
                <a:cs typeface="+mn-lt"/>
              </a:rPr>
              <a:t> + 1;</a:t>
            </a:r>
            <a:endParaRPr lang="en-US">
              <a:ea typeface="+mn-lt"/>
              <a:cs typeface="+mn-lt"/>
            </a:endParaRPr>
          </a:p>
          <a:p>
            <a:pPr>
              <a:buNone/>
            </a:pPr>
            <a:r>
              <a:rPr lang="en-US" sz="900">
                <a:ea typeface="+mn-lt"/>
                <a:cs typeface="+mn-lt"/>
              </a:rPr>
              <a:t>    CMD = </a:t>
            </a:r>
            <a:r>
              <a:rPr lang="en-US" sz="900" err="1">
                <a:ea typeface="+mn-lt"/>
                <a:cs typeface="+mn-lt"/>
              </a:rPr>
              <a:t>n_patt</a:t>
            </a:r>
            <a:r>
              <a:rPr lang="en-US" sz="900">
                <a:ea typeface="+mn-lt"/>
                <a:cs typeface="+mn-lt"/>
              </a:rPr>
              <a:t>[0:3]; DATA=</a:t>
            </a:r>
            <a:r>
              <a:rPr lang="en-US" sz="900" err="1">
                <a:ea typeface="+mn-lt"/>
                <a:cs typeface="+mn-lt"/>
              </a:rPr>
              <a:t>n_patt</a:t>
            </a:r>
            <a:r>
              <a:rPr lang="en-US" sz="900">
                <a:ea typeface="+mn-lt"/>
                <a:cs typeface="+mn-lt"/>
              </a:rPr>
              <a:t>[4:67]; ADDR=</a:t>
            </a:r>
            <a:r>
              <a:rPr lang="en-US" sz="900" err="1">
                <a:ea typeface="+mn-lt"/>
                <a:cs typeface="+mn-lt"/>
              </a:rPr>
              <a:t>n_patt</a:t>
            </a:r>
            <a:r>
              <a:rPr lang="en-US" sz="900">
                <a:ea typeface="+mn-lt"/>
                <a:cs typeface="+mn-lt"/>
              </a:rPr>
              <a:t>[68:99]; TAG=</a:t>
            </a:r>
            <a:r>
              <a:rPr lang="en-US" sz="900" err="1">
                <a:ea typeface="+mn-lt"/>
                <a:cs typeface="+mn-lt"/>
              </a:rPr>
              <a:t>n_patt</a:t>
            </a:r>
            <a:r>
              <a:rPr lang="en-US" sz="900">
                <a:ea typeface="+mn-lt"/>
                <a:cs typeface="+mn-lt"/>
              </a:rPr>
              <a:t>[100:107];</a:t>
            </a:r>
            <a:endParaRPr lang="en-US"/>
          </a:p>
          <a:p>
            <a:pPr>
              <a:buNone/>
            </a:pPr>
            <a:r>
              <a:rPr lang="en-US" sz="900">
                <a:ea typeface="+mn-lt"/>
                <a:cs typeface="+mn-lt"/>
              </a:rPr>
              <a:t>   end</a:t>
            </a:r>
            <a:endParaRPr lang="en-US"/>
          </a:p>
          <a:p>
            <a:pPr>
              <a:buNone/>
            </a:pPr>
            <a:r>
              <a:rPr lang="en-US" sz="900">
                <a:ea typeface="+mn-lt"/>
                <a:cs typeface="+mn-lt"/>
              </a:rPr>
              <a:t>   else begin</a:t>
            </a:r>
            <a:endParaRPr lang="en-US"/>
          </a:p>
          <a:p>
            <a:pPr>
              <a:buNone/>
            </a:pPr>
            <a:r>
              <a:rPr lang="en-US" sz="900">
                <a:ea typeface="+mn-lt"/>
                <a:cs typeface="+mn-lt"/>
              </a:rPr>
              <a:t>    #1000;</a:t>
            </a:r>
            <a:endParaRPr lang="en-US">
              <a:ea typeface="+mn-lt"/>
              <a:cs typeface="+mn-lt"/>
            </a:endParaRPr>
          </a:p>
          <a:p>
            <a:pPr>
              <a:buNone/>
            </a:pPr>
            <a:r>
              <a:rPr lang="en-US" sz="900">
                <a:ea typeface="+mn-lt"/>
                <a:cs typeface="+mn-lt"/>
              </a:rPr>
              <a:t>    $display("Simulation Done!");</a:t>
            </a:r>
            <a:endParaRPr lang="en-US"/>
          </a:p>
          <a:p>
            <a:pPr>
              <a:buNone/>
            </a:pPr>
            <a:r>
              <a:rPr lang="en-US" sz="900">
                <a:ea typeface="+mn-lt"/>
                <a:cs typeface="+mn-lt"/>
              </a:rPr>
              <a:t>    $finish();</a:t>
            </a:r>
            <a:endParaRPr lang="en-US"/>
          </a:p>
          <a:p>
            <a:pPr>
              <a:buNone/>
            </a:pPr>
            <a:r>
              <a:rPr lang="en-US" sz="900">
                <a:ea typeface="+mn-lt"/>
                <a:cs typeface="+mn-lt"/>
              </a:rPr>
              <a:t>   end</a:t>
            </a:r>
            <a:endParaRPr lang="en-US">
              <a:ea typeface="+mn-lt"/>
              <a:cs typeface="+mn-lt"/>
            </a:endParaRPr>
          </a:p>
          <a:p>
            <a:pPr>
              <a:buNone/>
            </a:pPr>
            <a:r>
              <a:rPr lang="en-US" sz="900">
                <a:ea typeface="+mn-lt"/>
                <a:cs typeface="+mn-lt"/>
              </a:rPr>
              <a:t>  end</a:t>
            </a:r>
          </a:p>
          <a:p>
            <a:pPr>
              <a:buNone/>
            </a:pPr>
            <a:r>
              <a:rPr lang="en-US" sz="900">
                <a:ea typeface="+mn-lt"/>
                <a:cs typeface="+mn-lt"/>
              </a:rPr>
              <a:t> end</a:t>
            </a:r>
            <a:endParaRPr lang="en-US">
              <a:ea typeface="+mn-lt"/>
              <a:cs typeface="+mn-lt"/>
            </a:endParaRPr>
          </a:p>
          <a:p>
            <a:pPr>
              <a:lnSpc>
                <a:spcPct val="80000"/>
              </a:lnSpc>
              <a:buNone/>
            </a:pPr>
            <a:r>
              <a:rPr lang="en-US" sz="900" err="1">
                <a:ea typeface="+mn-lt"/>
                <a:cs typeface="+mn-lt"/>
              </a:rPr>
              <a:t>endmodule</a:t>
            </a:r>
            <a:endParaRPr lang="en-US" err="1"/>
          </a:p>
        </p:txBody>
      </p:sp>
    </p:spTree>
  </p:cSld>
  <p:clrMapOvr>
    <a:masterClrMapping/>
  </p:clrMapOvr>
  <p:transition spd="med">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4">
            <a:extLst>
              <a:ext uri="{FF2B5EF4-FFF2-40B4-BE49-F238E27FC236}">
                <a16:creationId xmlns:a16="http://schemas.microsoft.com/office/drawing/2014/main" id="{E0895087-7A87-1BC3-13D3-086B23533382}"/>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460CFF-3937-4B96-BBDD-B4AE05A93AF4}" type="slidenum">
              <a:rPr lang="de-DE" altLang="en-US">
                <a:solidFill>
                  <a:schemeClr val="bg1"/>
                </a:solidFill>
              </a:rPr>
              <a:pPr/>
              <a:t>37</a:t>
            </a:fld>
            <a:endParaRPr lang="de-DE" altLang="en-US">
              <a:solidFill>
                <a:schemeClr val="bg1"/>
              </a:solidFill>
            </a:endParaRPr>
          </a:p>
        </p:txBody>
      </p:sp>
      <p:sp>
        <p:nvSpPr>
          <p:cNvPr id="35843" name="Rectangle 2">
            <a:extLst>
              <a:ext uri="{FF2B5EF4-FFF2-40B4-BE49-F238E27FC236}">
                <a16:creationId xmlns:a16="http://schemas.microsoft.com/office/drawing/2014/main" id="{67358FFA-6F02-7D4A-7AEC-40FB8611D37B}"/>
              </a:ext>
            </a:extLst>
          </p:cNvPr>
          <p:cNvSpPr>
            <a:spLocks noGrp="1" noChangeArrowheads="1"/>
          </p:cNvSpPr>
          <p:nvPr>
            <p:ph type="title"/>
          </p:nvPr>
        </p:nvSpPr>
        <p:spPr/>
        <p:txBody>
          <a:bodyPr/>
          <a:lstStyle/>
          <a:p>
            <a:pPr eaLnBrk="1" hangingPunct="1"/>
            <a:r>
              <a:rPr lang="en-US" altLang="en-US"/>
              <a:t>Verilog Stim komponenta</a:t>
            </a:r>
          </a:p>
        </p:txBody>
      </p:sp>
      <p:sp>
        <p:nvSpPr>
          <p:cNvPr id="35845" name="Rectangle 5">
            <a:extLst>
              <a:ext uri="{FF2B5EF4-FFF2-40B4-BE49-F238E27FC236}">
                <a16:creationId xmlns:a16="http://schemas.microsoft.com/office/drawing/2014/main" id="{7D897096-F5BF-706C-4258-B8C0990A0314}"/>
              </a:ext>
            </a:extLst>
          </p:cNvPr>
          <p:cNvSpPr>
            <a:spLocks noGrp="1" noChangeArrowheads="1"/>
          </p:cNvSpPr>
          <p:nvPr>
            <p:ph type="body" sz="half" idx="2"/>
          </p:nvPr>
        </p:nvSpPr>
        <p:spPr>
          <a:xfrm>
            <a:off x="770421" y="863600"/>
            <a:ext cx="5997368" cy="4344918"/>
          </a:xfrm>
        </p:spPr>
        <p:txBody>
          <a:bodyPr/>
          <a:lstStyle/>
          <a:p>
            <a:pPr>
              <a:buNone/>
            </a:pPr>
            <a:r>
              <a:rPr lang="en-US" sz="800">
                <a:ea typeface="+mn-lt"/>
                <a:cs typeface="+mn-lt"/>
              </a:rPr>
              <a:t>module stim (CLK, CMD_VLD, CMD, DATA_IN, CMD_TAG_IN, CMD_ADDR) ;</a:t>
            </a:r>
            <a:endParaRPr lang="en-US">
              <a:ea typeface="+mn-lt"/>
              <a:cs typeface="+mn-lt"/>
            </a:endParaRPr>
          </a:p>
          <a:p>
            <a:pPr>
              <a:buNone/>
            </a:pPr>
            <a:r>
              <a:rPr lang="en-US" sz="800">
                <a:ea typeface="+mn-lt"/>
                <a:cs typeface="+mn-lt"/>
              </a:rPr>
              <a:t> input CLK;</a:t>
            </a:r>
            <a:endParaRPr lang="en-US"/>
          </a:p>
          <a:p>
            <a:pPr>
              <a:buNone/>
            </a:pPr>
            <a:r>
              <a:rPr lang="en-US" sz="800">
                <a:ea typeface="+mn-lt"/>
                <a:cs typeface="+mn-lt"/>
              </a:rPr>
              <a:t> output CMD_VLD, [0:3]CMD, [0:31]DATA_IN, [0:7]CMD_TAG_IN, [0:31]CMD_ADDR;</a:t>
            </a:r>
            <a:endParaRPr lang="en-US">
              <a:ea typeface="+mn-lt"/>
              <a:cs typeface="+mn-lt"/>
            </a:endParaRPr>
          </a:p>
          <a:p>
            <a:pPr>
              <a:buNone/>
            </a:pPr>
            <a:r>
              <a:rPr lang="en-US" sz="800">
                <a:ea typeface="+mn-lt"/>
                <a:cs typeface="+mn-lt"/>
              </a:rPr>
              <a:t> reg CMD_VLD, [0:3]CMD, [0:31]DATA_IN, [0:7]CMD_TAG_IN, [0:31]CMD_ADDR;</a:t>
            </a:r>
            <a:endParaRPr lang="en-US"/>
          </a:p>
          <a:p>
            <a:pPr>
              <a:buNone/>
            </a:pPr>
            <a:r>
              <a:rPr lang="en-US" sz="800">
                <a:ea typeface="+mn-lt"/>
                <a:cs typeface="+mn-lt"/>
              </a:rPr>
              <a:t> reg [0:3]N_CMD, [0:63]N_DATA_IN, [0:31]N_ADDR, [0:7]N_TAG_IN;</a:t>
            </a:r>
            <a:endParaRPr lang="en-US"/>
          </a:p>
          <a:p>
            <a:pPr>
              <a:buNone/>
            </a:pPr>
            <a:r>
              <a:rPr lang="en-US" sz="800">
                <a:ea typeface="+mn-lt"/>
                <a:cs typeface="+mn-lt"/>
              </a:rPr>
              <a:t> reg REQUEST;</a:t>
            </a:r>
            <a:endParaRPr lang="en-US"/>
          </a:p>
          <a:p>
            <a:pPr>
              <a:buNone/>
            </a:pPr>
            <a:r>
              <a:rPr lang="en-US" sz="800">
                <a:ea typeface="+mn-lt"/>
                <a:cs typeface="+mn-lt"/>
              </a:rPr>
              <a:t> // instantiate generator</a:t>
            </a:r>
            <a:endParaRPr lang="en-US">
              <a:ea typeface="+mn-lt"/>
              <a:cs typeface="+mn-lt"/>
            </a:endParaRPr>
          </a:p>
          <a:p>
            <a:pPr>
              <a:buNone/>
            </a:pPr>
            <a:r>
              <a:rPr lang="en-US" sz="800">
                <a:ea typeface="+mn-lt"/>
                <a:cs typeface="+mn-lt"/>
              </a:rPr>
              <a:t> generator GENERATOR(REQUEST, N_CMD, N_DATA_IN, N_ADDR, N_TAG_IN);</a:t>
            </a:r>
            <a:endParaRPr lang="en-US">
              <a:ea typeface="+mn-lt"/>
              <a:cs typeface="+mn-lt"/>
            </a:endParaRPr>
          </a:p>
          <a:p>
            <a:pPr>
              <a:buNone/>
            </a:pPr>
            <a:r>
              <a:rPr lang="en-US" sz="800">
                <a:ea typeface="+mn-lt"/>
                <a:cs typeface="+mn-lt"/>
              </a:rPr>
              <a:t> task </a:t>
            </a:r>
            <a:r>
              <a:rPr lang="en-US" sz="800" err="1">
                <a:ea typeface="+mn-lt"/>
                <a:cs typeface="+mn-lt"/>
              </a:rPr>
              <a:t>write_command</a:t>
            </a:r>
            <a:r>
              <a:rPr lang="en-US" sz="800">
                <a:ea typeface="+mn-lt"/>
                <a:cs typeface="+mn-lt"/>
              </a:rPr>
              <a:t>; // protocol component</a:t>
            </a:r>
            <a:endParaRPr lang="en-US">
              <a:ea typeface="+mn-lt"/>
              <a:cs typeface="+mn-lt"/>
            </a:endParaRPr>
          </a:p>
          <a:p>
            <a:pPr>
              <a:buNone/>
            </a:pPr>
            <a:r>
              <a:rPr lang="en-US" sz="800">
                <a:ea typeface="+mn-lt"/>
                <a:cs typeface="+mn-lt"/>
              </a:rPr>
              <a:t>  begin</a:t>
            </a:r>
            <a:endParaRPr lang="en-US">
              <a:ea typeface="+mn-lt"/>
              <a:cs typeface="+mn-lt"/>
            </a:endParaRPr>
          </a:p>
          <a:p>
            <a:pPr>
              <a:buNone/>
            </a:pPr>
            <a:r>
              <a:rPr lang="en-US" sz="800">
                <a:ea typeface="+mn-lt"/>
                <a:cs typeface="+mn-lt"/>
              </a:rPr>
              <a:t>   @(posedge CLK);</a:t>
            </a:r>
            <a:endParaRPr lang="en-US"/>
          </a:p>
          <a:p>
            <a:pPr>
              <a:buNone/>
            </a:pPr>
            <a:r>
              <a:rPr lang="en-US" sz="800">
                <a:ea typeface="+mn-lt"/>
                <a:cs typeface="+mn-lt"/>
              </a:rPr>
              <a:t>   CMD_VLD = 1; CMD = N_CMD;</a:t>
            </a:r>
            <a:endParaRPr lang="en-US"/>
          </a:p>
          <a:p>
            <a:pPr>
              <a:buNone/>
            </a:pPr>
            <a:r>
              <a:rPr lang="en-US" sz="800">
                <a:ea typeface="+mn-lt"/>
                <a:cs typeface="+mn-lt"/>
              </a:rPr>
              <a:t>   DATA_IN = N_DATA_IN[0:31]; CMD_ADDR = N_ADDR; CMD_TAG_IN = N_TAG_IN;</a:t>
            </a:r>
            <a:endParaRPr lang="en-US"/>
          </a:p>
          <a:p>
            <a:pPr>
              <a:buNone/>
            </a:pPr>
            <a:r>
              <a:rPr lang="en-US" sz="800">
                <a:ea typeface="+mn-lt"/>
                <a:cs typeface="+mn-lt"/>
              </a:rPr>
              <a:t>   REQUEST = 0;</a:t>
            </a:r>
            <a:endParaRPr lang="en-US">
              <a:cs typeface="Arial"/>
            </a:endParaRPr>
          </a:p>
          <a:p>
            <a:pPr>
              <a:buNone/>
            </a:pPr>
            <a:r>
              <a:rPr lang="en-US" sz="800">
                <a:ea typeface="+mn-lt"/>
                <a:cs typeface="+mn-lt"/>
              </a:rPr>
              <a:t>   @(posedge CLK);</a:t>
            </a:r>
            <a:endParaRPr lang="en-US">
              <a:ea typeface="+mn-lt"/>
              <a:cs typeface="+mn-lt"/>
            </a:endParaRPr>
          </a:p>
          <a:p>
            <a:pPr>
              <a:buNone/>
            </a:pPr>
            <a:r>
              <a:rPr lang="en-US" sz="800">
                <a:ea typeface="+mn-lt"/>
                <a:cs typeface="+mn-lt"/>
              </a:rPr>
              <a:t>   CMD_VLD = 0; CMD = 0;</a:t>
            </a:r>
            <a:endParaRPr lang="en-US">
              <a:ea typeface="+mn-lt"/>
              <a:cs typeface="+mn-lt"/>
            </a:endParaRPr>
          </a:p>
          <a:p>
            <a:pPr>
              <a:buNone/>
            </a:pPr>
            <a:r>
              <a:rPr lang="en-US" sz="800">
                <a:ea typeface="+mn-lt"/>
                <a:cs typeface="+mn-lt"/>
              </a:rPr>
              <a:t>   DATA_IN = N_DATA_IN[32:63]; CMD_ADDR = 0; CMD_TAG_IN = N_TAG_IN;</a:t>
            </a:r>
            <a:endParaRPr lang="en-US">
              <a:ea typeface="+mn-lt"/>
              <a:cs typeface="+mn-lt"/>
            </a:endParaRPr>
          </a:p>
          <a:p>
            <a:pPr>
              <a:buNone/>
            </a:pPr>
            <a:r>
              <a:rPr lang="en-US" sz="800">
                <a:ea typeface="+mn-lt"/>
                <a:cs typeface="+mn-lt"/>
              </a:rPr>
              <a:t>   REQUEST = 1;</a:t>
            </a:r>
            <a:endParaRPr lang="en-US">
              <a:ea typeface="+mn-lt"/>
              <a:cs typeface="+mn-lt"/>
            </a:endParaRPr>
          </a:p>
          <a:p>
            <a:pPr>
              <a:buNone/>
            </a:pPr>
            <a:r>
              <a:rPr lang="en-US" sz="800">
                <a:ea typeface="+mn-lt"/>
                <a:cs typeface="+mn-lt"/>
              </a:rPr>
              <a:t>  end</a:t>
            </a:r>
            <a:endParaRPr lang="en-US"/>
          </a:p>
          <a:p>
            <a:pPr>
              <a:buNone/>
            </a:pPr>
            <a:r>
              <a:rPr lang="en-US" sz="800">
                <a:ea typeface="+mn-lt"/>
                <a:cs typeface="+mn-lt"/>
              </a:rPr>
              <a:t> </a:t>
            </a:r>
            <a:r>
              <a:rPr lang="en-US" sz="800" err="1">
                <a:ea typeface="+mn-lt"/>
                <a:cs typeface="+mn-lt"/>
              </a:rPr>
              <a:t>endtask</a:t>
            </a:r>
            <a:endParaRPr lang="en-US" err="1"/>
          </a:p>
          <a:p>
            <a:pPr>
              <a:buNone/>
            </a:pPr>
            <a:r>
              <a:rPr lang="en-US" sz="800">
                <a:ea typeface="+mn-lt"/>
                <a:cs typeface="+mn-lt"/>
              </a:rPr>
              <a:t> </a:t>
            </a:r>
            <a:endParaRPr lang="en-US">
              <a:ea typeface="+mn-lt"/>
              <a:cs typeface="+mn-lt"/>
            </a:endParaRPr>
          </a:p>
          <a:p>
            <a:pPr>
              <a:buNone/>
            </a:pPr>
            <a:r>
              <a:rPr lang="en-US" sz="800">
                <a:ea typeface="+mn-lt"/>
                <a:cs typeface="+mn-lt"/>
              </a:rPr>
              <a:t> initial begin</a:t>
            </a:r>
            <a:endParaRPr lang="en-US">
              <a:cs typeface="Arial"/>
            </a:endParaRPr>
          </a:p>
          <a:p>
            <a:pPr>
              <a:buNone/>
            </a:pPr>
            <a:r>
              <a:rPr lang="en-US" sz="800">
                <a:ea typeface="+mn-lt"/>
                <a:cs typeface="+mn-lt"/>
              </a:rPr>
              <a:t>  CMD_VLD = 0; CMD = 0; DATA_IN = 0; CMD_TAG_IN = 0; CMD_ADDR = 0;</a:t>
            </a:r>
            <a:endParaRPr lang="en-US">
              <a:cs typeface="Arial"/>
            </a:endParaRPr>
          </a:p>
          <a:p>
            <a:pPr>
              <a:buNone/>
            </a:pPr>
            <a:r>
              <a:rPr lang="en-US" sz="800">
                <a:ea typeface="+mn-lt"/>
                <a:cs typeface="+mn-lt"/>
              </a:rPr>
              <a:t>  N_CMD = 0; N_DATA_IN = 0; N_ADDR = 0; N_TAG_IN = 0; REQUEST = 1;</a:t>
            </a:r>
            <a:endParaRPr lang="en-US">
              <a:ea typeface="+mn-lt"/>
              <a:cs typeface="+mn-lt"/>
            </a:endParaRPr>
          </a:p>
          <a:p>
            <a:pPr>
              <a:buNone/>
            </a:pPr>
            <a:r>
              <a:rPr lang="en-US" sz="800">
                <a:ea typeface="+mn-lt"/>
                <a:cs typeface="+mn-lt"/>
              </a:rPr>
              <a:t>  forever begin</a:t>
            </a:r>
            <a:endParaRPr lang="en-US">
              <a:cs typeface="Arial"/>
            </a:endParaRPr>
          </a:p>
          <a:p>
            <a:pPr>
              <a:buNone/>
            </a:pPr>
            <a:r>
              <a:rPr lang="en-US" sz="800">
                <a:ea typeface="+mn-lt"/>
                <a:cs typeface="+mn-lt"/>
              </a:rPr>
              <a:t>   </a:t>
            </a:r>
            <a:r>
              <a:rPr lang="en-US" sz="800" err="1">
                <a:ea typeface="+mn-lt"/>
                <a:cs typeface="+mn-lt"/>
              </a:rPr>
              <a:t>write_command</a:t>
            </a:r>
            <a:r>
              <a:rPr lang="en-US" sz="800">
                <a:ea typeface="+mn-lt"/>
                <a:cs typeface="+mn-lt"/>
              </a:rPr>
              <a:t>(); // apply command using correct protocol</a:t>
            </a:r>
            <a:endParaRPr lang="en-US"/>
          </a:p>
          <a:p>
            <a:pPr>
              <a:buNone/>
            </a:pPr>
            <a:r>
              <a:rPr lang="en-US" sz="800">
                <a:ea typeface="+mn-lt"/>
                <a:cs typeface="+mn-lt"/>
              </a:rPr>
              <a:t>  end</a:t>
            </a:r>
            <a:endParaRPr lang="en-US">
              <a:ea typeface="+mn-lt"/>
              <a:cs typeface="+mn-lt"/>
            </a:endParaRPr>
          </a:p>
          <a:p>
            <a:pPr>
              <a:buNone/>
            </a:pPr>
            <a:r>
              <a:rPr lang="en-US" sz="800">
                <a:ea typeface="+mn-lt"/>
                <a:cs typeface="+mn-lt"/>
              </a:rPr>
              <a:t> end</a:t>
            </a:r>
            <a:endParaRPr lang="en-US">
              <a:ea typeface="+mn-lt"/>
              <a:cs typeface="+mn-lt"/>
            </a:endParaRPr>
          </a:p>
          <a:p>
            <a:pPr>
              <a:lnSpc>
                <a:spcPct val="75000"/>
              </a:lnSpc>
              <a:buNone/>
            </a:pPr>
            <a:r>
              <a:rPr lang="en-US" sz="800" err="1">
                <a:ea typeface="+mn-lt"/>
                <a:cs typeface="+mn-lt"/>
              </a:rPr>
              <a:t>endmodule</a:t>
            </a:r>
            <a:endParaRPr lang="en-US" err="1"/>
          </a:p>
        </p:txBody>
      </p:sp>
    </p:spTree>
    <p:extLst>
      <p:ext uri="{BB962C8B-B14F-4D97-AF65-F5344CB8AC3E}">
        <p14:creationId xmlns:p14="http://schemas.microsoft.com/office/powerpoint/2010/main" val="705072898"/>
      </p:ext>
    </p:extLst>
  </p:cSld>
  <p:clrMapOvr>
    <a:masterClrMapping/>
  </p:clrMapOvr>
  <p:transition spd="med">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3">
            <a:extLst>
              <a:ext uri="{FF2B5EF4-FFF2-40B4-BE49-F238E27FC236}">
                <a16:creationId xmlns:a16="http://schemas.microsoft.com/office/drawing/2014/main" id="{C5D02126-BBCA-CC7A-8D3B-6CF35B56C9AE}"/>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BC93DF0-6F16-406C-82FB-061E2D4BCC2D}" type="slidenum">
              <a:rPr lang="de-DE" altLang="en-US">
                <a:solidFill>
                  <a:schemeClr val="bg1"/>
                </a:solidFill>
              </a:rPr>
              <a:pPr/>
              <a:t>38</a:t>
            </a:fld>
            <a:endParaRPr lang="de-DE" altLang="en-US">
              <a:solidFill>
                <a:schemeClr val="bg1"/>
              </a:solidFill>
            </a:endParaRPr>
          </a:p>
        </p:txBody>
      </p:sp>
      <p:sp>
        <p:nvSpPr>
          <p:cNvPr id="36867" name="Rectangle 2">
            <a:extLst>
              <a:ext uri="{FF2B5EF4-FFF2-40B4-BE49-F238E27FC236}">
                <a16:creationId xmlns:a16="http://schemas.microsoft.com/office/drawing/2014/main" id="{90E6B154-0BC1-3C42-3D31-0A15AD8240F3}"/>
              </a:ext>
            </a:extLst>
          </p:cNvPr>
          <p:cNvSpPr>
            <a:spLocks noGrp="1" noChangeArrowheads="1"/>
          </p:cNvSpPr>
          <p:nvPr>
            <p:ph type="title"/>
          </p:nvPr>
        </p:nvSpPr>
        <p:spPr>
          <a:xfrm>
            <a:off x="314325" y="9525"/>
            <a:ext cx="8515350" cy="600075"/>
          </a:xfrm>
        </p:spPr>
        <p:txBody>
          <a:bodyPr/>
          <a:lstStyle/>
          <a:p>
            <a:pPr eaLnBrk="1" hangingPunct="1"/>
            <a:r>
              <a:rPr lang="en-US" altLang="en-US" err="1"/>
              <a:t>Dodatna</a:t>
            </a:r>
            <a:r>
              <a:rPr lang="en-US" altLang="en-US"/>
              <a:t> </a:t>
            </a:r>
            <a:r>
              <a:rPr lang="en-US" altLang="en-US" err="1"/>
              <a:t>razmatranja</a:t>
            </a:r>
            <a:r>
              <a:rPr lang="en-US" altLang="en-US"/>
              <a:t> - </a:t>
            </a:r>
            <a:r>
              <a:rPr lang="en-US" altLang="en-US" err="1"/>
              <a:t>Parametrizacija</a:t>
            </a:r>
            <a:endParaRPr lang="en-US" altLang="en-US" err="1">
              <a:cs typeface="Arial"/>
            </a:endParaRPr>
          </a:p>
        </p:txBody>
      </p:sp>
      <p:sp>
        <p:nvSpPr>
          <p:cNvPr id="36868" name="Rectangle 3">
            <a:extLst>
              <a:ext uri="{FF2B5EF4-FFF2-40B4-BE49-F238E27FC236}">
                <a16:creationId xmlns:a16="http://schemas.microsoft.com/office/drawing/2014/main" id="{6FAA37A5-6995-6457-91CE-3900F3D3E0B8}"/>
              </a:ext>
            </a:extLst>
          </p:cNvPr>
          <p:cNvSpPr>
            <a:spLocks noGrp="1" noChangeArrowheads="1"/>
          </p:cNvSpPr>
          <p:nvPr>
            <p:ph type="body" idx="1"/>
          </p:nvPr>
        </p:nvSpPr>
        <p:spPr/>
        <p:txBody>
          <a:bodyPr/>
          <a:lstStyle/>
          <a:p>
            <a:r>
              <a:rPr lang="en-US" altLang="en-US" err="1"/>
              <a:t>Razdvajanje</a:t>
            </a:r>
            <a:r>
              <a:rPr lang="en-US" altLang="en-US"/>
              <a:t> </a:t>
            </a:r>
            <a:r>
              <a:rPr lang="en-US" altLang="en-US" err="1"/>
              <a:t>ključnih</a:t>
            </a:r>
            <a:r>
              <a:rPr lang="en-US" altLang="en-US"/>
              <a:t> </a:t>
            </a:r>
            <a:r>
              <a:rPr lang="en-US" altLang="en-US" err="1"/>
              <a:t>parametara</a:t>
            </a:r>
            <a:r>
              <a:rPr lang="en-US" altLang="en-US"/>
              <a:t> od </a:t>
            </a:r>
            <a:r>
              <a:rPr lang="en-US" altLang="en-US" err="1"/>
              <a:t>samog</a:t>
            </a:r>
            <a:r>
              <a:rPr lang="en-US" altLang="en-US"/>
              <a:t> </a:t>
            </a:r>
            <a:r>
              <a:rPr lang="en-US" altLang="en-US" err="1"/>
              <a:t>programskog</a:t>
            </a:r>
            <a:r>
              <a:rPr lang="en-US" altLang="en-US"/>
              <a:t> </a:t>
            </a:r>
            <a:r>
              <a:rPr lang="en-US" altLang="en-US" err="1"/>
              <a:t>koda</a:t>
            </a:r>
            <a:r>
              <a:rPr lang="en-US" altLang="en-US"/>
              <a:t> </a:t>
            </a:r>
            <a:r>
              <a:rPr lang="en-US" altLang="en-US" err="1"/>
              <a:t>i</a:t>
            </a:r>
            <a:r>
              <a:rPr lang="en-US" altLang="en-US"/>
              <a:t> </a:t>
            </a:r>
            <a:r>
              <a:rPr lang="en-US" altLang="en-US" err="1"/>
              <a:t>njihovo</a:t>
            </a:r>
            <a:r>
              <a:rPr lang="en-US" altLang="en-US"/>
              <a:t> </a:t>
            </a:r>
            <a:r>
              <a:rPr lang="en-US" altLang="en-US" err="1"/>
              <a:t>definisanje</a:t>
            </a:r>
            <a:r>
              <a:rPr lang="en-US" altLang="en-US"/>
              <a:t> </a:t>
            </a:r>
            <a:r>
              <a:rPr lang="en-US" altLang="en-US" err="1"/>
              <a:t>putem</a:t>
            </a:r>
            <a:r>
              <a:rPr lang="en-US" altLang="en-US"/>
              <a:t> </a:t>
            </a:r>
            <a:r>
              <a:rPr lang="en-US" altLang="en-US" err="1"/>
              <a:t>konfiguracionih</a:t>
            </a:r>
            <a:r>
              <a:rPr lang="en-US" altLang="en-US"/>
              <a:t> </a:t>
            </a:r>
            <a:r>
              <a:rPr lang="en-US" altLang="en-US" err="1"/>
              <a:t>vrednosti</a:t>
            </a:r>
            <a:r>
              <a:rPr lang="en-US" altLang="en-US"/>
              <a:t> </a:t>
            </a:r>
            <a:r>
              <a:rPr lang="en-US" altLang="en-US" err="1"/>
              <a:t>značajno</a:t>
            </a:r>
            <a:r>
              <a:rPr lang="en-US" altLang="en-US"/>
              <a:t> </a:t>
            </a:r>
            <a:r>
              <a:rPr lang="en-US" altLang="en-US" err="1"/>
              <a:t>olakšava</a:t>
            </a:r>
            <a:r>
              <a:rPr lang="en-US" altLang="en-US"/>
              <a:t> </a:t>
            </a:r>
            <a:r>
              <a:rPr lang="en-US" altLang="en-US" err="1"/>
              <a:t>prilagođavanje</a:t>
            </a:r>
            <a:r>
              <a:rPr lang="en-US" altLang="en-US"/>
              <a:t> </a:t>
            </a:r>
            <a:r>
              <a:rPr lang="en-US" altLang="en-US" err="1"/>
              <a:t>testnog</a:t>
            </a:r>
            <a:r>
              <a:rPr lang="en-US" altLang="en-US"/>
              <a:t> </a:t>
            </a:r>
            <a:r>
              <a:rPr lang="en-US" altLang="en-US" err="1"/>
              <a:t>okruženja</a:t>
            </a:r>
            <a:r>
              <a:rPr lang="en-US" altLang="en-US"/>
              <a:t> </a:t>
            </a:r>
            <a:r>
              <a:rPr lang="en-US" altLang="en-US" err="1"/>
              <a:t>različitim</a:t>
            </a:r>
            <a:r>
              <a:rPr lang="en-US" altLang="en-US"/>
              <a:t> </a:t>
            </a:r>
            <a:r>
              <a:rPr lang="en-US" altLang="en-US" err="1"/>
              <a:t>situacijama</a:t>
            </a:r>
            <a:endParaRPr lang="en-US" altLang="en-US" err="1">
              <a:cs typeface="Arial"/>
            </a:endParaRPr>
          </a:p>
          <a:p>
            <a:endParaRPr lang="en-US" altLang="en-US"/>
          </a:p>
          <a:p>
            <a:r>
              <a:rPr lang="en-US"/>
              <a:t>Na primer, </a:t>
            </a:r>
            <a:r>
              <a:rPr lang="en-US" err="1"/>
              <a:t>znatno</a:t>
            </a:r>
            <a:r>
              <a:rPr lang="en-US"/>
              <a:t> je </a:t>
            </a:r>
            <a:r>
              <a:rPr lang="en-US" err="1"/>
              <a:t>efikasnije</a:t>
            </a:r>
            <a:r>
              <a:rPr lang="en-US"/>
              <a:t> </a:t>
            </a:r>
            <a:r>
              <a:rPr lang="en-US" err="1"/>
              <a:t>učitavati</a:t>
            </a:r>
            <a:r>
              <a:rPr lang="en-US"/>
              <a:t> </a:t>
            </a:r>
            <a:r>
              <a:rPr lang="en-US" err="1"/>
              <a:t>naziv</a:t>
            </a:r>
            <a:r>
              <a:rPr lang="en-US"/>
              <a:t> </a:t>
            </a:r>
            <a:r>
              <a:rPr lang="en-US" err="1"/>
              <a:t>datoteke</a:t>
            </a:r>
            <a:r>
              <a:rPr lang="en-US"/>
              <a:t> </a:t>
            </a:r>
            <a:r>
              <a:rPr lang="en-US" err="1"/>
              <a:t>sa</a:t>
            </a:r>
            <a:r>
              <a:rPr lang="en-US"/>
              <a:t> </a:t>
            </a:r>
            <a:r>
              <a:rPr lang="en-US" err="1"/>
              <a:t>testnim</a:t>
            </a:r>
            <a:r>
              <a:rPr lang="en-US"/>
              <a:t> </a:t>
            </a:r>
            <a:r>
              <a:rPr lang="en-US" err="1"/>
              <a:t>primerom</a:t>
            </a:r>
            <a:r>
              <a:rPr lang="en-US"/>
              <a:t> "</a:t>
            </a:r>
            <a:r>
              <a:rPr lang="en-US" err="1"/>
              <a:t>cache.patterns</a:t>
            </a:r>
            <a:r>
              <a:rPr lang="en-US"/>
              <a:t>" </a:t>
            </a:r>
            <a:r>
              <a:rPr lang="en-US" err="1"/>
              <a:t>spolja</a:t>
            </a:r>
            <a:r>
              <a:rPr lang="en-US"/>
              <a:t>, </a:t>
            </a:r>
            <a:r>
              <a:rPr lang="en-US" err="1"/>
              <a:t>umesto</a:t>
            </a:r>
            <a:r>
              <a:rPr lang="en-US"/>
              <a:t> da on </a:t>
            </a:r>
            <a:r>
              <a:rPr lang="en-US" err="1"/>
              <a:t>bude</a:t>
            </a:r>
            <a:r>
              <a:rPr lang="en-US"/>
              <a:t> </a:t>
            </a:r>
            <a:r>
              <a:rPr lang="en-US" err="1"/>
              <a:t>fiksno</a:t>
            </a:r>
            <a:r>
              <a:rPr lang="en-US"/>
              <a:t> </a:t>
            </a:r>
            <a:r>
              <a:rPr lang="en-US" err="1"/>
              <a:t>zapisan</a:t>
            </a:r>
            <a:r>
              <a:rPr lang="en-US"/>
              <a:t> u </a:t>
            </a:r>
            <a:r>
              <a:rPr lang="en-US" err="1"/>
              <a:t>kodu</a:t>
            </a:r>
            <a:endParaRPr lang="en-US" err="1">
              <a:cs typeface="Arial"/>
            </a:endParaRPr>
          </a:p>
          <a:p>
            <a:endParaRPr lang="en-US">
              <a:cs typeface="Arial"/>
            </a:endParaRPr>
          </a:p>
          <a:p>
            <a:r>
              <a:rPr lang="en-US">
                <a:cs typeface="Arial"/>
              </a:rPr>
              <a:t>Na </a:t>
            </a:r>
            <a:r>
              <a:rPr lang="en-US" err="1">
                <a:cs typeface="Arial"/>
              </a:rPr>
              <a:t>ovaj</a:t>
            </a:r>
            <a:r>
              <a:rPr lang="en-US">
                <a:cs typeface="Arial"/>
              </a:rPr>
              <a:t> </a:t>
            </a:r>
            <a:r>
              <a:rPr lang="en-US" err="1">
                <a:cs typeface="Arial"/>
              </a:rPr>
              <a:t>način</a:t>
            </a:r>
            <a:r>
              <a:rPr lang="en-US">
                <a:cs typeface="Arial"/>
              </a:rPr>
              <a:t> </a:t>
            </a:r>
            <a:r>
              <a:rPr lang="en-US" err="1">
                <a:cs typeface="Arial"/>
              </a:rPr>
              <a:t>verifikacioni</a:t>
            </a:r>
            <a:r>
              <a:rPr lang="en-US">
                <a:cs typeface="Arial"/>
              </a:rPr>
              <a:t> </a:t>
            </a:r>
            <a:r>
              <a:rPr lang="en-US" err="1">
                <a:cs typeface="Arial"/>
              </a:rPr>
              <a:t>tim</a:t>
            </a:r>
            <a:r>
              <a:rPr lang="en-US">
                <a:cs typeface="Arial"/>
              </a:rPr>
              <a:t> </a:t>
            </a:r>
            <a:r>
              <a:rPr lang="en-US" err="1">
                <a:cs typeface="Arial"/>
              </a:rPr>
              <a:t>može</a:t>
            </a:r>
            <a:r>
              <a:rPr lang="en-US">
                <a:cs typeface="Arial"/>
              </a:rPr>
              <a:t> </a:t>
            </a:r>
            <a:r>
              <a:rPr lang="en-US" err="1">
                <a:cs typeface="Arial"/>
              </a:rPr>
              <a:t>istovremeno</a:t>
            </a:r>
            <a:r>
              <a:rPr lang="en-US">
                <a:cs typeface="Arial"/>
              </a:rPr>
              <a:t> </a:t>
            </a:r>
            <a:r>
              <a:rPr lang="en-US" err="1">
                <a:cs typeface="Arial"/>
              </a:rPr>
              <a:t>čuvati</a:t>
            </a:r>
            <a:r>
              <a:rPr lang="en-US">
                <a:cs typeface="Arial"/>
              </a:rPr>
              <a:t> </a:t>
            </a:r>
            <a:r>
              <a:rPr lang="en-US" err="1">
                <a:cs typeface="Arial"/>
              </a:rPr>
              <a:t>veliki</a:t>
            </a:r>
            <a:r>
              <a:rPr lang="en-US">
                <a:cs typeface="Arial"/>
              </a:rPr>
              <a:t> </a:t>
            </a:r>
            <a:r>
              <a:rPr lang="en-US" err="1">
                <a:cs typeface="Arial"/>
              </a:rPr>
              <a:t>broj</a:t>
            </a:r>
            <a:r>
              <a:rPr lang="en-US">
                <a:cs typeface="Arial"/>
              </a:rPr>
              <a:t> </a:t>
            </a:r>
            <a:r>
              <a:rPr lang="en-US" err="1">
                <a:cs typeface="Arial"/>
              </a:rPr>
              <a:t>različitih</a:t>
            </a:r>
            <a:r>
              <a:rPr lang="en-US">
                <a:cs typeface="Arial"/>
              </a:rPr>
              <a:t> </a:t>
            </a:r>
            <a:r>
              <a:rPr lang="en-US" err="1">
                <a:cs typeface="Arial"/>
              </a:rPr>
              <a:t>datoteka</a:t>
            </a:r>
            <a:r>
              <a:rPr lang="en-US">
                <a:cs typeface="Arial"/>
              </a:rPr>
              <a:t> </a:t>
            </a:r>
            <a:r>
              <a:rPr lang="en-US" err="1">
                <a:cs typeface="Arial"/>
              </a:rPr>
              <a:t>sa</a:t>
            </a:r>
            <a:r>
              <a:rPr lang="en-US">
                <a:cs typeface="Arial"/>
              </a:rPr>
              <a:t> </a:t>
            </a:r>
            <a:r>
              <a:rPr lang="en-US" err="1">
                <a:cs typeface="Arial"/>
              </a:rPr>
              <a:t>testnim</a:t>
            </a:r>
            <a:r>
              <a:rPr lang="en-US">
                <a:cs typeface="Arial"/>
              </a:rPr>
              <a:t> </a:t>
            </a:r>
            <a:r>
              <a:rPr lang="en-US" err="1">
                <a:cs typeface="Arial"/>
              </a:rPr>
              <a:t>primerima</a:t>
            </a:r>
            <a:r>
              <a:rPr lang="en-US">
                <a:cs typeface="Arial"/>
              </a:rPr>
              <a:t> u </a:t>
            </a:r>
            <a:r>
              <a:rPr lang="en-US" err="1">
                <a:cs typeface="Arial"/>
              </a:rPr>
              <a:t>istom</a:t>
            </a:r>
            <a:r>
              <a:rPr lang="en-US">
                <a:cs typeface="Arial"/>
              </a:rPr>
              <a:t> </a:t>
            </a:r>
            <a:r>
              <a:rPr lang="en-US" err="1">
                <a:cs typeface="Arial"/>
              </a:rPr>
              <a:t>direktorijumu</a:t>
            </a:r>
            <a:endParaRPr lang="en-US" err="1"/>
          </a:p>
          <a:p>
            <a:endParaRPr lang="en-US"/>
          </a:p>
          <a:p>
            <a:r>
              <a:rPr lang="en-US" err="1"/>
              <a:t>Ovakvu</a:t>
            </a:r>
            <a:r>
              <a:rPr lang="en-US"/>
              <a:t> </a:t>
            </a:r>
            <a:r>
              <a:rPr lang="en-US" err="1"/>
              <a:t>kolekciju</a:t>
            </a:r>
            <a:r>
              <a:rPr lang="en-US"/>
              <a:t> </a:t>
            </a:r>
            <a:r>
              <a:rPr lang="en-US" err="1"/>
              <a:t>testnih</a:t>
            </a:r>
            <a:r>
              <a:rPr lang="en-US"/>
              <a:t> </a:t>
            </a:r>
            <a:r>
              <a:rPr lang="en-US" err="1"/>
              <a:t>primera</a:t>
            </a:r>
            <a:r>
              <a:rPr lang="en-US"/>
              <a:t> </a:t>
            </a:r>
            <a:r>
              <a:rPr lang="en-US" err="1"/>
              <a:t>nazivamo</a:t>
            </a:r>
            <a:r>
              <a:rPr lang="en-US"/>
              <a:t> </a:t>
            </a:r>
            <a:r>
              <a:rPr lang="en-US" err="1"/>
              <a:t>skupom</a:t>
            </a:r>
            <a:r>
              <a:rPr lang="en-US"/>
              <a:t> </a:t>
            </a:r>
            <a:r>
              <a:rPr lang="en-US" err="1"/>
              <a:t>testova</a:t>
            </a:r>
            <a:r>
              <a:rPr lang="en-US"/>
              <a:t> (test case bucket)</a:t>
            </a:r>
            <a:endParaRPr lang="en-US">
              <a:cs typeface="Arial"/>
            </a:endParaRPr>
          </a:p>
          <a:p>
            <a:endParaRPr lang="en-US" altLang="en-US">
              <a:cs typeface="Arial"/>
            </a:endParaRPr>
          </a:p>
        </p:txBody>
      </p:sp>
    </p:spTree>
  </p:cSld>
  <p:clrMapOvr>
    <a:masterClrMapping/>
  </p:clrMapOvr>
  <p:transition spd="med">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3">
            <a:extLst>
              <a:ext uri="{FF2B5EF4-FFF2-40B4-BE49-F238E27FC236}">
                <a16:creationId xmlns:a16="http://schemas.microsoft.com/office/drawing/2014/main" id="{2DFB02AD-83A3-1D01-A088-79D2A9846CE0}"/>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B8978F-CC0D-4014-81AC-45C705103A60}" type="slidenum">
              <a:rPr lang="de-DE" altLang="en-US">
                <a:solidFill>
                  <a:schemeClr val="bg1"/>
                </a:solidFill>
              </a:rPr>
              <a:pPr/>
              <a:t>39</a:t>
            </a:fld>
            <a:endParaRPr lang="de-DE" altLang="en-US">
              <a:solidFill>
                <a:schemeClr val="bg1"/>
              </a:solidFill>
            </a:endParaRPr>
          </a:p>
        </p:txBody>
      </p:sp>
      <p:sp>
        <p:nvSpPr>
          <p:cNvPr id="37891" name="Rectangle 2">
            <a:extLst>
              <a:ext uri="{FF2B5EF4-FFF2-40B4-BE49-F238E27FC236}">
                <a16:creationId xmlns:a16="http://schemas.microsoft.com/office/drawing/2014/main" id="{009F9C83-85A2-B559-5A01-4D6E63FAA57F}"/>
              </a:ext>
            </a:extLst>
          </p:cNvPr>
          <p:cNvSpPr>
            <a:spLocks noGrp="1" noChangeArrowheads="1"/>
          </p:cNvSpPr>
          <p:nvPr>
            <p:ph type="title"/>
          </p:nvPr>
        </p:nvSpPr>
        <p:spPr/>
        <p:txBody>
          <a:bodyPr/>
          <a:lstStyle/>
          <a:p>
            <a:r>
              <a:rPr lang="en-US" err="1"/>
              <a:t>Dodatna</a:t>
            </a:r>
            <a:r>
              <a:rPr lang="en-US"/>
              <a:t> </a:t>
            </a:r>
            <a:r>
              <a:rPr lang="en-US" err="1"/>
              <a:t>razmatranja</a:t>
            </a:r>
            <a:r>
              <a:rPr lang="en-US" altLang="en-US" sz="2400"/>
              <a:t> – </a:t>
            </a:r>
            <a:r>
              <a:rPr lang="en-US" altLang="en-US" sz="2400" err="1">
                <a:solidFill>
                  <a:srgbClr val="FFFFFF"/>
                </a:solidFill>
                <a:ea typeface="+mj-lt"/>
                <a:cs typeface="+mj-lt"/>
              </a:rPr>
              <a:t>Generisanje</a:t>
            </a:r>
            <a:r>
              <a:rPr lang="en-US" altLang="en-US" sz="2400">
                <a:solidFill>
                  <a:srgbClr val="FFFFFF"/>
                </a:solidFill>
                <a:ea typeface="+mj-lt"/>
                <a:cs typeface="+mj-lt"/>
              </a:rPr>
              <a:t> </a:t>
            </a:r>
            <a:r>
              <a:rPr lang="en-US" altLang="en-US" sz="2400" err="1">
                <a:solidFill>
                  <a:srgbClr val="FFFFFF"/>
                </a:solidFill>
                <a:ea typeface="+mj-lt"/>
                <a:cs typeface="+mj-lt"/>
              </a:rPr>
              <a:t>datoteka</a:t>
            </a:r>
            <a:r>
              <a:rPr lang="en-US" altLang="en-US" sz="2400">
                <a:solidFill>
                  <a:srgbClr val="FFFFFF"/>
                </a:solidFill>
                <a:ea typeface="+mj-lt"/>
                <a:cs typeface="+mj-lt"/>
              </a:rPr>
              <a:t> za </a:t>
            </a:r>
            <a:r>
              <a:rPr lang="en-US" altLang="en-US" sz="2400" err="1">
                <a:solidFill>
                  <a:srgbClr val="FFFFFF"/>
                </a:solidFill>
                <a:ea typeface="+mj-lt"/>
                <a:cs typeface="+mj-lt"/>
              </a:rPr>
              <a:t>debagovanje</a:t>
            </a:r>
            <a:endParaRPr lang="en-US" err="1"/>
          </a:p>
        </p:txBody>
      </p:sp>
      <p:sp>
        <p:nvSpPr>
          <p:cNvPr id="37892" name="Rectangle 3">
            <a:extLst>
              <a:ext uri="{FF2B5EF4-FFF2-40B4-BE49-F238E27FC236}">
                <a16:creationId xmlns:a16="http://schemas.microsoft.com/office/drawing/2014/main" id="{0131BDA5-A329-63AE-E3F6-34CA59DF608B}"/>
              </a:ext>
            </a:extLst>
          </p:cNvPr>
          <p:cNvSpPr>
            <a:spLocks noGrp="1" noChangeArrowheads="1"/>
          </p:cNvSpPr>
          <p:nvPr>
            <p:ph type="body" idx="1"/>
          </p:nvPr>
        </p:nvSpPr>
        <p:spPr/>
        <p:txBody>
          <a:bodyPr/>
          <a:lstStyle/>
          <a:p>
            <a:r>
              <a:rPr lang="en-US" altLang="en-US"/>
              <a:t>I VHDL </a:t>
            </a:r>
            <a:r>
              <a:rPr lang="en-US" altLang="en-US" err="1"/>
              <a:t>i</a:t>
            </a:r>
            <a:r>
              <a:rPr lang="en-US" altLang="en-US"/>
              <a:t> Verilog </a:t>
            </a:r>
            <a:r>
              <a:rPr lang="en-US" altLang="en-US" err="1"/>
              <a:t>poseduju</a:t>
            </a:r>
            <a:r>
              <a:rPr lang="en-US" altLang="en-US"/>
              <a:t> </a:t>
            </a:r>
            <a:r>
              <a:rPr lang="en-US" altLang="en-US" err="1"/>
              <a:t>niz</a:t>
            </a:r>
            <a:r>
              <a:rPr lang="en-US" altLang="en-US"/>
              <a:t> </a:t>
            </a:r>
            <a:r>
              <a:rPr lang="en-US" altLang="en-US" err="1"/>
              <a:t>funkcionalnosti</a:t>
            </a:r>
            <a:r>
              <a:rPr lang="en-US" altLang="en-US"/>
              <a:t> za </a:t>
            </a:r>
            <a:r>
              <a:rPr lang="en-US" altLang="en-US" err="1"/>
              <a:t>ispisivanje</a:t>
            </a:r>
            <a:r>
              <a:rPr lang="en-US" altLang="en-US"/>
              <a:t> </a:t>
            </a:r>
            <a:r>
              <a:rPr lang="en-US" altLang="en-US" err="1"/>
              <a:t>informacija</a:t>
            </a:r>
            <a:r>
              <a:rPr lang="en-US" altLang="en-US"/>
              <a:t> </a:t>
            </a:r>
            <a:r>
              <a:rPr lang="en-US" altLang="en-US" err="1"/>
              <a:t>namenjenih</a:t>
            </a:r>
            <a:r>
              <a:rPr lang="en-US" altLang="en-US"/>
              <a:t> za </a:t>
            </a:r>
            <a:r>
              <a:rPr lang="en-US" altLang="en-US" err="1"/>
              <a:t>debagovanje</a:t>
            </a:r>
            <a:endParaRPr lang="en-US" altLang="en-US" err="1">
              <a:cs typeface="Arial"/>
            </a:endParaRPr>
          </a:p>
          <a:p>
            <a:endParaRPr lang="en-US" altLang="en-US"/>
          </a:p>
          <a:p>
            <a:r>
              <a:rPr lang="en-US"/>
              <a:t>Na primer, </a:t>
            </a:r>
            <a:r>
              <a:rPr lang="en-US" err="1"/>
              <a:t>komande</a:t>
            </a:r>
            <a:r>
              <a:rPr lang="en-US"/>
              <a:t> </a:t>
            </a:r>
            <a:r>
              <a:rPr lang="en-US" i="1"/>
              <a:t>report</a:t>
            </a:r>
            <a:r>
              <a:rPr lang="en-US"/>
              <a:t> </a:t>
            </a:r>
            <a:r>
              <a:rPr lang="en-US" err="1"/>
              <a:t>i</a:t>
            </a:r>
            <a:r>
              <a:rPr lang="en-US"/>
              <a:t> </a:t>
            </a:r>
            <a:r>
              <a:rPr lang="en-US" i="1"/>
              <a:t>write </a:t>
            </a:r>
            <a:r>
              <a:rPr lang="en-US" err="1"/>
              <a:t>omogućavaju</a:t>
            </a:r>
            <a:r>
              <a:rPr lang="en-US"/>
              <a:t> </a:t>
            </a:r>
            <a:r>
              <a:rPr lang="en-US" err="1"/>
              <a:t>korisniku</a:t>
            </a:r>
            <a:r>
              <a:rPr lang="en-US"/>
              <a:t> </a:t>
            </a:r>
            <a:r>
              <a:rPr lang="en-US" err="1"/>
              <a:t>ispis</a:t>
            </a:r>
            <a:r>
              <a:rPr lang="en-US"/>
              <a:t> </a:t>
            </a:r>
            <a:r>
              <a:rPr lang="en-US" err="1"/>
              <a:t>teksta</a:t>
            </a:r>
            <a:r>
              <a:rPr lang="en-US"/>
              <a:t> </a:t>
            </a:r>
            <a:r>
              <a:rPr lang="en-US" err="1"/>
              <a:t>i</a:t>
            </a:r>
            <a:r>
              <a:rPr lang="en-US"/>
              <a:t> </a:t>
            </a:r>
            <a:r>
              <a:rPr lang="en-US" err="1"/>
              <a:t>vrednosti</a:t>
            </a:r>
            <a:r>
              <a:rPr lang="en-US"/>
              <a:t> </a:t>
            </a:r>
            <a:r>
              <a:rPr lang="en-US" err="1"/>
              <a:t>signala</a:t>
            </a:r>
            <a:r>
              <a:rPr lang="en-US"/>
              <a:t> </a:t>
            </a:r>
            <a:r>
              <a:rPr lang="en-US" err="1"/>
              <a:t>direktno</a:t>
            </a:r>
            <a:r>
              <a:rPr lang="en-US"/>
              <a:t> u </a:t>
            </a:r>
            <a:r>
              <a:rPr lang="en-US" err="1"/>
              <a:t>konzolu</a:t>
            </a:r>
            <a:endParaRPr lang="en-US" err="1">
              <a:cs typeface="Arial"/>
            </a:endParaRPr>
          </a:p>
          <a:p>
            <a:endParaRPr lang="en-US">
              <a:cs typeface="Arial"/>
            </a:endParaRPr>
          </a:p>
          <a:p>
            <a:r>
              <a:rPr lang="en-US">
                <a:cs typeface="Arial"/>
              </a:rPr>
              <a:t>U </a:t>
            </a:r>
            <a:r>
              <a:rPr lang="en-US" err="1">
                <a:cs typeface="Arial"/>
              </a:rPr>
              <a:t>Verilogu</a:t>
            </a:r>
            <a:r>
              <a:rPr lang="en-US">
                <a:cs typeface="Arial"/>
              </a:rPr>
              <a:t>, </a:t>
            </a:r>
            <a:r>
              <a:rPr lang="en-US" err="1">
                <a:cs typeface="Arial"/>
              </a:rPr>
              <a:t>sistemske</a:t>
            </a:r>
            <a:r>
              <a:rPr lang="en-US">
                <a:cs typeface="Arial"/>
              </a:rPr>
              <a:t> </a:t>
            </a:r>
            <a:r>
              <a:rPr lang="en-US" err="1">
                <a:cs typeface="Arial"/>
              </a:rPr>
              <a:t>funkcije</a:t>
            </a:r>
            <a:r>
              <a:rPr lang="en-US">
                <a:cs typeface="Arial"/>
              </a:rPr>
              <a:t> </a:t>
            </a:r>
            <a:r>
              <a:rPr lang="en-US" i="1">
                <a:cs typeface="Arial"/>
              </a:rPr>
              <a:t>$monitor </a:t>
            </a:r>
            <a:r>
              <a:rPr lang="en-US" err="1">
                <a:cs typeface="Arial"/>
              </a:rPr>
              <a:t>i</a:t>
            </a:r>
            <a:r>
              <a:rPr lang="en-US">
                <a:cs typeface="Arial"/>
              </a:rPr>
              <a:t> </a:t>
            </a:r>
            <a:r>
              <a:rPr lang="en-US" i="1">
                <a:cs typeface="Arial"/>
              </a:rPr>
              <a:t>$</a:t>
            </a:r>
            <a:r>
              <a:rPr lang="en-US" i="1" err="1">
                <a:cs typeface="Arial"/>
              </a:rPr>
              <a:t>fmonitor</a:t>
            </a:r>
            <a:r>
              <a:rPr lang="en-US">
                <a:cs typeface="Arial"/>
              </a:rPr>
              <a:t> </a:t>
            </a:r>
            <a:r>
              <a:rPr lang="en-US" err="1">
                <a:cs typeface="Arial"/>
              </a:rPr>
              <a:t>sa</a:t>
            </a:r>
            <a:r>
              <a:rPr lang="en-US">
                <a:cs typeface="Arial"/>
              </a:rPr>
              <a:t> </a:t>
            </a:r>
            <a:r>
              <a:rPr lang="en-US" err="1">
                <a:cs typeface="Arial"/>
              </a:rPr>
              <a:t>listom</a:t>
            </a:r>
            <a:r>
              <a:rPr lang="en-US">
                <a:cs typeface="Arial"/>
              </a:rPr>
              <a:t> </a:t>
            </a:r>
            <a:r>
              <a:rPr lang="en-US" err="1">
                <a:cs typeface="Arial"/>
              </a:rPr>
              <a:t>signala</a:t>
            </a:r>
            <a:r>
              <a:rPr lang="en-US">
                <a:cs typeface="Arial"/>
              </a:rPr>
              <a:t> </a:t>
            </a:r>
            <a:r>
              <a:rPr lang="en-US" err="1">
                <a:cs typeface="Arial"/>
              </a:rPr>
              <a:t>ispisuju</a:t>
            </a:r>
            <a:r>
              <a:rPr lang="en-US">
                <a:cs typeface="Arial"/>
              </a:rPr>
              <a:t> </a:t>
            </a:r>
            <a:r>
              <a:rPr lang="en-US" err="1">
                <a:cs typeface="Arial"/>
              </a:rPr>
              <a:t>parove</a:t>
            </a:r>
            <a:r>
              <a:rPr lang="en-US">
                <a:cs typeface="Arial"/>
              </a:rPr>
              <a:t> </a:t>
            </a:r>
            <a:r>
              <a:rPr lang="en-US" err="1">
                <a:cs typeface="Arial"/>
              </a:rPr>
              <a:t>naziv</a:t>
            </a:r>
            <a:r>
              <a:rPr lang="en-US">
                <a:cs typeface="Arial"/>
              </a:rPr>
              <a:t>/</a:t>
            </a:r>
            <a:r>
              <a:rPr lang="en-US" err="1">
                <a:cs typeface="Arial"/>
              </a:rPr>
              <a:t>vrednost</a:t>
            </a:r>
            <a:r>
              <a:rPr lang="en-US">
                <a:cs typeface="Arial"/>
              </a:rPr>
              <a:t> </a:t>
            </a:r>
            <a:r>
              <a:rPr lang="en-US" err="1">
                <a:cs typeface="Arial"/>
              </a:rPr>
              <a:t>na</a:t>
            </a:r>
            <a:r>
              <a:rPr lang="en-US">
                <a:cs typeface="Arial"/>
              </a:rPr>
              <a:t> </a:t>
            </a:r>
            <a:r>
              <a:rPr lang="en-US" err="1">
                <a:cs typeface="Arial"/>
              </a:rPr>
              <a:t>ekranu</a:t>
            </a:r>
            <a:r>
              <a:rPr lang="en-US">
                <a:cs typeface="Arial"/>
              </a:rPr>
              <a:t> </a:t>
            </a:r>
            <a:r>
              <a:rPr lang="en-US" err="1">
                <a:cs typeface="Arial"/>
              </a:rPr>
              <a:t>ili</a:t>
            </a:r>
            <a:r>
              <a:rPr lang="en-US">
                <a:cs typeface="Arial"/>
              </a:rPr>
              <a:t> u </a:t>
            </a:r>
            <a:r>
              <a:rPr lang="en-US" err="1">
                <a:cs typeface="Arial"/>
              </a:rPr>
              <a:t>datoteku</a:t>
            </a:r>
            <a:r>
              <a:rPr lang="en-US">
                <a:cs typeface="Arial"/>
              </a:rPr>
              <a:t> </a:t>
            </a:r>
            <a:r>
              <a:rPr lang="en-US" err="1">
                <a:cs typeface="Arial"/>
              </a:rPr>
              <a:t>pri</a:t>
            </a:r>
            <a:r>
              <a:rPr lang="en-US">
                <a:cs typeface="Arial"/>
              </a:rPr>
              <a:t> </a:t>
            </a:r>
            <a:r>
              <a:rPr lang="en-US" err="1">
                <a:cs typeface="Arial"/>
              </a:rPr>
              <a:t>svakoj</a:t>
            </a:r>
            <a:r>
              <a:rPr lang="en-US">
                <a:cs typeface="Arial"/>
              </a:rPr>
              <a:t> </a:t>
            </a:r>
            <a:r>
              <a:rPr lang="en-US" err="1">
                <a:cs typeface="Arial"/>
              </a:rPr>
              <a:t>promeni</a:t>
            </a:r>
            <a:r>
              <a:rPr lang="en-US">
                <a:cs typeface="Arial"/>
              </a:rPr>
              <a:t> </a:t>
            </a:r>
            <a:r>
              <a:rPr lang="en-US" err="1">
                <a:cs typeface="Arial"/>
              </a:rPr>
              <a:t>referenciranih</a:t>
            </a:r>
            <a:r>
              <a:rPr lang="en-US">
                <a:cs typeface="Arial"/>
              </a:rPr>
              <a:t> </a:t>
            </a:r>
            <a:r>
              <a:rPr lang="en-US" err="1">
                <a:cs typeface="Arial"/>
              </a:rPr>
              <a:t>signala</a:t>
            </a:r>
            <a:endParaRPr lang="en-US" err="1"/>
          </a:p>
          <a:p>
            <a:endParaRPr lang="en-US">
              <a:cs typeface="Arial"/>
            </a:endParaRPr>
          </a:p>
          <a:p>
            <a:r>
              <a:rPr lang="en-US" err="1">
                <a:cs typeface="Arial"/>
              </a:rPr>
              <a:t>Ovakvi</a:t>
            </a:r>
            <a:r>
              <a:rPr lang="en-US">
                <a:cs typeface="Arial"/>
              </a:rPr>
              <a:t> </a:t>
            </a:r>
            <a:r>
              <a:rPr lang="en-US" err="1">
                <a:cs typeface="Arial"/>
              </a:rPr>
              <a:t>mehanizmi</a:t>
            </a:r>
            <a:r>
              <a:rPr lang="en-US">
                <a:cs typeface="Arial"/>
              </a:rPr>
              <a:t> za </a:t>
            </a:r>
            <a:r>
              <a:rPr lang="en-US" err="1">
                <a:cs typeface="Arial"/>
              </a:rPr>
              <a:t>praćenje</a:t>
            </a:r>
            <a:r>
              <a:rPr lang="en-US">
                <a:cs typeface="Arial"/>
              </a:rPr>
              <a:t> </a:t>
            </a:r>
            <a:r>
              <a:rPr lang="en-US" err="1">
                <a:cs typeface="Arial"/>
              </a:rPr>
              <a:t>toka</a:t>
            </a:r>
            <a:r>
              <a:rPr lang="en-US">
                <a:cs typeface="Arial"/>
              </a:rPr>
              <a:t> </a:t>
            </a:r>
            <a:r>
              <a:rPr lang="en-US" err="1">
                <a:cs typeface="Arial"/>
              </a:rPr>
              <a:t>simulacije</a:t>
            </a:r>
            <a:r>
              <a:rPr lang="en-US">
                <a:cs typeface="Arial"/>
              </a:rPr>
              <a:t> </a:t>
            </a:r>
            <a:r>
              <a:rPr lang="en-US" err="1">
                <a:cs typeface="Arial"/>
              </a:rPr>
              <a:t>omogućavaju</a:t>
            </a:r>
            <a:r>
              <a:rPr lang="en-US">
                <a:cs typeface="Arial"/>
              </a:rPr>
              <a:t> </a:t>
            </a:r>
            <a:r>
              <a:rPr lang="en-US" err="1">
                <a:cs typeface="Arial"/>
              </a:rPr>
              <a:t>verifikacionom</a:t>
            </a:r>
            <a:r>
              <a:rPr lang="en-US">
                <a:cs typeface="Arial"/>
              </a:rPr>
              <a:t> </a:t>
            </a:r>
            <a:r>
              <a:rPr lang="en-US" err="1">
                <a:cs typeface="Arial"/>
              </a:rPr>
              <a:t>inženjeru</a:t>
            </a:r>
            <a:r>
              <a:rPr lang="en-US">
                <a:cs typeface="Arial"/>
              </a:rPr>
              <a:t> </a:t>
            </a:r>
            <a:r>
              <a:rPr lang="en-US" err="1">
                <a:cs typeface="Arial"/>
              </a:rPr>
              <a:t>efikasnije</a:t>
            </a:r>
            <a:r>
              <a:rPr lang="en-US">
                <a:cs typeface="Arial"/>
              </a:rPr>
              <a:t> </a:t>
            </a:r>
            <a:r>
              <a:rPr lang="en-US" err="1">
                <a:cs typeface="Arial"/>
              </a:rPr>
              <a:t>debagovanje</a:t>
            </a:r>
            <a:r>
              <a:rPr lang="en-US">
                <a:cs typeface="Arial"/>
              </a:rPr>
              <a:t> </a:t>
            </a:r>
            <a:r>
              <a:rPr lang="en-US" err="1">
                <a:cs typeface="Arial"/>
              </a:rPr>
              <a:t>i</a:t>
            </a:r>
            <a:r>
              <a:rPr lang="en-US">
                <a:cs typeface="Arial"/>
              </a:rPr>
              <a:t> </a:t>
            </a:r>
            <a:r>
              <a:rPr lang="en-US" err="1">
                <a:cs typeface="Arial"/>
              </a:rPr>
              <a:t>bržu</a:t>
            </a:r>
            <a:r>
              <a:rPr lang="en-US">
                <a:cs typeface="Arial"/>
              </a:rPr>
              <a:t> </a:t>
            </a:r>
            <a:r>
              <a:rPr lang="en-US" err="1">
                <a:cs typeface="Arial"/>
              </a:rPr>
              <a:t>analizu</a:t>
            </a:r>
            <a:r>
              <a:rPr lang="en-US">
                <a:cs typeface="Arial"/>
              </a:rPr>
              <a:t> </a:t>
            </a:r>
            <a:r>
              <a:rPr lang="en-US" err="1">
                <a:cs typeface="Arial"/>
              </a:rPr>
              <a:t>nepravilnosti</a:t>
            </a:r>
          </a:p>
          <a:p>
            <a:r>
              <a:rPr lang="en-US" err="1"/>
              <a:t>Podrazumeva</a:t>
            </a:r>
            <a:r>
              <a:rPr lang="en-US"/>
              <a:t> se da </a:t>
            </a:r>
            <a:r>
              <a:rPr lang="en-US" err="1"/>
              <a:t>verifikacioni</a:t>
            </a:r>
            <a:r>
              <a:rPr lang="en-US"/>
              <a:t> </a:t>
            </a:r>
            <a:r>
              <a:rPr lang="en-US" err="1"/>
              <a:t>inženjeri</a:t>
            </a:r>
            <a:r>
              <a:rPr lang="en-US"/>
              <a:t> </a:t>
            </a:r>
            <a:r>
              <a:rPr lang="en-US" err="1"/>
              <a:t>mogu</a:t>
            </a:r>
            <a:r>
              <a:rPr lang="en-US"/>
              <a:t> </a:t>
            </a:r>
            <a:r>
              <a:rPr lang="en-US" err="1"/>
              <a:t>koristiti</a:t>
            </a:r>
            <a:r>
              <a:rPr lang="en-US"/>
              <a:t> </a:t>
            </a:r>
            <a:r>
              <a:rPr lang="en-US" err="1"/>
              <a:t>i</a:t>
            </a:r>
            <a:r>
              <a:rPr lang="en-US"/>
              <a:t> </a:t>
            </a:r>
            <a:r>
              <a:rPr lang="en-US" err="1"/>
              <a:t>sistemske</a:t>
            </a:r>
            <a:r>
              <a:rPr lang="en-US"/>
              <a:t> </a:t>
            </a:r>
            <a:r>
              <a:rPr lang="en-US" i="1"/>
              <a:t>trace </a:t>
            </a:r>
            <a:r>
              <a:rPr lang="en-US" err="1"/>
              <a:t>datoteke</a:t>
            </a:r>
            <a:r>
              <a:rPr lang="en-US"/>
              <a:t>, pod </a:t>
            </a:r>
            <a:r>
              <a:rPr lang="en-US" err="1"/>
              <a:t>uslovom</a:t>
            </a:r>
            <a:r>
              <a:rPr lang="en-US"/>
              <a:t> da </a:t>
            </a:r>
            <a:r>
              <a:rPr lang="en-US" err="1"/>
              <a:t>ih</a:t>
            </a:r>
            <a:r>
              <a:rPr lang="en-US"/>
              <a:t> </a:t>
            </a:r>
            <a:r>
              <a:rPr lang="en-US" err="1"/>
              <a:t>primenjeni</a:t>
            </a:r>
            <a:r>
              <a:rPr lang="en-US"/>
              <a:t> simulator </a:t>
            </a:r>
            <a:r>
              <a:rPr lang="en-US" err="1"/>
              <a:t>direktno</a:t>
            </a:r>
            <a:r>
              <a:rPr lang="en-US"/>
              <a:t> </a:t>
            </a:r>
            <a:r>
              <a:rPr lang="en-US" err="1"/>
              <a:t>podržava</a:t>
            </a:r>
            <a:endParaRPr lang="en-US" err="1">
              <a:cs typeface="Arial"/>
            </a:endParaRPr>
          </a:p>
          <a:p>
            <a:pPr marL="0" indent="0">
              <a:buNone/>
            </a:pPr>
            <a:br>
              <a:rPr lang="en-US"/>
            </a:br>
            <a:endParaRPr lang="en-US">
              <a:cs typeface="Arial"/>
            </a:endParaRPr>
          </a:p>
        </p:txBody>
      </p:sp>
    </p:spTree>
  </p:cSld>
  <p:clrMapOvr>
    <a:masterClrMapping/>
  </p:clrMapOvr>
  <p:transition spd="med">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3">
            <a:extLst>
              <a:ext uri="{FF2B5EF4-FFF2-40B4-BE49-F238E27FC236}">
                <a16:creationId xmlns:a16="http://schemas.microsoft.com/office/drawing/2014/main" id="{BFD4813A-ACB2-434B-3F9A-64C02FE27CA5}"/>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2907B2-833F-4D99-8FA9-4205D58CAD9B}" type="slidenum">
              <a:rPr lang="de-DE" altLang="en-US">
                <a:solidFill>
                  <a:schemeClr val="bg1"/>
                </a:solidFill>
              </a:rPr>
              <a:pPr/>
              <a:t>40</a:t>
            </a:fld>
            <a:endParaRPr lang="de-DE" altLang="en-US">
              <a:solidFill>
                <a:schemeClr val="bg1"/>
              </a:solidFill>
            </a:endParaRPr>
          </a:p>
        </p:txBody>
      </p:sp>
      <p:sp>
        <p:nvSpPr>
          <p:cNvPr id="38915" name="Rectangle 2">
            <a:extLst>
              <a:ext uri="{FF2B5EF4-FFF2-40B4-BE49-F238E27FC236}">
                <a16:creationId xmlns:a16="http://schemas.microsoft.com/office/drawing/2014/main" id="{917ED426-77CC-0F40-4042-F162CBEA1A29}"/>
              </a:ext>
            </a:extLst>
          </p:cNvPr>
          <p:cNvSpPr>
            <a:spLocks noGrp="1" noChangeArrowheads="1"/>
          </p:cNvSpPr>
          <p:nvPr>
            <p:ph type="title"/>
          </p:nvPr>
        </p:nvSpPr>
        <p:spPr/>
        <p:txBody>
          <a:bodyPr/>
          <a:lstStyle/>
          <a:p>
            <a:r>
              <a:rPr lang="en-US" err="1"/>
              <a:t>Dodatna</a:t>
            </a:r>
            <a:r>
              <a:rPr lang="en-US"/>
              <a:t> </a:t>
            </a:r>
            <a:r>
              <a:rPr lang="en-US" err="1"/>
              <a:t>razmatranja</a:t>
            </a:r>
            <a:r>
              <a:rPr lang="en-US" altLang="en-US" sz="2800"/>
              <a:t> – </a:t>
            </a:r>
            <a:r>
              <a:rPr lang="en-US" altLang="en-US" sz="2800" err="1"/>
              <a:t>Randomizacija</a:t>
            </a:r>
            <a:r>
              <a:rPr lang="en-US" altLang="en-US" sz="2800"/>
              <a:t> I</a:t>
            </a:r>
            <a:endParaRPr lang="en-US"/>
          </a:p>
        </p:txBody>
      </p:sp>
      <p:sp>
        <p:nvSpPr>
          <p:cNvPr id="38916" name="Rectangle 3">
            <a:extLst>
              <a:ext uri="{FF2B5EF4-FFF2-40B4-BE49-F238E27FC236}">
                <a16:creationId xmlns:a16="http://schemas.microsoft.com/office/drawing/2014/main" id="{9BD4FF3C-F333-0D43-8E24-E64ABFBE344F}"/>
              </a:ext>
            </a:extLst>
          </p:cNvPr>
          <p:cNvSpPr>
            <a:spLocks noGrp="1" noChangeArrowheads="1"/>
          </p:cNvSpPr>
          <p:nvPr>
            <p:ph type="body" idx="1"/>
          </p:nvPr>
        </p:nvSpPr>
        <p:spPr/>
        <p:txBody>
          <a:bodyPr/>
          <a:lstStyle/>
          <a:p>
            <a:r>
              <a:rPr lang="en-US" altLang="en-US" sz="1600" err="1"/>
              <a:t>Prikazano</a:t>
            </a:r>
            <a:r>
              <a:rPr lang="en-US" altLang="en-US" sz="1600"/>
              <a:t> </a:t>
            </a:r>
            <a:r>
              <a:rPr lang="en-US" altLang="en-US" sz="1600" err="1"/>
              <a:t>generisanje</a:t>
            </a:r>
            <a:r>
              <a:rPr lang="en-US" altLang="en-US" sz="1600"/>
              <a:t> </a:t>
            </a:r>
            <a:r>
              <a:rPr lang="en-US" altLang="en-US" sz="1600" err="1"/>
              <a:t>stimulusa</a:t>
            </a:r>
            <a:r>
              <a:rPr lang="en-US" altLang="en-US" sz="1600"/>
              <a:t> je </a:t>
            </a:r>
            <a:r>
              <a:rPr lang="en-US" altLang="en-US" sz="1600" err="1"/>
              <a:t>potpuno</a:t>
            </a:r>
            <a:r>
              <a:rPr lang="en-US" altLang="en-US" sz="1600"/>
              <a:t> </a:t>
            </a:r>
            <a:r>
              <a:rPr lang="en-US" altLang="en-US" sz="1600" err="1"/>
              <a:t>determinističko</a:t>
            </a:r>
            <a:r>
              <a:rPr lang="en-US" altLang="en-US" sz="1600"/>
              <a:t>, </a:t>
            </a:r>
            <a:r>
              <a:rPr lang="en-US" altLang="en-US" sz="1600" err="1"/>
              <a:t>ali</a:t>
            </a:r>
            <a:r>
              <a:rPr lang="en-US" altLang="en-US" sz="1600"/>
              <a:t> za </a:t>
            </a:r>
            <a:r>
              <a:rPr lang="en-US" altLang="en-US" sz="1600" err="1"/>
              <a:t>ispunjenje</a:t>
            </a:r>
            <a:r>
              <a:rPr lang="en-US" altLang="en-US" sz="1600"/>
              <a:t> </a:t>
            </a:r>
            <a:r>
              <a:rPr lang="en-US" altLang="en-US" sz="1600" err="1"/>
              <a:t>bilo</a:t>
            </a:r>
            <a:r>
              <a:rPr lang="en-US" altLang="en-US" sz="1600"/>
              <a:t> </a:t>
            </a:r>
            <a:r>
              <a:rPr lang="en-US" altLang="en-US" sz="1600" err="1"/>
              <a:t>kog</a:t>
            </a:r>
            <a:r>
              <a:rPr lang="en-US" altLang="en-US" sz="1600"/>
              <a:t> </a:t>
            </a:r>
            <a:r>
              <a:rPr lang="en-US" altLang="en-US" sz="1600" err="1"/>
              <a:t>iole</a:t>
            </a:r>
            <a:r>
              <a:rPr lang="en-US" altLang="en-US" sz="1600"/>
              <a:t> </a:t>
            </a:r>
            <a:r>
              <a:rPr lang="en-US" altLang="en-US" sz="1600" err="1"/>
              <a:t>kompletnog</a:t>
            </a:r>
            <a:r>
              <a:rPr lang="en-US" altLang="en-US" sz="1600"/>
              <a:t> plana </a:t>
            </a:r>
            <a:r>
              <a:rPr lang="en-US" altLang="en-US" sz="1600" err="1"/>
              <a:t>verifikacije</a:t>
            </a:r>
            <a:r>
              <a:rPr lang="en-US" altLang="en-US" sz="1600"/>
              <a:t>, </a:t>
            </a:r>
            <a:r>
              <a:rPr lang="en-US" altLang="en-US" sz="1600" err="1"/>
              <a:t>stvarni</a:t>
            </a:r>
            <a:r>
              <a:rPr lang="en-US" altLang="en-US" sz="1600"/>
              <a:t> </a:t>
            </a:r>
            <a:r>
              <a:rPr lang="en-US" altLang="en-US" sz="1600" err="1"/>
              <a:t>testovi</a:t>
            </a:r>
            <a:r>
              <a:rPr lang="en-US" altLang="en-US" sz="1600"/>
              <a:t> </a:t>
            </a:r>
            <a:r>
              <a:rPr lang="en-US" altLang="en-US" sz="1600" err="1"/>
              <a:t>moraju</a:t>
            </a:r>
            <a:r>
              <a:rPr lang="en-US" altLang="en-US" sz="1600"/>
              <a:t> </a:t>
            </a:r>
            <a:r>
              <a:rPr lang="en-US" altLang="en-US" sz="1600" err="1"/>
              <a:t>varirati</a:t>
            </a:r>
            <a:r>
              <a:rPr lang="en-US" altLang="en-US" sz="1600"/>
              <a:t> po </a:t>
            </a:r>
            <a:r>
              <a:rPr lang="en-US" altLang="en-US" sz="1600" err="1"/>
              <a:t>brojnim</a:t>
            </a:r>
            <a:r>
              <a:rPr lang="en-US" altLang="en-US" sz="1600"/>
              <a:t> </a:t>
            </a:r>
            <a:r>
              <a:rPr lang="en-US" altLang="en-US" sz="1600" err="1"/>
              <a:t>svojstvima</a:t>
            </a:r>
            <a:r>
              <a:rPr lang="en-US" altLang="en-US" sz="1600"/>
              <a:t> </a:t>
            </a:r>
            <a:r>
              <a:rPr lang="en-US" altLang="en-US" sz="1600" err="1"/>
              <a:t>interfejsa</a:t>
            </a:r>
            <a:r>
              <a:rPr lang="en-US" altLang="en-US" sz="1600"/>
              <a:t> cache </a:t>
            </a:r>
            <a:r>
              <a:rPr lang="en-US" altLang="en-US" sz="1600" err="1"/>
              <a:t>dizajna</a:t>
            </a:r>
            <a:endParaRPr lang="en-US" err="1"/>
          </a:p>
          <a:p>
            <a:pPr lvl="1" indent="-188595"/>
            <a:r>
              <a:rPr lang="en-US" sz="1400" err="1"/>
              <a:t>Potrebno</a:t>
            </a:r>
            <a:r>
              <a:rPr lang="en-US" sz="1400"/>
              <a:t> je </a:t>
            </a:r>
            <a:r>
              <a:rPr lang="en-US" sz="1400" err="1"/>
              <a:t>testirati</a:t>
            </a:r>
            <a:r>
              <a:rPr lang="en-US" sz="1400"/>
              <a:t> </a:t>
            </a:r>
            <a:r>
              <a:rPr lang="en-US" sz="1400" err="1"/>
              <a:t>različite</a:t>
            </a:r>
            <a:r>
              <a:rPr lang="en-US" sz="1400"/>
              <a:t> </a:t>
            </a:r>
            <a:r>
              <a:rPr lang="en-US" sz="1400" err="1"/>
              <a:t>komande</a:t>
            </a:r>
            <a:r>
              <a:rPr lang="en-US" sz="1400"/>
              <a:t> </a:t>
            </a:r>
            <a:r>
              <a:rPr lang="en-US" sz="1400" err="1"/>
              <a:t>i</a:t>
            </a:r>
            <a:r>
              <a:rPr lang="en-US" sz="1400"/>
              <a:t> </a:t>
            </a:r>
            <a:r>
              <a:rPr lang="en-US" sz="1400" err="1"/>
              <a:t>različite</a:t>
            </a:r>
            <a:r>
              <a:rPr lang="en-US" sz="1400"/>
              <a:t> </a:t>
            </a:r>
            <a:r>
              <a:rPr lang="en-US" sz="1400" err="1"/>
              <a:t>sekvence</a:t>
            </a:r>
            <a:r>
              <a:rPr lang="en-US" sz="1400"/>
              <a:t> </a:t>
            </a:r>
            <a:r>
              <a:rPr lang="en-US" sz="1400" err="1"/>
              <a:t>komandi</a:t>
            </a:r>
            <a:endParaRPr lang="en-US" sz="1400">
              <a:cs typeface="Arial"/>
            </a:endParaRPr>
          </a:p>
          <a:p>
            <a:pPr lvl="1" indent="-188595"/>
            <a:r>
              <a:rPr lang="en-US" sz="1400" err="1"/>
              <a:t>Neophodno</a:t>
            </a:r>
            <a:r>
              <a:rPr lang="en-US" sz="1400"/>
              <a:t> je </a:t>
            </a:r>
            <a:r>
              <a:rPr lang="en-US" sz="1400" err="1"/>
              <a:t>varirati</a:t>
            </a:r>
            <a:r>
              <a:rPr lang="en-US" sz="1400"/>
              <a:t> </a:t>
            </a:r>
            <a:r>
              <a:rPr lang="en-US" sz="1400" err="1"/>
              <a:t>vremenske</a:t>
            </a:r>
            <a:r>
              <a:rPr lang="en-US" sz="1400"/>
              <a:t> </a:t>
            </a:r>
            <a:r>
              <a:rPr lang="en-US" sz="1400" err="1"/>
              <a:t>razmake</a:t>
            </a:r>
            <a:r>
              <a:rPr lang="en-US" sz="1400"/>
              <a:t> </a:t>
            </a:r>
            <a:r>
              <a:rPr lang="en-US" sz="1400" err="1"/>
              <a:t>između</a:t>
            </a:r>
            <a:r>
              <a:rPr lang="en-US" sz="1400"/>
              <a:t> </a:t>
            </a:r>
            <a:r>
              <a:rPr lang="en-US" sz="1400" err="1"/>
              <a:t>komandi</a:t>
            </a:r>
            <a:r>
              <a:rPr lang="en-US" sz="1400"/>
              <a:t>, </a:t>
            </a:r>
            <a:r>
              <a:rPr lang="en-US" sz="1400" err="1"/>
              <a:t>na</a:t>
            </a:r>
            <a:r>
              <a:rPr lang="en-US" sz="1400"/>
              <a:t> primer do </a:t>
            </a:r>
            <a:r>
              <a:rPr lang="en-US" sz="1400" err="1"/>
              <a:t>osam</a:t>
            </a:r>
            <a:r>
              <a:rPr lang="en-US" sz="1400"/>
              <a:t> </a:t>
            </a:r>
            <a:r>
              <a:rPr lang="en-US" sz="1400" err="1"/>
              <a:t>uzastopnih</a:t>
            </a:r>
            <a:r>
              <a:rPr lang="en-US" sz="1400"/>
              <a:t> </a:t>
            </a:r>
            <a:r>
              <a:rPr lang="en-US" sz="1400" err="1"/>
              <a:t>komandi</a:t>
            </a:r>
            <a:r>
              <a:rPr lang="en-US" sz="1400"/>
              <a:t> u </a:t>
            </a:r>
            <a:r>
              <a:rPr lang="en-US" sz="1400" err="1"/>
              <a:t>nizu</a:t>
            </a:r>
            <a:r>
              <a:rPr lang="en-US" sz="1400"/>
              <a:t>, </a:t>
            </a:r>
            <a:r>
              <a:rPr lang="en-US" sz="1400" err="1"/>
              <a:t>uz</a:t>
            </a:r>
            <a:r>
              <a:rPr lang="en-US" sz="1400"/>
              <a:t> </a:t>
            </a:r>
            <a:r>
              <a:rPr lang="en-US" sz="1400" err="1"/>
              <a:t>različit</a:t>
            </a:r>
            <a:r>
              <a:rPr lang="en-US" sz="1400"/>
              <a:t> </a:t>
            </a:r>
            <a:r>
              <a:rPr lang="en-US" sz="1400" err="1"/>
              <a:t>broj</a:t>
            </a:r>
            <a:r>
              <a:rPr lang="en-US" sz="1400"/>
              <a:t> </a:t>
            </a:r>
            <a:r>
              <a:rPr lang="en-US" sz="1400" err="1"/>
              <a:t>praznih</a:t>
            </a:r>
            <a:r>
              <a:rPr lang="en-US" sz="1400"/>
              <a:t> </a:t>
            </a:r>
            <a:r>
              <a:rPr lang="en-US" sz="1400" err="1"/>
              <a:t>ciklusa</a:t>
            </a:r>
            <a:r>
              <a:rPr lang="en-US" sz="1400"/>
              <a:t> </a:t>
            </a:r>
            <a:r>
              <a:rPr lang="en-US" sz="1400" err="1"/>
              <a:t>između</a:t>
            </a:r>
            <a:r>
              <a:rPr lang="en-US" sz="1400"/>
              <a:t> </a:t>
            </a:r>
            <a:r>
              <a:rPr lang="en-US" sz="1400" err="1"/>
              <a:t>njih</a:t>
            </a:r>
            <a:endParaRPr lang="en-US" sz="1400">
              <a:cs typeface="Arial"/>
            </a:endParaRPr>
          </a:p>
          <a:p>
            <a:pPr lvl="1" indent="-188595"/>
            <a:r>
              <a:rPr lang="en-US" sz="1400" err="1"/>
              <a:t>Takođe</a:t>
            </a:r>
            <a:r>
              <a:rPr lang="en-US" sz="1400"/>
              <a:t> je </a:t>
            </a:r>
            <a:r>
              <a:rPr lang="en-US" sz="1400" err="1"/>
              <a:t>neophodno</a:t>
            </a:r>
            <a:r>
              <a:rPr lang="en-US" sz="1400"/>
              <a:t> </a:t>
            </a:r>
            <a:r>
              <a:rPr lang="en-US" sz="1400" err="1"/>
              <a:t>testirati</a:t>
            </a:r>
            <a:r>
              <a:rPr lang="en-US" sz="1400"/>
              <a:t> </a:t>
            </a:r>
            <a:r>
              <a:rPr lang="en-US" sz="1400" err="1"/>
              <a:t>različite</a:t>
            </a:r>
            <a:r>
              <a:rPr lang="en-US" sz="1400"/>
              <a:t> </a:t>
            </a:r>
            <a:r>
              <a:rPr lang="en-US" sz="1400" err="1"/>
              <a:t>i</a:t>
            </a:r>
            <a:r>
              <a:rPr lang="en-US" sz="1400"/>
              <a:t> </a:t>
            </a:r>
            <a:r>
              <a:rPr lang="en-US" sz="1400" err="1"/>
              <a:t>konfliktne</a:t>
            </a:r>
            <a:r>
              <a:rPr lang="en-US" sz="1400"/>
              <a:t> </a:t>
            </a:r>
            <a:r>
              <a:rPr lang="en-US" sz="1400" err="1"/>
              <a:t>ciljne</a:t>
            </a:r>
            <a:r>
              <a:rPr lang="en-US" sz="1400"/>
              <a:t> </a:t>
            </a:r>
            <a:r>
              <a:rPr lang="en-US" sz="1400" err="1"/>
              <a:t>adrese</a:t>
            </a:r>
            <a:r>
              <a:rPr lang="en-US" sz="1400"/>
              <a:t>, </a:t>
            </a:r>
            <a:r>
              <a:rPr lang="en-US" sz="1400" err="1"/>
              <a:t>dok</a:t>
            </a:r>
            <a:r>
              <a:rPr lang="en-US" sz="1400"/>
              <a:t> </a:t>
            </a:r>
            <a:r>
              <a:rPr lang="en-US" sz="1400" err="1"/>
              <a:t>velike</a:t>
            </a:r>
            <a:r>
              <a:rPr lang="en-US" sz="1400"/>
              <a:t> </a:t>
            </a:r>
            <a:r>
              <a:rPr lang="en-US" sz="1400" err="1"/>
              <a:t>varijacije</a:t>
            </a:r>
            <a:r>
              <a:rPr lang="en-US" sz="1400"/>
              <a:t> u </a:t>
            </a:r>
            <a:r>
              <a:rPr lang="en-US" sz="1400" err="1"/>
              <a:t>samim</a:t>
            </a:r>
            <a:r>
              <a:rPr lang="en-US" sz="1400"/>
              <a:t> </a:t>
            </a:r>
            <a:r>
              <a:rPr lang="en-US" sz="1400" err="1"/>
              <a:t>vrednostima</a:t>
            </a:r>
            <a:r>
              <a:rPr lang="en-US" sz="1400"/>
              <a:t> </a:t>
            </a:r>
            <a:r>
              <a:rPr lang="en-US" sz="1400" err="1"/>
              <a:t>podataka</a:t>
            </a:r>
            <a:r>
              <a:rPr lang="en-US" sz="1400"/>
              <a:t> </a:t>
            </a:r>
            <a:r>
              <a:rPr lang="en-US" sz="1400" err="1">
                <a:cs typeface="Arial"/>
              </a:rPr>
              <a:t>verovatno</a:t>
            </a:r>
            <a:r>
              <a:rPr lang="en-US" sz="1400"/>
              <a:t> </a:t>
            </a:r>
            <a:r>
              <a:rPr lang="en-US" sz="1400" err="1"/>
              <a:t>nisu</a:t>
            </a:r>
            <a:r>
              <a:rPr lang="en-US" sz="1400"/>
              <a:t> od </a:t>
            </a:r>
            <a:r>
              <a:rPr lang="en-US" sz="1400" err="1"/>
              <a:t>presudnog</a:t>
            </a:r>
            <a:r>
              <a:rPr lang="en-US" sz="1400"/>
              <a:t> </a:t>
            </a:r>
            <a:r>
              <a:rPr lang="en-US" sz="1400" err="1"/>
              <a:t>značaja</a:t>
            </a:r>
            <a:endParaRPr lang="en-US" sz="1400" err="1">
              <a:cs typeface="Arial"/>
            </a:endParaRPr>
          </a:p>
          <a:p>
            <a:r>
              <a:rPr lang="en-US" sz="1600"/>
              <a:t>Sa </a:t>
            </a:r>
            <a:r>
              <a:rPr lang="en-US" sz="1600" err="1"/>
              <a:t>trenutnim</a:t>
            </a:r>
            <a:r>
              <a:rPr lang="en-US" sz="1600"/>
              <a:t> </a:t>
            </a:r>
            <a:r>
              <a:rPr lang="en-US" sz="1600" err="1"/>
              <a:t>testnim</a:t>
            </a:r>
            <a:r>
              <a:rPr lang="en-US" sz="1600"/>
              <a:t> </a:t>
            </a:r>
            <a:r>
              <a:rPr lang="en-US" sz="1600" err="1"/>
              <a:t>okruženjem</a:t>
            </a:r>
            <a:r>
              <a:rPr lang="en-US" sz="1600"/>
              <a:t>, </a:t>
            </a:r>
            <a:r>
              <a:rPr lang="en-US" sz="1600" err="1"/>
              <a:t>verifikacioni</a:t>
            </a:r>
            <a:r>
              <a:rPr lang="en-US" sz="1600"/>
              <a:t> </a:t>
            </a:r>
            <a:r>
              <a:rPr lang="en-US" sz="1600" err="1"/>
              <a:t>tim</a:t>
            </a:r>
            <a:r>
              <a:rPr lang="en-US" sz="1600"/>
              <a:t> bi </a:t>
            </a:r>
            <a:r>
              <a:rPr lang="en-US" sz="1600" err="1"/>
              <a:t>ove</a:t>
            </a:r>
            <a:r>
              <a:rPr lang="en-US" sz="1600"/>
              <a:t> </a:t>
            </a:r>
            <a:r>
              <a:rPr lang="en-US" sz="1600" err="1"/>
              <a:t>varijacije</a:t>
            </a:r>
            <a:r>
              <a:rPr lang="en-US" sz="1600"/>
              <a:t> </a:t>
            </a:r>
            <a:r>
              <a:rPr lang="en-US" sz="1600" err="1"/>
              <a:t>mogao</a:t>
            </a:r>
            <a:r>
              <a:rPr lang="en-US" sz="1600"/>
              <a:t> </a:t>
            </a:r>
            <a:r>
              <a:rPr lang="en-US" sz="1600" err="1"/>
              <a:t>postići</a:t>
            </a:r>
            <a:r>
              <a:rPr lang="en-US" sz="1600"/>
              <a:t> </a:t>
            </a:r>
            <a:r>
              <a:rPr lang="en-US" sz="1600" err="1"/>
              <a:t>samo</a:t>
            </a:r>
            <a:r>
              <a:rPr lang="en-US" sz="1600"/>
              <a:t> </a:t>
            </a:r>
            <a:r>
              <a:rPr lang="en-US" sz="1600" err="1"/>
              <a:t>kreiranjem</a:t>
            </a:r>
            <a:r>
              <a:rPr lang="en-US" sz="1600"/>
              <a:t> </a:t>
            </a:r>
            <a:r>
              <a:rPr lang="en-US" sz="1600" err="1"/>
              <a:t>velikog</a:t>
            </a:r>
            <a:r>
              <a:rPr lang="en-US" sz="1600"/>
              <a:t> </a:t>
            </a:r>
            <a:r>
              <a:rPr lang="en-US" sz="1600" err="1"/>
              <a:t>broja</a:t>
            </a:r>
            <a:r>
              <a:rPr lang="en-US" sz="1600"/>
              <a:t> </a:t>
            </a:r>
            <a:r>
              <a:rPr lang="en-US" sz="1600" err="1"/>
              <a:t>različitih</a:t>
            </a:r>
            <a:r>
              <a:rPr lang="en-US" sz="1600"/>
              <a:t> „</a:t>
            </a:r>
            <a:r>
              <a:rPr lang="en-US" sz="1600" i="1" err="1"/>
              <a:t>cache.patterns</a:t>
            </a:r>
            <a:r>
              <a:rPr lang="en-US" sz="1600"/>
              <a:t>“ </a:t>
            </a:r>
            <a:r>
              <a:rPr lang="en-US" sz="1600" err="1"/>
              <a:t>datoteka</a:t>
            </a:r>
            <a:r>
              <a:rPr lang="en-US" sz="1600"/>
              <a:t> </a:t>
            </a:r>
            <a:r>
              <a:rPr lang="en-US" sz="1600" err="1"/>
              <a:t>koje</a:t>
            </a:r>
            <a:r>
              <a:rPr lang="en-US" sz="1600"/>
              <a:t> </a:t>
            </a:r>
            <a:r>
              <a:rPr lang="en-US" sz="1600" err="1"/>
              <a:t>pokrivaju</a:t>
            </a:r>
            <a:r>
              <a:rPr lang="en-US" sz="1600"/>
              <a:t> </a:t>
            </a:r>
            <a:r>
              <a:rPr lang="en-US" sz="1600" err="1"/>
              <a:t>navedene</a:t>
            </a:r>
            <a:r>
              <a:rPr lang="en-US" sz="1600"/>
              <a:t> </a:t>
            </a:r>
            <a:r>
              <a:rPr lang="en-US" sz="1600" err="1"/>
              <a:t>slučajeve</a:t>
            </a:r>
            <a:endParaRPr lang="en-US" err="1"/>
          </a:p>
          <a:p>
            <a:r>
              <a:rPr lang="en-US" sz="1600" err="1"/>
              <a:t>Međutim</a:t>
            </a:r>
            <a:r>
              <a:rPr lang="en-US" sz="1600"/>
              <a:t>, </a:t>
            </a:r>
            <a:r>
              <a:rPr lang="en-US" sz="1600" err="1"/>
              <a:t>moguće</a:t>
            </a:r>
            <a:r>
              <a:rPr lang="en-US" sz="1600"/>
              <a:t> je </a:t>
            </a:r>
            <a:r>
              <a:rPr lang="en-US" sz="1600" err="1"/>
              <a:t>prebaciti</a:t>
            </a:r>
            <a:r>
              <a:rPr lang="en-US" sz="1600"/>
              <a:t> deo</a:t>
            </a:r>
            <a:r>
              <a:rPr lang="en-US" sz="1600">
                <a:cs typeface="Arial"/>
              </a:rPr>
              <a:t> </a:t>
            </a:r>
            <a:r>
              <a:rPr lang="en-US" sz="1600" err="1"/>
              <a:t>te</a:t>
            </a:r>
            <a:r>
              <a:rPr lang="en-US" sz="1600"/>
              <a:t> </a:t>
            </a:r>
            <a:r>
              <a:rPr lang="en-US" sz="1600" err="1"/>
              <a:t>varijabilnosti</a:t>
            </a:r>
            <a:r>
              <a:rPr lang="en-US" sz="1600"/>
              <a:t> </a:t>
            </a:r>
            <a:r>
              <a:rPr lang="en-US" sz="1600" err="1"/>
              <a:t>direktno</a:t>
            </a:r>
            <a:r>
              <a:rPr lang="en-US" sz="1600"/>
              <a:t> u </a:t>
            </a:r>
            <a:r>
              <a:rPr lang="en-US" sz="1600" err="1"/>
              <a:t>kôd</a:t>
            </a:r>
            <a:r>
              <a:rPr lang="en-US" sz="1600"/>
              <a:t> </a:t>
            </a:r>
            <a:r>
              <a:rPr lang="en-US" sz="1600" err="1"/>
              <a:t>samog</a:t>
            </a:r>
            <a:r>
              <a:rPr lang="en-US" sz="1600"/>
              <a:t> </a:t>
            </a:r>
            <a:r>
              <a:rPr lang="en-US" sz="1600" err="1"/>
              <a:t>testnog</a:t>
            </a:r>
            <a:r>
              <a:rPr lang="en-US" sz="1600"/>
              <a:t> </a:t>
            </a:r>
            <a:r>
              <a:rPr lang="en-US" sz="1600" err="1"/>
              <a:t>okruženja</a:t>
            </a:r>
            <a:endParaRPr lang="en-US" err="1"/>
          </a:p>
          <a:p>
            <a:r>
              <a:rPr lang="en-US" sz="1600"/>
              <a:t>Verilog </a:t>
            </a:r>
            <a:r>
              <a:rPr lang="en-US" sz="1600" err="1"/>
              <a:t>nudi</a:t>
            </a:r>
            <a:r>
              <a:rPr lang="en-US" sz="1600"/>
              <a:t> </a:t>
            </a:r>
            <a:r>
              <a:rPr lang="en-US" sz="1600" err="1"/>
              <a:t>niz</a:t>
            </a:r>
            <a:r>
              <a:rPr lang="en-US" sz="1600"/>
              <a:t> </a:t>
            </a:r>
            <a:r>
              <a:rPr lang="en-US" sz="1600" err="1"/>
              <a:t>sistemskih</a:t>
            </a:r>
            <a:r>
              <a:rPr lang="en-US" sz="1600"/>
              <a:t> </a:t>
            </a:r>
            <a:r>
              <a:rPr lang="en-US" sz="1600" err="1"/>
              <a:t>funkcija</a:t>
            </a:r>
            <a:r>
              <a:rPr lang="en-US" sz="1600"/>
              <a:t> </a:t>
            </a:r>
            <a:r>
              <a:rPr lang="en-US" sz="1600" err="1"/>
              <a:t>koje</a:t>
            </a:r>
            <a:r>
              <a:rPr lang="en-US" sz="1600"/>
              <a:t> </a:t>
            </a:r>
            <a:r>
              <a:rPr lang="en-US" sz="1600" err="1"/>
              <a:t>podržavaju</a:t>
            </a:r>
            <a:r>
              <a:rPr lang="en-US" sz="1600"/>
              <a:t> </a:t>
            </a:r>
            <a:r>
              <a:rPr lang="en-US" sz="1600" err="1"/>
              <a:t>randomizaciju</a:t>
            </a:r>
            <a:r>
              <a:rPr lang="en-US" sz="1600"/>
              <a:t>, od </a:t>
            </a:r>
            <a:r>
              <a:rPr lang="en-US" sz="1600" err="1"/>
              <a:t>kojih</a:t>
            </a:r>
            <a:r>
              <a:rPr lang="en-US" sz="1600"/>
              <a:t> je </a:t>
            </a:r>
            <a:r>
              <a:rPr lang="en-US" sz="1600" err="1"/>
              <a:t>najpoznatija</a:t>
            </a:r>
            <a:r>
              <a:rPr lang="en-US" sz="1600"/>
              <a:t> </a:t>
            </a:r>
            <a:r>
              <a:rPr lang="en-US" sz="1600" b="1"/>
              <a:t>$random</a:t>
            </a:r>
            <a:r>
              <a:rPr lang="en-US" sz="1600"/>
              <a:t>(), </a:t>
            </a:r>
            <a:r>
              <a:rPr lang="en-US" sz="1600" err="1"/>
              <a:t>koja</a:t>
            </a:r>
            <a:r>
              <a:rPr lang="en-US" sz="1600"/>
              <a:t> </a:t>
            </a:r>
            <a:r>
              <a:rPr lang="en-US" sz="1600" err="1"/>
              <a:t>vraća</a:t>
            </a:r>
            <a:r>
              <a:rPr lang="en-US" sz="1600"/>
              <a:t> </a:t>
            </a:r>
            <a:r>
              <a:rPr lang="en-US" sz="1600" err="1"/>
              <a:t>nasumično</a:t>
            </a:r>
            <a:r>
              <a:rPr lang="en-US" sz="1600"/>
              <a:t> </a:t>
            </a:r>
            <a:r>
              <a:rPr lang="en-US" sz="1600" err="1"/>
              <a:t>odabranu</a:t>
            </a:r>
            <a:r>
              <a:rPr lang="en-US" sz="1600"/>
              <a:t> 32-bitnu </a:t>
            </a:r>
            <a:r>
              <a:rPr lang="en-US" sz="1600" err="1"/>
              <a:t>celobrojnu</a:t>
            </a:r>
            <a:r>
              <a:rPr lang="en-US" sz="1600"/>
              <a:t> </a:t>
            </a:r>
            <a:r>
              <a:rPr lang="en-US" sz="1600" err="1"/>
              <a:t>vrednost</a:t>
            </a:r>
            <a:endParaRPr lang="en-US" err="1"/>
          </a:p>
          <a:p>
            <a:r>
              <a:rPr lang="en-US" sz="1600"/>
              <a:t>VHDL </a:t>
            </a:r>
            <a:r>
              <a:rPr lang="en-US" sz="1600" err="1"/>
              <a:t>nema</a:t>
            </a:r>
            <a:r>
              <a:rPr lang="en-US" sz="1600"/>
              <a:t> </a:t>
            </a:r>
            <a:r>
              <a:rPr lang="en-US" sz="1600" err="1"/>
              <a:t>ugrađene</a:t>
            </a:r>
            <a:r>
              <a:rPr lang="en-US" sz="1600"/>
              <a:t> </a:t>
            </a:r>
            <a:r>
              <a:rPr lang="en-US" sz="1600" err="1"/>
              <a:t>konstrukcije</a:t>
            </a:r>
            <a:r>
              <a:rPr lang="en-US" sz="1600"/>
              <a:t> za </a:t>
            </a:r>
            <a:r>
              <a:rPr lang="en-US" sz="1600" err="1"/>
              <a:t>randomizaciju</a:t>
            </a:r>
            <a:r>
              <a:rPr lang="en-US" sz="1600"/>
              <a:t>, </a:t>
            </a:r>
            <a:r>
              <a:rPr lang="en-US" sz="1600" err="1"/>
              <a:t>ali</a:t>
            </a:r>
            <a:r>
              <a:rPr lang="en-US" sz="1600"/>
              <a:t> </a:t>
            </a:r>
            <a:r>
              <a:rPr lang="en-US" sz="1600" err="1"/>
              <a:t>fleksibilnost</a:t>
            </a:r>
            <a:r>
              <a:rPr lang="en-US" sz="1600"/>
              <a:t> </a:t>
            </a:r>
            <a:r>
              <a:rPr lang="en-US" sz="1600" err="1"/>
              <a:t>jezika</a:t>
            </a:r>
            <a:r>
              <a:rPr lang="en-US" sz="1600"/>
              <a:t> </a:t>
            </a:r>
            <a:r>
              <a:rPr lang="en-US" sz="1600" err="1"/>
              <a:t>omogućava</a:t>
            </a:r>
            <a:r>
              <a:rPr lang="en-US" sz="1600"/>
              <a:t> </a:t>
            </a:r>
            <a:r>
              <a:rPr lang="en-US" sz="1600" err="1"/>
              <a:t>različite</a:t>
            </a:r>
            <a:r>
              <a:rPr lang="en-US" sz="1600"/>
              <a:t> </a:t>
            </a:r>
            <a:r>
              <a:rPr lang="en-US" sz="1600" err="1"/>
              <a:t>načine</a:t>
            </a:r>
            <a:r>
              <a:rPr lang="en-US" sz="1600"/>
              <a:t> za </a:t>
            </a:r>
            <a:r>
              <a:rPr lang="en-US" sz="1600" err="1"/>
              <a:t>definisanje</a:t>
            </a:r>
            <a:r>
              <a:rPr lang="en-US" sz="1600"/>
              <a:t> </a:t>
            </a:r>
            <a:r>
              <a:rPr lang="en-US" sz="1600" err="1"/>
              <a:t>generatora</a:t>
            </a:r>
            <a:r>
              <a:rPr lang="en-US" sz="1600"/>
              <a:t> </a:t>
            </a:r>
            <a:r>
              <a:rPr lang="en-US" sz="1600" err="1"/>
              <a:t>slučajnih</a:t>
            </a:r>
            <a:r>
              <a:rPr lang="en-US" sz="1600"/>
              <a:t> </a:t>
            </a:r>
            <a:r>
              <a:rPr lang="en-US" sz="1600" err="1"/>
              <a:t>brojeva</a:t>
            </a:r>
            <a:r>
              <a:rPr lang="en-US" sz="1600"/>
              <a:t> (</a:t>
            </a:r>
            <a:r>
              <a:rPr lang="en-US" sz="1600" err="1"/>
              <a:t>npr</a:t>
            </a:r>
            <a:r>
              <a:rPr lang="en-US" sz="1600"/>
              <a:t>. </a:t>
            </a:r>
            <a:r>
              <a:rPr lang="en-US" sz="1600" err="1"/>
              <a:t>putem</a:t>
            </a:r>
            <a:r>
              <a:rPr lang="en-US" sz="1600"/>
              <a:t> </a:t>
            </a:r>
            <a:r>
              <a:rPr lang="en-US" sz="1600" err="1"/>
              <a:t>namenskih</a:t>
            </a:r>
            <a:r>
              <a:rPr lang="en-US" sz="1600"/>
              <a:t> </a:t>
            </a:r>
            <a:r>
              <a:rPr lang="en-US" sz="1600" err="1"/>
              <a:t>paketa</a:t>
            </a:r>
            <a:r>
              <a:rPr lang="en-US" sz="1600"/>
              <a:t>)</a:t>
            </a:r>
            <a:endParaRPr lang="en-US"/>
          </a:p>
          <a:p>
            <a:r>
              <a:rPr lang="en-US" sz="1600">
                <a:cs typeface="Arial"/>
              </a:rPr>
              <a:t>Ove </a:t>
            </a:r>
            <a:r>
              <a:rPr lang="en-US" sz="1600" err="1">
                <a:cs typeface="Arial"/>
              </a:rPr>
              <a:t>funkcije</a:t>
            </a:r>
            <a:r>
              <a:rPr lang="en-US" sz="1600">
                <a:cs typeface="Arial"/>
              </a:rPr>
              <a:t> </a:t>
            </a:r>
            <a:r>
              <a:rPr lang="en-US" sz="1600" err="1"/>
              <a:t>podržavaju</a:t>
            </a:r>
            <a:r>
              <a:rPr lang="en-US" sz="1600"/>
              <a:t> </a:t>
            </a:r>
            <a:r>
              <a:rPr lang="en-US" sz="1600" err="1"/>
              <a:t>parametar</a:t>
            </a:r>
            <a:r>
              <a:rPr lang="en-US" sz="1600"/>
              <a:t> „</a:t>
            </a:r>
            <a:r>
              <a:rPr lang="en-US" sz="1600" i="1"/>
              <a:t>seed</a:t>
            </a:r>
            <a:r>
              <a:rPr lang="en-US" sz="1600"/>
              <a:t>“ (</a:t>
            </a:r>
            <a:r>
              <a:rPr lang="en-US" sz="1600" err="1"/>
              <a:t>početna</a:t>
            </a:r>
            <a:r>
              <a:rPr lang="en-US" sz="1600"/>
              <a:t> </a:t>
            </a:r>
            <a:r>
              <a:rPr lang="en-US" sz="1600" err="1"/>
              <a:t>vrednost</a:t>
            </a:r>
            <a:r>
              <a:rPr lang="en-US" sz="1600"/>
              <a:t>), </a:t>
            </a:r>
            <a:r>
              <a:rPr lang="en-US" sz="1600" err="1"/>
              <a:t>čiji</a:t>
            </a:r>
            <a:r>
              <a:rPr lang="en-US" sz="1600"/>
              <a:t> je </a:t>
            </a:r>
            <a:r>
              <a:rPr lang="en-US" sz="1600" err="1"/>
              <a:t>značaj</a:t>
            </a:r>
            <a:r>
              <a:rPr lang="en-US" sz="1600"/>
              <a:t> </a:t>
            </a:r>
            <a:r>
              <a:rPr lang="en-US" sz="1600" err="1"/>
              <a:t>objašnjen</a:t>
            </a:r>
            <a:r>
              <a:rPr lang="en-US" sz="1600"/>
              <a:t> </a:t>
            </a:r>
            <a:r>
              <a:rPr lang="en-US" sz="1600" err="1"/>
              <a:t>na</a:t>
            </a:r>
            <a:r>
              <a:rPr lang="en-US" sz="1600"/>
              <a:t> </a:t>
            </a:r>
            <a:r>
              <a:rPr lang="en-US" sz="1600" err="1"/>
              <a:t>narednom</a:t>
            </a:r>
            <a:r>
              <a:rPr lang="en-US" sz="1600"/>
              <a:t> </a:t>
            </a:r>
            <a:r>
              <a:rPr lang="en-US" sz="1600" err="1"/>
              <a:t>slajdu</a:t>
            </a:r>
            <a:br>
              <a:rPr lang="en-US"/>
            </a:br>
            <a:endParaRPr lang="en-US">
              <a:cs typeface="Arial"/>
            </a:endParaRPr>
          </a:p>
        </p:txBody>
      </p:sp>
    </p:spTree>
  </p:cSld>
  <p:clrMapOvr>
    <a:masterClrMapping/>
  </p:clrMapOvr>
  <p:transition spd="med">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3">
            <a:extLst>
              <a:ext uri="{FF2B5EF4-FFF2-40B4-BE49-F238E27FC236}">
                <a16:creationId xmlns:a16="http://schemas.microsoft.com/office/drawing/2014/main" id="{58D203E1-300B-7F04-54CF-8B1ED6C7EB92}"/>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1E608E-98C7-4CA2-9A67-8D7115639BAB}" type="slidenum">
              <a:rPr lang="de-DE" altLang="en-US">
                <a:solidFill>
                  <a:schemeClr val="bg1"/>
                </a:solidFill>
              </a:rPr>
              <a:pPr/>
              <a:t>41</a:t>
            </a:fld>
            <a:endParaRPr lang="de-DE" altLang="en-US">
              <a:solidFill>
                <a:schemeClr val="bg1"/>
              </a:solidFill>
            </a:endParaRPr>
          </a:p>
        </p:txBody>
      </p:sp>
      <p:sp>
        <p:nvSpPr>
          <p:cNvPr id="39939" name="Rectangle 2">
            <a:extLst>
              <a:ext uri="{FF2B5EF4-FFF2-40B4-BE49-F238E27FC236}">
                <a16:creationId xmlns:a16="http://schemas.microsoft.com/office/drawing/2014/main" id="{6D139CC6-FE7F-50FB-49E0-35032C303825}"/>
              </a:ext>
            </a:extLst>
          </p:cNvPr>
          <p:cNvSpPr>
            <a:spLocks noGrp="1" noChangeArrowheads="1"/>
          </p:cNvSpPr>
          <p:nvPr>
            <p:ph type="title"/>
          </p:nvPr>
        </p:nvSpPr>
        <p:spPr/>
        <p:txBody>
          <a:bodyPr/>
          <a:lstStyle/>
          <a:p>
            <a:r>
              <a:rPr lang="en-US" sz="2800" err="1"/>
              <a:t>Dodatna</a:t>
            </a:r>
            <a:r>
              <a:rPr lang="en-US" sz="2800"/>
              <a:t> </a:t>
            </a:r>
            <a:r>
              <a:rPr lang="en-US" sz="2800" err="1"/>
              <a:t>razmatranja</a:t>
            </a:r>
            <a:r>
              <a:rPr lang="en-US" sz="2800"/>
              <a:t> – </a:t>
            </a:r>
            <a:r>
              <a:rPr lang="en-US" sz="2800" err="1"/>
              <a:t>Randomizacija</a:t>
            </a:r>
            <a:r>
              <a:rPr lang="en-US" altLang="en-US" sz="2800"/>
              <a:t> II</a:t>
            </a:r>
            <a:endParaRPr lang="en-US"/>
          </a:p>
        </p:txBody>
      </p:sp>
      <p:sp>
        <p:nvSpPr>
          <p:cNvPr id="39940" name="Rectangle 3">
            <a:extLst>
              <a:ext uri="{FF2B5EF4-FFF2-40B4-BE49-F238E27FC236}">
                <a16:creationId xmlns:a16="http://schemas.microsoft.com/office/drawing/2014/main" id="{9B9E5538-3862-9F27-D1B4-5084B94F0C8F}"/>
              </a:ext>
            </a:extLst>
          </p:cNvPr>
          <p:cNvSpPr>
            <a:spLocks noGrp="1" noChangeArrowheads="1"/>
          </p:cNvSpPr>
          <p:nvPr>
            <p:ph type="body" idx="1"/>
          </p:nvPr>
        </p:nvSpPr>
        <p:spPr/>
        <p:txBody>
          <a:bodyPr/>
          <a:lstStyle/>
          <a:p>
            <a:r>
              <a:rPr lang="en-US" altLang="en-US" sz="1600" err="1"/>
              <a:t>Važan</a:t>
            </a:r>
            <a:r>
              <a:rPr lang="en-US" altLang="en-US" sz="1600"/>
              <a:t> </a:t>
            </a:r>
            <a:r>
              <a:rPr lang="en-US" altLang="en-US" sz="1600" err="1"/>
              <a:t>aspekt</a:t>
            </a:r>
            <a:r>
              <a:rPr lang="en-US" altLang="en-US" sz="1600"/>
              <a:t> rada </a:t>
            </a:r>
            <a:r>
              <a:rPr lang="en-US" altLang="en-US" sz="1600" err="1"/>
              <a:t>sa</a:t>
            </a:r>
            <a:r>
              <a:rPr lang="en-US" altLang="en-US" sz="1600"/>
              <a:t> </a:t>
            </a:r>
            <a:r>
              <a:rPr lang="en-US" altLang="en-US" sz="1600" err="1"/>
              <a:t>verifikacijom</a:t>
            </a:r>
            <a:r>
              <a:rPr lang="en-US" altLang="en-US" sz="1600"/>
              <a:t> </a:t>
            </a:r>
            <a:r>
              <a:rPr lang="en-US" altLang="en-US" sz="1600" err="1"/>
              <a:t>zasnovanom</a:t>
            </a:r>
            <a:r>
              <a:rPr lang="en-US" altLang="en-US" sz="1600"/>
              <a:t> </a:t>
            </a:r>
            <a:r>
              <a:rPr lang="en-US" altLang="en-US" sz="1600" err="1"/>
              <a:t>na</a:t>
            </a:r>
            <a:r>
              <a:rPr lang="en-US" altLang="en-US" sz="1600"/>
              <a:t> </a:t>
            </a:r>
            <a:r>
              <a:rPr lang="en-US" altLang="en-US" sz="1600" err="1"/>
              <a:t>slučajnim</a:t>
            </a:r>
            <a:r>
              <a:rPr lang="en-US" altLang="en-US" sz="1600"/>
              <a:t> </a:t>
            </a:r>
            <a:r>
              <a:rPr lang="en-US" altLang="en-US" sz="1600" err="1"/>
              <a:t>vrednostima</a:t>
            </a:r>
            <a:r>
              <a:rPr lang="en-US" altLang="en-US" sz="1600"/>
              <a:t> </a:t>
            </a:r>
            <a:r>
              <a:rPr lang="en-US" altLang="en-US" sz="1600" err="1"/>
              <a:t>jeste</a:t>
            </a:r>
            <a:r>
              <a:rPr lang="en-US" altLang="en-US" sz="1600"/>
              <a:t> </a:t>
            </a:r>
            <a:r>
              <a:rPr lang="en-US" altLang="en-US" sz="1600" err="1"/>
              <a:t>mogućnost</a:t>
            </a:r>
            <a:r>
              <a:rPr lang="en-US" altLang="en-US" sz="1600"/>
              <a:t> </a:t>
            </a:r>
            <a:r>
              <a:rPr lang="en-US" altLang="en-US" sz="1600" err="1"/>
              <a:t>ponovnog</a:t>
            </a:r>
            <a:r>
              <a:rPr lang="en-US" altLang="en-US" sz="1600"/>
              <a:t> </a:t>
            </a:r>
            <a:r>
              <a:rPr lang="en-US" altLang="en-US" sz="1600" err="1"/>
              <a:t>izvršavanja</a:t>
            </a:r>
            <a:r>
              <a:rPr lang="en-US" altLang="en-US" sz="1600"/>
              <a:t> </a:t>
            </a:r>
            <a:r>
              <a:rPr lang="en-US" altLang="en-US" sz="1600" err="1"/>
              <a:t>bilo</a:t>
            </a:r>
            <a:r>
              <a:rPr lang="en-US" altLang="en-US" sz="1600"/>
              <a:t> </a:t>
            </a:r>
            <a:r>
              <a:rPr lang="en-US" altLang="en-US" sz="1600" err="1"/>
              <a:t>koje</a:t>
            </a:r>
            <a:r>
              <a:rPr lang="en-US" altLang="en-US" sz="1600"/>
              <a:t> </a:t>
            </a:r>
            <a:r>
              <a:rPr lang="en-US" altLang="en-US" sz="1600" err="1"/>
              <a:t>simulacije</a:t>
            </a:r>
            <a:endParaRPr lang="en-US" err="1"/>
          </a:p>
          <a:p>
            <a:endParaRPr lang="en-US" altLang="en-US" sz="1600"/>
          </a:p>
          <a:p>
            <a:r>
              <a:rPr lang="en-US" sz="1600" err="1"/>
              <a:t>Ukoliko</a:t>
            </a:r>
            <a:r>
              <a:rPr lang="en-US" sz="1600"/>
              <a:t> </a:t>
            </a:r>
            <a:r>
              <a:rPr lang="en-US" sz="1600" err="1"/>
              <a:t>simulacija</a:t>
            </a:r>
            <a:r>
              <a:rPr lang="en-US" sz="1600"/>
              <a:t> </a:t>
            </a:r>
            <a:r>
              <a:rPr lang="en-US" sz="1600" err="1"/>
              <a:t>otkrije</a:t>
            </a:r>
            <a:r>
              <a:rPr lang="en-US" sz="1600"/>
              <a:t> </a:t>
            </a:r>
            <a:r>
              <a:rPr lang="en-US" sz="1600" err="1"/>
              <a:t>grešku</a:t>
            </a:r>
            <a:r>
              <a:rPr lang="en-US" sz="1600"/>
              <a:t> u </a:t>
            </a:r>
            <a:r>
              <a:rPr lang="en-US" sz="1600" err="1"/>
              <a:t>dizajnu</a:t>
            </a:r>
            <a:r>
              <a:rPr lang="en-US" sz="1600"/>
              <a:t> (</a:t>
            </a:r>
            <a:r>
              <a:rPr lang="en-US" sz="1600" err="1"/>
              <a:t>ili</a:t>
            </a:r>
            <a:r>
              <a:rPr lang="en-US" sz="1600"/>
              <a:t> u </a:t>
            </a:r>
            <a:r>
              <a:rPr lang="en-US" sz="1600" err="1"/>
              <a:t>samom</a:t>
            </a:r>
            <a:r>
              <a:rPr lang="en-US" sz="1600"/>
              <a:t> </a:t>
            </a:r>
            <a:r>
              <a:rPr lang="en-US" sz="1600" err="1"/>
              <a:t>testnom</a:t>
            </a:r>
            <a:r>
              <a:rPr lang="en-US" sz="1600"/>
              <a:t> </a:t>
            </a:r>
            <a:r>
              <a:rPr lang="en-US" sz="1600" err="1"/>
              <a:t>okruženju</a:t>
            </a:r>
            <a:r>
              <a:rPr lang="en-US" sz="1600"/>
              <a:t>), </a:t>
            </a:r>
            <a:r>
              <a:rPr lang="en-US" sz="1600" err="1"/>
              <a:t>neophodno</a:t>
            </a:r>
            <a:r>
              <a:rPr lang="en-US" sz="1600"/>
              <a:t> je </a:t>
            </a:r>
            <a:r>
              <a:rPr lang="en-US" sz="1600" err="1"/>
              <a:t>ponoviti</a:t>
            </a:r>
            <a:r>
              <a:rPr lang="en-US" sz="1600"/>
              <a:t> </a:t>
            </a:r>
            <a:r>
              <a:rPr lang="en-US" sz="1600" err="1"/>
              <a:t>tu</a:t>
            </a:r>
            <a:r>
              <a:rPr lang="en-US" sz="1600"/>
              <a:t> </a:t>
            </a:r>
            <a:r>
              <a:rPr lang="en-US" sz="1600" err="1"/>
              <a:t>simulaciju</a:t>
            </a:r>
            <a:r>
              <a:rPr lang="en-US" sz="1600"/>
              <a:t>, </a:t>
            </a:r>
            <a:r>
              <a:rPr lang="en-US" sz="1600" err="1"/>
              <a:t>često</a:t>
            </a:r>
            <a:r>
              <a:rPr lang="en-US" sz="1600"/>
              <a:t> </a:t>
            </a:r>
            <a:r>
              <a:rPr lang="en-US" sz="1600" err="1"/>
              <a:t>i</a:t>
            </a:r>
            <a:r>
              <a:rPr lang="en-US" sz="1600"/>
              <a:t> </a:t>
            </a:r>
            <a:r>
              <a:rPr lang="en-US" sz="1600" err="1"/>
              <a:t>više</a:t>
            </a:r>
            <a:r>
              <a:rPr lang="en-US" sz="1600"/>
              <a:t> puta, </a:t>
            </a:r>
            <a:r>
              <a:rPr lang="en-US" sz="1600" err="1"/>
              <a:t>radi</a:t>
            </a:r>
            <a:r>
              <a:rPr lang="en-US" sz="1600"/>
              <a:t> </a:t>
            </a:r>
            <a:r>
              <a:rPr lang="en-US" sz="1600" err="1"/>
              <a:t>lakšeg</a:t>
            </a:r>
            <a:r>
              <a:rPr lang="en-US" sz="1600"/>
              <a:t> </a:t>
            </a:r>
            <a:r>
              <a:rPr lang="en-US" sz="1600" err="1"/>
              <a:t>debagovanja</a:t>
            </a:r>
            <a:r>
              <a:rPr lang="en-US" sz="1600"/>
              <a:t> </a:t>
            </a:r>
            <a:r>
              <a:rPr lang="en-US" sz="1600" err="1"/>
              <a:t>i</a:t>
            </a:r>
            <a:r>
              <a:rPr lang="en-US" sz="1600"/>
              <a:t> </a:t>
            </a:r>
            <a:r>
              <a:rPr lang="en-US" sz="1600" err="1"/>
              <a:t>kasnije</a:t>
            </a:r>
            <a:r>
              <a:rPr lang="en-US" sz="1600"/>
              <a:t> </a:t>
            </a:r>
            <a:r>
              <a:rPr lang="en-US" sz="1600" err="1"/>
              <a:t>potvrde</a:t>
            </a:r>
            <a:r>
              <a:rPr lang="en-US" sz="1600"/>
              <a:t> da je </a:t>
            </a:r>
            <a:r>
              <a:rPr lang="en-US" sz="1600" err="1"/>
              <a:t>greška</a:t>
            </a:r>
            <a:r>
              <a:rPr lang="en-US" sz="1600"/>
              <a:t> </a:t>
            </a:r>
            <a:r>
              <a:rPr lang="en-US" sz="1600" err="1"/>
              <a:t>ispravljena</a:t>
            </a:r>
            <a:endParaRPr lang="en-US" err="1"/>
          </a:p>
          <a:p>
            <a:endParaRPr lang="en-US" sz="1600"/>
          </a:p>
          <a:p>
            <a:r>
              <a:rPr lang="en-US" sz="1600"/>
              <a:t>Za </a:t>
            </a:r>
            <a:r>
              <a:rPr lang="en-US" sz="1600" err="1"/>
              <a:t>kompleksnije</a:t>
            </a:r>
            <a:r>
              <a:rPr lang="en-US" sz="1600"/>
              <a:t> </a:t>
            </a:r>
            <a:r>
              <a:rPr lang="en-US" sz="1600" err="1"/>
              <a:t>bagove</a:t>
            </a:r>
            <a:r>
              <a:rPr lang="en-US" sz="1600"/>
              <a:t>, </a:t>
            </a:r>
            <a:r>
              <a:rPr lang="en-US" sz="1600" err="1"/>
              <a:t>poželjno</a:t>
            </a:r>
            <a:r>
              <a:rPr lang="en-US" sz="1600"/>
              <a:t> je </a:t>
            </a:r>
            <a:r>
              <a:rPr lang="en-US" sz="1600" err="1"/>
              <a:t>sačuvati</a:t>
            </a:r>
            <a:r>
              <a:rPr lang="en-US" sz="1600"/>
              <a:t> </a:t>
            </a:r>
            <a:r>
              <a:rPr lang="en-US" sz="1600" err="1"/>
              <a:t>uslove</a:t>
            </a:r>
            <a:r>
              <a:rPr lang="en-US" sz="1600"/>
              <a:t> koji </a:t>
            </a:r>
            <a:r>
              <a:rPr lang="en-US" sz="1600" err="1"/>
              <a:t>su</a:t>
            </a:r>
            <a:r>
              <a:rPr lang="en-US" sz="1600"/>
              <a:t> </a:t>
            </a:r>
            <a:r>
              <a:rPr lang="en-US" sz="1600" err="1"/>
              <a:t>doveli</a:t>
            </a:r>
            <a:r>
              <a:rPr lang="en-US" sz="1600"/>
              <a:t> do </a:t>
            </a:r>
            <a:r>
              <a:rPr lang="en-US" sz="1600" err="1"/>
              <a:t>problema</a:t>
            </a:r>
            <a:r>
              <a:rPr lang="en-US" sz="1600"/>
              <a:t> </a:t>
            </a:r>
            <a:r>
              <a:rPr lang="en-US" sz="1600" err="1"/>
              <a:t>kako</a:t>
            </a:r>
            <a:r>
              <a:rPr lang="en-US" sz="1600"/>
              <a:t> bi se </a:t>
            </a:r>
            <a:r>
              <a:rPr lang="en-US" sz="1600" err="1"/>
              <a:t>isti</a:t>
            </a:r>
            <a:r>
              <a:rPr lang="en-US" sz="1600"/>
              <a:t> scenario </a:t>
            </a:r>
            <a:r>
              <a:rPr lang="en-US" sz="1600" err="1"/>
              <a:t>mogao</a:t>
            </a:r>
            <a:r>
              <a:rPr lang="en-US" sz="1600"/>
              <a:t> </a:t>
            </a:r>
            <a:r>
              <a:rPr lang="en-US" sz="1600" err="1"/>
              <a:t>precizno</a:t>
            </a:r>
            <a:r>
              <a:rPr lang="en-US" sz="1600"/>
              <a:t> </a:t>
            </a:r>
            <a:r>
              <a:rPr lang="en-US" sz="1600" err="1"/>
              <a:t>ponoviti</a:t>
            </a:r>
            <a:r>
              <a:rPr lang="en-US" sz="1600"/>
              <a:t> u </a:t>
            </a:r>
            <a:r>
              <a:rPr lang="en-US" sz="1600" err="1"/>
              <a:t>okviru</a:t>
            </a:r>
            <a:r>
              <a:rPr lang="en-US" sz="1600"/>
              <a:t> </a:t>
            </a:r>
            <a:r>
              <a:rPr lang="en-US" sz="1600" err="1"/>
              <a:t>regresionog</a:t>
            </a:r>
            <a:r>
              <a:rPr lang="en-US" sz="1600"/>
              <a:t> </a:t>
            </a:r>
            <a:r>
              <a:rPr lang="en-US" sz="1600" err="1"/>
              <a:t>testiranja</a:t>
            </a:r>
            <a:endParaRPr lang="en-US" err="1"/>
          </a:p>
          <a:p>
            <a:endParaRPr lang="en-US" sz="1600"/>
          </a:p>
          <a:p>
            <a:r>
              <a:rPr lang="en-US" sz="1600" err="1"/>
              <a:t>Ponovljivost</a:t>
            </a:r>
            <a:r>
              <a:rPr lang="en-US" sz="1600"/>
              <a:t> je </a:t>
            </a:r>
            <a:r>
              <a:rPr lang="en-US" sz="1600" err="1"/>
              <a:t>trivijalna</a:t>
            </a:r>
            <a:r>
              <a:rPr lang="en-US" sz="1600"/>
              <a:t> </a:t>
            </a:r>
            <a:r>
              <a:rPr lang="en-US" sz="1600" err="1"/>
              <a:t>kod</a:t>
            </a:r>
            <a:r>
              <a:rPr lang="en-US" sz="1600"/>
              <a:t> </a:t>
            </a:r>
            <a:r>
              <a:rPr lang="en-US" sz="1600" err="1"/>
              <a:t>unapred</a:t>
            </a:r>
            <a:r>
              <a:rPr lang="en-US" sz="1600"/>
              <a:t> </a:t>
            </a:r>
            <a:r>
              <a:rPr lang="en-US" sz="1600" err="1"/>
              <a:t>generisanih</a:t>
            </a:r>
            <a:r>
              <a:rPr lang="en-US" sz="1600"/>
              <a:t> </a:t>
            </a:r>
            <a:r>
              <a:rPr lang="en-US" sz="1600" err="1"/>
              <a:t>testova</a:t>
            </a:r>
            <a:r>
              <a:rPr lang="en-US" sz="1600"/>
              <a:t> koji se </a:t>
            </a:r>
            <a:r>
              <a:rPr lang="en-US" sz="1600" err="1"/>
              <a:t>čuvaju</a:t>
            </a:r>
            <a:r>
              <a:rPr lang="en-US" sz="1600"/>
              <a:t> </a:t>
            </a:r>
            <a:r>
              <a:rPr lang="en-US" sz="1600" err="1"/>
              <a:t>kao</a:t>
            </a:r>
            <a:r>
              <a:rPr lang="en-US" sz="1600"/>
              <a:t> </a:t>
            </a:r>
            <a:r>
              <a:rPr lang="en-US" sz="1600" err="1"/>
              <a:t>datoteke</a:t>
            </a:r>
            <a:r>
              <a:rPr lang="en-US" sz="1600"/>
              <a:t>, </a:t>
            </a:r>
            <a:r>
              <a:rPr lang="en-US" sz="1600" err="1"/>
              <a:t>međutim</a:t>
            </a:r>
            <a:r>
              <a:rPr lang="en-US" sz="1600"/>
              <a:t>, </a:t>
            </a:r>
            <a:r>
              <a:rPr lang="en-US" sz="1600" err="1"/>
              <a:t>kada</a:t>
            </a:r>
            <a:r>
              <a:rPr lang="en-US" sz="1600"/>
              <a:t> se </a:t>
            </a:r>
            <a:r>
              <a:rPr lang="en-US" sz="1600" err="1"/>
              <a:t>koristi</a:t>
            </a:r>
            <a:r>
              <a:rPr lang="en-US" sz="1600"/>
              <a:t> </a:t>
            </a:r>
            <a:r>
              <a:rPr lang="en-US" sz="1600" err="1"/>
              <a:t>randomizacija</a:t>
            </a:r>
            <a:r>
              <a:rPr lang="en-US" sz="1600"/>
              <a:t> u </a:t>
            </a:r>
            <a:r>
              <a:rPr lang="en-US" sz="1600" err="1"/>
              <a:t>toku</a:t>
            </a:r>
            <a:r>
              <a:rPr lang="en-US" sz="1600"/>
              <a:t> rada (</a:t>
            </a:r>
            <a:r>
              <a:rPr lang="en-US" sz="1600" i="1"/>
              <a:t>runtime</a:t>
            </a:r>
            <a:r>
              <a:rPr lang="en-US" sz="1600"/>
              <a:t>), </a:t>
            </a:r>
            <a:r>
              <a:rPr lang="en-US" sz="1600" err="1"/>
              <a:t>ključno</a:t>
            </a:r>
            <a:r>
              <a:rPr lang="en-US" sz="1600"/>
              <a:t> je </a:t>
            </a:r>
            <a:r>
              <a:rPr lang="en-US" sz="1600" err="1"/>
              <a:t>proslediti</a:t>
            </a:r>
            <a:r>
              <a:rPr lang="en-US" sz="1600"/>
              <a:t> </a:t>
            </a:r>
            <a:r>
              <a:rPr lang="en-US" sz="1600" err="1"/>
              <a:t>početne</a:t>
            </a:r>
            <a:r>
              <a:rPr lang="en-US" sz="1600"/>
              <a:t> </a:t>
            </a:r>
            <a:r>
              <a:rPr lang="en-US" sz="1600" err="1"/>
              <a:t>vrednosti</a:t>
            </a:r>
            <a:r>
              <a:rPr lang="en-US" sz="1600"/>
              <a:t> (</a:t>
            </a:r>
            <a:r>
              <a:rPr lang="en-US" sz="1600" i="1"/>
              <a:t>seeds</a:t>
            </a:r>
            <a:r>
              <a:rPr lang="en-US" sz="1600"/>
              <a:t>) </a:t>
            </a:r>
            <a:r>
              <a:rPr lang="en-US" sz="1600" err="1"/>
              <a:t>funkcijama</a:t>
            </a:r>
            <a:r>
              <a:rPr lang="en-US" sz="1600"/>
              <a:t> za </a:t>
            </a:r>
            <a:r>
              <a:rPr lang="en-US" sz="1600" err="1"/>
              <a:t>generisanje</a:t>
            </a:r>
            <a:r>
              <a:rPr lang="en-US" sz="1600"/>
              <a:t> </a:t>
            </a:r>
            <a:r>
              <a:rPr lang="en-US" sz="1600" err="1"/>
              <a:t>slučajnih</a:t>
            </a:r>
            <a:r>
              <a:rPr lang="en-US" sz="1600"/>
              <a:t> </a:t>
            </a:r>
            <a:r>
              <a:rPr lang="en-US" sz="1600" err="1"/>
              <a:t>brojeva</a:t>
            </a:r>
            <a:r>
              <a:rPr lang="en-US" sz="1600"/>
              <a:t>. </a:t>
            </a:r>
            <a:r>
              <a:rPr lang="en-US" sz="1600" err="1"/>
              <a:t>Korišćenje</a:t>
            </a:r>
            <a:r>
              <a:rPr lang="en-US" sz="1600"/>
              <a:t> </a:t>
            </a:r>
            <a:r>
              <a:rPr lang="en-US" sz="1600" err="1"/>
              <a:t>iste</a:t>
            </a:r>
            <a:r>
              <a:rPr lang="en-US" sz="1600"/>
              <a:t> </a:t>
            </a:r>
            <a:r>
              <a:rPr lang="en-US" sz="1600" err="1"/>
              <a:t>početne</a:t>
            </a:r>
            <a:r>
              <a:rPr lang="en-US" sz="1600"/>
              <a:t> </a:t>
            </a:r>
            <a:r>
              <a:rPr lang="en-US" sz="1600" err="1"/>
              <a:t>vrednosti</a:t>
            </a:r>
            <a:r>
              <a:rPr lang="en-US" sz="1600"/>
              <a:t> </a:t>
            </a:r>
            <a:r>
              <a:rPr lang="en-US" sz="1600" err="1"/>
              <a:t>garantuje</a:t>
            </a:r>
            <a:r>
              <a:rPr lang="en-US" sz="1600"/>
              <a:t> da </a:t>
            </a:r>
            <a:r>
              <a:rPr lang="en-US" sz="1600" err="1"/>
              <a:t>će</a:t>
            </a:r>
            <a:r>
              <a:rPr lang="en-US" sz="1600"/>
              <a:t> simulator </a:t>
            </a:r>
            <a:r>
              <a:rPr lang="en-US" sz="1600" err="1"/>
              <a:t>generisati</a:t>
            </a:r>
            <a:r>
              <a:rPr lang="en-US" sz="1600"/>
              <a:t> </a:t>
            </a:r>
            <a:r>
              <a:rPr lang="en-US" sz="1600" err="1"/>
              <a:t>identičnu</a:t>
            </a:r>
            <a:r>
              <a:rPr lang="en-US" sz="1600"/>
              <a:t> </a:t>
            </a:r>
            <a:r>
              <a:rPr lang="en-US" sz="1600" err="1"/>
              <a:t>sekvencu</a:t>
            </a:r>
            <a:r>
              <a:rPr lang="en-US" sz="1600"/>
              <a:t> </a:t>
            </a:r>
            <a:r>
              <a:rPr lang="en-US" sz="1600" err="1"/>
              <a:t>slučajnih</a:t>
            </a:r>
            <a:r>
              <a:rPr lang="en-US" sz="1600"/>
              <a:t> </a:t>
            </a:r>
            <a:r>
              <a:rPr lang="en-US" sz="1600" err="1"/>
              <a:t>brojeva</a:t>
            </a:r>
            <a:endParaRPr lang="en-US" err="1"/>
          </a:p>
          <a:p>
            <a:endParaRPr lang="en-US" sz="1600"/>
          </a:p>
          <a:p>
            <a:r>
              <a:rPr lang="en-US" sz="1600"/>
              <a:t>Ako </a:t>
            </a:r>
            <a:r>
              <a:rPr lang="en-US" sz="1600" err="1"/>
              <a:t>testno</a:t>
            </a:r>
            <a:r>
              <a:rPr lang="en-US" sz="1600"/>
              <a:t> </a:t>
            </a:r>
            <a:r>
              <a:rPr lang="en-US" sz="1600" err="1"/>
              <a:t>okruženje</a:t>
            </a:r>
            <a:r>
              <a:rPr lang="en-US" sz="1600"/>
              <a:t> </a:t>
            </a:r>
            <a:r>
              <a:rPr lang="en-US" sz="1600" err="1"/>
              <a:t>koristi</a:t>
            </a:r>
            <a:r>
              <a:rPr lang="en-US" sz="1600"/>
              <a:t> </a:t>
            </a:r>
            <a:r>
              <a:rPr lang="en-US" sz="1600" err="1"/>
              <a:t>randomizaciju</a:t>
            </a:r>
            <a:r>
              <a:rPr lang="en-US" sz="1600"/>
              <a:t> </a:t>
            </a:r>
            <a:r>
              <a:rPr lang="en-US" sz="1600" err="1"/>
              <a:t>na</a:t>
            </a:r>
            <a:r>
              <a:rPr lang="en-US" sz="1600"/>
              <a:t> </a:t>
            </a:r>
            <a:r>
              <a:rPr lang="en-US" sz="1600" err="1"/>
              <a:t>više</a:t>
            </a:r>
            <a:r>
              <a:rPr lang="en-US" sz="1600"/>
              <a:t> </a:t>
            </a:r>
            <a:r>
              <a:rPr lang="en-US" sz="1600" err="1"/>
              <a:t>različitih</a:t>
            </a:r>
            <a:r>
              <a:rPr lang="en-US" sz="1600"/>
              <a:t> </a:t>
            </a:r>
            <a:r>
              <a:rPr lang="en-US" sz="1600" err="1"/>
              <a:t>mesta</a:t>
            </a:r>
            <a:r>
              <a:rPr lang="en-US" sz="1600"/>
              <a:t>, </a:t>
            </a:r>
            <a:r>
              <a:rPr lang="en-US" sz="1600" err="1"/>
              <a:t>preporučuje</a:t>
            </a:r>
            <a:r>
              <a:rPr lang="en-US" sz="1600"/>
              <a:t> se </a:t>
            </a:r>
            <a:r>
              <a:rPr lang="en-US" sz="1600" err="1"/>
              <a:t>eksplicitno</a:t>
            </a:r>
            <a:r>
              <a:rPr lang="en-US" sz="1600"/>
              <a:t> </a:t>
            </a:r>
            <a:r>
              <a:rPr lang="en-US" sz="1600" err="1"/>
              <a:t>upravljanje</a:t>
            </a:r>
            <a:r>
              <a:rPr lang="en-US" sz="1600"/>
              <a:t> </a:t>
            </a:r>
            <a:r>
              <a:rPr lang="en-US" sz="1600" err="1"/>
              <a:t>početnim</a:t>
            </a:r>
            <a:r>
              <a:rPr lang="en-US" sz="1600"/>
              <a:t> </a:t>
            </a:r>
            <a:r>
              <a:rPr lang="en-US" sz="1600" err="1"/>
              <a:t>vrednostima</a:t>
            </a:r>
            <a:r>
              <a:rPr lang="en-US" sz="1600"/>
              <a:t> (</a:t>
            </a:r>
            <a:r>
              <a:rPr lang="en-US" sz="1600" i="1"/>
              <a:t>seed management</a:t>
            </a:r>
            <a:r>
              <a:rPr lang="en-US" sz="1600"/>
              <a:t>). To </a:t>
            </a:r>
            <a:r>
              <a:rPr lang="en-US" sz="1600" err="1"/>
              <a:t>podrazumeva</a:t>
            </a:r>
            <a:r>
              <a:rPr lang="en-US" sz="1600"/>
              <a:t> da </a:t>
            </a:r>
            <a:r>
              <a:rPr lang="en-US" sz="1600" err="1"/>
              <a:t>kôd</a:t>
            </a:r>
            <a:r>
              <a:rPr lang="en-US" sz="1600"/>
              <a:t> </a:t>
            </a:r>
            <a:r>
              <a:rPr lang="en-US" sz="1600" err="1"/>
              <a:t>treba</a:t>
            </a:r>
            <a:r>
              <a:rPr lang="en-US" sz="1600"/>
              <a:t> da </a:t>
            </a:r>
            <a:r>
              <a:rPr lang="en-US" sz="1600" err="1"/>
              <a:t>prikuplja</a:t>
            </a:r>
            <a:r>
              <a:rPr lang="en-US" sz="1600"/>
              <a:t> </a:t>
            </a:r>
            <a:r>
              <a:rPr lang="en-US" sz="1600" err="1"/>
              <a:t>i</a:t>
            </a:r>
            <a:r>
              <a:rPr lang="en-US" sz="1600"/>
              <a:t> </a:t>
            </a:r>
            <a:r>
              <a:rPr lang="en-US" sz="1600" err="1"/>
              <a:t>postavlja</a:t>
            </a:r>
            <a:r>
              <a:rPr lang="en-US" sz="1600"/>
              <a:t> </a:t>
            </a:r>
            <a:r>
              <a:rPr lang="en-US" sz="1600" err="1"/>
              <a:t>sve</a:t>
            </a:r>
            <a:r>
              <a:rPr lang="en-US" sz="1600"/>
              <a:t> </a:t>
            </a:r>
            <a:r>
              <a:rPr lang="en-US" sz="1600" err="1"/>
              <a:t>početne</a:t>
            </a:r>
            <a:r>
              <a:rPr lang="en-US" sz="1600"/>
              <a:t> </a:t>
            </a:r>
            <a:r>
              <a:rPr lang="en-US" sz="1600" err="1"/>
              <a:t>vrednosti</a:t>
            </a:r>
            <a:r>
              <a:rPr lang="en-US" sz="1600"/>
              <a:t> </a:t>
            </a:r>
            <a:r>
              <a:rPr lang="en-US" sz="1600" err="1"/>
              <a:t>na</a:t>
            </a:r>
            <a:r>
              <a:rPr lang="en-US" sz="1600"/>
              <a:t> </a:t>
            </a:r>
            <a:r>
              <a:rPr lang="en-US" sz="1600" err="1"/>
              <a:t>jednom</a:t>
            </a:r>
            <a:r>
              <a:rPr lang="en-US" sz="1600"/>
              <a:t> </a:t>
            </a:r>
            <a:r>
              <a:rPr lang="en-US" sz="1600" err="1"/>
              <a:t>ili</a:t>
            </a:r>
            <a:r>
              <a:rPr lang="en-US" sz="1600"/>
              <a:t> </a:t>
            </a:r>
            <a:r>
              <a:rPr lang="en-US" sz="1600" err="1"/>
              <a:t>nekoliko</a:t>
            </a:r>
            <a:r>
              <a:rPr lang="en-US" sz="1600"/>
              <a:t> </a:t>
            </a:r>
            <a:r>
              <a:rPr lang="en-US" sz="1600" err="1"/>
              <a:t>centralnih</a:t>
            </a:r>
            <a:r>
              <a:rPr lang="en-US" sz="1600"/>
              <a:t> </a:t>
            </a:r>
            <a:r>
              <a:rPr lang="en-US" sz="1600" err="1"/>
              <a:t>mesta</a:t>
            </a:r>
            <a:endParaRPr lang="en-US" err="1"/>
          </a:p>
          <a:p>
            <a:r>
              <a:rPr lang="en-US" sz="1600" err="1"/>
              <a:t>Ovakva</a:t>
            </a:r>
            <a:r>
              <a:rPr lang="en-US" sz="1600"/>
              <a:t> </a:t>
            </a:r>
            <a:r>
              <a:rPr lang="en-US" sz="1600" err="1"/>
              <a:t>organizacija</a:t>
            </a:r>
            <a:r>
              <a:rPr lang="en-US" sz="1600"/>
              <a:t> </a:t>
            </a:r>
            <a:r>
              <a:rPr lang="en-US" sz="1600" err="1"/>
              <a:t>olakšava</a:t>
            </a:r>
            <a:r>
              <a:rPr lang="en-US" sz="1600"/>
              <a:t> </a:t>
            </a:r>
            <a:r>
              <a:rPr lang="en-US" sz="1600" err="1"/>
              <a:t>kontrolisano</a:t>
            </a:r>
            <a:r>
              <a:rPr lang="en-US" sz="1600"/>
              <a:t> </a:t>
            </a:r>
            <a:r>
              <a:rPr lang="en-US" sz="1600" err="1"/>
              <a:t>i</a:t>
            </a:r>
            <a:r>
              <a:rPr lang="en-US" sz="1600"/>
              <a:t> </a:t>
            </a:r>
            <a:r>
              <a:rPr lang="en-US" sz="1600" err="1"/>
              <a:t>identično</a:t>
            </a:r>
            <a:r>
              <a:rPr lang="en-US" sz="1600"/>
              <a:t> </a:t>
            </a:r>
            <a:r>
              <a:rPr lang="en-US" sz="1600" err="1"/>
              <a:t>ponavljanje</a:t>
            </a:r>
            <a:r>
              <a:rPr lang="en-US" sz="1600"/>
              <a:t> </a:t>
            </a:r>
            <a:r>
              <a:rPr lang="en-US" sz="1600" err="1"/>
              <a:t>simulacionog</a:t>
            </a:r>
            <a:r>
              <a:rPr lang="en-US" sz="1600"/>
              <a:t> </a:t>
            </a:r>
            <a:r>
              <a:rPr lang="en-US" sz="1600" err="1"/>
              <a:t>testa</a:t>
            </a:r>
            <a:r>
              <a:rPr lang="en-US" sz="1600"/>
              <a:t> u </a:t>
            </a:r>
            <a:r>
              <a:rPr lang="en-US" sz="1600" err="1"/>
              <a:t>svrhe</a:t>
            </a:r>
            <a:r>
              <a:rPr lang="en-US" sz="1600"/>
              <a:t> </a:t>
            </a:r>
            <a:r>
              <a:rPr lang="en-US" sz="1600" err="1"/>
              <a:t>debagovanja</a:t>
            </a:r>
            <a:r>
              <a:rPr lang="en-US" sz="1600"/>
              <a:t> </a:t>
            </a:r>
            <a:r>
              <a:rPr lang="en-US" sz="1600" err="1"/>
              <a:t>ili</a:t>
            </a:r>
            <a:r>
              <a:rPr lang="en-US" sz="1600"/>
              <a:t> </a:t>
            </a:r>
            <a:r>
              <a:rPr lang="en-US" sz="1600" err="1"/>
              <a:t>regresije</a:t>
            </a:r>
            <a:endParaRPr lang="en-US" err="1"/>
          </a:p>
          <a:p>
            <a:endParaRPr lang="en-US" altLang="en-US" sz="1600">
              <a:cs typeface="Arial"/>
            </a:endParaRPr>
          </a:p>
        </p:txBody>
      </p:sp>
    </p:spTree>
  </p:cSld>
  <p:clrMapOvr>
    <a:masterClrMapping/>
  </p:clrMapOvr>
  <p:transition spd="med">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3">
            <a:extLst>
              <a:ext uri="{FF2B5EF4-FFF2-40B4-BE49-F238E27FC236}">
                <a16:creationId xmlns:a16="http://schemas.microsoft.com/office/drawing/2014/main" id="{2F2D1180-B248-D289-E384-E2BDB5C7A2FD}"/>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DCA3A4-67B2-40A8-A5C2-3A746CB39429}" type="slidenum">
              <a:rPr lang="de-DE" altLang="en-US">
                <a:solidFill>
                  <a:schemeClr val="bg1"/>
                </a:solidFill>
              </a:rPr>
              <a:pPr/>
              <a:t>42</a:t>
            </a:fld>
            <a:endParaRPr lang="de-DE" altLang="en-US">
              <a:solidFill>
                <a:schemeClr val="bg1"/>
              </a:solidFill>
            </a:endParaRPr>
          </a:p>
        </p:txBody>
      </p:sp>
      <p:sp>
        <p:nvSpPr>
          <p:cNvPr id="40963" name="Rectangle 2">
            <a:extLst>
              <a:ext uri="{FF2B5EF4-FFF2-40B4-BE49-F238E27FC236}">
                <a16:creationId xmlns:a16="http://schemas.microsoft.com/office/drawing/2014/main" id="{D4A3D2EA-DAF8-9B18-FF28-0D21D2A46002}"/>
              </a:ext>
            </a:extLst>
          </p:cNvPr>
          <p:cNvSpPr>
            <a:spLocks noGrp="1" noChangeArrowheads="1"/>
          </p:cNvSpPr>
          <p:nvPr>
            <p:ph type="title"/>
          </p:nvPr>
        </p:nvSpPr>
        <p:spPr/>
        <p:txBody>
          <a:bodyPr/>
          <a:lstStyle/>
          <a:p>
            <a:r>
              <a:rPr lang="en-US" altLang="en-US" err="1"/>
              <a:t>Generatori</a:t>
            </a:r>
            <a:r>
              <a:rPr lang="en-US" altLang="en-US"/>
              <a:t> </a:t>
            </a:r>
            <a:r>
              <a:rPr lang="en-US" altLang="en-US" err="1"/>
              <a:t>slučajnih</a:t>
            </a:r>
            <a:r>
              <a:rPr lang="en-US" altLang="en-US"/>
              <a:t> </a:t>
            </a:r>
            <a:r>
              <a:rPr lang="en-US" altLang="en-US" err="1"/>
              <a:t>brojeva</a:t>
            </a:r>
            <a:endParaRPr lang="en-US" err="1"/>
          </a:p>
        </p:txBody>
      </p:sp>
      <p:sp>
        <p:nvSpPr>
          <p:cNvPr id="40964" name="Rectangle 3">
            <a:extLst>
              <a:ext uri="{FF2B5EF4-FFF2-40B4-BE49-F238E27FC236}">
                <a16:creationId xmlns:a16="http://schemas.microsoft.com/office/drawing/2014/main" id="{D8CF2990-2111-7328-4CB2-55270627F2E9}"/>
              </a:ext>
            </a:extLst>
          </p:cNvPr>
          <p:cNvSpPr>
            <a:spLocks noGrp="1" noChangeArrowheads="1"/>
          </p:cNvSpPr>
          <p:nvPr>
            <p:ph type="body" idx="1"/>
          </p:nvPr>
        </p:nvSpPr>
        <p:spPr/>
        <p:txBody>
          <a:bodyPr/>
          <a:lstStyle/>
          <a:p>
            <a:r>
              <a:rPr lang="en-US" altLang="en-US" b="1"/>
              <a:t>Generator </a:t>
            </a:r>
            <a:r>
              <a:rPr lang="en-US" altLang="en-US" b="1" err="1"/>
              <a:t>pseudoslučajnih</a:t>
            </a:r>
            <a:r>
              <a:rPr lang="en-US" altLang="en-US" b="1"/>
              <a:t> </a:t>
            </a:r>
            <a:r>
              <a:rPr lang="en-US" altLang="en-US" b="1" err="1"/>
              <a:t>brojeva</a:t>
            </a:r>
            <a:r>
              <a:rPr lang="en-US" altLang="en-US"/>
              <a:t> (PRNG) je </a:t>
            </a:r>
            <a:r>
              <a:rPr lang="en-US" altLang="en-US" err="1"/>
              <a:t>algoritam</a:t>
            </a:r>
            <a:r>
              <a:rPr lang="en-US" altLang="en-US"/>
              <a:t> za </a:t>
            </a:r>
            <a:r>
              <a:rPr lang="en-US" altLang="en-US" err="1"/>
              <a:t>generisanje</a:t>
            </a:r>
            <a:r>
              <a:rPr lang="en-US" altLang="en-US"/>
              <a:t> </a:t>
            </a:r>
            <a:r>
              <a:rPr lang="en-US" altLang="en-US" err="1"/>
              <a:t>sekvence</a:t>
            </a:r>
            <a:r>
              <a:rPr lang="en-US" altLang="en-US"/>
              <a:t> </a:t>
            </a:r>
            <a:r>
              <a:rPr lang="en-US" altLang="en-US" err="1"/>
              <a:t>brojeva</a:t>
            </a:r>
            <a:r>
              <a:rPr lang="en-US" altLang="en-US"/>
              <a:t> </a:t>
            </a:r>
            <a:r>
              <a:rPr lang="en-US" altLang="en-US" err="1"/>
              <a:t>koja</a:t>
            </a:r>
            <a:r>
              <a:rPr lang="en-US" altLang="en-US"/>
              <a:t> </a:t>
            </a:r>
            <a:r>
              <a:rPr lang="en-US" altLang="en-US" err="1"/>
              <a:t>aproksimira</a:t>
            </a:r>
            <a:r>
              <a:rPr lang="en-US" altLang="en-US"/>
              <a:t> </a:t>
            </a:r>
            <a:r>
              <a:rPr lang="en-US" altLang="en-US" err="1"/>
              <a:t>svojstva</a:t>
            </a:r>
            <a:r>
              <a:rPr lang="en-US" altLang="en-US"/>
              <a:t> </a:t>
            </a:r>
            <a:r>
              <a:rPr lang="en-US" altLang="en-US" err="1"/>
              <a:t>slučajnih</a:t>
            </a:r>
            <a:r>
              <a:rPr lang="en-US" altLang="en-US"/>
              <a:t> </a:t>
            </a:r>
            <a:r>
              <a:rPr lang="en-US" altLang="en-US" err="1"/>
              <a:t>brojeva</a:t>
            </a:r>
            <a:endParaRPr lang="en-US" err="1"/>
          </a:p>
          <a:p>
            <a:endParaRPr lang="en-US" altLang="en-US"/>
          </a:p>
          <a:p>
            <a:r>
              <a:rPr lang="en-US" err="1"/>
              <a:t>Sekvenca</a:t>
            </a:r>
            <a:r>
              <a:rPr lang="en-US"/>
              <a:t> </a:t>
            </a:r>
            <a:r>
              <a:rPr lang="en-US" err="1"/>
              <a:t>nije</a:t>
            </a:r>
            <a:r>
              <a:rPr lang="en-US"/>
              <a:t> </a:t>
            </a:r>
            <a:r>
              <a:rPr lang="en-US" err="1"/>
              <a:t>istinski</a:t>
            </a:r>
            <a:r>
              <a:rPr lang="en-US"/>
              <a:t> </a:t>
            </a:r>
            <a:r>
              <a:rPr lang="en-US" err="1"/>
              <a:t>slučajna</a:t>
            </a:r>
            <a:r>
              <a:rPr lang="en-US"/>
              <a:t>, </a:t>
            </a:r>
            <a:r>
              <a:rPr lang="en-US" err="1"/>
              <a:t>jer</a:t>
            </a:r>
            <a:r>
              <a:rPr lang="en-US"/>
              <a:t> je </a:t>
            </a:r>
            <a:r>
              <a:rPr lang="en-US" err="1"/>
              <a:t>potpuno</a:t>
            </a:r>
            <a:r>
              <a:rPr lang="en-US"/>
              <a:t> </a:t>
            </a:r>
            <a:r>
              <a:rPr lang="en-US" err="1"/>
              <a:t>određena</a:t>
            </a:r>
            <a:r>
              <a:rPr lang="en-US"/>
              <a:t> </a:t>
            </a:r>
            <a:r>
              <a:rPr lang="en-US" err="1"/>
              <a:t>relativno</a:t>
            </a:r>
            <a:r>
              <a:rPr lang="en-US"/>
              <a:t> </a:t>
            </a:r>
            <a:r>
              <a:rPr lang="en-US" err="1"/>
              <a:t>malim</a:t>
            </a:r>
            <a:r>
              <a:rPr lang="en-US"/>
              <a:t> </a:t>
            </a:r>
            <a:r>
              <a:rPr lang="en-US" err="1"/>
              <a:t>skupom</a:t>
            </a:r>
            <a:r>
              <a:rPr lang="en-US"/>
              <a:t> </a:t>
            </a:r>
            <a:r>
              <a:rPr lang="en-US" err="1"/>
              <a:t>početnih</a:t>
            </a:r>
            <a:r>
              <a:rPr lang="en-US"/>
              <a:t> </a:t>
            </a:r>
            <a:r>
              <a:rPr lang="en-US" err="1"/>
              <a:t>vrednosti</a:t>
            </a:r>
            <a:r>
              <a:rPr lang="en-US"/>
              <a:t>, koji se </a:t>
            </a:r>
            <a:r>
              <a:rPr lang="en-US" err="1"/>
              <a:t>naziva</a:t>
            </a:r>
            <a:r>
              <a:rPr lang="en-US"/>
              <a:t> </a:t>
            </a:r>
            <a:r>
              <a:rPr lang="en-US" err="1"/>
              <a:t>stanje</a:t>
            </a:r>
            <a:r>
              <a:rPr lang="en-US"/>
              <a:t> </a:t>
            </a:r>
            <a:r>
              <a:rPr lang="en-US" err="1"/>
              <a:t>generatora</a:t>
            </a:r>
            <a:endParaRPr lang="en-US" err="1">
              <a:cs typeface="Arial"/>
            </a:endParaRPr>
          </a:p>
          <a:p>
            <a:endParaRPr lang="en-US"/>
          </a:p>
          <a:p>
            <a:r>
              <a:rPr lang="en-US" err="1"/>
              <a:t>Početna</a:t>
            </a:r>
            <a:r>
              <a:rPr lang="en-US"/>
              <a:t> </a:t>
            </a:r>
            <a:r>
              <a:rPr lang="en-US" err="1"/>
              <a:t>vrednost</a:t>
            </a:r>
            <a:r>
              <a:rPr lang="en-US"/>
              <a:t> (</a:t>
            </a:r>
            <a:r>
              <a:rPr lang="en-US" i="1"/>
              <a:t>seed </a:t>
            </a:r>
            <a:r>
              <a:rPr lang="en-US" err="1"/>
              <a:t>ili</a:t>
            </a:r>
            <a:r>
              <a:rPr lang="en-US"/>
              <a:t> </a:t>
            </a:r>
            <a:r>
              <a:rPr lang="en-US" err="1"/>
              <a:t>stanje</a:t>
            </a:r>
            <a:r>
              <a:rPr lang="en-US"/>
              <a:t> </a:t>
            </a:r>
            <a:r>
              <a:rPr lang="en-US" err="1"/>
              <a:t>generatora</a:t>
            </a:r>
            <a:r>
              <a:rPr lang="en-US"/>
              <a:t>) je </a:t>
            </a:r>
            <a:r>
              <a:rPr lang="en-US" err="1"/>
              <a:t>broj</a:t>
            </a:r>
            <a:r>
              <a:rPr lang="en-US"/>
              <a:t> </a:t>
            </a:r>
            <a:r>
              <a:rPr lang="en-US" err="1"/>
              <a:t>ili</a:t>
            </a:r>
            <a:r>
              <a:rPr lang="en-US"/>
              <a:t> </a:t>
            </a:r>
            <a:r>
              <a:rPr lang="en-US" err="1"/>
              <a:t>vektor</a:t>
            </a:r>
            <a:r>
              <a:rPr lang="en-US"/>
              <a:t> koji se </a:t>
            </a:r>
            <a:r>
              <a:rPr lang="en-US" err="1"/>
              <a:t>koristi</a:t>
            </a:r>
            <a:r>
              <a:rPr lang="en-US"/>
              <a:t> za </a:t>
            </a:r>
            <a:r>
              <a:rPr lang="en-US" err="1"/>
              <a:t>inicijalizaciju</a:t>
            </a:r>
            <a:r>
              <a:rPr lang="en-US"/>
              <a:t> </a:t>
            </a:r>
            <a:r>
              <a:rPr lang="en-US" err="1"/>
              <a:t>generatora</a:t>
            </a:r>
            <a:r>
              <a:rPr lang="en-US"/>
              <a:t> </a:t>
            </a:r>
            <a:r>
              <a:rPr lang="en-US" err="1"/>
              <a:t>pseudoslučajnih</a:t>
            </a:r>
            <a:r>
              <a:rPr lang="en-US"/>
              <a:t> </a:t>
            </a:r>
            <a:r>
              <a:rPr lang="en-US" err="1"/>
              <a:t>brojeva</a:t>
            </a:r>
            <a:endParaRPr lang="en-US" err="1">
              <a:cs typeface="Arial"/>
            </a:endParaRPr>
          </a:p>
          <a:p>
            <a:endParaRPr lang="en-US">
              <a:cs typeface="Arial"/>
            </a:endParaRPr>
          </a:p>
          <a:p>
            <a:r>
              <a:rPr lang="en-US" err="1">
                <a:cs typeface="Arial"/>
              </a:rPr>
              <a:t>Uobičajeno</a:t>
            </a:r>
            <a:r>
              <a:rPr lang="en-US">
                <a:cs typeface="Arial"/>
              </a:rPr>
              <a:t> je da </a:t>
            </a:r>
            <a:r>
              <a:rPr lang="en-US" err="1">
                <a:cs typeface="Arial"/>
              </a:rPr>
              <a:t>generatori</a:t>
            </a:r>
            <a:r>
              <a:rPr lang="en-US">
                <a:cs typeface="Arial"/>
              </a:rPr>
              <a:t> </a:t>
            </a:r>
            <a:r>
              <a:rPr lang="en-US" err="1">
                <a:cs typeface="Arial"/>
              </a:rPr>
              <a:t>kreiraju</a:t>
            </a:r>
            <a:r>
              <a:rPr lang="en-US">
                <a:cs typeface="Arial"/>
              </a:rPr>
              <a:t> </a:t>
            </a:r>
            <a:r>
              <a:rPr lang="en-US" err="1">
                <a:cs typeface="Arial"/>
              </a:rPr>
              <a:t>brojeve</a:t>
            </a:r>
            <a:r>
              <a:rPr lang="en-US">
                <a:cs typeface="Arial"/>
              </a:rPr>
              <a:t> </a:t>
            </a:r>
            <a:r>
              <a:rPr lang="en-US" err="1">
                <a:cs typeface="Arial"/>
              </a:rPr>
              <a:t>prema</a:t>
            </a:r>
            <a:r>
              <a:rPr lang="en-US">
                <a:cs typeface="Arial"/>
              </a:rPr>
              <a:t> </a:t>
            </a:r>
            <a:r>
              <a:rPr lang="en-US" err="1">
                <a:cs typeface="Arial"/>
              </a:rPr>
              <a:t>uniformnoj</a:t>
            </a:r>
            <a:r>
              <a:rPr lang="en-US">
                <a:cs typeface="Arial"/>
              </a:rPr>
              <a:t> </a:t>
            </a:r>
            <a:r>
              <a:rPr lang="en-US" err="1">
                <a:cs typeface="Arial"/>
              </a:rPr>
              <a:t>raspodeli</a:t>
            </a:r>
            <a:r>
              <a:rPr lang="en-US">
                <a:cs typeface="Arial"/>
              </a:rPr>
              <a:t> </a:t>
            </a:r>
            <a:r>
              <a:rPr lang="en-US" err="1">
                <a:cs typeface="Arial"/>
              </a:rPr>
              <a:t>verovatnoće</a:t>
            </a:r>
            <a:endParaRPr lang="en-US" err="1"/>
          </a:p>
          <a:p>
            <a:endParaRPr lang="en-US"/>
          </a:p>
          <a:p>
            <a:r>
              <a:rPr lang="en-US" err="1"/>
              <a:t>Takođe</a:t>
            </a:r>
            <a:r>
              <a:rPr lang="en-US"/>
              <a:t> </a:t>
            </a:r>
            <a:r>
              <a:rPr lang="en-US" err="1"/>
              <a:t>postoje</a:t>
            </a:r>
            <a:r>
              <a:rPr lang="en-US"/>
              <a:t> </a:t>
            </a:r>
            <a:r>
              <a:rPr lang="en-US" err="1"/>
              <a:t>i</a:t>
            </a:r>
            <a:r>
              <a:rPr lang="en-US"/>
              <a:t> </a:t>
            </a:r>
            <a:r>
              <a:rPr lang="en-US" err="1"/>
              <a:t>generatori</a:t>
            </a:r>
            <a:r>
              <a:rPr lang="en-US"/>
              <a:t> koji </a:t>
            </a:r>
            <a:r>
              <a:rPr lang="en-US" err="1"/>
              <a:t>generišu</a:t>
            </a:r>
            <a:r>
              <a:rPr lang="en-US"/>
              <a:t> </a:t>
            </a:r>
            <a:r>
              <a:rPr lang="en-US" err="1"/>
              <a:t>slučajne</a:t>
            </a:r>
            <a:r>
              <a:rPr lang="en-US"/>
              <a:t> </a:t>
            </a:r>
            <a:r>
              <a:rPr lang="en-US" err="1"/>
              <a:t>brojeve</a:t>
            </a:r>
            <a:r>
              <a:rPr lang="en-US"/>
              <a:t> </a:t>
            </a:r>
            <a:r>
              <a:rPr lang="en-US" err="1"/>
              <a:t>prema</a:t>
            </a:r>
            <a:r>
              <a:rPr lang="en-US"/>
              <a:t> </a:t>
            </a:r>
            <a:r>
              <a:rPr lang="en-US" err="1"/>
              <a:t>drugačijim</a:t>
            </a:r>
            <a:r>
              <a:rPr lang="en-US"/>
              <a:t> </a:t>
            </a:r>
            <a:r>
              <a:rPr lang="en-US" err="1"/>
              <a:t>raspodelama</a:t>
            </a:r>
            <a:r>
              <a:rPr lang="en-US"/>
              <a:t> </a:t>
            </a:r>
            <a:r>
              <a:rPr lang="en-US" err="1"/>
              <a:t>verovatnoće</a:t>
            </a:r>
            <a:r>
              <a:rPr lang="en-US"/>
              <a:t>, </a:t>
            </a:r>
            <a:r>
              <a:rPr lang="en-US" err="1"/>
              <a:t>kao</a:t>
            </a:r>
            <a:r>
              <a:rPr lang="en-US"/>
              <a:t> </a:t>
            </a:r>
            <a:r>
              <a:rPr lang="en-US" err="1"/>
              <a:t>što</a:t>
            </a:r>
            <a:r>
              <a:rPr lang="en-US"/>
              <a:t> </a:t>
            </a:r>
            <a:r>
              <a:rPr lang="en-US" err="1"/>
              <a:t>su</a:t>
            </a:r>
            <a:r>
              <a:rPr lang="en-US"/>
              <a:t> </a:t>
            </a:r>
            <a:r>
              <a:rPr lang="en-US" err="1"/>
              <a:t>normalna</a:t>
            </a:r>
            <a:r>
              <a:rPr lang="en-US"/>
              <a:t>, </a:t>
            </a:r>
            <a:r>
              <a:rPr lang="en-US" err="1"/>
              <a:t>eksponencijalna</a:t>
            </a:r>
            <a:r>
              <a:rPr lang="en-US"/>
              <a:t>, </a:t>
            </a:r>
            <a:r>
              <a:rPr lang="en-US" err="1"/>
              <a:t>Poasonova</a:t>
            </a:r>
            <a:r>
              <a:rPr lang="en-US"/>
              <a:t> </a:t>
            </a:r>
            <a:r>
              <a:rPr lang="en-US" err="1"/>
              <a:t>i</a:t>
            </a:r>
            <a:r>
              <a:rPr lang="en-US"/>
              <a:t> </a:t>
            </a:r>
            <a:r>
              <a:rPr lang="en-US" err="1"/>
              <a:t>druge</a:t>
            </a:r>
            <a:endParaRPr lang="en-US" err="1">
              <a:cs typeface="Arial"/>
            </a:endParaRPr>
          </a:p>
          <a:p>
            <a:endParaRPr lang="en-US" altLang="en-US">
              <a:cs typeface="Arial"/>
            </a:endParaRPr>
          </a:p>
        </p:txBody>
      </p:sp>
    </p:spTree>
  </p:cSld>
  <p:clrMapOvr>
    <a:masterClrMapping/>
  </p:clrMapOvr>
  <p:transition spd="med">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B9720106-D97A-B0C4-973E-2949F6574118}"/>
              </a:ext>
            </a:extLst>
          </p:cNvPr>
          <p:cNvSpPr>
            <a:spLocks noGrp="1" noChangeArrowheads="1"/>
          </p:cNvSpPr>
          <p:nvPr>
            <p:ph type="ctrTitle"/>
          </p:nvPr>
        </p:nvSpPr>
        <p:spPr/>
        <p:txBody>
          <a:bodyPr/>
          <a:lstStyle/>
          <a:p>
            <a:r>
              <a:rPr lang="en-US" err="1"/>
              <a:t>Kreiranje</a:t>
            </a:r>
            <a:r>
              <a:rPr lang="en-US"/>
              <a:t> </a:t>
            </a:r>
            <a:r>
              <a:rPr lang="en-US" err="1"/>
              <a:t>testnih</a:t>
            </a:r>
            <a:r>
              <a:rPr lang="en-US"/>
              <a:t> </a:t>
            </a:r>
            <a:r>
              <a:rPr lang="en-US" err="1"/>
              <a:t>okruženja</a:t>
            </a:r>
            <a:endParaRPr lang="en-US" err="1">
              <a:cs typeface="Arial"/>
            </a:endParaRPr>
          </a:p>
        </p:txBody>
      </p:sp>
      <p:sp>
        <p:nvSpPr>
          <p:cNvPr id="41987" name="Rectangle 4">
            <a:extLst>
              <a:ext uri="{FF2B5EF4-FFF2-40B4-BE49-F238E27FC236}">
                <a16:creationId xmlns:a16="http://schemas.microsoft.com/office/drawing/2014/main" id="{0DDF749A-1BC7-F405-6241-1C8AF0D75057}"/>
              </a:ext>
            </a:extLst>
          </p:cNvPr>
          <p:cNvSpPr>
            <a:spLocks noGrp="1" noChangeArrowheads="1"/>
          </p:cNvSpPr>
          <p:nvPr>
            <p:ph type="subTitle" idx="1"/>
          </p:nvPr>
        </p:nvSpPr>
        <p:spPr/>
        <p:txBody>
          <a:bodyPr/>
          <a:lstStyle/>
          <a:p>
            <a:r>
              <a:rPr lang="en-US" err="1"/>
              <a:t>Jezici</a:t>
            </a:r>
            <a:r>
              <a:rPr lang="en-US"/>
              <a:t> za </a:t>
            </a:r>
            <a:r>
              <a:rPr lang="en-US" err="1"/>
              <a:t>verifikaciju</a:t>
            </a:r>
            <a:r>
              <a:rPr lang="en-US"/>
              <a:t> </a:t>
            </a:r>
            <a:r>
              <a:rPr lang="en-US" err="1"/>
              <a:t>visokog</a:t>
            </a:r>
            <a:r>
              <a:rPr lang="en-US"/>
              <a:t> </a:t>
            </a:r>
            <a:r>
              <a:rPr lang="en-US" err="1"/>
              <a:t>nivoa</a:t>
            </a:r>
          </a:p>
        </p:txBody>
      </p:sp>
      <p:sp>
        <p:nvSpPr>
          <p:cNvPr id="3" name="Rectangle: Rounded Corners 2">
            <a:extLst>
              <a:ext uri="{FF2B5EF4-FFF2-40B4-BE49-F238E27FC236}">
                <a16:creationId xmlns:a16="http://schemas.microsoft.com/office/drawing/2014/main" id="{87F960E8-45EA-50B5-80BB-2D3E99F33E69}"/>
              </a:ext>
            </a:extLst>
          </p:cNvPr>
          <p:cNvSpPr/>
          <p:nvPr/>
        </p:nvSpPr>
        <p:spPr bwMode="auto">
          <a:xfrm>
            <a:off x="8554397" y="284456"/>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5</a:t>
            </a:r>
          </a:p>
        </p:txBody>
      </p:sp>
    </p:spTree>
  </p:cSld>
  <p:clrMapOvr>
    <a:masterClrMapping/>
  </p:clrMapOvr>
  <p:transition spd="med">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a:extLst>
              <a:ext uri="{FF2B5EF4-FFF2-40B4-BE49-F238E27FC236}">
                <a16:creationId xmlns:a16="http://schemas.microsoft.com/office/drawing/2014/main" id="{BB3F375F-A6BB-082D-47A8-7ABFFABB1EC0}"/>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EFD578-84E3-4FFE-B43F-8E19F76E436C}" type="slidenum">
              <a:rPr lang="de-DE" altLang="en-US">
                <a:solidFill>
                  <a:schemeClr val="bg1"/>
                </a:solidFill>
              </a:rPr>
              <a:pPr/>
              <a:t>44</a:t>
            </a:fld>
            <a:endParaRPr lang="de-DE" altLang="en-US">
              <a:solidFill>
                <a:schemeClr val="bg1"/>
              </a:solidFill>
            </a:endParaRPr>
          </a:p>
        </p:txBody>
      </p:sp>
      <p:sp>
        <p:nvSpPr>
          <p:cNvPr id="43011" name="Rectangle 2">
            <a:extLst>
              <a:ext uri="{FF2B5EF4-FFF2-40B4-BE49-F238E27FC236}">
                <a16:creationId xmlns:a16="http://schemas.microsoft.com/office/drawing/2014/main" id="{51D316F1-D06A-620E-452B-9E6359617ABC}"/>
              </a:ext>
            </a:extLst>
          </p:cNvPr>
          <p:cNvSpPr>
            <a:spLocks noGrp="1" noChangeArrowheads="1"/>
          </p:cNvSpPr>
          <p:nvPr>
            <p:ph type="title"/>
          </p:nvPr>
        </p:nvSpPr>
        <p:spPr/>
        <p:txBody>
          <a:bodyPr/>
          <a:lstStyle/>
          <a:p>
            <a:r>
              <a:rPr lang="en-US" err="1"/>
              <a:t>Jezici</a:t>
            </a:r>
            <a:r>
              <a:rPr lang="en-US"/>
              <a:t> za </a:t>
            </a:r>
            <a:r>
              <a:rPr lang="en-US" err="1"/>
              <a:t>verifikaciju</a:t>
            </a:r>
            <a:r>
              <a:rPr lang="en-US"/>
              <a:t> </a:t>
            </a:r>
            <a:r>
              <a:rPr lang="en-US" err="1"/>
              <a:t>visokog</a:t>
            </a:r>
            <a:r>
              <a:rPr lang="en-US"/>
              <a:t> </a:t>
            </a:r>
            <a:r>
              <a:rPr lang="en-US" err="1"/>
              <a:t>nivoa</a:t>
            </a:r>
            <a:r>
              <a:rPr lang="en-US" altLang="en-US"/>
              <a:t> (HVL) I</a:t>
            </a:r>
            <a:endParaRPr lang="en-US"/>
          </a:p>
        </p:txBody>
      </p:sp>
      <p:sp>
        <p:nvSpPr>
          <p:cNvPr id="43012" name="Rectangle 3">
            <a:extLst>
              <a:ext uri="{FF2B5EF4-FFF2-40B4-BE49-F238E27FC236}">
                <a16:creationId xmlns:a16="http://schemas.microsoft.com/office/drawing/2014/main" id="{A4ED8431-5830-73F7-88E7-A5ED601461FA}"/>
              </a:ext>
            </a:extLst>
          </p:cNvPr>
          <p:cNvSpPr>
            <a:spLocks noGrp="1" noChangeArrowheads="1"/>
          </p:cNvSpPr>
          <p:nvPr>
            <p:ph type="body" idx="1"/>
          </p:nvPr>
        </p:nvSpPr>
        <p:spPr/>
        <p:txBody>
          <a:bodyPr/>
          <a:lstStyle/>
          <a:p>
            <a:r>
              <a:rPr lang="en-US" altLang="en-US" sz="1600" dirty="0" err="1"/>
              <a:t>Tokom</a:t>
            </a:r>
            <a:r>
              <a:rPr lang="en-US" altLang="en-US" sz="1600" dirty="0"/>
              <a:t> </a:t>
            </a:r>
            <a:r>
              <a:rPr lang="en-US" altLang="en-US" sz="1600" dirty="0" err="1"/>
              <a:t>proteklih</a:t>
            </a:r>
            <a:r>
              <a:rPr lang="en-US" altLang="en-US" sz="1600" dirty="0"/>
              <a:t> </a:t>
            </a:r>
            <a:r>
              <a:rPr lang="en-US" altLang="en-US" sz="1600" dirty="0" err="1"/>
              <a:t>nekoliko</a:t>
            </a:r>
            <a:r>
              <a:rPr lang="en-US" altLang="en-US" sz="1600" dirty="0"/>
              <a:t> </a:t>
            </a:r>
            <a:r>
              <a:rPr lang="en-US" altLang="en-US" sz="1600" dirty="0" err="1"/>
              <a:t>godina</a:t>
            </a:r>
            <a:r>
              <a:rPr lang="en-US" altLang="en-US" sz="1600" dirty="0"/>
              <a:t>, </a:t>
            </a:r>
            <a:r>
              <a:rPr lang="en-US" altLang="en-US" sz="1600" dirty="0" err="1"/>
              <a:t>jezici</a:t>
            </a:r>
            <a:r>
              <a:rPr lang="en-US" altLang="en-US" sz="1600" dirty="0"/>
              <a:t> </a:t>
            </a:r>
            <a:r>
              <a:rPr lang="en-US" altLang="en-US" sz="1600" dirty="0" err="1"/>
              <a:t>specijalizovane</a:t>
            </a:r>
            <a:r>
              <a:rPr lang="en-US" altLang="en-US" sz="1600" dirty="0"/>
              <a:t> </a:t>
            </a:r>
            <a:r>
              <a:rPr lang="en-US" altLang="en-US" sz="1600" dirty="0" err="1"/>
              <a:t>namene</a:t>
            </a:r>
            <a:r>
              <a:rPr lang="en-US" altLang="en-US" sz="1600" dirty="0"/>
              <a:t> za </a:t>
            </a:r>
            <a:r>
              <a:rPr lang="en-US" altLang="en-US" sz="1600" dirty="0" err="1"/>
              <a:t>razvoj</a:t>
            </a:r>
            <a:r>
              <a:rPr lang="en-US" altLang="en-US" sz="1600" dirty="0"/>
              <a:t> </a:t>
            </a:r>
            <a:r>
              <a:rPr lang="en-US" altLang="en-US" sz="1600" dirty="0" err="1"/>
              <a:t>testnih</a:t>
            </a:r>
            <a:r>
              <a:rPr lang="en-US" altLang="en-US" sz="1600" dirty="0"/>
              <a:t> </a:t>
            </a:r>
            <a:r>
              <a:rPr lang="en-US" altLang="en-US" sz="1600" dirty="0" err="1"/>
              <a:t>okruženja</a:t>
            </a:r>
            <a:r>
              <a:rPr lang="en-US" altLang="en-US" sz="1600" dirty="0"/>
              <a:t> </a:t>
            </a:r>
            <a:r>
              <a:rPr lang="en-US" altLang="en-US" sz="1600" dirty="0" err="1"/>
              <a:t>postali</a:t>
            </a:r>
            <a:r>
              <a:rPr lang="en-US" altLang="en-US" sz="1600" dirty="0"/>
              <a:t> </a:t>
            </a:r>
            <a:r>
              <a:rPr lang="en-US" altLang="en-US" sz="1600" dirty="0" err="1"/>
              <a:t>su</a:t>
            </a:r>
            <a:r>
              <a:rPr lang="en-US" altLang="en-US" sz="1600" dirty="0"/>
              <a:t> </a:t>
            </a:r>
            <a:r>
              <a:rPr lang="en-US" altLang="en-US" sz="1600" dirty="0" err="1"/>
              <a:t>izuzetno</a:t>
            </a:r>
            <a:r>
              <a:rPr lang="en-US" altLang="en-US" sz="1600" dirty="0"/>
              <a:t> </a:t>
            </a:r>
            <a:r>
              <a:rPr lang="en-US" altLang="en-US" sz="1600" dirty="0" err="1"/>
              <a:t>popularni</a:t>
            </a:r>
            <a:r>
              <a:rPr lang="en-US" altLang="en-US" sz="1600" dirty="0"/>
              <a:t> </a:t>
            </a:r>
            <a:r>
              <a:rPr lang="en-US" altLang="en-US" sz="1600" dirty="0" err="1"/>
              <a:t>i</a:t>
            </a:r>
            <a:r>
              <a:rPr lang="en-US" altLang="en-US" sz="1600" dirty="0"/>
              <a:t> </a:t>
            </a:r>
            <a:r>
              <a:rPr lang="en-US" altLang="en-US" sz="1600" dirty="0" err="1"/>
              <a:t>dobili</a:t>
            </a:r>
            <a:r>
              <a:rPr lang="en-US" altLang="en-US" sz="1600" dirty="0"/>
              <a:t> </a:t>
            </a:r>
            <a:r>
              <a:rPr lang="en-US" altLang="en-US" sz="1600" dirty="0" err="1"/>
              <a:t>su</a:t>
            </a:r>
            <a:r>
              <a:rPr lang="en-US" altLang="en-US" sz="1600" dirty="0"/>
              <a:t> </a:t>
            </a:r>
            <a:r>
              <a:rPr lang="en-US" altLang="en-US" sz="1600" dirty="0" err="1"/>
              <a:t>značajnu</a:t>
            </a:r>
            <a:r>
              <a:rPr lang="en-US" altLang="en-US" sz="1600" dirty="0"/>
              <a:t> </a:t>
            </a:r>
            <a:r>
              <a:rPr lang="en-US" altLang="en-US" sz="1600" dirty="0" err="1"/>
              <a:t>pažnju</a:t>
            </a:r>
            <a:r>
              <a:rPr lang="en-US" altLang="en-US" sz="1600" dirty="0">
                <a:cs typeface="Arial"/>
              </a:rPr>
              <a:t> </a:t>
            </a:r>
            <a:r>
              <a:rPr lang="en-US" altLang="en-US" sz="1600" dirty="0"/>
              <a:t>u </a:t>
            </a:r>
            <a:r>
              <a:rPr lang="en-US" altLang="en-US" sz="1600" dirty="0" err="1"/>
              <a:t>industriji</a:t>
            </a:r>
            <a:endParaRPr lang="en-US" altLang="en-US" sz="1600" dirty="0" err="1">
              <a:cs typeface="Arial"/>
            </a:endParaRPr>
          </a:p>
          <a:p>
            <a:endParaRPr lang="en-US" altLang="en-US" sz="1600">
              <a:cs typeface="Arial"/>
            </a:endParaRPr>
          </a:p>
          <a:p>
            <a:r>
              <a:rPr lang="en-US" sz="1600" dirty="0">
                <a:cs typeface="Arial"/>
              </a:rPr>
              <a:t>Ovi HVL </a:t>
            </a:r>
            <a:r>
              <a:rPr lang="en-US" sz="1600" dirty="0" err="1">
                <a:cs typeface="Arial"/>
              </a:rPr>
              <a:t>jezici</a:t>
            </a:r>
            <a:r>
              <a:rPr lang="en-US" sz="1600" dirty="0">
                <a:cs typeface="Arial"/>
              </a:rPr>
              <a:t> </a:t>
            </a:r>
            <a:r>
              <a:rPr lang="en-US" sz="1600" dirty="0" err="1">
                <a:cs typeface="Arial"/>
              </a:rPr>
              <a:t>predstavljaju</a:t>
            </a:r>
            <a:r>
              <a:rPr lang="en-US" sz="1600" dirty="0">
                <a:cs typeface="Arial"/>
              </a:rPr>
              <a:t> </a:t>
            </a:r>
            <a:r>
              <a:rPr lang="en-US" sz="1600" dirty="0" err="1">
                <a:cs typeface="Arial"/>
              </a:rPr>
              <a:t>domen-specifične</a:t>
            </a:r>
            <a:r>
              <a:rPr lang="en-US" sz="1600" dirty="0">
                <a:cs typeface="Arial"/>
              </a:rPr>
              <a:t> </a:t>
            </a:r>
            <a:r>
              <a:rPr lang="en-US" sz="1600" dirty="0" err="1">
                <a:cs typeface="Arial"/>
              </a:rPr>
              <a:t>jezike</a:t>
            </a:r>
            <a:r>
              <a:rPr lang="en-US" sz="1600" dirty="0">
                <a:cs typeface="Arial"/>
              </a:rPr>
              <a:t> koji </a:t>
            </a:r>
            <a:r>
              <a:rPr lang="en-US" sz="1600" dirty="0" err="1">
                <a:cs typeface="Arial"/>
              </a:rPr>
              <a:t>poseduju</a:t>
            </a:r>
            <a:r>
              <a:rPr lang="en-US" sz="1600" dirty="0">
                <a:cs typeface="Arial"/>
              </a:rPr>
              <a:t> </a:t>
            </a:r>
            <a:r>
              <a:rPr lang="en-US" sz="1600" dirty="0" err="1">
                <a:cs typeface="Arial"/>
              </a:rPr>
              <a:t>ugrađene</a:t>
            </a:r>
            <a:r>
              <a:rPr lang="en-US" sz="1600" dirty="0">
                <a:cs typeface="Arial"/>
              </a:rPr>
              <a:t> </a:t>
            </a:r>
            <a:r>
              <a:rPr lang="en-US" sz="1600" dirty="0" err="1">
                <a:cs typeface="Arial"/>
              </a:rPr>
              <a:t>funkcionalnosti</a:t>
            </a:r>
            <a:r>
              <a:rPr lang="en-US" sz="1600" dirty="0">
                <a:cs typeface="Arial"/>
              </a:rPr>
              <a:t> </a:t>
            </a:r>
            <a:r>
              <a:rPr lang="en-US" sz="1600" dirty="0" err="1">
                <a:cs typeface="Arial"/>
              </a:rPr>
              <a:t>namenjene</a:t>
            </a:r>
            <a:r>
              <a:rPr lang="en-US" sz="1600" dirty="0">
                <a:cs typeface="Arial"/>
              </a:rPr>
              <a:t> </a:t>
            </a:r>
            <a:r>
              <a:rPr lang="en-US" sz="1600" dirty="0" err="1">
                <a:cs typeface="Arial"/>
              </a:rPr>
              <a:t>isključivo</a:t>
            </a:r>
            <a:r>
              <a:rPr lang="en-US" sz="1600" dirty="0">
                <a:cs typeface="Arial"/>
              </a:rPr>
              <a:t> </a:t>
            </a:r>
            <a:r>
              <a:rPr lang="en-US" sz="1600" dirty="0" err="1">
                <a:cs typeface="Arial"/>
              </a:rPr>
              <a:t>jednoj</a:t>
            </a:r>
            <a:r>
              <a:rPr lang="en-US" sz="1600" dirty="0">
                <a:cs typeface="Arial"/>
              </a:rPr>
              <a:t> </a:t>
            </a:r>
            <a:r>
              <a:rPr lang="en-US" sz="1600" dirty="0" err="1">
                <a:cs typeface="Arial"/>
              </a:rPr>
              <a:t>specifičnoj</a:t>
            </a:r>
            <a:r>
              <a:rPr lang="en-US" sz="1600" dirty="0">
                <a:cs typeface="Arial"/>
              </a:rPr>
              <a:t> </a:t>
            </a:r>
            <a:r>
              <a:rPr lang="en-US" sz="1600" dirty="0" err="1"/>
              <a:t>oblasti</a:t>
            </a:r>
            <a:r>
              <a:rPr lang="en-US" sz="1600" dirty="0"/>
              <a:t> </a:t>
            </a:r>
            <a:r>
              <a:rPr lang="en-US" sz="1600" dirty="0" err="1"/>
              <a:t>primene</a:t>
            </a:r>
            <a:endParaRPr lang="en-US" dirty="0" err="1"/>
          </a:p>
          <a:p>
            <a:endParaRPr lang="en-US" sz="1600"/>
          </a:p>
          <a:p>
            <a:r>
              <a:rPr lang="en-US" sz="1600" dirty="0" err="1"/>
              <a:t>Osnovna</a:t>
            </a:r>
            <a:r>
              <a:rPr lang="en-US" sz="1600" dirty="0"/>
              <a:t> </a:t>
            </a:r>
            <a:r>
              <a:rPr lang="en-US" sz="1600" dirty="0" err="1"/>
              <a:t>ideja</a:t>
            </a:r>
            <a:r>
              <a:rPr lang="en-US" sz="1600" dirty="0"/>
              <a:t> je da </a:t>
            </a:r>
            <a:r>
              <a:rPr lang="en-US" sz="1600" dirty="0" err="1"/>
              <a:t>korisnici</a:t>
            </a:r>
            <a:r>
              <a:rPr lang="en-US" sz="1600" dirty="0"/>
              <a:t>, </a:t>
            </a:r>
            <a:r>
              <a:rPr lang="en-US" sz="1600" dirty="0" err="1"/>
              <a:t>ukoliko</a:t>
            </a:r>
            <a:r>
              <a:rPr lang="en-US" sz="1600" dirty="0"/>
              <a:t> je </a:t>
            </a:r>
            <a:r>
              <a:rPr lang="en-US" sz="1600" dirty="0" err="1"/>
              <a:t>vokabular</a:t>
            </a:r>
            <a:r>
              <a:rPr lang="en-US" sz="1600" dirty="0"/>
              <a:t> </a:t>
            </a:r>
            <a:r>
              <a:rPr lang="en-US" sz="1600" dirty="0" err="1"/>
              <a:t>jezika</a:t>
            </a:r>
            <a:r>
              <a:rPr lang="en-US" sz="1600" dirty="0"/>
              <a:t> </a:t>
            </a:r>
            <a:r>
              <a:rPr lang="en-US" sz="1600" dirty="0" err="1"/>
              <a:t>direktno</a:t>
            </a:r>
            <a:r>
              <a:rPr lang="en-US" sz="1600" dirty="0"/>
              <a:t> </a:t>
            </a:r>
            <a:r>
              <a:rPr lang="en-US" sz="1600" dirty="0" err="1"/>
              <a:t>prilagođen</a:t>
            </a:r>
            <a:r>
              <a:rPr lang="en-US" sz="1600" dirty="0"/>
              <a:t> </a:t>
            </a:r>
            <a:r>
              <a:rPr lang="en-US" sz="1600" dirty="0" err="1"/>
              <a:t>oblasti</a:t>
            </a:r>
            <a:r>
              <a:rPr lang="en-US" sz="1600" dirty="0"/>
              <a:t> </a:t>
            </a:r>
            <a:r>
              <a:rPr lang="en-US" sz="1600" dirty="0" err="1"/>
              <a:t>primene</a:t>
            </a:r>
            <a:r>
              <a:rPr lang="en-US" sz="1600" dirty="0"/>
              <a:t>, </a:t>
            </a:r>
            <a:r>
              <a:rPr lang="en-US" sz="1600" dirty="0" err="1"/>
              <a:t>lakše</a:t>
            </a:r>
            <a:r>
              <a:rPr lang="en-US" sz="1600" dirty="0"/>
              <a:t> </a:t>
            </a:r>
            <a:r>
              <a:rPr lang="en-US" sz="1600" dirty="0" err="1"/>
              <a:t>nauče</a:t>
            </a:r>
            <a:r>
              <a:rPr lang="en-US" sz="1600" dirty="0"/>
              <a:t> </a:t>
            </a:r>
            <a:r>
              <a:rPr lang="en-US" sz="1600" dirty="0" err="1"/>
              <a:t>njegovo</a:t>
            </a:r>
            <a:r>
              <a:rPr lang="en-US" sz="1600" dirty="0"/>
              <a:t> </a:t>
            </a:r>
            <a:r>
              <a:rPr lang="en-US" sz="1600" dirty="0" err="1"/>
              <a:t>korišćenje</a:t>
            </a:r>
            <a:r>
              <a:rPr lang="en-US" sz="1600" dirty="0"/>
              <a:t> </a:t>
            </a:r>
            <a:r>
              <a:rPr lang="en-US" sz="1600" dirty="0" err="1"/>
              <a:t>i</a:t>
            </a:r>
            <a:r>
              <a:rPr lang="en-US" sz="1600" dirty="0"/>
              <a:t> </a:t>
            </a:r>
            <a:r>
              <a:rPr lang="en-US" sz="1600" dirty="0" err="1"/>
              <a:t>postanu</a:t>
            </a:r>
            <a:r>
              <a:rPr lang="en-US" sz="1600" dirty="0"/>
              <a:t> </a:t>
            </a:r>
            <a:r>
              <a:rPr lang="en-US" sz="1600" dirty="0" err="1"/>
              <a:t>produktivniji</a:t>
            </a:r>
            <a:r>
              <a:rPr lang="en-US" sz="1600" dirty="0"/>
              <a:t> u </a:t>
            </a:r>
            <a:r>
              <a:rPr lang="en-US" sz="1600" dirty="0" err="1"/>
              <a:t>poređenju</a:t>
            </a:r>
            <a:r>
              <a:rPr lang="en-US" sz="1600" dirty="0"/>
              <a:t> </a:t>
            </a:r>
            <a:r>
              <a:rPr lang="en-US" sz="1600" dirty="0" err="1"/>
              <a:t>sa</a:t>
            </a:r>
            <a:r>
              <a:rPr lang="en-US" sz="1600" dirty="0"/>
              <a:t> </a:t>
            </a:r>
            <a:r>
              <a:rPr lang="en-US" sz="1600" dirty="0" err="1"/>
              <a:t>upotrebom</a:t>
            </a:r>
            <a:r>
              <a:rPr lang="en-US" sz="1600" dirty="0"/>
              <a:t> </a:t>
            </a:r>
            <a:r>
              <a:rPr lang="en-US" sz="1600" dirty="0" err="1"/>
              <a:t>programskih</a:t>
            </a:r>
            <a:r>
              <a:rPr lang="en-US" sz="1600" dirty="0"/>
              <a:t> </a:t>
            </a:r>
            <a:r>
              <a:rPr lang="en-US" sz="1600" dirty="0" err="1"/>
              <a:t>jezika</a:t>
            </a:r>
            <a:r>
              <a:rPr lang="en-US" sz="1600" dirty="0"/>
              <a:t> </a:t>
            </a:r>
            <a:r>
              <a:rPr lang="en-US" sz="1600" dirty="0" err="1"/>
              <a:t>opšte</a:t>
            </a:r>
            <a:r>
              <a:rPr lang="en-US" sz="1600" dirty="0"/>
              <a:t> </a:t>
            </a:r>
            <a:r>
              <a:rPr lang="en-US" sz="1600" dirty="0" err="1"/>
              <a:t>namene</a:t>
            </a:r>
            <a:endParaRPr lang="en-US" dirty="0" err="1"/>
          </a:p>
          <a:p>
            <a:endParaRPr lang="en-US" sz="1600"/>
          </a:p>
          <a:p>
            <a:pPr marL="0" indent="0">
              <a:buNone/>
            </a:pPr>
            <a:endParaRPr lang="en-US" sz="1600" dirty="0">
              <a:cs typeface="Arial"/>
            </a:endParaRPr>
          </a:p>
          <a:p>
            <a:pPr marL="0" indent="0">
              <a:buNone/>
            </a:pPr>
            <a:br>
              <a:rPr lang="en-US" dirty="0"/>
            </a:br>
            <a:endParaRPr lang="en-US">
              <a:cs typeface="Arial"/>
            </a:endParaRPr>
          </a:p>
        </p:txBody>
      </p:sp>
    </p:spTree>
  </p:cSld>
  <p:clrMapOvr>
    <a:masterClrMapping/>
  </p:clrMapOvr>
  <p:transition spd="med">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FF401-949C-B944-7BD5-12C625AC634F}"/>
            </a:ext>
          </a:extLst>
        </p:cNvPr>
        <p:cNvGrpSpPr/>
        <p:nvPr/>
      </p:nvGrpSpPr>
      <p:grpSpPr>
        <a:xfrm>
          <a:off x="0" y="0"/>
          <a:ext cx="0" cy="0"/>
          <a:chOff x="0" y="0"/>
          <a:chExt cx="0" cy="0"/>
        </a:xfrm>
      </p:grpSpPr>
      <p:sp>
        <p:nvSpPr>
          <p:cNvPr id="43010" name="Footer Placeholder 3">
            <a:extLst>
              <a:ext uri="{FF2B5EF4-FFF2-40B4-BE49-F238E27FC236}">
                <a16:creationId xmlns:a16="http://schemas.microsoft.com/office/drawing/2014/main" id="{97D0653D-79A2-6454-57BA-0652BB5BFAE4}"/>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EFD578-84E3-4FFE-B43F-8E19F76E436C}" type="slidenum">
              <a:rPr lang="de-DE" altLang="en-US">
                <a:solidFill>
                  <a:schemeClr val="bg1"/>
                </a:solidFill>
              </a:rPr>
              <a:pPr/>
              <a:t>45</a:t>
            </a:fld>
            <a:endParaRPr lang="de-DE" altLang="en-US">
              <a:solidFill>
                <a:schemeClr val="bg1"/>
              </a:solidFill>
            </a:endParaRPr>
          </a:p>
        </p:txBody>
      </p:sp>
      <p:sp>
        <p:nvSpPr>
          <p:cNvPr id="43011" name="Rectangle 2">
            <a:extLst>
              <a:ext uri="{FF2B5EF4-FFF2-40B4-BE49-F238E27FC236}">
                <a16:creationId xmlns:a16="http://schemas.microsoft.com/office/drawing/2014/main" id="{BB1F54DD-A2BE-603B-6CF7-68E0961E81EF}"/>
              </a:ext>
            </a:extLst>
          </p:cNvPr>
          <p:cNvSpPr>
            <a:spLocks noGrp="1" noChangeArrowheads="1"/>
          </p:cNvSpPr>
          <p:nvPr>
            <p:ph type="title"/>
          </p:nvPr>
        </p:nvSpPr>
        <p:spPr/>
        <p:txBody>
          <a:bodyPr/>
          <a:lstStyle/>
          <a:p>
            <a:r>
              <a:rPr lang="en-US" err="1"/>
              <a:t>Jezici</a:t>
            </a:r>
            <a:r>
              <a:rPr lang="en-US"/>
              <a:t> za </a:t>
            </a:r>
            <a:r>
              <a:rPr lang="en-US" err="1"/>
              <a:t>verifikaciju</a:t>
            </a:r>
            <a:r>
              <a:rPr lang="en-US"/>
              <a:t> </a:t>
            </a:r>
            <a:r>
              <a:rPr lang="en-US" err="1"/>
              <a:t>visokog</a:t>
            </a:r>
            <a:r>
              <a:rPr lang="en-US"/>
              <a:t> </a:t>
            </a:r>
            <a:r>
              <a:rPr lang="en-US" err="1"/>
              <a:t>nivoa</a:t>
            </a:r>
            <a:r>
              <a:rPr lang="en-US" altLang="en-US"/>
              <a:t> (HVL) II</a:t>
            </a:r>
            <a:endParaRPr lang="en-US"/>
          </a:p>
        </p:txBody>
      </p:sp>
      <p:sp>
        <p:nvSpPr>
          <p:cNvPr id="43012" name="Rectangle 3">
            <a:extLst>
              <a:ext uri="{FF2B5EF4-FFF2-40B4-BE49-F238E27FC236}">
                <a16:creationId xmlns:a16="http://schemas.microsoft.com/office/drawing/2014/main" id="{D21F649F-FD3E-A19F-9431-4EE4B58525EE}"/>
              </a:ext>
            </a:extLst>
          </p:cNvPr>
          <p:cNvSpPr>
            <a:spLocks noGrp="1" noChangeArrowheads="1"/>
          </p:cNvSpPr>
          <p:nvPr>
            <p:ph type="body" idx="1"/>
          </p:nvPr>
        </p:nvSpPr>
        <p:spPr/>
        <p:txBody>
          <a:bodyPr/>
          <a:lstStyle/>
          <a:p>
            <a:pPr marL="0" indent="0">
              <a:buNone/>
            </a:pPr>
            <a:endParaRPr lang="en-US" sz="1600"/>
          </a:p>
          <a:p>
            <a:r>
              <a:rPr lang="en-US" sz="1600"/>
              <a:t>Trenutno najpopularniji HVL jezici su:</a:t>
            </a:r>
            <a:endParaRPr lang="en-US">
              <a:cs typeface="Arial"/>
            </a:endParaRPr>
          </a:p>
          <a:p>
            <a:pPr lvl="1" indent="-188595">
              <a:buFont typeface="Courier New" panose="05000000000000000000" pitchFamily="2" charset="2"/>
              <a:buChar char="o"/>
            </a:pPr>
            <a:r>
              <a:rPr lang="en-US" sz="1400" err="1">
                <a:cs typeface="Arial"/>
              </a:rPr>
              <a:t>SystemVerilog</a:t>
            </a:r>
            <a:r>
              <a:rPr lang="en-US" sz="1400">
                <a:cs typeface="Arial"/>
              </a:rPr>
              <a:t>: </a:t>
            </a:r>
            <a:r>
              <a:rPr lang="en-US" sz="1400" err="1">
                <a:cs typeface="Arial"/>
              </a:rPr>
              <a:t>Apsolutno</a:t>
            </a:r>
            <a:r>
              <a:rPr lang="en-US" sz="1400">
                <a:cs typeface="Arial"/>
              </a:rPr>
              <a:t> </a:t>
            </a:r>
            <a:r>
              <a:rPr lang="en-US" sz="1400" err="1">
                <a:cs typeface="Arial"/>
              </a:rPr>
              <a:t>dominantan</a:t>
            </a:r>
            <a:r>
              <a:rPr lang="en-US" sz="1400">
                <a:cs typeface="Arial"/>
              </a:rPr>
              <a:t> </a:t>
            </a:r>
            <a:r>
              <a:rPr lang="en-US" sz="1400" err="1">
                <a:cs typeface="Arial"/>
              </a:rPr>
              <a:t>jezik</a:t>
            </a:r>
            <a:r>
              <a:rPr lang="en-US" sz="1400">
                <a:cs typeface="Arial"/>
              </a:rPr>
              <a:t> u </a:t>
            </a:r>
            <a:r>
              <a:rPr lang="en-US" sz="1400" err="1">
                <a:cs typeface="Arial"/>
              </a:rPr>
              <a:t>industriji</a:t>
            </a:r>
            <a:r>
              <a:rPr lang="en-US" sz="1400">
                <a:cs typeface="Arial"/>
              </a:rPr>
              <a:t>. On </a:t>
            </a:r>
            <a:r>
              <a:rPr lang="en-US" sz="1400" err="1">
                <a:cs typeface="Arial"/>
              </a:rPr>
              <a:t>objedinjuje</a:t>
            </a:r>
            <a:r>
              <a:rPr lang="en-US" sz="1400">
                <a:cs typeface="Arial"/>
              </a:rPr>
              <a:t> </a:t>
            </a:r>
            <a:r>
              <a:rPr lang="en-US" sz="1400" err="1">
                <a:cs typeface="Arial"/>
              </a:rPr>
              <a:t>funkcije</a:t>
            </a:r>
            <a:r>
              <a:rPr lang="en-US" sz="1400">
                <a:cs typeface="Arial"/>
              </a:rPr>
              <a:t> HDL-a (za </a:t>
            </a:r>
            <a:r>
              <a:rPr lang="en-US" sz="1400" err="1">
                <a:cs typeface="Arial"/>
              </a:rPr>
              <a:t>dizajn</a:t>
            </a:r>
            <a:r>
              <a:rPr lang="en-US" sz="1400">
                <a:cs typeface="Arial"/>
              </a:rPr>
              <a:t>) </a:t>
            </a:r>
            <a:r>
              <a:rPr lang="en-US" sz="1400" err="1">
                <a:cs typeface="Arial"/>
              </a:rPr>
              <a:t>i</a:t>
            </a:r>
            <a:r>
              <a:rPr lang="en-US" sz="1400">
                <a:cs typeface="Arial"/>
              </a:rPr>
              <a:t> HVL-a (za </a:t>
            </a:r>
            <a:r>
              <a:rPr lang="en-US" sz="1400" err="1">
                <a:cs typeface="Arial"/>
              </a:rPr>
              <a:t>verifikaciju</a:t>
            </a:r>
            <a:r>
              <a:rPr lang="en-US" sz="1400">
                <a:cs typeface="Arial"/>
              </a:rPr>
              <a:t>), a </a:t>
            </a:r>
            <a:r>
              <a:rPr lang="en-US" sz="1400" err="1">
                <a:cs typeface="Arial"/>
              </a:rPr>
              <a:t>njegova</a:t>
            </a:r>
            <a:r>
              <a:rPr lang="en-US" sz="1400">
                <a:cs typeface="Arial"/>
              </a:rPr>
              <a:t> </a:t>
            </a:r>
            <a:r>
              <a:rPr lang="en-US" sz="1400" err="1">
                <a:cs typeface="Arial"/>
              </a:rPr>
              <a:t>snaga</a:t>
            </a:r>
            <a:r>
              <a:rPr lang="en-US" sz="1400">
                <a:cs typeface="Arial"/>
              </a:rPr>
              <a:t> </a:t>
            </a:r>
            <a:r>
              <a:rPr lang="en-US" sz="1400" err="1">
                <a:cs typeface="Arial"/>
              </a:rPr>
              <a:t>leži</a:t>
            </a:r>
            <a:r>
              <a:rPr lang="en-US" sz="1400">
                <a:cs typeface="Arial"/>
              </a:rPr>
              <a:t> u </a:t>
            </a:r>
            <a:r>
              <a:rPr lang="en-US" sz="1400" err="1">
                <a:cs typeface="Arial"/>
              </a:rPr>
              <a:t>nativnoj</a:t>
            </a:r>
            <a:r>
              <a:rPr lang="en-US" sz="1400">
                <a:cs typeface="Arial"/>
              </a:rPr>
              <a:t> </a:t>
            </a:r>
            <a:r>
              <a:rPr lang="en-US" sz="1400" err="1">
                <a:cs typeface="Arial"/>
              </a:rPr>
              <a:t>podršci</a:t>
            </a:r>
            <a:r>
              <a:rPr lang="en-US" sz="1400">
                <a:cs typeface="Arial"/>
              </a:rPr>
              <a:t> za </a:t>
            </a:r>
            <a:r>
              <a:rPr lang="en-US" sz="1400" err="1">
                <a:cs typeface="Arial"/>
              </a:rPr>
              <a:t>logičke</a:t>
            </a:r>
            <a:r>
              <a:rPr lang="en-US" sz="1400">
                <a:cs typeface="Arial"/>
              </a:rPr>
              <a:t> </a:t>
            </a:r>
            <a:r>
              <a:rPr lang="en-US" sz="1400" err="1">
                <a:cs typeface="Arial"/>
              </a:rPr>
              <a:t>tvrdnje</a:t>
            </a:r>
            <a:r>
              <a:rPr lang="en-US" sz="1400">
                <a:cs typeface="Arial"/>
              </a:rPr>
              <a:t> (assertions) </a:t>
            </a:r>
            <a:r>
              <a:rPr lang="en-US" sz="1400" err="1">
                <a:cs typeface="Arial"/>
              </a:rPr>
              <a:t>i</a:t>
            </a:r>
            <a:r>
              <a:rPr lang="en-US" sz="1400">
                <a:cs typeface="Arial"/>
              </a:rPr>
              <a:t> </a:t>
            </a:r>
            <a:r>
              <a:rPr lang="en-US" sz="1400" err="1">
                <a:cs typeface="Arial"/>
              </a:rPr>
              <a:t>objektno-orijentisano</a:t>
            </a:r>
            <a:r>
              <a:rPr lang="en-US" sz="1400">
                <a:cs typeface="Arial"/>
              </a:rPr>
              <a:t> </a:t>
            </a:r>
            <a:r>
              <a:rPr lang="en-US" sz="1400" err="1">
                <a:cs typeface="Arial"/>
              </a:rPr>
              <a:t>programiranje</a:t>
            </a:r>
            <a:r>
              <a:rPr lang="en-US" sz="1400">
                <a:cs typeface="Arial"/>
              </a:rPr>
              <a:t>.</a:t>
            </a:r>
          </a:p>
          <a:p>
            <a:pPr lvl="1" indent="-188595">
              <a:buFont typeface="Courier New" panose="05000000000000000000" pitchFamily="2" charset="2"/>
              <a:buChar char="o"/>
            </a:pPr>
            <a:r>
              <a:rPr lang="en-US" sz="1400">
                <a:cs typeface="Arial"/>
              </a:rPr>
              <a:t>UVM (Universal Verification Methodology): </a:t>
            </a:r>
            <a:r>
              <a:rPr lang="en-US" sz="1400" err="1">
                <a:cs typeface="Arial"/>
              </a:rPr>
              <a:t>Iako</a:t>
            </a:r>
            <a:r>
              <a:rPr lang="en-US" sz="1400">
                <a:cs typeface="Arial"/>
              </a:rPr>
              <a:t> je </a:t>
            </a:r>
            <a:r>
              <a:rPr lang="en-US" sz="1400" err="1">
                <a:cs typeface="Arial"/>
              </a:rPr>
              <a:t>tehnički</a:t>
            </a:r>
            <a:r>
              <a:rPr lang="en-US" sz="1400">
                <a:cs typeface="Arial"/>
              </a:rPr>
              <a:t> </a:t>
            </a:r>
            <a:r>
              <a:rPr lang="en-US" sz="1400" err="1">
                <a:cs typeface="Arial"/>
              </a:rPr>
              <a:t>biblioteka</a:t>
            </a:r>
            <a:r>
              <a:rPr lang="en-US" sz="1400">
                <a:cs typeface="Arial"/>
              </a:rPr>
              <a:t> </a:t>
            </a:r>
            <a:r>
              <a:rPr lang="en-US" sz="1400" err="1">
                <a:cs typeface="Arial"/>
              </a:rPr>
              <a:t>klasa</a:t>
            </a:r>
            <a:r>
              <a:rPr lang="en-US" sz="1400">
                <a:cs typeface="Arial"/>
              </a:rPr>
              <a:t> </a:t>
            </a:r>
            <a:r>
              <a:rPr lang="en-US" sz="1400" err="1">
                <a:cs typeface="Arial"/>
              </a:rPr>
              <a:t>napisana</a:t>
            </a:r>
            <a:r>
              <a:rPr lang="en-US" sz="1400">
                <a:cs typeface="Arial"/>
              </a:rPr>
              <a:t> u </a:t>
            </a:r>
            <a:r>
              <a:rPr lang="en-US" sz="1400" err="1">
                <a:cs typeface="Arial"/>
              </a:rPr>
              <a:t>SystemVerilog</a:t>
            </a:r>
            <a:r>
              <a:rPr lang="en-US" sz="1400">
                <a:cs typeface="Arial"/>
              </a:rPr>
              <a:t>-u, UVM je </a:t>
            </a:r>
            <a:r>
              <a:rPr lang="en-US" sz="1400" err="1">
                <a:cs typeface="Arial"/>
              </a:rPr>
              <a:t>postao</a:t>
            </a:r>
            <a:r>
              <a:rPr lang="en-US" sz="1400">
                <a:cs typeface="Arial"/>
              </a:rPr>
              <a:t> </a:t>
            </a:r>
            <a:r>
              <a:rPr lang="en-US" sz="1400" err="1">
                <a:cs typeface="Arial"/>
              </a:rPr>
              <a:t>industrijski</a:t>
            </a:r>
            <a:r>
              <a:rPr lang="en-US" sz="1400">
                <a:cs typeface="Arial"/>
              </a:rPr>
              <a:t> standard za </a:t>
            </a:r>
            <a:r>
              <a:rPr lang="en-US" sz="1400" err="1">
                <a:cs typeface="Arial"/>
              </a:rPr>
              <a:t>razvoj</a:t>
            </a:r>
            <a:r>
              <a:rPr lang="en-US" sz="1400">
                <a:cs typeface="Arial"/>
              </a:rPr>
              <a:t> </a:t>
            </a:r>
            <a:r>
              <a:rPr lang="en-US" sz="1400" err="1">
                <a:cs typeface="Arial"/>
              </a:rPr>
              <a:t>testnih</a:t>
            </a:r>
            <a:r>
              <a:rPr lang="en-US" sz="1400">
                <a:cs typeface="Arial"/>
              </a:rPr>
              <a:t> </a:t>
            </a:r>
            <a:r>
              <a:rPr lang="en-US" sz="1400" err="1">
                <a:cs typeface="Arial"/>
              </a:rPr>
              <a:t>okruženja</a:t>
            </a:r>
            <a:r>
              <a:rPr lang="en-US" sz="1400">
                <a:cs typeface="Arial"/>
              </a:rPr>
              <a:t>. Skoro </a:t>
            </a:r>
            <a:r>
              <a:rPr lang="en-US" sz="1400" err="1">
                <a:cs typeface="Arial"/>
              </a:rPr>
              <a:t>svaka</a:t>
            </a:r>
            <a:r>
              <a:rPr lang="en-US" sz="1400">
                <a:cs typeface="Arial"/>
              </a:rPr>
              <a:t> moderna </a:t>
            </a:r>
            <a:r>
              <a:rPr lang="en-US" sz="1400" err="1">
                <a:cs typeface="Arial"/>
              </a:rPr>
              <a:t>verifikacija</a:t>
            </a:r>
            <a:r>
              <a:rPr lang="en-US" sz="1400">
                <a:cs typeface="Arial"/>
              </a:rPr>
              <a:t> </a:t>
            </a:r>
            <a:r>
              <a:rPr lang="en-US" sz="1400" err="1">
                <a:cs typeface="Arial"/>
              </a:rPr>
              <a:t>kompleksnih</a:t>
            </a:r>
            <a:r>
              <a:rPr lang="en-US" sz="1400">
                <a:cs typeface="Arial"/>
              </a:rPr>
              <a:t> </a:t>
            </a:r>
            <a:r>
              <a:rPr lang="en-US" sz="1400" err="1">
                <a:cs typeface="Arial"/>
              </a:rPr>
              <a:t>čipova</a:t>
            </a:r>
            <a:r>
              <a:rPr lang="en-US" sz="1400">
                <a:cs typeface="Arial"/>
              </a:rPr>
              <a:t> (Intel, Qualcomm, NVIDIA) </a:t>
            </a:r>
            <a:r>
              <a:rPr lang="en-US" sz="1400" err="1">
                <a:cs typeface="Arial"/>
              </a:rPr>
              <a:t>podrazumeva</a:t>
            </a:r>
            <a:r>
              <a:rPr lang="en-US" sz="1400">
                <a:cs typeface="Arial"/>
              </a:rPr>
              <a:t> </a:t>
            </a:r>
            <a:r>
              <a:rPr lang="en-US" sz="1400" err="1">
                <a:cs typeface="Arial"/>
              </a:rPr>
              <a:t>korišćenje</a:t>
            </a:r>
            <a:r>
              <a:rPr lang="en-US" sz="1400">
                <a:cs typeface="Arial"/>
              </a:rPr>
              <a:t> UVM-a.</a:t>
            </a:r>
          </a:p>
          <a:p>
            <a:pPr lvl="1" indent="-188595">
              <a:buFont typeface="Courier New" panose="05000000000000000000" pitchFamily="2" charset="2"/>
              <a:buChar char="o"/>
            </a:pPr>
            <a:r>
              <a:rPr lang="en-US" sz="1400" err="1">
                <a:cs typeface="Arial"/>
              </a:rPr>
              <a:t>SystemC</a:t>
            </a:r>
            <a:r>
              <a:rPr lang="en-US" sz="1400">
                <a:cs typeface="Arial"/>
              </a:rPr>
              <a:t>: </a:t>
            </a:r>
            <a:r>
              <a:rPr lang="en-US" sz="1400" err="1">
                <a:cs typeface="Arial"/>
              </a:rPr>
              <a:t>Koristi</a:t>
            </a:r>
            <a:r>
              <a:rPr lang="en-US" sz="1400">
                <a:cs typeface="Arial"/>
              </a:rPr>
              <a:t> se </a:t>
            </a:r>
            <a:r>
              <a:rPr lang="en-US" sz="1400" err="1">
                <a:cs typeface="Arial"/>
              </a:rPr>
              <a:t>prvenstveno</a:t>
            </a:r>
            <a:r>
              <a:rPr lang="en-US" sz="1400">
                <a:cs typeface="Arial"/>
              </a:rPr>
              <a:t> za </a:t>
            </a:r>
            <a:r>
              <a:rPr lang="en-US" sz="1400" err="1">
                <a:cs typeface="Arial"/>
              </a:rPr>
              <a:t>verifikaciju</a:t>
            </a:r>
            <a:r>
              <a:rPr lang="en-US" sz="1400">
                <a:cs typeface="Arial"/>
              </a:rPr>
              <a:t> </a:t>
            </a:r>
            <a:r>
              <a:rPr lang="en-US" sz="1400" err="1">
                <a:cs typeface="Arial"/>
              </a:rPr>
              <a:t>na</a:t>
            </a:r>
            <a:r>
              <a:rPr lang="en-US" sz="1400">
                <a:cs typeface="Arial"/>
              </a:rPr>
              <a:t> </a:t>
            </a:r>
            <a:r>
              <a:rPr lang="en-US" sz="1400" err="1">
                <a:cs typeface="Arial"/>
              </a:rPr>
              <a:t>sistemskom</a:t>
            </a:r>
            <a:r>
              <a:rPr lang="en-US" sz="1400">
                <a:cs typeface="Arial"/>
              </a:rPr>
              <a:t> </a:t>
            </a:r>
            <a:r>
              <a:rPr lang="en-US" sz="1400" err="1">
                <a:cs typeface="Arial"/>
              </a:rPr>
              <a:t>nivou</a:t>
            </a:r>
            <a:r>
              <a:rPr lang="en-US" sz="1400">
                <a:cs typeface="Arial"/>
              </a:rPr>
              <a:t> (</a:t>
            </a:r>
            <a:r>
              <a:rPr lang="en-US" sz="1400" i="1">
                <a:cs typeface="Arial"/>
              </a:rPr>
              <a:t>system-level</a:t>
            </a:r>
            <a:r>
              <a:rPr lang="en-US" sz="1400">
                <a:cs typeface="Arial"/>
              </a:rPr>
              <a:t>) </a:t>
            </a:r>
            <a:r>
              <a:rPr lang="en-US" sz="1400" err="1">
                <a:cs typeface="Arial"/>
              </a:rPr>
              <a:t>i</a:t>
            </a:r>
            <a:r>
              <a:rPr lang="en-US" sz="1400">
                <a:cs typeface="Arial"/>
              </a:rPr>
              <a:t> </a:t>
            </a:r>
            <a:r>
              <a:rPr lang="en-US" sz="1400" err="1">
                <a:cs typeface="Arial"/>
              </a:rPr>
              <a:t>kreiranje</a:t>
            </a:r>
            <a:r>
              <a:rPr lang="en-US" sz="1400">
                <a:cs typeface="Arial"/>
              </a:rPr>
              <a:t> </a:t>
            </a:r>
            <a:r>
              <a:rPr lang="en-US" sz="1400" err="1">
                <a:cs typeface="Arial"/>
              </a:rPr>
              <a:t>brzih</a:t>
            </a:r>
            <a:r>
              <a:rPr lang="en-US" sz="1400">
                <a:cs typeface="Arial"/>
              </a:rPr>
              <a:t> </a:t>
            </a:r>
            <a:r>
              <a:rPr lang="en-US" sz="1400" err="1">
                <a:cs typeface="Arial"/>
              </a:rPr>
              <a:t>referentnih</a:t>
            </a:r>
            <a:r>
              <a:rPr lang="en-US" sz="1400">
                <a:cs typeface="Arial"/>
              </a:rPr>
              <a:t> </a:t>
            </a:r>
            <a:r>
              <a:rPr lang="en-US" sz="1400" err="1">
                <a:cs typeface="Arial"/>
              </a:rPr>
              <a:t>modela</a:t>
            </a:r>
            <a:r>
              <a:rPr lang="en-US" sz="1400">
                <a:cs typeface="Arial"/>
              </a:rPr>
              <a:t>. </a:t>
            </a:r>
            <a:r>
              <a:rPr lang="en-US" sz="1400" err="1">
                <a:cs typeface="Arial"/>
              </a:rPr>
              <a:t>Sve</a:t>
            </a:r>
            <a:r>
              <a:rPr lang="en-US" sz="1400">
                <a:cs typeface="Arial"/>
              </a:rPr>
              <a:t> je </a:t>
            </a:r>
            <a:r>
              <a:rPr lang="en-US" sz="1400" err="1">
                <a:cs typeface="Arial"/>
              </a:rPr>
              <a:t>popularnija</a:t>
            </a:r>
            <a:r>
              <a:rPr lang="en-US" sz="1400">
                <a:cs typeface="Arial"/>
              </a:rPr>
              <a:t> </a:t>
            </a:r>
            <a:r>
              <a:rPr lang="en-US" sz="1400" err="1">
                <a:cs typeface="Arial"/>
              </a:rPr>
              <a:t>varijanta</a:t>
            </a:r>
            <a:r>
              <a:rPr lang="en-US" sz="1400">
                <a:cs typeface="Arial"/>
              </a:rPr>
              <a:t> UVM-</a:t>
            </a:r>
            <a:r>
              <a:rPr lang="en-US" sz="1400" err="1">
                <a:cs typeface="Arial"/>
              </a:rPr>
              <a:t>SystemC</a:t>
            </a:r>
            <a:r>
              <a:rPr lang="en-US" sz="1400">
                <a:cs typeface="Arial"/>
              </a:rPr>
              <a:t> za </a:t>
            </a:r>
            <a:r>
              <a:rPr lang="en-US" sz="1400" err="1">
                <a:cs typeface="Arial"/>
              </a:rPr>
              <a:t>simulaciju</a:t>
            </a:r>
            <a:r>
              <a:rPr lang="en-US" sz="1400">
                <a:cs typeface="Arial"/>
              </a:rPr>
              <a:t> </a:t>
            </a:r>
            <a:r>
              <a:rPr lang="en-US" sz="1400" err="1">
                <a:cs typeface="Arial"/>
              </a:rPr>
              <a:t>gde</a:t>
            </a:r>
            <a:r>
              <a:rPr lang="en-US" sz="1400">
                <a:cs typeface="Arial"/>
              </a:rPr>
              <a:t> je </a:t>
            </a:r>
            <a:r>
              <a:rPr lang="en-US" sz="1400" err="1">
                <a:cs typeface="Arial"/>
              </a:rPr>
              <a:t>potreban</a:t>
            </a:r>
            <a:r>
              <a:rPr lang="en-US" sz="1400">
                <a:cs typeface="Arial"/>
              </a:rPr>
              <a:t> </a:t>
            </a:r>
            <a:r>
              <a:rPr lang="en-US" sz="1400" err="1">
                <a:cs typeface="Arial"/>
              </a:rPr>
              <a:t>balans</a:t>
            </a:r>
            <a:r>
              <a:rPr lang="en-US" sz="1400">
                <a:cs typeface="Arial"/>
              </a:rPr>
              <a:t> </a:t>
            </a:r>
            <a:r>
              <a:rPr lang="en-US" sz="1400" err="1">
                <a:cs typeface="Arial"/>
              </a:rPr>
              <a:t>između</a:t>
            </a:r>
            <a:r>
              <a:rPr lang="en-US" sz="1400">
                <a:cs typeface="Arial"/>
              </a:rPr>
              <a:t> </a:t>
            </a:r>
            <a:r>
              <a:rPr lang="en-US" sz="1400" err="1">
                <a:cs typeface="Arial"/>
              </a:rPr>
              <a:t>performansi</a:t>
            </a:r>
            <a:r>
              <a:rPr lang="en-US" sz="1400">
                <a:cs typeface="Arial"/>
              </a:rPr>
              <a:t> </a:t>
            </a:r>
            <a:r>
              <a:rPr lang="en-US" sz="1400" err="1">
                <a:cs typeface="Arial"/>
              </a:rPr>
              <a:t>softvera</a:t>
            </a:r>
            <a:r>
              <a:rPr lang="en-US" sz="1400">
                <a:cs typeface="Arial"/>
              </a:rPr>
              <a:t> </a:t>
            </a:r>
            <a:r>
              <a:rPr lang="en-US" sz="1400" err="1">
                <a:cs typeface="Arial"/>
              </a:rPr>
              <a:t>i</a:t>
            </a:r>
            <a:r>
              <a:rPr lang="en-US" sz="1400">
                <a:cs typeface="Arial"/>
              </a:rPr>
              <a:t> </a:t>
            </a:r>
            <a:r>
              <a:rPr lang="en-US" sz="1400" err="1">
                <a:cs typeface="Arial"/>
              </a:rPr>
              <a:t>preciznosti</a:t>
            </a:r>
            <a:r>
              <a:rPr lang="en-US" sz="1400">
                <a:cs typeface="Arial"/>
              </a:rPr>
              <a:t> </a:t>
            </a:r>
            <a:r>
              <a:rPr lang="en-US" sz="1400" err="1">
                <a:cs typeface="Arial"/>
              </a:rPr>
              <a:t>hardvera</a:t>
            </a:r>
            <a:r>
              <a:rPr lang="en-US" sz="1400">
                <a:cs typeface="Arial"/>
              </a:rPr>
              <a:t>.</a:t>
            </a:r>
          </a:p>
          <a:p>
            <a:pPr lvl="1" indent="-188595">
              <a:buFont typeface="Courier New" panose="05000000000000000000" pitchFamily="2" charset="2"/>
              <a:buChar char="o"/>
            </a:pPr>
            <a:r>
              <a:rPr lang="en-US" sz="1400">
                <a:cs typeface="Arial"/>
              </a:rPr>
              <a:t>Python (</a:t>
            </a:r>
            <a:r>
              <a:rPr lang="en-US" sz="1400" err="1">
                <a:cs typeface="Arial"/>
              </a:rPr>
              <a:t>putem</a:t>
            </a:r>
            <a:r>
              <a:rPr lang="en-US" sz="1400">
                <a:cs typeface="Arial"/>
              </a:rPr>
              <a:t> </a:t>
            </a:r>
            <a:r>
              <a:rPr lang="en-US" sz="1400" err="1">
                <a:cs typeface="Arial"/>
              </a:rPr>
              <a:t>biblioteka</a:t>
            </a:r>
            <a:r>
              <a:rPr lang="en-US" sz="1400">
                <a:cs typeface="Arial"/>
              </a:rPr>
              <a:t> </a:t>
            </a:r>
            <a:r>
              <a:rPr lang="en-US" sz="1400" err="1">
                <a:cs typeface="Arial"/>
              </a:rPr>
              <a:t>kao</a:t>
            </a:r>
            <a:r>
              <a:rPr lang="en-US" sz="1400">
                <a:cs typeface="Arial"/>
              </a:rPr>
              <a:t> </a:t>
            </a:r>
            <a:r>
              <a:rPr lang="en-US" sz="1400" err="1">
                <a:cs typeface="Arial"/>
              </a:rPr>
              <a:t>što</a:t>
            </a:r>
            <a:r>
              <a:rPr lang="en-US" sz="1400">
                <a:cs typeface="Arial"/>
              </a:rPr>
              <a:t> je </a:t>
            </a:r>
            <a:r>
              <a:rPr lang="en-US" sz="1400" i="1" err="1">
                <a:cs typeface="Arial"/>
              </a:rPr>
              <a:t>cocotb</a:t>
            </a:r>
            <a:r>
              <a:rPr lang="en-US" sz="1400">
                <a:cs typeface="Arial"/>
              </a:rPr>
              <a:t>): </a:t>
            </a:r>
            <a:r>
              <a:rPr lang="en-US" sz="1400" err="1">
                <a:cs typeface="Arial"/>
              </a:rPr>
              <a:t>Sve</a:t>
            </a:r>
            <a:r>
              <a:rPr lang="en-US" sz="1400">
                <a:cs typeface="Arial"/>
              </a:rPr>
              <a:t> </a:t>
            </a:r>
            <a:r>
              <a:rPr lang="en-US" sz="1400" err="1">
                <a:cs typeface="Arial"/>
              </a:rPr>
              <a:t>popularnija</a:t>
            </a:r>
            <a:r>
              <a:rPr lang="en-US" sz="1400">
                <a:cs typeface="Arial"/>
              </a:rPr>
              <a:t> </a:t>
            </a:r>
            <a:r>
              <a:rPr lang="en-US" sz="1400" err="1">
                <a:cs typeface="Arial"/>
              </a:rPr>
              <a:t>alternativa</a:t>
            </a:r>
            <a:r>
              <a:rPr lang="en-US" sz="1400">
                <a:cs typeface="Arial"/>
              </a:rPr>
              <a:t> za </a:t>
            </a:r>
            <a:r>
              <a:rPr lang="en-US" sz="1400" err="1">
                <a:cs typeface="Arial"/>
              </a:rPr>
              <a:t>projektante</a:t>
            </a:r>
            <a:r>
              <a:rPr lang="en-US" sz="1400">
                <a:cs typeface="Arial"/>
              </a:rPr>
              <a:t> </a:t>
            </a:r>
            <a:r>
              <a:rPr lang="en-US" sz="1400" err="1">
                <a:cs typeface="Arial"/>
              </a:rPr>
              <a:t>dizajna</a:t>
            </a:r>
            <a:r>
              <a:rPr lang="en-US" sz="1400">
                <a:cs typeface="Arial"/>
              </a:rPr>
              <a:t> koji </a:t>
            </a:r>
            <a:r>
              <a:rPr lang="en-US" sz="1400" err="1">
                <a:cs typeface="Arial"/>
              </a:rPr>
              <a:t>žele</a:t>
            </a:r>
            <a:r>
              <a:rPr lang="en-US" sz="1400">
                <a:cs typeface="Arial"/>
              </a:rPr>
              <a:t> da </a:t>
            </a:r>
            <a:r>
              <a:rPr lang="en-US" sz="1400" err="1">
                <a:cs typeface="Arial"/>
              </a:rPr>
              <a:t>pišu</a:t>
            </a:r>
            <a:r>
              <a:rPr lang="en-US" sz="1400">
                <a:cs typeface="Arial"/>
              </a:rPr>
              <a:t> </a:t>
            </a:r>
            <a:r>
              <a:rPr lang="en-US" sz="1400" err="1">
                <a:cs typeface="Arial"/>
              </a:rPr>
              <a:t>testna</a:t>
            </a:r>
            <a:r>
              <a:rPr lang="en-US" sz="1400">
                <a:cs typeface="Arial"/>
              </a:rPr>
              <a:t> </a:t>
            </a:r>
            <a:r>
              <a:rPr lang="en-US" sz="1400" err="1">
                <a:cs typeface="Arial"/>
              </a:rPr>
              <a:t>okruženja</a:t>
            </a:r>
            <a:r>
              <a:rPr lang="en-US" sz="1400">
                <a:cs typeface="Arial"/>
              </a:rPr>
              <a:t> u Python-u </a:t>
            </a:r>
            <a:r>
              <a:rPr lang="en-US" sz="1400" err="1">
                <a:cs typeface="Arial"/>
              </a:rPr>
              <a:t>umesto</a:t>
            </a:r>
            <a:r>
              <a:rPr lang="en-US" sz="1400">
                <a:cs typeface="Arial"/>
              </a:rPr>
              <a:t> u </a:t>
            </a:r>
            <a:r>
              <a:rPr lang="en-US" sz="1400" err="1">
                <a:cs typeface="Arial"/>
              </a:rPr>
              <a:t>kompleksnom</a:t>
            </a:r>
            <a:r>
              <a:rPr lang="en-US" sz="1400">
                <a:cs typeface="Arial"/>
              </a:rPr>
              <a:t> </a:t>
            </a:r>
            <a:r>
              <a:rPr lang="en-US" sz="1400" err="1">
                <a:cs typeface="Arial"/>
              </a:rPr>
              <a:t>SystemVerilog</a:t>
            </a:r>
            <a:r>
              <a:rPr lang="en-US" sz="1400">
                <a:cs typeface="Arial"/>
              </a:rPr>
              <a:t>-u. Python se </a:t>
            </a:r>
            <a:r>
              <a:rPr lang="en-US" sz="1400" err="1">
                <a:cs typeface="Arial"/>
              </a:rPr>
              <a:t>koristi</a:t>
            </a:r>
            <a:r>
              <a:rPr lang="en-US" sz="1400">
                <a:cs typeface="Arial"/>
              </a:rPr>
              <a:t> za </a:t>
            </a:r>
            <a:r>
              <a:rPr lang="en-US" sz="1400" err="1">
                <a:cs typeface="Arial"/>
              </a:rPr>
              <a:t>brzu</a:t>
            </a:r>
            <a:r>
              <a:rPr lang="en-US" sz="1400">
                <a:cs typeface="Arial"/>
              </a:rPr>
              <a:t> </a:t>
            </a:r>
            <a:r>
              <a:rPr lang="en-US" sz="1400" err="1">
                <a:cs typeface="Arial"/>
              </a:rPr>
              <a:t>izradu</a:t>
            </a:r>
            <a:r>
              <a:rPr lang="en-US" sz="1400">
                <a:cs typeface="Arial"/>
              </a:rPr>
              <a:t> </a:t>
            </a:r>
            <a:r>
              <a:rPr lang="en-US" sz="1400" err="1">
                <a:cs typeface="Arial"/>
              </a:rPr>
              <a:t>prototipova</a:t>
            </a:r>
            <a:r>
              <a:rPr lang="en-US" sz="1400">
                <a:cs typeface="Arial"/>
              </a:rPr>
              <a:t> </a:t>
            </a:r>
            <a:r>
              <a:rPr lang="en-US" sz="1400" err="1">
                <a:cs typeface="Arial"/>
              </a:rPr>
              <a:t>i</a:t>
            </a:r>
            <a:r>
              <a:rPr lang="en-US" sz="1400">
                <a:cs typeface="Arial"/>
              </a:rPr>
              <a:t> </a:t>
            </a:r>
            <a:r>
              <a:rPr lang="en-US" sz="1400" err="1">
                <a:cs typeface="Arial"/>
              </a:rPr>
              <a:t>povezivanje</a:t>
            </a:r>
            <a:r>
              <a:rPr lang="en-US" sz="1400">
                <a:cs typeface="Arial"/>
              </a:rPr>
              <a:t> </a:t>
            </a:r>
            <a:r>
              <a:rPr lang="en-US" sz="1400" err="1">
                <a:cs typeface="Arial"/>
              </a:rPr>
              <a:t>sa</a:t>
            </a:r>
            <a:r>
              <a:rPr lang="en-US" sz="1400">
                <a:cs typeface="Arial"/>
              </a:rPr>
              <a:t> AI/ML </a:t>
            </a:r>
            <a:r>
              <a:rPr lang="en-US" sz="1400" err="1">
                <a:cs typeface="Arial"/>
              </a:rPr>
              <a:t>alatima</a:t>
            </a:r>
            <a:r>
              <a:rPr lang="en-US" sz="1400">
                <a:cs typeface="Arial"/>
              </a:rPr>
              <a:t> za </a:t>
            </a:r>
            <a:r>
              <a:rPr lang="en-US" sz="1400" err="1">
                <a:cs typeface="Arial"/>
              </a:rPr>
              <a:t>generisanje</a:t>
            </a:r>
            <a:r>
              <a:rPr lang="en-US" sz="1400">
                <a:cs typeface="Arial"/>
              </a:rPr>
              <a:t> </a:t>
            </a:r>
            <a:r>
              <a:rPr lang="en-US" sz="1400" err="1">
                <a:cs typeface="Arial"/>
              </a:rPr>
              <a:t>testova</a:t>
            </a:r>
            <a:r>
              <a:rPr lang="en-US" sz="1400">
                <a:cs typeface="Arial"/>
              </a:rPr>
              <a:t>.</a:t>
            </a:r>
          </a:p>
          <a:p>
            <a:pPr lvl="1" indent="-188595">
              <a:buFont typeface="Courier New" panose="05000000000000000000" pitchFamily="2" charset="2"/>
              <a:buChar char="o"/>
            </a:pPr>
            <a:r>
              <a:rPr lang="en-US" sz="1400">
                <a:cs typeface="Arial"/>
              </a:rPr>
              <a:t>e (</a:t>
            </a:r>
            <a:r>
              <a:rPr lang="en-US" sz="1400" err="1">
                <a:cs typeface="Arial"/>
              </a:rPr>
              <a:t>Specman</a:t>
            </a:r>
            <a:r>
              <a:rPr lang="en-US" sz="1400">
                <a:cs typeface="Arial"/>
              </a:rPr>
              <a:t>): </a:t>
            </a:r>
            <a:r>
              <a:rPr lang="en-US" sz="1400" err="1">
                <a:cs typeface="Arial"/>
              </a:rPr>
              <a:t>Iako</a:t>
            </a:r>
            <a:r>
              <a:rPr lang="en-US" sz="1400">
                <a:cs typeface="Arial"/>
              </a:rPr>
              <a:t> je bio </a:t>
            </a:r>
            <a:r>
              <a:rPr lang="en-US" sz="1400" err="1">
                <a:cs typeface="Arial"/>
              </a:rPr>
              <a:t>pionir</a:t>
            </a:r>
            <a:r>
              <a:rPr lang="en-US" sz="1400">
                <a:cs typeface="Arial"/>
              </a:rPr>
              <a:t> </a:t>
            </a:r>
            <a:r>
              <a:rPr lang="en-US" sz="1400" err="1">
                <a:cs typeface="Arial"/>
              </a:rPr>
              <a:t>randomizacije</a:t>
            </a:r>
            <a:r>
              <a:rPr lang="en-US" sz="1400">
                <a:cs typeface="Arial"/>
              </a:rPr>
              <a:t>, </a:t>
            </a:r>
            <a:r>
              <a:rPr lang="en-US" sz="1400" err="1">
                <a:cs typeface="Arial"/>
              </a:rPr>
              <a:t>danas</a:t>
            </a:r>
            <a:r>
              <a:rPr lang="en-US" sz="1400">
                <a:cs typeface="Arial"/>
              </a:rPr>
              <a:t> se </a:t>
            </a:r>
            <a:r>
              <a:rPr lang="en-US" sz="1400" err="1">
                <a:cs typeface="Arial"/>
              </a:rPr>
              <a:t>uglavnom</a:t>
            </a:r>
            <a:r>
              <a:rPr lang="en-US" sz="1400">
                <a:cs typeface="Arial"/>
              </a:rPr>
              <a:t> </a:t>
            </a:r>
            <a:r>
              <a:rPr lang="en-US" sz="1400" err="1">
                <a:cs typeface="Arial"/>
              </a:rPr>
              <a:t>koristi</a:t>
            </a:r>
            <a:r>
              <a:rPr lang="en-US" sz="1400">
                <a:cs typeface="Arial"/>
              </a:rPr>
              <a:t> u </a:t>
            </a:r>
            <a:r>
              <a:rPr lang="en-US" sz="1400" err="1">
                <a:cs typeface="Arial"/>
              </a:rPr>
              <a:t>nasleđenim</a:t>
            </a:r>
            <a:r>
              <a:rPr lang="en-US" sz="1400">
                <a:cs typeface="Arial"/>
              </a:rPr>
              <a:t> (legacy) </a:t>
            </a:r>
            <a:r>
              <a:rPr lang="en-US" sz="1400" err="1">
                <a:cs typeface="Arial"/>
              </a:rPr>
              <a:t>projektima</a:t>
            </a:r>
            <a:r>
              <a:rPr lang="en-US" sz="1400">
                <a:cs typeface="Arial"/>
              </a:rPr>
              <a:t> u </a:t>
            </a:r>
            <a:r>
              <a:rPr lang="en-US" sz="1400" err="1">
                <a:cs typeface="Arial"/>
              </a:rPr>
              <a:t>određenim</a:t>
            </a:r>
            <a:r>
              <a:rPr lang="en-US" sz="1400">
                <a:cs typeface="Arial"/>
              </a:rPr>
              <a:t> </a:t>
            </a:r>
            <a:r>
              <a:rPr lang="en-US" sz="1400" err="1">
                <a:cs typeface="Arial"/>
              </a:rPr>
              <a:t>kompanijama</a:t>
            </a:r>
            <a:r>
              <a:rPr lang="en-US" sz="1400">
                <a:cs typeface="Arial"/>
              </a:rPr>
              <a:t>, </a:t>
            </a:r>
            <a:r>
              <a:rPr lang="en-US" sz="1400" err="1">
                <a:cs typeface="Arial"/>
              </a:rPr>
              <a:t>ali</a:t>
            </a:r>
            <a:r>
              <a:rPr lang="en-US" sz="1400">
                <a:cs typeface="Arial"/>
              </a:rPr>
              <a:t> ga </a:t>
            </a:r>
            <a:r>
              <a:rPr lang="en-US" sz="1400" err="1">
                <a:cs typeface="Arial"/>
              </a:rPr>
              <a:t>SystemVerilog</a:t>
            </a:r>
            <a:r>
              <a:rPr lang="en-US" sz="1400">
                <a:cs typeface="Arial"/>
              </a:rPr>
              <a:t> </a:t>
            </a:r>
            <a:r>
              <a:rPr lang="en-US" sz="1400" err="1">
                <a:cs typeface="Arial"/>
              </a:rPr>
              <a:t>ubrzano</a:t>
            </a:r>
            <a:r>
              <a:rPr lang="en-US" sz="1400">
                <a:cs typeface="Arial"/>
              </a:rPr>
              <a:t> </a:t>
            </a:r>
            <a:r>
              <a:rPr lang="en-US" sz="1400" err="1">
                <a:cs typeface="Arial"/>
              </a:rPr>
              <a:t>potiskuje</a:t>
            </a:r>
            <a:r>
              <a:rPr lang="en-US" sz="1400">
                <a:cs typeface="Arial"/>
              </a:rPr>
              <a:t> </a:t>
            </a:r>
            <a:r>
              <a:rPr lang="en-US" sz="1400" err="1">
                <a:cs typeface="Arial"/>
              </a:rPr>
              <a:t>iz</a:t>
            </a:r>
            <a:r>
              <a:rPr lang="en-US" sz="1400">
                <a:cs typeface="Arial"/>
              </a:rPr>
              <a:t> </a:t>
            </a:r>
            <a:r>
              <a:rPr lang="en-US" sz="1400" err="1">
                <a:cs typeface="Arial"/>
              </a:rPr>
              <a:t>novih</a:t>
            </a:r>
            <a:r>
              <a:rPr lang="en-US" sz="1400">
                <a:cs typeface="Arial"/>
              </a:rPr>
              <a:t> </a:t>
            </a:r>
            <a:r>
              <a:rPr lang="en-US" sz="1400" err="1">
                <a:cs typeface="Arial"/>
              </a:rPr>
              <a:t>dizajna</a:t>
            </a:r>
            <a:endParaRPr lang="en-US" sz="1400">
              <a:cs typeface="Arial"/>
            </a:endParaRPr>
          </a:p>
          <a:p>
            <a:endParaRPr lang="en-US" sz="1600">
              <a:cs typeface="Arial"/>
            </a:endParaRPr>
          </a:p>
          <a:p>
            <a:pPr marL="0" indent="0">
              <a:buNone/>
            </a:pPr>
            <a:br>
              <a:rPr lang="en-US"/>
            </a:br>
            <a:endParaRPr lang="en-US">
              <a:cs typeface="Arial"/>
            </a:endParaRPr>
          </a:p>
        </p:txBody>
      </p:sp>
    </p:spTree>
    <p:extLst>
      <p:ext uri="{BB962C8B-B14F-4D97-AF65-F5344CB8AC3E}">
        <p14:creationId xmlns:p14="http://schemas.microsoft.com/office/powerpoint/2010/main" val="4198724391"/>
      </p:ext>
    </p:extLst>
  </p:cSld>
  <p:clrMapOvr>
    <a:masterClrMapping/>
  </p:clrMapOvr>
  <p:transition spd="med">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3">
            <a:extLst>
              <a:ext uri="{FF2B5EF4-FFF2-40B4-BE49-F238E27FC236}">
                <a16:creationId xmlns:a16="http://schemas.microsoft.com/office/drawing/2014/main" id="{B4CC6275-21E6-36CE-A727-A9A16323ED07}"/>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5445D35-DAAF-4C04-A093-C87E601116D0}" type="slidenum">
              <a:rPr lang="de-DE" altLang="en-US">
                <a:solidFill>
                  <a:schemeClr val="bg1"/>
                </a:solidFill>
              </a:rPr>
              <a:pPr/>
              <a:t>46</a:t>
            </a:fld>
            <a:endParaRPr lang="de-DE" altLang="en-US">
              <a:solidFill>
                <a:schemeClr val="bg1"/>
              </a:solidFill>
            </a:endParaRPr>
          </a:p>
        </p:txBody>
      </p:sp>
      <p:sp>
        <p:nvSpPr>
          <p:cNvPr id="44035" name="Rectangle 2">
            <a:extLst>
              <a:ext uri="{FF2B5EF4-FFF2-40B4-BE49-F238E27FC236}">
                <a16:creationId xmlns:a16="http://schemas.microsoft.com/office/drawing/2014/main" id="{5C45B3E0-F9FA-5CE7-0368-BF01535C5D8C}"/>
              </a:ext>
            </a:extLst>
          </p:cNvPr>
          <p:cNvSpPr>
            <a:spLocks noGrp="1" noChangeArrowheads="1"/>
          </p:cNvSpPr>
          <p:nvPr>
            <p:ph type="title"/>
          </p:nvPr>
        </p:nvSpPr>
        <p:spPr/>
        <p:txBody>
          <a:bodyPr/>
          <a:lstStyle/>
          <a:p>
            <a:pPr eaLnBrk="1" hangingPunct="1"/>
            <a:r>
              <a:rPr lang="en-US" altLang="en-US" err="1"/>
              <a:t>Karakteristike</a:t>
            </a:r>
            <a:r>
              <a:rPr lang="en-US" altLang="en-US"/>
              <a:t> HVL </a:t>
            </a:r>
            <a:r>
              <a:rPr lang="en-US" altLang="en-US" err="1"/>
              <a:t>jezika</a:t>
            </a:r>
          </a:p>
        </p:txBody>
      </p:sp>
      <p:sp>
        <p:nvSpPr>
          <p:cNvPr id="44036" name="Rectangle 3">
            <a:extLst>
              <a:ext uri="{FF2B5EF4-FFF2-40B4-BE49-F238E27FC236}">
                <a16:creationId xmlns:a16="http://schemas.microsoft.com/office/drawing/2014/main" id="{B8C6EEDC-556D-90AB-E98F-C8628C7D504E}"/>
              </a:ext>
            </a:extLst>
          </p:cNvPr>
          <p:cNvSpPr>
            <a:spLocks noGrp="1" noChangeArrowheads="1"/>
          </p:cNvSpPr>
          <p:nvPr>
            <p:ph type="body" idx="1"/>
          </p:nvPr>
        </p:nvSpPr>
        <p:spPr/>
        <p:txBody>
          <a:bodyPr/>
          <a:lstStyle/>
          <a:p>
            <a:r>
              <a:rPr lang="en-US" altLang="en-US" sz="1600"/>
              <a:t>Svi </a:t>
            </a:r>
            <a:r>
              <a:rPr lang="en-US" altLang="en-US" sz="1600" err="1"/>
              <a:t>jezici</a:t>
            </a:r>
            <a:r>
              <a:rPr lang="en-US" altLang="en-US" sz="1600"/>
              <a:t> za </a:t>
            </a:r>
            <a:r>
              <a:rPr lang="en-US" altLang="en-US" sz="1600" err="1"/>
              <a:t>verifikaciju</a:t>
            </a:r>
            <a:r>
              <a:rPr lang="en-US" altLang="en-US" sz="1600"/>
              <a:t> </a:t>
            </a:r>
            <a:r>
              <a:rPr lang="en-US" altLang="en-US" sz="1600" err="1"/>
              <a:t>visokog</a:t>
            </a:r>
            <a:r>
              <a:rPr lang="en-US" altLang="en-US" sz="1600"/>
              <a:t> </a:t>
            </a:r>
            <a:r>
              <a:rPr lang="en-US" altLang="en-US" sz="1600" err="1"/>
              <a:t>nivoa</a:t>
            </a:r>
            <a:r>
              <a:rPr lang="en-US" altLang="en-US" sz="1600"/>
              <a:t> (HVL) po </a:t>
            </a:r>
            <a:r>
              <a:rPr lang="en-US" altLang="en-US" sz="1600" err="1"/>
              <a:t>pravilu</a:t>
            </a:r>
            <a:r>
              <a:rPr lang="en-US" altLang="en-US" sz="1600"/>
              <a:t> </a:t>
            </a:r>
            <a:r>
              <a:rPr lang="en-US" altLang="en-US" sz="1600" err="1"/>
              <a:t>pružaju</a:t>
            </a:r>
            <a:r>
              <a:rPr lang="en-US" altLang="en-US" sz="1600"/>
              <a:t> </a:t>
            </a:r>
            <a:r>
              <a:rPr lang="en-US" altLang="en-US" sz="1600" err="1"/>
              <a:t>sledeće</a:t>
            </a:r>
            <a:r>
              <a:rPr lang="en-US" altLang="en-US" sz="1600"/>
              <a:t> </a:t>
            </a:r>
            <a:r>
              <a:rPr lang="en-US" altLang="en-US" sz="1600" err="1"/>
              <a:t>osnovne</a:t>
            </a:r>
            <a:r>
              <a:rPr lang="en-US" altLang="en-US" sz="1600"/>
              <a:t> </a:t>
            </a:r>
            <a:r>
              <a:rPr lang="en-US" altLang="en-US" sz="1600" err="1"/>
              <a:t>funkcionalnosti</a:t>
            </a:r>
            <a:r>
              <a:rPr lang="en-US" altLang="en-US" sz="1600"/>
              <a:t>:</a:t>
            </a:r>
            <a:endParaRPr lang="en-US"/>
          </a:p>
          <a:p>
            <a:endParaRPr lang="en-US" altLang="en-US" sz="1600">
              <a:cs typeface="Arial"/>
            </a:endParaRPr>
          </a:p>
          <a:p>
            <a:r>
              <a:rPr lang="en-US" sz="1600" b="1" err="1">
                <a:cs typeface="Arial"/>
              </a:rPr>
              <a:t>Nezavisnost</a:t>
            </a:r>
            <a:r>
              <a:rPr lang="en-US" sz="1600" b="1">
                <a:cs typeface="Arial"/>
              </a:rPr>
              <a:t> od </a:t>
            </a:r>
            <a:r>
              <a:rPr lang="en-US" sz="1600" b="1" err="1">
                <a:cs typeface="Arial"/>
              </a:rPr>
              <a:t>simulatora</a:t>
            </a:r>
            <a:br>
              <a:rPr lang="en-US" sz="1600" b="1">
                <a:cs typeface="Arial"/>
              </a:rPr>
            </a:br>
            <a:r>
              <a:rPr lang="en-US" sz="1600">
                <a:cs typeface="Arial"/>
              </a:rPr>
              <a:t>Ovo je </a:t>
            </a:r>
            <a:r>
              <a:rPr lang="en-US" sz="1600" err="1"/>
              <a:t>fundamentalno</a:t>
            </a:r>
            <a:r>
              <a:rPr lang="en-US" sz="1600"/>
              <a:t> </a:t>
            </a:r>
            <a:r>
              <a:rPr lang="en-US" sz="1600" err="1"/>
              <a:t>svojstvo</a:t>
            </a:r>
            <a:r>
              <a:rPr lang="en-US" sz="1600"/>
              <a:t> </a:t>
            </a:r>
            <a:r>
              <a:rPr lang="en-US" sz="1600" err="1"/>
              <a:t>svakog</a:t>
            </a:r>
            <a:r>
              <a:rPr lang="en-US" sz="1600"/>
              <a:t> </a:t>
            </a:r>
            <a:r>
              <a:rPr lang="en-US" sz="1600" err="1"/>
              <a:t>ovakvog</a:t>
            </a:r>
            <a:r>
              <a:rPr lang="en-US" sz="1600"/>
              <a:t> </a:t>
            </a:r>
            <a:r>
              <a:rPr lang="en-US" sz="1600" err="1"/>
              <a:t>jezika</a:t>
            </a:r>
            <a:r>
              <a:rPr lang="en-US" sz="1600"/>
              <a:t>. Ono </a:t>
            </a:r>
            <a:r>
              <a:rPr lang="en-US" sz="1600" err="1"/>
              <a:t>omogućava</a:t>
            </a:r>
            <a:r>
              <a:rPr lang="en-US" sz="1600"/>
              <a:t> </a:t>
            </a:r>
            <a:r>
              <a:rPr lang="en-US" sz="1600" err="1"/>
              <a:t>verifikacionom</a:t>
            </a:r>
            <a:r>
              <a:rPr lang="en-US" sz="1600"/>
              <a:t> </a:t>
            </a:r>
            <a:r>
              <a:rPr lang="en-US" sz="1600" err="1"/>
              <a:t>inženjeru</a:t>
            </a:r>
            <a:r>
              <a:rPr lang="en-US" sz="1600"/>
              <a:t> da </a:t>
            </a:r>
            <a:r>
              <a:rPr lang="en-US" sz="1600" err="1"/>
              <a:t>razvije</a:t>
            </a:r>
            <a:r>
              <a:rPr lang="en-US" sz="1600"/>
              <a:t> </a:t>
            </a:r>
            <a:r>
              <a:rPr lang="en-US" sz="1600" err="1"/>
              <a:t>testno</a:t>
            </a:r>
            <a:r>
              <a:rPr lang="en-US" sz="1600"/>
              <a:t> </a:t>
            </a:r>
            <a:r>
              <a:rPr lang="en-US" sz="1600" err="1"/>
              <a:t>okruženje</a:t>
            </a:r>
            <a:r>
              <a:rPr lang="en-US" sz="1600"/>
              <a:t> </a:t>
            </a:r>
            <a:r>
              <a:rPr lang="en-US" sz="1600" err="1"/>
              <a:t>koje</a:t>
            </a:r>
            <a:r>
              <a:rPr lang="en-US" sz="1600"/>
              <a:t> je </a:t>
            </a:r>
            <a:r>
              <a:rPr lang="en-US" sz="1600" err="1"/>
              <a:t>portabilno</a:t>
            </a:r>
            <a:r>
              <a:rPr lang="en-US" sz="1600"/>
              <a:t> </a:t>
            </a:r>
            <a:r>
              <a:rPr lang="en-US" sz="1600" err="1"/>
              <a:t>između</a:t>
            </a:r>
            <a:r>
              <a:rPr lang="en-US" sz="1600"/>
              <a:t> </a:t>
            </a:r>
            <a:r>
              <a:rPr lang="en-US" sz="1600" err="1"/>
              <a:t>različitih</a:t>
            </a:r>
            <a:r>
              <a:rPr lang="en-US" sz="1600"/>
              <a:t> </a:t>
            </a:r>
            <a:r>
              <a:rPr lang="en-US" sz="1600" err="1"/>
              <a:t>simulatora</a:t>
            </a:r>
            <a:r>
              <a:rPr lang="en-US" sz="1600"/>
              <a:t> </a:t>
            </a:r>
            <a:r>
              <a:rPr lang="en-US" sz="1600" err="1"/>
              <a:t>različitih</a:t>
            </a:r>
            <a:r>
              <a:rPr lang="en-US" sz="1600"/>
              <a:t> </a:t>
            </a:r>
            <a:r>
              <a:rPr lang="en-US" sz="1600" err="1"/>
              <a:t>proizvođača</a:t>
            </a:r>
            <a:r>
              <a:rPr lang="en-US" sz="1600"/>
              <a:t>.</a:t>
            </a:r>
            <a:endParaRPr lang="en-US" sz="1600">
              <a:cs typeface="Arial"/>
            </a:endParaRPr>
          </a:p>
          <a:p>
            <a:r>
              <a:rPr lang="en-US" sz="1600" b="1" err="1">
                <a:cs typeface="Arial"/>
              </a:rPr>
              <a:t>Potpuna</a:t>
            </a:r>
            <a:r>
              <a:rPr lang="en-US" sz="1600" b="1">
                <a:cs typeface="Arial"/>
              </a:rPr>
              <a:t> </a:t>
            </a:r>
            <a:r>
              <a:rPr lang="en-US" sz="1600" b="1" err="1">
                <a:cs typeface="Arial"/>
              </a:rPr>
              <a:t>vidljivost</a:t>
            </a:r>
            <a:r>
              <a:rPr lang="en-US" sz="1600" b="1">
                <a:cs typeface="Arial"/>
              </a:rPr>
              <a:t> </a:t>
            </a:r>
            <a:r>
              <a:rPr lang="en-US" sz="1600" b="1" err="1"/>
              <a:t>svih</a:t>
            </a:r>
            <a:r>
              <a:rPr lang="en-US" sz="1600" b="1"/>
              <a:t> </a:t>
            </a:r>
            <a:r>
              <a:rPr lang="en-US" sz="1600" b="1" err="1"/>
              <a:t>objekata</a:t>
            </a:r>
            <a:r>
              <a:rPr lang="en-US" sz="1600" b="1"/>
              <a:t> HDL </a:t>
            </a:r>
            <a:r>
              <a:rPr lang="en-US" sz="1600" b="1" err="1"/>
              <a:t>modela</a:t>
            </a:r>
            <a:br>
              <a:rPr lang="en-US" sz="1600" b="1"/>
            </a:br>
            <a:r>
              <a:rPr lang="en-US" sz="1600" err="1"/>
              <a:t>Neophodna</a:t>
            </a:r>
            <a:r>
              <a:rPr lang="en-US" sz="1600"/>
              <a:t> je za </a:t>
            </a:r>
            <a:r>
              <a:rPr lang="en-US" sz="1600" err="1"/>
              <a:t>kontrolu</a:t>
            </a:r>
            <a:r>
              <a:rPr lang="en-US" sz="1600"/>
              <a:t> </a:t>
            </a:r>
            <a:r>
              <a:rPr lang="en-US" sz="1600" err="1"/>
              <a:t>svih</a:t>
            </a:r>
            <a:r>
              <a:rPr lang="en-US" sz="1600"/>
              <a:t> </a:t>
            </a:r>
            <a:r>
              <a:rPr lang="en-US" sz="1600" err="1"/>
              <a:t>aspekata</a:t>
            </a:r>
            <a:r>
              <a:rPr lang="en-US" sz="1600"/>
              <a:t> DUV-a (</a:t>
            </a:r>
            <a:r>
              <a:rPr lang="en-US" sz="1600" err="1"/>
              <a:t>signali</a:t>
            </a:r>
            <a:r>
              <a:rPr lang="en-US" sz="1600"/>
              <a:t>, </a:t>
            </a:r>
            <a:r>
              <a:rPr lang="en-US" sz="1600" err="1"/>
              <a:t>registri</a:t>
            </a:r>
            <a:r>
              <a:rPr lang="en-US" sz="1600"/>
              <a:t>, </a:t>
            </a:r>
            <a:r>
              <a:rPr lang="en-US" sz="1600" err="1"/>
              <a:t>nizovi</a:t>
            </a:r>
            <a:r>
              <a:rPr lang="en-US" sz="1600"/>
              <a:t>, </a:t>
            </a:r>
            <a:r>
              <a:rPr lang="en-US" sz="1600" err="1"/>
              <a:t>itd</a:t>
            </a:r>
            <a:r>
              <a:rPr lang="en-US" sz="1600"/>
              <a:t>.). Mora </a:t>
            </a:r>
            <a:r>
              <a:rPr lang="en-US" sz="1600" err="1"/>
              <a:t>postojati</a:t>
            </a:r>
            <a:r>
              <a:rPr lang="en-US" sz="1600"/>
              <a:t> </a:t>
            </a:r>
            <a:r>
              <a:rPr lang="en-US" sz="1600" err="1"/>
              <a:t>mogućnost</a:t>
            </a:r>
            <a:r>
              <a:rPr lang="en-US" sz="1600"/>
              <a:t> </a:t>
            </a:r>
            <a:r>
              <a:rPr lang="en-US" sz="1600" err="1"/>
              <a:t>čitanja</a:t>
            </a:r>
            <a:r>
              <a:rPr lang="en-US" sz="1600"/>
              <a:t> </a:t>
            </a:r>
            <a:r>
              <a:rPr lang="en-US" sz="1600" err="1"/>
              <a:t>i</a:t>
            </a:r>
            <a:r>
              <a:rPr lang="en-US" sz="1600"/>
              <a:t> </a:t>
            </a:r>
            <a:r>
              <a:rPr lang="en-US" sz="1600" err="1"/>
              <a:t>upisa</a:t>
            </a:r>
            <a:r>
              <a:rPr lang="en-US" sz="1600"/>
              <a:t> u </a:t>
            </a:r>
            <a:r>
              <a:rPr lang="en-US" sz="1600" err="1"/>
              <a:t>ove</a:t>
            </a:r>
            <a:r>
              <a:rPr lang="en-US" sz="1600"/>
              <a:t> </a:t>
            </a:r>
            <a:r>
              <a:rPr lang="en-US" sz="1600" err="1"/>
              <a:t>elemente</a:t>
            </a:r>
            <a:r>
              <a:rPr lang="en-US" sz="1600"/>
              <a:t> </a:t>
            </a:r>
            <a:r>
              <a:rPr lang="en-US" sz="1600" err="1"/>
              <a:t>modela</a:t>
            </a:r>
            <a:r>
              <a:rPr lang="en-US" sz="1600"/>
              <a:t>.</a:t>
            </a:r>
            <a:endParaRPr lang="en-US" sz="1600">
              <a:cs typeface="Arial"/>
            </a:endParaRPr>
          </a:p>
          <a:p>
            <a:r>
              <a:rPr lang="en-US" sz="1600" b="1" err="1">
                <a:cs typeface="Arial"/>
              </a:rPr>
              <a:t>Mogućnosti</a:t>
            </a:r>
            <a:r>
              <a:rPr lang="en-US" sz="1600" b="1">
                <a:cs typeface="Arial"/>
              </a:rPr>
              <a:t> </a:t>
            </a:r>
            <a:r>
              <a:rPr lang="en-US" sz="1600" b="1" err="1"/>
              <a:t>programskih</a:t>
            </a:r>
            <a:r>
              <a:rPr lang="en-US" sz="1600" b="1"/>
              <a:t> </a:t>
            </a:r>
            <a:r>
              <a:rPr lang="en-US" sz="1600" b="1" err="1"/>
              <a:t>jezika</a:t>
            </a:r>
            <a:r>
              <a:rPr lang="en-US" sz="1600" b="1"/>
              <a:t> </a:t>
            </a:r>
            <a:r>
              <a:rPr lang="en-US" sz="1600" b="1" err="1"/>
              <a:t>visokog</a:t>
            </a:r>
            <a:r>
              <a:rPr lang="en-US" sz="1600" b="1"/>
              <a:t> </a:t>
            </a:r>
            <a:r>
              <a:rPr lang="en-US" sz="1600" b="1" err="1"/>
              <a:t>nivoa</a:t>
            </a:r>
            <a:br>
              <a:rPr lang="en-US" sz="1600" b="1"/>
            </a:br>
            <a:r>
              <a:rPr lang="en-US" sz="1600" err="1"/>
              <a:t>Korišćenje</a:t>
            </a:r>
            <a:r>
              <a:rPr lang="en-US" sz="1600"/>
              <a:t> </a:t>
            </a:r>
            <a:r>
              <a:rPr lang="en-US" sz="1600" err="1"/>
              <a:t>složenih</a:t>
            </a:r>
            <a:r>
              <a:rPr lang="en-US" sz="1600"/>
              <a:t> </a:t>
            </a:r>
            <a:r>
              <a:rPr lang="en-US" sz="1600" err="1"/>
              <a:t>tipova</a:t>
            </a:r>
            <a:r>
              <a:rPr lang="en-US" sz="1600"/>
              <a:t> </a:t>
            </a:r>
            <a:r>
              <a:rPr lang="en-US" sz="1600" err="1"/>
              <a:t>podataka</a:t>
            </a:r>
            <a:r>
              <a:rPr lang="en-US" sz="1600"/>
              <a:t>, </a:t>
            </a:r>
            <a:r>
              <a:rPr lang="en-US" sz="1600" err="1"/>
              <a:t>definisanje</a:t>
            </a:r>
            <a:r>
              <a:rPr lang="en-US" sz="1600"/>
              <a:t> </a:t>
            </a:r>
            <a:r>
              <a:rPr lang="en-US" sz="1600" err="1"/>
              <a:t>objektno-orijentisanih</a:t>
            </a:r>
            <a:r>
              <a:rPr lang="en-US" sz="1600"/>
              <a:t> </a:t>
            </a:r>
            <a:r>
              <a:rPr lang="en-US" sz="1600" err="1"/>
              <a:t>klasa</a:t>
            </a:r>
            <a:r>
              <a:rPr lang="en-US" sz="1600"/>
              <a:t> </a:t>
            </a:r>
            <a:r>
              <a:rPr lang="en-US" sz="1600" err="1"/>
              <a:t>i</a:t>
            </a:r>
            <a:r>
              <a:rPr lang="en-US" sz="1600"/>
              <a:t> </a:t>
            </a:r>
            <a:r>
              <a:rPr lang="en-US" sz="1600" err="1"/>
              <a:t>modularnost</a:t>
            </a:r>
            <a:r>
              <a:rPr lang="en-US" sz="1600"/>
              <a:t> </a:t>
            </a:r>
            <a:r>
              <a:rPr lang="en-US" sz="1600" err="1"/>
              <a:t>su</a:t>
            </a:r>
            <a:r>
              <a:rPr lang="en-US" sz="1600"/>
              <a:t> </a:t>
            </a:r>
            <a:r>
              <a:rPr lang="en-US" sz="1600" err="1"/>
              <a:t>zahtevi</a:t>
            </a:r>
            <a:r>
              <a:rPr lang="en-US" sz="1600"/>
              <a:t> </a:t>
            </a:r>
            <a:r>
              <a:rPr lang="en-US" sz="1600" err="1"/>
              <a:t>koje</a:t>
            </a:r>
            <a:r>
              <a:rPr lang="en-US" sz="1600"/>
              <a:t> </a:t>
            </a:r>
            <a:r>
              <a:rPr lang="en-US" sz="1600" err="1"/>
              <a:t>ispunjavaju</a:t>
            </a:r>
            <a:r>
              <a:rPr lang="en-US" sz="1600"/>
              <a:t> </a:t>
            </a:r>
            <a:r>
              <a:rPr lang="en-US" sz="1600" err="1"/>
              <a:t>svi</a:t>
            </a:r>
            <a:r>
              <a:rPr lang="en-US" sz="1600"/>
              <a:t> </a:t>
            </a:r>
            <a:r>
              <a:rPr lang="en-US" sz="1600" err="1"/>
              <a:t>popularni</a:t>
            </a:r>
            <a:r>
              <a:rPr lang="en-US" sz="1600"/>
              <a:t> HVL </a:t>
            </a:r>
            <a:r>
              <a:rPr lang="en-US" sz="1600" err="1"/>
              <a:t>jezici</a:t>
            </a:r>
            <a:r>
              <a:rPr lang="en-US" sz="1600"/>
              <a:t>.</a:t>
            </a:r>
            <a:endParaRPr lang="en-US" sz="1600">
              <a:cs typeface="Arial"/>
            </a:endParaRPr>
          </a:p>
          <a:p>
            <a:endParaRPr lang="en-US" altLang="en-US" sz="1600">
              <a:cs typeface="Arial"/>
            </a:endParaRPr>
          </a:p>
        </p:txBody>
      </p:sp>
    </p:spTree>
  </p:cSld>
  <p:clrMapOvr>
    <a:masterClrMapping/>
  </p:clrMapOvr>
  <p:transition spd="med">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3">
            <a:extLst>
              <a:ext uri="{FF2B5EF4-FFF2-40B4-BE49-F238E27FC236}">
                <a16:creationId xmlns:a16="http://schemas.microsoft.com/office/drawing/2014/main" id="{1672EE6C-6EA6-056C-9951-612FF5EFE6AB}"/>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2855C53-7ECE-4F63-AE85-457506AC0330}" type="slidenum">
              <a:rPr lang="de-DE" altLang="en-US">
                <a:solidFill>
                  <a:schemeClr val="bg1"/>
                </a:solidFill>
              </a:rPr>
              <a:pPr/>
              <a:t>47</a:t>
            </a:fld>
            <a:endParaRPr lang="de-DE" altLang="en-US">
              <a:solidFill>
                <a:schemeClr val="bg1"/>
              </a:solidFill>
            </a:endParaRPr>
          </a:p>
        </p:txBody>
      </p:sp>
      <p:sp>
        <p:nvSpPr>
          <p:cNvPr id="45059" name="Rectangle 2">
            <a:extLst>
              <a:ext uri="{FF2B5EF4-FFF2-40B4-BE49-F238E27FC236}">
                <a16:creationId xmlns:a16="http://schemas.microsoft.com/office/drawing/2014/main" id="{9F7708CC-AB0E-10DB-D16B-227A3CFA2D21}"/>
              </a:ext>
            </a:extLst>
          </p:cNvPr>
          <p:cNvSpPr>
            <a:spLocks noGrp="1" noChangeArrowheads="1"/>
          </p:cNvSpPr>
          <p:nvPr>
            <p:ph type="title"/>
          </p:nvPr>
        </p:nvSpPr>
        <p:spPr/>
        <p:txBody>
          <a:bodyPr/>
          <a:lstStyle/>
          <a:p>
            <a:r>
              <a:rPr lang="en-US" err="1"/>
              <a:t>Napredne</a:t>
            </a:r>
            <a:r>
              <a:rPr lang="en-US"/>
              <a:t> </a:t>
            </a:r>
            <a:r>
              <a:rPr lang="en-US" err="1"/>
              <a:t>funkcionalnosti</a:t>
            </a:r>
            <a:r>
              <a:rPr lang="en-US"/>
              <a:t> HVL </a:t>
            </a:r>
            <a:r>
              <a:rPr lang="en-US" err="1"/>
              <a:t>jezika</a:t>
            </a:r>
            <a:endParaRPr lang="en-US" b="0" err="1">
              <a:solidFill>
                <a:srgbClr val="000000"/>
              </a:solidFill>
            </a:endParaRPr>
          </a:p>
        </p:txBody>
      </p:sp>
      <p:sp>
        <p:nvSpPr>
          <p:cNvPr id="45060" name="Rectangle 3">
            <a:extLst>
              <a:ext uri="{FF2B5EF4-FFF2-40B4-BE49-F238E27FC236}">
                <a16:creationId xmlns:a16="http://schemas.microsoft.com/office/drawing/2014/main" id="{53D0E155-458C-FB7E-62D9-2B40B36C50B3}"/>
              </a:ext>
            </a:extLst>
          </p:cNvPr>
          <p:cNvSpPr>
            <a:spLocks noGrp="1" noChangeArrowheads="1"/>
          </p:cNvSpPr>
          <p:nvPr>
            <p:ph type="body" idx="1"/>
          </p:nvPr>
        </p:nvSpPr>
        <p:spPr/>
        <p:txBody>
          <a:bodyPr/>
          <a:lstStyle/>
          <a:p>
            <a:r>
              <a:rPr lang="en-US" altLang="en-US" sz="1600" b="1" dirty="0" err="1"/>
              <a:t>Vremenski</a:t>
            </a:r>
            <a:r>
              <a:rPr lang="en-US" altLang="en-US" sz="1600" b="1" dirty="0"/>
              <a:t> </a:t>
            </a:r>
            <a:r>
              <a:rPr lang="en-US" altLang="en-US" sz="1600" b="1" dirty="0" err="1"/>
              <a:t>izrazi</a:t>
            </a:r>
            <a:r>
              <a:rPr lang="en-US" altLang="en-US" sz="1600" dirty="0"/>
              <a:t> (</a:t>
            </a:r>
            <a:r>
              <a:rPr lang="en-US" altLang="en-US" sz="1600" i="1" dirty="0"/>
              <a:t>Temporal Expressions</a:t>
            </a:r>
            <a:r>
              <a:rPr lang="en-US" altLang="en-US" sz="1600" dirty="0"/>
              <a:t>)</a:t>
            </a:r>
            <a:br>
              <a:rPr lang="en-US" altLang="en-US" sz="1600" dirty="0"/>
            </a:br>
            <a:r>
              <a:rPr lang="en-US" altLang="en-US" sz="1600" dirty="0" err="1"/>
              <a:t>Specifikacija</a:t>
            </a:r>
            <a:r>
              <a:rPr lang="en-US" altLang="en-US" sz="1600" dirty="0"/>
              <a:t> </a:t>
            </a:r>
            <a:r>
              <a:rPr lang="en-US" altLang="en-US" sz="1600" dirty="0" err="1"/>
              <a:t>sekvenci</a:t>
            </a:r>
            <a:r>
              <a:rPr lang="en-US" altLang="en-US" sz="1600" dirty="0"/>
              <a:t> </a:t>
            </a:r>
            <a:r>
              <a:rPr lang="en-US" altLang="en-US" sz="1600" dirty="0" err="1"/>
              <a:t>događaja</a:t>
            </a:r>
            <a:r>
              <a:rPr lang="en-US" altLang="en-US" sz="1600" dirty="0"/>
              <a:t> </a:t>
            </a:r>
            <a:r>
              <a:rPr lang="en-US" altLang="en-US" sz="1600" dirty="0" err="1"/>
              <a:t>kroz</a:t>
            </a:r>
            <a:r>
              <a:rPr lang="en-US" altLang="en-US" sz="1600" dirty="0"/>
              <a:t> </a:t>
            </a:r>
            <a:r>
              <a:rPr lang="en-US" altLang="en-US" sz="1600" dirty="0" err="1"/>
              <a:t>vreme</a:t>
            </a:r>
            <a:r>
              <a:rPr lang="en-US" altLang="en-US" sz="1600" dirty="0"/>
              <a:t> </a:t>
            </a:r>
            <a:r>
              <a:rPr lang="en-US" altLang="en-US" sz="1600" dirty="0" err="1"/>
              <a:t>predstavlja</a:t>
            </a:r>
            <a:r>
              <a:rPr lang="en-US" altLang="en-US" sz="1600" dirty="0"/>
              <a:t> </a:t>
            </a:r>
            <a:r>
              <a:rPr lang="en-US" altLang="en-US" sz="1600" dirty="0" err="1"/>
              <a:t>srž</a:t>
            </a:r>
            <a:r>
              <a:rPr lang="en-US" altLang="en-US" sz="1600" dirty="0"/>
              <a:t> </a:t>
            </a:r>
            <a:r>
              <a:rPr lang="en-US" altLang="en-US" sz="1600" dirty="0" err="1"/>
              <a:t>provere</a:t>
            </a:r>
            <a:r>
              <a:rPr lang="en-US" altLang="en-US" sz="1600" dirty="0"/>
              <a:t> </a:t>
            </a:r>
            <a:r>
              <a:rPr lang="en-US" altLang="en-US" sz="1600" dirty="0" err="1"/>
              <a:t>složenih</a:t>
            </a:r>
            <a:r>
              <a:rPr lang="en-US" altLang="en-US" sz="1600" dirty="0"/>
              <a:t> </a:t>
            </a:r>
            <a:r>
              <a:rPr lang="en-US" altLang="en-US" sz="1600" dirty="0" err="1"/>
              <a:t>logičkih</a:t>
            </a:r>
            <a:r>
              <a:rPr lang="en-US" altLang="en-US" sz="1600" dirty="0"/>
              <a:t> </a:t>
            </a:r>
            <a:r>
              <a:rPr lang="en-US" altLang="en-US" sz="1600" dirty="0" err="1"/>
              <a:t>tvrdnji</a:t>
            </a:r>
            <a:r>
              <a:rPr lang="en-US" altLang="en-US" sz="1600" dirty="0"/>
              <a:t>. HVL </a:t>
            </a:r>
            <a:r>
              <a:rPr lang="en-US" altLang="en-US" sz="1600" dirty="0" err="1"/>
              <a:t>jezici</a:t>
            </a:r>
            <a:r>
              <a:rPr lang="en-US" altLang="en-US" sz="1600" dirty="0"/>
              <a:t> </a:t>
            </a:r>
            <a:r>
              <a:rPr lang="en-US" altLang="en-US" sz="1600" dirty="0" err="1"/>
              <a:t>poseduju</a:t>
            </a:r>
            <a:r>
              <a:rPr lang="en-US" altLang="en-US" sz="1600" dirty="0"/>
              <a:t> </a:t>
            </a:r>
            <a:r>
              <a:rPr lang="en-US" altLang="en-US" sz="1600" dirty="0" err="1"/>
              <a:t>ugrađene</a:t>
            </a:r>
            <a:r>
              <a:rPr lang="en-US" altLang="en-US" sz="1600" dirty="0"/>
              <a:t> </a:t>
            </a:r>
            <a:r>
              <a:rPr lang="en-US" altLang="en-US" sz="1600" dirty="0" err="1"/>
              <a:t>konstrukcije</a:t>
            </a:r>
            <a:r>
              <a:rPr lang="en-US" altLang="en-US" sz="1600" dirty="0"/>
              <a:t> za </a:t>
            </a:r>
            <a:r>
              <a:rPr lang="en-US" altLang="en-US" sz="1600" dirty="0" err="1"/>
              <a:t>koncizno</a:t>
            </a:r>
            <a:r>
              <a:rPr lang="en-US" altLang="en-US" sz="1600" dirty="0"/>
              <a:t> </a:t>
            </a:r>
            <a:r>
              <a:rPr lang="en-US" altLang="en-US" sz="1600" dirty="0" err="1"/>
              <a:t>izražavanje</a:t>
            </a:r>
            <a:r>
              <a:rPr lang="en-US" altLang="en-US" sz="1600" dirty="0"/>
              <a:t> </a:t>
            </a:r>
            <a:r>
              <a:rPr lang="en-US" altLang="en-US" sz="1600" dirty="0" err="1"/>
              <a:t>ovakvih</a:t>
            </a:r>
            <a:r>
              <a:rPr lang="en-US" altLang="en-US" sz="1600" dirty="0"/>
              <a:t> </a:t>
            </a:r>
            <a:r>
              <a:rPr lang="en-US" altLang="en-US" sz="1600" dirty="0" err="1"/>
              <a:t>vremenskih</a:t>
            </a:r>
            <a:r>
              <a:rPr lang="en-US" altLang="en-US" sz="1600" dirty="0"/>
              <a:t> </a:t>
            </a:r>
            <a:r>
              <a:rPr lang="en-US" altLang="en-US" sz="1600" dirty="0" err="1"/>
              <a:t>relacija</a:t>
            </a:r>
            <a:r>
              <a:rPr lang="en-US" altLang="en-US" sz="1600" dirty="0"/>
              <a:t>.</a:t>
            </a:r>
            <a:endParaRPr lang="en-US" sz="1600" dirty="0">
              <a:cs typeface="Arial"/>
            </a:endParaRPr>
          </a:p>
          <a:p>
            <a:r>
              <a:rPr lang="en-US" sz="1600" b="1" dirty="0" err="1">
                <a:cs typeface="Arial"/>
              </a:rPr>
              <a:t>Slučajno</a:t>
            </a:r>
            <a:r>
              <a:rPr lang="en-US" sz="1600" b="1" dirty="0">
                <a:cs typeface="Arial"/>
              </a:rPr>
              <a:t> </a:t>
            </a:r>
            <a:r>
              <a:rPr lang="en-US" sz="1600" b="1" dirty="0" err="1">
                <a:cs typeface="Arial"/>
              </a:rPr>
              <a:t>generisanje</a:t>
            </a:r>
            <a:r>
              <a:rPr lang="en-US" sz="1600" b="1" dirty="0">
                <a:cs typeface="Arial"/>
              </a:rPr>
              <a:t> </a:t>
            </a:r>
            <a:r>
              <a:rPr lang="en-US" sz="1600" b="1" dirty="0" err="1">
                <a:cs typeface="Arial"/>
              </a:rPr>
              <a:t>uz</a:t>
            </a:r>
            <a:r>
              <a:rPr lang="en-US" sz="1600" b="1" dirty="0">
                <a:cs typeface="Arial"/>
              </a:rPr>
              <a:t> </a:t>
            </a:r>
            <a:r>
              <a:rPr lang="en-US" sz="1600" b="1" dirty="0" err="1">
                <a:cs typeface="Arial"/>
              </a:rPr>
              <a:t>ograničenja</a:t>
            </a:r>
            <a:r>
              <a:rPr lang="en-US" sz="1600" dirty="0">
                <a:cs typeface="Arial"/>
              </a:rPr>
              <a:t> (</a:t>
            </a:r>
            <a:r>
              <a:rPr lang="en-US" sz="1600" i="1" dirty="0"/>
              <a:t>Constrained Random Generation</a:t>
            </a:r>
            <a:r>
              <a:rPr lang="en-US" sz="1600" dirty="0"/>
              <a:t>)</a:t>
            </a:r>
            <a:br>
              <a:rPr lang="en-US" sz="1600" dirty="0"/>
            </a:br>
            <a:r>
              <a:rPr lang="en-US" sz="1600" dirty="0"/>
              <a:t>- </a:t>
            </a:r>
            <a:r>
              <a:rPr lang="en-US" sz="1400" dirty="0" err="1"/>
              <a:t>Slučajno</a:t>
            </a:r>
            <a:r>
              <a:rPr lang="en-US" sz="1400" dirty="0"/>
              <a:t> </a:t>
            </a:r>
            <a:r>
              <a:rPr lang="en-US" sz="1400" dirty="0" err="1"/>
              <a:t>generisanje</a:t>
            </a:r>
            <a:r>
              <a:rPr lang="en-US" sz="1400" dirty="0"/>
              <a:t> </a:t>
            </a:r>
            <a:r>
              <a:rPr lang="en-US" sz="1400" dirty="0" err="1"/>
              <a:t>stimulusa</a:t>
            </a:r>
            <a:r>
              <a:rPr lang="en-US" sz="1400" dirty="0"/>
              <a:t> </a:t>
            </a:r>
            <a:r>
              <a:rPr lang="en-US" sz="1400" dirty="0" err="1"/>
              <a:t>jedna</a:t>
            </a:r>
            <a:r>
              <a:rPr lang="en-US" sz="1400" dirty="0"/>
              <a:t> je od </a:t>
            </a:r>
            <a:r>
              <a:rPr lang="en-US" sz="1400" dirty="0" err="1"/>
              <a:t>ključnih</a:t>
            </a:r>
            <a:r>
              <a:rPr lang="en-US" sz="1400" dirty="0"/>
              <a:t> </a:t>
            </a:r>
            <a:r>
              <a:rPr lang="en-US" sz="1400" dirty="0" err="1"/>
              <a:t>mogućnosti</a:t>
            </a:r>
            <a:r>
              <a:rPr lang="en-US" sz="1400" dirty="0"/>
              <a:t> </a:t>
            </a:r>
            <a:r>
              <a:rPr lang="en-US" sz="1400" dirty="0" err="1"/>
              <a:t>efikasnog</a:t>
            </a:r>
            <a:r>
              <a:rPr lang="en-US" sz="1400" dirty="0"/>
              <a:t> </a:t>
            </a:r>
            <a:r>
              <a:rPr lang="en-US" sz="1400" dirty="0" err="1"/>
              <a:t>testnog</a:t>
            </a:r>
            <a:r>
              <a:rPr lang="en-US" sz="1400" dirty="0"/>
              <a:t> </a:t>
            </a:r>
            <a:r>
              <a:rPr lang="en-US" sz="1400" dirty="0" err="1"/>
              <a:t>okruženja</a:t>
            </a:r>
            <a:r>
              <a:rPr lang="en-US" sz="1400" dirty="0"/>
              <a:t>.</a:t>
            </a:r>
            <a:r>
              <a:rPr lang="en-US" sz="1600" dirty="0"/>
              <a:t> </a:t>
            </a:r>
            <a:endParaRPr lang="en-US" sz="1600" dirty="0">
              <a:cs typeface="Arial"/>
            </a:endParaRPr>
          </a:p>
          <a:p>
            <a:pPr lvl="1" indent="-188595"/>
            <a:r>
              <a:rPr lang="en-US" sz="1400" dirty="0" err="1"/>
              <a:t>Dosadašnja</a:t>
            </a:r>
            <a:r>
              <a:rPr lang="en-US" sz="1400" dirty="0"/>
              <a:t> </a:t>
            </a:r>
            <a:r>
              <a:rPr lang="en-US" sz="1400" dirty="0" err="1"/>
              <a:t>diskusija</a:t>
            </a:r>
            <a:r>
              <a:rPr lang="en-US" sz="1400" dirty="0"/>
              <a:t> o </a:t>
            </a:r>
            <a:r>
              <a:rPr lang="en-US" sz="1400" dirty="0" err="1"/>
              <a:t>randomizaciji</a:t>
            </a:r>
            <a:r>
              <a:rPr lang="en-US" sz="1400" dirty="0"/>
              <a:t> </a:t>
            </a:r>
            <a:r>
              <a:rPr lang="en-US" sz="1400" dirty="0" err="1"/>
              <a:t>bila</a:t>
            </a:r>
            <a:r>
              <a:rPr lang="en-US" sz="1400" dirty="0"/>
              <a:t> je </a:t>
            </a:r>
            <a:r>
              <a:rPr lang="en-US" sz="1400" dirty="0" err="1"/>
              <a:t>ograničena</a:t>
            </a:r>
            <a:r>
              <a:rPr lang="en-US" sz="1400" dirty="0"/>
              <a:t> </a:t>
            </a:r>
            <a:r>
              <a:rPr lang="en-US" sz="1400" dirty="0" err="1"/>
              <a:t>na</a:t>
            </a:r>
            <a:r>
              <a:rPr lang="en-US" sz="1400" dirty="0"/>
              <a:t> </a:t>
            </a:r>
            <a:r>
              <a:rPr lang="en-US" sz="1400" dirty="0" err="1"/>
              <a:t>probabilistički</a:t>
            </a:r>
            <a:r>
              <a:rPr lang="en-US" sz="1400" dirty="0"/>
              <a:t> </a:t>
            </a:r>
            <a:r>
              <a:rPr lang="en-US" sz="1400" dirty="0" err="1"/>
              <a:t>izbor</a:t>
            </a:r>
            <a:r>
              <a:rPr lang="en-US" sz="1400" dirty="0"/>
              <a:t> </a:t>
            </a:r>
            <a:r>
              <a:rPr lang="en-US" sz="1400" dirty="0" err="1"/>
              <a:t>pojedinačne</a:t>
            </a:r>
            <a:r>
              <a:rPr lang="en-US" sz="1400" dirty="0"/>
              <a:t> </a:t>
            </a:r>
            <a:r>
              <a:rPr lang="en-US" sz="1400" dirty="0" err="1"/>
              <a:t>vrednosti</a:t>
            </a:r>
            <a:r>
              <a:rPr lang="en-US" sz="1400" dirty="0"/>
              <a:t>, </a:t>
            </a:r>
            <a:r>
              <a:rPr lang="en-US" sz="1400" dirty="0" err="1"/>
              <a:t>ali</a:t>
            </a:r>
            <a:r>
              <a:rPr lang="en-US" sz="1400" dirty="0"/>
              <a:t> </a:t>
            </a:r>
            <a:r>
              <a:rPr lang="en-US" sz="1400" dirty="0" err="1"/>
              <a:t>interfejsi</a:t>
            </a:r>
            <a:r>
              <a:rPr lang="en-US" sz="1400" dirty="0"/>
              <a:t> </a:t>
            </a:r>
            <a:r>
              <a:rPr lang="en-US" sz="1400" dirty="0" err="1"/>
              <a:t>realnih</a:t>
            </a:r>
            <a:r>
              <a:rPr lang="en-US" sz="1400" dirty="0"/>
              <a:t> DUV-ova ne </a:t>
            </a:r>
            <a:r>
              <a:rPr lang="en-US" sz="1400" dirty="0" err="1"/>
              <a:t>dozvoljavaju</a:t>
            </a:r>
            <a:r>
              <a:rPr lang="en-US" sz="1400" dirty="0"/>
              <a:t> </a:t>
            </a:r>
            <a:r>
              <a:rPr lang="en-US" sz="1400" dirty="0" err="1"/>
              <a:t>potpuno</a:t>
            </a:r>
            <a:r>
              <a:rPr lang="en-US" sz="1400" dirty="0"/>
              <a:t> </a:t>
            </a:r>
            <a:r>
              <a:rPr lang="en-US" sz="1400" dirty="0" err="1"/>
              <a:t>slobodnu</a:t>
            </a:r>
            <a:r>
              <a:rPr lang="en-US" sz="1400" dirty="0"/>
              <a:t> </a:t>
            </a:r>
            <a:r>
              <a:rPr lang="en-US" sz="1400" dirty="0" err="1"/>
              <a:t>randomizaciju</a:t>
            </a:r>
            <a:r>
              <a:rPr lang="en-US" sz="1400" dirty="0"/>
              <a:t> </a:t>
            </a:r>
            <a:r>
              <a:rPr lang="en-US" sz="1400" dirty="0" err="1"/>
              <a:t>ulaznih</a:t>
            </a:r>
            <a:r>
              <a:rPr lang="en-US" sz="1400" dirty="0"/>
              <a:t> </a:t>
            </a:r>
            <a:r>
              <a:rPr lang="en-US" sz="1400" dirty="0" err="1"/>
              <a:t>signala</a:t>
            </a:r>
            <a:r>
              <a:rPr lang="en-US" sz="1400" dirty="0"/>
              <a:t> </a:t>
            </a:r>
            <a:r>
              <a:rPr lang="en-US" sz="1400" dirty="0" err="1"/>
              <a:t>i</a:t>
            </a:r>
            <a:r>
              <a:rPr lang="en-US" sz="1400" dirty="0"/>
              <a:t> </a:t>
            </a:r>
            <a:r>
              <a:rPr lang="en-US" sz="1400" dirty="0" err="1"/>
              <a:t>magistrala</a:t>
            </a:r>
            <a:r>
              <a:rPr lang="en-US" sz="1400" dirty="0"/>
              <a:t>. </a:t>
            </a:r>
            <a:r>
              <a:rPr lang="en-US" sz="1400" dirty="0" err="1"/>
              <a:t>Postoje</a:t>
            </a:r>
            <a:r>
              <a:rPr lang="en-US" sz="1400" dirty="0"/>
              <a:t> </a:t>
            </a:r>
            <a:r>
              <a:rPr lang="en-US" sz="1400" dirty="0" err="1"/>
              <a:t>dve</a:t>
            </a:r>
            <a:r>
              <a:rPr lang="en-US" sz="1400" dirty="0"/>
              <a:t> </a:t>
            </a:r>
            <a:r>
              <a:rPr lang="en-US" sz="1400" dirty="0" err="1"/>
              <a:t>dimenzije</a:t>
            </a:r>
            <a:r>
              <a:rPr lang="en-US" sz="1400" dirty="0"/>
              <a:t> </a:t>
            </a:r>
            <a:r>
              <a:rPr lang="en-US" sz="1400" dirty="0" err="1"/>
              <a:t>ograničenja</a:t>
            </a:r>
            <a:r>
              <a:rPr lang="en-US" sz="1400" dirty="0"/>
              <a:t> </a:t>
            </a:r>
            <a:r>
              <a:rPr lang="en-US" sz="1400" dirty="0" err="1"/>
              <a:t>na</a:t>
            </a:r>
            <a:r>
              <a:rPr lang="en-US" sz="1400" dirty="0"/>
              <a:t> </a:t>
            </a:r>
            <a:r>
              <a:rPr lang="en-US" sz="1400" dirty="0" err="1"/>
              <a:t>ulaznim</a:t>
            </a:r>
            <a:r>
              <a:rPr lang="en-US" sz="1400" dirty="0"/>
              <a:t> </a:t>
            </a:r>
            <a:r>
              <a:rPr lang="en-US" sz="1400" dirty="0" err="1"/>
              <a:t>interfejsima</a:t>
            </a:r>
            <a:r>
              <a:rPr lang="en-US" sz="1400" dirty="0"/>
              <a:t>:</a:t>
            </a:r>
            <a:endParaRPr lang="en-US" sz="1400" dirty="0">
              <a:cs typeface="Arial"/>
            </a:endParaRPr>
          </a:p>
          <a:p>
            <a:pPr lvl="4" indent="-207645" eaLnBrk="0" hangingPunct="0">
              <a:buFont typeface="Wingdings"/>
              <a:buChar char="-"/>
            </a:pPr>
            <a:r>
              <a:rPr lang="en-US" dirty="0" err="1"/>
              <a:t>Zavisnost</a:t>
            </a:r>
            <a:r>
              <a:rPr lang="en-US" dirty="0"/>
              <a:t> </a:t>
            </a:r>
            <a:r>
              <a:rPr lang="en-US" dirty="0" err="1"/>
              <a:t>vrednosti</a:t>
            </a:r>
            <a:r>
              <a:rPr lang="en-US" dirty="0"/>
              <a:t> </a:t>
            </a:r>
            <a:r>
              <a:rPr lang="en-US" dirty="0" err="1"/>
              <a:t>između</a:t>
            </a:r>
            <a:r>
              <a:rPr lang="en-US" dirty="0"/>
              <a:t> </a:t>
            </a:r>
            <a:r>
              <a:rPr lang="en-US" dirty="0" err="1"/>
              <a:t>različitih</a:t>
            </a:r>
            <a:r>
              <a:rPr lang="en-US" dirty="0"/>
              <a:t> </a:t>
            </a:r>
            <a:r>
              <a:rPr lang="en-US" dirty="0" err="1"/>
              <a:t>signala</a:t>
            </a:r>
            <a:r>
              <a:rPr lang="en-US" dirty="0"/>
              <a:t> u </a:t>
            </a:r>
            <a:r>
              <a:rPr lang="en-US" dirty="0" err="1"/>
              <a:t>istom</a:t>
            </a:r>
            <a:r>
              <a:rPr lang="en-US" dirty="0"/>
              <a:t> </a:t>
            </a:r>
            <a:r>
              <a:rPr lang="en-US" dirty="0" err="1"/>
              <a:t>trenutku</a:t>
            </a:r>
            <a:endParaRPr lang="en-US" dirty="0">
              <a:cs typeface="Arial"/>
            </a:endParaRPr>
          </a:p>
          <a:p>
            <a:pPr lvl="4" indent="-207645" eaLnBrk="0" hangingPunct="0">
              <a:buFont typeface="Wingdings"/>
              <a:buChar char="-"/>
            </a:pPr>
            <a:r>
              <a:rPr lang="en-US" dirty="0" err="1"/>
              <a:t>Zavisnost</a:t>
            </a:r>
            <a:r>
              <a:rPr lang="en-US" dirty="0"/>
              <a:t> </a:t>
            </a:r>
            <a:r>
              <a:rPr lang="en-US" dirty="0" err="1"/>
              <a:t>vrednosti</a:t>
            </a:r>
            <a:r>
              <a:rPr lang="en-US" dirty="0"/>
              <a:t> </a:t>
            </a:r>
            <a:r>
              <a:rPr lang="en-US" dirty="0" err="1"/>
              <a:t>kroz</a:t>
            </a:r>
            <a:r>
              <a:rPr lang="en-US" dirty="0"/>
              <a:t> </a:t>
            </a:r>
            <a:r>
              <a:rPr lang="en-US" dirty="0" err="1"/>
              <a:t>vreme</a:t>
            </a:r>
            <a:endParaRPr lang="en-US" dirty="0">
              <a:cs typeface="Arial"/>
            </a:endParaRPr>
          </a:p>
          <a:p>
            <a:pPr lvl="1" indent="-188595"/>
            <a:r>
              <a:rPr lang="en-US" sz="1400" dirty="0"/>
              <a:t>HVL </a:t>
            </a:r>
            <a:r>
              <a:rPr lang="en-US" sz="1400" dirty="0" err="1"/>
              <a:t>jezici</a:t>
            </a:r>
            <a:r>
              <a:rPr lang="en-US" sz="1400" dirty="0"/>
              <a:t> nude </a:t>
            </a:r>
            <a:r>
              <a:rPr lang="en-US" sz="1400" dirty="0" err="1"/>
              <a:t>ugrađene</a:t>
            </a:r>
            <a:r>
              <a:rPr lang="en-US" sz="1400" dirty="0"/>
              <a:t> </a:t>
            </a:r>
            <a:r>
              <a:rPr lang="en-US" sz="1400" dirty="0" err="1"/>
              <a:t>funkcije</a:t>
            </a:r>
            <a:r>
              <a:rPr lang="en-US" sz="1400" dirty="0"/>
              <a:t> za </a:t>
            </a:r>
            <a:r>
              <a:rPr lang="en-US" sz="1400" dirty="0" err="1"/>
              <a:t>definisanje</a:t>
            </a:r>
            <a:r>
              <a:rPr lang="en-US" sz="1400" dirty="0"/>
              <a:t> </a:t>
            </a:r>
            <a:r>
              <a:rPr lang="en-US" sz="1400" dirty="0" err="1"/>
              <a:t>ovih</a:t>
            </a:r>
            <a:r>
              <a:rPr lang="en-US" sz="1400" dirty="0"/>
              <a:t> </a:t>
            </a:r>
            <a:r>
              <a:rPr lang="en-US" sz="1400" dirty="0" err="1"/>
              <a:t>ograničenja</a:t>
            </a:r>
            <a:r>
              <a:rPr lang="en-US" sz="1400" dirty="0"/>
              <a:t>, </a:t>
            </a:r>
            <a:r>
              <a:rPr lang="en-US" sz="1400" dirty="0" err="1"/>
              <a:t>čime</a:t>
            </a:r>
            <a:r>
              <a:rPr lang="en-US" sz="1400" dirty="0"/>
              <a:t> se </a:t>
            </a:r>
            <a:r>
              <a:rPr lang="en-US" sz="1400" dirty="0" err="1"/>
              <a:t>značajno</a:t>
            </a:r>
            <a:r>
              <a:rPr lang="en-US" sz="1400" dirty="0"/>
              <a:t> </a:t>
            </a:r>
            <a:r>
              <a:rPr lang="en-US" sz="1400" dirty="0" err="1"/>
              <a:t>povećava</a:t>
            </a:r>
            <a:r>
              <a:rPr lang="en-US" sz="1400" dirty="0"/>
              <a:t> </a:t>
            </a:r>
            <a:r>
              <a:rPr lang="en-US" sz="1400" dirty="0" err="1"/>
              <a:t>produktivnost</a:t>
            </a:r>
            <a:r>
              <a:rPr lang="en-US" sz="1400" dirty="0"/>
              <a:t> </a:t>
            </a:r>
            <a:r>
              <a:rPr lang="en-US" sz="1400" dirty="0" err="1"/>
              <a:t>pri</a:t>
            </a:r>
            <a:r>
              <a:rPr lang="en-US" sz="1400" dirty="0"/>
              <a:t> </a:t>
            </a:r>
            <a:r>
              <a:rPr lang="en-US" sz="1400" dirty="0" err="1"/>
              <a:t>pisanju</a:t>
            </a:r>
            <a:r>
              <a:rPr lang="en-US" sz="1400" dirty="0"/>
              <a:t> </a:t>
            </a:r>
            <a:r>
              <a:rPr lang="en-US" sz="1400" dirty="0" err="1"/>
              <a:t>koda</a:t>
            </a:r>
            <a:r>
              <a:rPr lang="en-US" sz="1400" dirty="0"/>
              <a:t> za </a:t>
            </a:r>
            <a:r>
              <a:rPr lang="en-US" sz="1400" dirty="0" err="1"/>
              <a:t>drajvere</a:t>
            </a:r>
            <a:r>
              <a:rPr lang="en-US" sz="1400" dirty="0"/>
              <a:t>.</a:t>
            </a:r>
            <a:endParaRPr lang="en-US" sz="1400" dirty="0">
              <a:cs typeface="Arial"/>
            </a:endParaRPr>
          </a:p>
          <a:p>
            <a:r>
              <a:rPr lang="en-US" sz="1600" b="1" dirty="0" err="1">
                <a:cs typeface="Arial"/>
              </a:rPr>
              <a:t>Prikupljanje</a:t>
            </a:r>
            <a:r>
              <a:rPr lang="en-US" sz="1600" b="1" dirty="0">
                <a:cs typeface="Arial"/>
              </a:rPr>
              <a:t> </a:t>
            </a:r>
            <a:r>
              <a:rPr lang="en-US" sz="1600" b="1" dirty="0" err="1"/>
              <a:t>pokrivenosti</a:t>
            </a:r>
            <a:r>
              <a:rPr lang="en-US" sz="1600" dirty="0"/>
              <a:t> (</a:t>
            </a:r>
            <a:r>
              <a:rPr lang="en-US" sz="1600" i="1" dirty="0"/>
              <a:t>Coverage Collection</a:t>
            </a:r>
            <a:r>
              <a:rPr lang="en-US" sz="1600" dirty="0"/>
              <a:t>)</a:t>
            </a:r>
            <a:br>
              <a:rPr lang="en-US" sz="1600" dirty="0"/>
            </a:br>
            <a:r>
              <a:rPr lang="en-US" sz="1600" dirty="0"/>
              <a:t>Jedan od </a:t>
            </a:r>
            <a:r>
              <a:rPr lang="en-US" sz="1600" dirty="0" err="1"/>
              <a:t>najvažnijih</a:t>
            </a:r>
            <a:r>
              <a:rPr lang="en-US" sz="1600" dirty="0"/>
              <a:t> </a:t>
            </a:r>
            <a:r>
              <a:rPr lang="en-US" sz="1600" dirty="0" err="1"/>
              <a:t>indikatora</a:t>
            </a:r>
            <a:r>
              <a:rPr lang="en-US" sz="1600" dirty="0"/>
              <a:t> </a:t>
            </a:r>
            <a:r>
              <a:rPr lang="en-US" sz="1600" dirty="0" err="1"/>
              <a:t>uspešnosti</a:t>
            </a:r>
            <a:r>
              <a:rPr lang="en-US" sz="1600" dirty="0"/>
              <a:t> </a:t>
            </a:r>
            <a:r>
              <a:rPr lang="en-US" sz="1600" dirty="0" err="1"/>
              <a:t>verifikacionog</a:t>
            </a:r>
            <a:r>
              <a:rPr lang="en-US" sz="1600" dirty="0"/>
              <a:t> </a:t>
            </a:r>
            <a:r>
              <a:rPr lang="en-US" sz="1600" dirty="0" err="1"/>
              <a:t>ciklusa</a:t>
            </a:r>
            <a:r>
              <a:rPr lang="en-US" sz="1600" dirty="0"/>
              <a:t> je </a:t>
            </a:r>
            <a:r>
              <a:rPr lang="en-US" sz="1600" dirty="0" err="1"/>
              <a:t>stepen</a:t>
            </a:r>
            <a:r>
              <a:rPr lang="en-US" sz="1600" dirty="0"/>
              <a:t> </a:t>
            </a:r>
            <a:r>
              <a:rPr lang="en-US" sz="1600" dirty="0" err="1"/>
              <a:t>pokrivenosti</a:t>
            </a:r>
            <a:r>
              <a:rPr lang="en-US" sz="1600" dirty="0"/>
              <a:t> </a:t>
            </a:r>
            <a:r>
              <a:rPr lang="en-US" sz="1600" dirty="0" err="1"/>
              <a:t>funkcionalnosti</a:t>
            </a:r>
            <a:r>
              <a:rPr lang="en-US" sz="1600" dirty="0"/>
              <a:t> </a:t>
            </a:r>
            <a:r>
              <a:rPr lang="en-US" sz="1600" dirty="0" err="1"/>
              <a:t>dizajna</a:t>
            </a:r>
            <a:r>
              <a:rPr lang="en-US" sz="1600" dirty="0"/>
              <a:t> </a:t>
            </a:r>
            <a:r>
              <a:rPr lang="en-US" sz="1600" dirty="0" err="1"/>
              <a:t>ostvaren</a:t>
            </a:r>
            <a:r>
              <a:rPr lang="en-US" sz="1600" dirty="0"/>
              <a:t> </a:t>
            </a:r>
            <a:r>
              <a:rPr lang="en-US" sz="1600" dirty="0" err="1"/>
              <a:t>tokom</a:t>
            </a:r>
            <a:r>
              <a:rPr lang="en-US" sz="1600" dirty="0"/>
              <a:t> rada </a:t>
            </a:r>
            <a:r>
              <a:rPr lang="en-US" sz="1600" dirty="0" err="1"/>
              <a:t>simulatora</a:t>
            </a:r>
            <a:r>
              <a:rPr lang="en-US" sz="1600" dirty="0"/>
              <a:t>. HVL </a:t>
            </a:r>
            <a:r>
              <a:rPr lang="en-US" sz="1600" dirty="0" err="1"/>
              <a:t>jezici</a:t>
            </a:r>
            <a:r>
              <a:rPr lang="en-US" sz="1600" dirty="0"/>
              <a:t> nude </a:t>
            </a:r>
            <a:r>
              <a:rPr lang="en-US" sz="1600" dirty="0" err="1"/>
              <a:t>ugrađene</a:t>
            </a:r>
            <a:r>
              <a:rPr lang="en-US" sz="1600" dirty="0"/>
              <a:t> </a:t>
            </a:r>
            <a:r>
              <a:rPr lang="en-US" sz="1600" dirty="0" err="1"/>
              <a:t>mehanizme</a:t>
            </a:r>
            <a:r>
              <a:rPr lang="en-US" sz="1600" dirty="0"/>
              <a:t> za </a:t>
            </a:r>
            <a:r>
              <a:rPr lang="en-US" sz="1600" dirty="0" err="1"/>
              <a:t>definisanje</a:t>
            </a:r>
            <a:r>
              <a:rPr lang="en-US" sz="1600" dirty="0"/>
              <a:t> </a:t>
            </a:r>
            <a:r>
              <a:rPr lang="en-US" sz="1600" dirty="0" err="1"/>
              <a:t>informacija</a:t>
            </a:r>
            <a:r>
              <a:rPr lang="en-US" sz="1600" dirty="0"/>
              <a:t> o </a:t>
            </a:r>
            <a:r>
              <a:rPr lang="en-US" sz="1600" dirty="0" err="1"/>
              <a:t>pokrivenosti</a:t>
            </a:r>
            <a:r>
              <a:rPr lang="en-US" sz="1600" dirty="0"/>
              <a:t> </a:t>
            </a:r>
            <a:r>
              <a:rPr lang="en-US" sz="1600" dirty="0" err="1"/>
              <a:t>koje</a:t>
            </a:r>
            <a:r>
              <a:rPr lang="en-US" sz="1600" dirty="0"/>
              <a:t> </a:t>
            </a:r>
            <a:r>
              <a:rPr lang="en-US" sz="1600" dirty="0" err="1"/>
              <a:t>treba</a:t>
            </a:r>
            <a:r>
              <a:rPr lang="en-US" sz="1600" dirty="0"/>
              <a:t> </a:t>
            </a:r>
            <a:r>
              <a:rPr lang="en-US" sz="1600" dirty="0" err="1"/>
              <a:t>prikupljati</a:t>
            </a:r>
            <a:r>
              <a:rPr lang="en-US" sz="1600" dirty="0"/>
              <a:t> </a:t>
            </a:r>
            <a:r>
              <a:rPr lang="en-US" sz="1600" dirty="0" err="1"/>
              <a:t>tokom</a:t>
            </a:r>
            <a:r>
              <a:rPr lang="en-US" sz="1600" dirty="0"/>
              <a:t> </a:t>
            </a:r>
            <a:r>
              <a:rPr lang="en-US" sz="1600" dirty="0" err="1"/>
              <a:t>vremena</a:t>
            </a:r>
            <a:r>
              <a:rPr lang="en-US" sz="1600" dirty="0"/>
              <a:t>. Ovi </a:t>
            </a:r>
            <a:r>
              <a:rPr lang="en-US" sz="1600" dirty="0" err="1"/>
              <a:t>podaci</a:t>
            </a:r>
            <a:r>
              <a:rPr lang="en-US" sz="1600" dirty="0"/>
              <a:t> </a:t>
            </a:r>
            <a:r>
              <a:rPr lang="en-US" sz="1600" dirty="0" err="1"/>
              <a:t>pružaju</a:t>
            </a:r>
            <a:r>
              <a:rPr lang="en-US" sz="1600" dirty="0"/>
              <a:t> </a:t>
            </a:r>
            <a:r>
              <a:rPr lang="en-US" sz="1600" dirty="0" err="1"/>
              <a:t>verifikacionom</a:t>
            </a:r>
            <a:r>
              <a:rPr lang="en-US" sz="1600" dirty="0"/>
              <a:t> </a:t>
            </a:r>
            <a:r>
              <a:rPr lang="en-US" sz="1600" dirty="0" err="1"/>
              <a:t>timu</a:t>
            </a:r>
            <a:r>
              <a:rPr lang="en-US" sz="1600" dirty="0"/>
              <a:t> </a:t>
            </a:r>
            <a:r>
              <a:rPr lang="en-US" sz="1600" dirty="0" err="1"/>
              <a:t>uvid</a:t>
            </a:r>
            <a:r>
              <a:rPr lang="en-US" sz="1600" dirty="0"/>
              <a:t> u to koji </a:t>
            </a:r>
            <a:r>
              <a:rPr lang="en-US" sz="1600" dirty="0" err="1"/>
              <a:t>su</a:t>
            </a:r>
            <a:r>
              <a:rPr lang="en-US" sz="1600" dirty="0"/>
              <a:t> </a:t>
            </a:r>
            <a:r>
              <a:rPr lang="en-US" sz="1600" dirty="0" err="1"/>
              <a:t>ciljevi</a:t>
            </a:r>
            <a:r>
              <a:rPr lang="en-US" sz="1600" dirty="0"/>
              <a:t> </a:t>
            </a:r>
            <a:r>
              <a:rPr lang="en-US" sz="1600" dirty="0" err="1"/>
              <a:t>testnog</a:t>
            </a:r>
            <a:r>
              <a:rPr lang="en-US" sz="1600" dirty="0"/>
              <a:t> </a:t>
            </a:r>
            <a:r>
              <a:rPr lang="en-US" sz="1600" dirty="0" err="1"/>
              <a:t>okruženja</a:t>
            </a:r>
            <a:r>
              <a:rPr lang="en-US" sz="1600" dirty="0"/>
              <a:t> </a:t>
            </a:r>
            <a:r>
              <a:rPr lang="en-US" sz="1600" dirty="0" err="1"/>
              <a:t>ostvareni</a:t>
            </a:r>
            <a:r>
              <a:rPr lang="en-US" sz="1600" dirty="0"/>
              <a:t> </a:t>
            </a:r>
            <a:r>
              <a:rPr lang="en-US" sz="1600" dirty="0" err="1"/>
              <a:t>tokom</a:t>
            </a:r>
            <a:r>
              <a:rPr lang="en-US" sz="1600" dirty="0"/>
              <a:t> rada </a:t>
            </a:r>
            <a:r>
              <a:rPr lang="en-US" sz="1600" dirty="0" err="1"/>
              <a:t>simulatora</a:t>
            </a:r>
            <a:r>
              <a:rPr lang="en-US" sz="1600" dirty="0"/>
              <a:t>.</a:t>
            </a:r>
            <a:endParaRPr lang="en-US" sz="1600" dirty="0">
              <a:cs typeface="Arial"/>
            </a:endParaRPr>
          </a:p>
          <a:p>
            <a:endParaRPr lang="en-US" altLang="en-US" sz="1600">
              <a:cs typeface="Arial"/>
            </a:endParaRPr>
          </a:p>
        </p:txBody>
      </p:sp>
    </p:spTree>
  </p:cSld>
  <p:clrMapOvr>
    <a:masterClrMapping/>
  </p:clrMapOvr>
  <p:transition spd="med">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a:extLst>
              <a:ext uri="{FF2B5EF4-FFF2-40B4-BE49-F238E27FC236}">
                <a16:creationId xmlns:a16="http://schemas.microsoft.com/office/drawing/2014/main" id="{1989DB6F-E5B7-43C8-CA67-6C28500703CC}"/>
              </a:ext>
            </a:extLst>
          </p:cNvPr>
          <p:cNvSpPr>
            <a:spLocks noGrp="1" noChangeArrowheads="1"/>
          </p:cNvSpPr>
          <p:nvPr>
            <p:ph type="ctrTitle"/>
          </p:nvPr>
        </p:nvSpPr>
        <p:spPr/>
        <p:txBody>
          <a:bodyPr/>
          <a:lstStyle/>
          <a:p>
            <a:r>
              <a:rPr lang="en-US" err="1"/>
              <a:t>Kreiranje</a:t>
            </a:r>
            <a:r>
              <a:rPr lang="en-US"/>
              <a:t> </a:t>
            </a:r>
            <a:r>
              <a:rPr lang="en-US" err="1"/>
              <a:t>testnih</a:t>
            </a:r>
            <a:r>
              <a:rPr lang="en-US"/>
              <a:t> </a:t>
            </a:r>
            <a:r>
              <a:rPr lang="en-US" err="1"/>
              <a:t>okruženja</a:t>
            </a:r>
            <a:endParaRPr lang="en-US" err="1">
              <a:cs typeface="Arial"/>
            </a:endParaRPr>
          </a:p>
        </p:txBody>
      </p:sp>
      <p:sp>
        <p:nvSpPr>
          <p:cNvPr id="46083" name="Rectangle 5">
            <a:extLst>
              <a:ext uri="{FF2B5EF4-FFF2-40B4-BE49-F238E27FC236}">
                <a16:creationId xmlns:a16="http://schemas.microsoft.com/office/drawing/2014/main" id="{E11E1D5A-AB6D-615A-9E77-7E4F6D5C2BFA}"/>
              </a:ext>
            </a:extLst>
          </p:cNvPr>
          <p:cNvSpPr>
            <a:spLocks noGrp="1" noChangeArrowheads="1"/>
          </p:cNvSpPr>
          <p:nvPr>
            <p:ph type="subTitle" idx="1"/>
          </p:nvPr>
        </p:nvSpPr>
        <p:spPr/>
        <p:txBody>
          <a:bodyPr/>
          <a:lstStyle/>
          <a:p>
            <a:r>
              <a:rPr lang="en-US" altLang="en-US" err="1"/>
              <a:t>Ostali</a:t>
            </a:r>
            <a:r>
              <a:rPr lang="en-US" altLang="en-US"/>
              <a:t> </a:t>
            </a:r>
            <a:r>
              <a:rPr lang="en-US" altLang="en-US" err="1"/>
              <a:t>alati</a:t>
            </a:r>
            <a:r>
              <a:rPr lang="en-US" altLang="en-US"/>
              <a:t> za </a:t>
            </a:r>
            <a:r>
              <a:rPr lang="en-US" altLang="en-US" err="1"/>
              <a:t>testno</a:t>
            </a:r>
            <a:r>
              <a:rPr lang="en-US" altLang="en-US"/>
              <a:t> </a:t>
            </a:r>
            <a:r>
              <a:rPr lang="en-US" altLang="en-US" err="1"/>
              <a:t>okruženje</a:t>
            </a:r>
            <a:endParaRPr lang="en-US" altLang="en-US" err="1">
              <a:cs typeface="Arial"/>
            </a:endParaRPr>
          </a:p>
        </p:txBody>
      </p:sp>
    </p:spTree>
  </p:cSld>
  <p:clrMapOvr>
    <a:masterClrMapping/>
  </p:clrMapOvr>
  <p:transition spd="med">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3">
            <a:extLst>
              <a:ext uri="{FF2B5EF4-FFF2-40B4-BE49-F238E27FC236}">
                <a16:creationId xmlns:a16="http://schemas.microsoft.com/office/drawing/2014/main" id="{738C9988-5DE5-6A66-9F1F-0AEDFB343B19}"/>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0282C4-3162-44F6-93BE-FF99FE799B95}" type="slidenum">
              <a:rPr lang="de-DE" altLang="en-US">
                <a:solidFill>
                  <a:schemeClr val="bg1"/>
                </a:solidFill>
              </a:rPr>
              <a:pPr/>
              <a:t>49</a:t>
            </a:fld>
            <a:endParaRPr lang="de-DE" altLang="en-US">
              <a:solidFill>
                <a:schemeClr val="bg1"/>
              </a:solidFill>
            </a:endParaRPr>
          </a:p>
        </p:txBody>
      </p:sp>
      <p:sp>
        <p:nvSpPr>
          <p:cNvPr id="47107" name="Rectangle 2">
            <a:extLst>
              <a:ext uri="{FF2B5EF4-FFF2-40B4-BE49-F238E27FC236}">
                <a16:creationId xmlns:a16="http://schemas.microsoft.com/office/drawing/2014/main" id="{188821EF-E7DD-7B88-10F6-DFB207EB1C26}"/>
              </a:ext>
            </a:extLst>
          </p:cNvPr>
          <p:cNvSpPr>
            <a:spLocks noGrp="1" noChangeArrowheads="1"/>
          </p:cNvSpPr>
          <p:nvPr>
            <p:ph type="title"/>
          </p:nvPr>
        </p:nvSpPr>
        <p:spPr/>
        <p:txBody>
          <a:bodyPr/>
          <a:lstStyle/>
          <a:p>
            <a:pPr eaLnBrk="1" hangingPunct="1"/>
            <a:r>
              <a:rPr lang="en-US" altLang="en-US" err="1"/>
              <a:t>Skript</a:t>
            </a:r>
            <a:r>
              <a:rPr lang="en-US" altLang="en-US"/>
              <a:t> </a:t>
            </a:r>
            <a:r>
              <a:rPr lang="en-US" altLang="en-US" err="1"/>
              <a:t>jezici</a:t>
            </a:r>
            <a:endParaRPr lang="en-US" altLang="en-US" err="1">
              <a:cs typeface="Arial"/>
            </a:endParaRPr>
          </a:p>
        </p:txBody>
      </p:sp>
      <p:sp>
        <p:nvSpPr>
          <p:cNvPr id="47108" name="Rectangle 3">
            <a:extLst>
              <a:ext uri="{FF2B5EF4-FFF2-40B4-BE49-F238E27FC236}">
                <a16:creationId xmlns:a16="http://schemas.microsoft.com/office/drawing/2014/main" id="{FD0E9EC4-98FB-EA9E-11CF-C7F3A217918C}"/>
              </a:ext>
            </a:extLst>
          </p:cNvPr>
          <p:cNvSpPr>
            <a:spLocks noGrp="1" noChangeArrowheads="1"/>
          </p:cNvSpPr>
          <p:nvPr>
            <p:ph type="body" idx="1"/>
          </p:nvPr>
        </p:nvSpPr>
        <p:spPr/>
        <p:txBody>
          <a:bodyPr/>
          <a:lstStyle/>
          <a:p>
            <a:r>
              <a:rPr lang="en-US" altLang="en-US" sz="1600"/>
              <a:t>Pre </a:t>
            </a:r>
            <a:r>
              <a:rPr lang="en-US" altLang="en-US" sz="1600" err="1"/>
              <a:t>nego</a:t>
            </a:r>
            <a:r>
              <a:rPr lang="en-US" altLang="en-US" sz="1600"/>
              <a:t> </a:t>
            </a:r>
            <a:r>
              <a:rPr lang="en-US" altLang="en-US" sz="1600" err="1"/>
              <a:t>što</a:t>
            </a:r>
            <a:r>
              <a:rPr lang="en-US" altLang="en-US" sz="1600"/>
              <a:t> </a:t>
            </a:r>
            <a:r>
              <a:rPr lang="en-US" altLang="en-US" sz="1600" err="1"/>
              <a:t>su</a:t>
            </a:r>
            <a:r>
              <a:rPr lang="en-US" altLang="en-US" sz="1600"/>
              <a:t> EDA </a:t>
            </a:r>
            <a:r>
              <a:rPr lang="en-US" altLang="en-US" sz="1600" err="1"/>
              <a:t>kompanije</a:t>
            </a:r>
            <a:r>
              <a:rPr lang="en-US" altLang="en-US" sz="1600"/>
              <a:t> </a:t>
            </a:r>
            <a:r>
              <a:rPr lang="en-US" altLang="en-US" sz="1600" err="1"/>
              <a:t>identifikovale</a:t>
            </a:r>
            <a:r>
              <a:rPr lang="en-US" altLang="en-US" sz="1600"/>
              <a:t> </a:t>
            </a:r>
            <a:r>
              <a:rPr lang="en-US" altLang="en-US" sz="1600" err="1"/>
              <a:t>verifikaciju</a:t>
            </a:r>
            <a:r>
              <a:rPr lang="en-US" altLang="en-US" sz="1600"/>
              <a:t> </a:t>
            </a:r>
            <a:r>
              <a:rPr lang="en-US" altLang="en-US" sz="1600" err="1"/>
              <a:t>kao</a:t>
            </a:r>
            <a:r>
              <a:rPr lang="en-US" altLang="en-US" sz="1600"/>
              <a:t> </a:t>
            </a:r>
            <a:r>
              <a:rPr lang="en-US" altLang="en-US" sz="1600" err="1"/>
              <a:t>glavno</a:t>
            </a:r>
            <a:r>
              <a:rPr lang="en-US" altLang="en-US" sz="1600"/>
              <a:t> </a:t>
            </a:r>
            <a:r>
              <a:rPr lang="en-US" altLang="en-US" sz="1600" err="1"/>
              <a:t>usko</a:t>
            </a:r>
            <a:r>
              <a:rPr lang="en-US" altLang="en-US" sz="1600"/>
              <a:t> </a:t>
            </a:r>
            <a:r>
              <a:rPr lang="en-US" altLang="en-US" sz="1600" err="1"/>
              <a:t>grlo</a:t>
            </a:r>
            <a:r>
              <a:rPr lang="en-US" altLang="en-US" sz="1600"/>
              <a:t> u </a:t>
            </a:r>
            <a:r>
              <a:rPr lang="en-US" altLang="en-US" sz="1600" err="1"/>
              <a:t>projektima</a:t>
            </a:r>
            <a:r>
              <a:rPr lang="en-US" altLang="en-US" sz="1600"/>
              <a:t> </a:t>
            </a:r>
            <a:r>
              <a:rPr lang="en-US" altLang="en-US" sz="1600" err="1"/>
              <a:t>hardvera</a:t>
            </a:r>
            <a:r>
              <a:rPr lang="en-US" altLang="en-US" sz="1600"/>
              <a:t> </a:t>
            </a:r>
            <a:r>
              <a:rPr lang="en-US" altLang="en-US" sz="1600" err="1"/>
              <a:t>i</a:t>
            </a:r>
            <a:r>
              <a:rPr lang="en-US" altLang="en-US" sz="1600"/>
              <a:t> </a:t>
            </a:r>
            <a:r>
              <a:rPr lang="en-US" altLang="en-US" sz="1600" err="1"/>
              <a:t>razvile</a:t>
            </a:r>
            <a:r>
              <a:rPr lang="en-US" altLang="en-US" sz="1600"/>
              <a:t> HVL </a:t>
            </a:r>
            <a:r>
              <a:rPr lang="en-US" altLang="en-US" sz="1600" err="1"/>
              <a:t>jezike</a:t>
            </a:r>
            <a:r>
              <a:rPr lang="en-US" altLang="en-US" sz="1600"/>
              <a:t>, </a:t>
            </a:r>
            <a:r>
              <a:rPr lang="en-US" altLang="en-US" sz="1600" err="1"/>
              <a:t>verifikacioni</a:t>
            </a:r>
            <a:r>
              <a:rPr lang="en-US" altLang="en-US" sz="1600"/>
              <a:t> </a:t>
            </a:r>
            <a:r>
              <a:rPr lang="en-US" altLang="en-US" sz="1600" err="1"/>
              <a:t>timovi</a:t>
            </a:r>
            <a:r>
              <a:rPr lang="en-US" altLang="en-US" sz="1600"/>
              <a:t> </a:t>
            </a:r>
            <a:r>
              <a:rPr lang="en-US" altLang="en-US" sz="1600" err="1"/>
              <a:t>su</a:t>
            </a:r>
            <a:r>
              <a:rPr lang="en-US" altLang="en-US" sz="1600"/>
              <a:t> </a:t>
            </a:r>
            <a:r>
              <a:rPr lang="en-US" altLang="en-US" sz="1600" err="1"/>
              <a:t>koristili</a:t>
            </a:r>
            <a:r>
              <a:rPr lang="en-US" altLang="en-US" sz="1600"/>
              <a:t> </a:t>
            </a:r>
            <a:r>
              <a:rPr lang="en-US" altLang="en-US" sz="1600" err="1"/>
              <a:t>skript</a:t>
            </a:r>
            <a:r>
              <a:rPr lang="en-US" altLang="en-US" sz="1600"/>
              <a:t> </a:t>
            </a:r>
            <a:r>
              <a:rPr lang="en-US" altLang="en-US" sz="1600" err="1"/>
              <a:t>jezike</a:t>
            </a:r>
            <a:r>
              <a:rPr lang="en-US" altLang="en-US" sz="1600"/>
              <a:t> za </a:t>
            </a:r>
            <a:r>
              <a:rPr lang="en-US" altLang="en-US" sz="1600" err="1"/>
              <a:t>razvoj</a:t>
            </a:r>
            <a:r>
              <a:rPr lang="en-US" altLang="en-US" sz="1600"/>
              <a:t> </a:t>
            </a:r>
            <a:r>
              <a:rPr lang="en-US" altLang="en-US" sz="1600" err="1"/>
              <a:t>testnih</a:t>
            </a:r>
            <a:r>
              <a:rPr lang="en-US" altLang="en-US" sz="1600"/>
              <a:t> </a:t>
            </a:r>
            <a:r>
              <a:rPr lang="en-US" altLang="en-US" sz="1600" err="1"/>
              <a:t>okruženja</a:t>
            </a:r>
            <a:r>
              <a:rPr lang="en-US" altLang="en-US" sz="1600"/>
              <a:t> </a:t>
            </a:r>
            <a:r>
              <a:rPr lang="en-US" altLang="en-US" sz="1600" err="1"/>
              <a:t>i</a:t>
            </a:r>
            <a:r>
              <a:rPr lang="en-US" altLang="en-US" sz="1600"/>
              <a:t> </a:t>
            </a:r>
            <a:r>
              <a:rPr lang="en-US" altLang="en-US" sz="1600" err="1"/>
              <a:t>generisanje</a:t>
            </a:r>
            <a:r>
              <a:rPr lang="en-US" altLang="en-US" sz="1600"/>
              <a:t> </a:t>
            </a:r>
            <a:r>
              <a:rPr lang="en-US" altLang="en-US" sz="1600" err="1"/>
              <a:t>testova</a:t>
            </a:r>
            <a:endParaRPr lang="en-US" err="1"/>
          </a:p>
          <a:p>
            <a:r>
              <a:rPr lang="en-US" sz="1600"/>
              <a:t>U </a:t>
            </a:r>
            <a:r>
              <a:rPr lang="en-US" sz="1600" err="1"/>
              <a:t>domenu</a:t>
            </a:r>
            <a:r>
              <a:rPr lang="en-US" sz="1600"/>
              <a:t> </a:t>
            </a:r>
            <a:r>
              <a:rPr lang="en-US" sz="1600" err="1"/>
              <a:t>otvorenog</a:t>
            </a:r>
            <a:r>
              <a:rPr lang="en-US" sz="1600"/>
              <a:t> </a:t>
            </a:r>
            <a:r>
              <a:rPr lang="en-US" sz="1600" err="1"/>
              <a:t>koda</a:t>
            </a:r>
            <a:r>
              <a:rPr lang="en-US" sz="1600"/>
              <a:t> (</a:t>
            </a:r>
            <a:r>
              <a:rPr lang="en-US" sz="1600" i="1"/>
              <a:t>open source</a:t>
            </a:r>
            <a:r>
              <a:rPr lang="en-US" sz="1600"/>
              <a:t>), </a:t>
            </a:r>
            <a:r>
              <a:rPr lang="en-US" sz="1600" err="1"/>
              <a:t>postoji</a:t>
            </a:r>
            <a:r>
              <a:rPr lang="en-US" sz="1600"/>
              <a:t> </a:t>
            </a:r>
            <a:r>
              <a:rPr lang="en-US" sz="1600" err="1"/>
              <a:t>niz</a:t>
            </a:r>
            <a:r>
              <a:rPr lang="en-US" sz="1600"/>
              <a:t> </a:t>
            </a:r>
            <a:r>
              <a:rPr lang="en-US" sz="1600" err="1"/>
              <a:t>skript</a:t>
            </a:r>
            <a:r>
              <a:rPr lang="en-US" sz="1600"/>
              <a:t> </a:t>
            </a:r>
            <a:r>
              <a:rPr lang="en-US" sz="1600" err="1"/>
              <a:t>jezika</a:t>
            </a:r>
            <a:r>
              <a:rPr lang="en-US" sz="1600"/>
              <a:t> koji </a:t>
            </a:r>
            <a:r>
              <a:rPr lang="en-US" sz="1600" err="1"/>
              <a:t>podržavaju</a:t>
            </a:r>
            <a:r>
              <a:rPr lang="en-US" sz="1600"/>
              <a:t> </a:t>
            </a:r>
            <a:r>
              <a:rPr lang="en-US" sz="1600" err="1"/>
              <a:t>brz</a:t>
            </a:r>
            <a:r>
              <a:rPr lang="en-US" sz="1600"/>
              <a:t> </a:t>
            </a:r>
            <a:r>
              <a:rPr lang="en-US" sz="1600" err="1"/>
              <a:t>razvoj</a:t>
            </a:r>
            <a:r>
              <a:rPr lang="en-US" sz="1600"/>
              <a:t> </a:t>
            </a:r>
            <a:r>
              <a:rPr lang="en-US" sz="1600" err="1"/>
              <a:t>softvera</a:t>
            </a:r>
            <a:r>
              <a:rPr lang="en-US" sz="1600"/>
              <a:t>, </a:t>
            </a:r>
            <a:r>
              <a:rPr lang="en-US" sz="1600" err="1"/>
              <a:t>kao</a:t>
            </a:r>
            <a:r>
              <a:rPr lang="en-US" sz="1600"/>
              <a:t> </a:t>
            </a:r>
            <a:r>
              <a:rPr lang="en-US" sz="1600" err="1"/>
              <a:t>što</a:t>
            </a:r>
            <a:r>
              <a:rPr lang="en-US" sz="1600"/>
              <a:t> </a:t>
            </a:r>
            <a:r>
              <a:rPr lang="en-US" sz="1600" err="1"/>
              <a:t>su</a:t>
            </a:r>
            <a:r>
              <a:rPr lang="en-US" sz="1600"/>
              <a:t> Perl, TCL </a:t>
            </a:r>
            <a:r>
              <a:rPr lang="en-US" sz="1600" err="1"/>
              <a:t>i</a:t>
            </a:r>
            <a:r>
              <a:rPr lang="en-US" sz="1600"/>
              <a:t> Python</a:t>
            </a:r>
            <a:endParaRPr lang="en-US"/>
          </a:p>
          <a:p>
            <a:r>
              <a:rPr lang="en-US" sz="1600" err="1"/>
              <a:t>Prednosti</a:t>
            </a:r>
            <a:r>
              <a:rPr lang="en-US" sz="1600"/>
              <a:t> </a:t>
            </a:r>
            <a:r>
              <a:rPr lang="en-US" sz="1600" err="1"/>
              <a:t>skript</a:t>
            </a:r>
            <a:r>
              <a:rPr lang="en-US" sz="1600"/>
              <a:t> </a:t>
            </a:r>
            <a:r>
              <a:rPr lang="en-US" sz="1600" err="1"/>
              <a:t>jezika</a:t>
            </a:r>
            <a:r>
              <a:rPr lang="en-US" sz="1600"/>
              <a:t> </a:t>
            </a:r>
            <a:r>
              <a:rPr lang="en-US" sz="1600" err="1"/>
              <a:t>su</a:t>
            </a:r>
            <a:r>
              <a:rPr lang="en-US" sz="1600"/>
              <a:t> </a:t>
            </a:r>
            <a:r>
              <a:rPr lang="en-US" sz="1600" err="1"/>
              <a:t>obično</a:t>
            </a:r>
            <a:r>
              <a:rPr lang="en-US" sz="1600"/>
              <a:t>:</a:t>
            </a:r>
            <a:endParaRPr lang="en-US"/>
          </a:p>
          <a:p>
            <a:pPr lvl="1" indent="-188595"/>
            <a:r>
              <a:rPr lang="en-US" sz="1400" err="1"/>
              <a:t>Interpretirano</a:t>
            </a:r>
            <a:r>
              <a:rPr lang="en-US" sz="1400"/>
              <a:t> </a:t>
            </a:r>
            <a:r>
              <a:rPr lang="en-US" sz="1400" err="1"/>
              <a:t>izvršavanje</a:t>
            </a:r>
            <a:r>
              <a:rPr lang="en-US" sz="1400"/>
              <a:t>: ne </a:t>
            </a:r>
            <a:r>
              <a:rPr lang="en-US" sz="1400" err="1"/>
              <a:t>postoji</a:t>
            </a:r>
            <a:r>
              <a:rPr lang="en-US" sz="1400"/>
              <a:t> </a:t>
            </a:r>
            <a:r>
              <a:rPr lang="en-US" sz="1400" err="1"/>
              <a:t>ciklus</a:t>
            </a:r>
            <a:r>
              <a:rPr lang="en-US" sz="1400"/>
              <a:t> </a:t>
            </a:r>
            <a:r>
              <a:rPr lang="en-US" sz="1400" err="1"/>
              <a:t>kompajliranja</a:t>
            </a:r>
            <a:r>
              <a:rPr lang="en-US" sz="1400"/>
              <a:t> </a:t>
            </a:r>
            <a:r>
              <a:rPr lang="en-US" sz="1400" err="1"/>
              <a:t>i</a:t>
            </a:r>
            <a:r>
              <a:rPr lang="en-US" sz="1400"/>
              <a:t> </a:t>
            </a:r>
            <a:r>
              <a:rPr lang="en-US" sz="1400" err="1"/>
              <a:t>povezivanja</a:t>
            </a:r>
            <a:r>
              <a:rPr lang="en-US" sz="1400"/>
              <a:t> (</a:t>
            </a:r>
            <a:r>
              <a:rPr lang="en-US" sz="1400" i="1"/>
              <a:t>link</a:t>
            </a:r>
            <a:r>
              <a:rPr lang="en-US" sz="1400"/>
              <a:t>)</a:t>
            </a:r>
            <a:endParaRPr lang="en-US" sz="1400">
              <a:cs typeface="Arial"/>
            </a:endParaRPr>
          </a:p>
          <a:p>
            <a:pPr lvl="1" indent="-188595"/>
            <a:r>
              <a:rPr lang="en-US" sz="1400" err="1"/>
              <a:t>Slabo</a:t>
            </a:r>
            <a:r>
              <a:rPr lang="en-US" sz="1400"/>
              <a:t> </a:t>
            </a:r>
            <a:r>
              <a:rPr lang="en-US" sz="1400" err="1"/>
              <a:t>tipizirani</a:t>
            </a:r>
            <a:r>
              <a:rPr lang="en-US" sz="1400"/>
              <a:t> </a:t>
            </a:r>
            <a:r>
              <a:rPr lang="en-US" sz="1400" err="1"/>
              <a:t>sistemi</a:t>
            </a:r>
            <a:r>
              <a:rPr lang="en-US" sz="1400"/>
              <a:t>: </a:t>
            </a:r>
            <a:r>
              <a:rPr lang="en-US" sz="1400" err="1"/>
              <a:t>nema</a:t>
            </a:r>
            <a:r>
              <a:rPr lang="en-US" sz="1400"/>
              <a:t> </a:t>
            </a:r>
            <a:r>
              <a:rPr lang="en-US" sz="1400" err="1"/>
              <a:t>potrebe</a:t>
            </a:r>
            <a:r>
              <a:rPr lang="en-US" sz="1400"/>
              <a:t> za </a:t>
            </a:r>
            <a:r>
              <a:rPr lang="en-US" sz="1400" err="1"/>
              <a:t>zamornim</a:t>
            </a:r>
            <a:r>
              <a:rPr lang="en-US" sz="1400"/>
              <a:t> </a:t>
            </a:r>
            <a:r>
              <a:rPr lang="en-US" sz="1400" err="1"/>
              <a:t>deklaracijama</a:t>
            </a:r>
            <a:r>
              <a:rPr lang="en-US" sz="1400"/>
              <a:t> </a:t>
            </a:r>
            <a:r>
              <a:rPr lang="en-US" sz="1400" err="1"/>
              <a:t>tipova</a:t>
            </a:r>
            <a:r>
              <a:rPr lang="en-US" sz="1400"/>
              <a:t> </a:t>
            </a:r>
            <a:r>
              <a:rPr lang="en-US" sz="1400" err="1"/>
              <a:t>podataka</a:t>
            </a:r>
            <a:r>
              <a:rPr lang="en-US" sz="1400"/>
              <a:t> za </a:t>
            </a:r>
            <a:r>
              <a:rPr lang="en-US" sz="1400" err="1"/>
              <a:t>varijable</a:t>
            </a:r>
            <a:endParaRPr lang="en-US" sz="1400">
              <a:cs typeface="Arial"/>
            </a:endParaRPr>
          </a:p>
          <a:p>
            <a:pPr lvl="1" indent="-188595"/>
            <a:r>
              <a:rPr lang="en-US" sz="1400" err="1"/>
              <a:t>Tipovi</a:t>
            </a:r>
            <a:r>
              <a:rPr lang="en-US" sz="1400"/>
              <a:t> </a:t>
            </a:r>
            <a:r>
              <a:rPr lang="en-US" sz="1400" err="1"/>
              <a:t>podataka</a:t>
            </a:r>
            <a:r>
              <a:rPr lang="en-US" sz="1400"/>
              <a:t> </a:t>
            </a:r>
            <a:r>
              <a:rPr lang="en-US" sz="1400" err="1"/>
              <a:t>visokog</a:t>
            </a:r>
            <a:r>
              <a:rPr lang="en-US" sz="1400"/>
              <a:t> </a:t>
            </a:r>
            <a:r>
              <a:rPr lang="en-US" sz="1400" err="1"/>
              <a:t>nivoa</a:t>
            </a:r>
            <a:r>
              <a:rPr lang="en-US" sz="1400"/>
              <a:t>: </a:t>
            </a:r>
            <a:r>
              <a:rPr lang="en-US" sz="1400" err="1"/>
              <a:t>liste</a:t>
            </a:r>
            <a:r>
              <a:rPr lang="en-US" sz="1400"/>
              <a:t>, </a:t>
            </a:r>
            <a:r>
              <a:rPr lang="en-US" sz="1400" err="1"/>
              <a:t>rečnici</a:t>
            </a:r>
            <a:r>
              <a:rPr lang="en-US" sz="1400"/>
              <a:t> (</a:t>
            </a:r>
            <a:r>
              <a:rPr lang="en-US" sz="1400" i="1"/>
              <a:t>dictionaries</a:t>
            </a:r>
            <a:r>
              <a:rPr lang="en-US" sz="1400"/>
              <a:t>), </a:t>
            </a:r>
            <a:r>
              <a:rPr lang="en-US" sz="1400" err="1"/>
              <a:t>heš-mape</a:t>
            </a:r>
            <a:endParaRPr lang="en-US" sz="1400">
              <a:cs typeface="Arial"/>
            </a:endParaRPr>
          </a:p>
          <a:p>
            <a:pPr lvl="1" indent="-188595"/>
            <a:r>
              <a:rPr lang="en-US" sz="1400" err="1"/>
              <a:t>Snažna</a:t>
            </a:r>
            <a:r>
              <a:rPr lang="en-US" sz="1400"/>
              <a:t> </a:t>
            </a:r>
            <a:r>
              <a:rPr lang="en-US" sz="1400" err="1"/>
              <a:t>podrška</a:t>
            </a:r>
            <a:r>
              <a:rPr lang="en-US" sz="1400"/>
              <a:t> za </a:t>
            </a:r>
            <a:r>
              <a:rPr lang="en-US" sz="1400" err="1"/>
              <a:t>obradu</a:t>
            </a:r>
            <a:r>
              <a:rPr lang="en-US" sz="1400"/>
              <a:t> </a:t>
            </a:r>
            <a:r>
              <a:rPr lang="en-US" sz="1400" err="1"/>
              <a:t>teksta</a:t>
            </a:r>
            <a:endParaRPr lang="en-US" sz="1400">
              <a:cs typeface="Arial"/>
            </a:endParaRPr>
          </a:p>
          <a:p>
            <a:pPr lvl="1" indent="-188595"/>
            <a:r>
              <a:rPr lang="en-US" sz="1400" err="1"/>
              <a:t>Jednostavan</a:t>
            </a:r>
            <a:r>
              <a:rPr lang="en-US" sz="1400"/>
              <a:t> </a:t>
            </a:r>
            <a:r>
              <a:rPr lang="en-US" sz="1400" err="1"/>
              <a:t>pristup</a:t>
            </a:r>
            <a:r>
              <a:rPr lang="en-US" sz="1400"/>
              <a:t> </a:t>
            </a:r>
            <a:r>
              <a:rPr lang="en-US" sz="1400" err="1"/>
              <a:t>servisima</a:t>
            </a:r>
            <a:r>
              <a:rPr lang="en-US" sz="1400"/>
              <a:t> </a:t>
            </a:r>
            <a:r>
              <a:rPr lang="en-US" sz="1400" err="1"/>
              <a:t>operativnog</a:t>
            </a:r>
            <a:r>
              <a:rPr lang="en-US" sz="1400"/>
              <a:t> </a:t>
            </a:r>
            <a:r>
              <a:rPr lang="en-US" sz="1400" err="1"/>
              <a:t>sistema</a:t>
            </a:r>
            <a:r>
              <a:rPr lang="en-US" sz="1400"/>
              <a:t>: </a:t>
            </a:r>
            <a:r>
              <a:rPr lang="en-US" sz="1400" err="1"/>
              <a:t>datotekama</a:t>
            </a:r>
            <a:r>
              <a:rPr lang="en-US" sz="1400"/>
              <a:t>, </a:t>
            </a:r>
            <a:r>
              <a:rPr lang="en-US" sz="1400" err="1"/>
              <a:t>direktorijumima</a:t>
            </a:r>
            <a:r>
              <a:rPr lang="en-US" sz="1400"/>
              <a:t> </a:t>
            </a:r>
            <a:r>
              <a:rPr lang="en-US" sz="1400" err="1"/>
              <a:t>i</a:t>
            </a:r>
            <a:r>
              <a:rPr lang="en-US" sz="1400"/>
              <a:t> </a:t>
            </a:r>
            <a:r>
              <a:rPr lang="en-US" sz="1400" err="1"/>
              <a:t>sistemima</a:t>
            </a:r>
            <a:r>
              <a:rPr lang="en-US" sz="1400"/>
              <a:t> za </a:t>
            </a:r>
            <a:r>
              <a:rPr lang="en-US" sz="1400" err="1"/>
              <a:t>upravljanje</a:t>
            </a:r>
            <a:r>
              <a:rPr lang="en-US" sz="1400"/>
              <a:t> </a:t>
            </a:r>
            <a:r>
              <a:rPr lang="en-US" sz="1400" err="1"/>
              <a:t>podacima</a:t>
            </a:r>
            <a:endParaRPr lang="en-US" sz="1400">
              <a:cs typeface="Arial"/>
            </a:endParaRPr>
          </a:p>
          <a:p>
            <a:r>
              <a:rPr lang="en-US" sz="1600" err="1"/>
              <a:t>Međutim</a:t>
            </a:r>
            <a:r>
              <a:rPr lang="en-US" sz="1600"/>
              <a:t>, </a:t>
            </a:r>
            <a:r>
              <a:rPr lang="en-US" sz="1600" err="1"/>
              <a:t>tipično</a:t>
            </a:r>
            <a:r>
              <a:rPr lang="en-US" sz="1600"/>
              <a:t> </a:t>
            </a:r>
            <a:r>
              <a:rPr lang="en-US" sz="1600" err="1"/>
              <a:t>postoji</a:t>
            </a:r>
            <a:r>
              <a:rPr lang="en-US" sz="1600"/>
              <a:t> </a:t>
            </a:r>
            <a:r>
              <a:rPr lang="en-US" sz="1600" err="1"/>
              <a:t>jaz</a:t>
            </a:r>
            <a:r>
              <a:rPr lang="en-US" sz="1600"/>
              <a:t> u </a:t>
            </a:r>
            <a:r>
              <a:rPr lang="en-US" sz="1600" err="1"/>
              <a:t>performansama</a:t>
            </a:r>
            <a:r>
              <a:rPr lang="en-US" sz="1600"/>
              <a:t> od 5 do 10 puta </a:t>
            </a:r>
            <a:r>
              <a:rPr lang="en-US" sz="1600" err="1"/>
              <a:t>između</a:t>
            </a:r>
            <a:r>
              <a:rPr lang="en-US" sz="1600"/>
              <a:t> </a:t>
            </a:r>
            <a:r>
              <a:rPr lang="en-US" sz="1600" err="1"/>
              <a:t>interpretiranih</a:t>
            </a:r>
            <a:r>
              <a:rPr lang="en-US" sz="1600"/>
              <a:t> </a:t>
            </a:r>
            <a:r>
              <a:rPr lang="en-US" sz="1600" err="1"/>
              <a:t>skript</a:t>
            </a:r>
            <a:r>
              <a:rPr lang="en-US" sz="1600"/>
              <a:t> </a:t>
            </a:r>
            <a:r>
              <a:rPr lang="en-US" sz="1600" err="1"/>
              <a:t>jezika</a:t>
            </a:r>
            <a:r>
              <a:rPr lang="en-US" sz="1600"/>
              <a:t> </a:t>
            </a:r>
            <a:r>
              <a:rPr lang="en-US" sz="1600" err="1"/>
              <a:t>i</a:t>
            </a:r>
            <a:r>
              <a:rPr lang="en-US" sz="1600"/>
              <a:t> </a:t>
            </a:r>
            <a:r>
              <a:rPr lang="en-US" sz="1600" err="1"/>
              <a:t>kompajliranih</a:t>
            </a:r>
            <a:r>
              <a:rPr lang="en-US" sz="1600"/>
              <a:t> </a:t>
            </a:r>
            <a:r>
              <a:rPr lang="en-US" sz="1600" err="1"/>
              <a:t>programskih</a:t>
            </a:r>
            <a:r>
              <a:rPr lang="en-US" sz="1600"/>
              <a:t> </a:t>
            </a:r>
            <a:r>
              <a:rPr lang="en-US" sz="1600" err="1"/>
              <a:t>jezika</a:t>
            </a:r>
            <a:r>
              <a:rPr lang="en-US" sz="1600"/>
              <a:t>. </a:t>
            </a:r>
            <a:r>
              <a:rPr lang="en-US" sz="1600" err="1"/>
              <a:t>Ovaj</a:t>
            </a:r>
            <a:r>
              <a:rPr lang="en-US" sz="1600"/>
              <a:t> </a:t>
            </a:r>
            <a:r>
              <a:rPr lang="en-US" sz="1600" err="1"/>
              <a:t>značajan</a:t>
            </a:r>
            <a:r>
              <a:rPr lang="en-US" sz="1600"/>
              <a:t> </a:t>
            </a:r>
            <a:r>
              <a:rPr lang="en-US" sz="1600" err="1"/>
              <a:t>nedostatak</a:t>
            </a:r>
            <a:r>
              <a:rPr lang="en-US" sz="1600"/>
              <a:t> </a:t>
            </a:r>
            <a:r>
              <a:rPr lang="en-US" sz="1600" err="1"/>
              <a:t>ozbiljno</a:t>
            </a:r>
            <a:r>
              <a:rPr lang="en-US" sz="1600"/>
              <a:t> je </a:t>
            </a:r>
            <a:r>
              <a:rPr lang="en-US" sz="1600" err="1"/>
              <a:t>ograničio</a:t>
            </a:r>
            <a:r>
              <a:rPr lang="en-US" sz="1600"/>
              <a:t> </a:t>
            </a:r>
            <a:r>
              <a:rPr lang="en-US" sz="1600" err="1"/>
              <a:t>uspeh</a:t>
            </a:r>
            <a:r>
              <a:rPr lang="en-US" sz="1600"/>
              <a:t> </a:t>
            </a:r>
            <a:r>
              <a:rPr lang="en-US" sz="1600" err="1"/>
              <a:t>skript</a:t>
            </a:r>
            <a:r>
              <a:rPr lang="en-US" sz="1600"/>
              <a:t> </a:t>
            </a:r>
            <a:r>
              <a:rPr lang="en-US" sz="1600" err="1"/>
              <a:t>jezika</a:t>
            </a:r>
            <a:r>
              <a:rPr lang="en-US" sz="1600"/>
              <a:t> </a:t>
            </a:r>
            <a:r>
              <a:rPr lang="en-US" sz="1600" err="1"/>
              <a:t>kao</a:t>
            </a:r>
            <a:r>
              <a:rPr lang="en-US" sz="1600"/>
              <a:t> </a:t>
            </a:r>
            <a:r>
              <a:rPr lang="en-US" sz="1600" err="1"/>
              <a:t>primarnih</a:t>
            </a:r>
            <a:r>
              <a:rPr lang="en-US" sz="1600"/>
              <a:t> alata za </a:t>
            </a:r>
            <a:r>
              <a:rPr lang="en-US" sz="1600" err="1"/>
              <a:t>razvoj</a:t>
            </a:r>
            <a:r>
              <a:rPr lang="en-US" sz="1600"/>
              <a:t> </a:t>
            </a:r>
            <a:r>
              <a:rPr lang="en-US" sz="1600" err="1"/>
              <a:t>testnih</a:t>
            </a:r>
            <a:r>
              <a:rPr lang="en-US" sz="1600"/>
              <a:t> </a:t>
            </a:r>
            <a:r>
              <a:rPr lang="en-US" sz="1600" err="1"/>
              <a:t>okruženja</a:t>
            </a:r>
            <a:endParaRPr lang="en-US" err="1"/>
          </a:p>
          <a:p>
            <a:endParaRPr lang="en-US" altLang="en-US" sz="1600">
              <a:cs typeface="Arial"/>
            </a:endParaRPr>
          </a:p>
        </p:txBody>
      </p:sp>
    </p:spTree>
  </p:cSld>
  <p:clrMapOvr>
    <a:masterClrMapping/>
  </p:clrMapOvr>
  <p:transition spd="med">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3">
            <a:extLst>
              <a:ext uri="{FF2B5EF4-FFF2-40B4-BE49-F238E27FC236}">
                <a16:creationId xmlns:a16="http://schemas.microsoft.com/office/drawing/2014/main" id="{2A92F7F4-10D6-FC86-55B7-466DA61C89D5}"/>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5807A5-117C-4855-B918-76E197F9711C}" type="slidenum">
              <a:rPr lang="de-DE" altLang="en-US">
                <a:solidFill>
                  <a:schemeClr val="bg1"/>
                </a:solidFill>
              </a:rPr>
              <a:pPr/>
              <a:t>50</a:t>
            </a:fld>
            <a:endParaRPr lang="de-DE" altLang="en-US">
              <a:solidFill>
                <a:schemeClr val="bg1"/>
              </a:solidFill>
            </a:endParaRPr>
          </a:p>
        </p:txBody>
      </p:sp>
      <p:sp>
        <p:nvSpPr>
          <p:cNvPr id="48131" name="Rectangle 2">
            <a:extLst>
              <a:ext uri="{FF2B5EF4-FFF2-40B4-BE49-F238E27FC236}">
                <a16:creationId xmlns:a16="http://schemas.microsoft.com/office/drawing/2014/main" id="{519569F0-E7CB-D555-6D3E-E17378223FDF}"/>
              </a:ext>
            </a:extLst>
          </p:cNvPr>
          <p:cNvSpPr>
            <a:spLocks noGrp="1" noChangeArrowheads="1"/>
          </p:cNvSpPr>
          <p:nvPr>
            <p:ph type="title"/>
          </p:nvPr>
        </p:nvSpPr>
        <p:spPr/>
        <p:txBody>
          <a:bodyPr/>
          <a:lstStyle/>
          <a:p>
            <a:pPr eaLnBrk="1" hangingPunct="1"/>
            <a:r>
              <a:rPr lang="en-US" altLang="en-US" err="1"/>
              <a:t>Editori</a:t>
            </a:r>
            <a:r>
              <a:rPr lang="en-US" altLang="en-US"/>
              <a:t> </a:t>
            </a:r>
            <a:r>
              <a:rPr lang="en-US" altLang="en-US" err="1"/>
              <a:t>talasnih</a:t>
            </a:r>
            <a:r>
              <a:rPr lang="en-US" altLang="en-US"/>
              <a:t> </a:t>
            </a:r>
            <a:r>
              <a:rPr lang="en-US" altLang="en-US" err="1"/>
              <a:t>oblika</a:t>
            </a:r>
            <a:endParaRPr lang="en-US" altLang="en-US" err="1">
              <a:cs typeface="Arial"/>
            </a:endParaRPr>
          </a:p>
        </p:txBody>
      </p:sp>
      <p:sp>
        <p:nvSpPr>
          <p:cNvPr id="48132" name="Rectangle 3">
            <a:extLst>
              <a:ext uri="{FF2B5EF4-FFF2-40B4-BE49-F238E27FC236}">
                <a16:creationId xmlns:a16="http://schemas.microsoft.com/office/drawing/2014/main" id="{F978E87C-4AD1-7541-CA99-BF26FA226D5B}"/>
              </a:ext>
            </a:extLst>
          </p:cNvPr>
          <p:cNvSpPr>
            <a:spLocks noGrp="1" noChangeArrowheads="1"/>
          </p:cNvSpPr>
          <p:nvPr>
            <p:ph type="body" idx="1"/>
          </p:nvPr>
        </p:nvSpPr>
        <p:spPr/>
        <p:txBody>
          <a:bodyPr/>
          <a:lstStyle/>
          <a:p>
            <a:r>
              <a:rPr lang="en-US" altLang="en-US" sz="1600" err="1"/>
              <a:t>Postojali</a:t>
            </a:r>
            <a:r>
              <a:rPr lang="en-US" altLang="en-US" sz="1600"/>
              <a:t> </a:t>
            </a:r>
            <a:r>
              <a:rPr lang="en-US" altLang="en-US" sz="1600" err="1"/>
              <a:t>su</a:t>
            </a:r>
            <a:r>
              <a:rPr lang="en-US" altLang="en-US" sz="1600"/>
              <a:t> </a:t>
            </a:r>
            <a:r>
              <a:rPr lang="en-US" altLang="en-US" sz="1600" err="1"/>
              <a:t>brojni</a:t>
            </a:r>
            <a:r>
              <a:rPr lang="en-US" altLang="en-US" sz="1600"/>
              <a:t> </a:t>
            </a:r>
            <a:r>
              <a:rPr lang="en-US" altLang="en-US" sz="1600" err="1"/>
              <a:t>pokušaji</a:t>
            </a:r>
            <a:r>
              <a:rPr lang="en-US" altLang="en-US" sz="1600"/>
              <a:t> da se </a:t>
            </a:r>
            <a:r>
              <a:rPr lang="en-US" altLang="en-US" sz="1600" err="1"/>
              <a:t>koriste</a:t>
            </a:r>
            <a:r>
              <a:rPr lang="en-US" altLang="en-US" sz="1600"/>
              <a:t> </a:t>
            </a:r>
            <a:r>
              <a:rPr lang="en-US" altLang="en-US" sz="1600" err="1"/>
              <a:t>grafički</a:t>
            </a:r>
            <a:r>
              <a:rPr lang="en-US" altLang="en-US" sz="1600"/>
              <a:t> </a:t>
            </a:r>
            <a:r>
              <a:rPr lang="en-US" altLang="en-US" sz="1600" err="1"/>
              <a:t>jezici</a:t>
            </a:r>
            <a:r>
              <a:rPr lang="en-US" altLang="en-US" sz="1600"/>
              <a:t> za </a:t>
            </a:r>
            <a:r>
              <a:rPr lang="en-US" altLang="en-US" sz="1600" err="1"/>
              <a:t>specifikaciju</a:t>
            </a:r>
            <a:r>
              <a:rPr lang="en-US" altLang="en-US" sz="1600"/>
              <a:t> </a:t>
            </a:r>
            <a:r>
              <a:rPr lang="en-US" altLang="en-US" sz="1600" err="1"/>
              <a:t>ponašanja</a:t>
            </a:r>
            <a:r>
              <a:rPr lang="en-US" altLang="en-US" sz="1600"/>
              <a:t> </a:t>
            </a:r>
            <a:r>
              <a:rPr lang="en-US" altLang="en-US" sz="1600" err="1"/>
              <a:t>testnog</a:t>
            </a:r>
            <a:r>
              <a:rPr lang="en-US" altLang="en-US" sz="1600"/>
              <a:t> </a:t>
            </a:r>
            <a:r>
              <a:rPr lang="en-US" altLang="en-US" sz="1600" err="1"/>
              <a:t>okruženja</a:t>
            </a:r>
            <a:endParaRPr lang="en-US" err="1"/>
          </a:p>
          <a:p>
            <a:endParaRPr lang="en-US" altLang="en-US" sz="1600">
              <a:cs typeface="Arial"/>
            </a:endParaRPr>
          </a:p>
          <a:p>
            <a:r>
              <a:rPr lang="en-US" sz="1600" err="1">
                <a:cs typeface="Arial"/>
              </a:rPr>
              <a:t>Talasni</a:t>
            </a:r>
            <a:r>
              <a:rPr lang="en-US" sz="1600">
                <a:cs typeface="Arial"/>
              </a:rPr>
              <a:t> </a:t>
            </a:r>
            <a:r>
              <a:rPr lang="en-US" sz="1600" err="1">
                <a:cs typeface="Arial"/>
              </a:rPr>
              <a:t>oblici</a:t>
            </a:r>
            <a:r>
              <a:rPr lang="en-US" sz="1600">
                <a:cs typeface="Arial"/>
              </a:rPr>
              <a:t> </a:t>
            </a:r>
            <a:r>
              <a:rPr lang="en-US" sz="1600" err="1">
                <a:cs typeface="Arial"/>
              </a:rPr>
              <a:t>ili</a:t>
            </a:r>
            <a:r>
              <a:rPr lang="en-US" sz="1600">
                <a:cs typeface="Arial"/>
              </a:rPr>
              <a:t> </a:t>
            </a:r>
            <a:r>
              <a:rPr lang="en-US" sz="1600" err="1">
                <a:cs typeface="Arial"/>
              </a:rPr>
              <a:t>vremenski</a:t>
            </a:r>
            <a:r>
              <a:rPr lang="en-US" sz="1600">
                <a:cs typeface="Arial"/>
              </a:rPr>
              <a:t> </a:t>
            </a:r>
            <a:r>
              <a:rPr lang="en-US" sz="1600" err="1">
                <a:cs typeface="Arial"/>
              </a:rPr>
              <a:t>dijagrami</a:t>
            </a:r>
            <a:r>
              <a:rPr lang="en-US" sz="1600">
                <a:cs typeface="Arial"/>
              </a:rPr>
              <a:t> </a:t>
            </a:r>
            <a:r>
              <a:rPr lang="en-US" sz="1600" err="1">
                <a:cs typeface="Arial"/>
              </a:rPr>
              <a:t>su</a:t>
            </a:r>
            <a:r>
              <a:rPr lang="en-US" sz="1600">
                <a:cs typeface="Arial"/>
              </a:rPr>
              <a:t> </a:t>
            </a:r>
            <a:r>
              <a:rPr lang="en-US" sz="1600" err="1">
                <a:cs typeface="Arial"/>
              </a:rPr>
              <a:t>veoma</a:t>
            </a:r>
            <a:r>
              <a:rPr lang="en-US" sz="1600">
                <a:cs typeface="Arial"/>
              </a:rPr>
              <a:t> </a:t>
            </a:r>
            <a:r>
              <a:rPr lang="en-US" sz="1600" err="1">
                <a:cs typeface="Arial"/>
              </a:rPr>
              <a:t>popularna</a:t>
            </a:r>
            <a:r>
              <a:rPr lang="en-US" sz="1600">
                <a:cs typeface="Arial"/>
              </a:rPr>
              <a:t> </a:t>
            </a:r>
            <a:r>
              <a:rPr lang="en-US" sz="1600" err="1">
                <a:cs typeface="Arial"/>
              </a:rPr>
              <a:t>metoda</a:t>
            </a:r>
            <a:r>
              <a:rPr lang="en-US" sz="1600">
                <a:cs typeface="Arial"/>
              </a:rPr>
              <a:t> za </a:t>
            </a:r>
            <a:r>
              <a:rPr lang="en-US" sz="1600" err="1">
                <a:cs typeface="Arial"/>
              </a:rPr>
              <a:t>prikaz</a:t>
            </a:r>
            <a:r>
              <a:rPr lang="en-US" sz="1600">
                <a:cs typeface="Arial"/>
              </a:rPr>
              <a:t> </a:t>
            </a:r>
            <a:r>
              <a:rPr lang="en-US" sz="1600" err="1">
                <a:cs typeface="Arial"/>
              </a:rPr>
              <a:t>očekivanih</a:t>
            </a:r>
            <a:r>
              <a:rPr lang="en-US" sz="1600">
                <a:cs typeface="Arial"/>
              </a:rPr>
              <a:t> </a:t>
            </a:r>
            <a:r>
              <a:rPr lang="en-US" sz="1600" err="1">
                <a:cs typeface="Arial"/>
              </a:rPr>
              <a:t>ili</a:t>
            </a:r>
            <a:r>
              <a:rPr lang="en-US" sz="1600">
                <a:cs typeface="Arial"/>
              </a:rPr>
              <a:t> </a:t>
            </a:r>
            <a:r>
              <a:rPr lang="en-US" sz="1600" err="1">
                <a:cs typeface="Arial"/>
              </a:rPr>
              <a:t>generisanih</a:t>
            </a:r>
            <a:r>
              <a:rPr lang="en-US" sz="1600">
                <a:cs typeface="Arial"/>
              </a:rPr>
              <a:t> </a:t>
            </a:r>
            <a:r>
              <a:rPr lang="en-US" sz="1600" err="1">
                <a:cs typeface="Arial"/>
              </a:rPr>
              <a:t>promena</a:t>
            </a:r>
            <a:r>
              <a:rPr lang="en-US" sz="1600">
                <a:cs typeface="Arial"/>
              </a:rPr>
              <a:t> </a:t>
            </a:r>
            <a:r>
              <a:rPr lang="en-US" sz="1600" err="1">
                <a:cs typeface="Arial"/>
              </a:rPr>
              <a:t>signala</a:t>
            </a:r>
            <a:r>
              <a:rPr lang="en-US" sz="1600">
                <a:cs typeface="Arial"/>
              </a:rPr>
              <a:t> u </a:t>
            </a:r>
            <a:r>
              <a:rPr lang="en-US" sz="1600" err="1">
                <a:cs typeface="Arial"/>
              </a:rPr>
              <a:t>dokumentaciji</a:t>
            </a:r>
            <a:r>
              <a:rPr lang="en-US" sz="1600">
                <a:cs typeface="Arial"/>
              </a:rPr>
              <a:t> </a:t>
            </a:r>
            <a:r>
              <a:rPr lang="en-US" sz="1600" err="1">
                <a:cs typeface="Arial"/>
              </a:rPr>
              <a:t>hardverskih</a:t>
            </a:r>
            <a:r>
              <a:rPr lang="en-US" sz="1600">
                <a:cs typeface="Arial"/>
              </a:rPr>
              <a:t> </a:t>
            </a:r>
            <a:r>
              <a:rPr lang="en-US" sz="1600" err="1">
                <a:cs typeface="Arial"/>
              </a:rPr>
              <a:t>interfejsa</a:t>
            </a:r>
            <a:endParaRPr lang="en-US" err="1"/>
          </a:p>
          <a:p>
            <a:endParaRPr lang="en-US" sz="1600"/>
          </a:p>
          <a:p>
            <a:r>
              <a:rPr lang="en-US" sz="1600"/>
              <a:t>U </a:t>
            </a:r>
            <a:r>
              <a:rPr lang="en-US" sz="1600" err="1"/>
              <a:t>skladu</a:t>
            </a:r>
            <a:r>
              <a:rPr lang="en-US" sz="1600"/>
              <a:t> </a:t>
            </a:r>
            <a:r>
              <a:rPr lang="en-US" sz="1600" err="1"/>
              <a:t>sa</a:t>
            </a:r>
            <a:r>
              <a:rPr lang="en-US" sz="1600"/>
              <a:t> </a:t>
            </a:r>
            <a:r>
              <a:rPr lang="en-US" sz="1600" err="1"/>
              <a:t>tim</a:t>
            </a:r>
            <a:r>
              <a:rPr lang="en-US" sz="1600"/>
              <a:t>, </a:t>
            </a:r>
            <a:r>
              <a:rPr lang="en-US" sz="1600" err="1"/>
              <a:t>editori</a:t>
            </a:r>
            <a:r>
              <a:rPr lang="en-US" sz="1600"/>
              <a:t> </a:t>
            </a:r>
            <a:r>
              <a:rPr lang="en-US" sz="1600" err="1"/>
              <a:t>talasnih</a:t>
            </a:r>
            <a:r>
              <a:rPr lang="en-US" sz="1600"/>
              <a:t> </a:t>
            </a:r>
            <a:r>
              <a:rPr lang="en-US" sz="1600" err="1"/>
              <a:t>oblika</a:t>
            </a:r>
            <a:r>
              <a:rPr lang="en-US" sz="1600"/>
              <a:t> </a:t>
            </a:r>
            <a:r>
              <a:rPr lang="en-US" sz="1600" err="1"/>
              <a:t>su</a:t>
            </a:r>
            <a:r>
              <a:rPr lang="en-US" sz="1600"/>
              <a:t> se </a:t>
            </a:r>
            <a:r>
              <a:rPr lang="en-US" sz="1600" err="1"/>
              <a:t>smatrali</a:t>
            </a:r>
            <a:r>
              <a:rPr lang="en-US" sz="1600"/>
              <a:t> </a:t>
            </a:r>
            <a:r>
              <a:rPr lang="en-US" sz="1600" err="1"/>
              <a:t>obećavajućim</a:t>
            </a:r>
            <a:r>
              <a:rPr lang="en-US" sz="1600"/>
              <a:t> </a:t>
            </a:r>
            <a:r>
              <a:rPr lang="en-US" sz="1600" err="1"/>
              <a:t>pristupom</a:t>
            </a:r>
            <a:r>
              <a:rPr lang="en-US" sz="1600"/>
              <a:t> za </a:t>
            </a:r>
            <a:r>
              <a:rPr lang="en-US" sz="1600" err="1"/>
              <a:t>grafički</a:t>
            </a:r>
            <a:r>
              <a:rPr lang="en-US" sz="1600"/>
              <a:t> </a:t>
            </a:r>
            <a:r>
              <a:rPr lang="en-US" sz="1600" err="1"/>
              <a:t>razvoj</a:t>
            </a:r>
            <a:r>
              <a:rPr lang="en-US" sz="1600"/>
              <a:t> </a:t>
            </a:r>
            <a:r>
              <a:rPr lang="en-US" sz="1600" err="1"/>
              <a:t>testnih</a:t>
            </a:r>
            <a:r>
              <a:rPr lang="en-US" sz="1600"/>
              <a:t> </a:t>
            </a:r>
            <a:r>
              <a:rPr lang="en-US" sz="1600" err="1"/>
              <a:t>okruženja</a:t>
            </a:r>
            <a:endParaRPr lang="en-US" err="1"/>
          </a:p>
          <a:p>
            <a:endParaRPr lang="en-US" sz="1600"/>
          </a:p>
          <a:p>
            <a:r>
              <a:rPr lang="en-US" sz="1600" err="1"/>
              <a:t>Jedno</a:t>
            </a:r>
            <a:r>
              <a:rPr lang="en-US" sz="1600"/>
              <a:t> od </a:t>
            </a:r>
            <a:r>
              <a:rPr lang="en-US" sz="1600" err="1"/>
              <a:t>glavnih</a:t>
            </a:r>
            <a:r>
              <a:rPr lang="en-US" sz="1600"/>
              <a:t> </a:t>
            </a:r>
            <a:r>
              <a:rPr lang="en-US" sz="1600" err="1"/>
              <a:t>ograničenja</a:t>
            </a:r>
            <a:r>
              <a:rPr lang="en-US" sz="1600"/>
              <a:t> </a:t>
            </a:r>
            <a:r>
              <a:rPr lang="en-US" sz="1600" err="1"/>
              <a:t>striktno</a:t>
            </a:r>
            <a:r>
              <a:rPr lang="en-US" sz="1600"/>
              <a:t> </a:t>
            </a:r>
            <a:r>
              <a:rPr lang="en-US" sz="1600" err="1"/>
              <a:t>grafičkih</a:t>
            </a:r>
            <a:r>
              <a:rPr lang="en-US" sz="1600"/>
              <a:t> </a:t>
            </a:r>
            <a:r>
              <a:rPr lang="en-US" sz="1600" err="1"/>
              <a:t>prikaza</a:t>
            </a:r>
            <a:r>
              <a:rPr lang="en-US" sz="1600"/>
              <a:t> je to </a:t>
            </a:r>
            <a:r>
              <a:rPr lang="en-US" sz="1600" err="1"/>
              <a:t>što</a:t>
            </a:r>
            <a:r>
              <a:rPr lang="en-US" sz="1600"/>
              <a:t> oni </a:t>
            </a:r>
            <a:r>
              <a:rPr lang="en-US" sz="1600" err="1"/>
              <a:t>mogu</a:t>
            </a:r>
            <a:r>
              <a:rPr lang="en-US" sz="1600"/>
              <a:t> da </a:t>
            </a:r>
            <a:r>
              <a:rPr lang="en-US" sz="1600" err="1"/>
              <a:t>definišu</a:t>
            </a:r>
            <a:r>
              <a:rPr lang="en-US" sz="1600"/>
              <a:t> </a:t>
            </a:r>
            <a:r>
              <a:rPr lang="en-US" sz="1600" err="1"/>
              <a:t>samo</a:t>
            </a:r>
            <a:r>
              <a:rPr lang="en-US" sz="1600"/>
              <a:t> </a:t>
            </a:r>
            <a:r>
              <a:rPr lang="en-US" sz="1600" err="1"/>
              <a:t>jedan</a:t>
            </a:r>
            <a:r>
              <a:rPr lang="en-US" sz="1600"/>
              <a:t> </a:t>
            </a:r>
            <a:r>
              <a:rPr lang="en-US" sz="1600" err="1"/>
              <a:t>specifičan</a:t>
            </a:r>
            <a:r>
              <a:rPr lang="en-US" sz="1600"/>
              <a:t> scenario</a:t>
            </a:r>
            <a:endParaRPr lang="en-US"/>
          </a:p>
          <a:p>
            <a:endParaRPr lang="en-US" sz="1600"/>
          </a:p>
          <a:p>
            <a:r>
              <a:rPr lang="en-US" sz="1600"/>
              <a:t>Kada se </a:t>
            </a:r>
            <a:r>
              <a:rPr lang="en-US" sz="1600" err="1"/>
              <a:t>završi</a:t>
            </a:r>
            <a:r>
              <a:rPr lang="en-US" sz="1600"/>
              <a:t> rad </a:t>
            </a:r>
            <a:r>
              <a:rPr lang="en-US" sz="1600" err="1"/>
              <a:t>na</a:t>
            </a:r>
            <a:r>
              <a:rPr lang="en-US" sz="1600"/>
              <a:t> </a:t>
            </a:r>
            <a:r>
              <a:rPr lang="en-US" sz="1600" err="1"/>
              <a:t>složenijoj</a:t>
            </a:r>
            <a:r>
              <a:rPr lang="en-US" sz="1600"/>
              <a:t> </a:t>
            </a:r>
            <a:r>
              <a:rPr lang="en-US" sz="1600" err="1"/>
              <a:t>specifikaciji</a:t>
            </a:r>
            <a:r>
              <a:rPr lang="en-US" sz="1600"/>
              <a:t>, </a:t>
            </a:r>
            <a:r>
              <a:rPr lang="en-US" sz="1600" err="1"/>
              <a:t>svakodnevno</a:t>
            </a:r>
            <a:r>
              <a:rPr lang="en-US" sz="1600"/>
              <a:t> </a:t>
            </a:r>
            <a:r>
              <a:rPr lang="en-US" sz="1600" err="1"/>
              <a:t>održavanje</a:t>
            </a:r>
            <a:r>
              <a:rPr lang="en-US" sz="1600"/>
              <a:t> </a:t>
            </a:r>
            <a:r>
              <a:rPr lang="en-US" sz="1600" err="1"/>
              <a:t>i</a:t>
            </a:r>
            <a:r>
              <a:rPr lang="en-US" sz="1600"/>
              <a:t> </a:t>
            </a:r>
            <a:r>
              <a:rPr lang="en-US" sz="1600" err="1"/>
              <a:t>ažuriranje</a:t>
            </a:r>
            <a:r>
              <a:rPr lang="en-US" sz="1600"/>
              <a:t> (</a:t>
            </a:r>
            <a:r>
              <a:rPr lang="en-US" sz="1600" err="1"/>
              <a:t>poput</a:t>
            </a:r>
            <a:r>
              <a:rPr lang="en-US" sz="1600"/>
              <a:t> </a:t>
            </a:r>
            <a:r>
              <a:rPr lang="en-US" sz="1600" err="1"/>
              <a:t>promene</a:t>
            </a:r>
            <a:r>
              <a:rPr lang="en-US" sz="1600"/>
              <a:t> </a:t>
            </a:r>
            <a:r>
              <a:rPr lang="en-US" sz="1600" err="1"/>
              <a:t>naziva</a:t>
            </a:r>
            <a:r>
              <a:rPr lang="en-US" sz="1600"/>
              <a:t> </a:t>
            </a:r>
            <a:r>
              <a:rPr lang="en-US" sz="1600" err="1"/>
              <a:t>signala</a:t>
            </a:r>
            <a:r>
              <a:rPr lang="en-US" sz="1600"/>
              <a:t> </a:t>
            </a:r>
            <a:r>
              <a:rPr lang="en-US" sz="1600" err="1"/>
              <a:t>ili</a:t>
            </a:r>
            <a:r>
              <a:rPr lang="en-US" sz="1600"/>
              <a:t> </a:t>
            </a:r>
            <a:r>
              <a:rPr lang="en-US" sz="1600" err="1"/>
              <a:t>njihovih</a:t>
            </a:r>
            <a:r>
              <a:rPr lang="en-US" sz="1600"/>
              <a:t> </a:t>
            </a:r>
            <a:r>
              <a:rPr lang="en-US" sz="1600" err="1"/>
              <a:t>svojstava</a:t>
            </a:r>
            <a:r>
              <a:rPr lang="en-US" sz="1600"/>
              <a:t>) </a:t>
            </a:r>
            <a:r>
              <a:rPr lang="en-US" sz="1600" err="1"/>
              <a:t>obično</a:t>
            </a:r>
            <a:r>
              <a:rPr lang="en-US" sz="1600"/>
              <a:t> </a:t>
            </a:r>
            <a:r>
              <a:rPr lang="en-US" sz="1600" err="1"/>
              <a:t>zahteva</a:t>
            </a:r>
            <a:r>
              <a:rPr lang="en-US" sz="1600"/>
              <a:t> </a:t>
            </a:r>
            <a:r>
              <a:rPr lang="en-US" sz="1600" err="1"/>
              <a:t>mnogo</a:t>
            </a:r>
            <a:r>
              <a:rPr lang="en-US" sz="1600"/>
              <a:t> </a:t>
            </a:r>
            <a:r>
              <a:rPr lang="en-US" sz="1600" err="1"/>
              <a:t>više</a:t>
            </a:r>
            <a:r>
              <a:rPr lang="en-US" sz="1600"/>
              <a:t> </a:t>
            </a:r>
            <a:r>
              <a:rPr lang="en-US" sz="1600" err="1"/>
              <a:t>truda</a:t>
            </a:r>
            <a:r>
              <a:rPr lang="en-US" sz="1600"/>
              <a:t> u </a:t>
            </a:r>
            <a:r>
              <a:rPr lang="en-US" sz="1600" err="1"/>
              <a:t>grafičkom</a:t>
            </a:r>
            <a:r>
              <a:rPr lang="en-US" sz="1600"/>
              <a:t> </a:t>
            </a:r>
            <a:r>
              <a:rPr lang="en-US" sz="1600" err="1"/>
              <a:t>nego</a:t>
            </a:r>
            <a:r>
              <a:rPr lang="en-US" sz="1600"/>
              <a:t> u </a:t>
            </a:r>
            <a:r>
              <a:rPr lang="en-US" sz="1600" err="1"/>
              <a:t>tekstualnom</a:t>
            </a:r>
            <a:r>
              <a:rPr lang="en-US" sz="1600"/>
              <a:t> </a:t>
            </a:r>
            <a:r>
              <a:rPr lang="en-US" sz="1600" err="1"/>
              <a:t>formatu</a:t>
            </a:r>
            <a:endParaRPr lang="en-US" err="1"/>
          </a:p>
          <a:p>
            <a:endParaRPr lang="en-US" sz="1600">
              <a:cs typeface="Arial"/>
            </a:endParaRPr>
          </a:p>
          <a:p>
            <a:r>
              <a:rPr lang="en-US" sz="1600" err="1">
                <a:cs typeface="Arial"/>
              </a:rPr>
              <a:t>Zbog</a:t>
            </a:r>
            <a:r>
              <a:rPr lang="en-US" sz="1600">
                <a:cs typeface="Arial"/>
              </a:rPr>
              <a:t> toga </a:t>
            </a:r>
            <a:r>
              <a:rPr lang="en-US" sz="1600" err="1">
                <a:cs typeface="Arial"/>
              </a:rPr>
              <a:t>su</a:t>
            </a:r>
            <a:r>
              <a:rPr lang="en-US" sz="1600">
                <a:cs typeface="Arial"/>
              </a:rPr>
              <a:t> </a:t>
            </a:r>
            <a:r>
              <a:rPr lang="en-US" sz="1600" err="1"/>
              <a:t>vremenski</a:t>
            </a:r>
            <a:r>
              <a:rPr lang="en-US" sz="1600"/>
              <a:t> </a:t>
            </a:r>
            <a:r>
              <a:rPr lang="en-US" sz="1600" err="1"/>
              <a:t>dijagrami</a:t>
            </a:r>
            <a:r>
              <a:rPr lang="en-US" sz="1600"/>
              <a:t> </a:t>
            </a:r>
            <a:r>
              <a:rPr lang="en-US" sz="1600" err="1"/>
              <a:t>i</a:t>
            </a:r>
            <a:r>
              <a:rPr lang="en-US" sz="1600"/>
              <a:t> </a:t>
            </a:r>
            <a:r>
              <a:rPr lang="en-US" sz="1600" err="1"/>
              <a:t>editori</a:t>
            </a:r>
            <a:r>
              <a:rPr lang="en-US" sz="1600"/>
              <a:t> </a:t>
            </a:r>
            <a:r>
              <a:rPr lang="en-US" sz="1600" err="1"/>
              <a:t>talasnih</a:t>
            </a:r>
            <a:r>
              <a:rPr lang="en-US" sz="1600"/>
              <a:t> </a:t>
            </a:r>
            <a:r>
              <a:rPr lang="en-US" sz="1600" err="1"/>
              <a:t>oblika</a:t>
            </a:r>
            <a:r>
              <a:rPr lang="en-US" sz="1600"/>
              <a:t> </a:t>
            </a:r>
            <a:r>
              <a:rPr lang="en-US" sz="1600" err="1"/>
              <a:t>uglavnom</a:t>
            </a:r>
            <a:r>
              <a:rPr lang="en-US" sz="1600"/>
              <a:t> </a:t>
            </a:r>
            <a:r>
              <a:rPr lang="en-US" sz="1600" err="1"/>
              <a:t>ograničeni</a:t>
            </a:r>
            <a:r>
              <a:rPr lang="en-US" sz="1600"/>
              <a:t> </a:t>
            </a:r>
            <a:r>
              <a:rPr lang="en-US" sz="1600" err="1"/>
              <a:t>na</a:t>
            </a:r>
            <a:r>
              <a:rPr lang="en-US" sz="1600"/>
              <a:t> </a:t>
            </a:r>
            <a:r>
              <a:rPr lang="en-US" sz="1600" err="1"/>
              <a:t>simulacije</a:t>
            </a:r>
            <a:r>
              <a:rPr lang="en-US" sz="1600"/>
              <a:t> </a:t>
            </a:r>
            <a:r>
              <a:rPr lang="en-US" sz="1600" err="1"/>
              <a:t>manjih</a:t>
            </a:r>
            <a:r>
              <a:rPr lang="en-US" sz="1600"/>
              <a:t> </a:t>
            </a:r>
            <a:r>
              <a:rPr lang="en-US" sz="1600" err="1"/>
              <a:t>blokova</a:t>
            </a:r>
            <a:r>
              <a:rPr lang="en-US" sz="1600"/>
              <a:t> </a:t>
            </a:r>
            <a:r>
              <a:rPr lang="en-US" sz="1600" err="1"/>
              <a:t>dizajna</a:t>
            </a:r>
            <a:endParaRPr lang="en-US" err="1"/>
          </a:p>
          <a:p>
            <a:endParaRPr lang="en-US" altLang="en-US" sz="1600">
              <a:cs typeface="Arial"/>
            </a:endParaRPr>
          </a:p>
        </p:txBody>
      </p:sp>
      <p:sp>
        <p:nvSpPr>
          <p:cNvPr id="3" name="Rectangle: Rounded Corners 2">
            <a:extLst>
              <a:ext uri="{FF2B5EF4-FFF2-40B4-BE49-F238E27FC236}">
                <a16:creationId xmlns:a16="http://schemas.microsoft.com/office/drawing/2014/main" id="{0B6BB565-E4FC-63D6-2894-D20C3599326E}"/>
              </a:ext>
            </a:extLst>
          </p:cNvPr>
          <p:cNvSpPr/>
          <p:nvPr/>
        </p:nvSpPr>
        <p:spPr bwMode="auto">
          <a:xfrm>
            <a:off x="8609882" y="6287980"/>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6</a:t>
            </a:r>
          </a:p>
        </p:txBody>
      </p:sp>
    </p:spTree>
  </p:cSld>
  <p:clrMapOvr>
    <a:masterClrMapping/>
  </p:clrMapOvr>
  <p:transition spd="med">
    <p:wipe dir="r"/>
  </p:transition>
</p:sld>
</file>

<file path=ppt/tags/tag1.xml><?xml version="1.0" encoding="utf-8"?>
<p:tagLst xmlns:a="http://schemas.openxmlformats.org/drawingml/2006/main" xmlns:r="http://schemas.openxmlformats.org/officeDocument/2006/relationships" xmlns:p="http://schemas.openxmlformats.org/presentationml/2006/main">
  <p:tag name="TAKE-OFF DISPLAYTYPE" val="0"/>
</p:tagLst>
</file>

<file path=ppt/theme/theme1.xml><?xml version="1.0" encoding="utf-8"?>
<a:theme xmlns:a="http://schemas.openxmlformats.org/drawingml/2006/main" name="Standarddesign">
  <a:themeElements>
    <a:clrScheme name="Standarddesign 1">
      <a:dk1>
        <a:srgbClr val="000000"/>
      </a:dk1>
      <a:lt1>
        <a:srgbClr val="FFFFFF"/>
      </a:lt1>
      <a:dk2>
        <a:srgbClr val="242E37"/>
      </a:dk2>
      <a:lt2>
        <a:srgbClr val="E4A90C"/>
      </a:lt2>
      <a:accent1>
        <a:srgbClr val="324556"/>
      </a:accent1>
      <a:accent2>
        <a:srgbClr val="4F6376"/>
      </a:accent2>
      <a:accent3>
        <a:srgbClr val="FFFFFF"/>
      </a:accent3>
      <a:accent4>
        <a:srgbClr val="000000"/>
      </a:accent4>
      <a:accent5>
        <a:srgbClr val="ADB0B4"/>
      </a:accent5>
      <a:accent6>
        <a:srgbClr val="47596A"/>
      </a:accent6>
      <a:hlink>
        <a:srgbClr val="73879A"/>
      </a:hlink>
      <a:folHlink>
        <a:srgbClr val="A3B7CA"/>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242E37"/>
        </a:dk2>
        <a:lt2>
          <a:srgbClr val="E4A90C"/>
        </a:lt2>
        <a:accent1>
          <a:srgbClr val="324556"/>
        </a:accent1>
        <a:accent2>
          <a:srgbClr val="4F6376"/>
        </a:accent2>
        <a:accent3>
          <a:srgbClr val="FFFFFF"/>
        </a:accent3>
        <a:accent4>
          <a:srgbClr val="000000"/>
        </a:accent4>
        <a:accent5>
          <a:srgbClr val="ADB0B4"/>
        </a:accent5>
        <a:accent6>
          <a:srgbClr val="47596A"/>
        </a:accent6>
        <a:hlink>
          <a:srgbClr val="73879A"/>
        </a:hlink>
        <a:folHlink>
          <a:srgbClr val="A3B7C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50</Slides>
  <Notes>35</Notes>
  <HiddenSlides>0</HiddenSlide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Standarddesign</vt:lpstr>
      <vt:lpstr>Funkcionalna verifikacija hardvera</vt:lpstr>
      <vt:lpstr>Sadržaj lekcije</vt:lpstr>
      <vt:lpstr>HDL i simulatori</vt:lpstr>
      <vt:lpstr>Uvod</vt:lpstr>
      <vt:lpstr>Jezici za opis hardvera</vt:lpstr>
      <vt:lpstr>Nivoi modelovanja HDL-a I</vt:lpstr>
      <vt:lpstr>Nivoi modelovanja HDL-a II - Dimenzije modelovanja</vt:lpstr>
      <vt:lpstr>Zastupljenost dimenzija modelovanja u VHDL i Verilog jeziku</vt:lpstr>
      <vt:lpstr>Verifikacioni aspekti HDL jezika</vt:lpstr>
      <vt:lpstr>HDL testna okruženja I</vt:lpstr>
      <vt:lpstr>HDL testna okruženja II</vt:lpstr>
      <vt:lpstr>Jezici za opis hardvera i simulatori</vt:lpstr>
      <vt:lpstr>Simulatori: Uvod</vt:lpstr>
      <vt:lpstr>Kompromis između brzine i preciznosti</vt:lpstr>
      <vt:lpstr>Jezici za opis hardvera i  simulatori</vt:lpstr>
      <vt:lpstr>Uvod</vt:lpstr>
      <vt:lpstr>Hijerarhijska mreža modela I</vt:lpstr>
      <vt:lpstr>Hijerarhijska mreža modela II</vt:lpstr>
      <vt:lpstr>Hijerarhijska mreža modela III</vt:lpstr>
      <vt:lpstr>Evaluacija modela u toku vremena</vt:lpstr>
      <vt:lpstr>Kontrola evaluacije modela vođena događajima I</vt:lpstr>
      <vt:lpstr>Kontrola evaluacije modela vođena događajima II</vt:lpstr>
      <vt:lpstr> Skica implementacije simulatora vođenog događajima I</vt:lpstr>
      <vt:lpstr>Skica implementacije simulatora vođenog događajima II</vt:lpstr>
      <vt:lpstr>Poboljšanje performansi simulacije</vt:lpstr>
      <vt:lpstr>Jezici za opis hardvera i  simulatori</vt:lpstr>
      <vt:lpstr>Uvod</vt:lpstr>
      <vt:lpstr>Sinhroni dizajn</vt:lpstr>
      <vt:lpstr>Algoritam simulacije na nivou takta</vt:lpstr>
      <vt:lpstr>Kreiranje testnih okruženja</vt:lpstr>
      <vt:lpstr>Alati za razvoj testnih okruženja</vt:lpstr>
      <vt:lpstr>HDL jezici kao alati za razvoj testnog okruženja</vt:lpstr>
      <vt:lpstr>Jednostavna komponenta generatora</vt:lpstr>
      <vt:lpstr>Komponenta za stimulus za cache DUV</vt:lpstr>
      <vt:lpstr>Verilog testno okruženje</vt:lpstr>
      <vt:lpstr>Verilog komponenta generatora</vt:lpstr>
      <vt:lpstr>Verilog Stim komponenta</vt:lpstr>
      <vt:lpstr>Dodatna razmatranja - Parametrizacija</vt:lpstr>
      <vt:lpstr>Dodatna razmatranja – Generisanje datoteka za debagovanje</vt:lpstr>
      <vt:lpstr>Dodatna razmatranja – Randomizacija I</vt:lpstr>
      <vt:lpstr>Dodatna razmatranja – Randomizacija II</vt:lpstr>
      <vt:lpstr>Generatori slučajnih brojeva</vt:lpstr>
      <vt:lpstr>Kreiranje testnih okruženja</vt:lpstr>
      <vt:lpstr>Jezici za verifikaciju visokog nivoa (HVL) I</vt:lpstr>
      <vt:lpstr>Jezici za verifikaciju visokog nivoa (HVL) II</vt:lpstr>
      <vt:lpstr>Karakteristike HVL jezika</vt:lpstr>
      <vt:lpstr>Napredne funkcionalnosti HVL jezika</vt:lpstr>
      <vt:lpstr>Kreiranje testnih okruženja</vt:lpstr>
      <vt:lpstr>Skript jezici</vt:lpstr>
      <vt:lpstr>Editori talasnih oblika</vt:lpstr>
    </vt:vector>
  </TitlesOfParts>
  <Company>PresentationPoint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Helix</dc:title>
  <dc:creator>PresentationPoint</dc:creator>
  <cp:revision>21</cp:revision>
  <cp:lastPrinted>2005-03-15T07:48:11Z</cp:lastPrinted>
  <dcterms:created xsi:type="dcterms:W3CDTF">2004-11-16T16:03:16Z</dcterms:created>
  <dcterms:modified xsi:type="dcterms:W3CDTF">2026-04-15T09:53:59Z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PPL_Language">
    <vt:i4>1031</vt:i4>
  </property>
</Properties>
</file>