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handoutMasterIdLst>
    <p:handoutMasterId r:id="rId40"/>
  </p:handoutMasterIdLst>
  <p:sldIdLst>
    <p:sldId id="485" r:id="rId2"/>
    <p:sldId id="594" r:id="rId3"/>
    <p:sldId id="691" r:id="rId4"/>
    <p:sldId id="643" r:id="rId5"/>
    <p:sldId id="595" r:id="rId6"/>
    <p:sldId id="692" r:id="rId7"/>
    <p:sldId id="693" r:id="rId8"/>
    <p:sldId id="694" r:id="rId9"/>
    <p:sldId id="695" r:id="rId10"/>
    <p:sldId id="696" r:id="rId11"/>
    <p:sldId id="697" r:id="rId12"/>
    <p:sldId id="698" r:id="rId13"/>
    <p:sldId id="699" r:id="rId14"/>
    <p:sldId id="700" r:id="rId15"/>
    <p:sldId id="701" r:id="rId16"/>
    <p:sldId id="703" r:id="rId17"/>
    <p:sldId id="702" r:id="rId18"/>
    <p:sldId id="704" r:id="rId19"/>
    <p:sldId id="705" r:id="rId20"/>
    <p:sldId id="706" r:id="rId21"/>
    <p:sldId id="707" r:id="rId22"/>
    <p:sldId id="708" r:id="rId23"/>
    <p:sldId id="709" r:id="rId24"/>
    <p:sldId id="710" r:id="rId25"/>
    <p:sldId id="718" r:id="rId26"/>
    <p:sldId id="719" r:id="rId27"/>
    <p:sldId id="711" r:id="rId28"/>
    <p:sldId id="712" r:id="rId29"/>
    <p:sldId id="713" r:id="rId30"/>
    <p:sldId id="714" r:id="rId31"/>
    <p:sldId id="715" r:id="rId32"/>
    <p:sldId id="717" r:id="rId33"/>
    <p:sldId id="716" r:id="rId34"/>
    <p:sldId id="723" r:id="rId35"/>
    <p:sldId id="720" r:id="rId36"/>
    <p:sldId id="721" r:id="rId37"/>
    <p:sldId id="722" r:id="rId38"/>
  </p:sldIdLst>
  <p:sldSz cx="9144000" cy="6858000" type="screen4x3"/>
  <p:notesSz cx="7099300" cy="10234613"/>
  <p:custDataLst>
    <p:tags r:id="rId41"/>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58DA0-5118-2D6E-7A07-D909DFC17F06}" v="2839" dt="2024-03-24T17:19:11.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66049" autoAdjust="0"/>
  </p:normalViewPr>
  <p:slideViewPr>
    <p:cSldViewPr snapToGrid="0">
      <p:cViewPr varScale="1">
        <p:scale>
          <a:sx n="73" d="100"/>
          <a:sy n="73" d="100"/>
        </p:scale>
        <p:origin x="-2286" y="-102"/>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3288"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678EE70C-67C7-B37B-E6E3-9BF57CB63531}"/>
              </a:ext>
            </a:extLst>
          </p:cNvPr>
          <p:cNvSpPr>
            <a:spLocks noGrp="1" noChangeArrowheads="1"/>
          </p:cNvSpPr>
          <p:nvPr>
            <p:ph type="hdr" sz="quarter"/>
          </p:nvPr>
        </p:nvSpPr>
        <p:spPr bwMode="auto">
          <a:xfrm>
            <a:off x="0" y="0"/>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790B21DE-8167-F0A0-306B-8A95BA166DDD}"/>
              </a:ext>
            </a:extLst>
          </p:cNvPr>
          <p:cNvSpPr>
            <a:spLocks noGrp="1" noChangeArrowheads="1"/>
          </p:cNvSpPr>
          <p:nvPr>
            <p:ph type="dt" sz="quarter" idx="1"/>
          </p:nvPr>
        </p:nvSpPr>
        <p:spPr bwMode="auto">
          <a:xfrm>
            <a:off x="3987800" y="0"/>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D648A1F0-4A54-58AE-355D-3F4F0D32A2BB}"/>
              </a:ext>
            </a:extLst>
          </p:cNvPr>
          <p:cNvSpPr>
            <a:spLocks noGrp="1" noChangeArrowheads="1"/>
          </p:cNvSpPr>
          <p:nvPr>
            <p:ph type="ftr" sz="quarter" idx="2"/>
          </p:nvPr>
        </p:nvSpPr>
        <p:spPr bwMode="auto">
          <a:xfrm>
            <a:off x="0" y="9701213"/>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277611B5-9BCB-4C2E-A1F0-7AC1548036E5}"/>
              </a:ext>
            </a:extLst>
          </p:cNvPr>
          <p:cNvSpPr>
            <a:spLocks noGrp="1" noChangeArrowheads="1"/>
          </p:cNvSpPr>
          <p:nvPr>
            <p:ph type="sldNum" sz="quarter" idx="3"/>
          </p:nvPr>
        </p:nvSpPr>
        <p:spPr bwMode="auto">
          <a:xfrm>
            <a:off x="3987800" y="9701213"/>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24587924-4A49-4D91-8AC0-3DD90DDD1EF8}"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48C5E0-00FE-388C-5270-6DB5B47A31C6}"/>
              </a:ext>
            </a:extLst>
          </p:cNvPr>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037FDA4D-EE69-ADEC-D5F8-2741DD526145}"/>
              </a:ext>
            </a:extLst>
          </p:cNvPr>
          <p:cNvSpPr>
            <a:spLocks noGrp="1" noChangeArrowheads="1"/>
          </p:cNvSpPr>
          <p:nvPr>
            <p:ph type="dt" idx="1"/>
          </p:nvPr>
        </p:nvSpPr>
        <p:spPr bwMode="auto">
          <a:xfrm>
            <a:off x="4024313" y="0"/>
            <a:ext cx="30749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50180" name="Rectangle 4">
            <a:extLst>
              <a:ext uri="{FF2B5EF4-FFF2-40B4-BE49-F238E27FC236}">
                <a16:creationId xmlns:a16="http://schemas.microsoft.com/office/drawing/2014/main" id="{9CE0B084-3248-514C-6D37-E3395798A87B}"/>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35B9D88C-7838-4FA0-A871-F5E0017A2C68}"/>
              </a:ext>
            </a:extLst>
          </p:cNvPr>
          <p:cNvSpPr>
            <a:spLocks noGrp="1" noChangeArrowheads="1"/>
          </p:cNvSpPr>
          <p:nvPr>
            <p:ph type="body" sz="quarter" idx="3"/>
          </p:nvPr>
        </p:nvSpPr>
        <p:spPr bwMode="auto">
          <a:xfrm>
            <a:off x="947738" y="4860925"/>
            <a:ext cx="520382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0497A753-3A3A-729E-6D70-87410F9AFD20}"/>
              </a:ext>
            </a:extLst>
          </p:cNvPr>
          <p:cNvSpPr>
            <a:spLocks noGrp="1" noChangeArrowheads="1"/>
          </p:cNvSpPr>
          <p:nvPr>
            <p:ph type="ftr" sz="quarter" idx="4"/>
          </p:nvPr>
        </p:nvSpPr>
        <p:spPr bwMode="auto">
          <a:xfrm>
            <a:off x="0" y="9723438"/>
            <a:ext cx="30749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EE79F25D-C642-88BA-123F-12612BB7756A}"/>
              </a:ext>
            </a:extLst>
          </p:cNvPr>
          <p:cNvSpPr>
            <a:spLocks noGrp="1" noChangeArrowheads="1"/>
          </p:cNvSpPr>
          <p:nvPr>
            <p:ph type="sldNum" sz="quarter" idx="5"/>
          </p:nvPr>
        </p:nvSpPr>
        <p:spPr bwMode="auto">
          <a:xfrm>
            <a:off x="4024313" y="9723438"/>
            <a:ext cx="307498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2B4A36E1-F44A-4507-8DD7-99D28132165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E0D5170-421E-DAB6-6625-5EF5ED4C2DC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167F7E5-EF35-4B9E-9484-7FBE12A57075}" type="slidenum">
              <a:rPr lang="en-GB" altLang="en-US"/>
              <a:pPr/>
              <a:t>1</a:t>
            </a:fld>
            <a:endParaRPr lang="en-GB" altLang="en-US"/>
          </a:p>
        </p:txBody>
      </p:sp>
      <p:sp>
        <p:nvSpPr>
          <p:cNvPr id="51203" name="Rectangle 1026">
            <a:extLst>
              <a:ext uri="{FF2B5EF4-FFF2-40B4-BE49-F238E27FC236}">
                <a16:creationId xmlns:a16="http://schemas.microsoft.com/office/drawing/2014/main" id="{51181C8A-813A-3A4C-6346-29B79C7427A7}"/>
              </a:ext>
            </a:extLst>
          </p:cNvPr>
          <p:cNvSpPr>
            <a:spLocks noGrp="1" noChangeArrowheads="1"/>
          </p:cNvSpPr>
          <p:nvPr>
            <p:ph type="body" idx="1"/>
          </p:nvPr>
        </p:nvSpPr>
        <p:spPr>
          <a:xfrm>
            <a:off x="257175" y="5465763"/>
            <a:ext cx="6657975" cy="4214812"/>
          </a:xfrm>
          <a:noFill/>
        </p:spPr>
        <p:txBody>
          <a:bodyPr lIns="93692" tIns="46848" rIns="93692" bIns="46848"/>
          <a:lstStyle/>
          <a:p>
            <a:pPr eaLnBrk="1" hangingPunct="1"/>
            <a:endParaRPr lang="en-GB" altLang="en-US"/>
          </a:p>
        </p:txBody>
      </p:sp>
      <p:sp>
        <p:nvSpPr>
          <p:cNvPr id="51204" name="Rectangle 1027">
            <a:extLst>
              <a:ext uri="{FF2B5EF4-FFF2-40B4-BE49-F238E27FC236}">
                <a16:creationId xmlns:a16="http://schemas.microsoft.com/office/drawing/2014/main" id="{088E6B6F-1892-3519-88E1-90BDC01FC2A4}"/>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10</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46956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11</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322918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12</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370183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13</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27105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14</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414219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15</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982859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69C703-0F69-3BC4-D3FB-541DCF0249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E684E80-B55F-44FB-BA19-61D97351D5B7}" type="slidenum">
              <a:rPr lang="en-GB" altLang="en-US"/>
              <a:pPr/>
              <a:t>10</a:t>
            </a:fld>
            <a:endParaRPr lang="en-GB" altLang="en-US"/>
          </a:p>
        </p:txBody>
      </p:sp>
      <p:sp>
        <p:nvSpPr>
          <p:cNvPr id="53251" name="Rectangle 2">
            <a:extLst>
              <a:ext uri="{FF2B5EF4-FFF2-40B4-BE49-F238E27FC236}">
                <a16:creationId xmlns:a16="http://schemas.microsoft.com/office/drawing/2014/main" id="{3170B161-9FE8-8E2F-9F7E-DD8A53B9EB3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D325CDB-C263-D669-1471-DD60E2EC839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14719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15</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284451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18</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417569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18</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52685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1572C65-2C93-B1B8-4A6D-CA6EFB050D9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F5A162E-CC47-4CE8-8DEE-98A755FC9014}" type="slidenum">
              <a:rPr lang="en-GB" altLang="en-US"/>
              <a:pPr/>
              <a:t>2</a:t>
            </a:fld>
            <a:endParaRPr lang="en-GB" altLang="en-US"/>
          </a:p>
        </p:txBody>
      </p:sp>
      <p:sp>
        <p:nvSpPr>
          <p:cNvPr id="52227" name="Rectangle 2">
            <a:extLst>
              <a:ext uri="{FF2B5EF4-FFF2-40B4-BE49-F238E27FC236}">
                <a16:creationId xmlns:a16="http://schemas.microsoft.com/office/drawing/2014/main" id="{27E2A066-E718-A4AC-82C0-C92A6F5FF1A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8893979-13ED-64C1-0E4D-D0BFB9FC7B6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20</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3926263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21</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200993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19</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422890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23</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286037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24</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890412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25</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306235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26</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924300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69C703-0F69-3BC4-D3FB-541DCF0249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E684E80-B55F-44FB-BA19-61D97351D5B7}" type="slidenum">
              <a:rPr lang="en-GB" altLang="en-US"/>
              <a:pPr/>
              <a:t>17</a:t>
            </a:fld>
            <a:endParaRPr lang="en-GB" altLang="en-US"/>
          </a:p>
        </p:txBody>
      </p:sp>
      <p:sp>
        <p:nvSpPr>
          <p:cNvPr id="53251" name="Rectangle 2">
            <a:extLst>
              <a:ext uri="{FF2B5EF4-FFF2-40B4-BE49-F238E27FC236}">
                <a16:creationId xmlns:a16="http://schemas.microsoft.com/office/drawing/2014/main" id="{3170B161-9FE8-8E2F-9F7E-DD8A53B9EB3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D325CDB-C263-D669-1471-DD60E2EC839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93180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24</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3168796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27</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301655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69C703-0F69-3BC4-D3FB-541DCF0249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E684E80-B55F-44FB-BA19-61D97351D5B7}" type="slidenum">
              <a:rPr lang="en-GB" altLang="en-US"/>
              <a:pPr/>
              <a:t>3</a:t>
            </a:fld>
            <a:endParaRPr lang="en-GB" altLang="en-US"/>
          </a:p>
        </p:txBody>
      </p:sp>
      <p:sp>
        <p:nvSpPr>
          <p:cNvPr id="53251" name="Rectangle 2">
            <a:extLst>
              <a:ext uri="{FF2B5EF4-FFF2-40B4-BE49-F238E27FC236}">
                <a16:creationId xmlns:a16="http://schemas.microsoft.com/office/drawing/2014/main" id="{3170B161-9FE8-8E2F-9F7E-DD8A53B9EB3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D325CDB-C263-D669-1471-DD60E2EC839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12546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28</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3760493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28</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3974310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31</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95412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30</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2082744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69C703-0F69-3BC4-D3FB-541DCF0249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E684E80-B55F-44FB-BA19-61D97351D5B7}" type="slidenum">
              <a:rPr lang="en-GB" altLang="en-US"/>
              <a:pPr/>
              <a:t>4</a:t>
            </a:fld>
            <a:endParaRPr lang="en-GB" altLang="en-US"/>
          </a:p>
        </p:txBody>
      </p:sp>
      <p:sp>
        <p:nvSpPr>
          <p:cNvPr id="53251" name="Rectangle 2">
            <a:extLst>
              <a:ext uri="{FF2B5EF4-FFF2-40B4-BE49-F238E27FC236}">
                <a16:creationId xmlns:a16="http://schemas.microsoft.com/office/drawing/2014/main" id="{3170B161-9FE8-8E2F-9F7E-DD8A53B9EB3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D325CDB-C263-D669-1471-DD60E2EC839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70018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34</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826245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35</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2852951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36</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82007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4</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69C703-0F69-3BC4-D3FB-541DCF0249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E684E80-B55F-44FB-BA19-61D97351D5B7}" type="slidenum">
              <a:rPr lang="en-GB" altLang="en-US"/>
              <a:pPr/>
              <a:t>5</a:t>
            </a:fld>
            <a:endParaRPr lang="en-GB" altLang="en-US"/>
          </a:p>
        </p:txBody>
      </p:sp>
      <p:sp>
        <p:nvSpPr>
          <p:cNvPr id="53251" name="Rectangle 2">
            <a:extLst>
              <a:ext uri="{FF2B5EF4-FFF2-40B4-BE49-F238E27FC236}">
                <a16:creationId xmlns:a16="http://schemas.microsoft.com/office/drawing/2014/main" id="{3170B161-9FE8-8E2F-9F7E-DD8A53B9EB3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D325CDB-C263-D669-1471-DD60E2EC839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6</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76047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7</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176164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8</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extLst>
      <p:ext uri="{BB962C8B-B14F-4D97-AF65-F5344CB8AC3E}">
        <p14:creationId xmlns:p14="http://schemas.microsoft.com/office/powerpoint/2010/main" val="380088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69C703-0F69-3BC4-D3FB-541DCF0249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E684E80-B55F-44FB-BA19-61D97351D5B7}" type="slidenum">
              <a:rPr lang="en-GB" altLang="en-US"/>
              <a:pPr/>
              <a:t>9</a:t>
            </a:fld>
            <a:endParaRPr lang="en-GB" altLang="en-US"/>
          </a:p>
        </p:txBody>
      </p:sp>
      <p:sp>
        <p:nvSpPr>
          <p:cNvPr id="53251" name="Rectangle 2">
            <a:extLst>
              <a:ext uri="{FF2B5EF4-FFF2-40B4-BE49-F238E27FC236}">
                <a16:creationId xmlns:a16="http://schemas.microsoft.com/office/drawing/2014/main" id="{3170B161-9FE8-8E2F-9F7E-DD8A53B9EB3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D325CDB-C263-D669-1471-DD60E2EC839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54916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F4C7063-A23D-9BFD-B126-00869CB39F8E}"/>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3200"/>
            </a:lvl1pPr>
          </a:lstStyle>
          <a:p>
            <a:pPr lvl="0"/>
            <a:r>
              <a:rPr lang="en-US" noProof="0"/>
              <a:t>Click to edit Master title style</a:t>
            </a:r>
            <a:endParaRPr lang="de-DE" noProof="0"/>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pPr lvl="0"/>
            <a:r>
              <a:rPr lang="en-US" noProof="0"/>
              <a:t>Click to edit Master text styles</a:t>
            </a:r>
          </a:p>
        </p:txBody>
      </p:sp>
    </p:spTree>
    <p:extLst>
      <p:ext uri="{BB962C8B-B14F-4D97-AF65-F5344CB8AC3E}">
        <p14:creationId xmlns:p14="http://schemas.microsoft.com/office/powerpoint/2010/main" val="2746733126"/>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131DB69-BD1D-C50D-C031-96AFA56632A8}"/>
              </a:ext>
            </a:extLst>
          </p:cNvPr>
          <p:cNvSpPr>
            <a:spLocks noGrp="1" noChangeArrowheads="1"/>
          </p:cNvSpPr>
          <p:nvPr>
            <p:ph type="ftr" sz="quarter" idx="10"/>
          </p:nvPr>
        </p:nvSpPr>
        <p:spPr>
          <a:ln/>
        </p:spPr>
        <p:txBody>
          <a:bodyPr/>
          <a:lstStyle>
            <a:lvl1pPr>
              <a:defRPr/>
            </a:lvl1pPr>
          </a:lstStyle>
          <a:p>
            <a:fld id="{267F0609-D029-4539-95DD-1817FC48D24E}" type="slidenum">
              <a:rPr lang="de-DE" altLang="en-US"/>
              <a:pPr/>
              <a:t>‹#›</a:t>
            </a:fld>
            <a:endParaRPr lang="de-DE" altLang="en-US"/>
          </a:p>
        </p:txBody>
      </p:sp>
    </p:spTree>
    <p:extLst>
      <p:ext uri="{BB962C8B-B14F-4D97-AF65-F5344CB8AC3E}">
        <p14:creationId xmlns:p14="http://schemas.microsoft.com/office/powerpoint/2010/main" val="139784478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A8B9D64-B80C-0E62-11B0-309C22C26590}"/>
              </a:ext>
            </a:extLst>
          </p:cNvPr>
          <p:cNvSpPr>
            <a:spLocks noGrp="1" noChangeArrowheads="1"/>
          </p:cNvSpPr>
          <p:nvPr>
            <p:ph type="ftr" sz="quarter" idx="10"/>
          </p:nvPr>
        </p:nvSpPr>
        <p:spPr>
          <a:ln/>
        </p:spPr>
        <p:txBody>
          <a:bodyPr/>
          <a:lstStyle>
            <a:lvl1pPr>
              <a:defRPr/>
            </a:lvl1pPr>
          </a:lstStyle>
          <a:p>
            <a:fld id="{005C7797-C98D-4EDA-A34D-8ADD00A55112}" type="slidenum">
              <a:rPr lang="de-DE" altLang="en-US"/>
              <a:pPr/>
              <a:t>‹#›</a:t>
            </a:fld>
            <a:endParaRPr lang="de-DE" altLang="en-US"/>
          </a:p>
        </p:txBody>
      </p:sp>
    </p:spTree>
    <p:extLst>
      <p:ext uri="{BB962C8B-B14F-4D97-AF65-F5344CB8AC3E}">
        <p14:creationId xmlns:p14="http://schemas.microsoft.com/office/powerpoint/2010/main" val="2020686562"/>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78C7824-B63C-6096-F664-AECC45892AD1}"/>
              </a:ext>
            </a:extLst>
          </p:cNvPr>
          <p:cNvSpPr>
            <a:spLocks noGrp="1" noChangeArrowheads="1"/>
          </p:cNvSpPr>
          <p:nvPr>
            <p:ph type="ftr" sz="quarter" idx="10"/>
          </p:nvPr>
        </p:nvSpPr>
        <p:spPr>
          <a:ln/>
        </p:spPr>
        <p:txBody>
          <a:bodyPr/>
          <a:lstStyle>
            <a:lvl1pPr>
              <a:defRPr/>
            </a:lvl1pPr>
          </a:lstStyle>
          <a:p>
            <a:fld id="{A7D50817-8B85-4000-A7F8-259F55925036}" type="slidenum">
              <a:rPr lang="de-DE" altLang="en-US"/>
              <a:pPr/>
              <a:t>‹#›</a:t>
            </a:fld>
            <a:endParaRPr lang="de-DE" altLang="en-US"/>
          </a:p>
        </p:txBody>
      </p:sp>
    </p:spTree>
    <p:extLst>
      <p:ext uri="{BB962C8B-B14F-4D97-AF65-F5344CB8AC3E}">
        <p14:creationId xmlns:p14="http://schemas.microsoft.com/office/powerpoint/2010/main" val="502513762"/>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7725" y="2852738"/>
            <a:ext cx="4186238"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CF9D2767-CFC4-62F1-2261-D486569F48EB}"/>
              </a:ext>
            </a:extLst>
          </p:cNvPr>
          <p:cNvSpPr>
            <a:spLocks noGrp="1" noChangeArrowheads="1"/>
          </p:cNvSpPr>
          <p:nvPr>
            <p:ph type="ftr" sz="quarter" idx="10"/>
          </p:nvPr>
        </p:nvSpPr>
        <p:spPr>
          <a:ln/>
        </p:spPr>
        <p:txBody>
          <a:bodyPr/>
          <a:lstStyle>
            <a:lvl1pPr>
              <a:defRPr/>
            </a:lvl1pPr>
          </a:lstStyle>
          <a:p>
            <a:fld id="{2A99FA16-1D82-4D7A-BE71-88574BCEFE78}" type="slidenum">
              <a:rPr lang="de-DE" altLang="en-US"/>
              <a:pPr/>
              <a:t>‹#›</a:t>
            </a:fld>
            <a:endParaRPr lang="de-DE" altLang="en-US"/>
          </a:p>
        </p:txBody>
      </p:sp>
    </p:spTree>
    <p:extLst>
      <p:ext uri="{BB962C8B-B14F-4D97-AF65-F5344CB8AC3E}">
        <p14:creationId xmlns:p14="http://schemas.microsoft.com/office/powerpoint/2010/main" val="2268641532"/>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C25EA40A-D7E1-70BC-7383-8F9634726B73}"/>
              </a:ext>
            </a:extLst>
          </p:cNvPr>
          <p:cNvSpPr>
            <a:spLocks noGrp="1" noChangeArrowheads="1"/>
          </p:cNvSpPr>
          <p:nvPr>
            <p:ph type="ftr" sz="quarter" idx="10"/>
          </p:nvPr>
        </p:nvSpPr>
        <p:spPr>
          <a:ln/>
        </p:spPr>
        <p:txBody>
          <a:bodyPr/>
          <a:lstStyle>
            <a:lvl1pPr>
              <a:defRPr/>
            </a:lvl1pPr>
          </a:lstStyle>
          <a:p>
            <a:fld id="{1E58345E-C8D5-45F8-8D58-E47BD67D168C}" type="slidenum">
              <a:rPr lang="de-DE" altLang="en-US"/>
              <a:pPr/>
              <a:t>‹#›</a:t>
            </a:fld>
            <a:endParaRPr lang="de-DE" altLang="en-US"/>
          </a:p>
        </p:txBody>
      </p:sp>
    </p:spTree>
    <p:extLst>
      <p:ext uri="{BB962C8B-B14F-4D97-AF65-F5344CB8AC3E}">
        <p14:creationId xmlns:p14="http://schemas.microsoft.com/office/powerpoint/2010/main" val="398537256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BEF4B9A-8FDE-A25E-3B93-7EC73E353CEB}"/>
              </a:ext>
            </a:extLst>
          </p:cNvPr>
          <p:cNvSpPr>
            <a:spLocks noGrp="1" noChangeArrowheads="1"/>
          </p:cNvSpPr>
          <p:nvPr>
            <p:ph type="ftr" sz="quarter" idx="10"/>
          </p:nvPr>
        </p:nvSpPr>
        <p:spPr>
          <a:ln/>
        </p:spPr>
        <p:txBody>
          <a:bodyPr/>
          <a:lstStyle>
            <a:lvl1pPr>
              <a:defRPr/>
            </a:lvl1pPr>
          </a:lstStyle>
          <a:p>
            <a:fld id="{19692ACB-1207-4AB1-8BFB-DCE972128397}" type="slidenum">
              <a:rPr lang="de-DE" altLang="en-US"/>
              <a:pPr/>
              <a:t>‹#›</a:t>
            </a:fld>
            <a:endParaRPr lang="de-DE" altLang="en-US"/>
          </a:p>
        </p:txBody>
      </p:sp>
    </p:spTree>
    <p:extLst>
      <p:ext uri="{BB962C8B-B14F-4D97-AF65-F5344CB8AC3E}">
        <p14:creationId xmlns:p14="http://schemas.microsoft.com/office/powerpoint/2010/main" val="553399334"/>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3F8E1FC-74ED-1DDA-CAC2-24B4CFC42816}"/>
              </a:ext>
            </a:extLst>
          </p:cNvPr>
          <p:cNvSpPr>
            <a:spLocks noGrp="1" noChangeArrowheads="1"/>
          </p:cNvSpPr>
          <p:nvPr>
            <p:ph type="ftr" sz="quarter" idx="10"/>
          </p:nvPr>
        </p:nvSpPr>
        <p:spPr>
          <a:ln/>
        </p:spPr>
        <p:txBody>
          <a:bodyPr/>
          <a:lstStyle>
            <a:lvl1pPr>
              <a:defRPr/>
            </a:lvl1pPr>
          </a:lstStyle>
          <a:p>
            <a:fld id="{ACC0AEB6-638B-4977-BB5A-28769A60A255}" type="slidenum">
              <a:rPr lang="de-DE" altLang="en-US"/>
              <a:pPr/>
              <a:t>‹#›</a:t>
            </a:fld>
            <a:endParaRPr lang="de-DE" altLang="en-US"/>
          </a:p>
        </p:txBody>
      </p:sp>
    </p:spTree>
    <p:extLst>
      <p:ext uri="{BB962C8B-B14F-4D97-AF65-F5344CB8AC3E}">
        <p14:creationId xmlns:p14="http://schemas.microsoft.com/office/powerpoint/2010/main" val="235340028"/>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5D2F8A9-960D-F197-A20A-223A33C24491}"/>
              </a:ext>
            </a:extLst>
          </p:cNvPr>
          <p:cNvSpPr>
            <a:spLocks noGrp="1" noChangeArrowheads="1"/>
          </p:cNvSpPr>
          <p:nvPr>
            <p:ph type="ftr" sz="quarter" idx="10"/>
          </p:nvPr>
        </p:nvSpPr>
        <p:spPr>
          <a:ln/>
        </p:spPr>
        <p:txBody>
          <a:bodyPr/>
          <a:lstStyle>
            <a:lvl1pPr>
              <a:defRPr/>
            </a:lvl1pPr>
          </a:lstStyle>
          <a:p>
            <a:fld id="{6E1CB439-40C0-4AF4-8D10-1F923F548C0A}" type="slidenum">
              <a:rPr lang="de-DE" altLang="en-US"/>
              <a:pPr/>
              <a:t>‹#›</a:t>
            </a:fld>
            <a:endParaRPr lang="de-DE" altLang="en-US"/>
          </a:p>
        </p:txBody>
      </p:sp>
    </p:spTree>
    <p:extLst>
      <p:ext uri="{BB962C8B-B14F-4D97-AF65-F5344CB8AC3E}">
        <p14:creationId xmlns:p14="http://schemas.microsoft.com/office/powerpoint/2010/main" val="4174052659"/>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2F6B898D-686A-E69D-B409-8CD4D294EC31}"/>
              </a:ext>
            </a:extLst>
          </p:cNvPr>
          <p:cNvSpPr>
            <a:spLocks noGrp="1" noChangeArrowheads="1"/>
          </p:cNvSpPr>
          <p:nvPr>
            <p:ph type="ftr" sz="quarter" idx="10"/>
          </p:nvPr>
        </p:nvSpPr>
        <p:spPr>
          <a:ln/>
        </p:spPr>
        <p:txBody>
          <a:bodyPr/>
          <a:lstStyle>
            <a:lvl1pPr>
              <a:defRPr/>
            </a:lvl1pPr>
          </a:lstStyle>
          <a:p>
            <a:fld id="{04BE4429-BDB2-4F14-8CE8-F79EEAE75465}" type="slidenum">
              <a:rPr lang="de-DE" altLang="en-US"/>
              <a:pPr/>
              <a:t>‹#›</a:t>
            </a:fld>
            <a:endParaRPr lang="de-DE" altLang="en-US"/>
          </a:p>
        </p:txBody>
      </p:sp>
    </p:spTree>
    <p:extLst>
      <p:ext uri="{BB962C8B-B14F-4D97-AF65-F5344CB8AC3E}">
        <p14:creationId xmlns:p14="http://schemas.microsoft.com/office/powerpoint/2010/main" val="305704654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E8EA4BA-97FC-D225-9B04-0994FB704DD0}"/>
              </a:ext>
            </a:extLst>
          </p:cNvPr>
          <p:cNvSpPr>
            <a:spLocks noGrp="1" noChangeArrowheads="1"/>
          </p:cNvSpPr>
          <p:nvPr>
            <p:ph type="ftr" sz="quarter" idx="10"/>
          </p:nvPr>
        </p:nvSpPr>
        <p:spPr>
          <a:ln/>
        </p:spPr>
        <p:txBody>
          <a:bodyPr/>
          <a:lstStyle>
            <a:lvl1pPr>
              <a:defRPr/>
            </a:lvl1pPr>
          </a:lstStyle>
          <a:p>
            <a:fld id="{14B88D40-4277-41B8-B87B-73B2C47DC9E1}" type="slidenum">
              <a:rPr lang="de-DE" altLang="en-US"/>
              <a:pPr/>
              <a:t>‹#›</a:t>
            </a:fld>
            <a:endParaRPr lang="de-DE" altLang="en-US"/>
          </a:p>
        </p:txBody>
      </p:sp>
    </p:spTree>
    <p:extLst>
      <p:ext uri="{BB962C8B-B14F-4D97-AF65-F5344CB8AC3E}">
        <p14:creationId xmlns:p14="http://schemas.microsoft.com/office/powerpoint/2010/main" val="1876825845"/>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ABADAC8-01BB-1A8C-1115-226C69D9D436}"/>
              </a:ext>
            </a:extLst>
          </p:cNvPr>
          <p:cNvSpPr>
            <a:spLocks noGrp="1" noChangeArrowheads="1"/>
          </p:cNvSpPr>
          <p:nvPr>
            <p:ph type="ftr" sz="quarter" idx="10"/>
          </p:nvPr>
        </p:nvSpPr>
        <p:spPr>
          <a:ln/>
        </p:spPr>
        <p:txBody>
          <a:bodyPr/>
          <a:lstStyle>
            <a:lvl1pPr>
              <a:defRPr/>
            </a:lvl1pPr>
          </a:lstStyle>
          <a:p>
            <a:fld id="{ED9F7CD0-8EE9-4BFE-9EA3-D5D3A4B92266}" type="slidenum">
              <a:rPr lang="de-DE" altLang="en-US"/>
              <a:pPr/>
              <a:t>‹#›</a:t>
            </a:fld>
            <a:endParaRPr lang="de-DE" altLang="en-US"/>
          </a:p>
        </p:txBody>
      </p:sp>
    </p:spTree>
    <p:extLst>
      <p:ext uri="{BB962C8B-B14F-4D97-AF65-F5344CB8AC3E}">
        <p14:creationId xmlns:p14="http://schemas.microsoft.com/office/powerpoint/2010/main" val="399347228"/>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38681AD-FD07-D67B-B87A-4DC728BE1739}"/>
              </a:ext>
            </a:extLst>
          </p:cNvPr>
          <p:cNvSpPr>
            <a:spLocks noGrp="1" noChangeArrowheads="1"/>
          </p:cNvSpPr>
          <p:nvPr>
            <p:ph type="ftr" sz="quarter" idx="10"/>
          </p:nvPr>
        </p:nvSpPr>
        <p:spPr>
          <a:ln/>
        </p:spPr>
        <p:txBody>
          <a:bodyPr/>
          <a:lstStyle>
            <a:lvl1pPr>
              <a:defRPr/>
            </a:lvl1pPr>
          </a:lstStyle>
          <a:p>
            <a:fld id="{B5847E58-4DF0-4004-9633-CF0B7C97B9E4}" type="slidenum">
              <a:rPr lang="de-DE" altLang="en-US"/>
              <a:pPr/>
              <a:t>‹#›</a:t>
            </a:fld>
            <a:endParaRPr lang="de-DE" altLang="en-US"/>
          </a:p>
        </p:txBody>
      </p:sp>
    </p:spTree>
    <p:extLst>
      <p:ext uri="{BB962C8B-B14F-4D97-AF65-F5344CB8AC3E}">
        <p14:creationId xmlns:p14="http://schemas.microsoft.com/office/powerpoint/2010/main" val="356597992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274C493-F172-F7EF-54D1-FC8AAA123B30}"/>
              </a:ext>
            </a:extLst>
          </p:cNvPr>
          <p:cNvSpPr>
            <a:spLocks noGrp="1" noChangeArrowheads="1"/>
          </p:cNvSpPr>
          <p:nvPr>
            <p:ph type="ftr" sz="quarter" idx="10"/>
          </p:nvPr>
        </p:nvSpPr>
        <p:spPr>
          <a:ln/>
        </p:spPr>
        <p:txBody>
          <a:bodyPr/>
          <a:lstStyle>
            <a:lvl1pPr>
              <a:defRPr/>
            </a:lvl1pPr>
          </a:lstStyle>
          <a:p>
            <a:fld id="{67300A77-D9FB-46D3-A963-E9A06CE1FAB2}" type="slidenum">
              <a:rPr lang="de-DE" altLang="en-US"/>
              <a:pPr/>
              <a:t>‹#›</a:t>
            </a:fld>
            <a:endParaRPr lang="de-DE" altLang="en-US"/>
          </a:p>
        </p:txBody>
      </p:sp>
    </p:spTree>
    <p:extLst>
      <p:ext uri="{BB962C8B-B14F-4D97-AF65-F5344CB8AC3E}">
        <p14:creationId xmlns:p14="http://schemas.microsoft.com/office/powerpoint/2010/main" val="4087316921"/>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C6E372-B31E-E383-722C-8D96215FE8F1}"/>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679CAEE4-3928-DC2A-0156-D4A00B71BA10}"/>
              </a:ext>
            </a:extLst>
          </p:cNvPr>
          <p:cNvSpPr>
            <a:spLocks noGrp="1" noChangeArrowheads="1"/>
          </p:cNvSpPr>
          <p:nvPr>
            <p:ph type="body" idx="1"/>
          </p:nvPr>
        </p:nvSpPr>
        <p:spPr bwMode="auto">
          <a:xfrm>
            <a:off x="319088" y="863600"/>
            <a:ext cx="8524875"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F6F79A38-FB70-A40C-194D-BA9C14FA0B61}"/>
              </a:ext>
            </a:extLst>
          </p:cNvPr>
          <p:cNvSpPr>
            <a:spLocks noGrp="1" noChangeArrowheads="1"/>
          </p:cNvSpPr>
          <p:nvPr>
            <p:ph type="ftr" sz="quarter" idx="3"/>
          </p:nvPr>
        </p:nvSpPr>
        <p:spPr bwMode="auto">
          <a:xfrm>
            <a:off x="4321175" y="6408738"/>
            <a:ext cx="406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1DF6FDA9-8A94-4F04-AD44-6A1320A8E2E6}"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05"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F5A50FC9-E613-920C-C5FD-FDC26309E7F9}"/>
              </a:ext>
            </a:extLst>
          </p:cNvPr>
          <p:cNvSpPr>
            <a:spLocks noGrp="1" noChangeArrowheads="1"/>
          </p:cNvSpPr>
          <p:nvPr>
            <p:ph type="ctrTitle"/>
          </p:nvPr>
        </p:nvSpPr>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A70C9291-50D2-7F72-74BC-1726E0FE5F68}"/>
              </a:ext>
            </a:extLst>
          </p:cNvPr>
          <p:cNvSpPr>
            <a:spLocks noGrp="1" noChangeArrowheads="1"/>
          </p:cNvSpPr>
          <p:nvPr>
            <p:ph type="subTitle" idx="1"/>
          </p:nvPr>
        </p:nvSpPr>
        <p:spPr/>
        <p:txBody>
          <a:bodyPr/>
          <a:lstStyle/>
          <a:p>
            <a:pPr eaLnBrk="1" hangingPunct="1"/>
            <a:r>
              <a:rPr lang="sr-Latn-CS" altLang="en-US" dirty="0"/>
              <a:t>Predavanje </a:t>
            </a:r>
            <a:r>
              <a:rPr lang="en-US" altLang="en-US" dirty="0"/>
              <a:t>IV - </a:t>
            </a:r>
            <a:r>
              <a:rPr lang="en-US" altLang="en-US" dirty="0" err="1"/>
              <a:t>dodatak</a:t>
            </a:r>
            <a:endParaRPr lang="de-DE" altLang="en-US" dirty="0" err="1"/>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10</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altLang="en-US" dirty="0"/>
              <a:t>Property</a:t>
            </a:r>
            <a:endParaRPr lang="en-US" dirty="0"/>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3888064" cy="3770658"/>
          </a:xfrm>
        </p:spPr>
        <p:txBody>
          <a:bodyPr/>
          <a:lstStyle/>
          <a:p>
            <a:r>
              <a:rPr lang="en-US" sz="1800" dirty="0">
                <a:ea typeface="+mn-lt"/>
                <a:cs typeface="+mn-lt"/>
              </a:rPr>
              <a:t>Properties play a central role in SVA because they form the bodies of concurrent assertions</a:t>
            </a:r>
          </a:p>
          <a:p>
            <a:r>
              <a:rPr lang="en-US" sz="1800" dirty="0">
                <a:ea typeface="+mn-lt"/>
                <a:cs typeface="+mn-lt"/>
              </a:rPr>
              <a:t>A property is a temporal formula that can be either true or false on a given trace</a:t>
            </a:r>
          </a:p>
          <a:p>
            <a:r>
              <a:rPr lang="en-US" sz="1800" dirty="0">
                <a:ea typeface="+mn-lt"/>
                <a:cs typeface="+mn-lt"/>
              </a:rPr>
              <a:t>The property operators described here are summarized in the table on the right</a:t>
            </a:r>
            <a:endParaRPr lang="en-US" sz="1800">
              <a:cs typeface="Arial"/>
            </a:endParaRPr>
          </a:p>
          <a:p>
            <a:r>
              <a:rPr lang="en-US" sz="1800" dirty="0">
                <a:ea typeface="+mn-lt"/>
                <a:cs typeface="+mn-lt"/>
              </a:rPr>
              <a:t>They are grouped by their precedence, from highest to lowest</a:t>
            </a:r>
          </a:p>
          <a:p>
            <a:r>
              <a:rPr lang="en-US" sz="1800" dirty="0">
                <a:ea typeface="+mn-lt"/>
                <a:cs typeface="+mn-lt"/>
              </a:rPr>
              <a:t>Properties can be built from simpler properties in a recursive manner</a:t>
            </a:r>
            <a:endParaRPr lang="en-US" sz="1800">
              <a:cs typeface="Arial"/>
            </a:endParaRPr>
          </a:p>
        </p:txBody>
      </p:sp>
      <p:pic>
        <p:nvPicPr>
          <p:cNvPr id="4" name="Content Placeholder 3" descr="A white paper with black text&#10;&#10;Description automatically generated">
            <a:extLst>
              <a:ext uri="{FF2B5EF4-FFF2-40B4-BE49-F238E27FC236}">
                <a16:creationId xmlns:a16="http://schemas.microsoft.com/office/drawing/2014/main" id="{D50043D1-6A6E-9F26-1572-7D8536D76DCF}"/>
              </a:ext>
            </a:extLst>
          </p:cNvPr>
          <p:cNvPicPr>
            <a:picLocks noGrp="1" noChangeAspect="1"/>
          </p:cNvPicPr>
          <p:nvPr>
            <p:ph sz="half" idx="2"/>
          </p:nvPr>
        </p:nvPicPr>
        <p:blipFill>
          <a:blip r:embed="rId3"/>
          <a:stretch>
            <a:fillRect/>
          </a:stretch>
        </p:blipFill>
        <p:spPr>
          <a:xfrm>
            <a:off x="4860131" y="1190625"/>
            <a:ext cx="3781425" cy="3171825"/>
          </a:xfrm>
        </p:spPr>
      </p:pic>
    </p:spTree>
    <p:extLst>
      <p:ext uri="{BB962C8B-B14F-4D97-AF65-F5344CB8AC3E}">
        <p14:creationId xmlns:p14="http://schemas.microsoft.com/office/powerpoint/2010/main" val="990115219"/>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11</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Boolean property</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5666063" cy="3770658"/>
          </a:xfrm>
        </p:spPr>
        <p:txBody>
          <a:bodyPr/>
          <a:lstStyle/>
          <a:p>
            <a:r>
              <a:rPr lang="en-US" sz="1800" dirty="0">
                <a:ea typeface="+mn-lt"/>
                <a:cs typeface="+mn-lt"/>
              </a:rPr>
              <a:t>The behavior manifested by a Boolean property alone when placed in an </a:t>
            </a:r>
            <a:r>
              <a:rPr lang="en-US" sz="1800" b="1" dirty="0">
                <a:ea typeface="+mn-lt"/>
                <a:cs typeface="+mn-lt"/>
              </a:rPr>
              <a:t>initial </a:t>
            </a:r>
            <a:r>
              <a:rPr lang="en-US" sz="1800" dirty="0">
                <a:ea typeface="+mn-lt"/>
                <a:cs typeface="+mn-lt"/>
              </a:rPr>
              <a:t>procedure is useful because only one property evaluation attempt is executed</a:t>
            </a:r>
            <a:endParaRPr lang="en-US" dirty="0">
              <a:ea typeface="+mn-lt"/>
              <a:cs typeface="+mn-lt"/>
            </a:endParaRPr>
          </a:p>
          <a:p>
            <a:r>
              <a:rPr lang="en-US" sz="1800" dirty="0">
                <a:ea typeface="+mn-lt"/>
                <a:cs typeface="+mn-lt"/>
              </a:rPr>
              <a:t>Placing such an assertion elsewhere would lead to unconditional evaluation of the Boolean at every assertion clock tick</a:t>
            </a:r>
          </a:p>
          <a:p>
            <a:r>
              <a:rPr lang="en-US" sz="1800" dirty="0">
                <a:ea typeface="+mn-lt"/>
                <a:cs typeface="+mn-lt"/>
              </a:rPr>
              <a:t>Example below checks that initially the reset </a:t>
            </a:r>
            <a:r>
              <a:rPr lang="en-US" sz="1800" b="1" dirty="0" err="1">
                <a:ea typeface="+mn-lt"/>
                <a:cs typeface="+mn-lt"/>
              </a:rPr>
              <a:t>rst</a:t>
            </a:r>
            <a:r>
              <a:rPr lang="en-US" sz="1800" b="1" dirty="0">
                <a:ea typeface="+mn-lt"/>
                <a:cs typeface="+mn-lt"/>
              </a:rPr>
              <a:t> </a:t>
            </a:r>
            <a:r>
              <a:rPr lang="en-US" sz="1800" dirty="0">
                <a:ea typeface="+mn-lt"/>
                <a:cs typeface="+mn-lt"/>
              </a:rPr>
              <a:t>is active, and check that initially the value of </a:t>
            </a:r>
            <a:r>
              <a:rPr lang="en-US" sz="1800" b="1" dirty="0">
                <a:ea typeface="+mn-lt"/>
                <a:cs typeface="+mn-lt"/>
              </a:rPr>
              <a:t>ready </a:t>
            </a:r>
            <a:r>
              <a:rPr lang="en-US" sz="1800" dirty="0">
                <a:ea typeface="+mn-lt"/>
                <a:cs typeface="+mn-lt"/>
              </a:rPr>
              <a:t>is low</a:t>
            </a:r>
            <a:endParaRPr lang="en-US">
              <a:cs typeface="Arial"/>
            </a:endParaRPr>
          </a:p>
        </p:txBody>
      </p:sp>
      <p:pic>
        <p:nvPicPr>
          <p:cNvPr id="5" name="Content Placeholder 4" descr="A group of black text&#10;&#10;Description automatically generated">
            <a:extLst>
              <a:ext uri="{FF2B5EF4-FFF2-40B4-BE49-F238E27FC236}">
                <a16:creationId xmlns:a16="http://schemas.microsoft.com/office/drawing/2014/main" id="{D90F408F-293D-B645-C8C3-E396A5918C1E}"/>
              </a:ext>
            </a:extLst>
          </p:cNvPr>
          <p:cNvPicPr>
            <a:picLocks noGrp="1" noChangeAspect="1"/>
          </p:cNvPicPr>
          <p:nvPr>
            <p:ph sz="half" idx="2"/>
          </p:nvPr>
        </p:nvPicPr>
        <p:blipFill>
          <a:blip r:embed="rId3"/>
          <a:stretch>
            <a:fillRect/>
          </a:stretch>
        </p:blipFill>
        <p:spPr>
          <a:xfrm>
            <a:off x="317638" y="4555396"/>
            <a:ext cx="8161889" cy="1588543"/>
          </a:xfrm>
        </p:spPr>
      </p:pic>
    </p:spTree>
    <p:extLst>
      <p:ext uri="{BB962C8B-B14F-4D97-AF65-F5344CB8AC3E}">
        <p14:creationId xmlns:p14="http://schemas.microsoft.com/office/powerpoint/2010/main" val="3102002455"/>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12</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err="1"/>
              <a:t>Nexttime</a:t>
            </a:r>
            <a:r>
              <a:rPr lang="en-US" dirty="0"/>
              <a:t> property</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5666063" cy="3770658"/>
          </a:xfrm>
        </p:spPr>
        <p:txBody>
          <a:bodyPr/>
          <a:lstStyle/>
          <a:p>
            <a:r>
              <a:rPr lang="en-US" sz="1800" dirty="0">
                <a:ea typeface="+mn-lt"/>
                <a:cs typeface="+mn-lt"/>
              </a:rPr>
              <a:t>Property </a:t>
            </a:r>
            <a:r>
              <a:rPr lang="en-US" sz="1800" b="1" dirty="0" err="1">
                <a:ea typeface="+mn-lt"/>
                <a:cs typeface="+mn-lt"/>
              </a:rPr>
              <a:t>nexttime</a:t>
            </a:r>
            <a:r>
              <a:rPr lang="en-US" sz="1800" b="1" dirty="0">
                <a:ea typeface="+mn-lt"/>
                <a:cs typeface="+mn-lt"/>
              </a:rPr>
              <a:t> </a:t>
            </a:r>
            <a:r>
              <a:rPr lang="en-US" sz="1800" i="1" dirty="0">
                <a:ea typeface="+mn-lt"/>
                <a:cs typeface="+mn-lt"/>
              </a:rPr>
              <a:t>p</a:t>
            </a:r>
            <a:r>
              <a:rPr lang="en-US" sz="1800" dirty="0">
                <a:ea typeface="+mn-lt"/>
                <a:cs typeface="+mn-lt"/>
              </a:rPr>
              <a:t>, as its name suggests, is true in clock tick </a:t>
            </a:r>
            <a:r>
              <a:rPr lang="en-US" sz="1800" i="1" dirty="0" err="1">
                <a:ea typeface="+mn-lt"/>
                <a:cs typeface="+mn-lt"/>
              </a:rPr>
              <a:t>i</a:t>
            </a:r>
            <a:r>
              <a:rPr lang="en-US" sz="1800" dirty="0">
                <a:ea typeface="+mn-lt"/>
                <a:cs typeface="+mn-lt"/>
              </a:rPr>
              <a:t> </a:t>
            </a:r>
            <a:r>
              <a:rPr lang="en-US" sz="1800" dirty="0" err="1">
                <a:ea typeface="+mn-lt"/>
                <a:cs typeface="+mn-lt"/>
              </a:rPr>
              <a:t>iff</a:t>
            </a:r>
            <a:r>
              <a:rPr lang="en-US" sz="1800" dirty="0">
                <a:ea typeface="+mn-lt"/>
                <a:cs typeface="+mn-lt"/>
              </a:rPr>
              <a:t> property </a:t>
            </a:r>
            <a:r>
              <a:rPr lang="en-US" sz="1800" i="1" dirty="0">
                <a:ea typeface="+mn-lt"/>
                <a:cs typeface="+mn-lt"/>
              </a:rPr>
              <a:t>p</a:t>
            </a:r>
            <a:r>
              <a:rPr lang="en-US" sz="1800" dirty="0">
                <a:ea typeface="+mn-lt"/>
                <a:cs typeface="+mn-lt"/>
              </a:rPr>
              <a:t> is true in clock tick </a:t>
            </a:r>
            <a:r>
              <a:rPr lang="en-US" sz="1800" i="1" dirty="0" err="1">
                <a:ea typeface="+mn-lt"/>
                <a:cs typeface="+mn-lt"/>
              </a:rPr>
              <a:t>i</a:t>
            </a:r>
            <a:r>
              <a:rPr lang="en-US" sz="1800" dirty="0">
                <a:ea typeface="+mn-lt"/>
                <a:cs typeface="+mn-lt"/>
              </a:rPr>
              <a:t> + 1</a:t>
            </a:r>
          </a:p>
          <a:p>
            <a:r>
              <a:rPr lang="en-US" sz="1800" dirty="0">
                <a:cs typeface="Arial"/>
              </a:rPr>
              <a:t>It can be used in a sequence like </a:t>
            </a:r>
            <a:r>
              <a:rPr lang="en-US" sz="1800" b="1" dirty="0" err="1">
                <a:ea typeface="+mn-lt"/>
                <a:cs typeface="+mn-lt"/>
              </a:rPr>
              <a:t>nexttime</a:t>
            </a:r>
            <a:r>
              <a:rPr lang="en-US" sz="1800" b="1" dirty="0">
                <a:ea typeface="+mn-lt"/>
                <a:cs typeface="+mn-lt"/>
              </a:rPr>
              <a:t> </a:t>
            </a:r>
            <a:r>
              <a:rPr lang="en-US" sz="1800" b="1" dirty="0" err="1">
                <a:ea typeface="+mn-lt"/>
                <a:cs typeface="+mn-lt"/>
              </a:rPr>
              <a:t>nexttime</a:t>
            </a:r>
            <a:r>
              <a:rPr lang="en-US" sz="1800" b="1" dirty="0">
                <a:ea typeface="+mn-lt"/>
                <a:cs typeface="+mn-lt"/>
              </a:rPr>
              <a:t> </a:t>
            </a:r>
            <a:r>
              <a:rPr lang="en-US" sz="1800" b="1" dirty="0" err="1">
                <a:ea typeface="+mn-lt"/>
                <a:cs typeface="+mn-lt"/>
              </a:rPr>
              <a:t>nexttime</a:t>
            </a:r>
            <a:r>
              <a:rPr lang="en-US" sz="1800" b="1" dirty="0">
                <a:ea typeface="+mn-lt"/>
                <a:cs typeface="+mn-lt"/>
              </a:rPr>
              <a:t> </a:t>
            </a:r>
            <a:r>
              <a:rPr lang="en-US" sz="1800" i="1" dirty="0">
                <a:ea typeface="+mn-lt"/>
                <a:cs typeface="+mn-lt"/>
              </a:rPr>
              <a:t>p</a:t>
            </a:r>
            <a:r>
              <a:rPr lang="en-US" sz="1800" dirty="0">
                <a:ea typeface="+mn-lt"/>
                <a:cs typeface="+mn-lt"/>
              </a:rPr>
              <a:t> which means that </a:t>
            </a:r>
            <a:r>
              <a:rPr lang="en-US" sz="1800" i="1" dirty="0">
                <a:ea typeface="+mn-lt"/>
                <a:cs typeface="+mn-lt"/>
              </a:rPr>
              <a:t>p </a:t>
            </a:r>
            <a:r>
              <a:rPr lang="en-US" sz="1800" dirty="0">
                <a:ea typeface="+mn-lt"/>
                <a:cs typeface="+mn-lt"/>
              </a:rPr>
              <a:t>holds in clock tick 3</a:t>
            </a:r>
            <a:endParaRPr lang="en-US" dirty="0"/>
          </a:p>
          <a:p>
            <a:r>
              <a:rPr lang="en-US" sz="1800" dirty="0">
                <a:cs typeface="Arial"/>
              </a:rPr>
              <a:t>SVA </a:t>
            </a:r>
            <a:r>
              <a:rPr lang="en-US" sz="1800" dirty="0">
                <a:ea typeface="+mn-lt"/>
                <a:cs typeface="+mn-lt"/>
              </a:rPr>
              <a:t>a shortcut </a:t>
            </a:r>
            <a:r>
              <a:rPr lang="en-US" sz="1800" b="1" dirty="0" err="1">
                <a:ea typeface="+mn-lt"/>
                <a:cs typeface="+mn-lt"/>
              </a:rPr>
              <a:t>nexttime</a:t>
            </a:r>
            <a:r>
              <a:rPr lang="en-US" sz="1800" dirty="0">
                <a:ea typeface="+mn-lt"/>
                <a:cs typeface="+mn-lt"/>
              </a:rPr>
              <a:t>[</a:t>
            </a:r>
            <a:r>
              <a:rPr lang="en-US" sz="1800" i="1" dirty="0">
                <a:ea typeface="+mn-lt"/>
                <a:cs typeface="+mn-lt"/>
              </a:rPr>
              <a:t>n</a:t>
            </a:r>
            <a:r>
              <a:rPr lang="en-US" sz="1800" dirty="0">
                <a:ea typeface="+mn-lt"/>
                <a:cs typeface="+mn-lt"/>
              </a:rPr>
              <a:t>] to simplify notation, like below where we show how to check if </a:t>
            </a:r>
            <a:r>
              <a:rPr lang="en-US" sz="1800" i="1" dirty="0" err="1">
                <a:ea typeface="+mn-lt"/>
                <a:cs typeface="+mn-lt"/>
              </a:rPr>
              <a:t>rst</a:t>
            </a:r>
            <a:r>
              <a:rPr lang="en-US" sz="1800" i="1" dirty="0">
                <a:ea typeface="+mn-lt"/>
                <a:cs typeface="+mn-lt"/>
              </a:rPr>
              <a:t> </a:t>
            </a:r>
            <a:r>
              <a:rPr lang="en-US" sz="1800" dirty="0">
                <a:ea typeface="+mn-lt"/>
                <a:cs typeface="+mn-lt"/>
              </a:rPr>
              <a:t>is low in clock </a:t>
            </a:r>
            <a:r>
              <a:rPr lang="en-US" sz="1800" i="1" dirty="0" err="1">
                <a:ea typeface="+mn-lt"/>
                <a:cs typeface="+mn-lt"/>
              </a:rPr>
              <a:t>clk</a:t>
            </a:r>
            <a:r>
              <a:rPr lang="en-US" sz="1800" dirty="0">
                <a:ea typeface="+mn-lt"/>
                <a:cs typeface="+mn-lt"/>
              </a:rPr>
              <a:t> tick 9</a:t>
            </a:r>
            <a:endParaRPr lang="en-US" sz="1800" dirty="0">
              <a:cs typeface="Arial"/>
            </a:endParaRPr>
          </a:p>
          <a:p>
            <a:r>
              <a:rPr lang="en-US" sz="1800" dirty="0">
                <a:cs typeface="Arial"/>
              </a:rPr>
              <a:t>This </a:t>
            </a:r>
            <a:r>
              <a:rPr lang="en-US" sz="1800" dirty="0">
                <a:ea typeface="+mn-lt"/>
                <a:cs typeface="+mn-lt"/>
              </a:rPr>
              <a:t>property does not say anything about the behavior of </a:t>
            </a:r>
            <a:r>
              <a:rPr lang="en-US" sz="1800" dirty="0" err="1">
                <a:ea typeface="+mn-lt"/>
                <a:cs typeface="+mn-lt"/>
              </a:rPr>
              <a:t>rst</a:t>
            </a:r>
            <a:r>
              <a:rPr lang="en-US" sz="1800" dirty="0">
                <a:ea typeface="+mn-lt"/>
                <a:cs typeface="+mn-lt"/>
              </a:rPr>
              <a:t> in clock ticks 0–8</a:t>
            </a:r>
            <a:endParaRPr lang="en-US" dirty="0"/>
          </a:p>
          <a:p>
            <a:endParaRPr lang="en-US" sz="1800" dirty="0">
              <a:cs typeface="Arial"/>
            </a:endParaRPr>
          </a:p>
        </p:txBody>
      </p:sp>
      <p:pic>
        <p:nvPicPr>
          <p:cNvPr id="4" name="Content Placeholder 3" descr="A close up of a sign&#10;&#10;Description automatically generated">
            <a:extLst>
              <a:ext uri="{FF2B5EF4-FFF2-40B4-BE49-F238E27FC236}">
                <a16:creationId xmlns:a16="http://schemas.microsoft.com/office/drawing/2014/main" id="{FB743E18-DDCF-AAFF-62BF-F3CA5E41DB40}"/>
              </a:ext>
            </a:extLst>
          </p:cNvPr>
          <p:cNvPicPr>
            <a:picLocks noGrp="1" noChangeAspect="1"/>
          </p:cNvPicPr>
          <p:nvPr>
            <p:ph sz="half" idx="2"/>
          </p:nvPr>
        </p:nvPicPr>
        <p:blipFill>
          <a:blip r:embed="rId3"/>
          <a:stretch>
            <a:fillRect/>
          </a:stretch>
        </p:blipFill>
        <p:spPr>
          <a:xfrm>
            <a:off x="262421" y="4009992"/>
            <a:ext cx="8736151" cy="525873"/>
          </a:xfrm>
        </p:spPr>
      </p:pic>
    </p:spTree>
    <p:extLst>
      <p:ext uri="{BB962C8B-B14F-4D97-AF65-F5344CB8AC3E}">
        <p14:creationId xmlns:p14="http://schemas.microsoft.com/office/powerpoint/2010/main" val="529338238"/>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13</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Always property</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Property </a:t>
            </a:r>
            <a:r>
              <a:rPr lang="en-US" sz="1800" b="1" dirty="0">
                <a:ea typeface="+mn-lt"/>
                <a:cs typeface="+mn-lt"/>
              </a:rPr>
              <a:t>always</a:t>
            </a:r>
            <a:r>
              <a:rPr lang="en-US" sz="1800" dirty="0">
                <a:ea typeface="+mn-lt"/>
                <a:cs typeface="+mn-lt"/>
              </a:rPr>
              <a:t> </a:t>
            </a:r>
            <a:r>
              <a:rPr lang="en-US" sz="1800" i="1" dirty="0">
                <a:ea typeface="+mn-lt"/>
                <a:cs typeface="+mn-lt"/>
              </a:rPr>
              <a:t>p</a:t>
            </a:r>
            <a:r>
              <a:rPr lang="en-US" sz="1800" dirty="0">
                <a:ea typeface="+mn-lt"/>
                <a:cs typeface="+mn-lt"/>
              </a:rPr>
              <a:t> is true in clock tick </a:t>
            </a:r>
            <a:r>
              <a:rPr lang="en-US" sz="1800" i="1" dirty="0" err="1">
                <a:ea typeface="+mn-lt"/>
                <a:cs typeface="+mn-lt"/>
              </a:rPr>
              <a:t>i</a:t>
            </a:r>
            <a:r>
              <a:rPr lang="en-US" sz="1800" dirty="0">
                <a:ea typeface="+mn-lt"/>
                <a:cs typeface="+mn-lt"/>
              </a:rPr>
              <a:t> </a:t>
            </a:r>
            <a:r>
              <a:rPr lang="en-US" sz="1800" dirty="0" err="1">
                <a:ea typeface="+mn-lt"/>
                <a:cs typeface="+mn-lt"/>
              </a:rPr>
              <a:t>iff</a:t>
            </a:r>
            <a:r>
              <a:rPr lang="en-US" sz="1800" dirty="0">
                <a:ea typeface="+mn-lt"/>
                <a:cs typeface="+mn-lt"/>
              </a:rPr>
              <a:t> </a:t>
            </a:r>
            <a:r>
              <a:rPr lang="en-US" sz="1800" i="1" dirty="0">
                <a:ea typeface="+mn-lt"/>
                <a:cs typeface="+mn-lt"/>
              </a:rPr>
              <a:t>p</a:t>
            </a:r>
            <a:r>
              <a:rPr lang="en-US" sz="1800" dirty="0">
                <a:ea typeface="+mn-lt"/>
                <a:cs typeface="+mn-lt"/>
              </a:rPr>
              <a:t> is true in all clock ticks </a:t>
            </a:r>
            <a:r>
              <a:rPr lang="en-US" sz="1800" i="1" dirty="0">
                <a:ea typeface="+mn-lt"/>
                <a:cs typeface="+mn-lt"/>
              </a:rPr>
              <a:t>j</a:t>
            </a:r>
            <a:r>
              <a:rPr lang="en-US" sz="1800" dirty="0">
                <a:ea typeface="+mn-lt"/>
                <a:cs typeface="+mn-lt"/>
              </a:rPr>
              <a:t> &gt;= </a:t>
            </a:r>
            <a:r>
              <a:rPr lang="en-US" sz="1800" i="1" dirty="0" err="1">
                <a:ea typeface="+mn-lt"/>
                <a:cs typeface="+mn-lt"/>
              </a:rPr>
              <a:t>i</a:t>
            </a:r>
          </a:p>
          <a:p>
            <a:r>
              <a:rPr lang="en-US" sz="1800" dirty="0">
                <a:cs typeface="Arial"/>
              </a:rPr>
              <a:t>For example,</a:t>
            </a:r>
            <a:r>
              <a:rPr lang="en-US" sz="1800" dirty="0">
                <a:ea typeface="+mn-lt"/>
                <a:cs typeface="+mn-lt"/>
              </a:rPr>
              <a:t> what is the meaning of </a:t>
            </a:r>
            <a:r>
              <a:rPr lang="en-US" sz="1800" b="1" dirty="0" err="1">
                <a:ea typeface="+mn-lt"/>
                <a:cs typeface="+mn-lt"/>
              </a:rPr>
              <a:t>nexttime</a:t>
            </a:r>
            <a:r>
              <a:rPr lang="en-US" sz="1800" b="1" dirty="0">
                <a:ea typeface="+mn-lt"/>
                <a:cs typeface="+mn-lt"/>
              </a:rPr>
              <a:t> always </a:t>
            </a:r>
            <a:r>
              <a:rPr lang="en-US" sz="1800" i="1" dirty="0">
                <a:ea typeface="+mn-lt"/>
                <a:cs typeface="+mn-lt"/>
              </a:rPr>
              <a:t>p</a:t>
            </a:r>
            <a:r>
              <a:rPr lang="en-US" sz="1800" dirty="0">
                <a:cs typeface="Arial"/>
              </a:rPr>
              <a:t>? </a:t>
            </a:r>
            <a:r>
              <a:rPr lang="en-US" sz="1800" dirty="0">
                <a:ea typeface="+mn-lt"/>
                <a:cs typeface="+mn-lt"/>
              </a:rPr>
              <a:t>According to the definition of </a:t>
            </a:r>
            <a:r>
              <a:rPr lang="en-US" sz="1800" b="1" dirty="0" err="1">
                <a:ea typeface="+mn-lt"/>
                <a:cs typeface="+mn-lt"/>
              </a:rPr>
              <a:t>nexttime</a:t>
            </a:r>
            <a:r>
              <a:rPr lang="en-US" sz="1800" b="1" dirty="0">
                <a:ea typeface="+mn-lt"/>
                <a:cs typeface="+mn-lt"/>
              </a:rPr>
              <a:t> </a:t>
            </a:r>
            <a:r>
              <a:rPr lang="en-US" sz="1800" dirty="0">
                <a:ea typeface="+mn-lt"/>
                <a:cs typeface="+mn-lt"/>
              </a:rPr>
              <a:t>property, </a:t>
            </a:r>
            <a:r>
              <a:rPr lang="en-US" sz="1800" b="1" dirty="0">
                <a:ea typeface="+mn-lt"/>
                <a:cs typeface="+mn-lt"/>
              </a:rPr>
              <a:t>always </a:t>
            </a:r>
            <a:r>
              <a:rPr lang="en-US" sz="1800" i="1" dirty="0">
                <a:ea typeface="+mn-lt"/>
                <a:cs typeface="+mn-lt"/>
              </a:rPr>
              <a:t>p</a:t>
            </a:r>
            <a:r>
              <a:rPr lang="en-US" sz="1800" dirty="0">
                <a:ea typeface="+mn-lt"/>
                <a:cs typeface="+mn-lt"/>
              </a:rPr>
              <a:t> should hold in clock tick 1. Therefore, property p should hold in every clock tick starting from clock tick 1</a:t>
            </a:r>
          </a:p>
          <a:p>
            <a:r>
              <a:rPr lang="en-US" sz="1800" dirty="0">
                <a:ea typeface="+mn-lt"/>
                <a:cs typeface="+mn-lt"/>
              </a:rPr>
              <a:t>All concurrent assertions placed outside procedural code are continuously monitored. This means that there is an implicit outermost </a:t>
            </a:r>
            <a:r>
              <a:rPr lang="en-US" sz="1800" b="1" dirty="0">
                <a:ea typeface="+mn-lt"/>
                <a:cs typeface="+mn-lt"/>
              </a:rPr>
              <a:t>always</a:t>
            </a:r>
            <a:r>
              <a:rPr lang="en-US" sz="1800" dirty="0">
                <a:ea typeface="+mn-lt"/>
                <a:cs typeface="+mn-lt"/>
              </a:rPr>
              <a:t> operator which defines a series of evaluation attempts </a:t>
            </a:r>
            <a:endParaRPr lang="en-US" dirty="0">
              <a:ea typeface="+mn-lt"/>
              <a:cs typeface="+mn-lt"/>
            </a:endParaRPr>
          </a:p>
          <a:p>
            <a:r>
              <a:rPr lang="en-US" sz="1800" dirty="0">
                <a:ea typeface="+mn-lt"/>
                <a:cs typeface="+mn-lt"/>
              </a:rPr>
              <a:t>Consequently, the following assertions </a:t>
            </a:r>
            <a:r>
              <a:rPr lang="en-US" sz="1800" i="1" dirty="0">
                <a:ea typeface="+mn-lt"/>
                <a:cs typeface="+mn-lt"/>
              </a:rPr>
              <a:t>a1</a:t>
            </a:r>
            <a:r>
              <a:rPr lang="en-US" sz="1800" dirty="0">
                <a:ea typeface="+mn-lt"/>
                <a:cs typeface="+mn-lt"/>
              </a:rPr>
              <a:t> and </a:t>
            </a:r>
            <a:r>
              <a:rPr lang="en-US" sz="1800" i="1" dirty="0">
                <a:ea typeface="+mn-lt"/>
                <a:cs typeface="+mn-lt"/>
              </a:rPr>
              <a:t>a2 </a:t>
            </a:r>
            <a:r>
              <a:rPr lang="en-US" sz="1800" dirty="0">
                <a:ea typeface="+mn-lt"/>
                <a:cs typeface="+mn-lt"/>
              </a:rPr>
              <a:t>are equivalent in the sense that either both pass or both fail:</a:t>
            </a:r>
            <a:endParaRPr lang="en-US" dirty="0">
              <a:cs typeface="Arial"/>
            </a:endParaRPr>
          </a:p>
          <a:p>
            <a:endParaRPr lang="en-US" sz="1800" dirty="0">
              <a:ea typeface="+mn-lt"/>
              <a:cs typeface="+mn-lt"/>
            </a:endParaRPr>
          </a:p>
        </p:txBody>
      </p:sp>
      <p:pic>
        <p:nvPicPr>
          <p:cNvPr id="5" name="Picture 4">
            <a:extLst>
              <a:ext uri="{FF2B5EF4-FFF2-40B4-BE49-F238E27FC236}">
                <a16:creationId xmlns:a16="http://schemas.microsoft.com/office/drawing/2014/main" id="{1B495302-25DB-806F-35B2-561CB22D2E2B}"/>
              </a:ext>
            </a:extLst>
          </p:cNvPr>
          <p:cNvPicPr>
            <a:picLocks noChangeAspect="1"/>
          </p:cNvPicPr>
          <p:nvPr/>
        </p:nvPicPr>
        <p:blipFill>
          <a:blip r:embed="rId3"/>
          <a:stretch>
            <a:fillRect/>
          </a:stretch>
        </p:blipFill>
        <p:spPr>
          <a:xfrm>
            <a:off x="2080453" y="3970407"/>
            <a:ext cx="4210050" cy="419100"/>
          </a:xfrm>
          <a:prstGeom prst="rect">
            <a:avLst/>
          </a:prstGeom>
        </p:spPr>
      </p:pic>
      <p:pic>
        <p:nvPicPr>
          <p:cNvPr id="6" name="Picture 5">
            <a:extLst>
              <a:ext uri="{FF2B5EF4-FFF2-40B4-BE49-F238E27FC236}">
                <a16:creationId xmlns:a16="http://schemas.microsoft.com/office/drawing/2014/main" id="{28B7187F-6005-EACB-3829-50447590B298}"/>
              </a:ext>
            </a:extLst>
          </p:cNvPr>
          <p:cNvPicPr>
            <a:picLocks noChangeAspect="1"/>
          </p:cNvPicPr>
          <p:nvPr/>
        </p:nvPicPr>
        <p:blipFill>
          <a:blip r:embed="rId4"/>
          <a:stretch>
            <a:fillRect/>
          </a:stretch>
        </p:blipFill>
        <p:spPr>
          <a:xfrm>
            <a:off x="1174750" y="4697550"/>
            <a:ext cx="6286500" cy="466725"/>
          </a:xfrm>
          <a:prstGeom prst="rect">
            <a:avLst/>
          </a:prstGeom>
        </p:spPr>
      </p:pic>
    </p:spTree>
    <p:extLst>
      <p:ext uri="{BB962C8B-B14F-4D97-AF65-F5344CB8AC3E}">
        <p14:creationId xmlns:p14="http://schemas.microsoft.com/office/powerpoint/2010/main" val="3655809857"/>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14</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err="1"/>
              <a:t>S_eventually</a:t>
            </a:r>
            <a:r>
              <a:rPr lang="en-US" dirty="0"/>
              <a:t> property</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Property </a:t>
            </a:r>
            <a:r>
              <a:rPr lang="en-US" sz="1800" b="1" dirty="0" err="1">
                <a:ea typeface="+mn-lt"/>
                <a:cs typeface="+mn-lt"/>
              </a:rPr>
              <a:t>s_eventually</a:t>
            </a:r>
            <a:r>
              <a:rPr lang="en-US" sz="1800" dirty="0">
                <a:ea typeface="+mn-lt"/>
                <a:cs typeface="+mn-lt"/>
              </a:rPr>
              <a:t> </a:t>
            </a:r>
            <a:r>
              <a:rPr lang="en-US" sz="1800" i="1" dirty="0">
                <a:ea typeface="+mn-lt"/>
                <a:cs typeface="+mn-lt"/>
              </a:rPr>
              <a:t>p</a:t>
            </a:r>
            <a:r>
              <a:rPr lang="en-US" sz="1800" dirty="0">
                <a:ea typeface="+mn-lt"/>
                <a:cs typeface="+mn-lt"/>
              </a:rPr>
              <a:t> is true in clock tick </a:t>
            </a:r>
            <a:r>
              <a:rPr lang="en-US" sz="1800" i="1" dirty="0" err="1">
                <a:ea typeface="+mn-lt"/>
                <a:cs typeface="+mn-lt"/>
              </a:rPr>
              <a:t>i</a:t>
            </a:r>
            <a:r>
              <a:rPr lang="en-US" sz="1800" dirty="0">
                <a:ea typeface="+mn-lt"/>
                <a:cs typeface="+mn-lt"/>
              </a:rPr>
              <a:t> </a:t>
            </a:r>
            <a:r>
              <a:rPr lang="en-US" sz="1800" dirty="0" err="1">
                <a:ea typeface="+mn-lt"/>
                <a:cs typeface="+mn-lt"/>
              </a:rPr>
              <a:t>iff</a:t>
            </a:r>
            <a:r>
              <a:rPr lang="en-US" sz="1800" dirty="0">
                <a:ea typeface="+mn-lt"/>
                <a:cs typeface="+mn-lt"/>
              </a:rPr>
              <a:t> </a:t>
            </a:r>
            <a:r>
              <a:rPr lang="en-US" sz="1800" i="1" dirty="0">
                <a:ea typeface="+mn-lt"/>
                <a:cs typeface="+mn-lt"/>
              </a:rPr>
              <a:t>p</a:t>
            </a:r>
            <a:r>
              <a:rPr lang="en-US" sz="1800" dirty="0">
                <a:ea typeface="+mn-lt"/>
                <a:cs typeface="+mn-lt"/>
              </a:rPr>
              <a:t> is true in some clock tick </a:t>
            </a:r>
            <a:r>
              <a:rPr lang="en-US" sz="1800" i="1" dirty="0">
                <a:ea typeface="+mn-lt"/>
                <a:cs typeface="+mn-lt"/>
              </a:rPr>
              <a:t>j</a:t>
            </a:r>
            <a:r>
              <a:rPr lang="en-US" sz="1800" dirty="0">
                <a:ea typeface="+mn-lt"/>
                <a:cs typeface="+mn-lt"/>
              </a:rPr>
              <a:t> &gt;= </a:t>
            </a:r>
            <a:r>
              <a:rPr lang="en-US" sz="1800" i="1" dirty="0">
                <a:ea typeface="+mn-lt"/>
                <a:cs typeface="+mn-lt"/>
              </a:rPr>
              <a:t>I</a:t>
            </a:r>
            <a:endParaRPr lang="en-US" dirty="0">
              <a:ea typeface="+mn-lt"/>
              <a:cs typeface="+mn-lt"/>
            </a:endParaRPr>
          </a:p>
          <a:p>
            <a:r>
              <a:rPr lang="en-US" sz="1800" dirty="0">
                <a:ea typeface="+mn-lt"/>
                <a:cs typeface="+mn-lt"/>
              </a:rPr>
              <a:t>It follows that property </a:t>
            </a:r>
            <a:r>
              <a:rPr lang="en-US" sz="1800" b="1" dirty="0" err="1">
                <a:ea typeface="+mn-lt"/>
                <a:cs typeface="+mn-lt"/>
              </a:rPr>
              <a:t>s_eventually</a:t>
            </a:r>
            <a:r>
              <a:rPr lang="en-US" sz="1800" b="1" dirty="0">
                <a:ea typeface="+mn-lt"/>
                <a:cs typeface="+mn-lt"/>
              </a:rPr>
              <a:t> </a:t>
            </a:r>
            <a:r>
              <a:rPr lang="en-US" sz="1800" i="1" dirty="0">
                <a:ea typeface="+mn-lt"/>
                <a:cs typeface="+mn-lt"/>
              </a:rPr>
              <a:t>p</a:t>
            </a:r>
            <a:r>
              <a:rPr lang="en-US" sz="1800" dirty="0">
                <a:ea typeface="+mn-lt"/>
                <a:cs typeface="+mn-lt"/>
              </a:rPr>
              <a:t> is true </a:t>
            </a:r>
            <a:r>
              <a:rPr lang="en-US" sz="1800" dirty="0" err="1">
                <a:ea typeface="+mn-lt"/>
                <a:cs typeface="+mn-lt"/>
              </a:rPr>
              <a:t>iff</a:t>
            </a:r>
            <a:r>
              <a:rPr lang="en-US" sz="1800" dirty="0">
                <a:ea typeface="+mn-lt"/>
                <a:cs typeface="+mn-lt"/>
              </a:rPr>
              <a:t> property </a:t>
            </a:r>
            <a:r>
              <a:rPr lang="en-US" sz="1800" i="1" dirty="0">
                <a:ea typeface="+mn-lt"/>
                <a:cs typeface="+mn-lt"/>
              </a:rPr>
              <a:t>p</a:t>
            </a:r>
            <a:r>
              <a:rPr lang="en-US" sz="1800" dirty="0">
                <a:ea typeface="+mn-lt"/>
                <a:cs typeface="+mn-lt"/>
              </a:rPr>
              <a:t> is true in some clock tick</a:t>
            </a:r>
            <a:endParaRPr lang="en-US">
              <a:cs typeface="Arial"/>
            </a:endParaRPr>
          </a:p>
          <a:p>
            <a:r>
              <a:rPr lang="en-US" sz="1800" dirty="0">
                <a:cs typeface="Arial"/>
              </a:rPr>
              <a:t>For example,</a:t>
            </a:r>
            <a:r>
              <a:rPr lang="en-US" sz="1800" dirty="0">
                <a:ea typeface="+mn-lt"/>
                <a:cs typeface="+mn-lt"/>
              </a:rPr>
              <a:t> following assertion is used to check if reset </a:t>
            </a:r>
            <a:r>
              <a:rPr lang="en-US" sz="1800" i="1" dirty="0" err="1">
                <a:ea typeface="+mn-lt"/>
                <a:cs typeface="+mn-lt"/>
              </a:rPr>
              <a:t>rst</a:t>
            </a:r>
            <a:r>
              <a:rPr lang="en-US" sz="1800" dirty="0">
                <a:ea typeface="+mn-lt"/>
                <a:cs typeface="+mn-lt"/>
              </a:rPr>
              <a:t> will eventually be deactivated</a:t>
            </a:r>
            <a:endParaRPr lang="en-US" sz="1800" dirty="0">
              <a:cs typeface="Arial"/>
            </a:endParaRPr>
          </a:p>
          <a:p>
            <a:endParaRPr lang="en-US" sz="1800" dirty="0">
              <a:ea typeface="+mn-lt"/>
              <a:cs typeface="+mn-lt"/>
            </a:endParaRPr>
          </a:p>
          <a:p>
            <a:endParaRPr lang="en-US" sz="1800" dirty="0">
              <a:ea typeface="+mn-lt"/>
              <a:cs typeface="+mn-lt"/>
            </a:endParaRPr>
          </a:p>
        </p:txBody>
      </p:sp>
      <p:pic>
        <p:nvPicPr>
          <p:cNvPr id="2" name="Picture 1">
            <a:extLst>
              <a:ext uri="{FF2B5EF4-FFF2-40B4-BE49-F238E27FC236}">
                <a16:creationId xmlns:a16="http://schemas.microsoft.com/office/drawing/2014/main" id="{3EDF340C-1DDE-D0AF-D7A4-F1636D8F8468}"/>
              </a:ext>
            </a:extLst>
          </p:cNvPr>
          <p:cNvPicPr>
            <a:picLocks noChangeAspect="1"/>
          </p:cNvPicPr>
          <p:nvPr/>
        </p:nvPicPr>
        <p:blipFill>
          <a:blip r:embed="rId3"/>
          <a:stretch>
            <a:fillRect/>
          </a:stretch>
        </p:blipFill>
        <p:spPr>
          <a:xfrm>
            <a:off x="76200" y="3205162"/>
            <a:ext cx="8991600" cy="447675"/>
          </a:xfrm>
          <a:prstGeom prst="rect">
            <a:avLst/>
          </a:prstGeom>
        </p:spPr>
      </p:pic>
    </p:spTree>
    <p:extLst>
      <p:ext uri="{BB962C8B-B14F-4D97-AF65-F5344CB8AC3E}">
        <p14:creationId xmlns:p14="http://schemas.microsoft.com/office/powerpoint/2010/main" val="2445076313"/>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15</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Basic Boolean property connectives</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The following Boolean connectives between properties exist in SVA:</a:t>
            </a:r>
            <a:endParaRPr lang="en-US" dirty="0">
              <a:ea typeface="+mn-lt"/>
              <a:cs typeface="+mn-lt"/>
            </a:endParaRPr>
          </a:p>
          <a:p>
            <a:pPr lvl="1" indent="-188595">
              <a:buFont typeface="Courier New" panose="05000000000000000000" pitchFamily="2" charset="2"/>
              <a:buChar char="o"/>
            </a:pPr>
            <a:r>
              <a:rPr lang="en-US" sz="1400" dirty="0">
                <a:ea typeface="+mn-lt"/>
                <a:cs typeface="+mn-lt"/>
              </a:rPr>
              <a:t>not—negation</a:t>
            </a:r>
            <a:endParaRPr lang="en-US" sz="1400">
              <a:cs typeface="Arial"/>
            </a:endParaRPr>
          </a:p>
          <a:p>
            <a:pPr marL="192405" lvl="1" indent="0">
              <a:buNone/>
            </a:pPr>
            <a:r>
              <a:rPr lang="en-US" sz="1400" dirty="0">
                <a:ea typeface="+mn-lt"/>
                <a:cs typeface="+mn-lt"/>
              </a:rPr>
              <a:t>not p is true </a:t>
            </a:r>
            <a:r>
              <a:rPr lang="en-US" sz="1400" err="1">
                <a:ea typeface="+mn-lt"/>
                <a:cs typeface="+mn-lt"/>
              </a:rPr>
              <a:t>iff</a:t>
            </a:r>
            <a:r>
              <a:rPr lang="en-US" sz="1400" dirty="0">
                <a:ea typeface="+mn-lt"/>
                <a:cs typeface="+mn-lt"/>
              </a:rPr>
              <a:t> p is false.</a:t>
            </a:r>
            <a:endParaRPr lang="en-US" sz="1400">
              <a:cs typeface="Arial"/>
            </a:endParaRPr>
          </a:p>
          <a:p>
            <a:pPr lvl="1" indent="-188595">
              <a:buFont typeface="Courier New" panose="05000000000000000000" pitchFamily="2" charset="2"/>
              <a:buChar char="o"/>
            </a:pPr>
            <a:r>
              <a:rPr lang="en-US" sz="1400" dirty="0">
                <a:ea typeface="+mn-lt"/>
                <a:cs typeface="+mn-lt"/>
              </a:rPr>
              <a:t> and—conjunction</a:t>
            </a:r>
            <a:endParaRPr lang="en-US" sz="1400">
              <a:cs typeface="Arial"/>
            </a:endParaRPr>
          </a:p>
          <a:p>
            <a:pPr marL="192405" lvl="1" indent="0">
              <a:buNone/>
            </a:pPr>
            <a:r>
              <a:rPr lang="en-US" sz="1400" dirty="0">
                <a:ea typeface="+mn-lt"/>
                <a:cs typeface="+mn-lt"/>
              </a:rPr>
              <a:t>p and q is true </a:t>
            </a:r>
            <a:r>
              <a:rPr lang="en-US" sz="1400" dirty="0" err="1">
                <a:ea typeface="+mn-lt"/>
                <a:cs typeface="+mn-lt"/>
              </a:rPr>
              <a:t>iff</a:t>
            </a:r>
            <a:r>
              <a:rPr lang="en-US" sz="1400" dirty="0">
                <a:ea typeface="+mn-lt"/>
                <a:cs typeface="+mn-lt"/>
              </a:rPr>
              <a:t> both p and q are true.</a:t>
            </a:r>
            <a:endParaRPr lang="en-US" dirty="0">
              <a:ea typeface="+mn-lt"/>
              <a:cs typeface="+mn-lt"/>
            </a:endParaRPr>
          </a:p>
          <a:p>
            <a:pPr lvl="1" indent="-188595">
              <a:buFont typeface="Courier New" panose="05000000000000000000" pitchFamily="2" charset="2"/>
              <a:buChar char="o"/>
            </a:pPr>
            <a:r>
              <a:rPr lang="en-US" sz="1400" dirty="0">
                <a:ea typeface="+mn-lt"/>
                <a:cs typeface="+mn-lt"/>
              </a:rPr>
              <a:t>or—disjunction</a:t>
            </a:r>
            <a:endParaRPr lang="en-US" dirty="0">
              <a:cs typeface="Arial"/>
            </a:endParaRPr>
          </a:p>
          <a:p>
            <a:pPr marL="192405" lvl="1" indent="0">
              <a:buNone/>
            </a:pPr>
            <a:r>
              <a:rPr lang="en-US" sz="1400" dirty="0">
                <a:ea typeface="+mn-lt"/>
                <a:cs typeface="+mn-lt"/>
              </a:rPr>
              <a:t>p or q is true </a:t>
            </a:r>
            <a:r>
              <a:rPr lang="en-US" sz="1400" dirty="0" err="1">
                <a:ea typeface="+mn-lt"/>
                <a:cs typeface="+mn-lt"/>
              </a:rPr>
              <a:t>iff</a:t>
            </a:r>
            <a:r>
              <a:rPr lang="en-US" sz="1400" dirty="0">
                <a:ea typeface="+mn-lt"/>
                <a:cs typeface="+mn-lt"/>
              </a:rPr>
              <a:t> either p or q (or both) are true.</a:t>
            </a:r>
            <a:endParaRPr lang="en-US" dirty="0">
              <a:ea typeface="+mn-lt"/>
              <a:cs typeface="+mn-lt"/>
            </a:endParaRPr>
          </a:p>
          <a:p>
            <a:pPr marL="268605" indent="-457200"/>
            <a:r>
              <a:rPr lang="en-US" sz="1800" dirty="0">
                <a:ea typeface="+mn-lt"/>
                <a:cs typeface="+mn-lt"/>
              </a:rPr>
              <a:t>For example: Reset </a:t>
            </a:r>
            <a:r>
              <a:rPr lang="en-US" sz="1800" err="1">
                <a:ea typeface="+mn-lt"/>
                <a:cs typeface="+mn-lt"/>
              </a:rPr>
              <a:t>rst</a:t>
            </a:r>
            <a:r>
              <a:rPr lang="en-US" sz="1800" dirty="0">
                <a:ea typeface="+mn-lt"/>
                <a:cs typeface="+mn-lt"/>
              </a:rPr>
              <a:t> must be asserted during the first two cycles</a:t>
            </a:r>
          </a:p>
          <a:p>
            <a:pPr marL="268605" indent="-457200"/>
            <a:endParaRPr lang="en-US" sz="1800" dirty="0">
              <a:ea typeface="+mn-lt"/>
              <a:cs typeface="+mn-lt"/>
            </a:endParaRPr>
          </a:p>
          <a:p>
            <a:pPr lvl="1" indent="-188595">
              <a:buFont typeface="Courier New" panose="05000000000000000000" pitchFamily="2" charset="2"/>
              <a:buChar char="o"/>
            </a:pPr>
            <a:endParaRPr lang="en-US" sz="1400" dirty="0">
              <a:ea typeface="+mn-lt"/>
              <a:cs typeface="+mn-lt"/>
            </a:endParaRPr>
          </a:p>
          <a:p>
            <a:endParaRPr lang="en-US" sz="1800" dirty="0">
              <a:ea typeface="+mn-lt"/>
              <a:cs typeface="+mn-lt"/>
            </a:endParaRPr>
          </a:p>
          <a:p>
            <a:endParaRPr lang="en-US" sz="1800" dirty="0">
              <a:ea typeface="+mn-lt"/>
              <a:cs typeface="+mn-lt"/>
            </a:endParaRPr>
          </a:p>
        </p:txBody>
      </p:sp>
      <p:pic>
        <p:nvPicPr>
          <p:cNvPr id="3" name="Picture 2" descr="A close-up of a word&#10;&#10;Description automatically generated">
            <a:extLst>
              <a:ext uri="{FF2B5EF4-FFF2-40B4-BE49-F238E27FC236}">
                <a16:creationId xmlns:a16="http://schemas.microsoft.com/office/drawing/2014/main" id="{B2F73791-871E-176E-4E41-A53BAED6CEF7}"/>
              </a:ext>
            </a:extLst>
          </p:cNvPr>
          <p:cNvPicPr>
            <a:picLocks noChangeAspect="1"/>
          </p:cNvPicPr>
          <p:nvPr/>
        </p:nvPicPr>
        <p:blipFill>
          <a:blip r:embed="rId3"/>
          <a:stretch>
            <a:fillRect/>
          </a:stretch>
        </p:blipFill>
        <p:spPr>
          <a:xfrm>
            <a:off x="317500" y="3695216"/>
            <a:ext cx="8001000" cy="638175"/>
          </a:xfrm>
          <a:prstGeom prst="rect">
            <a:avLst/>
          </a:prstGeom>
        </p:spPr>
      </p:pic>
    </p:spTree>
    <p:extLst>
      <p:ext uri="{BB962C8B-B14F-4D97-AF65-F5344CB8AC3E}">
        <p14:creationId xmlns:p14="http://schemas.microsoft.com/office/powerpoint/2010/main" val="952888549"/>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A7048F-D30B-FA67-CC2A-A66178F08F9B}"/>
              </a:ext>
            </a:extLst>
          </p:cNvPr>
          <p:cNvSpPr>
            <a:spLocks noGrp="1" noChangeArrowheads="1"/>
          </p:cNvSpPr>
          <p:nvPr>
            <p:ph type="ctrTitle"/>
          </p:nvPr>
        </p:nvSpPr>
        <p:spPr/>
        <p:txBody>
          <a:bodyPr/>
          <a:lstStyle/>
          <a:p>
            <a:pPr eaLnBrk="1" hangingPunct="1"/>
            <a:r>
              <a:rPr lang="en-US" altLang="en-US" dirty="0">
                <a:cs typeface="Arial"/>
              </a:rPr>
              <a:t>System Verilog Assertions</a:t>
            </a:r>
          </a:p>
        </p:txBody>
      </p:sp>
      <p:sp>
        <p:nvSpPr>
          <p:cNvPr id="5123" name="Rectangle 4">
            <a:extLst>
              <a:ext uri="{FF2B5EF4-FFF2-40B4-BE49-F238E27FC236}">
                <a16:creationId xmlns:a16="http://schemas.microsoft.com/office/drawing/2014/main" id="{1CE371B9-D038-F8DF-3629-2E30AC4A977E}"/>
              </a:ext>
            </a:extLst>
          </p:cNvPr>
          <p:cNvSpPr>
            <a:spLocks noGrp="1" noChangeArrowheads="1"/>
          </p:cNvSpPr>
          <p:nvPr>
            <p:ph type="subTitle" idx="1"/>
          </p:nvPr>
        </p:nvSpPr>
        <p:spPr/>
        <p:txBody>
          <a:bodyPr/>
          <a:lstStyle/>
          <a:p>
            <a:r>
              <a:rPr lang="en-US" altLang="en-US" dirty="0">
                <a:cs typeface="Arial"/>
              </a:rPr>
              <a:t>Basic sequences</a:t>
            </a:r>
          </a:p>
        </p:txBody>
      </p:sp>
    </p:spTree>
    <p:extLst>
      <p:ext uri="{BB962C8B-B14F-4D97-AF65-F5344CB8AC3E}">
        <p14:creationId xmlns:p14="http://schemas.microsoft.com/office/powerpoint/2010/main" val="3613986713"/>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17</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What are sequences</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A sequence is a rule defining a series of values in time. A sequence does not have a truth value, it has one initial point and zero or more match, or tight satisfaction points </a:t>
            </a:r>
            <a:endParaRPr lang="en-US" dirty="0">
              <a:ea typeface="+mn-lt"/>
              <a:cs typeface="+mn-lt"/>
            </a:endParaRPr>
          </a:p>
          <a:p>
            <a:r>
              <a:rPr lang="en-US" sz="1800" dirty="0">
                <a:ea typeface="+mn-lt"/>
                <a:cs typeface="+mn-lt"/>
              </a:rPr>
              <a:t>Like properties, sequences are clocked </a:t>
            </a:r>
            <a:endParaRPr lang="en-US" dirty="0">
              <a:ea typeface="+mn-lt"/>
              <a:cs typeface="+mn-lt"/>
            </a:endParaRPr>
          </a:p>
          <a:p>
            <a:r>
              <a:rPr lang="en-US" sz="1800" dirty="0">
                <a:ea typeface="+mn-lt"/>
                <a:cs typeface="+mn-lt"/>
              </a:rPr>
              <a:t>If the clock is not written explicitly, we assume that the sequence inherits this clock from the property to which it belongs</a:t>
            </a:r>
            <a:endParaRPr lang="en-US" sz="1800" dirty="0">
              <a:cs typeface="Arial"/>
            </a:endParaRPr>
          </a:p>
          <a:p>
            <a:r>
              <a:rPr lang="en-US" sz="1800" dirty="0">
                <a:ea typeface="+mn-lt"/>
                <a:cs typeface="+mn-lt"/>
              </a:rPr>
              <a:t>Example1: sequence </a:t>
            </a:r>
            <a:r>
              <a:rPr lang="en-US" sz="1800" i="1" dirty="0">
                <a:ea typeface="+mn-lt"/>
                <a:cs typeface="+mn-lt"/>
              </a:rPr>
              <a:t>a </a:t>
            </a:r>
            <a:r>
              <a:rPr lang="en-US" sz="1800" dirty="0">
                <a:ea typeface="+mn-lt"/>
                <a:cs typeface="+mn-lt"/>
              </a:rPr>
              <a:t>##[1:2] </a:t>
            </a:r>
            <a:r>
              <a:rPr lang="en-US" sz="1800" i="1" dirty="0">
                <a:ea typeface="+mn-lt"/>
                <a:cs typeface="+mn-lt"/>
              </a:rPr>
              <a:t>b</a:t>
            </a:r>
            <a:r>
              <a:rPr lang="en-US" sz="1800" dirty="0">
                <a:ea typeface="+mn-lt"/>
                <a:cs typeface="+mn-lt"/>
              </a:rPr>
              <a:t> defines the following scenario: </a:t>
            </a:r>
            <a:r>
              <a:rPr lang="en-US" sz="1800" i="1" dirty="0">
                <a:ea typeface="+mn-lt"/>
                <a:cs typeface="+mn-lt"/>
              </a:rPr>
              <a:t>a</a:t>
            </a:r>
            <a:r>
              <a:rPr lang="en-US" sz="1800" dirty="0">
                <a:ea typeface="+mn-lt"/>
                <a:cs typeface="+mn-lt"/>
              </a:rPr>
              <a:t> is followed by </a:t>
            </a:r>
            <a:r>
              <a:rPr lang="en-US" sz="1800" i="1" dirty="0">
                <a:ea typeface="+mn-lt"/>
                <a:cs typeface="+mn-lt"/>
              </a:rPr>
              <a:t>b</a:t>
            </a:r>
            <a:r>
              <a:rPr lang="en-US" sz="1800" dirty="0">
                <a:ea typeface="+mn-lt"/>
                <a:cs typeface="+mn-lt"/>
              </a:rPr>
              <a:t> in one or two clock ticks. Let the initial point of this sequence be clock tick 2. Then this sequence has a match if </a:t>
            </a:r>
            <a:r>
              <a:rPr lang="en-US" sz="1800" i="1" dirty="0">
                <a:ea typeface="+mn-lt"/>
                <a:cs typeface="+mn-lt"/>
              </a:rPr>
              <a:t>a</a:t>
            </a:r>
            <a:r>
              <a:rPr lang="en-US" sz="1800" dirty="0">
                <a:ea typeface="+mn-lt"/>
                <a:cs typeface="+mn-lt"/>
              </a:rPr>
              <a:t> is true in clock tick 2 and either </a:t>
            </a:r>
            <a:r>
              <a:rPr lang="en-US" sz="1800" i="1" dirty="0">
                <a:ea typeface="+mn-lt"/>
                <a:cs typeface="+mn-lt"/>
              </a:rPr>
              <a:t>b</a:t>
            </a:r>
            <a:r>
              <a:rPr lang="en-US" sz="1800" dirty="0">
                <a:ea typeface="+mn-lt"/>
                <a:cs typeface="+mn-lt"/>
              </a:rPr>
              <a:t> is true in clock tick 3 or </a:t>
            </a:r>
            <a:r>
              <a:rPr lang="en-US" sz="1800" i="1" dirty="0">
                <a:ea typeface="+mn-lt"/>
                <a:cs typeface="+mn-lt"/>
              </a:rPr>
              <a:t>b</a:t>
            </a:r>
            <a:r>
              <a:rPr lang="en-US" sz="1800" dirty="0">
                <a:ea typeface="+mn-lt"/>
                <a:cs typeface="+mn-lt"/>
              </a:rPr>
              <a:t> is true in clock tick 4</a:t>
            </a:r>
            <a:endParaRPr lang="en-US" sz="1800" dirty="0">
              <a:cs typeface="Arial"/>
            </a:endParaRPr>
          </a:p>
          <a:p>
            <a:r>
              <a:rPr lang="en-US" sz="1800" dirty="0">
                <a:ea typeface="+mn-lt"/>
                <a:cs typeface="+mn-lt"/>
              </a:rPr>
              <a:t>Example2: </a:t>
            </a:r>
            <a:r>
              <a:rPr lang="en-US" sz="1800" i="1" dirty="0">
                <a:ea typeface="+mn-lt"/>
                <a:cs typeface="+mn-lt"/>
              </a:rPr>
              <a:t>req</a:t>
            </a:r>
            <a:r>
              <a:rPr lang="en-US" sz="1800" dirty="0">
                <a:ea typeface="+mn-lt"/>
                <a:cs typeface="+mn-lt"/>
              </a:rPr>
              <a:t> ##1 </a:t>
            </a:r>
            <a:r>
              <a:rPr lang="en-US" sz="1800" i="1" dirty="0" err="1">
                <a:ea typeface="+mn-lt"/>
                <a:cs typeface="+mn-lt"/>
              </a:rPr>
              <a:t>rtry</a:t>
            </a:r>
            <a:r>
              <a:rPr lang="en-US" sz="1800" i="1" dirty="0">
                <a:ea typeface="+mn-lt"/>
                <a:cs typeface="+mn-lt"/>
              </a:rPr>
              <a:t> </a:t>
            </a:r>
            <a:r>
              <a:rPr lang="en-US" sz="1800" dirty="0">
                <a:ea typeface="+mn-lt"/>
                <a:cs typeface="+mn-lt"/>
              </a:rPr>
              <a:t>##1 </a:t>
            </a:r>
            <a:r>
              <a:rPr lang="en-US" sz="1800" i="1" dirty="0">
                <a:ea typeface="+mn-lt"/>
                <a:cs typeface="+mn-lt"/>
              </a:rPr>
              <a:t>ack</a:t>
            </a:r>
            <a:r>
              <a:rPr lang="en-US" sz="1800" dirty="0">
                <a:ea typeface="+mn-lt"/>
                <a:cs typeface="+mn-lt"/>
              </a:rPr>
              <a:t> - a sequence capturing the following scenario: request </a:t>
            </a:r>
            <a:r>
              <a:rPr lang="en-US" sz="1800" i="1" dirty="0">
                <a:ea typeface="+mn-lt"/>
                <a:cs typeface="+mn-lt"/>
              </a:rPr>
              <a:t>req</a:t>
            </a:r>
            <a:r>
              <a:rPr lang="en-US" sz="1800" dirty="0">
                <a:ea typeface="+mn-lt"/>
                <a:cs typeface="+mn-lt"/>
              </a:rPr>
              <a:t>, immediately followed by retry </a:t>
            </a:r>
            <a:r>
              <a:rPr lang="en-US" sz="1800" i="1" dirty="0" err="1">
                <a:ea typeface="+mn-lt"/>
                <a:cs typeface="+mn-lt"/>
              </a:rPr>
              <a:t>rtry</a:t>
            </a:r>
            <a:r>
              <a:rPr lang="en-US" sz="1800" dirty="0">
                <a:ea typeface="+mn-lt"/>
                <a:cs typeface="+mn-lt"/>
              </a:rPr>
              <a:t>, immediately followed by acknowledgment </a:t>
            </a:r>
            <a:r>
              <a:rPr lang="en-US" sz="1800" i="1" dirty="0">
                <a:ea typeface="+mn-lt"/>
                <a:cs typeface="+mn-lt"/>
              </a:rPr>
              <a:t>ack</a:t>
            </a:r>
            <a:endParaRPr lang="en-US" i="1" dirty="0">
              <a:cs typeface="Arial"/>
            </a:endParaRPr>
          </a:p>
          <a:p>
            <a:r>
              <a:rPr lang="en-US" sz="1800" dirty="0">
                <a:ea typeface="+mn-lt"/>
                <a:cs typeface="+mn-lt"/>
              </a:rPr>
              <a:t>Instead of a single delay ##1, multiple delays (##m) can be used</a:t>
            </a:r>
          </a:p>
          <a:p>
            <a:r>
              <a:rPr lang="en-US" sz="1800" dirty="0">
                <a:cs typeface="Arial"/>
              </a:rPr>
              <a:t>For example: </a:t>
            </a:r>
            <a:r>
              <a:rPr lang="en-US" sz="1800" dirty="0">
                <a:ea typeface="+mn-lt"/>
                <a:cs typeface="+mn-lt"/>
              </a:rPr>
              <a:t>Reset </a:t>
            </a:r>
            <a:r>
              <a:rPr lang="en-US" sz="1800" i="1" dirty="0" err="1">
                <a:ea typeface="+mn-lt"/>
                <a:cs typeface="+mn-lt"/>
              </a:rPr>
              <a:t>rst</a:t>
            </a:r>
            <a:r>
              <a:rPr lang="en-US" sz="1800" i="1" dirty="0">
                <a:ea typeface="+mn-lt"/>
                <a:cs typeface="+mn-lt"/>
              </a:rPr>
              <a:t> </a:t>
            </a:r>
            <a:r>
              <a:rPr lang="en-US" sz="1800" dirty="0">
                <a:ea typeface="+mn-lt"/>
                <a:cs typeface="+mn-lt"/>
              </a:rPr>
              <a:t>must be initially high and be low in clock tick 20</a:t>
            </a:r>
            <a:endParaRPr lang="en-US" sz="1800" dirty="0">
              <a:cs typeface="Arial"/>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5" name="Picture 4">
            <a:extLst>
              <a:ext uri="{FF2B5EF4-FFF2-40B4-BE49-F238E27FC236}">
                <a16:creationId xmlns:a16="http://schemas.microsoft.com/office/drawing/2014/main" id="{2A8C0BA6-2502-55E2-AC6F-7408A97A68E7}"/>
              </a:ext>
            </a:extLst>
          </p:cNvPr>
          <p:cNvPicPr>
            <a:picLocks noChangeAspect="1"/>
          </p:cNvPicPr>
          <p:nvPr/>
        </p:nvPicPr>
        <p:blipFill>
          <a:blip r:embed="rId3"/>
          <a:stretch>
            <a:fillRect/>
          </a:stretch>
        </p:blipFill>
        <p:spPr>
          <a:xfrm>
            <a:off x="284438" y="5612848"/>
            <a:ext cx="8486775" cy="381000"/>
          </a:xfrm>
          <a:prstGeom prst="rect">
            <a:avLst/>
          </a:prstGeom>
        </p:spPr>
      </p:pic>
    </p:spTree>
    <p:extLst>
      <p:ext uri="{BB962C8B-B14F-4D97-AF65-F5344CB8AC3E}">
        <p14:creationId xmlns:p14="http://schemas.microsoft.com/office/powerpoint/2010/main" val="3399039270"/>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18</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Sequences </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You should be very careful when using sequential properties in continuously monitored assertions and assumptions since their meaning may be different from your intent. For example: </a:t>
            </a:r>
            <a:endParaRPr lang="en-US" dirty="0">
              <a:cs typeface="Arial"/>
            </a:endParaRPr>
          </a:p>
          <a:p>
            <a:endParaRPr lang="en-US" sz="1800" dirty="0">
              <a:ea typeface="+mn-lt"/>
              <a:cs typeface="+mn-lt"/>
            </a:endParaRPr>
          </a:p>
          <a:p>
            <a:endParaRPr lang="en-US" sz="1800" dirty="0">
              <a:ea typeface="+mn-lt"/>
              <a:cs typeface="+mn-lt"/>
            </a:endParaRPr>
          </a:p>
          <a:p>
            <a:r>
              <a:rPr lang="en-US" sz="1800" dirty="0">
                <a:ea typeface="+mn-lt"/>
                <a:cs typeface="+mn-lt"/>
              </a:rPr>
              <a:t>Since this assertion is continuously monitored (has an implicit outermost </a:t>
            </a:r>
            <a:r>
              <a:rPr lang="en-US" sz="1800" b="1" dirty="0">
                <a:ea typeface="+mn-lt"/>
                <a:cs typeface="+mn-lt"/>
              </a:rPr>
              <a:t>always </a:t>
            </a:r>
            <a:r>
              <a:rPr lang="en-US" sz="1800" dirty="0">
                <a:ea typeface="+mn-lt"/>
                <a:cs typeface="+mn-lt"/>
              </a:rPr>
              <a:t>operator), sequential property a ##1 b must be true in each clock tick. Hence, </a:t>
            </a:r>
            <a:r>
              <a:rPr lang="en-US" sz="1800" i="1" dirty="0">
                <a:ea typeface="+mn-lt"/>
                <a:cs typeface="+mn-lt"/>
              </a:rPr>
              <a:t>a</a:t>
            </a:r>
            <a:r>
              <a:rPr lang="en-US" sz="1800" dirty="0">
                <a:ea typeface="+mn-lt"/>
                <a:cs typeface="+mn-lt"/>
              </a:rPr>
              <a:t> must be true in each clock tick, and </a:t>
            </a:r>
            <a:r>
              <a:rPr lang="en-US" sz="1800" i="1" dirty="0">
                <a:ea typeface="+mn-lt"/>
                <a:cs typeface="+mn-lt"/>
              </a:rPr>
              <a:t>b</a:t>
            </a:r>
            <a:r>
              <a:rPr lang="en-US" sz="1800" dirty="0">
                <a:ea typeface="+mn-lt"/>
                <a:cs typeface="+mn-lt"/>
              </a:rPr>
              <a:t> must be true starting form clock tick 1</a:t>
            </a:r>
            <a:endParaRPr lang="en-US" sz="1800" dirty="0">
              <a:cs typeface="Arial"/>
            </a:endParaRPr>
          </a:p>
          <a:p>
            <a:r>
              <a:rPr lang="en-US" sz="1800" dirty="0">
                <a:ea typeface="+mn-lt"/>
                <a:cs typeface="+mn-lt"/>
              </a:rPr>
              <a:t>Sequence fusion is an overlapping concatenation. The fusion of sequences </a:t>
            </a:r>
            <a:r>
              <a:rPr lang="en-US" sz="1800" i="1" dirty="0">
                <a:ea typeface="+mn-lt"/>
                <a:cs typeface="+mn-lt"/>
              </a:rPr>
              <a:t>r </a:t>
            </a:r>
            <a:r>
              <a:rPr lang="en-US" sz="1800" dirty="0">
                <a:ea typeface="+mn-lt"/>
                <a:cs typeface="+mn-lt"/>
              </a:rPr>
              <a:t>and </a:t>
            </a:r>
            <a:r>
              <a:rPr lang="en-US" sz="1800" i="1" dirty="0">
                <a:ea typeface="+mn-lt"/>
                <a:cs typeface="+mn-lt"/>
              </a:rPr>
              <a:t>s</a:t>
            </a:r>
            <a:r>
              <a:rPr lang="en-US" sz="1800" dirty="0">
                <a:ea typeface="+mn-lt"/>
                <a:cs typeface="+mn-lt"/>
              </a:rPr>
              <a:t>, denoted as </a:t>
            </a:r>
            <a:r>
              <a:rPr lang="en-US" sz="1800" i="1" dirty="0">
                <a:ea typeface="+mn-lt"/>
                <a:cs typeface="+mn-lt"/>
              </a:rPr>
              <a:t>r</a:t>
            </a:r>
            <a:r>
              <a:rPr lang="en-US" sz="1800" dirty="0">
                <a:ea typeface="+mn-lt"/>
                <a:cs typeface="+mn-lt"/>
              </a:rPr>
              <a:t> ##0 </a:t>
            </a:r>
            <a:r>
              <a:rPr lang="en-US" sz="1800" i="1" dirty="0">
                <a:ea typeface="+mn-lt"/>
                <a:cs typeface="+mn-lt"/>
              </a:rPr>
              <a:t>s</a:t>
            </a:r>
            <a:r>
              <a:rPr lang="en-US" sz="1800" dirty="0">
                <a:ea typeface="+mn-lt"/>
                <a:cs typeface="+mn-lt"/>
              </a:rPr>
              <a:t>, is matched </a:t>
            </a:r>
            <a:r>
              <a:rPr lang="en-US" sz="1800" dirty="0" err="1">
                <a:ea typeface="+mn-lt"/>
                <a:cs typeface="+mn-lt"/>
              </a:rPr>
              <a:t>iff</a:t>
            </a:r>
            <a:r>
              <a:rPr lang="en-US" sz="1800" dirty="0">
                <a:ea typeface="+mn-lt"/>
                <a:cs typeface="+mn-lt"/>
              </a:rPr>
              <a:t> for some match of sequence </a:t>
            </a:r>
            <a:r>
              <a:rPr lang="en-US" sz="1800" i="1" dirty="0">
                <a:ea typeface="+mn-lt"/>
                <a:cs typeface="+mn-lt"/>
              </a:rPr>
              <a:t>r</a:t>
            </a:r>
            <a:r>
              <a:rPr lang="en-US" sz="1800" dirty="0">
                <a:ea typeface="+mn-lt"/>
                <a:cs typeface="+mn-lt"/>
              </a:rPr>
              <a:t> there is a match of sequence </a:t>
            </a:r>
            <a:r>
              <a:rPr lang="en-US" sz="1800" i="1" dirty="0">
                <a:ea typeface="+mn-lt"/>
                <a:cs typeface="+mn-lt"/>
              </a:rPr>
              <a:t>s</a:t>
            </a:r>
            <a:r>
              <a:rPr lang="en-US" sz="1800" dirty="0">
                <a:ea typeface="+mn-lt"/>
                <a:cs typeface="+mn-lt"/>
              </a:rPr>
              <a:t> starting from the clock tick where the match of </a:t>
            </a:r>
            <a:r>
              <a:rPr lang="en-US" sz="1800" i="1" dirty="0">
                <a:ea typeface="+mn-lt"/>
                <a:cs typeface="+mn-lt"/>
              </a:rPr>
              <a:t>r</a:t>
            </a:r>
            <a:r>
              <a:rPr lang="en-US" sz="1800" dirty="0">
                <a:ea typeface="+mn-lt"/>
                <a:cs typeface="+mn-lt"/>
              </a:rPr>
              <a:t> happened</a:t>
            </a:r>
            <a:endParaRPr lang="en-US" sz="1800" dirty="0">
              <a:cs typeface="Arial"/>
            </a:endParaRPr>
          </a:p>
          <a:p>
            <a:r>
              <a:rPr lang="en-US" sz="1800" dirty="0">
                <a:ea typeface="+mn-lt"/>
                <a:cs typeface="+mn-lt"/>
              </a:rPr>
              <a:t>Initial delay ##</a:t>
            </a:r>
            <a:r>
              <a:rPr lang="en-US" sz="1800" i="1" dirty="0">
                <a:ea typeface="+mn-lt"/>
                <a:cs typeface="+mn-lt"/>
              </a:rPr>
              <a:t>n</a:t>
            </a:r>
            <a:r>
              <a:rPr lang="en-US" sz="1800" dirty="0">
                <a:ea typeface="+mn-lt"/>
                <a:cs typeface="+mn-lt"/>
              </a:rPr>
              <a:t> </a:t>
            </a:r>
            <a:r>
              <a:rPr lang="en-US" sz="1800" i="1" dirty="0">
                <a:ea typeface="+mn-lt"/>
                <a:cs typeface="+mn-lt"/>
              </a:rPr>
              <a:t>s </a:t>
            </a:r>
            <a:r>
              <a:rPr lang="en-US" sz="1800" dirty="0">
                <a:ea typeface="+mn-lt"/>
                <a:cs typeface="+mn-lt"/>
              </a:rPr>
              <a:t>is used to skip </a:t>
            </a:r>
            <a:r>
              <a:rPr lang="en-US" sz="1800" i="1" dirty="0">
                <a:ea typeface="+mn-lt"/>
                <a:cs typeface="+mn-lt"/>
              </a:rPr>
              <a:t>n</a:t>
            </a:r>
            <a:r>
              <a:rPr lang="en-US" sz="1800" dirty="0">
                <a:ea typeface="+mn-lt"/>
                <a:cs typeface="+mn-lt"/>
              </a:rPr>
              <a:t> cycles before matching sequence </a:t>
            </a:r>
            <a:r>
              <a:rPr lang="en-US" sz="1800" i="1" dirty="0">
                <a:ea typeface="+mn-lt"/>
                <a:cs typeface="+mn-lt"/>
              </a:rPr>
              <a:t>s. </a:t>
            </a:r>
            <a:r>
              <a:rPr lang="en-US" sz="1800" dirty="0">
                <a:ea typeface="+mn-lt"/>
                <a:cs typeface="+mn-lt"/>
              </a:rPr>
              <a:t>For example, the value of </a:t>
            </a:r>
            <a:r>
              <a:rPr lang="en-US" sz="1800" i="1" dirty="0">
                <a:ea typeface="+mn-lt"/>
                <a:cs typeface="+mn-lt"/>
              </a:rPr>
              <a:t>a</a:t>
            </a:r>
            <a:r>
              <a:rPr lang="en-US" sz="1800" dirty="0">
                <a:ea typeface="+mn-lt"/>
                <a:cs typeface="+mn-lt"/>
              </a:rPr>
              <a:t> should be always true starting from clock tick 2: </a:t>
            </a: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2" name="Picture 1">
            <a:extLst>
              <a:ext uri="{FF2B5EF4-FFF2-40B4-BE49-F238E27FC236}">
                <a16:creationId xmlns:a16="http://schemas.microsoft.com/office/drawing/2014/main" id="{CC328803-D309-FDE0-B1D3-759D75BE8D32}"/>
              </a:ext>
            </a:extLst>
          </p:cNvPr>
          <p:cNvPicPr>
            <a:picLocks noChangeAspect="1"/>
          </p:cNvPicPr>
          <p:nvPr/>
        </p:nvPicPr>
        <p:blipFill>
          <a:blip r:embed="rId3"/>
          <a:stretch>
            <a:fillRect/>
          </a:stretch>
        </p:blipFill>
        <p:spPr>
          <a:xfrm>
            <a:off x="1013446" y="1884708"/>
            <a:ext cx="6410325" cy="438150"/>
          </a:xfrm>
          <a:prstGeom prst="rect">
            <a:avLst/>
          </a:prstGeom>
        </p:spPr>
      </p:pic>
      <p:pic>
        <p:nvPicPr>
          <p:cNvPr id="3" name="Picture 2">
            <a:extLst>
              <a:ext uri="{FF2B5EF4-FFF2-40B4-BE49-F238E27FC236}">
                <a16:creationId xmlns:a16="http://schemas.microsoft.com/office/drawing/2014/main" id="{73ADB11C-FDE8-FBF1-DF41-6336B2F1FA0C}"/>
              </a:ext>
            </a:extLst>
          </p:cNvPr>
          <p:cNvPicPr>
            <a:picLocks noChangeAspect="1"/>
          </p:cNvPicPr>
          <p:nvPr/>
        </p:nvPicPr>
        <p:blipFill>
          <a:blip r:embed="rId4"/>
          <a:stretch>
            <a:fillRect/>
          </a:stretch>
        </p:blipFill>
        <p:spPr>
          <a:xfrm>
            <a:off x="1206154" y="5006975"/>
            <a:ext cx="6334125" cy="400050"/>
          </a:xfrm>
          <a:prstGeom prst="rect">
            <a:avLst/>
          </a:prstGeom>
        </p:spPr>
      </p:pic>
    </p:spTree>
    <p:extLst>
      <p:ext uri="{BB962C8B-B14F-4D97-AF65-F5344CB8AC3E}">
        <p14:creationId xmlns:p14="http://schemas.microsoft.com/office/powerpoint/2010/main" val="95340881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19</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Suffix implication</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A </a:t>
            </a:r>
            <a:r>
              <a:rPr lang="en-US" sz="1800" b="1" dirty="0">
                <a:ea typeface="+mn-lt"/>
                <a:cs typeface="+mn-lt"/>
              </a:rPr>
              <a:t>suffix implication </a:t>
            </a:r>
            <a:r>
              <a:rPr lang="en-US" sz="1800" dirty="0">
                <a:ea typeface="+mn-lt"/>
                <a:cs typeface="+mn-lt"/>
              </a:rPr>
              <a:t>is built from a sequence (</a:t>
            </a:r>
            <a:r>
              <a:rPr lang="en-US" sz="1800" i="1" dirty="0">
                <a:ea typeface="+mn-lt"/>
                <a:cs typeface="+mn-lt"/>
              </a:rPr>
              <a:t>s</a:t>
            </a:r>
            <a:r>
              <a:rPr lang="en-US" sz="1800" dirty="0">
                <a:ea typeface="+mn-lt"/>
                <a:cs typeface="+mn-lt"/>
              </a:rPr>
              <a:t>) and a property (</a:t>
            </a:r>
            <a:r>
              <a:rPr lang="en-US" sz="1800" i="1" dirty="0">
                <a:ea typeface="+mn-lt"/>
                <a:cs typeface="+mn-lt"/>
              </a:rPr>
              <a:t>p</a:t>
            </a:r>
            <a:r>
              <a:rPr lang="en-US" sz="1800" dirty="0">
                <a:ea typeface="+mn-lt"/>
                <a:cs typeface="+mn-lt"/>
              </a:rPr>
              <a:t>) </a:t>
            </a:r>
            <a:endParaRPr lang="en-US" dirty="0">
              <a:ea typeface="+mn-lt"/>
              <a:cs typeface="+mn-lt"/>
            </a:endParaRPr>
          </a:p>
          <a:p>
            <a:r>
              <a:rPr lang="en-US" sz="1800" i="1" dirty="0">
                <a:ea typeface="+mn-lt"/>
                <a:cs typeface="+mn-lt"/>
              </a:rPr>
              <a:t>s</a:t>
            </a:r>
            <a:r>
              <a:rPr lang="en-US" sz="1800" dirty="0">
                <a:ea typeface="+mn-lt"/>
                <a:cs typeface="+mn-lt"/>
              </a:rPr>
              <a:t> is called the antecedent, and </a:t>
            </a:r>
            <a:r>
              <a:rPr lang="en-US" sz="1800" i="1" dirty="0">
                <a:ea typeface="+mn-lt"/>
                <a:cs typeface="+mn-lt"/>
              </a:rPr>
              <a:t>p</a:t>
            </a:r>
            <a:r>
              <a:rPr lang="en-US" sz="1800" dirty="0">
                <a:ea typeface="+mn-lt"/>
                <a:cs typeface="+mn-lt"/>
              </a:rPr>
              <a:t> is called the consequent </a:t>
            </a:r>
            <a:endParaRPr lang="en-US">
              <a:ea typeface="+mn-lt"/>
              <a:cs typeface="+mn-lt"/>
            </a:endParaRPr>
          </a:p>
          <a:p>
            <a:r>
              <a:rPr lang="en-US" sz="1800" dirty="0">
                <a:ea typeface="+mn-lt"/>
                <a:cs typeface="+mn-lt"/>
              </a:rPr>
              <a:t>A suffix implication is true when its consequent is true upon completion of its antecedent</a:t>
            </a:r>
            <a:endParaRPr lang="en-US">
              <a:cs typeface="Arial"/>
            </a:endParaRPr>
          </a:p>
          <a:p>
            <a:r>
              <a:rPr lang="en-US" sz="1800" dirty="0">
                <a:ea typeface="+mn-lt"/>
                <a:cs typeface="+mn-lt"/>
              </a:rPr>
              <a:t>There are two versions of suffix implication: overlapping, denoted as </a:t>
            </a:r>
            <a:r>
              <a:rPr lang="en-US" sz="1800" i="1" dirty="0">
                <a:ea typeface="+mn-lt"/>
                <a:cs typeface="+mn-lt"/>
              </a:rPr>
              <a:t>s</a:t>
            </a:r>
            <a:r>
              <a:rPr lang="en-US" sz="1800" dirty="0">
                <a:ea typeface="+mn-lt"/>
                <a:cs typeface="+mn-lt"/>
              </a:rPr>
              <a:t> |-&gt; </a:t>
            </a:r>
            <a:r>
              <a:rPr lang="en-US" sz="1800" i="1" dirty="0">
                <a:ea typeface="+mn-lt"/>
                <a:cs typeface="+mn-lt"/>
              </a:rPr>
              <a:t>p</a:t>
            </a:r>
            <a:r>
              <a:rPr lang="en-US" sz="1800" dirty="0">
                <a:ea typeface="+mn-lt"/>
                <a:cs typeface="+mn-lt"/>
              </a:rPr>
              <a:t>, and nonoverlapping, denoted as </a:t>
            </a:r>
            <a:r>
              <a:rPr lang="en-US" sz="1800" i="1" dirty="0">
                <a:ea typeface="+mn-lt"/>
                <a:cs typeface="+mn-lt"/>
              </a:rPr>
              <a:t>s</a:t>
            </a:r>
            <a:r>
              <a:rPr lang="en-US" sz="1800" dirty="0">
                <a:ea typeface="+mn-lt"/>
                <a:cs typeface="+mn-lt"/>
              </a:rPr>
              <a:t> |=&gt; </a:t>
            </a:r>
            <a:r>
              <a:rPr lang="en-US" sz="1800" i="1" dirty="0">
                <a:ea typeface="+mn-lt"/>
                <a:cs typeface="+mn-lt"/>
              </a:rPr>
              <a:t>p</a:t>
            </a:r>
            <a:endParaRPr lang="en-US" i="1" dirty="0"/>
          </a:p>
          <a:p>
            <a:r>
              <a:rPr lang="en-US" sz="1800" dirty="0">
                <a:ea typeface="+mn-lt"/>
                <a:cs typeface="+mn-lt"/>
              </a:rPr>
              <a:t>Example 1</a:t>
            </a:r>
            <a:r>
              <a:rPr lang="en-US" sz="1800" i="1" dirty="0">
                <a:ea typeface="+mn-lt"/>
                <a:cs typeface="+mn-lt"/>
              </a:rPr>
              <a:t>: </a:t>
            </a:r>
            <a:r>
              <a:rPr lang="en-US" sz="1800" dirty="0">
                <a:ea typeface="+mn-lt"/>
                <a:cs typeface="+mn-lt"/>
              </a:rPr>
              <a:t>When </a:t>
            </a:r>
            <a:r>
              <a:rPr lang="en-US" sz="1800" i="1" dirty="0" err="1">
                <a:ea typeface="+mn-lt"/>
                <a:cs typeface="+mn-lt"/>
              </a:rPr>
              <a:t>rdy</a:t>
            </a:r>
            <a:r>
              <a:rPr lang="en-US" sz="1800" i="1" dirty="0">
                <a:ea typeface="+mn-lt"/>
                <a:cs typeface="+mn-lt"/>
              </a:rPr>
              <a:t> </a:t>
            </a:r>
            <a:r>
              <a:rPr lang="en-US" sz="1800" dirty="0">
                <a:ea typeface="+mn-lt"/>
                <a:cs typeface="+mn-lt"/>
              </a:rPr>
              <a:t>is asserted </a:t>
            </a:r>
            <a:r>
              <a:rPr lang="en-US" sz="1800" i="1" dirty="0" err="1">
                <a:ea typeface="+mn-lt"/>
                <a:cs typeface="+mn-lt"/>
              </a:rPr>
              <a:t>rst</a:t>
            </a:r>
            <a:r>
              <a:rPr lang="en-US" sz="1800" i="1" dirty="0">
                <a:ea typeface="+mn-lt"/>
                <a:cs typeface="+mn-lt"/>
              </a:rPr>
              <a:t> </a:t>
            </a:r>
            <a:r>
              <a:rPr lang="en-US" sz="1800" dirty="0">
                <a:ea typeface="+mn-lt"/>
                <a:cs typeface="+mn-lt"/>
              </a:rPr>
              <a:t>must be low</a:t>
            </a:r>
            <a:endParaRPr lang="en-US" sz="1800" i="1" dirty="0">
              <a:ea typeface="+mn-lt"/>
              <a:cs typeface="+mn-lt"/>
            </a:endParaRPr>
          </a:p>
          <a:p>
            <a:r>
              <a:rPr lang="en-US" sz="1800" dirty="0">
                <a:ea typeface="+mn-lt"/>
                <a:cs typeface="+mn-lt"/>
              </a:rPr>
              <a:t>Example 2</a:t>
            </a:r>
            <a:r>
              <a:rPr lang="en-US" sz="1800" i="1" dirty="0">
                <a:ea typeface="+mn-lt"/>
                <a:cs typeface="+mn-lt"/>
              </a:rPr>
              <a:t>: done </a:t>
            </a:r>
            <a:r>
              <a:rPr lang="en-US" sz="1800" dirty="0">
                <a:ea typeface="+mn-lt"/>
                <a:cs typeface="+mn-lt"/>
              </a:rPr>
              <a:t>must be asserted in the next clock tick after </a:t>
            </a:r>
            <a:r>
              <a:rPr lang="en-US" sz="1800" i="1" dirty="0">
                <a:ea typeface="+mn-lt"/>
                <a:cs typeface="+mn-lt"/>
              </a:rPr>
              <a:t>sent</a:t>
            </a:r>
            <a:r>
              <a:rPr lang="en-US" sz="1800" dirty="0">
                <a:ea typeface="+mn-lt"/>
                <a:cs typeface="+mn-lt"/>
              </a:rPr>
              <a:t> has been asserted</a:t>
            </a:r>
            <a:endParaRPr lang="en-US" dirty="0"/>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2" name="Picture 1">
            <a:extLst>
              <a:ext uri="{FF2B5EF4-FFF2-40B4-BE49-F238E27FC236}">
                <a16:creationId xmlns:a16="http://schemas.microsoft.com/office/drawing/2014/main" id="{C8BC2EA9-92F5-6623-8D2E-E0EDA228EFA1}"/>
              </a:ext>
            </a:extLst>
          </p:cNvPr>
          <p:cNvPicPr>
            <a:picLocks noChangeAspect="1"/>
          </p:cNvPicPr>
          <p:nvPr/>
        </p:nvPicPr>
        <p:blipFill>
          <a:blip r:embed="rId3"/>
          <a:stretch>
            <a:fillRect/>
          </a:stretch>
        </p:blipFill>
        <p:spPr>
          <a:xfrm>
            <a:off x="887758" y="3957637"/>
            <a:ext cx="7258050" cy="466725"/>
          </a:xfrm>
          <a:prstGeom prst="rect">
            <a:avLst/>
          </a:prstGeom>
        </p:spPr>
      </p:pic>
      <p:pic>
        <p:nvPicPr>
          <p:cNvPr id="3" name="Picture 2">
            <a:extLst>
              <a:ext uri="{FF2B5EF4-FFF2-40B4-BE49-F238E27FC236}">
                <a16:creationId xmlns:a16="http://schemas.microsoft.com/office/drawing/2014/main" id="{706EBC64-ECCA-0E00-B832-039A5F8EC5F4}"/>
              </a:ext>
            </a:extLst>
          </p:cNvPr>
          <p:cNvPicPr>
            <a:picLocks noChangeAspect="1"/>
          </p:cNvPicPr>
          <p:nvPr/>
        </p:nvPicPr>
        <p:blipFill>
          <a:blip r:embed="rId4"/>
          <a:stretch>
            <a:fillRect/>
          </a:stretch>
        </p:blipFill>
        <p:spPr>
          <a:xfrm>
            <a:off x="935589" y="4849122"/>
            <a:ext cx="7096125" cy="428625"/>
          </a:xfrm>
          <a:prstGeom prst="rect">
            <a:avLst/>
          </a:prstGeom>
        </p:spPr>
      </p:pic>
    </p:spTree>
    <p:extLst>
      <p:ext uri="{BB962C8B-B14F-4D97-AF65-F5344CB8AC3E}">
        <p14:creationId xmlns:p14="http://schemas.microsoft.com/office/powerpoint/2010/main" val="3546843671"/>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614F00FE-9999-B742-6DCF-1C367FA34D5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065F44-8AF1-4BDC-BFF1-E68507B50DCB}"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33D742A1-5523-B44D-416C-1EEAF2143DE7}"/>
              </a:ext>
            </a:extLst>
          </p:cNvPr>
          <p:cNvSpPr>
            <a:spLocks noGrp="1" noChangeArrowheads="1"/>
          </p:cNvSpPr>
          <p:nvPr>
            <p:ph type="title"/>
          </p:nvPr>
        </p:nvSpPr>
        <p:spPr/>
        <p:txBody>
          <a:bodyPr/>
          <a:lstStyle/>
          <a:p>
            <a:pPr eaLnBrk="1" hangingPunct="1"/>
            <a:r>
              <a:rPr lang="en-US" altLang="en-US"/>
              <a:t>Lecture Content</a:t>
            </a:r>
          </a:p>
        </p:txBody>
      </p:sp>
      <p:sp>
        <p:nvSpPr>
          <p:cNvPr id="4100" name="Rectangle 3">
            <a:extLst>
              <a:ext uri="{FF2B5EF4-FFF2-40B4-BE49-F238E27FC236}">
                <a16:creationId xmlns:a16="http://schemas.microsoft.com/office/drawing/2014/main" id="{AF4F7AEB-9E6F-E87F-F4BF-9DAF5323B815}"/>
              </a:ext>
            </a:extLst>
          </p:cNvPr>
          <p:cNvSpPr>
            <a:spLocks noGrp="1" noChangeArrowheads="1"/>
          </p:cNvSpPr>
          <p:nvPr>
            <p:ph type="body" idx="1"/>
          </p:nvPr>
        </p:nvSpPr>
        <p:spPr/>
        <p:txBody>
          <a:bodyPr/>
          <a:lstStyle/>
          <a:p>
            <a:r>
              <a:rPr lang="en-US" altLang="en-US" dirty="0"/>
              <a:t>System Verilog Assertions (SVA)</a:t>
            </a:r>
          </a:p>
          <a:p>
            <a:pPr lvl="1" indent="-188595"/>
            <a:r>
              <a:rPr lang="en-US" altLang="en-US" sz="1400" dirty="0">
                <a:cs typeface="Arial"/>
              </a:rPr>
              <a:t>Short introduction </a:t>
            </a:r>
            <a:endParaRPr lang="en-US" altLang="en-US" sz="600" dirty="0">
              <a:cs typeface="Arial"/>
            </a:endParaRPr>
          </a:p>
          <a:p>
            <a:pPr lvl="1" indent="-188595"/>
            <a:r>
              <a:rPr lang="en-US" altLang="en-US" sz="1400" dirty="0">
                <a:cs typeface="Arial"/>
              </a:rPr>
              <a:t>Basic assertions</a:t>
            </a:r>
          </a:p>
          <a:p>
            <a:pPr lvl="1" indent="-188595"/>
            <a:r>
              <a:rPr lang="en-US" altLang="en-US" sz="1400" dirty="0">
                <a:cs typeface="Arial"/>
              </a:rPr>
              <a:t>Basic properties</a:t>
            </a:r>
          </a:p>
          <a:p>
            <a:pPr lvl="1" indent="-188595"/>
            <a:r>
              <a:rPr lang="en-US" altLang="en-US" sz="1400" dirty="0">
                <a:cs typeface="Arial"/>
              </a:rPr>
              <a:t>Basic Sequences</a:t>
            </a:r>
          </a:p>
          <a:p>
            <a:pPr lvl="1" indent="-188595"/>
            <a:r>
              <a:rPr lang="en-US" altLang="en-US" sz="1400" dirty="0">
                <a:cs typeface="Arial"/>
              </a:rPr>
              <a:t>Assertion system functions and tasks</a:t>
            </a:r>
          </a:p>
          <a:p>
            <a:pPr lvl="1" indent="-188595"/>
            <a:r>
              <a:rPr lang="en-US" altLang="en-US" sz="1400" dirty="0">
                <a:cs typeface="Arial"/>
              </a:rPr>
              <a:t>Parametrization</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20</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Nested implications</a:t>
            </a:r>
            <a:endParaRPr lang="en-US" dirty="0">
              <a:cs typeface="Arial"/>
            </a:endParaRP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If </a:t>
            </a:r>
            <a:r>
              <a:rPr lang="en-US" sz="1800" i="1" dirty="0">
                <a:ea typeface="+mn-lt"/>
                <a:cs typeface="+mn-lt"/>
              </a:rPr>
              <a:t>start </a:t>
            </a:r>
            <a:r>
              <a:rPr lang="en-US" sz="1800" dirty="0">
                <a:ea typeface="+mn-lt"/>
                <a:cs typeface="+mn-lt"/>
              </a:rPr>
              <a:t>is asserted two clock ticks before </a:t>
            </a:r>
            <a:r>
              <a:rPr lang="en-US" sz="1800" i="1" dirty="0">
                <a:ea typeface="+mn-lt"/>
                <a:cs typeface="+mn-lt"/>
              </a:rPr>
              <a:t>send</a:t>
            </a:r>
            <a:r>
              <a:rPr lang="en-US" sz="1800" dirty="0">
                <a:ea typeface="+mn-lt"/>
                <a:cs typeface="+mn-lt"/>
              </a:rPr>
              <a:t>, then acknowledgment </a:t>
            </a:r>
            <a:r>
              <a:rPr lang="en-US" sz="1800" i="1" dirty="0">
                <a:ea typeface="+mn-lt"/>
                <a:cs typeface="+mn-lt"/>
              </a:rPr>
              <a:t>ack</a:t>
            </a:r>
            <a:r>
              <a:rPr lang="en-US" sz="1800" dirty="0">
                <a:ea typeface="+mn-lt"/>
                <a:cs typeface="+mn-lt"/>
              </a:rPr>
              <a:t> should arrive in three clock ticks after </a:t>
            </a:r>
            <a:r>
              <a:rPr lang="en-US" sz="1800" i="1" dirty="0">
                <a:ea typeface="+mn-lt"/>
                <a:cs typeface="+mn-lt"/>
              </a:rPr>
              <a:t>send</a:t>
            </a:r>
            <a:r>
              <a:rPr lang="en-US" sz="1800" dirty="0">
                <a:ea typeface="+mn-lt"/>
                <a:cs typeface="+mn-lt"/>
              </a:rPr>
              <a:t> was asserted</a:t>
            </a:r>
            <a:endParaRPr lang="en-US" dirty="0">
              <a:ea typeface="+mn-lt"/>
              <a:cs typeface="+mn-lt"/>
            </a:endParaRPr>
          </a:p>
          <a:p>
            <a:endParaRPr lang="en-US" sz="1800" dirty="0">
              <a:ea typeface="+mn-lt"/>
              <a:cs typeface="+mn-lt"/>
            </a:endParaRPr>
          </a:p>
          <a:p>
            <a:endParaRPr lang="en-US" sz="1800" dirty="0">
              <a:ea typeface="+mn-lt"/>
              <a:cs typeface="+mn-lt"/>
            </a:endParaRPr>
          </a:p>
          <a:p>
            <a:r>
              <a:rPr lang="en-US" sz="1800" dirty="0">
                <a:ea typeface="+mn-lt"/>
                <a:cs typeface="+mn-lt"/>
              </a:rPr>
              <a:t>Nested suffix implication is unambiguous: the antecedent of the outermost implication is </a:t>
            </a:r>
            <a:r>
              <a:rPr lang="en-US" sz="1800" i="1" dirty="0">
                <a:ea typeface="+mn-lt"/>
                <a:cs typeface="+mn-lt"/>
              </a:rPr>
              <a:t>start</a:t>
            </a:r>
            <a:r>
              <a:rPr lang="en-US" sz="1800" dirty="0">
                <a:ea typeface="+mn-lt"/>
                <a:cs typeface="+mn-lt"/>
              </a:rPr>
              <a:t>, and not </a:t>
            </a:r>
            <a:r>
              <a:rPr lang="en-US" sz="1800" i="1" dirty="0">
                <a:ea typeface="+mn-lt"/>
                <a:cs typeface="+mn-lt"/>
              </a:rPr>
              <a:t>start</a:t>
            </a:r>
            <a:r>
              <a:rPr lang="en-US" sz="1800" dirty="0">
                <a:ea typeface="+mn-lt"/>
                <a:cs typeface="+mn-lt"/>
              </a:rPr>
              <a:t> |-&gt; ##2 </a:t>
            </a:r>
            <a:r>
              <a:rPr lang="en-US" sz="1800" i="1" dirty="0">
                <a:ea typeface="+mn-lt"/>
                <a:cs typeface="+mn-lt"/>
              </a:rPr>
              <a:t>send</a:t>
            </a:r>
            <a:r>
              <a:rPr lang="en-US" sz="1800" dirty="0">
                <a:ea typeface="+mn-lt"/>
                <a:cs typeface="+mn-lt"/>
              </a:rPr>
              <a:t> because the latter expression is a property, and not a sequence, whereas the antecedent must be a sequence</a:t>
            </a:r>
            <a:endParaRPr lang="en-US" dirty="0">
              <a:cs typeface="Arial"/>
            </a:endParaRPr>
          </a:p>
          <a:p>
            <a:r>
              <a:rPr lang="en-US" sz="1800">
                <a:ea typeface="+mn-lt"/>
                <a:cs typeface="+mn-lt"/>
              </a:rPr>
              <a:t>The same assertion may be reformulated in the following way: each time </a:t>
            </a:r>
            <a:r>
              <a:rPr lang="en-US" sz="1800" i="1" dirty="0">
                <a:ea typeface="+mn-lt"/>
                <a:cs typeface="+mn-lt"/>
              </a:rPr>
              <a:t>send</a:t>
            </a:r>
            <a:r>
              <a:rPr lang="en-US" sz="1800" dirty="0">
                <a:ea typeface="+mn-lt"/>
                <a:cs typeface="+mn-lt"/>
              </a:rPr>
              <a:t> is issued two cycles after </a:t>
            </a:r>
            <a:r>
              <a:rPr lang="en-US" sz="1800" i="1" dirty="0">
                <a:ea typeface="+mn-lt"/>
                <a:cs typeface="+mn-lt"/>
              </a:rPr>
              <a:t>start</a:t>
            </a:r>
            <a:r>
              <a:rPr lang="en-US" sz="1800" dirty="0">
                <a:ea typeface="+mn-lt"/>
                <a:cs typeface="+mn-lt"/>
              </a:rPr>
              <a:t>, </a:t>
            </a:r>
            <a:r>
              <a:rPr lang="en-US" sz="1800" i="1" dirty="0">
                <a:ea typeface="+mn-lt"/>
                <a:cs typeface="+mn-lt"/>
              </a:rPr>
              <a:t>ack</a:t>
            </a:r>
            <a:r>
              <a:rPr lang="en-US" sz="1800" dirty="0">
                <a:ea typeface="+mn-lt"/>
                <a:cs typeface="+mn-lt"/>
              </a:rPr>
              <a:t> should arrive three cycles after </a:t>
            </a:r>
            <a:r>
              <a:rPr lang="en-US" sz="1800" i="1" dirty="0">
                <a:ea typeface="+mn-lt"/>
                <a:cs typeface="+mn-lt"/>
              </a:rPr>
              <a:t>send</a:t>
            </a:r>
            <a:r>
              <a:rPr lang="en-US" sz="1800" dirty="0">
                <a:ea typeface="+mn-lt"/>
                <a:cs typeface="+mn-lt"/>
              </a:rPr>
              <a:t>, and the assertion can be rewritten as</a:t>
            </a:r>
            <a:endParaRPr lang="en-US" dirty="0"/>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4" name="Picture 3" descr="A black text on a white background&#10;&#10;Description automatically generated">
            <a:extLst>
              <a:ext uri="{FF2B5EF4-FFF2-40B4-BE49-F238E27FC236}">
                <a16:creationId xmlns:a16="http://schemas.microsoft.com/office/drawing/2014/main" id="{080994E2-8334-0A8E-040F-4F6924B8FA17}"/>
              </a:ext>
            </a:extLst>
          </p:cNvPr>
          <p:cNvPicPr>
            <a:picLocks noChangeAspect="1"/>
          </p:cNvPicPr>
          <p:nvPr/>
        </p:nvPicPr>
        <p:blipFill>
          <a:blip r:embed="rId3"/>
          <a:stretch>
            <a:fillRect/>
          </a:stretch>
        </p:blipFill>
        <p:spPr>
          <a:xfrm>
            <a:off x="1779587" y="1536976"/>
            <a:ext cx="5076825" cy="647700"/>
          </a:xfrm>
          <a:prstGeom prst="rect">
            <a:avLst/>
          </a:prstGeom>
        </p:spPr>
      </p:pic>
      <p:pic>
        <p:nvPicPr>
          <p:cNvPr id="5" name="Picture 4">
            <a:extLst>
              <a:ext uri="{FF2B5EF4-FFF2-40B4-BE49-F238E27FC236}">
                <a16:creationId xmlns:a16="http://schemas.microsoft.com/office/drawing/2014/main" id="{CE1BF8B7-377A-750D-427B-0A9C04DF686C}"/>
              </a:ext>
            </a:extLst>
          </p:cNvPr>
          <p:cNvPicPr>
            <a:picLocks noChangeAspect="1"/>
          </p:cNvPicPr>
          <p:nvPr/>
        </p:nvPicPr>
        <p:blipFill>
          <a:blip r:embed="rId4"/>
          <a:stretch>
            <a:fillRect/>
          </a:stretch>
        </p:blipFill>
        <p:spPr>
          <a:xfrm>
            <a:off x="33338" y="4053991"/>
            <a:ext cx="9077325" cy="428625"/>
          </a:xfrm>
          <a:prstGeom prst="rect">
            <a:avLst/>
          </a:prstGeom>
        </p:spPr>
      </p:pic>
    </p:spTree>
    <p:extLst>
      <p:ext uri="{BB962C8B-B14F-4D97-AF65-F5344CB8AC3E}">
        <p14:creationId xmlns:p14="http://schemas.microsoft.com/office/powerpoint/2010/main" val="326919554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21</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Examples</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74305" y="929861"/>
            <a:ext cx="8404845" cy="446572"/>
          </a:xfrm>
        </p:spPr>
        <p:txBody>
          <a:bodyPr/>
          <a:lstStyle/>
          <a:p>
            <a:r>
              <a:rPr lang="en-US" sz="1800" dirty="0">
                <a:ea typeface="+mn-lt"/>
                <a:cs typeface="+mn-lt"/>
              </a:rPr>
              <a:t>Request </a:t>
            </a:r>
            <a:r>
              <a:rPr lang="en-US" sz="1800" i="1" dirty="0">
                <a:ea typeface="+mn-lt"/>
                <a:cs typeface="+mn-lt"/>
              </a:rPr>
              <a:t>req </a:t>
            </a:r>
            <a:r>
              <a:rPr lang="en-US" sz="1800" dirty="0">
                <a:ea typeface="+mn-lt"/>
                <a:cs typeface="+mn-lt"/>
              </a:rPr>
              <a:t>should be active until </a:t>
            </a:r>
            <a:r>
              <a:rPr lang="en-US" sz="1800" i="1" dirty="0">
                <a:ea typeface="+mn-lt"/>
                <a:cs typeface="+mn-lt"/>
              </a:rPr>
              <a:t>grant</a:t>
            </a:r>
            <a:r>
              <a:rPr lang="en-US" sz="1800" dirty="0">
                <a:ea typeface="+mn-lt"/>
                <a:cs typeface="+mn-lt"/>
              </a:rPr>
              <a:t> is asserted</a:t>
            </a:r>
            <a:endParaRPr lang="en-US" dirty="0">
              <a:ea typeface="+mn-lt"/>
              <a:cs typeface="+mn-lt"/>
            </a:endParaRPr>
          </a:p>
          <a:p>
            <a:pPr marL="0" indent="0">
              <a:buNone/>
            </a:pPr>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2" name="Picture 1">
            <a:extLst>
              <a:ext uri="{FF2B5EF4-FFF2-40B4-BE49-F238E27FC236}">
                <a16:creationId xmlns:a16="http://schemas.microsoft.com/office/drawing/2014/main" id="{6B2227FB-F8B7-EAEB-43A1-8325909D9CF7}"/>
              </a:ext>
            </a:extLst>
          </p:cNvPr>
          <p:cNvPicPr>
            <a:picLocks noChangeAspect="1"/>
          </p:cNvPicPr>
          <p:nvPr/>
        </p:nvPicPr>
        <p:blipFill>
          <a:blip r:embed="rId3"/>
          <a:stretch>
            <a:fillRect/>
          </a:stretch>
        </p:blipFill>
        <p:spPr>
          <a:xfrm>
            <a:off x="154333" y="1382988"/>
            <a:ext cx="8724900" cy="447675"/>
          </a:xfrm>
          <a:prstGeom prst="rect">
            <a:avLst/>
          </a:prstGeom>
        </p:spPr>
      </p:pic>
      <p:sp>
        <p:nvSpPr>
          <p:cNvPr id="9" name="Rectangle 3">
            <a:extLst>
              <a:ext uri="{FF2B5EF4-FFF2-40B4-BE49-F238E27FC236}">
                <a16:creationId xmlns:a16="http://schemas.microsoft.com/office/drawing/2014/main" id="{5AF6AF71-3B67-860F-7FA8-761BD49954BB}"/>
              </a:ext>
            </a:extLst>
          </p:cNvPr>
          <p:cNvSpPr txBox="1">
            <a:spLocks noChangeArrowheads="1"/>
          </p:cNvSpPr>
          <p:nvPr/>
        </p:nvSpPr>
        <p:spPr bwMode="auto">
          <a:xfrm>
            <a:off x="316879" y="1976783"/>
            <a:ext cx="8404845" cy="44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a:lstStyle>
          <a:p>
            <a:r>
              <a:rPr lang="en-US" sz="1800" kern="0" dirty="0">
                <a:ea typeface="+mn-lt"/>
                <a:cs typeface="+mn-lt"/>
              </a:rPr>
              <a:t>Request </a:t>
            </a:r>
            <a:r>
              <a:rPr lang="en-US" sz="1800" i="1" kern="0" dirty="0">
                <a:ea typeface="+mn-lt"/>
                <a:cs typeface="+mn-lt"/>
              </a:rPr>
              <a:t>req </a:t>
            </a:r>
            <a:r>
              <a:rPr lang="en-US" sz="1800" kern="0" dirty="0">
                <a:ea typeface="+mn-lt"/>
                <a:cs typeface="+mn-lt"/>
              </a:rPr>
              <a:t>must be granted. This assertion means that each time request </a:t>
            </a:r>
            <a:r>
              <a:rPr lang="en-US" sz="1800" i="1" kern="0" dirty="0">
                <a:ea typeface="+mn-lt"/>
                <a:cs typeface="+mn-lt"/>
              </a:rPr>
              <a:t>req</a:t>
            </a:r>
            <a:r>
              <a:rPr lang="en-US" sz="1800" kern="0" dirty="0">
                <a:ea typeface="+mn-lt"/>
                <a:cs typeface="+mn-lt"/>
              </a:rPr>
              <a:t> is high, grant </a:t>
            </a:r>
            <a:r>
              <a:rPr lang="en-US" sz="1800" i="1" kern="0" err="1">
                <a:ea typeface="+mn-lt"/>
                <a:cs typeface="+mn-lt"/>
              </a:rPr>
              <a:t>gnt</a:t>
            </a:r>
            <a:r>
              <a:rPr lang="en-US" sz="1800" kern="0" dirty="0">
                <a:ea typeface="+mn-lt"/>
                <a:cs typeface="+mn-lt"/>
              </a:rPr>
              <a:t> should be high in some clock tick in the future</a:t>
            </a:r>
            <a:endParaRPr lang="en-US" dirty="0"/>
          </a:p>
          <a:p>
            <a:pPr marL="0" indent="0">
              <a:buFont typeface="Wingdings" panose="05000000000000000000" pitchFamily="2" charset="2"/>
              <a:buNone/>
            </a:pPr>
            <a:endParaRPr lang="en-US" sz="1800" kern="0" dirty="0">
              <a:ea typeface="+mn-lt"/>
              <a:cs typeface="+mn-lt"/>
            </a:endParaRPr>
          </a:p>
          <a:p>
            <a:endParaRPr lang="en-US" sz="1800" kern="0" dirty="0">
              <a:ea typeface="+mn-lt"/>
              <a:cs typeface="+mn-lt"/>
            </a:endParaRPr>
          </a:p>
          <a:p>
            <a:endParaRPr lang="en-US" sz="1800" kern="0" dirty="0">
              <a:ea typeface="+mn-lt"/>
              <a:cs typeface="+mn-lt"/>
            </a:endParaRPr>
          </a:p>
          <a:p>
            <a:endParaRPr lang="en-US" sz="1800" kern="0" dirty="0">
              <a:ea typeface="+mn-lt"/>
              <a:cs typeface="+mn-lt"/>
            </a:endParaRPr>
          </a:p>
        </p:txBody>
      </p:sp>
      <p:pic>
        <p:nvPicPr>
          <p:cNvPr id="10" name="Picture 9">
            <a:extLst>
              <a:ext uri="{FF2B5EF4-FFF2-40B4-BE49-F238E27FC236}">
                <a16:creationId xmlns:a16="http://schemas.microsoft.com/office/drawing/2014/main" id="{305F2BE8-3695-B3A7-2F0E-B61E3ABEF26D}"/>
              </a:ext>
            </a:extLst>
          </p:cNvPr>
          <p:cNvPicPr>
            <a:picLocks noChangeAspect="1"/>
          </p:cNvPicPr>
          <p:nvPr/>
        </p:nvPicPr>
        <p:blipFill>
          <a:blip r:embed="rId4"/>
          <a:stretch>
            <a:fillRect/>
          </a:stretch>
        </p:blipFill>
        <p:spPr>
          <a:xfrm>
            <a:off x="84414" y="2757142"/>
            <a:ext cx="8886825" cy="438150"/>
          </a:xfrm>
          <a:prstGeom prst="rect">
            <a:avLst/>
          </a:prstGeom>
        </p:spPr>
      </p:pic>
      <p:pic>
        <p:nvPicPr>
          <p:cNvPr id="11" name="Picture 10" descr="A line drawing of a boat&#10;&#10;Description automatically generated">
            <a:extLst>
              <a:ext uri="{FF2B5EF4-FFF2-40B4-BE49-F238E27FC236}">
                <a16:creationId xmlns:a16="http://schemas.microsoft.com/office/drawing/2014/main" id="{8796ED5F-9612-FD7B-B92A-027542E17EA3}"/>
              </a:ext>
            </a:extLst>
          </p:cNvPr>
          <p:cNvPicPr>
            <a:picLocks noChangeAspect="1"/>
          </p:cNvPicPr>
          <p:nvPr/>
        </p:nvPicPr>
        <p:blipFill>
          <a:blip r:embed="rId5"/>
          <a:stretch>
            <a:fillRect/>
          </a:stretch>
        </p:blipFill>
        <p:spPr>
          <a:xfrm>
            <a:off x="0" y="3184249"/>
            <a:ext cx="9144000" cy="1682195"/>
          </a:xfrm>
          <a:prstGeom prst="rect">
            <a:avLst/>
          </a:prstGeom>
        </p:spPr>
      </p:pic>
      <p:sp>
        <p:nvSpPr>
          <p:cNvPr id="13" name="Rectangle 3">
            <a:extLst>
              <a:ext uri="{FF2B5EF4-FFF2-40B4-BE49-F238E27FC236}">
                <a16:creationId xmlns:a16="http://schemas.microsoft.com/office/drawing/2014/main" id="{78776182-68BC-7D14-BD5C-991DDF236050}"/>
              </a:ext>
            </a:extLst>
          </p:cNvPr>
          <p:cNvSpPr txBox="1">
            <a:spLocks noChangeArrowheads="1"/>
          </p:cNvSpPr>
          <p:nvPr/>
        </p:nvSpPr>
        <p:spPr bwMode="auto">
          <a:xfrm>
            <a:off x="469279" y="4879010"/>
            <a:ext cx="8404845" cy="60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a:lstStyle>
          <a:p>
            <a:r>
              <a:rPr lang="en-US" sz="1800" kern="0" dirty="0">
                <a:ea typeface="+mn-lt"/>
                <a:cs typeface="+mn-lt"/>
              </a:rPr>
              <a:t>After request </a:t>
            </a:r>
            <a:r>
              <a:rPr lang="en-US" sz="1800" i="1" kern="0" dirty="0">
                <a:ea typeface="+mn-lt"/>
                <a:cs typeface="+mn-lt"/>
              </a:rPr>
              <a:t>req </a:t>
            </a:r>
            <a:r>
              <a:rPr lang="en-US" sz="1800" kern="0" dirty="0">
                <a:ea typeface="+mn-lt"/>
                <a:cs typeface="+mn-lt"/>
              </a:rPr>
              <a:t>has been sent, acknowledgment </a:t>
            </a:r>
            <a:r>
              <a:rPr lang="en-US" sz="1800" i="1" kern="0" dirty="0">
                <a:ea typeface="+mn-lt"/>
                <a:cs typeface="+mn-lt"/>
              </a:rPr>
              <a:t>ack </a:t>
            </a:r>
            <a:r>
              <a:rPr lang="en-US" sz="1800" kern="0" dirty="0">
                <a:ea typeface="+mn-lt"/>
                <a:cs typeface="+mn-lt"/>
              </a:rPr>
              <a:t>should come before data (</a:t>
            </a:r>
            <a:r>
              <a:rPr lang="en-US" sz="1800" i="1" kern="0" dirty="0" err="1">
                <a:ea typeface="+mn-lt"/>
                <a:cs typeface="+mn-lt"/>
              </a:rPr>
              <a:t>data_ready</a:t>
            </a:r>
            <a:r>
              <a:rPr lang="en-US" sz="1800" kern="0" dirty="0">
                <a:ea typeface="+mn-lt"/>
                <a:cs typeface="+mn-lt"/>
              </a:rPr>
              <a:t>)</a:t>
            </a:r>
            <a:endParaRPr lang="en-US">
              <a:cs typeface="Arial"/>
            </a:endParaRPr>
          </a:p>
          <a:p>
            <a:endParaRPr lang="en-US" sz="1800" kern="0" dirty="0">
              <a:ea typeface="+mn-lt"/>
              <a:cs typeface="+mn-lt"/>
            </a:endParaRPr>
          </a:p>
          <a:p>
            <a:endParaRPr lang="en-US" sz="1800" kern="0" dirty="0">
              <a:ea typeface="+mn-lt"/>
              <a:cs typeface="+mn-lt"/>
            </a:endParaRPr>
          </a:p>
          <a:p>
            <a:endParaRPr lang="en-US" sz="1800" kern="0" dirty="0">
              <a:ea typeface="+mn-lt"/>
              <a:cs typeface="+mn-lt"/>
            </a:endParaRPr>
          </a:p>
        </p:txBody>
      </p:sp>
      <p:pic>
        <p:nvPicPr>
          <p:cNvPr id="14" name="Picture 13" descr="A close-up of a sign&#10;&#10;Description automatically generated">
            <a:extLst>
              <a:ext uri="{FF2B5EF4-FFF2-40B4-BE49-F238E27FC236}">
                <a16:creationId xmlns:a16="http://schemas.microsoft.com/office/drawing/2014/main" id="{24863DB2-5F4F-813B-7042-D52AE77ECD4B}"/>
              </a:ext>
            </a:extLst>
          </p:cNvPr>
          <p:cNvPicPr>
            <a:picLocks noChangeAspect="1"/>
          </p:cNvPicPr>
          <p:nvPr/>
        </p:nvPicPr>
        <p:blipFill>
          <a:blip r:embed="rId6"/>
          <a:stretch>
            <a:fillRect/>
          </a:stretch>
        </p:blipFill>
        <p:spPr>
          <a:xfrm>
            <a:off x="2205797" y="5466728"/>
            <a:ext cx="5505450" cy="695325"/>
          </a:xfrm>
          <a:prstGeom prst="rect">
            <a:avLst/>
          </a:prstGeom>
        </p:spPr>
      </p:pic>
    </p:spTree>
    <p:extLst>
      <p:ext uri="{BB962C8B-B14F-4D97-AF65-F5344CB8AC3E}">
        <p14:creationId xmlns:p14="http://schemas.microsoft.com/office/powerpoint/2010/main" val="26812671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9" grpId="0" build="p"/>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22</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Consecutive repetition</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Write a sequence stating that a transmission phase lasting three consecutive cycles is followed by a receiving phase lasting two consecutive cycles. The transmission phase is represented by signal </a:t>
            </a:r>
            <a:r>
              <a:rPr lang="en-US" sz="1800" i="1" dirty="0" err="1">
                <a:ea typeface="+mn-lt"/>
                <a:cs typeface="+mn-lt"/>
              </a:rPr>
              <a:t>trn</a:t>
            </a:r>
            <a:r>
              <a:rPr lang="en-US" sz="1800" dirty="0">
                <a:ea typeface="+mn-lt"/>
                <a:cs typeface="+mn-lt"/>
              </a:rPr>
              <a:t>, and the receiving phase is represented by signal </a:t>
            </a:r>
            <a:r>
              <a:rPr lang="en-US" sz="1800" i="1" dirty="0" err="1">
                <a:ea typeface="+mn-lt"/>
                <a:cs typeface="+mn-lt"/>
              </a:rPr>
              <a:t>rcv</a:t>
            </a:r>
            <a:r>
              <a:rPr lang="en-US" sz="1800" dirty="0">
                <a:ea typeface="+mn-lt"/>
                <a:cs typeface="+mn-lt"/>
              </a:rPr>
              <a:t>: </a:t>
            </a:r>
            <a:endParaRPr lang="en-US">
              <a:cs typeface="Arial"/>
            </a:endParaRPr>
          </a:p>
          <a:p>
            <a:endParaRPr lang="en-US" sz="1800" dirty="0">
              <a:ea typeface="+mn-lt"/>
              <a:cs typeface="+mn-lt"/>
            </a:endParaRPr>
          </a:p>
          <a:p>
            <a:endParaRPr lang="en-US" sz="1800" dirty="0">
              <a:ea typeface="+mn-lt"/>
              <a:cs typeface="+mn-lt"/>
            </a:endParaRPr>
          </a:p>
          <a:p>
            <a:r>
              <a:rPr lang="en-US" sz="1800" dirty="0">
                <a:ea typeface="+mn-lt"/>
                <a:cs typeface="+mn-lt"/>
              </a:rPr>
              <a:t>In SVA, there is a special operator to denote a consecutive repetition of a sequence </a:t>
            </a:r>
            <a:r>
              <a:rPr lang="en-US" sz="1800" i="1" dirty="0">
                <a:ea typeface="+mn-lt"/>
                <a:cs typeface="+mn-lt"/>
              </a:rPr>
              <a:t>s</a:t>
            </a:r>
            <a:r>
              <a:rPr lang="en-US" sz="1800" dirty="0">
                <a:ea typeface="+mn-lt"/>
                <a:cs typeface="+mn-lt"/>
              </a:rPr>
              <a:t> </a:t>
            </a:r>
            <a:r>
              <a:rPr lang="en-US" sz="1800" i="1" dirty="0">
                <a:ea typeface="+mn-lt"/>
                <a:cs typeface="+mn-lt"/>
              </a:rPr>
              <a:t>n</a:t>
            </a:r>
            <a:r>
              <a:rPr lang="en-US" sz="1800" dirty="0">
                <a:ea typeface="+mn-lt"/>
                <a:cs typeface="+mn-lt"/>
              </a:rPr>
              <a:t> times, where </a:t>
            </a:r>
            <a:r>
              <a:rPr lang="en-US" sz="1800" i="1" dirty="0">
                <a:ea typeface="+mn-lt"/>
                <a:cs typeface="+mn-lt"/>
              </a:rPr>
              <a:t>n</a:t>
            </a:r>
            <a:r>
              <a:rPr lang="en-US" sz="1800" dirty="0">
                <a:ea typeface="+mn-lt"/>
                <a:cs typeface="+mn-lt"/>
              </a:rPr>
              <a:t> is a nonnegative constant: </a:t>
            </a:r>
            <a:r>
              <a:rPr lang="en-US" sz="1800" i="1" dirty="0">
                <a:ea typeface="+mn-lt"/>
                <a:cs typeface="+mn-lt"/>
              </a:rPr>
              <a:t>s</a:t>
            </a:r>
            <a:r>
              <a:rPr lang="en-US" sz="1800" dirty="0">
                <a:ea typeface="+mn-lt"/>
                <a:cs typeface="+mn-lt"/>
              </a:rPr>
              <a:t>[*</a:t>
            </a:r>
            <a:r>
              <a:rPr lang="en-US" sz="1800" i="1" dirty="0">
                <a:ea typeface="+mn-lt"/>
                <a:cs typeface="+mn-lt"/>
              </a:rPr>
              <a:t>n</a:t>
            </a:r>
            <a:r>
              <a:rPr lang="en-US" sz="1800" dirty="0">
                <a:ea typeface="+mn-lt"/>
                <a:cs typeface="+mn-lt"/>
              </a:rPr>
              <a:t>]</a:t>
            </a:r>
            <a:endParaRPr lang="en-US" dirty="0"/>
          </a:p>
          <a:p>
            <a:r>
              <a:rPr lang="en-US" sz="1800" dirty="0">
                <a:ea typeface="+mn-lt"/>
                <a:cs typeface="+mn-lt"/>
              </a:rPr>
              <a:t>Previous example can be then rewritten as</a:t>
            </a:r>
          </a:p>
          <a:p>
            <a:endParaRPr lang="en-US" sz="1800" dirty="0">
              <a:ea typeface="+mn-lt"/>
              <a:cs typeface="+mn-lt"/>
            </a:endParaRPr>
          </a:p>
          <a:p>
            <a:endParaRPr lang="en-US" sz="1800" dirty="0">
              <a:ea typeface="+mn-lt"/>
              <a:cs typeface="+mn-lt"/>
            </a:endParaRPr>
          </a:p>
          <a:p>
            <a:r>
              <a:rPr lang="en-US" sz="1800" dirty="0">
                <a:ea typeface="+mn-lt"/>
                <a:cs typeface="+mn-lt"/>
              </a:rPr>
              <a:t>Example from before “Reset </a:t>
            </a:r>
            <a:r>
              <a:rPr lang="en-US" sz="1800" i="1" dirty="0" err="1">
                <a:ea typeface="+mn-lt"/>
                <a:cs typeface="+mn-lt"/>
              </a:rPr>
              <a:t>rst</a:t>
            </a:r>
            <a:r>
              <a:rPr lang="en-US" sz="1800" i="1" dirty="0">
                <a:ea typeface="+mn-lt"/>
                <a:cs typeface="+mn-lt"/>
              </a:rPr>
              <a:t> </a:t>
            </a:r>
            <a:r>
              <a:rPr lang="en-US" sz="1800" dirty="0">
                <a:ea typeface="+mn-lt"/>
                <a:cs typeface="+mn-lt"/>
              </a:rPr>
              <a:t>must be asserted during first two cycles” may be more elegantly expressed using sequences</a:t>
            </a:r>
            <a:endParaRPr lang="en-US">
              <a:cs typeface="Arial"/>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4" name="Picture 3">
            <a:extLst>
              <a:ext uri="{FF2B5EF4-FFF2-40B4-BE49-F238E27FC236}">
                <a16:creationId xmlns:a16="http://schemas.microsoft.com/office/drawing/2014/main" id="{6089CDC0-D33B-8B57-FB78-56FDA74EA9EC}"/>
              </a:ext>
            </a:extLst>
          </p:cNvPr>
          <p:cNvPicPr>
            <a:picLocks noChangeAspect="1"/>
          </p:cNvPicPr>
          <p:nvPr/>
        </p:nvPicPr>
        <p:blipFill>
          <a:blip r:embed="rId3"/>
          <a:stretch>
            <a:fillRect/>
          </a:stretch>
        </p:blipFill>
        <p:spPr>
          <a:xfrm>
            <a:off x="1980510" y="2230507"/>
            <a:ext cx="4895850" cy="342900"/>
          </a:xfrm>
          <a:prstGeom prst="rect">
            <a:avLst/>
          </a:prstGeom>
        </p:spPr>
      </p:pic>
      <p:pic>
        <p:nvPicPr>
          <p:cNvPr id="5" name="Picture 4">
            <a:extLst>
              <a:ext uri="{FF2B5EF4-FFF2-40B4-BE49-F238E27FC236}">
                <a16:creationId xmlns:a16="http://schemas.microsoft.com/office/drawing/2014/main" id="{ECFA8561-301C-BDE6-CB57-D65FFEF8DFE9}"/>
              </a:ext>
            </a:extLst>
          </p:cNvPr>
          <p:cNvPicPr>
            <a:picLocks noChangeAspect="1"/>
          </p:cNvPicPr>
          <p:nvPr/>
        </p:nvPicPr>
        <p:blipFill>
          <a:blip r:embed="rId4"/>
          <a:stretch>
            <a:fillRect/>
          </a:stretch>
        </p:blipFill>
        <p:spPr>
          <a:xfrm>
            <a:off x="3199088" y="3800405"/>
            <a:ext cx="2657475" cy="295275"/>
          </a:xfrm>
          <a:prstGeom prst="rect">
            <a:avLst/>
          </a:prstGeom>
        </p:spPr>
      </p:pic>
      <p:pic>
        <p:nvPicPr>
          <p:cNvPr id="6" name="Picture 5">
            <a:extLst>
              <a:ext uri="{FF2B5EF4-FFF2-40B4-BE49-F238E27FC236}">
                <a16:creationId xmlns:a16="http://schemas.microsoft.com/office/drawing/2014/main" id="{99E86BEF-0407-781C-7254-799F2FE7EC65}"/>
              </a:ext>
            </a:extLst>
          </p:cNvPr>
          <p:cNvPicPr>
            <a:picLocks noChangeAspect="1"/>
          </p:cNvPicPr>
          <p:nvPr/>
        </p:nvPicPr>
        <p:blipFill>
          <a:blip r:embed="rId5"/>
          <a:stretch>
            <a:fillRect/>
          </a:stretch>
        </p:blipFill>
        <p:spPr>
          <a:xfrm>
            <a:off x="658053" y="5100085"/>
            <a:ext cx="7562850" cy="390525"/>
          </a:xfrm>
          <a:prstGeom prst="rect">
            <a:avLst/>
          </a:prstGeom>
        </p:spPr>
      </p:pic>
    </p:spTree>
    <p:extLst>
      <p:ext uri="{BB962C8B-B14F-4D97-AF65-F5344CB8AC3E}">
        <p14:creationId xmlns:p14="http://schemas.microsoft.com/office/powerpoint/2010/main" val="2966684815"/>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23</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Consecutive repetition range</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Instead of a fixed number of repetitions one can specify a repetition range: finite </a:t>
            </a:r>
            <a:r>
              <a:rPr lang="en-US" sz="1800" i="1" dirty="0">
                <a:ea typeface="+mn-lt"/>
                <a:cs typeface="+mn-lt"/>
              </a:rPr>
              <a:t>s</a:t>
            </a:r>
            <a:r>
              <a:rPr lang="en-US" sz="1800" dirty="0">
                <a:ea typeface="+mn-lt"/>
                <a:cs typeface="+mn-lt"/>
              </a:rPr>
              <a:t>[*</a:t>
            </a:r>
            <a:r>
              <a:rPr lang="en-US" sz="1800" i="1" dirty="0" err="1">
                <a:ea typeface="+mn-lt"/>
                <a:cs typeface="+mn-lt"/>
              </a:rPr>
              <a:t>m</a:t>
            </a:r>
            <a:r>
              <a:rPr lang="en-US" sz="1800" dirty="0" err="1">
                <a:ea typeface="+mn-lt"/>
                <a:cs typeface="+mn-lt"/>
              </a:rPr>
              <a:t>:</a:t>
            </a:r>
            <a:r>
              <a:rPr lang="en-US" sz="1800" i="1" dirty="0" err="1">
                <a:ea typeface="+mn-lt"/>
                <a:cs typeface="+mn-lt"/>
              </a:rPr>
              <a:t>n</a:t>
            </a:r>
            <a:r>
              <a:rPr lang="en-US" sz="1800" dirty="0">
                <a:ea typeface="+mn-lt"/>
                <a:cs typeface="+mn-lt"/>
              </a:rPr>
              <a:t>] and infinite </a:t>
            </a:r>
            <a:r>
              <a:rPr lang="en-US" sz="1800" i="1" dirty="0">
                <a:ea typeface="+mn-lt"/>
                <a:cs typeface="+mn-lt"/>
              </a:rPr>
              <a:t>s</a:t>
            </a:r>
            <a:r>
              <a:rPr lang="en-US" sz="1800" dirty="0">
                <a:ea typeface="+mn-lt"/>
                <a:cs typeface="+mn-lt"/>
              </a:rPr>
              <a:t>[*</a:t>
            </a:r>
            <a:r>
              <a:rPr lang="en-US" sz="1800" i="1" dirty="0">
                <a:ea typeface="+mn-lt"/>
                <a:cs typeface="+mn-lt"/>
              </a:rPr>
              <a:t>n</a:t>
            </a:r>
            <a:r>
              <a:rPr lang="en-US" sz="1800" dirty="0">
                <a:ea typeface="+mn-lt"/>
                <a:cs typeface="+mn-lt"/>
              </a:rPr>
              <a:t>:$]. </a:t>
            </a:r>
            <a:r>
              <a:rPr lang="en-US" sz="1800" i="1" dirty="0">
                <a:ea typeface="+mn-lt"/>
                <a:cs typeface="+mn-lt"/>
              </a:rPr>
              <a:t>m</a:t>
            </a:r>
            <a:r>
              <a:rPr lang="en-US" sz="1800" dirty="0">
                <a:ea typeface="+mn-lt"/>
                <a:cs typeface="+mn-lt"/>
              </a:rPr>
              <a:t> and </a:t>
            </a:r>
            <a:r>
              <a:rPr lang="en-US" sz="1800" i="1" dirty="0">
                <a:ea typeface="+mn-lt"/>
                <a:cs typeface="+mn-lt"/>
              </a:rPr>
              <a:t>n</a:t>
            </a:r>
            <a:r>
              <a:rPr lang="en-US" sz="1800" dirty="0">
                <a:ea typeface="+mn-lt"/>
                <a:cs typeface="+mn-lt"/>
              </a:rPr>
              <a:t> should be constants, m &lt;= n, and $ stands for an “infinite number”</a:t>
            </a:r>
            <a:endParaRPr lang="en-US" dirty="0"/>
          </a:p>
          <a:p>
            <a:r>
              <a:rPr lang="en-US" sz="1800" dirty="0">
                <a:ea typeface="+mn-lt"/>
                <a:cs typeface="+mn-lt"/>
              </a:rPr>
              <a:t>There are shortcuts </a:t>
            </a:r>
            <a:r>
              <a:rPr lang="en-US" sz="1800" i="1" dirty="0">
                <a:ea typeface="+mn-lt"/>
                <a:cs typeface="+mn-lt"/>
              </a:rPr>
              <a:t>s</a:t>
            </a:r>
            <a:r>
              <a:rPr lang="en-US" sz="1800" dirty="0">
                <a:ea typeface="+mn-lt"/>
                <a:cs typeface="+mn-lt"/>
              </a:rPr>
              <a:t>[*] provided for </a:t>
            </a:r>
            <a:r>
              <a:rPr lang="en-US" sz="1800" i="1" dirty="0">
                <a:ea typeface="+mn-lt"/>
                <a:cs typeface="+mn-lt"/>
              </a:rPr>
              <a:t>s</a:t>
            </a:r>
            <a:r>
              <a:rPr lang="en-US" sz="1800" dirty="0">
                <a:ea typeface="+mn-lt"/>
                <a:cs typeface="+mn-lt"/>
              </a:rPr>
              <a:t>[*0:$] (zero or more times), and </a:t>
            </a:r>
            <a:r>
              <a:rPr lang="en-US" sz="1800" i="1" dirty="0">
                <a:ea typeface="+mn-lt"/>
                <a:cs typeface="+mn-lt"/>
              </a:rPr>
              <a:t>s</a:t>
            </a:r>
            <a:r>
              <a:rPr lang="en-US" sz="1800" dirty="0">
                <a:ea typeface="+mn-lt"/>
                <a:cs typeface="+mn-lt"/>
              </a:rPr>
              <a:t>[+] for </a:t>
            </a:r>
            <a:r>
              <a:rPr lang="en-US" sz="1800" i="1" dirty="0">
                <a:ea typeface="+mn-lt"/>
                <a:cs typeface="+mn-lt"/>
              </a:rPr>
              <a:t>s</a:t>
            </a:r>
            <a:r>
              <a:rPr lang="en-US" sz="1800" dirty="0">
                <a:ea typeface="+mn-lt"/>
                <a:cs typeface="+mn-lt"/>
              </a:rPr>
              <a:t>[*1:$] (one or more times) that we will widely use</a:t>
            </a:r>
            <a:endParaRPr lang="en-US" dirty="0">
              <a:cs typeface="Arial"/>
            </a:endParaRPr>
          </a:p>
          <a:p>
            <a:r>
              <a:rPr lang="en-US" sz="1800" dirty="0">
                <a:ea typeface="+mn-lt"/>
                <a:cs typeface="+mn-lt"/>
              </a:rPr>
              <a:t>Example1: Describe a transaction as a sequence. A transaction starts with </a:t>
            </a:r>
            <a:r>
              <a:rPr lang="en-US" sz="1800" i="1" dirty="0">
                <a:ea typeface="+mn-lt"/>
                <a:cs typeface="+mn-lt"/>
              </a:rPr>
              <a:t>Beginning Of Transaction </a:t>
            </a:r>
            <a:r>
              <a:rPr lang="en-US" sz="1800" dirty="0">
                <a:ea typeface="+mn-lt"/>
                <a:cs typeface="+mn-lt"/>
              </a:rPr>
              <a:t>signal (</a:t>
            </a:r>
            <a:r>
              <a:rPr lang="en-US" sz="1800" i="1" dirty="0">
                <a:ea typeface="+mn-lt"/>
                <a:cs typeface="+mn-lt"/>
              </a:rPr>
              <a:t>bot</a:t>
            </a:r>
            <a:r>
              <a:rPr lang="en-US" sz="1800" dirty="0">
                <a:ea typeface="+mn-lt"/>
                <a:cs typeface="+mn-lt"/>
              </a:rPr>
              <a:t>) and ends with </a:t>
            </a:r>
            <a:r>
              <a:rPr lang="en-US" sz="1800" i="1" dirty="0">
                <a:ea typeface="+mn-lt"/>
                <a:cs typeface="+mn-lt"/>
              </a:rPr>
              <a:t>End Of Transaction </a:t>
            </a:r>
            <a:r>
              <a:rPr lang="en-US" sz="1800" dirty="0">
                <a:ea typeface="+mn-lt"/>
                <a:cs typeface="+mn-lt"/>
              </a:rPr>
              <a:t>signal (</a:t>
            </a:r>
            <a:r>
              <a:rPr lang="en-US" sz="1800" i="1" dirty="0" err="1">
                <a:ea typeface="+mn-lt"/>
                <a:cs typeface="+mn-lt"/>
              </a:rPr>
              <a:t>eot</a:t>
            </a:r>
            <a:r>
              <a:rPr lang="en-US" sz="1800" dirty="0">
                <a:ea typeface="+mn-lt"/>
                <a:cs typeface="+mn-lt"/>
              </a:rPr>
              <a:t>). Each transaction is at least two cycles long, and transactions cannot overlap</a:t>
            </a:r>
            <a:endParaRPr lang="en-US" sz="1800" dirty="0">
              <a:cs typeface="Arial"/>
            </a:endParaRPr>
          </a:p>
          <a:p>
            <a:r>
              <a:rPr lang="en-US" sz="1800" dirty="0">
                <a:ea typeface="+mn-lt"/>
                <a:cs typeface="+mn-lt"/>
              </a:rPr>
              <a:t>Solution: Since the transaction is at least two cycles long, </a:t>
            </a:r>
            <a:r>
              <a:rPr lang="en-US" sz="1800" i="1" dirty="0">
                <a:ea typeface="+mn-lt"/>
                <a:cs typeface="+mn-lt"/>
              </a:rPr>
              <a:t>bot</a:t>
            </a:r>
            <a:r>
              <a:rPr lang="en-US" sz="1800" dirty="0">
                <a:ea typeface="+mn-lt"/>
                <a:cs typeface="+mn-lt"/>
              </a:rPr>
              <a:t> and </a:t>
            </a:r>
            <a:r>
              <a:rPr lang="en-US" sz="1800" i="1" dirty="0" err="1">
                <a:ea typeface="+mn-lt"/>
                <a:cs typeface="+mn-lt"/>
              </a:rPr>
              <a:t>eot</a:t>
            </a:r>
            <a:r>
              <a:rPr lang="en-US" sz="1800" dirty="0">
                <a:ea typeface="+mn-lt"/>
                <a:cs typeface="+mn-lt"/>
              </a:rPr>
              <a:t> of the same transaction cannot be asserted in the same clock cycle. The fact that transactions cannot overlap means that between </a:t>
            </a:r>
            <a:r>
              <a:rPr lang="en-US" sz="1800" i="1" dirty="0">
                <a:ea typeface="+mn-lt"/>
                <a:cs typeface="+mn-lt"/>
              </a:rPr>
              <a:t>bot</a:t>
            </a:r>
            <a:r>
              <a:rPr lang="en-US" sz="1800" dirty="0">
                <a:ea typeface="+mn-lt"/>
                <a:cs typeface="+mn-lt"/>
              </a:rPr>
              <a:t> and the next </a:t>
            </a:r>
            <a:r>
              <a:rPr lang="en-US" sz="1800" i="1" dirty="0" err="1">
                <a:ea typeface="+mn-lt"/>
                <a:cs typeface="+mn-lt"/>
              </a:rPr>
              <a:t>eot</a:t>
            </a:r>
            <a:r>
              <a:rPr lang="en-US" sz="1800" dirty="0">
                <a:ea typeface="+mn-lt"/>
                <a:cs typeface="+mn-lt"/>
              </a:rPr>
              <a:t> there are no other occurrences of </a:t>
            </a:r>
            <a:r>
              <a:rPr lang="en-US" sz="1800" i="1" dirty="0">
                <a:ea typeface="+mn-lt"/>
                <a:cs typeface="+mn-lt"/>
              </a:rPr>
              <a:t>bot</a:t>
            </a:r>
            <a:r>
              <a:rPr lang="en-US" sz="1800" dirty="0">
                <a:ea typeface="+mn-lt"/>
                <a:cs typeface="+mn-lt"/>
              </a:rPr>
              <a:t>. We allow </a:t>
            </a:r>
            <a:r>
              <a:rPr lang="en-US" sz="1800" i="1" dirty="0">
                <a:ea typeface="+mn-lt"/>
                <a:cs typeface="+mn-lt"/>
              </a:rPr>
              <a:t>bot</a:t>
            </a:r>
            <a:r>
              <a:rPr lang="en-US" sz="1800" dirty="0">
                <a:ea typeface="+mn-lt"/>
                <a:cs typeface="+mn-lt"/>
              </a:rPr>
              <a:t> of the next transaction to occur in the same clock cycle with </a:t>
            </a:r>
            <a:r>
              <a:rPr lang="en-US" sz="1800" i="1" dirty="0" err="1">
                <a:ea typeface="+mn-lt"/>
                <a:cs typeface="+mn-lt"/>
              </a:rPr>
              <a:t>eot</a:t>
            </a:r>
            <a:r>
              <a:rPr lang="en-US" sz="1800" dirty="0">
                <a:ea typeface="+mn-lt"/>
                <a:cs typeface="+mn-lt"/>
              </a:rPr>
              <a:t> of the previous transactions. Transactions should also be well formed; therefore no two </a:t>
            </a:r>
            <a:r>
              <a:rPr lang="en-US" sz="1800" i="1" dirty="0" err="1">
                <a:ea typeface="+mn-lt"/>
                <a:cs typeface="+mn-lt"/>
              </a:rPr>
              <a:t>eot</a:t>
            </a:r>
            <a:r>
              <a:rPr lang="en-US" sz="1800" dirty="0">
                <a:ea typeface="+mn-lt"/>
                <a:cs typeface="+mn-lt"/>
              </a:rPr>
              <a:t> should occur without a </a:t>
            </a:r>
            <a:r>
              <a:rPr lang="en-US" sz="1800" i="1" dirty="0">
                <a:ea typeface="+mn-lt"/>
                <a:cs typeface="+mn-lt"/>
              </a:rPr>
              <a:t>bot</a:t>
            </a:r>
            <a:r>
              <a:rPr lang="en-US" sz="1800" dirty="0">
                <a:ea typeface="+mn-lt"/>
                <a:cs typeface="+mn-lt"/>
              </a:rPr>
              <a:t> occurrence between them. Therefore, the sequence describing the transaction is</a:t>
            </a:r>
            <a:endParaRPr lang="en-US" dirty="0">
              <a:cs typeface="Arial"/>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2" name="Picture 1">
            <a:extLst>
              <a:ext uri="{FF2B5EF4-FFF2-40B4-BE49-F238E27FC236}">
                <a16:creationId xmlns:a16="http://schemas.microsoft.com/office/drawing/2014/main" id="{4D346C7B-A82C-41E7-7A4E-78D8D2717AFD}"/>
              </a:ext>
            </a:extLst>
          </p:cNvPr>
          <p:cNvPicPr>
            <a:picLocks noChangeAspect="1"/>
          </p:cNvPicPr>
          <p:nvPr/>
        </p:nvPicPr>
        <p:blipFill>
          <a:blip r:embed="rId3"/>
          <a:stretch>
            <a:fillRect/>
          </a:stretch>
        </p:blipFill>
        <p:spPr>
          <a:xfrm>
            <a:off x="2323479" y="5663302"/>
            <a:ext cx="4695825" cy="390525"/>
          </a:xfrm>
          <a:prstGeom prst="rect">
            <a:avLst/>
          </a:prstGeom>
        </p:spPr>
      </p:pic>
    </p:spTree>
    <p:extLst>
      <p:ext uri="{BB962C8B-B14F-4D97-AF65-F5344CB8AC3E}">
        <p14:creationId xmlns:p14="http://schemas.microsoft.com/office/powerpoint/2010/main" val="397345405"/>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24</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Consecutive repetition range … </a:t>
            </a:r>
            <a:r>
              <a:rPr lang="en-US" dirty="0" err="1"/>
              <a:t>cont</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Example2: Write the following assertion: </a:t>
            </a:r>
            <a:r>
              <a:rPr lang="en-US" sz="1800" i="1" dirty="0" err="1">
                <a:ea typeface="+mn-lt"/>
                <a:cs typeface="+mn-lt"/>
              </a:rPr>
              <a:t>rdy</a:t>
            </a:r>
            <a:r>
              <a:rPr lang="en-US" sz="1800" i="1" dirty="0">
                <a:ea typeface="+mn-lt"/>
                <a:cs typeface="+mn-lt"/>
              </a:rPr>
              <a:t> </a:t>
            </a:r>
            <a:r>
              <a:rPr lang="en-US" sz="1800" dirty="0">
                <a:ea typeface="+mn-lt"/>
                <a:cs typeface="+mn-lt"/>
              </a:rPr>
              <a:t>becomes asserted the first time when the reset sequence is over. The reset sequence is represented by the high value of </a:t>
            </a:r>
            <a:r>
              <a:rPr lang="en-US" sz="1800" i="1" dirty="0" err="1">
                <a:ea typeface="+mn-lt"/>
                <a:cs typeface="+mn-lt"/>
              </a:rPr>
              <a:t>rst</a:t>
            </a:r>
            <a:endParaRPr lang="en-US" i="1" dirty="0">
              <a:ea typeface="+mn-lt"/>
              <a:cs typeface="+mn-lt"/>
            </a:endParaRPr>
          </a:p>
          <a:p>
            <a:endParaRPr lang="en-US" sz="1800" dirty="0">
              <a:ea typeface="+mn-lt"/>
              <a:cs typeface="+mn-lt"/>
            </a:endParaRPr>
          </a:p>
          <a:p>
            <a:endParaRPr lang="en-US" sz="1800" dirty="0">
              <a:ea typeface="+mn-lt"/>
              <a:cs typeface="+mn-lt"/>
            </a:endParaRPr>
          </a:p>
          <a:p>
            <a:r>
              <a:rPr lang="en-US" sz="1800" dirty="0">
                <a:ea typeface="+mn-lt"/>
                <a:cs typeface="+mn-lt"/>
              </a:rPr>
              <a:t>Or more intuitively:</a:t>
            </a:r>
          </a:p>
          <a:p>
            <a:endParaRPr lang="en-US" sz="1800" dirty="0">
              <a:ea typeface="+mn-lt"/>
              <a:cs typeface="+mn-lt"/>
            </a:endParaRPr>
          </a:p>
          <a:p>
            <a:endParaRPr lang="en-US" sz="1800" dirty="0">
              <a:ea typeface="+mn-lt"/>
              <a:cs typeface="+mn-lt"/>
            </a:endParaRPr>
          </a:p>
          <a:p>
            <a:r>
              <a:rPr lang="en-US" sz="1800" dirty="0">
                <a:ea typeface="+mn-lt"/>
                <a:cs typeface="+mn-lt"/>
              </a:rPr>
              <a:t>Example3: We revisit example from before: </a:t>
            </a:r>
            <a:r>
              <a:rPr lang="en-US" sz="1800" i="1" dirty="0">
                <a:ea typeface="+mn-lt"/>
                <a:cs typeface="+mn-lt"/>
              </a:rPr>
              <a:t>ready </a:t>
            </a:r>
            <a:r>
              <a:rPr lang="en-US" sz="1800" dirty="0">
                <a:ea typeface="+mn-lt"/>
                <a:cs typeface="+mn-lt"/>
              </a:rPr>
              <a:t>should be low until </a:t>
            </a:r>
            <a:r>
              <a:rPr lang="en-US" sz="1800" i="1" dirty="0" err="1">
                <a:ea typeface="+mn-lt"/>
                <a:cs typeface="+mn-lt"/>
              </a:rPr>
              <a:t>rst</a:t>
            </a:r>
            <a:r>
              <a:rPr lang="en-US" sz="1800" i="1" dirty="0">
                <a:ea typeface="+mn-lt"/>
                <a:cs typeface="+mn-lt"/>
              </a:rPr>
              <a:t> </a:t>
            </a:r>
            <a:r>
              <a:rPr lang="en-US" sz="1800" dirty="0">
                <a:ea typeface="+mn-lt"/>
                <a:cs typeface="+mn-lt"/>
              </a:rPr>
              <a:t>becomes inactive for the first time</a:t>
            </a:r>
            <a:endParaRPr lang="en-US">
              <a:cs typeface="Arial"/>
            </a:endParaRPr>
          </a:p>
        </p:txBody>
      </p:sp>
      <p:pic>
        <p:nvPicPr>
          <p:cNvPr id="3" name="Picture 2" descr="A close up of a number&#10;&#10;Description automatically generated">
            <a:extLst>
              <a:ext uri="{FF2B5EF4-FFF2-40B4-BE49-F238E27FC236}">
                <a16:creationId xmlns:a16="http://schemas.microsoft.com/office/drawing/2014/main" id="{3FD2FCEF-F4E1-DB58-5E62-FD257EFE9365}"/>
              </a:ext>
            </a:extLst>
          </p:cNvPr>
          <p:cNvPicPr>
            <a:picLocks noChangeAspect="1"/>
          </p:cNvPicPr>
          <p:nvPr/>
        </p:nvPicPr>
        <p:blipFill>
          <a:blip r:embed="rId3"/>
          <a:stretch>
            <a:fillRect/>
          </a:stretch>
        </p:blipFill>
        <p:spPr>
          <a:xfrm>
            <a:off x="1312035" y="1809818"/>
            <a:ext cx="6276975" cy="676275"/>
          </a:xfrm>
          <a:prstGeom prst="rect">
            <a:avLst/>
          </a:prstGeom>
        </p:spPr>
      </p:pic>
      <p:pic>
        <p:nvPicPr>
          <p:cNvPr id="4" name="Picture 3" descr="A close up of a sign&#10;&#10;Description automatically generated">
            <a:extLst>
              <a:ext uri="{FF2B5EF4-FFF2-40B4-BE49-F238E27FC236}">
                <a16:creationId xmlns:a16="http://schemas.microsoft.com/office/drawing/2014/main" id="{442FBC72-D1C8-1F90-B1C8-43042D1ADB57}"/>
              </a:ext>
            </a:extLst>
          </p:cNvPr>
          <p:cNvPicPr>
            <a:picLocks noChangeAspect="1"/>
          </p:cNvPicPr>
          <p:nvPr/>
        </p:nvPicPr>
        <p:blipFill>
          <a:blip r:embed="rId4"/>
          <a:stretch>
            <a:fillRect/>
          </a:stretch>
        </p:blipFill>
        <p:spPr>
          <a:xfrm>
            <a:off x="1357934" y="2803732"/>
            <a:ext cx="6229350" cy="676275"/>
          </a:xfrm>
          <a:prstGeom prst="rect">
            <a:avLst/>
          </a:prstGeom>
        </p:spPr>
      </p:pic>
      <p:pic>
        <p:nvPicPr>
          <p:cNvPr id="5" name="Picture 4">
            <a:extLst>
              <a:ext uri="{FF2B5EF4-FFF2-40B4-BE49-F238E27FC236}">
                <a16:creationId xmlns:a16="http://schemas.microsoft.com/office/drawing/2014/main" id="{E36EA002-2AEC-8B6F-238A-6EACC78882A3}"/>
              </a:ext>
            </a:extLst>
          </p:cNvPr>
          <p:cNvPicPr>
            <a:picLocks noChangeAspect="1"/>
          </p:cNvPicPr>
          <p:nvPr/>
        </p:nvPicPr>
        <p:blipFill>
          <a:blip r:embed="rId5"/>
          <a:stretch>
            <a:fillRect/>
          </a:stretch>
        </p:blipFill>
        <p:spPr>
          <a:xfrm>
            <a:off x="393976" y="4290667"/>
            <a:ext cx="8267700" cy="419100"/>
          </a:xfrm>
          <a:prstGeom prst="rect">
            <a:avLst/>
          </a:prstGeom>
        </p:spPr>
      </p:pic>
    </p:spTree>
    <p:extLst>
      <p:ext uri="{BB962C8B-B14F-4D97-AF65-F5344CB8AC3E}">
        <p14:creationId xmlns:p14="http://schemas.microsoft.com/office/powerpoint/2010/main" val="1555473022"/>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25</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Go-to repetition </a:t>
            </a:r>
            <a:endParaRPr lang="en-US" dirty="0">
              <a:cs typeface="Arial"/>
            </a:endParaRP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There is a special sequence operator, a </a:t>
            </a:r>
            <a:r>
              <a:rPr lang="en-US" sz="1800" dirty="0" err="1">
                <a:ea typeface="+mn-lt"/>
                <a:cs typeface="+mn-lt"/>
              </a:rPr>
              <a:t>goto</a:t>
            </a:r>
            <a:r>
              <a:rPr lang="en-US" sz="1800" dirty="0">
                <a:ea typeface="+mn-lt"/>
                <a:cs typeface="+mn-lt"/>
              </a:rPr>
              <a:t> repetition, stating that the condition </a:t>
            </a:r>
            <a:r>
              <a:rPr lang="en-US" sz="1800" i="1" dirty="0">
                <a:ea typeface="+mn-lt"/>
                <a:cs typeface="+mn-lt"/>
              </a:rPr>
              <a:t>e</a:t>
            </a:r>
            <a:r>
              <a:rPr lang="en-US" sz="1800" dirty="0">
                <a:ea typeface="+mn-lt"/>
                <a:cs typeface="+mn-lt"/>
              </a:rPr>
              <a:t> must happen for the first time: </a:t>
            </a:r>
            <a:r>
              <a:rPr lang="en-US" sz="1800" i="1" dirty="0">
                <a:ea typeface="+mn-lt"/>
                <a:cs typeface="+mn-lt"/>
              </a:rPr>
              <a:t>e</a:t>
            </a:r>
            <a:r>
              <a:rPr lang="en-US" sz="1800" dirty="0">
                <a:ea typeface="+mn-lt"/>
                <a:cs typeface="+mn-lt"/>
              </a:rPr>
              <a:t>[-&gt;1]. For an arbitrary integer constant </a:t>
            </a:r>
            <a:r>
              <a:rPr lang="en-US" sz="1800" i="1" dirty="0">
                <a:ea typeface="+mn-lt"/>
                <a:cs typeface="+mn-lt"/>
              </a:rPr>
              <a:t>n</a:t>
            </a:r>
            <a:r>
              <a:rPr lang="en-US" sz="1800" dirty="0">
                <a:ea typeface="+mn-lt"/>
                <a:cs typeface="+mn-lt"/>
              </a:rPr>
              <a:t> &gt; 0, </a:t>
            </a:r>
            <a:r>
              <a:rPr lang="en-US" sz="1800" i="1" dirty="0">
                <a:ea typeface="+mn-lt"/>
                <a:cs typeface="+mn-lt"/>
              </a:rPr>
              <a:t>e</a:t>
            </a:r>
            <a:r>
              <a:rPr lang="en-US" sz="1800" dirty="0">
                <a:ea typeface="+mn-lt"/>
                <a:cs typeface="+mn-lt"/>
              </a:rPr>
              <a:t>[-&gt;</a:t>
            </a:r>
            <a:r>
              <a:rPr lang="en-US" sz="1800" i="1" dirty="0">
                <a:ea typeface="+mn-lt"/>
                <a:cs typeface="+mn-lt"/>
              </a:rPr>
              <a:t>n</a:t>
            </a:r>
            <a:r>
              <a:rPr lang="en-US" sz="1800" dirty="0">
                <a:ea typeface="+mn-lt"/>
                <a:cs typeface="+mn-lt"/>
              </a:rPr>
              <a:t>], where </a:t>
            </a:r>
            <a:r>
              <a:rPr lang="en-US" sz="1800" i="1" dirty="0">
                <a:ea typeface="+mn-lt"/>
                <a:cs typeface="+mn-lt"/>
              </a:rPr>
              <a:t>e</a:t>
            </a:r>
            <a:r>
              <a:rPr lang="en-US" sz="1800" dirty="0">
                <a:ea typeface="+mn-lt"/>
                <a:cs typeface="+mn-lt"/>
              </a:rPr>
              <a:t> is a Boolean, is a shortcut for (!e[*] ## e)[*n]</a:t>
            </a:r>
            <a:endParaRPr lang="en-US" dirty="0"/>
          </a:p>
          <a:p>
            <a:r>
              <a:rPr lang="en-US" sz="1800" dirty="0">
                <a:ea typeface="+mn-lt"/>
                <a:cs typeface="+mn-lt"/>
              </a:rPr>
              <a:t>Example: After request </a:t>
            </a:r>
            <a:r>
              <a:rPr lang="en-US" sz="1800" i="1" dirty="0">
                <a:ea typeface="+mn-lt"/>
                <a:cs typeface="+mn-lt"/>
              </a:rPr>
              <a:t>req </a:t>
            </a:r>
            <a:r>
              <a:rPr lang="en-US" sz="1800" dirty="0">
                <a:ea typeface="+mn-lt"/>
                <a:cs typeface="+mn-lt"/>
              </a:rPr>
              <a:t>is serviced by </a:t>
            </a:r>
            <a:r>
              <a:rPr lang="en-US" sz="1800" i="1" dirty="0">
                <a:ea typeface="+mn-lt"/>
                <a:cs typeface="+mn-lt"/>
              </a:rPr>
              <a:t>done </a:t>
            </a:r>
            <a:r>
              <a:rPr lang="en-US" sz="1800" dirty="0">
                <a:ea typeface="+mn-lt"/>
                <a:cs typeface="+mn-lt"/>
              </a:rPr>
              <a:t>asserted, signal </a:t>
            </a:r>
            <a:r>
              <a:rPr lang="en-US" sz="1800" i="1" dirty="0">
                <a:ea typeface="+mn-lt"/>
                <a:cs typeface="+mn-lt"/>
              </a:rPr>
              <a:t>ready </a:t>
            </a:r>
            <a:r>
              <a:rPr lang="en-US" sz="1800" dirty="0">
                <a:ea typeface="+mn-lt"/>
                <a:cs typeface="+mn-lt"/>
              </a:rPr>
              <a:t>should be asserted</a:t>
            </a:r>
            <a:endParaRPr lang="en-US" dirty="0"/>
          </a:p>
          <a:p>
            <a:endParaRPr lang="en-US" sz="1800" dirty="0">
              <a:ea typeface="+mn-lt"/>
              <a:cs typeface="+mn-lt"/>
            </a:endParaRPr>
          </a:p>
          <a:p>
            <a:endParaRPr lang="en-US" sz="1800" dirty="0">
              <a:cs typeface="Arial"/>
            </a:endParaRPr>
          </a:p>
          <a:p>
            <a:r>
              <a:rPr lang="en-US" sz="1800" dirty="0">
                <a:cs typeface="Arial"/>
              </a:rPr>
              <a:t>Can be rewritten as:</a:t>
            </a:r>
          </a:p>
          <a:p>
            <a:endParaRPr lang="en-US" sz="1800" dirty="0">
              <a:cs typeface="Arial"/>
            </a:endParaRPr>
          </a:p>
          <a:p>
            <a:endParaRPr lang="en-US" sz="1800" dirty="0">
              <a:cs typeface="Arial"/>
            </a:endParaRPr>
          </a:p>
          <a:p>
            <a:r>
              <a:rPr lang="en-US" sz="1800" dirty="0">
                <a:ea typeface="+mn-lt"/>
                <a:cs typeface="+mn-lt"/>
              </a:rPr>
              <a:t>It is also possible to specify ranges in </a:t>
            </a:r>
            <a:r>
              <a:rPr lang="en-US" sz="1800" err="1">
                <a:ea typeface="+mn-lt"/>
                <a:cs typeface="+mn-lt"/>
              </a:rPr>
              <a:t>goto</a:t>
            </a:r>
            <a:r>
              <a:rPr lang="en-US" sz="1800" dirty="0">
                <a:ea typeface="+mn-lt"/>
                <a:cs typeface="+mn-lt"/>
              </a:rPr>
              <a:t> repetition: </a:t>
            </a:r>
            <a:r>
              <a:rPr lang="en-US" sz="1800" i="1" dirty="0">
                <a:ea typeface="+mn-lt"/>
                <a:cs typeface="+mn-lt"/>
              </a:rPr>
              <a:t>e</a:t>
            </a:r>
            <a:r>
              <a:rPr lang="en-US" sz="1800" dirty="0">
                <a:ea typeface="+mn-lt"/>
                <a:cs typeface="+mn-lt"/>
              </a:rPr>
              <a:t>[-</a:t>
            </a:r>
            <a:r>
              <a:rPr lang="en-US" sz="1800" i="1" dirty="0">
                <a:ea typeface="+mn-lt"/>
                <a:cs typeface="+mn-lt"/>
              </a:rPr>
              <a:t>&gt;</a:t>
            </a:r>
            <a:r>
              <a:rPr lang="en-US" sz="1800" i="1" err="1">
                <a:ea typeface="+mn-lt"/>
                <a:cs typeface="+mn-lt"/>
              </a:rPr>
              <a:t>m</a:t>
            </a:r>
            <a:r>
              <a:rPr lang="en-US" sz="1800" err="1">
                <a:ea typeface="+mn-lt"/>
                <a:cs typeface="+mn-lt"/>
              </a:rPr>
              <a:t>:</a:t>
            </a:r>
            <a:r>
              <a:rPr lang="en-US" sz="1800" i="1" err="1">
                <a:ea typeface="+mn-lt"/>
                <a:cs typeface="+mn-lt"/>
              </a:rPr>
              <a:t>n</a:t>
            </a:r>
            <a:r>
              <a:rPr lang="en-US" sz="1800" dirty="0">
                <a:ea typeface="+mn-lt"/>
                <a:cs typeface="+mn-lt"/>
              </a:rPr>
              <a:t>], 0 &lt;= </a:t>
            </a:r>
            <a:r>
              <a:rPr lang="en-US" sz="1800" i="1" dirty="0">
                <a:ea typeface="+mn-lt"/>
                <a:cs typeface="+mn-lt"/>
              </a:rPr>
              <a:t>m </a:t>
            </a:r>
            <a:r>
              <a:rPr lang="en-US" sz="1800" dirty="0">
                <a:ea typeface="+mn-lt"/>
                <a:cs typeface="+mn-lt"/>
              </a:rPr>
              <a:t>&lt;= </a:t>
            </a:r>
            <a:r>
              <a:rPr lang="en-US" sz="1800" i="1" dirty="0">
                <a:ea typeface="+mn-lt"/>
                <a:cs typeface="+mn-lt"/>
              </a:rPr>
              <a:t>n</a:t>
            </a:r>
            <a:endParaRPr lang="en-US" sz="1800" i="1" dirty="0">
              <a:cs typeface="Arial"/>
            </a:endParaRPr>
          </a:p>
          <a:p>
            <a:endParaRPr lang="en-US" sz="1800" dirty="0">
              <a:cs typeface="Arial"/>
            </a:endParaRPr>
          </a:p>
        </p:txBody>
      </p:sp>
      <p:pic>
        <p:nvPicPr>
          <p:cNvPr id="7" name="Picture 6">
            <a:extLst>
              <a:ext uri="{FF2B5EF4-FFF2-40B4-BE49-F238E27FC236}">
                <a16:creationId xmlns:a16="http://schemas.microsoft.com/office/drawing/2014/main" id="{14D2DDDA-3660-E39F-147C-0917F2C31712}"/>
              </a:ext>
            </a:extLst>
          </p:cNvPr>
          <p:cNvPicPr>
            <a:picLocks noChangeAspect="1"/>
          </p:cNvPicPr>
          <p:nvPr/>
        </p:nvPicPr>
        <p:blipFill>
          <a:blip r:embed="rId3"/>
          <a:stretch>
            <a:fillRect/>
          </a:stretch>
        </p:blipFill>
        <p:spPr>
          <a:xfrm>
            <a:off x="311703" y="2448131"/>
            <a:ext cx="8343900" cy="371475"/>
          </a:xfrm>
          <a:prstGeom prst="rect">
            <a:avLst/>
          </a:prstGeom>
        </p:spPr>
      </p:pic>
      <p:pic>
        <p:nvPicPr>
          <p:cNvPr id="8" name="Picture 7">
            <a:extLst>
              <a:ext uri="{FF2B5EF4-FFF2-40B4-BE49-F238E27FC236}">
                <a16:creationId xmlns:a16="http://schemas.microsoft.com/office/drawing/2014/main" id="{41584AEB-209B-6141-C61D-19B6D7A21C65}"/>
              </a:ext>
            </a:extLst>
          </p:cNvPr>
          <p:cNvPicPr>
            <a:picLocks noChangeAspect="1"/>
          </p:cNvPicPr>
          <p:nvPr/>
        </p:nvPicPr>
        <p:blipFill>
          <a:blip r:embed="rId4"/>
          <a:stretch>
            <a:fillRect/>
          </a:stretch>
        </p:blipFill>
        <p:spPr>
          <a:xfrm>
            <a:off x="913296" y="3584091"/>
            <a:ext cx="7162800" cy="352425"/>
          </a:xfrm>
          <a:prstGeom prst="rect">
            <a:avLst/>
          </a:prstGeom>
        </p:spPr>
      </p:pic>
      <p:pic>
        <p:nvPicPr>
          <p:cNvPr id="9" name="Picture 8" descr="A group of symbols on a white background&#10;&#10;Description automatically generated">
            <a:extLst>
              <a:ext uri="{FF2B5EF4-FFF2-40B4-BE49-F238E27FC236}">
                <a16:creationId xmlns:a16="http://schemas.microsoft.com/office/drawing/2014/main" id="{E7458932-FC19-85CE-60C2-605BE907C6DC}"/>
              </a:ext>
            </a:extLst>
          </p:cNvPr>
          <p:cNvPicPr>
            <a:picLocks noChangeAspect="1"/>
          </p:cNvPicPr>
          <p:nvPr/>
        </p:nvPicPr>
        <p:blipFill>
          <a:blip r:embed="rId5"/>
          <a:stretch>
            <a:fillRect/>
          </a:stretch>
        </p:blipFill>
        <p:spPr>
          <a:xfrm>
            <a:off x="2431704" y="4656483"/>
            <a:ext cx="4391025" cy="990600"/>
          </a:xfrm>
          <a:prstGeom prst="rect">
            <a:avLst/>
          </a:prstGeom>
        </p:spPr>
      </p:pic>
    </p:spTree>
    <p:extLst>
      <p:ext uri="{BB962C8B-B14F-4D97-AF65-F5344CB8AC3E}">
        <p14:creationId xmlns:p14="http://schemas.microsoft.com/office/powerpoint/2010/main" val="3374328583"/>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26</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Non-Consecutive repetition </a:t>
            </a:r>
            <a:endParaRPr lang="en-US">
              <a:cs typeface="Arial"/>
            </a:endParaRP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Non-consecutive repetition [=</a:t>
            </a:r>
            <a:r>
              <a:rPr lang="en-US" sz="1800" i="1" dirty="0">
                <a:ea typeface="+mn-lt"/>
                <a:cs typeface="+mn-lt"/>
              </a:rPr>
              <a:t>n</a:t>
            </a:r>
            <a:r>
              <a:rPr lang="en-US" sz="1800" dirty="0">
                <a:ea typeface="+mn-lt"/>
                <a:cs typeface="+mn-lt"/>
              </a:rPr>
              <a:t>] is another useful operator (just as the consecutive operator) and used very frequently </a:t>
            </a:r>
            <a:endParaRPr lang="en-US" dirty="0">
              <a:ea typeface="+mn-lt"/>
              <a:cs typeface="+mn-lt"/>
            </a:endParaRPr>
          </a:p>
          <a:p>
            <a:r>
              <a:rPr lang="en-US" sz="1800" dirty="0">
                <a:ea typeface="+mn-lt"/>
                <a:cs typeface="+mn-lt"/>
              </a:rPr>
              <a:t>In many applications, we want to check that a signal remains asserted or de-asserted a number of times and that we need not know when exactly these transitions take place</a:t>
            </a:r>
            <a:endParaRPr lang="en-US">
              <a:cs typeface="Arial"/>
            </a:endParaRPr>
          </a:p>
          <a:p>
            <a:r>
              <a:rPr lang="en-US" sz="1800" dirty="0">
                <a:ea typeface="+mn-lt"/>
                <a:cs typeface="+mn-lt"/>
              </a:rPr>
              <a:t>Almost the same as </a:t>
            </a:r>
            <a:r>
              <a:rPr lang="en-US" sz="1800" dirty="0" err="1">
                <a:ea typeface="+mn-lt"/>
                <a:cs typeface="+mn-lt"/>
              </a:rPr>
              <a:t>goto</a:t>
            </a:r>
            <a:r>
              <a:rPr lang="en-US" sz="1800" dirty="0">
                <a:ea typeface="+mn-lt"/>
                <a:cs typeface="+mn-lt"/>
              </a:rPr>
              <a:t> repetition but allowing that condition is not met at the end of the sequence (with </a:t>
            </a:r>
            <a:r>
              <a:rPr lang="en-US" sz="1800" dirty="0" err="1">
                <a:ea typeface="+mn-lt"/>
                <a:cs typeface="+mn-lt"/>
              </a:rPr>
              <a:t>goto</a:t>
            </a:r>
            <a:r>
              <a:rPr lang="en-US" sz="1800" dirty="0">
                <a:ea typeface="+mn-lt"/>
                <a:cs typeface="+mn-lt"/>
              </a:rPr>
              <a:t> repetition the last occurrence must happen at the end of the sequence: </a:t>
            </a:r>
            <a:endParaRPr lang="en-US" dirty="0">
              <a:cs typeface="Arial"/>
            </a:endParaRPr>
          </a:p>
        </p:txBody>
      </p:sp>
      <p:pic>
        <p:nvPicPr>
          <p:cNvPr id="2" name="Picture 1" descr="A group of black text&#10;&#10;Description automatically generated">
            <a:extLst>
              <a:ext uri="{FF2B5EF4-FFF2-40B4-BE49-F238E27FC236}">
                <a16:creationId xmlns:a16="http://schemas.microsoft.com/office/drawing/2014/main" id="{2CEEE1F0-EBC1-89D7-4172-C50E5808482F}"/>
              </a:ext>
            </a:extLst>
          </p:cNvPr>
          <p:cNvPicPr>
            <a:picLocks noChangeAspect="1"/>
          </p:cNvPicPr>
          <p:nvPr/>
        </p:nvPicPr>
        <p:blipFill>
          <a:blip r:embed="rId3"/>
          <a:stretch>
            <a:fillRect/>
          </a:stretch>
        </p:blipFill>
        <p:spPr>
          <a:xfrm>
            <a:off x="2518948" y="3624470"/>
            <a:ext cx="4238625" cy="1066800"/>
          </a:xfrm>
          <a:prstGeom prst="rect">
            <a:avLst/>
          </a:prstGeom>
        </p:spPr>
      </p:pic>
    </p:spTree>
    <p:extLst>
      <p:ext uri="{BB962C8B-B14F-4D97-AF65-F5344CB8AC3E}">
        <p14:creationId xmlns:p14="http://schemas.microsoft.com/office/powerpoint/2010/main" val="996982215"/>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A7048F-D30B-FA67-CC2A-A66178F08F9B}"/>
              </a:ext>
            </a:extLst>
          </p:cNvPr>
          <p:cNvSpPr>
            <a:spLocks noGrp="1" noChangeArrowheads="1"/>
          </p:cNvSpPr>
          <p:nvPr>
            <p:ph type="ctrTitle"/>
          </p:nvPr>
        </p:nvSpPr>
        <p:spPr/>
        <p:txBody>
          <a:bodyPr/>
          <a:lstStyle/>
          <a:p>
            <a:pPr eaLnBrk="1" hangingPunct="1"/>
            <a:r>
              <a:rPr lang="en-US" altLang="en-US" dirty="0">
                <a:cs typeface="Arial"/>
              </a:rPr>
              <a:t>System Verilog Assertions</a:t>
            </a:r>
          </a:p>
        </p:txBody>
      </p:sp>
      <p:sp>
        <p:nvSpPr>
          <p:cNvPr id="5123" name="Rectangle 4">
            <a:extLst>
              <a:ext uri="{FF2B5EF4-FFF2-40B4-BE49-F238E27FC236}">
                <a16:creationId xmlns:a16="http://schemas.microsoft.com/office/drawing/2014/main" id="{1CE371B9-D038-F8DF-3629-2E30AC4A977E}"/>
              </a:ext>
            </a:extLst>
          </p:cNvPr>
          <p:cNvSpPr>
            <a:spLocks noGrp="1" noChangeArrowheads="1"/>
          </p:cNvSpPr>
          <p:nvPr>
            <p:ph type="subTitle" idx="1"/>
          </p:nvPr>
        </p:nvSpPr>
        <p:spPr/>
        <p:txBody>
          <a:bodyPr/>
          <a:lstStyle/>
          <a:p>
            <a:r>
              <a:rPr lang="en-US" altLang="en-US" dirty="0">
                <a:cs typeface="Arial"/>
              </a:rPr>
              <a:t>Assertion system Functions and Tasks</a:t>
            </a:r>
          </a:p>
        </p:txBody>
      </p:sp>
    </p:spTree>
    <p:extLst>
      <p:ext uri="{BB962C8B-B14F-4D97-AF65-F5344CB8AC3E}">
        <p14:creationId xmlns:p14="http://schemas.microsoft.com/office/powerpoint/2010/main" val="3345541057"/>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28</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Bit vector functions</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All functions from below with the exception of $</a:t>
            </a:r>
            <a:r>
              <a:rPr lang="en-US" sz="1800" i="1" dirty="0" err="1">
                <a:ea typeface="+mn-lt"/>
                <a:cs typeface="+mn-lt"/>
              </a:rPr>
              <a:t>countbits</a:t>
            </a:r>
            <a:r>
              <a:rPr lang="en-US" sz="1800" dirty="0">
                <a:ea typeface="+mn-lt"/>
                <a:cs typeface="+mn-lt"/>
              </a:rPr>
              <a:t>, have a bit vector as their single argument. Function $</a:t>
            </a:r>
            <a:r>
              <a:rPr lang="en-US" sz="1800" i="1" dirty="0" err="1">
                <a:ea typeface="+mn-lt"/>
                <a:cs typeface="+mn-lt"/>
              </a:rPr>
              <a:t>countbits</a:t>
            </a:r>
            <a:r>
              <a:rPr lang="en-US" sz="1800" i="1" dirty="0">
                <a:ea typeface="+mn-lt"/>
                <a:cs typeface="+mn-lt"/>
              </a:rPr>
              <a:t> </a:t>
            </a:r>
            <a:r>
              <a:rPr lang="en-US" sz="1800" dirty="0">
                <a:ea typeface="+mn-lt"/>
                <a:cs typeface="+mn-lt"/>
              </a:rPr>
              <a:t>requires an additional list of arguments to specify the control values to match</a:t>
            </a:r>
            <a:endParaRPr lang="en-US">
              <a:cs typeface="Arial"/>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r>
              <a:rPr lang="en-US" sz="1800" dirty="0">
                <a:ea typeface="+mn-lt"/>
                <a:cs typeface="+mn-lt"/>
              </a:rPr>
              <a:t>Example: </a:t>
            </a:r>
            <a:r>
              <a:rPr lang="en-US" sz="1800" i="1" dirty="0">
                <a:ea typeface="+mn-lt"/>
                <a:cs typeface="+mn-lt"/>
              </a:rPr>
              <a:t>read </a:t>
            </a:r>
            <a:r>
              <a:rPr lang="en-US" sz="1800" dirty="0">
                <a:ea typeface="+mn-lt"/>
                <a:cs typeface="+mn-lt"/>
              </a:rPr>
              <a:t>and </a:t>
            </a:r>
            <a:r>
              <a:rPr lang="en-US" sz="1800" i="1" dirty="0">
                <a:ea typeface="+mn-lt"/>
                <a:cs typeface="+mn-lt"/>
              </a:rPr>
              <a:t>write </a:t>
            </a:r>
            <a:r>
              <a:rPr lang="en-US" sz="1800" dirty="0">
                <a:ea typeface="+mn-lt"/>
                <a:cs typeface="+mn-lt"/>
              </a:rPr>
              <a:t>requests cannot appear together</a:t>
            </a:r>
          </a:p>
          <a:p>
            <a:endParaRPr lang="en-US" sz="1800" dirty="0">
              <a:ea typeface="+mn-lt"/>
              <a:cs typeface="+mn-lt"/>
            </a:endParaRPr>
          </a:p>
          <a:p>
            <a:endParaRPr lang="en-US" sz="1800" dirty="0">
              <a:ea typeface="+mn-lt"/>
              <a:cs typeface="+mn-lt"/>
            </a:endParaRPr>
          </a:p>
        </p:txBody>
      </p:sp>
      <p:pic>
        <p:nvPicPr>
          <p:cNvPr id="3" name="Picture 2" descr="A screenshot of a computer&#10;&#10;Description automatically generated">
            <a:extLst>
              <a:ext uri="{FF2B5EF4-FFF2-40B4-BE49-F238E27FC236}">
                <a16:creationId xmlns:a16="http://schemas.microsoft.com/office/drawing/2014/main" id="{FE5B4B7D-9A1A-6E88-B48A-98D0D9B5F1B2}"/>
              </a:ext>
            </a:extLst>
          </p:cNvPr>
          <p:cNvPicPr>
            <a:picLocks noChangeAspect="1"/>
          </p:cNvPicPr>
          <p:nvPr/>
        </p:nvPicPr>
        <p:blipFill>
          <a:blip r:embed="rId3"/>
          <a:stretch>
            <a:fillRect/>
          </a:stretch>
        </p:blipFill>
        <p:spPr>
          <a:xfrm>
            <a:off x="581025" y="2026134"/>
            <a:ext cx="7981950" cy="2143125"/>
          </a:xfrm>
          <a:prstGeom prst="rect">
            <a:avLst/>
          </a:prstGeom>
        </p:spPr>
      </p:pic>
      <p:pic>
        <p:nvPicPr>
          <p:cNvPr id="4" name="Picture 3" descr="A close-up of a computer&#10;&#10;Description automatically generated">
            <a:extLst>
              <a:ext uri="{FF2B5EF4-FFF2-40B4-BE49-F238E27FC236}">
                <a16:creationId xmlns:a16="http://schemas.microsoft.com/office/drawing/2014/main" id="{FF34324D-781F-AF40-0B03-0E7E10CFC181}"/>
              </a:ext>
            </a:extLst>
          </p:cNvPr>
          <p:cNvPicPr>
            <a:picLocks noChangeAspect="1"/>
          </p:cNvPicPr>
          <p:nvPr/>
        </p:nvPicPr>
        <p:blipFill>
          <a:blip r:embed="rId4"/>
          <a:stretch>
            <a:fillRect/>
          </a:stretch>
        </p:blipFill>
        <p:spPr>
          <a:xfrm>
            <a:off x="1049061" y="4816889"/>
            <a:ext cx="7134225" cy="647700"/>
          </a:xfrm>
          <a:prstGeom prst="rect">
            <a:avLst/>
          </a:prstGeom>
        </p:spPr>
      </p:pic>
      <p:pic>
        <p:nvPicPr>
          <p:cNvPr id="5" name="Picture 4" descr="A close up of a computer code&#10;&#10;Description automatically generated">
            <a:extLst>
              <a:ext uri="{FF2B5EF4-FFF2-40B4-BE49-F238E27FC236}">
                <a16:creationId xmlns:a16="http://schemas.microsoft.com/office/drawing/2014/main" id="{06E3FF2B-DCFA-948A-CAFE-F7EF8564396C}"/>
              </a:ext>
            </a:extLst>
          </p:cNvPr>
          <p:cNvPicPr>
            <a:picLocks noChangeAspect="1"/>
          </p:cNvPicPr>
          <p:nvPr/>
        </p:nvPicPr>
        <p:blipFill>
          <a:blip r:embed="rId5"/>
          <a:stretch>
            <a:fillRect/>
          </a:stretch>
        </p:blipFill>
        <p:spPr>
          <a:xfrm>
            <a:off x="772837" y="5541203"/>
            <a:ext cx="7686675" cy="590550"/>
          </a:xfrm>
          <a:prstGeom prst="rect">
            <a:avLst/>
          </a:prstGeom>
        </p:spPr>
      </p:pic>
    </p:spTree>
    <p:extLst>
      <p:ext uri="{BB962C8B-B14F-4D97-AF65-F5344CB8AC3E}">
        <p14:creationId xmlns:p14="http://schemas.microsoft.com/office/powerpoint/2010/main" val="1946117921"/>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29</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Bit vector functions .. </a:t>
            </a:r>
            <a:r>
              <a:rPr lang="en-US" dirty="0" err="1"/>
              <a:t>cont</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Example: Check that a control state of an FSM has a one-hot encoding when </a:t>
            </a:r>
            <a:r>
              <a:rPr lang="en-US" sz="1800" i="1" dirty="0" err="1">
                <a:ea typeface="+mn-lt"/>
                <a:cs typeface="+mn-lt"/>
              </a:rPr>
              <a:t>rst</a:t>
            </a:r>
            <a:r>
              <a:rPr lang="en-US" sz="1800" i="1" dirty="0">
                <a:ea typeface="+mn-lt"/>
                <a:cs typeface="+mn-lt"/>
              </a:rPr>
              <a:t> </a:t>
            </a:r>
            <a:r>
              <a:rPr lang="en-US" sz="1800" dirty="0">
                <a:ea typeface="+mn-lt"/>
                <a:cs typeface="+mn-lt"/>
              </a:rPr>
              <a:t>is low</a:t>
            </a:r>
            <a:endParaRPr lang="en-US" dirty="0"/>
          </a:p>
          <a:p>
            <a:endParaRPr lang="en-US" sz="1800" dirty="0">
              <a:ea typeface="+mn-lt"/>
              <a:cs typeface="+mn-lt"/>
            </a:endParaRPr>
          </a:p>
          <a:p>
            <a:endParaRPr lang="en-US" sz="1800" dirty="0">
              <a:ea typeface="+mn-lt"/>
              <a:cs typeface="+mn-lt"/>
            </a:endParaRPr>
          </a:p>
          <a:p>
            <a:endParaRPr lang="en-US" sz="1800" dirty="0">
              <a:ea typeface="+mn-lt"/>
              <a:cs typeface="+mn-lt"/>
            </a:endParaRPr>
          </a:p>
          <a:p>
            <a:r>
              <a:rPr lang="en-US" sz="1800" dirty="0">
                <a:ea typeface="+mn-lt"/>
                <a:cs typeface="+mn-lt"/>
              </a:rPr>
              <a:t>System function $</a:t>
            </a:r>
            <a:r>
              <a:rPr lang="en-US" sz="1800" i="1" err="1">
                <a:ea typeface="+mn-lt"/>
                <a:cs typeface="+mn-lt"/>
              </a:rPr>
              <a:t>isunknown</a:t>
            </a:r>
            <a:r>
              <a:rPr lang="en-US" sz="1800" i="1" dirty="0">
                <a:ea typeface="+mn-lt"/>
                <a:cs typeface="+mn-lt"/>
              </a:rPr>
              <a:t> </a:t>
            </a:r>
            <a:r>
              <a:rPr lang="en-US" sz="1800" dirty="0">
                <a:ea typeface="+mn-lt"/>
                <a:cs typeface="+mn-lt"/>
              </a:rPr>
              <a:t>returns 1’b1 if any bit of its argument has the value </a:t>
            </a:r>
            <a:r>
              <a:rPr lang="en-US" sz="1800" b="1" dirty="0">
                <a:ea typeface="+mn-lt"/>
                <a:cs typeface="+mn-lt"/>
              </a:rPr>
              <a:t>x</a:t>
            </a:r>
            <a:r>
              <a:rPr lang="en-US" sz="1800" dirty="0">
                <a:ea typeface="+mn-lt"/>
                <a:cs typeface="+mn-lt"/>
              </a:rPr>
              <a:t> or </a:t>
            </a:r>
            <a:r>
              <a:rPr lang="en-US" sz="1800" b="1" dirty="0">
                <a:ea typeface="+mn-lt"/>
                <a:cs typeface="+mn-lt"/>
              </a:rPr>
              <a:t>z</a:t>
            </a:r>
            <a:endParaRPr lang="en-US" b="1" dirty="0">
              <a:cs typeface="Arial"/>
            </a:endParaRPr>
          </a:p>
          <a:p>
            <a:r>
              <a:rPr lang="en-US" sz="1800" dirty="0">
                <a:ea typeface="+mn-lt"/>
                <a:cs typeface="+mn-lt"/>
              </a:rPr>
              <a:t>Example: All bits of data should have known values (i.e., 0 or 1) when read is active</a:t>
            </a:r>
            <a:endParaRPr lang="en-US" dirty="0"/>
          </a:p>
          <a:p>
            <a:endParaRPr lang="en-US" sz="1800" dirty="0">
              <a:ea typeface="+mn-lt"/>
              <a:cs typeface="+mn-lt"/>
            </a:endParaRPr>
          </a:p>
          <a:p>
            <a:endParaRPr lang="en-US" sz="1800" dirty="0">
              <a:ea typeface="+mn-lt"/>
              <a:cs typeface="+mn-lt"/>
            </a:endParaRPr>
          </a:p>
        </p:txBody>
      </p:sp>
      <p:pic>
        <p:nvPicPr>
          <p:cNvPr id="2" name="Picture 1" descr="A close-up of a computer screen&#10;&#10;Description automatically generated">
            <a:extLst>
              <a:ext uri="{FF2B5EF4-FFF2-40B4-BE49-F238E27FC236}">
                <a16:creationId xmlns:a16="http://schemas.microsoft.com/office/drawing/2014/main" id="{A2548854-20EE-6D09-B9B3-DF4AAFAD91F5}"/>
              </a:ext>
            </a:extLst>
          </p:cNvPr>
          <p:cNvPicPr>
            <a:picLocks noChangeAspect="1"/>
          </p:cNvPicPr>
          <p:nvPr/>
        </p:nvPicPr>
        <p:blipFill>
          <a:blip r:embed="rId3"/>
          <a:stretch>
            <a:fillRect/>
          </a:stretch>
        </p:blipFill>
        <p:spPr>
          <a:xfrm>
            <a:off x="376238" y="1658661"/>
            <a:ext cx="8391525" cy="581025"/>
          </a:xfrm>
          <a:prstGeom prst="rect">
            <a:avLst/>
          </a:prstGeom>
        </p:spPr>
      </p:pic>
      <p:pic>
        <p:nvPicPr>
          <p:cNvPr id="6" name="Picture 5" descr="A close up of a text&#10;&#10;Description automatically generated">
            <a:extLst>
              <a:ext uri="{FF2B5EF4-FFF2-40B4-BE49-F238E27FC236}">
                <a16:creationId xmlns:a16="http://schemas.microsoft.com/office/drawing/2014/main" id="{BDE8B86F-0EED-28CB-F067-705C3F343C45}"/>
              </a:ext>
            </a:extLst>
          </p:cNvPr>
          <p:cNvPicPr>
            <a:picLocks noChangeAspect="1"/>
          </p:cNvPicPr>
          <p:nvPr/>
        </p:nvPicPr>
        <p:blipFill>
          <a:blip r:embed="rId4"/>
          <a:stretch>
            <a:fillRect/>
          </a:stretch>
        </p:blipFill>
        <p:spPr>
          <a:xfrm>
            <a:off x="1289326" y="3937759"/>
            <a:ext cx="6477000" cy="771525"/>
          </a:xfrm>
          <a:prstGeom prst="rect">
            <a:avLst/>
          </a:prstGeom>
        </p:spPr>
      </p:pic>
    </p:spTree>
    <p:extLst>
      <p:ext uri="{BB962C8B-B14F-4D97-AF65-F5344CB8AC3E}">
        <p14:creationId xmlns:p14="http://schemas.microsoft.com/office/powerpoint/2010/main" val="1107888323"/>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A7048F-D30B-FA67-CC2A-A66178F08F9B}"/>
              </a:ext>
            </a:extLst>
          </p:cNvPr>
          <p:cNvSpPr>
            <a:spLocks noGrp="1" noChangeArrowheads="1"/>
          </p:cNvSpPr>
          <p:nvPr>
            <p:ph type="ctrTitle"/>
          </p:nvPr>
        </p:nvSpPr>
        <p:spPr/>
        <p:txBody>
          <a:bodyPr/>
          <a:lstStyle/>
          <a:p>
            <a:pPr eaLnBrk="1" hangingPunct="1"/>
            <a:r>
              <a:rPr lang="en-US" altLang="en-US" dirty="0">
                <a:cs typeface="Arial"/>
              </a:rPr>
              <a:t>System Verilog Assertions</a:t>
            </a:r>
          </a:p>
        </p:txBody>
      </p:sp>
      <p:sp>
        <p:nvSpPr>
          <p:cNvPr id="5123" name="Rectangle 4">
            <a:extLst>
              <a:ext uri="{FF2B5EF4-FFF2-40B4-BE49-F238E27FC236}">
                <a16:creationId xmlns:a16="http://schemas.microsoft.com/office/drawing/2014/main" id="{1CE371B9-D038-F8DF-3629-2E30AC4A977E}"/>
              </a:ext>
            </a:extLst>
          </p:cNvPr>
          <p:cNvSpPr>
            <a:spLocks noGrp="1" noChangeArrowheads="1"/>
          </p:cNvSpPr>
          <p:nvPr>
            <p:ph type="subTitle" idx="1"/>
          </p:nvPr>
        </p:nvSpPr>
        <p:spPr/>
        <p:txBody>
          <a:bodyPr/>
          <a:lstStyle/>
          <a:p>
            <a:r>
              <a:rPr lang="en-US" altLang="en-US" dirty="0">
                <a:cs typeface="Arial"/>
              </a:rPr>
              <a:t>Introduction</a:t>
            </a:r>
            <a:endParaRPr lang="en-US" dirty="0"/>
          </a:p>
        </p:txBody>
      </p:sp>
    </p:spTree>
    <p:extLst>
      <p:ext uri="{BB962C8B-B14F-4D97-AF65-F5344CB8AC3E}">
        <p14:creationId xmlns:p14="http://schemas.microsoft.com/office/powerpoint/2010/main" val="2657665424"/>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30</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Sampled value functions</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endParaRPr lang="en-US" sz="1800" dirty="0">
              <a:cs typeface="Arial"/>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3" name="Picture 2" descr="A screenshot of a text&#10;&#10;Description automatically generated">
            <a:extLst>
              <a:ext uri="{FF2B5EF4-FFF2-40B4-BE49-F238E27FC236}">
                <a16:creationId xmlns:a16="http://schemas.microsoft.com/office/drawing/2014/main" id="{BCAC557C-7B62-6ABA-C6AE-E8FE6A69ABCC}"/>
              </a:ext>
            </a:extLst>
          </p:cNvPr>
          <p:cNvPicPr>
            <a:picLocks noChangeAspect="1"/>
          </p:cNvPicPr>
          <p:nvPr/>
        </p:nvPicPr>
        <p:blipFill>
          <a:blip r:embed="rId3"/>
          <a:stretch>
            <a:fillRect/>
          </a:stretch>
        </p:blipFill>
        <p:spPr>
          <a:xfrm>
            <a:off x="1481137" y="711132"/>
            <a:ext cx="6181725" cy="2409825"/>
          </a:xfrm>
          <a:prstGeom prst="rect">
            <a:avLst/>
          </a:prstGeom>
        </p:spPr>
      </p:pic>
      <p:pic>
        <p:nvPicPr>
          <p:cNvPr id="4" name="Picture 3" descr="A screenshot of a computer screen&#10;&#10;Description automatically generated">
            <a:extLst>
              <a:ext uri="{FF2B5EF4-FFF2-40B4-BE49-F238E27FC236}">
                <a16:creationId xmlns:a16="http://schemas.microsoft.com/office/drawing/2014/main" id="{DE943887-B033-96EE-450C-C9AEB0EAEF17}"/>
              </a:ext>
            </a:extLst>
          </p:cNvPr>
          <p:cNvPicPr>
            <a:picLocks noChangeAspect="1"/>
          </p:cNvPicPr>
          <p:nvPr/>
        </p:nvPicPr>
        <p:blipFill>
          <a:blip r:embed="rId4"/>
          <a:stretch>
            <a:fillRect/>
          </a:stretch>
        </p:blipFill>
        <p:spPr>
          <a:xfrm>
            <a:off x="1532006" y="3125304"/>
            <a:ext cx="6091030" cy="3059044"/>
          </a:xfrm>
          <a:prstGeom prst="rect">
            <a:avLst/>
          </a:prstGeom>
        </p:spPr>
      </p:pic>
    </p:spTree>
    <p:extLst>
      <p:ext uri="{BB962C8B-B14F-4D97-AF65-F5344CB8AC3E}">
        <p14:creationId xmlns:p14="http://schemas.microsoft.com/office/powerpoint/2010/main" val="19272976"/>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31</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Sampled value functions</a:t>
            </a:r>
            <a:endParaRPr lang="en-US" b="0" dirty="0">
              <a:solidFill>
                <a:srgbClr val="000000"/>
              </a:solidFill>
            </a:endParaRP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Solution: </a:t>
            </a: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3" name="Picture 2" descr="A black and white text&#10;&#10;Description automatically generated">
            <a:extLst>
              <a:ext uri="{FF2B5EF4-FFF2-40B4-BE49-F238E27FC236}">
                <a16:creationId xmlns:a16="http://schemas.microsoft.com/office/drawing/2014/main" id="{7972A619-2FFA-11AC-29C6-643B454EB9F7}"/>
              </a:ext>
            </a:extLst>
          </p:cNvPr>
          <p:cNvPicPr>
            <a:picLocks noChangeAspect="1"/>
          </p:cNvPicPr>
          <p:nvPr/>
        </p:nvPicPr>
        <p:blipFill>
          <a:blip r:embed="rId3"/>
          <a:stretch>
            <a:fillRect/>
          </a:stretch>
        </p:blipFill>
        <p:spPr>
          <a:xfrm>
            <a:off x="1577009" y="1288636"/>
            <a:ext cx="5791200" cy="857250"/>
          </a:xfrm>
          <a:prstGeom prst="rect">
            <a:avLst/>
          </a:prstGeom>
        </p:spPr>
      </p:pic>
      <p:pic>
        <p:nvPicPr>
          <p:cNvPr id="4" name="Picture 3">
            <a:extLst>
              <a:ext uri="{FF2B5EF4-FFF2-40B4-BE49-F238E27FC236}">
                <a16:creationId xmlns:a16="http://schemas.microsoft.com/office/drawing/2014/main" id="{48947DAB-DEBA-9B71-8394-9167C4399C3D}"/>
              </a:ext>
            </a:extLst>
          </p:cNvPr>
          <p:cNvPicPr>
            <a:picLocks noChangeAspect="1"/>
          </p:cNvPicPr>
          <p:nvPr/>
        </p:nvPicPr>
        <p:blipFill>
          <a:blip r:embed="rId4"/>
          <a:stretch>
            <a:fillRect/>
          </a:stretch>
        </p:blipFill>
        <p:spPr>
          <a:xfrm>
            <a:off x="1173231" y="2208351"/>
            <a:ext cx="7007364" cy="3987386"/>
          </a:xfrm>
          <a:prstGeom prst="rect">
            <a:avLst/>
          </a:prstGeom>
        </p:spPr>
      </p:pic>
    </p:spTree>
    <p:extLst>
      <p:ext uri="{BB962C8B-B14F-4D97-AF65-F5344CB8AC3E}">
        <p14:creationId xmlns:p14="http://schemas.microsoft.com/office/powerpoint/2010/main" val="1757800577"/>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32</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Sampled value functions</a:t>
            </a:r>
            <a:endParaRPr lang="en-US" b="0" dirty="0">
              <a:solidFill>
                <a:srgbClr val="000000"/>
              </a:solidFill>
            </a:endParaRP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Example of using $past: </a:t>
            </a:r>
          </a:p>
          <a:p>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ea typeface="+mn-lt"/>
              <a:cs typeface="+mn-lt"/>
            </a:endParaRPr>
          </a:p>
        </p:txBody>
      </p:sp>
      <p:pic>
        <p:nvPicPr>
          <p:cNvPr id="2" name="Picture 1" descr="A close-up of a computer code&#10;&#10;Description automatically generated">
            <a:extLst>
              <a:ext uri="{FF2B5EF4-FFF2-40B4-BE49-F238E27FC236}">
                <a16:creationId xmlns:a16="http://schemas.microsoft.com/office/drawing/2014/main" id="{F189ED0B-A85D-AB15-DA3D-704A36D428B7}"/>
              </a:ext>
            </a:extLst>
          </p:cNvPr>
          <p:cNvPicPr>
            <a:picLocks noChangeAspect="1"/>
          </p:cNvPicPr>
          <p:nvPr/>
        </p:nvPicPr>
        <p:blipFill>
          <a:blip r:embed="rId3"/>
          <a:stretch>
            <a:fillRect/>
          </a:stretch>
        </p:blipFill>
        <p:spPr>
          <a:xfrm>
            <a:off x="758757" y="1477065"/>
            <a:ext cx="7648575" cy="2667000"/>
          </a:xfrm>
          <a:prstGeom prst="rect">
            <a:avLst/>
          </a:prstGeom>
        </p:spPr>
      </p:pic>
    </p:spTree>
    <p:extLst>
      <p:ext uri="{BB962C8B-B14F-4D97-AF65-F5344CB8AC3E}">
        <p14:creationId xmlns:p14="http://schemas.microsoft.com/office/powerpoint/2010/main" val="605440000"/>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33</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Sampled value functions</a:t>
            </a:r>
            <a:endParaRPr lang="en-US" b="0" dirty="0">
              <a:solidFill>
                <a:srgbClr val="000000"/>
              </a:solidFill>
            </a:endParaRP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For a burst cycle, when the “</a:t>
            </a:r>
            <a:r>
              <a:rPr lang="en-US" sz="1800" i="1" dirty="0">
                <a:ea typeface="+mn-lt"/>
                <a:cs typeface="+mn-lt"/>
              </a:rPr>
              <a:t>read</a:t>
            </a:r>
            <a:r>
              <a:rPr lang="en-US" sz="1800" dirty="0">
                <a:ea typeface="+mn-lt"/>
                <a:cs typeface="+mn-lt"/>
              </a:rPr>
              <a:t>” signal is high until burst read is complete that during this period, the </a:t>
            </a:r>
            <a:r>
              <a:rPr lang="en-US" sz="1800" i="1" dirty="0" err="1">
                <a:ea typeface="+mn-lt"/>
                <a:cs typeface="+mn-lt"/>
              </a:rPr>
              <a:t>rd_addr</a:t>
            </a:r>
            <a:r>
              <a:rPr lang="en-US" sz="1800" i="1" dirty="0">
                <a:ea typeface="+mn-lt"/>
                <a:cs typeface="+mn-lt"/>
              </a:rPr>
              <a:t> </a:t>
            </a:r>
            <a:r>
              <a:rPr lang="en-US" sz="1800" dirty="0">
                <a:ea typeface="+mn-lt"/>
                <a:cs typeface="+mn-lt"/>
              </a:rPr>
              <a:t>is incremented by one in every clock cycle:</a:t>
            </a:r>
            <a:endParaRPr lang="en-US" dirty="0">
              <a:ea typeface="+mn-lt"/>
              <a:cs typeface="+mn-lt"/>
            </a:endParaRPr>
          </a:p>
          <a:p>
            <a:pPr marL="0" indent="0">
              <a:buNone/>
            </a:pPr>
            <a:r>
              <a:rPr lang="en-US" sz="1600" dirty="0">
                <a:latin typeface="Courier New"/>
                <a:ea typeface="+mn-lt"/>
                <a:cs typeface="+mn-lt"/>
              </a:rPr>
              <a:t>sequence </a:t>
            </a:r>
            <a:r>
              <a:rPr lang="en-US" sz="1600" dirty="0" err="1">
                <a:latin typeface="Courier New"/>
                <a:ea typeface="+mn-lt"/>
                <a:cs typeface="+mn-lt"/>
              </a:rPr>
              <a:t>check_rd_adr</a:t>
            </a:r>
            <a:r>
              <a:rPr lang="en-US" sz="1600" dirty="0">
                <a:latin typeface="Courier New"/>
                <a:ea typeface="+mn-lt"/>
                <a:cs typeface="+mn-lt"/>
              </a:rPr>
              <a:t>;</a:t>
            </a:r>
            <a:endParaRPr lang="en-US" sz="1600" dirty="0">
              <a:latin typeface="Courier New"/>
              <a:cs typeface="Arial"/>
            </a:endParaRPr>
          </a:p>
          <a:p>
            <a:pPr marL="0" indent="0">
              <a:buNone/>
            </a:pPr>
            <a:r>
              <a:rPr lang="en-US" sz="1600" dirty="0">
                <a:latin typeface="Courier New"/>
                <a:ea typeface="+mn-lt"/>
                <a:cs typeface="+mn-lt"/>
              </a:rPr>
              <a:t> ((</a:t>
            </a:r>
            <a:r>
              <a:rPr lang="en-US" sz="1600" dirty="0" err="1">
                <a:latin typeface="Courier New"/>
                <a:ea typeface="+mn-lt"/>
                <a:cs typeface="+mn-lt"/>
              </a:rPr>
              <a:t>rd_addr</a:t>
            </a:r>
            <a:r>
              <a:rPr lang="en-US" sz="1600" dirty="0">
                <a:latin typeface="Courier New"/>
                <a:ea typeface="+mn-lt"/>
                <a:cs typeface="+mn-lt"/>
              </a:rPr>
              <a:t> == $past(</a:t>
            </a:r>
            <a:r>
              <a:rPr lang="en-US" sz="1600" dirty="0" err="1">
                <a:latin typeface="Courier New"/>
                <a:ea typeface="+mn-lt"/>
                <a:cs typeface="+mn-lt"/>
              </a:rPr>
              <a:t>rd_addr</a:t>
            </a:r>
            <a:r>
              <a:rPr lang="en-US" sz="1600" dirty="0">
                <a:latin typeface="Courier New"/>
                <a:ea typeface="+mn-lt"/>
                <a:cs typeface="+mn-lt"/>
              </a:rPr>
              <a:t>)+1) &amp;&amp; read) [∗0:$] ##1 $fell(read);</a:t>
            </a:r>
            <a:endParaRPr lang="en-US" sz="1600" dirty="0">
              <a:latin typeface="Courier New"/>
              <a:cs typeface="Arial"/>
            </a:endParaRPr>
          </a:p>
          <a:p>
            <a:pPr marL="0" indent="0">
              <a:buNone/>
            </a:pPr>
            <a:r>
              <a:rPr lang="en-US" sz="1600" err="1">
                <a:latin typeface="Courier New"/>
                <a:ea typeface="+mn-lt"/>
                <a:cs typeface="+mn-lt"/>
              </a:rPr>
              <a:t>endsequence</a:t>
            </a:r>
            <a:endParaRPr lang="en-US" sz="1600">
              <a:latin typeface="Courier New"/>
              <a:cs typeface="Arial"/>
            </a:endParaRPr>
          </a:p>
          <a:p>
            <a:pPr marL="0" indent="0">
              <a:buNone/>
            </a:pPr>
            <a:r>
              <a:rPr lang="en-US" sz="1600" dirty="0">
                <a:latin typeface="Courier New"/>
                <a:ea typeface="+mn-lt"/>
                <a:cs typeface="+mn-lt"/>
              </a:rPr>
              <a:t>sequence </a:t>
            </a:r>
            <a:r>
              <a:rPr lang="en-US" sz="1600" dirty="0" err="1">
                <a:latin typeface="Courier New"/>
                <a:ea typeface="+mn-lt"/>
                <a:cs typeface="+mn-lt"/>
              </a:rPr>
              <a:t>read_cycle</a:t>
            </a:r>
            <a:r>
              <a:rPr lang="en-US" sz="1600" dirty="0">
                <a:latin typeface="Courier New"/>
                <a:ea typeface="+mn-lt"/>
                <a:cs typeface="+mn-lt"/>
              </a:rPr>
              <a:t>;</a:t>
            </a:r>
            <a:endParaRPr lang="en-US" sz="1600" dirty="0">
              <a:latin typeface="Courier New"/>
              <a:cs typeface="Arial"/>
            </a:endParaRPr>
          </a:p>
          <a:p>
            <a:pPr marL="0" indent="0">
              <a:buNone/>
            </a:pPr>
            <a:r>
              <a:rPr lang="en-US" sz="1600" dirty="0">
                <a:latin typeface="Courier New"/>
                <a:ea typeface="+mn-lt"/>
                <a:cs typeface="+mn-lt"/>
              </a:rPr>
              <a:t> ($rose(read) &amp;&amp; reset_);</a:t>
            </a:r>
            <a:endParaRPr lang="en-US" sz="1600">
              <a:latin typeface="Courier New"/>
              <a:cs typeface="Arial"/>
            </a:endParaRPr>
          </a:p>
          <a:p>
            <a:pPr marL="0" indent="0">
              <a:buNone/>
            </a:pPr>
            <a:r>
              <a:rPr lang="en-US" sz="1600" err="1">
                <a:latin typeface="Courier New"/>
                <a:ea typeface="+mn-lt"/>
                <a:cs typeface="+mn-lt"/>
              </a:rPr>
              <a:t>endsequence</a:t>
            </a:r>
            <a:endParaRPr lang="en-US" sz="1600">
              <a:latin typeface="Courier New"/>
              <a:cs typeface="Arial"/>
            </a:endParaRPr>
          </a:p>
          <a:p>
            <a:pPr marL="0" indent="0">
              <a:buNone/>
            </a:pPr>
            <a:r>
              <a:rPr lang="en-US" sz="1600" dirty="0">
                <a:latin typeface="Courier New"/>
                <a:ea typeface="+mn-lt"/>
                <a:cs typeface="+mn-lt"/>
              </a:rPr>
              <a:t>property </a:t>
            </a:r>
            <a:r>
              <a:rPr lang="en-US" sz="1600" dirty="0" err="1">
                <a:latin typeface="Courier New"/>
                <a:ea typeface="+mn-lt"/>
                <a:cs typeface="+mn-lt"/>
              </a:rPr>
              <a:t>burst_check</a:t>
            </a:r>
            <a:r>
              <a:rPr lang="en-US" sz="1600" dirty="0">
                <a:latin typeface="Courier New"/>
                <a:ea typeface="+mn-lt"/>
                <a:cs typeface="+mn-lt"/>
              </a:rPr>
              <a:t>;</a:t>
            </a:r>
            <a:endParaRPr lang="en-US" sz="1600" dirty="0">
              <a:latin typeface="Courier New"/>
              <a:cs typeface="Arial"/>
            </a:endParaRPr>
          </a:p>
          <a:p>
            <a:pPr marL="0" indent="0">
              <a:buNone/>
            </a:pPr>
            <a:r>
              <a:rPr lang="en-US" sz="1600" dirty="0">
                <a:latin typeface="Courier New"/>
                <a:ea typeface="+mn-lt"/>
                <a:cs typeface="+mn-lt"/>
              </a:rPr>
              <a:t> @(posedge </a:t>
            </a:r>
            <a:r>
              <a:rPr lang="en-US" sz="1600" err="1">
                <a:latin typeface="Courier New"/>
                <a:ea typeface="+mn-lt"/>
                <a:cs typeface="+mn-lt"/>
              </a:rPr>
              <a:t>clk</a:t>
            </a:r>
            <a:r>
              <a:rPr lang="en-US" sz="1600" dirty="0">
                <a:latin typeface="Courier New"/>
                <a:ea typeface="+mn-lt"/>
                <a:cs typeface="+mn-lt"/>
              </a:rPr>
              <a:t>) </a:t>
            </a:r>
            <a:r>
              <a:rPr lang="en-US" sz="1600" err="1">
                <a:latin typeface="Courier New"/>
                <a:ea typeface="+mn-lt"/>
                <a:cs typeface="+mn-lt"/>
              </a:rPr>
              <a:t>read_cycle</a:t>
            </a:r>
            <a:r>
              <a:rPr lang="en-US" sz="1600" dirty="0">
                <a:latin typeface="Courier New"/>
                <a:ea typeface="+mn-lt"/>
                <a:cs typeface="+mn-lt"/>
              </a:rPr>
              <a:t> |-&gt; </a:t>
            </a:r>
            <a:r>
              <a:rPr lang="en-US" sz="1600" err="1">
                <a:latin typeface="Courier New"/>
                <a:ea typeface="+mn-lt"/>
                <a:cs typeface="+mn-lt"/>
              </a:rPr>
              <a:t>check_rd_adr</a:t>
            </a:r>
            <a:r>
              <a:rPr lang="en-US" sz="1600" dirty="0">
                <a:latin typeface="Courier New"/>
                <a:ea typeface="+mn-lt"/>
                <a:cs typeface="+mn-lt"/>
              </a:rPr>
              <a:t>;</a:t>
            </a:r>
            <a:endParaRPr lang="en-US" sz="1600">
              <a:latin typeface="Courier New"/>
              <a:cs typeface="Arial"/>
            </a:endParaRPr>
          </a:p>
          <a:p>
            <a:pPr marL="0" indent="0">
              <a:buNone/>
            </a:pPr>
            <a:r>
              <a:rPr lang="en-US" sz="1600" err="1">
                <a:latin typeface="Courier New"/>
                <a:ea typeface="+mn-lt"/>
                <a:cs typeface="+mn-lt"/>
              </a:rPr>
              <a:t>endproperty</a:t>
            </a:r>
            <a:endParaRPr lang="en-US" sz="1600" err="1">
              <a:latin typeface="Courier New"/>
              <a:cs typeface="Arial"/>
            </a:endParaRPr>
          </a:p>
          <a:p>
            <a:r>
              <a:rPr lang="en-US" sz="1800" dirty="0">
                <a:ea typeface="+mn-lt"/>
                <a:cs typeface="+mn-lt"/>
              </a:rPr>
              <a:t>Sequence “</a:t>
            </a:r>
            <a:r>
              <a:rPr lang="en-US" sz="1800" i="1" dirty="0" err="1">
                <a:ea typeface="+mn-lt"/>
                <a:cs typeface="+mn-lt"/>
              </a:rPr>
              <a:t>check_rd_adr</a:t>
            </a:r>
            <a:r>
              <a:rPr lang="en-US" sz="1800" dirty="0">
                <a:ea typeface="+mn-lt"/>
                <a:cs typeface="+mn-lt"/>
              </a:rPr>
              <a:t>” checks to see that current </a:t>
            </a:r>
            <a:r>
              <a:rPr lang="en-US" sz="1800" i="1" dirty="0" err="1">
                <a:ea typeface="+mn-lt"/>
                <a:cs typeface="+mn-lt"/>
              </a:rPr>
              <a:t>rd_addr</a:t>
            </a:r>
            <a:r>
              <a:rPr lang="en-US" sz="1800" i="1" dirty="0">
                <a:ea typeface="+mn-lt"/>
                <a:cs typeface="+mn-lt"/>
              </a:rPr>
              <a:t> </a:t>
            </a:r>
            <a:r>
              <a:rPr lang="en-US" sz="1800" dirty="0">
                <a:ea typeface="+mn-lt"/>
                <a:cs typeface="+mn-lt"/>
              </a:rPr>
              <a:t>is past </a:t>
            </a:r>
            <a:r>
              <a:rPr lang="en-US" sz="1800" i="1" dirty="0">
                <a:ea typeface="+mn-lt"/>
                <a:cs typeface="+mn-lt"/>
              </a:rPr>
              <a:t>rd_addr</a:t>
            </a:r>
            <a:r>
              <a:rPr lang="en-US" sz="1800" dirty="0">
                <a:ea typeface="+mn-lt"/>
                <a:cs typeface="+mn-lt"/>
              </a:rPr>
              <a:t>+1.</a:t>
            </a:r>
          </a:p>
          <a:p>
            <a:r>
              <a:rPr lang="en-US" sz="1800" dirty="0">
                <a:ea typeface="+mn-lt"/>
                <a:cs typeface="+mn-lt"/>
              </a:rPr>
              <a:t>That is done using the $past sampled value function. We then continue to check this behavior “consecutively” until $fell(</a:t>
            </a:r>
            <a:r>
              <a:rPr lang="en-US" sz="1800" i="1" dirty="0">
                <a:ea typeface="+mn-lt"/>
                <a:cs typeface="+mn-lt"/>
              </a:rPr>
              <a:t>read</a:t>
            </a:r>
            <a:r>
              <a:rPr lang="en-US" sz="1800" dirty="0">
                <a:ea typeface="+mn-lt"/>
                <a:cs typeface="+mn-lt"/>
              </a:rPr>
              <a:t>) occurs (which is the end of the read cycle). So, every clock, the entire expression “(</a:t>
            </a:r>
            <a:r>
              <a:rPr lang="en-US" sz="1800" i="1" dirty="0" err="1">
                <a:ea typeface="+mn-lt"/>
                <a:cs typeface="+mn-lt"/>
              </a:rPr>
              <a:t>rd</a:t>
            </a:r>
            <a:r>
              <a:rPr lang="en-US" sz="1800" dirty="0" err="1">
                <a:ea typeface="+mn-lt"/>
                <a:cs typeface="+mn-lt"/>
              </a:rPr>
              <a:t>_</a:t>
            </a:r>
            <a:r>
              <a:rPr lang="en-US" sz="1800" i="1" dirty="0" err="1">
                <a:ea typeface="+mn-lt"/>
                <a:cs typeface="+mn-lt"/>
              </a:rPr>
              <a:t>addr</a:t>
            </a:r>
            <a:r>
              <a:rPr lang="en-US" sz="1800" dirty="0">
                <a:ea typeface="+mn-lt"/>
                <a:cs typeface="+mn-lt"/>
              </a:rPr>
              <a:t> == $past (</a:t>
            </a:r>
            <a:r>
              <a:rPr lang="en-US" sz="1800" i="1" dirty="0" err="1">
                <a:ea typeface="+mn-lt"/>
                <a:cs typeface="+mn-lt"/>
              </a:rPr>
              <a:t>rd</a:t>
            </a:r>
            <a:r>
              <a:rPr lang="en-US" sz="1800" dirty="0" err="1">
                <a:ea typeface="+mn-lt"/>
                <a:cs typeface="+mn-lt"/>
              </a:rPr>
              <a:t>_</a:t>
            </a:r>
            <a:r>
              <a:rPr lang="en-US" sz="1800" i="1" dirty="0" err="1">
                <a:ea typeface="+mn-lt"/>
                <a:cs typeface="+mn-lt"/>
              </a:rPr>
              <a:t>addr</a:t>
            </a:r>
            <a:r>
              <a:rPr lang="en-US" sz="1800" dirty="0">
                <a:ea typeface="+mn-lt"/>
                <a:cs typeface="+mn-lt"/>
              </a:rPr>
              <a:t>)+1) &amp;&amp; </a:t>
            </a:r>
            <a:r>
              <a:rPr lang="en-US" sz="1800" i="1" dirty="0">
                <a:ea typeface="+mn-lt"/>
                <a:cs typeface="+mn-lt"/>
              </a:rPr>
              <a:t>read</a:t>
            </a:r>
            <a:r>
              <a:rPr lang="en-US" sz="1800" dirty="0">
                <a:ea typeface="+mn-lt"/>
                <a:cs typeface="+mn-lt"/>
              </a:rPr>
              <a:t>” is consecutively checked until “</a:t>
            </a:r>
            <a:r>
              <a:rPr lang="en-US" sz="1800" i="1" dirty="0">
                <a:ea typeface="+mn-lt"/>
                <a:cs typeface="+mn-lt"/>
              </a:rPr>
              <a:t>read</a:t>
            </a:r>
            <a:r>
              <a:rPr lang="en-US" sz="1800" dirty="0">
                <a:ea typeface="+mn-lt"/>
                <a:cs typeface="+mn-lt"/>
              </a:rPr>
              <a:t>” goes low</a:t>
            </a:r>
            <a:endParaRPr lang="en-US" dirty="0"/>
          </a:p>
          <a:p>
            <a:endParaRPr lang="en-US" sz="1800" dirty="0">
              <a:ea typeface="+mn-lt"/>
              <a:cs typeface="+mn-lt"/>
            </a:endParaRPr>
          </a:p>
          <a:p>
            <a:endParaRPr lang="en-US" sz="1800" dirty="0">
              <a:ea typeface="+mn-lt"/>
              <a:cs typeface="+mn-lt"/>
            </a:endParaRPr>
          </a:p>
          <a:p>
            <a:endParaRPr lang="en-US" sz="1800" dirty="0">
              <a:ea typeface="+mn-lt"/>
              <a:cs typeface="+mn-lt"/>
            </a:endParaRPr>
          </a:p>
        </p:txBody>
      </p:sp>
    </p:spTree>
    <p:extLst>
      <p:ext uri="{BB962C8B-B14F-4D97-AF65-F5344CB8AC3E}">
        <p14:creationId xmlns:p14="http://schemas.microsoft.com/office/powerpoint/2010/main" val="2646024312"/>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A7048F-D30B-FA67-CC2A-A66178F08F9B}"/>
              </a:ext>
            </a:extLst>
          </p:cNvPr>
          <p:cNvSpPr>
            <a:spLocks noGrp="1" noChangeArrowheads="1"/>
          </p:cNvSpPr>
          <p:nvPr>
            <p:ph type="ctrTitle"/>
          </p:nvPr>
        </p:nvSpPr>
        <p:spPr/>
        <p:txBody>
          <a:bodyPr/>
          <a:lstStyle/>
          <a:p>
            <a:pPr eaLnBrk="1" hangingPunct="1"/>
            <a:r>
              <a:rPr lang="en-US" altLang="en-US" dirty="0">
                <a:cs typeface="Arial"/>
              </a:rPr>
              <a:t>System Verilog Assertions</a:t>
            </a:r>
          </a:p>
        </p:txBody>
      </p:sp>
      <p:sp>
        <p:nvSpPr>
          <p:cNvPr id="5123" name="Rectangle 4">
            <a:extLst>
              <a:ext uri="{FF2B5EF4-FFF2-40B4-BE49-F238E27FC236}">
                <a16:creationId xmlns:a16="http://schemas.microsoft.com/office/drawing/2014/main" id="{1CE371B9-D038-F8DF-3629-2E30AC4A977E}"/>
              </a:ext>
            </a:extLst>
          </p:cNvPr>
          <p:cNvSpPr>
            <a:spLocks noGrp="1" noChangeArrowheads="1"/>
          </p:cNvSpPr>
          <p:nvPr>
            <p:ph type="subTitle" idx="1"/>
          </p:nvPr>
        </p:nvSpPr>
        <p:spPr/>
        <p:txBody>
          <a:bodyPr/>
          <a:lstStyle/>
          <a:p>
            <a:r>
              <a:rPr lang="en-US" altLang="en-US" dirty="0">
                <a:cs typeface="Arial"/>
              </a:rPr>
              <a:t>Parametrization</a:t>
            </a:r>
            <a:endParaRPr lang="en-US" dirty="0"/>
          </a:p>
        </p:txBody>
      </p:sp>
    </p:spTree>
    <p:extLst>
      <p:ext uri="{BB962C8B-B14F-4D97-AF65-F5344CB8AC3E}">
        <p14:creationId xmlns:p14="http://schemas.microsoft.com/office/powerpoint/2010/main" val="2874462870"/>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35</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Formal arguments</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One of the key features of assertions is that they can be parameterized </a:t>
            </a:r>
            <a:endParaRPr lang="en-US" dirty="0">
              <a:ea typeface="+mn-lt"/>
              <a:cs typeface="+mn-lt"/>
            </a:endParaRPr>
          </a:p>
          <a:p>
            <a:r>
              <a:rPr lang="en-US" sz="1800" dirty="0">
                <a:ea typeface="+mn-lt"/>
                <a:cs typeface="+mn-lt"/>
              </a:rPr>
              <a:t>In other words, assertions can be designed with formal arguments to keep them generic enough for use with different actual arguments:</a:t>
            </a:r>
            <a:endParaRPr lang="en-US" dirty="0">
              <a:ea typeface="+mn-lt"/>
              <a:cs typeface="+mn-lt"/>
            </a:endParaRPr>
          </a:p>
          <a:p>
            <a:endParaRPr lang="en-US" dirty="0"/>
          </a:p>
        </p:txBody>
      </p:sp>
      <p:pic>
        <p:nvPicPr>
          <p:cNvPr id="2" name="Picture 1" descr="A diagram of a computer code&#10;&#10;Description automatically generated">
            <a:extLst>
              <a:ext uri="{FF2B5EF4-FFF2-40B4-BE49-F238E27FC236}">
                <a16:creationId xmlns:a16="http://schemas.microsoft.com/office/drawing/2014/main" id="{57CCCFBD-DD83-EF67-C4CF-977CA746D778}"/>
              </a:ext>
            </a:extLst>
          </p:cNvPr>
          <p:cNvPicPr>
            <a:picLocks noChangeAspect="1"/>
          </p:cNvPicPr>
          <p:nvPr/>
        </p:nvPicPr>
        <p:blipFill>
          <a:blip r:embed="rId3"/>
          <a:stretch>
            <a:fillRect/>
          </a:stretch>
        </p:blipFill>
        <p:spPr>
          <a:xfrm>
            <a:off x="1587707" y="1886363"/>
            <a:ext cx="5714586" cy="4300055"/>
          </a:xfrm>
          <a:prstGeom prst="rect">
            <a:avLst/>
          </a:prstGeom>
        </p:spPr>
      </p:pic>
    </p:spTree>
    <p:extLst>
      <p:ext uri="{BB962C8B-B14F-4D97-AF65-F5344CB8AC3E}">
        <p14:creationId xmlns:p14="http://schemas.microsoft.com/office/powerpoint/2010/main" val="944751258"/>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36</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Formal and actual arguments</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8404845" cy="3770658"/>
          </a:xfrm>
        </p:spPr>
        <p:txBody>
          <a:bodyPr/>
          <a:lstStyle/>
          <a:p>
            <a:r>
              <a:rPr lang="en-US" sz="1800" dirty="0">
                <a:ea typeface="+mn-lt"/>
                <a:cs typeface="+mn-lt"/>
              </a:rPr>
              <a:t>Default value can be used and connection based on position or name</a:t>
            </a:r>
            <a:endParaRPr lang="en-US" dirty="0">
              <a:ea typeface="+mn-lt"/>
              <a:cs typeface="+mn-lt"/>
            </a:endParaRPr>
          </a:p>
          <a:p>
            <a:endParaRPr lang="en-US" dirty="0"/>
          </a:p>
        </p:txBody>
      </p:sp>
      <p:pic>
        <p:nvPicPr>
          <p:cNvPr id="3" name="Picture 2" descr="A diagram of a program&#10;&#10;Description automatically generated">
            <a:extLst>
              <a:ext uri="{FF2B5EF4-FFF2-40B4-BE49-F238E27FC236}">
                <a16:creationId xmlns:a16="http://schemas.microsoft.com/office/drawing/2014/main" id="{C37956F4-54D9-375E-91E5-3D9F66D4B814}"/>
              </a:ext>
            </a:extLst>
          </p:cNvPr>
          <p:cNvPicPr>
            <a:picLocks noChangeAspect="1"/>
          </p:cNvPicPr>
          <p:nvPr/>
        </p:nvPicPr>
        <p:blipFill>
          <a:blip r:embed="rId3"/>
          <a:stretch>
            <a:fillRect/>
          </a:stretch>
        </p:blipFill>
        <p:spPr>
          <a:xfrm>
            <a:off x="716997" y="1327358"/>
            <a:ext cx="7356613" cy="4810676"/>
          </a:xfrm>
          <a:prstGeom prst="rect">
            <a:avLst/>
          </a:prstGeom>
        </p:spPr>
      </p:pic>
    </p:spTree>
    <p:extLst>
      <p:ext uri="{BB962C8B-B14F-4D97-AF65-F5344CB8AC3E}">
        <p14:creationId xmlns:p14="http://schemas.microsoft.com/office/powerpoint/2010/main" val="2534193190"/>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37</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dirty="0"/>
              <a:t>Position based connection with default value</a:t>
            </a:r>
          </a:p>
        </p:txBody>
      </p:sp>
      <p:pic>
        <p:nvPicPr>
          <p:cNvPr id="2" name="Picture 1" descr="A screenshot of a computer program&#10;&#10;Description automatically generated">
            <a:extLst>
              <a:ext uri="{FF2B5EF4-FFF2-40B4-BE49-F238E27FC236}">
                <a16:creationId xmlns:a16="http://schemas.microsoft.com/office/drawing/2014/main" id="{45145186-BD8B-D876-488E-65AB73621B32}"/>
              </a:ext>
            </a:extLst>
          </p:cNvPr>
          <p:cNvPicPr>
            <a:picLocks noChangeAspect="1"/>
          </p:cNvPicPr>
          <p:nvPr/>
        </p:nvPicPr>
        <p:blipFill>
          <a:blip r:embed="rId3"/>
          <a:stretch>
            <a:fillRect/>
          </a:stretch>
        </p:blipFill>
        <p:spPr>
          <a:xfrm>
            <a:off x="1141619" y="759998"/>
            <a:ext cx="6430065" cy="5349046"/>
          </a:xfrm>
          <a:prstGeom prst="rect">
            <a:avLst/>
          </a:prstGeom>
        </p:spPr>
      </p:pic>
    </p:spTree>
    <p:extLst>
      <p:ext uri="{BB962C8B-B14F-4D97-AF65-F5344CB8AC3E}">
        <p14:creationId xmlns:p14="http://schemas.microsoft.com/office/powerpoint/2010/main" val="853038355"/>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pPr eaLnBrk="1" hangingPunct="1"/>
            <a:r>
              <a:rPr lang="en-US" altLang="en-US"/>
              <a:t>Introduction</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3888064" cy="3770658"/>
          </a:xfrm>
        </p:spPr>
        <p:txBody>
          <a:bodyPr/>
          <a:lstStyle/>
          <a:p>
            <a:r>
              <a:rPr lang="en-US" sz="1400" dirty="0">
                <a:ea typeface="+mn-lt"/>
                <a:cs typeface="+mn-lt"/>
              </a:rPr>
              <a:t>An assertion is simply a check against the specification of your design that you want to make sure never violates </a:t>
            </a:r>
            <a:endParaRPr lang="en-US" dirty="0">
              <a:ea typeface="+mn-lt"/>
              <a:cs typeface="+mn-lt"/>
            </a:endParaRPr>
          </a:p>
          <a:p>
            <a:r>
              <a:rPr lang="en-US" sz="1400" dirty="0">
                <a:ea typeface="+mn-lt"/>
                <a:cs typeface="+mn-lt"/>
              </a:rPr>
              <a:t>If the specs are violated, you want to see a failure</a:t>
            </a:r>
            <a:endParaRPr lang="en-US">
              <a:cs typeface="Arial"/>
            </a:endParaRPr>
          </a:p>
          <a:p>
            <a:pPr eaLnBrk="1" hangingPunct="1"/>
            <a:r>
              <a:rPr lang="en-US" altLang="en-US" sz="1400" dirty="0">
                <a:cs typeface="Arial"/>
              </a:rPr>
              <a:t>Example: </a:t>
            </a:r>
            <a:r>
              <a:rPr lang="en-US" sz="1400" dirty="0">
                <a:ea typeface="+mn-lt"/>
                <a:cs typeface="+mn-lt"/>
              </a:rPr>
              <a:t>Whenever FRAME_ is de-asserted (i.e., goes High), the Last Data Phase (LDP_) must be asserted (i.e., goes Low) within the next two </a:t>
            </a:r>
            <a:r>
              <a:rPr lang="en-US" sz="1400">
                <a:ea typeface="+mn-lt"/>
                <a:cs typeface="+mn-lt"/>
              </a:rPr>
              <a:t>clocks</a:t>
            </a:r>
            <a:endParaRPr lang="en-US" sz="1400" dirty="0">
              <a:ea typeface="+mn-lt"/>
              <a:cs typeface="+mn-lt"/>
            </a:endParaRPr>
          </a:p>
          <a:p>
            <a:r>
              <a:rPr lang="en-US" sz="1400" dirty="0">
                <a:ea typeface="+mn-lt"/>
                <a:cs typeface="+mn-lt"/>
              </a:rPr>
              <a:t>SVA language is precisely designed to tackle such sequential temporal domain scenarios and modeling such a check is far easier in SVA than in Verilog or VHDL</a:t>
            </a:r>
            <a:endParaRPr lang="en-US" sz="1400" dirty="0">
              <a:cs typeface="Arial"/>
            </a:endParaRPr>
          </a:p>
          <a:p>
            <a:r>
              <a:rPr lang="en-US" sz="1400" dirty="0">
                <a:cs typeface="Arial"/>
              </a:rPr>
              <a:t>Why SVA? </a:t>
            </a:r>
            <a:r>
              <a:rPr lang="en-US" sz="1400" dirty="0">
                <a:ea typeface="+mn-lt"/>
                <a:cs typeface="+mn-lt"/>
              </a:rPr>
              <a:t>They are easier to write than standard Verilog/VHDL (increasing design productivity), productivity), easier to debug (thereby increasing debug productivity), while providing functional coverage, and simulating faster</a:t>
            </a:r>
            <a:endParaRPr lang="en-US" dirty="0"/>
          </a:p>
        </p:txBody>
      </p:sp>
      <p:pic>
        <p:nvPicPr>
          <p:cNvPr id="4" name="Content Placeholder 3" descr="A drawing of a diagram&#10;&#10;Description automatically generated">
            <a:extLst>
              <a:ext uri="{FF2B5EF4-FFF2-40B4-BE49-F238E27FC236}">
                <a16:creationId xmlns:a16="http://schemas.microsoft.com/office/drawing/2014/main" id="{E107F74B-52CF-9002-2AC1-61D4514A3B00}"/>
              </a:ext>
            </a:extLst>
          </p:cNvPr>
          <p:cNvPicPr>
            <a:picLocks noGrp="1" noChangeAspect="1"/>
          </p:cNvPicPr>
          <p:nvPr>
            <p:ph sz="half" idx="2"/>
          </p:nvPr>
        </p:nvPicPr>
        <p:blipFill>
          <a:blip r:embed="rId3"/>
          <a:stretch>
            <a:fillRect/>
          </a:stretch>
        </p:blipFill>
        <p:spPr>
          <a:xfrm>
            <a:off x="4502598" y="1341092"/>
            <a:ext cx="4640055" cy="1888020"/>
          </a:xfrm>
        </p:spPr>
      </p:pic>
      <p:pic>
        <p:nvPicPr>
          <p:cNvPr id="5" name="Picture 4" descr="A white background with black text&#10;&#10;Description automatically generated">
            <a:extLst>
              <a:ext uri="{FF2B5EF4-FFF2-40B4-BE49-F238E27FC236}">
                <a16:creationId xmlns:a16="http://schemas.microsoft.com/office/drawing/2014/main" id="{45F1DBDD-A372-7CBE-CEE7-391CC6D997F2}"/>
              </a:ext>
            </a:extLst>
          </p:cNvPr>
          <p:cNvPicPr>
            <a:picLocks noChangeAspect="1"/>
          </p:cNvPicPr>
          <p:nvPr/>
        </p:nvPicPr>
        <p:blipFill>
          <a:blip r:embed="rId4"/>
          <a:stretch>
            <a:fillRect/>
          </a:stretch>
        </p:blipFill>
        <p:spPr>
          <a:xfrm>
            <a:off x="4472126" y="3583816"/>
            <a:ext cx="4694445" cy="1192282"/>
          </a:xfrm>
          <a:prstGeom prst="rect">
            <a:avLst/>
          </a:prstGeom>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A7048F-D30B-FA67-CC2A-A66178F08F9B}"/>
              </a:ext>
            </a:extLst>
          </p:cNvPr>
          <p:cNvSpPr>
            <a:spLocks noGrp="1" noChangeArrowheads="1"/>
          </p:cNvSpPr>
          <p:nvPr>
            <p:ph type="ctrTitle"/>
          </p:nvPr>
        </p:nvSpPr>
        <p:spPr/>
        <p:txBody>
          <a:bodyPr/>
          <a:lstStyle/>
          <a:p>
            <a:pPr eaLnBrk="1" hangingPunct="1"/>
            <a:r>
              <a:rPr lang="en-US" altLang="en-US" dirty="0">
                <a:cs typeface="Arial"/>
              </a:rPr>
              <a:t>System Verilog Assertions</a:t>
            </a:r>
          </a:p>
        </p:txBody>
      </p:sp>
      <p:sp>
        <p:nvSpPr>
          <p:cNvPr id="5123" name="Rectangle 4">
            <a:extLst>
              <a:ext uri="{FF2B5EF4-FFF2-40B4-BE49-F238E27FC236}">
                <a16:creationId xmlns:a16="http://schemas.microsoft.com/office/drawing/2014/main" id="{1CE371B9-D038-F8DF-3629-2E30AC4A977E}"/>
              </a:ext>
            </a:extLst>
          </p:cNvPr>
          <p:cNvSpPr>
            <a:spLocks noGrp="1" noChangeArrowheads="1"/>
          </p:cNvSpPr>
          <p:nvPr>
            <p:ph type="subTitle" idx="1"/>
          </p:nvPr>
        </p:nvSpPr>
        <p:spPr/>
        <p:txBody>
          <a:bodyPr/>
          <a:lstStyle/>
          <a:p>
            <a:r>
              <a:rPr lang="en-US" altLang="en-US" dirty="0">
                <a:cs typeface="Arial"/>
              </a:rPr>
              <a:t>Basic assertions</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6</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altLang="en-US" dirty="0"/>
              <a:t>Immediate assertions</a:t>
            </a:r>
            <a:endParaRPr lang="en-US" dirty="0"/>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3888064" cy="3770658"/>
          </a:xfrm>
        </p:spPr>
        <p:txBody>
          <a:bodyPr/>
          <a:lstStyle/>
          <a:p>
            <a:r>
              <a:rPr lang="en-US" sz="1400" dirty="0">
                <a:ea typeface="+mn-lt"/>
                <a:cs typeface="+mn-lt"/>
              </a:rPr>
              <a:t>Immediate assertions are the simplest kind of assertions. These assertions are Boolean and </a:t>
            </a:r>
            <a:r>
              <a:rPr lang="en-US" sz="1400" dirty="0" err="1">
                <a:ea typeface="+mn-lt"/>
                <a:cs typeface="+mn-lt"/>
              </a:rPr>
              <a:t>unclocked</a:t>
            </a:r>
            <a:r>
              <a:rPr lang="en-US" sz="1400" dirty="0">
                <a:ea typeface="+mn-lt"/>
                <a:cs typeface="+mn-lt"/>
              </a:rPr>
              <a:t>, and they tightly follow the simulation flow </a:t>
            </a:r>
            <a:endParaRPr lang="en-US" dirty="0">
              <a:ea typeface="+mn-lt"/>
              <a:cs typeface="+mn-lt"/>
            </a:endParaRPr>
          </a:p>
          <a:p>
            <a:r>
              <a:rPr lang="en-US" sz="1400" dirty="0">
                <a:ea typeface="+mn-lt"/>
                <a:cs typeface="+mn-lt"/>
              </a:rPr>
              <a:t>Immediate assertions may be placed only in procedural code</a:t>
            </a:r>
          </a:p>
          <a:p>
            <a:r>
              <a:rPr lang="en-US" sz="1400" dirty="0" err="1">
                <a:ea typeface="+mn-lt"/>
                <a:cs typeface="+mn-lt"/>
              </a:rPr>
              <a:t>always_comb</a:t>
            </a:r>
            <a:r>
              <a:rPr lang="en-US" sz="1400" dirty="0">
                <a:ea typeface="+mn-lt"/>
                <a:cs typeface="+mn-lt"/>
              </a:rPr>
              <a:t> procedure executes unconditionally at time 0, and at time 0 both a and b have the value 1’b0. Therefore, assertion passes - counter a1_success is incremented and a message printed  "a1: a and b have value 0" </a:t>
            </a:r>
            <a:endParaRPr lang="en-US">
              <a:ea typeface="+mn-lt"/>
              <a:cs typeface="+mn-lt"/>
            </a:endParaRPr>
          </a:p>
          <a:p>
            <a:r>
              <a:rPr lang="en-US" sz="1400" dirty="0">
                <a:ea typeface="+mn-lt"/>
                <a:cs typeface="+mn-lt"/>
              </a:rPr>
              <a:t>Because </a:t>
            </a:r>
            <a:r>
              <a:rPr lang="en-US" sz="1400" dirty="0" err="1">
                <a:ea typeface="+mn-lt"/>
                <a:cs typeface="+mn-lt"/>
              </a:rPr>
              <a:t>always_comb</a:t>
            </a:r>
            <a:r>
              <a:rPr lang="en-US" sz="1400" dirty="0">
                <a:ea typeface="+mn-lt"/>
                <a:cs typeface="+mn-lt"/>
              </a:rPr>
              <a:t> is sensitive to the arguments of assertion a1, each time the value of either a or b changes, a reevaluation of the assertion condition is prompted, followed by the execution of the appropriate action block</a:t>
            </a:r>
            <a:endParaRPr lang="en-US" dirty="0">
              <a:ea typeface="+mn-lt"/>
              <a:cs typeface="+mn-lt"/>
            </a:endParaRPr>
          </a:p>
          <a:p>
            <a:r>
              <a:rPr lang="en-US" sz="1400" dirty="0">
                <a:ea typeface="+mn-lt"/>
                <a:cs typeface="+mn-lt"/>
              </a:rPr>
              <a:t> Thus, the pass action is executed at time 50, 150, and 190, while the fail action block is executed at 90</a:t>
            </a:r>
            <a:endParaRPr lang="en-US" dirty="0"/>
          </a:p>
          <a:p>
            <a:endParaRPr lang="en-US" sz="1400" dirty="0">
              <a:cs typeface="Arial"/>
            </a:endParaRPr>
          </a:p>
        </p:txBody>
      </p:sp>
      <p:pic>
        <p:nvPicPr>
          <p:cNvPr id="6" name="Content Placeholder 5" descr="A white background with black text&#10;&#10;Description automatically generated">
            <a:extLst>
              <a:ext uri="{FF2B5EF4-FFF2-40B4-BE49-F238E27FC236}">
                <a16:creationId xmlns:a16="http://schemas.microsoft.com/office/drawing/2014/main" id="{ADF8BA0E-C895-9CAC-464E-93472130A0F5}"/>
              </a:ext>
            </a:extLst>
          </p:cNvPr>
          <p:cNvPicPr>
            <a:picLocks noGrp="1" noChangeAspect="1"/>
          </p:cNvPicPr>
          <p:nvPr>
            <p:ph sz="half" idx="2"/>
          </p:nvPr>
        </p:nvPicPr>
        <p:blipFill>
          <a:blip r:embed="rId3"/>
          <a:stretch>
            <a:fillRect/>
          </a:stretch>
        </p:blipFill>
        <p:spPr>
          <a:xfrm>
            <a:off x="4447899" y="1715838"/>
            <a:ext cx="4694237" cy="1657571"/>
          </a:xfrm>
        </p:spPr>
      </p:pic>
      <p:pic>
        <p:nvPicPr>
          <p:cNvPr id="7" name="Picture 6" descr="A black line with numbers&#10;&#10;Description automatically generated">
            <a:extLst>
              <a:ext uri="{FF2B5EF4-FFF2-40B4-BE49-F238E27FC236}">
                <a16:creationId xmlns:a16="http://schemas.microsoft.com/office/drawing/2014/main" id="{29333119-F262-A3EA-64A1-611C225765EC}"/>
              </a:ext>
            </a:extLst>
          </p:cNvPr>
          <p:cNvPicPr>
            <a:picLocks noChangeAspect="1"/>
          </p:cNvPicPr>
          <p:nvPr/>
        </p:nvPicPr>
        <p:blipFill>
          <a:blip r:embed="rId4"/>
          <a:stretch>
            <a:fillRect/>
          </a:stretch>
        </p:blipFill>
        <p:spPr>
          <a:xfrm>
            <a:off x="4450521" y="3426130"/>
            <a:ext cx="4693479" cy="1076958"/>
          </a:xfrm>
          <a:prstGeom prst="rect">
            <a:avLst/>
          </a:prstGeom>
        </p:spPr>
      </p:pic>
    </p:spTree>
    <p:extLst>
      <p:ext uri="{BB962C8B-B14F-4D97-AF65-F5344CB8AC3E}">
        <p14:creationId xmlns:p14="http://schemas.microsoft.com/office/powerpoint/2010/main" val="3481402996"/>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7</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altLang="en-US" dirty="0"/>
              <a:t>Concurrent assertions</a:t>
            </a:r>
            <a:endParaRPr lang="en-US" dirty="0"/>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3888064" cy="3770658"/>
          </a:xfrm>
        </p:spPr>
        <p:txBody>
          <a:bodyPr/>
          <a:lstStyle/>
          <a:p>
            <a:r>
              <a:rPr lang="en-US" sz="1400" dirty="0">
                <a:ea typeface="+mn-lt"/>
                <a:cs typeface="+mn-lt"/>
              </a:rPr>
              <a:t>Concurrent assertions are clocked with general structure </a:t>
            </a:r>
          </a:p>
          <a:p>
            <a:pPr marL="0" indent="0">
              <a:buNone/>
            </a:pPr>
            <a:r>
              <a:rPr lang="en-US" sz="1400" b="1" err="1">
                <a:ea typeface="+mn-lt"/>
                <a:cs typeface="+mn-lt"/>
              </a:rPr>
              <a:t>concurrent_assertion_body</a:t>
            </a:r>
            <a:r>
              <a:rPr lang="en-US" sz="1400" b="1" dirty="0">
                <a:ea typeface="+mn-lt"/>
                <a:cs typeface="+mn-lt"/>
              </a:rPr>
              <a:t> ::=</a:t>
            </a:r>
            <a:endParaRPr lang="en-US" sz="1400" b="1">
              <a:cs typeface="Arial"/>
            </a:endParaRPr>
          </a:p>
          <a:p>
            <a:pPr marL="0" indent="0">
              <a:buNone/>
            </a:pPr>
            <a:r>
              <a:rPr lang="en-US" sz="1400" b="1" dirty="0">
                <a:ea typeface="+mn-lt"/>
                <a:cs typeface="+mn-lt"/>
              </a:rPr>
              <a:t>[</a:t>
            </a:r>
            <a:r>
              <a:rPr lang="en-US" sz="1400" b="1" err="1">
                <a:ea typeface="+mn-lt"/>
                <a:cs typeface="+mn-lt"/>
              </a:rPr>
              <a:t>clocking_event</a:t>
            </a:r>
            <a:r>
              <a:rPr lang="en-US" sz="1400" b="1" dirty="0">
                <a:ea typeface="+mn-lt"/>
                <a:cs typeface="+mn-lt"/>
              </a:rPr>
              <a:t>] [ disable </a:t>
            </a:r>
            <a:r>
              <a:rPr lang="en-US" sz="1400" b="1" err="1">
                <a:ea typeface="+mn-lt"/>
                <a:cs typeface="+mn-lt"/>
              </a:rPr>
              <a:t>iff</a:t>
            </a:r>
            <a:r>
              <a:rPr lang="en-US" sz="1400" b="1" dirty="0">
                <a:ea typeface="+mn-lt"/>
                <a:cs typeface="+mn-lt"/>
              </a:rPr>
              <a:t> (reset)] property</a:t>
            </a:r>
          </a:p>
          <a:p>
            <a:r>
              <a:rPr lang="en-US" sz="1400" dirty="0">
                <a:cs typeface="Arial"/>
              </a:rPr>
              <a:t>In example: </a:t>
            </a:r>
          </a:p>
          <a:p>
            <a:pPr marL="0" indent="0">
              <a:buNone/>
            </a:pPr>
            <a:r>
              <a:rPr lang="en-US" sz="1400" b="1" dirty="0">
                <a:ea typeface="+mn-lt"/>
                <a:cs typeface="+mn-lt"/>
              </a:rPr>
              <a:t>a1: assert property (@(posedge </a:t>
            </a:r>
            <a:r>
              <a:rPr lang="en-US" sz="1400" b="1" dirty="0" err="1">
                <a:ea typeface="+mn-lt"/>
                <a:cs typeface="+mn-lt"/>
              </a:rPr>
              <a:t>clk</a:t>
            </a:r>
            <a:r>
              <a:rPr lang="en-US" sz="1400" b="1" dirty="0">
                <a:ea typeface="+mn-lt"/>
                <a:cs typeface="+mn-lt"/>
              </a:rPr>
              <a:t>)</a:t>
            </a:r>
            <a:endParaRPr lang="en-US" sz="1400" b="1" dirty="0">
              <a:cs typeface="Arial"/>
            </a:endParaRPr>
          </a:p>
          <a:p>
            <a:pPr marL="0" indent="0">
              <a:buNone/>
            </a:pPr>
            <a:r>
              <a:rPr lang="en-US" sz="1400" b="1" dirty="0">
                <a:ea typeface="+mn-lt"/>
                <a:cs typeface="+mn-lt"/>
              </a:rPr>
              <a:t>disable </a:t>
            </a:r>
            <a:r>
              <a:rPr lang="en-US" sz="1400" b="1" dirty="0" err="1">
                <a:ea typeface="+mn-lt"/>
                <a:cs typeface="+mn-lt"/>
              </a:rPr>
              <a:t>iff</a:t>
            </a:r>
            <a:r>
              <a:rPr lang="en-US" sz="1400" b="1" dirty="0">
                <a:ea typeface="+mn-lt"/>
                <a:cs typeface="+mn-lt"/>
              </a:rPr>
              <a:t> (</a:t>
            </a:r>
            <a:r>
              <a:rPr lang="en-US" sz="1400" b="1" dirty="0" err="1">
                <a:ea typeface="+mn-lt"/>
                <a:cs typeface="+mn-lt"/>
              </a:rPr>
              <a:t>rst</a:t>
            </a:r>
            <a:r>
              <a:rPr lang="en-US" sz="1400" b="1" dirty="0">
                <a:ea typeface="+mn-lt"/>
                <a:cs typeface="+mn-lt"/>
              </a:rPr>
              <a:t>) a |-&gt; </a:t>
            </a:r>
            <a:r>
              <a:rPr lang="en-US" sz="1400" b="1" dirty="0" err="1">
                <a:ea typeface="+mn-lt"/>
                <a:cs typeface="+mn-lt"/>
              </a:rPr>
              <a:t>nexttime</a:t>
            </a:r>
            <a:r>
              <a:rPr lang="en-US" sz="1400" b="1" dirty="0">
                <a:ea typeface="+mn-lt"/>
                <a:cs typeface="+mn-lt"/>
              </a:rPr>
              <a:t>[2] b);</a:t>
            </a:r>
          </a:p>
          <a:p>
            <a:r>
              <a:rPr lang="en-US" sz="1400" dirty="0">
                <a:cs typeface="Arial"/>
              </a:rPr>
              <a:t>Clocking event is </a:t>
            </a:r>
            <a:r>
              <a:rPr lang="en-US" sz="1400" dirty="0" err="1">
                <a:cs typeface="Arial"/>
              </a:rPr>
              <a:t>posedge</a:t>
            </a:r>
            <a:r>
              <a:rPr lang="en-US" sz="1400" dirty="0">
                <a:cs typeface="Arial"/>
              </a:rPr>
              <a:t> </a:t>
            </a:r>
            <a:r>
              <a:rPr lang="en-US" sz="1400" dirty="0" err="1">
                <a:cs typeface="Arial"/>
              </a:rPr>
              <a:t>clk</a:t>
            </a:r>
            <a:r>
              <a:rPr lang="en-US" sz="1400" dirty="0">
                <a:cs typeface="Arial"/>
              </a:rPr>
              <a:t>, disabling condition </a:t>
            </a:r>
            <a:r>
              <a:rPr lang="en-US" sz="1400" dirty="0" err="1">
                <a:cs typeface="Arial"/>
              </a:rPr>
              <a:t>rst</a:t>
            </a:r>
            <a:r>
              <a:rPr lang="en-US" sz="1400" dirty="0">
                <a:cs typeface="Arial"/>
              </a:rPr>
              <a:t>, while assertion property is </a:t>
            </a:r>
            <a:r>
              <a:rPr lang="en-US" sz="1400" dirty="0">
                <a:ea typeface="+mn-lt"/>
                <a:cs typeface="+mn-lt"/>
              </a:rPr>
              <a:t>a |-&gt; </a:t>
            </a:r>
            <a:r>
              <a:rPr lang="en-US" sz="1400" dirty="0" err="1">
                <a:ea typeface="+mn-lt"/>
                <a:cs typeface="+mn-lt"/>
              </a:rPr>
              <a:t>nexttime</a:t>
            </a:r>
            <a:r>
              <a:rPr lang="en-US" sz="1400" dirty="0">
                <a:ea typeface="+mn-lt"/>
                <a:cs typeface="+mn-lt"/>
              </a:rPr>
              <a:t>[2] b</a:t>
            </a:r>
          </a:p>
          <a:p>
            <a:r>
              <a:rPr lang="en-US" sz="1400" dirty="0">
                <a:cs typeface="Arial"/>
              </a:rPr>
              <a:t>They can be placed:</a:t>
            </a:r>
          </a:p>
          <a:p>
            <a:pPr lvl="1" indent="-188595">
              <a:buFont typeface="Courier New" panose="05000000000000000000" pitchFamily="2" charset="2"/>
              <a:buChar char="o"/>
            </a:pPr>
            <a:r>
              <a:rPr lang="en-US" sz="1200" dirty="0">
                <a:ea typeface="+mn-lt"/>
                <a:cs typeface="+mn-lt"/>
              </a:rPr>
              <a:t>In always procedures</a:t>
            </a:r>
            <a:endParaRPr lang="en-US" sz="1200">
              <a:cs typeface="Arial"/>
            </a:endParaRPr>
          </a:p>
          <a:p>
            <a:pPr lvl="1" indent="-188595">
              <a:buFont typeface="Courier New" panose="05000000000000000000" pitchFamily="2" charset="2"/>
              <a:buChar char="o"/>
            </a:pPr>
            <a:r>
              <a:rPr lang="en-US" sz="1200" dirty="0">
                <a:ea typeface="+mn-lt"/>
                <a:cs typeface="+mn-lt"/>
              </a:rPr>
              <a:t>In initial procedures</a:t>
            </a:r>
            <a:endParaRPr lang="en-US" sz="1200">
              <a:cs typeface="Arial"/>
            </a:endParaRPr>
          </a:p>
          <a:p>
            <a:pPr lvl="1" indent="-188595">
              <a:buFont typeface="Courier New" panose="05000000000000000000" pitchFamily="2" charset="2"/>
              <a:buChar char="o"/>
            </a:pPr>
            <a:r>
              <a:rPr lang="en-US" sz="1200" dirty="0">
                <a:ea typeface="+mn-lt"/>
                <a:cs typeface="+mn-lt"/>
              </a:rPr>
              <a:t>standalone (also called static)—outside any procedure</a:t>
            </a:r>
          </a:p>
          <a:p>
            <a:r>
              <a:rPr lang="en-US" sz="1400" dirty="0">
                <a:cs typeface="Arial"/>
              </a:rPr>
              <a:t>Initial procedure is used </a:t>
            </a:r>
            <a:r>
              <a:rPr lang="en-US" sz="1400" dirty="0">
                <a:ea typeface="+mn-lt"/>
                <a:cs typeface="+mn-lt"/>
              </a:rPr>
              <a:t>for evaluating the assertion only once. For example, assertion a1 checks that ready is low at the first tick of the clock</a:t>
            </a:r>
          </a:p>
          <a:p>
            <a:pPr marL="0" indent="0">
              <a:buNone/>
            </a:pPr>
            <a:endParaRPr lang="en-US" sz="1400">
              <a:cs typeface="Arial"/>
            </a:endParaRPr>
          </a:p>
        </p:txBody>
      </p:sp>
      <p:pic>
        <p:nvPicPr>
          <p:cNvPr id="6" name="Content Placeholder 5" descr="A white background with black text&#10;&#10;Description automatically generated">
            <a:extLst>
              <a:ext uri="{FF2B5EF4-FFF2-40B4-BE49-F238E27FC236}">
                <a16:creationId xmlns:a16="http://schemas.microsoft.com/office/drawing/2014/main" id="{ADF8BA0E-C895-9CAC-464E-93472130A0F5}"/>
              </a:ext>
            </a:extLst>
          </p:cNvPr>
          <p:cNvPicPr>
            <a:picLocks noGrp="1" noChangeAspect="1"/>
          </p:cNvPicPr>
          <p:nvPr>
            <p:ph sz="half" idx="2"/>
          </p:nvPr>
        </p:nvPicPr>
        <p:blipFill>
          <a:blip r:embed="rId3"/>
          <a:stretch>
            <a:fillRect/>
          </a:stretch>
        </p:blipFill>
        <p:spPr>
          <a:xfrm>
            <a:off x="4447899" y="1715838"/>
            <a:ext cx="4694237" cy="1657571"/>
          </a:xfrm>
        </p:spPr>
      </p:pic>
      <p:pic>
        <p:nvPicPr>
          <p:cNvPr id="7" name="Picture 6" descr="A black line with numbers&#10;&#10;Description automatically generated">
            <a:extLst>
              <a:ext uri="{FF2B5EF4-FFF2-40B4-BE49-F238E27FC236}">
                <a16:creationId xmlns:a16="http://schemas.microsoft.com/office/drawing/2014/main" id="{29333119-F262-A3EA-64A1-611C225765EC}"/>
              </a:ext>
            </a:extLst>
          </p:cNvPr>
          <p:cNvPicPr>
            <a:picLocks noChangeAspect="1"/>
          </p:cNvPicPr>
          <p:nvPr/>
        </p:nvPicPr>
        <p:blipFill>
          <a:blip r:embed="rId4"/>
          <a:stretch>
            <a:fillRect/>
          </a:stretch>
        </p:blipFill>
        <p:spPr>
          <a:xfrm>
            <a:off x="4450521" y="3426130"/>
            <a:ext cx="4693479" cy="1076958"/>
          </a:xfrm>
          <a:prstGeom prst="rect">
            <a:avLst/>
          </a:prstGeom>
        </p:spPr>
      </p:pic>
      <p:pic>
        <p:nvPicPr>
          <p:cNvPr id="2" name="Picture 1">
            <a:extLst>
              <a:ext uri="{FF2B5EF4-FFF2-40B4-BE49-F238E27FC236}">
                <a16:creationId xmlns:a16="http://schemas.microsoft.com/office/drawing/2014/main" id="{30218976-541E-69D4-3443-A8D69D98E6E3}"/>
              </a:ext>
            </a:extLst>
          </p:cNvPr>
          <p:cNvPicPr>
            <a:picLocks noChangeAspect="1"/>
          </p:cNvPicPr>
          <p:nvPr/>
        </p:nvPicPr>
        <p:blipFill>
          <a:blip r:embed="rId5"/>
          <a:stretch>
            <a:fillRect/>
          </a:stretch>
        </p:blipFill>
        <p:spPr>
          <a:xfrm>
            <a:off x="482186" y="5398052"/>
            <a:ext cx="7296150" cy="457200"/>
          </a:xfrm>
          <a:prstGeom prst="rect">
            <a:avLst/>
          </a:prstGeom>
        </p:spPr>
      </p:pic>
    </p:spTree>
    <p:extLst>
      <p:ext uri="{BB962C8B-B14F-4D97-AF65-F5344CB8AC3E}">
        <p14:creationId xmlns:p14="http://schemas.microsoft.com/office/powerpoint/2010/main" val="107550120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8</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r>
              <a:rPr lang="en-US" altLang="en-US" dirty="0"/>
              <a:t>Concurrent assertions</a:t>
            </a:r>
            <a:endParaRPr lang="en-US" dirty="0"/>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a:xfrm>
            <a:off x="319088" y="918817"/>
            <a:ext cx="3888064" cy="3770658"/>
          </a:xfrm>
        </p:spPr>
        <p:txBody>
          <a:bodyPr/>
          <a:lstStyle/>
          <a:p>
            <a:r>
              <a:rPr lang="en-US" sz="1400" dirty="0">
                <a:ea typeface="+mn-lt"/>
                <a:cs typeface="+mn-lt"/>
              </a:rPr>
              <a:t>In other cases, the assertion is monitored continuously: at each tick of its clock.</a:t>
            </a:r>
            <a:endParaRPr lang="en-US" dirty="0"/>
          </a:p>
          <a:p>
            <a:r>
              <a:rPr lang="en-US" sz="1400" dirty="0">
                <a:ea typeface="+mn-lt"/>
                <a:cs typeface="+mn-lt"/>
              </a:rPr>
              <a:t>For example, assertion a3 checks that ok is high at every tick of the clock</a:t>
            </a:r>
            <a:endParaRPr lang="en-US" dirty="0"/>
          </a:p>
          <a:p>
            <a:r>
              <a:rPr lang="en-US" sz="1400" dirty="0">
                <a:ea typeface="+mn-lt"/>
                <a:cs typeface="+mn-lt"/>
              </a:rPr>
              <a:t>Or, an assertion monitored continuously can be placed in an always procedure as the </a:t>
            </a:r>
            <a:r>
              <a:rPr lang="en-US" sz="1400" dirty="0" err="1">
                <a:ea typeface="+mn-lt"/>
                <a:cs typeface="+mn-lt"/>
              </a:rPr>
              <a:t>the</a:t>
            </a:r>
            <a:r>
              <a:rPr lang="en-US" sz="1400" dirty="0">
                <a:ea typeface="+mn-lt"/>
                <a:cs typeface="+mn-lt"/>
              </a:rPr>
              <a:t> one on the right</a:t>
            </a:r>
            <a:endParaRPr lang="en-US" dirty="0"/>
          </a:p>
        </p:txBody>
      </p:sp>
      <p:pic>
        <p:nvPicPr>
          <p:cNvPr id="5" name="Content Placeholder 4">
            <a:extLst>
              <a:ext uri="{FF2B5EF4-FFF2-40B4-BE49-F238E27FC236}">
                <a16:creationId xmlns:a16="http://schemas.microsoft.com/office/drawing/2014/main" id="{40FC55D5-CC30-B228-E104-AF5BF5BAFB3D}"/>
              </a:ext>
            </a:extLst>
          </p:cNvPr>
          <p:cNvPicPr>
            <a:picLocks noGrp="1" noChangeAspect="1"/>
          </p:cNvPicPr>
          <p:nvPr>
            <p:ph sz="half" idx="2"/>
          </p:nvPr>
        </p:nvPicPr>
        <p:blipFill>
          <a:blip r:embed="rId3"/>
          <a:stretch>
            <a:fillRect/>
          </a:stretch>
        </p:blipFill>
        <p:spPr>
          <a:xfrm>
            <a:off x="4735029" y="1506621"/>
            <a:ext cx="4186238" cy="309051"/>
          </a:xfrm>
        </p:spPr>
      </p:pic>
      <p:pic>
        <p:nvPicPr>
          <p:cNvPr id="8" name="Picture 7" descr="A close up of words&#10;&#10;Description automatically generated">
            <a:extLst>
              <a:ext uri="{FF2B5EF4-FFF2-40B4-BE49-F238E27FC236}">
                <a16:creationId xmlns:a16="http://schemas.microsoft.com/office/drawing/2014/main" id="{3C4EC217-11F6-B88E-C366-82F92B8B4B0D}"/>
              </a:ext>
            </a:extLst>
          </p:cNvPr>
          <p:cNvPicPr>
            <a:picLocks noChangeAspect="1"/>
          </p:cNvPicPr>
          <p:nvPr/>
        </p:nvPicPr>
        <p:blipFill>
          <a:blip r:embed="rId4"/>
          <a:stretch>
            <a:fillRect/>
          </a:stretch>
        </p:blipFill>
        <p:spPr>
          <a:xfrm>
            <a:off x="4739515" y="2133876"/>
            <a:ext cx="4358447" cy="1176683"/>
          </a:xfrm>
          <a:prstGeom prst="rect">
            <a:avLst/>
          </a:prstGeom>
        </p:spPr>
      </p:pic>
    </p:spTree>
    <p:extLst>
      <p:ext uri="{BB962C8B-B14F-4D97-AF65-F5344CB8AC3E}">
        <p14:creationId xmlns:p14="http://schemas.microsoft.com/office/powerpoint/2010/main" val="86480518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A7048F-D30B-FA67-CC2A-A66178F08F9B}"/>
              </a:ext>
            </a:extLst>
          </p:cNvPr>
          <p:cNvSpPr>
            <a:spLocks noGrp="1" noChangeArrowheads="1"/>
          </p:cNvSpPr>
          <p:nvPr>
            <p:ph type="ctrTitle"/>
          </p:nvPr>
        </p:nvSpPr>
        <p:spPr/>
        <p:txBody>
          <a:bodyPr/>
          <a:lstStyle/>
          <a:p>
            <a:pPr eaLnBrk="1" hangingPunct="1"/>
            <a:r>
              <a:rPr lang="en-US" altLang="en-US" dirty="0">
                <a:cs typeface="Arial"/>
              </a:rPr>
              <a:t>System Verilog Assertions</a:t>
            </a:r>
          </a:p>
        </p:txBody>
      </p:sp>
      <p:sp>
        <p:nvSpPr>
          <p:cNvPr id="5123" name="Rectangle 4">
            <a:extLst>
              <a:ext uri="{FF2B5EF4-FFF2-40B4-BE49-F238E27FC236}">
                <a16:creationId xmlns:a16="http://schemas.microsoft.com/office/drawing/2014/main" id="{1CE371B9-D038-F8DF-3629-2E30AC4A977E}"/>
              </a:ext>
            </a:extLst>
          </p:cNvPr>
          <p:cNvSpPr>
            <a:spLocks noGrp="1" noChangeArrowheads="1"/>
          </p:cNvSpPr>
          <p:nvPr>
            <p:ph type="subTitle" idx="1"/>
          </p:nvPr>
        </p:nvSpPr>
        <p:spPr/>
        <p:txBody>
          <a:bodyPr/>
          <a:lstStyle/>
          <a:p>
            <a:r>
              <a:rPr lang="en-US" altLang="en-US" dirty="0">
                <a:cs typeface="Arial"/>
              </a:rPr>
              <a:t>Basic properties</a:t>
            </a:r>
          </a:p>
        </p:txBody>
      </p:sp>
    </p:spTree>
    <p:extLst>
      <p:ext uri="{BB962C8B-B14F-4D97-AF65-F5344CB8AC3E}">
        <p14:creationId xmlns:p14="http://schemas.microsoft.com/office/powerpoint/2010/main" val="3806530601"/>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7573</TotalTime>
  <Words>12561</Words>
  <Application>Microsoft Office PowerPoint</Application>
  <PresentationFormat>On-screen Show (4:3)</PresentationFormat>
  <Paragraphs>689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Standarddesign</vt:lpstr>
      <vt:lpstr>Funkcionalna verifikacija hardvera</vt:lpstr>
      <vt:lpstr>Lecture Content</vt:lpstr>
      <vt:lpstr>System Verilog Assertions</vt:lpstr>
      <vt:lpstr>Introduction</vt:lpstr>
      <vt:lpstr>System Verilog Assertions</vt:lpstr>
      <vt:lpstr>Immediate assertions</vt:lpstr>
      <vt:lpstr>Concurrent assertions</vt:lpstr>
      <vt:lpstr>Concurrent assertions</vt:lpstr>
      <vt:lpstr>System Verilog Assertions</vt:lpstr>
      <vt:lpstr>Property</vt:lpstr>
      <vt:lpstr>Boolean property</vt:lpstr>
      <vt:lpstr>Nexttime property</vt:lpstr>
      <vt:lpstr>Always property</vt:lpstr>
      <vt:lpstr>S_eventually property</vt:lpstr>
      <vt:lpstr>Basic Boolean property connectives</vt:lpstr>
      <vt:lpstr>System Verilog Assertions</vt:lpstr>
      <vt:lpstr>What are sequences</vt:lpstr>
      <vt:lpstr>Sequences </vt:lpstr>
      <vt:lpstr>Suffix implication</vt:lpstr>
      <vt:lpstr>Nested implications</vt:lpstr>
      <vt:lpstr>Examples</vt:lpstr>
      <vt:lpstr>Consecutive repetition</vt:lpstr>
      <vt:lpstr>Consecutive repetition range</vt:lpstr>
      <vt:lpstr>Consecutive repetition range … cont</vt:lpstr>
      <vt:lpstr>Go-to repetition </vt:lpstr>
      <vt:lpstr>Non-Consecutive repetition </vt:lpstr>
      <vt:lpstr>System Verilog Assertions</vt:lpstr>
      <vt:lpstr>Bit vector functions</vt:lpstr>
      <vt:lpstr>Bit vector functions .. cont</vt:lpstr>
      <vt:lpstr>Sampled value functions</vt:lpstr>
      <vt:lpstr>Sampled value functions</vt:lpstr>
      <vt:lpstr>Sampled value functions</vt:lpstr>
      <vt:lpstr>Sampled value functions</vt:lpstr>
      <vt:lpstr>System Verilog Assertions</vt:lpstr>
      <vt:lpstr>Formal arguments</vt:lpstr>
      <vt:lpstr>Formal and actual arguments</vt:lpstr>
      <vt:lpstr>Position based connection with default value</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Rasti</cp:lastModifiedBy>
  <cp:revision>1583</cp:revision>
  <cp:lastPrinted>2005-03-15T07:48:11Z</cp:lastPrinted>
  <dcterms:created xsi:type="dcterms:W3CDTF">2004-11-16T16:03:16Z</dcterms:created>
  <dcterms:modified xsi:type="dcterms:W3CDTF">2024-03-24T17:19:25Z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